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jpg" ContentType="image/jp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1"/>
    <p:sldMasterId id="2147484032" r:id="rId2"/>
    <p:sldMasterId id="2147484396" r:id="rId3"/>
  </p:sldMasterIdLst>
  <p:notesMasterIdLst>
    <p:notesMasterId r:id="rId34"/>
  </p:notesMasterIdLst>
  <p:sldIdLst>
    <p:sldId id="284" r:id="rId4"/>
    <p:sldId id="309" r:id="rId5"/>
    <p:sldId id="513" r:id="rId6"/>
    <p:sldId id="589" r:id="rId7"/>
    <p:sldId id="613" r:id="rId8"/>
    <p:sldId id="311" r:id="rId9"/>
    <p:sldId id="271" r:id="rId10"/>
    <p:sldId id="512" r:id="rId11"/>
    <p:sldId id="278" r:id="rId12"/>
    <p:sldId id="586" r:id="rId13"/>
    <p:sldId id="456" r:id="rId14"/>
    <p:sldId id="288" r:id="rId15"/>
    <p:sldId id="295" r:id="rId16"/>
    <p:sldId id="289" r:id="rId17"/>
    <p:sldId id="270" r:id="rId18"/>
    <p:sldId id="587" r:id="rId19"/>
    <p:sldId id="303" r:id="rId20"/>
    <p:sldId id="588" r:id="rId21"/>
    <p:sldId id="523" r:id="rId22"/>
    <p:sldId id="590" r:id="rId23"/>
    <p:sldId id="490" r:id="rId24"/>
    <p:sldId id="297" r:id="rId25"/>
    <p:sldId id="274" r:id="rId26"/>
    <p:sldId id="604" r:id="rId27"/>
    <p:sldId id="519" r:id="rId28"/>
    <p:sldId id="259" r:id="rId29"/>
    <p:sldId id="496" r:id="rId30"/>
    <p:sldId id="300" r:id="rId31"/>
    <p:sldId id="285" r:id="rId32"/>
    <p:sldId id="280" r:id="rId33"/>
  </p:sldIdLst>
  <p:sldSz cx="9144000" cy="6858000" type="screen4x3"/>
  <p:notesSz cx="7315200" cy="9601200"/>
  <p:embeddedFontLst>
    <p:embeddedFont>
      <p:font typeface="Arial Unicode MS" panose="020B0604020202020204" charset="0"/>
      <p:regular r:id="rId35"/>
    </p:embeddedFont>
    <p:embeddedFont>
      <p:font typeface="Calibri" panose="020F0502020204030204" pitchFamily="34" charset="0"/>
      <p:regular r:id="rId36"/>
      <p:bold r:id="rId37"/>
      <p:italic r:id="rId38"/>
      <p:boldItalic r:id="rId39"/>
    </p:embeddedFont>
    <p:embeddedFont>
      <p:font typeface="Calibri Light" panose="020F0302020204030204" pitchFamily="34" charset="0"/>
      <p:regular r:id="rId40"/>
      <p:italic r:id="rId41"/>
    </p:embeddedFont>
    <p:embeddedFont>
      <p:font typeface="Cambria Math" panose="02040503050406030204" pitchFamily="18" charset="0"/>
      <p:regular r:id="rId42"/>
    </p:embeddedFont>
    <p:embeddedFont>
      <p:font typeface="Euclid Symbol" panose="020B0604020202020204"/>
      <p:regular r:id="rId43"/>
      <p:bold r:id="rId44"/>
      <p:italic r:id="rId45"/>
      <p:boldItalic r:id="rId46"/>
    </p:embeddedFont>
    <p:embeddedFont>
      <p:font typeface="MT Extra" panose="05050102010205020202" pitchFamily="18" charset="2"/>
      <p:regular r:id="rId47"/>
    </p:embeddedFont>
  </p:embeddedFontLst>
  <p:defaultTextStyle>
    <a:defPPr>
      <a:defRPr lang="de-DE"/>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704">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E01FE"/>
    <a:srgbClr val="FF99FF"/>
    <a:srgbClr val="FF0A10"/>
    <a:srgbClr val="9999FF"/>
    <a:srgbClr val="99CC99"/>
    <a:srgbClr val="FF33CC"/>
    <a:srgbClr val="00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28" autoAdjust="0"/>
    <p:restoredTop sz="93958" autoAdjust="0"/>
  </p:normalViewPr>
  <p:slideViewPr>
    <p:cSldViewPr>
      <p:cViewPr>
        <p:scale>
          <a:sx n="69" d="100"/>
          <a:sy n="69" d="100"/>
        </p:scale>
        <p:origin x="639" y="-81"/>
      </p:cViewPr>
      <p:guideLst>
        <p:guide orient="horz" pos="2704"/>
        <p:guide pos="2880"/>
      </p:guideLst>
    </p:cSldViewPr>
  </p:slideViewPr>
  <p:notesTextViewPr>
    <p:cViewPr>
      <p:scale>
        <a:sx n="100" d="100"/>
        <a:sy n="100" d="100"/>
      </p:scale>
      <p:origin x="0" y="0"/>
    </p:cViewPr>
  </p:notesTextViewPr>
  <p:sorterViewPr>
    <p:cViewPr>
      <p:scale>
        <a:sx n="66" d="100"/>
        <a:sy n="66" d="100"/>
      </p:scale>
      <p:origin x="0" y="223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5.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4.fntdata"/><Relationship Id="rId46"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2.fntdata"/><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10.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1" y="0"/>
            <a:ext cx="3170138" cy="47953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46083" name="Rectangle 3"/>
          <p:cNvSpPr>
            <a:spLocks noGrp="1" noChangeArrowheads="1"/>
          </p:cNvSpPr>
          <p:nvPr>
            <p:ph type="dt" idx="1"/>
          </p:nvPr>
        </p:nvSpPr>
        <p:spPr bwMode="auto">
          <a:xfrm>
            <a:off x="4143427" y="0"/>
            <a:ext cx="3170138" cy="47953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239620" name="Rectangle 4"/>
          <p:cNvSpPr>
            <a:spLocks noGrp="1" noRot="1" noChangeAspect="1" noChangeArrowheads="1" noTextEdit="1"/>
          </p:cNvSpPr>
          <p:nvPr>
            <p:ph type="sldImg" idx="2"/>
          </p:nvPr>
        </p:nvSpPr>
        <p:spPr bwMode="auto">
          <a:xfrm>
            <a:off x="1258888" y="720725"/>
            <a:ext cx="4797425" cy="3598863"/>
          </a:xfrm>
          <a:prstGeom prst="rect">
            <a:avLst/>
          </a:prstGeom>
          <a:noFill/>
          <a:ln w="9525">
            <a:solidFill>
              <a:srgbClr val="000000"/>
            </a:solidFill>
            <a:miter lim="800000"/>
            <a:headEnd/>
            <a:tailEnd/>
          </a:ln>
        </p:spPr>
      </p:sp>
      <p:sp>
        <p:nvSpPr>
          <p:cNvPr id="46085" name="Rectangle 5"/>
          <p:cNvSpPr>
            <a:spLocks noGrp="1" noChangeArrowheads="1"/>
          </p:cNvSpPr>
          <p:nvPr>
            <p:ph type="body" sz="quarter" idx="3"/>
          </p:nvPr>
        </p:nvSpPr>
        <p:spPr bwMode="auto">
          <a:xfrm>
            <a:off x="731194" y="4560086"/>
            <a:ext cx="5852814" cy="432031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6086" name="Rectangle 6"/>
          <p:cNvSpPr>
            <a:spLocks noGrp="1" noChangeArrowheads="1"/>
          </p:cNvSpPr>
          <p:nvPr>
            <p:ph type="ftr" sz="quarter" idx="4"/>
          </p:nvPr>
        </p:nvSpPr>
        <p:spPr bwMode="auto">
          <a:xfrm>
            <a:off x="1" y="9120172"/>
            <a:ext cx="3170138" cy="479539"/>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46087" name="Rectangle 7"/>
          <p:cNvSpPr>
            <a:spLocks noGrp="1" noChangeArrowheads="1"/>
          </p:cNvSpPr>
          <p:nvPr>
            <p:ph type="sldNum" sz="quarter" idx="5"/>
          </p:nvPr>
        </p:nvSpPr>
        <p:spPr bwMode="auto">
          <a:xfrm>
            <a:off x="4143427" y="9120172"/>
            <a:ext cx="3170138" cy="479539"/>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AB243CCB-BD04-41A8-973D-43BE59A592FD}" type="slidenum">
              <a:rPr lang="en-US"/>
              <a:pPr>
                <a:defRPr/>
              </a:pPr>
              <a:t>‹#›</a:t>
            </a:fld>
            <a:endParaRPr lang="en-US"/>
          </a:p>
        </p:txBody>
      </p:sp>
    </p:spTree>
    <p:extLst>
      <p:ext uri="{BB962C8B-B14F-4D97-AF65-F5344CB8AC3E}">
        <p14:creationId xmlns:p14="http://schemas.microsoft.com/office/powerpoint/2010/main" val="24720019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Rectangle 7"/>
          <p:cNvSpPr txBox="1">
            <a:spLocks noGrp="1" noChangeArrowheads="1"/>
          </p:cNvSpPr>
          <p:nvPr/>
        </p:nvSpPr>
        <p:spPr bwMode="auto">
          <a:xfrm>
            <a:off x="4143427" y="9120172"/>
            <a:ext cx="3170138" cy="479539"/>
          </a:xfrm>
          <a:prstGeom prst="rect">
            <a:avLst/>
          </a:prstGeom>
          <a:noFill/>
          <a:ln w="9525">
            <a:noFill/>
            <a:miter lim="800000"/>
            <a:headEnd/>
            <a:tailEnd/>
          </a:ln>
        </p:spPr>
        <p:txBody>
          <a:bodyPr lIns="99048" tIns="49524" rIns="99048" bIns="49524" anchor="b"/>
          <a:lstStyle/>
          <a:p>
            <a:pPr algn="r" defTabSz="990600"/>
            <a:fld id="{DDE1F2C8-63AE-407A-BC3B-91A23539834D}" type="slidenum">
              <a:rPr lang="en-US" sz="1300">
                <a:solidFill>
                  <a:srgbClr val="000000"/>
                </a:solidFill>
                <a:cs typeface="Arial" pitchFamily="34" charset="0"/>
              </a:rPr>
              <a:pPr algn="r" defTabSz="990600"/>
              <a:t>2</a:t>
            </a:fld>
            <a:endParaRPr lang="en-US" sz="1300">
              <a:solidFill>
                <a:srgbClr val="000000"/>
              </a:solidFill>
              <a:cs typeface="Arial" pitchFamily="34" charset="0"/>
            </a:endParaRPr>
          </a:p>
        </p:txBody>
      </p:sp>
      <p:sp>
        <p:nvSpPr>
          <p:cNvPr id="443394" name="Rectangle 2"/>
          <p:cNvSpPr>
            <a:spLocks noGrp="1" noRot="1" noChangeAspect="1" noChangeArrowheads="1" noTextEdit="1"/>
          </p:cNvSpPr>
          <p:nvPr>
            <p:ph type="sldImg"/>
          </p:nvPr>
        </p:nvSpPr>
        <p:spPr>
          <a:xfrm>
            <a:off x="1258888" y="720725"/>
            <a:ext cx="4799012" cy="3598863"/>
          </a:xfrm>
          <a:ln/>
        </p:spPr>
      </p:sp>
      <p:sp>
        <p:nvSpPr>
          <p:cNvPr id="443395"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7814485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B243CCB-BD04-41A8-973D-43BE59A592FD}" type="slidenum">
              <a:rPr lang="en-US" smtClean="0"/>
              <a:pPr>
                <a:defRPr/>
              </a:pPr>
              <a:t>25</a:t>
            </a:fld>
            <a:endParaRPr lang="en-US"/>
          </a:p>
        </p:txBody>
      </p:sp>
    </p:spTree>
    <p:extLst>
      <p:ext uri="{BB962C8B-B14F-4D97-AF65-F5344CB8AC3E}">
        <p14:creationId xmlns:p14="http://schemas.microsoft.com/office/powerpoint/2010/main" val="939652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525CC511-4B4A-4A22-AABC-685D7986C2A4}" type="slidenum">
              <a:rPr lang="de-DE" smtClean="0"/>
              <a:pPr/>
              <a:t>29</a:t>
            </a:fld>
            <a:endParaRPr lang="de-DE"/>
          </a:p>
        </p:txBody>
      </p:sp>
    </p:spTree>
    <p:extLst>
      <p:ext uri="{BB962C8B-B14F-4D97-AF65-F5344CB8AC3E}">
        <p14:creationId xmlns:p14="http://schemas.microsoft.com/office/powerpoint/2010/main" val="1738770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7"/>
          <p:cNvSpPr>
            <a:spLocks noGrp="1" noChangeArrowheads="1"/>
          </p:cNvSpPr>
          <p:nvPr>
            <p:ph type="sldNum" sz="quarter" idx="5"/>
          </p:nvPr>
        </p:nvSpPr>
        <p:spPr>
          <a:noFill/>
        </p:spPr>
        <p:txBody>
          <a:bodyPr/>
          <a:lstStyle/>
          <a:p>
            <a:fld id="{AF4C2D79-4C76-4708-9297-67D0D2A34E14}" type="slidenum">
              <a:rPr lang="en-US" smtClean="0">
                <a:solidFill>
                  <a:srgbClr val="000000"/>
                </a:solidFill>
                <a:latin typeface="Arial" pitchFamily="34" charset="0"/>
              </a:rPr>
              <a:pPr/>
              <a:t>6</a:t>
            </a:fld>
            <a:endParaRPr lang="en-US">
              <a:solidFill>
                <a:srgbClr val="000000"/>
              </a:solidFill>
              <a:latin typeface="Arial" pitchFamily="34" charset="0"/>
            </a:endParaRPr>
          </a:p>
        </p:txBody>
      </p:sp>
      <p:sp>
        <p:nvSpPr>
          <p:cNvPr id="448514" name="Rectangle 2"/>
          <p:cNvSpPr>
            <a:spLocks noGrp="1" noRot="1" noChangeAspect="1" noChangeArrowheads="1" noTextEdit="1"/>
          </p:cNvSpPr>
          <p:nvPr>
            <p:ph type="sldImg"/>
          </p:nvPr>
        </p:nvSpPr>
        <p:spPr>
          <a:xfrm>
            <a:off x="1382713" y="757238"/>
            <a:ext cx="5038725" cy="3778250"/>
          </a:xfrm>
          <a:ln/>
        </p:spPr>
      </p:sp>
      <p:sp>
        <p:nvSpPr>
          <p:cNvPr id="448515"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3571412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5" name="Rectangle 7"/>
          <p:cNvSpPr>
            <a:spLocks noGrp="1" noChangeArrowheads="1"/>
          </p:cNvSpPr>
          <p:nvPr>
            <p:ph type="sldNum" sz="quarter" idx="5"/>
          </p:nvPr>
        </p:nvSpPr>
        <p:spPr>
          <a:noFill/>
        </p:spPr>
        <p:txBody>
          <a:bodyPr/>
          <a:lstStyle/>
          <a:p>
            <a:fld id="{0AD40715-F317-468A-8CBB-B954DEA2763C}" type="slidenum">
              <a:rPr lang="en-US" smtClean="0">
                <a:solidFill>
                  <a:srgbClr val="000000"/>
                </a:solidFill>
              </a:rPr>
              <a:pPr/>
              <a:t>7</a:t>
            </a:fld>
            <a:endParaRPr lang="en-US">
              <a:solidFill>
                <a:srgbClr val="000000"/>
              </a:solidFill>
            </a:endParaRPr>
          </a:p>
        </p:txBody>
      </p:sp>
      <p:sp>
        <p:nvSpPr>
          <p:cNvPr id="451586" name="Rectangle 2"/>
          <p:cNvSpPr>
            <a:spLocks noGrp="1" noRot="1" noChangeAspect="1" noChangeArrowheads="1" noTextEdit="1"/>
          </p:cNvSpPr>
          <p:nvPr>
            <p:ph type="sldImg"/>
          </p:nvPr>
        </p:nvSpPr>
        <p:spPr>
          <a:xfrm>
            <a:off x="1382713" y="757238"/>
            <a:ext cx="5038725" cy="3778250"/>
          </a:xfrm>
          <a:ln/>
        </p:spPr>
      </p:sp>
      <p:sp>
        <p:nvSpPr>
          <p:cNvPr id="451587"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186477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xfrm>
            <a:off x="1258888" y="720725"/>
            <a:ext cx="4797425" cy="3598863"/>
          </a:xfrm>
          <a:ln/>
        </p:spPr>
      </p:sp>
      <p:sp>
        <p:nvSpPr>
          <p:cNvPr id="108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08548"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defTabSz="990600" eaLnBrk="0" hangingPunct="0">
              <a:defRPr sz="1600">
                <a:solidFill>
                  <a:schemeClr val="tx1"/>
                </a:solidFill>
                <a:latin typeface="Times New Roman" pitchFamily="18" charset="0"/>
                <a:cs typeface="Times New Roman" pitchFamily="18" charset="0"/>
              </a:defRPr>
            </a:lvl1pPr>
            <a:lvl2pPr marL="742950" indent="-285750" defTabSz="990600" eaLnBrk="0" hangingPunct="0">
              <a:defRPr sz="1600">
                <a:solidFill>
                  <a:schemeClr val="tx1"/>
                </a:solidFill>
                <a:latin typeface="Times New Roman" pitchFamily="18" charset="0"/>
                <a:cs typeface="Times New Roman" pitchFamily="18" charset="0"/>
              </a:defRPr>
            </a:lvl2pPr>
            <a:lvl3pPr marL="1143000" indent="-228600" defTabSz="990600" eaLnBrk="0" hangingPunct="0">
              <a:defRPr sz="1600">
                <a:solidFill>
                  <a:schemeClr val="tx1"/>
                </a:solidFill>
                <a:latin typeface="Times New Roman" pitchFamily="18" charset="0"/>
                <a:cs typeface="Times New Roman" pitchFamily="18" charset="0"/>
              </a:defRPr>
            </a:lvl3pPr>
            <a:lvl4pPr marL="1600200" indent="-228600" defTabSz="990600" eaLnBrk="0" hangingPunct="0">
              <a:defRPr sz="1600">
                <a:solidFill>
                  <a:schemeClr val="tx1"/>
                </a:solidFill>
                <a:latin typeface="Times New Roman" pitchFamily="18" charset="0"/>
                <a:cs typeface="Times New Roman" pitchFamily="18" charset="0"/>
              </a:defRPr>
            </a:lvl4pPr>
            <a:lvl5pPr marL="2057400" indent="-228600" defTabSz="990600" eaLnBrk="0" hangingPunct="0">
              <a:defRPr sz="1600">
                <a:solidFill>
                  <a:schemeClr val="tx1"/>
                </a:solidFill>
                <a:latin typeface="Times New Roman" pitchFamily="18" charset="0"/>
                <a:cs typeface="Times New Roman" pitchFamily="18" charset="0"/>
              </a:defRPr>
            </a:lvl5pPr>
            <a:lvl6pPr marL="2514600" indent="-228600" defTabSz="990600" eaLnBrk="0" fontAlgn="base" hangingPunct="0">
              <a:spcBef>
                <a:spcPct val="0"/>
              </a:spcBef>
              <a:spcAft>
                <a:spcPct val="0"/>
              </a:spcAft>
              <a:defRPr sz="1600">
                <a:solidFill>
                  <a:schemeClr val="tx1"/>
                </a:solidFill>
                <a:latin typeface="Times New Roman" pitchFamily="18" charset="0"/>
                <a:cs typeface="Times New Roman" pitchFamily="18" charset="0"/>
              </a:defRPr>
            </a:lvl6pPr>
            <a:lvl7pPr marL="2971800" indent="-228600" defTabSz="990600" eaLnBrk="0" fontAlgn="base" hangingPunct="0">
              <a:spcBef>
                <a:spcPct val="0"/>
              </a:spcBef>
              <a:spcAft>
                <a:spcPct val="0"/>
              </a:spcAft>
              <a:defRPr sz="1600">
                <a:solidFill>
                  <a:schemeClr val="tx1"/>
                </a:solidFill>
                <a:latin typeface="Times New Roman" pitchFamily="18" charset="0"/>
                <a:cs typeface="Times New Roman" pitchFamily="18" charset="0"/>
              </a:defRPr>
            </a:lvl7pPr>
            <a:lvl8pPr marL="3429000" indent="-228600" defTabSz="990600" eaLnBrk="0" fontAlgn="base" hangingPunct="0">
              <a:spcBef>
                <a:spcPct val="0"/>
              </a:spcBef>
              <a:spcAft>
                <a:spcPct val="0"/>
              </a:spcAft>
              <a:defRPr sz="1600">
                <a:solidFill>
                  <a:schemeClr val="tx1"/>
                </a:solidFill>
                <a:latin typeface="Times New Roman" pitchFamily="18" charset="0"/>
                <a:cs typeface="Times New Roman" pitchFamily="18" charset="0"/>
              </a:defRPr>
            </a:lvl8pPr>
            <a:lvl9pPr marL="3886200" indent="-228600" defTabSz="990600" eaLnBrk="0" fontAlgn="base" hangingPunct="0">
              <a:spcBef>
                <a:spcPct val="0"/>
              </a:spcBef>
              <a:spcAft>
                <a:spcPct val="0"/>
              </a:spcAft>
              <a:defRPr sz="1600">
                <a:solidFill>
                  <a:schemeClr val="tx1"/>
                </a:solidFill>
                <a:latin typeface="Times New Roman" pitchFamily="18" charset="0"/>
                <a:cs typeface="Times New Roman" pitchFamily="18" charset="0"/>
              </a:defRPr>
            </a:lvl9pPr>
          </a:lstStyle>
          <a:p>
            <a:pPr algn="r" eaLnBrk="1" hangingPunct="1"/>
            <a:fld id="{B98FB8D0-8ABA-468A-A734-EE14F7A27A34}" type="slidenum">
              <a:rPr lang="en-US" altLang="en-US" sz="1300">
                <a:latin typeface="Arial" charset="0"/>
                <a:cs typeface="Arial" charset="0"/>
              </a:rPr>
              <a:pPr algn="r" eaLnBrk="1" hangingPunct="1"/>
              <a:t>8</a:t>
            </a:fld>
            <a:endParaRPr lang="en-US" altLang="en-US" sz="1300">
              <a:latin typeface="Arial" charset="0"/>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B243CCB-BD04-41A8-973D-43BE59A592FD}" type="slidenum">
              <a:rPr lang="en-US" smtClean="0"/>
              <a:pPr>
                <a:defRPr/>
              </a:pPr>
              <a:t>15</a:t>
            </a:fld>
            <a:endParaRPr lang="en-US"/>
          </a:p>
        </p:txBody>
      </p:sp>
    </p:spTree>
    <p:extLst>
      <p:ext uri="{BB962C8B-B14F-4D97-AF65-F5344CB8AC3E}">
        <p14:creationId xmlns:p14="http://schemas.microsoft.com/office/powerpoint/2010/main" val="348426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88F0E4-F94F-404A-B55C-4A471710CCA5}" type="slidenum">
              <a:rPr lang="en-US" smtClean="0"/>
              <a:t>17</a:t>
            </a:fld>
            <a:endParaRPr lang="en-US"/>
          </a:p>
        </p:txBody>
      </p:sp>
    </p:spTree>
    <p:extLst>
      <p:ext uri="{BB962C8B-B14F-4D97-AF65-F5344CB8AC3E}">
        <p14:creationId xmlns:p14="http://schemas.microsoft.com/office/powerpoint/2010/main" val="1094569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B243CCB-BD04-41A8-973D-43BE59A592FD}" type="slidenum">
              <a:rPr lang="en-US" smtClean="0"/>
              <a:pPr>
                <a:defRPr/>
              </a:pPr>
              <a:t>19</a:t>
            </a:fld>
            <a:endParaRPr lang="en-US"/>
          </a:p>
        </p:txBody>
      </p:sp>
    </p:spTree>
    <p:extLst>
      <p:ext uri="{BB962C8B-B14F-4D97-AF65-F5344CB8AC3E}">
        <p14:creationId xmlns:p14="http://schemas.microsoft.com/office/powerpoint/2010/main" val="35841624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B243CCB-BD04-41A8-973D-43BE59A592FD}" type="slidenum">
              <a:rPr lang="en-US" smtClean="0"/>
              <a:pPr>
                <a:defRPr/>
              </a:pPr>
              <a:t>23</a:t>
            </a:fld>
            <a:endParaRPr lang="en-US"/>
          </a:p>
        </p:txBody>
      </p:sp>
    </p:spTree>
    <p:extLst>
      <p:ext uri="{BB962C8B-B14F-4D97-AF65-F5344CB8AC3E}">
        <p14:creationId xmlns:p14="http://schemas.microsoft.com/office/powerpoint/2010/main" val="898207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88F0E4-F94F-404A-B55C-4A471710CCA5}" type="slidenum">
              <a:rPr lang="en-US" smtClean="0"/>
              <a:t>24</a:t>
            </a:fld>
            <a:endParaRPr lang="en-US"/>
          </a:p>
        </p:txBody>
      </p:sp>
    </p:spTree>
    <p:extLst>
      <p:ext uri="{BB962C8B-B14F-4D97-AF65-F5344CB8AC3E}">
        <p14:creationId xmlns:p14="http://schemas.microsoft.com/office/powerpoint/2010/main" val="2247721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39465843-5663-456C-864D-9FAC771FBF93}" type="slidenum">
              <a:rPr lang="de-DE"/>
              <a:pPr>
                <a:defRPr/>
              </a:pPr>
              <a:t>‹#›</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C066B694-6D4F-4FE3-BB9E-2E814522EF08}" type="slidenum">
              <a:rPr lang="de-DE"/>
              <a:pPr>
                <a:defRPr/>
              </a:pPr>
              <a:t>‹#›</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E56C5074-4F2D-4E61-AC97-00C85DABB0AC}" type="slidenum">
              <a:rPr lang="de-DE"/>
              <a:pPr>
                <a:defRPr/>
              </a:pPr>
              <a:t>‹#›</a:t>
            </a:fld>
            <a:endParaRPr lang="de-D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3159BE1-2820-4DE1-B9DF-A1B2855812A6}" type="slidenum">
              <a:rPr lang="en-US"/>
              <a:pPr>
                <a:defRPr/>
              </a:pPr>
              <a:t>‹#›</a:t>
            </a:fld>
            <a:endParaRPr lang="en-US"/>
          </a:p>
        </p:txBody>
      </p:sp>
    </p:spTree>
    <p:extLst>
      <p:ext uri="{BB962C8B-B14F-4D97-AF65-F5344CB8AC3E}">
        <p14:creationId xmlns:p14="http://schemas.microsoft.com/office/powerpoint/2010/main" val="30255632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137532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E0F789-4AF5-4242-9F13-EB4184C449F0}"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90D207-A408-409C-BEDE-DAE36BA3930C}"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A73372-8801-4DED-9A5E-C83FB058B532}"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6748D08-572C-4259-8254-973A83DA0978}"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79D95E4-29AB-425C-BE61-027139F5EAB7}"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3074149-7487-4CE9-96BF-8BEC0A571473}"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3DF42D30-36DB-4A90-87D3-B26F42E35829}" type="slidenum">
              <a:rPr lang="de-DE"/>
              <a:pPr>
                <a:defRPr/>
              </a:pPr>
              <a:t>‹#›</a:t>
            </a:fld>
            <a:endParaRPr lang="de-D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D1B235B-1622-4B6F-9620-0231321AA420}"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48DDB43-0D25-4968-906A-C406F1D654C7}"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522226-2884-494A-B572-1CDFFBBE9963}"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00039D-84AB-4675-A02F-36A2B68EB739}"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83734B-3980-4AE1-BBC8-0D4DB5CC78D8}"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06CCC95-FCE3-4A42-90A3-9E996A853ACF}"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BF8263E-F4D0-4078-BAD4-90C9100914C8}" type="datetimeFigureOut">
              <a:rPr lang="en-US" smtClean="0"/>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F86D34-35D5-45F2-9050-8B8805BEFE98}" type="slidenum">
              <a:rPr lang="en-US" smtClean="0"/>
              <a:t>‹#›</a:t>
            </a:fld>
            <a:endParaRPr lang="en-US"/>
          </a:p>
        </p:txBody>
      </p:sp>
    </p:spTree>
    <p:extLst>
      <p:ext uri="{BB962C8B-B14F-4D97-AF65-F5344CB8AC3E}">
        <p14:creationId xmlns:p14="http://schemas.microsoft.com/office/powerpoint/2010/main" val="17505488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F8263E-F4D0-4078-BAD4-90C9100914C8}" type="datetimeFigureOut">
              <a:rPr lang="en-US" smtClean="0"/>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F86D34-35D5-45F2-9050-8B8805BEFE98}" type="slidenum">
              <a:rPr lang="en-US" smtClean="0"/>
              <a:t>‹#›</a:t>
            </a:fld>
            <a:endParaRPr lang="en-US"/>
          </a:p>
        </p:txBody>
      </p:sp>
    </p:spTree>
    <p:extLst>
      <p:ext uri="{BB962C8B-B14F-4D97-AF65-F5344CB8AC3E}">
        <p14:creationId xmlns:p14="http://schemas.microsoft.com/office/powerpoint/2010/main" val="15984723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BF8263E-F4D0-4078-BAD4-90C9100914C8}" type="datetimeFigureOut">
              <a:rPr lang="en-US" smtClean="0"/>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F86D34-35D5-45F2-9050-8B8805BEFE98}" type="slidenum">
              <a:rPr lang="en-US" smtClean="0"/>
              <a:t>‹#›</a:t>
            </a:fld>
            <a:endParaRPr lang="en-US"/>
          </a:p>
        </p:txBody>
      </p:sp>
    </p:spTree>
    <p:extLst>
      <p:ext uri="{BB962C8B-B14F-4D97-AF65-F5344CB8AC3E}">
        <p14:creationId xmlns:p14="http://schemas.microsoft.com/office/powerpoint/2010/main" val="8644429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8263E-F4D0-4078-BAD4-90C9100914C8}" type="datetimeFigureOut">
              <a:rPr lang="en-US" smtClean="0"/>
              <a:t>10/16/2023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F86D34-35D5-45F2-9050-8B8805BEFE98}" type="slidenum">
              <a:rPr lang="en-US" smtClean="0"/>
              <a:t>‹#›</a:t>
            </a:fld>
            <a:endParaRPr lang="en-US"/>
          </a:p>
        </p:txBody>
      </p:sp>
    </p:spTree>
    <p:extLst>
      <p:ext uri="{BB962C8B-B14F-4D97-AF65-F5344CB8AC3E}">
        <p14:creationId xmlns:p14="http://schemas.microsoft.com/office/powerpoint/2010/main" val="201794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AFE9562E-D678-4AA1-8D53-F4829FBE8B60}" type="slidenum">
              <a:rPr lang="de-DE"/>
              <a:pPr>
                <a:defRPr/>
              </a:pPr>
              <a:t>‹#›</a:t>
            </a:fld>
            <a:endParaRPr lang="de-D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BF8263E-F4D0-4078-BAD4-90C9100914C8}" type="datetimeFigureOut">
              <a:rPr lang="en-US" smtClean="0"/>
              <a:t>10/16/2023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F86D34-35D5-45F2-9050-8B8805BEFE98}" type="slidenum">
              <a:rPr lang="en-US" smtClean="0"/>
              <a:t>‹#›</a:t>
            </a:fld>
            <a:endParaRPr lang="en-US"/>
          </a:p>
        </p:txBody>
      </p:sp>
    </p:spTree>
    <p:extLst>
      <p:ext uri="{BB962C8B-B14F-4D97-AF65-F5344CB8AC3E}">
        <p14:creationId xmlns:p14="http://schemas.microsoft.com/office/powerpoint/2010/main" val="35678605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BF8263E-F4D0-4078-BAD4-90C9100914C8}" type="datetimeFigureOut">
              <a:rPr lang="en-US" smtClean="0"/>
              <a:t>10/16/2023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F86D34-35D5-45F2-9050-8B8805BEFE98}" type="slidenum">
              <a:rPr lang="en-US" smtClean="0"/>
              <a:t>‹#›</a:t>
            </a:fld>
            <a:endParaRPr lang="en-US"/>
          </a:p>
        </p:txBody>
      </p:sp>
    </p:spTree>
    <p:extLst>
      <p:ext uri="{BB962C8B-B14F-4D97-AF65-F5344CB8AC3E}">
        <p14:creationId xmlns:p14="http://schemas.microsoft.com/office/powerpoint/2010/main" val="40153919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F8263E-F4D0-4078-BAD4-90C9100914C8}" type="datetimeFigureOut">
              <a:rPr lang="en-US" smtClean="0"/>
              <a:t>10/16/2023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F86D34-35D5-45F2-9050-8B8805BEFE98}" type="slidenum">
              <a:rPr lang="en-US" smtClean="0"/>
              <a:t>‹#›</a:t>
            </a:fld>
            <a:endParaRPr lang="en-US"/>
          </a:p>
        </p:txBody>
      </p:sp>
    </p:spTree>
    <p:extLst>
      <p:ext uri="{BB962C8B-B14F-4D97-AF65-F5344CB8AC3E}">
        <p14:creationId xmlns:p14="http://schemas.microsoft.com/office/powerpoint/2010/main" val="20277746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BF8263E-F4D0-4078-BAD4-90C9100914C8}" type="datetimeFigureOut">
              <a:rPr lang="en-US" smtClean="0"/>
              <a:t>10/16/2023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F86D34-35D5-45F2-9050-8B8805BEFE98}" type="slidenum">
              <a:rPr lang="en-US" smtClean="0"/>
              <a:t>‹#›</a:t>
            </a:fld>
            <a:endParaRPr lang="en-US"/>
          </a:p>
        </p:txBody>
      </p:sp>
    </p:spTree>
    <p:extLst>
      <p:ext uri="{BB962C8B-B14F-4D97-AF65-F5344CB8AC3E}">
        <p14:creationId xmlns:p14="http://schemas.microsoft.com/office/powerpoint/2010/main" val="3779496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BF8263E-F4D0-4078-BAD4-90C9100914C8}" type="datetimeFigureOut">
              <a:rPr lang="en-US" smtClean="0"/>
              <a:t>10/16/2023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F86D34-35D5-45F2-9050-8B8805BEFE98}" type="slidenum">
              <a:rPr lang="en-US" smtClean="0"/>
              <a:t>‹#›</a:t>
            </a:fld>
            <a:endParaRPr lang="en-US"/>
          </a:p>
        </p:txBody>
      </p:sp>
    </p:spTree>
    <p:extLst>
      <p:ext uri="{BB962C8B-B14F-4D97-AF65-F5344CB8AC3E}">
        <p14:creationId xmlns:p14="http://schemas.microsoft.com/office/powerpoint/2010/main" val="41168212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F8263E-F4D0-4078-BAD4-90C9100914C8}" type="datetimeFigureOut">
              <a:rPr lang="en-US" smtClean="0"/>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F86D34-35D5-45F2-9050-8B8805BEFE98}" type="slidenum">
              <a:rPr lang="en-US" smtClean="0"/>
              <a:t>‹#›</a:t>
            </a:fld>
            <a:endParaRPr lang="en-US"/>
          </a:p>
        </p:txBody>
      </p:sp>
    </p:spTree>
    <p:extLst>
      <p:ext uri="{BB962C8B-B14F-4D97-AF65-F5344CB8AC3E}">
        <p14:creationId xmlns:p14="http://schemas.microsoft.com/office/powerpoint/2010/main" val="28830996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F8263E-F4D0-4078-BAD4-90C9100914C8}" type="datetimeFigureOut">
              <a:rPr lang="en-US" smtClean="0"/>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F86D34-35D5-45F2-9050-8B8805BEFE98}" type="slidenum">
              <a:rPr lang="en-US" smtClean="0"/>
              <a:t>‹#›</a:t>
            </a:fld>
            <a:endParaRPr lang="en-US"/>
          </a:p>
        </p:txBody>
      </p:sp>
    </p:spTree>
    <p:extLst>
      <p:ext uri="{BB962C8B-B14F-4D97-AF65-F5344CB8AC3E}">
        <p14:creationId xmlns:p14="http://schemas.microsoft.com/office/powerpoint/2010/main" val="25805279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3159BE1-2820-4DE1-B9DF-A1B2855812A6}" type="slidenum">
              <a:rPr lang="en-US"/>
              <a:pPr>
                <a:defRPr/>
              </a:pPr>
              <a:t>‹#›</a:t>
            </a:fld>
            <a:endParaRPr lang="en-US"/>
          </a:p>
        </p:txBody>
      </p:sp>
    </p:spTree>
    <p:extLst>
      <p:ext uri="{BB962C8B-B14F-4D97-AF65-F5344CB8AC3E}">
        <p14:creationId xmlns:p14="http://schemas.microsoft.com/office/powerpoint/2010/main" val="32491754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39605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F53BFFF4-06B6-43CE-A5A0-C233055C442B}" type="slidenum">
              <a:rPr lang="de-DE"/>
              <a:pPr>
                <a:defRPr/>
              </a:pPr>
              <a:t>‹#›</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de-DE"/>
          </a:p>
        </p:txBody>
      </p:sp>
      <p:sp>
        <p:nvSpPr>
          <p:cNvPr id="8" name="Rectangle 5"/>
          <p:cNvSpPr>
            <a:spLocks noGrp="1" noChangeArrowheads="1"/>
          </p:cNvSpPr>
          <p:nvPr>
            <p:ph type="ftr" sz="quarter" idx="11"/>
          </p:nvPr>
        </p:nvSpPr>
        <p:spPr>
          <a:ln/>
        </p:spPr>
        <p:txBody>
          <a:bodyPr/>
          <a:lstStyle>
            <a:lvl1pPr>
              <a:defRPr/>
            </a:lvl1pPr>
          </a:lstStyle>
          <a:p>
            <a:pPr>
              <a:defRPr/>
            </a:pPr>
            <a:endParaRPr lang="de-DE"/>
          </a:p>
        </p:txBody>
      </p:sp>
      <p:sp>
        <p:nvSpPr>
          <p:cNvPr id="9" name="Rectangle 6"/>
          <p:cNvSpPr>
            <a:spLocks noGrp="1" noChangeArrowheads="1"/>
          </p:cNvSpPr>
          <p:nvPr>
            <p:ph type="sldNum" sz="quarter" idx="12"/>
          </p:nvPr>
        </p:nvSpPr>
        <p:spPr>
          <a:ln/>
        </p:spPr>
        <p:txBody>
          <a:bodyPr/>
          <a:lstStyle>
            <a:lvl1pPr>
              <a:defRPr/>
            </a:lvl1pPr>
          </a:lstStyle>
          <a:p>
            <a:pPr>
              <a:defRPr/>
            </a:pPr>
            <a:fld id="{9B8BC70E-E12D-4EB6-B1BB-14BD06A2EBDE}" type="slidenum">
              <a:rPr lang="de-DE"/>
              <a:pPr>
                <a:defRPr/>
              </a:pPr>
              <a:t>‹#›</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de-DE"/>
          </a:p>
        </p:txBody>
      </p:sp>
      <p:sp>
        <p:nvSpPr>
          <p:cNvPr id="4" name="Rectangle 5"/>
          <p:cNvSpPr>
            <a:spLocks noGrp="1" noChangeArrowheads="1"/>
          </p:cNvSpPr>
          <p:nvPr>
            <p:ph type="ftr" sz="quarter" idx="11"/>
          </p:nvPr>
        </p:nvSpPr>
        <p:spPr>
          <a:ln/>
        </p:spPr>
        <p:txBody>
          <a:bodyPr/>
          <a:lstStyle>
            <a:lvl1pPr>
              <a:defRPr/>
            </a:lvl1pPr>
          </a:lstStyle>
          <a:p>
            <a:pPr>
              <a:defRPr/>
            </a:pPr>
            <a:endParaRPr lang="de-DE"/>
          </a:p>
        </p:txBody>
      </p:sp>
      <p:sp>
        <p:nvSpPr>
          <p:cNvPr id="5" name="Rectangle 6"/>
          <p:cNvSpPr>
            <a:spLocks noGrp="1" noChangeArrowheads="1"/>
          </p:cNvSpPr>
          <p:nvPr>
            <p:ph type="sldNum" sz="quarter" idx="12"/>
          </p:nvPr>
        </p:nvSpPr>
        <p:spPr>
          <a:ln/>
        </p:spPr>
        <p:txBody>
          <a:bodyPr/>
          <a:lstStyle>
            <a:lvl1pPr>
              <a:defRPr/>
            </a:lvl1pPr>
          </a:lstStyle>
          <a:p>
            <a:pPr>
              <a:defRPr/>
            </a:pPr>
            <a:fld id="{720FA803-41B0-4C7F-BCB6-9878C2802F76}" type="slidenum">
              <a:rPr lang="de-DE"/>
              <a:pPr>
                <a:defRPr/>
              </a:pPr>
              <a:t>‹#›</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p>
        </p:txBody>
      </p:sp>
      <p:sp>
        <p:nvSpPr>
          <p:cNvPr id="3" name="Rectangle 5"/>
          <p:cNvSpPr>
            <a:spLocks noGrp="1" noChangeArrowheads="1"/>
          </p:cNvSpPr>
          <p:nvPr>
            <p:ph type="ftr" sz="quarter" idx="11"/>
          </p:nvPr>
        </p:nvSpPr>
        <p:spPr>
          <a:ln/>
        </p:spPr>
        <p:txBody>
          <a:bodyPr/>
          <a:lstStyle>
            <a:lvl1pPr>
              <a:defRPr/>
            </a:lvl1pPr>
          </a:lstStyle>
          <a:p>
            <a:pPr>
              <a:defRPr/>
            </a:pPr>
            <a:endParaRPr lang="de-DE"/>
          </a:p>
        </p:txBody>
      </p:sp>
      <p:sp>
        <p:nvSpPr>
          <p:cNvPr id="4" name="Rectangle 6"/>
          <p:cNvSpPr>
            <a:spLocks noGrp="1" noChangeArrowheads="1"/>
          </p:cNvSpPr>
          <p:nvPr>
            <p:ph type="sldNum" sz="quarter" idx="12"/>
          </p:nvPr>
        </p:nvSpPr>
        <p:spPr>
          <a:ln/>
        </p:spPr>
        <p:txBody>
          <a:bodyPr/>
          <a:lstStyle>
            <a:lvl1pPr>
              <a:defRPr/>
            </a:lvl1pPr>
          </a:lstStyle>
          <a:p>
            <a:pPr>
              <a:defRPr/>
            </a:pPr>
            <a:fld id="{1B820114-825E-4443-91D2-63B75780DDE3}" type="slidenum">
              <a:rPr lang="de-DE"/>
              <a:pPr>
                <a:defRPr/>
              </a:pPr>
              <a:t>‹#›</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88B8DD2A-DF13-4551-9402-7AAA9A93AF99}" type="slidenum">
              <a:rPr lang="de-DE"/>
              <a:pPr>
                <a:defRPr/>
              </a:pPr>
              <a:t>‹#›</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FFE6396D-1BA8-4F7B-B985-10501C647E4D}" type="slidenum">
              <a:rPr lang="de-DE"/>
              <a:pPr>
                <a:defRPr/>
              </a:pPr>
              <a:t>‹#›</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a:t>Titelmasterformat durch Klicken bearbeiten</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de-DE"/>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de-DE"/>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866E5FF8-D7BF-4630-A794-26B137BA9701}" type="slidenum">
              <a:rPr lang="de-DE"/>
              <a:pPr>
                <a:defRPr/>
              </a:pPr>
              <a:t>‹#›</a:t>
            </a:fld>
            <a:endParaRPr lang="de-DE"/>
          </a:p>
        </p:txBody>
      </p:sp>
    </p:spTree>
  </p:cSld>
  <p:clrMap bg1="lt1" tx1="dk1" bg2="lt2" tx2="dk2" accent1="accent1" accent2="accent2" accent3="accent3" accent4="accent4" accent5="accent5" accent6="accent6" hlink="hlink" folHlink="folHlink"/>
  <p:sldLayoutIdLst>
    <p:sldLayoutId id="2147484240" r:id="rId1"/>
    <p:sldLayoutId id="2147484241" r:id="rId2"/>
    <p:sldLayoutId id="2147484242" r:id="rId3"/>
    <p:sldLayoutId id="2147484243" r:id="rId4"/>
    <p:sldLayoutId id="2147484244" r:id="rId5"/>
    <p:sldLayoutId id="2147484245" r:id="rId6"/>
    <p:sldLayoutId id="2147484246" r:id="rId7"/>
    <p:sldLayoutId id="2147484247" r:id="rId8"/>
    <p:sldLayoutId id="2147484248" r:id="rId9"/>
    <p:sldLayoutId id="2147484249" r:id="rId10"/>
    <p:sldLayoutId id="2147484250" r:id="rId11"/>
    <p:sldLayoutId id="2147484395" r:id="rId12"/>
    <p:sldLayoutId id="2147484409"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Titelmasterformat durch Klicken bearbeiten</a:t>
            </a:r>
          </a:p>
        </p:txBody>
      </p:sp>
      <p:sp>
        <p:nvSpPr>
          <p:cNvPr id="17305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Textmasterformate durch Klicken bearbeiten</a:t>
            </a:r>
          </a:p>
          <a:p>
            <a:pPr lvl="1"/>
            <a:r>
              <a:rPr lang="en-US"/>
              <a:t>Zweite Ebene</a:t>
            </a:r>
          </a:p>
          <a:p>
            <a:pPr lvl="2"/>
            <a:r>
              <a:rPr lang="en-US"/>
              <a:t>Dritte Ebene</a:t>
            </a:r>
          </a:p>
          <a:p>
            <a:pPr lvl="3"/>
            <a:r>
              <a:rPr lang="en-US"/>
              <a:t>Vierte Ebene</a:t>
            </a:r>
          </a:p>
          <a:p>
            <a:pPr lvl="4"/>
            <a:r>
              <a:rPr lang="en-US"/>
              <a:t>Fünfte Ebene</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cs typeface="+mn-cs"/>
              </a:defRPr>
            </a:lvl1pPr>
          </a:lstStyle>
          <a:p>
            <a:pPr>
              <a:defRPr/>
            </a:pPr>
            <a:fld id="{2061AB08-89CF-4FBC-B4B4-8787381D00E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83" r:id="rId1"/>
    <p:sldLayoutId id="2147484384" r:id="rId2"/>
    <p:sldLayoutId id="2147484385" r:id="rId3"/>
    <p:sldLayoutId id="2147484386" r:id="rId4"/>
    <p:sldLayoutId id="2147484387" r:id="rId5"/>
    <p:sldLayoutId id="2147484388" r:id="rId6"/>
    <p:sldLayoutId id="2147484389" r:id="rId7"/>
    <p:sldLayoutId id="2147484390" r:id="rId8"/>
    <p:sldLayoutId id="2147484391" r:id="rId9"/>
    <p:sldLayoutId id="2147484392" r:id="rId10"/>
    <p:sldLayoutId id="2147484393" r:id="rId11"/>
    <p:sldLayoutId id="2147484394"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F8263E-F4D0-4078-BAD4-90C9100914C8}" type="datetimeFigureOut">
              <a:rPr lang="en-US" smtClean="0"/>
              <a:t>10/16/2023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F86D34-35D5-45F2-9050-8B8805BEFE98}" type="slidenum">
              <a:rPr lang="en-US" smtClean="0"/>
              <a:t>‹#›</a:t>
            </a:fld>
            <a:endParaRPr lang="en-US"/>
          </a:p>
        </p:txBody>
      </p:sp>
    </p:spTree>
    <p:extLst>
      <p:ext uri="{BB962C8B-B14F-4D97-AF65-F5344CB8AC3E}">
        <p14:creationId xmlns:p14="http://schemas.microsoft.com/office/powerpoint/2010/main" val="2423107092"/>
      </p:ext>
    </p:extLst>
  </p:cSld>
  <p:clrMap bg1="lt1" tx1="dk1" bg2="lt2" tx2="dk2" accent1="accent1" accent2="accent2" accent3="accent3" accent4="accent4" accent5="accent5" accent6="accent6" hlink="hlink" folHlink="folHlink"/>
  <p:sldLayoutIdLst>
    <p:sldLayoutId id="2147484397" r:id="rId1"/>
    <p:sldLayoutId id="2147484398" r:id="rId2"/>
    <p:sldLayoutId id="2147484399" r:id="rId3"/>
    <p:sldLayoutId id="2147484400" r:id="rId4"/>
    <p:sldLayoutId id="2147484401" r:id="rId5"/>
    <p:sldLayoutId id="2147484402" r:id="rId6"/>
    <p:sldLayoutId id="2147484403" r:id="rId7"/>
    <p:sldLayoutId id="2147484404" r:id="rId8"/>
    <p:sldLayoutId id="2147484405" r:id="rId9"/>
    <p:sldLayoutId id="2147484406" r:id="rId10"/>
    <p:sldLayoutId id="2147484407" r:id="rId11"/>
    <p:sldLayoutId id="2147484408" r:id="rId12"/>
    <p:sldLayoutId id="214748441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01.png"/><Relationship Id="rId3" Type="http://schemas.openxmlformats.org/officeDocument/2006/relationships/image" Target="../media/image251.png"/><Relationship Id="rId7" Type="http://schemas.openxmlformats.org/officeDocument/2006/relationships/image" Target="../media/image29.png"/><Relationship Id="rId2" Type="http://schemas.openxmlformats.org/officeDocument/2006/relationships/image" Target="../media/image240.png"/><Relationship Id="rId1" Type="http://schemas.openxmlformats.org/officeDocument/2006/relationships/slideLayout" Target="../slideLayouts/slideLayout7.xml"/><Relationship Id="rId6" Type="http://schemas.openxmlformats.org/officeDocument/2006/relationships/image" Target="../media/image280.png"/><Relationship Id="rId11" Type="http://schemas.openxmlformats.org/officeDocument/2006/relationships/image" Target="../media/image45.png"/><Relationship Id="rId5" Type="http://schemas.openxmlformats.org/officeDocument/2006/relationships/image" Target="../media/image271.png"/><Relationship Id="rId10" Type="http://schemas.openxmlformats.org/officeDocument/2006/relationships/image" Target="../media/image44.png"/><Relationship Id="rId4" Type="http://schemas.openxmlformats.org/officeDocument/2006/relationships/image" Target="../media/image260.png"/><Relationship Id="rId9" Type="http://schemas.openxmlformats.org/officeDocument/2006/relationships/image" Target="../media/image310.png"/></Relationships>
</file>

<file path=ppt/slides/_rels/slide11.xml.rels><?xml version="1.0" encoding="UTF-8" standalone="yes"?>
<Relationships xmlns="http://schemas.openxmlformats.org/package/2006/relationships"><Relationship Id="rId8" Type="http://schemas.openxmlformats.org/officeDocument/2006/relationships/image" Target="../media/image63.png"/><Relationship Id="rId7" Type="http://schemas.openxmlformats.org/officeDocument/2006/relationships/image" Target="../media/image500.png"/><Relationship Id="rId12" Type="http://schemas.openxmlformats.org/officeDocument/2006/relationships/image" Target="../media/image46.jpeg"/><Relationship Id="rId1" Type="http://schemas.openxmlformats.org/officeDocument/2006/relationships/slideLayout" Target="../slideLayouts/slideLayout7.xml"/><Relationship Id="rId11" Type="http://schemas.openxmlformats.org/officeDocument/2006/relationships/image" Target="../media/image90.png"/><Relationship Id="rId5" Type="http://schemas.openxmlformats.org/officeDocument/2006/relationships/image" Target="../media/image450.png"/><Relationship Id="rId4" Type="http://schemas.openxmlformats.org/officeDocument/2006/relationships/image" Target="../media/image131.png"/></Relationships>
</file>

<file path=ppt/slides/_rels/slide1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image" Target="../media/image77.png"/><Relationship Id="rId5" Type="http://schemas.openxmlformats.org/officeDocument/2006/relationships/image" Target="../media/image1310.png"/><Relationship Id="rId4" Type="http://schemas.openxmlformats.org/officeDocument/2006/relationships/image" Target="../media/image76.png"/></Relationships>
</file>

<file path=ppt/slides/_rels/slide13.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48.png"/><Relationship Id="rId7" Type="http://schemas.openxmlformats.org/officeDocument/2006/relationships/image" Target="../media/image85.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840.png"/><Relationship Id="rId5" Type="http://schemas.openxmlformats.org/officeDocument/2006/relationships/image" Target="../media/image83.png"/><Relationship Id="rId4" Type="http://schemas.openxmlformats.org/officeDocument/2006/relationships/image" Target="../media/image49.jpeg"/></Relationships>
</file>

<file path=ppt/slides/_rels/slide14.xml.rels><?xml version="1.0" encoding="UTF-8" standalone="yes"?>
<Relationships xmlns="http://schemas.openxmlformats.org/package/2006/relationships"><Relationship Id="rId13" Type="http://schemas.openxmlformats.org/officeDocument/2006/relationships/image" Target="../media/image82.png"/><Relationship Id="rId18" Type="http://schemas.openxmlformats.org/officeDocument/2006/relationships/image" Target="../media/image890.png"/><Relationship Id="rId21" Type="http://schemas.openxmlformats.org/officeDocument/2006/relationships/image" Target="../media/image93.png"/><Relationship Id="rId12" Type="http://schemas.openxmlformats.org/officeDocument/2006/relationships/image" Target="../media/image811.png"/><Relationship Id="rId17" Type="http://schemas.openxmlformats.org/officeDocument/2006/relationships/image" Target="../media/image88.png"/><Relationship Id="rId16" Type="http://schemas.openxmlformats.org/officeDocument/2006/relationships/image" Target="../media/image78.png"/><Relationship Id="rId20" Type="http://schemas.openxmlformats.org/officeDocument/2006/relationships/image" Target="../media/image92.png"/><Relationship Id="rId1" Type="http://schemas.openxmlformats.org/officeDocument/2006/relationships/slideLayout" Target="../slideLayouts/slideLayout7.xml"/><Relationship Id="rId11" Type="http://schemas.openxmlformats.org/officeDocument/2006/relationships/image" Target="../media/image810.png"/><Relationship Id="rId15" Type="http://schemas.openxmlformats.org/officeDocument/2006/relationships/image" Target="../media/image8400.png"/><Relationship Id="rId19" Type="http://schemas.openxmlformats.org/officeDocument/2006/relationships/image" Target="../media/image910.png"/><Relationship Id="rId14" Type="http://schemas.openxmlformats.org/officeDocument/2006/relationships/image" Target="../media/image8300.pn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442.png"/></Relationships>
</file>

<file path=ppt/slides/_rels/slide1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7.png"/><Relationship Id="rId18" Type="http://schemas.openxmlformats.org/officeDocument/2006/relationships/image" Target="../media/image72.png"/><Relationship Id="rId3" Type="http://schemas.openxmlformats.org/officeDocument/2006/relationships/image" Target="../media/image53.jpg"/><Relationship Id="rId7" Type="http://schemas.openxmlformats.org/officeDocument/2006/relationships/image" Target="../media/image59.png"/><Relationship Id="rId12" Type="http://schemas.openxmlformats.org/officeDocument/2006/relationships/image" Target="../media/image66.png"/><Relationship Id="rId17" Type="http://schemas.openxmlformats.org/officeDocument/2006/relationships/image" Target="../media/image250.png"/><Relationship Id="rId2" Type="http://schemas.openxmlformats.org/officeDocument/2006/relationships/notesSlide" Target="../notesSlides/notesSlide6.xml"/><Relationship Id="rId16" Type="http://schemas.openxmlformats.org/officeDocument/2006/relationships/image" Target="../media/image2400.png"/><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65.png"/><Relationship Id="rId5" Type="http://schemas.openxmlformats.org/officeDocument/2006/relationships/image" Target="../media/image55.png"/><Relationship Id="rId15" Type="http://schemas.openxmlformats.org/officeDocument/2006/relationships/image" Target="../media/image69.png"/><Relationship Id="rId10" Type="http://schemas.openxmlformats.org/officeDocument/2006/relationships/image" Target="../media/image64.png"/><Relationship Id="rId19" Type="http://schemas.openxmlformats.org/officeDocument/2006/relationships/image" Target="../media/image270.png"/><Relationship Id="rId4" Type="http://schemas.openxmlformats.org/officeDocument/2006/relationships/image" Target="../media/image54.png"/><Relationship Id="rId9" Type="http://schemas.openxmlformats.org/officeDocument/2006/relationships/image" Target="../media/image62.png"/><Relationship Id="rId14" Type="http://schemas.openxmlformats.org/officeDocument/2006/relationships/image" Target="../media/image68.png"/></Relationships>
</file>

<file path=ppt/slides/_rels/slide1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3.png"/><Relationship Id="rId7" Type="http://schemas.openxmlformats.org/officeDocument/2006/relationships/image" Target="../media/image7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5.emf"/><Relationship Id="rId5" Type="http://schemas.openxmlformats.org/officeDocument/2006/relationships/image" Target="../media/image74.jpg"/><Relationship Id="rId4" Type="http://schemas.openxmlformats.org/officeDocument/2006/relationships/image" Target="../media/image89.png"/></Relationships>
</file>

<file path=ppt/slides/_rels/slide2.xml.rels><?xml version="1.0" encoding="UTF-8" standalone="yes"?>
<Relationships xmlns="http://schemas.openxmlformats.org/package/2006/relationships"><Relationship Id="rId13" Type="http://schemas.openxmlformats.org/officeDocument/2006/relationships/image" Target="../media/image6.png"/><Relationship Id="rId12"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11" Type="http://schemas.openxmlformats.org/officeDocument/2006/relationships/image" Target="../media/image4.png"/><Relationship Id="rId15" Type="http://schemas.openxmlformats.org/officeDocument/2006/relationships/image" Target="../media/image8.png"/><Relationship Id="rId10" Type="http://schemas.openxmlformats.org/officeDocument/2006/relationships/image" Target="../media/image13.png"/><Relationship Id="rId9" Type="http://schemas.openxmlformats.org/officeDocument/2006/relationships/image" Target="../media/image12.png"/><Relationship Id="rId1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4.png"/><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21.xml.rels><?xml version="1.0" encoding="UTF-8" standalone="yes"?>
<Relationships xmlns="http://schemas.openxmlformats.org/package/2006/relationships"><Relationship Id="rId8" Type="http://schemas.openxmlformats.org/officeDocument/2006/relationships/image" Target="../media/image1000.png"/><Relationship Id="rId7" Type="http://schemas.openxmlformats.org/officeDocument/2006/relationships/image" Target="../media/image96.png"/><Relationship Id="rId2" Type="http://schemas.openxmlformats.org/officeDocument/2006/relationships/image" Target="../media/image960.png"/><Relationship Id="rId1" Type="http://schemas.openxmlformats.org/officeDocument/2006/relationships/slideLayout" Target="../slideLayouts/slideLayout2.xml"/><Relationship Id="rId6" Type="http://schemas.openxmlformats.org/officeDocument/2006/relationships/image" Target="../media/image970.png"/><Relationship Id="rId5" Type="http://schemas.openxmlformats.org/officeDocument/2006/relationships/image" Target="../media/image47.png"/><Relationship Id="rId10" Type="http://schemas.openxmlformats.org/officeDocument/2006/relationships/image" Target="../media/image1150.png"/><Relationship Id="rId4" Type="http://schemas.openxmlformats.org/officeDocument/2006/relationships/image" Target="../media/image8900.png"/><Relationship Id="rId9" Type="http://schemas.openxmlformats.org/officeDocument/2006/relationships/image" Target="../media/image1010.png"/></Relationships>
</file>

<file path=ppt/slides/_rels/slide22.xml.rels><?xml version="1.0" encoding="UTF-8" standalone="yes"?>
<Relationships xmlns="http://schemas.openxmlformats.org/package/2006/relationships"><Relationship Id="rId8" Type="http://schemas.openxmlformats.org/officeDocument/2006/relationships/image" Target="../media/image660.png"/><Relationship Id="rId3" Type="http://schemas.openxmlformats.org/officeDocument/2006/relationships/image" Target="../media/image552.png"/><Relationship Id="rId7" Type="http://schemas.openxmlformats.org/officeDocument/2006/relationships/image" Target="../media/image600.png"/><Relationship Id="rId2" Type="http://schemas.openxmlformats.org/officeDocument/2006/relationships/image" Target="../media/image92.emf"/><Relationship Id="rId1" Type="http://schemas.openxmlformats.org/officeDocument/2006/relationships/slideLayout" Target="../slideLayouts/slideLayout7.xml"/><Relationship Id="rId6" Type="http://schemas.openxmlformats.org/officeDocument/2006/relationships/image" Target="../media/image590.png"/><Relationship Id="rId5" Type="http://schemas.openxmlformats.org/officeDocument/2006/relationships/image" Target="../media/image580.png"/><Relationship Id="rId4" Type="http://schemas.openxmlformats.org/officeDocument/2006/relationships/image" Target="../media/image562.png"/></Relationships>
</file>

<file path=ppt/slides/_rels/slide23.xml.rels><?xml version="1.0" encoding="UTF-8" standalone="yes"?>
<Relationships xmlns="http://schemas.openxmlformats.org/package/2006/relationships"><Relationship Id="rId8" Type="http://schemas.openxmlformats.org/officeDocument/2006/relationships/image" Target="../media/image5100.png"/><Relationship Id="rId3" Type="http://schemas.openxmlformats.org/officeDocument/2006/relationships/image" Target="../media/image440.png"/><Relationship Id="rId7" Type="http://schemas.openxmlformats.org/officeDocument/2006/relationships/image" Target="../media/image670.png"/><Relationship Id="rId2" Type="http://schemas.openxmlformats.org/officeDocument/2006/relationships/notesSlide" Target="../notesSlides/notesSlide8.xml"/><Relationship Id="rId1" Type="http://schemas.openxmlformats.org/officeDocument/2006/relationships/slideLayout" Target="../slideLayouts/slideLayout27.xml"/><Relationship Id="rId6" Type="http://schemas.openxmlformats.org/officeDocument/2006/relationships/image" Target="../media/image661.png"/><Relationship Id="rId11" Type="http://schemas.openxmlformats.org/officeDocument/2006/relationships/image" Target="../media/image540.png"/><Relationship Id="rId5" Type="http://schemas.openxmlformats.org/officeDocument/2006/relationships/image" Target="../media/image650.png"/><Relationship Id="rId10" Type="http://schemas.openxmlformats.org/officeDocument/2006/relationships/image" Target="../media/image530.png"/><Relationship Id="rId4" Type="http://schemas.openxmlformats.org/officeDocument/2006/relationships/image" Target="../media/image541.png"/><Relationship Id="rId9" Type="http://schemas.openxmlformats.org/officeDocument/2006/relationships/image" Target="../media/image520.png"/></Relationships>
</file>

<file path=ppt/slides/_rels/slide24.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281.png"/><Relationship Id="rId7" Type="http://schemas.openxmlformats.org/officeDocument/2006/relationships/image" Target="../media/image94.png"/><Relationship Id="rId2" Type="http://schemas.openxmlformats.org/officeDocument/2006/relationships/notesSlide" Target="../notesSlides/notesSlide9.xml"/><Relationship Id="rId1" Type="http://schemas.openxmlformats.org/officeDocument/2006/relationships/slideLayout" Target="../slideLayouts/slideLayout38.xml"/><Relationship Id="rId6" Type="http://schemas.openxmlformats.org/officeDocument/2006/relationships/image" Target="../media/image311.png"/></Relationships>
</file>

<file path=ppt/slides/_rels/slide2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_rels/slide26.xml.rels><?xml version="1.0" encoding="UTF-8" standalone="yes"?>
<Relationships xmlns="http://schemas.openxmlformats.org/package/2006/relationships"><Relationship Id="rId8" Type="http://schemas.openxmlformats.org/officeDocument/2006/relationships/image" Target="../media/image105.jpeg"/><Relationship Id="rId13" Type="http://schemas.openxmlformats.org/officeDocument/2006/relationships/image" Target="../media/image110.png"/><Relationship Id="rId3" Type="http://schemas.openxmlformats.org/officeDocument/2006/relationships/image" Target="../media/image101.jpeg"/><Relationship Id="rId7" Type="http://schemas.openxmlformats.org/officeDocument/2006/relationships/image" Target="../media/image104.png"/><Relationship Id="rId12" Type="http://schemas.openxmlformats.org/officeDocument/2006/relationships/image" Target="../media/image109.jpeg"/><Relationship Id="rId17" Type="http://schemas.openxmlformats.org/officeDocument/2006/relationships/image" Target="../media/image115.png"/><Relationship Id="rId2" Type="http://schemas.openxmlformats.org/officeDocument/2006/relationships/image" Target="../media/image100.jpeg"/><Relationship Id="rId16" Type="http://schemas.openxmlformats.org/officeDocument/2006/relationships/image" Target="../media/image114.jpeg"/><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108.png"/><Relationship Id="rId5" Type="http://schemas.openxmlformats.org/officeDocument/2006/relationships/image" Target="../media/image103.png"/><Relationship Id="rId15" Type="http://schemas.openxmlformats.org/officeDocument/2006/relationships/image" Target="../media/image113.gif"/><Relationship Id="rId10" Type="http://schemas.openxmlformats.org/officeDocument/2006/relationships/image" Target="../media/image107.jpeg"/><Relationship Id="rId4" Type="http://schemas.openxmlformats.org/officeDocument/2006/relationships/image" Target="../media/image102.jpeg"/><Relationship Id="rId9" Type="http://schemas.openxmlformats.org/officeDocument/2006/relationships/image" Target="../media/image106.jpeg"/><Relationship Id="rId14" Type="http://schemas.openxmlformats.org/officeDocument/2006/relationships/image" Target="../media/image11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5400.png"/><Relationship Id="rId1" Type="http://schemas.openxmlformats.org/officeDocument/2006/relationships/slideLayout" Target="../slideLayouts/slideLayout2.xml"/><Relationship Id="rId5" Type="http://schemas.openxmlformats.org/officeDocument/2006/relationships/image" Target="../media/image561.png"/><Relationship Id="rId4" Type="http://schemas.openxmlformats.org/officeDocument/2006/relationships/image" Target="../media/image551.png"/></Relationships>
</file>

<file path=ppt/slides/_rels/slide29.xml.rels><?xml version="1.0" encoding="UTF-8" standalone="yes"?>
<Relationships xmlns="http://schemas.openxmlformats.org/package/2006/relationships"><Relationship Id="rId8" Type="http://schemas.openxmlformats.org/officeDocument/2006/relationships/image" Target="../media/image120.emf"/><Relationship Id="rId3" Type="http://schemas.openxmlformats.org/officeDocument/2006/relationships/image" Target="../media/image117.png"/><Relationship Id="rId7" Type="http://schemas.openxmlformats.org/officeDocument/2006/relationships/image" Target="../media/image39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81.png"/><Relationship Id="rId5" Type="http://schemas.openxmlformats.org/officeDocument/2006/relationships/image" Target="../media/image119.png"/><Relationship Id="rId4" Type="http://schemas.openxmlformats.org/officeDocument/2006/relationships/image" Target="../media/image11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00.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400.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11.png"/><Relationship Id="rId7" Type="http://schemas.openxmlformats.org/officeDocument/2006/relationships/image" Target="../media/image151.png"/><Relationship Id="rId12" Type="http://schemas.openxmlformats.org/officeDocument/2006/relationships/image" Target="../media/image201.png"/><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141.png"/><Relationship Id="rId11" Type="http://schemas.openxmlformats.org/officeDocument/2006/relationships/image" Target="../media/image15.png"/><Relationship Id="rId5" Type="http://schemas.openxmlformats.org/officeDocument/2006/relationships/image" Target="../media/image130.png"/><Relationship Id="rId10" Type="http://schemas.openxmlformats.org/officeDocument/2006/relationships/image" Target="../media/image140.png"/><Relationship Id="rId4" Type="http://schemas.openxmlformats.org/officeDocument/2006/relationships/image" Target="../media/image120.png"/><Relationship Id="rId9" Type="http://schemas.openxmlformats.org/officeDocument/2006/relationships/image" Target="../media/image170.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10.png"/><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13.xml"/><Relationship Id="rId6" Type="http://schemas.openxmlformats.org/officeDocument/2006/relationships/image" Target="../media/image18.png"/><Relationship Id="rId11" Type="http://schemas.openxmlformats.org/officeDocument/2006/relationships/image" Target="../media/image24.png"/><Relationship Id="rId5" Type="http://schemas.openxmlformats.org/officeDocument/2006/relationships/image" Target="../media/image17.png"/><Relationship Id="rId10"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92.png"/><Relationship Id="rId3" Type="http://schemas.openxmlformats.org/officeDocument/2006/relationships/notesSlide" Target="../notesSlides/notesSlide2.xml"/><Relationship Id="rId7" Type="http://schemas.openxmlformats.org/officeDocument/2006/relationships/image" Target="../media/image230.png"/><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300.png"/><Relationship Id="rId3" Type="http://schemas.openxmlformats.org/officeDocument/2006/relationships/image" Target="../media/image28.png"/><Relationship Id="rId7" Type="http://schemas.openxmlformats.org/officeDocument/2006/relationships/image" Target="../media/image291.png"/><Relationship Id="rId12" Type="http://schemas.openxmlformats.org/officeDocument/2006/relationships/image" Target="../media/image33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60.png"/><Relationship Id="rId11" Type="http://schemas.openxmlformats.org/officeDocument/2006/relationships/image" Target="../media/image320.png"/><Relationship Id="rId5" Type="http://schemas.openxmlformats.org/officeDocument/2006/relationships/image" Target="../media/image550.png"/><Relationship Id="rId10" Type="http://schemas.openxmlformats.org/officeDocument/2006/relationships/image" Target="../media/image29.emf"/><Relationship Id="rId4" Type="http://schemas.openxmlformats.org/officeDocument/2006/relationships/image" Target="../media/image290.png"/><Relationship Id="rId9" Type="http://schemas.openxmlformats.org/officeDocument/2006/relationships/image" Target="../media/image341.png"/></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35.wmf"/><Relationship Id="rId18" Type="http://schemas.openxmlformats.org/officeDocument/2006/relationships/image" Target="../media/image61.png"/><Relationship Id="rId3" Type="http://schemas.openxmlformats.org/officeDocument/2006/relationships/notesSlide" Target="../notesSlides/notesSlide4.xml"/><Relationship Id="rId7" Type="http://schemas.openxmlformats.org/officeDocument/2006/relationships/image" Target="../media/image32.wmf"/><Relationship Id="rId12" Type="http://schemas.openxmlformats.org/officeDocument/2006/relationships/oleObject" Target="../embeddings/oleObject4.bin"/><Relationship Id="rId17" Type="http://schemas.openxmlformats.org/officeDocument/2006/relationships/image" Target="../media/image37.wmf"/><Relationship Id="rId2" Type="http://schemas.openxmlformats.org/officeDocument/2006/relationships/slideLayout" Target="../slideLayouts/slideLayout7.xml"/><Relationship Id="rId16" Type="http://schemas.openxmlformats.org/officeDocument/2006/relationships/oleObject" Target="../embeddings/oleObject6.bin"/><Relationship Id="rId1" Type="http://schemas.openxmlformats.org/officeDocument/2006/relationships/tags" Target="../tags/tag2.xml"/><Relationship Id="rId6" Type="http://schemas.openxmlformats.org/officeDocument/2006/relationships/oleObject" Target="../embeddings/oleObject1.bin"/><Relationship Id="rId11" Type="http://schemas.openxmlformats.org/officeDocument/2006/relationships/image" Target="../media/image34.wmf"/><Relationship Id="rId5" Type="http://schemas.openxmlformats.org/officeDocument/2006/relationships/image" Target="../media/image31.png"/><Relationship Id="rId15" Type="http://schemas.openxmlformats.org/officeDocument/2006/relationships/image" Target="../media/image36.wmf"/><Relationship Id="rId10" Type="http://schemas.openxmlformats.org/officeDocument/2006/relationships/oleObject" Target="../embeddings/oleObject3.bin"/><Relationship Id="rId19" Type="http://schemas.openxmlformats.org/officeDocument/2006/relationships/image" Target="../media/image38.png"/><Relationship Id="rId4" Type="http://schemas.openxmlformats.org/officeDocument/2006/relationships/image" Target="../media/image30.png"/><Relationship Id="rId9" Type="http://schemas.openxmlformats.org/officeDocument/2006/relationships/image" Target="../media/image33.emf"/><Relationship Id="rId14" Type="http://schemas.openxmlformats.org/officeDocument/2006/relationships/oleObject" Target="../embeddings/oleObject5.bin"/></Relationships>
</file>

<file path=ppt/slides/_rels/slide9.xml.rels><?xml version="1.0" encoding="UTF-8" standalone="yes"?>
<Relationships xmlns="http://schemas.openxmlformats.org/package/2006/relationships"><Relationship Id="rId18" Type="http://schemas.openxmlformats.org/officeDocument/2006/relationships/image" Target="../media/image80.png"/><Relationship Id="rId26" Type="http://schemas.openxmlformats.org/officeDocument/2006/relationships/oleObject" Target="../embeddings/oleObject9.bin"/><Relationship Id="rId3" Type="http://schemas.openxmlformats.org/officeDocument/2006/relationships/image" Target="../media/image40.jpeg"/><Relationship Id="rId21" Type="http://schemas.openxmlformats.org/officeDocument/2006/relationships/image" Target="../media/image41.png"/><Relationship Id="rId25" Type="http://schemas.openxmlformats.org/officeDocument/2006/relationships/image" Target="../media/image35.wmf"/><Relationship Id="rId2" Type="http://schemas.openxmlformats.org/officeDocument/2006/relationships/image" Target="../media/image39.jpeg"/><Relationship Id="rId20" Type="http://schemas.openxmlformats.org/officeDocument/2006/relationships/image" Target="../media/image50.png"/><Relationship Id="rId29" Type="http://schemas.openxmlformats.org/officeDocument/2006/relationships/oleObject" Target="../embeddings/oleObject11.bin"/><Relationship Id="rId1" Type="http://schemas.openxmlformats.org/officeDocument/2006/relationships/slideLayout" Target="../slideLayouts/slideLayout7.xml"/><Relationship Id="rId24" Type="http://schemas.openxmlformats.org/officeDocument/2006/relationships/oleObject" Target="../embeddings/oleObject8.bin"/><Relationship Id="rId32" Type="http://schemas.openxmlformats.org/officeDocument/2006/relationships/image" Target="../media/image43.png"/><Relationship Id="rId23" Type="http://schemas.openxmlformats.org/officeDocument/2006/relationships/image" Target="../media/image34.wmf"/><Relationship Id="rId28" Type="http://schemas.openxmlformats.org/officeDocument/2006/relationships/oleObject" Target="../embeddings/oleObject10.bin"/><Relationship Id="rId19" Type="http://schemas.openxmlformats.org/officeDocument/2006/relationships/image" Target="../media/image49.png"/><Relationship Id="rId31" Type="http://schemas.openxmlformats.org/officeDocument/2006/relationships/image" Target="../media/image42.png"/><Relationship Id="rId22" Type="http://schemas.openxmlformats.org/officeDocument/2006/relationships/oleObject" Target="../embeddings/oleObject7.bin"/><Relationship Id="rId27" Type="http://schemas.openxmlformats.org/officeDocument/2006/relationships/image" Target="../media/image36.wmf"/><Relationship Id="rId30" Type="http://schemas.openxmlformats.org/officeDocument/2006/relationships/oleObject" Target="../embeddings/oleObject12.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1" name="Picture 2" descr="SNS_SUNSET"/>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652463"/>
            <a:ext cx="9144000" cy="6215062"/>
          </a:xfrm>
          <a:prstGeom prst="rect">
            <a:avLst/>
          </a:prstGeom>
          <a:noFill/>
          <a:ln w="9525">
            <a:noFill/>
            <a:miter lim="800000"/>
            <a:headEnd/>
            <a:tailEnd/>
          </a:ln>
        </p:spPr>
      </p:pic>
      <p:sp>
        <p:nvSpPr>
          <p:cNvPr id="240642" name="Rectangle 4"/>
          <p:cNvSpPr>
            <a:spLocks noChangeArrowheads="1"/>
          </p:cNvSpPr>
          <p:nvPr/>
        </p:nvSpPr>
        <p:spPr bwMode="auto">
          <a:xfrm>
            <a:off x="1647653" y="5644356"/>
            <a:ext cx="2652970" cy="492443"/>
          </a:xfrm>
          <a:prstGeom prst="rect">
            <a:avLst/>
          </a:prstGeom>
          <a:solidFill>
            <a:schemeClr val="bg1"/>
          </a:solidFill>
          <a:ln w="9525">
            <a:noFill/>
            <a:miter lim="800000"/>
            <a:headEnd/>
            <a:tailEnd/>
          </a:ln>
        </p:spPr>
        <p:txBody>
          <a:bodyPr wrap="none" lIns="0" tIns="0" rIns="0" bIns="0">
            <a:spAutoFit/>
          </a:bodyPr>
          <a:lstStyle/>
          <a:p>
            <a:pPr algn="ctr"/>
            <a:r>
              <a:rPr lang="en-US" sz="3200" b="1" dirty="0">
                <a:solidFill>
                  <a:srgbClr val="23282B"/>
                </a:solidFill>
                <a:latin typeface="Times New Roman" pitchFamily="18" charset="0"/>
                <a:cs typeface="Arial" pitchFamily="34" charset="0"/>
              </a:rPr>
              <a:t>Stefan Bae</a:t>
            </a:r>
            <a:r>
              <a:rPr lang="el-GR" sz="3200" b="1" dirty="0">
                <a:solidFill>
                  <a:srgbClr val="23282B"/>
                </a:solidFill>
                <a:latin typeface="Times New Roman" pitchFamily="18" charset="0"/>
                <a:cs typeface="Arial" pitchFamily="34" charset="0"/>
              </a:rPr>
              <a:t>β</a:t>
            </a:r>
            <a:r>
              <a:rPr lang="en-US" sz="3200" b="1" dirty="0" err="1">
                <a:solidFill>
                  <a:srgbClr val="23282B"/>
                </a:solidFill>
                <a:latin typeface="Times New Roman" pitchFamily="18" charset="0"/>
                <a:cs typeface="Arial" pitchFamily="34" charset="0"/>
              </a:rPr>
              <a:t>ler</a:t>
            </a:r>
            <a:r>
              <a:rPr lang="en-US" sz="2400" b="1" dirty="0">
                <a:solidFill>
                  <a:srgbClr val="23282B"/>
                </a:solidFill>
                <a:latin typeface="Times New Roman" pitchFamily="18" charset="0"/>
                <a:cs typeface="Arial" pitchFamily="34" charset="0"/>
              </a:rPr>
              <a:t> </a:t>
            </a:r>
          </a:p>
        </p:txBody>
      </p:sp>
      <p:sp>
        <p:nvSpPr>
          <p:cNvPr id="240643" name="Rectangle 5"/>
          <p:cNvSpPr>
            <a:spLocks noChangeArrowheads="1"/>
          </p:cNvSpPr>
          <p:nvPr/>
        </p:nvSpPr>
        <p:spPr bwMode="auto">
          <a:xfrm>
            <a:off x="0" y="-26988"/>
            <a:ext cx="9144000" cy="1027113"/>
          </a:xfrm>
          <a:prstGeom prst="rect">
            <a:avLst/>
          </a:prstGeom>
          <a:solidFill>
            <a:srgbClr val="FFCC00"/>
          </a:solidFill>
          <a:ln w="38100">
            <a:noFill/>
            <a:miter lim="800000"/>
            <a:headEnd/>
            <a:tailEnd/>
          </a:ln>
        </p:spPr>
        <p:txBody>
          <a:bodyPr anchor="ctr"/>
          <a:lstStyle/>
          <a:p>
            <a:pPr algn="ctr"/>
            <a:r>
              <a:rPr lang="en-US" sz="3200" b="1" dirty="0">
                <a:solidFill>
                  <a:schemeClr val="tx2"/>
                </a:solidFill>
                <a:latin typeface="Times New Roman" pitchFamily="18" charset="0"/>
              </a:rPr>
              <a:t>Study of Neutron Beta Decay with the Nab experiment</a:t>
            </a: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2392" y="5674837"/>
            <a:ext cx="17145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1B820114-825E-4443-91D2-63B75780DDE3}" type="slidenum">
              <a:rPr lang="de-DE" smtClean="0"/>
              <a:pPr>
                <a:defRPr/>
              </a:pPr>
              <a:t>1</a:t>
            </a:fld>
            <a:endParaRPr lang="de-DE"/>
          </a:p>
        </p:txBody>
      </p:sp>
      <p:sp>
        <p:nvSpPr>
          <p:cNvPr id="10" name="Rectangle 9"/>
          <p:cNvSpPr/>
          <p:nvPr/>
        </p:nvSpPr>
        <p:spPr>
          <a:xfrm>
            <a:off x="7054354" y="6370409"/>
            <a:ext cx="2066544" cy="2727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1600" b="1" dirty="0">
                <a:solidFill>
                  <a:srgbClr val="3C6297"/>
                </a:solidFill>
                <a:latin typeface="Times New Roman" panose="02020603050405020304" pitchFamily="18" charset="0"/>
                <a:cs typeface="Times New Roman" panose="02020603050405020304" pitchFamily="18" charset="0"/>
              </a:rPr>
              <a:t>Inst. </a:t>
            </a:r>
            <a:r>
              <a:rPr lang="en-US" sz="1600" b="1" dirty="0" err="1">
                <a:solidFill>
                  <a:srgbClr val="3C6297"/>
                </a:solidFill>
                <a:latin typeface="Times New Roman" panose="02020603050405020304" pitchFamily="18" charset="0"/>
                <a:cs typeface="Times New Roman" panose="02020603050405020304" pitchFamily="18" charset="0"/>
              </a:rPr>
              <a:t>Nucl</a:t>
            </a:r>
            <a:r>
              <a:rPr lang="en-US" sz="1600" b="1" dirty="0">
                <a:solidFill>
                  <a:srgbClr val="3C6297"/>
                </a:solidFill>
                <a:latin typeface="Times New Roman" panose="02020603050405020304" pitchFamily="18" charset="0"/>
                <a:cs typeface="Times New Roman" panose="02020603050405020304" pitchFamily="18" charset="0"/>
              </a:rPr>
              <a:t>. Part. Phys.</a:t>
            </a:r>
          </a:p>
        </p:txBody>
      </p:sp>
      <p:pic>
        <p:nvPicPr>
          <p:cNvPr id="11" name="Picture 6"/>
          <p:cNvPicPr>
            <a:picLocks noChangeAspect="1" noChangeArrowheads="1"/>
          </p:cNvPicPr>
          <p:nvPr/>
        </p:nvPicPr>
        <p:blipFill>
          <a:blip r:embed="rId4" cstate="print"/>
          <a:srcRect/>
          <a:stretch>
            <a:fillRect/>
          </a:stretch>
        </p:blipFill>
        <p:spPr bwMode="auto">
          <a:xfrm>
            <a:off x="7039325" y="5086349"/>
            <a:ext cx="2087562" cy="1309687"/>
          </a:xfrm>
          <a:prstGeom prst="rect">
            <a:avLst/>
          </a:prstGeom>
          <a:noFill/>
          <a:ln w="9525">
            <a:noFill/>
            <a:miter lim="800000"/>
            <a:headEnd/>
            <a:tailEnd/>
          </a:ln>
        </p:spPr>
      </p:pic>
    </p:spTree>
  </p:cSld>
  <p:clrMapOvr>
    <a:masterClrMapping/>
  </p:clrMapOvr>
  <p:transition advTm="14125"/>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64D9DC-A9FA-78AF-048A-E59D16A5E80D}"/>
              </a:ext>
            </a:extLst>
          </p:cNvPr>
          <p:cNvSpPr>
            <a:spLocks noGrp="1"/>
          </p:cNvSpPr>
          <p:nvPr>
            <p:ph type="sldNum" sz="quarter" idx="12"/>
          </p:nvPr>
        </p:nvSpPr>
        <p:spPr/>
        <p:txBody>
          <a:bodyPr/>
          <a:lstStyle/>
          <a:p>
            <a:pPr>
              <a:defRPr/>
            </a:pPr>
            <a:fld id="{1B820114-825E-4443-91D2-63B75780DDE3}" type="slidenum">
              <a:rPr lang="de-DE" smtClean="0"/>
              <a:pPr>
                <a:defRPr/>
              </a:pPr>
              <a:t>10</a:t>
            </a:fld>
            <a:endParaRPr lang="de-DE"/>
          </a:p>
        </p:txBody>
      </p:sp>
      <p:sp>
        <p:nvSpPr>
          <p:cNvPr id="4" name="Rectangle 8">
            <a:extLst>
              <a:ext uri="{FF2B5EF4-FFF2-40B4-BE49-F238E27FC236}">
                <a16:creationId xmlns:a16="http://schemas.microsoft.com/office/drawing/2014/main" id="{7BEECD24-9124-4B1C-B8B9-DEB205DF2606}"/>
              </a:ext>
            </a:extLst>
          </p:cNvPr>
          <p:cNvSpPr>
            <a:spLocks noChangeArrowheads="1"/>
          </p:cNvSpPr>
          <p:nvPr/>
        </p:nvSpPr>
        <p:spPr bwMode="auto">
          <a:xfrm>
            <a:off x="0" y="0"/>
            <a:ext cx="9144000" cy="792163"/>
          </a:xfrm>
          <a:prstGeom prst="rect">
            <a:avLst/>
          </a:prstGeom>
          <a:solidFill>
            <a:srgbClr val="FFCC00"/>
          </a:solidFill>
          <a:ln w="38100">
            <a:noFill/>
            <a:miter lim="800000"/>
            <a:headEnd/>
            <a:tailEnd/>
          </a:ln>
        </p:spPr>
        <p:txBody>
          <a:bodyPr rIns="91440" anchor="ctr"/>
          <a:lstStyle/>
          <a:p>
            <a:pPr algn="ctr"/>
            <a:r>
              <a:rPr lang="en-US" sz="2800" dirty="0">
                <a:solidFill>
                  <a:srgbClr val="000000"/>
                </a:solidFill>
                <a:latin typeface="Times New Roman" pitchFamily="18" charset="0"/>
                <a:cs typeface="Times New Roman" pitchFamily="18" charset="0"/>
              </a:rPr>
              <a:t>Determination of lambda in neutron beta decay</a:t>
            </a:r>
          </a:p>
        </p:txBody>
      </p:sp>
      <p:grpSp>
        <p:nvGrpSpPr>
          <p:cNvPr id="315" name="Group 314">
            <a:extLst>
              <a:ext uri="{FF2B5EF4-FFF2-40B4-BE49-F238E27FC236}">
                <a16:creationId xmlns:a16="http://schemas.microsoft.com/office/drawing/2014/main" id="{B0843963-10CA-684A-B8F3-9E23E92FBD35}"/>
              </a:ext>
            </a:extLst>
          </p:cNvPr>
          <p:cNvGrpSpPr>
            <a:grpSpLocks noChangeAspect="1"/>
          </p:cNvGrpSpPr>
          <p:nvPr/>
        </p:nvGrpSpPr>
        <p:grpSpPr>
          <a:xfrm>
            <a:off x="210098" y="1427266"/>
            <a:ext cx="5848774" cy="5057055"/>
            <a:chOff x="4868786" y="2603641"/>
            <a:chExt cx="2879507" cy="2489723"/>
          </a:xfrm>
        </p:grpSpPr>
        <p:sp>
          <p:nvSpPr>
            <p:cNvPr id="316" name="Rectangle 330">
              <a:extLst>
                <a:ext uri="{FF2B5EF4-FFF2-40B4-BE49-F238E27FC236}">
                  <a16:creationId xmlns:a16="http://schemas.microsoft.com/office/drawing/2014/main" id="{1AE18C0B-B625-7B48-DE02-D64DDE1F890D}"/>
                </a:ext>
              </a:extLst>
            </p:cNvPr>
            <p:cNvSpPr>
              <a:spLocks noChangeArrowheads="1"/>
            </p:cNvSpPr>
            <p:nvPr/>
          </p:nvSpPr>
          <p:spPr bwMode="auto">
            <a:xfrm>
              <a:off x="6094082" y="2603641"/>
              <a:ext cx="107950" cy="2201863"/>
            </a:xfrm>
            <a:prstGeom prst="rect">
              <a:avLst/>
            </a:prstGeom>
            <a:solidFill>
              <a:srgbClr val="FFCCCC"/>
            </a:solidFill>
            <a:ln w="4763">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7" name="Line 329">
              <a:extLst>
                <a:ext uri="{FF2B5EF4-FFF2-40B4-BE49-F238E27FC236}">
                  <a16:creationId xmlns:a16="http://schemas.microsoft.com/office/drawing/2014/main" id="{B888F09F-D5D9-35A7-B5E9-309890DC5D13}"/>
                </a:ext>
              </a:extLst>
            </p:cNvPr>
            <p:cNvSpPr>
              <a:spLocks noChangeShapeType="1"/>
            </p:cNvSpPr>
            <p:nvPr/>
          </p:nvSpPr>
          <p:spPr bwMode="auto">
            <a:xfrm flipV="1">
              <a:off x="6148946" y="2603641"/>
              <a:ext cx="0" cy="2201863"/>
            </a:xfrm>
            <a:prstGeom prst="line">
              <a:avLst/>
            </a:prstGeom>
            <a:noFill/>
            <a:ln w="1905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8" name="Freeform 328">
              <a:extLst>
                <a:ext uri="{FF2B5EF4-FFF2-40B4-BE49-F238E27FC236}">
                  <a16:creationId xmlns:a16="http://schemas.microsoft.com/office/drawing/2014/main" id="{2B20E3CE-C364-9C61-C21A-E4811BBACAF3}"/>
                </a:ext>
              </a:extLst>
            </p:cNvPr>
            <p:cNvSpPr>
              <a:spLocks/>
            </p:cNvSpPr>
            <p:nvPr/>
          </p:nvSpPr>
          <p:spPr bwMode="auto">
            <a:xfrm>
              <a:off x="5005311" y="2624279"/>
              <a:ext cx="2144713" cy="2181225"/>
            </a:xfrm>
            <a:custGeom>
              <a:avLst/>
              <a:gdLst>
                <a:gd name="T0" fmla="*/ 22 w 1411"/>
                <a:gd name="T1" fmla="*/ 1435 h 1435"/>
                <a:gd name="T2" fmla="*/ 47 w 1411"/>
                <a:gd name="T3" fmla="*/ 1435 h 1435"/>
                <a:gd name="T4" fmla="*/ 71 w 1411"/>
                <a:gd name="T5" fmla="*/ 1435 h 1435"/>
                <a:gd name="T6" fmla="*/ 96 w 1411"/>
                <a:gd name="T7" fmla="*/ 1435 h 1435"/>
                <a:gd name="T8" fmla="*/ 120 w 1411"/>
                <a:gd name="T9" fmla="*/ 1435 h 1435"/>
                <a:gd name="T10" fmla="*/ 145 w 1411"/>
                <a:gd name="T11" fmla="*/ 1435 h 1435"/>
                <a:gd name="T12" fmla="*/ 169 w 1411"/>
                <a:gd name="T13" fmla="*/ 1435 h 1435"/>
                <a:gd name="T14" fmla="*/ 193 w 1411"/>
                <a:gd name="T15" fmla="*/ 1435 h 1435"/>
                <a:gd name="T16" fmla="*/ 218 w 1411"/>
                <a:gd name="T17" fmla="*/ 1435 h 1435"/>
                <a:gd name="T18" fmla="*/ 242 w 1411"/>
                <a:gd name="T19" fmla="*/ 1435 h 1435"/>
                <a:gd name="T20" fmla="*/ 267 w 1411"/>
                <a:gd name="T21" fmla="*/ 1435 h 1435"/>
                <a:gd name="T22" fmla="*/ 291 w 1411"/>
                <a:gd name="T23" fmla="*/ 1435 h 1435"/>
                <a:gd name="T24" fmla="*/ 316 w 1411"/>
                <a:gd name="T25" fmla="*/ 1435 h 1435"/>
                <a:gd name="T26" fmla="*/ 340 w 1411"/>
                <a:gd name="T27" fmla="*/ 1434 h 1435"/>
                <a:gd name="T28" fmla="*/ 365 w 1411"/>
                <a:gd name="T29" fmla="*/ 1434 h 1435"/>
                <a:gd name="T30" fmla="*/ 389 w 1411"/>
                <a:gd name="T31" fmla="*/ 1434 h 1435"/>
                <a:gd name="T32" fmla="*/ 413 w 1411"/>
                <a:gd name="T33" fmla="*/ 1434 h 1435"/>
                <a:gd name="T34" fmla="*/ 438 w 1411"/>
                <a:gd name="T35" fmla="*/ 1433 h 1435"/>
                <a:gd name="T36" fmla="*/ 462 w 1411"/>
                <a:gd name="T37" fmla="*/ 1433 h 1435"/>
                <a:gd name="T38" fmla="*/ 487 w 1411"/>
                <a:gd name="T39" fmla="*/ 1431 h 1435"/>
                <a:gd name="T40" fmla="*/ 511 w 1411"/>
                <a:gd name="T41" fmla="*/ 1430 h 1435"/>
                <a:gd name="T42" fmla="*/ 536 w 1411"/>
                <a:gd name="T43" fmla="*/ 1427 h 1435"/>
                <a:gd name="T44" fmla="*/ 560 w 1411"/>
                <a:gd name="T45" fmla="*/ 1423 h 1435"/>
                <a:gd name="T46" fmla="*/ 585 w 1411"/>
                <a:gd name="T47" fmla="*/ 1416 h 1435"/>
                <a:gd name="T48" fmla="*/ 609 w 1411"/>
                <a:gd name="T49" fmla="*/ 1407 h 1435"/>
                <a:gd name="T50" fmla="*/ 634 w 1411"/>
                <a:gd name="T51" fmla="*/ 1394 h 1435"/>
                <a:gd name="T52" fmla="*/ 658 w 1411"/>
                <a:gd name="T53" fmla="*/ 1361 h 1435"/>
                <a:gd name="T54" fmla="*/ 682 w 1411"/>
                <a:gd name="T55" fmla="*/ 1106 h 1435"/>
                <a:gd name="T56" fmla="*/ 707 w 1411"/>
                <a:gd name="T57" fmla="*/ 293 h 1435"/>
                <a:gd name="T58" fmla="*/ 731 w 1411"/>
                <a:gd name="T59" fmla="*/ 115 h 1435"/>
                <a:gd name="T60" fmla="*/ 756 w 1411"/>
                <a:gd name="T61" fmla="*/ 906 h 1435"/>
                <a:gd name="T62" fmla="*/ 780 w 1411"/>
                <a:gd name="T63" fmla="*/ 1227 h 1435"/>
                <a:gd name="T64" fmla="*/ 805 w 1411"/>
                <a:gd name="T65" fmla="*/ 1287 h 1435"/>
                <a:gd name="T66" fmla="*/ 829 w 1411"/>
                <a:gd name="T67" fmla="*/ 1326 h 1435"/>
                <a:gd name="T68" fmla="*/ 853 w 1411"/>
                <a:gd name="T69" fmla="*/ 1359 h 1435"/>
                <a:gd name="T70" fmla="*/ 878 w 1411"/>
                <a:gd name="T71" fmla="*/ 1382 h 1435"/>
                <a:gd name="T72" fmla="*/ 902 w 1411"/>
                <a:gd name="T73" fmla="*/ 1395 h 1435"/>
                <a:gd name="T74" fmla="*/ 927 w 1411"/>
                <a:gd name="T75" fmla="*/ 1403 h 1435"/>
                <a:gd name="T76" fmla="*/ 951 w 1411"/>
                <a:gd name="T77" fmla="*/ 1407 h 1435"/>
                <a:gd name="T78" fmla="*/ 976 w 1411"/>
                <a:gd name="T79" fmla="*/ 1410 h 1435"/>
                <a:gd name="T80" fmla="*/ 1000 w 1411"/>
                <a:gd name="T81" fmla="*/ 1412 h 1435"/>
                <a:gd name="T82" fmla="*/ 1025 w 1411"/>
                <a:gd name="T83" fmla="*/ 1414 h 1435"/>
                <a:gd name="T84" fmla="*/ 1049 w 1411"/>
                <a:gd name="T85" fmla="*/ 1416 h 1435"/>
                <a:gd name="T86" fmla="*/ 1074 w 1411"/>
                <a:gd name="T87" fmla="*/ 1418 h 1435"/>
                <a:gd name="T88" fmla="*/ 1098 w 1411"/>
                <a:gd name="T89" fmla="*/ 1420 h 1435"/>
                <a:gd name="T90" fmla="*/ 1123 w 1411"/>
                <a:gd name="T91" fmla="*/ 1422 h 1435"/>
                <a:gd name="T92" fmla="*/ 1147 w 1411"/>
                <a:gd name="T93" fmla="*/ 1423 h 1435"/>
                <a:gd name="T94" fmla="*/ 1171 w 1411"/>
                <a:gd name="T95" fmla="*/ 1425 h 1435"/>
                <a:gd name="T96" fmla="*/ 1196 w 1411"/>
                <a:gd name="T97" fmla="*/ 1426 h 1435"/>
                <a:gd name="T98" fmla="*/ 1220 w 1411"/>
                <a:gd name="T99" fmla="*/ 1427 h 1435"/>
                <a:gd name="T100" fmla="*/ 1245 w 1411"/>
                <a:gd name="T101" fmla="*/ 1428 h 1435"/>
                <a:gd name="T102" fmla="*/ 1269 w 1411"/>
                <a:gd name="T103" fmla="*/ 1429 h 1435"/>
                <a:gd name="T104" fmla="*/ 1294 w 1411"/>
                <a:gd name="T105" fmla="*/ 1430 h 1435"/>
                <a:gd name="T106" fmla="*/ 1318 w 1411"/>
                <a:gd name="T107" fmla="*/ 1431 h 1435"/>
                <a:gd name="T108" fmla="*/ 1342 w 1411"/>
                <a:gd name="T109" fmla="*/ 1431 h 1435"/>
                <a:gd name="T110" fmla="*/ 1367 w 1411"/>
                <a:gd name="T111" fmla="*/ 1432 h 1435"/>
                <a:gd name="T112" fmla="*/ 1391 w 1411"/>
                <a:gd name="T113" fmla="*/ 1433 h 1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11" h="1435">
                  <a:moveTo>
                    <a:pt x="0" y="1435"/>
                  </a:moveTo>
                  <a:lnTo>
                    <a:pt x="3" y="1435"/>
                  </a:lnTo>
                  <a:lnTo>
                    <a:pt x="5" y="1435"/>
                  </a:lnTo>
                  <a:lnTo>
                    <a:pt x="8" y="1435"/>
                  </a:lnTo>
                  <a:lnTo>
                    <a:pt x="10" y="1435"/>
                  </a:lnTo>
                  <a:lnTo>
                    <a:pt x="13" y="1435"/>
                  </a:lnTo>
                  <a:lnTo>
                    <a:pt x="15" y="1435"/>
                  </a:lnTo>
                  <a:lnTo>
                    <a:pt x="17" y="1435"/>
                  </a:lnTo>
                  <a:lnTo>
                    <a:pt x="20" y="1435"/>
                  </a:lnTo>
                  <a:lnTo>
                    <a:pt x="22" y="1435"/>
                  </a:lnTo>
                  <a:lnTo>
                    <a:pt x="25" y="1435"/>
                  </a:lnTo>
                  <a:lnTo>
                    <a:pt x="27" y="1435"/>
                  </a:lnTo>
                  <a:lnTo>
                    <a:pt x="30" y="1435"/>
                  </a:lnTo>
                  <a:lnTo>
                    <a:pt x="32" y="1435"/>
                  </a:lnTo>
                  <a:lnTo>
                    <a:pt x="35" y="1435"/>
                  </a:lnTo>
                  <a:lnTo>
                    <a:pt x="37" y="1435"/>
                  </a:lnTo>
                  <a:lnTo>
                    <a:pt x="39" y="1435"/>
                  </a:lnTo>
                  <a:lnTo>
                    <a:pt x="42" y="1435"/>
                  </a:lnTo>
                  <a:lnTo>
                    <a:pt x="44" y="1435"/>
                  </a:lnTo>
                  <a:lnTo>
                    <a:pt x="47" y="1435"/>
                  </a:lnTo>
                  <a:lnTo>
                    <a:pt x="49" y="1435"/>
                  </a:lnTo>
                  <a:lnTo>
                    <a:pt x="52" y="1435"/>
                  </a:lnTo>
                  <a:lnTo>
                    <a:pt x="54" y="1435"/>
                  </a:lnTo>
                  <a:lnTo>
                    <a:pt x="56" y="1435"/>
                  </a:lnTo>
                  <a:lnTo>
                    <a:pt x="59" y="1435"/>
                  </a:lnTo>
                  <a:lnTo>
                    <a:pt x="61" y="1435"/>
                  </a:lnTo>
                  <a:lnTo>
                    <a:pt x="64" y="1435"/>
                  </a:lnTo>
                  <a:lnTo>
                    <a:pt x="66" y="1435"/>
                  </a:lnTo>
                  <a:lnTo>
                    <a:pt x="69" y="1435"/>
                  </a:lnTo>
                  <a:lnTo>
                    <a:pt x="71" y="1435"/>
                  </a:lnTo>
                  <a:lnTo>
                    <a:pt x="74" y="1435"/>
                  </a:lnTo>
                  <a:lnTo>
                    <a:pt x="76" y="1435"/>
                  </a:lnTo>
                  <a:lnTo>
                    <a:pt x="78" y="1435"/>
                  </a:lnTo>
                  <a:lnTo>
                    <a:pt x="81" y="1435"/>
                  </a:lnTo>
                  <a:lnTo>
                    <a:pt x="83" y="1435"/>
                  </a:lnTo>
                  <a:lnTo>
                    <a:pt x="86" y="1435"/>
                  </a:lnTo>
                  <a:lnTo>
                    <a:pt x="88" y="1435"/>
                  </a:lnTo>
                  <a:lnTo>
                    <a:pt x="91" y="1435"/>
                  </a:lnTo>
                  <a:lnTo>
                    <a:pt x="93" y="1435"/>
                  </a:lnTo>
                  <a:lnTo>
                    <a:pt x="96" y="1435"/>
                  </a:lnTo>
                  <a:lnTo>
                    <a:pt x="98" y="1435"/>
                  </a:lnTo>
                  <a:lnTo>
                    <a:pt x="100" y="1435"/>
                  </a:lnTo>
                  <a:lnTo>
                    <a:pt x="103" y="1435"/>
                  </a:lnTo>
                  <a:lnTo>
                    <a:pt x="105" y="1435"/>
                  </a:lnTo>
                  <a:lnTo>
                    <a:pt x="108" y="1435"/>
                  </a:lnTo>
                  <a:lnTo>
                    <a:pt x="110" y="1435"/>
                  </a:lnTo>
                  <a:lnTo>
                    <a:pt x="113" y="1435"/>
                  </a:lnTo>
                  <a:lnTo>
                    <a:pt x="115" y="1435"/>
                  </a:lnTo>
                  <a:lnTo>
                    <a:pt x="118" y="1435"/>
                  </a:lnTo>
                  <a:lnTo>
                    <a:pt x="120" y="1435"/>
                  </a:lnTo>
                  <a:lnTo>
                    <a:pt x="123" y="1435"/>
                  </a:lnTo>
                  <a:lnTo>
                    <a:pt x="125" y="1435"/>
                  </a:lnTo>
                  <a:lnTo>
                    <a:pt x="127" y="1435"/>
                  </a:lnTo>
                  <a:lnTo>
                    <a:pt x="130" y="1435"/>
                  </a:lnTo>
                  <a:lnTo>
                    <a:pt x="132" y="1435"/>
                  </a:lnTo>
                  <a:lnTo>
                    <a:pt x="135" y="1435"/>
                  </a:lnTo>
                  <a:lnTo>
                    <a:pt x="137" y="1435"/>
                  </a:lnTo>
                  <a:lnTo>
                    <a:pt x="140" y="1435"/>
                  </a:lnTo>
                  <a:lnTo>
                    <a:pt x="142" y="1435"/>
                  </a:lnTo>
                  <a:lnTo>
                    <a:pt x="145" y="1435"/>
                  </a:lnTo>
                  <a:lnTo>
                    <a:pt x="147" y="1435"/>
                  </a:lnTo>
                  <a:lnTo>
                    <a:pt x="149" y="1435"/>
                  </a:lnTo>
                  <a:lnTo>
                    <a:pt x="152" y="1435"/>
                  </a:lnTo>
                  <a:lnTo>
                    <a:pt x="154" y="1435"/>
                  </a:lnTo>
                  <a:lnTo>
                    <a:pt x="157" y="1435"/>
                  </a:lnTo>
                  <a:lnTo>
                    <a:pt x="159" y="1435"/>
                  </a:lnTo>
                  <a:lnTo>
                    <a:pt x="162" y="1435"/>
                  </a:lnTo>
                  <a:lnTo>
                    <a:pt x="164" y="1435"/>
                  </a:lnTo>
                  <a:lnTo>
                    <a:pt x="167" y="1435"/>
                  </a:lnTo>
                  <a:lnTo>
                    <a:pt x="169" y="1435"/>
                  </a:lnTo>
                  <a:lnTo>
                    <a:pt x="172" y="1435"/>
                  </a:lnTo>
                  <a:lnTo>
                    <a:pt x="174" y="1435"/>
                  </a:lnTo>
                  <a:lnTo>
                    <a:pt x="176" y="1435"/>
                  </a:lnTo>
                  <a:lnTo>
                    <a:pt x="179" y="1435"/>
                  </a:lnTo>
                  <a:lnTo>
                    <a:pt x="181" y="1435"/>
                  </a:lnTo>
                  <a:lnTo>
                    <a:pt x="184" y="1435"/>
                  </a:lnTo>
                  <a:lnTo>
                    <a:pt x="186" y="1435"/>
                  </a:lnTo>
                  <a:lnTo>
                    <a:pt x="189" y="1435"/>
                  </a:lnTo>
                  <a:lnTo>
                    <a:pt x="191" y="1435"/>
                  </a:lnTo>
                  <a:lnTo>
                    <a:pt x="193" y="1435"/>
                  </a:lnTo>
                  <a:lnTo>
                    <a:pt x="196" y="1435"/>
                  </a:lnTo>
                  <a:lnTo>
                    <a:pt x="198" y="1435"/>
                  </a:lnTo>
                  <a:lnTo>
                    <a:pt x="201" y="1435"/>
                  </a:lnTo>
                  <a:lnTo>
                    <a:pt x="203" y="1435"/>
                  </a:lnTo>
                  <a:lnTo>
                    <a:pt x="206" y="1435"/>
                  </a:lnTo>
                  <a:lnTo>
                    <a:pt x="208" y="1435"/>
                  </a:lnTo>
                  <a:lnTo>
                    <a:pt x="210" y="1435"/>
                  </a:lnTo>
                  <a:lnTo>
                    <a:pt x="213" y="1435"/>
                  </a:lnTo>
                  <a:lnTo>
                    <a:pt x="215" y="1435"/>
                  </a:lnTo>
                  <a:lnTo>
                    <a:pt x="218" y="1435"/>
                  </a:lnTo>
                  <a:lnTo>
                    <a:pt x="220" y="1435"/>
                  </a:lnTo>
                  <a:lnTo>
                    <a:pt x="223" y="1435"/>
                  </a:lnTo>
                  <a:lnTo>
                    <a:pt x="225" y="1435"/>
                  </a:lnTo>
                  <a:lnTo>
                    <a:pt x="228" y="1435"/>
                  </a:lnTo>
                  <a:lnTo>
                    <a:pt x="230" y="1435"/>
                  </a:lnTo>
                  <a:lnTo>
                    <a:pt x="232" y="1435"/>
                  </a:lnTo>
                  <a:lnTo>
                    <a:pt x="235" y="1435"/>
                  </a:lnTo>
                  <a:lnTo>
                    <a:pt x="237" y="1435"/>
                  </a:lnTo>
                  <a:lnTo>
                    <a:pt x="240" y="1435"/>
                  </a:lnTo>
                  <a:lnTo>
                    <a:pt x="242" y="1435"/>
                  </a:lnTo>
                  <a:lnTo>
                    <a:pt x="245" y="1435"/>
                  </a:lnTo>
                  <a:lnTo>
                    <a:pt x="247" y="1435"/>
                  </a:lnTo>
                  <a:lnTo>
                    <a:pt x="250" y="1435"/>
                  </a:lnTo>
                  <a:lnTo>
                    <a:pt x="252" y="1435"/>
                  </a:lnTo>
                  <a:lnTo>
                    <a:pt x="254" y="1435"/>
                  </a:lnTo>
                  <a:lnTo>
                    <a:pt x="257" y="1435"/>
                  </a:lnTo>
                  <a:lnTo>
                    <a:pt x="259" y="1435"/>
                  </a:lnTo>
                  <a:lnTo>
                    <a:pt x="262" y="1435"/>
                  </a:lnTo>
                  <a:lnTo>
                    <a:pt x="264" y="1435"/>
                  </a:lnTo>
                  <a:lnTo>
                    <a:pt x="267" y="1435"/>
                  </a:lnTo>
                  <a:lnTo>
                    <a:pt x="269" y="1435"/>
                  </a:lnTo>
                  <a:lnTo>
                    <a:pt x="272" y="1435"/>
                  </a:lnTo>
                  <a:lnTo>
                    <a:pt x="274" y="1435"/>
                  </a:lnTo>
                  <a:lnTo>
                    <a:pt x="277" y="1435"/>
                  </a:lnTo>
                  <a:lnTo>
                    <a:pt x="279" y="1435"/>
                  </a:lnTo>
                  <a:lnTo>
                    <a:pt x="281" y="1435"/>
                  </a:lnTo>
                  <a:lnTo>
                    <a:pt x="284" y="1435"/>
                  </a:lnTo>
                  <a:lnTo>
                    <a:pt x="286" y="1435"/>
                  </a:lnTo>
                  <a:lnTo>
                    <a:pt x="289" y="1435"/>
                  </a:lnTo>
                  <a:lnTo>
                    <a:pt x="291" y="1435"/>
                  </a:lnTo>
                  <a:lnTo>
                    <a:pt x="294" y="1435"/>
                  </a:lnTo>
                  <a:lnTo>
                    <a:pt x="296" y="1435"/>
                  </a:lnTo>
                  <a:lnTo>
                    <a:pt x="299" y="1435"/>
                  </a:lnTo>
                  <a:lnTo>
                    <a:pt x="301" y="1435"/>
                  </a:lnTo>
                  <a:lnTo>
                    <a:pt x="303" y="1435"/>
                  </a:lnTo>
                  <a:lnTo>
                    <a:pt x="306" y="1435"/>
                  </a:lnTo>
                  <a:lnTo>
                    <a:pt x="308" y="1435"/>
                  </a:lnTo>
                  <a:lnTo>
                    <a:pt x="311" y="1435"/>
                  </a:lnTo>
                  <a:lnTo>
                    <a:pt x="313" y="1435"/>
                  </a:lnTo>
                  <a:lnTo>
                    <a:pt x="316" y="1435"/>
                  </a:lnTo>
                  <a:lnTo>
                    <a:pt x="318" y="1435"/>
                  </a:lnTo>
                  <a:lnTo>
                    <a:pt x="321" y="1435"/>
                  </a:lnTo>
                  <a:lnTo>
                    <a:pt x="323" y="1435"/>
                  </a:lnTo>
                  <a:lnTo>
                    <a:pt x="326" y="1435"/>
                  </a:lnTo>
                  <a:lnTo>
                    <a:pt x="328" y="1435"/>
                  </a:lnTo>
                  <a:lnTo>
                    <a:pt x="330" y="1434"/>
                  </a:lnTo>
                  <a:lnTo>
                    <a:pt x="333" y="1434"/>
                  </a:lnTo>
                  <a:lnTo>
                    <a:pt x="335" y="1434"/>
                  </a:lnTo>
                  <a:lnTo>
                    <a:pt x="338" y="1434"/>
                  </a:lnTo>
                  <a:lnTo>
                    <a:pt x="340" y="1434"/>
                  </a:lnTo>
                  <a:lnTo>
                    <a:pt x="343" y="1434"/>
                  </a:lnTo>
                  <a:lnTo>
                    <a:pt x="345" y="1434"/>
                  </a:lnTo>
                  <a:lnTo>
                    <a:pt x="347" y="1434"/>
                  </a:lnTo>
                  <a:lnTo>
                    <a:pt x="350" y="1434"/>
                  </a:lnTo>
                  <a:lnTo>
                    <a:pt x="352" y="1434"/>
                  </a:lnTo>
                  <a:lnTo>
                    <a:pt x="355" y="1434"/>
                  </a:lnTo>
                  <a:lnTo>
                    <a:pt x="357" y="1434"/>
                  </a:lnTo>
                  <a:lnTo>
                    <a:pt x="360" y="1434"/>
                  </a:lnTo>
                  <a:lnTo>
                    <a:pt x="362" y="1434"/>
                  </a:lnTo>
                  <a:lnTo>
                    <a:pt x="365" y="1434"/>
                  </a:lnTo>
                  <a:lnTo>
                    <a:pt x="367" y="1434"/>
                  </a:lnTo>
                  <a:lnTo>
                    <a:pt x="369" y="1434"/>
                  </a:lnTo>
                  <a:lnTo>
                    <a:pt x="372" y="1434"/>
                  </a:lnTo>
                  <a:lnTo>
                    <a:pt x="374" y="1434"/>
                  </a:lnTo>
                  <a:lnTo>
                    <a:pt x="377" y="1434"/>
                  </a:lnTo>
                  <a:lnTo>
                    <a:pt x="379" y="1434"/>
                  </a:lnTo>
                  <a:lnTo>
                    <a:pt x="382" y="1434"/>
                  </a:lnTo>
                  <a:lnTo>
                    <a:pt x="384" y="1434"/>
                  </a:lnTo>
                  <a:lnTo>
                    <a:pt x="386" y="1434"/>
                  </a:lnTo>
                  <a:lnTo>
                    <a:pt x="389" y="1434"/>
                  </a:lnTo>
                  <a:lnTo>
                    <a:pt x="391" y="1434"/>
                  </a:lnTo>
                  <a:lnTo>
                    <a:pt x="394" y="1434"/>
                  </a:lnTo>
                  <a:lnTo>
                    <a:pt x="396" y="1434"/>
                  </a:lnTo>
                  <a:lnTo>
                    <a:pt x="399" y="1434"/>
                  </a:lnTo>
                  <a:lnTo>
                    <a:pt x="401" y="1434"/>
                  </a:lnTo>
                  <a:lnTo>
                    <a:pt x="404" y="1434"/>
                  </a:lnTo>
                  <a:lnTo>
                    <a:pt x="406" y="1434"/>
                  </a:lnTo>
                  <a:lnTo>
                    <a:pt x="409" y="1434"/>
                  </a:lnTo>
                  <a:lnTo>
                    <a:pt x="411" y="1434"/>
                  </a:lnTo>
                  <a:lnTo>
                    <a:pt x="413" y="1434"/>
                  </a:lnTo>
                  <a:lnTo>
                    <a:pt x="416" y="1434"/>
                  </a:lnTo>
                  <a:lnTo>
                    <a:pt x="418" y="1434"/>
                  </a:lnTo>
                  <a:lnTo>
                    <a:pt x="421" y="1434"/>
                  </a:lnTo>
                  <a:lnTo>
                    <a:pt x="423" y="1434"/>
                  </a:lnTo>
                  <a:lnTo>
                    <a:pt x="426" y="1434"/>
                  </a:lnTo>
                  <a:lnTo>
                    <a:pt x="428" y="1433"/>
                  </a:lnTo>
                  <a:lnTo>
                    <a:pt x="431" y="1433"/>
                  </a:lnTo>
                  <a:lnTo>
                    <a:pt x="433" y="1433"/>
                  </a:lnTo>
                  <a:lnTo>
                    <a:pt x="435" y="1433"/>
                  </a:lnTo>
                  <a:lnTo>
                    <a:pt x="438" y="1433"/>
                  </a:lnTo>
                  <a:lnTo>
                    <a:pt x="440" y="1433"/>
                  </a:lnTo>
                  <a:lnTo>
                    <a:pt x="443" y="1433"/>
                  </a:lnTo>
                  <a:lnTo>
                    <a:pt x="445" y="1433"/>
                  </a:lnTo>
                  <a:lnTo>
                    <a:pt x="448" y="1433"/>
                  </a:lnTo>
                  <a:lnTo>
                    <a:pt x="450" y="1433"/>
                  </a:lnTo>
                  <a:lnTo>
                    <a:pt x="453" y="1433"/>
                  </a:lnTo>
                  <a:lnTo>
                    <a:pt x="455" y="1433"/>
                  </a:lnTo>
                  <a:lnTo>
                    <a:pt x="458" y="1433"/>
                  </a:lnTo>
                  <a:lnTo>
                    <a:pt x="460" y="1433"/>
                  </a:lnTo>
                  <a:lnTo>
                    <a:pt x="462" y="1433"/>
                  </a:lnTo>
                  <a:lnTo>
                    <a:pt x="465" y="1432"/>
                  </a:lnTo>
                  <a:lnTo>
                    <a:pt x="467" y="1432"/>
                  </a:lnTo>
                  <a:lnTo>
                    <a:pt x="470" y="1432"/>
                  </a:lnTo>
                  <a:lnTo>
                    <a:pt x="472" y="1432"/>
                  </a:lnTo>
                  <a:lnTo>
                    <a:pt x="475" y="1432"/>
                  </a:lnTo>
                  <a:lnTo>
                    <a:pt x="477" y="1432"/>
                  </a:lnTo>
                  <a:lnTo>
                    <a:pt x="480" y="1432"/>
                  </a:lnTo>
                  <a:lnTo>
                    <a:pt x="482" y="1432"/>
                  </a:lnTo>
                  <a:lnTo>
                    <a:pt x="484" y="1432"/>
                  </a:lnTo>
                  <a:lnTo>
                    <a:pt x="487" y="1431"/>
                  </a:lnTo>
                  <a:lnTo>
                    <a:pt x="489" y="1431"/>
                  </a:lnTo>
                  <a:lnTo>
                    <a:pt x="492" y="1431"/>
                  </a:lnTo>
                  <a:lnTo>
                    <a:pt x="494" y="1431"/>
                  </a:lnTo>
                  <a:lnTo>
                    <a:pt x="497" y="1431"/>
                  </a:lnTo>
                  <a:lnTo>
                    <a:pt x="499" y="1431"/>
                  </a:lnTo>
                  <a:lnTo>
                    <a:pt x="502" y="1431"/>
                  </a:lnTo>
                  <a:lnTo>
                    <a:pt x="504" y="1430"/>
                  </a:lnTo>
                  <a:lnTo>
                    <a:pt x="506" y="1430"/>
                  </a:lnTo>
                  <a:lnTo>
                    <a:pt x="509" y="1430"/>
                  </a:lnTo>
                  <a:lnTo>
                    <a:pt x="511" y="1430"/>
                  </a:lnTo>
                  <a:lnTo>
                    <a:pt x="514" y="1430"/>
                  </a:lnTo>
                  <a:lnTo>
                    <a:pt x="516" y="1429"/>
                  </a:lnTo>
                  <a:lnTo>
                    <a:pt x="519" y="1429"/>
                  </a:lnTo>
                  <a:lnTo>
                    <a:pt x="521" y="1429"/>
                  </a:lnTo>
                  <a:lnTo>
                    <a:pt x="523" y="1429"/>
                  </a:lnTo>
                  <a:lnTo>
                    <a:pt x="526" y="1428"/>
                  </a:lnTo>
                  <a:lnTo>
                    <a:pt x="528" y="1428"/>
                  </a:lnTo>
                  <a:lnTo>
                    <a:pt x="531" y="1428"/>
                  </a:lnTo>
                  <a:lnTo>
                    <a:pt x="533" y="1427"/>
                  </a:lnTo>
                  <a:lnTo>
                    <a:pt x="536" y="1427"/>
                  </a:lnTo>
                  <a:lnTo>
                    <a:pt x="538" y="1427"/>
                  </a:lnTo>
                  <a:lnTo>
                    <a:pt x="540" y="1426"/>
                  </a:lnTo>
                  <a:lnTo>
                    <a:pt x="543" y="1426"/>
                  </a:lnTo>
                  <a:lnTo>
                    <a:pt x="545" y="1426"/>
                  </a:lnTo>
                  <a:lnTo>
                    <a:pt x="548" y="1425"/>
                  </a:lnTo>
                  <a:lnTo>
                    <a:pt x="550" y="1425"/>
                  </a:lnTo>
                  <a:lnTo>
                    <a:pt x="553" y="1424"/>
                  </a:lnTo>
                  <a:lnTo>
                    <a:pt x="555" y="1424"/>
                  </a:lnTo>
                  <a:lnTo>
                    <a:pt x="558" y="1423"/>
                  </a:lnTo>
                  <a:lnTo>
                    <a:pt x="560" y="1423"/>
                  </a:lnTo>
                  <a:lnTo>
                    <a:pt x="563" y="1422"/>
                  </a:lnTo>
                  <a:lnTo>
                    <a:pt x="565" y="1422"/>
                  </a:lnTo>
                  <a:lnTo>
                    <a:pt x="567" y="1421"/>
                  </a:lnTo>
                  <a:lnTo>
                    <a:pt x="570" y="1420"/>
                  </a:lnTo>
                  <a:lnTo>
                    <a:pt x="572" y="1420"/>
                  </a:lnTo>
                  <a:lnTo>
                    <a:pt x="575" y="1419"/>
                  </a:lnTo>
                  <a:lnTo>
                    <a:pt x="577" y="1418"/>
                  </a:lnTo>
                  <a:lnTo>
                    <a:pt x="580" y="1418"/>
                  </a:lnTo>
                  <a:lnTo>
                    <a:pt x="582" y="1417"/>
                  </a:lnTo>
                  <a:lnTo>
                    <a:pt x="585" y="1416"/>
                  </a:lnTo>
                  <a:lnTo>
                    <a:pt x="587" y="1416"/>
                  </a:lnTo>
                  <a:lnTo>
                    <a:pt x="589" y="1415"/>
                  </a:lnTo>
                  <a:lnTo>
                    <a:pt x="592" y="1414"/>
                  </a:lnTo>
                  <a:lnTo>
                    <a:pt x="594" y="1413"/>
                  </a:lnTo>
                  <a:lnTo>
                    <a:pt x="597" y="1412"/>
                  </a:lnTo>
                  <a:lnTo>
                    <a:pt x="599" y="1411"/>
                  </a:lnTo>
                  <a:lnTo>
                    <a:pt x="602" y="1410"/>
                  </a:lnTo>
                  <a:lnTo>
                    <a:pt x="604" y="1409"/>
                  </a:lnTo>
                  <a:lnTo>
                    <a:pt x="607" y="1408"/>
                  </a:lnTo>
                  <a:lnTo>
                    <a:pt x="609" y="1407"/>
                  </a:lnTo>
                  <a:lnTo>
                    <a:pt x="612" y="1406"/>
                  </a:lnTo>
                  <a:lnTo>
                    <a:pt x="614" y="1405"/>
                  </a:lnTo>
                  <a:lnTo>
                    <a:pt x="616" y="1404"/>
                  </a:lnTo>
                  <a:lnTo>
                    <a:pt x="619" y="1403"/>
                  </a:lnTo>
                  <a:lnTo>
                    <a:pt x="621" y="1401"/>
                  </a:lnTo>
                  <a:lnTo>
                    <a:pt x="624" y="1400"/>
                  </a:lnTo>
                  <a:lnTo>
                    <a:pt x="626" y="1399"/>
                  </a:lnTo>
                  <a:lnTo>
                    <a:pt x="629" y="1397"/>
                  </a:lnTo>
                  <a:lnTo>
                    <a:pt x="631" y="1396"/>
                  </a:lnTo>
                  <a:lnTo>
                    <a:pt x="634" y="1394"/>
                  </a:lnTo>
                  <a:lnTo>
                    <a:pt x="636" y="1393"/>
                  </a:lnTo>
                  <a:lnTo>
                    <a:pt x="638" y="1391"/>
                  </a:lnTo>
                  <a:lnTo>
                    <a:pt x="641" y="1389"/>
                  </a:lnTo>
                  <a:lnTo>
                    <a:pt x="643" y="1387"/>
                  </a:lnTo>
                  <a:lnTo>
                    <a:pt x="646" y="1384"/>
                  </a:lnTo>
                  <a:lnTo>
                    <a:pt x="648" y="1381"/>
                  </a:lnTo>
                  <a:lnTo>
                    <a:pt x="651" y="1377"/>
                  </a:lnTo>
                  <a:lnTo>
                    <a:pt x="653" y="1373"/>
                  </a:lnTo>
                  <a:lnTo>
                    <a:pt x="656" y="1367"/>
                  </a:lnTo>
                  <a:lnTo>
                    <a:pt x="658" y="1361"/>
                  </a:lnTo>
                  <a:lnTo>
                    <a:pt x="660" y="1352"/>
                  </a:lnTo>
                  <a:lnTo>
                    <a:pt x="663" y="1341"/>
                  </a:lnTo>
                  <a:lnTo>
                    <a:pt x="665" y="1328"/>
                  </a:lnTo>
                  <a:lnTo>
                    <a:pt x="668" y="1312"/>
                  </a:lnTo>
                  <a:lnTo>
                    <a:pt x="670" y="1291"/>
                  </a:lnTo>
                  <a:lnTo>
                    <a:pt x="673" y="1266"/>
                  </a:lnTo>
                  <a:lnTo>
                    <a:pt x="675" y="1236"/>
                  </a:lnTo>
                  <a:lnTo>
                    <a:pt x="677" y="1199"/>
                  </a:lnTo>
                  <a:lnTo>
                    <a:pt x="680" y="1156"/>
                  </a:lnTo>
                  <a:lnTo>
                    <a:pt x="682" y="1106"/>
                  </a:lnTo>
                  <a:lnTo>
                    <a:pt x="685" y="1048"/>
                  </a:lnTo>
                  <a:lnTo>
                    <a:pt x="687" y="983"/>
                  </a:lnTo>
                  <a:lnTo>
                    <a:pt x="690" y="910"/>
                  </a:lnTo>
                  <a:lnTo>
                    <a:pt x="692" y="831"/>
                  </a:lnTo>
                  <a:lnTo>
                    <a:pt x="695" y="746"/>
                  </a:lnTo>
                  <a:lnTo>
                    <a:pt x="697" y="656"/>
                  </a:lnTo>
                  <a:lnTo>
                    <a:pt x="699" y="564"/>
                  </a:lnTo>
                  <a:lnTo>
                    <a:pt x="702" y="471"/>
                  </a:lnTo>
                  <a:lnTo>
                    <a:pt x="704" y="380"/>
                  </a:lnTo>
                  <a:lnTo>
                    <a:pt x="707" y="293"/>
                  </a:lnTo>
                  <a:lnTo>
                    <a:pt x="709" y="213"/>
                  </a:lnTo>
                  <a:lnTo>
                    <a:pt x="712" y="143"/>
                  </a:lnTo>
                  <a:lnTo>
                    <a:pt x="714" y="85"/>
                  </a:lnTo>
                  <a:lnTo>
                    <a:pt x="717" y="41"/>
                  </a:lnTo>
                  <a:lnTo>
                    <a:pt x="719" y="12"/>
                  </a:lnTo>
                  <a:lnTo>
                    <a:pt x="721" y="0"/>
                  </a:lnTo>
                  <a:lnTo>
                    <a:pt x="724" y="5"/>
                  </a:lnTo>
                  <a:lnTo>
                    <a:pt x="726" y="26"/>
                  </a:lnTo>
                  <a:lnTo>
                    <a:pt x="729" y="63"/>
                  </a:lnTo>
                  <a:lnTo>
                    <a:pt x="731" y="115"/>
                  </a:lnTo>
                  <a:lnTo>
                    <a:pt x="734" y="178"/>
                  </a:lnTo>
                  <a:lnTo>
                    <a:pt x="736" y="251"/>
                  </a:lnTo>
                  <a:lnTo>
                    <a:pt x="739" y="332"/>
                  </a:lnTo>
                  <a:lnTo>
                    <a:pt x="741" y="418"/>
                  </a:lnTo>
                  <a:lnTo>
                    <a:pt x="744" y="506"/>
                  </a:lnTo>
                  <a:lnTo>
                    <a:pt x="746" y="593"/>
                  </a:lnTo>
                  <a:lnTo>
                    <a:pt x="748" y="679"/>
                  </a:lnTo>
                  <a:lnTo>
                    <a:pt x="751" y="760"/>
                  </a:lnTo>
                  <a:lnTo>
                    <a:pt x="753" y="836"/>
                  </a:lnTo>
                  <a:lnTo>
                    <a:pt x="756" y="906"/>
                  </a:lnTo>
                  <a:lnTo>
                    <a:pt x="758" y="968"/>
                  </a:lnTo>
                  <a:lnTo>
                    <a:pt x="761" y="1024"/>
                  </a:lnTo>
                  <a:lnTo>
                    <a:pt x="763" y="1071"/>
                  </a:lnTo>
                  <a:lnTo>
                    <a:pt x="766" y="1092"/>
                  </a:lnTo>
                  <a:lnTo>
                    <a:pt x="768" y="1126"/>
                  </a:lnTo>
                  <a:lnTo>
                    <a:pt x="770" y="1155"/>
                  </a:lnTo>
                  <a:lnTo>
                    <a:pt x="773" y="1179"/>
                  </a:lnTo>
                  <a:lnTo>
                    <a:pt x="775" y="1199"/>
                  </a:lnTo>
                  <a:lnTo>
                    <a:pt x="778" y="1215"/>
                  </a:lnTo>
                  <a:lnTo>
                    <a:pt x="780" y="1227"/>
                  </a:lnTo>
                  <a:lnTo>
                    <a:pt x="783" y="1238"/>
                  </a:lnTo>
                  <a:lnTo>
                    <a:pt x="785" y="1247"/>
                  </a:lnTo>
                  <a:lnTo>
                    <a:pt x="788" y="1254"/>
                  </a:lnTo>
                  <a:lnTo>
                    <a:pt x="790" y="1260"/>
                  </a:lnTo>
                  <a:lnTo>
                    <a:pt x="793" y="1265"/>
                  </a:lnTo>
                  <a:lnTo>
                    <a:pt x="795" y="1270"/>
                  </a:lnTo>
                  <a:lnTo>
                    <a:pt x="797" y="1275"/>
                  </a:lnTo>
                  <a:lnTo>
                    <a:pt x="800" y="1279"/>
                  </a:lnTo>
                  <a:lnTo>
                    <a:pt x="802" y="1283"/>
                  </a:lnTo>
                  <a:lnTo>
                    <a:pt x="805" y="1287"/>
                  </a:lnTo>
                  <a:lnTo>
                    <a:pt x="807" y="1291"/>
                  </a:lnTo>
                  <a:lnTo>
                    <a:pt x="810" y="1295"/>
                  </a:lnTo>
                  <a:lnTo>
                    <a:pt x="812" y="1299"/>
                  </a:lnTo>
                  <a:lnTo>
                    <a:pt x="815" y="1302"/>
                  </a:lnTo>
                  <a:lnTo>
                    <a:pt x="817" y="1306"/>
                  </a:lnTo>
                  <a:lnTo>
                    <a:pt x="819" y="1310"/>
                  </a:lnTo>
                  <a:lnTo>
                    <a:pt x="822" y="1314"/>
                  </a:lnTo>
                  <a:lnTo>
                    <a:pt x="824" y="1318"/>
                  </a:lnTo>
                  <a:lnTo>
                    <a:pt x="827" y="1322"/>
                  </a:lnTo>
                  <a:lnTo>
                    <a:pt x="829" y="1326"/>
                  </a:lnTo>
                  <a:lnTo>
                    <a:pt x="832" y="1330"/>
                  </a:lnTo>
                  <a:lnTo>
                    <a:pt x="834" y="1333"/>
                  </a:lnTo>
                  <a:lnTo>
                    <a:pt x="836" y="1337"/>
                  </a:lnTo>
                  <a:lnTo>
                    <a:pt x="839" y="1340"/>
                  </a:lnTo>
                  <a:lnTo>
                    <a:pt x="841" y="1344"/>
                  </a:lnTo>
                  <a:lnTo>
                    <a:pt x="844" y="1347"/>
                  </a:lnTo>
                  <a:lnTo>
                    <a:pt x="846" y="1350"/>
                  </a:lnTo>
                  <a:lnTo>
                    <a:pt x="849" y="1353"/>
                  </a:lnTo>
                  <a:lnTo>
                    <a:pt x="851" y="1356"/>
                  </a:lnTo>
                  <a:lnTo>
                    <a:pt x="853" y="1359"/>
                  </a:lnTo>
                  <a:lnTo>
                    <a:pt x="856" y="1362"/>
                  </a:lnTo>
                  <a:lnTo>
                    <a:pt x="858" y="1365"/>
                  </a:lnTo>
                  <a:lnTo>
                    <a:pt x="861" y="1367"/>
                  </a:lnTo>
                  <a:lnTo>
                    <a:pt x="863" y="1370"/>
                  </a:lnTo>
                  <a:lnTo>
                    <a:pt x="866" y="1372"/>
                  </a:lnTo>
                  <a:lnTo>
                    <a:pt x="868" y="1374"/>
                  </a:lnTo>
                  <a:lnTo>
                    <a:pt x="871" y="1376"/>
                  </a:lnTo>
                  <a:lnTo>
                    <a:pt x="873" y="1378"/>
                  </a:lnTo>
                  <a:lnTo>
                    <a:pt x="875" y="1380"/>
                  </a:lnTo>
                  <a:lnTo>
                    <a:pt x="878" y="1382"/>
                  </a:lnTo>
                  <a:lnTo>
                    <a:pt x="880" y="1384"/>
                  </a:lnTo>
                  <a:lnTo>
                    <a:pt x="883" y="1385"/>
                  </a:lnTo>
                  <a:lnTo>
                    <a:pt x="885" y="1387"/>
                  </a:lnTo>
                  <a:lnTo>
                    <a:pt x="888" y="1388"/>
                  </a:lnTo>
                  <a:lnTo>
                    <a:pt x="890" y="1389"/>
                  </a:lnTo>
                  <a:lnTo>
                    <a:pt x="893" y="1391"/>
                  </a:lnTo>
                  <a:lnTo>
                    <a:pt x="895" y="1392"/>
                  </a:lnTo>
                  <a:lnTo>
                    <a:pt x="898" y="1393"/>
                  </a:lnTo>
                  <a:lnTo>
                    <a:pt x="900" y="1394"/>
                  </a:lnTo>
                  <a:lnTo>
                    <a:pt x="902" y="1395"/>
                  </a:lnTo>
                  <a:lnTo>
                    <a:pt x="905" y="1396"/>
                  </a:lnTo>
                  <a:lnTo>
                    <a:pt x="907" y="1397"/>
                  </a:lnTo>
                  <a:lnTo>
                    <a:pt x="910" y="1398"/>
                  </a:lnTo>
                  <a:lnTo>
                    <a:pt x="912" y="1399"/>
                  </a:lnTo>
                  <a:lnTo>
                    <a:pt x="915" y="1399"/>
                  </a:lnTo>
                  <a:lnTo>
                    <a:pt x="917" y="1400"/>
                  </a:lnTo>
                  <a:lnTo>
                    <a:pt x="920" y="1401"/>
                  </a:lnTo>
                  <a:lnTo>
                    <a:pt x="922" y="1401"/>
                  </a:lnTo>
                  <a:lnTo>
                    <a:pt x="924" y="1402"/>
                  </a:lnTo>
                  <a:lnTo>
                    <a:pt x="927" y="1403"/>
                  </a:lnTo>
                  <a:lnTo>
                    <a:pt x="929" y="1403"/>
                  </a:lnTo>
                  <a:lnTo>
                    <a:pt x="932" y="1404"/>
                  </a:lnTo>
                  <a:lnTo>
                    <a:pt x="934" y="1404"/>
                  </a:lnTo>
                  <a:lnTo>
                    <a:pt x="937" y="1405"/>
                  </a:lnTo>
                  <a:lnTo>
                    <a:pt x="939" y="1405"/>
                  </a:lnTo>
                  <a:lnTo>
                    <a:pt x="942" y="1405"/>
                  </a:lnTo>
                  <a:lnTo>
                    <a:pt x="944" y="1406"/>
                  </a:lnTo>
                  <a:lnTo>
                    <a:pt x="947" y="1406"/>
                  </a:lnTo>
                  <a:lnTo>
                    <a:pt x="949" y="1407"/>
                  </a:lnTo>
                  <a:lnTo>
                    <a:pt x="951" y="1407"/>
                  </a:lnTo>
                  <a:lnTo>
                    <a:pt x="954" y="1407"/>
                  </a:lnTo>
                  <a:lnTo>
                    <a:pt x="956" y="1408"/>
                  </a:lnTo>
                  <a:lnTo>
                    <a:pt x="959" y="1408"/>
                  </a:lnTo>
                  <a:lnTo>
                    <a:pt x="961" y="1408"/>
                  </a:lnTo>
                  <a:lnTo>
                    <a:pt x="964" y="1409"/>
                  </a:lnTo>
                  <a:lnTo>
                    <a:pt x="966" y="1409"/>
                  </a:lnTo>
                  <a:lnTo>
                    <a:pt x="969" y="1409"/>
                  </a:lnTo>
                  <a:lnTo>
                    <a:pt x="971" y="1409"/>
                  </a:lnTo>
                  <a:lnTo>
                    <a:pt x="973" y="1410"/>
                  </a:lnTo>
                  <a:lnTo>
                    <a:pt x="976" y="1410"/>
                  </a:lnTo>
                  <a:lnTo>
                    <a:pt x="978" y="1410"/>
                  </a:lnTo>
                  <a:lnTo>
                    <a:pt x="981" y="1411"/>
                  </a:lnTo>
                  <a:lnTo>
                    <a:pt x="983" y="1411"/>
                  </a:lnTo>
                  <a:lnTo>
                    <a:pt x="986" y="1411"/>
                  </a:lnTo>
                  <a:lnTo>
                    <a:pt x="988" y="1411"/>
                  </a:lnTo>
                  <a:lnTo>
                    <a:pt x="990" y="1411"/>
                  </a:lnTo>
                  <a:lnTo>
                    <a:pt x="993" y="1412"/>
                  </a:lnTo>
                  <a:lnTo>
                    <a:pt x="995" y="1412"/>
                  </a:lnTo>
                  <a:lnTo>
                    <a:pt x="998" y="1412"/>
                  </a:lnTo>
                  <a:lnTo>
                    <a:pt x="1000" y="1412"/>
                  </a:lnTo>
                  <a:lnTo>
                    <a:pt x="1003" y="1413"/>
                  </a:lnTo>
                  <a:lnTo>
                    <a:pt x="1005" y="1413"/>
                  </a:lnTo>
                  <a:lnTo>
                    <a:pt x="1007" y="1413"/>
                  </a:lnTo>
                  <a:lnTo>
                    <a:pt x="1010" y="1413"/>
                  </a:lnTo>
                  <a:lnTo>
                    <a:pt x="1012" y="1414"/>
                  </a:lnTo>
                  <a:lnTo>
                    <a:pt x="1015" y="1414"/>
                  </a:lnTo>
                  <a:lnTo>
                    <a:pt x="1017" y="1414"/>
                  </a:lnTo>
                  <a:lnTo>
                    <a:pt x="1020" y="1414"/>
                  </a:lnTo>
                  <a:lnTo>
                    <a:pt x="1022" y="1414"/>
                  </a:lnTo>
                  <a:lnTo>
                    <a:pt x="1025" y="1414"/>
                  </a:lnTo>
                  <a:lnTo>
                    <a:pt x="1027" y="1415"/>
                  </a:lnTo>
                  <a:lnTo>
                    <a:pt x="1029" y="1415"/>
                  </a:lnTo>
                  <a:lnTo>
                    <a:pt x="1032" y="1415"/>
                  </a:lnTo>
                  <a:lnTo>
                    <a:pt x="1034" y="1415"/>
                  </a:lnTo>
                  <a:lnTo>
                    <a:pt x="1037" y="1415"/>
                  </a:lnTo>
                  <a:lnTo>
                    <a:pt x="1039" y="1416"/>
                  </a:lnTo>
                  <a:lnTo>
                    <a:pt x="1042" y="1416"/>
                  </a:lnTo>
                  <a:lnTo>
                    <a:pt x="1044" y="1416"/>
                  </a:lnTo>
                  <a:lnTo>
                    <a:pt x="1047" y="1416"/>
                  </a:lnTo>
                  <a:lnTo>
                    <a:pt x="1049" y="1416"/>
                  </a:lnTo>
                  <a:lnTo>
                    <a:pt x="1052" y="1417"/>
                  </a:lnTo>
                  <a:lnTo>
                    <a:pt x="1054" y="1417"/>
                  </a:lnTo>
                  <a:lnTo>
                    <a:pt x="1056" y="1417"/>
                  </a:lnTo>
                  <a:lnTo>
                    <a:pt x="1059" y="1417"/>
                  </a:lnTo>
                  <a:lnTo>
                    <a:pt x="1061" y="1417"/>
                  </a:lnTo>
                  <a:lnTo>
                    <a:pt x="1064" y="1418"/>
                  </a:lnTo>
                  <a:lnTo>
                    <a:pt x="1066" y="1418"/>
                  </a:lnTo>
                  <a:lnTo>
                    <a:pt x="1069" y="1418"/>
                  </a:lnTo>
                  <a:lnTo>
                    <a:pt x="1071" y="1418"/>
                  </a:lnTo>
                  <a:lnTo>
                    <a:pt x="1074" y="1418"/>
                  </a:lnTo>
                  <a:lnTo>
                    <a:pt x="1076" y="1418"/>
                  </a:lnTo>
                  <a:lnTo>
                    <a:pt x="1078" y="1419"/>
                  </a:lnTo>
                  <a:lnTo>
                    <a:pt x="1081" y="1419"/>
                  </a:lnTo>
                  <a:lnTo>
                    <a:pt x="1083" y="1419"/>
                  </a:lnTo>
                  <a:lnTo>
                    <a:pt x="1086" y="1419"/>
                  </a:lnTo>
                  <a:lnTo>
                    <a:pt x="1088" y="1419"/>
                  </a:lnTo>
                  <a:lnTo>
                    <a:pt x="1091" y="1420"/>
                  </a:lnTo>
                  <a:lnTo>
                    <a:pt x="1093" y="1420"/>
                  </a:lnTo>
                  <a:lnTo>
                    <a:pt x="1096" y="1420"/>
                  </a:lnTo>
                  <a:lnTo>
                    <a:pt x="1098" y="1420"/>
                  </a:lnTo>
                  <a:lnTo>
                    <a:pt x="1101" y="1420"/>
                  </a:lnTo>
                  <a:lnTo>
                    <a:pt x="1103" y="1420"/>
                  </a:lnTo>
                  <a:lnTo>
                    <a:pt x="1105" y="1421"/>
                  </a:lnTo>
                  <a:lnTo>
                    <a:pt x="1108" y="1421"/>
                  </a:lnTo>
                  <a:lnTo>
                    <a:pt x="1110" y="1421"/>
                  </a:lnTo>
                  <a:lnTo>
                    <a:pt x="1113" y="1421"/>
                  </a:lnTo>
                  <a:lnTo>
                    <a:pt x="1115" y="1421"/>
                  </a:lnTo>
                  <a:lnTo>
                    <a:pt x="1118" y="1421"/>
                  </a:lnTo>
                  <a:lnTo>
                    <a:pt x="1120" y="1422"/>
                  </a:lnTo>
                  <a:lnTo>
                    <a:pt x="1123" y="1422"/>
                  </a:lnTo>
                  <a:lnTo>
                    <a:pt x="1125" y="1422"/>
                  </a:lnTo>
                  <a:lnTo>
                    <a:pt x="1127" y="1422"/>
                  </a:lnTo>
                  <a:lnTo>
                    <a:pt x="1130" y="1422"/>
                  </a:lnTo>
                  <a:lnTo>
                    <a:pt x="1132" y="1422"/>
                  </a:lnTo>
                  <a:lnTo>
                    <a:pt x="1135" y="1422"/>
                  </a:lnTo>
                  <a:lnTo>
                    <a:pt x="1137" y="1423"/>
                  </a:lnTo>
                  <a:lnTo>
                    <a:pt x="1140" y="1423"/>
                  </a:lnTo>
                  <a:lnTo>
                    <a:pt x="1142" y="1423"/>
                  </a:lnTo>
                  <a:lnTo>
                    <a:pt x="1145" y="1423"/>
                  </a:lnTo>
                  <a:lnTo>
                    <a:pt x="1147" y="1423"/>
                  </a:lnTo>
                  <a:lnTo>
                    <a:pt x="1149" y="1423"/>
                  </a:lnTo>
                  <a:lnTo>
                    <a:pt x="1152" y="1423"/>
                  </a:lnTo>
                  <a:lnTo>
                    <a:pt x="1154" y="1424"/>
                  </a:lnTo>
                  <a:lnTo>
                    <a:pt x="1157" y="1424"/>
                  </a:lnTo>
                  <a:lnTo>
                    <a:pt x="1159" y="1424"/>
                  </a:lnTo>
                  <a:lnTo>
                    <a:pt x="1162" y="1424"/>
                  </a:lnTo>
                  <a:lnTo>
                    <a:pt x="1164" y="1424"/>
                  </a:lnTo>
                  <a:lnTo>
                    <a:pt x="1166" y="1424"/>
                  </a:lnTo>
                  <a:lnTo>
                    <a:pt x="1169" y="1424"/>
                  </a:lnTo>
                  <a:lnTo>
                    <a:pt x="1171" y="1425"/>
                  </a:lnTo>
                  <a:lnTo>
                    <a:pt x="1174" y="1425"/>
                  </a:lnTo>
                  <a:lnTo>
                    <a:pt x="1176" y="1425"/>
                  </a:lnTo>
                  <a:lnTo>
                    <a:pt x="1179" y="1425"/>
                  </a:lnTo>
                  <a:lnTo>
                    <a:pt x="1181" y="1425"/>
                  </a:lnTo>
                  <a:lnTo>
                    <a:pt x="1184" y="1425"/>
                  </a:lnTo>
                  <a:lnTo>
                    <a:pt x="1186" y="1425"/>
                  </a:lnTo>
                  <a:lnTo>
                    <a:pt x="1188" y="1425"/>
                  </a:lnTo>
                  <a:lnTo>
                    <a:pt x="1191" y="1426"/>
                  </a:lnTo>
                  <a:lnTo>
                    <a:pt x="1193" y="1426"/>
                  </a:lnTo>
                  <a:lnTo>
                    <a:pt x="1196" y="1426"/>
                  </a:lnTo>
                  <a:lnTo>
                    <a:pt x="1198" y="1426"/>
                  </a:lnTo>
                  <a:lnTo>
                    <a:pt x="1201" y="1426"/>
                  </a:lnTo>
                  <a:lnTo>
                    <a:pt x="1203" y="1426"/>
                  </a:lnTo>
                  <a:lnTo>
                    <a:pt x="1206" y="1426"/>
                  </a:lnTo>
                  <a:lnTo>
                    <a:pt x="1208" y="1426"/>
                  </a:lnTo>
                  <a:lnTo>
                    <a:pt x="1210" y="1426"/>
                  </a:lnTo>
                  <a:lnTo>
                    <a:pt x="1213" y="1426"/>
                  </a:lnTo>
                  <a:lnTo>
                    <a:pt x="1215" y="1427"/>
                  </a:lnTo>
                  <a:lnTo>
                    <a:pt x="1218" y="1427"/>
                  </a:lnTo>
                  <a:lnTo>
                    <a:pt x="1220" y="1427"/>
                  </a:lnTo>
                  <a:lnTo>
                    <a:pt x="1223" y="1427"/>
                  </a:lnTo>
                  <a:lnTo>
                    <a:pt x="1225" y="1427"/>
                  </a:lnTo>
                  <a:lnTo>
                    <a:pt x="1228" y="1427"/>
                  </a:lnTo>
                  <a:lnTo>
                    <a:pt x="1230" y="1427"/>
                  </a:lnTo>
                  <a:lnTo>
                    <a:pt x="1233" y="1427"/>
                  </a:lnTo>
                  <a:lnTo>
                    <a:pt x="1235" y="1427"/>
                  </a:lnTo>
                  <a:lnTo>
                    <a:pt x="1237" y="1428"/>
                  </a:lnTo>
                  <a:lnTo>
                    <a:pt x="1240" y="1428"/>
                  </a:lnTo>
                  <a:lnTo>
                    <a:pt x="1242" y="1428"/>
                  </a:lnTo>
                  <a:lnTo>
                    <a:pt x="1245" y="1428"/>
                  </a:lnTo>
                  <a:lnTo>
                    <a:pt x="1247" y="1428"/>
                  </a:lnTo>
                  <a:lnTo>
                    <a:pt x="1250" y="1428"/>
                  </a:lnTo>
                  <a:lnTo>
                    <a:pt x="1252" y="1428"/>
                  </a:lnTo>
                  <a:lnTo>
                    <a:pt x="1255" y="1428"/>
                  </a:lnTo>
                  <a:lnTo>
                    <a:pt x="1257" y="1428"/>
                  </a:lnTo>
                  <a:lnTo>
                    <a:pt x="1259" y="1428"/>
                  </a:lnTo>
                  <a:lnTo>
                    <a:pt x="1262" y="1429"/>
                  </a:lnTo>
                  <a:lnTo>
                    <a:pt x="1264" y="1429"/>
                  </a:lnTo>
                  <a:lnTo>
                    <a:pt x="1267" y="1429"/>
                  </a:lnTo>
                  <a:lnTo>
                    <a:pt x="1269" y="1429"/>
                  </a:lnTo>
                  <a:lnTo>
                    <a:pt x="1272" y="1429"/>
                  </a:lnTo>
                  <a:lnTo>
                    <a:pt x="1274" y="1429"/>
                  </a:lnTo>
                  <a:lnTo>
                    <a:pt x="1277" y="1429"/>
                  </a:lnTo>
                  <a:lnTo>
                    <a:pt x="1279" y="1429"/>
                  </a:lnTo>
                  <a:lnTo>
                    <a:pt x="1282" y="1429"/>
                  </a:lnTo>
                  <a:lnTo>
                    <a:pt x="1284" y="1429"/>
                  </a:lnTo>
                  <a:lnTo>
                    <a:pt x="1286" y="1430"/>
                  </a:lnTo>
                  <a:lnTo>
                    <a:pt x="1289" y="1430"/>
                  </a:lnTo>
                  <a:lnTo>
                    <a:pt x="1291" y="1430"/>
                  </a:lnTo>
                  <a:lnTo>
                    <a:pt x="1294" y="1430"/>
                  </a:lnTo>
                  <a:lnTo>
                    <a:pt x="1296" y="1430"/>
                  </a:lnTo>
                  <a:lnTo>
                    <a:pt x="1299" y="1430"/>
                  </a:lnTo>
                  <a:lnTo>
                    <a:pt x="1301" y="1430"/>
                  </a:lnTo>
                  <a:lnTo>
                    <a:pt x="1303" y="1430"/>
                  </a:lnTo>
                  <a:lnTo>
                    <a:pt x="1306" y="1430"/>
                  </a:lnTo>
                  <a:lnTo>
                    <a:pt x="1308" y="1430"/>
                  </a:lnTo>
                  <a:lnTo>
                    <a:pt x="1311" y="1430"/>
                  </a:lnTo>
                  <a:lnTo>
                    <a:pt x="1313" y="1431"/>
                  </a:lnTo>
                  <a:lnTo>
                    <a:pt x="1316" y="1431"/>
                  </a:lnTo>
                  <a:lnTo>
                    <a:pt x="1318" y="1431"/>
                  </a:lnTo>
                  <a:lnTo>
                    <a:pt x="1320" y="1431"/>
                  </a:lnTo>
                  <a:lnTo>
                    <a:pt x="1323" y="1431"/>
                  </a:lnTo>
                  <a:lnTo>
                    <a:pt x="1325" y="1431"/>
                  </a:lnTo>
                  <a:lnTo>
                    <a:pt x="1328" y="1431"/>
                  </a:lnTo>
                  <a:lnTo>
                    <a:pt x="1330" y="1431"/>
                  </a:lnTo>
                  <a:lnTo>
                    <a:pt x="1333" y="1431"/>
                  </a:lnTo>
                  <a:lnTo>
                    <a:pt x="1335" y="1431"/>
                  </a:lnTo>
                  <a:lnTo>
                    <a:pt x="1338" y="1431"/>
                  </a:lnTo>
                  <a:lnTo>
                    <a:pt x="1340" y="1431"/>
                  </a:lnTo>
                  <a:lnTo>
                    <a:pt x="1342" y="1431"/>
                  </a:lnTo>
                  <a:lnTo>
                    <a:pt x="1345" y="1431"/>
                  </a:lnTo>
                  <a:lnTo>
                    <a:pt x="1347" y="1431"/>
                  </a:lnTo>
                  <a:lnTo>
                    <a:pt x="1350" y="1431"/>
                  </a:lnTo>
                  <a:lnTo>
                    <a:pt x="1352" y="1432"/>
                  </a:lnTo>
                  <a:lnTo>
                    <a:pt x="1355" y="1432"/>
                  </a:lnTo>
                  <a:lnTo>
                    <a:pt x="1357" y="1432"/>
                  </a:lnTo>
                  <a:lnTo>
                    <a:pt x="1360" y="1432"/>
                  </a:lnTo>
                  <a:lnTo>
                    <a:pt x="1362" y="1432"/>
                  </a:lnTo>
                  <a:lnTo>
                    <a:pt x="1364" y="1432"/>
                  </a:lnTo>
                  <a:lnTo>
                    <a:pt x="1367" y="1432"/>
                  </a:lnTo>
                  <a:lnTo>
                    <a:pt x="1369" y="1432"/>
                  </a:lnTo>
                  <a:lnTo>
                    <a:pt x="1372" y="1432"/>
                  </a:lnTo>
                  <a:lnTo>
                    <a:pt x="1374" y="1432"/>
                  </a:lnTo>
                  <a:lnTo>
                    <a:pt x="1377" y="1432"/>
                  </a:lnTo>
                  <a:lnTo>
                    <a:pt x="1379" y="1432"/>
                  </a:lnTo>
                  <a:lnTo>
                    <a:pt x="1382" y="1432"/>
                  </a:lnTo>
                  <a:lnTo>
                    <a:pt x="1384" y="1432"/>
                  </a:lnTo>
                  <a:lnTo>
                    <a:pt x="1387" y="1433"/>
                  </a:lnTo>
                  <a:lnTo>
                    <a:pt x="1389" y="1433"/>
                  </a:lnTo>
                  <a:lnTo>
                    <a:pt x="1391" y="1433"/>
                  </a:lnTo>
                  <a:lnTo>
                    <a:pt x="1394" y="1433"/>
                  </a:lnTo>
                  <a:lnTo>
                    <a:pt x="1396" y="1433"/>
                  </a:lnTo>
                  <a:lnTo>
                    <a:pt x="1399" y="1433"/>
                  </a:lnTo>
                  <a:lnTo>
                    <a:pt x="1401" y="1433"/>
                  </a:lnTo>
                  <a:lnTo>
                    <a:pt x="1404" y="1433"/>
                  </a:lnTo>
                  <a:lnTo>
                    <a:pt x="1406" y="1433"/>
                  </a:lnTo>
                  <a:lnTo>
                    <a:pt x="1409" y="1433"/>
                  </a:lnTo>
                  <a:lnTo>
                    <a:pt x="1411" y="1433"/>
                  </a:lnTo>
                  <a:lnTo>
                    <a:pt x="1411" y="1433"/>
                  </a:lnTo>
                </a:path>
              </a:pathLst>
            </a:custGeom>
            <a:noFill/>
            <a:ln w="12700">
              <a:solidFill>
                <a:srgbClr val="BEBEB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9" name="Freeform 5">
              <a:extLst>
                <a:ext uri="{FF2B5EF4-FFF2-40B4-BE49-F238E27FC236}">
                  <a16:creationId xmlns:a16="http://schemas.microsoft.com/office/drawing/2014/main" id="{4765F8FE-AC22-84F8-A15E-834A89FFE6BD}"/>
                </a:ext>
              </a:extLst>
            </p:cNvPr>
            <p:cNvSpPr>
              <a:spLocks/>
            </p:cNvSpPr>
            <p:nvPr/>
          </p:nvSpPr>
          <p:spPr bwMode="auto">
            <a:xfrm>
              <a:off x="5005311" y="4805504"/>
              <a:ext cx="2144713" cy="0"/>
            </a:xfrm>
            <a:custGeom>
              <a:avLst/>
              <a:gdLst>
                <a:gd name="T0" fmla="*/ 0 w 1411"/>
                <a:gd name="T1" fmla="*/ 1411 w 1411"/>
                <a:gd name="T2" fmla="*/ 0 w 1411"/>
              </a:gdLst>
              <a:ahLst/>
              <a:cxnLst>
                <a:cxn ang="0">
                  <a:pos x="T0" y="0"/>
                </a:cxn>
                <a:cxn ang="0">
                  <a:pos x="T1" y="0"/>
                </a:cxn>
                <a:cxn ang="0">
                  <a:pos x="T2" y="0"/>
                </a:cxn>
              </a:cxnLst>
              <a:rect l="0" t="0" r="r" b="b"/>
              <a:pathLst>
                <a:path w="1411">
                  <a:moveTo>
                    <a:pt x="0" y="0"/>
                  </a:moveTo>
                  <a:lnTo>
                    <a:pt x="1411" y="0"/>
                  </a:lnTo>
                  <a:lnTo>
                    <a:pt x="0" y="0"/>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0" name="Line 6">
              <a:extLst>
                <a:ext uri="{FF2B5EF4-FFF2-40B4-BE49-F238E27FC236}">
                  <a16:creationId xmlns:a16="http://schemas.microsoft.com/office/drawing/2014/main" id="{F58F8557-A687-0D4E-3B5A-F0ED1413BAEF}"/>
                </a:ext>
              </a:extLst>
            </p:cNvPr>
            <p:cNvSpPr>
              <a:spLocks noChangeShapeType="1"/>
            </p:cNvSpPr>
            <p:nvPr/>
          </p:nvSpPr>
          <p:spPr bwMode="auto">
            <a:xfrm flipV="1">
              <a:off x="5130724" y="4743592"/>
              <a:ext cx="0" cy="61913"/>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1" name="Line 12">
              <a:extLst>
                <a:ext uri="{FF2B5EF4-FFF2-40B4-BE49-F238E27FC236}">
                  <a16:creationId xmlns:a16="http://schemas.microsoft.com/office/drawing/2014/main" id="{F513D47D-972E-D068-24CD-B99CE4D7FC6C}"/>
                </a:ext>
              </a:extLst>
            </p:cNvPr>
            <p:cNvSpPr>
              <a:spLocks noChangeShapeType="1"/>
            </p:cNvSpPr>
            <p:nvPr/>
          </p:nvSpPr>
          <p:spPr bwMode="auto">
            <a:xfrm flipV="1">
              <a:off x="5335511" y="4773754"/>
              <a:ext cx="0" cy="3175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2" name="Line 13">
              <a:extLst>
                <a:ext uri="{FF2B5EF4-FFF2-40B4-BE49-F238E27FC236}">
                  <a16:creationId xmlns:a16="http://schemas.microsoft.com/office/drawing/2014/main" id="{439BE8FE-C273-7917-4BE8-9831455B03F5}"/>
                </a:ext>
              </a:extLst>
            </p:cNvPr>
            <p:cNvSpPr>
              <a:spLocks noChangeShapeType="1"/>
            </p:cNvSpPr>
            <p:nvPr/>
          </p:nvSpPr>
          <p:spPr bwMode="auto">
            <a:xfrm flipV="1">
              <a:off x="5541886" y="4773754"/>
              <a:ext cx="0" cy="3175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3" name="Line 14">
              <a:extLst>
                <a:ext uri="{FF2B5EF4-FFF2-40B4-BE49-F238E27FC236}">
                  <a16:creationId xmlns:a16="http://schemas.microsoft.com/office/drawing/2014/main" id="{46296E06-9826-E7D7-F82C-0CC681BFC7E3}"/>
                </a:ext>
              </a:extLst>
            </p:cNvPr>
            <p:cNvSpPr>
              <a:spLocks noChangeShapeType="1"/>
            </p:cNvSpPr>
            <p:nvPr/>
          </p:nvSpPr>
          <p:spPr bwMode="auto">
            <a:xfrm flipV="1">
              <a:off x="5748261" y="4773754"/>
              <a:ext cx="0" cy="3175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4" name="Line 15">
              <a:extLst>
                <a:ext uri="{FF2B5EF4-FFF2-40B4-BE49-F238E27FC236}">
                  <a16:creationId xmlns:a16="http://schemas.microsoft.com/office/drawing/2014/main" id="{00BB8880-E3E4-19E3-15FC-372BCC2980DA}"/>
                </a:ext>
              </a:extLst>
            </p:cNvPr>
            <p:cNvSpPr>
              <a:spLocks noChangeShapeType="1"/>
            </p:cNvSpPr>
            <p:nvPr/>
          </p:nvSpPr>
          <p:spPr bwMode="auto">
            <a:xfrm flipV="1">
              <a:off x="5954636" y="4743592"/>
              <a:ext cx="0" cy="61913"/>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5" name="Line 21">
              <a:extLst>
                <a:ext uri="{FF2B5EF4-FFF2-40B4-BE49-F238E27FC236}">
                  <a16:creationId xmlns:a16="http://schemas.microsoft.com/office/drawing/2014/main" id="{BFA9C141-793B-498F-94E6-2C63BBDA511F}"/>
                </a:ext>
              </a:extLst>
            </p:cNvPr>
            <p:cNvSpPr>
              <a:spLocks noChangeShapeType="1"/>
            </p:cNvSpPr>
            <p:nvPr/>
          </p:nvSpPr>
          <p:spPr bwMode="auto">
            <a:xfrm flipV="1">
              <a:off x="6161011" y="4773754"/>
              <a:ext cx="0" cy="3175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6" name="Line 22">
              <a:extLst>
                <a:ext uri="{FF2B5EF4-FFF2-40B4-BE49-F238E27FC236}">
                  <a16:creationId xmlns:a16="http://schemas.microsoft.com/office/drawing/2014/main" id="{0A7CEC6A-6D8B-33D4-58D5-2A0EE8763558}"/>
                </a:ext>
              </a:extLst>
            </p:cNvPr>
            <p:cNvSpPr>
              <a:spLocks noChangeShapeType="1"/>
            </p:cNvSpPr>
            <p:nvPr/>
          </p:nvSpPr>
          <p:spPr bwMode="auto">
            <a:xfrm flipV="1">
              <a:off x="6367386" y="4773754"/>
              <a:ext cx="0" cy="3175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7" name="Line 23">
              <a:extLst>
                <a:ext uri="{FF2B5EF4-FFF2-40B4-BE49-F238E27FC236}">
                  <a16:creationId xmlns:a16="http://schemas.microsoft.com/office/drawing/2014/main" id="{E8575D02-E58E-AEE2-D48D-CAC1B3D4B9A8}"/>
                </a:ext>
              </a:extLst>
            </p:cNvPr>
            <p:cNvSpPr>
              <a:spLocks noChangeShapeType="1"/>
            </p:cNvSpPr>
            <p:nvPr/>
          </p:nvSpPr>
          <p:spPr bwMode="auto">
            <a:xfrm flipV="1">
              <a:off x="6572174" y="4773754"/>
              <a:ext cx="0" cy="3175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8" name="Line 24">
              <a:extLst>
                <a:ext uri="{FF2B5EF4-FFF2-40B4-BE49-F238E27FC236}">
                  <a16:creationId xmlns:a16="http://schemas.microsoft.com/office/drawing/2014/main" id="{CA39C858-BCB1-E8B1-384C-8D89BDD1F40B}"/>
                </a:ext>
              </a:extLst>
            </p:cNvPr>
            <p:cNvSpPr>
              <a:spLocks noChangeShapeType="1"/>
            </p:cNvSpPr>
            <p:nvPr/>
          </p:nvSpPr>
          <p:spPr bwMode="auto">
            <a:xfrm flipV="1">
              <a:off x="6778549" y="4743592"/>
              <a:ext cx="0" cy="61913"/>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9" name="Line 30">
              <a:extLst>
                <a:ext uri="{FF2B5EF4-FFF2-40B4-BE49-F238E27FC236}">
                  <a16:creationId xmlns:a16="http://schemas.microsoft.com/office/drawing/2014/main" id="{C59F64A8-69D4-414A-0C9A-16C0186CB165}"/>
                </a:ext>
              </a:extLst>
            </p:cNvPr>
            <p:cNvSpPr>
              <a:spLocks noChangeShapeType="1"/>
            </p:cNvSpPr>
            <p:nvPr/>
          </p:nvSpPr>
          <p:spPr bwMode="auto">
            <a:xfrm flipV="1">
              <a:off x="6986511" y="4773754"/>
              <a:ext cx="0" cy="3175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0" name="Rectangle 38">
              <a:extLst>
                <a:ext uri="{FF2B5EF4-FFF2-40B4-BE49-F238E27FC236}">
                  <a16:creationId xmlns:a16="http://schemas.microsoft.com/office/drawing/2014/main" id="{D9D8E30E-F1E7-F5FA-ADE3-0260663E91AA}"/>
                </a:ext>
              </a:extLst>
            </p:cNvPr>
            <p:cNvSpPr>
              <a:spLocks noChangeArrowheads="1"/>
            </p:cNvSpPr>
            <p:nvPr/>
          </p:nvSpPr>
          <p:spPr bwMode="auto">
            <a:xfrm>
              <a:off x="6688061" y="4589604"/>
              <a:ext cx="17463" cy="19050"/>
            </a:xfrm>
            <a:prstGeom prst="rect">
              <a:avLst/>
            </a:prstGeom>
            <a:solidFill>
              <a:srgbClr val="000000"/>
            </a:solidFill>
            <a:ln w="158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1" name="Line 39">
              <a:extLst>
                <a:ext uri="{FF2B5EF4-FFF2-40B4-BE49-F238E27FC236}">
                  <a16:creationId xmlns:a16="http://schemas.microsoft.com/office/drawing/2014/main" id="{CCC865F5-D774-EA1C-EFCB-69574D948226}"/>
                </a:ext>
              </a:extLst>
            </p:cNvPr>
            <p:cNvSpPr>
              <a:spLocks noChangeShapeType="1"/>
            </p:cNvSpPr>
            <p:nvPr/>
          </p:nvSpPr>
          <p:spPr bwMode="auto">
            <a:xfrm>
              <a:off x="6489624" y="4599129"/>
              <a:ext cx="200025"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2" name="Line 40">
              <a:extLst>
                <a:ext uri="{FF2B5EF4-FFF2-40B4-BE49-F238E27FC236}">
                  <a16:creationId xmlns:a16="http://schemas.microsoft.com/office/drawing/2014/main" id="{56CF7244-A858-2BDD-A610-3AFC3F6EBBDD}"/>
                </a:ext>
              </a:extLst>
            </p:cNvPr>
            <p:cNvSpPr>
              <a:spLocks noChangeShapeType="1"/>
            </p:cNvSpPr>
            <p:nvPr/>
          </p:nvSpPr>
          <p:spPr bwMode="auto">
            <a:xfrm>
              <a:off x="6702349" y="4599129"/>
              <a:ext cx="200025"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3" name="Rectangle 41">
              <a:extLst>
                <a:ext uri="{FF2B5EF4-FFF2-40B4-BE49-F238E27FC236}">
                  <a16:creationId xmlns:a16="http://schemas.microsoft.com/office/drawing/2014/main" id="{C6389585-EB4C-F89C-7D3F-766FF3F83F0D}"/>
                </a:ext>
              </a:extLst>
            </p:cNvPr>
            <p:cNvSpPr>
              <a:spLocks noChangeArrowheads="1"/>
            </p:cNvSpPr>
            <p:nvPr/>
          </p:nvSpPr>
          <p:spPr bwMode="auto">
            <a:xfrm>
              <a:off x="6522961" y="4453079"/>
              <a:ext cx="17463" cy="19050"/>
            </a:xfrm>
            <a:prstGeom prst="rect">
              <a:avLst/>
            </a:prstGeom>
            <a:solidFill>
              <a:srgbClr val="000000"/>
            </a:solidFill>
            <a:ln w="158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4" name="Line 42">
              <a:extLst>
                <a:ext uri="{FF2B5EF4-FFF2-40B4-BE49-F238E27FC236}">
                  <a16:creationId xmlns:a16="http://schemas.microsoft.com/office/drawing/2014/main" id="{96F0F6A5-B66C-BD39-7D02-2D8DFFEFE9E5}"/>
                </a:ext>
              </a:extLst>
            </p:cNvPr>
            <p:cNvSpPr>
              <a:spLocks noChangeShapeType="1"/>
            </p:cNvSpPr>
            <p:nvPr/>
          </p:nvSpPr>
          <p:spPr bwMode="auto">
            <a:xfrm>
              <a:off x="6367386" y="4462604"/>
              <a:ext cx="157163"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5" name="Line 43">
              <a:extLst>
                <a:ext uri="{FF2B5EF4-FFF2-40B4-BE49-F238E27FC236}">
                  <a16:creationId xmlns:a16="http://schemas.microsoft.com/office/drawing/2014/main" id="{9AF504C4-7871-A82A-CB10-684E1342EAB1}"/>
                </a:ext>
              </a:extLst>
            </p:cNvPr>
            <p:cNvSpPr>
              <a:spLocks noChangeShapeType="1"/>
            </p:cNvSpPr>
            <p:nvPr/>
          </p:nvSpPr>
          <p:spPr bwMode="auto">
            <a:xfrm>
              <a:off x="6537249" y="4462604"/>
              <a:ext cx="160338"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6" name="Rectangle 44">
              <a:extLst>
                <a:ext uri="{FF2B5EF4-FFF2-40B4-BE49-F238E27FC236}">
                  <a16:creationId xmlns:a16="http://schemas.microsoft.com/office/drawing/2014/main" id="{D3690B86-67EC-5070-A100-196BCE2AD7A1}"/>
                </a:ext>
              </a:extLst>
            </p:cNvPr>
            <p:cNvSpPr>
              <a:spLocks noChangeArrowheads="1"/>
            </p:cNvSpPr>
            <p:nvPr/>
          </p:nvSpPr>
          <p:spPr bwMode="auto">
            <a:xfrm>
              <a:off x="6197524" y="4314967"/>
              <a:ext cx="17463" cy="17463"/>
            </a:xfrm>
            <a:prstGeom prst="rect">
              <a:avLst/>
            </a:prstGeom>
            <a:solidFill>
              <a:srgbClr val="000000"/>
            </a:solidFill>
            <a:ln w="158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7" name="Line 45">
              <a:extLst>
                <a:ext uri="{FF2B5EF4-FFF2-40B4-BE49-F238E27FC236}">
                  <a16:creationId xmlns:a16="http://schemas.microsoft.com/office/drawing/2014/main" id="{9569A937-82D7-72CD-E55A-8A5BCC32B5AE}"/>
                </a:ext>
              </a:extLst>
            </p:cNvPr>
            <p:cNvSpPr>
              <a:spLocks noChangeShapeType="1"/>
            </p:cNvSpPr>
            <p:nvPr/>
          </p:nvSpPr>
          <p:spPr bwMode="auto">
            <a:xfrm>
              <a:off x="6081636" y="4324492"/>
              <a:ext cx="117475"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8" name="Line 46">
              <a:extLst>
                <a:ext uri="{FF2B5EF4-FFF2-40B4-BE49-F238E27FC236}">
                  <a16:creationId xmlns:a16="http://schemas.microsoft.com/office/drawing/2014/main" id="{9D55CFA8-0D86-C7D0-0AF5-8384506481A4}"/>
                </a:ext>
              </a:extLst>
            </p:cNvPr>
            <p:cNvSpPr>
              <a:spLocks noChangeShapeType="1"/>
            </p:cNvSpPr>
            <p:nvPr/>
          </p:nvSpPr>
          <p:spPr bwMode="auto">
            <a:xfrm>
              <a:off x="6211811" y="4324492"/>
              <a:ext cx="117475"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9" name="Rectangle 47">
              <a:extLst>
                <a:ext uri="{FF2B5EF4-FFF2-40B4-BE49-F238E27FC236}">
                  <a16:creationId xmlns:a16="http://schemas.microsoft.com/office/drawing/2014/main" id="{ACF489A0-2CF6-CEC7-DAF6-08D1BEDBD9B3}"/>
                </a:ext>
              </a:extLst>
            </p:cNvPr>
            <p:cNvSpPr>
              <a:spLocks noChangeArrowheads="1"/>
            </p:cNvSpPr>
            <p:nvPr/>
          </p:nvSpPr>
          <p:spPr bwMode="auto">
            <a:xfrm>
              <a:off x="6794424" y="4178442"/>
              <a:ext cx="17463" cy="15875"/>
            </a:xfrm>
            <a:prstGeom prst="rect">
              <a:avLst/>
            </a:prstGeom>
            <a:solidFill>
              <a:srgbClr val="000000"/>
            </a:solidFill>
            <a:ln w="158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0" name="Line 48">
              <a:extLst>
                <a:ext uri="{FF2B5EF4-FFF2-40B4-BE49-F238E27FC236}">
                  <a16:creationId xmlns:a16="http://schemas.microsoft.com/office/drawing/2014/main" id="{5938C84E-2525-C338-AFC6-0EDA210F5A35}"/>
                </a:ext>
              </a:extLst>
            </p:cNvPr>
            <p:cNvSpPr>
              <a:spLocks noChangeShapeType="1"/>
            </p:cNvSpPr>
            <p:nvPr/>
          </p:nvSpPr>
          <p:spPr bwMode="auto">
            <a:xfrm>
              <a:off x="6646786" y="4186379"/>
              <a:ext cx="150813"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1" name="Line 49">
              <a:extLst>
                <a:ext uri="{FF2B5EF4-FFF2-40B4-BE49-F238E27FC236}">
                  <a16:creationId xmlns:a16="http://schemas.microsoft.com/office/drawing/2014/main" id="{846B2DE9-7D96-FC26-F69E-22A1FB8CF6B9}"/>
                </a:ext>
              </a:extLst>
            </p:cNvPr>
            <p:cNvSpPr>
              <a:spLocks noChangeShapeType="1"/>
            </p:cNvSpPr>
            <p:nvPr/>
          </p:nvSpPr>
          <p:spPr bwMode="auto">
            <a:xfrm>
              <a:off x="6808711" y="4186379"/>
              <a:ext cx="150813"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2" name="Rectangle 50">
              <a:extLst>
                <a:ext uri="{FF2B5EF4-FFF2-40B4-BE49-F238E27FC236}">
                  <a16:creationId xmlns:a16="http://schemas.microsoft.com/office/drawing/2014/main" id="{62209FAF-EAA0-A96C-2C2D-84CC003564CE}"/>
                </a:ext>
              </a:extLst>
            </p:cNvPr>
            <p:cNvSpPr>
              <a:spLocks noChangeArrowheads="1"/>
            </p:cNvSpPr>
            <p:nvPr/>
          </p:nvSpPr>
          <p:spPr bwMode="auto">
            <a:xfrm>
              <a:off x="6197524" y="3900629"/>
              <a:ext cx="17463" cy="19050"/>
            </a:xfrm>
            <a:prstGeom prst="rect">
              <a:avLst/>
            </a:prstGeom>
            <a:solidFill>
              <a:srgbClr val="000000"/>
            </a:solidFill>
            <a:ln w="158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3" name="Line 51">
              <a:extLst>
                <a:ext uri="{FF2B5EF4-FFF2-40B4-BE49-F238E27FC236}">
                  <a16:creationId xmlns:a16="http://schemas.microsoft.com/office/drawing/2014/main" id="{7DF3B93E-46E5-A6A6-C722-8D9FF81E38E7}"/>
                </a:ext>
              </a:extLst>
            </p:cNvPr>
            <p:cNvSpPr>
              <a:spLocks noChangeShapeType="1"/>
            </p:cNvSpPr>
            <p:nvPr/>
          </p:nvSpPr>
          <p:spPr bwMode="auto">
            <a:xfrm>
              <a:off x="6127674" y="3910154"/>
              <a:ext cx="71438"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4" name="Line 52">
              <a:extLst>
                <a:ext uri="{FF2B5EF4-FFF2-40B4-BE49-F238E27FC236}">
                  <a16:creationId xmlns:a16="http://schemas.microsoft.com/office/drawing/2014/main" id="{3DABDF2D-BA4D-EE33-CA7E-474A03D97CA0}"/>
                </a:ext>
              </a:extLst>
            </p:cNvPr>
            <p:cNvSpPr>
              <a:spLocks noChangeShapeType="1"/>
            </p:cNvSpPr>
            <p:nvPr/>
          </p:nvSpPr>
          <p:spPr bwMode="auto">
            <a:xfrm>
              <a:off x="6211811" y="3910154"/>
              <a:ext cx="71438"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5" name="Rectangle 53">
              <a:extLst>
                <a:ext uri="{FF2B5EF4-FFF2-40B4-BE49-F238E27FC236}">
                  <a16:creationId xmlns:a16="http://schemas.microsoft.com/office/drawing/2014/main" id="{6536DAAF-DB4D-20C5-6CA2-8BDAB07BE08D}"/>
                </a:ext>
              </a:extLst>
            </p:cNvPr>
            <p:cNvSpPr>
              <a:spLocks noChangeArrowheads="1"/>
            </p:cNvSpPr>
            <p:nvPr/>
          </p:nvSpPr>
          <p:spPr bwMode="auto">
            <a:xfrm>
              <a:off x="6113386" y="3625992"/>
              <a:ext cx="19050" cy="19050"/>
            </a:xfrm>
            <a:prstGeom prst="rect">
              <a:avLst/>
            </a:prstGeom>
            <a:solidFill>
              <a:srgbClr val="000000"/>
            </a:solidFill>
            <a:ln w="158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6" name="Line 54">
              <a:extLst>
                <a:ext uri="{FF2B5EF4-FFF2-40B4-BE49-F238E27FC236}">
                  <a16:creationId xmlns:a16="http://schemas.microsoft.com/office/drawing/2014/main" id="{CD628E34-03BD-B534-CAEB-F85591422316}"/>
                </a:ext>
              </a:extLst>
            </p:cNvPr>
            <p:cNvSpPr>
              <a:spLocks noChangeShapeType="1"/>
            </p:cNvSpPr>
            <p:nvPr/>
          </p:nvSpPr>
          <p:spPr bwMode="auto">
            <a:xfrm>
              <a:off x="5940349" y="3635517"/>
              <a:ext cx="176213"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7" name="Line 55">
              <a:extLst>
                <a:ext uri="{FF2B5EF4-FFF2-40B4-BE49-F238E27FC236}">
                  <a16:creationId xmlns:a16="http://schemas.microsoft.com/office/drawing/2014/main" id="{EEB747F2-B2E9-B61B-4EEF-7EB845839CF4}"/>
                </a:ext>
              </a:extLst>
            </p:cNvPr>
            <p:cNvSpPr>
              <a:spLocks noChangeShapeType="1"/>
            </p:cNvSpPr>
            <p:nvPr/>
          </p:nvSpPr>
          <p:spPr bwMode="auto">
            <a:xfrm>
              <a:off x="6130849" y="3635517"/>
              <a:ext cx="160338"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8" name="Rectangle 56">
              <a:extLst>
                <a:ext uri="{FF2B5EF4-FFF2-40B4-BE49-F238E27FC236}">
                  <a16:creationId xmlns:a16="http://schemas.microsoft.com/office/drawing/2014/main" id="{BCCD30DD-30E2-462B-AFAD-A8BE2561AF95}"/>
                </a:ext>
              </a:extLst>
            </p:cNvPr>
            <p:cNvSpPr>
              <a:spLocks noChangeArrowheads="1"/>
            </p:cNvSpPr>
            <p:nvPr/>
          </p:nvSpPr>
          <p:spPr bwMode="auto">
            <a:xfrm>
              <a:off x="6113386" y="3489467"/>
              <a:ext cx="19050" cy="15875"/>
            </a:xfrm>
            <a:prstGeom prst="rect">
              <a:avLst/>
            </a:prstGeom>
            <a:solidFill>
              <a:srgbClr val="000000"/>
            </a:solidFill>
            <a:ln w="158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9" name="Line 57">
              <a:extLst>
                <a:ext uri="{FF2B5EF4-FFF2-40B4-BE49-F238E27FC236}">
                  <a16:creationId xmlns:a16="http://schemas.microsoft.com/office/drawing/2014/main" id="{6E333C40-8192-EB7F-73C9-B5C42AAD5353}"/>
                </a:ext>
              </a:extLst>
            </p:cNvPr>
            <p:cNvSpPr>
              <a:spLocks noChangeShapeType="1"/>
            </p:cNvSpPr>
            <p:nvPr/>
          </p:nvSpPr>
          <p:spPr bwMode="auto">
            <a:xfrm>
              <a:off x="5999086" y="3497404"/>
              <a:ext cx="117475"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0" name="Line 58">
              <a:extLst>
                <a:ext uri="{FF2B5EF4-FFF2-40B4-BE49-F238E27FC236}">
                  <a16:creationId xmlns:a16="http://schemas.microsoft.com/office/drawing/2014/main" id="{C82296D0-98BC-CF4A-1B97-F68DFAEEA5EF}"/>
                </a:ext>
              </a:extLst>
            </p:cNvPr>
            <p:cNvSpPr>
              <a:spLocks noChangeShapeType="1"/>
            </p:cNvSpPr>
            <p:nvPr/>
          </p:nvSpPr>
          <p:spPr bwMode="auto">
            <a:xfrm>
              <a:off x="6130849" y="3497404"/>
              <a:ext cx="115888"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1" name="Rectangle 59">
              <a:extLst>
                <a:ext uri="{FF2B5EF4-FFF2-40B4-BE49-F238E27FC236}">
                  <a16:creationId xmlns:a16="http://schemas.microsoft.com/office/drawing/2014/main" id="{82218083-05EA-398D-B3B7-9C08DD4D66C9}"/>
                </a:ext>
              </a:extLst>
            </p:cNvPr>
            <p:cNvSpPr>
              <a:spLocks noChangeArrowheads="1"/>
            </p:cNvSpPr>
            <p:nvPr/>
          </p:nvSpPr>
          <p:spPr bwMode="auto">
            <a:xfrm>
              <a:off x="6159424" y="3351354"/>
              <a:ext cx="17463" cy="17463"/>
            </a:xfrm>
            <a:prstGeom prst="rect">
              <a:avLst/>
            </a:prstGeom>
            <a:solidFill>
              <a:srgbClr val="000000"/>
            </a:solidFill>
            <a:ln w="158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2" name="Line 60">
              <a:extLst>
                <a:ext uri="{FF2B5EF4-FFF2-40B4-BE49-F238E27FC236}">
                  <a16:creationId xmlns:a16="http://schemas.microsoft.com/office/drawing/2014/main" id="{50184974-FBA5-C92B-8636-44AB90AD8591}"/>
                </a:ext>
              </a:extLst>
            </p:cNvPr>
            <p:cNvSpPr>
              <a:spLocks noChangeShapeType="1"/>
            </p:cNvSpPr>
            <p:nvPr/>
          </p:nvSpPr>
          <p:spPr bwMode="auto">
            <a:xfrm>
              <a:off x="6110211" y="3359292"/>
              <a:ext cx="52388"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3" name="Line 61">
              <a:extLst>
                <a:ext uri="{FF2B5EF4-FFF2-40B4-BE49-F238E27FC236}">
                  <a16:creationId xmlns:a16="http://schemas.microsoft.com/office/drawing/2014/main" id="{8A4C877F-B7A9-019E-5EAF-2FAA83561EF0}"/>
                </a:ext>
              </a:extLst>
            </p:cNvPr>
            <p:cNvSpPr>
              <a:spLocks noChangeShapeType="1"/>
            </p:cNvSpPr>
            <p:nvPr/>
          </p:nvSpPr>
          <p:spPr bwMode="auto">
            <a:xfrm>
              <a:off x="6175299" y="3359292"/>
              <a:ext cx="47625"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4" name="Rectangle 62">
              <a:extLst>
                <a:ext uri="{FF2B5EF4-FFF2-40B4-BE49-F238E27FC236}">
                  <a16:creationId xmlns:a16="http://schemas.microsoft.com/office/drawing/2014/main" id="{849F1FF4-01D2-4364-F4D3-AEA0A8F9DD1F}"/>
                </a:ext>
              </a:extLst>
            </p:cNvPr>
            <p:cNvSpPr>
              <a:spLocks noChangeArrowheads="1"/>
            </p:cNvSpPr>
            <p:nvPr/>
          </p:nvSpPr>
          <p:spPr bwMode="auto">
            <a:xfrm>
              <a:off x="6060999" y="3075129"/>
              <a:ext cx="17463" cy="17463"/>
            </a:xfrm>
            <a:prstGeom prst="rect">
              <a:avLst/>
            </a:prstGeom>
            <a:solidFill>
              <a:srgbClr val="000000"/>
            </a:solidFill>
            <a:ln w="158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5" name="Line 63">
              <a:extLst>
                <a:ext uri="{FF2B5EF4-FFF2-40B4-BE49-F238E27FC236}">
                  <a16:creationId xmlns:a16="http://schemas.microsoft.com/office/drawing/2014/main" id="{8B2D21F0-2995-73CE-A04F-28739B020725}"/>
                </a:ext>
              </a:extLst>
            </p:cNvPr>
            <p:cNvSpPr>
              <a:spLocks noChangeShapeType="1"/>
            </p:cNvSpPr>
            <p:nvPr/>
          </p:nvSpPr>
          <p:spPr bwMode="auto">
            <a:xfrm>
              <a:off x="5987974" y="3084654"/>
              <a:ext cx="74613"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6" name="Line 64">
              <a:extLst>
                <a:ext uri="{FF2B5EF4-FFF2-40B4-BE49-F238E27FC236}">
                  <a16:creationId xmlns:a16="http://schemas.microsoft.com/office/drawing/2014/main" id="{99A193B9-3EFD-B97B-8084-AB42C0065A99}"/>
                </a:ext>
              </a:extLst>
            </p:cNvPr>
            <p:cNvSpPr>
              <a:spLocks noChangeShapeType="1"/>
            </p:cNvSpPr>
            <p:nvPr/>
          </p:nvSpPr>
          <p:spPr bwMode="auto">
            <a:xfrm>
              <a:off x="6075286" y="3084654"/>
              <a:ext cx="77788"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7" name="Rectangle 65">
              <a:extLst>
                <a:ext uri="{FF2B5EF4-FFF2-40B4-BE49-F238E27FC236}">
                  <a16:creationId xmlns:a16="http://schemas.microsoft.com/office/drawing/2014/main" id="{FAE381E7-E517-4FB0-E244-7FBABB42087D}"/>
                </a:ext>
              </a:extLst>
            </p:cNvPr>
            <p:cNvSpPr>
              <a:spLocks noChangeArrowheads="1"/>
            </p:cNvSpPr>
            <p:nvPr/>
          </p:nvSpPr>
          <p:spPr bwMode="auto">
            <a:xfrm>
              <a:off x="6094336" y="2937017"/>
              <a:ext cx="17463" cy="19050"/>
            </a:xfrm>
            <a:prstGeom prst="rect">
              <a:avLst/>
            </a:prstGeom>
            <a:solidFill>
              <a:srgbClr val="000000"/>
            </a:solidFill>
            <a:ln w="158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8" name="Line 66">
              <a:extLst>
                <a:ext uri="{FF2B5EF4-FFF2-40B4-BE49-F238E27FC236}">
                  <a16:creationId xmlns:a16="http://schemas.microsoft.com/office/drawing/2014/main" id="{5D06917C-36CB-4DC4-06E8-D8382F1F2DB5}"/>
                </a:ext>
              </a:extLst>
            </p:cNvPr>
            <p:cNvSpPr>
              <a:spLocks noChangeShapeType="1"/>
            </p:cNvSpPr>
            <p:nvPr/>
          </p:nvSpPr>
          <p:spPr bwMode="auto">
            <a:xfrm>
              <a:off x="6080049" y="2946542"/>
              <a:ext cx="15875"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9" name="Line 67">
              <a:extLst>
                <a:ext uri="{FF2B5EF4-FFF2-40B4-BE49-F238E27FC236}">
                  <a16:creationId xmlns:a16="http://schemas.microsoft.com/office/drawing/2014/main" id="{B2B49F93-F99E-77DE-0093-5741CC49D0C0}"/>
                </a:ext>
              </a:extLst>
            </p:cNvPr>
            <p:cNvSpPr>
              <a:spLocks noChangeShapeType="1"/>
            </p:cNvSpPr>
            <p:nvPr/>
          </p:nvSpPr>
          <p:spPr bwMode="auto">
            <a:xfrm>
              <a:off x="6108624" y="2946542"/>
              <a:ext cx="17463"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0" name="Line 75">
              <a:extLst>
                <a:ext uri="{FF2B5EF4-FFF2-40B4-BE49-F238E27FC236}">
                  <a16:creationId xmlns:a16="http://schemas.microsoft.com/office/drawing/2014/main" id="{AF70F312-CD6C-C062-F7AC-717D391DA428}"/>
                </a:ext>
              </a:extLst>
            </p:cNvPr>
            <p:cNvSpPr>
              <a:spLocks noChangeShapeType="1"/>
            </p:cNvSpPr>
            <p:nvPr/>
          </p:nvSpPr>
          <p:spPr bwMode="auto">
            <a:xfrm>
              <a:off x="6810299" y="4727717"/>
              <a:ext cx="19050" cy="19050"/>
            </a:xfrm>
            <a:prstGeom prst="line">
              <a:avLst/>
            </a:prstGeom>
            <a:noFill/>
            <a:ln w="1588">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1" name="Line 76">
              <a:extLst>
                <a:ext uri="{FF2B5EF4-FFF2-40B4-BE49-F238E27FC236}">
                  <a16:creationId xmlns:a16="http://schemas.microsoft.com/office/drawing/2014/main" id="{238612C4-F428-3842-489A-F8681BBAF837}"/>
                </a:ext>
              </a:extLst>
            </p:cNvPr>
            <p:cNvSpPr>
              <a:spLocks noChangeShapeType="1"/>
            </p:cNvSpPr>
            <p:nvPr/>
          </p:nvSpPr>
          <p:spPr bwMode="auto">
            <a:xfrm flipH="1">
              <a:off x="6810299" y="4727717"/>
              <a:ext cx="19050" cy="19050"/>
            </a:xfrm>
            <a:prstGeom prst="line">
              <a:avLst/>
            </a:prstGeom>
            <a:noFill/>
            <a:ln w="1588">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2" name="Line 77">
              <a:extLst>
                <a:ext uri="{FF2B5EF4-FFF2-40B4-BE49-F238E27FC236}">
                  <a16:creationId xmlns:a16="http://schemas.microsoft.com/office/drawing/2014/main" id="{2CE5D258-5EAB-CE60-4463-15960DED5BEA}"/>
                </a:ext>
              </a:extLst>
            </p:cNvPr>
            <p:cNvSpPr>
              <a:spLocks noChangeShapeType="1"/>
            </p:cNvSpPr>
            <p:nvPr/>
          </p:nvSpPr>
          <p:spPr bwMode="auto">
            <a:xfrm>
              <a:off x="6119736" y="4737242"/>
              <a:ext cx="692150" cy="0"/>
            </a:xfrm>
            <a:prstGeom prst="line">
              <a:avLst/>
            </a:prstGeom>
            <a:noFill/>
            <a:ln w="1588">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3" name="Line 78">
              <a:extLst>
                <a:ext uri="{FF2B5EF4-FFF2-40B4-BE49-F238E27FC236}">
                  <a16:creationId xmlns:a16="http://schemas.microsoft.com/office/drawing/2014/main" id="{802D9868-4EBB-5D62-C5D1-98C70D67A9E3}"/>
                </a:ext>
              </a:extLst>
            </p:cNvPr>
            <p:cNvSpPr>
              <a:spLocks noChangeShapeType="1"/>
            </p:cNvSpPr>
            <p:nvPr/>
          </p:nvSpPr>
          <p:spPr bwMode="auto">
            <a:xfrm>
              <a:off x="6829349" y="4737242"/>
              <a:ext cx="320675" cy="0"/>
            </a:xfrm>
            <a:prstGeom prst="line">
              <a:avLst/>
            </a:prstGeom>
            <a:noFill/>
            <a:ln w="1588">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4" name="Line 79">
              <a:extLst>
                <a:ext uri="{FF2B5EF4-FFF2-40B4-BE49-F238E27FC236}">
                  <a16:creationId xmlns:a16="http://schemas.microsoft.com/office/drawing/2014/main" id="{CD2C62B3-331F-AE06-060C-925BC2672FA5}"/>
                </a:ext>
              </a:extLst>
            </p:cNvPr>
            <p:cNvSpPr>
              <a:spLocks noChangeShapeType="1"/>
            </p:cNvSpPr>
            <p:nvPr/>
          </p:nvSpPr>
          <p:spPr bwMode="auto">
            <a:xfrm>
              <a:off x="6300711" y="3764104"/>
              <a:ext cx="15875" cy="19050"/>
            </a:xfrm>
            <a:prstGeom prst="line">
              <a:avLst/>
            </a:prstGeom>
            <a:noFill/>
            <a:ln w="1588">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5" name="Line 80">
              <a:extLst>
                <a:ext uri="{FF2B5EF4-FFF2-40B4-BE49-F238E27FC236}">
                  <a16:creationId xmlns:a16="http://schemas.microsoft.com/office/drawing/2014/main" id="{66677619-4C8B-8E5B-E5D4-8F81956A0DB8}"/>
                </a:ext>
              </a:extLst>
            </p:cNvPr>
            <p:cNvSpPr>
              <a:spLocks noChangeShapeType="1"/>
            </p:cNvSpPr>
            <p:nvPr/>
          </p:nvSpPr>
          <p:spPr bwMode="auto">
            <a:xfrm flipH="1">
              <a:off x="6300711" y="3764104"/>
              <a:ext cx="15875" cy="19050"/>
            </a:xfrm>
            <a:prstGeom prst="line">
              <a:avLst/>
            </a:prstGeom>
            <a:noFill/>
            <a:ln w="1588">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6" name="Line 81">
              <a:extLst>
                <a:ext uri="{FF2B5EF4-FFF2-40B4-BE49-F238E27FC236}">
                  <a16:creationId xmlns:a16="http://schemas.microsoft.com/office/drawing/2014/main" id="{3000CF74-2803-B971-1F31-02B578D7AC62}"/>
                </a:ext>
              </a:extLst>
            </p:cNvPr>
            <p:cNvSpPr>
              <a:spLocks noChangeShapeType="1"/>
            </p:cNvSpPr>
            <p:nvPr/>
          </p:nvSpPr>
          <p:spPr bwMode="auto">
            <a:xfrm>
              <a:off x="5546649" y="3773629"/>
              <a:ext cx="755650" cy="0"/>
            </a:xfrm>
            <a:prstGeom prst="line">
              <a:avLst/>
            </a:prstGeom>
            <a:noFill/>
            <a:ln w="1588">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7" name="Line 82">
              <a:extLst>
                <a:ext uri="{FF2B5EF4-FFF2-40B4-BE49-F238E27FC236}">
                  <a16:creationId xmlns:a16="http://schemas.microsoft.com/office/drawing/2014/main" id="{CC1369CF-7D88-861D-1A13-709043898425}"/>
                </a:ext>
              </a:extLst>
            </p:cNvPr>
            <p:cNvSpPr>
              <a:spLocks noChangeShapeType="1"/>
            </p:cNvSpPr>
            <p:nvPr/>
          </p:nvSpPr>
          <p:spPr bwMode="auto">
            <a:xfrm>
              <a:off x="6318174" y="3773629"/>
              <a:ext cx="752475" cy="0"/>
            </a:xfrm>
            <a:prstGeom prst="line">
              <a:avLst/>
            </a:prstGeom>
            <a:noFill/>
            <a:ln w="1588">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8" name="Line 83">
              <a:extLst>
                <a:ext uri="{FF2B5EF4-FFF2-40B4-BE49-F238E27FC236}">
                  <a16:creationId xmlns:a16="http://schemas.microsoft.com/office/drawing/2014/main" id="{B1E8079E-11AC-78E1-8818-2482D1D7F8A2}"/>
                </a:ext>
              </a:extLst>
            </p:cNvPr>
            <p:cNvSpPr>
              <a:spLocks noChangeShapeType="1"/>
            </p:cNvSpPr>
            <p:nvPr/>
          </p:nvSpPr>
          <p:spPr bwMode="auto">
            <a:xfrm>
              <a:off x="5780011" y="3213242"/>
              <a:ext cx="19050" cy="17463"/>
            </a:xfrm>
            <a:prstGeom prst="line">
              <a:avLst/>
            </a:prstGeom>
            <a:noFill/>
            <a:ln w="1588">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9" name="Line 84">
              <a:extLst>
                <a:ext uri="{FF2B5EF4-FFF2-40B4-BE49-F238E27FC236}">
                  <a16:creationId xmlns:a16="http://schemas.microsoft.com/office/drawing/2014/main" id="{18FF7CE8-BC11-BF52-494A-DFD96B143E03}"/>
                </a:ext>
              </a:extLst>
            </p:cNvPr>
            <p:cNvSpPr>
              <a:spLocks noChangeShapeType="1"/>
            </p:cNvSpPr>
            <p:nvPr/>
          </p:nvSpPr>
          <p:spPr bwMode="auto">
            <a:xfrm flipH="1">
              <a:off x="5780011" y="3213242"/>
              <a:ext cx="19050" cy="17463"/>
            </a:xfrm>
            <a:prstGeom prst="line">
              <a:avLst/>
            </a:prstGeom>
            <a:noFill/>
            <a:ln w="1588">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0" name="Line 85">
              <a:extLst>
                <a:ext uri="{FF2B5EF4-FFF2-40B4-BE49-F238E27FC236}">
                  <a16:creationId xmlns:a16="http://schemas.microsoft.com/office/drawing/2014/main" id="{102D3721-8F03-7182-C1E3-46CAED170343}"/>
                </a:ext>
              </a:extLst>
            </p:cNvPr>
            <p:cNvSpPr>
              <a:spLocks noChangeShapeType="1"/>
            </p:cNvSpPr>
            <p:nvPr/>
          </p:nvSpPr>
          <p:spPr bwMode="auto">
            <a:xfrm>
              <a:off x="5211686" y="3221179"/>
              <a:ext cx="569913" cy="0"/>
            </a:xfrm>
            <a:prstGeom prst="line">
              <a:avLst/>
            </a:prstGeom>
            <a:noFill/>
            <a:ln w="1588">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1" name="Line 86">
              <a:extLst>
                <a:ext uri="{FF2B5EF4-FFF2-40B4-BE49-F238E27FC236}">
                  <a16:creationId xmlns:a16="http://schemas.microsoft.com/office/drawing/2014/main" id="{61EBF901-FA7B-2803-6C22-F9E0E5E322A8}"/>
                </a:ext>
              </a:extLst>
            </p:cNvPr>
            <p:cNvSpPr>
              <a:spLocks noChangeShapeType="1"/>
            </p:cNvSpPr>
            <p:nvPr/>
          </p:nvSpPr>
          <p:spPr bwMode="auto">
            <a:xfrm>
              <a:off x="5799061" y="3221179"/>
              <a:ext cx="568325" cy="0"/>
            </a:xfrm>
            <a:prstGeom prst="line">
              <a:avLst/>
            </a:prstGeom>
            <a:noFill/>
            <a:ln w="1588">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2" name="Line 87">
              <a:extLst>
                <a:ext uri="{FF2B5EF4-FFF2-40B4-BE49-F238E27FC236}">
                  <a16:creationId xmlns:a16="http://schemas.microsoft.com/office/drawing/2014/main" id="{A04A7CA7-9818-EF74-9CAC-CCED968F63BE}"/>
                </a:ext>
              </a:extLst>
            </p:cNvPr>
            <p:cNvSpPr>
              <a:spLocks noChangeShapeType="1"/>
            </p:cNvSpPr>
            <p:nvPr/>
          </p:nvSpPr>
          <p:spPr bwMode="auto">
            <a:xfrm>
              <a:off x="6453111" y="2798904"/>
              <a:ext cx="17463" cy="19050"/>
            </a:xfrm>
            <a:prstGeom prst="line">
              <a:avLst/>
            </a:prstGeom>
            <a:noFill/>
            <a:ln w="1588">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3" name="Line 88">
              <a:extLst>
                <a:ext uri="{FF2B5EF4-FFF2-40B4-BE49-F238E27FC236}">
                  <a16:creationId xmlns:a16="http://schemas.microsoft.com/office/drawing/2014/main" id="{B2501EF0-B2AA-335F-F1E3-F97E9A293C8B}"/>
                </a:ext>
              </a:extLst>
            </p:cNvPr>
            <p:cNvSpPr>
              <a:spLocks noChangeShapeType="1"/>
            </p:cNvSpPr>
            <p:nvPr/>
          </p:nvSpPr>
          <p:spPr bwMode="auto">
            <a:xfrm flipH="1">
              <a:off x="6453111" y="2798904"/>
              <a:ext cx="17463" cy="19050"/>
            </a:xfrm>
            <a:prstGeom prst="line">
              <a:avLst/>
            </a:prstGeom>
            <a:noFill/>
            <a:ln w="1588">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4" name="Line 89">
              <a:extLst>
                <a:ext uri="{FF2B5EF4-FFF2-40B4-BE49-F238E27FC236}">
                  <a16:creationId xmlns:a16="http://schemas.microsoft.com/office/drawing/2014/main" id="{729A4E66-F9E2-3128-59C8-B498FE71F1F9}"/>
                </a:ext>
              </a:extLst>
            </p:cNvPr>
            <p:cNvSpPr>
              <a:spLocks noChangeShapeType="1"/>
            </p:cNvSpPr>
            <p:nvPr/>
          </p:nvSpPr>
          <p:spPr bwMode="auto">
            <a:xfrm>
              <a:off x="6346749" y="2808429"/>
              <a:ext cx="106363" cy="0"/>
            </a:xfrm>
            <a:prstGeom prst="line">
              <a:avLst/>
            </a:prstGeom>
            <a:noFill/>
            <a:ln w="1588">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5" name="Line 90">
              <a:extLst>
                <a:ext uri="{FF2B5EF4-FFF2-40B4-BE49-F238E27FC236}">
                  <a16:creationId xmlns:a16="http://schemas.microsoft.com/office/drawing/2014/main" id="{41AAACAF-129C-B70E-851A-EDA3D0456162}"/>
                </a:ext>
              </a:extLst>
            </p:cNvPr>
            <p:cNvSpPr>
              <a:spLocks noChangeShapeType="1"/>
            </p:cNvSpPr>
            <p:nvPr/>
          </p:nvSpPr>
          <p:spPr bwMode="auto">
            <a:xfrm>
              <a:off x="6470574" y="2808429"/>
              <a:ext cx="106363" cy="0"/>
            </a:xfrm>
            <a:prstGeom prst="line">
              <a:avLst/>
            </a:prstGeom>
            <a:noFill/>
            <a:ln w="1588">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6" name="Line 91">
              <a:extLst>
                <a:ext uri="{FF2B5EF4-FFF2-40B4-BE49-F238E27FC236}">
                  <a16:creationId xmlns:a16="http://schemas.microsoft.com/office/drawing/2014/main" id="{E095E049-3F7D-2C93-2D38-817D67644D20}"/>
                </a:ext>
              </a:extLst>
            </p:cNvPr>
            <p:cNvSpPr>
              <a:spLocks noChangeShapeType="1"/>
            </p:cNvSpPr>
            <p:nvPr/>
          </p:nvSpPr>
          <p:spPr bwMode="auto">
            <a:xfrm>
              <a:off x="5960986" y="2662379"/>
              <a:ext cx="19050" cy="17463"/>
            </a:xfrm>
            <a:prstGeom prst="line">
              <a:avLst/>
            </a:prstGeom>
            <a:noFill/>
            <a:ln w="1588">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7" name="Line 92">
              <a:extLst>
                <a:ext uri="{FF2B5EF4-FFF2-40B4-BE49-F238E27FC236}">
                  <a16:creationId xmlns:a16="http://schemas.microsoft.com/office/drawing/2014/main" id="{50C6DA0C-3218-3131-E07C-022DFDA01A61}"/>
                </a:ext>
              </a:extLst>
            </p:cNvPr>
            <p:cNvSpPr>
              <a:spLocks noChangeShapeType="1"/>
            </p:cNvSpPr>
            <p:nvPr/>
          </p:nvSpPr>
          <p:spPr bwMode="auto">
            <a:xfrm flipH="1">
              <a:off x="5960986" y="2662379"/>
              <a:ext cx="19050" cy="17463"/>
            </a:xfrm>
            <a:prstGeom prst="line">
              <a:avLst/>
            </a:prstGeom>
            <a:noFill/>
            <a:ln w="1588">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8" name="Line 93">
              <a:extLst>
                <a:ext uri="{FF2B5EF4-FFF2-40B4-BE49-F238E27FC236}">
                  <a16:creationId xmlns:a16="http://schemas.microsoft.com/office/drawing/2014/main" id="{21492270-9858-5B35-4D27-06445464C99C}"/>
                </a:ext>
              </a:extLst>
            </p:cNvPr>
            <p:cNvSpPr>
              <a:spLocks noChangeShapeType="1"/>
            </p:cNvSpPr>
            <p:nvPr/>
          </p:nvSpPr>
          <p:spPr bwMode="auto">
            <a:xfrm>
              <a:off x="5714924" y="2671904"/>
              <a:ext cx="247650" cy="0"/>
            </a:xfrm>
            <a:prstGeom prst="line">
              <a:avLst/>
            </a:prstGeom>
            <a:noFill/>
            <a:ln w="1588">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9" name="Line 94">
              <a:extLst>
                <a:ext uri="{FF2B5EF4-FFF2-40B4-BE49-F238E27FC236}">
                  <a16:creationId xmlns:a16="http://schemas.microsoft.com/office/drawing/2014/main" id="{97471146-4680-1C7F-918F-6F23E170366F}"/>
                </a:ext>
              </a:extLst>
            </p:cNvPr>
            <p:cNvSpPr>
              <a:spLocks noChangeShapeType="1"/>
            </p:cNvSpPr>
            <p:nvPr/>
          </p:nvSpPr>
          <p:spPr bwMode="auto">
            <a:xfrm>
              <a:off x="5980036" y="2671904"/>
              <a:ext cx="246063" cy="0"/>
            </a:xfrm>
            <a:prstGeom prst="line">
              <a:avLst/>
            </a:prstGeom>
            <a:noFill/>
            <a:ln w="1588">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0" name="Freeform 103">
              <a:extLst>
                <a:ext uri="{FF2B5EF4-FFF2-40B4-BE49-F238E27FC236}">
                  <a16:creationId xmlns:a16="http://schemas.microsoft.com/office/drawing/2014/main" id="{0709FD09-FC00-EB29-2728-3FF520C03007}"/>
                </a:ext>
              </a:extLst>
            </p:cNvPr>
            <p:cNvSpPr>
              <a:spLocks/>
            </p:cNvSpPr>
            <p:nvPr/>
          </p:nvSpPr>
          <p:spPr bwMode="auto">
            <a:xfrm>
              <a:off x="6411836" y="4035567"/>
              <a:ext cx="26988" cy="23813"/>
            </a:xfrm>
            <a:custGeom>
              <a:avLst/>
              <a:gdLst>
                <a:gd name="T0" fmla="*/ 9 w 18"/>
                <a:gd name="T1" fmla="*/ 0 h 16"/>
                <a:gd name="T2" fmla="*/ 3 w 18"/>
                <a:gd name="T3" fmla="*/ 16 h 16"/>
                <a:gd name="T4" fmla="*/ 18 w 18"/>
                <a:gd name="T5" fmla="*/ 6 h 16"/>
                <a:gd name="T6" fmla="*/ 0 w 18"/>
                <a:gd name="T7" fmla="*/ 6 h 16"/>
                <a:gd name="T8" fmla="*/ 14 w 18"/>
                <a:gd name="T9" fmla="*/ 16 h 16"/>
                <a:gd name="T10" fmla="*/ 9 w 18"/>
                <a:gd name="T11" fmla="*/ 0 h 16"/>
              </a:gdLst>
              <a:ahLst/>
              <a:cxnLst>
                <a:cxn ang="0">
                  <a:pos x="T0" y="T1"/>
                </a:cxn>
                <a:cxn ang="0">
                  <a:pos x="T2" y="T3"/>
                </a:cxn>
                <a:cxn ang="0">
                  <a:pos x="T4" y="T5"/>
                </a:cxn>
                <a:cxn ang="0">
                  <a:pos x="T6" y="T7"/>
                </a:cxn>
                <a:cxn ang="0">
                  <a:pos x="T8" y="T9"/>
                </a:cxn>
                <a:cxn ang="0">
                  <a:pos x="T10" y="T11"/>
                </a:cxn>
              </a:cxnLst>
              <a:rect l="0" t="0" r="r" b="b"/>
              <a:pathLst>
                <a:path w="18" h="16">
                  <a:moveTo>
                    <a:pt x="9" y="0"/>
                  </a:moveTo>
                  <a:lnTo>
                    <a:pt x="3" y="16"/>
                  </a:lnTo>
                  <a:lnTo>
                    <a:pt x="18" y="6"/>
                  </a:lnTo>
                  <a:lnTo>
                    <a:pt x="0" y="6"/>
                  </a:lnTo>
                  <a:lnTo>
                    <a:pt x="14" y="16"/>
                  </a:lnTo>
                  <a:lnTo>
                    <a:pt x="9" y="0"/>
                  </a:lnTo>
                </a:path>
              </a:pathLst>
            </a:custGeom>
            <a:solidFill>
              <a:srgbClr val="0000FF"/>
            </a:solidFill>
            <a:ln w="1588">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1" name="Line 104">
              <a:extLst>
                <a:ext uri="{FF2B5EF4-FFF2-40B4-BE49-F238E27FC236}">
                  <a16:creationId xmlns:a16="http://schemas.microsoft.com/office/drawing/2014/main" id="{E218A141-E291-5218-4BAF-779F9920989A}"/>
                </a:ext>
              </a:extLst>
            </p:cNvPr>
            <p:cNvSpPr>
              <a:spLocks noChangeShapeType="1"/>
            </p:cNvSpPr>
            <p:nvPr/>
          </p:nvSpPr>
          <p:spPr bwMode="auto">
            <a:xfrm>
              <a:off x="6232449" y="4048267"/>
              <a:ext cx="179388" cy="0"/>
            </a:xfrm>
            <a:prstGeom prst="line">
              <a:avLst/>
            </a:prstGeom>
            <a:noFill/>
            <a:ln w="1588">
              <a:solidFill>
                <a:srgbClr val="0000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2" name="Line 105">
              <a:extLst>
                <a:ext uri="{FF2B5EF4-FFF2-40B4-BE49-F238E27FC236}">
                  <a16:creationId xmlns:a16="http://schemas.microsoft.com/office/drawing/2014/main" id="{84D10566-1C1A-A59B-7EC7-346999F601FC}"/>
                </a:ext>
              </a:extLst>
            </p:cNvPr>
            <p:cNvSpPr>
              <a:spLocks noChangeShapeType="1"/>
            </p:cNvSpPr>
            <p:nvPr/>
          </p:nvSpPr>
          <p:spPr bwMode="auto">
            <a:xfrm>
              <a:off x="6437236" y="4048267"/>
              <a:ext cx="179388" cy="0"/>
            </a:xfrm>
            <a:prstGeom prst="line">
              <a:avLst/>
            </a:prstGeom>
            <a:noFill/>
            <a:ln w="1588">
              <a:solidFill>
                <a:srgbClr val="0000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3" name="Rectangle 115">
              <a:extLst>
                <a:ext uri="{FF2B5EF4-FFF2-40B4-BE49-F238E27FC236}">
                  <a16:creationId xmlns:a16="http://schemas.microsoft.com/office/drawing/2014/main" id="{45890419-6CF9-1819-1F8F-99A55E714927}"/>
                </a:ext>
              </a:extLst>
            </p:cNvPr>
            <p:cNvSpPr>
              <a:spLocks noChangeArrowheads="1"/>
            </p:cNvSpPr>
            <p:nvPr/>
          </p:nvSpPr>
          <p:spPr bwMode="auto">
            <a:xfrm>
              <a:off x="5313286" y="4672154"/>
              <a:ext cx="63136"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S</a:t>
              </a:r>
              <a:endParaRPr kumimoji="0" lang="en-US" altLang="en-US" b="0" i="0" u="none" strike="noStrike" cap="none" normalizeH="0" baseline="0">
                <a:ln>
                  <a:noFill/>
                </a:ln>
                <a:solidFill>
                  <a:schemeClr val="tx1"/>
                </a:solidFill>
                <a:effectLst/>
              </a:endParaRPr>
            </a:p>
          </p:txBody>
        </p:sp>
        <p:sp>
          <p:nvSpPr>
            <p:cNvPr id="384" name="Rectangle 116">
              <a:extLst>
                <a:ext uri="{FF2B5EF4-FFF2-40B4-BE49-F238E27FC236}">
                  <a16:creationId xmlns:a16="http://schemas.microsoft.com/office/drawing/2014/main" id="{BB571CA9-5E0F-3D33-9E5E-7492475A8BA0}"/>
                </a:ext>
              </a:extLst>
            </p:cNvPr>
            <p:cNvSpPr>
              <a:spLocks noChangeArrowheads="1"/>
            </p:cNvSpPr>
            <p:nvPr/>
          </p:nvSpPr>
          <p:spPr bwMode="auto">
            <a:xfrm>
              <a:off x="5378374" y="4672154"/>
              <a:ext cx="31568"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t</a:t>
              </a:r>
              <a:endParaRPr kumimoji="0" lang="en-US" altLang="en-US" b="0" i="0" u="none" strike="noStrike" cap="none" normalizeH="0" baseline="0">
                <a:ln>
                  <a:noFill/>
                </a:ln>
                <a:solidFill>
                  <a:schemeClr val="tx1"/>
                </a:solidFill>
                <a:effectLst/>
              </a:endParaRPr>
            </a:p>
          </p:txBody>
        </p:sp>
        <p:sp>
          <p:nvSpPr>
            <p:cNvPr id="385" name="Rectangle 117">
              <a:extLst>
                <a:ext uri="{FF2B5EF4-FFF2-40B4-BE49-F238E27FC236}">
                  <a16:creationId xmlns:a16="http://schemas.microsoft.com/office/drawing/2014/main" id="{AF7B701E-16C6-C4FA-4DE6-3C01AC0A7A7A}"/>
                </a:ext>
              </a:extLst>
            </p:cNvPr>
            <p:cNvSpPr>
              <a:spLocks noChangeArrowheads="1"/>
            </p:cNvSpPr>
            <p:nvPr/>
          </p:nvSpPr>
          <p:spPr bwMode="auto">
            <a:xfrm>
              <a:off x="5411711" y="4672154"/>
              <a:ext cx="3788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r</a:t>
              </a:r>
              <a:endParaRPr kumimoji="0" lang="en-US" altLang="en-US" b="0" i="0" u="none" strike="noStrike" cap="none" normalizeH="0" baseline="0">
                <a:ln>
                  <a:noFill/>
                </a:ln>
                <a:solidFill>
                  <a:schemeClr val="tx1"/>
                </a:solidFill>
                <a:effectLst/>
              </a:endParaRPr>
            </a:p>
          </p:txBody>
        </p:sp>
        <p:sp>
          <p:nvSpPr>
            <p:cNvPr id="386" name="Rectangle 118">
              <a:extLst>
                <a:ext uri="{FF2B5EF4-FFF2-40B4-BE49-F238E27FC236}">
                  <a16:creationId xmlns:a16="http://schemas.microsoft.com/office/drawing/2014/main" id="{E49027DB-CAA1-E480-8845-15963F9D5EC8}"/>
                </a:ext>
              </a:extLst>
            </p:cNvPr>
            <p:cNvSpPr>
              <a:spLocks noChangeArrowheads="1"/>
            </p:cNvSpPr>
            <p:nvPr/>
          </p:nvSpPr>
          <p:spPr bwMode="auto">
            <a:xfrm>
              <a:off x="5449811" y="4672154"/>
              <a:ext cx="50509"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a</a:t>
              </a:r>
              <a:endParaRPr kumimoji="0" lang="en-US" altLang="en-US" b="0" i="0" u="none" strike="noStrike" cap="none" normalizeH="0" baseline="0">
                <a:ln>
                  <a:noFill/>
                </a:ln>
                <a:solidFill>
                  <a:schemeClr val="tx1"/>
                </a:solidFill>
                <a:effectLst/>
              </a:endParaRPr>
            </a:p>
          </p:txBody>
        </p:sp>
        <p:sp>
          <p:nvSpPr>
            <p:cNvPr id="387" name="Rectangle 119">
              <a:extLst>
                <a:ext uri="{FF2B5EF4-FFF2-40B4-BE49-F238E27FC236}">
                  <a16:creationId xmlns:a16="http://schemas.microsoft.com/office/drawing/2014/main" id="{4E644A7B-F494-417C-BCDA-82112F98F9E0}"/>
                </a:ext>
              </a:extLst>
            </p:cNvPr>
            <p:cNvSpPr>
              <a:spLocks noChangeArrowheads="1"/>
            </p:cNvSpPr>
            <p:nvPr/>
          </p:nvSpPr>
          <p:spPr bwMode="auto">
            <a:xfrm>
              <a:off x="5500611" y="4672154"/>
              <a:ext cx="31568"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t</a:t>
              </a:r>
              <a:endParaRPr kumimoji="0" lang="en-US" altLang="en-US" b="0" i="0" u="none" strike="noStrike" cap="none" normalizeH="0" baseline="0">
                <a:ln>
                  <a:noFill/>
                </a:ln>
                <a:solidFill>
                  <a:schemeClr val="tx1"/>
                </a:solidFill>
                <a:effectLst/>
              </a:endParaRPr>
            </a:p>
          </p:txBody>
        </p:sp>
        <p:sp>
          <p:nvSpPr>
            <p:cNvPr id="388" name="Rectangle 120">
              <a:extLst>
                <a:ext uri="{FF2B5EF4-FFF2-40B4-BE49-F238E27FC236}">
                  <a16:creationId xmlns:a16="http://schemas.microsoft.com/office/drawing/2014/main" id="{12A63D9E-4E6C-5F6D-2A93-44737773A9AD}"/>
                </a:ext>
              </a:extLst>
            </p:cNvPr>
            <p:cNvSpPr>
              <a:spLocks noChangeArrowheads="1"/>
            </p:cNvSpPr>
            <p:nvPr/>
          </p:nvSpPr>
          <p:spPr bwMode="auto">
            <a:xfrm>
              <a:off x="5533949" y="4672154"/>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o</a:t>
              </a:r>
              <a:endParaRPr kumimoji="0" lang="en-US" altLang="en-US" b="0" i="0" u="none" strike="noStrike" cap="none" normalizeH="0" baseline="0">
                <a:ln>
                  <a:noFill/>
                </a:ln>
                <a:solidFill>
                  <a:schemeClr val="tx1"/>
                </a:solidFill>
                <a:effectLst/>
              </a:endParaRPr>
            </a:p>
          </p:txBody>
        </p:sp>
        <p:sp>
          <p:nvSpPr>
            <p:cNvPr id="389" name="Rectangle 121">
              <a:extLst>
                <a:ext uri="{FF2B5EF4-FFF2-40B4-BE49-F238E27FC236}">
                  <a16:creationId xmlns:a16="http://schemas.microsoft.com/office/drawing/2014/main" id="{4724E64B-033B-6CB2-88C2-D01A27F438C9}"/>
                </a:ext>
              </a:extLst>
            </p:cNvPr>
            <p:cNvSpPr>
              <a:spLocks noChangeArrowheads="1"/>
            </p:cNvSpPr>
            <p:nvPr/>
          </p:nvSpPr>
          <p:spPr bwMode="auto">
            <a:xfrm>
              <a:off x="5594274" y="4672154"/>
              <a:ext cx="82077"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w</a:t>
              </a:r>
              <a:endParaRPr kumimoji="0" lang="en-US" altLang="en-US" b="0" i="0" u="none" strike="noStrike" cap="none" normalizeH="0" baseline="0">
                <a:ln>
                  <a:noFill/>
                </a:ln>
                <a:solidFill>
                  <a:schemeClr val="tx1"/>
                </a:solidFill>
                <a:effectLst/>
              </a:endParaRPr>
            </a:p>
          </p:txBody>
        </p:sp>
        <p:sp>
          <p:nvSpPr>
            <p:cNvPr id="390" name="Rectangle 122">
              <a:extLst>
                <a:ext uri="{FF2B5EF4-FFF2-40B4-BE49-F238E27FC236}">
                  <a16:creationId xmlns:a16="http://schemas.microsoft.com/office/drawing/2014/main" id="{6E6782DC-D3CD-7980-C5EA-74A2917810C1}"/>
                </a:ext>
              </a:extLst>
            </p:cNvPr>
            <p:cNvSpPr>
              <a:spLocks noChangeArrowheads="1"/>
            </p:cNvSpPr>
            <p:nvPr/>
          </p:nvSpPr>
          <p:spPr bwMode="auto">
            <a:xfrm>
              <a:off x="5678411" y="4672154"/>
              <a:ext cx="50509"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a</a:t>
              </a:r>
              <a:endParaRPr kumimoji="0" lang="en-US" altLang="en-US" b="0" i="0" u="none" strike="noStrike" cap="none" normalizeH="0" baseline="0">
                <a:ln>
                  <a:noFill/>
                </a:ln>
                <a:solidFill>
                  <a:schemeClr val="tx1"/>
                </a:solidFill>
                <a:effectLst/>
              </a:endParaRPr>
            </a:p>
          </p:txBody>
        </p:sp>
        <p:sp>
          <p:nvSpPr>
            <p:cNvPr id="391" name="Rectangle 123">
              <a:extLst>
                <a:ext uri="{FF2B5EF4-FFF2-40B4-BE49-F238E27FC236}">
                  <a16:creationId xmlns:a16="http://schemas.microsoft.com/office/drawing/2014/main" id="{48ADB804-49B8-6014-23A4-E1B89DD791D4}"/>
                </a:ext>
              </a:extLst>
            </p:cNvPr>
            <p:cNvSpPr>
              <a:spLocks noChangeArrowheads="1"/>
            </p:cNvSpPr>
            <p:nvPr/>
          </p:nvSpPr>
          <p:spPr bwMode="auto">
            <a:xfrm>
              <a:off x="5764136" y="4672154"/>
              <a:ext cx="3788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a:t>
              </a:r>
              <a:endParaRPr kumimoji="0" lang="en-US" altLang="en-US" b="0" i="0" u="none" strike="noStrike" cap="none" normalizeH="0" baseline="0">
                <a:ln>
                  <a:noFill/>
                </a:ln>
                <a:solidFill>
                  <a:schemeClr val="tx1"/>
                </a:solidFill>
                <a:effectLst/>
              </a:endParaRPr>
            </a:p>
          </p:txBody>
        </p:sp>
        <p:sp>
          <p:nvSpPr>
            <p:cNvPr id="392" name="Rectangle 124">
              <a:extLst>
                <a:ext uri="{FF2B5EF4-FFF2-40B4-BE49-F238E27FC236}">
                  <a16:creationId xmlns:a16="http://schemas.microsoft.com/office/drawing/2014/main" id="{CD28534F-44E9-F4EF-8EE2-DA5DD79B9033}"/>
                </a:ext>
              </a:extLst>
            </p:cNvPr>
            <p:cNvSpPr>
              <a:spLocks noChangeArrowheads="1"/>
            </p:cNvSpPr>
            <p:nvPr/>
          </p:nvSpPr>
          <p:spPr bwMode="auto">
            <a:xfrm>
              <a:off x="5803824" y="4672154"/>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1</a:t>
              </a:r>
              <a:endParaRPr kumimoji="0" lang="en-US" altLang="en-US" b="0" i="0" u="none" strike="noStrike" cap="none" normalizeH="0" baseline="0">
                <a:ln>
                  <a:noFill/>
                </a:ln>
                <a:solidFill>
                  <a:schemeClr val="tx1"/>
                </a:solidFill>
                <a:effectLst/>
              </a:endParaRPr>
            </a:p>
          </p:txBody>
        </p:sp>
        <p:sp>
          <p:nvSpPr>
            <p:cNvPr id="393" name="Rectangle 125">
              <a:extLst>
                <a:ext uri="{FF2B5EF4-FFF2-40B4-BE49-F238E27FC236}">
                  <a16:creationId xmlns:a16="http://schemas.microsoft.com/office/drawing/2014/main" id="{767979DB-131C-8ACC-DD75-7D1378FA5158}"/>
                </a:ext>
              </a:extLst>
            </p:cNvPr>
            <p:cNvSpPr>
              <a:spLocks noChangeArrowheads="1"/>
            </p:cNvSpPr>
            <p:nvPr/>
          </p:nvSpPr>
          <p:spPr bwMode="auto">
            <a:xfrm>
              <a:off x="5860974" y="4672154"/>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9</a:t>
              </a:r>
              <a:endParaRPr kumimoji="0" lang="en-US" altLang="en-US" b="0" i="0" u="none" strike="noStrike" cap="none" normalizeH="0" baseline="0">
                <a:ln>
                  <a:noFill/>
                </a:ln>
                <a:solidFill>
                  <a:schemeClr val="tx1"/>
                </a:solidFill>
                <a:effectLst/>
              </a:endParaRPr>
            </a:p>
          </p:txBody>
        </p:sp>
        <p:sp>
          <p:nvSpPr>
            <p:cNvPr id="394" name="Rectangle 126">
              <a:extLst>
                <a:ext uri="{FF2B5EF4-FFF2-40B4-BE49-F238E27FC236}">
                  <a16:creationId xmlns:a16="http://schemas.microsoft.com/office/drawing/2014/main" id="{43FF5461-475B-8F17-96FA-A22874B43745}"/>
                </a:ext>
              </a:extLst>
            </p:cNvPr>
            <p:cNvSpPr>
              <a:spLocks noChangeArrowheads="1"/>
            </p:cNvSpPr>
            <p:nvPr/>
          </p:nvSpPr>
          <p:spPr bwMode="auto">
            <a:xfrm>
              <a:off x="5919711" y="4672154"/>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7</a:t>
              </a:r>
              <a:endParaRPr kumimoji="0" lang="en-US" altLang="en-US" b="0" i="0" u="none" strike="noStrike" cap="none" normalizeH="0" baseline="0">
                <a:ln>
                  <a:noFill/>
                </a:ln>
                <a:solidFill>
                  <a:schemeClr val="tx1"/>
                </a:solidFill>
                <a:effectLst/>
              </a:endParaRPr>
            </a:p>
          </p:txBody>
        </p:sp>
        <p:sp>
          <p:nvSpPr>
            <p:cNvPr id="395" name="Rectangle 127">
              <a:extLst>
                <a:ext uri="{FF2B5EF4-FFF2-40B4-BE49-F238E27FC236}">
                  <a16:creationId xmlns:a16="http://schemas.microsoft.com/office/drawing/2014/main" id="{2F2432AB-0053-E58C-F1CC-B3AAE61D8750}"/>
                </a:ext>
              </a:extLst>
            </p:cNvPr>
            <p:cNvSpPr>
              <a:spLocks noChangeArrowheads="1"/>
            </p:cNvSpPr>
            <p:nvPr/>
          </p:nvSpPr>
          <p:spPr bwMode="auto">
            <a:xfrm>
              <a:off x="5980036" y="4672154"/>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8</a:t>
              </a:r>
              <a:endParaRPr kumimoji="0" lang="en-US" altLang="en-US" b="0" i="0" u="none" strike="noStrike" cap="none" normalizeH="0" baseline="0">
                <a:ln>
                  <a:noFill/>
                </a:ln>
                <a:solidFill>
                  <a:schemeClr val="tx1"/>
                </a:solidFill>
                <a:effectLst/>
              </a:endParaRPr>
            </a:p>
          </p:txBody>
        </p:sp>
        <p:sp>
          <p:nvSpPr>
            <p:cNvPr id="396" name="Rectangle 128">
              <a:extLst>
                <a:ext uri="{FF2B5EF4-FFF2-40B4-BE49-F238E27FC236}">
                  <a16:creationId xmlns:a16="http://schemas.microsoft.com/office/drawing/2014/main" id="{6B10DFFC-EDE8-BB06-9CFE-456BA696FD62}"/>
                </a:ext>
              </a:extLst>
            </p:cNvPr>
            <p:cNvSpPr>
              <a:spLocks noChangeArrowheads="1"/>
            </p:cNvSpPr>
            <p:nvPr/>
          </p:nvSpPr>
          <p:spPr bwMode="auto">
            <a:xfrm>
              <a:off x="6038774" y="4672154"/>
              <a:ext cx="3788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a:t>
              </a:r>
              <a:endParaRPr kumimoji="0" lang="en-US" altLang="en-US" b="0" i="0" u="none" strike="noStrike" cap="none" normalizeH="0" baseline="0">
                <a:ln>
                  <a:noFill/>
                </a:ln>
                <a:solidFill>
                  <a:schemeClr val="tx1"/>
                </a:solidFill>
                <a:effectLst/>
              </a:endParaRPr>
            </a:p>
          </p:txBody>
        </p:sp>
        <p:sp>
          <p:nvSpPr>
            <p:cNvPr id="397" name="Rectangle 129">
              <a:extLst>
                <a:ext uri="{FF2B5EF4-FFF2-40B4-BE49-F238E27FC236}">
                  <a16:creationId xmlns:a16="http://schemas.microsoft.com/office/drawing/2014/main" id="{5E302751-90D4-27CC-5FED-574711C9A7DB}"/>
                </a:ext>
              </a:extLst>
            </p:cNvPr>
            <p:cNvSpPr>
              <a:spLocks noChangeArrowheads="1"/>
            </p:cNvSpPr>
            <p:nvPr/>
          </p:nvSpPr>
          <p:spPr bwMode="auto">
            <a:xfrm>
              <a:off x="6943649" y="4534042"/>
              <a:ext cx="63136"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P</a:t>
              </a:r>
              <a:endParaRPr kumimoji="0" lang="en-US" altLang="en-US" b="0" i="0" u="none" strike="noStrike" cap="none" normalizeH="0" baseline="0">
                <a:ln>
                  <a:noFill/>
                </a:ln>
                <a:solidFill>
                  <a:schemeClr val="tx1"/>
                </a:solidFill>
                <a:effectLst/>
              </a:endParaRPr>
            </a:p>
          </p:txBody>
        </p:sp>
        <p:sp>
          <p:nvSpPr>
            <p:cNvPr id="398" name="Rectangle 130">
              <a:extLst>
                <a:ext uri="{FF2B5EF4-FFF2-40B4-BE49-F238E27FC236}">
                  <a16:creationId xmlns:a16="http://schemas.microsoft.com/office/drawing/2014/main" id="{B1FD69CD-F91E-9264-4DF2-69934D7B2350}"/>
                </a:ext>
              </a:extLst>
            </p:cNvPr>
            <p:cNvSpPr>
              <a:spLocks noChangeArrowheads="1"/>
            </p:cNvSpPr>
            <p:nvPr/>
          </p:nvSpPr>
          <p:spPr bwMode="auto">
            <a:xfrm>
              <a:off x="7010324" y="4534042"/>
              <a:ext cx="69450"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E</a:t>
              </a:r>
              <a:endParaRPr kumimoji="0" lang="en-US" altLang="en-US" b="0" i="0" u="none" strike="noStrike" cap="none" normalizeH="0" baseline="0">
                <a:ln>
                  <a:noFill/>
                </a:ln>
                <a:solidFill>
                  <a:schemeClr val="tx1"/>
                </a:solidFill>
                <a:effectLst/>
              </a:endParaRPr>
            </a:p>
          </p:txBody>
        </p:sp>
        <p:sp>
          <p:nvSpPr>
            <p:cNvPr id="399" name="Rectangle 131">
              <a:extLst>
                <a:ext uri="{FF2B5EF4-FFF2-40B4-BE49-F238E27FC236}">
                  <a16:creationId xmlns:a16="http://schemas.microsoft.com/office/drawing/2014/main" id="{DBE1B940-9D21-3AB6-3AAC-DD39AA163FAE}"/>
                </a:ext>
              </a:extLst>
            </p:cNvPr>
            <p:cNvSpPr>
              <a:spLocks noChangeArrowheads="1"/>
            </p:cNvSpPr>
            <p:nvPr/>
          </p:nvSpPr>
          <p:spPr bwMode="auto">
            <a:xfrm>
              <a:off x="7081761" y="4534042"/>
              <a:ext cx="75763"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R</a:t>
              </a:r>
              <a:endParaRPr kumimoji="0" lang="en-US" altLang="en-US" b="0" i="0" u="none" strike="noStrike" cap="none" normalizeH="0" baseline="0">
                <a:ln>
                  <a:noFill/>
                </a:ln>
                <a:solidFill>
                  <a:schemeClr val="tx1"/>
                </a:solidFill>
                <a:effectLst/>
              </a:endParaRPr>
            </a:p>
          </p:txBody>
        </p:sp>
        <p:sp>
          <p:nvSpPr>
            <p:cNvPr id="400" name="Rectangle 132">
              <a:extLst>
                <a:ext uri="{FF2B5EF4-FFF2-40B4-BE49-F238E27FC236}">
                  <a16:creationId xmlns:a16="http://schemas.microsoft.com/office/drawing/2014/main" id="{9CBC1AF6-0A3E-A415-2C02-78FE0145BA30}"/>
                </a:ext>
              </a:extLst>
            </p:cNvPr>
            <p:cNvSpPr>
              <a:spLocks noChangeArrowheads="1"/>
            </p:cNvSpPr>
            <p:nvPr/>
          </p:nvSpPr>
          <p:spPr bwMode="auto">
            <a:xfrm>
              <a:off x="7161136" y="4534042"/>
              <a:ext cx="82077"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K</a:t>
              </a:r>
              <a:endParaRPr kumimoji="0" lang="en-US" altLang="en-US" b="0" i="0" u="none" strike="noStrike" cap="none" normalizeH="0" baseline="0">
                <a:ln>
                  <a:noFill/>
                </a:ln>
                <a:solidFill>
                  <a:schemeClr val="tx1"/>
                </a:solidFill>
                <a:effectLst/>
              </a:endParaRPr>
            </a:p>
          </p:txBody>
        </p:sp>
        <p:sp>
          <p:nvSpPr>
            <p:cNvPr id="401" name="Rectangle 133">
              <a:extLst>
                <a:ext uri="{FF2B5EF4-FFF2-40B4-BE49-F238E27FC236}">
                  <a16:creationId xmlns:a16="http://schemas.microsoft.com/office/drawing/2014/main" id="{526CF464-B76A-DE1B-4239-FF84D5638B30}"/>
                </a:ext>
              </a:extLst>
            </p:cNvPr>
            <p:cNvSpPr>
              <a:spLocks noChangeArrowheads="1"/>
            </p:cNvSpPr>
            <p:nvPr/>
          </p:nvSpPr>
          <p:spPr bwMode="auto">
            <a:xfrm>
              <a:off x="7245274" y="4534042"/>
              <a:ext cx="69450"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Times New Roman" panose="02020603050405020304" pitchFamily="18" charset="0"/>
                </a:rPr>
                <a:t>E</a:t>
              </a:r>
              <a:endParaRPr kumimoji="0" lang="en-US" altLang="en-US" b="0" i="0" u="none" strike="noStrike" cap="none" normalizeH="0" baseline="0" dirty="0">
                <a:ln>
                  <a:noFill/>
                </a:ln>
                <a:solidFill>
                  <a:schemeClr val="tx1"/>
                </a:solidFill>
                <a:effectLst/>
              </a:endParaRPr>
            </a:p>
          </p:txBody>
        </p:sp>
        <p:sp>
          <p:nvSpPr>
            <p:cNvPr id="402" name="Rectangle 134">
              <a:extLst>
                <a:ext uri="{FF2B5EF4-FFF2-40B4-BE49-F238E27FC236}">
                  <a16:creationId xmlns:a16="http://schemas.microsoft.com/office/drawing/2014/main" id="{7379D7CB-77F1-38CD-2366-91323CB14117}"/>
                </a:ext>
              </a:extLst>
            </p:cNvPr>
            <p:cNvSpPr>
              <a:spLocks noChangeArrowheads="1"/>
            </p:cNvSpPr>
            <p:nvPr/>
          </p:nvSpPr>
          <p:spPr bwMode="auto">
            <a:xfrm>
              <a:off x="7318299" y="4534042"/>
              <a:ext cx="82077"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O</a:t>
              </a:r>
              <a:endParaRPr kumimoji="0" lang="en-US" altLang="en-US" b="0" i="0" u="none" strike="noStrike" cap="none" normalizeH="0" baseline="0">
                <a:ln>
                  <a:noFill/>
                </a:ln>
                <a:solidFill>
                  <a:schemeClr val="tx1"/>
                </a:solidFill>
                <a:effectLst/>
              </a:endParaRPr>
            </a:p>
          </p:txBody>
        </p:sp>
        <p:sp>
          <p:nvSpPr>
            <p:cNvPr id="403" name="Rectangle 135">
              <a:extLst>
                <a:ext uri="{FF2B5EF4-FFF2-40B4-BE49-F238E27FC236}">
                  <a16:creationId xmlns:a16="http://schemas.microsoft.com/office/drawing/2014/main" id="{3CADFEFE-B7AE-EB10-DC96-1CD79190CCCB}"/>
                </a:ext>
              </a:extLst>
            </p:cNvPr>
            <p:cNvSpPr>
              <a:spLocks noChangeArrowheads="1"/>
            </p:cNvSpPr>
            <p:nvPr/>
          </p:nvSpPr>
          <p:spPr bwMode="auto">
            <a:xfrm>
              <a:off x="7435774" y="4534042"/>
              <a:ext cx="3788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a:t>
              </a:r>
              <a:endParaRPr kumimoji="0" lang="en-US" altLang="en-US" b="0" i="0" u="none" strike="noStrike" cap="none" normalizeH="0" baseline="0">
                <a:ln>
                  <a:noFill/>
                </a:ln>
                <a:solidFill>
                  <a:schemeClr val="tx1"/>
                </a:solidFill>
                <a:effectLst/>
              </a:endParaRPr>
            </a:p>
          </p:txBody>
        </p:sp>
        <p:sp>
          <p:nvSpPr>
            <p:cNvPr id="404" name="Rectangle 136">
              <a:extLst>
                <a:ext uri="{FF2B5EF4-FFF2-40B4-BE49-F238E27FC236}">
                  <a16:creationId xmlns:a16="http://schemas.microsoft.com/office/drawing/2014/main" id="{10B9908E-0D03-1863-14B9-D43F76D2B963}"/>
                </a:ext>
              </a:extLst>
            </p:cNvPr>
            <p:cNvSpPr>
              <a:spLocks noChangeArrowheads="1"/>
            </p:cNvSpPr>
            <p:nvPr/>
          </p:nvSpPr>
          <p:spPr bwMode="auto">
            <a:xfrm>
              <a:off x="7475461" y="4534042"/>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1</a:t>
              </a:r>
              <a:endParaRPr kumimoji="0" lang="en-US" altLang="en-US" b="0" i="0" u="none" strike="noStrike" cap="none" normalizeH="0" baseline="0">
                <a:ln>
                  <a:noFill/>
                </a:ln>
                <a:solidFill>
                  <a:schemeClr val="tx1"/>
                </a:solidFill>
                <a:effectLst/>
              </a:endParaRPr>
            </a:p>
          </p:txBody>
        </p:sp>
        <p:sp>
          <p:nvSpPr>
            <p:cNvPr id="405" name="Rectangle 137">
              <a:extLst>
                <a:ext uri="{FF2B5EF4-FFF2-40B4-BE49-F238E27FC236}">
                  <a16:creationId xmlns:a16="http://schemas.microsoft.com/office/drawing/2014/main" id="{015814F2-CD36-2009-8DB2-ECD666AEBB93}"/>
                </a:ext>
              </a:extLst>
            </p:cNvPr>
            <p:cNvSpPr>
              <a:spLocks noChangeArrowheads="1"/>
            </p:cNvSpPr>
            <p:nvPr/>
          </p:nvSpPr>
          <p:spPr bwMode="auto">
            <a:xfrm>
              <a:off x="7532611" y="4534042"/>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9</a:t>
              </a:r>
              <a:endParaRPr kumimoji="0" lang="en-US" altLang="en-US" b="0" i="0" u="none" strike="noStrike" cap="none" normalizeH="0" baseline="0">
                <a:ln>
                  <a:noFill/>
                </a:ln>
                <a:solidFill>
                  <a:schemeClr val="tx1"/>
                </a:solidFill>
                <a:effectLst/>
              </a:endParaRPr>
            </a:p>
          </p:txBody>
        </p:sp>
        <p:sp>
          <p:nvSpPr>
            <p:cNvPr id="406" name="Rectangle 138">
              <a:extLst>
                <a:ext uri="{FF2B5EF4-FFF2-40B4-BE49-F238E27FC236}">
                  <a16:creationId xmlns:a16="http://schemas.microsoft.com/office/drawing/2014/main" id="{EF9941ED-1B5B-E224-1433-2D09D4F9D6D2}"/>
                </a:ext>
              </a:extLst>
            </p:cNvPr>
            <p:cNvSpPr>
              <a:spLocks noChangeArrowheads="1"/>
            </p:cNvSpPr>
            <p:nvPr/>
          </p:nvSpPr>
          <p:spPr bwMode="auto">
            <a:xfrm>
              <a:off x="7591349" y="4534042"/>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Times New Roman" panose="02020603050405020304" pitchFamily="18" charset="0"/>
                </a:rPr>
                <a:t>8</a:t>
              </a:r>
              <a:endParaRPr kumimoji="0" lang="en-US" altLang="en-US" b="0" i="0" u="none" strike="noStrike" cap="none" normalizeH="0" baseline="0" dirty="0">
                <a:ln>
                  <a:noFill/>
                </a:ln>
                <a:solidFill>
                  <a:schemeClr val="tx1"/>
                </a:solidFill>
                <a:effectLst/>
              </a:endParaRPr>
            </a:p>
          </p:txBody>
        </p:sp>
        <p:sp>
          <p:nvSpPr>
            <p:cNvPr id="407" name="Rectangle 139">
              <a:extLst>
                <a:ext uri="{FF2B5EF4-FFF2-40B4-BE49-F238E27FC236}">
                  <a16:creationId xmlns:a16="http://schemas.microsoft.com/office/drawing/2014/main" id="{79577A19-B492-71DE-C24B-133261E9A677}"/>
                </a:ext>
              </a:extLst>
            </p:cNvPr>
            <p:cNvSpPr>
              <a:spLocks noChangeArrowheads="1"/>
            </p:cNvSpPr>
            <p:nvPr/>
          </p:nvSpPr>
          <p:spPr bwMode="auto">
            <a:xfrm>
              <a:off x="7651674" y="4534042"/>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6</a:t>
              </a:r>
              <a:endParaRPr kumimoji="0" lang="en-US" altLang="en-US" b="0" i="0" u="none" strike="noStrike" cap="none" normalizeH="0" baseline="0">
                <a:ln>
                  <a:noFill/>
                </a:ln>
                <a:solidFill>
                  <a:schemeClr val="tx1"/>
                </a:solidFill>
                <a:effectLst/>
              </a:endParaRPr>
            </a:p>
          </p:txBody>
        </p:sp>
        <p:sp>
          <p:nvSpPr>
            <p:cNvPr id="408" name="Rectangle 140">
              <a:extLst>
                <a:ext uri="{FF2B5EF4-FFF2-40B4-BE49-F238E27FC236}">
                  <a16:creationId xmlns:a16="http://schemas.microsoft.com/office/drawing/2014/main" id="{89AF931C-6A99-B756-F4DF-C1E8E8158B14}"/>
                </a:ext>
              </a:extLst>
            </p:cNvPr>
            <p:cNvSpPr>
              <a:spLocks noChangeArrowheads="1"/>
            </p:cNvSpPr>
            <p:nvPr/>
          </p:nvSpPr>
          <p:spPr bwMode="auto">
            <a:xfrm>
              <a:off x="7710411" y="4534042"/>
              <a:ext cx="3788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a:t>
              </a:r>
              <a:endParaRPr kumimoji="0" lang="en-US" altLang="en-US" b="0" i="0" u="none" strike="noStrike" cap="none" normalizeH="0" baseline="0">
                <a:ln>
                  <a:noFill/>
                </a:ln>
                <a:solidFill>
                  <a:schemeClr val="tx1"/>
                </a:solidFill>
                <a:effectLst/>
              </a:endParaRPr>
            </a:p>
          </p:txBody>
        </p:sp>
        <p:sp>
          <p:nvSpPr>
            <p:cNvPr id="409" name="Rectangle 141">
              <a:extLst>
                <a:ext uri="{FF2B5EF4-FFF2-40B4-BE49-F238E27FC236}">
                  <a16:creationId xmlns:a16="http://schemas.microsoft.com/office/drawing/2014/main" id="{E77A0C24-2ED7-44DF-3865-53AEF29E8978}"/>
                </a:ext>
              </a:extLst>
            </p:cNvPr>
            <p:cNvSpPr>
              <a:spLocks noChangeArrowheads="1"/>
            </p:cNvSpPr>
            <p:nvPr/>
          </p:nvSpPr>
          <p:spPr bwMode="auto">
            <a:xfrm>
              <a:off x="6737274" y="4395929"/>
              <a:ext cx="69450"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L</a:t>
              </a:r>
              <a:endParaRPr kumimoji="0" lang="en-US" altLang="en-US" b="0" i="0" u="none" strike="noStrike" cap="none" normalizeH="0" baseline="0">
                <a:ln>
                  <a:noFill/>
                </a:ln>
                <a:solidFill>
                  <a:schemeClr val="tx1"/>
                </a:solidFill>
                <a:effectLst/>
              </a:endParaRPr>
            </a:p>
          </p:txBody>
        </p:sp>
        <p:sp>
          <p:nvSpPr>
            <p:cNvPr id="410" name="Rectangle 142">
              <a:extLst>
                <a:ext uri="{FF2B5EF4-FFF2-40B4-BE49-F238E27FC236}">
                  <a16:creationId xmlns:a16="http://schemas.microsoft.com/office/drawing/2014/main" id="{5303FF4F-8A9B-0905-5281-C30356024FAE}"/>
                </a:ext>
              </a:extLst>
            </p:cNvPr>
            <p:cNvSpPr>
              <a:spLocks noChangeArrowheads="1"/>
            </p:cNvSpPr>
            <p:nvPr/>
          </p:nvSpPr>
          <p:spPr bwMode="auto">
            <a:xfrm>
              <a:off x="6808711" y="4395929"/>
              <a:ext cx="31568"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i</a:t>
              </a:r>
              <a:endParaRPr kumimoji="0" lang="en-US" altLang="en-US" b="0" i="0" u="none" strike="noStrike" cap="none" normalizeH="0" baseline="0">
                <a:ln>
                  <a:noFill/>
                </a:ln>
                <a:solidFill>
                  <a:schemeClr val="tx1"/>
                </a:solidFill>
                <a:effectLst/>
              </a:endParaRPr>
            </a:p>
          </p:txBody>
        </p:sp>
        <p:sp>
          <p:nvSpPr>
            <p:cNvPr id="411" name="Rectangle 143">
              <a:extLst>
                <a:ext uri="{FF2B5EF4-FFF2-40B4-BE49-F238E27FC236}">
                  <a16:creationId xmlns:a16="http://schemas.microsoft.com/office/drawing/2014/main" id="{88192976-FA79-C07B-9579-881F8D8F8A9A}"/>
                </a:ext>
              </a:extLst>
            </p:cNvPr>
            <p:cNvSpPr>
              <a:spLocks noChangeArrowheads="1"/>
            </p:cNvSpPr>
            <p:nvPr/>
          </p:nvSpPr>
          <p:spPr bwMode="auto">
            <a:xfrm>
              <a:off x="6843636" y="4395929"/>
              <a:ext cx="50509"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a</a:t>
              </a:r>
              <a:endParaRPr kumimoji="0" lang="en-US" altLang="en-US" b="0" i="0" u="none" strike="noStrike" cap="none" normalizeH="0" baseline="0">
                <a:ln>
                  <a:noFill/>
                </a:ln>
                <a:solidFill>
                  <a:schemeClr val="tx1"/>
                </a:solidFill>
                <a:effectLst/>
              </a:endParaRPr>
            </a:p>
          </p:txBody>
        </p:sp>
        <p:sp>
          <p:nvSpPr>
            <p:cNvPr id="412" name="Rectangle 144">
              <a:extLst>
                <a:ext uri="{FF2B5EF4-FFF2-40B4-BE49-F238E27FC236}">
                  <a16:creationId xmlns:a16="http://schemas.microsoft.com/office/drawing/2014/main" id="{CB3038F1-F6FD-2067-BE11-32203054ECA0}"/>
                </a:ext>
              </a:extLst>
            </p:cNvPr>
            <p:cNvSpPr>
              <a:spLocks noChangeArrowheads="1"/>
            </p:cNvSpPr>
            <p:nvPr/>
          </p:nvSpPr>
          <p:spPr bwMode="auto">
            <a:xfrm>
              <a:off x="6894436" y="4395929"/>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u</a:t>
              </a:r>
              <a:endParaRPr kumimoji="0" lang="en-US" altLang="en-US" b="0" i="0" u="none" strike="noStrike" cap="none" normalizeH="0" baseline="0">
                <a:ln>
                  <a:noFill/>
                </a:ln>
                <a:solidFill>
                  <a:schemeClr val="tx1"/>
                </a:solidFill>
                <a:effectLst/>
              </a:endParaRPr>
            </a:p>
          </p:txBody>
        </p:sp>
        <p:sp>
          <p:nvSpPr>
            <p:cNvPr id="413" name="Rectangle 145">
              <a:extLst>
                <a:ext uri="{FF2B5EF4-FFF2-40B4-BE49-F238E27FC236}">
                  <a16:creationId xmlns:a16="http://schemas.microsoft.com/office/drawing/2014/main" id="{6C62FA13-5770-B5D8-F97E-ABE628EFB2E4}"/>
                </a:ext>
              </a:extLst>
            </p:cNvPr>
            <p:cNvSpPr>
              <a:spLocks noChangeArrowheads="1"/>
            </p:cNvSpPr>
            <p:nvPr/>
          </p:nvSpPr>
          <p:spPr bwMode="auto">
            <a:xfrm>
              <a:off x="6953174" y="4395929"/>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Times New Roman" panose="02020603050405020304" pitchFamily="18" charset="0"/>
                </a:rPr>
                <a:t>d</a:t>
              </a:r>
              <a:endParaRPr kumimoji="0" lang="en-US" altLang="en-US" b="0" i="0" u="none" strike="noStrike" cap="none" normalizeH="0" baseline="0" dirty="0">
                <a:ln>
                  <a:noFill/>
                </a:ln>
                <a:solidFill>
                  <a:schemeClr val="tx1"/>
                </a:solidFill>
                <a:effectLst/>
              </a:endParaRPr>
            </a:p>
          </p:txBody>
        </p:sp>
        <p:sp>
          <p:nvSpPr>
            <p:cNvPr id="414" name="Rectangle 146">
              <a:extLst>
                <a:ext uri="{FF2B5EF4-FFF2-40B4-BE49-F238E27FC236}">
                  <a16:creationId xmlns:a16="http://schemas.microsoft.com/office/drawing/2014/main" id="{B5F709DF-06B0-B0BF-6720-40AB1B04DAEF}"/>
                </a:ext>
              </a:extLst>
            </p:cNvPr>
            <p:cNvSpPr>
              <a:spLocks noChangeArrowheads="1"/>
            </p:cNvSpPr>
            <p:nvPr/>
          </p:nvSpPr>
          <p:spPr bwMode="auto">
            <a:xfrm>
              <a:off x="7045249" y="4395929"/>
              <a:ext cx="3788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a:t>
              </a:r>
              <a:endParaRPr kumimoji="0" lang="en-US" altLang="en-US" b="0" i="0" u="none" strike="noStrike" cap="none" normalizeH="0" baseline="0">
                <a:ln>
                  <a:noFill/>
                </a:ln>
                <a:solidFill>
                  <a:schemeClr val="tx1"/>
                </a:solidFill>
                <a:effectLst/>
              </a:endParaRPr>
            </a:p>
          </p:txBody>
        </p:sp>
        <p:sp>
          <p:nvSpPr>
            <p:cNvPr id="415" name="Rectangle 147">
              <a:extLst>
                <a:ext uri="{FF2B5EF4-FFF2-40B4-BE49-F238E27FC236}">
                  <a16:creationId xmlns:a16="http://schemas.microsoft.com/office/drawing/2014/main" id="{9FBDABC0-544E-4FCC-9EF2-027491DF63E1}"/>
                </a:ext>
              </a:extLst>
            </p:cNvPr>
            <p:cNvSpPr>
              <a:spLocks noChangeArrowheads="1"/>
            </p:cNvSpPr>
            <p:nvPr/>
          </p:nvSpPr>
          <p:spPr bwMode="auto">
            <a:xfrm>
              <a:off x="7084936" y="4395929"/>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1</a:t>
              </a:r>
              <a:endParaRPr kumimoji="0" lang="en-US" altLang="en-US" b="0" i="0" u="none" strike="noStrike" cap="none" normalizeH="0" baseline="0">
                <a:ln>
                  <a:noFill/>
                </a:ln>
                <a:solidFill>
                  <a:schemeClr val="tx1"/>
                </a:solidFill>
                <a:effectLst/>
              </a:endParaRPr>
            </a:p>
          </p:txBody>
        </p:sp>
        <p:sp>
          <p:nvSpPr>
            <p:cNvPr id="416" name="Rectangle 148">
              <a:extLst>
                <a:ext uri="{FF2B5EF4-FFF2-40B4-BE49-F238E27FC236}">
                  <a16:creationId xmlns:a16="http://schemas.microsoft.com/office/drawing/2014/main" id="{98E390DE-B422-BB49-4CA9-89029392B3B0}"/>
                </a:ext>
              </a:extLst>
            </p:cNvPr>
            <p:cNvSpPr>
              <a:spLocks noChangeArrowheads="1"/>
            </p:cNvSpPr>
            <p:nvPr/>
          </p:nvSpPr>
          <p:spPr bwMode="auto">
            <a:xfrm>
              <a:off x="7143674" y="4395929"/>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9</a:t>
              </a:r>
              <a:endParaRPr kumimoji="0" lang="en-US" altLang="en-US" b="0" i="0" u="none" strike="noStrike" cap="none" normalizeH="0" baseline="0">
                <a:ln>
                  <a:noFill/>
                </a:ln>
                <a:solidFill>
                  <a:schemeClr val="tx1"/>
                </a:solidFill>
                <a:effectLst/>
              </a:endParaRPr>
            </a:p>
          </p:txBody>
        </p:sp>
        <p:sp>
          <p:nvSpPr>
            <p:cNvPr id="417" name="Rectangle 149">
              <a:extLst>
                <a:ext uri="{FF2B5EF4-FFF2-40B4-BE49-F238E27FC236}">
                  <a16:creationId xmlns:a16="http://schemas.microsoft.com/office/drawing/2014/main" id="{83FF803C-7706-AFF0-66C0-7D8E277EE190}"/>
                </a:ext>
              </a:extLst>
            </p:cNvPr>
            <p:cNvSpPr>
              <a:spLocks noChangeArrowheads="1"/>
            </p:cNvSpPr>
            <p:nvPr/>
          </p:nvSpPr>
          <p:spPr bwMode="auto">
            <a:xfrm>
              <a:off x="7202411" y="4395929"/>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9</a:t>
              </a:r>
              <a:endParaRPr kumimoji="0" lang="en-US" altLang="en-US" b="0" i="0" u="none" strike="noStrike" cap="none" normalizeH="0" baseline="0">
                <a:ln>
                  <a:noFill/>
                </a:ln>
                <a:solidFill>
                  <a:schemeClr val="tx1"/>
                </a:solidFill>
                <a:effectLst/>
              </a:endParaRPr>
            </a:p>
          </p:txBody>
        </p:sp>
        <p:sp>
          <p:nvSpPr>
            <p:cNvPr id="418" name="Rectangle 150">
              <a:extLst>
                <a:ext uri="{FF2B5EF4-FFF2-40B4-BE49-F238E27FC236}">
                  <a16:creationId xmlns:a16="http://schemas.microsoft.com/office/drawing/2014/main" id="{C98411D1-41D2-4F22-0A5E-D44A2C0B7E30}"/>
                </a:ext>
              </a:extLst>
            </p:cNvPr>
            <p:cNvSpPr>
              <a:spLocks noChangeArrowheads="1"/>
            </p:cNvSpPr>
            <p:nvPr/>
          </p:nvSpPr>
          <p:spPr bwMode="auto">
            <a:xfrm>
              <a:off x="7261149" y="4395929"/>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7</a:t>
              </a:r>
              <a:endParaRPr kumimoji="0" lang="en-US" altLang="en-US" b="0" i="0" u="none" strike="noStrike" cap="none" normalizeH="0" baseline="0">
                <a:ln>
                  <a:noFill/>
                </a:ln>
                <a:solidFill>
                  <a:schemeClr val="tx1"/>
                </a:solidFill>
                <a:effectLst/>
              </a:endParaRPr>
            </a:p>
          </p:txBody>
        </p:sp>
        <p:sp>
          <p:nvSpPr>
            <p:cNvPr id="419" name="Rectangle 151">
              <a:extLst>
                <a:ext uri="{FF2B5EF4-FFF2-40B4-BE49-F238E27FC236}">
                  <a16:creationId xmlns:a16="http://schemas.microsoft.com/office/drawing/2014/main" id="{F17BCD2B-DF03-D694-566E-A7B10A0B4147}"/>
                </a:ext>
              </a:extLst>
            </p:cNvPr>
            <p:cNvSpPr>
              <a:spLocks noChangeArrowheads="1"/>
            </p:cNvSpPr>
            <p:nvPr/>
          </p:nvSpPr>
          <p:spPr bwMode="auto">
            <a:xfrm>
              <a:off x="7319886" y="4395929"/>
              <a:ext cx="3788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a:t>
              </a:r>
              <a:endParaRPr kumimoji="0" lang="en-US" altLang="en-US" b="0" i="0" u="none" strike="noStrike" cap="none" normalizeH="0" baseline="0">
                <a:ln>
                  <a:noFill/>
                </a:ln>
                <a:solidFill>
                  <a:schemeClr val="tx1"/>
                </a:solidFill>
                <a:effectLst/>
              </a:endParaRPr>
            </a:p>
          </p:txBody>
        </p:sp>
        <p:sp>
          <p:nvSpPr>
            <p:cNvPr id="420" name="Rectangle 152">
              <a:extLst>
                <a:ext uri="{FF2B5EF4-FFF2-40B4-BE49-F238E27FC236}">
                  <a16:creationId xmlns:a16="http://schemas.microsoft.com/office/drawing/2014/main" id="{B5A3DC33-DDF3-4BBE-22E2-C7437B5DFBF3}"/>
                </a:ext>
              </a:extLst>
            </p:cNvPr>
            <p:cNvSpPr>
              <a:spLocks noChangeArrowheads="1"/>
            </p:cNvSpPr>
            <p:nvPr/>
          </p:nvSpPr>
          <p:spPr bwMode="auto">
            <a:xfrm>
              <a:off x="5051349" y="4259404"/>
              <a:ext cx="63136"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P</a:t>
              </a:r>
              <a:endParaRPr kumimoji="0" lang="en-US" altLang="en-US" b="0" i="0" u="none" strike="noStrike" cap="none" normalizeH="0" baseline="0">
                <a:ln>
                  <a:noFill/>
                </a:ln>
                <a:solidFill>
                  <a:schemeClr val="tx1"/>
                </a:solidFill>
                <a:effectLst/>
              </a:endParaRPr>
            </a:p>
          </p:txBody>
        </p:sp>
        <p:sp>
          <p:nvSpPr>
            <p:cNvPr id="421" name="Rectangle 153">
              <a:extLst>
                <a:ext uri="{FF2B5EF4-FFF2-40B4-BE49-F238E27FC236}">
                  <a16:creationId xmlns:a16="http://schemas.microsoft.com/office/drawing/2014/main" id="{052DF9C8-CCCC-F588-476C-C3DED372562E}"/>
                </a:ext>
              </a:extLst>
            </p:cNvPr>
            <p:cNvSpPr>
              <a:spLocks noChangeArrowheads="1"/>
            </p:cNvSpPr>
            <p:nvPr/>
          </p:nvSpPr>
          <p:spPr bwMode="auto">
            <a:xfrm>
              <a:off x="5118024" y="4259404"/>
              <a:ext cx="69450"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E</a:t>
              </a:r>
              <a:endParaRPr kumimoji="0" lang="en-US" altLang="en-US" b="0" i="0" u="none" strike="noStrike" cap="none" normalizeH="0" baseline="0">
                <a:ln>
                  <a:noFill/>
                </a:ln>
                <a:solidFill>
                  <a:schemeClr val="tx1"/>
                </a:solidFill>
                <a:effectLst/>
              </a:endParaRPr>
            </a:p>
          </p:txBody>
        </p:sp>
        <p:sp>
          <p:nvSpPr>
            <p:cNvPr id="422" name="Rectangle 154">
              <a:extLst>
                <a:ext uri="{FF2B5EF4-FFF2-40B4-BE49-F238E27FC236}">
                  <a16:creationId xmlns:a16="http://schemas.microsoft.com/office/drawing/2014/main" id="{86519968-2700-1587-0471-39215AC70F7D}"/>
                </a:ext>
              </a:extLst>
            </p:cNvPr>
            <p:cNvSpPr>
              <a:spLocks noChangeArrowheads="1"/>
            </p:cNvSpPr>
            <p:nvPr/>
          </p:nvSpPr>
          <p:spPr bwMode="auto">
            <a:xfrm>
              <a:off x="5189461" y="4259404"/>
              <a:ext cx="75763"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R</a:t>
              </a:r>
              <a:endParaRPr kumimoji="0" lang="en-US" altLang="en-US" b="0" i="0" u="none" strike="noStrike" cap="none" normalizeH="0" baseline="0">
                <a:ln>
                  <a:noFill/>
                </a:ln>
                <a:solidFill>
                  <a:schemeClr val="tx1"/>
                </a:solidFill>
                <a:effectLst/>
              </a:endParaRPr>
            </a:p>
          </p:txBody>
        </p:sp>
        <p:sp>
          <p:nvSpPr>
            <p:cNvPr id="423" name="Rectangle 155">
              <a:extLst>
                <a:ext uri="{FF2B5EF4-FFF2-40B4-BE49-F238E27FC236}">
                  <a16:creationId xmlns:a16="http://schemas.microsoft.com/office/drawing/2014/main" id="{28932AA1-1FFF-03AB-377A-E568C1AD39CB}"/>
                </a:ext>
              </a:extLst>
            </p:cNvPr>
            <p:cNvSpPr>
              <a:spLocks noChangeArrowheads="1"/>
            </p:cNvSpPr>
            <p:nvPr/>
          </p:nvSpPr>
          <p:spPr bwMode="auto">
            <a:xfrm>
              <a:off x="5268836" y="4259404"/>
              <a:ext cx="82077"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K</a:t>
              </a:r>
              <a:endParaRPr kumimoji="0" lang="en-US" altLang="en-US" b="0" i="0" u="none" strike="noStrike" cap="none" normalizeH="0" baseline="0">
                <a:ln>
                  <a:noFill/>
                </a:ln>
                <a:solidFill>
                  <a:schemeClr val="tx1"/>
                </a:solidFill>
                <a:effectLst/>
              </a:endParaRPr>
            </a:p>
          </p:txBody>
        </p:sp>
        <p:sp>
          <p:nvSpPr>
            <p:cNvPr id="424" name="Rectangle 156">
              <a:extLst>
                <a:ext uri="{FF2B5EF4-FFF2-40B4-BE49-F238E27FC236}">
                  <a16:creationId xmlns:a16="http://schemas.microsoft.com/office/drawing/2014/main" id="{D5AE9766-A03F-1468-4727-9599F7DC27BC}"/>
                </a:ext>
              </a:extLst>
            </p:cNvPr>
            <p:cNvSpPr>
              <a:spLocks noChangeArrowheads="1"/>
            </p:cNvSpPr>
            <p:nvPr/>
          </p:nvSpPr>
          <p:spPr bwMode="auto">
            <a:xfrm>
              <a:off x="5352974" y="4259404"/>
              <a:ext cx="69450"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E</a:t>
              </a:r>
              <a:endParaRPr kumimoji="0" lang="en-US" altLang="en-US" b="0" i="0" u="none" strike="noStrike" cap="none" normalizeH="0" baseline="0">
                <a:ln>
                  <a:noFill/>
                </a:ln>
                <a:solidFill>
                  <a:schemeClr val="tx1"/>
                </a:solidFill>
                <a:effectLst/>
              </a:endParaRPr>
            </a:p>
          </p:txBody>
        </p:sp>
        <p:sp>
          <p:nvSpPr>
            <p:cNvPr id="425" name="Rectangle 157">
              <a:extLst>
                <a:ext uri="{FF2B5EF4-FFF2-40B4-BE49-F238E27FC236}">
                  <a16:creationId xmlns:a16="http://schemas.microsoft.com/office/drawing/2014/main" id="{2474BCDF-0378-E92F-BE5B-64B6DDA858BE}"/>
                </a:ext>
              </a:extLst>
            </p:cNvPr>
            <p:cNvSpPr>
              <a:spLocks noChangeArrowheads="1"/>
            </p:cNvSpPr>
            <p:nvPr/>
          </p:nvSpPr>
          <p:spPr bwMode="auto">
            <a:xfrm>
              <a:off x="5424411" y="4259404"/>
              <a:ext cx="82077"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O</a:t>
              </a:r>
              <a:endParaRPr kumimoji="0" lang="en-US" altLang="en-US" b="0" i="0" u="none" strike="noStrike" cap="none" normalizeH="0" baseline="0">
                <a:ln>
                  <a:noFill/>
                </a:ln>
                <a:solidFill>
                  <a:schemeClr val="tx1"/>
                </a:solidFill>
                <a:effectLst/>
              </a:endParaRPr>
            </a:p>
          </p:txBody>
        </p:sp>
        <p:sp>
          <p:nvSpPr>
            <p:cNvPr id="426" name="Rectangle 158">
              <a:extLst>
                <a:ext uri="{FF2B5EF4-FFF2-40B4-BE49-F238E27FC236}">
                  <a16:creationId xmlns:a16="http://schemas.microsoft.com/office/drawing/2014/main" id="{84D0F89E-F880-D048-4168-17CE9541C4AB}"/>
                </a:ext>
              </a:extLst>
            </p:cNvPr>
            <p:cNvSpPr>
              <a:spLocks noChangeArrowheads="1"/>
            </p:cNvSpPr>
            <p:nvPr/>
          </p:nvSpPr>
          <p:spPr bwMode="auto">
            <a:xfrm>
              <a:off x="5543474" y="4259404"/>
              <a:ext cx="3788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I</a:t>
              </a:r>
              <a:endParaRPr kumimoji="0" lang="en-US" altLang="en-US" b="0" i="0" u="none" strike="noStrike" cap="none" normalizeH="0" baseline="0">
                <a:ln>
                  <a:noFill/>
                </a:ln>
                <a:solidFill>
                  <a:schemeClr val="tx1"/>
                </a:solidFill>
                <a:effectLst/>
              </a:endParaRPr>
            </a:p>
          </p:txBody>
        </p:sp>
        <p:sp>
          <p:nvSpPr>
            <p:cNvPr id="427" name="Rectangle 159">
              <a:extLst>
                <a:ext uri="{FF2B5EF4-FFF2-40B4-BE49-F238E27FC236}">
                  <a16:creationId xmlns:a16="http://schemas.microsoft.com/office/drawing/2014/main" id="{6A0CC5FE-255E-D985-6144-3F7160457F50}"/>
                </a:ext>
              </a:extLst>
            </p:cNvPr>
            <p:cNvSpPr>
              <a:spLocks noChangeArrowheads="1"/>
            </p:cNvSpPr>
            <p:nvPr/>
          </p:nvSpPr>
          <p:spPr bwMode="auto">
            <a:xfrm>
              <a:off x="5583161" y="4259404"/>
              <a:ext cx="3788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I</a:t>
              </a:r>
              <a:endParaRPr kumimoji="0" lang="en-US" altLang="en-US" b="0" i="0" u="none" strike="noStrike" cap="none" normalizeH="0" baseline="0">
                <a:ln>
                  <a:noFill/>
                </a:ln>
                <a:solidFill>
                  <a:schemeClr val="tx1"/>
                </a:solidFill>
                <a:effectLst/>
              </a:endParaRPr>
            </a:p>
          </p:txBody>
        </p:sp>
        <p:sp>
          <p:nvSpPr>
            <p:cNvPr id="428" name="Rectangle 160">
              <a:extLst>
                <a:ext uri="{FF2B5EF4-FFF2-40B4-BE49-F238E27FC236}">
                  <a16:creationId xmlns:a16="http://schemas.microsoft.com/office/drawing/2014/main" id="{CB759B56-638D-A55F-3267-BB9EAA4FF0ED}"/>
                </a:ext>
              </a:extLst>
            </p:cNvPr>
            <p:cNvSpPr>
              <a:spLocks noChangeArrowheads="1"/>
            </p:cNvSpPr>
            <p:nvPr/>
          </p:nvSpPr>
          <p:spPr bwMode="auto">
            <a:xfrm>
              <a:off x="5654599" y="4259404"/>
              <a:ext cx="3788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a:t>
              </a:r>
              <a:endParaRPr kumimoji="0" lang="en-US" altLang="en-US" b="0" i="0" u="none" strike="noStrike" cap="none" normalizeH="0" baseline="0">
                <a:ln>
                  <a:noFill/>
                </a:ln>
                <a:solidFill>
                  <a:schemeClr val="tx1"/>
                </a:solidFill>
                <a:effectLst/>
              </a:endParaRPr>
            </a:p>
          </p:txBody>
        </p:sp>
        <p:sp>
          <p:nvSpPr>
            <p:cNvPr id="429" name="Rectangle 161">
              <a:extLst>
                <a:ext uri="{FF2B5EF4-FFF2-40B4-BE49-F238E27FC236}">
                  <a16:creationId xmlns:a16="http://schemas.microsoft.com/office/drawing/2014/main" id="{400602BA-8903-D611-BBA4-CF89032B4115}"/>
                </a:ext>
              </a:extLst>
            </p:cNvPr>
            <p:cNvSpPr>
              <a:spLocks noChangeArrowheads="1"/>
            </p:cNvSpPr>
            <p:nvPr/>
          </p:nvSpPr>
          <p:spPr bwMode="auto">
            <a:xfrm>
              <a:off x="5694286" y="4259404"/>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1</a:t>
              </a:r>
              <a:endParaRPr kumimoji="0" lang="en-US" altLang="en-US" b="0" i="0" u="none" strike="noStrike" cap="none" normalizeH="0" baseline="0">
                <a:ln>
                  <a:noFill/>
                </a:ln>
                <a:solidFill>
                  <a:schemeClr val="tx1"/>
                </a:solidFill>
                <a:effectLst/>
              </a:endParaRPr>
            </a:p>
          </p:txBody>
        </p:sp>
        <p:sp>
          <p:nvSpPr>
            <p:cNvPr id="430" name="Rectangle 162">
              <a:extLst>
                <a:ext uri="{FF2B5EF4-FFF2-40B4-BE49-F238E27FC236}">
                  <a16:creationId xmlns:a16="http://schemas.microsoft.com/office/drawing/2014/main" id="{28E043AE-BDFB-915A-4DCA-E4BFFCE74231}"/>
                </a:ext>
              </a:extLst>
            </p:cNvPr>
            <p:cNvSpPr>
              <a:spLocks noChangeArrowheads="1"/>
            </p:cNvSpPr>
            <p:nvPr/>
          </p:nvSpPr>
          <p:spPr bwMode="auto">
            <a:xfrm>
              <a:off x="5753024" y="4259404"/>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9</a:t>
              </a:r>
              <a:endParaRPr kumimoji="0" lang="en-US" altLang="en-US" b="0" i="0" u="none" strike="noStrike" cap="none" normalizeH="0" baseline="0">
                <a:ln>
                  <a:noFill/>
                </a:ln>
                <a:solidFill>
                  <a:schemeClr val="tx1"/>
                </a:solidFill>
                <a:effectLst/>
              </a:endParaRPr>
            </a:p>
          </p:txBody>
        </p:sp>
        <p:sp>
          <p:nvSpPr>
            <p:cNvPr id="431" name="Rectangle 163">
              <a:extLst>
                <a:ext uri="{FF2B5EF4-FFF2-40B4-BE49-F238E27FC236}">
                  <a16:creationId xmlns:a16="http://schemas.microsoft.com/office/drawing/2014/main" id="{53C8216F-5D38-A74E-5D72-4513F60B923A}"/>
                </a:ext>
              </a:extLst>
            </p:cNvPr>
            <p:cNvSpPr>
              <a:spLocks noChangeArrowheads="1"/>
            </p:cNvSpPr>
            <p:nvPr/>
          </p:nvSpPr>
          <p:spPr bwMode="auto">
            <a:xfrm>
              <a:off x="5811761" y="4259404"/>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9</a:t>
              </a:r>
              <a:endParaRPr kumimoji="0" lang="en-US" altLang="en-US" b="0" i="0" u="none" strike="noStrike" cap="none" normalizeH="0" baseline="0">
                <a:ln>
                  <a:noFill/>
                </a:ln>
                <a:solidFill>
                  <a:schemeClr val="tx1"/>
                </a:solidFill>
                <a:effectLst/>
              </a:endParaRPr>
            </a:p>
          </p:txBody>
        </p:sp>
        <p:sp>
          <p:nvSpPr>
            <p:cNvPr id="432" name="Rectangle 164">
              <a:extLst>
                <a:ext uri="{FF2B5EF4-FFF2-40B4-BE49-F238E27FC236}">
                  <a16:creationId xmlns:a16="http://schemas.microsoft.com/office/drawing/2014/main" id="{1E3632FD-DFA9-C1A0-4C11-159C9A4410CC}"/>
                </a:ext>
              </a:extLst>
            </p:cNvPr>
            <p:cNvSpPr>
              <a:spLocks noChangeArrowheads="1"/>
            </p:cNvSpPr>
            <p:nvPr/>
          </p:nvSpPr>
          <p:spPr bwMode="auto">
            <a:xfrm>
              <a:off x="5870499" y="4259404"/>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7</a:t>
              </a:r>
              <a:endParaRPr kumimoji="0" lang="en-US" altLang="en-US" b="0" i="0" u="none" strike="noStrike" cap="none" normalizeH="0" baseline="0">
                <a:ln>
                  <a:noFill/>
                </a:ln>
                <a:solidFill>
                  <a:schemeClr val="tx1"/>
                </a:solidFill>
                <a:effectLst/>
              </a:endParaRPr>
            </a:p>
          </p:txBody>
        </p:sp>
        <p:sp>
          <p:nvSpPr>
            <p:cNvPr id="433" name="Rectangle 165">
              <a:extLst>
                <a:ext uri="{FF2B5EF4-FFF2-40B4-BE49-F238E27FC236}">
                  <a16:creationId xmlns:a16="http://schemas.microsoft.com/office/drawing/2014/main" id="{2C3D39E8-2123-E0C0-D331-68F9504DBB6E}"/>
                </a:ext>
              </a:extLst>
            </p:cNvPr>
            <p:cNvSpPr>
              <a:spLocks noChangeArrowheads="1"/>
            </p:cNvSpPr>
            <p:nvPr/>
          </p:nvSpPr>
          <p:spPr bwMode="auto">
            <a:xfrm>
              <a:off x="5929236" y="4259404"/>
              <a:ext cx="3788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a:t>
              </a:r>
              <a:endParaRPr kumimoji="0" lang="en-US" altLang="en-US" b="0" i="0" u="none" strike="noStrike" cap="none" normalizeH="0" baseline="0">
                <a:ln>
                  <a:noFill/>
                </a:ln>
                <a:solidFill>
                  <a:schemeClr val="tx1"/>
                </a:solidFill>
                <a:effectLst/>
              </a:endParaRPr>
            </a:p>
          </p:txBody>
        </p:sp>
        <p:sp>
          <p:nvSpPr>
            <p:cNvPr id="434" name="Rectangle 166">
              <a:extLst>
                <a:ext uri="{FF2B5EF4-FFF2-40B4-BE49-F238E27FC236}">
                  <a16:creationId xmlns:a16="http://schemas.microsoft.com/office/drawing/2014/main" id="{090E1BF5-16DE-7779-8CF8-B1251819119E}"/>
                </a:ext>
              </a:extLst>
            </p:cNvPr>
            <p:cNvSpPr>
              <a:spLocks noChangeArrowheads="1"/>
            </p:cNvSpPr>
            <p:nvPr/>
          </p:nvSpPr>
          <p:spPr bwMode="auto">
            <a:xfrm>
              <a:off x="6002261" y="4259404"/>
              <a:ext cx="3788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a:t>
              </a:r>
              <a:endParaRPr kumimoji="0" lang="en-US" altLang="en-US" b="0" i="0" u="none" strike="noStrike" cap="none" normalizeH="0" baseline="0">
                <a:ln>
                  <a:noFill/>
                </a:ln>
                <a:solidFill>
                  <a:schemeClr val="tx1"/>
                </a:solidFill>
                <a:effectLst/>
              </a:endParaRPr>
            </a:p>
          </p:txBody>
        </p:sp>
        <p:sp>
          <p:nvSpPr>
            <p:cNvPr id="435" name="Rectangle 167">
              <a:extLst>
                <a:ext uri="{FF2B5EF4-FFF2-40B4-BE49-F238E27FC236}">
                  <a16:creationId xmlns:a16="http://schemas.microsoft.com/office/drawing/2014/main" id="{1C6D1A52-88B1-FE48-9709-6E2A45944330}"/>
                </a:ext>
              </a:extLst>
            </p:cNvPr>
            <p:cNvSpPr>
              <a:spLocks noChangeArrowheads="1"/>
            </p:cNvSpPr>
            <p:nvPr/>
          </p:nvSpPr>
          <p:spPr bwMode="auto">
            <a:xfrm>
              <a:off x="6370561" y="4259404"/>
              <a:ext cx="3788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a:t>
              </a:r>
              <a:endParaRPr kumimoji="0" lang="en-US" altLang="en-US" b="0" i="0" u="none" strike="noStrike" cap="none" normalizeH="0" baseline="0">
                <a:ln>
                  <a:noFill/>
                </a:ln>
                <a:solidFill>
                  <a:schemeClr val="tx1"/>
                </a:solidFill>
                <a:effectLst/>
              </a:endParaRPr>
            </a:p>
          </p:txBody>
        </p:sp>
        <p:sp>
          <p:nvSpPr>
            <p:cNvPr id="436" name="Rectangle 168">
              <a:extLst>
                <a:ext uri="{FF2B5EF4-FFF2-40B4-BE49-F238E27FC236}">
                  <a16:creationId xmlns:a16="http://schemas.microsoft.com/office/drawing/2014/main" id="{D60CE5A7-3E64-4365-C02A-BD6C46D6038F}"/>
                </a:ext>
              </a:extLst>
            </p:cNvPr>
            <p:cNvSpPr>
              <a:spLocks noChangeArrowheads="1"/>
            </p:cNvSpPr>
            <p:nvPr/>
          </p:nvSpPr>
          <p:spPr bwMode="auto">
            <a:xfrm>
              <a:off x="5583161" y="4119704"/>
              <a:ext cx="82077"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Y</a:t>
              </a:r>
              <a:endParaRPr kumimoji="0" lang="en-US" altLang="en-US" b="0" i="0" u="none" strike="noStrike" cap="none" normalizeH="0" baseline="0">
                <a:ln>
                  <a:noFill/>
                </a:ln>
                <a:solidFill>
                  <a:schemeClr val="tx1"/>
                </a:solidFill>
                <a:effectLst/>
              </a:endParaRPr>
            </a:p>
          </p:txBody>
        </p:sp>
        <p:sp>
          <p:nvSpPr>
            <p:cNvPr id="437" name="Rectangle 169">
              <a:extLst>
                <a:ext uri="{FF2B5EF4-FFF2-40B4-BE49-F238E27FC236}">
                  <a16:creationId xmlns:a16="http://schemas.microsoft.com/office/drawing/2014/main" id="{6E605E0E-05BD-0B3B-E28F-9EF2D7B484A2}"/>
                </a:ext>
              </a:extLst>
            </p:cNvPr>
            <p:cNvSpPr>
              <a:spLocks noChangeArrowheads="1"/>
            </p:cNvSpPr>
            <p:nvPr/>
          </p:nvSpPr>
          <p:spPr bwMode="auto">
            <a:xfrm>
              <a:off x="5668886" y="4119704"/>
              <a:ext cx="50509"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e</a:t>
              </a:r>
              <a:endParaRPr kumimoji="0" lang="en-US" altLang="en-US" b="0" i="0" u="none" strike="noStrike" cap="none" normalizeH="0" baseline="0">
                <a:ln>
                  <a:noFill/>
                </a:ln>
                <a:solidFill>
                  <a:schemeClr val="tx1"/>
                </a:solidFill>
                <a:effectLst/>
              </a:endParaRPr>
            </a:p>
          </p:txBody>
        </p:sp>
        <p:sp>
          <p:nvSpPr>
            <p:cNvPr id="438" name="Rectangle 170">
              <a:extLst>
                <a:ext uri="{FF2B5EF4-FFF2-40B4-BE49-F238E27FC236}">
                  <a16:creationId xmlns:a16="http://schemas.microsoft.com/office/drawing/2014/main" id="{2F724F13-BBE5-B0B4-C46D-72D1D57F971D}"/>
                </a:ext>
              </a:extLst>
            </p:cNvPr>
            <p:cNvSpPr>
              <a:spLocks noChangeArrowheads="1"/>
            </p:cNvSpPr>
            <p:nvPr/>
          </p:nvSpPr>
          <p:spPr bwMode="auto">
            <a:xfrm>
              <a:off x="5719686" y="4119704"/>
              <a:ext cx="3788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r</a:t>
              </a:r>
              <a:endParaRPr kumimoji="0" lang="en-US" altLang="en-US" b="0" i="0" u="none" strike="noStrike" cap="none" normalizeH="0" baseline="0">
                <a:ln>
                  <a:noFill/>
                </a:ln>
                <a:solidFill>
                  <a:schemeClr val="tx1"/>
                </a:solidFill>
                <a:effectLst/>
              </a:endParaRPr>
            </a:p>
          </p:txBody>
        </p:sp>
        <p:sp>
          <p:nvSpPr>
            <p:cNvPr id="439" name="Rectangle 171">
              <a:extLst>
                <a:ext uri="{FF2B5EF4-FFF2-40B4-BE49-F238E27FC236}">
                  <a16:creationId xmlns:a16="http://schemas.microsoft.com/office/drawing/2014/main" id="{0B899B40-0520-BB17-FB8D-56CDAEE6FC1D}"/>
                </a:ext>
              </a:extLst>
            </p:cNvPr>
            <p:cNvSpPr>
              <a:spLocks noChangeArrowheads="1"/>
            </p:cNvSpPr>
            <p:nvPr/>
          </p:nvSpPr>
          <p:spPr bwMode="auto">
            <a:xfrm>
              <a:off x="5759374" y="4119704"/>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o</a:t>
              </a:r>
              <a:endParaRPr kumimoji="0" lang="en-US" altLang="en-US" b="0" i="0" u="none" strike="noStrike" cap="none" normalizeH="0" baseline="0">
                <a:ln>
                  <a:noFill/>
                </a:ln>
                <a:solidFill>
                  <a:schemeClr val="tx1"/>
                </a:solidFill>
                <a:effectLst/>
              </a:endParaRPr>
            </a:p>
          </p:txBody>
        </p:sp>
        <p:sp>
          <p:nvSpPr>
            <p:cNvPr id="440" name="Rectangle 172">
              <a:extLst>
                <a:ext uri="{FF2B5EF4-FFF2-40B4-BE49-F238E27FC236}">
                  <a16:creationId xmlns:a16="http://schemas.microsoft.com/office/drawing/2014/main" id="{1257E8EC-39DF-0E05-E706-4028D16F42E7}"/>
                </a:ext>
              </a:extLst>
            </p:cNvPr>
            <p:cNvSpPr>
              <a:spLocks noChangeArrowheads="1"/>
            </p:cNvSpPr>
            <p:nvPr/>
          </p:nvSpPr>
          <p:spPr bwMode="auto">
            <a:xfrm>
              <a:off x="5818111" y="4119704"/>
              <a:ext cx="50509"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z</a:t>
              </a:r>
              <a:endParaRPr kumimoji="0" lang="en-US" altLang="en-US" b="0" i="0" u="none" strike="noStrike" cap="none" normalizeH="0" baseline="0">
                <a:ln>
                  <a:noFill/>
                </a:ln>
                <a:solidFill>
                  <a:schemeClr val="tx1"/>
                </a:solidFill>
                <a:effectLst/>
              </a:endParaRPr>
            </a:p>
          </p:txBody>
        </p:sp>
        <p:sp>
          <p:nvSpPr>
            <p:cNvPr id="441" name="Rectangle 173">
              <a:extLst>
                <a:ext uri="{FF2B5EF4-FFF2-40B4-BE49-F238E27FC236}">
                  <a16:creationId xmlns:a16="http://schemas.microsoft.com/office/drawing/2014/main" id="{2A5AE5AE-E58E-58ED-F8C7-0B17574ECFE2}"/>
                </a:ext>
              </a:extLst>
            </p:cNvPr>
            <p:cNvSpPr>
              <a:spLocks noChangeArrowheads="1"/>
            </p:cNvSpPr>
            <p:nvPr/>
          </p:nvSpPr>
          <p:spPr bwMode="auto">
            <a:xfrm>
              <a:off x="5870499" y="4119704"/>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o</a:t>
              </a:r>
              <a:endParaRPr kumimoji="0" lang="en-US" altLang="en-US" b="0" i="0" u="none" strike="noStrike" cap="none" normalizeH="0" baseline="0">
                <a:ln>
                  <a:noFill/>
                </a:ln>
                <a:solidFill>
                  <a:schemeClr val="tx1"/>
                </a:solidFill>
                <a:effectLst/>
              </a:endParaRPr>
            </a:p>
          </p:txBody>
        </p:sp>
        <p:sp>
          <p:nvSpPr>
            <p:cNvPr id="442" name="Rectangle 174">
              <a:extLst>
                <a:ext uri="{FF2B5EF4-FFF2-40B4-BE49-F238E27FC236}">
                  <a16:creationId xmlns:a16="http://schemas.microsoft.com/office/drawing/2014/main" id="{F6900FE8-7F83-25A8-393F-A911163D0D11}"/>
                </a:ext>
              </a:extLst>
            </p:cNvPr>
            <p:cNvSpPr>
              <a:spLocks noChangeArrowheads="1"/>
            </p:cNvSpPr>
            <p:nvPr/>
          </p:nvSpPr>
          <p:spPr bwMode="auto">
            <a:xfrm>
              <a:off x="5929236" y="4119704"/>
              <a:ext cx="31568"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l</a:t>
              </a:r>
              <a:endParaRPr kumimoji="0" lang="en-US" altLang="en-US" b="0" i="0" u="none" strike="noStrike" cap="none" normalizeH="0" baseline="0">
                <a:ln>
                  <a:noFill/>
                </a:ln>
                <a:solidFill>
                  <a:schemeClr val="tx1"/>
                </a:solidFill>
                <a:effectLst/>
              </a:endParaRPr>
            </a:p>
          </p:txBody>
        </p:sp>
        <p:sp>
          <p:nvSpPr>
            <p:cNvPr id="443" name="Rectangle 175">
              <a:extLst>
                <a:ext uri="{FF2B5EF4-FFF2-40B4-BE49-F238E27FC236}">
                  <a16:creationId xmlns:a16="http://schemas.microsoft.com/office/drawing/2014/main" id="{B4606E1D-25B9-35B1-3E4B-3AB3AAA5A276}"/>
                </a:ext>
              </a:extLst>
            </p:cNvPr>
            <p:cNvSpPr>
              <a:spLocks noChangeArrowheads="1"/>
            </p:cNvSpPr>
            <p:nvPr/>
          </p:nvSpPr>
          <p:spPr bwMode="auto">
            <a:xfrm>
              <a:off x="5962574" y="4119704"/>
              <a:ext cx="31568"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i</a:t>
              </a:r>
              <a:endParaRPr kumimoji="0" lang="en-US" altLang="en-US" b="0" i="0" u="none" strike="noStrike" cap="none" normalizeH="0" baseline="0">
                <a:ln>
                  <a:noFill/>
                </a:ln>
                <a:solidFill>
                  <a:schemeClr val="tx1"/>
                </a:solidFill>
                <a:effectLst/>
              </a:endParaRPr>
            </a:p>
          </p:txBody>
        </p:sp>
        <p:sp>
          <p:nvSpPr>
            <p:cNvPr id="444" name="Rectangle 176">
              <a:extLst>
                <a:ext uri="{FF2B5EF4-FFF2-40B4-BE49-F238E27FC236}">
                  <a16:creationId xmlns:a16="http://schemas.microsoft.com/office/drawing/2014/main" id="{CF0139F7-5EAB-96B3-D671-558B93C721E9}"/>
                </a:ext>
              </a:extLst>
            </p:cNvPr>
            <p:cNvSpPr>
              <a:spLocks noChangeArrowheads="1"/>
            </p:cNvSpPr>
            <p:nvPr/>
          </p:nvSpPr>
          <p:spPr bwMode="auto">
            <a:xfrm>
              <a:off x="5994324" y="4119704"/>
              <a:ext cx="88390"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m</a:t>
              </a:r>
              <a:endParaRPr kumimoji="0" lang="en-US" altLang="en-US" b="0" i="0" u="none" strike="noStrike" cap="none" normalizeH="0" baseline="0">
                <a:ln>
                  <a:noFill/>
                </a:ln>
                <a:solidFill>
                  <a:schemeClr val="tx1"/>
                </a:solidFill>
                <a:effectLst/>
              </a:endParaRPr>
            </a:p>
          </p:txBody>
        </p:sp>
        <p:sp>
          <p:nvSpPr>
            <p:cNvPr id="445" name="Rectangle 177">
              <a:extLst>
                <a:ext uri="{FF2B5EF4-FFF2-40B4-BE49-F238E27FC236}">
                  <a16:creationId xmlns:a16="http://schemas.microsoft.com/office/drawing/2014/main" id="{61C6BF8A-821E-3FBC-09FB-6FB6A8F08BA8}"/>
                </a:ext>
              </a:extLst>
            </p:cNvPr>
            <p:cNvSpPr>
              <a:spLocks noChangeArrowheads="1"/>
            </p:cNvSpPr>
            <p:nvPr/>
          </p:nvSpPr>
          <p:spPr bwMode="auto">
            <a:xfrm>
              <a:off x="6087986" y="4119704"/>
              <a:ext cx="44195"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s</a:t>
              </a:r>
              <a:endParaRPr kumimoji="0" lang="en-US" altLang="en-US" b="0" i="0" u="none" strike="noStrike" cap="none" normalizeH="0" baseline="0">
                <a:ln>
                  <a:noFill/>
                </a:ln>
                <a:solidFill>
                  <a:schemeClr val="tx1"/>
                </a:solidFill>
                <a:effectLst/>
              </a:endParaRPr>
            </a:p>
          </p:txBody>
        </p:sp>
        <p:sp>
          <p:nvSpPr>
            <p:cNvPr id="446" name="Rectangle 178">
              <a:extLst>
                <a:ext uri="{FF2B5EF4-FFF2-40B4-BE49-F238E27FC236}">
                  <a16:creationId xmlns:a16="http://schemas.microsoft.com/office/drawing/2014/main" id="{9FF04B3F-A6EF-FD43-3E18-5FB6466C49F0}"/>
                </a:ext>
              </a:extLst>
            </p:cNvPr>
            <p:cNvSpPr>
              <a:spLocks noChangeArrowheads="1"/>
            </p:cNvSpPr>
            <p:nvPr/>
          </p:nvSpPr>
          <p:spPr bwMode="auto">
            <a:xfrm>
              <a:off x="6134024" y="4119704"/>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k</a:t>
              </a:r>
              <a:endParaRPr kumimoji="0" lang="en-US" altLang="en-US" b="0" i="0" u="none" strike="noStrike" cap="none" normalizeH="0" baseline="0">
                <a:ln>
                  <a:noFill/>
                </a:ln>
                <a:solidFill>
                  <a:schemeClr val="tx1"/>
                </a:solidFill>
                <a:effectLst/>
              </a:endParaRPr>
            </a:p>
          </p:txBody>
        </p:sp>
        <p:sp>
          <p:nvSpPr>
            <p:cNvPr id="447" name="Rectangle 179">
              <a:extLst>
                <a:ext uri="{FF2B5EF4-FFF2-40B4-BE49-F238E27FC236}">
                  <a16:creationId xmlns:a16="http://schemas.microsoft.com/office/drawing/2014/main" id="{F2E0D72A-A60A-6F0B-281E-D6D3B84BCB52}"/>
                </a:ext>
              </a:extLst>
            </p:cNvPr>
            <p:cNvSpPr>
              <a:spLocks noChangeArrowheads="1"/>
            </p:cNvSpPr>
            <p:nvPr/>
          </p:nvSpPr>
          <p:spPr bwMode="auto">
            <a:xfrm>
              <a:off x="6192761" y="4119704"/>
              <a:ext cx="31568"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i</a:t>
              </a:r>
              <a:endParaRPr kumimoji="0" lang="en-US" altLang="en-US" b="0" i="0" u="none" strike="noStrike" cap="none" normalizeH="0" baseline="0">
                <a:ln>
                  <a:noFill/>
                </a:ln>
                <a:solidFill>
                  <a:schemeClr val="tx1"/>
                </a:solidFill>
                <a:effectLst/>
              </a:endParaRPr>
            </a:p>
          </p:txBody>
        </p:sp>
        <p:sp>
          <p:nvSpPr>
            <p:cNvPr id="448" name="Rectangle 180">
              <a:extLst>
                <a:ext uri="{FF2B5EF4-FFF2-40B4-BE49-F238E27FC236}">
                  <a16:creationId xmlns:a16="http://schemas.microsoft.com/office/drawing/2014/main" id="{70D4D17A-0B0C-4559-9658-95BB13BA88D6}"/>
                </a:ext>
              </a:extLst>
            </p:cNvPr>
            <p:cNvSpPr>
              <a:spLocks noChangeArrowheads="1"/>
            </p:cNvSpPr>
            <p:nvPr/>
          </p:nvSpPr>
          <p:spPr bwMode="auto">
            <a:xfrm>
              <a:off x="6226099" y="4119704"/>
              <a:ext cx="31568"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i</a:t>
              </a:r>
              <a:endParaRPr kumimoji="0" lang="en-US" altLang="en-US" b="0" i="0" u="none" strike="noStrike" cap="none" normalizeH="0" baseline="0">
                <a:ln>
                  <a:noFill/>
                </a:ln>
                <a:solidFill>
                  <a:schemeClr val="tx1"/>
                </a:solidFill>
                <a:effectLst/>
              </a:endParaRPr>
            </a:p>
          </p:txBody>
        </p:sp>
        <p:sp>
          <p:nvSpPr>
            <p:cNvPr id="449" name="Rectangle 181">
              <a:extLst>
                <a:ext uri="{FF2B5EF4-FFF2-40B4-BE49-F238E27FC236}">
                  <a16:creationId xmlns:a16="http://schemas.microsoft.com/office/drawing/2014/main" id="{CC3A94D9-F343-9B2B-E6D7-5FACE7C0A8E3}"/>
                </a:ext>
              </a:extLst>
            </p:cNvPr>
            <p:cNvSpPr>
              <a:spLocks noChangeArrowheads="1"/>
            </p:cNvSpPr>
            <p:nvPr/>
          </p:nvSpPr>
          <p:spPr bwMode="auto">
            <a:xfrm>
              <a:off x="6291186" y="4119704"/>
              <a:ext cx="3788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a:t>
              </a:r>
              <a:endParaRPr kumimoji="0" lang="en-US" altLang="en-US" b="0" i="0" u="none" strike="noStrike" cap="none" normalizeH="0" baseline="0">
                <a:ln>
                  <a:noFill/>
                </a:ln>
                <a:solidFill>
                  <a:schemeClr val="tx1"/>
                </a:solidFill>
                <a:effectLst/>
              </a:endParaRPr>
            </a:p>
          </p:txBody>
        </p:sp>
        <p:sp>
          <p:nvSpPr>
            <p:cNvPr id="450" name="Rectangle 182">
              <a:extLst>
                <a:ext uri="{FF2B5EF4-FFF2-40B4-BE49-F238E27FC236}">
                  <a16:creationId xmlns:a16="http://schemas.microsoft.com/office/drawing/2014/main" id="{92968332-F32A-F9D3-E4C2-1284D3F23B2A}"/>
                </a:ext>
              </a:extLst>
            </p:cNvPr>
            <p:cNvSpPr>
              <a:spLocks noChangeArrowheads="1"/>
            </p:cNvSpPr>
            <p:nvPr/>
          </p:nvSpPr>
          <p:spPr bwMode="auto">
            <a:xfrm>
              <a:off x="6330874" y="4119704"/>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1</a:t>
              </a:r>
              <a:endParaRPr kumimoji="0" lang="en-US" altLang="en-US" b="0" i="0" u="none" strike="noStrike" cap="none" normalizeH="0" baseline="0">
                <a:ln>
                  <a:noFill/>
                </a:ln>
                <a:solidFill>
                  <a:schemeClr val="tx1"/>
                </a:solidFill>
                <a:effectLst/>
              </a:endParaRPr>
            </a:p>
          </p:txBody>
        </p:sp>
        <p:sp>
          <p:nvSpPr>
            <p:cNvPr id="451" name="Rectangle 183">
              <a:extLst>
                <a:ext uri="{FF2B5EF4-FFF2-40B4-BE49-F238E27FC236}">
                  <a16:creationId xmlns:a16="http://schemas.microsoft.com/office/drawing/2014/main" id="{95EC53E3-ECA4-1A5B-90F1-0911F73E5BAB}"/>
                </a:ext>
              </a:extLst>
            </p:cNvPr>
            <p:cNvSpPr>
              <a:spLocks noChangeArrowheads="1"/>
            </p:cNvSpPr>
            <p:nvPr/>
          </p:nvSpPr>
          <p:spPr bwMode="auto">
            <a:xfrm>
              <a:off x="6389611" y="4119704"/>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9</a:t>
              </a:r>
              <a:endParaRPr kumimoji="0" lang="en-US" altLang="en-US" b="0" i="0" u="none" strike="noStrike" cap="none" normalizeH="0" baseline="0">
                <a:ln>
                  <a:noFill/>
                </a:ln>
                <a:solidFill>
                  <a:schemeClr val="tx1"/>
                </a:solidFill>
                <a:effectLst/>
              </a:endParaRPr>
            </a:p>
          </p:txBody>
        </p:sp>
        <p:sp>
          <p:nvSpPr>
            <p:cNvPr id="452" name="Rectangle 184">
              <a:extLst>
                <a:ext uri="{FF2B5EF4-FFF2-40B4-BE49-F238E27FC236}">
                  <a16:creationId xmlns:a16="http://schemas.microsoft.com/office/drawing/2014/main" id="{64F18F43-E80F-813B-58FE-73C3B69D1430}"/>
                </a:ext>
              </a:extLst>
            </p:cNvPr>
            <p:cNvSpPr>
              <a:spLocks noChangeArrowheads="1"/>
            </p:cNvSpPr>
            <p:nvPr/>
          </p:nvSpPr>
          <p:spPr bwMode="auto">
            <a:xfrm>
              <a:off x="6449936" y="4119704"/>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9</a:t>
              </a:r>
              <a:endParaRPr kumimoji="0" lang="en-US" altLang="en-US" b="0" i="0" u="none" strike="noStrike" cap="none" normalizeH="0" baseline="0">
                <a:ln>
                  <a:noFill/>
                </a:ln>
                <a:solidFill>
                  <a:schemeClr val="tx1"/>
                </a:solidFill>
                <a:effectLst/>
              </a:endParaRPr>
            </a:p>
          </p:txBody>
        </p:sp>
        <p:sp>
          <p:nvSpPr>
            <p:cNvPr id="453" name="Rectangle 185">
              <a:extLst>
                <a:ext uri="{FF2B5EF4-FFF2-40B4-BE49-F238E27FC236}">
                  <a16:creationId xmlns:a16="http://schemas.microsoft.com/office/drawing/2014/main" id="{FF13EF4D-2D00-E315-5E38-B596DF47E23D}"/>
                </a:ext>
              </a:extLst>
            </p:cNvPr>
            <p:cNvSpPr>
              <a:spLocks noChangeArrowheads="1"/>
            </p:cNvSpPr>
            <p:nvPr/>
          </p:nvSpPr>
          <p:spPr bwMode="auto">
            <a:xfrm>
              <a:off x="6507086" y="4119704"/>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7</a:t>
              </a:r>
              <a:endParaRPr kumimoji="0" lang="en-US" altLang="en-US" b="0" i="0" u="none" strike="noStrike" cap="none" normalizeH="0" baseline="0">
                <a:ln>
                  <a:noFill/>
                </a:ln>
                <a:solidFill>
                  <a:schemeClr val="tx1"/>
                </a:solidFill>
                <a:effectLst/>
              </a:endParaRPr>
            </a:p>
          </p:txBody>
        </p:sp>
        <p:sp>
          <p:nvSpPr>
            <p:cNvPr id="454" name="Rectangle 186">
              <a:extLst>
                <a:ext uri="{FF2B5EF4-FFF2-40B4-BE49-F238E27FC236}">
                  <a16:creationId xmlns:a16="http://schemas.microsoft.com/office/drawing/2014/main" id="{C3558B88-7C6D-EFD2-700D-918F633CB448}"/>
                </a:ext>
              </a:extLst>
            </p:cNvPr>
            <p:cNvSpPr>
              <a:spLocks noChangeArrowheads="1"/>
            </p:cNvSpPr>
            <p:nvPr/>
          </p:nvSpPr>
          <p:spPr bwMode="auto">
            <a:xfrm>
              <a:off x="6565824" y="4119704"/>
              <a:ext cx="3788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a:t>
              </a:r>
              <a:endParaRPr kumimoji="0" lang="en-US" altLang="en-US" b="0" i="0" u="none" strike="noStrike" cap="none" normalizeH="0" baseline="0">
                <a:ln>
                  <a:noFill/>
                </a:ln>
                <a:solidFill>
                  <a:schemeClr val="tx1"/>
                </a:solidFill>
                <a:effectLst/>
              </a:endParaRPr>
            </a:p>
          </p:txBody>
        </p:sp>
        <p:sp>
          <p:nvSpPr>
            <p:cNvPr id="455" name="Rectangle 187">
              <a:extLst>
                <a:ext uri="{FF2B5EF4-FFF2-40B4-BE49-F238E27FC236}">
                  <a16:creationId xmlns:a16="http://schemas.microsoft.com/office/drawing/2014/main" id="{6F1DC633-859E-B1A7-D80F-A5784E2F019F}"/>
                </a:ext>
              </a:extLst>
            </p:cNvPr>
            <p:cNvSpPr>
              <a:spLocks noChangeArrowheads="1"/>
            </p:cNvSpPr>
            <p:nvPr/>
          </p:nvSpPr>
          <p:spPr bwMode="auto">
            <a:xfrm>
              <a:off x="6657899" y="3983179"/>
              <a:ext cx="101018"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M</a:t>
              </a:r>
              <a:endParaRPr kumimoji="0" lang="en-US" altLang="en-US" b="0" i="0" u="none" strike="noStrike" cap="none" normalizeH="0" baseline="0">
                <a:ln>
                  <a:noFill/>
                </a:ln>
                <a:solidFill>
                  <a:schemeClr val="tx1"/>
                </a:solidFill>
                <a:effectLst/>
              </a:endParaRPr>
            </a:p>
          </p:txBody>
        </p:sp>
        <p:sp>
          <p:nvSpPr>
            <p:cNvPr id="456" name="Rectangle 188">
              <a:extLst>
                <a:ext uri="{FF2B5EF4-FFF2-40B4-BE49-F238E27FC236}">
                  <a16:creationId xmlns:a16="http://schemas.microsoft.com/office/drawing/2014/main" id="{13D5429B-A772-08D9-51D7-A9DB9463641C}"/>
                </a:ext>
              </a:extLst>
            </p:cNvPr>
            <p:cNvSpPr>
              <a:spLocks noChangeArrowheads="1"/>
            </p:cNvSpPr>
            <p:nvPr/>
          </p:nvSpPr>
          <p:spPr bwMode="auto">
            <a:xfrm>
              <a:off x="6762674" y="3983179"/>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o</a:t>
              </a:r>
              <a:endParaRPr kumimoji="0" lang="en-US" altLang="en-US" b="0" i="0" u="none" strike="noStrike" cap="none" normalizeH="0" baseline="0">
                <a:ln>
                  <a:noFill/>
                </a:ln>
                <a:solidFill>
                  <a:schemeClr val="tx1"/>
                </a:solidFill>
                <a:effectLst/>
              </a:endParaRPr>
            </a:p>
          </p:txBody>
        </p:sp>
        <p:sp>
          <p:nvSpPr>
            <p:cNvPr id="457" name="Rectangle 189">
              <a:extLst>
                <a:ext uri="{FF2B5EF4-FFF2-40B4-BE49-F238E27FC236}">
                  <a16:creationId xmlns:a16="http://schemas.microsoft.com/office/drawing/2014/main" id="{5447B271-AC83-69E6-DFB0-3873510E6C37}"/>
                </a:ext>
              </a:extLst>
            </p:cNvPr>
            <p:cNvSpPr>
              <a:spLocks noChangeArrowheads="1"/>
            </p:cNvSpPr>
            <p:nvPr/>
          </p:nvSpPr>
          <p:spPr bwMode="auto">
            <a:xfrm>
              <a:off x="6821411" y="3983179"/>
              <a:ext cx="44195"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s</a:t>
              </a:r>
              <a:endParaRPr kumimoji="0" lang="en-US" altLang="en-US" b="0" i="0" u="none" strike="noStrike" cap="none" normalizeH="0" baseline="0">
                <a:ln>
                  <a:noFill/>
                </a:ln>
                <a:solidFill>
                  <a:schemeClr val="tx1"/>
                </a:solidFill>
                <a:effectLst/>
              </a:endParaRPr>
            </a:p>
          </p:txBody>
        </p:sp>
        <p:sp>
          <p:nvSpPr>
            <p:cNvPr id="458" name="Rectangle 190">
              <a:extLst>
                <a:ext uri="{FF2B5EF4-FFF2-40B4-BE49-F238E27FC236}">
                  <a16:creationId xmlns:a16="http://schemas.microsoft.com/office/drawing/2014/main" id="{879256C1-97D5-13A9-E943-550EFA3E997D}"/>
                </a:ext>
              </a:extLst>
            </p:cNvPr>
            <p:cNvSpPr>
              <a:spLocks noChangeArrowheads="1"/>
            </p:cNvSpPr>
            <p:nvPr/>
          </p:nvSpPr>
          <p:spPr bwMode="auto">
            <a:xfrm>
              <a:off x="6867449" y="3983179"/>
              <a:ext cx="31568"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t</a:t>
              </a:r>
              <a:endParaRPr kumimoji="0" lang="en-US" altLang="en-US" b="0" i="0" u="none" strike="noStrike" cap="none" normalizeH="0" baseline="0">
                <a:ln>
                  <a:noFill/>
                </a:ln>
                <a:solidFill>
                  <a:schemeClr val="tx1"/>
                </a:solidFill>
                <a:effectLst/>
              </a:endParaRPr>
            </a:p>
          </p:txBody>
        </p:sp>
        <p:sp>
          <p:nvSpPr>
            <p:cNvPr id="459" name="Rectangle 191">
              <a:extLst>
                <a:ext uri="{FF2B5EF4-FFF2-40B4-BE49-F238E27FC236}">
                  <a16:creationId xmlns:a16="http://schemas.microsoft.com/office/drawing/2014/main" id="{901134F5-7214-4711-69E4-04C54089FD99}"/>
                </a:ext>
              </a:extLst>
            </p:cNvPr>
            <p:cNvSpPr>
              <a:spLocks noChangeArrowheads="1"/>
            </p:cNvSpPr>
            <p:nvPr/>
          </p:nvSpPr>
          <p:spPr bwMode="auto">
            <a:xfrm>
              <a:off x="6900786" y="3983179"/>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o</a:t>
              </a:r>
              <a:endParaRPr kumimoji="0" lang="en-US" altLang="en-US" b="0" i="0" u="none" strike="noStrike" cap="none" normalizeH="0" baseline="0">
                <a:ln>
                  <a:noFill/>
                </a:ln>
                <a:solidFill>
                  <a:schemeClr val="tx1"/>
                </a:solidFill>
                <a:effectLst/>
              </a:endParaRPr>
            </a:p>
          </p:txBody>
        </p:sp>
        <p:sp>
          <p:nvSpPr>
            <p:cNvPr id="460" name="Rectangle 192">
              <a:extLst>
                <a:ext uri="{FF2B5EF4-FFF2-40B4-BE49-F238E27FC236}">
                  <a16:creationId xmlns:a16="http://schemas.microsoft.com/office/drawing/2014/main" id="{62A6D496-6395-08B5-0647-7C6F0291CD5B}"/>
                </a:ext>
              </a:extLst>
            </p:cNvPr>
            <p:cNvSpPr>
              <a:spLocks noChangeArrowheads="1"/>
            </p:cNvSpPr>
            <p:nvPr/>
          </p:nvSpPr>
          <p:spPr bwMode="auto">
            <a:xfrm>
              <a:off x="6959524" y="3983179"/>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v</a:t>
              </a:r>
              <a:endParaRPr kumimoji="0" lang="en-US" altLang="en-US" b="0" i="0" u="none" strike="noStrike" cap="none" normalizeH="0" baseline="0">
                <a:ln>
                  <a:noFill/>
                </a:ln>
                <a:solidFill>
                  <a:schemeClr val="tx1"/>
                </a:solidFill>
                <a:effectLst/>
              </a:endParaRPr>
            </a:p>
          </p:txBody>
        </p:sp>
        <p:sp>
          <p:nvSpPr>
            <p:cNvPr id="461" name="Rectangle 193">
              <a:extLst>
                <a:ext uri="{FF2B5EF4-FFF2-40B4-BE49-F238E27FC236}">
                  <a16:creationId xmlns:a16="http://schemas.microsoft.com/office/drawing/2014/main" id="{97180BCD-CCC3-005B-3900-3F241EE89A7C}"/>
                </a:ext>
              </a:extLst>
            </p:cNvPr>
            <p:cNvSpPr>
              <a:spLocks noChangeArrowheads="1"/>
            </p:cNvSpPr>
            <p:nvPr/>
          </p:nvSpPr>
          <p:spPr bwMode="auto">
            <a:xfrm>
              <a:off x="7018261" y="3983179"/>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o</a:t>
              </a:r>
              <a:endParaRPr kumimoji="0" lang="en-US" altLang="en-US" b="0" i="0" u="none" strike="noStrike" cap="none" normalizeH="0" baseline="0">
                <a:ln>
                  <a:noFill/>
                </a:ln>
                <a:solidFill>
                  <a:schemeClr val="tx1"/>
                </a:solidFill>
                <a:effectLst/>
              </a:endParaRPr>
            </a:p>
          </p:txBody>
        </p:sp>
        <p:sp>
          <p:nvSpPr>
            <p:cNvPr id="462" name="Rectangle 194">
              <a:extLst>
                <a:ext uri="{FF2B5EF4-FFF2-40B4-BE49-F238E27FC236}">
                  <a16:creationId xmlns:a16="http://schemas.microsoft.com/office/drawing/2014/main" id="{BD33DF69-284B-B0BF-0C38-4FC92C52945D}"/>
                </a:ext>
              </a:extLst>
            </p:cNvPr>
            <p:cNvSpPr>
              <a:spLocks noChangeArrowheads="1"/>
            </p:cNvSpPr>
            <p:nvPr/>
          </p:nvSpPr>
          <p:spPr bwMode="auto">
            <a:xfrm>
              <a:off x="7076999" y="3983179"/>
              <a:ext cx="31568"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err="1">
                  <a:ln>
                    <a:noFill/>
                  </a:ln>
                  <a:solidFill>
                    <a:srgbClr val="000000"/>
                  </a:solidFill>
                  <a:effectLst/>
                  <a:latin typeface="Times New Roman" panose="02020603050405020304" pitchFamily="18" charset="0"/>
                </a:rPr>
                <a:t>i</a:t>
              </a:r>
              <a:endParaRPr kumimoji="0" lang="en-US" altLang="en-US" b="0" i="0" u="none" strike="noStrike" cap="none" normalizeH="0" baseline="0" dirty="0">
                <a:ln>
                  <a:noFill/>
                </a:ln>
                <a:solidFill>
                  <a:schemeClr val="tx1"/>
                </a:solidFill>
                <a:effectLst/>
              </a:endParaRPr>
            </a:p>
          </p:txBody>
        </p:sp>
        <p:sp>
          <p:nvSpPr>
            <p:cNvPr id="463" name="Rectangle 195">
              <a:extLst>
                <a:ext uri="{FF2B5EF4-FFF2-40B4-BE49-F238E27FC236}">
                  <a16:creationId xmlns:a16="http://schemas.microsoft.com/office/drawing/2014/main" id="{C86E6398-AD94-7D5C-9500-A7276632C58E}"/>
                </a:ext>
              </a:extLst>
            </p:cNvPr>
            <p:cNvSpPr>
              <a:spLocks noChangeArrowheads="1"/>
            </p:cNvSpPr>
            <p:nvPr/>
          </p:nvSpPr>
          <p:spPr bwMode="auto">
            <a:xfrm>
              <a:off x="7143674" y="3983179"/>
              <a:ext cx="3788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a:t>
              </a:r>
              <a:endParaRPr kumimoji="0" lang="en-US" altLang="en-US" b="0" i="0" u="none" strike="noStrike" cap="none" normalizeH="0" baseline="0">
                <a:ln>
                  <a:noFill/>
                </a:ln>
                <a:solidFill>
                  <a:schemeClr val="tx1"/>
                </a:solidFill>
                <a:effectLst/>
              </a:endParaRPr>
            </a:p>
          </p:txBody>
        </p:sp>
        <p:sp>
          <p:nvSpPr>
            <p:cNvPr id="464" name="Rectangle 196">
              <a:extLst>
                <a:ext uri="{FF2B5EF4-FFF2-40B4-BE49-F238E27FC236}">
                  <a16:creationId xmlns:a16="http://schemas.microsoft.com/office/drawing/2014/main" id="{DD8728E7-2EAE-0E04-4CC2-55BD3C8600AC}"/>
                </a:ext>
              </a:extLst>
            </p:cNvPr>
            <p:cNvSpPr>
              <a:spLocks noChangeArrowheads="1"/>
            </p:cNvSpPr>
            <p:nvPr/>
          </p:nvSpPr>
          <p:spPr bwMode="auto">
            <a:xfrm>
              <a:off x="7181774" y="3983179"/>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2</a:t>
              </a:r>
              <a:endParaRPr kumimoji="0" lang="en-US" altLang="en-US" b="0" i="0" u="none" strike="noStrike" cap="none" normalizeH="0" baseline="0">
                <a:ln>
                  <a:noFill/>
                </a:ln>
                <a:solidFill>
                  <a:schemeClr val="tx1"/>
                </a:solidFill>
                <a:effectLst/>
              </a:endParaRPr>
            </a:p>
          </p:txBody>
        </p:sp>
        <p:sp>
          <p:nvSpPr>
            <p:cNvPr id="465" name="Rectangle 197">
              <a:extLst>
                <a:ext uri="{FF2B5EF4-FFF2-40B4-BE49-F238E27FC236}">
                  <a16:creationId xmlns:a16="http://schemas.microsoft.com/office/drawing/2014/main" id="{8DDDC1C1-2427-4050-1C85-56E32B3C005D}"/>
                </a:ext>
              </a:extLst>
            </p:cNvPr>
            <p:cNvSpPr>
              <a:spLocks noChangeArrowheads="1"/>
            </p:cNvSpPr>
            <p:nvPr/>
          </p:nvSpPr>
          <p:spPr bwMode="auto">
            <a:xfrm>
              <a:off x="7240511" y="3983179"/>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0</a:t>
              </a:r>
              <a:endParaRPr kumimoji="0" lang="en-US" altLang="en-US" b="0" i="0" u="none" strike="noStrike" cap="none" normalizeH="0" baseline="0">
                <a:ln>
                  <a:noFill/>
                </a:ln>
                <a:solidFill>
                  <a:schemeClr val="tx1"/>
                </a:solidFill>
                <a:effectLst/>
              </a:endParaRPr>
            </a:p>
          </p:txBody>
        </p:sp>
        <p:sp>
          <p:nvSpPr>
            <p:cNvPr id="466" name="Rectangle 198">
              <a:extLst>
                <a:ext uri="{FF2B5EF4-FFF2-40B4-BE49-F238E27FC236}">
                  <a16:creationId xmlns:a16="http://schemas.microsoft.com/office/drawing/2014/main" id="{EB1AB4CE-D20A-C72F-9FB1-DFC9B8AF6774}"/>
                </a:ext>
              </a:extLst>
            </p:cNvPr>
            <p:cNvSpPr>
              <a:spLocks noChangeArrowheads="1"/>
            </p:cNvSpPr>
            <p:nvPr/>
          </p:nvSpPr>
          <p:spPr bwMode="auto">
            <a:xfrm>
              <a:off x="7300836" y="3983179"/>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0</a:t>
              </a:r>
              <a:endParaRPr kumimoji="0" lang="en-US" altLang="en-US" b="0" i="0" u="none" strike="noStrike" cap="none" normalizeH="0" baseline="0">
                <a:ln>
                  <a:noFill/>
                </a:ln>
                <a:solidFill>
                  <a:schemeClr val="tx1"/>
                </a:solidFill>
                <a:effectLst/>
              </a:endParaRPr>
            </a:p>
          </p:txBody>
        </p:sp>
        <p:sp>
          <p:nvSpPr>
            <p:cNvPr id="467" name="Rectangle 199">
              <a:extLst>
                <a:ext uri="{FF2B5EF4-FFF2-40B4-BE49-F238E27FC236}">
                  <a16:creationId xmlns:a16="http://schemas.microsoft.com/office/drawing/2014/main" id="{3F305D32-A423-ED16-67B4-4D34431F64EC}"/>
                </a:ext>
              </a:extLst>
            </p:cNvPr>
            <p:cNvSpPr>
              <a:spLocks noChangeArrowheads="1"/>
            </p:cNvSpPr>
            <p:nvPr/>
          </p:nvSpPr>
          <p:spPr bwMode="auto">
            <a:xfrm>
              <a:off x="7359574" y="3983179"/>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1</a:t>
              </a:r>
              <a:endParaRPr kumimoji="0" lang="en-US" altLang="en-US" b="0" i="0" u="none" strike="noStrike" cap="none" normalizeH="0" baseline="0">
                <a:ln>
                  <a:noFill/>
                </a:ln>
                <a:solidFill>
                  <a:schemeClr val="tx1"/>
                </a:solidFill>
                <a:effectLst/>
              </a:endParaRPr>
            </a:p>
          </p:txBody>
        </p:sp>
        <p:sp>
          <p:nvSpPr>
            <p:cNvPr id="468" name="Rectangle 200">
              <a:extLst>
                <a:ext uri="{FF2B5EF4-FFF2-40B4-BE49-F238E27FC236}">
                  <a16:creationId xmlns:a16="http://schemas.microsoft.com/office/drawing/2014/main" id="{E35B734D-CC7E-2680-4CAE-8943CEE4BA6D}"/>
                </a:ext>
              </a:extLst>
            </p:cNvPr>
            <p:cNvSpPr>
              <a:spLocks noChangeArrowheads="1"/>
            </p:cNvSpPr>
            <p:nvPr/>
          </p:nvSpPr>
          <p:spPr bwMode="auto">
            <a:xfrm>
              <a:off x="7418311" y="3983179"/>
              <a:ext cx="3788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a:t>
              </a:r>
              <a:endParaRPr kumimoji="0" lang="en-US" altLang="en-US" b="0" i="0" u="none" strike="noStrike" cap="none" normalizeH="0" baseline="0">
                <a:ln>
                  <a:noFill/>
                </a:ln>
                <a:solidFill>
                  <a:schemeClr val="tx1"/>
                </a:solidFill>
                <a:effectLst/>
              </a:endParaRPr>
            </a:p>
          </p:txBody>
        </p:sp>
        <p:sp>
          <p:nvSpPr>
            <p:cNvPr id="469" name="Rectangle 201">
              <a:extLst>
                <a:ext uri="{FF2B5EF4-FFF2-40B4-BE49-F238E27FC236}">
                  <a16:creationId xmlns:a16="http://schemas.microsoft.com/office/drawing/2014/main" id="{5CD81DA3-DF51-E72F-A93A-E4898D8232D1}"/>
                </a:ext>
              </a:extLst>
            </p:cNvPr>
            <p:cNvSpPr>
              <a:spLocks noChangeArrowheads="1"/>
            </p:cNvSpPr>
            <p:nvPr/>
          </p:nvSpPr>
          <p:spPr bwMode="auto">
            <a:xfrm>
              <a:off x="5097386" y="3845067"/>
              <a:ext cx="63136"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P</a:t>
              </a:r>
              <a:endParaRPr kumimoji="0" lang="en-US" altLang="en-US" b="0" i="0" u="none" strike="noStrike" cap="none" normalizeH="0" baseline="0">
                <a:ln>
                  <a:noFill/>
                </a:ln>
                <a:solidFill>
                  <a:schemeClr val="tx1"/>
                </a:solidFill>
                <a:effectLst/>
              </a:endParaRPr>
            </a:p>
          </p:txBody>
        </p:sp>
        <p:sp>
          <p:nvSpPr>
            <p:cNvPr id="470" name="Rectangle 202">
              <a:extLst>
                <a:ext uri="{FF2B5EF4-FFF2-40B4-BE49-F238E27FC236}">
                  <a16:creationId xmlns:a16="http://schemas.microsoft.com/office/drawing/2014/main" id="{C515FC6A-80ED-3CD9-3F26-0A04B0B9C53C}"/>
                </a:ext>
              </a:extLst>
            </p:cNvPr>
            <p:cNvSpPr>
              <a:spLocks noChangeArrowheads="1"/>
            </p:cNvSpPr>
            <p:nvPr/>
          </p:nvSpPr>
          <p:spPr bwMode="auto">
            <a:xfrm>
              <a:off x="5164061" y="3845067"/>
              <a:ext cx="69450"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E</a:t>
              </a:r>
              <a:endParaRPr kumimoji="0" lang="en-US" altLang="en-US" b="0" i="0" u="none" strike="noStrike" cap="none" normalizeH="0" baseline="0">
                <a:ln>
                  <a:noFill/>
                </a:ln>
                <a:solidFill>
                  <a:schemeClr val="tx1"/>
                </a:solidFill>
                <a:effectLst/>
              </a:endParaRPr>
            </a:p>
          </p:txBody>
        </p:sp>
        <p:sp>
          <p:nvSpPr>
            <p:cNvPr id="471" name="Rectangle 203">
              <a:extLst>
                <a:ext uri="{FF2B5EF4-FFF2-40B4-BE49-F238E27FC236}">
                  <a16:creationId xmlns:a16="http://schemas.microsoft.com/office/drawing/2014/main" id="{831C8ED0-D5FE-2BCD-751F-E6F879257464}"/>
                </a:ext>
              </a:extLst>
            </p:cNvPr>
            <p:cNvSpPr>
              <a:spLocks noChangeArrowheads="1"/>
            </p:cNvSpPr>
            <p:nvPr/>
          </p:nvSpPr>
          <p:spPr bwMode="auto">
            <a:xfrm>
              <a:off x="5235499" y="3845067"/>
              <a:ext cx="75763"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R</a:t>
              </a:r>
              <a:endParaRPr kumimoji="0" lang="en-US" altLang="en-US" b="0" i="0" u="none" strike="noStrike" cap="none" normalizeH="0" baseline="0">
                <a:ln>
                  <a:noFill/>
                </a:ln>
                <a:solidFill>
                  <a:schemeClr val="tx1"/>
                </a:solidFill>
                <a:effectLst/>
              </a:endParaRPr>
            </a:p>
          </p:txBody>
        </p:sp>
        <p:sp>
          <p:nvSpPr>
            <p:cNvPr id="472" name="Rectangle 204">
              <a:extLst>
                <a:ext uri="{FF2B5EF4-FFF2-40B4-BE49-F238E27FC236}">
                  <a16:creationId xmlns:a16="http://schemas.microsoft.com/office/drawing/2014/main" id="{D523DC0D-E375-9D67-7F7B-8B149755C593}"/>
                </a:ext>
              </a:extLst>
            </p:cNvPr>
            <p:cNvSpPr>
              <a:spLocks noChangeArrowheads="1"/>
            </p:cNvSpPr>
            <p:nvPr/>
          </p:nvSpPr>
          <p:spPr bwMode="auto">
            <a:xfrm>
              <a:off x="5314874" y="3845067"/>
              <a:ext cx="82077"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K</a:t>
              </a:r>
              <a:endParaRPr kumimoji="0" lang="en-US" altLang="en-US" b="0" i="0" u="none" strike="noStrike" cap="none" normalizeH="0" baseline="0">
                <a:ln>
                  <a:noFill/>
                </a:ln>
                <a:solidFill>
                  <a:schemeClr val="tx1"/>
                </a:solidFill>
                <a:effectLst/>
              </a:endParaRPr>
            </a:p>
          </p:txBody>
        </p:sp>
        <p:sp>
          <p:nvSpPr>
            <p:cNvPr id="473" name="Rectangle 206">
              <a:extLst>
                <a:ext uri="{FF2B5EF4-FFF2-40B4-BE49-F238E27FC236}">
                  <a16:creationId xmlns:a16="http://schemas.microsoft.com/office/drawing/2014/main" id="{BE0AE45F-5BAC-6B25-F00D-27FBCA7B031E}"/>
                </a:ext>
              </a:extLst>
            </p:cNvPr>
            <p:cNvSpPr>
              <a:spLocks noChangeArrowheads="1"/>
            </p:cNvSpPr>
            <p:nvPr/>
          </p:nvSpPr>
          <p:spPr bwMode="auto">
            <a:xfrm>
              <a:off x="5399011" y="3845066"/>
              <a:ext cx="69450"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E</a:t>
              </a:r>
              <a:endParaRPr kumimoji="0" lang="en-US" altLang="en-US" b="0" i="0" u="none" strike="noStrike" cap="none" normalizeH="0" baseline="0">
                <a:ln>
                  <a:noFill/>
                </a:ln>
                <a:solidFill>
                  <a:schemeClr val="tx1"/>
                </a:solidFill>
                <a:effectLst/>
              </a:endParaRPr>
            </a:p>
          </p:txBody>
        </p:sp>
        <p:sp>
          <p:nvSpPr>
            <p:cNvPr id="474" name="Rectangle 207">
              <a:extLst>
                <a:ext uri="{FF2B5EF4-FFF2-40B4-BE49-F238E27FC236}">
                  <a16:creationId xmlns:a16="http://schemas.microsoft.com/office/drawing/2014/main" id="{48C1FF74-2E80-0AB5-7A7B-F12333758513}"/>
                </a:ext>
              </a:extLst>
            </p:cNvPr>
            <p:cNvSpPr>
              <a:spLocks noChangeArrowheads="1"/>
            </p:cNvSpPr>
            <p:nvPr/>
          </p:nvSpPr>
          <p:spPr bwMode="auto">
            <a:xfrm>
              <a:off x="5470449" y="3845066"/>
              <a:ext cx="82077"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O</a:t>
              </a:r>
              <a:endParaRPr kumimoji="0" lang="en-US" altLang="en-US" b="0" i="0" u="none" strike="noStrike" cap="none" normalizeH="0" baseline="0">
                <a:ln>
                  <a:noFill/>
                </a:ln>
                <a:solidFill>
                  <a:schemeClr val="tx1"/>
                </a:solidFill>
                <a:effectLst/>
              </a:endParaRPr>
            </a:p>
          </p:txBody>
        </p:sp>
        <p:sp>
          <p:nvSpPr>
            <p:cNvPr id="475" name="Rectangle 208">
              <a:extLst>
                <a:ext uri="{FF2B5EF4-FFF2-40B4-BE49-F238E27FC236}">
                  <a16:creationId xmlns:a16="http://schemas.microsoft.com/office/drawing/2014/main" id="{F65CA903-D238-38EF-B473-8A6A2CC08A91}"/>
                </a:ext>
              </a:extLst>
            </p:cNvPr>
            <p:cNvSpPr>
              <a:spLocks noChangeArrowheads="1"/>
            </p:cNvSpPr>
            <p:nvPr/>
          </p:nvSpPr>
          <p:spPr bwMode="auto">
            <a:xfrm>
              <a:off x="5589511" y="3845066"/>
              <a:ext cx="3788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I</a:t>
              </a:r>
              <a:endParaRPr kumimoji="0" lang="en-US" altLang="en-US" b="0" i="0" u="none" strike="noStrike" cap="none" normalizeH="0" baseline="0">
                <a:ln>
                  <a:noFill/>
                </a:ln>
                <a:solidFill>
                  <a:schemeClr val="tx1"/>
                </a:solidFill>
                <a:effectLst/>
              </a:endParaRPr>
            </a:p>
          </p:txBody>
        </p:sp>
        <p:sp>
          <p:nvSpPr>
            <p:cNvPr id="476" name="Rectangle 209">
              <a:extLst>
                <a:ext uri="{FF2B5EF4-FFF2-40B4-BE49-F238E27FC236}">
                  <a16:creationId xmlns:a16="http://schemas.microsoft.com/office/drawing/2014/main" id="{B552CD77-873E-7304-7F24-DC96008577B0}"/>
                </a:ext>
              </a:extLst>
            </p:cNvPr>
            <p:cNvSpPr>
              <a:spLocks noChangeArrowheads="1"/>
            </p:cNvSpPr>
            <p:nvPr/>
          </p:nvSpPr>
          <p:spPr bwMode="auto">
            <a:xfrm>
              <a:off x="5629199" y="3845066"/>
              <a:ext cx="3788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I</a:t>
              </a:r>
              <a:endParaRPr kumimoji="0" lang="en-US" altLang="en-US" b="0" i="0" u="none" strike="noStrike" cap="none" normalizeH="0" baseline="0">
                <a:ln>
                  <a:noFill/>
                </a:ln>
                <a:solidFill>
                  <a:schemeClr val="tx1"/>
                </a:solidFill>
                <a:effectLst/>
              </a:endParaRPr>
            </a:p>
          </p:txBody>
        </p:sp>
        <p:sp>
          <p:nvSpPr>
            <p:cNvPr id="477" name="Rectangle 210">
              <a:extLst>
                <a:ext uri="{FF2B5EF4-FFF2-40B4-BE49-F238E27FC236}">
                  <a16:creationId xmlns:a16="http://schemas.microsoft.com/office/drawing/2014/main" id="{04B53234-250E-02C8-2712-013EC48B93ED}"/>
                </a:ext>
              </a:extLst>
            </p:cNvPr>
            <p:cNvSpPr>
              <a:spLocks noChangeArrowheads="1"/>
            </p:cNvSpPr>
            <p:nvPr/>
          </p:nvSpPr>
          <p:spPr bwMode="auto">
            <a:xfrm>
              <a:off x="5700636" y="3845066"/>
              <a:ext cx="3788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Times New Roman" panose="02020603050405020304" pitchFamily="18" charset="0"/>
                </a:rPr>
                <a:t>(</a:t>
              </a:r>
              <a:endParaRPr kumimoji="0" lang="en-US" altLang="en-US" b="0" i="0" u="none" strike="noStrike" cap="none" normalizeH="0" baseline="0" dirty="0">
                <a:ln>
                  <a:noFill/>
                </a:ln>
                <a:solidFill>
                  <a:schemeClr val="tx1"/>
                </a:solidFill>
                <a:effectLst/>
              </a:endParaRPr>
            </a:p>
          </p:txBody>
        </p:sp>
        <p:sp>
          <p:nvSpPr>
            <p:cNvPr id="478" name="Rectangle 211">
              <a:extLst>
                <a:ext uri="{FF2B5EF4-FFF2-40B4-BE49-F238E27FC236}">
                  <a16:creationId xmlns:a16="http://schemas.microsoft.com/office/drawing/2014/main" id="{BDED2378-7002-1C55-3BA6-784D4F123CB2}"/>
                </a:ext>
              </a:extLst>
            </p:cNvPr>
            <p:cNvSpPr>
              <a:spLocks noChangeArrowheads="1"/>
            </p:cNvSpPr>
            <p:nvPr/>
          </p:nvSpPr>
          <p:spPr bwMode="auto">
            <a:xfrm>
              <a:off x="5740324" y="3845066"/>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2</a:t>
              </a:r>
              <a:endParaRPr kumimoji="0" lang="en-US" altLang="en-US" b="0" i="0" u="none" strike="noStrike" cap="none" normalizeH="0" baseline="0">
                <a:ln>
                  <a:noFill/>
                </a:ln>
                <a:solidFill>
                  <a:schemeClr val="tx1"/>
                </a:solidFill>
                <a:effectLst/>
              </a:endParaRPr>
            </a:p>
          </p:txBody>
        </p:sp>
        <p:sp>
          <p:nvSpPr>
            <p:cNvPr id="479" name="Rectangle 212">
              <a:extLst>
                <a:ext uri="{FF2B5EF4-FFF2-40B4-BE49-F238E27FC236}">
                  <a16:creationId xmlns:a16="http://schemas.microsoft.com/office/drawing/2014/main" id="{12A09615-EA88-A490-9720-DED394BED8C0}"/>
                </a:ext>
              </a:extLst>
            </p:cNvPr>
            <p:cNvSpPr>
              <a:spLocks noChangeArrowheads="1"/>
            </p:cNvSpPr>
            <p:nvPr/>
          </p:nvSpPr>
          <p:spPr bwMode="auto">
            <a:xfrm>
              <a:off x="5797474" y="3845066"/>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0</a:t>
              </a:r>
              <a:endParaRPr kumimoji="0" lang="en-US" altLang="en-US" b="0" i="0" u="none" strike="noStrike" cap="none" normalizeH="0" baseline="0">
                <a:ln>
                  <a:noFill/>
                </a:ln>
                <a:solidFill>
                  <a:schemeClr val="tx1"/>
                </a:solidFill>
                <a:effectLst/>
              </a:endParaRPr>
            </a:p>
          </p:txBody>
        </p:sp>
        <p:sp>
          <p:nvSpPr>
            <p:cNvPr id="480" name="Rectangle 213">
              <a:extLst>
                <a:ext uri="{FF2B5EF4-FFF2-40B4-BE49-F238E27FC236}">
                  <a16:creationId xmlns:a16="http://schemas.microsoft.com/office/drawing/2014/main" id="{949FA8E5-B4B4-A051-86EC-951B58243340}"/>
                </a:ext>
              </a:extLst>
            </p:cNvPr>
            <p:cNvSpPr>
              <a:spLocks noChangeArrowheads="1"/>
            </p:cNvSpPr>
            <p:nvPr/>
          </p:nvSpPr>
          <p:spPr bwMode="auto">
            <a:xfrm>
              <a:off x="5856211" y="3845066"/>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0</a:t>
              </a:r>
              <a:endParaRPr kumimoji="0" lang="en-US" altLang="en-US" b="0" i="0" u="none" strike="noStrike" cap="none" normalizeH="0" baseline="0">
                <a:ln>
                  <a:noFill/>
                </a:ln>
                <a:solidFill>
                  <a:schemeClr val="tx1"/>
                </a:solidFill>
                <a:effectLst/>
              </a:endParaRPr>
            </a:p>
          </p:txBody>
        </p:sp>
        <p:sp>
          <p:nvSpPr>
            <p:cNvPr id="481" name="Rectangle 214">
              <a:extLst>
                <a:ext uri="{FF2B5EF4-FFF2-40B4-BE49-F238E27FC236}">
                  <a16:creationId xmlns:a16="http://schemas.microsoft.com/office/drawing/2014/main" id="{E04CE29D-B44C-7B73-1C73-05B6A48813C2}"/>
                </a:ext>
              </a:extLst>
            </p:cNvPr>
            <p:cNvSpPr>
              <a:spLocks noChangeArrowheads="1"/>
            </p:cNvSpPr>
            <p:nvPr/>
          </p:nvSpPr>
          <p:spPr bwMode="auto">
            <a:xfrm>
              <a:off x="5916536" y="3845066"/>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2</a:t>
              </a:r>
              <a:endParaRPr kumimoji="0" lang="en-US" altLang="en-US" b="0" i="0" u="none" strike="noStrike" cap="none" normalizeH="0" baseline="0">
                <a:ln>
                  <a:noFill/>
                </a:ln>
                <a:solidFill>
                  <a:schemeClr val="tx1"/>
                </a:solidFill>
                <a:effectLst/>
              </a:endParaRPr>
            </a:p>
          </p:txBody>
        </p:sp>
        <p:sp>
          <p:nvSpPr>
            <p:cNvPr id="482" name="Rectangle 215">
              <a:extLst>
                <a:ext uri="{FF2B5EF4-FFF2-40B4-BE49-F238E27FC236}">
                  <a16:creationId xmlns:a16="http://schemas.microsoft.com/office/drawing/2014/main" id="{79475D9E-4D72-2B03-BACF-399D3D2E79CF}"/>
                </a:ext>
              </a:extLst>
            </p:cNvPr>
            <p:cNvSpPr>
              <a:spLocks noChangeArrowheads="1"/>
            </p:cNvSpPr>
            <p:nvPr/>
          </p:nvSpPr>
          <p:spPr bwMode="auto">
            <a:xfrm>
              <a:off x="5975274" y="3845066"/>
              <a:ext cx="3788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a:t>
              </a:r>
              <a:endParaRPr kumimoji="0" lang="en-US" altLang="en-US" b="0" i="0" u="none" strike="noStrike" cap="none" normalizeH="0" baseline="0">
                <a:ln>
                  <a:noFill/>
                </a:ln>
                <a:solidFill>
                  <a:schemeClr val="tx1"/>
                </a:solidFill>
                <a:effectLst/>
              </a:endParaRPr>
            </a:p>
          </p:txBody>
        </p:sp>
        <p:sp>
          <p:nvSpPr>
            <p:cNvPr id="483" name="Rectangle 216">
              <a:extLst>
                <a:ext uri="{FF2B5EF4-FFF2-40B4-BE49-F238E27FC236}">
                  <a16:creationId xmlns:a16="http://schemas.microsoft.com/office/drawing/2014/main" id="{0F0B4C7D-A98C-9D5E-140A-F166C90B617B}"/>
                </a:ext>
              </a:extLst>
            </p:cNvPr>
            <p:cNvSpPr>
              <a:spLocks noChangeArrowheads="1"/>
            </p:cNvSpPr>
            <p:nvPr/>
          </p:nvSpPr>
          <p:spPr bwMode="auto">
            <a:xfrm>
              <a:off x="6046711" y="3845066"/>
              <a:ext cx="3788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a:t>
              </a:r>
              <a:endParaRPr kumimoji="0" lang="en-US" altLang="en-US" b="0" i="0" u="none" strike="noStrike" cap="none" normalizeH="0" baseline="0">
                <a:ln>
                  <a:noFill/>
                </a:ln>
                <a:solidFill>
                  <a:schemeClr val="tx1"/>
                </a:solidFill>
                <a:effectLst/>
              </a:endParaRPr>
            </a:p>
          </p:txBody>
        </p:sp>
        <p:sp>
          <p:nvSpPr>
            <p:cNvPr id="484" name="Rectangle 217">
              <a:extLst>
                <a:ext uri="{FF2B5EF4-FFF2-40B4-BE49-F238E27FC236}">
                  <a16:creationId xmlns:a16="http://schemas.microsoft.com/office/drawing/2014/main" id="{8317C19F-01B5-8051-0430-8767BEBAC99D}"/>
                </a:ext>
              </a:extLst>
            </p:cNvPr>
            <p:cNvSpPr>
              <a:spLocks noChangeArrowheads="1"/>
            </p:cNvSpPr>
            <p:nvPr/>
          </p:nvSpPr>
          <p:spPr bwMode="auto">
            <a:xfrm>
              <a:off x="6324524" y="3845066"/>
              <a:ext cx="3788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a:t>
              </a:r>
              <a:endParaRPr kumimoji="0" lang="en-US" altLang="en-US" b="0" i="0" u="none" strike="noStrike" cap="none" normalizeH="0" baseline="0">
                <a:ln>
                  <a:noFill/>
                </a:ln>
                <a:solidFill>
                  <a:schemeClr val="tx1"/>
                </a:solidFill>
                <a:effectLst/>
              </a:endParaRPr>
            </a:p>
          </p:txBody>
        </p:sp>
        <p:sp>
          <p:nvSpPr>
            <p:cNvPr id="485" name="Rectangle 218">
              <a:extLst>
                <a:ext uri="{FF2B5EF4-FFF2-40B4-BE49-F238E27FC236}">
                  <a16:creationId xmlns:a16="http://schemas.microsoft.com/office/drawing/2014/main" id="{5AC95DCA-3B7B-31CB-BAA5-B3773041A6FC}"/>
                </a:ext>
              </a:extLst>
            </p:cNvPr>
            <p:cNvSpPr>
              <a:spLocks noChangeArrowheads="1"/>
            </p:cNvSpPr>
            <p:nvPr/>
          </p:nvSpPr>
          <p:spPr bwMode="auto">
            <a:xfrm>
              <a:off x="4868786" y="3706954"/>
              <a:ext cx="75763"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B</a:t>
              </a:r>
              <a:endParaRPr kumimoji="0" lang="en-US" altLang="en-US" b="0" i="0" u="none" strike="noStrike" cap="none" normalizeH="0" baseline="0">
                <a:ln>
                  <a:noFill/>
                </a:ln>
                <a:solidFill>
                  <a:schemeClr val="tx1"/>
                </a:solidFill>
                <a:effectLst/>
              </a:endParaRPr>
            </a:p>
          </p:txBody>
        </p:sp>
        <p:sp>
          <p:nvSpPr>
            <p:cNvPr id="486" name="Rectangle 219">
              <a:extLst>
                <a:ext uri="{FF2B5EF4-FFF2-40B4-BE49-F238E27FC236}">
                  <a16:creationId xmlns:a16="http://schemas.microsoft.com/office/drawing/2014/main" id="{026EC93F-3F6A-FC20-39B5-FFFFA39245A4}"/>
                </a:ext>
              </a:extLst>
            </p:cNvPr>
            <p:cNvSpPr>
              <a:spLocks noChangeArrowheads="1"/>
            </p:cNvSpPr>
            <p:nvPr/>
          </p:nvSpPr>
          <p:spPr bwMode="auto">
            <a:xfrm>
              <a:off x="4949749" y="3706954"/>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Times New Roman" panose="02020603050405020304" pitchFamily="18" charset="0"/>
                </a:rPr>
                <a:t>y</a:t>
              </a:r>
              <a:endParaRPr kumimoji="0" lang="en-US" altLang="en-US" b="0" i="0" u="none" strike="noStrike" cap="none" normalizeH="0" baseline="0" dirty="0">
                <a:ln>
                  <a:noFill/>
                </a:ln>
                <a:solidFill>
                  <a:schemeClr val="tx1"/>
                </a:solidFill>
                <a:effectLst/>
              </a:endParaRPr>
            </a:p>
          </p:txBody>
        </p:sp>
        <p:sp>
          <p:nvSpPr>
            <p:cNvPr id="487" name="Rectangle 220">
              <a:extLst>
                <a:ext uri="{FF2B5EF4-FFF2-40B4-BE49-F238E27FC236}">
                  <a16:creationId xmlns:a16="http://schemas.microsoft.com/office/drawing/2014/main" id="{19306045-C70A-360B-ADAB-9E21E12D8BD9}"/>
                </a:ext>
              </a:extLst>
            </p:cNvPr>
            <p:cNvSpPr>
              <a:spLocks noChangeArrowheads="1"/>
            </p:cNvSpPr>
            <p:nvPr/>
          </p:nvSpPr>
          <p:spPr bwMode="auto">
            <a:xfrm>
              <a:off x="5006899" y="3706954"/>
              <a:ext cx="3788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r</a:t>
              </a:r>
              <a:endParaRPr kumimoji="0" lang="en-US" altLang="en-US" b="0" i="0" u="none" strike="noStrike" cap="none" normalizeH="0" baseline="0">
                <a:ln>
                  <a:noFill/>
                </a:ln>
                <a:solidFill>
                  <a:schemeClr val="tx1"/>
                </a:solidFill>
                <a:effectLst/>
              </a:endParaRPr>
            </a:p>
          </p:txBody>
        </p:sp>
        <p:sp>
          <p:nvSpPr>
            <p:cNvPr id="488" name="Rectangle 221">
              <a:extLst>
                <a:ext uri="{FF2B5EF4-FFF2-40B4-BE49-F238E27FC236}">
                  <a16:creationId xmlns:a16="http://schemas.microsoft.com/office/drawing/2014/main" id="{C7E9EB68-9F2A-1363-1E1D-396AA9336A3E}"/>
                </a:ext>
              </a:extLst>
            </p:cNvPr>
            <p:cNvSpPr>
              <a:spLocks noChangeArrowheads="1"/>
            </p:cNvSpPr>
            <p:nvPr/>
          </p:nvSpPr>
          <p:spPr bwMode="auto">
            <a:xfrm>
              <a:off x="5046586" y="3706954"/>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n</a:t>
              </a:r>
              <a:endParaRPr kumimoji="0" lang="en-US" altLang="en-US" b="0" i="0" u="none" strike="noStrike" cap="none" normalizeH="0" baseline="0">
                <a:ln>
                  <a:noFill/>
                </a:ln>
                <a:solidFill>
                  <a:schemeClr val="tx1"/>
                </a:solidFill>
                <a:effectLst/>
              </a:endParaRPr>
            </a:p>
          </p:txBody>
        </p:sp>
        <p:sp>
          <p:nvSpPr>
            <p:cNvPr id="489" name="Rectangle 222">
              <a:extLst>
                <a:ext uri="{FF2B5EF4-FFF2-40B4-BE49-F238E27FC236}">
                  <a16:creationId xmlns:a16="http://schemas.microsoft.com/office/drawing/2014/main" id="{B8AE2F5D-2DD2-9AE6-6B8C-A0FAF802BAA5}"/>
                </a:ext>
              </a:extLst>
            </p:cNvPr>
            <p:cNvSpPr>
              <a:spLocks noChangeArrowheads="1"/>
            </p:cNvSpPr>
            <p:nvPr/>
          </p:nvSpPr>
          <p:spPr bwMode="auto">
            <a:xfrm>
              <a:off x="5105324" y="3706954"/>
              <a:ext cx="50509"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e</a:t>
              </a:r>
              <a:endParaRPr kumimoji="0" lang="en-US" altLang="en-US" b="0" i="0" u="none" strike="noStrike" cap="none" normalizeH="0" baseline="0">
                <a:ln>
                  <a:noFill/>
                </a:ln>
                <a:solidFill>
                  <a:schemeClr val="tx1"/>
                </a:solidFill>
                <a:effectLst/>
              </a:endParaRPr>
            </a:p>
          </p:txBody>
        </p:sp>
        <p:sp>
          <p:nvSpPr>
            <p:cNvPr id="490" name="Rectangle 223">
              <a:extLst>
                <a:ext uri="{FF2B5EF4-FFF2-40B4-BE49-F238E27FC236}">
                  <a16:creationId xmlns:a16="http://schemas.microsoft.com/office/drawing/2014/main" id="{7B941A8E-AB6E-5515-6BCF-F16E0FB81D17}"/>
                </a:ext>
              </a:extLst>
            </p:cNvPr>
            <p:cNvSpPr>
              <a:spLocks noChangeArrowheads="1"/>
            </p:cNvSpPr>
            <p:nvPr/>
          </p:nvSpPr>
          <p:spPr bwMode="auto">
            <a:xfrm>
              <a:off x="5191049" y="3706954"/>
              <a:ext cx="3788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a:t>
              </a:r>
              <a:endParaRPr kumimoji="0" lang="en-US" altLang="en-US" b="0" i="0" u="none" strike="noStrike" cap="none" normalizeH="0" baseline="0">
                <a:ln>
                  <a:noFill/>
                </a:ln>
                <a:solidFill>
                  <a:schemeClr val="tx1"/>
                </a:solidFill>
                <a:effectLst/>
              </a:endParaRPr>
            </a:p>
          </p:txBody>
        </p:sp>
        <p:sp>
          <p:nvSpPr>
            <p:cNvPr id="491" name="Rectangle 224">
              <a:extLst>
                <a:ext uri="{FF2B5EF4-FFF2-40B4-BE49-F238E27FC236}">
                  <a16:creationId xmlns:a16="http://schemas.microsoft.com/office/drawing/2014/main" id="{7B38FB49-226B-9230-8D4C-CB7A600860F2}"/>
                </a:ext>
              </a:extLst>
            </p:cNvPr>
            <p:cNvSpPr>
              <a:spLocks noChangeArrowheads="1"/>
            </p:cNvSpPr>
            <p:nvPr/>
          </p:nvSpPr>
          <p:spPr bwMode="auto">
            <a:xfrm>
              <a:off x="5229149" y="3706954"/>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2</a:t>
              </a:r>
              <a:endParaRPr kumimoji="0" lang="en-US" altLang="en-US" b="0" i="0" u="none" strike="noStrike" cap="none" normalizeH="0" baseline="0">
                <a:ln>
                  <a:noFill/>
                </a:ln>
                <a:solidFill>
                  <a:schemeClr val="tx1"/>
                </a:solidFill>
                <a:effectLst/>
              </a:endParaRPr>
            </a:p>
          </p:txBody>
        </p:sp>
        <p:sp>
          <p:nvSpPr>
            <p:cNvPr id="492" name="Rectangle 225">
              <a:extLst>
                <a:ext uri="{FF2B5EF4-FFF2-40B4-BE49-F238E27FC236}">
                  <a16:creationId xmlns:a16="http://schemas.microsoft.com/office/drawing/2014/main" id="{D41B1252-A5F1-B17C-2594-9D7D07C4E6E7}"/>
                </a:ext>
              </a:extLst>
            </p:cNvPr>
            <p:cNvSpPr>
              <a:spLocks noChangeArrowheads="1"/>
            </p:cNvSpPr>
            <p:nvPr/>
          </p:nvSpPr>
          <p:spPr bwMode="auto">
            <a:xfrm>
              <a:off x="5287886" y="3706954"/>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0</a:t>
              </a:r>
              <a:endParaRPr kumimoji="0" lang="en-US" altLang="en-US" b="0" i="0" u="none" strike="noStrike" cap="none" normalizeH="0" baseline="0">
                <a:ln>
                  <a:noFill/>
                </a:ln>
                <a:solidFill>
                  <a:schemeClr val="tx1"/>
                </a:solidFill>
                <a:effectLst/>
              </a:endParaRPr>
            </a:p>
          </p:txBody>
        </p:sp>
        <p:sp>
          <p:nvSpPr>
            <p:cNvPr id="493" name="Rectangle 226">
              <a:extLst>
                <a:ext uri="{FF2B5EF4-FFF2-40B4-BE49-F238E27FC236}">
                  <a16:creationId xmlns:a16="http://schemas.microsoft.com/office/drawing/2014/main" id="{A82E6B08-7C84-2683-3F67-23D04F128F81}"/>
                </a:ext>
              </a:extLst>
            </p:cNvPr>
            <p:cNvSpPr>
              <a:spLocks noChangeArrowheads="1"/>
            </p:cNvSpPr>
            <p:nvPr/>
          </p:nvSpPr>
          <p:spPr bwMode="auto">
            <a:xfrm>
              <a:off x="5348211" y="3706954"/>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0</a:t>
              </a:r>
              <a:endParaRPr kumimoji="0" lang="en-US" altLang="en-US" b="0" i="0" u="none" strike="noStrike" cap="none" normalizeH="0" baseline="0">
                <a:ln>
                  <a:noFill/>
                </a:ln>
                <a:solidFill>
                  <a:schemeClr val="tx1"/>
                </a:solidFill>
                <a:effectLst/>
              </a:endParaRPr>
            </a:p>
          </p:txBody>
        </p:sp>
        <p:sp>
          <p:nvSpPr>
            <p:cNvPr id="494" name="Rectangle 227">
              <a:extLst>
                <a:ext uri="{FF2B5EF4-FFF2-40B4-BE49-F238E27FC236}">
                  <a16:creationId xmlns:a16="http://schemas.microsoft.com/office/drawing/2014/main" id="{FF094974-080F-8F2C-63E2-7DE3B70FD461}"/>
                </a:ext>
              </a:extLst>
            </p:cNvPr>
            <p:cNvSpPr>
              <a:spLocks noChangeArrowheads="1"/>
            </p:cNvSpPr>
            <p:nvPr/>
          </p:nvSpPr>
          <p:spPr bwMode="auto">
            <a:xfrm>
              <a:off x="5406949" y="3706954"/>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2</a:t>
              </a:r>
              <a:endParaRPr kumimoji="0" lang="en-US" altLang="en-US" b="0" i="0" u="none" strike="noStrike" cap="none" normalizeH="0" baseline="0">
                <a:ln>
                  <a:noFill/>
                </a:ln>
                <a:solidFill>
                  <a:schemeClr val="tx1"/>
                </a:solidFill>
                <a:effectLst/>
              </a:endParaRPr>
            </a:p>
          </p:txBody>
        </p:sp>
        <p:sp>
          <p:nvSpPr>
            <p:cNvPr id="495" name="Rectangle 228">
              <a:extLst>
                <a:ext uri="{FF2B5EF4-FFF2-40B4-BE49-F238E27FC236}">
                  <a16:creationId xmlns:a16="http://schemas.microsoft.com/office/drawing/2014/main" id="{A9B1AE95-08B3-6D71-82DB-5113D27ECD1D}"/>
                </a:ext>
              </a:extLst>
            </p:cNvPr>
            <p:cNvSpPr>
              <a:spLocks noChangeArrowheads="1"/>
            </p:cNvSpPr>
            <p:nvPr/>
          </p:nvSpPr>
          <p:spPr bwMode="auto">
            <a:xfrm>
              <a:off x="5465686" y="3706954"/>
              <a:ext cx="3788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a:t>
              </a:r>
              <a:endParaRPr kumimoji="0" lang="en-US" altLang="en-US" b="0" i="0" u="none" strike="noStrike" cap="none" normalizeH="0" baseline="0">
                <a:ln>
                  <a:noFill/>
                </a:ln>
                <a:solidFill>
                  <a:schemeClr val="tx1"/>
                </a:solidFill>
                <a:effectLst/>
              </a:endParaRPr>
            </a:p>
          </p:txBody>
        </p:sp>
        <p:sp>
          <p:nvSpPr>
            <p:cNvPr id="496" name="Rectangle 229">
              <a:extLst>
                <a:ext uri="{FF2B5EF4-FFF2-40B4-BE49-F238E27FC236}">
                  <a16:creationId xmlns:a16="http://schemas.microsoft.com/office/drawing/2014/main" id="{CFC534DB-F386-F772-8573-C97B459FF367}"/>
                </a:ext>
              </a:extLst>
            </p:cNvPr>
            <p:cNvSpPr>
              <a:spLocks noChangeArrowheads="1"/>
            </p:cNvSpPr>
            <p:nvPr/>
          </p:nvSpPr>
          <p:spPr bwMode="auto">
            <a:xfrm>
              <a:off x="5145011" y="3570429"/>
              <a:ext cx="82077"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U</a:t>
              </a:r>
              <a:endParaRPr kumimoji="0" lang="en-US" altLang="en-US" b="0" i="0" u="none" strike="noStrike" cap="none" normalizeH="0" baseline="0">
                <a:ln>
                  <a:noFill/>
                </a:ln>
                <a:solidFill>
                  <a:schemeClr val="tx1"/>
                </a:solidFill>
                <a:effectLst/>
              </a:endParaRPr>
            </a:p>
          </p:txBody>
        </p:sp>
        <p:sp>
          <p:nvSpPr>
            <p:cNvPr id="497" name="Rectangle 230">
              <a:extLst>
                <a:ext uri="{FF2B5EF4-FFF2-40B4-BE49-F238E27FC236}">
                  <a16:creationId xmlns:a16="http://schemas.microsoft.com/office/drawing/2014/main" id="{C55C5B26-BE6D-2E83-D15D-BB33F4A688EF}"/>
                </a:ext>
              </a:extLst>
            </p:cNvPr>
            <p:cNvSpPr>
              <a:spLocks noChangeArrowheads="1"/>
            </p:cNvSpPr>
            <p:nvPr/>
          </p:nvSpPr>
          <p:spPr bwMode="auto">
            <a:xfrm>
              <a:off x="5230736" y="3570429"/>
              <a:ext cx="75763"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C</a:t>
              </a:r>
              <a:endParaRPr kumimoji="0" lang="en-US" altLang="en-US" b="0" i="0" u="none" strike="noStrike" cap="none" normalizeH="0" baseline="0">
                <a:ln>
                  <a:noFill/>
                </a:ln>
                <a:solidFill>
                  <a:schemeClr val="tx1"/>
                </a:solidFill>
                <a:effectLst/>
              </a:endParaRPr>
            </a:p>
          </p:txBody>
        </p:sp>
        <p:sp>
          <p:nvSpPr>
            <p:cNvPr id="498" name="Rectangle 231">
              <a:extLst>
                <a:ext uri="{FF2B5EF4-FFF2-40B4-BE49-F238E27FC236}">
                  <a16:creationId xmlns:a16="http://schemas.microsoft.com/office/drawing/2014/main" id="{A5448F22-0941-CF28-CA29-499B4FCD3EAB}"/>
                </a:ext>
              </a:extLst>
            </p:cNvPr>
            <p:cNvSpPr>
              <a:spLocks noChangeArrowheads="1"/>
            </p:cNvSpPr>
            <p:nvPr/>
          </p:nvSpPr>
          <p:spPr bwMode="auto">
            <a:xfrm>
              <a:off x="5310111" y="3570429"/>
              <a:ext cx="82077"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N</a:t>
              </a:r>
              <a:endParaRPr kumimoji="0" lang="en-US" altLang="en-US" b="0" i="0" u="none" strike="noStrike" cap="none" normalizeH="0" baseline="0">
                <a:ln>
                  <a:noFill/>
                </a:ln>
                <a:solidFill>
                  <a:schemeClr val="tx1"/>
                </a:solidFill>
                <a:effectLst/>
              </a:endParaRPr>
            </a:p>
          </p:txBody>
        </p:sp>
        <p:sp>
          <p:nvSpPr>
            <p:cNvPr id="499" name="Rectangle 232">
              <a:extLst>
                <a:ext uri="{FF2B5EF4-FFF2-40B4-BE49-F238E27FC236}">
                  <a16:creationId xmlns:a16="http://schemas.microsoft.com/office/drawing/2014/main" id="{1B483DAB-0F60-5236-023E-058A9785CEFF}"/>
                </a:ext>
              </a:extLst>
            </p:cNvPr>
            <p:cNvSpPr>
              <a:spLocks noChangeArrowheads="1"/>
            </p:cNvSpPr>
            <p:nvPr/>
          </p:nvSpPr>
          <p:spPr bwMode="auto">
            <a:xfrm>
              <a:off x="5394249" y="3570429"/>
              <a:ext cx="82077"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A</a:t>
              </a:r>
              <a:endParaRPr kumimoji="0" lang="en-US" altLang="en-US" b="0" i="0" u="none" strike="noStrike" cap="none" normalizeH="0" baseline="0">
                <a:ln>
                  <a:noFill/>
                </a:ln>
                <a:solidFill>
                  <a:schemeClr val="tx1"/>
                </a:solidFill>
                <a:effectLst/>
              </a:endParaRPr>
            </a:p>
          </p:txBody>
        </p:sp>
        <p:sp>
          <p:nvSpPr>
            <p:cNvPr id="500" name="Rectangle 233">
              <a:extLst>
                <a:ext uri="{FF2B5EF4-FFF2-40B4-BE49-F238E27FC236}">
                  <a16:creationId xmlns:a16="http://schemas.microsoft.com/office/drawing/2014/main" id="{09F5EF3E-62D0-EE29-CD2B-FD01E592B419}"/>
                </a:ext>
              </a:extLst>
            </p:cNvPr>
            <p:cNvSpPr>
              <a:spLocks noChangeArrowheads="1"/>
            </p:cNvSpPr>
            <p:nvPr/>
          </p:nvSpPr>
          <p:spPr bwMode="auto">
            <a:xfrm>
              <a:off x="5513311" y="3570429"/>
              <a:ext cx="3788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a:t>
              </a:r>
              <a:endParaRPr kumimoji="0" lang="en-US" altLang="en-US" b="0" i="0" u="none" strike="noStrike" cap="none" normalizeH="0" baseline="0">
                <a:ln>
                  <a:noFill/>
                </a:ln>
                <a:solidFill>
                  <a:schemeClr val="tx1"/>
                </a:solidFill>
                <a:effectLst/>
              </a:endParaRPr>
            </a:p>
          </p:txBody>
        </p:sp>
        <p:sp>
          <p:nvSpPr>
            <p:cNvPr id="501" name="Rectangle 234">
              <a:extLst>
                <a:ext uri="{FF2B5EF4-FFF2-40B4-BE49-F238E27FC236}">
                  <a16:creationId xmlns:a16="http://schemas.microsoft.com/office/drawing/2014/main" id="{12AEED59-2F9B-949A-0103-C6BDFA8686F5}"/>
                </a:ext>
              </a:extLst>
            </p:cNvPr>
            <p:cNvSpPr>
              <a:spLocks noChangeArrowheads="1"/>
            </p:cNvSpPr>
            <p:nvPr/>
          </p:nvSpPr>
          <p:spPr bwMode="auto">
            <a:xfrm>
              <a:off x="5551411" y="3570429"/>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2</a:t>
              </a:r>
              <a:endParaRPr kumimoji="0" lang="en-US" altLang="en-US" b="0" i="0" u="none" strike="noStrike" cap="none" normalizeH="0" baseline="0">
                <a:ln>
                  <a:noFill/>
                </a:ln>
                <a:solidFill>
                  <a:schemeClr val="tx1"/>
                </a:solidFill>
                <a:effectLst/>
              </a:endParaRPr>
            </a:p>
          </p:txBody>
        </p:sp>
        <p:sp>
          <p:nvSpPr>
            <p:cNvPr id="502" name="Rectangle 235">
              <a:extLst>
                <a:ext uri="{FF2B5EF4-FFF2-40B4-BE49-F238E27FC236}">
                  <a16:creationId xmlns:a16="http://schemas.microsoft.com/office/drawing/2014/main" id="{BBBD543E-10B4-2497-A139-2C7D942B281D}"/>
                </a:ext>
              </a:extLst>
            </p:cNvPr>
            <p:cNvSpPr>
              <a:spLocks noChangeArrowheads="1"/>
            </p:cNvSpPr>
            <p:nvPr/>
          </p:nvSpPr>
          <p:spPr bwMode="auto">
            <a:xfrm>
              <a:off x="5610149" y="3570429"/>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0</a:t>
              </a:r>
              <a:endParaRPr kumimoji="0" lang="en-US" altLang="en-US" b="0" i="0" u="none" strike="noStrike" cap="none" normalizeH="0" baseline="0">
                <a:ln>
                  <a:noFill/>
                </a:ln>
                <a:solidFill>
                  <a:schemeClr val="tx1"/>
                </a:solidFill>
                <a:effectLst/>
              </a:endParaRPr>
            </a:p>
          </p:txBody>
        </p:sp>
        <p:sp>
          <p:nvSpPr>
            <p:cNvPr id="503" name="Rectangle 236">
              <a:extLst>
                <a:ext uri="{FF2B5EF4-FFF2-40B4-BE49-F238E27FC236}">
                  <a16:creationId xmlns:a16="http://schemas.microsoft.com/office/drawing/2014/main" id="{DB4DC597-7FAC-178D-87C0-E93456F54AE2}"/>
                </a:ext>
              </a:extLst>
            </p:cNvPr>
            <p:cNvSpPr>
              <a:spLocks noChangeArrowheads="1"/>
            </p:cNvSpPr>
            <p:nvPr/>
          </p:nvSpPr>
          <p:spPr bwMode="auto">
            <a:xfrm>
              <a:off x="5670474" y="3570429"/>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Times New Roman" panose="02020603050405020304" pitchFamily="18" charset="0"/>
                </a:rPr>
                <a:t>1</a:t>
              </a:r>
              <a:endParaRPr kumimoji="0" lang="en-US" altLang="en-US" b="0" i="0" u="none" strike="noStrike" cap="none" normalizeH="0" baseline="0" dirty="0">
                <a:ln>
                  <a:noFill/>
                </a:ln>
                <a:solidFill>
                  <a:schemeClr val="tx1"/>
                </a:solidFill>
                <a:effectLst/>
              </a:endParaRPr>
            </a:p>
          </p:txBody>
        </p:sp>
        <p:sp>
          <p:nvSpPr>
            <p:cNvPr id="504" name="Rectangle 237">
              <a:extLst>
                <a:ext uri="{FF2B5EF4-FFF2-40B4-BE49-F238E27FC236}">
                  <a16:creationId xmlns:a16="http://schemas.microsoft.com/office/drawing/2014/main" id="{DD2D521F-B333-9A82-6C10-BD81E4EE91ED}"/>
                </a:ext>
              </a:extLst>
            </p:cNvPr>
            <p:cNvSpPr>
              <a:spLocks noChangeArrowheads="1"/>
            </p:cNvSpPr>
            <p:nvPr/>
          </p:nvSpPr>
          <p:spPr bwMode="auto">
            <a:xfrm>
              <a:off x="5729211" y="3570429"/>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0</a:t>
              </a:r>
              <a:endParaRPr kumimoji="0" lang="en-US" altLang="en-US" b="0" i="0" u="none" strike="noStrike" cap="none" normalizeH="0" baseline="0">
                <a:ln>
                  <a:noFill/>
                </a:ln>
                <a:solidFill>
                  <a:schemeClr val="tx1"/>
                </a:solidFill>
                <a:effectLst/>
              </a:endParaRPr>
            </a:p>
          </p:txBody>
        </p:sp>
        <p:sp>
          <p:nvSpPr>
            <p:cNvPr id="505" name="Rectangle 238">
              <a:extLst>
                <a:ext uri="{FF2B5EF4-FFF2-40B4-BE49-F238E27FC236}">
                  <a16:creationId xmlns:a16="http://schemas.microsoft.com/office/drawing/2014/main" id="{D254FFA6-A5B1-EB00-E1B1-A3797FBBBFF5}"/>
                </a:ext>
              </a:extLst>
            </p:cNvPr>
            <p:cNvSpPr>
              <a:spLocks noChangeArrowheads="1"/>
            </p:cNvSpPr>
            <p:nvPr/>
          </p:nvSpPr>
          <p:spPr bwMode="auto">
            <a:xfrm>
              <a:off x="5787949" y="3570429"/>
              <a:ext cx="3788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a:t>
              </a:r>
              <a:endParaRPr kumimoji="0" lang="en-US" altLang="en-US" b="0" i="0" u="none" strike="noStrike" cap="none" normalizeH="0" baseline="0">
                <a:ln>
                  <a:noFill/>
                </a:ln>
                <a:solidFill>
                  <a:schemeClr val="tx1"/>
                </a:solidFill>
                <a:effectLst/>
              </a:endParaRPr>
            </a:p>
          </p:txBody>
        </p:sp>
        <p:sp>
          <p:nvSpPr>
            <p:cNvPr id="506" name="Rectangle 239">
              <a:extLst>
                <a:ext uri="{FF2B5EF4-FFF2-40B4-BE49-F238E27FC236}">
                  <a16:creationId xmlns:a16="http://schemas.microsoft.com/office/drawing/2014/main" id="{83FC38F0-85D0-1E59-5740-430F965403D2}"/>
                </a:ext>
              </a:extLst>
            </p:cNvPr>
            <p:cNvSpPr>
              <a:spLocks noChangeArrowheads="1"/>
            </p:cNvSpPr>
            <p:nvPr/>
          </p:nvSpPr>
          <p:spPr bwMode="auto">
            <a:xfrm>
              <a:off x="5859386" y="3570429"/>
              <a:ext cx="3788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a:t>
              </a:r>
              <a:endParaRPr kumimoji="0" lang="en-US" altLang="en-US" b="0" i="0" u="none" strike="noStrike" cap="none" normalizeH="0" baseline="0">
                <a:ln>
                  <a:noFill/>
                </a:ln>
                <a:solidFill>
                  <a:schemeClr val="tx1"/>
                </a:solidFill>
                <a:effectLst/>
              </a:endParaRPr>
            </a:p>
          </p:txBody>
        </p:sp>
        <p:sp>
          <p:nvSpPr>
            <p:cNvPr id="507" name="Rectangle 240">
              <a:extLst>
                <a:ext uri="{FF2B5EF4-FFF2-40B4-BE49-F238E27FC236}">
                  <a16:creationId xmlns:a16="http://schemas.microsoft.com/office/drawing/2014/main" id="{E1C0B028-FC56-D687-80E3-FD92962C6DBA}"/>
                </a:ext>
              </a:extLst>
            </p:cNvPr>
            <p:cNvSpPr>
              <a:spLocks noChangeArrowheads="1"/>
            </p:cNvSpPr>
            <p:nvPr/>
          </p:nvSpPr>
          <p:spPr bwMode="auto">
            <a:xfrm>
              <a:off x="6334049" y="3570429"/>
              <a:ext cx="3788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a:t>
              </a:r>
              <a:endParaRPr kumimoji="0" lang="en-US" altLang="en-US" b="0" i="0" u="none" strike="noStrike" cap="none" normalizeH="0" baseline="0">
                <a:ln>
                  <a:noFill/>
                </a:ln>
                <a:solidFill>
                  <a:schemeClr val="tx1"/>
                </a:solidFill>
                <a:effectLst/>
              </a:endParaRPr>
            </a:p>
          </p:txBody>
        </p:sp>
        <p:sp>
          <p:nvSpPr>
            <p:cNvPr id="508" name="Rectangle 241">
              <a:extLst>
                <a:ext uri="{FF2B5EF4-FFF2-40B4-BE49-F238E27FC236}">
                  <a16:creationId xmlns:a16="http://schemas.microsoft.com/office/drawing/2014/main" id="{AB05EDEE-FB02-7D7C-48B6-E84F15A46612}"/>
                </a:ext>
              </a:extLst>
            </p:cNvPr>
            <p:cNvSpPr>
              <a:spLocks noChangeArrowheads="1"/>
            </p:cNvSpPr>
            <p:nvPr/>
          </p:nvSpPr>
          <p:spPr bwMode="auto">
            <a:xfrm>
              <a:off x="5205336" y="3432316"/>
              <a:ext cx="82077"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U</a:t>
              </a:r>
              <a:endParaRPr kumimoji="0" lang="en-US" altLang="en-US" b="0" i="0" u="none" strike="noStrike" cap="none" normalizeH="0" baseline="0">
                <a:ln>
                  <a:noFill/>
                </a:ln>
                <a:solidFill>
                  <a:schemeClr val="tx1"/>
                </a:solidFill>
                <a:effectLst/>
              </a:endParaRPr>
            </a:p>
          </p:txBody>
        </p:sp>
        <p:sp>
          <p:nvSpPr>
            <p:cNvPr id="509" name="Rectangle 242">
              <a:extLst>
                <a:ext uri="{FF2B5EF4-FFF2-40B4-BE49-F238E27FC236}">
                  <a16:creationId xmlns:a16="http://schemas.microsoft.com/office/drawing/2014/main" id="{166E67AE-8386-5BCA-3CB5-69181B0F82C5}"/>
                </a:ext>
              </a:extLst>
            </p:cNvPr>
            <p:cNvSpPr>
              <a:spLocks noChangeArrowheads="1"/>
            </p:cNvSpPr>
            <p:nvPr/>
          </p:nvSpPr>
          <p:spPr bwMode="auto">
            <a:xfrm>
              <a:off x="5289474" y="3432316"/>
              <a:ext cx="75763"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C</a:t>
              </a:r>
              <a:endParaRPr kumimoji="0" lang="en-US" altLang="en-US" b="0" i="0" u="none" strike="noStrike" cap="none" normalizeH="0" baseline="0">
                <a:ln>
                  <a:noFill/>
                </a:ln>
                <a:solidFill>
                  <a:schemeClr val="tx1"/>
                </a:solidFill>
                <a:effectLst/>
              </a:endParaRPr>
            </a:p>
          </p:txBody>
        </p:sp>
        <p:sp>
          <p:nvSpPr>
            <p:cNvPr id="510" name="Rectangle 243">
              <a:extLst>
                <a:ext uri="{FF2B5EF4-FFF2-40B4-BE49-F238E27FC236}">
                  <a16:creationId xmlns:a16="http://schemas.microsoft.com/office/drawing/2014/main" id="{6800C40F-41CE-7C2C-1CCB-852A8112DDBA}"/>
                </a:ext>
              </a:extLst>
            </p:cNvPr>
            <p:cNvSpPr>
              <a:spLocks noChangeArrowheads="1"/>
            </p:cNvSpPr>
            <p:nvPr/>
          </p:nvSpPr>
          <p:spPr bwMode="auto">
            <a:xfrm>
              <a:off x="5368849" y="3432316"/>
              <a:ext cx="82077"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N</a:t>
              </a:r>
              <a:endParaRPr kumimoji="0" lang="en-US" altLang="en-US" b="0" i="0" u="none" strike="noStrike" cap="none" normalizeH="0" baseline="0">
                <a:ln>
                  <a:noFill/>
                </a:ln>
                <a:solidFill>
                  <a:schemeClr val="tx1"/>
                </a:solidFill>
                <a:effectLst/>
              </a:endParaRPr>
            </a:p>
          </p:txBody>
        </p:sp>
        <p:sp>
          <p:nvSpPr>
            <p:cNvPr id="511" name="Rectangle 244">
              <a:extLst>
                <a:ext uri="{FF2B5EF4-FFF2-40B4-BE49-F238E27FC236}">
                  <a16:creationId xmlns:a16="http://schemas.microsoft.com/office/drawing/2014/main" id="{C8821BA8-1F0D-5C79-137B-7BF8F947B4B5}"/>
                </a:ext>
              </a:extLst>
            </p:cNvPr>
            <p:cNvSpPr>
              <a:spLocks noChangeArrowheads="1"/>
            </p:cNvSpPr>
            <p:nvPr/>
          </p:nvSpPr>
          <p:spPr bwMode="auto">
            <a:xfrm>
              <a:off x="5454574" y="3432316"/>
              <a:ext cx="82077"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A</a:t>
              </a:r>
              <a:endParaRPr kumimoji="0" lang="en-US" altLang="en-US" b="0" i="0" u="none" strike="noStrike" cap="none" normalizeH="0" baseline="0">
                <a:ln>
                  <a:noFill/>
                </a:ln>
                <a:solidFill>
                  <a:schemeClr val="tx1"/>
                </a:solidFill>
                <a:effectLst/>
              </a:endParaRPr>
            </a:p>
          </p:txBody>
        </p:sp>
        <p:sp>
          <p:nvSpPr>
            <p:cNvPr id="512" name="Rectangle 245">
              <a:extLst>
                <a:ext uri="{FF2B5EF4-FFF2-40B4-BE49-F238E27FC236}">
                  <a16:creationId xmlns:a16="http://schemas.microsoft.com/office/drawing/2014/main" id="{151BFAF0-11E0-90E5-9624-EFFF33929D35}"/>
                </a:ext>
              </a:extLst>
            </p:cNvPr>
            <p:cNvSpPr>
              <a:spLocks noChangeArrowheads="1"/>
            </p:cNvSpPr>
            <p:nvPr/>
          </p:nvSpPr>
          <p:spPr bwMode="auto">
            <a:xfrm>
              <a:off x="5572049" y="3432316"/>
              <a:ext cx="3788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a:t>
              </a:r>
              <a:endParaRPr kumimoji="0" lang="en-US" altLang="en-US" b="0" i="0" u="none" strike="noStrike" cap="none" normalizeH="0" baseline="0">
                <a:ln>
                  <a:noFill/>
                </a:ln>
                <a:solidFill>
                  <a:schemeClr val="tx1"/>
                </a:solidFill>
                <a:effectLst/>
              </a:endParaRPr>
            </a:p>
          </p:txBody>
        </p:sp>
        <p:sp>
          <p:nvSpPr>
            <p:cNvPr id="513" name="Rectangle 246">
              <a:extLst>
                <a:ext uri="{FF2B5EF4-FFF2-40B4-BE49-F238E27FC236}">
                  <a16:creationId xmlns:a16="http://schemas.microsoft.com/office/drawing/2014/main" id="{BE7C9DDD-13F8-6F17-99BD-586864EC5342}"/>
                </a:ext>
              </a:extLst>
            </p:cNvPr>
            <p:cNvSpPr>
              <a:spLocks noChangeArrowheads="1"/>
            </p:cNvSpPr>
            <p:nvPr/>
          </p:nvSpPr>
          <p:spPr bwMode="auto">
            <a:xfrm>
              <a:off x="5611736" y="3432316"/>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2</a:t>
              </a:r>
              <a:endParaRPr kumimoji="0" lang="en-US" altLang="en-US" b="0" i="0" u="none" strike="noStrike" cap="none" normalizeH="0" baseline="0">
                <a:ln>
                  <a:noFill/>
                </a:ln>
                <a:solidFill>
                  <a:schemeClr val="tx1"/>
                </a:solidFill>
                <a:effectLst/>
              </a:endParaRPr>
            </a:p>
          </p:txBody>
        </p:sp>
        <p:sp>
          <p:nvSpPr>
            <p:cNvPr id="514" name="Rectangle 247">
              <a:extLst>
                <a:ext uri="{FF2B5EF4-FFF2-40B4-BE49-F238E27FC236}">
                  <a16:creationId xmlns:a16="http://schemas.microsoft.com/office/drawing/2014/main" id="{688BF670-11AC-0BF3-AA35-A138905320F7}"/>
                </a:ext>
              </a:extLst>
            </p:cNvPr>
            <p:cNvSpPr>
              <a:spLocks noChangeArrowheads="1"/>
            </p:cNvSpPr>
            <p:nvPr/>
          </p:nvSpPr>
          <p:spPr bwMode="auto">
            <a:xfrm>
              <a:off x="5670474" y="3432316"/>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0</a:t>
              </a:r>
              <a:endParaRPr kumimoji="0" lang="en-US" altLang="en-US" b="0" i="0" u="none" strike="noStrike" cap="none" normalizeH="0" baseline="0">
                <a:ln>
                  <a:noFill/>
                </a:ln>
                <a:solidFill>
                  <a:schemeClr val="tx1"/>
                </a:solidFill>
                <a:effectLst/>
              </a:endParaRPr>
            </a:p>
          </p:txBody>
        </p:sp>
        <p:sp>
          <p:nvSpPr>
            <p:cNvPr id="515" name="Rectangle 248">
              <a:extLst>
                <a:ext uri="{FF2B5EF4-FFF2-40B4-BE49-F238E27FC236}">
                  <a16:creationId xmlns:a16="http://schemas.microsoft.com/office/drawing/2014/main" id="{B4E390A2-E943-7BB5-2E61-83C5C7E27684}"/>
                </a:ext>
              </a:extLst>
            </p:cNvPr>
            <p:cNvSpPr>
              <a:spLocks noChangeArrowheads="1"/>
            </p:cNvSpPr>
            <p:nvPr/>
          </p:nvSpPr>
          <p:spPr bwMode="auto">
            <a:xfrm>
              <a:off x="5729211" y="3432316"/>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1</a:t>
              </a:r>
              <a:endParaRPr kumimoji="0" lang="en-US" altLang="en-US" b="0" i="0" u="none" strike="noStrike" cap="none" normalizeH="0" baseline="0">
                <a:ln>
                  <a:noFill/>
                </a:ln>
                <a:solidFill>
                  <a:schemeClr val="tx1"/>
                </a:solidFill>
                <a:effectLst/>
              </a:endParaRPr>
            </a:p>
          </p:txBody>
        </p:sp>
        <p:sp>
          <p:nvSpPr>
            <p:cNvPr id="516" name="Rectangle 249">
              <a:extLst>
                <a:ext uri="{FF2B5EF4-FFF2-40B4-BE49-F238E27FC236}">
                  <a16:creationId xmlns:a16="http://schemas.microsoft.com/office/drawing/2014/main" id="{243D5582-1D72-115D-9046-08DD86E7028A}"/>
                </a:ext>
              </a:extLst>
            </p:cNvPr>
            <p:cNvSpPr>
              <a:spLocks noChangeArrowheads="1"/>
            </p:cNvSpPr>
            <p:nvPr/>
          </p:nvSpPr>
          <p:spPr bwMode="auto">
            <a:xfrm>
              <a:off x="5787949" y="3432316"/>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3</a:t>
              </a:r>
              <a:endParaRPr kumimoji="0" lang="en-US" altLang="en-US" b="0" i="0" u="none" strike="noStrike" cap="none" normalizeH="0" baseline="0">
                <a:ln>
                  <a:noFill/>
                </a:ln>
                <a:solidFill>
                  <a:schemeClr val="tx1"/>
                </a:solidFill>
                <a:effectLst/>
              </a:endParaRPr>
            </a:p>
          </p:txBody>
        </p:sp>
        <p:sp>
          <p:nvSpPr>
            <p:cNvPr id="517" name="Rectangle 250">
              <a:extLst>
                <a:ext uri="{FF2B5EF4-FFF2-40B4-BE49-F238E27FC236}">
                  <a16:creationId xmlns:a16="http://schemas.microsoft.com/office/drawing/2014/main" id="{FD22C08F-6631-D351-5FCF-7269A0BD2947}"/>
                </a:ext>
              </a:extLst>
            </p:cNvPr>
            <p:cNvSpPr>
              <a:spLocks noChangeArrowheads="1"/>
            </p:cNvSpPr>
            <p:nvPr/>
          </p:nvSpPr>
          <p:spPr bwMode="auto">
            <a:xfrm>
              <a:off x="5848274" y="3432316"/>
              <a:ext cx="3788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a:t>
              </a:r>
              <a:endParaRPr kumimoji="0" lang="en-US" altLang="en-US" b="0" i="0" u="none" strike="noStrike" cap="none" normalizeH="0" baseline="0">
                <a:ln>
                  <a:noFill/>
                </a:ln>
                <a:solidFill>
                  <a:schemeClr val="tx1"/>
                </a:solidFill>
                <a:effectLst/>
              </a:endParaRPr>
            </a:p>
          </p:txBody>
        </p:sp>
        <p:sp>
          <p:nvSpPr>
            <p:cNvPr id="518" name="Rectangle 251">
              <a:extLst>
                <a:ext uri="{FF2B5EF4-FFF2-40B4-BE49-F238E27FC236}">
                  <a16:creationId xmlns:a16="http://schemas.microsoft.com/office/drawing/2014/main" id="{72278E86-B164-DA32-F99D-F8E890B8D2B8}"/>
                </a:ext>
              </a:extLst>
            </p:cNvPr>
            <p:cNvSpPr>
              <a:spLocks noChangeArrowheads="1"/>
            </p:cNvSpPr>
            <p:nvPr/>
          </p:nvSpPr>
          <p:spPr bwMode="auto">
            <a:xfrm>
              <a:off x="5919711" y="3432316"/>
              <a:ext cx="3788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a:t>
              </a:r>
              <a:endParaRPr kumimoji="0" lang="en-US" altLang="en-US" b="0" i="0" u="none" strike="noStrike" cap="none" normalizeH="0" baseline="0">
                <a:ln>
                  <a:noFill/>
                </a:ln>
                <a:solidFill>
                  <a:schemeClr val="tx1"/>
                </a:solidFill>
                <a:effectLst/>
              </a:endParaRPr>
            </a:p>
          </p:txBody>
        </p:sp>
        <p:sp>
          <p:nvSpPr>
            <p:cNvPr id="519" name="Rectangle 252">
              <a:extLst>
                <a:ext uri="{FF2B5EF4-FFF2-40B4-BE49-F238E27FC236}">
                  <a16:creationId xmlns:a16="http://schemas.microsoft.com/office/drawing/2014/main" id="{AAB23BD0-808C-35A6-873A-D722D351869D}"/>
                </a:ext>
              </a:extLst>
            </p:cNvPr>
            <p:cNvSpPr>
              <a:spLocks noChangeArrowheads="1"/>
            </p:cNvSpPr>
            <p:nvPr/>
          </p:nvSpPr>
          <p:spPr bwMode="auto">
            <a:xfrm>
              <a:off x="6288011" y="3432316"/>
              <a:ext cx="3788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Times New Roman" panose="02020603050405020304" pitchFamily="18" charset="0"/>
                </a:rPr>
                <a:t>)</a:t>
              </a:r>
              <a:endParaRPr kumimoji="0" lang="en-US" altLang="en-US" b="0" i="0" u="none" strike="noStrike" cap="none" normalizeH="0" baseline="0" dirty="0">
                <a:ln>
                  <a:noFill/>
                </a:ln>
                <a:solidFill>
                  <a:schemeClr val="tx1"/>
                </a:solidFill>
                <a:effectLst/>
              </a:endParaRPr>
            </a:p>
          </p:txBody>
        </p:sp>
        <p:sp>
          <p:nvSpPr>
            <p:cNvPr id="520" name="Rectangle 253">
              <a:extLst>
                <a:ext uri="{FF2B5EF4-FFF2-40B4-BE49-F238E27FC236}">
                  <a16:creationId xmlns:a16="http://schemas.microsoft.com/office/drawing/2014/main" id="{E80755D5-0212-517B-57AC-4E803F9B668A}"/>
                </a:ext>
              </a:extLst>
            </p:cNvPr>
            <p:cNvSpPr>
              <a:spLocks noChangeArrowheads="1"/>
            </p:cNvSpPr>
            <p:nvPr/>
          </p:nvSpPr>
          <p:spPr bwMode="auto">
            <a:xfrm>
              <a:off x="5152949" y="3292616"/>
              <a:ext cx="63136"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P</a:t>
              </a:r>
              <a:endParaRPr kumimoji="0" lang="en-US" altLang="en-US" b="0" i="0" u="none" strike="noStrike" cap="none" normalizeH="0" baseline="0">
                <a:ln>
                  <a:noFill/>
                </a:ln>
                <a:solidFill>
                  <a:schemeClr val="tx1"/>
                </a:solidFill>
                <a:effectLst/>
              </a:endParaRPr>
            </a:p>
          </p:txBody>
        </p:sp>
        <p:sp>
          <p:nvSpPr>
            <p:cNvPr id="521" name="Rectangle 254">
              <a:extLst>
                <a:ext uri="{FF2B5EF4-FFF2-40B4-BE49-F238E27FC236}">
                  <a16:creationId xmlns:a16="http://schemas.microsoft.com/office/drawing/2014/main" id="{F38538EF-F230-0181-42CD-4F4E3034B5B3}"/>
                </a:ext>
              </a:extLst>
            </p:cNvPr>
            <p:cNvSpPr>
              <a:spLocks noChangeArrowheads="1"/>
            </p:cNvSpPr>
            <p:nvPr/>
          </p:nvSpPr>
          <p:spPr bwMode="auto">
            <a:xfrm>
              <a:off x="5218036" y="3292616"/>
              <a:ext cx="69450"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E</a:t>
              </a:r>
              <a:endParaRPr kumimoji="0" lang="en-US" altLang="en-US" b="0" i="0" u="none" strike="noStrike" cap="none" normalizeH="0" baseline="0">
                <a:ln>
                  <a:noFill/>
                </a:ln>
                <a:solidFill>
                  <a:schemeClr val="tx1"/>
                </a:solidFill>
                <a:effectLst/>
              </a:endParaRPr>
            </a:p>
          </p:txBody>
        </p:sp>
        <p:sp>
          <p:nvSpPr>
            <p:cNvPr id="522" name="Rectangle 255">
              <a:extLst>
                <a:ext uri="{FF2B5EF4-FFF2-40B4-BE49-F238E27FC236}">
                  <a16:creationId xmlns:a16="http://schemas.microsoft.com/office/drawing/2014/main" id="{5D0ED83C-D633-5015-528A-3C9E64029322}"/>
                </a:ext>
              </a:extLst>
            </p:cNvPr>
            <p:cNvSpPr>
              <a:spLocks noChangeArrowheads="1"/>
            </p:cNvSpPr>
            <p:nvPr/>
          </p:nvSpPr>
          <p:spPr bwMode="auto">
            <a:xfrm>
              <a:off x="5291061" y="3292616"/>
              <a:ext cx="75763"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R</a:t>
              </a:r>
              <a:endParaRPr kumimoji="0" lang="en-US" altLang="en-US" b="0" i="0" u="none" strike="noStrike" cap="none" normalizeH="0" baseline="0">
                <a:ln>
                  <a:noFill/>
                </a:ln>
                <a:solidFill>
                  <a:schemeClr val="tx1"/>
                </a:solidFill>
                <a:effectLst/>
              </a:endParaRPr>
            </a:p>
          </p:txBody>
        </p:sp>
        <p:sp>
          <p:nvSpPr>
            <p:cNvPr id="523" name="Rectangle 256">
              <a:extLst>
                <a:ext uri="{FF2B5EF4-FFF2-40B4-BE49-F238E27FC236}">
                  <a16:creationId xmlns:a16="http://schemas.microsoft.com/office/drawing/2014/main" id="{A4790B60-0921-6078-B27C-76FA287CC645}"/>
                </a:ext>
              </a:extLst>
            </p:cNvPr>
            <p:cNvSpPr>
              <a:spLocks noChangeArrowheads="1"/>
            </p:cNvSpPr>
            <p:nvPr/>
          </p:nvSpPr>
          <p:spPr bwMode="auto">
            <a:xfrm>
              <a:off x="5370436" y="3292616"/>
              <a:ext cx="82077"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K</a:t>
              </a:r>
              <a:endParaRPr kumimoji="0" lang="en-US" altLang="en-US" b="0" i="0" u="none" strike="noStrike" cap="none" normalizeH="0" baseline="0">
                <a:ln>
                  <a:noFill/>
                </a:ln>
                <a:solidFill>
                  <a:schemeClr val="tx1"/>
                </a:solidFill>
                <a:effectLst/>
              </a:endParaRPr>
            </a:p>
          </p:txBody>
        </p:sp>
        <p:sp>
          <p:nvSpPr>
            <p:cNvPr id="524" name="Rectangle 257">
              <a:extLst>
                <a:ext uri="{FF2B5EF4-FFF2-40B4-BE49-F238E27FC236}">
                  <a16:creationId xmlns:a16="http://schemas.microsoft.com/office/drawing/2014/main" id="{9F7BCCB5-313C-4243-4E11-860A222AD55A}"/>
                </a:ext>
              </a:extLst>
            </p:cNvPr>
            <p:cNvSpPr>
              <a:spLocks noChangeArrowheads="1"/>
            </p:cNvSpPr>
            <p:nvPr/>
          </p:nvSpPr>
          <p:spPr bwMode="auto">
            <a:xfrm>
              <a:off x="5456161" y="3292616"/>
              <a:ext cx="69450"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E</a:t>
              </a:r>
              <a:endParaRPr kumimoji="0" lang="en-US" altLang="en-US" b="0" i="0" u="none" strike="noStrike" cap="none" normalizeH="0" baseline="0">
                <a:ln>
                  <a:noFill/>
                </a:ln>
                <a:solidFill>
                  <a:schemeClr val="tx1"/>
                </a:solidFill>
                <a:effectLst/>
              </a:endParaRPr>
            </a:p>
          </p:txBody>
        </p:sp>
        <p:sp>
          <p:nvSpPr>
            <p:cNvPr id="525" name="Rectangle 258">
              <a:extLst>
                <a:ext uri="{FF2B5EF4-FFF2-40B4-BE49-F238E27FC236}">
                  <a16:creationId xmlns:a16="http://schemas.microsoft.com/office/drawing/2014/main" id="{DBE1B02E-3E3C-F405-2548-7D4AA01D3DD4}"/>
                </a:ext>
              </a:extLst>
            </p:cNvPr>
            <p:cNvSpPr>
              <a:spLocks noChangeArrowheads="1"/>
            </p:cNvSpPr>
            <p:nvPr/>
          </p:nvSpPr>
          <p:spPr bwMode="auto">
            <a:xfrm>
              <a:off x="5527599" y="3292616"/>
              <a:ext cx="82077"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O</a:t>
              </a:r>
              <a:endParaRPr kumimoji="0" lang="en-US" altLang="en-US" b="0" i="0" u="none" strike="noStrike" cap="none" normalizeH="0" baseline="0">
                <a:ln>
                  <a:noFill/>
                </a:ln>
                <a:solidFill>
                  <a:schemeClr val="tx1"/>
                </a:solidFill>
                <a:effectLst/>
              </a:endParaRPr>
            </a:p>
          </p:txBody>
        </p:sp>
        <p:sp>
          <p:nvSpPr>
            <p:cNvPr id="526" name="Rectangle 259">
              <a:extLst>
                <a:ext uri="{FF2B5EF4-FFF2-40B4-BE49-F238E27FC236}">
                  <a16:creationId xmlns:a16="http://schemas.microsoft.com/office/drawing/2014/main" id="{4068BC12-2C81-6EF2-2461-934429294258}"/>
                </a:ext>
              </a:extLst>
            </p:cNvPr>
            <p:cNvSpPr>
              <a:spLocks noChangeArrowheads="1"/>
            </p:cNvSpPr>
            <p:nvPr/>
          </p:nvSpPr>
          <p:spPr bwMode="auto">
            <a:xfrm>
              <a:off x="5643486" y="3292616"/>
              <a:ext cx="3788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I</a:t>
              </a:r>
              <a:endParaRPr kumimoji="0" lang="en-US" altLang="en-US" b="0" i="0" u="none" strike="noStrike" cap="none" normalizeH="0" baseline="0">
                <a:ln>
                  <a:noFill/>
                </a:ln>
                <a:solidFill>
                  <a:schemeClr val="tx1"/>
                </a:solidFill>
                <a:effectLst/>
              </a:endParaRPr>
            </a:p>
          </p:txBody>
        </p:sp>
        <p:sp>
          <p:nvSpPr>
            <p:cNvPr id="527" name="Rectangle 260">
              <a:extLst>
                <a:ext uri="{FF2B5EF4-FFF2-40B4-BE49-F238E27FC236}">
                  <a16:creationId xmlns:a16="http://schemas.microsoft.com/office/drawing/2014/main" id="{EE29D92C-E569-D055-AA71-461E663CE03D}"/>
                </a:ext>
              </a:extLst>
            </p:cNvPr>
            <p:cNvSpPr>
              <a:spLocks noChangeArrowheads="1"/>
            </p:cNvSpPr>
            <p:nvPr/>
          </p:nvSpPr>
          <p:spPr bwMode="auto">
            <a:xfrm>
              <a:off x="5683174" y="3292616"/>
              <a:ext cx="3788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I</a:t>
              </a:r>
              <a:endParaRPr kumimoji="0" lang="en-US" altLang="en-US" b="0" i="0" u="none" strike="noStrike" cap="none" normalizeH="0" baseline="0">
                <a:ln>
                  <a:noFill/>
                </a:ln>
                <a:solidFill>
                  <a:schemeClr val="tx1"/>
                </a:solidFill>
                <a:effectLst/>
              </a:endParaRPr>
            </a:p>
          </p:txBody>
        </p:sp>
        <p:sp>
          <p:nvSpPr>
            <p:cNvPr id="528" name="Rectangle 261">
              <a:extLst>
                <a:ext uri="{FF2B5EF4-FFF2-40B4-BE49-F238E27FC236}">
                  <a16:creationId xmlns:a16="http://schemas.microsoft.com/office/drawing/2014/main" id="{3385A4FF-4F14-69B0-7472-C45333BD416D}"/>
                </a:ext>
              </a:extLst>
            </p:cNvPr>
            <p:cNvSpPr>
              <a:spLocks noChangeArrowheads="1"/>
            </p:cNvSpPr>
            <p:nvPr/>
          </p:nvSpPr>
          <p:spPr bwMode="auto">
            <a:xfrm>
              <a:off x="5754611" y="3292616"/>
              <a:ext cx="3788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a:t>
              </a:r>
              <a:endParaRPr kumimoji="0" lang="en-US" altLang="en-US" b="0" i="0" u="none" strike="noStrike" cap="none" normalizeH="0" baseline="0">
                <a:ln>
                  <a:noFill/>
                </a:ln>
                <a:solidFill>
                  <a:schemeClr val="tx1"/>
                </a:solidFill>
                <a:effectLst/>
              </a:endParaRPr>
            </a:p>
          </p:txBody>
        </p:sp>
        <p:sp>
          <p:nvSpPr>
            <p:cNvPr id="529" name="Rectangle 262">
              <a:extLst>
                <a:ext uri="{FF2B5EF4-FFF2-40B4-BE49-F238E27FC236}">
                  <a16:creationId xmlns:a16="http://schemas.microsoft.com/office/drawing/2014/main" id="{BF2357BD-C136-0089-23A1-22B28CB88FAB}"/>
                </a:ext>
              </a:extLst>
            </p:cNvPr>
            <p:cNvSpPr>
              <a:spLocks noChangeArrowheads="1"/>
            </p:cNvSpPr>
            <p:nvPr/>
          </p:nvSpPr>
          <p:spPr bwMode="auto">
            <a:xfrm>
              <a:off x="5794299" y="3292616"/>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2</a:t>
              </a:r>
              <a:endParaRPr kumimoji="0" lang="en-US" altLang="en-US" b="0" i="0" u="none" strike="noStrike" cap="none" normalizeH="0" baseline="0">
                <a:ln>
                  <a:noFill/>
                </a:ln>
                <a:solidFill>
                  <a:schemeClr val="tx1"/>
                </a:solidFill>
                <a:effectLst/>
              </a:endParaRPr>
            </a:p>
          </p:txBody>
        </p:sp>
        <p:sp>
          <p:nvSpPr>
            <p:cNvPr id="530" name="Rectangle 263">
              <a:extLst>
                <a:ext uri="{FF2B5EF4-FFF2-40B4-BE49-F238E27FC236}">
                  <a16:creationId xmlns:a16="http://schemas.microsoft.com/office/drawing/2014/main" id="{186E4261-332B-DCC2-4035-5C7D55950219}"/>
                </a:ext>
              </a:extLst>
            </p:cNvPr>
            <p:cNvSpPr>
              <a:spLocks noChangeArrowheads="1"/>
            </p:cNvSpPr>
            <p:nvPr/>
          </p:nvSpPr>
          <p:spPr bwMode="auto">
            <a:xfrm>
              <a:off x="5853036" y="3292616"/>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0</a:t>
              </a:r>
              <a:endParaRPr kumimoji="0" lang="en-US" altLang="en-US" b="0" i="0" u="none" strike="noStrike" cap="none" normalizeH="0" baseline="0">
                <a:ln>
                  <a:noFill/>
                </a:ln>
                <a:solidFill>
                  <a:schemeClr val="tx1"/>
                </a:solidFill>
                <a:effectLst/>
              </a:endParaRPr>
            </a:p>
          </p:txBody>
        </p:sp>
        <p:sp>
          <p:nvSpPr>
            <p:cNvPr id="531" name="Rectangle 264">
              <a:extLst>
                <a:ext uri="{FF2B5EF4-FFF2-40B4-BE49-F238E27FC236}">
                  <a16:creationId xmlns:a16="http://schemas.microsoft.com/office/drawing/2014/main" id="{FCD50273-F7CA-8BE1-FE6B-15E7CF758F77}"/>
                </a:ext>
              </a:extLst>
            </p:cNvPr>
            <p:cNvSpPr>
              <a:spLocks noChangeArrowheads="1"/>
            </p:cNvSpPr>
            <p:nvPr/>
          </p:nvSpPr>
          <p:spPr bwMode="auto">
            <a:xfrm>
              <a:off x="5913361" y="3292616"/>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1</a:t>
              </a:r>
              <a:endParaRPr kumimoji="0" lang="en-US" altLang="en-US" b="0" i="0" u="none" strike="noStrike" cap="none" normalizeH="0" baseline="0">
                <a:ln>
                  <a:noFill/>
                </a:ln>
                <a:solidFill>
                  <a:schemeClr val="tx1"/>
                </a:solidFill>
                <a:effectLst/>
              </a:endParaRPr>
            </a:p>
          </p:txBody>
        </p:sp>
        <p:sp>
          <p:nvSpPr>
            <p:cNvPr id="532" name="Rectangle 265">
              <a:extLst>
                <a:ext uri="{FF2B5EF4-FFF2-40B4-BE49-F238E27FC236}">
                  <a16:creationId xmlns:a16="http://schemas.microsoft.com/office/drawing/2014/main" id="{70A14204-281B-9391-4E56-115DD12870C3}"/>
                </a:ext>
              </a:extLst>
            </p:cNvPr>
            <p:cNvSpPr>
              <a:spLocks noChangeArrowheads="1"/>
            </p:cNvSpPr>
            <p:nvPr/>
          </p:nvSpPr>
          <p:spPr bwMode="auto">
            <a:xfrm>
              <a:off x="5972099" y="3292616"/>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3</a:t>
              </a:r>
              <a:endParaRPr kumimoji="0" lang="en-US" altLang="en-US" b="0" i="0" u="none" strike="noStrike" cap="none" normalizeH="0" baseline="0">
                <a:ln>
                  <a:noFill/>
                </a:ln>
                <a:solidFill>
                  <a:schemeClr val="tx1"/>
                </a:solidFill>
                <a:effectLst/>
              </a:endParaRPr>
            </a:p>
          </p:txBody>
        </p:sp>
        <p:sp>
          <p:nvSpPr>
            <p:cNvPr id="533" name="Rectangle 266">
              <a:extLst>
                <a:ext uri="{FF2B5EF4-FFF2-40B4-BE49-F238E27FC236}">
                  <a16:creationId xmlns:a16="http://schemas.microsoft.com/office/drawing/2014/main" id="{9C8E4990-1F18-7C2D-B0A5-7568E431CB2C}"/>
                </a:ext>
              </a:extLst>
            </p:cNvPr>
            <p:cNvSpPr>
              <a:spLocks noChangeArrowheads="1"/>
            </p:cNvSpPr>
            <p:nvPr/>
          </p:nvSpPr>
          <p:spPr bwMode="auto">
            <a:xfrm>
              <a:off x="6029249" y="3292616"/>
              <a:ext cx="3788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a:t>
              </a:r>
              <a:endParaRPr kumimoji="0" lang="en-US" altLang="en-US" b="0" i="0" u="none" strike="noStrike" cap="none" normalizeH="0" baseline="0">
                <a:ln>
                  <a:noFill/>
                </a:ln>
                <a:solidFill>
                  <a:schemeClr val="tx1"/>
                </a:solidFill>
                <a:effectLst/>
              </a:endParaRPr>
            </a:p>
          </p:txBody>
        </p:sp>
        <p:sp>
          <p:nvSpPr>
            <p:cNvPr id="534" name="Rectangle 267">
              <a:extLst>
                <a:ext uri="{FF2B5EF4-FFF2-40B4-BE49-F238E27FC236}">
                  <a16:creationId xmlns:a16="http://schemas.microsoft.com/office/drawing/2014/main" id="{C84C2772-234C-B96A-4166-15A018A1781F}"/>
                </a:ext>
              </a:extLst>
            </p:cNvPr>
            <p:cNvSpPr>
              <a:spLocks noChangeArrowheads="1"/>
            </p:cNvSpPr>
            <p:nvPr/>
          </p:nvSpPr>
          <p:spPr bwMode="auto">
            <a:xfrm>
              <a:off x="5132311" y="3156091"/>
              <a:ext cx="3788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Times New Roman" panose="02020603050405020304" pitchFamily="18" charset="0"/>
                </a:rPr>
                <a:t>(</a:t>
              </a:r>
              <a:endParaRPr kumimoji="0" lang="en-US" altLang="en-US" b="0" i="0" u="none" strike="noStrike" cap="none" normalizeH="0" baseline="0" dirty="0">
                <a:ln>
                  <a:noFill/>
                </a:ln>
                <a:solidFill>
                  <a:schemeClr val="tx1"/>
                </a:solidFill>
                <a:effectLst/>
              </a:endParaRPr>
            </a:p>
          </p:txBody>
        </p:sp>
        <p:sp>
          <p:nvSpPr>
            <p:cNvPr id="535" name="Rectangle 268">
              <a:extLst>
                <a:ext uri="{FF2B5EF4-FFF2-40B4-BE49-F238E27FC236}">
                  <a16:creationId xmlns:a16="http://schemas.microsoft.com/office/drawing/2014/main" id="{752FC22A-AF90-5602-BCC3-44BC8A74B3FD}"/>
                </a:ext>
              </a:extLst>
            </p:cNvPr>
            <p:cNvSpPr>
              <a:spLocks noChangeArrowheads="1"/>
            </p:cNvSpPr>
            <p:nvPr/>
          </p:nvSpPr>
          <p:spPr bwMode="auto">
            <a:xfrm>
              <a:off x="6407074" y="3156091"/>
              <a:ext cx="3788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a:t>
              </a:r>
              <a:endParaRPr kumimoji="0" lang="en-US" altLang="en-US" b="0" i="0" u="none" strike="noStrike" cap="none" normalizeH="0" baseline="0">
                <a:ln>
                  <a:noFill/>
                </a:ln>
                <a:solidFill>
                  <a:schemeClr val="tx1"/>
                </a:solidFill>
                <a:effectLst/>
              </a:endParaRPr>
            </a:p>
          </p:txBody>
        </p:sp>
        <p:sp>
          <p:nvSpPr>
            <p:cNvPr id="536" name="Rectangle 269">
              <a:extLst>
                <a:ext uri="{FF2B5EF4-FFF2-40B4-BE49-F238E27FC236}">
                  <a16:creationId xmlns:a16="http://schemas.microsoft.com/office/drawing/2014/main" id="{48A576BB-1854-71B6-CBFA-BA1782E39E3F}"/>
                </a:ext>
              </a:extLst>
            </p:cNvPr>
            <p:cNvSpPr>
              <a:spLocks noChangeArrowheads="1"/>
            </p:cNvSpPr>
            <p:nvPr/>
          </p:nvSpPr>
          <p:spPr bwMode="auto">
            <a:xfrm>
              <a:off x="6480099" y="3156091"/>
              <a:ext cx="82077"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A</a:t>
              </a:r>
              <a:endParaRPr kumimoji="0" lang="en-US" altLang="en-US" b="0" i="0" u="none" strike="noStrike" cap="none" normalizeH="0" baseline="0">
                <a:ln>
                  <a:noFill/>
                </a:ln>
                <a:solidFill>
                  <a:schemeClr val="tx1"/>
                </a:solidFill>
                <a:effectLst/>
              </a:endParaRPr>
            </a:p>
          </p:txBody>
        </p:sp>
        <p:sp>
          <p:nvSpPr>
            <p:cNvPr id="537" name="Rectangle 270">
              <a:extLst>
                <a:ext uri="{FF2B5EF4-FFF2-40B4-BE49-F238E27FC236}">
                  <a16:creationId xmlns:a16="http://schemas.microsoft.com/office/drawing/2014/main" id="{2C7023A9-E425-FD48-870D-802721559D72}"/>
                </a:ext>
              </a:extLst>
            </p:cNvPr>
            <p:cNvSpPr>
              <a:spLocks noChangeArrowheads="1"/>
            </p:cNvSpPr>
            <p:nvPr/>
          </p:nvSpPr>
          <p:spPr bwMode="auto">
            <a:xfrm>
              <a:off x="6564236" y="3156091"/>
              <a:ext cx="75763"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C</a:t>
              </a:r>
              <a:endParaRPr kumimoji="0" lang="en-US" altLang="en-US" b="0" i="0" u="none" strike="noStrike" cap="none" normalizeH="0" baseline="0">
                <a:ln>
                  <a:noFill/>
                </a:ln>
                <a:solidFill>
                  <a:schemeClr val="tx1"/>
                </a:solidFill>
                <a:effectLst/>
              </a:endParaRPr>
            </a:p>
          </p:txBody>
        </p:sp>
        <p:sp>
          <p:nvSpPr>
            <p:cNvPr id="538" name="Rectangle 271">
              <a:extLst>
                <a:ext uri="{FF2B5EF4-FFF2-40B4-BE49-F238E27FC236}">
                  <a16:creationId xmlns:a16="http://schemas.microsoft.com/office/drawing/2014/main" id="{886451E1-8DFB-4480-2CB9-2192B9C143A1}"/>
                </a:ext>
              </a:extLst>
            </p:cNvPr>
            <p:cNvSpPr>
              <a:spLocks noChangeArrowheads="1"/>
            </p:cNvSpPr>
            <p:nvPr/>
          </p:nvSpPr>
          <p:spPr bwMode="auto">
            <a:xfrm>
              <a:off x="6643611" y="3156091"/>
              <a:ext cx="82077"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O</a:t>
              </a:r>
              <a:endParaRPr kumimoji="0" lang="en-US" altLang="en-US" b="0" i="0" u="none" strike="noStrike" cap="none" normalizeH="0" baseline="0">
                <a:ln>
                  <a:noFill/>
                </a:ln>
                <a:solidFill>
                  <a:schemeClr val="tx1"/>
                </a:solidFill>
                <a:effectLst/>
              </a:endParaRPr>
            </a:p>
          </p:txBody>
        </p:sp>
        <p:sp>
          <p:nvSpPr>
            <p:cNvPr id="539" name="Rectangle 272">
              <a:extLst>
                <a:ext uri="{FF2B5EF4-FFF2-40B4-BE49-F238E27FC236}">
                  <a16:creationId xmlns:a16="http://schemas.microsoft.com/office/drawing/2014/main" id="{9501FFF4-A059-7601-EBA2-033082CA780E}"/>
                </a:ext>
              </a:extLst>
            </p:cNvPr>
            <p:cNvSpPr>
              <a:spLocks noChangeArrowheads="1"/>
            </p:cNvSpPr>
            <p:nvPr/>
          </p:nvSpPr>
          <p:spPr bwMode="auto">
            <a:xfrm>
              <a:off x="6729336" y="3156091"/>
              <a:ext cx="75763"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R</a:t>
              </a:r>
              <a:endParaRPr kumimoji="0" lang="en-US" altLang="en-US" b="0" i="0" u="none" strike="noStrike" cap="none" normalizeH="0" baseline="0">
                <a:ln>
                  <a:noFill/>
                </a:ln>
                <a:solidFill>
                  <a:schemeClr val="tx1"/>
                </a:solidFill>
                <a:effectLst/>
              </a:endParaRPr>
            </a:p>
          </p:txBody>
        </p:sp>
        <p:sp>
          <p:nvSpPr>
            <p:cNvPr id="540" name="Rectangle 273">
              <a:extLst>
                <a:ext uri="{FF2B5EF4-FFF2-40B4-BE49-F238E27FC236}">
                  <a16:creationId xmlns:a16="http://schemas.microsoft.com/office/drawing/2014/main" id="{68B997C1-1CEC-89FD-4049-5F4385A94750}"/>
                </a:ext>
              </a:extLst>
            </p:cNvPr>
            <p:cNvSpPr>
              <a:spLocks noChangeArrowheads="1"/>
            </p:cNvSpPr>
            <p:nvPr/>
          </p:nvSpPr>
          <p:spPr bwMode="auto">
            <a:xfrm>
              <a:off x="6808711" y="3156091"/>
              <a:ext cx="82077"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N</a:t>
              </a:r>
              <a:endParaRPr kumimoji="0" lang="en-US" altLang="en-US" b="0" i="0" u="none" strike="noStrike" cap="none" normalizeH="0" baseline="0">
                <a:ln>
                  <a:noFill/>
                </a:ln>
                <a:solidFill>
                  <a:schemeClr val="tx1"/>
                </a:solidFill>
                <a:effectLst/>
              </a:endParaRPr>
            </a:p>
          </p:txBody>
        </p:sp>
        <p:sp>
          <p:nvSpPr>
            <p:cNvPr id="541" name="Rectangle 274">
              <a:extLst>
                <a:ext uri="{FF2B5EF4-FFF2-40B4-BE49-F238E27FC236}">
                  <a16:creationId xmlns:a16="http://schemas.microsoft.com/office/drawing/2014/main" id="{10754DF1-FA55-640C-892C-FB1E3D096701}"/>
                </a:ext>
              </a:extLst>
            </p:cNvPr>
            <p:cNvSpPr>
              <a:spLocks noChangeArrowheads="1"/>
            </p:cNvSpPr>
            <p:nvPr/>
          </p:nvSpPr>
          <p:spPr bwMode="auto">
            <a:xfrm>
              <a:off x="6926186" y="3156091"/>
              <a:ext cx="3788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a:t>
              </a:r>
              <a:endParaRPr kumimoji="0" lang="en-US" altLang="en-US" b="0" i="0" u="none" strike="noStrike" cap="none" normalizeH="0" baseline="0">
                <a:ln>
                  <a:noFill/>
                </a:ln>
                <a:solidFill>
                  <a:schemeClr val="tx1"/>
                </a:solidFill>
                <a:effectLst/>
              </a:endParaRPr>
            </a:p>
          </p:txBody>
        </p:sp>
        <p:sp>
          <p:nvSpPr>
            <p:cNvPr id="542" name="Rectangle 275">
              <a:extLst>
                <a:ext uri="{FF2B5EF4-FFF2-40B4-BE49-F238E27FC236}">
                  <a16:creationId xmlns:a16="http://schemas.microsoft.com/office/drawing/2014/main" id="{F9E6CE71-89AF-574E-FD46-44185C8CD4FE}"/>
                </a:ext>
              </a:extLst>
            </p:cNvPr>
            <p:cNvSpPr>
              <a:spLocks noChangeArrowheads="1"/>
            </p:cNvSpPr>
            <p:nvPr/>
          </p:nvSpPr>
          <p:spPr bwMode="auto">
            <a:xfrm>
              <a:off x="6964286" y="3156091"/>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2</a:t>
              </a:r>
              <a:endParaRPr kumimoji="0" lang="en-US" altLang="en-US" b="0" i="0" u="none" strike="noStrike" cap="none" normalizeH="0" baseline="0">
                <a:ln>
                  <a:noFill/>
                </a:ln>
                <a:solidFill>
                  <a:schemeClr val="tx1"/>
                </a:solidFill>
                <a:effectLst/>
              </a:endParaRPr>
            </a:p>
          </p:txBody>
        </p:sp>
        <p:sp>
          <p:nvSpPr>
            <p:cNvPr id="543" name="Rectangle 276">
              <a:extLst>
                <a:ext uri="{FF2B5EF4-FFF2-40B4-BE49-F238E27FC236}">
                  <a16:creationId xmlns:a16="http://schemas.microsoft.com/office/drawing/2014/main" id="{1B476940-85DE-9247-BD61-F275CBBBFDBA}"/>
                </a:ext>
              </a:extLst>
            </p:cNvPr>
            <p:cNvSpPr>
              <a:spLocks noChangeArrowheads="1"/>
            </p:cNvSpPr>
            <p:nvPr/>
          </p:nvSpPr>
          <p:spPr bwMode="auto">
            <a:xfrm>
              <a:off x="7023024" y="3156091"/>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0</a:t>
              </a:r>
              <a:endParaRPr kumimoji="0" lang="en-US" altLang="en-US" b="0" i="0" u="none" strike="noStrike" cap="none" normalizeH="0" baseline="0">
                <a:ln>
                  <a:noFill/>
                </a:ln>
                <a:solidFill>
                  <a:schemeClr val="tx1"/>
                </a:solidFill>
                <a:effectLst/>
              </a:endParaRPr>
            </a:p>
          </p:txBody>
        </p:sp>
        <p:sp>
          <p:nvSpPr>
            <p:cNvPr id="544" name="Rectangle 277">
              <a:extLst>
                <a:ext uri="{FF2B5EF4-FFF2-40B4-BE49-F238E27FC236}">
                  <a16:creationId xmlns:a16="http://schemas.microsoft.com/office/drawing/2014/main" id="{DE020A5C-E4C4-CF94-05C8-E28DB53021EB}"/>
                </a:ext>
              </a:extLst>
            </p:cNvPr>
            <p:cNvSpPr>
              <a:spLocks noChangeArrowheads="1"/>
            </p:cNvSpPr>
            <p:nvPr/>
          </p:nvSpPr>
          <p:spPr bwMode="auto">
            <a:xfrm>
              <a:off x="7083349" y="3156091"/>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1</a:t>
              </a:r>
              <a:endParaRPr kumimoji="0" lang="en-US" altLang="en-US" b="0" i="0" u="none" strike="noStrike" cap="none" normalizeH="0" baseline="0">
                <a:ln>
                  <a:noFill/>
                </a:ln>
                <a:solidFill>
                  <a:schemeClr val="tx1"/>
                </a:solidFill>
                <a:effectLst/>
              </a:endParaRPr>
            </a:p>
          </p:txBody>
        </p:sp>
        <p:sp>
          <p:nvSpPr>
            <p:cNvPr id="545" name="Rectangle 278">
              <a:extLst>
                <a:ext uri="{FF2B5EF4-FFF2-40B4-BE49-F238E27FC236}">
                  <a16:creationId xmlns:a16="http://schemas.microsoft.com/office/drawing/2014/main" id="{B550624B-E5CC-0457-B3A4-2E575B58D53D}"/>
                </a:ext>
              </a:extLst>
            </p:cNvPr>
            <p:cNvSpPr>
              <a:spLocks noChangeArrowheads="1"/>
            </p:cNvSpPr>
            <p:nvPr/>
          </p:nvSpPr>
          <p:spPr bwMode="auto">
            <a:xfrm>
              <a:off x="7142086" y="3156091"/>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7</a:t>
              </a:r>
              <a:endParaRPr kumimoji="0" lang="en-US" altLang="en-US" b="0" i="0" u="none" strike="noStrike" cap="none" normalizeH="0" baseline="0">
                <a:ln>
                  <a:noFill/>
                </a:ln>
                <a:solidFill>
                  <a:schemeClr val="tx1"/>
                </a:solidFill>
                <a:effectLst/>
              </a:endParaRPr>
            </a:p>
          </p:txBody>
        </p:sp>
        <p:sp>
          <p:nvSpPr>
            <p:cNvPr id="546" name="Rectangle 279">
              <a:extLst>
                <a:ext uri="{FF2B5EF4-FFF2-40B4-BE49-F238E27FC236}">
                  <a16:creationId xmlns:a16="http://schemas.microsoft.com/office/drawing/2014/main" id="{19B6908A-B685-ABF0-C2B6-DF08D3CA4D0E}"/>
                </a:ext>
              </a:extLst>
            </p:cNvPr>
            <p:cNvSpPr>
              <a:spLocks noChangeArrowheads="1"/>
            </p:cNvSpPr>
            <p:nvPr/>
          </p:nvSpPr>
          <p:spPr bwMode="auto">
            <a:xfrm>
              <a:off x="7200824" y="3156091"/>
              <a:ext cx="3788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a:t>
              </a:r>
              <a:endParaRPr kumimoji="0" lang="en-US" altLang="en-US" b="0" i="0" u="none" strike="noStrike" cap="none" normalizeH="0" baseline="0">
                <a:ln>
                  <a:noFill/>
                </a:ln>
                <a:solidFill>
                  <a:schemeClr val="tx1"/>
                </a:solidFill>
                <a:effectLst/>
              </a:endParaRPr>
            </a:p>
          </p:txBody>
        </p:sp>
        <p:sp>
          <p:nvSpPr>
            <p:cNvPr id="547" name="Rectangle 280">
              <a:extLst>
                <a:ext uri="{FF2B5EF4-FFF2-40B4-BE49-F238E27FC236}">
                  <a16:creationId xmlns:a16="http://schemas.microsoft.com/office/drawing/2014/main" id="{0FC29142-FF4E-AA67-76A0-F6D2091EC4D5}"/>
                </a:ext>
              </a:extLst>
            </p:cNvPr>
            <p:cNvSpPr>
              <a:spLocks noChangeArrowheads="1"/>
            </p:cNvSpPr>
            <p:nvPr/>
          </p:nvSpPr>
          <p:spPr bwMode="auto">
            <a:xfrm>
              <a:off x="5265661" y="3017979"/>
              <a:ext cx="82077"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U</a:t>
              </a:r>
              <a:endParaRPr kumimoji="0" lang="en-US" altLang="en-US" b="0" i="0" u="none" strike="noStrike" cap="none" normalizeH="0" baseline="0">
                <a:ln>
                  <a:noFill/>
                </a:ln>
                <a:solidFill>
                  <a:schemeClr val="tx1"/>
                </a:solidFill>
                <a:effectLst/>
              </a:endParaRPr>
            </a:p>
          </p:txBody>
        </p:sp>
        <p:sp>
          <p:nvSpPr>
            <p:cNvPr id="548" name="Rectangle 281">
              <a:extLst>
                <a:ext uri="{FF2B5EF4-FFF2-40B4-BE49-F238E27FC236}">
                  <a16:creationId xmlns:a16="http://schemas.microsoft.com/office/drawing/2014/main" id="{176FEEA7-E481-F00F-75AA-C1189D80A823}"/>
                </a:ext>
              </a:extLst>
            </p:cNvPr>
            <p:cNvSpPr>
              <a:spLocks noChangeArrowheads="1"/>
            </p:cNvSpPr>
            <p:nvPr/>
          </p:nvSpPr>
          <p:spPr bwMode="auto">
            <a:xfrm>
              <a:off x="5351386" y="3017979"/>
              <a:ext cx="75763"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C</a:t>
              </a:r>
              <a:endParaRPr kumimoji="0" lang="en-US" altLang="en-US" b="0" i="0" u="none" strike="noStrike" cap="none" normalizeH="0" baseline="0">
                <a:ln>
                  <a:noFill/>
                </a:ln>
                <a:solidFill>
                  <a:schemeClr val="tx1"/>
                </a:solidFill>
                <a:effectLst/>
              </a:endParaRPr>
            </a:p>
          </p:txBody>
        </p:sp>
        <p:sp>
          <p:nvSpPr>
            <p:cNvPr id="549" name="Rectangle 282">
              <a:extLst>
                <a:ext uri="{FF2B5EF4-FFF2-40B4-BE49-F238E27FC236}">
                  <a16:creationId xmlns:a16="http://schemas.microsoft.com/office/drawing/2014/main" id="{9BAA3B5F-3F10-C569-3858-385842916FF0}"/>
                </a:ext>
              </a:extLst>
            </p:cNvPr>
            <p:cNvSpPr>
              <a:spLocks noChangeArrowheads="1"/>
            </p:cNvSpPr>
            <p:nvPr/>
          </p:nvSpPr>
          <p:spPr bwMode="auto">
            <a:xfrm>
              <a:off x="5429174" y="3017979"/>
              <a:ext cx="82077"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N</a:t>
              </a:r>
              <a:endParaRPr kumimoji="0" lang="en-US" altLang="en-US" b="0" i="0" u="none" strike="noStrike" cap="none" normalizeH="0" baseline="0">
                <a:ln>
                  <a:noFill/>
                </a:ln>
                <a:solidFill>
                  <a:schemeClr val="tx1"/>
                </a:solidFill>
                <a:effectLst/>
              </a:endParaRPr>
            </a:p>
          </p:txBody>
        </p:sp>
        <p:sp>
          <p:nvSpPr>
            <p:cNvPr id="550" name="Rectangle 283">
              <a:extLst>
                <a:ext uri="{FF2B5EF4-FFF2-40B4-BE49-F238E27FC236}">
                  <a16:creationId xmlns:a16="http://schemas.microsoft.com/office/drawing/2014/main" id="{1BBD8487-0A3C-D33D-9790-A1E74FC817E3}"/>
                </a:ext>
              </a:extLst>
            </p:cNvPr>
            <p:cNvSpPr>
              <a:spLocks noChangeArrowheads="1"/>
            </p:cNvSpPr>
            <p:nvPr/>
          </p:nvSpPr>
          <p:spPr bwMode="auto">
            <a:xfrm>
              <a:off x="5514899" y="3017979"/>
              <a:ext cx="82077"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A</a:t>
              </a:r>
              <a:endParaRPr kumimoji="0" lang="en-US" altLang="en-US" b="0" i="0" u="none" strike="noStrike" cap="none" normalizeH="0" baseline="0">
                <a:ln>
                  <a:noFill/>
                </a:ln>
                <a:solidFill>
                  <a:schemeClr val="tx1"/>
                </a:solidFill>
                <a:effectLst/>
              </a:endParaRPr>
            </a:p>
          </p:txBody>
        </p:sp>
        <p:sp>
          <p:nvSpPr>
            <p:cNvPr id="551" name="Rectangle 284">
              <a:extLst>
                <a:ext uri="{FF2B5EF4-FFF2-40B4-BE49-F238E27FC236}">
                  <a16:creationId xmlns:a16="http://schemas.microsoft.com/office/drawing/2014/main" id="{DA19D048-6853-23C9-99B0-E7250369A2CD}"/>
                </a:ext>
              </a:extLst>
            </p:cNvPr>
            <p:cNvSpPr>
              <a:spLocks noChangeArrowheads="1"/>
            </p:cNvSpPr>
            <p:nvPr/>
          </p:nvSpPr>
          <p:spPr bwMode="auto">
            <a:xfrm>
              <a:off x="5632374" y="3017979"/>
              <a:ext cx="3788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a:t>
              </a:r>
              <a:endParaRPr kumimoji="0" lang="en-US" altLang="en-US" b="0" i="0" u="none" strike="noStrike" cap="none" normalizeH="0" baseline="0">
                <a:ln>
                  <a:noFill/>
                </a:ln>
                <a:solidFill>
                  <a:schemeClr val="tx1"/>
                </a:solidFill>
                <a:effectLst/>
              </a:endParaRPr>
            </a:p>
          </p:txBody>
        </p:sp>
        <p:sp>
          <p:nvSpPr>
            <p:cNvPr id="552" name="Rectangle 285">
              <a:extLst>
                <a:ext uri="{FF2B5EF4-FFF2-40B4-BE49-F238E27FC236}">
                  <a16:creationId xmlns:a16="http://schemas.microsoft.com/office/drawing/2014/main" id="{D5F7B632-1E58-A583-68AC-F735E2C2834C}"/>
                </a:ext>
              </a:extLst>
            </p:cNvPr>
            <p:cNvSpPr>
              <a:spLocks noChangeArrowheads="1"/>
            </p:cNvSpPr>
            <p:nvPr/>
          </p:nvSpPr>
          <p:spPr bwMode="auto">
            <a:xfrm>
              <a:off x="5672061" y="3017979"/>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2</a:t>
              </a:r>
              <a:endParaRPr kumimoji="0" lang="en-US" altLang="en-US" b="0" i="0" u="none" strike="noStrike" cap="none" normalizeH="0" baseline="0">
                <a:ln>
                  <a:noFill/>
                </a:ln>
                <a:solidFill>
                  <a:schemeClr val="tx1"/>
                </a:solidFill>
                <a:effectLst/>
              </a:endParaRPr>
            </a:p>
          </p:txBody>
        </p:sp>
        <p:sp>
          <p:nvSpPr>
            <p:cNvPr id="553" name="Rectangle 286">
              <a:extLst>
                <a:ext uri="{FF2B5EF4-FFF2-40B4-BE49-F238E27FC236}">
                  <a16:creationId xmlns:a16="http://schemas.microsoft.com/office/drawing/2014/main" id="{62BD971E-9CF2-7CE0-6589-FAD45F162D81}"/>
                </a:ext>
              </a:extLst>
            </p:cNvPr>
            <p:cNvSpPr>
              <a:spLocks noChangeArrowheads="1"/>
            </p:cNvSpPr>
            <p:nvPr/>
          </p:nvSpPr>
          <p:spPr bwMode="auto">
            <a:xfrm>
              <a:off x="5729211" y="3017979"/>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0</a:t>
              </a:r>
              <a:endParaRPr kumimoji="0" lang="en-US" altLang="en-US" b="0" i="0" u="none" strike="noStrike" cap="none" normalizeH="0" baseline="0">
                <a:ln>
                  <a:noFill/>
                </a:ln>
                <a:solidFill>
                  <a:schemeClr val="tx1"/>
                </a:solidFill>
                <a:effectLst/>
              </a:endParaRPr>
            </a:p>
          </p:txBody>
        </p:sp>
        <p:sp>
          <p:nvSpPr>
            <p:cNvPr id="554" name="Rectangle 287">
              <a:extLst>
                <a:ext uri="{FF2B5EF4-FFF2-40B4-BE49-F238E27FC236}">
                  <a16:creationId xmlns:a16="http://schemas.microsoft.com/office/drawing/2014/main" id="{689F68D4-6F7F-27C3-CFE8-3CDE55E5A7D2}"/>
                </a:ext>
              </a:extLst>
            </p:cNvPr>
            <p:cNvSpPr>
              <a:spLocks noChangeArrowheads="1"/>
            </p:cNvSpPr>
            <p:nvPr/>
          </p:nvSpPr>
          <p:spPr bwMode="auto">
            <a:xfrm>
              <a:off x="5787949" y="3017979"/>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1</a:t>
              </a:r>
              <a:endParaRPr kumimoji="0" lang="en-US" altLang="en-US" b="0" i="0" u="none" strike="noStrike" cap="none" normalizeH="0" baseline="0">
                <a:ln>
                  <a:noFill/>
                </a:ln>
                <a:solidFill>
                  <a:schemeClr val="tx1"/>
                </a:solidFill>
                <a:effectLst/>
              </a:endParaRPr>
            </a:p>
          </p:txBody>
        </p:sp>
        <p:sp>
          <p:nvSpPr>
            <p:cNvPr id="555" name="Rectangle 288">
              <a:extLst>
                <a:ext uri="{FF2B5EF4-FFF2-40B4-BE49-F238E27FC236}">
                  <a16:creationId xmlns:a16="http://schemas.microsoft.com/office/drawing/2014/main" id="{D404F6DC-4792-D620-BF39-886EB04486D4}"/>
                </a:ext>
              </a:extLst>
            </p:cNvPr>
            <p:cNvSpPr>
              <a:spLocks noChangeArrowheads="1"/>
            </p:cNvSpPr>
            <p:nvPr/>
          </p:nvSpPr>
          <p:spPr bwMode="auto">
            <a:xfrm>
              <a:off x="5848274" y="3017979"/>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8</a:t>
              </a:r>
              <a:endParaRPr kumimoji="0" lang="en-US" altLang="en-US" b="0" i="0" u="none" strike="noStrike" cap="none" normalizeH="0" baseline="0">
                <a:ln>
                  <a:noFill/>
                </a:ln>
                <a:solidFill>
                  <a:schemeClr val="tx1"/>
                </a:solidFill>
                <a:effectLst/>
              </a:endParaRPr>
            </a:p>
          </p:txBody>
        </p:sp>
        <p:sp>
          <p:nvSpPr>
            <p:cNvPr id="556" name="Rectangle 289">
              <a:extLst>
                <a:ext uri="{FF2B5EF4-FFF2-40B4-BE49-F238E27FC236}">
                  <a16:creationId xmlns:a16="http://schemas.microsoft.com/office/drawing/2014/main" id="{10BFC36F-9861-6983-BD7C-00D84EF99F34}"/>
                </a:ext>
              </a:extLst>
            </p:cNvPr>
            <p:cNvSpPr>
              <a:spLocks noChangeArrowheads="1"/>
            </p:cNvSpPr>
            <p:nvPr/>
          </p:nvSpPr>
          <p:spPr bwMode="auto">
            <a:xfrm>
              <a:off x="5907011" y="3017979"/>
              <a:ext cx="3788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a:t>
              </a:r>
              <a:endParaRPr kumimoji="0" lang="en-US" altLang="en-US" b="0" i="0" u="none" strike="noStrike" cap="none" normalizeH="0" baseline="0">
                <a:ln>
                  <a:noFill/>
                </a:ln>
                <a:solidFill>
                  <a:schemeClr val="tx1"/>
                </a:solidFill>
                <a:effectLst/>
              </a:endParaRPr>
            </a:p>
          </p:txBody>
        </p:sp>
        <p:sp>
          <p:nvSpPr>
            <p:cNvPr id="557" name="Rectangle 290">
              <a:extLst>
                <a:ext uri="{FF2B5EF4-FFF2-40B4-BE49-F238E27FC236}">
                  <a16:creationId xmlns:a16="http://schemas.microsoft.com/office/drawing/2014/main" id="{EAE43D09-55B9-9CCA-0C6C-D6CE74CC114B}"/>
                </a:ext>
              </a:extLst>
            </p:cNvPr>
            <p:cNvSpPr>
              <a:spLocks noChangeArrowheads="1"/>
            </p:cNvSpPr>
            <p:nvPr/>
          </p:nvSpPr>
          <p:spPr bwMode="auto">
            <a:xfrm>
              <a:off x="5081511" y="2881454"/>
              <a:ext cx="63136"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P</a:t>
              </a:r>
              <a:endParaRPr kumimoji="0" lang="en-US" altLang="en-US" b="0" i="0" u="none" strike="noStrike" cap="none" normalizeH="0" baseline="0">
                <a:ln>
                  <a:noFill/>
                </a:ln>
                <a:solidFill>
                  <a:schemeClr val="tx1"/>
                </a:solidFill>
                <a:effectLst/>
              </a:endParaRPr>
            </a:p>
          </p:txBody>
        </p:sp>
        <p:sp>
          <p:nvSpPr>
            <p:cNvPr id="558" name="Rectangle 291">
              <a:extLst>
                <a:ext uri="{FF2B5EF4-FFF2-40B4-BE49-F238E27FC236}">
                  <a16:creationId xmlns:a16="http://schemas.microsoft.com/office/drawing/2014/main" id="{CDD892A6-F31A-A1E0-CEF9-A42A481D2FB1}"/>
                </a:ext>
              </a:extLst>
            </p:cNvPr>
            <p:cNvSpPr>
              <a:spLocks noChangeArrowheads="1"/>
            </p:cNvSpPr>
            <p:nvPr/>
          </p:nvSpPr>
          <p:spPr bwMode="auto">
            <a:xfrm>
              <a:off x="5148186" y="2881454"/>
              <a:ext cx="69450"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E</a:t>
              </a:r>
              <a:endParaRPr kumimoji="0" lang="en-US" altLang="en-US" b="0" i="0" u="none" strike="noStrike" cap="none" normalizeH="0" baseline="0">
                <a:ln>
                  <a:noFill/>
                </a:ln>
                <a:solidFill>
                  <a:schemeClr val="tx1"/>
                </a:solidFill>
                <a:effectLst/>
              </a:endParaRPr>
            </a:p>
          </p:txBody>
        </p:sp>
        <p:sp>
          <p:nvSpPr>
            <p:cNvPr id="559" name="Rectangle 292">
              <a:extLst>
                <a:ext uri="{FF2B5EF4-FFF2-40B4-BE49-F238E27FC236}">
                  <a16:creationId xmlns:a16="http://schemas.microsoft.com/office/drawing/2014/main" id="{44A9C461-ACB6-D12C-3663-C0CE093E1E67}"/>
                </a:ext>
              </a:extLst>
            </p:cNvPr>
            <p:cNvSpPr>
              <a:spLocks noChangeArrowheads="1"/>
            </p:cNvSpPr>
            <p:nvPr/>
          </p:nvSpPr>
          <p:spPr bwMode="auto">
            <a:xfrm>
              <a:off x="5219624" y="2881454"/>
              <a:ext cx="75763"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R</a:t>
              </a:r>
              <a:endParaRPr kumimoji="0" lang="en-US" altLang="en-US" b="0" i="0" u="none" strike="noStrike" cap="none" normalizeH="0" baseline="0">
                <a:ln>
                  <a:noFill/>
                </a:ln>
                <a:solidFill>
                  <a:schemeClr val="tx1"/>
                </a:solidFill>
                <a:effectLst/>
              </a:endParaRPr>
            </a:p>
          </p:txBody>
        </p:sp>
        <p:sp>
          <p:nvSpPr>
            <p:cNvPr id="560" name="Rectangle 293">
              <a:extLst>
                <a:ext uri="{FF2B5EF4-FFF2-40B4-BE49-F238E27FC236}">
                  <a16:creationId xmlns:a16="http://schemas.microsoft.com/office/drawing/2014/main" id="{EA2427BD-7FF7-820C-AA2A-14C844D96783}"/>
                </a:ext>
              </a:extLst>
            </p:cNvPr>
            <p:cNvSpPr>
              <a:spLocks noChangeArrowheads="1"/>
            </p:cNvSpPr>
            <p:nvPr/>
          </p:nvSpPr>
          <p:spPr bwMode="auto">
            <a:xfrm>
              <a:off x="5298999" y="2881454"/>
              <a:ext cx="82077"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K</a:t>
              </a:r>
              <a:endParaRPr kumimoji="0" lang="en-US" altLang="en-US" b="0" i="0" u="none" strike="noStrike" cap="none" normalizeH="0" baseline="0">
                <a:ln>
                  <a:noFill/>
                </a:ln>
                <a:solidFill>
                  <a:schemeClr val="tx1"/>
                </a:solidFill>
                <a:effectLst/>
              </a:endParaRPr>
            </a:p>
          </p:txBody>
        </p:sp>
        <p:sp>
          <p:nvSpPr>
            <p:cNvPr id="561" name="Rectangle 294">
              <a:extLst>
                <a:ext uri="{FF2B5EF4-FFF2-40B4-BE49-F238E27FC236}">
                  <a16:creationId xmlns:a16="http://schemas.microsoft.com/office/drawing/2014/main" id="{13EC8209-A9EF-3526-32A6-4E5376CB6A91}"/>
                </a:ext>
              </a:extLst>
            </p:cNvPr>
            <p:cNvSpPr>
              <a:spLocks noChangeArrowheads="1"/>
            </p:cNvSpPr>
            <p:nvPr/>
          </p:nvSpPr>
          <p:spPr bwMode="auto">
            <a:xfrm>
              <a:off x="5384724" y="2881454"/>
              <a:ext cx="69450"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E</a:t>
              </a:r>
              <a:endParaRPr kumimoji="0" lang="en-US" altLang="en-US" b="0" i="0" u="none" strike="noStrike" cap="none" normalizeH="0" baseline="0">
                <a:ln>
                  <a:noFill/>
                </a:ln>
                <a:solidFill>
                  <a:schemeClr val="tx1"/>
                </a:solidFill>
                <a:effectLst/>
              </a:endParaRPr>
            </a:p>
          </p:txBody>
        </p:sp>
        <p:sp>
          <p:nvSpPr>
            <p:cNvPr id="562" name="Rectangle 295">
              <a:extLst>
                <a:ext uri="{FF2B5EF4-FFF2-40B4-BE49-F238E27FC236}">
                  <a16:creationId xmlns:a16="http://schemas.microsoft.com/office/drawing/2014/main" id="{C5BD9205-861F-D665-A4DA-53E9E1E902BC}"/>
                </a:ext>
              </a:extLst>
            </p:cNvPr>
            <p:cNvSpPr>
              <a:spLocks noChangeArrowheads="1"/>
            </p:cNvSpPr>
            <p:nvPr/>
          </p:nvSpPr>
          <p:spPr bwMode="auto">
            <a:xfrm>
              <a:off x="5456161" y="2881454"/>
              <a:ext cx="82077"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O</a:t>
              </a:r>
              <a:endParaRPr kumimoji="0" lang="en-US" altLang="en-US" b="0" i="0" u="none" strike="noStrike" cap="none" normalizeH="0" baseline="0">
                <a:ln>
                  <a:noFill/>
                </a:ln>
                <a:solidFill>
                  <a:schemeClr val="tx1"/>
                </a:solidFill>
                <a:effectLst/>
              </a:endParaRPr>
            </a:p>
          </p:txBody>
        </p:sp>
        <p:sp>
          <p:nvSpPr>
            <p:cNvPr id="563" name="Rectangle 296">
              <a:extLst>
                <a:ext uri="{FF2B5EF4-FFF2-40B4-BE49-F238E27FC236}">
                  <a16:creationId xmlns:a16="http://schemas.microsoft.com/office/drawing/2014/main" id="{5978A354-571C-C78B-A6E7-0ABD20E8CA13}"/>
                </a:ext>
              </a:extLst>
            </p:cNvPr>
            <p:cNvSpPr>
              <a:spLocks noChangeArrowheads="1"/>
            </p:cNvSpPr>
            <p:nvPr/>
          </p:nvSpPr>
          <p:spPr bwMode="auto">
            <a:xfrm>
              <a:off x="5573636" y="2881454"/>
              <a:ext cx="3788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I</a:t>
              </a:r>
              <a:endParaRPr kumimoji="0" lang="en-US" altLang="en-US" b="0" i="0" u="none" strike="noStrike" cap="none" normalizeH="0" baseline="0">
                <a:ln>
                  <a:noFill/>
                </a:ln>
                <a:solidFill>
                  <a:schemeClr val="tx1"/>
                </a:solidFill>
                <a:effectLst/>
              </a:endParaRPr>
            </a:p>
          </p:txBody>
        </p:sp>
        <p:sp>
          <p:nvSpPr>
            <p:cNvPr id="564" name="Rectangle 297">
              <a:extLst>
                <a:ext uri="{FF2B5EF4-FFF2-40B4-BE49-F238E27FC236}">
                  <a16:creationId xmlns:a16="http://schemas.microsoft.com/office/drawing/2014/main" id="{F2C130EE-729B-E85D-643F-D1562CB7B731}"/>
                </a:ext>
              </a:extLst>
            </p:cNvPr>
            <p:cNvSpPr>
              <a:spLocks noChangeArrowheads="1"/>
            </p:cNvSpPr>
            <p:nvPr/>
          </p:nvSpPr>
          <p:spPr bwMode="auto">
            <a:xfrm>
              <a:off x="5613324" y="2881454"/>
              <a:ext cx="3788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I</a:t>
              </a:r>
              <a:endParaRPr kumimoji="0" lang="en-US" altLang="en-US" b="0" i="0" u="none" strike="noStrike" cap="none" normalizeH="0" baseline="0">
                <a:ln>
                  <a:noFill/>
                </a:ln>
                <a:solidFill>
                  <a:schemeClr val="tx1"/>
                </a:solidFill>
                <a:effectLst/>
              </a:endParaRPr>
            </a:p>
          </p:txBody>
        </p:sp>
        <p:sp>
          <p:nvSpPr>
            <p:cNvPr id="565" name="Rectangle 298">
              <a:extLst>
                <a:ext uri="{FF2B5EF4-FFF2-40B4-BE49-F238E27FC236}">
                  <a16:creationId xmlns:a16="http://schemas.microsoft.com/office/drawing/2014/main" id="{A91228CB-434E-2E42-3AB9-2453257D39DE}"/>
                </a:ext>
              </a:extLst>
            </p:cNvPr>
            <p:cNvSpPr>
              <a:spLocks noChangeArrowheads="1"/>
            </p:cNvSpPr>
            <p:nvPr/>
          </p:nvSpPr>
          <p:spPr bwMode="auto">
            <a:xfrm>
              <a:off x="5651424" y="2881454"/>
              <a:ext cx="3788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I</a:t>
              </a:r>
              <a:endParaRPr kumimoji="0" lang="en-US" altLang="en-US" b="0" i="0" u="none" strike="noStrike" cap="none" normalizeH="0" baseline="0">
                <a:ln>
                  <a:noFill/>
                </a:ln>
                <a:solidFill>
                  <a:schemeClr val="tx1"/>
                </a:solidFill>
                <a:effectLst/>
              </a:endParaRPr>
            </a:p>
          </p:txBody>
        </p:sp>
        <p:sp>
          <p:nvSpPr>
            <p:cNvPr id="566" name="Rectangle 299">
              <a:extLst>
                <a:ext uri="{FF2B5EF4-FFF2-40B4-BE49-F238E27FC236}">
                  <a16:creationId xmlns:a16="http://schemas.microsoft.com/office/drawing/2014/main" id="{C5266A27-18C8-CB8B-5A02-2056DC83A6BC}"/>
                </a:ext>
              </a:extLst>
            </p:cNvPr>
            <p:cNvSpPr>
              <a:spLocks noChangeArrowheads="1"/>
            </p:cNvSpPr>
            <p:nvPr/>
          </p:nvSpPr>
          <p:spPr bwMode="auto">
            <a:xfrm>
              <a:off x="5724449" y="2881454"/>
              <a:ext cx="3788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a:t>
              </a:r>
              <a:endParaRPr kumimoji="0" lang="en-US" altLang="en-US" b="0" i="0" u="none" strike="noStrike" cap="none" normalizeH="0" baseline="0">
                <a:ln>
                  <a:noFill/>
                </a:ln>
                <a:solidFill>
                  <a:schemeClr val="tx1"/>
                </a:solidFill>
                <a:effectLst/>
              </a:endParaRPr>
            </a:p>
          </p:txBody>
        </p:sp>
        <p:sp>
          <p:nvSpPr>
            <p:cNvPr id="567" name="Rectangle 300">
              <a:extLst>
                <a:ext uri="{FF2B5EF4-FFF2-40B4-BE49-F238E27FC236}">
                  <a16:creationId xmlns:a16="http://schemas.microsoft.com/office/drawing/2014/main" id="{1A49874F-BC05-FA13-F482-DA4A6DB9BDBB}"/>
                </a:ext>
              </a:extLst>
            </p:cNvPr>
            <p:cNvSpPr>
              <a:spLocks noChangeArrowheads="1"/>
            </p:cNvSpPr>
            <p:nvPr/>
          </p:nvSpPr>
          <p:spPr bwMode="auto">
            <a:xfrm>
              <a:off x="5762549" y="2881454"/>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2</a:t>
              </a:r>
              <a:endParaRPr kumimoji="0" lang="en-US" altLang="en-US" b="0" i="0" u="none" strike="noStrike" cap="none" normalizeH="0" baseline="0">
                <a:ln>
                  <a:noFill/>
                </a:ln>
                <a:solidFill>
                  <a:schemeClr val="tx1"/>
                </a:solidFill>
                <a:effectLst/>
              </a:endParaRPr>
            </a:p>
          </p:txBody>
        </p:sp>
        <p:sp>
          <p:nvSpPr>
            <p:cNvPr id="568" name="Rectangle 301">
              <a:extLst>
                <a:ext uri="{FF2B5EF4-FFF2-40B4-BE49-F238E27FC236}">
                  <a16:creationId xmlns:a16="http://schemas.microsoft.com/office/drawing/2014/main" id="{7690F432-ABB1-135D-4AF6-27AFD689E8DF}"/>
                </a:ext>
              </a:extLst>
            </p:cNvPr>
            <p:cNvSpPr>
              <a:spLocks noChangeArrowheads="1"/>
            </p:cNvSpPr>
            <p:nvPr/>
          </p:nvSpPr>
          <p:spPr bwMode="auto">
            <a:xfrm>
              <a:off x="5821286" y="2881454"/>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0</a:t>
              </a:r>
              <a:endParaRPr kumimoji="0" lang="en-US" altLang="en-US" b="0" i="0" u="none" strike="noStrike" cap="none" normalizeH="0" baseline="0">
                <a:ln>
                  <a:noFill/>
                </a:ln>
                <a:solidFill>
                  <a:schemeClr val="tx1"/>
                </a:solidFill>
                <a:effectLst/>
              </a:endParaRPr>
            </a:p>
          </p:txBody>
        </p:sp>
        <p:sp>
          <p:nvSpPr>
            <p:cNvPr id="569" name="Rectangle 302">
              <a:extLst>
                <a:ext uri="{FF2B5EF4-FFF2-40B4-BE49-F238E27FC236}">
                  <a16:creationId xmlns:a16="http://schemas.microsoft.com/office/drawing/2014/main" id="{8AAB921C-15AC-4E0D-ED77-86CB3A0A34A4}"/>
                </a:ext>
              </a:extLst>
            </p:cNvPr>
            <p:cNvSpPr>
              <a:spLocks noChangeArrowheads="1"/>
            </p:cNvSpPr>
            <p:nvPr/>
          </p:nvSpPr>
          <p:spPr bwMode="auto">
            <a:xfrm>
              <a:off x="5881611" y="2881454"/>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1</a:t>
              </a:r>
              <a:endParaRPr kumimoji="0" lang="en-US" altLang="en-US" b="0" i="0" u="none" strike="noStrike" cap="none" normalizeH="0" baseline="0">
                <a:ln>
                  <a:noFill/>
                </a:ln>
                <a:solidFill>
                  <a:schemeClr val="tx1"/>
                </a:solidFill>
                <a:effectLst/>
              </a:endParaRPr>
            </a:p>
          </p:txBody>
        </p:sp>
        <p:sp>
          <p:nvSpPr>
            <p:cNvPr id="570" name="Rectangle 303">
              <a:extLst>
                <a:ext uri="{FF2B5EF4-FFF2-40B4-BE49-F238E27FC236}">
                  <a16:creationId xmlns:a16="http://schemas.microsoft.com/office/drawing/2014/main" id="{54083793-791E-03C2-665B-C56EFF6F8FC1}"/>
                </a:ext>
              </a:extLst>
            </p:cNvPr>
            <p:cNvSpPr>
              <a:spLocks noChangeArrowheads="1"/>
            </p:cNvSpPr>
            <p:nvPr/>
          </p:nvSpPr>
          <p:spPr bwMode="auto">
            <a:xfrm>
              <a:off x="5940349" y="2881454"/>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9</a:t>
              </a:r>
              <a:endParaRPr kumimoji="0" lang="en-US" altLang="en-US" b="0" i="0" u="none" strike="noStrike" cap="none" normalizeH="0" baseline="0">
                <a:ln>
                  <a:noFill/>
                </a:ln>
                <a:solidFill>
                  <a:schemeClr val="tx1"/>
                </a:solidFill>
                <a:effectLst/>
              </a:endParaRPr>
            </a:p>
          </p:txBody>
        </p:sp>
        <p:sp>
          <p:nvSpPr>
            <p:cNvPr id="571" name="Rectangle 304">
              <a:extLst>
                <a:ext uri="{FF2B5EF4-FFF2-40B4-BE49-F238E27FC236}">
                  <a16:creationId xmlns:a16="http://schemas.microsoft.com/office/drawing/2014/main" id="{7D2AEB3D-1255-C295-9D0D-52C8C58000FD}"/>
                </a:ext>
              </a:extLst>
            </p:cNvPr>
            <p:cNvSpPr>
              <a:spLocks noChangeArrowheads="1"/>
            </p:cNvSpPr>
            <p:nvPr/>
          </p:nvSpPr>
          <p:spPr bwMode="auto">
            <a:xfrm>
              <a:off x="5999086" y="2881454"/>
              <a:ext cx="3788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Times New Roman" panose="02020603050405020304" pitchFamily="18" charset="0"/>
                </a:rPr>
                <a:t>)</a:t>
              </a:r>
              <a:endParaRPr kumimoji="0" lang="en-US" altLang="en-US" b="0" i="0" u="none" strike="noStrike" cap="none" normalizeH="0" baseline="0" dirty="0">
                <a:ln>
                  <a:noFill/>
                </a:ln>
                <a:solidFill>
                  <a:schemeClr val="tx1"/>
                </a:solidFill>
                <a:effectLst/>
              </a:endParaRPr>
            </a:p>
          </p:txBody>
        </p:sp>
        <p:sp>
          <p:nvSpPr>
            <p:cNvPr id="572" name="Rectangle 305">
              <a:extLst>
                <a:ext uri="{FF2B5EF4-FFF2-40B4-BE49-F238E27FC236}">
                  <a16:creationId xmlns:a16="http://schemas.microsoft.com/office/drawing/2014/main" id="{82364871-A046-FE46-7526-21EA5B03FDA1}"/>
                </a:ext>
              </a:extLst>
            </p:cNvPr>
            <p:cNvSpPr>
              <a:spLocks noChangeArrowheads="1"/>
            </p:cNvSpPr>
            <p:nvPr/>
          </p:nvSpPr>
          <p:spPr bwMode="auto">
            <a:xfrm>
              <a:off x="5549824" y="2743341"/>
              <a:ext cx="50509"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a</a:t>
              </a:r>
              <a:endParaRPr kumimoji="0" lang="en-US" altLang="en-US" b="0" i="0" u="none" strike="noStrike" cap="none" normalizeH="0" baseline="0">
                <a:ln>
                  <a:noFill/>
                </a:ln>
                <a:solidFill>
                  <a:schemeClr val="tx1"/>
                </a:solidFill>
                <a:effectLst/>
              </a:endParaRPr>
            </a:p>
          </p:txBody>
        </p:sp>
        <p:sp>
          <p:nvSpPr>
            <p:cNvPr id="573" name="Rectangle 306">
              <a:extLst>
                <a:ext uri="{FF2B5EF4-FFF2-40B4-BE49-F238E27FC236}">
                  <a16:creationId xmlns:a16="http://schemas.microsoft.com/office/drawing/2014/main" id="{1B949FBE-3640-0F6E-0E86-D36F56E63308}"/>
                </a:ext>
              </a:extLst>
            </p:cNvPr>
            <p:cNvSpPr>
              <a:spLocks noChangeArrowheads="1"/>
            </p:cNvSpPr>
            <p:nvPr/>
          </p:nvSpPr>
          <p:spPr bwMode="auto">
            <a:xfrm>
              <a:off x="5602211" y="2743341"/>
              <a:ext cx="63136"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S</a:t>
              </a:r>
              <a:endParaRPr kumimoji="0" lang="en-US" altLang="en-US" b="0" i="0" u="none" strike="noStrike" cap="none" normalizeH="0" baseline="0">
                <a:ln>
                  <a:noFill/>
                </a:ln>
                <a:solidFill>
                  <a:schemeClr val="tx1"/>
                </a:solidFill>
                <a:effectLst/>
              </a:endParaRPr>
            </a:p>
          </p:txBody>
        </p:sp>
        <p:sp>
          <p:nvSpPr>
            <p:cNvPr id="574" name="Rectangle 307">
              <a:extLst>
                <a:ext uri="{FF2B5EF4-FFF2-40B4-BE49-F238E27FC236}">
                  <a16:creationId xmlns:a16="http://schemas.microsoft.com/office/drawing/2014/main" id="{C2AC7A53-CAFA-2A5C-7541-B8041554C37D}"/>
                </a:ext>
              </a:extLst>
            </p:cNvPr>
            <p:cNvSpPr>
              <a:spLocks noChangeArrowheads="1"/>
            </p:cNvSpPr>
            <p:nvPr/>
          </p:nvSpPr>
          <p:spPr bwMode="auto">
            <a:xfrm>
              <a:off x="5668886" y="2743341"/>
              <a:ext cx="63136"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P</a:t>
              </a:r>
              <a:endParaRPr kumimoji="0" lang="en-US" altLang="en-US" b="0" i="0" u="none" strike="noStrike" cap="none" normalizeH="0" baseline="0">
                <a:ln>
                  <a:noFill/>
                </a:ln>
                <a:solidFill>
                  <a:schemeClr val="tx1"/>
                </a:solidFill>
                <a:effectLst/>
              </a:endParaRPr>
            </a:p>
          </p:txBody>
        </p:sp>
        <p:sp>
          <p:nvSpPr>
            <p:cNvPr id="575" name="Rectangle 308">
              <a:extLst>
                <a:ext uri="{FF2B5EF4-FFF2-40B4-BE49-F238E27FC236}">
                  <a16:creationId xmlns:a16="http://schemas.microsoft.com/office/drawing/2014/main" id="{5EB610E6-0EAB-DF59-2369-C19748DC15CC}"/>
                </a:ext>
              </a:extLst>
            </p:cNvPr>
            <p:cNvSpPr>
              <a:spLocks noChangeArrowheads="1"/>
            </p:cNvSpPr>
            <p:nvPr/>
          </p:nvSpPr>
          <p:spPr bwMode="auto">
            <a:xfrm>
              <a:off x="5735561" y="2743341"/>
              <a:ext cx="69450"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E</a:t>
              </a:r>
              <a:endParaRPr kumimoji="0" lang="en-US" altLang="en-US" b="0" i="0" u="none" strike="noStrike" cap="none" normalizeH="0" baseline="0">
                <a:ln>
                  <a:noFill/>
                </a:ln>
                <a:solidFill>
                  <a:schemeClr val="tx1"/>
                </a:solidFill>
                <a:effectLst/>
              </a:endParaRPr>
            </a:p>
          </p:txBody>
        </p:sp>
        <p:sp>
          <p:nvSpPr>
            <p:cNvPr id="576" name="Rectangle 309">
              <a:extLst>
                <a:ext uri="{FF2B5EF4-FFF2-40B4-BE49-F238E27FC236}">
                  <a16:creationId xmlns:a16="http://schemas.microsoft.com/office/drawing/2014/main" id="{DE8E7DC7-B56B-E831-53E4-853CBE8B72C0}"/>
                </a:ext>
              </a:extLst>
            </p:cNvPr>
            <p:cNvSpPr>
              <a:spLocks noChangeArrowheads="1"/>
            </p:cNvSpPr>
            <p:nvPr/>
          </p:nvSpPr>
          <p:spPr bwMode="auto">
            <a:xfrm>
              <a:off x="5806999" y="2743341"/>
              <a:ext cx="75763"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C</a:t>
              </a:r>
              <a:endParaRPr kumimoji="0" lang="en-US" altLang="en-US" b="0" i="0" u="none" strike="noStrike" cap="none" normalizeH="0" baseline="0">
                <a:ln>
                  <a:noFill/>
                </a:ln>
                <a:solidFill>
                  <a:schemeClr val="tx1"/>
                </a:solidFill>
                <a:effectLst/>
              </a:endParaRPr>
            </a:p>
          </p:txBody>
        </p:sp>
        <p:sp>
          <p:nvSpPr>
            <p:cNvPr id="577" name="Rectangle 310">
              <a:extLst>
                <a:ext uri="{FF2B5EF4-FFF2-40B4-BE49-F238E27FC236}">
                  <a16:creationId xmlns:a16="http://schemas.microsoft.com/office/drawing/2014/main" id="{9B267499-16BE-8EFD-8A36-AD8F9166B35E}"/>
                </a:ext>
              </a:extLst>
            </p:cNvPr>
            <p:cNvSpPr>
              <a:spLocks noChangeArrowheads="1"/>
            </p:cNvSpPr>
            <p:nvPr/>
          </p:nvSpPr>
          <p:spPr bwMode="auto">
            <a:xfrm>
              <a:off x="5884786" y="2743341"/>
              <a:ext cx="69450"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T</a:t>
              </a:r>
              <a:endParaRPr kumimoji="0" lang="en-US" altLang="en-US" b="0" i="0" u="none" strike="noStrike" cap="none" normalizeH="0" baseline="0">
                <a:ln>
                  <a:noFill/>
                </a:ln>
                <a:solidFill>
                  <a:schemeClr val="tx1"/>
                </a:solidFill>
                <a:effectLst/>
              </a:endParaRPr>
            </a:p>
          </p:txBody>
        </p:sp>
        <p:sp>
          <p:nvSpPr>
            <p:cNvPr id="578" name="Rectangle 311">
              <a:extLst>
                <a:ext uri="{FF2B5EF4-FFF2-40B4-BE49-F238E27FC236}">
                  <a16:creationId xmlns:a16="http://schemas.microsoft.com/office/drawing/2014/main" id="{19D1285D-9510-DEAE-6745-55F8B3D9A2FB}"/>
                </a:ext>
              </a:extLst>
            </p:cNvPr>
            <p:cNvSpPr>
              <a:spLocks noChangeArrowheads="1"/>
            </p:cNvSpPr>
            <p:nvPr/>
          </p:nvSpPr>
          <p:spPr bwMode="auto">
            <a:xfrm>
              <a:off x="5991149" y="2743341"/>
              <a:ext cx="3788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a:t>
              </a:r>
              <a:endParaRPr kumimoji="0" lang="en-US" altLang="en-US" b="0" i="0" u="none" strike="noStrike" cap="none" normalizeH="0" baseline="0">
                <a:ln>
                  <a:noFill/>
                </a:ln>
                <a:solidFill>
                  <a:schemeClr val="tx1"/>
                </a:solidFill>
                <a:effectLst/>
              </a:endParaRPr>
            </a:p>
          </p:txBody>
        </p:sp>
        <p:sp>
          <p:nvSpPr>
            <p:cNvPr id="579" name="Rectangle 312">
              <a:extLst>
                <a:ext uri="{FF2B5EF4-FFF2-40B4-BE49-F238E27FC236}">
                  <a16:creationId xmlns:a16="http://schemas.microsoft.com/office/drawing/2014/main" id="{2E2FF5E3-7088-6C4E-E222-53AEA5108AE0}"/>
                </a:ext>
              </a:extLst>
            </p:cNvPr>
            <p:cNvSpPr>
              <a:spLocks noChangeArrowheads="1"/>
            </p:cNvSpPr>
            <p:nvPr/>
          </p:nvSpPr>
          <p:spPr bwMode="auto">
            <a:xfrm>
              <a:off x="6029249" y="2743341"/>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2</a:t>
              </a:r>
              <a:endParaRPr kumimoji="0" lang="en-US" altLang="en-US" b="0" i="0" u="none" strike="noStrike" cap="none" normalizeH="0" baseline="0">
                <a:ln>
                  <a:noFill/>
                </a:ln>
                <a:solidFill>
                  <a:schemeClr val="tx1"/>
                </a:solidFill>
                <a:effectLst/>
              </a:endParaRPr>
            </a:p>
          </p:txBody>
        </p:sp>
        <p:sp>
          <p:nvSpPr>
            <p:cNvPr id="580" name="Rectangle 313">
              <a:extLst>
                <a:ext uri="{FF2B5EF4-FFF2-40B4-BE49-F238E27FC236}">
                  <a16:creationId xmlns:a16="http://schemas.microsoft.com/office/drawing/2014/main" id="{6B07EC3A-5161-2CD5-4EDA-A2A2CE0F59FC}"/>
                </a:ext>
              </a:extLst>
            </p:cNvPr>
            <p:cNvSpPr>
              <a:spLocks noChangeArrowheads="1"/>
            </p:cNvSpPr>
            <p:nvPr/>
          </p:nvSpPr>
          <p:spPr bwMode="auto">
            <a:xfrm>
              <a:off x="6089574" y="2743341"/>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0</a:t>
              </a:r>
              <a:endParaRPr kumimoji="0" lang="en-US" altLang="en-US" b="0" i="0" u="none" strike="noStrike" cap="none" normalizeH="0" baseline="0">
                <a:ln>
                  <a:noFill/>
                </a:ln>
                <a:solidFill>
                  <a:schemeClr val="tx1"/>
                </a:solidFill>
                <a:effectLst/>
              </a:endParaRPr>
            </a:p>
          </p:txBody>
        </p:sp>
        <p:sp>
          <p:nvSpPr>
            <p:cNvPr id="581" name="Rectangle 314">
              <a:extLst>
                <a:ext uri="{FF2B5EF4-FFF2-40B4-BE49-F238E27FC236}">
                  <a16:creationId xmlns:a16="http://schemas.microsoft.com/office/drawing/2014/main" id="{C5412B1A-14F0-7F87-767E-760B4D0F9FDD}"/>
                </a:ext>
              </a:extLst>
            </p:cNvPr>
            <p:cNvSpPr>
              <a:spLocks noChangeArrowheads="1"/>
            </p:cNvSpPr>
            <p:nvPr/>
          </p:nvSpPr>
          <p:spPr bwMode="auto">
            <a:xfrm>
              <a:off x="6146724" y="2743341"/>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2</a:t>
              </a:r>
              <a:endParaRPr kumimoji="0" lang="en-US" altLang="en-US" b="0" i="0" u="none" strike="noStrike" cap="none" normalizeH="0" baseline="0">
                <a:ln>
                  <a:noFill/>
                </a:ln>
                <a:solidFill>
                  <a:schemeClr val="tx1"/>
                </a:solidFill>
                <a:effectLst/>
              </a:endParaRPr>
            </a:p>
          </p:txBody>
        </p:sp>
        <p:sp>
          <p:nvSpPr>
            <p:cNvPr id="582" name="Rectangle 315">
              <a:extLst>
                <a:ext uri="{FF2B5EF4-FFF2-40B4-BE49-F238E27FC236}">
                  <a16:creationId xmlns:a16="http://schemas.microsoft.com/office/drawing/2014/main" id="{B1F1B7A1-108B-108D-853D-AC5DBC75EEB1}"/>
                </a:ext>
              </a:extLst>
            </p:cNvPr>
            <p:cNvSpPr>
              <a:spLocks noChangeArrowheads="1"/>
            </p:cNvSpPr>
            <p:nvPr/>
          </p:nvSpPr>
          <p:spPr bwMode="auto">
            <a:xfrm>
              <a:off x="6205461" y="2743341"/>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0</a:t>
              </a:r>
              <a:endParaRPr kumimoji="0" lang="en-US" altLang="en-US" b="0" i="0" u="none" strike="noStrike" cap="none" normalizeH="0" baseline="0">
                <a:ln>
                  <a:noFill/>
                </a:ln>
                <a:solidFill>
                  <a:schemeClr val="tx1"/>
                </a:solidFill>
                <a:effectLst/>
              </a:endParaRPr>
            </a:p>
          </p:txBody>
        </p:sp>
        <p:sp>
          <p:nvSpPr>
            <p:cNvPr id="583" name="Rectangle 316">
              <a:extLst>
                <a:ext uri="{FF2B5EF4-FFF2-40B4-BE49-F238E27FC236}">
                  <a16:creationId xmlns:a16="http://schemas.microsoft.com/office/drawing/2014/main" id="{7A74A95E-3BB8-B843-132C-1494C3801534}"/>
                </a:ext>
              </a:extLst>
            </p:cNvPr>
            <p:cNvSpPr>
              <a:spLocks noChangeArrowheads="1"/>
            </p:cNvSpPr>
            <p:nvPr/>
          </p:nvSpPr>
          <p:spPr bwMode="auto">
            <a:xfrm>
              <a:off x="6265786" y="2743341"/>
              <a:ext cx="3788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a:t>
              </a:r>
              <a:endParaRPr kumimoji="0" lang="en-US" altLang="en-US" b="0" i="0" u="none" strike="noStrike" cap="none" normalizeH="0" baseline="0">
                <a:ln>
                  <a:noFill/>
                </a:ln>
                <a:solidFill>
                  <a:schemeClr val="tx1"/>
                </a:solidFill>
                <a:effectLst/>
              </a:endParaRPr>
            </a:p>
          </p:txBody>
        </p:sp>
        <p:sp>
          <p:nvSpPr>
            <p:cNvPr id="584" name="Rectangle 317">
              <a:extLst>
                <a:ext uri="{FF2B5EF4-FFF2-40B4-BE49-F238E27FC236}">
                  <a16:creationId xmlns:a16="http://schemas.microsoft.com/office/drawing/2014/main" id="{C2789EA5-0031-A293-9FB9-493F28ABF1F9}"/>
                </a:ext>
              </a:extLst>
            </p:cNvPr>
            <p:cNvSpPr>
              <a:spLocks noChangeArrowheads="1"/>
            </p:cNvSpPr>
            <p:nvPr/>
          </p:nvSpPr>
          <p:spPr bwMode="auto">
            <a:xfrm>
              <a:off x="4914824" y="2605229"/>
              <a:ext cx="82077"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A</a:t>
              </a:r>
              <a:endParaRPr kumimoji="0" lang="en-US" altLang="en-US" b="0" i="0" u="none" strike="noStrike" cap="none" normalizeH="0" baseline="0">
                <a:ln>
                  <a:noFill/>
                </a:ln>
                <a:solidFill>
                  <a:schemeClr val="tx1"/>
                </a:solidFill>
                <a:effectLst/>
              </a:endParaRPr>
            </a:p>
          </p:txBody>
        </p:sp>
        <p:sp>
          <p:nvSpPr>
            <p:cNvPr id="585" name="Rectangle 318">
              <a:extLst>
                <a:ext uri="{FF2B5EF4-FFF2-40B4-BE49-F238E27FC236}">
                  <a16:creationId xmlns:a16="http://schemas.microsoft.com/office/drawing/2014/main" id="{53DD7710-ABB8-3B54-42F1-002684C45712}"/>
                </a:ext>
              </a:extLst>
            </p:cNvPr>
            <p:cNvSpPr>
              <a:spLocks noChangeArrowheads="1"/>
            </p:cNvSpPr>
            <p:nvPr/>
          </p:nvSpPr>
          <p:spPr bwMode="auto">
            <a:xfrm>
              <a:off x="4997374" y="2605229"/>
              <a:ext cx="75763"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C</a:t>
              </a:r>
              <a:endParaRPr kumimoji="0" lang="en-US" altLang="en-US" b="0" i="0" u="none" strike="noStrike" cap="none" normalizeH="0" baseline="0">
                <a:ln>
                  <a:noFill/>
                </a:ln>
                <a:solidFill>
                  <a:schemeClr val="tx1"/>
                </a:solidFill>
                <a:effectLst/>
              </a:endParaRPr>
            </a:p>
          </p:txBody>
        </p:sp>
        <p:sp>
          <p:nvSpPr>
            <p:cNvPr id="586" name="Rectangle 319">
              <a:extLst>
                <a:ext uri="{FF2B5EF4-FFF2-40B4-BE49-F238E27FC236}">
                  <a16:creationId xmlns:a16="http://schemas.microsoft.com/office/drawing/2014/main" id="{527D08C0-655F-16E8-7078-791DAE18C954}"/>
                </a:ext>
              </a:extLst>
            </p:cNvPr>
            <p:cNvSpPr>
              <a:spLocks noChangeArrowheads="1"/>
            </p:cNvSpPr>
            <p:nvPr/>
          </p:nvSpPr>
          <p:spPr bwMode="auto">
            <a:xfrm>
              <a:off x="5076749" y="2605229"/>
              <a:ext cx="82077"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Times New Roman" panose="02020603050405020304" pitchFamily="18" charset="0"/>
                </a:rPr>
                <a:t>O</a:t>
              </a:r>
              <a:endParaRPr kumimoji="0" lang="en-US" altLang="en-US" b="0" i="0" u="none" strike="noStrike" cap="none" normalizeH="0" baseline="0" dirty="0">
                <a:ln>
                  <a:noFill/>
                </a:ln>
                <a:solidFill>
                  <a:schemeClr val="tx1"/>
                </a:solidFill>
                <a:effectLst/>
              </a:endParaRPr>
            </a:p>
          </p:txBody>
        </p:sp>
        <p:sp>
          <p:nvSpPr>
            <p:cNvPr id="587" name="Rectangle 320">
              <a:extLst>
                <a:ext uri="{FF2B5EF4-FFF2-40B4-BE49-F238E27FC236}">
                  <a16:creationId xmlns:a16="http://schemas.microsoft.com/office/drawing/2014/main" id="{72584323-A651-6489-6376-0E61EF266E1E}"/>
                </a:ext>
              </a:extLst>
            </p:cNvPr>
            <p:cNvSpPr>
              <a:spLocks noChangeArrowheads="1"/>
            </p:cNvSpPr>
            <p:nvPr/>
          </p:nvSpPr>
          <p:spPr bwMode="auto">
            <a:xfrm>
              <a:off x="5162474" y="2605229"/>
              <a:ext cx="75763"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R</a:t>
              </a:r>
              <a:endParaRPr kumimoji="0" lang="en-US" altLang="en-US" b="0" i="0" u="none" strike="noStrike" cap="none" normalizeH="0" baseline="0">
                <a:ln>
                  <a:noFill/>
                </a:ln>
                <a:solidFill>
                  <a:schemeClr val="tx1"/>
                </a:solidFill>
                <a:effectLst/>
              </a:endParaRPr>
            </a:p>
          </p:txBody>
        </p:sp>
        <p:sp>
          <p:nvSpPr>
            <p:cNvPr id="588" name="Rectangle 321">
              <a:extLst>
                <a:ext uri="{FF2B5EF4-FFF2-40B4-BE49-F238E27FC236}">
                  <a16:creationId xmlns:a16="http://schemas.microsoft.com/office/drawing/2014/main" id="{1950D31A-CA5D-5A9C-3754-628D2D8387A7}"/>
                </a:ext>
              </a:extLst>
            </p:cNvPr>
            <p:cNvSpPr>
              <a:spLocks noChangeArrowheads="1"/>
            </p:cNvSpPr>
            <p:nvPr/>
          </p:nvSpPr>
          <p:spPr bwMode="auto">
            <a:xfrm>
              <a:off x="5241849" y="2605229"/>
              <a:ext cx="82077"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N</a:t>
              </a:r>
              <a:endParaRPr kumimoji="0" lang="en-US" altLang="en-US" b="0" i="0" u="none" strike="noStrike" cap="none" normalizeH="0" baseline="0">
                <a:ln>
                  <a:noFill/>
                </a:ln>
                <a:solidFill>
                  <a:schemeClr val="tx1"/>
                </a:solidFill>
                <a:effectLst/>
              </a:endParaRPr>
            </a:p>
          </p:txBody>
        </p:sp>
        <p:sp>
          <p:nvSpPr>
            <p:cNvPr id="589" name="Rectangle 322">
              <a:extLst>
                <a:ext uri="{FF2B5EF4-FFF2-40B4-BE49-F238E27FC236}">
                  <a16:creationId xmlns:a16="http://schemas.microsoft.com/office/drawing/2014/main" id="{9D6C94C0-73B5-830E-18EC-9A131B252BE0}"/>
                </a:ext>
              </a:extLst>
            </p:cNvPr>
            <p:cNvSpPr>
              <a:spLocks noChangeArrowheads="1"/>
            </p:cNvSpPr>
            <p:nvPr/>
          </p:nvSpPr>
          <p:spPr bwMode="auto">
            <a:xfrm>
              <a:off x="5359324" y="2605229"/>
              <a:ext cx="3788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a:t>
              </a:r>
              <a:endParaRPr kumimoji="0" lang="en-US" altLang="en-US" b="0" i="0" u="none" strike="noStrike" cap="none" normalizeH="0" baseline="0">
                <a:ln>
                  <a:noFill/>
                </a:ln>
                <a:solidFill>
                  <a:schemeClr val="tx1"/>
                </a:solidFill>
                <a:effectLst/>
              </a:endParaRPr>
            </a:p>
          </p:txBody>
        </p:sp>
        <p:sp>
          <p:nvSpPr>
            <p:cNvPr id="590" name="Rectangle 323">
              <a:extLst>
                <a:ext uri="{FF2B5EF4-FFF2-40B4-BE49-F238E27FC236}">
                  <a16:creationId xmlns:a16="http://schemas.microsoft.com/office/drawing/2014/main" id="{92A4FC8B-F89B-0885-3528-2F35ABEBC524}"/>
                </a:ext>
              </a:extLst>
            </p:cNvPr>
            <p:cNvSpPr>
              <a:spLocks noChangeArrowheads="1"/>
            </p:cNvSpPr>
            <p:nvPr/>
          </p:nvSpPr>
          <p:spPr bwMode="auto">
            <a:xfrm>
              <a:off x="5399011" y="2605229"/>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Times New Roman" panose="02020603050405020304" pitchFamily="18" charset="0"/>
                </a:rPr>
                <a:t>2</a:t>
              </a:r>
              <a:endParaRPr kumimoji="0" lang="en-US" altLang="en-US" b="0" i="0" u="none" strike="noStrike" cap="none" normalizeH="0" baseline="0" dirty="0">
                <a:ln>
                  <a:noFill/>
                </a:ln>
                <a:solidFill>
                  <a:schemeClr val="tx1"/>
                </a:solidFill>
                <a:effectLst/>
              </a:endParaRPr>
            </a:p>
          </p:txBody>
        </p:sp>
        <p:sp>
          <p:nvSpPr>
            <p:cNvPr id="591" name="Rectangle 324">
              <a:extLst>
                <a:ext uri="{FF2B5EF4-FFF2-40B4-BE49-F238E27FC236}">
                  <a16:creationId xmlns:a16="http://schemas.microsoft.com/office/drawing/2014/main" id="{44B128AC-2A97-E8F5-B199-EA4376D1E497}"/>
                </a:ext>
              </a:extLst>
            </p:cNvPr>
            <p:cNvSpPr>
              <a:spLocks noChangeArrowheads="1"/>
            </p:cNvSpPr>
            <p:nvPr/>
          </p:nvSpPr>
          <p:spPr bwMode="auto">
            <a:xfrm>
              <a:off x="5457749" y="2605229"/>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0</a:t>
              </a:r>
              <a:endParaRPr kumimoji="0" lang="en-US" altLang="en-US" b="0" i="0" u="none" strike="noStrike" cap="none" normalizeH="0" baseline="0">
                <a:ln>
                  <a:noFill/>
                </a:ln>
                <a:solidFill>
                  <a:schemeClr val="tx1"/>
                </a:solidFill>
                <a:effectLst/>
              </a:endParaRPr>
            </a:p>
          </p:txBody>
        </p:sp>
        <p:sp>
          <p:nvSpPr>
            <p:cNvPr id="592" name="Rectangle 325">
              <a:extLst>
                <a:ext uri="{FF2B5EF4-FFF2-40B4-BE49-F238E27FC236}">
                  <a16:creationId xmlns:a16="http://schemas.microsoft.com/office/drawing/2014/main" id="{212008BF-CD3C-AD02-8E1F-E59C625096E3}"/>
                </a:ext>
              </a:extLst>
            </p:cNvPr>
            <p:cNvSpPr>
              <a:spLocks noChangeArrowheads="1"/>
            </p:cNvSpPr>
            <p:nvPr/>
          </p:nvSpPr>
          <p:spPr bwMode="auto">
            <a:xfrm>
              <a:off x="5516486" y="2605229"/>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2</a:t>
              </a:r>
              <a:endParaRPr kumimoji="0" lang="en-US" altLang="en-US" b="0" i="0" u="none" strike="noStrike" cap="none" normalizeH="0" baseline="0">
                <a:ln>
                  <a:noFill/>
                </a:ln>
                <a:solidFill>
                  <a:schemeClr val="tx1"/>
                </a:solidFill>
                <a:effectLst/>
              </a:endParaRPr>
            </a:p>
          </p:txBody>
        </p:sp>
        <p:sp>
          <p:nvSpPr>
            <p:cNvPr id="593" name="Rectangle 326">
              <a:extLst>
                <a:ext uri="{FF2B5EF4-FFF2-40B4-BE49-F238E27FC236}">
                  <a16:creationId xmlns:a16="http://schemas.microsoft.com/office/drawing/2014/main" id="{57F44A3E-CBF3-C75E-CFCD-5693775484D4}"/>
                </a:ext>
              </a:extLst>
            </p:cNvPr>
            <p:cNvSpPr>
              <a:spLocks noChangeArrowheads="1"/>
            </p:cNvSpPr>
            <p:nvPr/>
          </p:nvSpPr>
          <p:spPr bwMode="auto">
            <a:xfrm>
              <a:off x="5575224" y="2605229"/>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Times New Roman" panose="02020603050405020304" pitchFamily="18" charset="0"/>
                </a:rPr>
                <a:t>0</a:t>
              </a:r>
              <a:endParaRPr kumimoji="0" lang="en-US" altLang="en-US" b="0" i="0" u="none" strike="noStrike" cap="none" normalizeH="0" baseline="0" dirty="0">
                <a:ln>
                  <a:noFill/>
                </a:ln>
                <a:solidFill>
                  <a:schemeClr val="tx1"/>
                </a:solidFill>
                <a:effectLst/>
              </a:endParaRPr>
            </a:p>
          </p:txBody>
        </p:sp>
        <p:sp>
          <p:nvSpPr>
            <p:cNvPr id="594" name="Rectangle 327">
              <a:extLst>
                <a:ext uri="{FF2B5EF4-FFF2-40B4-BE49-F238E27FC236}">
                  <a16:creationId xmlns:a16="http://schemas.microsoft.com/office/drawing/2014/main" id="{55245E32-11B6-6289-AFEB-7F03E97BFE11}"/>
                </a:ext>
              </a:extLst>
            </p:cNvPr>
            <p:cNvSpPr>
              <a:spLocks noChangeArrowheads="1"/>
            </p:cNvSpPr>
            <p:nvPr/>
          </p:nvSpPr>
          <p:spPr bwMode="auto">
            <a:xfrm>
              <a:off x="5635549" y="2605229"/>
              <a:ext cx="3788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Times New Roman" panose="02020603050405020304" pitchFamily="18" charset="0"/>
                </a:rPr>
                <a:t>)</a:t>
              </a:r>
              <a:endParaRPr kumimoji="0" lang="en-US" altLang="en-US" b="0" i="0" u="none" strike="noStrike" cap="none" normalizeH="0" baseline="0" dirty="0">
                <a:ln>
                  <a:noFill/>
                </a:ln>
                <a:solidFill>
                  <a:schemeClr val="tx1"/>
                </a:solidFill>
                <a:effectLst/>
              </a:endParaRPr>
            </a:p>
          </p:txBody>
        </p:sp>
        <p:grpSp>
          <p:nvGrpSpPr>
            <p:cNvPr id="595" name="Group 594">
              <a:extLst>
                <a:ext uri="{FF2B5EF4-FFF2-40B4-BE49-F238E27FC236}">
                  <a16:creationId xmlns:a16="http://schemas.microsoft.com/office/drawing/2014/main" id="{EBFBC349-3A80-74F3-90D1-E0CDD6E7A512}"/>
                </a:ext>
              </a:extLst>
            </p:cNvPr>
            <p:cNvGrpSpPr/>
            <p:nvPr/>
          </p:nvGrpSpPr>
          <p:grpSpPr>
            <a:xfrm>
              <a:off x="6706125" y="2662461"/>
              <a:ext cx="780832" cy="274487"/>
              <a:chOff x="6772276" y="4465638"/>
              <a:chExt cx="780832" cy="274487"/>
            </a:xfrm>
          </p:grpSpPr>
          <p:sp>
            <p:nvSpPr>
              <p:cNvPr id="626" name="Line 331">
                <a:extLst>
                  <a:ext uri="{FF2B5EF4-FFF2-40B4-BE49-F238E27FC236}">
                    <a16:creationId xmlns:a16="http://schemas.microsoft.com/office/drawing/2014/main" id="{5D1C5965-1D7C-AF7D-7CD5-335053EE4D14}"/>
                  </a:ext>
                </a:extLst>
              </p:cNvPr>
              <p:cNvSpPr>
                <a:spLocks noChangeShapeType="1"/>
              </p:cNvSpPr>
              <p:nvPr/>
            </p:nvSpPr>
            <p:spPr bwMode="auto">
              <a:xfrm>
                <a:off x="6799263" y="4521201"/>
                <a:ext cx="17463" cy="19050"/>
              </a:xfrm>
              <a:prstGeom prst="line">
                <a:avLst/>
              </a:prstGeom>
              <a:noFill/>
              <a:ln w="4763">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7" name="Line 332">
                <a:extLst>
                  <a:ext uri="{FF2B5EF4-FFF2-40B4-BE49-F238E27FC236}">
                    <a16:creationId xmlns:a16="http://schemas.microsoft.com/office/drawing/2014/main" id="{F534CC29-A1A6-602D-3F40-F8F70E711019}"/>
                  </a:ext>
                </a:extLst>
              </p:cNvPr>
              <p:cNvSpPr>
                <a:spLocks noChangeShapeType="1"/>
              </p:cNvSpPr>
              <p:nvPr/>
            </p:nvSpPr>
            <p:spPr bwMode="auto">
              <a:xfrm flipH="1">
                <a:off x="6799263" y="4521201"/>
                <a:ext cx="17463" cy="19050"/>
              </a:xfrm>
              <a:prstGeom prst="line">
                <a:avLst/>
              </a:prstGeom>
              <a:noFill/>
              <a:ln w="4763">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8" name="Line 333">
                <a:extLst>
                  <a:ext uri="{FF2B5EF4-FFF2-40B4-BE49-F238E27FC236}">
                    <a16:creationId xmlns:a16="http://schemas.microsoft.com/office/drawing/2014/main" id="{F3B627DA-5991-AE5E-3378-7C7E06CF347E}"/>
                  </a:ext>
                </a:extLst>
              </p:cNvPr>
              <p:cNvSpPr>
                <a:spLocks noChangeShapeType="1"/>
              </p:cNvSpPr>
              <p:nvPr/>
            </p:nvSpPr>
            <p:spPr bwMode="auto">
              <a:xfrm>
                <a:off x="6792913" y="4530726"/>
                <a:ext cx="7938" cy="0"/>
              </a:xfrm>
              <a:prstGeom prst="line">
                <a:avLst/>
              </a:prstGeom>
              <a:noFill/>
              <a:ln w="4763">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9" name="Line 334">
                <a:extLst>
                  <a:ext uri="{FF2B5EF4-FFF2-40B4-BE49-F238E27FC236}">
                    <a16:creationId xmlns:a16="http://schemas.microsoft.com/office/drawing/2014/main" id="{CEF61D14-B145-37A8-2401-59B19920E9A5}"/>
                  </a:ext>
                </a:extLst>
              </p:cNvPr>
              <p:cNvSpPr>
                <a:spLocks noChangeShapeType="1"/>
              </p:cNvSpPr>
              <p:nvPr/>
            </p:nvSpPr>
            <p:spPr bwMode="auto">
              <a:xfrm>
                <a:off x="6816726" y="4530726"/>
                <a:ext cx="6350" cy="0"/>
              </a:xfrm>
              <a:prstGeom prst="line">
                <a:avLst/>
              </a:prstGeom>
              <a:noFill/>
              <a:ln w="4763">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0" name="Rectangle 335">
                <a:extLst>
                  <a:ext uri="{FF2B5EF4-FFF2-40B4-BE49-F238E27FC236}">
                    <a16:creationId xmlns:a16="http://schemas.microsoft.com/office/drawing/2014/main" id="{432E6A75-009E-6CEF-B53F-CBB1BB4079A6}"/>
                  </a:ext>
                </a:extLst>
              </p:cNvPr>
              <p:cNvSpPr>
                <a:spLocks noChangeArrowheads="1"/>
              </p:cNvSpPr>
              <p:nvPr/>
            </p:nvSpPr>
            <p:spPr bwMode="auto">
              <a:xfrm>
                <a:off x="6799263" y="4659313"/>
                <a:ext cx="17463" cy="19050"/>
              </a:xfrm>
              <a:prstGeom prst="rect">
                <a:avLst/>
              </a:prstGeom>
              <a:solidFill>
                <a:srgbClr val="000000"/>
              </a:solidFill>
              <a:ln w="4763">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31" name="Line 336">
                <a:extLst>
                  <a:ext uri="{FF2B5EF4-FFF2-40B4-BE49-F238E27FC236}">
                    <a16:creationId xmlns:a16="http://schemas.microsoft.com/office/drawing/2014/main" id="{B33995F6-0D26-1231-76FF-C9F16BCEA51F}"/>
                  </a:ext>
                </a:extLst>
              </p:cNvPr>
              <p:cNvSpPr>
                <a:spLocks noChangeShapeType="1"/>
              </p:cNvSpPr>
              <p:nvPr/>
            </p:nvSpPr>
            <p:spPr bwMode="auto">
              <a:xfrm>
                <a:off x="6794501" y="4668838"/>
                <a:ext cx="6350"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2" name="Line 337">
                <a:extLst>
                  <a:ext uri="{FF2B5EF4-FFF2-40B4-BE49-F238E27FC236}">
                    <a16:creationId xmlns:a16="http://schemas.microsoft.com/office/drawing/2014/main" id="{7B90E110-A230-7E6C-0747-C6789B200D38}"/>
                  </a:ext>
                </a:extLst>
              </p:cNvPr>
              <p:cNvSpPr>
                <a:spLocks noChangeShapeType="1"/>
              </p:cNvSpPr>
              <p:nvPr/>
            </p:nvSpPr>
            <p:spPr bwMode="auto">
              <a:xfrm>
                <a:off x="6813551" y="4668838"/>
                <a:ext cx="6350"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3" name="Freeform 338">
                <a:extLst>
                  <a:ext uri="{FF2B5EF4-FFF2-40B4-BE49-F238E27FC236}">
                    <a16:creationId xmlns:a16="http://schemas.microsoft.com/office/drawing/2014/main" id="{0F9B4B7F-7DFB-A748-9472-56258E224D7E}"/>
                  </a:ext>
                </a:extLst>
              </p:cNvPr>
              <p:cNvSpPr>
                <a:spLocks/>
              </p:cNvSpPr>
              <p:nvPr/>
            </p:nvSpPr>
            <p:spPr bwMode="auto">
              <a:xfrm>
                <a:off x="6772276" y="4487863"/>
                <a:ext cx="69850" cy="69850"/>
              </a:xfrm>
              <a:custGeom>
                <a:avLst/>
                <a:gdLst>
                  <a:gd name="T0" fmla="*/ 14 w 46"/>
                  <a:gd name="T1" fmla="*/ 1 h 46"/>
                  <a:gd name="T2" fmla="*/ 8 w 46"/>
                  <a:gd name="T3" fmla="*/ 5 h 46"/>
                  <a:gd name="T4" fmla="*/ 3 w 46"/>
                  <a:gd name="T5" fmla="*/ 10 h 46"/>
                  <a:gd name="T6" fmla="*/ 0 w 46"/>
                  <a:gd name="T7" fmla="*/ 17 h 46"/>
                  <a:gd name="T8" fmla="*/ 0 w 46"/>
                  <a:gd name="T9" fmla="*/ 24 h 46"/>
                  <a:gd name="T10" fmla="*/ 1 w 46"/>
                  <a:gd name="T11" fmla="*/ 32 h 46"/>
                  <a:gd name="T12" fmla="*/ 5 w 46"/>
                  <a:gd name="T13" fmla="*/ 38 h 46"/>
                  <a:gd name="T14" fmla="*/ 10 w 46"/>
                  <a:gd name="T15" fmla="*/ 43 h 46"/>
                  <a:gd name="T16" fmla="*/ 17 w 46"/>
                  <a:gd name="T17" fmla="*/ 46 h 46"/>
                  <a:gd name="T18" fmla="*/ 24 w 46"/>
                  <a:gd name="T19" fmla="*/ 46 h 46"/>
                  <a:gd name="T20" fmla="*/ 31 w 46"/>
                  <a:gd name="T21" fmla="*/ 45 h 46"/>
                  <a:gd name="T22" fmla="*/ 38 w 46"/>
                  <a:gd name="T23" fmla="*/ 41 h 46"/>
                  <a:gd name="T24" fmla="*/ 43 w 46"/>
                  <a:gd name="T25" fmla="*/ 36 h 46"/>
                  <a:gd name="T26" fmla="*/ 46 w 46"/>
                  <a:gd name="T27" fmla="*/ 29 h 46"/>
                  <a:gd name="T28" fmla="*/ 46 w 46"/>
                  <a:gd name="T29" fmla="*/ 22 h 46"/>
                  <a:gd name="T30" fmla="*/ 45 w 46"/>
                  <a:gd name="T31" fmla="*/ 14 h 46"/>
                  <a:gd name="T32" fmla="*/ 41 w 46"/>
                  <a:gd name="T33" fmla="*/ 8 h 46"/>
                  <a:gd name="T34" fmla="*/ 35 w 46"/>
                  <a:gd name="T35" fmla="*/ 3 h 46"/>
                  <a:gd name="T36" fmla="*/ 29 w 46"/>
                  <a:gd name="T37" fmla="*/ 0 h 46"/>
                  <a:gd name="T38" fmla="*/ 22 w 46"/>
                  <a:gd name="T39" fmla="*/ 0 h 46"/>
                  <a:gd name="T40" fmla="*/ 14 w 46"/>
                  <a:gd name="T41" fmla="*/ 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 h="46">
                    <a:moveTo>
                      <a:pt x="14" y="1"/>
                    </a:moveTo>
                    <a:lnTo>
                      <a:pt x="8" y="5"/>
                    </a:lnTo>
                    <a:lnTo>
                      <a:pt x="3" y="10"/>
                    </a:lnTo>
                    <a:lnTo>
                      <a:pt x="0" y="17"/>
                    </a:lnTo>
                    <a:lnTo>
                      <a:pt x="0" y="24"/>
                    </a:lnTo>
                    <a:lnTo>
                      <a:pt x="1" y="32"/>
                    </a:lnTo>
                    <a:lnTo>
                      <a:pt x="5" y="38"/>
                    </a:lnTo>
                    <a:lnTo>
                      <a:pt x="10" y="43"/>
                    </a:lnTo>
                    <a:lnTo>
                      <a:pt x="17" y="46"/>
                    </a:lnTo>
                    <a:lnTo>
                      <a:pt x="24" y="46"/>
                    </a:lnTo>
                    <a:lnTo>
                      <a:pt x="31" y="45"/>
                    </a:lnTo>
                    <a:lnTo>
                      <a:pt x="38" y="41"/>
                    </a:lnTo>
                    <a:lnTo>
                      <a:pt x="43" y="36"/>
                    </a:lnTo>
                    <a:lnTo>
                      <a:pt x="46" y="29"/>
                    </a:lnTo>
                    <a:lnTo>
                      <a:pt x="46" y="22"/>
                    </a:lnTo>
                    <a:lnTo>
                      <a:pt x="45" y="14"/>
                    </a:lnTo>
                    <a:lnTo>
                      <a:pt x="41" y="8"/>
                    </a:lnTo>
                    <a:lnTo>
                      <a:pt x="35" y="3"/>
                    </a:lnTo>
                    <a:lnTo>
                      <a:pt x="29" y="0"/>
                    </a:lnTo>
                    <a:lnTo>
                      <a:pt x="22" y="0"/>
                    </a:lnTo>
                    <a:lnTo>
                      <a:pt x="14" y="1"/>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4" name="Rectangle 339">
                <a:extLst>
                  <a:ext uri="{FF2B5EF4-FFF2-40B4-BE49-F238E27FC236}">
                    <a16:creationId xmlns:a16="http://schemas.microsoft.com/office/drawing/2014/main" id="{C1229A68-218A-1F7F-44B1-3AF67C940715}"/>
                  </a:ext>
                </a:extLst>
              </p:cNvPr>
              <p:cNvSpPr>
                <a:spLocks noChangeArrowheads="1"/>
              </p:cNvSpPr>
              <p:nvPr/>
            </p:nvSpPr>
            <p:spPr bwMode="auto">
              <a:xfrm>
                <a:off x="6985001" y="4465638"/>
                <a:ext cx="3788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a:t>
                </a:r>
                <a:endParaRPr kumimoji="0" lang="en-US" altLang="en-US" b="0" i="0" u="none" strike="noStrike" cap="none" normalizeH="0" baseline="0">
                  <a:ln>
                    <a:noFill/>
                  </a:ln>
                  <a:solidFill>
                    <a:schemeClr val="tx1"/>
                  </a:solidFill>
                  <a:effectLst/>
                </a:endParaRPr>
              </a:p>
            </p:txBody>
          </p:sp>
          <p:sp>
            <p:nvSpPr>
              <p:cNvPr id="635" name="Rectangle 340">
                <a:extLst>
                  <a:ext uri="{FF2B5EF4-FFF2-40B4-BE49-F238E27FC236}">
                    <a16:creationId xmlns:a16="http://schemas.microsoft.com/office/drawing/2014/main" id="{6B30038F-5DDC-11D7-0906-9FF4F3A8E903}"/>
                  </a:ext>
                </a:extLst>
              </p:cNvPr>
              <p:cNvSpPr>
                <a:spLocks noChangeArrowheads="1"/>
              </p:cNvSpPr>
              <p:nvPr/>
            </p:nvSpPr>
            <p:spPr bwMode="auto">
              <a:xfrm>
                <a:off x="7023101" y="4465638"/>
                <a:ext cx="82077"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N</a:t>
                </a:r>
                <a:endParaRPr kumimoji="0" lang="en-US" altLang="en-US" b="0" i="0" u="none" strike="noStrike" cap="none" normalizeH="0" baseline="0">
                  <a:ln>
                    <a:noFill/>
                  </a:ln>
                  <a:solidFill>
                    <a:schemeClr val="tx1"/>
                  </a:solidFill>
                  <a:effectLst/>
                </a:endParaRPr>
              </a:p>
            </p:txBody>
          </p:sp>
          <p:sp>
            <p:nvSpPr>
              <p:cNvPr id="636" name="Rectangle 341">
                <a:extLst>
                  <a:ext uri="{FF2B5EF4-FFF2-40B4-BE49-F238E27FC236}">
                    <a16:creationId xmlns:a16="http://schemas.microsoft.com/office/drawing/2014/main" id="{7EC3A103-1A46-8102-CD42-E2E175581858}"/>
                  </a:ext>
                </a:extLst>
              </p:cNvPr>
              <p:cNvSpPr>
                <a:spLocks noChangeArrowheads="1"/>
              </p:cNvSpPr>
              <p:nvPr/>
            </p:nvSpPr>
            <p:spPr bwMode="auto">
              <a:xfrm>
                <a:off x="7108826" y="4465638"/>
                <a:ext cx="50509"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a</a:t>
                </a:r>
                <a:endParaRPr kumimoji="0" lang="en-US" altLang="en-US" b="0" i="0" u="none" strike="noStrike" cap="none" normalizeH="0" baseline="0">
                  <a:ln>
                    <a:noFill/>
                  </a:ln>
                  <a:solidFill>
                    <a:schemeClr val="tx1"/>
                  </a:solidFill>
                  <a:effectLst/>
                </a:endParaRPr>
              </a:p>
            </p:txBody>
          </p:sp>
          <p:sp>
            <p:nvSpPr>
              <p:cNvPr id="637" name="Rectangle 342">
                <a:extLst>
                  <a:ext uri="{FF2B5EF4-FFF2-40B4-BE49-F238E27FC236}">
                    <a16:creationId xmlns:a16="http://schemas.microsoft.com/office/drawing/2014/main" id="{5C60CAEA-8D61-9AF3-7DC5-19D054CBF3C2}"/>
                  </a:ext>
                </a:extLst>
              </p:cNvPr>
              <p:cNvSpPr>
                <a:spLocks noChangeArrowheads="1"/>
              </p:cNvSpPr>
              <p:nvPr/>
            </p:nvSpPr>
            <p:spPr bwMode="auto">
              <a:xfrm>
                <a:off x="7161213" y="4465638"/>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b</a:t>
                </a:r>
                <a:endParaRPr kumimoji="0" lang="en-US" altLang="en-US" b="0" i="0" u="none" strike="noStrike" cap="none" normalizeH="0" baseline="0">
                  <a:ln>
                    <a:noFill/>
                  </a:ln>
                  <a:solidFill>
                    <a:schemeClr val="tx1"/>
                  </a:solidFill>
                  <a:effectLst/>
                </a:endParaRPr>
              </a:p>
            </p:txBody>
          </p:sp>
          <p:sp>
            <p:nvSpPr>
              <p:cNvPr id="638" name="Rectangle 343">
                <a:extLst>
                  <a:ext uri="{FF2B5EF4-FFF2-40B4-BE49-F238E27FC236}">
                    <a16:creationId xmlns:a16="http://schemas.microsoft.com/office/drawing/2014/main" id="{6C7E8120-6B1D-7184-8FFD-D8AA8564F328}"/>
                  </a:ext>
                </a:extLst>
              </p:cNvPr>
              <p:cNvSpPr>
                <a:spLocks noChangeArrowheads="1"/>
              </p:cNvSpPr>
              <p:nvPr/>
            </p:nvSpPr>
            <p:spPr bwMode="auto">
              <a:xfrm>
                <a:off x="7253288" y="4465638"/>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g</a:t>
                </a:r>
                <a:endParaRPr kumimoji="0" lang="en-US" altLang="en-US" b="0" i="0" u="none" strike="noStrike" cap="none" normalizeH="0" baseline="0">
                  <a:ln>
                    <a:noFill/>
                  </a:ln>
                  <a:solidFill>
                    <a:schemeClr val="tx1"/>
                  </a:solidFill>
                  <a:effectLst/>
                </a:endParaRPr>
              </a:p>
            </p:txBody>
          </p:sp>
          <p:sp>
            <p:nvSpPr>
              <p:cNvPr id="639" name="Rectangle 344">
                <a:extLst>
                  <a:ext uri="{FF2B5EF4-FFF2-40B4-BE49-F238E27FC236}">
                    <a16:creationId xmlns:a16="http://schemas.microsoft.com/office/drawing/2014/main" id="{16CD2C40-614D-087C-AE7A-6BFB1E4DB3FE}"/>
                  </a:ext>
                </a:extLst>
              </p:cNvPr>
              <p:cNvSpPr>
                <a:spLocks noChangeArrowheads="1"/>
              </p:cNvSpPr>
              <p:nvPr/>
            </p:nvSpPr>
            <p:spPr bwMode="auto">
              <a:xfrm>
                <a:off x="7312026" y="4465638"/>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o</a:t>
                </a:r>
                <a:endParaRPr kumimoji="0" lang="en-US" altLang="en-US" b="0" i="0" u="none" strike="noStrike" cap="none" normalizeH="0" baseline="0">
                  <a:ln>
                    <a:noFill/>
                  </a:ln>
                  <a:solidFill>
                    <a:schemeClr val="tx1"/>
                  </a:solidFill>
                  <a:effectLst/>
                </a:endParaRPr>
              </a:p>
            </p:txBody>
          </p:sp>
          <p:sp>
            <p:nvSpPr>
              <p:cNvPr id="640" name="Rectangle 345">
                <a:extLst>
                  <a:ext uri="{FF2B5EF4-FFF2-40B4-BE49-F238E27FC236}">
                    <a16:creationId xmlns:a16="http://schemas.microsoft.com/office/drawing/2014/main" id="{76532530-52A4-35AC-53F9-6D9BC800FD30}"/>
                  </a:ext>
                </a:extLst>
              </p:cNvPr>
              <p:cNvSpPr>
                <a:spLocks noChangeArrowheads="1"/>
              </p:cNvSpPr>
              <p:nvPr/>
            </p:nvSpPr>
            <p:spPr bwMode="auto">
              <a:xfrm>
                <a:off x="7370763" y="4465638"/>
                <a:ext cx="50509"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a</a:t>
                </a:r>
                <a:endParaRPr kumimoji="0" lang="en-US" altLang="en-US" b="0" i="0" u="none" strike="noStrike" cap="none" normalizeH="0" baseline="0">
                  <a:ln>
                    <a:noFill/>
                  </a:ln>
                  <a:solidFill>
                    <a:schemeClr val="tx1"/>
                  </a:solidFill>
                  <a:effectLst/>
                </a:endParaRPr>
              </a:p>
            </p:txBody>
          </p:sp>
          <p:sp>
            <p:nvSpPr>
              <p:cNvPr id="641" name="Rectangle 346">
                <a:extLst>
                  <a:ext uri="{FF2B5EF4-FFF2-40B4-BE49-F238E27FC236}">
                    <a16:creationId xmlns:a16="http://schemas.microsoft.com/office/drawing/2014/main" id="{5D5741B5-E44C-F950-C00A-BA57E72ACB49}"/>
                  </a:ext>
                </a:extLst>
              </p:cNvPr>
              <p:cNvSpPr>
                <a:spLocks noChangeArrowheads="1"/>
              </p:cNvSpPr>
              <p:nvPr/>
            </p:nvSpPr>
            <p:spPr bwMode="auto">
              <a:xfrm>
                <a:off x="7423151" y="4465638"/>
                <a:ext cx="31568"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l</a:t>
                </a:r>
                <a:endParaRPr kumimoji="0" lang="en-US" altLang="en-US" b="0" i="0" u="none" strike="noStrike" cap="none" normalizeH="0" baseline="0">
                  <a:ln>
                    <a:noFill/>
                  </a:ln>
                  <a:solidFill>
                    <a:schemeClr val="tx1"/>
                  </a:solidFill>
                  <a:effectLst/>
                </a:endParaRPr>
              </a:p>
            </p:txBody>
          </p:sp>
          <p:sp>
            <p:nvSpPr>
              <p:cNvPr id="642" name="Rectangle 347">
                <a:extLst>
                  <a:ext uri="{FF2B5EF4-FFF2-40B4-BE49-F238E27FC236}">
                    <a16:creationId xmlns:a16="http://schemas.microsoft.com/office/drawing/2014/main" id="{F7372E22-41B2-B370-BC3F-37D65F0B4BF9}"/>
                  </a:ext>
                </a:extLst>
              </p:cNvPr>
              <p:cNvSpPr>
                <a:spLocks noChangeArrowheads="1"/>
              </p:cNvSpPr>
              <p:nvPr/>
            </p:nvSpPr>
            <p:spPr bwMode="auto">
              <a:xfrm>
                <a:off x="7456488" y="4465638"/>
                <a:ext cx="3788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a:t>
                </a:r>
                <a:endParaRPr kumimoji="0" lang="en-US" altLang="en-US" b="0" i="0" u="none" strike="noStrike" cap="none" normalizeH="0" baseline="0">
                  <a:ln>
                    <a:noFill/>
                  </a:ln>
                  <a:solidFill>
                    <a:schemeClr val="tx1"/>
                  </a:solidFill>
                  <a:effectLst/>
                </a:endParaRPr>
              </a:p>
            </p:txBody>
          </p:sp>
          <p:sp>
            <p:nvSpPr>
              <p:cNvPr id="643" name="Freeform 348">
                <a:extLst>
                  <a:ext uri="{FF2B5EF4-FFF2-40B4-BE49-F238E27FC236}">
                    <a16:creationId xmlns:a16="http://schemas.microsoft.com/office/drawing/2014/main" id="{6B490CAE-FFB3-2BB3-2E96-3F5D973DA94B}"/>
                  </a:ext>
                </a:extLst>
              </p:cNvPr>
              <p:cNvSpPr>
                <a:spLocks/>
              </p:cNvSpPr>
              <p:nvPr/>
            </p:nvSpPr>
            <p:spPr bwMode="auto">
              <a:xfrm>
                <a:off x="6772276" y="4624388"/>
                <a:ext cx="69850" cy="71438"/>
              </a:xfrm>
              <a:custGeom>
                <a:avLst/>
                <a:gdLst>
                  <a:gd name="T0" fmla="*/ 14 w 46"/>
                  <a:gd name="T1" fmla="*/ 2 h 47"/>
                  <a:gd name="T2" fmla="*/ 8 w 46"/>
                  <a:gd name="T3" fmla="*/ 5 h 47"/>
                  <a:gd name="T4" fmla="*/ 3 w 46"/>
                  <a:gd name="T5" fmla="*/ 11 h 47"/>
                  <a:gd name="T6" fmla="*/ 0 w 46"/>
                  <a:gd name="T7" fmla="*/ 18 h 47"/>
                  <a:gd name="T8" fmla="*/ 0 w 46"/>
                  <a:gd name="T9" fmla="*/ 25 h 47"/>
                  <a:gd name="T10" fmla="*/ 1 w 46"/>
                  <a:gd name="T11" fmla="*/ 32 h 47"/>
                  <a:gd name="T12" fmla="*/ 5 w 46"/>
                  <a:gd name="T13" fmla="*/ 39 h 47"/>
                  <a:gd name="T14" fmla="*/ 10 w 46"/>
                  <a:gd name="T15" fmla="*/ 43 h 47"/>
                  <a:gd name="T16" fmla="*/ 17 w 46"/>
                  <a:gd name="T17" fmla="*/ 46 h 47"/>
                  <a:gd name="T18" fmla="*/ 24 w 46"/>
                  <a:gd name="T19" fmla="*/ 47 h 47"/>
                  <a:gd name="T20" fmla="*/ 31 w 46"/>
                  <a:gd name="T21" fmla="*/ 45 h 47"/>
                  <a:gd name="T22" fmla="*/ 38 w 46"/>
                  <a:gd name="T23" fmla="*/ 42 h 47"/>
                  <a:gd name="T24" fmla="*/ 43 w 46"/>
                  <a:gd name="T25" fmla="*/ 36 h 47"/>
                  <a:gd name="T26" fmla="*/ 46 w 46"/>
                  <a:gd name="T27" fmla="*/ 30 h 47"/>
                  <a:gd name="T28" fmla="*/ 46 w 46"/>
                  <a:gd name="T29" fmla="*/ 22 h 47"/>
                  <a:gd name="T30" fmla="*/ 45 w 46"/>
                  <a:gd name="T31" fmla="*/ 15 h 47"/>
                  <a:gd name="T32" fmla="*/ 41 w 46"/>
                  <a:gd name="T33" fmla="*/ 9 h 47"/>
                  <a:gd name="T34" fmla="*/ 35 w 46"/>
                  <a:gd name="T35" fmla="*/ 4 h 47"/>
                  <a:gd name="T36" fmla="*/ 29 w 46"/>
                  <a:gd name="T37" fmla="*/ 1 h 47"/>
                  <a:gd name="T38" fmla="*/ 22 w 46"/>
                  <a:gd name="T39" fmla="*/ 0 h 47"/>
                  <a:gd name="T40" fmla="*/ 14 w 46"/>
                  <a:gd name="T41" fmla="*/ 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 h="47">
                    <a:moveTo>
                      <a:pt x="14" y="2"/>
                    </a:moveTo>
                    <a:lnTo>
                      <a:pt x="8" y="5"/>
                    </a:lnTo>
                    <a:lnTo>
                      <a:pt x="3" y="11"/>
                    </a:lnTo>
                    <a:lnTo>
                      <a:pt x="0" y="18"/>
                    </a:lnTo>
                    <a:lnTo>
                      <a:pt x="0" y="25"/>
                    </a:lnTo>
                    <a:lnTo>
                      <a:pt x="1" y="32"/>
                    </a:lnTo>
                    <a:lnTo>
                      <a:pt x="5" y="39"/>
                    </a:lnTo>
                    <a:lnTo>
                      <a:pt x="10" y="43"/>
                    </a:lnTo>
                    <a:lnTo>
                      <a:pt x="17" y="46"/>
                    </a:lnTo>
                    <a:lnTo>
                      <a:pt x="24" y="47"/>
                    </a:lnTo>
                    <a:lnTo>
                      <a:pt x="31" y="45"/>
                    </a:lnTo>
                    <a:lnTo>
                      <a:pt x="38" y="42"/>
                    </a:lnTo>
                    <a:lnTo>
                      <a:pt x="43" y="36"/>
                    </a:lnTo>
                    <a:lnTo>
                      <a:pt x="46" y="30"/>
                    </a:lnTo>
                    <a:lnTo>
                      <a:pt x="46" y="22"/>
                    </a:lnTo>
                    <a:lnTo>
                      <a:pt x="45" y="15"/>
                    </a:lnTo>
                    <a:lnTo>
                      <a:pt x="41" y="9"/>
                    </a:lnTo>
                    <a:lnTo>
                      <a:pt x="35" y="4"/>
                    </a:lnTo>
                    <a:lnTo>
                      <a:pt x="29" y="1"/>
                    </a:lnTo>
                    <a:lnTo>
                      <a:pt x="22" y="0"/>
                    </a:lnTo>
                    <a:lnTo>
                      <a:pt x="14" y="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4" name="Rectangle 349">
                <a:extLst>
                  <a:ext uri="{FF2B5EF4-FFF2-40B4-BE49-F238E27FC236}">
                    <a16:creationId xmlns:a16="http://schemas.microsoft.com/office/drawing/2014/main" id="{689609BB-4F1A-264D-A130-073AEF1CD20F}"/>
                  </a:ext>
                </a:extLst>
              </p:cNvPr>
              <p:cNvSpPr>
                <a:spLocks noChangeArrowheads="1"/>
              </p:cNvSpPr>
              <p:nvPr/>
            </p:nvSpPr>
            <p:spPr bwMode="auto">
              <a:xfrm>
                <a:off x="6985001" y="4603751"/>
                <a:ext cx="3788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a:t>
                </a:r>
                <a:endParaRPr kumimoji="0" lang="en-US" altLang="en-US" b="0" i="0" u="none" strike="noStrike" cap="none" normalizeH="0" baseline="0">
                  <a:ln>
                    <a:noFill/>
                  </a:ln>
                  <a:solidFill>
                    <a:schemeClr val="tx1"/>
                  </a:solidFill>
                  <a:effectLst/>
                </a:endParaRPr>
              </a:p>
            </p:txBody>
          </p:sp>
          <p:sp>
            <p:nvSpPr>
              <p:cNvPr id="645" name="Rectangle 350">
                <a:extLst>
                  <a:ext uri="{FF2B5EF4-FFF2-40B4-BE49-F238E27FC236}">
                    <a16:creationId xmlns:a16="http://schemas.microsoft.com/office/drawing/2014/main" id="{4D184E10-8FDF-9BAD-4959-D91BC66492D2}"/>
                  </a:ext>
                </a:extLst>
              </p:cNvPr>
              <p:cNvSpPr>
                <a:spLocks noChangeArrowheads="1"/>
              </p:cNvSpPr>
              <p:nvPr/>
            </p:nvSpPr>
            <p:spPr bwMode="auto">
              <a:xfrm>
                <a:off x="7023101" y="4603751"/>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p</a:t>
                </a:r>
                <a:endParaRPr kumimoji="0" lang="en-US" altLang="en-US" b="0" i="0" u="none" strike="noStrike" cap="none" normalizeH="0" baseline="0">
                  <a:ln>
                    <a:noFill/>
                  </a:ln>
                  <a:solidFill>
                    <a:schemeClr val="tx1"/>
                  </a:solidFill>
                  <a:effectLst/>
                </a:endParaRPr>
              </a:p>
            </p:txBody>
          </p:sp>
          <p:sp>
            <p:nvSpPr>
              <p:cNvPr id="646" name="Rectangle 351">
                <a:extLst>
                  <a:ext uri="{FF2B5EF4-FFF2-40B4-BE49-F238E27FC236}">
                    <a16:creationId xmlns:a16="http://schemas.microsoft.com/office/drawing/2014/main" id="{AD49E490-C4C6-60D3-9F1E-7C75C7032110}"/>
                  </a:ext>
                </a:extLst>
              </p:cNvPr>
              <p:cNvSpPr>
                <a:spLocks noChangeArrowheads="1"/>
              </p:cNvSpPr>
              <p:nvPr/>
            </p:nvSpPr>
            <p:spPr bwMode="auto">
              <a:xfrm>
                <a:off x="7083426" y="4603751"/>
                <a:ext cx="82077"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N</a:t>
                </a:r>
                <a:endParaRPr kumimoji="0" lang="en-US" altLang="en-US" b="0" i="0" u="none" strike="noStrike" cap="none" normalizeH="0" baseline="0">
                  <a:ln>
                    <a:noFill/>
                  </a:ln>
                  <a:solidFill>
                    <a:schemeClr val="tx1"/>
                  </a:solidFill>
                  <a:effectLst/>
                </a:endParaRPr>
              </a:p>
            </p:txBody>
          </p:sp>
          <p:sp>
            <p:nvSpPr>
              <p:cNvPr id="647" name="Rectangle 352">
                <a:extLst>
                  <a:ext uri="{FF2B5EF4-FFF2-40B4-BE49-F238E27FC236}">
                    <a16:creationId xmlns:a16="http://schemas.microsoft.com/office/drawing/2014/main" id="{C96F51A1-70F8-FCAB-4841-7BAA8FCE2492}"/>
                  </a:ext>
                </a:extLst>
              </p:cNvPr>
              <p:cNvSpPr>
                <a:spLocks noChangeArrowheads="1"/>
              </p:cNvSpPr>
              <p:nvPr/>
            </p:nvSpPr>
            <p:spPr bwMode="auto">
              <a:xfrm>
                <a:off x="7167563" y="4603751"/>
                <a:ext cx="50509"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a</a:t>
                </a:r>
                <a:endParaRPr kumimoji="0" lang="en-US" altLang="en-US" b="0" i="0" u="none" strike="noStrike" cap="none" normalizeH="0" baseline="0">
                  <a:ln>
                    <a:noFill/>
                  </a:ln>
                  <a:solidFill>
                    <a:schemeClr val="tx1"/>
                  </a:solidFill>
                  <a:effectLst/>
                </a:endParaRPr>
              </a:p>
            </p:txBody>
          </p:sp>
          <p:sp>
            <p:nvSpPr>
              <p:cNvPr id="648" name="Rectangle 353">
                <a:extLst>
                  <a:ext uri="{FF2B5EF4-FFF2-40B4-BE49-F238E27FC236}">
                    <a16:creationId xmlns:a16="http://schemas.microsoft.com/office/drawing/2014/main" id="{19C91FFD-2BE2-E20F-C8C1-4CED4A564340}"/>
                  </a:ext>
                </a:extLst>
              </p:cNvPr>
              <p:cNvSpPr>
                <a:spLocks noChangeArrowheads="1"/>
              </p:cNvSpPr>
              <p:nvPr/>
            </p:nvSpPr>
            <p:spPr bwMode="auto">
              <a:xfrm>
                <a:off x="7219951" y="4603751"/>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b</a:t>
                </a:r>
                <a:endParaRPr kumimoji="0" lang="en-US" altLang="en-US" b="0" i="0" u="none" strike="noStrike" cap="none" normalizeH="0" baseline="0">
                  <a:ln>
                    <a:noFill/>
                  </a:ln>
                  <a:solidFill>
                    <a:schemeClr val="tx1"/>
                  </a:solidFill>
                  <a:effectLst/>
                </a:endParaRPr>
              </a:p>
            </p:txBody>
          </p:sp>
          <p:sp>
            <p:nvSpPr>
              <p:cNvPr id="649" name="Rectangle 354">
                <a:extLst>
                  <a:ext uri="{FF2B5EF4-FFF2-40B4-BE49-F238E27FC236}">
                    <a16:creationId xmlns:a16="http://schemas.microsoft.com/office/drawing/2014/main" id="{2AE3A4F7-9B02-57FE-89CD-05235DE69B32}"/>
                  </a:ext>
                </a:extLst>
              </p:cNvPr>
              <p:cNvSpPr>
                <a:spLocks noChangeArrowheads="1"/>
              </p:cNvSpPr>
              <p:nvPr/>
            </p:nvSpPr>
            <p:spPr bwMode="auto">
              <a:xfrm>
                <a:off x="7312026" y="4603751"/>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g</a:t>
                </a:r>
                <a:endParaRPr kumimoji="0" lang="en-US" altLang="en-US" b="0" i="0" u="none" strike="noStrike" cap="none" normalizeH="0" baseline="0">
                  <a:ln>
                    <a:noFill/>
                  </a:ln>
                  <a:solidFill>
                    <a:schemeClr val="tx1"/>
                  </a:solidFill>
                  <a:effectLst/>
                </a:endParaRPr>
              </a:p>
            </p:txBody>
          </p:sp>
          <p:sp>
            <p:nvSpPr>
              <p:cNvPr id="650" name="Rectangle 355">
                <a:extLst>
                  <a:ext uri="{FF2B5EF4-FFF2-40B4-BE49-F238E27FC236}">
                    <a16:creationId xmlns:a16="http://schemas.microsoft.com/office/drawing/2014/main" id="{7698D133-7485-8144-DE9D-EC604C9D788A}"/>
                  </a:ext>
                </a:extLst>
              </p:cNvPr>
              <p:cNvSpPr>
                <a:spLocks noChangeArrowheads="1"/>
              </p:cNvSpPr>
              <p:nvPr/>
            </p:nvSpPr>
            <p:spPr bwMode="auto">
              <a:xfrm>
                <a:off x="7370763" y="4603751"/>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o</a:t>
                </a:r>
                <a:endParaRPr kumimoji="0" lang="en-US" altLang="en-US" b="0" i="0" u="none" strike="noStrike" cap="none" normalizeH="0" baseline="0">
                  <a:ln>
                    <a:noFill/>
                  </a:ln>
                  <a:solidFill>
                    <a:schemeClr val="tx1"/>
                  </a:solidFill>
                  <a:effectLst/>
                </a:endParaRPr>
              </a:p>
            </p:txBody>
          </p:sp>
          <p:sp>
            <p:nvSpPr>
              <p:cNvPr id="651" name="Rectangle 356">
                <a:extLst>
                  <a:ext uri="{FF2B5EF4-FFF2-40B4-BE49-F238E27FC236}">
                    <a16:creationId xmlns:a16="http://schemas.microsoft.com/office/drawing/2014/main" id="{F9C37E95-6B05-3364-B4B1-81B57D5D4B0F}"/>
                  </a:ext>
                </a:extLst>
              </p:cNvPr>
              <p:cNvSpPr>
                <a:spLocks noChangeArrowheads="1"/>
              </p:cNvSpPr>
              <p:nvPr/>
            </p:nvSpPr>
            <p:spPr bwMode="auto">
              <a:xfrm>
                <a:off x="7431088" y="4603751"/>
                <a:ext cx="50509"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a</a:t>
                </a:r>
                <a:endParaRPr kumimoji="0" lang="en-US" altLang="en-US" b="0" i="0" u="none" strike="noStrike" cap="none" normalizeH="0" baseline="0">
                  <a:ln>
                    <a:noFill/>
                  </a:ln>
                  <a:solidFill>
                    <a:schemeClr val="tx1"/>
                  </a:solidFill>
                  <a:effectLst/>
                </a:endParaRPr>
              </a:p>
            </p:txBody>
          </p:sp>
          <p:sp>
            <p:nvSpPr>
              <p:cNvPr id="652" name="Rectangle 357">
                <a:extLst>
                  <a:ext uri="{FF2B5EF4-FFF2-40B4-BE49-F238E27FC236}">
                    <a16:creationId xmlns:a16="http://schemas.microsoft.com/office/drawing/2014/main" id="{65EAD826-0A14-2127-523F-B26D6650A53E}"/>
                  </a:ext>
                </a:extLst>
              </p:cNvPr>
              <p:cNvSpPr>
                <a:spLocks noChangeArrowheads="1"/>
              </p:cNvSpPr>
              <p:nvPr/>
            </p:nvSpPr>
            <p:spPr bwMode="auto">
              <a:xfrm>
                <a:off x="7481888" y="4603751"/>
                <a:ext cx="31568"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l</a:t>
                </a:r>
                <a:endParaRPr kumimoji="0" lang="en-US" altLang="en-US" b="0" i="0" u="none" strike="noStrike" cap="none" normalizeH="0" baseline="0">
                  <a:ln>
                    <a:noFill/>
                  </a:ln>
                  <a:solidFill>
                    <a:schemeClr val="tx1"/>
                  </a:solidFill>
                  <a:effectLst/>
                </a:endParaRPr>
              </a:p>
            </p:txBody>
          </p:sp>
          <p:sp>
            <p:nvSpPr>
              <p:cNvPr id="653" name="Rectangle 358">
                <a:extLst>
                  <a:ext uri="{FF2B5EF4-FFF2-40B4-BE49-F238E27FC236}">
                    <a16:creationId xmlns:a16="http://schemas.microsoft.com/office/drawing/2014/main" id="{5C4F34BF-344D-405E-7885-B8B8F2C48610}"/>
                  </a:ext>
                </a:extLst>
              </p:cNvPr>
              <p:cNvSpPr>
                <a:spLocks noChangeArrowheads="1"/>
              </p:cNvSpPr>
              <p:nvPr/>
            </p:nvSpPr>
            <p:spPr bwMode="auto">
              <a:xfrm>
                <a:off x="7515226" y="4603751"/>
                <a:ext cx="3788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a:t>
                </a:r>
                <a:endParaRPr kumimoji="0" lang="en-US" altLang="en-US" b="0" i="0" u="none" strike="noStrike" cap="none" normalizeH="0" baseline="0">
                  <a:ln>
                    <a:noFill/>
                  </a:ln>
                  <a:solidFill>
                    <a:schemeClr val="tx1"/>
                  </a:solidFill>
                  <a:effectLst/>
                </a:endParaRPr>
              </a:p>
            </p:txBody>
          </p:sp>
        </p:grpSp>
        <mc:AlternateContent xmlns:mc="http://schemas.openxmlformats.org/markup-compatibility/2006" xmlns:a14="http://schemas.microsoft.com/office/drawing/2010/main">
          <mc:Choice Requires="a14">
            <p:sp>
              <p:nvSpPr>
                <p:cNvPr id="596" name="Rectangle 1028">
                  <a:extLst>
                    <a:ext uri="{FF2B5EF4-FFF2-40B4-BE49-F238E27FC236}">
                      <a16:creationId xmlns:a16="http://schemas.microsoft.com/office/drawing/2014/main" id="{F0265EA0-E41E-A246-D78B-F095F94EBB74}"/>
                    </a:ext>
                  </a:extLst>
                </p:cNvPr>
                <p:cNvSpPr>
                  <a:spLocks noChangeArrowheads="1"/>
                </p:cNvSpPr>
                <p:nvPr/>
              </p:nvSpPr>
              <p:spPr bwMode="auto">
                <a:xfrm>
                  <a:off x="5817792" y="4956990"/>
                  <a:ext cx="550673" cy="13637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altLang="en-US" b="0" i="1" u="none" strike="noStrike" cap="none" normalizeH="0" baseline="0" dirty="0" smtClean="0">
                            <a:ln>
                              <a:noFill/>
                            </a:ln>
                            <a:solidFill>
                              <a:srgbClr val="000000"/>
                            </a:solidFill>
                            <a:effectLst/>
                            <a:latin typeface="Cambria Math" panose="02040503050406030204" pitchFamily="18" charset="0"/>
                          </a:rPr>
                          <m:t>𝜆</m:t>
                        </m:r>
                        <m:r>
                          <a:rPr kumimoji="0" lang="en-US" altLang="en-US" b="0" i="1" u="none" strike="noStrike" cap="none" normalizeH="0" baseline="0" dirty="0" smtClean="0">
                            <a:ln>
                              <a:noFill/>
                            </a:ln>
                            <a:solidFill>
                              <a:srgbClr val="000000"/>
                            </a:solidFill>
                            <a:effectLst/>
                            <a:latin typeface="Cambria Math" panose="02040503050406030204" pitchFamily="18" charset="0"/>
                          </a:rPr>
                          <m:t>=</m:t>
                        </m:r>
                        <m:sSub>
                          <m:sSubPr>
                            <m:ctrlPr>
                              <a:rPr kumimoji="0" lang="en-US" altLang="en-US" b="0" i="1" u="none" strike="noStrike" cap="none" normalizeH="0" baseline="0" dirty="0" smtClean="0">
                                <a:ln>
                                  <a:noFill/>
                                </a:ln>
                                <a:solidFill>
                                  <a:srgbClr val="000000"/>
                                </a:solidFill>
                                <a:effectLst/>
                                <a:latin typeface="Cambria Math" panose="02040503050406030204" pitchFamily="18" charset="0"/>
                              </a:rPr>
                            </m:ctrlPr>
                          </m:sSubPr>
                          <m:e>
                            <m:r>
                              <a:rPr kumimoji="0" lang="en-US" altLang="en-US" b="0" i="1" u="none" strike="noStrike" cap="none" normalizeH="0" baseline="0" dirty="0" smtClean="0">
                                <a:ln>
                                  <a:noFill/>
                                </a:ln>
                                <a:solidFill>
                                  <a:srgbClr val="000000"/>
                                </a:solidFill>
                                <a:effectLst/>
                                <a:latin typeface="Cambria Math" panose="02040503050406030204" pitchFamily="18" charset="0"/>
                              </a:rPr>
                              <m:t>𝑔</m:t>
                            </m:r>
                          </m:e>
                          <m:sub>
                            <m:r>
                              <a:rPr kumimoji="0" lang="en-US" altLang="en-US" b="0" i="1" u="none" strike="noStrike" cap="none" normalizeH="0" baseline="0" dirty="0" smtClean="0">
                                <a:ln>
                                  <a:noFill/>
                                </a:ln>
                                <a:solidFill>
                                  <a:srgbClr val="000000"/>
                                </a:solidFill>
                                <a:effectLst/>
                                <a:latin typeface="Cambria Math" panose="02040503050406030204" pitchFamily="18" charset="0"/>
                              </a:rPr>
                              <m:t>𝐴</m:t>
                            </m:r>
                          </m:sub>
                        </m:sSub>
                        <m:r>
                          <a:rPr kumimoji="0" lang="en-US" altLang="en-US" b="0" i="1" u="none" strike="noStrike" cap="none" normalizeH="0" baseline="0" dirty="0" smtClean="0">
                            <a:ln>
                              <a:noFill/>
                            </a:ln>
                            <a:solidFill>
                              <a:srgbClr val="000000"/>
                            </a:solidFill>
                            <a:effectLst/>
                            <a:latin typeface="Cambria Math" panose="02040503050406030204" pitchFamily="18" charset="0"/>
                          </a:rPr>
                          <m:t>/</m:t>
                        </m:r>
                        <m:sSub>
                          <m:sSubPr>
                            <m:ctrlPr>
                              <a:rPr kumimoji="0" lang="en-US" altLang="en-US" b="0" i="1" u="none" strike="noStrike" cap="none" normalizeH="0" baseline="0" dirty="0" smtClean="0">
                                <a:ln>
                                  <a:noFill/>
                                </a:ln>
                                <a:solidFill>
                                  <a:srgbClr val="000000"/>
                                </a:solidFill>
                                <a:effectLst/>
                                <a:latin typeface="Cambria Math" panose="02040503050406030204" pitchFamily="18" charset="0"/>
                              </a:rPr>
                            </m:ctrlPr>
                          </m:sSubPr>
                          <m:e>
                            <m:r>
                              <a:rPr kumimoji="0" lang="en-US" altLang="en-US" b="0" i="1" u="none" strike="noStrike" cap="none" normalizeH="0" baseline="0" dirty="0" smtClean="0">
                                <a:ln>
                                  <a:noFill/>
                                </a:ln>
                                <a:solidFill>
                                  <a:srgbClr val="000000"/>
                                </a:solidFill>
                                <a:effectLst/>
                                <a:latin typeface="Cambria Math" panose="02040503050406030204" pitchFamily="18" charset="0"/>
                              </a:rPr>
                              <m:t>𝑔</m:t>
                            </m:r>
                          </m:e>
                          <m:sub>
                            <m:r>
                              <a:rPr kumimoji="0" lang="en-US" altLang="en-US" b="0" i="1" u="none" strike="noStrike" cap="none" normalizeH="0" baseline="0" dirty="0" smtClean="0">
                                <a:ln>
                                  <a:noFill/>
                                </a:ln>
                                <a:solidFill>
                                  <a:srgbClr val="000000"/>
                                </a:solidFill>
                                <a:effectLst/>
                                <a:latin typeface="Cambria Math" panose="02040503050406030204" pitchFamily="18" charset="0"/>
                              </a:rPr>
                              <m:t>𝑉</m:t>
                            </m:r>
                          </m:sub>
                        </m:sSub>
                      </m:oMath>
                    </m:oMathPara>
                  </a14:m>
                  <a:endParaRPr kumimoji="0" lang="en-US" altLang="en-US" b="0" i="0" u="none" strike="noStrike" cap="none" normalizeH="0" baseline="0" dirty="0">
                    <a:ln>
                      <a:noFill/>
                    </a:ln>
                    <a:solidFill>
                      <a:schemeClr val="tx1"/>
                    </a:solidFill>
                    <a:effectLst/>
                  </a:endParaRPr>
                </a:p>
              </p:txBody>
            </p:sp>
          </mc:Choice>
          <mc:Fallback xmlns="">
            <p:sp>
              <p:nvSpPr>
                <p:cNvPr id="596" name="Rectangle 1028">
                  <a:extLst>
                    <a:ext uri="{FF2B5EF4-FFF2-40B4-BE49-F238E27FC236}">
                      <a16:creationId xmlns:a16="http://schemas.microsoft.com/office/drawing/2014/main" id="{F0265EA0-E41E-A246-D78B-F095F94EBB74}"/>
                    </a:ext>
                  </a:extLst>
                </p:cNvPr>
                <p:cNvSpPr>
                  <a:spLocks noRot="1" noChangeAspect="1" noMove="1" noResize="1" noEditPoints="1" noAdjustHandles="1" noChangeArrowheads="1" noChangeShapeType="1" noTextEdit="1"/>
                </p:cNvSpPr>
                <p:nvPr/>
              </p:nvSpPr>
              <p:spPr bwMode="auto">
                <a:xfrm>
                  <a:off x="5817792" y="4956990"/>
                  <a:ext cx="550673" cy="136374"/>
                </a:xfrm>
                <a:prstGeom prst="rect">
                  <a:avLst/>
                </a:prstGeom>
                <a:blipFill>
                  <a:blip r:embed="rId2"/>
                  <a:stretch>
                    <a:fillRect l="-4372" r="-1093" b="-3478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597" name="Rectangle 1057">
              <a:extLst>
                <a:ext uri="{FF2B5EF4-FFF2-40B4-BE49-F238E27FC236}">
                  <a16:creationId xmlns:a16="http://schemas.microsoft.com/office/drawing/2014/main" id="{C1CC1EF7-145D-811B-DAE4-1B146EBA556D}"/>
                </a:ext>
              </a:extLst>
            </p:cNvPr>
            <p:cNvSpPr>
              <a:spLocks noChangeArrowheads="1"/>
            </p:cNvSpPr>
            <p:nvPr/>
          </p:nvSpPr>
          <p:spPr bwMode="auto">
            <a:xfrm>
              <a:off x="5829935" y="4812941"/>
              <a:ext cx="236760"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Times New Roman" panose="02020603050405020304" pitchFamily="18" charset="0"/>
                </a:rPr>
                <a:t>-1.28</a:t>
              </a:r>
              <a:endParaRPr kumimoji="0" lang="en-US" altLang="en-US" b="0" i="0" u="none" strike="noStrike" cap="none" normalizeH="0" baseline="0" dirty="0">
                <a:ln>
                  <a:noFill/>
                </a:ln>
                <a:solidFill>
                  <a:schemeClr val="tx1"/>
                </a:solidFill>
                <a:effectLst/>
              </a:endParaRPr>
            </a:p>
          </p:txBody>
        </p:sp>
        <p:sp>
          <p:nvSpPr>
            <p:cNvPr id="598" name="Rectangle 1067">
              <a:extLst>
                <a:ext uri="{FF2B5EF4-FFF2-40B4-BE49-F238E27FC236}">
                  <a16:creationId xmlns:a16="http://schemas.microsoft.com/office/drawing/2014/main" id="{E221469A-D48B-59E2-DF27-D745ECC37B68}"/>
                </a:ext>
              </a:extLst>
            </p:cNvPr>
            <p:cNvSpPr>
              <a:spLocks noChangeArrowheads="1"/>
            </p:cNvSpPr>
            <p:nvPr/>
          </p:nvSpPr>
          <p:spPr bwMode="auto">
            <a:xfrm>
              <a:off x="6648115" y="4812941"/>
              <a:ext cx="236760"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Times New Roman" panose="02020603050405020304" pitchFamily="18" charset="0"/>
                </a:rPr>
                <a:t>-1.26</a:t>
              </a:r>
              <a:endParaRPr kumimoji="0" lang="en-US" altLang="en-US" b="0" i="0" u="none" strike="noStrike" cap="none" normalizeH="0" baseline="0" dirty="0">
                <a:ln>
                  <a:noFill/>
                </a:ln>
                <a:solidFill>
                  <a:schemeClr val="tx1"/>
                </a:solidFill>
                <a:effectLst/>
              </a:endParaRPr>
            </a:p>
          </p:txBody>
        </p:sp>
        <p:sp>
          <p:nvSpPr>
            <p:cNvPr id="599" name="Rectangle 1057">
              <a:extLst>
                <a:ext uri="{FF2B5EF4-FFF2-40B4-BE49-F238E27FC236}">
                  <a16:creationId xmlns:a16="http://schemas.microsoft.com/office/drawing/2014/main" id="{CCB64147-A1D6-B576-9CB0-929ECD3DDB69}"/>
                </a:ext>
              </a:extLst>
            </p:cNvPr>
            <p:cNvSpPr>
              <a:spLocks noChangeArrowheads="1"/>
            </p:cNvSpPr>
            <p:nvPr/>
          </p:nvSpPr>
          <p:spPr bwMode="auto">
            <a:xfrm>
              <a:off x="5000575" y="4812369"/>
              <a:ext cx="236760"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Times New Roman" panose="02020603050405020304" pitchFamily="18" charset="0"/>
                </a:rPr>
                <a:t>-1.30</a:t>
              </a:r>
              <a:endParaRPr kumimoji="0" lang="en-US" altLang="en-US" b="0" i="0" u="none" strike="noStrike" cap="none" normalizeH="0" baseline="0" dirty="0">
                <a:ln>
                  <a:noFill/>
                </a:ln>
                <a:solidFill>
                  <a:schemeClr val="tx1"/>
                </a:solidFill>
                <a:effectLst/>
              </a:endParaRPr>
            </a:p>
          </p:txBody>
        </p:sp>
        <p:grpSp>
          <p:nvGrpSpPr>
            <p:cNvPr id="600" name="Group 599">
              <a:extLst>
                <a:ext uri="{FF2B5EF4-FFF2-40B4-BE49-F238E27FC236}">
                  <a16:creationId xmlns:a16="http://schemas.microsoft.com/office/drawing/2014/main" id="{F5169C22-393C-07E4-61E3-B6E01ECB81EF}"/>
                </a:ext>
              </a:extLst>
            </p:cNvPr>
            <p:cNvGrpSpPr/>
            <p:nvPr/>
          </p:nvGrpSpPr>
          <p:grpSpPr>
            <a:xfrm>
              <a:off x="6616624" y="3345072"/>
              <a:ext cx="1001842" cy="604474"/>
              <a:chOff x="6642829" y="4568825"/>
              <a:chExt cx="1001842" cy="604474"/>
            </a:xfrm>
          </p:grpSpPr>
          <p:sp>
            <p:nvSpPr>
              <p:cNvPr id="603" name="Rectangle 602">
                <a:extLst>
                  <a:ext uri="{FF2B5EF4-FFF2-40B4-BE49-F238E27FC236}">
                    <a16:creationId xmlns:a16="http://schemas.microsoft.com/office/drawing/2014/main" id="{7282AAD7-310D-4901-1FC3-3D9F5DFC36A8}"/>
                  </a:ext>
                </a:extLst>
              </p:cNvPr>
              <p:cNvSpPr/>
              <p:nvPr/>
            </p:nvSpPr>
            <p:spPr>
              <a:xfrm>
                <a:off x="6642829" y="4568825"/>
                <a:ext cx="1001842" cy="604474"/>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04" name="Rectangle 1066">
                    <a:extLst>
                      <a:ext uri="{FF2B5EF4-FFF2-40B4-BE49-F238E27FC236}">
                        <a16:creationId xmlns:a16="http://schemas.microsoft.com/office/drawing/2014/main" id="{8BDE3093-E6D8-CF0D-A1D6-7B45E1508530}"/>
                      </a:ext>
                    </a:extLst>
                  </p:cNvPr>
                  <p:cNvSpPr>
                    <a:spLocks noChangeArrowheads="1"/>
                  </p:cNvSpPr>
                  <p:nvPr/>
                </p:nvSpPr>
                <p:spPr bwMode="auto">
                  <a:xfrm>
                    <a:off x="6951332" y="4573191"/>
                    <a:ext cx="92715" cy="13637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altLang="en-US" b="0" i="1" u="none" strike="noStrike" cap="none" normalizeH="0" baseline="0" dirty="0" smtClean="0">
                              <a:ln>
                                <a:noFill/>
                              </a:ln>
                              <a:solidFill>
                                <a:srgbClr val="000000"/>
                              </a:solidFill>
                              <a:effectLst/>
                              <a:latin typeface="Cambria Math" panose="02040503050406030204" pitchFamily="18" charset="0"/>
                            </a:rPr>
                            <m:t>𝜆</m:t>
                          </m:r>
                        </m:oMath>
                      </m:oMathPara>
                    </a14:m>
                    <a:endParaRPr kumimoji="0" lang="en-US" altLang="en-US" b="0" i="0" u="none" strike="noStrike" cap="none" normalizeH="0" baseline="0" dirty="0">
                      <a:ln>
                        <a:noFill/>
                      </a:ln>
                      <a:solidFill>
                        <a:schemeClr val="tx1"/>
                      </a:solidFill>
                      <a:effectLst/>
                    </a:endParaRPr>
                  </a:p>
                </p:txBody>
              </p:sp>
            </mc:Choice>
            <mc:Fallback xmlns="">
              <p:sp>
                <p:nvSpPr>
                  <p:cNvPr id="604" name="Rectangle 1066">
                    <a:extLst>
                      <a:ext uri="{FF2B5EF4-FFF2-40B4-BE49-F238E27FC236}">
                        <a16:creationId xmlns:a16="http://schemas.microsoft.com/office/drawing/2014/main" id="{8BDE3093-E6D8-CF0D-A1D6-7B45E1508530}"/>
                      </a:ext>
                    </a:extLst>
                  </p:cNvPr>
                  <p:cNvSpPr>
                    <a:spLocks noRot="1" noChangeAspect="1" noMove="1" noResize="1" noEditPoints="1" noAdjustHandles="1" noChangeArrowheads="1" noChangeShapeType="1" noTextEdit="1"/>
                  </p:cNvSpPr>
                  <p:nvPr/>
                </p:nvSpPr>
                <p:spPr bwMode="auto">
                  <a:xfrm>
                    <a:off x="6951332" y="4573191"/>
                    <a:ext cx="92715" cy="136374"/>
                  </a:xfrm>
                  <a:prstGeom prst="rect">
                    <a:avLst/>
                  </a:prstGeom>
                  <a:blipFill>
                    <a:blip r:embed="rId3"/>
                    <a:stretch>
                      <a:fillRect l="-29032" r="-25806" b="-1111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605" name="Rectangle 1067">
                <a:extLst>
                  <a:ext uri="{FF2B5EF4-FFF2-40B4-BE49-F238E27FC236}">
                    <a16:creationId xmlns:a16="http://schemas.microsoft.com/office/drawing/2014/main" id="{9EADA0C0-5A32-5A40-7F0C-A95C13BAD16A}"/>
                  </a:ext>
                </a:extLst>
              </p:cNvPr>
              <p:cNvSpPr>
                <a:spLocks noChangeArrowheads="1"/>
              </p:cNvSpPr>
              <p:nvPr/>
            </p:nvSpPr>
            <p:spPr bwMode="auto">
              <a:xfrm>
                <a:off x="7067361" y="4573191"/>
                <a:ext cx="3788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f</a:t>
                </a:r>
                <a:endParaRPr kumimoji="0" lang="en-US" altLang="en-US" b="0" i="0" u="none" strike="noStrike" cap="none" normalizeH="0" baseline="0">
                  <a:ln>
                    <a:noFill/>
                  </a:ln>
                  <a:solidFill>
                    <a:schemeClr val="tx1"/>
                  </a:solidFill>
                  <a:effectLst/>
                </a:endParaRPr>
              </a:p>
            </p:txBody>
          </p:sp>
          <p:sp>
            <p:nvSpPr>
              <p:cNvPr id="606" name="Rectangle 1068">
                <a:extLst>
                  <a:ext uri="{FF2B5EF4-FFF2-40B4-BE49-F238E27FC236}">
                    <a16:creationId xmlns:a16="http://schemas.microsoft.com/office/drawing/2014/main" id="{952EC2EC-D522-53FB-D004-DB9655D6AC4A}"/>
                  </a:ext>
                </a:extLst>
              </p:cNvPr>
              <p:cNvSpPr>
                <a:spLocks noChangeArrowheads="1"/>
              </p:cNvSpPr>
              <p:nvPr/>
            </p:nvSpPr>
            <p:spPr bwMode="auto">
              <a:xfrm>
                <a:off x="7106037" y="4573191"/>
                <a:ext cx="3788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r</a:t>
                </a:r>
                <a:endParaRPr kumimoji="0" lang="en-US" altLang="en-US" b="0" i="0" u="none" strike="noStrike" cap="none" normalizeH="0" baseline="0">
                  <a:ln>
                    <a:noFill/>
                  </a:ln>
                  <a:solidFill>
                    <a:schemeClr val="tx1"/>
                  </a:solidFill>
                  <a:effectLst/>
                </a:endParaRPr>
              </a:p>
            </p:txBody>
          </p:sp>
          <p:sp>
            <p:nvSpPr>
              <p:cNvPr id="607" name="Rectangle 1069">
                <a:extLst>
                  <a:ext uri="{FF2B5EF4-FFF2-40B4-BE49-F238E27FC236}">
                    <a16:creationId xmlns:a16="http://schemas.microsoft.com/office/drawing/2014/main" id="{28C6DA8A-C670-8ED0-3637-A10E3A2C85B2}"/>
                  </a:ext>
                </a:extLst>
              </p:cNvPr>
              <p:cNvSpPr>
                <a:spLocks noChangeArrowheads="1"/>
              </p:cNvSpPr>
              <p:nvPr/>
            </p:nvSpPr>
            <p:spPr bwMode="auto">
              <a:xfrm>
                <a:off x="7147209" y="4573191"/>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Times New Roman" panose="02020603050405020304" pitchFamily="18" charset="0"/>
                  </a:rPr>
                  <a:t>o</a:t>
                </a:r>
                <a:endParaRPr kumimoji="0" lang="en-US" altLang="en-US" b="0" i="0" u="none" strike="noStrike" cap="none" normalizeH="0" baseline="0" dirty="0">
                  <a:ln>
                    <a:noFill/>
                  </a:ln>
                  <a:solidFill>
                    <a:schemeClr val="tx1"/>
                  </a:solidFill>
                  <a:effectLst/>
                </a:endParaRPr>
              </a:p>
            </p:txBody>
          </p:sp>
          <p:sp>
            <p:nvSpPr>
              <p:cNvPr id="608" name="Rectangle 1070">
                <a:extLst>
                  <a:ext uri="{FF2B5EF4-FFF2-40B4-BE49-F238E27FC236}">
                    <a16:creationId xmlns:a16="http://schemas.microsoft.com/office/drawing/2014/main" id="{293B381E-2CBA-E0E4-901D-1EB047C60E88}"/>
                  </a:ext>
                </a:extLst>
              </p:cNvPr>
              <p:cNvSpPr>
                <a:spLocks noChangeArrowheads="1"/>
              </p:cNvSpPr>
              <p:nvPr/>
            </p:nvSpPr>
            <p:spPr bwMode="auto">
              <a:xfrm>
                <a:off x="7208342" y="4573191"/>
                <a:ext cx="88390"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rPr>
                  <a:t>m</a:t>
                </a:r>
                <a:endParaRPr kumimoji="0" lang="en-US" altLang="en-US" b="0" i="0" u="none" strike="noStrike" cap="none" normalizeH="0" baseline="0">
                  <a:ln>
                    <a:noFill/>
                  </a:ln>
                  <a:solidFill>
                    <a:schemeClr val="tx1"/>
                  </a:solidFill>
                  <a:effectLst/>
                </a:endParaRPr>
              </a:p>
            </p:txBody>
          </p:sp>
          <mc:AlternateContent xmlns:mc="http://schemas.openxmlformats.org/markup-compatibility/2006" xmlns:a14="http://schemas.microsoft.com/office/drawing/2010/main">
            <mc:Choice Requires="a14">
              <p:sp>
                <p:nvSpPr>
                  <p:cNvPr id="609" name="Rectangle 1071">
                    <a:extLst>
                      <a:ext uri="{FF2B5EF4-FFF2-40B4-BE49-F238E27FC236}">
                        <a16:creationId xmlns:a16="http://schemas.microsoft.com/office/drawing/2014/main" id="{2BCFE828-4B6F-4994-CF7D-ADADA7463DEA}"/>
                      </a:ext>
                    </a:extLst>
                  </p:cNvPr>
                  <p:cNvSpPr>
                    <a:spLocks noChangeArrowheads="1"/>
                  </p:cNvSpPr>
                  <p:nvPr/>
                </p:nvSpPr>
                <p:spPr bwMode="auto">
                  <a:xfrm>
                    <a:off x="7338095" y="4573191"/>
                    <a:ext cx="104490" cy="13637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altLang="en-US" b="0" i="1" u="none" strike="noStrike" cap="none" normalizeH="0" baseline="0" dirty="0" smtClean="0">
                              <a:ln>
                                <a:noFill/>
                              </a:ln>
                              <a:solidFill>
                                <a:srgbClr val="000000"/>
                              </a:solidFill>
                              <a:effectLst/>
                              <a:latin typeface="Cambria Math" panose="02040503050406030204" pitchFamily="18" charset="0"/>
                            </a:rPr>
                            <m:t>𝐴</m:t>
                          </m:r>
                        </m:oMath>
                      </m:oMathPara>
                    </a14:m>
                    <a:endParaRPr kumimoji="0" lang="en-US" altLang="en-US" b="0" i="0" u="none" strike="noStrike" cap="none" normalizeH="0" baseline="0" dirty="0">
                      <a:ln>
                        <a:noFill/>
                      </a:ln>
                      <a:solidFill>
                        <a:schemeClr val="tx1"/>
                      </a:solidFill>
                      <a:effectLst/>
                    </a:endParaRPr>
                  </a:p>
                </p:txBody>
              </p:sp>
            </mc:Choice>
            <mc:Fallback xmlns="">
              <p:sp>
                <p:nvSpPr>
                  <p:cNvPr id="609" name="Rectangle 1071">
                    <a:extLst>
                      <a:ext uri="{FF2B5EF4-FFF2-40B4-BE49-F238E27FC236}">
                        <a16:creationId xmlns:a16="http://schemas.microsoft.com/office/drawing/2014/main" id="{2BCFE828-4B6F-4994-CF7D-ADADA7463DEA}"/>
                      </a:ext>
                    </a:extLst>
                  </p:cNvPr>
                  <p:cNvSpPr>
                    <a:spLocks noRot="1" noChangeAspect="1" noMove="1" noResize="1" noEditPoints="1" noAdjustHandles="1" noChangeArrowheads="1" noChangeShapeType="1" noTextEdit="1"/>
                  </p:cNvSpPr>
                  <p:nvPr/>
                </p:nvSpPr>
                <p:spPr bwMode="auto">
                  <a:xfrm>
                    <a:off x="7338095" y="4573191"/>
                    <a:ext cx="104490" cy="136374"/>
                  </a:xfrm>
                  <a:prstGeom prst="rect">
                    <a:avLst/>
                  </a:prstGeom>
                  <a:blipFill>
                    <a:blip r:embed="rId4"/>
                    <a:stretch>
                      <a:fillRect l="-26471" r="-23529" b="-888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0" name="Rectangle 1085">
                    <a:extLst>
                      <a:ext uri="{FF2B5EF4-FFF2-40B4-BE49-F238E27FC236}">
                        <a16:creationId xmlns:a16="http://schemas.microsoft.com/office/drawing/2014/main" id="{4B96D5F5-EB02-7C0B-5A33-0FD3AE5759C0}"/>
                      </a:ext>
                    </a:extLst>
                  </p:cNvPr>
                  <p:cNvSpPr>
                    <a:spLocks noChangeArrowheads="1"/>
                  </p:cNvSpPr>
                  <p:nvPr/>
                </p:nvSpPr>
                <p:spPr bwMode="auto">
                  <a:xfrm>
                    <a:off x="6951332" y="4784040"/>
                    <a:ext cx="92715" cy="13637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lang="en-US" altLang="en-US" b="0" i="1" smtClean="0">
                              <a:solidFill>
                                <a:srgbClr val="00FF00"/>
                              </a:solidFill>
                              <a:latin typeface="Cambria Math" panose="02040503050406030204" pitchFamily="18" charset="0"/>
                            </a:rPr>
                            <m:t>𝜆</m:t>
                          </m:r>
                        </m:oMath>
                      </m:oMathPara>
                    </a14:m>
                    <a:endParaRPr kumimoji="0" lang="en-US" altLang="en-US" b="0" i="0" u="none" strike="noStrike" cap="none" normalizeH="0" baseline="0" dirty="0">
                      <a:ln>
                        <a:noFill/>
                      </a:ln>
                      <a:solidFill>
                        <a:schemeClr val="tx1"/>
                      </a:solidFill>
                      <a:effectLst/>
                    </a:endParaRPr>
                  </a:p>
                </p:txBody>
              </p:sp>
            </mc:Choice>
            <mc:Fallback xmlns="">
              <p:sp>
                <p:nvSpPr>
                  <p:cNvPr id="610" name="Rectangle 1085">
                    <a:extLst>
                      <a:ext uri="{FF2B5EF4-FFF2-40B4-BE49-F238E27FC236}">
                        <a16:creationId xmlns:a16="http://schemas.microsoft.com/office/drawing/2014/main" id="{4B96D5F5-EB02-7C0B-5A33-0FD3AE5759C0}"/>
                      </a:ext>
                    </a:extLst>
                  </p:cNvPr>
                  <p:cNvSpPr>
                    <a:spLocks noRot="1" noChangeAspect="1" noMove="1" noResize="1" noEditPoints="1" noAdjustHandles="1" noChangeArrowheads="1" noChangeShapeType="1" noTextEdit="1"/>
                  </p:cNvSpPr>
                  <p:nvPr/>
                </p:nvSpPr>
                <p:spPr bwMode="auto">
                  <a:xfrm>
                    <a:off x="6951332" y="4784040"/>
                    <a:ext cx="92715" cy="136374"/>
                  </a:xfrm>
                  <a:prstGeom prst="rect">
                    <a:avLst/>
                  </a:prstGeom>
                  <a:blipFill>
                    <a:blip r:embed="rId5"/>
                    <a:stretch>
                      <a:fillRect l="-29032" r="-25806" b="-1111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611" name="Rectangle 1086">
                <a:extLst>
                  <a:ext uri="{FF2B5EF4-FFF2-40B4-BE49-F238E27FC236}">
                    <a16:creationId xmlns:a16="http://schemas.microsoft.com/office/drawing/2014/main" id="{E92C439C-58C7-EF7D-BFF0-41B3BAF01D18}"/>
                  </a:ext>
                </a:extLst>
              </p:cNvPr>
              <p:cNvSpPr>
                <a:spLocks noChangeArrowheads="1"/>
              </p:cNvSpPr>
              <p:nvPr/>
            </p:nvSpPr>
            <p:spPr bwMode="auto">
              <a:xfrm>
                <a:off x="7067361" y="4784040"/>
                <a:ext cx="3788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FF00"/>
                    </a:solidFill>
                    <a:effectLst/>
                    <a:latin typeface="Times New Roman" panose="02020603050405020304" pitchFamily="18" charset="0"/>
                  </a:rPr>
                  <a:t>f</a:t>
                </a:r>
                <a:endParaRPr kumimoji="0" lang="en-US" altLang="en-US" b="0" i="0" u="none" strike="noStrike" cap="none" normalizeH="0" baseline="0">
                  <a:ln>
                    <a:noFill/>
                  </a:ln>
                  <a:solidFill>
                    <a:schemeClr val="tx1"/>
                  </a:solidFill>
                  <a:effectLst/>
                </a:endParaRPr>
              </a:p>
            </p:txBody>
          </p:sp>
          <p:sp>
            <p:nvSpPr>
              <p:cNvPr id="612" name="Rectangle 1087">
                <a:extLst>
                  <a:ext uri="{FF2B5EF4-FFF2-40B4-BE49-F238E27FC236}">
                    <a16:creationId xmlns:a16="http://schemas.microsoft.com/office/drawing/2014/main" id="{245952E5-B16D-2CC5-0285-0369E4BFF0BC}"/>
                  </a:ext>
                </a:extLst>
              </p:cNvPr>
              <p:cNvSpPr>
                <a:spLocks noChangeArrowheads="1"/>
              </p:cNvSpPr>
              <p:nvPr/>
            </p:nvSpPr>
            <p:spPr bwMode="auto">
              <a:xfrm>
                <a:off x="7106037" y="4784040"/>
                <a:ext cx="3788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FF00"/>
                    </a:solidFill>
                    <a:effectLst/>
                    <a:latin typeface="Times New Roman" panose="02020603050405020304" pitchFamily="18" charset="0"/>
                  </a:rPr>
                  <a:t>r</a:t>
                </a:r>
                <a:endParaRPr kumimoji="0" lang="en-US" altLang="en-US" b="0" i="0" u="none" strike="noStrike" cap="none" normalizeH="0" baseline="0">
                  <a:ln>
                    <a:noFill/>
                  </a:ln>
                  <a:solidFill>
                    <a:schemeClr val="tx1"/>
                  </a:solidFill>
                  <a:effectLst/>
                </a:endParaRPr>
              </a:p>
            </p:txBody>
          </p:sp>
          <p:sp>
            <p:nvSpPr>
              <p:cNvPr id="613" name="Rectangle 1088">
                <a:extLst>
                  <a:ext uri="{FF2B5EF4-FFF2-40B4-BE49-F238E27FC236}">
                    <a16:creationId xmlns:a16="http://schemas.microsoft.com/office/drawing/2014/main" id="{0DDE0757-85C7-CCC6-3513-DEA78017E6AF}"/>
                  </a:ext>
                </a:extLst>
              </p:cNvPr>
              <p:cNvSpPr>
                <a:spLocks noChangeArrowheads="1"/>
              </p:cNvSpPr>
              <p:nvPr/>
            </p:nvSpPr>
            <p:spPr bwMode="auto">
              <a:xfrm>
                <a:off x="7147209" y="4784040"/>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FF00"/>
                    </a:solidFill>
                    <a:effectLst/>
                    <a:latin typeface="Times New Roman" panose="02020603050405020304" pitchFamily="18" charset="0"/>
                  </a:rPr>
                  <a:t>o</a:t>
                </a:r>
                <a:endParaRPr kumimoji="0" lang="en-US" altLang="en-US" b="0" i="0" u="none" strike="noStrike" cap="none" normalizeH="0" baseline="0" dirty="0">
                  <a:ln>
                    <a:noFill/>
                  </a:ln>
                  <a:solidFill>
                    <a:schemeClr val="tx1"/>
                  </a:solidFill>
                  <a:effectLst/>
                </a:endParaRPr>
              </a:p>
            </p:txBody>
          </p:sp>
          <p:sp>
            <p:nvSpPr>
              <p:cNvPr id="614" name="Rectangle 1089">
                <a:extLst>
                  <a:ext uri="{FF2B5EF4-FFF2-40B4-BE49-F238E27FC236}">
                    <a16:creationId xmlns:a16="http://schemas.microsoft.com/office/drawing/2014/main" id="{6B06DA0C-666E-BCC1-6D93-D607AEE71FB0}"/>
                  </a:ext>
                </a:extLst>
              </p:cNvPr>
              <p:cNvSpPr>
                <a:spLocks noChangeArrowheads="1"/>
              </p:cNvSpPr>
              <p:nvPr/>
            </p:nvSpPr>
            <p:spPr bwMode="auto">
              <a:xfrm>
                <a:off x="7208342" y="4784040"/>
                <a:ext cx="88390"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FF00"/>
                    </a:solidFill>
                    <a:effectLst/>
                    <a:latin typeface="Times New Roman" panose="02020603050405020304" pitchFamily="18" charset="0"/>
                  </a:rPr>
                  <a:t>m</a:t>
                </a:r>
                <a:endParaRPr kumimoji="0" lang="en-US" altLang="en-US" b="0" i="0" u="none" strike="noStrike" cap="none" normalizeH="0" baseline="0">
                  <a:ln>
                    <a:noFill/>
                  </a:ln>
                  <a:solidFill>
                    <a:schemeClr val="tx1"/>
                  </a:solidFill>
                  <a:effectLst/>
                </a:endParaRPr>
              </a:p>
            </p:txBody>
          </p:sp>
          <mc:AlternateContent xmlns:mc="http://schemas.openxmlformats.org/markup-compatibility/2006" xmlns:a14="http://schemas.microsoft.com/office/drawing/2010/main">
            <mc:Choice Requires="a14">
              <p:sp>
                <p:nvSpPr>
                  <p:cNvPr id="615" name="Rectangle 1090">
                    <a:extLst>
                      <a:ext uri="{FF2B5EF4-FFF2-40B4-BE49-F238E27FC236}">
                        <a16:creationId xmlns:a16="http://schemas.microsoft.com/office/drawing/2014/main" id="{80861147-0F66-D239-F8BA-3BECCD630D5F}"/>
                      </a:ext>
                    </a:extLst>
                  </p:cNvPr>
                  <p:cNvSpPr>
                    <a:spLocks noChangeArrowheads="1"/>
                  </p:cNvSpPr>
                  <p:nvPr/>
                </p:nvSpPr>
                <p:spPr bwMode="auto">
                  <a:xfrm>
                    <a:off x="7338095" y="4784040"/>
                    <a:ext cx="97482" cy="13637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altLang="en-US" b="0" i="1" u="none" strike="noStrike" cap="none" normalizeH="0" baseline="0" dirty="0" smtClean="0">
                              <a:ln>
                                <a:noFill/>
                              </a:ln>
                              <a:solidFill>
                                <a:srgbClr val="00FF00"/>
                              </a:solidFill>
                              <a:effectLst/>
                              <a:latin typeface="Cambria Math" panose="02040503050406030204" pitchFamily="18" charset="0"/>
                            </a:rPr>
                            <m:t>𝑎</m:t>
                          </m:r>
                        </m:oMath>
                      </m:oMathPara>
                    </a14:m>
                    <a:endParaRPr kumimoji="0" lang="en-US" altLang="en-US" b="0" i="0" u="none" strike="noStrike" cap="none" normalizeH="0" baseline="0" dirty="0">
                      <a:ln>
                        <a:noFill/>
                      </a:ln>
                      <a:solidFill>
                        <a:schemeClr val="tx1"/>
                      </a:solidFill>
                      <a:effectLst/>
                    </a:endParaRPr>
                  </a:p>
                </p:txBody>
              </p:sp>
            </mc:Choice>
            <mc:Fallback xmlns="">
              <p:sp>
                <p:nvSpPr>
                  <p:cNvPr id="615" name="Rectangle 1090">
                    <a:extLst>
                      <a:ext uri="{FF2B5EF4-FFF2-40B4-BE49-F238E27FC236}">
                        <a16:creationId xmlns:a16="http://schemas.microsoft.com/office/drawing/2014/main" id="{80861147-0F66-D239-F8BA-3BECCD630D5F}"/>
                      </a:ext>
                    </a:extLst>
                  </p:cNvPr>
                  <p:cNvSpPr>
                    <a:spLocks noRot="1" noChangeAspect="1" noMove="1" noResize="1" noEditPoints="1" noAdjustHandles="1" noChangeArrowheads="1" noChangeShapeType="1" noTextEdit="1"/>
                  </p:cNvSpPr>
                  <p:nvPr/>
                </p:nvSpPr>
                <p:spPr bwMode="auto">
                  <a:xfrm>
                    <a:off x="7338095" y="4784040"/>
                    <a:ext cx="97482" cy="136374"/>
                  </a:xfrm>
                  <a:prstGeom prst="rect">
                    <a:avLst/>
                  </a:prstGeom>
                  <a:blipFill>
                    <a:blip r:embed="rId6"/>
                    <a:stretch>
                      <a:fillRect l="-15625" r="-12500" b="-222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6" name="Rectangle 1097">
                    <a:extLst>
                      <a:ext uri="{FF2B5EF4-FFF2-40B4-BE49-F238E27FC236}">
                        <a16:creationId xmlns:a16="http://schemas.microsoft.com/office/drawing/2014/main" id="{5F1BFA7B-46EA-AAF4-6259-5F10760BED95}"/>
                      </a:ext>
                    </a:extLst>
                  </p:cNvPr>
                  <p:cNvSpPr>
                    <a:spLocks noChangeArrowheads="1"/>
                  </p:cNvSpPr>
                  <p:nvPr/>
                </p:nvSpPr>
                <p:spPr bwMode="auto">
                  <a:xfrm>
                    <a:off x="6951332" y="4994888"/>
                    <a:ext cx="92715" cy="13637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altLang="en-US" b="0" i="1" u="none" strike="noStrike" cap="none" normalizeH="0" baseline="0" dirty="0" smtClean="0">
                              <a:ln>
                                <a:noFill/>
                              </a:ln>
                              <a:solidFill>
                                <a:srgbClr val="0000FF"/>
                              </a:solidFill>
                              <a:effectLst/>
                              <a:latin typeface="Cambria Math" panose="02040503050406030204" pitchFamily="18" charset="0"/>
                            </a:rPr>
                            <m:t>𝜆</m:t>
                          </m:r>
                        </m:oMath>
                      </m:oMathPara>
                    </a14:m>
                    <a:endParaRPr kumimoji="0" lang="en-US" altLang="en-US" b="0" i="0" u="none" strike="noStrike" cap="none" normalizeH="0" baseline="0" dirty="0">
                      <a:ln>
                        <a:noFill/>
                      </a:ln>
                      <a:solidFill>
                        <a:schemeClr val="tx1"/>
                      </a:solidFill>
                      <a:effectLst/>
                    </a:endParaRPr>
                  </a:p>
                </p:txBody>
              </p:sp>
            </mc:Choice>
            <mc:Fallback xmlns="">
              <p:sp>
                <p:nvSpPr>
                  <p:cNvPr id="616" name="Rectangle 1097">
                    <a:extLst>
                      <a:ext uri="{FF2B5EF4-FFF2-40B4-BE49-F238E27FC236}">
                        <a16:creationId xmlns:a16="http://schemas.microsoft.com/office/drawing/2014/main" id="{5F1BFA7B-46EA-AAF4-6259-5F10760BED95}"/>
                      </a:ext>
                    </a:extLst>
                  </p:cNvPr>
                  <p:cNvSpPr>
                    <a:spLocks noRot="1" noChangeAspect="1" noMove="1" noResize="1" noEditPoints="1" noAdjustHandles="1" noChangeArrowheads="1" noChangeShapeType="1" noTextEdit="1"/>
                  </p:cNvSpPr>
                  <p:nvPr/>
                </p:nvSpPr>
                <p:spPr bwMode="auto">
                  <a:xfrm>
                    <a:off x="6951332" y="4994888"/>
                    <a:ext cx="92715" cy="136374"/>
                  </a:xfrm>
                  <a:prstGeom prst="rect">
                    <a:avLst/>
                  </a:prstGeom>
                  <a:blipFill>
                    <a:blip r:embed="rId7"/>
                    <a:stretch>
                      <a:fillRect l="-29032" r="-25806" b="-869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617" name="Rectangle 1098">
                <a:extLst>
                  <a:ext uri="{FF2B5EF4-FFF2-40B4-BE49-F238E27FC236}">
                    <a16:creationId xmlns:a16="http://schemas.microsoft.com/office/drawing/2014/main" id="{20FCC6AB-9127-F345-01F7-110BEFA3EEE0}"/>
                  </a:ext>
                </a:extLst>
              </p:cNvPr>
              <p:cNvSpPr>
                <a:spLocks noChangeArrowheads="1"/>
              </p:cNvSpPr>
              <p:nvPr/>
            </p:nvSpPr>
            <p:spPr bwMode="auto">
              <a:xfrm>
                <a:off x="7067361" y="4994888"/>
                <a:ext cx="3788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FF"/>
                    </a:solidFill>
                    <a:effectLst/>
                    <a:latin typeface="Times New Roman" panose="02020603050405020304" pitchFamily="18" charset="0"/>
                  </a:rPr>
                  <a:t>f</a:t>
                </a:r>
                <a:endParaRPr kumimoji="0" lang="en-US" altLang="en-US" b="0" i="0" u="none" strike="noStrike" cap="none" normalizeH="0" baseline="0">
                  <a:ln>
                    <a:noFill/>
                  </a:ln>
                  <a:solidFill>
                    <a:schemeClr val="tx1"/>
                  </a:solidFill>
                  <a:effectLst/>
                </a:endParaRPr>
              </a:p>
            </p:txBody>
          </p:sp>
          <p:sp>
            <p:nvSpPr>
              <p:cNvPr id="618" name="Rectangle 1099">
                <a:extLst>
                  <a:ext uri="{FF2B5EF4-FFF2-40B4-BE49-F238E27FC236}">
                    <a16:creationId xmlns:a16="http://schemas.microsoft.com/office/drawing/2014/main" id="{F1974FFF-13B9-AD70-03FA-D24D88F19BDE}"/>
                  </a:ext>
                </a:extLst>
              </p:cNvPr>
              <p:cNvSpPr>
                <a:spLocks noChangeArrowheads="1"/>
              </p:cNvSpPr>
              <p:nvPr/>
            </p:nvSpPr>
            <p:spPr bwMode="auto">
              <a:xfrm>
                <a:off x="7106037" y="4994888"/>
                <a:ext cx="3788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FF"/>
                    </a:solidFill>
                    <a:effectLst/>
                    <a:latin typeface="Times New Roman" panose="02020603050405020304" pitchFamily="18" charset="0"/>
                  </a:rPr>
                  <a:t>r</a:t>
                </a:r>
                <a:endParaRPr kumimoji="0" lang="en-US" altLang="en-US" b="0" i="0" u="none" strike="noStrike" cap="none" normalizeH="0" baseline="0">
                  <a:ln>
                    <a:noFill/>
                  </a:ln>
                  <a:solidFill>
                    <a:schemeClr val="tx1"/>
                  </a:solidFill>
                  <a:effectLst/>
                </a:endParaRPr>
              </a:p>
            </p:txBody>
          </p:sp>
          <p:sp>
            <p:nvSpPr>
              <p:cNvPr id="619" name="Rectangle 1100">
                <a:extLst>
                  <a:ext uri="{FF2B5EF4-FFF2-40B4-BE49-F238E27FC236}">
                    <a16:creationId xmlns:a16="http://schemas.microsoft.com/office/drawing/2014/main" id="{3A6E20F6-84A6-8C34-B559-94566E0E0139}"/>
                  </a:ext>
                </a:extLst>
              </p:cNvPr>
              <p:cNvSpPr>
                <a:spLocks noChangeArrowheads="1"/>
              </p:cNvSpPr>
              <p:nvPr/>
            </p:nvSpPr>
            <p:spPr bwMode="auto">
              <a:xfrm>
                <a:off x="7147209" y="4994888"/>
                <a:ext cx="56822"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FF"/>
                    </a:solidFill>
                    <a:effectLst/>
                    <a:latin typeface="Times New Roman" panose="02020603050405020304" pitchFamily="18" charset="0"/>
                  </a:rPr>
                  <a:t>o</a:t>
                </a:r>
                <a:endParaRPr kumimoji="0" lang="en-US" altLang="en-US" b="0" i="0" u="none" strike="noStrike" cap="none" normalizeH="0" baseline="0">
                  <a:ln>
                    <a:noFill/>
                  </a:ln>
                  <a:solidFill>
                    <a:schemeClr val="tx1"/>
                  </a:solidFill>
                  <a:effectLst/>
                </a:endParaRPr>
              </a:p>
            </p:txBody>
          </p:sp>
          <p:sp>
            <p:nvSpPr>
              <p:cNvPr id="620" name="Rectangle 1101">
                <a:extLst>
                  <a:ext uri="{FF2B5EF4-FFF2-40B4-BE49-F238E27FC236}">
                    <a16:creationId xmlns:a16="http://schemas.microsoft.com/office/drawing/2014/main" id="{F33C89E0-E0A6-8E48-2888-94E43B3D70FA}"/>
                  </a:ext>
                </a:extLst>
              </p:cNvPr>
              <p:cNvSpPr>
                <a:spLocks noChangeArrowheads="1"/>
              </p:cNvSpPr>
              <p:nvPr/>
            </p:nvSpPr>
            <p:spPr bwMode="auto">
              <a:xfrm>
                <a:off x="7208342" y="4994888"/>
                <a:ext cx="88390" cy="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FF"/>
                    </a:solidFill>
                    <a:effectLst/>
                    <a:latin typeface="Times New Roman" panose="02020603050405020304" pitchFamily="18" charset="0"/>
                  </a:rPr>
                  <a:t>m</a:t>
                </a:r>
                <a:endParaRPr kumimoji="0" lang="en-US" altLang="en-US" b="0" i="0" u="none" strike="noStrike" cap="none" normalizeH="0" baseline="0" dirty="0">
                  <a:ln>
                    <a:noFill/>
                  </a:ln>
                  <a:solidFill>
                    <a:schemeClr val="tx1"/>
                  </a:solidFill>
                  <a:effectLst/>
                </a:endParaRPr>
              </a:p>
            </p:txBody>
          </p:sp>
          <mc:AlternateContent xmlns:mc="http://schemas.openxmlformats.org/markup-compatibility/2006" xmlns:a14="http://schemas.microsoft.com/office/drawing/2010/main">
            <mc:Choice Requires="a14">
              <p:sp>
                <p:nvSpPr>
                  <p:cNvPr id="621" name="Rectangle 1102">
                    <a:extLst>
                      <a:ext uri="{FF2B5EF4-FFF2-40B4-BE49-F238E27FC236}">
                        <a16:creationId xmlns:a16="http://schemas.microsoft.com/office/drawing/2014/main" id="{85EF4C30-D2B4-9F65-494F-E345294707C3}"/>
                      </a:ext>
                    </a:extLst>
                  </p:cNvPr>
                  <p:cNvSpPr>
                    <a:spLocks noChangeArrowheads="1"/>
                  </p:cNvSpPr>
                  <p:nvPr/>
                </p:nvSpPr>
                <p:spPr bwMode="auto">
                  <a:xfrm>
                    <a:off x="7338095" y="4994888"/>
                    <a:ext cx="238559" cy="13637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altLang="en-US" b="0" i="1" u="none" strike="noStrike" cap="none" normalizeH="0" baseline="0" dirty="0" smtClean="0">
                              <a:ln>
                                <a:noFill/>
                              </a:ln>
                              <a:solidFill>
                                <a:srgbClr val="0000FF"/>
                              </a:solidFill>
                              <a:effectLst/>
                              <a:latin typeface="Cambria Math" panose="02040503050406030204" pitchFamily="18" charset="0"/>
                            </a:rPr>
                            <m:t>𝐴</m:t>
                          </m:r>
                          <m:r>
                            <a:rPr kumimoji="0" lang="en-US" altLang="en-US" b="0" i="1" u="none" strike="noStrike" cap="none" normalizeH="0" baseline="0" dirty="0" smtClean="0">
                              <a:ln>
                                <a:noFill/>
                              </a:ln>
                              <a:solidFill>
                                <a:srgbClr val="0000FF"/>
                              </a:solidFill>
                              <a:effectLst/>
                              <a:latin typeface="Cambria Math" panose="02040503050406030204" pitchFamily="18" charset="0"/>
                            </a:rPr>
                            <m:t>/</m:t>
                          </m:r>
                          <m:r>
                            <a:rPr kumimoji="0" lang="en-US" altLang="en-US" b="0" i="1" u="none" strike="noStrike" cap="none" normalizeH="0" baseline="0" dirty="0" smtClean="0">
                              <a:ln>
                                <a:noFill/>
                              </a:ln>
                              <a:solidFill>
                                <a:srgbClr val="0000FF"/>
                              </a:solidFill>
                              <a:effectLst/>
                              <a:latin typeface="Cambria Math" panose="02040503050406030204" pitchFamily="18" charset="0"/>
                            </a:rPr>
                            <m:t>𝐵</m:t>
                          </m:r>
                        </m:oMath>
                      </m:oMathPara>
                    </a14:m>
                    <a:endParaRPr kumimoji="0" lang="en-US" altLang="en-US" b="0" i="0" u="none" strike="noStrike" cap="none" normalizeH="0" baseline="0" dirty="0">
                      <a:ln>
                        <a:noFill/>
                      </a:ln>
                      <a:solidFill>
                        <a:schemeClr val="tx1"/>
                      </a:solidFill>
                      <a:effectLst/>
                    </a:endParaRPr>
                  </a:p>
                </p:txBody>
              </p:sp>
            </mc:Choice>
            <mc:Fallback xmlns="">
              <p:sp>
                <p:nvSpPr>
                  <p:cNvPr id="621" name="Rectangle 1102">
                    <a:extLst>
                      <a:ext uri="{FF2B5EF4-FFF2-40B4-BE49-F238E27FC236}">
                        <a16:creationId xmlns:a16="http://schemas.microsoft.com/office/drawing/2014/main" id="{85EF4C30-D2B4-9F65-494F-E345294707C3}"/>
                      </a:ext>
                    </a:extLst>
                  </p:cNvPr>
                  <p:cNvSpPr>
                    <a:spLocks noRot="1" noChangeAspect="1" noMove="1" noResize="1" noEditPoints="1" noAdjustHandles="1" noChangeArrowheads="1" noChangeShapeType="1" noTextEdit="1"/>
                  </p:cNvSpPr>
                  <p:nvPr/>
                </p:nvSpPr>
                <p:spPr bwMode="auto">
                  <a:xfrm>
                    <a:off x="7338095" y="4994888"/>
                    <a:ext cx="238559" cy="136374"/>
                  </a:xfrm>
                  <a:prstGeom prst="rect">
                    <a:avLst/>
                  </a:prstGeom>
                  <a:blipFill>
                    <a:blip r:embed="rId8"/>
                    <a:stretch>
                      <a:fillRect l="-10127" r="-10127" b="-3478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622" name="Rectangle 1106">
                <a:extLst>
                  <a:ext uri="{FF2B5EF4-FFF2-40B4-BE49-F238E27FC236}">
                    <a16:creationId xmlns:a16="http://schemas.microsoft.com/office/drawing/2014/main" id="{A5D26730-3DB0-E609-66AE-8DFFBD7CC3CE}"/>
                  </a:ext>
                </a:extLst>
              </p:cNvPr>
              <p:cNvSpPr>
                <a:spLocks noChangeArrowheads="1"/>
              </p:cNvSpPr>
              <p:nvPr/>
            </p:nvSpPr>
            <p:spPr bwMode="auto">
              <a:xfrm>
                <a:off x="6792912" y="4626143"/>
                <a:ext cx="41275" cy="41275"/>
              </a:xfrm>
              <a:prstGeom prst="rect">
                <a:avLst/>
              </a:prstGeom>
              <a:solidFill>
                <a:srgbClr val="000000"/>
              </a:solidFill>
              <a:ln w="158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23" name="Line 1133">
                <a:extLst>
                  <a:ext uri="{FF2B5EF4-FFF2-40B4-BE49-F238E27FC236}">
                    <a16:creationId xmlns:a16="http://schemas.microsoft.com/office/drawing/2014/main" id="{F2305702-892C-D596-D8D9-05329B291F72}"/>
                  </a:ext>
                </a:extLst>
              </p:cNvPr>
              <p:cNvSpPr>
                <a:spLocks noChangeShapeType="1"/>
              </p:cNvSpPr>
              <p:nvPr/>
            </p:nvSpPr>
            <p:spPr bwMode="auto">
              <a:xfrm>
                <a:off x="6792912" y="4839106"/>
                <a:ext cx="41275" cy="34112"/>
              </a:xfrm>
              <a:prstGeom prst="line">
                <a:avLst/>
              </a:prstGeom>
              <a:noFill/>
              <a:ln w="1588">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4" name="Line 1134">
                <a:extLst>
                  <a:ext uri="{FF2B5EF4-FFF2-40B4-BE49-F238E27FC236}">
                    <a16:creationId xmlns:a16="http://schemas.microsoft.com/office/drawing/2014/main" id="{3D203E1F-E3C9-FE94-8F1A-58392402A068}"/>
                  </a:ext>
                </a:extLst>
              </p:cNvPr>
              <p:cNvSpPr>
                <a:spLocks noChangeShapeType="1"/>
              </p:cNvSpPr>
              <p:nvPr/>
            </p:nvSpPr>
            <p:spPr bwMode="auto">
              <a:xfrm flipH="1">
                <a:off x="6792912" y="4839106"/>
                <a:ext cx="41275" cy="34112"/>
              </a:xfrm>
              <a:prstGeom prst="line">
                <a:avLst/>
              </a:prstGeom>
              <a:noFill/>
              <a:ln w="1588">
                <a:solidFill>
                  <a:srgbClr val="00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5" name="Freeform 1144">
                <a:extLst>
                  <a:ext uri="{FF2B5EF4-FFF2-40B4-BE49-F238E27FC236}">
                    <a16:creationId xmlns:a16="http://schemas.microsoft.com/office/drawing/2014/main" id="{277700B1-853A-BA8B-FB65-599753D83224}"/>
                  </a:ext>
                </a:extLst>
              </p:cNvPr>
              <p:cNvSpPr>
                <a:spLocks/>
              </p:cNvSpPr>
              <p:nvPr/>
            </p:nvSpPr>
            <p:spPr bwMode="auto">
              <a:xfrm>
                <a:off x="6796087" y="5033963"/>
                <a:ext cx="61913" cy="57150"/>
              </a:xfrm>
              <a:custGeom>
                <a:avLst/>
                <a:gdLst>
                  <a:gd name="T0" fmla="*/ 24 w 48"/>
                  <a:gd name="T1" fmla="*/ 0 h 44"/>
                  <a:gd name="T2" fmla="*/ 8 w 48"/>
                  <a:gd name="T3" fmla="*/ 44 h 44"/>
                  <a:gd name="T4" fmla="*/ 48 w 48"/>
                  <a:gd name="T5" fmla="*/ 16 h 44"/>
                  <a:gd name="T6" fmla="*/ 0 w 48"/>
                  <a:gd name="T7" fmla="*/ 16 h 44"/>
                  <a:gd name="T8" fmla="*/ 40 w 48"/>
                  <a:gd name="T9" fmla="*/ 44 h 44"/>
                  <a:gd name="T10" fmla="*/ 24 w 48"/>
                  <a:gd name="T11" fmla="*/ 0 h 44"/>
                </a:gdLst>
                <a:ahLst/>
                <a:cxnLst>
                  <a:cxn ang="0">
                    <a:pos x="T0" y="T1"/>
                  </a:cxn>
                  <a:cxn ang="0">
                    <a:pos x="T2" y="T3"/>
                  </a:cxn>
                  <a:cxn ang="0">
                    <a:pos x="T4" y="T5"/>
                  </a:cxn>
                  <a:cxn ang="0">
                    <a:pos x="T6" y="T7"/>
                  </a:cxn>
                  <a:cxn ang="0">
                    <a:pos x="T8" y="T9"/>
                  </a:cxn>
                  <a:cxn ang="0">
                    <a:pos x="T10" y="T11"/>
                  </a:cxn>
                </a:cxnLst>
                <a:rect l="0" t="0" r="r" b="b"/>
                <a:pathLst>
                  <a:path w="48" h="44">
                    <a:moveTo>
                      <a:pt x="24" y="0"/>
                    </a:moveTo>
                    <a:lnTo>
                      <a:pt x="8" y="44"/>
                    </a:lnTo>
                    <a:lnTo>
                      <a:pt x="48" y="16"/>
                    </a:lnTo>
                    <a:lnTo>
                      <a:pt x="0" y="16"/>
                    </a:lnTo>
                    <a:lnTo>
                      <a:pt x="40" y="44"/>
                    </a:lnTo>
                    <a:lnTo>
                      <a:pt x="24" y="0"/>
                    </a:lnTo>
                  </a:path>
                </a:pathLst>
              </a:custGeom>
              <a:solidFill>
                <a:srgbClr val="0000FF"/>
              </a:solidFill>
              <a:ln w="1588">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mc:AlternateContent xmlns:mc="http://schemas.openxmlformats.org/markup-compatibility/2006" xmlns:a14="http://schemas.microsoft.com/office/drawing/2010/main">
          <mc:Choice Requires="a14">
            <p:sp>
              <p:nvSpPr>
                <p:cNvPr id="601" name="Rectangle 53">
                  <a:extLst>
                    <a:ext uri="{FF2B5EF4-FFF2-40B4-BE49-F238E27FC236}">
                      <a16:creationId xmlns:a16="http://schemas.microsoft.com/office/drawing/2014/main" id="{ED6E74BE-5664-4FA8-F182-F4976D0EFAEF}"/>
                    </a:ext>
                  </a:extLst>
                </p:cNvPr>
                <p:cNvSpPr>
                  <a:spLocks noChangeArrowheads="1"/>
                </p:cNvSpPr>
                <p:nvPr/>
              </p:nvSpPr>
              <p:spPr bwMode="auto">
                <a:xfrm>
                  <a:off x="4871978" y="4391520"/>
                  <a:ext cx="896312" cy="27274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lIns="0" tIns="0" rIns="0" bIns="0">
                  <a:spAutoFit/>
                </a:bodyPr>
                <a:lstStyle>
                  <a:lvl1pPr>
                    <a:spcBef>
                      <a:spcPct val="20000"/>
                    </a:spcBef>
                    <a:buFont typeface="Arial" charset="0"/>
                    <a:buChar char="•"/>
                    <a:defRPr sz="3200">
                      <a:solidFill>
                        <a:schemeClr val="tx1"/>
                      </a:solidFill>
                      <a:latin typeface="Calibri" pitchFamily="34" charset="0"/>
                    </a:defRPr>
                  </a:lvl1pPr>
                  <a:lvl2pPr indent="-285750">
                    <a:spcBef>
                      <a:spcPct val="20000"/>
                    </a:spcBef>
                    <a:buFont typeface="Arial" charset="0"/>
                    <a:buChar char="–"/>
                    <a:defRPr sz="2800">
                      <a:solidFill>
                        <a:schemeClr val="tx1"/>
                      </a:solidFill>
                      <a:latin typeface="Calibri" pitchFamily="34" charset="0"/>
                    </a:defRPr>
                  </a:lvl2pPr>
                  <a:lvl3pPr indent="-228600">
                    <a:spcBef>
                      <a:spcPct val="20000"/>
                    </a:spcBef>
                    <a:buFont typeface="Arial" charset="0"/>
                    <a:buChar char="•"/>
                    <a:defRPr sz="2400">
                      <a:solidFill>
                        <a:schemeClr val="tx1"/>
                      </a:solidFill>
                      <a:latin typeface="Calibri" pitchFamily="34" charset="0"/>
                    </a:defRPr>
                  </a:lvl3pPr>
                  <a:lvl4pPr indent="-228600">
                    <a:spcBef>
                      <a:spcPct val="20000"/>
                    </a:spcBef>
                    <a:buFont typeface="Arial" charset="0"/>
                    <a:buChar char="–"/>
                    <a:defRPr sz="2000">
                      <a:solidFill>
                        <a:schemeClr val="tx1"/>
                      </a:solidFill>
                      <a:latin typeface="Calibri" pitchFamily="34" charset="0"/>
                    </a:defRPr>
                  </a:lvl4pPr>
                  <a:lvl5pPr indent="-228600">
                    <a:spcBef>
                      <a:spcPct val="20000"/>
                    </a:spcBef>
                    <a:buFont typeface="Arial" charset="0"/>
                    <a:buChar char="»"/>
                    <a:defRPr sz="2000">
                      <a:solidFill>
                        <a:schemeClr val="tx1"/>
                      </a:solidFill>
                      <a:latin typeface="Calibri" pitchFamily="34" charset="0"/>
                    </a:defRPr>
                  </a:lvl5pPr>
                  <a:lvl6pPr indent="-228600" fontAlgn="base">
                    <a:spcBef>
                      <a:spcPct val="20000"/>
                    </a:spcBef>
                    <a:spcAft>
                      <a:spcPct val="0"/>
                    </a:spcAft>
                    <a:buFont typeface="Arial" charset="0"/>
                    <a:buChar char="»"/>
                    <a:defRPr sz="2000">
                      <a:solidFill>
                        <a:schemeClr val="tx1"/>
                      </a:solidFill>
                      <a:latin typeface="Calibri" pitchFamily="34" charset="0"/>
                    </a:defRPr>
                  </a:lvl6pPr>
                  <a:lvl7pPr indent="-228600" fontAlgn="base">
                    <a:spcBef>
                      <a:spcPct val="20000"/>
                    </a:spcBef>
                    <a:spcAft>
                      <a:spcPct val="0"/>
                    </a:spcAft>
                    <a:buFont typeface="Arial" charset="0"/>
                    <a:buChar char="»"/>
                    <a:defRPr sz="2000">
                      <a:solidFill>
                        <a:schemeClr val="tx1"/>
                      </a:solidFill>
                      <a:latin typeface="Calibri" pitchFamily="34" charset="0"/>
                    </a:defRPr>
                  </a:lvl7pPr>
                  <a:lvl8pPr indent="-228600" fontAlgn="base">
                    <a:spcBef>
                      <a:spcPct val="20000"/>
                    </a:spcBef>
                    <a:spcAft>
                      <a:spcPct val="0"/>
                    </a:spcAft>
                    <a:buFont typeface="Arial" charset="0"/>
                    <a:buChar char="»"/>
                    <a:defRPr sz="2000">
                      <a:solidFill>
                        <a:schemeClr val="tx1"/>
                      </a:solidFill>
                      <a:latin typeface="Calibri" pitchFamily="34" charset="0"/>
                    </a:defRPr>
                  </a:lvl8pPr>
                  <a:lvl9pPr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1800" dirty="0">
                      <a:solidFill>
                        <a:srgbClr val="ED3237"/>
                      </a:solidFill>
                      <a:latin typeface="Times New Roman" pitchFamily="18" charset="0"/>
                    </a:rPr>
                    <a:t>PDG 2022:</a:t>
                  </a:r>
                </a:p>
                <a:p>
                  <a:pPr>
                    <a:spcBef>
                      <a:spcPct val="0"/>
                    </a:spcBef>
                    <a:buNone/>
                  </a:pPr>
                  <a14:m>
                    <m:oMathPara xmlns:m="http://schemas.openxmlformats.org/officeDocument/2006/math">
                      <m:oMathParaPr>
                        <m:jc m:val="centerGroup"/>
                      </m:oMathParaPr>
                      <m:oMath xmlns:m="http://schemas.openxmlformats.org/officeDocument/2006/math">
                        <m:r>
                          <a:rPr lang="en-US" altLang="en-US" sz="1800" i="1" dirty="0">
                            <a:solidFill>
                              <a:srgbClr val="ED3237"/>
                            </a:solidFill>
                            <a:latin typeface="Cambria Math"/>
                          </a:rPr>
                          <m:t>𝜆</m:t>
                        </m:r>
                        <m:r>
                          <a:rPr lang="en-US" altLang="en-US" sz="1800" i="1" dirty="0">
                            <a:solidFill>
                              <a:srgbClr val="ED3237"/>
                            </a:solidFill>
                            <a:latin typeface="Cambria Math"/>
                          </a:rPr>
                          <m:t>=−1.2754(13)</m:t>
                        </m:r>
                      </m:oMath>
                    </m:oMathPara>
                  </a14:m>
                  <a:endParaRPr lang="en-US" altLang="en-US" sz="1800" dirty="0">
                    <a:latin typeface="Arial" charset="0"/>
                  </a:endParaRPr>
                </a:p>
              </p:txBody>
            </p:sp>
          </mc:Choice>
          <mc:Fallback xmlns="">
            <p:sp>
              <p:nvSpPr>
                <p:cNvPr id="601" name="Rectangle 53">
                  <a:extLst>
                    <a:ext uri="{FF2B5EF4-FFF2-40B4-BE49-F238E27FC236}">
                      <a16:creationId xmlns:a16="http://schemas.microsoft.com/office/drawing/2014/main" id="{ED6E74BE-5664-4FA8-F182-F4976D0EFAEF}"/>
                    </a:ext>
                  </a:extLst>
                </p:cNvPr>
                <p:cNvSpPr>
                  <a:spLocks noRot="1" noChangeAspect="1" noMove="1" noResize="1" noEditPoints="1" noAdjustHandles="1" noChangeArrowheads="1" noChangeShapeType="1" noTextEdit="1"/>
                </p:cNvSpPr>
                <p:nvPr/>
              </p:nvSpPr>
              <p:spPr bwMode="auto">
                <a:xfrm>
                  <a:off x="4871978" y="4391520"/>
                  <a:ext cx="896312" cy="272748"/>
                </a:xfrm>
                <a:prstGeom prst="rect">
                  <a:avLst/>
                </a:prstGeom>
                <a:blipFill>
                  <a:blip r:embed="rId9"/>
                  <a:stretch>
                    <a:fillRect l="-8054" t="-14286" r="-3691" b="-1758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cxnSp>
          <p:nvCxnSpPr>
            <p:cNvPr id="602" name="Straight Connector 601">
              <a:extLst>
                <a:ext uri="{FF2B5EF4-FFF2-40B4-BE49-F238E27FC236}">
                  <a16:creationId xmlns:a16="http://schemas.microsoft.com/office/drawing/2014/main" id="{33AD17CD-3D85-8977-841B-EE91D6E26CBA}"/>
                </a:ext>
              </a:extLst>
            </p:cNvPr>
            <p:cNvCxnSpPr>
              <a:cxnSpLocks/>
            </p:cNvCxnSpPr>
            <p:nvPr/>
          </p:nvCxnSpPr>
          <p:spPr>
            <a:xfrm flipV="1">
              <a:off x="5909604" y="4498392"/>
              <a:ext cx="214895" cy="123877"/>
            </a:xfrm>
            <a:prstGeom prst="line">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mc:Choice xmlns:a14="http://schemas.microsoft.com/office/drawing/2010/main" Requires="a14">
          <p:sp>
            <p:nvSpPr>
              <p:cNvPr id="654" name="TextBox 653">
                <a:extLst>
                  <a:ext uri="{FF2B5EF4-FFF2-40B4-BE49-F238E27FC236}">
                    <a16:creationId xmlns:a16="http://schemas.microsoft.com/office/drawing/2014/main" id="{56206FDC-4F2E-ED5D-CD4E-7EAD48FD2EB2}"/>
                  </a:ext>
                </a:extLst>
              </p:cNvPr>
              <p:cNvSpPr txBox="1"/>
              <p:nvPr/>
            </p:nvSpPr>
            <p:spPr>
              <a:xfrm>
                <a:off x="6207938" y="1546573"/>
                <a:ext cx="2692430" cy="1477328"/>
              </a:xfrm>
              <a:prstGeom prst="rect">
                <a:avLst/>
              </a:prstGeom>
              <a:noFill/>
            </p:spPr>
            <p:txBody>
              <a:bodyPr wrap="square" rtlCol="0">
                <a:spAutoFit/>
              </a:bodyPr>
              <a:lstStyle/>
              <a:p>
                <a:r>
                  <a:rPr lang="en-US" dirty="0"/>
                  <a:t>Most experiments measure the beta asymmetry </a:t>
                </a:r>
                <a14:m>
                  <m:oMath xmlns:m="http://schemas.openxmlformats.org/officeDocument/2006/math">
                    <m:r>
                      <a:rPr lang="en-US" b="0" i="1" smtClean="0">
                        <a:latin typeface="Cambria Math" panose="02040503050406030204" pitchFamily="18" charset="0"/>
                      </a:rPr>
                      <m:t>𝐴</m:t>
                    </m:r>
                  </m:oMath>
                </a14:m>
                <a:r>
                  <a:rPr lang="en-US" dirty="0"/>
                  <a:t> to determine </a:t>
                </a:r>
                <a14:m>
                  <m:oMath xmlns:m="http://schemas.openxmlformats.org/officeDocument/2006/math">
                    <m:r>
                      <a:rPr lang="en-US" b="0" i="1" smtClean="0">
                        <a:latin typeface="Cambria Math" panose="02040503050406030204" pitchFamily="18" charset="0"/>
                      </a:rPr>
                      <m:t>𝜆</m:t>
                    </m:r>
                  </m:oMath>
                </a14:m>
                <a:r>
                  <a:rPr lang="en-US" dirty="0"/>
                  <a:t>. Most recent: PERKEO III. </a:t>
                </a:r>
              </a:p>
            </p:txBody>
          </p:sp>
        </mc:Choice>
        <mc:Fallback>
          <p:sp>
            <p:nvSpPr>
              <p:cNvPr id="654" name="TextBox 653">
                <a:extLst>
                  <a:ext uri="{FF2B5EF4-FFF2-40B4-BE49-F238E27FC236}">
                    <a16:creationId xmlns:a16="http://schemas.microsoft.com/office/drawing/2014/main" id="{56206FDC-4F2E-ED5D-CD4E-7EAD48FD2EB2}"/>
                  </a:ext>
                </a:extLst>
              </p:cNvPr>
              <p:cNvSpPr txBox="1">
                <a:spLocks noRot="1" noChangeAspect="1" noMove="1" noResize="1" noEditPoints="1" noAdjustHandles="1" noChangeArrowheads="1" noChangeShapeType="1" noTextEdit="1"/>
              </p:cNvSpPr>
              <p:nvPr/>
            </p:nvSpPr>
            <p:spPr>
              <a:xfrm>
                <a:off x="6207938" y="1546573"/>
                <a:ext cx="2692430" cy="1477328"/>
              </a:xfrm>
              <a:prstGeom prst="rect">
                <a:avLst/>
              </a:prstGeom>
              <a:blipFill>
                <a:blip r:embed="rId10"/>
                <a:stretch>
                  <a:fillRect l="-1810" t="-2479" b="-5785"/>
                </a:stretch>
              </a:blipFill>
            </p:spPr>
            <p:txBody>
              <a:bodyPr/>
              <a:lstStyle/>
              <a:p>
                <a:r>
                  <a:rPr lang="en-US">
                    <a:noFill/>
                  </a:rPr>
                  <a:t> </a:t>
                </a:r>
              </a:p>
            </p:txBody>
          </p:sp>
        </mc:Fallback>
      </mc:AlternateContent>
      <p:sp>
        <p:nvSpPr>
          <p:cNvPr id="656" name="TextBox 655">
            <a:extLst>
              <a:ext uri="{FF2B5EF4-FFF2-40B4-BE49-F238E27FC236}">
                <a16:creationId xmlns:a16="http://schemas.microsoft.com/office/drawing/2014/main" id="{6575E657-AE84-B411-2473-B03CF714284B}"/>
              </a:ext>
            </a:extLst>
          </p:cNvPr>
          <p:cNvSpPr txBox="1"/>
          <p:nvPr/>
        </p:nvSpPr>
        <p:spPr>
          <a:xfrm>
            <a:off x="6207938" y="3123507"/>
            <a:ext cx="2692430" cy="646331"/>
          </a:xfrm>
          <a:prstGeom prst="rect">
            <a:avLst/>
          </a:prstGeom>
          <a:noFill/>
        </p:spPr>
        <p:txBody>
          <a:bodyPr wrap="square" rtlCol="0">
            <a:spAutoFit/>
          </a:bodyPr>
          <a:lstStyle/>
          <a:p>
            <a:r>
              <a:rPr lang="en-US" dirty="0"/>
              <a:t>Result confirmed with UCNA., no puzzle.</a:t>
            </a:r>
          </a:p>
        </p:txBody>
      </p:sp>
      <mc:AlternateContent xmlns:mc="http://schemas.openxmlformats.org/markup-compatibility/2006">
        <mc:Choice xmlns:a14="http://schemas.microsoft.com/office/drawing/2010/main" Requires="a14">
          <p:sp>
            <p:nvSpPr>
              <p:cNvPr id="657" name="TextBox 656">
                <a:extLst>
                  <a:ext uri="{FF2B5EF4-FFF2-40B4-BE49-F238E27FC236}">
                    <a16:creationId xmlns:a16="http://schemas.microsoft.com/office/drawing/2014/main" id="{5A2C25CC-56B3-D9E6-9D98-111EE6206D7E}"/>
                  </a:ext>
                </a:extLst>
              </p:cNvPr>
              <p:cNvSpPr txBox="1"/>
              <p:nvPr/>
            </p:nvSpPr>
            <p:spPr>
              <a:xfrm>
                <a:off x="6207938" y="4039904"/>
                <a:ext cx="2628307" cy="2862322"/>
              </a:xfrm>
              <a:prstGeom prst="rect">
                <a:avLst/>
              </a:prstGeom>
              <a:noFill/>
            </p:spPr>
            <p:txBody>
              <a:bodyPr wrap="square" rtlCol="0">
                <a:spAutoFit/>
              </a:bodyPr>
              <a:lstStyle/>
              <a:p>
                <a:r>
                  <a:rPr lang="en-US" dirty="0"/>
                  <a:t>BUT: </a:t>
                </a:r>
                <a14:m>
                  <m:oMath xmlns:m="http://schemas.openxmlformats.org/officeDocument/2006/math">
                    <m:r>
                      <a:rPr lang="en-US" i="1" dirty="0" smtClean="0">
                        <a:latin typeface="Cambria Math" panose="02040503050406030204" pitchFamily="18" charset="0"/>
                      </a:rPr>
                      <m:t>𝜆</m:t>
                    </m:r>
                  </m:oMath>
                </a14:m>
                <a:r>
                  <a:rPr lang="en-US" dirty="0"/>
                  <a:t> from neutrino electron correlation coefficient </a:t>
                </a:r>
                <a14:m>
                  <m:oMath xmlns:m="http://schemas.openxmlformats.org/officeDocument/2006/math">
                    <m:r>
                      <a:rPr lang="en-US" b="0" i="1" smtClean="0">
                        <a:latin typeface="Cambria Math" panose="02040503050406030204" pitchFamily="18" charset="0"/>
                      </a:rPr>
                      <m:t>𝑎</m:t>
                    </m:r>
                  </m:oMath>
                </a14:m>
                <a:r>
                  <a:rPr lang="en-US" dirty="0"/>
                  <a:t> is different by </a:t>
                </a:r>
                <a14:m>
                  <m:oMath xmlns:m="http://schemas.openxmlformats.org/officeDocument/2006/math">
                    <m:r>
                      <a:rPr lang="en-US" b="0" i="1" smtClean="0">
                        <a:latin typeface="Cambria Math" panose="02040503050406030204" pitchFamily="18" charset="0"/>
                      </a:rPr>
                      <m:t>3</m:t>
                    </m:r>
                    <m:r>
                      <a:rPr lang="en-US" b="0" i="1" smtClean="0">
                        <a:latin typeface="Cambria Math" panose="02040503050406030204" pitchFamily="18" charset="0"/>
                      </a:rPr>
                      <m:t>𝜎</m:t>
                    </m:r>
                  </m:oMath>
                </a14:m>
                <a:r>
                  <a:rPr lang="en-US" dirty="0"/>
                  <a:t> (or: aSPECT and PERKEO III disagree)</a:t>
                </a:r>
              </a:p>
              <a:p>
                <a:endParaRPr lang="en-US" dirty="0"/>
              </a:p>
              <a:p>
                <a:r>
                  <a:rPr lang="en-US" dirty="0"/>
                  <a:t>A positive value for </a:t>
                </a:r>
                <a14:m>
                  <m:oMath xmlns:m="http://schemas.openxmlformats.org/officeDocument/2006/math">
                    <m:r>
                      <a:rPr lang="en-US" b="0" i="1" smtClean="0">
                        <a:latin typeface="Cambria Math" panose="02040503050406030204" pitchFamily="18" charset="0"/>
                      </a:rPr>
                      <m:t>𝑏</m:t>
                    </m:r>
                  </m:oMath>
                </a14:m>
                <a:r>
                  <a:rPr lang="en-US" dirty="0"/>
                  <a:t> could explain, but is in tension with other experiments.</a:t>
                </a:r>
              </a:p>
            </p:txBody>
          </p:sp>
        </mc:Choice>
        <mc:Fallback>
          <p:sp>
            <p:nvSpPr>
              <p:cNvPr id="657" name="TextBox 656">
                <a:extLst>
                  <a:ext uri="{FF2B5EF4-FFF2-40B4-BE49-F238E27FC236}">
                    <a16:creationId xmlns:a16="http://schemas.microsoft.com/office/drawing/2014/main" id="{5A2C25CC-56B3-D9E6-9D98-111EE6206D7E}"/>
                  </a:ext>
                </a:extLst>
              </p:cNvPr>
              <p:cNvSpPr txBox="1">
                <a:spLocks noRot="1" noChangeAspect="1" noMove="1" noResize="1" noEditPoints="1" noAdjustHandles="1" noChangeArrowheads="1" noChangeShapeType="1" noTextEdit="1"/>
              </p:cNvSpPr>
              <p:nvPr/>
            </p:nvSpPr>
            <p:spPr>
              <a:xfrm>
                <a:off x="6207938" y="4039904"/>
                <a:ext cx="2628307" cy="2862322"/>
              </a:xfrm>
              <a:prstGeom prst="rect">
                <a:avLst/>
              </a:prstGeom>
              <a:blipFill>
                <a:blip r:embed="rId11"/>
                <a:stretch>
                  <a:fillRect l="-1852" t="-1279" r="-1620" b="-2559"/>
                </a:stretch>
              </a:blipFill>
            </p:spPr>
            <p:txBody>
              <a:bodyPr/>
              <a:lstStyle/>
              <a:p>
                <a:r>
                  <a:rPr lang="en-US">
                    <a:noFill/>
                  </a:rPr>
                  <a:t> </a:t>
                </a:r>
              </a:p>
            </p:txBody>
          </p:sp>
        </mc:Fallback>
      </mc:AlternateContent>
    </p:spTree>
    <p:extLst>
      <p:ext uri="{BB962C8B-B14F-4D97-AF65-F5344CB8AC3E}">
        <p14:creationId xmlns:p14="http://schemas.microsoft.com/office/powerpoint/2010/main" val="508585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Rectangle 57"/>
          <p:cNvSpPr>
            <a:spLocks noChangeArrowheads="1"/>
          </p:cNvSpPr>
          <p:nvPr/>
        </p:nvSpPr>
        <p:spPr bwMode="auto">
          <a:xfrm>
            <a:off x="0" y="23813"/>
            <a:ext cx="9144000" cy="792162"/>
          </a:xfrm>
          <a:prstGeom prst="rect">
            <a:avLst/>
          </a:prstGeom>
          <a:solidFill>
            <a:srgbClr val="FFCC00"/>
          </a:solidFill>
          <a:ln w="38100">
            <a:noFill/>
            <a:miter lim="800000"/>
            <a:headEnd/>
            <a:tailEnd/>
          </a:ln>
        </p:spPr>
        <p:txBody>
          <a:bodyPr rIns="91440" anchor="ctr"/>
          <a:lstStyle/>
          <a:p>
            <a:pPr algn="ctr"/>
            <a:r>
              <a:rPr lang="en-US" sz="2800" b="1" dirty="0">
                <a:latin typeface="Times New Roman" pitchFamily="18" charset="0"/>
                <a:cs typeface="Times New Roman" pitchFamily="18" charset="0"/>
              </a:rPr>
              <a:t>The Nab experiment</a:t>
            </a:r>
          </a:p>
        </p:txBody>
      </p:sp>
      <p:sp>
        <p:nvSpPr>
          <p:cNvPr id="108" name="Slide Number Placeholder 107"/>
          <p:cNvSpPr>
            <a:spLocks noGrp="1"/>
          </p:cNvSpPr>
          <p:nvPr>
            <p:ph type="sldNum" sz="quarter" idx="12"/>
          </p:nvPr>
        </p:nvSpPr>
        <p:spPr/>
        <p:txBody>
          <a:bodyPr/>
          <a:lstStyle/>
          <a:p>
            <a:pPr>
              <a:defRPr/>
            </a:pPr>
            <a:fld id="{1B820114-825E-4443-91D2-63B75780DDE3}" type="slidenum">
              <a:rPr lang="de-DE" smtClean="0"/>
              <a:pPr>
                <a:defRPr/>
              </a:pPr>
              <a:t>11</a:t>
            </a:fld>
            <a:endParaRPr lang="de-DE"/>
          </a:p>
        </p:txBody>
      </p:sp>
      <p:grpSp>
        <p:nvGrpSpPr>
          <p:cNvPr id="239" name="Group 1328"/>
          <p:cNvGrpSpPr>
            <a:grpSpLocks/>
          </p:cNvGrpSpPr>
          <p:nvPr/>
        </p:nvGrpSpPr>
        <p:grpSpPr bwMode="auto">
          <a:xfrm>
            <a:off x="957147" y="715163"/>
            <a:ext cx="2646779" cy="1241901"/>
            <a:chOff x="438150" y="957263"/>
            <a:chExt cx="2646779" cy="1241901"/>
          </a:xfrm>
        </p:grpSpPr>
        <p:sp>
          <p:nvSpPr>
            <p:cNvPr id="240" name="Oval 140"/>
            <p:cNvSpPr>
              <a:spLocks noChangeArrowheads="1"/>
            </p:cNvSpPr>
            <p:nvPr/>
          </p:nvSpPr>
          <p:spPr bwMode="auto">
            <a:xfrm>
              <a:off x="593725" y="1231900"/>
              <a:ext cx="228600" cy="228600"/>
            </a:xfrm>
            <a:prstGeom prst="ellipse">
              <a:avLst/>
            </a:prstGeom>
            <a:solidFill>
              <a:srgbClr val="FF3300">
                <a:alpha val="85097"/>
              </a:srgbClr>
            </a:solidFill>
            <a:ln w="9525">
              <a:solidFill>
                <a:sysClr val="windowText" lastClr="000000"/>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241" name="Oval 141"/>
            <p:cNvSpPr>
              <a:spLocks noChangeArrowheads="1"/>
            </p:cNvSpPr>
            <p:nvPr/>
          </p:nvSpPr>
          <p:spPr bwMode="auto">
            <a:xfrm>
              <a:off x="1584325" y="1384300"/>
              <a:ext cx="304800" cy="304800"/>
            </a:xfrm>
            <a:prstGeom prst="ellipse">
              <a:avLst/>
            </a:prstGeom>
            <a:solidFill>
              <a:srgbClr val="008000">
                <a:alpha val="85097"/>
              </a:srgbClr>
            </a:solidFill>
            <a:ln w="9525">
              <a:solidFill>
                <a:sysClr val="windowText" lastClr="000000"/>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242" name="Oval 142"/>
            <p:cNvSpPr>
              <a:spLocks noChangeArrowheads="1"/>
            </p:cNvSpPr>
            <p:nvPr/>
          </p:nvSpPr>
          <p:spPr bwMode="auto">
            <a:xfrm>
              <a:off x="2879725" y="1308100"/>
              <a:ext cx="152400" cy="152400"/>
            </a:xfrm>
            <a:prstGeom prst="ellipse">
              <a:avLst/>
            </a:prstGeom>
            <a:solidFill>
              <a:srgbClr val="FFFF00"/>
            </a:solidFill>
            <a:ln w="9525">
              <a:solidFill>
                <a:sysClr val="windowText" lastClr="000000"/>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243" name="Oval 143"/>
            <p:cNvSpPr>
              <a:spLocks noChangeArrowheads="1"/>
            </p:cNvSpPr>
            <p:nvPr/>
          </p:nvSpPr>
          <p:spPr bwMode="auto">
            <a:xfrm>
              <a:off x="2498725" y="1917700"/>
              <a:ext cx="152400" cy="152400"/>
            </a:xfrm>
            <a:prstGeom prst="ellipse">
              <a:avLst/>
            </a:prstGeom>
            <a:solidFill>
              <a:srgbClr val="EAEAEA">
                <a:alpha val="85097"/>
              </a:srgbClr>
            </a:solidFill>
            <a:ln w="9525">
              <a:solidFill>
                <a:sysClr val="windowText" lastClr="000000"/>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244" name="Line 144"/>
            <p:cNvSpPr>
              <a:spLocks noChangeShapeType="1"/>
            </p:cNvSpPr>
            <p:nvPr/>
          </p:nvSpPr>
          <p:spPr bwMode="auto">
            <a:xfrm flipH="1" flipV="1">
              <a:off x="974725" y="1384300"/>
              <a:ext cx="457200" cy="76200"/>
            </a:xfrm>
            <a:prstGeom prst="line">
              <a:avLst/>
            </a:prstGeom>
            <a:noFill/>
            <a:ln w="38100">
              <a:solidFill>
                <a:sysClr val="windowText" lastClr="000000"/>
              </a:solidFill>
              <a:round/>
              <a:headEnd/>
              <a:tailEnd type="triangl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cs typeface="Arial" charset="0"/>
              </a:endParaRPr>
            </a:p>
          </p:txBody>
        </p:sp>
        <p:sp>
          <p:nvSpPr>
            <p:cNvPr id="245" name="Line 145"/>
            <p:cNvSpPr>
              <a:spLocks noChangeShapeType="1"/>
            </p:cNvSpPr>
            <p:nvPr/>
          </p:nvSpPr>
          <p:spPr bwMode="auto">
            <a:xfrm flipV="1">
              <a:off x="1965325" y="1384300"/>
              <a:ext cx="762000" cy="152400"/>
            </a:xfrm>
            <a:prstGeom prst="line">
              <a:avLst/>
            </a:prstGeom>
            <a:noFill/>
            <a:ln w="38100">
              <a:solidFill>
                <a:sysClr val="windowText" lastClr="000000"/>
              </a:solidFill>
              <a:round/>
              <a:headEnd/>
              <a:tailEnd type="triangl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cs typeface="Arial" charset="0"/>
              </a:endParaRPr>
            </a:p>
          </p:txBody>
        </p:sp>
        <p:sp>
          <p:nvSpPr>
            <p:cNvPr id="246" name="Line 146"/>
            <p:cNvSpPr>
              <a:spLocks noChangeShapeType="1"/>
            </p:cNvSpPr>
            <p:nvPr/>
          </p:nvSpPr>
          <p:spPr bwMode="auto">
            <a:xfrm>
              <a:off x="1965325" y="1689100"/>
              <a:ext cx="457200" cy="228600"/>
            </a:xfrm>
            <a:prstGeom prst="line">
              <a:avLst/>
            </a:prstGeom>
            <a:noFill/>
            <a:ln w="38100">
              <a:solidFill>
                <a:sysClr val="windowText" lastClr="000000"/>
              </a:solidFill>
              <a:round/>
              <a:headEnd/>
              <a:tailEnd type="triangl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cs typeface="Arial" charset="0"/>
              </a:endParaRPr>
            </a:p>
          </p:txBody>
        </p:sp>
        <p:sp>
          <p:nvSpPr>
            <p:cNvPr id="247" name="Text Box 147"/>
            <p:cNvSpPr txBox="1">
              <a:spLocks noChangeArrowheads="1"/>
            </p:cNvSpPr>
            <p:nvPr/>
          </p:nvSpPr>
          <p:spPr bwMode="auto">
            <a:xfrm>
              <a:off x="1547813" y="1034694"/>
              <a:ext cx="334170" cy="369332"/>
            </a:xfrm>
            <a:prstGeom prst="rect">
              <a:avLst/>
            </a:prstGeom>
            <a:noFill/>
            <a:ln w="952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B050"/>
                  </a:solidFill>
                  <a:effectLst/>
                  <a:uLnTx/>
                  <a:uFillTx/>
                  <a:latin typeface="Times New Roman" pitchFamily="18" charset="0"/>
                  <a:cs typeface="Times New Roman" pitchFamily="18" charset="0"/>
                </a:rPr>
                <a:t>n</a:t>
              </a:r>
            </a:p>
          </p:txBody>
        </p:sp>
        <p:sp>
          <p:nvSpPr>
            <p:cNvPr id="248" name="Text Box 148"/>
            <p:cNvSpPr txBox="1">
              <a:spLocks noChangeArrowheads="1"/>
            </p:cNvSpPr>
            <p:nvPr/>
          </p:nvSpPr>
          <p:spPr bwMode="auto">
            <a:xfrm>
              <a:off x="2746375" y="957263"/>
              <a:ext cx="338554" cy="369332"/>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e</a:t>
              </a:r>
              <a:r>
                <a:rPr kumimoji="0" lang="en-US" sz="1800" b="0" i="0" u="none" strike="noStrike" kern="0" cap="none" spc="0" normalizeH="0" baseline="30000" noProof="0" dirty="0">
                  <a:ln>
                    <a:noFill/>
                  </a:ln>
                  <a:solidFill>
                    <a:prstClr val="black"/>
                  </a:solidFill>
                  <a:effectLst/>
                  <a:uLnTx/>
                  <a:uFillTx/>
                  <a:latin typeface="Times New Roman" pitchFamily="18" charset="0"/>
                  <a:cs typeface="Times New Roman" pitchFamily="18" charset="0"/>
                </a:rPr>
                <a:t>-</a:t>
              </a:r>
              <a:endParaRPr kumimoji="0" lang="en-US" sz="1800" b="0" i="0" u="none" strike="noStrike" kern="0" cap="none" spc="0" normalizeH="0" baseline="0" noProof="0" dirty="0">
                <a:ln>
                  <a:noFill/>
                </a:ln>
                <a:solidFill>
                  <a:prstClr val="black"/>
                </a:solidFill>
                <a:effectLst/>
                <a:uLnTx/>
                <a:uFillTx/>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249" name="Text Box 149"/>
                <p:cNvSpPr txBox="1">
                  <a:spLocks noChangeArrowheads="1"/>
                </p:cNvSpPr>
                <p:nvPr/>
              </p:nvSpPr>
              <p:spPr bwMode="auto">
                <a:xfrm>
                  <a:off x="2592388" y="1829832"/>
                  <a:ext cx="455894" cy="369332"/>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cs typeface="Times New Roman" pitchFamily="18" charset="0"/>
                              </a:rPr>
                            </m:ctrlPr>
                          </m:accPr>
                          <m:e>
                            <m:sSub>
                              <m:sSubPr>
                                <m:ctrlP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cs typeface="Times New Roman" pitchFamily="18" charset="0"/>
                                  </a:rPr>
                                </m:ctrlPr>
                              </m:sSubPr>
                              <m:e>
                                <m:r>
                                  <a:rPr kumimoji="0" lang="en-US" sz="1800" b="0" i="1" u="none" strike="noStrike" kern="0" cap="none" spc="0" normalizeH="0" baseline="0" noProof="0" smtClean="0">
                                    <a:ln>
                                      <a:noFill/>
                                    </a:ln>
                                    <a:solidFill>
                                      <a:prstClr val="black"/>
                                    </a:solidFill>
                                    <a:effectLst/>
                                    <a:uLnTx/>
                                    <a:uFillTx/>
                                    <a:latin typeface="Cambria Math"/>
                                    <a:cs typeface="Times New Roman" pitchFamily="18" charset="0"/>
                                  </a:rPr>
                                  <m:t>𝜈</m:t>
                                </m:r>
                              </m:e>
                              <m:sub>
                                <m:r>
                                  <a:rPr kumimoji="0" lang="en-US" sz="1800" b="0" i="1" u="none" strike="noStrike" kern="0" cap="none" spc="0" normalizeH="0" baseline="0" noProof="0" smtClean="0">
                                    <a:ln>
                                      <a:noFill/>
                                    </a:ln>
                                    <a:solidFill>
                                      <a:prstClr val="black"/>
                                    </a:solidFill>
                                    <a:effectLst/>
                                    <a:uLnTx/>
                                    <a:uFillTx/>
                                    <a:latin typeface="Cambria Math"/>
                                    <a:cs typeface="Times New Roman" pitchFamily="18" charset="0"/>
                                  </a:rPr>
                                  <m:t>𝑒</m:t>
                                </m:r>
                              </m:sub>
                            </m:sSub>
                          </m:e>
                        </m:acc>
                      </m:oMath>
                    </m:oMathPara>
                  </a14:m>
                  <a:endParaRPr kumimoji="0" lang="en-US" sz="1800" b="0" i="0" u="none" strike="noStrike" kern="0" cap="none" spc="0" normalizeH="0" baseline="0" noProof="0" dirty="0">
                    <a:ln>
                      <a:noFill/>
                    </a:ln>
                    <a:solidFill>
                      <a:prstClr val="black"/>
                    </a:solidFill>
                    <a:effectLst/>
                    <a:uLnTx/>
                    <a:uFillTx/>
                    <a:latin typeface="Times New Roman" pitchFamily="18" charset="0"/>
                    <a:cs typeface="Times New Roman" pitchFamily="18" charset="0"/>
                  </a:endParaRPr>
                </a:p>
              </p:txBody>
            </p:sp>
          </mc:Choice>
          <mc:Fallback xmlns="">
            <p:sp>
              <p:nvSpPr>
                <p:cNvPr id="207919" name="Text Box 149"/>
                <p:cNvSpPr txBox="1">
                  <a:spLocks noRot="1" noChangeAspect="1" noMove="1" noResize="1" noEditPoints="1" noAdjustHandles="1" noChangeArrowheads="1" noChangeShapeType="1" noTextEdit="1"/>
                </p:cNvSpPr>
                <p:nvPr/>
              </p:nvSpPr>
              <p:spPr bwMode="auto">
                <a:xfrm>
                  <a:off x="2592388" y="1829832"/>
                  <a:ext cx="455894" cy="369332"/>
                </a:xfrm>
                <a:prstGeom prst="rect">
                  <a:avLst/>
                </a:prstGeom>
                <a:blipFill rotWithShape="1">
                  <a:blip r:embed="rId4"/>
                  <a:stretch>
                    <a:fillRect r="-1333"/>
                  </a:stretch>
                </a:blipFill>
                <a:ln w="9525">
                  <a:noFill/>
                  <a:miter lim="800000"/>
                  <a:headEnd/>
                  <a:tailEnd/>
                </a:ln>
              </p:spPr>
              <p:txBody>
                <a:bodyPr/>
                <a:lstStyle/>
                <a:p>
                  <a:r>
                    <a:rPr lang="en-US">
                      <a:noFill/>
                    </a:rPr>
                    <a:t> </a:t>
                  </a:r>
                </a:p>
              </p:txBody>
            </p:sp>
          </mc:Fallback>
        </mc:AlternateContent>
        <p:sp>
          <p:nvSpPr>
            <p:cNvPr id="250" name="Arc 151"/>
            <p:cNvSpPr>
              <a:spLocks/>
            </p:cNvSpPr>
            <p:nvPr/>
          </p:nvSpPr>
          <p:spPr bwMode="auto">
            <a:xfrm flipV="1">
              <a:off x="2020888" y="1447800"/>
              <a:ext cx="288925" cy="317500"/>
            </a:xfrm>
            <a:custGeom>
              <a:avLst/>
              <a:gdLst>
                <a:gd name="T0" fmla="*/ 2147483647 w 21574"/>
                <a:gd name="T1" fmla="*/ 0 h 19058"/>
                <a:gd name="T2" fmla="*/ 2147483647 w 21574"/>
                <a:gd name="T3" fmla="*/ 2147483647 h 19058"/>
                <a:gd name="T4" fmla="*/ 0 w 21574"/>
                <a:gd name="T5" fmla="*/ 2147483647 h 19058"/>
                <a:gd name="T6" fmla="*/ 0 60000 65536"/>
                <a:gd name="T7" fmla="*/ 0 60000 65536"/>
                <a:gd name="T8" fmla="*/ 0 60000 65536"/>
                <a:gd name="T9" fmla="*/ 0 w 21574"/>
                <a:gd name="T10" fmla="*/ 0 h 19058"/>
                <a:gd name="T11" fmla="*/ 21574 w 21574"/>
                <a:gd name="T12" fmla="*/ 19058 h 19058"/>
              </a:gdLst>
              <a:ahLst/>
              <a:cxnLst>
                <a:cxn ang="T6">
                  <a:pos x="T0" y="T1"/>
                </a:cxn>
                <a:cxn ang="T7">
                  <a:pos x="T2" y="T3"/>
                </a:cxn>
                <a:cxn ang="T8">
                  <a:pos x="T4" y="T5"/>
                </a:cxn>
              </a:cxnLst>
              <a:rect l="T9" t="T10" r="T11" b="T12"/>
              <a:pathLst>
                <a:path w="21574" h="19058" fill="none" extrusionOk="0">
                  <a:moveTo>
                    <a:pt x="10166" y="-1"/>
                  </a:moveTo>
                  <a:cubicBezTo>
                    <a:pt x="16868" y="3575"/>
                    <a:pt x="21200" y="10409"/>
                    <a:pt x="21573" y="17997"/>
                  </a:cubicBezTo>
                </a:path>
                <a:path w="21574" h="19058" stroke="0" extrusionOk="0">
                  <a:moveTo>
                    <a:pt x="10166" y="-1"/>
                  </a:moveTo>
                  <a:cubicBezTo>
                    <a:pt x="16868" y="3575"/>
                    <a:pt x="21200" y="10409"/>
                    <a:pt x="21573" y="17997"/>
                  </a:cubicBezTo>
                  <a:lnTo>
                    <a:pt x="0" y="19058"/>
                  </a:lnTo>
                  <a:close/>
                </a:path>
              </a:pathLst>
            </a:custGeom>
            <a:noFill/>
            <a:ln w="15875">
              <a:solidFill>
                <a:sysClr val="windowText" lastClr="000000"/>
              </a:solidFill>
              <a:round/>
              <a:headEnd/>
              <a:tailEnd/>
            </a:ln>
          </p:spPr>
          <p:txBody>
            <a:bodyPr rot="10800000"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cs typeface="Arial" charset="0"/>
              </a:endParaRPr>
            </a:p>
          </p:txBody>
        </p:sp>
        <p:sp>
          <p:nvSpPr>
            <p:cNvPr id="251" name="Text Box 147"/>
            <p:cNvSpPr txBox="1">
              <a:spLocks noChangeArrowheads="1"/>
            </p:cNvSpPr>
            <p:nvPr/>
          </p:nvSpPr>
          <p:spPr bwMode="auto">
            <a:xfrm>
              <a:off x="438150" y="1398587"/>
              <a:ext cx="311150" cy="366713"/>
            </a:xfrm>
            <a:prstGeom prst="rect">
              <a:avLst/>
            </a:prstGeom>
            <a:noFill/>
            <a:ln w="9525">
              <a:noFill/>
              <a:miter lim="800000"/>
              <a:headEnd/>
              <a:tailEnd/>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uLnTx/>
                  <a:uFillTx/>
                  <a:latin typeface="Times New Roman" pitchFamily="18" charset="0"/>
                  <a:cs typeface="Times New Roman" pitchFamily="18" charset="0"/>
                </a:rPr>
                <a:t>p</a:t>
              </a:r>
            </a:p>
          </p:txBody>
        </p:sp>
      </p:grpSp>
      <mc:AlternateContent xmlns:mc="http://schemas.openxmlformats.org/markup-compatibility/2006" xmlns:a14="http://schemas.microsoft.com/office/drawing/2010/main">
        <mc:Choice Requires="a14">
          <p:sp>
            <p:nvSpPr>
              <p:cNvPr id="252" name="Text Box 307"/>
              <p:cNvSpPr txBox="1">
                <a:spLocks noChangeArrowheads="1"/>
              </p:cNvSpPr>
              <p:nvPr/>
            </p:nvSpPr>
            <p:spPr bwMode="auto">
              <a:xfrm>
                <a:off x="97769" y="3793348"/>
                <a:ext cx="4258208" cy="646331"/>
              </a:xfrm>
              <a:prstGeom prst="rect">
                <a:avLst/>
              </a:prstGeom>
              <a:noFill/>
              <a:ln w="9525">
                <a:noFill/>
                <a:miter lim="800000"/>
                <a:headEnd/>
                <a:tailEnd/>
              </a:ln>
            </p:spPr>
            <p:txBody>
              <a:bodyPr wrap="square">
                <a:spAutoFit/>
              </a:bodyPr>
              <a:lstStyle/>
              <a:p>
                <a:pPr>
                  <a:spcBef>
                    <a:spcPct val="50000"/>
                  </a:spcBef>
                </a:pPr>
                <a:r>
                  <a:rPr lang="en-US" dirty="0">
                    <a:solidFill>
                      <a:prstClr val="black"/>
                    </a:solidFill>
                    <a:latin typeface="Times New Roman" pitchFamily="18" charset="0"/>
                    <a:cs typeface="Times New Roman" pitchFamily="18" charset="0"/>
                  </a:rPr>
                  <a:t>Measurement of </a:t>
                </a:r>
                <a14:m>
                  <m:oMath xmlns:m="http://schemas.openxmlformats.org/officeDocument/2006/math">
                    <m:r>
                      <a:rPr lang="en-US" i="1" smtClean="0">
                        <a:solidFill>
                          <a:prstClr val="black"/>
                        </a:solidFill>
                        <a:latin typeface="Cambria Math" panose="02040503050406030204" pitchFamily="18" charset="0"/>
                        <a:cs typeface="Times New Roman" pitchFamily="18" charset="0"/>
                      </a:rPr>
                      <m:t>𝑎</m:t>
                    </m:r>
                  </m:oMath>
                </a14:m>
                <a:r>
                  <a:rPr lang="en-US" dirty="0">
                    <a:solidFill>
                      <a:prstClr val="black"/>
                    </a:solidFill>
                    <a:latin typeface="Times New Roman" pitchFamily="18" charset="0"/>
                    <a:cs typeface="Times New Roman" pitchFamily="18" charset="0"/>
                  </a:rPr>
                  <a:t> from measurement of proton and electron energy.</a:t>
                </a:r>
              </a:p>
            </p:txBody>
          </p:sp>
        </mc:Choice>
        <mc:Fallback xmlns="">
          <p:sp>
            <p:nvSpPr>
              <p:cNvPr id="252" name="Text Box 307"/>
              <p:cNvSpPr txBox="1">
                <a:spLocks noRot="1" noChangeAspect="1" noMove="1" noResize="1" noEditPoints="1" noAdjustHandles="1" noChangeArrowheads="1" noChangeShapeType="1" noTextEdit="1"/>
              </p:cNvSpPr>
              <p:nvPr/>
            </p:nvSpPr>
            <p:spPr bwMode="auto">
              <a:xfrm>
                <a:off x="97769" y="3793348"/>
                <a:ext cx="4258208" cy="646331"/>
              </a:xfrm>
              <a:prstGeom prst="rect">
                <a:avLst/>
              </a:prstGeom>
              <a:blipFill>
                <a:blip r:embed="rId5"/>
                <a:stretch>
                  <a:fillRect l="-1144" t="-4717" b="-14151"/>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3" name="TextBox 252"/>
              <p:cNvSpPr txBox="1"/>
              <p:nvPr/>
            </p:nvSpPr>
            <p:spPr>
              <a:xfrm>
                <a:off x="2707754" y="1218400"/>
                <a:ext cx="56714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prstClr val="black"/>
                              </a:solidFill>
                              <a:latin typeface="Cambria Math" panose="02040503050406030204" pitchFamily="18" charset="0"/>
                            </a:rPr>
                          </m:ctrlPr>
                        </m:sSubPr>
                        <m:e>
                          <m:r>
                            <a:rPr lang="en-US" i="1" smtClean="0">
                              <a:solidFill>
                                <a:prstClr val="black"/>
                              </a:solidFill>
                              <a:latin typeface="Cambria Math"/>
                            </a:rPr>
                            <m:t>𝜃</m:t>
                          </m:r>
                        </m:e>
                        <m:sub>
                          <m:r>
                            <a:rPr lang="en-US" i="1" smtClean="0">
                              <a:solidFill>
                                <a:prstClr val="black"/>
                              </a:solidFill>
                              <a:latin typeface="Cambria Math"/>
                            </a:rPr>
                            <m:t>𝑒</m:t>
                          </m:r>
                          <m:r>
                            <a:rPr lang="en-US" i="1" smtClean="0">
                              <a:solidFill>
                                <a:prstClr val="black"/>
                              </a:solidFill>
                              <a:latin typeface="Cambria Math"/>
                            </a:rPr>
                            <m:t>𝜈</m:t>
                          </m:r>
                        </m:sub>
                      </m:sSub>
                    </m:oMath>
                  </m:oMathPara>
                </a14:m>
                <a:endParaRPr lang="en-US" dirty="0">
                  <a:solidFill>
                    <a:prstClr val="black"/>
                  </a:solidFill>
                  <a:latin typeface="Arial" charset="0"/>
                  <a:cs typeface="Arial" charset="0"/>
                </a:endParaRPr>
              </a:p>
            </p:txBody>
          </p:sp>
        </mc:Choice>
        <mc:Fallback xmlns="">
          <p:sp>
            <p:nvSpPr>
              <p:cNvPr id="253" name="TextBox 252"/>
              <p:cNvSpPr txBox="1">
                <a:spLocks noRot="1" noChangeAspect="1" noMove="1" noResize="1" noEditPoints="1" noAdjustHandles="1" noChangeArrowheads="1" noChangeShapeType="1" noTextEdit="1"/>
              </p:cNvSpPr>
              <p:nvPr/>
            </p:nvSpPr>
            <p:spPr>
              <a:xfrm>
                <a:off x="2707754" y="1218400"/>
                <a:ext cx="567143"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4" name="TextBox 253"/>
              <p:cNvSpPr txBox="1"/>
              <p:nvPr/>
            </p:nvSpPr>
            <p:spPr>
              <a:xfrm>
                <a:off x="137014" y="1918027"/>
                <a:ext cx="3932615" cy="71468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0000FF"/>
                          </a:solidFill>
                          <a:latin typeface="Cambria Math"/>
                        </a:rPr>
                        <m:t>𝑑</m:t>
                      </m:r>
                      <m:r>
                        <m:rPr>
                          <m:sty m:val="p"/>
                        </m:rPr>
                        <a:rPr lang="el-GR" i="1" smtClean="0">
                          <a:solidFill>
                            <a:srgbClr val="0000FF"/>
                          </a:solidFill>
                          <a:latin typeface="Cambria Math"/>
                          <a:ea typeface="Cambria Math"/>
                        </a:rPr>
                        <m:t>Γ</m:t>
                      </m:r>
                      <m:r>
                        <a:rPr lang="el-GR" i="1" smtClean="0">
                          <a:solidFill>
                            <a:srgbClr val="0000FF"/>
                          </a:solidFill>
                          <a:latin typeface="Cambria Math"/>
                          <a:ea typeface="Cambria Math"/>
                        </a:rPr>
                        <m:t>∝</m:t>
                      </m:r>
                      <m:r>
                        <a:rPr lang="el-GR" i="1" smtClean="0">
                          <a:solidFill>
                            <a:srgbClr val="0000FF"/>
                          </a:solidFill>
                          <a:latin typeface="Cambria Math"/>
                          <a:ea typeface="Cambria Math"/>
                        </a:rPr>
                        <m:t>𝜚</m:t>
                      </m:r>
                      <m:d>
                        <m:dPr>
                          <m:ctrlPr>
                            <a:rPr lang="el-GR" i="1" smtClean="0">
                              <a:solidFill>
                                <a:srgbClr val="0000FF"/>
                              </a:solidFill>
                              <a:latin typeface="Cambria Math" panose="02040503050406030204" pitchFamily="18" charset="0"/>
                              <a:ea typeface="Cambria Math"/>
                            </a:rPr>
                          </m:ctrlPr>
                        </m:dPr>
                        <m:e>
                          <m:sSub>
                            <m:sSubPr>
                              <m:ctrlPr>
                                <a:rPr lang="en-US" i="1">
                                  <a:solidFill>
                                    <a:srgbClr val="0000FF"/>
                                  </a:solidFill>
                                  <a:latin typeface="Cambria Math" panose="02040503050406030204" pitchFamily="18" charset="0"/>
                                  <a:ea typeface="Cambria Math"/>
                                </a:rPr>
                              </m:ctrlPr>
                            </m:sSubPr>
                            <m:e>
                              <m:r>
                                <a:rPr lang="en-US" i="1">
                                  <a:solidFill>
                                    <a:srgbClr val="0000FF"/>
                                  </a:solidFill>
                                  <a:latin typeface="Cambria Math"/>
                                  <a:ea typeface="Cambria Math"/>
                                </a:rPr>
                                <m:t>𝐸</m:t>
                              </m:r>
                            </m:e>
                            <m:sub>
                              <m:r>
                                <a:rPr lang="en-US" i="1">
                                  <a:solidFill>
                                    <a:srgbClr val="0000FF"/>
                                  </a:solidFill>
                                  <a:latin typeface="Cambria Math"/>
                                  <a:ea typeface="Cambria Math"/>
                                </a:rPr>
                                <m:t>𝑒</m:t>
                              </m:r>
                            </m:sub>
                          </m:sSub>
                        </m:e>
                      </m:d>
                      <m:d>
                        <m:dPr>
                          <m:ctrlPr>
                            <a:rPr lang="el-GR" i="1" smtClean="0">
                              <a:solidFill>
                                <a:srgbClr val="0000FF"/>
                              </a:solidFill>
                              <a:latin typeface="Cambria Math" panose="02040503050406030204" pitchFamily="18" charset="0"/>
                              <a:ea typeface="Cambria Math"/>
                            </a:rPr>
                          </m:ctrlPr>
                        </m:dPr>
                        <m:e>
                          <m:r>
                            <a:rPr lang="en-US" i="1" smtClean="0">
                              <a:solidFill>
                                <a:srgbClr val="0000FF"/>
                              </a:solidFill>
                              <a:latin typeface="Cambria Math"/>
                              <a:ea typeface="Cambria Math"/>
                            </a:rPr>
                            <m:t>1+</m:t>
                          </m:r>
                          <m:r>
                            <a:rPr lang="en-US" i="1" smtClean="0">
                              <a:solidFill>
                                <a:srgbClr val="FF0000"/>
                              </a:solidFill>
                              <a:latin typeface="Cambria Math"/>
                              <a:ea typeface="Cambria Math"/>
                            </a:rPr>
                            <m:t>𝑎</m:t>
                          </m:r>
                          <m:f>
                            <m:fPr>
                              <m:ctrlPr>
                                <a:rPr lang="en-US" i="1" smtClean="0">
                                  <a:solidFill>
                                    <a:srgbClr val="0000FF"/>
                                  </a:solidFill>
                                  <a:latin typeface="Cambria Math" panose="02040503050406030204" pitchFamily="18" charset="0"/>
                                  <a:ea typeface="Cambria Math"/>
                                </a:rPr>
                              </m:ctrlPr>
                            </m:fPr>
                            <m:num>
                              <m:sSub>
                                <m:sSubPr>
                                  <m:ctrlPr>
                                    <a:rPr lang="en-US" i="1" smtClean="0">
                                      <a:solidFill>
                                        <a:srgbClr val="0000FF"/>
                                      </a:solidFill>
                                      <a:latin typeface="Cambria Math" panose="02040503050406030204" pitchFamily="18" charset="0"/>
                                      <a:ea typeface="Cambria Math"/>
                                    </a:rPr>
                                  </m:ctrlPr>
                                </m:sSubPr>
                                <m:e>
                                  <m:r>
                                    <a:rPr lang="en-US" i="1" smtClean="0">
                                      <a:solidFill>
                                        <a:srgbClr val="0000FF"/>
                                      </a:solidFill>
                                      <a:latin typeface="Cambria Math"/>
                                      <a:ea typeface="Cambria Math"/>
                                    </a:rPr>
                                    <m:t>𝑝</m:t>
                                  </m:r>
                                </m:e>
                                <m:sub>
                                  <m:r>
                                    <a:rPr lang="en-US" i="1" smtClean="0">
                                      <a:solidFill>
                                        <a:srgbClr val="0000FF"/>
                                      </a:solidFill>
                                      <a:latin typeface="Cambria Math"/>
                                      <a:ea typeface="Cambria Math"/>
                                    </a:rPr>
                                    <m:t>𝑒</m:t>
                                  </m:r>
                                </m:sub>
                              </m:sSub>
                            </m:num>
                            <m:den>
                              <m:sSub>
                                <m:sSubPr>
                                  <m:ctrlPr>
                                    <a:rPr lang="en-US" i="1" smtClean="0">
                                      <a:solidFill>
                                        <a:srgbClr val="0000FF"/>
                                      </a:solidFill>
                                      <a:latin typeface="Cambria Math" panose="02040503050406030204" pitchFamily="18" charset="0"/>
                                      <a:ea typeface="Cambria Math"/>
                                    </a:rPr>
                                  </m:ctrlPr>
                                </m:sSubPr>
                                <m:e>
                                  <m:r>
                                    <a:rPr lang="en-US" i="1" smtClean="0">
                                      <a:solidFill>
                                        <a:srgbClr val="0000FF"/>
                                      </a:solidFill>
                                      <a:latin typeface="Cambria Math"/>
                                      <a:ea typeface="Cambria Math"/>
                                    </a:rPr>
                                    <m:t>𝐸</m:t>
                                  </m:r>
                                </m:e>
                                <m:sub>
                                  <m:r>
                                    <a:rPr lang="en-US" i="1" smtClean="0">
                                      <a:solidFill>
                                        <a:srgbClr val="0000FF"/>
                                      </a:solidFill>
                                      <a:latin typeface="Cambria Math"/>
                                      <a:ea typeface="Cambria Math"/>
                                    </a:rPr>
                                    <m:t>𝑒</m:t>
                                  </m:r>
                                </m:sub>
                              </m:sSub>
                            </m:den>
                          </m:f>
                          <m:func>
                            <m:funcPr>
                              <m:ctrlPr>
                                <a:rPr lang="en-US" i="1" smtClean="0">
                                  <a:solidFill>
                                    <a:srgbClr val="0000FF"/>
                                  </a:solidFill>
                                  <a:latin typeface="Cambria Math" panose="02040503050406030204" pitchFamily="18" charset="0"/>
                                  <a:ea typeface="Cambria Math"/>
                                </a:rPr>
                              </m:ctrlPr>
                            </m:funcPr>
                            <m:fName>
                              <m:r>
                                <m:rPr>
                                  <m:sty m:val="p"/>
                                </m:rPr>
                                <a:rPr lang="en-US" smtClean="0">
                                  <a:solidFill>
                                    <a:srgbClr val="0000FF"/>
                                  </a:solidFill>
                                  <a:latin typeface="Cambria Math"/>
                                  <a:ea typeface="Cambria Math"/>
                                </a:rPr>
                                <m:t>cos</m:t>
                              </m:r>
                            </m:fName>
                            <m:e>
                              <m:sSub>
                                <m:sSubPr>
                                  <m:ctrlPr>
                                    <a:rPr lang="en-US" i="1" smtClean="0">
                                      <a:solidFill>
                                        <a:srgbClr val="0000FF"/>
                                      </a:solidFill>
                                      <a:latin typeface="Cambria Math" panose="02040503050406030204" pitchFamily="18" charset="0"/>
                                      <a:ea typeface="Cambria Math"/>
                                    </a:rPr>
                                  </m:ctrlPr>
                                </m:sSubPr>
                                <m:e>
                                  <m:r>
                                    <a:rPr lang="en-US" i="1" smtClean="0">
                                      <a:solidFill>
                                        <a:srgbClr val="0000FF"/>
                                      </a:solidFill>
                                      <a:latin typeface="Cambria Math"/>
                                      <a:ea typeface="Cambria Math"/>
                                    </a:rPr>
                                    <m:t>𝜃</m:t>
                                  </m:r>
                                </m:e>
                                <m:sub>
                                  <m:r>
                                    <a:rPr lang="en-US" i="1" smtClean="0">
                                      <a:solidFill>
                                        <a:srgbClr val="0000FF"/>
                                      </a:solidFill>
                                      <a:latin typeface="Cambria Math"/>
                                      <a:ea typeface="Cambria Math"/>
                                    </a:rPr>
                                    <m:t>𝑒</m:t>
                                  </m:r>
                                  <m:r>
                                    <a:rPr lang="en-US" i="1" smtClean="0">
                                      <a:solidFill>
                                        <a:srgbClr val="0000FF"/>
                                      </a:solidFill>
                                      <a:latin typeface="Cambria Math"/>
                                      <a:ea typeface="Cambria Math"/>
                                    </a:rPr>
                                    <m:t>𝜈</m:t>
                                  </m:r>
                                </m:sub>
                              </m:sSub>
                            </m:e>
                          </m:func>
                          <m:r>
                            <a:rPr lang="en-US" i="1">
                              <a:solidFill>
                                <a:srgbClr val="0000FF"/>
                              </a:solidFill>
                              <a:latin typeface="Cambria Math"/>
                              <a:ea typeface="Cambria Math"/>
                            </a:rPr>
                            <m:t>+</m:t>
                          </m:r>
                          <m:r>
                            <a:rPr lang="en-US" i="1" smtClean="0">
                              <a:solidFill>
                                <a:srgbClr val="FF0000"/>
                              </a:solidFill>
                              <a:latin typeface="Cambria Math"/>
                              <a:ea typeface="Cambria Math"/>
                            </a:rPr>
                            <m:t>𝑏</m:t>
                          </m:r>
                          <m:f>
                            <m:fPr>
                              <m:ctrlPr>
                                <a:rPr lang="en-US" i="1">
                                  <a:solidFill>
                                    <a:srgbClr val="0000FF"/>
                                  </a:solidFill>
                                  <a:latin typeface="Cambria Math" panose="02040503050406030204" pitchFamily="18" charset="0"/>
                                  <a:ea typeface="Cambria Math"/>
                                </a:rPr>
                              </m:ctrlPr>
                            </m:fPr>
                            <m:num>
                              <m:sSub>
                                <m:sSubPr>
                                  <m:ctrlPr>
                                    <a:rPr lang="en-US" i="1">
                                      <a:solidFill>
                                        <a:srgbClr val="0000FF"/>
                                      </a:solidFill>
                                      <a:latin typeface="Cambria Math" panose="02040503050406030204" pitchFamily="18" charset="0"/>
                                      <a:ea typeface="Cambria Math"/>
                                    </a:rPr>
                                  </m:ctrlPr>
                                </m:sSubPr>
                                <m:e>
                                  <m:r>
                                    <a:rPr lang="en-US" i="1" smtClean="0">
                                      <a:solidFill>
                                        <a:srgbClr val="0000FF"/>
                                      </a:solidFill>
                                      <a:latin typeface="Cambria Math"/>
                                      <a:ea typeface="Cambria Math"/>
                                    </a:rPr>
                                    <m:t>𝑚</m:t>
                                  </m:r>
                                </m:e>
                                <m:sub>
                                  <m:r>
                                    <a:rPr lang="en-US" i="1">
                                      <a:solidFill>
                                        <a:srgbClr val="0000FF"/>
                                      </a:solidFill>
                                      <a:latin typeface="Cambria Math"/>
                                      <a:ea typeface="Cambria Math"/>
                                    </a:rPr>
                                    <m:t>𝑒</m:t>
                                  </m:r>
                                </m:sub>
                              </m:sSub>
                            </m:num>
                            <m:den>
                              <m:sSub>
                                <m:sSubPr>
                                  <m:ctrlPr>
                                    <a:rPr lang="en-US" i="1">
                                      <a:solidFill>
                                        <a:srgbClr val="0000FF"/>
                                      </a:solidFill>
                                      <a:latin typeface="Cambria Math" panose="02040503050406030204" pitchFamily="18" charset="0"/>
                                      <a:ea typeface="Cambria Math"/>
                                    </a:rPr>
                                  </m:ctrlPr>
                                </m:sSubPr>
                                <m:e>
                                  <m:r>
                                    <a:rPr lang="en-US" i="1">
                                      <a:solidFill>
                                        <a:srgbClr val="0000FF"/>
                                      </a:solidFill>
                                      <a:latin typeface="Cambria Math"/>
                                      <a:ea typeface="Cambria Math"/>
                                    </a:rPr>
                                    <m:t>𝐸</m:t>
                                  </m:r>
                                </m:e>
                                <m:sub>
                                  <m:r>
                                    <a:rPr lang="en-US" i="1">
                                      <a:solidFill>
                                        <a:srgbClr val="0000FF"/>
                                      </a:solidFill>
                                      <a:latin typeface="Cambria Math"/>
                                      <a:ea typeface="Cambria Math"/>
                                    </a:rPr>
                                    <m:t>𝑒</m:t>
                                  </m:r>
                                </m:sub>
                              </m:sSub>
                            </m:den>
                          </m:f>
                        </m:e>
                      </m:d>
                    </m:oMath>
                  </m:oMathPara>
                </a14:m>
                <a:endParaRPr lang="en-US" dirty="0">
                  <a:solidFill>
                    <a:srgbClr val="0000FF"/>
                  </a:solidFill>
                  <a:latin typeface="Arial" charset="0"/>
                  <a:cs typeface="Arial" charset="0"/>
                </a:endParaRPr>
              </a:p>
            </p:txBody>
          </p:sp>
        </mc:Choice>
        <mc:Fallback xmlns="">
          <p:sp>
            <p:nvSpPr>
              <p:cNvPr id="254" name="TextBox 253"/>
              <p:cNvSpPr txBox="1">
                <a:spLocks noRot="1" noChangeAspect="1" noMove="1" noResize="1" noEditPoints="1" noAdjustHandles="1" noChangeArrowheads="1" noChangeShapeType="1" noTextEdit="1"/>
              </p:cNvSpPr>
              <p:nvPr/>
            </p:nvSpPr>
            <p:spPr>
              <a:xfrm>
                <a:off x="137014" y="1918027"/>
                <a:ext cx="3932615" cy="714683"/>
              </a:xfrm>
              <a:prstGeom prst="rect">
                <a:avLst/>
              </a:prstGeom>
              <a:blipFill>
                <a:blip r:embed="rId8"/>
                <a:stretch>
                  <a:fillRect/>
                </a:stretch>
              </a:blipFill>
            </p:spPr>
            <p:txBody>
              <a:bodyPr/>
              <a:lstStyle/>
              <a:p>
                <a:r>
                  <a:rPr lang="en-US">
                    <a:noFill/>
                  </a:rPr>
                  <a:t> </a:t>
                </a:r>
              </a:p>
            </p:txBody>
          </p:sp>
        </mc:Fallback>
      </mc:AlternateContent>
      <p:sp>
        <p:nvSpPr>
          <p:cNvPr id="256" name="TextBox 255"/>
          <p:cNvSpPr txBox="1"/>
          <p:nvPr/>
        </p:nvSpPr>
        <p:spPr>
          <a:xfrm>
            <a:off x="4268050" y="5985431"/>
            <a:ext cx="4570299" cy="830997"/>
          </a:xfrm>
          <a:prstGeom prst="rect">
            <a:avLst/>
          </a:prstGeom>
          <a:noFill/>
        </p:spPr>
        <p:txBody>
          <a:bodyPr wrap="square" rtlCol="0">
            <a:spAutoFit/>
          </a:bodyPr>
          <a:lstStyle/>
          <a:p>
            <a:r>
              <a:rPr lang="en-US" sz="1200" dirty="0">
                <a:solidFill>
                  <a:prstClr val="black"/>
                </a:solidFill>
                <a:latin typeface="Calibri" panose="020F0502020204030204" pitchFamily="34" charset="0"/>
                <a:cs typeface="Times New Roman" pitchFamily="18" charset="0"/>
              </a:rPr>
              <a:t>General Idea: J.D. Bowman, </a:t>
            </a:r>
            <a:r>
              <a:rPr lang="en-US" sz="1200" dirty="0" err="1">
                <a:solidFill>
                  <a:prstClr val="black"/>
                </a:solidFill>
                <a:latin typeface="Calibri" panose="020F0502020204030204" pitchFamily="34" charset="0"/>
                <a:cs typeface="Times New Roman" pitchFamily="18" charset="0"/>
              </a:rPr>
              <a:t>Journ</a:t>
            </a:r>
            <a:r>
              <a:rPr lang="en-US" sz="1200" dirty="0">
                <a:solidFill>
                  <a:prstClr val="black"/>
                </a:solidFill>
                <a:latin typeface="Calibri" panose="020F0502020204030204" pitchFamily="34" charset="0"/>
                <a:cs typeface="Times New Roman" pitchFamily="18" charset="0"/>
              </a:rPr>
              <a:t>. Res. NIST 110, 40 (2005) </a:t>
            </a:r>
          </a:p>
          <a:p>
            <a:r>
              <a:rPr lang="en-US" sz="1200" dirty="0">
                <a:solidFill>
                  <a:prstClr val="black"/>
                </a:solidFill>
                <a:latin typeface="Calibri" panose="020F0502020204030204" pitchFamily="34" charset="0"/>
                <a:cs typeface="Times New Roman" pitchFamily="18" charset="0"/>
              </a:rPr>
              <a:t>Original configuration: D. Počanić et al., NIM A 611, 211 (2009)</a:t>
            </a:r>
          </a:p>
          <a:p>
            <a:r>
              <a:rPr lang="en-US" sz="1200" dirty="0">
                <a:solidFill>
                  <a:prstClr val="black"/>
                </a:solidFill>
                <a:latin typeface="Calibri" panose="020F0502020204030204" pitchFamily="34" charset="0"/>
                <a:cs typeface="Times New Roman" pitchFamily="18" charset="0"/>
              </a:rPr>
              <a:t>Asymmetric configuration: S. Baeßler et al., J. Phys. G 41, 114003 (2014)</a:t>
            </a:r>
          </a:p>
        </p:txBody>
      </p:sp>
      <mc:AlternateContent xmlns:mc="http://schemas.openxmlformats.org/markup-compatibility/2006" xmlns:a14="http://schemas.microsoft.com/office/drawing/2010/main">
        <mc:Choice Requires="a14">
          <p:sp>
            <p:nvSpPr>
              <p:cNvPr id="262" name="TextBox 261"/>
              <p:cNvSpPr txBox="1"/>
              <p:nvPr/>
            </p:nvSpPr>
            <p:spPr>
              <a:xfrm>
                <a:off x="101827" y="3211696"/>
                <a:ext cx="4099566" cy="590931"/>
              </a:xfrm>
              <a:prstGeom prst="rect">
                <a:avLst/>
              </a:prstGeom>
              <a:noFill/>
            </p:spPr>
            <p:txBody>
              <a:bodyPr wrap="square" rtlCol="0">
                <a:spAutoFit/>
              </a:bodyPr>
              <a:lstStyle/>
              <a:p>
                <a:pPr>
                  <a:lnSpc>
                    <a:spcPct val="90000"/>
                  </a:lnSpc>
                </a:pPr>
                <a:r>
                  <a:rPr lang="en-US" dirty="0">
                    <a:solidFill>
                      <a:prstClr val="black"/>
                    </a:solidFill>
                    <a:latin typeface="Times New Roman" panose="02020603050405020304" pitchFamily="18" charset="0"/>
                    <a:cs typeface="Times New Roman" panose="02020603050405020304" pitchFamily="18" charset="0"/>
                  </a:rPr>
                  <a:t>Measurement of electron energy spectrum gives the </a:t>
                </a:r>
                <a:r>
                  <a:rPr lang="en-US" dirty="0" err="1">
                    <a:solidFill>
                      <a:prstClr val="black"/>
                    </a:solidFill>
                    <a:latin typeface="Times New Roman" panose="02020603050405020304" pitchFamily="18" charset="0"/>
                    <a:cs typeface="Times New Roman" panose="02020603050405020304" pitchFamily="18" charset="0"/>
                  </a:rPr>
                  <a:t>Fierz</a:t>
                </a:r>
                <a:r>
                  <a:rPr lang="en-US" dirty="0">
                    <a:solidFill>
                      <a:prstClr val="black"/>
                    </a:solidFill>
                    <a:latin typeface="Times New Roman" panose="02020603050405020304" pitchFamily="18" charset="0"/>
                    <a:cs typeface="Times New Roman" panose="02020603050405020304" pitchFamily="18" charset="0"/>
                  </a:rPr>
                  <a:t> term </a:t>
                </a:r>
                <a14:m>
                  <m:oMath xmlns:m="http://schemas.openxmlformats.org/officeDocument/2006/math">
                    <m:r>
                      <a:rPr lang="en-US" i="1" smtClean="0">
                        <a:solidFill>
                          <a:prstClr val="black"/>
                        </a:solidFill>
                        <a:latin typeface="Cambria Math" panose="02040503050406030204" pitchFamily="18" charset="0"/>
                        <a:cs typeface="Times New Roman" panose="02020603050405020304" pitchFamily="18" charset="0"/>
                      </a:rPr>
                      <m:t>𝑏</m:t>
                    </m:r>
                  </m:oMath>
                </a14:m>
                <a:r>
                  <a:rPr lang="en-US" dirty="0">
                    <a:solidFill>
                      <a:prstClr val="black"/>
                    </a:solidFill>
                    <a:latin typeface="Times New Roman" panose="02020603050405020304" pitchFamily="18" charset="0"/>
                    <a:cs typeface="Times New Roman" panose="02020603050405020304" pitchFamily="18" charset="0"/>
                  </a:rPr>
                  <a:t>.</a:t>
                </a:r>
              </a:p>
            </p:txBody>
          </p:sp>
        </mc:Choice>
        <mc:Fallback xmlns="">
          <p:sp>
            <p:nvSpPr>
              <p:cNvPr id="262" name="TextBox 261"/>
              <p:cNvSpPr txBox="1">
                <a:spLocks noRot="1" noChangeAspect="1" noMove="1" noResize="1" noEditPoints="1" noAdjustHandles="1" noChangeArrowheads="1" noChangeShapeType="1" noTextEdit="1"/>
              </p:cNvSpPr>
              <p:nvPr/>
            </p:nvSpPr>
            <p:spPr>
              <a:xfrm>
                <a:off x="101827" y="3211696"/>
                <a:ext cx="4099566" cy="590931"/>
              </a:xfrm>
              <a:prstGeom prst="rect">
                <a:avLst/>
              </a:prstGeom>
              <a:blipFill>
                <a:blip r:embed="rId11"/>
                <a:stretch>
                  <a:fillRect l="-1339" t="-10309" r="-1190" b="-15464"/>
                </a:stretch>
              </a:blipFill>
            </p:spPr>
            <p:txBody>
              <a:bodyPr/>
              <a:lstStyle/>
              <a:p>
                <a:r>
                  <a:rPr lang="en-US">
                    <a:noFill/>
                  </a:rPr>
                  <a:t> </a:t>
                </a:r>
              </a:p>
            </p:txBody>
          </p:sp>
        </mc:Fallback>
      </mc:AlternateContent>
      <p:sp>
        <p:nvSpPr>
          <p:cNvPr id="255" name="TextBox 254"/>
          <p:cNvSpPr txBox="1"/>
          <p:nvPr/>
        </p:nvSpPr>
        <p:spPr>
          <a:xfrm>
            <a:off x="3930618" y="815975"/>
            <a:ext cx="4907731" cy="584775"/>
          </a:xfrm>
          <a:prstGeom prst="rect">
            <a:avLst/>
          </a:prstGeom>
          <a:noFill/>
        </p:spPr>
        <p:txBody>
          <a:bodyPr wrap="square" rtlCol="0">
            <a:spAutoFit/>
          </a:bodyPr>
          <a:lstStyle/>
          <a:p>
            <a:r>
              <a:rPr lang="en-US" sz="1600" dirty="0">
                <a:solidFill>
                  <a:prstClr val="black"/>
                </a:solidFill>
                <a:latin typeface="Times New Roman" panose="02020603050405020304" pitchFamily="18" charset="0"/>
                <a:cs typeface="Times New Roman" panose="02020603050405020304" pitchFamily="18" charset="0"/>
              </a:rPr>
              <a:t>Nab @ Fundamental Neutron Physics Beamline (FNPB) @ Spallation Neutron Source (SNS)</a:t>
            </a:r>
          </a:p>
        </p:txBody>
      </p:sp>
      <p:grpSp>
        <p:nvGrpSpPr>
          <p:cNvPr id="2" name="Group 1"/>
          <p:cNvGrpSpPr/>
          <p:nvPr/>
        </p:nvGrpSpPr>
        <p:grpSpPr>
          <a:xfrm>
            <a:off x="4250172" y="1496592"/>
            <a:ext cx="4938073" cy="4305706"/>
            <a:chOff x="4250172" y="1496592"/>
            <a:chExt cx="4938073" cy="4305706"/>
          </a:xfrm>
        </p:grpSpPr>
        <p:pic>
          <p:nvPicPr>
            <p:cNvPr id="263" name="Picture 2" descr="Imag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17281" y="1496592"/>
              <a:ext cx="4526769" cy="4192481"/>
            </a:xfrm>
            <a:prstGeom prst="rect">
              <a:avLst/>
            </a:prstGeom>
            <a:noFill/>
            <a:extLst>
              <a:ext uri="{909E8E84-426E-40DD-AFC4-6F175D3DCCD1}">
                <a14:hiddenFill xmlns:a14="http://schemas.microsoft.com/office/drawing/2010/main">
                  <a:solidFill>
                    <a:srgbClr val="FFFFFF"/>
                  </a:solidFill>
                </a14:hiddenFill>
              </a:ext>
            </a:extLst>
          </p:spPr>
        </p:pic>
        <p:cxnSp>
          <p:nvCxnSpPr>
            <p:cNvPr id="264" name="Straight Arrow Connector 263"/>
            <p:cNvCxnSpPr/>
            <p:nvPr/>
          </p:nvCxnSpPr>
          <p:spPr>
            <a:xfrm flipH="1" flipV="1">
              <a:off x="7249774" y="1761705"/>
              <a:ext cx="85928" cy="2415302"/>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65" name="TextBox 264"/>
            <p:cNvSpPr txBox="1"/>
            <p:nvPr/>
          </p:nvSpPr>
          <p:spPr>
            <a:xfrm rot="5235827">
              <a:off x="7109168" y="2465147"/>
              <a:ext cx="798617"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8 meters</a:t>
              </a:r>
            </a:p>
          </p:txBody>
        </p:sp>
        <p:sp>
          <p:nvSpPr>
            <p:cNvPr id="266" name="TextBox 265"/>
            <p:cNvSpPr txBox="1"/>
            <p:nvPr/>
          </p:nvSpPr>
          <p:spPr>
            <a:xfrm>
              <a:off x="4250172" y="5217523"/>
              <a:ext cx="1703641" cy="584775"/>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Cold Neutron Beam from left</a:t>
              </a:r>
            </a:p>
          </p:txBody>
        </p:sp>
        <p:cxnSp>
          <p:nvCxnSpPr>
            <p:cNvPr id="267" name="Straight Arrow Connector 266"/>
            <p:cNvCxnSpPr/>
            <p:nvPr/>
          </p:nvCxnSpPr>
          <p:spPr>
            <a:xfrm flipV="1">
              <a:off x="5127026" y="3481463"/>
              <a:ext cx="468052" cy="175845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7588391" y="1652752"/>
              <a:ext cx="1599854" cy="1200329"/>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Multipixel</a:t>
              </a:r>
              <a:r>
                <a:rPr lang="en-US" dirty="0">
                  <a:latin typeface="Times New Roman" panose="02020603050405020304" pitchFamily="18" charset="0"/>
                  <a:cs typeface="Times New Roman" panose="02020603050405020304" pitchFamily="18" charset="0"/>
                </a:rPr>
                <a:t> Si detectors for decay electrons and protons</a:t>
              </a:r>
            </a:p>
          </p:txBody>
        </p:sp>
        <p:cxnSp>
          <p:nvCxnSpPr>
            <p:cNvPr id="23" name="Straight Arrow Connector 22"/>
            <p:cNvCxnSpPr>
              <a:stCxn id="3" idx="1"/>
            </p:cNvCxnSpPr>
            <p:nvPr/>
          </p:nvCxnSpPr>
          <p:spPr>
            <a:xfrm flipH="1" flipV="1">
              <a:off x="6535321" y="2252916"/>
              <a:ext cx="1053070"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8" name="Straight Arrow Connector 267"/>
            <p:cNvCxnSpPr>
              <a:stCxn id="3" idx="1"/>
            </p:cNvCxnSpPr>
            <p:nvPr/>
          </p:nvCxnSpPr>
          <p:spPr>
            <a:xfrm flipH="1">
              <a:off x="6662787" y="2252917"/>
              <a:ext cx="925604" cy="19583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88618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 grpId="0"/>
      <p:bldP spid="256" grpId="0"/>
      <p:bldP spid="262" grpId="0"/>
      <p:bldP spid="25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2" name="Group 771"/>
          <p:cNvGrpSpPr>
            <a:grpSpLocks/>
          </p:cNvGrpSpPr>
          <p:nvPr/>
        </p:nvGrpSpPr>
        <p:grpSpPr bwMode="auto">
          <a:xfrm>
            <a:off x="679192" y="2722615"/>
            <a:ext cx="6859587" cy="4057650"/>
            <a:chOff x="608013" y="2686050"/>
            <a:chExt cx="6859587" cy="4057650"/>
          </a:xfrm>
        </p:grpSpPr>
        <p:sp>
          <p:nvSpPr>
            <p:cNvPr id="207922" name="Rectangle 7"/>
            <p:cNvSpPr>
              <a:spLocks noChangeArrowheads="1"/>
            </p:cNvSpPr>
            <p:nvPr/>
          </p:nvSpPr>
          <p:spPr bwMode="auto">
            <a:xfrm>
              <a:off x="4171950" y="6451600"/>
              <a:ext cx="957263" cy="292100"/>
            </a:xfrm>
            <a:prstGeom prst="rect">
              <a:avLst/>
            </a:prstGeom>
            <a:noFill/>
            <a:ln w="9525">
              <a:noFill/>
              <a:miter lim="800000"/>
              <a:headEnd/>
              <a:tailEnd/>
            </a:ln>
          </p:spPr>
          <p:txBody>
            <a:bodyPr wrap="none" lIns="0" tIns="0" rIns="0" bIns="0">
              <a:spAutoFit/>
            </a:bodyPr>
            <a:lstStyle/>
            <a:p>
              <a:r>
                <a:rPr lang="en-US" sz="1900" dirty="0">
                  <a:solidFill>
                    <a:srgbClr val="000000"/>
                  </a:solidFill>
                  <a:latin typeface="Times New Roman" pitchFamily="18" charset="0"/>
                  <a:cs typeface="Times New Roman" pitchFamily="18" charset="0"/>
                </a:rPr>
                <a:t> </a:t>
              </a:r>
              <a:r>
                <a:rPr lang="en-US" i="1" dirty="0" err="1">
                  <a:solidFill>
                    <a:srgbClr val="000000"/>
                  </a:solidFill>
                  <a:latin typeface="Times New Roman" pitchFamily="18" charset="0"/>
                  <a:cs typeface="Times New Roman" pitchFamily="18" charset="0"/>
                </a:rPr>
                <a:t>E</a:t>
              </a:r>
              <a:r>
                <a:rPr lang="en-US" baseline="-25000" dirty="0" err="1">
                  <a:solidFill>
                    <a:srgbClr val="000000"/>
                  </a:solidFill>
                  <a:latin typeface="Times New Roman" pitchFamily="18" charset="0"/>
                  <a:cs typeface="Times New Roman" pitchFamily="18" charset="0"/>
                </a:rPr>
                <a:t>e</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MeV</a:t>
              </a:r>
              <a:r>
                <a:rPr lang="en-US" dirty="0">
                  <a:solidFill>
                    <a:srgbClr val="000000"/>
                  </a:solidFill>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
          <p:nvSpPr>
            <p:cNvPr id="207923" name="Rectangle 13"/>
            <p:cNvSpPr>
              <a:spLocks noChangeArrowheads="1"/>
            </p:cNvSpPr>
            <p:nvPr/>
          </p:nvSpPr>
          <p:spPr bwMode="auto">
            <a:xfrm rot="-5400000">
              <a:off x="109537" y="4476751"/>
              <a:ext cx="1274763" cy="277812"/>
            </a:xfrm>
            <a:prstGeom prst="rect">
              <a:avLst/>
            </a:prstGeom>
            <a:noFill/>
            <a:ln w="9525">
              <a:noFill/>
              <a:miter lim="800000"/>
              <a:headEnd/>
              <a:tailEnd/>
            </a:ln>
          </p:spPr>
          <p:txBody>
            <a:bodyPr wrap="none" lIns="0" tIns="0" rIns="0" bIns="0">
              <a:spAutoFit/>
            </a:bodyPr>
            <a:lstStyle/>
            <a:p>
              <a:r>
                <a:rPr lang="en-US" i="1">
                  <a:solidFill>
                    <a:srgbClr val="000000"/>
                  </a:solidFill>
                  <a:latin typeface="Times New Roman" pitchFamily="18" charset="0"/>
                  <a:cs typeface="Times New Roman" pitchFamily="18" charset="0"/>
                </a:rPr>
                <a:t>p</a:t>
              </a:r>
              <a:r>
                <a:rPr lang="en-US" baseline="-25000">
                  <a:solidFill>
                    <a:srgbClr val="000000"/>
                  </a:solidFill>
                  <a:latin typeface="Times New Roman" pitchFamily="18" charset="0"/>
                  <a:cs typeface="Times New Roman" pitchFamily="18" charset="0"/>
                </a:rPr>
                <a:t>p</a:t>
              </a:r>
              <a:r>
                <a:rPr lang="en-US" baseline="30000">
                  <a:solidFill>
                    <a:srgbClr val="000000"/>
                  </a:solidFill>
                  <a:latin typeface="Times New Roman" pitchFamily="18" charset="0"/>
                  <a:cs typeface="Times New Roman" pitchFamily="18" charset="0"/>
                </a:rPr>
                <a:t>2</a:t>
              </a:r>
              <a:r>
                <a:rPr lang="en-US">
                  <a:solidFill>
                    <a:srgbClr val="000000"/>
                  </a:solidFill>
                  <a:latin typeface="Times New Roman" pitchFamily="18" charset="0"/>
                  <a:cs typeface="Times New Roman" pitchFamily="18" charset="0"/>
                </a:rPr>
                <a:t> [MeV</a:t>
              </a:r>
              <a:r>
                <a:rPr lang="en-US" baseline="30000">
                  <a:solidFill>
                    <a:srgbClr val="000000"/>
                  </a:solidFill>
                  <a:latin typeface="Times New Roman" pitchFamily="18" charset="0"/>
                  <a:cs typeface="Times New Roman" pitchFamily="18" charset="0"/>
                </a:rPr>
                <a:t>2</a:t>
              </a:r>
              <a:r>
                <a:rPr lang="en-US">
                  <a:solidFill>
                    <a:srgbClr val="000000"/>
                  </a:solidFill>
                  <a:latin typeface="Times New Roman" pitchFamily="18" charset="0"/>
                  <a:cs typeface="Times New Roman" pitchFamily="18" charset="0"/>
                </a:rPr>
                <a:t>/c</a:t>
              </a:r>
              <a:r>
                <a:rPr lang="en-US" baseline="30000">
                  <a:solidFill>
                    <a:srgbClr val="000000"/>
                  </a:solidFill>
                  <a:latin typeface="Times New Roman" pitchFamily="18" charset="0"/>
                  <a:cs typeface="Times New Roman" pitchFamily="18" charset="0"/>
                </a:rPr>
                <a:t>2</a:t>
              </a:r>
              <a:r>
                <a:rPr lang="en-US">
                  <a:solidFill>
                    <a:srgbClr val="000000"/>
                  </a:solidFill>
                  <a:latin typeface="Times New Roman" pitchFamily="18" charset="0"/>
                  <a:cs typeface="Times New Roman" pitchFamily="18" charset="0"/>
                </a:rPr>
                <a:t>]</a:t>
              </a:r>
              <a:endParaRPr lang="en-US">
                <a:latin typeface="Times New Roman" pitchFamily="18" charset="0"/>
                <a:cs typeface="Times New Roman" pitchFamily="18" charset="0"/>
              </a:endParaRPr>
            </a:p>
          </p:txBody>
        </p:sp>
        <p:sp>
          <p:nvSpPr>
            <p:cNvPr id="207924" name="Rectangle 24"/>
            <p:cNvSpPr>
              <a:spLocks noChangeArrowheads="1"/>
            </p:cNvSpPr>
            <p:nvPr/>
          </p:nvSpPr>
          <p:spPr bwMode="auto">
            <a:xfrm>
              <a:off x="1565275" y="3524250"/>
              <a:ext cx="1035050" cy="276225"/>
            </a:xfrm>
            <a:prstGeom prst="rect">
              <a:avLst/>
            </a:prstGeom>
            <a:noFill/>
            <a:ln w="9525">
              <a:noFill/>
              <a:miter lim="800000"/>
              <a:headEnd/>
              <a:tailEnd/>
            </a:ln>
          </p:spPr>
          <p:txBody>
            <a:bodyPr wrap="none" lIns="0" tIns="0" rIns="0" bIns="0">
              <a:spAutoFit/>
            </a:bodyPr>
            <a:lstStyle/>
            <a:p>
              <a:r>
                <a:rPr lang="en-US">
                  <a:solidFill>
                    <a:srgbClr val="000000"/>
                  </a:solidFill>
                  <a:latin typeface="Times New Roman" pitchFamily="18" charset="0"/>
                  <a:cs typeface="Times New Roman" pitchFamily="18" charset="0"/>
                </a:rPr>
                <a:t>cos </a:t>
              </a:r>
              <a:r>
                <a:rPr lang="el-GR" i="1">
                  <a:solidFill>
                    <a:srgbClr val="000000"/>
                  </a:solidFill>
                  <a:latin typeface="Times New Roman" pitchFamily="18" charset="0"/>
                  <a:cs typeface="Times New Roman" pitchFamily="18" charset="0"/>
                </a:rPr>
                <a:t>θ</a:t>
              </a:r>
              <a:r>
                <a:rPr lang="en-US" i="1" baseline="-25000">
                  <a:solidFill>
                    <a:srgbClr val="000000"/>
                  </a:solidFill>
                  <a:latin typeface="Times New Roman" pitchFamily="18" charset="0"/>
                  <a:cs typeface="Times New Roman" pitchFamily="18" charset="0"/>
                </a:rPr>
                <a:t>e</a:t>
              </a:r>
              <a:r>
                <a:rPr lang="el-GR" i="1" baseline="-25000">
                  <a:solidFill>
                    <a:srgbClr val="000000"/>
                  </a:solidFill>
                  <a:latin typeface="Times New Roman" pitchFamily="18" charset="0"/>
                  <a:cs typeface="Times New Roman" pitchFamily="18" charset="0"/>
                </a:rPr>
                <a:t>ν</a:t>
              </a:r>
              <a:r>
                <a:rPr lang="en-US">
                  <a:solidFill>
                    <a:srgbClr val="000000"/>
                  </a:solidFill>
                  <a:latin typeface="Times New Roman" pitchFamily="18" charset="0"/>
                  <a:cs typeface="Times New Roman" pitchFamily="18" charset="0"/>
                </a:rPr>
                <a:t> = 1 </a:t>
              </a:r>
              <a:endParaRPr lang="en-US">
                <a:latin typeface="Times New Roman" pitchFamily="18" charset="0"/>
                <a:cs typeface="Times New Roman" pitchFamily="18" charset="0"/>
              </a:endParaRPr>
            </a:p>
          </p:txBody>
        </p:sp>
        <p:sp>
          <p:nvSpPr>
            <p:cNvPr id="207925" name="Rectangle 34"/>
            <p:cNvSpPr>
              <a:spLocks noChangeArrowheads="1"/>
            </p:cNvSpPr>
            <p:nvPr/>
          </p:nvSpPr>
          <p:spPr bwMode="auto">
            <a:xfrm>
              <a:off x="1514475" y="2724150"/>
              <a:ext cx="3827971" cy="276999"/>
            </a:xfrm>
            <a:prstGeom prst="rect">
              <a:avLst/>
            </a:prstGeom>
            <a:noFill/>
            <a:ln w="9525">
              <a:noFill/>
              <a:miter lim="800000"/>
              <a:headEnd/>
              <a:tailEnd/>
            </a:ln>
          </p:spPr>
          <p:txBody>
            <a:bodyPr wrap="none" lIns="0" tIns="0" rIns="0" bIns="0">
              <a:spAutoFit/>
            </a:bodyPr>
            <a:lstStyle/>
            <a:p>
              <a:r>
                <a:rPr lang="en-US" dirty="0">
                  <a:solidFill>
                    <a:srgbClr val="000000"/>
                  </a:solidFill>
                  <a:latin typeface="Times New Roman" pitchFamily="18" charset="0"/>
                  <a:cs typeface="Times New Roman" pitchFamily="18" charset="0"/>
                </a:rPr>
                <a:t>Neutron decay phase space (</a:t>
              </a:r>
              <a:r>
                <a:rPr lang="en-US" dirty="0" err="1">
                  <a:solidFill>
                    <a:srgbClr val="000000"/>
                  </a:solidFill>
                  <a:latin typeface="Times New Roman" pitchFamily="18" charset="0"/>
                  <a:cs typeface="Times New Roman" pitchFamily="18" charset="0"/>
                </a:rPr>
                <a:t>Dalitz</a:t>
              </a:r>
              <a:r>
                <a:rPr lang="en-US" dirty="0">
                  <a:solidFill>
                    <a:srgbClr val="000000"/>
                  </a:solidFill>
                  <a:latin typeface="Times New Roman" pitchFamily="18" charset="0"/>
                  <a:cs typeface="Times New Roman" pitchFamily="18" charset="0"/>
                </a:rPr>
                <a:t> plot)</a:t>
              </a:r>
              <a:endParaRPr lang="en-US" dirty="0">
                <a:latin typeface="Times New Roman" pitchFamily="18" charset="0"/>
                <a:cs typeface="Times New Roman" pitchFamily="18" charset="0"/>
              </a:endParaRPr>
            </a:p>
          </p:txBody>
        </p:sp>
        <p:sp>
          <p:nvSpPr>
            <p:cNvPr id="207926" name="Rectangle 42"/>
            <p:cNvSpPr>
              <a:spLocks noChangeArrowheads="1"/>
            </p:cNvSpPr>
            <p:nvPr/>
          </p:nvSpPr>
          <p:spPr bwMode="auto">
            <a:xfrm>
              <a:off x="5240338" y="2724150"/>
              <a:ext cx="2097087" cy="276225"/>
            </a:xfrm>
            <a:prstGeom prst="rect">
              <a:avLst/>
            </a:prstGeom>
            <a:noFill/>
            <a:ln w="9525">
              <a:noFill/>
              <a:miter lim="800000"/>
              <a:headEnd/>
              <a:tailEnd/>
            </a:ln>
          </p:spPr>
          <p:txBody>
            <a:bodyPr wrap="none" lIns="0" tIns="0" rIns="0" bIns="0">
              <a:spAutoFit/>
            </a:bodyPr>
            <a:lstStyle/>
            <a:p>
              <a:r>
                <a:rPr lang="en-US">
                  <a:solidFill>
                    <a:srgbClr val="000000"/>
                  </a:solidFill>
                  <a:latin typeface="Times New Roman" pitchFamily="18" charset="0"/>
                  <a:cs typeface="Times New Roman" pitchFamily="18" charset="0"/>
                </a:rPr>
                <a:t>Probability (arb. units)</a:t>
              </a:r>
              <a:endParaRPr lang="en-US">
                <a:latin typeface="Times New Roman" pitchFamily="18" charset="0"/>
                <a:cs typeface="Times New Roman" pitchFamily="18" charset="0"/>
              </a:endParaRPr>
            </a:p>
          </p:txBody>
        </p:sp>
        <p:sp>
          <p:nvSpPr>
            <p:cNvPr id="207927" name="Rectangle 43"/>
            <p:cNvSpPr>
              <a:spLocks noChangeArrowheads="1"/>
            </p:cNvSpPr>
            <p:nvPr/>
          </p:nvSpPr>
          <p:spPr bwMode="auto">
            <a:xfrm>
              <a:off x="1377950" y="2686050"/>
              <a:ext cx="6088063" cy="3530600"/>
            </a:xfrm>
            <a:prstGeom prst="rect">
              <a:avLst/>
            </a:prstGeom>
            <a:noFill/>
            <a:ln w="2">
              <a:solidFill>
                <a:srgbClr val="000000"/>
              </a:solidFill>
              <a:miter lim="800000"/>
              <a:headEnd/>
              <a:tailEnd/>
            </a:ln>
          </p:spPr>
          <p:txBody>
            <a:bodyPr/>
            <a:lstStyle/>
            <a:p>
              <a:endParaRPr lang="en-US">
                <a:latin typeface="Times New Roman" pitchFamily="18" charset="0"/>
                <a:cs typeface="Times New Roman" pitchFamily="18" charset="0"/>
              </a:endParaRPr>
            </a:p>
          </p:txBody>
        </p:sp>
        <p:sp>
          <p:nvSpPr>
            <p:cNvPr id="207928" name="Line 44"/>
            <p:cNvSpPr>
              <a:spLocks noChangeShapeType="1"/>
            </p:cNvSpPr>
            <p:nvPr/>
          </p:nvSpPr>
          <p:spPr bwMode="auto">
            <a:xfrm flipV="1">
              <a:off x="1377950" y="2686050"/>
              <a:ext cx="1588" cy="3530600"/>
            </a:xfrm>
            <a:prstGeom prst="line">
              <a:avLst/>
            </a:prstGeom>
            <a:noFill/>
            <a:ln w="2">
              <a:solidFill>
                <a:srgbClr val="000000"/>
              </a:solidFill>
              <a:round/>
              <a:headEnd/>
              <a:tailEnd/>
            </a:ln>
          </p:spPr>
          <p:txBody>
            <a:bodyPr/>
            <a:lstStyle/>
            <a:p>
              <a:endParaRPr lang="en-US"/>
            </a:p>
          </p:txBody>
        </p:sp>
        <p:sp>
          <p:nvSpPr>
            <p:cNvPr id="207929" name="Line 45"/>
            <p:cNvSpPr>
              <a:spLocks noChangeShapeType="1"/>
            </p:cNvSpPr>
            <p:nvPr/>
          </p:nvSpPr>
          <p:spPr bwMode="auto">
            <a:xfrm flipH="1">
              <a:off x="1377950" y="6108700"/>
              <a:ext cx="107950" cy="1588"/>
            </a:xfrm>
            <a:prstGeom prst="line">
              <a:avLst/>
            </a:prstGeom>
            <a:noFill/>
            <a:ln w="2">
              <a:solidFill>
                <a:srgbClr val="000000"/>
              </a:solidFill>
              <a:round/>
              <a:headEnd/>
              <a:tailEnd/>
            </a:ln>
          </p:spPr>
          <p:txBody>
            <a:bodyPr/>
            <a:lstStyle/>
            <a:p>
              <a:endParaRPr lang="en-US"/>
            </a:p>
          </p:txBody>
        </p:sp>
        <p:sp>
          <p:nvSpPr>
            <p:cNvPr id="207930" name="Line 46"/>
            <p:cNvSpPr>
              <a:spLocks noChangeShapeType="1"/>
            </p:cNvSpPr>
            <p:nvPr/>
          </p:nvSpPr>
          <p:spPr bwMode="auto">
            <a:xfrm flipH="1">
              <a:off x="1377950" y="5842000"/>
              <a:ext cx="53975" cy="1588"/>
            </a:xfrm>
            <a:prstGeom prst="line">
              <a:avLst/>
            </a:prstGeom>
            <a:noFill/>
            <a:ln w="2">
              <a:solidFill>
                <a:srgbClr val="000000"/>
              </a:solidFill>
              <a:round/>
              <a:headEnd/>
              <a:tailEnd/>
            </a:ln>
          </p:spPr>
          <p:txBody>
            <a:bodyPr/>
            <a:lstStyle/>
            <a:p>
              <a:endParaRPr lang="en-US"/>
            </a:p>
          </p:txBody>
        </p:sp>
        <p:sp>
          <p:nvSpPr>
            <p:cNvPr id="207931" name="Line 47"/>
            <p:cNvSpPr>
              <a:spLocks noChangeShapeType="1"/>
            </p:cNvSpPr>
            <p:nvPr/>
          </p:nvSpPr>
          <p:spPr bwMode="auto">
            <a:xfrm flipH="1">
              <a:off x="1377950" y="5575300"/>
              <a:ext cx="107950" cy="1588"/>
            </a:xfrm>
            <a:prstGeom prst="line">
              <a:avLst/>
            </a:prstGeom>
            <a:noFill/>
            <a:ln w="2">
              <a:solidFill>
                <a:srgbClr val="000000"/>
              </a:solidFill>
              <a:round/>
              <a:headEnd/>
              <a:tailEnd/>
            </a:ln>
          </p:spPr>
          <p:txBody>
            <a:bodyPr/>
            <a:lstStyle/>
            <a:p>
              <a:endParaRPr lang="en-US"/>
            </a:p>
          </p:txBody>
        </p:sp>
        <p:sp>
          <p:nvSpPr>
            <p:cNvPr id="207932" name="Line 48"/>
            <p:cNvSpPr>
              <a:spLocks noChangeShapeType="1"/>
            </p:cNvSpPr>
            <p:nvPr/>
          </p:nvSpPr>
          <p:spPr bwMode="auto">
            <a:xfrm flipH="1">
              <a:off x="1377950" y="5308600"/>
              <a:ext cx="53975" cy="1588"/>
            </a:xfrm>
            <a:prstGeom prst="line">
              <a:avLst/>
            </a:prstGeom>
            <a:noFill/>
            <a:ln w="2">
              <a:solidFill>
                <a:srgbClr val="000000"/>
              </a:solidFill>
              <a:round/>
              <a:headEnd/>
              <a:tailEnd/>
            </a:ln>
          </p:spPr>
          <p:txBody>
            <a:bodyPr/>
            <a:lstStyle/>
            <a:p>
              <a:endParaRPr lang="en-US"/>
            </a:p>
          </p:txBody>
        </p:sp>
        <p:sp>
          <p:nvSpPr>
            <p:cNvPr id="207933" name="Line 49"/>
            <p:cNvSpPr>
              <a:spLocks noChangeShapeType="1"/>
            </p:cNvSpPr>
            <p:nvPr/>
          </p:nvSpPr>
          <p:spPr bwMode="auto">
            <a:xfrm flipH="1">
              <a:off x="1377950" y="5041900"/>
              <a:ext cx="107950" cy="1588"/>
            </a:xfrm>
            <a:prstGeom prst="line">
              <a:avLst/>
            </a:prstGeom>
            <a:noFill/>
            <a:ln w="2">
              <a:solidFill>
                <a:srgbClr val="000000"/>
              </a:solidFill>
              <a:round/>
              <a:headEnd/>
              <a:tailEnd/>
            </a:ln>
          </p:spPr>
          <p:txBody>
            <a:bodyPr/>
            <a:lstStyle/>
            <a:p>
              <a:endParaRPr lang="en-US"/>
            </a:p>
          </p:txBody>
        </p:sp>
        <p:sp>
          <p:nvSpPr>
            <p:cNvPr id="207934" name="Line 50"/>
            <p:cNvSpPr>
              <a:spLocks noChangeShapeType="1"/>
            </p:cNvSpPr>
            <p:nvPr/>
          </p:nvSpPr>
          <p:spPr bwMode="auto">
            <a:xfrm flipH="1">
              <a:off x="1377950" y="4772025"/>
              <a:ext cx="53975" cy="1588"/>
            </a:xfrm>
            <a:prstGeom prst="line">
              <a:avLst/>
            </a:prstGeom>
            <a:noFill/>
            <a:ln w="2">
              <a:solidFill>
                <a:srgbClr val="000000"/>
              </a:solidFill>
              <a:round/>
              <a:headEnd/>
              <a:tailEnd/>
            </a:ln>
          </p:spPr>
          <p:txBody>
            <a:bodyPr/>
            <a:lstStyle/>
            <a:p>
              <a:endParaRPr lang="en-US"/>
            </a:p>
          </p:txBody>
        </p:sp>
        <p:sp>
          <p:nvSpPr>
            <p:cNvPr id="207935" name="Line 51"/>
            <p:cNvSpPr>
              <a:spLocks noChangeShapeType="1"/>
            </p:cNvSpPr>
            <p:nvPr/>
          </p:nvSpPr>
          <p:spPr bwMode="auto">
            <a:xfrm flipH="1">
              <a:off x="1377950" y="4505325"/>
              <a:ext cx="107950" cy="1588"/>
            </a:xfrm>
            <a:prstGeom prst="line">
              <a:avLst/>
            </a:prstGeom>
            <a:noFill/>
            <a:ln w="2">
              <a:solidFill>
                <a:srgbClr val="000000"/>
              </a:solidFill>
              <a:round/>
              <a:headEnd/>
              <a:tailEnd/>
            </a:ln>
          </p:spPr>
          <p:txBody>
            <a:bodyPr/>
            <a:lstStyle/>
            <a:p>
              <a:endParaRPr lang="en-US"/>
            </a:p>
          </p:txBody>
        </p:sp>
        <p:sp>
          <p:nvSpPr>
            <p:cNvPr id="207936" name="Line 52"/>
            <p:cNvSpPr>
              <a:spLocks noChangeShapeType="1"/>
            </p:cNvSpPr>
            <p:nvPr/>
          </p:nvSpPr>
          <p:spPr bwMode="auto">
            <a:xfrm flipH="1">
              <a:off x="1377950" y="4238625"/>
              <a:ext cx="53975" cy="1588"/>
            </a:xfrm>
            <a:prstGeom prst="line">
              <a:avLst/>
            </a:prstGeom>
            <a:noFill/>
            <a:ln w="2">
              <a:solidFill>
                <a:srgbClr val="000000"/>
              </a:solidFill>
              <a:round/>
              <a:headEnd/>
              <a:tailEnd/>
            </a:ln>
          </p:spPr>
          <p:txBody>
            <a:bodyPr/>
            <a:lstStyle/>
            <a:p>
              <a:endParaRPr lang="en-US"/>
            </a:p>
          </p:txBody>
        </p:sp>
        <p:sp>
          <p:nvSpPr>
            <p:cNvPr id="207937" name="Line 53"/>
            <p:cNvSpPr>
              <a:spLocks noChangeShapeType="1"/>
            </p:cNvSpPr>
            <p:nvPr/>
          </p:nvSpPr>
          <p:spPr bwMode="auto">
            <a:xfrm flipH="1">
              <a:off x="1377950" y="3971925"/>
              <a:ext cx="107950" cy="1588"/>
            </a:xfrm>
            <a:prstGeom prst="line">
              <a:avLst/>
            </a:prstGeom>
            <a:noFill/>
            <a:ln w="2">
              <a:solidFill>
                <a:srgbClr val="000000"/>
              </a:solidFill>
              <a:round/>
              <a:headEnd/>
              <a:tailEnd/>
            </a:ln>
          </p:spPr>
          <p:txBody>
            <a:bodyPr/>
            <a:lstStyle/>
            <a:p>
              <a:endParaRPr lang="en-US"/>
            </a:p>
          </p:txBody>
        </p:sp>
        <p:sp>
          <p:nvSpPr>
            <p:cNvPr id="207938" name="Line 54"/>
            <p:cNvSpPr>
              <a:spLocks noChangeShapeType="1"/>
            </p:cNvSpPr>
            <p:nvPr/>
          </p:nvSpPr>
          <p:spPr bwMode="auto">
            <a:xfrm flipH="1">
              <a:off x="1377950" y="3702050"/>
              <a:ext cx="53975" cy="1588"/>
            </a:xfrm>
            <a:prstGeom prst="line">
              <a:avLst/>
            </a:prstGeom>
            <a:noFill/>
            <a:ln w="2">
              <a:solidFill>
                <a:srgbClr val="000000"/>
              </a:solidFill>
              <a:round/>
              <a:headEnd/>
              <a:tailEnd/>
            </a:ln>
          </p:spPr>
          <p:txBody>
            <a:bodyPr/>
            <a:lstStyle/>
            <a:p>
              <a:endParaRPr lang="en-US"/>
            </a:p>
          </p:txBody>
        </p:sp>
        <p:sp>
          <p:nvSpPr>
            <p:cNvPr id="207939" name="Line 55"/>
            <p:cNvSpPr>
              <a:spLocks noChangeShapeType="1"/>
            </p:cNvSpPr>
            <p:nvPr/>
          </p:nvSpPr>
          <p:spPr bwMode="auto">
            <a:xfrm flipH="1">
              <a:off x="1377950" y="3435350"/>
              <a:ext cx="107950" cy="1588"/>
            </a:xfrm>
            <a:prstGeom prst="line">
              <a:avLst/>
            </a:prstGeom>
            <a:noFill/>
            <a:ln w="2">
              <a:solidFill>
                <a:srgbClr val="000000"/>
              </a:solidFill>
              <a:round/>
              <a:headEnd/>
              <a:tailEnd/>
            </a:ln>
          </p:spPr>
          <p:txBody>
            <a:bodyPr/>
            <a:lstStyle/>
            <a:p>
              <a:endParaRPr lang="en-US"/>
            </a:p>
          </p:txBody>
        </p:sp>
        <p:sp>
          <p:nvSpPr>
            <p:cNvPr id="207940" name="Line 56"/>
            <p:cNvSpPr>
              <a:spLocks noChangeShapeType="1"/>
            </p:cNvSpPr>
            <p:nvPr/>
          </p:nvSpPr>
          <p:spPr bwMode="auto">
            <a:xfrm flipH="1">
              <a:off x="1377950" y="3168650"/>
              <a:ext cx="53975" cy="1588"/>
            </a:xfrm>
            <a:prstGeom prst="line">
              <a:avLst/>
            </a:prstGeom>
            <a:noFill/>
            <a:ln w="2">
              <a:solidFill>
                <a:srgbClr val="000000"/>
              </a:solidFill>
              <a:round/>
              <a:headEnd/>
              <a:tailEnd/>
            </a:ln>
          </p:spPr>
          <p:txBody>
            <a:bodyPr/>
            <a:lstStyle/>
            <a:p>
              <a:endParaRPr lang="en-US"/>
            </a:p>
          </p:txBody>
        </p:sp>
        <p:sp>
          <p:nvSpPr>
            <p:cNvPr id="207941" name="Line 57"/>
            <p:cNvSpPr>
              <a:spLocks noChangeShapeType="1"/>
            </p:cNvSpPr>
            <p:nvPr/>
          </p:nvSpPr>
          <p:spPr bwMode="auto">
            <a:xfrm flipH="1">
              <a:off x="1377950" y="2901950"/>
              <a:ext cx="107950" cy="1588"/>
            </a:xfrm>
            <a:prstGeom prst="line">
              <a:avLst/>
            </a:prstGeom>
            <a:noFill/>
            <a:ln w="2">
              <a:solidFill>
                <a:srgbClr val="000000"/>
              </a:solidFill>
              <a:round/>
              <a:headEnd/>
              <a:tailEnd/>
            </a:ln>
          </p:spPr>
          <p:txBody>
            <a:bodyPr/>
            <a:lstStyle/>
            <a:p>
              <a:endParaRPr lang="en-US"/>
            </a:p>
          </p:txBody>
        </p:sp>
        <p:sp>
          <p:nvSpPr>
            <p:cNvPr id="207942" name="Line 58"/>
            <p:cNvSpPr>
              <a:spLocks noChangeShapeType="1"/>
            </p:cNvSpPr>
            <p:nvPr/>
          </p:nvSpPr>
          <p:spPr bwMode="auto">
            <a:xfrm flipH="1">
              <a:off x="1377950" y="6108700"/>
              <a:ext cx="107950" cy="1588"/>
            </a:xfrm>
            <a:prstGeom prst="line">
              <a:avLst/>
            </a:prstGeom>
            <a:noFill/>
            <a:ln w="2">
              <a:solidFill>
                <a:srgbClr val="000000"/>
              </a:solidFill>
              <a:round/>
              <a:headEnd/>
              <a:tailEnd/>
            </a:ln>
          </p:spPr>
          <p:txBody>
            <a:bodyPr/>
            <a:lstStyle/>
            <a:p>
              <a:endParaRPr lang="en-US"/>
            </a:p>
          </p:txBody>
        </p:sp>
        <p:sp>
          <p:nvSpPr>
            <p:cNvPr id="207943" name="Line 59"/>
            <p:cNvSpPr>
              <a:spLocks noChangeShapeType="1"/>
            </p:cNvSpPr>
            <p:nvPr/>
          </p:nvSpPr>
          <p:spPr bwMode="auto">
            <a:xfrm flipH="1">
              <a:off x="1377950" y="2901950"/>
              <a:ext cx="107950" cy="1588"/>
            </a:xfrm>
            <a:prstGeom prst="line">
              <a:avLst/>
            </a:prstGeom>
            <a:noFill/>
            <a:ln w="2">
              <a:solidFill>
                <a:srgbClr val="000000"/>
              </a:solidFill>
              <a:round/>
              <a:headEnd/>
              <a:tailEnd/>
            </a:ln>
          </p:spPr>
          <p:txBody>
            <a:bodyPr/>
            <a:lstStyle/>
            <a:p>
              <a:endParaRPr lang="en-US"/>
            </a:p>
          </p:txBody>
        </p:sp>
        <p:sp>
          <p:nvSpPr>
            <p:cNvPr id="207944" name="Rectangle 60"/>
            <p:cNvSpPr>
              <a:spLocks noChangeArrowheads="1"/>
            </p:cNvSpPr>
            <p:nvPr/>
          </p:nvSpPr>
          <p:spPr bwMode="auto">
            <a:xfrm>
              <a:off x="1230313" y="5988050"/>
              <a:ext cx="115887" cy="276225"/>
            </a:xfrm>
            <a:prstGeom prst="rect">
              <a:avLst/>
            </a:prstGeom>
            <a:noFill/>
            <a:ln w="9525">
              <a:noFill/>
              <a:miter lim="800000"/>
              <a:headEnd/>
              <a:tailEnd/>
            </a:ln>
          </p:spPr>
          <p:txBody>
            <a:bodyPr wrap="none" lIns="0" tIns="0" rIns="0" bIns="0">
              <a:spAutoFit/>
            </a:bodyPr>
            <a:lstStyle/>
            <a:p>
              <a:r>
                <a:rPr lang="en-US">
                  <a:solidFill>
                    <a:srgbClr val="000000"/>
                  </a:solidFill>
                  <a:latin typeface="Times New Roman" pitchFamily="18" charset="0"/>
                  <a:cs typeface="Times New Roman" pitchFamily="18" charset="0"/>
                </a:rPr>
                <a:t>0</a:t>
              </a:r>
              <a:endParaRPr lang="en-US">
                <a:latin typeface="Times New Roman" pitchFamily="18" charset="0"/>
                <a:cs typeface="Times New Roman" pitchFamily="18" charset="0"/>
              </a:endParaRPr>
            </a:p>
          </p:txBody>
        </p:sp>
        <p:sp>
          <p:nvSpPr>
            <p:cNvPr id="207945" name="Rectangle 61"/>
            <p:cNvSpPr>
              <a:spLocks noChangeArrowheads="1"/>
            </p:cNvSpPr>
            <p:nvPr/>
          </p:nvSpPr>
          <p:spPr bwMode="auto">
            <a:xfrm>
              <a:off x="960438" y="5454650"/>
              <a:ext cx="403225" cy="276225"/>
            </a:xfrm>
            <a:prstGeom prst="rect">
              <a:avLst/>
            </a:prstGeom>
            <a:noFill/>
            <a:ln w="9525">
              <a:noFill/>
              <a:miter lim="800000"/>
              <a:headEnd/>
              <a:tailEnd/>
            </a:ln>
          </p:spPr>
          <p:txBody>
            <a:bodyPr wrap="none" lIns="0" tIns="0" rIns="0" bIns="0">
              <a:spAutoFit/>
            </a:bodyPr>
            <a:lstStyle/>
            <a:p>
              <a:r>
                <a:rPr lang="en-US">
                  <a:solidFill>
                    <a:srgbClr val="000000"/>
                  </a:solidFill>
                  <a:latin typeface="Times New Roman" pitchFamily="18" charset="0"/>
                  <a:cs typeface="Times New Roman" pitchFamily="18" charset="0"/>
                </a:rPr>
                <a:t>0.25</a:t>
              </a:r>
              <a:endParaRPr lang="en-US">
                <a:latin typeface="Times New Roman" pitchFamily="18" charset="0"/>
                <a:cs typeface="Times New Roman" pitchFamily="18" charset="0"/>
              </a:endParaRPr>
            </a:p>
          </p:txBody>
        </p:sp>
        <p:sp>
          <p:nvSpPr>
            <p:cNvPr id="207946" name="Rectangle 62"/>
            <p:cNvSpPr>
              <a:spLocks noChangeArrowheads="1"/>
            </p:cNvSpPr>
            <p:nvPr/>
          </p:nvSpPr>
          <p:spPr bwMode="auto">
            <a:xfrm>
              <a:off x="1068388" y="4918075"/>
              <a:ext cx="288925" cy="276225"/>
            </a:xfrm>
            <a:prstGeom prst="rect">
              <a:avLst/>
            </a:prstGeom>
            <a:noFill/>
            <a:ln w="9525">
              <a:noFill/>
              <a:miter lim="800000"/>
              <a:headEnd/>
              <a:tailEnd/>
            </a:ln>
          </p:spPr>
          <p:txBody>
            <a:bodyPr wrap="none" lIns="0" tIns="0" rIns="0" bIns="0">
              <a:spAutoFit/>
            </a:bodyPr>
            <a:lstStyle/>
            <a:p>
              <a:r>
                <a:rPr lang="en-US">
                  <a:solidFill>
                    <a:srgbClr val="000000"/>
                  </a:solidFill>
                  <a:latin typeface="Times New Roman" pitchFamily="18" charset="0"/>
                  <a:cs typeface="Times New Roman" pitchFamily="18" charset="0"/>
                </a:rPr>
                <a:t>0.5</a:t>
              </a:r>
              <a:endParaRPr lang="en-US">
                <a:latin typeface="Times New Roman" pitchFamily="18" charset="0"/>
                <a:cs typeface="Times New Roman" pitchFamily="18" charset="0"/>
              </a:endParaRPr>
            </a:p>
          </p:txBody>
        </p:sp>
        <p:sp>
          <p:nvSpPr>
            <p:cNvPr id="207947" name="Rectangle 63"/>
            <p:cNvSpPr>
              <a:spLocks noChangeArrowheads="1"/>
            </p:cNvSpPr>
            <p:nvPr/>
          </p:nvSpPr>
          <p:spPr bwMode="auto">
            <a:xfrm>
              <a:off x="960438" y="4384675"/>
              <a:ext cx="403225" cy="276225"/>
            </a:xfrm>
            <a:prstGeom prst="rect">
              <a:avLst/>
            </a:prstGeom>
            <a:noFill/>
            <a:ln w="9525">
              <a:noFill/>
              <a:miter lim="800000"/>
              <a:headEnd/>
              <a:tailEnd/>
            </a:ln>
          </p:spPr>
          <p:txBody>
            <a:bodyPr wrap="none" lIns="0" tIns="0" rIns="0" bIns="0">
              <a:spAutoFit/>
            </a:bodyPr>
            <a:lstStyle/>
            <a:p>
              <a:r>
                <a:rPr lang="en-US">
                  <a:solidFill>
                    <a:srgbClr val="000000"/>
                  </a:solidFill>
                  <a:latin typeface="Times New Roman" pitchFamily="18" charset="0"/>
                  <a:cs typeface="Times New Roman" pitchFamily="18" charset="0"/>
                </a:rPr>
                <a:t>0.75</a:t>
              </a:r>
              <a:endParaRPr lang="en-US">
                <a:latin typeface="Times New Roman" pitchFamily="18" charset="0"/>
                <a:cs typeface="Times New Roman" pitchFamily="18" charset="0"/>
              </a:endParaRPr>
            </a:p>
          </p:txBody>
        </p:sp>
        <p:sp>
          <p:nvSpPr>
            <p:cNvPr id="207948" name="Rectangle 64"/>
            <p:cNvSpPr>
              <a:spLocks noChangeArrowheads="1"/>
            </p:cNvSpPr>
            <p:nvPr/>
          </p:nvSpPr>
          <p:spPr bwMode="auto">
            <a:xfrm>
              <a:off x="1230313" y="3848100"/>
              <a:ext cx="115887" cy="276225"/>
            </a:xfrm>
            <a:prstGeom prst="rect">
              <a:avLst/>
            </a:prstGeom>
            <a:noFill/>
            <a:ln w="9525">
              <a:noFill/>
              <a:miter lim="800000"/>
              <a:headEnd/>
              <a:tailEnd/>
            </a:ln>
          </p:spPr>
          <p:txBody>
            <a:bodyPr wrap="none" lIns="0" tIns="0" rIns="0" bIns="0">
              <a:spAutoFit/>
            </a:bodyPr>
            <a:lstStyle/>
            <a:p>
              <a:r>
                <a:rPr lang="en-US">
                  <a:solidFill>
                    <a:srgbClr val="000000"/>
                  </a:solidFill>
                  <a:latin typeface="Times New Roman" pitchFamily="18" charset="0"/>
                  <a:cs typeface="Times New Roman" pitchFamily="18" charset="0"/>
                </a:rPr>
                <a:t>1</a:t>
              </a:r>
              <a:endParaRPr lang="en-US">
                <a:latin typeface="Times New Roman" pitchFamily="18" charset="0"/>
                <a:cs typeface="Times New Roman" pitchFamily="18" charset="0"/>
              </a:endParaRPr>
            </a:p>
          </p:txBody>
        </p:sp>
        <p:sp>
          <p:nvSpPr>
            <p:cNvPr id="207949" name="Rectangle 65"/>
            <p:cNvSpPr>
              <a:spLocks noChangeArrowheads="1"/>
            </p:cNvSpPr>
            <p:nvPr/>
          </p:nvSpPr>
          <p:spPr bwMode="auto">
            <a:xfrm>
              <a:off x="960438" y="3314700"/>
              <a:ext cx="403225" cy="276225"/>
            </a:xfrm>
            <a:prstGeom prst="rect">
              <a:avLst/>
            </a:prstGeom>
            <a:noFill/>
            <a:ln w="9525">
              <a:noFill/>
              <a:miter lim="800000"/>
              <a:headEnd/>
              <a:tailEnd/>
            </a:ln>
          </p:spPr>
          <p:txBody>
            <a:bodyPr wrap="none" lIns="0" tIns="0" rIns="0" bIns="0">
              <a:spAutoFit/>
            </a:bodyPr>
            <a:lstStyle/>
            <a:p>
              <a:r>
                <a:rPr lang="en-US">
                  <a:solidFill>
                    <a:srgbClr val="000000"/>
                  </a:solidFill>
                  <a:latin typeface="Times New Roman" pitchFamily="18" charset="0"/>
                  <a:cs typeface="Times New Roman" pitchFamily="18" charset="0"/>
                </a:rPr>
                <a:t>1.25</a:t>
              </a:r>
              <a:endParaRPr lang="en-US">
                <a:latin typeface="Times New Roman" pitchFamily="18" charset="0"/>
                <a:cs typeface="Times New Roman" pitchFamily="18" charset="0"/>
              </a:endParaRPr>
            </a:p>
          </p:txBody>
        </p:sp>
        <p:sp>
          <p:nvSpPr>
            <p:cNvPr id="207950" name="Rectangle 66"/>
            <p:cNvSpPr>
              <a:spLocks noChangeArrowheads="1"/>
            </p:cNvSpPr>
            <p:nvPr/>
          </p:nvSpPr>
          <p:spPr bwMode="auto">
            <a:xfrm>
              <a:off x="1068388" y="2778125"/>
              <a:ext cx="288925" cy="276225"/>
            </a:xfrm>
            <a:prstGeom prst="rect">
              <a:avLst/>
            </a:prstGeom>
            <a:noFill/>
            <a:ln w="9525">
              <a:noFill/>
              <a:miter lim="800000"/>
              <a:headEnd/>
              <a:tailEnd/>
            </a:ln>
          </p:spPr>
          <p:txBody>
            <a:bodyPr wrap="none" lIns="0" tIns="0" rIns="0" bIns="0">
              <a:spAutoFit/>
            </a:bodyPr>
            <a:lstStyle/>
            <a:p>
              <a:r>
                <a:rPr lang="en-US">
                  <a:solidFill>
                    <a:srgbClr val="000000"/>
                  </a:solidFill>
                  <a:latin typeface="Times New Roman" pitchFamily="18" charset="0"/>
                  <a:cs typeface="Times New Roman" pitchFamily="18" charset="0"/>
                </a:rPr>
                <a:t>1.5</a:t>
              </a:r>
              <a:endParaRPr lang="en-US">
                <a:latin typeface="Times New Roman" pitchFamily="18" charset="0"/>
                <a:cs typeface="Times New Roman" pitchFamily="18" charset="0"/>
              </a:endParaRPr>
            </a:p>
          </p:txBody>
        </p:sp>
        <p:sp>
          <p:nvSpPr>
            <p:cNvPr id="207951" name="Line 67"/>
            <p:cNvSpPr>
              <a:spLocks noChangeShapeType="1"/>
            </p:cNvSpPr>
            <p:nvPr/>
          </p:nvSpPr>
          <p:spPr bwMode="auto">
            <a:xfrm>
              <a:off x="1377950" y="6216650"/>
              <a:ext cx="6088063" cy="1588"/>
            </a:xfrm>
            <a:prstGeom prst="line">
              <a:avLst/>
            </a:prstGeom>
            <a:noFill/>
            <a:ln w="2">
              <a:solidFill>
                <a:srgbClr val="000000"/>
              </a:solidFill>
              <a:round/>
              <a:headEnd/>
              <a:tailEnd/>
            </a:ln>
          </p:spPr>
          <p:txBody>
            <a:bodyPr/>
            <a:lstStyle/>
            <a:p>
              <a:endParaRPr lang="en-US"/>
            </a:p>
          </p:txBody>
        </p:sp>
        <p:sp>
          <p:nvSpPr>
            <p:cNvPr id="207952" name="Line 68"/>
            <p:cNvSpPr>
              <a:spLocks noChangeShapeType="1"/>
            </p:cNvSpPr>
            <p:nvPr/>
          </p:nvSpPr>
          <p:spPr bwMode="auto">
            <a:xfrm>
              <a:off x="1562100" y="6108700"/>
              <a:ext cx="1588" cy="107950"/>
            </a:xfrm>
            <a:prstGeom prst="line">
              <a:avLst/>
            </a:prstGeom>
            <a:noFill/>
            <a:ln w="2">
              <a:solidFill>
                <a:srgbClr val="000000"/>
              </a:solidFill>
              <a:round/>
              <a:headEnd/>
              <a:tailEnd/>
            </a:ln>
          </p:spPr>
          <p:txBody>
            <a:bodyPr/>
            <a:lstStyle/>
            <a:p>
              <a:endParaRPr lang="en-US"/>
            </a:p>
          </p:txBody>
        </p:sp>
        <p:sp>
          <p:nvSpPr>
            <p:cNvPr id="207953" name="Line 69"/>
            <p:cNvSpPr>
              <a:spLocks noChangeShapeType="1"/>
            </p:cNvSpPr>
            <p:nvPr/>
          </p:nvSpPr>
          <p:spPr bwMode="auto">
            <a:xfrm>
              <a:off x="1787525" y="6162675"/>
              <a:ext cx="1588" cy="53975"/>
            </a:xfrm>
            <a:prstGeom prst="line">
              <a:avLst/>
            </a:prstGeom>
            <a:noFill/>
            <a:ln w="2">
              <a:solidFill>
                <a:srgbClr val="000000"/>
              </a:solidFill>
              <a:round/>
              <a:headEnd/>
              <a:tailEnd/>
            </a:ln>
          </p:spPr>
          <p:txBody>
            <a:bodyPr/>
            <a:lstStyle/>
            <a:p>
              <a:endParaRPr lang="en-US"/>
            </a:p>
          </p:txBody>
        </p:sp>
        <p:sp>
          <p:nvSpPr>
            <p:cNvPr id="207954" name="Line 70"/>
            <p:cNvSpPr>
              <a:spLocks noChangeShapeType="1"/>
            </p:cNvSpPr>
            <p:nvPr/>
          </p:nvSpPr>
          <p:spPr bwMode="auto">
            <a:xfrm>
              <a:off x="2016125" y="6162675"/>
              <a:ext cx="1588" cy="53975"/>
            </a:xfrm>
            <a:prstGeom prst="line">
              <a:avLst/>
            </a:prstGeom>
            <a:noFill/>
            <a:ln w="2">
              <a:solidFill>
                <a:srgbClr val="000000"/>
              </a:solidFill>
              <a:round/>
              <a:headEnd/>
              <a:tailEnd/>
            </a:ln>
          </p:spPr>
          <p:txBody>
            <a:bodyPr/>
            <a:lstStyle/>
            <a:p>
              <a:endParaRPr lang="en-US"/>
            </a:p>
          </p:txBody>
        </p:sp>
        <p:sp>
          <p:nvSpPr>
            <p:cNvPr id="207955" name="Line 71"/>
            <p:cNvSpPr>
              <a:spLocks noChangeShapeType="1"/>
            </p:cNvSpPr>
            <p:nvPr/>
          </p:nvSpPr>
          <p:spPr bwMode="auto">
            <a:xfrm>
              <a:off x="2241550" y="6162675"/>
              <a:ext cx="1588" cy="53975"/>
            </a:xfrm>
            <a:prstGeom prst="line">
              <a:avLst/>
            </a:prstGeom>
            <a:noFill/>
            <a:ln w="2">
              <a:solidFill>
                <a:srgbClr val="000000"/>
              </a:solidFill>
              <a:round/>
              <a:headEnd/>
              <a:tailEnd/>
            </a:ln>
          </p:spPr>
          <p:txBody>
            <a:bodyPr/>
            <a:lstStyle/>
            <a:p>
              <a:endParaRPr lang="en-US"/>
            </a:p>
          </p:txBody>
        </p:sp>
        <p:sp>
          <p:nvSpPr>
            <p:cNvPr id="207956" name="Line 72"/>
            <p:cNvSpPr>
              <a:spLocks noChangeShapeType="1"/>
            </p:cNvSpPr>
            <p:nvPr/>
          </p:nvSpPr>
          <p:spPr bwMode="auto">
            <a:xfrm>
              <a:off x="2470150" y="6108700"/>
              <a:ext cx="1588" cy="107950"/>
            </a:xfrm>
            <a:prstGeom prst="line">
              <a:avLst/>
            </a:prstGeom>
            <a:noFill/>
            <a:ln w="2">
              <a:solidFill>
                <a:srgbClr val="000000"/>
              </a:solidFill>
              <a:round/>
              <a:headEnd/>
              <a:tailEnd/>
            </a:ln>
          </p:spPr>
          <p:txBody>
            <a:bodyPr/>
            <a:lstStyle/>
            <a:p>
              <a:endParaRPr lang="en-US"/>
            </a:p>
          </p:txBody>
        </p:sp>
        <p:sp>
          <p:nvSpPr>
            <p:cNvPr id="207957" name="Line 73"/>
            <p:cNvSpPr>
              <a:spLocks noChangeShapeType="1"/>
            </p:cNvSpPr>
            <p:nvPr/>
          </p:nvSpPr>
          <p:spPr bwMode="auto">
            <a:xfrm>
              <a:off x="2695575" y="6162675"/>
              <a:ext cx="1588" cy="53975"/>
            </a:xfrm>
            <a:prstGeom prst="line">
              <a:avLst/>
            </a:prstGeom>
            <a:noFill/>
            <a:ln w="2">
              <a:solidFill>
                <a:srgbClr val="000000"/>
              </a:solidFill>
              <a:round/>
              <a:headEnd/>
              <a:tailEnd/>
            </a:ln>
          </p:spPr>
          <p:txBody>
            <a:bodyPr/>
            <a:lstStyle/>
            <a:p>
              <a:endParaRPr lang="en-US"/>
            </a:p>
          </p:txBody>
        </p:sp>
        <p:sp>
          <p:nvSpPr>
            <p:cNvPr id="207958" name="Line 74"/>
            <p:cNvSpPr>
              <a:spLocks noChangeShapeType="1"/>
            </p:cNvSpPr>
            <p:nvPr/>
          </p:nvSpPr>
          <p:spPr bwMode="auto">
            <a:xfrm>
              <a:off x="2924175" y="6162675"/>
              <a:ext cx="1588" cy="53975"/>
            </a:xfrm>
            <a:prstGeom prst="line">
              <a:avLst/>
            </a:prstGeom>
            <a:noFill/>
            <a:ln w="2">
              <a:solidFill>
                <a:srgbClr val="000000"/>
              </a:solidFill>
              <a:round/>
              <a:headEnd/>
              <a:tailEnd/>
            </a:ln>
          </p:spPr>
          <p:txBody>
            <a:bodyPr/>
            <a:lstStyle/>
            <a:p>
              <a:endParaRPr lang="en-US"/>
            </a:p>
          </p:txBody>
        </p:sp>
        <p:sp>
          <p:nvSpPr>
            <p:cNvPr id="207959" name="Line 75"/>
            <p:cNvSpPr>
              <a:spLocks noChangeShapeType="1"/>
            </p:cNvSpPr>
            <p:nvPr/>
          </p:nvSpPr>
          <p:spPr bwMode="auto">
            <a:xfrm>
              <a:off x="3149600" y="6162675"/>
              <a:ext cx="1588" cy="53975"/>
            </a:xfrm>
            <a:prstGeom prst="line">
              <a:avLst/>
            </a:prstGeom>
            <a:noFill/>
            <a:ln w="2">
              <a:solidFill>
                <a:srgbClr val="000000"/>
              </a:solidFill>
              <a:round/>
              <a:headEnd/>
              <a:tailEnd/>
            </a:ln>
          </p:spPr>
          <p:txBody>
            <a:bodyPr/>
            <a:lstStyle/>
            <a:p>
              <a:endParaRPr lang="en-US"/>
            </a:p>
          </p:txBody>
        </p:sp>
        <p:sp>
          <p:nvSpPr>
            <p:cNvPr id="207960" name="Line 76"/>
            <p:cNvSpPr>
              <a:spLocks noChangeShapeType="1"/>
            </p:cNvSpPr>
            <p:nvPr/>
          </p:nvSpPr>
          <p:spPr bwMode="auto">
            <a:xfrm>
              <a:off x="3376613" y="6108700"/>
              <a:ext cx="1587" cy="107950"/>
            </a:xfrm>
            <a:prstGeom prst="line">
              <a:avLst/>
            </a:prstGeom>
            <a:noFill/>
            <a:ln w="2">
              <a:solidFill>
                <a:srgbClr val="000000"/>
              </a:solidFill>
              <a:round/>
              <a:headEnd/>
              <a:tailEnd/>
            </a:ln>
          </p:spPr>
          <p:txBody>
            <a:bodyPr/>
            <a:lstStyle/>
            <a:p>
              <a:endParaRPr lang="en-US"/>
            </a:p>
          </p:txBody>
        </p:sp>
        <p:sp>
          <p:nvSpPr>
            <p:cNvPr id="207961" name="Line 77"/>
            <p:cNvSpPr>
              <a:spLocks noChangeShapeType="1"/>
            </p:cNvSpPr>
            <p:nvPr/>
          </p:nvSpPr>
          <p:spPr bwMode="auto">
            <a:xfrm>
              <a:off x="3602038" y="6162675"/>
              <a:ext cx="1587" cy="53975"/>
            </a:xfrm>
            <a:prstGeom prst="line">
              <a:avLst/>
            </a:prstGeom>
            <a:noFill/>
            <a:ln w="2">
              <a:solidFill>
                <a:srgbClr val="000000"/>
              </a:solidFill>
              <a:round/>
              <a:headEnd/>
              <a:tailEnd/>
            </a:ln>
          </p:spPr>
          <p:txBody>
            <a:bodyPr/>
            <a:lstStyle/>
            <a:p>
              <a:endParaRPr lang="en-US"/>
            </a:p>
          </p:txBody>
        </p:sp>
        <p:sp>
          <p:nvSpPr>
            <p:cNvPr id="207962" name="Line 78"/>
            <p:cNvSpPr>
              <a:spLocks noChangeShapeType="1"/>
            </p:cNvSpPr>
            <p:nvPr/>
          </p:nvSpPr>
          <p:spPr bwMode="auto">
            <a:xfrm>
              <a:off x="3830638" y="6162675"/>
              <a:ext cx="1587" cy="53975"/>
            </a:xfrm>
            <a:prstGeom prst="line">
              <a:avLst/>
            </a:prstGeom>
            <a:noFill/>
            <a:ln w="2">
              <a:solidFill>
                <a:srgbClr val="000000"/>
              </a:solidFill>
              <a:round/>
              <a:headEnd/>
              <a:tailEnd/>
            </a:ln>
          </p:spPr>
          <p:txBody>
            <a:bodyPr/>
            <a:lstStyle/>
            <a:p>
              <a:endParaRPr lang="en-US"/>
            </a:p>
          </p:txBody>
        </p:sp>
        <p:sp>
          <p:nvSpPr>
            <p:cNvPr id="207963" name="Line 79"/>
            <p:cNvSpPr>
              <a:spLocks noChangeShapeType="1"/>
            </p:cNvSpPr>
            <p:nvPr/>
          </p:nvSpPr>
          <p:spPr bwMode="auto">
            <a:xfrm>
              <a:off x="4060825" y="6162675"/>
              <a:ext cx="1588" cy="53975"/>
            </a:xfrm>
            <a:prstGeom prst="line">
              <a:avLst/>
            </a:prstGeom>
            <a:noFill/>
            <a:ln w="2">
              <a:solidFill>
                <a:srgbClr val="000000"/>
              </a:solidFill>
              <a:round/>
              <a:headEnd/>
              <a:tailEnd/>
            </a:ln>
          </p:spPr>
          <p:txBody>
            <a:bodyPr/>
            <a:lstStyle/>
            <a:p>
              <a:endParaRPr lang="en-US"/>
            </a:p>
          </p:txBody>
        </p:sp>
        <p:sp>
          <p:nvSpPr>
            <p:cNvPr id="207964" name="Line 80"/>
            <p:cNvSpPr>
              <a:spLocks noChangeShapeType="1"/>
            </p:cNvSpPr>
            <p:nvPr/>
          </p:nvSpPr>
          <p:spPr bwMode="auto">
            <a:xfrm>
              <a:off x="4284663" y="6108700"/>
              <a:ext cx="1587" cy="107950"/>
            </a:xfrm>
            <a:prstGeom prst="line">
              <a:avLst/>
            </a:prstGeom>
            <a:noFill/>
            <a:ln w="2">
              <a:solidFill>
                <a:srgbClr val="000000"/>
              </a:solidFill>
              <a:round/>
              <a:headEnd/>
              <a:tailEnd/>
            </a:ln>
          </p:spPr>
          <p:txBody>
            <a:bodyPr/>
            <a:lstStyle/>
            <a:p>
              <a:endParaRPr lang="en-US"/>
            </a:p>
          </p:txBody>
        </p:sp>
        <p:sp>
          <p:nvSpPr>
            <p:cNvPr id="207965" name="Line 81"/>
            <p:cNvSpPr>
              <a:spLocks noChangeShapeType="1"/>
            </p:cNvSpPr>
            <p:nvPr/>
          </p:nvSpPr>
          <p:spPr bwMode="auto">
            <a:xfrm>
              <a:off x="4513263" y="6162675"/>
              <a:ext cx="1587" cy="53975"/>
            </a:xfrm>
            <a:prstGeom prst="line">
              <a:avLst/>
            </a:prstGeom>
            <a:noFill/>
            <a:ln w="2">
              <a:solidFill>
                <a:srgbClr val="000000"/>
              </a:solidFill>
              <a:round/>
              <a:headEnd/>
              <a:tailEnd/>
            </a:ln>
          </p:spPr>
          <p:txBody>
            <a:bodyPr/>
            <a:lstStyle/>
            <a:p>
              <a:endParaRPr lang="en-US"/>
            </a:p>
          </p:txBody>
        </p:sp>
        <p:sp>
          <p:nvSpPr>
            <p:cNvPr id="207966" name="Line 82"/>
            <p:cNvSpPr>
              <a:spLocks noChangeShapeType="1"/>
            </p:cNvSpPr>
            <p:nvPr/>
          </p:nvSpPr>
          <p:spPr bwMode="auto">
            <a:xfrm>
              <a:off x="4738688" y="6162675"/>
              <a:ext cx="1587" cy="53975"/>
            </a:xfrm>
            <a:prstGeom prst="line">
              <a:avLst/>
            </a:prstGeom>
            <a:noFill/>
            <a:ln w="2">
              <a:solidFill>
                <a:srgbClr val="000000"/>
              </a:solidFill>
              <a:round/>
              <a:headEnd/>
              <a:tailEnd/>
            </a:ln>
          </p:spPr>
          <p:txBody>
            <a:bodyPr/>
            <a:lstStyle/>
            <a:p>
              <a:endParaRPr lang="en-US"/>
            </a:p>
          </p:txBody>
        </p:sp>
        <p:sp>
          <p:nvSpPr>
            <p:cNvPr id="207967" name="Line 83"/>
            <p:cNvSpPr>
              <a:spLocks noChangeShapeType="1"/>
            </p:cNvSpPr>
            <p:nvPr/>
          </p:nvSpPr>
          <p:spPr bwMode="auto">
            <a:xfrm>
              <a:off x="4967288" y="6162675"/>
              <a:ext cx="1587" cy="53975"/>
            </a:xfrm>
            <a:prstGeom prst="line">
              <a:avLst/>
            </a:prstGeom>
            <a:noFill/>
            <a:ln w="2">
              <a:solidFill>
                <a:srgbClr val="000000"/>
              </a:solidFill>
              <a:round/>
              <a:headEnd/>
              <a:tailEnd/>
            </a:ln>
          </p:spPr>
          <p:txBody>
            <a:bodyPr/>
            <a:lstStyle/>
            <a:p>
              <a:endParaRPr lang="en-US"/>
            </a:p>
          </p:txBody>
        </p:sp>
        <p:sp>
          <p:nvSpPr>
            <p:cNvPr id="207968" name="Line 84"/>
            <p:cNvSpPr>
              <a:spLocks noChangeShapeType="1"/>
            </p:cNvSpPr>
            <p:nvPr/>
          </p:nvSpPr>
          <p:spPr bwMode="auto">
            <a:xfrm>
              <a:off x="5192713" y="6108700"/>
              <a:ext cx="1587" cy="107950"/>
            </a:xfrm>
            <a:prstGeom prst="line">
              <a:avLst/>
            </a:prstGeom>
            <a:noFill/>
            <a:ln w="2">
              <a:solidFill>
                <a:srgbClr val="000000"/>
              </a:solidFill>
              <a:round/>
              <a:headEnd/>
              <a:tailEnd/>
            </a:ln>
          </p:spPr>
          <p:txBody>
            <a:bodyPr/>
            <a:lstStyle/>
            <a:p>
              <a:endParaRPr lang="en-US"/>
            </a:p>
          </p:txBody>
        </p:sp>
        <p:sp>
          <p:nvSpPr>
            <p:cNvPr id="207969" name="Line 85"/>
            <p:cNvSpPr>
              <a:spLocks noChangeShapeType="1"/>
            </p:cNvSpPr>
            <p:nvPr/>
          </p:nvSpPr>
          <p:spPr bwMode="auto">
            <a:xfrm>
              <a:off x="5421313" y="6162675"/>
              <a:ext cx="1587" cy="53975"/>
            </a:xfrm>
            <a:prstGeom prst="line">
              <a:avLst/>
            </a:prstGeom>
            <a:noFill/>
            <a:ln w="2">
              <a:solidFill>
                <a:srgbClr val="000000"/>
              </a:solidFill>
              <a:round/>
              <a:headEnd/>
              <a:tailEnd/>
            </a:ln>
          </p:spPr>
          <p:txBody>
            <a:bodyPr/>
            <a:lstStyle/>
            <a:p>
              <a:endParaRPr lang="en-US"/>
            </a:p>
          </p:txBody>
        </p:sp>
        <p:sp>
          <p:nvSpPr>
            <p:cNvPr id="207970" name="Line 86"/>
            <p:cNvSpPr>
              <a:spLocks noChangeShapeType="1"/>
            </p:cNvSpPr>
            <p:nvPr/>
          </p:nvSpPr>
          <p:spPr bwMode="auto">
            <a:xfrm>
              <a:off x="5646738" y="6162675"/>
              <a:ext cx="1587" cy="53975"/>
            </a:xfrm>
            <a:prstGeom prst="line">
              <a:avLst/>
            </a:prstGeom>
            <a:noFill/>
            <a:ln w="2">
              <a:solidFill>
                <a:srgbClr val="000000"/>
              </a:solidFill>
              <a:round/>
              <a:headEnd/>
              <a:tailEnd/>
            </a:ln>
          </p:spPr>
          <p:txBody>
            <a:bodyPr/>
            <a:lstStyle/>
            <a:p>
              <a:endParaRPr lang="en-US"/>
            </a:p>
          </p:txBody>
        </p:sp>
        <p:sp>
          <p:nvSpPr>
            <p:cNvPr id="207971" name="Line 87"/>
            <p:cNvSpPr>
              <a:spLocks noChangeShapeType="1"/>
            </p:cNvSpPr>
            <p:nvPr/>
          </p:nvSpPr>
          <p:spPr bwMode="auto">
            <a:xfrm>
              <a:off x="5875338" y="6162675"/>
              <a:ext cx="1587" cy="53975"/>
            </a:xfrm>
            <a:prstGeom prst="line">
              <a:avLst/>
            </a:prstGeom>
            <a:noFill/>
            <a:ln w="2">
              <a:solidFill>
                <a:srgbClr val="000000"/>
              </a:solidFill>
              <a:round/>
              <a:headEnd/>
              <a:tailEnd/>
            </a:ln>
          </p:spPr>
          <p:txBody>
            <a:bodyPr/>
            <a:lstStyle/>
            <a:p>
              <a:endParaRPr lang="en-US"/>
            </a:p>
          </p:txBody>
        </p:sp>
        <p:sp>
          <p:nvSpPr>
            <p:cNvPr id="207972" name="Line 88"/>
            <p:cNvSpPr>
              <a:spLocks noChangeShapeType="1"/>
            </p:cNvSpPr>
            <p:nvPr/>
          </p:nvSpPr>
          <p:spPr bwMode="auto">
            <a:xfrm>
              <a:off x="6100763" y="6108700"/>
              <a:ext cx="1587" cy="107950"/>
            </a:xfrm>
            <a:prstGeom prst="line">
              <a:avLst/>
            </a:prstGeom>
            <a:noFill/>
            <a:ln w="2">
              <a:solidFill>
                <a:srgbClr val="000000"/>
              </a:solidFill>
              <a:round/>
              <a:headEnd/>
              <a:tailEnd/>
            </a:ln>
          </p:spPr>
          <p:txBody>
            <a:bodyPr/>
            <a:lstStyle/>
            <a:p>
              <a:endParaRPr lang="en-US"/>
            </a:p>
          </p:txBody>
        </p:sp>
        <p:sp>
          <p:nvSpPr>
            <p:cNvPr id="207973" name="Line 89"/>
            <p:cNvSpPr>
              <a:spLocks noChangeShapeType="1"/>
            </p:cNvSpPr>
            <p:nvPr/>
          </p:nvSpPr>
          <p:spPr bwMode="auto">
            <a:xfrm>
              <a:off x="6329363" y="6162675"/>
              <a:ext cx="1587" cy="53975"/>
            </a:xfrm>
            <a:prstGeom prst="line">
              <a:avLst/>
            </a:prstGeom>
            <a:noFill/>
            <a:ln w="2">
              <a:solidFill>
                <a:srgbClr val="000000"/>
              </a:solidFill>
              <a:round/>
              <a:headEnd/>
              <a:tailEnd/>
            </a:ln>
          </p:spPr>
          <p:txBody>
            <a:bodyPr/>
            <a:lstStyle/>
            <a:p>
              <a:endParaRPr lang="en-US"/>
            </a:p>
          </p:txBody>
        </p:sp>
        <p:sp>
          <p:nvSpPr>
            <p:cNvPr id="207974" name="Line 90"/>
            <p:cNvSpPr>
              <a:spLocks noChangeShapeType="1"/>
            </p:cNvSpPr>
            <p:nvPr/>
          </p:nvSpPr>
          <p:spPr bwMode="auto">
            <a:xfrm>
              <a:off x="6554788" y="6162675"/>
              <a:ext cx="1587" cy="53975"/>
            </a:xfrm>
            <a:prstGeom prst="line">
              <a:avLst/>
            </a:prstGeom>
            <a:noFill/>
            <a:ln w="2">
              <a:solidFill>
                <a:srgbClr val="000000"/>
              </a:solidFill>
              <a:round/>
              <a:headEnd/>
              <a:tailEnd/>
            </a:ln>
          </p:spPr>
          <p:txBody>
            <a:bodyPr/>
            <a:lstStyle/>
            <a:p>
              <a:endParaRPr lang="en-US"/>
            </a:p>
          </p:txBody>
        </p:sp>
        <p:sp>
          <p:nvSpPr>
            <p:cNvPr id="207975" name="Line 91"/>
            <p:cNvSpPr>
              <a:spLocks noChangeShapeType="1"/>
            </p:cNvSpPr>
            <p:nvPr/>
          </p:nvSpPr>
          <p:spPr bwMode="auto">
            <a:xfrm>
              <a:off x="6783388" y="6162675"/>
              <a:ext cx="1587" cy="53975"/>
            </a:xfrm>
            <a:prstGeom prst="line">
              <a:avLst/>
            </a:prstGeom>
            <a:noFill/>
            <a:ln w="2">
              <a:solidFill>
                <a:srgbClr val="000000"/>
              </a:solidFill>
              <a:round/>
              <a:headEnd/>
              <a:tailEnd/>
            </a:ln>
          </p:spPr>
          <p:txBody>
            <a:bodyPr/>
            <a:lstStyle/>
            <a:p>
              <a:endParaRPr lang="en-US"/>
            </a:p>
          </p:txBody>
        </p:sp>
        <p:sp>
          <p:nvSpPr>
            <p:cNvPr id="207976" name="Line 92"/>
            <p:cNvSpPr>
              <a:spLocks noChangeShapeType="1"/>
            </p:cNvSpPr>
            <p:nvPr/>
          </p:nvSpPr>
          <p:spPr bwMode="auto">
            <a:xfrm>
              <a:off x="7011988" y="6108700"/>
              <a:ext cx="1587" cy="107950"/>
            </a:xfrm>
            <a:prstGeom prst="line">
              <a:avLst/>
            </a:prstGeom>
            <a:noFill/>
            <a:ln w="2">
              <a:solidFill>
                <a:srgbClr val="000000"/>
              </a:solidFill>
              <a:round/>
              <a:headEnd/>
              <a:tailEnd/>
            </a:ln>
          </p:spPr>
          <p:txBody>
            <a:bodyPr/>
            <a:lstStyle/>
            <a:p>
              <a:endParaRPr lang="en-US"/>
            </a:p>
          </p:txBody>
        </p:sp>
        <p:sp>
          <p:nvSpPr>
            <p:cNvPr id="207977" name="Line 93"/>
            <p:cNvSpPr>
              <a:spLocks noChangeShapeType="1"/>
            </p:cNvSpPr>
            <p:nvPr/>
          </p:nvSpPr>
          <p:spPr bwMode="auto">
            <a:xfrm>
              <a:off x="1562100" y="6108700"/>
              <a:ext cx="1588" cy="107950"/>
            </a:xfrm>
            <a:prstGeom prst="line">
              <a:avLst/>
            </a:prstGeom>
            <a:noFill/>
            <a:ln w="2">
              <a:solidFill>
                <a:srgbClr val="000000"/>
              </a:solidFill>
              <a:round/>
              <a:headEnd/>
              <a:tailEnd/>
            </a:ln>
          </p:spPr>
          <p:txBody>
            <a:bodyPr/>
            <a:lstStyle/>
            <a:p>
              <a:endParaRPr lang="en-US"/>
            </a:p>
          </p:txBody>
        </p:sp>
        <p:sp>
          <p:nvSpPr>
            <p:cNvPr id="207978" name="Line 94"/>
            <p:cNvSpPr>
              <a:spLocks noChangeShapeType="1"/>
            </p:cNvSpPr>
            <p:nvPr/>
          </p:nvSpPr>
          <p:spPr bwMode="auto">
            <a:xfrm>
              <a:off x="7011988" y="6108700"/>
              <a:ext cx="1587" cy="107950"/>
            </a:xfrm>
            <a:prstGeom prst="line">
              <a:avLst/>
            </a:prstGeom>
            <a:noFill/>
            <a:ln w="2">
              <a:solidFill>
                <a:srgbClr val="000000"/>
              </a:solidFill>
              <a:round/>
              <a:headEnd/>
              <a:tailEnd/>
            </a:ln>
          </p:spPr>
          <p:txBody>
            <a:bodyPr/>
            <a:lstStyle/>
            <a:p>
              <a:endParaRPr lang="en-US"/>
            </a:p>
          </p:txBody>
        </p:sp>
        <p:sp>
          <p:nvSpPr>
            <p:cNvPr id="207979" name="Line 95"/>
            <p:cNvSpPr>
              <a:spLocks noChangeShapeType="1"/>
            </p:cNvSpPr>
            <p:nvPr/>
          </p:nvSpPr>
          <p:spPr bwMode="auto">
            <a:xfrm>
              <a:off x="7237413" y="6162675"/>
              <a:ext cx="1587" cy="53975"/>
            </a:xfrm>
            <a:prstGeom prst="line">
              <a:avLst/>
            </a:prstGeom>
            <a:noFill/>
            <a:ln w="2">
              <a:solidFill>
                <a:srgbClr val="000000"/>
              </a:solidFill>
              <a:round/>
              <a:headEnd/>
              <a:tailEnd/>
            </a:ln>
          </p:spPr>
          <p:txBody>
            <a:bodyPr/>
            <a:lstStyle/>
            <a:p>
              <a:endParaRPr lang="en-US"/>
            </a:p>
          </p:txBody>
        </p:sp>
        <p:sp>
          <p:nvSpPr>
            <p:cNvPr id="207980" name="Line 96"/>
            <p:cNvSpPr>
              <a:spLocks noChangeShapeType="1"/>
            </p:cNvSpPr>
            <p:nvPr/>
          </p:nvSpPr>
          <p:spPr bwMode="auto">
            <a:xfrm>
              <a:off x="7466013" y="6162675"/>
              <a:ext cx="1587" cy="53975"/>
            </a:xfrm>
            <a:prstGeom prst="line">
              <a:avLst/>
            </a:prstGeom>
            <a:noFill/>
            <a:ln w="2">
              <a:solidFill>
                <a:srgbClr val="000000"/>
              </a:solidFill>
              <a:round/>
              <a:headEnd/>
              <a:tailEnd/>
            </a:ln>
          </p:spPr>
          <p:txBody>
            <a:bodyPr/>
            <a:lstStyle/>
            <a:p>
              <a:endParaRPr lang="en-US"/>
            </a:p>
          </p:txBody>
        </p:sp>
        <p:sp>
          <p:nvSpPr>
            <p:cNvPr id="207981" name="Freeform 98"/>
            <p:cNvSpPr>
              <a:spLocks noEditPoints="1"/>
            </p:cNvSpPr>
            <p:nvPr/>
          </p:nvSpPr>
          <p:spPr bwMode="auto">
            <a:xfrm>
              <a:off x="1555750" y="3086100"/>
              <a:ext cx="3554413" cy="1714500"/>
            </a:xfrm>
            <a:custGeom>
              <a:avLst/>
              <a:gdLst>
                <a:gd name="T0" fmla="*/ 2147483647 w 8958"/>
                <a:gd name="T1" fmla="*/ 2147483647 h 4319"/>
                <a:gd name="T2" fmla="*/ 2147483647 w 8958"/>
                <a:gd name="T3" fmla="*/ 2147483647 h 4319"/>
                <a:gd name="T4" fmla="*/ 2147483647 w 8958"/>
                <a:gd name="T5" fmla="*/ 2147483647 h 4319"/>
                <a:gd name="T6" fmla="*/ 2147483647 w 8958"/>
                <a:gd name="T7" fmla="*/ 2147483647 h 4319"/>
                <a:gd name="T8" fmla="*/ 2147483647 w 8958"/>
                <a:gd name="T9" fmla="*/ 2147483647 h 4319"/>
                <a:gd name="T10" fmla="*/ 2147483647 w 8958"/>
                <a:gd name="T11" fmla="*/ 2147483647 h 4319"/>
                <a:gd name="T12" fmla="*/ 2147483647 w 8958"/>
                <a:gd name="T13" fmla="*/ 2147483647 h 4319"/>
                <a:gd name="T14" fmla="*/ 2147483647 w 8958"/>
                <a:gd name="T15" fmla="*/ 2147483647 h 4319"/>
                <a:gd name="T16" fmla="*/ 2147483647 w 8958"/>
                <a:gd name="T17" fmla="*/ 2147483647 h 4319"/>
                <a:gd name="T18" fmla="*/ 2147483647 w 8958"/>
                <a:gd name="T19" fmla="*/ 2147483647 h 4319"/>
                <a:gd name="T20" fmla="*/ 2147483647 w 8958"/>
                <a:gd name="T21" fmla="*/ 2147483647 h 4319"/>
                <a:gd name="T22" fmla="*/ 2147483647 w 8958"/>
                <a:gd name="T23" fmla="*/ 2147483647 h 4319"/>
                <a:gd name="T24" fmla="*/ 2147483647 w 8958"/>
                <a:gd name="T25" fmla="*/ 2147483647 h 4319"/>
                <a:gd name="T26" fmla="*/ 2147483647 w 8958"/>
                <a:gd name="T27" fmla="*/ 2147483647 h 4319"/>
                <a:gd name="T28" fmla="*/ 2147483647 w 8958"/>
                <a:gd name="T29" fmla="*/ 2147483647 h 4319"/>
                <a:gd name="T30" fmla="*/ 2147483647 w 8958"/>
                <a:gd name="T31" fmla="*/ 2147483647 h 4319"/>
                <a:gd name="T32" fmla="*/ 2147483647 w 8958"/>
                <a:gd name="T33" fmla="*/ 2147483647 h 4319"/>
                <a:gd name="T34" fmla="*/ 2147483647 w 8958"/>
                <a:gd name="T35" fmla="*/ 2147483647 h 4319"/>
                <a:gd name="T36" fmla="*/ 2147483647 w 8958"/>
                <a:gd name="T37" fmla="*/ 2147483647 h 4319"/>
                <a:gd name="T38" fmla="*/ 2147483647 w 8958"/>
                <a:gd name="T39" fmla="*/ 2147483647 h 4319"/>
                <a:gd name="T40" fmla="*/ 2147483647 w 8958"/>
                <a:gd name="T41" fmla="*/ 2147483647 h 4319"/>
                <a:gd name="T42" fmla="*/ 2147483647 w 8958"/>
                <a:gd name="T43" fmla="*/ 2147483647 h 4319"/>
                <a:gd name="T44" fmla="*/ 2147483647 w 8958"/>
                <a:gd name="T45" fmla="*/ 2147483647 h 4319"/>
                <a:gd name="T46" fmla="*/ 2147483647 w 8958"/>
                <a:gd name="T47" fmla="*/ 2147483647 h 4319"/>
                <a:gd name="T48" fmla="*/ 2147483647 w 8958"/>
                <a:gd name="T49" fmla="*/ 2147483647 h 4319"/>
                <a:gd name="T50" fmla="*/ 2147483647 w 8958"/>
                <a:gd name="T51" fmla="*/ 2147483647 h 4319"/>
                <a:gd name="T52" fmla="*/ 2147483647 w 8958"/>
                <a:gd name="T53" fmla="*/ 2147483647 h 4319"/>
                <a:gd name="T54" fmla="*/ 2147483647 w 8958"/>
                <a:gd name="T55" fmla="*/ 2147483647 h 4319"/>
                <a:gd name="T56" fmla="*/ 2147483647 w 8958"/>
                <a:gd name="T57" fmla="*/ 2147483647 h 4319"/>
                <a:gd name="T58" fmla="*/ 2147483647 w 8958"/>
                <a:gd name="T59" fmla="*/ 2147483647 h 4319"/>
                <a:gd name="T60" fmla="*/ 2147483647 w 8958"/>
                <a:gd name="T61" fmla="*/ 2147483647 h 4319"/>
                <a:gd name="T62" fmla="*/ 2147483647 w 8958"/>
                <a:gd name="T63" fmla="*/ 2147483647 h 4319"/>
                <a:gd name="T64" fmla="*/ 2147483647 w 8958"/>
                <a:gd name="T65" fmla="*/ 2147483647 h 4319"/>
                <a:gd name="T66" fmla="*/ 2147483647 w 8958"/>
                <a:gd name="T67" fmla="*/ 2147483647 h 4319"/>
                <a:gd name="T68" fmla="*/ 2147483647 w 8958"/>
                <a:gd name="T69" fmla="*/ 2147483647 h 4319"/>
                <a:gd name="T70" fmla="*/ 2147483647 w 8958"/>
                <a:gd name="T71" fmla="*/ 2147483647 h 4319"/>
                <a:gd name="T72" fmla="*/ 2147483647 w 8958"/>
                <a:gd name="T73" fmla="*/ 2147483647 h 4319"/>
                <a:gd name="T74" fmla="*/ 2147483647 w 8958"/>
                <a:gd name="T75" fmla="*/ 2147483647 h 4319"/>
                <a:gd name="T76" fmla="*/ 2147483647 w 8958"/>
                <a:gd name="T77" fmla="*/ 2147483647 h 4319"/>
                <a:gd name="T78" fmla="*/ 2147483647 w 8958"/>
                <a:gd name="T79" fmla="*/ 2147483647 h 4319"/>
                <a:gd name="T80" fmla="*/ 2147483647 w 8958"/>
                <a:gd name="T81" fmla="*/ 2147483647 h 4319"/>
                <a:gd name="T82" fmla="*/ 2147483647 w 8958"/>
                <a:gd name="T83" fmla="*/ 2147483647 h 4319"/>
                <a:gd name="T84" fmla="*/ 2147483647 w 8958"/>
                <a:gd name="T85" fmla="*/ 2147483647 h 4319"/>
                <a:gd name="T86" fmla="*/ 2147483647 w 8958"/>
                <a:gd name="T87" fmla="*/ 2147483647 h 4319"/>
                <a:gd name="T88" fmla="*/ 2147483647 w 8958"/>
                <a:gd name="T89" fmla="*/ 2147483647 h 4319"/>
                <a:gd name="T90" fmla="*/ 2147483647 w 8958"/>
                <a:gd name="T91" fmla="*/ 2147483647 h 4319"/>
                <a:gd name="T92" fmla="*/ 2147483647 w 8958"/>
                <a:gd name="T93" fmla="*/ 2147483647 h 4319"/>
                <a:gd name="T94" fmla="*/ 2147483647 w 8958"/>
                <a:gd name="T95" fmla="*/ 2147483647 h 4319"/>
                <a:gd name="T96" fmla="*/ 2147483647 w 8958"/>
                <a:gd name="T97" fmla="*/ 2147483647 h 4319"/>
                <a:gd name="T98" fmla="*/ 2147483647 w 8958"/>
                <a:gd name="T99" fmla="*/ 2147483647 h 4319"/>
                <a:gd name="T100" fmla="*/ 2147483647 w 8958"/>
                <a:gd name="T101" fmla="*/ 2147483647 h 4319"/>
                <a:gd name="T102" fmla="*/ 2147483647 w 8958"/>
                <a:gd name="T103" fmla="*/ 2147483647 h 4319"/>
                <a:gd name="T104" fmla="*/ 2147483647 w 8958"/>
                <a:gd name="T105" fmla="*/ 2147483647 h 4319"/>
                <a:gd name="T106" fmla="*/ 2147483647 w 8958"/>
                <a:gd name="T107" fmla="*/ 2147483647 h 4319"/>
                <a:gd name="T108" fmla="*/ 2147483647 w 8958"/>
                <a:gd name="T109" fmla="*/ 2147483647 h 4319"/>
                <a:gd name="T110" fmla="*/ 2147483647 w 8958"/>
                <a:gd name="T111" fmla="*/ 2147483647 h 4319"/>
                <a:gd name="T112" fmla="*/ 2147483647 w 8958"/>
                <a:gd name="T113" fmla="*/ 2147483647 h 4319"/>
                <a:gd name="T114" fmla="*/ 2147483647 w 8958"/>
                <a:gd name="T115" fmla="*/ 2147483647 h 4319"/>
                <a:gd name="T116" fmla="*/ 2147483647 w 8958"/>
                <a:gd name="T117" fmla="*/ 2147483647 h 4319"/>
                <a:gd name="T118" fmla="*/ 2147483647 w 8958"/>
                <a:gd name="T119" fmla="*/ 2147483647 h 4319"/>
                <a:gd name="T120" fmla="*/ 2147483647 w 8958"/>
                <a:gd name="T121" fmla="*/ 2147483647 h 4319"/>
                <a:gd name="T122" fmla="*/ 2147483647 w 8958"/>
                <a:gd name="T123" fmla="*/ 2147483647 h 4319"/>
                <a:gd name="T124" fmla="*/ 2147483647 w 8958"/>
                <a:gd name="T125" fmla="*/ 2147483647 h 431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958"/>
                <a:gd name="T190" fmla="*/ 0 h 4319"/>
                <a:gd name="T191" fmla="*/ 8958 w 8958"/>
                <a:gd name="T192" fmla="*/ 4319 h 431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958" h="4319">
                  <a:moveTo>
                    <a:pt x="0" y="4318"/>
                  </a:moveTo>
                  <a:lnTo>
                    <a:pt x="8" y="4055"/>
                  </a:lnTo>
                  <a:lnTo>
                    <a:pt x="40" y="4056"/>
                  </a:lnTo>
                  <a:lnTo>
                    <a:pt x="32" y="4319"/>
                  </a:lnTo>
                  <a:lnTo>
                    <a:pt x="0" y="4318"/>
                  </a:lnTo>
                  <a:close/>
                  <a:moveTo>
                    <a:pt x="8" y="4055"/>
                  </a:moveTo>
                  <a:lnTo>
                    <a:pt x="8" y="4053"/>
                  </a:lnTo>
                  <a:lnTo>
                    <a:pt x="24" y="4055"/>
                  </a:lnTo>
                  <a:lnTo>
                    <a:pt x="8" y="4055"/>
                  </a:lnTo>
                  <a:close/>
                  <a:moveTo>
                    <a:pt x="8" y="4053"/>
                  </a:moveTo>
                  <a:lnTo>
                    <a:pt x="16" y="3950"/>
                  </a:lnTo>
                  <a:lnTo>
                    <a:pt x="48" y="3952"/>
                  </a:lnTo>
                  <a:lnTo>
                    <a:pt x="40" y="4056"/>
                  </a:lnTo>
                  <a:lnTo>
                    <a:pt x="8" y="4053"/>
                  </a:lnTo>
                  <a:close/>
                  <a:moveTo>
                    <a:pt x="16" y="3950"/>
                  </a:moveTo>
                  <a:lnTo>
                    <a:pt x="17" y="3949"/>
                  </a:lnTo>
                  <a:lnTo>
                    <a:pt x="32" y="3951"/>
                  </a:lnTo>
                  <a:lnTo>
                    <a:pt x="16" y="3950"/>
                  </a:lnTo>
                  <a:close/>
                  <a:moveTo>
                    <a:pt x="17" y="3949"/>
                  </a:moveTo>
                  <a:lnTo>
                    <a:pt x="33" y="3860"/>
                  </a:lnTo>
                  <a:lnTo>
                    <a:pt x="64" y="3866"/>
                  </a:lnTo>
                  <a:lnTo>
                    <a:pt x="48" y="3954"/>
                  </a:lnTo>
                  <a:lnTo>
                    <a:pt x="17" y="3949"/>
                  </a:lnTo>
                  <a:close/>
                  <a:moveTo>
                    <a:pt x="64" y="3865"/>
                  </a:moveTo>
                  <a:lnTo>
                    <a:pt x="64" y="3866"/>
                  </a:lnTo>
                  <a:lnTo>
                    <a:pt x="48" y="3862"/>
                  </a:lnTo>
                  <a:lnTo>
                    <a:pt x="64" y="3865"/>
                  </a:lnTo>
                  <a:close/>
                  <a:moveTo>
                    <a:pt x="32" y="3861"/>
                  </a:moveTo>
                  <a:lnTo>
                    <a:pt x="40" y="3797"/>
                  </a:lnTo>
                  <a:lnTo>
                    <a:pt x="72" y="3801"/>
                  </a:lnTo>
                  <a:lnTo>
                    <a:pt x="64" y="3865"/>
                  </a:lnTo>
                  <a:lnTo>
                    <a:pt x="32" y="3861"/>
                  </a:lnTo>
                  <a:close/>
                  <a:moveTo>
                    <a:pt x="40" y="3797"/>
                  </a:moveTo>
                  <a:lnTo>
                    <a:pt x="40" y="3795"/>
                  </a:lnTo>
                  <a:lnTo>
                    <a:pt x="56" y="3798"/>
                  </a:lnTo>
                  <a:lnTo>
                    <a:pt x="40" y="3797"/>
                  </a:lnTo>
                  <a:close/>
                  <a:moveTo>
                    <a:pt x="40" y="3795"/>
                  </a:moveTo>
                  <a:lnTo>
                    <a:pt x="56" y="3731"/>
                  </a:lnTo>
                  <a:lnTo>
                    <a:pt x="87" y="3739"/>
                  </a:lnTo>
                  <a:lnTo>
                    <a:pt x="71" y="3803"/>
                  </a:lnTo>
                  <a:lnTo>
                    <a:pt x="40" y="3795"/>
                  </a:lnTo>
                  <a:close/>
                  <a:moveTo>
                    <a:pt x="88" y="3737"/>
                  </a:moveTo>
                  <a:lnTo>
                    <a:pt x="87" y="3739"/>
                  </a:lnTo>
                  <a:lnTo>
                    <a:pt x="72" y="3734"/>
                  </a:lnTo>
                  <a:lnTo>
                    <a:pt x="88" y="3737"/>
                  </a:lnTo>
                  <a:close/>
                  <a:moveTo>
                    <a:pt x="56" y="3733"/>
                  </a:moveTo>
                  <a:lnTo>
                    <a:pt x="64" y="3676"/>
                  </a:lnTo>
                  <a:lnTo>
                    <a:pt x="96" y="3681"/>
                  </a:lnTo>
                  <a:lnTo>
                    <a:pt x="88" y="3737"/>
                  </a:lnTo>
                  <a:lnTo>
                    <a:pt x="56" y="3733"/>
                  </a:lnTo>
                  <a:close/>
                  <a:moveTo>
                    <a:pt x="64" y="3676"/>
                  </a:moveTo>
                  <a:lnTo>
                    <a:pt x="65" y="3674"/>
                  </a:lnTo>
                  <a:lnTo>
                    <a:pt x="80" y="3679"/>
                  </a:lnTo>
                  <a:lnTo>
                    <a:pt x="64" y="3676"/>
                  </a:lnTo>
                  <a:close/>
                  <a:moveTo>
                    <a:pt x="65" y="3674"/>
                  </a:moveTo>
                  <a:lnTo>
                    <a:pt x="81" y="3626"/>
                  </a:lnTo>
                  <a:lnTo>
                    <a:pt x="112" y="3636"/>
                  </a:lnTo>
                  <a:lnTo>
                    <a:pt x="96" y="3684"/>
                  </a:lnTo>
                  <a:lnTo>
                    <a:pt x="65" y="3674"/>
                  </a:lnTo>
                  <a:close/>
                  <a:moveTo>
                    <a:pt x="112" y="3635"/>
                  </a:moveTo>
                  <a:lnTo>
                    <a:pt x="112" y="3636"/>
                  </a:lnTo>
                  <a:lnTo>
                    <a:pt x="96" y="3631"/>
                  </a:lnTo>
                  <a:lnTo>
                    <a:pt x="112" y="3635"/>
                  </a:lnTo>
                  <a:close/>
                  <a:moveTo>
                    <a:pt x="81" y="3627"/>
                  </a:moveTo>
                  <a:lnTo>
                    <a:pt x="88" y="3588"/>
                  </a:lnTo>
                  <a:lnTo>
                    <a:pt x="120" y="3594"/>
                  </a:lnTo>
                  <a:lnTo>
                    <a:pt x="112" y="3635"/>
                  </a:lnTo>
                  <a:lnTo>
                    <a:pt x="81" y="3627"/>
                  </a:lnTo>
                  <a:close/>
                  <a:moveTo>
                    <a:pt x="120" y="3594"/>
                  </a:moveTo>
                  <a:lnTo>
                    <a:pt x="120" y="3594"/>
                  </a:lnTo>
                  <a:lnTo>
                    <a:pt x="104" y="3591"/>
                  </a:lnTo>
                  <a:lnTo>
                    <a:pt x="120" y="3594"/>
                  </a:lnTo>
                  <a:close/>
                  <a:moveTo>
                    <a:pt x="88" y="3588"/>
                  </a:moveTo>
                  <a:lnTo>
                    <a:pt x="96" y="3540"/>
                  </a:lnTo>
                  <a:lnTo>
                    <a:pt x="128" y="3546"/>
                  </a:lnTo>
                  <a:lnTo>
                    <a:pt x="120" y="3594"/>
                  </a:lnTo>
                  <a:lnTo>
                    <a:pt x="88" y="3588"/>
                  </a:lnTo>
                  <a:close/>
                  <a:moveTo>
                    <a:pt x="96" y="3540"/>
                  </a:moveTo>
                  <a:lnTo>
                    <a:pt x="97" y="3538"/>
                  </a:lnTo>
                  <a:lnTo>
                    <a:pt x="97" y="3537"/>
                  </a:lnTo>
                  <a:lnTo>
                    <a:pt x="112" y="3543"/>
                  </a:lnTo>
                  <a:lnTo>
                    <a:pt x="96" y="3540"/>
                  </a:lnTo>
                  <a:close/>
                  <a:moveTo>
                    <a:pt x="97" y="3537"/>
                  </a:moveTo>
                  <a:lnTo>
                    <a:pt x="113" y="3497"/>
                  </a:lnTo>
                  <a:lnTo>
                    <a:pt x="143" y="3509"/>
                  </a:lnTo>
                  <a:lnTo>
                    <a:pt x="127" y="3548"/>
                  </a:lnTo>
                  <a:lnTo>
                    <a:pt x="97" y="3537"/>
                  </a:lnTo>
                  <a:close/>
                  <a:moveTo>
                    <a:pt x="144" y="3506"/>
                  </a:moveTo>
                  <a:lnTo>
                    <a:pt x="143" y="3509"/>
                  </a:lnTo>
                  <a:lnTo>
                    <a:pt x="128" y="3503"/>
                  </a:lnTo>
                  <a:lnTo>
                    <a:pt x="144" y="3506"/>
                  </a:lnTo>
                  <a:close/>
                  <a:moveTo>
                    <a:pt x="113" y="3500"/>
                  </a:moveTo>
                  <a:lnTo>
                    <a:pt x="120" y="3460"/>
                  </a:lnTo>
                  <a:lnTo>
                    <a:pt x="152" y="3466"/>
                  </a:lnTo>
                  <a:lnTo>
                    <a:pt x="144" y="3506"/>
                  </a:lnTo>
                  <a:lnTo>
                    <a:pt x="113" y="3500"/>
                  </a:lnTo>
                  <a:close/>
                  <a:moveTo>
                    <a:pt x="120" y="3460"/>
                  </a:moveTo>
                  <a:lnTo>
                    <a:pt x="120" y="3458"/>
                  </a:lnTo>
                  <a:lnTo>
                    <a:pt x="122" y="3456"/>
                  </a:lnTo>
                  <a:lnTo>
                    <a:pt x="136" y="3463"/>
                  </a:lnTo>
                  <a:lnTo>
                    <a:pt x="120" y="3460"/>
                  </a:lnTo>
                  <a:close/>
                  <a:moveTo>
                    <a:pt x="122" y="3456"/>
                  </a:moveTo>
                  <a:lnTo>
                    <a:pt x="138" y="3424"/>
                  </a:lnTo>
                  <a:lnTo>
                    <a:pt x="166" y="3437"/>
                  </a:lnTo>
                  <a:lnTo>
                    <a:pt x="150" y="3470"/>
                  </a:lnTo>
                  <a:lnTo>
                    <a:pt x="122" y="3456"/>
                  </a:lnTo>
                  <a:close/>
                  <a:moveTo>
                    <a:pt x="167" y="3435"/>
                  </a:moveTo>
                  <a:lnTo>
                    <a:pt x="167" y="3436"/>
                  </a:lnTo>
                  <a:lnTo>
                    <a:pt x="166" y="3437"/>
                  </a:lnTo>
                  <a:lnTo>
                    <a:pt x="152" y="3431"/>
                  </a:lnTo>
                  <a:lnTo>
                    <a:pt x="167" y="3435"/>
                  </a:lnTo>
                  <a:close/>
                  <a:moveTo>
                    <a:pt x="136" y="3428"/>
                  </a:moveTo>
                  <a:lnTo>
                    <a:pt x="145" y="3396"/>
                  </a:lnTo>
                  <a:lnTo>
                    <a:pt x="176" y="3403"/>
                  </a:lnTo>
                  <a:lnTo>
                    <a:pt x="167" y="3435"/>
                  </a:lnTo>
                  <a:lnTo>
                    <a:pt x="136" y="3428"/>
                  </a:lnTo>
                  <a:close/>
                  <a:moveTo>
                    <a:pt x="145" y="3396"/>
                  </a:moveTo>
                  <a:lnTo>
                    <a:pt x="145" y="3393"/>
                  </a:lnTo>
                  <a:lnTo>
                    <a:pt x="146" y="3392"/>
                  </a:lnTo>
                  <a:lnTo>
                    <a:pt x="160" y="3399"/>
                  </a:lnTo>
                  <a:lnTo>
                    <a:pt x="145" y="3396"/>
                  </a:lnTo>
                  <a:close/>
                  <a:moveTo>
                    <a:pt x="146" y="3392"/>
                  </a:moveTo>
                  <a:lnTo>
                    <a:pt x="162" y="3360"/>
                  </a:lnTo>
                  <a:lnTo>
                    <a:pt x="191" y="3373"/>
                  </a:lnTo>
                  <a:lnTo>
                    <a:pt x="175" y="3405"/>
                  </a:lnTo>
                  <a:lnTo>
                    <a:pt x="146" y="3392"/>
                  </a:lnTo>
                  <a:close/>
                  <a:moveTo>
                    <a:pt x="192" y="3371"/>
                  </a:moveTo>
                  <a:lnTo>
                    <a:pt x="192" y="3372"/>
                  </a:lnTo>
                  <a:lnTo>
                    <a:pt x="191" y="3373"/>
                  </a:lnTo>
                  <a:lnTo>
                    <a:pt x="176" y="3367"/>
                  </a:lnTo>
                  <a:lnTo>
                    <a:pt x="192" y="3371"/>
                  </a:lnTo>
                  <a:close/>
                  <a:moveTo>
                    <a:pt x="161" y="3364"/>
                  </a:moveTo>
                  <a:lnTo>
                    <a:pt x="168" y="3332"/>
                  </a:lnTo>
                  <a:lnTo>
                    <a:pt x="199" y="3339"/>
                  </a:lnTo>
                  <a:lnTo>
                    <a:pt x="192" y="3371"/>
                  </a:lnTo>
                  <a:lnTo>
                    <a:pt x="161" y="3364"/>
                  </a:lnTo>
                  <a:close/>
                  <a:moveTo>
                    <a:pt x="168" y="3332"/>
                  </a:moveTo>
                  <a:lnTo>
                    <a:pt x="177" y="3300"/>
                  </a:lnTo>
                  <a:lnTo>
                    <a:pt x="208" y="3307"/>
                  </a:lnTo>
                  <a:lnTo>
                    <a:pt x="199" y="3339"/>
                  </a:lnTo>
                  <a:lnTo>
                    <a:pt x="168" y="3332"/>
                  </a:lnTo>
                  <a:close/>
                  <a:moveTo>
                    <a:pt x="177" y="3300"/>
                  </a:moveTo>
                  <a:lnTo>
                    <a:pt x="177" y="3297"/>
                  </a:lnTo>
                  <a:lnTo>
                    <a:pt x="178" y="3296"/>
                  </a:lnTo>
                  <a:lnTo>
                    <a:pt x="192" y="3303"/>
                  </a:lnTo>
                  <a:lnTo>
                    <a:pt x="177" y="3300"/>
                  </a:lnTo>
                  <a:close/>
                  <a:moveTo>
                    <a:pt x="178" y="3296"/>
                  </a:moveTo>
                  <a:lnTo>
                    <a:pt x="194" y="3264"/>
                  </a:lnTo>
                  <a:lnTo>
                    <a:pt x="223" y="3279"/>
                  </a:lnTo>
                  <a:lnTo>
                    <a:pt x="207" y="3311"/>
                  </a:lnTo>
                  <a:lnTo>
                    <a:pt x="178" y="3296"/>
                  </a:lnTo>
                  <a:close/>
                  <a:moveTo>
                    <a:pt x="224" y="3276"/>
                  </a:moveTo>
                  <a:lnTo>
                    <a:pt x="223" y="3279"/>
                  </a:lnTo>
                  <a:lnTo>
                    <a:pt x="208" y="3271"/>
                  </a:lnTo>
                  <a:lnTo>
                    <a:pt x="224" y="3276"/>
                  </a:lnTo>
                  <a:close/>
                  <a:moveTo>
                    <a:pt x="193" y="3266"/>
                  </a:moveTo>
                  <a:lnTo>
                    <a:pt x="200" y="3242"/>
                  </a:lnTo>
                  <a:lnTo>
                    <a:pt x="231" y="3251"/>
                  </a:lnTo>
                  <a:lnTo>
                    <a:pt x="224" y="3276"/>
                  </a:lnTo>
                  <a:lnTo>
                    <a:pt x="193" y="3266"/>
                  </a:lnTo>
                  <a:close/>
                  <a:moveTo>
                    <a:pt x="200" y="3242"/>
                  </a:moveTo>
                  <a:lnTo>
                    <a:pt x="202" y="3239"/>
                  </a:lnTo>
                  <a:lnTo>
                    <a:pt x="216" y="3247"/>
                  </a:lnTo>
                  <a:lnTo>
                    <a:pt x="200" y="3242"/>
                  </a:lnTo>
                  <a:close/>
                  <a:moveTo>
                    <a:pt x="202" y="3239"/>
                  </a:moveTo>
                  <a:lnTo>
                    <a:pt x="218" y="3208"/>
                  </a:lnTo>
                  <a:lnTo>
                    <a:pt x="246" y="3222"/>
                  </a:lnTo>
                  <a:lnTo>
                    <a:pt x="230" y="3254"/>
                  </a:lnTo>
                  <a:lnTo>
                    <a:pt x="202" y="3239"/>
                  </a:lnTo>
                  <a:close/>
                  <a:moveTo>
                    <a:pt x="247" y="3219"/>
                  </a:moveTo>
                  <a:lnTo>
                    <a:pt x="246" y="3222"/>
                  </a:lnTo>
                  <a:lnTo>
                    <a:pt x="232" y="3215"/>
                  </a:lnTo>
                  <a:lnTo>
                    <a:pt x="247" y="3219"/>
                  </a:lnTo>
                  <a:close/>
                  <a:moveTo>
                    <a:pt x="216" y="3210"/>
                  </a:moveTo>
                  <a:lnTo>
                    <a:pt x="225" y="3186"/>
                  </a:lnTo>
                  <a:lnTo>
                    <a:pt x="255" y="3196"/>
                  </a:lnTo>
                  <a:lnTo>
                    <a:pt x="247" y="3219"/>
                  </a:lnTo>
                  <a:lnTo>
                    <a:pt x="216" y="3210"/>
                  </a:lnTo>
                  <a:close/>
                  <a:moveTo>
                    <a:pt x="225" y="3186"/>
                  </a:moveTo>
                  <a:lnTo>
                    <a:pt x="226" y="3184"/>
                  </a:lnTo>
                  <a:lnTo>
                    <a:pt x="226" y="3182"/>
                  </a:lnTo>
                  <a:lnTo>
                    <a:pt x="240" y="3191"/>
                  </a:lnTo>
                  <a:lnTo>
                    <a:pt x="225" y="3186"/>
                  </a:lnTo>
                  <a:close/>
                  <a:moveTo>
                    <a:pt x="226" y="3182"/>
                  </a:moveTo>
                  <a:lnTo>
                    <a:pt x="242" y="3158"/>
                  </a:lnTo>
                  <a:lnTo>
                    <a:pt x="269" y="3175"/>
                  </a:lnTo>
                  <a:lnTo>
                    <a:pt x="253" y="3200"/>
                  </a:lnTo>
                  <a:lnTo>
                    <a:pt x="226" y="3182"/>
                  </a:lnTo>
                  <a:close/>
                  <a:moveTo>
                    <a:pt x="271" y="3171"/>
                  </a:moveTo>
                  <a:lnTo>
                    <a:pt x="271" y="3174"/>
                  </a:lnTo>
                  <a:lnTo>
                    <a:pt x="269" y="3175"/>
                  </a:lnTo>
                  <a:lnTo>
                    <a:pt x="256" y="3166"/>
                  </a:lnTo>
                  <a:lnTo>
                    <a:pt x="271" y="3171"/>
                  </a:lnTo>
                  <a:close/>
                  <a:moveTo>
                    <a:pt x="241" y="3162"/>
                  </a:moveTo>
                  <a:lnTo>
                    <a:pt x="248" y="3138"/>
                  </a:lnTo>
                  <a:lnTo>
                    <a:pt x="279" y="3148"/>
                  </a:lnTo>
                  <a:lnTo>
                    <a:pt x="271" y="3171"/>
                  </a:lnTo>
                  <a:lnTo>
                    <a:pt x="241" y="3162"/>
                  </a:lnTo>
                  <a:close/>
                  <a:moveTo>
                    <a:pt x="279" y="3147"/>
                  </a:moveTo>
                  <a:lnTo>
                    <a:pt x="279" y="3148"/>
                  </a:lnTo>
                  <a:lnTo>
                    <a:pt x="264" y="3143"/>
                  </a:lnTo>
                  <a:lnTo>
                    <a:pt x="279" y="3147"/>
                  </a:lnTo>
                  <a:close/>
                  <a:moveTo>
                    <a:pt x="248" y="3139"/>
                  </a:moveTo>
                  <a:lnTo>
                    <a:pt x="257" y="3107"/>
                  </a:lnTo>
                  <a:lnTo>
                    <a:pt x="288" y="3115"/>
                  </a:lnTo>
                  <a:lnTo>
                    <a:pt x="279" y="3147"/>
                  </a:lnTo>
                  <a:lnTo>
                    <a:pt x="248" y="3139"/>
                  </a:lnTo>
                  <a:close/>
                  <a:moveTo>
                    <a:pt x="257" y="3107"/>
                  </a:moveTo>
                  <a:lnTo>
                    <a:pt x="257" y="3105"/>
                  </a:lnTo>
                  <a:lnTo>
                    <a:pt x="258" y="3102"/>
                  </a:lnTo>
                  <a:lnTo>
                    <a:pt x="272" y="3111"/>
                  </a:lnTo>
                  <a:lnTo>
                    <a:pt x="257" y="3107"/>
                  </a:lnTo>
                  <a:close/>
                  <a:moveTo>
                    <a:pt x="258" y="3102"/>
                  </a:moveTo>
                  <a:lnTo>
                    <a:pt x="274" y="3078"/>
                  </a:lnTo>
                  <a:lnTo>
                    <a:pt x="301" y="3096"/>
                  </a:lnTo>
                  <a:lnTo>
                    <a:pt x="285" y="3120"/>
                  </a:lnTo>
                  <a:lnTo>
                    <a:pt x="258" y="3102"/>
                  </a:lnTo>
                  <a:close/>
                  <a:moveTo>
                    <a:pt x="303" y="3094"/>
                  </a:moveTo>
                  <a:lnTo>
                    <a:pt x="301" y="3096"/>
                  </a:lnTo>
                  <a:lnTo>
                    <a:pt x="288" y="3086"/>
                  </a:lnTo>
                  <a:lnTo>
                    <a:pt x="303" y="3094"/>
                  </a:lnTo>
                  <a:close/>
                  <a:moveTo>
                    <a:pt x="274" y="3080"/>
                  </a:moveTo>
                  <a:lnTo>
                    <a:pt x="282" y="3064"/>
                  </a:lnTo>
                  <a:lnTo>
                    <a:pt x="310" y="3078"/>
                  </a:lnTo>
                  <a:lnTo>
                    <a:pt x="303" y="3094"/>
                  </a:lnTo>
                  <a:lnTo>
                    <a:pt x="274" y="3080"/>
                  </a:lnTo>
                  <a:close/>
                  <a:moveTo>
                    <a:pt x="282" y="3064"/>
                  </a:moveTo>
                  <a:lnTo>
                    <a:pt x="283" y="3062"/>
                  </a:lnTo>
                  <a:lnTo>
                    <a:pt x="297" y="3070"/>
                  </a:lnTo>
                  <a:lnTo>
                    <a:pt x="282" y="3064"/>
                  </a:lnTo>
                  <a:close/>
                  <a:moveTo>
                    <a:pt x="283" y="3062"/>
                  </a:moveTo>
                  <a:lnTo>
                    <a:pt x="299" y="3038"/>
                  </a:lnTo>
                  <a:lnTo>
                    <a:pt x="325" y="3056"/>
                  </a:lnTo>
                  <a:lnTo>
                    <a:pt x="309" y="3080"/>
                  </a:lnTo>
                  <a:lnTo>
                    <a:pt x="283" y="3062"/>
                  </a:lnTo>
                  <a:close/>
                  <a:moveTo>
                    <a:pt x="327" y="3052"/>
                  </a:moveTo>
                  <a:lnTo>
                    <a:pt x="326" y="3054"/>
                  </a:lnTo>
                  <a:lnTo>
                    <a:pt x="325" y="3056"/>
                  </a:lnTo>
                  <a:lnTo>
                    <a:pt x="313" y="3047"/>
                  </a:lnTo>
                  <a:lnTo>
                    <a:pt x="327" y="3052"/>
                  </a:lnTo>
                  <a:close/>
                  <a:moveTo>
                    <a:pt x="297" y="3042"/>
                  </a:moveTo>
                  <a:lnTo>
                    <a:pt x="305" y="3017"/>
                  </a:lnTo>
                  <a:lnTo>
                    <a:pt x="335" y="3027"/>
                  </a:lnTo>
                  <a:lnTo>
                    <a:pt x="327" y="3052"/>
                  </a:lnTo>
                  <a:lnTo>
                    <a:pt x="297" y="3042"/>
                  </a:lnTo>
                  <a:close/>
                  <a:moveTo>
                    <a:pt x="305" y="3017"/>
                  </a:moveTo>
                  <a:lnTo>
                    <a:pt x="305" y="3016"/>
                  </a:lnTo>
                  <a:lnTo>
                    <a:pt x="306" y="3014"/>
                  </a:lnTo>
                  <a:lnTo>
                    <a:pt x="320" y="3022"/>
                  </a:lnTo>
                  <a:lnTo>
                    <a:pt x="305" y="3017"/>
                  </a:lnTo>
                  <a:close/>
                  <a:moveTo>
                    <a:pt x="306" y="3014"/>
                  </a:moveTo>
                  <a:lnTo>
                    <a:pt x="322" y="2990"/>
                  </a:lnTo>
                  <a:lnTo>
                    <a:pt x="349" y="3008"/>
                  </a:lnTo>
                  <a:lnTo>
                    <a:pt x="333" y="3032"/>
                  </a:lnTo>
                  <a:lnTo>
                    <a:pt x="306" y="3014"/>
                  </a:lnTo>
                  <a:close/>
                  <a:moveTo>
                    <a:pt x="351" y="3006"/>
                  </a:moveTo>
                  <a:lnTo>
                    <a:pt x="349" y="3008"/>
                  </a:lnTo>
                  <a:lnTo>
                    <a:pt x="336" y="2999"/>
                  </a:lnTo>
                  <a:lnTo>
                    <a:pt x="351" y="3006"/>
                  </a:lnTo>
                  <a:close/>
                  <a:moveTo>
                    <a:pt x="322" y="2992"/>
                  </a:moveTo>
                  <a:lnTo>
                    <a:pt x="330" y="2976"/>
                  </a:lnTo>
                  <a:lnTo>
                    <a:pt x="358" y="2990"/>
                  </a:lnTo>
                  <a:lnTo>
                    <a:pt x="351" y="3006"/>
                  </a:lnTo>
                  <a:lnTo>
                    <a:pt x="322" y="2992"/>
                  </a:lnTo>
                  <a:close/>
                  <a:moveTo>
                    <a:pt x="359" y="2988"/>
                  </a:moveTo>
                  <a:lnTo>
                    <a:pt x="358" y="2990"/>
                  </a:lnTo>
                  <a:lnTo>
                    <a:pt x="345" y="2983"/>
                  </a:lnTo>
                  <a:lnTo>
                    <a:pt x="359" y="2988"/>
                  </a:lnTo>
                  <a:close/>
                  <a:moveTo>
                    <a:pt x="329" y="2978"/>
                  </a:moveTo>
                  <a:lnTo>
                    <a:pt x="337" y="2953"/>
                  </a:lnTo>
                  <a:lnTo>
                    <a:pt x="367" y="2964"/>
                  </a:lnTo>
                  <a:lnTo>
                    <a:pt x="359" y="2988"/>
                  </a:lnTo>
                  <a:lnTo>
                    <a:pt x="329" y="2978"/>
                  </a:lnTo>
                  <a:close/>
                  <a:moveTo>
                    <a:pt x="337" y="2953"/>
                  </a:moveTo>
                  <a:lnTo>
                    <a:pt x="338" y="2950"/>
                  </a:lnTo>
                  <a:lnTo>
                    <a:pt x="341" y="2947"/>
                  </a:lnTo>
                  <a:lnTo>
                    <a:pt x="352" y="2958"/>
                  </a:lnTo>
                  <a:lnTo>
                    <a:pt x="337" y="2953"/>
                  </a:lnTo>
                  <a:close/>
                  <a:moveTo>
                    <a:pt x="341" y="2947"/>
                  </a:moveTo>
                  <a:lnTo>
                    <a:pt x="357" y="2931"/>
                  </a:lnTo>
                  <a:lnTo>
                    <a:pt x="379" y="2955"/>
                  </a:lnTo>
                  <a:lnTo>
                    <a:pt x="363" y="2971"/>
                  </a:lnTo>
                  <a:lnTo>
                    <a:pt x="341" y="2947"/>
                  </a:lnTo>
                  <a:close/>
                  <a:moveTo>
                    <a:pt x="383" y="2948"/>
                  </a:moveTo>
                  <a:lnTo>
                    <a:pt x="381" y="2952"/>
                  </a:lnTo>
                  <a:lnTo>
                    <a:pt x="379" y="2955"/>
                  </a:lnTo>
                  <a:lnTo>
                    <a:pt x="368" y="2942"/>
                  </a:lnTo>
                  <a:lnTo>
                    <a:pt x="383" y="2948"/>
                  </a:lnTo>
                  <a:close/>
                  <a:moveTo>
                    <a:pt x="353" y="2937"/>
                  </a:moveTo>
                  <a:lnTo>
                    <a:pt x="361" y="2914"/>
                  </a:lnTo>
                  <a:lnTo>
                    <a:pt x="391" y="2924"/>
                  </a:lnTo>
                  <a:lnTo>
                    <a:pt x="383" y="2948"/>
                  </a:lnTo>
                  <a:lnTo>
                    <a:pt x="353" y="2937"/>
                  </a:lnTo>
                  <a:close/>
                  <a:moveTo>
                    <a:pt x="361" y="2914"/>
                  </a:moveTo>
                  <a:lnTo>
                    <a:pt x="362" y="2910"/>
                  </a:lnTo>
                  <a:lnTo>
                    <a:pt x="364" y="2908"/>
                  </a:lnTo>
                  <a:lnTo>
                    <a:pt x="377" y="2919"/>
                  </a:lnTo>
                  <a:lnTo>
                    <a:pt x="361" y="2914"/>
                  </a:lnTo>
                  <a:close/>
                  <a:moveTo>
                    <a:pt x="364" y="2908"/>
                  </a:moveTo>
                  <a:lnTo>
                    <a:pt x="380" y="2892"/>
                  </a:lnTo>
                  <a:lnTo>
                    <a:pt x="404" y="2914"/>
                  </a:lnTo>
                  <a:lnTo>
                    <a:pt x="388" y="2930"/>
                  </a:lnTo>
                  <a:lnTo>
                    <a:pt x="364" y="2908"/>
                  </a:lnTo>
                  <a:close/>
                  <a:moveTo>
                    <a:pt x="407" y="2908"/>
                  </a:moveTo>
                  <a:lnTo>
                    <a:pt x="406" y="2912"/>
                  </a:lnTo>
                  <a:lnTo>
                    <a:pt x="404" y="2914"/>
                  </a:lnTo>
                  <a:lnTo>
                    <a:pt x="393" y="2903"/>
                  </a:lnTo>
                  <a:lnTo>
                    <a:pt x="407" y="2908"/>
                  </a:lnTo>
                  <a:close/>
                  <a:moveTo>
                    <a:pt x="377" y="2898"/>
                  </a:moveTo>
                  <a:lnTo>
                    <a:pt x="385" y="2873"/>
                  </a:lnTo>
                  <a:lnTo>
                    <a:pt x="415" y="2884"/>
                  </a:lnTo>
                  <a:lnTo>
                    <a:pt x="407" y="2908"/>
                  </a:lnTo>
                  <a:lnTo>
                    <a:pt x="377" y="2898"/>
                  </a:lnTo>
                  <a:close/>
                  <a:moveTo>
                    <a:pt x="385" y="2873"/>
                  </a:moveTo>
                  <a:lnTo>
                    <a:pt x="386" y="2871"/>
                  </a:lnTo>
                  <a:lnTo>
                    <a:pt x="389" y="2867"/>
                  </a:lnTo>
                  <a:lnTo>
                    <a:pt x="400" y="2879"/>
                  </a:lnTo>
                  <a:lnTo>
                    <a:pt x="385" y="2873"/>
                  </a:lnTo>
                  <a:close/>
                  <a:moveTo>
                    <a:pt x="389" y="2867"/>
                  </a:moveTo>
                  <a:lnTo>
                    <a:pt x="405" y="2851"/>
                  </a:lnTo>
                  <a:lnTo>
                    <a:pt x="427" y="2875"/>
                  </a:lnTo>
                  <a:lnTo>
                    <a:pt x="411" y="2891"/>
                  </a:lnTo>
                  <a:lnTo>
                    <a:pt x="389" y="2867"/>
                  </a:lnTo>
                  <a:close/>
                  <a:moveTo>
                    <a:pt x="431" y="2870"/>
                  </a:moveTo>
                  <a:lnTo>
                    <a:pt x="430" y="2872"/>
                  </a:lnTo>
                  <a:lnTo>
                    <a:pt x="427" y="2875"/>
                  </a:lnTo>
                  <a:lnTo>
                    <a:pt x="416" y="2863"/>
                  </a:lnTo>
                  <a:lnTo>
                    <a:pt x="431" y="2870"/>
                  </a:lnTo>
                  <a:close/>
                  <a:moveTo>
                    <a:pt x="402" y="2856"/>
                  </a:moveTo>
                  <a:lnTo>
                    <a:pt x="410" y="2840"/>
                  </a:lnTo>
                  <a:lnTo>
                    <a:pt x="438" y="2854"/>
                  </a:lnTo>
                  <a:lnTo>
                    <a:pt x="431" y="2870"/>
                  </a:lnTo>
                  <a:lnTo>
                    <a:pt x="402" y="2856"/>
                  </a:lnTo>
                  <a:close/>
                  <a:moveTo>
                    <a:pt x="439" y="2852"/>
                  </a:moveTo>
                  <a:lnTo>
                    <a:pt x="438" y="2854"/>
                  </a:lnTo>
                  <a:lnTo>
                    <a:pt x="425" y="2847"/>
                  </a:lnTo>
                  <a:lnTo>
                    <a:pt x="439" y="2852"/>
                  </a:lnTo>
                  <a:close/>
                  <a:moveTo>
                    <a:pt x="409" y="2843"/>
                  </a:moveTo>
                  <a:lnTo>
                    <a:pt x="417" y="2818"/>
                  </a:lnTo>
                  <a:lnTo>
                    <a:pt x="447" y="2828"/>
                  </a:lnTo>
                  <a:lnTo>
                    <a:pt x="439" y="2852"/>
                  </a:lnTo>
                  <a:lnTo>
                    <a:pt x="409" y="2843"/>
                  </a:lnTo>
                  <a:close/>
                  <a:moveTo>
                    <a:pt x="417" y="2818"/>
                  </a:moveTo>
                  <a:lnTo>
                    <a:pt x="418" y="2814"/>
                  </a:lnTo>
                  <a:lnTo>
                    <a:pt x="421" y="2812"/>
                  </a:lnTo>
                  <a:lnTo>
                    <a:pt x="432" y="2823"/>
                  </a:lnTo>
                  <a:lnTo>
                    <a:pt x="417" y="2818"/>
                  </a:lnTo>
                  <a:close/>
                  <a:moveTo>
                    <a:pt x="421" y="2812"/>
                  </a:moveTo>
                  <a:lnTo>
                    <a:pt x="437" y="2796"/>
                  </a:lnTo>
                  <a:lnTo>
                    <a:pt x="459" y="2818"/>
                  </a:lnTo>
                  <a:lnTo>
                    <a:pt x="443" y="2834"/>
                  </a:lnTo>
                  <a:lnTo>
                    <a:pt x="421" y="2812"/>
                  </a:lnTo>
                  <a:close/>
                  <a:moveTo>
                    <a:pt x="463" y="2814"/>
                  </a:moveTo>
                  <a:lnTo>
                    <a:pt x="462" y="2817"/>
                  </a:lnTo>
                  <a:lnTo>
                    <a:pt x="459" y="2818"/>
                  </a:lnTo>
                  <a:lnTo>
                    <a:pt x="448" y="2807"/>
                  </a:lnTo>
                  <a:lnTo>
                    <a:pt x="463" y="2814"/>
                  </a:lnTo>
                  <a:close/>
                  <a:moveTo>
                    <a:pt x="433" y="2799"/>
                  </a:moveTo>
                  <a:lnTo>
                    <a:pt x="442" y="2783"/>
                  </a:lnTo>
                  <a:lnTo>
                    <a:pt x="470" y="2798"/>
                  </a:lnTo>
                  <a:lnTo>
                    <a:pt x="463" y="2814"/>
                  </a:lnTo>
                  <a:lnTo>
                    <a:pt x="433" y="2799"/>
                  </a:lnTo>
                  <a:close/>
                  <a:moveTo>
                    <a:pt x="442" y="2783"/>
                  </a:moveTo>
                  <a:lnTo>
                    <a:pt x="443" y="2781"/>
                  </a:lnTo>
                  <a:lnTo>
                    <a:pt x="444" y="2780"/>
                  </a:lnTo>
                  <a:lnTo>
                    <a:pt x="457" y="2791"/>
                  </a:lnTo>
                  <a:lnTo>
                    <a:pt x="442" y="2783"/>
                  </a:lnTo>
                  <a:close/>
                  <a:moveTo>
                    <a:pt x="444" y="2780"/>
                  </a:moveTo>
                  <a:lnTo>
                    <a:pt x="460" y="2764"/>
                  </a:lnTo>
                  <a:lnTo>
                    <a:pt x="484" y="2786"/>
                  </a:lnTo>
                  <a:lnTo>
                    <a:pt x="468" y="2802"/>
                  </a:lnTo>
                  <a:lnTo>
                    <a:pt x="444" y="2780"/>
                  </a:lnTo>
                  <a:close/>
                  <a:moveTo>
                    <a:pt x="486" y="2782"/>
                  </a:moveTo>
                  <a:lnTo>
                    <a:pt x="485" y="2785"/>
                  </a:lnTo>
                  <a:lnTo>
                    <a:pt x="484" y="2786"/>
                  </a:lnTo>
                  <a:lnTo>
                    <a:pt x="473" y="2775"/>
                  </a:lnTo>
                  <a:lnTo>
                    <a:pt x="486" y="2782"/>
                  </a:lnTo>
                  <a:close/>
                  <a:moveTo>
                    <a:pt x="458" y="2767"/>
                  </a:moveTo>
                  <a:lnTo>
                    <a:pt x="465" y="2751"/>
                  </a:lnTo>
                  <a:lnTo>
                    <a:pt x="495" y="2766"/>
                  </a:lnTo>
                  <a:lnTo>
                    <a:pt x="486" y="2782"/>
                  </a:lnTo>
                  <a:lnTo>
                    <a:pt x="458" y="2767"/>
                  </a:lnTo>
                  <a:close/>
                  <a:moveTo>
                    <a:pt x="465" y="2751"/>
                  </a:moveTo>
                  <a:lnTo>
                    <a:pt x="466" y="2750"/>
                  </a:lnTo>
                  <a:lnTo>
                    <a:pt x="480" y="2759"/>
                  </a:lnTo>
                  <a:lnTo>
                    <a:pt x="465" y="2751"/>
                  </a:lnTo>
                  <a:close/>
                  <a:moveTo>
                    <a:pt x="466" y="2750"/>
                  </a:moveTo>
                  <a:lnTo>
                    <a:pt x="482" y="2726"/>
                  </a:lnTo>
                  <a:lnTo>
                    <a:pt x="510" y="2744"/>
                  </a:lnTo>
                  <a:lnTo>
                    <a:pt x="494" y="2767"/>
                  </a:lnTo>
                  <a:lnTo>
                    <a:pt x="466" y="2750"/>
                  </a:lnTo>
                  <a:close/>
                  <a:moveTo>
                    <a:pt x="511" y="2742"/>
                  </a:moveTo>
                  <a:lnTo>
                    <a:pt x="510" y="2744"/>
                  </a:lnTo>
                  <a:lnTo>
                    <a:pt x="496" y="2735"/>
                  </a:lnTo>
                  <a:lnTo>
                    <a:pt x="511" y="2742"/>
                  </a:lnTo>
                  <a:close/>
                  <a:moveTo>
                    <a:pt x="481" y="2728"/>
                  </a:moveTo>
                  <a:lnTo>
                    <a:pt x="490" y="2712"/>
                  </a:lnTo>
                  <a:lnTo>
                    <a:pt x="518" y="2726"/>
                  </a:lnTo>
                  <a:lnTo>
                    <a:pt x="511" y="2742"/>
                  </a:lnTo>
                  <a:lnTo>
                    <a:pt x="481" y="2728"/>
                  </a:lnTo>
                  <a:close/>
                  <a:moveTo>
                    <a:pt x="490" y="2712"/>
                  </a:moveTo>
                  <a:lnTo>
                    <a:pt x="497" y="2696"/>
                  </a:lnTo>
                  <a:lnTo>
                    <a:pt x="527" y="2709"/>
                  </a:lnTo>
                  <a:lnTo>
                    <a:pt x="518" y="2726"/>
                  </a:lnTo>
                  <a:lnTo>
                    <a:pt x="490" y="2712"/>
                  </a:lnTo>
                  <a:close/>
                  <a:moveTo>
                    <a:pt x="497" y="2696"/>
                  </a:moveTo>
                  <a:lnTo>
                    <a:pt x="498" y="2693"/>
                  </a:lnTo>
                  <a:lnTo>
                    <a:pt x="501" y="2691"/>
                  </a:lnTo>
                  <a:lnTo>
                    <a:pt x="512" y="2703"/>
                  </a:lnTo>
                  <a:lnTo>
                    <a:pt x="497" y="2696"/>
                  </a:lnTo>
                  <a:close/>
                  <a:moveTo>
                    <a:pt x="501" y="2691"/>
                  </a:moveTo>
                  <a:lnTo>
                    <a:pt x="517" y="2675"/>
                  </a:lnTo>
                  <a:lnTo>
                    <a:pt x="539" y="2698"/>
                  </a:lnTo>
                  <a:lnTo>
                    <a:pt x="523" y="2714"/>
                  </a:lnTo>
                  <a:lnTo>
                    <a:pt x="501" y="2691"/>
                  </a:lnTo>
                  <a:close/>
                  <a:moveTo>
                    <a:pt x="543" y="2693"/>
                  </a:moveTo>
                  <a:lnTo>
                    <a:pt x="542" y="2696"/>
                  </a:lnTo>
                  <a:lnTo>
                    <a:pt x="539" y="2698"/>
                  </a:lnTo>
                  <a:lnTo>
                    <a:pt x="528" y="2687"/>
                  </a:lnTo>
                  <a:lnTo>
                    <a:pt x="543" y="2693"/>
                  </a:lnTo>
                  <a:close/>
                  <a:moveTo>
                    <a:pt x="513" y="2680"/>
                  </a:moveTo>
                  <a:lnTo>
                    <a:pt x="522" y="2664"/>
                  </a:lnTo>
                  <a:lnTo>
                    <a:pt x="550" y="2677"/>
                  </a:lnTo>
                  <a:lnTo>
                    <a:pt x="543" y="2693"/>
                  </a:lnTo>
                  <a:lnTo>
                    <a:pt x="513" y="2680"/>
                  </a:lnTo>
                  <a:close/>
                  <a:moveTo>
                    <a:pt x="522" y="2664"/>
                  </a:moveTo>
                  <a:lnTo>
                    <a:pt x="524" y="2659"/>
                  </a:lnTo>
                  <a:lnTo>
                    <a:pt x="529" y="2657"/>
                  </a:lnTo>
                  <a:lnTo>
                    <a:pt x="537" y="2671"/>
                  </a:lnTo>
                  <a:lnTo>
                    <a:pt x="522" y="2664"/>
                  </a:lnTo>
                  <a:close/>
                  <a:moveTo>
                    <a:pt x="529" y="2657"/>
                  </a:moveTo>
                  <a:lnTo>
                    <a:pt x="545" y="2649"/>
                  </a:lnTo>
                  <a:lnTo>
                    <a:pt x="559" y="2677"/>
                  </a:lnTo>
                  <a:lnTo>
                    <a:pt x="543" y="2685"/>
                  </a:lnTo>
                  <a:lnTo>
                    <a:pt x="529" y="2657"/>
                  </a:lnTo>
                  <a:close/>
                  <a:moveTo>
                    <a:pt x="566" y="2670"/>
                  </a:moveTo>
                  <a:lnTo>
                    <a:pt x="564" y="2675"/>
                  </a:lnTo>
                  <a:lnTo>
                    <a:pt x="559" y="2677"/>
                  </a:lnTo>
                  <a:lnTo>
                    <a:pt x="551" y="2663"/>
                  </a:lnTo>
                  <a:lnTo>
                    <a:pt x="566" y="2670"/>
                  </a:lnTo>
                  <a:close/>
                  <a:moveTo>
                    <a:pt x="538" y="2655"/>
                  </a:moveTo>
                  <a:lnTo>
                    <a:pt x="545" y="2639"/>
                  </a:lnTo>
                  <a:lnTo>
                    <a:pt x="575" y="2654"/>
                  </a:lnTo>
                  <a:lnTo>
                    <a:pt x="566" y="2670"/>
                  </a:lnTo>
                  <a:lnTo>
                    <a:pt x="538" y="2655"/>
                  </a:lnTo>
                  <a:close/>
                  <a:moveTo>
                    <a:pt x="545" y="2639"/>
                  </a:moveTo>
                  <a:lnTo>
                    <a:pt x="546" y="2637"/>
                  </a:lnTo>
                  <a:lnTo>
                    <a:pt x="549" y="2636"/>
                  </a:lnTo>
                  <a:lnTo>
                    <a:pt x="560" y="2647"/>
                  </a:lnTo>
                  <a:lnTo>
                    <a:pt x="545" y="2639"/>
                  </a:lnTo>
                  <a:close/>
                  <a:moveTo>
                    <a:pt x="549" y="2636"/>
                  </a:moveTo>
                  <a:lnTo>
                    <a:pt x="565" y="2620"/>
                  </a:lnTo>
                  <a:lnTo>
                    <a:pt x="587" y="2642"/>
                  </a:lnTo>
                  <a:lnTo>
                    <a:pt x="571" y="2658"/>
                  </a:lnTo>
                  <a:lnTo>
                    <a:pt x="549" y="2636"/>
                  </a:lnTo>
                  <a:close/>
                  <a:moveTo>
                    <a:pt x="591" y="2638"/>
                  </a:moveTo>
                  <a:lnTo>
                    <a:pt x="590" y="2641"/>
                  </a:lnTo>
                  <a:lnTo>
                    <a:pt x="587" y="2642"/>
                  </a:lnTo>
                  <a:lnTo>
                    <a:pt x="576" y="2631"/>
                  </a:lnTo>
                  <a:lnTo>
                    <a:pt x="591" y="2638"/>
                  </a:lnTo>
                  <a:close/>
                  <a:moveTo>
                    <a:pt x="561" y="2623"/>
                  </a:moveTo>
                  <a:lnTo>
                    <a:pt x="570" y="2607"/>
                  </a:lnTo>
                  <a:lnTo>
                    <a:pt x="598" y="2622"/>
                  </a:lnTo>
                  <a:lnTo>
                    <a:pt x="591" y="2638"/>
                  </a:lnTo>
                  <a:lnTo>
                    <a:pt x="561" y="2623"/>
                  </a:lnTo>
                  <a:close/>
                  <a:moveTo>
                    <a:pt x="570" y="2607"/>
                  </a:moveTo>
                  <a:lnTo>
                    <a:pt x="571" y="2605"/>
                  </a:lnTo>
                  <a:lnTo>
                    <a:pt x="572" y="2604"/>
                  </a:lnTo>
                  <a:lnTo>
                    <a:pt x="583" y="2615"/>
                  </a:lnTo>
                  <a:lnTo>
                    <a:pt x="570" y="2607"/>
                  </a:lnTo>
                  <a:close/>
                  <a:moveTo>
                    <a:pt x="572" y="2604"/>
                  </a:moveTo>
                  <a:lnTo>
                    <a:pt x="588" y="2588"/>
                  </a:lnTo>
                  <a:lnTo>
                    <a:pt x="612" y="2610"/>
                  </a:lnTo>
                  <a:lnTo>
                    <a:pt x="596" y="2626"/>
                  </a:lnTo>
                  <a:lnTo>
                    <a:pt x="572" y="2604"/>
                  </a:lnTo>
                  <a:close/>
                  <a:moveTo>
                    <a:pt x="614" y="2606"/>
                  </a:moveTo>
                  <a:lnTo>
                    <a:pt x="613" y="2608"/>
                  </a:lnTo>
                  <a:lnTo>
                    <a:pt x="612" y="2610"/>
                  </a:lnTo>
                  <a:lnTo>
                    <a:pt x="599" y="2599"/>
                  </a:lnTo>
                  <a:lnTo>
                    <a:pt x="614" y="2606"/>
                  </a:lnTo>
                  <a:close/>
                  <a:moveTo>
                    <a:pt x="586" y="2591"/>
                  </a:moveTo>
                  <a:lnTo>
                    <a:pt x="593" y="2575"/>
                  </a:lnTo>
                  <a:lnTo>
                    <a:pt x="623" y="2590"/>
                  </a:lnTo>
                  <a:lnTo>
                    <a:pt x="614" y="2606"/>
                  </a:lnTo>
                  <a:lnTo>
                    <a:pt x="586" y="2591"/>
                  </a:lnTo>
                  <a:close/>
                  <a:moveTo>
                    <a:pt x="593" y="2575"/>
                  </a:moveTo>
                  <a:lnTo>
                    <a:pt x="602" y="2559"/>
                  </a:lnTo>
                  <a:lnTo>
                    <a:pt x="630" y="2574"/>
                  </a:lnTo>
                  <a:lnTo>
                    <a:pt x="623" y="2590"/>
                  </a:lnTo>
                  <a:lnTo>
                    <a:pt x="593" y="2575"/>
                  </a:lnTo>
                  <a:close/>
                  <a:moveTo>
                    <a:pt x="602" y="2559"/>
                  </a:moveTo>
                  <a:lnTo>
                    <a:pt x="604" y="2556"/>
                  </a:lnTo>
                  <a:lnTo>
                    <a:pt x="609" y="2553"/>
                  </a:lnTo>
                  <a:lnTo>
                    <a:pt x="615" y="2567"/>
                  </a:lnTo>
                  <a:lnTo>
                    <a:pt x="602" y="2559"/>
                  </a:lnTo>
                  <a:close/>
                  <a:moveTo>
                    <a:pt x="609" y="2553"/>
                  </a:moveTo>
                  <a:lnTo>
                    <a:pt x="625" y="2544"/>
                  </a:lnTo>
                  <a:lnTo>
                    <a:pt x="639" y="2573"/>
                  </a:lnTo>
                  <a:lnTo>
                    <a:pt x="623" y="2581"/>
                  </a:lnTo>
                  <a:lnTo>
                    <a:pt x="609" y="2553"/>
                  </a:lnTo>
                  <a:close/>
                  <a:moveTo>
                    <a:pt x="646" y="2567"/>
                  </a:moveTo>
                  <a:lnTo>
                    <a:pt x="644" y="2570"/>
                  </a:lnTo>
                  <a:lnTo>
                    <a:pt x="639" y="2573"/>
                  </a:lnTo>
                  <a:lnTo>
                    <a:pt x="631" y="2559"/>
                  </a:lnTo>
                  <a:lnTo>
                    <a:pt x="646" y="2567"/>
                  </a:lnTo>
                  <a:close/>
                  <a:moveTo>
                    <a:pt x="618" y="2552"/>
                  </a:moveTo>
                  <a:lnTo>
                    <a:pt x="625" y="2536"/>
                  </a:lnTo>
                  <a:lnTo>
                    <a:pt x="655" y="2551"/>
                  </a:lnTo>
                  <a:lnTo>
                    <a:pt x="646" y="2567"/>
                  </a:lnTo>
                  <a:lnTo>
                    <a:pt x="618" y="2552"/>
                  </a:lnTo>
                  <a:close/>
                  <a:moveTo>
                    <a:pt x="625" y="2536"/>
                  </a:moveTo>
                  <a:lnTo>
                    <a:pt x="627" y="2533"/>
                  </a:lnTo>
                  <a:lnTo>
                    <a:pt x="629" y="2532"/>
                  </a:lnTo>
                  <a:lnTo>
                    <a:pt x="640" y="2543"/>
                  </a:lnTo>
                  <a:lnTo>
                    <a:pt x="625" y="2536"/>
                  </a:lnTo>
                  <a:close/>
                  <a:moveTo>
                    <a:pt x="629" y="2532"/>
                  </a:moveTo>
                  <a:lnTo>
                    <a:pt x="645" y="2516"/>
                  </a:lnTo>
                  <a:lnTo>
                    <a:pt x="667" y="2538"/>
                  </a:lnTo>
                  <a:lnTo>
                    <a:pt x="651" y="2554"/>
                  </a:lnTo>
                  <a:lnTo>
                    <a:pt x="629" y="2532"/>
                  </a:lnTo>
                  <a:close/>
                  <a:moveTo>
                    <a:pt x="670" y="2535"/>
                  </a:moveTo>
                  <a:lnTo>
                    <a:pt x="668" y="2537"/>
                  </a:lnTo>
                  <a:lnTo>
                    <a:pt x="667" y="2538"/>
                  </a:lnTo>
                  <a:lnTo>
                    <a:pt x="656" y="2527"/>
                  </a:lnTo>
                  <a:lnTo>
                    <a:pt x="670" y="2535"/>
                  </a:lnTo>
                  <a:close/>
                  <a:moveTo>
                    <a:pt x="641" y="2520"/>
                  </a:moveTo>
                  <a:lnTo>
                    <a:pt x="650" y="2504"/>
                  </a:lnTo>
                  <a:lnTo>
                    <a:pt x="678" y="2519"/>
                  </a:lnTo>
                  <a:lnTo>
                    <a:pt x="670" y="2535"/>
                  </a:lnTo>
                  <a:lnTo>
                    <a:pt x="641" y="2520"/>
                  </a:lnTo>
                  <a:close/>
                  <a:moveTo>
                    <a:pt x="650" y="2504"/>
                  </a:moveTo>
                  <a:lnTo>
                    <a:pt x="652" y="2499"/>
                  </a:lnTo>
                  <a:lnTo>
                    <a:pt x="657" y="2496"/>
                  </a:lnTo>
                  <a:lnTo>
                    <a:pt x="663" y="2511"/>
                  </a:lnTo>
                  <a:lnTo>
                    <a:pt x="650" y="2504"/>
                  </a:lnTo>
                  <a:close/>
                  <a:moveTo>
                    <a:pt x="657" y="2496"/>
                  </a:moveTo>
                  <a:lnTo>
                    <a:pt x="673" y="2489"/>
                  </a:lnTo>
                  <a:lnTo>
                    <a:pt x="687" y="2517"/>
                  </a:lnTo>
                  <a:lnTo>
                    <a:pt x="671" y="2525"/>
                  </a:lnTo>
                  <a:lnTo>
                    <a:pt x="657" y="2496"/>
                  </a:lnTo>
                  <a:close/>
                  <a:moveTo>
                    <a:pt x="694" y="2510"/>
                  </a:moveTo>
                  <a:lnTo>
                    <a:pt x="692" y="2515"/>
                  </a:lnTo>
                  <a:lnTo>
                    <a:pt x="687" y="2517"/>
                  </a:lnTo>
                  <a:lnTo>
                    <a:pt x="680" y="2503"/>
                  </a:lnTo>
                  <a:lnTo>
                    <a:pt x="694" y="2510"/>
                  </a:lnTo>
                  <a:close/>
                  <a:moveTo>
                    <a:pt x="666" y="2496"/>
                  </a:moveTo>
                  <a:lnTo>
                    <a:pt x="673" y="2480"/>
                  </a:lnTo>
                  <a:lnTo>
                    <a:pt x="703" y="2494"/>
                  </a:lnTo>
                  <a:lnTo>
                    <a:pt x="694" y="2510"/>
                  </a:lnTo>
                  <a:lnTo>
                    <a:pt x="666" y="2496"/>
                  </a:lnTo>
                  <a:close/>
                  <a:moveTo>
                    <a:pt x="673" y="2480"/>
                  </a:moveTo>
                  <a:lnTo>
                    <a:pt x="673" y="2480"/>
                  </a:lnTo>
                  <a:lnTo>
                    <a:pt x="688" y="2487"/>
                  </a:lnTo>
                  <a:lnTo>
                    <a:pt x="673" y="2480"/>
                  </a:lnTo>
                  <a:close/>
                  <a:moveTo>
                    <a:pt x="673" y="2480"/>
                  </a:moveTo>
                  <a:lnTo>
                    <a:pt x="682" y="2464"/>
                  </a:lnTo>
                  <a:lnTo>
                    <a:pt x="710" y="2478"/>
                  </a:lnTo>
                  <a:lnTo>
                    <a:pt x="702" y="2494"/>
                  </a:lnTo>
                  <a:lnTo>
                    <a:pt x="673" y="2480"/>
                  </a:lnTo>
                  <a:close/>
                  <a:moveTo>
                    <a:pt x="682" y="2464"/>
                  </a:moveTo>
                  <a:lnTo>
                    <a:pt x="684" y="2459"/>
                  </a:lnTo>
                  <a:lnTo>
                    <a:pt x="689" y="2457"/>
                  </a:lnTo>
                  <a:lnTo>
                    <a:pt x="696" y="2471"/>
                  </a:lnTo>
                  <a:lnTo>
                    <a:pt x="682" y="2464"/>
                  </a:lnTo>
                  <a:close/>
                  <a:moveTo>
                    <a:pt x="689" y="2457"/>
                  </a:moveTo>
                  <a:lnTo>
                    <a:pt x="705" y="2448"/>
                  </a:lnTo>
                  <a:lnTo>
                    <a:pt x="719" y="2477"/>
                  </a:lnTo>
                  <a:lnTo>
                    <a:pt x="703" y="2485"/>
                  </a:lnTo>
                  <a:lnTo>
                    <a:pt x="689" y="2457"/>
                  </a:lnTo>
                  <a:close/>
                  <a:moveTo>
                    <a:pt x="726" y="2471"/>
                  </a:moveTo>
                  <a:lnTo>
                    <a:pt x="724" y="2474"/>
                  </a:lnTo>
                  <a:lnTo>
                    <a:pt x="719" y="2477"/>
                  </a:lnTo>
                  <a:lnTo>
                    <a:pt x="712" y="2463"/>
                  </a:lnTo>
                  <a:lnTo>
                    <a:pt x="726" y="2471"/>
                  </a:lnTo>
                  <a:close/>
                  <a:moveTo>
                    <a:pt x="698" y="2456"/>
                  </a:moveTo>
                  <a:lnTo>
                    <a:pt x="705" y="2440"/>
                  </a:lnTo>
                  <a:lnTo>
                    <a:pt x="734" y="2455"/>
                  </a:lnTo>
                  <a:lnTo>
                    <a:pt x="726" y="2471"/>
                  </a:lnTo>
                  <a:lnTo>
                    <a:pt x="698" y="2456"/>
                  </a:lnTo>
                  <a:close/>
                  <a:moveTo>
                    <a:pt x="705" y="2440"/>
                  </a:moveTo>
                  <a:lnTo>
                    <a:pt x="708" y="2435"/>
                  </a:lnTo>
                  <a:lnTo>
                    <a:pt x="713" y="2432"/>
                  </a:lnTo>
                  <a:lnTo>
                    <a:pt x="720" y="2447"/>
                  </a:lnTo>
                  <a:lnTo>
                    <a:pt x="705" y="2440"/>
                  </a:lnTo>
                  <a:close/>
                  <a:moveTo>
                    <a:pt x="713" y="2432"/>
                  </a:moveTo>
                  <a:lnTo>
                    <a:pt x="729" y="2425"/>
                  </a:lnTo>
                  <a:lnTo>
                    <a:pt x="744" y="2453"/>
                  </a:lnTo>
                  <a:lnTo>
                    <a:pt x="728" y="2461"/>
                  </a:lnTo>
                  <a:lnTo>
                    <a:pt x="713" y="2432"/>
                  </a:lnTo>
                  <a:close/>
                  <a:moveTo>
                    <a:pt x="750" y="2446"/>
                  </a:moveTo>
                  <a:lnTo>
                    <a:pt x="747" y="2451"/>
                  </a:lnTo>
                  <a:lnTo>
                    <a:pt x="744" y="2453"/>
                  </a:lnTo>
                  <a:lnTo>
                    <a:pt x="736" y="2438"/>
                  </a:lnTo>
                  <a:lnTo>
                    <a:pt x="750" y="2446"/>
                  </a:lnTo>
                  <a:close/>
                  <a:moveTo>
                    <a:pt x="721" y="2432"/>
                  </a:moveTo>
                  <a:lnTo>
                    <a:pt x="730" y="2416"/>
                  </a:lnTo>
                  <a:lnTo>
                    <a:pt x="758" y="2430"/>
                  </a:lnTo>
                  <a:lnTo>
                    <a:pt x="750" y="2446"/>
                  </a:lnTo>
                  <a:lnTo>
                    <a:pt x="721" y="2432"/>
                  </a:lnTo>
                  <a:close/>
                  <a:moveTo>
                    <a:pt x="730" y="2416"/>
                  </a:moveTo>
                  <a:lnTo>
                    <a:pt x="732" y="2411"/>
                  </a:lnTo>
                  <a:lnTo>
                    <a:pt x="737" y="2409"/>
                  </a:lnTo>
                  <a:lnTo>
                    <a:pt x="744" y="2422"/>
                  </a:lnTo>
                  <a:lnTo>
                    <a:pt x="730" y="2416"/>
                  </a:lnTo>
                  <a:close/>
                  <a:moveTo>
                    <a:pt x="737" y="2409"/>
                  </a:moveTo>
                  <a:lnTo>
                    <a:pt x="753" y="2400"/>
                  </a:lnTo>
                  <a:lnTo>
                    <a:pt x="767" y="2429"/>
                  </a:lnTo>
                  <a:lnTo>
                    <a:pt x="751" y="2437"/>
                  </a:lnTo>
                  <a:lnTo>
                    <a:pt x="737" y="2409"/>
                  </a:lnTo>
                  <a:close/>
                  <a:moveTo>
                    <a:pt x="774" y="2422"/>
                  </a:moveTo>
                  <a:lnTo>
                    <a:pt x="772" y="2427"/>
                  </a:lnTo>
                  <a:lnTo>
                    <a:pt x="767" y="2429"/>
                  </a:lnTo>
                  <a:lnTo>
                    <a:pt x="760" y="2415"/>
                  </a:lnTo>
                  <a:lnTo>
                    <a:pt x="774" y="2422"/>
                  </a:lnTo>
                  <a:close/>
                  <a:moveTo>
                    <a:pt x="746" y="2408"/>
                  </a:moveTo>
                  <a:lnTo>
                    <a:pt x="753" y="2392"/>
                  </a:lnTo>
                  <a:lnTo>
                    <a:pt x="782" y="2406"/>
                  </a:lnTo>
                  <a:lnTo>
                    <a:pt x="774" y="2422"/>
                  </a:lnTo>
                  <a:lnTo>
                    <a:pt x="746" y="2408"/>
                  </a:lnTo>
                  <a:close/>
                  <a:moveTo>
                    <a:pt x="753" y="2392"/>
                  </a:moveTo>
                  <a:lnTo>
                    <a:pt x="762" y="2376"/>
                  </a:lnTo>
                  <a:lnTo>
                    <a:pt x="790" y="2390"/>
                  </a:lnTo>
                  <a:lnTo>
                    <a:pt x="782" y="2406"/>
                  </a:lnTo>
                  <a:lnTo>
                    <a:pt x="753" y="2392"/>
                  </a:lnTo>
                  <a:close/>
                  <a:moveTo>
                    <a:pt x="762" y="2376"/>
                  </a:moveTo>
                  <a:lnTo>
                    <a:pt x="764" y="2371"/>
                  </a:lnTo>
                  <a:lnTo>
                    <a:pt x="769" y="2368"/>
                  </a:lnTo>
                  <a:lnTo>
                    <a:pt x="776" y="2383"/>
                  </a:lnTo>
                  <a:lnTo>
                    <a:pt x="762" y="2376"/>
                  </a:lnTo>
                  <a:close/>
                  <a:moveTo>
                    <a:pt x="769" y="2368"/>
                  </a:moveTo>
                  <a:lnTo>
                    <a:pt x="785" y="2361"/>
                  </a:lnTo>
                  <a:lnTo>
                    <a:pt x="799" y="2389"/>
                  </a:lnTo>
                  <a:lnTo>
                    <a:pt x="783" y="2397"/>
                  </a:lnTo>
                  <a:lnTo>
                    <a:pt x="769" y="2368"/>
                  </a:lnTo>
                  <a:close/>
                  <a:moveTo>
                    <a:pt x="806" y="2382"/>
                  </a:moveTo>
                  <a:lnTo>
                    <a:pt x="804" y="2387"/>
                  </a:lnTo>
                  <a:lnTo>
                    <a:pt x="799" y="2389"/>
                  </a:lnTo>
                  <a:lnTo>
                    <a:pt x="792" y="2374"/>
                  </a:lnTo>
                  <a:lnTo>
                    <a:pt x="806" y="2382"/>
                  </a:lnTo>
                  <a:close/>
                  <a:moveTo>
                    <a:pt x="778" y="2368"/>
                  </a:moveTo>
                  <a:lnTo>
                    <a:pt x="785" y="2352"/>
                  </a:lnTo>
                  <a:lnTo>
                    <a:pt x="814" y="2366"/>
                  </a:lnTo>
                  <a:lnTo>
                    <a:pt x="806" y="2382"/>
                  </a:lnTo>
                  <a:lnTo>
                    <a:pt x="778" y="2368"/>
                  </a:lnTo>
                  <a:close/>
                  <a:moveTo>
                    <a:pt x="785" y="2352"/>
                  </a:moveTo>
                  <a:lnTo>
                    <a:pt x="788" y="2347"/>
                  </a:lnTo>
                  <a:lnTo>
                    <a:pt x="793" y="2345"/>
                  </a:lnTo>
                  <a:lnTo>
                    <a:pt x="800" y="2358"/>
                  </a:lnTo>
                  <a:lnTo>
                    <a:pt x="785" y="2352"/>
                  </a:lnTo>
                  <a:close/>
                  <a:moveTo>
                    <a:pt x="793" y="2345"/>
                  </a:moveTo>
                  <a:lnTo>
                    <a:pt x="809" y="2336"/>
                  </a:lnTo>
                  <a:lnTo>
                    <a:pt x="824" y="2365"/>
                  </a:lnTo>
                  <a:lnTo>
                    <a:pt x="808" y="2373"/>
                  </a:lnTo>
                  <a:lnTo>
                    <a:pt x="793" y="2345"/>
                  </a:lnTo>
                  <a:close/>
                  <a:moveTo>
                    <a:pt x="827" y="2362"/>
                  </a:moveTo>
                  <a:lnTo>
                    <a:pt x="826" y="2363"/>
                  </a:lnTo>
                  <a:lnTo>
                    <a:pt x="824" y="2365"/>
                  </a:lnTo>
                  <a:lnTo>
                    <a:pt x="816" y="2351"/>
                  </a:lnTo>
                  <a:lnTo>
                    <a:pt x="827" y="2362"/>
                  </a:lnTo>
                  <a:close/>
                  <a:moveTo>
                    <a:pt x="805" y="2340"/>
                  </a:moveTo>
                  <a:lnTo>
                    <a:pt x="813" y="2331"/>
                  </a:lnTo>
                  <a:lnTo>
                    <a:pt x="835" y="2355"/>
                  </a:lnTo>
                  <a:lnTo>
                    <a:pt x="827" y="2362"/>
                  </a:lnTo>
                  <a:lnTo>
                    <a:pt x="805" y="2340"/>
                  </a:lnTo>
                  <a:close/>
                  <a:moveTo>
                    <a:pt x="835" y="2355"/>
                  </a:moveTo>
                  <a:lnTo>
                    <a:pt x="835" y="2355"/>
                  </a:lnTo>
                  <a:lnTo>
                    <a:pt x="824" y="2342"/>
                  </a:lnTo>
                  <a:lnTo>
                    <a:pt x="835" y="2355"/>
                  </a:lnTo>
                  <a:close/>
                  <a:moveTo>
                    <a:pt x="813" y="2331"/>
                  </a:moveTo>
                  <a:lnTo>
                    <a:pt x="829" y="2315"/>
                  </a:lnTo>
                  <a:lnTo>
                    <a:pt x="851" y="2339"/>
                  </a:lnTo>
                  <a:lnTo>
                    <a:pt x="835" y="2355"/>
                  </a:lnTo>
                  <a:lnTo>
                    <a:pt x="813" y="2331"/>
                  </a:lnTo>
                  <a:close/>
                  <a:moveTo>
                    <a:pt x="829" y="2315"/>
                  </a:moveTo>
                  <a:lnTo>
                    <a:pt x="829" y="2315"/>
                  </a:lnTo>
                  <a:lnTo>
                    <a:pt x="840" y="2326"/>
                  </a:lnTo>
                  <a:lnTo>
                    <a:pt x="829" y="2315"/>
                  </a:lnTo>
                  <a:close/>
                  <a:moveTo>
                    <a:pt x="829" y="2315"/>
                  </a:moveTo>
                  <a:lnTo>
                    <a:pt x="837" y="2308"/>
                  </a:lnTo>
                  <a:lnTo>
                    <a:pt x="859" y="2330"/>
                  </a:lnTo>
                  <a:lnTo>
                    <a:pt x="851" y="2339"/>
                  </a:lnTo>
                  <a:lnTo>
                    <a:pt x="829" y="2315"/>
                  </a:lnTo>
                  <a:close/>
                  <a:moveTo>
                    <a:pt x="862" y="2326"/>
                  </a:moveTo>
                  <a:lnTo>
                    <a:pt x="861" y="2329"/>
                  </a:lnTo>
                  <a:lnTo>
                    <a:pt x="859" y="2330"/>
                  </a:lnTo>
                  <a:lnTo>
                    <a:pt x="848" y="2319"/>
                  </a:lnTo>
                  <a:lnTo>
                    <a:pt x="862" y="2326"/>
                  </a:lnTo>
                  <a:close/>
                  <a:moveTo>
                    <a:pt x="833" y="2312"/>
                  </a:moveTo>
                  <a:lnTo>
                    <a:pt x="842" y="2296"/>
                  </a:lnTo>
                  <a:lnTo>
                    <a:pt x="870" y="2310"/>
                  </a:lnTo>
                  <a:lnTo>
                    <a:pt x="862" y="2326"/>
                  </a:lnTo>
                  <a:lnTo>
                    <a:pt x="833" y="2312"/>
                  </a:lnTo>
                  <a:close/>
                  <a:moveTo>
                    <a:pt x="842" y="2296"/>
                  </a:moveTo>
                  <a:lnTo>
                    <a:pt x="845" y="2291"/>
                  </a:lnTo>
                  <a:lnTo>
                    <a:pt x="848" y="2288"/>
                  </a:lnTo>
                  <a:lnTo>
                    <a:pt x="856" y="2303"/>
                  </a:lnTo>
                  <a:lnTo>
                    <a:pt x="842" y="2296"/>
                  </a:lnTo>
                  <a:close/>
                  <a:moveTo>
                    <a:pt x="848" y="2288"/>
                  </a:moveTo>
                  <a:lnTo>
                    <a:pt x="864" y="2281"/>
                  </a:lnTo>
                  <a:lnTo>
                    <a:pt x="879" y="2309"/>
                  </a:lnTo>
                  <a:lnTo>
                    <a:pt x="863" y="2318"/>
                  </a:lnTo>
                  <a:lnTo>
                    <a:pt x="848" y="2288"/>
                  </a:lnTo>
                  <a:close/>
                  <a:moveTo>
                    <a:pt x="886" y="2302"/>
                  </a:moveTo>
                  <a:lnTo>
                    <a:pt x="884" y="2307"/>
                  </a:lnTo>
                  <a:lnTo>
                    <a:pt x="879" y="2309"/>
                  </a:lnTo>
                  <a:lnTo>
                    <a:pt x="872" y="2294"/>
                  </a:lnTo>
                  <a:lnTo>
                    <a:pt x="886" y="2302"/>
                  </a:lnTo>
                  <a:close/>
                  <a:moveTo>
                    <a:pt x="858" y="2288"/>
                  </a:moveTo>
                  <a:lnTo>
                    <a:pt x="865" y="2272"/>
                  </a:lnTo>
                  <a:lnTo>
                    <a:pt x="894" y="2286"/>
                  </a:lnTo>
                  <a:lnTo>
                    <a:pt x="886" y="2302"/>
                  </a:lnTo>
                  <a:lnTo>
                    <a:pt x="858" y="2288"/>
                  </a:lnTo>
                  <a:close/>
                  <a:moveTo>
                    <a:pt x="865" y="2272"/>
                  </a:moveTo>
                  <a:lnTo>
                    <a:pt x="868" y="2267"/>
                  </a:lnTo>
                  <a:lnTo>
                    <a:pt x="873" y="2265"/>
                  </a:lnTo>
                  <a:lnTo>
                    <a:pt x="880" y="2278"/>
                  </a:lnTo>
                  <a:lnTo>
                    <a:pt x="865" y="2272"/>
                  </a:lnTo>
                  <a:close/>
                  <a:moveTo>
                    <a:pt x="873" y="2265"/>
                  </a:moveTo>
                  <a:lnTo>
                    <a:pt x="889" y="2256"/>
                  </a:lnTo>
                  <a:lnTo>
                    <a:pt x="904" y="2286"/>
                  </a:lnTo>
                  <a:lnTo>
                    <a:pt x="888" y="2293"/>
                  </a:lnTo>
                  <a:lnTo>
                    <a:pt x="873" y="2265"/>
                  </a:lnTo>
                  <a:close/>
                  <a:moveTo>
                    <a:pt x="907" y="2282"/>
                  </a:moveTo>
                  <a:lnTo>
                    <a:pt x="906" y="2285"/>
                  </a:lnTo>
                  <a:lnTo>
                    <a:pt x="904" y="2286"/>
                  </a:lnTo>
                  <a:lnTo>
                    <a:pt x="896" y="2271"/>
                  </a:lnTo>
                  <a:lnTo>
                    <a:pt x="907" y="2282"/>
                  </a:lnTo>
                  <a:close/>
                  <a:moveTo>
                    <a:pt x="885" y="2260"/>
                  </a:moveTo>
                  <a:lnTo>
                    <a:pt x="893" y="2251"/>
                  </a:lnTo>
                  <a:lnTo>
                    <a:pt x="915" y="2275"/>
                  </a:lnTo>
                  <a:lnTo>
                    <a:pt x="907" y="2282"/>
                  </a:lnTo>
                  <a:lnTo>
                    <a:pt x="885" y="2260"/>
                  </a:lnTo>
                  <a:close/>
                  <a:moveTo>
                    <a:pt x="893" y="2251"/>
                  </a:moveTo>
                  <a:lnTo>
                    <a:pt x="909" y="2235"/>
                  </a:lnTo>
                  <a:lnTo>
                    <a:pt x="931" y="2259"/>
                  </a:lnTo>
                  <a:lnTo>
                    <a:pt x="915" y="2275"/>
                  </a:lnTo>
                  <a:lnTo>
                    <a:pt x="893" y="2251"/>
                  </a:lnTo>
                  <a:close/>
                  <a:moveTo>
                    <a:pt x="909" y="2235"/>
                  </a:moveTo>
                  <a:lnTo>
                    <a:pt x="917" y="2228"/>
                  </a:lnTo>
                  <a:lnTo>
                    <a:pt x="939" y="2250"/>
                  </a:lnTo>
                  <a:lnTo>
                    <a:pt x="931" y="2259"/>
                  </a:lnTo>
                  <a:lnTo>
                    <a:pt x="909" y="2235"/>
                  </a:lnTo>
                  <a:close/>
                  <a:moveTo>
                    <a:pt x="917" y="2228"/>
                  </a:moveTo>
                  <a:lnTo>
                    <a:pt x="925" y="2219"/>
                  </a:lnTo>
                  <a:lnTo>
                    <a:pt x="947" y="2243"/>
                  </a:lnTo>
                  <a:lnTo>
                    <a:pt x="939" y="2250"/>
                  </a:lnTo>
                  <a:lnTo>
                    <a:pt x="917" y="2228"/>
                  </a:lnTo>
                  <a:close/>
                  <a:moveTo>
                    <a:pt x="925" y="2219"/>
                  </a:moveTo>
                  <a:lnTo>
                    <a:pt x="941" y="2203"/>
                  </a:lnTo>
                  <a:lnTo>
                    <a:pt x="963" y="2227"/>
                  </a:lnTo>
                  <a:lnTo>
                    <a:pt x="947" y="2243"/>
                  </a:lnTo>
                  <a:lnTo>
                    <a:pt x="925" y="2219"/>
                  </a:lnTo>
                  <a:close/>
                  <a:moveTo>
                    <a:pt x="941" y="2203"/>
                  </a:moveTo>
                  <a:lnTo>
                    <a:pt x="949" y="2196"/>
                  </a:lnTo>
                  <a:lnTo>
                    <a:pt x="971" y="2218"/>
                  </a:lnTo>
                  <a:lnTo>
                    <a:pt x="963" y="2227"/>
                  </a:lnTo>
                  <a:lnTo>
                    <a:pt x="941" y="2203"/>
                  </a:lnTo>
                  <a:close/>
                  <a:moveTo>
                    <a:pt x="949" y="2196"/>
                  </a:moveTo>
                  <a:lnTo>
                    <a:pt x="950" y="2193"/>
                  </a:lnTo>
                  <a:lnTo>
                    <a:pt x="953" y="2192"/>
                  </a:lnTo>
                  <a:lnTo>
                    <a:pt x="960" y="2207"/>
                  </a:lnTo>
                  <a:lnTo>
                    <a:pt x="949" y="2196"/>
                  </a:lnTo>
                  <a:close/>
                  <a:moveTo>
                    <a:pt x="953" y="2192"/>
                  </a:moveTo>
                  <a:lnTo>
                    <a:pt x="969" y="2185"/>
                  </a:lnTo>
                  <a:lnTo>
                    <a:pt x="982" y="2213"/>
                  </a:lnTo>
                  <a:lnTo>
                    <a:pt x="968" y="2222"/>
                  </a:lnTo>
                  <a:lnTo>
                    <a:pt x="953" y="2192"/>
                  </a:lnTo>
                  <a:close/>
                  <a:moveTo>
                    <a:pt x="987" y="2211"/>
                  </a:moveTo>
                  <a:lnTo>
                    <a:pt x="986" y="2212"/>
                  </a:lnTo>
                  <a:lnTo>
                    <a:pt x="982" y="2213"/>
                  </a:lnTo>
                  <a:lnTo>
                    <a:pt x="976" y="2200"/>
                  </a:lnTo>
                  <a:lnTo>
                    <a:pt x="987" y="2211"/>
                  </a:lnTo>
                  <a:close/>
                  <a:moveTo>
                    <a:pt x="965" y="2187"/>
                  </a:moveTo>
                  <a:lnTo>
                    <a:pt x="973" y="2180"/>
                  </a:lnTo>
                  <a:lnTo>
                    <a:pt x="995" y="2202"/>
                  </a:lnTo>
                  <a:lnTo>
                    <a:pt x="987" y="2211"/>
                  </a:lnTo>
                  <a:lnTo>
                    <a:pt x="965" y="2187"/>
                  </a:lnTo>
                  <a:close/>
                  <a:moveTo>
                    <a:pt x="973" y="2180"/>
                  </a:moveTo>
                  <a:lnTo>
                    <a:pt x="989" y="2164"/>
                  </a:lnTo>
                  <a:lnTo>
                    <a:pt x="1011" y="2186"/>
                  </a:lnTo>
                  <a:lnTo>
                    <a:pt x="995" y="2202"/>
                  </a:lnTo>
                  <a:lnTo>
                    <a:pt x="973" y="2180"/>
                  </a:lnTo>
                  <a:close/>
                  <a:moveTo>
                    <a:pt x="989" y="2164"/>
                  </a:moveTo>
                  <a:lnTo>
                    <a:pt x="996" y="2155"/>
                  </a:lnTo>
                  <a:lnTo>
                    <a:pt x="1019" y="2179"/>
                  </a:lnTo>
                  <a:lnTo>
                    <a:pt x="1011" y="2186"/>
                  </a:lnTo>
                  <a:lnTo>
                    <a:pt x="989" y="2164"/>
                  </a:lnTo>
                  <a:close/>
                  <a:moveTo>
                    <a:pt x="996" y="2155"/>
                  </a:moveTo>
                  <a:lnTo>
                    <a:pt x="1005" y="2148"/>
                  </a:lnTo>
                  <a:lnTo>
                    <a:pt x="1027" y="2170"/>
                  </a:lnTo>
                  <a:lnTo>
                    <a:pt x="1019" y="2179"/>
                  </a:lnTo>
                  <a:lnTo>
                    <a:pt x="996" y="2155"/>
                  </a:lnTo>
                  <a:close/>
                  <a:moveTo>
                    <a:pt x="1005" y="2148"/>
                  </a:moveTo>
                  <a:lnTo>
                    <a:pt x="1006" y="2145"/>
                  </a:lnTo>
                  <a:lnTo>
                    <a:pt x="1008" y="2144"/>
                  </a:lnTo>
                  <a:lnTo>
                    <a:pt x="1016" y="2159"/>
                  </a:lnTo>
                  <a:lnTo>
                    <a:pt x="1005" y="2148"/>
                  </a:lnTo>
                  <a:close/>
                  <a:moveTo>
                    <a:pt x="1008" y="2144"/>
                  </a:moveTo>
                  <a:lnTo>
                    <a:pt x="1024" y="2137"/>
                  </a:lnTo>
                  <a:lnTo>
                    <a:pt x="1039" y="2165"/>
                  </a:lnTo>
                  <a:lnTo>
                    <a:pt x="1023" y="2174"/>
                  </a:lnTo>
                  <a:lnTo>
                    <a:pt x="1008" y="2144"/>
                  </a:lnTo>
                  <a:close/>
                  <a:moveTo>
                    <a:pt x="1046" y="2158"/>
                  </a:moveTo>
                  <a:lnTo>
                    <a:pt x="1044" y="2163"/>
                  </a:lnTo>
                  <a:lnTo>
                    <a:pt x="1039" y="2165"/>
                  </a:lnTo>
                  <a:lnTo>
                    <a:pt x="1032" y="2151"/>
                  </a:lnTo>
                  <a:lnTo>
                    <a:pt x="1046" y="2158"/>
                  </a:lnTo>
                  <a:close/>
                  <a:moveTo>
                    <a:pt x="1018" y="2144"/>
                  </a:moveTo>
                  <a:lnTo>
                    <a:pt x="1026" y="2128"/>
                  </a:lnTo>
                  <a:lnTo>
                    <a:pt x="1054" y="2142"/>
                  </a:lnTo>
                  <a:lnTo>
                    <a:pt x="1046" y="2158"/>
                  </a:lnTo>
                  <a:lnTo>
                    <a:pt x="1018" y="2144"/>
                  </a:lnTo>
                  <a:close/>
                  <a:moveTo>
                    <a:pt x="1026" y="2128"/>
                  </a:moveTo>
                  <a:lnTo>
                    <a:pt x="1028" y="2123"/>
                  </a:lnTo>
                  <a:lnTo>
                    <a:pt x="1033" y="2121"/>
                  </a:lnTo>
                  <a:lnTo>
                    <a:pt x="1040" y="2135"/>
                  </a:lnTo>
                  <a:lnTo>
                    <a:pt x="1026" y="2128"/>
                  </a:lnTo>
                  <a:close/>
                  <a:moveTo>
                    <a:pt x="1033" y="2121"/>
                  </a:moveTo>
                  <a:lnTo>
                    <a:pt x="1049" y="2112"/>
                  </a:lnTo>
                  <a:lnTo>
                    <a:pt x="1062" y="2142"/>
                  </a:lnTo>
                  <a:lnTo>
                    <a:pt x="1046" y="2149"/>
                  </a:lnTo>
                  <a:lnTo>
                    <a:pt x="1033" y="2121"/>
                  </a:lnTo>
                  <a:close/>
                  <a:moveTo>
                    <a:pt x="1067" y="2138"/>
                  </a:moveTo>
                  <a:lnTo>
                    <a:pt x="1065" y="2140"/>
                  </a:lnTo>
                  <a:lnTo>
                    <a:pt x="1062" y="2142"/>
                  </a:lnTo>
                  <a:lnTo>
                    <a:pt x="1056" y="2127"/>
                  </a:lnTo>
                  <a:lnTo>
                    <a:pt x="1067" y="2138"/>
                  </a:lnTo>
                  <a:close/>
                  <a:moveTo>
                    <a:pt x="1044" y="2116"/>
                  </a:moveTo>
                  <a:lnTo>
                    <a:pt x="1053" y="2107"/>
                  </a:lnTo>
                  <a:lnTo>
                    <a:pt x="1075" y="2131"/>
                  </a:lnTo>
                  <a:lnTo>
                    <a:pt x="1067" y="2138"/>
                  </a:lnTo>
                  <a:lnTo>
                    <a:pt x="1044" y="2116"/>
                  </a:lnTo>
                  <a:close/>
                  <a:moveTo>
                    <a:pt x="1053" y="2107"/>
                  </a:moveTo>
                  <a:lnTo>
                    <a:pt x="1054" y="2106"/>
                  </a:lnTo>
                  <a:lnTo>
                    <a:pt x="1056" y="2105"/>
                  </a:lnTo>
                  <a:lnTo>
                    <a:pt x="1064" y="2119"/>
                  </a:lnTo>
                  <a:lnTo>
                    <a:pt x="1053" y="2107"/>
                  </a:lnTo>
                  <a:close/>
                  <a:moveTo>
                    <a:pt x="1056" y="2105"/>
                  </a:moveTo>
                  <a:lnTo>
                    <a:pt x="1072" y="2097"/>
                  </a:lnTo>
                  <a:lnTo>
                    <a:pt x="1087" y="2126"/>
                  </a:lnTo>
                  <a:lnTo>
                    <a:pt x="1071" y="2133"/>
                  </a:lnTo>
                  <a:lnTo>
                    <a:pt x="1056" y="2105"/>
                  </a:lnTo>
                  <a:close/>
                  <a:moveTo>
                    <a:pt x="1095" y="2118"/>
                  </a:moveTo>
                  <a:lnTo>
                    <a:pt x="1092" y="2123"/>
                  </a:lnTo>
                  <a:lnTo>
                    <a:pt x="1087" y="2126"/>
                  </a:lnTo>
                  <a:lnTo>
                    <a:pt x="1080" y="2111"/>
                  </a:lnTo>
                  <a:lnTo>
                    <a:pt x="1095" y="2118"/>
                  </a:lnTo>
                  <a:close/>
                  <a:moveTo>
                    <a:pt x="1066" y="2103"/>
                  </a:moveTo>
                  <a:lnTo>
                    <a:pt x="1074" y="2087"/>
                  </a:lnTo>
                  <a:lnTo>
                    <a:pt x="1102" y="2102"/>
                  </a:lnTo>
                  <a:lnTo>
                    <a:pt x="1095" y="2118"/>
                  </a:lnTo>
                  <a:lnTo>
                    <a:pt x="1066" y="2103"/>
                  </a:lnTo>
                  <a:close/>
                  <a:moveTo>
                    <a:pt x="1074" y="2087"/>
                  </a:moveTo>
                  <a:lnTo>
                    <a:pt x="1075" y="2085"/>
                  </a:lnTo>
                  <a:lnTo>
                    <a:pt x="1076" y="2084"/>
                  </a:lnTo>
                  <a:lnTo>
                    <a:pt x="1088" y="2095"/>
                  </a:lnTo>
                  <a:lnTo>
                    <a:pt x="1074" y="2087"/>
                  </a:lnTo>
                  <a:close/>
                  <a:moveTo>
                    <a:pt x="1076" y="2084"/>
                  </a:moveTo>
                  <a:lnTo>
                    <a:pt x="1085" y="2075"/>
                  </a:lnTo>
                  <a:lnTo>
                    <a:pt x="1107" y="2099"/>
                  </a:lnTo>
                  <a:lnTo>
                    <a:pt x="1099" y="2106"/>
                  </a:lnTo>
                  <a:lnTo>
                    <a:pt x="1076" y="2084"/>
                  </a:lnTo>
                  <a:close/>
                  <a:moveTo>
                    <a:pt x="1085" y="2075"/>
                  </a:moveTo>
                  <a:lnTo>
                    <a:pt x="1086" y="2074"/>
                  </a:lnTo>
                  <a:lnTo>
                    <a:pt x="1088" y="2073"/>
                  </a:lnTo>
                  <a:lnTo>
                    <a:pt x="1096" y="2087"/>
                  </a:lnTo>
                  <a:lnTo>
                    <a:pt x="1085" y="2075"/>
                  </a:lnTo>
                  <a:close/>
                  <a:moveTo>
                    <a:pt x="1088" y="2073"/>
                  </a:moveTo>
                  <a:lnTo>
                    <a:pt x="1104" y="2065"/>
                  </a:lnTo>
                  <a:lnTo>
                    <a:pt x="1119" y="2094"/>
                  </a:lnTo>
                  <a:lnTo>
                    <a:pt x="1103" y="2101"/>
                  </a:lnTo>
                  <a:lnTo>
                    <a:pt x="1088" y="2073"/>
                  </a:lnTo>
                  <a:close/>
                  <a:moveTo>
                    <a:pt x="1123" y="2090"/>
                  </a:moveTo>
                  <a:lnTo>
                    <a:pt x="1122" y="2092"/>
                  </a:lnTo>
                  <a:lnTo>
                    <a:pt x="1119" y="2094"/>
                  </a:lnTo>
                  <a:lnTo>
                    <a:pt x="1112" y="2079"/>
                  </a:lnTo>
                  <a:lnTo>
                    <a:pt x="1123" y="2090"/>
                  </a:lnTo>
                  <a:close/>
                  <a:moveTo>
                    <a:pt x="1101" y="2068"/>
                  </a:moveTo>
                  <a:lnTo>
                    <a:pt x="1108" y="2059"/>
                  </a:lnTo>
                  <a:lnTo>
                    <a:pt x="1131" y="2083"/>
                  </a:lnTo>
                  <a:lnTo>
                    <a:pt x="1123" y="2090"/>
                  </a:lnTo>
                  <a:lnTo>
                    <a:pt x="1101" y="2068"/>
                  </a:lnTo>
                  <a:close/>
                  <a:moveTo>
                    <a:pt x="1108" y="2059"/>
                  </a:moveTo>
                  <a:lnTo>
                    <a:pt x="1111" y="2058"/>
                  </a:lnTo>
                  <a:lnTo>
                    <a:pt x="1113" y="2057"/>
                  </a:lnTo>
                  <a:lnTo>
                    <a:pt x="1120" y="2071"/>
                  </a:lnTo>
                  <a:lnTo>
                    <a:pt x="1108" y="2059"/>
                  </a:lnTo>
                  <a:close/>
                  <a:moveTo>
                    <a:pt x="1113" y="2057"/>
                  </a:moveTo>
                  <a:lnTo>
                    <a:pt x="1129" y="2049"/>
                  </a:lnTo>
                  <a:lnTo>
                    <a:pt x="1143" y="2078"/>
                  </a:lnTo>
                  <a:lnTo>
                    <a:pt x="1127" y="2085"/>
                  </a:lnTo>
                  <a:lnTo>
                    <a:pt x="1113" y="2057"/>
                  </a:lnTo>
                  <a:close/>
                  <a:moveTo>
                    <a:pt x="1147" y="2074"/>
                  </a:moveTo>
                  <a:lnTo>
                    <a:pt x="1145" y="2076"/>
                  </a:lnTo>
                  <a:lnTo>
                    <a:pt x="1143" y="2078"/>
                  </a:lnTo>
                  <a:lnTo>
                    <a:pt x="1136" y="2063"/>
                  </a:lnTo>
                  <a:lnTo>
                    <a:pt x="1147" y="2074"/>
                  </a:lnTo>
                  <a:close/>
                  <a:moveTo>
                    <a:pt x="1124" y="2052"/>
                  </a:moveTo>
                  <a:lnTo>
                    <a:pt x="1133" y="2043"/>
                  </a:lnTo>
                  <a:lnTo>
                    <a:pt x="1155" y="2066"/>
                  </a:lnTo>
                  <a:lnTo>
                    <a:pt x="1147" y="2074"/>
                  </a:lnTo>
                  <a:lnTo>
                    <a:pt x="1124" y="2052"/>
                  </a:lnTo>
                  <a:close/>
                  <a:moveTo>
                    <a:pt x="1133" y="2043"/>
                  </a:moveTo>
                  <a:lnTo>
                    <a:pt x="1134" y="2042"/>
                  </a:lnTo>
                  <a:lnTo>
                    <a:pt x="1136" y="2041"/>
                  </a:lnTo>
                  <a:lnTo>
                    <a:pt x="1144" y="2055"/>
                  </a:lnTo>
                  <a:lnTo>
                    <a:pt x="1133" y="2043"/>
                  </a:lnTo>
                  <a:close/>
                  <a:moveTo>
                    <a:pt x="1136" y="2041"/>
                  </a:moveTo>
                  <a:lnTo>
                    <a:pt x="1152" y="2033"/>
                  </a:lnTo>
                  <a:lnTo>
                    <a:pt x="1167" y="2062"/>
                  </a:lnTo>
                  <a:lnTo>
                    <a:pt x="1151" y="2069"/>
                  </a:lnTo>
                  <a:lnTo>
                    <a:pt x="1136" y="2041"/>
                  </a:lnTo>
                  <a:close/>
                  <a:moveTo>
                    <a:pt x="1175" y="2054"/>
                  </a:moveTo>
                  <a:lnTo>
                    <a:pt x="1172" y="2059"/>
                  </a:lnTo>
                  <a:lnTo>
                    <a:pt x="1167" y="2062"/>
                  </a:lnTo>
                  <a:lnTo>
                    <a:pt x="1160" y="2047"/>
                  </a:lnTo>
                  <a:lnTo>
                    <a:pt x="1175" y="2054"/>
                  </a:lnTo>
                  <a:close/>
                  <a:moveTo>
                    <a:pt x="1146" y="2039"/>
                  </a:moveTo>
                  <a:lnTo>
                    <a:pt x="1154" y="2023"/>
                  </a:lnTo>
                  <a:lnTo>
                    <a:pt x="1182" y="2038"/>
                  </a:lnTo>
                  <a:lnTo>
                    <a:pt x="1175" y="2054"/>
                  </a:lnTo>
                  <a:lnTo>
                    <a:pt x="1146" y="2039"/>
                  </a:lnTo>
                  <a:close/>
                  <a:moveTo>
                    <a:pt x="1154" y="2023"/>
                  </a:moveTo>
                  <a:lnTo>
                    <a:pt x="1155" y="2021"/>
                  </a:lnTo>
                  <a:lnTo>
                    <a:pt x="1156" y="2020"/>
                  </a:lnTo>
                  <a:lnTo>
                    <a:pt x="1168" y="2031"/>
                  </a:lnTo>
                  <a:lnTo>
                    <a:pt x="1154" y="2023"/>
                  </a:lnTo>
                  <a:close/>
                  <a:moveTo>
                    <a:pt x="1156" y="2020"/>
                  </a:moveTo>
                  <a:lnTo>
                    <a:pt x="1165" y="2011"/>
                  </a:lnTo>
                  <a:lnTo>
                    <a:pt x="1187" y="2034"/>
                  </a:lnTo>
                  <a:lnTo>
                    <a:pt x="1179" y="2042"/>
                  </a:lnTo>
                  <a:lnTo>
                    <a:pt x="1156" y="2020"/>
                  </a:lnTo>
                  <a:close/>
                  <a:moveTo>
                    <a:pt x="1165" y="2011"/>
                  </a:moveTo>
                  <a:lnTo>
                    <a:pt x="1166" y="2010"/>
                  </a:lnTo>
                  <a:lnTo>
                    <a:pt x="1168" y="2009"/>
                  </a:lnTo>
                  <a:lnTo>
                    <a:pt x="1176" y="2023"/>
                  </a:lnTo>
                  <a:lnTo>
                    <a:pt x="1165" y="2011"/>
                  </a:lnTo>
                  <a:close/>
                  <a:moveTo>
                    <a:pt x="1168" y="2009"/>
                  </a:moveTo>
                  <a:lnTo>
                    <a:pt x="1184" y="2001"/>
                  </a:lnTo>
                  <a:lnTo>
                    <a:pt x="1199" y="2030"/>
                  </a:lnTo>
                  <a:lnTo>
                    <a:pt x="1183" y="2037"/>
                  </a:lnTo>
                  <a:lnTo>
                    <a:pt x="1168" y="2009"/>
                  </a:lnTo>
                  <a:close/>
                  <a:moveTo>
                    <a:pt x="1203" y="2026"/>
                  </a:moveTo>
                  <a:lnTo>
                    <a:pt x="1202" y="2028"/>
                  </a:lnTo>
                  <a:lnTo>
                    <a:pt x="1199" y="2030"/>
                  </a:lnTo>
                  <a:lnTo>
                    <a:pt x="1192" y="2015"/>
                  </a:lnTo>
                  <a:lnTo>
                    <a:pt x="1203" y="2026"/>
                  </a:lnTo>
                  <a:close/>
                  <a:moveTo>
                    <a:pt x="1181" y="2004"/>
                  </a:moveTo>
                  <a:lnTo>
                    <a:pt x="1188" y="1995"/>
                  </a:lnTo>
                  <a:lnTo>
                    <a:pt x="1212" y="2018"/>
                  </a:lnTo>
                  <a:lnTo>
                    <a:pt x="1203" y="2026"/>
                  </a:lnTo>
                  <a:lnTo>
                    <a:pt x="1181" y="2004"/>
                  </a:lnTo>
                  <a:close/>
                  <a:moveTo>
                    <a:pt x="1188" y="1995"/>
                  </a:moveTo>
                  <a:lnTo>
                    <a:pt x="1191" y="1994"/>
                  </a:lnTo>
                  <a:lnTo>
                    <a:pt x="1193" y="1993"/>
                  </a:lnTo>
                  <a:lnTo>
                    <a:pt x="1200" y="2007"/>
                  </a:lnTo>
                  <a:lnTo>
                    <a:pt x="1188" y="1995"/>
                  </a:lnTo>
                  <a:close/>
                  <a:moveTo>
                    <a:pt x="1193" y="1993"/>
                  </a:moveTo>
                  <a:lnTo>
                    <a:pt x="1209" y="1985"/>
                  </a:lnTo>
                  <a:lnTo>
                    <a:pt x="1223" y="2014"/>
                  </a:lnTo>
                  <a:lnTo>
                    <a:pt x="1207" y="2021"/>
                  </a:lnTo>
                  <a:lnTo>
                    <a:pt x="1193" y="1993"/>
                  </a:lnTo>
                  <a:close/>
                  <a:moveTo>
                    <a:pt x="1228" y="2010"/>
                  </a:moveTo>
                  <a:lnTo>
                    <a:pt x="1225" y="2012"/>
                  </a:lnTo>
                  <a:lnTo>
                    <a:pt x="1223" y="2014"/>
                  </a:lnTo>
                  <a:lnTo>
                    <a:pt x="1216" y="1999"/>
                  </a:lnTo>
                  <a:lnTo>
                    <a:pt x="1228" y="2010"/>
                  </a:lnTo>
                  <a:close/>
                  <a:moveTo>
                    <a:pt x="1204" y="1988"/>
                  </a:moveTo>
                  <a:lnTo>
                    <a:pt x="1213" y="1979"/>
                  </a:lnTo>
                  <a:lnTo>
                    <a:pt x="1235" y="2002"/>
                  </a:lnTo>
                  <a:lnTo>
                    <a:pt x="1228" y="2010"/>
                  </a:lnTo>
                  <a:lnTo>
                    <a:pt x="1204" y="1988"/>
                  </a:lnTo>
                  <a:close/>
                  <a:moveTo>
                    <a:pt x="1213" y="1979"/>
                  </a:moveTo>
                  <a:lnTo>
                    <a:pt x="1214" y="1978"/>
                  </a:lnTo>
                  <a:lnTo>
                    <a:pt x="1216" y="1977"/>
                  </a:lnTo>
                  <a:lnTo>
                    <a:pt x="1224" y="1991"/>
                  </a:lnTo>
                  <a:lnTo>
                    <a:pt x="1213" y="1979"/>
                  </a:lnTo>
                  <a:close/>
                  <a:moveTo>
                    <a:pt x="1216" y="1977"/>
                  </a:moveTo>
                  <a:lnTo>
                    <a:pt x="1232" y="1969"/>
                  </a:lnTo>
                  <a:lnTo>
                    <a:pt x="1247" y="1998"/>
                  </a:lnTo>
                  <a:lnTo>
                    <a:pt x="1231" y="2005"/>
                  </a:lnTo>
                  <a:lnTo>
                    <a:pt x="1216" y="1977"/>
                  </a:lnTo>
                  <a:close/>
                  <a:moveTo>
                    <a:pt x="1251" y="1994"/>
                  </a:moveTo>
                  <a:lnTo>
                    <a:pt x="1250" y="1996"/>
                  </a:lnTo>
                  <a:lnTo>
                    <a:pt x="1247" y="1998"/>
                  </a:lnTo>
                  <a:lnTo>
                    <a:pt x="1240" y="1983"/>
                  </a:lnTo>
                  <a:lnTo>
                    <a:pt x="1251" y="1994"/>
                  </a:lnTo>
                  <a:close/>
                  <a:moveTo>
                    <a:pt x="1229" y="1972"/>
                  </a:moveTo>
                  <a:lnTo>
                    <a:pt x="1236" y="1963"/>
                  </a:lnTo>
                  <a:lnTo>
                    <a:pt x="1260" y="1986"/>
                  </a:lnTo>
                  <a:lnTo>
                    <a:pt x="1251" y="1994"/>
                  </a:lnTo>
                  <a:lnTo>
                    <a:pt x="1229" y="1972"/>
                  </a:lnTo>
                  <a:close/>
                  <a:moveTo>
                    <a:pt x="1236" y="1963"/>
                  </a:moveTo>
                  <a:lnTo>
                    <a:pt x="1245" y="1956"/>
                  </a:lnTo>
                  <a:lnTo>
                    <a:pt x="1267" y="1978"/>
                  </a:lnTo>
                  <a:lnTo>
                    <a:pt x="1260" y="1986"/>
                  </a:lnTo>
                  <a:lnTo>
                    <a:pt x="1236" y="1963"/>
                  </a:lnTo>
                  <a:close/>
                  <a:moveTo>
                    <a:pt x="1245" y="1956"/>
                  </a:moveTo>
                  <a:lnTo>
                    <a:pt x="1246" y="1954"/>
                  </a:lnTo>
                  <a:lnTo>
                    <a:pt x="1248" y="1953"/>
                  </a:lnTo>
                  <a:lnTo>
                    <a:pt x="1256" y="1967"/>
                  </a:lnTo>
                  <a:lnTo>
                    <a:pt x="1245" y="1956"/>
                  </a:lnTo>
                  <a:close/>
                  <a:moveTo>
                    <a:pt x="1248" y="1953"/>
                  </a:moveTo>
                  <a:lnTo>
                    <a:pt x="1264" y="1945"/>
                  </a:lnTo>
                  <a:lnTo>
                    <a:pt x="1279" y="1973"/>
                  </a:lnTo>
                  <a:lnTo>
                    <a:pt x="1263" y="1981"/>
                  </a:lnTo>
                  <a:lnTo>
                    <a:pt x="1248" y="1953"/>
                  </a:lnTo>
                  <a:close/>
                  <a:moveTo>
                    <a:pt x="1283" y="1970"/>
                  </a:moveTo>
                  <a:lnTo>
                    <a:pt x="1282" y="1972"/>
                  </a:lnTo>
                  <a:lnTo>
                    <a:pt x="1279" y="1973"/>
                  </a:lnTo>
                  <a:lnTo>
                    <a:pt x="1272" y="1959"/>
                  </a:lnTo>
                  <a:lnTo>
                    <a:pt x="1283" y="1970"/>
                  </a:lnTo>
                  <a:close/>
                  <a:moveTo>
                    <a:pt x="1261" y="1948"/>
                  </a:moveTo>
                  <a:lnTo>
                    <a:pt x="1268" y="1940"/>
                  </a:lnTo>
                  <a:lnTo>
                    <a:pt x="1292" y="1962"/>
                  </a:lnTo>
                  <a:lnTo>
                    <a:pt x="1283" y="1970"/>
                  </a:lnTo>
                  <a:lnTo>
                    <a:pt x="1261" y="1948"/>
                  </a:lnTo>
                  <a:close/>
                  <a:moveTo>
                    <a:pt x="1268" y="1940"/>
                  </a:moveTo>
                  <a:lnTo>
                    <a:pt x="1271" y="1938"/>
                  </a:lnTo>
                  <a:lnTo>
                    <a:pt x="1273" y="1937"/>
                  </a:lnTo>
                  <a:lnTo>
                    <a:pt x="1279" y="1951"/>
                  </a:lnTo>
                  <a:lnTo>
                    <a:pt x="1268" y="1940"/>
                  </a:lnTo>
                  <a:close/>
                  <a:moveTo>
                    <a:pt x="1273" y="1937"/>
                  </a:moveTo>
                  <a:lnTo>
                    <a:pt x="1289" y="1929"/>
                  </a:lnTo>
                  <a:lnTo>
                    <a:pt x="1303" y="1957"/>
                  </a:lnTo>
                  <a:lnTo>
                    <a:pt x="1287" y="1965"/>
                  </a:lnTo>
                  <a:lnTo>
                    <a:pt x="1273" y="1937"/>
                  </a:lnTo>
                  <a:close/>
                  <a:moveTo>
                    <a:pt x="1308" y="1954"/>
                  </a:moveTo>
                  <a:lnTo>
                    <a:pt x="1305" y="1956"/>
                  </a:lnTo>
                  <a:lnTo>
                    <a:pt x="1303" y="1957"/>
                  </a:lnTo>
                  <a:lnTo>
                    <a:pt x="1295" y="1943"/>
                  </a:lnTo>
                  <a:lnTo>
                    <a:pt x="1308" y="1954"/>
                  </a:lnTo>
                  <a:close/>
                  <a:moveTo>
                    <a:pt x="1284" y="1932"/>
                  </a:moveTo>
                  <a:lnTo>
                    <a:pt x="1293" y="1924"/>
                  </a:lnTo>
                  <a:lnTo>
                    <a:pt x="1315" y="1946"/>
                  </a:lnTo>
                  <a:lnTo>
                    <a:pt x="1308" y="1954"/>
                  </a:lnTo>
                  <a:lnTo>
                    <a:pt x="1284" y="1932"/>
                  </a:lnTo>
                  <a:close/>
                  <a:moveTo>
                    <a:pt x="1293" y="1924"/>
                  </a:moveTo>
                  <a:lnTo>
                    <a:pt x="1294" y="1922"/>
                  </a:lnTo>
                  <a:lnTo>
                    <a:pt x="1296" y="1921"/>
                  </a:lnTo>
                  <a:lnTo>
                    <a:pt x="1304" y="1935"/>
                  </a:lnTo>
                  <a:lnTo>
                    <a:pt x="1293" y="1924"/>
                  </a:lnTo>
                  <a:close/>
                  <a:moveTo>
                    <a:pt x="1296" y="1921"/>
                  </a:moveTo>
                  <a:lnTo>
                    <a:pt x="1312" y="1913"/>
                  </a:lnTo>
                  <a:lnTo>
                    <a:pt x="1327" y="1941"/>
                  </a:lnTo>
                  <a:lnTo>
                    <a:pt x="1311" y="1949"/>
                  </a:lnTo>
                  <a:lnTo>
                    <a:pt x="1296" y="1921"/>
                  </a:lnTo>
                  <a:close/>
                  <a:moveTo>
                    <a:pt x="1335" y="1933"/>
                  </a:moveTo>
                  <a:lnTo>
                    <a:pt x="1332" y="1938"/>
                  </a:lnTo>
                  <a:lnTo>
                    <a:pt x="1327" y="1941"/>
                  </a:lnTo>
                  <a:lnTo>
                    <a:pt x="1320" y="1927"/>
                  </a:lnTo>
                  <a:lnTo>
                    <a:pt x="1335" y="1933"/>
                  </a:lnTo>
                  <a:close/>
                  <a:moveTo>
                    <a:pt x="1305" y="1920"/>
                  </a:moveTo>
                  <a:lnTo>
                    <a:pt x="1314" y="1904"/>
                  </a:lnTo>
                  <a:lnTo>
                    <a:pt x="1342" y="1919"/>
                  </a:lnTo>
                  <a:lnTo>
                    <a:pt x="1335" y="1933"/>
                  </a:lnTo>
                  <a:lnTo>
                    <a:pt x="1305" y="1920"/>
                  </a:lnTo>
                  <a:close/>
                  <a:moveTo>
                    <a:pt x="1314" y="1904"/>
                  </a:moveTo>
                  <a:lnTo>
                    <a:pt x="1316" y="1899"/>
                  </a:lnTo>
                  <a:lnTo>
                    <a:pt x="1321" y="1897"/>
                  </a:lnTo>
                  <a:lnTo>
                    <a:pt x="1327" y="1911"/>
                  </a:lnTo>
                  <a:lnTo>
                    <a:pt x="1314" y="1904"/>
                  </a:lnTo>
                  <a:close/>
                  <a:moveTo>
                    <a:pt x="1321" y="1897"/>
                  </a:moveTo>
                  <a:lnTo>
                    <a:pt x="1337" y="1889"/>
                  </a:lnTo>
                  <a:lnTo>
                    <a:pt x="1351" y="1917"/>
                  </a:lnTo>
                  <a:lnTo>
                    <a:pt x="1335" y="1925"/>
                  </a:lnTo>
                  <a:lnTo>
                    <a:pt x="1321" y="1897"/>
                  </a:lnTo>
                  <a:close/>
                  <a:moveTo>
                    <a:pt x="1356" y="1914"/>
                  </a:moveTo>
                  <a:lnTo>
                    <a:pt x="1353" y="1916"/>
                  </a:lnTo>
                  <a:lnTo>
                    <a:pt x="1351" y="1917"/>
                  </a:lnTo>
                  <a:lnTo>
                    <a:pt x="1343" y="1903"/>
                  </a:lnTo>
                  <a:lnTo>
                    <a:pt x="1356" y="1914"/>
                  </a:lnTo>
                  <a:close/>
                  <a:moveTo>
                    <a:pt x="1332" y="1892"/>
                  </a:moveTo>
                  <a:lnTo>
                    <a:pt x="1341" y="1884"/>
                  </a:lnTo>
                  <a:lnTo>
                    <a:pt x="1363" y="1906"/>
                  </a:lnTo>
                  <a:lnTo>
                    <a:pt x="1356" y="1914"/>
                  </a:lnTo>
                  <a:lnTo>
                    <a:pt x="1332" y="1892"/>
                  </a:lnTo>
                  <a:close/>
                  <a:moveTo>
                    <a:pt x="1341" y="1884"/>
                  </a:moveTo>
                  <a:lnTo>
                    <a:pt x="1348" y="1876"/>
                  </a:lnTo>
                  <a:lnTo>
                    <a:pt x="1372" y="1898"/>
                  </a:lnTo>
                  <a:lnTo>
                    <a:pt x="1363" y="1906"/>
                  </a:lnTo>
                  <a:lnTo>
                    <a:pt x="1341" y="1884"/>
                  </a:lnTo>
                  <a:close/>
                  <a:moveTo>
                    <a:pt x="1348" y="1876"/>
                  </a:moveTo>
                  <a:lnTo>
                    <a:pt x="1351" y="1874"/>
                  </a:lnTo>
                  <a:lnTo>
                    <a:pt x="1353" y="1873"/>
                  </a:lnTo>
                  <a:lnTo>
                    <a:pt x="1359" y="1887"/>
                  </a:lnTo>
                  <a:lnTo>
                    <a:pt x="1348" y="1876"/>
                  </a:lnTo>
                  <a:close/>
                  <a:moveTo>
                    <a:pt x="1353" y="1873"/>
                  </a:moveTo>
                  <a:lnTo>
                    <a:pt x="1369" y="1864"/>
                  </a:lnTo>
                  <a:lnTo>
                    <a:pt x="1383" y="1893"/>
                  </a:lnTo>
                  <a:lnTo>
                    <a:pt x="1367" y="1901"/>
                  </a:lnTo>
                  <a:lnTo>
                    <a:pt x="1353" y="1873"/>
                  </a:lnTo>
                  <a:close/>
                  <a:moveTo>
                    <a:pt x="1369" y="1864"/>
                  </a:moveTo>
                  <a:lnTo>
                    <a:pt x="1372" y="1863"/>
                  </a:lnTo>
                  <a:lnTo>
                    <a:pt x="1375" y="1863"/>
                  </a:lnTo>
                  <a:lnTo>
                    <a:pt x="1375" y="1879"/>
                  </a:lnTo>
                  <a:lnTo>
                    <a:pt x="1369" y="1864"/>
                  </a:lnTo>
                  <a:close/>
                  <a:moveTo>
                    <a:pt x="1375" y="1863"/>
                  </a:moveTo>
                  <a:lnTo>
                    <a:pt x="1384" y="1863"/>
                  </a:lnTo>
                  <a:lnTo>
                    <a:pt x="1384" y="1895"/>
                  </a:lnTo>
                  <a:lnTo>
                    <a:pt x="1375" y="1895"/>
                  </a:lnTo>
                  <a:lnTo>
                    <a:pt x="1375" y="1863"/>
                  </a:lnTo>
                  <a:close/>
                  <a:moveTo>
                    <a:pt x="1391" y="1893"/>
                  </a:moveTo>
                  <a:lnTo>
                    <a:pt x="1388" y="1895"/>
                  </a:lnTo>
                  <a:lnTo>
                    <a:pt x="1384" y="1895"/>
                  </a:lnTo>
                  <a:lnTo>
                    <a:pt x="1384" y="1879"/>
                  </a:lnTo>
                  <a:lnTo>
                    <a:pt x="1391" y="1893"/>
                  </a:lnTo>
                  <a:close/>
                  <a:moveTo>
                    <a:pt x="1377" y="1864"/>
                  </a:moveTo>
                  <a:lnTo>
                    <a:pt x="1393" y="1857"/>
                  </a:lnTo>
                  <a:lnTo>
                    <a:pt x="1407" y="1885"/>
                  </a:lnTo>
                  <a:lnTo>
                    <a:pt x="1391" y="1893"/>
                  </a:lnTo>
                  <a:lnTo>
                    <a:pt x="1377" y="1864"/>
                  </a:lnTo>
                  <a:close/>
                  <a:moveTo>
                    <a:pt x="1411" y="1882"/>
                  </a:moveTo>
                  <a:lnTo>
                    <a:pt x="1410" y="1884"/>
                  </a:lnTo>
                  <a:lnTo>
                    <a:pt x="1407" y="1885"/>
                  </a:lnTo>
                  <a:lnTo>
                    <a:pt x="1400" y="1871"/>
                  </a:lnTo>
                  <a:lnTo>
                    <a:pt x="1411" y="1882"/>
                  </a:lnTo>
                  <a:close/>
                  <a:moveTo>
                    <a:pt x="1389" y="1860"/>
                  </a:moveTo>
                  <a:lnTo>
                    <a:pt x="1396" y="1852"/>
                  </a:lnTo>
                  <a:lnTo>
                    <a:pt x="1420" y="1874"/>
                  </a:lnTo>
                  <a:lnTo>
                    <a:pt x="1411" y="1882"/>
                  </a:lnTo>
                  <a:lnTo>
                    <a:pt x="1389" y="1860"/>
                  </a:lnTo>
                  <a:close/>
                  <a:moveTo>
                    <a:pt x="1396" y="1852"/>
                  </a:moveTo>
                  <a:lnTo>
                    <a:pt x="1399" y="1850"/>
                  </a:lnTo>
                  <a:lnTo>
                    <a:pt x="1401" y="1848"/>
                  </a:lnTo>
                  <a:lnTo>
                    <a:pt x="1407" y="1863"/>
                  </a:lnTo>
                  <a:lnTo>
                    <a:pt x="1396" y="1852"/>
                  </a:lnTo>
                  <a:close/>
                  <a:moveTo>
                    <a:pt x="1401" y="1848"/>
                  </a:moveTo>
                  <a:lnTo>
                    <a:pt x="1417" y="1841"/>
                  </a:lnTo>
                  <a:lnTo>
                    <a:pt x="1431" y="1869"/>
                  </a:lnTo>
                  <a:lnTo>
                    <a:pt x="1415" y="1877"/>
                  </a:lnTo>
                  <a:lnTo>
                    <a:pt x="1401" y="1848"/>
                  </a:lnTo>
                  <a:close/>
                  <a:moveTo>
                    <a:pt x="1436" y="1866"/>
                  </a:moveTo>
                  <a:lnTo>
                    <a:pt x="1433" y="1868"/>
                  </a:lnTo>
                  <a:lnTo>
                    <a:pt x="1431" y="1869"/>
                  </a:lnTo>
                  <a:lnTo>
                    <a:pt x="1423" y="1855"/>
                  </a:lnTo>
                  <a:lnTo>
                    <a:pt x="1436" y="1866"/>
                  </a:lnTo>
                  <a:close/>
                  <a:moveTo>
                    <a:pt x="1412" y="1844"/>
                  </a:moveTo>
                  <a:lnTo>
                    <a:pt x="1421" y="1836"/>
                  </a:lnTo>
                  <a:lnTo>
                    <a:pt x="1443" y="1858"/>
                  </a:lnTo>
                  <a:lnTo>
                    <a:pt x="1436" y="1866"/>
                  </a:lnTo>
                  <a:lnTo>
                    <a:pt x="1412" y="1844"/>
                  </a:lnTo>
                  <a:close/>
                  <a:moveTo>
                    <a:pt x="1421" y="1836"/>
                  </a:moveTo>
                  <a:lnTo>
                    <a:pt x="1428" y="1828"/>
                  </a:lnTo>
                  <a:lnTo>
                    <a:pt x="1452" y="1850"/>
                  </a:lnTo>
                  <a:lnTo>
                    <a:pt x="1443" y="1858"/>
                  </a:lnTo>
                  <a:lnTo>
                    <a:pt x="1421" y="1836"/>
                  </a:lnTo>
                  <a:close/>
                  <a:moveTo>
                    <a:pt x="1428" y="1828"/>
                  </a:moveTo>
                  <a:lnTo>
                    <a:pt x="1431" y="1826"/>
                  </a:lnTo>
                  <a:lnTo>
                    <a:pt x="1433" y="1825"/>
                  </a:lnTo>
                  <a:lnTo>
                    <a:pt x="1439" y="1839"/>
                  </a:lnTo>
                  <a:lnTo>
                    <a:pt x="1428" y="1828"/>
                  </a:lnTo>
                  <a:close/>
                  <a:moveTo>
                    <a:pt x="1433" y="1825"/>
                  </a:moveTo>
                  <a:lnTo>
                    <a:pt x="1449" y="1816"/>
                  </a:lnTo>
                  <a:lnTo>
                    <a:pt x="1463" y="1845"/>
                  </a:lnTo>
                  <a:lnTo>
                    <a:pt x="1447" y="1853"/>
                  </a:lnTo>
                  <a:lnTo>
                    <a:pt x="1433" y="1825"/>
                  </a:lnTo>
                  <a:close/>
                  <a:moveTo>
                    <a:pt x="1468" y="1842"/>
                  </a:moveTo>
                  <a:lnTo>
                    <a:pt x="1465" y="1844"/>
                  </a:lnTo>
                  <a:lnTo>
                    <a:pt x="1463" y="1845"/>
                  </a:lnTo>
                  <a:lnTo>
                    <a:pt x="1455" y="1831"/>
                  </a:lnTo>
                  <a:lnTo>
                    <a:pt x="1468" y="1842"/>
                  </a:lnTo>
                  <a:close/>
                  <a:moveTo>
                    <a:pt x="1444" y="1820"/>
                  </a:moveTo>
                  <a:lnTo>
                    <a:pt x="1453" y="1812"/>
                  </a:lnTo>
                  <a:lnTo>
                    <a:pt x="1475" y="1834"/>
                  </a:lnTo>
                  <a:lnTo>
                    <a:pt x="1468" y="1842"/>
                  </a:lnTo>
                  <a:lnTo>
                    <a:pt x="1444" y="1820"/>
                  </a:lnTo>
                  <a:close/>
                  <a:moveTo>
                    <a:pt x="1453" y="1812"/>
                  </a:moveTo>
                  <a:lnTo>
                    <a:pt x="1454" y="1810"/>
                  </a:lnTo>
                  <a:lnTo>
                    <a:pt x="1457" y="1809"/>
                  </a:lnTo>
                  <a:lnTo>
                    <a:pt x="1464" y="1823"/>
                  </a:lnTo>
                  <a:lnTo>
                    <a:pt x="1453" y="1812"/>
                  </a:lnTo>
                  <a:close/>
                  <a:moveTo>
                    <a:pt x="1457" y="1809"/>
                  </a:moveTo>
                  <a:lnTo>
                    <a:pt x="1473" y="1800"/>
                  </a:lnTo>
                  <a:lnTo>
                    <a:pt x="1487" y="1829"/>
                  </a:lnTo>
                  <a:lnTo>
                    <a:pt x="1471" y="1837"/>
                  </a:lnTo>
                  <a:lnTo>
                    <a:pt x="1457" y="1809"/>
                  </a:lnTo>
                  <a:close/>
                  <a:moveTo>
                    <a:pt x="1491" y="1826"/>
                  </a:moveTo>
                  <a:lnTo>
                    <a:pt x="1490" y="1828"/>
                  </a:lnTo>
                  <a:lnTo>
                    <a:pt x="1487" y="1829"/>
                  </a:lnTo>
                  <a:lnTo>
                    <a:pt x="1480" y="1815"/>
                  </a:lnTo>
                  <a:lnTo>
                    <a:pt x="1491" y="1826"/>
                  </a:lnTo>
                  <a:close/>
                  <a:moveTo>
                    <a:pt x="1469" y="1804"/>
                  </a:moveTo>
                  <a:lnTo>
                    <a:pt x="1476" y="1795"/>
                  </a:lnTo>
                  <a:lnTo>
                    <a:pt x="1500" y="1818"/>
                  </a:lnTo>
                  <a:lnTo>
                    <a:pt x="1491" y="1826"/>
                  </a:lnTo>
                  <a:lnTo>
                    <a:pt x="1469" y="1804"/>
                  </a:lnTo>
                  <a:close/>
                  <a:moveTo>
                    <a:pt x="1476" y="1795"/>
                  </a:moveTo>
                  <a:lnTo>
                    <a:pt x="1479" y="1794"/>
                  </a:lnTo>
                  <a:lnTo>
                    <a:pt x="1481" y="1793"/>
                  </a:lnTo>
                  <a:lnTo>
                    <a:pt x="1487" y="1807"/>
                  </a:lnTo>
                  <a:lnTo>
                    <a:pt x="1476" y="1795"/>
                  </a:lnTo>
                  <a:close/>
                  <a:moveTo>
                    <a:pt x="1481" y="1793"/>
                  </a:moveTo>
                  <a:lnTo>
                    <a:pt x="1497" y="1784"/>
                  </a:lnTo>
                  <a:lnTo>
                    <a:pt x="1511" y="1813"/>
                  </a:lnTo>
                  <a:lnTo>
                    <a:pt x="1495" y="1821"/>
                  </a:lnTo>
                  <a:lnTo>
                    <a:pt x="1481" y="1793"/>
                  </a:lnTo>
                  <a:close/>
                  <a:moveTo>
                    <a:pt x="1516" y="1810"/>
                  </a:moveTo>
                  <a:lnTo>
                    <a:pt x="1513" y="1812"/>
                  </a:lnTo>
                  <a:lnTo>
                    <a:pt x="1511" y="1813"/>
                  </a:lnTo>
                  <a:lnTo>
                    <a:pt x="1503" y="1799"/>
                  </a:lnTo>
                  <a:lnTo>
                    <a:pt x="1516" y="1810"/>
                  </a:lnTo>
                  <a:close/>
                  <a:moveTo>
                    <a:pt x="1492" y="1788"/>
                  </a:moveTo>
                  <a:lnTo>
                    <a:pt x="1501" y="1779"/>
                  </a:lnTo>
                  <a:lnTo>
                    <a:pt x="1523" y="1802"/>
                  </a:lnTo>
                  <a:lnTo>
                    <a:pt x="1516" y="1810"/>
                  </a:lnTo>
                  <a:lnTo>
                    <a:pt x="1492" y="1788"/>
                  </a:lnTo>
                  <a:close/>
                  <a:moveTo>
                    <a:pt x="1501" y="1779"/>
                  </a:moveTo>
                  <a:lnTo>
                    <a:pt x="1508" y="1772"/>
                  </a:lnTo>
                  <a:lnTo>
                    <a:pt x="1532" y="1794"/>
                  </a:lnTo>
                  <a:lnTo>
                    <a:pt x="1523" y="1802"/>
                  </a:lnTo>
                  <a:lnTo>
                    <a:pt x="1501" y="1779"/>
                  </a:lnTo>
                  <a:close/>
                  <a:moveTo>
                    <a:pt x="1508" y="1772"/>
                  </a:moveTo>
                  <a:lnTo>
                    <a:pt x="1511" y="1770"/>
                  </a:lnTo>
                  <a:lnTo>
                    <a:pt x="1513" y="1768"/>
                  </a:lnTo>
                  <a:lnTo>
                    <a:pt x="1519" y="1783"/>
                  </a:lnTo>
                  <a:lnTo>
                    <a:pt x="1508" y="1772"/>
                  </a:lnTo>
                  <a:close/>
                  <a:moveTo>
                    <a:pt x="1513" y="1768"/>
                  </a:moveTo>
                  <a:lnTo>
                    <a:pt x="1529" y="1761"/>
                  </a:lnTo>
                  <a:lnTo>
                    <a:pt x="1543" y="1789"/>
                  </a:lnTo>
                  <a:lnTo>
                    <a:pt x="1527" y="1797"/>
                  </a:lnTo>
                  <a:lnTo>
                    <a:pt x="1513" y="1768"/>
                  </a:lnTo>
                  <a:close/>
                  <a:moveTo>
                    <a:pt x="1548" y="1786"/>
                  </a:moveTo>
                  <a:lnTo>
                    <a:pt x="1545" y="1788"/>
                  </a:lnTo>
                  <a:lnTo>
                    <a:pt x="1543" y="1789"/>
                  </a:lnTo>
                  <a:lnTo>
                    <a:pt x="1535" y="1775"/>
                  </a:lnTo>
                  <a:lnTo>
                    <a:pt x="1548" y="1786"/>
                  </a:lnTo>
                  <a:close/>
                  <a:moveTo>
                    <a:pt x="1524" y="1763"/>
                  </a:moveTo>
                  <a:lnTo>
                    <a:pt x="1533" y="1756"/>
                  </a:lnTo>
                  <a:lnTo>
                    <a:pt x="1555" y="1778"/>
                  </a:lnTo>
                  <a:lnTo>
                    <a:pt x="1548" y="1786"/>
                  </a:lnTo>
                  <a:lnTo>
                    <a:pt x="1524" y="1763"/>
                  </a:lnTo>
                  <a:close/>
                  <a:moveTo>
                    <a:pt x="1533" y="1756"/>
                  </a:moveTo>
                  <a:lnTo>
                    <a:pt x="1534" y="1754"/>
                  </a:lnTo>
                  <a:lnTo>
                    <a:pt x="1537" y="1752"/>
                  </a:lnTo>
                  <a:lnTo>
                    <a:pt x="1544" y="1767"/>
                  </a:lnTo>
                  <a:lnTo>
                    <a:pt x="1533" y="1756"/>
                  </a:lnTo>
                  <a:close/>
                  <a:moveTo>
                    <a:pt x="1537" y="1752"/>
                  </a:moveTo>
                  <a:lnTo>
                    <a:pt x="1553" y="1745"/>
                  </a:lnTo>
                  <a:lnTo>
                    <a:pt x="1567" y="1773"/>
                  </a:lnTo>
                  <a:lnTo>
                    <a:pt x="1551" y="1781"/>
                  </a:lnTo>
                  <a:lnTo>
                    <a:pt x="1537" y="1752"/>
                  </a:lnTo>
                  <a:close/>
                  <a:moveTo>
                    <a:pt x="1553" y="1745"/>
                  </a:moveTo>
                  <a:lnTo>
                    <a:pt x="1556" y="1743"/>
                  </a:lnTo>
                  <a:lnTo>
                    <a:pt x="1560" y="1743"/>
                  </a:lnTo>
                  <a:lnTo>
                    <a:pt x="1560" y="1759"/>
                  </a:lnTo>
                  <a:lnTo>
                    <a:pt x="1553" y="1745"/>
                  </a:lnTo>
                  <a:close/>
                  <a:moveTo>
                    <a:pt x="1560" y="1743"/>
                  </a:moveTo>
                  <a:lnTo>
                    <a:pt x="1567" y="1743"/>
                  </a:lnTo>
                  <a:lnTo>
                    <a:pt x="1567" y="1775"/>
                  </a:lnTo>
                  <a:lnTo>
                    <a:pt x="1560" y="1775"/>
                  </a:lnTo>
                  <a:lnTo>
                    <a:pt x="1560" y="1743"/>
                  </a:lnTo>
                  <a:close/>
                  <a:moveTo>
                    <a:pt x="1575" y="1773"/>
                  </a:moveTo>
                  <a:lnTo>
                    <a:pt x="1571" y="1775"/>
                  </a:lnTo>
                  <a:lnTo>
                    <a:pt x="1567" y="1775"/>
                  </a:lnTo>
                  <a:lnTo>
                    <a:pt x="1567" y="1759"/>
                  </a:lnTo>
                  <a:lnTo>
                    <a:pt x="1575" y="1773"/>
                  </a:lnTo>
                  <a:close/>
                  <a:moveTo>
                    <a:pt x="1561" y="1745"/>
                  </a:moveTo>
                  <a:lnTo>
                    <a:pt x="1577" y="1736"/>
                  </a:lnTo>
                  <a:lnTo>
                    <a:pt x="1591" y="1765"/>
                  </a:lnTo>
                  <a:lnTo>
                    <a:pt x="1575" y="1773"/>
                  </a:lnTo>
                  <a:lnTo>
                    <a:pt x="1561" y="1745"/>
                  </a:lnTo>
                  <a:close/>
                  <a:moveTo>
                    <a:pt x="1595" y="1762"/>
                  </a:moveTo>
                  <a:lnTo>
                    <a:pt x="1593" y="1763"/>
                  </a:lnTo>
                  <a:lnTo>
                    <a:pt x="1591" y="1765"/>
                  </a:lnTo>
                  <a:lnTo>
                    <a:pt x="1583" y="1751"/>
                  </a:lnTo>
                  <a:lnTo>
                    <a:pt x="1595" y="1762"/>
                  </a:lnTo>
                  <a:close/>
                  <a:moveTo>
                    <a:pt x="1572" y="1740"/>
                  </a:moveTo>
                  <a:lnTo>
                    <a:pt x="1581" y="1731"/>
                  </a:lnTo>
                  <a:lnTo>
                    <a:pt x="1603" y="1755"/>
                  </a:lnTo>
                  <a:lnTo>
                    <a:pt x="1595" y="1762"/>
                  </a:lnTo>
                  <a:lnTo>
                    <a:pt x="1572" y="1740"/>
                  </a:lnTo>
                  <a:close/>
                  <a:moveTo>
                    <a:pt x="1581" y="1731"/>
                  </a:moveTo>
                  <a:lnTo>
                    <a:pt x="1588" y="1724"/>
                  </a:lnTo>
                  <a:lnTo>
                    <a:pt x="1611" y="1746"/>
                  </a:lnTo>
                  <a:lnTo>
                    <a:pt x="1603" y="1755"/>
                  </a:lnTo>
                  <a:lnTo>
                    <a:pt x="1581" y="1731"/>
                  </a:lnTo>
                  <a:close/>
                  <a:moveTo>
                    <a:pt x="1588" y="1724"/>
                  </a:moveTo>
                  <a:lnTo>
                    <a:pt x="1590" y="1722"/>
                  </a:lnTo>
                  <a:lnTo>
                    <a:pt x="1592" y="1720"/>
                  </a:lnTo>
                  <a:lnTo>
                    <a:pt x="1599" y="1735"/>
                  </a:lnTo>
                  <a:lnTo>
                    <a:pt x="1588" y="1724"/>
                  </a:lnTo>
                  <a:close/>
                  <a:moveTo>
                    <a:pt x="1592" y="1720"/>
                  </a:moveTo>
                  <a:lnTo>
                    <a:pt x="1608" y="1713"/>
                  </a:lnTo>
                  <a:lnTo>
                    <a:pt x="1623" y="1741"/>
                  </a:lnTo>
                  <a:lnTo>
                    <a:pt x="1607" y="1749"/>
                  </a:lnTo>
                  <a:lnTo>
                    <a:pt x="1592" y="1720"/>
                  </a:lnTo>
                  <a:close/>
                  <a:moveTo>
                    <a:pt x="1627" y="1739"/>
                  </a:moveTo>
                  <a:lnTo>
                    <a:pt x="1625" y="1740"/>
                  </a:lnTo>
                  <a:lnTo>
                    <a:pt x="1623" y="1741"/>
                  </a:lnTo>
                  <a:lnTo>
                    <a:pt x="1615" y="1727"/>
                  </a:lnTo>
                  <a:lnTo>
                    <a:pt x="1627" y="1739"/>
                  </a:lnTo>
                  <a:close/>
                  <a:moveTo>
                    <a:pt x="1604" y="1715"/>
                  </a:moveTo>
                  <a:lnTo>
                    <a:pt x="1613" y="1708"/>
                  </a:lnTo>
                  <a:lnTo>
                    <a:pt x="1635" y="1730"/>
                  </a:lnTo>
                  <a:lnTo>
                    <a:pt x="1627" y="1739"/>
                  </a:lnTo>
                  <a:lnTo>
                    <a:pt x="1604" y="1715"/>
                  </a:lnTo>
                  <a:close/>
                  <a:moveTo>
                    <a:pt x="1613" y="1708"/>
                  </a:moveTo>
                  <a:lnTo>
                    <a:pt x="1614" y="1706"/>
                  </a:lnTo>
                  <a:lnTo>
                    <a:pt x="1617" y="1704"/>
                  </a:lnTo>
                  <a:lnTo>
                    <a:pt x="1624" y="1719"/>
                  </a:lnTo>
                  <a:lnTo>
                    <a:pt x="1613" y="1708"/>
                  </a:lnTo>
                  <a:close/>
                  <a:moveTo>
                    <a:pt x="1617" y="1704"/>
                  </a:moveTo>
                  <a:lnTo>
                    <a:pt x="1633" y="1697"/>
                  </a:lnTo>
                  <a:lnTo>
                    <a:pt x="1647" y="1725"/>
                  </a:lnTo>
                  <a:lnTo>
                    <a:pt x="1631" y="1733"/>
                  </a:lnTo>
                  <a:lnTo>
                    <a:pt x="1617" y="1704"/>
                  </a:lnTo>
                  <a:close/>
                  <a:moveTo>
                    <a:pt x="1633" y="1697"/>
                  </a:moveTo>
                  <a:lnTo>
                    <a:pt x="1636" y="1694"/>
                  </a:lnTo>
                  <a:lnTo>
                    <a:pt x="1640" y="1694"/>
                  </a:lnTo>
                  <a:lnTo>
                    <a:pt x="1640" y="1711"/>
                  </a:lnTo>
                  <a:lnTo>
                    <a:pt x="1633" y="1697"/>
                  </a:lnTo>
                  <a:close/>
                  <a:moveTo>
                    <a:pt x="1640" y="1694"/>
                  </a:moveTo>
                  <a:lnTo>
                    <a:pt x="1647" y="1694"/>
                  </a:lnTo>
                  <a:lnTo>
                    <a:pt x="1647" y="1727"/>
                  </a:lnTo>
                  <a:lnTo>
                    <a:pt x="1640" y="1727"/>
                  </a:lnTo>
                  <a:lnTo>
                    <a:pt x="1640" y="1694"/>
                  </a:lnTo>
                  <a:close/>
                  <a:moveTo>
                    <a:pt x="1655" y="1725"/>
                  </a:moveTo>
                  <a:lnTo>
                    <a:pt x="1651" y="1727"/>
                  </a:lnTo>
                  <a:lnTo>
                    <a:pt x="1647" y="1727"/>
                  </a:lnTo>
                  <a:lnTo>
                    <a:pt x="1647" y="1711"/>
                  </a:lnTo>
                  <a:lnTo>
                    <a:pt x="1655" y="1725"/>
                  </a:lnTo>
                  <a:close/>
                  <a:moveTo>
                    <a:pt x="1640" y="1697"/>
                  </a:moveTo>
                  <a:lnTo>
                    <a:pt x="1656" y="1688"/>
                  </a:lnTo>
                  <a:lnTo>
                    <a:pt x="1671" y="1717"/>
                  </a:lnTo>
                  <a:lnTo>
                    <a:pt x="1655" y="1725"/>
                  </a:lnTo>
                  <a:lnTo>
                    <a:pt x="1640" y="1697"/>
                  </a:lnTo>
                  <a:close/>
                  <a:moveTo>
                    <a:pt x="1675" y="1714"/>
                  </a:moveTo>
                  <a:lnTo>
                    <a:pt x="1673" y="1715"/>
                  </a:lnTo>
                  <a:lnTo>
                    <a:pt x="1671" y="1717"/>
                  </a:lnTo>
                  <a:lnTo>
                    <a:pt x="1663" y="1703"/>
                  </a:lnTo>
                  <a:lnTo>
                    <a:pt x="1675" y="1714"/>
                  </a:lnTo>
                  <a:close/>
                  <a:moveTo>
                    <a:pt x="1652" y="1692"/>
                  </a:moveTo>
                  <a:lnTo>
                    <a:pt x="1661" y="1683"/>
                  </a:lnTo>
                  <a:lnTo>
                    <a:pt x="1683" y="1707"/>
                  </a:lnTo>
                  <a:lnTo>
                    <a:pt x="1675" y="1714"/>
                  </a:lnTo>
                  <a:lnTo>
                    <a:pt x="1652" y="1692"/>
                  </a:lnTo>
                  <a:close/>
                  <a:moveTo>
                    <a:pt x="1661" y="1683"/>
                  </a:moveTo>
                  <a:lnTo>
                    <a:pt x="1668" y="1676"/>
                  </a:lnTo>
                  <a:lnTo>
                    <a:pt x="1691" y="1698"/>
                  </a:lnTo>
                  <a:lnTo>
                    <a:pt x="1683" y="1707"/>
                  </a:lnTo>
                  <a:lnTo>
                    <a:pt x="1661" y="1683"/>
                  </a:lnTo>
                  <a:close/>
                  <a:moveTo>
                    <a:pt x="1668" y="1676"/>
                  </a:moveTo>
                  <a:lnTo>
                    <a:pt x="1670" y="1674"/>
                  </a:lnTo>
                  <a:lnTo>
                    <a:pt x="1672" y="1672"/>
                  </a:lnTo>
                  <a:lnTo>
                    <a:pt x="1679" y="1687"/>
                  </a:lnTo>
                  <a:lnTo>
                    <a:pt x="1668" y="1676"/>
                  </a:lnTo>
                  <a:close/>
                  <a:moveTo>
                    <a:pt x="1672" y="1672"/>
                  </a:moveTo>
                  <a:lnTo>
                    <a:pt x="1688" y="1665"/>
                  </a:lnTo>
                  <a:lnTo>
                    <a:pt x="1703" y="1693"/>
                  </a:lnTo>
                  <a:lnTo>
                    <a:pt x="1687" y="1701"/>
                  </a:lnTo>
                  <a:lnTo>
                    <a:pt x="1672" y="1672"/>
                  </a:lnTo>
                  <a:close/>
                  <a:moveTo>
                    <a:pt x="1707" y="1691"/>
                  </a:moveTo>
                  <a:lnTo>
                    <a:pt x="1705" y="1692"/>
                  </a:lnTo>
                  <a:lnTo>
                    <a:pt x="1703" y="1693"/>
                  </a:lnTo>
                  <a:lnTo>
                    <a:pt x="1695" y="1678"/>
                  </a:lnTo>
                  <a:lnTo>
                    <a:pt x="1707" y="1691"/>
                  </a:lnTo>
                  <a:close/>
                  <a:moveTo>
                    <a:pt x="1684" y="1667"/>
                  </a:moveTo>
                  <a:lnTo>
                    <a:pt x="1693" y="1660"/>
                  </a:lnTo>
                  <a:lnTo>
                    <a:pt x="1715" y="1682"/>
                  </a:lnTo>
                  <a:lnTo>
                    <a:pt x="1707" y="1691"/>
                  </a:lnTo>
                  <a:lnTo>
                    <a:pt x="1684" y="1667"/>
                  </a:lnTo>
                  <a:close/>
                  <a:moveTo>
                    <a:pt x="1693" y="1660"/>
                  </a:moveTo>
                  <a:lnTo>
                    <a:pt x="1697" y="1655"/>
                  </a:lnTo>
                  <a:lnTo>
                    <a:pt x="1704" y="1655"/>
                  </a:lnTo>
                  <a:lnTo>
                    <a:pt x="1704" y="1671"/>
                  </a:lnTo>
                  <a:lnTo>
                    <a:pt x="1693" y="1660"/>
                  </a:lnTo>
                  <a:close/>
                  <a:moveTo>
                    <a:pt x="1704" y="1655"/>
                  </a:moveTo>
                  <a:lnTo>
                    <a:pt x="1720" y="1655"/>
                  </a:lnTo>
                  <a:lnTo>
                    <a:pt x="1720" y="1687"/>
                  </a:lnTo>
                  <a:lnTo>
                    <a:pt x="1704" y="1687"/>
                  </a:lnTo>
                  <a:lnTo>
                    <a:pt x="1704" y="1655"/>
                  </a:lnTo>
                  <a:close/>
                  <a:moveTo>
                    <a:pt x="1731" y="1682"/>
                  </a:moveTo>
                  <a:lnTo>
                    <a:pt x="1726" y="1687"/>
                  </a:lnTo>
                  <a:lnTo>
                    <a:pt x="1720" y="1687"/>
                  </a:lnTo>
                  <a:lnTo>
                    <a:pt x="1720" y="1671"/>
                  </a:lnTo>
                  <a:lnTo>
                    <a:pt x="1731" y="1682"/>
                  </a:lnTo>
                  <a:close/>
                  <a:moveTo>
                    <a:pt x="1709" y="1660"/>
                  </a:moveTo>
                  <a:lnTo>
                    <a:pt x="1716" y="1651"/>
                  </a:lnTo>
                  <a:lnTo>
                    <a:pt x="1739" y="1675"/>
                  </a:lnTo>
                  <a:lnTo>
                    <a:pt x="1731" y="1682"/>
                  </a:lnTo>
                  <a:lnTo>
                    <a:pt x="1709" y="1660"/>
                  </a:lnTo>
                  <a:close/>
                  <a:moveTo>
                    <a:pt x="1716" y="1651"/>
                  </a:moveTo>
                  <a:lnTo>
                    <a:pt x="1718" y="1650"/>
                  </a:lnTo>
                  <a:lnTo>
                    <a:pt x="1720" y="1649"/>
                  </a:lnTo>
                  <a:lnTo>
                    <a:pt x="1728" y="1662"/>
                  </a:lnTo>
                  <a:lnTo>
                    <a:pt x="1716" y="1651"/>
                  </a:lnTo>
                  <a:close/>
                  <a:moveTo>
                    <a:pt x="1720" y="1649"/>
                  </a:moveTo>
                  <a:lnTo>
                    <a:pt x="1736" y="1640"/>
                  </a:lnTo>
                  <a:lnTo>
                    <a:pt x="1751" y="1669"/>
                  </a:lnTo>
                  <a:lnTo>
                    <a:pt x="1735" y="1677"/>
                  </a:lnTo>
                  <a:lnTo>
                    <a:pt x="1720" y="1649"/>
                  </a:lnTo>
                  <a:close/>
                  <a:moveTo>
                    <a:pt x="1755" y="1666"/>
                  </a:moveTo>
                  <a:lnTo>
                    <a:pt x="1753" y="1667"/>
                  </a:lnTo>
                  <a:lnTo>
                    <a:pt x="1751" y="1669"/>
                  </a:lnTo>
                  <a:lnTo>
                    <a:pt x="1744" y="1655"/>
                  </a:lnTo>
                  <a:lnTo>
                    <a:pt x="1755" y="1666"/>
                  </a:lnTo>
                  <a:close/>
                  <a:moveTo>
                    <a:pt x="1732" y="1644"/>
                  </a:moveTo>
                  <a:lnTo>
                    <a:pt x="1741" y="1635"/>
                  </a:lnTo>
                  <a:lnTo>
                    <a:pt x="1763" y="1659"/>
                  </a:lnTo>
                  <a:lnTo>
                    <a:pt x="1755" y="1666"/>
                  </a:lnTo>
                  <a:lnTo>
                    <a:pt x="1732" y="1644"/>
                  </a:lnTo>
                  <a:close/>
                  <a:moveTo>
                    <a:pt x="1741" y="1635"/>
                  </a:moveTo>
                  <a:lnTo>
                    <a:pt x="1748" y="1628"/>
                  </a:lnTo>
                  <a:lnTo>
                    <a:pt x="1771" y="1650"/>
                  </a:lnTo>
                  <a:lnTo>
                    <a:pt x="1763" y="1659"/>
                  </a:lnTo>
                  <a:lnTo>
                    <a:pt x="1741" y="1635"/>
                  </a:lnTo>
                  <a:close/>
                  <a:moveTo>
                    <a:pt x="1748" y="1628"/>
                  </a:moveTo>
                  <a:lnTo>
                    <a:pt x="1750" y="1626"/>
                  </a:lnTo>
                  <a:lnTo>
                    <a:pt x="1752" y="1624"/>
                  </a:lnTo>
                  <a:lnTo>
                    <a:pt x="1760" y="1639"/>
                  </a:lnTo>
                  <a:lnTo>
                    <a:pt x="1748" y="1628"/>
                  </a:lnTo>
                  <a:close/>
                  <a:moveTo>
                    <a:pt x="1752" y="1624"/>
                  </a:moveTo>
                  <a:lnTo>
                    <a:pt x="1768" y="1617"/>
                  </a:lnTo>
                  <a:lnTo>
                    <a:pt x="1783" y="1645"/>
                  </a:lnTo>
                  <a:lnTo>
                    <a:pt x="1767" y="1653"/>
                  </a:lnTo>
                  <a:lnTo>
                    <a:pt x="1752" y="1624"/>
                  </a:lnTo>
                  <a:close/>
                  <a:moveTo>
                    <a:pt x="1768" y="1617"/>
                  </a:moveTo>
                  <a:lnTo>
                    <a:pt x="1772" y="1614"/>
                  </a:lnTo>
                  <a:lnTo>
                    <a:pt x="1776" y="1614"/>
                  </a:lnTo>
                  <a:lnTo>
                    <a:pt x="1776" y="1630"/>
                  </a:lnTo>
                  <a:lnTo>
                    <a:pt x="1768" y="1617"/>
                  </a:lnTo>
                  <a:close/>
                  <a:moveTo>
                    <a:pt x="1776" y="1614"/>
                  </a:moveTo>
                  <a:lnTo>
                    <a:pt x="1784" y="1614"/>
                  </a:lnTo>
                  <a:lnTo>
                    <a:pt x="1784" y="1646"/>
                  </a:lnTo>
                  <a:lnTo>
                    <a:pt x="1776" y="1646"/>
                  </a:lnTo>
                  <a:lnTo>
                    <a:pt x="1776" y="1614"/>
                  </a:lnTo>
                  <a:close/>
                  <a:moveTo>
                    <a:pt x="1790" y="1645"/>
                  </a:moveTo>
                  <a:lnTo>
                    <a:pt x="1788" y="1646"/>
                  </a:lnTo>
                  <a:lnTo>
                    <a:pt x="1784" y="1646"/>
                  </a:lnTo>
                  <a:lnTo>
                    <a:pt x="1784" y="1630"/>
                  </a:lnTo>
                  <a:lnTo>
                    <a:pt x="1790" y="1645"/>
                  </a:lnTo>
                  <a:close/>
                  <a:moveTo>
                    <a:pt x="1777" y="1617"/>
                  </a:moveTo>
                  <a:lnTo>
                    <a:pt x="1793" y="1608"/>
                  </a:lnTo>
                  <a:lnTo>
                    <a:pt x="1806" y="1637"/>
                  </a:lnTo>
                  <a:lnTo>
                    <a:pt x="1790" y="1645"/>
                  </a:lnTo>
                  <a:lnTo>
                    <a:pt x="1777" y="1617"/>
                  </a:lnTo>
                  <a:close/>
                  <a:moveTo>
                    <a:pt x="1811" y="1634"/>
                  </a:moveTo>
                  <a:lnTo>
                    <a:pt x="1809" y="1635"/>
                  </a:lnTo>
                  <a:lnTo>
                    <a:pt x="1806" y="1637"/>
                  </a:lnTo>
                  <a:lnTo>
                    <a:pt x="1800" y="1623"/>
                  </a:lnTo>
                  <a:lnTo>
                    <a:pt x="1811" y="1634"/>
                  </a:lnTo>
                  <a:close/>
                  <a:moveTo>
                    <a:pt x="1788" y="1612"/>
                  </a:moveTo>
                  <a:lnTo>
                    <a:pt x="1796" y="1603"/>
                  </a:lnTo>
                  <a:lnTo>
                    <a:pt x="1819" y="1627"/>
                  </a:lnTo>
                  <a:lnTo>
                    <a:pt x="1811" y="1634"/>
                  </a:lnTo>
                  <a:lnTo>
                    <a:pt x="1788" y="1612"/>
                  </a:lnTo>
                  <a:close/>
                  <a:moveTo>
                    <a:pt x="1796" y="1603"/>
                  </a:moveTo>
                  <a:lnTo>
                    <a:pt x="1798" y="1602"/>
                  </a:lnTo>
                  <a:lnTo>
                    <a:pt x="1800" y="1601"/>
                  </a:lnTo>
                  <a:lnTo>
                    <a:pt x="1808" y="1614"/>
                  </a:lnTo>
                  <a:lnTo>
                    <a:pt x="1796" y="1603"/>
                  </a:lnTo>
                  <a:close/>
                  <a:moveTo>
                    <a:pt x="1800" y="1601"/>
                  </a:moveTo>
                  <a:lnTo>
                    <a:pt x="1816" y="1592"/>
                  </a:lnTo>
                  <a:lnTo>
                    <a:pt x="1831" y="1621"/>
                  </a:lnTo>
                  <a:lnTo>
                    <a:pt x="1815" y="1629"/>
                  </a:lnTo>
                  <a:lnTo>
                    <a:pt x="1800" y="1601"/>
                  </a:lnTo>
                  <a:close/>
                  <a:moveTo>
                    <a:pt x="1816" y="1592"/>
                  </a:moveTo>
                  <a:lnTo>
                    <a:pt x="1820" y="1591"/>
                  </a:lnTo>
                  <a:lnTo>
                    <a:pt x="1824" y="1591"/>
                  </a:lnTo>
                  <a:lnTo>
                    <a:pt x="1824" y="1607"/>
                  </a:lnTo>
                  <a:lnTo>
                    <a:pt x="1816" y="1592"/>
                  </a:lnTo>
                  <a:close/>
                  <a:moveTo>
                    <a:pt x="1824" y="1591"/>
                  </a:moveTo>
                  <a:lnTo>
                    <a:pt x="1832" y="1591"/>
                  </a:lnTo>
                  <a:lnTo>
                    <a:pt x="1832" y="1623"/>
                  </a:lnTo>
                  <a:lnTo>
                    <a:pt x="1824" y="1623"/>
                  </a:lnTo>
                  <a:lnTo>
                    <a:pt x="1824" y="1591"/>
                  </a:lnTo>
                  <a:close/>
                  <a:moveTo>
                    <a:pt x="1843" y="1618"/>
                  </a:moveTo>
                  <a:lnTo>
                    <a:pt x="1838" y="1623"/>
                  </a:lnTo>
                  <a:lnTo>
                    <a:pt x="1832" y="1623"/>
                  </a:lnTo>
                  <a:lnTo>
                    <a:pt x="1832" y="1607"/>
                  </a:lnTo>
                  <a:lnTo>
                    <a:pt x="1843" y="1618"/>
                  </a:lnTo>
                  <a:close/>
                  <a:moveTo>
                    <a:pt x="1820" y="1596"/>
                  </a:moveTo>
                  <a:lnTo>
                    <a:pt x="1828" y="1587"/>
                  </a:lnTo>
                  <a:lnTo>
                    <a:pt x="1851" y="1611"/>
                  </a:lnTo>
                  <a:lnTo>
                    <a:pt x="1843" y="1618"/>
                  </a:lnTo>
                  <a:lnTo>
                    <a:pt x="1820" y="1596"/>
                  </a:lnTo>
                  <a:close/>
                  <a:moveTo>
                    <a:pt x="1828" y="1587"/>
                  </a:moveTo>
                  <a:lnTo>
                    <a:pt x="1830" y="1586"/>
                  </a:lnTo>
                  <a:lnTo>
                    <a:pt x="1832" y="1585"/>
                  </a:lnTo>
                  <a:lnTo>
                    <a:pt x="1840" y="1598"/>
                  </a:lnTo>
                  <a:lnTo>
                    <a:pt x="1828" y="1587"/>
                  </a:lnTo>
                  <a:close/>
                  <a:moveTo>
                    <a:pt x="1832" y="1585"/>
                  </a:moveTo>
                  <a:lnTo>
                    <a:pt x="1848" y="1576"/>
                  </a:lnTo>
                  <a:lnTo>
                    <a:pt x="1863" y="1606"/>
                  </a:lnTo>
                  <a:lnTo>
                    <a:pt x="1847" y="1613"/>
                  </a:lnTo>
                  <a:lnTo>
                    <a:pt x="1832" y="1585"/>
                  </a:lnTo>
                  <a:close/>
                  <a:moveTo>
                    <a:pt x="1867" y="1602"/>
                  </a:moveTo>
                  <a:lnTo>
                    <a:pt x="1865" y="1603"/>
                  </a:lnTo>
                  <a:lnTo>
                    <a:pt x="1863" y="1606"/>
                  </a:lnTo>
                  <a:lnTo>
                    <a:pt x="1856" y="1591"/>
                  </a:lnTo>
                  <a:lnTo>
                    <a:pt x="1867" y="1602"/>
                  </a:lnTo>
                  <a:close/>
                  <a:moveTo>
                    <a:pt x="1845" y="1580"/>
                  </a:moveTo>
                  <a:lnTo>
                    <a:pt x="1852" y="1571"/>
                  </a:lnTo>
                  <a:lnTo>
                    <a:pt x="1875" y="1595"/>
                  </a:lnTo>
                  <a:lnTo>
                    <a:pt x="1867" y="1602"/>
                  </a:lnTo>
                  <a:lnTo>
                    <a:pt x="1845" y="1580"/>
                  </a:lnTo>
                  <a:close/>
                  <a:moveTo>
                    <a:pt x="1852" y="1571"/>
                  </a:moveTo>
                  <a:lnTo>
                    <a:pt x="1854" y="1570"/>
                  </a:lnTo>
                  <a:lnTo>
                    <a:pt x="1857" y="1569"/>
                  </a:lnTo>
                  <a:lnTo>
                    <a:pt x="1864" y="1582"/>
                  </a:lnTo>
                  <a:lnTo>
                    <a:pt x="1852" y="1571"/>
                  </a:lnTo>
                  <a:close/>
                  <a:moveTo>
                    <a:pt x="1857" y="1569"/>
                  </a:moveTo>
                  <a:lnTo>
                    <a:pt x="1873" y="1560"/>
                  </a:lnTo>
                  <a:lnTo>
                    <a:pt x="1886" y="1590"/>
                  </a:lnTo>
                  <a:lnTo>
                    <a:pt x="1870" y="1597"/>
                  </a:lnTo>
                  <a:lnTo>
                    <a:pt x="1857" y="1569"/>
                  </a:lnTo>
                  <a:close/>
                  <a:moveTo>
                    <a:pt x="1873" y="1560"/>
                  </a:moveTo>
                  <a:lnTo>
                    <a:pt x="1877" y="1559"/>
                  </a:lnTo>
                  <a:lnTo>
                    <a:pt x="1880" y="1559"/>
                  </a:lnTo>
                  <a:lnTo>
                    <a:pt x="1880" y="1575"/>
                  </a:lnTo>
                  <a:lnTo>
                    <a:pt x="1873" y="1560"/>
                  </a:lnTo>
                  <a:close/>
                  <a:moveTo>
                    <a:pt x="1880" y="1559"/>
                  </a:moveTo>
                  <a:lnTo>
                    <a:pt x="1888" y="1559"/>
                  </a:lnTo>
                  <a:lnTo>
                    <a:pt x="1888" y="1591"/>
                  </a:lnTo>
                  <a:lnTo>
                    <a:pt x="1880" y="1591"/>
                  </a:lnTo>
                  <a:lnTo>
                    <a:pt x="1880" y="1559"/>
                  </a:lnTo>
                  <a:close/>
                  <a:moveTo>
                    <a:pt x="1895" y="1590"/>
                  </a:moveTo>
                  <a:lnTo>
                    <a:pt x="1891" y="1591"/>
                  </a:lnTo>
                  <a:lnTo>
                    <a:pt x="1888" y="1591"/>
                  </a:lnTo>
                  <a:lnTo>
                    <a:pt x="1888" y="1575"/>
                  </a:lnTo>
                  <a:lnTo>
                    <a:pt x="1895" y="1590"/>
                  </a:lnTo>
                  <a:close/>
                  <a:moveTo>
                    <a:pt x="1880" y="1560"/>
                  </a:moveTo>
                  <a:lnTo>
                    <a:pt x="1896" y="1553"/>
                  </a:lnTo>
                  <a:lnTo>
                    <a:pt x="1911" y="1581"/>
                  </a:lnTo>
                  <a:lnTo>
                    <a:pt x="1895" y="1590"/>
                  </a:lnTo>
                  <a:lnTo>
                    <a:pt x="1880" y="1560"/>
                  </a:lnTo>
                  <a:close/>
                  <a:moveTo>
                    <a:pt x="1915" y="1579"/>
                  </a:moveTo>
                  <a:lnTo>
                    <a:pt x="1913" y="1580"/>
                  </a:lnTo>
                  <a:lnTo>
                    <a:pt x="1911" y="1581"/>
                  </a:lnTo>
                  <a:lnTo>
                    <a:pt x="1904" y="1566"/>
                  </a:lnTo>
                  <a:lnTo>
                    <a:pt x="1915" y="1579"/>
                  </a:lnTo>
                  <a:close/>
                  <a:moveTo>
                    <a:pt x="1893" y="1555"/>
                  </a:moveTo>
                  <a:lnTo>
                    <a:pt x="1900" y="1548"/>
                  </a:lnTo>
                  <a:lnTo>
                    <a:pt x="1923" y="1570"/>
                  </a:lnTo>
                  <a:lnTo>
                    <a:pt x="1915" y="1579"/>
                  </a:lnTo>
                  <a:lnTo>
                    <a:pt x="1893" y="1555"/>
                  </a:lnTo>
                  <a:close/>
                  <a:moveTo>
                    <a:pt x="1900" y="1548"/>
                  </a:moveTo>
                  <a:lnTo>
                    <a:pt x="1909" y="1539"/>
                  </a:lnTo>
                  <a:lnTo>
                    <a:pt x="1931" y="1563"/>
                  </a:lnTo>
                  <a:lnTo>
                    <a:pt x="1923" y="1570"/>
                  </a:lnTo>
                  <a:lnTo>
                    <a:pt x="1900" y="1548"/>
                  </a:lnTo>
                  <a:close/>
                  <a:moveTo>
                    <a:pt x="1909" y="1539"/>
                  </a:moveTo>
                  <a:lnTo>
                    <a:pt x="1913" y="1534"/>
                  </a:lnTo>
                  <a:lnTo>
                    <a:pt x="1920" y="1534"/>
                  </a:lnTo>
                  <a:lnTo>
                    <a:pt x="1920" y="1550"/>
                  </a:lnTo>
                  <a:lnTo>
                    <a:pt x="1909" y="1539"/>
                  </a:lnTo>
                  <a:close/>
                  <a:moveTo>
                    <a:pt x="1920" y="1534"/>
                  </a:moveTo>
                  <a:lnTo>
                    <a:pt x="1936" y="1534"/>
                  </a:lnTo>
                  <a:lnTo>
                    <a:pt x="1936" y="1566"/>
                  </a:lnTo>
                  <a:lnTo>
                    <a:pt x="1920" y="1566"/>
                  </a:lnTo>
                  <a:lnTo>
                    <a:pt x="1920" y="1534"/>
                  </a:lnTo>
                  <a:close/>
                  <a:moveTo>
                    <a:pt x="1947" y="1563"/>
                  </a:moveTo>
                  <a:lnTo>
                    <a:pt x="1942" y="1566"/>
                  </a:lnTo>
                  <a:lnTo>
                    <a:pt x="1936" y="1566"/>
                  </a:lnTo>
                  <a:lnTo>
                    <a:pt x="1936" y="1550"/>
                  </a:lnTo>
                  <a:lnTo>
                    <a:pt x="1947" y="1563"/>
                  </a:lnTo>
                  <a:close/>
                  <a:moveTo>
                    <a:pt x="1925" y="1539"/>
                  </a:moveTo>
                  <a:lnTo>
                    <a:pt x="1932" y="1532"/>
                  </a:lnTo>
                  <a:lnTo>
                    <a:pt x="1955" y="1554"/>
                  </a:lnTo>
                  <a:lnTo>
                    <a:pt x="1947" y="1563"/>
                  </a:lnTo>
                  <a:lnTo>
                    <a:pt x="1925" y="1539"/>
                  </a:lnTo>
                  <a:close/>
                  <a:moveTo>
                    <a:pt x="1932" y="1532"/>
                  </a:moveTo>
                  <a:lnTo>
                    <a:pt x="1934" y="1529"/>
                  </a:lnTo>
                  <a:lnTo>
                    <a:pt x="1937" y="1528"/>
                  </a:lnTo>
                  <a:lnTo>
                    <a:pt x="1944" y="1543"/>
                  </a:lnTo>
                  <a:lnTo>
                    <a:pt x="1932" y="1532"/>
                  </a:lnTo>
                  <a:close/>
                  <a:moveTo>
                    <a:pt x="1937" y="1528"/>
                  </a:moveTo>
                  <a:lnTo>
                    <a:pt x="1953" y="1521"/>
                  </a:lnTo>
                  <a:lnTo>
                    <a:pt x="1966" y="1549"/>
                  </a:lnTo>
                  <a:lnTo>
                    <a:pt x="1950" y="1558"/>
                  </a:lnTo>
                  <a:lnTo>
                    <a:pt x="1937" y="1528"/>
                  </a:lnTo>
                  <a:close/>
                  <a:moveTo>
                    <a:pt x="1971" y="1547"/>
                  </a:moveTo>
                  <a:lnTo>
                    <a:pt x="1969" y="1548"/>
                  </a:lnTo>
                  <a:lnTo>
                    <a:pt x="1966" y="1549"/>
                  </a:lnTo>
                  <a:lnTo>
                    <a:pt x="1960" y="1534"/>
                  </a:lnTo>
                  <a:lnTo>
                    <a:pt x="1971" y="1547"/>
                  </a:lnTo>
                  <a:close/>
                  <a:moveTo>
                    <a:pt x="1948" y="1523"/>
                  </a:moveTo>
                  <a:lnTo>
                    <a:pt x="1957" y="1516"/>
                  </a:lnTo>
                  <a:lnTo>
                    <a:pt x="1979" y="1538"/>
                  </a:lnTo>
                  <a:lnTo>
                    <a:pt x="1971" y="1547"/>
                  </a:lnTo>
                  <a:lnTo>
                    <a:pt x="1948" y="1523"/>
                  </a:lnTo>
                  <a:close/>
                  <a:moveTo>
                    <a:pt x="1957" y="1516"/>
                  </a:moveTo>
                  <a:lnTo>
                    <a:pt x="1961" y="1511"/>
                  </a:lnTo>
                  <a:lnTo>
                    <a:pt x="1968" y="1511"/>
                  </a:lnTo>
                  <a:lnTo>
                    <a:pt x="1968" y="1527"/>
                  </a:lnTo>
                  <a:lnTo>
                    <a:pt x="1957" y="1516"/>
                  </a:lnTo>
                  <a:close/>
                  <a:moveTo>
                    <a:pt x="1968" y="1511"/>
                  </a:moveTo>
                  <a:lnTo>
                    <a:pt x="1984" y="1511"/>
                  </a:lnTo>
                  <a:lnTo>
                    <a:pt x="1984" y="1543"/>
                  </a:lnTo>
                  <a:lnTo>
                    <a:pt x="1968" y="1543"/>
                  </a:lnTo>
                  <a:lnTo>
                    <a:pt x="1968" y="1511"/>
                  </a:lnTo>
                  <a:close/>
                  <a:moveTo>
                    <a:pt x="1995" y="1538"/>
                  </a:moveTo>
                  <a:lnTo>
                    <a:pt x="1990" y="1543"/>
                  </a:lnTo>
                  <a:lnTo>
                    <a:pt x="1984" y="1543"/>
                  </a:lnTo>
                  <a:lnTo>
                    <a:pt x="1984" y="1527"/>
                  </a:lnTo>
                  <a:lnTo>
                    <a:pt x="1995" y="1538"/>
                  </a:lnTo>
                  <a:close/>
                  <a:moveTo>
                    <a:pt x="1973" y="1516"/>
                  </a:moveTo>
                  <a:lnTo>
                    <a:pt x="1980" y="1507"/>
                  </a:lnTo>
                  <a:lnTo>
                    <a:pt x="2003" y="1531"/>
                  </a:lnTo>
                  <a:lnTo>
                    <a:pt x="1995" y="1538"/>
                  </a:lnTo>
                  <a:lnTo>
                    <a:pt x="1973" y="1516"/>
                  </a:lnTo>
                  <a:close/>
                  <a:moveTo>
                    <a:pt x="1980" y="1507"/>
                  </a:moveTo>
                  <a:lnTo>
                    <a:pt x="1989" y="1500"/>
                  </a:lnTo>
                  <a:lnTo>
                    <a:pt x="2011" y="1522"/>
                  </a:lnTo>
                  <a:lnTo>
                    <a:pt x="2003" y="1531"/>
                  </a:lnTo>
                  <a:lnTo>
                    <a:pt x="1980" y="1507"/>
                  </a:lnTo>
                  <a:close/>
                  <a:moveTo>
                    <a:pt x="1989" y="1500"/>
                  </a:moveTo>
                  <a:lnTo>
                    <a:pt x="1994" y="1495"/>
                  </a:lnTo>
                  <a:lnTo>
                    <a:pt x="2000" y="1495"/>
                  </a:lnTo>
                  <a:lnTo>
                    <a:pt x="2000" y="1511"/>
                  </a:lnTo>
                  <a:lnTo>
                    <a:pt x="1989" y="1500"/>
                  </a:lnTo>
                  <a:close/>
                  <a:moveTo>
                    <a:pt x="2000" y="1495"/>
                  </a:moveTo>
                  <a:lnTo>
                    <a:pt x="2016" y="1495"/>
                  </a:lnTo>
                  <a:lnTo>
                    <a:pt x="2016" y="1527"/>
                  </a:lnTo>
                  <a:lnTo>
                    <a:pt x="2000" y="1527"/>
                  </a:lnTo>
                  <a:lnTo>
                    <a:pt x="2000" y="1495"/>
                  </a:lnTo>
                  <a:close/>
                  <a:moveTo>
                    <a:pt x="2027" y="1522"/>
                  </a:moveTo>
                  <a:lnTo>
                    <a:pt x="2022" y="1527"/>
                  </a:lnTo>
                  <a:lnTo>
                    <a:pt x="2016" y="1527"/>
                  </a:lnTo>
                  <a:lnTo>
                    <a:pt x="2016" y="1511"/>
                  </a:lnTo>
                  <a:lnTo>
                    <a:pt x="2027" y="1522"/>
                  </a:lnTo>
                  <a:close/>
                  <a:moveTo>
                    <a:pt x="2005" y="1500"/>
                  </a:moveTo>
                  <a:lnTo>
                    <a:pt x="2012" y="1491"/>
                  </a:lnTo>
                  <a:lnTo>
                    <a:pt x="2035" y="1515"/>
                  </a:lnTo>
                  <a:lnTo>
                    <a:pt x="2027" y="1522"/>
                  </a:lnTo>
                  <a:lnTo>
                    <a:pt x="2005" y="1500"/>
                  </a:lnTo>
                  <a:close/>
                  <a:moveTo>
                    <a:pt x="2012" y="1491"/>
                  </a:moveTo>
                  <a:lnTo>
                    <a:pt x="2014" y="1490"/>
                  </a:lnTo>
                  <a:lnTo>
                    <a:pt x="2017" y="1489"/>
                  </a:lnTo>
                  <a:lnTo>
                    <a:pt x="2023" y="1502"/>
                  </a:lnTo>
                  <a:lnTo>
                    <a:pt x="2012" y="1491"/>
                  </a:lnTo>
                  <a:close/>
                  <a:moveTo>
                    <a:pt x="2017" y="1489"/>
                  </a:moveTo>
                  <a:lnTo>
                    <a:pt x="2033" y="1480"/>
                  </a:lnTo>
                  <a:lnTo>
                    <a:pt x="2046" y="1510"/>
                  </a:lnTo>
                  <a:lnTo>
                    <a:pt x="2030" y="1517"/>
                  </a:lnTo>
                  <a:lnTo>
                    <a:pt x="2017" y="1489"/>
                  </a:lnTo>
                  <a:close/>
                  <a:moveTo>
                    <a:pt x="2051" y="1506"/>
                  </a:moveTo>
                  <a:lnTo>
                    <a:pt x="2049" y="1508"/>
                  </a:lnTo>
                  <a:lnTo>
                    <a:pt x="2046" y="1510"/>
                  </a:lnTo>
                  <a:lnTo>
                    <a:pt x="2039" y="1495"/>
                  </a:lnTo>
                  <a:lnTo>
                    <a:pt x="2051" y="1506"/>
                  </a:lnTo>
                  <a:close/>
                  <a:moveTo>
                    <a:pt x="2028" y="1484"/>
                  </a:moveTo>
                  <a:lnTo>
                    <a:pt x="2037" y="1475"/>
                  </a:lnTo>
                  <a:lnTo>
                    <a:pt x="2059" y="1499"/>
                  </a:lnTo>
                  <a:lnTo>
                    <a:pt x="2051" y="1506"/>
                  </a:lnTo>
                  <a:lnTo>
                    <a:pt x="2028" y="1484"/>
                  </a:lnTo>
                  <a:close/>
                  <a:moveTo>
                    <a:pt x="2037" y="1475"/>
                  </a:moveTo>
                  <a:lnTo>
                    <a:pt x="2042" y="1472"/>
                  </a:lnTo>
                  <a:lnTo>
                    <a:pt x="2048" y="1472"/>
                  </a:lnTo>
                  <a:lnTo>
                    <a:pt x="2048" y="1488"/>
                  </a:lnTo>
                  <a:lnTo>
                    <a:pt x="2037" y="1475"/>
                  </a:lnTo>
                  <a:close/>
                  <a:moveTo>
                    <a:pt x="2048" y="1472"/>
                  </a:moveTo>
                  <a:lnTo>
                    <a:pt x="2064" y="1472"/>
                  </a:lnTo>
                  <a:lnTo>
                    <a:pt x="2064" y="1502"/>
                  </a:lnTo>
                  <a:lnTo>
                    <a:pt x="2048" y="1502"/>
                  </a:lnTo>
                  <a:lnTo>
                    <a:pt x="2048" y="1472"/>
                  </a:lnTo>
                  <a:close/>
                  <a:moveTo>
                    <a:pt x="2075" y="1499"/>
                  </a:moveTo>
                  <a:lnTo>
                    <a:pt x="2070" y="1502"/>
                  </a:lnTo>
                  <a:lnTo>
                    <a:pt x="2064" y="1502"/>
                  </a:lnTo>
                  <a:lnTo>
                    <a:pt x="2064" y="1488"/>
                  </a:lnTo>
                  <a:lnTo>
                    <a:pt x="2075" y="1499"/>
                  </a:lnTo>
                  <a:close/>
                  <a:moveTo>
                    <a:pt x="2053" y="1475"/>
                  </a:moveTo>
                  <a:lnTo>
                    <a:pt x="2060" y="1468"/>
                  </a:lnTo>
                  <a:lnTo>
                    <a:pt x="2083" y="1490"/>
                  </a:lnTo>
                  <a:lnTo>
                    <a:pt x="2075" y="1499"/>
                  </a:lnTo>
                  <a:lnTo>
                    <a:pt x="2053" y="1475"/>
                  </a:lnTo>
                  <a:close/>
                  <a:moveTo>
                    <a:pt x="2060" y="1468"/>
                  </a:moveTo>
                  <a:lnTo>
                    <a:pt x="2062" y="1465"/>
                  </a:lnTo>
                  <a:lnTo>
                    <a:pt x="2065" y="1464"/>
                  </a:lnTo>
                  <a:lnTo>
                    <a:pt x="2071" y="1479"/>
                  </a:lnTo>
                  <a:lnTo>
                    <a:pt x="2060" y="1468"/>
                  </a:lnTo>
                  <a:close/>
                  <a:moveTo>
                    <a:pt x="2065" y="1464"/>
                  </a:moveTo>
                  <a:lnTo>
                    <a:pt x="2081" y="1457"/>
                  </a:lnTo>
                  <a:lnTo>
                    <a:pt x="2094" y="1485"/>
                  </a:lnTo>
                  <a:lnTo>
                    <a:pt x="2078" y="1494"/>
                  </a:lnTo>
                  <a:lnTo>
                    <a:pt x="2065" y="1464"/>
                  </a:lnTo>
                  <a:close/>
                  <a:moveTo>
                    <a:pt x="2081" y="1457"/>
                  </a:moveTo>
                  <a:lnTo>
                    <a:pt x="2085" y="1456"/>
                  </a:lnTo>
                  <a:lnTo>
                    <a:pt x="2087" y="1456"/>
                  </a:lnTo>
                  <a:lnTo>
                    <a:pt x="2087" y="1472"/>
                  </a:lnTo>
                  <a:lnTo>
                    <a:pt x="2081" y="1457"/>
                  </a:lnTo>
                  <a:close/>
                  <a:moveTo>
                    <a:pt x="2087" y="1456"/>
                  </a:moveTo>
                  <a:lnTo>
                    <a:pt x="2096" y="1456"/>
                  </a:lnTo>
                  <a:lnTo>
                    <a:pt x="2096" y="1488"/>
                  </a:lnTo>
                  <a:lnTo>
                    <a:pt x="2087" y="1488"/>
                  </a:lnTo>
                  <a:lnTo>
                    <a:pt x="2087" y="1456"/>
                  </a:lnTo>
                  <a:close/>
                  <a:moveTo>
                    <a:pt x="2107" y="1483"/>
                  </a:moveTo>
                  <a:lnTo>
                    <a:pt x="2102" y="1488"/>
                  </a:lnTo>
                  <a:lnTo>
                    <a:pt x="2096" y="1488"/>
                  </a:lnTo>
                  <a:lnTo>
                    <a:pt x="2096" y="1472"/>
                  </a:lnTo>
                  <a:lnTo>
                    <a:pt x="2107" y="1483"/>
                  </a:lnTo>
                  <a:close/>
                  <a:moveTo>
                    <a:pt x="2085" y="1459"/>
                  </a:moveTo>
                  <a:lnTo>
                    <a:pt x="2092" y="1452"/>
                  </a:lnTo>
                  <a:lnTo>
                    <a:pt x="2115" y="1474"/>
                  </a:lnTo>
                  <a:lnTo>
                    <a:pt x="2107" y="1483"/>
                  </a:lnTo>
                  <a:lnTo>
                    <a:pt x="2085" y="1459"/>
                  </a:lnTo>
                  <a:close/>
                  <a:moveTo>
                    <a:pt x="2092" y="1452"/>
                  </a:moveTo>
                  <a:lnTo>
                    <a:pt x="2094" y="1449"/>
                  </a:lnTo>
                  <a:lnTo>
                    <a:pt x="2097" y="1448"/>
                  </a:lnTo>
                  <a:lnTo>
                    <a:pt x="2103" y="1463"/>
                  </a:lnTo>
                  <a:lnTo>
                    <a:pt x="2092" y="1452"/>
                  </a:lnTo>
                  <a:close/>
                  <a:moveTo>
                    <a:pt x="2097" y="1448"/>
                  </a:moveTo>
                  <a:lnTo>
                    <a:pt x="2113" y="1441"/>
                  </a:lnTo>
                  <a:lnTo>
                    <a:pt x="2127" y="1469"/>
                  </a:lnTo>
                  <a:lnTo>
                    <a:pt x="2111" y="1478"/>
                  </a:lnTo>
                  <a:lnTo>
                    <a:pt x="2097" y="1448"/>
                  </a:lnTo>
                  <a:close/>
                  <a:moveTo>
                    <a:pt x="2113" y="1441"/>
                  </a:moveTo>
                  <a:lnTo>
                    <a:pt x="2117" y="1440"/>
                  </a:lnTo>
                  <a:lnTo>
                    <a:pt x="2119" y="1440"/>
                  </a:lnTo>
                  <a:lnTo>
                    <a:pt x="2119" y="1456"/>
                  </a:lnTo>
                  <a:lnTo>
                    <a:pt x="2113" y="1441"/>
                  </a:lnTo>
                  <a:close/>
                  <a:moveTo>
                    <a:pt x="2119" y="1440"/>
                  </a:moveTo>
                  <a:lnTo>
                    <a:pt x="2128" y="1440"/>
                  </a:lnTo>
                  <a:lnTo>
                    <a:pt x="2128" y="1472"/>
                  </a:lnTo>
                  <a:lnTo>
                    <a:pt x="2119" y="1472"/>
                  </a:lnTo>
                  <a:lnTo>
                    <a:pt x="2119" y="1440"/>
                  </a:lnTo>
                  <a:close/>
                  <a:moveTo>
                    <a:pt x="2135" y="1469"/>
                  </a:moveTo>
                  <a:lnTo>
                    <a:pt x="2131" y="1472"/>
                  </a:lnTo>
                  <a:lnTo>
                    <a:pt x="2128" y="1472"/>
                  </a:lnTo>
                  <a:lnTo>
                    <a:pt x="2128" y="1456"/>
                  </a:lnTo>
                  <a:lnTo>
                    <a:pt x="2135" y="1469"/>
                  </a:lnTo>
                  <a:close/>
                  <a:moveTo>
                    <a:pt x="2120" y="1441"/>
                  </a:moveTo>
                  <a:lnTo>
                    <a:pt x="2136" y="1432"/>
                  </a:lnTo>
                  <a:lnTo>
                    <a:pt x="2151" y="1462"/>
                  </a:lnTo>
                  <a:lnTo>
                    <a:pt x="2135" y="1469"/>
                  </a:lnTo>
                  <a:lnTo>
                    <a:pt x="2120" y="1441"/>
                  </a:lnTo>
                  <a:close/>
                  <a:moveTo>
                    <a:pt x="2155" y="1458"/>
                  </a:moveTo>
                  <a:lnTo>
                    <a:pt x="2154" y="1460"/>
                  </a:lnTo>
                  <a:lnTo>
                    <a:pt x="2151" y="1462"/>
                  </a:lnTo>
                  <a:lnTo>
                    <a:pt x="2144" y="1447"/>
                  </a:lnTo>
                  <a:lnTo>
                    <a:pt x="2155" y="1458"/>
                  </a:lnTo>
                  <a:close/>
                  <a:moveTo>
                    <a:pt x="2133" y="1436"/>
                  </a:moveTo>
                  <a:lnTo>
                    <a:pt x="2140" y="1427"/>
                  </a:lnTo>
                  <a:lnTo>
                    <a:pt x="2163" y="1451"/>
                  </a:lnTo>
                  <a:lnTo>
                    <a:pt x="2155" y="1458"/>
                  </a:lnTo>
                  <a:lnTo>
                    <a:pt x="2133" y="1436"/>
                  </a:lnTo>
                  <a:close/>
                  <a:moveTo>
                    <a:pt x="2140" y="1427"/>
                  </a:moveTo>
                  <a:lnTo>
                    <a:pt x="2145" y="1423"/>
                  </a:lnTo>
                  <a:lnTo>
                    <a:pt x="2151" y="1423"/>
                  </a:lnTo>
                  <a:lnTo>
                    <a:pt x="2151" y="1440"/>
                  </a:lnTo>
                  <a:lnTo>
                    <a:pt x="2140" y="1427"/>
                  </a:lnTo>
                  <a:close/>
                  <a:moveTo>
                    <a:pt x="2151" y="1423"/>
                  </a:moveTo>
                  <a:lnTo>
                    <a:pt x="2167" y="1423"/>
                  </a:lnTo>
                  <a:lnTo>
                    <a:pt x="2167" y="1456"/>
                  </a:lnTo>
                  <a:lnTo>
                    <a:pt x="2151" y="1456"/>
                  </a:lnTo>
                  <a:lnTo>
                    <a:pt x="2151" y="1423"/>
                  </a:lnTo>
                  <a:close/>
                  <a:moveTo>
                    <a:pt x="2179" y="1451"/>
                  </a:moveTo>
                  <a:lnTo>
                    <a:pt x="2175" y="1456"/>
                  </a:lnTo>
                  <a:lnTo>
                    <a:pt x="2167" y="1456"/>
                  </a:lnTo>
                  <a:lnTo>
                    <a:pt x="2167" y="1440"/>
                  </a:lnTo>
                  <a:lnTo>
                    <a:pt x="2179" y="1451"/>
                  </a:lnTo>
                  <a:close/>
                  <a:moveTo>
                    <a:pt x="2156" y="1427"/>
                  </a:moveTo>
                  <a:lnTo>
                    <a:pt x="2165" y="1420"/>
                  </a:lnTo>
                  <a:lnTo>
                    <a:pt x="2187" y="1442"/>
                  </a:lnTo>
                  <a:lnTo>
                    <a:pt x="2179" y="1451"/>
                  </a:lnTo>
                  <a:lnTo>
                    <a:pt x="2156" y="1427"/>
                  </a:lnTo>
                  <a:close/>
                  <a:moveTo>
                    <a:pt x="2187" y="1442"/>
                  </a:moveTo>
                  <a:lnTo>
                    <a:pt x="2187" y="1442"/>
                  </a:lnTo>
                  <a:lnTo>
                    <a:pt x="2176" y="1431"/>
                  </a:lnTo>
                  <a:lnTo>
                    <a:pt x="2187" y="1442"/>
                  </a:lnTo>
                  <a:close/>
                  <a:moveTo>
                    <a:pt x="2165" y="1420"/>
                  </a:moveTo>
                  <a:lnTo>
                    <a:pt x="2172" y="1411"/>
                  </a:lnTo>
                  <a:lnTo>
                    <a:pt x="2195" y="1435"/>
                  </a:lnTo>
                  <a:lnTo>
                    <a:pt x="2187" y="1442"/>
                  </a:lnTo>
                  <a:lnTo>
                    <a:pt x="2165" y="1420"/>
                  </a:lnTo>
                  <a:close/>
                  <a:moveTo>
                    <a:pt x="2172" y="1411"/>
                  </a:moveTo>
                  <a:lnTo>
                    <a:pt x="2177" y="1407"/>
                  </a:lnTo>
                  <a:lnTo>
                    <a:pt x="2183" y="1407"/>
                  </a:lnTo>
                  <a:lnTo>
                    <a:pt x="2183" y="1423"/>
                  </a:lnTo>
                  <a:lnTo>
                    <a:pt x="2172" y="1411"/>
                  </a:lnTo>
                  <a:close/>
                  <a:moveTo>
                    <a:pt x="2183" y="1407"/>
                  </a:moveTo>
                  <a:lnTo>
                    <a:pt x="2199" y="1407"/>
                  </a:lnTo>
                  <a:lnTo>
                    <a:pt x="2199" y="1440"/>
                  </a:lnTo>
                  <a:lnTo>
                    <a:pt x="2183" y="1440"/>
                  </a:lnTo>
                  <a:lnTo>
                    <a:pt x="2183" y="1407"/>
                  </a:lnTo>
                  <a:close/>
                  <a:moveTo>
                    <a:pt x="2211" y="1435"/>
                  </a:moveTo>
                  <a:lnTo>
                    <a:pt x="2207" y="1440"/>
                  </a:lnTo>
                  <a:lnTo>
                    <a:pt x="2199" y="1440"/>
                  </a:lnTo>
                  <a:lnTo>
                    <a:pt x="2199" y="1423"/>
                  </a:lnTo>
                  <a:lnTo>
                    <a:pt x="2211" y="1435"/>
                  </a:lnTo>
                  <a:close/>
                  <a:moveTo>
                    <a:pt x="2188" y="1411"/>
                  </a:moveTo>
                  <a:lnTo>
                    <a:pt x="2197" y="1404"/>
                  </a:lnTo>
                  <a:lnTo>
                    <a:pt x="2219" y="1426"/>
                  </a:lnTo>
                  <a:lnTo>
                    <a:pt x="2211" y="1435"/>
                  </a:lnTo>
                  <a:lnTo>
                    <a:pt x="2188" y="1411"/>
                  </a:lnTo>
                  <a:close/>
                  <a:moveTo>
                    <a:pt x="2197" y="1404"/>
                  </a:moveTo>
                  <a:lnTo>
                    <a:pt x="2198" y="1403"/>
                  </a:lnTo>
                  <a:lnTo>
                    <a:pt x="2200" y="1400"/>
                  </a:lnTo>
                  <a:lnTo>
                    <a:pt x="2208" y="1415"/>
                  </a:lnTo>
                  <a:lnTo>
                    <a:pt x="2197" y="1404"/>
                  </a:lnTo>
                  <a:close/>
                  <a:moveTo>
                    <a:pt x="2200" y="1400"/>
                  </a:moveTo>
                  <a:lnTo>
                    <a:pt x="2216" y="1393"/>
                  </a:lnTo>
                  <a:lnTo>
                    <a:pt x="2231" y="1421"/>
                  </a:lnTo>
                  <a:lnTo>
                    <a:pt x="2215" y="1430"/>
                  </a:lnTo>
                  <a:lnTo>
                    <a:pt x="2200" y="1400"/>
                  </a:lnTo>
                  <a:close/>
                  <a:moveTo>
                    <a:pt x="2216" y="1393"/>
                  </a:moveTo>
                  <a:lnTo>
                    <a:pt x="2220" y="1391"/>
                  </a:lnTo>
                  <a:lnTo>
                    <a:pt x="2224" y="1391"/>
                  </a:lnTo>
                  <a:lnTo>
                    <a:pt x="2224" y="1407"/>
                  </a:lnTo>
                  <a:lnTo>
                    <a:pt x="2216" y="1393"/>
                  </a:lnTo>
                  <a:close/>
                  <a:moveTo>
                    <a:pt x="2224" y="1391"/>
                  </a:moveTo>
                  <a:lnTo>
                    <a:pt x="2231" y="1391"/>
                  </a:lnTo>
                  <a:lnTo>
                    <a:pt x="2231" y="1423"/>
                  </a:lnTo>
                  <a:lnTo>
                    <a:pt x="2224" y="1423"/>
                  </a:lnTo>
                  <a:lnTo>
                    <a:pt x="2224" y="1391"/>
                  </a:lnTo>
                  <a:close/>
                  <a:moveTo>
                    <a:pt x="2239" y="1421"/>
                  </a:moveTo>
                  <a:lnTo>
                    <a:pt x="2235" y="1423"/>
                  </a:lnTo>
                  <a:lnTo>
                    <a:pt x="2231" y="1423"/>
                  </a:lnTo>
                  <a:lnTo>
                    <a:pt x="2231" y="1407"/>
                  </a:lnTo>
                  <a:lnTo>
                    <a:pt x="2239" y="1421"/>
                  </a:lnTo>
                  <a:close/>
                  <a:moveTo>
                    <a:pt x="2225" y="1393"/>
                  </a:moveTo>
                  <a:lnTo>
                    <a:pt x="2241" y="1385"/>
                  </a:lnTo>
                  <a:lnTo>
                    <a:pt x="2255" y="1414"/>
                  </a:lnTo>
                  <a:lnTo>
                    <a:pt x="2239" y="1421"/>
                  </a:lnTo>
                  <a:lnTo>
                    <a:pt x="2225" y="1393"/>
                  </a:lnTo>
                  <a:close/>
                  <a:moveTo>
                    <a:pt x="2260" y="1410"/>
                  </a:moveTo>
                  <a:lnTo>
                    <a:pt x="2257" y="1412"/>
                  </a:lnTo>
                  <a:lnTo>
                    <a:pt x="2255" y="1414"/>
                  </a:lnTo>
                  <a:lnTo>
                    <a:pt x="2247" y="1399"/>
                  </a:lnTo>
                  <a:lnTo>
                    <a:pt x="2260" y="1410"/>
                  </a:lnTo>
                  <a:close/>
                  <a:moveTo>
                    <a:pt x="2236" y="1388"/>
                  </a:moveTo>
                  <a:lnTo>
                    <a:pt x="2245" y="1379"/>
                  </a:lnTo>
                  <a:lnTo>
                    <a:pt x="2267" y="1403"/>
                  </a:lnTo>
                  <a:lnTo>
                    <a:pt x="2260" y="1410"/>
                  </a:lnTo>
                  <a:lnTo>
                    <a:pt x="2236" y="1388"/>
                  </a:lnTo>
                  <a:close/>
                  <a:moveTo>
                    <a:pt x="2245" y="1379"/>
                  </a:moveTo>
                  <a:lnTo>
                    <a:pt x="2248" y="1375"/>
                  </a:lnTo>
                  <a:lnTo>
                    <a:pt x="2256" y="1375"/>
                  </a:lnTo>
                  <a:lnTo>
                    <a:pt x="2256" y="1391"/>
                  </a:lnTo>
                  <a:lnTo>
                    <a:pt x="2245" y="1379"/>
                  </a:lnTo>
                  <a:close/>
                  <a:moveTo>
                    <a:pt x="2256" y="1375"/>
                  </a:moveTo>
                  <a:lnTo>
                    <a:pt x="2263" y="1375"/>
                  </a:lnTo>
                  <a:lnTo>
                    <a:pt x="2263" y="1407"/>
                  </a:lnTo>
                  <a:lnTo>
                    <a:pt x="2256" y="1407"/>
                  </a:lnTo>
                  <a:lnTo>
                    <a:pt x="2256" y="1375"/>
                  </a:lnTo>
                  <a:close/>
                  <a:moveTo>
                    <a:pt x="2271" y="1405"/>
                  </a:moveTo>
                  <a:lnTo>
                    <a:pt x="2267" y="1407"/>
                  </a:lnTo>
                  <a:lnTo>
                    <a:pt x="2263" y="1407"/>
                  </a:lnTo>
                  <a:lnTo>
                    <a:pt x="2263" y="1391"/>
                  </a:lnTo>
                  <a:lnTo>
                    <a:pt x="2271" y="1405"/>
                  </a:lnTo>
                  <a:close/>
                  <a:moveTo>
                    <a:pt x="2257" y="1377"/>
                  </a:moveTo>
                  <a:lnTo>
                    <a:pt x="2273" y="1369"/>
                  </a:lnTo>
                  <a:lnTo>
                    <a:pt x="2287" y="1398"/>
                  </a:lnTo>
                  <a:lnTo>
                    <a:pt x="2271" y="1405"/>
                  </a:lnTo>
                  <a:lnTo>
                    <a:pt x="2257" y="1377"/>
                  </a:lnTo>
                  <a:close/>
                  <a:moveTo>
                    <a:pt x="2292" y="1394"/>
                  </a:moveTo>
                  <a:lnTo>
                    <a:pt x="2289" y="1396"/>
                  </a:lnTo>
                  <a:lnTo>
                    <a:pt x="2287" y="1398"/>
                  </a:lnTo>
                  <a:lnTo>
                    <a:pt x="2279" y="1383"/>
                  </a:lnTo>
                  <a:lnTo>
                    <a:pt x="2292" y="1394"/>
                  </a:lnTo>
                  <a:close/>
                  <a:moveTo>
                    <a:pt x="2268" y="1372"/>
                  </a:moveTo>
                  <a:lnTo>
                    <a:pt x="2277" y="1363"/>
                  </a:lnTo>
                  <a:lnTo>
                    <a:pt x="2299" y="1387"/>
                  </a:lnTo>
                  <a:lnTo>
                    <a:pt x="2292" y="1394"/>
                  </a:lnTo>
                  <a:lnTo>
                    <a:pt x="2268" y="1372"/>
                  </a:lnTo>
                  <a:close/>
                  <a:moveTo>
                    <a:pt x="2277" y="1363"/>
                  </a:moveTo>
                  <a:lnTo>
                    <a:pt x="2280" y="1359"/>
                  </a:lnTo>
                  <a:lnTo>
                    <a:pt x="2288" y="1359"/>
                  </a:lnTo>
                  <a:lnTo>
                    <a:pt x="2288" y="1375"/>
                  </a:lnTo>
                  <a:lnTo>
                    <a:pt x="2277" y="1363"/>
                  </a:lnTo>
                  <a:close/>
                  <a:moveTo>
                    <a:pt x="2288" y="1359"/>
                  </a:moveTo>
                  <a:lnTo>
                    <a:pt x="2304" y="1359"/>
                  </a:lnTo>
                  <a:lnTo>
                    <a:pt x="2304" y="1391"/>
                  </a:lnTo>
                  <a:lnTo>
                    <a:pt x="2288" y="1391"/>
                  </a:lnTo>
                  <a:lnTo>
                    <a:pt x="2288" y="1359"/>
                  </a:lnTo>
                  <a:close/>
                  <a:moveTo>
                    <a:pt x="2315" y="1387"/>
                  </a:moveTo>
                  <a:lnTo>
                    <a:pt x="2310" y="1391"/>
                  </a:lnTo>
                  <a:lnTo>
                    <a:pt x="2304" y="1391"/>
                  </a:lnTo>
                  <a:lnTo>
                    <a:pt x="2304" y="1375"/>
                  </a:lnTo>
                  <a:lnTo>
                    <a:pt x="2315" y="1387"/>
                  </a:lnTo>
                  <a:close/>
                  <a:moveTo>
                    <a:pt x="2293" y="1363"/>
                  </a:moveTo>
                  <a:lnTo>
                    <a:pt x="2300" y="1356"/>
                  </a:lnTo>
                  <a:lnTo>
                    <a:pt x="2322" y="1378"/>
                  </a:lnTo>
                  <a:lnTo>
                    <a:pt x="2315" y="1387"/>
                  </a:lnTo>
                  <a:lnTo>
                    <a:pt x="2293" y="1363"/>
                  </a:lnTo>
                  <a:close/>
                  <a:moveTo>
                    <a:pt x="2300" y="1356"/>
                  </a:moveTo>
                  <a:lnTo>
                    <a:pt x="2303" y="1355"/>
                  </a:lnTo>
                  <a:lnTo>
                    <a:pt x="2305" y="1353"/>
                  </a:lnTo>
                  <a:lnTo>
                    <a:pt x="2311" y="1367"/>
                  </a:lnTo>
                  <a:lnTo>
                    <a:pt x="2300" y="1356"/>
                  </a:lnTo>
                  <a:close/>
                  <a:moveTo>
                    <a:pt x="2305" y="1353"/>
                  </a:moveTo>
                  <a:lnTo>
                    <a:pt x="2321" y="1345"/>
                  </a:lnTo>
                  <a:lnTo>
                    <a:pt x="2335" y="1373"/>
                  </a:lnTo>
                  <a:lnTo>
                    <a:pt x="2319" y="1382"/>
                  </a:lnTo>
                  <a:lnTo>
                    <a:pt x="2305" y="1353"/>
                  </a:lnTo>
                  <a:close/>
                  <a:moveTo>
                    <a:pt x="2321" y="1345"/>
                  </a:moveTo>
                  <a:lnTo>
                    <a:pt x="2324" y="1343"/>
                  </a:lnTo>
                  <a:lnTo>
                    <a:pt x="2327" y="1343"/>
                  </a:lnTo>
                  <a:lnTo>
                    <a:pt x="2327" y="1359"/>
                  </a:lnTo>
                  <a:lnTo>
                    <a:pt x="2321" y="1345"/>
                  </a:lnTo>
                  <a:close/>
                  <a:moveTo>
                    <a:pt x="2327" y="1343"/>
                  </a:moveTo>
                  <a:lnTo>
                    <a:pt x="2336" y="1343"/>
                  </a:lnTo>
                  <a:lnTo>
                    <a:pt x="2336" y="1375"/>
                  </a:lnTo>
                  <a:lnTo>
                    <a:pt x="2327" y="1375"/>
                  </a:lnTo>
                  <a:lnTo>
                    <a:pt x="2327" y="1343"/>
                  </a:lnTo>
                  <a:close/>
                  <a:moveTo>
                    <a:pt x="2347" y="1371"/>
                  </a:moveTo>
                  <a:lnTo>
                    <a:pt x="2342" y="1375"/>
                  </a:lnTo>
                  <a:lnTo>
                    <a:pt x="2336" y="1375"/>
                  </a:lnTo>
                  <a:lnTo>
                    <a:pt x="2336" y="1359"/>
                  </a:lnTo>
                  <a:lnTo>
                    <a:pt x="2347" y="1371"/>
                  </a:lnTo>
                  <a:close/>
                  <a:moveTo>
                    <a:pt x="2325" y="1347"/>
                  </a:moveTo>
                  <a:lnTo>
                    <a:pt x="2332" y="1340"/>
                  </a:lnTo>
                  <a:lnTo>
                    <a:pt x="2354" y="1362"/>
                  </a:lnTo>
                  <a:lnTo>
                    <a:pt x="2347" y="1371"/>
                  </a:lnTo>
                  <a:lnTo>
                    <a:pt x="2325" y="1347"/>
                  </a:lnTo>
                  <a:close/>
                  <a:moveTo>
                    <a:pt x="2332" y="1340"/>
                  </a:moveTo>
                  <a:lnTo>
                    <a:pt x="2337" y="1335"/>
                  </a:lnTo>
                  <a:lnTo>
                    <a:pt x="2343" y="1335"/>
                  </a:lnTo>
                  <a:lnTo>
                    <a:pt x="2343" y="1351"/>
                  </a:lnTo>
                  <a:lnTo>
                    <a:pt x="2332" y="1340"/>
                  </a:lnTo>
                  <a:close/>
                  <a:moveTo>
                    <a:pt x="2343" y="1335"/>
                  </a:moveTo>
                  <a:lnTo>
                    <a:pt x="2359" y="1335"/>
                  </a:lnTo>
                  <a:lnTo>
                    <a:pt x="2359" y="1367"/>
                  </a:lnTo>
                  <a:lnTo>
                    <a:pt x="2343" y="1367"/>
                  </a:lnTo>
                  <a:lnTo>
                    <a:pt x="2343" y="1335"/>
                  </a:lnTo>
                  <a:close/>
                  <a:moveTo>
                    <a:pt x="2370" y="1362"/>
                  </a:moveTo>
                  <a:lnTo>
                    <a:pt x="2367" y="1367"/>
                  </a:lnTo>
                  <a:lnTo>
                    <a:pt x="2359" y="1367"/>
                  </a:lnTo>
                  <a:lnTo>
                    <a:pt x="2359" y="1351"/>
                  </a:lnTo>
                  <a:lnTo>
                    <a:pt x="2370" y="1362"/>
                  </a:lnTo>
                  <a:close/>
                  <a:moveTo>
                    <a:pt x="2348" y="1340"/>
                  </a:moveTo>
                  <a:lnTo>
                    <a:pt x="2357" y="1331"/>
                  </a:lnTo>
                  <a:lnTo>
                    <a:pt x="2379" y="1355"/>
                  </a:lnTo>
                  <a:lnTo>
                    <a:pt x="2370" y="1362"/>
                  </a:lnTo>
                  <a:lnTo>
                    <a:pt x="2348" y="1340"/>
                  </a:lnTo>
                  <a:close/>
                  <a:moveTo>
                    <a:pt x="2357" y="1331"/>
                  </a:moveTo>
                  <a:lnTo>
                    <a:pt x="2358" y="1330"/>
                  </a:lnTo>
                  <a:lnTo>
                    <a:pt x="2360" y="1329"/>
                  </a:lnTo>
                  <a:lnTo>
                    <a:pt x="2368" y="1343"/>
                  </a:lnTo>
                  <a:lnTo>
                    <a:pt x="2357" y="1331"/>
                  </a:lnTo>
                  <a:close/>
                  <a:moveTo>
                    <a:pt x="2360" y="1329"/>
                  </a:moveTo>
                  <a:lnTo>
                    <a:pt x="2377" y="1321"/>
                  </a:lnTo>
                  <a:lnTo>
                    <a:pt x="2391" y="1350"/>
                  </a:lnTo>
                  <a:lnTo>
                    <a:pt x="2375" y="1357"/>
                  </a:lnTo>
                  <a:lnTo>
                    <a:pt x="2360" y="1329"/>
                  </a:lnTo>
                  <a:close/>
                  <a:moveTo>
                    <a:pt x="2377" y="1321"/>
                  </a:moveTo>
                  <a:lnTo>
                    <a:pt x="2380" y="1319"/>
                  </a:lnTo>
                  <a:lnTo>
                    <a:pt x="2384" y="1319"/>
                  </a:lnTo>
                  <a:lnTo>
                    <a:pt x="2384" y="1335"/>
                  </a:lnTo>
                  <a:lnTo>
                    <a:pt x="2377" y="1321"/>
                  </a:lnTo>
                  <a:close/>
                  <a:moveTo>
                    <a:pt x="2384" y="1319"/>
                  </a:moveTo>
                  <a:lnTo>
                    <a:pt x="2391" y="1319"/>
                  </a:lnTo>
                  <a:lnTo>
                    <a:pt x="2391" y="1351"/>
                  </a:lnTo>
                  <a:lnTo>
                    <a:pt x="2384" y="1351"/>
                  </a:lnTo>
                  <a:lnTo>
                    <a:pt x="2384" y="1319"/>
                  </a:lnTo>
                  <a:close/>
                  <a:moveTo>
                    <a:pt x="2399" y="1350"/>
                  </a:moveTo>
                  <a:lnTo>
                    <a:pt x="2395" y="1351"/>
                  </a:lnTo>
                  <a:lnTo>
                    <a:pt x="2391" y="1351"/>
                  </a:lnTo>
                  <a:lnTo>
                    <a:pt x="2391" y="1335"/>
                  </a:lnTo>
                  <a:lnTo>
                    <a:pt x="2399" y="1350"/>
                  </a:lnTo>
                  <a:close/>
                  <a:moveTo>
                    <a:pt x="2384" y="1321"/>
                  </a:moveTo>
                  <a:lnTo>
                    <a:pt x="2400" y="1313"/>
                  </a:lnTo>
                  <a:lnTo>
                    <a:pt x="2415" y="1341"/>
                  </a:lnTo>
                  <a:lnTo>
                    <a:pt x="2399" y="1350"/>
                  </a:lnTo>
                  <a:lnTo>
                    <a:pt x="2384" y="1321"/>
                  </a:lnTo>
                  <a:close/>
                  <a:moveTo>
                    <a:pt x="2400" y="1313"/>
                  </a:moveTo>
                  <a:lnTo>
                    <a:pt x="2404" y="1311"/>
                  </a:lnTo>
                  <a:lnTo>
                    <a:pt x="2407" y="1311"/>
                  </a:lnTo>
                  <a:lnTo>
                    <a:pt x="2407" y="1327"/>
                  </a:lnTo>
                  <a:lnTo>
                    <a:pt x="2400" y="1313"/>
                  </a:lnTo>
                  <a:close/>
                  <a:moveTo>
                    <a:pt x="2407" y="1311"/>
                  </a:moveTo>
                  <a:lnTo>
                    <a:pt x="2416" y="1311"/>
                  </a:lnTo>
                  <a:lnTo>
                    <a:pt x="2416" y="1343"/>
                  </a:lnTo>
                  <a:lnTo>
                    <a:pt x="2407" y="1343"/>
                  </a:lnTo>
                  <a:lnTo>
                    <a:pt x="2407" y="1311"/>
                  </a:lnTo>
                  <a:close/>
                  <a:moveTo>
                    <a:pt x="2427" y="1338"/>
                  </a:moveTo>
                  <a:lnTo>
                    <a:pt x="2422" y="1343"/>
                  </a:lnTo>
                  <a:lnTo>
                    <a:pt x="2416" y="1343"/>
                  </a:lnTo>
                  <a:lnTo>
                    <a:pt x="2416" y="1327"/>
                  </a:lnTo>
                  <a:lnTo>
                    <a:pt x="2427" y="1338"/>
                  </a:lnTo>
                  <a:close/>
                  <a:moveTo>
                    <a:pt x="2405" y="1315"/>
                  </a:moveTo>
                  <a:lnTo>
                    <a:pt x="2412" y="1308"/>
                  </a:lnTo>
                  <a:lnTo>
                    <a:pt x="2434" y="1330"/>
                  </a:lnTo>
                  <a:lnTo>
                    <a:pt x="2427" y="1338"/>
                  </a:lnTo>
                  <a:lnTo>
                    <a:pt x="2405" y="1315"/>
                  </a:lnTo>
                  <a:close/>
                  <a:moveTo>
                    <a:pt x="2412" y="1308"/>
                  </a:moveTo>
                  <a:lnTo>
                    <a:pt x="2415" y="1306"/>
                  </a:lnTo>
                  <a:lnTo>
                    <a:pt x="2416" y="1305"/>
                  </a:lnTo>
                  <a:lnTo>
                    <a:pt x="2423" y="1319"/>
                  </a:lnTo>
                  <a:lnTo>
                    <a:pt x="2412" y="1308"/>
                  </a:lnTo>
                  <a:close/>
                  <a:moveTo>
                    <a:pt x="2416" y="1305"/>
                  </a:moveTo>
                  <a:lnTo>
                    <a:pt x="2432" y="1297"/>
                  </a:lnTo>
                  <a:lnTo>
                    <a:pt x="2447" y="1325"/>
                  </a:lnTo>
                  <a:lnTo>
                    <a:pt x="2431" y="1334"/>
                  </a:lnTo>
                  <a:lnTo>
                    <a:pt x="2416" y="1305"/>
                  </a:lnTo>
                  <a:close/>
                  <a:moveTo>
                    <a:pt x="2432" y="1297"/>
                  </a:moveTo>
                  <a:lnTo>
                    <a:pt x="2436" y="1295"/>
                  </a:lnTo>
                  <a:lnTo>
                    <a:pt x="2439" y="1295"/>
                  </a:lnTo>
                  <a:lnTo>
                    <a:pt x="2439" y="1311"/>
                  </a:lnTo>
                  <a:lnTo>
                    <a:pt x="2432" y="1297"/>
                  </a:lnTo>
                  <a:close/>
                  <a:moveTo>
                    <a:pt x="2439" y="1295"/>
                  </a:moveTo>
                  <a:lnTo>
                    <a:pt x="2448" y="1295"/>
                  </a:lnTo>
                  <a:lnTo>
                    <a:pt x="2448" y="1327"/>
                  </a:lnTo>
                  <a:lnTo>
                    <a:pt x="2439" y="1327"/>
                  </a:lnTo>
                  <a:lnTo>
                    <a:pt x="2439" y="1295"/>
                  </a:lnTo>
                  <a:close/>
                  <a:moveTo>
                    <a:pt x="2455" y="1325"/>
                  </a:moveTo>
                  <a:lnTo>
                    <a:pt x="2452" y="1327"/>
                  </a:lnTo>
                  <a:lnTo>
                    <a:pt x="2448" y="1327"/>
                  </a:lnTo>
                  <a:lnTo>
                    <a:pt x="2448" y="1311"/>
                  </a:lnTo>
                  <a:lnTo>
                    <a:pt x="2455" y="1325"/>
                  </a:lnTo>
                  <a:close/>
                  <a:moveTo>
                    <a:pt x="2441" y="1297"/>
                  </a:moveTo>
                  <a:lnTo>
                    <a:pt x="2457" y="1289"/>
                  </a:lnTo>
                  <a:lnTo>
                    <a:pt x="2470" y="1318"/>
                  </a:lnTo>
                  <a:lnTo>
                    <a:pt x="2455" y="1325"/>
                  </a:lnTo>
                  <a:lnTo>
                    <a:pt x="2441" y="1297"/>
                  </a:lnTo>
                  <a:close/>
                  <a:moveTo>
                    <a:pt x="2457" y="1289"/>
                  </a:moveTo>
                  <a:lnTo>
                    <a:pt x="2460" y="1287"/>
                  </a:lnTo>
                  <a:lnTo>
                    <a:pt x="2464" y="1287"/>
                  </a:lnTo>
                  <a:lnTo>
                    <a:pt x="2464" y="1303"/>
                  </a:lnTo>
                  <a:lnTo>
                    <a:pt x="2457" y="1289"/>
                  </a:lnTo>
                  <a:close/>
                  <a:moveTo>
                    <a:pt x="2464" y="1287"/>
                  </a:moveTo>
                  <a:lnTo>
                    <a:pt x="2471" y="1287"/>
                  </a:lnTo>
                  <a:lnTo>
                    <a:pt x="2471" y="1319"/>
                  </a:lnTo>
                  <a:lnTo>
                    <a:pt x="2464" y="1319"/>
                  </a:lnTo>
                  <a:lnTo>
                    <a:pt x="2464" y="1287"/>
                  </a:lnTo>
                  <a:close/>
                  <a:moveTo>
                    <a:pt x="2479" y="1318"/>
                  </a:moveTo>
                  <a:lnTo>
                    <a:pt x="2475" y="1319"/>
                  </a:lnTo>
                  <a:lnTo>
                    <a:pt x="2471" y="1319"/>
                  </a:lnTo>
                  <a:lnTo>
                    <a:pt x="2471" y="1303"/>
                  </a:lnTo>
                  <a:lnTo>
                    <a:pt x="2479" y="1318"/>
                  </a:lnTo>
                  <a:close/>
                  <a:moveTo>
                    <a:pt x="2464" y="1289"/>
                  </a:moveTo>
                  <a:lnTo>
                    <a:pt x="2480" y="1281"/>
                  </a:lnTo>
                  <a:lnTo>
                    <a:pt x="2495" y="1309"/>
                  </a:lnTo>
                  <a:lnTo>
                    <a:pt x="2479" y="1318"/>
                  </a:lnTo>
                  <a:lnTo>
                    <a:pt x="2464" y="1289"/>
                  </a:lnTo>
                  <a:close/>
                  <a:moveTo>
                    <a:pt x="2498" y="1306"/>
                  </a:moveTo>
                  <a:lnTo>
                    <a:pt x="2497" y="1308"/>
                  </a:lnTo>
                  <a:lnTo>
                    <a:pt x="2495" y="1309"/>
                  </a:lnTo>
                  <a:lnTo>
                    <a:pt x="2487" y="1295"/>
                  </a:lnTo>
                  <a:lnTo>
                    <a:pt x="2498" y="1306"/>
                  </a:lnTo>
                  <a:close/>
                  <a:moveTo>
                    <a:pt x="2476" y="1283"/>
                  </a:moveTo>
                  <a:lnTo>
                    <a:pt x="2485" y="1276"/>
                  </a:lnTo>
                  <a:lnTo>
                    <a:pt x="2507" y="1298"/>
                  </a:lnTo>
                  <a:lnTo>
                    <a:pt x="2498" y="1306"/>
                  </a:lnTo>
                  <a:lnTo>
                    <a:pt x="2476" y="1283"/>
                  </a:lnTo>
                  <a:close/>
                  <a:moveTo>
                    <a:pt x="2485" y="1276"/>
                  </a:moveTo>
                  <a:lnTo>
                    <a:pt x="2489" y="1271"/>
                  </a:lnTo>
                  <a:lnTo>
                    <a:pt x="2496" y="1271"/>
                  </a:lnTo>
                  <a:lnTo>
                    <a:pt x="2496" y="1287"/>
                  </a:lnTo>
                  <a:lnTo>
                    <a:pt x="2485" y="1276"/>
                  </a:lnTo>
                  <a:close/>
                  <a:moveTo>
                    <a:pt x="2496" y="1271"/>
                  </a:moveTo>
                  <a:lnTo>
                    <a:pt x="2503" y="1271"/>
                  </a:lnTo>
                  <a:lnTo>
                    <a:pt x="2503" y="1303"/>
                  </a:lnTo>
                  <a:lnTo>
                    <a:pt x="2496" y="1303"/>
                  </a:lnTo>
                  <a:lnTo>
                    <a:pt x="2496" y="1271"/>
                  </a:lnTo>
                  <a:close/>
                  <a:moveTo>
                    <a:pt x="2511" y="1302"/>
                  </a:moveTo>
                  <a:lnTo>
                    <a:pt x="2507" y="1303"/>
                  </a:lnTo>
                  <a:lnTo>
                    <a:pt x="2503" y="1303"/>
                  </a:lnTo>
                  <a:lnTo>
                    <a:pt x="2503" y="1287"/>
                  </a:lnTo>
                  <a:lnTo>
                    <a:pt x="2511" y="1302"/>
                  </a:lnTo>
                  <a:close/>
                  <a:moveTo>
                    <a:pt x="2496" y="1273"/>
                  </a:moveTo>
                  <a:lnTo>
                    <a:pt x="2512" y="1265"/>
                  </a:lnTo>
                  <a:lnTo>
                    <a:pt x="2527" y="1293"/>
                  </a:lnTo>
                  <a:lnTo>
                    <a:pt x="2511" y="1302"/>
                  </a:lnTo>
                  <a:lnTo>
                    <a:pt x="2496" y="1273"/>
                  </a:lnTo>
                  <a:close/>
                  <a:moveTo>
                    <a:pt x="2512" y="1265"/>
                  </a:moveTo>
                  <a:lnTo>
                    <a:pt x="2516" y="1263"/>
                  </a:lnTo>
                  <a:lnTo>
                    <a:pt x="2519" y="1263"/>
                  </a:lnTo>
                  <a:lnTo>
                    <a:pt x="2519" y="1279"/>
                  </a:lnTo>
                  <a:lnTo>
                    <a:pt x="2512" y="1265"/>
                  </a:lnTo>
                  <a:close/>
                  <a:moveTo>
                    <a:pt x="2519" y="1263"/>
                  </a:moveTo>
                  <a:lnTo>
                    <a:pt x="2528" y="1263"/>
                  </a:lnTo>
                  <a:lnTo>
                    <a:pt x="2528" y="1295"/>
                  </a:lnTo>
                  <a:lnTo>
                    <a:pt x="2519" y="1295"/>
                  </a:lnTo>
                  <a:lnTo>
                    <a:pt x="2519" y="1263"/>
                  </a:lnTo>
                  <a:close/>
                  <a:moveTo>
                    <a:pt x="2534" y="1293"/>
                  </a:moveTo>
                  <a:lnTo>
                    <a:pt x="2532" y="1295"/>
                  </a:lnTo>
                  <a:lnTo>
                    <a:pt x="2528" y="1295"/>
                  </a:lnTo>
                  <a:lnTo>
                    <a:pt x="2528" y="1279"/>
                  </a:lnTo>
                  <a:lnTo>
                    <a:pt x="2534" y="1293"/>
                  </a:lnTo>
                  <a:close/>
                  <a:moveTo>
                    <a:pt x="2521" y="1265"/>
                  </a:moveTo>
                  <a:lnTo>
                    <a:pt x="2537" y="1257"/>
                  </a:lnTo>
                  <a:lnTo>
                    <a:pt x="2550" y="1286"/>
                  </a:lnTo>
                  <a:lnTo>
                    <a:pt x="2534" y="1293"/>
                  </a:lnTo>
                  <a:lnTo>
                    <a:pt x="2521" y="1265"/>
                  </a:lnTo>
                  <a:close/>
                  <a:moveTo>
                    <a:pt x="2555" y="1282"/>
                  </a:moveTo>
                  <a:lnTo>
                    <a:pt x="2553" y="1284"/>
                  </a:lnTo>
                  <a:lnTo>
                    <a:pt x="2550" y="1286"/>
                  </a:lnTo>
                  <a:lnTo>
                    <a:pt x="2544" y="1271"/>
                  </a:lnTo>
                  <a:lnTo>
                    <a:pt x="2555" y="1282"/>
                  </a:lnTo>
                  <a:close/>
                  <a:moveTo>
                    <a:pt x="2532" y="1260"/>
                  </a:moveTo>
                  <a:lnTo>
                    <a:pt x="2540" y="1251"/>
                  </a:lnTo>
                  <a:lnTo>
                    <a:pt x="2562" y="1274"/>
                  </a:lnTo>
                  <a:lnTo>
                    <a:pt x="2555" y="1282"/>
                  </a:lnTo>
                  <a:lnTo>
                    <a:pt x="2532" y="1260"/>
                  </a:lnTo>
                  <a:close/>
                  <a:moveTo>
                    <a:pt x="2540" y="1251"/>
                  </a:moveTo>
                  <a:lnTo>
                    <a:pt x="2545" y="1247"/>
                  </a:lnTo>
                  <a:lnTo>
                    <a:pt x="2551" y="1247"/>
                  </a:lnTo>
                  <a:lnTo>
                    <a:pt x="2551" y="1263"/>
                  </a:lnTo>
                  <a:lnTo>
                    <a:pt x="2540" y="1251"/>
                  </a:lnTo>
                  <a:close/>
                  <a:moveTo>
                    <a:pt x="2551" y="1247"/>
                  </a:moveTo>
                  <a:lnTo>
                    <a:pt x="2567" y="1247"/>
                  </a:lnTo>
                  <a:lnTo>
                    <a:pt x="2567" y="1279"/>
                  </a:lnTo>
                  <a:lnTo>
                    <a:pt x="2551" y="1279"/>
                  </a:lnTo>
                  <a:lnTo>
                    <a:pt x="2551" y="1247"/>
                  </a:lnTo>
                  <a:close/>
                  <a:moveTo>
                    <a:pt x="2578" y="1274"/>
                  </a:moveTo>
                  <a:lnTo>
                    <a:pt x="2575" y="1279"/>
                  </a:lnTo>
                  <a:lnTo>
                    <a:pt x="2567" y="1279"/>
                  </a:lnTo>
                  <a:lnTo>
                    <a:pt x="2567" y="1263"/>
                  </a:lnTo>
                  <a:lnTo>
                    <a:pt x="2578" y="1274"/>
                  </a:lnTo>
                  <a:close/>
                  <a:moveTo>
                    <a:pt x="2556" y="1251"/>
                  </a:moveTo>
                  <a:lnTo>
                    <a:pt x="2564" y="1244"/>
                  </a:lnTo>
                  <a:lnTo>
                    <a:pt x="2587" y="1266"/>
                  </a:lnTo>
                  <a:lnTo>
                    <a:pt x="2578" y="1274"/>
                  </a:lnTo>
                  <a:lnTo>
                    <a:pt x="2556" y="1251"/>
                  </a:lnTo>
                  <a:close/>
                  <a:moveTo>
                    <a:pt x="2564" y="1244"/>
                  </a:moveTo>
                  <a:lnTo>
                    <a:pt x="2569" y="1239"/>
                  </a:lnTo>
                  <a:lnTo>
                    <a:pt x="2576" y="1239"/>
                  </a:lnTo>
                  <a:lnTo>
                    <a:pt x="2576" y="1255"/>
                  </a:lnTo>
                  <a:lnTo>
                    <a:pt x="2564" y="1244"/>
                  </a:lnTo>
                  <a:close/>
                  <a:moveTo>
                    <a:pt x="2576" y="1239"/>
                  </a:moveTo>
                  <a:lnTo>
                    <a:pt x="2583" y="1239"/>
                  </a:lnTo>
                  <a:lnTo>
                    <a:pt x="2583" y="1271"/>
                  </a:lnTo>
                  <a:lnTo>
                    <a:pt x="2576" y="1271"/>
                  </a:lnTo>
                  <a:lnTo>
                    <a:pt x="2576" y="1239"/>
                  </a:lnTo>
                  <a:close/>
                  <a:moveTo>
                    <a:pt x="2591" y="1270"/>
                  </a:moveTo>
                  <a:lnTo>
                    <a:pt x="2587" y="1271"/>
                  </a:lnTo>
                  <a:lnTo>
                    <a:pt x="2583" y="1271"/>
                  </a:lnTo>
                  <a:lnTo>
                    <a:pt x="2583" y="1255"/>
                  </a:lnTo>
                  <a:lnTo>
                    <a:pt x="2591" y="1270"/>
                  </a:lnTo>
                  <a:close/>
                  <a:moveTo>
                    <a:pt x="2576" y="1241"/>
                  </a:moveTo>
                  <a:lnTo>
                    <a:pt x="2592" y="1233"/>
                  </a:lnTo>
                  <a:lnTo>
                    <a:pt x="2607" y="1261"/>
                  </a:lnTo>
                  <a:lnTo>
                    <a:pt x="2591" y="1270"/>
                  </a:lnTo>
                  <a:lnTo>
                    <a:pt x="2576" y="1241"/>
                  </a:lnTo>
                  <a:close/>
                  <a:moveTo>
                    <a:pt x="2592" y="1233"/>
                  </a:moveTo>
                  <a:lnTo>
                    <a:pt x="2596" y="1231"/>
                  </a:lnTo>
                  <a:lnTo>
                    <a:pt x="2599" y="1231"/>
                  </a:lnTo>
                  <a:lnTo>
                    <a:pt x="2599" y="1247"/>
                  </a:lnTo>
                  <a:lnTo>
                    <a:pt x="2592" y="1233"/>
                  </a:lnTo>
                  <a:close/>
                  <a:moveTo>
                    <a:pt x="2599" y="1231"/>
                  </a:moveTo>
                  <a:lnTo>
                    <a:pt x="2608" y="1231"/>
                  </a:lnTo>
                  <a:lnTo>
                    <a:pt x="2608" y="1263"/>
                  </a:lnTo>
                  <a:lnTo>
                    <a:pt x="2599" y="1263"/>
                  </a:lnTo>
                  <a:lnTo>
                    <a:pt x="2599" y="1231"/>
                  </a:lnTo>
                  <a:close/>
                  <a:moveTo>
                    <a:pt x="2614" y="1261"/>
                  </a:moveTo>
                  <a:lnTo>
                    <a:pt x="2612" y="1263"/>
                  </a:lnTo>
                  <a:lnTo>
                    <a:pt x="2608" y="1263"/>
                  </a:lnTo>
                  <a:lnTo>
                    <a:pt x="2608" y="1247"/>
                  </a:lnTo>
                  <a:lnTo>
                    <a:pt x="2614" y="1261"/>
                  </a:lnTo>
                  <a:close/>
                  <a:moveTo>
                    <a:pt x="2601" y="1233"/>
                  </a:moveTo>
                  <a:lnTo>
                    <a:pt x="2617" y="1225"/>
                  </a:lnTo>
                  <a:lnTo>
                    <a:pt x="2630" y="1254"/>
                  </a:lnTo>
                  <a:lnTo>
                    <a:pt x="2614" y="1261"/>
                  </a:lnTo>
                  <a:lnTo>
                    <a:pt x="2601" y="1233"/>
                  </a:lnTo>
                  <a:close/>
                  <a:moveTo>
                    <a:pt x="2635" y="1250"/>
                  </a:moveTo>
                  <a:lnTo>
                    <a:pt x="2633" y="1252"/>
                  </a:lnTo>
                  <a:lnTo>
                    <a:pt x="2630" y="1254"/>
                  </a:lnTo>
                  <a:lnTo>
                    <a:pt x="2624" y="1239"/>
                  </a:lnTo>
                  <a:lnTo>
                    <a:pt x="2635" y="1250"/>
                  </a:lnTo>
                  <a:close/>
                  <a:moveTo>
                    <a:pt x="2612" y="1228"/>
                  </a:moveTo>
                  <a:lnTo>
                    <a:pt x="2620" y="1220"/>
                  </a:lnTo>
                  <a:lnTo>
                    <a:pt x="2643" y="1242"/>
                  </a:lnTo>
                  <a:lnTo>
                    <a:pt x="2635" y="1250"/>
                  </a:lnTo>
                  <a:lnTo>
                    <a:pt x="2612" y="1228"/>
                  </a:lnTo>
                  <a:close/>
                  <a:moveTo>
                    <a:pt x="2620" y="1220"/>
                  </a:moveTo>
                  <a:lnTo>
                    <a:pt x="2625" y="1215"/>
                  </a:lnTo>
                  <a:lnTo>
                    <a:pt x="2631" y="1215"/>
                  </a:lnTo>
                  <a:lnTo>
                    <a:pt x="2631" y="1231"/>
                  </a:lnTo>
                  <a:lnTo>
                    <a:pt x="2620" y="1220"/>
                  </a:lnTo>
                  <a:close/>
                  <a:moveTo>
                    <a:pt x="2631" y="1215"/>
                  </a:moveTo>
                  <a:lnTo>
                    <a:pt x="2647" y="1215"/>
                  </a:lnTo>
                  <a:lnTo>
                    <a:pt x="2647" y="1247"/>
                  </a:lnTo>
                  <a:lnTo>
                    <a:pt x="2631" y="1247"/>
                  </a:lnTo>
                  <a:lnTo>
                    <a:pt x="2631" y="1215"/>
                  </a:lnTo>
                  <a:close/>
                  <a:moveTo>
                    <a:pt x="2659" y="1242"/>
                  </a:moveTo>
                  <a:lnTo>
                    <a:pt x="2654" y="1247"/>
                  </a:lnTo>
                  <a:lnTo>
                    <a:pt x="2647" y="1247"/>
                  </a:lnTo>
                  <a:lnTo>
                    <a:pt x="2647" y="1231"/>
                  </a:lnTo>
                  <a:lnTo>
                    <a:pt x="2659" y="1242"/>
                  </a:lnTo>
                  <a:close/>
                  <a:moveTo>
                    <a:pt x="2636" y="1220"/>
                  </a:moveTo>
                  <a:lnTo>
                    <a:pt x="2644" y="1212"/>
                  </a:lnTo>
                  <a:lnTo>
                    <a:pt x="2667" y="1234"/>
                  </a:lnTo>
                  <a:lnTo>
                    <a:pt x="2659" y="1242"/>
                  </a:lnTo>
                  <a:lnTo>
                    <a:pt x="2636" y="1220"/>
                  </a:lnTo>
                  <a:close/>
                  <a:moveTo>
                    <a:pt x="2644" y="1212"/>
                  </a:moveTo>
                  <a:lnTo>
                    <a:pt x="2649" y="1207"/>
                  </a:lnTo>
                  <a:lnTo>
                    <a:pt x="2656" y="1207"/>
                  </a:lnTo>
                  <a:lnTo>
                    <a:pt x="2656" y="1223"/>
                  </a:lnTo>
                  <a:lnTo>
                    <a:pt x="2644" y="1212"/>
                  </a:lnTo>
                  <a:close/>
                  <a:moveTo>
                    <a:pt x="2656" y="1207"/>
                  </a:moveTo>
                  <a:lnTo>
                    <a:pt x="2663" y="1207"/>
                  </a:lnTo>
                  <a:lnTo>
                    <a:pt x="2663" y="1239"/>
                  </a:lnTo>
                  <a:lnTo>
                    <a:pt x="2656" y="1239"/>
                  </a:lnTo>
                  <a:lnTo>
                    <a:pt x="2656" y="1207"/>
                  </a:lnTo>
                  <a:close/>
                  <a:moveTo>
                    <a:pt x="2671" y="1237"/>
                  </a:moveTo>
                  <a:lnTo>
                    <a:pt x="2667" y="1239"/>
                  </a:lnTo>
                  <a:lnTo>
                    <a:pt x="2663" y="1239"/>
                  </a:lnTo>
                  <a:lnTo>
                    <a:pt x="2663" y="1223"/>
                  </a:lnTo>
                  <a:lnTo>
                    <a:pt x="2671" y="1237"/>
                  </a:lnTo>
                  <a:close/>
                  <a:moveTo>
                    <a:pt x="2656" y="1209"/>
                  </a:moveTo>
                  <a:lnTo>
                    <a:pt x="2672" y="1201"/>
                  </a:lnTo>
                  <a:lnTo>
                    <a:pt x="2687" y="1229"/>
                  </a:lnTo>
                  <a:lnTo>
                    <a:pt x="2671" y="1237"/>
                  </a:lnTo>
                  <a:lnTo>
                    <a:pt x="2656" y="1209"/>
                  </a:lnTo>
                  <a:close/>
                  <a:moveTo>
                    <a:pt x="2672" y="1201"/>
                  </a:moveTo>
                  <a:lnTo>
                    <a:pt x="2676" y="1199"/>
                  </a:lnTo>
                  <a:lnTo>
                    <a:pt x="2679" y="1199"/>
                  </a:lnTo>
                  <a:lnTo>
                    <a:pt x="2679" y="1215"/>
                  </a:lnTo>
                  <a:lnTo>
                    <a:pt x="2672" y="1201"/>
                  </a:lnTo>
                  <a:close/>
                  <a:moveTo>
                    <a:pt x="2679" y="1199"/>
                  </a:moveTo>
                  <a:lnTo>
                    <a:pt x="2688" y="1199"/>
                  </a:lnTo>
                  <a:lnTo>
                    <a:pt x="2688" y="1231"/>
                  </a:lnTo>
                  <a:lnTo>
                    <a:pt x="2679" y="1231"/>
                  </a:lnTo>
                  <a:lnTo>
                    <a:pt x="2679" y="1199"/>
                  </a:lnTo>
                  <a:close/>
                  <a:moveTo>
                    <a:pt x="2694" y="1229"/>
                  </a:moveTo>
                  <a:lnTo>
                    <a:pt x="2692" y="1231"/>
                  </a:lnTo>
                  <a:lnTo>
                    <a:pt x="2688" y="1231"/>
                  </a:lnTo>
                  <a:lnTo>
                    <a:pt x="2688" y="1215"/>
                  </a:lnTo>
                  <a:lnTo>
                    <a:pt x="2694" y="1229"/>
                  </a:lnTo>
                  <a:close/>
                  <a:moveTo>
                    <a:pt x="2681" y="1201"/>
                  </a:moveTo>
                  <a:lnTo>
                    <a:pt x="2697" y="1193"/>
                  </a:lnTo>
                  <a:lnTo>
                    <a:pt x="2710" y="1221"/>
                  </a:lnTo>
                  <a:lnTo>
                    <a:pt x="2694" y="1229"/>
                  </a:lnTo>
                  <a:lnTo>
                    <a:pt x="2681" y="1201"/>
                  </a:lnTo>
                  <a:close/>
                  <a:moveTo>
                    <a:pt x="2697" y="1193"/>
                  </a:moveTo>
                  <a:lnTo>
                    <a:pt x="2700" y="1191"/>
                  </a:lnTo>
                  <a:lnTo>
                    <a:pt x="2704" y="1191"/>
                  </a:lnTo>
                  <a:lnTo>
                    <a:pt x="2704" y="1207"/>
                  </a:lnTo>
                  <a:lnTo>
                    <a:pt x="2697" y="1193"/>
                  </a:lnTo>
                  <a:close/>
                  <a:moveTo>
                    <a:pt x="2704" y="1191"/>
                  </a:moveTo>
                  <a:lnTo>
                    <a:pt x="2711" y="1191"/>
                  </a:lnTo>
                  <a:lnTo>
                    <a:pt x="2711" y="1223"/>
                  </a:lnTo>
                  <a:lnTo>
                    <a:pt x="2704" y="1223"/>
                  </a:lnTo>
                  <a:lnTo>
                    <a:pt x="2704" y="1191"/>
                  </a:lnTo>
                  <a:close/>
                  <a:moveTo>
                    <a:pt x="2719" y="1221"/>
                  </a:moveTo>
                  <a:lnTo>
                    <a:pt x="2715" y="1223"/>
                  </a:lnTo>
                  <a:lnTo>
                    <a:pt x="2711" y="1223"/>
                  </a:lnTo>
                  <a:lnTo>
                    <a:pt x="2711" y="1207"/>
                  </a:lnTo>
                  <a:lnTo>
                    <a:pt x="2719" y="1221"/>
                  </a:lnTo>
                  <a:close/>
                  <a:moveTo>
                    <a:pt x="2704" y="1193"/>
                  </a:moveTo>
                  <a:lnTo>
                    <a:pt x="2720" y="1185"/>
                  </a:lnTo>
                  <a:lnTo>
                    <a:pt x="2735" y="1213"/>
                  </a:lnTo>
                  <a:lnTo>
                    <a:pt x="2719" y="1221"/>
                  </a:lnTo>
                  <a:lnTo>
                    <a:pt x="2704" y="1193"/>
                  </a:lnTo>
                  <a:close/>
                  <a:moveTo>
                    <a:pt x="2739" y="1210"/>
                  </a:moveTo>
                  <a:lnTo>
                    <a:pt x="2737" y="1212"/>
                  </a:lnTo>
                  <a:lnTo>
                    <a:pt x="2735" y="1213"/>
                  </a:lnTo>
                  <a:lnTo>
                    <a:pt x="2727" y="1199"/>
                  </a:lnTo>
                  <a:lnTo>
                    <a:pt x="2739" y="1210"/>
                  </a:lnTo>
                  <a:close/>
                  <a:moveTo>
                    <a:pt x="2716" y="1188"/>
                  </a:moveTo>
                  <a:lnTo>
                    <a:pt x="2724" y="1180"/>
                  </a:lnTo>
                  <a:lnTo>
                    <a:pt x="2747" y="1202"/>
                  </a:lnTo>
                  <a:lnTo>
                    <a:pt x="2739" y="1210"/>
                  </a:lnTo>
                  <a:lnTo>
                    <a:pt x="2716" y="1188"/>
                  </a:lnTo>
                  <a:close/>
                  <a:moveTo>
                    <a:pt x="2724" y="1180"/>
                  </a:moveTo>
                  <a:lnTo>
                    <a:pt x="2729" y="1175"/>
                  </a:lnTo>
                  <a:lnTo>
                    <a:pt x="2736" y="1175"/>
                  </a:lnTo>
                  <a:lnTo>
                    <a:pt x="2736" y="1191"/>
                  </a:lnTo>
                  <a:lnTo>
                    <a:pt x="2724" y="1180"/>
                  </a:lnTo>
                  <a:close/>
                  <a:moveTo>
                    <a:pt x="2736" y="1175"/>
                  </a:moveTo>
                  <a:lnTo>
                    <a:pt x="2752" y="1175"/>
                  </a:lnTo>
                  <a:lnTo>
                    <a:pt x="2752" y="1207"/>
                  </a:lnTo>
                  <a:lnTo>
                    <a:pt x="2736" y="1207"/>
                  </a:lnTo>
                  <a:lnTo>
                    <a:pt x="2736" y="1175"/>
                  </a:lnTo>
                  <a:close/>
                  <a:moveTo>
                    <a:pt x="2763" y="1202"/>
                  </a:moveTo>
                  <a:lnTo>
                    <a:pt x="2758" y="1207"/>
                  </a:lnTo>
                  <a:lnTo>
                    <a:pt x="2752" y="1207"/>
                  </a:lnTo>
                  <a:lnTo>
                    <a:pt x="2752" y="1191"/>
                  </a:lnTo>
                  <a:lnTo>
                    <a:pt x="2763" y="1202"/>
                  </a:lnTo>
                  <a:close/>
                  <a:moveTo>
                    <a:pt x="2740" y="1180"/>
                  </a:moveTo>
                  <a:lnTo>
                    <a:pt x="2748" y="1172"/>
                  </a:lnTo>
                  <a:lnTo>
                    <a:pt x="2771" y="1194"/>
                  </a:lnTo>
                  <a:lnTo>
                    <a:pt x="2763" y="1202"/>
                  </a:lnTo>
                  <a:lnTo>
                    <a:pt x="2740" y="1180"/>
                  </a:lnTo>
                  <a:close/>
                  <a:moveTo>
                    <a:pt x="2748" y="1172"/>
                  </a:moveTo>
                  <a:lnTo>
                    <a:pt x="2753" y="1167"/>
                  </a:lnTo>
                  <a:lnTo>
                    <a:pt x="2760" y="1167"/>
                  </a:lnTo>
                  <a:lnTo>
                    <a:pt x="2760" y="1183"/>
                  </a:lnTo>
                  <a:lnTo>
                    <a:pt x="2748" y="1172"/>
                  </a:lnTo>
                  <a:close/>
                  <a:moveTo>
                    <a:pt x="2760" y="1167"/>
                  </a:moveTo>
                  <a:lnTo>
                    <a:pt x="2768" y="1167"/>
                  </a:lnTo>
                  <a:lnTo>
                    <a:pt x="2768" y="1199"/>
                  </a:lnTo>
                  <a:lnTo>
                    <a:pt x="2760" y="1199"/>
                  </a:lnTo>
                  <a:lnTo>
                    <a:pt x="2760" y="1167"/>
                  </a:lnTo>
                  <a:close/>
                  <a:moveTo>
                    <a:pt x="2774" y="1197"/>
                  </a:moveTo>
                  <a:lnTo>
                    <a:pt x="2771" y="1199"/>
                  </a:lnTo>
                  <a:lnTo>
                    <a:pt x="2768" y="1199"/>
                  </a:lnTo>
                  <a:lnTo>
                    <a:pt x="2768" y="1183"/>
                  </a:lnTo>
                  <a:lnTo>
                    <a:pt x="2774" y="1197"/>
                  </a:lnTo>
                  <a:close/>
                  <a:moveTo>
                    <a:pt x="2761" y="1169"/>
                  </a:moveTo>
                  <a:lnTo>
                    <a:pt x="2777" y="1161"/>
                  </a:lnTo>
                  <a:lnTo>
                    <a:pt x="2790" y="1189"/>
                  </a:lnTo>
                  <a:lnTo>
                    <a:pt x="2774" y="1197"/>
                  </a:lnTo>
                  <a:lnTo>
                    <a:pt x="2761" y="1169"/>
                  </a:lnTo>
                  <a:close/>
                  <a:moveTo>
                    <a:pt x="2777" y="1161"/>
                  </a:moveTo>
                  <a:lnTo>
                    <a:pt x="2780" y="1159"/>
                  </a:lnTo>
                  <a:lnTo>
                    <a:pt x="2783" y="1159"/>
                  </a:lnTo>
                  <a:lnTo>
                    <a:pt x="2783" y="1175"/>
                  </a:lnTo>
                  <a:lnTo>
                    <a:pt x="2777" y="1161"/>
                  </a:lnTo>
                  <a:close/>
                  <a:moveTo>
                    <a:pt x="2783" y="1159"/>
                  </a:moveTo>
                  <a:lnTo>
                    <a:pt x="2792" y="1159"/>
                  </a:lnTo>
                  <a:lnTo>
                    <a:pt x="2792" y="1191"/>
                  </a:lnTo>
                  <a:lnTo>
                    <a:pt x="2783" y="1191"/>
                  </a:lnTo>
                  <a:lnTo>
                    <a:pt x="2783" y="1159"/>
                  </a:lnTo>
                  <a:close/>
                  <a:moveTo>
                    <a:pt x="2799" y="1189"/>
                  </a:moveTo>
                  <a:lnTo>
                    <a:pt x="2795" y="1191"/>
                  </a:lnTo>
                  <a:lnTo>
                    <a:pt x="2792" y="1191"/>
                  </a:lnTo>
                  <a:lnTo>
                    <a:pt x="2792" y="1175"/>
                  </a:lnTo>
                  <a:lnTo>
                    <a:pt x="2799" y="1189"/>
                  </a:lnTo>
                  <a:close/>
                  <a:moveTo>
                    <a:pt x="2784" y="1161"/>
                  </a:moveTo>
                  <a:lnTo>
                    <a:pt x="2800" y="1152"/>
                  </a:lnTo>
                  <a:lnTo>
                    <a:pt x="2815" y="1181"/>
                  </a:lnTo>
                  <a:lnTo>
                    <a:pt x="2799" y="1189"/>
                  </a:lnTo>
                  <a:lnTo>
                    <a:pt x="2784" y="1161"/>
                  </a:lnTo>
                  <a:close/>
                  <a:moveTo>
                    <a:pt x="2800" y="1152"/>
                  </a:moveTo>
                  <a:lnTo>
                    <a:pt x="2804" y="1151"/>
                  </a:lnTo>
                  <a:lnTo>
                    <a:pt x="2808" y="1151"/>
                  </a:lnTo>
                  <a:lnTo>
                    <a:pt x="2808" y="1167"/>
                  </a:lnTo>
                  <a:lnTo>
                    <a:pt x="2800" y="1152"/>
                  </a:lnTo>
                  <a:close/>
                  <a:moveTo>
                    <a:pt x="2808" y="1151"/>
                  </a:moveTo>
                  <a:lnTo>
                    <a:pt x="2815" y="1151"/>
                  </a:lnTo>
                  <a:lnTo>
                    <a:pt x="2815" y="1183"/>
                  </a:lnTo>
                  <a:lnTo>
                    <a:pt x="2808" y="1183"/>
                  </a:lnTo>
                  <a:lnTo>
                    <a:pt x="2808" y="1151"/>
                  </a:lnTo>
                  <a:close/>
                  <a:moveTo>
                    <a:pt x="2822" y="1181"/>
                  </a:moveTo>
                  <a:lnTo>
                    <a:pt x="2819" y="1183"/>
                  </a:lnTo>
                  <a:lnTo>
                    <a:pt x="2815" y="1183"/>
                  </a:lnTo>
                  <a:lnTo>
                    <a:pt x="2815" y="1167"/>
                  </a:lnTo>
                  <a:lnTo>
                    <a:pt x="2822" y="1181"/>
                  </a:lnTo>
                  <a:close/>
                  <a:moveTo>
                    <a:pt x="2809" y="1152"/>
                  </a:moveTo>
                  <a:lnTo>
                    <a:pt x="2825" y="1145"/>
                  </a:lnTo>
                  <a:lnTo>
                    <a:pt x="2838" y="1173"/>
                  </a:lnTo>
                  <a:lnTo>
                    <a:pt x="2822" y="1181"/>
                  </a:lnTo>
                  <a:lnTo>
                    <a:pt x="2809" y="1152"/>
                  </a:lnTo>
                  <a:close/>
                  <a:moveTo>
                    <a:pt x="2825" y="1145"/>
                  </a:moveTo>
                  <a:lnTo>
                    <a:pt x="2828" y="1143"/>
                  </a:lnTo>
                  <a:lnTo>
                    <a:pt x="2831" y="1143"/>
                  </a:lnTo>
                  <a:lnTo>
                    <a:pt x="2831" y="1159"/>
                  </a:lnTo>
                  <a:lnTo>
                    <a:pt x="2825" y="1145"/>
                  </a:lnTo>
                  <a:close/>
                  <a:moveTo>
                    <a:pt x="2831" y="1143"/>
                  </a:moveTo>
                  <a:lnTo>
                    <a:pt x="2840" y="1143"/>
                  </a:lnTo>
                  <a:lnTo>
                    <a:pt x="2840" y="1175"/>
                  </a:lnTo>
                  <a:lnTo>
                    <a:pt x="2831" y="1175"/>
                  </a:lnTo>
                  <a:lnTo>
                    <a:pt x="2831" y="1143"/>
                  </a:lnTo>
                  <a:close/>
                  <a:moveTo>
                    <a:pt x="2851" y="1170"/>
                  </a:moveTo>
                  <a:lnTo>
                    <a:pt x="2846" y="1175"/>
                  </a:lnTo>
                  <a:lnTo>
                    <a:pt x="2840" y="1175"/>
                  </a:lnTo>
                  <a:lnTo>
                    <a:pt x="2840" y="1159"/>
                  </a:lnTo>
                  <a:lnTo>
                    <a:pt x="2851" y="1170"/>
                  </a:lnTo>
                  <a:close/>
                  <a:moveTo>
                    <a:pt x="2828" y="1148"/>
                  </a:moveTo>
                  <a:lnTo>
                    <a:pt x="2836" y="1140"/>
                  </a:lnTo>
                  <a:lnTo>
                    <a:pt x="2859" y="1162"/>
                  </a:lnTo>
                  <a:lnTo>
                    <a:pt x="2851" y="1170"/>
                  </a:lnTo>
                  <a:lnTo>
                    <a:pt x="2828" y="1148"/>
                  </a:lnTo>
                  <a:close/>
                  <a:moveTo>
                    <a:pt x="2836" y="1140"/>
                  </a:moveTo>
                  <a:lnTo>
                    <a:pt x="2841" y="1135"/>
                  </a:lnTo>
                  <a:lnTo>
                    <a:pt x="2847" y="1135"/>
                  </a:lnTo>
                  <a:lnTo>
                    <a:pt x="2847" y="1151"/>
                  </a:lnTo>
                  <a:lnTo>
                    <a:pt x="2836" y="1140"/>
                  </a:lnTo>
                  <a:close/>
                  <a:moveTo>
                    <a:pt x="2847" y="1135"/>
                  </a:moveTo>
                  <a:lnTo>
                    <a:pt x="2863" y="1135"/>
                  </a:lnTo>
                  <a:lnTo>
                    <a:pt x="2863" y="1167"/>
                  </a:lnTo>
                  <a:lnTo>
                    <a:pt x="2847" y="1167"/>
                  </a:lnTo>
                  <a:lnTo>
                    <a:pt x="2847" y="1135"/>
                  </a:lnTo>
                  <a:close/>
                  <a:moveTo>
                    <a:pt x="2875" y="1162"/>
                  </a:moveTo>
                  <a:lnTo>
                    <a:pt x="2870" y="1167"/>
                  </a:lnTo>
                  <a:lnTo>
                    <a:pt x="2863" y="1167"/>
                  </a:lnTo>
                  <a:lnTo>
                    <a:pt x="2863" y="1151"/>
                  </a:lnTo>
                  <a:lnTo>
                    <a:pt x="2875" y="1162"/>
                  </a:lnTo>
                  <a:close/>
                  <a:moveTo>
                    <a:pt x="2852" y="1140"/>
                  </a:moveTo>
                  <a:lnTo>
                    <a:pt x="2860" y="1132"/>
                  </a:lnTo>
                  <a:lnTo>
                    <a:pt x="2883" y="1154"/>
                  </a:lnTo>
                  <a:lnTo>
                    <a:pt x="2875" y="1162"/>
                  </a:lnTo>
                  <a:lnTo>
                    <a:pt x="2852" y="1140"/>
                  </a:lnTo>
                  <a:close/>
                  <a:moveTo>
                    <a:pt x="2860" y="1132"/>
                  </a:moveTo>
                  <a:lnTo>
                    <a:pt x="2865" y="1127"/>
                  </a:lnTo>
                  <a:lnTo>
                    <a:pt x="2872" y="1127"/>
                  </a:lnTo>
                  <a:lnTo>
                    <a:pt x="2872" y="1143"/>
                  </a:lnTo>
                  <a:lnTo>
                    <a:pt x="2860" y="1132"/>
                  </a:lnTo>
                  <a:close/>
                  <a:moveTo>
                    <a:pt x="2872" y="1127"/>
                  </a:moveTo>
                  <a:lnTo>
                    <a:pt x="2888" y="1127"/>
                  </a:lnTo>
                  <a:lnTo>
                    <a:pt x="2888" y="1159"/>
                  </a:lnTo>
                  <a:lnTo>
                    <a:pt x="2872" y="1159"/>
                  </a:lnTo>
                  <a:lnTo>
                    <a:pt x="2872" y="1127"/>
                  </a:lnTo>
                  <a:close/>
                  <a:moveTo>
                    <a:pt x="2899" y="1154"/>
                  </a:moveTo>
                  <a:lnTo>
                    <a:pt x="2894" y="1159"/>
                  </a:lnTo>
                  <a:lnTo>
                    <a:pt x="2888" y="1159"/>
                  </a:lnTo>
                  <a:lnTo>
                    <a:pt x="2888" y="1143"/>
                  </a:lnTo>
                  <a:lnTo>
                    <a:pt x="2899" y="1154"/>
                  </a:lnTo>
                  <a:close/>
                  <a:moveTo>
                    <a:pt x="2876" y="1132"/>
                  </a:moveTo>
                  <a:lnTo>
                    <a:pt x="2884" y="1124"/>
                  </a:lnTo>
                  <a:lnTo>
                    <a:pt x="2907" y="1146"/>
                  </a:lnTo>
                  <a:lnTo>
                    <a:pt x="2899" y="1154"/>
                  </a:lnTo>
                  <a:lnTo>
                    <a:pt x="2876" y="1132"/>
                  </a:lnTo>
                  <a:close/>
                  <a:moveTo>
                    <a:pt x="2884" y="1124"/>
                  </a:moveTo>
                  <a:lnTo>
                    <a:pt x="2889" y="1119"/>
                  </a:lnTo>
                  <a:lnTo>
                    <a:pt x="2895" y="1119"/>
                  </a:lnTo>
                  <a:lnTo>
                    <a:pt x="2895" y="1135"/>
                  </a:lnTo>
                  <a:lnTo>
                    <a:pt x="2884" y="1124"/>
                  </a:lnTo>
                  <a:close/>
                  <a:moveTo>
                    <a:pt x="2895" y="1119"/>
                  </a:moveTo>
                  <a:lnTo>
                    <a:pt x="2911" y="1119"/>
                  </a:lnTo>
                  <a:lnTo>
                    <a:pt x="2911" y="1151"/>
                  </a:lnTo>
                  <a:lnTo>
                    <a:pt x="2895" y="1151"/>
                  </a:lnTo>
                  <a:lnTo>
                    <a:pt x="2895" y="1119"/>
                  </a:lnTo>
                  <a:close/>
                  <a:moveTo>
                    <a:pt x="2923" y="1146"/>
                  </a:moveTo>
                  <a:lnTo>
                    <a:pt x="2918" y="1151"/>
                  </a:lnTo>
                  <a:lnTo>
                    <a:pt x="2911" y="1151"/>
                  </a:lnTo>
                  <a:lnTo>
                    <a:pt x="2911" y="1135"/>
                  </a:lnTo>
                  <a:lnTo>
                    <a:pt x="2923" y="1146"/>
                  </a:lnTo>
                  <a:close/>
                  <a:moveTo>
                    <a:pt x="2900" y="1124"/>
                  </a:moveTo>
                  <a:lnTo>
                    <a:pt x="2909" y="1116"/>
                  </a:lnTo>
                  <a:lnTo>
                    <a:pt x="2931" y="1138"/>
                  </a:lnTo>
                  <a:lnTo>
                    <a:pt x="2923" y="1146"/>
                  </a:lnTo>
                  <a:lnTo>
                    <a:pt x="2900" y="1124"/>
                  </a:lnTo>
                  <a:close/>
                  <a:moveTo>
                    <a:pt x="2909" y="1116"/>
                  </a:moveTo>
                  <a:lnTo>
                    <a:pt x="2913" y="1111"/>
                  </a:lnTo>
                  <a:lnTo>
                    <a:pt x="2920" y="1111"/>
                  </a:lnTo>
                  <a:lnTo>
                    <a:pt x="2920" y="1127"/>
                  </a:lnTo>
                  <a:lnTo>
                    <a:pt x="2909" y="1116"/>
                  </a:lnTo>
                  <a:close/>
                  <a:moveTo>
                    <a:pt x="2920" y="1111"/>
                  </a:moveTo>
                  <a:lnTo>
                    <a:pt x="2927" y="1111"/>
                  </a:lnTo>
                  <a:lnTo>
                    <a:pt x="2927" y="1143"/>
                  </a:lnTo>
                  <a:lnTo>
                    <a:pt x="2920" y="1143"/>
                  </a:lnTo>
                  <a:lnTo>
                    <a:pt x="2920" y="1111"/>
                  </a:lnTo>
                  <a:close/>
                  <a:moveTo>
                    <a:pt x="2934" y="1141"/>
                  </a:moveTo>
                  <a:lnTo>
                    <a:pt x="2931" y="1143"/>
                  </a:lnTo>
                  <a:lnTo>
                    <a:pt x="2927" y="1143"/>
                  </a:lnTo>
                  <a:lnTo>
                    <a:pt x="2927" y="1127"/>
                  </a:lnTo>
                  <a:lnTo>
                    <a:pt x="2934" y="1141"/>
                  </a:lnTo>
                  <a:close/>
                  <a:moveTo>
                    <a:pt x="2921" y="1113"/>
                  </a:moveTo>
                  <a:lnTo>
                    <a:pt x="2937" y="1104"/>
                  </a:lnTo>
                  <a:lnTo>
                    <a:pt x="2950" y="1133"/>
                  </a:lnTo>
                  <a:lnTo>
                    <a:pt x="2934" y="1141"/>
                  </a:lnTo>
                  <a:lnTo>
                    <a:pt x="2921" y="1113"/>
                  </a:lnTo>
                  <a:close/>
                  <a:moveTo>
                    <a:pt x="2937" y="1104"/>
                  </a:moveTo>
                  <a:lnTo>
                    <a:pt x="2939" y="1103"/>
                  </a:lnTo>
                  <a:lnTo>
                    <a:pt x="2943" y="1103"/>
                  </a:lnTo>
                  <a:lnTo>
                    <a:pt x="2943" y="1119"/>
                  </a:lnTo>
                  <a:lnTo>
                    <a:pt x="2937" y="1104"/>
                  </a:lnTo>
                  <a:close/>
                  <a:moveTo>
                    <a:pt x="2943" y="1103"/>
                  </a:moveTo>
                  <a:lnTo>
                    <a:pt x="2952" y="1103"/>
                  </a:lnTo>
                  <a:lnTo>
                    <a:pt x="2952" y="1135"/>
                  </a:lnTo>
                  <a:lnTo>
                    <a:pt x="2943" y="1135"/>
                  </a:lnTo>
                  <a:lnTo>
                    <a:pt x="2943" y="1103"/>
                  </a:lnTo>
                  <a:close/>
                  <a:moveTo>
                    <a:pt x="2959" y="1133"/>
                  </a:moveTo>
                  <a:lnTo>
                    <a:pt x="2955" y="1135"/>
                  </a:lnTo>
                  <a:lnTo>
                    <a:pt x="2952" y="1135"/>
                  </a:lnTo>
                  <a:lnTo>
                    <a:pt x="2952" y="1119"/>
                  </a:lnTo>
                  <a:lnTo>
                    <a:pt x="2959" y="1133"/>
                  </a:lnTo>
                  <a:close/>
                  <a:moveTo>
                    <a:pt x="2944" y="1104"/>
                  </a:moveTo>
                  <a:lnTo>
                    <a:pt x="2960" y="1097"/>
                  </a:lnTo>
                  <a:lnTo>
                    <a:pt x="2975" y="1125"/>
                  </a:lnTo>
                  <a:lnTo>
                    <a:pt x="2959" y="1133"/>
                  </a:lnTo>
                  <a:lnTo>
                    <a:pt x="2944" y="1104"/>
                  </a:lnTo>
                  <a:close/>
                  <a:moveTo>
                    <a:pt x="2960" y="1097"/>
                  </a:moveTo>
                  <a:lnTo>
                    <a:pt x="2964" y="1095"/>
                  </a:lnTo>
                  <a:lnTo>
                    <a:pt x="2968" y="1095"/>
                  </a:lnTo>
                  <a:lnTo>
                    <a:pt x="2968" y="1111"/>
                  </a:lnTo>
                  <a:lnTo>
                    <a:pt x="2960" y="1097"/>
                  </a:lnTo>
                  <a:close/>
                  <a:moveTo>
                    <a:pt x="2968" y="1095"/>
                  </a:moveTo>
                  <a:lnTo>
                    <a:pt x="2975" y="1095"/>
                  </a:lnTo>
                  <a:lnTo>
                    <a:pt x="2975" y="1127"/>
                  </a:lnTo>
                  <a:lnTo>
                    <a:pt x="2968" y="1127"/>
                  </a:lnTo>
                  <a:lnTo>
                    <a:pt x="2968" y="1095"/>
                  </a:lnTo>
                  <a:close/>
                  <a:moveTo>
                    <a:pt x="2982" y="1125"/>
                  </a:moveTo>
                  <a:lnTo>
                    <a:pt x="2979" y="1127"/>
                  </a:lnTo>
                  <a:lnTo>
                    <a:pt x="2975" y="1127"/>
                  </a:lnTo>
                  <a:lnTo>
                    <a:pt x="2975" y="1111"/>
                  </a:lnTo>
                  <a:lnTo>
                    <a:pt x="2982" y="1125"/>
                  </a:lnTo>
                  <a:close/>
                  <a:moveTo>
                    <a:pt x="2969" y="1097"/>
                  </a:moveTo>
                  <a:lnTo>
                    <a:pt x="2985" y="1088"/>
                  </a:lnTo>
                  <a:lnTo>
                    <a:pt x="2998" y="1117"/>
                  </a:lnTo>
                  <a:lnTo>
                    <a:pt x="2982" y="1125"/>
                  </a:lnTo>
                  <a:lnTo>
                    <a:pt x="2969" y="1097"/>
                  </a:lnTo>
                  <a:close/>
                  <a:moveTo>
                    <a:pt x="2985" y="1088"/>
                  </a:moveTo>
                  <a:lnTo>
                    <a:pt x="2987" y="1087"/>
                  </a:lnTo>
                  <a:lnTo>
                    <a:pt x="2991" y="1087"/>
                  </a:lnTo>
                  <a:lnTo>
                    <a:pt x="2991" y="1103"/>
                  </a:lnTo>
                  <a:lnTo>
                    <a:pt x="2985" y="1088"/>
                  </a:lnTo>
                  <a:close/>
                  <a:moveTo>
                    <a:pt x="2991" y="1087"/>
                  </a:moveTo>
                  <a:lnTo>
                    <a:pt x="3000" y="1087"/>
                  </a:lnTo>
                  <a:lnTo>
                    <a:pt x="3000" y="1119"/>
                  </a:lnTo>
                  <a:lnTo>
                    <a:pt x="2991" y="1119"/>
                  </a:lnTo>
                  <a:lnTo>
                    <a:pt x="2991" y="1087"/>
                  </a:lnTo>
                  <a:close/>
                  <a:moveTo>
                    <a:pt x="3011" y="1114"/>
                  </a:moveTo>
                  <a:lnTo>
                    <a:pt x="3006" y="1119"/>
                  </a:lnTo>
                  <a:lnTo>
                    <a:pt x="3000" y="1119"/>
                  </a:lnTo>
                  <a:lnTo>
                    <a:pt x="3000" y="1103"/>
                  </a:lnTo>
                  <a:lnTo>
                    <a:pt x="3011" y="1114"/>
                  </a:lnTo>
                  <a:close/>
                  <a:moveTo>
                    <a:pt x="2989" y="1092"/>
                  </a:moveTo>
                  <a:lnTo>
                    <a:pt x="2996" y="1084"/>
                  </a:lnTo>
                  <a:lnTo>
                    <a:pt x="3019" y="1106"/>
                  </a:lnTo>
                  <a:lnTo>
                    <a:pt x="3011" y="1114"/>
                  </a:lnTo>
                  <a:lnTo>
                    <a:pt x="2989" y="1092"/>
                  </a:lnTo>
                  <a:close/>
                  <a:moveTo>
                    <a:pt x="2996" y="1084"/>
                  </a:moveTo>
                  <a:lnTo>
                    <a:pt x="3001" y="1079"/>
                  </a:lnTo>
                  <a:lnTo>
                    <a:pt x="3007" y="1079"/>
                  </a:lnTo>
                  <a:lnTo>
                    <a:pt x="3007" y="1095"/>
                  </a:lnTo>
                  <a:lnTo>
                    <a:pt x="2996" y="1084"/>
                  </a:lnTo>
                  <a:close/>
                  <a:moveTo>
                    <a:pt x="3007" y="1079"/>
                  </a:moveTo>
                  <a:lnTo>
                    <a:pt x="3023" y="1079"/>
                  </a:lnTo>
                  <a:lnTo>
                    <a:pt x="3023" y="1111"/>
                  </a:lnTo>
                  <a:lnTo>
                    <a:pt x="3007" y="1111"/>
                  </a:lnTo>
                  <a:lnTo>
                    <a:pt x="3007" y="1079"/>
                  </a:lnTo>
                  <a:close/>
                  <a:moveTo>
                    <a:pt x="3035" y="1106"/>
                  </a:moveTo>
                  <a:lnTo>
                    <a:pt x="3030" y="1111"/>
                  </a:lnTo>
                  <a:lnTo>
                    <a:pt x="3023" y="1111"/>
                  </a:lnTo>
                  <a:lnTo>
                    <a:pt x="3023" y="1095"/>
                  </a:lnTo>
                  <a:lnTo>
                    <a:pt x="3035" y="1106"/>
                  </a:lnTo>
                  <a:close/>
                  <a:moveTo>
                    <a:pt x="3012" y="1084"/>
                  </a:moveTo>
                  <a:lnTo>
                    <a:pt x="3021" y="1076"/>
                  </a:lnTo>
                  <a:lnTo>
                    <a:pt x="3043" y="1098"/>
                  </a:lnTo>
                  <a:lnTo>
                    <a:pt x="3035" y="1106"/>
                  </a:lnTo>
                  <a:lnTo>
                    <a:pt x="3012" y="1084"/>
                  </a:lnTo>
                  <a:close/>
                  <a:moveTo>
                    <a:pt x="3021" y="1076"/>
                  </a:moveTo>
                  <a:lnTo>
                    <a:pt x="3024" y="1071"/>
                  </a:lnTo>
                  <a:lnTo>
                    <a:pt x="3032" y="1071"/>
                  </a:lnTo>
                  <a:lnTo>
                    <a:pt x="3032" y="1087"/>
                  </a:lnTo>
                  <a:lnTo>
                    <a:pt x="3021" y="1076"/>
                  </a:lnTo>
                  <a:close/>
                  <a:moveTo>
                    <a:pt x="3032" y="1071"/>
                  </a:moveTo>
                  <a:lnTo>
                    <a:pt x="3048" y="1071"/>
                  </a:lnTo>
                  <a:lnTo>
                    <a:pt x="3048" y="1103"/>
                  </a:lnTo>
                  <a:lnTo>
                    <a:pt x="3032" y="1103"/>
                  </a:lnTo>
                  <a:lnTo>
                    <a:pt x="3032" y="1071"/>
                  </a:lnTo>
                  <a:close/>
                  <a:moveTo>
                    <a:pt x="3059" y="1098"/>
                  </a:moveTo>
                  <a:lnTo>
                    <a:pt x="3054" y="1103"/>
                  </a:lnTo>
                  <a:lnTo>
                    <a:pt x="3048" y="1103"/>
                  </a:lnTo>
                  <a:lnTo>
                    <a:pt x="3048" y="1087"/>
                  </a:lnTo>
                  <a:lnTo>
                    <a:pt x="3059" y="1098"/>
                  </a:lnTo>
                  <a:close/>
                  <a:moveTo>
                    <a:pt x="3037" y="1076"/>
                  </a:moveTo>
                  <a:lnTo>
                    <a:pt x="3044" y="1068"/>
                  </a:lnTo>
                  <a:lnTo>
                    <a:pt x="3066" y="1090"/>
                  </a:lnTo>
                  <a:lnTo>
                    <a:pt x="3059" y="1098"/>
                  </a:lnTo>
                  <a:lnTo>
                    <a:pt x="3037" y="1076"/>
                  </a:lnTo>
                  <a:close/>
                  <a:moveTo>
                    <a:pt x="3044" y="1068"/>
                  </a:moveTo>
                  <a:lnTo>
                    <a:pt x="3049" y="1063"/>
                  </a:lnTo>
                  <a:lnTo>
                    <a:pt x="3055" y="1063"/>
                  </a:lnTo>
                  <a:lnTo>
                    <a:pt x="3055" y="1079"/>
                  </a:lnTo>
                  <a:lnTo>
                    <a:pt x="3044" y="1068"/>
                  </a:lnTo>
                  <a:close/>
                  <a:moveTo>
                    <a:pt x="3055" y="1063"/>
                  </a:moveTo>
                  <a:lnTo>
                    <a:pt x="3071" y="1063"/>
                  </a:lnTo>
                  <a:lnTo>
                    <a:pt x="3071" y="1095"/>
                  </a:lnTo>
                  <a:lnTo>
                    <a:pt x="3055" y="1095"/>
                  </a:lnTo>
                  <a:lnTo>
                    <a:pt x="3055" y="1063"/>
                  </a:lnTo>
                  <a:close/>
                  <a:moveTo>
                    <a:pt x="3082" y="1090"/>
                  </a:moveTo>
                  <a:lnTo>
                    <a:pt x="3078" y="1095"/>
                  </a:lnTo>
                  <a:lnTo>
                    <a:pt x="3071" y="1095"/>
                  </a:lnTo>
                  <a:lnTo>
                    <a:pt x="3071" y="1079"/>
                  </a:lnTo>
                  <a:lnTo>
                    <a:pt x="3082" y="1090"/>
                  </a:lnTo>
                  <a:close/>
                  <a:moveTo>
                    <a:pt x="3060" y="1068"/>
                  </a:moveTo>
                  <a:lnTo>
                    <a:pt x="3069" y="1060"/>
                  </a:lnTo>
                  <a:lnTo>
                    <a:pt x="3091" y="1082"/>
                  </a:lnTo>
                  <a:lnTo>
                    <a:pt x="3082" y="1090"/>
                  </a:lnTo>
                  <a:lnTo>
                    <a:pt x="3060" y="1068"/>
                  </a:lnTo>
                  <a:close/>
                  <a:moveTo>
                    <a:pt x="3069" y="1060"/>
                  </a:moveTo>
                  <a:lnTo>
                    <a:pt x="3072" y="1055"/>
                  </a:lnTo>
                  <a:lnTo>
                    <a:pt x="3080" y="1055"/>
                  </a:lnTo>
                  <a:lnTo>
                    <a:pt x="3080" y="1071"/>
                  </a:lnTo>
                  <a:lnTo>
                    <a:pt x="3069" y="1060"/>
                  </a:lnTo>
                  <a:close/>
                  <a:moveTo>
                    <a:pt x="3080" y="1055"/>
                  </a:moveTo>
                  <a:lnTo>
                    <a:pt x="3087" y="1055"/>
                  </a:lnTo>
                  <a:lnTo>
                    <a:pt x="3087" y="1087"/>
                  </a:lnTo>
                  <a:lnTo>
                    <a:pt x="3080" y="1087"/>
                  </a:lnTo>
                  <a:lnTo>
                    <a:pt x="3080" y="1055"/>
                  </a:lnTo>
                  <a:close/>
                  <a:moveTo>
                    <a:pt x="3094" y="1085"/>
                  </a:moveTo>
                  <a:lnTo>
                    <a:pt x="3091" y="1087"/>
                  </a:lnTo>
                  <a:lnTo>
                    <a:pt x="3087" y="1087"/>
                  </a:lnTo>
                  <a:lnTo>
                    <a:pt x="3087" y="1071"/>
                  </a:lnTo>
                  <a:lnTo>
                    <a:pt x="3094" y="1085"/>
                  </a:lnTo>
                  <a:close/>
                  <a:moveTo>
                    <a:pt x="3080" y="1056"/>
                  </a:moveTo>
                  <a:lnTo>
                    <a:pt x="3096" y="1049"/>
                  </a:lnTo>
                  <a:lnTo>
                    <a:pt x="3110" y="1077"/>
                  </a:lnTo>
                  <a:lnTo>
                    <a:pt x="3094" y="1085"/>
                  </a:lnTo>
                  <a:lnTo>
                    <a:pt x="3080" y="1056"/>
                  </a:lnTo>
                  <a:close/>
                  <a:moveTo>
                    <a:pt x="3096" y="1049"/>
                  </a:moveTo>
                  <a:lnTo>
                    <a:pt x="3099" y="1047"/>
                  </a:lnTo>
                  <a:lnTo>
                    <a:pt x="3103" y="1047"/>
                  </a:lnTo>
                  <a:lnTo>
                    <a:pt x="3103" y="1063"/>
                  </a:lnTo>
                  <a:lnTo>
                    <a:pt x="3096" y="1049"/>
                  </a:lnTo>
                  <a:close/>
                  <a:moveTo>
                    <a:pt x="3103" y="1047"/>
                  </a:moveTo>
                  <a:lnTo>
                    <a:pt x="3112" y="1047"/>
                  </a:lnTo>
                  <a:lnTo>
                    <a:pt x="3112" y="1079"/>
                  </a:lnTo>
                  <a:lnTo>
                    <a:pt x="3103" y="1079"/>
                  </a:lnTo>
                  <a:lnTo>
                    <a:pt x="3103" y="1047"/>
                  </a:lnTo>
                  <a:close/>
                  <a:moveTo>
                    <a:pt x="3119" y="1077"/>
                  </a:moveTo>
                  <a:lnTo>
                    <a:pt x="3115" y="1079"/>
                  </a:lnTo>
                  <a:lnTo>
                    <a:pt x="3112" y="1079"/>
                  </a:lnTo>
                  <a:lnTo>
                    <a:pt x="3112" y="1063"/>
                  </a:lnTo>
                  <a:lnTo>
                    <a:pt x="3119" y="1077"/>
                  </a:lnTo>
                  <a:close/>
                  <a:moveTo>
                    <a:pt x="3104" y="1049"/>
                  </a:moveTo>
                  <a:lnTo>
                    <a:pt x="3120" y="1040"/>
                  </a:lnTo>
                  <a:lnTo>
                    <a:pt x="3135" y="1069"/>
                  </a:lnTo>
                  <a:lnTo>
                    <a:pt x="3119" y="1077"/>
                  </a:lnTo>
                  <a:lnTo>
                    <a:pt x="3104" y="1049"/>
                  </a:lnTo>
                  <a:close/>
                  <a:moveTo>
                    <a:pt x="3120" y="1040"/>
                  </a:moveTo>
                  <a:lnTo>
                    <a:pt x="3124" y="1039"/>
                  </a:lnTo>
                  <a:lnTo>
                    <a:pt x="3128" y="1039"/>
                  </a:lnTo>
                  <a:lnTo>
                    <a:pt x="3128" y="1055"/>
                  </a:lnTo>
                  <a:lnTo>
                    <a:pt x="3120" y="1040"/>
                  </a:lnTo>
                  <a:close/>
                  <a:moveTo>
                    <a:pt x="3128" y="1039"/>
                  </a:moveTo>
                  <a:lnTo>
                    <a:pt x="3135" y="1039"/>
                  </a:lnTo>
                  <a:lnTo>
                    <a:pt x="3135" y="1071"/>
                  </a:lnTo>
                  <a:lnTo>
                    <a:pt x="3128" y="1071"/>
                  </a:lnTo>
                  <a:lnTo>
                    <a:pt x="3128" y="1039"/>
                  </a:lnTo>
                  <a:close/>
                  <a:moveTo>
                    <a:pt x="3143" y="1069"/>
                  </a:moveTo>
                  <a:lnTo>
                    <a:pt x="3139" y="1071"/>
                  </a:lnTo>
                  <a:lnTo>
                    <a:pt x="3135" y="1071"/>
                  </a:lnTo>
                  <a:lnTo>
                    <a:pt x="3135" y="1055"/>
                  </a:lnTo>
                  <a:lnTo>
                    <a:pt x="3143" y="1069"/>
                  </a:lnTo>
                  <a:close/>
                  <a:moveTo>
                    <a:pt x="3128" y="1040"/>
                  </a:moveTo>
                  <a:lnTo>
                    <a:pt x="3144" y="1033"/>
                  </a:lnTo>
                  <a:lnTo>
                    <a:pt x="3159" y="1061"/>
                  </a:lnTo>
                  <a:lnTo>
                    <a:pt x="3143" y="1069"/>
                  </a:lnTo>
                  <a:lnTo>
                    <a:pt x="3128" y="1040"/>
                  </a:lnTo>
                  <a:close/>
                  <a:moveTo>
                    <a:pt x="3144" y="1033"/>
                  </a:moveTo>
                  <a:lnTo>
                    <a:pt x="3147" y="1031"/>
                  </a:lnTo>
                  <a:lnTo>
                    <a:pt x="3151" y="1031"/>
                  </a:lnTo>
                  <a:lnTo>
                    <a:pt x="3151" y="1047"/>
                  </a:lnTo>
                  <a:lnTo>
                    <a:pt x="3144" y="1033"/>
                  </a:lnTo>
                  <a:close/>
                  <a:moveTo>
                    <a:pt x="3151" y="1031"/>
                  </a:moveTo>
                  <a:lnTo>
                    <a:pt x="3160" y="1031"/>
                  </a:lnTo>
                  <a:lnTo>
                    <a:pt x="3160" y="1063"/>
                  </a:lnTo>
                  <a:lnTo>
                    <a:pt x="3151" y="1063"/>
                  </a:lnTo>
                  <a:lnTo>
                    <a:pt x="3151" y="1031"/>
                  </a:lnTo>
                  <a:close/>
                  <a:moveTo>
                    <a:pt x="3171" y="1058"/>
                  </a:moveTo>
                  <a:lnTo>
                    <a:pt x="3166" y="1063"/>
                  </a:lnTo>
                  <a:lnTo>
                    <a:pt x="3160" y="1063"/>
                  </a:lnTo>
                  <a:lnTo>
                    <a:pt x="3160" y="1047"/>
                  </a:lnTo>
                  <a:lnTo>
                    <a:pt x="3171" y="1058"/>
                  </a:lnTo>
                  <a:close/>
                  <a:moveTo>
                    <a:pt x="3149" y="1035"/>
                  </a:moveTo>
                  <a:lnTo>
                    <a:pt x="3156" y="1028"/>
                  </a:lnTo>
                  <a:lnTo>
                    <a:pt x="3178" y="1050"/>
                  </a:lnTo>
                  <a:lnTo>
                    <a:pt x="3171" y="1058"/>
                  </a:lnTo>
                  <a:lnTo>
                    <a:pt x="3149" y="1035"/>
                  </a:lnTo>
                  <a:close/>
                  <a:moveTo>
                    <a:pt x="3156" y="1028"/>
                  </a:moveTo>
                  <a:lnTo>
                    <a:pt x="3161" y="1023"/>
                  </a:lnTo>
                  <a:lnTo>
                    <a:pt x="3167" y="1023"/>
                  </a:lnTo>
                  <a:lnTo>
                    <a:pt x="3167" y="1039"/>
                  </a:lnTo>
                  <a:lnTo>
                    <a:pt x="3156" y="1028"/>
                  </a:lnTo>
                  <a:close/>
                  <a:moveTo>
                    <a:pt x="3167" y="1023"/>
                  </a:moveTo>
                  <a:lnTo>
                    <a:pt x="3183" y="1023"/>
                  </a:lnTo>
                  <a:lnTo>
                    <a:pt x="3183" y="1055"/>
                  </a:lnTo>
                  <a:lnTo>
                    <a:pt x="3167" y="1055"/>
                  </a:lnTo>
                  <a:lnTo>
                    <a:pt x="3167" y="1023"/>
                  </a:lnTo>
                  <a:close/>
                  <a:moveTo>
                    <a:pt x="3194" y="1050"/>
                  </a:moveTo>
                  <a:lnTo>
                    <a:pt x="3191" y="1055"/>
                  </a:lnTo>
                  <a:lnTo>
                    <a:pt x="3183" y="1055"/>
                  </a:lnTo>
                  <a:lnTo>
                    <a:pt x="3183" y="1039"/>
                  </a:lnTo>
                  <a:lnTo>
                    <a:pt x="3194" y="1050"/>
                  </a:lnTo>
                  <a:close/>
                  <a:moveTo>
                    <a:pt x="3172" y="1028"/>
                  </a:moveTo>
                  <a:lnTo>
                    <a:pt x="3181" y="1019"/>
                  </a:lnTo>
                  <a:lnTo>
                    <a:pt x="3203" y="1043"/>
                  </a:lnTo>
                  <a:lnTo>
                    <a:pt x="3194" y="1050"/>
                  </a:lnTo>
                  <a:lnTo>
                    <a:pt x="3172" y="1028"/>
                  </a:lnTo>
                  <a:close/>
                  <a:moveTo>
                    <a:pt x="3181" y="1019"/>
                  </a:moveTo>
                  <a:lnTo>
                    <a:pt x="3184" y="1015"/>
                  </a:lnTo>
                  <a:lnTo>
                    <a:pt x="3192" y="1015"/>
                  </a:lnTo>
                  <a:lnTo>
                    <a:pt x="3192" y="1031"/>
                  </a:lnTo>
                  <a:lnTo>
                    <a:pt x="3181" y="1019"/>
                  </a:lnTo>
                  <a:close/>
                  <a:moveTo>
                    <a:pt x="3192" y="1015"/>
                  </a:moveTo>
                  <a:lnTo>
                    <a:pt x="3208" y="1015"/>
                  </a:lnTo>
                  <a:lnTo>
                    <a:pt x="3208" y="1047"/>
                  </a:lnTo>
                  <a:lnTo>
                    <a:pt x="3192" y="1047"/>
                  </a:lnTo>
                  <a:lnTo>
                    <a:pt x="3192" y="1015"/>
                  </a:lnTo>
                  <a:close/>
                  <a:moveTo>
                    <a:pt x="3219" y="1043"/>
                  </a:moveTo>
                  <a:lnTo>
                    <a:pt x="3214" y="1047"/>
                  </a:lnTo>
                  <a:lnTo>
                    <a:pt x="3208" y="1047"/>
                  </a:lnTo>
                  <a:lnTo>
                    <a:pt x="3208" y="1031"/>
                  </a:lnTo>
                  <a:lnTo>
                    <a:pt x="3219" y="1043"/>
                  </a:lnTo>
                  <a:close/>
                  <a:moveTo>
                    <a:pt x="3197" y="1019"/>
                  </a:moveTo>
                  <a:lnTo>
                    <a:pt x="3204" y="1012"/>
                  </a:lnTo>
                  <a:lnTo>
                    <a:pt x="3226" y="1034"/>
                  </a:lnTo>
                  <a:lnTo>
                    <a:pt x="3219" y="1043"/>
                  </a:lnTo>
                  <a:lnTo>
                    <a:pt x="3197" y="1019"/>
                  </a:lnTo>
                  <a:close/>
                  <a:moveTo>
                    <a:pt x="3204" y="1012"/>
                  </a:moveTo>
                  <a:lnTo>
                    <a:pt x="3209" y="1007"/>
                  </a:lnTo>
                  <a:lnTo>
                    <a:pt x="3215" y="1007"/>
                  </a:lnTo>
                  <a:lnTo>
                    <a:pt x="3215" y="1023"/>
                  </a:lnTo>
                  <a:lnTo>
                    <a:pt x="3204" y="1012"/>
                  </a:lnTo>
                  <a:close/>
                  <a:moveTo>
                    <a:pt x="3215" y="1007"/>
                  </a:moveTo>
                  <a:lnTo>
                    <a:pt x="3240" y="1007"/>
                  </a:lnTo>
                  <a:lnTo>
                    <a:pt x="3240" y="1039"/>
                  </a:lnTo>
                  <a:lnTo>
                    <a:pt x="3215" y="1039"/>
                  </a:lnTo>
                  <a:lnTo>
                    <a:pt x="3215" y="1007"/>
                  </a:lnTo>
                  <a:close/>
                  <a:moveTo>
                    <a:pt x="3251" y="1034"/>
                  </a:moveTo>
                  <a:lnTo>
                    <a:pt x="3246" y="1039"/>
                  </a:lnTo>
                  <a:lnTo>
                    <a:pt x="3240" y="1039"/>
                  </a:lnTo>
                  <a:lnTo>
                    <a:pt x="3240" y="1023"/>
                  </a:lnTo>
                  <a:lnTo>
                    <a:pt x="3251" y="1034"/>
                  </a:lnTo>
                  <a:close/>
                  <a:moveTo>
                    <a:pt x="3229" y="1012"/>
                  </a:moveTo>
                  <a:lnTo>
                    <a:pt x="3236" y="1003"/>
                  </a:lnTo>
                  <a:lnTo>
                    <a:pt x="3258" y="1027"/>
                  </a:lnTo>
                  <a:lnTo>
                    <a:pt x="3251" y="1034"/>
                  </a:lnTo>
                  <a:lnTo>
                    <a:pt x="3229" y="1012"/>
                  </a:lnTo>
                  <a:close/>
                  <a:moveTo>
                    <a:pt x="3236" y="1003"/>
                  </a:moveTo>
                  <a:lnTo>
                    <a:pt x="3241" y="999"/>
                  </a:lnTo>
                  <a:lnTo>
                    <a:pt x="3247" y="999"/>
                  </a:lnTo>
                  <a:lnTo>
                    <a:pt x="3247" y="1015"/>
                  </a:lnTo>
                  <a:lnTo>
                    <a:pt x="3236" y="1003"/>
                  </a:lnTo>
                  <a:close/>
                  <a:moveTo>
                    <a:pt x="3247" y="999"/>
                  </a:moveTo>
                  <a:lnTo>
                    <a:pt x="3263" y="999"/>
                  </a:lnTo>
                  <a:lnTo>
                    <a:pt x="3263" y="1031"/>
                  </a:lnTo>
                  <a:lnTo>
                    <a:pt x="3247" y="1031"/>
                  </a:lnTo>
                  <a:lnTo>
                    <a:pt x="3247" y="999"/>
                  </a:lnTo>
                  <a:close/>
                  <a:moveTo>
                    <a:pt x="3274" y="1027"/>
                  </a:moveTo>
                  <a:lnTo>
                    <a:pt x="3271" y="1031"/>
                  </a:lnTo>
                  <a:lnTo>
                    <a:pt x="3263" y="1031"/>
                  </a:lnTo>
                  <a:lnTo>
                    <a:pt x="3263" y="1015"/>
                  </a:lnTo>
                  <a:lnTo>
                    <a:pt x="3274" y="1027"/>
                  </a:lnTo>
                  <a:close/>
                  <a:moveTo>
                    <a:pt x="3252" y="1003"/>
                  </a:moveTo>
                  <a:lnTo>
                    <a:pt x="3259" y="996"/>
                  </a:lnTo>
                  <a:lnTo>
                    <a:pt x="3283" y="1018"/>
                  </a:lnTo>
                  <a:lnTo>
                    <a:pt x="3274" y="1027"/>
                  </a:lnTo>
                  <a:lnTo>
                    <a:pt x="3252" y="1003"/>
                  </a:lnTo>
                  <a:close/>
                  <a:moveTo>
                    <a:pt x="3259" y="996"/>
                  </a:moveTo>
                  <a:lnTo>
                    <a:pt x="3264" y="991"/>
                  </a:lnTo>
                  <a:lnTo>
                    <a:pt x="3272" y="991"/>
                  </a:lnTo>
                  <a:lnTo>
                    <a:pt x="3272" y="1007"/>
                  </a:lnTo>
                  <a:lnTo>
                    <a:pt x="3259" y="996"/>
                  </a:lnTo>
                  <a:close/>
                  <a:moveTo>
                    <a:pt x="3272" y="991"/>
                  </a:moveTo>
                  <a:lnTo>
                    <a:pt x="3288" y="991"/>
                  </a:lnTo>
                  <a:lnTo>
                    <a:pt x="3288" y="1023"/>
                  </a:lnTo>
                  <a:lnTo>
                    <a:pt x="3272" y="1023"/>
                  </a:lnTo>
                  <a:lnTo>
                    <a:pt x="3272" y="991"/>
                  </a:lnTo>
                  <a:close/>
                  <a:moveTo>
                    <a:pt x="3299" y="1018"/>
                  </a:moveTo>
                  <a:lnTo>
                    <a:pt x="3294" y="1023"/>
                  </a:lnTo>
                  <a:lnTo>
                    <a:pt x="3288" y="1023"/>
                  </a:lnTo>
                  <a:lnTo>
                    <a:pt x="3288" y="1007"/>
                  </a:lnTo>
                  <a:lnTo>
                    <a:pt x="3299" y="1018"/>
                  </a:lnTo>
                  <a:close/>
                  <a:moveTo>
                    <a:pt x="3277" y="996"/>
                  </a:moveTo>
                  <a:lnTo>
                    <a:pt x="3284" y="987"/>
                  </a:lnTo>
                  <a:lnTo>
                    <a:pt x="3306" y="1011"/>
                  </a:lnTo>
                  <a:lnTo>
                    <a:pt x="3299" y="1018"/>
                  </a:lnTo>
                  <a:lnTo>
                    <a:pt x="3277" y="996"/>
                  </a:lnTo>
                  <a:close/>
                  <a:moveTo>
                    <a:pt x="3284" y="987"/>
                  </a:moveTo>
                  <a:lnTo>
                    <a:pt x="3289" y="983"/>
                  </a:lnTo>
                  <a:lnTo>
                    <a:pt x="3295" y="983"/>
                  </a:lnTo>
                  <a:lnTo>
                    <a:pt x="3295" y="999"/>
                  </a:lnTo>
                  <a:lnTo>
                    <a:pt x="3284" y="987"/>
                  </a:lnTo>
                  <a:close/>
                  <a:moveTo>
                    <a:pt x="3295" y="983"/>
                  </a:moveTo>
                  <a:lnTo>
                    <a:pt x="3311" y="983"/>
                  </a:lnTo>
                  <a:lnTo>
                    <a:pt x="3311" y="1015"/>
                  </a:lnTo>
                  <a:lnTo>
                    <a:pt x="3295" y="1015"/>
                  </a:lnTo>
                  <a:lnTo>
                    <a:pt x="3295" y="983"/>
                  </a:lnTo>
                  <a:close/>
                  <a:moveTo>
                    <a:pt x="3322" y="1011"/>
                  </a:moveTo>
                  <a:lnTo>
                    <a:pt x="3319" y="1015"/>
                  </a:lnTo>
                  <a:lnTo>
                    <a:pt x="3311" y="1015"/>
                  </a:lnTo>
                  <a:lnTo>
                    <a:pt x="3311" y="999"/>
                  </a:lnTo>
                  <a:lnTo>
                    <a:pt x="3322" y="1011"/>
                  </a:lnTo>
                  <a:close/>
                  <a:moveTo>
                    <a:pt x="3300" y="987"/>
                  </a:moveTo>
                  <a:lnTo>
                    <a:pt x="3308" y="980"/>
                  </a:lnTo>
                  <a:lnTo>
                    <a:pt x="3331" y="1002"/>
                  </a:lnTo>
                  <a:lnTo>
                    <a:pt x="3322" y="1011"/>
                  </a:lnTo>
                  <a:lnTo>
                    <a:pt x="3300" y="987"/>
                  </a:lnTo>
                  <a:close/>
                  <a:moveTo>
                    <a:pt x="3308" y="980"/>
                  </a:moveTo>
                  <a:lnTo>
                    <a:pt x="3312" y="975"/>
                  </a:lnTo>
                  <a:lnTo>
                    <a:pt x="3320" y="975"/>
                  </a:lnTo>
                  <a:lnTo>
                    <a:pt x="3320" y="991"/>
                  </a:lnTo>
                  <a:lnTo>
                    <a:pt x="3308" y="980"/>
                  </a:lnTo>
                  <a:close/>
                  <a:moveTo>
                    <a:pt x="3320" y="975"/>
                  </a:moveTo>
                  <a:lnTo>
                    <a:pt x="3327" y="975"/>
                  </a:lnTo>
                  <a:lnTo>
                    <a:pt x="3327" y="1007"/>
                  </a:lnTo>
                  <a:lnTo>
                    <a:pt x="3320" y="1007"/>
                  </a:lnTo>
                  <a:lnTo>
                    <a:pt x="3320" y="975"/>
                  </a:lnTo>
                  <a:close/>
                  <a:moveTo>
                    <a:pt x="3335" y="1005"/>
                  </a:moveTo>
                  <a:lnTo>
                    <a:pt x="3331" y="1007"/>
                  </a:lnTo>
                  <a:lnTo>
                    <a:pt x="3327" y="1007"/>
                  </a:lnTo>
                  <a:lnTo>
                    <a:pt x="3327" y="991"/>
                  </a:lnTo>
                  <a:lnTo>
                    <a:pt x="3335" y="1005"/>
                  </a:lnTo>
                  <a:close/>
                  <a:moveTo>
                    <a:pt x="3320" y="976"/>
                  </a:moveTo>
                  <a:lnTo>
                    <a:pt x="3336" y="969"/>
                  </a:lnTo>
                  <a:lnTo>
                    <a:pt x="3351" y="997"/>
                  </a:lnTo>
                  <a:lnTo>
                    <a:pt x="3335" y="1005"/>
                  </a:lnTo>
                  <a:lnTo>
                    <a:pt x="3320" y="976"/>
                  </a:lnTo>
                  <a:close/>
                  <a:moveTo>
                    <a:pt x="3336" y="969"/>
                  </a:moveTo>
                  <a:lnTo>
                    <a:pt x="3340" y="966"/>
                  </a:lnTo>
                  <a:lnTo>
                    <a:pt x="3343" y="966"/>
                  </a:lnTo>
                  <a:lnTo>
                    <a:pt x="3343" y="983"/>
                  </a:lnTo>
                  <a:lnTo>
                    <a:pt x="3336" y="969"/>
                  </a:lnTo>
                  <a:close/>
                  <a:moveTo>
                    <a:pt x="3343" y="966"/>
                  </a:moveTo>
                  <a:lnTo>
                    <a:pt x="3368" y="966"/>
                  </a:lnTo>
                  <a:lnTo>
                    <a:pt x="3368" y="999"/>
                  </a:lnTo>
                  <a:lnTo>
                    <a:pt x="3343" y="999"/>
                  </a:lnTo>
                  <a:lnTo>
                    <a:pt x="3343" y="966"/>
                  </a:lnTo>
                  <a:close/>
                  <a:moveTo>
                    <a:pt x="3379" y="995"/>
                  </a:moveTo>
                  <a:lnTo>
                    <a:pt x="3374" y="999"/>
                  </a:lnTo>
                  <a:lnTo>
                    <a:pt x="3368" y="999"/>
                  </a:lnTo>
                  <a:lnTo>
                    <a:pt x="3368" y="983"/>
                  </a:lnTo>
                  <a:lnTo>
                    <a:pt x="3379" y="995"/>
                  </a:lnTo>
                  <a:close/>
                  <a:moveTo>
                    <a:pt x="3356" y="971"/>
                  </a:moveTo>
                  <a:lnTo>
                    <a:pt x="3364" y="964"/>
                  </a:lnTo>
                  <a:lnTo>
                    <a:pt x="3386" y="986"/>
                  </a:lnTo>
                  <a:lnTo>
                    <a:pt x="3379" y="995"/>
                  </a:lnTo>
                  <a:lnTo>
                    <a:pt x="3356" y="971"/>
                  </a:lnTo>
                  <a:close/>
                  <a:moveTo>
                    <a:pt x="3364" y="964"/>
                  </a:moveTo>
                  <a:lnTo>
                    <a:pt x="3369" y="959"/>
                  </a:lnTo>
                  <a:lnTo>
                    <a:pt x="3375" y="959"/>
                  </a:lnTo>
                  <a:lnTo>
                    <a:pt x="3375" y="975"/>
                  </a:lnTo>
                  <a:lnTo>
                    <a:pt x="3364" y="964"/>
                  </a:lnTo>
                  <a:close/>
                  <a:moveTo>
                    <a:pt x="3375" y="959"/>
                  </a:moveTo>
                  <a:lnTo>
                    <a:pt x="3391" y="959"/>
                  </a:lnTo>
                  <a:lnTo>
                    <a:pt x="3391" y="991"/>
                  </a:lnTo>
                  <a:lnTo>
                    <a:pt x="3375" y="991"/>
                  </a:lnTo>
                  <a:lnTo>
                    <a:pt x="3375" y="959"/>
                  </a:lnTo>
                  <a:close/>
                  <a:moveTo>
                    <a:pt x="3402" y="986"/>
                  </a:moveTo>
                  <a:lnTo>
                    <a:pt x="3397" y="991"/>
                  </a:lnTo>
                  <a:lnTo>
                    <a:pt x="3391" y="991"/>
                  </a:lnTo>
                  <a:lnTo>
                    <a:pt x="3391" y="975"/>
                  </a:lnTo>
                  <a:lnTo>
                    <a:pt x="3402" y="986"/>
                  </a:lnTo>
                  <a:close/>
                  <a:moveTo>
                    <a:pt x="3380" y="964"/>
                  </a:moveTo>
                  <a:lnTo>
                    <a:pt x="3388" y="955"/>
                  </a:lnTo>
                  <a:lnTo>
                    <a:pt x="3411" y="979"/>
                  </a:lnTo>
                  <a:lnTo>
                    <a:pt x="3402" y="986"/>
                  </a:lnTo>
                  <a:lnTo>
                    <a:pt x="3380" y="964"/>
                  </a:lnTo>
                  <a:close/>
                  <a:moveTo>
                    <a:pt x="3388" y="955"/>
                  </a:moveTo>
                  <a:lnTo>
                    <a:pt x="3392" y="950"/>
                  </a:lnTo>
                  <a:lnTo>
                    <a:pt x="3400" y="950"/>
                  </a:lnTo>
                  <a:lnTo>
                    <a:pt x="3400" y="966"/>
                  </a:lnTo>
                  <a:lnTo>
                    <a:pt x="3388" y="955"/>
                  </a:lnTo>
                  <a:close/>
                  <a:moveTo>
                    <a:pt x="3400" y="950"/>
                  </a:moveTo>
                  <a:lnTo>
                    <a:pt x="3407" y="950"/>
                  </a:lnTo>
                  <a:lnTo>
                    <a:pt x="3407" y="983"/>
                  </a:lnTo>
                  <a:lnTo>
                    <a:pt x="3400" y="983"/>
                  </a:lnTo>
                  <a:lnTo>
                    <a:pt x="3400" y="950"/>
                  </a:lnTo>
                  <a:close/>
                  <a:moveTo>
                    <a:pt x="3415" y="981"/>
                  </a:moveTo>
                  <a:lnTo>
                    <a:pt x="3411" y="983"/>
                  </a:lnTo>
                  <a:lnTo>
                    <a:pt x="3407" y="983"/>
                  </a:lnTo>
                  <a:lnTo>
                    <a:pt x="3407" y="966"/>
                  </a:lnTo>
                  <a:lnTo>
                    <a:pt x="3415" y="981"/>
                  </a:lnTo>
                  <a:close/>
                  <a:moveTo>
                    <a:pt x="3400" y="953"/>
                  </a:moveTo>
                  <a:lnTo>
                    <a:pt x="3416" y="944"/>
                  </a:lnTo>
                  <a:lnTo>
                    <a:pt x="3431" y="973"/>
                  </a:lnTo>
                  <a:lnTo>
                    <a:pt x="3415" y="981"/>
                  </a:lnTo>
                  <a:lnTo>
                    <a:pt x="3400" y="953"/>
                  </a:lnTo>
                  <a:close/>
                  <a:moveTo>
                    <a:pt x="3416" y="944"/>
                  </a:moveTo>
                  <a:lnTo>
                    <a:pt x="3420" y="943"/>
                  </a:lnTo>
                  <a:lnTo>
                    <a:pt x="3423" y="943"/>
                  </a:lnTo>
                  <a:lnTo>
                    <a:pt x="3423" y="959"/>
                  </a:lnTo>
                  <a:lnTo>
                    <a:pt x="3416" y="944"/>
                  </a:lnTo>
                  <a:close/>
                  <a:moveTo>
                    <a:pt x="3423" y="943"/>
                  </a:moveTo>
                  <a:lnTo>
                    <a:pt x="3448" y="943"/>
                  </a:lnTo>
                  <a:lnTo>
                    <a:pt x="3448" y="975"/>
                  </a:lnTo>
                  <a:lnTo>
                    <a:pt x="3423" y="975"/>
                  </a:lnTo>
                  <a:lnTo>
                    <a:pt x="3423" y="943"/>
                  </a:lnTo>
                  <a:close/>
                  <a:moveTo>
                    <a:pt x="3459" y="970"/>
                  </a:moveTo>
                  <a:lnTo>
                    <a:pt x="3454" y="975"/>
                  </a:lnTo>
                  <a:lnTo>
                    <a:pt x="3448" y="975"/>
                  </a:lnTo>
                  <a:lnTo>
                    <a:pt x="3448" y="959"/>
                  </a:lnTo>
                  <a:lnTo>
                    <a:pt x="3459" y="970"/>
                  </a:lnTo>
                  <a:close/>
                  <a:moveTo>
                    <a:pt x="3436" y="948"/>
                  </a:moveTo>
                  <a:lnTo>
                    <a:pt x="3444" y="939"/>
                  </a:lnTo>
                  <a:lnTo>
                    <a:pt x="3466" y="963"/>
                  </a:lnTo>
                  <a:lnTo>
                    <a:pt x="3459" y="970"/>
                  </a:lnTo>
                  <a:lnTo>
                    <a:pt x="3436" y="948"/>
                  </a:lnTo>
                  <a:close/>
                  <a:moveTo>
                    <a:pt x="3444" y="939"/>
                  </a:moveTo>
                  <a:lnTo>
                    <a:pt x="3449" y="934"/>
                  </a:lnTo>
                  <a:lnTo>
                    <a:pt x="3455" y="934"/>
                  </a:lnTo>
                  <a:lnTo>
                    <a:pt x="3455" y="950"/>
                  </a:lnTo>
                  <a:lnTo>
                    <a:pt x="3444" y="939"/>
                  </a:lnTo>
                  <a:close/>
                  <a:moveTo>
                    <a:pt x="3455" y="934"/>
                  </a:moveTo>
                  <a:lnTo>
                    <a:pt x="3471" y="934"/>
                  </a:lnTo>
                  <a:lnTo>
                    <a:pt x="3471" y="966"/>
                  </a:lnTo>
                  <a:lnTo>
                    <a:pt x="3455" y="966"/>
                  </a:lnTo>
                  <a:lnTo>
                    <a:pt x="3455" y="934"/>
                  </a:lnTo>
                  <a:close/>
                  <a:moveTo>
                    <a:pt x="3482" y="963"/>
                  </a:moveTo>
                  <a:lnTo>
                    <a:pt x="3477" y="966"/>
                  </a:lnTo>
                  <a:lnTo>
                    <a:pt x="3471" y="966"/>
                  </a:lnTo>
                  <a:lnTo>
                    <a:pt x="3471" y="950"/>
                  </a:lnTo>
                  <a:lnTo>
                    <a:pt x="3482" y="963"/>
                  </a:lnTo>
                  <a:close/>
                  <a:moveTo>
                    <a:pt x="3460" y="939"/>
                  </a:moveTo>
                  <a:lnTo>
                    <a:pt x="3468" y="932"/>
                  </a:lnTo>
                  <a:lnTo>
                    <a:pt x="3491" y="954"/>
                  </a:lnTo>
                  <a:lnTo>
                    <a:pt x="3482" y="963"/>
                  </a:lnTo>
                  <a:lnTo>
                    <a:pt x="3460" y="939"/>
                  </a:lnTo>
                  <a:close/>
                  <a:moveTo>
                    <a:pt x="3468" y="932"/>
                  </a:moveTo>
                  <a:lnTo>
                    <a:pt x="3473" y="927"/>
                  </a:lnTo>
                  <a:lnTo>
                    <a:pt x="3480" y="927"/>
                  </a:lnTo>
                  <a:lnTo>
                    <a:pt x="3480" y="943"/>
                  </a:lnTo>
                  <a:lnTo>
                    <a:pt x="3468" y="932"/>
                  </a:lnTo>
                  <a:close/>
                  <a:moveTo>
                    <a:pt x="3480" y="927"/>
                  </a:moveTo>
                  <a:lnTo>
                    <a:pt x="3496" y="927"/>
                  </a:lnTo>
                  <a:lnTo>
                    <a:pt x="3496" y="959"/>
                  </a:lnTo>
                  <a:lnTo>
                    <a:pt x="3480" y="959"/>
                  </a:lnTo>
                  <a:lnTo>
                    <a:pt x="3480" y="927"/>
                  </a:lnTo>
                  <a:close/>
                  <a:moveTo>
                    <a:pt x="3507" y="954"/>
                  </a:moveTo>
                  <a:lnTo>
                    <a:pt x="3502" y="959"/>
                  </a:lnTo>
                  <a:lnTo>
                    <a:pt x="3496" y="959"/>
                  </a:lnTo>
                  <a:lnTo>
                    <a:pt x="3496" y="943"/>
                  </a:lnTo>
                  <a:lnTo>
                    <a:pt x="3507" y="954"/>
                  </a:lnTo>
                  <a:close/>
                  <a:moveTo>
                    <a:pt x="3484" y="932"/>
                  </a:moveTo>
                  <a:lnTo>
                    <a:pt x="3492" y="923"/>
                  </a:lnTo>
                  <a:lnTo>
                    <a:pt x="3514" y="947"/>
                  </a:lnTo>
                  <a:lnTo>
                    <a:pt x="3507" y="954"/>
                  </a:lnTo>
                  <a:lnTo>
                    <a:pt x="3484" y="932"/>
                  </a:lnTo>
                  <a:close/>
                  <a:moveTo>
                    <a:pt x="3492" y="923"/>
                  </a:moveTo>
                  <a:lnTo>
                    <a:pt x="3497" y="918"/>
                  </a:lnTo>
                  <a:lnTo>
                    <a:pt x="3503" y="918"/>
                  </a:lnTo>
                  <a:lnTo>
                    <a:pt x="3503" y="934"/>
                  </a:lnTo>
                  <a:lnTo>
                    <a:pt x="3492" y="923"/>
                  </a:lnTo>
                  <a:close/>
                  <a:moveTo>
                    <a:pt x="3503" y="918"/>
                  </a:moveTo>
                  <a:lnTo>
                    <a:pt x="3527" y="918"/>
                  </a:lnTo>
                  <a:lnTo>
                    <a:pt x="3527" y="950"/>
                  </a:lnTo>
                  <a:lnTo>
                    <a:pt x="3503" y="950"/>
                  </a:lnTo>
                  <a:lnTo>
                    <a:pt x="3503" y="918"/>
                  </a:lnTo>
                  <a:close/>
                  <a:moveTo>
                    <a:pt x="3539" y="947"/>
                  </a:moveTo>
                  <a:lnTo>
                    <a:pt x="3534" y="950"/>
                  </a:lnTo>
                  <a:lnTo>
                    <a:pt x="3527" y="950"/>
                  </a:lnTo>
                  <a:lnTo>
                    <a:pt x="3527" y="934"/>
                  </a:lnTo>
                  <a:lnTo>
                    <a:pt x="3539" y="947"/>
                  </a:lnTo>
                  <a:close/>
                  <a:moveTo>
                    <a:pt x="3516" y="923"/>
                  </a:moveTo>
                  <a:lnTo>
                    <a:pt x="3524" y="916"/>
                  </a:lnTo>
                  <a:lnTo>
                    <a:pt x="3546" y="938"/>
                  </a:lnTo>
                  <a:lnTo>
                    <a:pt x="3539" y="947"/>
                  </a:lnTo>
                  <a:lnTo>
                    <a:pt x="3516" y="923"/>
                  </a:lnTo>
                  <a:close/>
                  <a:moveTo>
                    <a:pt x="3524" y="916"/>
                  </a:moveTo>
                  <a:lnTo>
                    <a:pt x="3529" y="911"/>
                  </a:lnTo>
                  <a:lnTo>
                    <a:pt x="3535" y="911"/>
                  </a:lnTo>
                  <a:lnTo>
                    <a:pt x="3535" y="927"/>
                  </a:lnTo>
                  <a:lnTo>
                    <a:pt x="3524" y="916"/>
                  </a:lnTo>
                  <a:close/>
                  <a:moveTo>
                    <a:pt x="3535" y="911"/>
                  </a:moveTo>
                  <a:lnTo>
                    <a:pt x="3551" y="911"/>
                  </a:lnTo>
                  <a:lnTo>
                    <a:pt x="3551" y="943"/>
                  </a:lnTo>
                  <a:lnTo>
                    <a:pt x="3535" y="943"/>
                  </a:lnTo>
                  <a:lnTo>
                    <a:pt x="3535" y="911"/>
                  </a:lnTo>
                  <a:close/>
                  <a:moveTo>
                    <a:pt x="3562" y="938"/>
                  </a:moveTo>
                  <a:lnTo>
                    <a:pt x="3558" y="943"/>
                  </a:lnTo>
                  <a:lnTo>
                    <a:pt x="3551" y="943"/>
                  </a:lnTo>
                  <a:lnTo>
                    <a:pt x="3551" y="927"/>
                  </a:lnTo>
                  <a:lnTo>
                    <a:pt x="3562" y="938"/>
                  </a:lnTo>
                  <a:close/>
                  <a:moveTo>
                    <a:pt x="3540" y="916"/>
                  </a:moveTo>
                  <a:lnTo>
                    <a:pt x="3548" y="907"/>
                  </a:lnTo>
                  <a:lnTo>
                    <a:pt x="3571" y="931"/>
                  </a:lnTo>
                  <a:lnTo>
                    <a:pt x="3562" y="938"/>
                  </a:lnTo>
                  <a:lnTo>
                    <a:pt x="3540" y="916"/>
                  </a:lnTo>
                  <a:close/>
                  <a:moveTo>
                    <a:pt x="3548" y="907"/>
                  </a:moveTo>
                  <a:lnTo>
                    <a:pt x="3553" y="902"/>
                  </a:lnTo>
                  <a:lnTo>
                    <a:pt x="3559" y="902"/>
                  </a:lnTo>
                  <a:lnTo>
                    <a:pt x="3559" y="918"/>
                  </a:lnTo>
                  <a:lnTo>
                    <a:pt x="3548" y="907"/>
                  </a:lnTo>
                  <a:close/>
                  <a:moveTo>
                    <a:pt x="3559" y="902"/>
                  </a:moveTo>
                  <a:lnTo>
                    <a:pt x="3575" y="902"/>
                  </a:lnTo>
                  <a:lnTo>
                    <a:pt x="3575" y="934"/>
                  </a:lnTo>
                  <a:lnTo>
                    <a:pt x="3559" y="934"/>
                  </a:lnTo>
                  <a:lnTo>
                    <a:pt x="3559" y="902"/>
                  </a:lnTo>
                  <a:close/>
                  <a:moveTo>
                    <a:pt x="3587" y="931"/>
                  </a:moveTo>
                  <a:lnTo>
                    <a:pt x="3582" y="934"/>
                  </a:lnTo>
                  <a:lnTo>
                    <a:pt x="3575" y="934"/>
                  </a:lnTo>
                  <a:lnTo>
                    <a:pt x="3575" y="918"/>
                  </a:lnTo>
                  <a:lnTo>
                    <a:pt x="3587" y="931"/>
                  </a:lnTo>
                  <a:close/>
                  <a:moveTo>
                    <a:pt x="3564" y="907"/>
                  </a:moveTo>
                  <a:lnTo>
                    <a:pt x="3572" y="900"/>
                  </a:lnTo>
                  <a:lnTo>
                    <a:pt x="3594" y="922"/>
                  </a:lnTo>
                  <a:lnTo>
                    <a:pt x="3587" y="931"/>
                  </a:lnTo>
                  <a:lnTo>
                    <a:pt x="3564" y="907"/>
                  </a:lnTo>
                  <a:close/>
                  <a:moveTo>
                    <a:pt x="3572" y="900"/>
                  </a:moveTo>
                  <a:lnTo>
                    <a:pt x="3577" y="895"/>
                  </a:lnTo>
                  <a:lnTo>
                    <a:pt x="3583" y="895"/>
                  </a:lnTo>
                  <a:lnTo>
                    <a:pt x="3583" y="911"/>
                  </a:lnTo>
                  <a:lnTo>
                    <a:pt x="3572" y="900"/>
                  </a:lnTo>
                  <a:close/>
                  <a:moveTo>
                    <a:pt x="3583" y="895"/>
                  </a:moveTo>
                  <a:lnTo>
                    <a:pt x="3607" y="895"/>
                  </a:lnTo>
                  <a:lnTo>
                    <a:pt x="3607" y="927"/>
                  </a:lnTo>
                  <a:lnTo>
                    <a:pt x="3583" y="927"/>
                  </a:lnTo>
                  <a:lnTo>
                    <a:pt x="3583" y="895"/>
                  </a:lnTo>
                  <a:close/>
                  <a:moveTo>
                    <a:pt x="3619" y="922"/>
                  </a:moveTo>
                  <a:lnTo>
                    <a:pt x="3614" y="927"/>
                  </a:lnTo>
                  <a:lnTo>
                    <a:pt x="3607" y="927"/>
                  </a:lnTo>
                  <a:lnTo>
                    <a:pt x="3607" y="911"/>
                  </a:lnTo>
                  <a:lnTo>
                    <a:pt x="3619" y="922"/>
                  </a:lnTo>
                  <a:close/>
                  <a:moveTo>
                    <a:pt x="3596" y="900"/>
                  </a:moveTo>
                  <a:lnTo>
                    <a:pt x="3604" y="891"/>
                  </a:lnTo>
                  <a:lnTo>
                    <a:pt x="3626" y="915"/>
                  </a:lnTo>
                  <a:lnTo>
                    <a:pt x="3619" y="922"/>
                  </a:lnTo>
                  <a:lnTo>
                    <a:pt x="3596" y="900"/>
                  </a:lnTo>
                  <a:close/>
                  <a:moveTo>
                    <a:pt x="3604" y="891"/>
                  </a:moveTo>
                  <a:lnTo>
                    <a:pt x="3609" y="886"/>
                  </a:lnTo>
                  <a:lnTo>
                    <a:pt x="3615" y="886"/>
                  </a:lnTo>
                  <a:lnTo>
                    <a:pt x="3615" y="902"/>
                  </a:lnTo>
                  <a:lnTo>
                    <a:pt x="3604" y="891"/>
                  </a:lnTo>
                  <a:close/>
                  <a:moveTo>
                    <a:pt x="3615" y="886"/>
                  </a:moveTo>
                  <a:lnTo>
                    <a:pt x="3631" y="886"/>
                  </a:lnTo>
                  <a:lnTo>
                    <a:pt x="3631" y="918"/>
                  </a:lnTo>
                  <a:lnTo>
                    <a:pt x="3615" y="918"/>
                  </a:lnTo>
                  <a:lnTo>
                    <a:pt x="3615" y="886"/>
                  </a:lnTo>
                  <a:close/>
                  <a:moveTo>
                    <a:pt x="3642" y="915"/>
                  </a:moveTo>
                  <a:lnTo>
                    <a:pt x="3638" y="918"/>
                  </a:lnTo>
                  <a:lnTo>
                    <a:pt x="3631" y="918"/>
                  </a:lnTo>
                  <a:lnTo>
                    <a:pt x="3631" y="902"/>
                  </a:lnTo>
                  <a:lnTo>
                    <a:pt x="3642" y="915"/>
                  </a:lnTo>
                  <a:close/>
                  <a:moveTo>
                    <a:pt x="3620" y="891"/>
                  </a:moveTo>
                  <a:lnTo>
                    <a:pt x="3628" y="884"/>
                  </a:lnTo>
                  <a:lnTo>
                    <a:pt x="3651" y="906"/>
                  </a:lnTo>
                  <a:lnTo>
                    <a:pt x="3642" y="915"/>
                  </a:lnTo>
                  <a:lnTo>
                    <a:pt x="3620" y="891"/>
                  </a:lnTo>
                  <a:close/>
                  <a:moveTo>
                    <a:pt x="3628" y="884"/>
                  </a:moveTo>
                  <a:lnTo>
                    <a:pt x="3633" y="879"/>
                  </a:lnTo>
                  <a:lnTo>
                    <a:pt x="3639" y="879"/>
                  </a:lnTo>
                  <a:lnTo>
                    <a:pt x="3639" y="895"/>
                  </a:lnTo>
                  <a:lnTo>
                    <a:pt x="3628" y="884"/>
                  </a:lnTo>
                  <a:close/>
                  <a:moveTo>
                    <a:pt x="3639" y="879"/>
                  </a:moveTo>
                  <a:lnTo>
                    <a:pt x="3663" y="879"/>
                  </a:lnTo>
                  <a:lnTo>
                    <a:pt x="3663" y="911"/>
                  </a:lnTo>
                  <a:lnTo>
                    <a:pt x="3639" y="911"/>
                  </a:lnTo>
                  <a:lnTo>
                    <a:pt x="3639" y="879"/>
                  </a:lnTo>
                  <a:close/>
                  <a:moveTo>
                    <a:pt x="3675" y="906"/>
                  </a:moveTo>
                  <a:lnTo>
                    <a:pt x="3670" y="911"/>
                  </a:lnTo>
                  <a:lnTo>
                    <a:pt x="3663" y="911"/>
                  </a:lnTo>
                  <a:lnTo>
                    <a:pt x="3663" y="895"/>
                  </a:lnTo>
                  <a:lnTo>
                    <a:pt x="3675" y="906"/>
                  </a:lnTo>
                  <a:close/>
                  <a:moveTo>
                    <a:pt x="3652" y="884"/>
                  </a:moveTo>
                  <a:lnTo>
                    <a:pt x="3660" y="875"/>
                  </a:lnTo>
                  <a:lnTo>
                    <a:pt x="3683" y="899"/>
                  </a:lnTo>
                  <a:lnTo>
                    <a:pt x="3675" y="906"/>
                  </a:lnTo>
                  <a:lnTo>
                    <a:pt x="3652" y="884"/>
                  </a:lnTo>
                  <a:close/>
                  <a:moveTo>
                    <a:pt x="3660" y="875"/>
                  </a:moveTo>
                  <a:lnTo>
                    <a:pt x="3665" y="870"/>
                  </a:lnTo>
                  <a:lnTo>
                    <a:pt x="3671" y="870"/>
                  </a:lnTo>
                  <a:lnTo>
                    <a:pt x="3671" y="886"/>
                  </a:lnTo>
                  <a:lnTo>
                    <a:pt x="3660" y="875"/>
                  </a:lnTo>
                  <a:close/>
                  <a:moveTo>
                    <a:pt x="3671" y="870"/>
                  </a:moveTo>
                  <a:lnTo>
                    <a:pt x="3687" y="870"/>
                  </a:lnTo>
                  <a:lnTo>
                    <a:pt x="3687" y="902"/>
                  </a:lnTo>
                  <a:lnTo>
                    <a:pt x="3671" y="902"/>
                  </a:lnTo>
                  <a:lnTo>
                    <a:pt x="3671" y="870"/>
                  </a:lnTo>
                  <a:close/>
                  <a:moveTo>
                    <a:pt x="3699" y="899"/>
                  </a:moveTo>
                  <a:lnTo>
                    <a:pt x="3694" y="902"/>
                  </a:lnTo>
                  <a:lnTo>
                    <a:pt x="3687" y="902"/>
                  </a:lnTo>
                  <a:lnTo>
                    <a:pt x="3687" y="886"/>
                  </a:lnTo>
                  <a:lnTo>
                    <a:pt x="3699" y="899"/>
                  </a:lnTo>
                  <a:close/>
                  <a:moveTo>
                    <a:pt x="3676" y="875"/>
                  </a:moveTo>
                  <a:lnTo>
                    <a:pt x="3684" y="868"/>
                  </a:lnTo>
                  <a:lnTo>
                    <a:pt x="3707" y="890"/>
                  </a:lnTo>
                  <a:lnTo>
                    <a:pt x="3699" y="899"/>
                  </a:lnTo>
                  <a:lnTo>
                    <a:pt x="3676" y="875"/>
                  </a:lnTo>
                  <a:close/>
                  <a:moveTo>
                    <a:pt x="3684" y="868"/>
                  </a:moveTo>
                  <a:lnTo>
                    <a:pt x="3689" y="863"/>
                  </a:lnTo>
                  <a:lnTo>
                    <a:pt x="3695" y="863"/>
                  </a:lnTo>
                  <a:lnTo>
                    <a:pt x="3695" y="879"/>
                  </a:lnTo>
                  <a:lnTo>
                    <a:pt x="3684" y="868"/>
                  </a:lnTo>
                  <a:close/>
                  <a:moveTo>
                    <a:pt x="3695" y="863"/>
                  </a:moveTo>
                  <a:lnTo>
                    <a:pt x="3719" y="863"/>
                  </a:lnTo>
                  <a:lnTo>
                    <a:pt x="3719" y="895"/>
                  </a:lnTo>
                  <a:lnTo>
                    <a:pt x="3695" y="895"/>
                  </a:lnTo>
                  <a:lnTo>
                    <a:pt x="3695" y="863"/>
                  </a:lnTo>
                  <a:close/>
                  <a:moveTo>
                    <a:pt x="3726" y="894"/>
                  </a:moveTo>
                  <a:lnTo>
                    <a:pt x="3723" y="895"/>
                  </a:lnTo>
                  <a:lnTo>
                    <a:pt x="3719" y="895"/>
                  </a:lnTo>
                  <a:lnTo>
                    <a:pt x="3719" y="879"/>
                  </a:lnTo>
                  <a:lnTo>
                    <a:pt x="3726" y="894"/>
                  </a:lnTo>
                  <a:close/>
                  <a:moveTo>
                    <a:pt x="3713" y="864"/>
                  </a:moveTo>
                  <a:lnTo>
                    <a:pt x="3729" y="857"/>
                  </a:lnTo>
                  <a:lnTo>
                    <a:pt x="3742" y="885"/>
                  </a:lnTo>
                  <a:lnTo>
                    <a:pt x="3726" y="894"/>
                  </a:lnTo>
                  <a:lnTo>
                    <a:pt x="3713" y="864"/>
                  </a:lnTo>
                  <a:close/>
                  <a:moveTo>
                    <a:pt x="3729" y="857"/>
                  </a:moveTo>
                  <a:lnTo>
                    <a:pt x="3731" y="854"/>
                  </a:lnTo>
                  <a:lnTo>
                    <a:pt x="3735" y="854"/>
                  </a:lnTo>
                  <a:lnTo>
                    <a:pt x="3735" y="870"/>
                  </a:lnTo>
                  <a:lnTo>
                    <a:pt x="3729" y="857"/>
                  </a:lnTo>
                  <a:close/>
                  <a:moveTo>
                    <a:pt x="3735" y="854"/>
                  </a:moveTo>
                  <a:lnTo>
                    <a:pt x="3743" y="854"/>
                  </a:lnTo>
                  <a:lnTo>
                    <a:pt x="3743" y="886"/>
                  </a:lnTo>
                  <a:lnTo>
                    <a:pt x="3735" y="886"/>
                  </a:lnTo>
                  <a:lnTo>
                    <a:pt x="3735" y="854"/>
                  </a:lnTo>
                  <a:close/>
                  <a:moveTo>
                    <a:pt x="3755" y="883"/>
                  </a:moveTo>
                  <a:lnTo>
                    <a:pt x="3750" y="886"/>
                  </a:lnTo>
                  <a:lnTo>
                    <a:pt x="3743" y="886"/>
                  </a:lnTo>
                  <a:lnTo>
                    <a:pt x="3743" y="870"/>
                  </a:lnTo>
                  <a:lnTo>
                    <a:pt x="3755" y="883"/>
                  </a:lnTo>
                  <a:close/>
                  <a:moveTo>
                    <a:pt x="3732" y="859"/>
                  </a:moveTo>
                  <a:lnTo>
                    <a:pt x="3740" y="852"/>
                  </a:lnTo>
                  <a:lnTo>
                    <a:pt x="3763" y="874"/>
                  </a:lnTo>
                  <a:lnTo>
                    <a:pt x="3755" y="883"/>
                  </a:lnTo>
                  <a:lnTo>
                    <a:pt x="3732" y="859"/>
                  </a:lnTo>
                  <a:close/>
                  <a:moveTo>
                    <a:pt x="3740" y="852"/>
                  </a:moveTo>
                  <a:lnTo>
                    <a:pt x="3745" y="847"/>
                  </a:lnTo>
                  <a:lnTo>
                    <a:pt x="3751" y="847"/>
                  </a:lnTo>
                  <a:lnTo>
                    <a:pt x="3751" y="863"/>
                  </a:lnTo>
                  <a:lnTo>
                    <a:pt x="3740" y="852"/>
                  </a:lnTo>
                  <a:close/>
                  <a:moveTo>
                    <a:pt x="3751" y="847"/>
                  </a:moveTo>
                  <a:lnTo>
                    <a:pt x="3775" y="847"/>
                  </a:lnTo>
                  <a:lnTo>
                    <a:pt x="3775" y="879"/>
                  </a:lnTo>
                  <a:lnTo>
                    <a:pt x="3751" y="879"/>
                  </a:lnTo>
                  <a:lnTo>
                    <a:pt x="3751" y="847"/>
                  </a:lnTo>
                  <a:close/>
                  <a:moveTo>
                    <a:pt x="3783" y="878"/>
                  </a:moveTo>
                  <a:lnTo>
                    <a:pt x="3779" y="879"/>
                  </a:lnTo>
                  <a:lnTo>
                    <a:pt x="3775" y="879"/>
                  </a:lnTo>
                  <a:lnTo>
                    <a:pt x="3775" y="863"/>
                  </a:lnTo>
                  <a:lnTo>
                    <a:pt x="3783" y="878"/>
                  </a:lnTo>
                  <a:close/>
                  <a:moveTo>
                    <a:pt x="3768" y="848"/>
                  </a:moveTo>
                  <a:lnTo>
                    <a:pt x="3784" y="841"/>
                  </a:lnTo>
                  <a:lnTo>
                    <a:pt x="3799" y="869"/>
                  </a:lnTo>
                  <a:lnTo>
                    <a:pt x="3783" y="878"/>
                  </a:lnTo>
                  <a:lnTo>
                    <a:pt x="3768" y="848"/>
                  </a:lnTo>
                  <a:close/>
                  <a:moveTo>
                    <a:pt x="3784" y="841"/>
                  </a:moveTo>
                  <a:lnTo>
                    <a:pt x="3788" y="838"/>
                  </a:lnTo>
                  <a:lnTo>
                    <a:pt x="3792" y="838"/>
                  </a:lnTo>
                  <a:lnTo>
                    <a:pt x="3792" y="854"/>
                  </a:lnTo>
                  <a:lnTo>
                    <a:pt x="3784" y="841"/>
                  </a:lnTo>
                  <a:close/>
                  <a:moveTo>
                    <a:pt x="3792" y="838"/>
                  </a:moveTo>
                  <a:lnTo>
                    <a:pt x="3799" y="838"/>
                  </a:lnTo>
                  <a:lnTo>
                    <a:pt x="3799" y="870"/>
                  </a:lnTo>
                  <a:lnTo>
                    <a:pt x="3792" y="870"/>
                  </a:lnTo>
                  <a:lnTo>
                    <a:pt x="3792" y="838"/>
                  </a:lnTo>
                  <a:close/>
                  <a:moveTo>
                    <a:pt x="3806" y="869"/>
                  </a:moveTo>
                  <a:lnTo>
                    <a:pt x="3803" y="870"/>
                  </a:lnTo>
                  <a:lnTo>
                    <a:pt x="3799" y="870"/>
                  </a:lnTo>
                  <a:lnTo>
                    <a:pt x="3799" y="854"/>
                  </a:lnTo>
                  <a:lnTo>
                    <a:pt x="3806" y="869"/>
                  </a:lnTo>
                  <a:close/>
                  <a:moveTo>
                    <a:pt x="3793" y="841"/>
                  </a:moveTo>
                  <a:lnTo>
                    <a:pt x="3809" y="832"/>
                  </a:lnTo>
                  <a:lnTo>
                    <a:pt x="3822" y="862"/>
                  </a:lnTo>
                  <a:lnTo>
                    <a:pt x="3806" y="869"/>
                  </a:lnTo>
                  <a:lnTo>
                    <a:pt x="3793" y="841"/>
                  </a:lnTo>
                  <a:close/>
                  <a:moveTo>
                    <a:pt x="3809" y="832"/>
                  </a:moveTo>
                  <a:lnTo>
                    <a:pt x="3811" y="831"/>
                  </a:lnTo>
                  <a:lnTo>
                    <a:pt x="3815" y="831"/>
                  </a:lnTo>
                  <a:lnTo>
                    <a:pt x="3815" y="847"/>
                  </a:lnTo>
                  <a:lnTo>
                    <a:pt x="3809" y="832"/>
                  </a:lnTo>
                  <a:close/>
                  <a:moveTo>
                    <a:pt x="3815" y="831"/>
                  </a:moveTo>
                  <a:lnTo>
                    <a:pt x="3831" y="831"/>
                  </a:lnTo>
                  <a:lnTo>
                    <a:pt x="3831" y="863"/>
                  </a:lnTo>
                  <a:lnTo>
                    <a:pt x="3815" y="863"/>
                  </a:lnTo>
                  <a:lnTo>
                    <a:pt x="3815" y="831"/>
                  </a:lnTo>
                  <a:close/>
                  <a:moveTo>
                    <a:pt x="3838" y="862"/>
                  </a:moveTo>
                  <a:lnTo>
                    <a:pt x="3835" y="863"/>
                  </a:lnTo>
                  <a:lnTo>
                    <a:pt x="3831" y="863"/>
                  </a:lnTo>
                  <a:lnTo>
                    <a:pt x="3831" y="847"/>
                  </a:lnTo>
                  <a:lnTo>
                    <a:pt x="3838" y="862"/>
                  </a:lnTo>
                  <a:close/>
                  <a:moveTo>
                    <a:pt x="3825" y="832"/>
                  </a:moveTo>
                  <a:lnTo>
                    <a:pt x="3840" y="825"/>
                  </a:lnTo>
                  <a:lnTo>
                    <a:pt x="3854" y="853"/>
                  </a:lnTo>
                  <a:lnTo>
                    <a:pt x="3838" y="862"/>
                  </a:lnTo>
                  <a:lnTo>
                    <a:pt x="3825" y="832"/>
                  </a:lnTo>
                  <a:close/>
                  <a:moveTo>
                    <a:pt x="3840" y="825"/>
                  </a:moveTo>
                  <a:lnTo>
                    <a:pt x="3843" y="822"/>
                  </a:lnTo>
                  <a:lnTo>
                    <a:pt x="3847" y="822"/>
                  </a:lnTo>
                  <a:lnTo>
                    <a:pt x="3847" y="838"/>
                  </a:lnTo>
                  <a:lnTo>
                    <a:pt x="3840" y="825"/>
                  </a:lnTo>
                  <a:close/>
                  <a:moveTo>
                    <a:pt x="3847" y="822"/>
                  </a:moveTo>
                  <a:lnTo>
                    <a:pt x="3872" y="822"/>
                  </a:lnTo>
                  <a:lnTo>
                    <a:pt x="3872" y="854"/>
                  </a:lnTo>
                  <a:lnTo>
                    <a:pt x="3847" y="854"/>
                  </a:lnTo>
                  <a:lnTo>
                    <a:pt x="3847" y="822"/>
                  </a:lnTo>
                  <a:close/>
                  <a:moveTo>
                    <a:pt x="3883" y="851"/>
                  </a:moveTo>
                  <a:lnTo>
                    <a:pt x="3878" y="854"/>
                  </a:lnTo>
                  <a:lnTo>
                    <a:pt x="3872" y="854"/>
                  </a:lnTo>
                  <a:lnTo>
                    <a:pt x="3872" y="838"/>
                  </a:lnTo>
                  <a:lnTo>
                    <a:pt x="3883" y="851"/>
                  </a:lnTo>
                  <a:close/>
                  <a:moveTo>
                    <a:pt x="3860" y="827"/>
                  </a:moveTo>
                  <a:lnTo>
                    <a:pt x="3868" y="820"/>
                  </a:lnTo>
                  <a:lnTo>
                    <a:pt x="3890" y="842"/>
                  </a:lnTo>
                  <a:lnTo>
                    <a:pt x="3883" y="851"/>
                  </a:lnTo>
                  <a:lnTo>
                    <a:pt x="3860" y="827"/>
                  </a:lnTo>
                  <a:close/>
                  <a:moveTo>
                    <a:pt x="3868" y="820"/>
                  </a:moveTo>
                  <a:lnTo>
                    <a:pt x="3873" y="815"/>
                  </a:lnTo>
                  <a:lnTo>
                    <a:pt x="3879" y="815"/>
                  </a:lnTo>
                  <a:lnTo>
                    <a:pt x="3879" y="831"/>
                  </a:lnTo>
                  <a:lnTo>
                    <a:pt x="3868" y="820"/>
                  </a:lnTo>
                  <a:close/>
                  <a:moveTo>
                    <a:pt x="3879" y="815"/>
                  </a:moveTo>
                  <a:lnTo>
                    <a:pt x="3895" y="815"/>
                  </a:lnTo>
                  <a:lnTo>
                    <a:pt x="3895" y="847"/>
                  </a:lnTo>
                  <a:lnTo>
                    <a:pt x="3879" y="847"/>
                  </a:lnTo>
                  <a:lnTo>
                    <a:pt x="3879" y="815"/>
                  </a:lnTo>
                  <a:close/>
                  <a:moveTo>
                    <a:pt x="3906" y="842"/>
                  </a:moveTo>
                  <a:lnTo>
                    <a:pt x="3902" y="847"/>
                  </a:lnTo>
                  <a:lnTo>
                    <a:pt x="3895" y="847"/>
                  </a:lnTo>
                  <a:lnTo>
                    <a:pt x="3895" y="831"/>
                  </a:lnTo>
                  <a:lnTo>
                    <a:pt x="3906" y="842"/>
                  </a:lnTo>
                  <a:close/>
                  <a:moveTo>
                    <a:pt x="3884" y="820"/>
                  </a:moveTo>
                  <a:lnTo>
                    <a:pt x="3892" y="811"/>
                  </a:lnTo>
                  <a:lnTo>
                    <a:pt x="3915" y="835"/>
                  </a:lnTo>
                  <a:lnTo>
                    <a:pt x="3906" y="842"/>
                  </a:lnTo>
                  <a:lnTo>
                    <a:pt x="3884" y="820"/>
                  </a:lnTo>
                  <a:close/>
                  <a:moveTo>
                    <a:pt x="3892" y="811"/>
                  </a:moveTo>
                  <a:lnTo>
                    <a:pt x="3896" y="806"/>
                  </a:lnTo>
                  <a:lnTo>
                    <a:pt x="3904" y="806"/>
                  </a:lnTo>
                  <a:lnTo>
                    <a:pt x="3904" y="822"/>
                  </a:lnTo>
                  <a:lnTo>
                    <a:pt x="3892" y="811"/>
                  </a:lnTo>
                  <a:close/>
                  <a:moveTo>
                    <a:pt x="3904" y="806"/>
                  </a:moveTo>
                  <a:lnTo>
                    <a:pt x="3927" y="806"/>
                  </a:lnTo>
                  <a:lnTo>
                    <a:pt x="3927" y="838"/>
                  </a:lnTo>
                  <a:lnTo>
                    <a:pt x="3904" y="838"/>
                  </a:lnTo>
                  <a:lnTo>
                    <a:pt x="3904" y="806"/>
                  </a:lnTo>
                  <a:close/>
                  <a:moveTo>
                    <a:pt x="3938" y="835"/>
                  </a:moveTo>
                  <a:lnTo>
                    <a:pt x="3934" y="838"/>
                  </a:lnTo>
                  <a:lnTo>
                    <a:pt x="3927" y="838"/>
                  </a:lnTo>
                  <a:lnTo>
                    <a:pt x="3927" y="822"/>
                  </a:lnTo>
                  <a:lnTo>
                    <a:pt x="3938" y="835"/>
                  </a:lnTo>
                  <a:close/>
                  <a:moveTo>
                    <a:pt x="3916" y="811"/>
                  </a:moveTo>
                  <a:lnTo>
                    <a:pt x="3925" y="804"/>
                  </a:lnTo>
                  <a:lnTo>
                    <a:pt x="3947" y="826"/>
                  </a:lnTo>
                  <a:lnTo>
                    <a:pt x="3938" y="835"/>
                  </a:lnTo>
                  <a:lnTo>
                    <a:pt x="3916" y="811"/>
                  </a:lnTo>
                  <a:close/>
                  <a:moveTo>
                    <a:pt x="3925" y="804"/>
                  </a:moveTo>
                  <a:lnTo>
                    <a:pt x="3928" y="799"/>
                  </a:lnTo>
                  <a:lnTo>
                    <a:pt x="3936" y="799"/>
                  </a:lnTo>
                  <a:lnTo>
                    <a:pt x="3936" y="815"/>
                  </a:lnTo>
                  <a:lnTo>
                    <a:pt x="3925" y="804"/>
                  </a:lnTo>
                  <a:close/>
                  <a:moveTo>
                    <a:pt x="3936" y="799"/>
                  </a:moveTo>
                  <a:lnTo>
                    <a:pt x="3952" y="799"/>
                  </a:lnTo>
                  <a:lnTo>
                    <a:pt x="3952" y="831"/>
                  </a:lnTo>
                  <a:lnTo>
                    <a:pt x="3936" y="831"/>
                  </a:lnTo>
                  <a:lnTo>
                    <a:pt x="3936" y="799"/>
                  </a:lnTo>
                  <a:close/>
                  <a:moveTo>
                    <a:pt x="3963" y="826"/>
                  </a:moveTo>
                  <a:lnTo>
                    <a:pt x="3958" y="831"/>
                  </a:lnTo>
                  <a:lnTo>
                    <a:pt x="3952" y="831"/>
                  </a:lnTo>
                  <a:lnTo>
                    <a:pt x="3952" y="815"/>
                  </a:lnTo>
                  <a:lnTo>
                    <a:pt x="3963" y="826"/>
                  </a:lnTo>
                  <a:close/>
                  <a:moveTo>
                    <a:pt x="3941" y="804"/>
                  </a:moveTo>
                  <a:lnTo>
                    <a:pt x="3948" y="795"/>
                  </a:lnTo>
                  <a:lnTo>
                    <a:pt x="3970" y="819"/>
                  </a:lnTo>
                  <a:lnTo>
                    <a:pt x="3963" y="826"/>
                  </a:lnTo>
                  <a:lnTo>
                    <a:pt x="3941" y="804"/>
                  </a:lnTo>
                  <a:close/>
                  <a:moveTo>
                    <a:pt x="3948" y="795"/>
                  </a:moveTo>
                  <a:lnTo>
                    <a:pt x="3953" y="790"/>
                  </a:lnTo>
                  <a:lnTo>
                    <a:pt x="3959" y="790"/>
                  </a:lnTo>
                  <a:lnTo>
                    <a:pt x="3959" y="806"/>
                  </a:lnTo>
                  <a:lnTo>
                    <a:pt x="3948" y="795"/>
                  </a:lnTo>
                  <a:close/>
                  <a:moveTo>
                    <a:pt x="3959" y="790"/>
                  </a:moveTo>
                  <a:lnTo>
                    <a:pt x="3984" y="790"/>
                  </a:lnTo>
                  <a:lnTo>
                    <a:pt x="3984" y="822"/>
                  </a:lnTo>
                  <a:lnTo>
                    <a:pt x="3959" y="822"/>
                  </a:lnTo>
                  <a:lnTo>
                    <a:pt x="3959" y="790"/>
                  </a:lnTo>
                  <a:close/>
                  <a:moveTo>
                    <a:pt x="3995" y="819"/>
                  </a:moveTo>
                  <a:lnTo>
                    <a:pt x="3990" y="822"/>
                  </a:lnTo>
                  <a:lnTo>
                    <a:pt x="3984" y="822"/>
                  </a:lnTo>
                  <a:lnTo>
                    <a:pt x="3984" y="806"/>
                  </a:lnTo>
                  <a:lnTo>
                    <a:pt x="3995" y="819"/>
                  </a:lnTo>
                  <a:close/>
                  <a:moveTo>
                    <a:pt x="3973" y="795"/>
                  </a:moveTo>
                  <a:lnTo>
                    <a:pt x="3980" y="788"/>
                  </a:lnTo>
                  <a:lnTo>
                    <a:pt x="4002" y="810"/>
                  </a:lnTo>
                  <a:lnTo>
                    <a:pt x="3995" y="819"/>
                  </a:lnTo>
                  <a:lnTo>
                    <a:pt x="3973" y="795"/>
                  </a:lnTo>
                  <a:close/>
                  <a:moveTo>
                    <a:pt x="3980" y="788"/>
                  </a:moveTo>
                  <a:lnTo>
                    <a:pt x="3985" y="783"/>
                  </a:lnTo>
                  <a:lnTo>
                    <a:pt x="3991" y="783"/>
                  </a:lnTo>
                  <a:lnTo>
                    <a:pt x="3991" y="799"/>
                  </a:lnTo>
                  <a:lnTo>
                    <a:pt x="3980" y="788"/>
                  </a:lnTo>
                  <a:close/>
                  <a:moveTo>
                    <a:pt x="3991" y="783"/>
                  </a:moveTo>
                  <a:lnTo>
                    <a:pt x="4016" y="783"/>
                  </a:lnTo>
                  <a:lnTo>
                    <a:pt x="4016" y="815"/>
                  </a:lnTo>
                  <a:lnTo>
                    <a:pt x="3991" y="815"/>
                  </a:lnTo>
                  <a:lnTo>
                    <a:pt x="3991" y="783"/>
                  </a:lnTo>
                  <a:close/>
                  <a:moveTo>
                    <a:pt x="4022" y="814"/>
                  </a:moveTo>
                  <a:lnTo>
                    <a:pt x="4019" y="815"/>
                  </a:lnTo>
                  <a:lnTo>
                    <a:pt x="4016" y="815"/>
                  </a:lnTo>
                  <a:lnTo>
                    <a:pt x="4016" y="799"/>
                  </a:lnTo>
                  <a:lnTo>
                    <a:pt x="4022" y="814"/>
                  </a:lnTo>
                  <a:close/>
                  <a:moveTo>
                    <a:pt x="4008" y="784"/>
                  </a:moveTo>
                  <a:lnTo>
                    <a:pt x="4024" y="777"/>
                  </a:lnTo>
                  <a:lnTo>
                    <a:pt x="4038" y="805"/>
                  </a:lnTo>
                  <a:lnTo>
                    <a:pt x="4022" y="814"/>
                  </a:lnTo>
                  <a:lnTo>
                    <a:pt x="4008" y="784"/>
                  </a:lnTo>
                  <a:close/>
                  <a:moveTo>
                    <a:pt x="4024" y="777"/>
                  </a:moveTo>
                  <a:lnTo>
                    <a:pt x="4028" y="776"/>
                  </a:lnTo>
                  <a:lnTo>
                    <a:pt x="4032" y="776"/>
                  </a:lnTo>
                  <a:lnTo>
                    <a:pt x="4032" y="790"/>
                  </a:lnTo>
                  <a:lnTo>
                    <a:pt x="4024" y="777"/>
                  </a:lnTo>
                  <a:close/>
                  <a:moveTo>
                    <a:pt x="4032" y="776"/>
                  </a:moveTo>
                  <a:lnTo>
                    <a:pt x="4055" y="776"/>
                  </a:lnTo>
                  <a:lnTo>
                    <a:pt x="4055" y="806"/>
                  </a:lnTo>
                  <a:lnTo>
                    <a:pt x="4032" y="806"/>
                  </a:lnTo>
                  <a:lnTo>
                    <a:pt x="4032" y="776"/>
                  </a:lnTo>
                  <a:close/>
                  <a:moveTo>
                    <a:pt x="4066" y="803"/>
                  </a:moveTo>
                  <a:lnTo>
                    <a:pt x="4062" y="806"/>
                  </a:lnTo>
                  <a:lnTo>
                    <a:pt x="4055" y="806"/>
                  </a:lnTo>
                  <a:lnTo>
                    <a:pt x="4055" y="790"/>
                  </a:lnTo>
                  <a:lnTo>
                    <a:pt x="4066" y="803"/>
                  </a:lnTo>
                  <a:close/>
                  <a:moveTo>
                    <a:pt x="4044" y="779"/>
                  </a:moveTo>
                  <a:lnTo>
                    <a:pt x="4051" y="772"/>
                  </a:lnTo>
                  <a:lnTo>
                    <a:pt x="4075" y="794"/>
                  </a:lnTo>
                  <a:lnTo>
                    <a:pt x="4066" y="803"/>
                  </a:lnTo>
                  <a:lnTo>
                    <a:pt x="4044" y="779"/>
                  </a:lnTo>
                  <a:close/>
                  <a:moveTo>
                    <a:pt x="4051" y="772"/>
                  </a:moveTo>
                  <a:lnTo>
                    <a:pt x="4056" y="767"/>
                  </a:lnTo>
                  <a:lnTo>
                    <a:pt x="4064" y="767"/>
                  </a:lnTo>
                  <a:lnTo>
                    <a:pt x="4064" y="783"/>
                  </a:lnTo>
                  <a:lnTo>
                    <a:pt x="4051" y="772"/>
                  </a:lnTo>
                  <a:close/>
                  <a:moveTo>
                    <a:pt x="4064" y="767"/>
                  </a:moveTo>
                  <a:lnTo>
                    <a:pt x="4071" y="767"/>
                  </a:lnTo>
                  <a:lnTo>
                    <a:pt x="4071" y="799"/>
                  </a:lnTo>
                  <a:lnTo>
                    <a:pt x="4064" y="799"/>
                  </a:lnTo>
                  <a:lnTo>
                    <a:pt x="4064" y="767"/>
                  </a:lnTo>
                  <a:close/>
                  <a:moveTo>
                    <a:pt x="4078" y="798"/>
                  </a:moveTo>
                  <a:lnTo>
                    <a:pt x="4075" y="799"/>
                  </a:lnTo>
                  <a:lnTo>
                    <a:pt x="4071" y="799"/>
                  </a:lnTo>
                  <a:lnTo>
                    <a:pt x="4071" y="783"/>
                  </a:lnTo>
                  <a:lnTo>
                    <a:pt x="4078" y="798"/>
                  </a:lnTo>
                  <a:close/>
                  <a:moveTo>
                    <a:pt x="4064" y="768"/>
                  </a:moveTo>
                  <a:lnTo>
                    <a:pt x="4080" y="761"/>
                  </a:lnTo>
                  <a:lnTo>
                    <a:pt x="4094" y="789"/>
                  </a:lnTo>
                  <a:lnTo>
                    <a:pt x="4078" y="798"/>
                  </a:lnTo>
                  <a:lnTo>
                    <a:pt x="4064" y="768"/>
                  </a:lnTo>
                  <a:close/>
                  <a:moveTo>
                    <a:pt x="4080" y="761"/>
                  </a:moveTo>
                  <a:lnTo>
                    <a:pt x="4083" y="760"/>
                  </a:lnTo>
                  <a:lnTo>
                    <a:pt x="4087" y="760"/>
                  </a:lnTo>
                  <a:lnTo>
                    <a:pt x="4087" y="776"/>
                  </a:lnTo>
                  <a:lnTo>
                    <a:pt x="4080" y="761"/>
                  </a:lnTo>
                  <a:close/>
                  <a:moveTo>
                    <a:pt x="4087" y="760"/>
                  </a:moveTo>
                  <a:lnTo>
                    <a:pt x="4112" y="760"/>
                  </a:lnTo>
                  <a:lnTo>
                    <a:pt x="4112" y="790"/>
                  </a:lnTo>
                  <a:lnTo>
                    <a:pt x="4087" y="790"/>
                  </a:lnTo>
                  <a:lnTo>
                    <a:pt x="4087" y="760"/>
                  </a:lnTo>
                  <a:close/>
                  <a:moveTo>
                    <a:pt x="4123" y="787"/>
                  </a:moveTo>
                  <a:lnTo>
                    <a:pt x="4118" y="790"/>
                  </a:lnTo>
                  <a:lnTo>
                    <a:pt x="4112" y="790"/>
                  </a:lnTo>
                  <a:lnTo>
                    <a:pt x="4112" y="776"/>
                  </a:lnTo>
                  <a:lnTo>
                    <a:pt x="4123" y="787"/>
                  </a:lnTo>
                  <a:close/>
                  <a:moveTo>
                    <a:pt x="4099" y="763"/>
                  </a:moveTo>
                  <a:lnTo>
                    <a:pt x="4108" y="756"/>
                  </a:lnTo>
                  <a:lnTo>
                    <a:pt x="4130" y="778"/>
                  </a:lnTo>
                  <a:lnTo>
                    <a:pt x="4123" y="787"/>
                  </a:lnTo>
                  <a:lnTo>
                    <a:pt x="4099" y="763"/>
                  </a:lnTo>
                  <a:close/>
                  <a:moveTo>
                    <a:pt x="4108" y="756"/>
                  </a:moveTo>
                  <a:lnTo>
                    <a:pt x="4113" y="751"/>
                  </a:lnTo>
                  <a:lnTo>
                    <a:pt x="4119" y="751"/>
                  </a:lnTo>
                  <a:lnTo>
                    <a:pt x="4119" y="767"/>
                  </a:lnTo>
                  <a:lnTo>
                    <a:pt x="4108" y="756"/>
                  </a:lnTo>
                  <a:close/>
                  <a:moveTo>
                    <a:pt x="4119" y="751"/>
                  </a:moveTo>
                  <a:lnTo>
                    <a:pt x="4144" y="751"/>
                  </a:lnTo>
                  <a:lnTo>
                    <a:pt x="4144" y="783"/>
                  </a:lnTo>
                  <a:lnTo>
                    <a:pt x="4119" y="783"/>
                  </a:lnTo>
                  <a:lnTo>
                    <a:pt x="4119" y="751"/>
                  </a:lnTo>
                  <a:close/>
                  <a:moveTo>
                    <a:pt x="4150" y="782"/>
                  </a:moveTo>
                  <a:lnTo>
                    <a:pt x="4147" y="783"/>
                  </a:lnTo>
                  <a:lnTo>
                    <a:pt x="4144" y="783"/>
                  </a:lnTo>
                  <a:lnTo>
                    <a:pt x="4144" y="767"/>
                  </a:lnTo>
                  <a:lnTo>
                    <a:pt x="4150" y="782"/>
                  </a:lnTo>
                  <a:close/>
                  <a:moveTo>
                    <a:pt x="4136" y="752"/>
                  </a:moveTo>
                  <a:lnTo>
                    <a:pt x="4152" y="745"/>
                  </a:lnTo>
                  <a:lnTo>
                    <a:pt x="4166" y="773"/>
                  </a:lnTo>
                  <a:lnTo>
                    <a:pt x="4150" y="782"/>
                  </a:lnTo>
                  <a:lnTo>
                    <a:pt x="4136" y="752"/>
                  </a:lnTo>
                  <a:close/>
                  <a:moveTo>
                    <a:pt x="4152" y="745"/>
                  </a:moveTo>
                  <a:lnTo>
                    <a:pt x="4156" y="744"/>
                  </a:lnTo>
                  <a:lnTo>
                    <a:pt x="4160" y="744"/>
                  </a:lnTo>
                  <a:lnTo>
                    <a:pt x="4160" y="760"/>
                  </a:lnTo>
                  <a:lnTo>
                    <a:pt x="4152" y="745"/>
                  </a:lnTo>
                  <a:close/>
                  <a:moveTo>
                    <a:pt x="4160" y="744"/>
                  </a:moveTo>
                  <a:lnTo>
                    <a:pt x="4176" y="744"/>
                  </a:lnTo>
                  <a:lnTo>
                    <a:pt x="4176" y="776"/>
                  </a:lnTo>
                  <a:lnTo>
                    <a:pt x="4160" y="776"/>
                  </a:lnTo>
                  <a:lnTo>
                    <a:pt x="4160" y="744"/>
                  </a:lnTo>
                  <a:close/>
                  <a:moveTo>
                    <a:pt x="4182" y="773"/>
                  </a:moveTo>
                  <a:lnTo>
                    <a:pt x="4178" y="776"/>
                  </a:lnTo>
                  <a:lnTo>
                    <a:pt x="4176" y="776"/>
                  </a:lnTo>
                  <a:lnTo>
                    <a:pt x="4176" y="760"/>
                  </a:lnTo>
                  <a:lnTo>
                    <a:pt x="4182" y="773"/>
                  </a:lnTo>
                  <a:close/>
                  <a:moveTo>
                    <a:pt x="4168" y="745"/>
                  </a:moveTo>
                  <a:lnTo>
                    <a:pt x="4184" y="736"/>
                  </a:lnTo>
                  <a:lnTo>
                    <a:pt x="4198" y="766"/>
                  </a:lnTo>
                  <a:lnTo>
                    <a:pt x="4182" y="773"/>
                  </a:lnTo>
                  <a:lnTo>
                    <a:pt x="4168" y="745"/>
                  </a:lnTo>
                  <a:close/>
                  <a:moveTo>
                    <a:pt x="4184" y="736"/>
                  </a:moveTo>
                  <a:lnTo>
                    <a:pt x="4188" y="735"/>
                  </a:lnTo>
                  <a:lnTo>
                    <a:pt x="4192" y="735"/>
                  </a:lnTo>
                  <a:lnTo>
                    <a:pt x="4192" y="751"/>
                  </a:lnTo>
                  <a:lnTo>
                    <a:pt x="4184" y="736"/>
                  </a:lnTo>
                  <a:close/>
                  <a:moveTo>
                    <a:pt x="4192" y="735"/>
                  </a:moveTo>
                  <a:lnTo>
                    <a:pt x="4215" y="735"/>
                  </a:lnTo>
                  <a:lnTo>
                    <a:pt x="4215" y="767"/>
                  </a:lnTo>
                  <a:lnTo>
                    <a:pt x="4192" y="767"/>
                  </a:lnTo>
                  <a:lnTo>
                    <a:pt x="4192" y="735"/>
                  </a:lnTo>
                  <a:close/>
                  <a:moveTo>
                    <a:pt x="4226" y="762"/>
                  </a:moveTo>
                  <a:lnTo>
                    <a:pt x="4221" y="767"/>
                  </a:lnTo>
                  <a:lnTo>
                    <a:pt x="4215" y="767"/>
                  </a:lnTo>
                  <a:lnTo>
                    <a:pt x="4215" y="751"/>
                  </a:lnTo>
                  <a:lnTo>
                    <a:pt x="4226" y="762"/>
                  </a:lnTo>
                  <a:close/>
                  <a:moveTo>
                    <a:pt x="4204" y="740"/>
                  </a:moveTo>
                  <a:lnTo>
                    <a:pt x="4211" y="731"/>
                  </a:lnTo>
                  <a:lnTo>
                    <a:pt x="4235" y="755"/>
                  </a:lnTo>
                  <a:lnTo>
                    <a:pt x="4226" y="762"/>
                  </a:lnTo>
                  <a:lnTo>
                    <a:pt x="4204" y="740"/>
                  </a:lnTo>
                  <a:close/>
                  <a:moveTo>
                    <a:pt x="4211" y="731"/>
                  </a:moveTo>
                  <a:lnTo>
                    <a:pt x="4216" y="728"/>
                  </a:lnTo>
                  <a:lnTo>
                    <a:pt x="4224" y="728"/>
                  </a:lnTo>
                  <a:lnTo>
                    <a:pt x="4224" y="744"/>
                  </a:lnTo>
                  <a:lnTo>
                    <a:pt x="4211" y="731"/>
                  </a:lnTo>
                  <a:close/>
                  <a:moveTo>
                    <a:pt x="4224" y="728"/>
                  </a:moveTo>
                  <a:lnTo>
                    <a:pt x="4247" y="728"/>
                  </a:lnTo>
                  <a:lnTo>
                    <a:pt x="4247" y="760"/>
                  </a:lnTo>
                  <a:lnTo>
                    <a:pt x="4224" y="760"/>
                  </a:lnTo>
                  <a:lnTo>
                    <a:pt x="4224" y="728"/>
                  </a:lnTo>
                  <a:close/>
                  <a:moveTo>
                    <a:pt x="4258" y="755"/>
                  </a:moveTo>
                  <a:lnTo>
                    <a:pt x="4253" y="760"/>
                  </a:lnTo>
                  <a:lnTo>
                    <a:pt x="4247" y="760"/>
                  </a:lnTo>
                  <a:lnTo>
                    <a:pt x="4247" y="744"/>
                  </a:lnTo>
                  <a:lnTo>
                    <a:pt x="4258" y="755"/>
                  </a:lnTo>
                  <a:close/>
                  <a:moveTo>
                    <a:pt x="4236" y="731"/>
                  </a:moveTo>
                  <a:lnTo>
                    <a:pt x="4243" y="724"/>
                  </a:lnTo>
                  <a:lnTo>
                    <a:pt x="4267" y="746"/>
                  </a:lnTo>
                  <a:lnTo>
                    <a:pt x="4258" y="755"/>
                  </a:lnTo>
                  <a:lnTo>
                    <a:pt x="4236" y="731"/>
                  </a:lnTo>
                  <a:close/>
                  <a:moveTo>
                    <a:pt x="4243" y="724"/>
                  </a:moveTo>
                  <a:lnTo>
                    <a:pt x="4248" y="719"/>
                  </a:lnTo>
                  <a:lnTo>
                    <a:pt x="4256" y="719"/>
                  </a:lnTo>
                  <a:lnTo>
                    <a:pt x="4256" y="735"/>
                  </a:lnTo>
                  <a:lnTo>
                    <a:pt x="4243" y="724"/>
                  </a:lnTo>
                  <a:close/>
                  <a:moveTo>
                    <a:pt x="4256" y="719"/>
                  </a:moveTo>
                  <a:lnTo>
                    <a:pt x="4271" y="719"/>
                  </a:lnTo>
                  <a:lnTo>
                    <a:pt x="4271" y="751"/>
                  </a:lnTo>
                  <a:lnTo>
                    <a:pt x="4256" y="751"/>
                  </a:lnTo>
                  <a:lnTo>
                    <a:pt x="4256" y="719"/>
                  </a:lnTo>
                  <a:close/>
                  <a:moveTo>
                    <a:pt x="4283" y="746"/>
                  </a:moveTo>
                  <a:lnTo>
                    <a:pt x="4278" y="751"/>
                  </a:lnTo>
                  <a:lnTo>
                    <a:pt x="4271" y="751"/>
                  </a:lnTo>
                  <a:lnTo>
                    <a:pt x="4271" y="735"/>
                  </a:lnTo>
                  <a:lnTo>
                    <a:pt x="4283" y="746"/>
                  </a:lnTo>
                  <a:close/>
                  <a:moveTo>
                    <a:pt x="4259" y="724"/>
                  </a:moveTo>
                  <a:lnTo>
                    <a:pt x="4268" y="715"/>
                  </a:lnTo>
                  <a:lnTo>
                    <a:pt x="4290" y="739"/>
                  </a:lnTo>
                  <a:lnTo>
                    <a:pt x="4283" y="746"/>
                  </a:lnTo>
                  <a:lnTo>
                    <a:pt x="4259" y="724"/>
                  </a:lnTo>
                  <a:close/>
                  <a:moveTo>
                    <a:pt x="4268" y="715"/>
                  </a:moveTo>
                  <a:lnTo>
                    <a:pt x="4273" y="712"/>
                  </a:lnTo>
                  <a:lnTo>
                    <a:pt x="4279" y="712"/>
                  </a:lnTo>
                  <a:lnTo>
                    <a:pt x="4279" y="728"/>
                  </a:lnTo>
                  <a:lnTo>
                    <a:pt x="4268" y="715"/>
                  </a:lnTo>
                  <a:close/>
                  <a:moveTo>
                    <a:pt x="4279" y="712"/>
                  </a:moveTo>
                  <a:lnTo>
                    <a:pt x="4303" y="712"/>
                  </a:lnTo>
                  <a:lnTo>
                    <a:pt x="4303" y="744"/>
                  </a:lnTo>
                  <a:lnTo>
                    <a:pt x="4279" y="744"/>
                  </a:lnTo>
                  <a:lnTo>
                    <a:pt x="4279" y="712"/>
                  </a:lnTo>
                  <a:close/>
                  <a:moveTo>
                    <a:pt x="4310" y="741"/>
                  </a:moveTo>
                  <a:lnTo>
                    <a:pt x="4306" y="744"/>
                  </a:lnTo>
                  <a:lnTo>
                    <a:pt x="4303" y="744"/>
                  </a:lnTo>
                  <a:lnTo>
                    <a:pt x="4303" y="728"/>
                  </a:lnTo>
                  <a:lnTo>
                    <a:pt x="4310" y="741"/>
                  </a:lnTo>
                  <a:close/>
                  <a:moveTo>
                    <a:pt x="4296" y="713"/>
                  </a:moveTo>
                  <a:lnTo>
                    <a:pt x="4312" y="704"/>
                  </a:lnTo>
                  <a:lnTo>
                    <a:pt x="4326" y="734"/>
                  </a:lnTo>
                  <a:lnTo>
                    <a:pt x="4310" y="741"/>
                  </a:lnTo>
                  <a:lnTo>
                    <a:pt x="4296" y="713"/>
                  </a:lnTo>
                  <a:close/>
                  <a:moveTo>
                    <a:pt x="4312" y="704"/>
                  </a:moveTo>
                  <a:lnTo>
                    <a:pt x="4316" y="703"/>
                  </a:lnTo>
                  <a:lnTo>
                    <a:pt x="4319" y="703"/>
                  </a:lnTo>
                  <a:lnTo>
                    <a:pt x="4319" y="719"/>
                  </a:lnTo>
                  <a:lnTo>
                    <a:pt x="4312" y="704"/>
                  </a:lnTo>
                  <a:close/>
                  <a:moveTo>
                    <a:pt x="4319" y="703"/>
                  </a:moveTo>
                  <a:lnTo>
                    <a:pt x="4335" y="703"/>
                  </a:lnTo>
                  <a:lnTo>
                    <a:pt x="4335" y="735"/>
                  </a:lnTo>
                  <a:lnTo>
                    <a:pt x="4319" y="735"/>
                  </a:lnTo>
                  <a:lnTo>
                    <a:pt x="4319" y="703"/>
                  </a:lnTo>
                  <a:close/>
                  <a:moveTo>
                    <a:pt x="4342" y="734"/>
                  </a:moveTo>
                  <a:lnTo>
                    <a:pt x="4338" y="735"/>
                  </a:lnTo>
                  <a:lnTo>
                    <a:pt x="4335" y="735"/>
                  </a:lnTo>
                  <a:lnTo>
                    <a:pt x="4335" y="719"/>
                  </a:lnTo>
                  <a:lnTo>
                    <a:pt x="4342" y="734"/>
                  </a:lnTo>
                  <a:close/>
                  <a:moveTo>
                    <a:pt x="4328" y="704"/>
                  </a:moveTo>
                  <a:lnTo>
                    <a:pt x="4344" y="697"/>
                  </a:lnTo>
                  <a:lnTo>
                    <a:pt x="4358" y="725"/>
                  </a:lnTo>
                  <a:lnTo>
                    <a:pt x="4342" y="734"/>
                  </a:lnTo>
                  <a:lnTo>
                    <a:pt x="4328" y="704"/>
                  </a:lnTo>
                  <a:close/>
                  <a:moveTo>
                    <a:pt x="4344" y="697"/>
                  </a:moveTo>
                  <a:lnTo>
                    <a:pt x="4347" y="696"/>
                  </a:lnTo>
                  <a:lnTo>
                    <a:pt x="4351" y="696"/>
                  </a:lnTo>
                  <a:lnTo>
                    <a:pt x="4351" y="712"/>
                  </a:lnTo>
                  <a:lnTo>
                    <a:pt x="4344" y="697"/>
                  </a:lnTo>
                  <a:close/>
                  <a:moveTo>
                    <a:pt x="4351" y="696"/>
                  </a:moveTo>
                  <a:lnTo>
                    <a:pt x="4375" y="696"/>
                  </a:lnTo>
                  <a:lnTo>
                    <a:pt x="4375" y="728"/>
                  </a:lnTo>
                  <a:lnTo>
                    <a:pt x="4351" y="728"/>
                  </a:lnTo>
                  <a:lnTo>
                    <a:pt x="4351" y="696"/>
                  </a:lnTo>
                  <a:close/>
                  <a:moveTo>
                    <a:pt x="4386" y="723"/>
                  </a:moveTo>
                  <a:lnTo>
                    <a:pt x="4381" y="728"/>
                  </a:lnTo>
                  <a:lnTo>
                    <a:pt x="4375" y="728"/>
                  </a:lnTo>
                  <a:lnTo>
                    <a:pt x="4375" y="712"/>
                  </a:lnTo>
                  <a:lnTo>
                    <a:pt x="4386" y="723"/>
                  </a:lnTo>
                  <a:close/>
                  <a:moveTo>
                    <a:pt x="4364" y="699"/>
                  </a:moveTo>
                  <a:lnTo>
                    <a:pt x="4372" y="692"/>
                  </a:lnTo>
                  <a:lnTo>
                    <a:pt x="4395" y="714"/>
                  </a:lnTo>
                  <a:lnTo>
                    <a:pt x="4386" y="723"/>
                  </a:lnTo>
                  <a:lnTo>
                    <a:pt x="4364" y="699"/>
                  </a:lnTo>
                  <a:close/>
                  <a:moveTo>
                    <a:pt x="4372" y="692"/>
                  </a:moveTo>
                  <a:lnTo>
                    <a:pt x="4376" y="687"/>
                  </a:lnTo>
                  <a:lnTo>
                    <a:pt x="4383" y="687"/>
                  </a:lnTo>
                  <a:lnTo>
                    <a:pt x="4383" y="703"/>
                  </a:lnTo>
                  <a:lnTo>
                    <a:pt x="4372" y="692"/>
                  </a:lnTo>
                  <a:close/>
                  <a:moveTo>
                    <a:pt x="4383" y="687"/>
                  </a:moveTo>
                  <a:lnTo>
                    <a:pt x="4407" y="687"/>
                  </a:lnTo>
                  <a:lnTo>
                    <a:pt x="4407" y="719"/>
                  </a:lnTo>
                  <a:lnTo>
                    <a:pt x="4383" y="719"/>
                  </a:lnTo>
                  <a:lnTo>
                    <a:pt x="4383" y="687"/>
                  </a:lnTo>
                  <a:close/>
                  <a:moveTo>
                    <a:pt x="4418" y="714"/>
                  </a:moveTo>
                  <a:lnTo>
                    <a:pt x="4413" y="719"/>
                  </a:lnTo>
                  <a:lnTo>
                    <a:pt x="4407" y="719"/>
                  </a:lnTo>
                  <a:lnTo>
                    <a:pt x="4407" y="703"/>
                  </a:lnTo>
                  <a:lnTo>
                    <a:pt x="4418" y="714"/>
                  </a:lnTo>
                  <a:close/>
                  <a:moveTo>
                    <a:pt x="4396" y="692"/>
                  </a:moveTo>
                  <a:lnTo>
                    <a:pt x="4404" y="683"/>
                  </a:lnTo>
                  <a:lnTo>
                    <a:pt x="4427" y="707"/>
                  </a:lnTo>
                  <a:lnTo>
                    <a:pt x="4418" y="714"/>
                  </a:lnTo>
                  <a:lnTo>
                    <a:pt x="4396" y="692"/>
                  </a:lnTo>
                  <a:close/>
                  <a:moveTo>
                    <a:pt x="4404" y="683"/>
                  </a:moveTo>
                  <a:lnTo>
                    <a:pt x="4408" y="679"/>
                  </a:lnTo>
                  <a:lnTo>
                    <a:pt x="4415" y="679"/>
                  </a:lnTo>
                  <a:lnTo>
                    <a:pt x="4415" y="696"/>
                  </a:lnTo>
                  <a:lnTo>
                    <a:pt x="4404" y="683"/>
                  </a:lnTo>
                  <a:close/>
                  <a:moveTo>
                    <a:pt x="4415" y="679"/>
                  </a:moveTo>
                  <a:lnTo>
                    <a:pt x="4439" y="679"/>
                  </a:lnTo>
                  <a:lnTo>
                    <a:pt x="4439" y="712"/>
                  </a:lnTo>
                  <a:lnTo>
                    <a:pt x="4415" y="712"/>
                  </a:lnTo>
                  <a:lnTo>
                    <a:pt x="4415" y="679"/>
                  </a:lnTo>
                  <a:close/>
                  <a:moveTo>
                    <a:pt x="4447" y="709"/>
                  </a:moveTo>
                  <a:lnTo>
                    <a:pt x="4443" y="712"/>
                  </a:lnTo>
                  <a:lnTo>
                    <a:pt x="4439" y="712"/>
                  </a:lnTo>
                  <a:lnTo>
                    <a:pt x="4439" y="696"/>
                  </a:lnTo>
                  <a:lnTo>
                    <a:pt x="4447" y="709"/>
                  </a:lnTo>
                  <a:close/>
                  <a:moveTo>
                    <a:pt x="4432" y="681"/>
                  </a:moveTo>
                  <a:lnTo>
                    <a:pt x="4448" y="673"/>
                  </a:lnTo>
                  <a:lnTo>
                    <a:pt x="4463" y="702"/>
                  </a:lnTo>
                  <a:lnTo>
                    <a:pt x="4447" y="709"/>
                  </a:lnTo>
                  <a:lnTo>
                    <a:pt x="4432" y="681"/>
                  </a:lnTo>
                  <a:close/>
                  <a:moveTo>
                    <a:pt x="4448" y="673"/>
                  </a:moveTo>
                  <a:lnTo>
                    <a:pt x="4452" y="671"/>
                  </a:lnTo>
                  <a:lnTo>
                    <a:pt x="4455" y="671"/>
                  </a:lnTo>
                  <a:lnTo>
                    <a:pt x="4455" y="687"/>
                  </a:lnTo>
                  <a:lnTo>
                    <a:pt x="4448" y="673"/>
                  </a:lnTo>
                  <a:close/>
                  <a:moveTo>
                    <a:pt x="4455" y="671"/>
                  </a:moveTo>
                  <a:lnTo>
                    <a:pt x="4479" y="671"/>
                  </a:lnTo>
                  <a:lnTo>
                    <a:pt x="4479" y="703"/>
                  </a:lnTo>
                  <a:lnTo>
                    <a:pt x="4455" y="703"/>
                  </a:lnTo>
                  <a:lnTo>
                    <a:pt x="4455" y="671"/>
                  </a:lnTo>
                  <a:close/>
                  <a:moveTo>
                    <a:pt x="4491" y="698"/>
                  </a:moveTo>
                  <a:lnTo>
                    <a:pt x="4486" y="703"/>
                  </a:lnTo>
                  <a:lnTo>
                    <a:pt x="4479" y="703"/>
                  </a:lnTo>
                  <a:lnTo>
                    <a:pt x="4479" y="687"/>
                  </a:lnTo>
                  <a:lnTo>
                    <a:pt x="4491" y="698"/>
                  </a:lnTo>
                  <a:close/>
                  <a:moveTo>
                    <a:pt x="4468" y="676"/>
                  </a:moveTo>
                  <a:lnTo>
                    <a:pt x="4476" y="667"/>
                  </a:lnTo>
                  <a:lnTo>
                    <a:pt x="4498" y="691"/>
                  </a:lnTo>
                  <a:lnTo>
                    <a:pt x="4491" y="698"/>
                  </a:lnTo>
                  <a:lnTo>
                    <a:pt x="4468" y="676"/>
                  </a:lnTo>
                  <a:close/>
                  <a:moveTo>
                    <a:pt x="4476" y="667"/>
                  </a:moveTo>
                  <a:lnTo>
                    <a:pt x="4480" y="663"/>
                  </a:lnTo>
                  <a:lnTo>
                    <a:pt x="4487" y="663"/>
                  </a:lnTo>
                  <a:lnTo>
                    <a:pt x="4487" y="679"/>
                  </a:lnTo>
                  <a:lnTo>
                    <a:pt x="4476" y="667"/>
                  </a:lnTo>
                  <a:close/>
                  <a:moveTo>
                    <a:pt x="4487" y="663"/>
                  </a:moveTo>
                  <a:lnTo>
                    <a:pt x="4511" y="663"/>
                  </a:lnTo>
                  <a:lnTo>
                    <a:pt x="4511" y="696"/>
                  </a:lnTo>
                  <a:lnTo>
                    <a:pt x="4487" y="696"/>
                  </a:lnTo>
                  <a:lnTo>
                    <a:pt x="4487" y="663"/>
                  </a:lnTo>
                  <a:close/>
                  <a:moveTo>
                    <a:pt x="4523" y="691"/>
                  </a:moveTo>
                  <a:lnTo>
                    <a:pt x="4518" y="696"/>
                  </a:lnTo>
                  <a:lnTo>
                    <a:pt x="4511" y="696"/>
                  </a:lnTo>
                  <a:lnTo>
                    <a:pt x="4511" y="679"/>
                  </a:lnTo>
                  <a:lnTo>
                    <a:pt x="4523" y="691"/>
                  </a:lnTo>
                  <a:close/>
                  <a:moveTo>
                    <a:pt x="4500" y="667"/>
                  </a:moveTo>
                  <a:lnTo>
                    <a:pt x="4508" y="660"/>
                  </a:lnTo>
                  <a:lnTo>
                    <a:pt x="4530" y="682"/>
                  </a:lnTo>
                  <a:lnTo>
                    <a:pt x="4523" y="691"/>
                  </a:lnTo>
                  <a:lnTo>
                    <a:pt x="4500" y="667"/>
                  </a:lnTo>
                  <a:close/>
                  <a:moveTo>
                    <a:pt x="4508" y="660"/>
                  </a:moveTo>
                  <a:lnTo>
                    <a:pt x="4512" y="655"/>
                  </a:lnTo>
                  <a:lnTo>
                    <a:pt x="4519" y="655"/>
                  </a:lnTo>
                  <a:lnTo>
                    <a:pt x="4519" y="671"/>
                  </a:lnTo>
                  <a:lnTo>
                    <a:pt x="4508" y="660"/>
                  </a:lnTo>
                  <a:close/>
                  <a:moveTo>
                    <a:pt x="4519" y="655"/>
                  </a:moveTo>
                  <a:lnTo>
                    <a:pt x="4559" y="655"/>
                  </a:lnTo>
                  <a:lnTo>
                    <a:pt x="4559" y="687"/>
                  </a:lnTo>
                  <a:lnTo>
                    <a:pt x="4519" y="687"/>
                  </a:lnTo>
                  <a:lnTo>
                    <a:pt x="4519" y="655"/>
                  </a:lnTo>
                  <a:close/>
                  <a:moveTo>
                    <a:pt x="4570" y="682"/>
                  </a:moveTo>
                  <a:lnTo>
                    <a:pt x="4566" y="687"/>
                  </a:lnTo>
                  <a:lnTo>
                    <a:pt x="4559" y="687"/>
                  </a:lnTo>
                  <a:lnTo>
                    <a:pt x="4559" y="671"/>
                  </a:lnTo>
                  <a:lnTo>
                    <a:pt x="4570" y="682"/>
                  </a:lnTo>
                  <a:close/>
                  <a:moveTo>
                    <a:pt x="4548" y="660"/>
                  </a:moveTo>
                  <a:lnTo>
                    <a:pt x="4556" y="651"/>
                  </a:lnTo>
                  <a:lnTo>
                    <a:pt x="4578" y="675"/>
                  </a:lnTo>
                  <a:lnTo>
                    <a:pt x="4570" y="682"/>
                  </a:lnTo>
                  <a:lnTo>
                    <a:pt x="4548" y="660"/>
                  </a:lnTo>
                  <a:close/>
                  <a:moveTo>
                    <a:pt x="4556" y="651"/>
                  </a:moveTo>
                  <a:lnTo>
                    <a:pt x="4560" y="647"/>
                  </a:lnTo>
                  <a:lnTo>
                    <a:pt x="4567" y="647"/>
                  </a:lnTo>
                  <a:lnTo>
                    <a:pt x="4567" y="663"/>
                  </a:lnTo>
                  <a:lnTo>
                    <a:pt x="4556" y="651"/>
                  </a:lnTo>
                  <a:close/>
                  <a:moveTo>
                    <a:pt x="4567" y="647"/>
                  </a:moveTo>
                  <a:lnTo>
                    <a:pt x="4591" y="647"/>
                  </a:lnTo>
                  <a:lnTo>
                    <a:pt x="4591" y="679"/>
                  </a:lnTo>
                  <a:lnTo>
                    <a:pt x="4567" y="679"/>
                  </a:lnTo>
                  <a:lnTo>
                    <a:pt x="4567" y="647"/>
                  </a:lnTo>
                  <a:close/>
                  <a:moveTo>
                    <a:pt x="4602" y="675"/>
                  </a:moveTo>
                  <a:lnTo>
                    <a:pt x="4598" y="679"/>
                  </a:lnTo>
                  <a:lnTo>
                    <a:pt x="4591" y="679"/>
                  </a:lnTo>
                  <a:lnTo>
                    <a:pt x="4591" y="663"/>
                  </a:lnTo>
                  <a:lnTo>
                    <a:pt x="4602" y="675"/>
                  </a:lnTo>
                  <a:close/>
                  <a:moveTo>
                    <a:pt x="4580" y="651"/>
                  </a:moveTo>
                  <a:lnTo>
                    <a:pt x="4588" y="644"/>
                  </a:lnTo>
                  <a:lnTo>
                    <a:pt x="4610" y="666"/>
                  </a:lnTo>
                  <a:lnTo>
                    <a:pt x="4602" y="675"/>
                  </a:lnTo>
                  <a:lnTo>
                    <a:pt x="4580" y="651"/>
                  </a:lnTo>
                  <a:close/>
                  <a:moveTo>
                    <a:pt x="4588" y="644"/>
                  </a:moveTo>
                  <a:lnTo>
                    <a:pt x="4592" y="639"/>
                  </a:lnTo>
                  <a:lnTo>
                    <a:pt x="4599" y="639"/>
                  </a:lnTo>
                  <a:lnTo>
                    <a:pt x="4599" y="655"/>
                  </a:lnTo>
                  <a:lnTo>
                    <a:pt x="4588" y="644"/>
                  </a:lnTo>
                  <a:close/>
                  <a:moveTo>
                    <a:pt x="4599" y="639"/>
                  </a:moveTo>
                  <a:lnTo>
                    <a:pt x="4623" y="639"/>
                  </a:lnTo>
                  <a:lnTo>
                    <a:pt x="4623" y="671"/>
                  </a:lnTo>
                  <a:lnTo>
                    <a:pt x="4599" y="671"/>
                  </a:lnTo>
                  <a:lnTo>
                    <a:pt x="4599" y="639"/>
                  </a:lnTo>
                  <a:close/>
                  <a:moveTo>
                    <a:pt x="4630" y="670"/>
                  </a:moveTo>
                  <a:lnTo>
                    <a:pt x="4626" y="671"/>
                  </a:lnTo>
                  <a:lnTo>
                    <a:pt x="4623" y="671"/>
                  </a:lnTo>
                  <a:lnTo>
                    <a:pt x="4623" y="655"/>
                  </a:lnTo>
                  <a:lnTo>
                    <a:pt x="4630" y="670"/>
                  </a:lnTo>
                  <a:close/>
                  <a:moveTo>
                    <a:pt x="4615" y="641"/>
                  </a:moveTo>
                  <a:lnTo>
                    <a:pt x="4631" y="633"/>
                  </a:lnTo>
                  <a:lnTo>
                    <a:pt x="4646" y="661"/>
                  </a:lnTo>
                  <a:lnTo>
                    <a:pt x="4630" y="670"/>
                  </a:lnTo>
                  <a:lnTo>
                    <a:pt x="4615" y="641"/>
                  </a:lnTo>
                  <a:close/>
                  <a:moveTo>
                    <a:pt x="4631" y="633"/>
                  </a:moveTo>
                  <a:lnTo>
                    <a:pt x="4635" y="631"/>
                  </a:lnTo>
                  <a:lnTo>
                    <a:pt x="4639" y="631"/>
                  </a:lnTo>
                  <a:lnTo>
                    <a:pt x="4639" y="647"/>
                  </a:lnTo>
                  <a:lnTo>
                    <a:pt x="4631" y="633"/>
                  </a:lnTo>
                  <a:close/>
                  <a:moveTo>
                    <a:pt x="4639" y="631"/>
                  </a:moveTo>
                  <a:lnTo>
                    <a:pt x="4655" y="631"/>
                  </a:lnTo>
                  <a:lnTo>
                    <a:pt x="4655" y="663"/>
                  </a:lnTo>
                  <a:lnTo>
                    <a:pt x="4639" y="663"/>
                  </a:lnTo>
                  <a:lnTo>
                    <a:pt x="4639" y="631"/>
                  </a:lnTo>
                  <a:close/>
                  <a:moveTo>
                    <a:pt x="4662" y="661"/>
                  </a:moveTo>
                  <a:lnTo>
                    <a:pt x="4658" y="663"/>
                  </a:lnTo>
                  <a:lnTo>
                    <a:pt x="4655" y="663"/>
                  </a:lnTo>
                  <a:lnTo>
                    <a:pt x="4655" y="647"/>
                  </a:lnTo>
                  <a:lnTo>
                    <a:pt x="4662" y="661"/>
                  </a:lnTo>
                  <a:close/>
                  <a:moveTo>
                    <a:pt x="4647" y="633"/>
                  </a:moveTo>
                  <a:lnTo>
                    <a:pt x="4663" y="625"/>
                  </a:lnTo>
                  <a:lnTo>
                    <a:pt x="4678" y="654"/>
                  </a:lnTo>
                  <a:lnTo>
                    <a:pt x="4662" y="661"/>
                  </a:lnTo>
                  <a:lnTo>
                    <a:pt x="4647" y="633"/>
                  </a:lnTo>
                  <a:close/>
                  <a:moveTo>
                    <a:pt x="4663" y="625"/>
                  </a:moveTo>
                  <a:lnTo>
                    <a:pt x="4667" y="623"/>
                  </a:lnTo>
                  <a:lnTo>
                    <a:pt x="4671" y="623"/>
                  </a:lnTo>
                  <a:lnTo>
                    <a:pt x="4671" y="639"/>
                  </a:lnTo>
                  <a:lnTo>
                    <a:pt x="4663" y="625"/>
                  </a:lnTo>
                  <a:close/>
                  <a:moveTo>
                    <a:pt x="4671" y="623"/>
                  </a:moveTo>
                  <a:lnTo>
                    <a:pt x="4695" y="623"/>
                  </a:lnTo>
                  <a:lnTo>
                    <a:pt x="4695" y="655"/>
                  </a:lnTo>
                  <a:lnTo>
                    <a:pt x="4671" y="655"/>
                  </a:lnTo>
                  <a:lnTo>
                    <a:pt x="4671" y="623"/>
                  </a:lnTo>
                  <a:close/>
                  <a:moveTo>
                    <a:pt x="4707" y="650"/>
                  </a:moveTo>
                  <a:lnTo>
                    <a:pt x="4702" y="655"/>
                  </a:lnTo>
                  <a:lnTo>
                    <a:pt x="4695" y="655"/>
                  </a:lnTo>
                  <a:lnTo>
                    <a:pt x="4695" y="639"/>
                  </a:lnTo>
                  <a:lnTo>
                    <a:pt x="4707" y="650"/>
                  </a:lnTo>
                  <a:close/>
                  <a:moveTo>
                    <a:pt x="4684" y="628"/>
                  </a:moveTo>
                  <a:lnTo>
                    <a:pt x="4692" y="619"/>
                  </a:lnTo>
                  <a:lnTo>
                    <a:pt x="4714" y="643"/>
                  </a:lnTo>
                  <a:lnTo>
                    <a:pt x="4707" y="650"/>
                  </a:lnTo>
                  <a:lnTo>
                    <a:pt x="4684" y="628"/>
                  </a:lnTo>
                  <a:close/>
                  <a:moveTo>
                    <a:pt x="4692" y="619"/>
                  </a:moveTo>
                  <a:lnTo>
                    <a:pt x="4697" y="615"/>
                  </a:lnTo>
                  <a:lnTo>
                    <a:pt x="4703" y="615"/>
                  </a:lnTo>
                  <a:lnTo>
                    <a:pt x="4703" y="631"/>
                  </a:lnTo>
                  <a:lnTo>
                    <a:pt x="4692" y="619"/>
                  </a:lnTo>
                  <a:close/>
                  <a:moveTo>
                    <a:pt x="4703" y="615"/>
                  </a:moveTo>
                  <a:lnTo>
                    <a:pt x="4727" y="615"/>
                  </a:lnTo>
                  <a:lnTo>
                    <a:pt x="4727" y="647"/>
                  </a:lnTo>
                  <a:lnTo>
                    <a:pt x="4703" y="647"/>
                  </a:lnTo>
                  <a:lnTo>
                    <a:pt x="4703" y="615"/>
                  </a:lnTo>
                  <a:close/>
                  <a:moveTo>
                    <a:pt x="4739" y="643"/>
                  </a:moveTo>
                  <a:lnTo>
                    <a:pt x="4734" y="647"/>
                  </a:lnTo>
                  <a:lnTo>
                    <a:pt x="4727" y="647"/>
                  </a:lnTo>
                  <a:lnTo>
                    <a:pt x="4727" y="631"/>
                  </a:lnTo>
                  <a:lnTo>
                    <a:pt x="4739" y="643"/>
                  </a:lnTo>
                  <a:close/>
                  <a:moveTo>
                    <a:pt x="4715" y="619"/>
                  </a:moveTo>
                  <a:lnTo>
                    <a:pt x="4724" y="612"/>
                  </a:lnTo>
                  <a:lnTo>
                    <a:pt x="4746" y="634"/>
                  </a:lnTo>
                  <a:lnTo>
                    <a:pt x="4739" y="643"/>
                  </a:lnTo>
                  <a:lnTo>
                    <a:pt x="4715" y="619"/>
                  </a:lnTo>
                  <a:close/>
                  <a:moveTo>
                    <a:pt x="4724" y="612"/>
                  </a:moveTo>
                  <a:lnTo>
                    <a:pt x="4729" y="607"/>
                  </a:lnTo>
                  <a:lnTo>
                    <a:pt x="4735" y="607"/>
                  </a:lnTo>
                  <a:lnTo>
                    <a:pt x="4735" y="623"/>
                  </a:lnTo>
                  <a:lnTo>
                    <a:pt x="4724" y="612"/>
                  </a:lnTo>
                  <a:close/>
                  <a:moveTo>
                    <a:pt x="4735" y="607"/>
                  </a:moveTo>
                  <a:lnTo>
                    <a:pt x="4775" y="607"/>
                  </a:lnTo>
                  <a:lnTo>
                    <a:pt x="4775" y="639"/>
                  </a:lnTo>
                  <a:lnTo>
                    <a:pt x="4735" y="639"/>
                  </a:lnTo>
                  <a:lnTo>
                    <a:pt x="4735" y="607"/>
                  </a:lnTo>
                  <a:close/>
                  <a:moveTo>
                    <a:pt x="4787" y="634"/>
                  </a:moveTo>
                  <a:lnTo>
                    <a:pt x="4782" y="639"/>
                  </a:lnTo>
                  <a:lnTo>
                    <a:pt x="4775" y="639"/>
                  </a:lnTo>
                  <a:lnTo>
                    <a:pt x="4775" y="623"/>
                  </a:lnTo>
                  <a:lnTo>
                    <a:pt x="4787" y="634"/>
                  </a:lnTo>
                  <a:close/>
                  <a:moveTo>
                    <a:pt x="4763" y="612"/>
                  </a:moveTo>
                  <a:lnTo>
                    <a:pt x="4772" y="603"/>
                  </a:lnTo>
                  <a:lnTo>
                    <a:pt x="4794" y="627"/>
                  </a:lnTo>
                  <a:lnTo>
                    <a:pt x="4787" y="634"/>
                  </a:lnTo>
                  <a:lnTo>
                    <a:pt x="4763" y="612"/>
                  </a:lnTo>
                  <a:close/>
                  <a:moveTo>
                    <a:pt x="4772" y="603"/>
                  </a:moveTo>
                  <a:lnTo>
                    <a:pt x="4777" y="599"/>
                  </a:lnTo>
                  <a:lnTo>
                    <a:pt x="4783" y="599"/>
                  </a:lnTo>
                  <a:lnTo>
                    <a:pt x="4783" y="615"/>
                  </a:lnTo>
                  <a:lnTo>
                    <a:pt x="4772" y="603"/>
                  </a:lnTo>
                  <a:close/>
                  <a:moveTo>
                    <a:pt x="4783" y="599"/>
                  </a:moveTo>
                  <a:lnTo>
                    <a:pt x="4807" y="599"/>
                  </a:lnTo>
                  <a:lnTo>
                    <a:pt x="4807" y="631"/>
                  </a:lnTo>
                  <a:lnTo>
                    <a:pt x="4783" y="631"/>
                  </a:lnTo>
                  <a:lnTo>
                    <a:pt x="4783" y="599"/>
                  </a:lnTo>
                  <a:close/>
                  <a:moveTo>
                    <a:pt x="4819" y="627"/>
                  </a:moveTo>
                  <a:lnTo>
                    <a:pt x="4814" y="631"/>
                  </a:lnTo>
                  <a:lnTo>
                    <a:pt x="4807" y="631"/>
                  </a:lnTo>
                  <a:lnTo>
                    <a:pt x="4807" y="615"/>
                  </a:lnTo>
                  <a:lnTo>
                    <a:pt x="4819" y="627"/>
                  </a:lnTo>
                  <a:close/>
                  <a:moveTo>
                    <a:pt x="4795" y="603"/>
                  </a:moveTo>
                  <a:lnTo>
                    <a:pt x="4804" y="596"/>
                  </a:lnTo>
                  <a:lnTo>
                    <a:pt x="4826" y="618"/>
                  </a:lnTo>
                  <a:lnTo>
                    <a:pt x="4819" y="627"/>
                  </a:lnTo>
                  <a:lnTo>
                    <a:pt x="4795" y="603"/>
                  </a:lnTo>
                  <a:close/>
                  <a:moveTo>
                    <a:pt x="4804" y="596"/>
                  </a:moveTo>
                  <a:lnTo>
                    <a:pt x="4809" y="591"/>
                  </a:lnTo>
                  <a:lnTo>
                    <a:pt x="4815" y="591"/>
                  </a:lnTo>
                  <a:lnTo>
                    <a:pt x="4815" y="607"/>
                  </a:lnTo>
                  <a:lnTo>
                    <a:pt x="4804" y="596"/>
                  </a:lnTo>
                  <a:close/>
                  <a:moveTo>
                    <a:pt x="4815" y="591"/>
                  </a:moveTo>
                  <a:lnTo>
                    <a:pt x="4840" y="591"/>
                  </a:lnTo>
                  <a:lnTo>
                    <a:pt x="4840" y="623"/>
                  </a:lnTo>
                  <a:lnTo>
                    <a:pt x="4815" y="623"/>
                  </a:lnTo>
                  <a:lnTo>
                    <a:pt x="4815" y="591"/>
                  </a:lnTo>
                  <a:close/>
                  <a:moveTo>
                    <a:pt x="4846" y="622"/>
                  </a:moveTo>
                  <a:lnTo>
                    <a:pt x="4843" y="623"/>
                  </a:lnTo>
                  <a:lnTo>
                    <a:pt x="4840" y="623"/>
                  </a:lnTo>
                  <a:lnTo>
                    <a:pt x="4840" y="607"/>
                  </a:lnTo>
                  <a:lnTo>
                    <a:pt x="4846" y="622"/>
                  </a:lnTo>
                  <a:close/>
                  <a:moveTo>
                    <a:pt x="4832" y="593"/>
                  </a:moveTo>
                  <a:lnTo>
                    <a:pt x="4848" y="585"/>
                  </a:lnTo>
                  <a:lnTo>
                    <a:pt x="4862" y="613"/>
                  </a:lnTo>
                  <a:lnTo>
                    <a:pt x="4846" y="622"/>
                  </a:lnTo>
                  <a:lnTo>
                    <a:pt x="4832" y="593"/>
                  </a:lnTo>
                  <a:close/>
                  <a:moveTo>
                    <a:pt x="4848" y="585"/>
                  </a:moveTo>
                  <a:lnTo>
                    <a:pt x="4852" y="583"/>
                  </a:lnTo>
                  <a:lnTo>
                    <a:pt x="4856" y="583"/>
                  </a:lnTo>
                  <a:lnTo>
                    <a:pt x="4856" y="599"/>
                  </a:lnTo>
                  <a:lnTo>
                    <a:pt x="4848" y="585"/>
                  </a:lnTo>
                  <a:close/>
                  <a:moveTo>
                    <a:pt x="4856" y="583"/>
                  </a:moveTo>
                  <a:lnTo>
                    <a:pt x="4888" y="583"/>
                  </a:lnTo>
                  <a:lnTo>
                    <a:pt x="4888" y="615"/>
                  </a:lnTo>
                  <a:lnTo>
                    <a:pt x="4856" y="615"/>
                  </a:lnTo>
                  <a:lnTo>
                    <a:pt x="4856" y="583"/>
                  </a:lnTo>
                  <a:close/>
                  <a:moveTo>
                    <a:pt x="4894" y="613"/>
                  </a:moveTo>
                  <a:lnTo>
                    <a:pt x="4891" y="615"/>
                  </a:lnTo>
                  <a:lnTo>
                    <a:pt x="4888" y="615"/>
                  </a:lnTo>
                  <a:lnTo>
                    <a:pt x="4888" y="599"/>
                  </a:lnTo>
                  <a:lnTo>
                    <a:pt x="4894" y="613"/>
                  </a:lnTo>
                  <a:close/>
                  <a:moveTo>
                    <a:pt x="4880" y="585"/>
                  </a:moveTo>
                  <a:lnTo>
                    <a:pt x="4896" y="577"/>
                  </a:lnTo>
                  <a:lnTo>
                    <a:pt x="4910" y="606"/>
                  </a:lnTo>
                  <a:lnTo>
                    <a:pt x="4894" y="613"/>
                  </a:lnTo>
                  <a:lnTo>
                    <a:pt x="4880" y="585"/>
                  </a:lnTo>
                  <a:close/>
                  <a:moveTo>
                    <a:pt x="4896" y="577"/>
                  </a:moveTo>
                  <a:lnTo>
                    <a:pt x="4900" y="575"/>
                  </a:lnTo>
                  <a:lnTo>
                    <a:pt x="4904" y="575"/>
                  </a:lnTo>
                  <a:lnTo>
                    <a:pt x="4904" y="591"/>
                  </a:lnTo>
                  <a:lnTo>
                    <a:pt x="4896" y="577"/>
                  </a:lnTo>
                  <a:close/>
                  <a:moveTo>
                    <a:pt x="4904" y="575"/>
                  </a:moveTo>
                  <a:lnTo>
                    <a:pt x="4920" y="575"/>
                  </a:lnTo>
                  <a:lnTo>
                    <a:pt x="4920" y="607"/>
                  </a:lnTo>
                  <a:lnTo>
                    <a:pt x="4904" y="607"/>
                  </a:lnTo>
                  <a:lnTo>
                    <a:pt x="4904" y="575"/>
                  </a:lnTo>
                  <a:close/>
                  <a:moveTo>
                    <a:pt x="4926" y="606"/>
                  </a:moveTo>
                  <a:lnTo>
                    <a:pt x="4923" y="607"/>
                  </a:lnTo>
                  <a:lnTo>
                    <a:pt x="4920" y="607"/>
                  </a:lnTo>
                  <a:lnTo>
                    <a:pt x="4920" y="591"/>
                  </a:lnTo>
                  <a:lnTo>
                    <a:pt x="4926" y="606"/>
                  </a:lnTo>
                  <a:close/>
                  <a:moveTo>
                    <a:pt x="4912" y="577"/>
                  </a:moveTo>
                  <a:lnTo>
                    <a:pt x="4928" y="569"/>
                  </a:lnTo>
                  <a:lnTo>
                    <a:pt x="4942" y="597"/>
                  </a:lnTo>
                  <a:lnTo>
                    <a:pt x="4926" y="606"/>
                  </a:lnTo>
                  <a:lnTo>
                    <a:pt x="4912" y="577"/>
                  </a:lnTo>
                  <a:close/>
                  <a:moveTo>
                    <a:pt x="4928" y="569"/>
                  </a:moveTo>
                  <a:lnTo>
                    <a:pt x="4932" y="567"/>
                  </a:lnTo>
                  <a:lnTo>
                    <a:pt x="4936" y="567"/>
                  </a:lnTo>
                  <a:lnTo>
                    <a:pt x="4936" y="583"/>
                  </a:lnTo>
                  <a:lnTo>
                    <a:pt x="4928" y="569"/>
                  </a:lnTo>
                  <a:close/>
                  <a:moveTo>
                    <a:pt x="4936" y="567"/>
                  </a:moveTo>
                  <a:lnTo>
                    <a:pt x="4959" y="567"/>
                  </a:lnTo>
                  <a:lnTo>
                    <a:pt x="4959" y="599"/>
                  </a:lnTo>
                  <a:lnTo>
                    <a:pt x="4936" y="599"/>
                  </a:lnTo>
                  <a:lnTo>
                    <a:pt x="4936" y="567"/>
                  </a:lnTo>
                  <a:close/>
                  <a:moveTo>
                    <a:pt x="4970" y="594"/>
                  </a:moveTo>
                  <a:lnTo>
                    <a:pt x="4965" y="599"/>
                  </a:lnTo>
                  <a:lnTo>
                    <a:pt x="4959" y="599"/>
                  </a:lnTo>
                  <a:lnTo>
                    <a:pt x="4959" y="583"/>
                  </a:lnTo>
                  <a:lnTo>
                    <a:pt x="4970" y="594"/>
                  </a:lnTo>
                  <a:close/>
                  <a:moveTo>
                    <a:pt x="4948" y="571"/>
                  </a:moveTo>
                  <a:lnTo>
                    <a:pt x="4955" y="564"/>
                  </a:lnTo>
                  <a:lnTo>
                    <a:pt x="4979" y="586"/>
                  </a:lnTo>
                  <a:lnTo>
                    <a:pt x="4970" y="594"/>
                  </a:lnTo>
                  <a:lnTo>
                    <a:pt x="4948" y="571"/>
                  </a:lnTo>
                  <a:close/>
                  <a:moveTo>
                    <a:pt x="4955" y="564"/>
                  </a:moveTo>
                  <a:lnTo>
                    <a:pt x="4960" y="559"/>
                  </a:lnTo>
                  <a:lnTo>
                    <a:pt x="4968" y="559"/>
                  </a:lnTo>
                  <a:lnTo>
                    <a:pt x="4968" y="575"/>
                  </a:lnTo>
                  <a:lnTo>
                    <a:pt x="4955" y="564"/>
                  </a:lnTo>
                  <a:close/>
                  <a:moveTo>
                    <a:pt x="4968" y="559"/>
                  </a:moveTo>
                  <a:lnTo>
                    <a:pt x="5000" y="559"/>
                  </a:lnTo>
                  <a:lnTo>
                    <a:pt x="5000" y="591"/>
                  </a:lnTo>
                  <a:lnTo>
                    <a:pt x="4968" y="591"/>
                  </a:lnTo>
                  <a:lnTo>
                    <a:pt x="4968" y="559"/>
                  </a:lnTo>
                  <a:close/>
                  <a:moveTo>
                    <a:pt x="5006" y="590"/>
                  </a:moveTo>
                  <a:lnTo>
                    <a:pt x="5002" y="591"/>
                  </a:lnTo>
                  <a:lnTo>
                    <a:pt x="5000" y="591"/>
                  </a:lnTo>
                  <a:lnTo>
                    <a:pt x="5000" y="575"/>
                  </a:lnTo>
                  <a:lnTo>
                    <a:pt x="5006" y="590"/>
                  </a:lnTo>
                  <a:close/>
                  <a:moveTo>
                    <a:pt x="4992" y="561"/>
                  </a:moveTo>
                  <a:lnTo>
                    <a:pt x="5008" y="553"/>
                  </a:lnTo>
                  <a:lnTo>
                    <a:pt x="5022" y="581"/>
                  </a:lnTo>
                  <a:lnTo>
                    <a:pt x="5006" y="590"/>
                  </a:lnTo>
                  <a:lnTo>
                    <a:pt x="4992" y="561"/>
                  </a:lnTo>
                  <a:close/>
                  <a:moveTo>
                    <a:pt x="5008" y="553"/>
                  </a:moveTo>
                  <a:lnTo>
                    <a:pt x="5012" y="551"/>
                  </a:lnTo>
                  <a:lnTo>
                    <a:pt x="5014" y="551"/>
                  </a:lnTo>
                  <a:lnTo>
                    <a:pt x="5014" y="567"/>
                  </a:lnTo>
                  <a:lnTo>
                    <a:pt x="5008" y="553"/>
                  </a:lnTo>
                  <a:close/>
                  <a:moveTo>
                    <a:pt x="5014" y="551"/>
                  </a:moveTo>
                  <a:lnTo>
                    <a:pt x="5039" y="551"/>
                  </a:lnTo>
                  <a:lnTo>
                    <a:pt x="5039" y="583"/>
                  </a:lnTo>
                  <a:lnTo>
                    <a:pt x="5014" y="583"/>
                  </a:lnTo>
                  <a:lnTo>
                    <a:pt x="5014" y="551"/>
                  </a:lnTo>
                  <a:close/>
                  <a:moveTo>
                    <a:pt x="5050" y="578"/>
                  </a:moveTo>
                  <a:lnTo>
                    <a:pt x="5045" y="583"/>
                  </a:lnTo>
                  <a:lnTo>
                    <a:pt x="5039" y="583"/>
                  </a:lnTo>
                  <a:lnTo>
                    <a:pt x="5039" y="567"/>
                  </a:lnTo>
                  <a:lnTo>
                    <a:pt x="5050" y="578"/>
                  </a:lnTo>
                  <a:close/>
                  <a:moveTo>
                    <a:pt x="5028" y="555"/>
                  </a:moveTo>
                  <a:lnTo>
                    <a:pt x="5035" y="548"/>
                  </a:lnTo>
                  <a:lnTo>
                    <a:pt x="5059" y="570"/>
                  </a:lnTo>
                  <a:lnTo>
                    <a:pt x="5050" y="578"/>
                  </a:lnTo>
                  <a:lnTo>
                    <a:pt x="5028" y="555"/>
                  </a:lnTo>
                  <a:close/>
                  <a:moveTo>
                    <a:pt x="5035" y="548"/>
                  </a:moveTo>
                  <a:lnTo>
                    <a:pt x="5040" y="543"/>
                  </a:lnTo>
                  <a:lnTo>
                    <a:pt x="5046" y="543"/>
                  </a:lnTo>
                  <a:lnTo>
                    <a:pt x="5046" y="559"/>
                  </a:lnTo>
                  <a:lnTo>
                    <a:pt x="5035" y="548"/>
                  </a:lnTo>
                  <a:close/>
                  <a:moveTo>
                    <a:pt x="5046" y="543"/>
                  </a:moveTo>
                  <a:lnTo>
                    <a:pt x="5078" y="543"/>
                  </a:lnTo>
                  <a:lnTo>
                    <a:pt x="5078" y="575"/>
                  </a:lnTo>
                  <a:lnTo>
                    <a:pt x="5046" y="575"/>
                  </a:lnTo>
                  <a:lnTo>
                    <a:pt x="5046" y="543"/>
                  </a:lnTo>
                  <a:close/>
                  <a:moveTo>
                    <a:pt x="5086" y="574"/>
                  </a:moveTo>
                  <a:lnTo>
                    <a:pt x="5082" y="575"/>
                  </a:lnTo>
                  <a:lnTo>
                    <a:pt x="5078" y="575"/>
                  </a:lnTo>
                  <a:lnTo>
                    <a:pt x="5078" y="559"/>
                  </a:lnTo>
                  <a:lnTo>
                    <a:pt x="5086" y="574"/>
                  </a:lnTo>
                  <a:close/>
                  <a:moveTo>
                    <a:pt x="5072" y="545"/>
                  </a:moveTo>
                  <a:lnTo>
                    <a:pt x="5088" y="537"/>
                  </a:lnTo>
                  <a:lnTo>
                    <a:pt x="5102" y="565"/>
                  </a:lnTo>
                  <a:lnTo>
                    <a:pt x="5086" y="574"/>
                  </a:lnTo>
                  <a:lnTo>
                    <a:pt x="5072" y="545"/>
                  </a:lnTo>
                  <a:close/>
                  <a:moveTo>
                    <a:pt x="5088" y="537"/>
                  </a:moveTo>
                  <a:lnTo>
                    <a:pt x="5091" y="535"/>
                  </a:lnTo>
                  <a:lnTo>
                    <a:pt x="5094" y="535"/>
                  </a:lnTo>
                  <a:lnTo>
                    <a:pt x="5094" y="551"/>
                  </a:lnTo>
                  <a:lnTo>
                    <a:pt x="5088" y="537"/>
                  </a:lnTo>
                  <a:close/>
                  <a:moveTo>
                    <a:pt x="5094" y="535"/>
                  </a:moveTo>
                  <a:lnTo>
                    <a:pt x="5119" y="535"/>
                  </a:lnTo>
                  <a:lnTo>
                    <a:pt x="5119" y="567"/>
                  </a:lnTo>
                  <a:lnTo>
                    <a:pt x="5094" y="567"/>
                  </a:lnTo>
                  <a:lnTo>
                    <a:pt x="5094" y="535"/>
                  </a:lnTo>
                  <a:close/>
                  <a:moveTo>
                    <a:pt x="5130" y="562"/>
                  </a:moveTo>
                  <a:lnTo>
                    <a:pt x="5125" y="567"/>
                  </a:lnTo>
                  <a:lnTo>
                    <a:pt x="5119" y="567"/>
                  </a:lnTo>
                  <a:lnTo>
                    <a:pt x="5119" y="551"/>
                  </a:lnTo>
                  <a:lnTo>
                    <a:pt x="5130" y="562"/>
                  </a:lnTo>
                  <a:close/>
                  <a:moveTo>
                    <a:pt x="5108" y="539"/>
                  </a:moveTo>
                  <a:lnTo>
                    <a:pt x="5115" y="532"/>
                  </a:lnTo>
                  <a:lnTo>
                    <a:pt x="5139" y="554"/>
                  </a:lnTo>
                  <a:lnTo>
                    <a:pt x="5130" y="562"/>
                  </a:lnTo>
                  <a:lnTo>
                    <a:pt x="5108" y="539"/>
                  </a:lnTo>
                  <a:close/>
                  <a:moveTo>
                    <a:pt x="5115" y="532"/>
                  </a:moveTo>
                  <a:lnTo>
                    <a:pt x="5120" y="527"/>
                  </a:lnTo>
                  <a:lnTo>
                    <a:pt x="5126" y="527"/>
                  </a:lnTo>
                  <a:lnTo>
                    <a:pt x="5126" y="543"/>
                  </a:lnTo>
                  <a:lnTo>
                    <a:pt x="5115" y="532"/>
                  </a:lnTo>
                  <a:close/>
                  <a:moveTo>
                    <a:pt x="5126" y="527"/>
                  </a:moveTo>
                  <a:lnTo>
                    <a:pt x="5158" y="527"/>
                  </a:lnTo>
                  <a:lnTo>
                    <a:pt x="5158" y="559"/>
                  </a:lnTo>
                  <a:lnTo>
                    <a:pt x="5126" y="559"/>
                  </a:lnTo>
                  <a:lnTo>
                    <a:pt x="5126" y="527"/>
                  </a:lnTo>
                  <a:close/>
                  <a:moveTo>
                    <a:pt x="5166" y="558"/>
                  </a:moveTo>
                  <a:lnTo>
                    <a:pt x="5162" y="559"/>
                  </a:lnTo>
                  <a:lnTo>
                    <a:pt x="5158" y="559"/>
                  </a:lnTo>
                  <a:lnTo>
                    <a:pt x="5158" y="543"/>
                  </a:lnTo>
                  <a:lnTo>
                    <a:pt x="5166" y="558"/>
                  </a:lnTo>
                  <a:close/>
                  <a:moveTo>
                    <a:pt x="5152" y="529"/>
                  </a:moveTo>
                  <a:lnTo>
                    <a:pt x="5168" y="521"/>
                  </a:lnTo>
                  <a:lnTo>
                    <a:pt x="5182" y="549"/>
                  </a:lnTo>
                  <a:lnTo>
                    <a:pt x="5166" y="558"/>
                  </a:lnTo>
                  <a:lnTo>
                    <a:pt x="5152" y="529"/>
                  </a:lnTo>
                  <a:close/>
                  <a:moveTo>
                    <a:pt x="5168" y="521"/>
                  </a:moveTo>
                  <a:lnTo>
                    <a:pt x="5171" y="519"/>
                  </a:lnTo>
                  <a:lnTo>
                    <a:pt x="5174" y="519"/>
                  </a:lnTo>
                  <a:lnTo>
                    <a:pt x="5174" y="535"/>
                  </a:lnTo>
                  <a:lnTo>
                    <a:pt x="5168" y="521"/>
                  </a:lnTo>
                  <a:close/>
                  <a:moveTo>
                    <a:pt x="5174" y="519"/>
                  </a:moveTo>
                  <a:lnTo>
                    <a:pt x="5206" y="519"/>
                  </a:lnTo>
                  <a:lnTo>
                    <a:pt x="5206" y="551"/>
                  </a:lnTo>
                  <a:lnTo>
                    <a:pt x="5174" y="551"/>
                  </a:lnTo>
                  <a:lnTo>
                    <a:pt x="5174" y="519"/>
                  </a:lnTo>
                  <a:close/>
                  <a:moveTo>
                    <a:pt x="5214" y="549"/>
                  </a:moveTo>
                  <a:lnTo>
                    <a:pt x="5210" y="551"/>
                  </a:lnTo>
                  <a:lnTo>
                    <a:pt x="5206" y="551"/>
                  </a:lnTo>
                  <a:lnTo>
                    <a:pt x="5206" y="535"/>
                  </a:lnTo>
                  <a:lnTo>
                    <a:pt x="5214" y="549"/>
                  </a:lnTo>
                  <a:close/>
                  <a:moveTo>
                    <a:pt x="5200" y="521"/>
                  </a:moveTo>
                  <a:lnTo>
                    <a:pt x="5216" y="513"/>
                  </a:lnTo>
                  <a:lnTo>
                    <a:pt x="5230" y="542"/>
                  </a:lnTo>
                  <a:lnTo>
                    <a:pt x="5214" y="549"/>
                  </a:lnTo>
                  <a:lnTo>
                    <a:pt x="5200" y="521"/>
                  </a:lnTo>
                  <a:close/>
                  <a:moveTo>
                    <a:pt x="5216" y="513"/>
                  </a:moveTo>
                  <a:lnTo>
                    <a:pt x="5219" y="511"/>
                  </a:lnTo>
                  <a:lnTo>
                    <a:pt x="5223" y="511"/>
                  </a:lnTo>
                  <a:lnTo>
                    <a:pt x="5223" y="527"/>
                  </a:lnTo>
                  <a:lnTo>
                    <a:pt x="5216" y="513"/>
                  </a:lnTo>
                  <a:close/>
                  <a:moveTo>
                    <a:pt x="5223" y="511"/>
                  </a:moveTo>
                  <a:lnTo>
                    <a:pt x="5239" y="511"/>
                  </a:lnTo>
                  <a:lnTo>
                    <a:pt x="5239" y="543"/>
                  </a:lnTo>
                  <a:lnTo>
                    <a:pt x="5223" y="543"/>
                  </a:lnTo>
                  <a:lnTo>
                    <a:pt x="5223" y="511"/>
                  </a:lnTo>
                  <a:close/>
                  <a:moveTo>
                    <a:pt x="5246" y="542"/>
                  </a:moveTo>
                  <a:lnTo>
                    <a:pt x="5242" y="543"/>
                  </a:lnTo>
                  <a:lnTo>
                    <a:pt x="5239" y="543"/>
                  </a:lnTo>
                  <a:lnTo>
                    <a:pt x="5239" y="527"/>
                  </a:lnTo>
                  <a:lnTo>
                    <a:pt x="5246" y="542"/>
                  </a:lnTo>
                  <a:close/>
                  <a:moveTo>
                    <a:pt x="5232" y="513"/>
                  </a:moveTo>
                  <a:lnTo>
                    <a:pt x="5248" y="505"/>
                  </a:lnTo>
                  <a:lnTo>
                    <a:pt x="5262" y="533"/>
                  </a:lnTo>
                  <a:lnTo>
                    <a:pt x="5246" y="542"/>
                  </a:lnTo>
                  <a:lnTo>
                    <a:pt x="5232" y="513"/>
                  </a:lnTo>
                  <a:close/>
                  <a:moveTo>
                    <a:pt x="5248" y="505"/>
                  </a:moveTo>
                  <a:lnTo>
                    <a:pt x="5251" y="503"/>
                  </a:lnTo>
                  <a:lnTo>
                    <a:pt x="5255" y="503"/>
                  </a:lnTo>
                  <a:lnTo>
                    <a:pt x="5255" y="519"/>
                  </a:lnTo>
                  <a:lnTo>
                    <a:pt x="5248" y="505"/>
                  </a:lnTo>
                  <a:close/>
                  <a:moveTo>
                    <a:pt x="5255" y="503"/>
                  </a:moveTo>
                  <a:lnTo>
                    <a:pt x="5287" y="503"/>
                  </a:lnTo>
                  <a:lnTo>
                    <a:pt x="5287" y="535"/>
                  </a:lnTo>
                  <a:lnTo>
                    <a:pt x="5255" y="535"/>
                  </a:lnTo>
                  <a:lnTo>
                    <a:pt x="5255" y="503"/>
                  </a:lnTo>
                  <a:close/>
                  <a:moveTo>
                    <a:pt x="5294" y="533"/>
                  </a:moveTo>
                  <a:lnTo>
                    <a:pt x="5290" y="535"/>
                  </a:lnTo>
                  <a:lnTo>
                    <a:pt x="5287" y="535"/>
                  </a:lnTo>
                  <a:lnTo>
                    <a:pt x="5287" y="519"/>
                  </a:lnTo>
                  <a:lnTo>
                    <a:pt x="5294" y="533"/>
                  </a:lnTo>
                  <a:close/>
                  <a:moveTo>
                    <a:pt x="5280" y="505"/>
                  </a:moveTo>
                  <a:lnTo>
                    <a:pt x="5296" y="497"/>
                  </a:lnTo>
                  <a:lnTo>
                    <a:pt x="5310" y="526"/>
                  </a:lnTo>
                  <a:lnTo>
                    <a:pt x="5294" y="533"/>
                  </a:lnTo>
                  <a:lnTo>
                    <a:pt x="5280" y="505"/>
                  </a:lnTo>
                  <a:close/>
                  <a:moveTo>
                    <a:pt x="5296" y="497"/>
                  </a:moveTo>
                  <a:lnTo>
                    <a:pt x="5299" y="495"/>
                  </a:lnTo>
                  <a:lnTo>
                    <a:pt x="5303" y="495"/>
                  </a:lnTo>
                  <a:lnTo>
                    <a:pt x="5303" y="511"/>
                  </a:lnTo>
                  <a:lnTo>
                    <a:pt x="5296" y="497"/>
                  </a:lnTo>
                  <a:close/>
                  <a:moveTo>
                    <a:pt x="5303" y="495"/>
                  </a:moveTo>
                  <a:lnTo>
                    <a:pt x="5335" y="495"/>
                  </a:lnTo>
                  <a:lnTo>
                    <a:pt x="5335" y="527"/>
                  </a:lnTo>
                  <a:lnTo>
                    <a:pt x="5303" y="527"/>
                  </a:lnTo>
                  <a:lnTo>
                    <a:pt x="5303" y="495"/>
                  </a:lnTo>
                  <a:close/>
                  <a:moveTo>
                    <a:pt x="5346" y="522"/>
                  </a:moveTo>
                  <a:lnTo>
                    <a:pt x="5342" y="527"/>
                  </a:lnTo>
                  <a:lnTo>
                    <a:pt x="5335" y="527"/>
                  </a:lnTo>
                  <a:lnTo>
                    <a:pt x="5335" y="511"/>
                  </a:lnTo>
                  <a:lnTo>
                    <a:pt x="5346" y="522"/>
                  </a:lnTo>
                  <a:close/>
                  <a:moveTo>
                    <a:pt x="5323" y="500"/>
                  </a:moveTo>
                  <a:lnTo>
                    <a:pt x="5332" y="492"/>
                  </a:lnTo>
                  <a:lnTo>
                    <a:pt x="5354" y="514"/>
                  </a:lnTo>
                  <a:lnTo>
                    <a:pt x="5346" y="522"/>
                  </a:lnTo>
                  <a:lnTo>
                    <a:pt x="5323" y="500"/>
                  </a:lnTo>
                  <a:close/>
                  <a:moveTo>
                    <a:pt x="5332" y="492"/>
                  </a:moveTo>
                  <a:lnTo>
                    <a:pt x="5336" y="487"/>
                  </a:lnTo>
                  <a:lnTo>
                    <a:pt x="5343" y="487"/>
                  </a:lnTo>
                  <a:lnTo>
                    <a:pt x="5343" y="503"/>
                  </a:lnTo>
                  <a:lnTo>
                    <a:pt x="5332" y="492"/>
                  </a:lnTo>
                  <a:close/>
                  <a:moveTo>
                    <a:pt x="5343" y="487"/>
                  </a:moveTo>
                  <a:lnTo>
                    <a:pt x="5367" y="487"/>
                  </a:lnTo>
                  <a:lnTo>
                    <a:pt x="5367" y="519"/>
                  </a:lnTo>
                  <a:lnTo>
                    <a:pt x="5343" y="519"/>
                  </a:lnTo>
                  <a:lnTo>
                    <a:pt x="5343" y="487"/>
                  </a:lnTo>
                  <a:close/>
                  <a:moveTo>
                    <a:pt x="5374" y="517"/>
                  </a:moveTo>
                  <a:lnTo>
                    <a:pt x="5370" y="519"/>
                  </a:lnTo>
                  <a:lnTo>
                    <a:pt x="5367" y="519"/>
                  </a:lnTo>
                  <a:lnTo>
                    <a:pt x="5367" y="503"/>
                  </a:lnTo>
                  <a:lnTo>
                    <a:pt x="5374" y="517"/>
                  </a:lnTo>
                  <a:close/>
                  <a:moveTo>
                    <a:pt x="5359" y="489"/>
                  </a:moveTo>
                  <a:lnTo>
                    <a:pt x="5375" y="481"/>
                  </a:lnTo>
                  <a:lnTo>
                    <a:pt x="5390" y="509"/>
                  </a:lnTo>
                  <a:lnTo>
                    <a:pt x="5374" y="517"/>
                  </a:lnTo>
                  <a:lnTo>
                    <a:pt x="5359" y="489"/>
                  </a:lnTo>
                  <a:close/>
                  <a:moveTo>
                    <a:pt x="5375" y="481"/>
                  </a:moveTo>
                  <a:lnTo>
                    <a:pt x="5379" y="479"/>
                  </a:lnTo>
                  <a:lnTo>
                    <a:pt x="5383" y="479"/>
                  </a:lnTo>
                  <a:lnTo>
                    <a:pt x="5383" y="495"/>
                  </a:lnTo>
                  <a:lnTo>
                    <a:pt x="5375" y="481"/>
                  </a:lnTo>
                  <a:close/>
                  <a:moveTo>
                    <a:pt x="5383" y="479"/>
                  </a:moveTo>
                  <a:lnTo>
                    <a:pt x="5415" y="479"/>
                  </a:lnTo>
                  <a:lnTo>
                    <a:pt x="5415" y="511"/>
                  </a:lnTo>
                  <a:lnTo>
                    <a:pt x="5383" y="511"/>
                  </a:lnTo>
                  <a:lnTo>
                    <a:pt x="5383" y="479"/>
                  </a:lnTo>
                  <a:close/>
                  <a:moveTo>
                    <a:pt x="5426" y="506"/>
                  </a:moveTo>
                  <a:lnTo>
                    <a:pt x="5422" y="511"/>
                  </a:lnTo>
                  <a:lnTo>
                    <a:pt x="5415" y="511"/>
                  </a:lnTo>
                  <a:lnTo>
                    <a:pt x="5415" y="495"/>
                  </a:lnTo>
                  <a:lnTo>
                    <a:pt x="5426" y="506"/>
                  </a:lnTo>
                  <a:close/>
                  <a:moveTo>
                    <a:pt x="5404" y="484"/>
                  </a:moveTo>
                  <a:lnTo>
                    <a:pt x="5412" y="476"/>
                  </a:lnTo>
                  <a:lnTo>
                    <a:pt x="5434" y="498"/>
                  </a:lnTo>
                  <a:lnTo>
                    <a:pt x="5426" y="506"/>
                  </a:lnTo>
                  <a:lnTo>
                    <a:pt x="5404" y="484"/>
                  </a:lnTo>
                  <a:close/>
                  <a:moveTo>
                    <a:pt x="5412" y="476"/>
                  </a:moveTo>
                  <a:lnTo>
                    <a:pt x="5416" y="471"/>
                  </a:lnTo>
                  <a:lnTo>
                    <a:pt x="5423" y="471"/>
                  </a:lnTo>
                  <a:lnTo>
                    <a:pt x="5423" y="487"/>
                  </a:lnTo>
                  <a:lnTo>
                    <a:pt x="5412" y="476"/>
                  </a:lnTo>
                  <a:close/>
                  <a:moveTo>
                    <a:pt x="5423" y="471"/>
                  </a:moveTo>
                  <a:lnTo>
                    <a:pt x="5463" y="471"/>
                  </a:lnTo>
                  <a:lnTo>
                    <a:pt x="5463" y="503"/>
                  </a:lnTo>
                  <a:lnTo>
                    <a:pt x="5423" y="503"/>
                  </a:lnTo>
                  <a:lnTo>
                    <a:pt x="5423" y="471"/>
                  </a:lnTo>
                  <a:close/>
                  <a:moveTo>
                    <a:pt x="5474" y="498"/>
                  </a:moveTo>
                  <a:lnTo>
                    <a:pt x="5470" y="503"/>
                  </a:lnTo>
                  <a:lnTo>
                    <a:pt x="5463" y="503"/>
                  </a:lnTo>
                  <a:lnTo>
                    <a:pt x="5463" y="487"/>
                  </a:lnTo>
                  <a:lnTo>
                    <a:pt x="5474" y="498"/>
                  </a:lnTo>
                  <a:close/>
                  <a:moveTo>
                    <a:pt x="5452" y="476"/>
                  </a:moveTo>
                  <a:lnTo>
                    <a:pt x="5459" y="468"/>
                  </a:lnTo>
                  <a:lnTo>
                    <a:pt x="5482" y="490"/>
                  </a:lnTo>
                  <a:lnTo>
                    <a:pt x="5474" y="498"/>
                  </a:lnTo>
                  <a:lnTo>
                    <a:pt x="5452" y="476"/>
                  </a:lnTo>
                  <a:close/>
                  <a:moveTo>
                    <a:pt x="5459" y="468"/>
                  </a:moveTo>
                  <a:lnTo>
                    <a:pt x="5464" y="463"/>
                  </a:lnTo>
                  <a:lnTo>
                    <a:pt x="5471" y="463"/>
                  </a:lnTo>
                  <a:lnTo>
                    <a:pt x="5471" y="479"/>
                  </a:lnTo>
                  <a:lnTo>
                    <a:pt x="5459" y="468"/>
                  </a:lnTo>
                  <a:close/>
                  <a:moveTo>
                    <a:pt x="5471" y="463"/>
                  </a:moveTo>
                  <a:lnTo>
                    <a:pt x="5503" y="463"/>
                  </a:lnTo>
                  <a:lnTo>
                    <a:pt x="5503" y="495"/>
                  </a:lnTo>
                  <a:lnTo>
                    <a:pt x="5471" y="495"/>
                  </a:lnTo>
                  <a:lnTo>
                    <a:pt x="5471" y="463"/>
                  </a:lnTo>
                  <a:close/>
                  <a:moveTo>
                    <a:pt x="5509" y="493"/>
                  </a:moveTo>
                  <a:lnTo>
                    <a:pt x="5507" y="495"/>
                  </a:lnTo>
                  <a:lnTo>
                    <a:pt x="5503" y="495"/>
                  </a:lnTo>
                  <a:lnTo>
                    <a:pt x="5503" y="479"/>
                  </a:lnTo>
                  <a:lnTo>
                    <a:pt x="5509" y="493"/>
                  </a:lnTo>
                  <a:close/>
                  <a:moveTo>
                    <a:pt x="5496" y="465"/>
                  </a:moveTo>
                  <a:lnTo>
                    <a:pt x="5512" y="457"/>
                  </a:lnTo>
                  <a:lnTo>
                    <a:pt x="5525" y="485"/>
                  </a:lnTo>
                  <a:lnTo>
                    <a:pt x="5509" y="493"/>
                  </a:lnTo>
                  <a:lnTo>
                    <a:pt x="5496" y="465"/>
                  </a:lnTo>
                  <a:close/>
                  <a:moveTo>
                    <a:pt x="5512" y="457"/>
                  </a:moveTo>
                  <a:lnTo>
                    <a:pt x="5516" y="455"/>
                  </a:lnTo>
                  <a:lnTo>
                    <a:pt x="5519" y="455"/>
                  </a:lnTo>
                  <a:lnTo>
                    <a:pt x="5519" y="471"/>
                  </a:lnTo>
                  <a:lnTo>
                    <a:pt x="5512" y="457"/>
                  </a:lnTo>
                  <a:close/>
                  <a:moveTo>
                    <a:pt x="5519" y="455"/>
                  </a:moveTo>
                  <a:lnTo>
                    <a:pt x="5551" y="455"/>
                  </a:lnTo>
                  <a:lnTo>
                    <a:pt x="5551" y="487"/>
                  </a:lnTo>
                  <a:lnTo>
                    <a:pt x="5519" y="487"/>
                  </a:lnTo>
                  <a:lnTo>
                    <a:pt x="5519" y="455"/>
                  </a:lnTo>
                  <a:close/>
                  <a:moveTo>
                    <a:pt x="5557" y="485"/>
                  </a:moveTo>
                  <a:lnTo>
                    <a:pt x="5555" y="487"/>
                  </a:lnTo>
                  <a:lnTo>
                    <a:pt x="5551" y="487"/>
                  </a:lnTo>
                  <a:lnTo>
                    <a:pt x="5551" y="471"/>
                  </a:lnTo>
                  <a:lnTo>
                    <a:pt x="5557" y="485"/>
                  </a:lnTo>
                  <a:close/>
                  <a:moveTo>
                    <a:pt x="5544" y="457"/>
                  </a:moveTo>
                  <a:lnTo>
                    <a:pt x="5560" y="449"/>
                  </a:lnTo>
                  <a:lnTo>
                    <a:pt x="5573" y="477"/>
                  </a:lnTo>
                  <a:lnTo>
                    <a:pt x="5557" y="485"/>
                  </a:lnTo>
                  <a:lnTo>
                    <a:pt x="5544" y="457"/>
                  </a:lnTo>
                  <a:close/>
                  <a:moveTo>
                    <a:pt x="5560" y="449"/>
                  </a:moveTo>
                  <a:lnTo>
                    <a:pt x="5564" y="447"/>
                  </a:lnTo>
                  <a:lnTo>
                    <a:pt x="5567" y="447"/>
                  </a:lnTo>
                  <a:lnTo>
                    <a:pt x="5567" y="463"/>
                  </a:lnTo>
                  <a:lnTo>
                    <a:pt x="5560" y="449"/>
                  </a:lnTo>
                  <a:close/>
                  <a:moveTo>
                    <a:pt x="5567" y="447"/>
                  </a:moveTo>
                  <a:lnTo>
                    <a:pt x="5599" y="447"/>
                  </a:lnTo>
                  <a:lnTo>
                    <a:pt x="5599" y="479"/>
                  </a:lnTo>
                  <a:lnTo>
                    <a:pt x="5567" y="479"/>
                  </a:lnTo>
                  <a:lnTo>
                    <a:pt x="5567" y="447"/>
                  </a:lnTo>
                  <a:close/>
                  <a:moveTo>
                    <a:pt x="5610" y="474"/>
                  </a:moveTo>
                  <a:lnTo>
                    <a:pt x="5606" y="479"/>
                  </a:lnTo>
                  <a:lnTo>
                    <a:pt x="5599" y="479"/>
                  </a:lnTo>
                  <a:lnTo>
                    <a:pt x="5599" y="463"/>
                  </a:lnTo>
                  <a:lnTo>
                    <a:pt x="5610" y="474"/>
                  </a:lnTo>
                  <a:close/>
                  <a:moveTo>
                    <a:pt x="5587" y="452"/>
                  </a:moveTo>
                  <a:lnTo>
                    <a:pt x="5596" y="444"/>
                  </a:lnTo>
                  <a:lnTo>
                    <a:pt x="5618" y="466"/>
                  </a:lnTo>
                  <a:lnTo>
                    <a:pt x="5610" y="474"/>
                  </a:lnTo>
                  <a:lnTo>
                    <a:pt x="5587" y="452"/>
                  </a:lnTo>
                  <a:close/>
                  <a:moveTo>
                    <a:pt x="5596" y="444"/>
                  </a:moveTo>
                  <a:lnTo>
                    <a:pt x="5601" y="439"/>
                  </a:lnTo>
                  <a:lnTo>
                    <a:pt x="5607" y="439"/>
                  </a:lnTo>
                  <a:lnTo>
                    <a:pt x="5607" y="455"/>
                  </a:lnTo>
                  <a:lnTo>
                    <a:pt x="5596" y="444"/>
                  </a:lnTo>
                  <a:close/>
                  <a:moveTo>
                    <a:pt x="5607" y="439"/>
                  </a:moveTo>
                  <a:lnTo>
                    <a:pt x="5647" y="439"/>
                  </a:lnTo>
                  <a:lnTo>
                    <a:pt x="5647" y="471"/>
                  </a:lnTo>
                  <a:lnTo>
                    <a:pt x="5607" y="471"/>
                  </a:lnTo>
                  <a:lnTo>
                    <a:pt x="5607" y="439"/>
                  </a:lnTo>
                  <a:close/>
                  <a:moveTo>
                    <a:pt x="5658" y="466"/>
                  </a:moveTo>
                  <a:lnTo>
                    <a:pt x="5654" y="471"/>
                  </a:lnTo>
                  <a:lnTo>
                    <a:pt x="5647" y="471"/>
                  </a:lnTo>
                  <a:lnTo>
                    <a:pt x="5647" y="455"/>
                  </a:lnTo>
                  <a:lnTo>
                    <a:pt x="5658" y="466"/>
                  </a:lnTo>
                  <a:close/>
                  <a:moveTo>
                    <a:pt x="5635" y="444"/>
                  </a:moveTo>
                  <a:lnTo>
                    <a:pt x="5644" y="436"/>
                  </a:lnTo>
                  <a:lnTo>
                    <a:pt x="5666" y="458"/>
                  </a:lnTo>
                  <a:lnTo>
                    <a:pt x="5658" y="466"/>
                  </a:lnTo>
                  <a:lnTo>
                    <a:pt x="5635" y="444"/>
                  </a:lnTo>
                  <a:close/>
                  <a:moveTo>
                    <a:pt x="5644" y="436"/>
                  </a:moveTo>
                  <a:lnTo>
                    <a:pt x="5649" y="431"/>
                  </a:lnTo>
                  <a:lnTo>
                    <a:pt x="5655" y="431"/>
                  </a:lnTo>
                  <a:lnTo>
                    <a:pt x="5655" y="447"/>
                  </a:lnTo>
                  <a:lnTo>
                    <a:pt x="5644" y="436"/>
                  </a:lnTo>
                  <a:close/>
                  <a:moveTo>
                    <a:pt x="5655" y="431"/>
                  </a:moveTo>
                  <a:lnTo>
                    <a:pt x="5687" y="431"/>
                  </a:lnTo>
                  <a:lnTo>
                    <a:pt x="5687" y="463"/>
                  </a:lnTo>
                  <a:lnTo>
                    <a:pt x="5655" y="463"/>
                  </a:lnTo>
                  <a:lnTo>
                    <a:pt x="5655" y="431"/>
                  </a:lnTo>
                  <a:close/>
                  <a:moveTo>
                    <a:pt x="5694" y="461"/>
                  </a:moveTo>
                  <a:lnTo>
                    <a:pt x="5690" y="463"/>
                  </a:lnTo>
                  <a:lnTo>
                    <a:pt x="5687" y="463"/>
                  </a:lnTo>
                  <a:lnTo>
                    <a:pt x="5687" y="447"/>
                  </a:lnTo>
                  <a:lnTo>
                    <a:pt x="5694" y="461"/>
                  </a:lnTo>
                  <a:close/>
                  <a:moveTo>
                    <a:pt x="5679" y="433"/>
                  </a:moveTo>
                  <a:lnTo>
                    <a:pt x="5695" y="425"/>
                  </a:lnTo>
                  <a:lnTo>
                    <a:pt x="5710" y="453"/>
                  </a:lnTo>
                  <a:lnTo>
                    <a:pt x="5694" y="461"/>
                  </a:lnTo>
                  <a:lnTo>
                    <a:pt x="5679" y="433"/>
                  </a:lnTo>
                  <a:close/>
                  <a:moveTo>
                    <a:pt x="5695" y="425"/>
                  </a:moveTo>
                  <a:lnTo>
                    <a:pt x="5699" y="423"/>
                  </a:lnTo>
                  <a:lnTo>
                    <a:pt x="5703" y="423"/>
                  </a:lnTo>
                  <a:lnTo>
                    <a:pt x="5703" y="439"/>
                  </a:lnTo>
                  <a:lnTo>
                    <a:pt x="5695" y="425"/>
                  </a:lnTo>
                  <a:close/>
                  <a:moveTo>
                    <a:pt x="5703" y="423"/>
                  </a:moveTo>
                  <a:lnTo>
                    <a:pt x="5735" y="423"/>
                  </a:lnTo>
                  <a:lnTo>
                    <a:pt x="5735" y="455"/>
                  </a:lnTo>
                  <a:lnTo>
                    <a:pt x="5703" y="455"/>
                  </a:lnTo>
                  <a:lnTo>
                    <a:pt x="5703" y="423"/>
                  </a:lnTo>
                  <a:close/>
                  <a:moveTo>
                    <a:pt x="5746" y="450"/>
                  </a:moveTo>
                  <a:lnTo>
                    <a:pt x="5741" y="455"/>
                  </a:lnTo>
                  <a:lnTo>
                    <a:pt x="5735" y="455"/>
                  </a:lnTo>
                  <a:lnTo>
                    <a:pt x="5735" y="439"/>
                  </a:lnTo>
                  <a:lnTo>
                    <a:pt x="5746" y="450"/>
                  </a:lnTo>
                  <a:close/>
                  <a:moveTo>
                    <a:pt x="5724" y="428"/>
                  </a:moveTo>
                  <a:lnTo>
                    <a:pt x="5731" y="420"/>
                  </a:lnTo>
                  <a:lnTo>
                    <a:pt x="5755" y="442"/>
                  </a:lnTo>
                  <a:lnTo>
                    <a:pt x="5746" y="450"/>
                  </a:lnTo>
                  <a:lnTo>
                    <a:pt x="5724" y="428"/>
                  </a:lnTo>
                  <a:close/>
                  <a:moveTo>
                    <a:pt x="5731" y="420"/>
                  </a:moveTo>
                  <a:lnTo>
                    <a:pt x="5736" y="415"/>
                  </a:lnTo>
                  <a:lnTo>
                    <a:pt x="5742" y="415"/>
                  </a:lnTo>
                  <a:lnTo>
                    <a:pt x="5742" y="431"/>
                  </a:lnTo>
                  <a:lnTo>
                    <a:pt x="5731" y="420"/>
                  </a:lnTo>
                  <a:close/>
                  <a:moveTo>
                    <a:pt x="5742" y="415"/>
                  </a:moveTo>
                  <a:lnTo>
                    <a:pt x="5783" y="415"/>
                  </a:lnTo>
                  <a:lnTo>
                    <a:pt x="5783" y="447"/>
                  </a:lnTo>
                  <a:lnTo>
                    <a:pt x="5742" y="447"/>
                  </a:lnTo>
                  <a:lnTo>
                    <a:pt x="5742" y="415"/>
                  </a:lnTo>
                  <a:close/>
                  <a:moveTo>
                    <a:pt x="5794" y="442"/>
                  </a:moveTo>
                  <a:lnTo>
                    <a:pt x="5789" y="447"/>
                  </a:lnTo>
                  <a:lnTo>
                    <a:pt x="5783" y="447"/>
                  </a:lnTo>
                  <a:lnTo>
                    <a:pt x="5783" y="431"/>
                  </a:lnTo>
                  <a:lnTo>
                    <a:pt x="5794" y="442"/>
                  </a:lnTo>
                  <a:close/>
                  <a:moveTo>
                    <a:pt x="5772" y="420"/>
                  </a:moveTo>
                  <a:lnTo>
                    <a:pt x="5779" y="412"/>
                  </a:lnTo>
                  <a:lnTo>
                    <a:pt x="5803" y="434"/>
                  </a:lnTo>
                  <a:lnTo>
                    <a:pt x="5794" y="442"/>
                  </a:lnTo>
                  <a:lnTo>
                    <a:pt x="5772" y="420"/>
                  </a:lnTo>
                  <a:close/>
                  <a:moveTo>
                    <a:pt x="5779" y="412"/>
                  </a:moveTo>
                  <a:lnTo>
                    <a:pt x="5784" y="407"/>
                  </a:lnTo>
                  <a:lnTo>
                    <a:pt x="5790" y="407"/>
                  </a:lnTo>
                  <a:lnTo>
                    <a:pt x="5790" y="423"/>
                  </a:lnTo>
                  <a:lnTo>
                    <a:pt x="5779" y="412"/>
                  </a:lnTo>
                  <a:close/>
                  <a:moveTo>
                    <a:pt x="5790" y="407"/>
                  </a:moveTo>
                  <a:lnTo>
                    <a:pt x="5822" y="407"/>
                  </a:lnTo>
                  <a:lnTo>
                    <a:pt x="5822" y="439"/>
                  </a:lnTo>
                  <a:lnTo>
                    <a:pt x="5790" y="439"/>
                  </a:lnTo>
                  <a:lnTo>
                    <a:pt x="5790" y="407"/>
                  </a:lnTo>
                  <a:close/>
                  <a:moveTo>
                    <a:pt x="5830" y="437"/>
                  </a:moveTo>
                  <a:lnTo>
                    <a:pt x="5826" y="439"/>
                  </a:lnTo>
                  <a:lnTo>
                    <a:pt x="5822" y="439"/>
                  </a:lnTo>
                  <a:lnTo>
                    <a:pt x="5822" y="423"/>
                  </a:lnTo>
                  <a:lnTo>
                    <a:pt x="5830" y="437"/>
                  </a:lnTo>
                  <a:close/>
                  <a:moveTo>
                    <a:pt x="5816" y="408"/>
                  </a:moveTo>
                  <a:lnTo>
                    <a:pt x="5832" y="401"/>
                  </a:lnTo>
                  <a:lnTo>
                    <a:pt x="5846" y="429"/>
                  </a:lnTo>
                  <a:lnTo>
                    <a:pt x="5830" y="437"/>
                  </a:lnTo>
                  <a:lnTo>
                    <a:pt x="5816" y="408"/>
                  </a:lnTo>
                  <a:close/>
                  <a:moveTo>
                    <a:pt x="5832" y="401"/>
                  </a:moveTo>
                  <a:lnTo>
                    <a:pt x="5835" y="399"/>
                  </a:lnTo>
                  <a:lnTo>
                    <a:pt x="5838" y="399"/>
                  </a:lnTo>
                  <a:lnTo>
                    <a:pt x="5838" y="415"/>
                  </a:lnTo>
                  <a:lnTo>
                    <a:pt x="5832" y="401"/>
                  </a:lnTo>
                  <a:close/>
                  <a:moveTo>
                    <a:pt x="5838" y="399"/>
                  </a:moveTo>
                  <a:lnTo>
                    <a:pt x="5870" y="399"/>
                  </a:lnTo>
                  <a:lnTo>
                    <a:pt x="5870" y="431"/>
                  </a:lnTo>
                  <a:lnTo>
                    <a:pt x="5838" y="431"/>
                  </a:lnTo>
                  <a:lnTo>
                    <a:pt x="5838" y="399"/>
                  </a:lnTo>
                  <a:close/>
                  <a:moveTo>
                    <a:pt x="5878" y="429"/>
                  </a:moveTo>
                  <a:lnTo>
                    <a:pt x="5874" y="431"/>
                  </a:lnTo>
                  <a:lnTo>
                    <a:pt x="5870" y="431"/>
                  </a:lnTo>
                  <a:lnTo>
                    <a:pt x="5870" y="415"/>
                  </a:lnTo>
                  <a:lnTo>
                    <a:pt x="5878" y="429"/>
                  </a:lnTo>
                  <a:close/>
                  <a:moveTo>
                    <a:pt x="5864" y="401"/>
                  </a:moveTo>
                  <a:lnTo>
                    <a:pt x="5880" y="392"/>
                  </a:lnTo>
                  <a:lnTo>
                    <a:pt x="5894" y="421"/>
                  </a:lnTo>
                  <a:lnTo>
                    <a:pt x="5878" y="429"/>
                  </a:lnTo>
                  <a:lnTo>
                    <a:pt x="5864" y="401"/>
                  </a:lnTo>
                  <a:close/>
                  <a:moveTo>
                    <a:pt x="5880" y="392"/>
                  </a:moveTo>
                  <a:lnTo>
                    <a:pt x="5883" y="391"/>
                  </a:lnTo>
                  <a:lnTo>
                    <a:pt x="5886" y="391"/>
                  </a:lnTo>
                  <a:lnTo>
                    <a:pt x="5886" y="407"/>
                  </a:lnTo>
                  <a:lnTo>
                    <a:pt x="5880" y="392"/>
                  </a:lnTo>
                  <a:close/>
                  <a:moveTo>
                    <a:pt x="5886" y="391"/>
                  </a:moveTo>
                  <a:lnTo>
                    <a:pt x="5918" y="391"/>
                  </a:lnTo>
                  <a:lnTo>
                    <a:pt x="5918" y="423"/>
                  </a:lnTo>
                  <a:lnTo>
                    <a:pt x="5886" y="423"/>
                  </a:lnTo>
                  <a:lnTo>
                    <a:pt x="5886" y="391"/>
                  </a:lnTo>
                  <a:close/>
                  <a:moveTo>
                    <a:pt x="5931" y="418"/>
                  </a:moveTo>
                  <a:lnTo>
                    <a:pt x="5926" y="423"/>
                  </a:lnTo>
                  <a:lnTo>
                    <a:pt x="5918" y="423"/>
                  </a:lnTo>
                  <a:lnTo>
                    <a:pt x="5918" y="407"/>
                  </a:lnTo>
                  <a:lnTo>
                    <a:pt x="5931" y="418"/>
                  </a:lnTo>
                  <a:close/>
                  <a:moveTo>
                    <a:pt x="5907" y="396"/>
                  </a:moveTo>
                  <a:lnTo>
                    <a:pt x="5916" y="388"/>
                  </a:lnTo>
                  <a:lnTo>
                    <a:pt x="5938" y="410"/>
                  </a:lnTo>
                  <a:lnTo>
                    <a:pt x="5931" y="418"/>
                  </a:lnTo>
                  <a:lnTo>
                    <a:pt x="5907" y="396"/>
                  </a:lnTo>
                  <a:close/>
                  <a:moveTo>
                    <a:pt x="5916" y="388"/>
                  </a:moveTo>
                  <a:lnTo>
                    <a:pt x="5921" y="383"/>
                  </a:lnTo>
                  <a:lnTo>
                    <a:pt x="5927" y="383"/>
                  </a:lnTo>
                  <a:lnTo>
                    <a:pt x="5927" y="399"/>
                  </a:lnTo>
                  <a:lnTo>
                    <a:pt x="5916" y="388"/>
                  </a:lnTo>
                  <a:close/>
                  <a:moveTo>
                    <a:pt x="5927" y="383"/>
                  </a:moveTo>
                  <a:lnTo>
                    <a:pt x="5966" y="383"/>
                  </a:lnTo>
                  <a:lnTo>
                    <a:pt x="5966" y="415"/>
                  </a:lnTo>
                  <a:lnTo>
                    <a:pt x="5927" y="415"/>
                  </a:lnTo>
                  <a:lnTo>
                    <a:pt x="5927" y="383"/>
                  </a:lnTo>
                  <a:close/>
                  <a:moveTo>
                    <a:pt x="5979" y="410"/>
                  </a:moveTo>
                  <a:lnTo>
                    <a:pt x="5974" y="415"/>
                  </a:lnTo>
                  <a:lnTo>
                    <a:pt x="5966" y="415"/>
                  </a:lnTo>
                  <a:lnTo>
                    <a:pt x="5966" y="399"/>
                  </a:lnTo>
                  <a:lnTo>
                    <a:pt x="5979" y="410"/>
                  </a:lnTo>
                  <a:close/>
                  <a:moveTo>
                    <a:pt x="5955" y="388"/>
                  </a:moveTo>
                  <a:lnTo>
                    <a:pt x="5964" y="380"/>
                  </a:lnTo>
                  <a:lnTo>
                    <a:pt x="5986" y="402"/>
                  </a:lnTo>
                  <a:lnTo>
                    <a:pt x="5979" y="410"/>
                  </a:lnTo>
                  <a:lnTo>
                    <a:pt x="5955" y="388"/>
                  </a:lnTo>
                  <a:close/>
                  <a:moveTo>
                    <a:pt x="5964" y="380"/>
                  </a:moveTo>
                  <a:lnTo>
                    <a:pt x="5968" y="375"/>
                  </a:lnTo>
                  <a:lnTo>
                    <a:pt x="5975" y="375"/>
                  </a:lnTo>
                  <a:lnTo>
                    <a:pt x="5975" y="391"/>
                  </a:lnTo>
                  <a:lnTo>
                    <a:pt x="5964" y="380"/>
                  </a:lnTo>
                  <a:close/>
                  <a:moveTo>
                    <a:pt x="5975" y="375"/>
                  </a:moveTo>
                  <a:lnTo>
                    <a:pt x="6023" y="375"/>
                  </a:lnTo>
                  <a:lnTo>
                    <a:pt x="6023" y="407"/>
                  </a:lnTo>
                  <a:lnTo>
                    <a:pt x="5975" y="407"/>
                  </a:lnTo>
                  <a:lnTo>
                    <a:pt x="5975" y="375"/>
                  </a:lnTo>
                  <a:close/>
                  <a:moveTo>
                    <a:pt x="6034" y="402"/>
                  </a:moveTo>
                  <a:lnTo>
                    <a:pt x="6029" y="407"/>
                  </a:lnTo>
                  <a:lnTo>
                    <a:pt x="6023" y="407"/>
                  </a:lnTo>
                  <a:lnTo>
                    <a:pt x="6023" y="391"/>
                  </a:lnTo>
                  <a:lnTo>
                    <a:pt x="6034" y="402"/>
                  </a:lnTo>
                  <a:close/>
                  <a:moveTo>
                    <a:pt x="6012" y="380"/>
                  </a:moveTo>
                  <a:lnTo>
                    <a:pt x="6019" y="372"/>
                  </a:lnTo>
                  <a:lnTo>
                    <a:pt x="6041" y="394"/>
                  </a:lnTo>
                  <a:lnTo>
                    <a:pt x="6034" y="402"/>
                  </a:lnTo>
                  <a:lnTo>
                    <a:pt x="6012" y="380"/>
                  </a:lnTo>
                  <a:close/>
                  <a:moveTo>
                    <a:pt x="6019" y="372"/>
                  </a:moveTo>
                  <a:lnTo>
                    <a:pt x="6024" y="367"/>
                  </a:lnTo>
                  <a:lnTo>
                    <a:pt x="6030" y="367"/>
                  </a:lnTo>
                  <a:lnTo>
                    <a:pt x="6030" y="383"/>
                  </a:lnTo>
                  <a:lnTo>
                    <a:pt x="6019" y="372"/>
                  </a:lnTo>
                  <a:close/>
                  <a:moveTo>
                    <a:pt x="6030" y="367"/>
                  </a:moveTo>
                  <a:lnTo>
                    <a:pt x="6062" y="367"/>
                  </a:lnTo>
                  <a:lnTo>
                    <a:pt x="6062" y="399"/>
                  </a:lnTo>
                  <a:lnTo>
                    <a:pt x="6030" y="399"/>
                  </a:lnTo>
                  <a:lnTo>
                    <a:pt x="6030" y="367"/>
                  </a:lnTo>
                  <a:close/>
                  <a:moveTo>
                    <a:pt x="6070" y="397"/>
                  </a:moveTo>
                  <a:lnTo>
                    <a:pt x="6066" y="399"/>
                  </a:lnTo>
                  <a:lnTo>
                    <a:pt x="6062" y="399"/>
                  </a:lnTo>
                  <a:lnTo>
                    <a:pt x="6062" y="383"/>
                  </a:lnTo>
                  <a:lnTo>
                    <a:pt x="6070" y="397"/>
                  </a:lnTo>
                  <a:close/>
                  <a:moveTo>
                    <a:pt x="6055" y="369"/>
                  </a:moveTo>
                  <a:lnTo>
                    <a:pt x="6071" y="360"/>
                  </a:lnTo>
                  <a:lnTo>
                    <a:pt x="6086" y="389"/>
                  </a:lnTo>
                  <a:lnTo>
                    <a:pt x="6070" y="397"/>
                  </a:lnTo>
                  <a:lnTo>
                    <a:pt x="6055" y="369"/>
                  </a:lnTo>
                  <a:close/>
                  <a:moveTo>
                    <a:pt x="6071" y="360"/>
                  </a:moveTo>
                  <a:lnTo>
                    <a:pt x="6075" y="359"/>
                  </a:lnTo>
                  <a:lnTo>
                    <a:pt x="6078" y="359"/>
                  </a:lnTo>
                  <a:lnTo>
                    <a:pt x="6078" y="375"/>
                  </a:lnTo>
                  <a:lnTo>
                    <a:pt x="6071" y="360"/>
                  </a:lnTo>
                  <a:close/>
                  <a:moveTo>
                    <a:pt x="6078" y="359"/>
                  </a:moveTo>
                  <a:lnTo>
                    <a:pt x="6110" y="359"/>
                  </a:lnTo>
                  <a:lnTo>
                    <a:pt x="6110" y="391"/>
                  </a:lnTo>
                  <a:lnTo>
                    <a:pt x="6078" y="391"/>
                  </a:lnTo>
                  <a:lnTo>
                    <a:pt x="6078" y="359"/>
                  </a:lnTo>
                  <a:close/>
                  <a:moveTo>
                    <a:pt x="6118" y="389"/>
                  </a:moveTo>
                  <a:lnTo>
                    <a:pt x="6114" y="391"/>
                  </a:lnTo>
                  <a:lnTo>
                    <a:pt x="6110" y="391"/>
                  </a:lnTo>
                  <a:lnTo>
                    <a:pt x="6110" y="375"/>
                  </a:lnTo>
                  <a:lnTo>
                    <a:pt x="6118" y="389"/>
                  </a:lnTo>
                  <a:close/>
                  <a:moveTo>
                    <a:pt x="6103" y="360"/>
                  </a:moveTo>
                  <a:lnTo>
                    <a:pt x="6119" y="353"/>
                  </a:lnTo>
                  <a:lnTo>
                    <a:pt x="6134" y="381"/>
                  </a:lnTo>
                  <a:lnTo>
                    <a:pt x="6118" y="389"/>
                  </a:lnTo>
                  <a:lnTo>
                    <a:pt x="6103" y="360"/>
                  </a:lnTo>
                  <a:close/>
                  <a:moveTo>
                    <a:pt x="6119" y="353"/>
                  </a:moveTo>
                  <a:lnTo>
                    <a:pt x="6123" y="351"/>
                  </a:lnTo>
                  <a:lnTo>
                    <a:pt x="6126" y="351"/>
                  </a:lnTo>
                  <a:lnTo>
                    <a:pt x="6126" y="367"/>
                  </a:lnTo>
                  <a:lnTo>
                    <a:pt x="6119" y="353"/>
                  </a:lnTo>
                  <a:close/>
                  <a:moveTo>
                    <a:pt x="6126" y="351"/>
                  </a:moveTo>
                  <a:lnTo>
                    <a:pt x="6167" y="351"/>
                  </a:lnTo>
                  <a:lnTo>
                    <a:pt x="6167" y="383"/>
                  </a:lnTo>
                  <a:lnTo>
                    <a:pt x="6126" y="383"/>
                  </a:lnTo>
                  <a:lnTo>
                    <a:pt x="6126" y="351"/>
                  </a:lnTo>
                  <a:close/>
                  <a:moveTo>
                    <a:pt x="6174" y="381"/>
                  </a:moveTo>
                  <a:lnTo>
                    <a:pt x="6171" y="383"/>
                  </a:lnTo>
                  <a:lnTo>
                    <a:pt x="6167" y="383"/>
                  </a:lnTo>
                  <a:lnTo>
                    <a:pt x="6167" y="367"/>
                  </a:lnTo>
                  <a:lnTo>
                    <a:pt x="6174" y="381"/>
                  </a:lnTo>
                  <a:close/>
                  <a:moveTo>
                    <a:pt x="6160" y="353"/>
                  </a:moveTo>
                  <a:lnTo>
                    <a:pt x="6176" y="344"/>
                  </a:lnTo>
                  <a:lnTo>
                    <a:pt x="6189" y="373"/>
                  </a:lnTo>
                  <a:lnTo>
                    <a:pt x="6174" y="381"/>
                  </a:lnTo>
                  <a:lnTo>
                    <a:pt x="6160" y="353"/>
                  </a:lnTo>
                  <a:close/>
                  <a:moveTo>
                    <a:pt x="6176" y="344"/>
                  </a:moveTo>
                  <a:lnTo>
                    <a:pt x="6179" y="343"/>
                  </a:lnTo>
                  <a:lnTo>
                    <a:pt x="6183" y="343"/>
                  </a:lnTo>
                  <a:lnTo>
                    <a:pt x="6183" y="359"/>
                  </a:lnTo>
                  <a:lnTo>
                    <a:pt x="6176" y="344"/>
                  </a:lnTo>
                  <a:close/>
                  <a:moveTo>
                    <a:pt x="6183" y="343"/>
                  </a:moveTo>
                  <a:lnTo>
                    <a:pt x="6215" y="343"/>
                  </a:lnTo>
                  <a:lnTo>
                    <a:pt x="6215" y="375"/>
                  </a:lnTo>
                  <a:lnTo>
                    <a:pt x="6183" y="375"/>
                  </a:lnTo>
                  <a:lnTo>
                    <a:pt x="6183" y="343"/>
                  </a:lnTo>
                  <a:close/>
                  <a:moveTo>
                    <a:pt x="6226" y="370"/>
                  </a:moveTo>
                  <a:lnTo>
                    <a:pt x="6221" y="375"/>
                  </a:lnTo>
                  <a:lnTo>
                    <a:pt x="6215" y="375"/>
                  </a:lnTo>
                  <a:lnTo>
                    <a:pt x="6215" y="359"/>
                  </a:lnTo>
                  <a:lnTo>
                    <a:pt x="6226" y="370"/>
                  </a:lnTo>
                  <a:close/>
                  <a:moveTo>
                    <a:pt x="6204" y="348"/>
                  </a:moveTo>
                  <a:lnTo>
                    <a:pt x="6211" y="340"/>
                  </a:lnTo>
                  <a:lnTo>
                    <a:pt x="6234" y="362"/>
                  </a:lnTo>
                  <a:lnTo>
                    <a:pt x="6226" y="370"/>
                  </a:lnTo>
                  <a:lnTo>
                    <a:pt x="6204" y="348"/>
                  </a:lnTo>
                  <a:close/>
                  <a:moveTo>
                    <a:pt x="6211" y="340"/>
                  </a:moveTo>
                  <a:lnTo>
                    <a:pt x="6216" y="335"/>
                  </a:lnTo>
                  <a:lnTo>
                    <a:pt x="6222" y="335"/>
                  </a:lnTo>
                  <a:lnTo>
                    <a:pt x="6222" y="351"/>
                  </a:lnTo>
                  <a:lnTo>
                    <a:pt x="6211" y="340"/>
                  </a:lnTo>
                  <a:close/>
                  <a:moveTo>
                    <a:pt x="6222" y="335"/>
                  </a:moveTo>
                  <a:lnTo>
                    <a:pt x="6263" y="335"/>
                  </a:lnTo>
                  <a:lnTo>
                    <a:pt x="6263" y="367"/>
                  </a:lnTo>
                  <a:lnTo>
                    <a:pt x="6222" y="367"/>
                  </a:lnTo>
                  <a:lnTo>
                    <a:pt x="6222" y="335"/>
                  </a:lnTo>
                  <a:close/>
                  <a:moveTo>
                    <a:pt x="6274" y="362"/>
                  </a:moveTo>
                  <a:lnTo>
                    <a:pt x="6269" y="367"/>
                  </a:lnTo>
                  <a:lnTo>
                    <a:pt x="6263" y="367"/>
                  </a:lnTo>
                  <a:lnTo>
                    <a:pt x="6263" y="351"/>
                  </a:lnTo>
                  <a:lnTo>
                    <a:pt x="6274" y="362"/>
                  </a:lnTo>
                  <a:close/>
                  <a:moveTo>
                    <a:pt x="6251" y="340"/>
                  </a:moveTo>
                  <a:lnTo>
                    <a:pt x="6259" y="332"/>
                  </a:lnTo>
                  <a:lnTo>
                    <a:pt x="6282" y="354"/>
                  </a:lnTo>
                  <a:lnTo>
                    <a:pt x="6274" y="362"/>
                  </a:lnTo>
                  <a:lnTo>
                    <a:pt x="6251" y="340"/>
                  </a:lnTo>
                  <a:close/>
                  <a:moveTo>
                    <a:pt x="6259" y="332"/>
                  </a:moveTo>
                  <a:lnTo>
                    <a:pt x="6264" y="327"/>
                  </a:lnTo>
                  <a:lnTo>
                    <a:pt x="6271" y="327"/>
                  </a:lnTo>
                  <a:lnTo>
                    <a:pt x="6271" y="343"/>
                  </a:lnTo>
                  <a:lnTo>
                    <a:pt x="6259" y="332"/>
                  </a:lnTo>
                  <a:close/>
                  <a:moveTo>
                    <a:pt x="6271" y="327"/>
                  </a:moveTo>
                  <a:lnTo>
                    <a:pt x="6319" y="327"/>
                  </a:lnTo>
                  <a:lnTo>
                    <a:pt x="6319" y="359"/>
                  </a:lnTo>
                  <a:lnTo>
                    <a:pt x="6271" y="359"/>
                  </a:lnTo>
                  <a:lnTo>
                    <a:pt x="6271" y="327"/>
                  </a:lnTo>
                  <a:close/>
                  <a:moveTo>
                    <a:pt x="6330" y="354"/>
                  </a:moveTo>
                  <a:lnTo>
                    <a:pt x="6325" y="359"/>
                  </a:lnTo>
                  <a:lnTo>
                    <a:pt x="6319" y="359"/>
                  </a:lnTo>
                  <a:lnTo>
                    <a:pt x="6319" y="343"/>
                  </a:lnTo>
                  <a:lnTo>
                    <a:pt x="6330" y="354"/>
                  </a:lnTo>
                  <a:close/>
                  <a:moveTo>
                    <a:pt x="6307" y="332"/>
                  </a:moveTo>
                  <a:lnTo>
                    <a:pt x="6315" y="323"/>
                  </a:lnTo>
                  <a:lnTo>
                    <a:pt x="6338" y="346"/>
                  </a:lnTo>
                  <a:lnTo>
                    <a:pt x="6330" y="354"/>
                  </a:lnTo>
                  <a:lnTo>
                    <a:pt x="6307" y="332"/>
                  </a:lnTo>
                  <a:close/>
                  <a:moveTo>
                    <a:pt x="6315" y="323"/>
                  </a:moveTo>
                  <a:lnTo>
                    <a:pt x="6320" y="319"/>
                  </a:lnTo>
                  <a:lnTo>
                    <a:pt x="6327" y="319"/>
                  </a:lnTo>
                  <a:lnTo>
                    <a:pt x="6327" y="335"/>
                  </a:lnTo>
                  <a:lnTo>
                    <a:pt x="6315" y="323"/>
                  </a:lnTo>
                  <a:close/>
                  <a:moveTo>
                    <a:pt x="6327" y="319"/>
                  </a:moveTo>
                  <a:lnTo>
                    <a:pt x="6375" y="319"/>
                  </a:lnTo>
                  <a:lnTo>
                    <a:pt x="6375" y="351"/>
                  </a:lnTo>
                  <a:lnTo>
                    <a:pt x="6327" y="351"/>
                  </a:lnTo>
                  <a:lnTo>
                    <a:pt x="6327" y="319"/>
                  </a:lnTo>
                  <a:close/>
                  <a:moveTo>
                    <a:pt x="6381" y="349"/>
                  </a:moveTo>
                  <a:lnTo>
                    <a:pt x="6379" y="351"/>
                  </a:lnTo>
                  <a:lnTo>
                    <a:pt x="6375" y="351"/>
                  </a:lnTo>
                  <a:lnTo>
                    <a:pt x="6375" y="335"/>
                  </a:lnTo>
                  <a:lnTo>
                    <a:pt x="6381" y="349"/>
                  </a:lnTo>
                  <a:close/>
                  <a:moveTo>
                    <a:pt x="6368" y="321"/>
                  </a:moveTo>
                  <a:lnTo>
                    <a:pt x="6384" y="312"/>
                  </a:lnTo>
                  <a:lnTo>
                    <a:pt x="6397" y="341"/>
                  </a:lnTo>
                  <a:lnTo>
                    <a:pt x="6381" y="349"/>
                  </a:lnTo>
                  <a:lnTo>
                    <a:pt x="6368" y="321"/>
                  </a:lnTo>
                  <a:close/>
                  <a:moveTo>
                    <a:pt x="6384" y="312"/>
                  </a:moveTo>
                  <a:lnTo>
                    <a:pt x="6388" y="311"/>
                  </a:lnTo>
                  <a:lnTo>
                    <a:pt x="6391" y="311"/>
                  </a:lnTo>
                  <a:lnTo>
                    <a:pt x="6391" y="327"/>
                  </a:lnTo>
                  <a:lnTo>
                    <a:pt x="6384" y="312"/>
                  </a:lnTo>
                  <a:close/>
                  <a:moveTo>
                    <a:pt x="6391" y="311"/>
                  </a:moveTo>
                  <a:lnTo>
                    <a:pt x="6423" y="311"/>
                  </a:lnTo>
                  <a:lnTo>
                    <a:pt x="6423" y="343"/>
                  </a:lnTo>
                  <a:lnTo>
                    <a:pt x="6391" y="343"/>
                  </a:lnTo>
                  <a:lnTo>
                    <a:pt x="6391" y="311"/>
                  </a:lnTo>
                  <a:close/>
                  <a:moveTo>
                    <a:pt x="6434" y="338"/>
                  </a:moveTo>
                  <a:lnTo>
                    <a:pt x="6429" y="343"/>
                  </a:lnTo>
                  <a:lnTo>
                    <a:pt x="6423" y="343"/>
                  </a:lnTo>
                  <a:lnTo>
                    <a:pt x="6423" y="327"/>
                  </a:lnTo>
                  <a:lnTo>
                    <a:pt x="6434" y="338"/>
                  </a:lnTo>
                  <a:close/>
                  <a:moveTo>
                    <a:pt x="6411" y="316"/>
                  </a:moveTo>
                  <a:lnTo>
                    <a:pt x="6420" y="307"/>
                  </a:lnTo>
                  <a:lnTo>
                    <a:pt x="6442" y="331"/>
                  </a:lnTo>
                  <a:lnTo>
                    <a:pt x="6434" y="338"/>
                  </a:lnTo>
                  <a:lnTo>
                    <a:pt x="6411" y="316"/>
                  </a:lnTo>
                  <a:close/>
                  <a:moveTo>
                    <a:pt x="6420" y="307"/>
                  </a:moveTo>
                  <a:lnTo>
                    <a:pt x="6424" y="303"/>
                  </a:lnTo>
                  <a:lnTo>
                    <a:pt x="6431" y="303"/>
                  </a:lnTo>
                  <a:lnTo>
                    <a:pt x="6431" y="319"/>
                  </a:lnTo>
                  <a:lnTo>
                    <a:pt x="6420" y="307"/>
                  </a:lnTo>
                  <a:close/>
                  <a:moveTo>
                    <a:pt x="6431" y="303"/>
                  </a:moveTo>
                  <a:lnTo>
                    <a:pt x="6479" y="303"/>
                  </a:lnTo>
                  <a:lnTo>
                    <a:pt x="6479" y="335"/>
                  </a:lnTo>
                  <a:lnTo>
                    <a:pt x="6431" y="335"/>
                  </a:lnTo>
                  <a:lnTo>
                    <a:pt x="6431" y="303"/>
                  </a:lnTo>
                  <a:close/>
                  <a:moveTo>
                    <a:pt x="6490" y="331"/>
                  </a:moveTo>
                  <a:lnTo>
                    <a:pt x="6485" y="335"/>
                  </a:lnTo>
                  <a:lnTo>
                    <a:pt x="6479" y="335"/>
                  </a:lnTo>
                  <a:lnTo>
                    <a:pt x="6479" y="319"/>
                  </a:lnTo>
                  <a:lnTo>
                    <a:pt x="6490" y="331"/>
                  </a:lnTo>
                  <a:close/>
                  <a:moveTo>
                    <a:pt x="6468" y="307"/>
                  </a:moveTo>
                  <a:lnTo>
                    <a:pt x="6475" y="300"/>
                  </a:lnTo>
                  <a:lnTo>
                    <a:pt x="6498" y="322"/>
                  </a:lnTo>
                  <a:lnTo>
                    <a:pt x="6490" y="331"/>
                  </a:lnTo>
                  <a:lnTo>
                    <a:pt x="6468" y="307"/>
                  </a:lnTo>
                  <a:close/>
                  <a:moveTo>
                    <a:pt x="6475" y="300"/>
                  </a:moveTo>
                  <a:lnTo>
                    <a:pt x="6480" y="295"/>
                  </a:lnTo>
                  <a:lnTo>
                    <a:pt x="6487" y="295"/>
                  </a:lnTo>
                  <a:lnTo>
                    <a:pt x="6487" y="311"/>
                  </a:lnTo>
                  <a:lnTo>
                    <a:pt x="6475" y="300"/>
                  </a:lnTo>
                  <a:close/>
                  <a:moveTo>
                    <a:pt x="6487" y="295"/>
                  </a:moveTo>
                  <a:lnTo>
                    <a:pt x="6534" y="295"/>
                  </a:lnTo>
                  <a:lnTo>
                    <a:pt x="6534" y="327"/>
                  </a:lnTo>
                  <a:lnTo>
                    <a:pt x="6487" y="327"/>
                  </a:lnTo>
                  <a:lnTo>
                    <a:pt x="6487" y="295"/>
                  </a:lnTo>
                  <a:close/>
                  <a:moveTo>
                    <a:pt x="6541" y="325"/>
                  </a:moveTo>
                  <a:lnTo>
                    <a:pt x="6538" y="327"/>
                  </a:lnTo>
                  <a:lnTo>
                    <a:pt x="6534" y="327"/>
                  </a:lnTo>
                  <a:lnTo>
                    <a:pt x="6534" y="311"/>
                  </a:lnTo>
                  <a:lnTo>
                    <a:pt x="6541" y="325"/>
                  </a:lnTo>
                  <a:close/>
                  <a:moveTo>
                    <a:pt x="6528" y="296"/>
                  </a:moveTo>
                  <a:lnTo>
                    <a:pt x="6544" y="289"/>
                  </a:lnTo>
                  <a:lnTo>
                    <a:pt x="6557" y="317"/>
                  </a:lnTo>
                  <a:lnTo>
                    <a:pt x="6541" y="325"/>
                  </a:lnTo>
                  <a:lnTo>
                    <a:pt x="6528" y="296"/>
                  </a:lnTo>
                  <a:close/>
                  <a:moveTo>
                    <a:pt x="6544" y="289"/>
                  </a:moveTo>
                  <a:lnTo>
                    <a:pt x="6548" y="287"/>
                  </a:lnTo>
                  <a:lnTo>
                    <a:pt x="6550" y="287"/>
                  </a:lnTo>
                  <a:lnTo>
                    <a:pt x="6550" y="303"/>
                  </a:lnTo>
                  <a:lnTo>
                    <a:pt x="6544" y="289"/>
                  </a:lnTo>
                  <a:close/>
                  <a:moveTo>
                    <a:pt x="6550" y="287"/>
                  </a:moveTo>
                  <a:lnTo>
                    <a:pt x="6582" y="287"/>
                  </a:lnTo>
                  <a:lnTo>
                    <a:pt x="6582" y="319"/>
                  </a:lnTo>
                  <a:lnTo>
                    <a:pt x="6550" y="319"/>
                  </a:lnTo>
                  <a:lnTo>
                    <a:pt x="6550" y="287"/>
                  </a:lnTo>
                  <a:close/>
                  <a:moveTo>
                    <a:pt x="6594" y="315"/>
                  </a:moveTo>
                  <a:lnTo>
                    <a:pt x="6589" y="319"/>
                  </a:lnTo>
                  <a:lnTo>
                    <a:pt x="6582" y="319"/>
                  </a:lnTo>
                  <a:lnTo>
                    <a:pt x="6582" y="303"/>
                  </a:lnTo>
                  <a:lnTo>
                    <a:pt x="6594" y="315"/>
                  </a:lnTo>
                  <a:close/>
                  <a:moveTo>
                    <a:pt x="6571" y="291"/>
                  </a:moveTo>
                  <a:lnTo>
                    <a:pt x="6580" y="284"/>
                  </a:lnTo>
                  <a:lnTo>
                    <a:pt x="6602" y="306"/>
                  </a:lnTo>
                  <a:lnTo>
                    <a:pt x="6594" y="315"/>
                  </a:lnTo>
                  <a:lnTo>
                    <a:pt x="6571" y="291"/>
                  </a:lnTo>
                  <a:close/>
                  <a:moveTo>
                    <a:pt x="6580" y="284"/>
                  </a:moveTo>
                  <a:lnTo>
                    <a:pt x="6585" y="279"/>
                  </a:lnTo>
                  <a:lnTo>
                    <a:pt x="6591" y="279"/>
                  </a:lnTo>
                  <a:lnTo>
                    <a:pt x="6591" y="295"/>
                  </a:lnTo>
                  <a:lnTo>
                    <a:pt x="6580" y="284"/>
                  </a:lnTo>
                  <a:close/>
                  <a:moveTo>
                    <a:pt x="6591" y="279"/>
                  </a:moveTo>
                  <a:lnTo>
                    <a:pt x="6639" y="279"/>
                  </a:lnTo>
                  <a:lnTo>
                    <a:pt x="6639" y="311"/>
                  </a:lnTo>
                  <a:lnTo>
                    <a:pt x="6591" y="311"/>
                  </a:lnTo>
                  <a:lnTo>
                    <a:pt x="6591" y="279"/>
                  </a:lnTo>
                  <a:close/>
                  <a:moveTo>
                    <a:pt x="6650" y="306"/>
                  </a:moveTo>
                  <a:lnTo>
                    <a:pt x="6645" y="311"/>
                  </a:lnTo>
                  <a:lnTo>
                    <a:pt x="6639" y="311"/>
                  </a:lnTo>
                  <a:lnTo>
                    <a:pt x="6639" y="295"/>
                  </a:lnTo>
                  <a:lnTo>
                    <a:pt x="6650" y="306"/>
                  </a:lnTo>
                  <a:close/>
                  <a:moveTo>
                    <a:pt x="6628" y="284"/>
                  </a:moveTo>
                  <a:lnTo>
                    <a:pt x="6635" y="275"/>
                  </a:lnTo>
                  <a:lnTo>
                    <a:pt x="6658" y="299"/>
                  </a:lnTo>
                  <a:lnTo>
                    <a:pt x="6650" y="306"/>
                  </a:lnTo>
                  <a:lnTo>
                    <a:pt x="6628" y="284"/>
                  </a:lnTo>
                  <a:close/>
                  <a:moveTo>
                    <a:pt x="6635" y="275"/>
                  </a:moveTo>
                  <a:lnTo>
                    <a:pt x="6640" y="271"/>
                  </a:lnTo>
                  <a:lnTo>
                    <a:pt x="6646" y="271"/>
                  </a:lnTo>
                  <a:lnTo>
                    <a:pt x="6646" y="287"/>
                  </a:lnTo>
                  <a:lnTo>
                    <a:pt x="6635" y="275"/>
                  </a:lnTo>
                  <a:close/>
                  <a:moveTo>
                    <a:pt x="6646" y="271"/>
                  </a:moveTo>
                  <a:lnTo>
                    <a:pt x="6694" y="271"/>
                  </a:lnTo>
                  <a:lnTo>
                    <a:pt x="6694" y="303"/>
                  </a:lnTo>
                  <a:lnTo>
                    <a:pt x="6646" y="303"/>
                  </a:lnTo>
                  <a:lnTo>
                    <a:pt x="6646" y="271"/>
                  </a:lnTo>
                  <a:close/>
                  <a:moveTo>
                    <a:pt x="6702" y="301"/>
                  </a:moveTo>
                  <a:lnTo>
                    <a:pt x="6698" y="303"/>
                  </a:lnTo>
                  <a:lnTo>
                    <a:pt x="6694" y="303"/>
                  </a:lnTo>
                  <a:lnTo>
                    <a:pt x="6694" y="287"/>
                  </a:lnTo>
                  <a:lnTo>
                    <a:pt x="6702" y="301"/>
                  </a:lnTo>
                  <a:close/>
                  <a:moveTo>
                    <a:pt x="6688" y="273"/>
                  </a:moveTo>
                  <a:lnTo>
                    <a:pt x="6704" y="264"/>
                  </a:lnTo>
                  <a:lnTo>
                    <a:pt x="6718" y="293"/>
                  </a:lnTo>
                  <a:lnTo>
                    <a:pt x="6702" y="301"/>
                  </a:lnTo>
                  <a:lnTo>
                    <a:pt x="6688" y="273"/>
                  </a:lnTo>
                  <a:close/>
                  <a:moveTo>
                    <a:pt x="6704" y="264"/>
                  </a:moveTo>
                  <a:lnTo>
                    <a:pt x="6706" y="263"/>
                  </a:lnTo>
                  <a:lnTo>
                    <a:pt x="6710" y="263"/>
                  </a:lnTo>
                  <a:lnTo>
                    <a:pt x="6710" y="279"/>
                  </a:lnTo>
                  <a:lnTo>
                    <a:pt x="6704" y="264"/>
                  </a:lnTo>
                  <a:close/>
                  <a:moveTo>
                    <a:pt x="6710" y="263"/>
                  </a:moveTo>
                  <a:lnTo>
                    <a:pt x="6751" y="263"/>
                  </a:lnTo>
                  <a:lnTo>
                    <a:pt x="6751" y="295"/>
                  </a:lnTo>
                  <a:lnTo>
                    <a:pt x="6710" y="295"/>
                  </a:lnTo>
                  <a:lnTo>
                    <a:pt x="6710" y="263"/>
                  </a:lnTo>
                  <a:close/>
                  <a:moveTo>
                    <a:pt x="6758" y="293"/>
                  </a:moveTo>
                  <a:lnTo>
                    <a:pt x="6754" y="295"/>
                  </a:lnTo>
                  <a:lnTo>
                    <a:pt x="6751" y="295"/>
                  </a:lnTo>
                  <a:lnTo>
                    <a:pt x="6751" y="279"/>
                  </a:lnTo>
                  <a:lnTo>
                    <a:pt x="6758" y="293"/>
                  </a:lnTo>
                  <a:close/>
                  <a:moveTo>
                    <a:pt x="6743" y="264"/>
                  </a:moveTo>
                  <a:lnTo>
                    <a:pt x="6759" y="257"/>
                  </a:lnTo>
                  <a:lnTo>
                    <a:pt x="6774" y="285"/>
                  </a:lnTo>
                  <a:lnTo>
                    <a:pt x="6758" y="293"/>
                  </a:lnTo>
                  <a:lnTo>
                    <a:pt x="6743" y="264"/>
                  </a:lnTo>
                  <a:close/>
                  <a:moveTo>
                    <a:pt x="6759" y="257"/>
                  </a:moveTo>
                  <a:lnTo>
                    <a:pt x="6763" y="255"/>
                  </a:lnTo>
                  <a:lnTo>
                    <a:pt x="6767" y="255"/>
                  </a:lnTo>
                  <a:lnTo>
                    <a:pt x="6767" y="271"/>
                  </a:lnTo>
                  <a:lnTo>
                    <a:pt x="6759" y="257"/>
                  </a:lnTo>
                  <a:close/>
                  <a:moveTo>
                    <a:pt x="6767" y="255"/>
                  </a:moveTo>
                  <a:lnTo>
                    <a:pt x="6806" y="255"/>
                  </a:lnTo>
                  <a:lnTo>
                    <a:pt x="6806" y="287"/>
                  </a:lnTo>
                  <a:lnTo>
                    <a:pt x="6767" y="287"/>
                  </a:lnTo>
                  <a:lnTo>
                    <a:pt x="6767" y="255"/>
                  </a:lnTo>
                  <a:close/>
                  <a:moveTo>
                    <a:pt x="6814" y="285"/>
                  </a:moveTo>
                  <a:lnTo>
                    <a:pt x="6810" y="287"/>
                  </a:lnTo>
                  <a:lnTo>
                    <a:pt x="6806" y="287"/>
                  </a:lnTo>
                  <a:lnTo>
                    <a:pt x="6806" y="271"/>
                  </a:lnTo>
                  <a:lnTo>
                    <a:pt x="6814" y="285"/>
                  </a:lnTo>
                  <a:close/>
                  <a:moveTo>
                    <a:pt x="6799" y="257"/>
                  </a:moveTo>
                  <a:lnTo>
                    <a:pt x="6815" y="248"/>
                  </a:lnTo>
                  <a:lnTo>
                    <a:pt x="6830" y="277"/>
                  </a:lnTo>
                  <a:lnTo>
                    <a:pt x="6814" y="285"/>
                  </a:lnTo>
                  <a:lnTo>
                    <a:pt x="6799" y="257"/>
                  </a:lnTo>
                  <a:close/>
                  <a:moveTo>
                    <a:pt x="6815" y="248"/>
                  </a:moveTo>
                  <a:lnTo>
                    <a:pt x="6819" y="247"/>
                  </a:lnTo>
                  <a:lnTo>
                    <a:pt x="6822" y="247"/>
                  </a:lnTo>
                  <a:lnTo>
                    <a:pt x="6822" y="263"/>
                  </a:lnTo>
                  <a:lnTo>
                    <a:pt x="6815" y="248"/>
                  </a:lnTo>
                  <a:close/>
                  <a:moveTo>
                    <a:pt x="6822" y="247"/>
                  </a:moveTo>
                  <a:lnTo>
                    <a:pt x="6870" y="247"/>
                  </a:lnTo>
                  <a:lnTo>
                    <a:pt x="6870" y="279"/>
                  </a:lnTo>
                  <a:lnTo>
                    <a:pt x="6822" y="279"/>
                  </a:lnTo>
                  <a:lnTo>
                    <a:pt x="6822" y="247"/>
                  </a:lnTo>
                  <a:close/>
                  <a:moveTo>
                    <a:pt x="6881" y="274"/>
                  </a:moveTo>
                  <a:lnTo>
                    <a:pt x="6878" y="279"/>
                  </a:lnTo>
                  <a:lnTo>
                    <a:pt x="6870" y="279"/>
                  </a:lnTo>
                  <a:lnTo>
                    <a:pt x="6870" y="263"/>
                  </a:lnTo>
                  <a:lnTo>
                    <a:pt x="6881" y="274"/>
                  </a:lnTo>
                  <a:close/>
                  <a:moveTo>
                    <a:pt x="6859" y="252"/>
                  </a:moveTo>
                  <a:lnTo>
                    <a:pt x="6868" y="243"/>
                  </a:lnTo>
                  <a:lnTo>
                    <a:pt x="6890" y="267"/>
                  </a:lnTo>
                  <a:lnTo>
                    <a:pt x="6881" y="274"/>
                  </a:lnTo>
                  <a:lnTo>
                    <a:pt x="6859" y="252"/>
                  </a:lnTo>
                  <a:close/>
                  <a:moveTo>
                    <a:pt x="6868" y="243"/>
                  </a:moveTo>
                  <a:lnTo>
                    <a:pt x="6871" y="239"/>
                  </a:lnTo>
                  <a:lnTo>
                    <a:pt x="6879" y="239"/>
                  </a:lnTo>
                  <a:lnTo>
                    <a:pt x="6879" y="255"/>
                  </a:lnTo>
                  <a:lnTo>
                    <a:pt x="6868" y="243"/>
                  </a:lnTo>
                  <a:close/>
                  <a:moveTo>
                    <a:pt x="6879" y="239"/>
                  </a:moveTo>
                  <a:lnTo>
                    <a:pt x="6927" y="239"/>
                  </a:lnTo>
                  <a:lnTo>
                    <a:pt x="6927" y="271"/>
                  </a:lnTo>
                  <a:lnTo>
                    <a:pt x="6879" y="271"/>
                  </a:lnTo>
                  <a:lnTo>
                    <a:pt x="6879" y="239"/>
                  </a:lnTo>
                  <a:close/>
                  <a:moveTo>
                    <a:pt x="6938" y="267"/>
                  </a:moveTo>
                  <a:lnTo>
                    <a:pt x="6933" y="271"/>
                  </a:lnTo>
                  <a:lnTo>
                    <a:pt x="6927" y="271"/>
                  </a:lnTo>
                  <a:lnTo>
                    <a:pt x="6927" y="255"/>
                  </a:lnTo>
                  <a:lnTo>
                    <a:pt x="6938" y="267"/>
                  </a:lnTo>
                  <a:close/>
                  <a:moveTo>
                    <a:pt x="6916" y="243"/>
                  </a:moveTo>
                  <a:lnTo>
                    <a:pt x="6923" y="236"/>
                  </a:lnTo>
                  <a:lnTo>
                    <a:pt x="6945" y="258"/>
                  </a:lnTo>
                  <a:lnTo>
                    <a:pt x="6938" y="267"/>
                  </a:lnTo>
                  <a:lnTo>
                    <a:pt x="6916" y="243"/>
                  </a:lnTo>
                  <a:close/>
                  <a:moveTo>
                    <a:pt x="6923" y="236"/>
                  </a:moveTo>
                  <a:lnTo>
                    <a:pt x="6928" y="231"/>
                  </a:lnTo>
                  <a:lnTo>
                    <a:pt x="6934" y="231"/>
                  </a:lnTo>
                  <a:lnTo>
                    <a:pt x="6934" y="247"/>
                  </a:lnTo>
                  <a:lnTo>
                    <a:pt x="6923" y="236"/>
                  </a:lnTo>
                  <a:close/>
                  <a:moveTo>
                    <a:pt x="6934" y="231"/>
                  </a:moveTo>
                  <a:lnTo>
                    <a:pt x="6982" y="231"/>
                  </a:lnTo>
                  <a:lnTo>
                    <a:pt x="6982" y="263"/>
                  </a:lnTo>
                  <a:lnTo>
                    <a:pt x="6934" y="263"/>
                  </a:lnTo>
                  <a:lnTo>
                    <a:pt x="6934" y="231"/>
                  </a:lnTo>
                  <a:close/>
                  <a:moveTo>
                    <a:pt x="6993" y="258"/>
                  </a:moveTo>
                  <a:lnTo>
                    <a:pt x="6990" y="263"/>
                  </a:lnTo>
                  <a:lnTo>
                    <a:pt x="6982" y="263"/>
                  </a:lnTo>
                  <a:lnTo>
                    <a:pt x="6982" y="247"/>
                  </a:lnTo>
                  <a:lnTo>
                    <a:pt x="6993" y="258"/>
                  </a:lnTo>
                  <a:close/>
                  <a:moveTo>
                    <a:pt x="6971" y="236"/>
                  </a:moveTo>
                  <a:lnTo>
                    <a:pt x="6979" y="227"/>
                  </a:lnTo>
                  <a:lnTo>
                    <a:pt x="7002" y="251"/>
                  </a:lnTo>
                  <a:lnTo>
                    <a:pt x="6993" y="258"/>
                  </a:lnTo>
                  <a:lnTo>
                    <a:pt x="6971" y="236"/>
                  </a:lnTo>
                  <a:close/>
                  <a:moveTo>
                    <a:pt x="6979" y="227"/>
                  </a:moveTo>
                  <a:lnTo>
                    <a:pt x="6984" y="222"/>
                  </a:lnTo>
                  <a:lnTo>
                    <a:pt x="6991" y="222"/>
                  </a:lnTo>
                  <a:lnTo>
                    <a:pt x="6991" y="239"/>
                  </a:lnTo>
                  <a:lnTo>
                    <a:pt x="6979" y="227"/>
                  </a:lnTo>
                  <a:close/>
                  <a:moveTo>
                    <a:pt x="6991" y="222"/>
                  </a:moveTo>
                  <a:lnTo>
                    <a:pt x="7039" y="222"/>
                  </a:lnTo>
                  <a:lnTo>
                    <a:pt x="7039" y="255"/>
                  </a:lnTo>
                  <a:lnTo>
                    <a:pt x="6991" y="255"/>
                  </a:lnTo>
                  <a:lnTo>
                    <a:pt x="6991" y="222"/>
                  </a:lnTo>
                  <a:close/>
                  <a:moveTo>
                    <a:pt x="7045" y="253"/>
                  </a:moveTo>
                  <a:lnTo>
                    <a:pt x="7043" y="255"/>
                  </a:lnTo>
                  <a:lnTo>
                    <a:pt x="7039" y="255"/>
                  </a:lnTo>
                  <a:lnTo>
                    <a:pt x="7039" y="239"/>
                  </a:lnTo>
                  <a:lnTo>
                    <a:pt x="7045" y="253"/>
                  </a:lnTo>
                  <a:close/>
                  <a:moveTo>
                    <a:pt x="7032" y="225"/>
                  </a:moveTo>
                  <a:lnTo>
                    <a:pt x="7048" y="216"/>
                  </a:lnTo>
                  <a:lnTo>
                    <a:pt x="7061" y="245"/>
                  </a:lnTo>
                  <a:lnTo>
                    <a:pt x="7045" y="253"/>
                  </a:lnTo>
                  <a:lnTo>
                    <a:pt x="7032" y="225"/>
                  </a:lnTo>
                  <a:close/>
                  <a:moveTo>
                    <a:pt x="7048" y="216"/>
                  </a:moveTo>
                  <a:lnTo>
                    <a:pt x="7051" y="215"/>
                  </a:lnTo>
                  <a:lnTo>
                    <a:pt x="7055" y="215"/>
                  </a:lnTo>
                  <a:lnTo>
                    <a:pt x="7055" y="231"/>
                  </a:lnTo>
                  <a:lnTo>
                    <a:pt x="7048" y="216"/>
                  </a:lnTo>
                  <a:close/>
                  <a:moveTo>
                    <a:pt x="7055" y="215"/>
                  </a:moveTo>
                  <a:lnTo>
                    <a:pt x="7094" y="215"/>
                  </a:lnTo>
                  <a:lnTo>
                    <a:pt x="7094" y="247"/>
                  </a:lnTo>
                  <a:lnTo>
                    <a:pt x="7055" y="247"/>
                  </a:lnTo>
                  <a:lnTo>
                    <a:pt x="7055" y="215"/>
                  </a:lnTo>
                  <a:close/>
                  <a:moveTo>
                    <a:pt x="7102" y="245"/>
                  </a:moveTo>
                  <a:lnTo>
                    <a:pt x="7098" y="247"/>
                  </a:lnTo>
                  <a:lnTo>
                    <a:pt x="7094" y="247"/>
                  </a:lnTo>
                  <a:lnTo>
                    <a:pt x="7094" y="231"/>
                  </a:lnTo>
                  <a:lnTo>
                    <a:pt x="7102" y="245"/>
                  </a:lnTo>
                  <a:close/>
                  <a:moveTo>
                    <a:pt x="7087" y="216"/>
                  </a:moveTo>
                  <a:lnTo>
                    <a:pt x="7103" y="209"/>
                  </a:lnTo>
                  <a:lnTo>
                    <a:pt x="7118" y="237"/>
                  </a:lnTo>
                  <a:lnTo>
                    <a:pt x="7102" y="245"/>
                  </a:lnTo>
                  <a:lnTo>
                    <a:pt x="7087" y="216"/>
                  </a:lnTo>
                  <a:close/>
                  <a:moveTo>
                    <a:pt x="7103" y="209"/>
                  </a:moveTo>
                  <a:lnTo>
                    <a:pt x="7107" y="206"/>
                  </a:lnTo>
                  <a:lnTo>
                    <a:pt x="7110" y="206"/>
                  </a:lnTo>
                  <a:lnTo>
                    <a:pt x="7110" y="222"/>
                  </a:lnTo>
                  <a:lnTo>
                    <a:pt x="7103" y="209"/>
                  </a:lnTo>
                  <a:close/>
                  <a:moveTo>
                    <a:pt x="7110" y="206"/>
                  </a:moveTo>
                  <a:lnTo>
                    <a:pt x="7167" y="206"/>
                  </a:lnTo>
                  <a:lnTo>
                    <a:pt x="7167" y="239"/>
                  </a:lnTo>
                  <a:lnTo>
                    <a:pt x="7110" y="239"/>
                  </a:lnTo>
                  <a:lnTo>
                    <a:pt x="7110" y="206"/>
                  </a:lnTo>
                  <a:close/>
                  <a:moveTo>
                    <a:pt x="7178" y="235"/>
                  </a:moveTo>
                  <a:lnTo>
                    <a:pt x="7173" y="239"/>
                  </a:lnTo>
                  <a:lnTo>
                    <a:pt x="7167" y="239"/>
                  </a:lnTo>
                  <a:lnTo>
                    <a:pt x="7167" y="222"/>
                  </a:lnTo>
                  <a:lnTo>
                    <a:pt x="7178" y="235"/>
                  </a:lnTo>
                  <a:close/>
                  <a:moveTo>
                    <a:pt x="7155" y="211"/>
                  </a:moveTo>
                  <a:lnTo>
                    <a:pt x="7163" y="204"/>
                  </a:lnTo>
                  <a:lnTo>
                    <a:pt x="7186" y="226"/>
                  </a:lnTo>
                  <a:lnTo>
                    <a:pt x="7178" y="235"/>
                  </a:lnTo>
                  <a:lnTo>
                    <a:pt x="7155" y="211"/>
                  </a:lnTo>
                  <a:close/>
                  <a:moveTo>
                    <a:pt x="7163" y="204"/>
                  </a:moveTo>
                  <a:lnTo>
                    <a:pt x="7168" y="199"/>
                  </a:lnTo>
                  <a:lnTo>
                    <a:pt x="7174" y="199"/>
                  </a:lnTo>
                  <a:lnTo>
                    <a:pt x="7174" y="215"/>
                  </a:lnTo>
                  <a:lnTo>
                    <a:pt x="7163" y="204"/>
                  </a:lnTo>
                  <a:close/>
                  <a:moveTo>
                    <a:pt x="7174" y="199"/>
                  </a:moveTo>
                  <a:lnTo>
                    <a:pt x="7222" y="199"/>
                  </a:lnTo>
                  <a:lnTo>
                    <a:pt x="7222" y="231"/>
                  </a:lnTo>
                  <a:lnTo>
                    <a:pt x="7174" y="231"/>
                  </a:lnTo>
                  <a:lnTo>
                    <a:pt x="7174" y="199"/>
                  </a:lnTo>
                  <a:close/>
                  <a:moveTo>
                    <a:pt x="7234" y="226"/>
                  </a:moveTo>
                  <a:lnTo>
                    <a:pt x="7229" y="231"/>
                  </a:lnTo>
                  <a:lnTo>
                    <a:pt x="7222" y="231"/>
                  </a:lnTo>
                  <a:lnTo>
                    <a:pt x="7222" y="215"/>
                  </a:lnTo>
                  <a:lnTo>
                    <a:pt x="7234" y="226"/>
                  </a:lnTo>
                  <a:close/>
                  <a:moveTo>
                    <a:pt x="7211" y="204"/>
                  </a:moveTo>
                  <a:lnTo>
                    <a:pt x="7219" y="195"/>
                  </a:lnTo>
                  <a:lnTo>
                    <a:pt x="7242" y="219"/>
                  </a:lnTo>
                  <a:lnTo>
                    <a:pt x="7234" y="226"/>
                  </a:lnTo>
                  <a:lnTo>
                    <a:pt x="7211" y="204"/>
                  </a:lnTo>
                  <a:close/>
                  <a:moveTo>
                    <a:pt x="7219" y="195"/>
                  </a:moveTo>
                  <a:lnTo>
                    <a:pt x="7224" y="190"/>
                  </a:lnTo>
                  <a:lnTo>
                    <a:pt x="7231" y="190"/>
                  </a:lnTo>
                  <a:lnTo>
                    <a:pt x="7231" y="206"/>
                  </a:lnTo>
                  <a:lnTo>
                    <a:pt x="7219" y="195"/>
                  </a:lnTo>
                  <a:close/>
                  <a:moveTo>
                    <a:pt x="7231" y="190"/>
                  </a:moveTo>
                  <a:lnTo>
                    <a:pt x="7278" y="190"/>
                  </a:lnTo>
                  <a:lnTo>
                    <a:pt x="7278" y="222"/>
                  </a:lnTo>
                  <a:lnTo>
                    <a:pt x="7231" y="222"/>
                  </a:lnTo>
                  <a:lnTo>
                    <a:pt x="7231" y="190"/>
                  </a:lnTo>
                  <a:close/>
                  <a:moveTo>
                    <a:pt x="7285" y="221"/>
                  </a:moveTo>
                  <a:lnTo>
                    <a:pt x="7282" y="222"/>
                  </a:lnTo>
                  <a:lnTo>
                    <a:pt x="7278" y="222"/>
                  </a:lnTo>
                  <a:lnTo>
                    <a:pt x="7278" y="206"/>
                  </a:lnTo>
                  <a:lnTo>
                    <a:pt x="7285" y="221"/>
                  </a:lnTo>
                  <a:close/>
                  <a:moveTo>
                    <a:pt x="7272" y="193"/>
                  </a:moveTo>
                  <a:lnTo>
                    <a:pt x="7288" y="184"/>
                  </a:lnTo>
                  <a:lnTo>
                    <a:pt x="7301" y="213"/>
                  </a:lnTo>
                  <a:lnTo>
                    <a:pt x="7285" y="221"/>
                  </a:lnTo>
                  <a:lnTo>
                    <a:pt x="7272" y="193"/>
                  </a:lnTo>
                  <a:close/>
                  <a:moveTo>
                    <a:pt x="7288" y="184"/>
                  </a:moveTo>
                  <a:lnTo>
                    <a:pt x="7290" y="183"/>
                  </a:lnTo>
                  <a:lnTo>
                    <a:pt x="7294" y="183"/>
                  </a:lnTo>
                  <a:lnTo>
                    <a:pt x="7294" y="199"/>
                  </a:lnTo>
                  <a:lnTo>
                    <a:pt x="7288" y="184"/>
                  </a:lnTo>
                  <a:close/>
                  <a:moveTo>
                    <a:pt x="7294" y="183"/>
                  </a:moveTo>
                  <a:lnTo>
                    <a:pt x="7351" y="183"/>
                  </a:lnTo>
                  <a:lnTo>
                    <a:pt x="7351" y="215"/>
                  </a:lnTo>
                  <a:lnTo>
                    <a:pt x="7294" y="215"/>
                  </a:lnTo>
                  <a:lnTo>
                    <a:pt x="7294" y="183"/>
                  </a:lnTo>
                  <a:close/>
                  <a:moveTo>
                    <a:pt x="7362" y="210"/>
                  </a:moveTo>
                  <a:lnTo>
                    <a:pt x="7357" y="215"/>
                  </a:lnTo>
                  <a:lnTo>
                    <a:pt x="7351" y="215"/>
                  </a:lnTo>
                  <a:lnTo>
                    <a:pt x="7351" y="199"/>
                  </a:lnTo>
                  <a:lnTo>
                    <a:pt x="7362" y="210"/>
                  </a:lnTo>
                  <a:close/>
                  <a:moveTo>
                    <a:pt x="7339" y="188"/>
                  </a:moveTo>
                  <a:lnTo>
                    <a:pt x="7347" y="179"/>
                  </a:lnTo>
                  <a:lnTo>
                    <a:pt x="7370" y="203"/>
                  </a:lnTo>
                  <a:lnTo>
                    <a:pt x="7362" y="210"/>
                  </a:lnTo>
                  <a:lnTo>
                    <a:pt x="7339" y="188"/>
                  </a:lnTo>
                  <a:close/>
                  <a:moveTo>
                    <a:pt x="7347" y="179"/>
                  </a:moveTo>
                  <a:lnTo>
                    <a:pt x="7352" y="174"/>
                  </a:lnTo>
                  <a:lnTo>
                    <a:pt x="7358" y="174"/>
                  </a:lnTo>
                  <a:lnTo>
                    <a:pt x="7358" y="190"/>
                  </a:lnTo>
                  <a:lnTo>
                    <a:pt x="7347" y="179"/>
                  </a:lnTo>
                  <a:close/>
                  <a:moveTo>
                    <a:pt x="7358" y="174"/>
                  </a:moveTo>
                  <a:lnTo>
                    <a:pt x="7406" y="174"/>
                  </a:lnTo>
                  <a:lnTo>
                    <a:pt x="7406" y="206"/>
                  </a:lnTo>
                  <a:lnTo>
                    <a:pt x="7358" y="206"/>
                  </a:lnTo>
                  <a:lnTo>
                    <a:pt x="7358" y="174"/>
                  </a:lnTo>
                  <a:close/>
                  <a:moveTo>
                    <a:pt x="7418" y="203"/>
                  </a:moveTo>
                  <a:lnTo>
                    <a:pt x="7413" y="206"/>
                  </a:lnTo>
                  <a:lnTo>
                    <a:pt x="7406" y="206"/>
                  </a:lnTo>
                  <a:lnTo>
                    <a:pt x="7406" y="190"/>
                  </a:lnTo>
                  <a:lnTo>
                    <a:pt x="7418" y="203"/>
                  </a:lnTo>
                  <a:close/>
                  <a:moveTo>
                    <a:pt x="7395" y="179"/>
                  </a:moveTo>
                  <a:lnTo>
                    <a:pt x="7403" y="172"/>
                  </a:lnTo>
                  <a:lnTo>
                    <a:pt x="7426" y="194"/>
                  </a:lnTo>
                  <a:lnTo>
                    <a:pt x="7418" y="203"/>
                  </a:lnTo>
                  <a:lnTo>
                    <a:pt x="7395" y="179"/>
                  </a:lnTo>
                  <a:close/>
                  <a:moveTo>
                    <a:pt x="7403" y="172"/>
                  </a:moveTo>
                  <a:lnTo>
                    <a:pt x="7407" y="167"/>
                  </a:lnTo>
                  <a:lnTo>
                    <a:pt x="7415" y="167"/>
                  </a:lnTo>
                  <a:lnTo>
                    <a:pt x="7415" y="183"/>
                  </a:lnTo>
                  <a:lnTo>
                    <a:pt x="7403" y="172"/>
                  </a:lnTo>
                  <a:close/>
                  <a:moveTo>
                    <a:pt x="7415" y="167"/>
                  </a:moveTo>
                  <a:lnTo>
                    <a:pt x="7470" y="167"/>
                  </a:lnTo>
                  <a:lnTo>
                    <a:pt x="7470" y="199"/>
                  </a:lnTo>
                  <a:lnTo>
                    <a:pt x="7415" y="199"/>
                  </a:lnTo>
                  <a:lnTo>
                    <a:pt x="7415" y="167"/>
                  </a:lnTo>
                  <a:close/>
                  <a:moveTo>
                    <a:pt x="7477" y="197"/>
                  </a:moveTo>
                  <a:lnTo>
                    <a:pt x="7474" y="199"/>
                  </a:lnTo>
                  <a:lnTo>
                    <a:pt x="7470" y="199"/>
                  </a:lnTo>
                  <a:lnTo>
                    <a:pt x="7470" y="183"/>
                  </a:lnTo>
                  <a:lnTo>
                    <a:pt x="7477" y="197"/>
                  </a:lnTo>
                  <a:close/>
                  <a:moveTo>
                    <a:pt x="7464" y="168"/>
                  </a:moveTo>
                  <a:lnTo>
                    <a:pt x="7480" y="161"/>
                  </a:lnTo>
                  <a:lnTo>
                    <a:pt x="7493" y="189"/>
                  </a:lnTo>
                  <a:lnTo>
                    <a:pt x="7477" y="197"/>
                  </a:lnTo>
                  <a:lnTo>
                    <a:pt x="7464" y="168"/>
                  </a:lnTo>
                  <a:close/>
                  <a:moveTo>
                    <a:pt x="7480" y="161"/>
                  </a:moveTo>
                  <a:lnTo>
                    <a:pt x="7482" y="158"/>
                  </a:lnTo>
                  <a:lnTo>
                    <a:pt x="7486" y="158"/>
                  </a:lnTo>
                  <a:lnTo>
                    <a:pt x="7486" y="174"/>
                  </a:lnTo>
                  <a:lnTo>
                    <a:pt x="7480" y="161"/>
                  </a:lnTo>
                  <a:close/>
                  <a:moveTo>
                    <a:pt x="7486" y="158"/>
                  </a:moveTo>
                  <a:lnTo>
                    <a:pt x="7534" y="158"/>
                  </a:lnTo>
                  <a:lnTo>
                    <a:pt x="7534" y="190"/>
                  </a:lnTo>
                  <a:lnTo>
                    <a:pt x="7486" y="190"/>
                  </a:lnTo>
                  <a:lnTo>
                    <a:pt x="7486" y="158"/>
                  </a:lnTo>
                  <a:close/>
                  <a:moveTo>
                    <a:pt x="7545" y="187"/>
                  </a:moveTo>
                  <a:lnTo>
                    <a:pt x="7541" y="190"/>
                  </a:lnTo>
                  <a:lnTo>
                    <a:pt x="7534" y="190"/>
                  </a:lnTo>
                  <a:lnTo>
                    <a:pt x="7534" y="174"/>
                  </a:lnTo>
                  <a:lnTo>
                    <a:pt x="7545" y="187"/>
                  </a:lnTo>
                  <a:close/>
                  <a:moveTo>
                    <a:pt x="7523" y="163"/>
                  </a:moveTo>
                  <a:lnTo>
                    <a:pt x="7532" y="156"/>
                  </a:lnTo>
                  <a:lnTo>
                    <a:pt x="7554" y="178"/>
                  </a:lnTo>
                  <a:lnTo>
                    <a:pt x="7545" y="187"/>
                  </a:lnTo>
                  <a:lnTo>
                    <a:pt x="7523" y="163"/>
                  </a:lnTo>
                  <a:close/>
                  <a:moveTo>
                    <a:pt x="7532" y="156"/>
                  </a:moveTo>
                  <a:lnTo>
                    <a:pt x="7535" y="151"/>
                  </a:lnTo>
                  <a:lnTo>
                    <a:pt x="7543" y="151"/>
                  </a:lnTo>
                  <a:lnTo>
                    <a:pt x="7543" y="167"/>
                  </a:lnTo>
                  <a:lnTo>
                    <a:pt x="7532" y="156"/>
                  </a:lnTo>
                  <a:close/>
                  <a:moveTo>
                    <a:pt x="7543" y="151"/>
                  </a:moveTo>
                  <a:lnTo>
                    <a:pt x="7598" y="151"/>
                  </a:lnTo>
                  <a:lnTo>
                    <a:pt x="7598" y="183"/>
                  </a:lnTo>
                  <a:lnTo>
                    <a:pt x="7543" y="183"/>
                  </a:lnTo>
                  <a:lnTo>
                    <a:pt x="7543" y="151"/>
                  </a:lnTo>
                  <a:close/>
                  <a:moveTo>
                    <a:pt x="7605" y="181"/>
                  </a:moveTo>
                  <a:lnTo>
                    <a:pt x="7602" y="183"/>
                  </a:lnTo>
                  <a:lnTo>
                    <a:pt x="7598" y="183"/>
                  </a:lnTo>
                  <a:lnTo>
                    <a:pt x="7598" y="167"/>
                  </a:lnTo>
                  <a:lnTo>
                    <a:pt x="7605" y="181"/>
                  </a:lnTo>
                  <a:close/>
                  <a:moveTo>
                    <a:pt x="7591" y="152"/>
                  </a:moveTo>
                  <a:lnTo>
                    <a:pt x="7607" y="145"/>
                  </a:lnTo>
                  <a:lnTo>
                    <a:pt x="7621" y="173"/>
                  </a:lnTo>
                  <a:lnTo>
                    <a:pt x="7605" y="181"/>
                  </a:lnTo>
                  <a:lnTo>
                    <a:pt x="7591" y="152"/>
                  </a:lnTo>
                  <a:close/>
                  <a:moveTo>
                    <a:pt x="7607" y="145"/>
                  </a:moveTo>
                  <a:lnTo>
                    <a:pt x="7610" y="142"/>
                  </a:lnTo>
                  <a:lnTo>
                    <a:pt x="7614" y="142"/>
                  </a:lnTo>
                  <a:lnTo>
                    <a:pt x="7614" y="158"/>
                  </a:lnTo>
                  <a:lnTo>
                    <a:pt x="7607" y="145"/>
                  </a:lnTo>
                  <a:close/>
                  <a:moveTo>
                    <a:pt x="7614" y="142"/>
                  </a:moveTo>
                  <a:lnTo>
                    <a:pt x="7671" y="142"/>
                  </a:lnTo>
                  <a:lnTo>
                    <a:pt x="7671" y="174"/>
                  </a:lnTo>
                  <a:lnTo>
                    <a:pt x="7614" y="174"/>
                  </a:lnTo>
                  <a:lnTo>
                    <a:pt x="7614" y="142"/>
                  </a:lnTo>
                  <a:close/>
                  <a:moveTo>
                    <a:pt x="7682" y="171"/>
                  </a:moveTo>
                  <a:lnTo>
                    <a:pt x="7677" y="174"/>
                  </a:lnTo>
                  <a:lnTo>
                    <a:pt x="7671" y="174"/>
                  </a:lnTo>
                  <a:lnTo>
                    <a:pt x="7671" y="158"/>
                  </a:lnTo>
                  <a:lnTo>
                    <a:pt x="7682" y="171"/>
                  </a:lnTo>
                  <a:close/>
                  <a:moveTo>
                    <a:pt x="7660" y="147"/>
                  </a:moveTo>
                  <a:lnTo>
                    <a:pt x="7667" y="140"/>
                  </a:lnTo>
                  <a:lnTo>
                    <a:pt x="7689" y="162"/>
                  </a:lnTo>
                  <a:lnTo>
                    <a:pt x="7682" y="171"/>
                  </a:lnTo>
                  <a:lnTo>
                    <a:pt x="7660" y="147"/>
                  </a:lnTo>
                  <a:close/>
                  <a:moveTo>
                    <a:pt x="7667" y="140"/>
                  </a:moveTo>
                  <a:lnTo>
                    <a:pt x="7672" y="135"/>
                  </a:lnTo>
                  <a:lnTo>
                    <a:pt x="7678" y="135"/>
                  </a:lnTo>
                  <a:lnTo>
                    <a:pt x="7678" y="151"/>
                  </a:lnTo>
                  <a:lnTo>
                    <a:pt x="7667" y="140"/>
                  </a:lnTo>
                  <a:close/>
                  <a:moveTo>
                    <a:pt x="7678" y="135"/>
                  </a:moveTo>
                  <a:lnTo>
                    <a:pt x="7735" y="135"/>
                  </a:lnTo>
                  <a:lnTo>
                    <a:pt x="7735" y="167"/>
                  </a:lnTo>
                  <a:lnTo>
                    <a:pt x="7678" y="167"/>
                  </a:lnTo>
                  <a:lnTo>
                    <a:pt x="7678" y="135"/>
                  </a:lnTo>
                  <a:close/>
                  <a:moveTo>
                    <a:pt x="7741" y="166"/>
                  </a:moveTo>
                  <a:lnTo>
                    <a:pt x="7738" y="167"/>
                  </a:lnTo>
                  <a:lnTo>
                    <a:pt x="7735" y="167"/>
                  </a:lnTo>
                  <a:lnTo>
                    <a:pt x="7735" y="151"/>
                  </a:lnTo>
                  <a:lnTo>
                    <a:pt x="7741" y="166"/>
                  </a:lnTo>
                  <a:close/>
                  <a:moveTo>
                    <a:pt x="7727" y="136"/>
                  </a:moveTo>
                  <a:lnTo>
                    <a:pt x="7743" y="129"/>
                  </a:lnTo>
                  <a:lnTo>
                    <a:pt x="7757" y="157"/>
                  </a:lnTo>
                  <a:lnTo>
                    <a:pt x="7741" y="166"/>
                  </a:lnTo>
                  <a:lnTo>
                    <a:pt x="7727" y="136"/>
                  </a:lnTo>
                  <a:close/>
                  <a:moveTo>
                    <a:pt x="7743" y="129"/>
                  </a:moveTo>
                  <a:lnTo>
                    <a:pt x="7747" y="126"/>
                  </a:lnTo>
                  <a:lnTo>
                    <a:pt x="7751" y="126"/>
                  </a:lnTo>
                  <a:lnTo>
                    <a:pt x="7751" y="142"/>
                  </a:lnTo>
                  <a:lnTo>
                    <a:pt x="7743" y="129"/>
                  </a:lnTo>
                  <a:close/>
                  <a:moveTo>
                    <a:pt x="7751" y="126"/>
                  </a:moveTo>
                  <a:lnTo>
                    <a:pt x="7799" y="126"/>
                  </a:lnTo>
                  <a:lnTo>
                    <a:pt x="7799" y="158"/>
                  </a:lnTo>
                  <a:lnTo>
                    <a:pt x="7751" y="158"/>
                  </a:lnTo>
                  <a:lnTo>
                    <a:pt x="7751" y="126"/>
                  </a:lnTo>
                  <a:close/>
                  <a:moveTo>
                    <a:pt x="7810" y="155"/>
                  </a:moveTo>
                  <a:lnTo>
                    <a:pt x="7805" y="158"/>
                  </a:lnTo>
                  <a:lnTo>
                    <a:pt x="7799" y="158"/>
                  </a:lnTo>
                  <a:lnTo>
                    <a:pt x="7799" y="142"/>
                  </a:lnTo>
                  <a:lnTo>
                    <a:pt x="7810" y="155"/>
                  </a:lnTo>
                  <a:close/>
                  <a:moveTo>
                    <a:pt x="7786" y="131"/>
                  </a:moveTo>
                  <a:lnTo>
                    <a:pt x="7795" y="124"/>
                  </a:lnTo>
                  <a:lnTo>
                    <a:pt x="7817" y="146"/>
                  </a:lnTo>
                  <a:lnTo>
                    <a:pt x="7810" y="155"/>
                  </a:lnTo>
                  <a:lnTo>
                    <a:pt x="7786" y="131"/>
                  </a:lnTo>
                  <a:close/>
                  <a:moveTo>
                    <a:pt x="7795" y="124"/>
                  </a:moveTo>
                  <a:lnTo>
                    <a:pt x="7800" y="119"/>
                  </a:lnTo>
                  <a:lnTo>
                    <a:pt x="7806" y="119"/>
                  </a:lnTo>
                  <a:lnTo>
                    <a:pt x="7806" y="135"/>
                  </a:lnTo>
                  <a:lnTo>
                    <a:pt x="7795" y="124"/>
                  </a:lnTo>
                  <a:close/>
                  <a:moveTo>
                    <a:pt x="7806" y="119"/>
                  </a:moveTo>
                  <a:lnTo>
                    <a:pt x="7863" y="119"/>
                  </a:lnTo>
                  <a:lnTo>
                    <a:pt x="7863" y="151"/>
                  </a:lnTo>
                  <a:lnTo>
                    <a:pt x="7806" y="151"/>
                  </a:lnTo>
                  <a:lnTo>
                    <a:pt x="7806" y="119"/>
                  </a:lnTo>
                  <a:close/>
                  <a:moveTo>
                    <a:pt x="7869" y="150"/>
                  </a:moveTo>
                  <a:lnTo>
                    <a:pt x="7867" y="151"/>
                  </a:lnTo>
                  <a:lnTo>
                    <a:pt x="7863" y="151"/>
                  </a:lnTo>
                  <a:lnTo>
                    <a:pt x="7863" y="135"/>
                  </a:lnTo>
                  <a:lnTo>
                    <a:pt x="7869" y="150"/>
                  </a:lnTo>
                  <a:close/>
                  <a:moveTo>
                    <a:pt x="7855" y="120"/>
                  </a:moveTo>
                  <a:lnTo>
                    <a:pt x="7871" y="113"/>
                  </a:lnTo>
                  <a:lnTo>
                    <a:pt x="7885" y="141"/>
                  </a:lnTo>
                  <a:lnTo>
                    <a:pt x="7869" y="150"/>
                  </a:lnTo>
                  <a:lnTo>
                    <a:pt x="7855" y="120"/>
                  </a:lnTo>
                  <a:close/>
                  <a:moveTo>
                    <a:pt x="7871" y="113"/>
                  </a:moveTo>
                  <a:lnTo>
                    <a:pt x="7875" y="112"/>
                  </a:lnTo>
                  <a:lnTo>
                    <a:pt x="7879" y="112"/>
                  </a:lnTo>
                  <a:lnTo>
                    <a:pt x="7879" y="126"/>
                  </a:lnTo>
                  <a:lnTo>
                    <a:pt x="7871" y="113"/>
                  </a:lnTo>
                  <a:close/>
                  <a:moveTo>
                    <a:pt x="7879" y="112"/>
                  </a:moveTo>
                  <a:lnTo>
                    <a:pt x="7934" y="112"/>
                  </a:lnTo>
                  <a:lnTo>
                    <a:pt x="7934" y="142"/>
                  </a:lnTo>
                  <a:lnTo>
                    <a:pt x="7879" y="142"/>
                  </a:lnTo>
                  <a:lnTo>
                    <a:pt x="7879" y="112"/>
                  </a:lnTo>
                  <a:close/>
                  <a:moveTo>
                    <a:pt x="7945" y="139"/>
                  </a:moveTo>
                  <a:lnTo>
                    <a:pt x="7940" y="142"/>
                  </a:lnTo>
                  <a:lnTo>
                    <a:pt x="7934" y="142"/>
                  </a:lnTo>
                  <a:lnTo>
                    <a:pt x="7934" y="126"/>
                  </a:lnTo>
                  <a:lnTo>
                    <a:pt x="7945" y="139"/>
                  </a:lnTo>
                  <a:close/>
                  <a:moveTo>
                    <a:pt x="7923" y="115"/>
                  </a:moveTo>
                  <a:lnTo>
                    <a:pt x="7931" y="108"/>
                  </a:lnTo>
                  <a:lnTo>
                    <a:pt x="7954" y="130"/>
                  </a:lnTo>
                  <a:lnTo>
                    <a:pt x="7945" y="139"/>
                  </a:lnTo>
                  <a:lnTo>
                    <a:pt x="7923" y="115"/>
                  </a:lnTo>
                  <a:close/>
                  <a:moveTo>
                    <a:pt x="7931" y="108"/>
                  </a:moveTo>
                  <a:lnTo>
                    <a:pt x="7935" y="103"/>
                  </a:lnTo>
                  <a:lnTo>
                    <a:pt x="7943" y="103"/>
                  </a:lnTo>
                  <a:lnTo>
                    <a:pt x="7943" y="119"/>
                  </a:lnTo>
                  <a:lnTo>
                    <a:pt x="7931" y="108"/>
                  </a:lnTo>
                  <a:close/>
                  <a:moveTo>
                    <a:pt x="7943" y="103"/>
                  </a:moveTo>
                  <a:lnTo>
                    <a:pt x="7998" y="103"/>
                  </a:lnTo>
                  <a:lnTo>
                    <a:pt x="7998" y="135"/>
                  </a:lnTo>
                  <a:lnTo>
                    <a:pt x="7943" y="135"/>
                  </a:lnTo>
                  <a:lnTo>
                    <a:pt x="7943" y="103"/>
                  </a:lnTo>
                  <a:close/>
                  <a:moveTo>
                    <a:pt x="8006" y="134"/>
                  </a:moveTo>
                  <a:lnTo>
                    <a:pt x="8002" y="135"/>
                  </a:lnTo>
                  <a:lnTo>
                    <a:pt x="7998" y="135"/>
                  </a:lnTo>
                  <a:lnTo>
                    <a:pt x="7998" y="119"/>
                  </a:lnTo>
                  <a:lnTo>
                    <a:pt x="8006" y="134"/>
                  </a:lnTo>
                  <a:close/>
                  <a:moveTo>
                    <a:pt x="7991" y="104"/>
                  </a:moveTo>
                  <a:lnTo>
                    <a:pt x="8007" y="97"/>
                  </a:lnTo>
                  <a:lnTo>
                    <a:pt x="8022" y="125"/>
                  </a:lnTo>
                  <a:lnTo>
                    <a:pt x="8006" y="134"/>
                  </a:lnTo>
                  <a:lnTo>
                    <a:pt x="7991" y="104"/>
                  </a:lnTo>
                  <a:close/>
                  <a:moveTo>
                    <a:pt x="8007" y="97"/>
                  </a:moveTo>
                  <a:lnTo>
                    <a:pt x="8011" y="96"/>
                  </a:lnTo>
                  <a:lnTo>
                    <a:pt x="8014" y="96"/>
                  </a:lnTo>
                  <a:lnTo>
                    <a:pt x="8014" y="110"/>
                  </a:lnTo>
                  <a:lnTo>
                    <a:pt x="8007" y="97"/>
                  </a:lnTo>
                  <a:close/>
                  <a:moveTo>
                    <a:pt x="8014" y="96"/>
                  </a:moveTo>
                  <a:lnTo>
                    <a:pt x="8070" y="96"/>
                  </a:lnTo>
                  <a:lnTo>
                    <a:pt x="8070" y="126"/>
                  </a:lnTo>
                  <a:lnTo>
                    <a:pt x="8014" y="126"/>
                  </a:lnTo>
                  <a:lnTo>
                    <a:pt x="8014" y="96"/>
                  </a:lnTo>
                  <a:close/>
                  <a:moveTo>
                    <a:pt x="8082" y="123"/>
                  </a:moveTo>
                  <a:lnTo>
                    <a:pt x="8077" y="126"/>
                  </a:lnTo>
                  <a:lnTo>
                    <a:pt x="8070" y="126"/>
                  </a:lnTo>
                  <a:lnTo>
                    <a:pt x="8070" y="110"/>
                  </a:lnTo>
                  <a:lnTo>
                    <a:pt x="8082" y="123"/>
                  </a:lnTo>
                  <a:close/>
                  <a:moveTo>
                    <a:pt x="8059" y="99"/>
                  </a:moveTo>
                  <a:lnTo>
                    <a:pt x="8067" y="92"/>
                  </a:lnTo>
                  <a:lnTo>
                    <a:pt x="8089" y="114"/>
                  </a:lnTo>
                  <a:lnTo>
                    <a:pt x="8082" y="123"/>
                  </a:lnTo>
                  <a:lnTo>
                    <a:pt x="8059" y="99"/>
                  </a:lnTo>
                  <a:close/>
                  <a:moveTo>
                    <a:pt x="8067" y="92"/>
                  </a:moveTo>
                  <a:lnTo>
                    <a:pt x="8072" y="87"/>
                  </a:lnTo>
                  <a:lnTo>
                    <a:pt x="8078" y="87"/>
                  </a:lnTo>
                  <a:lnTo>
                    <a:pt x="8078" y="103"/>
                  </a:lnTo>
                  <a:lnTo>
                    <a:pt x="8067" y="92"/>
                  </a:lnTo>
                  <a:close/>
                  <a:moveTo>
                    <a:pt x="8078" y="87"/>
                  </a:moveTo>
                  <a:lnTo>
                    <a:pt x="8150" y="87"/>
                  </a:lnTo>
                  <a:lnTo>
                    <a:pt x="8150" y="119"/>
                  </a:lnTo>
                  <a:lnTo>
                    <a:pt x="8078" y="119"/>
                  </a:lnTo>
                  <a:lnTo>
                    <a:pt x="8078" y="87"/>
                  </a:lnTo>
                  <a:close/>
                  <a:moveTo>
                    <a:pt x="8162" y="114"/>
                  </a:moveTo>
                  <a:lnTo>
                    <a:pt x="8157" y="119"/>
                  </a:lnTo>
                  <a:lnTo>
                    <a:pt x="8150" y="119"/>
                  </a:lnTo>
                  <a:lnTo>
                    <a:pt x="8150" y="103"/>
                  </a:lnTo>
                  <a:lnTo>
                    <a:pt x="8162" y="114"/>
                  </a:lnTo>
                  <a:close/>
                  <a:moveTo>
                    <a:pt x="8139" y="92"/>
                  </a:moveTo>
                  <a:lnTo>
                    <a:pt x="8147" y="83"/>
                  </a:lnTo>
                  <a:lnTo>
                    <a:pt x="8169" y="107"/>
                  </a:lnTo>
                  <a:lnTo>
                    <a:pt x="8162" y="114"/>
                  </a:lnTo>
                  <a:lnTo>
                    <a:pt x="8139" y="92"/>
                  </a:lnTo>
                  <a:close/>
                  <a:moveTo>
                    <a:pt x="8147" y="83"/>
                  </a:moveTo>
                  <a:lnTo>
                    <a:pt x="8151" y="80"/>
                  </a:lnTo>
                  <a:lnTo>
                    <a:pt x="8158" y="80"/>
                  </a:lnTo>
                  <a:lnTo>
                    <a:pt x="8158" y="94"/>
                  </a:lnTo>
                  <a:lnTo>
                    <a:pt x="8147" y="83"/>
                  </a:lnTo>
                  <a:close/>
                  <a:moveTo>
                    <a:pt x="8158" y="80"/>
                  </a:moveTo>
                  <a:lnTo>
                    <a:pt x="8214" y="80"/>
                  </a:lnTo>
                  <a:lnTo>
                    <a:pt x="8214" y="110"/>
                  </a:lnTo>
                  <a:lnTo>
                    <a:pt x="8158" y="110"/>
                  </a:lnTo>
                  <a:lnTo>
                    <a:pt x="8158" y="80"/>
                  </a:lnTo>
                  <a:close/>
                  <a:moveTo>
                    <a:pt x="8221" y="109"/>
                  </a:moveTo>
                  <a:lnTo>
                    <a:pt x="8218" y="110"/>
                  </a:lnTo>
                  <a:lnTo>
                    <a:pt x="8214" y="110"/>
                  </a:lnTo>
                  <a:lnTo>
                    <a:pt x="8214" y="94"/>
                  </a:lnTo>
                  <a:lnTo>
                    <a:pt x="8221" y="109"/>
                  </a:lnTo>
                  <a:close/>
                  <a:moveTo>
                    <a:pt x="8208" y="81"/>
                  </a:moveTo>
                  <a:lnTo>
                    <a:pt x="8224" y="72"/>
                  </a:lnTo>
                  <a:lnTo>
                    <a:pt x="8237" y="102"/>
                  </a:lnTo>
                  <a:lnTo>
                    <a:pt x="8221" y="109"/>
                  </a:lnTo>
                  <a:lnTo>
                    <a:pt x="8208" y="81"/>
                  </a:lnTo>
                  <a:close/>
                  <a:moveTo>
                    <a:pt x="8224" y="72"/>
                  </a:moveTo>
                  <a:lnTo>
                    <a:pt x="8226" y="71"/>
                  </a:lnTo>
                  <a:lnTo>
                    <a:pt x="8230" y="71"/>
                  </a:lnTo>
                  <a:lnTo>
                    <a:pt x="8230" y="87"/>
                  </a:lnTo>
                  <a:lnTo>
                    <a:pt x="8224" y="72"/>
                  </a:lnTo>
                  <a:close/>
                  <a:moveTo>
                    <a:pt x="8230" y="71"/>
                  </a:moveTo>
                  <a:lnTo>
                    <a:pt x="8286" y="71"/>
                  </a:lnTo>
                  <a:lnTo>
                    <a:pt x="8286" y="103"/>
                  </a:lnTo>
                  <a:lnTo>
                    <a:pt x="8230" y="103"/>
                  </a:lnTo>
                  <a:lnTo>
                    <a:pt x="8230" y="71"/>
                  </a:lnTo>
                  <a:close/>
                  <a:moveTo>
                    <a:pt x="8298" y="98"/>
                  </a:moveTo>
                  <a:lnTo>
                    <a:pt x="8293" y="103"/>
                  </a:lnTo>
                  <a:lnTo>
                    <a:pt x="8286" y="103"/>
                  </a:lnTo>
                  <a:lnTo>
                    <a:pt x="8286" y="87"/>
                  </a:lnTo>
                  <a:lnTo>
                    <a:pt x="8298" y="98"/>
                  </a:lnTo>
                  <a:close/>
                  <a:moveTo>
                    <a:pt x="8275" y="76"/>
                  </a:moveTo>
                  <a:lnTo>
                    <a:pt x="8283" y="67"/>
                  </a:lnTo>
                  <a:lnTo>
                    <a:pt x="8305" y="91"/>
                  </a:lnTo>
                  <a:lnTo>
                    <a:pt x="8298" y="98"/>
                  </a:lnTo>
                  <a:lnTo>
                    <a:pt x="8275" y="76"/>
                  </a:lnTo>
                  <a:close/>
                  <a:moveTo>
                    <a:pt x="8283" y="67"/>
                  </a:moveTo>
                  <a:lnTo>
                    <a:pt x="8288" y="64"/>
                  </a:lnTo>
                  <a:lnTo>
                    <a:pt x="8294" y="64"/>
                  </a:lnTo>
                  <a:lnTo>
                    <a:pt x="8294" y="78"/>
                  </a:lnTo>
                  <a:lnTo>
                    <a:pt x="8283" y="67"/>
                  </a:lnTo>
                  <a:close/>
                  <a:moveTo>
                    <a:pt x="8294" y="64"/>
                  </a:moveTo>
                  <a:lnTo>
                    <a:pt x="8367" y="64"/>
                  </a:lnTo>
                  <a:lnTo>
                    <a:pt x="8367" y="94"/>
                  </a:lnTo>
                  <a:lnTo>
                    <a:pt x="8294" y="94"/>
                  </a:lnTo>
                  <a:lnTo>
                    <a:pt x="8294" y="64"/>
                  </a:lnTo>
                  <a:close/>
                  <a:moveTo>
                    <a:pt x="8374" y="93"/>
                  </a:moveTo>
                  <a:lnTo>
                    <a:pt x="8370" y="94"/>
                  </a:lnTo>
                  <a:lnTo>
                    <a:pt x="8367" y="94"/>
                  </a:lnTo>
                  <a:lnTo>
                    <a:pt x="8367" y="78"/>
                  </a:lnTo>
                  <a:lnTo>
                    <a:pt x="8374" y="93"/>
                  </a:lnTo>
                  <a:close/>
                  <a:moveTo>
                    <a:pt x="8359" y="65"/>
                  </a:moveTo>
                  <a:lnTo>
                    <a:pt x="8375" y="56"/>
                  </a:lnTo>
                  <a:lnTo>
                    <a:pt x="8390" y="86"/>
                  </a:lnTo>
                  <a:lnTo>
                    <a:pt x="8374" y="93"/>
                  </a:lnTo>
                  <a:lnTo>
                    <a:pt x="8359" y="65"/>
                  </a:lnTo>
                  <a:close/>
                  <a:moveTo>
                    <a:pt x="8375" y="56"/>
                  </a:moveTo>
                  <a:lnTo>
                    <a:pt x="8379" y="55"/>
                  </a:lnTo>
                  <a:lnTo>
                    <a:pt x="8383" y="55"/>
                  </a:lnTo>
                  <a:lnTo>
                    <a:pt x="8383" y="71"/>
                  </a:lnTo>
                  <a:lnTo>
                    <a:pt x="8375" y="56"/>
                  </a:lnTo>
                  <a:close/>
                  <a:moveTo>
                    <a:pt x="8383" y="55"/>
                  </a:moveTo>
                  <a:lnTo>
                    <a:pt x="8438" y="55"/>
                  </a:lnTo>
                  <a:lnTo>
                    <a:pt x="8438" y="87"/>
                  </a:lnTo>
                  <a:lnTo>
                    <a:pt x="8383" y="87"/>
                  </a:lnTo>
                  <a:lnTo>
                    <a:pt x="8383" y="55"/>
                  </a:lnTo>
                  <a:close/>
                  <a:moveTo>
                    <a:pt x="8449" y="82"/>
                  </a:moveTo>
                  <a:lnTo>
                    <a:pt x="8445" y="87"/>
                  </a:lnTo>
                  <a:lnTo>
                    <a:pt x="8438" y="87"/>
                  </a:lnTo>
                  <a:lnTo>
                    <a:pt x="8438" y="71"/>
                  </a:lnTo>
                  <a:lnTo>
                    <a:pt x="8449" y="82"/>
                  </a:lnTo>
                  <a:close/>
                  <a:moveTo>
                    <a:pt x="8427" y="60"/>
                  </a:moveTo>
                  <a:lnTo>
                    <a:pt x="8435" y="51"/>
                  </a:lnTo>
                  <a:lnTo>
                    <a:pt x="8458" y="75"/>
                  </a:lnTo>
                  <a:lnTo>
                    <a:pt x="8449" y="82"/>
                  </a:lnTo>
                  <a:lnTo>
                    <a:pt x="8427" y="60"/>
                  </a:lnTo>
                  <a:close/>
                  <a:moveTo>
                    <a:pt x="8435" y="51"/>
                  </a:moveTo>
                  <a:lnTo>
                    <a:pt x="8439" y="48"/>
                  </a:lnTo>
                  <a:lnTo>
                    <a:pt x="8447" y="48"/>
                  </a:lnTo>
                  <a:lnTo>
                    <a:pt x="8447" y="64"/>
                  </a:lnTo>
                  <a:lnTo>
                    <a:pt x="8435" y="51"/>
                  </a:lnTo>
                  <a:close/>
                  <a:moveTo>
                    <a:pt x="8447" y="48"/>
                  </a:moveTo>
                  <a:lnTo>
                    <a:pt x="8518" y="48"/>
                  </a:lnTo>
                  <a:lnTo>
                    <a:pt x="8518" y="78"/>
                  </a:lnTo>
                  <a:lnTo>
                    <a:pt x="8447" y="78"/>
                  </a:lnTo>
                  <a:lnTo>
                    <a:pt x="8447" y="48"/>
                  </a:lnTo>
                  <a:close/>
                  <a:moveTo>
                    <a:pt x="8529" y="75"/>
                  </a:moveTo>
                  <a:lnTo>
                    <a:pt x="8525" y="78"/>
                  </a:lnTo>
                  <a:lnTo>
                    <a:pt x="8518" y="78"/>
                  </a:lnTo>
                  <a:lnTo>
                    <a:pt x="8518" y="64"/>
                  </a:lnTo>
                  <a:lnTo>
                    <a:pt x="8529" y="75"/>
                  </a:lnTo>
                  <a:close/>
                  <a:moveTo>
                    <a:pt x="8507" y="51"/>
                  </a:moveTo>
                  <a:lnTo>
                    <a:pt x="8514" y="44"/>
                  </a:lnTo>
                  <a:lnTo>
                    <a:pt x="8538" y="66"/>
                  </a:lnTo>
                  <a:lnTo>
                    <a:pt x="8529" y="75"/>
                  </a:lnTo>
                  <a:lnTo>
                    <a:pt x="8507" y="51"/>
                  </a:lnTo>
                  <a:close/>
                  <a:moveTo>
                    <a:pt x="8514" y="44"/>
                  </a:moveTo>
                  <a:lnTo>
                    <a:pt x="8519" y="39"/>
                  </a:lnTo>
                  <a:lnTo>
                    <a:pt x="8527" y="39"/>
                  </a:lnTo>
                  <a:lnTo>
                    <a:pt x="8527" y="55"/>
                  </a:lnTo>
                  <a:lnTo>
                    <a:pt x="8514" y="44"/>
                  </a:lnTo>
                  <a:close/>
                  <a:moveTo>
                    <a:pt x="8527" y="39"/>
                  </a:moveTo>
                  <a:lnTo>
                    <a:pt x="8582" y="39"/>
                  </a:lnTo>
                  <a:lnTo>
                    <a:pt x="8582" y="71"/>
                  </a:lnTo>
                  <a:lnTo>
                    <a:pt x="8527" y="71"/>
                  </a:lnTo>
                  <a:lnTo>
                    <a:pt x="8527" y="39"/>
                  </a:lnTo>
                  <a:close/>
                  <a:moveTo>
                    <a:pt x="8589" y="70"/>
                  </a:moveTo>
                  <a:lnTo>
                    <a:pt x="8586" y="71"/>
                  </a:lnTo>
                  <a:lnTo>
                    <a:pt x="8582" y="71"/>
                  </a:lnTo>
                  <a:lnTo>
                    <a:pt x="8582" y="55"/>
                  </a:lnTo>
                  <a:lnTo>
                    <a:pt x="8589" y="70"/>
                  </a:lnTo>
                  <a:close/>
                  <a:moveTo>
                    <a:pt x="8575" y="40"/>
                  </a:moveTo>
                  <a:lnTo>
                    <a:pt x="8591" y="33"/>
                  </a:lnTo>
                  <a:lnTo>
                    <a:pt x="8605" y="61"/>
                  </a:lnTo>
                  <a:lnTo>
                    <a:pt x="8589" y="70"/>
                  </a:lnTo>
                  <a:lnTo>
                    <a:pt x="8575" y="40"/>
                  </a:lnTo>
                  <a:close/>
                  <a:moveTo>
                    <a:pt x="8591" y="33"/>
                  </a:moveTo>
                  <a:lnTo>
                    <a:pt x="8594" y="32"/>
                  </a:lnTo>
                  <a:lnTo>
                    <a:pt x="8598" y="32"/>
                  </a:lnTo>
                  <a:lnTo>
                    <a:pt x="8598" y="48"/>
                  </a:lnTo>
                  <a:lnTo>
                    <a:pt x="8591" y="33"/>
                  </a:lnTo>
                  <a:close/>
                  <a:moveTo>
                    <a:pt x="8598" y="32"/>
                  </a:moveTo>
                  <a:lnTo>
                    <a:pt x="8662" y="32"/>
                  </a:lnTo>
                  <a:lnTo>
                    <a:pt x="8662" y="62"/>
                  </a:lnTo>
                  <a:lnTo>
                    <a:pt x="8598" y="62"/>
                  </a:lnTo>
                  <a:lnTo>
                    <a:pt x="8598" y="32"/>
                  </a:lnTo>
                  <a:close/>
                  <a:moveTo>
                    <a:pt x="8669" y="61"/>
                  </a:moveTo>
                  <a:lnTo>
                    <a:pt x="8666" y="62"/>
                  </a:lnTo>
                  <a:lnTo>
                    <a:pt x="8662" y="62"/>
                  </a:lnTo>
                  <a:lnTo>
                    <a:pt x="8662" y="48"/>
                  </a:lnTo>
                  <a:lnTo>
                    <a:pt x="8669" y="61"/>
                  </a:lnTo>
                  <a:close/>
                  <a:moveTo>
                    <a:pt x="8655" y="33"/>
                  </a:moveTo>
                  <a:lnTo>
                    <a:pt x="8671" y="24"/>
                  </a:lnTo>
                  <a:lnTo>
                    <a:pt x="8685" y="54"/>
                  </a:lnTo>
                  <a:lnTo>
                    <a:pt x="8669" y="61"/>
                  </a:lnTo>
                  <a:lnTo>
                    <a:pt x="8655" y="33"/>
                  </a:lnTo>
                  <a:close/>
                  <a:moveTo>
                    <a:pt x="8671" y="24"/>
                  </a:moveTo>
                  <a:lnTo>
                    <a:pt x="8674" y="23"/>
                  </a:lnTo>
                  <a:lnTo>
                    <a:pt x="8678" y="23"/>
                  </a:lnTo>
                  <a:lnTo>
                    <a:pt x="8678" y="39"/>
                  </a:lnTo>
                  <a:lnTo>
                    <a:pt x="8671" y="24"/>
                  </a:lnTo>
                  <a:close/>
                  <a:moveTo>
                    <a:pt x="8678" y="23"/>
                  </a:moveTo>
                  <a:lnTo>
                    <a:pt x="8742" y="23"/>
                  </a:lnTo>
                  <a:lnTo>
                    <a:pt x="8742" y="55"/>
                  </a:lnTo>
                  <a:lnTo>
                    <a:pt x="8678" y="55"/>
                  </a:lnTo>
                  <a:lnTo>
                    <a:pt x="8678" y="23"/>
                  </a:lnTo>
                  <a:close/>
                  <a:moveTo>
                    <a:pt x="8750" y="54"/>
                  </a:moveTo>
                  <a:lnTo>
                    <a:pt x="8746" y="55"/>
                  </a:lnTo>
                  <a:lnTo>
                    <a:pt x="8742" y="55"/>
                  </a:lnTo>
                  <a:lnTo>
                    <a:pt x="8742" y="39"/>
                  </a:lnTo>
                  <a:lnTo>
                    <a:pt x="8750" y="54"/>
                  </a:lnTo>
                  <a:close/>
                  <a:moveTo>
                    <a:pt x="8735" y="24"/>
                  </a:moveTo>
                  <a:lnTo>
                    <a:pt x="8751" y="17"/>
                  </a:lnTo>
                  <a:lnTo>
                    <a:pt x="8766" y="45"/>
                  </a:lnTo>
                  <a:lnTo>
                    <a:pt x="8750" y="54"/>
                  </a:lnTo>
                  <a:lnTo>
                    <a:pt x="8735" y="24"/>
                  </a:lnTo>
                  <a:close/>
                  <a:moveTo>
                    <a:pt x="8751" y="17"/>
                  </a:moveTo>
                  <a:lnTo>
                    <a:pt x="8754" y="16"/>
                  </a:lnTo>
                  <a:lnTo>
                    <a:pt x="8758" y="16"/>
                  </a:lnTo>
                  <a:lnTo>
                    <a:pt x="8758" y="32"/>
                  </a:lnTo>
                  <a:lnTo>
                    <a:pt x="8751" y="17"/>
                  </a:lnTo>
                  <a:close/>
                  <a:moveTo>
                    <a:pt x="8758" y="16"/>
                  </a:moveTo>
                  <a:lnTo>
                    <a:pt x="8822" y="16"/>
                  </a:lnTo>
                  <a:lnTo>
                    <a:pt x="8822" y="48"/>
                  </a:lnTo>
                  <a:lnTo>
                    <a:pt x="8758" y="48"/>
                  </a:lnTo>
                  <a:lnTo>
                    <a:pt x="8758" y="16"/>
                  </a:lnTo>
                  <a:close/>
                  <a:moveTo>
                    <a:pt x="8830" y="45"/>
                  </a:moveTo>
                  <a:lnTo>
                    <a:pt x="8826" y="48"/>
                  </a:lnTo>
                  <a:lnTo>
                    <a:pt x="8822" y="48"/>
                  </a:lnTo>
                  <a:lnTo>
                    <a:pt x="8822" y="32"/>
                  </a:lnTo>
                  <a:lnTo>
                    <a:pt x="8830" y="45"/>
                  </a:lnTo>
                  <a:close/>
                  <a:moveTo>
                    <a:pt x="8815" y="17"/>
                  </a:moveTo>
                  <a:lnTo>
                    <a:pt x="8831" y="8"/>
                  </a:lnTo>
                  <a:lnTo>
                    <a:pt x="8846" y="38"/>
                  </a:lnTo>
                  <a:lnTo>
                    <a:pt x="8830" y="45"/>
                  </a:lnTo>
                  <a:lnTo>
                    <a:pt x="8815" y="17"/>
                  </a:lnTo>
                  <a:close/>
                  <a:moveTo>
                    <a:pt x="8831" y="8"/>
                  </a:moveTo>
                  <a:lnTo>
                    <a:pt x="8834" y="7"/>
                  </a:lnTo>
                  <a:lnTo>
                    <a:pt x="8838" y="7"/>
                  </a:lnTo>
                  <a:lnTo>
                    <a:pt x="8838" y="23"/>
                  </a:lnTo>
                  <a:lnTo>
                    <a:pt x="8831" y="8"/>
                  </a:lnTo>
                  <a:close/>
                  <a:moveTo>
                    <a:pt x="8838" y="7"/>
                  </a:moveTo>
                  <a:lnTo>
                    <a:pt x="8902" y="7"/>
                  </a:lnTo>
                  <a:lnTo>
                    <a:pt x="8902" y="39"/>
                  </a:lnTo>
                  <a:lnTo>
                    <a:pt x="8838" y="39"/>
                  </a:lnTo>
                  <a:lnTo>
                    <a:pt x="8838" y="7"/>
                  </a:lnTo>
                  <a:close/>
                  <a:moveTo>
                    <a:pt x="8910" y="38"/>
                  </a:moveTo>
                  <a:lnTo>
                    <a:pt x="8906" y="39"/>
                  </a:lnTo>
                  <a:lnTo>
                    <a:pt x="8902" y="39"/>
                  </a:lnTo>
                  <a:lnTo>
                    <a:pt x="8902" y="23"/>
                  </a:lnTo>
                  <a:lnTo>
                    <a:pt x="8910" y="38"/>
                  </a:lnTo>
                  <a:close/>
                  <a:moveTo>
                    <a:pt x="8895" y="8"/>
                  </a:moveTo>
                  <a:lnTo>
                    <a:pt x="8911" y="1"/>
                  </a:lnTo>
                  <a:lnTo>
                    <a:pt x="8926" y="29"/>
                  </a:lnTo>
                  <a:lnTo>
                    <a:pt x="8910" y="38"/>
                  </a:lnTo>
                  <a:lnTo>
                    <a:pt x="8895" y="8"/>
                  </a:lnTo>
                  <a:close/>
                  <a:moveTo>
                    <a:pt x="8911" y="1"/>
                  </a:moveTo>
                  <a:lnTo>
                    <a:pt x="8915" y="0"/>
                  </a:lnTo>
                  <a:lnTo>
                    <a:pt x="8918" y="0"/>
                  </a:lnTo>
                  <a:lnTo>
                    <a:pt x="8918" y="16"/>
                  </a:lnTo>
                  <a:lnTo>
                    <a:pt x="8911" y="1"/>
                  </a:lnTo>
                  <a:close/>
                  <a:moveTo>
                    <a:pt x="8918" y="0"/>
                  </a:moveTo>
                  <a:lnTo>
                    <a:pt x="8958" y="0"/>
                  </a:lnTo>
                  <a:lnTo>
                    <a:pt x="8958" y="32"/>
                  </a:lnTo>
                  <a:lnTo>
                    <a:pt x="8918" y="32"/>
                  </a:lnTo>
                  <a:lnTo>
                    <a:pt x="8918" y="0"/>
                  </a:lnTo>
                  <a:close/>
                </a:path>
              </a:pathLst>
            </a:custGeom>
            <a:solidFill>
              <a:srgbClr val="000000"/>
            </a:solidFill>
            <a:ln w="9525">
              <a:noFill/>
              <a:round/>
              <a:headEnd/>
              <a:tailEnd/>
            </a:ln>
          </p:spPr>
          <p:txBody>
            <a:bodyPr/>
            <a:lstStyle/>
            <a:p>
              <a:endParaRPr lang="en-US"/>
            </a:p>
          </p:txBody>
        </p:sp>
        <p:sp>
          <p:nvSpPr>
            <p:cNvPr id="207982" name="Freeform 99"/>
            <p:cNvSpPr>
              <a:spLocks noEditPoints="1"/>
            </p:cNvSpPr>
            <p:nvPr/>
          </p:nvSpPr>
          <p:spPr bwMode="auto">
            <a:xfrm>
              <a:off x="1555750" y="3090863"/>
              <a:ext cx="3560763" cy="3024187"/>
            </a:xfrm>
            <a:custGeom>
              <a:avLst/>
              <a:gdLst>
                <a:gd name="T0" fmla="*/ 2147483647 w 8974"/>
                <a:gd name="T1" fmla="*/ 2147483647 h 7622"/>
                <a:gd name="T2" fmla="*/ 2147483647 w 8974"/>
                <a:gd name="T3" fmla="*/ 2147483647 h 7622"/>
                <a:gd name="T4" fmla="*/ 2147483647 w 8974"/>
                <a:gd name="T5" fmla="*/ 2147483647 h 7622"/>
                <a:gd name="T6" fmla="*/ 2147483647 w 8974"/>
                <a:gd name="T7" fmla="*/ 2147483647 h 7622"/>
                <a:gd name="T8" fmla="*/ 2147483647 w 8974"/>
                <a:gd name="T9" fmla="*/ 2147483647 h 7622"/>
                <a:gd name="T10" fmla="*/ 2147483647 w 8974"/>
                <a:gd name="T11" fmla="*/ 2147483647 h 7622"/>
                <a:gd name="T12" fmla="*/ 2147483647 w 8974"/>
                <a:gd name="T13" fmla="*/ 2147483647 h 7622"/>
                <a:gd name="T14" fmla="*/ 2147483647 w 8974"/>
                <a:gd name="T15" fmla="*/ 2147483647 h 7622"/>
                <a:gd name="T16" fmla="*/ 2147483647 w 8974"/>
                <a:gd name="T17" fmla="*/ 2147483647 h 7622"/>
                <a:gd name="T18" fmla="*/ 2147483647 w 8974"/>
                <a:gd name="T19" fmla="*/ 2147483647 h 7622"/>
                <a:gd name="T20" fmla="*/ 2147483647 w 8974"/>
                <a:gd name="T21" fmla="*/ 2147483647 h 7622"/>
                <a:gd name="T22" fmla="*/ 2147483647 w 8974"/>
                <a:gd name="T23" fmla="*/ 2147483647 h 7622"/>
                <a:gd name="T24" fmla="*/ 2147483647 w 8974"/>
                <a:gd name="T25" fmla="*/ 2147483647 h 7622"/>
                <a:gd name="T26" fmla="*/ 2147483647 w 8974"/>
                <a:gd name="T27" fmla="*/ 2147483647 h 7622"/>
                <a:gd name="T28" fmla="*/ 2147483647 w 8974"/>
                <a:gd name="T29" fmla="*/ 2147483647 h 7622"/>
                <a:gd name="T30" fmla="*/ 2147483647 w 8974"/>
                <a:gd name="T31" fmla="*/ 2147483647 h 7622"/>
                <a:gd name="T32" fmla="*/ 2147483647 w 8974"/>
                <a:gd name="T33" fmla="*/ 2147483647 h 7622"/>
                <a:gd name="T34" fmla="*/ 2147483647 w 8974"/>
                <a:gd name="T35" fmla="*/ 2147483647 h 7622"/>
                <a:gd name="T36" fmla="*/ 2147483647 w 8974"/>
                <a:gd name="T37" fmla="*/ 2147483647 h 7622"/>
                <a:gd name="T38" fmla="*/ 2147483647 w 8974"/>
                <a:gd name="T39" fmla="*/ 2147483647 h 7622"/>
                <a:gd name="T40" fmla="*/ 2147483647 w 8974"/>
                <a:gd name="T41" fmla="*/ 2147483647 h 7622"/>
                <a:gd name="T42" fmla="*/ 2147483647 w 8974"/>
                <a:gd name="T43" fmla="*/ 2147483647 h 7622"/>
                <a:gd name="T44" fmla="*/ 2147483647 w 8974"/>
                <a:gd name="T45" fmla="*/ 2147483647 h 7622"/>
                <a:gd name="T46" fmla="*/ 2147483647 w 8974"/>
                <a:gd name="T47" fmla="*/ 2147483647 h 7622"/>
                <a:gd name="T48" fmla="*/ 2147483647 w 8974"/>
                <a:gd name="T49" fmla="*/ 2147483647 h 7622"/>
                <a:gd name="T50" fmla="*/ 2147483647 w 8974"/>
                <a:gd name="T51" fmla="*/ 2147483647 h 7622"/>
                <a:gd name="T52" fmla="*/ 2147483647 w 8974"/>
                <a:gd name="T53" fmla="*/ 2147483647 h 7622"/>
                <a:gd name="T54" fmla="*/ 2147483647 w 8974"/>
                <a:gd name="T55" fmla="*/ 2147483647 h 7622"/>
                <a:gd name="T56" fmla="*/ 2147483647 w 8974"/>
                <a:gd name="T57" fmla="*/ 2147483647 h 7622"/>
                <a:gd name="T58" fmla="*/ 2147483647 w 8974"/>
                <a:gd name="T59" fmla="*/ 2147483647 h 7622"/>
                <a:gd name="T60" fmla="*/ 2147483647 w 8974"/>
                <a:gd name="T61" fmla="*/ 2147483647 h 7622"/>
                <a:gd name="T62" fmla="*/ 2147483647 w 8974"/>
                <a:gd name="T63" fmla="*/ 2147483647 h 7622"/>
                <a:gd name="T64" fmla="*/ 2147483647 w 8974"/>
                <a:gd name="T65" fmla="*/ 2147483647 h 7622"/>
                <a:gd name="T66" fmla="*/ 2147483647 w 8974"/>
                <a:gd name="T67" fmla="*/ 2147483647 h 7622"/>
                <a:gd name="T68" fmla="*/ 2147483647 w 8974"/>
                <a:gd name="T69" fmla="*/ 2147483647 h 7622"/>
                <a:gd name="T70" fmla="*/ 2147483647 w 8974"/>
                <a:gd name="T71" fmla="*/ 2147483647 h 7622"/>
                <a:gd name="T72" fmla="*/ 2147483647 w 8974"/>
                <a:gd name="T73" fmla="*/ 2147483647 h 7622"/>
                <a:gd name="T74" fmla="*/ 2147483647 w 8974"/>
                <a:gd name="T75" fmla="*/ 2147483647 h 7622"/>
                <a:gd name="T76" fmla="*/ 2147483647 w 8974"/>
                <a:gd name="T77" fmla="*/ 2147483647 h 7622"/>
                <a:gd name="T78" fmla="*/ 2147483647 w 8974"/>
                <a:gd name="T79" fmla="*/ 2147483647 h 7622"/>
                <a:gd name="T80" fmla="*/ 2147483647 w 8974"/>
                <a:gd name="T81" fmla="*/ 2147483647 h 7622"/>
                <a:gd name="T82" fmla="*/ 2147483647 w 8974"/>
                <a:gd name="T83" fmla="*/ 2147483647 h 7622"/>
                <a:gd name="T84" fmla="*/ 2147483647 w 8974"/>
                <a:gd name="T85" fmla="*/ 2147483647 h 7622"/>
                <a:gd name="T86" fmla="*/ 2147483647 w 8974"/>
                <a:gd name="T87" fmla="*/ 2147483647 h 7622"/>
                <a:gd name="T88" fmla="*/ 2147483647 w 8974"/>
                <a:gd name="T89" fmla="*/ 2147483647 h 7622"/>
                <a:gd name="T90" fmla="*/ 2147483647 w 8974"/>
                <a:gd name="T91" fmla="*/ 2147483647 h 7622"/>
                <a:gd name="T92" fmla="*/ 2147483647 w 8974"/>
                <a:gd name="T93" fmla="*/ 2147483647 h 7622"/>
                <a:gd name="T94" fmla="*/ 2147483647 w 8974"/>
                <a:gd name="T95" fmla="*/ 2147483647 h 7622"/>
                <a:gd name="T96" fmla="*/ 2147483647 w 8974"/>
                <a:gd name="T97" fmla="*/ 2147483647 h 7622"/>
                <a:gd name="T98" fmla="*/ 2147483647 w 8974"/>
                <a:gd name="T99" fmla="*/ 2147483647 h 7622"/>
                <a:gd name="T100" fmla="*/ 2147483647 w 8974"/>
                <a:gd name="T101" fmla="*/ 2147483647 h 7622"/>
                <a:gd name="T102" fmla="*/ 2147483647 w 8974"/>
                <a:gd name="T103" fmla="*/ 2147483647 h 7622"/>
                <a:gd name="T104" fmla="*/ 2147483647 w 8974"/>
                <a:gd name="T105" fmla="*/ 2147483647 h 7622"/>
                <a:gd name="T106" fmla="*/ 2147483647 w 8974"/>
                <a:gd name="T107" fmla="*/ 2147483647 h 7622"/>
                <a:gd name="T108" fmla="*/ 2147483647 w 8974"/>
                <a:gd name="T109" fmla="*/ 2147483647 h 7622"/>
                <a:gd name="T110" fmla="*/ 2147483647 w 8974"/>
                <a:gd name="T111" fmla="*/ 2147483647 h 7622"/>
                <a:gd name="T112" fmla="*/ 2147483647 w 8974"/>
                <a:gd name="T113" fmla="*/ 2147483647 h 7622"/>
                <a:gd name="T114" fmla="*/ 2147483647 w 8974"/>
                <a:gd name="T115" fmla="*/ 2147483647 h 7622"/>
                <a:gd name="T116" fmla="*/ 2147483647 w 8974"/>
                <a:gd name="T117" fmla="*/ 2147483647 h 7622"/>
                <a:gd name="T118" fmla="*/ 2147483647 w 8974"/>
                <a:gd name="T119" fmla="*/ 2147483647 h 7622"/>
                <a:gd name="T120" fmla="*/ 2147483647 w 8974"/>
                <a:gd name="T121" fmla="*/ 2147483647 h 7622"/>
                <a:gd name="T122" fmla="*/ 2147483647 w 8974"/>
                <a:gd name="T123" fmla="*/ 2147483647 h 7622"/>
                <a:gd name="T124" fmla="*/ 2147483647 w 8974"/>
                <a:gd name="T125" fmla="*/ 2147483647 h 76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974"/>
                <a:gd name="T190" fmla="*/ 0 h 7622"/>
                <a:gd name="T191" fmla="*/ 8974 w 8974"/>
                <a:gd name="T192" fmla="*/ 7622 h 762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974" h="7622">
                  <a:moveTo>
                    <a:pt x="32" y="4309"/>
                  </a:moveTo>
                  <a:lnTo>
                    <a:pt x="40" y="4581"/>
                  </a:lnTo>
                  <a:lnTo>
                    <a:pt x="8" y="4583"/>
                  </a:lnTo>
                  <a:lnTo>
                    <a:pt x="0" y="4310"/>
                  </a:lnTo>
                  <a:lnTo>
                    <a:pt x="32" y="4309"/>
                  </a:lnTo>
                  <a:close/>
                  <a:moveTo>
                    <a:pt x="8" y="4583"/>
                  </a:moveTo>
                  <a:lnTo>
                    <a:pt x="8" y="4583"/>
                  </a:lnTo>
                  <a:lnTo>
                    <a:pt x="24" y="4581"/>
                  </a:lnTo>
                  <a:lnTo>
                    <a:pt x="8" y="4583"/>
                  </a:lnTo>
                  <a:close/>
                  <a:moveTo>
                    <a:pt x="40" y="4580"/>
                  </a:moveTo>
                  <a:lnTo>
                    <a:pt x="48" y="4701"/>
                  </a:lnTo>
                  <a:lnTo>
                    <a:pt x="16" y="4703"/>
                  </a:lnTo>
                  <a:lnTo>
                    <a:pt x="8" y="4583"/>
                  </a:lnTo>
                  <a:lnTo>
                    <a:pt x="40" y="4580"/>
                  </a:lnTo>
                  <a:close/>
                  <a:moveTo>
                    <a:pt x="17" y="4705"/>
                  </a:moveTo>
                  <a:lnTo>
                    <a:pt x="16" y="4703"/>
                  </a:lnTo>
                  <a:lnTo>
                    <a:pt x="32" y="4702"/>
                  </a:lnTo>
                  <a:lnTo>
                    <a:pt x="17" y="4705"/>
                  </a:lnTo>
                  <a:close/>
                  <a:moveTo>
                    <a:pt x="48" y="4698"/>
                  </a:moveTo>
                  <a:lnTo>
                    <a:pt x="64" y="4787"/>
                  </a:lnTo>
                  <a:lnTo>
                    <a:pt x="33" y="4792"/>
                  </a:lnTo>
                  <a:lnTo>
                    <a:pt x="17" y="4705"/>
                  </a:lnTo>
                  <a:lnTo>
                    <a:pt x="48" y="4698"/>
                  </a:lnTo>
                  <a:close/>
                  <a:moveTo>
                    <a:pt x="64" y="4787"/>
                  </a:moveTo>
                  <a:lnTo>
                    <a:pt x="64" y="4788"/>
                  </a:lnTo>
                  <a:lnTo>
                    <a:pt x="48" y="4790"/>
                  </a:lnTo>
                  <a:lnTo>
                    <a:pt x="64" y="4787"/>
                  </a:lnTo>
                  <a:close/>
                  <a:moveTo>
                    <a:pt x="64" y="4788"/>
                  </a:moveTo>
                  <a:lnTo>
                    <a:pt x="72" y="4860"/>
                  </a:lnTo>
                  <a:lnTo>
                    <a:pt x="40" y="4864"/>
                  </a:lnTo>
                  <a:lnTo>
                    <a:pt x="32" y="4792"/>
                  </a:lnTo>
                  <a:lnTo>
                    <a:pt x="64" y="4788"/>
                  </a:lnTo>
                  <a:close/>
                  <a:moveTo>
                    <a:pt x="40" y="4866"/>
                  </a:moveTo>
                  <a:lnTo>
                    <a:pt x="40" y="4864"/>
                  </a:lnTo>
                  <a:lnTo>
                    <a:pt x="56" y="4862"/>
                  </a:lnTo>
                  <a:lnTo>
                    <a:pt x="40" y="4866"/>
                  </a:lnTo>
                  <a:close/>
                  <a:moveTo>
                    <a:pt x="71" y="4859"/>
                  </a:moveTo>
                  <a:lnTo>
                    <a:pt x="87" y="4921"/>
                  </a:lnTo>
                  <a:lnTo>
                    <a:pt x="56" y="4930"/>
                  </a:lnTo>
                  <a:lnTo>
                    <a:pt x="40" y="4866"/>
                  </a:lnTo>
                  <a:lnTo>
                    <a:pt x="71" y="4859"/>
                  </a:lnTo>
                  <a:close/>
                  <a:moveTo>
                    <a:pt x="87" y="4921"/>
                  </a:moveTo>
                  <a:lnTo>
                    <a:pt x="88" y="4924"/>
                  </a:lnTo>
                  <a:lnTo>
                    <a:pt x="72" y="4926"/>
                  </a:lnTo>
                  <a:lnTo>
                    <a:pt x="87" y="4921"/>
                  </a:lnTo>
                  <a:close/>
                  <a:moveTo>
                    <a:pt x="88" y="4924"/>
                  </a:moveTo>
                  <a:lnTo>
                    <a:pt x="96" y="4988"/>
                  </a:lnTo>
                  <a:lnTo>
                    <a:pt x="64" y="4992"/>
                  </a:lnTo>
                  <a:lnTo>
                    <a:pt x="56" y="4928"/>
                  </a:lnTo>
                  <a:lnTo>
                    <a:pt x="88" y="4924"/>
                  </a:lnTo>
                  <a:close/>
                  <a:moveTo>
                    <a:pt x="65" y="4995"/>
                  </a:moveTo>
                  <a:lnTo>
                    <a:pt x="64" y="4992"/>
                  </a:lnTo>
                  <a:lnTo>
                    <a:pt x="80" y="4990"/>
                  </a:lnTo>
                  <a:lnTo>
                    <a:pt x="65" y="4995"/>
                  </a:lnTo>
                  <a:close/>
                  <a:moveTo>
                    <a:pt x="96" y="4985"/>
                  </a:moveTo>
                  <a:lnTo>
                    <a:pt x="112" y="5032"/>
                  </a:lnTo>
                  <a:lnTo>
                    <a:pt x="81" y="5043"/>
                  </a:lnTo>
                  <a:lnTo>
                    <a:pt x="65" y="4995"/>
                  </a:lnTo>
                  <a:lnTo>
                    <a:pt x="96" y="4985"/>
                  </a:lnTo>
                  <a:close/>
                  <a:moveTo>
                    <a:pt x="112" y="5032"/>
                  </a:moveTo>
                  <a:lnTo>
                    <a:pt x="112" y="5036"/>
                  </a:lnTo>
                  <a:lnTo>
                    <a:pt x="96" y="5038"/>
                  </a:lnTo>
                  <a:lnTo>
                    <a:pt x="112" y="5032"/>
                  </a:lnTo>
                  <a:close/>
                  <a:moveTo>
                    <a:pt x="112" y="5036"/>
                  </a:moveTo>
                  <a:lnTo>
                    <a:pt x="120" y="5091"/>
                  </a:lnTo>
                  <a:lnTo>
                    <a:pt x="88" y="5096"/>
                  </a:lnTo>
                  <a:lnTo>
                    <a:pt x="80" y="5040"/>
                  </a:lnTo>
                  <a:lnTo>
                    <a:pt x="112" y="5036"/>
                  </a:lnTo>
                  <a:close/>
                  <a:moveTo>
                    <a:pt x="88" y="5096"/>
                  </a:moveTo>
                  <a:lnTo>
                    <a:pt x="88" y="5096"/>
                  </a:lnTo>
                  <a:lnTo>
                    <a:pt x="104" y="5094"/>
                  </a:lnTo>
                  <a:lnTo>
                    <a:pt x="88" y="5096"/>
                  </a:lnTo>
                  <a:close/>
                  <a:moveTo>
                    <a:pt x="120" y="5091"/>
                  </a:moveTo>
                  <a:lnTo>
                    <a:pt x="128" y="5139"/>
                  </a:lnTo>
                  <a:lnTo>
                    <a:pt x="96" y="5144"/>
                  </a:lnTo>
                  <a:lnTo>
                    <a:pt x="88" y="5096"/>
                  </a:lnTo>
                  <a:lnTo>
                    <a:pt x="120" y="5091"/>
                  </a:lnTo>
                  <a:close/>
                  <a:moveTo>
                    <a:pt x="97" y="5147"/>
                  </a:moveTo>
                  <a:lnTo>
                    <a:pt x="96" y="5144"/>
                  </a:lnTo>
                  <a:lnTo>
                    <a:pt x="112" y="5142"/>
                  </a:lnTo>
                  <a:lnTo>
                    <a:pt x="97" y="5147"/>
                  </a:lnTo>
                  <a:close/>
                  <a:moveTo>
                    <a:pt x="128" y="5137"/>
                  </a:moveTo>
                  <a:lnTo>
                    <a:pt x="144" y="5185"/>
                  </a:lnTo>
                  <a:lnTo>
                    <a:pt x="113" y="5195"/>
                  </a:lnTo>
                  <a:lnTo>
                    <a:pt x="97" y="5147"/>
                  </a:lnTo>
                  <a:lnTo>
                    <a:pt x="128" y="5137"/>
                  </a:lnTo>
                  <a:close/>
                  <a:moveTo>
                    <a:pt x="144" y="5185"/>
                  </a:moveTo>
                  <a:lnTo>
                    <a:pt x="144" y="5186"/>
                  </a:lnTo>
                  <a:lnTo>
                    <a:pt x="128" y="5190"/>
                  </a:lnTo>
                  <a:lnTo>
                    <a:pt x="144" y="5185"/>
                  </a:lnTo>
                  <a:close/>
                  <a:moveTo>
                    <a:pt x="144" y="5186"/>
                  </a:moveTo>
                  <a:lnTo>
                    <a:pt x="152" y="5227"/>
                  </a:lnTo>
                  <a:lnTo>
                    <a:pt x="120" y="5233"/>
                  </a:lnTo>
                  <a:lnTo>
                    <a:pt x="113" y="5192"/>
                  </a:lnTo>
                  <a:lnTo>
                    <a:pt x="144" y="5186"/>
                  </a:lnTo>
                  <a:close/>
                  <a:moveTo>
                    <a:pt x="122" y="5236"/>
                  </a:moveTo>
                  <a:lnTo>
                    <a:pt x="120" y="5233"/>
                  </a:lnTo>
                  <a:lnTo>
                    <a:pt x="136" y="5229"/>
                  </a:lnTo>
                  <a:lnTo>
                    <a:pt x="122" y="5236"/>
                  </a:lnTo>
                  <a:close/>
                  <a:moveTo>
                    <a:pt x="151" y="5224"/>
                  </a:moveTo>
                  <a:lnTo>
                    <a:pt x="167" y="5264"/>
                  </a:lnTo>
                  <a:lnTo>
                    <a:pt x="138" y="5276"/>
                  </a:lnTo>
                  <a:lnTo>
                    <a:pt x="122" y="5236"/>
                  </a:lnTo>
                  <a:lnTo>
                    <a:pt x="151" y="5224"/>
                  </a:lnTo>
                  <a:close/>
                  <a:moveTo>
                    <a:pt x="167" y="5264"/>
                  </a:moveTo>
                  <a:lnTo>
                    <a:pt x="167" y="5266"/>
                  </a:lnTo>
                  <a:lnTo>
                    <a:pt x="152" y="5270"/>
                  </a:lnTo>
                  <a:lnTo>
                    <a:pt x="167" y="5264"/>
                  </a:lnTo>
                  <a:close/>
                  <a:moveTo>
                    <a:pt x="167" y="5266"/>
                  </a:moveTo>
                  <a:lnTo>
                    <a:pt x="176" y="5307"/>
                  </a:lnTo>
                  <a:lnTo>
                    <a:pt x="145" y="5313"/>
                  </a:lnTo>
                  <a:lnTo>
                    <a:pt x="136" y="5272"/>
                  </a:lnTo>
                  <a:lnTo>
                    <a:pt x="167" y="5266"/>
                  </a:lnTo>
                  <a:close/>
                  <a:moveTo>
                    <a:pt x="145" y="5316"/>
                  </a:moveTo>
                  <a:lnTo>
                    <a:pt x="145" y="5313"/>
                  </a:lnTo>
                  <a:lnTo>
                    <a:pt x="160" y="5309"/>
                  </a:lnTo>
                  <a:lnTo>
                    <a:pt x="145" y="5316"/>
                  </a:lnTo>
                  <a:close/>
                  <a:moveTo>
                    <a:pt x="175" y="5305"/>
                  </a:moveTo>
                  <a:lnTo>
                    <a:pt x="191" y="5344"/>
                  </a:lnTo>
                  <a:lnTo>
                    <a:pt x="161" y="5356"/>
                  </a:lnTo>
                  <a:lnTo>
                    <a:pt x="145" y="5316"/>
                  </a:lnTo>
                  <a:lnTo>
                    <a:pt x="175" y="5305"/>
                  </a:lnTo>
                  <a:close/>
                  <a:moveTo>
                    <a:pt x="191" y="5344"/>
                  </a:moveTo>
                  <a:lnTo>
                    <a:pt x="192" y="5346"/>
                  </a:lnTo>
                  <a:lnTo>
                    <a:pt x="176" y="5350"/>
                  </a:lnTo>
                  <a:lnTo>
                    <a:pt x="191" y="5344"/>
                  </a:lnTo>
                  <a:close/>
                  <a:moveTo>
                    <a:pt x="192" y="5346"/>
                  </a:moveTo>
                  <a:lnTo>
                    <a:pt x="199" y="5378"/>
                  </a:lnTo>
                  <a:lnTo>
                    <a:pt x="168" y="5386"/>
                  </a:lnTo>
                  <a:lnTo>
                    <a:pt x="161" y="5354"/>
                  </a:lnTo>
                  <a:lnTo>
                    <a:pt x="192" y="5346"/>
                  </a:lnTo>
                  <a:close/>
                  <a:moveTo>
                    <a:pt x="199" y="5378"/>
                  </a:moveTo>
                  <a:lnTo>
                    <a:pt x="199" y="5378"/>
                  </a:lnTo>
                  <a:lnTo>
                    <a:pt x="184" y="5382"/>
                  </a:lnTo>
                  <a:lnTo>
                    <a:pt x="199" y="5378"/>
                  </a:lnTo>
                  <a:close/>
                  <a:moveTo>
                    <a:pt x="199" y="5378"/>
                  </a:moveTo>
                  <a:lnTo>
                    <a:pt x="208" y="5419"/>
                  </a:lnTo>
                  <a:lnTo>
                    <a:pt x="176" y="5425"/>
                  </a:lnTo>
                  <a:lnTo>
                    <a:pt x="168" y="5385"/>
                  </a:lnTo>
                  <a:lnTo>
                    <a:pt x="199" y="5378"/>
                  </a:lnTo>
                  <a:close/>
                  <a:moveTo>
                    <a:pt x="178" y="5429"/>
                  </a:moveTo>
                  <a:lnTo>
                    <a:pt x="177" y="5426"/>
                  </a:lnTo>
                  <a:lnTo>
                    <a:pt x="176" y="5425"/>
                  </a:lnTo>
                  <a:lnTo>
                    <a:pt x="192" y="5422"/>
                  </a:lnTo>
                  <a:lnTo>
                    <a:pt x="178" y="5429"/>
                  </a:lnTo>
                  <a:close/>
                  <a:moveTo>
                    <a:pt x="207" y="5414"/>
                  </a:moveTo>
                  <a:lnTo>
                    <a:pt x="223" y="5446"/>
                  </a:lnTo>
                  <a:lnTo>
                    <a:pt x="194" y="5461"/>
                  </a:lnTo>
                  <a:lnTo>
                    <a:pt x="178" y="5429"/>
                  </a:lnTo>
                  <a:lnTo>
                    <a:pt x="207" y="5414"/>
                  </a:lnTo>
                  <a:close/>
                  <a:moveTo>
                    <a:pt x="223" y="5446"/>
                  </a:moveTo>
                  <a:lnTo>
                    <a:pt x="224" y="5449"/>
                  </a:lnTo>
                  <a:lnTo>
                    <a:pt x="224" y="5450"/>
                  </a:lnTo>
                  <a:lnTo>
                    <a:pt x="208" y="5454"/>
                  </a:lnTo>
                  <a:lnTo>
                    <a:pt x="223" y="5446"/>
                  </a:lnTo>
                  <a:close/>
                  <a:moveTo>
                    <a:pt x="224" y="5450"/>
                  </a:moveTo>
                  <a:lnTo>
                    <a:pt x="231" y="5482"/>
                  </a:lnTo>
                  <a:lnTo>
                    <a:pt x="200" y="5489"/>
                  </a:lnTo>
                  <a:lnTo>
                    <a:pt x="193" y="5457"/>
                  </a:lnTo>
                  <a:lnTo>
                    <a:pt x="224" y="5450"/>
                  </a:lnTo>
                  <a:close/>
                  <a:moveTo>
                    <a:pt x="202" y="5493"/>
                  </a:moveTo>
                  <a:lnTo>
                    <a:pt x="200" y="5492"/>
                  </a:lnTo>
                  <a:lnTo>
                    <a:pt x="200" y="5489"/>
                  </a:lnTo>
                  <a:lnTo>
                    <a:pt x="216" y="5486"/>
                  </a:lnTo>
                  <a:lnTo>
                    <a:pt x="202" y="5493"/>
                  </a:lnTo>
                  <a:close/>
                  <a:moveTo>
                    <a:pt x="230" y="5478"/>
                  </a:moveTo>
                  <a:lnTo>
                    <a:pt x="246" y="5510"/>
                  </a:lnTo>
                  <a:lnTo>
                    <a:pt x="218" y="5525"/>
                  </a:lnTo>
                  <a:lnTo>
                    <a:pt x="202" y="5493"/>
                  </a:lnTo>
                  <a:lnTo>
                    <a:pt x="230" y="5478"/>
                  </a:lnTo>
                  <a:close/>
                  <a:moveTo>
                    <a:pt x="246" y="5510"/>
                  </a:moveTo>
                  <a:lnTo>
                    <a:pt x="247" y="5513"/>
                  </a:lnTo>
                  <a:lnTo>
                    <a:pt x="247" y="5514"/>
                  </a:lnTo>
                  <a:lnTo>
                    <a:pt x="232" y="5518"/>
                  </a:lnTo>
                  <a:lnTo>
                    <a:pt x="246" y="5510"/>
                  </a:lnTo>
                  <a:close/>
                  <a:moveTo>
                    <a:pt x="247" y="5514"/>
                  </a:moveTo>
                  <a:lnTo>
                    <a:pt x="256" y="5546"/>
                  </a:lnTo>
                  <a:lnTo>
                    <a:pt x="225" y="5553"/>
                  </a:lnTo>
                  <a:lnTo>
                    <a:pt x="216" y="5521"/>
                  </a:lnTo>
                  <a:lnTo>
                    <a:pt x="247" y="5514"/>
                  </a:lnTo>
                  <a:close/>
                  <a:moveTo>
                    <a:pt x="226" y="5557"/>
                  </a:moveTo>
                  <a:lnTo>
                    <a:pt x="225" y="5556"/>
                  </a:lnTo>
                  <a:lnTo>
                    <a:pt x="225" y="5553"/>
                  </a:lnTo>
                  <a:lnTo>
                    <a:pt x="240" y="5550"/>
                  </a:lnTo>
                  <a:lnTo>
                    <a:pt x="226" y="5557"/>
                  </a:lnTo>
                  <a:close/>
                  <a:moveTo>
                    <a:pt x="255" y="5542"/>
                  </a:moveTo>
                  <a:lnTo>
                    <a:pt x="271" y="5574"/>
                  </a:lnTo>
                  <a:lnTo>
                    <a:pt x="242" y="5589"/>
                  </a:lnTo>
                  <a:lnTo>
                    <a:pt x="226" y="5557"/>
                  </a:lnTo>
                  <a:lnTo>
                    <a:pt x="255" y="5542"/>
                  </a:lnTo>
                  <a:close/>
                  <a:moveTo>
                    <a:pt x="271" y="5574"/>
                  </a:moveTo>
                  <a:lnTo>
                    <a:pt x="271" y="5577"/>
                  </a:lnTo>
                  <a:lnTo>
                    <a:pt x="272" y="5578"/>
                  </a:lnTo>
                  <a:lnTo>
                    <a:pt x="256" y="5582"/>
                  </a:lnTo>
                  <a:lnTo>
                    <a:pt x="271" y="5574"/>
                  </a:lnTo>
                  <a:close/>
                  <a:moveTo>
                    <a:pt x="272" y="5578"/>
                  </a:moveTo>
                  <a:lnTo>
                    <a:pt x="279" y="5610"/>
                  </a:lnTo>
                  <a:lnTo>
                    <a:pt x="248" y="5617"/>
                  </a:lnTo>
                  <a:lnTo>
                    <a:pt x="241" y="5585"/>
                  </a:lnTo>
                  <a:lnTo>
                    <a:pt x="272" y="5578"/>
                  </a:lnTo>
                  <a:close/>
                  <a:moveTo>
                    <a:pt x="279" y="5610"/>
                  </a:moveTo>
                  <a:lnTo>
                    <a:pt x="288" y="5642"/>
                  </a:lnTo>
                  <a:lnTo>
                    <a:pt x="257" y="5649"/>
                  </a:lnTo>
                  <a:lnTo>
                    <a:pt x="248" y="5617"/>
                  </a:lnTo>
                  <a:lnTo>
                    <a:pt x="279" y="5610"/>
                  </a:lnTo>
                  <a:close/>
                  <a:moveTo>
                    <a:pt x="258" y="5654"/>
                  </a:moveTo>
                  <a:lnTo>
                    <a:pt x="257" y="5652"/>
                  </a:lnTo>
                  <a:lnTo>
                    <a:pt x="257" y="5649"/>
                  </a:lnTo>
                  <a:lnTo>
                    <a:pt x="272" y="5646"/>
                  </a:lnTo>
                  <a:lnTo>
                    <a:pt x="258" y="5654"/>
                  </a:lnTo>
                  <a:close/>
                  <a:moveTo>
                    <a:pt x="285" y="5637"/>
                  </a:moveTo>
                  <a:lnTo>
                    <a:pt x="301" y="5660"/>
                  </a:lnTo>
                  <a:lnTo>
                    <a:pt x="274" y="5679"/>
                  </a:lnTo>
                  <a:lnTo>
                    <a:pt x="258" y="5654"/>
                  </a:lnTo>
                  <a:lnTo>
                    <a:pt x="285" y="5637"/>
                  </a:lnTo>
                  <a:close/>
                  <a:moveTo>
                    <a:pt x="301" y="5660"/>
                  </a:moveTo>
                  <a:lnTo>
                    <a:pt x="303" y="5663"/>
                  </a:lnTo>
                  <a:lnTo>
                    <a:pt x="304" y="5665"/>
                  </a:lnTo>
                  <a:lnTo>
                    <a:pt x="288" y="5670"/>
                  </a:lnTo>
                  <a:lnTo>
                    <a:pt x="301" y="5660"/>
                  </a:lnTo>
                  <a:close/>
                  <a:moveTo>
                    <a:pt x="304" y="5665"/>
                  </a:moveTo>
                  <a:lnTo>
                    <a:pt x="311" y="5697"/>
                  </a:lnTo>
                  <a:lnTo>
                    <a:pt x="280" y="5706"/>
                  </a:lnTo>
                  <a:lnTo>
                    <a:pt x="273" y="5674"/>
                  </a:lnTo>
                  <a:lnTo>
                    <a:pt x="304" y="5665"/>
                  </a:lnTo>
                  <a:close/>
                  <a:moveTo>
                    <a:pt x="283" y="5711"/>
                  </a:moveTo>
                  <a:lnTo>
                    <a:pt x="282" y="5709"/>
                  </a:lnTo>
                  <a:lnTo>
                    <a:pt x="280" y="5706"/>
                  </a:lnTo>
                  <a:lnTo>
                    <a:pt x="297" y="5702"/>
                  </a:lnTo>
                  <a:lnTo>
                    <a:pt x="283" y="5711"/>
                  </a:lnTo>
                  <a:close/>
                  <a:moveTo>
                    <a:pt x="309" y="5693"/>
                  </a:moveTo>
                  <a:lnTo>
                    <a:pt x="325" y="5717"/>
                  </a:lnTo>
                  <a:lnTo>
                    <a:pt x="299" y="5734"/>
                  </a:lnTo>
                  <a:lnTo>
                    <a:pt x="283" y="5711"/>
                  </a:lnTo>
                  <a:lnTo>
                    <a:pt x="309" y="5693"/>
                  </a:lnTo>
                  <a:close/>
                  <a:moveTo>
                    <a:pt x="325" y="5717"/>
                  </a:moveTo>
                  <a:lnTo>
                    <a:pt x="326" y="5718"/>
                  </a:lnTo>
                  <a:lnTo>
                    <a:pt x="327" y="5721"/>
                  </a:lnTo>
                  <a:lnTo>
                    <a:pt x="313" y="5726"/>
                  </a:lnTo>
                  <a:lnTo>
                    <a:pt x="325" y="5717"/>
                  </a:lnTo>
                  <a:close/>
                  <a:moveTo>
                    <a:pt x="327" y="5721"/>
                  </a:moveTo>
                  <a:lnTo>
                    <a:pt x="335" y="5744"/>
                  </a:lnTo>
                  <a:lnTo>
                    <a:pt x="305" y="5755"/>
                  </a:lnTo>
                  <a:lnTo>
                    <a:pt x="297" y="5731"/>
                  </a:lnTo>
                  <a:lnTo>
                    <a:pt x="327" y="5721"/>
                  </a:lnTo>
                  <a:close/>
                  <a:moveTo>
                    <a:pt x="306" y="5757"/>
                  </a:moveTo>
                  <a:lnTo>
                    <a:pt x="305" y="5755"/>
                  </a:lnTo>
                  <a:lnTo>
                    <a:pt x="320" y="5750"/>
                  </a:lnTo>
                  <a:lnTo>
                    <a:pt x="306" y="5757"/>
                  </a:lnTo>
                  <a:close/>
                  <a:moveTo>
                    <a:pt x="335" y="5743"/>
                  </a:moveTo>
                  <a:lnTo>
                    <a:pt x="351" y="5775"/>
                  </a:lnTo>
                  <a:lnTo>
                    <a:pt x="322" y="5789"/>
                  </a:lnTo>
                  <a:lnTo>
                    <a:pt x="306" y="5757"/>
                  </a:lnTo>
                  <a:lnTo>
                    <a:pt x="335" y="5743"/>
                  </a:lnTo>
                  <a:close/>
                  <a:moveTo>
                    <a:pt x="351" y="5775"/>
                  </a:moveTo>
                  <a:lnTo>
                    <a:pt x="351" y="5776"/>
                  </a:lnTo>
                  <a:lnTo>
                    <a:pt x="336" y="5782"/>
                  </a:lnTo>
                  <a:lnTo>
                    <a:pt x="351" y="5775"/>
                  </a:lnTo>
                  <a:close/>
                  <a:moveTo>
                    <a:pt x="351" y="5776"/>
                  </a:moveTo>
                  <a:lnTo>
                    <a:pt x="359" y="5801"/>
                  </a:lnTo>
                  <a:lnTo>
                    <a:pt x="329" y="5811"/>
                  </a:lnTo>
                  <a:lnTo>
                    <a:pt x="321" y="5787"/>
                  </a:lnTo>
                  <a:lnTo>
                    <a:pt x="351" y="5776"/>
                  </a:lnTo>
                  <a:close/>
                  <a:moveTo>
                    <a:pt x="359" y="5801"/>
                  </a:moveTo>
                  <a:lnTo>
                    <a:pt x="367" y="5824"/>
                  </a:lnTo>
                  <a:lnTo>
                    <a:pt x="337" y="5835"/>
                  </a:lnTo>
                  <a:lnTo>
                    <a:pt x="329" y="5811"/>
                  </a:lnTo>
                  <a:lnTo>
                    <a:pt x="359" y="5801"/>
                  </a:lnTo>
                  <a:close/>
                  <a:moveTo>
                    <a:pt x="338" y="5839"/>
                  </a:moveTo>
                  <a:lnTo>
                    <a:pt x="337" y="5837"/>
                  </a:lnTo>
                  <a:lnTo>
                    <a:pt x="337" y="5835"/>
                  </a:lnTo>
                  <a:lnTo>
                    <a:pt x="352" y="5829"/>
                  </a:lnTo>
                  <a:lnTo>
                    <a:pt x="338" y="5839"/>
                  </a:lnTo>
                  <a:close/>
                  <a:moveTo>
                    <a:pt x="365" y="5821"/>
                  </a:moveTo>
                  <a:lnTo>
                    <a:pt x="381" y="5845"/>
                  </a:lnTo>
                  <a:lnTo>
                    <a:pt x="354" y="5863"/>
                  </a:lnTo>
                  <a:lnTo>
                    <a:pt x="338" y="5839"/>
                  </a:lnTo>
                  <a:lnTo>
                    <a:pt x="365" y="5821"/>
                  </a:lnTo>
                  <a:close/>
                  <a:moveTo>
                    <a:pt x="381" y="5845"/>
                  </a:moveTo>
                  <a:lnTo>
                    <a:pt x="383" y="5846"/>
                  </a:lnTo>
                  <a:lnTo>
                    <a:pt x="383" y="5849"/>
                  </a:lnTo>
                  <a:lnTo>
                    <a:pt x="368" y="5854"/>
                  </a:lnTo>
                  <a:lnTo>
                    <a:pt x="381" y="5845"/>
                  </a:lnTo>
                  <a:close/>
                  <a:moveTo>
                    <a:pt x="383" y="5849"/>
                  </a:moveTo>
                  <a:lnTo>
                    <a:pt x="391" y="5872"/>
                  </a:lnTo>
                  <a:lnTo>
                    <a:pt x="361" y="5883"/>
                  </a:lnTo>
                  <a:lnTo>
                    <a:pt x="353" y="5859"/>
                  </a:lnTo>
                  <a:lnTo>
                    <a:pt x="383" y="5849"/>
                  </a:lnTo>
                  <a:close/>
                  <a:moveTo>
                    <a:pt x="363" y="5887"/>
                  </a:moveTo>
                  <a:lnTo>
                    <a:pt x="362" y="5885"/>
                  </a:lnTo>
                  <a:lnTo>
                    <a:pt x="361" y="5883"/>
                  </a:lnTo>
                  <a:lnTo>
                    <a:pt x="377" y="5877"/>
                  </a:lnTo>
                  <a:lnTo>
                    <a:pt x="363" y="5887"/>
                  </a:lnTo>
                  <a:close/>
                  <a:moveTo>
                    <a:pt x="389" y="5869"/>
                  </a:moveTo>
                  <a:lnTo>
                    <a:pt x="405" y="5893"/>
                  </a:lnTo>
                  <a:lnTo>
                    <a:pt x="379" y="5911"/>
                  </a:lnTo>
                  <a:lnTo>
                    <a:pt x="363" y="5887"/>
                  </a:lnTo>
                  <a:lnTo>
                    <a:pt x="389" y="5869"/>
                  </a:lnTo>
                  <a:close/>
                  <a:moveTo>
                    <a:pt x="405" y="5893"/>
                  </a:moveTo>
                  <a:lnTo>
                    <a:pt x="406" y="5895"/>
                  </a:lnTo>
                  <a:lnTo>
                    <a:pt x="407" y="5897"/>
                  </a:lnTo>
                  <a:lnTo>
                    <a:pt x="393" y="5902"/>
                  </a:lnTo>
                  <a:lnTo>
                    <a:pt x="405" y="5893"/>
                  </a:lnTo>
                  <a:close/>
                  <a:moveTo>
                    <a:pt x="407" y="5897"/>
                  </a:moveTo>
                  <a:lnTo>
                    <a:pt x="415" y="5920"/>
                  </a:lnTo>
                  <a:lnTo>
                    <a:pt x="385" y="5930"/>
                  </a:lnTo>
                  <a:lnTo>
                    <a:pt x="377" y="5907"/>
                  </a:lnTo>
                  <a:lnTo>
                    <a:pt x="407" y="5897"/>
                  </a:lnTo>
                  <a:close/>
                  <a:moveTo>
                    <a:pt x="386" y="5935"/>
                  </a:moveTo>
                  <a:lnTo>
                    <a:pt x="385" y="5933"/>
                  </a:lnTo>
                  <a:lnTo>
                    <a:pt x="385" y="5930"/>
                  </a:lnTo>
                  <a:lnTo>
                    <a:pt x="400" y="5925"/>
                  </a:lnTo>
                  <a:lnTo>
                    <a:pt x="386" y="5935"/>
                  </a:lnTo>
                  <a:close/>
                  <a:moveTo>
                    <a:pt x="413" y="5917"/>
                  </a:moveTo>
                  <a:lnTo>
                    <a:pt x="430" y="5941"/>
                  </a:lnTo>
                  <a:lnTo>
                    <a:pt x="402" y="5959"/>
                  </a:lnTo>
                  <a:lnTo>
                    <a:pt x="386" y="5935"/>
                  </a:lnTo>
                  <a:lnTo>
                    <a:pt x="413" y="5917"/>
                  </a:lnTo>
                  <a:close/>
                  <a:moveTo>
                    <a:pt x="430" y="5941"/>
                  </a:moveTo>
                  <a:lnTo>
                    <a:pt x="431" y="5943"/>
                  </a:lnTo>
                  <a:lnTo>
                    <a:pt x="431" y="5945"/>
                  </a:lnTo>
                  <a:lnTo>
                    <a:pt x="416" y="5950"/>
                  </a:lnTo>
                  <a:lnTo>
                    <a:pt x="430" y="5941"/>
                  </a:lnTo>
                  <a:close/>
                  <a:moveTo>
                    <a:pt x="431" y="5945"/>
                  </a:moveTo>
                  <a:lnTo>
                    <a:pt x="439" y="5968"/>
                  </a:lnTo>
                  <a:lnTo>
                    <a:pt x="409" y="5978"/>
                  </a:lnTo>
                  <a:lnTo>
                    <a:pt x="401" y="5955"/>
                  </a:lnTo>
                  <a:lnTo>
                    <a:pt x="431" y="5945"/>
                  </a:lnTo>
                  <a:close/>
                  <a:moveTo>
                    <a:pt x="439" y="5968"/>
                  </a:moveTo>
                  <a:lnTo>
                    <a:pt x="447" y="5993"/>
                  </a:lnTo>
                  <a:lnTo>
                    <a:pt x="417" y="6003"/>
                  </a:lnTo>
                  <a:lnTo>
                    <a:pt x="409" y="5978"/>
                  </a:lnTo>
                  <a:lnTo>
                    <a:pt x="439" y="5968"/>
                  </a:lnTo>
                  <a:close/>
                  <a:moveTo>
                    <a:pt x="418" y="6007"/>
                  </a:moveTo>
                  <a:lnTo>
                    <a:pt x="417" y="6005"/>
                  </a:lnTo>
                  <a:lnTo>
                    <a:pt x="417" y="6003"/>
                  </a:lnTo>
                  <a:lnTo>
                    <a:pt x="432" y="5998"/>
                  </a:lnTo>
                  <a:lnTo>
                    <a:pt x="418" y="6007"/>
                  </a:lnTo>
                  <a:close/>
                  <a:moveTo>
                    <a:pt x="446" y="5989"/>
                  </a:moveTo>
                  <a:lnTo>
                    <a:pt x="462" y="6013"/>
                  </a:lnTo>
                  <a:lnTo>
                    <a:pt x="434" y="6031"/>
                  </a:lnTo>
                  <a:lnTo>
                    <a:pt x="418" y="6007"/>
                  </a:lnTo>
                  <a:lnTo>
                    <a:pt x="446" y="5989"/>
                  </a:lnTo>
                  <a:close/>
                  <a:moveTo>
                    <a:pt x="462" y="6013"/>
                  </a:moveTo>
                  <a:lnTo>
                    <a:pt x="463" y="6015"/>
                  </a:lnTo>
                  <a:lnTo>
                    <a:pt x="448" y="6021"/>
                  </a:lnTo>
                  <a:lnTo>
                    <a:pt x="462" y="6013"/>
                  </a:lnTo>
                  <a:close/>
                  <a:moveTo>
                    <a:pt x="463" y="6015"/>
                  </a:moveTo>
                  <a:lnTo>
                    <a:pt x="470" y="6031"/>
                  </a:lnTo>
                  <a:lnTo>
                    <a:pt x="442" y="6045"/>
                  </a:lnTo>
                  <a:lnTo>
                    <a:pt x="433" y="6029"/>
                  </a:lnTo>
                  <a:lnTo>
                    <a:pt x="463" y="6015"/>
                  </a:lnTo>
                  <a:close/>
                  <a:moveTo>
                    <a:pt x="443" y="6047"/>
                  </a:moveTo>
                  <a:lnTo>
                    <a:pt x="442" y="6045"/>
                  </a:lnTo>
                  <a:lnTo>
                    <a:pt x="457" y="6037"/>
                  </a:lnTo>
                  <a:lnTo>
                    <a:pt x="443" y="6047"/>
                  </a:lnTo>
                  <a:close/>
                  <a:moveTo>
                    <a:pt x="469" y="6029"/>
                  </a:moveTo>
                  <a:lnTo>
                    <a:pt x="485" y="6053"/>
                  </a:lnTo>
                  <a:lnTo>
                    <a:pt x="459" y="6071"/>
                  </a:lnTo>
                  <a:lnTo>
                    <a:pt x="443" y="6047"/>
                  </a:lnTo>
                  <a:lnTo>
                    <a:pt x="469" y="6029"/>
                  </a:lnTo>
                  <a:close/>
                  <a:moveTo>
                    <a:pt x="485" y="6053"/>
                  </a:moveTo>
                  <a:lnTo>
                    <a:pt x="486" y="6055"/>
                  </a:lnTo>
                  <a:lnTo>
                    <a:pt x="487" y="6057"/>
                  </a:lnTo>
                  <a:lnTo>
                    <a:pt x="473" y="6062"/>
                  </a:lnTo>
                  <a:lnTo>
                    <a:pt x="485" y="6053"/>
                  </a:lnTo>
                  <a:close/>
                  <a:moveTo>
                    <a:pt x="487" y="6057"/>
                  </a:moveTo>
                  <a:lnTo>
                    <a:pt x="495" y="6081"/>
                  </a:lnTo>
                  <a:lnTo>
                    <a:pt x="465" y="6090"/>
                  </a:lnTo>
                  <a:lnTo>
                    <a:pt x="457" y="6067"/>
                  </a:lnTo>
                  <a:lnTo>
                    <a:pt x="487" y="6057"/>
                  </a:lnTo>
                  <a:close/>
                  <a:moveTo>
                    <a:pt x="469" y="6097"/>
                  </a:moveTo>
                  <a:lnTo>
                    <a:pt x="466" y="6094"/>
                  </a:lnTo>
                  <a:lnTo>
                    <a:pt x="465" y="6090"/>
                  </a:lnTo>
                  <a:lnTo>
                    <a:pt x="480" y="6085"/>
                  </a:lnTo>
                  <a:lnTo>
                    <a:pt x="469" y="6097"/>
                  </a:lnTo>
                  <a:close/>
                  <a:moveTo>
                    <a:pt x="491" y="6074"/>
                  </a:moveTo>
                  <a:lnTo>
                    <a:pt x="507" y="6090"/>
                  </a:lnTo>
                  <a:lnTo>
                    <a:pt x="485" y="6113"/>
                  </a:lnTo>
                  <a:lnTo>
                    <a:pt x="469" y="6097"/>
                  </a:lnTo>
                  <a:lnTo>
                    <a:pt x="491" y="6074"/>
                  </a:lnTo>
                  <a:close/>
                  <a:moveTo>
                    <a:pt x="507" y="6090"/>
                  </a:moveTo>
                  <a:lnTo>
                    <a:pt x="510" y="6093"/>
                  </a:lnTo>
                  <a:lnTo>
                    <a:pt x="511" y="6097"/>
                  </a:lnTo>
                  <a:lnTo>
                    <a:pt x="496" y="6101"/>
                  </a:lnTo>
                  <a:lnTo>
                    <a:pt x="507" y="6090"/>
                  </a:lnTo>
                  <a:close/>
                  <a:moveTo>
                    <a:pt x="511" y="6097"/>
                  </a:moveTo>
                  <a:lnTo>
                    <a:pt x="519" y="6121"/>
                  </a:lnTo>
                  <a:lnTo>
                    <a:pt x="489" y="6131"/>
                  </a:lnTo>
                  <a:lnTo>
                    <a:pt x="481" y="6106"/>
                  </a:lnTo>
                  <a:lnTo>
                    <a:pt x="511" y="6097"/>
                  </a:lnTo>
                  <a:close/>
                  <a:moveTo>
                    <a:pt x="490" y="6134"/>
                  </a:moveTo>
                  <a:lnTo>
                    <a:pt x="489" y="6131"/>
                  </a:lnTo>
                  <a:lnTo>
                    <a:pt x="505" y="6126"/>
                  </a:lnTo>
                  <a:lnTo>
                    <a:pt x="490" y="6134"/>
                  </a:lnTo>
                  <a:close/>
                  <a:moveTo>
                    <a:pt x="518" y="6119"/>
                  </a:moveTo>
                  <a:lnTo>
                    <a:pt x="527" y="6135"/>
                  </a:lnTo>
                  <a:lnTo>
                    <a:pt x="497" y="6150"/>
                  </a:lnTo>
                  <a:lnTo>
                    <a:pt x="490" y="6134"/>
                  </a:lnTo>
                  <a:lnTo>
                    <a:pt x="518" y="6119"/>
                  </a:lnTo>
                  <a:close/>
                  <a:moveTo>
                    <a:pt x="498" y="6151"/>
                  </a:moveTo>
                  <a:lnTo>
                    <a:pt x="497" y="6150"/>
                  </a:lnTo>
                  <a:lnTo>
                    <a:pt x="512" y="6142"/>
                  </a:lnTo>
                  <a:lnTo>
                    <a:pt x="498" y="6151"/>
                  </a:lnTo>
                  <a:close/>
                  <a:moveTo>
                    <a:pt x="526" y="6134"/>
                  </a:moveTo>
                  <a:lnTo>
                    <a:pt x="542" y="6157"/>
                  </a:lnTo>
                  <a:lnTo>
                    <a:pt x="514" y="6174"/>
                  </a:lnTo>
                  <a:lnTo>
                    <a:pt x="498" y="6151"/>
                  </a:lnTo>
                  <a:lnTo>
                    <a:pt x="526" y="6134"/>
                  </a:lnTo>
                  <a:close/>
                  <a:moveTo>
                    <a:pt x="542" y="6157"/>
                  </a:moveTo>
                  <a:lnTo>
                    <a:pt x="543" y="6158"/>
                  </a:lnTo>
                  <a:lnTo>
                    <a:pt x="528" y="6166"/>
                  </a:lnTo>
                  <a:lnTo>
                    <a:pt x="542" y="6157"/>
                  </a:lnTo>
                  <a:close/>
                  <a:moveTo>
                    <a:pt x="543" y="6158"/>
                  </a:moveTo>
                  <a:lnTo>
                    <a:pt x="550" y="6174"/>
                  </a:lnTo>
                  <a:lnTo>
                    <a:pt x="522" y="6189"/>
                  </a:lnTo>
                  <a:lnTo>
                    <a:pt x="513" y="6173"/>
                  </a:lnTo>
                  <a:lnTo>
                    <a:pt x="543" y="6158"/>
                  </a:lnTo>
                  <a:close/>
                  <a:moveTo>
                    <a:pt x="523" y="6190"/>
                  </a:moveTo>
                  <a:lnTo>
                    <a:pt x="522" y="6189"/>
                  </a:lnTo>
                  <a:lnTo>
                    <a:pt x="537" y="6182"/>
                  </a:lnTo>
                  <a:lnTo>
                    <a:pt x="523" y="6190"/>
                  </a:lnTo>
                  <a:close/>
                  <a:moveTo>
                    <a:pt x="549" y="6173"/>
                  </a:moveTo>
                  <a:lnTo>
                    <a:pt x="565" y="6198"/>
                  </a:lnTo>
                  <a:lnTo>
                    <a:pt x="539" y="6215"/>
                  </a:lnTo>
                  <a:lnTo>
                    <a:pt x="523" y="6190"/>
                  </a:lnTo>
                  <a:lnTo>
                    <a:pt x="549" y="6173"/>
                  </a:lnTo>
                  <a:close/>
                  <a:moveTo>
                    <a:pt x="565" y="6198"/>
                  </a:moveTo>
                  <a:lnTo>
                    <a:pt x="566" y="6199"/>
                  </a:lnTo>
                  <a:lnTo>
                    <a:pt x="551" y="6206"/>
                  </a:lnTo>
                  <a:lnTo>
                    <a:pt x="565" y="6198"/>
                  </a:lnTo>
                  <a:close/>
                  <a:moveTo>
                    <a:pt x="566" y="6199"/>
                  </a:moveTo>
                  <a:lnTo>
                    <a:pt x="575" y="6215"/>
                  </a:lnTo>
                  <a:lnTo>
                    <a:pt x="545" y="6228"/>
                  </a:lnTo>
                  <a:lnTo>
                    <a:pt x="538" y="6214"/>
                  </a:lnTo>
                  <a:lnTo>
                    <a:pt x="566" y="6199"/>
                  </a:lnTo>
                  <a:close/>
                  <a:moveTo>
                    <a:pt x="549" y="6233"/>
                  </a:moveTo>
                  <a:lnTo>
                    <a:pt x="546" y="6232"/>
                  </a:lnTo>
                  <a:lnTo>
                    <a:pt x="545" y="6228"/>
                  </a:lnTo>
                  <a:lnTo>
                    <a:pt x="560" y="6222"/>
                  </a:lnTo>
                  <a:lnTo>
                    <a:pt x="549" y="6233"/>
                  </a:lnTo>
                  <a:close/>
                  <a:moveTo>
                    <a:pt x="571" y="6211"/>
                  </a:moveTo>
                  <a:lnTo>
                    <a:pt x="587" y="6227"/>
                  </a:lnTo>
                  <a:lnTo>
                    <a:pt x="565" y="6249"/>
                  </a:lnTo>
                  <a:lnTo>
                    <a:pt x="549" y="6233"/>
                  </a:lnTo>
                  <a:lnTo>
                    <a:pt x="571" y="6211"/>
                  </a:lnTo>
                  <a:close/>
                  <a:moveTo>
                    <a:pt x="587" y="6227"/>
                  </a:moveTo>
                  <a:lnTo>
                    <a:pt x="590" y="6230"/>
                  </a:lnTo>
                  <a:lnTo>
                    <a:pt x="591" y="6233"/>
                  </a:lnTo>
                  <a:lnTo>
                    <a:pt x="576" y="6238"/>
                  </a:lnTo>
                  <a:lnTo>
                    <a:pt x="587" y="6227"/>
                  </a:lnTo>
                  <a:close/>
                  <a:moveTo>
                    <a:pt x="591" y="6233"/>
                  </a:moveTo>
                  <a:lnTo>
                    <a:pt x="599" y="6257"/>
                  </a:lnTo>
                  <a:lnTo>
                    <a:pt x="569" y="6267"/>
                  </a:lnTo>
                  <a:lnTo>
                    <a:pt x="561" y="6243"/>
                  </a:lnTo>
                  <a:lnTo>
                    <a:pt x="591" y="6233"/>
                  </a:lnTo>
                  <a:close/>
                  <a:moveTo>
                    <a:pt x="572" y="6273"/>
                  </a:moveTo>
                  <a:lnTo>
                    <a:pt x="570" y="6270"/>
                  </a:lnTo>
                  <a:lnTo>
                    <a:pt x="569" y="6267"/>
                  </a:lnTo>
                  <a:lnTo>
                    <a:pt x="583" y="6262"/>
                  </a:lnTo>
                  <a:lnTo>
                    <a:pt x="572" y="6273"/>
                  </a:lnTo>
                  <a:close/>
                  <a:moveTo>
                    <a:pt x="596" y="6251"/>
                  </a:moveTo>
                  <a:lnTo>
                    <a:pt x="612" y="6267"/>
                  </a:lnTo>
                  <a:lnTo>
                    <a:pt x="588" y="6289"/>
                  </a:lnTo>
                  <a:lnTo>
                    <a:pt x="572" y="6273"/>
                  </a:lnTo>
                  <a:lnTo>
                    <a:pt x="596" y="6251"/>
                  </a:lnTo>
                  <a:close/>
                  <a:moveTo>
                    <a:pt x="612" y="6267"/>
                  </a:moveTo>
                  <a:lnTo>
                    <a:pt x="613" y="6268"/>
                  </a:lnTo>
                  <a:lnTo>
                    <a:pt x="614" y="6270"/>
                  </a:lnTo>
                  <a:lnTo>
                    <a:pt x="599" y="6278"/>
                  </a:lnTo>
                  <a:lnTo>
                    <a:pt x="612" y="6267"/>
                  </a:lnTo>
                  <a:close/>
                  <a:moveTo>
                    <a:pt x="614" y="6270"/>
                  </a:moveTo>
                  <a:lnTo>
                    <a:pt x="623" y="6286"/>
                  </a:lnTo>
                  <a:lnTo>
                    <a:pt x="593" y="6301"/>
                  </a:lnTo>
                  <a:lnTo>
                    <a:pt x="586" y="6285"/>
                  </a:lnTo>
                  <a:lnTo>
                    <a:pt x="614" y="6270"/>
                  </a:lnTo>
                  <a:close/>
                  <a:moveTo>
                    <a:pt x="623" y="6286"/>
                  </a:moveTo>
                  <a:lnTo>
                    <a:pt x="630" y="6302"/>
                  </a:lnTo>
                  <a:lnTo>
                    <a:pt x="602" y="6317"/>
                  </a:lnTo>
                  <a:lnTo>
                    <a:pt x="593" y="6301"/>
                  </a:lnTo>
                  <a:lnTo>
                    <a:pt x="623" y="6286"/>
                  </a:lnTo>
                  <a:close/>
                  <a:moveTo>
                    <a:pt x="603" y="6318"/>
                  </a:moveTo>
                  <a:lnTo>
                    <a:pt x="602" y="6317"/>
                  </a:lnTo>
                  <a:lnTo>
                    <a:pt x="615" y="6310"/>
                  </a:lnTo>
                  <a:lnTo>
                    <a:pt x="603" y="6318"/>
                  </a:lnTo>
                  <a:close/>
                  <a:moveTo>
                    <a:pt x="629" y="6301"/>
                  </a:moveTo>
                  <a:lnTo>
                    <a:pt x="645" y="6324"/>
                  </a:lnTo>
                  <a:lnTo>
                    <a:pt x="619" y="6343"/>
                  </a:lnTo>
                  <a:lnTo>
                    <a:pt x="603" y="6318"/>
                  </a:lnTo>
                  <a:lnTo>
                    <a:pt x="629" y="6301"/>
                  </a:lnTo>
                  <a:close/>
                  <a:moveTo>
                    <a:pt x="645" y="6324"/>
                  </a:moveTo>
                  <a:lnTo>
                    <a:pt x="646" y="6327"/>
                  </a:lnTo>
                  <a:lnTo>
                    <a:pt x="631" y="6334"/>
                  </a:lnTo>
                  <a:lnTo>
                    <a:pt x="645" y="6324"/>
                  </a:lnTo>
                  <a:close/>
                  <a:moveTo>
                    <a:pt x="646" y="6327"/>
                  </a:moveTo>
                  <a:lnTo>
                    <a:pt x="655" y="6343"/>
                  </a:lnTo>
                  <a:lnTo>
                    <a:pt x="625" y="6356"/>
                  </a:lnTo>
                  <a:lnTo>
                    <a:pt x="618" y="6340"/>
                  </a:lnTo>
                  <a:lnTo>
                    <a:pt x="646" y="6327"/>
                  </a:lnTo>
                  <a:close/>
                  <a:moveTo>
                    <a:pt x="629" y="6361"/>
                  </a:moveTo>
                  <a:lnTo>
                    <a:pt x="627" y="6359"/>
                  </a:lnTo>
                  <a:lnTo>
                    <a:pt x="625" y="6356"/>
                  </a:lnTo>
                  <a:lnTo>
                    <a:pt x="640" y="6350"/>
                  </a:lnTo>
                  <a:lnTo>
                    <a:pt x="629" y="6361"/>
                  </a:lnTo>
                  <a:close/>
                  <a:moveTo>
                    <a:pt x="651" y="6338"/>
                  </a:moveTo>
                  <a:lnTo>
                    <a:pt x="667" y="6354"/>
                  </a:lnTo>
                  <a:lnTo>
                    <a:pt x="645" y="6377"/>
                  </a:lnTo>
                  <a:lnTo>
                    <a:pt x="629" y="6361"/>
                  </a:lnTo>
                  <a:lnTo>
                    <a:pt x="651" y="6338"/>
                  </a:lnTo>
                  <a:close/>
                  <a:moveTo>
                    <a:pt x="667" y="6354"/>
                  </a:moveTo>
                  <a:lnTo>
                    <a:pt x="668" y="6356"/>
                  </a:lnTo>
                  <a:lnTo>
                    <a:pt x="670" y="6359"/>
                  </a:lnTo>
                  <a:lnTo>
                    <a:pt x="656" y="6366"/>
                  </a:lnTo>
                  <a:lnTo>
                    <a:pt x="667" y="6354"/>
                  </a:lnTo>
                  <a:close/>
                  <a:moveTo>
                    <a:pt x="670" y="6359"/>
                  </a:moveTo>
                  <a:lnTo>
                    <a:pt x="678" y="6375"/>
                  </a:lnTo>
                  <a:lnTo>
                    <a:pt x="650" y="6388"/>
                  </a:lnTo>
                  <a:lnTo>
                    <a:pt x="641" y="6372"/>
                  </a:lnTo>
                  <a:lnTo>
                    <a:pt x="670" y="6359"/>
                  </a:lnTo>
                  <a:close/>
                  <a:moveTo>
                    <a:pt x="652" y="6393"/>
                  </a:moveTo>
                  <a:lnTo>
                    <a:pt x="651" y="6391"/>
                  </a:lnTo>
                  <a:lnTo>
                    <a:pt x="650" y="6388"/>
                  </a:lnTo>
                  <a:lnTo>
                    <a:pt x="663" y="6382"/>
                  </a:lnTo>
                  <a:lnTo>
                    <a:pt x="652" y="6393"/>
                  </a:lnTo>
                  <a:close/>
                  <a:moveTo>
                    <a:pt x="676" y="6370"/>
                  </a:moveTo>
                  <a:lnTo>
                    <a:pt x="692" y="6386"/>
                  </a:lnTo>
                  <a:lnTo>
                    <a:pt x="668" y="6409"/>
                  </a:lnTo>
                  <a:lnTo>
                    <a:pt x="652" y="6393"/>
                  </a:lnTo>
                  <a:lnTo>
                    <a:pt x="676" y="6370"/>
                  </a:lnTo>
                  <a:close/>
                  <a:moveTo>
                    <a:pt x="692" y="6386"/>
                  </a:moveTo>
                  <a:lnTo>
                    <a:pt x="693" y="6388"/>
                  </a:lnTo>
                  <a:lnTo>
                    <a:pt x="694" y="6391"/>
                  </a:lnTo>
                  <a:lnTo>
                    <a:pt x="680" y="6398"/>
                  </a:lnTo>
                  <a:lnTo>
                    <a:pt x="692" y="6386"/>
                  </a:lnTo>
                  <a:close/>
                  <a:moveTo>
                    <a:pt x="694" y="6391"/>
                  </a:moveTo>
                  <a:lnTo>
                    <a:pt x="703" y="6407"/>
                  </a:lnTo>
                  <a:lnTo>
                    <a:pt x="673" y="6421"/>
                  </a:lnTo>
                  <a:lnTo>
                    <a:pt x="666" y="6404"/>
                  </a:lnTo>
                  <a:lnTo>
                    <a:pt x="694" y="6391"/>
                  </a:lnTo>
                  <a:close/>
                  <a:moveTo>
                    <a:pt x="673" y="6421"/>
                  </a:moveTo>
                  <a:lnTo>
                    <a:pt x="673" y="6421"/>
                  </a:lnTo>
                  <a:lnTo>
                    <a:pt x="688" y="6414"/>
                  </a:lnTo>
                  <a:lnTo>
                    <a:pt x="673" y="6421"/>
                  </a:lnTo>
                  <a:close/>
                  <a:moveTo>
                    <a:pt x="702" y="6407"/>
                  </a:moveTo>
                  <a:lnTo>
                    <a:pt x="710" y="6423"/>
                  </a:lnTo>
                  <a:lnTo>
                    <a:pt x="682" y="6437"/>
                  </a:lnTo>
                  <a:lnTo>
                    <a:pt x="673" y="6421"/>
                  </a:lnTo>
                  <a:lnTo>
                    <a:pt x="702" y="6407"/>
                  </a:lnTo>
                  <a:close/>
                  <a:moveTo>
                    <a:pt x="684" y="6441"/>
                  </a:moveTo>
                  <a:lnTo>
                    <a:pt x="683" y="6439"/>
                  </a:lnTo>
                  <a:lnTo>
                    <a:pt x="682" y="6437"/>
                  </a:lnTo>
                  <a:lnTo>
                    <a:pt x="696" y="6430"/>
                  </a:lnTo>
                  <a:lnTo>
                    <a:pt x="684" y="6441"/>
                  </a:lnTo>
                  <a:close/>
                  <a:moveTo>
                    <a:pt x="708" y="6418"/>
                  </a:moveTo>
                  <a:lnTo>
                    <a:pt x="724" y="6434"/>
                  </a:lnTo>
                  <a:lnTo>
                    <a:pt x="700" y="6457"/>
                  </a:lnTo>
                  <a:lnTo>
                    <a:pt x="684" y="6441"/>
                  </a:lnTo>
                  <a:lnTo>
                    <a:pt x="708" y="6418"/>
                  </a:lnTo>
                  <a:close/>
                  <a:moveTo>
                    <a:pt x="724" y="6434"/>
                  </a:moveTo>
                  <a:lnTo>
                    <a:pt x="725" y="6437"/>
                  </a:lnTo>
                  <a:lnTo>
                    <a:pt x="726" y="6439"/>
                  </a:lnTo>
                  <a:lnTo>
                    <a:pt x="712" y="6446"/>
                  </a:lnTo>
                  <a:lnTo>
                    <a:pt x="724" y="6434"/>
                  </a:lnTo>
                  <a:close/>
                  <a:moveTo>
                    <a:pt x="726" y="6439"/>
                  </a:moveTo>
                  <a:lnTo>
                    <a:pt x="734" y="6455"/>
                  </a:lnTo>
                  <a:lnTo>
                    <a:pt x="705" y="6469"/>
                  </a:lnTo>
                  <a:lnTo>
                    <a:pt x="698" y="6453"/>
                  </a:lnTo>
                  <a:lnTo>
                    <a:pt x="726" y="6439"/>
                  </a:lnTo>
                  <a:close/>
                  <a:moveTo>
                    <a:pt x="709" y="6473"/>
                  </a:moveTo>
                  <a:lnTo>
                    <a:pt x="707" y="6471"/>
                  </a:lnTo>
                  <a:lnTo>
                    <a:pt x="705" y="6469"/>
                  </a:lnTo>
                  <a:lnTo>
                    <a:pt x="720" y="6462"/>
                  </a:lnTo>
                  <a:lnTo>
                    <a:pt x="709" y="6473"/>
                  </a:lnTo>
                  <a:close/>
                  <a:moveTo>
                    <a:pt x="731" y="6450"/>
                  </a:moveTo>
                  <a:lnTo>
                    <a:pt x="747" y="6466"/>
                  </a:lnTo>
                  <a:lnTo>
                    <a:pt x="725" y="6489"/>
                  </a:lnTo>
                  <a:lnTo>
                    <a:pt x="709" y="6473"/>
                  </a:lnTo>
                  <a:lnTo>
                    <a:pt x="731" y="6450"/>
                  </a:lnTo>
                  <a:close/>
                  <a:moveTo>
                    <a:pt x="747" y="6466"/>
                  </a:moveTo>
                  <a:lnTo>
                    <a:pt x="748" y="6469"/>
                  </a:lnTo>
                  <a:lnTo>
                    <a:pt x="750" y="6471"/>
                  </a:lnTo>
                  <a:lnTo>
                    <a:pt x="736" y="6478"/>
                  </a:lnTo>
                  <a:lnTo>
                    <a:pt x="747" y="6466"/>
                  </a:lnTo>
                  <a:close/>
                  <a:moveTo>
                    <a:pt x="750" y="6471"/>
                  </a:moveTo>
                  <a:lnTo>
                    <a:pt x="758" y="6487"/>
                  </a:lnTo>
                  <a:lnTo>
                    <a:pt x="730" y="6501"/>
                  </a:lnTo>
                  <a:lnTo>
                    <a:pt x="721" y="6485"/>
                  </a:lnTo>
                  <a:lnTo>
                    <a:pt x="750" y="6471"/>
                  </a:lnTo>
                  <a:close/>
                  <a:moveTo>
                    <a:pt x="732" y="6506"/>
                  </a:moveTo>
                  <a:lnTo>
                    <a:pt x="731" y="6503"/>
                  </a:lnTo>
                  <a:lnTo>
                    <a:pt x="730" y="6501"/>
                  </a:lnTo>
                  <a:lnTo>
                    <a:pt x="744" y="6494"/>
                  </a:lnTo>
                  <a:lnTo>
                    <a:pt x="732" y="6506"/>
                  </a:lnTo>
                  <a:close/>
                  <a:moveTo>
                    <a:pt x="756" y="6482"/>
                  </a:moveTo>
                  <a:lnTo>
                    <a:pt x="772" y="6498"/>
                  </a:lnTo>
                  <a:lnTo>
                    <a:pt x="748" y="6522"/>
                  </a:lnTo>
                  <a:lnTo>
                    <a:pt x="732" y="6506"/>
                  </a:lnTo>
                  <a:lnTo>
                    <a:pt x="756" y="6482"/>
                  </a:lnTo>
                  <a:close/>
                  <a:moveTo>
                    <a:pt x="772" y="6498"/>
                  </a:moveTo>
                  <a:lnTo>
                    <a:pt x="773" y="6501"/>
                  </a:lnTo>
                  <a:lnTo>
                    <a:pt x="774" y="6503"/>
                  </a:lnTo>
                  <a:lnTo>
                    <a:pt x="760" y="6510"/>
                  </a:lnTo>
                  <a:lnTo>
                    <a:pt x="772" y="6498"/>
                  </a:lnTo>
                  <a:close/>
                  <a:moveTo>
                    <a:pt x="774" y="6503"/>
                  </a:moveTo>
                  <a:lnTo>
                    <a:pt x="782" y="6519"/>
                  </a:lnTo>
                  <a:lnTo>
                    <a:pt x="753" y="6533"/>
                  </a:lnTo>
                  <a:lnTo>
                    <a:pt x="746" y="6517"/>
                  </a:lnTo>
                  <a:lnTo>
                    <a:pt x="774" y="6503"/>
                  </a:lnTo>
                  <a:close/>
                  <a:moveTo>
                    <a:pt x="782" y="6519"/>
                  </a:moveTo>
                  <a:lnTo>
                    <a:pt x="790" y="6535"/>
                  </a:lnTo>
                  <a:lnTo>
                    <a:pt x="762" y="6549"/>
                  </a:lnTo>
                  <a:lnTo>
                    <a:pt x="753" y="6533"/>
                  </a:lnTo>
                  <a:lnTo>
                    <a:pt x="782" y="6519"/>
                  </a:lnTo>
                  <a:close/>
                  <a:moveTo>
                    <a:pt x="764" y="6554"/>
                  </a:moveTo>
                  <a:lnTo>
                    <a:pt x="763" y="6551"/>
                  </a:lnTo>
                  <a:lnTo>
                    <a:pt x="762" y="6549"/>
                  </a:lnTo>
                  <a:lnTo>
                    <a:pt x="776" y="6541"/>
                  </a:lnTo>
                  <a:lnTo>
                    <a:pt x="764" y="6554"/>
                  </a:lnTo>
                  <a:close/>
                  <a:moveTo>
                    <a:pt x="788" y="6530"/>
                  </a:moveTo>
                  <a:lnTo>
                    <a:pt x="804" y="6546"/>
                  </a:lnTo>
                  <a:lnTo>
                    <a:pt x="780" y="6570"/>
                  </a:lnTo>
                  <a:lnTo>
                    <a:pt x="764" y="6554"/>
                  </a:lnTo>
                  <a:lnTo>
                    <a:pt x="788" y="6530"/>
                  </a:lnTo>
                  <a:close/>
                  <a:moveTo>
                    <a:pt x="804" y="6546"/>
                  </a:moveTo>
                  <a:lnTo>
                    <a:pt x="805" y="6549"/>
                  </a:lnTo>
                  <a:lnTo>
                    <a:pt x="806" y="6551"/>
                  </a:lnTo>
                  <a:lnTo>
                    <a:pt x="792" y="6557"/>
                  </a:lnTo>
                  <a:lnTo>
                    <a:pt x="804" y="6546"/>
                  </a:lnTo>
                  <a:close/>
                  <a:moveTo>
                    <a:pt x="806" y="6551"/>
                  </a:moveTo>
                  <a:lnTo>
                    <a:pt x="814" y="6567"/>
                  </a:lnTo>
                  <a:lnTo>
                    <a:pt x="785" y="6581"/>
                  </a:lnTo>
                  <a:lnTo>
                    <a:pt x="778" y="6565"/>
                  </a:lnTo>
                  <a:lnTo>
                    <a:pt x="806" y="6551"/>
                  </a:lnTo>
                  <a:close/>
                  <a:moveTo>
                    <a:pt x="789" y="6586"/>
                  </a:moveTo>
                  <a:lnTo>
                    <a:pt x="787" y="6583"/>
                  </a:lnTo>
                  <a:lnTo>
                    <a:pt x="785" y="6581"/>
                  </a:lnTo>
                  <a:lnTo>
                    <a:pt x="800" y="6573"/>
                  </a:lnTo>
                  <a:lnTo>
                    <a:pt x="789" y="6586"/>
                  </a:lnTo>
                  <a:close/>
                  <a:moveTo>
                    <a:pt x="811" y="6562"/>
                  </a:moveTo>
                  <a:lnTo>
                    <a:pt x="827" y="6578"/>
                  </a:lnTo>
                  <a:lnTo>
                    <a:pt x="805" y="6602"/>
                  </a:lnTo>
                  <a:lnTo>
                    <a:pt x="789" y="6586"/>
                  </a:lnTo>
                  <a:lnTo>
                    <a:pt x="811" y="6562"/>
                  </a:lnTo>
                  <a:close/>
                  <a:moveTo>
                    <a:pt x="827" y="6578"/>
                  </a:moveTo>
                  <a:lnTo>
                    <a:pt x="835" y="6587"/>
                  </a:lnTo>
                  <a:lnTo>
                    <a:pt x="813" y="6609"/>
                  </a:lnTo>
                  <a:lnTo>
                    <a:pt x="805" y="6602"/>
                  </a:lnTo>
                  <a:lnTo>
                    <a:pt x="827" y="6578"/>
                  </a:lnTo>
                  <a:close/>
                  <a:moveTo>
                    <a:pt x="835" y="6587"/>
                  </a:moveTo>
                  <a:lnTo>
                    <a:pt x="851" y="6603"/>
                  </a:lnTo>
                  <a:lnTo>
                    <a:pt x="829" y="6625"/>
                  </a:lnTo>
                  <a:lnTo>
                    <a:pt x="813" y="6609"/>
                  </a:lnTo>
                  <a:lnTo>
                    <a:pt x="835" y="6587"/>
                  </a:lnTo>
                  <a:close/>
                  <a:moveTo>
                    <a:pt x="851" y="6603"/>
                  </a:moveTo>
                  <a:lnTo>
                    <a:pt x="853" y="6604"/>
                  </a:lnTo>
                  <a:lnTo>
                    <a:pt x="854" y="6607"/>
                  </a:lnTo>
                  <a:lnTo>
                    <a:pt x="840" y="6614"/>
                  </a:lnTo>
                  <a:lnTo>
                    <a:pt x="851" y="6603"/>
                  </a:lnTo>
                  <a:close/>
                  <a:moveTo>
                    <a:pt x="854" y="6607"/>
                  </a:moveTo>
                  <a:lnTo>
                    <a:pt x="862" y="6623"/>
                  </a:lnTo>
                  <a:lnTo>
                    <a:pt x="833" y="6637"/>
                  </a:lnTo>
                  <a:lnTo>
                    <a:pt x="826" y="6621"/>
                  </a:lnTo>
                  <a:lnTo>
                    <a:pt x="854" y="6607"/>
                  </a:lnTo>
                  <a:close/>
                  <a:moveTo>
                    <a:pt x="862" y="6623"/>
                  </a:moveTo>
                  <a:lnTo>
                    <a:pt x="870" y="6639"/>
                  </a:lnTo>
                  <a:lnTo>
                    <a:pt x="842" y="6653"/>
                  </a:lnTo>
                  <a:lnTo>
                    <a:pt x="833" y="6637"/>
                  </a:lnTo>
                  <a:lnTo>
                    <a:pt x="862" y="6623"/>
                  </a:lnTo>
                  <a:close/>
                  <a:moveTo>
                    <a:pt x="848" y="6659"/>
                  </a:moveTo>
                  <a:lnTo>
                    <a:pt x="845" y="6658"/>
                  </a:lnTo>
                  <a:lnTo>
                    <a:pt x="842" y="6653"/>
                  </a:lnTo>
                  <a:lnTo>
                    <a:pt x="856" y="6646"/>
                  </a:lnTo>
                  <a:lnTo>
                    <a:pt x="848" y="6659"/>
                  </a:lnTo>
                  <a:close/>
                  <a:moveTo>
                    <a:pt x="863" y="6631"/>
                  </a:moveTo>
                  <a:lnTo>
                    <a:pt x="879" y="6640"/>
                  </a:lnTo>
                  <a:lnTo>
                    <a:pt x="864" y="6668"/>
                  </a:lnTo>
                  <a:lnTo>
                    <a:pt x="848" y="6659"/>
                  </a:lnTo>
                  <a:lnTo>
                    <a:pt x="863" y="6631"/>
                  </a:lnTo>
                  <a:close/>
                  <a:moveTo>
                    <a:pt x="879" y="6640"/>
                  </a:moveTo>
                  <a:lnTo>
                    <a:pt x="884" y="6642"/>
                  </a:lnTo>
                  <a:lnTo>
                    <a:pt x="886" y="6647"/>
                  </a:lnTo>
                  <a:lnTo>
                    <a:pt x="872" y="6653"/>
                  </a:lnTo>
                  <a:lnTo>
                    <a:pt x="879" y="6640"/>
                  </a:lnTo>
                  <a:close/>
                  <a:moveTo>
                    <a:pt x="886" y="6647"/>
                  </a:moveTo>
                  <a:lnTo>
                    <a:pt x="894" y="6663"/>
                  </a:lnTo>
                  <a:lnTo>
                    <a:pt x="865" y="6677"/>
                  </a:lnTo>
                  <a:lnTo>
                    <a:pt x="858" y="6661"/>
                  </a:lnTo>
                  <a:lnTo>
                    <a:pt x="886" y="6647"/>
                  </a:lnTo>
                  <a:close/>
                  <a:moveTo>
                    <a:pt x="869" y="6682"/>
                  </a:moveTo>
                  <a:lnTo>
                    <a:pt x="867" y="6679"/>
                  </a:lnTo>
                  <a:lnTo>
                    <a:pt x="865" y="6677"/>
                  </a:lnTo>
                  <a:lnTo>
                    <a:pt x="880" y="6669"/>
                  </a:lnTo>
                  <a:lnTo>
                    <a:pt x="869" y="6682"/>
                  </a:lnTo>
                  <a:close/>
                  <a:moveTo>
                    <a:pt x="891" y="6658"/>
                  </a:moveTo>
                  <a:lnTo>
                    <a:pt x="907" y="6674"/>
                  </a:lnTo>
                  <a:lnTo>
                    <a:pt x="885" y="6698"/>
                  </a:lnTo>
                  <a:lnTo>
                    <a:pt x="869" y="6682"/>
                  </a:lnTo>
                  <a:lnTo>
                    <a:pt x="891" y="6658"/>
                  </a:lnTo>
                  <a:close/>
                  <a:moveTo>
                    <a:pt x="907" y="6674"/>
                  </a:moveTo>
                  <a:lnTo>
                    <a:pt x="909" y="6677"/>
                  </a:lnTo>
                  <a:lnTo>
                    <a:pt x="910" y="6679"/>
                  </a:lnTo>
                  <a:lnTo>
                    <a:pt x="896" y="6685"/>
                  </a:lnTo>
                  <a:lnTo>
                    <a:pt x="907" y="6674"/>
                  </a:lnTo>
                  <a:close/>
                  <a:moveTo>
                    <a:pt x="910" y="6679"/>
                  </a:moveTo>
                  <a:lnTo>
                    <a:pt x="918" y="6695"/>
                  </a:lnTo>
                  <a:lnTo>
                    <a:pt x="890" y="6709"/>
                  </a:lnTo>
                  <a:lnTo>
                    <a:pt x="881" y="6693"/>
                  </a:lnTo>
                  <a:lnTo>
                    <a:pt x="910" y="6679"/>
                  </a:lnTo>
                  <a:close/>
                  <a:moveTo>
                    <a:pt x="896" y="6716"/>
                  </a:moveTo>
                  <a:lnTo>
                    <a:pt x="893" y="6714"/>
                  </a:lnTo>
                  <a:lnTo>
                    <a:pt x="890" y="6709"/>
                  </a:lnTo>
                  <a:lnTo>
                    <a:pt x="904" y="6701"/>
                  </a:lnTo>
                  <a:lnTo>
                    <a:pt x="896" y="6716"/>
                  </a:lnTo>
                  <a:close/>
                  <a:moveTo>
                    <a:pt x="911" y="6688"/>
                  </a:moveTo>
                  <a:lnTo>
                    <a:pt x="927" y="6695"/>
                  </a:lnTo>
                  <a:lnTo>
                    <a:pt x="912" y="6724"/>
                  </a:lnTo>
                  <a:lnTo>
                    <a:pt x="896" y="6716"/>
                  </a:lnTo>
                  <a:lnTo>
                    <a:pt x="911" y="6688"/>
                  </a:lnTo>
                  <a:close/>
                  <a:moveTo>
                    <a:pt x="927" y="6695"/>
                  </a:moveTo>
                  <a:lnTo>
                    <a:pt x="932" y="6698"/>
                  </a:lnTo>
                  <a:lnTo>
                    <a:pt x="934" y="6703"/>
                  </a:lnTo>
                  <a:lnTo>
                    <a:pt x="920" y="6710"/>
                  </a:lnTo>
                  <a:lnTo>
                    <a:pt x="927" y="6695"/>
                  </a:lnTo>
                  <a:close/>
                  <a:moveTo>
                    <a:pt x="934" y="6703"/>
                  </a:moveTo>
                  <a:lnTo>
                    <a:pt x="942" y="6719"/>
                  </a:lnTo>
                  <a:lnTo>
                    <a:pt x="913" y="6733"/>
                  </a:lnTo>
                  <a:lnTo>
                    <a:pt x="906" y="6717"/>
                  </a:lnTo>
                  <a:lnTo>
                    <a:pt x="934" y="6703"/>
                  </a:lnTo>
                  <a:close/>
                  <a:moveTo>
                    <a:pt x="917" y="6737"/>
                  </a:moveTo>
                  <a:lnTo>
                    <a:pt x="915" y="6736"/>
                  </a:lnTo>
                  <a:lnTo>
                    <a:pt x="913" y="6733"/>
                  </a:lnTo>
                  <a:lnTo>
                    <a:pt x="928" y="6726"/>
                  </a:lnTo>
                  <a:lnTo>
                    <a:pt x="917" y="6737"/>
                  </a:lnTo>
                  <a:close/>
                  <a:moveTo>
                    <a:pt x="939" y="6715"/>
                  </a:moveTo>
                  <a:lnTo>
                    <a:pt x="947" y="6722"/>
                  </a:lnTo>
                  <a:lnTo>
                    <a:pt x="925" y="6746"/>
                  </a:lnTo>
                  <a:lnTo>
                    <a:pt x="917" y="6737"/>
                  </a:lnTo>
                  <a:lnTo>
                    <a:pt x="939" y="6715"/>
                  </a:lnTo>
                  <a:close/>
                  <a:moveTo>
                    <a:pt x="947" y="6722"/>
                  </a:moveTo>
                  <a:lnTo>
                    <a:pt x="963" y="6738"/>
                  </a:lnTo>
                  <a:lnTo>
                    <a:pt x="941" y="6762"/>
                  </a:lnTo>
                  <a:lnTo>
                    <a:pt x="925" y="6746"/>
                  </a:lnTo>
                  <a:lnTo>
                    <a:pt x="947" y="6722"/>
                  </a:lnTo>
                  <a:close/>
                  <a:moveTo>
                    <a:pt x="963" y="6738"/>
                  </a:moveTo>
                  <a:lnTo>
                    <a:pt x="965" y="6741"/>
                  </a:lnTo>
                  <a:lnTo>
                    <a:pt x="966" y="6743"/>
                  </a:lnTo>
                  <a:lnTo>
                    <a:pt x="952" y="6749"/>
                  </a:lnTo>
                  <a:lnTo>
                    <a:pt x="963" y="6738"/>
                  </a:lnTo>
                  <a:close/>
                  <a:moveTo>
                    <a:pt x="966" y="6743"/>
                  </a:moveTo>
                  <a:lnTo>
                    <a:pt x="974" y="6759"/>
                  </a:lnTo>
                  <a:lnTo>
                    <a:pt x="946" y="6773"/>
                  </a:lnTo>
                  <a:lnTo>
                    <a:pt x="938" y="6757"/>
                  </a:lnTo>
                  <a:lnTo>
                    <a:pt x="966" y="6743"/>
                  </a:lnTo>
                  <a:close/>
                  <a:moveTo>
                    <a:pt x="953" y="6780"/>
                  </a:moveTo>
                  <a:lnTo>
                    <a:pt x="948" y="6778"/>
                  </a:lnTo>
                  <a:lnTo>
                    <a:pt x="946" y="6773"/>
                  </a:lnTo>
                  <a:lnTo>
                    <a:pt x="960" y="6765"/>
                  </a:lnTo>
                  <a:lnTo>
                    <a:pt x="953" y="6780"/>
                  </a:lnTo>
                  <a:close/>
                  <a:moveTo>
                    <a:pt x="968" y="6752"/>
                  </a:moveTo>
                  <a:lnTo>
                    <a:pt x="982" y="6759"/>
                  </a:lnTo>
                  <a:lnTo>
                    <a:pt x="969" y="6788"/>
                  </a:lnTo>
                  <a:lnTo>
                    <a:pt x="953" y="6780"/>
                  </a:lnTo>
                  <a:lnTo>
                    <a:pt x="968" y="6752"/>
                  </a:lnTo>
                  <a:close/>
                  <a:moveTo>
                    <a:pt x="982" y="6759"/>
                  </a:moveTo>
                  <a:lnTo>
                    <a:pt x="987" y="6762"/>
                  </a:lnTo>
                  <a:lnTo>
                    <a:pt x="990" y="6767"/>
                  </a:lnTo>
                  <a:lnTo>
                    <a:pt x="976" y="6774"/>
                  </a:lnTo>
                  <a:lnTo>
                    <a:pt x="982" y="6759"/>
                  </a:lnTo>
                  <a:close/>
                  <a:moveTo>
                    <a:pt x="990" y="6767"/>
                  </a:moveTo>
                  <a:lnTo>
                    <a:pt x="998" y="6783"/>
                  </a:lnTo>
                  <a:lnTo>
                    <a:pt x="970" y="6797"/>
                  </a:lnTo>
                  <a:lnTo>
                    <a:pt x="962" y="6781"/>
                  </a:lnTo>
                  <a:lnTo>
                    <a:pt x="990" y="6767"/>
                  </a:lnTo>
                  <a:close/>
                  <a:moveTo>
                    <a:pt x="976" y="6804"/>
                  </a:moveTo>
                  <a:lnTo>
                    <a:pt x="973" y="6801"/>
                  </a:lnTo>
                  <a:lnTo>
                    <a:pt x="970" y="6797"/>
                  </a:lnTo>
                  <a:lnTo>
                    <a:pt x="984" y="6790"/>
                  </a:lnTo>
                  <a:lnTo>
                    <a:pt x="976" y="6804"/>
                  </a:lnTo>
                  <a:close/>
                  <a:moveTo>
                    <a:pt x="991" y="6775"/>
                  </a:moveTo>
                  <a:lnTo>
                    <a:pt x="1007" y="6784"/>
                  </a:lnTo>
                  <a:lnTo>
                    <a:pt x="992" y="6812"/>
                  </a:lnTo>
                  <a:lnTo>
                    <a:pt x="976" y="6804"/>
                  </a:lnTo>
                  <a:lnTo>
                    <a:pt x="991" y="6775"/>
                  </a:lnTo>
                  <a:close/>
                  <a:moveTo>
                    <a:pt x="1007" y="6784"/>
                  </a:moveTo>
                  <a:lnTo>
                    <a:pt x="1012" y="6786"/>
                  </a:lnTo>
                  <a:lnTo>
                    <a:pt x="1014" y="6791"/>
                  </a:lnTo>
                  <a:lnTo>
                    <a:pt x="1000" y="6797"/>
                  </a:lnTo>
                  <a:lnTo>
                    <a:pt x="1007" y="6784"/>
                  </a:lnTo>
                  <a:close/>
                  <a:moveTo>
                    <a:pt x="1014" y="6791"/>
                  </a:moveTo>
                  <a:lnTo>
                    <a:pt x="1022" y="6807"/>
                  </a:lnTo>
                  <a:lnTo>
                    <a:pt x="994" y="6821"/>
                  </a:lnTo>
                  <a:lnTo>
                    <a:pt x="986" y="6805"/>
                  </a:lnTo>
                  <a:lnTo>
                    <a:pt x="1014" y="6791"/>
                  </a:lnTo>
                  <a:close/>
                  <a:moveTo>
                    <a:pt x="996" y="6825"/>
                  </a:moveTo>
                  <a:lnTo>
                    <a:pt x="995" y="6823"/>
                  </a:lnTo>
                  <a:lnTo>
                    <a:pt x="994" y="6821"/>
                  </a:lnTo>
                  <a:lnTo>
                    <a:pt x="1008" y="6813"/>
                  </a:lnTo>
                  <a:lnTo>
                    <a:pt x="996" y="6825"/>
                  </a:lnTo>
                  <a:close/>
                  <a:moveTo>
                    <a:pt x="1019" y="6802"/>
                  </a:moveTo>
                  <a:lnTo>
                    <a:pt x="1027" y="6811"/>
                  </a:lnTo>
                  <a:lnTo>
                    <a:pt x="1005" y="6833"/>
                  </a:lnTo>
                  <a:lnTo>
                    <a:pt x="996" y="6825"/>
                  </a:lnTo>
                  <a:lnTo>
                    <a:pt x="1019" y="6802"/>
                  </a:lnTo>
                  <a:close/>
                  <a:moveTo>
                    <a:pt x="1027" y="6811"/>
                  </a:moveTo>
                  <a:lnTo>
                    <a:pt x="1043" y="6827"/>
                  </a:lnTo>
                  <a:lnTo>
                    <a:pt x="1021" y="6849"/>
                  </a:lnTo>
                  <a:lnTo>
                    <a:pt x="1005" y="6833"/>
                  </a:lnTo>
                  <a:lnTo>
                    <a:pt x="1027" y="6811"/>
                  </a:lnTo>
                  <a:close/>
                  <a:moveTo>
                    <a:pt x="1043" y="6827"/>
                  </a:moveTo>
                  <a:lnTo>
                    <a:pt x="1051" y="6834"/>
                  </a:lnTo>
                  <a:lnTo>
                    <a:pt x="1028" y="6857"/>
                  </a:lnTo>
                  <a:lnTo>
                    <a:pt x="1021" y="6849"/>
                  </a:lnTo>
                  <a:lnTo>
                    <a:pt x="1043" y="6827"/>
                  </a:lnTo>
                  <a:close/>
                  <a:moveTo>
                    <a:pt x="1051" y="6834"/>
                  </a:moveTo>
                  <a:lnTo>
                    <a:pt x="1067" y="6850"/>
                  </a:lnTo>
                  <a:lnTo>
                    <a:pt x="1044" y="6873"/>
                  </a:lnTo>
                  <a:lnTo>
                    <a:pt x="1028" y="6857"/>
                  </a:lnTo>
                  <a:lnTo>
                    <a:pt x="1051" y="6834"/>
                  </a:lnTo>
                  <a:close/>
                  <a:moveTo>
                    <a:pt x="1067" y="6850"/>
                  </a:moveTo>
                  <a:lnTo>
                    <a:pt x="1075" y="6859"/>
                  </a:lnTo>
                  <a:lnTo>
                    <a:pt x="1053" y="6881"/>
                  </a:lnTo>
                  <a:lnTo>
                    <a:pt x="1044" y="6873"/>
                  </a:lnTo>
                  <a:lnTo>
                    <a:pt x="1067" y="6850"/>
                  </a:lnTo>
                  <a:close/>
                  <a:moveTo>
                    <a:pt x="1075" y="6859"/>
                  </a:moveTo>
                  <a:lnTo>
                    <a:pt x="1091" y="6875"/>
                  </a:lnTo>
                  <a:lnTo>
                    <a:pt x="1069" y="6897"/>
                  </a:lnTo>
                  <a:lnTo>
                    <a:pt x="1053" y="6881"/>
                  </a:lnTo>
                  <a:lnTo>
                    <a:pt x="1075" y="6859"/>
                  </a:lnTo>
                  <a:close/>
                  <a:moveTo>
                    <a:pt x="1091" y="6875"/>
                  </a:moveTo>
                  <a:lnTo>
                    <a:pt x="1099" y="6882"/>
                  </a:lnTo>
                  <a:lnTo>
                    <a:pt x="1076" y="6905"/>
                  </a:lnTo>
                  <a:lnTo>
                    <a:pt x="1069" y="6897"/>
                  </a:lnTo>
                  <a:lnTo>
                    <a:pt x="1091" y="6875"/>
                  </a:lnTo>
                  <a:close/>
                  <a:moveTo>
                    <a:pt x="1077" y="6905"/>
                  </a:moveTo>
                  <a:lnTo>
                    <a:pt x="1076" y="6905"/>
                  </a:lnTo>
                  <a:lnTo>
                    <a:pt x="1088" y="6894"/>
                  </a:lnTo>
                  <a:lnTo>
                    <a:pt x="1077" y="6905"/>
                  </a:lnTo>
                  <a:close/>
                  <a:moveTo>
                    <a:pt x="1099" y="6882"/>
                  </a:moveTo>
                  <a:lnTo>
                    <a:pt x="1107" y="6891"/>
                  </a:lnTo>
                  <a:lnTo>
                    <a:pt x="1085" y="6913"/>
                  </a:lnTo>
                  <a:lnTo>
                    <a:pt x="1077" y="6905"/>
                  </a:lnTo>
                  <a:lnTo>
                    <a:pt x="1099" y="6882"/>
                  </a:lnTo>
                  <a:close/>
                  <a:moveTo>
                    <a:pt x="1107" y="6891"/>
                  </a:moveTo>
                  <a:lnTo>
                    <a:pt x="1107" y="6891"/>
                  </a:lnTo>
                  <a:lnTo>
                    <a:pt x="1096" y="6902"/>
                  </a:lnTo>
                  <a:lnTo>
                    <a:pt x="1107" y="6891"/>
                  </a:lnTo>
                  <a:close/>
                  <a:moveTo>
                    <a:pt x="1107" y="6891"/>
                  </a:moveTo>
                  <a:lnTo>
                    <a:pt x="1123" y="6907"/>
                  </a:lnTo>
                  <a:lnTo>
                    <a:pt x="1101" y="6929"/>
                  </a:lnTo>
                  <a:lnTo>
                    <a:pt x="1085" y="6913"/>
                  </a:lnTo>
                  <a:lnTo>
                    <a:pt x="1107" y="6891"/>
                  </a:lnTo>
                  <a:close/>
                  <a:moveTo>
                    <a:pt x="1123" y="6907"/>
                  </a:moveTo>
                  <a:lnTo>
                    <a:pt x="1123" y="6907"/>
                  </a:lnTo>
                  <a:lnTo>
                    <a:pt x="1112" y="6918"/>
                  </a:lnTo>
                  <a:lnTo>
                    <a:pt x="1123" y="6907"/>
                  </a:lnTo>
                  <a:close/>
                  <a:moveTo>
                    <a:pt x="1123" y="6907"/>
                  </a:moveTo>
                  <a:lnTo>
                    <a:pt x="1131" y="6914"/>
                  </a:lnTo>
                  <a:lnTo>
                    <a:pt x="1108" y="6937"/>
                  </a:lnTo>
                  <a:lnTo>
                    <a:pt x="1101" y="6929"/>
                  </a:lnTo>
                  <a:lnTo>
                    <a:pt x="1123" y="6907"/>
                  </a:lnTo>
                  <a:close/>
                  <a:moveTo>
                    <a:pt x="1108" y="6937"/>
                  </a:moveTo>
                  <a:lnTo>
                    <a:pt x="1108" y="6937"/>
                  </a:lnTo>
                  <a:lnTo>
                    <a:pt x="1120" y="6926"/>
                  </a:lnTo>
                  <a:lnTo>
                    <a:pt x="1108" y="6937"/>
                  </a:lnTo>
                  <a:close/>
                  <a:moveTo>
                    <a:pt x="1131" y="6914"/>
                  </a:moveTo>
                  <a:lnTo>
                    <a:pt x="1147" y="6930"/>
                  </a:lnTo>
                  <a:lnTo>
                    <a:pt x="1124" y="6953"/>
                  </a:lnTo>
                  <a:lnTo>
                    <a:pt x="1108" y="6937"/>
                  </a:lnTo>
                  <a:lnTo>
                    <a:pt x="1131" y="6914"/>
                  </a:lnTo>
                  <a:close/>
                  <a:moveTo>
                    <a:pt x="1147" y="6930"/>
                  </a:moveTo>
                  <a:lnTo>
                    <a:pt x="1155" y="6939"/>
                  </a:lnTo>
                  <a:lnTo>
                    <a:pt x="1133" y="6961"/>
                  </a:lnTo>
                  <a:lnTo>
                    <a:pt x="1124" y="6953"/>
                  </a:lnTo>
                  <a:lnTo>
                    <a:pt x="1147" y="6930"/>
                  </a:lnTo>
                  <a:close/>
                  <a:moveTo>
                    <a:pt x="1136" y="6964"/>
                  </a:moveTo>
                  <a:lnTo>
                    <a:pt x="1134" y="6963"/>
                  </a:lnTo>
                  <a:lnTo>
                    <a:pt x="1133" y="6961"/>
                  </a:lnTo>
                  <a:lnTo>
                    <a:pt x="1144" y="6950"/>
                  </a:lnTo>
                  <a:lnTo>
                    <a:pt x="1136" y="6964"/>
                  </a:lnTo>
                  <a:close/>
                  <a:moveTo>
                    <a:pt x="1151" y="6935"/>
                  </a:moveTo>
                  <a:lnTo>
                    <a:pt x="1167" y="6944"/>
                  </a:lnTo>
                  <a:lnTo>
                    <a:pt x="1152" y="6972"/>
                  </a:lnTo>
                  <a:lnTo>
                    <a:pt x="1136" y="6964"/>
                  </a:lnTo>
                  <a:lnTo>
                    <a:pt x="1151" y="6935"/>
                  </a:lnTo>
                  <a:close/>
                  <a:moveTo>
                    <a:pt x="1167" y="6944"/>
                  </a:moveTo>
                  <a:lnTo>
                    <a:pt x="1172" y="6946"/>
                  </a:lnTo>
                  <a:lnTo>
                    <a:pt x="1175" y="6950"/>
                  </a:lnTo>
                  <a:lnTo>
                    <a:pt x="1160" y="6958"/>
                  </a:lnTo>
                  <a:lnTo>
                    <a:pt x="1167" y="6944"/>
                  </a:lnTo>
                  <a:close/>
                  <a:moveTo>
                    <a:pt x="1175" y="6950"/>
                  </a:moveTo>
                  <a:lnTo>
                    <a:pt x="1182" y="6966"/>
                  </a:lnTo>
                  <a:lnTo>
                    <a:pt x="1154" y="6981"/>
                  </a:lnTo>
                  <a:lnTo>
                    <a:pt x="1146" y="6965"/>
                  </a:lnTo>
                  <a:lnTo>
                    <a:pt x="1175" y="6950"/>
                  </a:lnTo>
                  <a:close/>
                  <a:moveTo>
                    <a:pt x="1156" y="6985"/>
                  </a:moveTo>
                  <a:lnTo>
                    <a:pt x="1155" y="6983"/>
                  </a:lnTo>
                  <a:lnTo>
                    <a:pt x="1154" y="6981"/>
                  </a:lnTo>
                  <a:lnTo>
                    <a:pt x="1168" y="6974"/>
                  </a:lnTo>
                  <a:lnTo>
                    <a:pt x="1156" y="6985"/>
                  </a:lnTo>
                  <a:close/>
                  <a:moveTo>
                    <a:pt x="1179" y="6963"/>
                  </a:moveTo>
                  <a:lnTo>
                    <a:pt x="1187" y="6970"/>
                  </a:lnTo>
                  <a:lnTo>
                    <a:pt x="1165" y="6993"/>
                  </a:lnTo>
                  <a:lnTo>
                    <a:pt x="1156" y="6985"/>
                  </a:lnTo>
                  <a:lnTo>
                    <a:pt x="1179" y="6963"/>
                  </a:lnTo>
                  <a:close/>
                  <a:moveTo>
                    <a:pt x="1168" y="6996"/>
                  </a:moveTo>
                  <a:lnTo>
                    <a:pt x="1166" y="6995"/>
                  </a:lnTo>
                  <a:lnTo>
                    <a:pt x="1165" y="6993"/>
                  </a:lnTo>
                  <a:lnTo>
                    <a:pt x="1176" y="6982"/>
                  </a:lnTo>
                  <a:lnTo>
                    <a:pt x="1168" y="6996"/>
                  </a:lnTo>
                  <a:close/>
                  <a:moveTo>
                    <a:pt x="1183" y="6967"/>
                  </a:moveTo>
                  <a:lnTo>
                    <a:pt x="1199" y="6976"/>
                  </a:lnTo>
                  <a:lnTo>
                    <a:pt x="1184" y="7004"/>
                  </a:lnTo>
                  <a:lnTo>
                    <a:pt x="1168" y="6996"/>
                  </a:lnTo>
                  <a:lnTo>
                    <a:pt x="1183" y="6967"/>
                  </a:lnTo>
                  <a:close/>
                  <a:moveTo>
                    <a:pt x="1199" y="6976"/>
                  </a:moveTo>
                  <a:lnTo>
                    <a:pt x="1202" y="6977"/>
                  </a:lnTo>
                  <a:lnTo>
                    <a:pt x="1203" y="6979"/>
                  </a:lnTo>
                  <a:lnTo>
                    <a:pt x="1192" y="6990"/>
                  </a:lnTo>
                  <a:lnTo>
                    <a:pt x="1199" y="6976"/>
                  </a:lnTo>
                  <a:close/>
                  <a:moveTo>
                    <a:pt x="1203" y="6979"/>
                  </a:moveTo>
                  <a:lnTo>
                    <a:pt x="1212" y="6986"/>
                  </a:lnTo>
                  <a:lnTo>
                    <a:pt x="1188" y="7009"/>
                  </a:lnTo>
                  <a:lnTo>
                    <a:pt x="1181" y="7001"/>
                  </a:lnTo>
                  <a:lnTo>
                    <a:pt x="1203" y="6979"/>
                  </a:lnTo>
                  <a:close/>
                  <a:moveTo>
                    <a:pt x="1212" y="6986"/>
                  </a:moveTo>
                  <a:lnTo>
                    <a:pt x="1228" y="7002"/>
                  </a:lnTo>
                  <a:lnTo>
                    <a:pt x="1204" y="7025"/>
                  </a:lnTo>
                  <a:lnTo>
                    <a:pt x="1188" y="7009"/>
                  </a:lnTo>
                  <a:lnTo>
                    <a:pt x="1212" y="6986"/>
                  </a:lnTo>
                  <a:close/>
                  <a:moveTo>
                    <a:pt x="1228" y="7002"/>
                  </a:moveTo>
                  <a:lnTo>
                    <a:pt x="1235" y="7011"/>
                  </a:lnTo>
                  <a:lnTo>
                    <a:pt x="1213" y="7033"/>
                  </a:lnTo>
                  <a:lnTo>
                    <a:pt x="1204" y="7025"/>
                  </a:lnTo>
                  <a:lnTo>
                    <a:pt x="1228" y="7002"/>
                  </a:lnTo>
                  <a:close/>
                  <a:moveTo>
                    <a:pt x="1216" y="7036"/>
                  </a:moveTo>
                  <a:lnTo>
                    <a:pt x="1214" y="7035"/>
                  </a:lnTo>
                  <a:lnTo>
                    <a:pt x="1213" y="7033"/>
                  </a:lnTo>
                  <a:lnTo>
                    <a:pt x="1224" y="7022"/>
                  </a:lnTo>
                  <a:lnTo>
                    <a:pt x="1216" y="7036"/>
                  </a:lnTo>
                  <a:close/>
                  <a:moveTo>
                    <a:pt x="1231" y="7008"/>
                  </a:moveTo>
                  <a:lnTo>
                    <a:pt x="1247" y="7015"/>
                  </a:lnTo>
                  <a:lnTo>
                    <a:pt x="1232" y="7044"/>
                  </a:lnTo>
                  <a:lnTo>
                    <a:pt x="1216" y="7036"/>
                  </a:lnTo>
                  <a:lnTo>
                    <a:pt x="1231" y="7008"/>
                  </a:lnTo>
                  <a:close/>
                  <a:moveTo>
                    <a:pt x="1247" y="7015"/>
                  </a:moveTo>
                  <a:lnTo>
                    <a:pt x="1250" y="7017"/>
                  </a:lnTo>
                  <a:lnTo>
                    <a:pt x="1251" y="7018"/>
                  </a:lnTo>
                  <a:lnTo>
                    <a:pt x="1240" y="7030"/>
                  </a:lnTo>
                  <a:lnTo>
                    <a:pt x="1247" y="7015"/>
                  </a:lnTo>
                  <a:close/>
                  <a:moveTo>
                    <a:pt x="1251" y="7018"/>
                  </a:moveTo>
                  <a:lnTo>
                    <a:pt x="1260" y="7027"/>
                  </a:lnTo>
                  <a:lnTo>
                    <a:pt x="1236" y="7049"/>
                  </a:lnTo>
                  <a:lnTo>
                    <a:pt x="1229" y="7041"/>
                  </a:lnTo>
                  <a:lnTo>
                    <a:pt x="1251" y="7018"/>
                  </a:lnTo>
                  <a:close/>
                  <a:moveTo>
                    <a:pt x="1260" y="7027"/>
                  </a:moveTo>
                  <a:lnTo>
                    <a:pt x="1261" y="7028"/>
                  </a:lnTo>
                  <a:lnTo>
                    <a:pt x="1262" y="7030"/>
                  </a:lnTo>
                  <a:lnTo>
                    <a:pt x="1248" y="7038"/>
                  </a:lnTo>
                  <a:lnTo>
                    <a:pt x="1260" y="7027"/>
                  </a:lnTo>
                  <a:close/>
                  <a:moveTo>
                    <a:pt x="1262" y="7030"/>
                  </a:moveTo>
                  <a:lnTo>
                    <a:pt x="1271" y="7046"/>
                  </a:lnTo>
                  <a:lnTo>
                    <a:pt x="1241" y="7061"/>
                  </a:lnTo>
                  <a:lnTo>
                    <a:pt x="1234" y="7045"/>
                  </a:lnTo>
                  <a:lnTo>
                    <a:pt x="1262" y="7030"/>
                  </a:lnTo>
                  <a:close/>
                  <a:moveTo>
                    <a:pt x="1248" y="7068"/>
                  </a:moveTo>
                  <a:lnTo>
                    <a:pt x="1244" y="7066"/>
                  </a:lnTo>
                  <a:lnTo>
                    <a:pt x="1241" y="7061"/>
                  </a:lnTo>
                  <a:lnTo>
                    <a:pt x="1256" y="7054"/>
                  </a:lnTo>
                  <a:lnTo>
                    <a:pt x="1248" y="7068"/>
                  </a:lnTo>
                  <a:close/>
                  <a:moveTo>
                    <a:pt x="1263" y="7040"/>
                  </a:moveTo>
                  <a:lnTo>
                    <a:pt x="1279" y="7047"/>
                  </a:lnTo>
                  <a:lnTo>
                    <a:pt x="1264" y="7076"/>
                  </a:lnTo>
                  <a:lnTo>
                    <a:pt x="1248" y="7068"/>
                  </a:lnTo>
                  <a:lnTo>
                    <a:pt x="1263" y="7040"/>
                  </a:lnTo>
                  <a:close/>
                  <a:moveTo>
                    <a:pt x="1279" y="7047"/>
                  </a:moveTo>
                  <a:lnTo>
                    <a:pt x="1282" y="7049"/>
                  </a:lnTo>
                  <a:lnTo>
                    <a:pt x="1283" y="7050"/>
                  </a:lnTo>
                  <a:lnTo>
                    <a:pt x="1272" y="7062"/>
                  </a:lnTo>
                  <a:lnTo>
                    <a:pt x="1279" y="7047"/>
                  </a:lnTo>
                  <a:close/>
                  <a:moveTo>
                    <a:pt x="1283" y="7050"/>
                  </a:moveTo>
                  <a:lnTo>
                    <a:pt x="1292" y="7059"/>
                  </a:lnTo>
                  <a:lnTo>
                    <a:pt x="1268" y="7081"/>
                  </a:lnTo>
                  <a:lnTo>
                    <a:pt x="1261" y="7073"/>
                  </a:lnTo>
                  <a:lnTo>
                    <a:pt x="1283" y="7050"/>
                  </a:lnTo>
                  <a:close/>
                  <a:moveTo>
                    <a:pt x="1273" y="7084"/>
                  </a:moveTo>
                  <a:lnTo>
                    <a:pt x="1271" y="7083"/>
                  </a:lnTo>
                  <a:lnTo>
                    <a:pt x="1268" y="7081"/>
                  </a:lnTo>
                  <a:lnTo>
                    <a:pt x="1279" y="7070"/>
                  </a:lnTo>
                  <a:lnTo>
                    <a:pt x="1273" y="7084"/>
                  </a:lnTo>
                  <a:close/>
                  <a:moveTo>
                    <a:pt x="1287" y="7056"/>
                  </a:moveTo>
                  <a:lnTo>
                    <a:pt x="1303" y="7064"/>
                  </a:lnTo>
                  <a:lnTo>
                    <a:pt x="1289" y="7092"/>
                  </a:lnTo>
                  <a:lnTo>
                    <a:pt x="1273" y="7084"/>
                  </a:lnTo>
                  <a:lnTo>
                    <a:pt x="1287" y="7056"/>
                  </a:lnTo>
                  <a:close/>
                  <a:moveTo>
                    <a:pt x="1303" y="7064"/>
                  </a:moveTo>
                  <a:lnTo>
                    <a:pt x="1305" y="7065"/>
                  </a:lnTo>
                  <a:lnTo>
                    <a:pt x="1308" y="7066"/>
                  </a:lnTo>
                  <a:lnTo>
                    <a:pt x="1295" y="7078"/>
                  </a:lnTo>
                  <a:lnTo>
                    <a:pt x="1303" y="7064"/>
                  </a:lnTo>
                  <a:close/>
                  <a:moveTo>
                    <a:pt x="1308" y="7066"/>
                  </a:moveTo>
                  <a:lnTo>
                    <a:pt x="1315" y="7075"/>
                  </a:lnTo>
                  <a:lnTo>
                    <a:pt x="1293" y="7097"/>
                  </a:lnTo>
                  <a:lnTo>
                    <a:pt x="1284" y="7089"/>
                  </a:lnTo>
                  <a:lnTo>
                    <a:pt x="1308" y="7066"/>
                  </a:lnTo>
                  <a:close/>
                  <a:moveTo>
                    <a:pt x="1296" y="7100"/>
                  </a:moveTo>
                  <a:lnTo>
                    <a:pt x="1294" y="7099"/>
                  </a:lnTo>
                  <a:lnTo>
                    <a:pt x="1293" y="7097"/>
                  </a:lnTo>
                  <a:lnTo>
                    <a:pt x="1304" y="7086"/>
                  </a:lnTo>
                  <a:lnTo>
                    <a:pt x="1296" y="7100"/>
                  </a:lnTo>
                  <a:close/>
                  <a:moveTo>
                    <a:pt x="1311" y="7072"/>
                  </a:moveTo>
                  <a:lnTo>
                    <a:pt x="1327" y="7080"/>
                  </a:lnTo>
                  <a:lnTo>
                    <a:pt x="1312" y="7108"/>
                  </a:lnTo>
                  <a:lnTo>
                    <a:pt x="1296" y="7100"/>
                  </a:lnTo>
                  <a:lnTo>
                    <a:pt x="1311" y="7072"/>
                  </a:lnTo>
                  <a:close/>
                  <a:moveTo>
                    <a:pt x="1327" y="7080"/>
                  </a:moveTo>
                  <a:lnTo>
                    <a:pt x="1332" y="7082"/>
                  </a:lnTo>
                  <a:lnTo>
                    <a:pt x="1335" y="7087"/>
                  </a:lnTo>
                  <a:lnTo>
                    <a:pt x="1320" y="7094"/>
                  </a:lnTo>
                  <a:lnTo>
                    <a:pt x="1327" y="7080"/>
                  </a:lnTo>
                  <a:close/>
                  <a:moveTo>
                    <a:pt x="1335" y="7087"/>
                  </a:moveTo>
                  <a:lnTo>
                    <a:pt x="1342" y="7103"/>
                  </a:lnTo>
                  <a:lnTo>
                    <a:pt x="1314" y="7116"/>
                  </a:lnTo>
                  <a:lnTo>
                    <a:pt x="1305" y="7100"/>
                  </a:lnTo>
                  <a:lnTo>
                    <a:pt x="1335" y="7087"/>
                  </a:lnTo>
                  <a:close/>
                  <a:moveTo>
                    <a:pt x="1321" y="7124"/>
                  </a:moveTo>
                  <a:lnTo>
                    <a:pt x="1316" y="7121"/>
                  </a:lnTo>
                  <a:lnTo>
                    <a:pt x="1314" y="7116"/>
                  </a:lnTo>
                  <a:lnTo>
                    <a:pt x="1327" y="7110"/>
                  </a:lnTo>
                  <a:lnTo>
                    <a:pt x="1321" y="7124"/>
                  </a:lnTo>
                  <a:close/>
                  <a:moveTo>
                    <a:pt x="1335" y="7096"/>
                  </a:moveTo>
                  <a:lnTo>
                    <a:pt x="1351" y="7104"/>
                  </a:lnTo>
                  <a:lnTo>
                    <a:pt x="1337" y="7132"/>
                  </a:lnTo>
                  <a:lnTo>
                    <a:pt x="1321" y="7124"/>
                  </a:lnTo>
                  <a:lnTo>
                    <a:pt x="1335" y="7096"/>
                  </a:lnTo>
                  <a:close/>
                  <a:moveTo>
                    <a:pt x="1351" y="7104"/>
                  </a:moveTo>
                  <a:lnTo>
                    <a:pt x="1353" y="7105"/>
                  </a:lnTo>
                  <a:lnTo>
                    <a:pt x="1356" y="7107"/>
                  </a:lnTo>
                  <a:lnTo>
                    <a:pt x="1343" y="7118"/>
                  </a:lnTo>
                  <a:lnTo>
                    <a:pt x="1351" y="7104"/>
                  </a:lnTo>
                  <a:close/>
                  <a:moveTo>
                    <a:pt x="1356" y="7107"/>
                  </a:moveTo>
                  <a:lnTo>
                    <a:pt x="1363" y="7114"/>
                  </a:lnTo>
                  <a:lnTo>
                    <a:pt x="1341" y="7137"/>
                  </a:lnTo>
                  <a:lnTo>
                    <a:pt x="1332" y="7129"/>
                  </a:lnTo>
                  <a:lnTo>
                    <a:pt x="1356" y="7107"/>
                  </a:lnTo>
                  <a:close/>
                  <a:moveTo>
                    <a:pt x="1363" y="7114"/>
                  </a:moveTo>
                  <a:lnTo>
                    <a:pt x="1372" y="7123"/>
                  </a:lnTo>
                  <a:lnTo>
                    <a:pt x="1348" y="7145"/>
                  </a:lnTo>
                  <a:lnTo>
                    <a:pt x="1341" y="7137"/>
                  </a:lnTo>
                  <a:lnTo>
                    <a:pt x="1363" y="7114"/>
                  </a:lnTo>
                  <a:close/>
                  <a:moveTo>
                    <a:pt x="1353" y="7149"/>
                  </a:moveTo>
                  <a:lnTo>
                    <a:pt x="1351" y="7147"/>
                  </a:lnTo>
                  <a:lnTo>
                    <a:pt x="1348" y="7145"/>
                  </a:lnTo>
                  <a:lnTo>
                    <a:pt x="1359" y="7134"/>
                  </a:lnTo>
                  <a:lnTo>
                    <a:pt x="1353" y="7149"/>
                  </a:lnTo>
                  <a:close/>
                  <a:moveTo>
                    <a:pt x="1367" y="7120"/>
                  </a:moveTo>
                  <a:lnTo>
                    <a:pt x="1383" y="7128"/>
                  </a:lnTo>
                  <a:lnTo>
                    <a:pt x="1369" y="7156"/>
                  </a:lnTo>
                  <a:lnTo>
                    <a:pt x="1353" y="7149"/>
                  </a:lnTo>
                  <a:lnTo>
                    <a:pt x="1367" y="7120"/>
                  </a:lnTo>
                  <a:close/>
                  <a:moveTo>
                    <a:pt x="1383" y="7128"/>
                  </a:moveTo>
                  <a:lnTo>
                    <a:pt x="1385" y="7129"/>
                  </a:lnTo>
                  <a:lnTo>
                    <a:pt x="1388" y="7130"/>
                  </a:lnTo>
                  <a:lnTo>
                    <a:pt x="1375" y="7142"/>
                  </a:lnTo>
                  <a:lnTo>
                    <a:pt x="1383" y="7128"/>
                  </a:lnTo>
                  <a:close/>
                  <a:moveTo>
                    <a:pt x="1388" y="7130"/>
                  </a:moveTo>
                  <a:lnTo>
                    <a:pt x="1395" y="7139"/>
                  </a:lnTo>
                  <a:lnTo>
                    <a:pt x="1373" y="7161"/>
                  </a:lnTo>
                  <a:lnTo>
                    <a:pt x="1364" y="7153"/>
                  </a:lnTo>
                  <a:lnTo>
                    <a:pt x="1388" y="7130"/>
                  </a:lnTo>
                  <a:close/>
                  <a:moveTo>
                    <a:pt x="1377" y="7165"/>
                  </a:moveTo>
                  <a:lnTo>
                    <a:pt x="1374" y="7163"/>
                  </a:lnTo>
                  <a:lnTo>
                    <a:pt x="1373" y="7161"/>
                  </a:lnTo>
                  <a:lnTo>
                    <a:pt x="1384" y="7150"/>
                  </a:lnTo>
                  <a:lnTo>
                    <a:pt x="1377" y="7165"/>
                  </a:lnTo>
                  <a:close/>
                  <a:moveTo>
                    <a:pt x="1391" y="7135"/>
                  </a:moveTo>
                  <a:lnTo>
                    <a:pt x="1407" y="7144"/>
                  </a:lnTo>
                  <a:lnTo>
                    <a:pt x="1393" y="7172"/>
                  </a:lnTo>
                  <a:lnTo>
                    <a:pt x="1377" y="7165"/>
                  </a:lnTo>
                  <a:lnTo>
                    <a:pt x="1391" y="7135"/>
                  </a:lnTo>
                  <a:close/>
                  <a:moveTo>
                    <a:pt x="1407" y="7144"/>
                  </a:moveTo>
                  <a:lnTo>
                    <a:pt x="1410" y="7145"/>
                  </a:lnTo>
                  <a:lnTo>
                    <a:pt x="1411" y="7146"/>
                  </a:lnTo>
                  <a:lnTo>
                    <a:pt x="1400" y="7158"/>
                  </a:lnTo>
                  <a:lnTo>
                    <a:pt x="1407" y="7144"/>
                  </a:lnTo>
                  <a:close/>
                  <a:moveTo>
                    <a:pt x="1411" y="7146"/>
                  </a:moveTo>
                  <a:lnTo>
                    <a:pt x="1420" y="7155"/>
                  </a:lnTo>
                  <a:lnTo>
                    <a:pt x="1396" y="7177"/>
                  </a:lnTo>
                  <a:lnTo>
                    <a:pt x="1389" y="7169"/>
                  </a:lnTo>
                  <a:lnTo>
                    <a:pt x="1411" y="7146"/>
                  </a:lnTo>
                  <a:close/>
                  <a:moveTo>
                    <a:pt x="1401" y="7181"/>
                  </a:moveTo>
                  <a:lnTo>
                    <a:pt x="1399" y="7179"/>
                  </a:lnTo>
                  <a:lnTo>
                    <a:pt x="1396" y="7177"/>
                  </a:lnTo>
                  <a:lnTo>
                    <a:pt x="1407" y="7166"/>
                  </a:lnTo>
                  <a:lnTo>
                    <a:pt x="1401" y="7181"/>
                  </a:lnTo>
                  <a:close/>
                  <a:moveTo>
                    <a:pt x="1415" y="7151"/>
                  </a:moveTo>
                  <a:lnTo>
                    <a:pt x="1431" y="7160"/>
                  </a:lnTo>
                  <a:lnTo>
                    <a:pt x="1417" y="7188"/>
                  </a:lnTo>
                  <a:lnTo>
                    <a:pt x="1401" y="7181"/>
                  </a:lnTo>
                  <a:lnTo>
                    <a:pt x="1415" y="7151"/>
                  </a:lnTo>
                  <a:close/>
                  <a:moveTo>
                    <a:pt x="1431" y="7160"/>
                  </a:moveTo>
                  <a:lnTo>
                    <a:pt x="1433" y="7161"/>
                  </a:lnTo>
                  <a:lnTo>
                    <a:pt x="1436" y="7162"/>
                  </a:lnTo>
                  <a:lnTo>
                    <a:pt x="1423" y="7174"/>
                  </a:lnTo>
                  <a:lnTo>
                    <a:pt x="1431" y="7160"/>
                  </a:lnTo>
                  <a:close/>
                  <a:moveTo>
                    <a:pt x="1436" y="7162"/>
                  </a:moveTo>
                  <a:lnTo>
                    <a:pt x="1443" y="7171"/>
                  </a:lnTo>
                  <a:lnTo>
                    <a:pt x="1421" y="7193"/>
                  </a:lnTo>
                  <a:lnTo>
                    <a:pt x="1412" y="7185"/>
                  </a:lnTo>
                  <a:lnTo>
                    <a:pt x="1436" y="7162"/>
                  </a:lnTo>
                  <a:close/>
                  <a:moveTo>
                    <a:pt x="1443" y="7171"/>
                  </a:moveTo>
                  <a:lnTo>
                    <a:pt x="1452" y="7178"/>
                  </a:lnTo>
                  <a:lnTo>
                    <a:pt x="1428" y="7201"/>
                  </a:lnTo>
                  <a:lnTo>
                    <a:pt x="1421" y="7193"/>
                  </a:lnTo>
                  <a:lnTo>
                    <a:pt x="1443" y="7171"/>
                  </a:lnTo>
                  <a:close/>
                  <a:moveTo>
                    <a:pt x="1433" y="7204"/>
                  </a:moveTo>
                  <a:lnTo>
                    <a:pt x="1431" y="7203"/>
                  </a:lnTo>
                  <a:lnTo>
                    <a:pt x="1428" y="7201"/>
                  </a:lnTo>
                  <a:lnTo>
                    <a:pt x="1439" y="7190"/>
                  </a:lnTo>
                  <a:lnTo>
                    <a:pt x="1433" y="7204"/>
                  </a:lnTo>
                  <a:close/>
                  <a:moveTo>
                    <a:pt x="1447" y="7176"/>
                  </a:moveTo>
                  <a:lnTo>
                    <a:pt x="1463" y="7183"/>
                  </a:lnTo>
                  <a:lnTo>
                    <a:pt x="1449" y="7213"/>
                  </a:lnTo>
                  <a:lnTo>
                    <a:pt x="1433" y="7204"/>
                  </a:lnTo>
                  <a:lnTo>
                    <a:pt x="1447" y="7176"/>
                  </a:lnTo>
                  <a:close/>
                  <a:moveTo>
                    <a:pt x="1463" y="7183"/>
                  </a:moveTo>
                  <a:lnTo>
                    <a:pt x="1465" y="7184"/>
                  </a:lnTo>
                  <a:lnTo>
                    <a:pt x="1468" y="7187"/>
                  </a:lnTo>
                  <a:lnTo>
                    <a:pt x="1455" y="7198"/>
                  </a:lnTo>
                  <a:lnTo>
                    <a:pt x="1463" y="7183"/>
                  </a:lnTo>
                  <a:close/>
                  <a:moveTo>
                    <a:pt x="1468" y="7187"/>
                  </a:moveTo>
                  <a:lnTo>
                    <a:pt x="1475" y="7194"/>
                  </a:lnTo>
                  <a:lnTo>
                    <a:pt x="1453" y="7217"/>
                  </a:lnTo>
                  <a:lnTo>
                    <a:pt x="1444" y="7209"/>
                  </a:lnTo>
                  <a:lnTo>
                    <a:pt x="1468" y="7187"/>
                  </a:lnTo>
                  <a:close/>
                  <a:moveTo>
                    <a:pt x="1457" y="7220"/>
                  </a:moveTo>
                  <a:lnTo>
                    <a:pt x="1454" y="7219"/>
                  </a:lnTo>
                  <a:lnTo>
                    <a:pt x="1453" y="7217"/>
                  </a:lnTo>
                  <a:lnTo>
                    <a:pt x="1464" y="7206"/>
                  </a:lnTo>
                  <a:lnTo>
                    <a:pt x="1457" y="7220"/>
                  </a:lnTo>
                  <a:close/>
                  <a:moveTo>
                    <a:pt x="1471" y="7192"/>
                  </a:moveTo>
                  <a:lnTo>
                    <a:pt x="1487" y="7199"/>
                  </a:lnTo>
                  <a:lnTo>
                    <a:pt x="1473" y="7229"/>
                  </a:lnTo>
                  <a:lnTo>
                    <a:pt x="1457" y="7220"/>
                  </a:lnTo>
                  <a:lnTo>
                    <a:pt x="1471" y="7192"/>
                  </a:lnTo>
                  <a:close/>
                  <a:moveTo>
                    <a:pt x="1487" y="7199"/>
                  </a:moveTo>
                  <a:lnTo>
                    <a:pt x="1490" y="7200"/>
                  </a:lnTo>
                  <a:lnTo>
                    <a:pt x="1491" y="7203"/>
                  </a:lnTo>
                  <a:lnTo>
                    <a:pt x="1480" y="7214"/>
                  </a:lnTo>
                  <a:lnTo>
                    <a:pt x="1487" y="7199"/>
                  </a:lnTo>
                  <a:close/>
                  <a:moveTo>
                    <a:pt x="1491" y="7203"/>
                  </a:moveTo>
                  <a:lnTo>
                    <a:pt x="1500" y="7210"/>
                  </a:lnTo>
                  <a:lnTo>
                    <a:pt x="1476" y="7233"/>
                  </a:lnTo>
                  <a:lnTo>
                    <a:pt x="1469" y="7225"/>
                  </a:lnTo>
                  <a:lnTo>
                    <a:pt x="1491" y="7203"/>
                  </a:lnTo>
                  <a:close/>
                  <a:moveTo>
                    <a:pt x="1481" y="7236"/>
                  </a:moveTo>
                  <a:lnTo>
                    <a:pt x="1479" y="7235"/>
                  </a:lnTo>
                  <a:lnTo>
                    <a:pt x="1476" y="7233"/>
                  </a:lnTo>
                  <a:lnTo>
                    <a:pt x="1487" y="7222"/>
                  </a:lnTo>
                  <a:lnTo>
                    <a:pt x="1481" y="7236"/>
                  </a:lnTo>
                  <a:close/>
                  <a:moveTo>
                    <a:pt x="1495" y="7208"/>
                  </a:moveTo>
                  <a:lnTo>
                    <a:pt x="1511" y="7215"/>
                  </a:lnTo>
                  <a:lnTo>
                    <a:pt x="1497" y="7245"/>
                  </a:lnTo>
                  <a:lnTo>
                    <a:pt x="1481" y="7236"/>
                  </a:lnTo>
                  <a:lnTo>
                    <a:pt x="1495" y="7208"/>
                  </a:lnTo>
                  <a:close/>
                  <a:moveTo>
                    <a:pt x="1511" y="7215"/>
                  </a:moveTo>
                  <a:lnTo>
                    <a:pt x="1513" y="7216"/>
                  </a:lnTo>
                  <a:lnTo>
                    <a:pt x="1516" y="7219"/>
                  </a:lnTo>
                  <a:lnTo>
                    <a:pt x="1503" y="7230"/>
                  </a:lnTo>
                  <a:lnTo>
                    <a:pt x="1511" y="7215"/>
                  </a:lnTo>
                  <a:close/>
                  <a:moveTo>
                    <a:pt x="1516" y="7219"/>
                  </a:moveTo>
                  <a:lnTo>
                    <a:pt x="1523" y="7226"/>
                  </a:lnTo>
                  <a:lnTo>
                    <a:pt x="1501" y="7250"/>
                  </a:lnTo>
                  <a:lnTo>
                    <a:pt x="1492" y="7241"/>
                  </a:lnTo>
                  <a:lnTo>
                    <a:pt x="1516" y="7219"/>
                  </a:lnTo>
                  <a:close/>
                  <a:moveTo>
                    <a:pt x="1523" y="7226"/>
                  </a:moveTo>
                  <a:lnTo>
                    <a:pt x="1532" y="7235"/>
                  </a:lnTo>
                  <a:lnTo>
                    <a:pt x="1508" y="7257"/>
                  </a:lnTo>
                  <a:lnTo>
                    <a:pt x="1501" y="7250"/>
                  </a:lnTo>
                  <a:lnTo>
                    <a:pt x="1523" y="7226"/>
                  </a:lnTo>
                  <a:close/>
                  <a:moveTo>
                    <a:pt x="1513" y="7261"/>
                  </a:moveTo>
                  <a:lnTo>
                    <a:pt x="1511" y="7259"/>
                  </a:lnTo>
                  <a:lnTo>
                    <a:pt x="1508" y="7257"/>
                  </a:lnTo>
                  <a:lnTo>
                    <a:pt x="1519" y="7246"/>
                  </a:lnTo>
                  <a:lnTo>
                    <a:pt x="1513" y="7261"/>
                  </a:lnTo>
                  <a:close/>
                  <a:moveTo>
                    <a:pt x="1527" y="7231"/>
                  </a:moveTo>
                  <a:lnTo>
                    <a:pt x="1543" y="7240"/>
                  </a:lnTo>
                  <a:lnTo>
                    <a:pt x="1529" y="7268"/>
                  </a:lnTo>
                  <a:lnTo>
                    <a:pt x="1513" y="7261"/>
                  </a:lnTo>
                  <a:lnTo>
                    <a:pt x="1527" y="7231"/>
                  </a:lnTo>
                  <a:close/>
                  <a:moveTo>
                    <a:pt x="1543" y="7240"/>
                  </a:moveTo>
                  <a:lnTo>
                    <a:pt x="1545" y="7241"/>
                  </a:lnTo>
                  <a:lnTo>
                    <a:pt x="1548" y="7242"/>
                  </a:lnTo>
                  <a:lnTo>
                    <a:pt x="1535" y="7253"/>
                  </a:lnTo>
                  <a:lnTo>
                    <a:pt x="1543" y="7240"/>
                  </a:lnTo>
                  <a:close/>
                  <a:moveTo>
                    <a:pt x="1548" y="7242"/>
                  </a:moveTo>
                  <a:lnTo>
                    <a:pt x="1555" y="7251"/>
                  </a:lnTo>
                  <a:lnTo>
                    <a:pt x="1533" y="7273"/>
                  </a:lnTo>
                  <a:lnTo>
                    <a:pt x="1524" y="7266"/>
                  </a:lnTo>
                  <a:lnTo>
                    <a:pt x="1548" y="7242"/>
                  </a:lnTo>
                  <a:close/>
                  <a:moveTo>
                    <a:pt x="1537" y="7277"/>
                  </a:moveTo>
                  <a:lnTo>
                    <a:pt x="1534" y="7275"/>
                  </a:lnTo>
                  <a:lnTo>
                    <a:pt x="1533" y="7273"/>
                  </a:lnTo>
                  <a:lnTo>
                    <a:pt x="1544" y="7262"/>
                  </a:lnTo>
                  <a:lnTo>
                    <a:pt x="1537" y="7277"/>
                  </a:lnTo>
                  <a:close/>
                  <a:moveTo>
                    <a:pt x="1551" y="7247"/>
                  </a:moveTo>
                  <a:lnTo>
                    <a:pt x="1567" y="7256"/>
                  </a:lnTo>
                  <a:lnTo>
                    <a:pt x="1553" y="7284"/>
                  </a:lnTo>
                  <a:lnTo>
                    <a:pt x="1537" y="7277"/>
                  </a:lnTo>
                  <a:lnTo>
                    <a:pt x="1551" y="7247"/>
                  </a:lnTo>
                  <a:close/>
                  <a:moveTo>
                    <a:pt x="1567" y="7256"/>
                  </a:moveTo>
                  <a:lnTo>
                    <a:pt x="1570" y="7257"/>
                  </a:lnTo>
                  <a:lnTo>
                    <a:pt x="1571" y="7258"/>
                  </a:lnTo>
                  <a:lnTo>
                    <a:pt x="1560" y="7269"/>
                  </a:lnTo>
                  <a:lnTo>
                    <a:pt x="1567" y="7256"/>
                  </a:lnTo>
                  <a:close/>
                  <a:moveTo>
                    <a:pt x="1571" y="7258"/>
                  </a:moveTo>
                  <a:lnTo>
                    <a:pt x="1578" y="7267"/>
                  </a:lnTo>
                  <a:lnTo>
                    <a:pt x="1556" y="7289"/>
                  </a:lnTo>
                  <a:lnTo>
                    <a:pt x="1549" y="7282"/>
                  </a:lnTo>
                  <a:lnTo>
                    <a:pt x="1571" y="7258"/>
                  </a:lnTo>
                  <a:close/>
                  <a:moveTo>
                    <a:pt x="1567" y="7294"/>
                  </a:moveTo>
                  <a:lnTo>
                    <a:pt x="1561" y="7294"/>
                  </a:lnTo>
                  <a:lnTo>
                    <a:pt x="1556" y="7289"/>
                  </a:lnTo>
                  <a:lnTo>
                    <a:pt x="1567" y="7278"/>
                  </a:lnTo>
                  <a:lnTo>
                    <a:pt x="1567" y="7294"/>
                  </a:lnTo>
                  <a:close/>
                  <a:moveTo>
                    <a:pt x="1567" y="7262"/>
                  </a:moveTo>
                  <a:lnTo>
                    <a:pt x="1583" y="7262"/>
                  </a:lnTo>
                  <a:lnTo>
                    <a:pt x="1583" y="7294"/>
                  </a:lnTo>
                  <a:lnTo>
                    <a:pt x="1567" y="7294"/>
                  </a:lnTo>
                  <a:lnTo>
                    <a:pt x="1567" y="7262"/>
                  </a:lnTo>
                  <a:close/>
                  <a:moveTo>
                    <a:pt x="1583" y="7262"/>
                  </a:moveTo>
                  <a:lnTo>
                    <a:pt x="1591" y="7262"/>
                  </a:lnTo>
                  <a:lnTo>
                    <a:pt x="1595" y="7267"/>
                  </a:lnTo>
                  <a:lnTo>
                    <a:pt x="1583" y="7278"/>
                  </a:lnTo>
                  <a:lnTo>
                    <a:pt x="1583" y="7262"/>
                  </a:lnTo>
                  <a:close/>
                  <a:moveTo>
                    <a:pt x="1595" y="7267"/>
                  </a:moveTo>
                  <a:lnTo>
                    <a:pt x="1603" y="7274"/>
                  </a:lnTo>
                  <a:lnTo>
                    <a:pt x="1581" y="7298"/>
                  </a:lnTo>
                  <a:lnTo>
                    <a:pt x="1572" y="7289"/>
                  </a:lnTo>
                  <a:lnTo>
                    <a:pt x="1595" y="7267"/>
                  </a:lnTo>
                  <a:close/>
                  <a:moveTo>
                    <a:pt x="1603" y="7274"/>
                  </a:moveTo>
                  <a:lnTo>
                    <a:pt x="1611" y="7283"/>
                  </a:lnTo>
                  <a:lnTo>
                    <a:pt x="1588" y="7305"/>
                  </a:lnTo>
                  <a:lnTo>
                    <a:pt x="1581" y="7298"/>
                  </a:lnTo>
                  <a:lnTo>
                    <a:pt x="1603" y="7274"/>
                  </a:lnTo>
                  <a:close/>
                  <a:moveTo>
                    <a:pt x="1592" y="7309"/>
                  </a:moveTo>
                  <a:lnTo>
                    <a:pt x="1590" y="7307"/>
                  </a:lnTo>
                  <a:lnTo>
                    <a:pt x="1588" y="7305"/>
                  </a:lnTo>
                  <a:lnTo>
                    <a:pt x="1599" y="7294"/>
                  </a:lnTo>
                  <a:lnTo>
                    <a:pt x="1592" y="7309"/>
                  </a:lnTo>
                  <a:close/>
                  <a:moveTo>
                    <a:pt x="1607" y="7279"/>
                  </a:moveTo>
                  <a:lnTo>
                    <a:pt x="1623" y="7288"/>
                  </a:lnTo>
                  <a:lnTo>
                    <a:pt x="1608" y="7316"/>
                  </a:lnTo>
                  <a:lnTo>
                    <a:pt x="1592" y="7309"/>
                  </a:lnTo>
                  <a:lnTo>
                    <a:pt x="1607" y="7279"/>
                  </a:lnTo>
                  <a:close/>
                  <a:moveTo>
                    <a:pt x="1623" y="7288"/>
                  </a:moveTo>
                  <a:lnTo>
                    <a:pt x="1625" y="7289"/>
                  </a:lnTo>
                  <a:lnTo>
                    <a:pt x="1627" y="7290"/>
                  </a:lnTo>
                  <a:lnTo>
                    <a:pt x="1615" y="7301"/>
                  </a:lnTo>
                  <a:lnTo>
                    <a:pt x="1623" y="7288"/>
                  </a:lnTo>
                  <a:close/>
                  <a:moveTo>
                    <a:pt x="1627" y="7290"/>
                  </a:moveTo>
                  <a:lnTo>
                    <a:pt x="1635" y="7299"/>
                  </a:lnTo>
                  <a:lnTo>
                    <a:pt x="1613" y="7321"/>
                  </a:lnTo>
                  <a:lnTo>
                    <a:pt x="1604" y="7314"/>
                  </a:lnTo>
                  <a:lnTo>
                    <a:pt x="1627" y="7290"/>
                  </a:lnTo>
                  <a:close/>
                  <a:moveTo>
                    <a:pt x="1617" y="7325"/>
                  </a:moveTo>
                  <a:lnTo>
                    <a:pt x="1614" y="7323"/>
                  </a:lnTo>
                  <a:lnTo>
                    <a:pt x="1613" y="7321"/>
                  </a:lnTo>
                  <a:lnTo>
                    <a:pt x="1624" y="7310"/>
                  </a:lnTo>
                  <a:lnTo>
                    <a:pt x="1617" y="7325"/>
                  </a:lnTo>
                  <a:close/>
                  <a:moveTo>
                    <a:pt x="1631" y="7295"/>
                  </a:moveTo>
                  <a:lnTo>
                    <a:pt x="1647" y="7304"/>
                  </a:lnTo>
                  <a:lnTo>
                    <a:pt x="1633" y="7332"/>
                  </a:lnTo>
                  <a:lnTo>
                    <a:pt x="1617" y="7325"/>
                  </a:lnTo>
                  <a:lnTo>
                    <a:pt x="1631" y="7295"/>
                  </a:lnTo>
                  <a:close/>
                  <a:moveTo>
                    <a:pt x="1647" y="7304"/>
                  </a:moveTo>
                  <a:lnTo>
                    <a:pt x="1650" y="7305"/>
                  </a:lnTo>
                  <a:lnTo>
                    <a:pt x="1651" y="7306"/>
                  </a:lnTo>
                  <a:lnTo>
                    <a:pt x="1640" y="7317"/>
                  </a:lnTo>
                  <a:lnTo>
                    <a:pt x="1647" y="7304"/>
                  </a:lnTo>
                  <a:close/>
                  <a:moveTo>
                    <a:pt x="1651" y="7306"/>
                  </a:moveTo>
                  <a:lnTo>
                    <a:pt x="1659" y="7315"/>
                  </a:lnTo>
                  <a:lnTo>
                    <a:pt x="1636" y="7337"/>
                  </a:lnTo>
                  <a:lnTo>
                    <a:pt x="1629" y="7330"/>
                  </a:lnTo>
                  <a:lnTo>
                    <a:pt x="1651" y="7306"/>
                  </a:lnTo>
                  <a:close/>
                  <a:moveTo>
                    <a:pt x="1647" y="7342"/>
                  </a:moveTo>
                  <a:lnTo>
                    <a:pt x="1641" y="7342"/>
                  </a:lnTo>
                  <a:lnTo>
                    <a:pt x="1636" y="7337"/>
                  </a:lnTo>
                  <a:lnTo>
                    <a:pt x="1647" y="7326"/>
                  </a:lnTo>
                  <a:lnTo>
                    <a:pt x="1647" y="7342"/>
                  </a:lnTo>
                  <a:close/>
                  <a:moveTo>
                    <a:pt x="1647" y="7310"/>
                  </a:moveTo>
                  <a:lnTo>
                    <a:pt x="1663" y="7310"/>
                  </a:lnTo>
                  <a:lnTo>
                    <a:pt x="1663" y="7342"/>
                  </a:lnTo>
                  <a:lnTo>
                    <a:pt x="1647" y="7342"/>
                  </a:lnTo>
                  <a:lnTo>
                    <a:pt x="1647" y="7310"/>
                  </a:lnTo>
                  <a:close/>
                  <a:moveTo>
                    <a:pt x="1663" y="7310"/>
                  </a:moveTo>
                  <a:lnTo>
                    <a:pt x="1671" y="7310"/>
                  </a:lnTo>
                  <a:lnTo>
                    <a:pt x="1675" y="7315"/>
                  </a:lnTo>
                  <a:lnTo>
                    <a:pt x="1663" y="7326"/>
                  </a:lnTo>
                  <a:lnTo>
                    <a:pt x="1663" y="7310"/>
                  </a:lnTo>
                  <a:close/>
                  <a:moveTo>
                    <a:pt x="1675" y="7315"/>
                  </a:moveTo>
                  <a:lnTo>
                    <a:pt x="1683" y="7322"/>
                  </a:lnTo>
                  <a:lnTo>
                    <a:pt x="1661" y="7346"/>
                  </a:lnTo>
                  <a:lnTo>
                    <a:pt x="1652" y="7337"/>
                  </a:lnTo>
                  <a:lnTo>
                    <a:pt x="1675" y="7315"/>
                  </a:lnTo>
                  <a:close/>
                  <a:moveTo>
                    <a:pt x="1661" y="7346"/>
                  </a:moveTo>
                  <a:lnTo>
                    <a:pt x="1661" y="7346"/>
                  </a:lnTo>
                  <a:lnTo>
                    <a:pt x="1672" y="7333"/>
                  </a:lnTo>
                  <a:lnTo>
                    <a:pt x="1661" y="7346"/>
                  </a:lnTo>
                  <a:close/>
                  <a:moveTo>
                    <a:pt x="1683" y="7322"/>
                  </a:moveTo>
                  <a:lnTo>
                    <a:pt x="1691" y="7331"/>
                  </a:lnTo>
                  <a:lnTo>
                    <a:pt x="1668" y="7353"/>
                  </a:lnTo>
                  <a:lnTo>
                    <a:pt x="1661" y="7346"/>
                  </a:lnTo>
                  <a:lnTo>
                    <a:pt x="1683" y="7322"/>
                  </a:lnTo>
                  <a:close/>
                  <a:moveTo>
                    <a:pt x="1672" y="7355"/>
                  </a:moveTo>
                  <a:lnTo>
                    <a:pt x="1671" y="7355"/>
                  </a:lnTo>
                  <a:lnTo>
                    <a:pt x="1668" y="7353"/>
                  </a:lnTo>
                  <a:lnTo>
                    <a:pt x="1679" y="7342"/>
                  </a:lnTo>
                  <a:lnTo>
                    <a:pt x="1672" y="7355"/>
                  </a:lnTo>
                  <a:close/>
                  <a:moveTo>
                    <a:pt x="1687" y="7327"/>
                  </a:moveTo>
                  <a:lnTo>
                    <a:pt x="1703" y="7336"/>
                  </a:lnTo>
                  <a:lnTo>
                    <a:pt x="1688" y="7364"/>
                  </a:lnTo>
                  <a:lnTo>
                    <a:pt x="1672" y="7355"/>
                  </a:lnTo>
                  <a:lnTo>
                    <a:pt x="1687" y="7327"/>
                  </a:lnTo>
                  <a:close/>
                  <a:moveTo>
                    <a:pt x="1695" y="7365"/>
                  </a:moveTo>
                  <a:lnTo>
                    <a:pt x="1692" y="7365"/>
                  </a:lnTo>
                  <a:lnTo>
                    <a:pt x="1688" y="7364"/>
                  </a:lnTo>
                  <a:lnTo>
                    <a:pt x="1695" y="7349"/>
                  </a:lnTo>
                  <a:lnTo>
                    <a:pt x="1695" y="7365"/>
                  </a:lnTo>
                  <a:close/>
                  <a:moveTo>
                    <a:pt x="1695" y="7333"/>
                  </a:moveTo>
                  <a:lnTo>
                    <a:pt x="1704" y="7333"/>
                  </a:lnTo>
                  <a:lnTo>
                    <a:pt x="1704" y="7365"/>
                  </a:lnTo>
                  <a:lnTo>
                    <a:pt x="1695" y="7365"/>
                  </a:lnTo>
                  <a:lnTo>
                    <a:pt x="1695" y="7333"/>
                  </a:lnTo>
                  <a:close/>
                  <a:moveTo>
                    <a:pt x="1704" y="7333"/>
                  </a:moveTo>
                  <a:lnTo>
                    <a:pt x="1708" y="7333"/>
                  </a:lnTo>
                  <a:lnTo>
                    <a:pt x="1711" y="7336"/>
                  </a:lnTo>
                  <a:lnTo>
                    <a:pt x="1704" y="7349"/>
                  </a:lnTo>
                  <a:lnTo>
                    <a:pt x="1704" y="7333"/>
                  </a:lnTo>
                  <a:close/>
                  <a:moveTo>
                    <a:pt x="1711" y="7336"/>
                  </a:moveTo>
                  <a:lnTo>
                    <a:pt x="1726" y="7343"/>
                  </a:lnTo>
                  <a:lnTo>
                    <a:pt x="1713" y="7371"/>
                  </a:lnTo>
                  <a:lnTo>
                    <a:pt x="1697" y="7364"/>
                  </a:lnTo>
                  <a:lnTo>
                    <a:pt x="1711" y="7336"/>
                  </a:lnTo>
                  <a:close/>
                  <a:moveTo>
                    <a:pt x="1726" y="7343"/>
                  </a:moveTo>
                  <a:lnTo>
                    <a:pt x="1730" y="7344"/>
                  </a:lnTo>
                  <a:lnTo>
                    <a:pt x="1731" y="7347"/>
                  </a:lnTo>
                  <a:lnTo>
                    <a:pt x="1720" y="7358"/>
                  </a:lnTo>
                  <a:lnTo>
                    <a:pt x="1726" y="7343"/>
                  </a:lnTo>
                  <a:close/>
                  <a:moveTo>
                    <a:pt x="1731" y="7347"/>
                  </a:moveTo>
                  <a:lnTo>
                    <a:pt x="1739" y="7354"/>
                  </a:lnTo>
                  <a:lnTo>
                    <a:pt x="1716" y="7378"/>
                  </a:lnTo>
                  <a:lnTo>
                    <a:pt x="1709" y="7369"/>
                  </a:lnTo>
                  <a:lnTo>
                    <a:pt x="1731" y="7347"/>
                  </a:lnTo>
                  <a:close/>
                  <a:moveTo>
                    <a:pt x="1720" y="7380"/>
                  </a:moveTo>
                  <a:lnTo>
                    <a:pt x="1718" y="7379"/>
                  </a:lnTo>
                  <a:lnTo>
                    <a:pt x="1716" y="7378"/>
                  </a:lnTo>
                  <a:lnTo>
                    <a:pt x="1728" y="7365"/>
                  </a:lnTo>
                  <a:lnTo>
                    <a:pt x="1720" y="7380"/>
                  </a:lnTo>
                  <a:close/>
                  <a:moveTo>
                    <a:pt x="1735" y="7352"/>
                  </a:moveTo>
                  <a:lnTo>
                    <a:pt x="1751" y="7359"/>
                  </a:lnTo>
                  <a:lnTo>
                    <a:pt x="1736" y="7387"/>
                  </a:lnTo>
                  <a:lnTo>
                    <a:pt x="1720" y="7380"/>
                  </a:lnTo>
                  <a:lnTo>
                    <a:pt x="1735" y="7352"/>
                  </a:lnTo>
                  <a:close/>
                  <a:moveTo>
                    <a:pt x="1744" y="7390"/>
                  </a:moveTo>
                  <a:lnTo>
                    <a:pt x="1740" y="7390"/>
                  </a:lnTo>
                  <a:lnTo>
                    <a:pt x="1736" y="7387"/>
                  </a:lnTo>
                  <a:lnTo>
                    <a:pt x="1744" y="7374"/>
                  </a:lnTo>
                  <a:lnTo>
                    <a:pt x="1744" y="7390"/>
                  </a:lnTo>
                  <a:close/>
                  <a:moveTo>
                    <a:pt x="1744" y="7358"/>
                  </a:moveTo>
                  <a:lnTo>
                    <a:pt x="1752" y="7358"/>
                  </a:lnTo>
                  <a:lnTo>
                    <a:pt x="1752" y="7390"/>
                  </a:lnTo>
                  <a:lnTo>
                    <a:pt x="1744" y="7390"/>
                  </a:lnTo>
                  <a:lnTo>
                    <a:pt x="1744" y="7358"/>
                  </a:lnTo>
                  <a:close/>
                  <a:moveTo>
                    <a:pt x="1752" y="7358"/>
                  </a:moveTo>
                  <a:lnTo>
                    <a:pt x="1758" y="7358"/>
                  </a:lnTo>
                  <a:lnTo>
                    <a:pt x="1763" y="7363"/>
                  </a:lnTo>
                  <a:lnTo>
                    <a:pt x="1752" y="7374"/>
                  </a:lnTo>
                  <a:lnTo>
                    <a:pt x="1752" y="7358"/>
                  </a:lnTo>
                  <a:close/>
                  <a:moveTo>
                    <a:pt x="1763" y="7363"/>
                  </a:moveTo>
                  <a:lnTo>
                    <a:pt x="1771" y="7370"/>
                  </a:lnTo>
                  <a:lnTo>
                    <a:pt x="1748" y="7394"/>
                  </a:lnTo>
                  <a:lnTo>
                    <a:pt x="1741" y="7385"/>
                  </a:lnTo>
                  <a:lnTo>
                    <a:pt x="1763" y="7363"/>
                  </a:lnTo>
                  <a:close/>
                  <a:moveTo>
                    <a:pt x="1752" y="7396"/>
                  </a:moveTo>
                  <a:lnTo>
                    <a:pt x="1750" y="7395"/>
                  </a:lnTo>
                  <a:lnTo>
                    <a:pt x="1748" y="7394"/>
                  </a:lnTo>
                  <a:lnTo>
                    <a:pt x="1760" y="7381"/>
                  </a:lnTo>
                  <a:lnTo>
                    <a:pt x="1752" y="7396"/>
                  </a:lnTo>
                  <a:close/>
                  <a:moveTo>
                    <a:pt x="1767" y="7368"/>
                  </a:moveTo>
                  <a:lnTo>
                    <a:pt x="1783" y="7375"/>
                  </a:lnTo>
                  <a:lnTo>
                    <a:pt x="1768" y="7403"/>
                  </a:lnTo>
                  <a:lnTo>
                    <a:pt x="1752" y="7396"/>
                  </a:lnTo>
                  <a:lnTo>
                    <a:pt x="1767" y="7368"/>
                  </a:lnTo>
                  <a:close/>
                  <a:moveTo>
                    <a:pt x="1783" y="7375"/>
                  </a:moveTo>
                  <a:lnTo>
                    <a:pt x="1785" y="7376"/>
                  </a:lnTo>
                  <a:lnTo>
                    <a:pt x="1787" y="7379"/>
                  </a:lnTo>
                  <a:lnTo>
                    <a:pt x="1776" y="7390"/>
                  </a:lnTo>
                  <a:lnTo>
                    <a:pt x="1783" y="7375"/>
                  </a:lnTo>
                  <a:close/>
                  <a:moveTo>
                    <a:pt x="1787" y="7379"/>
                  </a:moveTo>
                  <a:lnTo>
                    <a:pt x="1795" y="7386"/>
                  </a:lnTo>
                  <a:lnTo>
                    <a:pt x="1772" y="7410"/>
                  </a:lnTo>
                  <a:lnTo>
                    <a:pt x="1764" y="7401"/>
                  </a:lnTo>
                  <a:lnTo>
                    <a:pt x="1787" y="7379"/>
                  </a:lnTo>
                  <a:close/>
                  <a:moveTo>
                    <a:pt x="1784" y="7413"/>
                  </a:moveTo>
                  <a:lnTo>
                    <a:pt x="1777" y="7413"/>
                  </a:lnTo>
                  <a:lnTo>
                    <a:pt x="1772" y="7410"/>
                  </a:lnTo>
                  <a:lnTo>
                    <a:pt x="1784" y="7397"/>
                  </a:lnTo>
                  <a:lnTo>
                    <a:pt x="1784" y="7413"/>
                  </a:lnTo>
                  <a:close/>
                  <a:moveTo>
                    <a:pt x="1784" y="7381"/>
                  </a:moveTo>
                  <a:lnTo>
                    <a:pt x="1800" y="7381"/>
                  </a:lnTo>
                  <a:lnTo>
                    <a:pt x="1800" y="7413"/>
                  </a:lnTo>
                  <a:lnTo>
                    <a:pt x="1784" y="7413"/>
                  </a:lnTo>
                  <a:lnTo>
                    <a:pt x="1784" y="7381"/>
                  </a:lnTo>
                  <a:close/>
                  <a:moveTo>
                    <a:pt x="1800" y="7381"/>
                  </a:moveTo>
                  <a:lnTo>
                    <a:pt x="1806" y="7381"/>
                  </a:lnTo>
                  <a:lnTo>
                    <a:pt x="1811" y="7386"/>
                  </a:lnTo>
                  <a:lnTo>
                    <a:pt x="1800" y="7397"/>
                  </a:lnTo>
                  <a:lnTo>
                    <a:pt x="1800" y="7381"/>
                  </a:lnTo>
                  <a:close/>
                  <a:moveTo>
                    <a:pt x="1811" y="7386"/>
                  </a:moveTo>
                  <a:lnTo>
                    <a:pt x="1819" y="7395"/>
                  </a:lnTo>
                  <a:lnTo>
                    <a:pt x="1796" y="7417"/>
                  </a:lnTo>
                  <a:lnTo>
                    <a:pt x="1788" y="7410"/>
                  </a:lnTo>
                  <a:lnTo>
                    <a:pt x="1811" y="7386"/>
                  </a:lnTo>
                  <a:close/>
                  <a:moveTo>
                    <a:pt x="1800" y="7419"/>
                  </a:moveTo>
                  <a:lnTo>
                    <a:pt x="1798" y="7418"/>
                  </a:lnTo>
                  <a:lnTo>
                    <a:pt x="1796" y="7417"/>
                  </a:lnTo>
                  <a:lnTo>
                    <a:pt x="1808" y="7406"/>
                  </a:lnTo>
                  <a:lnTo>
                    <a:pt x="1800" y="7419"/>
                  </a:lnTo>
                  <a:close/>
                  <a:moveTo>
                    <a:pt x="1815" y="7391"/>
                  </a:moveTo>
                  <a:lnTo>
                    <a:pt x="1831" y="7400"/>
                  </a:lnTo>
                  <a:lnTo>
                    <a:pt x="1816" y="7428"/>
                  </a:lnTo>
                  <a:lnTo>
                    <a:pt x="1800" y="7419"/>
                  </a:lnTo>
                  <a:lnTo>
                    <a:pt x="1815" y="7391"/>
                  </a:lnTo>
                  <a:close/>
                  <a:moveTo>
                    <a:pt x="1824" y="7429"/>
                  </a:moveTo>
                  <a:lnTo>
                    <a:pt x="1820" y="7429"/>
                  </a:lnTo>
                  <a:lnTo>
                    <a:pt x="1816" y="7428"/>
                  </a:lnTo>
                  <a:lnTo>
                    <a:pt x="1824" y="7413"/>
                  </a:lnTo>
                  <a:lnTo>
                    <a:pt x="1824" y="7429"/>
                  </a:lnTo>
                  <a:close/>
                  <a:moveTo>
                    <a:pt x="1824" y="7397"/>
                  </a:moveTo>
                  <a:lnTo>
                    <a:pt x="1832" y="7397"/>
                  </a:lnTo>
                  <a:lnTo>
                    <a:pt x="1832" y="7429"/>
                  </a:lnTo>
                  <a:lnTo>
                    <a:pt x="1824" y="7429"/>
                  </a:lnTo>
                  <a:lnTo>
                    <a:pt x="1824" y="7397"/>
                  </a:lnTo>
                  <a:close/>
                  <a:moveTo>
                    <a:pt x="1832" y="7397"/>
                  </a:moveTo>
                  <a:lnTo>
                    <a:pt x="1838" y="7397"/>
                  </a:lnTo>
                  <a:lnTo>
                    <a:pt x="1843" y="7402"/>
                  </a:lnTo>
                  <a:lnTo>
                    <a:pt x="1832" y="7413"/>
                  </a:lnTo>
                  <a:lnTo>
                    <a:pt x="1832" y="7397"/>
                  </a:lnTo>
                  <a:close/>
                  <a:moveTo>
                    <a:pt x="1843" y="7402"/>
                  </a:moveTo>
                  <a:lnTo>
                    <a:pt x="1851" y="7411"/>
                  </a:lnTo>
                  <a:lnTo>
                    <a:pt x="1828" y="7433"/>
                  </a:lnTo>
                  <a:lnTo>
                    <a:pt x="1820" y="7426"/>
                  </a:lnTo>
                  <a:lnTo>
                    <a:pt x="1843" y="7402"/>
                  </a:lnTo>
                  <a:close/>
                  <a:moveTo>
                    <a:pt x="1840" y="7438"/>
                  </a:moveTo>
                  <a:lnTo>
                    <a:pt x="1833" y="7438"/>
                  </a:lnTo>
                  <a:lnTo>
                    <a:pt x="1828" y="7433"/>
                  </a:lnTo>
                  <a:lnTo>
                    <a:pt x="1840" y="7422"/>
                  </a:lnTo>
                  <a:lnTo>
                    <a:pt x="1840" y="7438"/>
                  </a:lnTo>
                  <a:close/>
                  <a:moveTo>
                    <a:pt x="1840" y="7406"/>
                  </a:moveTo>
                  <a:lnTo>
                    <a:pt x="1856" y="7406"/>
                  </a:lnTo>
                  <a:lnTo>
                    <a:pt x="1856" y="7438"/>
                  </a:lnTo>
                  <a:lnTo>
                    <a:pt x="1840" y="7438"/>
                  </a:lnTo>
                  <a:lnTo>
                    <a:pt x="1840" y="7406"/>
                  </a:lnTo>
                  <a:close/>
                  <a:moveTo>
                    <a:pt x="1856" y="7406"/>
                  </a:moveTo>
                  <a:lnTo>
                    <a:pt x="1862" y="7406"/>
                  </a:lnTo>
                  <a:lnTo>
                    <a:pt x="1867" y="7411"/>
                  </a:lnTo>
                  <a:lnTo>
                    <a:pt x="1856" y="7422"/>
                  </a:lnTo>
                  <a:lnTo>
                    <a:pt x="1856" y="7406"/>
                  </a:lnTo>
                  <a:close/>
                  <a:moveTo>
                    <a:pt x="1867" y="7411"/>
                  </a:moveTo>
                  <a:lnTo>
                    <a:pt x="1875" y="7418"/>
                  </a:lnTo>
                  <a:lnTo>
                    <a:pt x="1852" y="7442"/>
                  </a:lnTo>
                  <a:lnTo>
                    <a:pt x="1845" y="7433"/>
                  </a:lnTo>
                  <a:lnTo>
                    <a:pt x="1867" y="7411"/>
                  </a:lnTo>
                  <a:close/>
                  <a:moveTo>
                    <a:pt x="1857" y="7444"/>
                  </a:moveTo>
                  <a:lnTo>
                    <a:pt x="1854" y="7443"/>
                  </a:lnTo>
                  <a:lnTo>
                    <a:pt x="1852" y="7442"/>
                  </a:lnTo>
                  <a:lnTo>
                    <a:pt x="1864" y="7429"/>
                  </a:lnTo>
                  <a:lnTo>
                    <a:pt x="1857" y="7444"/>
                  </a:lnTo>
                  <a:close/>
                  <a:moveTo>
                    <a:pt x="1870" y="7416"/>
                  </a:moveTo>
                  <a:lnTo>
                    <a:pt x="1886" y="7423"/>
                  </a:lnTo>
                  <a:lnTo>
                    <a:pt x="1873" y="7452"/>
                  </a:lnTo>
                  <a:lnTo>
                    <a:pt x="1857" y="7444"/>
                  </a:lnTo>
                  <a:lnTo>
                    <a:pt x="1870" y="7416"/>
                  </a:lnTo>
                  <a:close/>
                  <a:moveTo>
                    <a:pt x="1880" y="7454"/>
                  </a:moveTo>
                  <a:lnTo>
                    <a:pt x="1877" y="7454"/>
                  </a:lnTo>
                  <a:lnTo>
                    <a:pt x="1873" y="7452"/>
                  </a:lnTo>
                  <a:lnTo>
                    <a:pt x="1880" y="7438"/>
                  </a:lnTo>
                  <a:lnTo>
                    <a:pt x="1880" y="7454"/>
                  </a:lnTo>
                  <a:close/>
                  <a:moveTo>
                    <a:pt x="1880" y="7422"/>
                  </a:moveTo>
                  <a:lnTo>
                    <a:pt x="1888" y="7422"/>
                  </a:lnTo>
                  <a:lnTo>
                    <a:pt x="1888" y="7454"/>
                  </a:lnTo>
                  <a:lnTo>
                    <a:pt x="1880" y="7454"/>
                  </a:lnTo>
                  <a:lnTo>
                    <a:pt x="1880" y="7422"/>
                  </a:lnTo>
                  <a:close/>
                  <a:moveTo>
                    <a:pt x="1888" y="7422"/>
                  </a:moveTo>
                  <a:lnTo>
                    <a:pt x="1891" y="7422"/>
                  </a:lnTo>
                  <a:lnTo>
                    <a:pt x="1895" y="7423"/>
                  </a:lnTo>
                  <a:lnTo>
                    <a:pt x="1888" y="7438"/>
                  </a:lnTo>
                  <a:lnTo>
                    <a:pt x="1888" y="7422"/>
                  </a:lnTo>
                  <a:close/>
                  <a:moveTo>
                    <a:pt x="1895" y="7423"/>
                  </a:moveTo>
                  <a:lnTo>
                    <a:pt x="1911" y="7432"/>
                  </a:lnTo>
                  <a:lnTo>
                    <a:pt x="1896" y="7460"/>
                  </a:lnTo>
                  <a:lnTo>
                    <a:pt x="1880" y="7452"/>
                  </a:lnTo>
                  <a:lnTo>
                    <a:pt x="1895" y="7423"/>
                  </a:lnTo>
                  <a:close/>
                  <a:moveTo>
                    <a:pt x="1911" y="7432"/>
                  </a:moveTo>
                  <a:lnTo>
                    <a:pt x="1913" y="7433"/>
                  </a:lnTo>
                  <a:lnTo>
                    <a:pt x="1915" y="7434"/>
                  </a:lnTo>
                  <a:lnTo>
                    <a:pt x="1904" y="7445"/>
                  </a:lnTo>
                  <a:lnTo>
                    <a:pt x="1911" y="7432"/>
                  </a:lnTo>
                  <a:close/>
                  <a:moveTo>
                    <a:pt x="1915" y="7434"/>
                  </a:moveTo>
                  <a:lnTo>
                    <a:pt x="1923" y="7443"/>
                  </a:lnTo>
                  <a:lnTo>
                    <a:pt x="1900" y="7465"/>
                  </a:lnTo>
                  <a:lnTo>
                    <a:pt x="1893" y="7458"/>
                  </a:lnTo>
                  <a:lnTo>
                    <a:pt x="1915" y="7434"/>
                  </a:lnTo>
                  <a:close/>
                  <a:moveTo>
                    <a:pt x="1912" y="7470"/>
                  </a:moveTo>
                  <a:lnTo>
                    <a:pt x="1905" y="7470"/>
                  </a:lnTo>
                  <a:lnTo>
                    <a:pt x="1900" y="7465"/>
                  </a:lnTo>
                  <a:lnTo>
                    <a:pt x="1912" y="7454"/>
                  </a:lnTo>
                  <a:lnTo>
                    <a:pt x="1912" y="7470"/>
                  </a:lnTo>
                  <a:close/>
                  <a:moveTo>
                    <a:pt x="1912" y="7438"/>
                  </a:moveTo>
                  <a:lnTo>
                    <a:pt x="1920" y="7438"/>
                  </a:lnTo>
                  <a:lnTo>
                    <a:pt x="1920" y="7470"/>
                  </a:lnTo>
                  <a:lnTo>
                    <a:pt x="1912" y="7470"/>
                  </a:lnTo>
                  <a:lnTo>
                    <a:pt x="1912" y="7438"/>
                  </a:lnTo>
                  <a:close/>
                  <a:moveTo>
                    <a:pt x="1920" y="7438"/>
                  </a:moveTo>
                  <a:lnTo>
                    <a:pt x="1923" y="7438"/>
                  </a:lnTo>
                  <a:lnTo>
                    <a:pt x="1927" y="7439"/>
                  </a:lnTo>
                  <a:lnTo>
                    <a:pt x="1920" y="7454"/>
                  </a:lnTo>
                  <a:lnTo>
                    <a:pt x="1920" y="7438"/>
                  </a:lnTo>
                  <a:close/>
                  <a:moveTo>
                    <a:pt x="1927" y="7439"/>
                  </a:moveTo>
                  <a:lnTo>
                    <a:pt x="1943" y="7448"/>
                  </a:lnTo>
                  <a:lnTo>
                    <a:pt x="1928" y="7476"/>
                  </a:lnTo>
                  <a:lnTo>
                    <a:pt x="1912" y="7468"/>
                  </a:lnTo>
                  <a:lnTo>
                    <a:pt x="1927" y="7439"/>
                  </a:lnTo>
                  <a:close/>
                  <a:moveTo>
                    <a:pt x="1936" y="7477"/>
                  </a:moveTo>
                  <a:lnTo>
                    <a:pt x="1932" y="7477"/>
                  </a:lnTo>
                  <a:lnTo>
                    <a:pt x="1928" y="7476"/>
                  </a:lnTo>
                  <a:lnTo>
                    <a:pt x="1936" y="7461"/>
                  </a:lnTo>
                  <a:lnTo>
                    <a:pt x="1936" y="7477"/>
                  </a:lnTo>
                  <a:close/>
                  <a:moveTo>
                    <a:pt x="1936" y="7445"/>
                  </a:moveTo>
                  <a:lnTo>
                    <a:pt x="1944" y="7445"/>
                  </a:lnTo>
                  <a:lnTo>
                    <a:pt x="1944" y="7477"/>
                  </a:lnTo>
                  <a:lnTo>
                    <a:pt x="1936" y="7477"/>
                  </a:lnTo>
                  <a:lnTo>
                    <a:pt x="1936" y="7445"/>
                  </a:lnTo>
                  <a:close/>
                  <a:moveTo>
                    <a:pt x="1944" y="7445"/>
                  </a:moveTo>
                  <a:lnTo>
                    <a:pt x="1948" y="7445"/>
                  </a:lnTo>
                  <a:lnTo>
                    <a:pt x="1950" y="7448"/>
                  </a:lnTo>
                  <a:lnTo>
                    <a:pt x="1944" y="7461"/>
                  </a:lnTo>
                  <a:lnTo>
                    <a:pt x="1944" y="7445"/>
                  </a:lnTo>
                  <a:close/>
                  <a:moveTo>
                    <a:pt x="1950" y="7448"/>
                  </a:moveTo>
                  <a:lnTo>
                    <a:pt x="1966" y="7455"/>
                  </a:lnTo>
                  <a:lnTo>
                    <a:pt x="1953" y="7484"/>
                  </a:lnTo>
                  <a:lnTo>
                    <a:pt x="1937" y="7476"/>
                  </a:lnTo>
                  <a:lnTo>
                    <a:pt x="1950" y="7448"/>
                  </a:lnTo>
                  <a:close/>
                  <a:moveTo>
                    <a:pt x="1960" y="7486"/>
                  </a:moveTo>
                  <a:lnTo>
                    <a:pt x="1957" y="7486"/>
                  </a:lnTo>
                  <a:lnTo>
                    <a:pt x="1953" y="7484"/>
                  </a:lnTo>
                  <a:lnTo>
                    <a:pt x="1960" y="7470"/>
                  </a:lnTo>
                  <a:lnTo>
                    <a:pt x="1960" y="7486"/>
                  </a:lnTo>
                  <a:close/>
                  <a:moveTo>
                    <a:pt x="1960" y="7454"/>
                  </a:moveTo>
                  <a:lnTo>
                    <a:pt x="1968" y="7454"/>
                  </a:lnTo>
                  <a:lnTo>
                    <a:pt x="1968" y="7486"/>
                  </a:lnTo>
                  <a:lnTo>
                    <a:pt x="1960" y="7486"/>
                  </a:lnTo>
                  <a:lnTo>
                    <a:pt x="1960" y="7454"/>
                  </a:lnTo>
                  <a:close/>
                  <a:moveTo>
                    <a:pt x="1968" y="7454"/>
                  </a:moveTo>
                  <a:lnTo>
                    <a:pt x="1971" y="7454"/>
                  </a:lnTo>
                  <a:lnTo>
                    <a:pt x="1975" y="7455"/>
                  </a:lnTo>
                  <a:lnTo>
                    <a:pt x="1968" y="7470"/>
                  </a:lnTo>
                  <a:lnTo>
                    <a:pt x="1968" y="7454"/>
                  </a:lnTo>
                  <a:close/>
                  <a:moveTo>
                    <a:pt x="1975" y="7455"/>
                  </a:moveTo>
                  <a:lnTo>
                    <a:pt x="1991" y="7464"/>
                  </a:lnTo>
                  <a:lnTo>
                    <a:pt x="1976" y="7492"/>
                  </a:lnTo>
                  <a:lnTo>
                    <a:pt x="1960" y="7484"/>
                  </a:lnTo>
                  <a:lnTo>
                    <a:pt x="1975" y="7455"/>
                  </a:lnTo>
                  <a:close/>
                  <a:moveTo>
                    <a:pt x="1984" y="7493"/>
                  </a:moveTo>
                  <a:lnTo>
                    <a:pt x="1980" y="7493"/>
                  </a:lnTo>
                  <a:lnTo>
                    <a:pt x="1976" y="7492"/>
                  </a:lnTo>
                  <a:lnTo>
                    <a:pt x="1984" y="7477"/>
                  </a:lnTo>
                  <a:lnTo>
                    <a:pt x="1984" y="7493"/>
                  </a:lnTo>
                  <a:close/>
                  <a:moveTo>
                    <a:pt x="1984" y="7461"/>
                  </a:moveTo>
                  <a:lnTo>
                    <a:pt x="1992" y="7461"/>
                  </a:lnTo>
                  <a:lnTo>
                    <a:pt x="1992" y="7493"/>
                  </a:lnTo>
                  <a:lnTo>
                    <a:pt x="1984" y="7493"/>
                  </a:lnTo>
                  <a:lnTo>
                    <a:pt x="1984" y="7461"/>
                  </a:lnTo>
                  <a:close/>
                  <a:moveTo>
                    <a:pt x="1992" y="7461"/>
                  </a:moveTo>
                  <a:lnTo>
                    <a:pt x="1998" y="7461"/>
                  </a:lnTo>
                  <a:lnTo>
                    <a:pt x="2003" y="7466"/>
                  </a:lnTo>
                  <a:lnTo>
                    <a:pt x="1992" y="7477"/>
                  </a:lnTo>
                  <a:lnTo>
                    <a:pt x="1992" y="7461"/>
                  </a:lnTo>
                  <a:close/>
                  <a:moveTo>
                    <a:pt x="2003" y="7466"/>
                  </a:moveTo>
                  <a:lnTo>
                    <a:pt x="2011" y="7475"/>
                  </a:lnTo>
                  <a:lnTo>
                    <a:pt x="1989" y="7497"/>
                  </a:lnTo>
                  <a:lnTo>
                    <a:pt x="1980" y="7490"/>
                  </a:lnTo>
                  <a:lnTo>
                    <a:pt x="2003" y="7466"/>
                  </a:lnTo>
                  <a:close/>
                  <a:moveTo>
                    <a:pt x="2000" y="7502"/>
                  </a:moveTo>
                  <a:lnTo>
                    <a:pt x="1994" y="7502"/>
                  </a:lnTo>
                  <a:lnTo>
                    <a:pt x="1989" y="7497"/>
                  </a:lnTo>
                  <a:lnTo>
                    <a:pt x="2000" y="7486"/>
                  </a:lnTo>
                  <a:lnTo>
                    <a:pt x="2000" y="7502"/>
                  </a:lnTo>
                  <a:close/>
                  <a:moveTo>
                    <a:pt x="2000" y="7470"/>
                  </a:moveTo>
                  <a:lnTo>
                    <a:pt x="2016" y="7470"/>
                  </a:lnTo>
                  <a:lnTo>
                    <a:pt x="2016" y="7502"/>
                  </a:lnTo>
                  <a:lnTo>
                    <a:pt x="2000" y="7502"/>
                  </a:lnTo>
                  <a:lnTo>
                    <a:pt x="2000" y="7470"/>
                  </a:lnTo>
                  <a:close/>
                  <a:moveTo>
                    <a:pt x="2016" y="7470"/>
                  </a:moveTo>
                  <a:lnTo>
                    <a:pt x="2022" y="7470"/>
                  </a:lnTo>
                  <a:lnTo>
                    <a:pt x="2027" y="7475"/>
                  </a:lnTo>
                  <a:lnTo>
                    <a:pt x="2016" y="7486"/>
                  </a:lnTo>
                  <a:lnTo>
                    <a:pt x="2016" y="7470"/>
                  </a:lnTo>
                  <a:close/>
                  <a:moveTo>
                    <a:pt x="2027" y="7475"/>
                  </a:moveTo>
                  <a:lnTo>
                    <a:pt x="2035" y="7482"/>
                  </a:lnTo>
                  <a:lnTo>
                    <a:pt x="2012" y="7504"/>
                  </a:lnTo>
                  <a:lnTo>
                    <a:pt x="2005" y="7497"/>
                  </a:lnTo>
                  <a:lnTo>
                    <a:pt x="2027" y="7475"/>
                  </a:lnTo>
                  <a:close/>
                  <a:moveTo>
                    <a:pt x="2023" y="7509"/>
                  </a:moveTo>
                  <a:lnTo>
                    <a:pt x="2017" y="7509"/>
                  </a:lnTo>
                  <a:lnTo>
                    <a:pt x="2012" y="7504"/>
                  </a:lnTo>
                  <a:lnTo>
                    <a:pt x="2023" y="7493"/>
                  </a:lnTo>
                  <a:lnTo>
                    <a:pt x="2023" y="7509"/>
                  </a:lnTo>
                  <a:close/>
                  <a:moveTo>
                    <a:pt x="2023" y="7477"/>
                  </a:moveTo>
                  <a:lnTo>
                    <a:pt x="2039" y="7477"/>
                  </a:lnTo>
                  <a:lnTo>
                    <a:pt x="2039" y="7509"/>
                  </a:lnTo>
                  <a:lnTo>
                    <a:pt x="2023" y="7509"/>
                  </a:lnTo>
                  <a:lnTo>
                    <a:pt x="2023" y="7477"/>
                  </a:lnTo>
                  <a:close/>
                  <a:moveTo>
                    <a:pt x="2039" y="7477"/>
                  </a:moveTo>
                  <a:lnTo>
                    <a:pt x="2046" y="7477"/>
                  </a:lnTo>
                  <a:lnTo>
                    <a:pt x="2051" y="7482"/>
                  </a:lnTo>
                  <a:lnTo>
                    <a:pt x="2039" y="7493"/>
                  </a:lnTo>
                  <a:lnTo>
                    <a:pt x="2039" y="7477"/>
                  </a:lnTo>
                  <a:close/>
                  <a:moveTo>
                    <a:pt x="2051" y="7482"/>
                  </a:moveTo>
                  <a:lnTo>
                    <a:pt x="2059" y="7491"/>
                  </a:lnTo>
                  <a:lnTo>
                    <a:pt x="2037" y="7513"/>
                  </a:lnTo>
                  <a:lnTo>
                    <a:pt x="2028" y="7504"/>
                  </a:lnTo>
                  <a:lnTo>
                    <a:pt x="2051" y="7482"/>
                  </a:lnTo>
                  <a:close/>
                  <a:moveTo>
                    <a:pt x="2048" y="7518"/>
                  </a:moveTo>
                  <a:lnTo>
                    <a:pt x="2042" y="7518"/>
                  </a:lnTo>
                  <a:lnTo>
                    <a:pt x="2037" y="7513"/>
                  </a:lnTo>
                  <a:lnTo>
                    <a:pt x="2048" y="7502"/>
                  </a:lnTo>
                  <a:lnTo>
                    <a:pt x="2048" y="7518"/>
                  </a:lnTo>
                  <a:close/>
                  <a:moveTo>
                    <a:pt x="2048" y="7486"/>
                  </a:moveTo>
                  <a:lnTo>
                    <a:pt x="2064" y="7486"/>
                  </a:lnTo>
                  <a:lnTo>
                    <a:pt x="2064" y="7518"/>
                  </a:lnTo>
                  <a:lnTo>
                    <a:pt x="2048" y="7518"/>
                  </a:lnTo>
                  <a:lnTo>
                    <a:pt x="2048" y="7486"/>
                  </a:lnTo>
                  <a:close/>
                  <a:moveTo>
                    <a:pt x="2064" y="7486"/>
                  </a:moveTo>
                  <a:lnTo>
                    <a:pt x="2070" y="7486"/>
                  </a:lnTo>
                  <a:lnTo>
                    <a:pt x="2075" y="7491"/>
                  </a:lnTo>
                  <a:lnTo>
                    <a:pt x="2064" y="7502"/>
                  </a:lnTo>
                  <a:lnTo>
                    <a:pt x="2064" y="7486"/>
                  </a:lnTo>
                  <a:close/>
                  <a:moveTo>
                    <a:pt x="2075" y="7491"/>
                  </a:moveTo>
                  <a:lnTo>
                    <a:pt x="2083" y="7498"/>
                  </a:lnTo>
                  <a:lnTo>
                    <a:pt x="2060" y="7521"/>
                  </a:lnTo>
                  <a:lnTo>
                    <a:pt x="2053" y="7513"/>
                  </a:lnTo>
                  <a:lnTo>
                    <a:pt x="2075" y="7491"/>
                  </a:lnTo>
                  <a:close/>
                  <a:moveTo>
                    <a:pt x="2071" y="7525"/>
                  </a:moveTo>
                  <a:lnTo>
                    <a:pt x="2065" y="7525"/>
                  </a:lnTo>
                  <a:lnTo>
                    <a:pt x="2060" y="7521"/>
                  </a:lnTo>
                  <a:lnTo>
                    <a:pt x="2071" y="7509"/>
                  </a:lnTo>
                  <a:lnTo>
                    <a:pt x="2071" y="7525"/>
                  </a:lnTo>
                  <a:close/>
                  <a:moveTo>
                    <a:pt x="2071" y="7493"/>
                  </a:moveTo>
                  <a:lnTo>
                    <a:pt x="2087" y="7493"/>
                  </a:lnTo>
                  <a:lnTo>
                    <a:pt x="2087" y="7525"/>
                  </a:lnTo>
                  <a:lnTo>
                    <a:pt x="2071" y="7525"/>
                  </a:lnTo>
                  <a:lnTo>
                    <a:pt x="2071" y="7493"/>
                  </a:lnTo>
                  <a:close/>
                  <a:moveTo>
                    <a:pt x="2087" y="7493"/>
                  </a:moveTo>
                  <a:lnTo>
                    <a:pt x="2094" y="7493"/>
                  </a:lnTo>
                  <a:lnTo>
                    <a:pt x="2099" y="7498"/>
                  </a:lnTo>
                  <a:lnTo>
                    <a:pt x="2087" y="7509"/>
                  </a:lnTo>
                  <a:lnTo>
                    <a:pt x="2087" y="7493"/>
                  </a:lnTo>
                  <a:close/>
                  <a:moveTo>
                    <a:pt x="2099" y="7498"/>
                  </a:moveTo>
                  <a:lnTo>
                    <a:pt x="2107" y="7507"/>
                  </a:lnTo>
                  <a:lnTo>
                    <a:pt x="2085" y="7529"/>
                  </a:lnTo>
                  <a:lnTo>
                    <a:pt x="2076" y="7521"/>
                  </a:lnTo>
                  <a:lnTo>
                    <a:pt x="2099" y="7498"/>
                  </a:lnTo>
                  <a:close/>
                  <a:moveTo>
                    <a:pt x="2096" y="7534"/>
                  </a:moveTo>
                  <a:lnTo>
                    <a:pt x="2090" y="7534"/>
                  </a:lnTo>
                  <a:lnTo>
                    <a:pt x="2085" y="7529"/>
                  </a:lnTo>
                  <a:lnTo>
                    <a:pt x="2096" y="7518"/>
                  </a:lnTo>
                  <a:lnTo>
                    <a:pt x="2096" y="7534"/>
                  </a:lnTo>
                  <a:close/>
                  <a:moveTo>
                    <a:pt x="2096" y="7502"/>
                  </a:moveTo>
                  <a:lnTo>
                    <a:pt x="2103" y="7502"/>
                  </a:lnTo>
                  <a:lnTo>
                    <a:pt x="2103" y="7534"/>
                  </a:lnTo>
                  <a:lnTo>
                    <a:pt x="2096" y="7534"/>
                  </a:lnTo>
                  <a:lnTo>
                    <a:pt x="2096" y="7502"/>
                  </a:lnTo>
                  <a:close/>
                  <a:moveTo>
                    <a:pt x="2103" y="7502"/>
                  </a:moveTo>
                  <a:lnTo>
                    <a:pt x="2107" y="7502"/>
                  </a:lnTo>
                  <a:lnTo>
                    <a:pt x="2111" y="7503"/>
                  </a:lnTo>
                  <a:lnTo>
                    <a:pt x="2103" y="7518"/>
                  </a:lnTo>
                  <a:lnTo>
                    <a:pt x="2103" y="7502"/>
                  </a:lnTo>
                  <a:close/>
                  <a:moveTo>
                    <a:pt x="2111" y="7503"/>
                  </a:moveTo>
                  <a:lnTo>
                    <a:pt x="2127" y="7512"/>
                  </a:lnTo>
                  <a:lnTo>
                    <a:pt x="2113" y="7540"/>
                  </a:lnTo>
                  <a:lnTo>
                    <a:pt x="2097" y="7532"/>
                  </a:lnTo>
                  <a:lnTo>
                    <a:pt x="2111" y="7503"/>
                  </a:lnTo>
                  <a:close/>
                  <a:moveTo>
                    <a:pt x="2119" y="7541"/>
                  </a:moveTo>
                  <a:lnTo>
                    <a:pt x="2115" y="7541"/>
                  </a:lnTo>
                  <a:lnTo>
                    <a:pt x="2113" y="7540"/>
                  </a:lnTo>
                  <a:lnTo>
                    <a:pt x="2119" y="7525"/>
                  </a:lnTo>
                  <a:lnTo>
                    <a:pt x="2119" y="7541"/>
                  </a:lnTo>
                  <a:close/>
                  <a:moveTo>
                    <a:pt x="2119" y="7509"/>
                  </a:moveTo>
                  <a:lnTo>
                    <a:pt x="2144" y="7509"/>
                  </a:lnTo>
                  <a:lnTo>
                    <a:pt x="2144" y="7541"/>
                  </a:lnTo>
                  <a:lnTo>
                    <a:pt x="2119" y="7541"/>
                  </a:lnTo>
                  <a:lnTo>
                    <a:pt x="2119" y="7509"/>
                  </a:lnTo>
                  <a:close/>
                  <a:moveTo>
                    <a:pt x="2144" y="7509"/>
                  </a:moveTo>
                  <a:lnTo>
                    <a:pt x="2150" y="7509"/>
                  </a:lnTo>
                  <a:lnTo>
                    <a:pt x="2155" y="7514"/>
                  </a:lnTo>
                  <a:lnTo>
                    <a:pt x="2144" y="7525"/>
                  </a:lnTo>
                  <a:lnTo>
                    <a:pt x="2144" y="7509"/>
                  </a:lnTo>
                  <a:close/>
                  <a:moveTo>
                    <a:pt x="2155" y="7514"/>
                  </a:moveTo>
                  <a:lnTo>
                    <a:pt x="2163" y="7523"/>
                  </a:lnTo>
                  <a:lnTo>
                    <a:pt x="2140" y="7545"/>
                  </a:lnTo>
                  <a:lnTo>
                    <a:pt x="2133" y="7537"/>
                  </a:lnTo>
                  <a:lnTo>
                    <a:pt x="2155" y="7514"/>
                  </a:lnTo>
                  <a:close/>
                  <a:moveTo>
                    <a:pt x="2151" y="7550"/>
                  </a:moveTo>
                  <a:lnTo>
                    <a:pt x="2145" y="7550"/>
                  </a:lnTo>
                  <a:lnTo>
                    <a:pt x="2140" y="7545"/>
                  </a:lnTo>
                  <a:lnTo>
                    <a:pt x="2151" y="7534"/>
                  </a:lnTo>
                  <a:lnTo>
                    <a:pt x="2151" y="7550"/>
                  </a:lnTo>
                  <a:close/>
                  <a:moveTo>
                    <a:pt x="2151" y="7518"/>
                  </a:moveTo>
                  <a:lnTo>
                    <a:pt x="2167" y="7518"/>
                  </a:lnTo>
                  <a:lnTo>
                    <a:pt x="2167" y="7550"/>
                  </a:lnTo>
                  <a:lnTo>
                    <a:pt x="2151" y="7550"/>
                  </a:lnTo>
                  <a:lnTo>
                    <a:pt x="2151" y="7518"/>
                  </a:lnTo>
                  <a:close/>
                  <a:moveTo>
                    <a:pt x="2167" y="7518"/>
                  </a:moveTo>
                  <a:lnTo>
                    <a:pt x="2175" y="7518"/>
                  </a:lnTo>
                  <a:lnTo>
                    <a:pt x="2179" y="7523"/>
                  </a:lnTo>
                  <a:lnTo>
                    <a:pt x="2167" y="7534"/>
                  </a:lnTo>
                  <a:lnTo>
                    <a:pt x="2167" y="7518"/>
                  </a:lnTo>
                  <a:close/>
                  <a:moveTo>
                    <a:pt x="2179" y="7523"/>
                  </a:moveTo>
                  <a:lnTo>
                    <a:pt x="2187" y="7530"/>
                  </a:lnTo>
                  <a:lnTo>
                    <a:pt x="2165" y="7553"/>
                  </a:lnTo>
                  <a:lnTo>
                    <a:pt x="2156" y="7545"/>
                  </a:lnTo>
                  <a:lnTo>
                    <a:pt x="2179" y="7523"/>
                  </a:lnTo>
                  <a:close/>
                  <a:moveTo>
                    <a:pt x="2176" y="7557"/>
                  </a:moveTo>
                  <a:lnTo>
                    <a:pt x="2170" y="7557"/>
                  </a:lnTo>
                  <a:lnTo>
                    <a:pt x="2165" y="7553"/>
                  </a:lnTo>
                  <a:lnTo>
                    <a:pt x="2176" y="7541"/>
                  </a:lnTo>
                  <a:lnTo>
                    <a:pt x="2176" y="7557"/>
                  </a:lnTo>
                  <a:close/>
                  <a:moveTo>
                    <a:pt x="2176" y="7525"/>
                  </a:moveTo>
                  <a:lnTo>
                    <a:pt x="2199" y="7525"/>
                  </a:lnTo>
                  <a:lnTo>
                    <a:pt x="2199" y="7557"/>
                  </a:lnTo>
                  <a:lnTo>
                    <a:pt x="2176" y="7557"/>
                  </a:lnTo>
                  <a:lnTo>
                    <a:pt x="2176" y="7525"/>
                  </a:lnTo>
                  <a:close/>
                  <a:moveTo>
                    <a:pt x="2199" y="7525"/>
                  </a:moveTo>
                  <a:lnTo>
                    <a:pt x="2207" y="7525"/>
                  </a:lnTo>
                  <a:lnTo>
                    <a:pt x="2211" y="7530"/>
                  </a:lnTo>
                  <a:lnTo>
                    <a:pt x="2199" y="7541"/>
                  </a:lnTo>
                  <a:lnTo>
                    <a:pt x="2199" y="7525"/>
                  </a:lnTo>
                  <a:close/>
                  <a:moveTo>
                    <a:pt x="2211" y="7530"/>
                  </a:moveTo>
                  <a:lnTo>
                    <a:pt x="2219" y="7539"/>
                  </a:lnTo>
                  <a:lnTo>
                    <a:pt x="2197" y="7561"/>
                  </a:lnTo>
                  <a:lnTo>
                    <a:pt x="2188" y="7553"/>
                  </a:lnTo>
                  <a:lnTo>
                    <a:pt x="2211" y="7530"/>
                  </a:lnTo>
                  <a:close/>
                  <a:moveTo>
                    <a:pt x="2208" y="7566"/>
                  </a:moveTo>
                  <a:lnTo>
                    <a:pt x="2202" y="7566"/>
                  </a:lnTo>
                  <a:lnTo>
                    <a:pt x="2197" y="7561"/>
                  </a:lnTo>
                  <a:lnTo>
                    <a:pt x="2208" y="7550"/>
                  </a:lnTo>
                  <a:lnTo>
                    <a:pt x="2208" y="7566"/>
                  </a:lnTo>
                  <a:close/>
                  <a:moveTo>
                    <a:pt x="2208" y="7534"/>
                  </a:moveTo>
                  <a:lnTo>
                    <a:pt x="2231" y="7534"/>
                  </a:lnTo>
                  <a:lnTo>
                    <a:pt x="2231" y="7566"/>
                  </a:lnTo>
                  <a:lnTo>
                    <a:pt x="2208" y="7566"/>
                  </a:lnTo>
                  <a:lnTo>
                    <a:pt x="2208" y="7534"/>
                  </a:lnTo>
                  <a:close/>
                  <a:moveTo>
                    <a:pt x="2231" y="7534"/>
                  </a:moveTo>
                  <a:lnTo>
                    <a:pt x="2235" y="7534"/>
                  </a:lnTo>
                  <a:lnTo>
                    <a:pt x="2239" y="7535"/>
                  </a:lnTo>
                  <a:lnTo>
                    <a:pt x="2231" y="7550"/>
                  </a:lnTo>
                  <a:lnTo>
                    <a:pt x="2231" y="7534"/>
                  </a:lnTo>
                  <a:close/>
                  <a:moveTo>
                    <a:pt x="2239" y="7535"/>
                  </a:moveTo>
                  <a:lnTo>
                    <a:pt x="2255" y="7544"/>
                  </a:lnTo>
                  <a:lnTo>
                    <a:pt x="2241" y="7572"/>
                  </a:lnTo>
                  <a:lnTo>
                    <a:pt x="2225" y="7564"/>
                  </a:lnTo>
                  <a:lnTo>
                    <a:pt x="2239" y="7535"/>
                  </a:lnTo>
                  <a:close/>
                  <a:moveTo>
                    <a:pt x="2247" y="7573"/>
                  </a:moveTo>
                  <a:lnTo>
                    <a:pt x="2244" y="7573"/>
                  </a:lnTo>
                  <a:lnTo>
                    <a:pt x="2241" y="7572"/>
                  </a:lnTo>
                  <a:lnTo>
                    <a:pt x="2247" y="7557"/>
                  </a:lnTo>
                  <a:lnTo>
                    <a:pt x="2247" y="7573"/>
                  </a:lnTo>
                  <a:close/>
                  <a:moveTo>
                    <a:pt x="2247" y="7541"/>
                  </a:moveTo>
                  <a:lnTo>
                    <a:pt x="2263" y="7541"/>
                  </a:lnTo>
                  <a:lnTo>
                    <a:pt x="2263" y="7573"/>
                  </a:lnTo>
                  <a:lnTo>
                    <a:pt x="2247" y="7573"/>
                  </a:lnTo>
                  <a:lnTo>
                    <a:pt x="2247" y="7541"/>
                  </a:lnTo>
                  <a:close/>
                  <a:moveTo>
                    <a:pt x="2263" y="7541"/>
                  </a:moveTo>
                  <a:lnTo>
                    <a:pt x="2267" y="7541"/>
                  </a:lnTo>
                  <a:lnTo>
                    <a:pt x="2271" y="7544"/>
                  </a:lnTo>
                  <a:lnTo>
                    <a:pt x="2263" y="7557"/>
                  </a:lnTo>
                  <a:lnTo>
                    <a:pt x="2263" y="7541"/>
                  </a:lnTo>
                  <a:close/>
                  <a:moveTo>
                    <a:pt x="2271" y="7544"/>
                  </a:moveTo>
                  <a:lnTo>
                    <a:pt x="2287" y="7551"/>
                  </a:lnTo>
                  <a:lnTo>
                    <a:pt x="2273" y="7580"/>
                  </a:lnTo>
                  <a:lnTo>
                    <a:pt x="2257" y="7572"/>
                  </a:lnTo>
                  <a:lnTo>
                    <a:pt x="2271" y="7544"/>
                  </a:lnTo>
                  <a:close/>
                  <a:moveTo>
                    <a:pt x="2279" y="7582"/>
                  </a:moveTo>
                  <a:lnTo>
                    <a:pt x="2276" y="7582"/>
                  </a:lnTo>
                  <a:lnTo>
                    <a:pt x="2273" y="7580"/>
                  </a:lnTo>
                  <a:lnTo>
                    <a:pt x="2279" y="7566"/>
                  </a:lnTo>
                  <a:lnTo>
                    <a:pt x="2279" y="7582"/>
                  </a:lnTo>
                  <a:close/>
                  <a:moveTo>
                    <a:pt x="2279" y="7550"/>
                  </a:moveTo>
                  <a:lnTo>
                    <a:pt x="2304" y="7550"/>
                  </a:lnTo>
                  <a:lnTo>
                    <a:pt x="2304" y="7582"/>
                  </a:lnTo>
                  <a:lnTo>
                    <a:pt x="2279" y="7582"/>
                  </a:lnTo>
                  <a:lnTo>
                    <a:pt x="2279" y="7550"/>
                  </a:lnTo>
                  <a:close/>
                  <a:moveTo>
                    <a:pt x="2304" y="7550"/>
                  </a:moveTo>
                  <a:lnTo>
                    <a:pt x="2310" y="7550"/>
                  </a:lnTo>
                  <a:lnTo>
                    <a:pt x="2315" y="7555"/>
                  </a:lnTo>
                  <a:lnTo>
                    <a:pt x="2304" y="7566"/>
                  </a:lnTo>
                  <a:lnTo>
                    <a:pt x="2304" y="7550"/>
                  </a:lnTo>
                  <a:close/>
                  <a:moveTo>
                    <a:pt x="2315" y="7555"/>
                  </a:moveTo>
                  <a:lnTo>
                    <a:pt x="2322" y="7562"/>
                  </a:lnTo>
                  <a:lnTo>
                    <a:pt x="2300" y="7585"/>
                  </a:lnTo>
                  <a:lnTo>
                    <a:pt x="2293" y="7577"/>
                  </a:lnTo>
                  <a:lnTo>
                    <a:pt x="2315" y="7555"/>
                  </a:lnTo>
                  <a:close/>
                  <a:moveTo>
                    <a:pt x="2311" y="7589"/>
                  </a:moveTo>
                  <a:lnTo>
                    <a:pt x="2305" y="7589"/>
                  </a:lnTo>
                  <a:lnTo>
                    <a:pt x="2300" y="7585"/>
                  </a:lnTo>
                  <a:lnTo>
                    <a:pt x="2311" y="7573"/>
                  </a:lnTo>
                  <a:lnTo>
                    <a:pt x="2311" y="7589"/>
                  </a:lnTo>
                  <a:close/>
                  <a:moveTo>
                    <a:pt x="2311" y="7557"/>
                  </a:moveTo>
                  <a:lnTo>
                    <a:pt x="2343" y="7557"/>
                  </a:lnTo>
                  <a:lnTo>
                    <a:pt x="2343" y="7589"/>
                  </a:lnTo>
                  <a:lnTo>
                    <a:pt x="2311" y="7589"/>
                  </a:lnTo>
                  <a:lnTo>
                    <a:pt x="2311" y="7557"/>
                  </a:lnTo>
                  <a:close/>
                  <a:moveTo>
                    <a:pt x="2343" y="7557"/>
                  </a:moveTo>
                  <a:lnTo>
                    <a:pt x="2347" y="7557"/>
                  </a:lnTo>
                  <a:lnTo>
                    <a:pt x="2351" y="7560"/>
                  </a:lnTo>
                  <a:lnTo>
                    <a:pt x="2343" y="7573"/>
                  </a:lnTo>
                  <a:lnTo>
                    <a:pt x="2343" y="7557"/>
                  </a:lnTo>
                  <a:close/>
                  <a:moveTo>
                    <a:pt x="2351" y="7560"/>
                  </a:moveTo>
                  <a:lnTo>
                    <a:pt x="2367" y="7567"/>
                  </a:lnTo>
                  <a:lnTo>
                    <a:pt x="2352" y="7596"/>
                  </a:lnTo>
                  <a:lnTo>
                    <a:pt x="2336" y="7588"/>
                  </a:lnTo>
                  <a:lnTo>
                    <a:pt x="2351" y="7560"/>
                  </a:lnTo>
                  <a:close/>
                  <a:moveTo>
                    <a:pt x="2359" y="7598"/>
                  </a:moveTo>
                  <a:lnTo>
                    <a:pt x="2356" y="7598"/>
                  </a:lnTo>
                  <a:lnTo>
                    <a:pt x="2352" y="7596"/>
                  </a:lnTo>
                  <a:lnTo>
                    <a:pt x="2359" y="7582"/>
                  </a:lnTo>
                  <a:lnTo>
                    <a:pt x="2359" y="7598"/>
                  </a:lnTo>
                  <a:close/>
                  <a:moveTo>
                    <a:pt x="2359" y="7566"/>
                  </a:moveTo>
                  <a:lnTo>
                    <a:pt x="2391" y="7566"/>
                  </a:lnTo>
                  <a:lnTo>
                    <a:pt x="2391" y="7598"/>
                  </a:lnTo>
                  <a:lnTo>
                    <a:pt x="2359" y="7598"/>
                  </a:lnTo>
                  <a:lnTo>
                    <a:pt x="2359" y="7566"/>
                  </a:lnTo>
                  <a:close/>
                  <a:moveTo>
                    <a:pt x="2391" y="7566"/>
                  </a:moveTo>
                  <a:lnTo>
                    <a:pt x="2395" y="7566"/>
                  </a:lnTo>
                  <a:lnTo>
                    <a:pt x="2399" y="7567"/>
                  </a:lnTo>
                  <a:lnTo>
                    <a:pt x="2391" y="7582"/>
                  </a:lnTo>
                  <a:lnTo>
                    <a:pt x="2391" y="7566"/>
                  </a:lnTo>
                  <a:close/>
                  <a:moveTo>
                    <a:pt x="2399" y="7567"/>
                  </a:moveTo>
                  <a:lnTo>
                    <a:pt x="2415" y="7576"/>
                  </a:lnTo>
                  <a:lnTo>
                    <a:pt x="2400" y="7604"/>
                  </a:lnTo>
                  <a:lnTo>
                    <a:pt x="2384" y="7596"/>
                  </a:lnTo>
                  <a:lnTo>
                    <a:pt x="2399" y="7567"/>
                  </a:lnTo>
                  <a:close/>
                  <a:moveTo>
                    <a:pt x="2407" y="7605"/>
                  </a:moveTo>
                  <a:lnTo>
                    <a:pt x="2404" y="7605"/>
                  </a:lnTo>
                  <a:lnTo>
                    <a:pt x="2400" y="7604"/>
                  </a:lnTo>
                  <a:lnTo>
                    <a:pt x="2407" y="7589"/>
                  </a:lnTo>
                  <a:lnTo>
                    <a:pt x="2407" y="7605"/>
                  </a:lnTo>
                  <a:close/>
                  <a:moveTo>
                    <a:pt x="2407" y="7573"/>
                  </a:moveTo>
                  <a:lnTo>
                    <a:pt x="2464" y="7573"/>
                  </a:lnTo>
                  <a:lnTo>
                    <a:pt x="2464" y="7605"/>
                  </a:lnTo>
                  <a:lnTo>
                    <a:pt x="2407" y="7605"/>
                  </a:lnTo>
                  <a:lnTo>
                    <a:pt x="2407" y="7573"/>
                  </a:lnTo>
                  <a:close/>
                  <a:moveTo>
                    <a:pt x="2464" y="7573"/>
                  </a:moveTo>
                  <a:lnTo>
                    <a:pt x="2470" y="7573"/>
                  </a:lnTo>
                  <a:lnTo>
                    <a:pt x="2475" y="7578"/>
                  </a:lnTo>
                  <a:lnTo>
                    <a:pt x="2464" y="7589"/>
                  </a:lnTo>
                  <a:lnTo>
                    <a:pt x="2464" y="7573"/>
                  </a:lnTo>
                  <a:close/>
                  <a:moveTo>
                    <a:pt x="2475" y="7578"/>
                  </a:moveTo>
                  <a:lnTo>
                    <a:pt x="2482" y="7587"/>
                  </a:lnTo>
                  <a:lnTo>
                    <a:pt x="2460" y="7609"/>
                  </a:lnTo>
                  <a:lnTo>
                    <a:pt x="2453" y="7601"/>
                  </a:lnTo>
                  <a:lnTo>
                    <a:pt x="2475" y="7578"/>
                  </a:lnTo>
                  <a:close/>
                  <a:moveTo>
                    <a:pt x="2471" y="7614"/>
                  </a:moveTo>
                  <a:lnTo>
                    <a:pt x="2465" y="7614"/>
                  </a:lnTo>
                  <a:lnTo>
                    <a:pt x="2460" y="7609"/>
                  </a:lnTo>
                  <a:lnTo>
                    <a:pt x="2471" y="7598"/>
                  </a:lnTo>
                  <a:lnTo>
                    <a:pt x="2471" y="7614"/>
                  </a:lnTo>
                  <a:close/>
                  <a:moveTo>
                    <a:pt x="2471" y="7582"/>
                  </a:moveTo>
                  <a:lnTo>
                    <a:pt x="2528" y="7582"/>
                  </a:lnTo>
                  <a:lnTo>
                    <a:pt x="2528" y="7614"/>
                  </a:lnTo>
                  <a:lnTo>
                    <a:pt x="2471" y="7614"/>
                  </a:lnTo>
                  <a:lnTo>
                    <a:pt x="2471" y="7582"/>
                  </a:lnTo>
                  <a:close/>
                  <a:moveTo>
                    <a:pt x="2528" y="7582"/>
                  </a:moveTo>
                  <a:lnTo>
                    <a:pt x="2532" y="7582"/>
                  </a:lnTo>
                  <a:lnTo>
                    <a:pt x="2534" y="7583"/>
                  </a:lnTo>
                  <a:lnTo>
                    <a:pt x="2528" y="7598"/>
                  </a:lnTo>
                  <a:lnTo>
                    <a:pt x="2528" y="7582"/>
                  </a:lnTo>
                  <a:close/>
                  <a:moveTo>
                    <a:pt x="2534" y="7583"/>
                  </a:moveTo>
                  <a:lnTo>
                    <a:pt x="2550" y="7592"/>
                  </a:lnTo>
                  <a:lnTo>
                    <a:pt x="2537" y="7620"/>
                  </a:lnTo>
                  <a:lnTo>
                    <a:pt x="2521" y="7612"/>
                  </a:lnTo>
                  <a:lnTo>
                    <a:pt x="2534" y="7583"/>
                  </a:lnTo>
                  <a:close/>
                  <a:moveTo>
                    <a:pt x="2544" y="7622"/>
                  </a:moveTo>
                  <a:lnTo>
                    <a:pt x="2540" y="7622"/>
                  </a:lnTo>
                  <a:lnTo>
                    <a:pt x="2537" y="7620"/>
                  </a:lnTo>
                  <a:lnTo>
                    <a:pt x="2544" y="7605"/>
                  </a:lnTo>
                  <a:lnTo>
                    <a:pt x="2544" y="7622"/>
                  </a:lnTo>
                  <a:close/>
                  <a:moveTo>
                    <a:pt x="2544" y="7589"/>
                  </a:moveTo>
                  <a:lnTo>
                    <a:pt x="2895" y="7589"/>
                  </a:lnTo>
                  <a:lnTo>
                    <a:pt x="2895" y="7622"/>
                  </a:lnTo>
                  <a:lnTo>
                    <a:pt x="2544" y="7622"/>
                  </a:lnTo>
                  <a:lnTo>
                    <a:pt x="2544" y="7589"/>
                  </a:lnTo>
                  <a:close/>
                  <a:moveTo>
                    <a:pt x="2902" y="7620"/>
                  </a:moveTo>
                  <a:lnTo>
                    <a:pt x="2899" y="7622"/>
                  </a:lnTo>
                  <a:lnTo>
                    <a:pt x="2895" y="7622"/>
                  </a:lnTo>
                  <a:lnTo>
                    <a:pt x="2895" y="7605"/>
                  </a:lnTo>
                  <a:lnTo>
                    <a:pt x="2902" y="7620"/>
                  </a:lnTo>
                  <a:close/>
                  <a:moveTo>
                    <a:pt x="2889" y="7592"/>
                  </a:moveTo>
                  <a:lnTo>
                    <a:pt x="2905" y="7583"/>
                  </a:lnTo>
                  <a:lnTo>
                    <a:pt x="2918" y="7612"/>
                  </a:lnTo>
                  <a:lnTo>
                    <a:pt x="2902" y="7620"/>
                  </a:lnTo>
                  <a:lnTo>
                    <a:pt x="2889" y="7592"/>
                  </a:lnTo>
                  <a:close/>
                  <a:moveTo>
                    <a:pt x="2905" y="7583"/>
                  </a:moveTo>
                  <a:lnTo>
                    <a:pt x="2907" y="7582"/>
                  </a:lnTo>
                  <a:lnTo>
                    <a:pt x="2911" y="7582"/>
                  </a:lnTo>
                  <a:lnTo>
                    <a:pt x="2911" y="7598"/>
                  </a:lnTo>
                  <a:lnTo>
                    <a:pt x="2905" y="7583"/>
                  </a:lnTo>
                  <a:close/>
                  <a:moveTo>
                    <a:pt x="2911" y="7582"/>
                  </a:moveTo>
                  <a:lnTo>
                    <a:pt x="2975" y="7582"/>
                  </a:lnTo>
                  <a:lnTo>
                    <a:pt x="2975" y="7614"/>
                  </a:lnTo>
                  <a:lnTo>
                    <a:pt x="2911" y="7614"/>
                  </a:lnTo>
                  <a:lnTo>
                    <a:pt x="2911" y="7582"/>
                  </a:lnTo>
                  <a:close/>
                  <a:moveTo>
                    <a:pt x="2982" y="7612"/>
                  </a:moveTo>
                  <a:lnTo>
                    <a:pt x="2979" y="7614"/>
                  </a:lnTo>
                  <a:lnTo>
                    <a:pt x="2975" y="7614"/>
                  </a:lnTo>
                  <a:lnTo>
                    <a:pt x="2975" y="7598"/>
                  </a:lnTo>
                  <a:lnTo>
                    <a:pt x="2982" y="7612"/>
                  </a:lnTo>
                  <a:close/>
                  <a:moveTo>
                    <a:pt x="2969" y="7583"/>
                  </a:moveTo>
                  <a:lnTo>
                    <a:pt x="2985" y="7576"/>
                  </a:lnTo>
                  <a:lnTo>
                    <a:pt x="2998" y="7604"/>
                  </a:lnTo>
                  <a:lnTo>
                    <a:pt x="2982" y="7612"/>
                  </a:lnTo>
                  <a:lnTo>
                    <a:pt x="2969" y="7583"/>
                  </a:lnTo>
                  <a:close/>
                  <a:moveTo>
                    <a:pt x="2985" y="7576"/>
                  </a:moveTo>
                  <a:lnTo>
                    <a:pt x="2987" y="7573"/>
                  </a:lnTo>
                  <a:lnTo>
                    <a:pt x="2991" y="7573"/>
                  </a:lnTo>
                  <a:lnTo>
                    <a:pt x="2991" y="7589"/>
                  </a:lnTo>
                  <a:lnTo>
                    <a:pt x="2985" y="7576"/>
                  </a:lnTo>
                  <a:close/>
                  <a:moveTo>
                    <a:pt x="2991" y="7573"/>
                  </a:moveTo>
                  <a:lnTo>
                    <a:pt x="3032" y="7573"/>
                  </a:lnTo>
                  <a:lnTo>
                    <a:pt x="3032" y="7605"/>
                  </a:lnTo>
                  <a:lnTo>
                    <a:pt x="2991" y="7605"/>
                  </a:lnTo>
                  <a:lnTo>
                    <a:pt x="2991" y="7573"/>
                  </a:lnTo>
                  <a:close/>
                  <a:moveTo>
                    <a:pt x="3039" y="7604"/>
                  </a:moveTo>
                  <a:lnTo>
                    <a:pt x="3035" y="7605"/>
                  </a:lnTo>
                  <a:lnTo>
                    <a:pt x="3032" y="7605"/>
                  </a:lnTo>
                  <a:lnTo>
                    <a:pt x="3032" y="7589"/>
                  </a:lnTo>
                  <a:lnTo>
                    <a:pt x="3039" y="7604"/>
                  </a:lnTo>
                  <a:close/>
                  <a:moveTo>
                    <a:pt x="3024" y="7576"/>
                  </a:moveTo>
                  <a:lnTo>
                    <a:pt x="3040" y="7567"/>
                  </a:lnTo>
                  <a:lnTo>
                    <a:pt x="3055" y="7596"/>
                  </a:lnTo>
                  <a:lnTo>
                    <a:pt x="3039" y="7604"/>
                  </a:lnTo>
                  <a:lnTo>
                    <a:pt x="3024" y="7576"/>
                  </a:lnTo>
                  <a:close/>
                  <a:moveTo>
                    <a:pt x="3040" y="7567"/>
                  </a:moveTo>
                  <a:lnTo>
                    <a:pt x="3044" y="7566"/>
                  </a:lnTo>
                  <a:lnTo>
                    <a:pt x="3048" y="7566"/>
                  </a:lnTo>
                  <a:lnTo>
                    <a:pt x="3048" y="7582"/>
                  </a:lnTo>
                  <a:lnTo>
                    <a:pt x="3040" y="7567"/>
                  </a:lnTo>
                  <a:close/>
                  <a:moveTo>
                    <a:pt x="3048" y="7566"/>
                  </a:moveTo>
                  <a:lnTo>
                    <a:pt x="3087" y="7566"/>
                  </a:lnTo>
                  <a:lnTo>
                    <a:pt x="3087" y="7598"/>
                  </a:lnTo>
                  <a:lnTo>
                    <a:pt x="3048" y="7598"/>
                  </a:lnTo>
                  <a:lnTo>
                    <a:pt x="3048" y="7566"/>
                  </a:lnTo>
                  <a:close/>
                  <a:moveTo>
                    <a:pt x="3094" y="7596"/>
                  </a:moveTo>
                  <a:lnTo>
                    <a:pt x="3091" y="7598"/>
                  </a:lnTo>
                  <a:lnTo>
                    <a:pt x="3087" y="7598"/>
                  </a:lnTo>
                  <a:lnTo>
                    <a:pt x="3087" y="7582"/>
                  </a:lnTo>
                  <a:lnTo>
                    <a:pt x="3094" y="7596"/>
                  </a:lnTo>
                  <a:close/>
                  <a:moveTo>
                    <a:pt x="3080" y="7567"/>
                  </a:moveTo>
                  <a:lnTo>
                    <a:pt x="3096" y="7560"/>
                  </a:lnTo>
                  <a:lnTo>
                    <a:pt x="3110" y="7588"/>
                  </a:lnTo>
                  <a:lnTo>
                    <a:pt x="3094" y="7596"/>
                  </a:lnTo>
                  <a:lnTo>
                    <a:pt x="3080" y="7567"/>
                  </a:lnTo>
                  <a:close/>
                  <a:moveTo>
                    <a:pt x="3096" y="7560"/>
                  </a:moveTo>
                  <a:lnTo>
                    <a:pt x="3099" y="7557"/>
                  </a:lnTo>
                  <a:lnTo>
                    <a:pt x="3103" y="7557"/>
                  </a:lnTo>
                  <a:lnTo>
                    <a:pt x="3103" y="7573"/>
                  </a:lnTo>
                  <a:lnTo>
                    <a:pt x="3096" y="7560"/>
                  </a:lnTo>
                  <a:close/>
                  <a:moveTo>
                    <a:pt x="3103" y="7557"/>
                  </a:moveTo>
                  <a:lnTo>
                    <a:pt x="3128" y="7557"/>
                  </a:lnTo>
                  <a:lnTo>
                    <a:pt x="3128" y="7589"/>
                  </a:lnTo>
                  <a:lnTo>
                    <a:pt x="3103" y="7589"/>
                  </a:lnTo>
                  <a:lnTo>
                    <a:pt x="3103" y="7557"/>
                  </a:lnTo>
                  <a:close/>
                  <a:moveTo>
                    <a:pt x="3139" y="7585"/>
                  </a:moveTo>
                  <a:lnTo>
                    <a:pt x="3134" y="7589"/>
                  </a:lnTo>
                  <a:lnTo>
                    <a:pt x="3128" y="7589"/>
                  </a:lnTo>
                  <a:lnTo>
                    <a:pt x="3128" y="7573"/>
                  </a:lnTo>
                  <a:lnTo>
                    <a:pt x="3139" y="7585"/>
                  </a:lnTo>
                  <a:close/>
                  <a:moveTo>
                    <a:pt x="3117" y="7562"/>
                  </a:moveTo>
                  <a:lnTo>
                    <a:pt x="3124" y="7555"/>
                  </a:lnTo>
                  <a:lnTo>
                    <a:pt x="3146" y="7577"/>
                  </a:lnTo>
                  <a:lnTo>
                    <a:pt x="3139" y="7585"/>
                  </a:lnTo>
                  <a:lnTo>
                    <a:pt x="3117" y="7562"/>
                  </a:lnTo>
                  <a:close/>
                  <a:moveTo>
                    <a:pt x="3124" y="7555"/>
                  </a:moveTo>
                  <a:lnTo>
                    <a:pt x="3129" y="7550"/>
                  </a:lnTo>
                  <a:lnTo>
                    <a:pt x="3135" y="7550"/>
                  </a:lnTo>
                  <a:lnTo>
                    <a:pt x="3135" y="7566"/>
                  </a:lnTo>
                  <a:lnTo>
                    <a:pt x="3124" y="7555"/>
                  </a:lnTo>
                  <a:close/>
                  <a:moveTo>
                    <a:pt x="3135" y="7550"/>
                  </a:moveTo>
                  <a:lnTo>
                    <a:pt x="3167" y="7550"/>
                  </a:lnTo>
                  <a:lnTo>
                    <a:pt x="3167" y="7582"/>
                  </a:lnTo>
                  <a:lnTo>
                    <a:pt x="3135" y="7582"/>
                  </a:lnTo>
                  <a:lnTo>
                    <a:pt x="3135" y="7550"/>
                  </a:lnTo>
                  <a:close/>
                  <a:moveTo>
                    <a:pt x="3175" y="7580"/>
                  </a:moveTo>
                  <a:lnTo>
                    <a:pt x="3171" y="7582"/>
                  </a:lnTo>
                  <a:lnTo>
                    <a:pt x="3167" y="7582"/>
                  </a:lnTo>
                  <a:lnTo>
                    <a:pt x="3167" y="7566"/>
                  </a:lnTo>
                  <a:lnTo>
                    <a:pt x="3175" y="7580"/>
                  </a:lnTo>
                  <a:close/>
                  <a:moveTo>
                    <a:pt x="3160" y="7551"/>
                  </a:moveTo>
                  <a:lnTo>
                    <a:pt x="3176" y="7544"/>
                  </a:lnTo>
                  <a:lnTo>
                    <a:pt x="3191" y="7572"/>
                  </a:lnTo>
                  <a:lnTo>
                    <a:pt x="3175" y="7580"/>
                  </a:lnTo>
                  <a:lnTo>
                    <a:pt x="3160" y="7551"/>
                  </a:lnTo>
                  <a:close/>
                  <a:moveTo>
                    <a:pt x="3176" y="7544"/>
                  </a:moveTo>
                  <a:lnTo>
                    <a:pt x="3179" y="7541"/>
                  </a:lnTo>
                  <a:lnTo>
                    <a:pt x="3183" y="7541"/>
                  </a:lnTo>
                  <a:lnTo>
                    <a:pt x="3183" y="7557"/>
                  </a:lnTo>
                  <a:lnTo>
                    <a:pt x="3176" y="7544"/>
                  </a:lnTo>
                  <a:close/>
                  <a:moveTo>
                    <a:pt x="3183" y="7541"/>
                  </a:moveTo>
                  <a:lnTo>
                    <a:pt x="3208" y="7541"/>
                  </a:lnTo>
                  <a:lnTo>
                    <a:pt x="3208" y="7573"/>
                  </a:lnTo>
                  <a:lnTo>
                    <a:pt x="3183" y="7573"/>
                  </a:lnTo>
                  <a:lnTo>
                    <a:pt x="3183" y="7541"/>
                  </a:lnTo>
                  <a:close/>
                  <a:moveTo>
                    <a:pt x="3219" y="7569"/>
                  </a:moveTo>
                  <a:lnTo>
                    <a:pt x="3214" y="7573"/>
                  </a:lnTo>
                  <a:lnTo>
                    <a:pt x="3208" y="7573"/>
                  </a:lnTo>
                  <a:lnTo>
                    <a:pt x="3208" y="7557"/>
                  </a:lnTo>
                  <a:lnTo>
                    <a:pt x="3219" y="7569"/>
                  </a:lnTo>
                  <a:close/>
                  <a:moveTo>
                    <a:pt x="3197" y="7546"/>
                  </a:moveTo>
                  <a:lnTo>
                    <a:pt x="3204" y="7539"/>
                  </a:lnTo>
                  <a:lnTo>
                    <a:pt x="3226" y="7561"/>
                  </a:lnTo>
                  <a:lnTo>
                    <a:pt x="3219" y="7569"/>
                  </a:lnTo>
                  <a:lnTo>
                    <a:pt x="3197" y="7546"/>
                  </a:lnTo>
                  <a:close/>
                  <a:moveTo>
                    <a:pt x="3204" y="7539"/>
                  </a:moveTo>
                  <a:lnTo>
                    <a:pt x="3209" y="7534"/>
                  </a:lnTo>
                  <a:lnTo>
                    <a:pt x="3215" y="7534"/>
                  </a:lnTo>
                  <a:lnTo>
                    <a:pt x="3215" y="7550"/>
                  </a:lnTo>
                  <a:lnTo>
                    <a:pt x="3204" y="7539"/>
                  </a:lnTo>
                  <a:close/>
                  <a:moveTo>
                    <a:pt x="3215" y="7534"/>
                  </a:moveTo>
                  <a:lnTo>
                    <a:pt x="3240" y="7534"/>
                  </a:lnTo>
                  <a:lnTo>
                    <a:pt x="3240" y="7566"/>
                  </a:lnTo>
                  <a:lnTo>
                    <a:pt x="3215" y="7566"/>
                  </a:lnTo>
                  <a:lnTo>
                    <a:pt x="3215" y="7534"/>
                  </a:lnTo>
                  <a:close/>
                  <a:moveTo>
                    <a:pt x="3251" y="7561"/>
                  </a:moveTo>
                  <a:lnTo>
                    <a:pt x="3246" y="7566"/>
                  </a:lnTo>
                  <a:lnTo>
                    <a:pt x="3240" y="7566"/>
                  </a:lnTo>
                  <a:lnTo>
                    <a:pt x="3240" y="7550"/>
                  </a:lnTo>
                  <a:lnTo>
                    <a:pt x="3251" y="7561"/>
                  </a:lnTo>
                  <a:close/>
                  <a:moveTo>
                    <a:pt x="3229" y="7539"/>
                  </a:moveTo>
                  <a:lnTo>
                    <a:pt x="3236" y="7530"/>
                  </a:lnTo>
                  <a:lnTo>
                    <a:pt x="3258" y="7553"/>
                  </a:lnTo>
                  <a:lnTo>
                    <a:pt x="3251" y="7561"/>
                  </a:lnTo>
                  <a:lnTo>
                    <a:pt x="3229" y="7539"/>
                  </a:lnTo>
                  <a:close/>
                  <a:moveTo>
                    <a:pt x="3236" y="7530"/>
                  </a:moveTo>
                  <a:lnTo>
                    <a:pt x="3241" y="7525"/>
                  </a:lnTo>
                  <a:lnTo>
                    <a:pt x="3247" y="7525"/>
                  </a:lnTo>
                  <a:lnTo>
                    <a:pt x="3247" y="7541"/>
                  </a:lnTo>
                  <a:lnTo>
                    <a:pt x="3236" y="7530"/>
                  </a:lnTo>
                  <a:close/>
                  <a:moveTo>
                    <a:pt x="3247" y="7525"/>
                  </a:moveTo>
                  <a:lnTo>
                    <a:pt x="3272" y="7525"/>
                  </a:lnTo>
                  <a:lnTo>
                    <a:pt x="3272" y="7557"/>
                  </a:lnTo>
                  <a:lnTo>
                    <a:pt x="3247" y="7557"/>
                  </a:lnTo>
                  <a:lnTo>
                    <a:pt x="3247" y="7525"/>
                  </a:lnTo>
                  <a:close/>
                  <a:moveTo>
                    <a:pt x="3278" y="7556"/>
                  </a:moveTo>
                  <a:lnTo>
                    <a:pt x="3276" y="7557"/>
                  </a:lnTo>
                  <a:lnTo>
                    <a:pt x="3272" y="7557"/>
                  </a:lnTo>
                  <a:lnTo>
                    <a:pt x="3272" y="7541"/>
                  </a:lnTo>
                  <a:lnTo>
                    <a:pt x="3278" y="7556"/>
                  </a:lnTo>
                  <a:close/>
                  <a:moveTo>
                    <a:pt x="3264" y="7528"/>
                  </a:moveTo>
                  <a:lnTo>
                    <a:pt x="3280" y="7519"/>
                  </a:lnTo>
                  <a:lnTo>
                    <a:pt x="3294" y="7548"/>
                  </a:lnTo>
                  <a:lnTo>
                    <a:pt x="3278" y="7556"/>
                  </a:lnTo>
                  <a:lnTo>
                    <a:pt x="3264" y="7528"/>
                  </a:lnTo>
                  <a:close/>
                  <a:moveTo>
                    <a:pt x="3280" y="7519"/>
                  </a:moveTo>
                  <a:lnTo>
                    <a:pt x="3284" y="7518"/>
                  </a:lnTo>
                  <a:lnTo>
                    <a:pt x="3288" y="7518"/>
                  </a:lnTo>
                  <a:lnTo>
                    <a:pt x="3288" y="7534"/>
                  </a:lnTo>
                  <a:lnTo>
                    <a:pt x="3280" y="7519"/>
                  </a:lnTo>
                  <a:close/>
                  <a:moveTo>
                    <a:pt x="3288" y="7518"/>
                  </a:moveTo>
                  <a:lnTo>
                    <a:pt x="3311" y="7518"/>
                  </a:lnTo>
                  <a:lnTo>
                    <a:pt x="3311" y="7550"/>
                  </a:lnTo>
                  <a:lnTo>
                    <a:pt x="3288" y="7550"/>
                  </a:lnTo>
                  <a:lnTo>
                    <a:pt x="3288" y="7518"/>
                  </a:lnTo>
                  <a:close/>
                  <a:moveTo>
                    <a:pt x="3322" y="7545"/>
                  </a:moveTo>
                  <a:lnTo>
                    <a:pt x="3319" y="7550"/>
                  </a:lnTo>
                  <a:lnTo>
                    <a:pt x="3311" y="7550"/>
                  </a:lnTo>
                  <a:lnTo>
                    <a:pt x="3311" y="7534"/>
                  </a:lnTo>
                  <a:lnTo>
                    <a:pt x="3322" y="7545"/>
                  </a:lnTo>
                  <a:close/>
                  <a:moveTo>
                    <a:pt x="3300" y="7523"/>
                  </a:moveTo>
                  <a:lnTo>
                    <a:pt x="3308" y="7514"/>
                  </a:lnTo>
                  <a:lnTo>
                    <a:pt x="3331" y="7537"/>
                  </a:lnTo>
                  <a:lnTo>
                    <a:pt x="3322" y="7545"/>
                  </a:lnTo>
                  <a:lnTo>
                    <a:pt x="3300" y="7523"/>
                  </a:lnTo>
                  <a:close/>
                  <a:moveTo>
                    <a:pt x="3308" y="7514"/>
                  </a:moveTo>
                  <a:lnTo>
                    <a:pt x="3312" y="7509"/>
                  </a:lnTo>
                  <a:lnTo>
                    <a:pt x="3320" y="7509"/>
                  </a:lnTo>
                  <a:lnTo>
                    <a:pt x="3320" y="7525"/>
                  </a:lnTo>
                  <a:lnTo>
                    <a:pt x="3308" y="7514"/>
                  </a:lnTo>
                  <a:close/>
                  <a:moveTo>
                    <a:pt x="3320" y="7509"/>
                  </a:moveTo>
                  <a:lnTo>
                    <a:pt x="3343" y="7509"/>
                  </a:lnTo>
                  <a:lnTo>
                    <a:pt x="3343" y="7541"/>
                  </a:lnTo>
                  <a:lnTo>
                    <a:pt x="3320" y="7541"/>
                  </a:lnTo>
                  <a:lnTo>
                    <a:pt x="3320" y="7509"/>
                  </a:lnTo>
                  <a:close/>
                  <a:moveTo>
                    <a:pt x="3354" y="7537"/>
                  </a:moveTo>
                  <a:lnTo>
                    <a:pt x="3349" y="7541"/>
                  </a:lnTo>
                  <a:lnTo>
                    <a:pt x="3343" y="7541"/>
                  </a:lnTo>
                  <a:lnTo>
                    <a:pt x="3343" y="7525"/>
                  </a:lnTo>
                  <a:lnTo>
                    <a:pt x="3354" y="7537"/>
                  </a:lnTo>
                  <a:close/>
                  <a:moveTo>
                    <a:pt x="3332" y="7514"/>
                  </a:moveTo>
                  <a:lnTo>
                    <a:pt x="3340" y="7507"/>
                  </a:lnTo>
                  <a:lnTo>
                    <a:pt x="3363" y="7529"/>
                  </a:lnTo>
                  <a:lnTo>
                    <a:pt x="3354" y="7537"/>
                  </a:lnTo>
                  <a:lnTo>
                    <a:pt x="3332" y="7514"/>
                  </a:lnTo>
                  <a:close/>
                  <a:moveTo>
                    <a:pt x="3340" y="7507"/>
                  </a:moveTo>
                  <a:lnTo>
                    <a:pt x="3344" y="7502"/>
                  </a:lnTo>
                  <a:lnTo>
                    <a:pt x="3352" y="7502"/>
                  </a:lnTo>
                  <a:lnTo>
                    <a:pt x="3352" y="7518"/>
                  </a:lnTo>
                  <a:lnTo>
                    <a:pt x="3340" y="7507"/>
                  </a:lnTo>
                  <a:close/>
                  <a:moveTo>
                    <a:pt x="3352" y="7502"/>
                  </a:moveTo>
                  <a:lnTo>
                    <a:pt x="3368" y="7502"/>
                  </a:lnTo>
                  <a:lnTo>
                    <a:pt x="3368" y="7534"/>
                  </a:lnTo>
                  <a:lnTo>
                    <a:pt x="3352" y="7534"/>
                  </a:lnTo>
                  <a:lnTo>
                    <a:pt x="3352" y="7502"/>
                  </a:lnTo>
                  <a:close/>
                  <a:moveTo>
                    <a:pt x="3379" y="7529"/>
                  </a:moveTo>
                  <a:lnTo>
                    <a:pt x="3374" y="7534"/>
                  </a:lnTo>
                  <a:lnTo>
                    <a:pt x="3368" y="7534"/>
                  </a:lnTo>
                  <a:lnTo>
                    <a:pt x="3368" y="7518"/>
                  </a:lnTo>
                  <a:lnTo>
                    <a:pt x="3379" y="7529"/>
                  </a:lnTo>
                  <a:close/>
                  <a:moveTo>
                    <a:pt x="3356" y="7507"/>
                  </a:moveTo>
                  <a:lnTo>
                    <a:pt x="3364" y="7498"/>
                  </a:lnTo>
                  <a:lnTo>
                    <a:pt x="3386" y="7521"/>
                  </a:lnTo>
                  <a:lnTo>
                    <a:pt x="3379" y="7529"/>
                  </a:lnTo>
                  <a:lnTo>
                    <a:pt x="3356" y="7507"/>
                  </a:lnTo>
                  <a:close/>
                  <a:moveTo>
                    <a:pt x="3364" y="7498"/>
                  </a:moveTo>
                  <a:lnTo>
                    <a:pt x="3369" y="7493"/>
                  </a:lnTo>
                  <a:lnTo>
                    <a:pt x="3375" y="7493"/>
                  </a:lnTo>
                  <a:lnTo>
                    <a:pt x="3375" y="7509"/>
                  </a:lnTo>
                  <a:lnTo>
                    <a:pt x="3364" y="7498"/>
                  </a:lnTo>
                  <a:close/>
                  <a:moveTo>
                    <a:pt x="3375" y="7493"/>
                  </a:moveTo>
                  <a:lnTo>
                    <a:pt x="3391" y="7493"/>
                  </a:lnTo>
                  <a:lnTo>
                    <a:pt x="3391" y="7525"/>
                  </a:lnTo>
                  <a:lnTo>
                    <a:pt x="3375" y="7525"/>
                  </a:lnTo>
                  <a:lnTo>
                    <a:pt x="3375" y="7493"/>
                  </a:lnTo>
                  <a:close/>
                  <a:moveTo>
                    <a:pt x="3402" y="7521"/>
                  </a:moveTo>
                  <a:lnTo>
                    <a:pt x="3397" y="7525"/>
                  </a:lnTo>
                  <a:lnTo>
                    <a:pt x="3391" y="7525"/>
                  </a:lnTo>
                  <a:lnTo>
                    <a:pt x="3391" y="7509"/>
                  </a:lnTo>
                  <a:lnTo>
                    <a:pt x="3402" y="7521"/>
                  </a:lnTo>
                  <a:close/>
                  <a:moveTo>
                    <a:pt x="3380" y="7498"/>
                  </a:moveTo>
                  <a:lnTo>
                    <a:pt x="3388" y="7491"/>
                  </a:lnTo>
                  <a:lnTo>
                    <a:pt x="3411" y="7513"/>
                  </a:lnTo>
                  <a:lnTo>
                    <a:pt x="3402" y="7521"/>
                  </a:lnTo>
                  <a:lnTo>
                    <a:pt x="3380" y="7498"/>
                  </a:lnTo>
                  <a:close/>
                  <a:moveTo>
                    <a:pt x="3388" y="7491"/>
                  </a:moveTo>
                  <a:lnTo>
                    <a:pt x="3392" y="7486"/>
                  </a:lnTo>
                  <a:lnTo>
                    <a:pt x="3400" y="7486"/>
                  </a:lnTo>
                  <a:lnTo>
                    <a:pt x="3400" y="7502"/>
                  </a:lnTo>
                  <a:lnTo>
                    <a:pt x="3388" y="7491"/>
                  </a:lnTo>
                  <a:close/>
                  <a:moveTo>
                    <a:pt x="3400" y="7486"/>
                  </a:moveTo>
                  <a:lnTo>
                    <a:pt x="3423" y="7486"/>
                  </a:lnTo>
                  <a:lnTo>
                    <a:pt x="3423" y="7518"/>
                  </a:lnTo>
                  <a:lnTo>
                    <a:pt x="3400" y="7518"/>
                  </a:lnTo>
                  <a:lnTo>
                    <a:pt x="3400" y="7486"/>
                  </a:lnTo>
                  <a:close/>
                  <a:moveTo>
                    <a:pt x="3434" y="7513"/>
                  </a:moveTo>
                  <a:lnTo>
                    <a:pt x="3429" y="7518"/>
                  </a:lnTo>
                  <a:lnTo>
                    <a:pt x="3423" y="7518"/>
                  </a:lnTo>
                  <a:lnTo>
                    <a:pt x="3423" y="7502"/>
                  </a:lnTo>
                  <a:lnTo>
                    <a:pt x="3434" y="7513"/>
                  </a:lnTo>
                  <a:close/>
                  <a:moveTo>
                    <a:pt x="3412" y="7491"/>
                  </a:moveTo>
                  <a:lnTo>
                    <a:pt x="3420" y="7482"/>
                  </a:lnTo>
                  <a:lnTo>
                    <a:pt x="3443" y="7504"/>
                  </a:lnTo>
                  <a:lnTo>
                    <a:pt x="3434" y="7513"/>
                  </a:lnTo>
                  <a:lnTo>
                    <a:pt x="3412" y="7491"/>
                  </a:lnTo>
                  <a:close/>
                  <a:moveTo>
                    <a:pt x="3420" y="7482"/>
                  </a:moveTo>
                  <a:lnTo>
                    <a:pt x="3425" y="7477"/>
                  </a:lnTo>
                  <a:lnTo>
                    <a:pt x="3432" y="7477"/>
                  </a:lnTo>
                  <a:lnTo>
                    <a:pt x="3432" y="7493"/>
                  </a:lnTo>
                  <a:lnTo>
                    <a:pt x="3420" y="7482"/>
                  </a:lnTo>
                  <a:close/>
                  <a:moveTo>
                    <a:pt x="3432" y="7477"/>
                  </a:moveTo>
                  <a:lnTo>
                    <a:pt x="3448" y="7477"/>
                  </a:lnTo>
                  <a:lnTo>
                    <a:pt x="3448" y="7509"/>
                  </a:lnTo>
                  <a:lnTo>
                    <a:pt x="3432" y="7509"/>
                  </a:lnTo>
                  <a:lnTo>
                    <a:pt x="3432" y="7477"/>
                  </a:lnTo>
                  <a:close/>
                  <a:moveTo>
                    <a:pt x="3459" y="7504"/>
                  </a:moveTo>
                  <a:lnTo>
                    <a:pt x="3454" y="7509"/>
                  </a:lnTo>
                  <a:lnTo>
                    <a:pt x="3448" y="7509"/>
                  </a:lnTo>
                  <a:lnTo>
                    <a:pt x="3448" y="7493"/>
                  </a:lnTo>
                  <a:lnTo>
                    <a:pt x="3459" y="7504"/>
                  </a:lnTo>
                  <a:close/>
                  <a:moveTo>
                    <a:pt x="3436" y="7482"/>
                  </a:moveTo>
                  <a:lnTo>
                    <a:pt x="3444" y="7475"/>
                  </a:lnTo>
                  <a:lnTo>
                    <a:pt x="3466" y="7497"/>
                  </a:lnTo>
                  <a:lnTo>
                    <a:pt x="3459" y="7504"/>
                  </a:lnTo>
                  <a:lnTo>
                    <a:pt x="3436" y="7482"/>
                  </a:lnTo>
                  <a:close/>
                  <a:moveTo>
                    <a:pt x="3444" y="7475"/>
                  </a:moveTo>
                  <a:lnTo>
                    <a:pt x="3449" y="7470"/>
                  </a:lnTo>
                  <a:lnTo>
                    <a:pt x="3455" y="7470"/>
                  </a:lnTo>
                  <a:lnTo>
                    <a:pt x="3455" y="7486"/>
                  </a:lnTo>
                  <a:lnTo>
                    <a:pt x="3444" y="7475"/>
                  </a:lnTo>
                  <a:close/>
                  <a:moveTo>
                    <a:pt x="3455" y="7470"/>
                  </a:moveTo>
                  <a:lnTo>
                    <a:pt x="3471" y="7470"/>
                  </a:lnTo>
                  <a:lnTo>
                    <a:pt x="3471" y="7502"/>
                  </a:lnTo>
                  <a:lnTo>
                    <a:pt x="3455" y="7502"/>
                  </a:lnTo>
                  <a:lnTo>
                    <a:pt x="3455" y="7470"/>
                  </a:lnTo>
                  <a:close/>
                  <a:moveTo>
                    <a:pt x="3482" y="7497"/>
                  </a:moveTo>
                  <a:lnTo>
                    <a:pt x="3477" y="7502"/>
                  </a:lnTo>
                  <a:lnTo>
                    <a:pt x="3471" y="7502"/>
                  </a:lnTo>
                  <a:lnTo>
                    <a:pt x="3471" y="7486"/>
                  </a:lnTo>
                  <a:lnTo>
                    <a:pt x="3482" y="7497"/>
                  </a:lnTo>
                  <a:close/>
                  <a:moveTo>
                    <a:pt x="3460" y="7475"/>
                  </a:moveTo>
                  <a:lnTo>
                    <a:pt x="3468" y="7466"/>
                  </a:lnTo>
                  <a:lnTo>
                    <a:pt x="3491" y="7490"/>
                  </a:lnTo>
                  <a:lnTo>
                    <a:pt x="3482" y="7497"/>
                  </a:lnTo>
                  <a:lnTo>
                    <a:pt x="3460" y="7475"/>
                  </a:lnTo>
                  <a:close/>
                  <a:moveTo>
                    <a:pt x="3468" y="7466"/>
                  </a:moveTo>
                  <a:lnTo>
                    <a:pt x="3473" y="7461"/>
                  </a:lnTo>
                  <a:lnTo>
                    <a:pt x="3480" y="7461"/>
                  </a:lnTo>
                  <a:lnTo>
                    <a:pt x="3480" y="7477"/>
                  </a:lnTo>
                  <a:lnTo>
                    <a:pt x="3468" y="7466"/>
                  </a:lnTo>
                  <a:close/>
                  <a:moveTo>
                    <a:pt x="3480" y="7461"/>
                  </a:moveTo>
                  <a:lnTo>
                    <a:pt x="3496" y="7461"/>
                  </a:lnTo>
                  <a:lnTo>
                    <a:pt x="3496" y="7493"/>
                  </a:lnTo>
                  <a:lnTo>
                    <a:pt x="3480" y="7493"/>
                  </a:lnTo>
                  <a:lnTo>
                    <a:pt x="3480" y="7461"/>
                  </a:lnTo>
                  <a:close/>
                  <a:moveTo>
                    <a:pt x="3507" y="7490"/>
                  </a:moveTo>
                  <a:lnTo>
                    <a:pt x="3502" y="7493"/>
                  </a:lnTo>
                  <a:lnTo>
                    <a:pt x="3496" y="7493"/>
                  </a:lnTo>
                  <a:lnTo>
                    <a:pt x="3496" y="7477"/>
                  </a:lnTo>
                  <a:lnTo>
                    <a:pt x="3507" y="7490"/>
                  </a:lnTo>
                  <a:close/>
                  <a:moveTo>
                    <a:pt x="3484" y="7466"/>
                  </a:moveTo>
                  <a:lnTo>
                    <a:pt x="3492" y="7459"/>
                  </a:lnTo>
                  <a:lnTo>
                    <a:pt x="3514" y="7481"/>
                  </a:lnTo>
                  <a:lnTo>
                    <a:pt x="3507" y="7490"/>
                  </a:lnTo>
                  <a:lnTo>
                    <a:pt x="3484" y="7466"/>
                  </a:lnTo>
                  <a:close/>
                  <a:moveTo>
                    <a:pt x="3492" y="7459"/>
                  </a:moveTo>
                  <a:lnTo>
                    <a:pt x="3497" y="7454"/>
                  </a:lnTo>
                  <a:lnTo>
                    <a:pt x="3503" y="7454"/>
                  </a:lnTo>
                  <a:lnTo>
                    <a:pt x="3503" y="7470"/>
                  </a:lnTo>
                  <a:lnTo>
                    <a:pt x="3492" y="7459"/>
                  </a:lnTo>
                  <a:close/>
                  <a:moveTo>
                    <a:pt x="3503" y="7454"/>
                  </a:moveTo>
                  <a:lnTo>
                    <a:pt x="3512" y="7454"/>
                  </a:lnTo>
                  <a:lnTo>
                    <a:pt x="3512" y="7486"/>
                  </a:lnTo>
                  <a:lnTo>
                    <a:pt x="3503" y="7486"/>
                  </a:lnTo>
                  <a:lnTo>
                    <a:pt x="3503" y="7454"/>
                  </a:lnTo>
                  <a:close/>
                  <a:moveTo>
                    <a:pt x="3518" y="7484"/>
                  </a:moveTo>
                  <a:lnTo>
                    <a:pt x="3514" y="7486"/>
                  </a:lnTo>
                  <a:lnTo>
                    <a:pt x="3512" y="7486"/>
                  </a:lnTo>
                  <a:lnTo>
                    <a:pt x="3512" y="7470"/>
                  </a:lnTo>
                  <a:lnTo>
                    <a:pt x="3518" y="7484"/>
                  </a:lnTo>
                  <a:close/>
                  <a:moveTo>
                    <a:pt x="3505" y="7455"/>
                  </a:moveTo>
                  <a:lnTo>
                    <a:pt x="3521" y="7448"/>
                  </a:lnTo>
                  <a:lnTo>
                    <a:pt x="3534" y="7476"/>
                  </a:lnTo>
                  <a:lnTo>
                    <a:pt x="3518" y="7484"/>
                  </a:lnTo>
                  <a:lnTo>
                    <a:pt x="3505" y="7455"/>
                  </a:lnTo>
                  <a:close/>
                  <a:moveTo>
                    <a:pt x="3521" y="7448"/>
                  </a:moveTo>
                  <a:lnTo>
                    <a:pt x="3524" y="7445"/>
                  </a:lnTo>
                  <a:lnTo>
                    <a:pt x="3527" y="7445"/>
                  </a:lnTo>
                  <a:lnTo>
                    <a:pt x="3527" y="7461"/>
                  </a:lnTo>
                  <a:lnTo>
                    <a:pt x="3521" y="7448"/>
                  </a:lnTo>
                  <a:close/>
                  <a:moveTo>
                    <a:pt x="3527" y="7445"/>
                  </a:moveTo>
                  <a:lnTo>
                    <a:pt x="3535" y="7445"/>
                  </a:lnTo>
                  <a:lnTo>
                    <a:pt x="3535" y="7477"/>
                  </a:lnTo>
                  <a:lnTo>
                    <a:pt x="3527" y="7477"/>
                  </a:lnTo>
                  <a:lnTo>
                    <a:pt x="3527" y="7445"/>
                  </a:lnTo>
                  <a:close/>
                  <a:moveTo>
                    <a:pt x="3543" y="7476"/>
                  </a:moveTo>
                  <a:lnTo>
                    <a:pt x="3539" y="7477"/>
                  </a:lnTo>
                  <a:lnTo>
                    <a:pt x="3535" y="7477"/>
                  </a:lnTo>
                  <a:lnTo>
                    <a:pt x="3535" y="7461"/>
                  </a:lnTo>
                  <a:lnTo>
                    <a:pt x="3543" y="7476"/>
                  </a:lnTo>
                  <a:close/>
                  <a:moveTo>
                    <a:pt x="3528" y="7448"/>
                  </a:moveTo>
                  <a:lnTo>
                    <a:pt x="3544" y="7439"/>
                  </a:lnTo>
                  <a:lnTo>
                    <a:pt x="3559" y="7468"/>
                  </a:lnTo>
                  <a:lnTo>
                    <a:pt x="3543" y="7476"/>
                  </a:lnTo>
                  <a:lnTo>
                    <a:pt x="3528" y="7448"/>
                  </a:lnTo>
                  <a:close/>
                  <a:moveTo>
                    <a:pt x="3544" y="7439"/>
                  </a:moveTo>
                  <a:lnTo>
                    <a:pt x="3548" y="7438"/>
                  </a:lnTo>
                  <a:lnTo>
                    <a:pt x="3551" y="7438"/>
                  </a:lnTo>
                  <a:lnTo>
                    <a:pt x="3551" y="7454"/>
                  </a:lnTo>
                  <a:lnTo>
                    <a:pt x="3544" y="7439"/>
                  </a:lnTo>
                  <a:close/>
                  <a:moveTo>
                    <a:pt x="3551" y="7438"/>
                  </a:moveTo>
                  <a:lnTo>
                    <a:pt x="3559" y="7438"/>
                  </a:lnTo>
                  <a:lnTo>
                    <a:pt x="3559" y="7470"/>
                  </a:lnTo>
                  <a:lnTo>
                    <a:pt x="3551" y="7470"/>
                  </a:lnTo>
                  <a:lnTo>
                    <a:pt x="3551" y="7438"/>
                  </a:lnTo>
                  <a:close/>
                  <a:moveTo>
                    <a:pt x="3566" y="7468"/>
                  </a:moveTo>
                  <a:lnTo>
                    <a:pt x="3562" y="7470"/>
                  </a:lnTo>
                  <a:lnTo>
                    <a:pt x="3559" y="7470"/>
                  </a:lnTo>
                  <a:lnTo>
                    <a:pt x="3559" y="7454"/>
                  </a:lnTo>
                  <a:lnTo>
                    <a:pt x="3566" y="7468"/>
                  </a:lnTo>
                  <a:close/>
                  <a:moveTo>
                    <a:pt x="3553" y="7439"/>
                  </a:moveTo>
                  <a:lnTo>
                    <a:pt x="3569" y="7432"/>
                  </a:lnTo>
                  <a:lnTo>
                    <a:pt x="3582" y="7460"/>
                  </a:lnTo>
                  <a:lnTo>
                    <a:pt x="3566" y="7468"/>
                  </a:lnTo>
                  <a:lnTo>
                    <a:pt x="3553" y="7439"/>
                  </a:lnTo>
                  <a:close/>
                  <a:moveTo>
                    <a:pt x="3569" y="7432"/>
                  </a:moveTo>
                  <a:lnTo>
                    <a:pt x="3572" y="7429"/>
                  </a:lnTo>
                  <a:lnTo>
                    <a:pt x="3575" y="7429"/>
                  </a:lnTo>
                  <a:lnTo>
                    <a:pt x="3575" y="7445"/>
                  </a:lnTo>
                  <a:lnTo>
                    <a:pt x="3569" y="7432"/>
                  </a:lnTo>
                  <a:close/>
                  <a:moveTo>
                    <a:pt x="3575" y="7429"/>
                  </a:moveTo>
                  <a:lnTo>
                    <a:pt x="3583" y="7429"/>
                  </a:lnTo>
                  <a:lnTo>
                    <a:pt x="3583" y="7461"/>
                  </a:lnTo>
                  <a:lnTo>
                    <a:pt x="3575" y="7461"/>
                  </a:lnTo>
                  <a:lnTo>
                    <a:pt x="3575" y="7429"/>
                  </a:lnTo>
                  <a:close/>
                  <a:moveTo>
                    <a:pt x="3594" y="7458"/>
                  </a:moveTo>
                  <a:lnTo>
                    <a:pt x="3590" y="7461"/>
                  </a:lnTo>
                  <a:lnTo>
                    <a:pt x="3583" y="7461"/>
                  </a:lnTo>
                  <a:lnTo>
                    <a:pt x="3583" y="7445"/>
                  </a:lnTo>
                  <a:lnTo>
                    <a:pt x="3594" y="7458"/>
                  </a:lnTo>
                  <a:close/>
                  <a:moveTo>
                    <a:pt x="3572" y="7434"/>
                  </a:moveTo>
                  <a:lnTo>
                    <a:pt x="3580" y="7427"/>
                  </a:lnTo>
                  <a:lnTo>
                    <a:pt x="3603" y="7449"/>
                  </a:lnTo>
                  <a:lnTo>
                    <a:pt x="3594" y="7458"/>
                  </a:lnTo>
                  <a:lnTo>
                    <a:pt x="3572" y="7434"/>
                  </a:lnTo>
                  <a:close/>
                  <a:moveTo>
                    <a:pt x="3580" y="7427"/>
                  </a:moveTo>
                  <a:lnTo>
                    <a:pt x="3585" y="7422"/>
                  </a:lnTo>
                  <a:lnTo>
                    <a:pt x="3591" y="7422"/>
                  </a:lnTo>
                  <a:lnTo>
                    <a:pt x="3591" y="7438"/>
                  </a:lnTo>
                  <a:lnTo>
                    <a:pt x="3580" y="7427"/>
                  </a:lnTo>
                  <a:close/>
                  <a:moveTo>
                    <a:pt x="3591" y="7422"/>
                  </a:moveTo>
                  <a:lnTo>
                    <a:pt x="3607" y="7422"/>
                  </a:lnTo>
                  <a:lnTo>
                    <a:pt x="3607" y="7454"/>
                  </a:lnTo>
                  <a:lnTo>
                    <a:pt x="3591" y="7454"/>
                  </a:lnTo>
                  <a:lnTo>
                    <a:pt x="3591" y="7422"/>
                  </a:lnTo>
                  <a:close/>
                  <a:moveTo>
                    <a:pt x="3619" y="7449"/>
                  </a:moveTo>
                  <a:lnTo>
                    <a:pt x="3614" y="7454"/>
                  </a:lnTo>
                  <a:lnTo>
                    <a:pt x="3607" y="7454"/>
                  </a:lnTo>
                  <a:lnTo>
                    <a:pt x="3607" y="7438"/>
                  </a:lnTo>
                  <a:lnTo>
                    <a:pt x="3619" y="7449"/>
                  </a:lnTo>
                  <a:close/>
                  <a:moveTo>
                    <a:pt x="3596" y="7427"/>
                  </a:moveTo>
                  <a:lnTo>
                    <a:pt x="3604" y="7418"/>
                  </a:lnTo>
                  <a:lnTo>
                    <a:pt x="3626" y="7442"/>
                  </a:lnTo>
                  <a:lnTo>
                    <a:pt x="3619" y="7449"/>
                  </a:lnTo>
                  <a:lnTo>
                    <a:pt x="3596" y="7427"/>
                  </a:lnTo>
                  <a:close/>
                  <a:moveTo>
                    <a:pt x="3604" y="7418"/>
                  </a:moveTo>
                  <a:lnTo>
                    <a:pt x="3609" y="7413"/>
                  </a:lnTo>
                  <a:lnTo>
                    <a:pt x="3615" y="7413"/>
                  </a:lnTo>
                  <a:lnTo>
                    <a:pt x="3615" y="7429"/>
                  </a:lnTo>
                  <a:lnTo>
                    <a:pt x="3604" y="7418"/>
                  </a:lnTo>
                  <a:close/>
                  <a:moveTo>
                    <a:pt x="3615" y="7413"/>
                  </a:moveTo>
                  <a:lnTo>
                    <a:pt x="3631" y="7413"/>
                  </a:lnTo>
                  <a:lnTo>
                    <a:pt x="3631" y="7445"/>
                  </a:lnTo>
                  <a:lnTo>
                    <a:pt x="3615" y="7445"/>
                  </a:lnTo>
                  <a:lnTo>
                    <a:pt x="3615" y="7413"/>
                  </a:lnTo>
                  <a:close/>
                  <a:moveTo>
                    <a:pt x="3642" y="7442"/>
                  </a:moveTo>
                  <a:lnTo>
                    <a:pt x="3638" y="7445"/>
                  </a:lnTo>
                  <a:lnTo>
                    <a:pt x="3631" y="7445"/>
                  </a:lnTo>
                  <a:lnTo>
                    <a:pt x="3631" y="7429"/>
                  </a:lnTo>
                  <a:lnTo>
                    <a:pt x="3642" y="7442"/>
                  </a:lnTo>
                  <a:close/>
                  <a:moveTo>
                    <a:pt x="3620" y="7418"/>
                  </a:moveTo>
                  <a:lnTo>
                    <a:pt x="3628" y="7411"/>
                  </a:lnTo>
                  <a:lnTo>
                    <a:pt x="3651" y="7433"/>
                  </a:lnTo>
                  <a:lnTo>
                    <a:pt x="3642" y="7442"/>
                  </a:lnTo>
                  <a:lnTo>
                    <a:pt x="3620" y="7418"/>
                  </a:lnTo>
                  <a:close/>
                  <a:moveTo>
                    <a:pt x="3628" y="7411"/>
                  </a:moveTo>
                  <a:lnTo>
                    <a:pt x="3630" y="7408"/>
                  </a:lnTo>
                  <a:lnTo>
                    <a:pt x="3633" y="7407"/>
                  </a:lnTo>
                  <a:lnTo>
                    <a:pt x="3639" y="7422"/>
                  </a:lnTo>
                  <a:lnTo>
                    <a:pt x="3628" y="7411"/>
                  </a:lnTo>
                  <a:close/>
                  <a:moveTo>
                    <a:pt x="3633" y="7407"/>
                  </a:moveTo>
                  <a:lnTo>
                    <a:pt x="3649" y="7400"/>
                  </a:lnTo>
                  <a:lnTo>
                    <a:pt x="3662" y="7428"/>
                  </a:lnTo>
                  <a:lnTo>
                    <a:pt x="3646" y="7436"/>
                  </a:lnTo>
                  <a:lnTo>
                    <a:pt x="3633" y="7407"/>
                  </a:lnTo>
                  <a:close/>
                  <a:moveTo>
                    <a:pt x="3649" y="7400"/>
                  </a:moveTo>
                  <a:lnTo>
                    <a:pt x="3651" y="7397"/>
                  </a:lnTo>
                  <a:lnTo>
                    <a:pt x="3655" y="7397"/>
                  </a:lnTo>
                  <a:lnTo>
                    <a:pt x="3655" y="7413"/>
                  </a:lnTo>
                  <a:lnTo>
                    <a:pt x="3649" y="7400"/>
                  </a:lnTo>
                  <a:close/>
                  <a:moveTo>
                    <a:pt x="3655" y="7397"/>
                  </a:moveTo>
                  <a:lnTo>
                    <a:pt x="3663" y="7397"/>
                  </a:lnTo>
                  <a:lnTo>
                    <a:pt x="3663" y="7429"/>
                  </a:lnTo>
                  <a:lnTo>
                    <a:pt x="3655" y="7429"/>
                  </a:lnTo>
                  <a:lnTo>
                    <a:pt x="3655" y="7397"/>
                  </a:lnTo>
                  <a:close/>
                  <a:moveTo>
                    <a:pt x="3675" y="7426"/>
                  </a:moveTo>
                  <a:lnTo>
                    <a:pt x="3670" y="7429"/>
                  </a:lnTo>
                  <a:lnTo>
                    <a:pt x="3663" y="7429"/>
                  </a:lnTo>
                  <a:lnTo>
                    <a:pt x="3663" y="7413"/>
                  </a:lnTo>
                  <a:lnTo>
                    <a:pt x="3675" y="7426"/>
                  </a:lnTo>
                  <a:close/>
                  <a:moveTo>
                    <a:pt x="3652" y="7402"/>
                  </a:moveTo>
                  <a:lnTo>
                    <a:pt x="3660" y="7395"/>
                  </a:lnTo>
                  <a:lnTo>
                    <a:pt x="3683" y="7417"/>
                  </a:lnTo>
                  <a:lnTo>
                    <a:pt x="3675" y="7426"/>
                  </a:lnTo>
                  <a:lnTo>
                    <a:pt x="3652" y="7402"/>
                  </a:lnTo>
                  <a:close/>
                  <a:moveTo>
                    <a:pt x="3660" y="7395"/>
                  </a:moveTo>
                  <a:lnTo>
                    <a:pt x="3665" y="7390"/>
                  </a:lnTo>
                  <a:lnTo>
                    <a:pt x="3671" y="7390"/>
                  </a:lnTo>
                  <a:lnTo>
                    <a:pt x="3671" y="7406"/>
                  </a:lnTo>
                  <a:lnTo>
                    <a:pt x="3660" y="7395"/>
                  </a:lnTo>
                  <a:close/>
                  <a:moveTo>
                    <a:pt x="3671" y="7390"/>
                  </a:moveTo>
                  <a:lnTo>
                    <a:pt x="3687" y="7390"/>
                  </a:lnTo>
                  <a:lnTo>
                    <a:pt x="3687" y="7422"/>
                  </a:lnTo>
                  <a:lnTo>
                    <a:pt x="3671" y="7422"/>
                  </a:lnTo>
                  <a:lnTo>
                    <a:pt x="3671" y="7390"/>
                  </a:lnTo>
                  <a:close/>
                  <a:moveTo>
                    <a:pt x="3699" y="7417"/>
                  </a:moveTo>
                  <a:lnTo>
                    <a:pt x="3694" y="7422"/>
                  </a:lnTo>
                  <a:lnTo>
                    <a:pt x="3687" y="7422"/>
                  </a:lnTo>
                  <a:lnTo>
                    <a:pt x="3687" y="7406"/>
                  </a:lnTo>
                  <a:lnTo>
                    <a:pt x="3699" y="7417"/>
                  </a:lnTo>
                  <a:close/>
                  <a:moveTo>
                    <a:pt x="3676" y="7395"/>
                  </a:moveTo>
                  <a:lnTo>
                    <a:pt x="3684" y="7386"/>
                  </a:lnTo>
                  <a:lnTo>
                    <a:pt x="3707" y="7410"/>
                  </a:lnTo>
                  <a:lnTo>
                    <a:pt x="3699" y="7417"/>
                  </a:lnTo>
                  <a:lnTo>
                    <a:pt x="3676" y="7395"/>
                  </a:lnTo>
                  <a:close/>
                  <a:moveTo>
                    <a:pt x="3684" y="7386"/>
                  </a:moveTo>
                  <a:lnTo>
                    <a:pt x="3686" y="7385"/>
                  </a:lnTo>
                  <a:lnTo>
                    <a:pt x="3688" y="7384"/>
                  </a:lnTo>
                  <a:lnTo>
                    <a:pt x="3695" y="7397"/>
                  </a:lnTo>
                  <a:lnTo>
                    <a:pt x="3684" y="7386"/>
                  </a:lnTo>
                  <a:close/>
                  <a:moveTo>
                    <a:pt x="3688" y="7384"/>
                  </a:moveTo>
                  <a:lnTo>
                    <a:pt x="3704" y="7375"/>
                  </a:lnTo>
                  <a:lnTo>
                    <a:pt x="3719" y="7403"/>
                  </a:lnTo>
                  <a:lnTo>
                    <a:pt x="3703" y="7412"/>
                  </a:lnTo>
                  <a:lnTo>
                    <a:pt x="3688" y="7384"/>
                  </a:lnTo>
                  <a:close/>
                  <a:moveTo>
                    <a:pt x="3704" y="7375"/>
                  </a:moveTo>
                  <a:lnTo>
                    <a:pt x="3708" y="7374"/>
                  </a:lnTo>
                  <a:lnTo>
                    <a:pt x="3711" y="7374"/>
                  </a:lnTo>
                  <a:lnTo>
                    <a:pt x="3711" y="7390"/>
                  </a:lnTo>
                  <a:lnTo>
                    <a:pt x="3704" y="7375"/>
                  </a:lnTo>
                  <a:close/>
                  <a:moveTo>
                    <a:pt x="3711" y="7374"/>
                  </a:moveTo>
                  <a:lnTo>
                    <a:pt x="3719" y="7374"/>
                  </a:lnTo>
                  <a:lnTo>
                    <a:pt x="3719" y="7406"/>
                  </a:lnTo>
                  <a:lnTo>
                    <a:pt x="3711" y="7406"/>
                  </a:lnTo>
                  <a:lnTo>
                    <a:pt x="3711" y="7374"/>
                  </a:lnTo>
                  <a:close/>
                  <a:moveTo>
                    <a:pt x="3726" y="7403"/>
                  </a:moveTo>
                  <a:lnTo>
                    <a:pt x="3723" y="7406"/>
                  </a:lnTo>
                  <a:lnTo>
                    <a:pt x="3719" y="7406"/>
                  </a:lnTo>
                  <a:lnTo>
                    <a:pt x="3719" y="7390"/>
                  </a:lnTo>
                  <a:lnTo>
                    <a:pt x="3726" y="7403"/>
                  </a:lnTo>
                  <a:close/>
                  <a:moveTo>
                    <a:pt x="3713" y="7375"/>
                  </a:moveTo>
                  <a:lnTo>
                    <a:pt x="3729" y="7368"/>
                  </a:lnTo>
                  <a:lnTo>
                    <a:pt x="3742" y="7396"/>
                  </a:lnTo>
                  <a:lnTo>
                    <a:pt x="3726" y="7403"/>
                  </a:lnTo>
                  <a:lnTo>
                    <a:pt x="3713" y="7375"/>
                  </a:lnTo>
                  <a:close/>
                  <a:moveTo>
                    <a:pt x="3729" y="7368"/>
                  </a:moveTo>
                  <a:lnTo>
                    <a:pt x="3731" y="7365"/>
                  </a:lnTo>
                  <a:lnTo>
                    <a:pt x="3735" y="7365"/>
                  </a:lnTo>
                  <a:lnTo>
                    <a:pt x="3735" y="7381"/>
                  </a:lnTo>
                  <a:lnTo>
                    <a:pt x="3729" y="7368"/>
                  </a:lnTo>
                  <a:close/>
                  <a:moveTo>
                    <a:pt x="3735" y="7365"/>
                  </a:moveTo>
                  <a:lnTo>
                    <a:pt x="3743" y="7365"/>
                  </a:lnTo>
                  <a:lnTo>
                    <a:pt x="3743" y="7397"/>
                  </a:lnTo>
                  <a:lnTo>
                    <a:pt x="3735" y="7397"/>
                  </a:lnTo>
                  <a:lnTo>
                    <a:pt x="3735" y="7365"/>
                  </a:lnTo>
                  <a:close/>
                  <a:moveTo>
                    <a:pt x="3755" y="7394"/>
                  </a:moveTo>
                  <a:lnTo>
                    <a:pt x="3750" y="7397"/>
                  </a:lnTo>
                  <a:lnTo>
                    <a:pt x="3743" y="7397"/>
                  </a:lnTo>
                  <a:lnTo>
                    <a:pt x="3743" y="7381"/>
                  </a:lnTo>
                  <a:lnTo>
                    <a:pt x="3755" y="7394"/>
                  </a:lnTo>
                  <a:close/>
                  <a:moveTo>
                    <a:pt x="3732" y="7370"/>
                  </a:moveTo>
                  <a:lnTo>
                    <a:pt x="3740" y="7363"/>
                  </a:lnTo>
                  <a:lnTo>
                    <a:pt x="3763" y="7385"/>
                  </a:lnTo>
                  <a:lnTo>
                    <a:pt x="3755" y="7394"/>
                  </a:lnTo>
                  <a:lnTo>
                    <a:pt x="3732" y="7370"/>
                  </a:lnTo>
                  <a:close/>
                  <a:moveTo>
                    <a:pt x="3740" y="7363"/>
                  </a:moveTo>
                  <a:lnTo>
                    <a:pt x="3742" y="7360"/>
                  </a:lnTo>
                  <a:lnTo>
                    <a:pt x="3745" y="7359"/>
                  </a:lnTo>
                  <a:lnTo>
                    <a:pt x="3751" y="7374"/>
                  </a:lnTo>
                  <a:lnTo>
                    <a:pt x="3740" y="7363"/>
                  </a:lnTo>
                  <a:close/>
                  <a:moveTo>
                    <a:pt x="3745" y="7359"/>
                  </a:moveTo>
                  <a:lnTo>
                    <a:pt x="3761" y="7352"/>
                  </a:lnTo>
                  <a:lnTo>
                    <a:pt x="3774" y="7380"/>
                  </a:lnTo>
                  <a:lnTo>
                    <a:pt x="3758" y="7387"/>
                  </a:lnTo>
                  <a:lnTo>
                    <a:pt x="3745" y="7359"/>
                  </a:lnTo>
                  <a:close/>
                  <a:moveTo>
                    <a:pt x="3761" y="7352"/>
                  </a:moveTo>
                  <a:lnTo>
                    <a:pt x="3763" y="7349"/>
                  </a:lnTo>
                  <a:lnTo>
                    <a:pt x="3767" y="7349"/>
                  </a:lnTo>
                  <a:lnTo>
                    <a:pt x="3767" y="7365"/>
                  </a:lnTo>
                  <a:lnTo>
                    <a:pt x="3761" y="7352"/>
                  </a:lnTo>
                  <a:close/>
                  <a:moveTo>
                    <a:pt x="3767" y="7349"/>
                  </a:moveTo>
                  <a:lnTo>
                    <a:pt x="3775" y="7349"/>
                  </a:lnTo>
                  <a:lnTo>
                    <a:pt x="3775" y="7381"/>
                  </a:lnTo>
                  <a:lnTo>
                    <a:pt x="3767" y="7381"/>
                  </a:lnTo>
                  <a:lnTo>
                    <a:pt x="3767" y="7349"/>
                  </a:lnTo>
                  <a:close/>
                  <a:moveTo>
                    <a:pt x="3783" y="7380"/>
                  </a:moveTo>
                  <a:lnTo>
                    <a:pt x="3779" y="7381"/>
                  </a:lnTo>
                  <a:lnTo>
                    <a:pt x="3775" y="7381"/>
                  </a:lnTo>
                  <a:lnTo>
                    <a:pt x="3775" y="7365"/>
                  </a:lnTo>
                  <a:lnTo>
                    <a:pt x="3783" y="7380"/>
                  </a:lnTo>
                  <a:close/>
                  <a:moveTo>
                    <a:pt x="3768" y="7352"/>
                  </a:moveTo>
                  <a:lnTo>
                    <a:pt x="3784" y="7343"/>
                  </a:lnTo>
                  <a:lnTo>
                    <a:pt x="3799" y="7371"/>
                  </a:lnTo>
                  <a:lnTo>
                    <a:pt x="3783" y="7380"/>
                  </a:lnTo>
                  <a:lnTo>
                    <a:pt x="3768" y="7352"/>
                  </a:lnTo>
                  <a:close/>
                  <a:moveTo>
                    <a:pt x="3803" y="7369"/>
                  </a:moveTo>
                  <a:lnTo>
                    <a:pt x="3801" y="7370"/>
                  </a:lnTo>
                  <a:lnTo>
                    <a:pt x="3799" y="7371"/>
                  </a:lnTo>
                  <a:lnTo>
                    <a:pt x="3792" y="7358"/>
                  </a:lnTo>
                  <a:lnTo>
                    <a:pt x="3803" y="7369"/>
                  </a:lnTo>
                  <a:close/>
                  <a:moveTo>
                    <a:pt x="3780" y="7347"/>
                  </a:moveTo>
                  <a:lnTo>
                    <a:pt x="3788" y="7338"/>
                  </a:lnTo>
                  <a:lnTo>
                    <a:pt x="3810" y="7362"/>
                  </a:lnTo>
                  <a:lnTo>
                    <a:pt x="3803" y="7369"/>
                  </a:lnTo>
                  <a:lnTo>
                    <a:pt x="3780" y="7347"/>
                  </a:lnTo>
                  <a:close/>
                  <a:moveTo>
                    <a:pt x="3788" y="7338"/>
                  </a:moveTo>
                  <a:lnTo>
                    <a:pt x="3793" y="7333"/>
                  </a:lnTo>
                  <a:lnTo>
                    <a:pt x="3799" y="7333"/>
                  </a:lnTo>
                  <a:lnTo>
                    <a:pt x="3799" y="7349"/>
                  </a:lnTo>
                  <a:lnTo>
                    <a:pt x="3788" y="7338"/>
                  </a:lnTo>
                  <a:close/>
                  <a:moveTo>
                    <a:pt x="3799" y="7333"/>
                  </a:moveTo>
                  <a:lnTo>
                    <a:pt x="3815" y="7333"/>
                  </a:lnTo>
                  <a:lnTo>
                    <a:pt x="3815" y="7365"/>
                  </a:lnTo>
                  <a:lnTo>
                    <a:pt x="3799" y="7365"/>
                  </a:lnTo>
                  <a:lnTo>
                    <a:pt x="3799" y="7333"/>
                  </a:lnTo>
                  <a:close/>
                  <a:moveTo>
                    <a:pt x="3826" y="7362"/>
                  </a:moveTo>
                  <a:lnTo>
                    <a:pt x="3822" y="7365"/>
                  </a:lnTo>
                  <a:lnTo>
                    <a:pt x="3815" y="7365"/>
                  </a:lnTo>
                  <a:lnTo>
                    <a:pt x="3815" y="7349"/>
                  </a:lnTo>
                  <a:lnTo>
                    <a:pt x="3826" y="7362"/>
                  </a:lnTo>
                  <a:close/>
                  <a:moveTo>
                    <a:pt x="3804" y="7338"/>
                  </a:moveTo>
                  <a:lnTo>
                    <a:pt x="3812" y="7331"/>
                  </a:lnTo>
                  <a:lnTo>
                    <a:pt x="3835" y="7353"/>
                  </a:lnTo>
                  <a:lnTo>
                    <a:pt x="3826" y="7362"/>
                  </a:lnTo>
                  <a:lnTo>
                    <a:pt x="3804" y="7338"/>
                  </a:lnTo>
                  <a:close/>
                  <a:moveTo>
                    <a:pt x="3812" y="7331"/>
                  </a:moveTo>
                  <a:lnTo>
                    <a:pt x="3812" y="7331"/>
                  </a:lnTo>
                  <a:lnTo>
                    <a:pt x="3824" y="7342"/>
                  </a:lnTo>
                  <a:lnTo>
                    <a:pt x="3812" y="7331"/>
                  </a:lnTo>
                  <a:close/>
                  <a:moveTo>
                    <a:pt x="3812" y="7331"/>
                  </a:moveTo>
                  <a:lnTo>
                    <a:pt x="3820" y="7322"/>
                  </a:lnTo>
                  <a:lnTo>
                    <a:pt x="3842" y="7346"/>
                  </a:lnTo>
                  <a:lnTo>
                    <a:pt x="3835" y="7353"/>
                  </a:lnTo>
                  <a:lnTo>
                    <a:pt x="3812" y="7331"/>
                  </a:lnTo>
                  <a:close/>
                  <a:moveTo>
                    <a:pt x="3820" y="7322"/>
                  </a:moveTo>
                  <a:lnTo>
                    <a:pt x="3825" y="7317"/>
                  </a:lnTo>
                  <a:lnTo>
                    <a:pt x="3831" y="7317"/>
                  </a:lnTo>
                  <a:lnTo>
                    <a:pt x="3831" y="7333"/>
                  </a:lnTo>
                  <a:lnTo>
                    <a:pt x="3820" y="7322"/>
                  </a:lnTo>
                  <a:close/>
                  <a:moveTo>
                    <a:pt x="3831" y="7317"/>
                  </a:moveTo>
                  <a:lnTo>
                    <a:pt x="3847" y="7317"/>
                  </a:lnTo>
                  <a:lnTo>
                    <a:pt x="3847" y="7349"/>
                  </a:lnTo>
                  <a:lnTo>
                    <a:pt x="3831" y="7349"/>
                  </a:lnTo>
                  <a:lnTo>
                    <a:pt x="3831" y="7317"/>
                  </a:lnTo>
                  <a:close/>
                  <a:moveTo>
                    <a:pt x="3858" y="7346"/>
                  </a:moveTo>
                  <a:lnTo>
                    <a:pt x="3854" y="7349"/>
                  </a:lnTo>
                  <a:lnTo>
                    <a:pt x="3847" y="7349"/>
                  </a:lnTo>
                  <a:lnTo>
                    <a:pt x="3847" y="7333"/>
                  </a:lnTo>
                  <a:lnTo>
                    <a:pt x="3858" y="7346"/>
                  </a:lnTo>
                  <a:close/>
                  <a:moveTo>
                    <a:pt x="3836" y="7322"/>
                  </a:moveTo>
                  <a:lnTo>
                    <a:pt x="3844" y="7315"/>
                  </a:lnTo>
                  <a:lnTo>
                    <a:pt x="3867" y="7337"/>
                  </a:lnTo>
                  <a:lnTo>
                    <a:pt x="3858" y="7346"/>
                  </a:lnTo>
                  <a:lnTo>
                    <a:pt x="3836" y="7322"/>
                  </a:lnTo>
                  <a:close/>
                  <a:moveTo>
                    <a:pt x="3844" y="7315"/>
                  </a:moveTo>
                  <a:lnTo>
                    <a:pt x="3846" y="7312"/>
                  </a:lnTo>
                  <a:lnTo>
                    <a:pt x="3848" y="7311"/>
                  </a:lnTo>
                  <a:lnTo>
                    <a:pt x="3856" y="7326"/>
                  </a:lnTo>
                  <a:lnTo>
                    <a:pt x="3844" y="7315"/>
                  </a:lnTo>
                  <a:close/>
                  <a:moveTo>
                    <a:pt x="3848" y="7311"/>
                  </a:moveTo>
                  <a:lnTo>
                    <a:pt x="3864" y="7304"/>
                  </a:lnTo>
                  <a:lnTo>
                    <a:pt x="3879" y="7332"/>
                  </a:lnTo>
                  <a:lnTo>
                    <a:pt x="3863" y="7341"/>
                  </a:lnTo>
                  <a:lnTo>
                    <a:pt x="3848" y="7311"/>
                  </a:lnTo>
                  <a:close/>
                  <a:moveTo>
                    <a:pt x="3864" y="7304"/>
                  </a:moveTo>
                  <a:lnTo>
                    <a:pt x="3868" y="7301"/>
                  </a:lnTo>
                  <a:lnTo>
                    <a:pt x="3872" y="7301"/>
                  </a:lnTo>
                  <a:lnTo>
                    <a:pt x="3872" y="7317"/>
                  </a:lnTo>
                  <a:lnTo>
                    <a:pt x="3864" y="7304"/>
                  </a:lnTo>
                  <a:close/>
                  <a:moveTo>
                    <a:pt x="3872" y="7301"/>
                  </a:moveTo>
                  <a:lnTo>
                    <a:pt x="3879" y="7301"/>
                  </a:lnTo>
                  <a:lnTo>
                    <a:pt x="3879" y="7333"/>
                  </a:lnTo>
                  <a:lnTo>
                    <a:pt x="3872" y="7333"/>
                  </a:lnTo>
                  <a:lnTo>
                    <a:pt x="3872" y="7301"/>
                  </a:lnTo>
                  <a:close/>
                  <a:moveTo>
                    <a:pt x="3886" y="7332"/>
                  </a:moveTo>
                  <a:lnTo>
                    <a:pt x="3883" y="7333"/>
                  </a:lnTo>
                  <a:lnTo>
                    <a:pt x="3879" y="7333"/>
                  </a:lnTo>
                  <a:lnTo>
                    <a:pt x="3879" y="7317"/>
                  </a:lnTo>
                  <a:lnTo>
                    <a:pt x="3886" y="7332"/>
                  </a:lnTo>
                  <a:close/>
                  <a:moveTo>
                    <a:pt x="3872" y="7304"/>
                  </a:moveTo>
                  <a:lnTo>
                    <a:pt x="3888" y="7295"/>
                  </a:lnTo>
                  <a:lnTo>
                    <a:pt x="3902" y="7325"/>
                  </a:lnTo>
                  <a:lnTo>
                    <a:pt x="3886" y="7332"/>
                  </a:lnTo>
                  <a:lnTo>
                    <a:pt x="3872" y="7304"/>
                  </a:lnTo>
                  <a:close/>
                  <a:moveTo>
                    <a:pt x="3906" y="7321"/>
                  </a:moveTo>
                  <a:lnTo>
                    <a:pt x="3905" y="7323"/>
                  </a:lnTo>
                  <a:lnTo>
                    <a:pt x="3902" y="7325"/>
                  </a:lnTo>
                  <a:lnTo>
                    <a:pt x="3895" y="7310"/>
                  </a:lnTo>
                  <a:lnTo>
                    <a:pt x="3906" y="7321"/>
                  </a:lnTo>
                  <a:close/>
                  <a:moveTo>
                    <a:pt x="3884" y="7299"/>
                  </a:moveTo>
                  <a:lnTo>
                    <a:pt x="3892" y="7290"/>
                  </a:lnTo>
                  <a:lnTo>
                    <a:pt x="3915" y="7314"/>
                  </a:lnTo>
                  <a:lnTo>
                    <a:pt x="3906" y="7321"/>
                  </a:lnTo>
                  <a:lnTo>
                    <a:pt x="3884" y="7299"/>
                  </a:lnTo>
                  <a:close/>
                  <a:moveTo>
                    <a:pt x="3892" y="7290"/>
                  </a:moveTo>
                  <a:lnTo>
                    <a:pt x="3900" y="7283"/>
                  </a:lnTo>
                  <a:lnTo>
                    <a:pt x="3922" y="7305"/>
                  </a:lnTo>
                  <a:lnTo>
                    <a:pt x="3915" y="7314"/>
                  </a:lnTo>
                  <a:lnTo>
                    <a:pt x="3892" y="7290"/>
                  </a:lnTo>
                  <a:close/>
                  <a:moveTo>
                    <a:pt x="3900" y="7283"/>
                  </a:moveTo>
                  <a:lnTo>
                    <a:pt x="3905" y="7278"/>
                  </a:lnTo>
                  <a:lnTo>
                    <a:pt x="3911" y="7278"/>
                  </a:lnTo>
                  <a:lnTo>
                    <a:pt x="3911" y="7294"/>
                  </a:lnTo>
                  <a:lnTo>
                    <a:pt x="3900" y="7283"/>
                  </a:lnTo>
                  <a:close/>
                  <a:moveTo>
                    <a:pt x="3911" y="7278"/>
                  </a:moveTo>
                  <a:lnTo>
                    <a:pt x="3927" y="7278"/>
                  </a:lnTo>
                  <a:lnTo>
                    <a:pt x="3927" y="7310"/>
                  </a:lnTo>
                  <a:lnTo>
                    <a:pt x="3911" y="7310"/>
                  </a:lnTo>
                  <a:lnTo>
                    <a:pt x="3911" y="7278"/>
                  </a:lnTo>
                  <a:close/>
                  <a:moveTo>
                    <a:pt x="3938" y="7305"/>
                  </a:moveTo>
                  <a:lnTo>
                    <a:pt x="3934" y="7310"/>
                  </a:lnTo>
                  <a:lnTo>
                    <a:pt x="3927" y="7310"/>
                  </a:lnTo>
                  <a:lnTo>
                    <a:pt x="3927" y="7294"/>
                  </a:lnTo>
                  <a:lnTo>
                    <a:pt x="3938" y="7305"/>
                  </a:lnTo>
                  <a:close/>
                  <a:moveTo>
                    <a:pt x="3916" y="7283"/>
                  </a:moveTo>
                  <a:lnTo>
                    <a:pt x="3925" y="7274"/>
                  </a:lnTo>
                  <a:lnTo>
                    <a:pt x="3947" y="7298"/>
                  </a:lnTo>
                  <a:lnTo>
                    <a:pt x="3938" y="7305"/>
                  </a:lnTo>
                  <a:lnTo>
                    <a:pt x="3916" y="7283"/>
                  </a:lnTo>
                  <a:close/>
                  <a:moveTo>
                    <a:pt x="3925" y="7274"/>
                  </a:moveTo>
                  <a:lnTo>
                    <a:pt x="3926" y="7273"/>
                  </a:lnTo>
                  <a:lnTo>
                    <a:pt x="3928" y="7272"/>
                  </a:lnTo>
                  <a:lnTo>
                    <a:pt x="3936" y="7285"/>
                  </a:lnTo>
                  <a:lnTo>
                    <a:pt x="3925" y="7274"/>
                  </a:lnTo>
                  <a:close/>
                  <a:moveTo>
                    <a:pt x="3928" y="7272"/>
                  </a:moveTo>
                  <a:lnTo>
                    <a:pt x="3944" y="7263"/>
                  </a:lnTo>
                  <a:lnTo>
                    <a:pt x="3958" y="7293"/>
                  </a:lnTo>
                  <a:lnTo>
                    <a:pt x="3943" y="7300"/>
                  </a:lnTo>
                  <a:lnTo>
                    <a:pt x="3928" y="7272"/>
                  </a:lnTo>
                  <a:close/>
                  <a:moveTo>
                    <a:pt x="3963" y="7289"/>
                  </a:moveTo>
                  <a:lnTo>
                    <a:pt x="3961" y="7291"/>
                  </a:lnTo>
                  <a:lnTo>
                    <a:pt x="3958" y="7293"/>
                  </a:lnTo>
                  <a:lnTo>
                    <a:pt x="3952" y="7278"/>
                  </a:lnTo>
                  <a:lnTo>
                    <a:pt x="3963" y="7289"/>
                  </a:lnTo>
                  <a:close/>
                  <a:moveTo>
                    <a:pt x="3941" y="7267"/>
                  </a:moveTo>
                  <a:lnTo>
                    <a:pt x="3948" y="7258"/>
                  </a:lnTo>
                  <a:lnTo>
                    <a:pt x="3970" y="7282"/>
                  </a:lnTo>
                  <a:lnTo>
                    <a:pt x="3963" y="7289"/>
                  </a:lnTo>
                  <a:lnTo>
                    <a:pt x="3941" y="7267"/>
                  </a:lnTo>
                  <a:close/>
                  <a:moveTo>
                    <a:pt x="3948" y="7258"/>
                  </a:moveTo>
                  <a:lnTo>
                    <a:pt x="3953" y="7253"/>
                  </a:lnTo>
                  <a:lnTo>
                    <a:pt x="3959" y="7253"/>
                  </a:lnTo>
                  <a:lnTo>
                    <a:pt x="3959" y="7269"/>
                  </a:lnTo>
                  <a:lnTo>
                    <a:pt x="3948" y="7258"/>
                  </a:lnTo>
                  <a:close/>
                  <a:moveTo>
                    <a:pt x="3959" y="7253"/>
                  </a:moveTo>
                  <a:lnTo>
                    <a:pt x="3975" y="7253"/>
                  </a:lnTo>
                  <a:lnTo>
                    <a:pt x="3975" y="7285"/>
                  </a:lnTo>
                  <a:lnTo>
                    <a:pt x="3959" y="7285"/>
                  </a:lnTo>
                  <a:lnTo>
                    <a:pt x="3959" y="7253"/>
                  </a:lnTo>
                  <a:close/>
                  <a:moveTo>
                    <a:pt x="3986" y="7282"/>
                  </a:moveTo>
                  <a:lnTo>
                    <a:pt x="3982" y="7285"/>
                  </a:lnTo>
                  <a:lnTo>
                    <a:pt x="3975" y="7285"/>
                  </a:lnTo>
                  <a:lnTo>
                    <a:pt x="3975" y="7269"/>
                  </a:lnTo>
                  <a:lnTo>
                    <a:pt x="3986" y="7282"/>
                  </a:lnTo>
                  <a:close/>
                  <a:moveTo>
                    <a:pt x="3964" y="7258"/>
                  </a:moveTo>
                  <a:lnTo>
                    <a:pt x="3973" y="7251"/>
                  </a:lnTo>
                  <a:lnTo>
                    <a:pt x="3995" y="7273"/>
                  </a:lnTo>
                  <a:lnTo>
                    <a:pt x="3986" y="7282"/>
                  </a:lnTo>
                  <a:lnTo>
                    <a:pt x="3964" y="7258"/>
                  </a:lnTo>
                  <a:close/>
                  <a:moveTo>
                    <a:pt x="3973" y="7251"/>
                  </a:moveTo>
                  <a:lnTo>
                    <a:pt x="3980" y="7242"/>
                  </a:lnTo>
                  <a:lnTo>
                    <a:pt x="4002" y="7266"/>
                  </a:lnTo>
                  <a:lnTo>
                    <a:pt x="3995" y="7273"/>
                  </a:lnTo>
                  <a:lnTo>
                    <a:pt x="3973" y="7251"/>
                  </a:lnTo>
                  <a:close/>
                  <a:moveTo>
                    <a:pt x="3980" y="7242"/>
                  </a:moveTo>
                  <a:lnTo>
                    <a:pt x="3981" y="7241"/>
                  </a:lnTo>
                  <a:lnTo>
                    <a:pt x="3984" y="7240"/>
                  </a:lnTo>
                  <a:lnTo>
                    <a:pt x="3991" y="7253"/>
                  </a:lnTo>
                  <a:lnTo>
                    <a:pt x="3980" y="7242"/>
                  </a:lnTo>
                  <a:close/>
                  <a:moveTo>
                    <a:pt x="3984" y="7240"/>
                  </a:moveTo>
                  <a:lnTo>
                    <a:pt x="4000" y="7231"/>
                  </a:lnTo>
                  <a:lnTo>
                    <a:pt x="4014" y="7261"/>
                  </a:lnTo>
                  <a:lnTo>
                    <a:pt x="3998" y="7268"/>
                  </a:lnTo>
                  <a:lnTo>
                    <a:pt x="3984" y="7240"/>
                  </a:lnTo>
                  <a:close/>
                  <a:moveTo>
                    <a:pt x="4000" y="7231"/>
                  </a:moveTo>
                  <a:lnTo>
                    <a:pt x="4003" y="7230"/>
                  </a:lnTo>
                  <a:lnTo>
                    <a:pt x="4007" y="7230"/>
                  </a:lnTo>
                  <a:lnTo>
                    <a:pt x="4007" y="7246"/>
                  </a:lnTo>
                  <a:lnTo>
                    <a:pt x="4000" y="7231"/>
                  </a:lnTo>
                  <a:close/>
                  <a:moveTo>
                    <a:pt x="4007" y="7230"/>
                  </a:moveTo>
                  <a:lnTo>
                    <a:pt x="4016" y="7230"/>
                  </a:lnTo>
                  <a:lnTo>
                    <a:pt x="4016" y="7262"/>
                  </a:lnTo>
                  <a:lnTo>
                    <a:pt x="4007" y="7262"/>
                  </a:lnTo>
                  <a:lnTo>
                    <a:pt x="4007" y="7230"/>
                  </a:lnTo>
                  <a:close/>
                  <a:moveTo>
                    <a:pt x="4022" y="7261"/>
                  </a:moveTo>
                  <a:lnTo>
                    <a:pt x="4019" y="7262"/>
                  </a:lnTo>
                  <a:lnTo>
                    <a:pt x="4016" y="7262"/>
                  </a:lnTo>
                  <a:lnTo>
                    <a:pt x="4016" y="7246"/>
                  </a:lnTo>
                  <a:lnTo>
                    <a:pt x="4022" y="7261"/>
                  </a:lnTo>
                  <a:close/>
                  <a:moveTo>
                    <a:pt x="4008" y="7231"/>
                  </a:moveTo>
                  <a:lnTo>
                    <a:pt x="4024" y="7224"/>
                  </a:lnTo>
                  <a:lnTo>
                    <a:pt x="4038" y="7252"/>
                  </a:lnTo>
                  <a:lnTo>
                    <a:pt x="4022" y="7261"/>
                  </a:lnTo>
                  <a:lnTo>
                    <a:pt x="4008" y="7231"/>
                  </a:lnTo>
                  <a:close/>
                  <a:moveTo>
                    <a:pt x="4043" y="7250"/>
                  </a:moveTo>
                  <a:lnTo>
                    <a:pt x="4040" y="7251"/>
                  </a:lnTo>
                  <a:lnTo>
                    <a:pt x="4038" y="7252"/>
                  </a:lnTo>
                  <a:lnTo>
                    <a:pt x="4032" y="7237"/>
                  </a:lnTo>
                  <a:lnTo>
                    <a:pt x="4043" y="7250"/>
                  </a:lnTo>
                  <a:close/>
                  <a:moveTo>
                    <a:pt x="4019" y="7226"/>
                  </a:moveTo>
                  <a:lnTo>
                    <a:pt x="4028" y="7219"/>
                  </a:lnTo>
                  <a:lnTo>
                    <a:pt x="4050" y="7241"/>
                  </a:lnTo>
                  <a:lnTo>
                    <a:pt x="4043" y="7250"/>
                  </a:lnTo>
                  <a:lnTo>
                    <a:pt x="4019" y="7226"/>
                  </a:lnTo>
                  <a:close/>
                  <a:moveTo>
                    <a:pt x="4028" y="7219"/>
                  </a:moveTo>
                  <a:lnTo>
                    <a:pt x="4029" y="7216"/>
                  </a:lnTo>
                  <a:lnTo>
                    <a:pt x="4032" y="7215"/>
                  </a:lnTo>
                  <a:lnTo>
                    <a:pt x="4039" y="7230"/>
                  </a:lnTo>
                  <a:lnTo>
                    <a:pt x="4028" y="7219"/>
                  </a:lnTo>
                  <a:close/>
                  <a:moveTo>
                    <a:pt x="4032" y="7215"/>
                  </a:moveTo>
                  <a:lnTo>
                    <a:pt x="4048" y="7208"/>
                  </a:lnTo>
                  <a:lnTo>
                    <a:pt x="4062" y="7236"/>
                  </a:lnTo>
                  <a:lnTo>
                    <a:pt x="4046" y="7245"/>
                  </a:lnTo>
                  <a:lnTo>
                    <a:pt x="4032" y="7215"/>
                  </a:lnTo>
                  <a:close/>
                  <a:moveTo>
                    <a:pt x="4066" y="7233"/>
                  </a:moveTo>
                  <a:lnTo>
                    <a:pt x="4065" y="7235"/>
                  </a:lnTo>
                  <a:lnTo>
                    <a:pt x="4062" y="7236"/>
                  </a:lnTo>
                  <a:lnTo>
                    <a:pt x="4055" y="7222"/>
                  </a:lnTo>
                  <a:lnTo>
                    <a:pt x="4066" y="7233"/>
                  </a:lnTo>
                  <a:close/>
                  <a:moveTo>
                    <a:pt x="4044" y="7210"/>
                  </a:moveTo>
                  <a:lnTo>
                    <a:pt x="4051" y="7203"/>
                  </a:lnTo>
                  <a:lnTo>
                    <a:pt x="4075" y="7225"/>
                  </a:lnTo>
                  <a:lnTo>
                    <a:pt x="4066" y="7233"/>
                  </a:lnTo>
                  <a:lnTo>
                    <a:pt x="4044" y="7210"/>
                  </a:lnTo>
                  <a:close/>
                  <a:moveTo>
                    <a:pt x="4051" y="7203"/>
                  </a:moveTo>
                  <a:lnTo>
                    <a:pt x="4056" y="7198"/>
                  </a:lnTo>
                  <a:lnTo>
                    <a:pt x="4064" y="7198"/>
                  </a:lnTo>
                  <a:lnTo>
                    <a:pt x="4064" y="7214"/>
                  </a:lnTo>
                  <a:lnTo>
                    <a:pt x="4051" y="7203"/>
                  </a:lnTo>
                  <a:close/>
                  <a:moveTo>
                    <a:pt x="4064" y="7198"/>
                  </a:moveTo>
                  <a:lnTo>
                    <a:pt x="4071" y="7198"/>
                  </a:lnTo>
                  <a:lnTo>
                    <a:pt x="4071" y="7230"/>
                  </a:lnTo>
                  <a:lnTo>
                    <a:pt x="4064" y="7230"/>
                  </a:lnTo>
                  <a:lnTo>
                    <a:pt x="4064" y="7198"/>
                  </a:lnTo>
                  <a:close/>
                  <a:moveTo>
                    <a:pt x="4078" y="7229"/>
                  </a:moveTo>
                  <a:lnTo>
                    <a:pt x="4075" y="7230"/>
                  </a:lnTo>
                  <a:lnTo>
                    <a:pt x="4071" y="7230"/>
                  </a:lnTo>
                  <a:lnTo>
                    <a:pt x="4071" y="7214"/>
                  </a:lnTo>
                  <a:lnTo>
                    <a:pt x="4078" y="7229"/>
                  </a:lnTo>
                  <a:close/>
                  <a:moveTo>
                    <a:pt x="4064" y="7199"/>
                  </a:moveTo>
                  <a:lnTo>
                    <a:pt x="4080" y="7192"/>
                  </a:lnTo>
                  <a:lnTo>
                    <a:pt x="4094" y="7220"/>
                  </a:lnTo>
                  <a:lnTo>
                    <a:pt x="4078" y="7229"/>
                  </a:lnTo>
                  <a:lnTo>
                    <a:pt x="4064" y="7199"/>
                  </a:lnTo>
                  <a:close/>
                  <a:moveTo>
                    <a:pt x="4098" y="7217"/>
                  </a:moveTo>
                  <a:lnTo>
                    <a:pt x="4097" y="7219"/>
                  </a:lnTo>
                  <a:lnTo>
                    <a:pt x="4094" y="7220"/>
                  </a:lnTo>
                  <a:lnTo>
                    <a:pt x="4087" y="7206"/>
                  </a:lnTo>
                  <a:lnTo>
                    <a:pt x="4098" y="7217"/>
                  </a:lnTo>
                  <a:close/>
                  <a:moveTo>
                    <a:pt x="4076" y="7194"/>
                  </a:moveTo>
                  <a:lnTo>
                    <a:pt x="4083" y="7187"/>
                  </a:lnTo>
                  <a:lnTo>
                    <a:pt x="4107" y="7209"/>
                  </a:lnTo>
                  <a:lnTo>
                    <a:pt x="4098" y="7217"/>
                  </a:lnTo>
                  <a:lnTo>
                    <a:pt x="4076" y="7194"/>
                  </a:lnTo>
                  <a:close/>
                  <a:moveTo>
                    <a:pt x="4083" y="7187"/>
                  </a:moveTo>
                  <a:lnTo>
                    <a:pt x="4086" y="7184"/>
                  </a:lnTo>
                  <a:lnTo>
                    <a:pt x="4088" y="7183"/>
                  </a:lnTo>
                  <a:lnTo>
                    <a:pt x="4096" y="7198"/>
                  </a:lnTo>
                  <a:lnTo>
                    <a:pt x="4083" y="7187"/>
                  </a:lnTo>
                  <a:close/>
                  <a:moveTo>
                    <a:pt x="4088" y="7183"/>
                  </a:moveTo>
                  <a:lnTo>
                    <a:pt x="4104" y="7176"/>
                  </a:lnTo>
                  <a:lnTo>
                    <a:pt x="4118" y="7204"/>
                  </a:lnTo>
                  <a:lnTo>
                    <a:pt x="4102" y="7213"/>
                  </a:lnTo>
                  <a:lnTo>
                    <a:pt x="4088" y="7183"/>
                  </a:lnTo>
                  <a:close/>
                  <a:moveTo>
                    <a:pt x="4123" y="7201"/>
                  </a:moveTo>
                  <a:lnTo>
                    <a:pt x="4120" y="7203"/>
                  </a:lnTo>
                  <a:lnTo>
                    <a:pt x="4118" y="7204"/>
                  </a:lnTo>
                  <a:lnTo>
                    <a:pt x="4112" y="7190"/>
                  </a:lnTo>
                  <a:lnTo>
                    <a:pt x="4123" y="7201"/>
                  </a:lnTo>
                  <a:close/>
                  <a:moveTo>
                    <a:pt x="4099" y="7178"/>
                  </a:moveTo>
                  <a:lnTo>
                    <a:pt x="4108" y="7171"/>
                  </a:lnTo>
                  <a:lnTo>
                    <a:pt x="4130" y="7193"/>
                  </a:lnTo>
                  <a:lnTo>
                    <a:pt x="4123" y="7201"/>
                  </a:lnTo>
                  <a:lnTo>
                    <a:pt x="4099" y="7178"/>
                  </a:lnTo>
                  <a:close/>
                  <a:moveTo>
                    <a:pt x="4108" y="7171"/>
                  </a:moveTo>
                  <a:lnTo>
                    <a:pt x="4109" y="7168"/>
                  </a:lnTo>
                  <a:lnTo>
                    <a:pt x="4112" y="7167"/>
                  </a:lnTo>
                  <a:lnTo>
                    <a:pt x="4119" y="7182"/>
                  </a:lnTo>
                  <a:lnTo>
                    <a:pt x="4108" y="7171"/>
                  </a:lnTo>
                  <a:close/>
                  <a:moveTo>
                    <a:pt x="4112" y="7167"/>
                  </a:moveTo>
                  <a:lnTo>
                    <a:pt x="4128" y="7160"/>
                  </a:lnTo>
                  <a:lnTo>
                    <a:pt x="4142" y="7188"/>
                  </a:lnTo>
                  <a:lnTo>
                    <a:pt x="4126" y="7197"/>
                  </a:lnTo>
                  <a:lnTo>
                    <a:pt x="4112" y="7167"/>
                  </a:lnTo>
                  <a:close/>
                  <a:moveTo>
                    <a:pt x="4146" y="7185"/>
                  </a:moveTo>
                  <a:lnTo>
                    <a:pt x="4145" y="7187"/>
                  </a:lnTo>
                  <a:lnTo>
                    <a:pt x="4142" y="7188"/>
                  </a:lnTo>
                  <a:lnTo>
                    <a:pt x="4135" y="7174"/>
                  </a:lnTo>
                  <a:lnTo>
                    <a:pt x="4146" y="7185"/>
                  </a:lnTo>
                  <a:close/>
                  <a:moveTo>
                    <a:pt x="4124" y="7162"/>
                  </a:moveTo>
                  <a:lnTo>
                    <a:pt x="4131" y="7155"/>
                  </a:lnTo>
                  <a:lnTo>
                    <a:pt x="4155" y="7177"/>
                  </a:lnTo>
                  <a:lnTo>
                    <a:pt x="4146" y="7185"/>
                  </a:lnTo>
                  <a:lnTo>
                    <a:pt x="4124" y="7162"/>
                  </a:lnTo>
                  <a:close/>
                  <a:moveTo>
                    <a:pt x="4131" y="7155"/>
                  </a:moveTo>
                  <a:lnTo>
                    <a:pt x="4136" y="7150"/>
                  </a:lnTo>
                  <a:lnTo>
                    <a:pt x="4144" y="7150"/>
                  </a:lnTo>
                  <a:lnTo>
                    <a:pt x="4144" y="7166"/>
                  </a:lnTo>
                  <a:lnTo>
                    <a:pt x="4131" y="7155"/>
                  </a:lnTo>
                  <a:close/>
                  <a:moveTo>
                    <a:pt x="4144" y="7150"/>
                  </a:moveTo>
                  <a:lnTo>
                    <a:pt x="4160" y="7150"/>
                  </a:lnTo>
                  <a:lnTo>
                    <a:pt x="4160" y="7182"/>
                  </a:lnTo>
                  <a:lnTo>
                    <a:pt x="4144" y="7182"/>
                  </a:lnTo>
                  <a:lnTo>
                    <a:pt x="4144" y="7150"/>
                  </a:lnTo>
                  <a:close/>
                  <a:moveTo>
                    <a:pt x="4171" y="7177"/>
                  </a:moveTo>
                  <a:lnTo>
                    <a:pt x="4166" y="7182"/>
                  </a:lnTo>
                  <a:lnTo>
                    <a:pt x="4160" y="7182"/>
                  </a:lnTo>
                  <a:lnTo>
                    <a:pt x="4160" y="7166"/>
                  </a:lnTo>
                  <a:lnTo>
                    <a:pt x="4171" y="7177"/>
                  </a:lnTo>
                  <a:close/>
                  <a:moveTo>
                    <a:pt x="4147" y="7155"/>
                  </a:moveTo>
                  <a:lnTo>
                    <a:pt x="4156" y="7146"/>
                  </a:lnTo>
                  <a:lnTo>
                    <a:pt x="4178" y="7169"/>
                  </a:lnTo>
                  <a:lnTo>
                    <a:pt x="4171" y="7177"/>
                  </a:lnTo>
                  <a:lnTo>
                    <a:pt x="4147" y="7155"/>
                  </a:lnTo>
                  <a:close/>
                  <a:moveTo>
                    <a:pt x="4156" y="7146"/>
                  </a:moveTo>
                  <a:lnTo>
                    <a:pt x="4163" y="7139"/>
                  </a:lnTo>
                  <a:lnTo>
                    <a:pt x="4187" y="7161"/>
                  </a:lnTo>
                  <a:lnTo>
                    <a:pt x="4178" y="7169"/>
                  </a:lnTo>
                  <a:lnTo>
                    <a:pt x="4156" y="7146"/>
                  </a:lnTo>
                  <a:close/>
                  <a:moveTo>
                    <a:pt x="4163" y="7139"/>
                  </a:moveTo>
                  <a:lnTo>
                    <a:pt x="4166" y="7136"/>
                  </a:lnTo>
                  <a:lnTo>
                    <a:pt x="4168" y="7135"/>
                  </a:lnTo>
                  <a:lnTo>
                    <a:pt x="4176" y="7150"/>
                  </a:lnTo>
                  <a:lnTo>
                    <a:pt x="4163" y="7139"/>
                  </a:lnTo>
                  <a:close/>
                  <a:moveTo>
                    <a:pt x="4168" y="7135"/>
                  </a:moveTo>
                  <a:lnTo>
                    <a:pt x="4184" y="7128"/>
                  </a:lnTo>
                  <a:lnTo>
                    <a:pt x="4198" y="7156"/>
                  </a:lnTo>
                  <a:lnTo>
                    <a:pt x="4182" y="7165"/>
                  </a:lnTo>
                  <a:lnTo>
                    <a:pt x="4168" y="7135"/>
                  </a:lnTo>
                  <a:close/>
                  <a:moveTo>
                    <a:pt x="4203" y="7153"/>
                  </a:moveTo>
                  <a:lnTo>
                    <a:pt x="4200" y="7155"/>
                  </a:lnTo>
                  <a:lnTo>
                    <a:pt x="4198" y="7156"/>
                  </a:lnTo>
                  <a:lnTo>
                    <a:pt x="4192" y="7142"/>
                  </a:lnTo>
                  <a:lnTo>
                    <a:pt x="4203" y="7153"/>
                  </a:lnTo>
                  <a:close/>
                  <a:moveTo>
                    <a:pt x="4179" y="7130"/>
                  </a:moveTo>
                  <a:lnTo>
                    <a:pt x="4188" y="7123"/>
                  </a:lnTo>
                  <a:lnTo>
                    <a:pt x="4210" y="7145"/>
                  </a:lnTo>
                  <a:lnTo>
                    <a:pt x="4203" y="7153"/>
                  </a:lnTo>
                  <a:lnTo>
                    <a:pt x="4179" y="7130"/>
                  </a:lnTo>
                  <a:close/>
                  <a:moveTo>
                    <a:pt x="4188" y="7123"/>
                  </a:moveTo>
                  <a:lnTo>
                    <a:pt x="4189" y="7121"/>
                  </a:lnTo>
                  <a:lnTo>
                    <a:pt x="4192" y="7120"/>
                  </a:lnTo>
                  <a:lnTo>
                    <a:pt x="4199" y="7134"/>
                  </a:lnTo>
                  <a:lnTo>
                    <a:pt x="4188" y="7123"/>
                  </a:lnTo>
                  <a:close/>
                  <a:moveTo>
                    <a:pt x="4192" y="7120"/>
                  </a:moveTo>
                  <a:lnTo>
                    <a:pt x="4208" y="7112"/>
                  </a:lnTo>
                  <a:lnTo>
                    <a:pt x="4223" y="7140"/>
                  </a:lnTo>
                  <a:lnTo>
                    <a:pt x="4207" y="7149"/>
                  </a:lnTo>
                  <a:lnTo>
                    <a:pt x="4192" y="7120"/>
                  </a:lnTo>
                  <a:close/>
                  <a:moveTo>
                    <a:pt x="4226" y="7137"/>
                  </a:moveTo>
                  <a:lnTo>
                    <a:pt x="4225" y="7139"/>
                  </a:lnTo>
                  <a:lnTo>
                    <a:pt x="4223" y="7140"/>
                  </a:lnTo>
                  <a:lnTo>
                    <a:pt x="4215" y="7126"/>
                  </a:lnTo>
                  <a:lnTo>
                    <a:pt x="4226" y="7137"/>
                  </a:lnTo>
                  <a:close/>
                  <a:moveTo>
                    <a:pt x="4204" y="7114"/>
                  </a:moveTo>
                  <a:lnTo>
                    <a:pt x="4211" y="7107"/>
                  </a:lnTo>
                  <a:lnTo>
                    <a:pt x="4235" y="7129"/>
                  </a:lnTo>
                  <a:lnTo>
                    <a:pt x="4226" y="7137"/>
                  </a:lnTo>
                  <a:lnTo>
                    <a:pt x="4204" y="7114"/>
                  </a:lnTo>
                  <a:close/>
                  <a:moveTo>
                    <a:pt x="4211" y="7107"/>
                  </a:moveTo>
                  <a:lnTo>
                    <a:pt x="4214" y="7105"/>
                  </a:lnTo>
                  <a:lnTo>
                    <a:pt x="4216" y="7104"/>
                  </a:lnTo>
                  <a:lnTo>
                    <a:pt x="4224" y="7118"/>
                  </a:lnTo>
                  <a:lnTo>
                    <a:pt x="4211" y="7107"/>
                  </a:lnTo>
                  <a:close/>
                  <a:moveTo>
                    <a:pt x="4216" y="7104"/>
                  </a:moveTo>
                  <a:lnTo>
                    <a:pt x="4232" y="7096"/>
                  </a:lnTo>
                  <a:lnTo>
                    <a:pt x="4246" y="7124"/>
                  </a:lnTo>
                  <a:lnTo>
                    <a:pt x="4230" y="7132"/>
                  </a:lnTo>
                  <a:lnTo>
                    <a:pt x="4216" y="7104"/>
                  </a:lnTo>
                  <a:close/>
                  <a:moveTo>
                    <a:pt x="4251" y="7121"/>
                  </a:moveTo>
                  <a:lnTo>
                    <a:pt x="4248" y="7123"/>
                  </a:lnTo>
                  <a:lnTo>
                    <a:pt x="4246" y="7124"/>
                  </a:lnTo>
                  <a:lnTo>
                    <a:pt x="4240" y="7110"/>
                  </a:lnTo>
                  <a:lnTo>
                    <a:pt x="4251" y="7121"/>
                  </a:lnTo>
                  <a:close/>
                  <a:moveTo>
                    <a:pt x="4227" y="7098"/>
                  </a:moveTo>
                  <a:lnTo>
                    <a:pt x="4236" y="7091"/>
                  </a:lnTo>
                  <a:lnTo>
                    <a:pt x="4258" y="7113"/>
                  </a:lnTo>
                  <a:lnTo>
                    <a:pt x="4251" y="7121"/>
                  </a:lnTo>
                  <a:lnTo>
                    <a:pt x="4227" y="7098"/>
                  </a:lnTo>
                  <a:close/>
                  <a:moveTo>
                    <a:pt x="4236" y="7091"/>
                  </a:moveTo>
                  <a:lnTo>
                    <a:pt x="4241" y="7086"/>
                  </a:lnTo>
                  <a:lnTo>
                    <a:pt x="4247" y="7086"/>
                  </a:lnTo>
                  <a:lnTo>
                    <a:pt x="4247" y="7102"/>
                  </a:lnTo>
                  <a:lnTo>
                    <a:pt x="4236" y="7091"/>
                  </a:lnTo>
                  <a:close/>
                  <a:moveTo>
                    <a:pt x="4247" y="7086"/>
                  </a:moveTo>
                  <a:lnTo>
                    <a:pt x="4256" y="7086"/>
                  </a:lnTo>
                  <a:lnTo>
                    <a:pt x="4256" y="7118"/>
                  </a:lnTo>
                  <a:lnTo>
                    <a:pt x="4247" y="7118"/>
                  </a:lnTo>
                  <a:lnTo>
                    <a:pt x="4247" y="7086"/>
                  </a:lnTo>
                  <a:close/>
                  <a:moveTo>
                    <a:pt x="4262" y="7116"/>
                  </a:moveTo>
                  <a:lnTo>
                    <a:pt x="4258" y="7118"/>
                  </a:lnTo>
                  <a:lnTo>
                    <a:pt x="4256" y="7118"/>
                  </a:lnTo>
                  <a:lnTo>
                    <a:pt x="4256" y="7102"/>
                  </a:lnTo>
                  <a:lnTo>
                    <a:pt x="4262" y="7116"/>
                  </a:lnTo>
                  <a:close/>
                  <a:moveTo>
                    <a:pt x="4248" y="7088"/>
                  </a:moveTo>
                  <a:lnTo>
                    <a:pt x="4264" y="7080"/>
                  </a:lnTo>
                  <a:lnTo>
                    <a:pt x="4278" y="7108"/>
                  </a:lnTo>
                  <a:lnTo>
                    <a:pt x="4262" y="7116"/>
                  </a:lnTo>
                  <a:lnTo>
                    <a:pt x="4248" y="7088"/>
                  </a:lnTo>
                  <a:close/>
                  <a:moveTo>
                    <a:pt x="4283" y="7105"/>
                  </a:moveTo>
                  <a:lnTo>
                    <a:pt x="4280" y="7107"/>
                  </a:lnTo>
                  <a:lnTo>
                    <a:pt x="4278" y="7108"/>
                  </a:lnTo>
                  <a:lnTo>
                    <a:pt x="4271" y="7094"/>
                  </a:lnTo>
                  <a:lnTo>
                    <a:pt x="4283" y="7105"/>
                  </a:lnTo>
                  <a:close/>
                  <a:moveTo>
                    <a:pt x="4259" y="7082"/>
                  </a:moveTo>
                  <a:lnTo>
                    <a:pt x="4268" y="7075"/>
                  </a:lnTo>
                  <a:lnTo>
                    <a:pt x="4290" y="7097"/>
                  </a:lnTo>
                  <a:lnTo>
                    <a:pt x="4283" y="7105"/>
                  </a:lnTo>
                  <a:lnTo>
                    <a:pt x="4259" y="7082"/>
                  </a:lnTo>
                  <a:close/>
                  <a:moveTo>
                    <a:pt x="4268" y="7075"/>
                  </a:moveTo>
                  <a:lnTo>
                    <a:pt x="4269" y="7073"/>
                  </a:lnTo>
                  <a:lnTo>
                    <a:pt x="4272" y="7072"/>
                  </a:lnTo>
                  <a:lnTo>
                    <a:pt x="4279" y="7086"/>
                  </a:lnTo>
                  <a:lnTo>
                    <a:pt x="4268" y="7075"/>
                  </a:lnTo>
                  <a:close/>
                  <a:moveTo>
                    <a:pt x="4272" y="7072"/>
                  </a:moveTo>
                  <a:lnTo>
                    <a:pt x="4288" y="7064"/>
                  </a:lnTo>
                  <a:lnTo>
                    <a:pt x="4303" y="7092"/>
                  </a:lnTo>
                  <a:lnTo>
                    <a:pt x="4287" y="7100"/>
                  </a:lnTo>
                  <a:lnTo>
                    <a:pt x="4272" y="7072"/>
                  </a:lnTo>
                  <a:close/>
                  <a:moveTo>
                    <a:pt x="4306" y="7089"/>
                  </a:moveTo>
                  <a:lnTo>
                    <a:pt x="4305" y="7091"/>
                  </a:lnTo>
                  <a:lnTo>
                    <a:pt x="4303" y="7092"/>
                  </a:lnTo>
                  <a:lnTo>
                    <a:pt x="4295" y="7078"/>
                  </a:lnTo>
                  <a:lnTo>
                    <a:pt x="4306" y="7089"/>
                  </a:lnTo>
                  <a:close/>
                  <a:moveTo>
                    <a:pt x="4284" y="7066"/>
                  </a:moveTo>
                  <a:lnTo>
                    <a:pt x="4291" y="7059"/>
                  </a:lnTo>
                  <a:lnTo>
                    <a:pt x="4315" y="7081"/>
                  </a:lnTo>
                  <a:lnTo>
                    <a:pt x="4306" y="7089"/>
                  </a:lnTo>
                  <a:lnTo>
                    <a:pt x="4284" y="7066"/>
                  </a:lnTo>
                  <a:close/>
                  <a:moveTo>
                    <a:pt x="4291" y="7059"/>
                  </a:moveTo>
                  <a:lnTo>
                    <a:pt x="4294" y="7057"/>
                  </a:lnTo>
                  <a:lnTo>
                    <a:pt x="4296" y="7056"/>
                  </a:lnTo>
                  <a:lnTo>
                    <a:pt x="4303" y="7070"/>
                  </a:lnTo>
                  <a:lnTo>
                    <a:pt x="4291" y="7059"/>
                  </a:lnTo>
                  <a:close/>
                  <a:moveTo>
                    <a:pt x="4296" y="7056"/>
                  </a:moveTo>
                  <a:lnTo>
                    <a:pt x="4312" y="7047"/>
                  </a:lnTo>
                  <a:lnTo>
                    <a:pt x="4326" y="7076"/>
                  </a:lnTo>
                  <a:lnTo>
                    <a:pt x="4310" y="7084"/>
                  </a:lnTo>
                  <a:lnTo>
                    <a:pt x="4296" y="7056"/>
                  </a:lnTo>
                  <a:close/>
                  <a:moveTo>
                    <a:pt x="4331" y="7073"/>
                  </a:moveTo>
                  <a:lnTo>
                    <a:pt x="4328" y="7075"/>
                  </a:lnTo>
                  <a:lnTo>
                    <a:pt x="4326" y="7076"/>
                  </a:lnTo>
                  <a:lnTo>
                    <a:pt x="4319" y="7062"/>
                  </a:lnTo>
                  <a:lnTo>
                    <a:pt x="4331" y="7073"/>
                  </a:lnTo>
                  <a:close/>
                  <a:moveTo>
                    <a:pt x="4308" y="7050"/>
                  </a:moveTo>
                  <a:lnTo>
                    <a:pt x="4316" y="7043"/>
                  </a:lnTo>
                  <a:lnTo>
                    <a:pt x="4338" y="7065"/>
                  </a:lnTo>
                  <a:lnTo>
                    <a:pt x="4331" y="7073"/>
                  </a:lnTo>
                  <a:lnTo>
                    <a:pt x="4308" y="7050"/>
                  </a:lnTo>
                  <a:close/>
                  <a:moveTo>
                    <a:pt x="4316" y="7043"/>
                  </a:moveTo>
                  <a:lnTo>
                    <a:pt x="4316" y="7043"/>
                  </a:lnTo>
                  <a:lnTo>
                    <a:pt x="4327" y="7054"/>
                  </a:lnTo>
                  <a:lnTo>
                    <a:pt x="4316" y="7043"/>
                  </a:lnTo>
                  <a:close/>
                  <a:moveTo>
                    <a:pt x="4316" y="7043"/>
                  </a:moveTo>
                  <a:lnTo>
                    <a:pt x="4324" y="7034"/>
                  </a:lnTo>
                  <a:lnTo>
                    <a:pt x="4347" y="7057"/>
                  </a:lnTo>
                  <a:lnTo>
                    <a:pt x="4338" y="7065"/>
                  </a:lnTo>
                  <a:lnTo>
                    <a:pt x="4316" y="7043"/>
                  </a:lnTo>
                  <a:close/>
                  <a:moveTo>
                    <a:pt x="4324" y="7034"/>
                  </a:moveTo>
                  <a:lnTo>
                    <a:pt x="4326" y="7033"/>
                  </a:lnTo>
                  <a:lnTo>
                    <a:pt x="4328" y="7031"/>
                  </a:lnTo>
                  <a:lnTo>
                    <a:pt x="4335" y="7046"/>
                  </a:lnTo>
                  <a:lnTo>
                    <a:pt x="4324" y="7034"/>
                  </a:lnTo>
                  <a:close/>
                  <a:moveTo>
                    <a:pt x="4328" y="7031"/>
                  </a:moveTo>
                  <a:lnTo>
                    <a:pt x="4344" y="7024"/>
                  </a:lnTo>
                  <a:lnTo>
                    <a:pt x="4358" y="7052"/>
                  </a:lnTo>
                  <a:lnTo>
                    <a:pt x="4342" y="7060"/>
                  </a:lnTo>
                  <a:lnTo>
                    <a:pt x="4328" y="7031"/>
                  </a:lnTo>
                  <a:close/>
                  <a:moveTo>
                    <a:pt x="4363" y="7049"/>
                  </a:moveTo>
                  <a:lnTo>
                    <a:pt x="4360" y="7051"/>
                  </a:lnTo>
                  <a:lnTo>
                    <a:pt x="4358" y="7052"/>
                  </a:lnTo>
                  <a:lnTo>
                    <a:pt x="4351" y="7038"/>
                  </a:lnTo>
                  <a:lnTo>
                    <a:pt x="4363" y="7049"/>
                  </a:lnTo>
                  <a:close/>
                  <a:moveTo>
                    <a:pt x="4340" y="7027"/>
                  </a:moveTo>
                  <a:lnTo>
                    <a:pt x="4348" y="7018"/>
                  </a:lnTo>
                  <a:lnTo>
                    <a:pt x="4370" y="7041"/>
                  </a:lnTo>
                  <a:lnTo>
                    <a:pt x="4363" y="7049"/>
                  </a:lnTo>
                  <a:lnTo>
                    <a:pt x="4340" y="7027"/>
                  </a:lnTo>
                  <a:close/>
                  <a:moveTo>
                    <a:pt x="4348" y="7018"/>
                  </a:moveTo>
                  <a:lnTo>
                    <a:pt x="4349" y="7017"/>
                  </a:lnTo>
                  <a:lnTo>
                    <a:pt x="4352" y="7015"/>
                  </a:lnTo>
                  <a:lnTo>
                    <a:pt x="4359" y="7030"/>
                  </a:lnTo>
                  <a:lnTo>
                    <a:pt x="4348" y="7018"/>
                  </a:lnTo>
                  <a:close/>
                  <a:moveTo>
                    <a:pt x="4352" y="7015"/>
                  </a:moveTo>
                  <a:lnTo>
                    <a:pt x="4368" y="7008"/>
                  </a:lnTo>
                  <a:lnTo>
                    <a:pt x="4383" y="7036"/>
                  </a:lnTo>
                  <a:lnTo>
                    <a:pt x="4367" y="7044"/>
                  </a:lnTo>
                  <a:lnTo>
                    <a:pt x="4352" y="7015"/>
                  </a:lnTo>
                  <a:close/>
                  <a:moveTo>
                    <a:pt x="4386" y="7033"/>
                  </a:moveTo>
                  <a:lnTo>
                    <a:pt x="4385" y="7035"/>
                  </a:lnTo>
                  <a:lnTo>
                    <a:pt x="4383" y="7036"/>
                  </a:lnTo>
                  <a:lnTo>
                    <a:pt x="4375" y="7022"/>
                  </a:lnTo>
                  <a:lnTo>
                    <a:pt x="4386" y="7033"/>
                  </a:lnTo>
                  <a:close/>
                  <a:moveTo>
                    <a:pt x="4364" y="7011"/>
                  </a:moveTo>
                  <a:lnTo>
                    <a:pt x="4372" y="7002"/>
                  </a:lnTo>
                  <a:lnTo>
                    <a:pt x="4395" y="7025"/>
                  </a:lnTo>
                  <a:lnTo>
                    <a:pt x="4386" y="7033"/>
                  </a:lnTo>
                  <a:lnTo>
                    <a:pt x="4364" y="7011"/>
                  </a:lnTo>
                  <a:close/>
                  <a:moveTo>
                    <a:pt x="4372" y="7002"/>
                  </a:moveTo>
                  <a:lnTo>
                    <a:pt x="4374" y="7001"/>
                  </a:lnTo>
                  <a:lnTo>
                    <a:pt x="4376" y="6999"/>
                  </a:lnTo>
                  <a:lnTo>
                    <a:pt x="4383" y="7014"/>
                  </a:lnTo>
                  <a:lnTo>
                    <a:pt x="4372" y="7002"/>
                  </a:lnTo>
                  <a:close/>
                  <a:moveTo>
                    <a:pt x="4376" y="6999"/>
                  </a:moveTo>
                  <a:lnTo>
                    <a:pt x="4392" y="6992"/>
                  </a:lnTo>
                  <a:lnTo>
                    <a:pt x="4406" y="7020"/>
                  </a:lnTo>
                  <a:lnTo>
                    <a:pt x="4390" y="7028"/>
                  </a:lnTo>
                  <a:lnTo>
                    <a:pt x="4376" y="6999"/>
                  </a:lnTo>
                  <a:close/>
                  <a:moveTo>
                    <a:pt x="4411" y="7017"/>
                  </a:moveTo>
                  <a:lnTo>
                    <a:pt x="4408" y="7019"/>
                  </a:lnTo>
                  <a:lnTo>
                    <a:pt x="4406" y="7020"/>
                  </a:lnTo>
                  <a:lnTo>
                    <a:pt x="4399" y="7006"/>
                  </a:lnTo>
                  <a:lnTo>
                    <a:pt x="4411" y="7017"/>
                  </a:lnTo>
                  <a:close/>
                  <a:moveTo>
                    <a:pt x="4388" y="6995"/>
                  </a:moveTo>
                  <a:lnTo>
                    <a:pt x="4396" y="6986"/>
                  </a:lnTo>
                  <a:lnTo>
                    <a:pt x="4418" y="7009"/>
                  </a:lnTo>
                  <a:lnTo>
                    <a:pt x="4411" y="7017"/>
                  </a:lnTo>
                  <a:lnTo>
                    <a:pt x="4388" y="6995"/>
                  </a:lnTo>
                  <a:close/>
                  <a:moveTo>
                    <a:pt x="4396" y="6986"/>
                  </a:moveTo>
                  <a:lnTo>
                    <a:pt x="4404" y="6979"/>
                  </a:lnTo>
                  <a:lnTo>
                    <a:pt x="4427" y="7001"/>
                  </a:lnTo>
                  <a:lnTo>
                    <a:pt x="4418" y="7009"/>
                  </a:lnTo>
                  <a:lnTo>
                    <a:pt x="4396" y="6986"/>
                  </a:lnTo>
                  <a:close/>
                  <a:moveTo>
                    <a:pt x="4404" y="6979"/>
                  </a:moveTo>
                  <a:lnTo>
                    <a:pt x="4406" y="6977"/>
                  </a:lnTo>
                  <a:lnTo>
                    <a:pt x="4408" y="6976"/>
                  </a:lnTo>
                  <a:lnTo>
                    <a:pt x="4415" y="6990"/>
                  </a:lnTo>
                  <a:lnTo>
                    <a:pt x="4404" y="6979"/>
                  </a:lnTo>
                  <a:close/>
                  <a:moveTo>
                    <a:pt x="4408" y="6976"/>
                  </a:moveTo>
                  <a:lnTo>
                    <a:pt x="4424" y="6967"/>
                  </a:lnTo>
                  <a:lnTo>
                    <a:pt x="4438" y="6996"/>
                  </a:lnTo>
                  <a:lnTo>
                    <a:pt x="4422" y="7004"/>
                  </a:lnTo>
                  <a:lnTo>
                    <a:pt x="4408" y="6976"/>
                  </a:lnTo>
                  <a:close/>
                  <a:moveTo>
                    <a:pt x="4443" y="6993"/>
                  </a:moveTo>
                  <a:lnTo>
                    <a:pt x="4441" y="6995"/>
                  </a:lnTo>
                  <a:lnTo>
                    <a:pt x="4438" y="6996"/>
                  </a:lnTo>
                  <a:lnTo>
                    <a:pt x="4431" y="6982"/>
                  </a:lnTo>
                  <a:lnTo>
                    <a:pt x="4443" y="6993"/>
                  </a:lnTo>
                  <a:close/>
                  <a:moveTo>
                    <a:pt x="4420" y="6971"/>
                  </a:moveTo>
                  <a:lnTo>
                    <a:pt x="4428" y="6963"/>
                  </a:lnTo>
                  <a:lnTo>
                    <a:pt x="4450" y="6985"/>
                  </a:lnTo>
                  <a:lnTo>
                    <a:pt x="4443" y="6993"/>
                  </a:lnTo>
                  <a:lnTo>
                    <a:pt x="4420" y="6971"/>
                  </a:lnTo>
                  <a:close/>
                  <a:moveTo>
                    <a:pt x="4428" y="6963"/>
                  </a:moveTo>
                  <a:lnTo>
                    <a:pt x="4429" y="6961"/>
                  </a:lnTo>
                  <a:lnTo>
                    <a:pt x="4432" y="6960"/>
                  </a:lnTo>
                  <a:lnTo>
                    <a:pt x="4439" y="6974"/>
                  </a:lnTo>
                  <a:lnTo>
                    <a:pt x="4428" y="6963"/>
                  </a:lnTo>
                  <a:close/>
                  <a:moveTo>
                    <a:pt x="4432" y="6960"/>
                  </a:moveTo>
                  <a:lnTo>
                    <a:pt x="4448" y="6951"/>
                  </a:lnTo>
                  <a:lnTo>
                    <a:pt x="4463" y="6980"/>
                  </a:lnTo>
                  <a:lnTo>
                    <a:pt x="4447" y="6988"/>
                  </a:lnTo>
                  <a:lnTo>
                    <a:pt x="4432" y="6960"/>
                  </a:lnTo>
                  <a:close/>
                  <a:moveTo>
                    <a:pt x="4466" y="6977"/>
                  </a:moveTo>
                  <a:lnTo>
                    <a:pt x="4465" y="6979"/>
                  </a:lnTo>
                  <a:lnTo>
                    <a:pt x="4463" y="6980"/>
                  </a:lnTo>
                  <a:lnTo>
                    <a:pt x="4455" y="6966"/>
                  </a:lnTo>
                  <a:lnTo>
                    <a:pt x="4466" y="6977"/>
                  </a:lnTo>
                  <a:close/>
                  <a:moveTo>
                    <a:pt x="4444" y="6955"/>
                  </a:moveTo>
                  <a:lnTo>
                    <a:pt x="4452" y="6946"/>
                  </a:lnTo>
                  <a:lnTo>
                    <a:pt x="4475" y="6969"/>
                  </a:lnTo>
                  <a:lnTo>
                    <a:pt x="4466" y="6977"/>
                  </a:lnTo>
                  <a:lnTo>
                    <a:pt x="4444" y="6955"/>
                  </a:lnTo>
                  <a:close/>
                  <a:moveTo>
                    <a:pt x="4452" y="6946"/>
                  </a:moveTo>
                  <a:lnTo>
                    <a:pt x="4454" y="6945"/>
                  </a:lnTo>
                  <a:lnTo>
                    <a:pt x="4457" y="6944"/>
                  </a:lnTo>
                  <a:lnTo>
                    <a:pt x="4463" y="6958"/>
                  </a:lnTo>
                  <a:lnTo>
                    <a:pt x="4452" y="6946"/>
                  </a:lnTo>
                  <a:close/>
                  <a:moveTo>
                    <a:pt x="4457" y="6944"/>
                  </a:moveTo>
                  <a:lnTo>
                    <a:pt x="4473" y="6935"/>
                  </a:lnTo>
                  <a:lnTo>
                    <a:pt x="4486" y="6964"/>
                  </a:lnTo>
                  <a:lnTo>
                    <a:pt x="4470" y="6972"/>
                  </a:lnTo>
                  <a:lnTo>
                    <a:pt x="4457" y="6944"/>
                  </a:lnTo>
                  <a:close/>
                  <a:moveTo>
                    <a:pt x="4491" y="6961"/>
                  </a:moveTo>
                  <a:lnTo>
                    <a:pt x="4489" y="6963"/>
                  </a:lnTo>
                  <a:lnTo>
                    <a:pt x="4486" y="6964"/>
                  </a:lnTo>
                  <a:lnTo>
                    <a:pt x="4479" y="6950"/>
                  </a:lnTo>
                  <a:lnTo>
                    <a:pt x="4491" y="6961"/>
                  </a:lnTo>
                  <a:close/>
                  <a:moveTo>
                    <a:pt x="4468" y="6939"/>
                  </a:moveTo>
                  <a:lnTo>
                    <a:pt x="4476" y="6930"/>
                  </a:lnTo>
                  <a:lnTo>
                    <a:pt x="4498" y="6953"/>
                  </a:lnTo>
                  <a:lnTo>
                    <a:pt x="4491" y="6961"/>
                  </a:lnTo>
                  <a:lnTo>
                    <a:pt x="4468" y="6939"/>
                  </a:lnTo>
                  <a:close/>
                  <a:moveTo>
                    <a:pt x="4476" y="6930"/>
                  </a:moveTo>
                  <a:lnTo>
                    <a:pt x="4484" y="6923"/>
                  </a:lnTo>
                  <a:lnTo>
                    <a:pt x="4507" y="6945"/>
                  </a:lnTo>
                  <a:lnTo>
                    <a:pt x="4498" y="6953"/>
                  </a:lnTo>
                  <a:lnTo>
                    <a:pt x="4476" y="6930"/>
                  </a:lnTo>
                  <a:close/>
                  <a:moveTo>
                    <a:pt x="4484" y="6923"/>
                  </a:moveTo>
                  <a:lnTo>
                    <a:pt x="4486" y="6921"/>
                  </a:lnTo>
                  <a:lnTo>
                    <a:pt x="4489" y="6919"/>
                  </a:lnTo>
                  <a:lnTo>
                    <a:pt x="4495" y="6934"/>
                  </a:lnTo>
                  <a:lnTo>
                    <a:pt x="4484" y="6923"/>
                  </a:lnTo>
                  <a:close/>
                  <a:moveTo>
                    <a:pt x="4489" y="6919"/>
                  </a:moveTo>
                  <a:lnTo>
                    <a:pt x="4505" y="6912"/>
                  </a:lnTo>
                  <a:lnTo>
                    <a:pt x="4518" y="6940"/>
                  </a:lnTo>
                  <a:lnTo>
                    <a:pt x="4502" y="6948"/>
                  </a:lnTo>
                  <a:lnTo>
                    <a:pt x="4489" y="6919"/>
                  </a:lnTo>
                  <a:close/>
                  <a:moveTo>
                    <a:pt x="4523" y="6937"/>
                  </a:moveTo>
                  <a:lnTo>
                    <a:pt x="4521" y="6939"/>
                  </a:lnTo>
                  <a:lnTo>
                    <a:pt x="4518" y="6940"/>
                  </a:lnTo>
                  <a:lnTo>
                    <a:pt x="4511" y="6926"/>
                  </a:lnTo>
                  <a:lnTo>
                    <a:pt x="4523" y="6937"/>
                  </a:lnTo>
                  <a:close/>
                  <a:moveTo>
                    <a:pt x="4500" y="6914"/>
                  </a:moveTo>
                  <a:lnTo>
                    <a:pt x="4508" y="6907"/>
                  </a:lnTo>
                  <a:lnTo>
                    <a:pt x="4530" y="6929"/>
                  </a:lnTo>
                  <a:lnTo>
                    <a:pt x="4523" y="6937"/>
                  </a:lnTo>
                  <a:lnTo>
                    <a:pt x="4500" y="6914"/>
                  </a:lnTo>
                  <a:close/>
                  <a:moveTo>
                    <a:pt x="4508" y="6907"/>
                  </a:moveTo>
                  <a:lnTo>
                    <a:pt x="4509" y="6905"/>
                  </a:lnTo>
                  <a:lnTo>
                    <a:pt x="4512" y="6903"/>
                  </a:lnTo>
                  <a:lnTo>
                    <a:pt x="4519" y="6918"/>
                  </a:lnTo>
                  <a:lnTo>
                    <a:pt x="4508" y="6907"/>
                  </a:lnTo>
                  <a:close/>
                  <a:moveTo>
                    <a:pt x="4512" y="6903"/>
                  </a:moveTo>
                  <a:lnTo>
                    <a:pt x="4528" y="6896"/>
                  </a:lnTo>
                  <a:lnTo>
                    <a:pt x="4543" y="6924"/>
                  </a:lnTo>
                  <a:lnTo>
                    <a:pt x="4527" y="6932"/>
                  </a:lnTo>
                  <a:lnTo>
                    <a:pt x="4512" y="6903"/>
                  </a:lnTo>
                  <a:close/>
                  <a:moveTo>
                    <a:pt x="4549" y="6917"/>
                  </a:moveTo>
                  <a:lnTo>
                    <a:pt x="4546" y="6922"/>
                  </a:lnTo>
                  <a:lnTo>
                    <a:pt x="4543" y="6924"/>
                  </a:lnTo>
                  <a:lnTo>
                    <a:pt x="4535" y="6910"/>
                  </a:lnTo>
                  <a:lnTo>
                    <a:pt x="4549" y="6917"/>
                  </a:lnTo>
                  <a:close/>
                  <a:moveTo>
                    <a:pt x="4521" y="6902"/>
                  </a:moveTo>
                  <a:lnTo>
                    <a:pt x="4529" y="6886"/>
                  </a:lnTo>
                  <a:lnTo>
                    <a:pt x="4557" y="6901"/>
                  </a:lnTo>
                  <a:lnTo>
                    <a:pt x="4549" y="6917"/>
                  </a:lnTo>
                  <a:lnTo>
                    <a:pt x="4521" y="6902"/>
                  </a:lnTo>
                  <a:close/>
                  <a:moveTo>
                    <a:pt x="4529" y="6886"/>
                  </a:moveTo>
                  <a:lnTo>
                    <a:pt x="4532" y="6882"/>
                  </a:lnTo>
                  <a:lnTo>
                    <a:pt x="4537" y="6880"/>
                  </a:lnTo>
                  <a:lnTo>
                    <a:pt x="4543" y="6894"/>
                  </a:lnTo>
                  <a:lnTo>
                    <a:pt x="4529" y="6886"/>
                  </a:lnTo>
                  <a:close/>
                  <a:moveTo>
                    <a:pt x="4537" y="6880"/>
                  </a:moveTo>
                  <a:lnTo>
                    <a:pt x="4553" y="6871"/>
                  </a:lnTo>
                  <a:lnTo>
                    <a:pt x="4566" y="6900"/>
                  </a:lnTo>
                  <a:lnTo>
                    <a:pt x="4550" y="6908"/>
                  </a:lnTo>
                  <a:lnTo>
                    <a:pt x="4537" y="6880"/>
                  </a:lnTo>
                  <a:close/>
                  <a:moveTo>
                    <a:pt x="4570" y="6897"/>
                  </a:moveTo>
                  <a:lnTo>
                    <a:pt x="4569" y="6898"/>
                  </a:lnTo>
                  <a:lnTo>
                    <a:pt x="4566" y="6900"/>
                  </a:lnTo>
                  <a:lnTo>
                    <a:pt x="4559" y="6886"/>
                  </a:lnTo>
                  <a:lnTo>
                    <a:pt x="4570" y="6897"/>
                  </a:lnTo>
                  <a:close/>
                  <a:moveTo>
                    <a:pt x="4548" y="6875"/>
                  </a:moveTo>
                  <a:lnTo>
                    <a:pt x="4556" y="6866"/>
                  </a:lnTo>
                  <a:lnTo>
                    <a:pt x="4578" y="6889"/>
                  </a:lnTo>
                  <a:lnTo>
                    <a:pt x="4570" y="6897"/>
                  </a:lnTo>
                  <a:lnTo>
                    <a:pt x="4548" y="6875"/>
                  </a:lnTo>
                  <a:close/>
                  <a:moveTo>
                    <a:pt x="4556" y="6866"/>
                  </a:moveTo>
                  <a:lnTo>
                    <a:pt x="4564" y="6859"/>
                  </a:lnTo>
                  <a:lnTo>
                    <a:pt x="4586" y="6881"/>
                  </a:lnTo>
                  <a:lnTo>
                    <a:pt x="4578" y="6889"/>
                  </a:lnTo>
                  <a:lnTo>
                    <a:pt x="4556" y="6866"/>
                  </a:lnTo>
                  <a:close/>
                  <a:moveTo>
                    <a:pt x="4564" y="6859"/>
                  </a:moveTo>
                  <a:lnTo>
                    <a:pt x="4565" y="6857"/>
                  </a:lnTo>
                  <a:lnTo>
                    <a:pt x="4569" y="6855"/>
                  </a:lnTo>
                  <a:lnTo>
                    <a:pt x="4575" y="6870"/>
                  </a:lnTo>
                  <a:lnTo>
                    <a:pt x="4564" y="6859"/>
                  </a:lnTo>
                  <a:close/>
                  <a:moveTo>
                    <a:pt x="4569" y="6855"/>
                  </a:moveTo>
                  <a:lnTo>
                    <a:pt x="4583" y="6848"/>
                  </a:lnTo>
                  <a:lnTo>
                    <a:pt x="4598" y="6876"/>
                  </a:lnTo>
                  <a:lnTo>
                    <a:pt x="4582" y="6884"/>
                  </a:lnTo>
                  <a:lnTo>
                    <a:pt x="4569" y="6855"/>
                  </a:lnTo>
                  <a:close/>
                  <a:moveTo>
                    <a:pt x="4602" y="6873"/>
                  </a:moveTo>
                  <a:lnTo>
                    <a:pt x="4601" y="6875"/>
                  </a:lnTo>
                  <a:lnTo>
                    <a:pt x="4598" y="6876"/>
                  </a:lnTo>
                  <a:lnTo>
                    <a:pt x="4591" y="6861"/>
                  </a:lnTo>
                  <a:lnTo>
                    <a:pt x="4602" y="6873"/>
                  </a:lnTo>
                  <a:close/>
                  <a:moveTo>
                    <a:pt x="4580" y="6850"/>
                  </a:moveTo>
                  <a:lnTo>
                    <a:pt x="4588" y="6843"/>
                  </a:lnTo>
                  <a:lnTo>
                    <a:pt x="4610" y="6865"/>
                  </a:lnTo>
                  <a:lnTo>
                    <a:pt x="4602" y="6873"/>
                  </a:lnTo>
                  <a:lnTo>
                    <a:pt x="4580" y="6850"/>
                  </a:lnTo>
                  <a:close/>
                  <a:moveTo>
                    <a:pt x="4588" y="6843"/>
                  </a:moveTo>
                  <a:lnTo>
                    <a:pt x="4590" y="6841"/>
                  </a:lnTo>
                  <a:lnTo>
                    <a:pt x="4592" y="6839"/>
                  </a:lnTo>
                  <a:lnTo>
                    <a:pt x="4599" y="6854"/>
                  </a:lnTo>
                  <a:lnTo>
                    <a:pt x="4588" y="6843"/>
                  </a:lnTo>
                  <a:close/>
                  <a:moveTo>
                    <a:pt x="4592" y="6839"/>
                  </a:moveTo>
                  <a:lnTo>
                    <a:pt x="4608" y="6832"/>
                  </a:lnTo>
                  <a:lnTo>
                    <a:pt x="4623" y="6860"/>
                  </a:lnTo>
                  <a:lnTo>
                    <a:pt x="4607" y="6868"/>
                  </a:lnTo>
                  <a:lnTo>
                    <a:pt x="4592" y="6839"/>
                  </a:lnTo>
                  <a:close/>
                  <a:moveTo>
                    <a:pt x="4626" y="6857"/>
                  </a:moveTo>
                  <a:lnTo>
                    <a:pt x="4625" y="6859"/>
                  </a:lnTo>
                  <a:lnTo>
                    <a:pt x="4623" y="6860"/>
                  </a:lnTo>
                  <a:lnTo>
                    <a:pt x="4615" y="6845"/>
                  </a:lnTo>
                  <a:lnTo>
                    <a:pt x="4626" y="6857"/>
                  </a:lnTo>
                  <a:close/>
                  <a:moveTo>
                    <a:pt x="4604" y="6834"/>
                  </a:moveTo>
                  <a:lnTo>
                    <a:pt x="4612" y="6827"/>
                  </a:lnTo>
                  <a:lnTo>
                    <a:pt x="4634" y="6849"/>
                  </a:lnTo>
                  <a:lnTo>
                    <a:pt x="4626" y="6857"/>
                  </a:lnTo>
                  <a:lnTo>
                    <a:pt x="4604" y="6834"/>
                  </a:lnTo>
                  <a:close/>
                  <a:moveTo>
                    <a:pt x="4612" y="6827"/>
                  </a:moveTo>
                  <a:lnTo>
                    <a:pt x="4613" y="6825"/>
                  </a:lnTo>
                  <a:lnTo>
                    <a:pt x="4615" y="6823"/>
                  </a:lnTo>
                  <a:lnTo>
                    <a:pt x="4623" y="6838"/>
                  </a:lnTo>
                  <a:lnTo>
                    <a:pt x="4612" y="6827"/>
                  </a:lnTo>
                  <a:close/>
                  <a:moveTo>
                    <a:pt x="4615" y="6823"/>
                  </a:moveTo>
                  <a:lnTo>
                    <a:pt x="4631" y="6816"/>
                  </a:lnTo>
                  <a:lnTo>
                    <a:pt x="4646" y="6844"/>
                  </a:lnTo>
                  <a:lnTo>
                    <a:pt x="4630" y="6852"/>
                  </a:lnTo>
                  <a:lnTo>
                    <a:pt x="4615" y="6823"/>
                  </a:lnTo>
                  <a:close/>
                  <a:moveTo>
                    <a:pt x="4654" y="6837"/>
                  </a:moveTo>
                  <a:lnTo>
                    <a:pt x="4651" y="6842"/>
                  </a:lnTo>
                  <a:lnTo>
                    <a:pt x="4646" y="6844"/>
                  </a:lnTo>
                  <a:lnTo>
                    <a:pt x="4639" y="6829"/>
                  </a:lnTo>
                  <a:lnTo>
                    <a:pt x="4654" y="6837"/>
                  </a:lnTo>
                  <a:close/>
                  <a:moveTo>
                    <a:pt x="4625" y="6822"/>
                  </a:moveTo>
                  <a:lnTo>
                    <a:pt x="4633" y="6807"/>
                  </a:lnTo>
                  <a:lnTo>
                    <a:pt x="4661" y="6821"/>
                  </a:lnTo>
                  <a:lnTo>
                    <a:pt x="4654" y="6837"/>
                  </a:lnTo>
                  <a:lnTo>
                    <a:pt x="4625" y="6822"/>
                  </a:lnTo>
                  <a:close/>
                  <a:moveTo>
                    <a:pt x="4633" y="6807"/>
                  </a:moveTo>
                  <a:lnTo>
                    <a:pt x="4634" y="6804"/>
                  </a:lnTo>
                  <a:lnTo>
                    <a:pt x="4636" y="6802"/>
                  </a:lnTo>
                  <a:lnTo>
                    <a:pt x="4647" y="6813"/>
                  </a:lnTo>
                  <a:lnTo>
                    <a:pt x="4633" y="6807"/>
                  </a:lnTo>
                  <a:close/>
                  <a:moveTo>
                    <a:pt x="4636" y="6802"/>
                  </a:moveTo>
                  <a:lnTo>
                    <a:pt x="4644" y="6795"/>
                  </a:lnTo>
                  <a:lnTo>
                    <a:pt x="4666" y="6817"/>
                  </a:lnTo>
                  <a:lnTo>
                    <a:pt x="4658" y="6825"/>
                  </a:lnTo>
                  <a:lnTo>
                    <a:pt x="4636" y="6802"/>
                  </a:lnTo>
                  <a:close/>
                  <a:moveTo>
                    <a:pt x="4644" y="6795"/>
                  </a:moveTo>
                  <a:lnTo>
                    <a:pt x="4645" y="6793"/>
                  </a:lnTo>
                  <a:lnTo>
                    <a:pt x="4647" y="6791"/>
                  </a:lnTo>
                  <a:lnTo>
                    <a:pt x="4655" y="6806"/>
                  </a:lnTo>
                  <a:lnTo>
                    <a:pt x="4644" y="6795"/>
                  </a:lnTo>
                  <a:close/>
                  <a:moveTo>
                    <a:pt x="4647" y="6791"/>
                  </a:moveTo>
                  <a:lnTo>
                    <a:pt x="4663" y="6784"/>
                  </a:lnTo>
                  <a:lnTo>
                    <a:pt x="4678" y="6812"/>
                  </a:lnTo>
                  <a:lnTo>
                    <a:pt x="4662" y="6820"/>
                  </a:lnTo>
                  <a:lnTo>
                    <a:pt x="4647" y="6791"/>
                  </a:lnTo>
                  <a:close/>
                  <a:moveTo>
                    <a:pt x="4682" y="6809"/>
                  </a:moveTo>
                  <a:lnTo>
                    <a:pt x="4681" y="6811"/>
                  </a:lnTo>
                  <a:lnTo>
                    <a:pt x="4678" y="6812"/>
                  </a:lnTo>
                  <a:lnTo>
                    <a:pt x="4671" y="6797"/>
                  </a:lnTo>
                  <a:lnTo>
                    <a:pt x="4682" y="6809"/>
                  </a:lnTo>
                  <a:close/>
                  <a:moveTo>
                    <a:pt x="4660" y="6786"/>
                  </a:moveTo>
                  <a:lnTo>
                    <a:pt x="4668" y="6779"/>
                  </a:lnTo>
                  <a:lnTo>
                    <a:pt x="4690" y="6801"/>
                  </a:lnTo>
                  <a:lnTo>
                    <a:pt x="4682" y="6809"/>
                  </a:lnTo>
                  <a:lnTo>
                    <a:pt x="4660" y="6786"/>
                  </a:lnTo>
                  <a:close/>
                  <a:moveTo>
                    <a:pt x="4668" y="6779"/>
                  </a:moveTo>
                  <a:lnTo>
                    <a:pt x="4670" y="6777"/>
                  </a:lnTo>
                  <a:lnTo>
                    <a:pt x="4672" y="6775"/>
                  </a:lnTo>
                  <a:lnTo>
                    <a:pt x="4679" y="6790"/>
                  </a:lnTo>
                  <a:lnTo>
                    <a:pt x="4668" y="6779"/>
                  </a:lnTo>
                  <a:close/>
                  <a:moveTo>
                    <a:pt x="4672" y="6775"/>
                  </a:moveTo>
                  <a:lnTo>
                    <a:pt x="4688" y="6768"/>
                  </a:lnTo>
                  <a:lnTo>
                    <a:pt x="4702" y="6796"/>
                  </a:lnTo>
                  <a:lnTo>
                    <a:pt x="4687" y="6804"/>
                  </a:lnTo>
                  <a:lnTo>
                    <a:pt x="4672" y="6775"/>
                  </a:lnTo>
                  <a:close/>
                  <a:moveTo>
                    <a:pt x="4707" y="6793"/>
                  </a:moveTo>
                  <a:lnTo>
                    <a:pt x="4705" y="6795"/>
                  </a:lnTo>
                  <a:lnTo>
                    <a:pt x="4702" y="6796"/>
                  </a:lnTo>
                  <a:lnTo>
                    <a:pt x="4695" y="6781"/>
                  </a:lnTo>
                  <a:lnTo>
                    <a:pt x="4707" y="6793"/>
                  </a:lnTo>
                  <a:close/>
                  <a:moveTo>
                    <a:pt x="4684" y="6770"/>
                  </a:moveTo>
                  <a:lnTo>
                    <a:pt x="4692" y="6763"/>
                  </a:lnTo>
                  <a:lnTo>
                    <a:pt x="4714" y="6785"/>
                  </a:lnTo>
                  <a:lnTo>
                    <a:pt x="4707" y="6793"/>
                  </a:lnTo>
                  <a:lnTo>
                    <a:pt x="4684" y="6770"/>
                  </a:lnTo>
                  <a:close/>
                  <a:moveTo>
                    <a:pt x="4692" y="6763"/>
                  </a:moveTo>
                  <a:lnTo>
                    <a:pt x="4693" y="6760"/>
                  </a:lnTo>
                  <a:lnTo>
                    <a:pt x="4695" y="6759"/>
                  </a:lnTo>
                  <a:lnTo>
                    <a:pt x="4703" y="6774"/>
                  </a:lnTo>
                  <a:lnTo>
                    <a:pt x="4692" y="6763"/>
                  </a:lnTo>
                  <a:close/>
                  <a:moveTo>
                    <a:pt x="4695" y="6759"/>
                  </a:moveTo>
                  <a:lnTo>
                    <a:pt x="4711" y="6752"/>
                  </a:lnTo>
                  <a:lnTo>
                    <a:pt x="4726" y="6780"/>
                  </a:lnTo>
                  <a:lnTo>
                    <a:pt x="4710" y="6788"/>
                  </a:lnTo>
                  <a:lnTo>
                    <a:pt x="4695" y="6759"/>
                  </a:lnTo>
                  <a:close/>
                  <a:moveTo>
                    <a:pt x="4734" y="6773"/>
                  </a:moveTo>
                  <a:lnTo>
                    <a:pt x="4731" y="6778"/>
                  </a:lnTo>
                  <a:lnTo>
                    <a:pt x="4726" y="6780"/>
                  </a:lnTo>
                  <a:lnTo>
                    <a:pt x="4719" y="6765"/>
                  </a:lnTo>
                  <a:lnTo>
                    <a:pt x="4734" y="6773"/>
                  </a:lnTo>
                  <a:close/>
                  <a:moveTo>
                    <a:pt x="4705" y="6759"/>
                  </a:moveTo>
                  <a:lnTo>
                    <a:pt x="4713" y="6743"/>
                  </a:lnTo>
                  <a:lnTo>
                    <a:pt x="4741" y="6757"/>
                  </a:lnTo>
                  <a:lnTo>
                    <a:pt x="4734" y="6773"/>
                  </a:lnTo>
                  <a:lnTo>
                    <a:pt x="4705" y="6759"/>
                  </a:lnTo>
                  <a:close/>
                  <a:moveTo>
                    <a:pt x="4713" y="6743"/>
                  </a:moveTo>
                  <a:lnTo>
                    <a:pt x="4714" y="6741"/>
                  </a:lnTo>
                  <a:lnTo>
                    <a:pt x="4715" y="6738"/>
                  </a:lnTo>
                  <a:lnTo>
                    <a:pt x="4727" y="6749"/>
                  </a:lnTo>
                  <a:lnTo>
                    <a:pt x="4713" y="6743"/>
                  </a:lnTo>
                  <a:close/>
                  <a:moveTo>
                    <a:pt x="4715" y="6738"/>
                  </a:moveTo>
                  <a:lnTo>
                    <a:pt x="4724" y="6731"/>
                  </a:lnTo>
                  <a:lnTo>
                    <a:pt x="4746" y="6753"/>
                  </a:lnTo>
                  <a:lnTo>
                    <a:pt x="4739" y="6762"/>
                  </a:lnTo>
                  <a:lnTo>
                    <a:pt x="4715" y="6738"/>
                  </a:lnTo>
                  <a:close/>
                  <a:moveTo>
                    <a:pt x="4724" y="6731"/>
                  </a:moveTo>
                  <a:lnTo>
                    <a:pt x="4725" y="6728"/>
                  </a:lnTo>
                  <a:lnTo>
                    <a:pt x="4727" y="6727"/>
                  </a:lnTo>
                  <a:lnTo>
                    <a:pt x="4735" y="6742"/>
                  </a:lnTo>
                  <a:lnTo>
                    <a:pt x="4724" y="6731"/>
                  </a:lnTo>
                  <a:close/>
                  <a:moveTo>
                    <a:pt x="4727" y="6727"/>
                  </a:moveTo>
                  <a:lnTo>
                    <a:pt x="4743" y="6720"/>
                  </a:lnTo>
                  <a:lnTo>
                    <a:pt x="4758" y="6748"/>
                  </a:lnTo>
                  <a:lnTo>
                    <a:pt x="4742" y="6756"/>
                  </a:lnTo>
                  <a:lnTo>
                    <a:pt x="4727" y="6727"/>
                  </a:lnTo>
                  <a:close/>
                  <a:moveTo>
                    <a:pt x="4762" y="6746"/>
                  </a:moveTo>
                  <a:lnTo>
                    <a:pt x="4761" y="6747"/>
                  </a:lnTo>
                  <a:lnTo>
                    <a:pt x="4758" y="6748"/>
                  </a:lnTo>
                  <a:lnTo>
                    <a:pt x="4751" y="6733"/>
                  </a:lnTo>
                  <a:lnTo>
                    <a:pt x="4762" y="6746"/>
                  </a:lnTo>
                  <a:close/>
                  <a:moveTo>
                    <a:pt x="4740" y="6722"/>
                  </a:moveTo>
                  <a:lnTo>
                    <a:pt x="4747" y="6715"/>
                  </a:lnTo>
                  <a:lnTo>
                    <a:pt x="4771" y="6737"/>
                  </a:lnTo>
                  <a:lnTo>
                    <a:pt x="4762" y="6746"/>
                  </a:lnTo>
                  <a:lnTo>
                    <a:pt x="4740" y="6722"/>
                  </a:lnTo>
                  <a:close/>
                  <a:moveTo>
                    <a:pt x="4747" y="6715"/>
                  </a:moveTo>
                  <a:lnTo>
                    <a:pt x="4750" y="6712"/>
                  </a:lnTo>
                  <a:lnTo>
                    <a:pt x="4752" y="6711"/>
                  </a:lnTo>
                  <a:lnTo>
                    <a:pt x="4759" y="6726"/>
                  </a:lnTo>
                  <a:lnTo>
                    <a:pt x="4747" y="6715"/>
                  </a:lnTo>
                  <a:close/>
                  <a:moveTo>
                    <a:pt x="4752" y="6711"/>
                  </a:moveTo>
                  <a:lnTo>
                    <a:pt x="4768" y="6704"/>
                  </a:lnTo>
                  <a:lnTo>
                    <a:pt x="4782" y="6732"/>
                  </a:lnTo>
                  <a:lnTo>
                    <a:pt x="4766" y="6740"/>
                  </a:lnTo>
                  <a:lnTo>
                    <a:pt x="4752" y="6711"/>
                  </a:lnTo>
                  <a:close/>
                  <a:moveTo>
                    <a:pt x="4789" y="6725"/>
                  </a:moveTo>
                  <a:lnTo>
                    <a:pt x="4787" y="6730"/>
                  </a:lnTo>
                  <a:lnTo>
                    <a:pt x="4782" y="6732"/>
                  </a:lnTo>
                  <a:lnTo>
                    <a:pt x="4775" y="6717"/>
                  </a:lnTo>
                  <a:lnTo>
                    <a:pt x="4789" y="6725"/>
                  </a:lnTo>
                  <a:close/>
                  <a:moveTo>
                    <a:pt x="4761" y="6711"/>
                  </a:moveTo>
                  <a:lnTo>
                    <a:pt x="4769" y="6695"/>
                  </a:lnTo>
                  <a:lnTo>
                    <a:pt x="4798" y="6709"/>
                  </a:lnTo>
                  <a:lnTo>
                    <a:pt x="4789" y="6725"/>
                  </a:lnTo>
                  <a:lnTo>
                    <a:pt x="4761" y="6711"/>
                  </a:lnTo>
                  <a:close/>
                  <a:moveTo>
                    <a:pt x="4769" y="6695"/>
                  </a:moveTo>
                  <a:lnTo>
                    <a:pt x="4772" y="6690"/>
                  </a:lnTo>
                  <a:lnTo>
                    <a:pt x="4775" y="6688"/>
                  </a:lnTo>
                  <a:lnTo>
                    <a:pt x="4783" y="6701"/>
                  </a:lnTo>
                  <a:lnTo>
                    <a:pt x="4769" y="6695"/>
                  </a:lnTo>
                  <a:close/>
                  <a:moveTo>
                    <a:pt x="4775" y="6688"/>
                  </a:moveTo>
                  <a:lnTo>
                    <a:pt x="4791" y="6679"/>
                  </a:lnTo>
                  <a:lnTo>
                    <a:pt x="4806" y="6708"/>
                  </a:lnTo>
                  <a:lnTo>
                    <a:pt x="4790" y="6716"/>
                  </a:lnTo>
                  <a:lnTo>
                    <a:pt x="4775" y="6688"/>
                  </a:lnTo>
                  <a:close/>
                  <a:moveTo>
                    <a:pt x="4810" y="6705"/>
                  </a:moveTo>
                  <a:lnTo>
                    <a:pt x="4809" y="6706"/>
                  </a:lnTo>
                  <a:lnTo>
                    <a:pt x="4806" y="6708"/>
                  </a:lnTo>
                  <a:lnTo>
                    <a:pt x="4799" y="6694"/>
                  </a:lnTo>
                  <a:lnTo>
                    <a:pt x="4810" y="6705"/>
                  </a:lnTo>
                  <a:close/>
                  <a:moveTo>
                    <a:pt x="4788" y="6683"/>
                  </a:moveTo>
                  <a:lnTo>
                    <a:pt x="4795" y="6674"/>
                  </a:lnTo>
                  <a:lnTo>
                    <a:pt x="4819" y="6698"/>
                  </a:lnTo>
                  <a:lnTo>
                    <a:pt x="4810" y="6705"/>
                  </a:lnTo>
                  <a:lnTo>
                    <a:pt x="4788" y="6683"/>
                  </a:lnTo>
                  <a:close/>
                  <a:moveTo>
                    <a:pt x="4795" y="6674"/>
                  </a:moveTo>
                  <a:lnTo>
                    <a:pt x="4804" y="6667"/>
                  </a:lnTo>
                  <a:lnTo>
                    <a:pt x="4826" y="6689"/>
                  </a:lnTo>
                  <a:lnTo>
                    <a:pt x="4819" y="6698"/>
                  </a:lnTo>
                  <a:lnTo>
                    <a:pt x="4795" y="6674"/>
                  </a:lnTo>
                  <a:close/>
                  <a:moveTo>
                    <a:pt x="4804" y="6667"/>
                  </a:moveTo>
                  <a:lnTo>
                    <a:pt x="4820" y="6651"/>
                  </a:lnTo>
                  <a:lnTo>
                    <a:pt x="4842" y="6673"/>
                  </a:lnTo>
                  <a:lnTo>
                    <a:pt x="4826" y="6689"/>
                  </a:lnTo>
                  <a:lnTo>
                    <a:pt x="4804" y="6667"/>
                  </a:lnTo>
                  <a:close/>
                  <a:moveTo>
                    <a:pt x="4820" y="6651"/>
                  </a:moveTo>
                  <a:lnTo>
                    <a:pt x="4827" y="6642"/>
                  </a:lnTo>
                  <a:lnTo>
                    <a:pt x="4851" y="6666"/>
                  </a:lnTo>
                  <a:lnTo>
                    <a:pt x="4842" y="6673"/>
                  </a:lnTo>
                  <a:lnTo>
                    <a:pt x="4820" y="6651"/>
                  </a:lnTo>
                  <a:close/>
                  <a:moveTo>
                    <a:pt x="4827" y="6642"/>
                  </a:moveTo>
                  <a:lnTo>
                    <a:pt x="4830" y="6641"/>
                  </a:lnTo>
                  <a:lnTo>
                    <a:pt x="4832" y="6640"/>
                  </a:lnTo>
                  <a:lnTo>
                    <a:pt x="4840" y="6653"/>
                  </a:lnTo>
                  <a:lnTo>
                    <a:pt x="4827" y="6642"/>
                  </a:lnTo>
                  <a:close/>
                  <a:moveTo>
                    <a:pt x="4832" y="6640"/>
                  </a:moveTo>
                  <a:lnTo>
                    <a:pt x="4848" y="6631"/>
                  </a:lnTo>
                  <a:lnTo>
                    <a:pt x="4862" y="6659"/>
                  </a:lnTo>
                  <a:lnTo>
                    <a:pt x="4846" y="6668"/>
                  </a:lnTo>
                  <a:lnTo>
                    <a:pt x="4832" y="6640"/>
                  </a:lnTo>
                  <a:close/>
                  <a:moveTo>
                    <a:pt x="4867" y="6657"/>
                  </a:moveTo>
                  <a:lnTo>
                    <a:pt x="4864" y="6658"/>
                  </a:lnTo>
                  <a:lnTo>
                    <a:pt x="4862" y="6659"/>
                  </a:lnTo>
                  <a:lnTo>
                    <a:pt x="4856" y="6646"/>
                  </a:lnTo>
                  <a:lnTo>
                    <a:pt x="4867" y="6657"/>
                  </a:lnTo>
                  <a:close/>
                  <a:moveTo>
                    <a:pt x="4843" y="6635"/>
                  </a:moveTo>
                  <a:lnTo>
                    <a:pt x="4852" y="6626"/>
                  </a:lnTo>
                  <a:lnTo>
                    <a:pt x="4874" y="6650"/>
                  </a:lnTo>
                  <a:lnTo>
                    <a:pt x="4867" y="6657"/>
                  </a:lnTo>
                  <a:lnTo>
                    <a:pt x="4843" y="6635"/>
                  </a:lnTo>
                  <a:close/>
                  <a:moveTo>
                    <a:pt x="4874" y="6650"/>
                  </a:moveTo>
                  <a:lnTo>
                    <a:pt x="4874" y="6650"/>
                  </a:lnTo>
                  <a:lnTo>
                    <a:pt x="4863" y="6637"/>
                  </a:lnTo>
                  <a:lnTo>
                    <a:pt x="4874" y="6650"/>
                  </a:lnTo>
                  <a:close/>
                  <a:moveTo>
                    <a:pt x="4852" y="6626"/>
                  </a:moveTo>
                  <a:lnTo>
                    <a:pt x="4868" y="6610"/>
                  </a:lnTo>
                  <a:lnTo>
                    <a:pt x="4890" y="6634"/>
                  </a:lnTo>
                  <a:lnTo>
                    <a:pt x="4874" y="6650"/>
                  </a:lnTo>
                  <a:lnTo>
                    <a:pt x="4852" y="6626"/>
                  </a:lnTo>
                  <a:close/>
                  <a:moveTo>
                    <a:pt x="4868" y="6610"/>
                  </a:moveTo>
                  <a:lnTo>
                    <a:pt x="4868" y="6610"/>
                  </a:lnTo>
                  <a:lnTo>
                    <a:pt x="4879" y="6621"/>
                  </a:lnTo>
                  <a:lnTo>
                    <a:pt x="4868" y="6610"/>
                  </a:lnTo>
                  <a:close/>
                  <a:moveTo>
                    <a:pt x="4868" y="6610"/>
                  </a:moveTo>
                  <a:lnTo>
                    <a:pt x="4875" y="6603"/>
                  </a:lnTo>
                  <a:lnTo>
                    <a:pt x="4899" y="6625"/>
                  </a:lnTo>
                  <a:lnTo>
                    <a:pt x="4890" y="6634"/>
                  </a:lnTo>
                  <a:lnTo>
                    <a:pt x="4868" y="6610"/>
                  </a:lnTo>
                  <a:close/>
                  <a:moveTo>
                    <a:pt x="4875" y="6603"/>
                  </a:moveTo>
                  <a:lnTo>
                    <a:pt x="4878" y="6600"/>
                  </a:lnTo>
                  <a:lnTo>
                    <a:pt x="4880" y="6599"/>
                  </a:lnTo>
                  <a:lnTo>
                    <a:pt x="4888" y="6614"/>
                  </a:lnTo>
                  <a:lnTo>
                    <a:pt x="4875" y="6603"/>
                  </a:lnTo>
                  <a:close/>
                  <a:moveTo>
                    <a:pt x="4880" y="6599"/>
                  </a:moveTo>
                  <a:lnTo>
                    <a:pt x="4896" y="6592"/>
                  </a:lnTo>
                  <a:lnTo>
                    <a:pt x="4910" y="6620"/>
                  </a:lnTo>
                  <a:lnTo>
                    <a:pt x="4894" y="6629"/>
                  </a:lnTo>
                  <a:lnTo>
                    <a:pt x="4880" y="6599"/>
                  </a:lnTo>
                  <a:close/>
                  <a:moveTo>
                    <a:pt x="4915" y="6618"/>
                  </a:moveTo>
                  <a:lnTo>
                    <a:pt x="4912" y="6619"/>
                  </a:lnTo>
                  <a:lnTo>
                    <a:pt x="4910" y="6620"/>
                  </a:lnTo>
                  <a:lnTo>
                    <a:pt x="4904" y="6605"/>
                  </a:lnTo>
                  <a:lnTo>
                    <a:pt x="4915" y="6618"/>
                  </a:lnTo>
                  <a:close/>
                  <a:moveTo>
                    <a:pt x="4891" y="6594"/>
                  </a:moveTo>
                  <a:lnTo>
                    <a:pt x="4900" y="6587"/>
                  </a:lnTo>
                  <a:lnTo>
                    <a:pt x="4922" y="6609"/>
                  </a:lnTo>
                  <a:lnTo>
                    <a:pt x="4915" y="6618"/>
                  </a:lnTo>
                  <a:lnTo>
                    <a:pt x="4891" y="6594"/>
                  </a:lnTo>
                  <a:close/>
                  <a:moveTo>
                    <a:pt x="4926" y="6605"/>
                  </a:moveTo>
                  <a:lnTo>
                    <a:pt x="4924" y="6608"/>
                  </a:lnTo>
                  <a:lnTo>
                    <a:pt x="4922" y="6609"/>
                  </a:lnTo>
                  <a:lnTo>
                    <a:pt x="4911" y="6598"/>
                  </a:lnTo>
                  <a:lnTo>
                    <a:pt x="4926" y="6605"/>
                  </a:lnTo>
                  <a:close/>
                  <a:moveTo>
                    <a:pt x="4896" y="6590"/>
                  </a:moveTo>
                  <a:lnTo>
                    <a:pt x="4905" y="6574"/>
                  </a:lnTo>
                  <a:lnTo>
                    <a:pt x="4933" y="6589"/>
                  </a:lnTo>
                  <a:lnTo>
                    <a:pt x="4926" y="6605"/>
                  </a:lnTo>
                  <a:lnTo>
                    <a:pt x="4896" y="6590"/>
                  </a:lnTo>
                  <a:close/>
                  <a:moveTo>
                    <a:pt x="4905" y="6574"/>
                  </a:moveTo>
                  <a:lnTo>
                    <a:pt x="4907" y="6570"/>
                  </a:lnTo>
                  <a:lnTo>
                    <a:pt x="4912" y="6567"/>
                  </a:lnTo>
                  <a:lnTo>
                    <a:pt x="4920" y="6582"/>
                  </a:lnTo>
                  <a:lnTo>
                    <a:pt x="4905" y="6574"/>
                  </a:lnTo>
                  <a:close/>
                  <a:moveTo>
                    <a:pt x="4912" y="6567"/>
                  </a:moveTo>
                  <a:lnTo>
                    <a:pt x="4928" y="6560"/>
                  </a:lnTo>
                  <a:lnTo>
                    <a:pt x="4942" y="6588"/>
                  </a:lnTo>
                  <a:lnTo>
                    <a:pt x="4926" y="6597"/>
                  </a:lnTo>
                  <a:lnTo>
                    <a:pt x="4912" y="6567"/>
                  </a:lnTo>
                  <a:close/>
                  <a:moveTo>
                    <a:pt x="4947" y="6586"/>
                  </a:moveTo>
                  <a:lnTo>
                    <a:pt x="4944" y="6587"/>
                  </a:lnTo>
                  <a:lnTo>
                    <a:pt x="4942" y="6588"/>
                  </a:lnTo>
                  <a:lnTo>
                    <a:pt x="4936" y="6573"/>
                  </a:lnTo>
                  <a:lnTo>
                    <a:pt x="4947" y="6586"/>
                  </a:lnTo>
                  <a:close/>
                  <a:moveTo>
                    <a:pt x="4923" y="6562"/>
                  </a:moveTo>
                  <a:lnTo>
                    <a:pt x="4932" y="6555"/>
                  </a:lnTo>
                  <a:lnTo>
                    <a:pt x="4954" y="6577"/>
                  </a:lnTo>
                  <a:lnTo>
                    <a:pt x="4947" y="6586"/>
                  </a:lnTo>
                  <a:lnTo>
                    <a:pt x="4923" y="6562"/>
                  </a:lnTo>
                  <a:close/>
                  <a:moveTo>
                    <a:pt x="4932" y="6555"/>
                  </a:moveTo>
                  <a:lnTo>
                    <a:pt x="4948" y="6539"/>
                  </a:lnTo>
                  <a:lnTo>
                    <a:pt x="4970" y="6561"/>
                  </a:lnTo>
                  <a:lnTo>
                    <a:pt x="4954" y="6577"/>
                  </a:lnTo>
                  <a:lnTo>
                    <a:pt x="4932" y="6555"/>
                  </a:lnTo>
                  <a:close/>
                  <a:moveTo>
                    <a:pt x="4948" y="6539"/>
                  </a:moveTo>
                  <a:lnTo>
                    <a:pt x="4955" y="6530"/>
                  </a:lnTo>
                  <a:lnTo>
                    <a:pt x="4979" y="6554"/>
                  </a:lnTo>
                  <a:lnTo>
                    <a:pt x="4970" y="6561"/>
                  </a:lnTo>
                  <a:lnTo>
                    <a:pt x="4948" y="6539"/>
                  </a:lnTo>
                  <a:close/>
                  <a:moveTo>
                    <a:pt x="4955" y="6530"/>
                  </a:moveTo>
                  <a:lnTo>
                    <a:pt x="4958" y="6529"/>
                  </a:lnTo>
                  <a:lnTo>
                    <a:pt x="4960" y="6528"/>
                  </a:lnTo>
                  <a:lnTo>
                    <a:pt x="4968" y="6541"/>
                  </a:lnTo>
                  <a:lnTo>
                    <a:pt x="4955" y="6530"/>
                  </a:lnTo>
                  <a:close/>
                  <a:moveTo>
                    <a:pt x="4960" y="6528"/>
                  </a:moveTo>
                  <a:lnTo>
                    <a:pt x="4976" y="6519"/>
                  </a:lnTo>
                  <a:lnTo>
                    <a:pt x="4990" y="6549"/>
                  </a:lnTo>
                  <a:lnTo>
                    <a:pt x="4974" y="6556"/>
                  </a:lnTo>
                  <a:lnTo>
                    <a:pt x="4960" y="6528"/>
                  </a:lnTo>
                  <a:close/>
                  <a:moveTo>
                    <a:pt x="4995" y="6545"/>
                  </a:moveTo>
                  <a:lnTo>
                    <a:pt x="4992" y="6547"/>
                  </a:lnTo>
                  <a:lnTo>
                    <a:pt x="4990" y="6549"/>
                  </a:lnTo>
                  <a:lnTo>
                    <a:pt x="4984" y="6534"/>
                  </a:lnTo>
                  <a:lnTo>
                    <a:pt x="4995" y="6545"/>
                  </a:lnTo>
                  <a:close/>
                  <a:moveTo>
                    <a:pt x="4971" y="6523"/>
                  </a:moveTo>
                  <a:lnTo>
                    <a:pt x="4980" y="6514"/>
                  </a:lnTo>
                  <a:lnTo>
                    <a:pt x="5002" y="6538"/>
                  </a:lnTo>
                  <a:lnTo>
                    <a:pt x="4995" y="6545"/>
                  </a:lnTo>
                  <a:lnTo>
                    <a:pt x="4971" y="6523"/>
                  </a:lnTo>
                  <a:close/>
                  <a:moveTo>
                    <a:pt x="5006" y="6533"/>
                  </a:moveTo>
                  <a:lnTo>
                    <a:pt x="5005" y="6535"/>
                  </a:lnTo>
                  <a:lnTo>
                    <a:pt x="5002" y="6538"/>
                  </a:lnTo>
                  <a:lnTo>
                    <a:pt x="4991" y="6525"/>
                  </a:lnTo>
                  <a:lnTo>
                    <a:pt x="5006" y="6533"/>
                  </a:lnTo>
                  <a:close/>
                  <a:moveTo>
                    <a:pt x="4976" y="6519"/>
                  </a:moveTo>
                  <a:lnTo>
                    <a:pt x="4985" y="6503"/>
                  </a:lnTo>
                  <a:lnTo>
                    <a:pt x="5013" y="6517"/>
                  </a:lnTo>
                  <a:lnTo>
                    <a:pt x="5006" y="6533"/>
                  </a:lnTo>
                  <a:lnTo>
                    <a:pt x="4976" y="6519"/>
                  </a:lnTo>
                  <a:close/>
                  <a:moveTo>
                    <a:pt x="4985" y="6503"/>
                  </a:moveTo>
                  <a:lnTo>
                    <a:pt x="4987" y="6498"/>
                  </a:lnTo>
                  <a:lnTo>
                    <a:pt x="4992" y="6496"/>
                  </a:lnTo>
                  <a:lnTo>
                    <a:pt x="5000" y="6510"/>
                  </a:lnTo>
                  <a:lnTo>
                    <a:pt x="4985" y="6503"/>
                  </a:lnTo>
                  <a:close/>
                  <a:moveTo>
                    <a:pt x="4992" y="6496"/>
                  </a:moveTo>
                  <a:lnTo>
                    <a:pt x="5008" y="6487"/>
                  </a:lnTo>
                  <a:lnTo>
                    <a:pt x="5022" y="6517"/>
                  </a:lnTo>
                  <a:lnTo>
                    <a:pt x="5006" y="6524"/>
                  </a:lnTo>
                  <a:lnTo>
                    <a:pt x="4992" y="6496"/>
                  </a:lnTo>
                  <a:close/>
                  <a:moveTo>
                    <a:pt x="5027" y="6513"/>
                  </a:moveTo>
                  <a:lnTo>
                    <a:pt x="5024" y="6515"/>
                  </a:lnTo>
                  <a:lnTo>
                    <a:pt x="5022" y="6517"/>
                  </a:lnTo>
                  <a:lnTo>
                    <a:pt x="5014" y="6502"/>
                  </a:lnTo>
                  <a:lnTo>
                    <a:pt x="5027" y="6513"/>
                  </a:lnTo>
                  <a:close/>
                  <a:moveTo>
                    <a:pt x="5003" y="6491"/>
                  </a:moveTo>
                  <a:lnTo>
                    <a:pt x="5012" y="6482"/>
                  </a:lnTo>
                  <a:lnTo>
                    <a:pt x="5034" y="6506"/>
                  </a:lnTo>
                  <a:lnTo>
                    <a:pt x="5027" y="6513"/>
                  </a:lnTo>
                  <a:lnTo>
                    <a:pt x="5003" y="6491"/>
                  </a:lnTo>
                  <a:close/>
                  <a:moveTo>
                    <a:pt x="5012" y="6482"/>
                  </a:moveTo>
                  <a:lnTo>
                    <a:pt x="5028" y="6466"/>
                  </a:lnTo>
                  <a:lnTo>
                    <a:pt x="5050" y="6489"/>
                  </a:lnTo>
                  <a:lnTo>
                    <a:pt x="5034" y="6506"/>
                  </a:lnTo>
                  <a:lnTo>
                    <a:pt x="5012" y="6482"/>
                  </a:lnTo>
                  <a:close/>
                  <a:moveTo>
                    <a:pt x="5028" y="6466"/>
                  </a:moveTo>
                  <a:lnTo>
                    <a:pt x="5035" y="6459"/>
                  </a:lnTo>
                  <a:lnTo>
                    <a:pt x="5059" y="6481"/>
                  </a:lnTo>
                  <a:lnTo>
                    <a:pt x="5050" y="6489"/>
                  </a:lnTo>
                  <a:lnTo>
                    <a:pt x="5028" y="6466"/>
                  </a:lnTo>
                  <a:close/>
                  <a:moveTo>
                    <a:pt x="5035" y="6459"/>
                  </a:moveTo>
                  <a:lnTo>
                    <a:pt x="5035" y="6459"/>
                  </a:lnTo>
                  <a:lnTo>
                    <a:pt x="5046" y="6470"/>
                  </a:lnTo>
                  <a:lnTo>
                    <a:pt x="5035" y="6459"/>
                  </a:lnTo>
                  <a:close/>
                  <a:moveTo>
                    <a:pt x="5035" y="6459"/>
                  </a:moveTo>
                  <a:lnTo>
                    <a:pt x="5051" y="6443"/>
                  </a:lnTo>
                  <a:lnTo>
                    <a:pt x="5075" y="6465"/>
                  </a:lnTo>
                  <a:lnTo>
                    <a:pt x="5059" y="6481"/>
                  </a:lnTo>
                  <a:lnTo>
                    <a:pt x="5035" y="6459"/>
                  </a:lnTo>
                  <a:close/>
                  <a:moveTo>
                    <a:pt x="5075" y="6465"/>
                  </a:moveTo>
                  <a:lnTo>
                    <a:pt x="5075" y="6465"/>
                  </a:lnTo>
                  <a:lnTo>
                    <a:pt x="5062" y="6454"/>
                  </a:lnTo>
                  <a:lnTo>
                    <a:pt x="5075" y="6465"/>
                  </a:lnTo>
                  <a:close/>
                  <a:moveTo>
                    <a:pt x="5051" y="6443"/>
                  </a:moveTo>
                  <a:lnTo>
                    <a:pt x="5060" y="6434"/>
                  </a:lnTo>
                  <a:lnTo>
                    <a:pt x="5082" y="6457"/>
                  </a:lnTo>
                  <a:lnTo>
                    <a:pt x="5075" y="6465"/>
                  </a:lnTo>
                  <a:lnTo>
                    <a:pt x="5051" y="6443"/>
                  </a:lnTo>
                  <a:close/>
                  <a:moveTo>
                    <a:pt x="5060" y="6434"/>
                  </a:moveTo>
                  <a:lnTo>
                    <a:pt x="5067" y="6427"/>
                  </a:lnTo>
                  <a:lnTo>
                    <a:pt x="5091" y="6449"/>
                  </a:lnTo>
                  <a:lnTo>
                    <a:pt x="5082" y="6457"/>
                  </a:lnTo>
                  <a:lnTo>
                    <a:pt x="5060" y="6434"/>
                  </a:lnTo>
                  <a:close/>
                  <a:moveTo>
                    <a:pt x="5067" y="6427"/>
                  </a:moveTo>
                  <a:lnTo>
                    <a:pt x="5083" y="6411"/>
                  </a:lnTo>
                  <a:lnTo>
                    <a:pt x="5107" y="6433"/>
                  </a:lnTo>
                  <a:lnTo>
                    <a:pt x="5091" y="6449"/>
                  </a:lnTo>
                  <a:lnTo>
                    <a:pt x="5067" y="6427"/>
                  </a:lnTo>
                  <a:close/>
                  <a:moveTo>
                    <a:pt x="5083" y="6411"/>
                  </a:moveTo>
                  <a:lnTo>
                    <a:pt x="5092" y="6402"/>
                  </a:lnTo>
                  <a:lnTo>
                    <a:pt x="5114" y="6425"/>
                  </a:lnTo>
                  <a:lnTo>
                    <a:pt x="5107" y="6433"/>
                  </a:lnTo>
                  <a:lnTo>
                    <a:pt x="5083" y="6411"/>
                  </a:lnTo>
                  <a:close/>
                  <a:moveTo>
                    <a:pt x="5092" y="6402"/>
                  </a:moveTo>
                  <a:lnTo>
                    <a:pt x="5093" y="6401"/>
                  </a:lnTo>
                  <a:lnTo>
                    <a:pt x="5096" y="6400"/>
                  </a:lnTo>
                  <a:lnTo>
                    <a:pt x="5103" y="6414"/>
                  </a:lnTo>
                  <a:lnTo>
                    <a:pt x="5092" y="6402"/>
                  </a:lnTo>
                  <a:close/>
                  <a:moveTo>
                    <a:pt x="5096" y="6400"/>
                  </a:moveTo>
                  <a:lnTo>
                    <a:pt x="5112" y="6392"/>
                  </a:lnTo>
                  <a:lnTo>
                    <a:pt x="5126" y="6421"/>
                  </a:lnTo>
                  <a:lnTo>
                    <a:pt x="5110" y="6428"/>
                  </a:lnTo>
                  <a:lnTo>
                    <a:pt x="5096" y="6400"/>
                  </a:lnTo>
                  <a:close/>
                  <a:moveTo>
                    <a:pt x="5133" y="6413"/>
                  </a:moveTo>
                  <a:lnTo>
                    <a:pt x="5131" y="6418"/>
                  </a:lnTo>
                  <a:lnTo>
                    <a:pt x="5126" y="6421"/>
                  </a:lnTo>
                  <a:lnTo>
                    <a:pt x="5119" y="6406"/>
                  </a:lnTo>
                  <a:lnTo>
                    <a:pt x="5133" y="6413"/>
                  </a:lnTo>
                  <a:close/>
                  <a:moveTo>
                    <a:pt x="5104" y="6398"/>
                  </a:moveTo>
                  <a:lnTo>
                    <a:pt x="5113" y="6382"/>
                  </a:lnTo>
                  <a:lnTo>
                    <a:pt x="5141" y="6397"/>
                  </a:lnTo>
                  <a:lnTo>
                    <a:pt x="5133" y="6413"/>
                  </a:lnTo>
                  <a:lnTo>
                    <a:pt x="5104" y="6398"/>
                  </a:lnTo>
                  <a:close/>
                  <a:moveTo>
                    <a:pt x="5113" y="6382"/>
                  </a:moveTo>
                  <a:lnTo>
                    <a:pt x="5115" y="6377"/>
                  </a:lnTo>
                  <a:lnTo>
                    <a:pt x="5120" y="6376"/>
                  </a:lnTo>
                  <a:lnTo>
                    <a:pt x="5126" y="6390"/>
                  </a:lnTo>
                  <a:lnTo>
                    <a:pt x="5113" y="6382"/>
                  </a:lnTo>
                  <a:close/>
                  <a:moveTo>
                    <a:pt x="5120" y="6376"/>
                  </a:moveTo>
                  <a:lnTo>
                    <a:pt x="5136" y="6368"/>
                  </a:lnTo>
                  <a:lnTo>
                    <a:pt x="5150" y="6396"/>
                  </a:lnTo>
                  <a:lnTo>
                    <a:pt x="5134" y="6404"/>
                  </a:lnTo>
                  <a:lnTo>
                    <a:pt x="5120" y="6376"/>
                  </a:lnTo>
                  <a:close/>
                  <a:moveTo>
                    <a:pt x="5157" y="6388"/>
                  </a:moveTo>
                  <a:lnTo>
                    <a:pt x="5155" y="6393"/>
                  </a:lnTo>
                  <a:lnTo>
                    <a:pt x="5150" y="6396"/>
                  </a:lnTo>
                  <a:lnTo>
                    <a:pt x="5142" y="6382"/>
                  </a:lnTo>
                  <a:lnTo>
                    <a:pt x="5157" y="6388"/>
                  </a:lnTo>
                  <a:close/>
                  <a:moveTo>
                    <a:pt x="5129" y="6375"/>
                  </a:moveTo>
                  <a:lnTo>
                    <a:pt x="5136" y="6359"/>
                  </a:lnTo>
                  <a:lnTo>
                    <a:pt x="5165" y="6372"/>
                  </a:lnTo>
                  <a:lnTo>
                    <a:pt x="5157" y="6388"/>
                  </a:lnTo>
                  <a:lnTo>
                    <a:pt x="5129" y="6375"/>
                  </a:lnTo>
                  <a:close/>
                  <a:moveTo>
                    <a:pt x="5136" y="6359"/>
                  </a:moveTo>
                  <a:lnTo>
                    <a:pt x="5138" y="6356"/>
                  </a:lnTo>
                  <a:lnTo>
                    <a:pt x="5140" y="6354"/>
                  </a:lnTo>
                  <a:lnTo>
                    <a:pt x="5151" y="6366"/>
                  </a:lnTo>
                  <a:lnTo>
                    <a:pt x="5136" y="6359"/>
                  </a:lnTo>
                  <a:close/>
                  <a:moveTo>
                    <a:pt x="5140" y="6354"/>
                  </a:moveTo>
                  <a:lnTo>
                    <a:pt x="5147" y="6347"/>
                  </a:lnTo>
                  <a:lnTo>
                    <a:pt x="5171" y="6369"/>
                  </a:lnTo>
                  <a:lnTo>
                    <a:pt x="5162" y="6377"/>
                  </a:lnTo>
                  <a:lnTo>
                    <a:pt x="5140" y="6354"/>
                  </a:lnTo>
                  <a:close/>
                  <a:moveTo>
                    <a:pt x="5147" y="6347"/>
                  </a:moveTo>
                  <a:lnTo>
                    <a:pt x="5150" y="6344"/>
                  </a:lnTo>
                  <a:lnTo>
                    <a:pt x="5152" y="6344"/>
                  </a:lnTo>
                  <a:lnTo>
                    <a:pt x="5158" y="6358"/>
                  </a:lnTo>
                  <a:lnTo>
                    <a:pt x="5147" y="6347"/>
                  </a:lnTo>
                  <a:close/>
                  <a:moveTo>
                    <a:pt x="5152" y="6344"/>
                  </a:moveTo>
                  <a:lnTo>
                    <a:pt x="5168" y="6336"/>
                  </a:lnTo>
                  <a:lnTo>
                    <a:pt x="5182" y="6364"/>
                  </a:lnTo>
                  <a:lnTo>
                    <a:pt x="5166" y="6372"/>
                  </a:lnTo>
                  <a:lnTo>
                    <a:pt x="5152" y="6344"/>
                  </a:lnTo>
                  <a:close/>
                  <a:moveTo>
                    <a:pt x="5189" y="6356"/>
                  </a:moveTo>
                  <a:lnTo>
                    <a:pt x="5187" y="6361"/>
                  </a:lnTo>
                  <a:lnTo>
                    <a:pt x="5182" y="6364"/>
                  </a:lnTo>
                  <a:lnTo>
                    <a:pt x="5174" y="6350"/>
                  </a:lnTo>
                  <a:lnTo>
                    <a:pt x="5189" y="6356"/>
                  </a:lnTo>
                  <a:close/>
                  <a:moveTo>
                    <a:pt x="5161" y="6343"/>
                  </a:moveTo>
                  <a:lnTo>
                    <a:pt x="5168" y="6327"/>
                  </a:lnTo>
                  <a:lnTo>
                    <a:pt x="5197" y="6340"/>
                  </a:lnTo>
                  <a:lnTo>
                    <a:pt x="5189" y="6356"/>
                  </a:lnTo>
                  <a:lnTo>
                    <a:pt x="5161" y="6343"/>
                  </a:lnTo>
                  <a:close/>
                  <a:moveTo>
                    <a:pt x="5168" y="6327"/>
                  </a:moveTo>
                  <a:lnTo>
                    <a:pt x="5171" y="6322"/>
                  </a:lnTo>
                  <a:lnTo>
                    <a:pt x="5176" y="6320"/>
                  </a:lnTo>
                  <a:lnTo>
                    <a:pt x="5183" y="6334"/>
                  </a:lnTo>
                  <a:lnTo>
                    <a:pt x="5168" y="6327"/>
                  </a:lnTo>
                  <a:close/>
                  <a:moveTo>
                    <a:pt x="5176" y="6320"/>
                  </a:moveTo>
                  <a:lnTo>
                    <a:pt x="5192" y="6312"/>
                  </a:lnTo>
                  <a:lnTo>
                    <a:pt x="5206" y="6340"/>
                  </a:lnTo>
                  <a:lnTo>
                    <a:pt x="5190" y="6348"/>
                  </a:lnTo>
                  <a:lnTo>
                    <a:pt x="5176" y="6320"/>
                  </a:lnTo>
                  <a:close/>
                  <a:moveTo>
                    <a:pt x="5213" y="6333"/>
                  </a:moveTo>
                  <a:lnTo>
                    <a:pt x="5211" y="6338"/>
                  </a:lnTo>
                  <a:lnTo>
                    <a:pt x="5206" y="6340"/>
                  </a:lnTo>
                  <a:lnTo>
                    <a:pt x="5199" y="6326"/>
                  </a:lnTo>
                  <a:lnTo>
                    <a:pt x="5213" y="6333"/>
                  </a:lnTo>
                  <a:close/>
                  <a:moveTo>
                    <a:pt x="5184" y="6318"/>
                  </a:moveTo>
                  <a:lnTo>
                    <a:pt x="5193" y="6302"/>
                  </a:lnTo>
                  <a:lnTo>
                    <a:pt x="5221" y="6317"/>
                  </a:lnTo>
                  <a:lnTo>
                    <a:pt x="5213" y="6333"/>
                  </a:lnTo>
                  <a:lnTo>
                    <a:pt x="5184" y="6318"/>
                  </a:lnTo>
                  <a:close/>
                  <a:moveTo>
                    <a:pt x="5193" y="6302"/>
                  </a:moveTo>
                  <a:lnTo>
                    <a:pt x="5195" y="6297"/>
                  </a:lnTo>
                  <a:lnTo>
                    <a:pt x="5200" y="6296"/>
                  </a:lnTo>
                  <a:lnTo>
                    <a:pt x="5206" y="6310"/>
                  </a:lnTo>
                  <a:lnTo>
                    <a:pt x="5193" y="6302"/>
                  </a:lnTo>
                  <a:close/>
                  <a:moveTo>
                    <a:pt x="5200" y="6296"/>
                  </a:moveTo>
                  <a:lnTo>
                    <a:pt x="5216" y="6287"/>
                  </a:lnTo>
                  <a:lnTo>
                    <a:pt x="5230" y="6316"/>
                  </a:lnTo>
                  <a:lnTo>
                    <a:pt x="5214" y="6324"/>
                  </a:lnTo>
                  <a:lnTo>
                    <a:pt x="5200" y="6296"/>
                  </a:lnTo>
                  <a:close/>
                  <a:moveTo>
                    <a:pt x="5237" y="6308"/>
                  </a:moveTo>
                  <a:lnTo>
                    <a:pt x="5235" y="6313"/>
                  </a:lnTo>
                  <a:lnTo>
                    <a:pt x="5230" y="6316"/>
                  </a:lnTo>
                  <a:lnTo>
                    <a:pt x="5223" y="6302"/>
                  </a:lnTo>
                  <a:lnTo>
                    <a:pt x="5237" y="6308"/>
                  </a:lnTo>
                  <a:close/>
                  <a:moveTo>
                    <a:pt x="5209" y="6295"/>
                  </a:moveTo>
                  <a:lnTo>
                    <a:pt x="5216" y="6279"/>
                  </a:lnTo>
                  <a:lnTo>
                    <a:pt x="5245" y="6292"/>
                  </a:lnTo>
                  <a:lnTo>
                    <a:pt x="5237" y="6308"/>
                  </a:lnTo>
                  <a:lnTo>
                    <a:pt x="5209" y="6295"/>
                  </a:lnTo>
                  <a:close/>
                  <a:moveTo>
                    <a:pt x="5216" y="6279"/>
                  </a:moveTo>
                  <a:lnTo>
                    <a:pt x="5218" y="6276"/>
                  </a:lnTo>
                  <a:lnTo>
                    <a:pt x="5220" y="6274"/>
                  </a:lnTo>
                  <a:lnTo>
                    <a:pt x="5231" y="6286"/>
                  </a:lnTo>
                  <a:lnTo>
                    <a:pt x="5216" y="6279"/>
                  </a:lnTo>
                  <a:close/>
                  <a:moveTo>
                    <a:pt x="5220" y="6274"/>
                  </a:moveTo>
                  <a:lnTo>
                    <a:pt x="5227" y="6267"/>
                  </a:lnTo>
                  <a:lnTo>
                    <a:pt x="5251" y="6289"/>
                  </a:lnTo>
                  <a:lnTo>
                    <a:pt x="5242" y="6297"/>
                  </a:lnTo>
                  <a:lnTo>
                    <a:pt x="5220" y="6274"/>
                  </a:lnTo>
                  <a:close/>
                  <a:moveTo>
                    <a:pt x="5227" y="6267"/>
                  </a:moveTo>
                  <a:lnTo>
                    <a:pt x="5243" y="6251"/>
                  </a:lnTo>
                  <a:lnTo>
                    <a:pt x="5267" y="6273"/>
                  </a:lnTo>
                  <a:lnTo>
                    <a:pt x="5251" y="6289"/>
                  </a:lnTo>
                  <a:lnTo>
                    <a:pt x="5227" y="6267"/>
                  </a:lnTo>
                  <a:close/>
                  <a:moveTo>
                    <a:pt x="5243" y="6251"/>
                  </a:moveTo>
                  <a:lnTo>
                    <a:pt x="5252" y="6242"/>
                  </a:lnTo>
                  <a:lnTo>
                    <a:pt x="5274" y="6265"/>
                  </a:lnTo>
                  <a:lnTo>
                    <a:pt x="5267" y="6273"/>
                  </a:lnTo>
                  <a:lnTo>
                    <a:pt x="5243" y="6251"/>
                  </a:lnTo>
                  <a:close/>
                  <a:moveTo>
                    <a:pt x="5252" y="6242"/>
                  </a:moveTo>
                  <a:lnTo>
                    <a:pt x="5268" y="6227"/>
                  </a:lnTo>
                  <a:lnTo>
                    <a:pt x="5290" y="6249"/>
                  </a:lnTo>
                  <a:lnTo>
                    <a:pt x="5274" y="6265"/>
                  </a:lnTo>
                  <a:lnTo>
                    <a:pt x="5252" y="6242"/>
                  </a:lnTo>
                  <a:close/>
                  <a:moveTo>
                    <a:pt x="5268" y="6227"/>
                  </a:moveTo>
                  <a:lnTo>
                    <a:pt x="5275" y="6218"/>
                  </a:lnTo>
                  <a:lnTo>
                    <a:pt x="5298" y="6241"/>
                  </a:lnTo>
                  <a:lnTo>
                    <a:pt x="5290" y="6249"/>
                  </a:lnTo>
                  <a:lnTo>
                    <a:pt x="5268" y="6227"/>
                  </a:lnTo>
                  <a:close/>
                  <a:moveTo>
                    <a:pt x="5275" y="6218"/>
                  </a:moveTo>
                  <a:lnTo>
                    <a:pt x="5278" y="6217"/>
                  </a:lnTo>
                  <a:lnTo>
                    <a:pt x="5280" y="6216"/>
                  </a:lnTo>
                  <a:lnTo>
                    <a:pt x="5287" y="6230"/>
                  </a:lnTo>
                  <a:lnTo>
                    <a:pt x="5275" y="6218"/>
                  </a:lnTo>
                  <a:close/>
                  <a:moveTo>
                    <a:pt x="5280" y="6216"/>
                  </a:moveTo>
                  <a:lnTo>
                    <a:pt x="5296" y="6207"/>
                  </a:lnTo>
                  <a:lnTo>
                    <a:pt x="5310" y="6236"/>
                  </a:lnTo>
                  <a:lnTo>
                    <a:pt x="5294" y="6244"/>
                  </a:lnTo>
                  <a:lnTo>
                    <a:pt x="5280" y="6216"/>
                  </a:lnTo>
                  <a:close/>
                  <a:moveTo>
                    <a:pt x="5317" y="6228"/>
                  </a:moveTo>
                  <a:lnTo>
                    <a:pt x="5315" y="6233"/>
                  </a:lnTo>
                  <a:lnTo>
                    <a:pt x="5310" y="6236"/>
                  </a:lnTo>
                  <a:lnTo>
                    <a:pt x="5303" y="6222"/>
                  </a:lnTo>
                  <a:lnTo>
                    <a:pt x="5317" y="6228"/>
                  </a:lnTo>
                  <a:close/>
                  <a:moveTo>
                    <a:pt x="5289" y="6215"/>
                  </a:moveTo>
                  <a:lnTo>
                    <a:pt x="5296" y="6199"/>
                  </a:lnTo>
                  <a:lnTo>
                    <a:pt x="5325" y="6214"/>
                  </a:lnTo>
                  <a:lnTo>
                    <a:pt x="5317" y="6228"/>
                  </a:lnTo>
                  <a:lnTo>
                    <a:pt x="5289" y="6215"/>
                  </a:lnTo>
                  <a:close/>
                  <a:moveTo>
                    <a:pt x="5296" y="6199"/>
                  </a:moveTo>
                  <a:lnTo>
                    <a:pt x="5298" y="6196"/>
                  </a:lnTo>
                  <a:lnTo>
                    <a:pt x="5300" y="6195"/>
                  </a:lnTo>
                  <a:lnTo>
                    <a:pt x="5311" y="6206"/>
                  </a:lnTo>
                  <a:lnTo>
                    <a:pt x="5296" y="6199"/>
                  </a:lnTo>
                  <a:close/>
                  <a:moveTo>
                    <a:pt x="5300" y="6195"/>
                  </a:moveTo>
                  <a:lnTo>
                    <a:pt x="5307" y="6186"/>
                  </a:lnTo>
                  <a:lnTo>
                    <a:pt x="5330" y="6209"/>
                  </a:lnTo>
                  <a:lnTo>
                    <a:pt x="5322" y="6217"/>
                  </a:lnTo>
                  <a:lnTo>
                    <a:pt x="5300" y="6195"/>
                  </a:lnTo>
                  <a:close/>
                  <a:moveTo>
                    <a:pt x="5307" y="6186"/>
                  </a:moveTo>
                  <a:lnTo>
                    <a:pt x="5323" y="6170"/>
                  </a:lnTo>
                  <a:lnTo>
                    <a:pt x="5346" y="6193"/>
                  </a:lnTo>
                  <a:lnTo>
                    <a:pt x="5330" y="6209"/>
                  </a:lnTo>
                  <a:lnTo>
                    <a:pt x="5307" y="6186"/>
                  </a:lnTo>
                  <a:close/>
                  <a:moveTo>
                    <a:pt x="5323" y="6170"/>
                  </a:moveTo>
                  <a:lnTo>
                    <a:pt x="5323" y="6170"/>
                  </a:lnTo>
                  <a:lnTo>
                    <a:pt x="5335" y="6182"/>
                  </a:lnTo>
                  <a:lnTo>
                    <a:pt x="5323" y="6170"/>
                  </a:lnTo>
                  <a:close/>
                  <a:moveTo>
                    <a:pt x="5323" y="6170"/>
                  </a:moveTo>
                  <a:lnTo>
                    <a:pt x="5332" y="6163"/>
                  </a:lnTo>
                  <a:lnTo>
                    <a:pt x="5354" y="6185"/>
                  </a:lnTo>
                  <a:lnTo>
                    <a:pt x="5346" y="6193"/>
                  </a:lnTo>
                  <a:lnTo>
                    <a:pt x="5323" y="6170"/>
                  </a:lnTo>
                  <a:close/>
                  <a:moveTo>
                    <a:pt x="5354" y="6185"/>
                  </a:moveTo>
                  <a:lnTo>
                    <a:pt x="5354" y="6185"/>
                  </a:lnTo>
                  <a:lnTo>
                    <a:pt x="5343" y="6174"/>
                  </a:lnTo>
                  <a:lnTo>
                    <a:pt x="5354" y="6185"/>
                  </a:lnTo>
                  <a:close/>
                  <a:moveTo>
                    <a:pt x="5332" y="6163"/>
                  </a:moveTo>
                  <a:lnTo>
                    <a:pt x="5348" y="6147"/>
                  </a:lnTo>
                  <a:lnTo>
                    <a:pt x="5370" y="6169"/>
                  </a:lnTo>
                  <a:lnTo>
                    <a:pt x="5354" y="6185"/>
                  </a:lnTo>
                  <a:lnTo>
                    <a:pt x="5332" y="6163"/>
                  </a:lnTo>
                  <a:close/>
                  <a:moveTo>
                    <a:pt x="5373" y="6166"/>
                  </a:moveTo>
                  <a:lnTo>
                    <a:pt x="5372" y="6168"/>
                  </a:lnTo>
                  <a:lnTo>
                    <a:pt x="5370" y="6169"/>
                  </a:lnTo>
                  <a:lnTo>
                    <a:pt x="5359" y="6158"/>
                  </a:lnTo>
                  <a:lnTo>
                    <a:pt x="5373" y="6166"/>
                  </a:lnTo>
                  <a:close/>
                  <a:moveTo>
                    <a:pt x="5344" y="6151"/>
                  </a:moveTo>
                  <a:lnTo>
                    <a:pt x="5353" y="6135"/>
                  </a:lnTo>
                  <a:lnTo>
                    <a:pt x="5381" y="6150"/>
                  </a:lnTo>
                  <a:lnTo>
                    <a:pt x="5373" y="6166"/>
                  </a:lnTo>
                  <a:lnTo>
                    <a:pt x="5344" y="6151"/>
                  </a:lnTo>
                  <a:close/>
                  <a:moveTo>
                    <a:pt x="5353" y="6135"/>
                  </a:moveTo>
                  <a:lnTo>
                    <a:pt x="5356" y="6130"/>
                  </a:lnTo>
                  <a:lnTo>
                    <a:pt x="5359" y="6127"/>
                  </a:lnTo>
                  <a:lnTo>
                    <a:pt x="5367" y="6142"/>
                  </a:lnTo>
                  <a:lnTo>
                    <a:pt x="5353" y="6135"/>
                  </a:lnTo>
                  <a:close/>
                  <a:moveTo>
                    <a:pt x="5359" y="6127"/>
                  </a:moveTo>
                  <a:lnTo>
                    <a:pt x="5375" y="6120"/>
                  </a:lnTo>
                  <a:lnTo>
                    <a:pt x="5390" y="6148"/>
                  </a:lnTo>
                  <a:lnTo>
                    <a:pt x="5374" y="6156"/>
                  </a:lnTo>
                  <a:lnTo>
                    <a:pt x="5359" y="6127"/>
                  </a:lnTo>
                  <a:close/>
                  <a:moveTo>
                    <a:pt x="5397" y="6141"/>
                  </a:moveTo>
                  <a:lnTo>
                    <a:pt x="5395" y="6146"/>
                  </a:lnTo>
                  <a:lnTo>
                    <a:pt x="5390" y="6148"/>
                  </a:lnTo>
                  <a:lnTo>
                    <a:pt x="5383" y="6134"/>
                  </a:lnTo>
                  <a:lnTo>
                    <a:pt x="5397" y="6141"/>
                  </a:lnTo>
                  <a:close/>
                  <a:moveTo>
                    <a:pt x="5369" y="6126"/>
                  </a:moveTo>
                  <a:lnTo>
                    <a:pt x="5376" y="6110"/>
                  </a:lnTo>
                  <a:lnTo>
                    <a:pt x="5405" y="6125"/>
                  </a:lnTo>
                  <a:lnTo>
                    <a:pt x="5397" y="6141"/>
                  </a:lnTo>
                  <a:lnTo>
                    <a:pt x="5369" y="6126"/>
                  </a:lnTo>
                  <a:close/>
                  <a:moveTo>
                    <a:pt x="5376" y="6110"/>
                  </a:moveTo>
                  <a:lnTo>
                    <a:pt x="5378" y="6108"/>
                  </a:lnTo>
                  <a:lnTo>
                    <a:pt x="5380" y="6106"/>
                  </a:lnTo>
                  <a:lnTo>
                    <a:pt x="5391" y="6117"/>
                  </a:lnTo>
                  <a:lnTo>
                    <a:pt x="5376" y="6110"/>
                  </a:lnTo>
                  <a:close/>
                  <a:moveTo>
                    <a:pt x="5380" y="6106"/>
                  </a:moveTo>
                  <a:lnTo>
                    <a:pt x="5388" y="6099"/>
                  </a:lnTo>
                  <a:lnTo>
                    <a:pt x="5410" y="6121"/>
                  </a:lnTo>
                  <a:lnTo>
                    <a:pt x="5402" y="6129"/>
                  </a:lnTo>
                  <a:lnTo>
                    <a:pt x="5380" y="6106"/>
                  </a:lnTo>
                  <a:close/>
                  <a:moveTo>
                    <a:pt x="5388" y="6099"/>
                  </a:moveTo>
                  <a:lnTo>
                    <a:pt x="5404" y="6083"/>
                  </a:lnTo>
                  <a:lnTo>
                    <a:pt x="5426" y="6105"/>
                  </a:lnTo>
                  <a:lnTo>
                    <a:pt x="5410" y="6121"/>
                  </a:lnTo>
                  <a:lnTo>
                    <a:pt x="5388" y="6099"/>
                  </a:lnTo>
                  <a:close/>
                  <a:moveTo>
                    <a:pt x="5404" y="6083"/>
                  </a:moveTo>
                  <a:lnTo>
                    <a:pt x="5412" y="6074"/>
                  </a:lnTo>
                  <a:lnTo>
                    <a:pt x="5434" y="6097"/>
                  </a:lnTo>
                  <a:lnTo>
                    <a:pt x="5426" y="6105"/>
                  </a:lnTo>
                  <a:lnTo>
                    <a:pt x="5404" y="6083"/>
                  </a:lnTo>
                  <a:close/>
                  <a:moveTo>
                    <a:pt x="5412" y="6074"/>
                  </a:moveTo>
                  <a:lnTo>
                    <a:pt x="5428" y="6058"/>
                  </a:lnTo>
                  <a:lnTo>
                    <a:pt x="5450" y="6081"/>
                  </a:lnTo>
                  <a:lnTo>
                    <a:pt x="5434" y="6097"/>
                  </a:lnTo>
                  <a:lnTo>
                    <a:pt x="5412" y="6074"/>
                  </a:lnTo>
                  <a:close/>
                  <a:moveTo>
                    <a:pt x="5450" y="6081"/>
                  </a:moveTo>
                  <a:lnTo>
                    <a:pt x="5450" y="6081"/>
                  </a:lnTo>
                  <a:lnTo>
                    <a:pt x="5439" y="6069"/>
                  </a:lnTo>
                  <a:lnTo>
                    <a:pt x="5450" y="6081"/>
                  </a:lnTo>
                  <a:close/>
                  <a:moveTo>
                    <a:pt x="5428" y="6058"/>
                  </a:moveTo>
                  <a:lnTo>
                    <a:pt x="5436" y="6051"/>
                  </a:lnTo>
                  <a:lnTo>
                    <a:pt x="5458" y="6073"/>
                  </a:lnTo>
                  <a:lnTo>
                    <a:pt x="5450" y="6081"/>
                  </a:lnTo>
                  <a:lnTo>
                    <a:pt x="5428" y="6058"/>
                  </a:lnTo>
                  <a:close/>
                  <a:moveTo>
                    <a:pt x="5436" y="6051"/>
                  </a:moveTo>
                  <a:lnTo>
                    <a:pt x="5436" y="6051"/>
                  </a:lnTo>
                  <a:lnTo>
                    <a:pt x="5447" y="6062"/>
                  </a:lnTo>
                  <a:lnTo>
                    <a:pt x="5436" y="6051"/>
                  </a:lnTo>
                  <a:close/>
                  <a:moveTo>
                    <a:pt x="5436" y="6051"/>
                  </a:moveTo>
                  <a:lnTo>
                    <a:pt x="5452" y="6035"/>
                  </a:lnTo>
                  <a:lnTo>
                    <a:pt x="5474" y="6057"/>
                  </a:lnTo>
                  <a:lnTo>
                    <a:pt x="5458" y="6073"/>
                  </a:lnTo>
                  <a:lnTo>
                    <a:pt x="5436" y="6051"/>
                  </a:lnTo>
                  <a:close/>
                  <a:moveTo>
                    <a:pt x="5452" y="6035"/>
                  </a:moveTo>
                  <a:lnTo>
                    <a:pt x="5459" y="6026"/>
                  </a:lnTo>
                  <a:lnTo>
                    <a:pt x="5482" y="6050"/>
                  </a:lnTo>
                  <a:lnTo>
                    <a:pt x="5474" y="6057"/>
                  </a:lnTo>
                  <a:lnTo>
                    <a:pt x="5452" y="6035"/>
                  </a:lnTo>
                  <a:close/>
                  <a:moveTo>
                    <a:pt x="5485" y="6045"/>
                  </a:moveTo>
                  <a:lnTo>
                    <a:pt x="5484" y="6047"/>
                  </a:lnTo>
                  <a:lnTo>
                    <a:pt x="5482" y="6050"/>
                  </a:lnTo>
                  <a:lnTo>
                    <a:pt x="5471" y="6037"/>
                  </a:lnTo>
                  <a:lnTo>
                    <a:pt x="5485" y="6045"/>
                  </a:lnTo>
                  <a:close/>
                  <a:moveTo>
                    <a:pt x="5456" y="6031"/>
                  </a:moveTo>
                  <a:lnTo>
                    <a:pt x="5465" y="6015"/>
                  </a:lnTo>
                  <a:lnTo>
                    <a:pt x="5493" y="6029"/>
                  </a:lnTo>
                  <a:lnTo>
                    <a:pt x="5485" y="6045"/>
                  </a:lnTo>
                  <a:lnTo>
                    <a:pt x="5456" y="6031"/>
                  </a:lnTo>
                  <a:close/>
                  <a:moveTo>
                    <a:pt x="5465" y="6015"/>
                  </a:moveTo>
                  <a:lnTo>
                    <a:pt x="5466" y="6013"/>
                  </a:lnTo>
                  <a:lnTo>
                    <a:pt x="5468" y="6010"/>
                  </a:lnTo>
                  <a:lnTo>
                    <a:pt x="5479" y="6021"/>
                  </a:lnTo>
                  <a:lnTo>
                    <a:pt x="5465" y="6015"/>
                  </a:lnTo>
                  <a:close/>
                  <a:moveTo>
                    <a:pt x="5468" y="6010"/>
                  </a:moveTo>
                  <a:lnTo>
                    <a:pt x="5484" y="5994"/>
                  </a:lnTo>
                  <a:lnTo>
                    <a:pt x="5506" y="6018"/>
                  </a:lnTo>
                  <a:lnTo>
                    <a:pt x="5490" y="6034"/>
                  </a:lnTo>
                  <a:lnTo>
                    <a:pt x="5468" y="6010"/>
                  </a:lnTo>
                  <a:close/>
                  <a:moveTo>
                    <a:pt x="5484" y="5994"/>
                  </a:moveTo>
                  <a:lnTo>
                    <a:pt x="5491" y="5987"/>
                  </a:lnTo>
                  <a:lnTo>
                    <a:pt x="5514" y="6009"/>
                  </a:lnTo>
                  <a:lnTo>
                    <a:pt x="5506" y="6018"/>
                  </a:lnTo>
                  <a:lnTo>
                    <a:pt x="5484" y="5994"/>
                  </a:lnTo>
                  <a:close/>
                  <a:moveTo>
                    <a:pt x="5491" y="5987"/>
                  </a:moveTo>
                  <a:lnTo>
                    <a:pt x="5507" y="5971"/>
                  </a:lnTo>
                  <a:lnTo>
                    <a:pt x="5530" y="5993"/>
                  </a:lnTo>
                  <a:lnTo>
                    <a:pt x="5514" y="6009"/>
                  </a:lnTo>
                  <a:lnTo>
                    <a:pt x="5491" y="5987"/>
                  </a:lnTo>
                  <a:close/>
                  <a:moveTo>
                    <a:pt x="5507" y="5971"/>
                  </a:moveTo>
                  <a:lnTo>
                    <a:pt x="5516" y="5962"/>
                  </a:lnTo>
                  <a:lnTo>
                    <a:pt x="5538" y="5986"/>
                  </a:lnTo>
                  <a:lnTo>
                    <a:pt x="5530" y="5993"/>
                  </a:lnTo>
                  <a:lnTo>
                    <a:pt x="5507" y="5971"/>
                  </a:lnTo>
                  <a:close/>
                  <a:moveTo>
                    <a:pt x="5516" y="5962"/>
                  </a:moveTo>
                  <a:lnTo>
                    <a:pt x="5532" y="5946"/>
                  </a:lnTo>
                  <a:lnTo>
                    <a:pt x="5554" y="5970"/>
                  </a:lnTo>
                  <a:lnTo>
                    <a:pt x="5538" y="5986"/>
                  </a:lnTo>
                  <a:lnTo>
                    <a:pt x="5516" y="5962"/>
                  </a:lnTo>
                  <a:close/>
                  <a:moveTo>
                    <a:pt x="5557" y="5965"/>
                  </a:moveTo>
                  <a:lnTo>
                    <a:pt x="5556" y="5967"/>
                  </a:lnTo>
                  <a:lnTo>
                    <a:pt x="5554" y="5970"/>
                  </a:lnTo>
                  <a:lnTo>
                    <a:pt x="5543" y="5957"/>
                  </a:lnTo>
                  <a:lnTo>
                    <a:pt x="5557" y="5965"/>
                  </a:lnTo>
                  <a:close/>
                  <a:moveTo>
                    <a:pt x="5529" y="5951"/>
                  </a:moveTo>
                  <a:lnTo>
                    <a:pt x="5537" y="5935"/>
                  </a:lnTo>
                  <a:lnTo>
                    <a:pt x="5565" y="5949"/>
                  </a:lnTo>
                  <a:lnTo>
                    <a:pt x="5557" y="5965"/>
                  </a:lnTo>
                  <a:lnTo>
                    <a:pt x="5529" y="5951"/>
                  </a:lnTo>
                  <a:close/>
                  <a:moveTo>
                    <a:pt x="5537" y="5935"/>
                  </a:moveTo>
                  <a:lnTo>
                    <a:pt x="5539" y="5930"/>
                  </a:lnTo>
                  <a:lnTo>
                    <a:pt x="5544" y="5928"/>
                  </a:lnTo>
                  <a:lnTo>
                    <a:pt x="5551" y="5941"/>
                  </a:lnTo>
                  <a:lnTo>
                    <a:pt x="5537" y="5935"/>
                  </a:lnTo>
                  <a:close/>
                  <a:moveTo>
                    <a:pt x="5544" y="5928"/>
                  </a:moveTo>
                  <a:lnTo>
                    <a:pt x="5560" y="5919"/>
                  </a:lnTo>
                  <a:lnTo>
                    <a:pt x="5573" y="5948"/>
                  </a:lnTo>
                  <a:lnTo>
                    <a:pt x="5557" y="5956"/>
                  </a:lnTo>
                  <a:lnTo>
                    <a:pt x="5544" y="5928"/>
                  </a:lnTo>
                  <a:close/>
                  <a:moveTo>
                    <a:pt x="5581" y="5941"/>
                  </a:moveTo>
                  <a:lnTo>
                    <a:pt x="5578" y="5946"/>
                  </a:lnTo>
                  <a:lnTo>
                    <a:pt x="5573" y="5948"/>
                  </a:lnTo>
                  <a:lnTo>
                    <a:pt x="5567" y="5934"/>
                  </a:lnTo>
                  <a:lnTo>
                    <a:pt x="5581" y="5941"/>
                  </a:lnTo>
                  <a:close/>
                  <a:moveTo>
                    <a:pt x="5553" y="5927"/>
                  </a:moveTo>
                  <a:lnTo>
                    <a:pt x="5561" y="5911"/>
                  </a:lnTo>
                  <a:lnTo>
                    <a:pt x="5589" y="5925"/>
                  </a:lnTo>
                  <a:lnTo>
                    <a:pt x="5581" y="5941"/>
                  </a:lnTo>
                  <a:lnTo>
                    <a:pt x="5553" y="5927"/>
                  </a:lnTo>
                  <a:close/>
                  <a:moveTo>
                    <a:pt x="5561" y="5911"/>
                  </a:moveTo>
                  <a:lnTo>
                    <a:pt x="5569" y="5895"/>
                  </a:lnTo>
                  <a:lnTo>
                    <a:pt x="5597" y="5909"/>
                  </a:lnTo>
                  <a:lnTo>
                    <a:pt x="5589" y="5925"/>
                  </a:lnTo>
                  <a:lnTo>
                    <a:pt x="5561" y="5911"/>
                  </a:lnTo>
                  <a:close/>
                  <a:moveTo>
                    <a:pt x="5569" y="5895"/>
                  </a:moveTo>
                  <a:lnTo>
                    <a:pt x="5571" y="5890"/>
                  </a:lnTo>
                  <a:lnTo>
                    <a:pt x="5576" y="5887"/>
                  </a:lnTo>
                  <a:lnTo>
                    <a:pt x="5583" y="5902"/>
                  </a:lnTo>
                  <a:lnTo>
                    <a:pt x="5569" y="5895"/>
                  </a:lnTo>
                  <a:close/>
                  <a:moveTo>
                    <a:pt x="5576" y="5887"/>
                  </a:moveTo>
                  <a:lnTo>
                    <a:pt x="5592" y="5880"/>
                  </a:lnTo>
                  <a:lnTo>
                    <a:pt x="5606" y="5908"/>
                  </a:lnTo>
                  <a:lnTo>
                    <a:pt x="5589" y="5915"/>
                  </a:lnTo>
                  <a:lnTo>
                    <a:pt x="5576" y="5887"/>
                  </a:lnTo>
                  <a:close/>
                  <a:moveTo>
                    <a:pt x="5613" y="5901"/>
                  </a:moveTo>
                  <a:lnTo>
                    <a:pt x="5610" y="5906"/>
                  </a:lnTo>
                  <a:lnTo>
                    <a:pt x="5606" y="5908"/>
                  </a:lnTo>
                  <a:lnTo>
                    <a:pt x="5599" y="5893"/>
                  </a:lnTo>
                  <a:lnTo>
                    <a:pt x="5613" y="5901"/>
                  </a:lnTo>
                  <a:close/>
                  <a:moveTo>
                    <a:pt x="5585" y="5887"/>
                  </a:moveTo>
                  <a:lnTo>
                    <a:pt x="5593" y="5871"/>
                  </a:lnTo>
                  <a:lnTo>
                    <a:pt x="5622" y="5885"/>
                  </a:lnTo>
                  <a:lnTo>
                    <a:pt x="5613" y="5901"/>
                  </a:lnTo>
                  <a:lnTo>
                    <a:pt x="5585" y="5887"/>
                  </a:lnTo>
                  <a:close/>
                  <a:moveTo>
                    <a:pt x="5593" y="5871"/>
                  </a:moveTo>
                  <a:lnTo>
                    <a:pt x="5594" y="5869"/>
                  </a:lnTo>
                  <a:lnTo>
                    <a:pt x="5596" y="5866"/>
                  </a:lnTo>
                  <a:lnTo>
                    <a:pt x="5607" y="5877"/>
                  </a:lnTo>
                  <a:lnTo>
                    <a:pt x="5593" y="5871"/>
                  </a:lnTo>
                  <a:close/>
                  <a:moveTo>
                    <a:pt x="5596" y="5866"/>
                  </a:moveTo>
                  <a:lnTo>
                    <a:pt x="5612" y="5850"/>
                  </a:lnTo>
                  <a:lnTo>
                    <a:pt x="5634" y="5874"/>
                  </a:lnTo>
                  <a:lnTo>
                    <a:pt x="5618" y="5890"/>
                  </a:lnTo>
                  <a:lnTo>
                    <a:pt x="5596" y="5866"/>
                  </a:lnTo>
                  <a:close/>
                  <a:moveTo>
                    <a:pt x="5612" y="5850"/>
                  </a:moveTo>
                  <a:lnTo>
                    <a:pt x="5619" y="5843"/>
                  </a:lnTo>
                  <a:lnTo>
                    <a:pt x="5642" y="5865"/>
                  </a:lnTo>
                  <a:lnTo>
                    <a:pt x="5634" y="5874"/>
                  </a:lnTo>
                  <a:lnTo>
                    <a:pt x="5612" y="5850"/>
                  </a:lnTo>
                  <a:close/>
                  <a:moveTo>
                    <a:pt x="5619" y="5843"/>
                  </a:moveTo>
                  <a:lnTo>
                    <a:pt x="5635" y="5827"/>
                  </a:lnTo>
                  <a:lnTo>
                    <a:pt x="5658" y="5849"/>
                  </a:lnTo>
                  <a:lnTo>
                    <a:pt x="5642" y="5865"/>
                  </a:lnTo>
                  <a:lnTo>
                    <a:pt x="5619" y="5843"/>
                  </a:lnTo>
                  <a:close/>
                  <a:moveTo>
                    <a:pt x="5661" y="5845"/>
                  </a:moveTo>
                  <a:lnTo>
                    <a:pt x="5660" y="5848"/>
                  </a:lnTo>
                  <a:lnTo>
                    <a:pt x="5658" y="5849"/>
                  </a:lnTo>
                  <a:lnTo>
                    <a:pt x="5647" y="5838"/>
                  </a:lnTo>
                  <a:lnTo>
                    <a:pt x="5661" y="5845"/>
                  </a:lnTo>
                  <a:close/>
                  <a:moveTo>
                    <a:pt x="5633" y="5830"/>
                  </a:moveTo>
                  <a:lnTo>
                    <a:pt x="5640" y="5814"/>
                  </a:lnTo>
                  <a:lnTo>
                    <a:pt x="5670" y="5829"/>
                  </a:lnTo>
                  <a:lnTo>
                    <a:pt x="5661" y="5845"/>
                  </a:lnTo>
                  <a:lnTo>
                    <a:pt x="5633" y="5830"/>
                  </a:lnTo>
                  <a:close/>
                  <a:moveTo>
                    <a:pt x="5640" y="5814"/>
                  </a:moveTo>
                  <a:lnTo>
                    <a:pt x="5642" y="5812"/>
                  </a:lnTo>
                  <a:lnTo>
                    <a:pt x="5644" y="5811"/>
                  </a:lnTo>
                  <a:lnTo>
                    <a:pt x="5655" y="5822"/>
                  </a:lnTo>
                  <a:lnTo>
                    <a:pt x="5640" y="5814"/>
                  </a:lnTo>
                  <a:close/>
                  <a:moveTo>
                    <a:pt x="5644" y="5811"/>
                  </a:moveTo>
                  <a:lnTo>
                    <a:pt x="5651" y="5802"/>
                  </a:lnTo>
                  <a:lnTo>
                    <a:pt x="5674" y="5826"/>
                  </a:lnTo>
                  <a:lnTo>
                    <a:pt x="5666" y="5833"/>
                  </a:lnTo>
                  <a:lnTo>
                    <a:pt x="5644" y="5811"/>
                  </a:lnTo>
                  <a:close/>
                  <a:moveTo>
                    <a:pt x="5651" y="5802"/>
                  </a:moveTo>
                  <a:lnTo>
                    <a:pt x="5667" y="5786"/>
                  </a:lnTo>
                  <a:lnTo>
                    <a:pt x="5690" y="5810"/>
                  </a:lnTo>
                  <a:lnTo>
                    <a:pt x="5674" y="5826"/>
                  </a:lnTo>
                  <a:lnTo>
                    <a:pt x="5651" y="5802"/>
                  </a:lnTo>
                  <a:close/>
                  <a:moveTo>
                    <a:pt x="5693" y="5805"/>
                  </a:moveTo>
                  <a:lnTo>
                    <a:pt x="5692" y="5807"/>
                  </a:lnTo>
                  <a:lnTo>
                    <a:pt x="5690" y="5810"/>
                  </a:lnTo>
                  <a:lnTo>
                    <a:pt x="5679" y="5797"/>
                  </a:lnTo>
                  <a:lnTo>
                    <a:pt x="5693" y="5805"/>
                  </a:lnTo>
                  <a:close/>
                  <a:moveTo>
                    <a:pt x="5665" y="5791"/>
                  </a:moveTo>
                  <a:lnTo>
                    <a:pt x="5672" y="5775"/>
                  </a:lnTo>
                  <a:lnTo>
                    <a:pt x="5702" y="5789"/>
                  </a:lnTo>
                  <a:lnTo>
                    <a:pt x="5693" y="5805"/>
                  </a:lnTo>
                  <a:lnTo>
                    <a:pt x="5665" y="5791"/>
                  </a:lnTo>
                  <a:close/>
                  <a:moveTo>
                    <a:pt x="5672" y="5775"/>
                  </a:moveTo>
                  <a:lnTo>
                    <a:pt x="5674" y="5770"/>
                  </a:lnTo>
                  <a:lnTo>
                    <a:pt x="5679" y="5768"/>
                  </a:lnTo>
                  <a:lnTo>
                    <a:pt x="5687" y="5782"/>
                  </a:lnTo>
                  <a:lnTo>
                    <a:pt x="5672" y="5775"/>
                  </a:lnTo>
                  <a:close/>
                  <a:moveTo>
                    <a:pt x="5679" y="5768"/>
                  </a:moveTo>
                  <a:lnTo>
                    <a:pt x="5695" y="5759"/>
                  </a:lnTo>
                  <a:lnTo>
                    <a:pt x="5710" y="5789"/>
                  </a:lnTo>
                  <a:lnTo>
                    <a:pt x="5694" y="5796"/>
                  </a:lnTo>
                  <a:lnTo>
                    <a:pt x="5679" y="5768"/>
                  </a:lnTo>
                  <a:close/>
                  <a:moveTo>
                    <a:pt x="5718" y="5781"/>
                  </a:moveTo>
                  <a:lnTo>
                    <a:pt x="5715" y="5786"/>
                  </a:lnTo>
                  <a:lnTo>
                    <a:pt x="5710" y="5789"/>
                  </a:lnTo>
                  <a:lnTo>
                    <a:pt x="5703" y="5774"/>
                  </a:lnTo>
                  <a:lnTo>
                    <a:pt x="5718" y="5781"/>
                  </a:lnTo>
                  <a:close/>
                  <a:moveTo>
                    <a:pt x="5688" y="5766"/>
                  </a:moveTo>
                  <a:lnTo>
                    <a:pt x="5697" y="5750"/>
                  </a:lnTo>
                  <a:lnTo>
                    <a:pt x="5725" y="5765"/>
                  </a:lnTo>
                  <a:lnTo>
                    <a:pt x="5718" y="5781"/>
                  </a:lnTo>
                  <a:lnTo>
                    <a:pt x="5688" y="5766"/>
                  </a:lnTo>
                  <a:close/>
                  <a:moveTo>
                    <a:pt x="5697" y="5750"/>
                  </a:moveTo>
                  <a:lnTo>
                    <a:pt x="5698" y="5748"/>
                  </a:lnTo>
                  <a:lnTo>
                    <a:pt x="5699" y="5747"/>
                  </a:lnTo>
                  <a:lnTo>
                    <a:pt x="5711" y="5758"/>
                  </a:lnTo>
                  <a:lnTo>
                    <a:pt x="5697" y="5750"/>
                  </a:lnTo>
                  <a:close/>
                  <a:moveTo>
                    <a:pt x="5699" y="5747"/>
                  </a:moveTo>
                  <a:lnTo>
                    <a:pt x="5715" y="5731"/>
                  </a:lnTo>
                  <a:lnTo>
                    <a:pt x="5739" y="5753"/>
                  </a:lnTo>
                  <a:lnTo>
                    <a:pt x="5722" y="5769"/>
                  </a:lnTo>
                  <a:lnTo>
                    <a:pt x="5699" y="5747"/>
                  </a:lnTo>
                  <a:close/>
                  <a:moveTo>
                    <a:pt x="5739" y="5753"/>
                  </a:moveTo>
                  <a:lnTo>
                    <a:pt x="5739" y="5753"/>
                  </a:lnTo>
                  <a:lnTo>
                    <a:pt x="5727" y="5742"/>
                  </a:lnTo>
                  <a:lnTo>
                    <a:pt x="5739" y="5753"/>
                  </a:lnTo>
                  <a:close/>
                  <a:moveTo>
                    <a:pt x="5715" y="5731"/>
                  </a:moveTo>
                  <a:lnTo>
                    <a:pt x="5724" y="5722"/>
                  </a:lnTo>
                  <a:lnTo>
                    <a:pt x="5746" y="5745"/>
                  </a:lnTo>
                  <a:lnTo>
                    <a:pt x="5739" y="5753"/>
                  </a:lnTo>
                  <a:lnTo>
                    <a:pt x="5715" y="5731"/>
                  </a:lnTo>
                  <a:close/>
                  <a:moveTo>
                    <a:pt x="5750" y="5741"/>
                  </a:moveTo>
                  <a:lnTo>
                    <a:pt x="5748" y="5743"/>
                  </a:lnTo>
                  <a:lnTo>
                    <a:pt x="5746" y="5745"/>
                  </a:lnTo>
                  <a:lnTo>
                    <a:pt x="5735" y="5734"/>
                  </a:lnTo>
                  <a:lnTo>
                    <a:pt x="5750" y="5741"/>
                  </a:lnTo>
                  <a:close/>
                  <a:moveTo>
                    <a:pt x="5720" y="5727"/>
                  </a:moveTo>
                  <a:lnTo>
                    <a:pt x="5729" y="5711"/>
                  </a:lnTo>
                  <a:lnTo>
                    <a:pt x="5757" y="5725"/>
                  </a:lnTo>
                  <a:lnTo>
                    <a:pt x="5750" y="5741"/>
                  </a:lnTo>
                  <a:lnTo>
                    <a:pt x="5720" y="5727"/>
                  </a:lnTo>
                  <a:close/>
                  <a:moveTo>
                    <a:pt x="5729" y="5711"/>
                  </a:moveTo>
                  <a:lnTo>
                    <a:pt x="5730" y="5709"/>
                  </a:lnTo>
                  <a:lnTo>
                    <a:pt x="5731" y="5706"/>
                  </a:lnTo>
                  <a:lnTo>
                    <a:pt x="5742" y="5718"/>
                  </a:lnTo>
                  <a:lnTo>
                    <a:pt x="5729" y="5711"/>
                  </a:lnTo>
                  <a:close/>
                  <a:moveTo>
                    <a:pt x="5731" y="5706"/>
                  </a:moveTo>
                  <a:lnTo>
                    <a:pt x="5747" y="5690"/>
                  </a:lnTo>
                  <a:lnTo>
                    <a:pt x="5771" y="5713"/>
                  </a:lnTo>
                  <a:lnTo>
                    <a:pt x="5755" y="5729"/>
                  </a:lnTo>
                  <a:lnTo>
                    <a:pt x="5731" y="5706"/>
                  </a:lnTo>
                  <a:close/>
                  <a:moveTo>
                    <a:pt x="5773" y="5709"/>
                  </a:moveTo>
                  <a:lnTo>
                    <a:pt x="5772" y="5711"/>
                  </a:lnTo>
                  <a:lnTo>
                    <a:pt x="5771" y="5713"/>
                  </a:lnTo>
                  <a:lnTo>
                    <a:pt x="5758" y="5702"/>
                  </a:lnTo>
                  <a:lnTo>
                    <a:pt x="5773" y="5709"/>
                  </a:lnTo>
                  <a:close/>
                  <a:moveTo>
                    <a:pt x="5745" y="5695"/>
                  </a:moveTo>
                  <a:lnTo>
                    <a:pt x="5752" y="5679"/>
                  </a:lnTo>
                  <a:lnTo>
                    <a:pt x="5782" y="5693"/>
                  </a:lnTo>
                  <a:lnTo>
                    <a:pt x="5773" y="5709"/>
                  </a:lnTo>
                  <a:lnTo>
                    <a:pt x="5745" y="5695"/>
                  </a:lnTo>
                  <a:close/>
                  <a:moveTo>
                    <a:pt x="5752" y="5679"/>
                  </a:moveTo>
                  <a:lnTo>
                    <a:pt x="5755" y="5674"/>
                  </a:lnTo>
                  <a:lnTo>
                    <a:pt x="5759" y="5672"/>
                  </a:lnTo>
                  <a:lnTo>
                    <a:pt x="5767" y="5686"/>
                  </a:lnTo>
                  <a:lnTo>
                    <a:pt x="5752" y="5679"/>
                  </a:lnTo>
                  <a:close/>
                  <a:moveTo>
                    <a:pt x="5759" y="5672"/>
                  </a:moveTo>
                  <a:lnTo>
                    <a:pt x="5775" y="5664"/>
                  </a:lnTo>
                  <a:lnTo>
                    <a:pt x="5790" y="5693"/>
                  </a:lnTo>
                  <a:lnTo>
                    <a:pt x="5774" y="5700"/>
                  </a:lnTo>
                  <a:lnTo>
                    <a:pt x="5759" y="5672"/>
                  </a:lnTo>
                  <a:close/>
                  <a:moveTo>
                    <a:pt x="5798" y="5685"/>
                  </a:moveTo>
                  <a:lnTo>
                    <a:pt x="5795" y="5690"/>
                  </a:lnTo>
                  <a:lnTo>
                    <a:pt x="5790" y="5693"/>
                  </a:lnTo>
                  <a:lnTo>
                    <a:pt x="5783" y="5678"/>
                  </a:lnTo>
                  <a:lnTo>
                    <a:pt x="5798" y="5685"/>
                  </a:lnTo>
                  <a:close/>
                  <a:moveTo>
                    <a:pt x="5768" y="5670"/>
                  </a:moveTo>
                  <a:lnTo>
                    <a:pt x="5777" y="5654"/>
                  </a:lnTo>
                  <a:lnTo>
                    <a:pt x="5805" y="5669"/>
                  </a:lnTo>
                  <a:lnTo>
                    <a:pt x="5798" y="5685"/>
                  </a:lnTo>
                  <a:lnTo>
                    <a:pt x="5768" y="5670"/>
                  </a:lnTo>
                  <a:close/>
                  <a:moveTo>
                    <a:pt x="5777" y="5654"/>
                  </a:moveTo>
                  <a:lnTo>
                    <a:pt x="5778" y="5652"/>
                  </a:lnTo>
                  <a:lnTo>
                    <a:pt x="5779" y="5651"/>
                  </a:lnTo>
                  <a:lnTo>
                    <a:pt x="5790" y="5662"/>
                  </a:lnTo>
                  <a:lnTo>
                    <a:pt x="5777" y="5654"/>
                  </a:lnTo>
                  <a:close/>
                  <a:moveTo>
                    <a:pt x="5779" y="5651"/>
                  </a:moveTo>
                  <a:lnTo>
                    <a:pt x="5795" y="5635"/>
                  </a:lnTo>
                  <a:lnTo>
                    <a:pt x="5819" y="5657"/>
                  </a:lnTo>
                  <a:lnTo>
                    <a:pt x="5803" y="5673"/>
                  </a:lnTo>
                  <a:lnTo>
                    <a:pt x="5779" y="5651"/>
                  </a:lnTo>
                  <a:close/>
                  <a:moveTo>
                    <a:pt x="5821" y="5653"/>
                  </a:moveTo>
                  <a:lnTo>
                    <a:pt x="5820" y="5656"/>
                  </a:lnTo>
                  <a:lnTo>
                    <a:pt x="5819" y="5657"/>
                  </a:lnTo>
                  <a:lnTo>
                    <a:pt x="5806" y="5646"/>
                  </a:lnTo>
                  <a:lnTo>
                    <a:pt x="5821" y="5653"/>
                  </a:lnTo>
                  <a:close/>
                  <a:moveTo>
                    <a:pt x="5793" y="5638"/>
                  </a:moveTo>
                  <a:lnTo>
                    <a:pt x="5800" y="5622"/>
                  </a:lnTo>
                  <a:lnTo>
                    <a:pt x="5830" y="5637"/>
                  </a:lnTo>
                  <a:lnTo>
                    <a:pt x="5821" y="5653"/>
                  </a:lnTo>
                  <a:lnTo>
                    <a:pt x="5793" y="5638"/>
                  </a:lnTo>
                  <a:close/>
                  <a:moveTo>
                    <a:pt x="5800" y="5622"/>
                  </a:moveTo>
                  <a:lnTo>
                    <a:pt x="5801" y="5620"/>
                  </a:lnTo>
                  <a:lnTo>
                    <a:pt x="5804" y="5619"/>
                  </a:lnTo>
                  <a:lnTo>
                    <a:pt x="5815" y="5630"/>
                  </a:lnTo>
                  <a:lnTo>
                    <a:pt x="5800" y="5622"/>
                  </a:lnTo>
                  <a:close/>
                  <a:moveTo>
                    <a:pt x="5804" y="5619"/>
                  </a:moveTo>
                  <a:lnTo>
                    <a:pt x="5811" y="5610"/>
                  </a:lnTo>
                  <a:lnTo>
                    <a:pt x="5835" y="5633"/>
                  </a:lnTo>
                  <a:lnTo>
                    <a:pt x="5826" y="5641"/>
                  </a:lnTo>
                  <a:lnTo>
                    <a:pt x="5804" y="5619"/>
                  </a:lnTo>
                  <a:close/>
                  <a:moveTo>
                    <a:pt x="5811" y="5610"/>
                  </a:moveTo>
                  <a:lnTo>
                    <a:pt x="5827" y="5594"/>
                  </a:lnTo>
                  <a:lnTo>
                    <a:pt x="5851" y="5617"/>
                  </a:lnTo>
                  <a:lnTo>
                    <a:pt x="5835" y="5633"/>
                  </a:lnTo>
                  <a:lnTo>
                    <a:pt x="5811" y="5610"/>
                  </a:lnTo>
                  <a:close/>
                  <a:moveTo>
                    <a:pt x="5853" y="5612"/>
                  </a:moveTo>
                  <a:lnTo>
                    <a:pt x="5852" y="5615"/>
                  </a:lnTo>
                  <a:lnTo>
                    <a:pt x="5851" y="5617"/>
                  </a:lnTo>
                  <a:lnTo>
                    <a:pt x="5838" y="5606"/>
                  </a:lnTo>
                  <a:lnTo>
                    <a:pt x="5853" y="5612"/>
                  </a:lnTo>
                  <a:close/>
                  <a:moveTo>
                    <a:pt x="5825" y="5599"/>
                  </a:moveTo>
                  <a:lnTo>
                    <a:pt x="5832" y="5583"/>
                  </a:lnTo>
                  <a:lnTo>
                    <a:pt x="5862" y="5596"/>
                  </a:lnTo>
                  <a:lnTo>
                    <a:pt x="5853" y="5612"/>
                  </a:lnTo>
                  <a:lnTo>
                    <a:pt x="5825" y="5599"/>
                  </a:lnTo>
                  <a:close/>
                  <a:moveTo>
                    <a:pt x="5832" y="5583"/>
                  </a:moveTo>
                  <a:lnTo>
                    <a:pt x="5833" y="5580"/>
                  </a:lnTo>
                  <a:lnTo>
                    <a:pt x="5836" y="5578"/>
                  </a:lnTo>
                  <a:lnTo>
                    <a:pt x="5847" y="5590"/>
                  </a:lnTo>
                  <a:lnTo>
                    <a:pt x="5832" y="5583"/>
                  </a:lnTo>
                  <a:close/>
                  <a:moveTo>
                    <a:pt x="5836" y="5578"/>
                  </a:moveTo>
                  <a:lnTo>
                    <a:pt x="5852" y="5562"/>
                  </a:lnTo>
                  <a:lnTo>
                    <a:pt x="5874" y="5585"/>
                  </a:lnTo>
                  <a:lnTo>
                    <a:pt x="5858" y="5601"/>
                  </a:lnTo>
                  <a:lnTo>
                    <a:pt x="5836" y="5578"/>
                  </a:lnTo>
                  <a:close/>
                  <a:moveTo>
                    <a:pt x="5852" y="5562"/>
                  </a:moveTo>
                  <a:lnTo>
                    <a:pt x="5859" y="5555"/>
                  </a:lnTo>
                  <a:lnTo>
                    <a:pt x="5883" y="5577"/>
                  </a:lnTo>
                  <a:lnTo>
                    <a:pt x="5874" y="5585"/>
                  </a:lnTo>
                  <a:lnTo>
                    <a:pt x="5852" y="5562"/>
                  </a:lnTo>
                  <a:close/>
                  <a:moveTo>
                    <a:pt x="5883" y="5577"/>
                  </a:moveTo>
                  <a:lnTo>
                    <a:pt x="5883" y="5577"/>
                  </a:lnTo>
                  <a:lnTo>
                    <a:pt x="5870" y="5566"/>
                  </a:lnTo>
                  <a:lnTo>
                    <a:pt x="5883" y="5577"/>
                  </a:lnTo>
                  <a:close/>
                  <a:moveTo>
                    <a:pt x="5859" y="5555"/>
                  </a:moveTo>
                  <a:lnTo>
                    <a:pt x="5875" y="5539"/>
                  </a:lnTo>
                  <a:lnTo>
                    <a:pt x="5899" y="5561"/>
                  </a:lnTo>
                  <a:lnTo>
                    <a:pt x="5883" y="5577"/>
                  </a:lnTo>
                  <a:lnTo>
                    <a:pt x="5859" y="5555"/>
                  </a:lnTo>
                  <a:close/>
                  <a:moveTo>
                    <a:pt x="5901" y="5557"/>
                  </a:moveTo>
                  <a:lnTo>
                    <a:pt x="5900" y="5559"/>
                  </a:lnTo>
                  <a:lnTo>
                    <a:pt x="5899" y="5561"/>
                  </a:lnTo>
                  <a:lnTo>
                    <a:pt x="5886" y="5550"/>
                  </a:lnTo>
                  <a:lnTo>
                    <a:pt x="5901" y="5557"/>
                  </a:lnTo>
                  <a:close/>
                  <a:moveTo>
                    <a:pt x="5873" y="5542"/>
                  </a:moveTo>
                  <a:lnTo>
                    <a:pt x="5880" y="5526"/>
                  </a:lnTo>
                  <a:lnTo>
                    <a:pt x="5908" y="5541"/>
                  </a:lnTo>
                  <a:lnTo>
                    <a:pt x="5901" y="5557"/>
                  </a:lnTo>
                  <a:lnTo>
                    <a:pt x="5873" y="5542"/>
                  </a:lnTo>
                  <a:close/>
                  <a:moveTo>
                    <a:pt x="5880" y="5526"/>
                  </a:moveTo>
                  <a:lnTo>
                    <a:pt x="5889" y="5510"/>
                  </a:lnTo>
                  <a:lnTo>
                    <a:pt x="5917" y="5525"/>
                  </a:lnTo>
                  <a:lnTo>
                    <a:pt x="5908" y="5541"/>
                  </a:lnTo>
                  <a:lnTo>
                    <a:pt x="5880" y="5526"/>
                  </a:lnTo>
                  <a:close/>
                  <a:moveTo>
                    <a:pt x="5889" y="5510"/>
                  </a:moveTo>
                  <a:lnTo>
                    <a:pt x="5890" y="5508"/>
                  </a:lnTo>
                  <a:lnTo>
                    <a:pt x="5891" y="5507"/>
                  </a:lnTo>
                  <a:lnTo>
                    <a:pt x="5902" y="5518"/>
                  </a:lnTo>
                  <a:lnTo>
                    <a:pt x="5889" y="5510"/>
                  </a:lnTo>
                  <a:close/>
                  <a:moveTo>
                    <a:pt x="5891" y="5507"/>
                  </a:moveTo>
                  <a:lnTo>
                    <a:pt x="5907" y="5491"/>
                  </a:lnTo>
                  <a:lnTo>
                    <a:pt x="5931" y="5513"/>
                  </a:lnTo>
                  <a:lnTo>
                    <a:pt x="5915" y="5529"/>
                  </a:lnTo>
                  <a:lnTo>
                    <a:pt x="5891" y="5507"/>
                  </a:lnTo>
                  <a:close/>
                  <a:moveTo>
                    <a:pt x="5907" y="5491"/>
                  </a:moveTo>
                  <a:lnTo>
                    <a:pt x="5916" y="5483"/>
                  </a:lnTo>
                  <a:lnTo>
                    <a:pt x="5938" y="5505"/>
                  </a:lnTo>
                  <a:lnTo>
                    <a:pt x="5931" y="5513"/>
                  </a:lnTo>
                  <a:lnTo>
                    <a:pt x="5907" y="5491"/>
                  </a:lnTo>
                  <a:close/>
                  <a:moveTo>
                    <a:pt x="5916" y="5483"/>
                  </a:moveTo>
                  <a:lnTo>
                    <a:pt x="5932" y="5467"/>
                  </a:lnTo>
                  <a:lnTo>
                    <a:pt x="5954" y="5489"/>
                  </a:lnTo>
                  <a:lnTo>
                    <a:pt x="5938" y="5505"/>
                  </a:lnTo>
                  <a:lnTo>
                    <a:pt x="5916" y="5483"/>
                  </a:lnTo>
                  <a:close/>
                  <a:moveTo>
                    <a:pt x="5956" y="5486"/>
                  </a:moveTo>
                  <a:lnTo>
                    <a:pt x="5955" y="5488"/>
                  </a:lnTo>
                  <a:lnTo>
                    <a:pt x="5954" y="5489"/>
                  </a:lnTo>
                  <a:lnTo>
                    <a:pt x="5943" y="5478"/>
                  </a:lnTo>
                  <a:lnTo>
                    <a:pt x="5956" y="5486"/>
                  </a:lnTo>
                  <a:close/>
                  <a:moveTo>
                    <a:pt x="5928" y="5471"/>
                  </a:moveTo>
                  <a:lnTo>
                    <a:pt x="5937" y="5455"/>
                  </a:lnTo>
                  <a:lnTo>
                    <a:pt x="5965" y="5470"/>
                  </a:lnTo>
                  <a:lnTo>
                    <a:pt x="5956" y="5486"/>
                  </a:lnTo>
                  <a:lnTo>
                    <a:pt x="5928" y="5471"/>
                  </a:lnTo>
                  <a:close/>
                  <a:moveTo>
                    <a:pt x="5937" y="5455"/>
                  </a:moveTo>
                  <a:lnTo>
                    <a:pt x="5938" y="5452"/>
                  </a:lnTo>
                  <a:lnTo>
                    <a:pt x="5939" y="5451"/>
                  </a:lnTo>
                  <a:lnTo>
                    <a:pt x="5950" y="5462"/>
                  </a:lnTo>
                  <a:lnTo>
                    <a:pt x="5937" y="5455"/>
                  </a:lnTo>
                  <a:close/>
                  <a:moveTo>
                    <a:pt x="5939" y="5451"/>
                  </a:moveTo>
                  <a:lnTo>
                    <a:pt x="5955" y="5435"/>
                  </a:lnTo>
                  <a:lnTo>
                    <a:pt x="5977" y="5457"/>
                  </a:lnTo>
                  <a:lnTo>
                    <a:pt x="5961" y="5473"/>
                  </a:lnTo>
                  <a:lnTo>
                    <a:pt x="5939" y="5451"/>
                  </a:lnTo>
                  <a:close/>
                  <a:moveTo>
                    <a:pt x="5981" y="5454"/>
                  </a:moveTo>
                  <a:lnTo>
                    <a:pt x="5980" y="5455"/>
                  </a:lnTo>
                  <a:lnTo>
                    <a:pt x="5977" y="5457"/>
                  </a:lnTo>
                  <a:lnTo>
                    <a:pt x="5966" y="5446"/>
                  </a:lnTo>
                  <a:lnTo>
                    <a:pt x="5981" y="5454"/>
                  </a:lnTo>
                  <a:close/>
                  <a:moveTo>
                    <a:pt x="5953" y="5439"/>
                  </a:moveTo>
                  <a:lnTo>
                    <a:pt x="5960" y="5423"/>
                  </a:lnTo>
                  <a:lnTo>
                    <a:pt x="5988" y="5438"/>
                  </a:lnTo>
                  <a:lnTo>
                    <a:pt x="5981" y="5454"/>
                  </a:lnTo>
                  <a:lnTo>
                    <a:pt x="5953" y="5439"/>
                  </a:lnTo>
                  <a:close/>
                  <a:moveTo>
                    <a:pt x="5960" y="5423"/>
                  </a:moveTo>
                  <a:lnTo>
                    <a:pt x="5969" y="5407"/>
                  </a:lnTo>
                  <a:lnTo>
                    <a:pt x="5997" y="5422"/>
                  </a:lnTo>
                  <a:lnTo>
                    <a:pt x="5988" y="5438"/>
                  </a:lnTo>
                  <a:lnTo>
                    <a:pt x="5960" y="5423"/>
                  </a:lnTo>
                  <a:close/>
                  <a:moveTo>
                    <a:pt x="5969" y="5407"/>
                  </a:moveTo>
                  <a:lnTo>
                    <a:pt x="5971" y="5402"/>
                  </a:lnTo>
                  <a:lnTo>
                    <a:pt x="5976" y="5399"/>
                  </a:lnTo>
                  <a:lnTo>
                    <a:pt x="5982" y="5414"/>
                  </a:lnTo>
                  <a:lnTo>
                    <a:pt x="5969" y="5407"/>
                  </a:lnTo>
                  <a:close/>
                  <a:moveTo>
                    <a:pt x="5976" y="5399"/>
                  </a:moveTo>
                  <a:lnTo>
                    <a:pt x="5992" y="5392"/>
                  </a:lnTo>
                  <a:lnTo>
                    <a:pt x="6006" y="5420"/>
                  </a:lnTo>
                  <a:lnTo>
                    <a:pt x="5990" y="5428"/>
                  </a:lnTo>
                  <a:lnTo>
                    <a:pt x="5976" y="5399"/>
                  </a:lnTo>
                  <a:close/>
                  <a:moveTo>
                    <a:pt x="6013" y="5413"/>
                  </a:moveTo>
                  <a:lnTo>
                    <a:pt x="6011" y="5418"/>
                  </a:lnTo>
                  <a:lnTo>
                    <a:pt x="6006" y="5420"/>
                  </a:lnTo>
                  <a:lnTo>
                    <a:pt x="5998" y="5406"/>
                  </a:lnTo>
                  <a:lnTo>
                    <a:pt x="6013" y="5413"/>
                  </a:lnTo>
                  <a:close/>
                  <a:moveTo>
                    <a:pt x="5985" y="5398"/>
                  </a:moveTo>
                  <a:lnTo>
                    <a:pt x="5992" y="5382"/>
                  </a:lnTo>
                  <a:lnTo>
                    <a:pt x="6021" y="5397"/>
                  </a:lnTo>
                  <a:lnTo>
                    <a:pt x="6013" y="5413"/>
                  </a:lnTo>
                  <a:lnTo>
                    <a:pt x="5985" y="5398"/>
                  </a:lnTo>
                  <a:close/>
                  <a:moveTo>
                    <a:pt x="5992" y="5382"/>
                  </a:moveTo>
                  <a:lnTo>
                    <a:pt x="5993" y="5381"/>
                  </a:lnTo>
                  <a:lnTo>
                    <a:pt x="5996" y="5378"/>
                  </a:lnTo>
                  <a:lnTo>
                    <a:pt x="6007" y="5389"/>
                  </a:lnTo>
                  <a:lnTo>
                    <a:pt x="5992" y="5382"/>
                  </a:lnTo>
                  <a:close/>
                  <a:moveTo>
                    <a:pt x="5996" y="5378"/>
                  </a:moveTo>
                  <a:lnTo>
                    <a:pt x="6012" y="5362"/>
                  </a:lnTo>
                  <a:lnTo>
                    <a:pt x="6034" y="5385"/>
                  </a:lnTo>
                  <a:lnTo>
                    <a:pt x="6018" y="5401"/>
                  </a:lnTo>
                  <a:lnTo>
                    <a:pt x="5996" y="5378"/>
                  </a:lnTo>
                  <a:close/>
                  <a:moveTo>
                    <a:pt x="6037" y="5381"/>
                  </a:moveTo>
                  <a:lnTo>
                    <a:pt x="6035" y="5383"/>
                  </a:lnTo>
                  <a:lnTo>
                    <a:pt x="6034" y="5385"/>
                  </a:lnTo>
                  <a:lnTo>
                    <a:pt x="6023" y="5373"/>
                  </a:lnTo>
                  <a:lnTo>
                    <a:pt x="6037" y="5381"/>
                  </a:lnTo>
                  <a:close/>
                  <a:moveTo>
                    <a:pt x="6008" y="5367"/>
                  </a:moveTo>
                  <a:lnTo>
                    <a:pt x="6017" y="5351"/>
                  </a:lnTo>
                  <a:lnTo>
                    <a:pt x="6045" y="5365"/>
                  </a:lnTo>
                  <a:lnTo>
                    <a:pt x="6037" y="5381"/>
                  </a:lnTo>
                  <a:lnTo>
                    <a:pt x="6008" y="5367"/>
                  </a:lnTo>
                  <a:close/>
                  <a:moveTo>
                    <a:pt x="6017" y="5351"/>
                  </a:moveTo>
                  <a:lnTo>
                    <a:pt x="6018" y="5348"/>
                  </a:lnTo>
                  <a:lnTo>
                    <a:pt x="6019" y="5346"/>
                  </a:lnTo>
                  <a:lnTo>
                    <a:pt x="6030" y="5357"/>
                  </a:lnTo>
                  <a:lnTo>
                    <a:pt x="6017" y="5351"/>
                  </a:lnTo>
                  <a:close/>
                  <a:moveTo>
                    <a:pt x="6019" y="5346"/>
                  </a:moveTo>
                  <a:lnTo>
                    <a:pt x="6035" y="5330"/>
                  </a:lnTo>
                  <a:lnTo>
                    <a:pt x="6057" y="5353"/>
                  </a:lnTo>
                  <a:lnTo>
                    <a:pt x="6041" y="5369"/>
                  </a:lnTo>
                  <a:lnTo>
                    <a:pt x="6019" y="5346"/>
                  </a:lnTo>
                  <a:close/>
                  <a:moveTo>
                    <a:pt x="6061" y="5349"/>
                  </a:moveTo>
                  <a:lnTo>
                    <a:pt x="6060" y="5351"/>
                  </a:lnTo>
                  <a:lnTo>
                    <a:pt x="6057" y="5353"/>
                  </a:lnTo>
                  <a:lnTo>
                    <a:pt x="6046" y="5341"/>
                  </a:lnTo>
                  <a:lnTo>
                    <a:pt x="6061" y="5349"/>
                  </a:lnTo>
                  <a:close/>
                  <a:moveTo>
                    <a:pt x="6033" y="5335"/>
                  </a:moveTo>
                  <a:lnTo>
                    <a:pt x="6040" y="5319"/>
                  </a:lnTo>
                  <a:lnTo>
                    <a:pt x="6069" y="5333"/>
                  </a:lnTo>
                  <a:lnTo>
                    <a:pt x="6061" y="5349"/>
                  </a:lnTo>
                  <a:lnTo>
                    <a:pt x="6033" y="5335"/>
                  </a:lnTo>
                  <a:close/>
                  <a:moveTo>
                    <a:pt x="6040" y="5319"/>
                  </a:moveTo>
                  <a:lnTo>
                    <a:pt x="6049" y="5303"/>
                  </a:lnTo>
                  <a:lnTo>
                    <a:pt x="6077" y="5317"/>
                  </a:lnTo>
                  <a:lnTo>
                    <a:pt x="6069" y="5333"/>
                  </a:lnTo>
                  <a:lnTo>
                    <a:pt x="6040" y="5319"/>
                  </a:lnTo>
                  <a:close/>
                  <a:moveTo>
                    <a:pt x="6049" y="5303"/>
                  </a:moveTo>
                  <a:lnTo>
                    <a:pt x="6050" y="5301"/>
                  </a:lnTo>
                  <a:lnTo>
                    <a:pt x="6051" y="5298"/>
                  </a:lnTo>
                  <a:lnTo>
                    <a:pt x="6062" y="5309"/>
                  </a:lnTo>
                  <a:lnTo>
                    <a:pt x="6049" y="5303"/>
                  </a:lnTo>
                  <a:close/>
                  <a:moveTo>
                    <a:pt x="6051" y="5298"/>
                  </a:moveTo>
                  <a:lnTo>
                    <a:pt x="6067" y="5282"/>
                  </a:lnTo>
                  <a:lnTo>
                    <a:pt x="6089" y="5306"/>
                  </a:lnTo>
                  <a:lnTo>
                    <a:pt x="6073" y="5322"/>
                  </a:lnTo>
                  <a:lnTo>
                    <a:pt x="6051" y="5298"/>
                  </a:lnTo>
                  <a:close/>
                  <a:moveTo>
                    <a:pt x="6093" y="5301"/>
                  </a:moveTo>
                  <a:lnTo>
                    <a:pt x="6092" y="5303"/>
                  </a:lnTo>
                  <a:lnTo>
                    <a:pt x="6089" y="5306"/>
                  </a:lnTo>
                  <a:lnTo>
                    <a:pt x="6078" y="5293"/>
                  </a:lnTo>
                  <a:lnTo>
                    <a:pt x="6093" y="5301"/>
                  </a:lnTo>
                  <a:close/>
                  <a:moveTo>
                    <a:pt x="6065" y="5287"/>
                  </a:moveTo>
                  <a:lnTo>
                    <a:pt x="6072" y="5271"/>
                  </a:lnTo>
                  <a:lnTo>
                    <a:pt x="6101" y="5285"/>
                  </a:lnTo>
                  <a:lnTo>
                    <a:pt x="6093" y="5301"/>
                  </a:lnTo>
                  <a:lnTo>
                    <a:pt x="6065" y="5287"/>
                  </a:lnTo>
                  <a:close/>
                  <a:moveTo>
                    <a:pt x="6072" y="5271"/>
                  </a:moveTo>
                  <a:lnTo>
                    <a:pt x="6075" y="5266"/>
                  </a:lnTo>
                  <a:lnTo>
                    <a:pt x="6080" y="5264"/>
                  </a:lnTo>
                  <a:lnTo>
                    <a:pt x="6087" y="5277"/>
                  </a:lnTo>
                  <a:lnTo>
                    <a:pt x="6072" y="5271"/>
                  </a:lnTo>
                  <a:close/>
                  <a:moveTo>
                    <a:pt x="6080" y="5264"/>
                  </a:moveTo>
                  <a:lnTo>
                    <a:pt x="6096" y="5255"/>
                  </a:lnTo>
                  <a:lnTo>
                    <a:pt x="6110" y="5284"/>
                  </a:lnTo>
                  <a:lnTo>
                    <a:pt x="6094" y="5292"/>
                  </a:lnTo>
                  <a:lnTo>
                    <a:pt x="6080" y="5264"/>
                  </a:lnTo>
                  <a:close/>
                  <a:moveTo>
                    <a:pt x="6117" y="5277"/>
                  </a:moveTo>
                  <a:lnTo>
                    <a:pt x="6114" y="5282"/>
                  </a:lnTo>
                  <a:lnTo>
                    <a:pt x="6110" y="5284"/>
                  </a:lnTo>
                  <a:lnTo>
                    <a:pt x="6103" y="5270"/>
                  </a:lnTo>
                  <a:lnTo>
                    <a:pt x="6117" y="5277"/>
                  </a:lnTo>
                  <a:close/>
                  <a:moveTo>
                    <a:pt x="6088" y="5263"/>
                  </a:moveTo>
                  <a:lnTo>
                    <a:pt x="6097" y="5247"/>
                  </a:lnTo>
                  <a:lnTo>
                    <a:pt x="6125" y="5261"/>
                  </a:lnTo>
                  <a:lnTo>
                    <a:pt x="6117" y="5277"/>
                  </a:lnTo>
                  <a:lnTo>
                    <a:pt x="6088" y="5263"/>
                  </a:lnTo>
                  <a:close/>
                  <a:moveTo>
                    <a:pt x="6097" y="5247"/>
                  </a:moveTo>
                  <a:lnTo>
                    <a:pt x="6098" y="5244"/>
                  </a:lnTo>
                  <a:lnTo>
                    <a:pt x="6099" y="5243"/>
                  </a:lnTo>
                  <a:lnTo>
                    <a:pt x="6110" y="5254"/>
                  </a:lnTo>
                  <a:lnTo>
                    <a:pt x="6097" y="5247"/>
                  </a:lnTo>
                  <a:close/>
                  <a:moveTo>
                    <a:pt x="6099" y="5243"/>
                  </a:moveTo>
                  <a:lnTo>
                    <a:pt x="6115" y="5227"/>
                  </a:lnTo>
                  <a:lnTo>
                    <a:pt x="6138" y="5249"/>
                  </a:lnTo>
                  <a:lnTo>
                    <a:pt x="6122" y="5265"/>
                  </a:lnTo>
                  <a:lnTo>
                    <a:pt x="6099" y="5243"/>
                  </a:lnTo>
                  <a:close/>
                  <a:moveTo>
                    <a:pt x="6141" y="5245"/>
                  </a:moveTo>
                  <a:lnTo>
                    <a:pt x="6140" y="5248"/>
                  </a:lnTo>
                  <a:lnTo>
                    <a:pt x="6138" y="5249"/>
                  </a:lnTo>
                  <a:lnTo>
                    <a:pt x="6126" y="5238"/>
                  </a:lnTo>
                  <a:lnTo>
                    <a:pt x="6141" y="5245"/>
                  </a:lnTo>
                  <a:close/>
                  <a:moveTo>
                    <a:pt x="6113" y="5231"/>
                  </a:moveTo>
                  <a:lnTo>
                    <a:pt x="6120" y="5215"/>
                  </a:lnTo>
                  <a:lnTo>
                    <a:pt x="6149" y="5229"/>
                  </a:lnTo>
                  <a:lnTo>
                    <a:pt x="6141" y="5245"/>
                  </a:lnTo>
                  <a:lnTo>
                    <a:pt x="6113" y="5231"/>
                  </a:lnTo>
                  <a:close/>
                  <a:moveTo>
                    <a:pt x="6120" y="5215"/>
                  </a:moveTo>
                  <a:lnTo>
                    <a:pt x="6129" y="5199"/>
                  </a:lnTo>
                  <a:lnTo>
                    <a:pt x="6157" y="5213"/>
                  </a:lnTo>
                  <a:lnTo>
                    <a:pt x="6149" y="5229"/>
                  </a:lnTo>
                  <a:lnTo>
                    <a:pt x="6120" y="5215"/>
                  </a:lnTo>
                  <a:close/>
                  <a:moveTo>
                    <a:pt x="6129" y="5199"/>
                  </a:moveTo>
                  <a:lnTo>
                    <a:pt x="6130" y="5196"/>
                  </a:lnTo>
                  <a:lnTo>
                    <a:pt x="6131" y="5195"/>
                  </a:lnTo>
                  <a:lnTo>
                    <a:pt x="6142" y="5206"/>
                  </a:lnTo>
                  <a:lnTo>
                    <a:pt x="6129" y="5199"/>
                  </a:lnTo>
                  <a:close/>
                  <a:moveTo>
                    <a:pt x="6131" y="5195"/>
                  </a:moveTo>
                  <a:lnTo>
                    <a:pt x="6147" y="5179"/>
                  </a:lnTo>
                  <a:lnTo>
                    <a:pt x="6170" y="5201"/>
                  </a:lnTo>
                  <a:lnTo>
                    <a:pt x="6154" y="5217"/>
                  </a:lnTo>
                  <a:lnTo>
                    <a:pt x="6131" y="5195"/>
                  </a:lnTo>
                  <a:close/>
                  <a:moveTo>
                    <a:pt x="6173" y="5197"/>
                  </a:moveTo>
                  <a:lnTo>
                    <a:pt x="6172" y="5200"/>
                  </a:lnTo>
                  <a:lnTo>
                    <a:pt x="6170" y="5201"/>
                  </a:lnTo>
                  <a:lnTo>
                    <a:pt x="6158" y="5190"/>
                  </a:lnTo>
                  <a:lnTo>
                    <a:pt x="6173" y="5197"/>
                  </a:lnTo>
                  <a:close/>
                  <a:moveTo>
                    <a:pt x="6145" y="5183"/>
                  </a:moveTo>
                  <a:lnTo>
                    <a:pt x="6152" y="5167"/>
                  </a:lnTo>
                  <a:lnTo>
                    <a:pt x="6181" y="5181"/>
                  </a:lnTo>
                  <a:lnTo>
                    <a:pt x="6173" y="5197"/>
                  </a:lnTo>
                  <a:lnTo>
                    <a:pt x="6145" y="5183"/>
                  </a:lnTo>
                  <a:close/>
                  <a:moveTo>
                    <a:pt x="6152" y="5167"/>
                  </a:moveTo>
                  <a:lnTo>
                    <a:pt x="6154" y="5164"/>
                  </a:lnTo>
                  <a:lnTo>
                    <a:pt x="6156" y="5163"/>
                  </a:lnTo>
                  <a:lnTo>
                    <a:pt x="6167" y="5174"/>
                  </a:lnTo>
                  <a:lnTo>
                    <a:pt x="6152" y="5167"/>
                  </a:lnTo>
                  <a:close/>
                  <a:moveTo>
                    <a:pt x="6156" y="5163"/>
                  </a:moveTo>
                  <a:lnTo>
                    <a:pt x="6172" y="5147"/>
                  </a:lnTo>
                  <a:lnTo>
                    <a:pt x="6194" y="5169"/>
                  </a:lnTo>
                  <a:lnTo>
                    <a:pt x="6178" y="5185"/>
                  </a:lnTo>
                  <a:lnTo>
                    <a:pt x="6156" y="5163"/>
                  </a:lnTo>
                  <a:close/>
                  <a:moveTo>
                    <a:pt x="6197" y="5165"/>
                  </a:moveTo>
                  <a:lnTo>
                    <a:pt x="6195" y="5168"/>
                  </a:lnTo>
                  <a:lnTo>
                    <a:pt x="6194" y="5169"/>
                  </a:lnTo>
                  <a:lnTo>
                    <a:pt x="6183" y="5158"/>
                  </a:lnTo>
                  <a:lnTo>
                    <a:pt x="6197" y="5165"/>
                  </a:lnTo>
                  <a:close/>
                  <a:moveTo>
                    <a:pt x="6168" y="5151"/>
                  </a:moveTo>
                  <a:lnTo>
                    <a:pt x="6177" y="5135"/>
                  </a:lnTo>
                  <a:lnTo>
                    <a:pt x="6205" y="5149"/>
                  </a:lnTo>
                  <a:lnTo>
                    <a:pt x="6197" y="5165"/>
                  </a:lnTo>
                  <a:lnTo>
                    <a:pt x="6168" y="5151"/>
                  </a:lnTo>
                  <a:close/>
                  <a:moveTo>
                    <a:pt x="6177" y="5135"/>
                  </a:moveTo>
                  <a:lnTo>
                    <a:pt x="6178" y="5132"/>
                  </a:lnTo>
                  <a:lnTo>
                    <a:pt x="6179" y="5131"/>
                  </a:lnTo>
                  <a:lnTo>
                    <a:pt x="6190" y="5142"/>
                  </a:lnTo>
                  <a:lnTo>
                    <a:pt x="6177" y="5135"/>
                  </a:lnTo>
                  <a:close/>
                  <a:moveTo>
                    <a:pt x="6179" y="5131"/>
                  </a:moveTo>
                  <a:lnTo>
                    <a:pt x="6195" y="5115"/>
                  </a:lnTo>
                  <a:lnTo>
                    <a:pt x="6218" y="5137"/>
                  </a:lnTo>
                  <a:lnTo>
                    <a:pt x="6202" y="5153"/>
                  </a:lnTo>
                  <a:lnTo>
                    <a:pt x="6179" y="5131"/>
                  </a:lnTo>
                  <a:close/>
                  <a:moveTo>
                    <a:pt x="6221" y="5133"/>
                  </a:moveTo>
                  <a:lnTo>
                    <a:pt x="6220" y="5136"/>
                  </a:lnTo>
                  <a:lnTo>
                    <a:pt x="6218" y="5137"/>
                  </a:lnTo>
                  <a:lnTo>
                    <a:pt x="6206" y="5126"/>
                  </a:lnTo>
                  <a:lnTo>
                    <a:pt x="6221" y="5133"/>
                  </a:lnTo>
                  <a:close/>
                  <a:moveTo>
                    <a:pt x="6193" y="5119"/>
                  </a:moveTo>
                  <a:lnTo>
                    <a:pt x="6200" y="5102"/>
                  </a:lnTo>
                  <a:lnTo>
                    <a:pt x="6229" y="5117"/>
                  </a:lnTo>
                  <a:lnTo>
                    <a:pt x="6221" y="5133"/>
                  </a:lnTo>
                  <a:lnTo>
                    <a:pt x="6193" y="5119"/>
                  </a:lnTo>
                  <a:close/>
                  <a:moveTo>
                    <a:pt x="6200" y="5102"/>
                  </a:moveTo>
                  <a:lnTo>
                    <a:pt x="6209" y="5086"/>
                  </a:lnTo>
                  <a:lnTo>
                    <a:pt x="6237" y="5101"/>
                  </a:lnTo>
                  <a:lnTo>
                    <a:pt x="6229" y="5117"/>
                  </a:lnTo>
                  <a:lnTo>
                    <a:pt x="6200" y="5102"/>
                  </a:lnTo>
                  <a:close/>
                  <a:moveTo>
                    <a:pt x="6209" y="5086"/>
                  </a:moveTo>
                  <a:lnTo>
                    <a:pt x="6210" y="5084"/>
                  </a:lnTo>
                  <a:lnTo>
                    <a:pt x="6211" y="5083"/>
                  </a:lnTo>
                  <a:lnTo>
                    <a:pt x="6222" y="5094"/>
                  </a:lnTo>
                  <a:lnTo>
                    <a:pt x="6209" y="5086"/>
                  </a:lnTo>
                  <a:close/>
                  <a:moveTo>
                    <a:pt x="6211" y="5083"/>
                  </a:moveTo>
                  <a:lnTo>
                    <a:pt x="6227" y="5067"/>
                  </a:lnTo>
                  <a:lnTo>
                    <a:pt x="6250" y="5089"/>
                  </a:lnTo>
                  <a:lnTo>
                    <a:pt x="6234" y="5105"/>
                  </a:lnTo>
                  <a:lnTo>
                    <a:pt x="6211" y="5083"/>
                  </a:lnTo>
                  <a:close/>
                  <a:moveTo>
                    <a:pt x="6253" y="5085"/>
                  </a:moveTo>
                  <a:lnTo>
                    <a:pt x="6252" y="5088"/>
                  </a:lnTo>
                  <a:lnTo>
                    <a:pt x="6250" y="5089"/>
                  </a:lnTo>
                  <a:lnTo>
                    <a:pt x="6238" y="5078"/>
                  </a:lnTo>
                  <a:lnTo>
                    <a:pt x="6253" y="5085"/>
                  </a:lnTo>
                  <a:close/>
                  <a:moveTo>
                    <a:pt x="6225" y="5070"/>
                  </a:moveTo>
                  <a:lnTo>
                    <a:pt x="6232" y="5054"/>
                  </a:lnTo>
                  <a:lnTo>
                    <a:pt x="6261" y="5069"/>
                  </a:lnTo>
                  <a:lnTo>
                    <a:pt x="6253" y="5085"/>
                  </a:lnTo>
                  <a:lnTo>
                    <a:pt x="6225" y="5070"/>
                  </a:lnTo>
                  <a:close/>
                  <a:moveTo>
                    <a:pt x="6232" y="5054"/>
                  </a:moveTo>
                  <a:lnTo>
                    <a:pt x="6234" y="5052"/>
                  </a:lnTo>
                  <a:lnTo>
                    <a:pt x="6235" y="5051"/>
                  </a:lnTo>
                  <a:lnTo>
                    <a:pt x="6247" y="5062"/>
                  </a:lnTo>
                  <a:lnTo>
                    <a:pt x="6232" y="5054"/>
                  </a:lnTo>
                  <a:close/>
                  <a:moveTo>
                    <a:pt x="6235" y="5051"/>
                  </a:moveTo>
                  <a:lnTo>
                    <a:pt x="6251" y="5035"/>
                  </a:lnTo>
                  <a:lnTo>
                    <a:pt x="6274" y="5057"/>
                  </a:lnTo>
                  <a:lnTo>
                    <a:pt x="6258" y="5073"/>
                  </a:lnTo>
                  <a:lnTo>
                    <a:pt x="6235" y="5051"/>
                  </a:lnTo>
                  <a:close/>
                  <a:moveTo>
                    <a:pt x="6277" y="5053"/>
                  </a:moveTo>
                  <a:lnTo>
                    <a:pt x="6275" y="5056"/>
                  </a:lnTo>
                  <a:lnTo>
                    <a:pt x="6274" y="5057"/>
                  </a:lnTo>
                  <a:lnTo>
                    <a:pt x="6263" y="5046"/>
                  </a:lnTo>
                  <a:lnTo>
                    <a:pt x="6277" y="5053"/>
                  </a:lnTo>
                  <a:close/>
                  <a:moveTo>
                    <a:pt x="6248" y="5038"/>
                  </a:moveTo>
                  <a:lnTo>
                    <a:pt x="6257" y="5022"/>
                  </a:lnTo>
                  <a:lnTo>
                    <a:pt x="6285" y="5037"/>
                  </a:lnTo>
                  <a:lnTo>
                    <a:pt x="6277" y="5053"/>
                  </a:lnTo>
                  <a:lnTo>
                    <a:pt x="6248" y="5038"/>
                  </a:lnTo>
                  <a:close/>
                  <a:moveTo>
                    <a:pt x="6257" y="5022"/>
                  </a:moveTo>
                  <a:lnTo>
                    <a:pt x="6258" y="5020"/>
                  </a:lnTo>
                  <a:lnTo>
                    <a:pt x="6259" y="5019"/>
                  </a:lnTo>
                  <a:lnTo>
                    <a:pt x="6271" y="5030"/>
                  </a:lnTo>
                  <a:lnTo>
                    <a:pt x="6257" y="5022"/>
                  </a:lnTo>
                  <a:close/>
                  <a:moveTo>
                    <a:pt x="6259" y="5019"/>
                  </a:moveTo>
                  <a:lnTo>
                    <a:pt x="6275" y="5003"/>
                  </a:lnTo>
                  <a:lnTo>
                    <a:pt x="6298" y="5025"/>
                  </a:lnTo>
                  <a:lnTo>
                    <a:pt x="6282" y="5041"/>
                  </a:lnTo>
                  <a:lnTo>
                    <a:pt x="6259" y="5019"/>
                  </a:lnTo>
                  <a:close/>
                  <a:moveTo>
                    <a:pt x="6301" y="5021"/>
                  </a:moveTo>
                  <a:lnTo>
                    <a:pt x="6300" y="5024"/>
                  </a:lnTo>
                  <a:lnTo>
                    <a:pt x="6298" y="5025"/>
                  </a:lnTo>
                  <a:lnTo>
                    <a:pt x="6287" y="5014"/>
                  </a:lnTo>
                  <a:lnTo>
                    <a:pt x="6301" y="5021"/>
                  </a:lnTo>
                  <a:close/>
                  <a:moveTo>
                    <a:pt x="6273" y="5006"/>
                  </a:moveTo>
                  <a:lnTo>
                    <a:pt x="6280" y="4990"/>
                  </a:lnTo>
                  <a:lnTo>
                    <a:pt x="6309" y="5005"/>
                  </a:lnTo>
                  <a:lnTo>
                    <a:pt x="6301" y="5021"/>
                  </a:lnTo>
                  <a:lnTo>
                    <a:pt x="6273" y="5006"/>
                  </a:lnTo>
                  <a:close/>
                  <a:moveTo>
                    <a:pt x="6280" y="4990"/>
                  </a:moveTo>
                  <a:lnTo>
                    <a:pt x="6282" y="4988"/>
                  </a:lnTo>
                  <a:lnTo>
                    <a:pt x="6283" y="4987"/>
                  </a:lnTo>
                  <a:lnTo>
                    <a:pt x="6295" y="4998"/>
                  </a:lnTo>
                  <a:lnTo>
                    <a:pt x="6280" y="4990"/>
                  </a:lnTo>
                  <a:close/>
                  <a:moveTo>
                    <a:pt x="6283" y="4987"/>
                  </a:moveTo>
                  <a:lnTo>
                    <a:pt x="6299" y="4971"/>
                  </a:lnTo>
                  <a:lnTo>
                    <a:pt x="6322" y="4993"/>
                  </a:lnTo>
                  <a:lnTo>
                    <a:pt x="6306" y="5009"/>
                  </a:lnTo>
                  <a:lnTo>
                    <a:pt x="6283" y="4987"/>
                  </a:lnTo>
                  <a:close/>
                  <a:moveTo>
                    <a:pt x="6325" y="4989"/>
                  </a:moveTo>
                  <a:lnTo>
                    <a:pt x="6323" y="4992"/>
                  </a:lnTo>
                  <a:lnTo>
                    <a:pt x="6322" y="4993"/>
                  </a:lnTo>
                  <a:lnTo>
                    <a:pt x="6311" y="4982"/>
                  </a:lnTo>
                  <a:lnTo>
                    <a:pt x="6325" y="4989"/>
                  </a:lnTo>
                  <a:close/>
                  <a:moveTo>
                    <a:pt x="6296" y="4974"/>
                  </a:moveTo>
                  <a:lnTo>
                    <a:pt x="6305" y="4958"/>
                  </a:lnTo>
                  <a:lnTo>
                    <a:pt x="6333" y="4973"/>
                  </a:lnTo>
                  <a:lnTo>
                    <a:pt x="6325" y="4989"/>
                  </a:lnTo>
                  <a:lnTo>
                    <a:pt x="6296" y="4974"/>
                  </a:lnTo>
                  <a:close/>
                  <a:moveTo>
                    <a:pt x="6305" y="4958"/>
                  </a:moveTo>
                  <a:lnTo>
                    <a:pt x="6312" y="4942"/>
                  </a:lnTo>
                  <a:lnTo>
                    <a:pt x="6341" y="4957"/>
                  </a:lnTo>
                  <a:lnTo>
                    <a:pt x="6333" y="4973"/>
                  </a:lnTo>
                  <a:lnTo>
                    <a:pt x="6305" y="4958"/>
                  </a:lnTo>
                  <a:close/>
                  <a:moveTo>
                    <a:pt x="6312" y="4942"/>
                  </a:moveTo>
                  <a:lnTo>
                    <a:pt x="6314" y="4940"/>
                  </a:lnTo>
                  <a:lnTo>
                    <a:pt x="6315" y="4939"/>
                  </a:lnTo>
                  <a:lnTo>
                    <a:pt x="6327" y="4950"/>
                  </a:lnTo>
                  <a:lnTo>
                    <a:pt x="6312" y="4942"/>
                  </a:lnTo>
                  <a:close/>
                  <a:moveTo>
                    <a:pt x="6315" y="4939"/>
                  </a:moveTo>
                  <a:lnTo>
                    <a:pt x="6331" y="4923"/>
                  </a:lnTo>
                  <a:lnTo>
                    <a:pt x="6354" y="4945"/>
                  </a:lnTo>
                  <a:lnTo>
                    <a:pt x="6338" y="4961"/>
                  </a:lnTo>
                  <a:lnTo>
                    <a:pt x="6315" y="4939"/>
                  </a:lnTo>
                  <a:close/>
                  <a:moveTo>
                    <a:pt x="6357" y="4941"/>
                  </a:moveTo>
                  <a:lnTo>
                    <a:pt x="6355" y="4944"/>
                  </a:lnTo>
                  <a:lnTo>
                    <a:pt x="6354" y="4945"/>
                  </a:lnTo>
                  <a:lnTo>
                    <a:pt x="6343" y="4934"/>
                  </a:lnTo>
                  <a:lnTo>
                    <a:pt x="6357" y="4941"/>
                  </a:lnTo>
                  <a:close/>
                  <a:moveTo>
                    <a:pt x="6328" y="4926"/>
                  </a:moveTo>
                  <a:lnTo>
                    <a:pt x="6337" y="4910"/>
                  </a:lnTo>
                  <a:lnTo>
                    <a:pt x="6365" y="4925"/>
                  </a:lnTo>
                  <a:lnTo>
                    <a:pt x="6357" y="4941"/>
                  </a:lnTo>
                  <a:lnTo>
                    <a:pt x="6328" y="4926"/>
                  </a:lnTo>
                  <a:close/>
                  <a:moveTo>
                    <a:pt x="6337" y="4910"/>
                  </a:moveTo>
                  <a:lnTo>
                    <a:pt x="6338" y="4908"/>
                  </a:lnTo>
                  <a:lnTo>
                    <a:pt x="6339" y="4907"/>
                  </a:lnTo>
                  <a:lnTo>
                    <a:pt x="6351" y="4918"/>
                  </a:lnTo>
                  <a:lnTo>
                    <a:pt x="6337" y="4910"/>
                  </a:lnTo>
                  <a:close/>
                  <a:moveTo>
                    <a:pt x="6339" y="4907"/>
                  </a:moveTo>
                  <a:lnTo>
                    <a:pt x="6355" y="4891"/>
                  </a:lnTo>
                  <a:lnTo>
                    <a:pt x="6378" y="4913"/>
                  </a:lnTo>
                  <a:lnTo>
                    <a:pt x="6362" y="4929"/>
                  </a:lnTo>
                  <a:lnTo>
                    <a:pt x="6339" y="4907"/>
                  </a:lnTo>
                  <a:close/>
                  <a:moveTo>
                    <a:pt x="6381" y="4909"/>
                  </a:moveTo>
                  <a:lnTo>
                    <a:pt x="6380" y="4912"/>
                  </a:lnTo>
                  <a:lnTo>
                    <a:pt x="6378" y="4913"/>
                  </a:lnTo>
                  <a:lnTo>
                    <a:pt x="6367" y="4902"/>
                  </a:lnTo>
                  <a:lnTo>
                    <a:pt x="6381" y="4909"/>
                  </a:lnTo>
                  <a:close/>
                  <a:moveTo>
                    <a:pt x="6353" y="4894"/>
                  </a:moveTo>
                  <a:lnTo>
                    <a:pt x="6360" y="4878"/>
                  </a:lnTo>
                  <a:lnTo>
                    <a:pt x="6389" y="4893"/>
                  </a:lnTo>
                  <a:lnTo>
                    <a:pt x="6381" y="4909"/>
                  </a:lnTo>
                  <a:lnTo>
                    <a:pt x="6353" y="4894"/>
                  </a:lnTo>
                  <a:close/>
                  <a:moveTo>
                    <a:pt x="6360" y="4878"/>
                  </a:moveTo>
                  <a:lnTo>
                    <a:pt x="6362" y="4876"/>
                  </a:lnTo>
                  <a:lnTo>
                    <a:pt x="6363" y="4875"/>
                  </a:lnTo>
                  <a:lnTo>
                    <a:pt x="6375" y="4886"/>
                  </a:lnTo>
                  <a:lnTo>
                    <a:pt x="6360" y="4878"/>
                  </a:lnTo>
                  <a:close/>
                  <a:moveTo>
                    <a:pt x="6363" y="4875"/>
                  </a:moveTo>
                  <a:lnTo>
                    <a:pt x="6379" y="4859"/>
                  </a:lnTo>
                  <a:lnTo>
                    <a:pt x="6402" y="4881"/>
                  </a:lnTo>
                  <a:lnTo>
                    <a:pt x="6386" y="4897"/>
                  </a:lnTo>
                  <a:lnTo>
                    <a:pt x="6363" y="4875"/>
                  </a:lnTo>
                  <a:close/>
                  <a:moveTo>
                    <a:pt x="6405" y="4877"/>
                  </a:moveTo>
                  <a:lnTo>
                    <a:pt x="6404" y="4880"/>
                  </a:lnTo>
                  <a:lnTo>
                    <a:pt x="6402" y="4881"/>
                  </a:lnTo>
                  <a:lnTo>
                    <a:pt x="6391" y="4870"/>
                  </a:lnTo>
                  <a:lnTo>
                    <a:pt x="6405" y="4877"/>
                  </a:lnTo>
                  <a:close/>
                  <a:moveTo>
                    <a:pt x="6376" y="4862"/>
                  </a:moveTo>
                  <a:lnTo>
                    <a:pt x="6384" y="4846"/>
                  </a:lnTo>
                  <a:lnTo>
                    <a:pt x="6413" y="4861"/>
                  </a:lnTo>
                  <a:lnTo>
                    <a:pt x="6405" y="4877"/>
                  </a:lnTo>
                  <a:lnTo>
                    <a:pt x="6376" y="4862"/>
                  </a:lnTo>
                  <a:close/>
                  <a:moveTo>
                    <a:pt x="6384" y="4846"/>
                  </a:moveTo>
                  <a:lnTo>
                    <a:pt x="6392" y="4830"/>
                  </a:lnTo>
                  <a:lnTo>
                    <a:pt x="6421" y="4845"/>
                  </a:lnTo>
                  <a:lnTo>
                    <a:pt x="6413" y="4861"/>
                  </a:lnTo>
                  <a:lnTo>
                    <a:pt x="6384" y="4846"/>
                  </a:lnTo>
                  <a:close/>
                  <a:moveTo>
                    <a:pt x="6392" y="4830"/>
                  </a:moveTo>
                  <a:lnTo>
                    <a:pt x="6394" y="4828"/>
                  </a:lnTo>
                  <a:lnTo>
                    <a:pt x="6395" y="4827"/>
                  </a:lnTo>
                  <a:lnTo>
                    <a:pt x="6407" y="4838"/>
                  </a:lnTo>
                  <a:lnTo>
                    <a:pt x="6392" y="4830"/>
                  </a:lnTo>
                  <a:close/>
                  <a:moveTo>
                    <a:pt x="6395" y="4827"/>
                  </a:moveTo>
                  <a:lnTo>
                    <a:pt x="6411" y="4811"/>
                  </a:lnTo>
                  <a:lnTo>
                    <a:pt x="6434" y="4833"/>
                  </a:lnTo>
                  <a:lnTo>
                    <a:pt x="6418" y="4849"/>
                  </a:lnTo>
                  <a:lnTo>
                    <a:pt x="6395" y="4827"/>
                  </a:lnTo>
                  <a:close/>
                  <a:moveTo>
                    <a:pt x="6437" y="4829"/>
                  </a:moveTo>
                  <a:lnTo>
                    <a:pt x="6436" y="4831"/>
                  </a:lnTo>
                  <a:lnTo>
                    <a:pt x="6434" y="4833"/>
                  </a:lnTo>
                  <a:lnTo>
                    <a:pt x="6423" y="4822"/>
                  </a:lnTo>
                  <a:lnTo>
                    <a:pt x="6437" y="4829"/>
                  </a:lnTo>
                  <a:close/>
                  <a:moveTo>
                    <a:pt x="6408" y="4814"/>
                  </a:moveTo>
                  <a:lnTo>
                    <a:pt x="6416" y="4798"/>
                  </a:lnTo>
                  <a:lnTo>
                    <a:pt x="6445" y="4813"/>
                  </a:lnTo>
                  <a:lnTo>
                    <a:pt x="6437" y="4829"/>
                  </a:lnTo>
                  <a:lnTo>
                    <a:pt x="6408" y="4814"/>
                  </a:lnTo>
                  <a:close/>
                  <a:moveTo>
                    <a:pt x="6416" y="4798"/>
                  </a:moveTo>
                  <a:lnTo>
                    <a:pt x="6417" y="4796"/>
                  </a:lnTo>
                  <a:lnTo>
                    <a:pt x="6420" y="4795"/>
                  </a:lnTo>
                  <a:lnTo>
                    <a:pt x="6431" y="4806"/>
                  </a:lnTo>
                  <a:lnTo>
                    <a:pt x="6416" y="4798"/>
                  </a:lnTo>
                  <a:close/>
                  <a:moveTo>
                    <a:pt x="6420" y="4795"/>
                  </a:moveTo>
                  <a:lnTo>
                    <a:pt x="6436" y="4779"/>
                  </a:lnTo>
                  <a:lnTo>
                    <a:pt x="6458" y="4801"/>
                  </a:lnTo>
                  <a:lnTo>
                    <a:pt x="6442" y="4817"/>
                  </a:lnTo>
                  <a:lnTo>
                    <a:pt x="6420" y="4795"/>
                  </a:lnTo>
                  <a:close/>
                  <a:moveTo>
                    <a:pt x="6461" y="4797"/>
                  </a:moveTo>
                  <a:lnTo>
                    <a:pt x="6460" y="4799"/>
                  </a:lnTo>
                  <a:lnTo>
                    <a:pt x="6458" y="4801"/>
                  </a:lnTo>
                  <a:lnTo>
                    <a:pt x="6447" y="4790"/>
                  </a:lnTo>
                  <a:lnTo>
                    <a:pt x="6461" y="4797"/>
                  </a:lnTo>
                  <a:close/>
                  <a:moveTo>
                    <a:pt x="6432" y="4782"/>
                  </a:moveTo>
                  <a:lnTo>
                    <a:pt x="6440" y="4766"/>
                  </a:lnTo>
                  <a:lnTo>
                    <a:pt x="6469" y="4781"/>
                  </a:lnTo>
                  <a:lnTo>
                    <a:pt x="6461" y="4797"/>
                  </a:lnTo>
                  <a:lnTo>
                    <a:pt x="6432" y="4782"/>
                  </a:lnTo>
                  <a:close/>
                  <a:moveTo>
                    <a:pt x="6440" y="4766"/>
                  </a:moveTo>
                  <a:lnTo>
                    <a:pt x="6442" y="4765"/>
                  </a:lnTo>
                  <a:lnTo>
                    <a:pt x="6443" y="4763"/>
                  </a:lnTo>
                  <a:lnTo>
                    <a:pt x="6455" y="4774"/>
                  </a:lnTo>
                  <a:lnTo>
                    <a:pt x="6440" y="4766"/>
                  </a:lnTo>
                  <a:close/>
                  <a:moveTo>
                    <a:pt x="6443" y="4763"/>
                  </a:moveTo>
                  <a:lnTo>
                    <a:pt x="6459" y="4747"/>
                  </a:lnTo>
                  <a:lnTo>
                    <a:pt x="6482" y="4769"/>
                  </a:lnTo>
                  <a:lnTo>
                    <a:pt x="6466" y="4785"/>
                  </a:lnTo>
                  <a:lnTo>
                    <a:pt x="6443" y="4763"/>
                  </a:lnTo>
                  <a:close/>
                  <a:moveTo>
                    <a:pt x="6486" y="4763"/>
                  </a:moveTo>
                  <a:lnTo>
                    <a:pt x="6485" y="4766"/>
                  </a:lnTo>
                  <a:lnTo>
                    <a:pt x="6482" y="4769"/>
                  </a:lnTo>
                  <a:lnTo>
                    <a:pt x="6471" y="4758"/>
                  </a:lnTo>
                  <a:lnTo>
                    <a:pt x="6486" y="4763"/>
                  </a:lnTo>
                  <a:close/>
                  <a:moveTo>
                    <a:pt x="6455" y="4753"/>
                  </a:moveTo>
                  <a:lnTo>
                    <a:pt x="6464" y="4729"/>
                  </a:lnTo>
                  <a:lnTo>
                    <a:pt x="6493" y="4739"/>
                  </a:lnTo>
                  <a:lnTo>
                    <a:pt x="6486" y="4763"/>
                  </a:lnTo>
                  <a:lnTo>
                    <a:pt x="6455" y="4753"/>
                  </a:lnTo>
                  <a:close/>
                  <a:moveTo>
                    <a:pt x="6464" y="4729"/>
                  </a:moveTo>
                  <a:lnTo>
                    <a:pt x="6464" y="4727"/>
                  </a:lnTo>
                  <a:lnTo>
                    <a:pt x="6479" y="4734"/>
                  </a:lnTo>
                  <a:lnTo>
                    <a:pt x="6464" y="4729"/>
                  </a:lnTo>
                  <a:close/>
                  <a:moveTo>
                    <a:pt x="6464" y="4727"/>
                  </a:moveTo>
                  <a:lnTo>
                    <a:pt x="6472" y="4711"/>
                  </a:lnTo>
                  <a:lnTo>
                    <a:pt x="6501" y="4726"/>
                  </a:lnTo>
                  <a:lnTo>
                    <a:pt x="6493" y="4742"/>
                  </a:lnTo>
                  <a:lnTo>
                    <a:pt x="6464" y="4727"/>
                  </a:lnTo>
                  <a:close/>
                  <a:moveTo>
                    <a:pt x="6472" y="4711"/>
                  </a:moveTo>
                  <a:lnTo>
                    <a:pt x="6474" y="4708"/>
                  </a:lnTo>
                  <a:lnTo>
                    <a:pt x="6475" y="4707"/>
                  </a:lnTo>
                  <a:lnTo>
                    <a:pt x="6487" y="4718"/>
                  </a:lnTo>
                  <a:lnTo>
                    <a:pt x="6472" y="4711"/>
                  </a:lnTo>
                  <a:close/>
                  <a:moveTo>
                    <a:pt x="6475" y="4707"/>
                  </a:moveTo>
                  <a:lnTo>
                    <a:pt x="6491" y="4691"/>
                  </a:lnTo>
                  <a:lnTo>
                    <a:pt x="6514" y="4713"/>
                  </a:lnTo>
                  <a:lnTo>
                    <a:pt x="6498" y="4729"/>
                  </a:lnTo>
                  <a:lnTo>
                    <a:pt x="6475" y="4707"/>
                  </a:lnTo>
                  <a:close/>
                  <a:moveTo>
                    <a:pt x="6517" y="4710"/>
                  </a:moveTo>
                  <a:lnTo>
                    <a:pt x="6516" y="4712"/>
                  </a:lnTo>
                  <a:lnTo>
                    <a:pt x="6514" y="4713"/>
                  </a:lnTo>
                  <a:lnTo>
                    <a:pt x="6502" y="4702"/>
                  </a:lnTo>
                  <a:lnTo>
                    <a:pt x="6517" y="4710"/>
                  </a:lnTo>
                  <a:close/>
                  <a:moveTo>
                    <a:pt x="6488" y="4695"/>
                  </a:moveTo>
                  <a:lnTo>
                    <a:pt x="6496" y="4679"/>
                  </a:lnTo>
                  <a:lnTo>
                    <a:pt x="6525" y="4694"/>
                  </a:lnTo>
                  <a:lnTo>
                    <a:pt x="6517" y="4710"/>
                  </a:lnTo>
                  <a:lnTo>
                    <a:pt x="6488" y="4695"/>
                  </a:lnTo>
                  <a:close/>
                  <a:moveTo>
                    <a:pt x="6496" y="4679"/>
                  </a:moveTo>
                  <a:lnTo>
                    <a:pt x="6497" y="4676"/>
                  </a:lnTo>
                  <a:lnTo>
                    <a:pt x="6500" y="4675"/>
                  </a:lnTo>
                  <a:lnTo>
                    <a:pt x="6511" y="4686"/>
                  </a:lnTo>
                  <a:lnTo>
                    <a:pt x="6496" y="4679"/>
                  </a:lnTo>
                  <a:close/>
                  <a:moveTo>
                    <a:pt x="6500" y="4675"/>
                  </a:moveTo>
                  <a:lnTo>
                    <a:pt x="6516" y="4659"/>
                  </a:lnTo>
                  <a:lnTo>
                    <a:pt x="6538" y="4681"/>
                  </a:lnTo>
                  <a:lnTo>
                    <a:pt x="6522" y="4697"/>
                  </a:lnTo>
                  <a:lnTo>
                    <a:pt x="6500" y="4675"/>
                  </a:lnTo>
                  <a:close/>
                  <a:moveTo>
                    <a:pt x="6541" y="4678"/>
                  </a:moveTo>
                  <a:lnTo>
                    <a:pt x="6540" y="4680"/>
                  </a:lnTo>
                  <a:lnTo>
                    <a:pt x="6538" y="4681"/>
                  </a:lnTo>
                  <a:lnTo>
                    <a:pt x="6527" y="4670"/>
                  </a:lnTo>
                  <a:lnTo>
                    <a:pt x="6541" y="4678"/>
                  </a:lnTo>
                  <a:close/>
                  <a:moveTo>
                    <a:pt x="6512" y="4663"/>
                  </a:moveTo>
                  <a:lnTo>
                    <a:pt x="6521" y="4647"/>
                  </a:lnTo>
                  <a:lnTo>
                    <a:pt x="6549" y="4662"/>
                  </a:lnTo>
                  <a:lnTo>
                    <a:pt x="6541" y="4678"/>
                  </a:lnTo>
                  <a:lnTo>
                    <a:pt x="6512" y="4663"/>
                  </a:lnTo>
                  <a:close/>
                  <a:moveTo>
                    <a:pt x="6521" y="4647"/>
                  </a:moveTo>
                  <a:lnTo>
                    <a:pt x="6522" y="4644"/>
                  </a:lnTo>
                  <a:lnTo>
                    <a:pt x="6523" y="4643"/>
                  </a:lnTo>
                  <a:lnTo>
                    <a:pt x="6534" y="4654"/>
                  </a:lnTo>
                  <a:lnTo>
                    <a:pt x="6521" y="4647"/>
                  </a:lnTo>
                  <a:close/>
                  <a:moveTo>
                    <a:pt x="6523" y="4643"/>
                  </a:moveTo>
                  <a:lnTo>
                    <a:pt x="6539" y="4627"/>
                  </a:lnTo>
                  <a:lnTo>
                    <a:pt x="6562" y="4649"/>
                  </a:lnTo>
                  <a:lnTo>
                    <a:pt x="6546" y="4665"/>
                  </a:lnTo>
                  <a:lnTo>
                    <a:pt x="6523" y="4643"/>
                  </a:lnTo>
                  <a:close/>
                  <a:moveTo>
                    <a:pt x="6565" y="4645"/>
                  </a:moveTo>
                  <a:lnTo>
                    <a:pt x="6564" y="4648"/>
                  </a:lnTo>
                  <a:lnTo>
                    <a:pt x="6562" y="4649"/>
                  </a:lnTo>
                  <a:lnTo>
                    <a:pt x="6550" y="4638"/>
                  </a:lnTo>
                  <a:lnTo>
                    <a:pt x="6565" y="4645"/>
                  </a:lnTo>
                  <a:close/>
                  <a:moveTo>
                    <a:pt x="6537" y="4631"/>
                  </a:moveTo>
                  <a:lnTo>
                    <a:pt x="6544" y="4615"/>
                  </a:lnTo>
                  <a:lnTo>
                    <a:pt x="6573" y="4629"/>
                  </a:lnTo>
                  <a:lnTo>
                    <a:pt x="6565" y="4645"/>
                  </a:lnTo>
                  <a:lnTo>
                    <a:pt x="6537" y="4631"/>
                  </a:lnTo>
                  <a:close/>
                  <a:moveTo>
                    <a:pt x="6573" y="4627"/>
                  </a:moveTo>
                  <a:lnTo>
                    <a:pt x="6573" y="4629"/>
                  </a:lnTo>
                  <a:lnTo>
                    <a:pt x="6559" y="4622"/>
                  </a:lnTo>
                  <a:lnTo>
                    <a:pt x="6573" y="4627"/>
                  </a:lnTo>
                  <a:close/>
                  <a:moveTo>
                    <a:pt x="6544" y="4617"/>
                  </a:moveTo>
                  <a:lnTo>
                    <a:pt x="6551" y="4593"/>
                  </a:lnTo>
                  <a:lnTo>
                    <a:pt x="6582" y="4602"/>
                  </a:lnTo>
                  <a:lnTo>
                    <a:pt x="6573" y="4627"/>
                  </a:lnTo>
                  <a:lnTo>
                    <a:pt x="6544" y="4617"/>
                  </a:lnTo>
                  <a:close/>
                  <a:moveTo>
                    <a:pt x="6551" y="4593"/>
                  </a:moveTo>
                  <a:lnTo>
                    <a:pt x="6553" y="4589"/>
                  </a:lnTo>
                  <a:lnTo>
                    <a:pt x="6555" y="4586"/>
                  </a:lnTo>
                  <a:lnTo>
                    <a:pt x="6566" y="4597"/>
                  </a:lnTo>
                  <a:lnTo>
                    <a:pt x="6551" y="4593"/>
                  </a:lnTo>
                  <a:close/>
                  <a:moveTo>
                    <a:pt x="6555" y="4586"/>
                  </a:moveTo>
                  <a:lnTo>
                    <a:pt x="6571" y="4570"/>
                  </a:lnTo>
                  <a:lnTo>
                    <a:pt x="6594" y="4594"/>
                  </a:lnTo>
                  <a:lnTo>
                    <a:pt x="6578" y="4610"/>
                  </a:lnTo>
                  <a:lnTo>
                    <a:pt x="6555" y="4586"/>
                  </a:lnTo>
                  <a:close/>
                  <a:moveTo>
                    <a:pt x="6597" y="4589"/>
                  </a:moveTo>
                  <a:lnTo>
                    <a:pt x="6596" y="4591"/>
                  </a:lnTo>
                  <a:lnTo>
                    <a:pt x="6594" y="4594"/>
                  </a:lnTo>
                  <a:lnTo>
                    <a:pt x="6582" y="4581"/>
                  </a:lnTo>
                  <a:lnTo>
                    <a:pt x="6597" y="4589"/>
                  </a:lnTo>
                  <a:close/>
                  <a:moveTo>
                    <a:pt x="6569" y="4575"/>
                  </a:moveTo>
                  <a:lnTo>
                    <a:pt x="6576" y="4559"/>
                  </a:lnTo>
                  <a:lnTo>
                    <a:pt x="6605" y="4573"/>
                  </a:lnTo>
                  <a:lnTo>
                    <a:pt x="6597" y="4589"/>
                  </a:lnTo>
                  <a:lnTo>
                    <a:pt x="6569" y="4575"/>
                  </a:lnTo>
                  <a:close/>
                  <a:moveTo>
                    <a:pt x="6576" y="4559"/>
                  </a:moveTo>
                  <a:lnTo>
                    <a:pt x="6577" y="4557"/>
                  </a:lnTo>
                  <a:lnTo>
                    <a:pt x="6580" y="4554"/>
                  </a:lnTo>
                  <a:lnTo>
                    <a:pt x="6591" y="4565"/>
                  </a:lnTo>
                  <a:lnTo>
                    <a:pt x="6576" y="4559"/>
                  </a:lnTo>
                  <a:close/>
                  <a:moveTo>
                    <a:pt x="6580" y="4554"/>
                  </a:moveTo>
                  <a:lnTo>
                    <a:pt x="6596" y="4538"/>
                  </a:lnTo>
                  <a:lnTo>
                    <a:pt x="6618" y="4562"/>
                  </a:lnTo>
                  <a:lnTo>
                    <a:pt x="6602" y="4577"/>
                  </a:lnTo>
                  <a:lnTo>
                    <a:pt x="6580" y="4554"/>
                  </a:lnTo>
                  <a:close/>
                  <a:moveTo>
                    <a:pt x="6620" y="4557"/>
                  </a:moveTo>
                  <a:lnTo>
                    <a:pt x="6620" y="4559"/>
                  </a:lnTo>
                  <a:lnTo>
                    <a:pt x="6618" y="4562"/>
                  </a:lnTo>
                  <a:lnTo>
                    <a:pt x="6607" y="4549"/>
                  </a:lnTo>
                  <a:lnTo>
                    <a:pt x="6620" y="4557"/>
                  </a:lnTo>
                  <a:close/>
                  <a:moveTo>
                    <a:pt x="6592" y="4543"/>
                  </a:moveTo>
                  <a:lnTo>
                    <a:pt x="6601" y="4527"/>
                  </a:lnTo>
                  <a:lnTo>
                    <a:pt x="6629" y="4541"/>
                  </a:lnTo>
                  <a:lnTo>
                    <a:pt x="6620" y="4557"/>
                  </a:lnTo>
                  <a:lnTo>
                    <a:pt x="6592" y="4543"/>
                  </a:lnTo>
                  <a:close/>
                  <a:moveTo>
                    <a:pt x="6601" y="4527"/>
                  </a:moveTo>
                  <a:lnTo>
                    <a:pt x="6602" y="4525"/>
                  </a:lnTo>
                  <a:lnTo>
                    <a:pt x="6603" y="4522"/>
                  </a:lnTo>
                  <a:lnTo>
                    <a:pt x="6614" y="4533"/>
                  </a:lnTo>
                  <a:lnTo>
                    <a:pt x="6601" y="4527"/>
                  </a:lnTo>
                  <a:close/>
                  <a:moveTo>
                    <a:pt x="6603" y="4522"/>
                  </a:moveTo>
                  <a:lnTo>
                    <a:pt x="6619" y="4506"/>
                  </a:lnTo>
                  <a:lnTo>
                    <a:pt x="6642" y="4530"/>
                  </a:lnTo>
                  <a:lnTo>
                    <a:pt x="6626" y="4546"/>
                  </a:lnTo>
                  <a:lnTo>
                    <a:pt x="6603" y="4522"/>
                  </a:lnTo>
                  <a:close/>
                  <a:moveTo>
                    <a:pt x="6646" y="4522"/>
                  </a:moveTo>
                  <a:lnTo>
                    <a:pt x="6645" y="4526"/>
                  </a:lnTo>
                  <a:lnTo>
                    <a:pt x="6642" y="4530"/>
                  </a:lnTo>
                  <a:lnTo>
                    <a:pt x="6630" y="4517"/>
                  </a:lnTo>
                  <a:lnTo>
                    <a:pt x="6646" y="4522"/>
                  </a:lnTo>
                  <a:close/>
                  <a:moveTo>
                    <a:pt x="6615" y="4512"/>
                  </a:moveTo>
                  <a:lnTo>
                    <a:pt x="6624" y="4489"/>
                  </a:lnTo>
                  <a:lnTo>
                    <a:pt x="6654" y="4499"/>
                  </a:lnTo>
                  <a:lnTo>
                    <a:pt x="6646" y="4522"/>
                  </a:lnTo>
                  <a:lnTo>
                    <a:pt x="6615" y="4512"/>
                  </a:lnTo>
                  <a:close/>
                  <a:moveTo>
                    <a:pt x="6624" y="4489"/>
                  </a:moveTo>
                  <a:lnTo>
                    <a:pt x="6624" y="4487"/>
                  </a:lnTo>
                  <a:lnTo>
                    <a:pt x="6639" y="4494"/>
                  </a:lnTo>
                  <a:lnTo>
                    <a:pt x="6624" y="4489"/>
                  </a:lnTo>
                  <a:close/>
                  <a:moveTo>
                    <a:pt x="6624" y="4487"/>
                  </a:moveTo>
                  <a:lnTo>
                    <a:pt x="6633" y="4471"/>
                  </a:lnTo>
                  <a:lnTo>
                    <a:pt x="6661" y="4485"/>
                  </a:lnTo>
                  <a:lnTo>
                    <a:pt x="6652" y="4501"/>
                  </a:lnTo>
                  <a:lnTo>
                    <a:pt x="6624" y="4487"/>
                  </a:lnTo>
                  <a:close/>
                  <a:moveTo>
                    <a:pt x="6633" y="4471"/>
                  </a:moveTo>
                  <a:lnTo>
                    <a:pt x="6634" y="4468"/>
                  </a:lnTo>
                  <a:lnTo>
                    <a:pt x="6635" y="4467"/>
                  </a:lnTo>
                  <a:lnTo>
                    <a:pt x="6646" y="4478"/>
                  </a:lnTo>
                  <a:lnTo>
                    <a:pt x="6633" y="4471"/>
                  </a:lnTo>
                  <a:close/>
                  <a:moveTo>
                    <a:pt x="6635" y="4467"/>
                  </a:moveTo>
                  <a:lnTo>
                    <a:pt x="6651" y="4451"/>
                  </a:lnTo>
                  <a:lnTo>
                    <a:pt x="6674" y="4473"/>
                  </a:lnTo>
                  <a:lnTo>
                    <a:pt x="6658" y="4489"/>
                  </a:lnTo>
                  <a:lnTo>
                    <a:pt x="6635" y="4467"/>
                  </a:lnTo>
                  <a:close/>
                  <a:moveTo>
                    <a:pt x="6677" y="4469"/>
                  </a:moveTo>
                  <a:lnTo>
                    <a:pt x="6676" y="4472"/>
                  </a:lnTo>
                  <a:lnTo>
                    <a:pt x="6674" y="4473"/>
                  </a:lnTo>
                  <a:lnTo>
                    <a:pt x="6662" y="4462"/>
                  </a:lnTo>
                  <a:lnTo>
                    <a:pt x="6677" y="4469"/>
                  </a:lnTo>
                  <a:close/>
                  <a:moveTo>
                    <a:pt x="6649" y="4455"/>
                  </a:moveTo>
                  <a:lnTo>
                    <a:pt x="6656" y="4439"/>
                  </a:lnTo>
                  <a:lnTo>
                    <a:pt x="6684" y="4453"/>
                  </a:lnTo>
                  <a:lnTo>
                    <a:pt x="6677" y="4469"/>
                  </a:lnTo>
                  <a:lnTo>
                    <a:pt x="6649" y="4455"/>
                  </a:lnTo>
                  <a:close/>
                  <a:moveTo>
                    <a:pt x="6656" y="4439"/>
                  </a:moveTo>
                  <a:lnTo>
                    <a:pt x="6657" y="4436"/>
                  </a:lnTo>
                  <a:lnTo>
                    <a:pt x="6660" y="4435"/>
                  </a:lnTo>
                  <a:lnTo>
                    <a:pt x="6671" y="4446"/>
                  </a:lnTo>
                  <a:lnTo>
                    <a:pt x="6656" y="4439"/>
                  </a:lnTo>
                  <a:close/>
                  <a:moveTo>
                    <a:pt x="6660" y="4435"/>
                  </a:moveTo>
                  <a:lnTo>
                    <a:pt x="6676" y="4419"/>
                  </a:lnTo>
                  <a:lnTo>
                    <a:pt x="6698" y="4441"/>
                  </a:lnTo>
                  <a:lnTo>
                    <a:pt x="6682" y="4457"/>
                  </a:lnTo>
                  <a:lnTo>
                    <a:pt x="6660" y="4435"/>
                  </a:lnTo>
                  <a:close/>
                  <a:moveTo>
                    <a:pt x="6702" y="4435"/>
                  </a:moveTo>
                  <a:lnTo>
                    <a:pt x="6700" y="4439"/>
                  </a:lnTo>
                  <a:lnTo>
                    <a:pt x="6698" y="4441"/>
                  </a:lnTo>
                  <a:lnTo>
                    <a:pt x="6687" y="4430"/>
                  </a:lnTo>
                  <a:lnTo>
                    <a:pt x="6702" y="4435"/>
                  </a:lnTo>
                  <a:close/>
                  <a:moveTo>
                    <a:pt x="6672" y="4425"/>
                  </a:moveTo>
                  <a:lnTo>
                    <a:pt x="6679" y="4400"/>
                  </a:lnTo>
                  <a:lnTo>
                    <a:pt x="6710" y="4411"/>
                  </a:lnTo>
                  <a:lnTo>
                    <a:pt x="6702" y="4435"/>
                  </a:lnTo>
                  <a:lnTo>
                    <a:pt x="6672" y="4425"/>
                  </a:lnTo>
                  <a:close/>
                  <a:moveTo>
                    <a:pt x="6679" y="4400"/>
                  </a:moveTo>
                  <a:lnTo>
                    <a:pt x="6681" y="4397"/>
                  </a:lnTo>
                  <a:lnTo>
                    <a:pt x="6683" y="4394"/>
                  </a:lnTo>
                  <a:lnTo>
                    <a:pt x="6694" y="4405"/>
                  </a:lnTo>
                  <a:lnTo>
                    <a:pt x="6679" y="4400"/>
                  </a:lnTo>
                  <a:close/>
                  <a:moveTo>
                    <a:pt x="6683" y="4394"/>
                  </a:moveTo>
                  <a:lnTo>
                    <a:pt x="6699" y="4378"/>
                  </a:lnTo>
                  <a:lnTo>
                    <a:pt x="6722" y="4402"/>
                  </a:lnTo>
                  <a:lnTo>
                    <a:pt x="6706" y="4418"/>
                  </a:lnTo>
                  <a:lnTo>
                    <a:pt x="6683" y="4394"/>
                  </a:lnTo>
                  <a:close/>
                  <a:moveTo>
                    <a:pt x="6725" y="4397"/>
                  </a:moveTo>
                  <a:lnTo>
                    <a:pt x="6724" y="4399"/>
                  </a:lnTo>
                  <a:lnTo>
                    <a:pt x="6722" y="4402"/>
                  </a:lnTo>
                  <a:lnTo>
                    <a:pt x="6710" y="4389"/>
                  </a:lnTo>
                  <a:lnTo>
                    <a:pt x="6725" y="4397"/>
                  </a:lnTo>
                  <a:close/>
                  <a:moveTo>
                    <a:pt x="6697" y="4383"/>
                  </a:moveTo>
                  <a:lnTo>
                    <a:pt x="6704" y="4367"/>
                  </a:lnTo>
                  <a:lnTo>
                    <a:pt x="6732" y="4381"/>
                  </a:lnTo>
                  <a:lnTo>
                    <a:pt x="6725" y="4397"/>
                  </a:lnTo>
                  <a:lnTo>
                    <a:pt x="6697" y="4383"/>
                  </a:lnTo>
                  <a:close/>
                  <a:moveTo>
                    <a:pt x="6704" y="4367"/>
                  </a:moveTo>
                  <a:lnTo>
                    <a:pt x="6713" y="4351"/>
                  </a:lnTo>
                  <a:lnTo>
                    <a:pt x="6741" y="4365"/>
                  </a:lnTo>
                  <a:lnTo>
                    <a:pt x="6732" y="4381"/>
                  </a:lnTo>
                  <a:lnTo>
                    <a:pt x="6704" y="4367"/>
                  </a:lnTo>
                  <a:close/>
                  <a:moveTo>
                    <a:pt x="6713" y="4351"/>
                  </a:moveTo>
                  <a:lnTo>
                    <a:pt x="6714" y="4349"/>
                  </a:lnTo>
                  <a:lnTo>
                    <a:pt x="6715" y="4346"/>
                  </a:lnTo>
                  <a:lnTo>
                    <a:pt x="6726" y="4358"/>
                  </a:lnTo>
                  <a:lnTo>
                    <a:pt x="6713" y="4351"/>
                  </a:lnTo>
                  <a:close/>
                  <a:moveTo>
                    <a:pt x="6715" y="4346"/>
                  </a:moveTo>
                  <a:lnTo>
                    <a:pt x="6731" y="4330"/>
                  </a:lnTo>
                  <a:lnTo>
                    <a:pt x="6754" y="4354"/>
                  </a:lnTo>
                  <a:lnTo>
                    <a:pt x="6738" y="4370"/>
                  </a:lnTo>
                  <a:lnTo>
                    <a:pt x="6715" y="4346"/>
                  </a:lnTo>
                  <a:close/>
                  <a:moveTo>
                    <a:pt x="6758" y="4347"/>
                  </a:moveTo>
                  <a:lnTo>
                    <a:pt x="6757" y="4351"/>
                  </a:lnTo>
                  <a:lnTo>
                    <a:pt x="6754" y="4354"/>
                  </a:lnTo>
                  <a:lnTo>
                    <a:pt x="6742" y="4342"/>
                  </a:lnTo>
                  <a:lnTo>
                    <a:pt x="6758" y="4347"/>
                  </a:lnTo>
                  <a:close/>
                  <a:moveTo>
                    <a:pt x="6727" y="4336"/>
                  </a:moveTo>
                  <a:lnTo>
                    <a:pt x="6736" y="4313"/>
                  </a:lnTo>
                  <a:lnTo>
                    <a:pt x="6766" y="4323"/>
                  </a:lnTo>
                  <a:lnTo>
                    <a:pt x="6758" y="4347"/>
                  </a:lnTo>
                  <a:lnTo>
                    <a:pt x="6727" y="4336"/>
                  </a:lnTo>
                  <a:close/>
                  <a:moveTo>
                    <a:pt x="6736" y="4313"/>
                  </a:moveTo>
                  <a:lnTo>
                    <a:pt x="6737" y="4309"/>
                  </a:lnTo>
                  <a:lnTo>
                    <a:pt x="6740" y="4307"/>
                  </a:lnTo>
                  <a:lnTo>
                    <a:pt x="6751" y="4318"/>
                  </a:lnTo>
                  <a:lnTo>
                    <a:pt x="6736" y="4313"/>
                  </a:lnTo>
                  <a:close/>
                  <a:moveTo>
                    <a:pt x="6740" y="4307"/>
                  </a:moveTo>
                  <a:lnTo>
                    <a:pt x="6756" y="4291"/>
                  </a:lnTo>
                  <a:lnTo>
                    <a:pt x="6778" y="4313"/>
                  </a:lnTo>
                  <a:lnTo>
                    <a:pt x="6762" y="4329"/>
                  </a:lnTo>
                  <a:lnTo>
                    <a:pt x="6740" y="4307"/>
                  </a:lnTo>
                  <a:close/>
                  <a:moveTo>
                    <a:pt x="6780" y="4309"/>
                  </a:moveTo>
                  <a:lnTo>
                    <a:pt x="6779" y="4312"/>
                  </a:lnTo>
                  <a:lnTo>
                    <a:pt x="6778" y="4313"/>
                  </a:lnTo>
                  <a:lnTo>
                    <a:pt x="6767" y="4302"/>
                  </a:lnTo>
                  <a:lnTo>
                    <a:pt x="6780" y="4309"/>
                  </a:lnTo>
                  <a:close/>
                  <a:moveTo>
                    <a:pt x="6752" y="4294"/>
                  </a:moveTo>
                  <a:lnTo>
                    <a:pt x="6761" y="4278"/>
                  </a:lnTo>
                  <a:lnTo>
                    <a:pt x="6789" y="4293"/>
                  </a:lnTo>
                  <a:lnTo>
                    <a:pt x="6780" y="4309"/>
                  </a:lnTo>
                  <a:lnTo>
                    <a:pt x="6752" y="4294"/>
                  </a:lnTo>
                  <a:close/>
                  <a:moveTo>
                    <a:pt x="6761" y="4278"/>
                  </a:moveTo>
                  <a:lnTo>
                    <a:pt x="6762" y="4276"/>
                  </a:lnTo>
                  <a:lnTo>
                    <a:pt x="6763" y="4275"/>
                  </a:lnTo>
                  <a:lnTo>
                    <a:pt x="6774" y="4286"/>
                  </a:lnTo>
                  <a:lnTo>
                    <a:pt x="6761" y="4278"/>
                  </a:lnTo>
                  <a:close/>
                  <a:moveTo>
                    <a:pt x="6763" y="4275"/>
                  </a:moveTo>
                  <a:lnTo>
                    <a:pt x="6779" y="4259"/>
                  </a:lnTo>
                  <a:lnTo>
                    <a:pt x="6801" y="4281"/>
                  </a:lnTo>
                  <a:lnTo>
                    <a:pt x="6785" y="4297"/>
                  </a:lnTo>
                  <a:lnTo>
                    <a:pt x="6763" y="4275"/>
                  </a:lnTo>
                  <a:close/>
                  <a:moveTo>
                    <a:pt x="6806" y="4275"/>
                  </a:moveTo>
                  <a:lnTo>
                    <a:pt x="6805" y="4278"/>
                  </a:lnTo>
                  <a:lnTo>
                    <a:pt x="6801" y="4281"/>
                  </a:lnTo>
                  <a:lnTo>
                    <a:pt x="6790" y="4270"/>
                  </a:lnTo>
                  <a:lnTo>
                    <a:pt x="6806" y="4275"/>
                  </a:lnTo>
                  <a:close/>
                  <a:moveTo>
                    <a:pt x="6775" y="4265"/>
                  </a:moveTo>
                  <a:lnTo>
                    <a:pt x="6784" y="4241"/>
                  </a:lnTo>
                  <a:lnTo>
                    <a:pt x="6814" y="4251"/>
                  </a:lnTo>
                  <a:lnTo>
                    <a:pt x="6806" y="4275"/>
                  </a:lnTo>
                  <a:lnTo>
                    <a:pt x="6775" y="4265"/>
                  </a:lnTo>
                  <a:close/>
                  <a:moveTo>
                    <a:pt x="6784" y="4241"/>
                  </a:moveTo>
                  <a:lnTo>
                    <a:pt x="6784" y="4239"/>
                  </a:lnTo>
                  <a:lnTo>
                    <a:pt x="6799" y="4246"/>
                  </a:lnTo>
                  <a:lnTo>
                    <a:pt x="6784" y="4241"/>
                  </a:lnTo>
                  <a:close/>
                  <a:moveTo>
                    <a:pt x="6784" y="4239"/>
                  </a:moveTo>
                  <a:lnTo>
                    <a:pt x="6793" y="4223"/>
                  </a:lnTo>
                  <a:lnTo>
                    <a:pt x="6821" y="4237"/>
                  </a:lnTo>
                  <a:lnTo>
                    <a:pt x="6812" y="4253"/>
                  </a:lnTo>
                  <a:lnTo>
                    <a:pt x="6784" y="4239"/>
                  </a:lnTo>
                  <a:close/>
                  <a:moveTo>
                    <a:pt x="6793" y="4223"/>
                  </a:moveTo>
                  <a:lnTo>
                    <a:pt x="6794" y="4221"/>
                  </a:lnTo>
                  <a:lnTo>
                    <a:pt x="6795" y="4218"/>
                  </a:lnTo>
                  <a:lnTo>
                    <a:pt x="6806" y="4230"/>
                  </a:lnTo>
                  <a:lnTo>
                    <a:pt x="6793" y="4223"/>
                  </a:lnTo>
                  <a:close/>
                  <a:moveTo>
                    <a:pt x="6795" y="4218"/>
                  </a:moveTo>
                  <a:lnTo>
                    <a:pt x="6811" y="4202"/>
                  </a:lnTo>
                  <a:lnTo>
                    <a:pt x="6833" y="4225"/>
                  </a:lnTo>
                  <a:lnTo>
                    <a:pt x="6817" y="4241"/>
                  </a:lnTo>
                  <a:lnTo>
                    <a:pt x="6795" y="4218"/>
                  </a:lnTo>
                  <a:close/>
                  <a:moveTo>
                    <a:pt x="6838" y="4219"/>
                  </a:moveTo>
                  <a:lnTo>
                    <a:pt x="6837" y="4223"/>
                  </a:lnTo>
                  <a:lnTo>
                    <a:pt x="6833" y="4225"/>
                  </a:lnTo>
                  <a:lnTo>
                    <a:pt x="6822" y="4214"/>
                  </a:lnTo>
                  <a:lnTo>
                    <a:pt x="6838" y="4219"/>
                  </a:lnTo>
                  <a:close/>
                  <a:moveTo>
                    <a:pt x="6807" y="4209"/>
                  </a:moveTo>
                  <a:lnTo>
                    <a:pt x="6815" y="4185"/>
                  </a:lnTo>
                  <a:lnTo>
                    <a:pt x="6846" y="4195"/>
                  </a:lnTo>
                  <a:lnTo>
                    <a:pt x="6838" y="4219"/>
                  </a:lnTo>
                  <a:lnTo>
                    <a:pt x="6807" y="4209"/>
                  </a:lnTo>
                  <a:close/>
                  <a:moveTo>
                    <a:pt x="6815" y="4185"/>
                  </a:moveTo>
                  <a:lnTo>
                    <a:pt x="6816" y="4181"/>
                  </a:lnTo>
                  <a:lnTo>
                    <a:pt x="6820" y="4179"/>
                  </a:lnTo>
                  <a:lnTo>
                    <a:pt x="6831" y="4190"/>
                  </a:lnTo>
                  <a:lnTo>
                    <a:pt x="6815" y="4185"/>
                  </a:lnTo>
                  <a:close/>
                  <a:moveTo>
                    <a:pt x="6820" y="4179"/>
                  </a:moveTo>
                  <a:lnTo>
                    <a:pt x="6836" y="4163"/>
                  </a:lnTo>
                  <a:lnTo>
                    <a:pt x="6858" y="4185"/>
                  </a:lnTo>
                  <a:lnTo>
                    <a:pt x="6842" y="4201"/>
                  </a:lnTo>
                  <a:lnTo>
                    <a:pt x="6820" y="4179"/>
                  </a:lnTo>
                  <a:close/>
                  <a:moveTo>
                    <a:pt x="6860" y="4181"/>
                  </a:moveTo>
                  <a:lnTo>
                    <a:pt x="6859" y="4184"/>
                  </a:lnTo>
                  <a:lnTo>
                    <a:pt x="6858" y="4185"/>
                  </a:lnTo>
                  <a:lnTo>
                    <a:pt x="6847" y="4174"/>
                  </a:lnTo>
                  <a:lnTo>
                    <a:pt x="6860" y="4181"/>
                  </a:lnTo>
                  <a:close/>
                  <a:moveTo>
                    <a:pt x="6832" y="4166"/>
                  </a:moveTo>
                  <a:lnTo>
                    <a:pt x="6841" y="4150"/>
                  </a:lnTo>
                  <a:lnTo>
                    <a:pt x="6869" y="4165"/>
                  </a:lnTo>
                  <a:lnTo>
                    <a:pt x="6860" y="4181"/>
                  </a:lnTo>
                  <a:lnTo>
                    <a:pt x="6832" y="4166"/>
                  </a:lnTo>
                  <a:close/>
                  <a:moveTo>
                    <a:pt x="6841" y="4150"/>
                  </a:moveTo>
                  <a:lnTo>
                    <a:pt x="6842" y="4148"/>
                  </a:lnTo>
                  <a:lnTo>
                    <a:pt x="6843" y="4147"/>
                  </a:lnTo>
                  <a:lnTo>
                    <a:pt x="6854" y="4158"/>
                  </a:lnTo>
                  <a:lnTo>
                    <a:pt x="6841" y="4150"/>
                  </a:lnTo>
                  <a:close/>
                  <a:moveTo>
                    <a:pt x="6843" y="4147"/>
                  </a:moveTo>
                  <a:lnTo>
                    <a:pt x="6859" y="4131"/>
                  </a:lnTo>
                  <a:lnTo>
                    <a:pt x="6881" y="4153"/>
                  </a:lnTo>
                  <a:lnTo>
                    <a:pt x="6865" y="4169"/>
                  </a:lnTo>
                  <a:lnTo>
                    <a:pt x="6843" y="4147"/>
                  </a:lnTo>
                  <a:close/>
                  <a:moveTo>
                    <a:pt x="6886" y="4147"/>
                  </a:moveTo>
                  <a:lnTo>
                    <a:pt x="6885" y="4150"/>
                  </a:lnTo>
                  <a:lnTo>
                    <a:pt x="6881" y="4153"/>
                  </a:lnTo>
                  <a:lnTo>
                    <a:pt x="6870" y="4142"/>
                  </a:lnTo>
                  <a:lnTo>
                    <a:pt x="6886" y="4147"/>
                  </a:lnTo>
                  <a:close/>
                  <a:moveTo>
                    <a:pt x="6855" y="4137"/>
                  </a:moveTo>
                  <a:lnTo>
                    <a:pt x="6863" y="4113"/>
                  </a:lnTo>
                  <a:lnTo>
                    <a:pt x="6894" y="4123"/>
                  </a:lnTo>
                  <a:lnTo>
                    <a:pt x="6886" y="4147"/>
                  </a:lnTo>
                  <a:lnTo>
                    <a:pt x="6855" y="4137"/>
                  </a:lnTo>
                  <a:close/>
                  <a:moveTo>
                    <a:pt x="6863" y="4113"/>
                  </a:moveTo>
                  <a:lnTo>
                    <a:pt x="6864" y="4111"/>
                  </a:lnTo>
                  <a:lnTo>
                    <a:pt x="6879" y="4118"/>
                  </a:lnTo>
                  <a:lnTo>
                    <a:pt x="6863" y="4113"/>
                  </a:lnTo>
                  <a:close/>
                  <a:moveTo>
                    <a:pt x="6864" y="4111"/>
                  </a:moveTo>
                  <a:lnTo>
                    <a:pt x="6873" y="4095"/>
                  </a:lnTo>
                  <a:lnTo>
                    <a:pt x="6901" y="4108"/>
                  </a:lnTo>
                  <a:lnTo>
                    <a:pt x="6892" y="4124"/>
                  </a:lnTo>
                  <a:lnTo>
                    <a:pt x="6864" y="4111"/>
                  </a:lnTo>
                  <a:close/>
                  <a:moveTo>
                    <a:pt x="6873" y="4095"/>
                  </a:moveTo>
                  <a:lnTo>
                    <a:pt x="6874" y="4092"/>
                  </a:lnTo>
                  <a:lnTo>
                    <a:pt x="6875" y="4091"/>
                  </a:lnTo>
                  <a:lnTo>
                    <a:pt x="6886" y="4102"/>
                  </a:lnTo>
                  <a:lnTo>
                    <a:pt x="6873" y="4095"/>
                  </a:lnTo>
                  <a:close/>
                  <a:moveTo>
                    <a:pt x="6875" y="4091"/>
                  </a:moveTo>
                  <a:lnTo>
                    <a:pt x="6891" y="4075"/>
                  </a:lnTo>
                  <a:lnTo>
                    <a:pt x="6913" y="4097"/>
                  </a:lnTo>
                  <a:lnTo>
                    <a:pt x="6897" y="4113"/>
                  </a:lnTo>
                  <a:lnTo>
                    <a:pt x="6875" y="4091"/>
                  </a:lnTo>
                  <a:close/>
                  <a:moveTo>
                    <a:pt x="6918" y="4091"/>
                  </a:moveTo>
                  <a:lnTo>
                    <a:pt x="6916" y="4095"/>
                  </a:lnTo>
                  <a:lnTo>
                    <a:pt x="6913" y="4097"/>
                  </a:lnTo>
                  <a:lnTo>
                    <a:pt x="6902" y="4086"/>
                  </a:lnTo>
                  <a:lnTo>
                    <a:pt x="6918" y="4091"/>
                  </a:lnTo>
                  <a:close/>
                  <a:moveTo>
                    <a:pt x="6887" y="4081"/>
                  </a:moveTo>
                  <a:lnTo>
                    <a:pt x="6895" y="4057"/>
                  </a:lnTo>
                  <a:lnTo>
                    <a:pt x="6926" y="4067"/>
                  </a:lnTo>
                  <a:lnTo>
                    <a:pt x="6918" y="4091"/>
                  </a:lnTo>
                  <a:lnTo>
                    <a:pt x="6887" y="4081"/>
                  </a:lnTo>
                  <a:close/>
                  <a:moveTo>
                    <a:pt x="6895" y="4057"/>
                  </a:moveTo>
                  <a:lnTo>
                    <a:pt x="6896" y="4053"/>
                  </a:lnTo>
                  <a:lnTo>
                    <a:pt x="6900" y="4051"/>
                  </a:lnTo>
                  <a:lnTo>
                    <a:pt x="6911" y="4062"/>
                  </a:lnTo>
                  <a:lnTo>
                    <a:pt x="6895" y="4057"/>
                  </a:lnTo>
                  <a:close/>
                  <a:moveTo>
                    <a:pt x="6900" y="4051"/>
                  </a:moveTo>
                  <a:lnTo>
                    <a:pt x="6916" y="4035"/>
                  </a:lnTo>
                  <a:lnTo>
                    <a:pt x="6938" y="4057"/>
                  </a:lnTo>
                  <a:lnTo>
                    <a:pt x="6922" y="4073"/>
                  </a:lnTo>
                  <a:lnTo>
                    <a:pt x="6900" y="4051"/>
                  </a:lnTo>
                  <a:close/>
                  <a:moveTo>
                    <a:pt x="6940" y="4053"/>
                  </a:moveTo>
                  <a:lnTo>
                    <a:pt x="6939" y="4055"/>
                  </a:lnTo>
                  <a:lnTo>
                    <a:pt x="6938" y="4057"/>
                  </a:lnTo>
                  <a:lnTo>
                    <a:pt x="6927" y="4046"/>
                  </a:lnTo>
                  <a:lnTo>
                    <a:pt x="6940" y="4053"/>
                  </a:lnTo>
                  <a:close/>
                  <a:moveTo>
                    <a:pt x="6912" y="4038"/>
                  </a:moveTo>
                  <a:lnTo>
                    <a:pt x="6921" y="4022"/>
                  </a:lnTo>
                  <a:lnTo>
                    <a:pt x="6949" y="4037"/>
                  </a:lnTo>
                  <a:lnTo>
                    <a:pt x="6940" y="4053"/>
                  </a:lnTo>
                  <a:lnTo>
                    <a:pt x="6912" y="4038"/>
                  </a:lnTo>
                  <a:close/>
                  <a:moveTo>
                    <a:pt x="6921" y="4022"/>
                  </a:moveTo>
                  <a:lnTo>
                    <a:pt x="6921" y="4021"/>
                  </a:lnTo>
                  <a:lnTo>
                    <a:pt x="6934" y="4030"/>
                  </a:lnTo>
                  <a:lnTo>
                    <a:pt x="6921" y="4022"/>
                  </a:lnTo>
                  <a:close/>
                  <a:moveTo>
                    <a:pt x="6921" y="4021"/>
                  </a:moveTo>
                  <a:lnTo>
                    <a:pt x="6937" y="3998"/>
                  </a:lnTo>
                  <a:lnTo>
                    <a:pt x="6964" y="4015"/>
                  </a:lnTo>
                  <a:lnTo>
                    <a:pt x="6948" y="4038"/>
                  </a:lnTo>
                  <a:lnTo>
                    <a:pt x="6921" y="4021"/>
                  </a:lnTo>
                  <a:close/>
                  <a:moveTo>
                    <a:pt x="6965" y="4014"/>
                  </a:moveTo>
                  <a:lnTo>
                    <a:pt x="6964" y="4015"/>
                  </a:lnTo>
                  <a:lnTo>
                    <a:pt x="6950" y="4006"/>
                  </a:lnTo>
                  <a:lnTo>
                    <a:pt x="6965" y="4014"/>
                  </a:lnTo>
                  <a:close/>
                  <a:moveTo>
                    <a:pt x="6937" y="3999"/>
                  </a:moveTo>
                  <a:lnTo>
                    <a:pt x="6944" y="3983"/>
                  </a:lnTo>
                  <a:lnTo>
                    <a:pt x="6972" y="3998"/>
                  </a:lnTo>
                  <a:lnTo>
                    <a:pt x="6965" y="4014"/>
                  </a:lnTo>
                  <a:lnTo>
                    <a:pt x="6937" y="3999"/>
                  </a:lnTo>
                  <a:close/>
                  <a:moveTo>
                    <a:pt x="6944" y="3983"/>
                  </a:moveTo>
                  <a:lnTo>
                    <a:pt x="6945" y="3980"/>
                  </a:lnTo>
                  <a:lnTo>
                    <a:pt x="6948" y="3979"/>
                  </a:lnTo>
                  <a:lnTo>
                    <a:pt x="6959" y="3990"/>
                  </a:lnTo>
                  <a:lnTo>
                    <a:pt x="6944" y="3983"/>
                  </a:lnTo>
                  <a:close/>
                  <a:moveTo>
                    <a:pt x="6948" y="3979"/>
                  </a:moveTo>
                  <a:lnTo>
                    <a:pt x="6963" y="3963"/>
                  </a:lnTo>
                  <a:lnTo>
                    <a:pt x="6986" y="3985"/>
                  </a:lnTo>
                  <a:lnTo>
                    <a:pt x="6970" y="4001"/>
                  </a:lnTo>
                  <a:lnTo>
                    <a:pt x="6948" y="3979"/>
                  </a:lnTo>
                  <a:close/>
                  <a:moveTo>
                    <a:pt x="6990" y="3979"/>
                  </a:moveTo>
                  <a:lnTo>
                    <a:pt x="6988" y="3983"/>
                  </a:lnTo>
                  <a:lnTo>
                    <a:pt x="6986" y="3985"/>
                  </a:lnTo>
                  <a:lnTo>
                    <a:pt x="6975" y="3974"/>
                  </a:lnTo>
                  <a:lnTo>
                    <a:pt x="6990" y="3979"/>
                  </a:lnTo>
                  <a:close/>
                  <a:moveTo>
                    <a:pt x="6959" y="3969"/>
                  </a:moveTo>
                  <a:lnTo>
                    <a:pt x="6968" y="3945"/>
                  </a:lnTo>
                  <a:lnTo>
                    <a:pt x="6997" y="3954"/>
                  </a:lnTo>
                  <a:lnTo>
                    <a:pt x="6990" y="3979"/>
                  </a:lnTo>
                  <a:lnTo>
                    <a:pt x="6959" y="3969"/>
                  </a:lnTo>
                  <a:close/>
                  <a:moveTo>
                    <a:pt x="6968" y="3945"/>
                  </a:moveTo>
                  <a:lnTo>
                    <a:pt x="6969" y="3943"/>
                  </a:lnTo>
                  <a:lnTo>
                    <a:pt x="6982" y="3950"/>
                  </a:lnTo>
                  <a:lnTo>
                    <a:pt x="6968" y="3945"/>
                  </a:lnTo>
                  <a:close/>
                  <a:moveTo>
                    <a:pt x="6969" y="3943"/>
                  </a:moveTo>
                  <a:lnTo>
                    <a:pt x="6976" y="3927"/>
                  </a:lnTo>
                  <a:lnTo>
                    <a:pt x="7004" y="3941"/>
                  </a:lnTo>
                  <a:lnTo>
                    <a:pt x="6997" y="3957"/>
                  </a:lnTo>
                  <a:lnTo>
                    <a:pt x="6969" y="3943"/>
                  </a:lnTo>
                  <a:close/>
                  <a:moveTo>
                    <a:pt x="6976" y="3927"/>
                  </a:moveTo>
                  <a:lnTo>
                    <a:pt x="6977" y="3924"/>
                  </a:lnTo>
                  <a:lnTo>
                    <a:pt x="6979" y="3922"/>
                  </a:lnTo>
                  <a:lnTo>
                    <a:pt x="6991" y="3934"/>
                  </a:lnTo>
                  <a:lnTo>
                    <a:pt x="6976" y="3927"/>
                  </a:lnTo>
                  <a:close/>
                  <a:moveTo>
                    <a:pt x="6979" y="3922"/>
                  </a:moveTo>
                  <a:lnTo>
                    <a:pt x="6995" y="3906"/>
                  </a:lnTo>
                  <a:lnTo>
                    <a:pt x="7018" y="3929"/>
                  </a:lnTo>
                  <a:lnTo>
                    <a:pt x="7002" y="3945"/>
                  </a:lnTo>
                  <a:lnTo>
                    <a:pt x="6979" y="3922"/>
                  </a:lnTo>
                  <a:close/>
                  <a:moveTo>
                    <a:pt x="7022" y="3922"/>
                  </a:moveTo>
                  <a:lnTo>
                    <a:pt x="7020" y="3926"/>
                  </a:lnTo>
                  <a:lnTo>
                    <a:pt x="7018" y="3929"/>
                  </a:lnTo>
                  <a:lnTo>
                    <a:pt x="7007" y="3918"/>
                  </a:lnTo>
                  <a:lnTo>
                    <a:pt x="7022" y="3922"/>
                  </a:lnTo>
                  <a:close/>
                  <a:moveTo>
                    <a:pt x="6991" y="3913"/>
                  </a:moveTo>
                  <a:lnTo>
                    <a:pt x="7000" y="3889"/>
                  </a:lnTo>
                  <a:lnTo>
                    <a:pt x="7029" y="3899"/>
                  </a:lnTo>
                  <a:lnTo>
                    <a:pt x="7022" y="3922"/>
                  </a:lnTo>
                  <a:lnTo>
                    <a:pt x="6991" y="3913"/>
                  </a:lnTo>
                  <a:close/>
                  <a:moveTo>
                    <a:pt x="7000" y="3889"/>
                  </a:moveTo>
                  <a:lnTo>
                    <a:pt x="7001" y="3885"/>
                  </a:lnTo>
                  <a:lnTo>
                    <a:pt x="7003" y="3883"/>
                  </a:lnTo>
                  <a:lnTo>
                    <a:pt x="7014" y="3894"/>
                  </a:lnTo>
                  <a:lnTo>
                    <a:pt x="7000" y="3889"/>
                  </a:lnTo>
                  <a:close/>
                  <a:moveTo>
                    <a:pt x="7003" y="3883"/>
                  </a:moveTo>
                  <a:lnTo>
                    <a:pt x="7019" y="3867"/>
                  </a:lnTo>
                  <a:lnTo>
                    <a:pt x="7041" y="3889"/>
                  </a:lnTo>
                  <a:lnTo>
                    <a:pt x="7025" y="3905"/>
                  </a:lnTo>
                  <a:lnTo>
                    <a:pt x="7003" y="3883"/>
                  </a:lnTo>
                  <a:close/>
                  <a:moveTo>
                    <a:pt x="7045" y="3883"/>
                  </a:moveTo>
                  <a:lnTo>
                    <a:pt x="7044" y="3887"/>
                  </a:lnTo>
                  <a:lnTo>
                    <a:pt x="7041" y="3889"/>
                  </a:lnTo>
                  <a:lnTo>
                    <a:pt x="7030" y="3878"/>
                  </a:lnTo>
                  <a:lnTo>
                    <a:pt x="7045" y="3883"/>
                  </a:lnTo>
                  <a:close/>
                  <a:moveTo>
                    <a:pt x="7016" y="3873"/>
                  </a:moveTo>
                  <a:lnTo>
                    <a:pt x="7023" y="3849"/>
                  </a:lnTo>
                  <a:lnTo>
                    <a:pt x="7054" y="3858"/>
                  </a:lnTo>
                  <a:lnTo>
                    <a:pt x="7045" y="3883"/>
                  </a:lnTo>
                  <a:lnTo>
                    <a:pt x="7016" y="3873"/>
                  </a:lnTo>
                  <a:close/>
                  <a:moveTo>
                    <a:pt x="7023" y="3849"/>
                  </a:moveTo>
                  <a:lnTo>
                    <a:pt x="7024" y="3845"/>
                  </a:lnTo>
                  <a:lnTo>
                    <a:pt x="7027" y="3842"/>
                  </a:lnTo>
                  <a:lnTo>
                    <a:pt x="7039" y="3853"/>
                  </a:lnTo>
                  <a:lnTo>
                    <a:pt x="7023" y="3849"/>
                  </a:lnTo>
                  <a:close/>
                  <a:moveTo>
                    <a:pt x="7027" y="3842"/>
                  </a:moveTo>
                  <a:lnTo>
                    <a:pt x="7043" y="3826"/>
                  </a:lnTo>
                  <a:lnTo>
                    <a:pt x="7066" y="3850"/>
                  </a:lnTo>
                  <a:lnTo>
                    <a:pt x="7050" y="3866"/>
                  </a:lnTo>
                  <a:lnTo>
                    <a:pt x="7027" y="3842"/>
                  </a:lnTo>
                  <a:close/>
                  <a:moveTo>
                    <a:pt x="7069" y="3845"/>
                  </a:moveTo>
                  <a:lnTo>
                    <a:pt x="7067" y="3847"/>
                  </a:lnTo>
                  <a:lnTo>
                    <a:pt x="7066" y="3850"/>
                  </a:lnTo>
                  <a:lnTo>
                    <a:pt x="7055" y="3837"/>
                  </a:lnTo>
                  <a:lnTo>
                    <a:pt x="7069" y="3845"/>
                  </a:lnTo>
                  <a:close/>
                  <a:moveTo>
                    <a:pt x="7040" y="3831"/>
                  </a:moveTo>
                  <a:lnTo>
                    <a:pt x="7049" y="3815"/>
                  </a:lnTo>
                  <a:lnTo>
                    <a:pt x="7077" y="3829"/>
                  </a:lnTo>
                  <a:lnTo>
                    <a:pt x="7069" y="3845"/>
                  </a:lnTo>
                  <a:lnTo>
                    <a:pt x="7040" y="3831"/>
                  </a:lnTo>
                  <a:close/>
                  <a:moveTo>
                    <a:pt x="7077" y="3826"/>
                  </a:moveTo>
                  <a:lnTo>
                    <a:pt x="7077" y="3829"/>
                  </a:lnTo>
                  <a:lnTo>
                    <a:pt x="7062" y="3821"/>
                  </a:lnTo>
                  <a:lnTo>
                    <a:pt x="7077" y="3826"/>
                  </a:lnTo>
                  <a:close/>
                  <a:moveTo>
                    <a:pt x="7048" y="3816"/>
                  </a:moveTo>
                  <a:lnTo>
                    <a:pt x="7055" y="3793"/>
                  </a:lnTo>
                  <a:lnTo>
                    <a:pt x="7086" y="3803"/>
                  </a:lnTo>
                  <a:lnTo>
                    <a:pt x="7077" y="3826"/>
                  </a:lnTo>
                  <a:lnTo>
                    <a:pt x="7048" y="3816"/>
                  </a:lnTo>
                  <a:close/>
                  <a:moveTo>
                    <a:pt x="7055" y="3793"/>
                  </a:moveTo>
                  <a:lnTo>
                    <a:pt x="7056" y="3789"/>
                  </a:lnTo>
                  <a:lnTo>
                    <a:pt x="7059" y="3787"/>
                  </a:lnTo>
                  <a:lnTo>
                    <a:pt x="7071" y="3798"/>
                  </a:lnTo>
                  <a:lnTo>
                    <a:pt x="7055" y="3793"/>
                  </a:lnTo>
                  <a:close/>
                  <a:moveTo>
                    <a:pt x="7059" y="3787"/>
                  </a:moveTo>
                  <a:lnTo>
                    <a:pt x="7075" y="3771"/>
                  </a:lnTo>
                  <a:lnTo>
                    <a:pt x="7098" y="3793"/>
                  </a:lnTo>
                  <a:lnTo>
                    <a:pt x="7082" y="3809"/>
                  </a:lnTo>
                  <a:lnTo>
                    <a:pt x="7059" y="3787"/>
                  </a:lnTo>
                  <a:close/>
                  <a:moveTo>
                    <a:pt x="7102" y="3787"/>
                  </a:moveTo>
                  <a:lnTo>
                    <a:pt x="7101" y="3791"/>
                  </a:lnTo>
                  <a:lnTo>
                    <a:pt x="7098" y="3793"/>
                  </a:lnTo>
                  <a:lnTo>
                    <a:pt x="7087" y="3782"/>
                  </a:lnTo>
                  <a:lnTo>
                    <a:pt x="7102" y="3787"/>
                  </a:lnTo>
                  <a:close/>
                  <a:moveTo>
                    <a:pt x="7071" y="3777"/>
                  </a:moveTo>
                  <a:lnTo>
                    <a:pt x="7080" y="3752"/>
                  </a:lnTo>
                  <a:lnTo>
                    <a:pt x="7109" y="3762"/>
                  </a:lnTo>
                  <a:lnTo>
                    <a:pt x="7102" y="3787"/>
                  </a:lnTo>
                  <a:lnTo>
                    <a:pt x="7071" y="3777"/>
                  </a:lnTo>
                  <a:close/>
                  <a:moveTo>
                    <a:pt x="7080" y="3752"/>
                  </a:moveTo>
                  <a:lnTo>
                    <a:pt x="7081" y="3749"/>
                  </a:lnTo>
                  <a:lnTo>
                    <a:pt x="7083" y="3746"/>
                  </a:lnTo>
                  <a:lnTo>
                    <a:pt x="7094" y="3757"/>
                  </a:lnTo>
                  <a:lnTo>
                    <a:pt x="7080" y="3752"/>
                  </a:lnTo>
                  <a:close/>
                  <a:moveTo>
                    <a:pt x="7083" y="3746"/>
                  </a:moveTo>
                  <a:lnTo>
                    <a:pt x="7099" y="3730"/>
                  </a:lnTo>
                  <a:lnTo>
                    <a:pt x="7121" y="3754"/>
                  </a:lnTo>
                  <a:lnTo>
                    <a:pt x="7105" y="3770"/>
                  </a:lnTo>
                  <a:lnTo>
                    <a:pt x="7083" y="3746"/>
                  </a:lnTo>
                  <a:close/>
                  <a:moveTo>
                    <a:pt x="7125" y="3749"/>
                  </a:moveTo>
                  <a:lnTo>
                    <a:pt x="7124" y="3751"/>
                  </a:lnTo>
                  <a:lnTo>
                    <a:pt x="7121" y="3754"/>
                  </a:lnTo>
                  <a:lnTo>
                    <a:pt x="7110" y="3741"/>
                  </a:lnTo>
                  <a:lnTo>
                    <a:pt x="7125" y="3749"/>
                  </a:lnTo>
                  <a:close/>
                  <a:moveTo>
                    <a:pt x="7097" y="3735"/>
                  </a:moveTo>
                  <a:lnTo>
                    <a:pt x="7104" y="3719"/>
                  </a:lnTo>
                  <a:lnTo>
                    <a:pt x="7133" y="3733"/>
                  </a:lnTo>
                  <a:lnTo>
                    <a:pt x="7125" y="3749"/>
                  </a:lnTo>
                  <a:lnTo>
                    <a:pt x="7097" y="3735"/>
                  </a:lnTo>
                  <a:close/>
                  <a:moveTo>
                    <a:pt x="7104" y="3719"/>
                  </a:moveTo>
                  <a:lnTo>
                    <a:pt x="7105" y="3717"/>
                  </a:lnTo>
                  <a:lnTo>
                    <a:pt x="7119" y="3725"/>
                  </a:lnTo>
                  <a:lnTo>
                    <a:pt x="7104" y="3719"/>
                  </a:lnTo>
                  <a:close/>
                  <a:moveTo>
                    <a:pt x="7105" y="3717"/>
                  </a:moveTo>
                  <a:lnTo>
                    <a:pt x="7121" y="3693"/>
                  </a:lnTo>
                  <a:lnTo>
                    <a:pt x="7147" y="3711"/>
                  </a:lnTo>
                  <a:lnTo>
                    <a:pt x="7131" y="3735"/>
                  </a:lnTo>
                  <a:lnTo>
                    <a:pt x="7105" y="3717"/>
                  </a:lnTo>
                  <a:close/>
                  <a:moveTo>
                    <a:pt x="7149" y="3709"/>
                  </a:moveTo>
                  <a:lnTo>
                    <a:pt x="7147" y="3711"/>
                  </a:lnTo>
                  <a:lnTo>
                    <a:pt x="7135" y="3702"/>
                  </a:lnTo>
                  <a:lnTo>
                    <a:pt x="7149" y="3709"/>
                  </a:lnTo>
                  <a:close/>
                  <a:moveTo>
                    <a:pt x="7120" y="3695"/>
                  </a:moveTo>
                  <a:lnTo>
                    <a:pt x="7128" y="3679"/>
                  </a:lnTo>
                  <a:lnTo>
                    <a:pt x="7157" y="3693"/>
                  </a:lnTo>
                  <a:lnTo>
                    <a:pt x="7149" y="3709"/>
                  </a:lnTo>
                  <a:lnTo>
                    <a:pt x="7120" y="3695"/>
                  </a:lnTo>
                  <a:close/>
                  <a:moveTo>
                    <a:pt x="7157" y="3691"/>
                  </a:moveTo>
                  <a:lnTo>
                    <a:pt x="7157" y="3693"/>
                  </a:lnTo>
                  <a:lnTo>
                    <a:pt x="7142" y="3686"/>
                  </a:lnTo>
                  <a:lnTo>
                    <a:pt x="7157" y="3691"/>
                  </a:lnTo>
                  <a:close/>
                  <a:moveTo>
                    <a:pt x="7128" y="3681"/>
                  </a:moveTo>
                  <a:lnTo>
                    <a:pt x="7135" y="3656"/>
                  </a:lnTo>
                  <a:lnTo>
                    <a:pt x="7166" y="3667"/>
                  </a:lnTo>
                  <a:lnTo>
                    <a:pt x="7157" y="3691"/>
                  </a:lnTo>
                  <a:lnTo>
                    <a:pt x="7128" y="3681"/>
                  </a:lnTo>
                  <a:close/>
                  <a:moveTo>
                    <a:pt x="7135" y="3656"/>
                  </a:moveTo>
                  <a:lnTo>
                    <a:pt x="7136" y="3653"/>
                  </a:lnTo>
                  <a:lnTo>
                    <a:pt x="7139" y="3650"/>
                  </a:lnTo>
                  <a:lnTo>
                    <a:pt x="7151" y="3661"/>
                  </a:lnTo>
                  <a:lnTo>
                    <a:pt x="7135" y="3656"/>
                  </a:lnTo>
                  <a:close/>
                  <a:moveTo>
                    <a:pt x="7139" y="3650"/>
                  </a:moveTo>
                  <a:lnTo>
                    <a:pt x="7155" y="3634"/>
                  </a:lnTo>
                  <a:lnTo>
                    <a:pt x="7178" y="3658"/>
                  </a:lnTo>
                  <a:lnTo>
                    <a:pt x="7162" y="3674"/>
                  </a:lnTo>
                  <a:lnTo>
                    <a:pt x="7139" y="3650"/>
                  </a:lnTo>
                  <a:close/>
                  <a:moveTo>
                    <a:pt x="7182" y="3651"/>
                  </a:moveTo>
                  <a:lnTo>
                    <a:pt x="7181" y="3655"/>
                  </a:lnTo>
                  <a:lnTo>
                    <a:pt x="7178" y="3658"/>
                  </a:lnTo>
                  <a:lnTo>
                    <a:pt x="7167" y="3645"/>
                  </a:lnTo>
                  <a:lnTo>
                    <a:pt x="7182" y="3651"/>
                  </a:lnTo>
                  <a:close/>
                  <a:moveTo>
                    <a:pt x="7151" y="3640"/>
                  </a:moveTo>
                  <a:lnTo>
                    <a:pt x="7160" y="3617"/>
                  </a:lnTo>
                  <a:lnTo>
                    <a:pt x="7189" y="3627"/>
                  </a:lnTo>
                  <a:lnTo>
                    <a:pt x="7182" y="3651"/>
                  </a:lnTo>
                  <a:lnTo>
                    <a:pt x="7151" y="3640"/>
                  </a:lnTo>
                  <a:close/>
                  <a:moveTo>
                    <a:pt x="7160" y="3617"/>
                  </a:moveTo>
                  <a:lnTo>
                    <a:pt x="7161" y="3613"/>
                  </a:lnTo>
                  <a:lnTo>
                    <a:pt x="7163" y="3611"/>
                  </a:lnTo>
                  <a:lnTo>
                    <a:pt x="7174" y="3622"/>
                  </a:lnTo>
                  <a:lnTo>
                    <a:pt x="7160" y="3617"/>
                  </a:lnTo>
                  <a:close/>
                  <a:moveTo>
                    <a:pt x="7163" y="3611"/>
                  </a:moveTo>
                  <a:lnTo>
                    <a:pt x="7179" y="3595"/>
                  </a:lnTo>
                  <a:lnTo>
                    <a:pt x="7202" y="3617"/>
                  </a:lnTo>
                  <a:lnTo>
                    <a:pt x="7186" y="3633"/>
                  </a:lnTo>
                  <a:lnTo>
                    <a:pt x="7163" y="3611"/>
                  </a:lnTo>
                  <a:close/>
                  <a:moveTo>
                    <a:pt x="7205" y="3611"/>
                  </a:moveTo>
                  <a:lnTo>
                    <a:pt x="7204" y="3614"/>
                  </a:lnTo>
                  <a:lnTo>
                    <a:pt x="7202" y="3617"/>
                  </a:lnTo>
                  <a:lnTo>
                    <a:pt x="7190" y="3606"/>
                  </a:lnTo>
                  <a:lnTo>
                    <a:pt x="7205" y="3611"/>
                  </a:lnTo>
                  <a:close/>
                  <a:moveTo>
                    <a:pt x="7176" y="3601"/>
                  </a:moveTo>
                  <a:lnTo>
                    <a:pt x="7183" y="3576"/>
                  </a:lnTo>
                  <a:lnTo>
                    <a:pt x="7214" y="3587"/>
                  </a:lnTo>
                  <a:lnTo>
                    <a:pt x="7205" y="3611"/>
                  </a:lnTo>
                  <a:lnTo>
                    <a:pt x="7176" y="3601"/>
                  </a:lnTo>
                  <a:close/>
                  <a:moveTo>
                    <a:pt x="7183" y="3576"/>
                  </a:moveTo>
                  <a:lnTo>
                    <a:pt x="7184" y="3573"/>
                  </a:lnTo>
                  <a:lnTo>
                    <a:pt x="7187" y="3570"/>
                  </a:lnTo>
                  <a:lnTo>
                    <a:pt x="7199" y="3582"/>
                  </a:lnTo>
                  <a:lnTo>
                    <a:pt x="7183" y="3576"/>
                  </a:lnTo>
                  <a:close/>
                  <a:moveTo>
                    <a:pt x="7187" y="3570"/>
                  </a:moveTo>
                  <a:lnTo>
                    <a:pt x="7203" y="3554"/>
                  </a:lnTo>
                  <a:lnTo>
                    <a:pt x="7226" y="3578"/>
                  </a:lnTo>
                  <a:lnTo>
                    <a:pt x="7210" y="3594"/>
                  </a:lnTo>
                  <a:lnTo>
                    <a:pt x="7187" y="3570"/>
                  </a:lnTo>
                  <a:close/>
                  <a:moveTo>
                    <a:pt x="7229" y="3573"/>
                  </a:moveTo>
                  <a:lnTo>
                    <a:pt x="7227" y="3575"/>
                  </a:lnTo>
                  <a:lnTo>
                    <a:pt x="7226" y="3578"/>
                  </a:lnTo>
                  <a:lnTo>
                    <a:pt x="7215" y="3566"/>
                  </a:lnTo>
                  <a:lnTo>
                    <a:pt x="7229" y="3573"/>
                  </a:lnTo>
                  <a:close/>
                  <a:moveTo>
                    <a:pt x="7200" y="3559"/>
                  </a:moveTo>
                  <a:lnTo>
                    <a:pt x="7208" y="3543"/>
                  </a:lnTo>
                  <a:lnTo>
                    <a:pt x="7237" y="3557"/>
                  </a:lnTo>
                  <a:lnTo>
                    <a:pt x="7229" y="3573"/>
                  </a:lnTo>
                  <a:lnTo>
                    <a:pt x="7200" y="3559"/>
                  </a:lnTo>
                  <a:close/>
                  <a:moveTo>
                    <a:pt x="7237" y="3555"/>
                  </a:moveTo>
                  <a:lnTo>
                    <a:pt x="7237" y="3557"/>
                  </a:lnTo>
                  <a:lnTo>
                    <a:pt x="7222" y="3550"/>
                  </a:lnTo>
                  <a:lnTo>
                    <a:pt x="7237" y="3555"/>
                  </a:lnTo>
                  <a:close/>
                  <a:moveTo>
                    <a:pt x="7208" y="3545"/>
                  </a:moveTo>
                  <a:lnTo>
                    <a:pt x="7215" y="3521"/>
                  </a:lnTo>
                  <a:lnTo>
                    <a:pt x="7246" y="3531"/>
                  </a:lnTo>
                  <a:lnTo>
                    <a:pt x="7237" y="3555"/>
                  </a:lnTo>
                  <a:lnTo>
                    <a:pt x="7208" y="3545"/>
                  </a:lnTo>
                  <a:close/>
                  <a:moveTo>
                    <a:pt x="7215" y="3521"/>
                  </a:moveTo>
                  <a:lnTo>
                    <a:pt x="7216" y="3517"/>
                  </a:lnTo>
                  <a:lnTo>
                    <a:pt x="7219" y="3515"/>
                  </a:lnTo>
                  <a:lnTo>
                    <a:pt x="7231" y="3526"/>
                  </a:lnTo>
                  <a:lnTo>
                    <a:pt x="7215" y="3521"/>
                  </a:lnTo>
                  <a:close/>
                  <a:moveTo>
                    <a:pt x="7219" y="3515"/>
                  </a:moveTo>
                  <a:lnTo>
                    <a:pt x="7235" y="3499"/>
                  </a:lnTo>
                  <a:lnTo>
                    <a:pt x="7258" y="3521"/>
                  </a:lnTo>
                  <a:lnTo>
                    <a:pt x="7242" y="3537"/>
                  </a:lnTo>
                  <a:lnTo>
                    <a:pt x="7219" y="3515"/>
                  </a:lnTo>
                  <a:close/>
                  <a:moveTo>
                    <a:pt x="7262" y="3515"/>
                  </a:moveTo>
                  <a:lnTo>
                    <a:pt x="7261" y="3518"/>
                  </a:lnTo>
                  <a:lnTo>
                    <a:pt x="7258" y="3521"/>
                  </a:lnTo>
                  <a:lnTo>
                    <a:pt x="7246" y="3510"/>
                  </a:lnTo>
                  <a:lnTo>
                    <a:pt x="7262" y="3515"/>
                  </a:lnTo>
                  <a:close/>
                  <a:moveTo>
                    <a:pt x="7231" y="3505"/>
                  </a:moveTo>
                  <a:lnTo>
                    <a:pt x="7240" y="3481"/>
                  </a:lnTo>
                  <a:lnTo>
                    <a:pt x="7269" y="3491"/>
                  </a:lnTo>
                  <a:lnTo>
                    <a:pt x="7262" y="3515"/>
                  </a:lnTo>
                  <a:lnTo>
                    <a:pt x="7231" y="3505"/>
                  </a:lnTo>
                  <a:close/>
                  <a:moveTo>
                    <a:pt x="7240" y="3481"/>
                  </a:moveTo>
                  <a:lnTo>
                    <a:pt x="7241" y="3478"/>
                  </a:lnTo>
                  <a:lnTo>
                    <a:pt x="7243" y="3474"/>
                  </a:lnTo>
                  <a:lnTo>
                    <a:pt x="7254" y="3486"/>
                  </a:lnTo>
                  <a:lnTo>
                    <a:pt x="7240" y="3481"/>
                  </a:lnTo>
                  <a:close/>
                  <a:moveTo>
                    <a:pt x="7243" y="3474"/>
                  </a:moveTo>
                  <a:lnTo>
                    <a:pt x="7259" y="3458"/>
                  </a:lnTo>
                  <a:lnTo>
                    <a:pt x="7282" y="3481"/>
                  </a:lnTo>
                  <a:lnTo>
                    <a:pt x="7266" y="3497"/>
                  </a:lnTo>
                  <a:lnTo>
                    <a:pt x="7243" y="3474"/>
                  </a:lnTo>
                  <a:close/>
                  <a:moveTo>
                    <a:pt x="7285" y="3475"/>
                  </a:moveTo>
                  <a:lnTo>
                    <a:pt x="7284" y="3479"/>
                  </a:lnTo>
                  <a:lnTo>
                    <a:pt x="7282" y="3481"/>
                  </a:lnTo>
                  <a:lnTo>
                    <a:pt x="7270" y="3470"/>
                  </a:lnTo>
                  <a:lnTo>
                    <a:pt x="7285" y="3475"/>
                  </a:lnTo>
                  <a:close/>
                  <a:moveTo>
                    <a:pt x="7256" y="3465"/>
                  </a:moveTo>
                  <a:lnTo>
                    <a:pt x="7263" y="3441"/>
                  </a:lnTo>
                  <a:lnTo>
                    <a:pt x="7294" y="3451"/>
                  </a:lnTo>
                  <a:lnTo>
                    <a:pt x="7285" y="3475"/>
                  </a:lnTo>
                  <a:lnTo>
                    <a:pt x="7256" y="3465"/>
                  </a:lnTo>
                  <a:close/>
                  <a:moveTo>
                    <a:pt x="7263" y="3441"/>
                  </a:moveTo>
                  <a:lnTo>
                    <a:pt x="7264" y="3437"/>
                  </a:lnTo>
                  <a:lnTo>
                    <a:pt x="7267" y="3435"/>
                  </a:lnTo>
                  <a:lnTo>
                    <a:pt x="7278" y="3446"/>
                  </a:lnTo>
                  <a:lnTo>
                    <a:pt x="7263" y="3441"/>
                  </a:lnTo>
                  <a:close/>
                  <a:moveTo>
                    <a:pt x="7267" y="3435"/>
                  </a:moveTo>
                  <a:lnTo>
                    <a:pt x="7283" y="3419"/>
                  </a:lnTo>
                  <a:lnTo>
                    <a:pt x="7306" y="3441"/>
                  </a:lnTo>
                  <a:lnTo>
                    <a:pt x="7290" y="3457"/>
                  </a:lnTo>
                  <a:lnTo>
                    <a:pt x="7267" y="3435"/>
                  </a:lnTo>
                  <a:close/>
                  <a:moveTo>
                    <a:pt x="7310" y="3435"/>
                  </a:moveTo>
                  <a:lnTo>
                    <a:pt x="7309" y="3438"/>
                  </a:lnTo>
                  <a:lnTo>
                    <a:pt x="7306" y="3441"/>
                  </a:lnTo>
                  <a:lnTo>
                    <a:pt x="7294" y="3430"/>
                  </a:lnTo>
                  <a:lnTo>
                    <a:pt x="7310" y="3435"/>
                  </a:lnTo>
                  <a:close/>
                  <a:moveTo>
                    <a:pt x="7279" y="3425"/>
                  </a:moveTo>
                  <a:lnTo>
                    <a:pt x="7288" y="3401"/>
                  </a:lnTo>
                  <a:lnTo>
                    <a:pt x="7317" y="3411"/>
                  </a:lnTo>
                  <a:lnTo>
                    <a:pt x="7310" y="3435"/>
                  </a:lnTo>
                  <a:lnTo>
                    <a:pt x="7279" y="3425"/>
                  </a:lnTo>
                  <a:close/>
                  <a:moveTo>
                    <a:pt x="7288" y="3401"/>
                  </a:moveTo>
                  <a:lnTo>
                    <a:pt x="7288" y="3399"/>
                  </a:lnTo>
                  <a:lnTo>
                    <a:pt x="7303" y="3406"/>
                  </a:lnTo>
                  <a:lnTo>
                    <a:pt x="7288" y="3401"/>
                  </a:lnTo>
                  <a:close/>
                  <a:moveTo>
                    <a:pt x="7288" y="3399"/>
                  </a:moveTo>
                  <a:lnTo>
                    <a:pt x="7296" y="3383"/>
                  </a:lnTo>
                  <a:lnTo>
                    <a:pt x="7325" y="3396"/>
                  </a:lnTo>
                  <a:lnTo>
                    <a:pt x="7317" y="3412"/>
                  </a:lnTo>
                  <a:lnTo>
                    <a:pt x="7288" y="3399"/>
                  </a:lnTo>
                  <a:close/>
                  <a:moveTo>
                    <a:pt x="7296" y="3383"/>
                  </a:moveTo>
                  <a:lnTo>
                    <a:pt x="7298" y="3382"/>
                  </a:lnTo>
                  <a:lnTo>
                    <a:pt x="7310" y="3390"/>
                  </a:lnTo>
                  <a:lnTo>
                    <a:pt x="7296" y="3383"/>
                  </a:lnTo>
                  <a:close/>
                  <a:moveTo>
                    <a:pt x="7298" y="3382"/>
                  </a:moveTo>
                  <a:lnTo>
                    <a:pt x="7314" y="3357"/>
                  </a:lnTo>
                  <a:lnTo>
                    <a:pt x="7339" y="3374"/>
                  </a:lnTo>
                  <a:lnTo>
                    <a:pt x="7323" y="3399"/>
                  </a:lnTo>
                  <a:lnTo>
                    <a:pt x="7298" y="3382"/>
                  </a:lnTo>
                  <a:close/>
                  <a:moveTo>
                    <a:pt x="7342" y="3371"/>
                  </a:moveTo>
                  <a:lnTo>
                    <a:pt x="7341" y="3373"/>
                  </a:lnTo>
                  <a:lnTo>
                    <a:pt x="7339" y="3374"/>
                  </a:lnTo>
                  <a:lnTo>
                    <a:pt x="7326" y="3366"/>
                  </a:lnTo>
                  <a:lnTo>
                    <a:pt x="7342" y="3371"/>
                  </a:lnTo>
                  <a:close/>
                  <a:moveTo>
                    <a:pt x="7311" y="3361"/>
                  </a:moveTo>
                  <a:lnTo>
                    <a:pt x="7320" y="3337"/>
                  </a:lnTo>
                  <a:lnTo>
                    <a:pt x="7349" y="3347"/>
                  </a:lnTo>
                  <a:lnTo>
                    <a:pt x="7342" y="3371"/>
                  </a:lnTo>
                  <a:lnTo>
                    <a:pt x="7311" y="3361"/>
                  </a:lnTo>
                  <a:close/>
                  <a:moveTo>
                    <a:pt x="7320" y="3337"/>
                  </a:moveTo>
                  <a:lnTo>
                    <a:pt x="7321" y="3334"/>
                  </a:lnTo>
                  <a:lnTo>
                    <a:pt x="7323" y="3331"/>
                  </a:lnTo>
                  <a:lnTo>
                    <a:pt x="7335" y="3342"/>
                  </a:lnTo>
                  <a:lnTo>
                    <a:pt x="7320" y="3337"/>
                  </a:lnTo>
                  <a:close/>
                  <a:moveTo>
                    <a:pt x="7323" y="3331"/>
                  </a:moveTo>
                  <a:lnTo>
                    <a:pt x="7339" y="3315"/>
                  </a:lnTo>
                  <a:lnTo>
                    <a:pt x="7362" y="3337"/>
                  </a:lnTo>
                  <a:lnTo>
                    <a:pt x="7346" y="3353"/>
                  </a:lnTo>
                  <a:lnTo>
                    <a:pt x="7323" y="3331"/>
                  </a:lnTo>
                  <a:close/>
                  <a:moveTo>
                    <a:pt x="7365" y="3331"/>
                  </a:moveTo>
                  <a:lnTo>
                    <a:pt x="7364" y="3335"/>
                  </a:lnTo>
                  <a:lnTo>
                    <a:pt x="7362" y="3337"/>
                  </a:lnTo>
                  <a:lnTo>
                    <a:pt x="7351" y="3326"/>
                  </a:lnTo>
                  <a:lnTo>
                    <a:pt x="7365" y="3331"/>
                  </a:lnTo>
                  <a:close/>
                  <a:moveTo>
                    <a:pt x="7336" y="3321"/>
                  </a:moveTo>
                  <a:lnTo>
                    <a:pt x="7343" y="3297"/>
                  </a:lnTo>
                  <a:lnTo>
                    <a:pt x="7374" y="3307"/>
                  </a:lnTo>
                  <a:lnTo>
                    <a:pt x="7365" y="3331"/>
                  </a:lnTo>
                  <a:lnTo>
                    <a:pt x="7336" y="3321"/>
                  </a:lnTo>
                  <a:close/>
                  <a:moveTo>
                    <a:pt x="7343" y="3297"/>
                  </a:moveTo>
                  <a:lnTo>
                    <a:pt x="7344" y="3293"/>
                  </a:lnTo>
                  <a:lnTo>
                    <a:pt x="7347" y="3291"/>
                  </a:lnTo>
                  <a:lnTo>
                    <a:pt x="7358" y="3302"/>
                  </a:lnTo>
                  <a:lnTo>
                    <a:pt x="7343" y="3297"/>
                  </a:lnTo>
                  <a:close/>
                  <a:moveTo>
                    <a:pt x="7347" y="3291"/>
                  </a:moveTo>
                  <a:lnTo>
                    <a:pt x="7363" y="3275"/>
                  </a:lnTo>
                  <a:lnTo>
                    <a:pt x="7386" y="3297"/>
                  </a:lnTo>
                  <a:lnTo>
                    <a:pt x="7370" y="3313"/>
                  </a:lnTo>
                  <a:lnTo>
                    <a:pt x="7347" y="3291"/>
                  </a:lnTo>
                  <a:close/>
                  <a:moveTo>
                    <a:pt x="7390" y="3291"/>
                  </a:moveTo>
                  <a:lnTo>
                    <a:pt x="7389" y="3294"/>
                  </a:lnTo>
                  <a:lnTo>
                    <a:pt x="7386" y="3297"/>
                  </a:lnTo>
                  <a:lnTo>
                    <a:pt x="7374" y="3286"/>
                  </a:lnTo>
                  <a:lnTo>
                    <a:pt x="7390" y="3291"/>
                  </a:lnTo>
                  <a:close/>
                  <a:moveTo>
                    <a:pt x="7359" y="3281"/>
                  </a:moveTo>
                  <a:lnTo>
                    <a:pt x="7368" y="3257"/>
                  </a:lnTo>
                  <a:lnTo>
                    <a:pt x="7397" y="3267"/>
                  </a:lnTo>
                  <a:lnTo>
                    <a:pt x="7390" y="3291"/>
                  </a:lnTo>
                  <a:lnTo>
                    <a:pt x="7359" y="3281"/>
                  </a:lnTo>
                  <a:close/>
                  <a:moveTo>
                    <a:pt x="7368" y="3257"/>
                  </a:moveTo>
                  <a:lnTo>
                    <a:pt x="7368" y="3255"/>
                  </a:lnTo>
                  <a:lnTo>
                    <a:pt x="7383" y="3262"/>
                  </a:lnTo>
                  <a:lnTo>
                    <a:pt x="7368" y="3257"/>
                  </a:lnTo>
                  <a:close/>
                  <a:moveTo>
                    <a:pt x="7368" y="3255"/>
                  </a:moveTo>
                  <a:lnTo>
                    <a:pt x="7376" y="3239"/>
                  </a:lnTo>
                  <a:lnTo>
                    <a:pt x="7405" y="3254"/>
                  </a:lnTo>
                  <a:lnTo>
                    <a:pt x="7396" y="3270"/>
                  </a:lnTo>
                  <a:lnTo>
                    <a:pt x="7368" y="3255"/>
                  </a:lnTo>
                  <a:close/>
                  <a:moveTo>
                    <a:pt x="7376" y="3239"/>
                  </a:moveTo>
                  <a:lnTo>
                    <a:pt x="7378" y="3238"/>
                  </a:lnTo>
                  <a:lnTo>
                    <a:pt x="7390" y="3246"/>
                  </a:lnTo>
                  <a:lnTo>
                    <a:pt x="7376" y="3239"/>
                  </a:lnTo>
                  <a:close/>
                  <a:moveTo>
                    <a:pt x="7378" y="3238"/>
                  </a:moveTo>
                  <a:lnTo>
                    <a:pt x="7394" y="3213"/>
                  </a:lnTo>
                  <a:lnTo>
                    <a:pt x="7420" y="3230"/>
                  </a:lnTo>
                  <a:lnTo>
                    <a:pt x="7403" y="3255"/>
                  </a:lnTo>
                  <a:lnTo>
                    <a:pt x="7378" y="3238"/>
                  </a:lnTo>
                  <a:close/>
                  <a:moveTo>
                    <a:pt x="7421" y="3229"/>
                  </a:moveTo>
                  <a:lnTo>
                    <a:pt x="7420" y="3230"/>
                  </a:lnTo>
                  <a:lnTo>
                    <a:pt x="7406" y="3222"/>
                  </a:lnTo>
                  <a:lnTo>
                    <a:pt x="7421" y="3229"/>
                  </a:lnTo>
                  <a:close/>
                  <a:moveTo>
                    <a:pt x="7392" y="3215"/>
                  </a:moveTo>
                  <a:lnTo>
                    <a:pt x="7400" y="3199"/>
                  </a:lnTo>
                  <a:lnTo>
                    <a:pt x="7428" y="3213"/>
                  </a:lnTo>
                  <a:lnTo>
                    <a:pt x="7421" y="3229"/>
                  </a:lnTo>
                  <a:lnTo>
                    <a:pt x="7392" y="3215"/>
                  </a:lnTo>
                  <a:close/>
                  <a:moveTo>
                    <a:pt x="7400" y="3199"/>
                  </a:moveTo>
                  <a:lnTo>
                    <a:pt x="7401" y="3197"/>
                  </a:lnTo>
                  <a:lnTo>
                    <a:pt x="7415" y="3206"/>
                  </a:lnTo>
                  <a:lnTo>
                    <a:pt x="7400" y="3199"/>
                  </a:lnTo>
                  <a:close/>
                  <a:moveTo>
                    <a:pt x="7401" y="3197"/>
                  </a:moveTo>
                  <a:lnTo>
                    <a:pt x="7417" y="3173"/>
                  </a:lnTo>
                  <a:lnTo>
                    <a:pt x="7444" y="3191"/>
                  </a:lnTo>
                  <a:lnTo>
                    <a:pt x="7428" y="3215"/>
                  </a:lnTo>
                  <a:lnTo>
                    <a:pt x="7401" y="3197"/>
                  </a:lnTo>
                  <a:close/>
                  <a:moveTo>
                    <a:pt x="7445" y="3187"/>
                  </a:moveTo>
                  <a:lnTo>
                    <a:pt x="7445" y="3190"/>
                  </a:lnTo>
                  <a:lnTo>
                    <a:pt x="7444" y="3191"/>
                  </a:lnTo>
                  <a:lnTo>
                    <a:pt x="7431" y="3182"/>
                  </a:lnTo>
                  <a:lnTo>
                    <a:pt x="7445" y="3187"/>
                  </a:lnTo>
                  <a:close/>
                  <a:moveTo>
                    <a:pt x="7416" y="3177"/>
                  </a:moveTo>
                  <a:lnTo>
                    <a:pt x="7423" y="3153"/>
                  </a:lnTo>
                  <a:lnTo>
                    <a:pt x="7454" y="3162"/>
                  </a:lnTo>
                  <a:lnTo>
                    <a:pt x="7445" y="3187"/>
                  </a:lnTo>
                  <a:lnTo>
                    <a:pt x="7416" y="3177"/>
                  </a:lnTo>
                  <a:close/>
                  <a:moveTo>
                    <a:pt x="7423" y="3153"/>
                  </a:moveTo>
                  <a:lnTo>
                    <a:pt x="7424" y="3149"/>
                  </a:lnTo>
                  <a:lnTo>
                    <a:pt x="7427" y="3146"/>
                  </a:lnTo>
                  <a:lnTo>
                    <a:pt x="7438" y="3157"/>
                  </a:lnTo>
                  <a:lnTo>
                    <a:pt x="7423" y="3153"/>
                  </a:lnTo>
                  <a:close/>
                  <a:moveTo>
                    <a:pt x="7427" y="3146"/>
                  </a:moveTo>
                  <a:lnTo>
                    <a:pt x="7443" y="3130"/>
                  </a:lnTo>
                  <a:lnTo>
                    <a:pt x="7465" y="3154"/>
                  </a:lnTo>
                  <a:lnTo>
                    <a:pt x="7449" y="3170"/>
                  </a:lnTo>
                  <a:lnTo>
                    <a:pt x="7427" y="3146"/>
                  </a:lnTo>
                  <a:close/>
                  <a:moveTo>
                    <a:pt x="7470" y="3146"/>
                  </a:moveTo>
                  <a:lnTo>
                    <a:pt x="7469" y="3150"/>
                  </a:lnTo>
                  <a:lnTo>
                    <a:pt x="7465" y="3154"/>
                  </a:lnTo>
                  <a:lnTo>
                    <a:pt x="7454" y="3141"/>
                  </a:lnTo>
                  <a:lnTo>
                    <a:pt x="7470" y="3146"/>
                  </a:lnTo>
                  <a:close/>
                  <a:moveTo>
                    <a:pt x="7439" y="3137"/>
                  </a:moveTo>
                  <a:lnTo>
                    <a:pt x="7448" y="3113"/>
                  </a:lnTo>
                  <a:lnTo>
                    <a:pt x="7477" y="3123"/>
                  </a:lnTo>
                  <a:lnTo>
                    <a:pt x="7470" y="3146"/>
                  </a:lnTo>
                  <a:lnTo>
                    <a:pt x="7439" y="3137"/>
                  </a:lnTo>
                  <a:close/>
                  <a:moveTo>
                    <a:pt x="7448" y="3113"/>
                  </a:moveTo>
                  <a:lnTo>
                    <a:pt x="7448" y="3111"/>
                  </a:lnTo>
                  <a:lnTo>
                    <a:pt x="7463" y="3118"/>
                  </a:lnTo>
                  <a:lnTo>
                    <a:pt x="7448" y="3113"/>
                  </a:lnTo>
                  <a:close/>
                  <a:moveTo>
                    <a:pt x="7448" y="3111"/>
                  </a:moveTo>
                  <a:lnTo>
                    <a:pt x="7456" y="3095"/>
                  </a:lnTo>
                  <a:lnTo>
                    <a:pt x="7485" y="3109"/>
                  </a:lnTo>
                  <a:lnTo>
                    <a:pt x="7476" y="3125"/>
                  </a:lnTo>
                  <a:lnTo>
                    <a:pt x="7448" y="3111"/>
                  </a:lnTo>
                  <a:close/>
                  <a:moveTo>
                    <a:pt x="7456" y="3095"/>
                  </a:moveTo>
                  <a:lnTo>
                    <a:pt x="7458" y="3093"/>
                  </a:lnTo>
                  <a:lnTo>
                    <a:pt x="7470" y="3102"/>
                  </a:lnTo>
                  <a:lnTo>
                    <a:pt x="7456" y="3095"/>
                  </a:lnTo>
                  <a:close/>
                  <a:moveTo>
                    <a:pt x="7458" y="3093"/>
                  </a:moveTo>
                  <a:lnTo>
                    <a:pt x="7474" y="3069"/>
                  </a:lnTo>
                  <a:lnTo>
                    <a:pt x="7500" y="3087"/>
                  </a:lnTo>
                  <a:lnTo>
                    <a:pt x="7484" y="3111"/>
                  </a:lnTo>
                  <a:lnTo>
                    <a:pt x="7458" y="3093"/>
                  </a:lnTo>
                  <a:close/>
                  <a:moveTo>
                    <a:pt x="7502" y="3082"/>
                  </a:moveTo>
                  <a:lnTo>
                    <a:pt x="7501" y="3085"/>
                  </a:lnTo>
                  <a:lnTo>
                    <a:pt x="7500" y="3087"/>
                  </a:lnTo>
                  <a:lnTo>
                    <a:pt x="7486" y="3077"/>
                  </a:lnTo>
                  <a:lnTo>
                    <a:pt x="7502" y="3082"/>
                  </a:lnTo>
                  <a:close/>
                  <a:moveTo>
                    <a:pt x="7471" y="3072"/>
                  </a:moveTo>
                  <a:lnTo>
                    <a:pt x="7480" y="3049"/>
                  </a:lnTo>
                  <a:lnTo>
                    <a:pt x="7509" y="3059"/>
                  </a:lnTo>
                  <a:lnTo>
                    <a:pt x="7502" y="3082"/>
                  </a:lnTo>
                  <a:lnTo>
                    <a:pt x="7471" y="3072"/>
                  </a:lnTo>
                  <a:close/>
                  <a:moveTo>
                    <a:pt x="7480" y="3049"/>
                  </a:moveTo>
                  <a:lnTo>
                    <a:pt x="7481" y="3045"/>
                  </a:lnTo>
                  <a:lnTo>
                    <a:pt x="7484" y="3043"/>
                  </a:lnTo>
                  <a:lnTo>
                    <a:pt x="7495" y="3054"/>
                  </a:lnTo>
                  <a:lnTo>
                    <a:pt x="7480" y="3049"/>
                  </a:lnTo>
                  <a:close/>
                  <a:moveTo>
                    <a:pt x="7484" y="3043"/>
                  </a:moveTo>
                  <a:lnTo>
                    <a:pt x="7500" y="3027"/>
                  </a:lnTo>
                  <a:lnTo>
                    <a:pt x="7522" y="3049"/>
                  </a:lnTo>
                  <a:lnTo>
                    <a:pt x="7506" y="3065"/>
                  </a:lnTo>
                  <a:lnTo>
                    <a:pt x="7484" y="3043"/>
                  </a:lnTo>
                  <a:close/>
                  <a:moveTo>
                    <a:pt x="7525" y="3043"/>
                  </a:moveTo>
                  <a:lnTo>
                    <a:pt x="7524" y="3047"/>
                  </a:lnTo>
                  <a:lnTo>
                    <a:pt x="7522" y="3049"/>
                  </a:lnTo>
                  <a:lnTo>
                    <a:pt x="7511" y="3038"/>
                  </a:lnTo>
                  <a:lnTo>
                    <a:pt x="7525" y="3043"/>
                  </a:lnTo>
                  <a:close/>
                  <a:moveTo>
                    <a:pt x="7496" y="3033"/>
                  </a:moveTo>
                  <a:lnTo>
                    <a:pt x="7503" y="3008"/>
                  </a:lnTo>
                  <a:lnTo>
                    <a:pt x="7534" y="3018"/>
                  </a:lnTo>
                  <a:lnTo>
                    <a:pt x="7525" y="3043"/>
                  </a:lnTo>
                  <a:lnTo>
                    <a:pt x="7496" y="3033"/>
                  </a:lnTo>
                  <a:close/>
                  <a:moveTo>
                    <a:pt x="7503" y="3008"/>
                  </a:moveTo>
                  <a:lnTo>
                    <a:pt x="7504" y="3005"/>
                  </a:lnTo>
                  <a:lnTo>
                    <a:pt x="7507" y="3002"/>
                  </a:lnTo>
                  <a:lnTo>
                    <a:pt x="7518" y="3013"/>
                  </a:lnTo>
                  <a:lnTo>
                    <a:pt x="7503" y="3008"/>
                  </a:lnTo>
                  <a:close/>
                  <a:moveTo>
                    <a:pt x="7507" y="3002"/>
                  </a:moveTo>
                  <a:lnTo>
                    <a:pt x="7523" y="2986"/>
                  </a:lnTo>
                  <a:lnTo>
                    <a:pt x="7545" y="3010"/>
                  </a:lnTo>
                  <a:lnTo>
                    <a:pt x="7529" y="3026"/>
                  </a:lnTo>
                  <a:lnTo>
                    <a:pt x="7507" y="3002"/>
                  </a:lnTo>
                  <a:close/>
                  <a:moveTo>
                    <a:pt x="7550" y="3004"/>
                  </a:moveTo>
                  <a:lnTo>
                    <a:pt x="7549" y="3006"/>
                  </a:lnTo>
                  <a:lnTo>
                    <a:pt x="7545" y="3010"/>
                  </a:lnTo>
                  <a:lnTo>
                    <a:pt x="7534" y="2997"/>
                  </a:lnTo>
                  <a:lnTo>
                    <a:pt x="7550" y="3004"/>
                  </a:lnTo>
                  <a:close/>
                  <a:moveTo>
                    <a:pt x="7519" y="2992"/>
                  </a:moveTo>
                  <a:lnTo>
                    <a:pt x="7528" y="2969"/>
                  </a:lnTo>
                  <a:lnTo>
                    <a:pt x="7557" y="2979"/>
                  </a:lnTo>
                  <a:lnTo>
                    <a:pt x="7550" y="3004"/>
                  </a:lnTo>
                  <a:lnTo>
                    <a:pt x="7519" y="2992"/>
                  </a:lnTo>
                  <a:close/>
                  <a:moveTo>
                    <a:pt x="7528" y="2969"/>
                  </a:moveTo>
                  <a:lnTo>
                    <a:pt x="7535" y="2944"/>
                  </a:lnTo>
                  <a:lnTo>
                    <a:pt x="7566" y="2955"/>
                  </a:lnTo>
                  <a:lnTo>
                    <a:pt x="7557" y="2979"/>
                  </a:lnTo>
                  <a:lnTo>
                    <a:pt x="7528" y="2969"/>
                  </a:lnTo>
                  <a:close/>
                  <a:moveTo>
                    <a:pt x="7535" y="2944"/>
                  </a:moveTo>
                  <a:lnTo>
                    <a:pt x="7536" y="2941"/>
                  </a:lnTo>
                  <a:lnTo>
                    <a:pt x="7539" y="2938"/>
                  </a:lnTo>
                  <a:lnTo>
                    <a:pt x="7550" y="2949"/>
                  </a:lnTo>
                  <a:lnTo>
                    <a:pt x="7535" y="2944"/>
                  </a:lnTo>
                  <a:close/>
                  <a:moveTo>
                    <a:pt x="7539" y="2938"/>
                  </a:moveTo>
                  <a:lnTo>
                    <a:pt x="7555" y="2922"/>
                  </a:lnTo>
                  <a:lnTo>
                    <a:pt x="7577" y="2946"/>
                  </a:lnTo>
                  <a:lnTo>
                    <a:pt x="7561" y="2962"/>
                  </a:lnTo>
                  <a:lnTo>
                    <a:pt x="7539" y="2938"/>
                  </a:lnTo>
                  <a:close/>
                  <a:moveTo>
                    <a:pt x="7582" y="2939"/>
                  </a:moveTo>
                  <a:lnTo>
                    <a:pt x="7581" y="2943"/>
                  </a:lnTo>
                  <a:lnTo>
                    <a:pt x="7577" y="2946"/>
                  </a:lnTo>
                  <a:lnTo>
                    <a:pt x="7566" y="2933"/>
                  </a:lnTo>
                  <a:lnTo>
                    <a:pt x="7582" y="2939"/>
                  </a:lnTo>
                  <a:close/>
                  <a:moveTo>
                    <a:pt x="7551" y="2928"/>
                  </a:moveTo>
                  <a:lnTo>
                    <a:pt x="7559" y="2905"/>
                  </a:lnTo>
                  <a:lnTo>
                    <a:pt x="7589" y="2915"/>
                  </a:lnTo>
                  <a:lnTo>
                    <a:pt x="7582" y="2939"/>
                  </a:lnTo>
                  <a:lnTo>
                    <a:pt x="7551" y="2928"/>
                  </a:lnTo>
                  <a:close/>
                  <a:moveTo>
                    <a:pt x="7559" y="2905"/>
                  </a:moveTo>
                  <a:lnTo>
                    <a:pt x="7560" y="2903"/>
                  </a:lnTo>
                  <a:lnTo>
                    <a:pt x="7561" y="2901"/>
                  </a:lnTo>
                  <a:lnTo>
                    <a:pt x="7575" y="2910"/>
                  </a:lnTo>
                  <a:lnTo>
                    <a:pt x="7559" y="2905"/>
                  </a:lnTo>
                  <a:close/>
                  <a:moveTo>
                    <a:pt x="7561" y="2901"/>
                  </a:moveTo>
                  <a:lnTo>
                    <a:pt x="7577" y="2877"/>
                  </a:lnTo>
                  <a:lnTo>
                    <a:pt x="7604" y="2895"/>
                  </a:lnTo>
                  <a:lnTo>
                    <a:pt x="7588" y="2919"/>
                  </a:lnTo>
                  <a:lnTo>
                    <a:pt x="7561" y="2901"/>
                  </a:lnTo>
                  <a:close/>
                  <a:moveTo>
                    <a:pt x="7604" y="2893"/>
                  </a:moveTo>
                  <a:lnTo>
                    <a:pt x="7604" y="2895"/>
                  </a:lnTo>
                  <a:lnTo>
                    <a:pt x="7591" y="2886"/>
                  </a:lnTo>
                  <a:lnTo>
                    <a:pt x="7604" y="2893"/>
                  </a:lnTo>
                  <a:close/>
                  <a:moveTo>
                    <a:pt x="7576" y="2879"/>
                  </a:moveTo>
                  <a:lnTo>
                    <a:pt x="7585" y="2863"/>
                  </a:lnTo>
                  <a:lnTo>
                    <a:pt x="7613" y="2877"/>
                  </a:lnTo>
                  <a:lnTo>
                    <a:pt x="7604" y="2893"/>
                  </a:lnTo>
                  <a:lnTo>
                    <a:pt x="7576" y="2879"/>
                  </a:lnTo>
                  <a:close/>
                  <a:moveTo>
                    <a:pt x="7585" y="2863"/>
                  </a:moveTo>
                  <a:lnTo>
                    <a:pt x="7585" y="2861"/>
                  </a:lnTo>
                  <a:lnTo>
                    <a:pt x="7598" y="2870"/>
                  </a:lnTo>
                  <a:lnTo>
                    <a:pt x="7585" y="2863"/>
                  </a:lnTo>
                  <a:close/>
                  <a:moveTo>
                    <a:pt x="7585" y="2861"/>
                  </a:moveTo>
                  <a:lnTo>
                    <a:pt x="7601" y="2837"/>
                  </a:lnTo>
                  <a:lnTo>
                    <a:pt x="7628" y="2854"/>
                  </a:lnTo>
                  <a:lnTo>
                    <a:pt x="7612" y="2879"/>
                  </a:lnTo>
                  <a:lnTo>
                    <a:pt x="7585" y="2861"/>
                  </a:lnTo>
                  <a:close/>
                  <a:moveTo>
                    <a:pt x="7630" y="2851"/>
                  </a:moveTo>
                  <a:lnTo>
                    <a:pt x="7629" y="2853"/>
                  </a:lnTo>
                  <a:lnTo>
                    <a:pt x="7628" y="2854"/>
                  </a:lnTo>
                  <a:lnTo>
                    <a:pt x="7614" y="2846"/>
                  </a:lnTo>
                  <a:lnTo>
                    <a:pt x="7630" y="2851"/>
                  </a:lnTo>
                  <a:close/>
                  <a:moveTo>
                    <a:pt x="7599" y="2841"/>
                  </a:moveTo>
                  <a:lnTo>
                    <a:pt x="7607" y="2818"/>
                  </a:lnTo>
                  <a:lnTo>
                    <a:pt x="7637" y="2827"/>
                  </a:lnTo>
                  <a:lnTo>
                    <a:pt x="7630" y="2851"/>
                  </a:lnTo>
                  <a:lnTo>
                    <a:pt x="7599" y="2841"/>
                  </a:lnTo>
                  <a:close/>
                  <a:moveTo>
                    <a:pt x="7607" y="2818"/>
                  </a:moveTo>
                  <a:lnTo>
                    <a:pt x="7608" y="2815"/>
                  </a:lnTo>
                  <a:lnTo>
                    <a:pt x="7623" y="2822"/>
                  </a:lnTo>
                  <a:lnTo>
                    <a:pt x="7607" y="2818"/>
                  </a:lnTo>
                  <a:close/>
                  <a:moveTo>
                    <a:pt x="7608" y="2815"/>
                  </a:moveTo>
                  <a:lnTo>
                    <a:pt x="7617" y="2799"/>
                  </a:lnTo>
                  <a:lnTo>
                    <a:pt x="7645" y="2813"/>
                  </a:lnTo>
                  <a:lnTo>
                    <a:pt x="7636" y="2829"/>
                  </a:lnTo>
                  <a:lnTo>
                    <a:pt x="7608" y="2815"/>
                  </a:lnTo>
                  <a:close/>
                  <a:moveTo>
                    <a:pt x="7617" y="2799"/>
                  </a:moveTo>
                  <a:lnTo>
                    <a:pt x="7617" y="2797"/>
                  </a:lnTo>
                  <a:lnTo>
                    <a:pt x="7630" y="2806"/>
                  </a:lnTo>
                  <a:lnTo>
                    <a:pt x="7617" y="2799"/>
                  </a:lnTo>
                  <a:close/>
                  <a:moveTo>
                    <a:pt x="7617" y="2797"/>
                  </a:moveTo>
                  <a:lnTo>
                    <a:pt x="7633" y="2773"/>
                  </a:lnTo>
                  <a:lnTo>
                    <a:pt x="7660" y="2790"/>
                  </a:lnTo>
                  <a:lnTo>
                    <a:pt x="7644" y="2815"/>
                  </a:lnTo>
                  <a:lnTo>
                    <a:pt x="7617" y="2797"/>
                  </a:lnTo>
                  <a:close/>
                  <a:moveTo>
                    <a:pt x="7662" y="2787"/>
                  </a:moveTo>
                  <a:lnTo>
                    <a:pt x="7661" y="2789"/>
                  </a:lnTo>
                  <a:lnTo>
                    <a:pt x="7660" y="2790"/>
                  </a:lnTo>
                  <a:lnTo>
                    <a:pt x="7646" y="2782"/>
                  </a:lnTo>
                  <a:lnTo>
                    <a:pt x="7662" y="2787"/>
                  </a:lnTo>
                  <a:close/>
                  <a:moveTo>
                    <a:pt x="7631" y="2777"/>
                  </a:moveTo>
                  <a:lnTo>
                    <a:pt x="7639" y="2753"/>
                  </a:lnTo>
                  <a:lnTo>
                    <a:pt x="7669" y="2763"/>
                  </a:lnTo>
                  <a:lnTo>
                    <a:pt x="7662" y="2787"/>
                  </a:lnTo>
                  <a:lnTo>
                    <a:pt x="7631" y="2777"/>
                  </a:lnTo>
                  <a:close/>
                  <a:moveTo>
                    <a:pt x="7639" y="2753"/>
                  </a:moveTo>
                  <a:lnTo>
                    <a:pt x="7640" y="2751"/>
                  </a:lnTo>
                  <a:lnTo>
                    <a:pt x="7641" y="2749"/>
                  </a:lnTo>
                  <a:lnTo>
                    <a:pt x="7655" y="2758"/>
                  </a:lnTo>
                  <a:lnTo>
                    <a:pt x="7639" y="2753"/>
                  </a:lnTo>
                  <a:close/>
                  <a:moveTo>
                    <a:pt x="7641" y="2749"/>
                  </a:moveTo>
                  <a:lnTo>
                    <a:pt x="7657" y="2725"/>
                  </a:lnTo>
                  <a:lnTo>
                    <a:pt x="7684" y="2742"/>
                  </a:lnTo>
                  <a:lnTo>
                    <a:pt x="7668" y="2767"/>
                  </a:lnTo>
                  <a:lnTo>
                    <a:pt x="7641" y="2749"/>
                  </a:lnTo>
                  <a:close/>
                  <a:moveTo>
                    <a:pt x="7684" y="2741"/>
                  </a:moveTo>
                  <a:lnTo>
                    <a:pt x="7684" y="2742"/>
                  </a:lnTo>
                  <a:lnTo>
                    <a:pt x="7671" y="2734"/>
                  </a:lnTo>
                  <a:lnTo>
                    <a:pt x="7684" y="2741"/>
                  </a:lnTo>
                  <a:close/>
                  <a:moveTo>
                    <a:pt x="7656" y="2726"/>
                  </a:moveTo>
                  <a:lnTo>
                    <a:pt x="7665" y="2710"/>
                  </a:lnTo>
                  <a:lnTo>
                    <a:pt x="7693" y="2725"/>
                  </a:lnTo>
                  <a:lnTo>
                    <a:pt x="7684" y="2741"/>
                  </a:lnTo>
                  <a:lnTo>
                    <a:pt x="7656" y="2726"/>
                  </a:lnTo>
                  <a:close/>
                  <a:moveTo>
                    <a:pt x="7665" y="2710"/>
                  </a:moveTo>
                  <a:lnTo>
                    <a:pt x="7665" y="2709"/>
                  </a:lnTo>
                  <a:lnTo>
                    <a:pt x="7678" y="2718"/>
                  </a:lnTo>
                  <a:lnTo>
                    <a:pt x="7665" y="2710"/>
                  </a:lnTo>
                  <a:close/>
                  <a:moveTo>
                    <a:pt x="7665" y="2709"/>
                  </a:moveTo>
                  <a:lnTo>
                    <a:pt x="7681" y="2684"/>
                  </a:lnTo>
                  <a:lnTo>
                    <a:pt x="7708" y="2703"/>
                  </a:lnTo>
                  <a:lnTo>
                    <a:pt x="7692" y="2726"/>
                  </a:lnTo>
                  <a:lnTo>
                    <a:pt x="7665" y="2709"/>
                  </a:lnTo>
                  <a:close/>
                  <a:moveTo>
                    <a:pt x="7709" y="2699"/>
                  </a:moveTo>
                  <a:lnTo>
                    <a:pt x="7709" y="2702"/>
                  </a:lnTo>
                  <a:lnTo>
                    <a:pt x="7708" y="2703"/>
                  </a:lnTo>
                  <a:lnTo>
                    <a:pt x="7694" y="2694"/>
                  </a:lnTo>
                  <a:lnTo>
                    <a:pt x="7709" y="2699"/>
                  </a:lnTo>
                  <a:close/>
                  <a:moveTo>
                    <a:pt x="7679" y="2689"/>
                  </a:moveTo>
                  <a:lnTo>
                    <a:pt x="7687" y="2665"/>
                  </a:lnTo>
                  <a:lnTo>
                    <a:pt x="7718" y="2675"/>
                  </a:lnTo>
                  <a:lnTo>
                    <a:pt x="7709" y="2699"/>
                  </a:lnTo>
                  <a:lnTo>
                    <a:pt x="7679" y="2689"/>
                  </a:lnTo>
                  <a:close/>
                  <a:moveTo>
                    <a:pt x="7687" y="2665"/>
                  </a:moveTo>
                  <a:lnTo>
                    <a:pt x="7688" y="2661"/>
                  </a:lnTo>
                  <a:lnTo>
                    <a:pt x="7692" y="2659"/>
                  </a:lnTo>
                  <a:lnTo>
                    <a:pt x="7703" y="2670"/>
                  </a:lnTo>
                  <a:lnTo>
                    <a:pt x="7687" y="2665"/>
                  </a:lnTo>
                  <a:close/>
                  <a:moveTo>
                    <a:pt x="7692" y="2659"/>
                  </a:moveTo>
                  <a:lnTo>
                    <a:pt x="7706" y="2643"/>
                  </a:lnTo>
                  <a:lnTo>
                    <a:pt x="7730" y="2665"/>
                  </a:lnTo>
                  <a:lnTo>
                    <a:pt x="7714" y="2681"/>
                  </a:lnTo>
                  <a:lnTo>
                    <a:pt x="7692" y="2659"/>
                  </a:lnTo>
                  <a:close/>
                  <a:moveTo>
                    <a:pt x="7734" y="2659"/>
                  </a:moveTo>
                  <a:lnTo>
                    <a:pt x="7732" y="2662"/>
                  </a:lnTo>
                  <a:lnTo>
                    <a:pt x="7730" y="2665"/>
                  </a:lnTo>
                  <a:lnTo>
                    <a:pt x="7719" y="2654"/>
                  </a:lnTo>
                  <a:lnTo>
                    <a:pt x="7734" y="2659"/>
                  </a:lnTo>
                  <a:close/>
                  <a:moveTo>
                    <a:pt x="7703" y="2649"/>
                  </a:moveTo>
                  <a:lnTo>
                    <a:pt x="7711" y="2625"/>
                  </a:lnTo>
                  <a:lnTo>
                    <a:pt x="7741" y="2635"/>
                  </a:lnTo>
                  <a:lnTo>
                    <a:pt x="7734" y="2659"/>
                  </a:lnTo>
                  <a:lnTo>
                    <a:pt x="7703" y="2649"/>
                  </a:lnTo>
                  <a:close/>
                  <a:moveTo>
                    <a:pt x="7711" y="2625"/>
                  </a:moveTo>
                  <a:lnTo>
                    <a:pt x="7719" y="2601"/>
                  </a:lnTo>
                  <a:lnTo>
                    <a:pt x="7750" y="2611"/>
                  </a:lnTo>
                  <a:lnTo>
                    <a:pt x="7741" y="2635"/>
                  </a:lnTo>
                  <a:lnTo>
                    <a:pt x="7711" y="2625"/>
                  </a:lnTo>
                  <a:close/>
                  <a:moveTo>
                    <a:pt x="7719" y="2601"/>
                  </a:moveTo>
                  <a:lnTo>
                    <a:pt x="7720" y="2598"/>
                  </a:lnTo>
                  <a:lnTo>
                    <a:pt x="7721" y="2597"/>
                  </a:lnTo>
                  <a:lnTo>
                    <a:pt x="7735" y="2606"/>
                  </a:lnTo>
                  <a:lnTo>
                    <a:pt x="7719" y="2601"/>
                  </a:lnTo>
                  <a:close/>
                  <a:moveTo>
                    <a:pt x="7721" y="2597"/>
                  </a:moveTo>
                  <a:lnTo>
                    <a:pt x="7737" y="2574"/>
                  </a:lnTo>
                  <a:lnTo>
                    <a:pt x="7763" y="2591"/>
                  </a:lnTo>
                  <a:lnTo>
                    <a:pt x="7747" y="2614"/>
                  </a:lnTo>
                  <a:lnTo>
                    <a:pt x="7721" y="2597"/>
                  </a:lnTo>
                  <a:close/>
                  <a:moveTo>
                    <a:pt x="7764" y="2590"/>
                  </a:moveTo>
                  <a:lnTo>
                    <a:pt x="7763" y="2591"/>
                  </a:lnTo>
                  <a:lnTo>
                    <a:pt x="7751" y="2582"/>
                  </a:lnTo>
                  <a:lnTo>
                    <a:pt x="7764" y="2590"/>
                  </a:lnTo>
                  <a:close/>
                  <a:moveTo>
                    <a:pt x="7736" y="2575"/>
                  </a:moveTo>
                  <a:lnTo>
                    <a:pt x="7745" y="2559"/>
                  </a:lnTo>
                  <a:lnTo>
                    <a:pt x="7773" y="2574"/>
                  </a:lnTo>
                  <a:lnTo>
                    <a:pt x="7764" y="2590"/>
                  </a:lnTo>
                  <a:lnTo>
                    <a:pt x="7736" y="2575"/>
                  </a:lnTo>
                  <a:close/>
                  <a:moveTo>
                    <a:pt x="7745" y="2559"/>
                  </a:moveTo>
                  <a:lnTo>
                    <a:pt x="7745" y="2558"/>
                  </a:lnTo>
                  <a:lnTo>
                    <a:pt x="7758" y="2566"/>
                  </a:lnTo>
                  <a:lnTo>
                    <a:pt x="7745" y="2559"/>
                  </a:lnTo>
                  <a:close/>
                  <a:moveTo>
                    <a:pt x="7745" y="2558"/>
                  </a:moveTo>
                  <a:lnTo>
                    <a:pt x="7761" y="2533"/>
                  </a:lnTo>
                  <a:lnTo>
                    <a:pt x="7788" y="2550"/>
                  </a:lnTo>
                  <a:lnTo>
                    <a:pt x="7772" y="2575"/>
                  </a:lnTo>
                  <a:lnTo>
                    <a:pt x="7745" y="2558"/>
                  </a:lnTo>
                  <a:close/>
                  <a:moveTo>
                    <a:pt x="7789" y="2547"/>
                  </a:moveTo>
                  <a:lnTo>
                    <a:pt x="7789" y="2549"/>
                  </a:lnTo>
                  <a:lnTo>
                    <a:pt x="7788" y="2550"/>
                  </a:lnTo>
                  <a:lnTo>
                    <a:pt x="7774" y="2542"/>
                  </a:lnTo>
                  <a:lnTo>
                    <a:pt x="7789" y="2547"/>
                  </a:lnTo>
                  <a:close/>
                  <a:moveTo>
                    <a:pt x="7759" y="2537"/>
                  </a:moveTo>
                  <a:lnTo>
                    <a:pt x="7767" y="2513"/>
                  </a:lnTo>
                  <a:lnTo>
                    <a:pt x="7798" y="2523"/>
                  </a:lnTo>
                  <a:lnTo>
                    <a:pt x="7789" y="2547"/>
                  </a:lnTo>
                  <a:lnTo>
                    <a:pt x="7759" y="2537"/>
                  </a:lnTo>
                  <a:close/>
                  <a:moveTo>
                    <a:pt x="7767" y="2513"/>
                  </a:moveTo>
                  <a:lnTo>
                    <a:pt x="7768" y="2511"/>
                  </a:lnTo>
                  <a:lnTo>
                    <a:pt x="7769" y="2510"/>
                  </a:lnTo>
                  <a:lnTo>
                    <a:pt x="7783" y="2518"/>
                  </a:lnTo>
                  <a:lnTo>
                    <a:pt x="7767" y="2513"/>
                  </a:lnTo>
                  <a:close/>
                  <a:moveTo>
                    <a:pt x="7769" y="2510"/>
                  </a:moveTo>
                  <a:lnTo>
                    <a:pt x="7785" y="2485"/>
                  </a:lnTo>
                  <a:lnTo>
                    <a:pt x="7811" y="2503"/>
                  </a:lnTo>
                  <a:lnTo>
                    <a:pt x="7795" y="2527"/>
                  </a:lnTo>
                  <a:lnTo>
                    <a:pt x="7769" y="2510"/>
                  </a:lnTo>
                  <a:close/>
                  <a:moveTo>
                    <a:pt x="7812" y="2501"/>
                  </a:moveTo>
                  <a:lnTo>
                    <a:pt x="7811" y="2503"/>
                  </a:lnTo>
                  <a:lnTo>
                    <a:pt x="7799" y="2494"/>
                  </a:lnTo>
                  <a:lnTo>
                    <a:pt x="7812" y="2501"/>
                  </a:lnTo>
                  <a:close/>
                  <a:moveTo>
                    <a:pt x="7784" y="2487"/>
                  </a:moveTo>
                  <a:lnTo>
                    <a:pt x="7793" y="2471"/>
                  </a:lnTo>
                  <a:lnTo>
                    <a:pt x="7821" y="2485"/>
                  </a:lnTo>
                  <a:lnTo>
                    <a:pt x="7812" y="2501"/>
                  </a:lnTo>
                  <a:lnTo>
                    <a:pt x="7784" y="2487"/>
                  </a:lnTo>
                  <a:close/>
                  <a:moveTo>
                    <a:pt x="7821" y="2482"/>
                  </a:moveTo>
                  <a:lnTo>
                    <a:pt x="7821" y="2485"/>
                  </a:lnTo>
                  <a:lnTo>
                    <a:pt x="7806" y="2478"/>
                  </a:lnTo>
                  <a:lnTo>
                    <a:pt x="7821" y="2482"/>
                  </a:lnTo>
                  <a:close/>
                  <a:moveTo>
                    <a:pt x="7791" y="2473"/>
                  </a:moveTo>
                  <a:lnTo>
                    <a:pt x="7799" y="2449"/>
                  </a:lnTo>
                  <a:lnTo>
                    <a:pt x="7830" y="2459"/>
                  </a:lnTo>
                  <a:lnTo>
                    <a:pt x="7821" y="2482"/>
                  </a:lnTo>
                  <a:lnTo>
                    <a:pt x="7791" y="2473"/>
                  </a:lnTo>
                  <a:close/>
                  <a:moveTo>
                    <a:pt x="7799" y="2449"/>
                  </a:moveTo>
                  <a:lnTo>
                    <a:pt x="7800" y="2447"/>
                  </a:lnTo>
                  <a:lnTo>
                    <a:pt x="7801" y="2446"/>
                  </a:lnTo>
                  <a:lnTo>
                    <a:pt x="7815" y="2454"/>
                  </a:lnTo>
                  <a:lnTo>
                    <a:pt x="7799" y="2449"/>
                  </a:lnTo>
                  <a:close/>
                  <a:moveTo>
                    <a:pt x="7801" y="2446"/>
                  </a:moveTo>
                  <a:lnTo>
                    <a:pt x="7817" y="2421"/>
                  </a:lnTo>
                  <a:lnTo>
                    <a:pt x="7843" y="2439"/>
                  </a:lnTo>
                  <a:lnTo>
                    <a:pt x="7827" y="2463"/>
                  </a:lnTo>
                  <a:lnTo>
                    <a:pt x="7801" y="2446"/>
                  </a:lnTo>
                  <a:close/>
                  <a:moveTo>
                    <a:pt x="7846" y="2434"/>
                  </a:moveTo>
                  <a:lnTo>
                    <a:pt x="7844" y="2437"/>
                  </a:lnTo>
                  <a:lnTo>
                    <a:pt x="7843" y="2439"/>
                  </a:lnTo>
                  <a:lnTo>
                    <a:pt x="7831" y="2429"/>
                  </a:lnTo>
                  <a:lnTo>
                    <a:pt x="7846" y="2434"/>
                  </a:lnTo>
                  <a:close/>
                  <a:moveTo>
                    <a:pt x="7815" y="2425"/>
                  </a:moveTo>
                  <a:lnTo>
                    <a:pt x="7823" y="2401"/>
                  </a:lnTo>
                  <a:lnTo>
                    <a:pt x="7853" y="2411"/>
                  </a:lnTo>
                  <a:lnTo>
                    <a:pt x="7846" y="2434"/>
                  </a:lnTo>
                  <a:lnTo>
                    <a:pt x="7815" y="2425"/>
                  </a:lnTo>
                  <a:close/>
                  <a:moveTo>
                    <a:pt x="7823" y="2401"/>
                  </a:moveTo>
                  <a:lnTo>
                    <a:pt x="7825" y="2397"/>
                  </a:lnTo>
                  <a:lnTo>
                    <a:pt x="7827" y="2395"/>
                  </a:lnTo>
                  <a:lnTo>
                    <a:pt x="7838" y="2406"/>
                  </a:lnTo>
                  <a:lnTo>
                    <a:pt x="7823" y="2401"/>
                  </a:lnTo>
                  <a:close/>
                  <a:moveTo>
                    <a:pt x="7827" y="2395"/>
                  </a:moveTo>
                  <a:lnTo>
                    <a:pt x="7843" y="2379"/>
                  </a:lnTo>
                  <a:lnTo>
                    <a:pt x="7865" y="2401"/>
                  </a:lnTo>
                  <a:lnTo>
                    <a:pt x="7849" y="2417"/>
                  </a:lnTo>
                  <a:lnTo>
                    <a:pt x="7827" y="2395"/>
                  </a:lnTo>
                  <a:close/>
                  <a:moveTo>
                    <a:pt x="7869" y="2395"/>
                  </a:moveTo>
                  <a:lnTo>
                    <a:pt x="7868" y="2399"/>
                  </a:lnTo>
                  <a:lnTo>
                    <a:pt x="7865" y="2401"/>
                  </a:lnTo>
                  <a:lnTo>
                    <a:pt x="7854" y="2390"/>
                  </a:lnTo>
                  <a:lnTo>
                    <a:pt x="7869" y="2395"/>
                  </a:lnTo>
                  <a:close/>
                  <a:moveTo>
                    <a:pt x="7839" y="2385"/>
                  </a:moveTo>
                  <a:lnTo>
                    <a:pt x="7847" y="2361"/>
                  </a:lnTo>
                  <a:lnTo>
                    <a:pt x="7878" y="2370"/>
                  </a:lnTo>
                  <a:lnTo>
                    <a:pt x="7869" y="2395"/>
                  </a:lnTo>
                  <a:lnTo>
                    <a:pt x="7839" y="2385"/>
                  </a:lnTo>
                  <a:close/>
                  <a:moveTo>
                    <a:pt x="7847" y="2361"/>
                  </a:moveTo>
                  <a:lnTo>
                    <a:pt x="7848" y="2358"/>
                  </a:lnTo>
                  <a:lnTo>
                    <a:pt x="7849" y="2357"/>
                  </a:lnTo>
                  <a:lnTo>
                    <a:pt x="7863" y="2365"/>
                  </a:lnTo>
                  <a:lnTo>
                    <a:pt x="7847" y="2361"/>
                  </a:lnTo>
                  <a:close/>
                  <a:moveTo>
                    <a:pt x="7849" y="2357"/>
                  </a:moveTo>
                  <a:lnTo>
                    <a:pt x="7865" y="2333"/>
                  </a:lnTo>
                  <a:lnTo>
                    <a:pt x="7891" y="2351"/>
                  </a:lnTo>
                  <a:lnTo>
                    <a:pt x="7875" y="2375"/>
                  </a:lnTo>
                  <a:lnTo>
                    <a:pt x="7849" y="2357"/>
                  </a:lnTo>
                  <a:close/>
                  <a:moveTo>
                    <a:pt x="7894" y="2347"/>
                  </a:moveTo>
                  <a:lnTo>
                    <a:pt x="7892" y="2349"/>
                  </a:lnTo>
                  <a:lnTo>
                    <a:pt x="7891" y="2351"/>
                  </a:lnTo>
                  <a:lnTo>
                    <a:pt x="7879" y="2342"/>
                  </a:lnTo>
                  <a:lnTo>
                    <a:pt x="7894" y="2347"/>
                  </a:lnTo>
                  <a:close/>
                  <a:moveTo>
                    <a:pt x="7863" y="2337"/>
                  </a:moveTo>
                  <a:lnTo>
                    <a:pt x="7871" y="2312"/>
                  </a:lnTo>
                  <a:lnTo>
                    <a:pt x="7901" y="2322"/>
                  </a:lnTo>
                  <a:lnTo>
                    <a:pt x="7894" y="2347"/>
                  </a:lnTo>
                  <a:lnTo>
                    <a:pt x="7863" y="2337"/>
                  </a:lnTo>
                  <a:close/>
                  <a:moveTo>
                    <a:pt x="7871" y="2312"/>
                  </a:moveTo>
                  <a:lnTo>
                    <a:pt x="7879" y="2289"/>
                  </a:lnTo>
                  <a:lnTo>
                    <a:pt x="7910" y="2299"/>
                  </a:lnTo>
                  <a:lnTo>
                    <a:pt x="7901" y="2322"/>
                  </a:lnTo>
                  <a:lnTo>
                    <a:pt x="7871" y="2312"/>
                  </a:lnTo>
                  <a:close/>
                  <a:moveTo>
                    <a:pt x="7879" y="2289"/>
                  </a:moveTo>
                  <a:lnTo>
                    <a:pt x="7880" y="2287"/>
                  </a:lnTo>
                  <a:lnTo>
                    <a:pt x="7881" y="2285"/>
                  </a:lnTo>
                  <a:lnTo>
                    <a:pt x="7895" y="2294"/>
                  </a:lnTo>
                  <a:lnTo>
                    <a:pt x="7879" y="2289"/>
                  </a:lnTo>
                  <a:close/>
                  <a:moveTo>
                    <a:pt x="7881" y="2285"/>
                  </a:moveTo>
                  <a:lnTo>
                    <a:pt x="7897" y="2261"/>
                  </a:lnTo>
                  <a:lnTo>
                    <a:pt x="7923" y="2279"/>
                  </a:lnTo>
                  <a:lnTo>
                    <a:pt x="7907" y="2303"/>
                  </a:lnTo>
                  <a:lnTo>
                    <a:pt x="7881" y="2285"/>
                  </a:lnTo>
                  <a:close/>
                  <a:moveTo>
                    <a:pt x="7924" y="2277"/>
                  </a:moveTo>
                  <a:lnTo>
                    <a:pt x="7923" y="2279"/>
                  </a:lnTo>
                  <a:lnTo>
                    <a:pt x="7911" y="2269"/>
                  </a:lnTo>
                  <a:lnTo>
                    <a:pt x="7924" y="2277"/>
                  </a:lnTo>
                  <a:close/>
                  <a:moveTo>
                    <a:pt x="7896" y="2263"/>
                  </a:moveTo>
                  <a:lnTo>
                    <a:pt x="7903" y="2247"/>
                  </a:lnTo>
                  <a:lnTo>
                    <a:pt x="7933" y="2261"/>
                  </a:lnTo>
                  <a:lnTo>
                    <a:pt x="7924" y="2277"/>
                  </a:lnTo>
                  <a:lnTo>
                    <a:pt x="7896" y="2263"/>
                  </a:lnTo>
                  <a:close/>
                  <a:moveTo>
                    <a:pt x="7903" y="2247"/>
                  </a:moveTo>
                  <a:lnTo>
                    <a:pt x="7905" y="2245"/>
                  </a:lnTo>
                  <a:lnTo>
                    <a:pt x="7918" y="2253"/>
                  </a:lnTo>
                  <a:lnTo>
                    <a:pt x="7903" y="2247"/>
                  </a:lnTo>
                  <a:close/>
                  <a:moveTo>
                    <a:pt x="7905" y="2245"/>
                  </a:moveTo>
                  <a:lnTo>
                    <a:pt x="7921" y="2221"/>
                  </a:lnTo>
                  <a:lnTo>
                    <a:pt x="7948" y="2239"/>
                  </a:lnTo>
                  <a:lnTo>
                    <a:pt x="7932" y="2263"/>
                  </a:lnTo>
                  <a:lnTo>
                    <a:pt x="7905" y="2245"/>
                  </a:lnTo>
                  <a:close/>
                  <a:moveTo>
                    <a:pt x="7949" y="2235"/>
                  </a:moveTo>
                  <a:lnTo>
                    <a:pt x="7949" y="2237"/>
                  </a:lnTo>
                  <a:lnTo>
                    <a:pt x="7948" y="2239"/>
                  </a:lnTo>
                  <a:lnTo>
                    <a:pt x="7934" y="2230"/>
                  </a:lnTo>
                  <a:lnTo>
                    <a:pt x="7949" y="2235"/>
                  </a:lnTo>
                  <a:close/>
                  <a:moveTo>
                    <a:pt x="7919" y="2225"/>
                  </a:moveTo>
                  <a:lnTo>
                    <a:pt x="7927" y="2200"/>
                  </a:lnTo>
                  <a:lnTo>
                    <a:pt x="7958" y="2211"/>
                  </a:lnTo>
                  <a:lnTo>
                    <a:pt x="7949" y="2235"/>
                  </a:lnTo>
                  <a:lnTo>
                    <a:pt x="7919" y="2225"/>
                  </a:lnTo>
                  <a:close/>
                  <a:moveTo>
                    <a:pt x="7927" y="2200"/>
                  </a:moveTo>
                  <a:lnTo>
                    <a:pt x="7928" y="2199"/>
                  </a:lnTo>
                  <a:lnTo>
                    <a:pt x="7929" y="2197"/>
                  </a:lnTo>
                  <a:lnTo>
                    <a:pt x="7943" y="2207"/>
                  </a:lnTo>
                  <a:lnTo>
                    <a:pt x="7927" y="2200"/>
                  </a:lnTo>
                  <a:close/>
                  <a:moveTo>
                    <a:pt x="7929" y="2197"/>
                  </a:moveTo>
                  <a:lnTo>
                    <a:pt x="7945" y="2173"/>
                  </a:lnTo>
                  <a:lnTo>
                    <a:pt x="7971" y="2191"/>
                  </a:lnTo>
                  <a:lnTo>
                    <a:pt x="7955" y="2215"/>
                  </a:lnTo>
                  <a:lnTo>
                    <a:pt x="7929" y="2197"/>
                  </a:lnTo>
                  <a:close/>
                  <a:moveTo>
                    <a:pt x="7974" y="2187"/>
                  </a:moveTo>
                  <a:lnTo>
                    <a:pt x="7972" y="2189"/>
                  </a:lnTo>
                  <a:lnTo>
                    <a:pt x="7971" y="2191"/>
                  </a:lnTo>
                  <a:lnTo>
                    <a:pt x="7959" y="2182"/>
                  </a:lnTo>
                  <a:lnTo>
                    <a:pt x="7974" y="2187"/>
                  </a:lnTo>
                  <a:close/>
                  <a:moveTo>
                    <a:pt x="7943" y="2177"/>
                  </a:moveTo>
                  <a:lnTo>
                    <a:pt x="7952" y="2152"/>
                  </a:lnTo>
                  <a:lnTo>
                    <a:pt x="7981" y="2163"/>
                  </a:lnTo>
                  <a:lnTo>
                    <a:pt x="7974" y="2187"/>
                  </a:lnTo>
                  <a:lnTo>
                    <a:pt x="7943" y="2177"/>
                  </a:lnTo>
                  <a:close/>
                  <a:moveTo>
                    <a:pt x="7952" y="2152"/>
                  </a:moveTo>
                  <a:lnTo>
                    <a:pt x="7959" y="2129"/>
                  </a:lnTo>
                  <a:lnTo>
                    <a:pt x="7990" y="2139"/>
                  </a:lnTo>
                  <a:lnTo>
                    <a:pt x="7981" y="2163"/>
                  </a:lnTo>
                  <a:lnTo>
                    <a:pt x="7952" y="2152"/>
                  </a:lnTo>
                  <a:close/>
                  <a:moveTo>
                    <a:pt x="7959" y="2129"/>
                  </a:moveTo>
                  <a:lnTo>
                    <a:pt x="7960" y="2125"/>
                  </a:lnTo>
                  <a:lnTo>
                    <a:pt x="7963" y="2123"/>
                  </a:lnTo>
                  <a:lnTo>
                    <a:pt x="7975" y="2134"/>
                  </a:lnTo>
                  <a:lnTo>
                    <a:pt x="7959" y="2129"/>
                  </a:lnTo>
                  <a:close/>
                  <a:moveTo>
                    <a:pt x="7963" y="2123"/>
                  </a:moveTo>
                  <a:lnTo>
                    <a:pt x="7979" y="2107"/>
                  </a:lnTo>
                  <a:lnTo>
                    <a:pt x="8002" y="2129"/>
                  </a:lnTo>
                  <a:lnTo>
                    <a:pt x="7986" y="2145"/>
                  </a:lnTo>
                  <a:lnTo>
                    <a:pt x="7963" y="2123"/>
                  </a:lnTo>
                  <a:close/>
                  <a:moveTo>
                    <a:pt x="8006" y="2123"/>
                  </a:moveTo>
                  <a:lnTo>
                    <a:pt x="8004" y="2126"/>
                  </a:lnTo>
                  <a:lnTo>
                    <a:pt x="8002" y="2129"/>
                  </a:lnTo>
                  <a:lnTo>
                    <a:pt x="7990" y="2118"/>
                  </a:lnTo>
                  <a:lnTo>
                    <a:pt x="8006" y="2123"/>
                  </a:lnTo>
                  <a:close/>
                  <a:moveTo>
                    <a:pt x="7975" y="2113"/>
                  </a:moveTo>
                  <a:lnTo>
                    <a:pt x="7984" y="2090"/>
                  </a:lnTo>
                  <a:lnTo>
                    <a:pt x="8013" y="2099"/>
                  </a:lnTo>
                  <a:lnTo>
                    <a:pt x="8006" y="2123"/>
                  </a:lnTo>
                  <a:lnTo>
                    <a:pt x="7975" y="2113"/>
                  </a:lnTo>
                  <a:close/>
                  <a:moveTo>
                    <a:pt x="7984" y="2090"/>
                  </a:moveTo>
                  <a:lnTo>
                    <a:pt x="7984" y="2087"/>
                  </a:lnTo>
                  <a:lnTo>
                    <a:pt x="7985" y="2085"/>
                  </a:lnTo>
                  <a:lnTo>
                    <a:pt x="7998" y="2094"/>
                  </a:lnTo>
                  <a:lnTo>
                    <a:pt x="7984" y="2090"/>
                  </a:lnTo>
                  <a:close/>
                  <a:moveTo>
                    <a:pt x="7985" y="2085"/>
                  </a:moveTo>
                  <a:lnTo>
                    <a:pt x="8001" y="2061"/>
                  </a:lnTo>
                  <a:lnTo>
                    <a:pt x="8028" y="2078"/>
                  </a:lnTo>
                  <a:lnTo>
                    <a:pt x="8012" y="2103"/>
                  </a:lnTo>
                  <a:lnTo>
                    <a:pt x="7985" y="2085"/>
                  </a:lnTo>
                  <a:close/>
                  <a:moveTo>
                    <a:pt x="8029" y="2075"/>
                  </a:moveTo>
                  <a:lnTo>
                    <a:pt x="8029" y="2077"/>
                  </a:lnTo>
                  <a:lnTo>
                    <a:pt x="8028" y="2078"/>
                  </a:lnTo>
                  <a:lnTo>
                    <a:pt x="8014" y="2070"/>
                  </a:lnTo>
                  <a:lnTo>
                    <a:pt x="8029" y="2075"/>
                  </a:lnTo>
                  <a:close/>
                  <a:moveTo>
                    <a:pt x="8000" y="2065"/>
                  </a:moveTo>
                  <a:lnTo>
                    <a:pt x="8007" y="2041"/>
                  </a:lnTo>
                  <a:lnTo>
                    <a:pt x="8038" y="2051"/>
                  </a:lnTo>
                  <a:lnTo>
                    <a:pt x="8029" y="2075"/>
                  </a:lnTo>
                  <a:lnTo>
                    <a:pt x="8000" y="2065"/>
                  </a:lnTo>
                  <a:close/>
                  <a:moveTo>
                    <a:pt x="8007" y="2041"/>
                  </a:moveTo>
                  <a:lnTo>
                    <a:pt x="8008" y="2039"/>
                  </a:lnTo>
                  <a:lnTo>
                    <a:pt x="8009" y="2037"/>
                  </a:lnTo>
                  <a:lnTo>
                    <a:pt x="8022" y="2046"/>
                  </a:lnTo>
                  <a:lnTo>
                    <a:pt x="8007" y="2041"/>
                  </a:lnTo>
                  <a:close/>
                  <a:moveTo>
                    <a:pt x="8009" y="2037"/>
                  </a:moveTo>
                  <a:lnTo>
                    <a:pt x="8025" y="2013"/>
                  </a:lnTo>
                  <a:lnTo>
                    <a:pt x="8051" y="2030"/>
                  </a:lnTo>
                  <a:lnTo>
                    <a:pt x="8035" y="2055"/>
                  </a:lnTo>
                  <a:lnTo>
                    <a:pt x="8009" y="2037"/>
                  </a:lnTo>
                  <a:close/>
                  <a:moveTo>
                    <a:pt x="8054" y="2027"/>
                  </a:moveTo>
                  <a:lnTo>
                    <a:pt x="8052" y="2029"/>
                  </a:lnTo>
                  <a:lnTo>
                    <a:pt x="8051" y="2030"/>
                  </a:lnTo>
                  <a:lnTo>
                    <a:pt x="8038" y="2022"/>
                  </a:lnTo>
                  <a:lnTo>
                    <a:pt x="8054" y="2027"/>
                  </a:lnTo>
                  <a:close/>
                  <a:moveTo>
                    <a:pt x="8023" y="2017"/>
                  </a:moveTo>
                  <a:lnTo>
                    <a:pt x="8032" y="1993"/>
                  </a:lnTo>
                  <a:lnTo>
                    <a:pt x="8061" y="2003"/>
                  </a:lnTo>
                  <a:lnTo>
                    <a:pt x="8054" y="2027"/>
                  </a:lnTo>
                  <a:lnTo>
                    <a:pt x="8023" y="2017"/>
                  </a:lnTo>
                  <a:close/>
                  <a:moveTo>
                    <a:pt x="8032" y="1993"/>
                  </a:moveTo>
                  <a:lnTo>
                    <a:pt x="8039" y="1969"/>
                  </a:lnTo>
                  <a:lnTo>
                    <a:pt x="8070" y="1979"/>
                  </a:lnTo>
                  <a:lnTo>
                    <a:pt x="8061" y="2003"/>
                  </a:lnTo>
                  <a:lnTo>
                    <a:pt x="8032" y="1993"/>
                  </a:lnTo>
                  <a:close/>
                  <a:moveTo>
                    <a:pt x="8039" y="1969"/>
                  </a:moveTo>
                  <a:lnTo>
                    <a:pt x="8040" y="1966"/>
                  </a:lnTo>
                  <a:lnTo>
                    <a:pt x="8041" y="1965"/>
                  </a:lnTo>
                  <a:lnTo>
                    <a:pt x="8054" y="1974"/>
                  </a:lnTo>
                  <a:lnTo>
                    <a:pt x="8039" y="1969"/>
                  </a:lnTo>
                  <a:close/>
                  <a:moveTo>
                    <a:pt x="8041" y="1965"/>
                  </a:moveTo>
                  <a:lnTo>
                    <a:pt x="8057" y="1940"/>
                  </a:lnTo>
                  <a:lnTo>
                    <a:pt x="8083" y="1959"/>
                  </a:lnTo>
                  <a:lnTo>
                    <a:pt x="8067" y="1982"/>
                  </a:lnTo>
                  <a:lnTo>
                    <a:pt x="8041" y="1965"/>
                  </a:lnTo>
                  <a:close/>
                  <a:moveTo>
                    <a:pt x="8085" y="1956"/>
                  </a:moveTo>
                  <a:lnTo>
                    <a:pt x="8083" y="1959"/>
                  </a:lnTo>
                  <a:lnTo>
                    <a:pt x="8070" y="1950"/>
                  </a:lnTo>
                  <a:lnTo>
                    <a:pt x="8085" y="1956"/>
                  </a:lnTo>
                  <a:close/>
                  <a:moveTo>
                    <a:pt x="8056" y="1943"/>
                  </a:moveTo>
                  <a:lnTo>
                    <a:pt x="8064" y="1927"/>
                  </a:lnTo>
                  <a:lnTo>
                    <a:pt x="8092" y="1940"/>
                  </a:lnTo>
                  <a:lnTo>
                    <a:pt x="8085" y="1956"/>
                  </a:lnTo>
                  <a:lnTo>
                    <a:pt x="8056" y="1943"/>
                  </a:lnTo>
                  <a:close/>
                  <a:moveTo>
                    <a:pt x="8064" y="1927"/>
                  </a:moveTo>
                  <a:lnTo>
                    <a:pt x="8065" y="1924"/>
                  </a:lnTo>
                  <a:lnTo>
                    <a:pt x="8078" y="1934"/>
                  </a:lnTo>
                  <a:lnTo>
                    <a:pt x="8064" y="1927"/>
                  </a:lnTo>
                  <a:close/>
                  <a:moveTo>
                    <a:pt x="8065" y="1924"/>
                  </a:moveTo>
                  <a:lnTo>
                    <a:pt x="8081" y="1901"/>
                  </a:lnTo>
                  <a:lnTo>
                    <a:pt x="8108" y="1918"/>
                  </a:lnTo>
                  <a:lnTo>
                    <a:pt x="8092" y="1943"/>
                  </a:lnTo>
                  <a:lnTo>
                    <a:pt x="8065" y="1924"/>
                  </a:lnTo>
                  <a:close/>
                  <a:moveTo>
                    <a:pt x="8109" y="1915"/>
                  </a:moveTo>
                  <a:lnTo>
                    <a:pt x="8109" y="1917"/>
                  </a:lnTo>
                  <a:lnTo>
                    <a:pt x="8108" y="1918"/>
                  </a:lnTo>
                  <a:lnTo>
                    <a:pt x="8094" y="1910"/>
                  </a:lnTo>
                  <a:lnTo>
                    <a:pt x="8109" y="1915"/>
                  </a:lnTo>
                  <a:close/>
                  <a:moveTo>
                    <a:pt x="8080" y="1905"/>
                  </a:moveTo>
                  <a:lnTo>
                    <a:pt x="8087" y="1881"/>
                  </a:lnTo>
                  <a:lnTo>
                    <a:pt x="8118" y="1891"/>
                  </a:lnTo>
                  <a:lnTo>
                    <a:pt x="8109" y="1915"/>
                  </a:lnTo>
                  <a:lnTo>
                    <a:pt x="8080" y="1905"/>
                  </a:lnTo>
                  <a:close/>
                  <a:moveTo>
                    <a:pt x="8087" y="1881"/>
                  </a:moveTo>
                  <a:lnTo>
                    <a:pt x="8088" y="1879"/>
                  </a:lnTo>
                  <a:lnTo>
                    <a:pt x="8089" y="1878"/>
                  </a:lnTo>
                  <a:lnTo>
                    <a:pt x="8102" y="1886"/>
                  </a:lnTo>
                  <a:lnTo>
                    <a:pt x="8087" y="1881"/>
                  </a:lnTo>
                  <a:close/>
                  <a:moveTo>
                    <a:pt x="8089" y="1878"/>
                  </a:moveTo>
                  <a:lnTo>
                    <a:pt x="8105" y="1853"/>
                  </a:lnTo>
                  <a:lnTo>
                    <a:pt x="8131" y="1870"/>
                  </a:lnTo>
                  <a:lnTo>
                    <a:pt x="8115" y="1895"/>
                  </a:lnTo>
                  <a:lnTo>
                    <a:pt x="8089" y="1878"/>
                  </a:lnTo>
                  <a:close/>
                  <a:moveTo>
                    <a:pt x="8134" y="1867"/>
                  </a:moveTo>
                  <a:lnTo>
                    <a:pt x="8133" y="1869"/>
                  </a:lnTo>
                  <a:lnTo>
                    <a:pt x="8131" y="1870"/>
                  </a:lnTo>
                  <a:lnTo>
                    <a:pt x="8118" y="1862"/>
                  </a:lnTo>
                  <a:lnTo>
                    <a:pt x="8134" y="1867"/>
                  </a:lnTo>
                  <a:close/>
                  <a:moveTo>
                    <a:pt x="8103" y="1857"/>
                  </a:moveTo>
                  <a:lnTo>
                    <a:pt x="8112" y="1833"/>
                  </a:lnTo>
                  <a:lnTo>
                    <a:pt x="8141" y="1843"/>
                  </a:lnTo>
                  <a:lnTo>
                    <a:pt x="8134" y="1867"/>
                  </a:lnTo>
                  <a:lnTo>
                    <a:pt x="8103" y="1857"/>
                  </a:lnTo>
                  <a:close/>
                  <a:moveTo>
                    <a:pt x="8112" y="1833"/>
                  </a:moveTo>
                  <a:lnTo>
                    <a:pt x="8119" y="1809"/>
                  </a:lnTo>
                  <a:lnTo>
                    <a:pt x="8150" y="1819"/>
                  </a:lnTo>
                  <a:lnTo>
                    <a:pt x="8141" y="1843"/>
                  </a:lnTo>
                  <a:lnTo>
                    <a:pt x="8112" y="1833"/>
                  </a:lnTo>
                  <a:close/>
                  <a:moveTo>
                    <a:pt x="8119" y="1809"/>
                  </a:moveTo>
                  <a:lnTo>
                    <a:pt x="8120" y="1806"/>
                  </a:lnTo>
                  <a:lnTo>
                    <a:pt x="8121" y="1805"/>
                  </a:lnTo>
                  <a:lnTo>
                    <a:pt x="8134" y="1814"/>
                  </a:lnTo>
                  <a:lnTo>
                    <a:pt x="8119" y="1809"/>
                  </a:lnTo>
                  <a:close/>
                  <a:moveTo>
                    <a:pt x="8121" y="1805"/>
                  </a:moveTo>
                  <a:lnTo>
                    <a:pt x="8137" y="1782"/>
                  </a:lnTo>
                  <a:lnTo>
                    <a:pt x="8163" y="1799"/>
                  </a:lnTo>
                  <a:lnTo>
                    <a:pt x="8147" y="1822"/>
                  </a:lnTo>
                  <a:lnTo>
                    <a:pt x="8121" y="1805"/>
                  </a:lnTo>
                  <a:close/>
                  <a:moveTo>
                    <a:pt x="8166" y="1795"/>
                  </a:moveTo>
                  <a:lnTo>
                    <a:pt x="8165" y="1798"/>
                  </a:lnTo>
                  <a:lnTo>
                    <a:pt x="8163" y="1799"/>
                  </a:lnTo>
                  <a:lnTo>
                    <a:pt x="8150" y="1790"/>
                  </a:lnTo>
                  <a:lnTo>
                    <a:pt x="8166" y="1795"/>
                  </a:lnTo>
                  <a:close/>
                  <a:moveTo>
                    <a:pt x="8135" y="1785"/>
                  </a:moveTo>
                  <a:lnTo>
                    <a:pt x="8144" y="1761"/>
                  </a:lnTo>
                  <a:lnTo>
                    <a:pt x="8173" y="1770"/>
                  </a:lnTo>
                  <a:lnTo>
                    <a:pt x="8166" y="1795"/>
                  </a:lnTo>
                  <a:lnTo>
                    <a:pt x="8135" y="1785"/>
                  </a:lnTo>
                  <a:close/>
                  <a:moveTo>
                    <a:pt x="8144" y="1761"/>
                  </a:moveTo>
                  <a:lnTo>
                    <a:pt x="8144" y="1758"/>
                  </a:lnTo>
                  <a:lnTo>
                    <a:pt x="8145" y="1757"/>
                  </a:lnTo>
                  <a:lnTo>
                    <a:pt x="8158" y="1766"/>
                  </a:lnTo>
                  <a:lnTo>
                    <a:pt x="8144" y="1761"/>
                  </a:lnTo>
                  <a:close/>
                  <a:moveTo>
                    <a:pt x="8145" y="1757"/>
                  </a:moveTo>
                  <a:lnTo>
                    <a:pt x="8161" y="1734"/>
                  </a:lnTo>
                  <a:lnTo>
                    <a:pt x="8188" y="1751"/>
                  </a:lnTo>
                  <a:lnTo>
                    <a:pt x="8172" y="1775"/>
                  </a:lnTo>
                  <a:lnTo>
                    <a:pt x="8145" y="1757"/>
                  </a:lnTo>
                  <a:close/>
                  <a:moveTo>
                    <a:pt x="8189" y="1747"/>
                  </a:moveTo>
                  <a:lnTo>
                    <a:pt x="8189" y="1750"/>
                  </a:lnTo>
                  <a:lnTo>
                    <a:pt x="8188" y="1751"/>
                  </a:lnTo>
                  <a:lnTo>
                    <a:pt x="8174" y="1742"/>
                  </a:lnTo>
                  <a:lnTo>
                    <a:pt x="8189" y="1747"/>
                  </a:lnTo>
                  <a:close/>
                  <a:moveTo>
                    <a:pt x="8160" y="1737"/>
                  </a:moveTo>
                  <a:lnTo>
                    <a:pt x="8167" y="1713"/>
                  </a:lnTo>
                  <a:lnTo>
                    <a:pt x="8198" y="1722"/>
                  </a:lnTo>
                  <a:lnTo>
                    <a:pt x="8189" y="1747"/>
                  </a:lnTo>
                  <a:lnTo>
                    <a:pt x="8160" y="1737"/>
                  </a:lnTo>
                  <a:close/>
                  <a:moveTo>
                    <a:pt x="8167" y="1713"/>
                  </a:moveTo>
                  <a:lnTo>
                    <a:pt x="8168" y="1711"/>
                  </a:lnTo>
                  <a:lnTo>
                    <a:pt x="8169" y="1709"/>
                  </a:lnTo>
                  <a:lnTo>
                    <a:pt x="8182" y="1718"/>
                  </a:lnTo>
                  <a:lnTo>
                    <a:pt x="8167" y="1713"/>
                  </a:lnTo>
                  <a:close/>
                  <a:moveTo>
                    <a:pt x="8169" y="1709"/>
                  </a:moveTo>
                  <a:lnTo>
                    <a:pt x="8185" y="1685"/>
                  </a:lnTo>
                  <a:lnTo>
                    <a:pt x="8211" y="1703"/>
                  </a:lnTo>
                  <a:lnTo>
                    <a:pt x="8195" y="1727"/>
                  </a:lnTo>
                  <a:lnTo>
                    <a:pt x="8169" y="1709"/>
                  </a:lnTo>
                  <a:close/>
                  <a:moveTo>
                    <a:pt x="8214" y="1699"/>
                  </a:moveTo>
                  <a:lnTo>
                    <a:pt x="8213" y="1702"/>
                  </a:lnTo>
                  <a:lnTo>
                    <a:pt x="8211" y="1703"/>
                  </a:lnTo>
                  <a:lnTo>
                    <a:pt x="8198" y="1694"/>
                  </a:lnTo>
                  <a:lnTo>
                    <a:pt x="8214" y="1699"/>
                  </a:lnTo>
                  <a:close/>
                  <a:moveTo>
                    <a:pt x="8183" y="1689"/>
                  </a:moveTo>
                  <a:lnTo>
                    <a:pt x="8192" y="1665"/>
                  </a:lnTo>
                  <a:lnTo>
                    <a:pt x="8221" y="1674"/>
                  </a:lnTo>
                  <a:lnTo>
                    <a:pt x="8214" y="1699"/>
                  </a:lnTo>
                  <a:lnTo>
                    <a:pt x="8183" y="1689"/>
                  </a:lnTo>
                  <a:close/>
                  <a:moveTo>
                    <a:pt x="8192" y="1665"/>
                  </a:moveTo>
                  <a:lnTo>
                    <a:pt x="8199" y="1641"/>
                  </a:lnTo>
                  <a:lnTo>
                    <a:pt x="8230" y="1651"/>
                  </a:lnTo>
                  <a:lnTo>
                    <a:pt x="8221" y="1674"/>
                  </a:lnTo>
                  <a:lnTo>
                    <a:pt x="8192" y="1665"/>
                  </a:lnTo>
                  <a:close/>
                  <a:moveTo>
                    <a:pt x="8199" y="1641"/>
                  </a:moveTo>
                  <a:lnTo>
                    <a:pt x="8200" y="1639"/>
                  </a:lnTo>
                  <a:lnTo>
                    <a:pt x="8202" y="1637"/>
                  </a:lnTo>
                  <a:lnTo>
                    <a:pt x="8214" y="1646"/>
                  </a:lnTo>
                  <a:lnTo>
                    <a:pt x="8199" y="1641"/>
                  </a:lnTo>
                  <a:close/>
                  <a:moveTo>
                    <a:pt x="8202" y="1637"/>
                  </a:moveTo>
                  <a:lnTo>
                    <a:pt x="8218" y="1613"/>
                  </a:lnTo>
                  <a:lnTo>
                    <a:pt x="8243" y="1631"/>
                  </a:lnTo>
                  <a:lnTo>
                    <a:pt x="8227" y="1655"/>
                  </a:lnTo>
                  <a:lnTo>
                    <a:pt x="8202" y="1637"/>
                  </a:lnTo>
                  <a:close/>
                  <a:moveTo>
                    <a:pt x="8246" y="1626"/>
                  </a:moveTo>
                  <a:lnTo>
                    <a:pt x="8245" y="1629"/>
                  </a:lnTo>
                  <a:lnTo>
                    <a:pt x="8243" y="1631"/>
                  </a:lnTo>
                  <a:lnTo>
                    <a:pt x="8230" y="1621"/>
                  </a:lnTo>
                  <a:lnTo>
                    <a:pt x="8246" y="1626"/>
                  </a:lnTo>
                  <a:close/>
                  <a:moveTo>
                    <a:pt x="8215" y="1617"/>
                  </a:moveTo>
                  <a:lnTo>
                    <a:pt x="8224" y="1593"/>
                  </a:lnTo>
                  <a:lnTo>
                    <a:pt x="8253" y="1603"/>
                  </a:lnTo>
                  <a:lnTo>
                    <a:pt x="8246" y="1626"/>
                  </a:lnTo>
                  <a:lnTo>
                    <a:pt x="8215" y="1617"/>
                  </a:lnTo>
                  <a:close/>
                  <a:moveTo>
                    <a:pt x="8224" y="1593"/>
                  </a:moveTo>
                  <a:lnTo>
                    <a:pt x="8224" y="1591"/>
                  </a:lnTo>
                  <a:lnTo>
                    <a:pt x="8225" y="1589"/>
                  </a:lnTo>
                  <a:lnTo>
                    <a:pt x="8238" y="1598"/>
                  </a:lnTo>
                  <a:lnTo>
                    <a:pt x="8224" y="1593"/>
                  </a:lnTo>
                  <a:close/>
                  <a:moveTo>
                    <a:pt x="8225" y="1589"/>
                  </a:moveTo>
                  <a:lnTo>
                    <a:pt x="8241" y="1565"/>
                  </a:lnTo>
                  <a:lnTo>
                    <a:pt x="8268" y="1583"/>
                  </a:lnTo>
                  <a:lnTo>
                    <a:pt x="8252" y="1607"/>
                  </a:lnTo>
                  <a:lnTo>
                    <a:pt x="8225" y="1589"/>
                  </a:lnTo>
                  <a:close/>
                  <a:moveTo>
                    <a:pt x="8269" y="1578"/>
                  </a:moveTo>
                  <a:lnTo>
                    <a:pt x="8268" y="1581"/>
                  </a:lnTo>
                  <a:lnTo>
                    <a:pt x="8268" y="1583"/>
                  </a:lnTo>
                  <a:lnTo>
                    <a:pt x="8254" y="1573"/>
                  </a:lnTo>
                  <a:lnTo>
                    <a:pt x="8269" y="1578"/>
                  </a:lnTo>
                  <a:close/>
                  <a:moveTo>
                    <a:pt x="8240" y="1568"/>
                  </a:moveTo>
                  <a:lnTo>
                    <a:pt x="8247" y="1545"/>
                  </a:lnTo>
                  <a:lnTo>
                    <a:pt x="8278" y="1555"/>
                  </a:lnTo>
                  <a:lnTo>
                    <a:pt x="8269" y="1578"/>
                  </a:lnTo>
                  <a:lnTo>
                    <a:pt x="8240" y="1568"/>
                  </a:lnTo>
                  <a:close/>
                  <a:moveTo>
                    <a:pt x="8247" y="1545"/>
                  </a:moveTo>
                  <a:lnTo>
                    <a:pt x="8248" y="1543"/>
                  </a:lnTo>
                  <a:lnTo>
                    <a:pt x="8248" y="1541"/>
                  </a:lnTo>
                  <a:lnTo>
                    <a:pt x="8262" y="1550"/>
                  </a:lnTo>
                  <a:lnTo>
                    <a:pt x="8247" y="1545"/>
                  </a:lnTo>
                  <a:close/>
                  <a:moveTo>
                    <a:pt x="8248" y="1541"/>
                  </a:moveTo>
                  <a:lnTo>
                    <a:pt x="8264" y="1517"/>
                  </a:lnTo>
                  <a:lnTo>
                    <a:pt x="8291" y="1535"/>
                  </a:lnTo>
                  <a:lnTo>
                    <a:pt x="8275" y="1559"/>
                  </a:lnTo>
                  <a:lnTo>
                    <a:pt x="8248" y="1541"/>
                  </a:lnTo>
                  <a:close/>
                  <a:moveTo>
                    <a:pt x="8294" y="1532"/>
                  </a:moveTo>
                  <a:lnTo>
                    <a:pt x="8293" y="1533"/>
                  </a:lnTo>
                  <a:lnTo>
                    <a:pt x="8291" y="1535"/>
                  </a:lnTo>
                  <a:lnTo>
                    <a:pt x="8278" y="1525"/>
                  </a:lnTo>
                  <a:lnTo>
                    <a:pt x="8294" y="1532"/>
                  </a:lnTo>
                  <a:close/>
                  <a:moveTo>
                    <a:pt x="8263" y="1520"/>
                  </a:moveTo>
                  <a:lnTo>
                    <a:pt x="8272" y="1497"/>
                  </a:lnTo>
                  <a:lnTo>
                    <a:pt x="8301" y="1507"/>
                  </a:lnTo>
                  <a:lnTo>
                    <a:pt x="8294" y="1532"/>
                  </a:lnTo>
                  <a:lnTo>
                    <a:pt x="8263" y="1520"/>
                  </a:lnTo>
                  <a:close/>
                  <a:moveTo>
                    <a:pt x="8272" y="1497"/>
                  </a:moveTo>
                  <a:lnTo>
                    <a:pt x="8279" y="1472"/>
                  </a:lnTo>
                  <a:lnTo>
                    <a:pt x="8310" y="1483"/>
                  </a:lnTo>
                  <a:lnTo>
                    <a:pt x="8301" y="1507"/>
                  </a:lnTo>
                  <a:lnTo>
                    <a:pt x="8272" y="1497"/>
                  </a:lnTo>
                  <a:close/>
                  <a:moveTo>
                    <a:pt x="8279" y="1472"/>
                  </a:moveTo>
                  <a:lnTo>
                    <a:pt x="8280" y="1471"/>
                  </a:lnTo>
                  <a:lnTo>
                    <a:pt x="8280" y="1469"/>
                  </a:lnTo>
                  <a:lnTo>
                    <a:pt x="8294" y="1479"/>
                  </a:lnTo>
                  <a:lnTo>
                    <a:pt x="8279" y="1472"/>
                  </a:lnTo>
                  <a:close/>
                  <a:moveTo>
                    <a:pt x="8280" y="1469"/>
                  </a:moveTo>
                  <a:lnTo>
                    <a:pt x="8296" y="1445"/>
                  </a:lnTo>
                  <a:lnTo>
                    <a:pt x="8323" y="1463"/>
                  </a:lnTo>
                  <a:lnTo>
                    <a:pt x="8307" y="1487"/>
                  </a:lnTo>
                  <a:lnTo>
                    <a:pt x="8280" y="1469"/>
                  </a:lnTo>
                  <a:close/>
                  <a:moveTo>
                    <a:pt x="8326" y="1459"/>
                  </a:moveTo>
                  <a:lnTo>
                    <a:pt x="8325" y="1461"/>
                  </a:lnTo>
                  <a:lnTo>
                    <a:pt x="8323" y="1463"/>
                  </a:lnTo>
                  <a:lnTo>
                    <a:pt x="8310" y="1454"/>
                  </a:lnTo>
                  <a:lnTo>
                    <a:pt x="8326" y="1459"/>
                  </a:lnTo>
                  <a:close/>
                  <a:moveTo>
                    <a:pt x="8295" y="1449"/>
                  </a:moveTo>
                  <a:lnTo>
                    <a:pt x="8302" y="1424"/>
                  </a:lnTo>
                  <a:lnTo>
                    <a:pt x="8333" y="1435"/>
                  </a:lnTo>
                  <a:lnTo>
                    <a:pt x="8326" y="1459"/>
                  </a:lnTo>
                  <a:lnTo>
                    <a:pt x="8295" y="1449"/>
                  </a:lnTo>
                  <a:close/>
                  <a:moveTo>
                    <a:pt x="8302" y="1424"/>
                  </a:moveTo>
                  <a:lnTo>
                    <a:pt x="8304" y="1423"/>
                  </a:lnTo>
                  <a:lnTo>
                    <a:pt x="8305" y="1421"/>
                  </a:lnTo>
                  <a:lnTo>
                    <a:pt x="8318" y="1431"/>
                  </a:lnTo>
                  <a:lnTo>
                    <a:pt x="8302" y="1424"/>
                  </a:lnTo>
                  <a:close/>
                  <a:moveTo>
                    <a:pt x="8305" y="1421"/>
                  </a:moveTo>
                  <a:lnTo>
                    <a:pt x="8321" y="1397"/>
                  </a:lnTo>
                  <a:lnTo>
                    <a:pt x="8348" y="1414"/>
                  </a:lnTo>
                  <a:lnTo>
                    <a:pt x="8332" y="1439"/>
                  </a:lnTo>
                  <a:lnTo>
                    <a:pt x="8305" y="1421"/>
                  </a:lnTo>
                  <a:close/>
                  <a:moveTo>
                    <a:pt x="8349" y="1411"/>
                  </a:moveTo>
                  <a:lnTo>
                    <a:pt x="8348" y="1413"/>
                  </a:lnTo>
                  <a:lnTo>
                    <a:pt x="8348" y="1414"/>
                  </a:lnTo>
                  <a:lnTo>
                    <a:pt x="8335" y="1406"/>
                  </a:lnTo>
                  <a:lnTo>
                    <a:pt x="8349" y="1411"/>
                  </a:lnTo>
                  <a:close/>
                  <a:moveTo>
                    <a:pt x="8318" y="1401"/>
                  </a:moveTo>
                  <a:lnTo>
                    <a:pt x="8327" y="1378"/>
                  </a:lnTo>
                  <a:lnTo>
                    <a:pt x="8358" y="1387"/>
                  </a:lnTo>
                  <a:lnTo>
                    <a:pt x="8349" y="1411"/>
                  </a:lnTo>
                  <a:lnTo>
                    <a:pt x="8318" y="1401"/>
                  </a:lnTo>
                  <a:close/>
                  <a:moveTo>
                    <a:pt x="8327" y="1378"/>
                  </a:moveTo>
                  <a:lnTo>
                    <a:pt x="8328" y="1375"/>
                  </a:lnTo>
                  <a:lnTo>
                    <a:pt x="8328" y="1373"/>
                  </a:lnTo>
                  <a:lnTo>
                    <a:pt x="8342" y="1382"/>
                  </a:lnTo>
                  <a:lnTo>
                    <a:pt x="8327" y="1378"/>
                  </a:lnTo>
                  <a:close/>
                  <a:moveTo>
                    <a:pt x="8328" y="1373"/>
                  </a:moveTo>
                  <a:lnTo>
                    <a:pt x="8344" y="1349"/>
                  </a:lnTo>
                  <a:lnTo>
                    <a:pt x="8371" y="1366"/>
                  </a:lnTo>
                  <a:lnTo>
                    <a:pt x="8355" y="1391"/>
                  </a:lnTo>
                  <a:lnTo>
                    <a:pt x="8328" y="1373"/>
                  </a:lnTo>
                  <a:close/>
                  <a:moveTo>
                    <a:pt x="8374" y="1363"/>
                  </a:moveTo>
                  <a:lnTo>
                    <a:pt x="8373" y="1365"/>
                  </a:lnTo>
                  <a:lnTo>
                    <a:pt x="8371" y="1366"/>
                  </a:lnTo>
                  <a:lnTo>
                    <a:pt x="8358" y="1358"/>
                  </a:lnTo>
                  <a:lnTo>
                    <a:pt x="8374" y="1363"/>
                  </a:lnTo>
                  <a:close/>
                  <a:moveTo>
                    <a:pt x="8343" y="1353"/>
                  </a:moveTo>
                  <a:lnTo>
                    <a:pt x="8351" y="1329"/>
                  </a:lnTo>
                  <a:lnTo>
                    <a:pt x="8381" y="1339"/>
                  </a:lnTo>
                  <a:lnTo>
                    <a:pt x="8374" y="1363"/>
                  </a:lnTo>
                  <a:lnTo>
                    <a:pt x="8343" y="1353"/>
                  </a:lnTo>
                  <a:close/>
                  <a:moveTo>
                    <a:pt x="8351" y="1329"/>
                  </a:moveTo>
                  <a:lnTo>
                    <a:pt x="8352" y="1327"/>
                  </a:lnTo>
                  <a:lnTo>
                    <a:pt x="8353" y="1325"/>
                  </a:lnTo>
                  <a:lnTo>
                    <a:pt x="8367" y="1334"/>
                  </a:lnTo>
                  <a:lnTo>
                    <a:pt x="8351" y="1329"/>
                  </a:lnTo>
                  <a:close/>
                  <a:moveTo>
                    <a:pt x="8353" y="1325"/>
                  </a:moveTo>
                  <a:lnTo>
                    <a:pt x="8369" y="1301"/>
                  </a:lnTo>
                  <a:lnTo>
                    <a:pt x="8396" y="1318"/>
                  </a:lnTo>
                  <a:lnTo>
                    <a:pt x="8380" y="1343"/>
                  </a:lnTo>
                  <a:lnTo>
                    <a:pt x="8353" y="1325"/>
                  </a:lnTo>
                  <a:close/>
                  <a:moveTo>
                    <a:pt x="8397" y="1315"/>
                  </a:moveTo>
                  <a:lnTo>
                    <a:pt x="8396" y="1317"/>
                  </a:lnTo>
                  <a:lnTo>
                    <a:pt x="8396" y="1318"/>
                  </a:lnTo>
                  <a:lnTo>
                    <a:pt x="8383" y="1310"/>
                  </a:lnTo>
                  <a:lnTo>
                    <a:pt x="8397" y="1315"/>
                  </a:lnTo>
                  <a:close/>
                  <a:moveTo>
                    <a:pt x="8367" y="1305"/>
                  </a:moveTo>
                  <a:lnTo>
                    <a:pt x="8375" y="1281"/>
                  </a:lnTo>
                  <a:lnTo>
                    <a:pt x="8406" y="1291"/>
                  </a:lnTo>
                  <a:lnTo>
                    <a:pt x="8397" y="1315"/>
                  </a:lnTo>
                  <a:lnTo>
                    <a:pt x="8367" y="1305"/>
                  </a:lnTo>
                  <a:close/>
                  <a:moveTo>
                    <a:pt x="8375" y="1281"/>
                  </a:moveTo>
                  <a:lnTo>
                    <a:pt x="8383" y="1257"/>
                  </a:lnTo>
                  <a:lnTo>
                    <a:pt x="8413" y="1267"/>
                  </a:lnTo>
                  <a:lnTo>
                    <a:pt x="8406" y="1291"/>
                  </a:lnTo>
                  <a:lnTo>
                    <a:pt x="8375" y="1281"/>
                  </a:lnTo>
                  <a:close/>
                  <a:moveTo>
                    <a:pt x="8383" y="1257"/>
                  </a:moveTo>
                  <a:lnTo>
                    <a:pt x="8384" y="1254"/>
                  </a:lnTo>
                  <a:lnTo>
                    <a:pt x="8385" y="1253"/>
                  </a:lnTo>
                  <a:lnTo>
                    <a:pt x="8399" y="1262"/>
                  </a:lnTo>
                  <a:lnTo>
                    <a:pt x="8383" y="1257"/>
                  </a:lnTo>
                  <a:close/>
                  <a:moveTo>
                    <a:pt x="8385" y="1253"/>
                  </a:moveTo>
                  <a:lnTo>
                    <a:pt x="8401" y="1228"/>
                  </a:lnTo>
                  <a:lnTo>
                    <a:pt x="8428" y="1247"/>
                  </a:lnTo>
                  <a:lnTo>
                    <a:pt x="8412" y="1270"/>
                  </a:lnTo>
                  <a:lnTo>
                    <a:pt x="8385" y="1253"/>
                  </a:lnTo>
                  <a:close/>
                  <a:moveTo>
                    <a:pt x="8429" y="1243"/>
                  </a:moveTo>
                  <a:lnTo>
                    <a:pt x="8428" y="1246"/>
                  </a:lnTo>
                  <a:lnTo>
                    <a:pt x="8428" y="1247"/>
                  </a:lnTo>
                  <a:lnTo>
                    <a:pt x="8415" y="1238"/>
                  </a:lnTo>
                  <a:lnTo>
                    <a:pt x="8429" y="1243"/>
                  </a:lnTo>
                  <a:close/>
                  <a:moveTo>
                    <a:pt x="8399" y="1233"/>
                  </a:moveTo>
                  <a:lnTo>
                    <a:pt x="8407" y="1209"/>
                  </a:lnTo>
                  <a:lnTo>
                    <a:pt x="8437" y="1219"/>
                  </a:lnTo>
                  <a:lnTo>
                    <a:pt x="8429" y="1243"/>
                  </a:lnTo>
                  <a:lnTo>
                    <a:pt x="8399" y="1233"/>
                  </a:lnTo>
                  <a:close/>
                  <a:moveTo>
                    <a:pt x="8407" y="1209"/>
                  </a:moveTo>
                  <a:lnTo>
                    <a:pt x="8408" y="1206"/>
                  </a:lnTo>
                  <a:lnTo>
                    <a:pt x="8408" y="1205"/>
                  </a:lnTo>
                  <a:lnTo>
                    <a:pt x="8422" y="1214"/>
                  </a:lnTo>
                  <a:lnTo>
                    <a:pt x="8407" y="1209"/>
                  </a:lnTo>
                  <a:close/>
                  <a:moveTo>
                    <a:pt x="8408" y="1205"/>
                  </a:moveTo>
                  <a:lnTo>
                    <a:pt x="8424" y="1182"/>
                  </a:lnTo>
                  <a:lnTo>
                    <a:pt x="8451" y="1199"/>
                  </a:lnTo>
                  <a:lnTo>
                    <a:pt x="8435" y="1222"/>
                  </a:lnTo>
                  <a:lnTo>
                    <a:pt x="8408" y="1205"/>
                  </a:lnTo>
                  <a:close/>
                  <a:moveTo>
                    <a:pt x="8453" y="1195"/>
                  </a:moveTo>
                  <a:lnTo>
                    <a:pt x="8453" y="1198"/>
                  </a:lnTo>
                  <a:lnTo>
                    <a:pt x="8451" y="1199"/>
                  </a:lnTo>
                  <a:lnTo>
                    <a:pt x="8438" y="1190"/>
                  </a:lnTo>
                  <a:lnTo>
                    <a:pt x="8453" y="1195"/>
                  </a:lnTo>
                  <a:close/>
                  <a:moveTo>
                    <a:pt x="8423" y="1185"/>
                  </a:moveTo>
                  <a:lnTo>
                    <a:pt x="8431" y="1161"/>
                  </a:lnTo>
                  <a:lnTo>
                    <a:pt x="8461" y="1171"/>
                  </a:lnTo>
                  <a:lnTo>
                    <a:pt x="8453" y="1195"/>
                  </a:lnTo>
                  <a:lnTo>
                    <a:pt x="8423" y="1185"/>
                  </a:lnTo>
                  <a:close/>
                  <a:moveTo>
                    <a:pt x="8431" y="1161"/>
                  </a:moveTo>
                  <a:lnTo>
                    <a:pt x="8432" y="1158"/>
                  </a:lnTo>
                  <a:lnTo>
                    <a:pt x="8447" y="1166"/>
                  </a:lnTo>
                  <a:lnTo>
                    <a:pt x="8431" y="1161"/>
                  </a:lnTo>
                  <a:close/>
                  <a:moveTo>
                    <a:pt x="8432" y="1158"/>
                  </a:moveTo>
                  <a:lnTo>
                    <a:pt x="8448" y="1126"/>
                  </a:lnTo>
                  <a:lnTo>
                    <a:pt x="8476" y="1141"/>
                  </a:lnTo>
                  <a:lnTo>
                    <a:pt x="8460" y="1173"/>
                  </a:lnTo>
                  <a:lnTo>
                    <a:pt x="8432" y="1158"/>
                  </a:lnTo>
                  <a:close/>
                  <a:moveTo>
                    <a:pt x="8477" y="1139"/>
                  </a:moveTo>
                  <a:lnTo>
                    <a:pt x="8476" y="1141"/>
                  </a:lnTo>
                  <a:lnTo>
                    <a:pt x="8463" y="1134"/>
                  </a:lnTo>
                  <a:lnTo>
                    <a:pt x="8477" y="1139"/>
                  </a:lnTo>
                  <a:close/>
                  <a:moveTo>
                    <a:pt x="8447" y="1129"/>
                  </a:moveTo>
                  <a:lnTo>
                    <a:pt x="8455" y="1105"/>
                  </a:lnTo>
                  <a:lnTo>
                    <a:pt x="8485" y="1115"/>
                  </a:lnTo>
                  <a:lnTo>
                    <a:pt x="8477" y="1139"/>
                  </a:lnTo>
                  <a:lnTo>
                    <a:pt x="8447" y="1129"/>
                  </a:lnTo>
                  <a:close/>
                  <a:moveTo>
                    <a:pt x="8455" y="1105"/>
                  </a:moveTo>
                  <a:lnTo>
                    <a:pt x="8463" y="1081"/>
                  </a:lnTo>
                  <a:lnTo>
                    <a:pt x="8493" y="1091"/>
                  </a:lnTo>
                  <a:lnTo>
                    <a:pt x="8485" y="1115"/>
                  </a:lnTo>
                  <a:lnTo>
                    <a:pt x="8455" y="1105"/>
                  </a:lnTo>
                  <a:close/>
                  <a:moveTo>
                    <a:pt x="8463" y="1081"/>
                  </a:moveTo>
                  <a:lnTo>
                    <a:pt x="8464" y="1078"/>
                  </a:lnTo>
                  <a:lnTo>
                    <a:pt x="8465" y="1077"/>
                  </a:lnTo>
                  <a:lnTo>
                    <a:pt x="8479" y="1086"/>
                  </a:lnTo>
                  <a:lnTo>
                    <a:pt x="8463" y="1081"/>
                  </a:lnTo>
                  <a:close/>
                  <a:moveTo>
                    <a:pt x="8465" y="1077"/>
                  </a:moveTo>
                  <a:lnTo>
                    <a:pt x="8481" y="1054"/>
                  </a:lnTo>
                  <a:lnTo>
                    <a:pt x="8507" y="1071"/>
                  </a:lnTo>
                  <a:lnTo>
                    <a:pt x="8491" y="1094"/>
                  </a:lnTo>
                  <a:lnTo>
                    <a:pt x="8465" y="1077"/>
                  </a:lnTo>
                  <a:close/>
                  <a:moveTo>
                    <a:pt x="8509" y="1067"/>
                  </a:moveTo>
                  <a:lnTo>
                    <a:pt x="8508" y="1070"/>
                  </a:lnTo>
                  <a:lnTo>
                    <a:pt x="8507" y="1071"/>
                  </a:lnTo>
                  <a:lnTo>
                    <a:pt x="8495" y="1062"/>
                  </a:lnTo>
                  <a:lnTo>
                    <a:pt x="8509" y="1067"/>
                  </a:lnTo>
                  <a:close/>
                  <a:moveTo>
                    <a:pt x="8479" y="1057"/>
                  </a:moveTo>
                  <a:lnTo>
                    <a:pt x="8487" y="1033"/>
                  </a:lnTo>
                  <a:lnTo>
                    <a:pt x="8517" y="1042"/>
                  </a:lnTo>
                  <a:lnTo>
                    <a:pt x="8509" y="1067"/>
                  </a:lnTo>
                  <a:lnTo>
                    <a:pt x="8479" y="1057"/>
                  </a:lnTo>
                  <a:close/>
                  <a:moveTo>
                    <a:pt x="8487" y="1033"/>
                  </a:moveTo>
                  <a:lnTo>
                    <a:pt x="8487" y="1030"/>
                  </a:lnTo>
                  <a:lnTo>
                    <a:pt x="8488" y="1029"/>
                  </a:lnTo>
                  <a:lnTo>
                    <a:pt x="8502" y="1038"/>
                  </a:lnTo>
                  <a:lnTo>
                    <a:pt x="8487" y="1033"/>
                  </a:lnTo>
                  <a:close/>
                  <a:moveTo>
                    <a:pt x="8488" y="1029"/>
                  </a:moveTo>
                  <a:lnTo>
                    <a:pt x="8504" y="1006"/>
                  </a:lnTo>
                  <a:lnTo>
                    <a:pt x="8532" y="1023"/>
                  </a:lnTo>
                  <a:lnTo>
                    <a:pt x="8516" y="1047"/>
                  </a:lnTo>
                  <a:lnTo>
                    <a:pt x="8488" y="1029"/>
                  </a:lnTo>
                  <a:close/>
                  <a:moveTo>
                    <a:pt x="8533" y="1019"/>
                  </a:moveTo>
                  <a:lnTo>
                    <a:pt x="8533" y="1022"/>
                  </a:lnTo>
                  <a:lnTo>
                    <a:pt x="8532" y="1023"/>
                  </a:lnTo>
                  <a:lnTo>
                    <a:pt x="8518" y="1014"/>
                  </a:lnTo>
                  <a:lnTo>
                    <a:pt x="8533" y="1019"/>
                  </a:lnTo>
                  <a:close/>
                  <a:moveTo>
                    <a:pt x="8503" y="1009"/>
                  </a:moveTo>
                  <a:lnTo>
                    <a:pt x="8511" y="985"/>
                  </a:lnTo>
                  <a:lnTo>
                    <a:pt x="8541" y="994"/>
                  </a:lnTo>
                  <a:lnTo>
                    <a:pt x="8533" y="1019"/>
                  </a:lnTo>
                  <a:lnTo>
                    <a:pt x="8503" y="1009"/>
                  </a:lnTo>
                  <a:close/>
                  <a:moveTo>
                    <a:pt x="8511" y="985"/>
                  </a:moveTo>
                  <a:lnTo>
                    <a:pt x="8512" y="982"/>
                  </a:lnTo>
                  <a:lnTo>
                    <a:pt x="8513" y="981"/>
                  </a:lnTo>
                  <a:lnTo>
                    <a:pt x="8527" y="990"/>
                  </a:lnTo>
                  <a:lnTo>
                    <a:pt x="8511" y="985"/>
                  </a:lnTo>
                  <a:close/>
                  <a:moveTo>
                    <a:pt x="8513" y="981"/>
                  </a:moveTo>
                  <a:lnTo>
                    <a:pt x="8529" y="957"/>
                  </a:lnTo>
                  <a:lnTo>
                    <a:pt x="8555" y="975"/>
                  </a:lnTo>
                  <a:lnTo>
                    <a:pt x="8539" y="999"/>
                  </a:lnTo>
                  <a:lnTo>
                    <a:pt x="8513" y="981"/>
                  </a:lnTo>
                  <a:close/>
                  <a:moveTo>
                    <a:pt x="8557" y="971"/>
                  </a:moveTo>
                  <a:lnTo>
                    <a:pt x="8556" y="974"/>
                  </a:lnTo>
                  <a:lnTo>
                    <a:pt x="8555" y="975"/>
                  </a:lnTo>
                  <a:lnTo>
                    <a:pt x="8543" y="966"/>
                  </a:lnTo>
                  <a:lnTo>
                    <a:pt x="8557" y="971"/>
                  </a:lnTo>
                  <a:close/>
                  <a:moveTo>
                    <a:pt x="8527" y="961"/>
                  </a:moveTo>
                  <a:lnTo>
                    <a:pt x="8535" y="937"/>
                  </a:lnTo>
                  <a:lnTo>
                    <a:pt x="8565" y="946"/>
                  </a:lnTo>
                  <a:lnTo>
                    <a:pt x="8557" y="971"/>
                  </a:lnTo>
                  <a:lnTo>
                    <a:pt x="8527" y="961"/>
                  </a:lnTo>
                  <a:close/>
                  <a:moveTo>
                    <a:pt x="8566" y="946"/>
                  </a:moveTo>
                  <a:lnTo>
                    <a:pt x="8565" y="946"/>
                  </a:lnTo>
                  <a:lnTo>
                    <a:pt x="8550" y="941"/>
                  </a:lnTo>
                  <a:lnTo>
                    <a:pt x="8566" y="946"/>
                  </a:lnTo>
                  <a:close/>
                  <a:moveTo>
                    <a:pt x="8535" y="938"/>
                  </a:moveTo>
                  <a:lnTo>
                    <a:pt x="8543" y="906"/>
                  </a:lnTo>
                  <a:lnTo>
                    <a:pt x="8573" y="914"/>
                  </a:lnTo>
                  <a:lnTo>
                    <a:pt x="8566" y="946"/>
                  </a:lnTo>
                  <a:lnTo>
                    <a:pt x="8535" y="938"/>
                  </a:lnTo>
                  <a:close/>
                  <a:moveTo>
                    <a:pt x="8543" y="906"/>
                  </a:moveTo>
                  <a:lnTo>
                    <a:pt x="8544" y="903"/>
                  </a:lnTo>
                  <a:lnTo>
                    <a:pt x="8545" y="901"/>
                  </a:lnTo>
                  <a:lnTo>
                    <a:pt x="8559" y="909"/>
                  </a:lnTo>
                  <a:lnTo>
                    <a:pt x="8543" y="906"/>
                  </a:lnTo>
                  <a:close/>
                  <a:moveTo>
                    <a:pt x="8545" y="901"/>
                  </a:moveTo>
                  <a:lnTo>
                    <a:pt x="8561" y="877"/>
                  </a:lnTo>
                  <a:lnTo>
                    <a:pt x="8587" y="895"/>
                  </a:lnTo>
                  <a:lnTo>
                    <a:pt x="8571" y="919"/>
                  </a:lnTo>
                  <a:lnTo>
                    <a:pt x="8545" y="901"/>
                  </a:lnTo>
                  <a:close/>
                  <a:moveTo>
                    <a:pt x="8589" y="891"/>
                  </a:moveTo>
                  <a:lnTo>
                    <a:pt x="8588" y="893"/>
                  </a:lnTo>
                  <a:lnTo>
                    <a:pt x="8587" y="895"/>
                  </a:lnTo>
                  <a:lnTo>
                    <a:pt x="8575" y="886"/>
                  </a:lnTo>
                  <a:lnTo>
                    <a:pt x="8589" y="891"/>
                  </a:lnTo>
                  <a:close/>
                  <a:moveTo>
                    <a:pt x="8559" y="881"/>
                  </a:moveTo>
                  <a:lnTo>
                    <a:pt x="8567" y="856"/>
                  </a:lnTo>
                  <a:lnTo>
                    <a:pt x="8597" y="866"/>
                  </a:lnTo>
                  <a:lnTo>
                    <a:pt x="8589" y="891"/>
                  </a:lnTo>
                  <a:lnTo>
                    <a:pt x="8559" y="881"/>
                  </a:lnTo>
                  <a:close/>
                  <a:moveTo>
                    <a:pt x="8567" y="856"/>
                  </a:moveTo>
                  <a:lnTo>
                    <a:pt x="8567" y="855"/>
                  </a:lnTo>
                  <a:lnTo>
                    <a:pt x="8568" y="853"/>
                  </a:lnTo>
                  <a:lnTo>
                    <a:pt x="8582" y="861"/>
                  </a:lnTo>
                  <a:lnTo>
                    <a:pt x="8567" y="856"/>
                  </a:lnTo>
                  <a:close/>
                  <a:moveTo>
                    <a:pt x="8568" y="853"/>
                  </a:moveTo>
                  <a:lnTo>
                    <a:pt x="8585" y="829"/>
                  </a:lnTo>
                  <a:lnTo>
                    <a:pt x="8612" y="847"/>
                  </a:lnTo>
                  <a:lnTo>
                    <a:pt x="8596" y="871"/>
                  </a:lnTo>
                  <a:lnTo>
                    <a:pt x="8568" y="853"/>
                  </a:lnTo>
                  <a:close/>
                  <a:moveTo>
                    <a:pt x="8613" y="843"/>
                  </a:moveTo>
                  <a:lnTo>
                    <a:pt x="8613" y="845"/>
                  </a:lnTo>
                  <a:lnTo>
                    <a:pt x="8612" y="847"/>
                  </a:lnTo>
                  <a:lnTo>
                    <a:pt x="8598" y="838"/>
                  </a:lnTo>
                  <a:lnTo>
                    <a:pt x="8613" y="843"/>
                  </a:lnTo>
                  <a:close/>
                  <a:moveTo>
                    <a:pt x="8583" y="833"/>
                  </a:moveTo>
                  <a:lnTo>
                    <a:pt x="8591" y="808"/>
                  </a:lnTo>
                  <a:lnTo>
                    <a:pt x="8621" y="820"/>
                  </a:lnTo>
                  <a:lnTo>
                    <a:pt x="8613" y="843"/>
                  </a:lnTo>
                  <a:lnTo>
                    <a:pt x="8583" y="833"/>
                  </a:lnTo>
                  <a:close/>
                  <a:moveTo>
                    <a:pt x="8591" y="808"/>
                  </a:moveTo>
                  <a:lnTo>
                    <a:pt x="8592" y="807"/>
                  </a:lnTo>
                  <a:lnTo>
                    <a:pt x="8593" y="805"/>
                  </a:lnTo>
                  <a:lnTo>
                    <a:pt x="8607" y="813"/>
                  </a:lnTo>
                  <a:lnTo>
                    <a:pt x="8591" y="808"/>
                  </a:lnTo>
                  <a:close/>
                  <a:moveTo>
                    <a:pt x="8593" y="805"/>
                  </a:moveTo>
                  <a:lnTo>
                    <a:pt x="8609" y="781"/>
                  </a:lnTo>
                  <a:lnTo>
                    <a:pt x="8635" y="799"/>
                  </a:lnTo>
                  <a:lnTo>
                    <a:pt x="8619" y="823"/>
                  </a:lnTo>
                  <a:lnTo>
                    <a:pt x="8593" y="805"/>
                  </a:lnTo>
                  <a:close/>
                  <a:moveTo>
                    <a:pt x="8637" y="794"/>
                  </a:moveTo>
                  <a:lnTo>
                    <a:pt x="8637" y="796"/>
                  </a:lnTo>
                  <a:lnTo>
                    <a:pt x="8635" y="799"/>
                  </a:lnTo>
                  <a:lnTo>
                    <a:pt x="8623" y="790"/>
                  </a:lnTo>
                  <a:lnTo>
                    <a:pt x="8637" y="794"/>
                  </a:lnTo>
                  <a:close/>
                  <a:moveTo>
                    <a:pt x="8607" y="786"/>
                  </a:moveTo>
                  <a:lnTo>
                    <a:pt x="8614" y="754"/>
                  </a:lnTo>
                  <a:lnTo>
                    <a:pt x="8646" y="762"/>
                  </a:lnTo>
                  <a:lnTo>
                    <a:pt x="8637" y="794"/>
                  </a:lnTo>
                  <a:lnTo>
                    <a:pt x="8607" y="786"/>
                  </a:lnTo>
                  <a:close/>
                  <a:moveTo>
                    <a:pt x="8614" y="754"/>
                  </a:moveTo>
                  <a:lnTo>
                    <a:pt x="8615" y="753"/>
                  </a:lnTo>
                  <a:lnTo>
                    <a:pt x="8630" y="758"/>
                  </a:lnTo>
                  <a:lnTo>
                    <a:pt x="8614" y="754"/>
                  </a:lnTo>
                  <a:close/>
                  <a:moveTo>
                    <a:pt x="8615" y="753"/>
                  </a:moveTo>
                  <a:lnTo>
                    <a:pt x="8623" y="728"/>
                  </a:lnTo>
                  <a:lnTo>
                    <a:pt x="8653" y="739"/>
                  </a:lnTo>
                  <a:lnTo>
                    <a:pt x="8645" y="763"/>
                  </a:lnTo>
                  <a:lnTo>
                    <a:pt x="8615" y="753"/>
                  </a:lnTo>
                  <a:close/>
                  <a:moveTo>
                    <a:pt x="8623" y="728"/>
                  </a:moveTo>
                  <a:lnTo>
                    <a:pt x="8624" y="727"/>
                  </a:lnTo>
                  <a:lnTo>
                    <a:pt x="8625" y="725"/>
                  </a:lnTo>
                  <a:lnTo>
                    <a:pt x="8639" y="735"/>
                  </a:lnTo>
                  <a:lnTo>
                    <a:pt x="8623" y="728"/>
                  </a:lnTo>
                  <a:close/>
                  <a:moveTo>
                    <a:pt x="8625" y="725"/>
                  </a:moveTo>
                  <a:lnTo>
                    <a:pt x="8641" y="701"/>
                  </a:lnTo>
                  <a:lnTo>
                    <a:pt x="8667" y="719"/>
                  </a:lnTo>
                  <a:lnTo>
                    <a:pt x="8651" y="743"/>
                  </a:lnTo>
                  <a:lnTo>
                    <a:pt x="8625" y="725"/>
                  </a:lnTo>
                  <a:close/>
                  <a:moveTo>
                    <a:pt x="8669" y="715"/>
                  </a:moveTo>
                  <a:lnTo>
                    <a:pt x="8668" y="717"/>
                  </a:lnTo>
                  <a:lnTo>
                    <a:pt x="8667" y="719"/>
                  </a:lnTo>
                  <a:lnTo>
                    <a:pt x="8655" y="710"/>
                  </a:lnTo>
                  <a:lnTo>
                    <a:pt x="8669" y="715"/>
                  </a:lnTo>
                  <a:close/>
                  <a:moveTo>
                    <a:pt x="8639" y="705"/>
                  </a:moveTo>
                  <a:lnTo>
                    <a:pt x="8647" y="682"/>
                  </a:lnTo>
                  <a:lnTo>
                    <a:pt x="8677" y="691"/>
                  </a:lnTo>
                  <a:lnTo>
                    <a:pt x="8669" y="715"/>
                  </a:lnTo>
                  <a:lnTo>
                    <a:pt x="8639" y="705"/>
                  </a:lnTo>
                  <a:close/>
                  <a:moveTo>
                    <a:pt x="8647" y="682"/>
                  </a:moveTo>
                  <a:lnTo>
                    <a:pt x="8647" y="679"/>
                  </a:lnTo>
                  <a:lnTo>
                    <a:pt x="8649" y="677"/>
                  </a:lnTo>
                  <a:lnTo>
                    <a:pt x="8662" y="687"/>
                  </a:lnTo>
                  <a:lnTo>
                    <a:pt x="8647" y="682"/>
                  </a:lnTo>
                  <a:close/>
                  <a:moveTo>
                    <a:pt x="8649" y="677"/>
                  </a:moveTo>
                  <a:lnTo>
                    <a:pt x="8665" y="653"/>
                  </a:lnTo>
                  <a:lnTo>
                    <a:pt x="8692" y="670"/>
                  </a:lnTo>
                  <a:lnTo>
                    <a:pt x="8676" y="695"/>
                  </a:lnTo>
                  <a:lnTo>
                    <a:pt x="8649" y="677"/>
                  </a:lnTo>
                  <a:close/>
                  <a:moveTo>
                    <a:pt x="8694" y="666"/>
                  </a:moveTo>
                  <a:lnTo>
                    <a:pt x="8693" y="668"/>
                  </a:lnTo>
                  <a:lnTo>
                    <a:pt x="8692" y="670"/>
                  </a:lnTo>
                  <a:lnTo>
                    <a:pt x="8678" y="662"/>
                  </a:lnTo>
                  <a:lnTo>
                    <a:pt x="8694" y="666"/>
                  </a:lnTo>
                  <a:close/>
                  <a:moveTo>
                    <a:pt x="8662" y="658"/>
                  </a:moveTo>
                  <a:lnTo>
                    <a:pt x="8671" y="626"/>
                  </a:lnTo>
                  <a:lnTo>
                    <a:pt x="8701" y="634"/>
                  </a:lnTo>
                  <a:lnTo>
                    <a:pt x="8694" y="666"/>
                  </a:lnTo>
                  <a:lnTo>
                    <a:pt x="8662" y="658"/>
                  </a:lnTo>
                  <a:close/>
                  <a:moveTo>
                    <a:pt x="8671" y="626"/>
                  </a:moveTo>
                  <a:lnTo>
                    <a:pt x="8671" y="624"/>
                  </a:lnTo>
                  <a:lnTo>
                    <a:pt x="8673" y="621"/>
                  </a:lnTo>
                  <a:lnTo>
                    <a:pt x="8687" y="630"/>
                  </a:lnTo>
                  <a:lnTo>
                    <a:pt x="8671" y="626"/>
                  </a:lnTo>
                  <a:close/>
                  <a:moveTo>
                    <a:pt x="8673" y="621"/>
                  </a:moveTo>
                  <a:lnTo>
                    <a:pt x="8689" y="597"/>
                  </a:lnTo>
                  <a:lnTo>
                    <a:pt x="8715" y="615"/>
                  </a:lnTo>
                  <a:lnTo>
                    <a:pt x="8699" y="638"/>
                  </a:lnTo>
                  <a:lnTo>
                    <a:pt x="8673" y="621"/>
                  </a:lnTo>
                  <a:close/>
                  <a:moveTo>
                    <a:pt x="8718" y="611"/>
                  </a:moveTo>
                  <a:lnTo>
                    <a:pt x="8716" y="614"/>
                  </a:lnTo>
                  <a:lnTo>
                    <a:pt x="8715" y="615"/>
                  </a:lnTo>
                  <a:lnTo>
                    <a:pt x="8703" y="606"/>
                  </a:lnTo>
                  <a:lnTo>
                    <a:pt x="8718" y="611"/>
                  </a:lnTo>
                  <a:close/>
                  <a:moveTo>
                    <a:pt x="8687" y="602"/>
                  </a:moveTo>
                  <a:lnTo>
                    <a:pt x="8695" y="577"/>
                  </a:lnTo>
                  <a:lnTo>
                    <a:pt x="8725" y="587"/>
                  </a:lnTo>
                  <a:lnTo>
                    <a:pt x="8718" y="611"/>
                  </a:lnTo>
                  <a:lnTo>
                    <a:pt x="8687" y="602"/>
                  </a:lnTo>
                  <a:close/>
                  <a:moveTo>
                    <a:pt x="8695" y="577"/>
                  </a:moveTo>
                  <a:lnTo>
                    <a:pt x="8703" y="553"/>
                  </a:lnTo>
                  <a:lnTo>
                    <a:pt x="8734" y="563"/>
                  </a:lnTo>
                  <a:lnTo>
                    <a:pt x="8725" y="587"/>
                  </a:lnTo>
                  <a:lnTo>
                    <a:pt x="8695" y="577"/>
                  </a:lnTo>
                  <a:close/>
                  <a:moveTo>
                    <a:pt x="8703" y="553"/>
                  </a:moveTo>
                  <a:lnTo>
                    <a:pt x="8704" y="551"/>
                  </a:lnTo>
                  <a:lnTo>
                    <a:pt x="8705" y="549"/>
                  </a:lnTo>
                  <a:lnTo>
                    <a:pt x="8719" y="558"/>
                  </a:lnTo>
                  <a:lnTo>
                    <a:pt x="8703" y="553"/>
                  </a:lnTo>
                  <a:close/>
                  <a:moveTo>
                    <a:pt x="8705" y="549"/>
                  </a:moveTo>
                  <a:lnTo>
                    <a:pt x="8721" y="525"/>
                  </a:lnTo>
                  <a:lnTo>
                    <a:pt x="8747" y="542"/>
                  </a:lnTo>
                  <a:lnTo>
                    <a:pt x="8731" y="567"/>
                  </a:lnTo>
                  <a:lnTo>
                    <a:pt x="8705" y="549"/>
                  </a:lnTo>
                  <a:close/>
                  <a:moveTo>
                    <a:pt x="8750" y="537"/>
                  </a:moveTo>
                  <a:lnTo>
                    <a:pt x="8750" y="541"/>
                  </a:lnTo>
                  <a:lnTo>
                    <a:pt x="8747" y="542"/>
                  </a:lnTo>
                  <a:lnTo>
                    <a:pt x="8734" y="534"/>
                  </a:lnTo>
                  <a:lnTo>
                    <a:pt x="8750" y="537"/>
                  </a:lnTo>
                  <a:close/>
                  <a:moveTo>
                    <a:pt x="8719" y="530"/>
                  </a:moveTo>
                  <a:lnTo>
                    <a:pt x="8726" y="498"/>
                  </a:lnTo>
                  <a:lnTo>
                    <a:pt x="8758" y="505"/>
                  </a:lnTo>
                  <a:lnTo>
                    <a:pt x="8750" y="537"/>
                  </a:lnTo>
                  <a:lnTo>
                    <a:pt x="8719" y="530"/>
                  </a:lnTo>
                  <a:close/>
                  <a:moveTo>
                    <a:pt x="8726" y="498"/>
                  </a:moveTo>
                  <a:lnTo>
                    <a:pt x="8727" y="496"/>
                  </a:lnTo>
                  <a:lnTo>
                    <a:pt x="8729" y="493"/>
                  </a:lnTo>
                  <a:lnTo>
                    <a:pt x="8742" y="502"/>
                  </a:lnTo>
                  <a:lnTo>
                    <a:pt x="8726" y="498"/>
                  </a:lnTo>
                  <a:close/>
                  <a:moveTo>
                    <a:pt x="8729" y="493"/>
                  </a:moveTo>
                  <a:lnTo>
                    <a:pt x="8745" y="470"/>
                  </a:lnTo>
                  <a:lnTo>
                    <a:pt x="8772" y="487"/>
                  </a:lnTo>
                  <a:lnTo>
                    <a:pt x="8756" y="510"/>
                  </a:lnTo>
                  <a:lnTo>
                    <a:pt x="8729" y="493"/>
                  </a:lnTo>
                  <a:close/>
                  <a:moveTo>
                    <a:pt x="8773" y="483"/>
                  </a:moveTo>
                  <a:lnTo>
                    <a:pt x="8773" y="486"/>
                  </a:lnTo>
                  <a:lnTo>
                    <a:pt x="8772" y="487"/>
                  </a:lnTo>
                  <a:lnTo>
                    <a:pt x="8758" y="478"/>
                  </a:lnTo>
                  <a:lnTo>
                    <a:pt x="8773" y="483"/>
                  </a:lnTo>
                  <a:close/>
                  <a:moveTo>
                    <a:pt x="8743" y="473"/>
                  </a:moveTo>
                  <a:lnTo>
                    <a:pt x="8751" y="449"/>
                  </a:lnTo>
                  <a:lnTo>
                    <a:pt x="8782" y="459"/>
                  </a:lnTo>
                  <a:lnTo>
                    <a:pt x="8773" y="483"/>
                  </a:lnTo>
                  <a:lnTo>
                    <a:pt x="8743" y="473"/>
                  </a:lnTo>
                  <a:close/>
                  <a:moveTo>
                    <a:pt x="8751" y="449"/>
                  </a:moveTo>
                  <a:lnTo>
                    <a:pt x="8752" y="446"/>
                  </a:lnTo>
                  <a:lnTo>
                    <a:pt x="8753" y="445"/>
                  </a:lnTo>
                  <a:lnTo>
                    <a:pt x="8766" y="454"/>
                  </a:lnTo>
                  <a:lnTo>
                    <a:pt x="8751" y="449"/>
                  </a:lnTo>
                  <a:close/>
                  <a:moveTo>
                    <a:pt x="8753" y="445"/>
                  </a:moveTo>
                  <a:lnTo>
                    <a:pt x="8769" y="422"/>
                  </a:lnTo>
                  <a:lnTo>
                    <a:pt x="8795" y="439"/>
                  </a:lnTo>
                  <a:lnTo>
                    <a:pt x="8779" y="462"/>
                  </a:lnTo>
                  <a:lnTo>
                    <a:pt x="8753" y="445"/>
                  </a:lnTo>
                  <a:close/>
                  <a:moveTo>
                    <a:pt x="8798" y="434"/>
                  </a:moveTo>
                  <a:lnTo>
                    <a:pt x="8796" y="436"/>
                  </a:lnTo>
                  <a:lnTo>
                    <a:pt x="8795" y="439"/>
                  </a:lnTo>
                  <a:lnTo>
                    <a:pt x="8782" y="430"/>
                  </a:lnTo>
                  <a:lnTo>
                    <a:pt x="8798" y="434"/>
                  </a:lnTo>
                  <a:close/>
                  <a:moveTo>
                    <a:pt x="8767" y="427"/>
                  </a:moveTo>
                  <a:lnTo>
                    <a:pt x="8774" y="395"/>
                  </a:lnTo>
                  <a:lnTo>
                    <a:pt x="8806" y="402"/>
                  </a:lnTo>
                  <a:lnTo>
                    <a:pt x="8798" y="434"/>
                  </a:lnTo>
                  <a:lnTo>
                    <a:pt x="8767" y="427"/>
                  </a:lnTo>
                  <a:close/>
                  <a:moveTo>
                    <a:pt x="8774" y="395"/>
                  </a:moveTo>
                  <a:lnTo>
                    <a:pt x="8775" y="393"/>
                  </a:lnTo>
                  <a:lnTo>
                    <a:pt x="8790" y="398"/>
                  </a:lnTo>
                  <a:lnTo>
                    <a:pt x="8774" y="395"/>
                  </a:lnTo>
                  <a:close/>
                  <a:moveTo>
                    <a:pt x="8775" y="393"/>
                  </a:moveTo>
                  <a:lnTo>
                    <a:pt x="8783" y="369"/>
                  </a:lnTo>
                  <a:lnTo>
                    <a:pt x="8814" y="379"/>
                  </a:lnTo>
                  <a:lnTo>
                    <a:pt x="8805" y="403"/>
                  </a:lnTo>
                  <a:lnTo>
                    <a:pt x="8775" y="393"/>
                  </a:lnTo>
                  <a:close/>
                  <a:moveTo>
                    <a:pt x="8783" y="369"/>
                  </a:moveTo>
                  <a:lnTo>
                    <a:pt x="8784" y="366"/>
                  </a:lnTo>
                  <a:lnTo>
                    <a:pt x="8785" y="365"/>
                  </a:lnTo>
                  <a:lnTo>
                    <a:pt x="8798" y="374"/>
                  </a:lnTo>
                  <a:lnTo>
                    <a:pt x="8783" y="369"/>
                  </a:lnTo>
                  <a:close/>
                  <a:moveTo>
                    <a:pt x="8785" y="365"/>
                  </a:moveTo>
                  <a:lnTo>
                    <a:pt x="8801" y="342"/>
                  </a:lnTo>
                  <a:lnTo>
                    <a:pt x="8827" y="359"/>
                  </a:lnTo>
                  <a:lnTo>
                    <a:pt x="8811" y="382"/>
                  </a:lnTo>
                  <a:lnTo>
                    <a:pt x="8785" y="365"/>
                  </a:lnTo>
                  <a:close/>
                  <a:moveTo>
                    <a:pt x="8830" y="355"/>
                  </a:moveTo>
                  <a:lnTo>
                    <a:pt x="8828" y="358"/>
                  </a:lnTo>
                  <a:lnTo>
                    <a:pt x="8827" y="359"/>
                  </a:lnTo>
                  <a:lnTo>
                    <a:pt x="8814" y="350"/>
                  </a:lnTo>
                  <a:lnTo>
                    <a:pt x="8830" y="355"/>
                  </a:lnTo>
                  <a:close/>
                  <a:moveTo>
                    <a:pt x="8799" y="345"/>
                  </a:moveTo>
                  <a:lnTo>
                    <a:pt x="8807" y="321"/>
                  </a:lnTo>
                  <a:lnTo>
                    <a:pt x="8837" y="331"/>
                  </a:lnTo>
                  <a:lnTo>
                    <a:pt x="8830" y="355"/>
                  </a:lnTo>
                  <a:lnTo>
                    <a:pt x="8799" y="345"/>
                  </a:lnTo>
                  <a:close/>
                  <a:moveTo>
                    <a:pt x="8807" y="321"/>
                  </a:moveTo>
                  <a:lnTo>
                    <a:pt x="8807" y="319"/>
                  </a:lnTo>
                  <a:lnTo>
                    <a:pt x="8822" y="326"/>
                  </a:lnTo>
                  <a:lnTo>
                    <a:pt x="8807" y="321"/>
                  </a:lnTo>
                  <a:close/>
                  <a:moveTo>
                    <a:pt x="8807" y="319"/>
                  </a:moveTo>
                  <a:lnTo>
                    <a:pt x="8823" y="287"/>
                  </a:lnTo>
                  <a:lnTo>
                    <a:pt x="8852" y="301"/>
                  </a:lnTo>
                  <a:lnTo>
                    <a:pt x="8837" y="333"/>
                  </a:lnTo>
                  <a:lnTo>
                    <a:pt x="8807" y="319"/>
                  </a:lnTo>
                  <a:close/>
                  <a:moveTo>
                    <a:pt x="8853" y="298"/>
                  </a:moveTo>
                  <a:lnTo>
                    <a:pt x="8852" y="301"/>
                  </a:lnTo>
                  <a:lnTo>
                    <a:pt x="8838" y="294"/>
                  </a:lnTo>
                  <a:lnTo>
                    <a:pt x="8853" y="298"/>
                  </a:lnTo>
                  <a:close/>
                  <a:moveTo>
                    <a:pt x="8823" y="289"/>
                  </a:moveTo>
                  <a:lnTo>
                    <a:pt x="8831" y="265"/>
                  </a:lnTo>
                  <a:lnTo>
                    <a:pt x="8862" y="275"/>
                  </a:lnTo>
                  <a:lnTo>
                    <a:pt x="8853" y="298"/>
                  </a:lnTo>
                  <a:lnTo>
                    <a:pt x="8823" y="289"/>
                  </a:lnTo>
                  <a:close/>
                  <a:moveTo>
                    <a:pt x="8831" y="265"/>
                  </a:moveTo>
                  <a:lnTo>
                    <a:pt x="8832" y="263"/>
                  </a:lnTo>
                  <a:lnTo>
                    <a:pt x="8833" y="262"/>
                  </a:lnTo>
                  <a:lnTo>
                    <a:pt x="8846" y="270"/>
                  </a:lnTo>
                  <a:lnTo>
                    <a:pt x="8831" y="265"/>
                  </a:lnTo>
                  <a:close/>
                  <a:moveTo>
                    <a:pt x="8833" y="262"/>
                  </a:moveTo>
                  <a:lnTo>
                    <a:pt x="8849" y="237"/>
                  </a:lnTo>
                  <a:lnTo>
                    <a:pt x="8875" y="255"/>
                  </a:lnTo>
                  <a:lnTo>
                    <a:pt x="8859" y="279"/>
                  </a:lnTo>
                  <a:lnTo>
                    <a:pt x="8833" y="262"/>
                  </a:lnTo>
                  <a:close/>
                  <a:moveTo>
                    <a:pt x="8878" y="250"/>
                  </a:moveTo>
                  <a:lnTo>
                    <a:pt x="8876" y="253"/>
                  </a:lnTo>
                  <a:lnTo>
                    <a:pt x="8875" y="255"/>
                  </a:lnTo>
                  <a:lnTo>
                    <a:pt x="8862" y="246"/>
                  </a:lnTo>
                  <a:lnTo>
                    <a:pt x="8878" y="250"/>
                  </a:lnTo>
                  <a:close/>
                  <a:moveTo>
                    <a:pt x="8847" y="242"/>
                  </a:moveTo>
                  <a:lnTo>
                    <a:pt x="8854" y="210"/>
                  </a:lnTo>
                  <a:lnTo>
                    <a:pt x="8885" y="218"/>
                  </a:lnTo>
                  <a:lnTo>
                    <a:pt x="8878" y="250"/>
                  </a:lnTo>
                  <a:lnTo>
                    <a:pt x="8847" y="242"/>
                  </a:lnTo>
                  <a:close/>
                  <a:moveTo>
                    <a:pt x="8854" y="210"/>
                  </a:moveTo>
                  <a:lnTo>
                    <a:pt x="8855" y="209"/>
                  </a:lnTo>
                  <a:lnTo>
                    <a:pt x="8870" y="213"/>
                  </a:lnTo>
                  <a:lnTo>
                    <a:pt x="8854" y="210"/>
                  </a:lnTo>
                  <a:close/>
                  <a:moveTo>
                    <a:pt x="8855" y="209"/>
                  </a:moveTo>
                  <a:lnTo>
                    <a:pt x="8863" y="185"/>
                  </a:lnTo>
                  <a:lnTo>
                    <a:pt x="8894" y="195"/>
                  </a:lnTo>
                  <a:lnTo>
                    <a:pt x="8885" y="218"/>
                  </a:lnTo>
                  <a:lnTo>
                    <a:pt x="8855" y="209"/>
                  </a:lnTo>
                  <a:close/>
                  <a:moveTo>
                    <a:pt x="8863" y="185"/>
                  </a:moveTo>
                  <a:lnTo>
                    <a:pt x="8864" y="183"/>
                  </a:lnTo>
                  <a:lnTo>
                    <a:pt x="8865" y="181"/>
                  </a:lnTo>
                  <a:lnTo>
                    <a:pt x="8878" y="190"/>
                  </a:lnTo>
                  <a:lnTo>
                    <a:pt x="8863" y="185"/>
                  </a:lnTo>
                  <a:close/>
                  <a:moveTo>
                    <a:pt x="8865" y="181"/>
                  </a:moveTo>
                  <a:lnTo>
                    <a:pt x="8881" y="157"/>
                  </a:lnTo>
                  <a:lnTo>
                    <a:pt x="8907" y="175"/>
                  </a:lnTo>
                  <a:lnTo>
                    <a:pt x="8891" y="199"/>
                  </a:lnTo>
                  <a:lnTo>
                    <a:pt x="8865" y="181"/>
                  </a:lnTo>
                  <a:close/>
                  <a:moveTo>
                    <a:pt x="8910" y="170"/>
                  </a:moveTo>
                  <a:lnTo>
                    <a:pt x="8908" y="173"/>
                  </a:lnTo>
                  <a:lnTo>
                    <a:pt x="8907" y="175"/>
                  </a:lnTo>
                  <a:lnTo>
                    <a:pt x="8894" y="165"/>
                  </a:lnTo>
                  <a:lnTo>
                    <a:pt x="8910" y="170"/>
                  </a:lnTo>
                  <a:close/>
                  <a:moveTo>
                    <a:pt x="8879" y="162"/>
                  </a:moveTo>
                  <a:lnTo>
                    <a:pt x="8886" y="130"/>
                  </a:lnTo>
                  <a:lnTo>
                    <a:pt x="8917" y="138"/>
                  </a:lnTo>
                  <a:lnTo>
                    <a:pt x="8910" y="170"/>
                  </a:lnTo>
                  <a:lnTo>
                    <a:pt x="8879" y="162"/>
                  </a:lnTo>
                  <a:close/>
                  <a:moveTo>
                    <a:pt x="8886" y="130"/>
                  </a:moveTo>
                  <a:lnTo>
                    <a:pt x="8887" y="127"/>
                  </a:lnTo>
                  <a:lnTo>
                    <a:pt x="8889" y="125"/>
                  </a:lnTo>
                  <a:lnTo>
                    <a:pt x="8902" y="133"/>
                  </a:lnTo>
                  <a:lnTo>
                    <a:pt x="8886" y="130"/>
                  </a:lnTo>
                  <a:close/>
                  <a:moveTo>
                    <a:pt x="8889" y="125"/>
                  </a:moveTo>
                  <a:lnTo>
                    <a:pt x="8905" y="101"/>
                  </a:lnTo>
                  <a:lnTo>
                    <a:pt x="8932" y="119"/>
                  </a:lnTo>
                  <a:lnTo>
                    <a:pt x="8916" y="143"/>
                  </a:lnTo>
                  <a:lnTo>
                    <a:pt x="8889" y="125"/>
                  </a:lnTo>
                  <a:close/>
                  <a:moveTo>
                    <a:pt x="8933" y="115"/>
                  </a:moveTo>
                  <a:lnTo>
                    <a:pt x="8933" y="117"/>
                  </a:lnTo>
                  <a:lnTo>
                    <a:pt x="8932" y="119"/>
                  </a:lnTo>
                  <a:lnTo>
                    <a:pt x="8918" y="110"/>
                  </a:lnTo>
                  <a:lnTo>
                    <a:pt x="8933" y="115"/>
                  </a:lnTo>
                  <a:close/>
                  <a:moveTo>
                    <a:pt x="8903" y="105"/>
                  </a:moveTo>
                  <a:lnTo>
                    <a:pt x="8911" y="80"/>
                  </a:lnTo>
                  <a:lnTo>
                    <a:pt x="8942" y="92"/>
                  </a:lnTo>
                  <a:lnTo>
                    <a:pt x="8933" y="115"/>
                  </a:lnTo>
                  <a:lnTo>
                    <a:pt x="8903" y="105"/>
                  </a:lnTo>
                  <a:close/>
                  <a:moveTo>
                    <a:pt x="8911" y="80"/>
                  </a:moveTo>
                  <a:lnTo>
                    <a:pt x="8912" y="79"/>
                  </a:lnTo>
                  <a:lnTo>
                    <a:pt x="8926" y="85"/>
                  </a:lnTo>
                  <a:lnTo>
                    <a:pt x="8911" y="80"/>
                  </a:lnTo>
                  <a:close/>
                  <a:moveTo>
                    <a:pt x="8912" y="79"/>
                  </a:moveTo>
                  <a:lnTo>
                    <a:pt x="8928" y="47"/>
                  </a:lnTo>
                  <a:lnTo>
                    <a:pt x="8956" y="61"/>
                  </a:lnTo>
                  <a:lnTo>
                    <a:pt x="8940" y="93"/>
                  </a:lnTo>
                  <a:lnTo>
                    <a:pt x="8912" y="79"/>
                  </a:lnTo>
                  <a:close/>
                  <a:moveTo>
                    <a:pt x="8958" y="60"/>
                  </a:moveTo>
                  <a:lnTo>
                    <a:pt x="8956" y="61"/>
                  </a:lnTo>
                  <a:lnTo>
                    <a:pt x="8942" y="55"/>
                  </a:lnTo>
                  <a:lnTo>
                    <a:pt x="8958" y="60"/>
                  </a:lnTo>
                  <a:close/>
                  <a:moveTo>
                    <a:pt x="8927" y="48"/>
                  </a:moveTo>
                  <a:lnTo>
                    <a:pt x="8935" y="25"/>
                  </a:lnTo>
                  <a:lnTo>
                    <a:pt x="8965" y="35"/>
                  </a:lnTo>
                  <a:lnTo>
                    <a:pt x="8958" y="60"/>
                  </a:lnTo>
                  <a:lnTo>
                    <a:pt x="8927" y="48"/>
                  </a:lnTo>
                  <a:close/>
                  <a:moveTo>
                    <a:pt x="8935" y="25"/>
                  </a:moveTo>
                  <a:lnTo>
                    <a:pt x="8943" y="0"/>
                  </a:lnTo>
                  <a:lnTo>
                    <a:pt x="8974" y="11"/>
                  </a:lnTo>
                  <a:lnTo>
                    <a:pt x="8965" y="35"/>
                  </a:lnTo>
                  <a:lnTo>
                    <a:pt x="8935" y="25"/>
                  </a:lnTo>
                  <a:close/>
                </a:path>
              </a:pathLst>
            </a:custGeom>
            <a:solidFill>
              <a:srgbClr val="000000"/>
            </a:solidFill>
            <a:ln w="9525">
              <a:noFill/>
              <a:round/>
              <a:headEnd/>
              <a:tailEnd/>
            </a:ln>
          </p:spPr>
          <p:txBody>
            <a:bodyPr/>
            <a:lstStyle/>
            <a:p>
              <a:endParaRPr lang="en-US"/>
            </a:p>
          </p:txBody>
        </p:sp>
        <p:sp>
          <p:nvSpPr>
            <p:cNvPr id="207983" name="Freeform 100"/>
            <p:cNvSpPr>
              <a:spLocks/>
            </p:cNvSpPr>
            <p:nvPr/>
          </p:nvSpPr>
          <p:spPr bwMode="auto">
            <a:xfrm>
              <a:off x="1557338" y="4795838"/>
              <a:ext cx="12700" cy="14287"/>
            </a:xfrm>
            <a:custGeom>
              <a:avLst/>
              <a:gdLst>
                <a:gd name="T0" fmla="*/ 2147483647 w 30"/>
                <a:gd name="T1" fmla="*/ 2147483647 h 36"/>
                <a:gd name="T2" fmla="*/ 2147483647 w 30"/>
                <a:gd name="T3" fmla="*/ 2147483647 h 36"/>
                <a:gd name="T4" fmla="*/ 2147483647 w 30"/>
                <a:gd name="T5" fmla="*/ 0 h 36"/>
                <a:gd name="T6" fmla="*/ 0 w 30"/>
                <a:gd name="T7" fmla="*/ 2147483647 h 36"/>
                <a:gd name="T8" fmla="*/ 2147483647 w 30"/>
                <a:gd name="T9" fmla="*/ 2147483647 h 36"/>
                <a:gd name="T10" fmla="*/ 2147483647 w 30"/>
                <a:gd name="T11" fmla="*/ 2147483647 h 36"/>
                <a:gd name="T12" fmla="*/ 0 60000 65536"/>
                <a:gd name="T13" fmla="*/ 0 60000 65536"/>
                <a:gd name="T14" fmla="*/ 0 60000 65536"/>
                <a:gd name="T15" fmla="*/ 0 60000 65536"/>
                <a:gd name="T16" fmla="*/ 0 60000 65536"/>
                <a:gd name="T17" fmla="*/ 0 60000 65536"/>
                <a:gd name="T18" fmla="*/ 0 w 30"/>
                <a:gd name="T19" fmla="*/ 0 h 36"/>
                <a:gd name="T20" fmla="*/ 30 w 30"/>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30" h="36">
                  <a:moveTo>
                    <a:pt x="19" y="36"/>
                  </a:moveTo>
                  <a:lnTo>
                    <a:pt x="30" y="9"/>
                  </a:lnTo>
                  <a:lnTo>
                    <a:pt x="23" y="0"/>
                  </a:lnTo>
                  <a:lnTo>
                    <a:pt x="0" y="24"/>
                  </a:lnTo>
                  <a:lnTo>
                    <a:pt x="8" y="31"/>
                  </a:lnTo>
                  <a:lnTo>
                    <a:pt x="19" y="36"/>
                  </a:lnTo>
                  <a:close/>
                </a:path>
              </a:pathLst>
            </a:custGeom>
            <a:solidFill>
              <a:srgbClr val="000000"/>
            </a:solidFill>
            <a:ln w="9525">
              <a:noFill/>
              <a:round/>
              <a:headEnd/>
              <a:tailEnd/>
            </a:ln>
          </p:spPr>
          <p:txBody>
            <a:bodyPr/>
            <a:lstStyle/>
            <a:p>
              <a:endParaRPr lang="en-US"/>
            </a:p>
          </p:txBody>
        </p:sp>
        <p:sp>
          <p:nvSpPr>
            <p:cNvPr id="207984" name="Freeform 101"/>
            <p:cNvSpPr>
              <a:spLocks/>
            </p:cNvSpPr>
            <p:nvPr/>
          </p:nvSpPr>
          <p:spPr bwMode="auto">
            <a:xfrm>
              <a:off x="1560513" y="4808538"/>
              <a:ext cx="4762" cy="1587"/>
            </a:xfrm>
            <a:custGeom>
              <a:avLst/>
              <a:gdLst>
                <a:gd name="T0" fmla="*/ 2147483647 w 11"/>
                <a:gd name="T1" fmla="*/ 2147483647 h 5"/>
                <a:gd name="T2" fmla="*/ 2147483647 w 11"/>
                <a:gd name="T3" fmla="*/ 2147483647 h 5"/>
                <a:gd name="T4" fmla="*/ 0 w 11"/>
                <a:gd name="T5" fmla="*/ 0 h 5"/>
                <a:gd name="T6" fmla="*/ 2147483647 w 11"/>
                <a:gd name="T7" fmla="*/ 2147483647 h 5"/>
                <a:gd name="T8" fmla="*/ 0 60000 65536"/>
                <a:gd name="T9" fmla="*/ 0 60000 65536"/>
                <a:gd name="T10" fmla="*/ 0 60000 65536"/>
                <a:gd name="T11" fmla="*/ 0 60000 65536"/>
                <a:gd name="T12" fmla="*/ 0 w 11"/>
                <a:gd name="T13" fmla="*/ 0 h 5"/>
                <a:gd name="T14" fmla="*/ 11 w 11"/>
                <a:gd name="T15" fmla="*/ 5 h 5"/>
              </a:gdLst>
              <a:ahLst/>
              <a:cxnLst>
                <a:cxn ang="T8">
                  <a:pos x="T0" y="T1"/>
                </a:cxn>
                <a:cxn ang="T9">
                  <a:pos x="T2" y="T3"/>
                </a:cxn>
                <a:cxn ang="T10">
                  <a:pos x="T4" y="T5"/>
                </a:cxn>
                <a:cxn ang="T11">
                  <a:pos x="T6" y="T7"/>
                </a:cxn>
              </a:cxnLst>
              <a:rect l="T12" t="T13" r="T14" b="T15"/>
              <a:pathLst>
                <a:path w="11" h="5">
                  <a:moveTo>
                    <a:pt x="11" y="5"/>
                  </a:moveTo>
                  <a:lnTo>
                    <a:pt x="4" y="5"/>
                  </a:lnTo>
                  <a:lnTo>
                    <a:pt x="0" y="0"/>
                  </a:lnTo>
                  <a:lnTo>
                    <a:pt x="11" y="5"/>
                  </a:lnTo>
                  <a:close/>
                </a:path>
              </a:pathLst>
            </a:custGeom>
            <a:solidFill>
              <a:srgbClr val="000000"/>
            </a:solidFill>
            <a:ln w="9525">
              <a:noFill/>
              <a:round/>
              <a:headEnd/>
              <a:tailEnd/>
            </a:ln>
          </p:spPr>
          <p:txBody>
            <a:bodyPr/>
            <a:lstStyle/>
            <a:p>
              <a:endParaRPr lang="en-US"/>
            </a:p>
          </p:txBody>
        </p:sp>
        <p:sp>
          <p:nvSpPr>
            <p:cNvPr id="207985" name="Freeform 102"/>
            <p:cNvSpPr>
              <a:spLocks/>
            </p:cNvSpPr>
            <p:nvPr/>
          </p:nvSpPr>
          <p:spPr bwMode="auto">
            <a:xfrm>
              <a:off x="1565275" y="4797425"/>
              <a:ext cx="14288" cy="12700"/>
            </a:xfrm>
            <a:custGeom>
              <a:avLst/>
              <a:gdLst>
                <a:gd name="T0" fmla="*/ 2147483647 w 36"/>
                <a:gd name="T1" fmla="*/ 2147483647 h 32"/>
                <a:gd name="T2" fmla="*/ 2147483647 w 36"/>
                <a:gd name="T3" fmla="*/ 0 h 32"/>
                <a:gd name="T4" fmla="*/ 0 w 36"/>
                <a:gd name="T5" fmla="*/ 0 h 32"/>
                <a:gd name="T6" fmla="*/ 0 w 36"/>
                <a:gd name="T7" fmla="*/ 2147483647 h 32"/>
                <a:gd name="T8" fmla="*/ 2147483647 w 36"/>
                <a:gd name="T9" fmla="*/ 2147483647 h 32"/>
                <a:gd name="T10" fmla="*/ 2147483647 w 36"/>
                <a:gd name="T11" fmla="*/ 2147483647 h 32"/>
                <a:gd name="T12" fmla="*/ 0 60000 65536"/>
                <a:gd name="T13" fmla="*/ 0 60000 65536"/>
                <a:gd name="T14" fmla="*/ 0 60000 65536"/>
                <a:gd name="T15" fmla="*/ 0 60000 65536"/>
                <a:gd name="T16" fmla="*/ 0 60000 65536"/>
                <a:gd name="T17" fmla="*/ 0 60000 65536"/>
                <a:gd name="T18" fmla="*/ 0 w 36"/>
                <a:gd name="T19" fmla="*/ 0 h 32"/>
                <a:gd name="T20" fmla="*/ 36 w 36"/>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36" h="32">
                  <a:moveTo>
                    <a:pt x="36" y="5"/>
                  </a:moveTo>
                  <a:lnTo>
                    <a:pt x="24" y="0"/>
                  </a:lnTo>
                  <a:lnTo>
                    <a:pt x="0" y="0"/>
                  </a:lnTo>
                  <a:lnTo>
                    <a:pt x="0" y="32"/>
                  </a:lnTo>
                  <a:lnTo>
                    <a:pt x="24" y="32"/>
                  </a:lnTo>
                  <a:lnTo>
                    <a:pt x="36" y="5"/>
                  </a:lnTo>
                  <a:close/>
                </a:path>
              </a:pathLst>
            </a:custGeom>
            <a:solidFill>
              <a:srgbClr val="000000"/>
            </a:solidFill>
            <a:ln w="9525">
              <a:noFill/>
              <a:round/>
              <a:headEnd/>
              <a:tailEnd/>
            </a:ln>
          </p:spPr>
          <p:txBody>
            <a:bodyPr/>
            <a:lstStyle/>
            <a:p>
              <a:endParaRPr lang="en-US"/>
            </a:p>
          </p:txBody>
        </p:sp>
        <p:sp>
          <p:nvSpPr>
            <p:cNvPr id="207986" name="Freeform 103"/>
            <p:cNvSpPr>
              <a:spLocks/>
            </p:cNvSpPr>
            <p:nvPr/>
          </p:nvSpPr>
          <p:spPr bwMode="auto">
            <a:xfrm>
              <a:off x="1574800" y="4797425"/>
              <a:ext cx="4763" cy="1588"/>
            </a:xfrm>
            <a:custGeom>
              <a:avLst/>
              <a:gdLst>
                <a:gd name="T0" fmla="*/ 0 w 12"/>
                <a:gd name="T1" fmla="*/ 0 h 5"/>
                <a:gd name="T2" fmla="*/ 2147483647 w 12"/>
                <a:gd name="T3" fmla="*/ 0 h 5"/>
                <a:gd name="T4" fmla="*/ 2147483647 w 12"/>
                <a:gd name="T5" fmla="*/ 2147483647 h 5"/>
                <a:gd name="T6" fmla="*/ 0 w 12"/>
                <a:gd name="T7" fmla="*/ 0 h 5"/>
                <a:gd name="T8" fmla="*/ 0 60000 65536"/>
                <a:gd name="T9" fmla="*/ 0 60000 65536"/>
                <a:gd name="T10" fmla="*/ 0 60000 65536"/>
                <a:gd name="T11" fmla="*/ 0 60000 65536"/>
                <a:gd name="T12" fmla="*/ 0 w 12"/>
                <a:gd name="T13" fmla="*/ 0 h 5"/>
                <a:gd name="T14" fmla="*/ 12 w 12"/>
                <a:gd name="T15" fmla="*/ 5 h 5"/>
              </a:gdLst>
              <a:ahLst/>
              <a:cxnLst>
                <a:cxn ang="T8">
                  <a:pos x="T0" y="T1"/>
                </a:cxn>
                <a:cxn ang="T9">
                  <a:pos x="T2" y="T3"/>
                </a:cxn>
                <a:cxn ang="T10">
                  <a:pos x="T4" y="T5"/>
                </a:cxn>
                <a:cxn ang="T11">
                  <a:pos x="T6" y="T7"/>
                </a:cxn>
              </a:cxnLst>
              <a:rect l="T12" t="T13" r="T14" b="T15"/>
              <a:pathLst>
                <a:path w="12" h="5">
                  <a:moveTo>
                    <a:pt x="0" y="0"/>
                  </a:moveTo>
                  <a:lnTo>
                    <a:pt x="7" y="0"/>
                  </a:lnTo>
                  <a:lnTo>
                    <a:pt x="12" y="5"/>
                  </a:lnTo>
                  <a:lnTo>
                    <a:pt x="0" y="0"/>
                  </a:lnTo>
                  <a:close/>
                </a:path>
              </a:pathLst>
            </a:custGeom>
            <a:solidFill>
              <a:srgbClr val="000000"/>
            </a:solidFill>
            <a:ln w="9525">
              <a:noFill/>
              <a:round/>
              <a:headEnd/>
              <a:tailEnd/>
            </a:ln>
          </p:spPr>
          <p:txBody>
            <a:bodyPr/>
            <a:lstStyle/>
            <a:p>
              <a:endParaRPr lang="en-US"/>
            </a:p>
          </p:txBody>
        </p:sp>
        <p:sp>
          <p:nvSpPr>
            <p:cNvPr id="207987" name="Freeform 104"/>
            <p:cNvSpPr>
              <a:spLocks/>
            </p:cNvSpPr>
            <p:nvPr/>
          </p:nvSpPr>
          <p:spPr bwMode="auto">
            <a:xfrm>
              <a:off x="1570038" y="4799013"/>
              <a:ext cx="12700" cy="14287"/>
            </a:xfrm>
            <a:custGeom>
              <a:avLst/>
              <a:gdLst>
                <a:gd name="T0" fmla="*/ 2147483647 w 30"/>
                <a:gd name="T1" fmla="*/ 2147483647 h 35"/>
                <a:gd name="T2" fmla="*/ 2147483647 w 30"/>
                <a:gd name="T3" fmla="*/ 2147483647 h 35"/>
                <a:gd name="T4" fmla="*/ 2147483647 w 30"/>
                <a:gd name="T5" fmla="*/ 0 h 35"/>
                <a:gd name="T6" fmla="*/ 0 w 30"/>
                <a:gd name="T7" fmla="*/ 2147483647 h 35"/>
                <a:gd name="T8" fmla="*/ 2147483647 w 30"/>
                <a:gd name="T9" fmla="*/ 2147483647 h 35"/>
                <a:gd name="T10" fmla="*/ 2147483647 w 30"/>
                <a:gd name="T11" fmla="*/ 2147483647 h 35"/>
                <a:gd name="T12" fmla="*/ 0 60000 65536"/>
                <a:gd name="T13" fmla="*/ 0 60000 65536"/>
                <a:gd name="T14" fmla="*/ 0 60000 65536"/>
                <a:gd name="T15" fmla="*/ 0 60000 65536"/>
                <a:gd name="T16" fmla="*/ 0 60000 65536"/>
                <a:gd name="T17" fmla="*/ 0 60000 65536"/>
                <a:gd name="T18" fmla="*/ 0 w 30"/>
                <a:gd name="T19" fmla="*/ 0 h 35"/>
                <a:gd name="T20" fmla="*/ 30 w 30"/>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30" h="35">
                  <a:moveTo>
                    <a:pt x="19" y="35"/>
                  </a:moveTo>
                  <a:lnTo>
                    <a:pt x="30" y="7"/>
                  </a:lnTo>
                  <a:lnTo>
                    <a:pt x="23" y="0"/>
                  </a:lnTo>
                  <a:lnTo>
                    <a:pt x="0" y="22"/>
                  </a:lnTo>
                  <a:lnTo>
                    <a:pt x="8" y="31"/>
                  </a:lnTo>
                  <a:lnTo>
                    <a:pt x="19" y="35"/>
                  </a:lnTo>
                  <a:close/>
                </a:path>
              </a:pathLst>
            </a:custGeom>
            <a:solidFill>
              <a:srgbClr val="000000"/>
            </a:solidFill>
            <a:ln w="9525">
              <a:noFill/>
              <a:round/>
              <a:headEnd/>
              <a:tailEnd/>
            </a:ln>
          </p:spPr>
          <p:txBody>
            <a:bodyPr/>
            <a:lstStyle/>
            <a:p>
              <a:endParaRPr lang="en-US"/>
            </a:p>
          </p:txBody>
        </p:sp>
        <p:sp>
          <p:nvSpPr>
            <p:cNvPr id="207988" name="Freeform 105"/>
            <p:cNvSpPr>
              <a:spLocks/>
            </p:cNvSpPr>
            <p:nvPr/>
          </p:nvSpPr>
          <p:spPr bwMode="auto">
            <a:xfrm>
              <a:off x="1573213" y="4811713"/>
              <a:ext cx="4762" cy="1587"/>
            </a:xfrm>
            <a:custGeom>
              <a:avLst/>
              <a:gdLst>
                <a:gd name="T0" fmla="*/ 2147483647 w 11"/>
                <a:gd name="T1" fmla="*/ 2147483647 h 4"/>
                <a:gd name="T2" fmla="*/ 2147483647 w 11"/>
                <a:gd name="T3" fmla="*/ 2147483647 h 4"/>
                <a:gd name="T4" fmla="*/ 0 w 11"/>
                <a:gd name="T5" fmla="*/ 0 h 4"/>
                <a:gd name="T6" fmla="*/ 2147483647 w 11"/>
                <a:gd name="T7" fmla="*/ 2147483647 h 4"/>
                <a:gd name="T8" fmla="*/ 0 60000 65536"/>
                <a:gd name="T9" fmla="*/ 0 60000 65536"/>
                <a:gd name="T10" fmla="*/ 0 60000 65536"/>
                <a:gd name="T11" fmla="*/ 0 60000 65536"/>
                <a:gd name="T12" fmla="*/ 0 w 11"/>
                <a:gd name="T13" fmla="*/ 0 h 4"/>
                <a:gd name="T14" fmla="*/ 11 w 11"/>
                <a:gd name="T15" fmla="*/ 4 h 4"/>
              </a:gdLst>
              <a:ahLst/>
              <a:cxnLst>
                <a:cxn ang="T8">
                  <a:pos x="T0" y="T1"/>
                </a:cxn>
                <a:cxn ang="T9">
                  <a:pos x="T2" y="T3"/>
                </a:cxn>
                <a:cxn ang="T10">
                  <a:pos x="T4" y="T5"/>
                </a:cxn>
                <a:cxn ang="T11">
                  <a:pos x="T6" y="T7"/>
                </a:cxn>
              </a:cxnLst>
              <a:rect l="T12" t="T13" r="T14" b="T15"/>
              <a:pathLst>
                <a:path w="11" h="4">
                  <a:moveTo>
                    <a:pt x="11" y="4"/>
                  </a:moveTo>
                  <a:lnTo>
                    <a:pt x="4" y="4"/>
                  </a:lnTo>
                  <a:lnTo>
                    <a:pt x="0" y="0"/>
                  </a:lnTo>
                  <a:lnTo>
                    <a:pt x="11" y="4"/>
                  </a:lnTo>
                  <a:close/>
                </a:path>
              </a:pathLst>
            </a:custGeom>
            <a:solidFill>
              <a:srgbClr val="000000"/>
            </a:solidFill>
            <a:ln w="9525">
              <a:noFill/>
              <a:round/>
              <a:headEnd/>
              <a:tailEnd/>
            </a:ln>
          </p:spPr>
          <p:txBody>
            <a:bodyPr/>
            <a:lstStyle/>
            <a:p>
              <a:endParaRPr lang="en-US"/>
            </a:p>
          </p:txBody>
        </p:sp>
        <p:sp>
          <p:nvSpPr>
            <p:cNvPr id="207989" name="Freeform 106"/>
            <p:cNvSpPr>
              <a:spLocks/>
            </p:cNvSpPr>
            <p:nvPr/>
          </p:nvSpPr>
          <p:spPr bwMode="auto">
            <a:xfrm>
              <a:off x="1577975" y="4800600"/>
              <a:ext cx="11113" cy="12700"/>
            </a:xfrm>
            <a:custGeom>
              <a:avLst/>
              <a:gdLst>
                <a:gd name="T0" fmla="*/ 2147483647 w 27"/>
                <a:gd name="T1" fmla="*/ 2147483647 h 32"/>
                <a:gd name="T2" fmla="*/ 2147483647 w 27"/>
                <a:gd name="T3" fmla="*/ 0 h 32"/>
                <a:gd name="T4" fmla="*/ 0 w 27"/>
                <a:gd name="T5" fmla="*/ 0 h 32"/>
                <a:gd name="T6" fmla="*/ 0 w 27"/>
                <a:gd name="T7" fmla="*/ 2147483647 h 32"/>
                <a:gd name="T8" fmla="*/ 2147483647 w 27"/>
                <a:gd name="T9" fmla="*/ 2147483647 h 32"/>
                <a:gd name="T10" fmla="*/ 2147483647 w 27"/>
                <a:gd name="T11" fmla="*/ 2147483647 h 32"/>
                <a:gd name="T12" fmla="*/ 0 60000 65536"/>
                <a:gd name="T13" fmla="*/ 0 60000 65536"/>
                <a:gd name="T14" fmla="*/ 0 60000 65536"/>
                <a:gd name="T15" fmla="*/ 0 60000 65536"/>
                <a:gd name="T16" fmla="*/ 0 60000 65536"/>
                <a:gd name="T17" fmla="*/ 0 60000 65536"/>
                <a:gd name="T18" fmla="*/ 0 w 27"/>
                <a:gd name="T19" fmla="*/ 0 h 32"/>
                <a:gd name="T20" fmla="*/ 27 w 27"/>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27" h="32">
                  <a:moveTo>
                    <a:pt x="27" y="4"/>
                  </a:moveTo>
                  <a:lnTo>
                    <a:pt x="16" y="0"/>
                  </a:lnTo>
                  <a:lnTo>
                    <a:pt x="0" y="0"/>
                  </a:lnTo>
                  <a:lnTo>
                    <a:pt x="0" y="32"/>
                  </a:lnTo>
                  <a:lnTo>
                    <a:pt x="16" y="32"/>
                  </a:lnTo>
                  <a:lnTo>
                    <a:pt x="27" y="4"/>
                  </a:lnTo>
                  <a:close/>
                </a:path>
              </a:pathLst>
            </a:custGeom>
            <a:solidFill>
              <a:srgbClr val="000000"/>
            </a:solidFill>
            <a:ln w="9525">
              <a:noFill/>
              <a:round/>
              <a:headEnd/>
              <a:tailEnd/>
            </a:ln>
          </p:spPr>
          <p:txBody>
            <a:bodyPr/>
            <a:lstStyle/>
            <a:p>
              <a:endParaRPr lang="en-US"/>
            </a:p>
          </p:txBody>
        </p:sp>
        <p:sp>
          <p:nvSpPr>
            <p:cNvPr id="207990" name="Freeform 107"/>
            <p:cNvSpPr>
              <a:spLocks/>
            </p:cNvSpPr>
            <p:nvPr/>
          </p:nvSpPr>
          <p:spPr bwMode="auto">
            <a:xfrm>
              <a:off x="1584325" y="4800600"/>
              <a:ext cx="4763" cy="1588"/>
            </a:xfrm>
            <a:custGeom>
              <a:avLst/>
              <a:gdLst>
                <a:gd name="T0" fmla="*/ 0 w 11"/>
                <a:gd name="T1" fmla="*/ 0 h 4"/>
                <a:gd name="T2" fmla="*/ 2147483647 w 11"/>
                <a:gd name="T3" fmla="*/ 0 h 4"/>
                <a:gd name="T4" fmla="*/ 2147483647 w 11"/>
                <a:gd name="T5" fmla="*/ 2147483647 h 4"/>
                <a:gd name="T6" fmla="*/ 0 w 11"/>
                <a:gd name="T7" fmla="*/ 0 h 4"/>
                <a:gd name="T8" fmla="*/ 0 60000 65536"/>
                <a:gd name="T9" fmla="*/ 0 60000 65536"/>
                <a:gd name="T10" fmla="*/ 0 60000 65536"/>
                <a:gd name="T11" fmla="*/ 0 60000 65536"/>
                <a:gd name="T12" fmla="*/ 0 w 11"/>
                <a:gd name="T13" fmla="*/ 0 h 4"/>
                <a:gd name="T14" fmla="*/ 11 w 11"/>
                <a:gd name="T15" fmla="*/ 4 h 4"/>
              </a:gdLst>
              <a:ahLst/>
              <a:cxnLst>
                <a:cxn ang="T8">
                  <a:pos x="T0" y="T1"/>
                </a:cxn>
                <a:cxn ang="T9">
                  <a:pos x="T2" y="T3"/>
                </a:cxn>
                <a:cxn ang="T10">
                  <a:pos x="T4" y="T5"/>
                </a:cxn>
                <a:cxn ang="T11">
                  <a:pos x="T6" y="T7"/>
                </a:cxn>
              </a:cxnLst>
              <a:rect l="T12" t="T13" r="T14" b="T15"/>
              <a:pathLst>
                <a:path w="11" h="4">
                  <a:moveTo>
                    <a:pt x="0" y="0"/>
                  </a:moveTo>
                  <a:lnTo>
                    <a:pt x="7" y="0"/>
                  </a:lnTo>
                  <a:lnTo>
                    <a:pt x="11" y="4"/>
                  </a:lnTo>
                  <a:lnTo>
                    <a:pt x="0" y="0"/>
                  </a:lnTo>
                  <a:close/>
                </a:path>
              </a:pathLst>
            </a:custGeom>
            <a:solidFill>
              <a:srgbClr val="000000"/>
            </a:solidFill>
            <a:ln w="9525">
              <a:noFill/>
              <a:round/>
              <a:headEnd/>
              <a:tailEnd/>
            </a:ln>
          </p:spPr>
          <p:txBody>
            <a:bodyPr/>
            <a:lstStyle/>
            <a:p>
              <a:endParaRPr lang="en-US"/>
            </a:p>
          </p:txBody>
        </p:sp>
        <p:sp>
          <p:nvSpPr>
            <p:cNvPr id="207991" name="Freeform 108"/>
            <p:cNvSpPr>
              <a:spLocks/>
            </p:cNvSpPr>
            <p:nvPr/>
          </p:nvSpPr>
          <p:spPr bwMode="auto">
            <a:xfrm>
              <a:off x="1579563" y="4802188"/>
              <a:ext cx="11112" cy="14287"/>
            </a:xfrm>
            <a:custGeom>
              <a:avLst/>
              <a:gdLst>
                <a:gd name="T0" fmla="*/ 2147483647 w 30"/>
                <a:gd name="T1" fmla="*/ 2147483647 h 36"/>
                <a:gd name="T2" fmla="*/ 2147483647 w 30"/>
                <a:gd name="T3" fmla="*/ 2147483647 h 36"/>
                <a:gd name="T4" fmla="*/ 2147483647 w 30"/>
                <a:gd name="T5" fmla="*/ 0 h 36"/>
                <a:gd name="T6" fmla="*/ 0 w 30"/>
                <a:gd name="T7" fmla="*/ 2147483647 h 36"/>
                <a:gd name="T8" fmla="*/ 2147483647 w 30"/>
                <a:gd name="T9" fmla="*/ 2147483647 h 36"/>
                <a:gd name="T10" fmla="*/ 2147483647 w 30"/>
                <a:gd name="T11" fmla="*/ 2147483647 h 36"/>
                <a:gd name="T12" fmla="*/ 0 60000 65536"/>
                <a:gd name="T13" fmla="*/ 0 60000 65536"/>
                <a:gd name="T14" fmla="*/ 0 60000 65536"/>
                <a:gd name="T15" fmla="*/ 0 60000 65536"/>
                <a:gd name="T16" fmla="*/ 0 60000 65536"/>
                <a:gd name="T17" fmla="*/ 0 60000 65536"/>
                <a:gd name="T18" fmla="*/ 0 w 30"/>
                <a:gd name="T19" fmla="*/ 0 h 36"/>
                <a:gd name="T20" fmla="*/ 30 w 30"/>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30" h="36">
                  <a:moveTo>
                    <a:pt x="19" y="36"/>
                  </a:moveTo>
                  <a:lnTo>
                    <a:pt x="30" y="9"/>
                  </a:lnTo>
                  <a:lnTo>
                    <a:pt x="22" y="0"/>
                  </a:lnTo>
                  <a:lnTo>
                    <a:pt x="0" y="24"/>
                  </a:lnTo>
                  <a:lnTo>
                    <a:pt x="8" y="31"/>
                  </a:lnTo>
                  <a:lnTo>
                    <a:pt x="19" y="36"/>
                  </a:lnTo>
                  <a:close/>
                </a:path>
              </a:pathLst>
            </a:custGeom>
            <a:solidFill>
              <a:srgbClr val="000000"/>
            </a:solidFill>
            <a:ln w="9525">
              <a:noFill/>
              <a:round/>
              <a:headEnd/>
              <a:tailEnd/>
            </a:ln>
          </p:spPr>
          <p:txBody>
            <a:bodyPr/>
            <a:lstStyle/>
            <a:p>
              <a:endParaRPr lang="en-US"/>
            </a:p>
          </p:txBody>
        </p:sp>
        <p:sp>
          <p:nvSpPr>
            <p:cNvPr id="207992" name="Freeform 109"/>
            <p:cNvSpPr>
              <a:spLocks/>
            </p:cNvSpPr>
            <p:nvPr/>
          </p:nvSpPr>
          <p:spPr bwMode="auto">
            <a:xfrm>
              <a:off x="1582738" y="4814888"/>
              <a:ext cx="4762" cy="1587"/>
            </a:xfrm>
            <a:custGeom>
              <a:avLst/>
              <a:gdLst>
                <a:gd name="T0" fmla="*/ 2147483647 w 11"/>
                <a:gd name="T1" fmla="*/ 2147483647 h 5"/>
                <a:gd name="T2" fmla="*/ 2147483647 w 11"/>
                <a:gd name="T3" fmla="*/ 2147483647 h 5"/>
                <a:gd name="T4" fmla="*/ 0 w 11"/>
                <a:gd name="T5" fmla="*/ 0 h 5"/>
                <a:gd name="T6" fmla="*/ 2147483647 w 11"/>
                <a:gd name="T7" fmla="*/ 2147483647 h 5"/>
                <a:gd name="T8" fmla="*/ 0 60000 65536"/>
                <a:gd name="T9" fmla="*/ 0 60000 65536"/>
                <a:gd name="T10" fmla="*/ 0 60000 65536"/>
                <a:gd name="T11" fmla="*/ 0 60000 65536"/>
                <a:gd name="T12" fmla="*/ 0 w 11"/>
                <a:gd name="T13" fmla="*/ 0 h 5"/>
                <a:gd name="T14" fmla="*/ 11 w 11"/>
                <a:gd name="T15" fmla="*/ 5 h 5"/>
              </a:gdLst>
              <a:ahLst/>
              <a:cxnLst>
                <a:cxn ang="T8">
                  <a:pos x="T0" y="T1"/>
                </a:cxn>
                <a:cxn ang="T9">
                  <a:pos x="T2" y="T3"/>
                </a:cxn>
                <a:cxn ang="T10">
                  <a:pos x="T4" y="T5"/>
                </a:cxn>
                <a:cxn ang="T11">
                  <a:pos x="T6" y="T7"/>
                </a:cxn>
              </a:cxnLst>
              <a:rect l="T12" t="T13" r="T14" b="T15"/>
              <a:pathLst>
                <a:path w="11" h="5">
                  <a:moveTo>
                    <a:pt x="11" y="5"/>
                  </a:moveTo>
                  <a:lnTo>
                    <a:pt x="5" y="5"/>
                  </a:lnTo>
                  <a:lnTo>
                    <a:pt x="0" y="0"/>
                  </a:lnTo>
                  <a:lnTo>
                    <a:pt x="11" y="5"/>
                  </a:lnTo>
                  <a:close/>
                </a:path>
              </a:pathLst>
            </a:custGeom>
            <a:solidFill>
              <a:srgbClr val="000000"/>
            </a:solidFill>
            <a:ln w="9525">
              <a:noFill/>
              <a:round/>
              <a:headEnd/>
              <a:tailEnd/>
            </a:ln>
          </p:spPr>
          <p:txBody>
            <a:bodyPr/>
            <a:lstStyle/>
            <a:p>
              <a:endParaRPr lang="en-US"/>
            </a:p>
          </p:txBody>
        </p:sp>
        <p:sp>
          <p:nvSpPr>
            <p:cNvPr id="207993" name="Freeform 110"/>
            <p:cNvSpPr>
              <a:spLocks/>
            </p:cNvSpPr>
            <p:nvPr/>
          </p:nvSpPr>
          <p:spPr bwMode="auto">
            <a:xfrm>
              <a:off x="1587500" y="4803775"/>
              <a:ext cx="14288" cy="12700"/>
            </a:xfrm>
            <a:custGeom>
              <a:avLst/>
              <a:gdLst>
                <a:gd name="T0" fmla="*/ 2147483647 w 35"/>
                <a:gd name="T1" fmla="*/ 2147483647 h 32"/>
                <a:gd name="T2" fmla="*/ 2147483647 w 35"/>
                <a:gd name="T3" fmla="*/ 0 h 32"/>
                <a:gd name="T4" fmla="*/ 0 w 35"/>
                <a:gd name="T5" fmla="*/ 0 h 32"/>
                <a:gd name="T6" fmla="*/ 0 w 35"/>
                <a:gd name="T7" fmla="*/ 2147483647 h 32"/>
                <a:gd name="T8" fmla="*/ 2147483647 w 35"/>
                <a:gd name="T9" fmla="*/ 2147483647 h 32"/>
                <a:gd name="T10" fmla="*/ 2147483647 w 35"/>
                <a:gd name="T11" fmla="*/ 2147483647 h 32"/>
                <a:gd name="T12" fmla="*/ 0 60000 65536"/>
                <a:gd name="T13" fmla="*/ 0 60000 65536"/>
                <a:gd name="T14" fmla="*/ 0 60000 65536"/>
                <a:gd name="T15" fmla="*/ 0 60000 65536"/>
                <a:gd name="T16" fmla="*/ 0 60000 65536"/>
                <a:gd name="T17" fmla="*/ 0 60000 65536"/>
                <a:gd name="T18" fmla="*/ 0 w 35"/>
                <a:gd name="T19" fmla="*/ 0 h 32"/>
                <a:gd name="T20" fmla="*/ 35 w 35"/>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35" h="32">
                  <a:moveTo>
                    <a:pt x="35" y="5"/>
                  </a:moveTo>
                  <a:lnTo>
                    <a:pt x="24" y="0"/>
                  </a:lnTo>
                  <a:lnTo>
                    <a:pt x="0" y="0"/>
                  </a:lnTo>
                  <a:lnTo>
                    <a:pt x="0" y="32"/>
                  </a:lnTo>
                  <a:lnTo>
                    <a:pt x="24" y="32"/>
                  </a:lnTo>
                  <a:lnTo>
                    <a:pt x="35" y="5"/>
                  </a:lnTo>
                  <a:close/>
                </a:path>
              </a:pathLst>
            </a:custGeom>
            <a:solidFill>
              <a:srgbClr val="000000"/>
            </a:solidFill>
            <a:ln w="9525">
              <a:noFill/>
              <a:round/>
              <a:headEnd/>
              <a:tailEnd/>
            </a:ln>
          </p:spPr>
          <p:txBody>
            <a:bodyPr/>
            <a:lstStyle/>
            <a:p>
              <a:endParaRPr lang="en-US"/>
            </a:p>
          </p:txBody>
        </p:sp>
        <p:sp>
          <p:nvSpPr>
            <p:cNvPr id="207994" name="Freeform 111"/>
            <p:cNvSpPr>
              <a:spLocks/>
            </p:cNvSpPr>
            <p:nvPr/>
          </p:nvSpPr>
          <p:spPr bwMode="auto">
            <a:xfrm>
              <a:off x="1597025" y="4803775"/>
              <a:ext cx="4763" cy="1588"/>
            </a:xfrm>
            <a:custGeom>
              <a:avLst/>
              <a:gdLst>
                <a:gd name="T0" fmla="*/ 0 w 11"/>
                <a:gd name="T1" fmla="*/ 0 h 5"/>
                <a:gd name="T2" fmla="*/ 2147483647 w 11"/>
                <a:gd name="T3" fmla="*/ 0 h 5"/>
                <a:gd name="T4" fmla="*/ 2147483647 w 11"/>
                <a:gd name="T5" fmla="*/ 2147483647 h 5"/>
                <a:gd name="T6" fmla="*/ 0 w 11"/>
                <a:gd name="T7" fmla="*/ 0 h 5"/>
                <a:gd name="T8" fmla="*/ 0 60000 65536"/>
                <a:gd name="T9" fmla="*/ 0 60000 65536"/>
                <a:gd name="T10" fmla="*/ 0 60000 65536"/>
                <a:gd name="T11" fmla="*/ 0 60000 65536"/>
                <a:gd name="T12" fmla="*/ 0 w 11"/>
                <a:gd name="T13" fmla="*/ 0 h 5"/>
                <a:gd name="T14" fmla="*/ 11 w 11"/>
                <a:gd name="T15" fmla="*/ 5 h 5"/>
              </a:gdLst>
              <a:ahLst/>
              <a:cxnLst>
                <a:cxn ang="T8">
                  <a:pos x="T0" y="T1"/>
                </a:cxn>
                <a:cxn ang="T9">
                  <a:pos x="T2" y="T3"/>
                </a:cxn>
                <a:cxn ang="T10">
                  <a:pos x="T4" y="T5"/>
                </a:cxn>
                <a:cxn ang="T11">
                  <a:pos x="T6" y="T7"/>
                </a:cxn>
              </a:cxnLst>
              <a:rect l="T12" t="T13" r="T14" b="T15"/>
              <a:pathLst>
                <a:path w="11" h="5">
                  <a:moveTo>
                    <a:pt x="0" y="0"/>
                  </a:moveTo>
                  <a:lnTo>
                    <a:pt x="7" y="0"/>
                  </a:lnTo>
                  <a:lnTo>
                    <a:pt x="11" y="5"/>
                  </a:lnTo>
                  <a:lnTo>
                    <a:pt x="0" y="0"/>
                  </a:lnTo>
                  <a:close/>
                </a:path>
              </a:pathLst>
            </a:custGeom>
            <a:solidFill>
              <a:srgbClr val="000000"/>
            </a:solidFill>
            <a:ln w="9525">
              <a:noFill/>
              <a:round/>
              <a:headEnd/>
              <a:tailEnd/>
            </a:ln>
          </p:spPr>
          <p:txBody>
            <a:bodyPr/>
            <a:lstStyle/>
            <a:p>
              <a:endParaRPr lang="en-US"/>
            </a:p>
          </p:txBody>
        </p:sp>
        <p:sp>
          <p:nvSpPr>
            <p:cNvPr id="207995" name="Freeform 112"/>
            <p:cNvSpPr>
              <a:spLocks/>
            </p:cNvSpPr>
            <p:nvPr/>
          </p:nvSpPr>
          <p:spPr bwMode="auto">
            <a:xfrm>
              <a:off x="1592263" y="4805363"/>
              <a:ext cx="9525" cy="9525"/>
            </a:xfrm>
            <a:custGeom>
              <a:avLst/>
              <a:gdLst>
                <a:gd name="T0" fmla="*/ 2147483647 w 24"/>
                <a:gd name="T1" fmla="*/ 2147483647 h 23"/>
                <a:gd name="T2" fmla="*/ 2147483647 w 24"/>
                <a:gd name="T3" fmla="*/ 2147483647 h 23"/>
                <a:gd name="T4" fmla="*/ 0 w 24"/>
                <a:gd name="T5" fmla="*/ 2147483647 h 23"/>
                <a:gd name="T6" fmla="*/ 2147483647 w 24"/>
                <a:gd name="T7" fmla="*/ 0 h 23"/>
                <a:gd name="T8" fmla="*/ 2147483647 w 24"/>
                <a:gd name="T9" fmla="*/ 2147483647 h 23"/>
                <a:gd name="T10" fmla="*/ 0 60000 65536"/>
                <a:gd name="T11" fmla="*/ 0 60000 65536"/>
                <a:gd name="T12" fmla="*/ 0 60000 65536"/>
                <a:gd name="T13" fmla="*/ 0 60000 65536"/>
                <a:gd name="T14" fmla="*/ 0 60000 65536"/>
                <a:gd name="T15" fmla="*/ 0 w 24"/>
                <a:gd name="T16" fmla="*/ 0 h 23"/>
                <a:gd name="T17" fmla="*/ 24 w 24"/>
                <a:gd name="T18" fmla="*/ 23 h 23"/>
              </a:gdLst>
              <a:ahLst/>
              <a:cxnLst>
                <a:cxn ang="T10">
                  <a:pos x="T0" y="T1"/>
                </a:cxn>
                <a:cxn ang="T11">
                  <a:pos x="T2" y="T3"/>
                </a:cxn>
                <a:cxn ang="T12">
                  <a:pos x="T4" y="T5"/>
                </a:cxn>
                <a:cxn ang="T13">
                  <a:pos x="T6" y="T7"/>
                </a:cxn>
                <a:cxn ang="T14">
                  <a:pos x="T8" y="T9"/>
                </a:cxn>
              </a:cxnLst>
              <a:rect l="T15" t="T16" r="T17" b="T18"/>
              <a:pathLst>
                <a:path w="24" h="23">
                  <a:moveTo>
                    <a:pt x="24" y="1"/>
                  </a:moveTo>
                  <a:lnTo>
                    <a:pt x="2" y="23"/>
                  </a:lnTo>
                  <a:lnTo>
                    <a:pt x="0" y="22"/>
                  </a:lnTo>
                  <a:lnTo>
                    <a:pt x="22" y="0"/>
                  </a:lnTo>
                  <a:lnTo>
                    <a:pt x="24" y="1"/>
                  </a:lnTo>
                  <a:close/>
                </a:path>
              </a:pathLst>
            </a:custGeom>
            <a:solidFill>
              <a:srgbClr val="000000"/>
            </a:solidFill>
            <a:ln w="9525">
              <a:noFill/>
              <a:round/>
              <a:headEnd/>
              <a:tailEnd/>
            </a:ln>
          </p:spPr>
          <p:txBody>
            <a:bodyPr/>
            <a:lstStyle/>
            <a:p>
              <a:endParaRPr lang="en-US"/>
            </a:p>
          </p:txBody>
        </p:sp>
        <p:sp>
          <p:nvSpPr>
            <p:cNvPr id="207996" name="Freeform 113"/>
            <p:cNvSpPr>
              <a:spLocks/>
            </p:cNvSpPr>
            <p:nvPr/>
          </p:nvSpPr>
          <p:spPr bwMode="auto">
            <a:xfrm>
              <a:off x="1633538" y="4813300"/>
              <a:ext cx="11112" cy="12700"/>
            </a:xfrm>
            <a:custGeom>
              <a:avLst/>
              <a:gdLst>
                <a:gd name="T0" fmla="*/ 2147483647 w 26"/>
                <a:gd name="T1" fmla="*/ 2147483647 h 31"/>
                <a:gd name="T2" fmla="*/ 2147483647 w 26"/>
                <a:gd name="T3" fmla="*/ 0 h 31"/>
                <a:gd name="T4" fmla="*/ 0 w 26"/>
                <a:gd name="T5" fmla="*/ 0 h 31"/>
                <a:gd name="T6" fmla="*/ 0 w 26"/>
                <a:gd name="T7" fmla="*/ 2147483647 h 31"/>
                <a:gd name="T8" fmla="*/ 2147483647 w 26"/>
                <a:gd name="T9" fmla="*/ 2147483647 h 31"/>
                <a:gd name="T10" fmla="*/ 2147483647 w 26"/>
                <a:gd name="T11" fmla="*/ 2147483647 h 31"/>
                <a:gd name="T12" fmla="*/ 0 60000 65536"/>
                <a:gd name="T13" fmla="*/ 0 60000 65536"/>
                <a:gd name="T14" fmla="*/ 0 60000 65536"/>
                <a:gd name="T15" fmla="*/ 0 60000 65536"/>
                <a:gd name="T16" fmla="*/ 0 60000 65536"/>
                <a:gd name="T17" fmla="*/ 0 60000 65536"/>
                <a:gd name="T18" fmla="*/ 0 w 26"/>
                <a:gd name="T19" fmla="*/ 0 h 31"/>
                <a:gd name="T20" fmla="*/ 26 w 26"/>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26" h="31">
                  <a:moveTo>
                    <a:pt x="26" y="2"/>
                  </a:moveTo>
                  <a:lnTo>
                    <a:pt x="18" y="0"/>
                  </a:lnTo>
                  <a:lnTo>
                    <a:pt x="0" y="0"/>
                  </a:lnTo>
                  <a:lnTo>
                    <a:pt x="0" y="31"/>
                  </a:lnTo>
                  <a:lnTo>
                    <a:pt x="18" y="31"/>
                  </a:lnTo>
                  <a:lnTo>
                    <a:pt x="26" y="2"/>
                  </a:lnTo>
                  <a:close/>
                </a:path>
              </a:pathLst>
            </a:custGeom>
            <a:solidFill>
              <a:srgbClr val="000000"/>
            </a:solidFill>
            <a:ln w="9525">
              <a:noFill/>
              <a:round/>
              <a:headEnd/>
              <a:tailEnd/>
            </a:ln>
          </p:spPr>
          <p:txBody>
            <a:bodyPr/>
            <a:lstStyle/>
            <a:p>
              <a:endParaRPr lang="en-US"/>
            </a:p>
          </p:txBody>
        </p:sp>
        <p:sp>
          <p:nvSpPr>
            <p:cNvPr id="207997" name="Freeform 114"/>
            <p:cNvSpPr>
              <a:spLocks/>
            </p:cNvSpPr>
            <p:nvPr/>
          </p:nvSpPr>
          <p:spPr bwMode="auto">
            <a:xfrm>
              <a:off x="1641475" y="4813300"/>
              <a:ext cx="3175" cy="1588"/>
            </a:xfrm>
            <a:custGeom>
              <a:avLst/>
              <a:gdLst>
                <a:gd name="T0" fmla="*/ 0 w 8"/>
                <a:gd name="T1" fmla="*/ 0 h 2"/>
                <a:gd name="T2" fmla="*/ 2147483647 w 8"/>
                <a:gd name="T3" fmla="*/ 0 h 2"/>
                <a:gd name="T4" fmla="*/ 2147483647 w 8"/>
                <a:gd name="T5" fmla="*/ 2147483647 h 2"/>
                <a:gd name="T6" fmla="*/ 0 w 8"/>
                <a:gd name="T7" fmla="*/ 0 h 2"/>
                <a:gd name="T8" fmla="*/ 0 60000 65536"/>
                <a:gd name="T9" fmla="*/ 0 60000 65536"/>
                <a:gd name="T10" fmla="*/ 0 60000 65536"/>
                <a:gd name="T11" fmla="*/ 0 60000 65536"/>
                <a:gd name="T12" fmla="*/ 0 w 8"/>
                <a:gd name="T13" fmla="*/ 0 h 2"/>
                <a:gd name="T14" fmla="*/ 8 w 8"/>
                <a:gd name="T15" fmla="*/ 2 h 2"/>
              </a:gdLst>
              <a:ahLst/>
              <a:cxnLst>
                <a:cxn ang="T8">
                  <a:pos x="T0" y="T1"/>
                </a:cxn>
                <a:cxn ang="T9">
                  <a:pos x="T2" y="T3"/>
                </a:cxn>
                <a:cxn ang="T10">
                  <a:pos x="T4" y="T5"/>
                </a:cxn>
                <a:cxn ang="T11">
                  <a:pos x="T6" y="T7"/>
                </a:cxn>
              </a:cxnLst>
              <a:rect l="T12" t="T13" r="T14" b="T15"/>
              <a:pathLst>
                <a:path w="8" h="2">
                  <a:moveTo>
                    <a:pt x="0" y="0"/>
                  </a:moveTo>
                  <a:lnTo>
                    <a:pt x="4" y="0"/>
                  </a:lnTo>
                  <a:lnTo>
                    <a:pt x="8" y="2"/>
                  </a:lnTo>
                  <a:lnTo>
                    <a:pt x="0" y="0"/>
                  </a:lnTo>
                  <a:close/>
                </a:path>
              </a:pathLst>
            </a:custGeom>
            <a:solidFill>
              <a:srgbClr val="000000"/>
            </a:solidFill>
            <a:ln w="9525">
              <a:noFill/>
              <a:round/>
              <a:headEnd/>
              <a:tailEnd/>
            </a:ln>
          </p:spPr>
          <p:txBody>
            <a:bodyPr/>
            <a:lstStyle/>
            <a:p>
              <a:endParaRPr lang="en-US"/>
            </a:p>
          </p:txBody>
        </p:sp>
        <p:sp>
          <p:nvSpPr>
            <p:cNvPr id="207998" name="Freeform 115"/>
            <p:cNvSpPr>
              <a:spLocks/>
            </p:cNvSpPr>
            <p:nvPr/>
          </p:nvSpPr>
          <p:spPr bwMode="auto">
            <a:xfrm>
              <a:off x="1638300" y="4813300"/>
              <a:ext cx="11113" cy="15875"/>
            </a:xfrm>
            <a:custGeom>
              <a:avLst/>
              <a:gdLst>
                <a:gd name="T0" fmla="*/ 2147483647 w 30"/>
                <a:gd name="T1" fmla="*/ 2147483647 h 38"/>
                <a:gd name="T2" fmla="*/ 2147483647 w 30"/>
                <a:gd name="T3" fmla="*/ 2147483647 h 38"/>
                <a:gd name="T4" fmla="*/ 2147483647 w 30"/>
                <a:gd name="T5" fmla="*/ 0 h 38"/>
                <a:gd name="T6" fmla="*/ 0 w 30"/>
                <a:gd name="T7" fmla="*/ 2147483647 h 38"/>
                <a:gd name="T8" fmla="*/ 2147483647 w 30"/>
                <a:gd name="T9" fmla="*/ 2147483647 h 38"/>
                <a:gd name="T10" fmla="*/ 2147483647 w 30"/>
                <a:gd name="T11" fmla="*/ 2147483647 h 38"/>
                <a:gd name="T12" fmla="*/ 0 60000 65536"/>
                <a:gd name="T13" fmla="*/ 0 60000 65536"/>
                <a:gd name="T14" fmla="*/ 0 60000 65536"/>
                <a:gd name="T15" fmla="*/ 0 60000 65536"/>
                <a:gd name="T16" fmla="*/ 0 60000 65536"/>
                <a:gd name="T17" fmla="*/ 0 60000 65536"/>
                <a:gd name="T18" fmla="*/ 0 w 30"/>
                <a:gd name="T19" fmla="*/ 0 h 38"/>
                <a:gd name="T20" fmla="*/ 30 w 30"/>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30" h="38">
                  <a:moveTo>
                    <a:pt x="23" y="38"/>
                  </a:moveTo>
                  <a:lnTo>
                    <a:pt x="30" y="7"/>
                  </a:lnTo>
                  <a:lnTo>
                    <a:pt x="15" y="0"/>
                  </a:lnTo>
                  <a:lnTo>
                    <a:pt x="0" y="28"/>
                  </a:lnTo>
                  <a:lnTo>
                    <a:pt x="16" y="37"/>
                  </a:lnTo>
                  <a:lnTo>
                    <a:pt x="23" y="38"/>
                  </a:lnTo>
                  <a:close/>
                </a:path>
              </a:pathLst>
            </a:custGeom>
            <a:solidFill>
              <a:srgbClr val="000000"/>
            </a:solidFill>
            <a:ln w="9525">
              <a:noFill/>
              <a:round/>
              <a:headEnd/>
              <a:tailEnd/>
            </a:ln>
          </p:spPr>
          <p:txBody>
            <a:bodyPr/>
            <a:lstStyle/>
            <a:p>
              <a:endParaRPr lang="en-US"/>
            </a:p>
          </p:txBody>
        </p:sp>
        <p:sp>
          <p:nvSpPr>
            <p:cNvPr id="207999" name="Freeform 116"/>
            <p:cNvSpPr>
              <a:spLocks/>
            </p:cNvSpPr>
            <p:nvPr/>
          </p:nvSpPr>
          <p:spPr bwMode="auto">
            <a:xfrm>
              <a:off x="1644650" y="4829175"/>
              <a:ext cx="3175" cy="1588"/>
            </a:xfrm>
            <a:custGeom>
              <a:avLst/>
              <a:gdLst>
                <a:gd name="T0" fmla="*/ 2147483647 w 7"/>
                <a:gd name="T1" fmla="*/ 2147483647 h 1"/>
                <a:gd name="T2" fmla="*/ 2147483647 w 7"/>
                <a:gd name="T3" fmla="*/ 2147483647 h 1"/>
                <a:gd name="T4" fmla="*/ 0 w 7"/>
                <a:gd name="T5" fmla="*/ 0 h 1"/>
                <a:gd name="T6" fmla="*/ 2147483647 w 7"/>
                <a:gd name="T7" fmla="*/ 2147483647 h 1"/>
                <a:gd name="T8" fmla="*/ 0 60000 65536"/>
                <a:gd name="T9" fmla="*/ 0 60000 65536"/>
                <a:gd name="T10" fmla="*/ 0 60000 65536"/>
                <a:gd name="T11" fmla="*/ 0 60000 65536"/>
                <a:gd name="T12" fmla="*/ 0 w 7"/>
                <a:gd name="T13" fmla="*/ 0 h 1"/>
                <a:gd name="T14" fmla="*/ 7 w 7"/>
                <a:gd name="T15" fmla="*/ 1 h 1"/>
              </a:gdLst>
              <a:ahLst/>
              <a:cxnLst>
                <a:cxn ang="T8">
                  <a:pos x="T0" y="T1"/>
                </a:cxn>
                <a:cxn ang="T9">
                  <a:pos x="T2" y="T3"/>
                </a:cxn>
                <a:cxn ang="T10">
                  <a:pos x="T4" y="T5"/>
                </a:cxn>
                <a:cxn ang="T11">
                  <a:pos x="T6" y="T7"/>
                </a:cxn>
              </a:cxnLst>
              <a:rect l="T12" t="T13" r="T14" b="T15"/>
              <a:pathLst>
                <a:path w="7" h="1">
                  <a:moveTo>
                    <a:pt x="7" y="1"/>
                  </a:moveTo>
                  <a:lnTo>
                    <a:pt x="4" y="1"/>
                  </a:lnTo>
                  <a:lnTo>
                    <a:pt x="0" y="0"/>
                  </a:lnTo>
                  <a:lnTo>
                    <a:pt x="7" y="1"/>
                  </a:lnTo>
                  <a:close/>
                </a:path>
              </a:pathLst>
            </a:custGeom>
            <a:solidFill>
              <a:srgbClr val="000000"/>
            </a:solidFill>
            <a:ln w="9525">
              <a:noFill/>
              <a:round/>
              <a:headEnd/>
              <a:tailEnd/>
            </a:ln>
          </p:spPr>
          <p:txBody>
            <a:bodyPr/>
            <a:lstStyle/>
            <a:p>
              <a:endParaRPr lang="en-US"/>
            </a:p>
          </p:txBody>
        </p:sp>
        <p:sp>
          <p:nvSpPr>
            <p:cNvPr id="208000" name="Freeform 117"/>
            <p:cNvSpPr>
              <a:spLocks/>
            </p:cNvSpPr>
            <p:nvPr/>
          </p:nvSpPr>
          <p:spPr bwMode="auto">
            <a:xfrm>
              <a:off x="1647825" y="4816475"/>
              <a:ext cx="12700" cy="12700"/>
            </a:xfrm>
            <a:custGeom>
              <a:avLst/>
              <a:gdLst>
                <a:gd name="T0" fmla="*/ 2147483647 w 35"/>
                <a:gd name="T1" fmla="*/ 2147483647 h 32"/>
                <a:gd name="T2" fmla="*/ 2147483647 w 35"/>
                <a:gd name="T3" fmla="*/ 0 h 32"/>
                <a:gd name="T4" fmla="*/ 0 w 35"/>
                <a:gd name="T5" fmla="*/ 0 h 32"/>
                <a:gd name="T6" fmla="*/ 0 w 35"/>
                <a:gd name="T7" fmla="*/ 2147483647 h 32"/>
                <a:gd name="T8" fmla="*/ 2147483647 w 35"/>
                <a:gd name="T9" fmla="*/ 2147483647 h 32"/>
                <a:gd name="T10" fmla="*/ 2147483647 w 35"/>
                <a:gd name="T11" fmla="*/ 2147483647 h 32"/>
                <a:gd name="T12" fmla="*/ 0 60000 65536"/>
                <a:gd name="T13" fmla="*/ 0 60000 65536"/>
                <a:gd name="T14" fmla="*/ 0 60000 65536"/>
                <a:gd name="T15" fmla="*/ 0 60000 65536"/>
                <a:gd name="T16" fmla="*/ 0 60000 65536"/>
                <a:gd name="T17" fmla="*/ 0 60000 65536"/>
                <a:gd name="T18" fmla="*/ 0 w 35"/>
                <a:gd name="T19" fmla="*/ 0 h 32"/>
                <a:gd name="T20" fmla="*/ 35 w 35"/>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35" h="32">
                  <a:moveTo>
                    <a:pt x="35" y="5"/>
                  </a:moveTo>
                  <a:lnTo>
                    <a:pt x="24" y="0"/>
                  </a:lnTo>
                  <a:lnTo>
                    <a:pt x="0" y="0"/>
                  </a:lnTo>
                  <a:lnTo>
                    <a:pt x="0" y="32"/>
                  </a:lnTo>
                  <a:lnTo>
                    <a:pt x="24" y="32"/>
                  </a:lnTo>
                  <a:lnTo>
                    <a:pt x="35" y="5"/>
                  </a:lnTo>
                  <a:close/>
                </a:path>
              </a:pathLst>
            </a:custGeom>
            <a:solidFill>
              <a:srgbClr val="000000"/>
            </a:solidFill>
            <a:ln w="9525">
              <a:noFill/>
              <a:round/>
              <a:headEnd/>
              <a:tailEnd/>
            </a:ln>
          </p:spPr>
          <p:txBody>
            <a:bodyPr/>
            <a:lstStyle/>
            <a:p>
              <a:endParaRPr lang="en-US"/>
            </a:p>
          </p:txBody>
        </p:sp>
        <p:sp>
          <p:nvSpPr>
            <p:cNvPr id="208001" name="Freeform 118"/>
            <p:cNvSpPr>
              <a:spLocks/>
            </p:cNvSpPr>
            <p:nvPr/>
          </p:nvSpPr>
          <p:spPr bwMode="auto">
            <a:xfrm>
              <a:off x="1657350" y="4816475"/>
              <a:ext cx="3175" cy="1588"/>
            </a:xfrm>
            <a:custGeom>
              <a:avLst/>
              <a:gdLst>
                <a:gd name="T0" fmla="*/ 0 w 11"/>
                <a:gd name="T1" fmla="*/ 0 h 5"/>
                <a:gd name="T2" fmla="*/ 2147483647 w 11"/>
                <a:gd name="T3" fmla="*/ 0 h 5"/>
                <a:gd name="T4" fmla="*/ 2147483647 w 11"/>
                <a:gd name="T5" fmla="*/ 2147483647 h 5"/>
                <a:gd name="T6" fmla="*/ 0 w 11"/>
                <a:gd name="T7" fmla="*/ 0 h 5"/>
                <a:gd name="T8" fmla="*/ 0 60000 65536"/>
                <a:gd name="T9" fmla="*/ 0 60000 65536"/>
                <a:gd name="T10" fmla="*/ 0 60000 65536"/>
                <a:gd name="T11" fmla="*/ 0 60000 65536"/>
                <a:gd name="T12" fmla="*/ 0 w 11"/>
                <a:gd name="T13" fmla="*/ 0 h 5"/>
                <a:gd name="T14" fmla="*/ 11 w 11"/>
                <a:gd name="T15" fmla="*/ 5 h 5"/>
              </a:gdLst>
              <a:ahLst/>
              <a:cxnLst>
                <a:cxn ang="T8">
                  <a:pos x="T0" y="T1"/>
                </a:cxn>
                <a:cxn ang="T9">
                  <a:pos x="T2" y="T3"/>
                </a:cxn>
                <a:cxn ang="T10">
                  <a:pos x="T4" y="T5"/>
                </a:cxn>
                <a:cxn ang="T11">
                  <a:pos x="T6" y="T7"/>
                </a:cxn>
              </a:cxnLst>
              <a:rect l="T12" t="T13" r="T14" b="T15"/>
              <a:pathLst>
                <a:path w="11" h="5">
                  <a:moveTo>
                    <a:pt x="0" y="0"/>
                  </a:moveTo>
                  <a:lnTo>
                    <a:pt x="7" y="0"/>
                  </a:lnTo>
                  <a:lnTo>
                    <a:pt x="11" y="5"/>
                  </a:lnTo>
                  <a:lnTo>
                    <a:pt x="0" y="0"/>
                  </a:lnTo>
                  <a:close/>
                </a:path>
              </a:pathLst>
            </a:custGeom>
            <a:solidFill>
              <a:srgbClr val="000000"/>
            </a:solidFill>
            <a:ln w="9525">
              <a:noFill/>
              <a:round/>
              <a:headEnd/>
              <a:tailEnd/>
            </a:ln>
          </p:spPr>
          <p:txBody>
            <a:bodyPr/>
            <a:lstStyle/>
            <a:p>
              <a:endParaRPr lang="en-US"/>
            </a:p>
          </p:txBody>
        </p:sp>
        <p:sp>
          <p:nvSpPr>
            <p:cNvPr id="208002" name="Freeform 119"/>
            <p:cNvSpPr>
              <a:spLocks/>
            </p:cNvSpPr>
            <p:nvPr/>
          </p:nvSpPr>
          <p:spPr bwMode="auto">
            <a:xfrm>
              <a:off x="1652588" y="4818063"/>
              <a:ext cx="12700" cy="14287"/>
            </a:xfrm>
            <a:custGeom>
              <a:avLst/>
              <a:gdLst>
                <a:gd name="T0" fmla="*/ 2147483647 w 31"/>
                <a:gd name="T1" fmla="*/ 2147483647 h 34"/>
                <a:gd name="T2" fmla="*/ 2147483647 w 31"/>
                <a:gd name="T3" fmla="*/ 2147483647 h 34"/>
                <a:gd name="T4" fmla="*/ 2147483647 w 31"/>
                <a:gd name="T5" fmla="*/ 0 h 34"/>
                <a:gd name="T6" fmla="*/ 0 w 31"/>
                <a:gd name="T7" fmla="*/ 2147483647 h 34"/>
                <a:gd name="T8" fmla="*/ 2147483647 w 31"/>
                <a:gd name="T9" fmla="*/ 2147483647 h 34"/>
                <a:gd name="T10" fmla="*/ 2147483647 w 31"/>
                <a:gd name="T11" fmla="*/ 2147483647 h 34"/>
                <a:gd name="T12" fmla="*/ 0 60000 65536"/>
                <a:gd name="T13" fmla="*/ 0 60000 65536"/>
                <a:gd name="T14" fmla="*/ 0 60000 65536"/>
                <a:gd name="T15" fmla="*/ 0 60000 65536"/>
                <a:gd name="T16" fmla="*/ 0 60000 65536"/>
                <a:gd name="T17" fmla="*/ 0 60000 65536"/>
                <a:gd name="T18" fmla="*/ 0 w 31"/>
                <a:gd name="T19" fmla="*/ 0 h 34"/>
                <a:gd name="T20" fmla="*/ 31 w 31"/>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1" h="34">
                  <a:moveTo>
                    <a:pt x="19" y="34"/>
                  </a:moveTo>
                  <a:lnTo>
                    <a:pt x="31" y="7"/>
                  </a:lnTo>
                  <a:lnTo>
                    <a:pt x="22" y="0"/>
                  </a:lnTo>
                  <a:lnTo>
                    <a:pt x="0" y="22"/>
                  </a:lnTo>
                  <a:lnTo>
                    <a:pt x="7" y="31"/>
                  </a:lnTo>
                  <a:lnTo>
                    <a:pt x="19" y="34"/>
                  </a:lnTo>
                  <a:close/>
                </a:path>
              </a:pathLst>
            </a:custGeom>
            <a:solidFill>
              <a:srgbClr val="000000"/>
            </a:solidFill>
            <a:ln w="9525">
              <a:noFill/>
              <a:round/>
              <a:headEnd/>
              <a:tailEnd/>
            </a:ln>
          </p:spPr>
          <p:txBody>
            <a:bodyPr/>
            <a:lstStyle/>
            <a:p>
              <a:endParaRPr lang="en-US"/>
            </a:p>
          </p:txBody>
        </p:sp>
        <p:sp>
          <p:nvSpPr>
            <p:cNvPr id="208003" name="Freeform 120"/>
            <p:cNvSpPr>
              <a:spLocks/>
            </p:cNvSpPr>
            <p:nvPr/>
          </p:nvSpPr>
          <p:spPr bwMode="auto">
            <a:xfrm>
              <a:off x="1655763" y="4830763"/>
              <a:ext cx="4762" cy="1587"/>
            </a:xfrm>
            <a:custGeom>
              <a:avLst/>
              <a:gdLst>
                <a:gd name="T0" fmla="*/ 2147483647 w 12"/>
                <a:gd name="T1" fmla="*/ 2147483647 h 3"/>
                <a:gd name="T2" fmla="*/ 2147483647 w 12"/>
                <a:gd name="T3" fmla="*/ 2147483647 h 3"/>
                <a:gd name="T4" fmla="*/ 0 w 12"/>
                <a:gd name="T5" fmla="*/ 0 h 3"/>
                <a:gd name="T6" fmla="*/ 2147483647 w 12"/>
                <a:gd name="T7" fmla="*/ 2147483647 h 3"/>
                <a:gd name="T8" fmla="*/ 0 60000 65536"/>
                <a:gd name="T9" fmla="*/ 0 60000 65536"/>
                <a:gd name="T10" fmla="*/ 0 60000 65536"/>
                <a:gd name="T11" fmla="*/ 0 60000 65536"/>
                <a:gd name="T12" fmla="*/ 0 w 12"/>
                <a:gd name="T13" fmla="*/ 0 h 3"/>
                <a:gd name="T14" fmla="*/ 12 w 12"/>
                <a:gd name="T15" fmla="*/ 3 h 3"/>
              </a:gdLst>
              <a:ahLst/>
              <a:cxnLst>
                <a:cxn ang="T8">
                  <a:pos x="T0" y="T1"/>
                </a:cxn>
                <a:cxn ang="T9">
                  <a:pos x="T2" y="T3"/>
                </a:cxn>
                <a:cxn ang="T10">
                  <a:pos x="T4" y="T5"/>
                </a:cxn>
                <a:cxn ang="T11">
                  <a:pos x="T6" y="T7"/>
                </a:cxn>
              </a:cxnLst>
              <a:rect l="T12" t="T13" r="T14" b="T15"/>
              <a:pathLst>
                <a:path w="12" h="3">
                  <a:moveTo>
                    <a:pt x="12" y="3"/>
                  </a:moveTo>
                  <a:lnTo>
                    <a:pt x="5" y="3"/>
                  </a:lnTo>
                  <a:lnTo>
                    <a:pt x="0" y="0"/>
                  </a:lnTo>
                  <a:lnTo>
                    <a:pt x="12" y="3"/>
                  </a:lnTo>
                  <a:close/>
                </a:path>
              </a:pathLst>
            </a:custGeom>
            <a:solidFill>
              <a:srgbClr val="000000"/>
            </a:solidFill>
            <a:ln w="9525">
              <a:noFill/>
              <a:round/>
              <a:headEnd/>
              <a:tailEnd/>
            </a:ln>
          </p:spPr>
          <p:txBody>
            <a:bodyPr/>
            <a:lstStyle/>
            <a:p>
              <a:endParaRPr lang="en-US"/>
            </a:p>
          </p:txBody>
        </p:sp>
        <p:sp>
          <p:nvSpPr>
            <p:cNvPr id="208004" name="Freeform 121"/>
            <p:cNvSpPr>
              <a:spLocks/>
            </p:cNvSpPr>
            <p:nvPr/>
          </p:nvSpPr>
          <p:spPr bwMode="auto">
            <a:xfrm>
              <a:off x="1660525" y="4819650"/>
              <a:ext cx="12700" cy="12700"/>
            </a:xfrm>
            <a:custGeom>
              <a:avLst/>
              <a:gdLst>
                <a:gd name="T0" fmla="*/ 2147483647 w 35"/>
                <a:gd name="T1" fmla="*/ 2147483647 h 31"/>
                <a:gd name="T2" fmla="*/ 2147483647 w 35"/>
                <a:gd name="T3" fmla="*/ 0 h 31"/>
                <a:gd name="T4" fmla="*/ 0 w 35"/>
                <a:gd name="T5" fmla="*/ 0 h 31"/>
                <a:gd name="T6" fmla="*/ 0 w 35"/>
                <a:gd name="T7" fmla="*/ 2147483647 h 31"/>
                <a:gd name="T8" fmla="*/ 2147483647 w 35"/>
                <a:gd name="T9" fmla="*/ 2147483647 h 31"/>
                <a:gd name="T10" fmla="*/ 2147483647 w 35"/>
                <a:gd name="T11" fmla="*/ 2147483647 h 31"/>
                <a:gd name="T12" fmla="*/ 0 60000 65536"/>
                <a:gd name="T13" fmla="*/ 0 60000 65536"/>
                <a:gd name="T14" fmla="*/ 0 60000 65536"/>
                <a:gd name="T15" fmla="*/ 0 60000 65536"/>
                <a:gd name="T16" fmla="*/ 0 60000 65536"/>
                <a:gd name="T17" fmla="*/ 0 60000 65536"/>
                <a:gd name="T18" fmla="*/ 0 w 35"/>
                <a:gd name="T19" fmla="*/ 0 h 31"/>
                <a:gd name="T20" fmla="*/ 35 w 35"/>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35" h="31">
                  <a:moveTo>
                    <a:pt x="35" y="4"/>
                  </a:moveTo>
                  <a:lnTo>
                    <a:pt x="24" y="0"/>
                  </a:lnTo>
                  <a:lnTo>
                    <a:pt x="0" y="0"/>
                  </a:lnTo>
                  <a:lnTo>
                    <a:pt x="0" y="31"/>
                  </a:lnTo>
                  <a:lnTo>
                    <a:pt x="24" y="31"/>
                  </a:lnTo>
                  <a:lnTo>
                    <a:pt x="35" y="4"/>
                  </a:lnTo>
                  <a:close/>
                </a:path>
              </a:pathLst>
            </a:custGeom>
            <a:solidFill>
              <a:srgbClr val="000000"/>
            </a:solidFill>
            <a:ln w="9525">
              <a:noFill/>
              <a:round/>
              <a:headEnd/>
              <a:tailEnd/>
            </a:ln>
          </p:spPr>
          <p:txBody>
            <a:bodyPr/>
            <a:lstStyle/>
            <a:p>
              <a:endParaRPr lang="en-US"/>
            </a:p>
          </p:txBody>
        </p:sp>
        <p:sp>
          <p:nvSpPr>
            <p:cNvPr id="208005" name="Freeform 122"/>
            <p:cNvSpPr>
              <a:spLocks/>
            </p:cNvSpPr>
            <p:nvPr/>
          </p:nvSpPr>
          <p:spPr bwMode="auto">
            <a:xfrm>
              <a:off x="1670050" y="4819650"/>
              <a:ext cx="3175" cy="1588"/>
            </a:xfrm>
            <a:custGeom>
              <a:avLst/>
              <a:gdLst>
                <a:gd name="T0" fmla="*/ 0 w 11"/>
                <a:gd name="T1" fmla="*/ 0 h 4"/>
                <a:gd name="T2" fmla="*/ 2147483647 w 11"/>
                <a:gd name="T3" fmla="*/ 0 h 4"/>
                <a:gd name="T4" fmla="*/ 2147483647 w 11"/>
                <a:gd name="T5" fmla="*/ 2147483647 h 4"/>
                <a:gd name="T6" fmla="*/ 0 w 11"/>
                <a:gd name="T7" fmla="*/ 0 h 4"/>
                <a:gd name="T8" fmla="*/ 0 60000 65536"/>
                <a:gd name="T9" fmla="*/ 0 60000 65536"/>
                <a:gd name="T10" fmla="*/ 0 60000 65536"/>
                <a:gd name="T11" fmla="*/ 0 60000 65536"/>
                <a:gd name="T12" fmla="*/ 0 w 11"/>
                <a:gd name="T13" fmla="*/ 0 h 4"/>
                <a:gd name="T14" fmla="*/ 11 w 11"/>
                <a:gd name="T15" fmla="*/ 4 h 4"/>
              </a:gdLst>
              <a:ahLst/>
              <a:cxnLst>
                <a:cxn ang="T8">
                  <a:pos x="T0" y="T1"/>
                </a:cxn>
                <a:cxn ang="T9">
                  <a:pos x="T2" y="T3"/>
                </a:cxn>
                <a:cxn ang="T10">
                  <a:pos x="T4" y="T5"/>
                </a:cxn>
                <a:cxn ang="T11">
                  <a:pos x="T6" y="T7"/>
                </a:cxn>
              </a:cxnLst>
              <a:rect l="T12" t="T13" r="T14" b="T15"/>
              <a:pathLst>
                <a:path w="11" h="4">
                  <a:moveTo>
                    <a:pt x="0" y="0"/>
                  </a:moveTo>
                  <a:lnTo>
                    <a:pt x="7" y="0"/>
                  </a:lnTo>
                  <a:lnTo>
                    <a:pt x="11" y="4"/>
                  </a:lnTo>
                  <a:lnTo>
                    <a:pt x="0" y="0"/>
                  </a:lnTo>
                  <a:close/>
                </a:path>
              </a:pathLst>
            </a:custGeom>
            <a:solidFill>
              <a:srgbClr val="000000"/>
            </a:solidFill>
            <a:ln w="9525">
              <a:noFill/>
              <a:round/>
              <a:headEnd/>
              <a:tailEnd/>
            </a:ln>
          </p:spPr>
          <p:txBody>
            <a:bodyPr/>
            <a:lstStyle/>
            <a:p>
              <a:endParaRPr lang="en-US"/>
            </a:p>
          </p:txBody>
        </p:sp>
        <p:sp>
          <p:nvSpPr>
            <p:cNvPr id="208006" name="Freeform 123"/>
            <p:cNvSpPr>
              <a:spLocks/>
            </p:cNvSpPr>
            <p:nvPr/>
          </p:nvSpPr>
          <p:spPr bwMode="auto">
            <a:xfrm>
              <a:off x="1665288" y="4821238"/>
              <a:ext cx="9525" cy="11112"/>
            </a:xfrm>
            <a:custGeom>
              <a:avLst/>
              <a:gdLst>
                <a:gd name="T0" fmla="*/ 2147483647 w 26"/>
                <a:gd name="T1" fmla="*/ 2147483647 h 26"/>
                <a:gd name="T2" fmla="*/ 2147483647 w 26"/>
                <a:gd name="T3" fmla="*/ 2147483647 h 26"/>
                <a:gd name="T4" fmla="*/ 0 w 26"/>
                <a:gd name="T5" fmla="*/ 2147483647 h 26"/>
                <a:gd name="T6" fmla="*/ 2147483647 w 26"/>
                <a:gd name="T7" fmla="*/ 0 h 26"/>
                <a:gd name="T8" fmla="*/ 2147483647 w 26"/>
                <a:gd name="T9" fmla="*/ 2147483647 h 26"/>
                <a:gd name="T10" fmla="*/ 0 60000 65536"/>
                <a:gd name="T11" fmla="*/ 0 60000 65536"/>
                <a:gd name="T12" fmla="*/ 0 60000 65536"/>
                <a:gd name="T13" fmla="*/ 0 60000 65536"/>
                <a:gd name="T14" fmla="*/ 0 60000 65536"/>
                <a:gd name="T15" fmla="*/ 0 w 26"/>
                <a:gd name="T16" fmla="*/ 0 h 26"/>
                <a:gd name="T17" fmla="*/ 26 w 26"/>
                <a:gd name="T18" fmla="*/ 26 h 26"/>
              </a:gdLst>
              <a:ahLst/>
              <a:cxnLst>
                <a:cxn ang="T10">
                  <a:pos x="T0" y="T1"/>
                </a:cxn>
                <a:cxn ang="T11">
                  <a:pos x="T2" y="T3"/>
                </a:cxn>
                <a:cxn ang="T12">
                  <a:pos x="T4" y="T5"/>
                </a:cxn>
                <a:cxn ang="T13">
                  <a:pos x="T6" y="T7"/>
                </a:cxn>
                <a:cxn ang="T14">
                  <a:pos x="T8" y="T9"/>
                </a:cxn>
              </a:cxnLst>
              <a:rect l="T15" t="T16" r="T17" b="T18"/>
              <a:pathLst>
                <a:path w="26" h="26">
                  <a:moveTo>
                    <a:pt x="26" y="4"/>
                  </a:moveTo>
                  <a:lnTo>
                    <a:pt x="2" y="26"/>
                  </a:lnTo>
                  <a:lnTo>
                    <a:pt x="0" y="24"/>
                  </a:lnTo>
                  <a:lnTo>
                    <a:pt x="22" y="0"/>
                  </a:lnTo>
                  <a:lnTo>
                    <a:pt x="26" y="4"/>
                  </a:lnTo>
                  <a:close/>
                </a:path>
              </a:pathLst>
            </a:custGeom>
            <a:solidFill>
              <a:srgbClr val="000000"/>
            </a:solidFill>
            <a:ln w="9525">
              <a:noFill/>
              <a:round/>
              <a:headEnd/>
              <a:tailEnd/>
            </a:ln>
          </p:spPr>
          <p:txBody>
            <a:bodyPr/>
            <a:lstStyle/>
            <a:p>
              <a:endParaRPr lang="en-US"/>
            </a:p>
          </p:txBody>
        </p:sp>
        <p:sp>
          <p:nvSpPr>
            <p:cNvPr id="208007" name="Freeform 124"/>
            <p:cNvSpPr>
              <a:spLocks/>
            </p:cNvSpPr>
            <p:nvPr/>
          </p:nvSpPr>
          <p:spPr bwMode="auto">
            <a:xfrm>
              <a:off x="1708150" y="4829175"/>
              <a:ext cx="17463" cy="12700"/>
            </a:xfrm>
            <a:custGeom>
              <a:avLst/>
              <a:gdLst>
                <a:gd name="T0" fmla="*/ 2147483647 w 43"/>
                <a:gd name="T1" fmla="*/ 2147483647 h 32"/>
                <a:gd name="T2" fmla="*/ 2147483647 w 43"/>
                <a:gd name="T3" fmla="*/ 0 h 32"/>
                <a:gd name="T4" fmla="*/ 0 w 43"/>
                <a:gd name="T5" fmla="*/ 0 h 32"/>
                <a:gd name="T6" fmla="*/ 0 w 43"/>
                <a:gd name="T7" fmla="*/ 2147483647 h 32"/>
                <a:gd name="T8" fmla="*/ 2147483647 w 43"/>
                <a:gd name="T9" fmla="*/ 2147483647 h 32"/>
                <a:gd name="T10" fmla="*/ 2147483647 w 43"/>
                <a:gd name="T11" fmla="*/ 2147483647 h 32"/>
                <a:gd name="T12" fmla="*/ 0 60000 65536"/>
                <a:gd name="T13" fmla="*/ 0 60000 65536"/>
                <a:gd name="T14" fmla="*/ 0 60000 65536"/>
                <a:gd name="T15" fmla="*/ 0 60000 65536"/>
                <a:gd name="T16" fmla="*/ 0 60000 65536"/>
                <a:gd name="T17" fmla="*/ 0 60000 65536"/>
                <a:gd name="T18" fmla="*/ 0 w 43"/>
                <a:gd name="T19" fmla="*/ 0 h 32"/>
                <a:gd name="T20" fmla="*/ 43 w 43"/>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43" h="32">
                  <a:moveTo>
                    <a:pt x="43" y="5"/>
                  </a:moveTo>
                  <a:lnTo>
                    <a:pt x="32" y="0"/>
                  </a:lnTo>
                  <a:lnTo>
                    <a:pt x="0" y="0"/>
                  </a:lnTo>
                  <a:lnTo>
                    <a:pt x="0" y="32"/>
                  </a:lnTo>
                  <a:lnTo>
                    <a:pt x="32" y="32"/>
                  </a:lnTo>
                  <a:lnTo>
                    <a:pt x="43" y="5"/>
                  </a:lnTo>
                  <a:close/>
                </a:path>
              </a:pathLst>
            </a:custGeom>
            <a:solidFill>
              <a:srgbClr val="000000"/>
            </a:solidFill>
            <a:ln w="9525">
              <a:noFill/>
              <a:round/>
              <a:headEnd/>
              <a:tailEnd/>
            </a:ln>
          </p:spPr>
          <p:txBody>
            <a:bodyPr/>
            <a:lstStyle/>
            <a:p>
              <a:endParaRPr lang="en-US"/>
            </a:p>
          </p:txBody>
        </p:sp>
        <p:sp>
          <p:nvSpPr>
            <p:cNvPr id="208008" name="Freeform 125"/>
            <p:cNvSpPr>
              <a:spLocks/>
            </p:cNvSpPr>
            <p:nvPr/>
          </p:nvSpPr>
          <p:spPr bwMode="auto">
            <a:xfrm>
              <a:off x="1720850" y="4829175"/>
              <a:ext cx="4763" cy="1588"/>
            </a:xfrm>
            <a:custGeom>
              <a:avLst/>
              <a:gdLst>
                <a:gd name="T0" fmla="*/ 0 w 11"/>
                <a:gd name="T1" fmla="*/ 0 h 5"/>
                <a:gd name="T2" fmla="*/ 2147483647 w 11"/>
                <a:gd name="T3" fmla="*/ 0 h 5"/>
                <a:gd name="T4" fmla="*/ 2147483647 w 11"/>
                <a:gd name="T5" fmla="*/ 2147483647 h 5"/>
                <a:gd name="T6" fmla="*/ 0 w 11"/>
                <a:gd name="T7" fmla="*/ 0 h 5"/>
                <a:gd name="T8" fmla="*/ 0 60000 65536"/>
                <a:gd name="T9" fmla="*/ 0 60000 65536"/>
                <a:gd name="T10" fmla="*/ 0 60000 65536"/>
                <a:gd name="T11" fmla="*/ 0 60000 65536"/>
                <a:gd name="T12" fmla="*/ 0 w 11"/>
                <a:gd name="T13" fmla="*/ 0 h 5"/>
                <a:gd name="T14" fmla="*/ 11 w 11"/>
                <a:gd name="T15" fmla="*/ 5 h 5"/>
              </a:gdLst>
              <a:ahLst/>
              <a:cxnLst>
                <a:cxn ang="T8">
                  <a:pos x="T0" y="T1"/>
                </a:cxn>
                <a:cxn ang="T9">
                  <a:pos x="T2" y="T3"/>
                </a:cxn>
                <a:cxn ang="T10">
                  <a:pos x="T4" y="T5"/>
                </a:cxn>
                <a:cxn ang="T11">
                  <a:pos x="T6" y="T7"/>
                </a:cxn>
              </a:cxnLst>
              <a:rect l="T12" t="T13" r="T14" b="T15"/>
              <a:pathLst>
                <a:path w="11" h="5">
                  <a:moveTo>
                    <a:pt x="0" y="0"/>
                  </a:moveTo>
                  <a:lnTo>
                    <a:pt x="6" y="0"/>
                  </a:lnTo>
                  <a:lnTo>
                    <a:pt x="11" y="5"/>
                  </a:lnTo>
                  <a:lnTo>
                    <a:pt x="0" y="0"/>
                  </a:lnTo>
                  <a:close/>
                </a:path>
              </a:pathLst>
            </a:custGeom>
            <a:solidFill>
              <a:srgbClr val="000000"/>
            </a:solidFill>
            <a:ln w="9525">
              <a:noFill/>
              <a:round/>
              <a:headEnd/>
              <a:tailEnd/>
            </a:ln>
          </p:spPr>
          <p:txBody>
            <a:bodyPr/>
            <a:lstStyle/>
            <a:p>
              <a:endParaRPr lang="en-US"/>
            </a:p>
          </p:txBody>
        </p:sp>
        <p:sp>
          <p:nvSpPr>
            <p:cNvPr id="208009" name="Freeform 126"/>
            <p:cNvSpPr>
              <a:spLocks/>
            </p:cNvSpPr>
            <p:nvPr/>
          </p:nvSpPr>
          <p:spPr bwMode="auto">
            <a:xfrm>
              <a:off x="1716088" y="4830763"/>
              <a:ext cx="12700" cy="14287"/>
            </a:xfrm>
            <a:custGeom>
              <a:avLst/>
              <a:gdLst>
                <a:gd name="T0" fmla="*/ 2147483647 w 31"/>
                <a:gd name="T1" fmla="*/ 2147483647 h 34"/>
                <a:gd name="T2" fmla="*/ 2147483647 w 31"/>
                <a:gd name="T3" fmla="*/ 2147483647 h 34"/>
                <a:gd name="T4" fmla="*/ 2147483647 w 31"/>
                <a:gd name="T5" fmla="*/ 0 h 34"/>
                <a:gd name="T6" fmla="*/ 0 w 31"/>
                <a:gd name="T7" fmla="*/ 2147483647 h 34"/>
                <a:gd name="T8" fmla="*/ 2147483647 w 31"/>
                <a:gd name="T9" fmla="*/ 2147483647 h 34"/>
                <a:gd name="T10" fmla="*/ 2147483647 w 31"/>
                <a:gd name="T11" fmla="*/ 2147483647 h 34"/>
                <a:gd name="T12" fmla="*/ 0 60000 65536"/>
                <a:gd name="T13" fmla="*/ 0 60000 65536"/>
                <a:gd name="T14" fmla="*/ 0 60000 65536"/>
                <a:gd name="T15" fmla="*/ 0 60000 65536"/>
                <a:gd name="T16" fmla="*/ 0 60000 65536"/>
                <a:gd name="T17" fmla="*/ 0 60000 65536"/>
                <a:gd name="T18" fmla="*/ 0 w 31"/>
                <a:gd name="T19" fmla="*/ 0 h 34"/>
                <a:gd name="T20" fmla="*/ 31 w 31"/>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1" h="34">
                  <a:moveTo>
                    <a:pt x="20" y="34"/>
                  </a:moveTo>
                  <a:lnTo>
                    <a:pt x="31" y="7"/>
                  </a:lnTo>
                  <a:lnTo>
                    <a:pt x="22" y="0"/>
                  </a:lnTo>
                  <a:lnTo>
                    <a:pt x="0" y="22"/>
                  </a:lnTo>
                  <a:lnTo>
                    <a:pt x="7" y="31"/>
                  </a:lnTo>
                  <a:lnTo>
                    <a:pt x="20" y="34"/>
                  </a:lnTo>
                  <a:close/>
                </a:path>
              </a:pathLst>
            </a:custGeom>
            <a:solidFill>
              <a:srgbClr val="000000"/>
            </a:solidFill>
            <a:ln w="9525">
              <a:noFill/>
              <a:round/>
              <a:headEnd/>
              <a:tailEnd/>
            </a:ln>
          </p:spPr>
          <p:txBody>
            <a:bodyPr/>
            <a:lstStyle/>
            <a:p>
              <a:endParaRPr lang="en-US"/>
            </a:p>
          </p:txBody>
        </p:sp>
        <p:sp>
          <p:nvSpPr>
            <p:cNvPr id="208010" name="Freeform 127"/>
            <p:cNvSpPr>
              <a:spLocks/>
            </p:cNvSpPr>
            <p:nvPr/>
          </p:nvSpPr>
          <p:spPr bwMode="auto">
            <a:xfrm>
              <a:off x="1719263" y="4843463"/>
              <a:ext cx="4762" cy="1587"/>
            </a:xfrm>
            <a:custGeom>
              <a:avLst/>
              <a:gdLst>
                <a:gd name="T0" fmla="*/ 2147483647 w 13"/>
                <a:gd name="T1" fmla="*/ 2147483647 h 3"/>
                <a:gd name="T2" fmla="*/ 2147483647 w 13"/>
                <a:gd name="T3" fmla="*/ 2147483647 h 3"/>
                <a:gd name="T4" fmla="*/ 0 w 13"/>
                <a:gd name="T5" fmla="*/ 0 h 3"/>
                <a:gd name="T6" fmla="*/ 2147483647 w 13"/>
                <a:gd name="T7" fmla="*/ 2147483647 h 3"/>
                <a:gd name="T8" fmla="*/ 0 60000 65536"/>
                <a:gd name="T9" fmla="*/ 0 60000 65536"/>
                <a:gd name="T10" fmla="*/ 0 60000 65536"/>
                <a:gd name="T11" fmla="*/ 0 60000 65536"/>
                <a:gd name="T12" fmla="*/ 0 w 13"/>
                <a:gd name="T13" fmla="*/ 0 h 3"/>
                <a:gd name="T14" fmla="*/ 13 w 13"/>
                <a:gd name="T15" fmla="*/ 3 h 3"/>
              </a:gdLst>
              <a:ahLst/>
              <a:cxnLst>
                <a:cxn ang="T8">
                  <a:pos x="T0" y="T1"/>
                </a:cxn>
                <a:cxn ang="T9">
                  <a:pos x="T2" y="T3"/>
                </a:cxn>
                <a:cxn ang="T10">
                  <a:pos x="T4" y="T5"/>
                </a:cxn>
                <a:cxn ang="T11">
                  <a:pos x="T6" y="T7"/>
                </a:cxn>
              </a:cxnLst>
              <a:rect l="T12" t="T13" r="T14" b="T15"/>
              <a:pathLst>
                <a:path w="13" h="3">
                  <a:moveTo>
                    <a:pt x="13" y="3"/>
                  </a:moveTo>
                  <a:lnTo>
                    <a:pt x="5" y="3"/>
                  </a:lnTo>
                  <a:lnTo>
                    <a:pt x="0" y="0"/>
                  </a:lnTo>
                  <a:lnTo>
                    <a:pt x="13" y="3"/>
                  </a:lnTo>
                  <a:close/>
                </a:path>
              </a:pathLst>
            </a:custGeom>
            <a:solidFill>
              <a:srgbClr val="000000"/>
            </a:solidFill>
            <a:ln w="9525">
              <a:noFill/>
              <a:round/>
              <a:headEnd/>
              <a:tailEnd/>
            </a:ln>
          </p:spPr>
          <p:txBody>
            <a:bodyPr/>
            <a:lstStyle/>
            <a:p>
              <a:endParaRPr lang="en-US"/>
            </a:p>
          </p:txBody>
        </p:sp>
        <p:sp>
          <p:nvSpPr>
            <p:cNvPr id="208011" name="Freeform 128"/>
            <p:cNvSpPr>
              <a:spLocks/>
            </p:cNvSpPr>
            <p:nvPr/>
          </p:nvSpPr>
          <p:spPr bwMode="auto">
            <a:xfrm>
              <a:off x="1724025" y="4832350"/>
              <a:ext cx="14288" cy="12700"/>
            </a:xfrm>
            <a:custGeom>
              <a:avLst/>
              <a:gdLst>
                <a:gd name="T0" fmla="*/ 2147483647 w 34"/>
                <a:gd name="T1" fmla="*/ 2147483647 h 32"/>
                <a:gd name="T2" fmla="*/ 2147483647 w 34"/>
                <a:gd name="T3" fmla="*/ 0 h 32"/>
                <a:gd name="T4" fmla="*/ 0 w 34"/>
                <a:gd name="T5" fmla="*/ 0 h 32"/>
                <a:gd name="T6" fmla="*/ 0 w 34"/>
                <a:gd name="T7" fmla="*/ 2147483647 h 32"/>
                <a:gd name="T8" fmla="*/ 2147483647 w 34"/>
                <a:gd name="T9" fmla="*/ 2147483647 h 32"/>
                <a:gd name="T10" fmla="*/ 2147483647 w 34"/>
                <a:gd name="T11" fmla="*/ 2147483647 h 32"/>
                <a:gd name="T12" fmla="*/ 0 60000 65536"/>
                <a:gd name="T13" fmla="*/ 0 60000 65536"/>
                <a:gd name="T14" fmla="*/ 0 60000 65536"/>
                <a:gd name="T15" fmla="*/ 0 60000 65536"/>
                <a:gd name="T16" fmla="*/ 0 60000 65536"/>
                <a:gd name="T17" fmla="*/ 0 60000 65536"/>
                <a:gd name="T18" fmla="*/ 0 w 34"/>
                <a:gd name="T19" fmla="*/ 0 h 32"/>
                <a:gd name="T20" fmla="*/ 34 w 34"/>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34" h="32">
                  <a:moveTo>
                    <a:pt x="34" y="5"/>
                  </a:moveTo>
                  <a:lnTo>
                    <a:pt x="23" y="0"/>
                  </a:lnTo>
                  <a:lnTo>
                    <a:pt x="0" y="0"/>
                  </a:lnTo>
                  <a:lnTo>
                    <a:pt x="0" y="32"/>
                  </a:lnTo>
                  <a:lnTo>
                    <a:pt x="23" y="32"/>
                  </a:lnTo>
                  <a:lnTo>
                    <a:pt x="34" y="5"/>
                  </a:lnTo>
                  <a:close/>
                </a:path>
              </a:pathLst>
            </a:custGeom>
            <a:solidFill>
              <a:srgbClr val="000000"/>
            </a:solidFill>
            <a:ln w="9525">
              <a:noFill/>
              <a:round/>
              <a:headEnd/>
              <a:tailEnd/>
            </a:ln>
          </p:spPr>
          <p:txBody>
            <a:bodyPr/>
            <a:lstStyle/>
            <a:p>
              <a:endParaRPr lang="en-US"/>
            </a:p>
          </p:txBody>
        </p:sp>
        <p:sp>
          <p:nvSpPr>
            <p:cNvPr id="208012" name="Freeform 129"/>
            <p:cNvSpPr>
              <a:spLocks/>
            </p:cNvSpPr>
            <p:nvPr/>
          </p:nvSpPr>
          <p:spPr bwMode="auto">
            <a:xfrm>
              <a:off x="1733550" y="4832350"/>
              <a:ext cx="4763" cy="1588"/>
            </a:xfrm>
            <a:custGeom>
              <a:avLst/>
              <a:gdLst>
                <a:gd name="T0" fmla="*/ 0 w 11"/>
                <a:gd name="T1" fmla="*/ 0 h 5"/>
                <a:gd name="T2" fmla="*/ 2147483647 w 11"/>
                <a:gd name="T3" fmla="*/ 0 h 5"/>
                <a:gd name="T4" fmla="*/ 2147483647 w 11"/>
                <a:gd name="T5" fmla="*/ 2147483647 h 5"/>
                <a:gd name="T6" fmla="*/ 0 w 11"/>
                <a:gd name="T7" fmla="*/ 0 h 5"/>
                <a:gd name="T8" fmla="*/ 0 60000 65536"/>
                <a:gd name="T9" fmla="*/ 0 60000 65536"/>
                <a:gd name="T10" fmla="*/ 0 60000 65536"/>
                <a:gd name="T11" fmla="*/ 0 60000 65536"/>
                <a:gd name="T12" fmla="*/ 0 w 11"/>
                <a:gd name="T13" fmla="*/ 0 h 5"/>
                <a:gd name="T14" fmla="*/ 11 w 11"/>
                <a:gd name="T15" fmla="*/ 5 h 5"/>
              </a:gdLst>
              <a:ahLst/>
              <a:cxnLst>
                <a:cxn ang="T8">
                  <a:pos x="T0" y="T1"/>
                </a:cxn>
                <a:cxn ang="T9">
                  <a:pos x="T2" y="T3"/>
                </a:cxn>
                <a:cxn ang="T10">
                  <a:pos x="T4" y="T5"/>
                </a:cxn>
                <a:cxn ang="T11">
                  <a:pos x="T6" y="T7"/>
                </a:cxn>
              </a:cxnLst>
              <a:rect l="T12" t="T13" r="T14" b="T15"/>
              <a:pathLst>
                <a:path w="11" h="5">
                  <a:moveTo>
                    <a:pt x="0" y="0"/>
                  </a:moveTo>
                  <a:lnTo>
                    <a:pt x="6" y="0"/>
                  </a:lnTo>
                  <a:lnTo>
                    <a:pt x="11" y="5"/>
                  </a:lnTo>
                  <a:lnTo>
                    <a:pt x="0" y="0"/>
                  </a:lnTo>
                  <a:close/>
                </a:path>
              </a:pathLst>
            </a:custGeom>
            <a:solidFill>
              <a:srgbClr val="000000"/>
            </a:solidFill>
            <a:ln w="9525">
              <a:noFill/>
              <a:round/>
              <a:headEnd/>
              <a:tailEnd/>
            </a:ln>
          </p:spPr>
          <p:txBody>
            <a:bodyPr/>
            <a:lstStyle/>
            <a:p>
              <a:endParaRPr lang="en-US"/>
            </a:p>
          </p:txBody>
        </p:sp>
        <p:sp>
          <p:nvSpPr>
            <p:cNvPr id="208013" name="Freeform 130"/>
            <p:cNvSpPr>
              <a:spLocks/>
            </p:cNvSpPr>
            <p:nvPr/>
          </p:nvSpPr>
          <p:spPr bwMode="auto">
            <a:xfrm>
              <a:off x="1728788" y="4833938"/>
              <a:ext cx="12700" cy="14287"/>
            </a:xfrm>
            <a:custGeom>
              <a:avLst/>
              <a:gdLst>
                <a:gd name="T0" fmla="*/ 2147483647 w 31"/>
                <a:gd name="T1" fmla="*/ 2147483647 h 36"/>
                <a:gd name="T2" fmla="*/ 2147483647 w 31"/>
                <a:gd name="T3" fmla="*/ 2147483647 h 36"/>
                <a:gd name="T4" fmla="*/ 2147483647 w 31"/>
                <a:gd name="T5" fmla="*/ 0 h 36"/>
                <a:gd name="T6" fmla="*/ 0 w 31"/>
                <a:gd name="T7" fmla="*/ 2147483647 h 36"/>
                <a:gd name="T8" fmla="*/ 2147483647 w 31"/>
                <a:gd name="T9" fmla="*/ 2147483647 h 36"/>
                <a:gd name="T10" fmla="*/ 2147483647 w 31"/>
                <a:gd name="T11" fmla="*/ 2147483647 h 36"/>
                <a:gd name="T12" fmla="*/ 0 60000 65536"/>
                <a:gd name="T13" fmla="*/ 0 60000 65536"/>
                <a:gd name="T14" fmla="*/ 0 60000 65536"/>
                <a:gd name="T15" fmla="*/ 0 60000 65536"/>
                <a:gd name="T16" fmla="*/ 0 60000 65536"/>
                <a:gd name="T17" fmla="*/ 0 60000 65536"/>
                <a:gd name="T18" fmla="*/ 0 w 31"/>
                <a:gd name="T19" fmla="*/ 0 h 36"/>
                <a:gd name="T20" fmla="*/ 31 w 31"/>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31" h="36">
                  <a:moveTo>
                    <a:pt x="20" y="36"/>
                  </a:moveTo>
                  <a:lnTo>
                    <a:pt x="31" y="9"/>
                  </a:lnTo>
                  <a:lnTo>
                    <a:pt x="22" y="0"/>
                  </a:lnTo>
                  <a:lnTo>
                    <a:pt x="0" y="24"/>
                  </a:lnTo>
                  <a:lnTo>
                    <a:pt x="7" y="31"/>
                  </a:lnTo>
                  <a:lnTo>
                    <a:pt x="20" y="36"/>
                  </a:lnTo>
                  <a:close/>
                </a:path>
              </a:pathLst>
            </a:custGeom>
            <a:solidFill>
              <a:srgbClr val="000000"/>
            </a:solidFill>
            <a:ln w="9525">
              <a:noFill/>
              <a:round/>
              <a:headEnd/>
              <a:tailEnd/>
            </a:ln>
          </p:spPr>
          <p:txBody>
            <a:bodyPr/>
            <a:lstStyle/>
            <a:p>
              <a:endParaRPr lang="en-US"/>
            </a:p>
          </p:txBody>
        </p:sp>
        <p:sp>
          <p:nvSpPr>
            <p:cNvPr id="208014" name="Freeform 131"/>
            <p:cNvSpPr>
              <a:spLocks/>
            </p:cNvSpPr>
            <p:nvPr/>
          </p:nvSpPr>
          <p:spPr bwMode="auto">
            <a:xfrm>
              <a:off x="1731963" y="4846638"/>
              <a:ext cx="4762" cy="1587"/>
            </a:xfrm>
            <a:custGeom>
              <a:avLst/>
              <a:gdLst>
                <a:gd name="T0" fmla="*/ 2147483647 w 13"/>
                <a:gd name="T1" fmla="*/ 2147483647 h 5"/>
                <a:gd name="T2" fmla="*/ 2147483647 w 13"/>
                <a:gd name="T3" fmla="*/ 2147483647 h 5"/>
                <a:gd name="T4" fmla="*/ 0 w 13"/>
                <a:gd name="T5" fmla="*/ 0 h 5"/>
                <a:gd name="T6" fmla="*/ 2147483647 w 13"/>
                <a:gd name="T7" fmla="*/ 2147483647 h 5"/>
                <a:gd name="T8" fmla="*/ 0 60000 65536"/>
                <a:gd name="T9" fmla="*/ 0 60000 65536"/>
                <a:gd name="T10" fmla="*/ 0 60000 65536"/>
                <a:gd name="T11" fmla="*/ 0 60000 65536"/>
                <a:gd name="T12" fmla="*/ 0 w 13"/>
                <a:gd name="T13" fmla="*/ 0 h 5"/>
                <a:gd name="T14" fmla="*/ 13 w 13"/>
                <a:gd name="T15" fmla="*/ 5 h 5"/>
              </a:gdLst>
              <a:ahLst/>
              <a:cxnLst>
                <a:cxn ang="T8">
                  <a:pos x="T0" y="T1"/>
                </a:cxn>
                <a:cxn ang="T9">
                  <a:pos x="T2" y="T3"/>
                </a:cxn>
                <a:cxn ang="T10">
                  <a:pos x="T4" y="T5"/>
                </a:cxn>
                <a:cxn ang="T11">
                  <a:pos x="T6" y="T7"/>
                </a:cxn>
              </a:cxnLst>
              <a:rect l="T12" t="T13" r="T14" b="T15"/>
              <a:pathLst>
                <a:path w="13" h="5">
                  <a:moveTo>
                    <a:pt x="13" y="5"/>
                  </a:moveTo>
                  <a:lnTo>
                    <a:pt x="5" y="5"/>
                  </a:lnTo>
                  <a:lnTo>
                    <a:pt x="0" y="0"/>
                  </a:lnTo>
                  <a:lnTo>
                    <a:pt x="13" y="5"/>
                  </a:lnTo>
                  <a:close/>
                </a:path>
              </a:pathLst>
            </a:custGeom>
            <a:solidFill>
              <a:srgbClr val="000000"/>
            </a:solidFill>
            <a:ln w="9525">
              <a:noFill/>
              <a:round/>
              <a:headEnd/>
              <a:tailEnd/>
            </a:ln>
          </p:spPr>
          <p:txBody>
            <a:bodyPr/>
            <a:lstStyle/>
            <a:p>
              <a:endParaRPr lang="en-US"/>
            </a:p>
          </p:txBody>
        </p:sp>
        <p:sp>
          <p:nvSpPr>
            <p:cNvPr id="208015" name="Rectangle 132"/>
            <p:cNvSpPr>
              <a:spLocks noChangeArrowheads="1"/>
            </p:cNvSpPr>
            <p:nvPr/>
          </p:nvSpPr>
          <p:spPr bwMode="auto">
            <a:xfrm>
              <a:off x="1736725" y="4835525"/>
              <a:ext cx="7938" cy="12700"/>
            </a:xfrm>
            <a:prstGeom prst="rect">
              <a:avLst/>
            </a:prstGeom>
            <a:solidFill>
              <a:srgbClr val="000000"/>
            </a:solidFill>
            <a:ln w="9525">
              <a:noFill/>
              <a:miter lim="800000"/>
              <a:headEnd/>
              <a:tailEnd/>
            </a:ln>
          </p:spPr>
          <p:txBody>
            <a:bodyPr/>
            <a:lstStyle/>
            <a:p>
              <a:endParaRPr lang="en-US">
                <a:latin typeface="Times New Roman" pitchFamily="18" charset="0"/>
                <a:cs typeface="Times New Roman" pitchFamily="18" charset="0"/>
              </a:endParaRPr>
            </a:p>
          </p:txBody>
        </p:sp>
        <p:sp>
          <p:nvSpPr>
            <p:cNvPr id="208016" name="Freeform 133"/>
            <p:cNvSpPr>
              <a:spLocks/>
            </p:cNvSpPr>
            <p:nvPr/>
          </p:nvSpPr>
          <p:spPr bwMode="auto">
            <a:xfrm>
              <a:off x="1782763" y="4841875"/>
              <a:ext cx="15875" cy="12700"/>
            </a:xfrm>
            <a:custGeom>
              <a:avLst/>
              <a:gdLst>
                <a:gd name="T0" fmla="*/ 2147483647 w 41"/>
                <a:gd name="T1" fmla="*/ 2147483647 h 32"/>
                <a:gd name="T2" fmla="*/ 2147483647 w 41"/>
                <a:gd name="T3" fmla="*/ 0 h 32"/>
                <a:gd name="T4" fmla="*/ 0 w 41"/>
                <a:gd name="T5" fmla="*/ 0 h 32"/>
                <a:gd name="T6" fmla="*/ 0 w 41"/>
                <a:gd name="T7" fmla="*/ 2147483647 h 32"/>
                <a:gd name="T8" fmla="*/ 2147483647 w 41"/>
                <a:gd name="T9" fmla="*/ 2147483647 h 32"/>
                <a:gd name="T10" fmla="*/ 2147483647 w 41"/>
                <a:gd name="T11" fmla="*/ 2147483647 h 32"/>
                <a:gd name="T12" fmla="*/ 0 60000 65536"/>
                <a:gd name="T13" fmla="*/ 0 60000 65536"/>
                <a:gd name="T14" fmla="*/ 0 60000 65536"/>
                <a:gd name="T15" fmla="*/ 0 60000 65536"/>
                <a:gd name="T16" fmla="*/ 0 60000 65536"/>
                <a:gd name="T17" fmla="*/ 0 60000 65536"/>
                <a:gd name="T18" fmla="*/ 0 w 41"/>
                <a:gd name="T19" fmla="*/ 0 h 32"/>
                <a:gd name="T20" fmla="*/ 41 w 41"/>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41" h="32">
                  <a:moveTo>
                    <a:pt x="41" y="5"/>
                  </a:moveTo>
                  <a:lnTo>
                    <a:pt x="28" y="0"/>
                  </a:lnTo>
                  <a:lnTo>
                    <a:pt x="0" y="0"/>
                  </a:lnTo>
                  <a:lnTo>
                    <a:pt x="0" y="32"/>
                  </a:lnTo>
                  <a:lnTo>
                    <a:pt x="28" y="32"/>
                  </a:lnTo>
                  <a:lnTo>
                    <a:pt x="41" y="5"/>
                  </a:lnTo>
                  <a:close/>
                </a:path>
              </a:pathLst>
            </a:custGeom>
            <a:solidFill>
              <a:srgbClr val="000000"/>
            </a:solidFill>
            <a:ln w="9525">
              <a:noFill/>
              <a:round/>
              <a:headEnd/>
              <a:tailEnd/>
            </a:ln>
          </p:spPr>
          <p:txBody>
            <a:bodyPr/>
            <a:lstStyle/>
            <a:p>
              <a:endParaRPr lang="en-US"/>
            </a:p>
          </p:txBody>
        </p:sp>
        <p:sp>
          <p:nvSpPr>
            <p:cNvPr id="208017" name="Freeform 134"/>
            <p:cNvSpPr>
              <a:spLocks/>
            </p:cNvSpPr>
            <p:nvPr/>
          </p:nvSpPr>
          <p:spPr bwMode="auto">
            <a:xfrm>
              <a:off x="1793875" y="4841875"/>
              <a:ext cx="4763" cy="1588"/>
            </a:xfrm>
            <a:custGeom>
              <a:avLst/>
              <a:gdLst>
                <a:gd name="T0" fmla="*/ 0 w 13"/>
                <a:gd name="T1" fmla="*/ 0 h 5"/>
                <a:gd name="T2" fmla="*/ 2147483647 w 13"/>
                <a:gd name="T3" fmla="*/ 0 h 5"/>
                <a:gd name="T4" fmla="*/ 2147483647 w 13"/>
                <a:gd name="T5" fmla="*/ 2147483647 h 5"/>
                <a:gd name="T6" fmla="*/ 0 w 13"/>
                <a:gd name="T7" fmla="*/ 0 h 5"/>
                <a:gd name="T8" fmla="*/ 0 60000 65536"/>
                <a:gd name="T9" fmla="*/ 0 60000 65536"/>
                <a:gd name="T10" fmla="*/ 0 60000 65536"/>
                <a:gd name="T11" fmla="*/ 0 60000 65536"/>
                <a:gd name="T12" fmla="*/ 0 w 13"/>
                <a:gd name="T13" fmla="*/ 0 h 5"/>
                <a:gd name="T14" fmla="*/ 13 w 13"/>
                <a:gd name="T15" fmla="*/ 5 h 5"/>
              </a:gdLst>
              <a:ahLst/>
              <a:cxnLst>
                <a:cxn ang="T8">
                  <a:pos x="T0" y="T1"/>
                </a:cxn>
                <a:cxn ang="T9">
                  <a:pos x="T2" y="T3"/>
                </a:cxn>
                <a:cxn ang="T10">
                  <a:pos x="T4" y="T5"/>
                </a:cxn>
                <a:cxn ang="T11">
                  <a:pos x="T6" y="T7"/>
                </a:cxn>
              </a:cxnLst>
              <a:rect l="T12" t="T13" r="T14" b="T15"/>
              <a:pathLst>
                <a:path w="13" h="5">
                  <a:moveTo>
                    <a:pt x="0" y="0"/>
                  </a:moveTo>
                  <a:lnTo>
                    <a:pt x="8" y="0"/>
                  </a:lnTo>
                  <a:lnTo>
                    <a:pt x="13" y="5"/>
                  </a:lnTo>
                  <a:lnTo>
                    <a:pt x="0" y="0"/>
                  </a:lnTo>
                  <a:close/>
                </a:path>
              </a:pathLst>
            </a:custGeom>
            <a:solidFill>
              <a:srgbClr val="000000"/>
            </a:solidFill>
            <a:ln w="9525">
              <a:noFill/>
              <a:round/>
              <a:headEnd/>
              <a:tailEnd/>
            </a:ln>
          </p:spPr>
          <p:txBody>
            <a:bodyPr/>
            <a:lstStyle/>
            <a:p>
              <a:endParaRPr lang="en-US"/>
            </a:p>
          </p:txBody>
        </p:sp>
        <p:sp>
          <p:nvSpPr>
            <p:cNvPr id="208018" name="Freeform 135"/>
            <p:cNvSpPr>
              <a:spLocks/>
            </p:cNvSpPr>
            <p:nvPr/>
          </p:nvSpPr>
          <p:spPr bwMode="auto">
            <a:xfrm>
              <a:off x="1789113" y="4843463"/>
              <a:ext cx="12700" cy="14287"/>
            </a:xfrm>
            <a:custGeom>
              <a:avLst/>
              <a:gdLst>
                <a:gd name="T0" fmla="*/ 2147483647 w 31"/>
                <a:gd name="T1" fmla="*/ 2147483647 h 34"/>
                <a:gd name="T2" fmla="*/ 2147483647 w 31"/>
                <a:gd name="T3" fmla="*/ 2147483647 h 34"/>
                <a:gd name="T4" fmla="*/ 2147483647 w 31"/>
                <a:gd name="T5" fmla="*/ 0 h 34"/>
                <a:gd name="T6" fmla="*/ 0 w 31"/>
                <a:gd name="T7" fmla="*/ 2147483647 h 34"/>
                <a:gd name="T8" fmla="*/ 2147483647 w 31"/>
                <a:gd name="T9" fmla="*/ 2147483647 h 34"/>
                <a:gd name="T10" fmla="*/ 2147483647 w 31"/>
                <a:gd name="T11" fmla="*/ 2147483647 h 34"/>
                <a:gd name="T12" fmla="*/ 0 60000 65536"/>
                <a:gd name="T13" fmla="*/ 0 60000 65536"/>
                <a:gd name="T14" fmla="*/ 0 60000 65536"/>
                <a:gd name="T15" fmla="*/ 0 60000 65536"/>
                <a:gd name="T16" fmla="*/ 0 60000 65536"/>
                <a:gd name="T17" fmla="*/ 0 60000 65536"/>
                <a:gd name="T18" fmla="*/ 0 w 31"/>
                <a:gd name="T19" fmla="*/ 0 h 34"/>
                <a:gd name="T20" fmla="*/ 31 w 31"/>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1" h="34">
                  <a:moveTo>
                    <a:pt x="20" y="34"/>
                  </a:moveTo>
                  <a:lnTo>
                    <a:pt x="31" y="7"/>
                  </a:lnTo>
                  <a:lnTo>
                    <a:pt x="24" y="0"/>
                  </a:lnTo>
                  <a:lnTo>
                    <a:pt x="0" y="22"/>
                  </a:lnTo>
                  <a:lnTo>
                    <a:pt x="9" y="31"/>
                  </a:lnTo>
                  <a:lnTo>
                    <a:pt x="20" y="34"/>
                  </a:lnTo>
                  <a:close/>
                </a:path>
              </a:pathLst>
            </a:custGeom>
            <a:solidFill>
              <a:srgbClr val="000000"/>
            </a:solidFill>
            <a:ln w="9525">
              <a:noFill/>
              <a:round/>
              <a:headEnd/>
              <a:tailEnd/>
            </a:ln>
          </p:spPr>
          <p:txBody>
            <a:bodyPr/>
            <a:lstStyle/>
            <a:p>
              <a:endParaRPr lang="en-US"/>
            </a:p>
          </p:txBody>
        </p:sp>
        <p:sp>
          <p:nvSpPr>
            <p:cNvPr id="208019" name="Freeform 136"/>
            <p:cNvSpPr>
              <a:spLocks/>
            </p:cNvSpPr>
            <p:nvPr/>
          </p:nvSpPr>
          <p:spPr bwMode="auto">
            <a:xfrm>
              <a:off x="1792288" y="4856163"/>
              <a:ext cx="4762" cy="1587"/>
            </a:xfrm>
            <a:custGeom>
              <a:avLst/>
              <a:gdLst>
                <a:gd name="T0" fmla="*/ 2147483647 w 11"/>
                <a:gd name="T1" fmla="*/ 2147483647 h 3"/>
                <a:gd name="T2" fmla="*/ 2147483647 w 11"/>
                <a:gd name="T3" fmla="*/ 2147483647 h 3"/>
                <a:gd name="T4" fmla="*/ 0 w 11"/>
                <a:gd name="T5" fmla="*/ 0 h 3"/>
                <a:gd name="T6" fmla="*/ 2147483647 w 11"/>
                <a:gd name="T7" fmla="*/ 2147483647 h 3"/>
                <a:gd name="T8" fmla="*/ 0 60000 65536"/>
                <a:gd name="T9" fmla="*/ 0 60000 65536"/>
                <a:gd name="T10" fmla="*/ 0 60000 65536"/>
                <a:gd name="T11" fmla="*/ 0 60000 65536"/>
                <a:gd name="T12" fmla="*/ 0 w 11"/>
                <a:gd name="T13" fmla="*/ 0 h 3"/>
                <a:gd name="T14" fmla="*/ 11 w 11"/>
                <a:gd name="T15" fmla="*/ 3 h 3"/>
              </a:gdLst>
              <a:ahLst/>
              <a:cxnLst>
                <a:cxn ang="T8">
                  <a:pos x="T0" y="T1"/>
                </a:cxn>
                <a:cxn ang="T9">
                  <a:pos x="T2" y="T3"/>
                </a:cxn>
                <a:cxn ang="T10">
                  <a:pos x="T4" y="T5"/>
                </a:cxn>
                <a:cxn ang="T11">
                  <a:pos x="T6" y="T7"/>
                </a:cxn>
              </a:cxnLst>
              <a:rect l="T12" t="T13" r="T14" b="T15"/>
              <a:pathLst>
                <a:path w="11" h="3">
                  <a:moveTo>
                    <a:pt x="11" y="3"/>
                  </a:moveTo>
                  <a:lnTo>
                    <a:pt x="5" y="3"/>
                  </a:lnTo>
                  <a:lnTo>
                    <a:pt x="0" y="0"/>
                  </a:lnTo>
                  <a:lnTo>
                    <a:pt x="11" y="3"/>
                  </a:lnTo>
                  <a:close/>
                </a:path>
              </a:pathLst>
            </a:custGeom>
            <a:solidFill>
              <a:srgbClr val="000000"/>
            </a:solidFill>
            <a:ln w="9525">
              <a:noFill/>
              <a:round/>
              <a:headEnd/>
              <a:tailEnd/>
            </a:ln>
          </p:spPr>
          <p:txBody>
            <a:bodyPr/>
            <a:lstStyle/>
            <a:p>
              <a:endParaRPr lang="en-US"/>
            </a:p>
          </p:txBody>
        </p:sp>
        <p:sp>
          <p:nvSpPr>
            <p:cNvPr id="208020" name="Freeform 137"/>
            <p:cNvSpPr>
              <a:spLocks/>
            </p:cNvSpPr>
            <p:nvPr/>
          </p:nvSpPr>
          <p:spPr bwMode="auto">
            <a:xfrm>
              <a:off x="1797050" y="4845050"/>
              <a:ext cx="15875" cy="12700"/>
            </a:xfrm>
            <a:custGeom>
              <a:avLst/>
              <a:gdLst>
                <a:gd name="T0" fmla="*/ 2147483647 w 39"/>
                <a:gd name="T1" fmla="*/ 2147483647 h 32"/>
                <a:gd name="T2" fmla="*/ 2147483647 w 39"/>
                <a:gd name="T3" fmla="*/ 0 h 32"/>
                <a:gd name="T4" fmla="*/ 0 w 39"/>
                <a:gd name="T5" fmla="*/ 0 h 32"/>
                <a:gd name="T6" fmla="*/ 0 w 39"/>
                <a:gd name="T7" fmla="*/ 2147483647 h 32"/>
                <a:gd name="T8" fmla="*/ 2147483647 w 39"/>
                <a:gd name="T9" fmla="*/ 2147483647 h 32"/>
                <a:gd name="T10" fmla="*/ 2147483647 w 39"/>
                <a:gd name="T11" fmla="*/ 2147483647 h 32"/>
                <a:gd name="T12" fmla="*/ 0 60000 65536"/>
                <a:gd name="T13" fmla="*/ 0 60000 65536"/>
                <a:gd name="T14" fmla="*/ 0 60000 65536"/>
                <a:gd name="T15" fmla="*/ 0 60000 65536"/>
                <a:gd name="T16" fmla="*/ 0 60000 65536"/>
                <a:gd name="T17" fmla="*/ 0 60000 65536"/>
                <a:gd name="T18" fmla="*/ 0 w 39"/>
                <a:gd name="T19" fmla="*/ 0 h 32"/>
                <a:gd name="T20" fmla="*/ 39 w 39"/>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39" h="32">
                  <a:moveTo>
                    <a:pt x="39" y="3"/>
                  </a:moveTo>
                  <a:lnTo>
                    <a:pt x="32" y="0"/>
                  </a:lnTo>
                  <a:lnTo>
                    <a:pt x="0" y="0"/>
                  </a:lnTo>
                  <a:lnTo>
                    <a:pt x="0" y="32"/>
                  </a:lnTo>
                  <a:lnTo>
                    <a:pt x="32" y="32"/>
                  </a:lnTo>
                  <a:lnTo>
                    <a:pt x="39" y="3"/>
                  </a:lnTo>
                  <a:close/>
                </a:path>
              </a:pathLst>
            </a:custGeom>
            <a:solidFill>
              <a:srgbClr val="000000"/>
            </a:solidFill>
            <a:ln w="9525">
              <a:noFill/>
              <a:round/>
              <a:headEnd/>
              <a:tailEnd/>
            </a:ln>
          </p:spPr>
          <p:txBody>
            <a:bodyPr/>
            <a:lstStyle/>
            <a:p>
              <a:endParaRPr lang="en-US"/>
            </a:p>
          </p:txBody>
        </p:sp>
        <p:sp>
          <p:nvSpPr>
            <p:cNvPr id="208021" name="Freeform 138"/>
            <p:cNvSpPr>
              <a:spLocks/>
            </p:cNvSpPr>
            <p:nvPr/>
          </p:nvSpPr>
          <p:spPr bwMode="auto">
            <a:xfrm>
              <a:off x="1809750" y="4845050"/>
              <a:ext cx="3175" cy="1588"/>
            </a:xfrm>
            <a:custGeom>
              <a:avLst/>
              <a:gdLst>
                <a:gd name="T0" fmla="*/ 0 w 7"/>
                <a:gd name="T1" fmla="*/ 0 h 3"/>
                <a:gd name="T2" fmla="*/ 2147483647 w 7"/>
                <a:gd name="T3" fmla="*/ 0 h 3"/>
                <a:gd name="T4" fmla="*/ 2147483647 w 7"/>
                <a:gd name="T5" fmla="*/ 2147483647 h 3"/>
                <a:gd name="T6" fmla="*/ 0 w 7"/>
                <a:gd name="T7" fmla="*/ 0 h 3"/>
                <a:gd name="T8" fmla="*/ 0 60000 65536"/>
                <a:gd name="T9" fmla="*/ 0 60000 65536"/>
                <a:gd name="T10" fmla="*/ 0 60000 65536"/>
                <a:gd name="T11" fmla="*/ 0 60000 65536"/>
                <a:gd name="T12" fmla="*/ 0 w 7"/>
                <a:gd name="T13" fmla="*/ 0 h 3"/>
                <a:gd name="T14" fmla="*/ 7 w 7"/>
                <a:gd name="T15" fmla="*/ 3 h 3"/>
              </a:gdLst>
              <a:ahLst/>
              <a:cxnLst>
                <a:cxn ang="T8">
                  <a:pos x="T0" y="T1"/>
                </a:cxn>
                <a:cxn ang="T9">
                  <a:pos x="T2" y="T3"/>
                </a:cxn>
                <a:cxn ang="T10">
                  <a:pos x="T4" y="T5"/>
                </a:cxn>
                <a:cxn ang="T11">
                  <a:pos x="T6" y="T7"/>
                </a:cxn>
              </a:cxnLst>
              <a:rect l="T12" t="T13" r="T14" b="T15"/>
              <a:pathLst>
                <a:path w="7" h="3">
                  <a:moveTo>
                    <a:pt x="0" y="0"/>
                  </a:moveTo>
                  <a:lnTo>
                    <a:pt x="4" y="0"/>
                  </a:lnTo>
                  <a:lnTo>
                    <a:pt x="7" y="3"/>
                  </a:lnTo>
                  <a:lnTo>
                    <a:pt x="0" y="0"/>
                  </a:lnTo>
                  <a:close/>
                </a:path>
              </a:pathLst>
            </a:custGeom>
            <a:solidFill>
              <a:srgbClr val="000000"/>
            </a:solidFill>
            <a:ln w="9525">
              <a:noFill/>
              <a:round/>
              <a:headEnd/>
              <a:tailEnd/>
            </a:ln>
          </p:spPr>
          <p:txBody>
            <a:bodyPr/>
            <a:lstStyle/>
            <a:p>
              <a:endParaRPr lang="en-US"/>
            </a:p>
          </p:txBody>
        </p:sp>
        <p:sp>
          <p:nvSpPr>
            <p:cNvPr id="208022" name="Freeform 139"/>
            <p:cNvSpPr>
              <a:spLocks/>
            </p:cNvSpPr>
            <p:nvPr/>
          </p:nvSpPr>
          <p:spPr bwMode="auto">
            <a:xfrm>
              <a:off x="1806575" y="4845050"/>
              <a:ext cx="12700" cy="15875"/>
            </a:xfrm>
            <a:custGeom>
              <a:avLst/>
              <a:gdLst>
                <a:gd name="T0" fmla="*/ 2147483647 w 30"/>
                <a:gd name="T1" fmla="*/ 2147483647 h 38"/>
                <a:gd name="T2" fmla="*/ 2147483647 w 30"/>
                <a:gd name="T3" fmla="*/ 2147483647 h 38"/>
                <a:gd name="T4" fmla="*/ 2147483647 w 30"/>
                <a:gd name="T5" fmla="*/ 0 h 38"/>
                <a:gd name="T6" fmla="*/ 0 w 30"/>
                <a:gd name="T7" fmla="*/ 2147483647 h 38"/>
                <a:gd name="T8" fmla="*/ 2147483647 w 30"/>
                <a:gd name="T9" fmla="*/ 2147483647 h 38"/>
                <a:gd name="T10" fmla="*/ 2147483647 w 30"/>
                <a:gd name="T11" fmla="*/ 2147483647 h 38"/>
                <a:gd name="T12" fmla="*/ 0 60000 65536"/>
                <a:gd name="T13" fmla="*/ 0 60000 65536"/>
                <a:gd name="T14" fmla="*/ 0 60000 65536"/>
                <a:gd name="T15" fmla="*/ 0 60000 65536"/>
                <a:gd name="T16" fmla="*/ 0 60000 65536"/>
                <a:gd name="T17" fmla="*/ 0 60000 65536"/>
                <a:gd name="T18" fmla="*/ 0 w 30"/>
                <a:gd name="T19" fmla="*/ 0 h 38"/>
                <a:gd name="T20" fmla="*/ 30 w 30"/>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30" h="38">
                  <a:moveTo>
                    <a:pt x="23" y="38"/>
                  </a:moveTo>
                  <a:lnTo>
                    <a:pt x="30" y="7"/>
                  </a:lnTo>
                  <a:lnTo>
                    <a:pt x="14" y="0"/>
                  </a:lnTo>
                  <a:lnTo>
                    <a:pt x="0" y="28"/>
                  </a:lnTo>
                  <a:lnTo>
                    <a:pt x="16" y="37"/>
                  </a:lnTo>
                  <a:lnTo>
                    <a:pt x="23" y="38"/>
                  </a:lnTo>
                  <a:close/>
                </a:path>
              </a:pathLst>
            </a:custGeom>
            <a:solidFill>
              <a:srgbClr val="000000"/>
            </a:solidFill>
            <a:ln w="9525">
              <a:noFill/>
              <a:round/>
              <a:headEnd/>
              <a:tailEnd/>
            </a:ln>
          </p:spPr>
          <p:txBody>
            <a:bodyPr/>
            <a:lstStyle/>
            <a:p>
              <a:endParaRPr lang="en-US"/>
            </a:p>
          </p:txBody>
        </p:sp>
        <p:sp>
          <p:nvSpPr>
            <p:cNvPr id="208023" name="Freeform 140"/>
            <p:cNvSpPr>
              <a:spLocks/>
            </p:cNvSpPr>
            <p:nvPr/>
          </p:nvSpPr>
          <p:spPr bwMode="auto">
            <a:xfrm>
              <a:off x="1812925" y="4860925"/>
              <a:ext cx="3175" cy="1588"/>
            </a:xfrm>
            <a:custGeom>
              <a:avLst/>
              <a:gdLst>
                <a:gd name="T0" fmla="*/ 2147483647 w 7"/>
                <a:gd name="T1" fmla="*/ 2147483647 h 1"/>
                <a:gd name="T2" fmla="*/ 2147483647 w 7"/>
                <a:gd name="T3" fmla="*/ 2147483647 h 1"/>
                <a:gd name="T4" fmla="*/ 0 w 7"/>
                <a:gd name="T5" fmla="*/ 0 h 1"/>
                <a:gd name="T6" fmla="*/ 2147483647 w 7"/>
                <a:gd name="T7" fmla="*/ 2147483647 h 1"/>
                <a:gd name="T8" fmla="*/ 0 60000 65536"/>
                <a:gd name="T9" fmla="*/ 0 60000 65536"/>
                <a:gd name="T10" fmla="*/ 0 60000 65536"/>
                <a:gd name="T11" fmla="*/ 0 60000 65536"/>
                <a:gd name="T12" fmla="*/ 0 w 7"/>
                <a:gd name="T13" fmla="*/ 0 h 1"/>
                <a:gd name="T14" fmla="*/ 7 w 7"/>
                <a:gd name="T15" fmla="*/ 1 h 1"/>
              </a:gdLst>
              <a:ahLst/>
              <a:cxnLst>
                <a:cxn ang="T8">
                  <a:pos x="T0" y="T1"/>
                </a:cxn>
                <a:cxn ang="T9">
                  <a:pos x="T2" y="T3"/>
                </a:cxn>
                <a:cxn ang="T10">
                  <a:pos x="T4" y="T5"/>
                </a:cxn>
                <a:cxn ang="T11">
                  <a:pos x="T6" y="T7"/>
                </a:cxn>
              </a:cxnLst>
              <a:rect l="T12" t="T13" r="T14" b="T15"/>
              <a:pathLst>
                <a:path w="7" h="1">
                  <a:moveTo>
                    <a:pt x="7" y="1"/>
                  </a:moveTo>
                  <a:lnTo>
                    <a:pt x="3" y="1"/>
                  </a:lnTo>
                  <a:lnTo>
                    <a:pt x="0" y="0"/>
                  </a:lnTo>
                  <a:lnTo>
                    <a:pt x="7" y="1"/>
                  </a:lnTo>
                  <a:close/>
                </a:path>
              </a:pathLst>
            </a:custGeom>
            <a:solidFill>
              <a:srgbClr val="000000"/>
            </a:solidFill>
            <a:ln w="9525">
              <a:noFill/>
              <a:round/>
              <a:headEnd/>
              <a:tailEnd/>
            </a:ln>
          </p:spPr>
          <p:txBody>
            <a:bodyPr/>
            <a:lstStyle/>
            <a:p>
              <a:endParaRPr lang="en-US"/>
            </a:p>
          </p:txBody>
        </p:sp>
        <p:sp>
          <p:nvSpPr>
            <p:cNvPr id="208024" name="Rectangle 141"/>
            <p:cNvSpPr>
              <a:spLocks noChangeArrowheads="1"/>
            </p:cNvSpPr>
            <p:nvPr/>
          </p:nvSpPr>
          <p:spPr bwMode="auto">
            <a:xfrm>
              <a:off x="1816100" y="4848225"/>
              <a:ext cx="3175" cy="12700"/>
            </a:xfrm>
            <a:prstGeom prst="rect">
              <a:avLst/>
            </a:prstGeom>
            <a:solidFill>
              <a:srgbClr val="000000"/>
            </a:solidFill>
            <a:ln w="9525">
              <a:noFill/>
              <a:miter lim="800000"/>
              <a:headEnd/>
              <a:tailEnd/>
            </a:ln>
          </p:spPr>
          <p:txBody>
            <a:bodyPr/>
            <a:lstStyle/>
            <a:p>
              <a:endParaRPr lang="en-US">
                <a:latin typeface="Times New Roman" pitchFamily="18" charset="0"/>
                <a:cs typeface="Times New Roman" pitchFamily="18" charset="0"/>
              </a:endParaRPr>
            </a:p>
          </p:txBody>
        </p:sp>
        <p:sp>
          <p:nvSpPr>
            <p:cNvPr id="208025" name="Freeform 142"/>
            <p:cNvSpPr>
              <a:spLocks/>
            </p:cNvSpPr>
            <p:nvPr/>
          </p:nvSpPr>
          <p:spPr bwMode="auto">
            <a:xfrm>
              <a:off x="1852613" y="4854575"/>
              <a:ext cx="12700" cy="12700"/>
            </a:xfrm>
            <a:custGeom>
              <a:avLst/>
              <a:gdLst>
                <a:gd name="T0" fmla="*/ 2147483647 w 28"/>
                <a:gd name="T1" fmla="*/ 2147483647 h 32"/>
                <a:gd name="T2" fmla="*/ 2147483647 w 28"/>
                <a:gd name="T3" fmla="*/ 2147483647 h 32"/>
                <a:gd name="T4" fmla="*/ 2147483647 w 28"/>
                <a:gd name="T5" fmla="*/ 0 h 32"/>
                <a:gd name="T6" fmla="*/ 0 w 28"/>
                <a:gd name="T7" fmla="*/ 2147483647 h 32"/>
                <a:gd name="T8" fmla="*/ 2147483647 w 28"/>
                <a:gd name="T9" fmla="*/ 2147483647 h 32"/>
                <a:gd name="T10" fmla="*/ 2147483647 w 28"/>
                <a:gd name="T11" fmla="*/ 2147483647 h 32"/>
                <a:gd name="T12" fmla="*/ 0 60000 65536"/>
                <a:gd name="T13" fmla="*/ 0 60000 65536"/>
                <a:gd name="T14" fmla="*/ 0 60000 65536"/>
                <a:gd name="T15" fmla="*/ 0 60000 65536"/>
                <a:gd name="T16" fmla="*/ 0 60000 65536"/>
                <a:gd name="T17" fmla="*/ 0 60000 65536"/>
                <a:gd name="T18" fmla="*/ 0 w 28"/>
                <a:gd name="T19" fmla="*/ 0 h 32"/>
                <a:gd name="T20" fmla="*/ 28 w 28"/>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28" h="32">
                  <a:moveTo>
                    <a:pt x="17" y="32"/>
                  </a:moveTo>
                  <a:lnTo>
                    <a:pt x="28" y="5"/>
                  </a:lnTo>
                  <a:lnTo>
                    <a:pt x="23" y="0"/>
                  </a:lnTo>
                  <a:lnTo>
                    <a:pt x="0" y="22"/>
                  </a:lnTo>
                  <a:lnTo>
                    <a:pt x="6" y="27"/>
                  </a:lnTo>
                  <a:lnTo>
                    <a:pt x="17" y="32"/>
                  </a:lnTo>
                  <a:close/>
                </a:path>
              </a:pathLst>
            </a:custGeom>
            <a:solidFill>
              <a:srgbClr val="000000"/>
            </a:solidFill>
            <a:ln w="9525">
              <a:noFill/>
              <a:round/>
              <a:headEnd/>
              <a:tailEnd/>
            </a:ln>
          </p:spPr>
          <p:txBody>
            <a:bodyPr/>
            <a:lstStyle/>
            <a:p>
              <a:endParaRPr lang="en-US"/>
            </a:p>
          </p:txBody>
        </p:sp>
        <p:sp>
          <p:nvSpPr>
            <p:cNvPr id="208026" name="Freeform 143"/>
            <p:cNvSpPr>
              <a:spLocks/>
            </p:cNvSpPr>
            <p:nvPr/>
          </p:nvSpPr>
          <p:spPr bwMode="auto">
            <a:xfrm>
              <a:off x="1855788" y="4865688"/>
              <a:ext cx="4762" cy="1587"/>
            </a:xfrm>
            <a:custGeom>
              <a:avLst/>
              <a:gdLst>
                <a:gd name="T0" fmla="*/ 2147483647 w 11"/>
                <a:gd name="T1" fmla="*/ 2147483647 h 5"/>
                <a:gd name="T2" fmla="*/ 2147483647 w 11"/>
                <a:gd name="T3" fmla="*/ 2147483647 h 5"/>
                <a:gd name="T4" fmla="*/ 0 w 11"/>
                <a:gd name="T5" fmla="*/ 0 h 5"/>
                <a:gd name="T6" fmla="*/ 2147483647 w 11"/>
                <a:gd name="T7" fmla="*/ 2147483647 h 5"/>
                <a:gd name="T8" fmla="*/ 0 60000 65536"/>
                <a:gd name="T9" fmla="*/ 0 60000 65536"/>
                <a:gd name="T10" fmla="*/ 0 60000 65536"/>
                <a:gd name="T11" fmla="*/ 0 60000 65536"/>
                <a:gd name="T12" fmla="*/ 0 w 11"/>
                <a:gd name="T13" fmla="*/ 0 h 5"/>
                <a:gd name="T14" fmla="*/ 11 w 11"/>
                <a:gd name="T15" fmla="*/ 5 h 5"/>
              </a:gdLst>
              <a:ahLst/>
              <a:cxnLst>
                <a:cxn ang="T8">
                  <a:pos x="T0" y="T1"/>
                </a:cxn>
                <a:cxn ang="T9">
                  <a:pos x="T2" y="T3"/>
                </a:cxn>
                <a:cxn ang="T10">
                  <a:pos x="T4" y="T5"/>
                </a:cxn>
                <a:cxn ang="T11">
                  <a:pos x="T6" y="T7"/>
                </a:cxn>
              </a:cxnLst>
              <a:rect l="T12" t="T13" r="T14" b="T15"/>
              <a:pathLst>
                <a:path w="11" h="5">
                  <a:moveTo>
                    <a:pt x="11" y="5"/>
                  </a:moveTo>
                  <a:lnTo>
                    <a:pt x="4" y="5"/>
                  </a:lnTo>
                  <a:lnTo>
                    <a:pt x="0" y="0"/>
                  </a:lnTo>
                  <a:lnTo>
                    <a:pt x="11" y="5"/>
                  </a:lnTo>
                  <a:close/>
                </a:path>
              </a:pathLst>
            </a:custGeom>
            <a:solidFill>
              <a:srgbClr val="000000"/>
            </a:solidFill>
            <a:ln w="9525">
              <a:noFill/>
              <a:round/>
              <a:headEnd/>
              <a:tailEnd/>
            </a:ln>
          </p:spPr>
          <p:txBody>
            <a:bodyPr/>
            <a:lstStyle/>
            <a:p>
              <a:endParaRPr lang="en-US"/>
            </a:p>
          </p:txBody>
        </p:sp>
        <p:sp>
          <p:nvSpPr>
            <p:cNvPr id="208027" name="Freeform 144"/>
            <p:cNvSpPr>
              <a:spLocks/>
            </p:cNvSpPr>
            <p:nvPr/>
          </p:nvSpPr>
          <p:spPr bwMode="auto">
            <a:xfrm>
              <a:off x="1860550" y="4854575"/>
              <a:ext cx="23813" cy="12700"/>
            </a:xfrm>
            <a:custGeom>
              <a:avLst/>
              <a:gdLst>
                <a:gd name="T0" fmla="*/ 2147483647 w 63"/>
                <a:gd name="T1" fmla="*/ 2147483647 h 32"/>
                <a:gd name="T2" fmla="*/ 2147483647 w 63"/>
                <a:gd name="T3" fmla="*/ 0 h 32"/>
                <a:gd name="T4" fmla="*/ 0 w 63"/>
                <a:gd name="T5" fmla="*/ 0 h 32"/>
                <a:gd name="T6" fmla="*/ 0 w 63"/>
                <a:gd name="T7" fmla="*/ 2147483647 h 32"/>
                <a:gd name="T8" fmla="*/ 2147483647 w 63"/>
                <a:gd name="T9" fmla="*/ 2147483647 h 32"/>
                <a:gd name="T10" fmla="*/ 2147483647 w 63"/>
                <a:gd name="T11" fmla="*/ 2147483647 h 32"/>
                <a:gd name="T12" fmla="*/ 0 60000 65536"/>
                <a:gd name="T13" fmla="*/ 0 60000 65536"/>
                <a:gd name="T14" fmla="*/ 0 60000 65536"/>
                <a:gd name="T15" fmla="*/ 0 60000 65536"/>
                <a:gd name="T16" fmla="*/ 0 60000 65536"/>
                <a:gd name="T17" fmla="*/ 0 60000 65536"/>
                <a:gd name="T18" fmla="*/ 0 w 63"/>
                <a:gd name="T19" fmla="*/ 0 h 32"/>
                <a:gd name="T20" fmla="*/ 63 w 63"/>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63" h="32">
                  <a:moveTo>
                    <a:pt x="63" y="1"/>
                  </a:moveTo>
                  <a:lnTo>
                    <a:pt x="56" y="0"/>
                  </a:lnTo>
                  <a:lnTo>
                    <a:pt x="0" y="0"/>
                  </a:lnTo>
                  <a:lnTo>
                    <a:pt x="0" y="32"/>
                  </a:lnTo>
                  <a:lnTo>
                    <a:pt x="56" y="32"/>
                  </a:lnTo>
                  <a:lnTo>
                    <a:pt x="63" y="1"/>
                  </a:lnTo>
                  <a:close/>
                </a:path>
              </a:pathLst>
            </a:custGeom>
            <a:solidFill>
              <a:srgbClr val="000000"/>
            </a:solidFill>
            <a:ln w="9525">
              <a:noFill/>
              <a:round/>
              <a:headEnd/>
              <a:tailEnd/>
            </a:ln>
          </p:spPr>
          <p:txBody>
            <a:bodyPr/>
            <a:lstStyle/>
            <a:p>
              <a:endParaRPr lang="en-US"/>
            </a:p>
          </p:txBody>
        </p:sp>
        <p:sp>
          <p:nvSpPr>
            <p:cNvPr id="208028" name="Freeform 145"/>
            <p:cNvSpPr>
              <a:spLocks/>
            </p:cNvSpPr>
            <p:nvPr/>
          </p:nvSpPr>
          <p:spPr bwMode="auto">
            <a:xfrm>
              <a:off x="1882775" y="4854575"/>
              <a:ext cx="1588" cy="1588"/>
            </a:xfrm>
            <a:custGeom>
              <a:avLst/>
              <a:gdLst>
                <a:gd name="T0" fmla="*/ 0 w 7"/>
                <a:gd name="T1" fmla="*/ 0 h 1"/>
                <a:gd name="T2" fmla="*/ 2147483647 w 7"/>
                <a:gd name="T3" fmla="*/ 0 h 1"/>
                <a:gd name="T4" fmla="*/ 2147483647 w 7"/>
                <a:gd name="T5" fmla="*/ 2147483647 h 1"/>
                <a:gd name="T6" fmla="*/ 0 w 7"/>
                <a:gd name="T7" fmla="*/ 0 h 1"/>
                <a:gd name="T8" fmla="*/ 0 60000 65536"/>
                <a:gd name="T9" fmla="*/ 0 60000 65536"/>
                <a:gd name="T10" fmla="*/ 0 60000 65536"/>
                <a:gd name="T11" fmla="*/ 0 60000 65536"/>
                <a:gd name="T12" fmla="*/ 0 w 7"/>
                <a:gd name="T13" fmla="*/ 0 h 1"/>
                <a:gd name="T14" fmla="*/ 7 w 7"/>
                <a:gd name="T15" fmla="*/ 1 h 1"/>
              </a:gdLst>
              <a:ahLst/>
              <a:cxnLst>
                <a:cxn ang="T8">
                  <a:pos x="T0" y="T1"/>
                </a:cxn>
                <a:cxn ang="T9">
                  <a:pos x="T2" y="T3"/>
                </a:cxn>
                <a:cxn ang="T10">
                  <a:pos x="T4" y="T5"/>
                </a:cxn>
                <a:cxn ang="T11">
                  <a:pos x="T6" y="T7"/>
                </a:cxn>
              </a:cxnLst>
              <a:rect l="T12" t="T13" r="T14" b="T15"/>
              <a:pathLst>
                <a:path w="7" h="1">
                  <a:moveTo>
                    <a:pt x="0" y="0"/>
                  </a:moveTo>
                  <a:lnTo>
                    <a:pt x="3" y="0"/>
                  </a:lnTo>
                  <a:lnTo>
                    <a:pt x="7" y="1"/>
                  </a:lnTo>
                  <a:lnTo>
                    <a:pt x="0" y="0"/>
                  </a:lnTo>
                  <a:close/>
                </a:path>
              </a:pathLst>
            </a:custGeom>
            <a:solidFill>
              <a:srgbClr val="000000"/>
            </a:solidFill>
            <a:ln w="9525">
              <a:noFill/>
              <a:round/>
              <a:headEnd/>
              <a:tailEnd/>
            </a:ln>
          </p:spPr>
          <p:txBody>
            <a:bodyPr/>
            <a:lstStyle/>
            <a:p>
              <a:endParaRPr lang="en-US"/>
            </a:p>
          </p:txBody>
        </p:sp>
        <p:sp>
          <p:nvSpPr>
            <p:cNvPr id="208029" name="Freeform 146"/>
            <p:cNvSpPr>
              <a:spLocks/>
            </p:cNvSpPr>
            <p:nvPr/>
          </p:nvSpPr>
          <p:spPr bwMode="auto">
            <a:xfrm>
              <a:off x="1879600" y="4854575"/>
              <a:ext cx="11113" cy="15875"/>
            </a:xfrm>
            <a:custGeom>
              <a:avLst/>
              <a:gdLst>
                <a:gd name="T0" fmla="*/ 2147483647 w 30"/>
                <a:gd name="T1" fmla="*/ 2147483647 h 38"/>
                <a:gd name="T2" fmla="*/ 2147483647 w 30"/>
                <a:gd name="T3" fmla="*/ 2147483647 h 38"/>
                <a:gd name="T4" fmla="*/ 2147483647 w 30"/>
                <a:gd name="T5" fmla="*/ 0 h 38"/>
                <a:gd name="T6" fmla="*/ 0 w 30"/>
                <a:gd name="T7" fmla="*/ 2147483647 h 38"/>
                <a:gd name="T8" fmla="*/ 2147483647 w 30"/>
                <a:gd name="T9" fmla="*/ 2147483647 h 38"/>
                <a:gd name="T10" fmla="*/ 2147483647 w 30"/>
                <a:gd name="T11" fmla="*/ 2147483647 h 38"/>
                <a:gd name="T12" fmla="*/ 0 60000 65536"/>
                <a:gd name="T13" fmla="*/ 0 60000 65536"/>
                <a:gd name="T14" fmla="*/ 0 60000 65536"/>
                <a:gd name="T15" fmla="*/ 0 60000 65536"/>
                <a:gd name="T16" fmla="*/ 0 60000 65536"/>
                <a:gd name="T17" fmla="*/ 0 60000 65536"/>
                <a:gd name="T18" fmla="*/ 0 w 30"/>
                <a:gd name="T19" fmla="*/ 0 h 38"/>
                <a:gd name="T20" fmla="*/ 30 w 30"/>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30" h="38">
                  <a:moveTo>
                    <a:pt x="23" y="38"/>
                  </a:moveTo>
                  <a:lnTo>
                    <a:pt x="30" y="9"/>
                  </a:lnTo>
                  <a:lnTo>
                    <a:pt x="14" y="0"/>
                  </a:lnTo>
                  <a:lnTo>
                    <a:pt x="0" y="29"/>
                  </a:lnTo>
                  <a:lnTo>
                    <a:pt x="16" y="37"/>
                  </a:lnTo>
                  <a:lnTo>
                    <a:pt x="23" y="38"/>
                  </a:lnTo>
                  <a:close/>
                </a:path>
              </a:pathLst>
            </a:custGeom>
            <a:solidFill>
              <a:srgbClr val="000000"/>
            </a:solidFill>
            <a:ln w="9525">
              <a:noFill/>
              <a:round/>
              <a:headEnd/>
              <a:tailEnd/>
            </a:ln>
          </p:spPr>
          <p:txBody>
            <a:bodyPr/>
            <a:lstStyle/>
            <a:p>
              <a:endParaRPr lang="en-US"/>
            </a:p>
          </p:txBody>
        </p:sp>
        <p:sp>
          <p:nvSpPr>
            <p:cNvPr id="208030" name="Freeform 147"/>
            <p:cNvSpPr>
              <a:spLocks/>
            </p:cNvSpPr>
            <p:nvPr/>
          </p:nvSpPr>
          <p:spPr bwMode="auto">
            <a:xfrm>
              <a:off x="1885950" y="4870450"/>
              <a:ext cx="3175" cy="1588"/>
            </a:xfrm>
            <a:custGeom>
              <a:avLst/>
              <a:gdLst>
                <a:gd name="T0" fmla="*/ 2147483647 w 7"/>
                <a:gd name="T1" fmla="*/ 2147483647 h 1"/>
                <a:gd name="T2" fmla="*/ 2147483647 w 7"/>
                <a:gd name="T3" fmla="*/ 2147483647 h 1"/>
                <a:gd name="T4" fmla="*/ 0 w 7"/>
                <a:gd name="T5" fmla="*/ 0 h 1"/>
                <a:gd name="T6" fmla="*/ 2147483647 w 7"/>
                <a:gd name="T7" fmla="*/ 2147483647 h 1"/>
                <a:gd name="T8" fmla="*/ 0 60000 65536"/>
                <a:gd name="T9" fmla="*/ 0 60000 65536"/>
                <a:gd name="T10" fmla="*/ 0 60000 65536"/>
                <a:gd name="T11" fmla="*/ 0 60000 65536"/>
                <a:gd name="T12" fmla="*/ 0 w 7"/>
                <a:gd name="T13" fmla="*/ 0 h 1"/>
                <a:gd name="T14" fmla="*/ 7 w 7"/>
                <a:gd name="T15" fmla="*/ 1 h 1"/>
              </a:gdLst>
              <a:ahLst/>
              <a:cxnLst>
                <a:cxn ang="T8">
                  <a:pos x="T0" y="T1"/>
                </a:cxn>
                <a:cxn ang="T9">
                  <a:pos x="T2" y="T3"/>
                </a:cxn>
                <a:cxn ang="T10">
                  <a:pos x="T4" y="T5"/>
                </a:cxn>
                <a:cxn ang="T11">
                  <a:pos x="T6" y="T7"/>
                </a:cxn>
              </a:cxnLst>
              <a:rect l="T12" t="T13" r="T14" b="T15"/>
              <a:pathLst>
                <a:path w="7" h="1">
                  <a:moveTo>
                    <a:pt x="7" y="1"/>
                  </a:moveTo>
                  <a:lnTo>
                    <a:pt x="3" y="1"/>
                  </a:lnTo>
                  <a:lnTo>
                    <a:pt x="0" y="0"/>
                  </a:lnTo>
                  <a:lnTo>
                    <a:pt x="7" y="1"/>
                  </a:lnTo>
                  <a:close/>
                </a:path>
              </a:pathLst>
            </a:custGeom>
            <a:solidFill>
              <a:srgbClr val="000000"/>
            </a:solidFill>
            <a:ln w="9525">
              <a:noFill/>
              <a:round/>
              <a:headEnd/>
              <a:tailEnd/>
            </a:ln>
          </p:spPr>
          <p:txBody>
            <a:bodyPr/>
            <a:lstStyle/>
            <a:p>
              <a:endParaRPr lang="en-US"/>
            </a:p>
          </p:txBody>
        </p:sp>
        <p:sp>
          <p:nvSpPr>
            <p:cNvPr id="208031" name="Rectangle 148"/>
            <p:cNvSpPr>
              <a:spLocks noChangeArrowheads="1"/>
            </p:cNvSpPr>
            <p:nvPr/>
          </p:nvSpPr>
          <p:spPr bwMode="auto">
            <a:xfrm>
              <a:off x="1889125" y="4857750"/>
              <a:ext cx="6350" cy="12700"/>
            </a:xfrm>
            <a:prstGeom prst="rect">
              <a:avLst/>
            </a:prstGeom>
            <a:solidFill>
              <a:srgbClr val="000000"/>
            </a:solidFill>
            <a:ln w="9525">
              <a:noFill/>
              <a:miter lim="800000"/>
              <a:headEnd/>
              <a:tailEnd/>
            </a:ln>
          </p:spPr>
          <p:txBody>
            <a:bodyPr/>
            <a:lstStyle/>
            <a:p>
              <a:endParaRPr lang="en-US">
                <a:latin typeface="Times New Roman" pitchFamily="18" charset="0"/>
                <a:cs typeface="Times New Roman" pitchFamily="18" charset="0"/>
              </a:endParaRPr>
            </a:p>
          </p:txBody>
        </p:sp>
        <p:sp>
          <p:nvSpPr>
            <p:cNvPr id="208032" name="Freeform 149"/>
            <p:cNvSpPr>
              <a:spLocks/>
            </p:cNvSpPr>
            <p:nvPr/>
          </p:nvSpPr>
          <p:spPr bwMode="auto">
            <a:xfrm>
              <a:off x="1935163" y="4860925"/>
              <a:ext cx="4762" cy="12700"/>
            </a:xfrm>
            <a:custGeom>
              <a:avLst/>
              <a:gdLst>
                <a:gd name="T0" fmla="*/ 2147483647 w 13"/>
                <a:gd name="T1" fmla="*/ 2147483647 h 32"/>
                <a:gd name="T2" fmla="*/ 2147483647 w 13"/>
                <a:gd name="T3" fmla="*/ 0 h 32"/>
                <a:gd name="T4" fmla="*/ 0 w 13"/>
                <a:gd name="T5" fmla="*/ 0 h 32"/>
                <a:gd name="T6" fmla="*/ 0 w 13"/>
                <a:gd name="T7" fmla="*/ 2147483647 h 32"/>
                <a:gd name="T8" fmla="*/ 2147483647 w 13"/>
                <a:gd name="T9" fmla="*/ 2147483647 h 32"/>
                <a:gd name="T10" fmla="*/ 2147483647 w 13"/>
                <a:gd name="T11" fmla="*/ 2147483647 h 32"/>
                <a:gd name="T12" fmla="*/ 0 60000 65536"/>
                <a:gd name="T13" fmla="*/ 0 60000 65536"/>
                <a:gd name="T14" fmla="*/ 0 60000 65536"/>
                <a:gd name="T15" fmla="*/ 0 60000 65536"/>
                <a:gd name="T16" fmla="*/ 0 60000 65536"/>
                <a:gd name="T17" fmla="*/ 0 60000 65536"/>
                <a:gd name="T18" fmla="*/ 0 w 13"/>
                <a:gd name="T19" fmla="*/ 0 h 32"/>
                <a:gd name="T20" fmla="*/ 13 w 13"/>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13" h="32">
                  <a:moveTo>
                    <a:pt x="13" y="1"/>
                  </a:moveTo>
                  <a:lnTo>
                    <a:pt x="5" y="0"/>
                  </a:lnTo>
                  <a:lnTo>
                    <a:pt x="0" y="0"/>
                  </a:lnTo>
                  <a:lnTo>
                    <a:pt x="0" y="32"/>
                  </a:lnTo>
                  <a:lnTo>
                    <a:pt x="5" y="32"/>
                  </a:lnTo>
                  <a:lnTo>
                    <a:pt x="13" y="1"/>
                  </a:lnTo>
                  <a:close/>
                </a:path>
              </a:pathLst>
            </a:custGeom>
            <a:solidFill>
              <a:srgbClr val="000000"/>
            </a:solidFill>
            <a:ln w="9525">
              <a:noFill/>
              <a:round/>
              <a:headEnd/>
              <a:tailEnd/>
            </a:ln>
          </p:spPr>
          <p:txBody>
            <a:bodyPr/>
            <a:lstStyle/>
            <a:p>
              <a:endParaRPr lang="en-US"/>
            </a:p>
          </p:txBody>
        </p:sp>
        <p:sp>
          <p:nvSpPr>
            <p:cNvPr id="208033" name="Freeform 150"/>
            <p:cNvSpPr>
              <a:spLocks/>
            </p:cNvSpPr>
            <p:nvPr/>
          </p:nvSpPr>
          <p:spPr bwMode="auto">
            <a:xfrm>
              <a:off x="1936750" y="4860925"/>
              <a:ext cx="3175" cy="1588"/>
            </a:xfrm>
            <a:custGeom>
              <a:avLst/>
              <a:gdLst>
                <a:gd name="T0" fmla="*/ 0 w 8"/>
                <a:gd name="T1" fmla="*/ 0 h 1"/>
                <a:gd name="T2" fmla="*/ 2147483647 w 8"/>
                <a:gd name="T3" fmla="*/ 0 h 1"/>
                <a:gd name="T4" fmla="*/ 2147483647 w 8"/>
                <a:gd name="T5" fmla="*/ 2147483647 h 1"/>
                <a:gd name="T6" fmla="*/ 0 w 8"/>
                <a:gd name="T7" fmla="*/ 0 h 1"/>
                <a:gd name="T8" fmla="*/ 0 60000 65536"/>
                <a:gd name="T9" fmla="*/ 0 60000 65536"/>
                <a:gd name="T10" fmla="*/ 0 60000 65536"/>
                <a:gd name="T11" fmla="*/ 0 60000 65536"/>
                <a:gd name="T12" fmla="*/ 0 w 8"/>
                <a:gd name="T13" fmla="*/ 0 h 1"/>
                <a:gd name="T14" fmla="*/ 8 w 8"/>
                <a:gd name="T15" fmla="*/ 1 h 1"/>
              </a:gdLst>
              <a:ahLst/>
              <a:cxnLst>
                <a:cxn ang="T8">
                  <a:pos x="T0" y="T1"/>
                </a:cxn>
                <a:cxn ang="T9">
                  <a:pos x="T2" y="T3"/>
                </a:cxn>
                <a:cxn ang="T10">
                  <a:pos x="T4" y="T5"/>
                </a:cxn>
                <a:cxn ang="T11">
                  <a:pos x="T6" y="T7"/>
                </a:cxn>
              </a:cxnLst>
              <a:rect l="T12" t="T13" r="T14" b="T15"/>
              <a:pathLst>
                <a:path w="8" h="1">
                  <a:moveTo>
                    <a:pt x="0" y="0"/>
                  </a:moveTo>
                  <a:lnTo>
                    <a:pt x="4" y="0"/>
                  </a:lnTo>
                  <a:lnTo>
                    <a:pt x="8" y="1"/>
                  </a:lnTo>
                  <a:lnTo>
                    <a:pt x="0" y="0"/>
                  </a:lnTo>
                  <a:close/>
                </a:path>
              </a:pathLst>
            </a:custGeom>
            <a:solidFill>
              <a:srgbClr val="000000"/>
            </a:solidFill>
            <a:ln w="9525">
              <a:noFill/>
              <a:round/>
              <a:headEnd/>
              <a:tailEnd/>
            </a:ln>
          </p:spPr>
          <p:txBody>
            <a:bodyPr/>
            <a:lstStyle/>
            <a:p>
              <a:endParaRPr lang="en-US"/>
            </a:p>
          </p:txBody>
        </p:sp>
        <p:sp>
          <p:nvSpPr>
            <p:cNvPr id="208034" name="Freeform 151"/>
            <p:cNvSpPr>
              <a:spLocks/>
            </p:cNvSpPr>
            <p:nvPr/>
          </p:nvSpPr>
          <p:spPr bwMode="auto">
            <a:xfrm>
              <a:off x="1933575" y="4860925"/>
              <a:ext cx="11113" cy="15875"/>
            </a:xfrm>
            <a:custGeom>
              <a:avLst/>
              <a:gdLst>
                <a:gd name="T0" fmla="*/ 2147483647 w 29"/>
                <a:gd name="T1" fmla="*/ 2147483647 h 38"/>
                <a:gd name="T2" fmla="*/ 2147483647 w 29"/>
                <a:gd name="T3" fmla="*/ 2147483647 h 38"/>
                <a:gd name="T4" fmla="*/ 2147483647 w 29"/>
                <a:gd name="T5" fmla="*/ 0 h 38"/>
                <a:gd name="T6" fmla="*/ 0 w 29"/>
                <a:gd name="T7" fmla="*/ 2147483647 h 38"/>
                <a:gd name="T8" fmla="*/ 2147483647 w 29"/>
                <a:gd name="T9" fmla="*/ 2147483647 h 38"/>
                <a:gd name="T10" fmla="*/ 2147483647 w 29"/>
                <a:gd name="T11" fmla="*/ 2147483647 h 38"/>
                <a:gd name="T12" fmla="*/ 0 60000 65536"/>
                <a:gd name="T13" fmla="*/ 0 60000 65536"/>
                <a:gd name="T14" fmla="*/ 0 60000 65536"/>
                <a:gd name="T15" fmla="*/ 0 60000 65536"/>
                <a:gd name="T16" fmla="*/ 0 60000 65536"/>
                <a:gd name="T17" fmla="*/ 0 60000 65536"/>
                <a:gd name="T18" fmla="*/ 0 w 29"/>
                <a:gd name="T19" fmla="*/ 0 h 38"/>
                <a:gd name="T20" fmla="*/ 29 w 29"/>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29" h="38">
                  <a:moveTo>
                    <a:pt x="23" y="38"/>
                  </a:moveTo>
                  <a:lnTo>
                    <a:pt x="29" y="9"/>
                  </a:lnTo>
                  <a:lnTo>
                    <a:pt x="15" y="0"/>
                  </a:lnTo>
                  <a:lnTo>
                    <a:pt x="0" y="29"/>
                  </a:lnTo>
                  <a:lnTo>
                    <a:pt x="16" y="37"/>
                  </a:lnTo>
                  <a:lnTo>
                    <a:pt x="23" y="38"/>
                  </a:lnTo>
                  <a:close/>
                </a:path>
              </a:pathLst>
            </a:custGeom>
            <a:solidFill>
              <a:srgbClr val="000000"/>
            </a:solidFill>
            <a:ln w="9525">
              <a:noFill/>
              <a:round/>
              <a:headEnd/>
              <a:tailEnd/>
            </a:ln>
          </p:spPr>
          <p:txBody>
            <a:bodyPr/>
            <a:lstStyle/>
            <a:p>
              <a:endParaRPr lang="en-US"/>
            </a:p>
          </p:txBody>
        </p:sp>
        <p:sp>
          <p:nvSpPr>
            <p:cNvPr id="208035" name="Freeform 152"/>
            <p:cNvSpPr>
              <a:spLocks/>
            </p:cNvSpPr>
            <p:nvPr/>
          </p:nvSpPr>
          <p:spPr bwMode="auto">
            <a:xfrm>
              <a:off x="1939925" y="4876800"/>
              <a:ext cx="3175" cy="1588"/>
            </a:xfrm>
            <a:custGeom>
              <a:avLst/>
              <a:gdLst>
                <a:gd name="T0" fmla="*/ 2147483647 w 7"/>
                <a:gd name="T1" fmla="*/ 2147483647 h 1"/>
                <a:gd name="T2" fmla="*/ 2147483647 w 7"/>
                <a:gd name="T3" fmla="*/ 2147483647 h 1"/>
                <a:gd name="T4" fmla="*/ 0 w 7"/>
                <a:gd name="T5" fmla="*/ 0 h 1"/>
                <a:gd name="T6" fmla="*/ 2147483647 w 7"/>
                <a:gd name="T7" fmla="*/ 2147483647 h 1"/>
                <a:gd name="T8" fmla="*/ 0 60000 65536"/>
                <a:gd name="T9" fmla="*/ 0 60000 65536"/>
                <a:gd name="T10" fmla="*/ 0 60000 65536"/>
                <a:gd name="T11" fmla="*/ 0 60000 65536"/>
                <a:gd name="T12" fmla="*/ 0 w 7"/>
                <a:gd name="T13" fmla="*/ 0 h 1"/>
                <a:gd name="T14" fmla="*/ 7 w 7"/>
                <a:gd name="T15" fmla="*/ 1 h 1"/>
              </a:gdLst>
              <a:ahLst/>
              <a:cxnLst>
                <a:cxn ang="T8">
                  <a:pos x="T0" y="T1"/>
                </a:cxn>
                <a:cxn ang="T9">
                  <a:pos x="T2" y="T3"/>
                </a:cxn>
                <a:cxn ang="T10">
                  <a:pos x="T4" y="T5"/>
                </a:cxn>
                <a:cxn ang="T11">
                  <a:pos x="T6" y="T7"/>
                </a:cxn>
              </a:cxnLst>
              <a:rect l="T12" t="T13" r="T14" b="T15"/>
              <a:pathLst>
                <a:path w="7" h="1">
                  <a:moveTo>
                    <a:pt x="7" y="1"/>
                  </a:moveTo>
                  <a:lnTo>
                    <a:pt x="4" y="1"/>
                  </a:lnTo>
                  <a:lnTo>
                    <a:pt x="0" y="0"/>
                  </a:lnTo>
                  <a:lnTo>
                    <a:pt x="7" y="1"/>
                  </a:lnTo>
                  <a:close/>
                </a:path>
              </a:pathLst>
            </a:custGeom>
            <a:solidFill>
              <a:srgbClr val="000000"/>
            </a:solidFill>
            <a:ln w="9525">
              <a:noFill/>
              <a:round/>
              <a:headEnd/>
              <a:tailEnd/>
            </a:ln>
          </p:spPr>
          <p:txBody>
            <a:bodyPr/>
            <a:lstStyle/>
            <a:p>
              <a:endParaRPr lang="en-US"/>
            </a:p>
          </p:txBody>
        </p:sp>
        <p:sp>
          <p:nvSpPr>
            <p:cNvPr id="208036" name="Rectangle 153"/>
            <p:cNvSpPr>
              <a:spLocks noChangeArrowheads="1"/>
            </p:cNvSpPr>
            <p:nvPr/>
          </p:nvSpPr>
          <p:spPr bwMode="auto">
            <a:xfrm>
              <a:off x="1943100" y="4864100"/>
              <a:ext cx="30163" cy="12700"/>
            </a:xfrm>
            <a:prstGeom prst="rect">
              <a:avLst/>
            </a:prstGeom>
            <a:solidFill>
              <a:srgbClr val="000000"/>
            </a:solidFill>
            <a:ln w="9525">
              <a:noFill/>
              <a:miter lim="800000"/>
              <a:headEnd/>
              <a:tailEnd/>
            </a:ln>
          </p:spPr>
          <p:txBody>
            <a:bodyPr/>
            <a:lstStyle/>
            <a:p>
              <a:endParaRPr lang="en-US">
                <a:latin typeface="Times New Roman" pitchFamily="18" charset="0"/>
                <a:cs typeface="Times New Roman" pitchFamily="18" charset="0"/>
              </a:endParaRPr>
            </a:p>
          </p:txBody>
        </p:sp>
        <p:sp>
          <p:nvSpPr>
            <p:cNvPr id="208037" name="Freeform 154"/>
            <p:cNvSpPr>
              <a:spLocks/>
            </p:cNvSpPr>
            <p:nvPr/>
          </p:nvSpPr>
          <p:spPr bwMode="auto">
            <a:xfrm>
              <a:off x="2011363" y="4867275"/>
              <a:ext cx="12700" cy="12700"/>
            </a:xfrm>
            <a:custGeom>
              <a:avLst/>
              <a:gdLst>
                <a:gd name="T0" fmla="*/ 2147483647 w 29"/>
                <a:gd name="T1" fmla="*/ 2147483647 h 32"/>
                <a:gd name="T2" fmla="*/ 2147483647 w 29"/>
                <a:gd name="T3" fmla="*/ 0 h 32"/>
                <a:gd name="T4" fmla="*/ 0 w 29"/>
                <a:gd name="T5" fmla="*/ 0 h 32"/>
                <a:gd name="T6" fmla="*/ 0 w 29"/>
                <a:gd name="T7" fmla="*/ 2147483647 h 32"/>
                <a:gd name="T8" fmla="*/ 2147483647 w 29"/>
                <a:gd name="T9" fmla="*/ 2147483647 h 32"/>
                <a:gd name="T10" fmla="*/ 2147483647 w 29"/>
                <a:gd name="T11" fmla="*/ 2147483647 h 32"/>
                <a:gd name="T12" fmla="*/ 0 60000 65536"/>
                <a:gd name="T13" fmla="*/ 0 60000 65536"/>
                <a:gd name="T14" fmla="*/ 0 60000 65536"/>
                <a:gd name="T15" fmla="*/ 0 60000 65536"/>
                <a:gd name="T16" fmla="*/ 0 60000 65536"/>
                <a:gd name="T17" fmla="*/ 0 60000 65536"/>
                <a:gd name="T18" fmla="*/ 0 w 29"/>
                <a:gd name="T19" fmla="*/ 0 h 32"/>
                <a:gd name="T20" fmla="*/ 29 w 29"/>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29" h="32">
                  <a:moveTo>
                    <a:pt x="29" y="5"/>
                  </a:moveTo>
                  <a:lnTo>
                    <a:pt x="18" y="0"/>
                  </a:lnTo>
                  <a:lnTo>
                    <a:pt x="0" y="0"/>
                  </a:lnTo>
                  <a:lnTo>
                    <a:pt x="0" y="32"/>
                  </a:lnTo>
                  <a:lnTo>
                    <a:pt x="18" y="32"/>
                  </a:lnTo>
                  <a:lnTo>
                    <a:pt x="29" y="5"/>
                  </a:lnTo>
                  <a:close/>
                </a:path>
              </a:pathLst>
            </a:custGeom>
            <a:solidFill>
              <a:srgbClr val="000000"/>
            </a:solidFill>
            <a:ln w="9525">
              <a:noFill/>
              <a:round/>
              <a:headEnd/>
              <a:tailEnd/>
            </a:ln>
          </p:spPr>
          <p:txBody>
            <a:bodyPr/>
            <a:lstStyle/>
            <a:p>
              <a:endParaRPr lang="en-US"/>
            </a:p>
          </p:txBody>
        </p:sp>
        <p:sp>
          <p:nvSpPr>
            <p:cNvPr id="208038" name="Freeform 155"/>
            <p:cNvSpPr>
              <a:spLocks/>
            </p:cNvSpPr>
            <p:nvPr/>
          </p:nvSpPr>
          <p:spPr bwMode="auto">
            <a:xfrm>
              <a:off x="2019300" y="4867275"/>
              <a:ext cx="4763" cy="1588"/>
            </a:xfrm>
            <a:custGeom>
              <a:avLst/>
              <a:gdLst>
                <a:gd name="T0" fmla="*/ 0 w 11"/>
                <a:gd name="T1" fmla="*/ 0 h 5"/>
                <a:gd name="T2" fmla="*/ 2147483647 w 11"/>
                <a:gd name="T3" fmla="*/ 0 h 5"/>
                <a:gd name="T4" fmla="*/ 2147483647 w 11"/>
                <a:gd name="T5" fmla="*/ 2147483647 h 5"/>
                <a:gd name="T6" fmla="*/ 0 w 11"/>
                <a:gd name="T7" fmla="*/ 0 h 5"/>
                <a:gd name="T8" fmla="*/ 0 60000 65536"/>
                <a:gd name="T9" fmla="*/ 0 60000 65536"/>
                <a:gd name="T10" fmla="*/ 0 60000 65536"/>
                <a:gd name="T11" fmla="*/ 0 60000 65536"/>
                <a:gd name="T12" fmla="*/ 0 w 11"/>
                <a:gd name="T13" fmla="*/ 0 h 5"/>
                <a:gd name="T14" fmla="*/ 11 w 11"/>
                <a:gd name="T15" fmla="*/ 5 h 5"/>
              </a:gdLst>
              <a:ahLst/>
              <a:cxnLst>
                <a:cxn ang="T8">
                  <a:pos x="T0" y="T1"/>
                </a:cxn>
                <a:cxn ang="T9">
                  <a:pos x="T2" y="T3"/>
                </a:cxn>
                <a:cxn ang="T10">
                  <a:pos x="T4" y="T5"/>
                </a:cxn>
                <a:cxn ang="T11">
                  <a:pos x="T6" y="T7"/>
                </a:cxn>
              </a:cxnLst>
              <a:rect l="T12" t="T13" r="T14" b="T15"/>
              <a:pathLst>
                <a:path w="11" h="5">
                  <a:moveTo>
                    <a:pt x="0" y="0"/>
                  </a:moveTo>
                  <a:lnTo>
                    <a:pt x="7" y="0"/>
                  </a:lnTo>
                  <a:lnTo>
                    <a:pt x="11" y="5"/>
                  </a:lnTo>
                  <a:lnTo>
                    <a:pt x="0" y="0"/>
                  </a:lnTo>
                  <a:close/>
                </a:path>
              </a:pathLst>
            </a:custGeom>
            <a:solidFill>
              <a:srgbClr val="000000"/>
            </a:solidFill>
            <a:ln w="9525">
              <a:noFill/>
              <a:round/>
              <a:headEnd/>
              <a:tailEnd/>
            </a:ln>
          </p:spPr>
          <p:txBody>
            <a:bodyPr/>
            <a:lstStyle/>
            <a:p>
              <a:endParaRPr lang="en-US"/>
            </a:p>
          </p:txBody>
        </p:sp>
        <p:sp>
          <p:nvSpPr>
            <p:cNvPr id="208039" name="Freeform 156"/>
            <p:cNvSpPr>
              <a:spLocks/>
            </p:cNvSpPr>
            <p:nvPr/>
          </p:nvSpPr>
          <p:spPr bwMode="auto">
            <a:xfrm>
              <a:off x="2014538" y="4868863"/>
              <a:ext cx="11112" cy="14287"/>
            </a:xfrm>
            <a:custGeom>
              <a:avLst/>
              <a:gdLst>
                <a:gd name="T0" fmla="*/ 2147483647 w 31"/>
                <a:gd name="T1" fmla="*/ 2147483647 h 34"/>
                <a:gd name="T2" fmla="*/ 2147483647 w 31"/>
                <a:gd name="T3" fmla="*/ 2147483647 h 34"/>
                <a:gd name="T4" fmla="*/ 2147483647 w 31"/>
                <a:gd name="T5" fmla="*/ 0 h 34"/>
                <a:gd name="T6" fmla="*/ 0 w 31"/>
                <a:gd name="T7" fmla="*/ 2147483647 h 34"/>
                <a:gd name="T8" fmla="*/ 2147483647 w 31"/>
                <a:gd name="T9" fmla="*/ 2147483647 h 34"/>
                <a:gd name="T10" fmla="*/ 2147483647 w 31"/>
                <a:gd name="T11" fmla="*/ 2147483647 h 34"/>
                <a:gd name="T12" fmla="*/ 0 60000 65536"/>
                <a:gd name="T13" fmla="*/ 0 60000 65536"/>
                <a:gd name="T14" fmla="*/ 0 60000 65536"/>
                <a:gd name="T15" fmla="*/ 0 60000 65536"/>
                <a:gd name="T16" fmla="*/ 0 60000 65536"/>
                <a:gd name="T17" fmla="*/ 0 60000 65536"/>
                <a:gd name="T18" fmla="*/ 0 w 31"/>
                <a:gd name="T19" fmla="*/ 0 h 34"/>
                <a:gd name="T20" fmla="*/ 31 w 31"/>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1" h="34">
                  <a:moveTo>
                    <a:pt x="20" y="34"/>
                  </a:moveTo>
                  <a:lnTo>
                    <a:pt x="31" y="7"/>
                  </a:lnTo>
                  <a:lnTo>
                    <a:pt x="23" y="0"/>
                  </a:lnTo>
                  <a:lnTo>
                    <a:pt x="0" y="22"/>
                  </a:lnTo>
                  <a:lnTo>
                    <a:pt x="9" y="31"/>
                  </a:lnTo>
                  <a:lnTo>
                    <a:pt x="20" y="34"/>
                  </a:lnTo>
                  <a:close/>
                </a:path>
              </a:pathLst>
            </a:custGeom>
            <a:solidFill>
              <a:srgbClr val="000000"/>
            </a:solidFill>
            <a:ln w="9525">
              <a:noFill/>
              <a:round/>
              <a:headEnd/>
              <a:tailEnd/>
            </a:ln>
          </p:spPr>
          <p:txBody>
            <a:bodyPr/>
            <a:lstStyle/>
            <a:p>
              <a:endParaRPr lang="en-US"/>
            </a:p>
          </p:txBody>
        </p:sp>
        <p:sp>
          <p:nvSpPr>
            <p:cNvPr id="208040" name="Freeform 157"/>
            <p:cNvSpPr>
              <a:spLocks/>
            </p:cNvSpPr>
            <p:nvPr/>
          </p:nvSpPr>
          <p:spPr bwMode="auto">
            <a:xfrm>
              <a:off x="2017713" y="4881563"/>
              <a:ext cx="4762" cy="1587"/>
            </a:xfrm>
            <a:custGeom>
              <a:avLst/>
              <a:gdLst>
                <a:gd name="T0" fmla="*/ 2147483647 w 11"/>
                <a:gd name="T1" fmla="*/ 2147483647 h 3"/>
                <a:gd name="T2" fmla="*/ 2147483647 w 11"/>
                <a:gd name="T3" fmla="*/ 2147483647 h 3"/>
                <a:gd name="T4" fmla="*/ 0 w 11"/>
                <a:gd name="T5" fmla="*/ 0 h 3"/>
                <a:gd name="T6" fmla="*/ 2147483647 w 11"/>
                <a:gd name="T7" fmla="*/ 2147483647 h 3"/>
                <a:gd name="T8" fmla="*/ 0 60000 65536"/>
                <a:gd name="T9" fmla="*/ 0 60000 65536"/>
                <a:gd name="T10" fmla="*/ 0 60000 65536"/>
                <a:gd name="T11" fmla="*/ 0 60000 65536"/>
                <a:gd name="T12" fmla="*/ 0 w 11"/>
                <a:gd name="T13" fmla="*/ 0 h 3"/>
                <a:gd name="T14" fmla="*/ 11 w 11"/>
                <a:gd name="T15" fmla="*/ 3 h 3"/>
              </a:gdLst>
              <a:ahLst/>
              <a:cxnLst>
                <a:cxn ang="T8">
                  <a:pos x="T0" y="T1"/>
                </a:cxn>
                <a:cxn ang="T9">
                  <a:pos x="T2" y="T3"/>
                </a:cxn>
                <a:cxn ang="T10">
                  <a:pos x="T4" y="T5"/>
                </a:cxn>
                <a:cxn ang="T11">
                  <a:pos x="T6" y="T7"/>
                </a:cxn>
              </a:cxnLst>
              <a:rect l="T12" t="T13" r="T14" b="T15"/>
              <a:pathLst>
                <a:path w="11" h="3">
                  <a:moveTo>
                    <a:pt x="11" y="3"/>
                  </a:moveTo>
                  <a:lnTo>
                    <a:pt x="5" y="3"/>
                  </a:lnTo>
                  <a:lnTo>
                    <a:pt x="0" y="0"/>
                  </a:lnTo>
                  <a:lnTo>
                    <a:pt x="11" y="3"/>
                  </a:lnTo>
                  <a:close/>
                </a:path>
              </a:pathLst>
            </a:custGeom>
            <a:solidFill>
              <a:srgbClr val="000000"/>
            </a:solidFill>
            <a:ln w="9525">
              <a:noFill/>
              <a:round/>
              <a:headEnd/>
              <a:tailEnd/>
            </a:ln>
          </p:spPr>
          <p:txBody>
            <a:bodyPr/>
            <a:lstStyle/>
            <a:p>
              <a:endParaRPr lang="en-US"/>
            </a:p>
          </p:txBody>
        </p:sp>
        <p:sp>
          <p:nvSpPr>
            <p:cNvPr id="208041" name="Rectangle 158"/>
            <p:cNvSpPr>
              <a:spLocks noChangeArrowheads="1"/>
            </p:cNvSpPr>
            <p:nvPr/>
          </p:nvSpPr>
          <p:spPr bwMode="auto">
            <a:xfrm>
              <a:off x="2022475" y="4870450"/>
              <a:ext cx="26988" cy="12700"/>
            </a:xfrm>
            <a:prstGeom prst="rect">
              <a:avLst/>
            </a:prstGeom>
            <a:solidFill>
              <a:srgbClr val="000000"/>
            </a:solidFill>
            <a:ln w="9525">
              <a:noFill/>
              <a:miter lim="800000"/>
              <a:headEnd/>
              <a:tailEnd/>
            </a:ln>
          </p:spPr>
          <p:txBody>
            <a:bodyPr/>
            <a:lstStyle/>
            <a:p>
              <a:endParaRPr lang="en-US">
                <a:latin typeface="Times New Roman" pitchFamily="18" charset="0"/>
                <a:cs typeface="Times New Roman" pitchFamily="18" charset="0"/>
              </a:endParaRPr>
            </a:p>
          </p:txBody>
        </p:sp>
        <p:sp>
          <p:nvSpPr>
            <p:cNvPr id="208042" name="Rectangle 159"/>
            <p:cNvSpPr>
              <a:spLocks noChangeArrowheads="1"/>
            </p:cNvSpPr>
            <p:nvPr/>
          </p:nvSpPr>
          <p:spPr bwMode="auto">
            <a:xfrm>
              <a:off x="2089150" y="4873625"/>
              <a:ext cx="39688" cy="12700"/>
            </a:xfrm>
            <a:prstGeom prst="rect">
              <a:avLst/>
            </a:prstGeom>
            <a:solidFill>
              <a:srgbClr val="000000"/>
            </a:solidFill>
            <a:ln w="9525">
              <a:noFill/>
              <a:miter lim="800000"/>
              <a:headEnd/>
              <a:tailEnd/>
            </a:ln>
          </p:spPr>
          <p:txBody>
            <a:bodyPr/>
            <a:lstStyle/>
            <a:p>
              <a:endParaRPr lang="en-US">
                <a:latin typeface="Times New Roman" pitchFamily="18" charset="0"/>
                <a:cs typeface="Times New Roman" pitchFamily="18" charset="0"/>
              </a:endParaRPr>
            </a:p>
          </p:txBody>
        </p:sp>
        <p:sp>
          <p:nvSpPr>
            <p:cNvPr id="208043" name="Rectangle 160"/>
            <p:cNvSpPr>
              <a:spLocks noChangeArrowheads="1"/>
            </p:cNvSpPr>
            <p:nvPr/>
          </p:nvSpPr>
          <p:spPr bwMode="auto">
            <a:xfrm>
              <a:off x="2166938" y="4873625"/>
              <a:ext cx="39687" cy="12700"/>
            </a:xfrm>
            <a:prstGeom prst="rect">
              <a:avLst/>
            </a:prstGeom>
            <a:solidFill>
              <a:srgbClr val="000000"/>
            </a:solidFill>
            <a:ln w="9525">
              <a:noFill/>
              <a:miter lim="800000"/>
              <a:headEnd/>
              <a:tailEnd/>
            </a:ln>
          </p:spPr>
          <p:txBody>
            <a:bodyPr/>
            <a:lstStyle/>
            <a:p>
              <a:endParaRPr lang="en-US">
                <a:latin typeface="Times New Roman" pitchFamily="18" charset="0"/>
                <a:cs typeface="Times New Roman" pitchFamily="18" charset="0"/>
              </a:endParaRPr>
            </a:p>
          </p:txBody>
        </p:sp>
        <p:sp>
          <p:nvSpPr>
            <p:cNvPr id="208044" name="Freeform 161"/>
            <p:cNvSpPr>
              <a:spLocks/>
            </p:cNvSpPr>
            <p:nvPr/>
          </p:nvSpPr>
          <p:spPr bwMode="auto">
            <a:xfrm>
              <a:off x="2246313" y="4873625"/>
              <a:ext cx="28575" cy="12700"/>
            </a:xfrm>
            <a:custGeom>
              <a:avLst/>
              <a:gdLst>
                <a:gd name="T0" fmla="*/ 2147483647 w 69"/>
                <a:gd name="T1" fmla="*/ 2147483647 h 32"/>
                <a:gd name="T2" fmla="*/ 2147483647 w 69"/>
                <a:gd name="T3" fmla="*/ 0 h 32"/>
                <a:gd name="T4" fmla="*/ 0 w 69"/>
                <a:gd name="T5" fmla="*/ 0 h 32"/>
                <a:gd name="T6" fmla="*/ 0 w 69"/>
                <a:gd name="T7" fmla="*/ 2147483647 h 32"/>
                <a:gd name="T8" fmla="*/ 2147483647 w 69"/>
                <a:gd name="T9" fmla="*/ 2147483647 h 32"/>
                <a:gd name="T10" fmla="*/ 2147483647 w 69"/>
                <a:gd name="T11" fmla="*/ 2147483647 h 32"/>
                <a:gd name="T12" fmla="*/ 0 60000 65536"/>
                <a:gd name="T13" fmla="*/ 0 60000 65536"/>
                <a:gd name="T14" fmla="*/ 0 60000 65536"/>
                <a:gd name="T15" fmla="*/ 0 60000 65536"/>
                <a:gd name="T16" fmla="*/ 0 60000 65536"/>
                <a:gd name="T17" fmla="*/ 0 60000 65536"/>
                <a:gd name="T18" fmla="*/ 0 w 69"/>
                <a:gd name="T19" fmla="*/ 0 h 32"/>
                <a:gd name="T20" fmla="*/ 69 w 69"/>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69" h="32">
                  <a:moveTo>
                    <a:pt x="69" y="27"/>
                  </a:moveTo>
                  <a:lnTo>
                    <a:pt x="58" y="0"/>
                  </a:lnTo>
                  <a:lnTo>
                    <a:pt x="0" y="0"/>
                  </a:lnTo>
                  <a:lnTo>
                    <a:pt x="0" y="32"/>
                  </a:lnTo>
                  <a:lnTo>
                    <a:pt x="58" y="32"/>
                  </a:lnTo>
                  <a:lnTo>
                    <a:pt x="69" y="27"/>
                  </a:lnTo>
                  <a:close/>
                </a:path>
              </a:pathLst>
            </a:custGeom>
            <a:solidFill>
              <a:srgbClr val="000000"/>
            </a:solidFill>
            <a:ln w="9525">
              <a:noFill/>
              <a:round/>
              <a:headEnd/>
              <a:tailEnd/>
            </a:ln>
          </p:spPr>
          <p:txBody>
            <a:bodyPr/>
            <a:lstStyle/>
            <a:p>
              <a:endParaRPr lang="en-US"/>
            </a:p>
          </p:txBody>
        </p:sp>
        <p:sp>
          <p:nvSpPr>
            <p:cNvPr id="208045" name="Freeform 162"/>
            <p:cNvSpPr>
              <a:spLocks/>
            </p:cNvSpPr>
            <p:nvPr/>
          </p:nvSpPr>
          <p:spPr bwMode="auto">
            <a:xfrm>
              <a:off x="2270125" y="4884738"/>
              <a:ext cx="4763" cy="1587"/>
            </a:xfrm>
            <a:custGeom>
              <a:avLst/>
              <a:gdLst>
                <a:gd name="T0" fmla="*/ 2147483647 w 11"/>
                <a:gd name="T1" fmla="*/ 0 h 5"/>
                <a:gd name="T2" fmla="*/ 2147483647 w 11"/>
                <a:gd name="T3" fmla="*/ 2147483647 h 5"/>
                <a:gd name="T4" fmla="*/ 0 w 11"/>
                <a:gd name="T5" fmla="*/ 2147483647 h 5"/>
                <a:gd name="T6" fmla="*/ 2147483647 w 11"/>
                <a:gd name="T7" fmla="*/ 0 h 5"/>
                <a:gd name="T8" fmla="*/ 0 60000 65536"/>
                <a:gd name="T9" fmla="*/ 0 60000 65536"/>
                <a:gd name="T10" fmla="*/ 0 60000 65536"/>
                <a:gd name="T11" fmla="*/ 0 60000 65536"/>
                <a:gd name="T12" fmla="*/ 0 w 11"/>
                <a:gd name="T13" fmla="*/ 0 h 5"/>
                <a:gd name="T14" fmla="*/ 11 w 11"/>
                <a:gd name="T15" fmla="*/ 5 h 5"/>
              </a:gdLst>
              <a:ahLst/>
              <a:cxnLst>
                <a:cxn ang="T8">
                  <a:pos x="T0" y="T1"/>
                </a:cxn>
                <a:cxn ang="T9">
                  <a:pos x="T2" y="T3"/>
                </a:cxn>
                <a:cxn ang="T10">
                  <a:pos x="T4" y="T5"/>
                </a:cxn>
                <a:cxn ang="T11">
                  <a:pos x="T6" y="T7"/>
                </a:cxn>
              </a:cxnLst>
              <a:rect l="T12" t="T13" r="T14" b="T15"/>
              <a:pathLst>
                <a:path w="11" h="5">
                  <a:moveTo>
                    <a:pt x="11" y="0"/>
                  </a:moveTo>
                  <a:lnTo>
                    <a:pt x="6" y="5"/>
                  </a:lnTo>
                  <a:lnTo>
                    <a:pt x="0" y="5"/>
                  </a:lnTo>
                  <a:lnTo>
                    <a:pt x="11" y="0"/>
                  </a:lnTo>
                  <a:close/>
                </a:path>
              </a:pathLst>
            </a:custGeom>
            <a:solidFill>
              <a:srgbClr val="000000"/>
            </a:solidFill>
            <a:ln w="9525">
              <a:noFill/>
              <a:round/>
              <a:headEnd/>
              <a:tailEnd/>
            </a:ln>
          </p:spPr>
          <p:txBody>
            <a:bodyPr/>
            <a:lstStyle/>
            <a:p>
              <a:endParaRPr lang="en-US"/>
            </a:p>
          </p:txBody>
        </p:sp>
        <p:sp>
          <p:nvSpPr>
            <p:cNvPr id="208046" name="Freeform 163"/>
            <p:cNvSpPr>
              <a:spLocks/>
            </p:cNvSpPr>
            <p:nvPr/>
          </p:nvSpPr>
          <p:spPr bwMode="auto">
            <a:xfrm>
              <a:off x="2265363" y="4870450"/>
              <a:ext cx="11112" cy="14288"/>
            </a:xfrm>
            <a:custGeom>
              <a:avLst/>
              <a:gdLst>
                <a:gd name="T0" fmla="*/ 2147483647 w 31"/>
                <a:gd name="T1" fmla="*/ 0 h 36"/>
                <a:gd name="T2" fmla="*/ 2147483647 w 31"/>
                <a:gd name="T3" fmla="*/ 2147483647 h 36"/>
                <a:gd name="T4" fmla="*/ 0 w 31"/>
                <a:gd name="T5" fmla="*/ 2147483647 h 36"/>
                <a:gd name="T6" fmla="*/ 2147483647 w 31"/>
                <a:gd name="T7" fmla="*/ 2147483647 h 36"/>
                <a:gd name="T8" fmla="*/ 2147483647 w 31"/>
                <a:gd name="T9" fmla="*/ 2147483647 h 36"/>
                <a:gd name="T10" fmla="*/ 2147483647 w 31"/>
                <a:gd name="T11" fmla="*/ 0 h 36"/>
                <a:gd name="T12" fmla="*/ 0 60000 65536"/>
                <a:gd name="T13" fmla="*/ 0 60000 65536"/>
                <a:gd name="T14" fmla="*/ 0 60000 65536"/>
                <a:gd name="T15" fmla="*/ 0 60000 65536"/>
                <a:gd name="T16" fmla="*/ 0 60000 65536"/>
                <a:gd name="T17" fmla="*/ 0 60000 65536"/>
                <a:gd name="T18" fmla="*/ 0 w 31"/>
                <a:gd name="T19" fmla="*/ 0 h 36"/>
                <a:gd name="T20" fmla="*/ 31 w 31"/>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31" h="36">
                  <a:moveTo>
                    <a:pt x="20" y="0"/>
                  </a:moveTo>
                  <a:lnTo>
                    <a:pt x="8" y="5"/>
                  </a:lnTo>
                  <a:lnTo>
                    <a:pt x="0" y="14"/>
                  </a:lnTo>
                  <a:lnTo>
                    <a:pt x="23" y="36"/>
                  </a:lnTo>
                  <a:lnTo>
                    <a:pt x="31" y="29"/>
                  </a:lnTo>
                  <a:lnTo>
                    <a:pt x="20" y="0"/>
                  </a:lnTo>
                  <a:close/>
                </a:path>
              </a:pathLst>
            </a:custGeom>
            <a:solidFill>
              <a:srgbClr val="000000"/>
            </a:solidFill>
            <a:ln w="9525">
              <a:noFill/>
              <a:round/>
              <a:headEnd/>
              <a:tailEnd/>
            </a:ln>
          </p:spPr>
          <p:txBody>
            <a:bodyPr/>
            <a:lstStyle/>
            <a:p>
              <a:endParaRPr lang="en-US"/>
            </a:p>
          </p:txBody>
        </p:sp>
        <p:sp>
          <p:nvSpPr>
            <p:cNvPr id="208047" name="Freeform 164"/>
            <p:cNvSpPr>
              <a:spLocks/>
            </p:cNvSpPr>
            <p:nvPr/>
          </p:nvSpPr>
          <p:spPr bwMode="auto">
            <a:xfrm>
              <a:off x="2268538" y="4870450"/>
              <a:ext cx="4762" cy="1588"/>
            </a:xfrm>
            <a:custGeom>
              <a:avLst/>
              <a:gdLst>
                <a:gd name="T0" fmla="*/ 0 w 12"/>
                <a:gd name="T1" fmla="*/ 2147483647 h 5"/>
                <a:gd name="T2" fmla="*/ 2147483647 w 12"/>
                <a:gd name="T3" fmla="*/ 0 h 5"/>
                <a:gd name="T4" fmla="*/ 2147483647 w 12"/>
                <a:gd name="T5" fmla="*/ 0 h 5"/>
                <a:gd name="T6" fmla="*/ 0 w 12"/>
                <a:gd name="T7" fmla="*/ 2147483647 h 5"/>
                <a:gd name="T8" fmla="*/ 0 60000 65536"/>
                <a:gd name="T9" fmla="*/ 0 60000 65536"/>
                <a:gd name="T10" fmla="*/ 0 60000 65536"/>
                <a:gd name="T11" fmla="*/ 0 60000 65536"/>
                <a:gd name="T12" fmla="*/ 0 w 12"/>
                <a:gd name="T13" fmla="*/ 0 h 5"/>
                <a:gd name="T14" fmla="*/ 12 w 12"/>
                <a:gd name="T15" fmla="*/ 5 h 5"/>
              </a:gdLst>
              <a:ahLst/>
              <a:cxnLst>
                <a:cxn ang="T8">
                  <a:pos x="T0" y="T1"/>
                </a:cxn>
                <a:cxn ang="T9">
                  <a:pos x="T2" y="T3"/>
                </a:cxn>
                <a:cxn ang="T10">
                  <a:pos x="T4" y="T5"/>
                </a:cxn>
                <a:cxn ang="T11">
                  <a:pos x="T6" y="T7"/>
                </a:cxn>
              </a:cxnLst>
              <a:rect l="T12" t="T13" r="T14" b="T15"/>
              <a:pathLst>
                <a:path w="12" h="5">
                  <a:moveTo>
                    <a:pt x="0" y="5"/>
                  </a:moveTo>
                  <a:lnTo>
                    <a:pt x="5" y="0"/>
                  </a:lnTo>
                  <a:lnTo>
                    <a:pt x="12" y="0"/>
                  </a:lnTo>
                  <a:lnTo>
                    <a:pt x="0" y="5"/>
                  </a:lnTo>
                  <a:close/>
                </a:path>
              </a:pathLst>
            </a:custGeom>
            <a:solidFill>
              <a:srgbClr val="000000"/>
            </a:solidFill>
            <a:ln w="9525">
              <a:noFill/>
              <a:round/>
              <a:headEnd/>
              <a:tailEnd/>
            </a:ln>
          </p:spPr>
          <p:txBody>
            <a:bodyPr/>
            <a:lstStyle/>
            <a:p>
              <a:endParaRPr lang="en-US"/>
            </a:p>
          </p:txBody>
        </p:sp>
        <p:sp>
          <p:nvSpPr>
            <p:cNvPr id="208048" name="Rectangle 165"/>
            <p:cNvSpPr>
              <a:spLocks noChangeArrowheads="1"/>
            </p:cNvSpPr>
            <p:nvPr/>
          </p:nvSpPr>
          <p:spPr bwMode="auto">
            <a:xfrm>
              <a:off x="2273300" y="4870450"/>
              <a:ext cx="11113" cy="12700"/>
            </a:xfrm>
            <a:prstGeom prst="rect">
              <a:avLst/>
            </a:prstGeom>
            <a:solidFill>
              <a:srgbClr val="000000"/>
            </a:solidFill>
            <a:ln w="9525">
              <a:noFill/>
              <a:miter lim="800000"/>
              <a:headEnd/>
              <a:tailEnd/>
            </a:ln>
          </p:spPr>
          <p:txBody>
            <a:bodyPr/>
            <a:lstStyle/>
            <a:p>
              <a:endParaRPr lang="en-US">
                <a:latin typeface="Times New Roman" pitchFamily="18" charset="0"/>
                <a:cs typeface="Times New Roman" pitchFamily="18" charset="0"/>
              </a:endParaRPr>
            </a:p>
          </p:txBody>
        </p:sp>
        <p:sp>
          <p:nvSpPr>
            <p:cNvPr id="208049" name="Freeform 166"/>
            <p:cNvSpPr>
              <a:spLocks/>
            </p:cNvSpPr>
            <p:nvPr/>
          </p:nvSpPr>
          <p:spPr bwMode="auto">
            <a:xfrm>
              <a:off x="2324100" y="4870450"/>
              <a:ext cx="4763" cy="12700"/>
            </a:xfrm>
            <a:custGeom>
              <a:avLst/>
              <a:gdLst>
                <a:gd name="T0" fmla="*/ 2147483647 w 12"/>
                <a:gd name="T1" fmla="*/ 2147483647 h 32"/>
                <a:gd name="T2" fmla="*/ 2147483647 w 12"/>
                <a:gd name="T3" fmla="*/ 0 h 32"/>
                <a:gd name="T4" fmla="*/ 0 w 12"/>
                <a:gd name="T5" fmla="*/ 0 h 32"/>
                <a:gd name="T6" fmla="*/ 0 w 12"/>
                <a:gd name="T7" fmla="*/ 2147483647 h 32"/>
                <a:gd name="T8" fmla="*/ 2147483647 w 12"/>
                <a:gd name="T9" fmla="*/ 2147483647 h 32"/>
                <a:gd name="T10" fmla="*/ 2147483647 w 12"/>
                <a:gd name="T11" fmla="*/ 2147483647 h 32"/>
                <a:gd name="T12" fmla="*/ 0 60000 65536"/>
                <a:gd name="T13" fmla="*/ 0 60000 65536"/>
                <a:gd name="T14" fmla="*/ 0 60000 65536"/>
                <a:gd name="T15" fmla="*/ 0 60000 65536"/>
                <a:gd name="T16" fmla="*/ 0 60000 65536"/>
                <a:gd name="T17" fmla="*/ 0 60000 65536"/>
                <a:gd name="T18" fmla="*/ 0 w 12"/>
                <a:gd name="T19" fmla="*/ 0 h 32"/>
                <a:gd name="T20" fmla="*/ 12 w 12"/>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12" h="32">
                  <a:moveTo>
                    <a:pt x="12" y="31"/>
                  </a:moveTo>
                  <a:lnTo>
                    <a:pt x="6" y="0"/>
                  </a:lnTo>
                  <a:lnTo>
                    <a:pt x="0" y="0"/>
                  </a:lnTo>
                  <a:lnTo>
                    <a:pt x="0" y="32"/>
                  </a:lnTo>
                  <a:lnTo>
                    <a:pt x="6" y="32"/>
                  </a:lnTo>
                  <a:lnTo>
                    <a:pt x="12" y="31"/>
                  </a:lnTo>
                  <a:close/>
                </a:path>
              </a:pathLst>
            </a:custGeom>
            <a:solidFill>
              <a:srgbClr val="000000"/>
            </a:solidFill>
            <a:ln w="9525">
              <a:noFill/>
              <a:round/>
              <a:headEnd/>
              <a:tailEnd/>
            </a:ln>
          </p:spPr>
          <p:txBody>
            <a:bodyPr/>
            <a:lstStyle/>
            <a:p>
              <a:endParaRPr lang="en-US"/>
            </a:p>
          </p:txBody>
        </p:sp>
        <p:sp>
          <p:nvSpPr>
            <p:cNvPr id="208050" name="Freeform 167"/>
            <p:cNvSpPr>
              <a:spLocks/>
            </p:cNvSpPr>
            <p:nvPr/>
          </p:nvSpPr>
          <p:spPr bwMode="auto">
            <a:xfrm>
              <a:off x="2327275" y="4883150"/>
              <a:ext cx="1588" cy="1588"/>
            </a:xfrm>
            <a:custGeom>
              <a:avLst/>
              <a:gdLst>
                <a:gd name="T0" fmla="*/ 2147483647 w 6"/>
                <a:gd name="T1" fmla="*/ 0 h 1"/>
                <a:gd name="T2" fmla="*/ 2147483647 w 6"/>
                <a:gd name="T3" fmla="*/ 2147483647 h 1"/>
                <a:gd name="T4" fmla="*/ 0 w 6"/>
                <a:gd name="T5" fmla="*/ 2147483647 h 1"/>
                <a:gd name="T6" fmla="*/ 2147483647 w 6"/>
                <a:gd name="T7" fmla="*/ 0 h 1"/>
                <a:gd name="T8" fmla="*/ 0 60000 65536"/>
                <a:gd name="T9" fmla="*/ 0 60000 65536"/>
                <a:gd name="T10" fmla="*/ 0 60000 65536"/>
                <a:gd name="T11" fmla="*/ 0 60000 65536"/>
                <a:gd name="T12" fmla="*/ 0 w 6"/>
                <a:gd name="T13" fmla="*/ 0 h 1"/>
                <a:gd name="T14" fmla="*/ 6 w 6"/>
                <a:gd name="T15" fmla="*/ 1 h 1"/>
              </a:gdLst>
              <a:ahLst/>
              <a:cxnLst>
                <a:cxn ang="T8">
                  <a:pos x="T0" y="T1"/>
                </a:cxn>
                <a:cxn ang="T9">
                  <a:pos x="T2" y="T3"/>
                </a:cxn>
                <a:cxn ang="T10">
                  <a:pos x="T4" y="T5"/>
                </a:cxn>
                <a:cxn ang="T11">
                  <a:pos x="T6" y="T7"/>
                </a:cxn>
              </a:cxnLst>
              <a:rect l="T12" t="T13" r="T14" b="T15"/>
              <a:pathLst>
                <a:path w="6" h="1">
                  <a:moveTo>
                    <a:pt x="6" y="0"/>
                  </a:moveTo>
                  <a:lnTo>
                    <a:pt x="4" y="1"/>
                  </a:lnTo>
                  <a:lnTo>
                    <a:pt x="0" y="1"/>
                  </a:lnTo>
                  <a:lnTo>
                    <a:pt x="6" y="0"/>
                  </a:lnTo>
                  <a:close/>
                </a:path>
              </a:pathLst>
            </a:custGeom>
            <a:solidFill>
              <a:srgbClr val="000000"/>
            </a:solidFill>
            <a:ln w="9525">
              <a:noFill/>
              <a:round/>
              <a:headEnd/>
              <a:tailEnd/>
            </a:ln>
          </p:spPr>
          <p:txBody>
            <a:bodyPr/>
            <a:lstStyle/>
            <a:p>
              <a:endParaRPr lang="en-US"/>
            </a:p>
          </p:txBody>
        </p:sp>
        <p:sp>
          <p:nvSpPr>
            <p:cNvPr id="208051" name="Freeform 168"/>
            <p:cNvSpPr>
              <a:spLocks/>
            </p:cNvSpPr>
            <p:nvPr/>
          </p:nvSpPr>
          <p:spPr bwMode="auto">
            <a:xfrm>
              <a:off x="2324100" y="4867275"/>
              <a:ext cx="11113" cy="15875"/>
            </a:xfrm>
            <a:custGeom>
              <a:avLst/>
              <a:gdLst>
                <a:gd name="T0" fmla="*/ 2147483647 w 29"/>
                <a:gd name="T1" fmla="*/ 0 h 38"/>
                <a:gd name="T2" fmla="*/ 2147483647 w 29"/>
                <a:gd name="T3" fmla="*/ 2147483647 h 38"/>
                <a:gd name="T4" fmla="*/ 0 w 29"/>
                <a:gd name="T5" fmla="*/ 2147483647 h 38"/>
                <a:gd name="T6" fmla="*/ 2147483647 w 29"/>
                <a:gd name="T7" fmla="*/ 2147483647 h 38"/>
                <a:gd name="T8" fmla="*/ 2147483647 w 29"/>
                <a:gd name="T9" fmla="*/ 2147483647 h 38"/>
                <a:gd name="T10" fmla="*/ 2147483647 w 29"/>
                <a:gd name="T11" fmla="*/ 0 h 38"/>
                <a:gd name="T12" fmla="*/ 0 60000 65536"/>
                <a:gd name="T13" fmla="*/ 0 60000 65536"/>
                <a:gd name="T14" fmla="*/ 0 60000 65536"/>
                <a:gd name="T15" fmla="*/ 0 60000 65536"/>
                <a:gd name="T16" fmla="*/ 0 60000 65536"/>
                <a:gd name="T17" fmla="*/ 0 60000 65536"/>
                <a:gd name="T18" fmla="*/ 0 w 29"/>
                <a:gd name="T19" fmla="*/ 0 h 38"/>
                <a:gd name="T20" fmla="*/ 29 w 29"/>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29" h="38">
                  <a:moveTo>
                    <a:pt x="23" y="0"/>
                  </a:moveTo>
                  <a:lnTo>
                    <a:pt x="16" y="1"/>
                  </a:lnTo>
                  <a:lnTo>
                    <a:pt x="0" y="10"/>
                  </a:lnTo>
                  <a:lnTo>
                    <a:pt x="13" y="38"/>
                  </a:lnTo>
                  <a:lnTo>
                    <a:pt x="29" y="30"/>
                  </a:lnTo>
                  <a:lnTo>
                    <a:pt x="23" y="0"/>
                  </a:lnTo>
                  <a:close/>
                </a:path>
              </a:pathLst>
            </a:custGeom>
            <a:solidFill>
              <a:srgbClr val="000000"/>
            </a:solidFill>
            <a:ln w="9525">
              <a:noFill/>
              <a:round/>
              <a:headEnd/>
              <a:tailEnd/>
            </a:ln>
          </p:spPr>
          <p:txBody>
            <a:bodyPr/>
            <a:lstStyle/>
            <a:p>
              <a:endParaRPr lang="en-US"/>
            </a:p>
          </p:txBody>
        </p:sp>
        <p:sp>
          <p:nvSpPr>
            <p:cNvPr id="208052" name="Freeform 169"/>
            <p:cNvSpPr>
              <a:spLocks/>
            </p:cNvSpPr>
            <p:nvPr/>
          </p:nvSpPr>
          <p:spPr bwMode="auto">
            <a:xfrm>
              <a:off x="2330450" y="4867275"/>
              <a:ext cx="3175" cy="1588"/>
            </a:xfrm>
            <a:custGeom>
              <a:avLst/>
              <a:gdLst>
                <a:gd name="T0" fmla="*/ 0 w 7"/>
                <a:gd name="T1" fmla="*/ 2147483647 h 1"/>
                <a:gd name="T2" fmla="*/ 2147483647 w 7"/>
                <a:gd name="T3" fmla="*/ 0 h 1"/>
                <a:gd name="T4" fmla="*/ 2147483647 w 7"/>
                <a:gd name="T5" fmla="*/ 0 h 1"/>
                <a:gd name="T6" fmla="*/ 0 w 7"/>
                <a:gd name="T7" fmla="*/ 2147483647 h 1"/>
                <a:gd name="T8" fmla="*/ 0 60000 65536"/>
                <a:gd name="T9" fmla="*/ 0 60000 65536"/>
                <a:gd name="T10" fmla="*/ 0 60000 65536"/>
                <a:gd name="T11" fmla="*/ 0 60000 65536"/>
                <a:gd name="T12" fmla="*/ 0 w 7"/>
                <a:gd name="T13" fmla="*/ 0 h 1"/>
                <a:gd name="T14" fmla="*/ 7 w 7"/>
                <a:gd name="T15" fmla="*/ 1 h 1"/>
              </a:gdLst>
              <a:ahLst/>
              <a:cxnLst>
                <a:cxn ang="T8">
                  <a:pos x="T0" y="T1"/>
                </a:cxn>
                <a:cxn ang="T9">
                  <a:pos x="T2" y="T3"/>
                </a:cxn>
                <a:cxn ang="T10">
                  <a:pos x="T4" y="T5"/>
                </a:cxn>
                <a:cxn ang="T11">
                  <a:pos x="T6" y="T7"/>
                </a:cxn>
              </a:cxnLst>
              <a:rect l="T12" t="T13" r="T14" b="T15"/>
              <a:pathLst>
                <a:path w="7" h="1">
                  <a:moveTo>
                    <a:pt x="0" y="1"/>
                  </a:moveTo>
                  <a:lnTo>
                    <a:pt x="4" y="0"/>
                  </a:lnTo>
                  <a:lnTo>
                    <a:pt x="7" y="0"/>
                  </a:lnTo>
                  <a:lnTo>
                    <a:pt x="0" y="1"/>
                  </a:lnTo>
                  <a:close/>
                </a:path>
              </a:pathLst>
            </a:custGeom>
            <a:solidFill>
              <a:srgbClr val="000000"/>
            </a:solidFill>
            <a:ln w="9525">
              <a:noFill/>
              <a:round/>
              <a:headEnd/>
              <a:tailEnd/>
            </a:ln>
          </p:spPr>
          <p:txBody>
            <a:bodyPr/>
            <a:lstStyle/>
            <a:p>
              <a:endParaRPr lang="en-US"/>
            </a:p>
          </p:txBody>
        </p:sp>
        <p:sp>
          <p:nvSpPr>
            <p:cNvPr id="208053" name="Rectangle 170"/>
            <p:cNvSpPr>
              <a:spLocks noChangeArrowheads="1"/>
            </p:cNvSpPr>
            <p:nvPr/>
          </p:nvSpPr>
          <p:spPr bwMode="auto">
            <a:xfrm>
              <a:off x="2333625" y="4867275"/>
              <a:ext cx="30163" cy="12700"/>
            </a:xfrm>
            <a:prstGeom prst="rect">
              <a:avLst/>
            </a:prstGeom>
            <a:solidFill>
              <a:srgbClr val="000000"/>
            </a:solidFill>
            <a:ln w="9525">
              <a:noFill/>
              <a:miter lim="800000"/>
              <a:headEnd/>
              <a:tailEnd/>
            </a:ln>
          </p:spPr>
          <p:txBody>
            <a:bodyPr/>
            <a:lstStyle/>
            <a:p>
              <a:endParaRPr lang="en-US">
                <a:latin typeface="Times New Roman" pitchFamily="18" charset="0"/>
                <a:cs typeface="Times New Roman" pitchFamily="18" charset="0"/>
              </a:endParaRPr>
            </a:p>
          </p:txBody>
        </p:sp>
        <p:sp>
          <p:nvSpPr>
            <p:cNvPr id="208054" name="Freeform 171"/>
            <p:cNvSpPr>
              <a:spLocks/>
            </p:cNvSpPr>
            <p:nvPr/>
          </p:nvSpPr>
          <p:spPr bwMode="auto">
            <a:xfrm>
              <a:off x="2401888" y="4864100"/>
              <a:ext cx="9525" cy="12700"/>
            </a:xfrm>
            <a:custGeom>
              <a:avLst/>
              <a:gdLst>
                <a:gd name="T0" fmla="*/ 2147483647 w 26"/>
                <a:gd name="T1" fmla="*/ 2147483647 h 32"/>
                <a:gd name="T2" fmla="*/ 2147483647 w 26"/>
                <a:gd name="T3" fmla="*/ 0 h 32"/>
                <a:gd name="T4" fmla="*/ 0 w 26"/>
                <a:gd name="T5" fmla="*/ 0 h 32"/>
                <a:gd name="T6" fmla="*/ 0 w 26"/>
                <a:gd name="T7" fmla="*/ 2147483647 h 32"/>
                <a:gd name="T8" fmla="*/ 2147483647 w 26"/>
                <a:gd name="T9" fmla="*/ 2147483647 h 32"/>
                <a:gd name="T10" fmla="*/ 2147483647 w 26"/>
                <a:gd name="T11" fmla="*/ 2147483647 h 32"/>
                <a:gd name="T12" fmla="*/ 0 60000 65536"/>
                <a:gd name="T13" fmla="*/ 0 60000 65536"/>
                <a:gd name="T14" fmla="*/ 0 60000 65536"/>
                <a:gd name="T15" fmla="*/ 0 60000 65536"/>
                <a:gd name="T16" fmla="*/ 0 60000 65536"/>
                <a:gd name="T17" fmla="*/ 0 60000 65536"/>
                <a:gd name="T18" fmla="*/ 0 w 26"/>
                <a:gd name="T19" fmla="*/ 0 h 32"/>
                <a:gd name="T20" fmla="*/ 26 w 26"/>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26" h="32">
                  <a:moveTo>
                    <a:pt x="26" y="31"/>
                  </a:moveTo>
                  <a:lnTo>
                    <a:pt x="18" y="0"/>
                  </a:lnTo>
                  <a:lnTo>
                    <a:pt x="0" y="0"/>
                  </a:lnTo>
                  <a:lnTo>
                    <a:pt x="0" y="32"/>
                  </a:lnTo>
                  <a:lnTo>
                    <a:pt x="18" y="32"/>
                  </a:lnTo>
                  <a:lnTo>
                    <a:pt x="26" y="31"/>
                  </a:lnTo>
                  <a:close/>
                </a:path>
              </a:pathLst>
            </a:custGeom>
            <a:solidFill>
              <a:srgbClr val="000000"/>
            </a:solidFill>
            <a:ln w="9525">
              <a:noFill/>
              <a:round/>
              <a:headEnd/>
              <a:tailEnd/>
            </a:ln>
          </p:spPr>
          <p:txBody>
            <a:bodyPr/>
            <a:lstStyle/>
            <a:p>
              <a:endParaRPr lang="en-US"/>
            </a:p>
          </p:txBody>
        </p:sp>
        <p:sp>
          <p:nvSpPr>
            <p:cNvPr id="208055" name="Freeform 172"/>
            <p:cNvSpPr>
              <a:spLocks/>
            </p:cNvSpPr>
            <p:nvPr/>
          </p:nvSpPr>
          <p:spPr bwMode="auto">
            <a:xfrm>
              <a:off x="2409825" y="4876800"/>
              <a:ext cx="1588" cy="1588"/>
            </a:xfrm>
            <a:custGeom>
              <a:avLst/>
              <a:gdLst>
                <a:gd name="T0" fmla="*/ 2147483647 w 8"/>
                <a:gd name="T1" fmla="*/ 0 h 1"/>
                <a:gd name="T2" fmla="*/ 2147483647 w 8"/>
                <a:gd name="T3" fmla="*/ 2147483647 h 1"/>
                <a:gd name="T4" fmla="*/ 0 w 8"/>
                <a:gd name="T5" fmla="*/ 2147483647 h 1"/>
                <a:gd name="T6" fmla="*/ 2147483647 w 8"/>
                <a:gd name="T7" fmla="*/ 0 h 1"/>
                <a:gd name="T8" fmla="*/ 0 60000 65536"/>
                <a:gd name="T9" fmla="*/ 0 60000 65536"/>
                <a:gd name="T10" fmla="*/ 0 60000 65536"/>
                <a:gd name="T11" fmla="*/ 0 60000 65536"/>
                <a:gd name="T12" fmla="*/ 0 w 8"/>
                <a:gd name="T13" fmla="*/ 0 h 1"/>
                <a:gd name="T14" fmla="*/ 8 w 8"/>
                <a:gd name="T15" fmla="*/ 1 h 1"/>
              </a:gdLst>
              <a:ahLst/>
              <a:cxnLst>
                <a:cxn ang="T8">
                  <a:pos x="T0" y="T1"/>
                </a:cxn>
                <a:cxn ang="T9">
                  <a:pos x="T2" y="T3"/>
                </a:cxn>
                <a:cxn ang="T10">
                  <a:pos x="T4" y="T5"/>
                </a:cxn>
                <a:cxn ang="T11">
                  <a:pos x="T6" y="T7"/>
                </a:cxn>
              </a:cxnLst>
              <a:rect l="T12" t="T13" r="T14" b="T15"/>
              <a:pathLst>
                <a:path w="8" h="1">
                  <a:moveTo>
                    <a:pt x="8" y="0"/>
                  </a:moveTo>
                  <a:lnTo>
                    <a:pt x="4" y="1"/>
                  </a:lnTo>
                  <a:lnTo>
                    <a:pt x="0" y="1"/>
                  </a:lnTo>
                  <a:lnTo>
                    <a:pt x="8" y="0"/>
                  </a:lnTo>
                  <a:close/>
                </a:path>
              </a:pathLst>
            </a:custGeom>
            <a:solidFill>
              <a:srgbClr val="000000"/>
            </a:solidFill>
            <a:ln w="9525">
              <a:noFill/>
              <a:round/>
              <a:headEnd/>
              <a:tailEnd/>
            </a:ln>
          </p:spPr>
          <p:txBody>
            <a:bodyPr/>
            <a:lstStyle/>
            <a:p>
              <a:endParaRPr lang="en-US"/>
            </a:p>
          </p:txBody>
        </p:sp>
        <p:sp>
          <p:nvSpPr>
            <p:cNvPr id="208056" name="Freeform 173"/>
            <p:cNvSpPr>
              <a:spLocks/>
            </p:cNvSpPr>
            <p:nvPr/>
          </p:nvSpPr>
          <p:spPr bwMode="auto">
            <a:xfrm>
              <a:off x="2406650" y="4860925"/>
              <a:ext cx="11113" cy="15875"/>
            </a:xfrm>
            <a:custGeom>
              <a:avLst/>
              <a:gdLst>
                <a:gd name="T0" fmla="*/ 2147483647 w 30"/>
                <a:gd name="T1" fmla="*/ 0 h 38"/>
                <a:gd name="T2" fmla="*/ 2147483647 w 30"/>
                <a:gd name="T3" fmla="*/ 2147483647 h 38"/>
                <a:gd name="T4" fmla="*/ 0 w 30"/>
                <a:gd name="T5" fmla="*/ 2147483647 h 38"/>
                <a:gd name="T6" fmla="*/ 2147483647 w 30"/>
                <a:gd name="T7" fmla="*/ 2147483647 h 38"/>
                <a:gd name="T8" fmla="*/ 2147483647 w 30"/>
                <a:gd name="T9" fmla="*/ 2147483647 h 38"/>
                <a:gd name="T10" fmla="*/ 2147483647 w 30"/>
                <a:gd name="T11" fmla="*/ 0 h 38"/>
                <a:gd name="T12" fmla="*/ 0 60000 65536"/>
                <a:gd name="T13" fmla="*/ 0 60000 65536"/>
                <a:gd name="T14" fmla="*/ 0 60000 65536"/>
                <a:gd name="T15" fmla="*/ 0 60000 65536"/>
                <a:gd name="T16" fmla="*/ 0 60000 65536"/>
                <a:gd name="T17" fmla="*/ 0 60000 65536"/>
                <a:gd name="T18" fmla="*/ 0 w 30"/>
                <a:gd name="T19" fmla="*/ 0 h 38"/>
                <a:gd name="T20" fmla="*/ 30 w 30"/>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30" h="38">
                  <a:moveTo>
                    <a:pt x="22" y="0"/>
                  </a:moveTo>
                  <a:lnTo>
                    <a:pt x="16" y="1"/>
                  </a:lnTo>
                  <a:lnTo>
                    <a:pt x="0" y="10"/>
                  </a:lnTo>
                  <a:lnTo>
                    <a:pt x="14" y="38"/>
                  </a:lnTo>
                  <a:lnTo>
                    <a:pt x="30" y="30"/>
                  </a:lnTo>
                  <a:lnTo>
                    <a:pt x="22" y="0"/>
                  </a:lnTo>
                  <a:close/>
                </a:path>
              </a:pathLst>
            </a:custGeom>
            <a:solidFill>
              <a:srgbClr val="000000"/>
            </a:solidFill>
            <a:ln w="9525">
              <a:noFill/>
              <a:round/>
              <a:headEnd/>
              <a:tailEnd/>
            </a:ln>
          </p:spPr>
          <p:txBody>
            <a:bodyPr/>
            <a:lstStyle/>
            <a:p>
              <a:endParaRPr lang="en-US"/>
            </a:p>
          </p:txBody>
        </p:sp>
        <p:sp>
          <p:nvSpPr>
            <p:cNvPr id="208057" name="Freeform 174"/>
            <p:cNvSpPr>
              <a:spLocks/>
            </p:cNvSpPr>
            <p:nvPr/>
          </p:nvSpPr>
          <p:spPr bwMode="auto">
            <a:xfrm>
              <a:off x="2413000" y="4860925"/>
              <a:ext cx="3175" cy="1588"/>
            </a:xfrm>
            <a:custGeom>
              <a:avLst/>
              <a:gdLst>
                <a:gd name="T0" fmla="*/ 0 w 6"/>
                <a:gd name="T1" fmla="*/ 2147483647 h 1"/>
                <a:gd name="T2" fmla="*/ 2147483647 w 6"/>
                <a:gd name="T3" fmla="*/ 0 h 1"/>
                <a:gd name="T4" fmla="*/ 2147483647 w 6"/>
                <a:gd name="T5" fmla="*/ 0 h 1"/>
                <a:gd name="T6" fmla="*/ 0 w 6"/>
                <a:gd name="T7" fmla="*/ 2147483647 h 1"/>
                <a:gd name="T8" fmla="*/ 0 60000 65536"/>
                <a:gd name="T9" fmla="*/ 0 60000 65536"/>
                <a:gd name="T10" fmla="*/ 0 60000 65536"/>
                <a:gd name="T11" fmla="*/ 0 60000 65536"/>
                <a:gd name="T12" fmla="*/ 0 w 6"/>
                <a:gd name="T13" fmla="*/ 0 h 1"/>
                <a:gd name="T14" fmla="*/ 6 w 6"/>
                <a:gd name="T15" fmla="*/ 1 h 1"/>
              </a:gdLst>
              <a:ahLst/>
              <a:cxnLst>
                <a:cxn ang="T8">
                  <a:pos x="T0" y="T1"/>
                </a:cxn>
                <a:cxn ang="T9">
                  <a:pos x="T2" y="T3"/>
                </a:cxn>
                <a:cxn ang="T10">
                  <a:pos x="T4" y="T5"/>
                </a:cxn>
                <a:cxn ang="T11">
                  <a:pos x="T6" y="T7"/>
                </a:cxn>
              </a:cxnLst>
              <a:rect l="T12" t="T13" r="T14" b="T15"/>
              <a:pathLst>
                <a:path w="6" h="1">
                  <a:moveTo>
                    <a:pt x="0" y="1"/>
                  </a:moveTo>
                  <a:lnTo>
                    <a:pt x="2" y="0"/>
                  </a:lnTo>
                  <a:lnTo>
                    <a:pt x="6" y="0"/>
                  </a:lnTo>
                  <a:lnTo>
                    <a:pt x="0" y="1"/>
                  </a:lnTo>
                  <a:close/>
                </a:path>
              </a:pathLst>
            </a:custGeom>
            <a:solidFill>
              <a:srgbClr val="000000"/>
            </a:solidFill>
            <a:ln w="9525">
              <a:noFill/>
              <a:round/>
              <a:headEnd/>
              <a:tailEnd/>
            </a:ln>
          </p:spPr>
          <p:txBody>
            <a:bodyPr/>
            <a:lstStyle/>
            <a:p>
              <a:endParaRPr lang="en-US"/>
            </a:p>
          </p:txBody>
        </p:sp>
        <p:sp>
          <p:nvSpPr>
            <p:cNvPr id="208058" name="Freeform 175"/>
            <p:cNvSpPr>
              <a:spLocks/>
            </p:cNvSpPr>
            <p:nvPr/>
          </p:nvSpPr>
          <p:spPr bwMode="auto">
            <a:xfrm>
              <a:off x="2416175" y="4860925"/>
              <a:ext cx="25400" cy="12700"/>
            </a:xfrm>
            <a:custGeom>
              <a:avLst/>
              <a:gdLst>
                <a:gd name="T0" fmla="*/ 2147483647 w 68"/>
                <a:gd name="T1" fmla="*/ 2147483647 h 32"/>
                <a:gd name="T2" fmla="*/ 2147483647 w 68"/>
                <a:gd name="T3" fmla="*/ 0 h 32"/>
                <a:gd name="T4" fmla="*/ 0 w 68"/>
                <a:gd name="T5" fmla="*/ 0 h 32"/>
                <a:gd name="T6" fmla="*/ 0 w 68"/>
                <a:gd name="T7" fmla="*/ 2147483647 h 32"/>
                <a:gd name="T8" fmla="*/ 2147483647 w 68"/>
                <a:gd name="T9" fmla="*/ 2147483647 h 32"/>
                <a:gd name="T10" fmla="*/ 2147483647 w 68"/>
                <a:gd name="T11" fmla="*/ 2147483647 h 32"/>
                <a:gd name="T12" fmla="*/ 0 60000 65536"/>
                <a:gd name="T13" fmla="*/ 0 60000 65536"/>
                <a:gd name="T14" fmla="*/ 0 60000 65536"/>
                <a:gd name="T15" fmla="*/ 0 60000 65536"/>
                <a:gd name="T16" fmla="*/ 0 60000 65536"/>
                <a:gd name="T17" fmla="*/ 0 60000 65536"/>
                <a:gd name="T18" fmla="*/ 0 w 68"/>
                <a:gd name="T19" fmla="*/ 0 h 32"/>
                <a:gd name="T20" fmla="*/ 68 w 68"/>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68" h="32">
                  <a:moveTo>
                    <a:pt x="68" y="27"/>
                  </a:moveTo>
                  <a:lnTo>
                    <a:pt x="57" y="0"/>
                  </a:lnTo>
                  <a:lnTo>
                    <a:pt x="0" y="0"/>
                  </a:lnTo>
                  <a:lnTo>
                    <a:pt x="0" y="32"/>
                  </a:lnTo>
                  <a:lnTo>
                    <a:pt x="57" y="32"/>
                  </a:lnTo>
                  <a:lnTo>
                    <a:pt x="68" y="27"/>
                  </a:lnTo>
                  <a:close/>
                </a:path>
              </a:pathLst>
            </a:custGeom>
            <a:solidFill>
              <a:srgbClr val="000000"/>
            </a:solidFill>
            <a:ln w="9525">
              <a:noFill/>
              <a:round/>
              <a:headEnd/>
              <a:tailEnd/>
            </a:ln>
          </p:spPr>
          <p:txBody>
            <a:bodyPr/>
            <a:lstStyle/>
            <a:p>
              <a:endParaRPr lang="en-US"/>
            </a:p>
          </p:txBody>
        </p:sp>
        <p:sp>
          <p:nvSpPr>
            <p:cNvPr id="208059" name="Freeform 176"/>
            <p:cNvSpPr>
              <a:spLocks/>
            </p:cNvSpPr>
            <p:nvPr/>
          </p:nvSpPr>
          <p:spPr bwMode="auto">
            <a:xfrm>
              <a:off x="2438400" y="4872038"/>
              <a:ext cx="3175" cy="1587"/>
            </a:xfrm>
            <a:custGeom>
              <a:avLst/>
              <a:gdLst>
                <a:gd name="T0" fmla="*/ 2147483647 w 11"/>
                <a:gd name="T1" fmla="*/ 0 h 5"/>
                <a:gd name="T2" fmla="*/ 2147483647 w 11"/>
                <a:gd name="T3" fmla="*/ 2147483647 h 5"/>
                <a:gd name="T4" fmla="*/ 0 w 11"/>
                <a:gd name="T5" fmla="*/ 2147483647 h 5"/>
                <a:gd name="T6" fmla="*/ 2147483647 w 11"/>
                <a:gd name="T7" fmla="*/ 0 h 5"/>
                <a:gd name="T8" fmla="*/ 0 60000 65536"/>
                <a:gd name="T9" fmla="*/ 0 60000 65536"/>
                <a:gd name="T10" fmla="*/ 0 60000 65536"/>
                <a:gd name="T11" fmla="*/ 0 60000 65536"/>
                <a:gd name="T12" fmla="*/ 0 w 11"/>
                <a:gd name="T13" fmla="*/ 0 h 5"/>
                <a:gd name="T14" fmla="*/ 11 w 11"/>
                <a:gd name="T15" fmla="*/ 5 h 5"/>
              </a:gdLst>
              <a:ahLst/>
              <a:cxnLst>
                <a:cxn ang="T8">
                  <a:pos x="T0" y="T1"/>
                </a:cxn>
                <a:cxn ang="T9">
                  <a:pos x="T2" y="T3"/>
                </a:cxn>
                <a:cxn ang="T10">
                  <a:pos x="T4" y="T5"/>
                </a:cxn>
                <a:cxn ang="T11">
                  <a:pos x="T6" y="T7"/>
                </a:cxn>
              </a:cxnLst>
              <a:rect l="T12" t="T13" r="T14" b="T15"/>
              <a:pathLst>
                <a:path w="11" h="5">
                  <a:moveTo>
                    <a:pt x="11" y="0"/>
                  </a:moveTo>
                  <a:lnTo>
                    <a:pt x="6" y="5"/>
                  </a:lnTo>
                  <a:lnTo>
                    <a:pt x="0" y="5"/>
                  </a:lnTo>
                  <a:lnTo>
                    <a:pt x="11" y="0"/>
                  </a:lnTo>
                  <a:close/>
                </a:path>
              </a:pathLst>
            </a:custGeom>
            <a:solidFill>
              <a:srgbClr val="000000"/>
            </a:solidFill>
            <a:ln w="9525">
              <a:noFill/>
              <a:round/>
              <a:headEnd/>
              <a:tailEnd/>
            </a:ln>
          </p:spPr>
          <p:txBody>
            <a:bodyPr/>
            <a:lstStyle/>
            <a:p>
              <a:endParaRPr lang="en-US"/>
            </a:p>
          </p:txBody>
        </p:sp>
        <p:sp>
          <p:nvSpPr>
            <p:cNvPr id="208060" name="Freeform 177"/>
            <p:cNvSpPr>
              <a:spLocks/>
            </p:cNvSpPr>
            <p:nvPr/>
          </p:nvSpPr>
          <p:spPr bwMode="auto">
            <a:xfrm>
              <a:off x="2433638" y="4860925"/>
              <a:ext cx="11112" cy="11113"/>
            </a:xfrm>
            <a:custGeom>
              <a:avLst/>
              <a:gdLst>
                <a:gd name="T0" fmla="*/ 2147483647 w 27"/>
                <a:gd name="T1" fmla="*/ 0 h 27"/>
                <a:gd name="T2" fmla="*/ 2147483647 w 27"/>
                <a:gd name="T3" fmla="*/ 2147483647 h 27"/>
                <a:gd name="T4" fmla="*/ 2147483647 w 27"/>
                <a:gd name="T5" fmla="*/ 2147483647 h 27"/>
                <a:gd name="T6" fmla="*/ 0 w 27"/>
                <a:gd name="T7" fmla="*/ 2147483647 h 27"/>
                <a:gd name="T8" fmla="*/ 2147483647 w 27"/>
                <a:gd name="T9" fmla="*/ 0 h 27"/>
                <a:gd name="T10" fmla="*/ 0 60000 65536"/>
                <a:gd name="T11" fmla="*/ 0 60000 65536"/>
                <a:gd name="T12" fmla="*/ 0 60000 65536"/>
                <a:gd name="T13" fmla="*/ 0 60000 65536"/>
                <a:gd name="T14" fmla="*/ 0 60000 65536"/>
                <a:gd name="T15" fmla="*/ 0 w 27"/>
                <a:gd name="T16" fmla="*/ 0 h 27"/>
                <a:gd name="T17" fmla="*/ 27 w 27"/>
                <a:gd name="T18" fmla="*/ 27 h 27"/>
              </a:gdLst>
              <a:ahLst/>
              <a:cxnLst>
                <a:cxn ang="T10">
                  <a:pos x="T0" y="T1"/>
                </a:cxn>
                <a:cxn ang="T11">
                  <a:pos x="T2" y="T3"/>
                </a:cxn>
                <a:cxn ang="T12">
                  <a:pos x="T4" y="T5"/>
                </a:cxn>
                <a:cxn ang="T13">
                  <a:pos x="T6" y="T7"/>
                </a:cxn>
                <a:cxn ang="T14">
                  <a:pos x="T8" y="T9"/>
                </a:cxn>
              </a:cxnLst>
              <a:rect l="T15" t="T16" r="T17" b="T18"/>
              <a:pathLst>
                <a:path w="27" h="27">
                  <a:moveTo>
                    <a:pt x="5" y="0"/>
                  </a:moveTo>
                  <a:lnTo>
                    <a:pt x="27" y="22"/>
                  </a:lnTo>
                  <a:lnTo>
                    <a:pt x="22" y="27"/>
                  </a:lnTo>
                  <a:lnTo>
                    <a:pt x="0" y="5"/>
                  </a:lnTo>
                  <a:lnTo>
                    <a:pt x="5" y="0"/>
                  </a:lnTo>
                  <a:close/>
                </a:path>
              </a:pathLst>
            </a:custGeom>
            <a:solidFill>
              <a:srgbClr val="000000"/>
            </a:solidFill>
            <a:ln w="9525">
              <a:noFill/>
              <a:round/>
              <a:headEnd/>
              <a:tailEnd/>
            </a:ln>
          </p:spPr>
          <p:txBody>
            <a:bodyPr/>
            <a:lstStyle/>
            <a:p>
              <a:endParaRPr lang="en-US"/>
            </a:p>
          </p:txBody>
        </p:sp>
        <p:sp>
          <p:nvSpPr>
            <p:cNvPr id="208061" name="Freeform 178"/>
            <p:cNvSpPr>
              <a:spLocks/>
            </p:cNvSpPr>
            <p:nvPr/>
          </p:nvSpPr>
          <p:spPr bwMode="auto">
            <a:xfrm>
              <a:off x="2478088" y="4854575"/>
              <a:ext cx="17462" cy="12700"/>
            </a:xfrm>
            <a:custGeom>
              <a:avLst/>
              <a:gdLst>
                <a:gd name="T0" fmla="*/ 2147483647 w 44"/>
                <a:gd name="T1" fmla="*/ 2147483647 h 32"/>
                <a:gd name="T2" fmla="*/ 2147483647 w 44"/>
                <a:gd name="T3" fmla="*/ 0 h 32"/>
                <a:gd name="T4" fmla="*/ 0 w 44"/>
                <a:gd name="T5" fmla="*/ 0 h 32"/>
                <a:gd name="T6" fmla="*/ 0 w 44"/>
                <a:gd name="T7" fmla="*/ 2147483647 h 32"/>
                <a:gd name="T8" fmla="*/ 2147483647 w 44"/>
                <a:gd name="T9" fmla="*/ 2147483647 h 32"/>
                <a:gd name="T10" fmla="*/ 2147483647 w 44"/>
                <a:gd name="T11" fmla="*/ 2147483647 h 32"/>
                <a:gd name="T12" fmla="*/ 0 60000 65536"/>
                <a:gd name="T13" fmla="*/ 0 60000 65536"/>
                <a:gd name="T14" fmla="*/ 0 60000 65536"/>
                <a:gd name="T15" fmla="*/ 0 60000 65536"/>
                <a:gd name="T16" fmla="*/ 0 60000 65536"/>
                <a:gd name="T17" fmla="*/ 0 60000 65536"/>
                <a:gd name="T18" fmla="*/ 0 w 44"/>
                <a:gd name="T19" fmla="*/ 0 h 32"/>
                <a:gd name="T20" fmla="*/ 44 w 44"/>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44" h="32">
                  <a:moveTo>
                    <a:pt x="44" y="27"/>
                  </a:moveTo>
                  <a:lnTo>
                    <a:pt x="33" y="0"/>
                  </a:lnTo>
                  <a:lnTo>
                    <a:pt x="0" y="0"/>
                  </a:lnTo>
                  <a:lnTo>
                    <a:pt x="0" y="32"/>
                  </a:lnTo>
                  <a:lnTo>
                    <a:pt x="33" y="32"/>
                  </a:lnTo>
                  <a:lnTo>
                    <a:pt x="44" y="27"/>
                  </a:lnTo>
                  <a:close/>
                </a:path>
              </a:pathLst>
            </a:custGeom>
            <a:solidFill>
              <a:srgbClr val="000000"/>
            </a:solidFill>
            <a:ln w="9525">
              <a:noFill/>
              <a:round/>
              <a:headEnd/>
              <a:tailEnd/>
            </a:ln>
          </p:spPr>
          <p:txBody>
            <a:bodyPr/>
            <a:lstStyle/>
            <a:p>
              <a:endParaRPr lang="en-US"/>
            </a:p>
          </p:txBody>
        </p:sp>
        <p:sp>
          <p:nvSpPr>
            <p:cNvPr id="208062" name="Freeform 179"/>
            <p:cNvSpPr>
              <a:spLocks/>
            </p:cNvSpPr>
            <p:nvPr/>
          </p:nvSpPr>
          <p:spPr bwMode="auto">
            <a:xfrm>
              <a:off x="2492375" y="4865688"/>
              <a:ext cx="3175" cy="1587"/>
            </a:xfrm>
            <a:custGeom>
              <a:avLst/>
              <a:gdLst>
                <a:gd name="T0" fmla="*/ 2147483647 w 11"/>
                <a:gd name="T1" fmla="*/ 0 h 5"/>
                <a:gd name="T2" fmla="*/ 2147483647 w 11"/>
                <a:gd name="T3" fmla="*/ 2147483647 h 5"/>
                <a:gd name="T4" fmla="*/ 0 w 11"/>
                <a:gd name="T5" fmla="*/ 2147483647 h 5"/>
                <a:gd name="T6" fmla="*/ 2147483647 w 11"/>
                <a:gd name="T7" fmla="*/ 0 h 5"/>
                <a:gd name="T8" fmla="*/ 0 60000 65536"/>
                <a:gd name="T9" fmla="*/ 0 60000 65536"/>
                <a:gd name="T10" fmla="*/ 0 60000 65536"/>
                <a:gd name="T11" fmla="*/ 0 60000 65536"/>
                <a:gd name="T12" fmla="*/ 0 w 11"/>
                <a:gd name="T13" fmla="*/ 0 h 5"/>
                <a:gd name="T14" fmla="*/ 11 w 11"/>
                <a:gd name="T15" fmla="*/ 5 h 5"/>
              </a:gdLst>
              <a:ahLst/>
              <a:cxnLst>
                <a:cxn ang="T8">
                  <a:pos x="T0" y="T1"/>
                </a:cxn>
                <a:cxn ang="T9">
                  <a:pos x="T2" y="T3"/>
                </a:cxn>
                <a:cxn ang="T10">
                  <a:pos x="T4" y="T5"/>
                </a:cxn>
                <a:cxn ang="T11">
                  <a:pos x="T6" y="T7"/>
                </a:cxn>
              </a:cxnLst>
              <a:rect l="T12" t="T13" r="T14" b="T15"/>
              <a:pathLst>
                <a:path w="11" h="5">
                  <a:moveTo>
                    <a:pt x="11" y="0"/>
                  </a:moveTo>
                  <a:lnTo>
                    <a:pt x="8" y="5"/>
                  </a:lnTo>
                  <a:lnTo>
                    <a:pt x="0" y="5"/>
                  </a:lnTo>
                  <a:lnTo>
                    <a:pt x="11" y="0"/>
                  </a:lnTo>
                  <a:close/>
                </a:path>
              </a:pathLst>
            </a:custGeom>
            <a:solidFill>
              <a:srgbClr val="000000"/>
            </a:solidFill>
            <a:ln w="9525">
              <a:noFill/>
              <a:round/>
              <a:headEnd/>
              <a:tailEnd/>
            </a:ln>
          </p:spPr>
          <p:txBody>
            <a:bodyPr/>
            <a:lstStyle/>
            <a:p>
              <a:endParaRPr lang="en-US"/>
            </a:p>
          </p:txBody>
        </p:sp>
        <p:sp>
          <p:nvSpPr>
            <p:cNvPr id="208063" name="Freeform 180"/>
            <p:cNvSpPr>
              <a:spLocks/>
            </p:cNvSpPr>
            <p:nvPr/>
          </p:nvSpPr>
          <p:spPr bwMode="auto">
            <a:xfrm>
              <a:off x="2487613" y="4851400"/>
              <a:ext cx="11112" cy="14288"/>
            </a:xfrm>
            <a:custGeom>
              <a:avLst/>
              <a:gdLst>
                <a:gd name="T0" fmla="*/ 2147483647 w 31"/>
                <a:gd name="T1" fmla="*/ 0 h 36"/>
                <a:gd name="T2" fmla="*/ 2147483647 w 31"/>
                <a:gd name="T3" fmla="*/ 2147483647 h 36"/>
                <a:gd name="T4" fmla="*/ 0 w 31"/>
                <a:gd name="T5" fmla="*/ 2147483647 h 36"/>
                <a:gd name="T6" fmla="*/ 2147483647 w 31"/>
                <a:gd name="T7" fmla="*/ 2147483647 h 36"/>
                <a:gd name="T8" fmla="*/ 2147483647 w 31"/>
                <a:gd name="T9" fmla="*/ 2147483647 h 36"/>
                <a:gd name="T10" fmla="*/ 2147483647 w 31"/>
                <a:gd name="T11" fmla="*/ 0 h 36"/>
                <a:gd name="T12" fmla="*/ 0 60000 65536"/>
                <a:gd name="T13" fmla="*/ 0 60000 65536"/>
                <a:gd name="T14" fmla="*/ 0 60000 65536"/>
                <a:gd name="T15" fmla="*/ 0 60000 65536"/>
                <a:gd name="T16" fmla="*/ 0 60000 65536"/>
                <a:gd name="T17" fmla="*/ 0 60000 65536"/>
                <a:gd name="T18" fmla="*/ 0 w 31"/>
                <a:gd name="T19" fmla="*/ 0 h 36"/>
                <a:gd name="T20" fmla="*/ 31 w 31"/>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31" h="36">
                  <a:moveTo>
                    <a:pt x="20" y="0"/>
                  </a:moveTo>
                  <a:lnTo>
                    <a:pt x="9" y="5"/>
                  </a:lnTo>
                  <a:lnTo>
                    <a:pt x="0" y="14"/>
                  </a:lnTo>
                  <a:lnTo>
                    <a:pt x="22" y="36"/>
                  </a:lnTo>
                  <a:lnTo>
                    <a:pt x="31" y="29"/>
                  </a:lnTo>
                  <a:lnTo>
                    <a:pt x="20" y="0"/>
                  </a:lnTo>
                  <a:close/>
                </a:path>
              </a:pathLst>
            </a:custGeom>
            <a:solidFill>
              <a:srgbClr val="000000"/>
            </a:solidFill>
            <a:ln w="9525">
              <a:noFill/>
              <a:round/>
              <a:headEnd/>
              <a:tailEnd/>
            </a:ln>
          </p:spPr>
          <p:txBody>
            <a:bodyPr/>
            <a:lstStyle/>
            <a:p>
              <a:endParaRPr lang="en-US"/>
            </a:p>
          </p:txBody>
        </p:sp>
        <p:sp>
          <p:nvSpPr>
            <p:cNvPr id="208064" name="Freeform 181"/>
            <p:cNvSpPr>
              <a:spLocks/>
            </p:cNvSpPr>
            <p:nvPr/>
          </p:nvSpPr>
          <p:spPr bwMode="auto">
            <a:xfrm>
              <a:off x="2490788" y="4851400"/>
              <a:ext cx="4762" cy="1588"/>
            </a:xfrm>
            <a:custGeom>
              <a:avLst/>
              <a:gdLst>
                <a:gd name="T0" fmla="*/ 0 w 11"/>
                <a:gd name="T1" fmla="*/ 2147483647 h 5"/>
                <a:gd name="T2" fmla="*/ 2147483647 w 11"/>
                <a:gd name="T3" fmla="*/ 0 h 5"/>
                <a:gd name="T4" fmla="*/ 2147483647 w 11"/>
                <a:gd name="T5" fmla="*/ 0 h 5"/>
                <a:gd name="T6" fmla="*/ 0 w 11"/>
                <a:gd name="T7" fmla="*/ 2147483647 h 5"/>
                <a:gd name="T8" fmla="*/ 0 60000 65536"/>
                <a:gd name="T9" fmla="*/ 0 60000 65536"/>
                <a:gd name="T10" fmla="*/ 0 60000 65536"/>
                <a:gd name="T11" fmla="*/ 0 60000 65536"/>
                <a:gd name="T12" fmla="*/ 0 w 11"/>
                <a:gd name="T13" fmla="*/ 0 h 5"/>
                <a:gd name="T14" fmla="*/ 11 w 11"/>
                <a:gd name="T15" fmla="*/ 5 h 5"/>
              </a:gdLst>
              <a:ahLst/>
              <a:cxnLst>
                <a:cxn ang="T8">
                  <a:pos x="T0" y="T1"/>
                </a:cxn>
                <a:cxn ang="T9">
                  <a:pos x="T2" y="T3"/>
                </a:cxn>
                <a:cxn ang="T10">
                  <a:pos x="T4" y="T5"/>
                </a:cxn>
                <a:cxn ang="T11">
                  <a:pos x="T6" y="T7"/>
                </a:cxn>
              </a:cxnLst>
              <a:rect l="T12" t="T13" r="T14" b="T15"/>
              <a:pathLst>
                <a:path w="11" h="5">
                  <a:moveTo>
                    <a:pt x="0" y="5"/>
                  </a:moveTo>
                  <a:lnTo>
                    <a:pt x="3" y="0"/>
                  </a:lnTo>
                  <a:lnTo>
                    <a:pt x="11" y="0"/>
                  </a:lnTo>
                  <a:lnTo>
                    <a:pt x="0" y="5"/>
                  </a:lnTo>
                  <a:close/>
                </a:path>
              </a:pathLst>
            </a:custGeom>
            <a:solidFill>
              <a:srgbClr val="000000"/>
            </a:solidFill>
            <a:ln w="9525">
              <a:noFill/>
              <a:round/>
              <a:headEnd/>
              <a:tailEnd/>
            </a:ln>
          </p:spPr>
          <p:txBody>
            <a:bodyPr/>
            <a:lstStyle/>
            <a:p>
              <a:endParaRPr lang="en-US"/>
            </a:p>
          </p:txBody>
        </p:sp>
        <p:sp>
          <p:nvSpPr>
            <p:cNvPr id="208065" name="Freeform 182"/>
            <p:cNvSpPr>
              <a:spLocks/>
            </p:cNvSpPr>
            <p:nvPr/>
          </p:nvSpPr>
          <p:spPr bwMode="auto">
            <a:xfrm>
              <a:off x="2495550" y="4851400"/>
              <a:ext cx="23813" cy="12700"/>
            </a:xfrm>
            <a:custGeom>
              <a:avLst/>
              <a:gdLst>
                <a:gd name="T0" fmla="*/ 2147483647 w 59"/>
                <a:gd name="T1" fmla="*/ 2147483647 h 32"/>
                <a:gd name="T2" fmla="*/ 2147483647 w 59"/>
                <a:gd name="T3" fmla="*/ 0 h 32"/>
                <a:gd name="T4" fmla="*/ 0 w 59"/>
                <a:gd name="T5" fmla="*/ 0 h 32"/>
                <a:gd name="T6" fmla="*/ 0 w 59"/>
                <a:gd name="T7" fmla="*/ 2147483647 h 32"/>
                <a:gd name="T8" fmla="*/ 2147483647 w 59"/>
                <a:gd name="T9" fmla="*/ 2147483647 h 32"/>
                <a:gd name="T10" fmla="*/ 2147483647 w 59"/>
                <a:gd name="T11" fmla="*/ 2147483647 h 32"/>
                <a:gd name="T12" fmla="*/ 0 60000 65536"/>
                <a:gd name="T13" fmla="*/ 0 60000 65536"/>
                <a:gd name="T14" fmla="*/ 0 60000 65536"/>
                <a:gd name="T15" fmla="*/ 0 60000 65536"/>
                <a:gd name="T16" fmla="*/ 0 60000 65536"/>
                <a:gd name="T17" fmla="*/ 0 60000 65536"/>
                <a:gd name="T18" fmla="*/ 0 w 59"/>
                <a:gd name="T19" fmla="*/ 0 h 32"/>
                <a:gd name="T20" fmla="*/ 59 w 59"/>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59" h="32">
                  <a:moveTo>
                    <a:pt x="59" y="29"/>
                  </a:moveTo>
                  <a:lnTo>
                    <a:pt x="48" y="0"/>
                  </a:lnTo>
                  <a:lnTo>
                    <a:pt x="0" y="0"/>
                  </a:lnTo>
                  <a:lnTo>
                    <a:pt x="0" y="32"/>
                  </a:lnTo>
                  <a:lnTo>
                    <a:pt x="48" y="32"/>
                  </a:lnTo>
                  <a:lnTo>
                    <a:pt x="59" y="29"/>
                  </a:lnTo>
                  <a:close/>
                </a:path>
              </a:pathLst>
            </a:custGeom>
            <a:solidFill>
              <a:srgbClr val="000000"/>
            </a:solidFill>
            <a:ln w="9525">
              <a:noFill/>
              <a:round/>
              <a:headEnd/>
              <a:tailEnd/>
            </a:ln>
          </p:spPr>
          <p:txBody>
            <a:bodyPr/>
            <a:lstStyle/>
            <a:p>
              <a:endParaRPr lang="en-US"/>
            </a:p>
          </p:txBody>
        </p:sp>
        <p:sp>
          <p:nvSpPr>
            <p:cNvPr id="208066" name="Freeform 183"/>
            <p:cNvSpPr>
              <a:spLocks/>
            </p:cNvSpPr>
            <p:nvPr/>
          </p:nvSpPr>
          <p:spPr bwMode="auto">
            <a:xfrm>
              <a:off x="2514600" y="4862513"/>
              <a:ext cx="4763" cy="1587"/>
            </a:xfrm>
            <a:custGeom>
              <a:avLst/>
              <a:gdLst>
                <a:gd name="T0" fmla="*/ 2147483647 w 11"/>
                <a:gd name="T1" fmla="*/ 0 h 3"/>
                <a:gd name="T2" fmla="*/ 2147483647 w 11"/>
                <a:gd name="T3" fmla="*/ 2147483647 h 3"/>
                <a:gd name="T4" fmla="*/ 0 w 11"/>
                <a:gd name="T5" fmla="*/ 2147483647 h 3"/>
                <a:gd name="T6" fmla="*/ 2147483647 w 11"/>
                <a:gd name="T7" fmla="*/ 0 h 3"/>
                <a:gd name="T8" fmla="*/ 0 60000 65536"/>
                <a:gd name="T9" fmla="*/ 0 60000 65536"/>
                <a:gd name="T10" fmla="*/ 0 60000 65536"/>
                <a:gd name="T11" fmla="*/ 0 60000 65536"/>
                <a:gd name="T12" fmla="*/ 0 w 11"/>
                <a:gd name="T13" fmla="*/ 0 h 3"/>
                <a:gd name="T14" fmla="*/ 11 w 11"/>
                <a:gd name="T15" fmla="*/ 3 h 3"/>
              </a:gdLst>
              <a:ahLst/>
              <a:cxnLst>
                <a:cxn ang="T8">
                  <a:pos x="T0" y="T1"/>
                </a:cxn>
                <a:cxn ang="T9">
                  <a:pos x="T2" y="T3"/>
                </a:cxn>
                <a:cxn ang="T10">
                  <a:pos x="T4" y="T5"/>
                </a:cxn>
                <a:cxn ang="T11">
                  <a:pos x="T6" y="T7"/>
                </a:cxn>
              </a:cxnLst>
              <a:rect l="T12" t="T13" r="T14" b="T15"/>
              <a:pathLst>
                <a:path w="11" h="3">
                  <a:moveTo>
                    <a:pt x="11" y="0"/>
                  </a:moveTo>
                  <a:lnTo>
                    <a:pt x="6" y="3"/>
                  </a:lnTo>
                  <a:lnTo>
                    <a:pt x="0" y="3"/>
                  </a:lnTo>
                  <a:lnTo>
                    <a:pt x="11" y="0"/>
                  </a:lnTo>
                  <a:close/>
                </a:path>
              </a:pathLst>
            </a:custGeom>
            <a:solidFill>
              <a:srgbClr val="000000"/>
            </a:solidFill>
            <a:ln w="9525">
              <a:noFill/>
              <a:round/>
              <a:headEnd/>
              <a:tailEnd/>
            </a:ln>
          </p:spPr>
          <p:txBody>
            <a:bodyPr/>
            <a:lstStyle/>
            <a:p>
              <a:endParaRPr lang="en-US"/>
            </a:p>
          </p:txBody>
        </p:sp>
        <p:sp>
          <p:nvSpPr>
            <p:cNvPr id="208067" name="Freeform 184"/>
            <p:cNvSpPr>
              <a:spLocks/>
            </p:cNvSpPr>
            <p:nvPr/>
          </p:nvSpPr>
          <p:spPr bwMode="auto">
            <a:xfrm>
              <a:off x="2509838" y="4851400"/>
              <a:ext cx="11112" cy="11113"/>
            </a:xfrm>
            <a:custGeom>
              <a:avLst/>
              <a:gdLst>
                <a:gd name="T0" fmla="*/ 2147483647 w 27"/>
                <a:gd name="T1" fmla="*/ 0 h 29"/>
                <a:gd name="T2" fmla="*/ 2147483647 w 27"/>
                <a:gd name="T3" fmla="*/ 2147483647 h 29"/>
                <a:gd name="T4" fmla="*/ 2147483647 w 27"/>
                <a:gd name="T5" fmla="*/ 2147483647 h 29"/>
                <a:gd name="T6" fmla="*/ 0 w 27"/>
                <a:gd name="T7" fmla="*/ 2147483647 h 29"/>
                <a:gd name="T8" fmla="*/ 2147483647 w 27"/>
                <a:gd name="T9" fmla="*/ 0 h 29"/>
                <a:gd name="T10" fmla="*/ 0 60000 65536"/>
                <a:gd name="T11" fmla="*/ 0 60000 65536"/>
                <a:gd name="T12" fmla="*/ 0 60000 65536"/>
                <a:gd name="T13" fmla="*/ 0 60000 65536"/>
                <a:gd name="T14" fmla="*/ 0 60000 65536"/>
                <a:gd name="T15" fmla="*/ 0 w 27"/>
                <a:gd name="T16" fmla="*/ 0 h 29"/>
                <a:gd name="T17" fmla="*/ 27 w 27"/>
                <a:gd name="T18" fmla="*/ 29 h 29"/>
              </a:gdLst>
              <a:ahLst/>
              <a:cxnLst>
                <a:cxn ang="T10">
                  <a:pos x="T0" y="T1"/>
                </a:cxn>
                <a:cxn ang="T11">
                  <a:pos x="T2" y="T3"/>
                </a:cxn>
                <a:cxn ang="T12">
                  <a:pos x="T4" y="T5"/>
                </a:cxn>
                <a:cxn ang="T13">
                  <a:pos x="T6" y="T7"/>
                </a:cxn>
                <a:cxn ang="T14">
                  <a:pos x="T8" y="T9"/>
                </a:cxn>
              </a:cxnLst>
              <a:rect l="T15" t="T16" r="T17" b="T18"/>
              <a:pathLst>
                <a:path w="27" h="29">
                  <a:moveTo>
                    <a:pt x="4" y="0"/>
                  </a:moveTo>
                  <a:lnTo>
                    <a:pt x="27" y="24"/>
                  </a:lnTo>
                  <a:lnTo>
                    <a:pt x="22" y="29"/>
                  </a:lnTo>
                  <a:lnTo>
                    <a:pt x="0" y="5"/>
                  </a:lnTo>
                  <a:lnTo>
                    <a:pt x="4" y="0"/>
                  </a:lnTo>
                  <a:close/>
                </a:path>
              </a:pathLst>
            </a:custGeom>
            <a:solidFill>
              <a:srgbClr val="000000"/>
            </a:solidFill>
            <a:ln w="9525">
              <a:noFill/>
              <a:round/>
              <a:headEnd/>
              <a:tailEnd/>
            </a:ln>
          </p:spPr>
          <p:txBody>
            <a:bodyPr/>
            <a:lstStyle/>
            <a:p>
              <a:endParaRPr lang="en-US"/>
            </a:p>
          </p:txBody>
        </p:sp>
        <p:sp>
          <p:nvSpPr>
            <p:cNvPr id="208068" name="Freeform 185"/>
            <p:cNvSpPr>
              <a:spLocks/>
            </p:cNvSpPr>
            <p:nvPr/>
          </p:nvSpPr>
          <p:spPr bwMode="auto">
            <a:xfrm>
              <a:off x="2554288" y="4845050"/>
              <a:ext cx="4762" cy="12700"/>
            </a:xfrm>
            <a:custGeom>
              <a:avLst/>
              <a:gdLst>
                <a:gd name="T0" fmla="*/ 2147483647 w 13"/>
                <a:gd name="T1" fmla="*/ 2147483647 h 32"/>
                <a:gd name="T2" fmla="*/ 2147483647 w 13"/>
                <a:gd name="T3" fmla="*/ 0 h 32"/>
                <a:gd name="T4" fmla="*/ 0 w 13"/>
                <a:gd name="T5" fmla="*/ 0 h 32"/>
                <a:gd name="T6" fmla="*/ 0 w 13"/>
                <a:gd name="T7" fmla="*/ 2147483647 h 32"/>
                <a:gd name="T8" fmla="*/ 2147483647 w 13"/>
                <a:gd name="T9" fmla="*/ 2147483647 h 32"/>
                <a:gd name="T10" fmla="*/ 2147483647 w 13"/>
                <a:gd name="T11" fmla="*/ 2147483647 h 32"/>
                <a:gd name="T12" fmla="*/ 0 60000 65536"/>
                <a:gd name="T13" fmla="*/ 0 60000 65536"/>
                <a:gd name="T14" fmla="*/ 0 60000 65536"/>
                <a:gd name="T15" fmla="*/ 0 60000 65536"/>
                <a:gd name="T16" fmla="*/ 0 60000 65536"/>
                <a:gd name="T17" fmla="*/ 0 60000 65536"/>
                <a:gd name="T18" fmla="*/ 0 w 13"/>
                <a:gd name="T19" fmla="*/ 0 h 32"/>
                <a:gd name="T20" fmla="*/ 13 w 13"/>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13" h="32">
                  <a:moveTo>
                    <a:pt x="13" y="29"/>
                  </a:moveTo>
                  <a:lnTo>
                    <a:pt x="2" y="0"/>
                  </a:lnTo>
                  <a:lnTo>
                    <a:pt x="0" y="0"/>
                  </a:lnTo>
                  <a:lnTo>
                    <a:pt x="0" y="32"/>
                  </a:lnTo>
                  <a:lnTo>
                    <a:pt x="2" y="32"/>
                  </a:lnTo>
                  <a:lnTo>
                    <a:pt x="13" y="29"/>
                  </a:lnTo>
                  <a:close/>
                </a:path>
              </a:pathLst>
            </a:custGeom>
            <a:solidFill>
              <a:srgbClr val="000000"/>
            </a:solidFill>
            <a:ln w="9525">
              <a:noFill/>
              <a:round/>
              <a:headEnd/>
              <a:tailEnd/>
            </a:ln>
          </p:spPr>
          <p:txBody>
            <a:bodyPr/>
            <a:lstStyle/>
            <a:p>
              <a:endParaRPr lang="en-US"/>
            </a:p>
          </p:txBody>
        </p:sp>
        <p:sp>
          <p:nvSpPr>
            <p:cNvPr id="208069" name="Freeform 186"/>
            <p:cNvSpPr>
              <a:spLocks/>
            </p:cNvSpPr>
            <p:nvPr/>
          </p:nvSpPr>
          <p:spPr bwMode="auto">
            <a:xfrm>
              <a:off x="2555875" y="4856163"/>
              <a:ext cx="3175" cy="1587"/>
            </a:xfrm>
            <a:custGeom>
              <a:avLst/>
              <a:gdLst>
                <a:gd name="T0" fmla="*/ 2147483647 w 11"/>
                <a:gd name="T1" fmla="*/ 0 h 3"/>
                <a:gd name="T2" fmla="*/ 2147483647 w 11"/>
                <a:gd name="T3" fmla="*/ 2147483647 h 3"/>
                <a:gd name="T4" fmla="*/ 0 w 11"/>
                <a:gd name="T5" fmla="*/ 2147483647 h 3"/>
                <a:gd name="T6" fmla="*/ 2147483647 w 11"/>
                <a:gd name="T7" fmla="*/ 0 h 3"/>
                <a:gd name="T8" fmla="*/ 0 60000 65536"/>
                <a:gd name="T9" fmla="*/ 0 60000 65536"/>
                <a:gd name="T10" fmla="*/ 0 60000 65536"/>
                <a:gd name="T11" fmla="*/ 0 60000 65536"/>
                <a:gd name="T12" fmla="*/ 0 w 11"/>
                <a:gd name="T13" fmla="*/ 0 h 3"/>
                <a:gd name="T14" fmla="*/ 11 w 11"/>
                <a:gd name="T15" fmla="*/ 3 h 3"/>
              </a:gdLst>
              <a:ahLst/>
              <a:cxnLst>
                <a:cxn ang="T8">
                  <a:pos x="T0" y="T1"/>
                </a:cxn>
                <a:cxn ang="T9">
                  <a:pos x="T2" y="T3"/>
                </a:cxn>
                <a:cxn ang="T10">
                  <a:pos x="T4" y="T5"/>
                </a:cxn>
                <a:cxn ang="T11">
                  <a:pos x="T6" y="T7"/>
                </a:cxn>
              </a:cxnLst>
              <a:rect l="T12" t="T13" r="T14" b="T15"/>
              <a:pathLst>
                <a:path w="11" h="3">
                  <a:moveTo>
                    <a:pt x="11" y="0"/>
                  </a:moveTo>
                  <a:lnTo>
                    <a:pt x="8" y="3"/>
                  </a:lnTo>
                  <a:lnTo>
                    <a:pt x="0" y="3"/>
                  </a:lnTo>
                  <a:lnTo>
                    <a:pt x="11" y="0"/>
                  </a:lnTo>
                  <a:close/>
                </a:path>
              </a:pathLst>
            </a:custGeom>
            <a:solidFill>
              <a:srgbClr val="000000"/>
            </a:solidFill>
            <a:ln w="9525">
              <a:noFill/>
              <a:round/>
              <a:headEnd/>
              <a:tailEnd/>
            </a:ln>
          </p:spPr>
          <p:txBody>
            <a:bodyPr/>
            <a:lstStyle/>
            <a:p>
              <a:endParaRPr lang="en-US"/>
            </a:p>
          </p:txBody>
        </p:sp>
        <p:sp>
          <p:nvSpPr>
            <p:cNvPr id="208070" name="Freeform 187"/>
            <p:cNvSpPr>
              <a:spLocks/>
            </p:cNvSpPr>
            <p:nvPr/>
          </p:nvSpPr>
          <p:spPr bwMode="auto">
            <a:xfrm>
              <a:off x="2551113" y="4841875"/>
              <a:ext cx="12700" cy="14288"/>
            </a:xfrm>
            <a:custGeom>
              <a:avLst/>
              <a:gdLst>
                <a:gd name="T0" fmla="*/ 2147483647 w 31"/>
                <a:gd name="T1" fmla="*/ 0 h 36"/>
                <a:gd name="T2" fmla="*/ 2147483647 w 31"/>
                <a:gd name="T3" fmla="*/ 2147483647 h 36"/>
                <a:gd name="T4" fmla="*/ 0 w 31"/>
                <a:gd name="T5" fmla="*/ 2147483647 h 36"/>
                <a:gd name="T6" fmla="*/ 2147483647 w 31"/>
                <a:gd name="T7" fmla="*/ 2147483647 h 36"/>
                <a:gd name="T8" fmla="*/ 2147483647 w 31"/>
                <a:gd name="T9" fmla="*/ 2147483647 h 36"/>
                <a:gd name="T10" fmla="*/ 2147483647 w 31"/>
                <a:gd name="T11" fmla="*/ 0 h 36"/>
                <a:gd name="T12" fmla="*/ 0 60000 65536"/>
                <a:gd name="T13" fmla="*/ 0 60000 65536"/>
                <a:gd name="T14" fmla="*/ 0 60000 65536"/>
                <a:gd name="T15" fmla="*/ 0 60000 65536"/>
                <a:gd name="T16" fmla="*/ 0 60000 65536"/>
                <a:gd name="T17" fmla="*/ 0 60000 65536"/>
                <a:gd name="T18" fmla="*/ 0 w 31"/>
                <a:gd name="T19" fmla="*/ 0 h 36"/>
                <a:gd name="T20" fmla="*/ 31 w 31"/>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31" h="36">
                  <a:moveTo>
                    <a:pt x="20" y="0"/>
                  </a:moveTo>
                  <a:lnTo>
                    <a:pt x="8" y="5"/>
                  </a:lnTo>
                  <a:lnTo>
                    <a:pt x="0" y="12"/>
                  </a:lnTo>
                  <a:lnTo>
                    <a:pt x="22" y="36"/>
                  </a:lnTo>
                  <a:lnTo>
                    <a:pt x="31" y="27"/>
                  </a:lnTo>
                  <a:lnTo>
                    <a:pt x="20" y="0"/>
                  </a:lnTo>
                  <a:close/>
                </a:path>
              </a:pathLst>
            </a:custGeom>
            <a:solidFill>
              <a:srgbClr val="000000"/>
            </a:solidFill>
            <a:ln w="9525">
              <a:noFill/>
              <a:round/>
              <a:headEnd/>
              <a:tailEnd/>
            </a:ln>
          </p:spPr>
          <p:txBody>
            <a:bodyPr/>
            <a:lstStyle/>
            <a:p>
              <a:endParaRPr lang="en-US"/>
            </a:p>
          </p:txBody>
        </p:sp>
        <p:sp>
          <p:nvSpPr>
            <p:cNvPr id="208071" name="Freeform 188"/>
            <p:cNvSpPr>
              <a:spLocks/>
            </p:cNvSpPr>
            <p:nvPr/>
          </p:nvSpPr>
          <p:spPr bwMode="auto">
            <a:xfrm>
              <a:off x="2554288" y="4841875"/>
              <a:ext cx="4762" cy="1588"/>
            </a:xfrm>
            <a:custGeom>
              <a:avLst/>
              <a:gdLst>
                <a:gd name="T0" fmla="*/ 0 w 12"/>
                <a:gd name="T1" fmla="*/ 2147483647 h 5"/>
                <a:gd name="T2" fmla="*/ 2147483647 w 12"/>
                <a:gd name="T3" fmla="*/ 0 h 5"/>
                <a:gd name="T4" fmla="*/ 2147483647 w 12"/>
                <a:gd name="T5" fmla="*/ 0 h 5"/>
                <a:gd name="T6" fmla="*/ 0 w 12"/>
                <a:gd name="T7" fmla="*/ 2147483647 h 5"/>
                <a:gd name="T8" fmla="*/ 0 60000 65536"/>
                <a:gd name="T9" fmla="*/ 0 60000 65536"/>
                <a:gd name="T10" fmla="*/ 0 60000 65536"/>
                <a:gd name="T11" fmla="*/ 0 60000 65536"/>
                <a:gd name="T12" fmla="*/ 0 w 12"/>
                <a:gd name="T13" fmla="*/ 0 h 5"/>
                <a:gd name="T14" fmla="*/ 12 w 12"/>
                <a:gd name="T15" fmla="*/ 5 h 5"/>
              </a:gdLst>
              <a:ahLst/>
              <a:cxnLst>
                <a:cxn ang="T8">
                  <a:pos x="T0" y="T1"/>
                </a:cxn>
                <a:cxn ang="T9">
                  <a:pos x="T2" y="T3"/>
                </a:cxn>
                <a:cxn ang="T10">
                  <a:pos x="T4" y="T5"/>
                </a:cxn>
                <a:cxn ang="T11">
                  <a:pos x="T6" y="T7"/>
                </a:cxn>
              </a:cxnLst>
              <a:rect l="T12" t="T13" r="T14" b="T15"/>
              <a:pathLst>
                <a:path w="12" h="5">
                  <a:moveTo>
                    <a:pt x="0" y="5"/>
                  </a:moveTo>
                  <a:lnTo>
                    <a:pt x="5" y="0"/>
                  </a:lnTo>
                  <a:lnTo>
                    <a:pt x="12" y="0"/>
                  </a:lnTo>
                  <a:lnTo>
                    <a:pt x="0" y="5"/>
                  </a:lnTo>
                  <a:close/>
                </a:path>
              </a:pathLst>
            </a:custGeom>
            <a:solidFill>
              <a:srgbClr val="000000"/>
            </a:solidFill>
            <a:ln w="9525">
              <a:noFill/>
              <a:round/>
              <a:headEnd/>
              <a:tailEnd/>
            </a:ln>
          </p:spPr>
          <p:txBody>
            <a:bodyPr/>
            <a:lstStyle/>
            <a:p>
              <a:endParaRPr lang="en-US"/>
            </a:p>
          </p:txBody>
        </p:sp>
        <p:sp>
          <p:nvSpPr>
            <p:cNvPr id="208072" name="Freeform 189"/>
            <p:cNvSpPr>
              <a:spLocks/>
            </p:cNvSpPr>
            <p:nvPr/>
          </p:nvSpPr>
          <p:spPr bwMode="auto">
            <a:xfrm>
              <a:off x="2559050" y="4841875"/>
              <a:ext cx="23813" cy="12700"/>
            </a:xfrm>
            <a:custGeom>
              <a:avLst/>
              <a:gdLst>
                <a:gd name="T0" fmla="*/ 2147483647 w 59"/>
                <a:gd name="T1" fmla="*/ 2147483647 h 32"/>
                <a:gd name="T2" fmla="*/ 2147483647 w 59"/>
                <a:gd name="T3" fmla="*/ 0 h 32"/>
                <a:gd name="T4" fmla="*/ 0 w 59"/>
                <a:gd name="T5" fmla="*/ 0 h 32"/>
                <a:gd name="T6" fmla="*/ 0 w 59"/>
                <a:gd name="T7" fmla="*/ 2147483647 h 32"/>
                <a:gd name="T8" fmla="*/ 2147483647 w 59"/>
                <a:gd name="T9" fmla="*/ 2147483647 h 32"/>
                <a:gd name="T10" fmla="*/ 2147483647 w 59"/>
                <a:gd name="T11" fmla="*/ 2147483647 h 32"/>
                <a:gd name="T12" fmla="*/ 0 60000 65536"/>
                <a:gd name="T13" fmla="*/ 0 60000 65536"/>
                <a:gd name="T14" fmla="*/ 0 60000 65536"/>
                <a:gd name="T15" fmla="*/ 0 60000 65536"/>
                <a:gd name="T16" fmla="*/ 0 60000 65536"/>
                <a:gd name="T17" fmla="*/ 0 60000 65536"/>
                <a:gd name="T18" fmla="*/ 0 w 59"/>
                <a:gd name="T19" fmla="*/ 0 h 32"/>
                <a:gd name="T20" fmla="*/ 59 w 59"/>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59" h="32">
                  <a:moveTo>
                    <a:pt x="59" y="27"/>
                  </a:moveTo>
                  <a:lnTo>
                    <a:pt x="48" y="0"/>
                  </a:lnTo>
                  <a:lnTo>
                    <a:pt x="0" y="0"/>
                  </a:lnTo>
                  <a:lnTo>
                    <a:pt x="0" y="32"/>
                  </a:lnTo>
                  <a:lnTo>
                    <a:pt x="48" y="32"/>
                  </a:lnTo>
                  <a:lnTo>
                    <a:pt x="59" y="27"/>
                  </a:lnTo>
                  <a:close/>
                </a:path>
              </a:pathLst>
            </a:custGeom>
            <a:solidFill>
              <a:srgbClr val="000000"/>
            </a:solidFill>
            <a:ln w="9525">
              <a:noFill/>
              <a:round/>
              <a:headEnd/>
              <a:tailEnd/>
            </a:ln>
          </p:spPr>
          <p:txBody>
            <a:bodyPr/>
            <a:lstStyle/>
            <a:p>
              <a:endParaRPr lang="en-US"/>
            </a:p>
          </p:txBody>
        </p:sp>
        <p:sp>
          <p:nvSpPr>
            <p:cNvPr id="208073" name="Freeform 190"/>
            <p:cNvSpPr>
              <a:spLocks/>
            </p:cNvSpPr>
            <p:nvPr/>
          </p:nvSpPr>
          <p:spPr bwMode="auto">
            <a:xfrm>
              <a:off x="2578100" y="4852988"/>
              <a:ext cx="4763" cy="1587"/>
            </a:xfrm>
            <a:custGeom>
              <a:avLst/>
              <a:gdLst>
                <a:gd name="T0" fmla="*/ 2147483647 w 11"/>
                <a:gd name="T1" fmla="*/ 0 h 5"/>
                <a:gd name="T2" fmla="*/ 2147483647 w 11"/>
                <a:gd name="T3" fmla="*/ 2147483647 h 5"/>
                <a:gd name="T4" fmla="*/ 0 w 11"/>
                <a:gd name="T5" fmla="*/ 2147483647 h 5"/>
                <a:gd name="T6" fmla="*/ 2147483647 w 11"/>
                <a:gd name="T7" fmla="*/ 0 h 5"/>
                <a:gd name="T8" fmla="*/ 0 60000 65536"/>
                <a:gd name="T9" fmla="*/ 0 60000 65536"/>
                <a:gd name="T10" fmla="*/ 0 60000 65536"/>
                <a:gd name="T11" fmla="*/ 0 60000 65536"/>
                <a:gd name="T12" fmla="*/ 0 w 11"/>
                <a:gd name="T13" fmla="*/ 0 h 5"/>
                <a:gd name="T14" fmla="*/ 11 w 11"/>
                <a:gd name="T15" fmla="*/ 5 h 5"/>
              </a:gdLst>
              <a:ahLst/>
              <a:cxnLst>
                <a:cxn ang="T8">
                  <a:pos x="T0" y="T1"/>
                </a:cxn>
                <a:cxn ang="T9">
                  <a:pos x="T2" y="T3"/>
                </a:cxn>
                <a:cxn ang="T10">
                  <a:pos x="T4" y="T5"/>
                </a:cxn>
                <a:cxn ang="T11">
                  <a:pos x="T6" y="T7"/>
                </a:cxn>
              </a:cxnLst>
              <a:rect l="T12" t="T13" r="T14" b="T15"/>
              <a:pathLst>
                <a:path w="11" h="5">
                  <a:moveTo>
                    <a:pt x="11" y="0"/>
                  </a:moveTo>
                  <a:lnTo>
                    <a:pt x="6" y="5"/>
                  </a:lnTo>
                  <a:lnTo>
                    <a:pt x="0" y="5"/>
                  </a:lnTo>
                  <a:lnTo>
                    <a:pt x="11" y="0"/>
                  </a:lnTo>
                  <a:close/>
                </a:path>
              </a:pathLst>
            </a:custGeom>
            <a:solidFill>
              <a:srgbClr val="000000"/>
            </a:solidFill>
            <a:ln w="9525">
              <a:noFill/>
              <a:round/>
              <a:headEnd/>
              <a:tailEnd/>
            </a:ln>
          </p:spPr>
          <p:txBody>
            <a:bodyPr/>
            <a:lstStyle/>
            <a:p>
              <a:endParaRPr lang="en-US"/>
            </a:p>
          </p:txBody>
        </p:sp>
        <p:sp>
          <p:nvSpPr>
            <p:cNvPr id="208074" name="Freeform 191"/>
            <p:cNvSpPr>
              <a:spLocks/>
            </p:cNvSpPr>
            <p:nvPr/>
          </p:nvSpPr>
          <p:spPr bwMode="auto">
            <a:xfrm>
              <a:off x="2573338" y="4838700"/>
              <a:ext cx="11112" cy="14288"/>
            </a:xfrm>
            <a:custGeom>
              <a:avLst/>
              <a:gdLst>
                <a:gd name="T0" fmla="*/ 2147483647 w 30"/>
                <a:gd name="T1" fmla="*/ 0 h 36"/>
                <a:gd name="T2" fmla="*/ 2147483647 w 30"/>
                <a:gd name="T3" fmla="*/ 2147483647 h 36"/>
                <a:gd name="T4" fmla="*/ 0 w 30"/>
                <a:gd name="T5" fmla="*/ 2147483647 h 36"/>
                <a:gd name="T6" fmla="*/ 2147483647 w 30"/>
                <a:gd name="T7" fmla="*/ 2147483647 h 36"/>
                <a:gd name="T8" fmla="*/ 2147483647 w 30"/>
                <a:gd name="T9" fmla="*/ 2147483647 h 36"/>
                <a:gd name="T10" fmla="*/ 2147483647 w 30"/>
                <a:gd name="T11" fmla="*/ 0 h 36"/>
                <a:gd name="T12" fmla="*/ 0 60000 65536"/>
                <a:gd name="T13" fmla="*/ 0 60000 65536"/>
                <a:gd name="T14" fmla="*/ 0 60000 65536"/>
                <a:gd name="T15" fmla="*/ 0 60000 65536"/>
                <a:gd name="T16" fmla="*/ 0 60000 65536"/>
                <a:gd name="T17" fmla="*/ 0 60000 65536"/>
                <a:gd name="T18" fmla="*/ 0 w 30"/>
                <a:gd name="T19" fmla="*/ 0 h 36"/>
                <a:gd name="T20" fmla="*/ 30 w 30"/>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30" h="36">
                  <a:moveTo>
                    <a:pt x="19" y="0"/>
                  </a:moveTo>
                  <a:lnTo>
                    <a:pt x="8" y="5"/>
                  </a:lnTo>
                  <a:lnTo>
                    <a:pt x="0" y="14"/>
                  </a:lnTo>
                  <a:lnTo>
                    <a:pt x="23" y="36"/>
                  </a:lnTo>
                  <a:lnTo>
                    <a:pt x="30" y="29"/>
                  </a:lnTo>
                  <a:lnTo>
                    <a:pt x="19" y="0"/>
                  </a:lnTo>
                  <a:close/>
                </a:path>
              </a:pathLst>
            </a:custGeom>
            <a:solidFill>
              <a:srgbClr val="000000"/>
            </a:solidFill>
            <a:ln w="9525">
              <a:noFill/>
              <a:round/>
              <a:headEnd/>
              <a:tailEnd/>
            </a:ln>
          </p:spPr>
          <p:txBody>
            <a:bodyPr/>
            <a:lstStyle/>
            <a:p>
              <a:endParaRPr lang="en-US"/>
            </a:p>
          </p:txBody>
        </p:sp>
        <p:sp>
          <p:nvSpPr>
            <p:cNvPr id="208075" name="Freeform 192"/>
            <p:cNvSpPr>
              <a:spLocks/>
            </p:cNvSpPr>
            <p:nvPr/>
          </p:nvSpPr>
          <p:spPr bwMode="auto">
            <a:xfrm>
              <a:off x="2576513" y="4838700"/>
              <a:ext cx="4762" cy="1588"/>
            </a:xfrm>
            <a:custGeom>
              <a:avLst/>
              <a:gdLst>
                <a:gd name="T0" fmla="*/ 0 w 11"/>
                <a:gd name="T1" fmla="*/ 2147483647 h 5"/>
                <a:gd name="T2" fmla="*/ 2147483647 w 11"/>
                <a:gd name="T3" fmla="*/ 0 h 5"/>
                <a:gd name="T4" fmla="*/ 2147483647 w 11"/>
                <a:gd name="T5" fmla="*/ 0 h 5"/>
                <a:gd name="T6" fmla="*/ 0 w 11"/>
                <a:gd name="T7" fmla="*/ 2147483647 h 5"/>
                <a:gd name="T8" fmla="*/ 0 60000 65536"/>
                <a:gd name="T9" fmla="*/ 0 60000 65536"/>
                <a:gd name="T10" fmla="*/ 0 60000 65536"/>
                <a:gd name="T11" fmla="*/ 0 60000 65536"/>
                <a:gd name="T12" fmla="*/ 0 w 11"/>
                <a:gd name="T13" fmla="*/ 0 h 5"/>
                <a:gd name="T14" fmla="*/ 11 w 11"/>
                <a:gd name="T15" fmla="*/ 5 h 5"/>
              </a:gdLst>
              <a:ahLst/>
              <a:cxnLst>
                <a:cxn ang="T8">
                  <a:pos x="T0" y="T1"/>
                </a:cxn>
                <a:cxn ang="T9">
                  <a:pos x="T2" y="T3"/>
                </a:cxn>
                <a:cxn ang="T10">
                  <a:pos x="T4" y="T5"/>
                </a:cxn>
                <a:cxn ang="T11">
                  <a:pos x="T6" y="T7"/>
                </a:cxn>
              </a:cxnLst>
              <a:rect l="T12" t="T13" r="T14" b="T15"/>
              <a:pathLst>
                <a:path w="11" h="5">
                  <a:moveTo>
                    <a:pt x="0" y="5"/>
                  </a:moveTo>
                  <a:lnTo>
                    <a:pt x="5" y="0"/>
                  </a:lnTo>
                  <a:lnTo>
                    <a:pt x="11" y="0"/>
                  </a:lnTo>
                  <a:lnTo>
                    <a:pt x="0" y="5"/>
                  </a:lnTo>
                  <a:close/>
                </a:path>
              </a:pathLst>
            </a:custGeom>
            <a:solidFill>
              <a:srgbClr val="000000"/>
            </a:solidFill>
            <a:ln w="9525">
              <a:noFill/>
              <a:round/>
              <a:headEnd/>
              <a:tailEnd/>
            </a:ln>
          </p:spPr>
          <p:txBody>
            <a:bodyPr/>
            <a:lstStyle/>
            <a:p>
              <a:endParaRPr lang="en-US"/>
            </a:p>
          </p:txBody>
        </p:sp>
        <p:sp>
          <p:nvSpPr>
            <p:cNvPr id="208076" name="Rectangle 193"/>
            <p:cNvSpPr>
              <a:spLocks noChangeArrowheads="1"/>
            </p:cNvSpPr>
            <p:nvPr/>
          </p:nvSpPr>
          <p:spPr bwMode="auto">
            <a:xfrm>
              <a:off x="2581275" y="4838700"/>
              <a:ext cx="9525" cy="12700"/>
            </a:xfrm>
            <a:prstGeom prst="rect">
              <a:avLst/>
            </a:prstGeom>
            <a:solidFill>
              <a:srgbClr val="000000"/>
            </a:solidFill>
            <a:ln w="9525">
              <a:noFill/>
              <a:miter lim="800000"/>
              <a:headEnd/>
              <a:tailEnd/>
            </a:ln>
          </p:spPr>
          <p:txBody>
            <a:bodyPr/>
            <a:lstStyle/>
            <a:p>
              <a:endParaRPr lang="en-US">
                <a:latin typeface="Times New Roman" pitchFamily="18" charset="0"/>
                <a:cs typeface="Times New Roman" pitchFamily="18" charset="0"/>
              </a:endParaRPr>
            </a:p>
          </p:txBody>
        </p:sp>
        <p:sp>
          <p:nvSpPr>
            <p:cNvPr id="208077" name="Freeform 194"/>
            <p:cNvSpPr>
              <a:spLocks/>
            </p:cNvSpPr>
            <p:nvPr/>
          </p:nvSpPr>
          <p:spPr bwMode="auto">
            <a:xfrm>
              <a:off x="2624138" y="4829175"/>
              <a:ext cx="11112" cy="14288"/>
            </a:xfrm>
            <a:custGeom>
              <a:avLst/>
              <a:gdLst>
                <a:gd name="T0" fmla="*/ 2147483647 w 30"/>
                <a:gd name="T1" fmla="*/ 0 h 34"/>
                <a:gd name="T2" fmla="*/ 2147483647 w 30"/>
                <a:gd name="T3" fmla="*/ 2147483647 h 34"/>
                <a:gd name="T4" fmla="*/ 0 w 30"/>
                <a:gd name="T5" fmla="*/ 2147483647 h 34"/>
                <a:gd name="T6" fmla="*/ 2147483647 w 30"/>
                <a:gd name="T7" fmla="*/ 2147483647 h 34"/>
                <a:gd name="T8" fmla="*/ 2147483647 w 30"/>
                <a:gd name="T9" fmla="*/ 2147483647 h 34"/>
                <a:gd name="T10" fmla="*/ 2147483647 w 30"/>
                <a:gd name="T11" fmla="*/ 0 h 34"/>
                <a:gd name="T12" fmla="*/ 0 60000 65536"/>
                <a:gd name="T13" fmla="*/ 0 60000 65536"/>
                <a:gd name="T14" fmla="*/ 0 60000 65536"/>
                <a:gd name="T15" fmla="*/ 0 60000 65536"/>
                <a:gd name="T16" fmla="*/ 0 60000 65536"/>
                <a:gd name="T17" fmla="*/ 0 60000 65536"/>
                <a:gd name="T18" fmla="*/ 0 w 30"/>
                <a:gd name="T19" fmla="*/ 0 h 34"/>
                <a:gd name="T20" fmla="*/ 30 w 30"/>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0" h="34">
                  <a:moveTo>
                    <a:pt x="18" y="0"/>
                  </a:moveTo>
                  <a:lnTo>
                    <a:pt x="7" y="5"/>
                  </a:lnTo>
                  <a:lnTo>
                    <a:pt x="0" y="12"/>
                  </a:lnTo>
                  <a:lnTo>
                    <a:pt x="22" y="34"/>
                  </a:lnTo>
                  <a:lnTo>
                    <a:pt x="30" y="27"/>
                  </a:lnTo>
                  <a:lnTo>
                    <a:pt x="18" y="0"/>
                  </a:lnTo>
                  <a:close/>
                </a:path>
              </a:pathLst>
            </a:custGeom>
            <a:solidFill>
              <a:srgbClr val="000000"/>
            </a:solidFill>
            <a:ln w="9525">
              <a:noFill/>
              <a:round/>
              <a:headEnd/>
              <a:tailEnd/>
            </a:ln>
          </p:spPr>
          <p:txBody>
            <a:bodyPr/>
            <a:lstStyle/>
            <a:p>
              <a:endParaRPr lang="en-US"/>
            </a:p>
          </p:txBody>
        </p:sp>
        <p:sp>
          <p:nvSpPr>
            <p:cNvPr id="208078" name="Freeform 195"/>
            <p:cNvSpPr>
              <a:spLocks/>
            </p:cNvSpPr>
            <p:nvPr/>
          </p:nvSpPr>
          <p:spPr bwMode="auto">
            <a:xfrm>
              <a:off x="2627313" y="4829175"/>
              <a:ext cx="4762" cy="1588"/>
            </a:xfrm>
            <a:custGeom>
              <a:avLst/>
              <a:gdLst>
                <a:gd name="T0" fmla="*/ 0 w 11"/>
                <a:gd name="T1" fmla="*/ 2147483647 h 5"/>
                <a:gd name="T2" fmla="*/ 2147483647 w 11"/>
                <a:gd name="T3" fmla="*/ 0 h 5"/>
                <a:gd name="T4" fmla="*/ 2147483647 w 11"/>
                <a:gd name="T5" fmla="*/ 0 h 5"/>
                <a:gd name="T6" fmla="*/ 0 w 11"/>
                <a:gd name="T7" fmla="*/ 2147483647 h 5"/>
                <a:gd name="T8" fmla="*/ 0 60000 65536"/>
                <a:gd name="T9" fmla="*/ 0 60000 65536"/>
                <a:gd name="T10" fmla="*/ 0 60000 65536"/>
                <a:gd name="T11" fmla="*/ 0 60000 65536"/>
                <a:gd name="T12" fmla="*/ 0 w 11"/>
                <a:gd name="T13" fmla="*/ 0 h 5"/>
                <a:gd name="T14" fmla="*/ 11 w 11"/>
                <a:gd name="T15" fmla="*/ 5 h 5"/>
              </a:gdLst>
              <a:ahLst/>
              <a:cxnLst>
                <a:cxn ang="T8">
                  <a:pos x="T0" y="T1"/>
                </a:cxn>
                <a:cxn ang="T9">
                  <a:pos x="T2" y="T3"/>
                </a:cxn>
                <a:cxn ang="T10">
                  <a:pos x="T4" y="T5"/>
                </a:cxn>
                <a:cxn ang="T11">
                  <a:pos x="T6" y="T7"/>
                </a:cxn>
              </a:cxnLst>
              <a:rect l="T12" t="T13" r="T14" b="T15"/>
              <a:pathLst>
                <a:path w="11" h="5">
                  <a:moveTo>
                    <a:pt x="0" y="5"/>
                  </a:moveTo>
                  <a:lnTo>
                    <a:pt x="5" y="0"/>
                  </a:lnTo>
                  <a:lnTo>
                    <a:pt x="11" y="0"/>
                  </a:lnTo>
                  <a:lnTo>
                    <a:pt x="0" y="5"/>
                  </a:lnTo>
                  <a:close/>
                </a:path>
              </a:pathLst>
            </a:custGeom>
            <a:solidFill>
              <a:srgbClr val="000000"/>
            </a:solidFill>
            <a:ln w="9525">
              <a:noFill/>
              <a:round/>
              <a:headEnd/>
              <a:tailEnd/>
            </a:ln>
          </p:spPr>
          <p:txBody>
            <a:bodyPr/>
            <a:lstStyle/>
            <a:p>
              <a:endParaRPr lang="en-US"/>
            </a:p>
          </p:txBody>
        </p:sp>
        <p:sp>
          <p:nvSpPr>
            <p:cNvPr id="208079" name="Freeform 196"/>
            <p:cNvSpPr>
              <a:spLocks/>
            </p:cNvSpPr>
            <p:nvPr/>
          </p:nvSpPr>
          <p:spPr bwMode="auto">
            <a:xfrm>
              <a:off x="2632075" y="4829175"/>
              <a:ext cx="20638" cy="12700"/>
            </a:xfrm>
            <a:custGeom>
              <a:avLst/>
              <a:gdLst>
                <a:gd name="T0" fmla="*/ 2147483647 w 52"/>
                <a:gd name="T1" fmla="*/ 2147483647 h 32"/>
                <a:gd name="T2" fmla="*/ 2147483647 w 52"/>
                <a:gd name="T3" fmla="*/ 0 h 32"/>
                <a:gd name="T4" fmla="*/ 0 w 52"/>
                <a:gd name="T5" fmla="*/ 0 h 32"/>
                <a:gd name="T6" fmla="*/ 0 w 52"/>
                <a:gd name="T7" fmla="*/ 2147483647 h 32"/>
                <a:gd name="T8" fmla="*/ 2147483647 w 52"/>
                <a:gd name="T9" fmla="*/ 2147483647 h 32"/>
                <a:gd name="T10" fmla="*/ 2147483647 w 52"/>
                <a:gd name="T11" fmla="*/ 2147483647 h 32"/>
                <a:gd name="T12" fmla="*/ 0 60000 65536"/>
                <a:gd name="T13" fmla="*/ 0 60000 65536"/>
                <a:gd name="T14" fmla="*/ 0 60000 65536"/>
                <a:gd name="T15" fmla="*/ 0 60000 65536"/>
                <a:gd name="T16" fmla="*/ 0 60000 65536"/>
                <a:gd name="T17" fmla="*/ 0 60000 65536"/>
                <a:gd name="T18" fmla="*/ 0 w 52"/>
                <a:gd name="T19" fmla="*/ 0 h 32"/>
                <a:gd name="T20" fmla="*/ 52 w 52"/>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52" h="32">
                  <a:moveTo>
                    <a:pt x="52" y="27"/>
                  </a:moveTo>
                  <a:lnTo>
                    <a:pt x="41" y="0"/>
                  </a:lnTo>
                  <a:lnTo>
                    <a:pt x="0" y="0"/>
                  </a:lnTo>
                  <a:lnTo>
                    <a:pt x="0" y="32"/>
                  </a:lnTo>
                  <a:lnTo>
                    <a:pt x="41" y="32"/>
                  </a:lnTo>
                  <a:lnTo>
                    <a:pt x="52" y="27"/>
                  </a:lnTo>
                  <a:close/>
                </a:path>
              </a:pathLst>
            </a:custGeom>
            <a:solidFill>
              <a:srgbClr val="000000"/>
            </a:solidFill>
            <a:ln w="9525">
              <a:noFill/>
              <a:round/>
              <a:headEnd/>
              <a:tailEnd/>
            </a:ln>
          </p:spPr>
          <p:txBody>
            <a:bodyPr/>
            <a:lstStyle/>
            <a:p>
              <a:endParaRPr lang="en-US"/>
            </a:p>
          </p:txBody>
        </p:sp>
        <p:sp>
          <p:nvSpPr>
            <p:cNvPr id="208080" name="Freeform 197"/>
            <p:cNvSpPr>
              <a:spLocks/>
            </p:cNvSpPr>
            <p:nvPr/>
          </p:nvSpPr>
          <p:spPr bwMode="auto">
            <a:xfrm>
              <a:off x="2647950" y="4840288"/>
              <a:ext cx="4763" cy="1587"/>
            </a:xfrm>
            <a:custGeom>
              <a:avLst/>
              <a:gdLst>
                <a:gd name="T0" fmla="*/ 2147483647 w 11"/>
                <a:gd name="T1" fmla="*/ 0 h 5"/>
                <a:gd name="T2" fmla="*/ 2147483647 w 11"/>
                <a:gd name="T3" fmla="*/ 2147483647 h 5"/>
                <a:gd name="T4" fmla="*/ 0 w 11"/>
                <a:gd name="T5" fmla="*/ 2147483647 h 5"/>
                <a:gd name="T6" fmla="*/ 2147483647 w 11"/>
                <a:gd name="T7" fmla="*/ 0 h 5"/>
                <a:gd name="T8" fmla="*/ 0 60000 65536"/>
                <a:gd name="T9" fmla="*/ 0 60000 65536"/>
                <a:gd name="T10" fmla="*/ 0 60000 65536"/>
                <a:gd name="T11" fmla="*/ 0 60000 65536"/>
                <a:gd name="T12" fmla="*/ 0 w 11"/>
                <a:gd name="T13" fmla="*/ 0 h 5"/>
                <a:gd name="T14" fmla="*/ 11 w 11"/>
                <a:gd name="T15" fmla="*/ 5 h 5"/>
              </a:gdLst>
              <a:ahLst/>
              <a:cxnLst>
                <a:cxn ang="T8">
                  <a:pos x="T0" y="T1"/>
                </a:cxn>
                <a:cxn ang="T9">
                  <a:pos x="T2" y="T3"/>
                </a:cxn>
                <a:cxn ang="T10">
                  <a:pos x="T4" y="T5"/>
                </a:cxn>
                <a:cxn ang="T11">
                  <a:pos x="T6" y="T7"/>
                </a:cxn>
              </a:cxnLst>
              <a:rect l="T12" t="T13" r="T14" b="T15"/>
              <a:pathLst>
                <a:path w="11" h="5">
                  <a:moveTo>
                    <a:pt x="11" y="0"/>
                  </a:moveTo>
                  <a:lnTo>
                    <a:pt x="6" y="5"/>
                  </a:lnTo>
                  <a:lnTo>
                    <a:pt x="0" y="5"/>
                  </a:lnTo>
                  <a:lnTo>
                    <a:pt x="11" y="0"/>
                  </a:lnTo>
                  <a:close/>
                </a:path>
              </a:pathLst>
            </a:custGeom>
            <a:solidFill>
              <a:srgbClr val="000000"/>
            </a:solidFill>
            <a:ln w="9525">
              <a:noFill/>
              <a:round/>
              <a:headEnd/>
              <a:tailEnd/>
            </a:ln>
          </p:spPr>
          <p:txBody>
            <a:bodyPr/>
            <a:lstStyle/>
            <a:p>
              <a:endParaRPr lang="en-US"/>
            </a:p>
          </p:txBody>
        </p:sp>
        <p:sp>
          <p:nvSpPr>
            <p:cNvPr id="208081" name="Freeform 198"/>
            <p:cNvSpPr>
              <a:spLocks/>
            </p:cNvSpPr>
            <p:nvPr/>
          </p:nvSpPr>
          <p:spPr bwMode="auto">
            <a:xfrm>
              <a:off x="2643188" y="4826000"/>
              <a:ext cx="11112" cy="14288"/>
            </a:xfrm>
            <a:custGeom>
              <a:avLst/>
              <a:gdLst>
                <a:gd name="T0" fmla="*/ 2147483647 w 31"/>
                <a:gd name="T1" fmla="*/ 0 h 36"/>
                <a:gd name="T2" fmla="*/ 2147483647 w 31"/>
                <a:gd name="T3" fmla="*/ 2147483647 h 36"/>
                <a:gd name="T4" fmla="*/ 0 w 31"/>
                <a:gd name="T5" fmla="*/ 2147483647 h 36"/>
                <a:gd name="T6" fmla="*/ 2147483647 w 31"/>
                <a:gd name="T7" fmla="*/ 2147483647 h 36"/>
                <a:gd name="T8" fmla="*/ 2147483647 w 31"/>
                <a:gd name="T9" fmla="*/ 2147483647 h 36"/>
                <a:gd name="T10" fmla="*/ 2147483647 w 31"/>
                <a:gd name="T11" fmla="*/ 0 h 36"/>
                <a:gd name="T12" fmla="*/ 0 60000 65536"/>
                <a:gd name="T13" fmla="*/ 0 60000 65536"/>
                <a:gd name="T14" fmla="*/ 0 60000 65536"/>
                <a:gd name="T15" fmla="*/ 0 60000 65536"/>
                <a:gd name="T16" fmla="*/ 0 60000 65536"/>
                <a:gd name="T17" fmla="*/ 0 60000 65536"/>
                <a:gd name="T18" fmla="*/ 0 w 31"/>
                <a:gd name="T19" fmla="*/ 0 h 36"/>
                <a:gd name="T20" fmla="*/ 31 w 31"/>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31" h="36">
                  <a:moveTo>
                    <a:pt x="20" y="0"/>
                  </a:moveTo>
                  <a:lnTo>
                    <a:pt x="8" y="5"/>
                  </a:lnTo>
                  <a:lnTo>
                    <a:pt x="0" y="14"/>
                  </a:lnTo>
                  <a:lnTo>
                    <a:pt x="23" y="36"/>
                  </a:lnTo>
                  <a:lnTo>
                    <a:pt x="31" y="29"/>
                  </a:lnTo>
                  <a:lnTo>
                    <a:pt x="20" y="0"/>
                  </a:lnTo>
                  <a:close/>
                </a:path>
              </a:pathLst>
            </a:custGeom>
            <a:solidFill>
              <a:srgbClr val="000000"/>
            </a:solidFill>
            <a:ln w="9525">
              <a:noFill/>
              <a:round/>
              <a:headEnd/>
              <a:tailEnd/>
            </a:ln>
          </p:spPr>
          <p:txBody>
            <a:bodyPr/>
            <a:lstStyle/>
            <a:p>
              <a:endParaRPr lang="en-US"/>
            </a:p>
          </p:txBody>
        </p:sp>
        <p:sp>
          <p:nvSpPr>
            <p:cNvPr id="208082" name="Freeform 199"/>
            <p:cNvSpPr>
              <a:spLocks/>
            </p:cNvSpPr>
            <p:nvPr/>
          </p:nvSpPr>
          <p:spPr bwMode="auto">
            <a:xfrm>
              <a:off x="2646363" y="4826000"/>
              <a:ext cx="4762" cy="1588"/>
            </a:xfrm>
            <a:custGeom>
              <a:avLst/>
              <a:gdLst>
                <a:gd name="T0" fmla="*/ 0 w 12"/>
                <a:gd name="T1" fmla="*/ 2147483647 h 5"/>
                <a:gd name="T2" fmla="*/ 2147483647 w 12"/>
                <a:gd name="T3" fmla="*/ 0 h 5"/>
                <a:gd name="T4" fmla="*/ 2147483647 w 12"/>
                <a:gd name="T5" fmla="*/ 0 h 5"/>
                <a:gd name="T6" fmla="*/ 0 w 12"/>
                <a:gd name="T7" fmla="*/ 2147483647 h 5"/>
                <a:gd name="T8" fmla="*/ 0 60000 65536"/>
                <a:gd name="T9" fmla="*/ 0 60000 65536"/>
                <a:gd name="T10" fmla="*/ 0 60000 65536"/>
                <a:gd name="T11" fmla="*/ 0 60000 65536"/>
                <a:gd name="T12" fmla="*/ 0 w 12"/>
                <a:gd name="T13" fmla="*/ 0 h 5"/>
                <a:gd name="T14" fmla="*/ 12 w 12"/>
                <a:gd name="T15" fmla="*/ 5 h 5"/>
              </a:gdLst>
              <a:ahLst/>
              <a:cxnLst>
                <a:cxn ang="T8">
                  <a:pos x="T0" y="T1"/>
                </a:cxn>
                <a:cxn ang="T9">
                  <a:pos x="T2" y="T3"/>
                </a:cxn>
                <a:cxn ang="T10">
                  <a:pos x="T4" y="T5"/>
                </a:cxn>
                <a:cxn ang="T11">
                  <a:pos x="T6" y="T7"/>
                </a:cxn>
              </a:cxnLst>
              <a:rect l="T12" t="T13" r="T14" b="T15"/>
              <a:pathLst>
                <a:path w="12" h="5">
                  <a:moveTo>
                    <a:pt x="0" y="5"/>
                  </a:moveTo>
                  <a:lnTo>
                    <a:pt x="5" y="0"/>
                  </a:lnTo>
                  <a:lnTo>
                    <a:pt x="12" y="0"/>
                  </a:lnTo>
                  <a:lnTo>
                    <a:pt x="0" y="5"/>
                  </a:lnTo>
                  <a:close/>
                </a:path>
              </a:pathLst>
            </a:custGeom>
            <a:solidFill>
              <a:srgbClr val="000000"/>
            </a:solidFill>
            <a:ln w="9525">
              <a:noFill/>
              <a:round/>
              <a:headEnd/>
              <a:tailEnd/>
            </a:ln>
          </p:spPr>
          <p:txBody>
            <a:bodyPr/>
            <a:lstStyle/>
            <a:p>
              <a:endParaRPr lang="en-US"/>
            </a:p>
          </p:txBody>
        </p:sp>
        <p:sp>
          <p:nvSpPr>
            <p:cNvPr id="208083" name="Freeform 200"/>
            <p:cNvSpPr>
              <a:spLocks/>
            </p:cNvSpPr>
            <p:nvPr/>
          </p:nvSpPr>
          <p:spPr bwMode="auto">
            <a:xfrm>
              <a:off x="2651125" y="4826000"/>
              <a:ext cx="14288" cy="12700"/>
            </a:xfrm>
            <a:custGeom>
              <a:avLst/>
              <a:gdLst>
                <a:gd name="T0" fmla="*/ 2147483647 w 39"/>
                <a:gd name="T1" fmla="*/ 2147483647 h 32"/>
                <a:gd name="T2" fmla="*/ 2147483647 w 39"/>
                <a:gd name="T3" fmla="*/ 0 h 32"/>
                <a:gd name="T4" fmla="*/ 0 w 39"/>
                <a:gd name="T5" fmla="*/ 0 h 32"/>
                <a:gd name="T6" fmla="*/ 0 w 39"/>
                <a:gd name="T7" fmla="*/ 2147483647 h 32"/>
                <a:gd name="T8" fmla="*/ 2147483647 w 39"/>
                <a:gd name="T9" fmla="*/ 2147483647 h 32"/>
                <a:gd name="T10" fmla="*/ 2147483647 w 39"/>
                <a:gd name="T11" fmla="*/ 2147483647 h 32"/>
                <a:gd name="T12" fmla="*/ 0 60000 65536"/>
                <a:gd name="T13" fmla="*/ 0 60000 65536"/>
                <a:gd name="T14" fmla="*/ 0 60000 65536"/>
                <a:gd name="T15" fmla="*/ 0 60000 65536"/>
                <a:gd name="T16" fmla="*/ 0 60000 65536"/>
                <a:gd name="T17" fmla="*/ 0 60000 65536"/>
                <a:gd name="T18" fmla="*/ 0 w 39"/>
                <a:gd name="T19" fmla="*/ 0 h 32"/>
                <a:gd name="T20" fmla="*/ 39 w 39"/>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39" h="32">
                  <a:moveTo>
                    <a:pt x="39" y="31"/>
                  </a:moveTo>
                  <a:lnTo>
                    <a:pt x="32" y="0"/>
                  </a:lnTo>
                  <a:lnTo>
                    <a:pt x="0" y="0"/>
                  </a:lnTo>
                  <a:lnTo>
                    <a:pt x="0" y="32"/>
                  </a:lnTo>
                  <a:lnTo>
                    <a:pt x="32" y="32"/>
                  </a:lnTo>
                  <a:lnTo>
                    <a:pt x="39" y="31"/>
                  </a:lnTo>
                  <a:close/>
                </a:path>
              </a:pathLst>
            </a:custGeom>
            <a:solidFill>
              <a:srgbClr val="000000"/>
            </a:solidFill>
            <a:ln w="9525">
              <a:noFill/>
              <a:round/>
              <a:headEnd/>
              <a:tailEnd/>
            </a:ln>
          </p:spPr>
          <p:txBody>
            <a:bodyPr/>
            <a:lstStyle/>
            <a:p>
              <a:endParaRPr lang="en-US"/>
            </a:p>
          </p:txBody>
        </p:sp>
        <p:sp>
          <p:nvSpPr>
            <p:cNvPr id="208084" name="Freeform 201"/>
            <p:cNvSpPr>
              <a:spLocks/>
            </p:cNvSpPr>
            <p:nvPr/>
          </p:nvSpPr>
          <p:spPr bwMode="auto">
            <a:xfrm>
              <a:off x="2663825" y="4838700"/>
              <a:ext cx="1588" cy="1588"/>
            </a:xfrm>
            <a:custGeom>
              <a:avLst/>
              <a:gdLst>
                <a:gd name="T0" fmla="*/ 2147483647 w 7"/>
                <a:gd name="T1" fmla="*/ 0 h 1"/>
                <a:gd name="T2" fmla="*/ 2147483647 w 7"/>
                <a:gd name="T3" fmla="*/ 2147483647 h 1"/>
                <a:gd name="T4" fmla="*/ 0 w 7"/>
                <a:gd name="T5" fmla="*/ 2147483647 h 1"/>
                <a:gd name="T6" fmla="*/ 2147483647 w 7"/>
                <a:gd name="T7" fmla="*/ 0 h 1"/>
                <a:gd name="T8" fmla="*/ 0 60000 65536"/>
                <a:gd name="T9" fmla="*/ 0 60000 65536"/>
                <a:gd name="T10" fmla="*/ 0 60000 65536"/>
                <a:gd name="T11" fmla="*/ 0 60000 65536"/>
                <a:gd name="T12" fmla="*/ 0 w 7"/>
                <a:gd name="T13" fmla="*/ 0 h 1"/>
                <a:gd name="T14" fmla="*/ 7 w 7"/>
                <a:gd name="T15" fmla="*/ 1 h 1"/>
              </a:gdLst>
              <a:ahLst/>
              <a:cxnLst>
                <a:cxn ang="T8">
                  <a:pos x="T0" y="T1"/>
                </a:cxn>
                <a:cxn ang="T9">
                  <a:pos x="T2" y="T3"/>
                </a:cxn>
                <a:cxn ang="T10">
                  <a:pos x="T4" y="T5"/>
                </a:cxn>
                <a:cxn ang="T11">
                  <a:pos x="T6" y="T7"/>
                </a:cxn>
              </a:cxnLst>
              <a:rect l="T12" t="T13" r="T14" b="T15"/>
              <a:pathLst>
                <a:path w="7" h="1">
                  <a:moveTo>
                    <a:pt x="7" y="0"/>
                  </a:moveTo>
                  <a:lnTo>
                    <a:pt x="3" y="1"/>
                  </a:lnTo>
                  <a:lnTo>
                    <a:pt x="0" y="1"/>
                  </a:lnTo>
                  <a:lnTo>
                    <a:pt x="7" y="0"/>
                  </a:lnTo>
                  <a:close/>
                </a:path>
              </a:pathLst>
            </a:custGeom>
            <a:solidFill>
              <a:srgbClr val="000000"/>
            </a:solidFill>
            <a:ln w="9525">
              <a:noFill/>
              <a:round/>
              <a:headEnd/>
              <a:tailEnd/>
            </a:ln>
          </p:spPr>
          <p:txBody>
            <a:bodyPr/>
            <a:lstStyle/>
            <a:p>
              <a:endParaRPr lang="en-US"/>
            </a:p>
          </p:txBody>
        </p:sp>
        <p:sp>
          <p:nvSpPr>
            <p:cNvPr id="208085" name="Freeform 202"/>
            <p:cNvSpPr>
              <a:spLocks/>
            </p:cNvSpPr>
            <p:nvPr/>
          </p:nvSpPr>
          <p:spPr bwMode="auto">
            <a:xfrm>
              <a:off x="2660650" y="4826000"/>
              <a:ext cx="7938" cy="12700"/>
            </a:xfrm>
            <a:custGeom>
              <a:avLst/>
              <a:gdLst>
                <a:gd name="T0" fmla="*/ 2147483647 w 20"/>
                <a:gd name="T1" fmla="*/ 0 h 31"/>
                <a:gd name="T2" fmla="*/ 2147483647 w 20"/>
                <a:gd name="T3" fmla="*/ 2147483647 h 31"/>
                <a:gd name="T4" fmla="*/ 2147483647 w 20"/>
                <a:gd name="T5" fmla="*/ 2147483647 h 31"/>
                <a:gd name="T6" fmla="*/ 0 w 20"/>
                <a:gd name="T7" fmla="*/ 2147483647 h 31"/>
                <a:gd name="T8" fmla="*/ 2147483647 w 20"/>
                <a:gd name="T9" fmla="*/ 0 h 31"/>
                <a:gd name="T10" fmla="*/ 0 60000 65536"/>
                <a:gd name="T11" fmla="*/ 0 60000 65536"/>
                <a:gd name="T12" fmla="*/ 0 60000 65536"/>
                <a:gd name="T13" fmla="*/ 0 60000 65536"/>
                <a:gd name="T14" fmla="*/ 0 60000 65536"/>
                <a:gd name="T15" fmla="*/ 0 w 20"/>
                <a:gd name="T16" fmla="*/ 0 h 31"/>
                <a:gd name="T17" fmla="*/ 20 w 20"/>
                <a:gd name="T18" fmla="*/ 31 h 31"/>
              </a:gdLst>
              <a:ahLst/>
              <a:cxnLst>
                <a:cxn ang="T10">
                  <a:pos x="T0" y="T1"/>
                </a:cxn>
                <a:cxn ang="T11">
                  <a:pos x="T2" y="T3"/>
                </a:cxn>
                <a:cxn ang="T12">
                  <a:pos x="T4" y="T5"/>
                </a:cxn>
                <a:cxn ang="T13">
                  <a:pos x="T6" y="T7"/>
                </a:cxn>
                <a:cxn ang="T14">
                  <a:pos x="T8" y="T9"/>
                </a:cxn>
              </a:cxnLst>
              <a:rect l="T15" t="T16" r="T17" b="T18"/>
              <a:pathLst>
                <a:path w="20" h="31">
                  <a:moveTo>
                    <a:pt x="6" y="0"/>
                  </a:moveTo>
                  <a:lnTo>
                    <a:pt x="20" y="29"/>
                  </a:lnTo>
                  <a:lnTo>
                    <a:pt x="15" y="31"/>
                  </a:lnTo>
                  <a:lnTo>
                    <a:pt x="0" y="3"/>
                  </a:lnTo>
                  <a:lnTo>
                    <a:pt x="6" y="0"/>
                  </a:lnTo>
                  <a:close/>
                </a:path>
              </a:pathLst>
            </a:custGeom>
            <a:solidFill>
              <a:srgbClr val="000000"/>
            </a:solidFill>
            <a:ln w="9525">
              <a:noFill/>
              <a:round/>
              <a:headEnd/>
              <a:tailEnd/>
            </a:ln>
          </p:spPr>
          <p:txBody>
            <a:bodyPr/>
            <a:lstStyle/>
            <a:p>
              <a:endParaRPr lang="en-US"/>
            </a:p>
          </p:txBody>
        </p:sp>
        <p:sp>
          <p:nvSpPr>
            <p:cNvPr id="208086" name="Freeform 203"/>
            <p:cNvSpPr>
              <a:spLocks/>
            </p:cNvSpPr>
            <p:nvPr/>
          </p:nvSpPr>
          <p:spPr bwMode="auto">
            <a:xfrm>
              <a:off x="2701925" y="4816475"/>
              <a:ext cx="4763" cy="12700"/>
            </a:xfrm>
            <a:custGeom>
              <a:avLst/>
              <a:gdLst>
                <a:gd name="T0" fmla="*/ 2147483647 w 13"/>
                <a:gd name="T1" fmla="*/ 2147483647 h 32"/>
                <a:gd name="T2" fmla="*/ 2147483647 w 13"/>
                <a:gd name="T3" fmla="*/ 0 h 32"/>
                <a:gd name="T4" fmla="*/ 0 w 13"/>
                <a:gd name="T5" fmla="*/ 0 h 32"/>
                <a:gd name="T6" fmla="*/ 0 w 13"/>
                <a:gd name="T7" fmla="*/ 2147483647 h 32"/>
                <a:gd name="T8" fmla="*/ 2147483647 w 13"/>
                <a:gd name="T9" fmla="*/ 2147483647 h 32"/>
                <a:gd name="T10" fmla="*/ 2147483647 w 13"/>
                <a:gd name="T11" fmla="*/ 2147483647 h 32"/>
                <a:gd name="T12" fmla="*/ 0 60000 65536"/>
                <a:gd name="T13" fmla="*/ 0 60000 65536"/>
                <a:gd name="T14" fmla="*/ 0 60000 65536"/>
                <a:gd name="T15" fmla="*/ 0 60000 65536"/>
                <a:gd name="T16" fmla="*/ 0 60000 65536"/>
                <a:gd name="T17" fmla="*/ 0 60000 65536"/>
                <a:gd name="T18" fmla="*/ 0 w 13"/>
                <a:gd name="T19" fmla="*/ 0 h 32"/>
                <a:gd name="T20" fmla="*/ 13 w 13"/>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13" h="32">
                  <a:moveTo>
                    <a:pt x="13" y="31"/>
                  </a:moveTo>
                  <a:lnTo>
                    <a:pt x="6" y="0"/>
                  </a:lnTo>
                  <a:lnTo>
                    <a:pt x="0" y="0"/>
                  </a:lnTo>
                  <a:lnTo>
                    <a:pt x="0" y="32"/>
                  </a:lnTo>
                  <a:lnTo>
                    <a:pt x="6" y="32"/>
                  </a:lnTo>
                  <a:lnTo>
                    <a:pt x="13" y="31"/>
                  </a:lnTo>
                  <a:close/>
                </a:path>
              </a:pathLst>
            </a:custGeom>
            <a:solidFill>
              <a:srgbClr val="000000"/>
            </a:solidFill>
            <a:ln w="9525">
              <a:noFill/>
              <a:round/>
              <a:headEnd/>
              <a:tailEnd/>
            </a:ln>
          </p:spPr>
          <p:txBody>
            <a:bodyPr/>
            <a:lstStyle/>
            <a:p>
              <a:endParaRPr lang="en-US"/>
            </a:p>
          </p:txBody>
        </p:sp>
        <p:sp>
          <p:nvSpPr>
            <p:cNvPr id="208087" name="Freeform 204"/>
            <p:cNvSpPr>
              <a:spLocks/>
            </p:cNvSpPr>
            <p:nvPr/>
          </p:nvSpPr>
          <p:spPr bwMode="auto">
            <a:xfrm>
              <a:off x="2703513" y="4829175"/>
              <a:ext cx="3175" cy="1588"/>
            </a:xfrm>
            <a:custGeom>
              <a:avLst/>
              <a:gdLst>
                <a:gd name="T0" fmla="*/ 2147483647 w 7"/>
                <a:gd name="T1" fmla="*/ 0 h 1"/>
                <a:gd name="T2" fmla="*/ 2147483647 w 7"/>
                <a:gd name="T3" fmla="*/ 2147483647 h 1"/>
                <a:gd name="T4" fmla="*/ 0 w 7"/>
                <a:gd name="T5" fmla="*/ 2147483647 h 1"/>
                <a:gd name="T6" fmla="*/ 2147483647 w 7"/>
                <a:gd name="T7" fmla="*/ 0 h 1"/>
                <a:gd name="T8" fmla="*/ 0 60000 65536"/>
                <a:gd name="T9" fmla="*/ 0 60000 65536"/>
                <a:gd name="T10" fmla="*/ 0 60000 65536"/>
                <a:gd name="T11" fmla="*/ 0 60000 65536"/>
                <a:gd name="T12" fmla="*/ 0 w 7"/>
                <a:gd name="T13" fmla="*/ 0 h 1"/>
                <a:gd name="T14" fmla="*/ 7 w 7"/>
                <a:gd name="T15" fmla="*/ 1 h 1"/>
              </a:gdLst>
              <a:ahLst/>
              <a:cxnLst>
                <a:cxn ang="T8">
                  <a:pos x="T0" y="T1"/>
                </a:cxn>
                <a:cxn ang="T9">
                  <a:pos x="T2" y="T3"/>
                </a:cxn>
                <a:cxn ang="T10">
                  <a:pos x="T4" y="T5"/>
                </a:cxn>
                <a:cxn ang="T11">
                  <a:pos x="T6" y="T7"/>
                </a:cxn>
              </a:cxnLst>
              <a:rect l="T12" t="T13" r="T14" b="T15"/>
              <a:pathLst>
                <a:path w="7" h="1">
                  <a:moveTo>
                    <a:pt x="7" y="0"/>
                  </a:moveTo>
                  <a:lnTo>
                    <a:pt x="4" y="1"/>
                  </a:lnTo>
                  <a:lnTo>
                    <a:pt x="0" y="1"/>
                  </a:lnTo>
                  <a:lnTo>
                    <a:pt x="7" y="0"/>
                  </a:lnTo>
                  <a:close/>
                </a:path>
              </a:pathLst>
            </a:custGeom>
            <a:solidFill>
              <a:srgbClr val="000000"/>
            </a:solidFill>
            <a:ln w="9525">
              <a:noFill/>
              <a:round/>
              <a:headEnd/>
              <a:tailEnd/>
            </a:ln>
          </p:spPr>
          <p:txBody>
            <a:bodyPr/>
            <a:lstStyle/>
            <a:p>
              <a:endParaRPr lang="en-US"/>
            </a:p>
          </p:txBody>
        </p:sp>
        <p:sp>
          <p:nvSpPr>
            <p:cNvPr id="208088" name="Rectangle 60"/>
            <p:cNvSpPr>
              <a:spLocks noChangeArrowheads="1"/>
            </p:cNvSpPr>
            <p:nvPr/>
          </p:nvSpPr>
          <p:spPr bwMode="auto">
            <a:xfrm>
              <a:off x="1522413" y="6205538"/>
              <a:ext cx="115887" cy="276225"/>
            </a:xfrm>
            <a:prstGeom prst="rect">
              <a:avLst/>
            </a:prstGeom>
            <a:noFill/>
            <a:ln w="9525">
              <a:noFill/>
              <a:miter lim="800000"/>
              <a:headEnd/>
              <a:tailEnd/>
            </a:ln>
          </p:spPr>
          <p:txBody>
            <a:bodyPr wrap="none" lIns="0" tIns="0" rIns="0" bIns="0">
              <a:spAutoFit/>
            </a:bodyPr>
            <a:lstStyle/>
            <a:p>
              <a:r>
                <a:rPr lang="en-US">
                  <a:solidFill>
                    <a:srgbClr val="000000"/>
                  </a:solidFill>
                  <a:latin typeface="Times New Roman" pitchFamily="18" charset="0"/>
                  <a:cs typeface="Times New Roman" pitchFamily="18" charset="0"/>
                </a:rPr>
                <a:t>0</a:t>
              </a:r>
              <a:endParaRPr lang="en-US">
                <a:latin typeface="Times New Roman" pitchFamily="18" charset="0"/>
                <a:cs typeface="Times New Roman" pitchFamily="18" charset="0"/>
              </a:endParaRPr>
            </a:p>
          </p:txBody>
        </p:sp>
        <p:sp>
          <p:nvSpPr>
            <p:cNvPr id="208089" name="Rectangle 60"/>
            <p:cNvSpPr>
              <a:spLocks noChangeArrowheads="1"/>
            </p:cNvSpPr>
            <p:nvPr/>
          </p:nvSpPr>
          <p:spPr bwMode="auto">
            <a:xfrm>
              <a:off x="2354263" y="6205538"/>
              <a:ext cx="288925" cy="276225"/>
            </a:xfrm>
            <a:prstGeom prst="rect">
              <a:avLst/>
            </a:prstGeom>
            <a:noFill/>
            <a:ln w="9525">
              <a:noFill/>
              <a:miter lim="800000"/>
              <a:headEnd/>
              <a:tailEnd/>
            </a:ln>
          </p:spPr>
          <p:txBody>
            <a:bodyPr wrap="none" lIns="0" tIns="0" rIns="0" bIns="0">
              <a:spAutoFit/>
            </a:bodyPr>
            <a:lstStyle/>
            <a:p>
              <a:r>
                <a:rPr lang="en-US">
                  <a:solidFill>
                    <a:srgbClr val="000000"/>
                  </a:solidFill>
                  <a:latin typeface="Times New Roman" pitchFamily="18" charset="0"/>
                  <a:cs typeface="Times New Roman" pitchFamily="18" charset="0"/>
                </a:rPr>
                <a:t>0.2</a:t>
              </a:r>
              <a:endParaRPr lang="en-US">
                <a:latin typeface="Times New Roman" pitchFamily="18" charset="0"/>
                <a:cs typeface="Times New Roman" pitchFamily="18" charset="0"/>
              </a:endParaRPr>
            </a:p>
          </p:txBody>
        </p:sp>
        <p:sp>
          <p:nvSpPr>
            <p:cNvPr id="208090" name="Rectangle 60"/>
            <p:cNvSpPr>
              <a:spLocks noChangeArrowheads="1"/>
            </p:cNvSpPr>
            <p:nvPr/>
          </p:nvSpPr>
          <p:spPr bwMode="auto">
            <a:xfrm>
              <a:off x="3268663" y="6205538"/>
              <a:ext cx="288925" cy="276225"/>
            </a:xfrm>
            <a:prstGeom prst="rect">
              <a:avLst/>
            </a:prstGeom>
            <a:noFill/>
            <a:ln w="9525">
              <a:noFill/>
              <a:miter lim="800000"/>
              <a:headEnd/>
              <a:tailEnd/>
            </a:ln>
          </p:spPr>
          <p:txBody>
            <a:bodyPr wrap="none" lIns="0" tIns="0" rIns="0" bIns="0">
              <a:spAutoFit/>
            </a:bodyPr>
            <a:lstStyle/>
            <a:p>
              <a:r>
                <a:rPr lang="en-US">
                  <a:solidFill>
                    <a:srgbClr val="000000"/>
                  </a:solidFill>
                  <a:latin typeface="Times New Roman" pitchFamily="18" charset="0"/>
                  <a:cs typeface="Times New Roman" pitchFamily="18" charset="0"/>
                </a:rPr>
                <a:t>0.4</a:t>
              </a:r>
              <a:endParaRPr lang="en-US">
                <a:latin typeface="Times New Roman" pitchFamily="18" charset="0"/>
                <a:cs typeface="Times New Roman" pitchFamily="18" charset="0"/>
              </a:endParaRPr>
            </a:p>
          </p:txBody>
        </p:sp>
        <p:sp>
          <p:nvSpPr>
            <p:cNvPr id="208091" name="Rectangle 60"/>
            <p:cNvSpPr>
              <a:spLocks noChangeArrowheads="1"/>
            </p:cNvSpPr>
            <p:nvPr/>
          </p:nvSpPr>
          <p:spPr bwMode="auto">
            <a:xfrm>
              <a:off x="4160838" y="6205538"/>
              <a:ext cx="288925" cy="276225"/>
            </a:xfrm>
            <a:prstGeom prst="rect">
              <a:avLst/>
            </a:prstGeom>
            <a:noFill/>
            <a:ln w="9525">
              <a:noFill/>
              <a:miter lim="800000"/>
              <a:headEnd/>
              <a:tailEnd/>
            </a:ln>
          </p:spPr>
          <p:txBody>
            <a:bodyPr wrap="none" lIns="0" tIns="0" rIns="0" bIns="0">
              <a:spAutoFit/>
            </a:bodyPr>
            <a:lstStyle/>
            <a:p>
              <a:r>
                <a:rPr lang="en-US">
                  <a:solidFill>
                    <a:srgbClr val="000000"/>
                  </a:solidFill>
                  <a:latin typeface="Times New Roman" pitchFamily="18" charset="0"/>
                  <a:cs typeface="Times New Roman" pitchFamily="18" charset="0"/>
                </a:rPr>
                <a:t>0.6</a:t>
              </a:r>
              <a:endParaRPr lang="en-US">
                <a:latin typeface="Times New Roman" pitchFamily="18" charset="0"/>
                <a:cs typeface="Times New Roman" pitchFamily="18" charset="0"/>
              </a:endParaRPr>
            </a:p>
          </p:txBody>
        </p:sp>
        <p:sp>
          <p:nvSpPr>
            <p:cNvPr id="208092" name="Rectangle 60"/>
            <p:cNvSpPr>
              <a:spLocks noChangeArrowheads="1"/>
            </p:cNvSpPr>
            <p:nvPr/>
          </p:nvSpPr>
          <p:spPr bwMode="auto">
            <a:xfrm>
              <a:off x="5057775" y="6205538"/>
              <a:ext cx="288925" cy="276225"/>
            </a:xfrm>
            <a:prstGeom prst="rect">
              <a:avLst/>
            </a:prstGeom>
            <a:noFill/>
            <a:ln w="9525">
              <a:noFill/>
              <a:miter lim="800000"/>
              <a:headEnd/>
              <a:tailEnd/>
            </a:ln>
          </p:spPr>
          <p:txBody>
            <a:bodyPr wrap="none" lIns="0" tIns="0" rIns="0" bIns="0">
              <a:spAutoFit/>
            </a:bodyPr>
            <a:lstStyle/>
            <a:p>
              <a:r>
                <a:rPr lang="en-US">
                  <a:solidFill>
                    <a:srgbClr val="000000"/>
                  </a:solidFill>
                  <a:latin typeface="Times New Roman" pitchFamily="18" charset="0"/>
                  <a:cs typeface="Times New Roman" pitchFamily="18" charset="0"/>
                </a:rPr>
                <a:t>0.8</a:t>
              </a:r>
              <a:endParaRPr lang="en-US">
                <a:latin typeface="Times New Roman" pitchFamily="18" charset="0"/>
                <a:cs typeface="Times New Roman" pitchFamily="18" charset="0"/>
              </a:endParaRPr>
            </a:p>
          </p:txBody>
        </p:sp>
        <p:grpSp>
          <p:nvGrpSpPr>
            <p:cNvPr id="208093" name="Group 406"/>
            <p:cNvGrpSpPr>
              <a:grpSpLocks/>
            </p:cNvGrpSpPr>
            <p:nvPr/>
          </p:nvGrpSpPr>
          <p:grpSpPr bwMode="auto">
            <a:xfrm>
              <a:off x="2701925" y="4441825"/>
              <a:ext cx="920750" cy="387350"/>
              <a:chOff x="1764" y="1975"/>
              <a:chExt cx="580" cy="244"/>
            </a:xfrm>
          </p:grpSpPr>
          <p:sp>
            <p:nvSpPr>
              <p:cNvPr id="208446" name="Freeform 206"/>
              <p:cNvSpPr>
                <a:spLocks/>
              </p:cNvSpPr>
              <p:nvPr/>
            </p:nvSpPr>
            <p:spPr bwMode="auto">
              <a:xfrm>
                <a:off x="1764" y="2209"/>
                <a:ext cx="7" cy="10"/>
              </a:xfrm>
              <a:custGeom>
                <a:avLst/>
                <a:gdLst>
                  <a:gd name="T0" fmla="*/ 0 w 29"/>
                  <a:gd name="T1" fmla="*/ 0 h 39"/>
                  <a:gd name="T2" fmla="*/ 0 w 29"/>
                  <a:gd name="T3" fmla="*/ 0 h 39"/>
                  <a:gd name="T4" fmla="*/ 0 w 29"/>
                  <a:gd name="T5" fmla="*/ 0 h 39"/>
                  <a:gd name="T6" fmla="*/ 0 w 29"/>
                  <a:gd name="T7" fmla="*/ 0 h 39"/>
                  <a:gd name="T8" fmla="*/ 0 w 29"/>
                  <a:gd name="T9" fmla="*/ 0 h 39"/>
                  <a:gd name="T10" fmla="*/ 0 w 29"/>
                  <a:gd name="T11" fmla="*/ 0 h 39"/>
                  <a:gd name="T12" fmla="*/ 0 60000 65536"/>
                  <a:gd name="T13" fmla="*/ 0 60000 65536"/>
                  <a:gd name="T14" fmla="*/ 0 60000 65536"/>
                  <a:gd name="T15" fmla="*/ 0 60000 65536"/>
                  <a:gd name="T16" fmla="*/ 0 60000 65536"/>
                  <a:gd name="T17" fmla="*/ 0 60000 65536"/>
                  <a:gd name="T18" fmla="*/ 0 w 29"/>
                  <a:gd name="T19" fmla="*/ 0 h 39"/>
                  <a:gd name="T20" fmla="*/ 29 w 29"/>
                  <a:gd name="T21" fmla="*/ 39 h 39"/>
                </a:gdLst>
                <a:ahLst/>
                <a:cxnLst>
                  <a:cxn ang="T12">
                    <a:pos x="T0" y="T1"/>
                  </a:cxn>
                  <a:cxn ang="T13">
                    <a:pos x="T2" y="T3"/>
                  </a:cxn>
                  <a:cxn ang="T14">
                    <a:pos x="T4" y="T5"/>
                  </a:cxn>
                  <a:cxn ang="T15">
                    <a:pos x="T6" y="T7"/>
                  </a:cxn>
                  <a:cxn ang="T16">
                    <a:pos x="T8" y="T9"/>
                  </a:cxn>
                  <a:cxn ang="T17">
                    <a:pos x="T10" y="T11"/>
                  </a:cxn>
                </a:cxnLst>
                <a:rect l="T18" t="T19" r="T20" b="T21"/>
                <a:pathLst>
                  <a:path w="29" h="39">
                    <a:moveTo>
                      <a:pt x="22" y="0"/>
                    </a:moveTo>
                    <a:lnTo>
                      <a:pt x="16" y="2"/>
                    </a:lnTo>
                    <a:lnTo>
                      <a:pt x="0" y="9"/>
                    </a:lnTo>
                    <a:lnTo>
                      <a:pt x="13" y="39"/>
                    </a:lnTo>
                    <a:lnTo>
                      <a:pt x="29" y="30"/>
                    </a:lnTo>
                    <a:lnTo>
                      <a:pt x="22" y="0"/>
                    </a:lnTo>
                    <a:close/>
                  </a:path>
                </a:pathLst>
              </a:custGeom>
              <a:solidFill>
                <a:srgbClr val="000000"/>
              </a:solidFill>
              <a:ln w="9525">
                <a:noFill/>
                <a:round/>
                <a:headEnd/>
                <a:tailEnd/>
              </a:ln>
            </p:spPr>
            <p:txBody>
              <a:bodyPr/>
              <a:lstStyle/>
              <a:p>
                <a:endParaRPr lang="en-US"/>
              </a:p>
            </p:txBody>
          </p:sp>
          <p:sp>
            <p:nvSpPr>
              <p:cNvPr id="208447" name="Freeform 207"/>
              <p:cNvSpPr>
                <a:spLocks/>
              </p:cNvSpPr>
              <p:nvPr/>
            </p:nvSpPr>
            <p:spPr bwMode="auto">
              <a:xfrm>
                <a:off x="1768" y="2209"/>
                <a:ext cx="1" cy="1"/>
              </a:xfrm>
              <a:custGeom>
                <a:avLst/>
                <a:gdLst>
                  <a:gd name="T0" fmla="*/ 0 w 6"/>
                  <a:gd name="T1" fmla="*/ 1 h 2"/>
                  <a:gd name="T2" fmla="*/ 0 w 6"/>
                  <a:gd name="T3" fmla="*/ 0 h 2"/>
                  <a:gd name="T4" fmla="*/ 0 w 6"/>
                  <a:gd name="T5" fmla="*/ 0 h 2"/>
                  <a:gd name="T6" fmla="*/ 0 w 6"/>
                  <a:gd name="T7" fmla="*/ 1 h 2"/>
                  <a:gd name="T8" fmla="*/ 0 60000 65536"/>
                  <a:gd name="T9" fmla="*/ 0 60000 65536"/>
                  <a:gd name="T10" fmla="*/ 0 60000 65536"/>
                  <a:gd name="T11" fmla="*/ 0 60000 65536"/>
                  <a:gd name="T12" fmla="*/ 0 w 6"/>
                  <a:gd name="T13" fmla="*/ 0 h 2"/>
                  <a:gd name="T14" fmla="*/ 6 w 6"/>
                  <a:gd name="T15" fmla="*/ 2 h 2"/>
                </a:gdLst>
                <a:ahLst/>
                <a:cxnLst>
                  <a:cxn ang="T8">
                    <a:pos x="T0" y="T1"/>
                  </a:cxn>
                  <a:cxn ang="T9">
                    <a:pos x="T2" y="T3"/>
                  </a:cxn>
                  <a:cxn ang="T10">
                    <a:pos x="T4" y="T5"/>
                  </a:cxn>
                  <a:cxn ang="T11">
                    <a:pos x="T6" y="T7"/>
                  </a:cxn>
                </a:cxnLst>
                <a:rect l="T12" t="T13" r="T14" b="T15"/>
                <a:pathLst>
                  <a:path w="6" h="2">
                    <a:moveTo>
                      <a:pt x="0" y="2"/>
                    </a:moveTo>
                    <a:lnTo>
                      <a:pt x="2" y="0"/>
                    </a:lnTo>
                    <a:lnTo>
                      <a:pt x="6" y="0"/>
                    </a:lnTo>
                    <a:lnTo>
                      <a:pt x="0" y="2"/>
                    </a:lnTo>
                    <a:close/>
                  </a:path>
                </a:pathLst>
              </a:custGeom>
              <a:solidFill>
                <a:srgbClr val="000000"/>
              </a:solidFill>
              <a:ln w="9525">
                <a:noFill/>
                <a:round/>
                <a:headEnd/>
                <a:tailEnd/>
              </a:ln>
            </p:spPr>
            <p:txBody>
              <a:bodyPr/>
              <a:lstStyle/>
              <a:p>
                <a:endParaRPr lang="en-US"/>
              </a:p>
            </p:txBody>
          </p:sp>
          <p:sp>
            <p:nvSpPr>
              <p:cNvPr id="208448" name="Freeform 208"/>
              <p:cNvSpPr>
                <a:spLocks/>
              </p:cNvSpPr>
              <p:nvPr/>
            </p:nvSpPr>
            <p:spPr bwMode="auto">
              <a:xfrm>
                <a:off x="1769" y="2209"/>
                <a:ext cx="12" cy="8"/>
              </a:xfrm>
              <a:custGeom>
                <a:avLst/>
                <a:gdLst>
                  <a:gd name="T0" fmla="*/ 0 w 44"/>
                  <a:gd name="T1" fmla="*/ 0 h 31"/>
                  <a:gd name="T2" fmla="*/ 0 w 44"/>
                  <a:gd name="T3" fmla="*/ 0 h 31"/>
                  <a:gd name="T4" fmla="*/ 0 w 44"/>
                  <a:gd name="T5" fmla="*/ 0 h 31"/>
                  <a:gd name="T6" fmla="*/ 0 w 44"/>
                  <a:gd name="T7" fmla="*/ 0 h 31"/>
                  <a:gd name="T8" fmla="*/ 0 w 44"/>
                  <a:gd name="T9" fmla="*/ 0 h 31"/>
                  <a:gd name="T10" fmla="*/ 0 w 44"/>
                  <a:gd name="T11" fmla="*/ 0 h 31"/>
                  <a:gd name="T12" fmla="*/ 0 60000 65536"/>
                  <a:gd name="T13" fmla="*/ 0 60000 65536"/>
                  <a:gd name="T14" fmla="*/ 0 60000 65536"/>
                  <a:gd name="T15" fmla="*/ 0 60000 65536"/>
                  <a:gd name="T16" fmla="*/ 0 60000 65536"/>
                  <a:gd name="T17" fmla="*/ 0 60000 65536"/>
                  <a:gd name="T18" fmla="*/ 0 w 44"/>
                  <a:gd name="T19" fmla="*/ 0 h 31"/>
                  <a:gd name="T20" fmla="*/ 44 w 44"/>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44" h="31">
                    <a:moveTo>
                      <a:pt x="44" y="28"/>
                    </a:moveTo>
                    <a:lnTo>
                      <a:pt x="32" y="0"/>
                    </a:lnTo>
                    <a:lnTo>
                      <a:pt x="0" y="0"/>
                    </a:lnTo>
                    <a:lnTo>
                      <a:pt x="0" y="31"/>
                    </a:lnTo>
                    <a:lnTo>
                      <a:pt x="32" y="31"/>
                    </a:lnTo>
                    <a:lnTo>
                      <a:pt x="44" y="28"/>
                    </a:lnTo>
                    <a:close/>
                  </a:path>
                </a:pathLst>
              </a:custGeom>
              <a:solidFill>
                <a:srgbClr val="000000"/>
              </a:solidFill>
              <a:ln w="9525">
                <a:noFill/>
                <a:round/>
                <a:headEnd/>
                <a:tailEnd/>
              </a:ln>
            </p:spPr>
            <p:txBody>
              <a:bodyPr/>
              <a:lstStyle/>
              <a:p>
                <a:endParaRPr lang="en-US"/>
              </a:p>
            </p:txBody>
          </p:sp>
          <p:sp>
            <p:nvSpPr>
              <p:cNvPr id="208449" name="Freeform 209"/>
              <p:cNvSpPr>
                <a:spLocks/>
              </p:cNvSpPr>
              <p:nvPr/>
            </p:nvSpPr>
            <p:spPr bwMode="auto">
              <a:xfrm>
                <a:off x="1777" y="2216"/>
                <a:ext cx="4" cy="1"/>
              </a:xfrm>
              <a:custGeom>
                <a:avLst/>
                <a:gdLst>
                  <a:gd name="T0" fmla="*/ 0 w 12"/>
                  <a:gd name="T1" fmla="*/ 0 h 3"/>
                  <a:gd name="T2" fmla="*/ 0 w 12"/>
                  <a:gd name="T3" fmla="*/ 0 h 3"/>
                  <a:gd name="T4" fmla="*/ 0 w 12"/>
                  <a:gd name="T5" fmla="*/ 0 h 3"/>
                  <a:gd name="T6" fmla="*/ 0 w 12"/>
                  <a:gd name="T7" fmla="*/ 0 h 3"/>
                  <a:gd name="T8" fmla="*/ 0 60000 65536"/>
                  <a:gd name="T9" fmla="*/ 0 60000 65536"/>
                  <a:gd name="T10" fmla="*/ 0 60000 65536"/>
                  <a:gd name="T11" fmla="*/ 0 60000 65536"/>
                  <a:gd name="T12" fmla="*/ 0 w 12"/>
                  <a:gd name="T13" fmla="*/ 0 h 3"/>
                  <a:gd name="T14" fmla="*/ 12 w 12"/>
                  <a:gd name="T15" fmla="*/ 3 h 3"/>
                </a:gdLst>
                <a:ahLst/>
                <a:cxnLst>
                  <a:cxn ang="T8">
                    <a:pos x="T0" y="T1"/>
                  </a:cxn>
                  <a:cxn ang="T9">
                    <a:pos x="T2" y="T3"/>
                  </a:cxn>
                  <a:cxn ang="T10">
                    <a:pos x="T4" y="T5"/>
                  </a:cxn>
                  <a:cxn ang="T11">
                    <a:pos x="T6" y="T7"/>
                  </a:cxn>
                </a:cxnLst>
                <a:rect l="T12" t="T13" r="T14" b="T15"/>
                <a:pathLst>
                  <a:path w="12" h="3">
                    <a:moveTo>
                      <a:pt x="12" y="0"/>
                    </a:moveTo>
                    <a:lnTo>
                      <a:pt x="7" y="3"/>
                    </a:lnTo>
                    <a:lnTo>
                      <a:pt x="0" y="3"/>
                    </a:lnTo>
                    <a:lnTo>
                      <a:pt x="12" y="0"/>
                    </a:lnTo>
                    <a:close/>
                  </a:path>
                </a:pathLst>
              </a:custGeom>
              <a:solidFill>
                <a:srgbClr val="000000"/>
              </a:solidFill>
              <a:ln w="9525">
                <a:noFill/>
                <a:round/>
                <a:headEnd/>
                <a:tailEnd/>
              </a:ln>
            </p:spPr>
            <p:txBody>
              <a:bodyPr/>
              <a:lstStyle/>
              <a:p>
                <a:endParaRPr lang="en-US"/>
              </a:p>
            </p:txBody>
          </p:sp>
          <p:sp>
            <p:nvSpPr>
              <p:cNvPr id="208450" name="Freeform 210"/>
              <p:cNvSpPr>
                <a:spLocks/>
              </p:cNvSpPr>
              <p:nvPr/>
            </p:nvSpPr>
            <p:spPr bwMode="auto">
              <a:xfrm>
                <a:off x="1775" y="2207"/>
                <a:ext cx="7" cy="9"/>
              </a:xfrm>
              <a:custGeom>
                <a:avLst/>
                <a:gdLst>
                  <a:gd name="T0" fmla="*/ 0 w 31"/>
                  <a:gd name="T1" fmla="*/ 0 h 36"/>
                  <a:gd name="T2" fmla="*/ 0 w 31"/>
                  <a:gd name="T3" fmla="*/ 0 h 36"/>
                  <a:gd name="T4" fmla="*/ 0 w 31"/>
                  <a:gd name="T5" fmla="*/ 0 h 36"/>
                  <a:gd name="T6" fmla="*/ 0 w 31"/>
                  <a:gd name="T7" fmla="*/ 0 h 36"/>
                  <a:gd name="T8" fmla="*/ 0 w 31"/>
                  <a:gd name="T9" fmla="*/ 0 h 36"/>
                  <a:gd name="T10" fmla="*/ 0 w 31"/>
                  <a:gd name="T11" fmla="*/ 0 h 36"/>
                  <a:gd name="T12" fmla="*/ 0 60000 65536"/>
                  <a:gd name="T13" fmla="*/ 0 60000 65536"/>
                  <a:gd name="T14" fmla="*/ 0 60000 65536"/>
                  <a:gd name="T15" fmla="*/ 0 60000 65536"/>
                  <a:gd name="T16" fmla="*/ 0 60000 65536"/>
                  <a:gd name="T17" fmla="*/ 0 60000 65536"/>
                  <a:gd name="T18" fmla="*/ 0 w 31"/>
                  <a:gd name="T19" fmla="*/ 0 h 36"/>
                  <a:gd name="T20" fmla="*/ 31 w 31"/>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31" h="36">
                    <a:moveTo>
                      <a:pt x="20" y="0"/>
                    </a:moveTo>
                    <a:lnTo>
                      <a:pt x="9" y="5"/>
                    </a:lnTo>
                    <a:lnTo>
                      <a:pt x="0" y="12"/>
                    </a:lnTo>
                    <a:lnTo>
                      <a:pt x="23" y="36"/>
                    </a:lnTo>
                    <a:lnTo>
                      <a:pt x="31" y="27"/>
                    </a:lnTo>
                    <a:lnTo>
                      <a:pt x="20" y="0"/>
                    </a:lnTo>
                    <a:close/>
                  </a:path>
                </a:pathLst>
              </a:custGeom>
              <a:solidFill>
                <a:srgbClr val="000000"/>
              </a:solidFill>
              <a:ln w="9525">
                <a:noFill/>
                <a:round/>
                <a:headEnd/>
                <a:tailEnd/>
              </a:ln>
            </p:spPr>
            <p:txBody>
              <a:bodyPr/>
              <a:lstStyle/>
              <a:p>
                <a:endParaRPr lang="en-US"/>
              </a:p>
            </p:txBody>
          </p:sp>
          <p:sp>
            <p:nvSpPr>
              <p:cNvPr id="208451" name="Freeform 211"/>
              <p:cNvSpPr>
                <a:spLocks/>
              </p:cNvSpPr>
              <p:nvPr/>
            </p:nvSpPr>
            <p:spPr bwMode="auto">
              <a:xfrm>
                <a:off x="1777" y="2207"/>
                <a:ext cx="3" cy="1"/>
              </a:xfrm>
              <a:custGeom>
                <a:avLst/>
                <a:gdLst>
                  <a:gd name="T0" fmla="*/ 0 w 11"/>
                  <a:gd name="T1" fmla="*/ 0 h 5"/>
                  <a:gd name="T2" fmla="*/ 0 w 11"/>
                  <a:gd name="T3" fmla="*/ 0 h 5"/>
                  <a:gd name="T4" fmla="*/ 0 w 11"/>
                  <a:gd name="T5" fmla="*/ 0 h 5"/>
                  <a:gd name="T6" fmla="*/ 0 w 11"/>
                  <a:gd name="T7" fmla="*/ 0 h 5"/>
                  <a:gd name="T8" fmla="*/ 0 60000 65536"/>
                  <a:gd name="T9" fmla="*/ 0 60000 65536"/>
                  <a:gd name="T10" fmla="*/ 0 60000 65536"/>
                  <a:gd name="T11" fmla="*/ 0 60000 65536"/>
                  <a:gd name="T12" fmla="*/ 0 w 11"/>
                  <a:gd name="T13" fmla="*/ 0 h 5"/>
                  <a:gd name="T14" fmla="*/ 11 w 11"/>
                  <a:gd name="T15" fmla="*/ 5 h 5"/>
                </a:gdLst>
                <a:ahLst/>
                <a:cxnLst>
                  <a:cxn ang="T8">
                    <a:pos x="T0" y="T1"/>
                  </a:cxn>
                  <a:cxn ang="T9">
                    <a:pos x="T2" y="T3"/>
                  </a:cxn>
                  <a:cxn ang="T10">
                    <a:pos x="T4" y="T5"/>
                  </a:cxn>
                  <a:cxn ang="T11">
                    <a:pos x="T6" y="T7"/>
                  </a:cxn>
                </a:cxnLst>
                <a:rect l="T12" t="T13" r="T14" b="T15"/>
                <a:pathLst>
                  <a:path w="11" h="5">
                    <a:moveTo>
                      <a:pt x="0" y="5"/>
                    </a:moveTo>
                    <a:lnTo>
                      <a:pt x="4" y="0"/>
                    </a:lnTo>
                    <a:lnTo>
                      <a:pt x="11" y="0"/>
                    </a:lnTo>
                    <a:lnTo>
                      <a:pt x="0" y="5"/>
                    </a:lnTo>
                    <a:close/>
                  </a:path>
                </a:pathLst>
              </a:custGeom>
              <a:solidFill>
                <a:srgbClr val="000000"/>
              </a:solidFill>
              <a:ln w="9525">
                <a:noFill/>
                <a:round/>
                <a:headEnd/>
                <a:tailEnd/>
              </a:ln>
            </p:spPr>
            <p:txBody>
              <a:bodyPr/>
              <a:lstStyle/>
              <a:p>
                <a:endParaRPr lang="en-US"/>
              </a:p>
            </p:txBody>
          </p:sp>
          <p:sp>
            <p:nvSpPr>
              <p:cNvPr id="208452" name="Freeform 212"/>
              <p:cNvSpPr>
                <a:spLocks/>
              </p:cNvSpPr>
              <p:nvPr/>
            </p:nvSpPr>
            <p:spPr bwMode="auto">
              <a:xfrm>
                <a:off x="1780" y="2207"/>
                <a:ext cx="7" cy="8"/>
              </a:xfrm>
              <a:custGeom>
                <a:avLst/>
                <a:gdLst>
                  <a:gd name="T0" fmla="*/ 0 w 30"/>
                  <a:gd name="T1" fmla="*/ 0 h 32"/>
                  <a:gd name="T2" fmla="*/ 0 w 30"/>
                  <a:gd name="T3" fmla="*/ 0 h 32"/>
                  <a:gd name="T4" fmla="*/ 0 w 30"/>
                  <a:gd name="T5" fmla="*/ 0 h 32"/>
                  <a:gd name="T6" fmla="*/ 0 w 30"/>
                  <a:gd name="T7" fmla="*/ 0 h 32"/>
                  <a:gd name="T8" fmla="*/ 0 w 30"/>
                  <a:gd name="T9" fmla="*/ 0 h 32"/>
                  <a:gd name="T10" fmla="*/ 0 w 30"/>
                  <a:gd name="T11" fmla="*/ 0 h 32"/>
                  <a:gd name="T12" fmla="*/ 0 60000 65536"/>
                  <a:gd name="T13" fmla="*/ 0 60000 65536"/>
                  <a:gd name="T14" fmla="*/ 0 60000 65536"/>
                  <a:gd name="T15" fmla="*/ 0 60000 65536"/>
                  <a:gd name="T16" fmla="*/ 0 60000 65536"/>
                  <a:gd name="T17" fmla="*/ 0 60000 65536"/>
                  <a:gd name="T18" fmla="*/ 0 w 30"/>
                  <a:gd name="T19" fmla="*/ 0 h 32"/>
                  <a:gd name="T20" fmla="*/ 30 w 30"/>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30" h="32">
                    <a:moveTo>
                      <a:pt x="30" y="31"/>
                    </a:moveTo>
                    <a:lnTo>
                      <a:pt x="23" y="0"/>
                    </a:lnTo>
                    <a:lnTo>
                      <a:pt x="0" y="0"/>
                    </a:lnTo>
                    <a:lnTo>
                      <a:pt x="0" y="32"/>
                    </a:lnTo>
                    <a:lnTo>
                      <a:pt x="23" y="32"/>
                    </a:lnTo>
                    <a:lnTo>
                      <a:pt x="30" y="31"/>
                    </a:lnTo>
                    <a:close/>
                  </a:path>
                </a:pathLst>
              </a:custGeom>
              <a:solidFill>
                <a:srgbClr val="000000"/>
              </a:solidFill>
              <a:ln w="9525">
                <a:noFill/>
                <a:round/>
                <a:headEnd/>
                <a:tailEnd/>
              </a:ln>
            </p:spPr>
            <p:txBody>
              <a:bodyPr/>
              <a:lstStyle/>
              <a:p>
                <a:endParaRPr lang="en-US"/>
              </a:p>
            </p:txBody>
          </p:sp>
          <p:sp>
            <p:nvSpPr>
              <p:cNvPr id="208453" name="Freeform 213"/>
              <p:cNvSpPr>
                <a:spLocks/>
              </p:cNvSpPr>
              <p:nvPr/>
            </p:nvSpPr>
            <p:spPr bwMode="auto">
              <a:xfrm>
                <a:off x="1786" y="2215"/>
                <a:ext cx="1" cy="1"/>
              </a:xfrm>
              <a:custGeom>
                <a:avLst/>
                <a:gdLst>
                  <a:gd name="T0" fmla="*/ 0 w 7"/>
                  <a:gd name="T1" fmla="*/ 0 h 1"/>
                  <a:gd name="T2" fmla="*/ 0 w 7"/>
                  <a:gd name="T3" fmla="*/ 1 h 1"/>
                  <a:gd name="T4" fmla="*/ 0 w 7"/>
                  <a:gd name="T5" fmla="*/ 1 h 1"/>
                  <a:gd name="T6" fmla="*/ 0 w 7"/>
                  <a:gd name="T7" fmla="*/ 0 h 1"/>
                  <a:gd name="T8" fmla="*/ 0 60000 65536"/>
                  <a:gd name="T9" fmla="*/ 0 60000 65536"/>
                  <a:gd name="T10" fmla="*/ 0 60000 65536"/>
                  <a:gd name="T11" fmla="*/ 0 60000 65536"/>
                  <a:gd name="T12" fmla="*/ 0 w 7"/>
                  <a:gd name="T13" fmla="*/ 0 h 1"/>
                  <a:gd name="T14" fmla="*/ 7 w 7"/>
                  <a:gd name="T15" fmla="*/ 1 h 1"/>
                </a:gdLst>
                <a:ahLst/>
                <a:cxnLst>
                  <a:cxn ang="T8">
                    <a:pos x="T0" y="T1"/>
                  </a:cxn>
                  <a:cxn ang="T9">
                    <a:pos x="T2" y="T3"/>
                  </a:cxn>
                  <a:cxn ang="T10">
                    <a:pos x="T4" y="T5"/>
                  </a:cxn>
                  <a:cxn ang="T11">
                    <a:pos x="T6" y="T7"/>
                  </a:cxn>
                </a:cxnLst>
                <a:rect l="T12" t="T13" r="T14" b="T15"/>
                <a:pathLst>
                  <a:path w="7" h="1">
                    <a:moveTo>
                      <a:pt x="7" y="0"/>
                    </a:moveTo>
                    <a:lnTo>
                      <a:pt x="4" y="1"/>
                    </a:lnTo>
                    <a:lnTo>
                      <a:pt x="0" y="1"/>
                    </a:lnTo>
                    <a:lnTo>
                      <a:pt x="7" y="0"/>
                    </a:lnTo>
                    <a:close/>
                  </a:path>
                </a:pathLst>
              </a:custGeom>
              <a:solidFill>
                <a:srgbClr val="000000"/>
              </a:solidFill>
              <a:ln w="9525">
                <a:noFill/>
                <a:round/>
                <a:headEnd/>
                <a:tailEnd/>
              </a:ln>
            </p:spPr>
            <p:txBody>
              <a:bodyPr/>
              <a:lstStyle/>
              <a:p>
                <a:endParaRPr lang="en-US"/>
              </a:p>
            </p:txBody>
          </p:sp>
          <p:sp>
            <p:nvSpPr>
              <p:cNvPr id="208454" name="Freeform 214"/>
              <p:cNvSpPr>
                <a:spLocks/>
              </p:cNvSpPr>
              <p:nvPr/>
            </p:nvSpPr>
            <p:spPr bwMode="auto">
              <a:xfrm>
                <a:off x="1784" y="2206"/>
                <a:ext cx="5" cy="9"/>
              </a:xfrm>
              <a:custGeom>
                <a:avLst/>
                <a:gdLst>
                  <a:gd name="T0" fmla="*/ 0 w 21"/>
                  <a:gd name="T1" fmla="*/ 0 h 34"/>
                  <a:gd name="T2" fmla="*/ 0 w 21"/>
                  <a:gd name="T3" fmla="*/ 0 h 34"/>
                  <a:gd name="T4" fmla="*/ 0 w 21"/>
                  <a:gd name="T5" fmla="*/ 0 h 34"/>
                  <a:gd name="T6" fmla="*/ 0 w 21"/>
                  <a:gd name="T7" fmla="*/ 0 h 34"/>
                  <a:gd name="T8" fmla="*/ 0 w 21"/>
                  <a:gd name="T9" fmla="*/ 0 h 34"/>
                  <a:gd name="T10" fmla="*/ 0 60000 65536"/>
                  <a:gd name="T11" fmla="*/ 0 60000 65536"/>
                  <a:gd name="T12" fmla="*/ 0 60000 65536"/>
                  <a:gd name="T13" fmla="*/ 0 60000 65536"/>
                  <a:gd name="T14" fmla="*/ 0 60000 65536"/>
                  <a:gd name="T15" fmla="*/ 0 w 21"/>
                  <a:gd name="T16" fmla="*/ 0 h 34"/>
                  <a:gd name="T17" fmla="*/ 21 w 21"/>
                  <a:gd name="T18" fmla="*/ 34 h 34"/>
                </a:gdLst>
                <a:ahLst/>
                <a:cxnLst>
                  <a:cxn ang="T10">
                    <a:pos x="T0" y="T1"/>
                  </a:cxn>
                  <a:cxn ang="T11">
                    <a:pos x="T2" y="T3"/>
                  </a:cxn>
                  <a:cxn ang="T12">
                    <a:pos x="T4" y="T5"/>
                  </a:cxn>
                  <a:cxn ang="T13">
                    <a:pos x="T6" y="T7"/>
                  </a:cxn>
                  <a:cxn ang="T14">
                    <a:pos x="T8" y="T9"/>
                  </a:cxn>
                </a:cxnLst>
                <a:rect l="T15" t="T16" r="T17" b="T18"/>
                <a:pathLst>
                  <a:path w="21" h="34">
                    <a:moveTo>
                      <a:pt x="7" y="0"/>
                    </a:moveTo>
                    <a:lnTo>
                      <a:pt x="21" y="29"/>
                    </a:lnTo>
                    <a:lnTo>
                      <a:pt x="13" y="34"/>
                    </a:lnTo>
                    <a:lnTo>
                      <a:pt x="0" y="4"/>
                    </a:lnTo>
                    <a:lnTo>
                      <a:pt x="7" y="0"/>
                    </a:lnTo>
                    <a:close/>
                  </a:path>
                </a:pathLst>
              </a:custGeom>
              <a:solidFill>
                <a:srgbClr val="000000"/>
              </a:solidFill>
              <a:ln w="9525">
                <a:noFill/>
                <a:round/>
                <a:headEnd/>
                <a:tailEnd/>
              </a:ln>
            </p:spPr>
            <p:txBody>
              <a:bodyPr/>
              <a:lstStyle/>
              <a:p>
                <a:endParaRPr lang="en-US"/>
              </a:p>
            </p:txBody>
          </p:sp>
          <p:sp>
            <p:nvSpPr>
              <p:cNvPr id="208455" name="Freeform 215"/>
              <p:cNvSpPr>
                <a:spLocks/>
              </p:cNvSpPr>
              <p:nvPr/>
            </p:nvSpPr>
            <p:spPr bwMode="auto">
              <a:xfrm>
                <a:off x="1808" y="2199"/>
                <a:ext cx="6" cy="8"/>
              </a:xfrm>
              <a:custGeom>
                <a:avLst/>
                <a:gdLst>
                  <a:gd name="T0" fmla="*/ 0 w 27"/>
                  <a:gd name="T1" fmla="*/ 0 h 32"/>
                  <a:gd name="T2" fmla="*/ 0 w 27"/>
                  <a:gd name="T3" fmla="*/ 0 h 32"/>
                  <a:gd name="T4" fmla="*/ 0 w 27"/>
                  <a:gd name="T5" fmla="*/ 0 h 32"/>
                  <a:gd name="T6" fmla="*/ 0 w 27"/>
                  <a:gd name="T7" fmla="*/ 0 h 32"/>
                  <a:gd name="T8" fmla="*/ 0 w 27"/>
                  <a:gd name="T9" fmla="*/ 0 h 32"/>
                  <a:gd name="T10" fmla="*/ 0 w 27"/>
                  <a:gd name="T11" fmla="*/ 0 h 32"/>
                  <a:gd name="T12" fmla="*/ 0 60000 65536"/>
                  <a:gd name="T13" fmla="*/ 0 60000 65536"/>
                  <a:gd name="T14" fmla="*/ 0 60000 65536"/>
                  <a:gd name="T15" fmla="*/ 0 60000 65536"/>
                  <a:gd name="T16" fmla="*/ 0 60000 65536"/>
                  <a:gd name="T17" fmla="*/ 0 60000 65536"/>
                  <a:gd name="T18" fmla="*/ 0 w 27"/>
                  <a:gd name="T19" fmla="*/ 0 h 32"/>
                  <a:gd name="T20" fmla="*/ 27 w 27"/>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27" h="32">
                    <a:moveTo>
                      <a:pt x="16" y="0"/>
                    </a:moveTo>
                    <a:lnTo>
                      <a:pt x="5" y="5"/>
                    </a:lnTo>
                    <a:lnTo>
                      <a:pt x="0" y="8"/>
                    </a:lnTo>
                    <a:lnTo>
                      <a:pt x="23" y="32"/>
                    </a:lnTo>
                    <a:lnTo>
                      <a:pt x="27" y="27"/>
                    </a:lnTo>
                    <a:lnTo>
                      <a:pt x="16" y="0"/>
                    </a:lnTo>
                    <a:close/>
                  </a:path>
                </a:pathLst>
              </a:custGeom>
              <a:solidFill>
                <a:srgbClr val="000000"/>
              </a:solidFill>
              <a:ln w="9525">
                <a:noFill/>
                <a:round/>
                <a:headEnd/>
                <a:tailEnd/>
              </a:ln>
            </p:spPr>
            <p:txBody>
              <a:bodyPr/>
              <a:lstStyle/>
              <a:p>
                <a:endParaRPr lang="en-US"/>
              </a:p>
            </p:txBody>
          </p:sp>
          <p:sp>
            <p:nvSpPr>
              <p:cNvPr id="208456" name="Freeform 216"/>
              <p:cNvSpPr>
                <a:spLocks/>
              </p:cNvSpPr>
              <p:nvPr/>
            </p:nvSpPr>
            <p:spPr bwMode="auto">
              <a:xfrm>
                <a:off x="1809" y="2199"/>
                <a:ext cx="3" cy="1"/>
              </a:xfrm>
              <a:custGeom>
                <a:avLst/>
                <a:gdLst>
                  <a:gd name="T0" fmla="*/ 0 w 11"/>
                  <a:gd name="T1" fmla="*/ 0 h 5"/>
                  <a:gd name="T2" fmla="*/ 0 w 11"/>
                  <a:gd name="T3" fmla="*/ 0 h 5"/>
                  <a:gd name="T4" fmla="*/ 0 w 11"/>
                  <a:gd name="T5" fmla="*/ 0 h 5"/>
                  <a:gd name="T6" fmla="*/ 0 w 11"/>
                  <a:gd name="T7" fmla="*/ 0 h 5"/>
                  <a:gd name="T8" fmla="*/ 0 60000 65536"/>
                  <a:gd name="T9" fmla="*/ 0 60000 65536"/>
                  <a:gd name="T10" fmla="*/ 0 60000 65536"/>
                  <a:gd name="T11" fmla="*/ 0 60000 65536"/>
                  <a:gd name="T12" fmla="*/ 0 w 11"/>
                  <a:gd name="T13" fmla="*/ 0 h 5"/>
                  <a:gd name="T14" fmla="*/ 11 w 11"/>
                  <a:gd name="T15" fmla="*/ 5 h 5"/>
                </a:gdLst>
                <a:ahLst/>
                <a:cxnLst>
                  <a:cxn ang="T8">
                    <a:pos x="T0" y="T1"/>
                  </a:cxn>
                  <a:cxn ang="T9">
                    <a:pos x="T2" y="T3"/>
                  </a:cxn>
                  <a:cxn ang="T10">
                    <a:pos x="T4" y="T5"/>
                  </a:cxn>
                  <a:cxn ang="T11">
                    <a:pos x="T6" y="T7"/>
                  </a:cxn>
                </a:cxnLst>
                <a:rect l="T12" t="T13" r="T14" b="T15"/>
                <a:pathLst>
                  <a:path w="11" h="5">
                    <a:moveTo>
                      <a:pt x="0" y="5"/>
                    </a:moveTo>
                    <a:lnTo>
                      <a:pt x="3" y="0"/>
                    </a:lnTo>
                    <a:lnTo>
                      <a:pt x="11" y="0"/>
                    </a:lnTo>
                    <a:lnTo>
                      <a:pt x="0" y="5"/>
                    </a:lnTo>
                    <a:close/>
                  </a:path>
                </a:pathLst>
              </a:custGeom>
              <a:solidFill>
                <a:srgbClr val="000000"/>
              </a:solidFill>
              <a:ln w="9525">
                <a:noFill/>
                <a:round/>
                <a:headEnd/>
                <a:tailEnd/>
              </a:ln>
            </p:spPr>
            <p:txBody>
              <a:bodyPr/>
              <a:lstStyle/>
              <a:p>
                <a:endParaRPr lang="en-US"/>
              </a:p>
            </p:txBody>
          </p:sp>
          <p:sp>
            <p:nvSpPr>
              <p:cNvPr id="208457" name="Freeform 217"/>
              <p:cNvSpPr>
                <a:spLocks/>
              </p:cNvSpPr>
              <p:nvPr/>
            </p:nvSpPr>
            <p:spPr bwMode="auto">
              <a:xfrm>
                <a:off x="1812" y="2199"/>
                <a:ext cx="8" cy="8"/>
              </a:xfrm>
              <a:custGeom>
                <a:avLst/>
                <a:gdLst>
                  <a:gd name="T0" fmla="*/ 0 w 34"/>
                  <a:gd name="T1" fmla="*/ 0 h 32"/>
                  <a:gd name="T2" fmla="*/ 0 w 34"/>
                  <a:gd name="T3" fmla="*/ 0 h 32"/>
                  <a:gd name="T4" fmla="*/ 0 w 34"/>
                  <a:gd name="T5" fmla="*/ 0 h 32"/>
                  <a:gd name="T6" fmla="*/ 0 w 34"/>
                  <a:gd name="T7" fmla="*/ 0 h 32"/>
                  <a:gd name="T8" fmla="*/ 0 w 34"/>
                  <a:gd name="T9" fmla="*/ 0 h 32"/>
                  <a:gd name="T10" fmla="*/ 0 w 34"/>
                  <a:gd name="T11" fmla="*/ 0 h 32"/>
                  <a:gd name="T12" fmla="*/ 0 60000 65536"/>
                  <a:gd name="T13" fmla="*/ 0 60000 65536"/>
                  <a:gd name="T14" fmla="*/ 0 60000 65536"/>
                  <a:gd name="T15" fmla="*/ 0 60000 65536"/>
                  <a:gd name="T16" fmla="*/ 0 60000 65536"/>
                  <a:gd name="T17" fmla="*/ 0 60000 65536"/>
                  <a:gd name="T18" fmla="*/ 0 w 34"/>
                  <a:gd name="T19" fmla="*/ 0 h 32"/>
                  <a:gd name="T20" fmla="*/ 34 w 34"/>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34" h="32">
                    <a:moveTo>
                      <a:pt x="34" y="27"/>
                    </a:moveTo>
                    <a:lnTo>
                      <a:pt x="23" y="0"/>
                    </a:lnTo>
                    <a:lnTo>
                      <a:pt x="0" y="0"/>
                    </a:lnTo>
                    <a:lnTo>
                      <a:pt x="0" y="32"/>
                    </a:lnTo>
                    <a:lnTo>
                      <a:pt x="23" y="32"/>
                    </a:lnTo>
                    <a:lnTo>
                      <a:pt x="34" y="27"/>
                    </a:lnTo>
                    <a:close/>
                  </a:path>
                </a:pathLst>
              </a:custGeom>
              <a:solidFill>
                <a:srgbClr val="000000"/>
              </a:solidFill>
              <a:ln w="9525">
                <a:noFill/>
                <a:round/>
                <a:headEnd/>
                <a:tailEnd/>
              </a:ln>
            </p:spPr>
            <p:txBody>
              <a:bodyPr/>
              <a:lstStyle/>
              <a:p>
                <a:endParaRPr lang="en-US"/>
              </a:p>
            </p:txBody>
          </p:sp>
          <p:sp>
            <p:nvSpPr>
              <p:cNvPr id="208458" name="Freeform 218"/>
              <p:cNvSpPr>
                <a:spLocks/>
              </p:cNvSpPr>
              <p:nvPr/>
            </p:nvSpPr>
            <p:spPr bwMode="auto">
              <a:xfrm>
                <a:off x="1818" y="2206"/>
                <a:ext cx="2" cy="1"/>
              </a:xfrm>
              <a:custGeom>
                <a:avLst/>
                <a:gdLst>
                  <a:gd name="T0" fmla="*/ 0 w 11"/>
                  <a:gd name="T1" fmla="*/ 0 h 5"/>
                  <a:gd name="T2" fmla="*/ 0 w 11"/>
                  <a:gd name="T3" fmla="*/ 0 h 5"/>
                  <a:gd name="T4" fmla="*/ 0 w 11"/>
                  <a:gd name="T5" fmla="*/ 0 h 5"/>
                  <a:gd name="T6" fmla="*/ 0 w 11"/>
                  <a:gd name="T7" fmla="*/ 0 h 5"/>
                  <a:gd name="T8" fmla="*/ 0 60000 65536"/>
                  <a:gd name="T9" fmla="*/ 0 60000 65536"/>
                  <a:gd name="T10" fmla="*/ 0 60000 65536"/>
                  <a:gd name="T11" fmla="*/ 0 60000 65536"/>
                  <a:gd name="T12" fmla="*/ 0 w 11"/>
                  <a:gd name="T13" fmla="*/ 0 h 5"/>
                  <a:gd name="T14" fmla="*/ 11 w 11"/>
                  <a:gd name="T15" fmla="*/ 5 h 5"/>
                </a:gdLst>
                <a:ahLst/>
                <a:cxnLst>
                  <a:cxn ang="T8">
                    <a:pos x="T0" y="T1"/>
                  </a:cxn>
                  <a:cxn ang="T9">
                    <a:pos x="T2" y="T3"/>
                  </a:cxn>
                  <a:cxn ang="T10">
                    <a:pos x="T4" y="T5"/>
                  </a:cxn>
                  <a:cxn ang="T11">
                    <a:pos x="T6" y="T7"/>
                  </a:cxn>
                </a:cxnLst>
                <a:rect l="T12" t="T13" r="T14" b="T15"/>
                <a:pathLst>
                  <a:path w="11" h="5">
                    <a:moveTo>
                      <a:pt x="11" y="0"/>
                    </a:moveTo>
                    <a:lnTo>
                      <a:pt x="7" y="5"/>
                    </a:lnTo>
                    <a:lnTo>
                      <a:pt x="0" y="5"/>
                    </a:lnTo>
                    <a:lnTo>
                      <a:pt x="11" y="0"/>
                    </a:lnTo>
                    <a:close/>
                  </a:path>
                </a:pathLst>
              </a:custGeom>
              <a:solidFill>
                <a:srgbClr val="000000"/>
              </a:solidFill>
              <a:ln w="9525">
                <a:noFill/>
                <a:round/>
                <a:headEnd/>
                <a:tailEnd/>
              </a:ln>
            </p:spPr>
            <p:txBody>
              <a:bodyPr/>
              <a:lstStyle/>
              <a:p>
                <a:endParaRPr lang="en-US"/>
              </a:p>
            </p:txBody>
          </p:sp>
          <p:sp>
            <p:nvSpPr>
              <p:cNvPr id="208459" name="Freeform 219"/>
              <p:cNvSpPr>
                <a:spLocks/>
              </p:cNvSpPr>
              <p:nvPr/>
            </p:nvSpPr>
            <p:spPr bwMode="auto">
              <a:xfrm>
                <a:off x="1815" y="2197"/>
                <a:ext cx="7" cy="9"/>
              </a:xfrm>
              <a:custGeom>
                <a:avLst/>
                <a:gdLst>
                  <a:gd name="T0" fmla="*/ 0 w 31"/>
                  <a:gd name="T1" fmla="*/ 0 h 35"/>
                  <a:gd name="T2" fmla="*/ 0 w 31"/>
                  <a:gd name="T3" fmla="*/ 0 h 35"/>
                  <a:gd name="T4" fmla="*/ 0 w 31"/>
                  <a:gd name="T5" fmla="*/ 0 h 35"/>
                  <a:gd name="T6" fmla="*/ 0 w 31"/>
                  <a:gd name="T7" fmla="*/ 0 h 35"/>
                  <a:gd name="T8" fmla="*/ 0 w 31"/>
                  <a:gd name="T9" fmla="*/ 0 h 35"/>
                  <a:gd name="T10" fmla="*/ 0 w 31"/>
                  <a:gd name="T11" fmla="*/ 0 h 35"/>
                  <a:gd name="T12" fmla="*/ 0 60000 65536"/>
                  <a:gd name="T13" fmla="*/ 0 60000 65536"/>
                  <a:gd name="T14" fmla="*/ 0 60000 65536"/>
                  <a:gd name="T15" fmla="*/ 0 60000 65536"/>
                  <a:gd name="T16" fmla="*/ 0 60000 65536"/>
                  <a:gd name="T17" fmla="*/ 0 60000 65536"/>
                  <a:gd name="T18" fmla="*/ 0 w 31"/>
                  <a:gd name="T19" fmla="*/ 0 h 35"/>
                  <a:gd name="T20" fmla="*/ 31 w 31"/>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31" h="35">
                    <a:moveTo>
                      <a:pt x="20" y="0"/>
                    </a:moveTo>
                    <a:lnTo>
                      <a:pt x="9" y="4"/>
                    </a:lnTo>
                    <a:lnTo>
                      <a:pt x="0" y="13"/>
                    </a:lnTo>
                    <a:lnTo>
                      <a:pt x="22" y="35"/>
                    </a:lnTo>
                    <a:lnTo>
                      <a:pt x="31" y="28"/>
                    </a:lnTo>
                    <a:lnTo>
                      <a:pt x="20" y="0"/>
                    </a:lnTo>
                    <a:close/>
                  </a:path>
                </a:pathLst>
              </a:custGeom>
              <a:solidFill>
                <a:srgbClr val="000000"/>
              </a:solidFill>
              <a:ln w="9525">
                <a:noFill/>
                <a:round/>
                <a:headEnd/>
                <a:tailEnd/>
              </a:ln>
            </p:spPr>
            <p:txBody>
              <a:bodyPr/>
              <a:lstStyle/>
              <a:p>
                <a:endParaRPr lang="en-US"/>
              </a:p>
            </p:txBody>
          </p:sp>
          <p:sp>
            <p:nvSpPr>
              <p:cNvPr id="208460" name="Freeform 220"/>
              <p:cNvSpPr>
                <a:spLocks/>
              </p:cNvSpPr>
              <p:nvPr/>
            </p:nvSpPr>
            <p:spPr bwMode="auto">
              <a:xfrm>
                <a:off x="1817" y="2197"/>
                <a:ext cx="3" cy="1"/>
              </a:xfrm>
              <a:custGeom>
                <a:avLst/>
                <a:gdLst>
                  <a:gd name="T0" fmla="*/ 0 w 11"/>
                  <a:gd name="T1" fmla="*/ 0 h 4"/>
                  <a:gd name="T2" fmla="*/ 0 w 11"/>
                  <a:gd name="T3" fmla="*/ 0 h 4"/>
                  <a:gd name="T4" fmla="*/ 0 w 11"/>
                  <a:gd name="T5" fmla="*/ 0 h 4"/>
                  <a:gd name="T6" fmla="*/ 0 w 11"/>
                  <a:gd name="T7" fmla="*/ 0 h 4"/>
                  <a:gd name="T8" fmla="*/ 0 60000 65536"/>
                  <a:gd name="T9" fmla="*/ 0 60000 65536"/>
                  <a:gd name="T10" fmla="*/ 0 60000 65536"/>
                  <a:gd name="T11" fmla="*/ 0 60000 65536"/>
                  <a:gd name="T12" fmla="*/ 0 w 11"/>
                  <a:gd name="T13" fmla="*/ 0 h 4"/>
                  <a:gd name="T14" fmla="*/ 11 w 11"/>
                  <a:gd name="T15" fmla="*/ 4 h 4"/>
                </a:gdLst>
                <a:ahLst/>
                <a:cxnLst>
                  <a:cxn ang="T8">
                    <a:pos x="T0" y="T1"/>
                  </a:cxn>
                  <a:cxn ang="T9">
                    <a:pos x="T2" y="T3"/>
                  </a:cxn>
                  <a:cxn ang="T10">
                    <a:pos x="T4" y="T5"/>
                  </a:cxn>
                  <a:cxn ang="T11">
                    <a:pos x="T6" y="T7"/>
                  </a:cxn>
                </a:cxnLst>
                <a:rect l="T12" t="T13" r="T14" b="T15"/>
                <a:pathLst>
                  <a:path w="11" h="4">
                    <a:moveTo>
                      <a:pt x="0" y="4"/>
                    </a:moveTo>
                    <a:lnTo>
                      <a:pt x="3" y="0"/>
                    </a:lnTo>
                    <a:lnTo>
                      <a:pt x="11" y="0"/>
                    </a:lnTo>
                    <a:lnTo>
                      <a:pt x="0" y="4"/>
                    </a:lnTo>
                    <a:close/>
                  </a:path>
                </a:pathLst>
              </a:custGeom>
              <a:solidFill>
                <a:srgbClr val="000000"/>
              </a:solidFill>
              <a:ln w="9525">
                <a:noFill/>
                <a:round/>
                <a:headEnd/>
                <a:tailEnd/>
              </a:ln>
            </p:spPr>
            <p:txBody>
              <a:bodyPr/>
              <a:lstStyle/>
              <a:p>
                <a:endParaRPr lang="en-US"/>
              </a:p>
            </p:txBody>
          </p:sp>
          <p:sp>
            <p:nvSpPr>
              <p:cNvPr id="208461" name="Freeform 221"/>
              <p:cNvSpPr>
                <a:spLocks/>
              </p:cNvSpPr>
              <p:nvPr/>
            </p:nvSpPr>
            <p:spPr bwMode="auto">
              <a:xfrm>
                <a:off x="1820" y="2197"/>
                <a:ext cx="7" cy="8"/>
              </a:xfrm>
              <a:custGeom>
                <a:avLst/>
                <a:gdLst>
                  <a:gd name="T0" fmla="*/ 0 w 31"/>
                  <a:gd name="T1" fmla="*/ 0 h 32"/>
                  <a:gd name="T2" fmla="*/ 0 w 31"/>
                  <a:gd name="T3" fmla="*/ 0 h 32"/>
                  <a:gd name="T4" fmla="*/ 0 w 31"/>
                  <a:gd name="T5" fmla="*/ 0 h 32"/>
                  <a:gd name="T6" fmla="*/ 0 w 31"/>
                  <a:gd name="T7" fmla="*/ 0 h 32"/>
                  <a:gd name="T8" fmla="*/ 0 w 31"/>
                  <a:gd name="T9" fmla="*/ 0 h 32"/>
                  <a:gd name="T10" fmla="*/ 0 w 31"/>
                  <a:gd name="T11" fmla="*/ 0 h 32"/>
                  <a:gd name="T12" fmla="*/ 0 60000 65536"/>
                  <a:gd name="T13" fmla="*/ 0 60000 65536"/>
                  <a:gd name="T14" fmla="*/ 0 60000 65536"/>
                  <a:gd name="T15" fmla="*/ 0 60000 65536"/>
                  <a:gd name="T16" fmla="*/ 0 60000 65536"/>
                  <a:gd name="T17" fmla="*/ 0 60000 65536"/>
                  <a:gd name="T18" fmla="*/ 0 w 31"/>
                  <a:gd name="T19" fmla="*/ 0 h 32"/>
                  <a:gd name="T20" fmla="*/ 31 w 31"/>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31" h="32">
                    <a:moveTo>
                      <a:pt x="31" y="30"/>
                    </a:moveTo>
                    <a:lnTo>
                      <a:pt x="23" y="0"/>
                    </a:lnTo>
                    <a:lnTo>
                      <a:pt x="0" y="0"/>
                    </a:lnTo>
                    <a:lnTo>
                      <a:pt x="0" y="32"/>
                    </a:lnTo>
                    <a:lnTo>
                      <a:pt x="23" y="32"/>
                    </a:lnTo>
                    <a:lnTo>
                      <a:pt x="31" y="30"/>
                    </a:lnTo>
                    <a:close/>
                  </a:path>
                </a:pathLst>
              </a:custGeom>
              <a:solidFill>
                <a:srgbClr val="000000"/>
              </a:solidFill>
              <a:ln w="9525">
                <a:noFill/>
                <a:round/>
                <a:headEnd/>
                <a:tailEnd/>
              </a:ln>
            </p:spPr>
            <p:txBody>
              <a:bodyPr/>
              <a:lstStyle/>
              <a:p>
                <a:endParaRPr lang="en-US"/>
              </a:p>
            </p:txBody>
          </p:sp>
          <p:sp>
            <p:nvSpPr>
              <p:cNvPr id="208462" name="Freeform 222"/>
              <p:cNvSpPr>
                <a:spLocks/>
              </p:cNvSpPr>
              <p:nvPr/>
            </p:nvSpPr>
            <p:spPr bwMode="auto">
              <a:xfrm>
                <a:off x="1826" y="2204"/>
                <a:ext cx="1" cy="1"/>
              </a:xfrm>
              <a:custGeom>
                <a:avLst/>
                <a:gdLst>
                  <a:gd name="T0" fmla="*/ 0 w 8"/>
                  <a:gd name="T1" fmla="*/ 0 h 2"/>
                  <a:gd name="T2" fmla="*/ 0 w 8"/>
                  <a:gd name="T3" fmla="*/ 1 h 2"/>
                  <a:gd name="T4" fmla="*/ 0 w 8"/>
                  <a:gd name="T5" fmla="*/ 1 h 2"/>
                  <a:gd name="T6" fmla="*/ 0 w 8"/>
                  <a:gd name="T7" fmla="*/ 0 h 2"/>
                  <a:gd name="T8" fmla="*/ 0 60000 65536"/>
                  <a:gd name="T9" fmla="*/ 0 60000 65536"/>
                  <a:gd name="T10" fmla="*/ 0 60000 65536"/>
                  <a:gd name="T11" fmla="*/ 0 60000 65536"/>
                  <a:gd name="T12" fmla="*/ 0 w 8"/>
                  <a:gd name="T13" fmla="*/ 0 h 2"/>
                  <a:gd name="T14" fmla="*/ 8 w 8"/>
                  <a:gd name="T15" fmla="*/ 2 h 2"/>
                </a:gdLst>
                <a:ahLst/>
                <a:cxnLst>
                  <a:cxn ang="T8">
                    <a:pos x="T0" y="T1"/>
                  </a:cxn>
                  <a:cxn ang="T9">
                    <a:pos x="T2" y="T3"/>
                  </a:cxn>
                  <a:cxn ang="T10">
                    <a:pos x="T4" y="T5"/>
                  </a:cxn>
                  <a:cxn ang="T11">
                    <a:pos x="T6" y="T7"/>
                  </a:cxn>
                </a:cxnLst>
                <a:rect l="T12" t="T13" r="T14" b="T15"/>
                <a:pathLst>
                  <a:path w="8" h="2">
                    <a:moveTo>
                      <a:pt x="8" y="0"/>
                    </a:moveTo>
                    <a:lnTo>
                      <a:pt x="4" y="2"/>
                    </a:lnTo>
                    <a:lnTo>
                      <a:pt x="0" y="2"/>
                    </a:lnTo>
                    <a:lnTo>
                      <a:pt x="8" y="0"/>
                    </a:lnTo>
                    <a:close/>
                  </a:path>
                </a:pathLst>
              </a:custGeom>
              <a:solidFill>
                <a:srgbClr val="000000"/>
              </a:solidFill>
              <a:ln w="9525">
                <a:noFill/>
                <a:round/>
                <a:headEnd/>
                <a:tailEnd/>
              </a:ln>
            </p:spPr>
            <p:txBody>
              <a:bodyPr/>
              <a:lstStyle/>
              <a:p>
                <a:endParaRPr lang="en-US"/>
              </a:p>
            </p:txBody>
          </p:sp>
          <p:sp>
            <p:nvSpPr>
              <p:cNvPr id="208463" name="Freeform 223"/>
              <p:cNvSpPr>
                <a:spLocks/>
              </p:cNvSpPr>
              <p:nvPr/>
            </p:nvSpPr>
            <p:spPr bwMode="auto">
              <a:xfrm>
                <a:off x="1824" y="2195"/>
                <a:ext cx="7" cy="9"/>
              </a:xfrm>
              <a:custGeom>
                <a:avLst/>
                <a:gdLst>
                  <a:gd name="T0" fmla="*/ 0 w 31"/>
                  <a:gd name="T1" fmla="*/ 0 h 38"/>
                  <a:gd name="T2" fmla="*/ 0 w 31"/>
                  <a:gd name="T3" fmla="*/ 0 h 38"/>
                  <a:gd name="T4" fmla="*/ 0 w 31"/>
                  <a:gd name="T5" fmla="*/ 0 h 38"/>
                  <a:gd name="T6" fmla="*/ 0 w 31"/>
                  <a:gd name="T7" fmla="*/ 0 h 38"/>
                  <a:gd name="T8" fmla="*/ 0 w 31"/>
                  <a:gd name="T9" fmla="*/ 0 h 38"/>
                  <a:gd name="T10" fmla="*/ 0 w 31"/>
                  <a:gd name="T11" fmla="*/ 0 h 38"/>
                  <a:gd name="T12" fmla="*/ 0 60000 65536"/>
                  <a:gd name="T13" fmla="*/ 0 60000 65536"/>
                  <a:gd name="T14" fmla="*/ 0 60000 65536"/>
                  <a:gd name="T15" fmla="*/ 0 60000 65536"/>
                  <a:gd name="T16" fmla="*/ 0 60000 65536"/>
                  <a:gd name="T17" fmla="*/ 0 60000 65536"/>
                  <a:gd name="T18" fmla="*/ 0 w 31"/>
                  <a:gd name="T19" fmla="*/ 0 h 38"/>
                  <a:gd name="T20" fmla="*/ 31 w 31"/>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31" h="38">
                    <a:moveTo>
                      <a:pt x="23" y="0"/>
                    </a:moveTo>
                    <a:lnTo>
                      <a:pt x="16" y="1"/>
                    </a:lnTo>
                    <a:lnTo>
                      <a:pt x="0" y="10"/>
                    </a:lnTo>
                    <a:lnTo>
                      <a:pt x="15" y="38"/>
                    </a:lnTo>
                    <a:lnTo>
                      <a:pt x="31" y="31"/>
                    </a:lnTo>
                    <a:lnTo>
                      <a:pt x="23" y="0"/>
                    </a:lnTo>
                    <a:close/>
                  </a:path>
                </a:pathLst>
              </a:custGeom>
              <a:solidFill>
                <a:srgbClr val="000000"/>
              </a:solidFill>
              <a:ln w="9525">
                <a:noFill/>
                <a:round/>
                <a:headEnd/>
                <a:tailEnd/>
              </a:ln>
            </p:spPr>
            <p:txBody>
              <a:bodyPr/>
              <a:lstStyle/>
              <a:p>
                <a:endParaRPr lang="en-US"/>
              </a:p>
            </p:txBody>
          </p:sp>
          <p:sp>
            <p:nvSpPr>
              <p:cNvPr id="208464" name="Freeform 224"/>
              <p:cNvSpPr>
                <a:spLocks/>
              </p:cNvSpPr>
              <p:nvPr/>
            </p:nvSpPr>
            <p:spPr bwMode="auto">
              <a:xfrm>
                <a:off x="1828" y="2195"/>
                <a:ext cx="2" cy="1"/>
              </a:xfrm>
              <a:custGeom>
                <a:avLst/>
                <a:gdLst>
                  <a:gd name="T0" fmla="*/ 0 w 7"/>
                  <a:gd name="T1" fmla="*/ 1 h 1"/>
                  <a:gd name="T2" fmla="*/ 0 w 7"/>
                  <a:gd name="T3" fmla="*/ 0 h 1"/>
                  <a:gd name="T4" fmla="*/ 0 w 7"/>
                  <a:gd name="T5" fmla="*/ 0 h 1"/>
                  <a:gd name="T6" fmla="*/ 0 w 7"/>
                  <a:gd name="T7" fmla="*/ 1 h 1"/>
                  <a:gd name="T8" fmla="*/ 0 60000 65536"/>
                  <a:gd name="T9" fmla="*/ 0 60000 65536"/>
                  <a:gd name="T10" fmla="*/ 0 60000 65536"/>
                  <a:gd name="T11" fmla="*/ 0 60000 65536"/>
                  <a:gd name="T12" fmla="*/ 0 w 7"/>
                  <a:gd name="T13" fmla="*/ 0 h 1"/>
                  <a:gd name="T14" fmla="*/ 7 w 7"/>
                  <a:gd name="T15" fmla="*/ 1 h 1"/>
                </a:gdLst>
                <a:ahLst/>
                <a:cxnLst>
                  <a:cxn ang="T8">
                    <a:pos x="T0" y="T1"/>
                  </a:cxn>
                  <a:cxn ang="T9">
                    <a:pos x="T2" y="T3"/>
                  </a:cxn>
                  <a:cxn ang="T10">
                    <a:pos x="T4" y="T5"/>
                  </a:cxn>
                  <a:cxn ang="T11">
                    <a:pos x="T6" y="T7"/>
                  </a:cxn>
                </a:cxnLst>
                <a:rect l="T12" t="T13" r="T14" b="T15"/>
                <a:pathLst>
                  <a:path w="7" h="1">
                    <a:moveTo>
                      <a:pt x="0" y="1"/>
                    </a:moveTo>
                    <a:lnTo>
                      <a:pt x="3" y="0"/>
                    </a:lnTo>
                    <a:lnTo>
                      <a:pt x="7" y="0"/>
                    </a:lnTo>
                    <a:lnTo>
                      <a:pt x="0" y="1"/>
                    </a:lnTo>
                    <a:close/>
                  </a:path>
                </a:pathLst>
              </a:custGeom>
              <a:solidFill>
                <a:srgbClr val="000000"/>
              </a:solidFill>
              <a:ln w="9525">
                <a:noFill/>
                <a:round/>
                <a:headEnd/>
                <a:tailEnd/>
              </a:ln>
            </p:spPr>
            <p:txBody>
              <a:bodyPr/>
              <a:lstStyle/>
              <a:p>
                <a:endParaRPr lang="en-US"/>
              </a:p>
            </p:txBody>
          </p:sp>
          <p:sp>
            <p:nvSpPr>
              <p:cNvPr id="208465" name="Freeform 225"/>
              <p:cNvSpPr>
                <a:spLocks/>
              </p:cNvSpPr>
              <p:nvPr/>
            </p:nvSpPr>
            <p:spPr bwMode="auto">
              <a:xfrm>
                <a:off x="1830" y="2195"/>
                <a:ext cx="4" cy="8"/>
              </a:xfrm>
              <a:custGeom>
                <a:avLst/>
                <a:gdLst>
                  <a:gd name="T0" fmla="*/ 0 w 20"/>
                  <a:gd name="T1" fmla="*/ 0 h 32"/>
                  <a:gd name="T2" fmla="*/ 0 w 20"/>
                  <a:gd name="T3" fmla="*/ 0 h 32"/>
                  <a:gd name="T4" fmla="*/ 0 w 20"/>
                  <a:gd name="T5" fmla="*/ 0 h 32"/>
                  <a:gd name="T6" fmla="*/ 0 w 20"/>
                  <a:gd name="T7" fmla="*/ 0 h 32"/>
                  <a:gd name="T8" fmla="*/ 0 w 20"/>
                  <a:gd name="T9" fmla="*/ 0 h 32"/>
                  <a:gd name="T10" fmla="*/ 0 w 20"/>
                  <a:gd name="T11" fmla="*/ 0 h 32"/>
                  <a:gd name="T12" fmla="*/ 0 60000 65536"/>
                  <a:gd name="T13" fmla="*/ 0 60000 65536"/>
                  <a:gd name="T14" fmla="*/ 0 60000 65536"/>
                  <a:gd name="T15" fmla="*/ 0 60000 65536"/>
                  <a:gd name="T16" fmla="*/ 0 60000 65536"/>
                  <a:gd name="T17" fmla="*/ 0 60000 65536"/>
                  <a:gd name="T18" fmla="*/ 0 w 20"/>
                  <a:gd name="T19" fmla="*/ 0 h 32"/>
                  <a:gd name="T20" fmla="*/ 20 w 20"/>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20" h="32">
                    <a:moveTo>
                      <a:pt x="20" y="27"/>
                    </a:moveTo>
                    <a:lnTo>
                      <a:pt x="9" y="0"/>
                    </a:lnTo>
                    <a:lnTo>
                      <a:pt x="0" y="0"/>
                    </a:lnTo>
                    <a:lnTo>
                      <a:pt x="0" y="32"/>
                    </a:lnTo>
                    <a:lnTo>
                      <a:pt x="9" y="32"/>
                    </a:lnTo>
                    <a:lnTo>
                      <a:pt x="20" y="27"/>
                    </a:lnTo>
                    <a:close/>
                  </a:path>
                </a:pathLst>
              </a:custGeom>
              <a:solidFill>
                <a:srgbClr val="000000"/>
              </a:solidFill>
              <a:ln w="9525">
                <a:noFill/>
                <a:round/>
                <a:headEnd/>
                <a:tailEnd/>
              </a:ln>
            </p:spPr>
            <p:txBody>
              <a:bodyPr/>
              <a:lstStyle/>
              <a:p>
                <a:endParaRPr lang="en-US"/>
              </a:p>
            </p:txBody>
          </p:sp>
          <p:sp>
            <p:nvSpPr>
              <p:cNvPr id="208466" name="Freeform 226"/>
              <p:cNvSpPr>
                <a:spLocks/>
              </p:cNvSpPr>
              <p:nvPr/>
            </p:nvSpPr>
            <p:spPr bwMode="auto">
              <a:xfrm>
                <a:off x="1832" y="2202"/>
                <a:ext cx="2" cy="1"/>
              </a:xfrm>
              <a:custGeom>
                <a:avLst/>
                <a:gdLst>
                  <a:gd name="T0" fmla="*/ 0 w 11"/>
                  <a:gd name="T1" fmla="*/ 0 h 5"/>
                  <a:gd name="T2" fmla="*/ 0 w 11"/>
                  <a:gd name="T3" fmla="*/ 0 h 5"/>
                  <a:gd name="T4" fmla="*/ 0 w 11"/>
                  <a:gd name="T5" fmla="*/ 0 h 5"/>
                  <a:gd name="T6" fmla="*/ 0 w 11"/>
                  <a:gd name="T7" fmla="*/ 0 h 5"/>
                  <a:gd name="T8" fmla="*/ 0 60000 65536"/>
                  <a:gd name="T9" fmla="*/ 0 60000 65536"/>
                  <a:gd name="T10" fmla="*/ 0 60000 65536"/>
                  <a:gd name="T11" fmla="*/ 0 60000 65536"/>
                  <a:gd name="T12" fmla="*/ 0 w 11"/>
                  <a:gd name="T13" fmla="*/ 0 h 5"/>
                  <a:gd name="T14" fmla="*/ 11 w 11"/>
                  <a:gd name="T15" fmla="*/ 5 h 5"/>
                </a:gdLst>
                <a:ahLst/>
                <a:cxnLst>
                  <a:cxn ang="T8">
                    <a:pos x="T0" y="T1"/>
                  </a:cxn>
                  <a:cxn ang="T9">
                    <a:pos x="T2" y="T3"/>
                  </a:cxn>
                  <a:cxn ang="T10">
                    <a:pos x="T4" y="T5"/>
                  </a:cxn>
                  <a:cxn ang="T11">
                    <a:pos x="T6" y="T7"/>
                  </a:cxn>
                </a:cxnLst>
                <a:rect l="T12" t="T13" r="T14" b="T15"/>
                <a:pathLst>
                  <a:path w="11" h="5">
                    <a:moveTo>
                      <a:pt x="11" y="0"/>
                    </a:moveTo>
                    <a:lnTo>
                      <a:pt x="6" y="5"/>
                    </a:lnTo>
                    <a:lnTo>
                      <a:pt x="0" y="5"/>
                    </a:lnTo>
                    <a:lnTo>
                      <a:pt x="11" y="0"/>
                    </a:lnTo>
                    <a:close/>
                  </a:path>
                </a:pathLst>
              </a:custGeom>
              <a:solidFill>
                <a:srgbClr val="000000"/>
              </a:solidFill>
              <a:ln w="9525">
                <a:noFill/>
                <a:round/>
                <a:headEnd/>
                <a:tailEnd/>
              </a:ln>
            </p:spPr>
            <p:txBody>
              <a:bodyPr/>
              <a:lstStyle/>
              <a:p>
                <a:endParaRPr lang="en-US"/>
              </a:p>
            </p:txBody>
          </p:sp>
          <p:sp>
            <p:nvSpPr>
              <p:cNvPr id="208467" name="Freeform 227"/>
              <p:cNvSpPr>
                <a:spLocks/>
              </p:cNvSpPr>
              <p:nvPr/>
            </p:nvSpPr>
            <p:spPr bwMode="auto">
              <a:xfrm>
                <a:off x="1829" y="2195"/>
                <a:ext cx="7" cy="7"/>
              </a:xfrm>
              <a:custGeom>
                <a:avLst/>
                <a:gdLst>
                  <a:gd name="T0" fmla="*/ 0 w 28"/>
                  <a:gd name="T1" fmla="*/ 0 h 28"/>
                  <a:gd name="T2" fmla="*/ 0 w 28"/>
                  <a:gd name="T3" fmla="*/ 0 h 28"/>
                  <a:gd name="T4" fmla="*/ 0 w 28"/>
                  <a:gd name="T5" fmla="*/ 0 h 28"/>
                  <a:gd name="T6" fmla="*/ 0 w 28"/>
                  <a:gd name="T7" fmla="*/ 0 h 28"/>
                  <a:gd name="T8" fmla="*/ 0 w 28"/>
                  <a:gd name="T9" fmla="*/ 0 h 28"/>
                  <a:gd name="T10" fmla="*/ 0 60000 65536"/>
                  <a:gd name="T11" fmla="*/ 0 60000 65536"/>
                  <a:gd name="T12" fmla="*/ 0 60000 65536"/>
                  <a:gd name="T13" fmla="*/ 0 60000 65536"/>
                  <a:gd name="T14" fmla="*/ 0 60000 65536"/>
                  <a:gd name="T15" fmla="*/ 0 w 28"/>
                  <a:gd name="T16" fmla="*/ 0 h 28"/>
                  <a:gd name="T17" fmla="*/ 28 w 28"/>
                  <a:gd name="T18" fmla="*/ 28 h 28"/>
                </a:gdLst>
                <a:ahLst/>
                <a:cxnLst>
                  <a:cxn ang="T10">
                    <a:pos x="T0" y="T1"/>
                  </a:cxn>
                  <a:cxn ang="T11">
                    <a:pos x="T2" y="T3"/>
                  </a:cxn>
                  <a:cxn ang="T12">
                    <a:pos x="T4" y="T5"/>
                  </a:cxn>
                  <a:cxn ang="T13">
                    <a:pos x="T6" y="T7"/>
                  </a:cxn>
                  <a:cxn ang="T14">
                    <a:pos x="T8" y="T9"/>
                  </a:cxn>
                </a:cxnLst>
                <a:rect l="T15" t="T16" r="T17" b="T18"/>
                <a:pathLst>
                  <a:path w="28" h="28">
                    <a:moveTo>
                      <a:pt x="6" y="0"/>
                    </a:moveTo>
                    <a:lnTo>
                      <a:pt x="28" y="22"/>
                    </a:lnTo>
                    <a:lnTo>
                      <a:pt x="22" y="28"/>
                    </a:lnTo>
                    <a:lnTo>
                      <a:pt x="0" y="6"/>
                    </a:lnTo>
                    <a:lnTo>
                      <a:pt x="6" y="0"/>
                    </a:lnTo>
                    <a:close/>
                  </a:path>
                </a:pathLst>
              </a:custGeom>
              <a:solidFill>
                <a:srgbClr val="000000"/>
              </a:solidFill>
              <a:ln w="9525">
                <a:noFill/>
                <a:round/>
                <a:headEnd/>
                <a:tailEnd/>
              </a:ln>
            </p:spPr>
            <p:txBody>
              <a:bodyPr/>
              <a:lstStyle/>
              <a:p>
                <a:endParaRPr lang="en-US"/>
              </a:p>
            </p:txBody>
          </p:sp>
          <p:sp>
            <p:nvSpPr>
              <p:cNvPr id="208468" name="Freeform 228"/>
              <p:cNvSpPr>
                <a:spLocks/>
              </p:cNvSpPr>
              <p:nvPr/>
            </p:nvSpPr>
            <p:spPr bwMode="auto">
              <a:xfrm>
                <a:off x="1854" y="2187"/>
                <a:ext cx="5" cy="8"/>
              </a:xfrm>
              <a:custGeom>
                <a:avLst/>
                <a:gdLst>
                  <a:gd name="T0" fmla="*/ 0 w 20"/>
                  <a:gd name="T1" fmla="*/ 0 h 33"/>
                  <a:gd name="T2" fmla="*/ 0 w 20"/>
                  <a:gd name="T3" fmla="*/ 0 h 33"/>
                  <a:gd name="T4" fmla="*/ 0 w 20"/>
                  <a:gd name="T5" fmla="*/ 0 h 33"/>
                  <a:gd name="T6" fmla="*/ 0 w 20"/>
                  <a:gd name="T7" fmla="*/ 0 h 33"/>
                  <a:gd name="T8" fmla="*/ 0 w 20"/>
                  <a:gd name="T9" fmla="*/ 0 h 33"/>
                  <a:gd name="T10" fmla="*/ 0 w 20"/>
                  <a:gd name="T11" fmla="*/ 0 h 33"/>
                  <a:gd name="T12" fmla="*/ 0 60000 65536"/>
                  <a:gd name="T13" fmla="*/ 0 60000 65536"/>
                  <a:gd name="T14" fmla="*/ 0 60000 65536"/>
                  <a:gd name="T15" fmla="*/ 0 60000 65536"/>
                  <a:gd name="T16" fmla="*/ 0 60000 65536"/>
                  <a:gd name="T17" fmla="*/ 0 60000 65536"/>
                  <a:gd name="T18" fmla="*/ 0 w 20"/>
                  <a:gd name="T19" fmla="*/ 0 h 33"/>
                  <a:gd name="T20" fmla="*/ 20 w 20"/>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20" h="33">
                    <a:moveTo>
                      <a:pt x="12" y="0"/>
                    </a:moveTo>
                    <a:lnTo>
                      <a:pt x="5" y="1"/>
                    </a:lnTo>
                    <a:lnTo>
                      <a:pt x="0" y="5"/>
                    </a:lnTo>
                    <a:lnTo>
                      <a:pt x="15" y="33"/>
                    </a:lnTo>
                    <a:lnTo>
                      <a:pt x="20" y="31"/>
                    </a:lnTo>
                    <a:lnTo>
                      <a:pt x="12" y="0"/>
                    </a:lnTo>
                    <a:close/>
                  </a:path>
                </a:pathLst>
              </a:custGeom>
              <a:solidFill>
                <a:srgbClr val="000000"/>
              </a:solidFill>
              <a:ln w="9525">
                <a:noFill/>
                <a:round/>
                <a:headEnd/>
                <a:tailEnd/>
              </a:ln>
            </p:spPr>
            <p:txBody>
              <a:bodyPr/>
              <a:lstStyle/>
              <a:p>
                <a:endParaRPr lang="en-US"/>
              </a:p>
            </p:txBody>
          </p:sp>
          <p:sp>
            <p:nvSpPr>
              <p:cNvPr id="208469" name="Freeform 229"/>
              <p:cNvSpPr>
                <a:spLocks/>
              </p:cNvSpPr>
              <p:nvPr/>
            </p:nvSpPr>
            <p:spPr bwMode="auto">
              <a:xfrm>
                <a:off x="1856" y="2187"/>
                <a:ext cx="2" cy="1"/>
              </a:xfrm>
              <a:custGeom>
                <a:avLst/>
                <a:gdLst>
                  <a:gd name="T0" fmla="*/ 0 w 7"/>
                  <a:gd name="T1" fmla="*/ 1 h 1"/>
                  <a:gd name="T2" fmla="*/ 0 w 7"/>
                  <a:gd name="T3" fmla="*/ 0 h 1"/>
                  <a:gd name="T4" fmla="*/ 0 w 7"/>
                  <a:gd name="T5" fmla="*/ 0 h 1"/>
                  <a:gd name="T6" fmla="*/ 0 w 7"/>
                  <a:gd name="T7" fmla="*/ 1 h 1"/>
                  <a:gd name="T8" fmla="*/ 0 60000 65536"/>
                  <a:gd name="T9" fmla="*/ 0 60000 65536"/>
                  <a:gd name="T10" fmla="*/ 0 60000 65536"/>
                  <a:gd name="T11" fmla="*/ 0 60000 65536"/>
                  <a:gd name="T12" fmla="*/ 0 w 7"/>
                  <a:gd name="T13" fmla="*/ 0 h 1"/>
                  <a:gd name="T14" fmla="*/ 7 w 7"/>
                  <a:gd name="T15" fmla="*/ 1 h 1"/>
                </a:gdLst>
                <a:ahLst/>
                <a:cxnLst>
                  <a:cxn ang="T8">
                    <a:pos x="T0" y="T1"/>
                  </a:cxn>
                  <a:cxn ang="T9">
                    <a:pos x="T2" y="T3"/>
                  </a:cxn>
                  <a:cxn ang="T10">
                    <a:pos x="T4" y="T5"/>
                  </a:cxn>
                  <a:cxn ang="T11">
                    <a:pos x="T6" y="T7"/>
                  </a:cxn>
                </a:cxnLst>
                <a:rect l="T12" t="T13" r="T14" b="T15"/>
                <a:pathLst>
                  <a:path w="7" h="1">
                    <a:moveTo>
                      <a:pt x="0" y="1"/>
                    </a:moveTo>
                    <a:lnTo>
                      <a:pt x="3" y="0"/>
                    </a:lnTo>
                    <a:lnTo>
                      <a:pt x="7" y="0"/>
                    </a:lnTo>
                    <a:lnTo>
                      <a:pt x="0" y="1"/>
                    </a:lnTo>
                    <a:close/>
                  </a:path>
                </a:pathLst>
              </a:custGeom>
              <a:solidFill>
                <a:srgbClr val="000000"/>
              </a:solidFill>
              <a:ln w="9525">
                <a:noFill/>
                <a:round/>
                <a:headEnd/>
                <a:tailEnd/>
              </a:ln>
            </p:spPr>
            <p:txBody>
              <a:bodyPr/>
              <a:lstStyle/>
              <a:p>
                <a:endParaRPr lang="en-US"/>
              </a:p>
            </p:txBody>
          </p:sp>
          <p:sp>
            <p:nvSpPr>
              <p:cNvPr id="208470" name="Freeform 230"/>
              <p:cNvSpPr>
                <a:spLocks/>
              </p:cNvSpPr>
              <p:nvPr/>
            </p:nvSpPr>
            <p:spPr bwMode="auto">
              <a:xfrm>
                <a:off x="1858" y="2187"/>
                <a:ext cx="8" cy="8"/>
              </a:xfrm>
              <a:custGeom>
                <a:avLst/>
                <a:gdLst>
                  <a:gd name="T0" fmla="*/ 0 w 36"/>
                  <a:gd name="T1" fmla="*/ 0 h 32"/>
                  <a:gd name="T2" fmla="*/ 0 w 36"/>
                  <a:gd name="T3" fmla="*/ 0 h 32"/>
                  <a:gd name="T4" fmla="*/ 0 w 36"/>
                  <a:gd name="T5" fmla="*/ 0 h 32"/>
                  <a:gd name="T6" fmla="*/ 0 w 36"/>
                  <a:gd name="T7" fmla="*/ 0 h 32"/>
                  <a:gd name="T8" fmla="*/ 0 w 36"/>
                  <a:gd name="T9" fmla="*/ 0 h 32"/>
                  <a:gd name="T10" fmla="*/ 0 w 36"/>
                  <a:gd name="T11" fmla="*/ 0 h 32"/>
                  <a:gd name="T12" fmla="*/ 0 60000 65536"/>
                  <a:gd name="T13" fmla="*/ 0 60000 65536"/>
                  <a:gd name="T14" fmla="*/ 0 60000 65536"/>
                  <a:gd name="T15" fmla="*/ 0 60000 65536"/>
                  <a:gd name="T16" fmla="*/ 0 60000 65536"/>
                  <a:gd name="T17" fmla="*/ 0 60000 65536"/>
                  <a:gd name="T18" fmla="*/ 0 w 36"/>
                  <a:gd name="T19" fmla="*/ 0 h 32"/>
                  <a:gd name="T20" fmla="*/ 36 w 36"/>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36" h="32">
                    <a:moveTo>
                      <a:pt x="36" y="27"/>
                    </a:moveTo>
                    <a:lnTo>
                      <a:pt x="25" y="0"/>
                    </a:lnTo>
                    <a:lnTo>
                      <a:pt x="0" y="0"/>
                    </a:lnTo>
                    <a:lnTo>
                      <a:pt x="0" y="32"/>
                    </a:lnTo>
                    <a:lnTo>
                      <a:pt x="25" y="32"/>
                    </a:lnTo>
                    <a:lnTo>
                      <a:pt x="36" y="27"/>
                    </a:lnTo>
                    <a:close/>
                  </a:path>
                </a:pathLst>
              </a:custGeom>
              <a:solidFill>
                <a:srgbClr val="000000"/>
              </a:solidFill>
              <a:ln w="9525">
                <a:noFill/>
                <a:round/>
                <a:headEnd/>
                <a:tailEnd/>
              </a:ln>
            </p:spPr>
            <p:txBody>
              <a:bodyPr/>
              <a:lstStyle/>
              <a:p>
                <a:endParaRPr lang="en-US"/>
              </a:p>
            </p:txBody>
          </p:sp>
          <p:sp>
            <p:nvSpPr>
              <p:cNvPr id="208471" name="Freeform 231"/>
              <p:cNvSpPr>
                <a:spLocks/>
              </p:cNvSpPr>
              <p:nvPr/>
            </p:nvSpPr>
            <p:spPr bwMode="auto">
              <a:xfrm>
                <a:off x="1864" y="2194"/>
                <a:ext cx="2" cy="1"/>
              </a:xfrm>
              <a:custGeom>
                <a:avLst/>
                <a:gdLst>
                  <a:gd name="T0" fmla="*/ 0 w 11"/>
                  <a:gd name="T1" fmla="*/ 0 h 5"/>
                  <a:gd name="T2" fmla="*/ 0 w 11"/>
                  <a:gd name="T3" fmla="*/ 0 h 5"/>
                  <a:gd name="T4" fmla="*/ 0 w 11"/>
                  <a:gd name="T5" fmla="*/ 0 h 5"/>
                  <a:gd name="T6" fmla="*/ 0 w 11"/>
                  <a:gd name="T7" fmla="*/ 0 h 5"/>
                  <a:gd name="T8" fmla="*/ 0 60000 65536"/>
                  <a:gd name="T9" fmla="*/ 0 60000 65536"/>
                  <a:gd name="T10" fmla="*/ 0 60000 65536"/>
                  <a:gd name="T11" fmla="*/ 0 60000 65536"/>
                  <a:gd name="T12" fmla="*/ 0 w 11"/>
                  <a:gd name="T13" fmla="*/ 0 h 5"/>
                  <a:gd name="T14" fmla="*/ 11 w 11"/>
                  <a:gd name="T15" fmla="*/ 5 h 5"/>
                </a:gdLst>
                <a:ahLst/>
                <a:cxnLst>
                  <a:cxn ang="T8">
                    <a:pos x="T0" y="T1"/>
                  </a:cxn>
                  <a:cxn ang="T9">
                    <a:pos x="T2" y="T3"/>
                  </a:cxn>
                  <a:cxn ang="T10">
                    <a:pos x="T4" y="T5"/>
                  </a:cxn>
                  <a:cxn ang="T11">
                    <a:pos x="T6" y="T7"/>
                  </a:cxn>
                </a:cxnLst>
                <a:rect l="T12" t="T13" r="T14" b="T15"/>
                <a:pathLst>
                  <a:path w="11" h="5">
                    <a:moveTo>
                      <a:pt x="11" y="0"/>
                    </a:moveTo>
                    <a:lnTo>
                      <a:pt x="6" y="5"/>
                    </a:lnTo>
                    <a:lnTo>
                      <a:pt x="0" y="5"/>
                    </a:lnTo>
                    <a:lnTo>
                      <a:pt x="11" y="0"/>
                    </a:lnTo>
                    <a:close/>
                  </a:path>
                </a:pathLst>
              </a:custGeom>
              <a:solidFill>
                <a:srgbClr val="000000"/>
              </a:solidFill>
              <a:ln w="9525">
                <a:noFill/>
                <a:round/>
                <a:headEnd/>
                <a:tailEnd/>
              </a:ln>
            </p:spPr>
            <p:txBody>
              <a:bodyPr/>
              <a:lstStyle/>
              <a:p>
                <a:endParaRPr lang="en-US"/>
              </a:p>
            </p:txBody>
          </p:sp>
          <p:sp>
            <p:nvSpPr>
              <p:cNvPr id="208472" name="Freeform 232"/>
              <p:cNvSpPr>
                <a:spLocks/>
              </p:cNvSpPr>
              <p:nvPr/>
            </p:nvSpPr>
            <p:spPr bwMode="auto">
              <a:xfrm>
                <a:off x="1861" y="2185"/>
                <a:ext cx="7" cy="9"/>
              </a:xfrm>
              <a:custGeom>
                <a:avLst/>
                <a:gdLst>
                  <a:gd name="T0" fmla="*/ 0 w 30"/>
                  <a:gd name="T1" fmla="*/ 0 h 35"/>
                  <a:gd name="T2" fmla="*/ 0 w 30"/>
                  <a:gd name="T3" fmla="*/ 0 h 35"/>
                  <a:gd name="T4" fmla="*/ 0 w 30"/>
                  <a:gd name="T5" fmla="*/ 0 h 35"/>
                  <a:gd name="T6" fmla="*/ 0 w 30"/>
                  <a:gd name="T7" fmla="*/ 0 h 35"/>
                  <a:gd name="T8" fmla="*/ 0 w 30"/>
                  <a:gd name="T9" fmla="*/ 0 h 35"/>
                  <a:gd name="T10" fmla="*/ 0 w 30"/>
                  <a:gd name="T11" fmla="*/ 0 h 35"/>
                  <a:gd name="T12" fmla="*/ 0 60000 65536"/>
                  <a:gd name="T13" fmla="*/ 0 60000 65536"/>
                  <a:gd name="T14" fmla="*/ 0 60000 65536"/>
                  <a:gd name="T15" fmla="*/ 0 60000 65536"/>
                  <a:gd name="T16" fmla="*/ 0 60000 65536"/>
                  <a:gd name="T17" fmla="*/ 0 60000 65536"/>
                  <a:gd name="T18" fmla="*/ 0 w 30"/>
                  <a:gd name="T19" fmla="*/ 0 h 35"/>
                  <a:gd name="T20" fmla="*/ 30 w 30"/>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30" h="35">
                    <a:moveTo>
                      <a:pt x="19" y="0"/>
                    </a:moveTo>
                    <a:lnTo>
                      <a:pt x="8" y="4"/>
                    </a:lnTo>
                    <a:lnTo>
                      <a:pt x="0" y="13"/>
                    </a:lnTo>
                    <a:lnTo>
                      <a:pt x="23" y="35"/>
                    </a:lnTo>
                    <a:lnTo>
                      <a:pt x="30" y="27"/>
                    </a:lnTo>
                    <a:lnTo>
                      <a:pt x="19" y="0"/>
                    </a:lnTo>
                    <a:close/>
                  </a:path>
                </a:pathLst>
              </a:custGeom>
              <a:solidFill>
                <a:srgbClr val="000000"/>
              </a:solidFill>
              <a:ln w="9525">
                <a:noFill/>
                <a:round/>
                <a:headEnd/>
                <a:tailEnd/>
              </a:ln>
            </p:spPr>
            <p:txBody>
              <a:bodyPr/>
              <a:lstStyle/>
              <a:p>
                <a:endParaRPr lang="en-US"/>
              </a:p>
            </p:txBody>
          </p:sp>
          <p:sp>
            <p:nvSpPr>
              <p:cNvPr id="208473" name="Freeform 233"/>
              <p:cNvSpPr>
                <a:spLocks/>
              </p:cNvSpPr>
              <p:nvPr/>
            </p:nvSpPr>
            <p:spPr bwMode="auto">
              <a:xfrm>
                <a:off x="1863" y="2185"/>
                <a:ext cx="3" cy="1"/>
              </a:xfrm>
              <a:custGeom>
                <a:avLst/>
                <a:gdLst>
                  <a:gd name="T0" fmla="*/ 0 w 11"/>
                  <a:gd name="T1" fmla="*/ 0 h 4"/>
                  <a:gd name="T2" fmla="*/ 0 w 11"/>
                  <a:gd name="T3" fmla="*/ 0 h 4"/>
                  <a:gd name="T4" fmla="*/ 0 w 11"/>
                  <a:gd name="T5" fmla="*/ 0 h 4"/>
                  <a:gd name="T6" fmla="*/ 0 w 11"/>
                  <a:gd name="T7" fmla="*/ 0 h 4"/>
                  <a:gd name="T8" fmla="*/ 0 60000 65536"/>
                  <a:gd name="T9" fmla="*/ 0 60000 65536"/>
                  <a:gd name="T10" fmla="*/ 0 60000 65536"/>
                  <a:gd name="T11" fmla="*/ 0 60000 65536"/>
                  <a:gd name="T12" fmla="*/ 0 w 11"/>
                  <a:gd name="T13" fmla="*/ 0 h 4"/>
                  <a:gd name="T14" fmla="*/ 11 w 11"/>
                  <a:gd name="T15" fmla="*/ 4 h 4"/>
                </a:gdLst>
                <a:ahLst/>
                <a:cxnLst>
                  <a:cxn ang="T8">
                    <a:pos x="T0" y="T1"/>
                  </a:cxn>
                  <a:cxn ang="T9">
                    <a:pos x="T2" y="T3"/>
                  </a:cxn>
                  <a:cxn ang="T10">
                    <a:pos x="T4" y="T5"/>
                  </a:cxn>
                  <a:cxn ang="T11">
                    <a:pos x="T6" y="T7"/>
                  </a:cxn>
                </a:cxnLst>
                <a:rect l="T12" t="T13" r="T14" b="T15"/>
                <a:pathLst>
                  <a:path w="11" h="4">
                    <a:moveTo>
                      <a:pt x="0" y="4"/>
                    </a:moveTo>
                    <a:lnTo>
                      <a:pt x="5" y="0"/>
                    </a:lnTo>
                    <a:lnTo>
                      <a:pt x="11" y="0"/>
                    </a:lnTo>
                    <a:lnTo>
                      <a:pt x="0" y="4"/>
                    </a:lnTo>
                    <a:close/>
                  </a:path>
                </a:pathLst>
              </a:custGeom>
              <a:solidFill>
                <a:srgbClr val="000000"/>
              </a:solidFill>
              <a:ln w="9525">
                <a:noFill/>
                <a:round/>
                <a:headEnd/>
                <a:tailEnd/>
              </a:ln>
            </p:spPr>
            <p:txBody>
              <a:bodyPr/>
              <a:lstStyle/>
              <a:p>
                <a:endParaRPr lang="en-US"/>
              </a:p>
            </p:txBody>
          </p:sp>
          <p:sp>
            <p:nvSpPr>
              <p:cNvPr id="208474" name="Freeform 234"/>
              <p:cNvSpPr>
                <a:spLocks/>
              </p:cNvSpPr>
              <p:nvPr/>
            </p:nvSpPr>
            <p:spPr bwMode="auto">
              <a:xfrm>
                <a:off x="1866" y="2185"/>
                <a:ext cx="6" cy="8"/>
              </a:xfrm>
              <a:custGeom>
                <a:avLst/>
                <a:gdLst>
                  <a:gd name="T0" fmla="*/ 0 w 27"/>
                  <a:gd name="T1" fmla="*/ 0 h 32"/>
                  <a:gd name="T2" fmla="*/ 0 w 27"/>
                  <a:gd name="T3" fmla="*/ 0 h 32"/>
                  <a:gd name="T4" fmla="*/ 0 w 27"/>
                  <a:gd name="T5" fmla="*/ 0 h 32"/>
                  <a:gd name="T6" fmla="*/ 0 w 27"/>
                  <a:gd name="T7" fmla="*/ 0 h 32"/>
                  <a:gd name="T8" fmla="*/ 0 w 27"/>
                  <a:gd name="T9" fmla="*/ 0 h 32"/>
                  <a:gd name="T10" fmla="*/ 0 w 27"/>
                  <a:gd name="T11" fmla="*/ 0 h 32"/>
                  <a:gd name="T12" fmla="*/ 0 60000 65536"/>
                  <a:gd name="T13" fmla="*/ 0 60000 65536"/>
                  <a:gd name="T14" fmla="*/ 0 60000 65536"/>
                  <a:gd name="T15" fmla="*/ 0 60000 65536"/>
                  <a:gd name="T16" fmla="*/ 0 60000 65536"/>
                  <a:gd name="T17" fmla="*/ 0 60000 65536"/>
                  <a:gd name="T18" fmla="*/ 0 w 27"/>
                  <a:gd name="T19" fmla="*/ 0 h 32"/>
                  <a:gd name="T20" fmla="*/ 27 w 27"/>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27" h="32">
                    <a:moveTo>
                      <a:pt x="27" y="27"/>
                    </a:moveTo>
                    <a:lnTo>
                      <a:pt x="16" y="0"/>
                    </a:lnTo>
                    <a:lnTo>
                      <a:pt x="0" y="0"/>
                    </a:lnTo>
                    <a:lnTo>
                      <a:pt x="0" y="32"/>
                    </a:lnTo>
                    <a:lnTo>
                      <a:pt x="16" y="32"/>
                    </a:lnTo>
                    <a:lnTo>
                      <a:pt x="27" y="27"/>
                    </a:lnTo>
                    <a:close/>
                  </a:path>
                </a:pathLst>
              </a:custGeom>
              <a:solidFill>
                <a:srgbClr val="000000"/>
              </a:solidFill>
              <a:ln w="9525">
                <a:noFill/>
                <a:round/>
                <a:headEnd/>
                <a:tailEnd/>
              </a:ln>
            </p:spPr>
            <p:txBody>
              <a:bodyPr/>
              <a:lstStyle/>
              <a:p>
                <a:endParaRPr lang="en-US"/>
              </a:p>
            </p:txBody>
          </p:sp>
          <p:sp>
            <p:nvSpPr>
              <p:cNvPr id="208475" name="Freeform 235"/>
              <p:cNvSpPr>
                <a:spLocks/>
              </p:cNvSpPr>
              <p:nvPr/>
            </p:nvSpPr>
            <p:spPr bwMode="auto">
              <a:xfrm>
                <a:off x="1870" y="2192"/>
                <a:ext cx="2" cy="1"/>
              </a:xfrm>
              <a:custGeom>
                <a:avLst/>
                <a:gdLst>
                  <a:gd name="T0" fmla="*/ 0 w 11"/>
                  <a:gd name="T1" fmla="*/ 0 h 5"/>
                  <a:gd name="T2" fmla="*/ 0 w 11"/>
                  <a:gd name="T3" fmla="*/ 0 h 5"/>
                  <a:gd name="T4" fmla="*/ 0 w 11"/>
                  <a:gd name="T5" fmla="*/ 0 h 5"/>
                  <a:gd name="T6" fmla="*/ 0 w 11"/>
                  <a:gd name="T7" fmla="*/ 0 h 5"/>
                  <a:gd name="T8" fmla="*/ 0 60000 65536"/>
                  <a:gd name="T9" fmla="*/ 0 60000 65536"/>
                  <a:gd name="T10" fmla="*/ 0 60000 65536"/>
                  <a:gd name="T11" fmla="*/ 0 60000 65536"/>
                  <a:gd name="T12" fmla="*/ 0 w 11"/>
                  <a:gd name="T13" fmla="*/ 0 h 5"/>
                  <a:gd name="T14" fmla="*/ 11 w 11"/>
                  <a:gd name="T15" fmla="*/ 5 h 5"/>
                </a:gdLst>
                <a:ahLst/>
                <a:cxnLst>
                  <a:cxn ang="T8">
                    <a:pos x="T0" y="T1"/>
                  </a:cxn>
                  <a:cxn ang="T9">
                    <a:pos x="T2" y="T3"/>
                  </a:cxn>
                  <a:cxn ang="T10">
                    <a:pos x="T4" y="T5"/>
                  </a:cxn>
                  <a:cxn ang="T11">
                    <a:pos x="T6" y="T7"/>
                  </a:cxn>
                </a:cxnLst>
                <a:rect l="T12" t="T13" r="T14" b="T15"/>
                <a:pathLst>
                  <a:path w="11" h="5">
                    <a:moveTo>
                      <a:pt x="11" y="0"/>
                    </a:moveTo>
                    <a:lnTo>
                      <a:pt x="8" y="5"/>
                    </a:lnTo>
                    <a:lnTo>
                      <a:pt x="0" y="5"/>
                    </a:lnTo>
                    <a:lnTo>
                      <a:pt x="11" y="0"/>
                    </a:lnTo>
                    <a:close/>
                  </a:path>
                </a:pathLst>
              </a:custGeom>
              <a:solidFill>
                <a:srgbClr val="000000"/>
              </a:solidFill>
              <a:ln w="9525">
                <a:noFill/>
                <a:round/>
                <a:headEnd/>
                <a:tailEnd/>
              </a:ln>
            </p:spPr>
            <p:txBody>
              <a:bodyPr/>
              <a:lstStyle/>
              <a:p>
                <a:endParaRPr lang="en-US"/>
              </a:p>
            </p:txBody>
          </p:sp>
          <p:sp>
            <p:nvSpPr>
              <p:cNvPr id="208476" name="Freeform 236"/>
              <p:cNvSpPr>
                <a:spLocks/>
              </p:cNvSpPr>
              <p:nvPr/>
            </p:nvSpPr>
            <p:spPr bwMode="auto">
              <a:xfrm>
                <a:off x="1867" y="2183"/>
                <a:ext cx="7" cy="9"/>
              </a:xfrm>
              <a:custGeom>
                <a:avLst/>
                <a:gdLst>
                  <a:gd name="T0" fmla="*/ 0 w 31"/>
                  <a:gd name="T1" fmla="*/ 0 h 35"/>
                  <a:gd name="T2" fmla="*/ 0 w 31"/>
                  <a:gd name="T3" fmla="*/ 0 h 35"/>
                  <a:gd name="T4" fmla="*/ 0 w 31"/>
                  <a:gd name="T5" fmla="*/ 0 h 35"/>
                  <a:gd name="T6" fmla="*/ 0 w 31"/>
                  <a:gd name="T7" fmla="*/ 0 h 35"/>
                  <a:gd name="T8" fmla="*/ 0 w 31"/>
                  <a:gd name="T9" fmla="*/ 0 h 35"/>
                  <a:gd name="T10" fmla="*/ 0 w 31"/>
                  <a:gd name="T11" fmla="*/ 0 h 35"/>
                  <a:gd name="T12" fmla="*/ 0 60000 65536"/>
                  <a:gd name="T13" fmla="*/ 0 60000 65536"/>
                  <a:gd name="T14" fmla="*/ 0 60000 65536"/>
                  <a:gd name="T15" fmla="*/ 0 60000 65536"/>
                  <a:gd name="T16" fmla="*/ 0 60000 65536"/>
                  <a:gd name="T17" fmla="*/ 0 60000 65536"/>
                  <a:gd name="T18" fmla="*/ 0 w 31"/>
                  <a:gd name="T19" fmla="*/ 0 h 35"/>
                  <a:gd name="T20" fmla="*/ 31 w 31"/>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31" h="35">
                    <a:moveTo>
                      <a:pt x="20" y="0"/>
                    </a:moveTo>
                    <a:lnTo>
                      <a:pt x="8" y="5"/>
                    </a:lnTo>
                    <a:lnTo>
                      <a:pt x="0" y="12"/>
                    </a:lnTo>
                    <a:lnTo>
                      <a:pt x="22" y="35"/>
                    </a:lnTo>
                    <a:lnTo>
                      <a:pt x="31" y="27"/>
                    </a:lnTo>
                    <a:lnTo>
                      <a:pt x="20" y="0"/>
                    </a:lnTo>
                    <a:close/>
                  </a:path>
                </a:pathLst>
              </a:custGeom>
              <a:solidFill>
                <a:srgbClr val="000000"/>
              </a:solidFill>
              <a:ln w="9525">
                <a:noFill/>
                <a:round/>
                <a:headEnd/>
                <a:tailEnd/>
              </a:ln>
            </p:spPr>
            <p:txBody>
              <a:bodyPr/>
              <a:lstStyle/>
              <a:p>
                <a:endParaRPr lang="en-US"/>
              </a:p>
            </p:txBody>
          </p:sp>
          <p:sp>
            <p:nvSpPr>
              <p:cNvPr id="208477" name="Freeform 237"/>
              <p:cNvSpPr>
                <a:spLocks/>
              </p:cNvSpPr>
              <p:nvPr/>
            </p:nvSpPr>
            <p:spPr bwMode="auto">
              <a:xfrm>
                <a:off x="1869" y="2183"/>
                <a:ext cx="3" cy="1"/>
              </a:xfrm>
              <a:custGeom>
                <a:avLst/>
                <a:gdLst>
                  <a:gd name="T0" fmla="*/ 0 w 12"/>
                  <a:gd name="T1" fmla="*/ 0 h 5"/>
                  <a:gd name="T2" fmla="*/ 0 w 12"/>
                  <a:gd name="T3" fmla="*/ 0 h 5"/>
                  <a:gd name="T4" fmla="*/ 0 w 12"/>
                  <a:gd name="T5" fmla="*/ 0 h 5"/>
                  <a:gd name="T6" fmla="*/ 0 w 12"/>
                  <a:gd name="T7" fmla="*/ 0 h 5"/>
                  <a:gd name="T8" fmla="*/ 0 60000 65536"/>
                  <a:gd name="T9" fmla="*/ 0 60000 65536"/>
                  <a:gd name="T10" fmla="*/ 0 60000 65536"/>
                  <a:gd name="T11" fmla="*/ 0 60000 65536"/>
                  <a:gd name="T12" fmla="*/ 0 w 12"/>
                  <a:gd name="T13" fmla="*/ 0 h 5"/>
                  <a:gd name="T14" fmla="*/ 12 w 12"/>
                  <a:gd name="T15" fmla="*/ 5 h 5"/>
                </a:gdLst>
                <a:ahLst/>
                <a:cxnLst>
                  <a:cxn ang="T8">
                    <a:pos x="T0" y="T1"/>
                  </a:cxn>
                  <a:cxn ang="T9">
                    <a:pos x="T2" y="T3"/>
                  </a:cxn>
                  <a:cxn ang="T10">
                    <a:pos x="T4" y="T5"/>
                  </a:cxn>
                  <a:cxn ang="T11">
                    <a:pos x="T6" y="T7"/>
                  </a:cxn>
                </a:cxnLst>
                <a:rect l="T12" t="T13" r="T14" b="T15"/>
                <a:pathLst>
                  <a:path w="12" h="5">
                    <a:moveTo>
                      <a:pt x="0" y="5"/>
                    </a:moveTo>
                    <a:lnTo>
                      <a:pt x="4" y="0"/>
                    </a:lnTo>
                    <a:lnTo>
                      <a:pt x="12" y="0"/>
                    </a:lnTo>
                    <a:lnTo>
                      <a:pt x="0" y="5"/>
                    </a:lnTo>
                    <a:close/>
                  </a:path>
                </a:pathLst>
              </a:custGeom>
              <a:solidFill>
                <a:srgbClr val="000000"/>
              </a:solidFill>
              <a:ln w="9525">
                <a:noFill/>
                <a:round/>
                <a:headEnd/>
                <a:tailEnd/>
              </a:ln>
            </p:spPr>
            <p:txBody>
              <a:bodyPr/>
              <a:lstStyle/>
              <a:p>
                <a:endParaRPr lang="en-US"/>
              </a:p>
            </p:txBody>
          </p:sp>
          <p:sp>
            <p:nvSpPr>
              <p:cNvPr id="208478" name="Freeform 238"/>
              <p:cNvSpPr>
                <a:spLocks/>
              </p:cNvSpPr>
              <p:nvPr/>
            </p:nvSpPr>
            <p:spPr bwMode="auto">
              <a:xfrm>
                <a:off x="1872" y="2183"/>
                <a:ext cx="8" cy="8"/>
              </a:xfrm>
              <a:custGeom>
                <a:avLst/>
                <a:gdLst>
                  <a:gd name="T0" fmla="*/ 0 w 34"/>
                  <a:gd name="T1" fmla="*/ 0 h 32"/>
                  <a:gd name="T2" fmla="*/ 0 w 34"/>
                  <a:gd name="T3" fmla="*/ 0 h 32"/>
                  <a:gd name="T4" fmla="*/ 0 w 34"/>
                  <a:gd name="T5" fmla="*/ 0 h 32"/>
                  <a:gd name="T6" fmla="*/ 0 w 34"/>
                  <a:gd name="T7" fmla="*/ 0 h 32"/>
                  <a:gd name="T8" fmla="*/ 0 w 34"/>
                  <a:gd name="T9" fmla="*/ 0 h 32"/>
                  <a:gd name="T10" fmla="*/ 0 w 34"/>
                  <a:gd name="T11" fmla="*/ 0 h 32"/>
                  <a:gd name="T12" fmla="*/ 0 60000 65536"/>
                  <a:gd name="T13" fmla="*/ 0 60000 65536"/>
                  <a:gd name="T14" fmla="*/ 0 60000 65536"/>
                  <a:gd name="T15" fmla="*/ 0 60000 65536"/>
                  <a:gd name="T16" fmla="*/ 0 60000 65536"/>
                  <a:gd name="T17" fmla="*/ 0 60000 65536"/>
                  <a:gd name="T18" fmla="*/ 0 w 34"/>
                  <a:gd name="T19" fmla="*/ 0 h 32"/>
                  <a:gd name="T20" fmla="*/ 34 w 34"/>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34" h="32">
                    <a:moveTo>
                      <a:pt x="34" y="27"/>
                    </a:moveTo>
                    <a:lnTo>
                      <a:pt x="23" y="0"/>
                    </a:lnTo>
                    <a:lnTo>
                      <a:pt x="0" y="0"/>
                    </a:lnTo>
                    <a:lnTo>
                      <a:pt x="0" y="32"/>
                    </a:lnTo>
                    <a:lnTo>
                      <a:pt x="23" y="32"/>
                    </a:lnTo>
                    <a:lnTo>
                      <a:pt x="34" y="27"/>
                    </a:lnTo>
                    <a:close/>
                  </a:path>
                </a:pathLst>
              </a:custGeom>
              <a:solidFill>
                <a:srgbClr val="000000"/>
              </a:solidFill>
              <a:ln w="9525">
                <a:noFill/>
                <a:round/>
                <a:headEnd/>
                <a:tailEnd/>
              </a:ln>
            </p:spPr>
            <p:txBody>
              <a:bodyPr/>
              <a:lstStyle/>
              <a:p>
                <a:endParaRPr lang="en-US"/>
              </a:p>
            </p:txBody>
          </p:sp>
          <p:sp>
            <p:nvSpPr>
              <p:cNvPr id="208479" name="Freeform 239"/>
              <p:cNvSpPr>
                <a:spLocks/>
              </p:cNvSpPr>
              <p:nvPr/>
            </p:nvSpPr>
            <p:spPr bwMode="auto">
              <a:xfrm>
                <a:off x="1878" y="2190"/>
                <a:ext cx="2" cy="1"/>
              </a:xfrm>
              <a:custGeom>
                <a:avLst/>
                <a:gdLst>
                  <a:gd name="T0" fmla="*/ 0 w 11"/>
                  <a:gd name="T1" fmla="*/ 0 h 5"/>
                  <a:gd name="T2" fmla="*/ 0 w 11"/>
                  <a:gd name="T3" fmla="*/ 0 h 5"/>
                  <a:gd name="T4" fmla="*/ 0 w 11"/>
                  <a:gd name="T5" fmla="*/ 0 h 5"/>
                  <a:gd name="T6" fmla="*/ 0 w 11"/>
                  <a:gd name="T7" fmla="*/ 0 h 5"/>
                  <a:gd name="T8" fmla="*/ 0 60000 65536"/>
                  <a:gd name="T9" fmla="*/ 0 60000 65536"/>
                  <a:gd name="T10" fmla="*/ 0 60000 65536"/>
                  <a:gd name="T11" fmla="*/ 0 60000 65536"/>
                  <a:gd name="T12" fmla="*/ 0 w 11"/>
                  <a:gd name="T13" fmla="*/ 0 h 5"/>
                  <a:gd name="T14" fmla="*/ 11 w 11"/>
                  <a:gd name="T15" fmla="*/ 5 h 5"/>
                </a:gdLst>
                <a:ahLst/>
                <a:cxnLst>
                  <a:cxn ang="T8">
                    <a:pos x="T0" y="T1"/>
                  </a:cxn>
                  <a:cxn ang="T9">
                    <a:pos x="T2" y="T3"/>
                  </a:cxn>
                  <a:cxn ang="T10">
                    <a:pos x="T4" y="T5"/>
                  </a:cxn>
                  <a:cxn ang="T11">
                    <a:pos x="T6" y="T7"/>
                  </a:cxn>
                </a:cxnLst>
                <a:rect l="T12" t="T13" r="T14" b="T15"/>
                <a:pathLst>
                  <a:path w="11" h="5">
                    <a:moveTo>
                      <a:pt x="11" y="0"/>
                    </a:moveTo>
                    <a:lnTo>
                      <a:pt x="6" y="5"/>
                    </a:lnTo>
                    <a:lnTo>
                      <a:pt x="0" y="5"/>
                    </a:lnTo>
                    <a:lnTo>
                      <a:pt x="11" y="0"/>
                    </a:lnTo>
                    <a:close/>
                  </a:path>
                </a:pathLst>
              </a:custGeom>
              <a:solidFill>
                <a:srgbClr val="000000"/>
              </a:solidFill>
              <a:ln w="9525">
                <a:noFill/>
                <a:round/>
                <a:headEnd/>
                <a:tailEnd/>
              </a:ln>
            </p:spPr>
            <p:txBody>
              <a:bodyPr/>
              <a:lstStyle/>
              <a:p>
                <a:endParaRPr lang="en-US"/>
              </a:p>
            </p:txBody>
          </p:sp>
          <p:sp>
            <p:nvSpPr>
              <p:cNvPr id="208480" name="Freeform 240"/>
              <p:cNvSpPr>
                <a:spLocks/>
              </p:cNvSpPr>
              <p:nvPr/>
            </p:nvSpPr>
            <p:spPr bwMode="auto">
              <a:xfrm>
                <a:off x="1875" y="2183"/>
                <a:ext cx="7" cy="7"/>
              </a:xfrm>
              <a:custGeom>
                <a:avLst/>
                <a:gdLst>
                  <a:gd name="T0" fmla="*/ 0 w 28"/>
                  <a:gd name="T1" fmla="*/ 0 h 27"/>
                  <a:gd name="T2" fmla="*/ 0 w 28"/>
                  <a:gd name="T3" fmla="*/ 0 h 27"/>
                  <a:gd name="T4" fmla="*/ 0 w 28"/>
                  <a:gd name="T5" fmla="*/ 0 h 27"/>
                  <a:gd name="T6" fmla="*/ 0 w 28"/>
                  <a:gd name="T7" fmla="*/ 0 h 27"/>
                  <a:gd name="T8" fmla="*/ 0 w 28"/>
                  <a:gd name="T9" fmla="*/ 0 h 27"/>
                  <a:gd name="T10" fmla="*/ 0 60000 65536"/>
                  <a:gd name="T11" fmla="*/ 0 60000 65536"/>
                  <a:gd name="T12" fmla="*/ 0 60000 65536"/>
                  <a:gd name="T13" fmla="*/ 0 60000 65536"/>
                  <a:gd name="T14" fmla="*/ 0 60000 65536"/>
                  <a:gd name="T15" fmla="*/ 0 w 28"/>
                  <a:gd name="T16" fmla="*/ 0 h 27"/>
                  <a:gd name="T17" fmla="*/ 28 w 28"/>
                  <a:gd name="T18" fmla="*/ 27 h 27"/>
                </a:gdLst>
                <a:ahLst/>
                <a:cxnLst>
                  <a:cxn ang="T10">
                    <a:pos x="T0" y="T1"/>
                  </a:cxn>
                  <a:cxn ang="T11">
                    <a:pos x="T2" y="T3"/>
                  </a:cxn>
                  <a:cxn ang="T12">
                    <a:pos x="T4" y="T5"/>
                  </a:cxn>
                  <a:cxn ang="T13">
                    <a:pos x="T6" y="T7"/>
                  </a:cxn>
                  <a:cxn ang="T14">
                    <a:pos x="T8" y="T9"/>
                  </a:cxn>
                </a:cxnLst>
                <a:rect l="T15" t="T16" r="T17" b="T18"/>
                <a:pathLst>
                  <a:path w="28" h="27">
                    <a:moveTo>
                      <a:pt x="5" y="0"/>
                    </a:moveTo>
                    <a:lnTo>
                      <a:pt x="28" y="22"/>
                    </a:lnTo>
                    <a:lnTo>
                      <a:pt x="22" y="27"/>
                    </a:lnTo>
                    <a:lnTo>
                      <a:pt x="0" y="5"/>
                    </a:lnTo>
                    <a:lnTo>
                      <a:pt x="5" y="0"/>
                    </a:lnTo>
                    <a:close/>
                  </a:path>
                </a:pathLst>
              </a:custGeom>
              <a:solidFill>
                <a:srgbClr val="000000"/>
              </a:solidFill>
              <a:ln w="9525">
                <a:noFill/>
                <a:round/>
                <a:headEnd/>
                <a:tailEnd/>
              </a:ln>
            </p:spPr>
            <p:txBody>
              <a:bodyPr/>
              <a:lstStyle/>
              <a:p>
                <a:endParaRPr lang="en-US"/>
              </a:p>
            </p:txBody>
          </p:sp>
          <p:sp>
            <p:nvSpPr>
              <p:cNvPr id="208481" name="Freeform 241"/>
              <p:cNvSpPr>
                <a:spLocks/>
              </p:cNvSpPr>
              <p:nvPr/>
            </p:nvSpPr>
            <p:spPr bwMode="auto">
              <a:xfrm>
                <a:off x="1901" y="2175"/>
                <a:ext cx="5" cy="8"/>
              </a:xfrm>
              <a:custGeom>
                <a:avLst/>
                <a:gdLst>
                  <a:gd name="T0" fmla="*/ 0 w 22"/>
                  <a:gd name="T1" fmla="*/ 0 h 32"/>
                  <a:gd name="T2" fmla="*/ 0 w 22"/>
                  <a:gd name="T3" fmla="*/ 0 h 32"/>
                  <a:gd name="T4" fmla="*/ 0 w 22"/>
                  <a:gd name="T5" fmla="*/ 0 h 32"/>
                  <a:gd name="T6" fmla="*/ 0 w 22"/>
                  <a:gd name="T7" fmla="*/ 0 h 32"/>
                  <a:gd name="T8" fmla="*/ 0 w 22"/>
                  <a:gd name="T9" fmla="*/ 0 h 32"/>
                  <a:gd name="T10" fmla="*/ 0 w 22"/>
                  <a:gd name="T11" fmla="*/ 0 h 32"/>
                  <a:gd name="T12" fmla="*/ 0 60000 65536"/>
                  <a:gd name="T13" fmla="*/ 0 60000 65536"/>
                  <a:gd name="T14" fmla="*/ 0 60000 65536"/>
                  <a:gd name="T15" fmla="*/ 0 60000 65536"/>
                  <a:gd name="T16" fmla="*/ 0 60000 65536"/>
                  <a:gd name="T17" fmla="*/ 0 60000 65536"/>
                  <a:gd name="T18" fmla="*/ 0 w 22"/>
                  <a:gd name="T19" fmla="*/ 0 h 32"/>
                  <a:gd name="T20" fmla="*/ 22 w 22"/>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22" h="32">
                    <a:moveTo>
                      <a:pt x="22" y="27"/>
                    </a:moveTo>
                    <a:lnTo>
                      <a:pt x="11" y="0"/>
                    </a:lnTo>
                    <a:lnTo>
                      <a:pt x="0" y="0"/>
                    </a:lnTo>
                    <a:lnTo>
                      <a:pt x="0" y="32"/>
                    </a:lnTo>
                    <a:lnTo>
                      <a:pt x="11" y="32"/>
                    </a:lnTo>
                    <a:lnTo>
                      <a:pt x="22" y="27"/>
                    </a:lnTo>
                    <a:close/>
                  </a:path>
                </a:pathLst>
              </a:custGeom>
              <a:solidFill>
                <a:srgbClr val="000000"/>
              </a:solidFill>
              <a:ln w="9525">
                <a:noFill/>
                <a:round/>
                <a:headEnd/>
                <a:tailEnd/>
              </a:ln>
            </p:spPr>
            <p:txBody>
              <a:bodyPr/>
              <a:lstStyle/>
              <a:p>
                <a:endParaRPr lang="en-US"/>
              </a:p>
            </p:txBody>
          </p:sp>
          <p:sp>
            <p:nvSpPr>
              <p:cNvPr id="208482" name="Freeform 242"/>
              <p:cNvSpPr>
                <a:spLocks/>
              </p:cNvSpPr>
              <p:nvPr/>
            </p:nvSpPr>
            <p:spPr bwMode="auto">
              <a:xfrm>
                <a:off x="1904" y="2182"/>
                <a:ext cx="2" cy="1"/>
              </a:xfrm>
              <a:custGeom>
                <a:avLst/>
                <a:gdLst>
                  <a:gd name="T0" fmla="*/ 0 w 11"/>
                  <a:gd name="T1" fmla="*/ 0 h 5"/>
                  <a:gd name="T2" fmla="*/ 0 w 11"/>
                  <a:gd name="T3" fmla="*/ 0 h 5"/>
                  <a:gd name="T4" fmla="*/ 0 w 11"/>
                  <a:gd name="T5" fmla="*/ 0 h 5"/>
                  <a:gd name="T6" fmla="*/ 0 w 11"/>
                  <a:gd name="T7" fmla="*/ 0 h 5"/>
                  <a:gd name="T8" fmla="*/ 0 60000 65536"/>
                  <a:gd name="T9" fmla="*/ 0 60000 65536"/>
                  <a:gd name="T10" fmla="*/ 0 60000 65536"/>
                  <a:gd name="T11" fmla="*/ 0 60000 65536"/>
                  <a:gd name="T12" fmla="*/ 0 w 11"/>
                  <a:gd name="T13" fmla="*/ 0 h 5"/>
                  <a:gd name="T14" fmla="*/ 11 w 11"/>
                  <a:gd name="T15" fmla="*/ 5 h 5"/>
                </a:gdLst>
                <a:ahLst/>
                <a:cxnLst>
                  <a:cxn ang="T8">
                    <a:pos x="T0" y="T1"/>
                  </a:cxn>
                  <a:cxn ang="T9">
                    <a:pos x="T2" y="T3"/>
                  </a:cxn>
                  <a:cxn ang="T10">
                    <a:pos x="T4" y="T5"/>
                  </a:cxn>
                  <a:cxn ang="T11">
                    <a:pos x="T6" y="T7"/>
                  </a:cxn>
                </a:cxnLst>
                <a:rect l="T12" t="T13" r="T14" b="T15"/>
                <a:pathLst>
                  <a:path w="11" h="5">
                    <a:moveTo>
                      <a:pt x="11" y="0"/>
                    </a:moveTo>
                    <a:lnTo>
                      <a:pt x="6" y="5"/>
                    </a:lnTo>
                    <a:lnTo>
                      <a:pt x="0" y="5"/>
                    </a:lnTo>
                    <a:lnTo>
                      <a:pt x="11" y="0"/>
                    </a:lnTo>
                    <a:close/>
                  </a:path>
                </a:pathLst>
              </a:custGeom>
              <a:solidFill>
                <a:srgbClr val="000000"/>
              </a:solidFill>
              <a:ln w="9525">
                <a:noFill/>
                <a:round/>
                <a:headEnd/>
                <a:tailEnd/>
              </a:ln>
            </p:spPr>
            <p:txBody>
              <a:bodyPr/>
              <a:lstStyle/>
              <a:p>
                <a:endParaRPr lang="en-US"/>
              </a:p>
            </p:txBody>
          </p:sp>
          <p:sp>
            <p:nvSpPr>
              <p:cNvPr id="208483" name="Freeform 243"/>
              <p:cNvSpPr>
                <a:spLocks/>
              </p:cNvSpPr>
              <p:nvPr/>
            </p:nvSpPr>
            <p:spPr bwMode="auto">
              <a:xfrm>
                <a:off x="1901" y="2173"/>
                <a:ext cx="7" cy="9"/>
              </a:xfrm>
              <a:custGeom>
                <a:avLst/>
                <a:gdLst>
                  <a:gd name="T0" fmla="*/ 0 w 30"/>
                  <a:gd name="T1" fmla="*/ 0 h 35"/>
                  <a:gd name="T2" fmla="*/ 0 w 30"/>
                  <a:gd name="T3" fmla="*/ 0 h 35"/>
                  <a:gd name="T4" fmla="*/ 0 w 30"/>
                  <a:gd name="T5" fmla="*/ 0 h 35"/>
                  <a:gd name="T6" fmla="*/ 0 w 30"/>
                  <a:gd name="T7" fmla="*/ 0 h 35"/>
                  <a:gd name="T8" fmla="*/ 0 w 30"/>
                  <a:gd name="T9" fmla="*/ 0 h 35"/>
                  <a:gd name="T10" fmla="*/ 0 w 30"/>
                  <a:gd name="T11" fmla="*/ 0 h 35"/>
                  <a:gd name="T12" fmla="*/ 0 60000 65536"/>
                  <a:gd name="T13" fmla="*/ 0 60000 65536"/>
                  <a:gd name="T14" fmla="*/ 0 60000 65536"/>
                  <a:gd name="T15" fmla="*/ 0 60000 65536"/>
                  <a:gd name="T16" fmla="*/ 0 60000 65536"/>
                  <a:gd name="T17" fmla="*/ 0 60000 65536"/>
                  <a:gd name="T18" fmla="*/ 0 w 30"/>
                  <a:gd name="T19" fmla="*/ 0 h 35"/>
                  <a:gd name="T20" fmla="*/ 30 w 30"/>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30" h="35">
                    <a:moveTo>
                      <a:pt x="19" y="0"/>
                    </a:moveTo>
                    <a:lnTo>
                      <a:pt x="8" y="4"/>
                    </a:lnTo>
                    <a:lnTo>
                      <a:pt x="0" y="13"/>
                    </a:lnTo>
                    <a:lnTo>
                      <a:pt x="23" y="35"/>
                    </a:lnTo>
                    <a:lnTo>
                      <a:pt x="30" y="27"/>
                    </a:lnTo>
                    <a:lnTo>
                      <a:pt x="19" y="0"/>
                    </a:lnTo>
                    <a:close/>
                  </a:path>
                </a:pathLst>
              </a:custGeom>
              <a:solidFill>
                <a:srgbClr val="000000"/>
              </a:solidFill>
              <a:ln w="9525">
                <a:noFill/>
                <a:round/>
                <a:headEnd/>
                <a:tailEnd/>
              </a:ln>
            </p:spPr>
            <p:txBody>
              <a:bodyPr/>
              <a:lstStyle/>
              <a:p>
                <a:endParaRPr lang="en-US"/>
              </a:p>
            </p:txBody>
          </p:sp>
          <p:sp>
            <p:nvSpPr>
              <p:cNvPr id="208484" name="Freeform 244"/>
              <p:cNvSpPr>
                <a:spLocks/>
              </p:cNvSpPr>
              <p:nvPr/>
            </p:nvSpPr>
            <p:spPr bwMode="auto">
              <a:xfrm>
                <a:off x="1903" y="2173"/>
                <a:ext cx="3" cy="1"/>
              </a:xfrm>
              <a:custGeom>
                <a:avLst/>
                <a:gdLst>
                  <a:gd name="T0" fmla="*/ 0 w 11"/>
                  <a:gd name="T1" fmla="*/ 0 h 4"/>
                  <a:gd name="T2" fmla="*/ 0 w 11"/>
                  <a:gd name="T3" fmla="*/ 0 h 4"/>
                  <a:gd name="T4" fmla="*/ 0 w 11"/>
                  <a:gd name="T5" fmla="*/ 0 h 4"/>
                  <a:gd name="T6" fmla="*/ 0 w 11"/>
                  <a:gd name="T7" fmla="*/ 0 h 4"/>
                  <a:gd name="T8" fmla="*/ 0 60000 65536"/>
                  <a:gd name="T9" fmla="*/ 0 60000 65536"/>
                  <a:gd name="T10" fmla="*/ 0 60000 65536"/>
                  <a:gd name="T11" fmla="*/ 0 60000 65536"/>
                  <a:gd name="T12" fmla="*/ 0 w 11"/>
                  <a:gd name="T13" fmla="*/ 0 h 4"/>
                  <a:gd name="T14" fmla="*/ 11 w 11"/>
                  <a:gd name="T15" fmla="*/ 4 h 4"/>
                </a:gdLst>
                <a:ahLst/>
                <a:cxnLst>
                  <a:cxn ang="T8">
                    <a:pos x="T0" y="T1"/>
                  </a:cxn>
                  <a:cxn ang="T9">
                    <a:pos x="T2" y="T3"/>
                  </a:cxn>
                  <a:cxn ang="T10">
                    <a:pos x="T4" y="T5"/>
                  </a:cxn>
                  <a:cxn ang="T11">
                    <a:pos x="T6" y="T7"/>
                  </a:cxn>
                </a:cxnLst>
                <a:rect l="T12" t="T13" r="T14" b="T15"/>
                <a:pathLst>
                  <a:path w="11" h="4">
                    <a:moveTo>
                      <a:pt x="0" y="4"/>
                    </a:moveTo>
                    <a:lnTo>
                      <a:pt x="5" y="0"/>
                    </a:lnTo>
                    <a:lnTo>
                      <a:pt x="11" y="0"/>
                    </a:lnTo>
                    <a:lnTo>
                      <a:pt x="0" y="4"/>
                    </a:lnTo>
                    <a:close/>
                  </a:path>
                </a:pathLst>
              </a:custGeom>
              <a:solidFill>
                <a:srgbClr val="000000"/>
              </a:solidFill>
              <a:ln w="9525">
                <a:noFill/>
                <a:round/>
                <a:headEnd/>
                <a:tailEnd/>
              </a:ln>
            </p:spPr>
            <p:txBody>
              <a:bodyPr/>
              <a:lstStyle/>
              <a:p>
                <a:endParaRPr lang="en-US"/>
              </a:p>
            </p:txBody>
          </p:sp>
          <p:sp>
            <p:nvSpPr>
              <p:cNvPr id="208485" name="Freeform 245"/>
              <p:cNvSpPr>
                <a:spLocks/>
              </p:cNvSpPr>
              <p:nvPr/>
            </p:nvSpPr>
            <p:spPr bwMode="auto">
              <a:xfrm>
                <a:off x="1906" y="2173"/>
                <a:ext cx="6" cy="8"/>
              </a:xfrm>
              <a:custGeom>
                <a:avLst/>
                <a:gdLst>
                  <a:gd name="T0" fmla="*/ 0 w 27"/>
                  <a:gd name="T1" fmla="*/ 0 h 32"/>
                  <a:gd name="T2" fmla="*/ 0 w 27"/>
                  <a:gd name="T3" fmla="*/ 0 h 32"/>
                  <a:gd name="T4" fmla="*/ 0 w 27"/>
                  <a:gd name="T5" fmla="*/ 0 h 32"/>
                  <a:gd name="T6" fmla="*/ 0 w 27"/>
                  <a:gd name="T7" fmla="*/ 0 h 32"/>
                  <a:gd name="T8" fmla="*/ 0 w 27"/>
                  <a:gd name="T9" fmla="*/ 0 h 32"/>
                  <a:gd name="T10" fmla="*/ 0 w 27"/>
                  <a:gd name="T11" fmla="*/ 0 h 32"/>
                  <a:gd name="T12" fmla="*/ 0 60000 65536"/>
                  <a:gd name="T13" fmla="*/ 0 60000 65536"/>
                  <a:gd name="T14" fmla="*/ 0 60000 65536"/>
                  <a:gd name="T15" fmla="*/ 0 60000 65536"/>
                  <a:gd name="T16" fmla="*/ 0 60000 65536"/>
                  <a:gd name="T17" fmla="*/ 0 60000 65536"/>
                  <a:gd name="T18" fmla="*/ 0 w 27"/>
                  <a:gd name="T19" fmla="*/ 0 h 32"/>
                  <a:gd name="T20" fmla="*/ 27 w 27"/>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27" h="32">
                    <a:moveTo>
                      <a:pt x="27" y="27"/>
                    </a:moveTo>
                    <a:lnTo>
                      <a:pt x="16" y="0"/>
                    </a:lnTo>
                    <a:lnTo>
                      <a:pt x="0" y="0"/>
                    </a:lnTo>
                    <a:lnTo>
                      <a:pt x="0" y="32"/>
                    </a:lnTo>
                    <a:lnTo>
                      <a:pt x="16" y="32"/>
                    </a:lnTo>
                    <a:lnTo>
                      <a:pt x="27" y="27"/>
                    </a:lnTo>
                    <a:close/>
                  </a:path>
                </a:pathLst>
              </a:custGeom>
              <a:solidFill>
                <a:srgbClr val="000000"/>
              </a:solidFill>
              <a:ln w="9525">
                <a:noFill/>
                <a:round/>
                <a:headEnd/>
                <a:tailEnd/>
              </a:ln>
            </p:spPr>
            <p:txBody>
              <a:bodyPr/>
              <a:lstStyle/>
              <a:p>
                <a:endParaRPr lang="en-US"/>
              </a:p>
            </p:txBody>
          </p:sp>
          <p:sp>
            <p:nvSpPr>
              <p:cNvPr id="208486" name="Freeform 246"/>
              <p:cNvSpPr>
                <a:spLocks/>
              </p:cNvSpPr>
              <p:nvPr/>
            </p:nvSpPr>
            <p:spPr bwMode="auto">
              <a:xfrm>
                <a:off x="1910" y="2180"/>
                <a:ext cx="2" cy="1"/>
              </a:xfrm>
              <a:custGeom>
                <a:avLst/>
                <a:gdLst>
                  <a:gd name="T0" fmla="*/ 0 w 11"/>
                  <a:gd name="T1" fmla="*/ 0 h 5"/>
                  <a:gd name="T2" fmla="*/ 0 w 11"/>
                  <a:gd name="T3" fmla="*/ 0 h 5"/>
                  <a:gd name="T4" fmla="*/ 0 w 11"/>
                  <a:gd name="T5" fmla="*/ 0 h 5"/>
                  <a:gd name="T6" fmla="*/ 0 w 11"/>
                  <a:gd name="T7" fmla="*/ 0 h 5"/>
                  <a:gd name="T8" fmla="*/ 0 60000 65536"/>
                  <a:gd name="T9" fmla="*/ 0 60000 65536"/>
                  <a:gd name="T10" fmla="*/ 0 60000 65536"/>
                  <a:gd name="T11" fmla="*/ 0 60000 65536"/>
                  <a:gd name="T12" fmla="*/ 0 w 11"/>
                  <a:gd name="T13" fmla="*/ 0 h 5"/>
                  <a:gd name="T14" fmla="*/ 11 w 11"/>
                  <a:gd name="T15" fmla="*/ 5 h 5"/>
                </a:gdLst>
                <a:ahLst/>
                <a:cxnLst>
                  <a:cxn ang="T8">
                    <a:pos x="T0" y="T1"/>
                  </a:cxn>
                  <a:cxn ang="T9">
                    <a:pos x="T2" y="T3"/>
                  </a:cxn>
                  <a:cxn ang="T10">
                    <a:pos x="T4" y="T5"/>
                  </a:cxn>
                  <a:cxn ang="T11">
                    <a:pos x="T6" y="T7"/>
                  </a:cxn>
                </a:cxnLst>
                <a:rect l="T12" t="T13" r="T14" b="T15"/>
                <a:pathLst>
                  <a:path w="11" h="5">
                    <a:moveTo>
                      <a:pt x="11" y="0"/>
                    </a:moveTo>
                    <a:lnTo>
                      <a:pt x="6" y="5"/>
                    </a:lnTo>
                    <a:lnTo>
                      <a:pt x="0" y="5"/>
                    </a:lnTo>
                    <a:lnTo>
                      <a:pt x="11" y="0"/>
                    </a:lnTo>
                    <a:close/>
                  </a:path>
                </a:pathLst>
              </a:custGeom>
              <a:solidFill>
                <a:srgbClr val="000000"/>
              </a:solidFill>
              <a:ln w="9525">
                <a:noFill/>
                <a:round/>
                <a:headEnd/>
                <a:tailEnd/>
              </a:ln>
            </p:spPr>
            <p:txBody>
              <a:bodyPr/>
              <a:lstStyle/>
              <a:p>
                <a:endParaRPr lang="en-US"/>
              </a:p>
            </p:txBody>
          </p:sp>
          <p:sp>
            <p:nvSpPr>
              <p:cNvPr id="208487" name="Freeform 247"/>
              <p:cNvSpPr>
                <a:spLocks/>
              </p:cNvSpPr>
              <p:nvPr/>
            </p:nvSpPr>
            <p:spPr bwMode="auto">
              <a:xfrm>
                <a:off x="1907" y="2171"/>
                <a:ext cx="8" cy="9"/>
              </a:xfrm>
              <a:custGeom>
                <a:avLst/>
                <a:gdLst>
                  <a:gd name="T0" fmla="*/ 0 w 31"/>
                  <a:gd name="T1" fmla="*/ 0 h 35"/>
                  <a:gd name="T2" fmla="*/ 0 w 31"/>
                  <a:gd name="T3" fmla="*/ 0 h 35"/>
                  <a:gd name="T4" fmla="*/ 0 w 31"/>
                  <a:gd name="T5" fmla="*/ 0 h 35"/>
                  <a:gd name="T6" fmla="*/ 0 w 31"/>
                  <a:gd name="T7" fmla="*/ 0 h 35"/>
                  <a:gd name="T8" fmla="*/ 0 w 31"/>
                  <a:gd name="T9" fmla="*/ 0 h 35"/>
                  <a:gd name="T10" fmla="*/ 0 w 31"/>
                  <a:gd name="T11" fmla="*/ 0 h 35"/>
                  <a:gd name="T12" fmla="*/ 0 60000 65536"/>
                  <a:gd name="T13" fmla="*/ 0 60000 65536"/>
                  <a:gd name="T14" fmla="*/ 0 60000 65536"/>
                  <a:gd name="T15" fmla="*/ 0 60000 65536"/>
                  <a:gd name="T16" fmla="*/ 0 60000 65536"/>
                  <a:gd name="T17" fmla="*/ 0 60000 65536"/>
                  <a:gd name="T18" fmla="*/ 0 w 31"/>
                  <a:gd name="T19" fmla="*/ 0 h 35"/>
                  <a:gd name="T20" fmla="*/ 31 w 31"/>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31" h="35">
                    <a:moveTo>
                      <a:pt x="20" y="0"/>
                    </a:moveTo>
                    <a:lnTo>
                      <a:pt x="8" y="5"/>
                    </a:lnTo>
                    <a:lnTo>
                      <a:pt x="0" y="12"/>
                    </a:lnTo>
                    <a:lnTo>
                      <a:pt x="22" y="35"/>
                    </a:lnTo>
                    <a:lnTo>
                      <a:pt x="31" y="27"/>
                    </a:lnTo>
                    <a:lnTo>
                      <a:pt x="20" y="0"/>
                    </a:lnTo>
                    <a:close/>
                  </a:path>
                </a:pathLst>
              </a:custGeom>
              <a:solidFill>
                <a:srgbClr val="000000"/>
              </a:solidFill>
              <a:ln w="9525">
                <a:noFill/>
                <a:round/>
                <a:headEnd/>
                <a:tailEnd/>
              </a:ln>
            </p:spPr>
            <p:txBody>
              <a:bodyPr/>
              <a:lstStyle/>
              <a:p>
                <a:endParaRPr lang="en-US"/>
              </a:p>
            </p:txBody>
          </p:sp>
          <p:sp>
            <p:nvSpPr>
              <p:cNvPr id="208488" name="Freeform 248"/>
              <p:cNvSpPr>
                <a:spLocks/>
              </p:cNvSpPr>
              <p:nvPr/>
            </p:nvSpPr>
            <p:spPr bwMode="auto">
              <a:xfrm>
                <a:off x="1909" y="2171"/>
                <a:ext cx="3" cy="1"/>
              </a:xfrm>
              <a:custGeom>
                <a:avLst/>
                <a:gdLst>
                  <a:gd name="T0" fmla="*/ 0 w 12"/>
                  <a:gd name="T1" fmla="*/ 0 h 5"/>
                  <a:gd name="T2" fmla="*/ 0 w 12"/>
                  <a:gd name="T3" fmla="*/ 0 h 5"/>
                  <a:gd name="T4" fmla="*/ 0 w 12"/>
                  <a:gd name="T5" fmla="*/ 0 h 5"/>
                  <a:gd name="T6" fmla="*/ 0 w 12"/>
                  <a:gd name="T7" fmla="*/ 0 h 5"/>
                  <a:gd name="T8" fmla="*/ 0 60000 65536"/>
                  <a:gd name="T9" fmla="*/ 0 60000 65536"/>
                  <a:gd name="T10" fmla="*/ 0 60000 65536"/>
                  <a:gd name="T11" fmla="*/ 0 60000 65536"/>
                  <a:gd name="T12" fmla="*/ 0 w 12"/>
                  <a:gd name="T13" fmla="*/ 0 h 5"/>
                  <a:gd name="T14" fmla="*/ 12 w 12"/>
                  <a:gd name="T15" fmla="*/ 5 h 5"/>
                </a:gdLst>
                <a:ahLst/>
                <a:cxnLst>
                  <a:cxn ang="T8">
                    <a:pos x="T0" y="T1"/>
                  </a:cxn>
                  <a:cxn ang="T9">
                    <a:pos x="T2" y="T3"/>
                  </a:cxn>
                  <a:cxn ang="T10">
                    <a:pos x="T4" y="T5"/>
                  </a:cxn>
                  <a:cxn ang="T11">
                    <a:pos x="T6" y="T7"/>
                  </a:cxn>
                </a:cxnLst>
                <a:rect l="T12" t="T13" r="T14" b="T15"/>
                <a:pathLst>
                  <a:path w="12" h="5">
                    <a:moveTo>
                      <a:pt x="0" y="5"/>
                    </a:moveTo>
                    <a:lnTo>
                      <a:pt x="5" y="0"/>
                    </a:lnTo>
                    <a:lnTo>
                      <a:pt x="12" y="0"/>
                    </a:lnTo>
                    <a:lnTo>
                      <a:pt x="0" y="5"/>
                    </a:lnTo>
                    <a:close/>
                  </a:path>
                </a:pathLst>
              </a:custGeom>
              <a:solidFill>
                <a:srgbClr val="000000"/>
              </a:solidFill>
              <a:ln w="9525">
                <a:noFill/>
                <a:round/>
                <a:headEnd/>
                <a:tailEnd/>
              </a:ln>
            </p:spPr>
            <p:txBody>
              <a:bodyPr/>
              <a:lstStyle/>
              <a:p>
                <a:endParaRPr lang="en-US"/>
              </a:p>
            </p:txBody>
          </p:sp>
          <p:sp>
            <p:nvSpPr>
              <p:cNvPr id="208489" name="Freeform 249"/>
              <p:cNvSpPr>
                <a:spLocks/>
              </p:cNvSpPr>
              <p:nvPr/>
            </p:nvSpPr>
            <p:spPr bwMode="auto">
              <a:xfrm>
                <a:off x="1912" y="2171"/>
                <a:ext cx="7" cy="8"/>
              </a:xfrm>
              <a:custGeom>
                <a:avLst/>
                <a:gdLst>
                  <a:gd name="T0" fmla="*/ 0 w 27"/>
                  <a:gd name="T1" fmla="*/ 0 h 32"/>
                  <a:gd name="T2" fmla="*/ 0 w 27"/>
                  <a:gd name="T3" fmla="*/ 0 h 32"/>
                  <a:gd name="T4" fmla="*/ 0 w 27"/>
                  <a:gd name="T5" fmla="*/ 0 h 32"/>
                  <a:gd name="T6" fmla="*/ 0 w 27"/>
                  <a:gd name="T7" fmla="*/ 0 h 32"/>
                  <a:gd name="T8" fmla="*/ 0 w 27"/>
                  <a:gd name="T9" fmla="*/ 0 h 32"/>
                  <a:gd name="T10" fmla="*/ 0 w 27"/>
                  <a:gd name="T11" fmla="*/ 0 h 32"/>
                  <a:gd name="T12" fmla="*/ 0 60000 65536"/>
                  <a:gd name="T13" fmla="*/ 0 60000 65536"/>
                  <a:gd name="T14" fmla="*/ 0 60000 65536"/>
                  <a:gd name="T15" fmla="*/ 0 60000 65536"/>
                  <a:gd name="T16" fmla="*/ 0 60000 65536"/>
                  <a:gd name="T17" fmla="*/ 0 60000 65536"/>
                  <a:gd name="T18" fmla="*/ 0 w 27"/>
                  <a:gd name="T19" fmla="*/ 0 h 32"/>
                  <a:gd name="T20" fmla="*/ 27 w 27"/>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27" h="32">
                    <a:moveTo>
                      <a:pt x="27" y="27"/>
                    </a:moveTo>
                    <a:lnTo>
                      <a:pt x="16" y="0"/>
                    </a:lnTo>
                    <a:lnTo>
                      <a:pt x="0" y="0"/>
                    </a:lnTo>
                    <a:lnTo>
                      <a:pt x="0" y="32"/>
                    </a:lnTo>
                    <a:lnTo>
                      <a:pt x="16" y="32"/>
                    </a:lnTo>
                    <a:lnTo>
                      <a:pt x="27" y="27"/>
                    </a:lnTo>
                    <a:close/>
                  </a:path>
                </a:pathLst>
              </a:custGeom>
              <a:solidFill>
                <a:srgbClr val="000000"/>
              </a:solidFill>
              <a:ln w="9525">
                <a:noFill/>
                <a:round/>
                <a:headEnd/>
                <a:tailEnd/>
              </a:ln>
            </p:spPr>
            <p:txBody>
              <a:bodyPr/>
              <a:lstStyle/>
              <a:p>
                <a:endParaRPr lang="en-US"/>
              </a:p>
            </p:txBody>
          </p:sp>
          <p:sp>
            <p:nvSpPr>
              <p:cNvPr id="208490" name="Freeform 250"/>
              <p:cNvSpPr>
                <a:spLocks/>
              </p:cNvSpPr>
              <p:nvPr/>
            </p:nvSpPr>
            <p:spPr bwMode="auto">
              <a:xfrm>
                <a:off x="1916" y="2178"/>
                <a:ext cx="3" cy="1"/>
              </a:xfrm>
              <a:custGeom>
                <a:avLst/>
                <a:gdLst>
                  <a:gd name="T0" fmla="*/ 0 w 11"/>
                  <a:gd name="T1" fmla="*/ 0 h 5"/>
                  <a:gd name="T2" fmla="*/ 0 w 11"/>
                  <a:gd name="T3" fmla="*/ 0 h 5"/>
                  <a:gd name="T4" fmla="*/ 0 w 11"/>
                  <a:gd name="T5" fmla="*/ 0 h 5"/>
                  <a:gd name="T6" fmla="*/ 0 w 11"/>
                  <a:gd name="T7" fmla="*/ 0 h 5"/>
                  <a:gd name="T8" fmla="*/ 0 60000 65536"/>
                  <a:gd name="T9" fmla="*/ 0 60000 65536"/>
                  <a:gd name="T10" fmla="*/ 0 60000 65536"/>
                  <a:gd name="T11" fmla="*/ 0 60000 65536"/>
                  <a:gd name="T12" fmla="*/ 0 w 11"/>
                  <a:gd name="T13" fmla="*/ 0 h 5"/>
                  <a:gd name="T14" fmla="*/ 11 w 11"/>
                  <a:gd name="T15" fmla="*/ 5 h 5"/>
                </a:gdLst>
                <a:ahLst/>
                <a:cxnLst>
                  <a:cxn ang="T8">
                    <a:pos x="T0" y="T1"/>
                  </a:cxn>
                  <a:cxn ang="T9">
                    <a:pos x="T2" y="T3"/>
                  </a:cxn>
                  <a:cxn ang="T10">
                    <a:pos x="T4" y="T5"/>
                  </a:cxn>
                  <a:cxn ang="T11">
                    <a:pos x="T6" y="T7"/>
                  </a:cxn>
                </a:cxnLst>
                <a:rect l="T12" t="T13" r="T14" b="T15"/>
                <a:pathLst>
                  <a:path w="11" h="5">
                    <a:moveTo>
                      <a:pt x="11" y="0"/>
                    </a:moveTo>
                    <a:lnTo>
                      <a:pt x="6" y="5"/>
                    </a:lnTo>
                    <a:lnTo>
                      <a:pt x="0" y="5"/>
                    </a:lnTo>
                    <a:lnTo>
                      <a:pt x="11" y="0"/>
                    </a:lnTo>
                    <a:close/>
                  </a:path>
                </a:pathLst>
              </a:custGeom>
              <a:solidFill>
                <a:srgbClr val="000000"/>
              </a:solidFill>
              <a:ln w="9525">
                <a:noFill/>
                <a:round/>
                <a:headEnd/>
                <a:tailEnd/>
              </a:ln>
            </p:spPr>
            <p:txBody>
              <a:bodyPr/>
              <a:lstStyle/>
              <a:p>
                <a:endParaRPr lang="en-US"/>
              </a:p>
            </p:txBody>
          </p:sp>
          <p:sp>
            <p:nvSpPr>
              <p:cNvPr id="208491" name="Freeform 251"/>
              <p:cNvSpPr>
                <a:spLocks/>
              </p:cNvSpPr>
              <p:nvPr/>
            </p:nvSpPr>
            <p:spPr bwMode="auto">
              <a:xfrm>
                <a:off x="1913" y="2169"/>
                <a:ext cx="7" cy="9"/>
              </a:xfrm>
              <a:custGeom>
                <a:avLst/>
                <a:gdLst>
                  <a:gd name="T0" fmla="*/ 0 w 30"/>
                  <a:gd name="T1" fmla="*/ 0 h 35"/>
                  <a:gd name="T2" fmla="*/ 0 w 30"/>
                  <a:gd name="T3" fmla="*/ 0 h 35"/>
                  <a:gd name="T4" fmla="*/ 0 w 30"/>
                  <a:gd name="T5" fmla="*/ 0 h 35"/>
                  <a:gd name="T6" fmla="*/ 0 w 30"/>
                  <a:gd name="T7" fmla="*/ 0 h 35"/>
                  <a:gd name="T8" fmla="*/ 0 w 30"/>
                  <a:gd name="T9" fmla="*/ 0 h 35"/>
                  <a:gd name="T10" fmla="*/ 0 w 30"/>
                  <a:gd name="T11" fmla="*/ 0 h 35"/>
                  <a:gd name="T12" fmla="*/ 0 60000 65536"/>
                  <a:gd name="T13" fmla="*/ 0 60000 65536"/>
                  <a:gd name="T14" fmla="*/ 0 60000 65536"/>
                  <a:gd name="T15" fmla="*/ 0 60000 65536"/>
                  <a:gd name="T16" fmla="*/ 0 60000 65536"/>
                  <a:gd name="T17" fmla="*/ 0 60000 65536"/>
                  <a:gd name="T18" fmla="*/ 0 w 30"/>
                  <a:gd name="T19" fmla="*/ 0 h 35"/>
                  <a:gd name="T20" fmla="*/ 30 w 30"/>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30" h="35">
                    <a:moveTo>
                      <a:pt x="19" y="0"/>
                    </a:moveTo>
                    <a:lnTo>
                      <a:pt x="8" y="4"/>
                    </a:lnTo>
                    <a:lnTo>
                      <a:pt x="0" y="13"/>
                    </a:lnTo>
                    <a:lnTo>
                      <a:pt x="23" y="35"/>
                    </a:lnTo>
                    <a:lnTo>
                      <a:pt x="30" y="27"/>
                    </a:lnTo>
                    <a:lnTo>
                      <a:pt x="19" y="0"/>
                    </a:lnTo>
                    <a:close/>
                  </a:path>
                </a:pathLst>
              </a:custGeom>
              <a:solidFill>
                <a:srgbClr val="000000"/>
              </a:solidFill>
              <a:ln w="9525">
                <a:noFill/>
                <a:round/>
                <a:headEnd/>
                <a:tailEnd/>
              </a:ln>
            </p:spPr>
            <p:txBody>
              <a:bodyPr/>
              <a:lstStyle/>
              <a:p>
                <a:endParaRPr lang="en-US"/>
              </a:p>
            </p:txBody>
          </p:sp>
          <p:sp>
            <p:nvSpPr>
              <p:cNvPr id="208492" name="Freeform 252"/>
              <p:cNvSpPr>
                <a:spLocks/>
              </p:cNvSpPr>
              <p:nvPr/>
            </p:nvSpPr>
            <p:spPr bwMode="auto">
              <a:xfrm>
                <a:off x="1915" y="2169"/>
                <a:ext cx="3" cy="1"/>
              </a:xfrm>
              <a:custGeom>
                <a:avLst/>
                <a:gdLst>
                  <a:gd name="T0" fmla="*/ 0 w 11"/>
                  <a:gd name="T1" fmla="*/ 0 h 4"/>
                  <a:gd name="T2" fmla="*/ 0 w 11"/>
                  <a:gd name="T3" fmla="*/ 0 h 4"/>
                  <a:gd name="T4" fmla="*/ 0 w 11"/>
                  <a:gd name="T5" fmla="*/ 0 h 4"/>
                  <a:gd name="T6" fmla="*/ 0 w 11"/>
                  <a:gd name="T7" fmla="*/ 0 h 4"/>
                  <a:gd name="T8" fmla="*/ 0 60000 65536"/>
                  <a:gd name="T9" fmla="*/ 0 60000 65536"/>
                  <a:gd name="T10" fmla="*/ 0 60000 65536"/>
                  <a:gd name="T11" fmla="*/ 0 60000 65536"/>
                  <a:gd name="T12" fmla="*/ 0 w 11"/>
                  <a:gd name="T13" fmla="*/ 0 h 4"/>
                  <a:gd name="T14" fmla="*/ 11 w 11"/>
                  <a:gd name="T15" fmla="*/ 4 h 4"/>
                </a:gdLst>
                <a:ahLst/>
                <a:cxnLst>
                  <a:cxn ang="T8">
                    <a:pos x="T0" y="T1"/>
                  </a:cxn>
                  <a:cxn ang="T9">
                    <a:pos x="T2" y="T3"/>
                  </a:cxn>
                  <a:cxn ang="T10">
                    <a:pos x="T4" y="T5"/>
                  </a:cxn>
                  <a:cxn ang="T11">
                    <a:pos x="T6" y="T7"/>
                  </a:cxn>
                </a:cxnLst>
                <a:rect l="T12" t="T13" r="T14" b="T15"/>
                <a:pathLst>
                  <a:path w="11" h="4">
                    <a:moveTo>
                      <a:pt x="0" y="4"/>
                    </a:moveTo>
                    <a:lnTo>
                      <a:pt x="5" y="0"/>
                    </a:lnTo>
                    <a:lnTo>
                      <a:pt x="11" y="0"/>
                    </a:lnTo>
                    <a:lnTo>
                      <a:pt x="0" y="4"/>
                    </a:lnTo>
                    <a:close/>
                  </a:path>
                </a:pathLst>
              </a:custGeom>
              <a:solidFill>
                <a:srgbClr val="000000"/>
              </a:solidFill>
              <a:ln w="9525">
                <a:noFill/>
                <a:round/>
                <a:headEnd/>
                <a:tailEnd/>
              </a:ln>
            </p:spPr>
            <p:txBody>
              <a:bodyPr/>
              <a:lstStyle/>
              <a:p>
                <a:endParaRPr lang="en-US"/>
              </a:p>
            </p:txBody>
          </p:sp>
          <p:sp>
            <p:nvSpPr>
              <p:cNvPr id="208493" name="Freeform 253"/>
              <p:cNvSpPr>
                <a:spLocks/>
              </p:cNvSpPr>
              <p:nvPr/>
            </p:nvSpPr>
            <p:spPr bwMode="auto">
              <a:xfrm>
                <a:off x="1918" y="2169"/>
                <a:ext cx="3" cy="8"/>
              </a:xfrm>
              <a:custGeom>
                <a:avLst/>
                <a:gdLst>
                  <a:gd name="T0" fmla="*/ 0 w 15"/>
                  <a:gd name="T1" fmla="*/ 0 h 32"/>
                  <a:gd name="T2" fmla="*/ 0 w 15"/>
                  <a:gd name="T3" fmla="*/ 0 h 32"/>
                  <a:gd name="T4" fmla="*/ 0 w 15"/>
                  <a:gd name="T5" fmla="*/ 0 h 32"/>
                  <a:gd name="T6" fmla="*/ 0 w 15"/>
                  <a:gd name="T7" fmla="*/ 0 h 32"/>
                  <a:gd name="T8" fmla="*/ 0 w 15"/>
                  <a:gd name="T9" fmla="*/ 0 h 32"/>
                  <a:gd name="T10" fmla="*/ 0 w 15"/>
                  <a:gd name="T11" fmla="*/ 0 h 32"/>
                  <a:gd name="T12" fmla="*/ 0 60000 65536"/>
                  <a:gd name="T13" fmla="*/ 0 60000 65536"/>
                  <a:gd name="T14" fmla="*/ 0 60000 65536"/>
                  <a:gd name="T15" fmla="*/ 0 60000 65536"/>
                  <a:gd name="T16" fmla="*/ 0 60000 65536"/>
                  <a:gd name="T17" fmla="*/ 0 60000 65536"/>
                  <a:gd name="T18" fmla="*/ 0 w 15"/>
                  <a:gd name="T19" fmla="*/ 0 h 32"/>
                  <a:gd name="T20" fmla="*/ 15 w 15"/>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15" h="32">
                    <a:moveTo>
                      <a:pt x="15" y="30"/>
                    </a:moveTo>
                    <a:lnTo>
                      <a:pt x="9" y="0"/>
                    </a:lnTo>
                    <a:lnTo>
                      <a:pt x="0" y="0"/>
                    </a:lnTo>
                    <a:lnTo>
                      <a:pt x="0" y="32"/>
                    </a:lnTo>
                    <a:lnTo>
                      <a:pt x="9" y="32"/>
                    </a:lnTo>
                    <a:lnTo>
                      <a:pt x="15" y="30"/>
                    </a:lnTo>
                    <a:close/>
                  </a:path>
                </a:pathLst>
              </a:custGeom>
              <a:solidFill>
                <a:srgbClr val="000000"/>
              </a:solidFill>
              <a:ln w="9525">
                <a:noFill/>
                <a:round/>
                <a:headEnd/>
                <a:tailEnd/>
              </a:ln>
            </p:spPr>
            <p:txBody>
              <a:bodyPr/>
              <a:lstStyle/>
              <a:p>
                <a:endParaRPr lang="en-US"/>
              </a:p>
            </p:txBody>
          </p:sp>
          <p:sp>
            <p:nvSpPr>
              <p:cNvPr id="208494" name="Freeform 254"/>
              <p:cNvSpPr>
                <a:spLocks/>
              </p:cNvSpPr>
              <p:nvPr/>
            </p:nvSpPr>
            <p:spPr bwMode="auto">
              <a:xfrm>
                <a:off x="1920" y="2176"/>
                <a:ext cx="1" cy="1"/>
              </a:xfrm>
              <a:custGeom>
                <a:avLst/>
                <a:gdLst>
                  <a:gd name="T0" fmla="*/ 0 w 6"/>
                  <a:gd name="T1" fmla="*/ 0 h 2"/>
                  <a:gd name="T2" fmla="*/ 0 w 6"/>
                  <a:gd name="T3" fmla="*/ 1 h 2"/>
                  <a:gd name="T4" fmla="*/ 0 w 6"/>
                  <a:gd name="T5" fmla="*/ 1 h 2"/>
                  <a:gd name="T6" fmla="*/ 0 w 6"/>
                  <a:gd name="T7" fmla="*/ 0 h 2"/>
                  <a:gd name="T8" fmla="*/ 0 60000 65536"/>
                  <a:gd name="T9" fmla="*/ 0 60000 65536"/>
                  <a:gd name="T10" fmla="*/ 0 60000 65536"/>
                  <a:gd name="T11" fmla="*/ 0 60000 65536"/>
                  <a:gd name="T12" fmla="*/ 0 w 6"/>
                  <a:gd name="T13" fmla="*/ 0 h 2"/>
                  <a:gd name="T14" fmla="*/ 6 w 6"/>
                  <a:gd name="T15" fmla="*/ 2 h 2"/>
                </a:gdLst>
                <a:ahLst/>
                <a:cxnLst>
                  <a:cxn ang="T8">
                    <a:pos x="T0" y="T1"/>
                  </a:cxn>
                  <a:cxn ang="T9">
                    <a:pos x="T2" y="T3"/>
                  </a:cxn>
                  <a:cxn ang="T10">
                    <a:pos x="T4" y="T5"/>
                  </a:cxn>
                  <a:cxn ang="T11">
                    <a:pos x="T6" y="T7"/>
                  </a:cxn>
                </a:cxnLst>
                <a:rect l="T12" t="T13" r="T14" b="T15"/>
                <a:pathLst>
                  <a:path w="6" h="2">
                    <a:moveTo>
                      <a:pt x="6" y="0"/>
                    </a:moveTo>
                    <a:lnTo>
                      <a:pt x="2" y="2"/>
                    </a:lnTo>
                    <a:lnTo>
                      <a:pt x="0" y="2"/>
                    </a:lnTo>
                    <a:lnTo>
                      <a:pt x="6" y="0"/>
                    </a:lnTo>
                    <a:close/>
                  </a:path>
                </a:pathLst>
              </a:custGeom>
              <a:solidFill>
                <a:srgbClr val="000000"/>
              </a:solidFill>
              <a:ln w="9525">
                <a:noFill/>
                <a:round/>
                <a:headEnd/>
                <a:tailEnd/>
              </a:ln>
            </p:spPr>
            <p:txBody>
              <a:bodyPr/>
              <a:lstStyle/>
              <a:p>
                <a:endParaRPr lang="en-US"/>
              </a:p>
            </p:txBody>
          </p:sp>
          <p:sp>
            <p:nvSpPr>
              <p:cNvPr id="208495" name="Freeform 255"/>
              <p:cNvSpPr>
                <a:spLocks/>
              </p:cNvSpPr>
              <p:nvPr/>
            </p:nvSpPr>
            <p:spPr bwMode="auto">
              <a:xfrm>
                <a:off x="1918" y="2168"/>
                <a:ext cx="7" cy="8"/>
              </a:xfrm>
              <a:custGeom>
                <a:avLst/>
                <a:gdLst>
                  <a:gd name="T0" fmla="*/ 0 w 28"/>
                  <a:gd name="T1" fmla="*/ 0 h 36"/>
                  <a:gd name="T2" fmla="*/ 0 w 28"/>
                  <a:gd name="T3" fmla="*/ 0 h 36"/>
                  <a:gd name="T4" fmla="*/ 0 w 28"/>
                  <a:gd name="T5" fmla="*/ 0 h 36"/>
                  <a:gd name="T6" fmla="*/ 0 w 28"/>
                  <a:gd name="T7" fmla="*/ 0 h 36"/>
                  <a:gd name="T8" fmla="*/ 0 w 28"/>
                  <a:gd name="T9" fmla="*/ 0 h 36"/>
                  <a:gd name="T10" fmla="*/ 0 60000 65536"/>
                  <a:gd name="T11" fmla="*/ 0 60000 65536"/>
                  <a:gd name="T12" fmla="*/ 0 60000 65536"/>
                  <a:gd name="T13" fmla="*/ 0 60000 65536"/>
                  <a:gd name="T14" fmla="*/ 0 60000 65536"/>
                  <a:gd name="T15" fmla="*/ 0 w 28"/>
                  <a:gd name="T16" fmla="*/ 0 h 36"/>
                  <a:gd name="T17" fmla="*/ 28 w 28"/>
                  <a:gd name="T18" fmla="*/ 36 h 36"/>
                </a:gdLst>
                <a:ahLst/>
                <a:cxnLst>
                  <a:cxn ang="T10">
                    <a:pos x="T0" y="T1"/>
                  </a:cxn>
                  <a:cxn ang="T11">
                    <a:pos x="T2" y="T3"/>
                  </a:cxn>
                  <a:cxn ang="T12">
                    <a:pos x="T4" y="T5"/>
                  </a:cxn>
                  <a:cxn ang="T13">
                    <a:pos x="T6" y="T7"/>
                  </a:cxn>
                  <a:cxn ang="T14">
                    <a:pos x="T8" y="T9"/>
                  </a:cxn>
                </a:cxnLst>
                <a:rect l="T15" t="T16" r="T17" b="T18"/>
                <a:pathLst>
                  <a:path w="28" h="36">
                    <a:moveTo>
                      <a:pt x="13" y="0"/>
                    </a:moveTo>
                    <a:lnTo>
                      <a:pt x="28" y="29"/>
                    </a:lnTo>
                    <a:lnTo>
                      <a:pt x="13" y="36"/>
                    </a:lnTo>
                    <a:lnTo>
                      <a:pt x="0" y="8"/>
                    </a:lnTo>
                    <a:lnTo>
                      <a:pt x="13" y="0"/>
                    </a:lnTo>
                    <a:close/>
                  </a:path>
                </a:pathLst>
              </a:custGeom>
              <a:solidFill>
                <a:srgbClr val="000000"/>
              </a:solidFill>
              <a:ln w="9525">
                <a:noFill/>
                <a:round/>
                <a:headEnd/>
                <a:tailEnd/>
              </a:ln>
            </p:spPr>
            <p:txBody>
              <a:bodyPr/>
              <a:lstStyle/>
              <a:p>
                <a:endParaRPr lang="en-US"/>
              </a:p>
            </p:txBody>
          </p:sp>
          <p:sp>
            <p:nvSpPr>
              <p:cNvPr id="208496" name="Freeform 256"/>
              <p:cNvSpPr>
                <a:spLocks/>
              </p:cNvSpPr>
              <p:nvPr/>
            </p:nvSpPr>
            <p:spPr bwMode="auto">
              <a:xfrm>
                <a:off x="1944" y="2159"/>
                <a:ext cx="7" cy="9"/>
              </a:xfrm>
              <a:custGeom>
                <a:avLst/>
                <a:gdLst>
                  <a:gd name="T0" fmla="*/ 0 w 30"/>
                  <a:gd name="T1" fmla="*/ 0 h 38"/>
                  <a:gd name="T2" fmla="*/ 0 w 30"/>
                  <a:gd name="T3" fmla="*/ 0 h 38"/>
                  <a:gd name="T4" fmla="*/ 0 w 30"/>
                  <a:gd name="T5" fmla="*/ 0 h 38"/>
                  <a:gd name="T6" fmla="*/ 0 w 30"/>
                  <a:gd name="T7" fmla="*/ 0 h 38"/>
                  <a:gd name="T8" fmla="*/ 0 w 30"/>
                  <a:gd name="T9" fmla="*/ 0 h 38"/>
                  <a:gd name="T10" fmla="*/ 0 w 30"/>
                  <a:gd name="T11" fmla="*/ 0 h 38"/>
                  <a:gd name="T12" fmla="*/ 0 60000 65536"/>
                  <a:gd name="T13" fmla="*/ 0 60000 65536"/>
                  <a:gd name="T14" fmla="*/ 0 60000 65536"/>
                  <a:gd name="T15" fmla="*/ 0 60000 65536"/>
                  <a:gd name="T16" fmla="*/ 0 60000 65536"/>
                  <a:gd name="T17" fmla="*/ 0 60000 65536"/>
                  <a:gd name="T18" fmla="*/ 0 w 30"/>
                  <a:gd name="T19" fmla="*/ 0 h 38"/>
                  <a:gd name="T20" fmla="*/ 30 w 30"/>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30" h="38">
                    <a:moveTo>
                      <a:pt x="22" y="0"/>
                    </a:moveTo>
                    <a:lnTo>
                      <a:pt x="15" y="2"/>
                    </a:lnTo>
                    <a:lnTo>
                      <a:pt x="0" y="8"/>
                    </a:lnTo>
                    <a:lnTo>
                      <a:pt x="15" y="38"/>
                    </a:lnTo>
                    <a:lnTo>
                      <a:pt x="30" y="30"/>
                    </a:lnTo>
                    <a:lnTo>
                      <a:pt x="22" y="0"/>
                    </a:lnTo>
                    <a:close/>
                  </a:path>
                </a:pathLst>
              </a:custGeom>
              <a:solidFill>
                <a:srgbClr val="000000"/>
              </a:solidFill>
              <a:ln w="9525">
                <a:noFill/>
                <a:round/>
                <a:headEnd/>
                <a:tailEnd/>
              </a:ln>
            </p:spPr>
            <p:txBody>
              <a:bodyPr/>
              <a:lstStyle/>
              <a:p>
                <a:endParaRPr lang="en-US"/>
              </a:p>
            </p:txBody>
          </p:sp>
          <p:sp>
            <p:nvSpPr>
              <p:cNvPr id="208497" name="Freeform 257"/>
              <p:cNvSpPr>
                <a:spLocks/>
              </p:cNvSpPr>
              <p:nvPr/>
            </p:nvSpPr>
            <p:spPr bwMode="auto">
              <a:xfrm>
                <a:off x="1948" y="2159"/>
                <a:ext cx="2" cy="1"/>
              </a:xfrm>
              <a:custGeom>
                <a:avLst/>
                <a:gdLst>
                  <a:gd name="T0" fmla="*/ 0 w 7"/>
                  <a:gd name="T1" fmla="*/ 1 h 2"/>
                  <a:gd name="T2" fmla="*/ 0 w 7"/>
                  <a:gd name="T3" fmla="*/ 0 h 2"/>
                  <a:gd name="T4" fmla="*/ 0 w 7"/>
                  <a:gd name="T5" fmla="*/ 0 h 2"/>
                  <a:gd name="T6" fmla="*/ 0 w 7"/>
                  <a:gd name="T7" fmla="*/ 1 h 2"/>
                  <a:gd name="T8" fmla="*/ 0 60000 65536"/>
                  <a:gd name="T9" fmla="*/ 0 60000 65536"/>
                  <a:gd name="T10" fmla="*/ 0 60000 65536"/>
                  <a:gd name="T11" fmla="*/ 0 60000 65536"/>
                  <a:gd name="T12" fmla="*/ 0 w 7"/>
                  <a:gd name="T13" fmla="*/ 0 h 2"/>
                  <a:gd name="T14" fmla="*/ 7 w 7"/>
                  <a:gd name="T15" fmla="*/ 2 h 2"/>
                </a:gdLst>
                <a:ahLst/>
                <a:cxnLst>
                  <a:cxn ang="T8">
                    <a:pos x="T0" y="T1"/>
                  </a:cxn>
                  <a:cxn ang="T9">
                    <a:pos x="T2" y="T3"/>
                  </a:cxn>
                  <a:cxn ang="T10">
                    <a:pos x="T4" y="T5"/>
                  </a:cxn>
                  <a:cxn ang="T11">
                    <a:pos x="T6" y="T7"/>
                  </a:cxn>
                </a:cxnLst>
                <a:rect l="T12" t="T13" r="T14" b="T15"/>
                <a:pathLst>
                  <a:path w="7" h="2">
                    <a:moveTo>
                      <a:pt x="0" y="2"/>
                    </a:moveTo>
                    <a:lnTo>
                      <a:pt x="4" y="0"/>
                    </a:lnTo>
                    <a:lnTo>
                      <a:pt x="7" y="0"/>
                    </a:lnTo>
                    <a:lnTo>
                      <a:pt x="0" y="2"/>
                    </a:lnTo>
                    <a:close/>
                  </a:path>
                </a:pathLst>
              </a:custGeom>
              <a:solidFill>
                <a:srgbClr val="000000"/>
              </a:solidFill>
              <a:ln w="9525">
                <a:noFill/>
                <a:round/>
                <a:headEnd/>
                <a:tailEnd/>
              </a:ln>
            </p:spPr>
            <p:txBody>
              <a:bodyPr/>
              <a:lstStyle/>
              <a:p>
                <a:endParaRPr lang="en-US"/>
              </a:p>
            </p:txBody>
          </p:sp>
          <p:sp>
            <p:nvSpPr>
              <p:cNvPr id="208498" name="Freeform 258"/>
              <p:cNvSpPr>
                <a:spLocks/>
              </p:cNvSpPr>
              <p:nvPr/>
            </p:nvSpPr>
            <p:spPr bwMode="auto">
              <a:xfrm>
                <a:off x="1950" y="2159"/>
                <a:ext cx="3" cy="8"/>
              </a:xfrm>
              <a:custGeom>
                <a:avLst/>
                <a:gdLst>
                  <a:gd name="T0" fmla="*/ 0 w 15"/>
                  <a:gd name="T1" fmla="*/ 0 h 32"/>
                  <a:gd name="T2" fmla="*/ 0 w 15"/>
                  <a:gd name="T3" fmla="*/ 0 h 32"/>
                  <a:gd name="T4" fmla="*/ 0 w 15"/>
                  <a:gd name="T5" fmla="*/ 0 h 32"/>
                  <a:gd name="T6" fmla="*/ 0 w 15"/>
                  <a:gd name="T7" fmla="*/ 0 h 32"/>
                  <a:gd name="T8" fmla="*/ 0 w 15"/>
                  <a:gd name="T9" fmla="*/ 0 h 32"/>
                  <a:gd name="T10" fmla="*/ 0 w 15"/>
                  <a:gd name="T11" fmla="*/ 0 h 32"/>
                  <a:gd name="T12" fmla="*/ 0 60000 65536"/>
                  <a:gd name="T13" fmla="*/ 0 60000 65536"/>
                  <a:gd name="T14" fmla="*/ 0 60000 65536"/>
                  <a:gd name="T15" fmla="*/ 0 60000 65536"/>
                  <a:gd name="T16" fmla="*/ 0 60000 65536"/>
                  <a:gd name="T17" fmla="*/ 0 60000 65536"/>
                  <a:gd name="T18" fmla="*/ 0 w 15"/>
                  <a:gd name="T19" fmla="*/ 0 h 32"/>
                  <a:gd name="T20" fmla="*/ 15 w 15"/>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15" h="32">
                    <a:moveTo>
                      <a:pt x="15" y="30"/>
                    </a:moveTo>
                    <a:lnTo>
                      <a:pt x="8" y="0"/>
                    </a:lnTo>
                    <a:lnTo>
                      <a:pt x="0" y="0"/>
                    </a:lnTo>
                    <a:lnTo>
                      <a:pt x="0" y="32"/>
                    </a:lnTo>
                    <a:lnTo>
                      <a:pt x="8" y="32"/>
                    </a:lnTo>
                    <a:lnTo>
                      <a:pt x="15" y="30"/>
                    </a:lnTo>
                    <a:close/>
                  </a:path>
                </a:pathLst>
              </a:custGeom>
              <a:solidFill>
                <a:srgbClr val="000000"/>
              </a:solidFill>
              <a:ln w="9525">
                <a:noFill/>
                <a:round/>
                <a:headEnd/>
                <a:tailEnd/>
              </a:ln>
            </p:spPr>
            <p:txBody>
              <a:bodyPr/>
              <a:lstStyle/>
              <a:p>
                <a:endParaRPr lang="en-US"/>
              </a:p>
            </p:txBody>
          </p:sp>
          <p:sp>
            <p:nvSpPr>
              <p:cNvPr id="208499" name="Freeform 259"/>
              <p:cNvSpPr>
                <a:spLocks/>
              </p:cNvSpPr>
              <p:nvPr/>
            </p:nvSpPr>
            <p:spPr bwMode="auto">
              <a:xfrm>
                <a:off x="1951" y="2167"/>
                <a:ext cx="2" cy="1"/>
              </a:xfrm>
              <a:custGeom>
                <a:avLst/>
                <a:gdLst>
                  <a:gd name="T0" fmla="*/ 0 w 7"/>
                  <a:gd name="T1" fmla="*/ 0 h 2"/>
                  <a:gd name="T2" fmla="*/ 0 w 7"/>
                  <a:gd name="T3" fmla="*/ 1 h 2"/>
                  <a:gd name="T4" fmla="*/ 0 w 7"/>
                  <a:gd name="T5" fmla="*/ 1 h 2"/>
                  <a:gd name="T6" fmla="*/ 0 w 7"/>
                  <a:gd name="T7" fmla="*/ 0 h 2"/>
                  <a:gd name="T8" fmla="*/ 0 60000 65536"/>
                  <a:gd name="T9" fmla="*/ 0 60000 65536"/>
                  <a:gd name="T10" fmla="*/ 0 60000 65536"/>
                  <a:gd name="T11" fmla="*/ 0 60000 65536"/>
                  <a:gd name="T12" fmla="*/ 0 w 7"/>
                  <a:gd name="T13" fmla="*/ 0 h 2"/>
                  <a:gd name="T14" fmla="*/ 7 w 7"/>
                  <a:gd name="T15" fmla="*/ 2 h 2"/>
                </a:gdLst>
                <a:ahLst/>
                <a:cxnLst>
                  <a:cxn ang="T8">
                    <a:pos x="T0" y="T1"/>
                  </a:cxn>
                  <a:cxn ang="T9">
                    <a:pos x="T2" y="T3"/>
                  </a:cxn>
                  <a:cxn ang="T10">
                    <a:pos x="T4" y="T5"/>
                  </a:cxn>
                  <a:cxn ang="T11">
                    <a:pos x="T6" y="T7"/>
                  </a:cxn>
                </a:cxnLst>
                <a:rect l="T12" t="T13" r="T14" b="T15"/>
                <a:pathLst>
                  <a:path w="7" h="2">
                    <a:moveTo>
                      <a:pt x="7" y="0"/>
                    </a:moveTo>
                    <a:lnTo>
                      <a:pt x="3" y="2"/>
                    </a:lnTo>
                    <a:lnTo>
                      <a:pt x="0" y="2"/>
                    </a:lnTo>
                    <a:lnTo>
                      <a:pt x="7" y="0"/>
                    </a:lnTo>
                    <a:close/>
                  </a:path>
                </a:pathLst>
              </a:custGeom>
              <a:solidFill>
                <a:srgbClr val="000000"/>
              </a:solidFill>
              <a:ln w="9525">
                <a:noFill/>
                <a:round/>
                <a:headEnd/>
                <a:tailEnd/>
              </a:ln>
            </p:spPr>
            <p:txBody>
              <a:bodyPr/>
              <a:lstStyle/>
              <a:p>
                <a:endParaRPr lang="en-US"/>
              </a:p>
            </p:txBody>
          </p:sp>
          <p:sp>
            <p:nvSpPr>
              <p:cNvPr id="208500" name="Freeform 260"/>
              <p:cNvSpPr>
                <a:spLocks/>
              </p:cNvSpPr>
              <p:nvPr/>
            </p:nvSpPr>
            <p:spPr bwMode="auto">
              <a:xfrm>
                <a:off x="1950" y="2157"/>
                <a:ext cx="7" cy="10"/>
              </a:xfrm>
              <a:custGeom>
                <a:avLst/>
                <a:gdLst>
                  <a:gd name="T0" fmla="*/ 0 w 29"/>
                  <a:gd name="T1" fmla="*/ 0 h 38"/>
                  <a:gd name="T2" fmla="*/ 0 w 29"/>
                  <a:gd name="T3" fmla="*/ 0 h 38"/>
                  <a:gd name="T4" fmla="*/ 0 w 29"/>
                  <a:gd name="T5" fmla="*/ 0 h 38"/>
                  <a:gd name="T6" fmla="*/ 0 w 29"/>
                  <a:gd name="T7" fmla="*/ 0 h 38"/>
                  <a:gd name="T8" fmla="*/ 0 w 29"/>
                  <a:gd name="T9" fmla="*/ 0 h 38"/>
                  <a:gd name="T10" fmla="*/ 0 w 29"/>
                  <a:gd name="T11" fmla="*/ 0 h 38"/>
                  <a:gd name="T12" fmla="*/ 0 60000 65536"/>
                  <a:gd name="T13" fmla="*/ 0 60000 65536"/>
                  <a:gd name="T14" fmla="*/ 0 60000 65536"/>
                  <a:gd name="T15" fmla="*/ 0 60000 65536"/>
                  <a:gd name="T16" fmla="*/ 0 60000 65536"/>
                  <a:gd name="T17" fmla="*/ 0 60000 65536"/>
                  <a:gd name="T18" fmla="*/ 0 w 29"/>
                  <a:gd name="T19" fmla="*/ 0 h 38"/>
                  <a:gd name="T20" fmla="*/ 29 w 29"/>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29" h="38">
                    <a:moveTo>
                      <a:pt x="22" y="0"/>
                    </a:moveTo>
                    <a:lnTo>
                      <a:pt x="16" y="2"/>
                    </a:lnTo>
                    <a:lnTo>
                      <a:pt x="0" y="10"/>
                    </a:lnTo>
                    <a:lnTo>
                      <a:pt x="13" y="38"/>
                    </a:lnTo>
                    <a:lnTo>
                      <a:pt x="29" y="30"/>
                    </a:lnTo>
                    <a:lnTo>
                      <a:pt x="22" y="0"/>
                    </a:lnTo>
                    <a:close/>
                  </a:path>
                </a:pathLst>
              </a:custGeom>
              <a:solidFill>
                <a:srgbClr val="000000"/>
              </a:solidFill>
              <a:ln w="9525">
                <a:noFill/>
                <a:round/>
                <a:headEnd/>
                <a:tailEnd/>
              </a:ln>
            </p:spPr>
            <p:txBody>
              <a:bodyPr/>
              <a:lstStyle/>
              <a:p>
                <a:endParaRPr lang="en-US"/>
              </a:p>
            </p:txBody>
          </p:sp>
          <p:sp>
            <p:nvSpPr>
              <p:cNvPr id="208501" name="Freeform 261"/>
              <p:cNvSpPr>
                <a:spLocks/>
              </p:cNvSpPr>
              <p:nvPr/>
            </p:nvSpPr>
            <p:spPr bwMode="auto">
              <a:xfrm>
                <a:off x="1954" y="2157"/>
                <a:ext cx="1" cy="1"/>
              </a:xfrm>
              <a:custGeom>
                <a:avLst/>
                <a:gdLst>
                  <a:gd name="T0" fmla="*/ 0 w 6"/>
                  <a:gd name="T1" fmla="*/ 1 h 2"/>
                  <a:gd name="T2" fmla="*/ 0 w 6"/>
                  <a:gd name="T3" fmla="*/ 0 h 2"/>
                  <a:gd name="T4" fmla="*/ 0 w 6"/>
                  <a:gd name="T5" fmla="*/ 0 h 2"/>
                  <a:gd name="T6" fmla="*/ 0 w 6"/>
                  <a:gd name="T7" fmla="*/ 1 h 2"/>
                  <a:gd name="T8" fmla="*/ 0 60000 65536"/>
                  <a:gd name="T9" fmla="*/ 0 60000 65536"/>
                  <a:gd name="T10" fmla="*/ 0 60000 65536"/>
                  <a:gd name="T11" fmla="*/ 0 60000 65536"/>
                  <a:gd name="T12" fmla="*/ 0 w 6"/>
                  <a:gd name="T13" fmla="*/ 0 h 2"/>
                  <a:gd name="T14" fmla="*/ 6 w 6"/>
                  <a:gd name="T15" fmla="*/ 2 h 2"/>
                </a:gdLst>
                <a:ahLst/>
                <a:cxnLst>
                  <a:cxn ang="T8">
                    <a:pos x="T0" y="T1"/>
                  </a:cxn>
                  <a:cxn ang="T9">
                    <a:pos x="T2" y="T3"/>
                  </a:cxn>
                  <a:cxn ang="T10">
                    <a:pos x="T4" y="T5"/>
                  </a:cxn>
                  <a:cxn ang="T11">
                    <a:pos x="T6" y="T7"/>
                  </a:cxn>
                </a:cxnLst>
                <a:rect l="T12" t="T13" r="T14" b="T15"/>
                <a:pathLst>
                  <a:path w="6" h="2">
                    <a:moveTo>
                      <a:pt x="0" y="2"/>
                    </a:moveTo>
                    <a:lnTo>
                      <a:pt x="2" y="0"/>
                    </a:lnTo>
                    <a:lnTo>
                      <a:pt x="6" y="0"/>
                    </a:lnTo>
                    <a:lnTo>
                      <a:pt x="0" y="2"/>
                    </a:lnTo>
                    <a:close/>
                  </a:path>
                </a:pathLst>
              </a:custGeom>
              <a:solidFill>
                <a:srgbClr val="000000"/>
              </a:solidFill>
              <a:ln w="9525">
                <a:noFill/>
                <a:round/>
                <a:headEnd/>
                <a:tailEnd/>
              </a:ln>
            </p:spPr>
            <p:txBody>
              <a:bodyPr/>
              <a:lstStyle/>
              <a:p>
                <a:endParaRPr lang="en-US"/>
              </a:p>
            </p:txBody>
          </p:sp>
          <p:sp>
            <p:nvSpPr>
              <p:cNvPr id="208502" name="Freeform 262"/>
              <p:cNvSpPr>
                <a:spLocks/>
              </p:cNvSpPr>
              <p:nvPr/>
            </p:nvSpPr>
            <p:spPr bwMode="auto">
              <a:xfrm>
                <a:off x="1955" y="2157"/>
                <a:ext cx="5" cy="8"/>
              </a:xfrm>
              <a:custGeom>
                <a:avLst/>
                <a:gdLst>
                  <a:gd name="T0" fmla="*/ 0 w 20"/>
                  <a:gd name="T1" fmla="*/ 0 h 32"/>
                  <a:gd name="T2" fmla="*/ 0 w 20"/>
                  <a:gd name="T3" fmla="*/ 0 h 32"/>
                  <a:gd name="T4" fmla="*/ 0 w 20"/>
                  <a:gd name="T5" fmla="*/ 0 h 32"/>
                  <a:gd name="T6" fmla="*/ 0 w 20"/>
                  <a:gd name="T7" fmla="*/ 0 h 32"/>
                  <a:gd name="T8" fmla="*/ 0 w 20"/>
                  <a:gd name="T9" fmla="*/ 0 h 32"/>
                  <a:gd name="T10" fmla="*/ 0 w 20"/>
                  <a:gd name="T11" fmla="*/ 0 h 32"/>
                  <a:gd name="T12" fmla="*/ 0 60000 65536"/>
                  <a:gd name="T13" fmla="*/ 0 60000 65536"/>
                  <a:gd name="T14" fmla="*/ 0 60000 65536"/>
                  <a:gd name="T15" fmla="*/ 0 60000 65536"/>
                  <a:gd name="T16" fmla="*/ 0 60000 65536"/>
                  <a:gd name="T17" fmla="*/ 0 60000 65536"/>
                  <a:gd name="T18" fmla="*/ 0 w 20"/>
                  <a:gd name="T19" fmla="*/ 0 h 32"/>
                  <a:gd name="T20" fmla="*/ 20 w 20"/>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20" h="32">
                    <a:moveTo>
                      <a:pt x="20" y="27"/>
                    </a:moveTo>
                    <a:lnTo>
                      <a:pt x="8" y="0"/>
                    </a:lnTo>
                    <a:lnTo>
                      <a:pt x="0" y="0"/>
                    </a:lnTo>
                    <a:lnTo>
                      <a:pt x="0" y="32"/>
                    </a:lnTo>
                    <a:lnTo>
                      <a:pt x="8" y="32"/>
                    </a:lnTo>
                    <a:lnTo>
                      <a:pt x="20" y="27"/>
                    </a:lnTo>
                    <a:close/>
                  </a:path>
                </a:pathLst>
              </a:custGeom>
              <a:solidFill>
                <a:srgbClr val="000000"/>
              </a:solidFill>
              <a:ln w="9525">
                <a:noFill/>
                <a:round/>
                <a:headEnd/>
                <a:tailEnd/>
              </a:ln>
            </p:spPr>
            <p:txBody>
              <a:bodyPr/>
              <a:lstStyle/>
              <a:p>
                <a:endParaRPr lang="en-US"/>
              </a:p>
            </p:txBody>
          </p:sp>
          <p:sp>
            <p:nvSpPr>
              <p:cNvPr id="208503" name="Freeform 263"/>
              <p:cNvSpPr>
                <a:spLocks/>
              </p:cNvSpPr>
              <p:nvPr/>
            </p:nvSpPr>
            <p:spPr bwMode="auto">
              <a:xfrm>
                <a:off x="1958" y="2164"/>
                <a:ext cx="2" cy="1"/>
              </a:xfrm>
              <a:custGeom>
                <a:avLst/>
                <a:gdLst>
                  <a:gd name="T0" fmla="*/ 0 w 12"/>
                  <a:gd name="T1" fmla="*/ 0 h 5"/>
                  <a:gd name="T2" fmla="*/ 0 w 12"/>
                  <a:gd name="T3" fmla="*/ 0 h 5"/>
                  <a:gd name="T4" fmla="*/ 0 w 12"/>
                  <a:gd name="T5" fmla="*/ 0 h 5"/>
                  <a:gd name="T6" fmla="*/ 0 w 12"/>
                  <a:gd name="T7" fmla="*/ 0 h 5"/>
                  <a:gd name="T8" fmla="*/ 0 60000 65536"/>
                  <a:gd name="T9" fmla="*/ 0 60000 65536"/>
                  <a:gd name="T10" fmla="*/ 0 60000 65536"/>
                  <a:gd name="T11" fmla="*/ 0 60000 65536"/>
                  <a:gd name="T12" fmla="*/ 0 w 12"/>
                  <a:gd name="T13" fmla="*/ 0 h 5"/>
                  <a:gd name="T14" fmla="*/ 12 w 12"/>
                  <a:gd name="T15" fmla="*/ 5 h 5"/>
                </a:gdLst>
                <a:ahLst/>
                <a:cxnLst>
                  <a:cxn ang="T8">
                    <a:pos x="T0" y="T1"/>
                  </a:cxn>
                  <a:cxn ang="T9">
                    <a:pos x="T2" y="T3"/>
                  </a:cxn>
                  <a:cxn ang="T10">
                    <a:pos x="T4" y="T5"/>
                  </a:cxn>
                  <a:cxn ang="T11">
                    <a:pos x="T6" y="T7"/>
                  </a:cxn>
                </a:cxnLst>
                <a:rect l="T12" t="T13" r="T14" b="T15"/>
                <a:pathLst>
                  <a:path w="12" h="5">
                    <a:moveTo>
                      <a:pt x="12" y="0"/>
                    </a:moveTo>
                    <a:lnTo>
                      <a:pt x="7" y="5"/>
                    </a:lnTo>
                    <a:lnTo>
                      <a:pt x="0" y="5"/>
                    </a:lnTo>
                    <a:lnTo>
                      <a:pt x="12" y="0"/>
                    </a:lnTo>
                    <a:close/>
                  </a:path>
                </a:pathLst>
              </a:custGeom>
              <a:solidFill>
                <a:srgbClr val="000000"/>
              </a:solidFill>
              <a:ln w="9525">
                <a:noFill/>
                <a:round/>
                <a:headEnd/>
                <a:tailEnd/>
              </a:ln>
            </p:spPr>
            <p:txBody>
              <a:bodyPr/>
              <a:lstStyle/>
              <a:p>
                <a:endParaRPr lang="en-US"/>
              </a:p>
            </p:txBody>
          </p:sp>
          <p:sp>
            <p:nvSpPr>
              <p:cNvPr id="208504" name="Freeform 264"/>
              <p:cNvSpPr>
                <a:spLocks/>
              </p:cNvSpPr>
              <p:nvPr/>
            </p:nvSpPr>
            <p:spPr bwMode="auto">
              <a:xfrm>
                <a:off x="1955" y="2155"/>
                <a:ext cx="8" cy="9"/>
              </a:xfrm>
              <a:custGeom>
                <a:avLst/>
                <a:gdLst>
                  <a:gd name="T0" fmla="*/ 0 w 31"/>
                  <a:gd name="T1" fmla="*/ 0 h 35"/>
                  <a:gd name="T2" fmla="*/ 0 w 31"/>
                  <a:gd name="T3" fmla="*/ 0 h 35"/>
                  <a:gd name="T4" fmla="*/ 0 w 31"/>
                  <a:gd name="T5" fmla="*/ 0 h 35"/>
                  <a:gd name="T6" fmla="*/ 0 w 31"/>
                  <a:gd name="T7" fmla="*/ 0 h 35"/>
                  <a:gd name="T8" fmla="*/ 0 w 31"/>
                  <a:gd name="T9" fmla="*/ 0 h 35"/>
                  <a:gd name="T10" fmla="*/ 0 w 31"/>
                  <a:gd name="T11" fmla="*/ 0 h 35"/>
                  <a:gd name="T12" fmla="*/ 0 60000 65536"/>
                  <a:gd name="T13" fmla="*/ 0 60000 65536"/>
                  <a:gd name="T14" fmla="*/ 0 60000 65536"/>
                  <a:gd name="T15" fmla="*/ 0 60000 65536"/>
                  <a:gd name="T16" fmla="*/ 0 60000 65536"/>
                  <a:gd name="T17" fmla="*/ 0 60000 65536"/>
                  <a:gd name="T18" fmla="*/ 0 w 31"/>
                  <a:gd name="T19" fmla="*/ 0 h 35"/>
                  <a:gd name="T20" fmla="*/ 31 w 31"/>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31" h="35">
                    <a:moveTo>
                      <a:pt x="19" y="0"/>
                    </a:moveTo>
                    <a:lnTo>
                      <a:pt x="8" y="5"/>
                    </a:lnTo>
                    <a:lnTo>
                      <a:pt x="0" y="12"/>
                    </a:lnTo>
                    <a:lnTo>
                      <a:pt x="23" y="35"/>
                    </a:lnTo>
                    <a:lnTo>
                      <a:pt x="31" y="27"/>
                    </a:lnTo>
                    <a:lnTo>
                      <a:pt x="19" y="0"/>
                    </a:lnTo>
                    <a:close/>
                  </a:path>
                </a:pathLst>
              </a:custGeom>
              <a:solidFill>
                <a:srgbClr val="000000"/>
              </a:solidFill>
              <a:ln w="9525">
                <a:noFill/>
                <a:round/>
                <a:headEnd/>
                <a:tailEnd/>
              </a:ln>
            </p:spPr>
            <p:txBody>
              <a:bodyPr/>
              <a:lstStyle/>
              <a:p>
                <a:endParaRPr lang="en-US"/>
              </a:p>
            </p:txBody>
          </p:sp>
          <p:sp>
            <p:nvSpPr>
              <p:cNvPr id="208505" name="Freeform 265"/>
              <p:cNvSpPr>
                <a:spLocks/>
              </p:cNvSpPr>
              <p:nvPr/>
            </p:nvSpPr>
            <p:spPr bwMode="auto">
              <a:xfrm>
                <a:off x="1957" y="2155"/>
                <a:ext cx="2" cy="1"/>
              </a:xfrm>
              <a:custGeom>
                <a:avLst/>
                <a:gdLst>
                  <a:gd name="T0" fmla="*/ 0 w 11"/>
                  <a:gd name="T1" fmla="*/ 0 h 5"/>
                  <a:gd name="T2" fmla="*/ 0 w 11"/>
                  <a:gd name="T3" fmla="*/ 0 h 5"/>
                  <a:gd name="T4" fmla="*/ 0 w 11"/>
                  <a:gd name="T5" fmla="*/ 0 h 5"/>
                  <a:gd name="T6" fmla="*/ 0 w 11"/>
                  <a:gd name="T7" fmla="*/ 0 h 5"/>
                  <a:gd name="T8" fmla="*/ 0 60000 65536"/>
                  <a:gd name="T9" fmla="*/ 0 60000 65536"/>
                  <a:gd name="T10" fmla="*/ 0 60000 65536"/>
                  <a:gd name="T11" fmla="*/ 0 60000 65536"/>
                  <a:gd name="T12" fmla="*/ 0 w 11"/>
                  <a:gd name="T13" fmla="*/ 0 h 5"/>
                  <a:gd name="T14" fmla="*/ 11 w 11"/>
                  <a:gd name="T15" fmla="*/ 5 h 5"/>
                </a:gdLst>
                <a:ahLst/>
                <a:cxnLst>
                  <a:cxn ang="T8">
                    <a:pos x="T0" y="T1"/>
                  </a:cxn>
                  <a:cxn ang="T9">
                    <a:pos x="T2" y="T3"/>
                  </a:cxn>
                  <a:cxn ang="T10">
                    <a:pos x="T4" y="T5"/>
                  </a:cxn>
                  <a:cxn ang="T11">
                    <a:pos x="T6" y="T7"/>
                  </a:cxn>
                </a:cxnLst>
                <a:rect l="T12" t="T13" r="T14" b="T15"/>
                <a:pathLst>
                  <a:path w="11" h="5">
                    <a:moveTo>
                      <a:pt x="0" y="5"/>
                    </a:moveTo>
                    <a:lnTo>
                      <a:pt x="5" y="0"/>
                    </a:lnTo>
                    <a:lnTo>
                      <a:pt x="11" y="0"/>
                    </a:lnTo>
                    <a:lnTo>
                      <a:pt x="0" y="5"/>
                    </a:lnTo>
                    <a:close/>
                  </a:path>
                </a:pathLst>
              </a:custGeom>
              <a:solidFill>
                <a:srgbClr val="000000"/>
              </a:solidFill>
              <a:ln w="9525">
                <a:noFill/>
                <a:round/>
                <a:headEnd/>
                <a:tailEnd/>
              </a:ln>
            </p:spPr>
            <p:txBody>
              <a:bodyPr/>
              <a:lstStyle/>
              <a:p>
                <a:endParaRPr lang="en-US"/>
              </a:p>
            </p:txBody>
          </p:sp>
          <p:sp>
            <p:nvSpPr>
              <p:cNvPr id="208506" name="Freeform 266"/>
              <p:cNvSpPr>
                <a:spLocks/>
              </p:cNvSpPr>
              <p:nvPr/>
            </p:nvSpPr>
            <p:spPr bwMode="auto">
              <a:xfrm>
                <a:off x="1959" y="2155"/>
                <a:ext cx="8" cy="8"/>
              </a:xfrm>
              <a:custGeom>
                <a:avLst/>
                <a:gdLst>
                  <a:gd name="T0" fmla="*/ 0 w 28"/>
                  <a:gd name="T1" fmla="*/ 0 h 32"/>
                  <a:gd name="T2" fmla="*/ 0 w 28"/>
                  <a:gd name="T3" fmla="*/ 0 h 32"/>
                  <a:gd name="T4" fmla="*/ 0 w 28"/>
                  <a:gd name="T5" fmla="*/ 0 h 32"/>
                  <a:gd name="T6" fmla="*/ 0 w 28"/>
                  <a:gd name="T7" fmla="*/ 0 h 32"/>
                  <a:gd name="T8" fmla="*/ 0 w 28"/>
                  <a:gd name="T9" fmla="*/ 0 h 32"/>
                  <a:gd name="T10" fmla="*/ 0 w 28"/>
                  <a:gd name="T11" fmla="*/ 0 h 32"/>
                  <a:gd name="T12" fmla="*/ 0 60000 65536"/>
                  <a:gd name="T13" fmla="*/ 0 60000 65536"/>
                  <a:gd name="T14" fmla="*/ 0 60000 65536"/>
                  <a:gd name="T15" fmla="*/ 0 60000 65536"/>
                  <a:gd name="T16" fmla="*/ 0 60000 65536"/>
                  <a:gd name="T17" fmla="*/ 0 60000 65536"/>
                  <a:gd name="T18" fmla="*/ 0 w 28"/>
                  <a:gd name="T19" fmla="*/ 0 h 32"/>
                  <a:gd name="T20" fmla="*/ 28 w 28"/>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28" h="32">
                    <a:moveTo>
                      <a:pt x="28" y="27"/>
                    </a:moveTo>
                    <a:lnTo>
                      <a:pt x="16" y="0"/>
                    </a:lnTo>
                    <a:lnTo>
                      <a:pt x="0" y="0"/>
                    </a:lnTo>
                    <a:lnTo>
                      <a:pt x="0" y="32"/>
                    </a:lnTo>
                    <a:lnTo>
                      <a:pt x="16" y="32"/>
                    </a:lnTo>
                    <a:lnTo>
                      <a:pt x="28" y="27"/>
                    </a:lnTo>
                    <a:close/>
                  </a:path>
                </a:pathLst>
              </a:custGeom>
              <a:solidFill>
                <a:srgbClr val="000000"/>
              </a:solidFill>
              <a:ln w="9525">
                <a:noFill/>
                <a:round/>
                <a:headEnd/>
                <a:tailEnd/>
              </a:ln>
            </p:spPr>
            <p:txBody>
              <a:bodyPr/>
              <a:lstStyle/>
              <a:p>
                <a:endParaRPr lang="en-US"/>
              </a:p>
            </p:txBody>
          </p:sp>
          <p:sp>
            <p:nvSpPr>
              <p:cNvPr id="208507" name="Freeform 267"/>
              <p:cNvSpPr>
                <a:spLocks/>
              </p:cNvSpPr>
              <p:nvPr/>
            </p:nvSpPr>
            <p:spPr bwMode="auto">
              <a:xfrm>
                <a:off x="1963" y="2162"/>
                <a:ext cx="4" cy="1"/>
              </a:xfrm>
              <a:custGeom>
                <a:avLst/>
                <a:gdLst>
                  <a:gd name="T0" fmla="*/ 0 w 12"/>
                  <a:gd name="T1" fmla="*/ 0 h 5"/>
                  <a:gd name="T2" fmla="*/ 0 w 12"/>
                  <a:gd name="T3" fmla="*/ 0 h 5"/>
                  <a:gd name="T4" fmla="*/ 0 w 12"/>
                  <a:gd name="T5" fmla="*/ 0 h 5"/>
                  <a:gd name="T6" fmla="*/ 0 w 12"/>
                  <a:gd name="T7" fmla="*/ 0 h 5"/>
                  <a:gd name="T8" fmla="*/ 0 60000 65536"/>
                  <a:gd name="T9" fmla="*/ 0 60000 65536"/>
                  <a:gd name="T10" fmla="*/ 0 60000 65536"/>
                  <a:gd name="T11" fmla="*/ 0 60000 65536"/>
                  <a:gd name="T12" fmla="*/ 0 w 12"/>
                  <a:gd name="T13" fmla="*/ 0 h 5"/>
                  <a:gd name="T14" fmla="*/ 12 w 12"/>
                  <a:gd name="T15" fmla="*/ 5 h 5"/>
                </a:gdLst>
                <a:ahLst/>
                <a:cxnLst>
                  <a:cxn ang="T8">
                    <a:pos x="T0" y="T1"/>
                  </a:cxn>
                  <a:cxn ang="T9">
                    <a:pos x="T2" y="T3"/>
                  </a:cxn>
                  <a:cxn ang="T10">
                    <a:pos x="T4" y="T5"/>
                  </a:cxn>
                  <a:cxn ang="T11">
                    <a:pos x="T6" y="T7"/>
                  </a:cxn>
                </a:cxnLst>
                <a:rect l="T12" t="T13" r="T14" b="T15"/>
                <a:pathLst>
                  <a:path w="12" h="5">
                    <a:moveTo>
                      <a:pt x="12" y="0"/>
                    </a:moveTo>
                    <a:lnTo>
                      <a:pt x="7" y="5"/>
                    </a:lnTo>
                    <a:lnTo>
                      <a:pt x="0" y="5"/>
                    </a:lnTo>
                    <a:lnTo>
                      <a:pt x="12" y="0"/>
                    </a:lnTo>
                    <a:close/>
                  </a:path>
                </a:pathLst>
              </a:custGeom>
              <a:solidFill>
                <a:srgbClr val="000000"/>
              </a:solidFill>
              <a:ln w="9525">
                <a:noFill/>
                <a:round/>
                <a:headEnd/>
                <a:tailEnd/>
              </a:ln>
            </p:spPr>
            <p:txBody>
              <a:bodyPr/>
              <a:lstStyle/>
              <a:p>
                <a:endParaRPr lang="en-US"/>
              </a:p>
            </p:txBody>
          </p:sp>
          <p:sp>
            <p:nvSpPr>
              <p:cNvPr id="208508" name="Freeform 268"/>
              <p:cNvSpPr>
                <a:spLocks/>
              </p:cNvSpPr>
              <p:nvPr/>
            </p:nvSpPr>
            <p:spPr bwMode="auto">
              <a:xfrm>
                <a:off x="1961" y="2153"/>
                <a:ext cx="7" cy="9"/>
              </a:xfrm>
              <a:custGeom>
                <a:avLst/>
                <a:gdLst>
                  <a:gd name="T0" fmla="*/ 0 w 31"/>
                  <a:gd name="T1" fmla="*/ 0 h 35"/>
                  <a:gd name="T2" fmla="*/ 0 w 31"/>
                  <a:gd name="T3" fmla="*/ 0 h 35"/>
                  <a:gd name="T4" fmla="*/ 0 w 31"/>
                  <a:gd name="T5" fmla="*/ 0 h 35"/>
                  <a:gd name="T6" fmla="*/ 0 w 31"/>
                  <a:gd name="T7" fmla="*/ 0 h 35"/>
                  <a:gd name="T8" fmla="*/ 0 w 31"/>
                  <a:gd name="T9" fmla="*/ 0 h 35"/>
                  <a:gd name="T10" fmla="*/ 0 w 31"/>
                  <a:gd name="T11" fmla="*/ 0 h 35"/>
                  <a:gd name="T12" fmla="*/ 0 60000 65536"/>
                  <a:gd name="T13" fmla="*/ 0 60000 65536"/>
                  <a:gd name="T14" fmla="*/ 0 60000 65536"/>
                  <a:gd name="T15" fmla="*/ 0 60000 65536"/>
                  <a:gd name="T16" fmla="*/ 0 60000 65536"/>
                  <a:gd name="T17" fmla="*/ 0 60000 65536"/>
                  <a:gd name="T18" fmla="*/ 0 w 31"/>
                  <a:gd name="T19" fmla="*/ 0 h 35"/>
                  <a:gd name="T20" fmla="*/ 31 w 31"/>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31" h="35">
                    <a:moveTo>
                      <a:pt x="19" y="0"/>
                    </a:moveTo>
                    <a:lnTo>
                      <a:pt x="8" y="4"/>
                    </a:lnTo>
                    <a:lnTo>
                      <a:pt x="0" y="13"/>
                    </a:lnTo>
                    <a:lnTo>
                      <a:pt x="23" y="35"/>
                    </a:lnTo>
                    <a:lnTo>
                      <a:pt x="31" y="27"/>
                    </a:lnTo>
                    <a:lnTo>
                      <a:pt x="19" y="0"/>
                    </a:lnTo>
                    <a:close/>
                  </a:path>
                </a:pathLst>
              </a:custGeom>
              <a:solidFill>
                <a:srgbClr val="000000"/>
              </a:solidFill>
              <a:ln w="9525">
                <a:noFill/>
                <a:round/>
                <a:headEnd/>
                <a:tailEnd/>
              </a:ln>
            </p:spPr>
            <p:txBody>
              <a:bodyPr/>
              <a:lstStyle/>
              <a:p>
                <a:endParaRPr lang="en-US"/>
              </a:p>
            </p:txBody>
          </p:sp>
          <p:sp>
            <p:nvSpPr>
              <p:cNvPr id="208509" name="Freeform 269"/>
              <p:cNvSpPr>
                <a:spLocks/>
              </p:cNvSpPr>
              <p:nvPr/>
            </p:nvSpPr>
            <p:spPr bwMode="auto">
              <a:xfrm>
                <a:off x="1963" y="2153"/>
                <a:ext cx="3" cy="1"/>
              </a:xfrm>
              <a:custGeom>
                <a:avLst/>
                <a:gdLst>
                  <a:gd name="T0" fmla="*/ 0 w 11"/>
                  <a:gd name="T1" fmla="*/ 0 h 4"/>
                  <a:gd name="T2" fmla="*/ 0 w 11"/>
                  <a:gd name="T3" fmla="*/ 0 h 4"/>
                  <a:gd name="T4" fmla="*/ 0 w 11"/>
                  <a:gd name="T5" fmla="*/ 0 h 4"/>
                  <a:gd name="T6" fmla="*/ 0 w 11"/>
                  <a:gd name="T7" fmla="*/ 0 h 4"/>
                  <a:gd name="T8" fmla="*/ 0 60000 65536"/>
                  <a:gd name="T9" fmla="*/ 0 60000 65536"/>
                  <a:gd name="T10" fmla="*/ 0 60000 65536"/>
                  <a:gd name="T11" fmla="*/ 0 60000 65536"/>
                  <a:gd name="T12" fmla="*/ 0 w 11"/>
                  <a:gd name="T13" fmla="*/ 0 h 4"/>
                  <a:gd name="T14" fmla="*/ 11 w 11"/>
                  <a:gd name="T15" fmla="*/ 4 h 4"/>
                </a:gdLst>
                <a:ahLst/>
                <a:cxnLst>
                  <a:cxn ang="T8">
                    <a:pos x="T0" y="T1"/>
                  </a:cxn>
                  <a:cxn ang="T9">
                    <a:pos x="T2" y="T3"/>
                  </a:cxn>
                  <a:cxn ang="T10">
                    <a:pos x="T4" y="T5"/>
                  </a:cxn>
                  <a:cxn ang="T11">
                    <a:pos x="T6" y="T7"/>
                  </a:cxn>
                </a:cxnLst>
                <a:rect l="T12" t="T13" r="T14" b="T15"/>
                <a:pathLst>
                  <a:path w="11" h="4">
                    <a:moveTo>
                      <a:pt x="0" y="4"/>
                    </a:moveTo>
                    <a:lnTo>
                      <a:pt x="5" y="0"/>
                    </a:lnTo>
                    <a:lnTo>
                      <a:pt x="11" y="0"/>
                    </a:lnTo>
                    <a:lnTo>
                      <a:pt x="0" y="4"/>
                    </a:lnTo>
                    <a:close/>
                  </a:path>
                </a:pathLst>
              </a:custGeom>
              <a:solidFill>
                <a:srgbClr val="000000"/>
              </a:solidFill>
              <a:ln w="9525">
                <a:noFill/>
                <a:round/>
                <a:headEnd/>
                <a:tailEnd/>
              </a:ln>
            </p:spPr>
            <p:txBody>
              <a:bodyPr/>
              <a:lstStyle/>
              <a:p>
                <a:endParaRPr lang="en-US"/>
              </a:p>
            </p:txBody>
          </p:sp>
          <p:sp>
            <p:nvSpPr>
              <p:cNvPr id="208510" name="Rectangle 270"/>
              <p:cNvSpPr>
                <a:spLocks noChangeArrowheads="1"/>
              </p:cNvSpPr>
              <p:nvPr/>
            </p:nvSpPr>
            <p:spPr bwMode="auto">
              <a:xfrm>
                <a:off x="1966" y="2153"/>
                <a:ext cx="2" cy="8"/>
              </a:xfrm>
              <a:prstGeom prst="rect">
                <a:avLst/>
              </a:prstGeom>
              <a:solidFill>
                <a:srgbClr val="000000"/>
              </a:solidFill>
              <a:ln w="9525">
                <a:noFill/>
                <a:miter lim="800000"/>
                <a:headEnd/>
                <a:tailEnd/>
              </a:ln>
            </p:spPr>
            <p:txBody>
              <a:bodyPr/>
              <a:lstStyle/>
              <a:p>
                <a:endParaRPr lang="en-US">
                  <a:latin typeface="Times New Roman" pitchFamily="18" charset="0"/>
                  <a:cs typeface="Times New Roman" pitchFamily="18" charset="0"/>
                </a:endParaRPr>
              </a:p>
            </p:txBody>
          </p:sp>
          <p:sp>
            <p:nvSpPr>
              <p:cNvPr id="208511" name="Freeform 271"/>
              <p:cNvSpPr>
                <a:spLocks/>
              </p:cNvSpPr>
              <p:nvPr/>
            </p:nvSpPr>
            <p:spPr bwMode="auto">
              <a:xfrm>
                <a:off x="1991" y="2145"/>
                <a:ext cx="2" cy="8"/>
              </a:xfrm>
              <a:custGeom>
                <a:avLst/>
                <a:gdLst>
                  <a:gd name="T0" fmla="*/ 0 w 11"/>
                  <a:gd name="T1" fmla="*/ 0 h 32"/>
                  <a:gd name="T2" fmla="*/ 0 w 11"/>
                  <a:gd name="T3" fmla="*/ 0 h 32"/>
                  <a:gd name="T4" fmla="*/ 0 w 11"/>
                  <a:gd name="T5" fmla="*/ 0 h 32"/>
                  <a:gd name="T6" fmla="*/ 0 w 11"/>
                  <a:gd name="T7" fmla="*/ 0 h 32"/>
                  <a:gd name="T8" fmla="*/ 0 w 11"/>
                  <a:gd name="T9" fmla="*/ 0 h 32"/>
                  <a:gd name="T10" fmla="*/ 0 w 11"/>
                  <a:gd name="T11" fmla="*/ 0 h 32"/>
                  <a:gd name="T12" fmla="*/ 0 60000 65536"/>
                  <a:gd name="T13" fmla="*/ 0 60000 65536"/>
                  <a:gd name="T14" fmla="*/ 0 60000 65536"/>
                  <a:gd name="T15" fmla="*/ 0 60000 65536"/>
                  <a:gd name="T16" fmla="*/ 0 60000 65536"/>
                  <a:gd name="T17" fmla="*/ 0 60000 65536"/>
                  <a:gd name="T18" fmla="*/ 0 w 11"/>
                  <a:gd name="T19" fmla="*/ 0 h 32"/>
                  <a:gd name="T20" fmla="*/ 11 w 11"/>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11" h="32">
                    <a:moveTo>
                      <a:pt x="11" y="30"/>
                    </a:moveTo>
                    <a:lnTo>
                      <a:pt x="4" y="0"/>
                    </a:lnTo>
                    <a:lnTo>
                      <a:pt x="0" y="0"/>
                    </a:lnTo>
                    <a:lnTo>
                      <a:pt x="0" y="32"/>
                    </a:lnTo>
                    <a:lnTo>
                      <a:pt x="4" y="32"/>
                    </a:lnTo>
                    <a:lnTo>
                      <a:pt x="11" y="30"/>
                    </a:lnTo>
                    <a:close/>
                  </a:path>
                </a:pathLst>
              </a:custGeom>
              <a:solidFill>
                <a:srgbClr val="000000"/>
              </a:solidFill>
              <a:ln w="9525">
                <a:noFill/>
                <a:round/>
                <a:headEnd/>
                <a:tailEnd/>
              </a:ln>
            </p:spPr>
            <p:txBody>
              <a:bodyPr/>
              <a:lstStyle/>
              <a:p>
                <a:endParaRPr lang="en-US"/>
              </a:p>
            </p:txBody>
          </p:sp>
          <p:sp>
            <p:nvSpPr>
              <p:cNvPr id="208512" name="Freeform 272"/>
              <p:cNvSpPr>
                <a:spLocks/>
              </p:cNvSpPr>
              <p:nvPr/>
            </p:nvSpPr>
            <p:spPr bwMode="auto">
              <a:xfrm>
                <a:off x="1991" y="2152"/>
                <a:ext cx="2" cy="1"/>
              </a:xfrm>
              <a:custGeom>
                <a:avLst/>
                <a:gdLst>
                  <a:gd name="T0" fmla="*/ 0 w 7"/>
                  <a:gd name="T1" fmla="*/ 0 h 2"/>
                  <a:gd name="T2" fmla="*/ 0 w 7"/>
                  <a:gd name="T3" fmla="*/ 1 h 2"/>
                  <a:gd name="T4" fmla="*/ 0 w 7"/>
                  <a:gd name="T5" fmla="*/ 1 h 2"/>
                  <a:gd name="T6" fmla="*/ 0 w 7"/>
                  <a:gd name="T7" fmla="*/ 0 h 2"/>
                  <a:gd name="T8" fmla="*/ 0 60000 65536"/>
                  <a:gd name="T9" fmla="*/ 0 60000 65536"/>
                  <a:gd name="T10" fmla="*/ 0 60000 65536"/>
                  <a:gd name="T11" fmla="*/ 0 60000 65536"/>
                  <a:gd name="T12" fmla="*/ 0 w 7"/>
                  <a:gd name="T13" fmla="*/ 0 h 2"/>
                  <a:gd name="T14" fmla="*/ 7 w 7"/>
                  <a:gd name="T15" fmla="*/ 2 h 2"/>
                </a:gdLst>
                <a:ahLst/>
                <a:cxnLst>
                  <a:cxn ang="T8">
                    <a:pos x="T0" y="T1"/>
                  </a:cxn>
                  <a:cxn ang="T9">
                    <a:pos x="T2" y="T3"/>
                  </a:cxn>
                  <a:cxn ang="T10">
                    <a:pos x="T4" y="T5"/>
                  </a:cxn>
                  <a:cxn ang="T11">
                    <a:pos x="T6" y="T7"/>
                  </a:cxn>
                </a:cxnLst>
                <a:rect l="T12" t="T13" r="T14" b="T15"/>
                <a:pathLst>
                  <a:path w="7" h="2">
                    <a:moveTo>
                      <a:pt x="7" y="0"/>
                    </a:moveTo>
                    <a:lnTo>
                      <a:pt x="4" y="2"/>
                    </a:lnTo>
                    <a:lnTo>
                      <a:pt x="0" y="2"/>
                    </a:lnTo>
                    <a:lnTo>
                      <a:pt x="7" y="0"/>
                    </a:lnTo>
                    <a:close/>
                  </a:path>
                </a:pathLst>
              </a:custGeom>
              <a:solidFill>
                <a:srgbClr val="000000"/>
              </a:solidFill>
              <a:ln w="9525">
                <a:noFill/>
                <a:round/>
                <a:headEnd/>
                <a:tailEnd/>
              </a:ln>
            </p:spPr>
            <p:txBody>
              <a:bodyPr/>
              <a:lstStyle/>
              <a:p>
                <a:endParaRPr lang="en-US"/>
              </a:p>
            </p:txBody>
          </p:sp>
          <p:sp>
            <p:nvSpPr>
              <p:cNvPr id="208513" name="Freeform 273"/>
              <p:cNvSpPr>
                <a:spLocks/>
              </p:cNvSpPr>
              <p:nvPr/>
            </p:nvSpPr>
            <p:spPr bwMode="auto">
              <a:xfrm>
                <a:off x="1990" y="2143"/>
                <a:ext cx="7" cy="9"/>
              </a:xfrm>
              <a:custGeom>
                <a:avLst/>
                <a:gdLst>
                  <a:gd name="T0" fmla="*/ 0 w 29"/>
                  <a:gd name="T1" fmla="*/ 0 h 38"/>
                  <a:gd name="T2" fmla="*/ 0 w 29"/>
                  <a:gd name="T3" fmla="*/ 0 h 38"/>
                  <a:gd name="T4" fmla="*/ 0 w 29"/>
                  <a:gd name="T5" fmla="*/ 0 h 38"/>
                  <a:gd name="T6" fmla="*/ 0 w 29"/>
                  <a:gd name="T7" fmla="*/ 0 h 38"/>
                  <a:gd name="T8" fmla="*/ 0 w 29"/>
                  <a:gd name="T9" fmla="*/ 0 h 38"/>
                  <a:gd name="T10" fmla="*/ 0 w 29"/>
                  <a:gd name="T11" fmla="*/ 0 h 38"/>
                  <a:gd name="T12" fmla="*/ 0 60000 65536"/>
                  <a:gd name="T13" fmla="*/ 0 60000 65536"/>
                  <a:gd name="T14" fmla="*/ 0 60000 65536"/>
                  <a:gd name="T15" fmla="*/ 0 60000 65536"/>
                  <a:gd name="T16" fmla="*/ 0 60000 65536"/>
                  <a:gd name="T17" fmla="*/ 0 60000 65536"/>
                  <a:gd name="T18" fmla="*/ 0 w 29"/>
                  <a:gd name="T19" fmla="*/ 0 h 38"/>
                  <a:gd name="T20" fmla="*/ 29 w 29"/>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29" h="38">
                    <a:moveTo>
                      <a:pt x="22" y="0"/>
                    </a:moveTo>
                    <a:lnTo>
                      <a:pt x="16" y="2"/>
                    </a:lnTo>
                    <a:lnTo>
                      <a:pt x="0" y="9"/>
                    </a:lnTo>
                    <a:lnTo>
                      <a:pt x="13" y="38"/>
                    </a:lnTo>
                    <a:lnTo>
                      <a:pt x="29" y="30"/>
                    </a:lnTo>
                    <a:lnTo>
                      <a:pt x="22" y="0"/>
                    </a:lnTo>
                    <a:close/>
                  </a:path>
                </a:pathLst>
              </a:custGeom>
              <a:solidFill>
                <a:srgbClr val="000000"/>
              </a:solidFill>
              <a:ln w="9525">
                <a:noFill/>
                <a:round/>
                <a:headEnd/>
                <a:tailEnd/>
              </a:ln>
            </p:spPr>
            <p:txBody>
              <a:bodyPr/>
              <a:lstStyle/>
              <a:p>
                <a:endParaRPr lang="en-US"/>
              </a:p>
            </p:txBody>
          </p:sp>
          <p:sp>
            <p:nvSpPr>
              <p:cNvPr id="208514" name="Freeform 274"/>
              <p:cNvSpPr>
                <a:spLocks/>
              </p:cNvSpPr>
              <p:nvPr/>
            </p:nvSpPr>
            <p:spPr bwMode="auto">
              <a:xfrm>
                <a:off x="1994" y="2143"/>
                <a:ext cx="1" cy="1"/>
              </a:xfrm>
              <a:custGeom>
                <a:avLst/>
                <a:gdLst>
                  <a:gd name="T0" fmla="*/ 0 w 6"/>
                  <a:gd name="T1" fmla="*/ 1 h 2"/>
                  <a:gd name="T2" fmla="*/ 0 w 6"/>
                  <a:gd name="T3" fmla="*/ 0 h 2"/>
                  <a:gd name="T4" fmla="*/ 0 w 6"/>
                  <a:gd name="T5" fmla="*/ 0 h 2"/>
                  <a:gd name="T6" fmla="*/ 0 w 6"/>
                  <a:gd name="T7" fmla="*/ 1 h 2"/>
                  <a:gd name="T8" fmla="*/ 0 60000 65536"/>
                  <a:gd name="T9" fmla="*/ 0 60000 65536"/>
                  <a:gd name="T10" fmla="*/ 0 60000 65536"/>
                  <a:gd name="T11" fmla="*/ 0 60000 65536"/>
                  <a:gd name="T12" fmla="*/ 0 w 6"/>
                  <a:gd name="T13" fmla="*/ 0 h 2"/>
                  <a:gd name="T14" fmla="*/ 6 w 6"/>
                  <a:gd name="T15" fmla="*/ 2 h 2"/>
                </a:gdLst>
                <a:ahLst/>
                <a:cxnLst>
                  <a:cxn ang="T8">
                    <a:pos x="T0" y="T1"/>
                  </a:cxn>
                  <a:cxn ang="T9">
                    <a:pos x="T2" y="T3"/>
                  </a:cxn>
                  <a:cxn ang="T10">
                    <a:pos x="T4" y="T5"/>
                  </a:cxn>
                  <a:cxn ang="T11">
                    <a:pos x="T6" y="T7"/>
                  </a:cxn>
                </a:cxnLst>
                <a:rect l="T12" t="T13" r="T14" b="T15"/>
                <a:pathLst>
                  <a:path w="6" h="2">
                    <a:moveTo>
                      <a:pt x="0" y="2"/>
                    </a:moveTo>
                    <a:lnTo>
                      <a:pt x="2" y="0"/>
                    </a:lnTo>
                    <a:lnTo>
                      <a:pt x="6" y="0"/>
                    </a:lnTo>
                    <a:lnTo>
                      <a:pt x="0" y="2"/>
                    </a:lnTo>
                    <a:close/>
                  </a:path>
                </a:pathLst>
              </a:custGeom>
              <a:solidFill>
                <a:srgbClr val="000000"/>
              </a:solidFill>
              <a:ln w="9525">
                <a:noFill/>
                <a:round/>
                <a:headEnd/>
                <a:tailEnd/>
              </a:ln>
            </p:spPr>
            <p:txBody>
              <a:bodyPr/>
              <a:lstStyle/>
              <a:p>
                <a:endParaRPr lang="en-US"/>
              </a:p>
            </p:txBody>
          </p:sp>
          <p:sp>
            <p:nvSpPr>
              <p:cNvPr id="208515" name="Freeform 275"/>
              <p:cNvSpPr>
                <a:spLocks/>
              </p:cNvSpPr>
              <p:nvPr/>
            </p:nvSpPr>
            <p:spPr bwMode="auto">
              <a:xfrm>
                <a:off x="1995" y="2143"/>
                <a:ext cx="5" cy="8"/>
              </a:xfrm>
              <a:custGeom>
                <a:avLst/>
                <a:gdLst>
                  <a:gd name="T0" fmla="*/ 0 w 20"/>
                  <a:gd name="T1" fmla="*/ 0 h 32"/>
                  <a:gd name="T2" fmla="*/ 0 w 20"/>
                  <a:gd name="T3" fmla="*/ 0 h 32"/>
                  <a:gd name="T4" fmla="*/ 0 w 20"/>
                  <a:gd name="T5" fmla="*/ 0 h 32"/>
                  <a:gd name="T6" fmla="*/ 0 w 20"/>
                  <a:gd name="T7" fmla="*/ 0 h 32"/>
                  <a:gd name="T8" fmla="*/ 0 w 20"/>
                  <a:gd name="T9" fmla="*/ 0 h 32"/>
                  <a:gd name="T10" fmla="*/ 0 w 20"/>
                  <a:gd name="T11" fmla="*/ 0 h 32"/>
                  <a:gd name="T12" fmla="*/ 0 60000 65536"/>
                  <a:gd name="T13" fmla="*/ 0 60000 65536"/>
                  <a:gd name="T14" fmla="*/ 0 60000 65536"/>
                  <a:gd name="T15" fmla="*/ 0 60000 65536"/>
                  <a:gd name="T16" fmla="*/ 0 60000 65536"/>
                  <a:gd name="T17" fmla="*/ 0 60000 65536"/>
                  <a:gd name="T18" fmla="*/ 0 w 20"/>
                  <a:gd name="T19" fmla="*/ 0 h 32"/>
                  <a:gd name="T20" fmla="*/ 20 w 20"/>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20" h="32">
                    <a:moveTo>
                      <a:pt x="20" y="27"/>
                    </a:moveTo>
                    <a:lnTo>
                      <a:pt x="9" y="0"/>
                    </a:lnTo>
                    <a:lnTo>
                      <a:pt x="0" y="0"/>
                    </a:lnTo>
                    <a:lnTo>
                      <a:pt x="0" y="32"/>
                    </a:lnTo>
                    <a:lnTo>
                      <a:pt x="9" y="32"/>
                    </a:lnTo>
                    <a:lnTo>
                      <a:pt x="20" y="27"/>
                    </a:lnTo>
                    <a:close/>
                  </a:path>
                </a:pathLst>
              </a:custGeom>
              <a:solidFill>
                <a:srgbClr val="000000"/>
              </a:solidFill>
              <a:ln w="9525">
                <a:noFill/>
                <a:round/>
                <a:headEnd/>
                <a:tailEnd/>
              </a:ln>
            </p:spPr>
            <p:txBody>
              <a:bodyPr/>
              <a:lstStyle/>
              <a:p>
                <a:endParaRPr lang="en-US"/>
              </a:p>
            </p:txBody>
          </p:sp>
          <p:sp>
            <p:nvSpPr>
              <p:cNvPr id="208516" name="Freeform 276"/>
              <p:cNvSpPr>
                <a:spLocks/>
              </p:cNvSpPr>
              <p:nvPr/>
            </p:nvSpPr>
            <p:spPr bwMode="auto">
              <a:xfrm>
                <a:off x="1998" y="2150"/>
                <a:ext cx="2" cy="1"/>
              </a:xfrm>
              <a:custGeom>
                <a:avLst/>
                <a:gdLst>
                  <a:gd name="T0" fmla="*/ 0 w 11"/>
                  <a:gd name="T1" fmla="*/ 0 h 5"/>
                  <a:gd name="T2" fmla="*/ 0 w 11"/>
                  <a:gd name="T3" fmla="*/ 0 h 5"/>
                  <a:gd name="T4" fmla="*/ 0 w 11"/>
                  <a:gd name="T5" fmla="*/ 0 h 5"/>
                  <a:gd name="T6" fmla="*/ 0 w 11"/>
                  <a:gd name="T7" fmla="*/ 0 h 5"/>
                  <a:gd name="T8" fmla="*/ 0 60000 65536"/>
                  <a:gd name="T9" fmla="*/ 0 60000 65536"/>
                  <a:gd name="T10" fmla="*/ 0 60000 65536"/>
                  <a:gd name="T11" fmla="*/ 0 60000 65536"/>
                  <a:gd name="T12" fmla="*/ 0 w 11"/>
                  <a:gd name="T13" fmla="*/ 0 h 5"/>
                  <a:gd name="T14" fmla="*/ 11 w 11"/>
                  <a:gd name="T15" fmla="*/ 5 h 5"/>
                </a:gdLst>
                <a:ahLst/>
                <a:cxnLst>
                  <a:cxn ang="T8">
                    <a:pos x="T0" y="T1"/>
                  </a:cxn>
                  <a:cxn ang="T9">
                    <a:pos x="T2" y="T3"/>
                  </a:cxn>
                  <a:cxn ang="T10">
                    <a:pos x="T4" y="T5"/>
                  </a:cxn>
                  <a:cxn ang="T11">
                    <a:pos x="T6" y="T7"/>
                  </a:cxn>
                </a:cxnLst>
                <a:rect l="T12" t="T13" r="T14" b="T15"/>
                <a:pathLst>
                  <a:path w="11" h="5">
                    <a:moveTo>
                      <a:pt x="11" y="0"/>
                    </a:moveTo>
                    <a:lnTo>
                      <a:pt x="6" y="5"/>
                    </a:lnTo>
                    <a:lnTo>
                      <a:pt x="0" y="5"/>
                    </a:lnTo>
                    <a:lnTo>
                      <a:pt x="11" y="0"/>
                    </a:lnTo>
                    <a:close/>
                  </a:path>
                </a:pathLst>
              </a:custGeom>
              <a:solidFill>
                <a:srgbClr val="000000"/>
              </a:solidFill>
              <a:ln w="9525">
                <a:noFill/>
                <a:round/>
                <a:headEnd/>
                <a:tailEnd/>
              </a:ln>
            </p:spPr>
            <p:txBody>
              <a:bodyPr/>
              <a:lstStyle/>
              <a:p>
                <a:endParaRPr lang="en-US"/>
              </a:p>
            </p:txBody>
          </p:sp>
          <p:sp>
            <p:nvSpPr>
              <p:cNvPr id="208517" name="Freeform 277"/>
              <p:cNvSpPr>
                <a:spLocks/>
              </p:cNvSpPr>
              <p:nvPr/>
            </p:nvSpPr>
            <p:spPr bwMode="auto">
              <a:xfrm>
                <a:off x="1995" y="2141"/>
                <a:ext cx="7" cy="9"/>
              </a:xfrm>
              <a:custGeom>
                <a:avLst/>
                <a:gdLst>
                  <a:gd name="T0" fmla="*/ 0 w 30"/>
                  <a:gd name="T1" fmla="*/ 0 h 34"/>
                  <a:gd name="T2" fmla="*/ 0 w 30"/>
                  <a:gd name="T3" fmla="*/ 0 h 34"/>
                  <a:gd name="T4" fmla="*/ 0 w 30"/>
                  <a:gd name="T5" fmla="*/ 0 h 34"/>
                  <a:gd name="T6" fmla="*/ 0 w 30"/>
                  <a:gd name="T7" fmla="*/ 0 h 34"/>
                  <a:gd name="T8" fmla="*/ 0 w 30"/>
                  <a:gd name="T9" fmla="*/ 0 h 34"/>
                  <a:gd name="T10" fmla="*/ 0 w 30"/>
                  <a:gd name="T11" fmla="*/ 0 h 34"/>
                  <a:gd name="T12" fmla="*/ 0 60000 65536"/>
                  <a:gd name="T13" fmla="*/ 0 60000 65536"/>
                  <a:gd name="T14" fmla="*/ 0 60000 65536"/>
                  <a:gd name="T15" fmla="*/ 0 60000 65536"/>
                  <a:gd name="T16" fmla="*/ 0 60000 65536"/>
                  <a:gd name="T17" fmla="*/ 0 60000 65536"/>
                  <a:gd name="T18" fmla="*/ 0 w 30"/>
                  <a:gd name="T19" fmla="*/ 0 h 34"/>
                  <a:gd name="T20" fmla="*/ 30 w 30"/>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0" h="34">
                    <a:moveTo>
                      <a:pt x="13" y="0"/>
                    </a:moveTo>
                    <a:lnTo>
                      <a:pt x="8" y="4"/>
                    </a:lnTo>
                    <a:lnTo>
                      <a:pt x="0" y="12"/>
                    </a:lnTo>
                    <a:lnTo>
                      <a:pt x="23" y="34"/>
                    </a:lnTo>
                    <a:lnTo>
                      <a:pt x="30" y="26"/>
                    </a:lnTo>
                    <a:lnTo>
                      <a:pt x="13" y="0"/>
                    </a:lnTo>
                    <a:close/>
                  </a:path>
                </a:pathLst>
              </a:custGeom>
              <a:solidFill>
                <a:srgbClr val="000000"/>
              </a:solidFill>
              <a:ln w="9525">
                <a:noFill/>
                <a:round/>
                <a:headEnd/>
                <a:tailEnd/>
              </a:ln>
            </p:spPr>
            <p:txBody>
              <a:bodyPr/>
              <a:lstStyle/>
              <a:p>
                <a:endParaRPr lang="en-US"/>
              </a:p>
            </p:txBody>
          </p:sp>
          <p:sp>
            <p:nvSpPr>
              <p:cNvPr id="208518" name="Freeform 278"/>
              <p:cNvSpPr>
                <a:spLocks/>
              </p:cNvSpPr>
              <p:nvPr/>
            </p:nvSpPr>
            <p:spPr bwMode="auto">
              <a:xfrm>
                <a:off x="1997" y="2141"/>
                <a:ext cx="1" cy="1"/>
              </a:xfrm>
              <a:custGeom>
                <a:avLst/>
                <a:gdLst>
                  <a:gd name="T0" fmla="*/ 0 w 5"/>
                  <a:gd name="T1" fmla="*/ 0 h 4"/>
                  <a:gd name="T2" fmla="*/ 0 w 5"/>
                  <a:gd name="T3" fmla="*/ 0 h 4"/>
                  <a:gd name="T4" fmla="*/ 0 w 5"/>
                  <a:gd name="T5" fmla="*/ 0 h 4"/>
                  <a:gd name="T6" fmla="*/ 0 w 5"/>
                  <a:gd name="T7" fmla="*/ 0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0" y="4"/>
                    </a:moveTo>
                    <a:lnTo>
                      <a:pt x="1" y="2"/>
                    </a:lnTo>
                    <a:lnTo>
                      <a:pt x="5" y="0"/>
                    </a:lnTo>
                    <a:lnTo>
                      <a:pt x="0" y="4"/>
                    </a:lnTo>
                    <a:close/>
                  </a:path>
                </a:pathLst>
              </a:custGeom>
              <a:solidFill>
                <a:srgbClr val="000000"/>
              </a:solidFill>
              <a:ln w="9525">
                <a:noFill/>
                <a:round/>
                <a:headEnd/>
                <a:tailEnd/>
              </a:ln>
            </p:spPr>
            <p:txBody>
              <a:bodyPr/>
              <a:lstStyle/>
              <a:p>
                <a:endParaRPr lang="en-US"/>
              </a:p>
            </p:txBody>
          </p:sp>
          <p:sp>
            <p:nvSpPr>
              <p:cNvPr id="208519" name="Freeform 279"/>
              <p:cNvSpPr>
                <a:spLocks/>
              </p:cNvSpPr>
              <p:nvPr/>
            </p:nvSpPr>
            <p:spPr bwMode="auto">
              <a:xfrm>
                <a:off x="1998" y="2139"/>
                <a:ext cx="7" cy="9"/>
              </a:xfrm>
              <a:custGeom>
                <a:avLst/>
                <a:gdLst>
                  <a:gd name="T0" fmla="*/ 0 w 29"/>
                  <a:gd name="T1" fmla="*/ 0 h 38"/>
                  <a:gd name="T2" fmla="*/ 0 w 29"/>
                  <a:gd name="T3" fmla="*/ 0 h 38"/>
                  <a:gd name="T4" fmla="*/ 0 w 29"/>
                  <a:gd name="T5" fmla="*/ 0 h 38"/>
                  <a:gd name="T6" fmla="*/ 0 w 29"/>
                  <a:gd name="T7" fmla="*/ 0 h 38"/>
                  <a:gd name="T8" fmla="*/ 0 w 29"/>
                  <a:gd name="T9" fmla="*/ 0 h 38"/>
                  <a:gd name="T10" fmla="*/ 0 w 29"/>
                  <a:gd name="T11" fmla="*/ 0 h 38"/>
                  <a:gd name="T12" fmla="*/ 0 60000 65536"/>
                  <a:gd name="T13" fmla="*/ 0 60000 65536"/>
                  <a:gd name="T14" fmla="*/ 0 60000 65536"/>
                  <a:gd name="T15" fmla="*/ 0 60000 65536"/>
                  <a:gd name="T16" fmla="*/ 0 60000 65536"/>
                  <a:gd name="T17" fmla="*/ 0 60000 65536"/>
                  <a:gd name="T18" fmla="*/ 0 w 29"/>
                  <a:gd name="T19" fmla="*/ 0 h 38"/>
                  <a:gd name="T20" fmla="*/ 29 w 29"/>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29" h="38">
                    <a:moveTo>
                      <a:pt x="22" y="0"/>
                    </a:moveTo>
                    <a:lnTo>
                      <a:pt x="15" y="2"/>
                    </a:lnTo>
                    <a:lnTo>
                      <a:pt x="0" y="9"/>
                    </a:lnTo>
                    <a:lnTo>
                      <a:pt x="13" y="38"/>
                    </a:lnTo>
                    <a:lnTo>
                      <a:pt x="29" y="30"/>
                    </a:lnTo>
                    <a:lnTo>
                      <a:pt x="22" y="0"/>
                    </a:lnTo>
                    <a:close/>
                  </a:path>
                </a:pathLst>
              </a:custGeom>
              <a:solidFill>
                <a:srgbClr val="000000"/>
              </a:solidFill>
              <a:ln w="9525">
                <a:noFill/>
                <a:round/>
                <a:headEnd/>
                <a:tailEnd/>
              </a:ln>
            </p:spPr>
            <p:txBody>
              <a:bodyPr/>
              <a:lstStyle/>
              <a:p>
                <a:endParaRPr lang="en-US"/>
              </a:p>
            </p:txBody>
          </p:sp>
          <p:sp>
            <p:nvSpPr>
              <p:cNvPr id="208520" name="Freeform 280"/>
              <p:cNvSpPr>
                <a:spLocks/>
              </p:cNvSpPr>
              <p:nvPr/>
            </p:nvSpPr>
            <p:spPr bwMode="auto">
              <a:xfrm>
                <a:off x="2002" y="2139"/>
                <a:ext cx="1" cy="1"/>
              </a:xfrm>
              <a:custGeom>
                <a:avLst/>
                <a:gdLst>
                  <a:gd name="T0" fmla="*/ 0 w 7"/>
                  <a:gd name="T1" fmla="*/ 1 h 2"/>
                  <a:gd name="T2" fmla="*/ 0 w 7"/>
                  <a:gd name="T3" fmla="*/ 0 h 2"/>
                  <a:gd name="T4" fmla="*/ 0 w 7"/>
                  <a:gd name="T5" fmla="*/ 0 h 2"/>
                  <a:gd name="T6" fmla="*/ 0 w 7"/>
                  <a:gd name="T7" fmla="*/ 1 h 2"/>
                  <a:gd name="T8" fmla="*/ 0 60000 65536"/>
                  <a:gd name="T9" fmla="*/ 0 60000 65536"/>
                  <a:gd name="T10" fmla="*/ 0 60000 65536"/>
                  <a:gd name="T11" fmla="*/ 0 60000 65536"/>
                  <a:gd name="T12" fmla="*/ 0 w 7"/>
                  <a:gd name="T13" fmla="*/ 0 h 2"/>
                  <a:gd name="T14" fmla="*/ 7 w 7"/>
                  <a:gd name="T15" fmla="*/ 2 h 2"/>
                </a:gdLst>
                <a:ahLst/>
                <a:cxnLst>
                  <a:cxn ang="T8">
                    <a:pos x="T0" y="T1"/>
                  </a:cxn>
                  <a:cxn ang="T9">
                    <a:pos x="T2" y="T3"/>
                  </a:cxn>
                  <a:cxn ang="T10">
                    <a:pos x="T4" y="T5"/>
                  </a:cxn>
                  <a:cxn ang="T11">
                    <a:pos x="T6" y="T7"/>
                  </a:cxn>
                </a:cxnLst>
                <a:rect l="T12" t="T13" r="T14" b="T15"/>
                <a:pathLst>
                  <a:path w="7" h="2">
                    <a:moveTo>
                      <a:pt x="0" y="2"/>
                    </a:moveTo>
                    <a:lnTo>
                      <a:pt x="3" y="0"/>
                    </a:lnTo>
                    <a:lnTo>
                      <a:pt x="7" y="0"/>
                    </a:lnTo>
                    <a:lnTo>
                      <a:pt x="0" y="2"/>
                    </a:lnTo>
                    <a:close/>
                  </a:path>
                </a:pathLst>
              </a:custGeom>
              <a:solidFill>
                <a:srgbClr val="000000"/>
              </a:solidFill>
              <a:ln w="9525">
                <a:noFill/>
                <a:round/>
                <a:headEnd/>
                <a:tailEnd/>
              </a:ln>
            </p:spPr>
            <p:txBody>
              <a:bodyPr/>
              <a:lstStyle/>
              <a:p>
                <a:endParaRPr lang="en-US"/>
              </a:p>
            </p:txBody>
          </p:sp>
          <p:sp>
            <p:nvSpPr>
              <p:cNvPr id="208521" name="Freeform 281"/>
              <p:cNvSpPr>
                <a:spLocks/>
              </p:cNvSpPr>
              <p:nvPr/>
            </p:nvSpPr>
            <p:spPr bwMode="auto">
              <a:xfrm>
                <a:off x="2003" y="2139"/>
                <a:ext cx="4" cy="8"/>
              </a:xfrm>
              <a:custGeom>
                <a:avLst/>
                <a:gdLst>
                  <a:gd name="T0" fmla="*/ 0 w 16"/>
                  <a:gd name="T1" fmla="*/ 0 h 32"/>
                  <a:gd name="T2" fmla="*/ 0 w 16"/>
                  <a:gd name="T3" fmla="*/ 0 h 32"/>
                  <a:gd name="T4" fmla="*/ 0 w 16"/>
                  <a:gd name="T5" fmla="*/ 0 h 32"/>
                  <a:gd name="T6" fmla="*/ 0 w 16"/>
                  <a:gd name="T7" fmla="*/ 0 h 32"/>
                  <a:gd name="T8" fmla="*/ 0 w 16"/>
                  <a:gd name="T9" fmla="*/ 0 h 32"/>
                  <a:gd name="T10" fmla="*/ 0 w 16"/>
                  <a:gd name="T11" fmla="*/ 0 h 32"/>
                  <a:gd name="T12" fmla="*/ 0 60000 65536"/>
                  <a:gd name="T13" fmla="*/ 0 60000 65536"/>
                  <a:gd name="T14" fmla="*/ 0 60000 65536"/>
                  <a:gd name="T15" fmla="*/ 0 60000 65536"/>
                  <a:gd name="T16" fmla="*/ 0 60000 65536"/>
                  <a:gd name="T17" fmla="*/ 0 60000 65536"/>
                  <a:gd name="T18" fmla="*/ 0 w 16"/>
                  <a:gd name="T19" fmla="*/ 0 h 32"/>
                  <a:gd name="T20" fmla="*/ 16 w 16"/>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16" h="32">
                    <a:moveTo>
                      <a:pt x="16" y="30"/>
                    </a:moveTo>
                    <a:lnTo>
                      <a:pt x="9" y="0"/>
                    </a:lnTo>
                    <a:lnTo>
                      <a:pt x="0" y="0"/>
                    </a:lnTo>
                    <a:lnTo>
                      <a:pt x="0" y="32"/>
                    </a:lnTo>
                    <a:lnTo>
                      <a:pt x="9" y="32"/>
                    </a:lnTo>
                    <a:lnTo>
                      <a:pt x="16" y="30"/>
                    </a:lnTo>
                    <a:close/>
                  </a:path>
                </a:pathLst>
              </a:custGeom>
              <a:solidFill>
                <a:srgbClr val="000000"/>
              </a:solidFill>
              <a:ln w="9525">
                <a:noFill/>
                <a:round/>
                <a:headEnd/>
                <a:tailEnd/>
              </a:ln>
            </p:spPr>
            <p:txBody>
              <a:bodyPr/>
              <a:lstStyle/>
              <a:p>
                <a:endParaRPr lang="en-US"/>
              </a:p>
            </p:txBody>
          </p:sp>
          <p:sp>
            <p:nvSpPr>
              <p:cNvPr id="208522" name="Freeform 282"/>
              <p:cNvSpPr>
                <a:spLocks/>
              </p:cNvSpPr>
              <p:nvPr/>
            </p:nvSpPr>
            <p:spPr bwMode="auto">
              <a:xfrm>
                <a:off x="2006" y="2147"/>
                <a:ext cx="1" cy="1"/>
              </a:xfrm>
              <a:custGeom>
                <a:avLst/>
                <a:gdLst>
                  <a:gd name="T0" fmla="*/ 0 w 7"/>
                  <a:gd name="T1" fmla="*/ 0 h 2"/>
                  <a:gd name="T2" fmla="*/ 0 w 7"/>
                  <a:gd name="T3" fmla="*/ 1 h 2"/>
                  <a:gd name="T4" fmla="*/ 0 w 7"/>
                  <a:gd name="T5" fmla="*/ 1 h 2"/>
                  <a:gd name="T6" fmla="*/ 0 w 7"/>
                  <a:gd name="T7" fmla="*/ 0 h 2"/>
                  <a:gd name="T8" fmla="*/ 0 60000 65536"/>
                  <a:gd name="T9" fmla="*/ 0 60000 65536"/>
                  <a:gd name="T10" fmla="*/ 0 60000 65536"/>
                  <a:gd name="T11" fmla="*/ 0 60000 65536"/>
                  <a:gd name="T12" fmla="*/ 0 w 7"/>
                  <a:gd name="T13" fmla="*/ 0 h 2"/>
                  <a:gd name="T14" fmla="*/ 7 w 7"/>
                  <a:gd name="T15" fmla="*/ 2 h 2"/>
                </a:gdLst>
                <a:ahLst/>
                <a:cxnLst>
                  <a:cxn ang="T8">
                    <a:pos x="T0" y="T1"/>
                  </a:cxn>
                  <a:cxn ang="T9">
                    <a:pos x="T2" y="T3"/>
                  </a:cxn>
                  <a:cxn ang="T10">
                    <a:pos x="T4" y="T5"/>
                  </a:cxn>
                  <a:cxn ang="T11">
                    <a:pos x="T6" y="T7"/>
                  </a:cxn>
                </a:cxnLst>
                <a:rect l="T12" t="T13" r="T14" b="T15"/>
                <a:pathLst>
                  <a:path w="7" h="2">
                    <a:moveTo>
                      <a:pt x="7" y="0"/>
                    </a:moveTo>
                    <a:lnTo>
                      <a:pt x="3" y="2"/>
                    </a:lnTo>
                    <a:lnTo>
                      <a:pt x="0" y="2"/>
                    </a:lnTo>
                    <a:lnTo>
                      <a:pt x="7" y="0"/>
                    </a:lnTo>
                    <a:close/>
                  </a:path>
                </a:pathLst>
              </a:custGeom>
              <a:solidFill>
                <a:srgbClr val="000000"/>
              </a:solidFill>
              <a:ln w="9525">
                <a:noFill/>
                <a:round/>
                <a:headEnd/>
                <a:tailEnd/>
              </a:ln>
            </p:spPr>
            <p:txBody>
              <a:bodyPr/>
              <a:lstStyle/>
              <a:p>
                <a:endParaRPr lang="en-US"/>
              </a:p>
            </p:txBody>
          </p:sp>
          <p:sp>
            <p:nvSpPr>
              <p:cNvPr id="208523" name="Freeform 283"/>
              <p:cNvSpPr>
                <a:spLocks/>
              </p:cNvSpPr>
              <p:nvPr/>
            </p:nvSpPr>
            <p:spPr bwMode="auto">
              <a:xfrm>
                <a:off x="2004" y="2137"/>
                <a:ext cx="7" cy="10"/>
              </a:xfrm>
              <a:custGeom>
                <a:avLst/>
                <a:gdLst>
                  <a:gd name="T0" fmla="*/ 0 w 31"/>
                  <a:gd name="T1" fmla="*/ 0 h 38"/>
                  <a:gd name="T2" fmla="*/ 0 w 31"/>
                  <a:gd name="T3" fmla="*/ 0 h 38"/>
                  <a:gd name="T4" fmla="*/ 0 w 31"/>
                  <a:gd name="T5" fmla="*/ 0 h 38"/>
                  <a:gd name="T6" fmla="*/ 0 w 31"/>
                  <a:gd name="T7" fmla="*/ 0 h 38"/>
                  <a:gd name="T8" fmla="*/ 0 w 31"/>
                  <a:gd name="T9" fmla="*/ 0 h 38"/>
                  <a:gd name="T10" fmla="*/ 0 w 31"/>
                  <a:gd name="T11" fmla="*/ 0 h 38"/>
                  <a:gd name="T12" fmla="*/ 0 60000 65536"/>
                  <a:gd name="T13" fmla="*/ 0 60000 65536"/>
                  <a:gd name="T14" fmla="*/ 0 60000 65536"/>
                  <a:gd name="T15" fmla="*/ 0 60000 65536"/>
                  <a:gd name="T16" fmla="*/ 0 60000 65536"/>
                  <a:gd name="T17" fmla="*/ 0 60000 65536"/>
                  <a:gd name="T18" fmla="*/ 0 w 31"/>
                  <a:gd name="T19" fmla="*/ 0 h 38"/>
                  <a:gd name="T20" fmla="*/ 31 w 31"/>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31" h="38">
                    <a:moveTo>
                      <a:pt x="24" y="0"/>
                    </a:moveTo>
                    <a:lnTo>
                      <a:pt x="16" y="1"/>
                    </a:lnTo>
                    <a:lnTo>
                      <a:pt x="0" y="10"/>
                    </a:lnTo>
                    <a:lnTo>
                      <a:pt x="15" y="38"/>
                    </a:lnTo>
                    <a:lnTo>
                      <a:pt x="31" y="30"/>
                    </a:lnTo>
                    <a:lnTo>
                      <a:pt x="24" y="0"/>
                    </a:lnTo>
                    <a:close/>
                  </a:path>
                </a:pathLst>
              </a:custGeom>
              <a:solidFill>
                <a:srgbClr val="000000"/>
              </a:solidFill>
              <a:ln w="9525">
                <a:noFill/>
                <a:round/>
                <a:headEnd/>
                <a:tailEnd/>
              </a:ln>
            </p:spPr>
            <p:txBody>
              <a:bodyPr/>
              <a:lstStyle/>
              <a:p>
                <a:endParaRPr lang="en-US"/>
              </a:p>
            </p:txBody>
          </p:sp>
          <p:sp>
            <p:nvSpPr>
              <p:cNvPr id="208524" name="Freeform 284"/>
              <p:cNvSpPr>
                <a:spLocks/>
              </p:cNvSpPr>
              <p:nvPr/>
            </p:nvSpPr>
            <p:spPr bwMode="auto">
              <a:xfrm>
                <a:off x="2008" y="2137"/>
                <a:ext cx="2" cy="1"/>
              </a:xfrm>
              <a:custGeom>
                <a:avLst/>
                <a:gdLst>
                  <a:gd name="T0" fmla="*/ 0 w 8"/>
                  <a:gd name="T1" fmla="*/ 1 h 1"/>
                  <a:gd name="T2" fmla="*/ 0 w 8"/>
                  <a:gd name="T3" fmla="*/ 0 h 1"/>
                  <a:gd name="T4" fmla="*/ 0 w 8"/>
                  <a:gd name="T5" fmla="*/ 0 h 1"/>
                  <a:gd name="T6" fmla="*/ 0 w 8"/>
                  <a:gd name="T7" fmla="*/ 1 h 1"/>
                  <a:gd name="T8" fmla="*/ 0 60000 65536"/>
                  <a:gd name="T9" fmla="*/ 0 60000 65536"/>
                  <a:gd name="T10" fmla="*/ 0 60000 65536"/>
                  <a:gd name="T11" fmla="*/ 0 60000 65536"/>
                  <a:gd name="T12" fmla="*/ 0 w 8"/>
                  <a:gd name="T13" fmla="*/ 0 h 1"/>
                  <a:gd name="T14" fmla="*/ 8 w 8"/>
                  <a:gd name="T15" fmla="*/ 1 h 1"/>
                </a:gdLst>
                <a:ahLst/>
                <a:cxnLst>
                  <a:cxn ang="T8">
                    <a:pos x="T0" y="T1"/>
                  </a:cxn>
                  <a:cxn ang="T9">
                    <a:pos x="T2" y="T3"/>
                  </a:cxn>
                  <a:cxn ang="T10">
                    <a:pos x="T4" y="T5"/>
                  </a:cxn>
                  <a:cxn ang="T11">
                    <a:pos x="T6" y="T7"/>
                  </a:cxn>
                </a:cxnLst>
                <a:rect l="T12" t="T13" r="T14" b="T15"/>
                <a:pathLst>
                  <a:path w="8" h="1">
                    <a:moveTo>
                      <a:pt x="0" y="1"/>
                    </a:moveTo>
                    <a:lnTo>
                      <a:pt x="4" y="0"/>
                    </a:lnTo>
                    <a:lnTo>
                      <a:pt x="8" y="0"/>
                    </a:lnTo>
                    <a:lnTo>
                      <a:pt x="0" y="1"/>
                    </a:lnTo>
                    <a:close/>
                  </a:path>
                </a:pathLst>
              </a:custGeom>
              <a:solidFill>
                <a:srgbClr val="000000"/>
              </a:solidFill>
              <a:ln w="9525">
                <a:noFill/>
                <a:round/>
                <a:headEnd/>
                <a:tailEnd/>
              </a:ln>
            </p:spPr>
            <p:txBody>
              <a:bodyPr/>
              <a:lstStyle/>
              <a:p>
                <a:endParaRPr lang="en-US"/>
              </a:p>
            </p:txBody>
          </p:sp>
          <p:sp>
            <p:nvSpPr>
              <p:cNvPr id="208525" name="Freeform 285"/>
              <p:cNvSpPr>
                <a:spLocks/>
              </p:cNvSpPr>
              <p:nvPr/>
            </p:nvSpPr>
            <p:spPr bwMode="auto">
              <a:xfrm>
                <a:off x="2010" y="2137"/>
                <a:ext cx="3" cy="8"/>
              </a:xfrm>
              <a:custGeom>
                <a:avLst/>
                <a:gdLst>
                  <a:gd name="T0" fmla="*/ 0 w 14"/>
                  <a:gd name="T1" fmla="*/ 0 h 32"/>
                  <a:gd name="T2" fmla="*/ 0 w 14"/>
                  <a:gd name="T3" fmla="*/ 0 h 32"/>
                  <a:gd name="T4" fmla="*/ 0 w 14"/>
                  <a:gd name="T5" fmla="*/ 0 h 32"/>
                  <a:gd name="T6" fmla="*/ 0 w 14"/>
                  <a:gd name="T7" fmla="*/ 0 h 32"/>
                  <a:gd name="T8" fmla="*/ 0 w 14"/>
                  <a:gd name="T9" fmla="*/ 0 h 32"/>
                  <a:gd name="T10" fmla="*/ 0 w 14"/>
                  <a:gd name="T11" fmla="*/ 0 h 32"/>
                  <a:gd name="T12" fmla="*/ 0 60000 65536"/>
                  <a:gd name="T13" fmla="*/ 0 60000 65536"/>
                  <a:gd name="T14" fmla="*/ 0 60000 65536"/>
                  <a:gd name="T15" fmla="*/ 0 60000 65536"/>
                  <a:gd name="T16" fmla="*/ 0 60000 65536"/>
                  <a:gd name="T17" fmla="*/ 0 60000 65536"/>
                  <a:gd name="T18" fmla="*/ 0 w 14"/>
                  <a:gd name="T19" fmla="*/ 0 h 32"/>
                  <a:gd name="T20" fmla="*/ 14 w 14"/>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14" h="32">
                    <a:moveTo>
                      <a:pt x="14" y="30"/>
                    </a:moveTo>
                    <a:lnTo>
                      <a:pt x="7" y="0"/>
                    </a:lnTo>
                    <a:lnTo>
                      <a:pt x="0" y="0"/>
                    </a:lnTo>
                    <a:lnTo>
                      <a:pt x="0" y="32"/>
                    </a:lnTo>
                    <a:lnTo>
                      <a:pt x="7" y="32"/>
                    </a:lnTo>
                    <a:lnTo>
                      <a:pt x="14" y="30"/>
                    </a:lnTo>
                    <a:close/>
                  </a:path>
                </a:pathLst>
              </a:custGeom>
              <a:solidFill>
                <a:srgbClr val="000000"/>
              </a:solidFill>
              <a:ln w="9525">
                <a:noFill/>
                <a:round/>
                <a:headEnd/>
                <a:tailEnd/>
              </a:ln>
            </p:spPr>
            <p:txBody>
              <a:bodyPr/>
              <a:lstStyle/>
              <a:p>
                <a:endParaRPr lang="en-US"/>
              </a:p>
            </p:txBody>
          </p:sp>
          <p:sp>
            <p:nvSpPr>
              <p:cNvPr id="208526" name="Freeform 286"/>
              <p:cNvSpPr>
                <a:spLocks/>
              </p:cNvSpPr>
              <p:nvPr/>
            </p:nvSpPr>
            <p:spPr bwMode="auto">
              <a:xfrm>
                <a:off x="2011" y="2144"/>
                <a:ext cx="2" cy="1"/>
              </a:xfrm>
              <a:custGeom>
                <a:avLst/>
                <a:gdLst>
                  <a:gd name="T0" fmla="*/ 0 w 7"/>
                  <a:gd name="T1" fmla="*/ 0 h 2"/>
                  <a:gd name="T2" fmla="*/ 0 w 7"/>
                  <a:gd name="T3" fmla="*/ 1 h 2"/>
                  <a:gd name="T4" fmla="*/ 0 w 7"/>
                  <a:gd name="T5" fmla="*/ 1 h 2"/>
                  <a:gd name="T6" fmla="*/ 0 w 7"/>
                  <a:gd name="T7" fmla="*/ 0 h 2"/>
                  <a:gd name="T8" fmla="*/ 0 60000 65536"/>
                  <a:gd name="T9" fmla="*/ 0 60000 65536"/>
                  <a:gd name="T10" fmla="*/ 0 60000 65536"/>
                  <a:gd name="T11" fmla="*/ 0 60000 65536"/>
                  <a:gd name="T12" fmla="*/ 0 w 7"/>
                  <a:gd name="T13" fmla="*/ 0 h 2"/>
                  <a:gd name="T14" fmla="*/ 7 w 7"/>
                  <a:gd name="T15" fmla="*/ 2 h 2"/>
                </a:gdLst>
                <a:ahLst/>
                <a:cxnLst>
                  <a:cxn ang="T8">
                    <a:pos x="T0" y="T1"/>
                  </a:cxn>
                  <a:cxn ang="T9">
                    <a:pos x="T2" y="T3"/>
                  </a:cxn>
                  <a:cxn ang="T10">
                    <a:pos x="T4" y="T5"/>
                  </a:cxn>
                  <a:cxn ang="T11">
                    <a:pos x="T6" y="T7"/>
                  </a:cxn>
                </a:cxnLst>
                <a:rect l="T12" t="T13" r="T14" b="T15"/>
                <a:pathLst>
                  <a:path w="7" h="2">
                    <a:moveTo>
                      <a:pt x="7" y="0"/>
                    </a:moveTo>
                    <a:lnTo>
                      <a:pt x="4" y="2"/>
                    </a:lnTo>
                    <a:lnTo>
                      <a:pt x="0" y="2"/>
                    </a:lnTo>
                    <a:lnTo>
                      <a:pt x="7" y="0"/>
                    </a:lnTo>
                    <a:close/>
                  </a:path>
                </a:pathLst>
              </a:custGeom>
              <a:solidFill>
                <a:srgbClr val="000000"/>
              </a:solidFill>
              <a:ln w="9525">
                <a:noFill/>
                <a:round/>
                <a:headEnd/>
                <a:tailEnd/>
              </a:ln>
            </p:spPr>
            <p:txBody>
              <a:bodyPr/>
              <a:lstStyle/>
              <a:p>
                <a:endParaRPr lang="en-US"/>
              </a:p>
            </p:txBody>
          </p:sp>
          <p:sp>
            <p:nvSpPr>
              <p:cNvPr id="208527" name="Freeform 287"/>
              <p:cNvSpPr>
                <a:spLocks/>
              </p:cNvSpPr>
              <p:nvPr/>
            </p:nvSpPr>
            <p:spPr bwMode="auto">
              <a:xfrm>
                <a:off x="2010" y="2136"/>
                <a:ext cx="5" cy="8"/>
              </a:xfrm>
              <a:custGeom>
                <a:avLst/>
                <a:gdLst>
                  <a:gd name="T0" fmla="*/ 0 w 20"/>
                  <a:gd name="T1" fmla="*/ 0 h 32"/>
                  <a:gd name="T2" fmla="*/ 0 w 20"/>
                  <a:gd name="T3" fmla="*/ 0 h 32"/>
                  <a:gd name="T4" fmla="*/ 0 w 20"/>
                  <a:gd name="T5" fmla="*/ 0 h 32"/>
                  <a:gd name="T6" fmla="*/ 0 w 20"/>
                  <a:gd name="T7" fmla="*/ 0 h 32"/>
                  <a:gd name="T8" fmla="*/ 0 w 20"/>
                  <a:gd name="T9" fmla="*/ 0 h 32"/>
                  <a:gd name="T10" fmla="*/ 0 60000 65536"/>
                  <a:gd name="T11" fmla="*/ 0 60000 65536"/>
                  <a:gd name="T12" fmla="*/ 0 60000 65536"/>
                  <a:gd name="T13" fmla="*/ 0 60000 65536"/>
                  <a:gd name="T14" fmla="*/ 0 60000 65536"/>
                  <a:gd name="T15" fmla="*/ 0 w 20"/>
                  <a:gd name="T16" fmla="*/ 0 h 32"/>
                  <a:gd name="T17" fmla="*/ 20 w 20"/>
                  <a:gd name="T18" fmla="*/ 32 h 32"/>
                </a:gdLst>
                <a:ahLst/>
                <a:cxnLst>
                  <a:cxn ang="T10">
                    <a:pos x="T0" y="T1"/>
                  </a:cxn>
                  <a:cxn ang="T11">
                    <a:pos x="T2" y="T3"/>
                  </a:cxn>
                  <a:cxn ang="T12">
                    <a:pos x="T4" y="T5"/>
                  </a:cxn>
                  <a:cxn ang="T13">
                    <a:pos x="T6" y="T7"/>
                  </a:cxn>
                  <a:cxn ang="T14">
                    <a:pos x="T8" y="T9"/>
                  </a:cxn>
                </a:cxnLst>
                <a:rect l="T15" t="T16" r="T17" b="T18"/>
                <a:pathLst>
                  <a:path w="20" h="32">
                    <a:moveTo>
                      <a:pt x="7" y="0"/>
                    </a:moveTo>
                    <a:lnTo>
                      <a:pt x="20" y="29"/>
                    </a:lnTo>
                    <a:lnTo>
                      <a:pt x="14" y="32"/>
                    </a:lnTo>
                    <a:lnTo>
                      <a:pt x="0" y="3"/>
                    </a:lnTo>
                    <a:lnTo>
                      <a:pt x="7" y="0"/>
                    </a:lnTo>
                    <a:close/>
                  </a:path>
                </a:pathLst>
              </a:custGeom>
              <a:solidFill>
                <a:srgbClr val="000000"/>
              </a:solidFill>
              <a:ln w="9525">
                <a:noFill/>
                <a:round/>
                <a:headEnd/>
                <a:tailEnd/>
              </a:ln>
            </p:spPr>
            <p:txBody>
              <a:bodyPr/>
              <a:lstStyle/>
              <a:p>
                <a:endParaRPr lang="en-US"/>
              </a:p>
            </p:txBody>
          </p:sp>
          <p:sp>
            <p:nvSpPr>
              <p:cNvPr id="208528" name="Freeform 288"/>
              <p:cNvSpPr>
                <a:spLocks/>
              </p:cNvSpPr>
              <p:nvPr/>
            </p:nvSpPr>
            <p:spPr bwMode="auto">
              <a:xfrm>
                <a:off x="2033" y="2127"/>
                <a:ext cx="4" cy="8"/>
              </a:xfrm>
              <a:custGeom>
                <a:avLst/>
                <a:gdLst>
                  <a:gd name="T0" fmla="*/ 0 w 16"/>
                  <a:gd name="T1" fmla="*/ 0 h 32"/>
                  <a:gd name="T2" fmla="*/ 0 w 16"/>
                  <a:gd name="T3" fmla="*/ 0 h 32"/>
                  <a:gd name="T4" fmla="*/ 0 w 16"/>
                  <a:gd name="T5" fmla="*/ 0 h 32"/>
                  <a:gd name="T6" fmla="*/ 0 w 16"/>
                  <a:gd name="T7" fmla="*/ 0 h 32"/>
                  <a:gd name="T8" fmla="*/ 0 w 16"/>
                  <a:gd name="T9" fmla="*/ 0 h 32"/>
                  <a:gd name="T10" fmla="*/ 0 w 16"/>
                  <a:gd name="T11" fmla="*/ 0 h 32"/>
                  <a:gd name="T12" fmla="*/ 0 60000 65536"/>
                  <a:gd name="T13" fmla="*/ 0 60000 65536"/>
                  <a:gd name="T14" fmla="*/ 0 60000 65536"/>
                  <a:gd name="T15" fmla="*/ 0 60000 65536"/>
                  <a:gd name="T16" fmla="*/ 0 60000 65536"/>
                  <a:gd name="T17" fmla="*/ 0 60000 65536"/>
                  <a:gd name="T18" fmla="*/ 0 w 16"/>
                  <a:gd name="T19" fmla="*/ 0 h 32"/>
                  <a:gd name="T20" fmla="*/ 16 w 16"/>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16" h="32">
                    <a:moveTo>
                      <a:pt x="9" y="0"/>
                    </a:moveTo>
                    <a:lnTo>
                      <a:pt x="2" y="2"/>
                    </a:lnTo>
                    <a:lnTo>
                      <a:pt x="0" y="3"/>
                    </a:lnTo>
                    <a:lnTo>
                      <a:pt x="14" y="32"/>
                    </a:lnTo>
                    <a:lnTo>
                      <a:pt x="16" y="30"/>
                    </a:lnTo>
                    <a:lnTo>
                      <a:pt x="9" y="0"/>
                    </a:lnTo>
                    <a:close/>
                  </a:path>
                </a:pathLst>
              </a:custGeom>
              <a:solidFill>
                <a:srgbClr val="000000"/>
              </a:solidFill>
              <a:ln w="9525">
                <a:noFill/>
                <a:round/>
                <a:headEnd/>
                <a:tailEnd/>
              </a:ln>
            </p:spPr>
            <p:txBody>
              <a:bodyPr/>
              <a:lstStyle/>
              <a:p>
                <a:endParaRPr lang="en-US"/>
              </a:p>
            </p:txBody>
          </p:sp>
          <p:sp>
            <p:nvSpPr>
              <p:cNvPr id="208529" name="Freeform 289"/>
              <p:cNvSpPr>
                <a:spLocks/>
              </p:cNvSpPr>
              <p:nvPr/>
            </p:nvSpPr>
            <p:spPr bwMode="auto">
              <a:xfrm>
                <a:off x="2034" y="2127"/>
                <a:ext cx="1" cy="1"/>
              </a:xfrm>
              <a:custGeom>
                <a:avLst/>
                <a:gdLst>
                  <a:gd name="T0" fmla="*/ 0 w 7"/>
                  <a:gd name="T1" fmla="*/ 1 h 2"/>
                  <a:gd name="T2" fmla="*/ 0 w 7"/>
                  <a:gd name="T3" fmla="*/ 0 h 2"/>
                  <a:gd name="T4" fmla="*/ 0 w 7"/>
                  <a:gd name="T5" fmla="*/ 0 h 2"/>
                  <a:gd name="T6" fmla="*/ 0 w 7"/>
                  <a:gd name="T7" fmla="*/ 1 h 2"/>
                  <a:gd name="T8" fmla="*/ 0 60000 65536"/>
                  <a:gd name="T9" fmla="*/ 0 60000 65536"/>
                  <a:gd name="T10" fmla="*/ 0 60000 65536"/>
                  <a:gd name="T11" fmla="*/ 0 60000 65536"/>
                  <a:gd name="T12" fmla="*/ 0 w 7"/>
                  <a:gd name="T13" fmla="*/ 0 h 2"/>
                  <a:gd name="T14" fmla="*/ 7 w 7"/>
                  <a:gd name="T15" fmla="*/ 2 h 2"/>
                </a:gdLst>
                <a:ahLst/>
                <a:cxnLst>
                  <a:cxn ang="T8">
                    <a:pos x="T0" y="T1"/>
                  </a:cxn>
                  <a:cxn ang="T9">
                    <a:pos x="T2" y="T3"/>
                  </a:cxn>
                  <a:cxn ang="T10">
                    <a:pos x="T4" y="T5"/>
                  </a:cxn>
                  <a:cxn ang="T11">
                    <a:pos x="T6" y="T7"/>
                  </a:cxn>
                </a:cxnLst>
                <a:rect l="T12" t="T13" r="T14" b="T15"/>
                <a:pathLst>
                  <a:path w="7" h="2">
                    <a:moveTo>
                      <a:pt x="0" y="2"/>
                    </a:moveTo>
                    <a:lnTo>
                      <a:pt x="3" y="0"/>
                    </a:lnTo>
                    <a:lnTo>
                      <a:pt x="7" y="0"/>
                    </a:lnTo>
                    <a:lnTo>
                      <a:pt x="0" y="2"/>
                    </a:lnTo>
                    <a:close/>
                  </a:path>
                </a:pathLst>
              </a:custGeom>
              <a:solidFill>
                <a:srgbClr val="000000"/>
              </a:solidFill>
              <a:ln w="9525">
                <a:noFill/>
                <a:round/>
                <a:headEnd/>
                <a:tailEnd/>
              </a:ln>
            </p:spPr>
            <p:txBody>
              <a:bodyPr/>
              <a:lstStyle/>
              <a:p>
                <a:endParaRPr lang="en-US"/>
              </a:p>
            </p:txBody>
          </p:sp>
          <p:sp>
            <p:nvSpPr>
              <p:cNvPr id="208530" name="Freeform 290"/>
              <p:cNvSpPr>
                <a:spLocks/>
              </p:cNvSpPr>
              <p:nvPr/>
            </p:nvSpPr>
            <p:spPr bwMode="auto">
              <a:xfrm>
                <a:off x="2035" y="2127"/>
                <a:ext cx="5" cy="8"/>
              </a:xfrm>
              <a:custGeom>
                <a:avLst/>
                <a:gdLst>
                  <a:gd name="T0" fmla="*/ 0 w 20"/>
                  <a:gd name="T1" fmla="*/ 0 h 32"/>
                  <a:gd name="T2" fmla="*/ 0 w 20"/>
                  <a:gd name="T3" fmla="*/ 0 h 32"/>
                  <a:gd name="T4" fmla="*/ 0 w 20"/>
                  <a:gd name="T5" fmla="*/ 0 h 32"/>
                  <a:gd name="T6" fmla="*/ 0 w 20"/>
                  <a:gd name="T7" fmla="*/ 0 h 32"/>
                  <a:gd name="T8" fmla="*/ 0 w 20"/>
                  <a:gd name="T9" fmla="*/ 0 h 32"/>
                  <a:gd name="T10" fmla="*/ 0 w 20"/>
                  <a:gd name="T11" fmla="*/ 0 h 32"/>
                  <a:gd name="T12" fmla="*/ 0 60000 65536"/>
                  <a:gd name="T13" fmla="*/ 0 60000 65536"/>
                  <a:gd name="T14" fmla="*/ 0 60000 65536"/>
                  <a:gd name="T15" fmla="*/ 0 60000 65536"/>
                  <a:gd name="T16" fmla="*/ 0 60000 65536"/>
                  <a:gd name="T17" fmla="*/ 0 60000 65536"/>
                  <a:gd name="T18" fmla="*/ 0 w 20"/>
                  <a:gd name="T19" fmla="*/ 0 h 32"/>
                  <a:gd name="T20" fmla="*/ 20 w 20"/>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20" h="32">
                    <a:moveTo>
                      <a:pt x="20" y="27"/>
                    </a:moveTo>
                    <a:lnTo>
                      <a:pt x="9" y="0"/>
                    </a:lnTo>
                    <a:lnTo>
                      <a:pt x="0" y="0"/>
                    </a:lnTo>
                    <a:lnTo>
                      <a:pt x="0" y="32"/>
                    </a:lnTo>
                    <a:lnTo>
                      <a:pt x="9" y="32"/>
                    </a:lnTo>
                    <a:lnTo>
                      <a:pt x="20" y="27"/>
                    </a:lnTo>
                    <a:close/>
                  </a:path>
                </a:pathLst>
              </a:custGeom>
              <a:solidFill>
                <a:srgbClr val="000000"/>
              </a:solidFill>
              <a:ln w="9525">
                <a:noFill/>
                <a:round/>
                <a:headEnd/>
                <a:tailEnd/>
              </a:ln>
            </p:spPr>
            <p:txBody>
              <a:bodyPr/>
              <a:lstStyle/>
              <a:p>
                <a:endParaRPr lang="en-US"/>
              </a:p>
            </p:txBody>
          </p:sp>
          <p:sp>
            <p:nvSpPr>
              <p:cNvPr id="208531" name="Freeform 291"/>
              <p:cNvSpPr>
                <a:spLocks/>
              </p:cNvSpPr>
              <p:nvPr/>
            </p:nvSpPr>
            <p:spPr bwMode="auto">
              <a:xfrm>
                <a:off x="2038" y="2134"/>
                <a:ext cx="2" cy="1"/>
              </a:xfrm>
              <a:custGeom>
                <a:avLst/>
                <a:gdLst>
                  <a:gd name="T0" fmla="*/ 0 w 11"/>
                  <a:gd name="T1" fmla="*/ 0 h 5"/>
                  <a:gd name="T2" fmla="*/ 0 w 11"/>
                  <a:gd name="T3" fmla="*/ 0 h 5"/>
                  <a:gd name="T4" fmla="*/ 0 w 11"/>
                  <a:gd name="T5" fmla="*/ 0 h 5"/>
                  <a:gd name="T6" fmla="*/ 0 w 11"/>
                  <a:gd name="T7" fmla="*/ 0 h 5"/>
                  <a:gd name="T8" fmla="*/ 0 60000 65536"/>
                  <a:gd name="T9" fmla="*/ 0 60000 65536"/>
                  <a:gd name="T10" fmla="*/ 0 60000 65536"/>
                  <a:gd name="T11" fmla="*/ 0 60000 65536"/>
                  <a:gd name="T12" fmla="*/ 0 w 11"/>
                  <a:gd name="T13" fmla="*/ 0 h 5"/>
                  <a:gd name="T14" fmla="*/ 11 w 11"/>
                  <a:gd name="T15" fmla="*/ 5 h 5"/>
                </a:gdLst>
                <a:ahLst/>
                <a:cxnLst>
                  <a:cxn ang="T8">
                    <a:pos x="T0" y="T1"/>
                  </a:cxn>
                  <a:cxn ang="T9">
                    <a:pos x="T2" y="T3"/>
                  </a:cxn>
                  <a:cxn ang="T10">
                    <a:pos x="T4" y="T5"/>
                  </a:cxn>
                  <a:cxn ang="T11">
                    <a:pos x="T6" y="T7"/>
                  </a:cxn>
                </a:cxnLst>
                <a:rect l="T12" t="T13" r="T14" b="T15"/>
                <a:pathLst>
                  <a:path w="11" h="5">
                    <a:moveTo>
                      <a:pt x="11" y="0"/>
                    </a:moveTo>
                    <a:lnTo>
                      <a:pt x="6" y="5"/>
                    </a:lnTo>
                    <a:lnTo>
                      <a:pt x="0" y="5"/>
                    </a:lnTo>
                    <a:lnTo>
                      <a:pt x="11" y="0"/>
                    </a:lnTo>
                    <a:close/>
                  </a:path>
                </a:pathLst>
              </a:custGeom>
              <a:solidFill>
                <a:srgbClr val="000000"/>
              </a:solidFill>
              <a:ln w="9525">
                <a:noFill/>
                <a:round/>
                <a:headEnd/>
                <a:tailEnd/>
              </a:ln>
            </p:spPr>
            <p:txBody>
              <a:bodyPr/>
              <a:lstStyle/>
              <a:p>
                <a:endParaRPr lang="en-US"/>
              </a:p>
            </p:txBody>
          </p:sp>
          <p:sp>
            <p:nvSpPr>
              <p:cNvPr id="208532" name="Freeform 292"/>
              <p:cNvSpPr>
                <a:spLocks/>
              </p:cNvSpPr>
              <p:nvPr/>
            </p:nvSpPr>
            <p:spPr bwMode="auto">
              <a:xfrm>
                <a:off x="2035" y="2125"/>
                <a:ext cx="7" cy="9"/>
              </a:xfrm>
              <a:custGeom>
                <a:avLst/>
                <a:gdLst>
                  <a:gd name="T0" fmla="*/ 0 w 29"/>
                  <a:gd name="T1" fmla="*/ 0 h 35"/>
                  <a:gd name="T2" fmla="*/ 0 w 29"/>
                  <a:gd name="T3" fmla="*/ 0 h 35"/>
                  <a:gd name="T4" fmla="*/ 0 w 29"/>
                  <a:gd name="T5" fmla="*/ 0 h 35"/>
                  <a:gd name="T6" fmla="*/ 0 w 29"/>
                  <a:gd name="T7" fmla="*/ 0 h 35"/>
                  <a:gd name="T8" fmla="*/ 0 w 29"/>
                  <a:gd name="T9" fmla="*/ 0 h 35"/>
                  <a:gd name="T10" fmla="*/ 0 w 29"/>
                  <a:gd name="T11" fmla="*/ 0 h 35"/>
                  <a:gd name="T12" fmla="*/ 0 60000 65536"/>
                  <a:gd name="T13" fmla="*/ 0 60000 65536"/>
                  <a:gd name="T14" fmla="*/ 0 60000 65536"/>
                  <a:gd name="T15" fmla="*/ 0 60000 65536"/>
                  <a:gd name="T16" fmla="*/ 0 60000 65536"/>
                  <a:gd name="T17" fmla="*/ 0 60000 65536"/>
                  <a:gd name="T18" fmla="*/ 0 w 29"/>
                  <a:gd name="T19" fmla="*/ 0 h 35"/>
                  <a:gd name="T20" fmla="*/ 29 w 29"/>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29" h="35">
                    <a:moveTo>
                      <a:pt x="18" y="0"/>
                    </a:moveTo>
                    <a:lnTo>
                      <a:pt x="7" y="5"/>
                    </a:lnTo>
                    <a:lnTo>
                      <a:pt x="0" y="13"/>
                    </a:lnTo>
                    <a:lnTo>
                      <a:pt x="22" y="35"/>
                    </a:lnTo>
                    <a:lnTo>
                      <a:pt x="29" y="27"/>
                    </a:lnTo>
                    <a:lnTo>
                      <a:pt x="18" y="0"/>
                    </a:lnTo>
                    <a:close/>
                  </a:path>
                </a:pathLst>
              </a:custGeom>
              <a:solidFill>
                <a:srgbClr val="000000"/>
              </a:solidFill>
              <a:ln w="9525">
                <a:noFill/>
                <a:round/>
                <a:headEnd/>
                <a:tailEnd/>
              </a:ln>
            </p:spPr>
            <p:txBody>
              <a:bodyPr/>
              <a:lstStyle/>
              <a:p>
                <a:endParaRPr lang="en-US"/>
              </a:p>
            </p:txBody>
          </p:sp>
          <p:sp>
            <p:nvSpPr>
              <p:cNvPr id="208533" name="Freeform 293"/>
              <p:cNvSpPr>
                <a:spLocks/>
              </p:cNvSpPr>
              <p:nvPr/>
            </p:nvSpPr>
            <p:spPr bwMode="auto">
              <a:xfrm>
                <a:off x="2037" y="2125"/>
                <a:ext cx="3" cy="1"/>
              </a:xfrm>
              <a:custGeom>
                <a:avLst/>
                <a:gdLst>
                  <a:gd name="T0" fmla="*/ 0 w 11"/>
                  <a:gd name="T1" fmla="*/ 0 h 5"/>
                  <a:gd name="T2" fmla="*/ 0 w 11"/>
                  <a:gd name="T3" fmla="*/ 0 h 5"/>
                  <a:gd name="T4" fmla="*/ 0 w 11"/>
                  <a:gd name="T5" fmla="*/ 0 h 5"/>
                  <a:gd name="T6" fmla="*/ 0 w 11"/>
                  <a:gd name="T7" fmla="*/ 0 h 5"/>
                  <a:gd name="T8" fmla="*/ 0 60000 65536"/>
                  <a:gd name="T9" fmla="*/ 0 60000 65536"/>
                  <a:gd name="T10" fmla="*/ 0 60000 65536"/>
                  <a:gd name="T11" fmla="*/ 0 60000 65536"/>
                  <a:gd name="T12" fmla="*/ 0 w 11"/>
                  <a:gd name="T13" fmla="*/ 0 h 5"/>
                  <a:gd name="T14" fmla="*/ 11 w 11"/>
                  <a:gd name="T15" fmla="*/ 5 h 5"/>
                </a:gdLst>
                <a:ahLst/>
                <a:cxnLst>
                  <a:cxn ang="T8">
                    <a:pos x="T0" y="T1"/>
                  </a:cxn>
                  <a:cxn ang="T9">
                    <a:pos x="T2" y="T3"/>
                  </a:cxn>
                  <a:cxn ang="T10">
                    <a:pos x="T4" y="T5"/>
                  </a:cxn>
                  <a:cxn ang="T11">
                    <a:pos x="T6" y="T7"/>
                  </a:cxn>
                </a:cxnLst>
                <a:rect l="T12" t="T13" r="T14" b="T15"/>
                <a:pathLst>
                  <a:path w="11" h="5">
                    <a:moveTo>
                      <a:pt x="0" y="5"/>
                    </a:moveTo>
                    <a:lnTo>
                      <a:pt x="5" y="0"/>
                    </a:lnTo>
                    <a:lnTo>
                      <a:pt x="11" y="0"/>
                    </a:lnTo>
                    <a:lnTo>
                      <a:pt x="0" y="5"/>
                    </a:lnTo>
                    <a:close/>
                  </a:path>
                </a:pathLst>
              </a:custGeom>
              <a:solidFill>
                <a:srgbClr val="000000"/>
              </a:solidFill>
              <a:ln w="9525">
                <a:noFill/>
                <a:round/>
                <a:headEnd/>
                <a:tailEnd/>
              </a:ln>
            </p:spPr>
            <p:txBody>
              <a:bodyPr/>
              <a:lstStyle/>
              <a:p>
                <a:endParaRPr lang="en-US"/>
              </a:p>
            </p:txBody>
          </p:sp>
          <p:sp>
            <p:nvSpPr>
              <p:cNvPr id="208534" name="Freeform 294"/>
              <p:cNvSpPr>
                <a:spLocks/>
              </p:cNvSpPr>
              <p:nvPr/>
            </p:nvSpPr>
            <p:spPr bwMode="auto">
              <a:xfrm>
                <a:off x="2040" y="2125"/>
                <a:ext cx="6" cy="8"/>
              </a:xfrm>
              <a:custGeom>
                <a:avLst/>
                <a:gdLst>
                  <a:gd name="T0" fmla="*/ 0 w 27"/>
                  <a:gd name="T1" fmla="*/ 0 h 32"/>
                  <a:gd name="T2" fmla="*/ 0 w 27"/>
                  <a:gd name="T3" fmla="*/ 0 h 32"/>
                  <a:gd name="T4" fmla="*/ 0 w 27"/>
                  <a:gd name="T5" fmla="*/ 0 h 32"/>
                  <a:gd name="T6" fmla="*/ 0 w 27"/>
                  <a:gd name="T7" fmla="*/ 0 h 32"/>
                  <a:gd name="T8" fmla="*/ 0 w 27"/>
                  <a:gd name="T9" fmla="*/ 0 h 32"/>
                  <a:gd name="T10" fmla="*/ 0 w 27"/>
                  <a:gd name="T11" fmla="*/ 0 h 32"/>
                  <a:gd name="T12" fmla="*/ 0 60000 65536"/>
                  <a:gd name="T13" fmla="*/ 0 60000 65536"/>
                  <a:gd name="T14" fmla="*/ 0 60000 65536"/>
                  <a:gd name="T15" fmla="*/ 0 60000 65536"/>
                  <a:gd name="T16" fmla="*/ 0 60000 65536"/>
                  <a:gd name="T17" fmla="*/ 0 60000 65536"/>
                  <a:gd name="T18" fmla="*/ 0 w 27"/>
                  <a:gd name="T19" fmla="*/ 0 h 32"/>
                  <a:gd name="T20" fmla="*/ 27 w 27"/>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27" h="32">
                    <a:moveTo>
                      <a:pt x="27" y="27"/>
                    </a:moveTo>
                    <a:lnTo>
                      <a:pt x="16" y="0"/>
                    </a:lnTo>
                    <a:lnTo>
                      <a:pt x="0" y="0"/>
                    </a:lnTo>
                    <a:lnTo>
                      <a:pt x="0" y="32"/>
                    </a:lnTo>
                    <a:lnTo>
                      <a:pt x="16" y="32"/>
                    </a:lnTo>
                    <a:lnTo>
                      <a:pt x="27" y="27"/>
                    </a:lnTo>
                    <a:close/>
                  </a:path>
                </a:pathLst>
              </a:custGeom>
              <a:solidFill>
                <a:srgbClr val="000000"/>
              </a:solidFill>
              <a:ln w="9525">
                <a:noFill/>
                <a:round/>
                <a:headEnd/>
                <a:tailEnd/>
              </a:ln>
            </p:spPr>
            <p:txBody>
              <a:bodyPr/>
              <a:lstStyle/>
              <a:p>
                <a:endParaRPr lang="en-US"/>
              </a:p>
            </p:txBody>
          </p:sp>
          <p:sp>
            <p:nvSpPr>
              <p:cNvPr id="208535" name="Freeform 295"/>
              <p:cNvSpPr>
                <a:spLocks/>
              </p:cNvSpPr>
              <p:nvPr/>
            </p:nvSpPr>
            <p:spPr bwMode="auto">
              <a:xfrm>
                <a:off x="2044" y="2132"/>
                <a:ext cx="2" cy="1"/>
              </a:xfrm>
              <a:custGeom>
                <a:avLst/>
                <a:gdLst>
                  <a:gd name="T0" fmla="*/ 0 w 11"/>
                  <a:gd name="T1" fmla="*/ 0 h 5"/>
                  <a:gd name="T2" fmla="*/ 0 w 11"/>
                  <a:gd name="T3" fmla="*/ 0 h 5"/>
                  <a:gd name="T4" fmla="*/ 0 w 11"/>
                  <a:gd name="T5" fmla="*/ 0 h 5"/>
                  <a:gd name="T6" fmla="*/ 0 w 11"/>
                  <a:gd name="T7" fmla="*/ 0 h 5"/>
                  <a:gd name="T8" fmla="*/ 0 60000 65536"/>
                  <a:gd name="T9" fmla="*/ 0 60000 65536"/>
                  <a:gd name="T10" fmla="*/ 0 60000 65536"/>
                  <a:gd name="T11" fmla="*/ 0 60000 65536"/>
                  <a:gd name="T12" fmla="*/ 0 w 11"/>
                  <a:gd name="T13" fmla="*/ 0 h 5"/>
                  <a:gd name="T14" fmla="*/ 11 w 11"/>
                  <a:gd name="T15" fmla="*/ 5 h 5"/>
                </a:gdLst>
                <a:ahLst/>
                <a:cxnLst>
                  <a:cxn ang="T8">
                    <a:pos x="T0" y="T1"/>
                  </a:cxn>
                  <a:cxn ang="T9">
                    <a:pos x="T2" y="T3"/>
                  </a:cxn>
                  <a:cxn ang="T10">
                    <a:pos x="T4" y="T5"/>
                  </a:cxn>
                  <a:cxn ang="T11">
                    <a:pos x="T6" y="T7"/>
                  </a:cxn>
                </a:cxnLst>
                <a:rect l="T12" t="T13" r="T14" b="T15"/>
                <a:pathLst>
                  <a:path w="11" h="5">
                    <a:moveTo>
                      <a:pt x="11" y="0"/>
                    </a:moveTo>
                    <a:lnTo>
                      <a:pt x="6" y="5"/>
                    </a:lnTo>
                    <a:lnTo>
                      <a:pt x="0" y="5"/>
                    </a:lnTo>
                    <a:lnTo>
                      <a:pt x="11" y="0"/>
                    </a:lnTo>
                    <a:close/>
                  </a:path>
                </a:pathLst>
              </a:custGeom>
              <a:solidFill>
                <a:srgbClr val="000000"/>
              </a:solidFill>
              <a:ln w="9525">
                <a:noFill/>
                <a:round/>
                <a:headEnd/>
                <a:tailEnd/>
              </a:ln>
            </p:spPr>
            <p:txBody>
              <a:bodyPr/>
              <a:lstStyle/>
              <a:p>
                <a:endParaRPr lang="en-US"/>
              </a:p>
            </p:txBody>
          </p:sp>
          <p:sp>
            <p:nvSpPr>
              <p:cNvPr id="208536" name="Freeform 296"/>
              <p:cNvSpPr>
                <a:spLocks/>
              </p:cNvSpPr>
              <p:nvPr/>
            </p:nvSpPr>
            <p:spPr bwMode="auto">
              <a:xfrm>
                <a:off x="2041" y="2123"/>
                <a:ext cx="7" cy="9"/>
              </a:xfrm>
              <a:custGeom>
                <a:avLst/>
                <a:gdLst>
                  <a:gd name="T0" fmla="*/ 0 w 31"/>
                  <a:gd name="T1" fmla="*/ 0 h 35"/>
                  <a:gd name="T2" fmla="*/ 0 w 31"/>
                  <a:gd name="T3" fmla="*/ 0 h 35"/>
                  <a:gd name="T4" fmla="*/ 0 w 31"/>
                  <a:gd name="T5" fmla="*/ 0 h 35"/>
                  <a:gd name="T6" fmla="*/ 0 w 31"/>
                  <a:gd name="T7" fmla="*/ 0 h 35"/>
                  <a:gd name="T8" fmla="*/ 0 w 31"/>
                  <a:gd name="T9" fmla="*/ 0 h 35"/>
                  <a:gd name="T10" fmla="*/ 0 w 31"/>
                  <a:gd name="T11" fmla="*/ 0 h 35"/>
                  <a:gd name="T12" fmla="*/ 0 60000 65536"/>
                  <a:gd name="T13" fmla="*/ 0 60000 65536"/>
                  <a:gd name="T14" fmla="*/ 0 60000 65536"/>
                  <a:gd name="T15" fmla="*/ 0 60000 65536"/>
                  <a:gd name="T16" fmla="*/ 0 60000 65536"/>
                  <a:gd name="T17" fmla="*/ 0 60000 65536"/>
                  <a:gd name="T18" fmla="*/ 0 w 31"/>
                  <a:gd name="T19" fmla="*/ 0 h 35"/>
                  <a:gd name="T20" fmla="*/ 31 w 31"/>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31" h="35">
                    <a:moveTo>
                      <a:pt x="20" y="0"/>
                    </a:moveTo>
                    <a:lnTo>
                      <a:pt x="9" y="4"/>
                    </a:lnTo>
                    <a:lnTo>
                      <a:pt x="0" y="13"/>
                    </a:lnTo>
                    <a:lnTo>
                      <a:pt x="22" y="35"/>
                    </a:lnTo>
                    <a:lnTo>
                      <a:pt x="31" y="27"/>
                    </a:lnTo>
                    <a:lnTo>
                      <a:pt x="20" y="0"/>
                    </a:lnTo>
                    <a:close/>
                  </a:path>
                </a:pathLst>
              </a:custGeom>
              <a:solidFill>
                <a:srgbClr val="000000"/>
              </a:solidFill>
              <a:ln w="9525">
                <a:noFill/>
                <a:round/>
                <a:headEnd/>
                <a:tailEnd/>
              </a:ln>
            </p:spPr>
            <p:txBody>
              <a:bodyPr/>
              <a:lstStyle/>
              <a:p>
                <a:endParaRPr lang="en-US"/>
              </a:p>
            </p:txBody>
          </p:sp>
          <p:sp>
            <p:nvSpPr>
              <p:cNvPr id="208537" name="Freeform 297"/>
              <p:cNvSpPr>
                <a:spLocks/>
              </p:cNvSpPr>
              <p:nvPr/>
            </p:nvSpPr>
            <p:spPr bwMode="auto">
              <a:xfrm>
                <a:off x="2043" y="2123"/>
                <a:ext cx="3" cy="1"/>
              </a:xfrm>
              <a:custGeom>
                <a:avLst/>
                <a:gdLst>
                  <a:gd name="T0" fmla="*/ 0 w 11"/>
                  <a:gd name="T1" fmla="*/ 0 h 4"/>
                  <a:gd name="T2" fmla="*/ 0 w 11"/>
                  <a:gd name="T3" fmla="*/ 0 h 4"/>
                  <a:gd name="T4" fmla="*/ 0 w 11"/>
                  <a:gd name="T5" fmla="*/ 0 h 4"/>
                  <a:gd name="T6" fmla="*/ 0 w 11"/>
                  <a:gd name="T7" fmla="*/ 0 h 4"/>
                  <a:gd name="T8" fmla="*/ 0 60000 65536"/>
                  <a:gd name="T9" fmla="*/ 0 60000 65536"/>
                  <a:gd name="T10" fmla="*/ 0 60000 65536"/>
                  <a:gd name="T11" fmla="*/ 0 60000 65536"/>
                  <a:gd name="T12" fmla="*/ 0 w 11"/>
                  <a:gd name="T13" fmla="*/ 0 h 4"/>
                  <a:gd name="T14" fmla="*/ 11 w 11"/>
                  <a:gd name="T15" fmla="*/ 4 h 4"/>
                </a:gdLst>
                <a:ahLst/>
                <a:cxnLst>
                  <a:cxn ang="T8">
                    <a:pos x="T0" y="T1"/>
                  </a:cxn>
                  <a:cxn ang="T9">
                    <a:pos x="T2" y="T3"/>
                  </a:cxn>
                  <a:cxn ang="T10">
                    <a:pos x="T4" y="T5"/>
                  </a:cxn>
                  <a:cxn ang="T11">
                    <a:pos x="T6" y="T7"/>
                  </a:cxn>
                </a:cxnLst>
                <a:rect l="T12" t="T13" r="T14" b="T15"/>
                <a:pathLst>
                  <a:path w="11" h="4">
                    <a:moveTo>
                      <a:pt x="0" y="4"/>
                    </a:moveTo>
                    <a:lnTo>
                      <a:pt x="3" y="0"/>
                    </a:lnTo>
                    <a:lnTo>
                      <a:pt x="11" y="0"/>
                    </a:lnTo>
                    <a:lnTo>
                      <a:pt x="0" y="4"/>
                    </a:lnTo>
                    <a:close/>
                  </a:path>
                </a:pathLst>
              </a:custGeom>
              <a:solidFill>
                <a:srgbClr val="000000"/>
              </a:solidFill>
              <a:ln w="9525">
                <a:noFill/>
                <a:round/>
                <a:headEnd/>
                <a:tailEnd/>
              </a:ln>
            </p:spPr>
            <p:txBody>
              <a:bodyPr/>
              <a:lstStyle/>
              <a:p>
                <a:endParaRPr lang="en-US"/>
              </a:p>
            </p:txBody>
          </p:sp>
          <p:sp>
            <p:nvSpPr>
              <p:cNvPr id="208538" name="Freeform 298"/>
              <p:cNvSpPr>
                <a:spLocks/>
              </p:cNvSpPr>
              <p:nvPr/>
            </p:nvSpPr>
            <p:spPr bwMode="auto">
              <a:xfrm>
                <a:off x="2046" y="2123"/>
                <a:ext cx="6" cy="8"/>
              </a:xfrm>
              <a:custGeom>
                <a:avLst/>
                <a:gdLst>
                  <a:gd name="T0" fmla="*/ 0 w 27"/>
                  <a:gd name="T1" fmla="*/ 0 h 32"/>
                  <a:gd name="T2" fmla="*/ 0 w 27"/>
                  <a:gd name="T3" fmla="*/ 0 h 32"/>
                  <a:gd name="T4" fmla="*/ 0 w 27"/>
                  <a:gd name="T5" fmla="*/ 0 h 32"/>
                  <a:gd name="T6" fmla="*/ 0 w 27"/>
                  <a:gd name="T7" fmla="*/ 0 h 32"/>
                  <a:gd name="T8" fmla="*/ 0 w 27"/>
                  <a:gd name="T9" fmla="*/ 0 h 32"/>
                  <a:gd name="T10" fmla="*/ 0 w 27"/>
                  <a:gd name="T11" fmla="*/ 0 h 32"/>
                  <a:gd name="T12" fmla="*/ 0 60000 65536"/>
                  <a:gd name="T13" fmla="*/ 0 60000 65536"/>
                  <a:gd name="T14" fmla="*/ 0 60000 65536"/>
                  <a:gd name="T15" fmla="*/ 0 60000 65536"/>
                  <a:gd name="T16" fmla="*/ 0 60000 65536"/>
                  <a:gd name="T17" fmla="*/ 0 60000 65536"/>
                  <a:gd name="T18" fmla="*/ 0 w 27"/>
                  <a:gd name="T19" fmla="*/ 0 h 32"/>
                  <a:gd name="T20" fmla="*/ 27 w 27"/>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27" h="32">
                    <a:moveTo>
                      <a:pt x="27" y="27"/>
                    </a:moveTo>
                    <a:lnTo>
                      <a:pt x="16" y="0"/>
                    </a:lnTo>
                    <a:lnTo>
                      <a:pt x="0" y="0"/>
                    </a:lnTo>
                    <a:lnTo>
                      <a:pt x="0" y="32"/>
                    </a:lnTo>
                    <a:lnTo>
                      <a:pt x="16" y="32"/>
                    </a:lnTo>
                    <a:lnTo>
                      <a:pt x="27" y="27"/>
                    </a:lnTo>
                    <a:close/>
                  </a:path>
                </a:pathLst>
              </a:custGeom>
              <a:solidFill>
                <a:srgbClr val="000000"/>
              </a:solidFill>
              <a:ln w="9525">
                <a:noFill/>
                <a:round/>
                <a:headEnd/>
                <a:tailEnd/>
              </a:ln>
            </p:spPr>
            <p:txBody>
              <a:bodyPr/>
              <a:lstStyle/>
              <a:p>
                <a:endParaRPr lang="en-US"/>
              </a:p>
            </p:txBody>
          </p:sp>
          <p:sp>
            <p:nvSpPr>
              <p:cNvPr id="208539" name="Freeform 299"/>
              <p:cNvSpPr>
                <a:spLocks/>
              </p:cNvSpPr>
              <p:nvPr/>
            </p:nvSpPr>
            <p:spPr bwMode="auto">
              <a:xfrm>
                <a:off x="2050" y="2130"/>
                <a:ext cx="2" cy="1"/>
              </a:xfrm>
              <a:custGeom>
                <a:avLst/>
                <a:gdLst>
                  <a:gd name="T0" fmla="*/ 0 w 11"/>
                  <a:gd name="T1" fmla="*/ 0 h 5"/>
                  <a:gd name="T2" fmla="*/ 0 w 11"/>
                  <a:gd name="T3" fmla="*/ 0 h 5"/>
                  <a:gd name="T4" fmla="*/ 0 w 11"/>
                  <a:gd name="T5" fmla="*/ 0 h 5"/>
                  <a:gd name="T6" fmla="*/ 0 w 11"/>
                  <a:gd name="T7" fmla="*/ 0 h 5"/>
                  <a:gd name="T8" fmla="*/ 0 60000 65536"/>
                  <a:gd name="T9" fmla="*/ 0 60000 65536"/>
                  <a:gd name="T10" fmla="*/ 0 60000 65536"/>
                  <a:gd name="T11" fmla="*/ 0 60000 65536"/>
                  <a:gd name="T12" fmla="*/ 0 w 11"/>
                  <a:gd name="T13" fmla="*/ 0 h 5"/>
                  <a:gd name="T14" fmla="*/ 11 w 11"/>
                  <a:gd name="T15" fmla="*/ 5 h 5"/>
                </a:gdLst>
                <a:ahLst/>
                <a:cxnLst>
                  <a:cxn ang="T8">
                    <a:pos x="T0" y="T1"/>
                  </a:cxn>
                  <a:cxn ang="T9">
                    <a:pos x="T2" y="T3"/>
                  </a:cxn>
                  <a:cxn ang="T10">
                    <a:pos x="T4" y="T5"/>
                  </a:cxn>
                  <a:cxn ang="T11">
                    <a:pos x="T6" y="T7"/>
                  </a:cxn>
                </a:cxnLst>
                <a:rect l="T12" t="T13" r="T14" b="T15"/>
                <a:pathLst>
                  <a:path w="11" h="5">
                    <a:moveTo>
                      <a:pt x="11" y="0"/>
                    </a:moveTo>
                    <a:lnTo>
                      <a:pt x="6" y="5"/>
                    </a:lnTo>
                    <a:lnTo>
                      <a:pt x="0" y="5"/>
                    </a:lnTo>
                    <a:lnTo>
                      <a:pt x="11" y="0"/>
                    </a:lnTo>
                    <a:close/>
                  </a:path>
                </a:pathLst>
              </a:custGeom>
              <a:solidFill>
                <a:srgbClr val="000000"/>
              </a:solidFill>
              <a:ln w="9525">
                <a:noFill/>
                <a:round/>
                <a:headEnd/>
                <a:tailEnd/>
              </a:ln>
            </p:spPr>
            <p:txBody>
              <a:bodyPr/>
              <a:lstStyle/>
              <a:p>
                <a:endParaRPr lang="en-US"/>
              </a:p>
            </p:txBody>
          </p:sp>
          <p:sp>
            <p:nvSpPr>
              <p:cNvPr id="208540" name="Freeform 300"/>
              <p:cNvSpPr>
                <a:spLocks/>
              </p:cNvSpPr>
              <p:nvPr/>
            </p:nvSpPr>
            <p:spPr bwMode="auto">
              <a:xfrm>
                <a:off x="2047" y="2121"/>
                <a:ext cx="7" cy="9"/>
              </a:xfrm>
              <a:custGeom>
                <a:avLst/>
                <a:gdLst>
                  <a:gd name="T0" fmla="*/ 0 w 31"/>
                  <a:gd name="T1" fmla="*/ 0 h 34"/>
                  <a:gd name="T2" fmla="*/ 0 w 31"/>
                  <a:gd name="T3" fmla="*/ 0 h 34"/>
                  <a:gd name="T4" fmla="*/ 0 w 31"/>
                  <a:gd name="T5" fmla="*/ 0 h 34"/>
                  <a:gd name="T6" fmla="*/ 0 w 31"/>
                  <a:gd name="T7" fmla="*/ 0 h 34"/>
                  <a:gd name="T8" fmla="*/ 0 w 31"/>
                  <a:gd name="T9" fmla="*/ 0 h 34"/>
                  <a:gd name="T10" fmla="*/ 0 w 31"/>
                  <a:gd name="T11" fmla="*/ 0 h 34"/>
                  <a:gd name="T12" fmla="*/ 0 60000 65536"/>
                  <a:gd name="T13" fmla="*/ 0 60000 65536"/>
                  <a:gd name="T14" fmla="*/ 0 60000 65536"/>
                  <a:gd name="T15" fmla="*/ 0 60000 65536"/>
                  <a:gd name="T16" fmla="*/ 0 60000 65536"/>
                  <a:gd name="T17" fmla="*/ 0 60000 65536"/>
                  <a:gd name="T18" fmla="*/ 0 w 31"/>
                  <a:gd name="T19" fmla="*/ 0 h 34"/>
                  <a:gd name="T20" fmla="*/ 31 w 31"/>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1" h="34">
                    <a:moveTo>
                      <a:pt x="13" y="0"/>
                    </a:moveTo>
                    <a:lnTo>
                      <a:pt x="9" y="4"/>
                    </a:lnTo>
                    <a:lnTo>
                      <a:pt x="0" y="11"/>
                    </a:lnTo>
                    <a:lnTo>
                      <a:pt x="24" y="34"/>
                    </a:lnTo>
                    <a:lnTo>
                      <a:pt x="31" y="26"/>
                    </a:lnTo>
                    <a:lnTo>
                      <a:pt x="13" y="0"/>
                    </a:lnTo>
                    <a:close/>
                  </a:path>
                </a:pathLst>
              </a:custGeom>
              <a:solidFill>
                <a:srgbClr val="000000"/>
              </a:solidFill>
              <a:ln w="9525">
                <a:noFill/>
                <a:round/>
                <a:headEnd/>
                <a:tailEnd/>
              </a:ln>
            </p:spPr>
            <p:txBody>
              <a:bodyPr/>
              <a:lstStyle/>
              <a:p>
                <a:endParaRPr lang="en-US"/>
              </a:p>
            </p:txBody>
          </p:sp>
          <p:sp>
            <p:nvSpPr>
              <p:cNvPr id="208541" name="Freeform 301"/>
              <p:cNvSpPr>
                <a:spLocks/>
              </p:cNvSpPr>
              <p:nvPr/>
            </p:nvSpPr>
            <p:spPr bwMode="auto">
              <a:xfrm>
                <a:off x="2049" y="2121"/>
                <a:ext cx="1" cy="1"/>
              </a:xfrm>
              <a:custGeom>
                <a:avLst/>
                <a:gdLst>
                  <a:gd name="T0" fmla="*/ 0 w 4"/>
                  <a:gd name="T1" fmla="*/ 0 h 4"/>
                  <a:gd name="T2" fmla="*/ 0 w 4"/>
                  <a:gd name="T3" fmla="*/ 0 h 4"/>
                  <a:gd name="T4" fmla="*/ 0 w 4"/>
                  <a:gd name="T5" fmla="*/ 0 h 4"/>
                  <a:gd name="T6" fmla="*/ 0 w 4"/>
                  <a:gd name="T7" fmla="*/ 0 h 4"/>
                  <a:gd name="T8" fmla="*/ 0 60000 65536"/>
                  <a:gd name="T9" fmla="*/ 0 60000 65536"/>
                  <a:gd name="T10" fmla="*/ 0 60000 65536"/>
                  <a:gd name="T11" fmla="*/ 0 60000 65536"/>
                  <a:gd name="T12" fmla="*/ 0 w 4"/>
                  <a:gd name="T13" fmla="*/ 0 h 4"/>
                  <a:gd name="T14" fmla="*/ 4 w 4"/>
                  <a:gd name="T15" fmla="*/ 4 h 4"/>
                </a:gdLst>
                <a:ahLst/>
                <a:cxnLst>
                  <a:cxn ang="T8">
                    <a:pos x="T0" y="T1"/>
                  </a:cxn>
                  <a:cxn ang="T9">
                    <a:pos x="T2" y="T3"/>
                  </a:cxn>
                  <a:cxn ang="T10">
                    <a:pos x="T4" y="T5"/>
                  </a:cxn>
                  <a:cxn ang="T11">
                    <a:pos x="T6" y="T7"/>
                  </a:cxn>
                </a:cxnLst>
                <a:rect l="T12" t="T13" r="T14" b="T15"/>
                <a:pathLst>
                  <a:path w="4" h="4">
                    <a:moveTo>
                      <a:pt x="0" y="4"/>
                    </a:moveTo>
                    <a:lnTo>
                      <a:pt x="1" y="2"/>
                    </a:lnTo>
                    <a:lnTo>
                      <a:pt x="4" y="0"/>
                    </a:lnTo>
                    <a:lnTo>
                      <a:pt x="0" y="4"/>
                    </a:lnTo>
                    <a:close/>
                  </a:path>
                </a:pathLst>
              </a:custGeom>
              <a:solidFill>
                <a:srgbClr val="000000"/>
              </a:solidFill>
              <a:ln w="9525">
                <a:noFill/>
                <a:round/>
                <a:headEnd/>
                <a:tailEnd/>
              </a:ln>
            </p:spPr>
            <p:txBody>
              <a:bodyPr/>
              <a:lstStyle/>
              <a:p>
                <a:endParaRPr lang="en-US"/>
              </a:p>
            </p:txBody>
          </p:sp>
          <p:sp>
            <p:nvSpPr>
              <p:cNvPr id="208542" name="Freeform 302"/>
              <p:cNvSpPr>
                <a:spLocks/>
              </p:cNvSpPr>
              <p:nvPr/>
            </p:nvSpPr>
            <p:spPr bwMode="auto">
              <a:xfrm>
                <a:off x="2050" y="2119"/>
                <a:ext cx="7" cy="9"/>
              </a:xfrm>
              <a:custGeom>
                <a:avLst/>
                <a:gdLst>
                  <a:gd name="T0" fmla="*/ 0 w 30"/>
                  <a:gd name="T1" fmla="*/ 0 h 38"/>
                  <a:gd name="T2" fmla="*/ 0 w 30"/>
                  <a:gd name="T3" fmla="*/ 0 h 38"/>
                  <a:gd name="T4" fmla="*/ 0 w 30"/>
                  <a:gd name="T5" fmla="*/ 0 h 38"/>
                  <a:gd name="T6" fmla="*/ 0 w 30"/>
                  <a:gd name="T7" fmla="*/ 0 h 38"/>
                  <a:gd name="T8" fmla="*/ 0 w 30"/>
                  <a:gd name="T9" fmla="*/ 0 h 38"/>
                  <a:gd name="T10" fmla="*/ 0 w 30"/>
                  <a:gd name="T11" fmla="*/ 0 h 38"/>
                  <a:gd name="T12" fmla="*/ 0 60000 65536"/>
                  <a:gd name="T13" fmla="*/ 0 60000 65536"/>
                  <a:gd name="T14" fmla="*/ 0 60000 65536"/>
                  <a:gd name="T15" fmla="*/ 0 60000 65536"/>
                  <a:gd name="T16" fmla="*/ 0 60000 65536"/>
                  <a:gd name="T17" fmla="*/ 0 60000 65536"/>
                  <a:gd name="T18" fmla="*/ 0 w 30"/>
                  <a:gd name="T19" fmla="*/ 0 h 38"/>
                  <a:gd name="T20" fmla="*/ 30 w 30"/>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30" h="38">
                    <a:moveTo>
                      <a:pt x="23" y="0"/>
                    </a:moveTo>
                    <a:lnTo>
                      <a:pt x="16" y="2"/>
                    </a:lnTo>
                    <a:lnTo>
                      <a:pt x="0" y="9"/>
                    </a:lnTo>
                    <a:lnTo>
                      <a:pt x="14" y="38"/>
                    </a:lnTo>
                    <a:lnTo>
                      <a:pt x="30" y="30"/>
                    </a:lnTo>
                    <a:lnTo>
                      <a:pt x="23" y="0"/>
                    </a:lnTo>
                    <a:close/>
                  </a:path>
                </a:pathLst>
              </a:custGeom>
              <a:solidFill>
                <a:srgbClr val="000000"/>
              </a:solidFill>
              <a:ln w="9525">
                <a:noFill/>
                <a:round/>
                <a:headEnd/>
                <a:tailEnd/>
              </a:ln>
            </p:spPr>
            <p:txBody>
              <a:bodyPr/>
              <a:lstStyle/>
              <a:p>
                <a:endParaRPr lang="en-US"/>
              </a:p>
            </p:txBody>
          </p:sp>
          <p:sp>
            <p:nvSpPr>
              <p:cNvPr id="208543" name="Freeform 303"/>
              <p:cNvSpPr>
                <a:spLocks/>
              </p:cNvSpPr>
              <p:nvPr/>
            </p:nvSpPr>
            <p:spPr bwMode="auto">
              <a:xfrm>
                <a:off x="2054" y="2119"/>
                <a:ext cx="2" cy="1"/>
              </a:xfrm>
              <a:custGeom>
                <a:avLst/>
                <a:gdLst>
                  <a:gd name="T0" fmla="*/ 0 w 7"/>
                  <a:gd name="T1" fmla="*/ 1 h 2"/>
                  <a:gd name="T2" fmla="*/ 0 w 7"/>
                  <a:gd name="T3" fmla="*/ 0 h 2"/>
                  <a:gd name="T4" fmla="*/ 0 w 7"/>
                  <a:gd name="T5" fmla="*/ 0 h 2"/>
                  <a:gd name="T6" fmla="*/ 0 w 7"/>
                  <a:gd name="T7" fmla="*/ 1 h 2"/>
                  <a:gd name="T8" fmla="*/ 0 60000 65536"/>
                  <a:gd name="T9" fmla="*/ 0 60000 65536"/>
                  <a:gd name="T10" fmla="*/ 0 60000 65536"/>
                  <a:gd name="T11" fmla="*/ 0 60000 65536"/>
                  <a:gd name="T12" fmla="*/ 0 w 7"/>
                  <a:gd name="T13" fmla="*/ 0 h 2"/>
                  <a:gd name="T14" fmla="*/ 7 w 7"/>
                  <a:gd name="T15" fmla="*/ 2 h 2"/>
                </a:gdLst>
                <a:ahLst/>
                <a:cxnLst>
                  <a:cxn ang="T8">
                    <a:pos x="T0" y="T1"/>
                  </a:cxn>
                  <a:cxn ang="T9">
                    <a:pos x="T2" y="T3"/>
                  </a:cxn>
                  <a:cxn ang="T10">
                    <a:pos x="T4" y="T5"/>
                  </a:cxn>
                  <a:cxn ang="T11">
                    <a:pos x="T6" y="T7"/>
                  </a:cxn>
                </a:cxnLst>
                <a:rect l="T12" t="T13" r="T14" b="T15"/>
                <a:pathLst>
                  <a:path w="7" h="2">
                    <a:moveTo>
                      <a:pt x="0" y="2"/>
                    </a:moveTo>
                    <a:lnTo>
                      <a:pt x="3" y="0"/>
                    </a:lnTo>
                    <a:lnTo>
                      <a:pt x="7" y="0"/>
                    </a:lnTo>
                    <a:lnTo>
                      <a:pt x="0" y="2"/>
                    </a:lnTo>
                    <a:close/>
                  </a:path>
                </a:pathLst>
              </a:custGeom>
              <a:solidFill>
                <a:srgbClr val="000000"/>
              </a:solidFill>
              <a:ln w="9525">
                <a:noFill/>
                <a:round/>
                <a:headEnd/>
                <a:tailEnd/>
              </a:ln>
            </p:spPr>
            <p:txBody>
              <a:bodyPr/>
              <a:lstStyle/>
              <a:p>
                <a:endParaRPr lang="en-US"/>
              </a:p>
            </p:txBody>
          </p:sp>
          <p:sp>
            <p:nvSpPr>
              <p:cNvPr id="208544" name="Rectangle 304"/>
              <p:cNvSpPr>
                <a:spLocks noChangeArrowheads="1"/>
              </p:cNvSpPr>
              <p:nvPr/>
            </p:nvSpPr>
            <p:spPr bwMode="auto">
              <a:xfrm>
                <a:off x="2056" y="2119"/>
                <a:ext cx="1" cy="8"/>
              </a:xfrm>
              <a:prstGeom prst="rect">
                <a:avLst/>
              </a:prstGeom>
              <a:solidFill>
                <a:srgbClr val="000000"/>
              </a:solidFill>
              <a:ln w="9525">
                <a:noFill/>
                <a:miter lim="800000"/>
                <a:headEnd/>
                <a:tailEnd/>
              </a:ln>
            </p:spPr>
            <p:txBody>
              <a:bodyPr/>
              <a:lstStyle/>
              <a:p>
                <a:endParaRPr lang="en-US">
                  <a:latin typeface="Times New Roman" pitchFamily="18" charset="0"/>
                  <a:cs typeface="Times New Roman" pitchFamily="18" charset="0"/>
                </a:endParaRPr>
              </a:p>
            </p:txBody>
          </p:sp>
          <p:sp>
            <p:nvSpPr>
              <p:cNvPr id="208545" name="Freeform 305"/>
              <p:cNvSpPr>
                <a:spLocks/>
              </p:cNvSpPr>
              <p:nvPr/>
            </p:nvSpPr>
            <p:spPr bwMode="auto">
              <a:xfrm>
                <a:off x="2077" y="2109"/>
                <a:ext cx="7" cy="9"/>
              </a:xfrm>
              <a:custGeom>
                <a:avLst/>
                <a:gdLst>
                  <a:gd name="T0" fmla="*/ 0 w 29"/>
                  <a:gd name="T1" fmla="*/ 0 h 34"/>
                  <a:gd name="T2" fmla="*/ 0 w 29"/>
                  <a:gd name="T3" fmla="*/ 0 h 34"/>
                  <a:gd name="T4" fmla="*/ 0 w 29"/>
                  <a:gd name="T5" fmla="*/ 0 h 34"/>
                  <a:gd name="T6" fmla="*/ 0 w 29"/>
                  <a:gd name="T7" fmla="*/ 0 h 34"/>
                  <a:gd name="T8" fmla="*/ 0 w 29"/>
                  <a:gd name="T9" fmla="*/ 0 h 34"/>
                  <a:gd name="T10" fmla="*/ 0 w 29"/>
                  <a:gd name="T11" fmla="*/ 0 h 34"/>
                  <a:gd name="T12" fmla="*/ 0 60000 65536"/>
                  <a:gd name="T13" fmla="*/ 0 60000 65536"/>
                  <a:gd name="T14" fmla="*/ 0 60000 65536"/>
                  <a:gd name="T15" fmla="*/ 0 60000 65536"/>
                  <a:gd name="T16" fmla="*/ 0 60000 65536"/>
                  <a:gd name="T17" fmla="*/ 0 60000 65536"/>
                  <a:gd name="T18" fmla="*/ 0 w 29"/>
                  <a:gd name="T19" fmla="*/ 0 h 34"/>
                  <a:gd name="T20" fmla="*/ 29 w 29"/>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29" h="34">
                    <a:moveTo>
                      <a:pt x="29" y="26"/>
                    </a:moveTo>
                    <a:lnTo>
                      <a:pt x="10" y="0"/>
                    </a:lnTo>
                    <a:lnTo>
                      <a:pt x="0" y="5"/>
                    </a:lnTo>
                    <a:lnTo>
                      <a:pt x="14" y="34"/>
                    </a:lnTo>
                    <a:lnTo>
                      <a:pt x="24" y="29"/>
                    </a:lnTo>
                    <a:lnTo>
                      <a:pt x="29" y="26"/>
                    </a:lnTo>
                    <a:close/>
                  </a:path>
                </a:pathLst>
              </a:custGeom>
              <a:solidFill>
                <a:srgbClr val="000000"/>
              </a:solidFill>
              <a:ln w="9525">
                <a:noFill/>
                <a:round/>
                <a:headEnd/>
                <a:tailEnd/>
              </a:ln>
            </p:spPr>
            <p:txBody>
              <a:bodyPr/>
              <a:lstStyle/>
              <a:p>
                <a:endParaRPr lang="en-US"/>
              </a:p>
            </p:txBody>
          </p:sp>
          <p:sp>
            <p:nvSpPr>
              <p:cNvPr id="208546" name="Freeform 306"/>
              <p:cNvSpPr>
                <a:spLocks/>
              </p:cNvSpPr>
              <p:nvPr/>
            </p:nvSpPr>
            <p:spPr bwMode="auto">
              <a:xfrm>
                <a:off x="2083" y="2116"/>
                <a:ext cx="1" cy="1"/>
              </a:xfrm>
              <a:custGeom>
                <a:avLst/>
                <a:gdLst>
                  <a:gd name="T0" fmla="*/ 0 w 5"/>
                  <a:gd name="T1" fmla="*/ 0 h 3"/>
                  <a:gd name="T2" fmla="*/ 0 w 5"/>
                  <a:gd name="T3" fmla="*/ 0 h 3"/>
                  <a:gd name="T4" fmla="*/ 0 w 5"/>
                  <a:gd name="T5" fmla="*/ 0 h 3"/>
                  <a:gd name="T6" fmla="*/ 0 w 5"/>
                  <a:gd name="T7" fmla="*/ 0 h 3"/>
                  <a:gd name="T8" fmla="*/ 0 60000 65536"/>
                  <a:gd name="T9" fmla="*/ 0 60000 65536"/>
                  <a:gd name="T10" fmla="*/ 0 60000 65536"/>
                  <a:gd name="T11" fmla="*/ 0 60000 65536"/>
                  <a:gd name="T12" fmla="*/ 0 w 5"/>
                  <a:gd name="T13" fmla="*/ 0 h 3"/>
                  <a:gd name="T14" fmla="*/ 5 w 5"/>
                  <a:gd name="T15" fmla="*/ 3 h 3"/>
                </a:gdLst>
                <a:ahLst/>
                <a:cxnLst>
                  <a:cxn ang="T8">
                    <a:pos x="T0" y="T1"/>
                  </a:cxn>
                  <a:cxn ang="T9">
                    <a:pos x="T2" y="T3"/>
                  </a:cxn>
                  <a:cxn ang="T10">
                    <a:pos x="T4" y="T5"/>
                  </a:cxn>
                  <a:cxn ang="T11">
                    <a:pos x="T6" y="T7"/>
                  </a:cxn>
                </a:cxnLst>
                <a:rect l="T12" t="T13" r="T14" b="T15"/>
                <a:pathLst>
                  <a:path w="5" h="3">
                    <a:moveTo>
                      <a:pt x="5" y="0"/>
                    </a:moveTo>
                    <a:lnTo>
                      <a:pt x="2" y="1"/>
                    </a:lnTo>
                    <a:lnTo>
                      <a:pt x="0" y="3"/>
                    </a:lnTo>
                    <a:lnTo>
                      <a:pt x="5" y="0"/>
                    </a:lnTo>
                    <a:close/>
                  </a:path>
                </a:pathLst>
              </a:custGeom>
              <a:solidFill>
                <a:srgbClr val="000000"/>
              </a:solidFill>
              <a:ln w="9525">
                <a:noFill/>
                <a:round/>
                <a:headEnd/>
                <a:tailEnd/>
              </a:ln>
            </p:spPr>
            <p:txBody>
              <a:bodyPr/>
              <a:lstStyle/>
              <a:p>
                <a:endParaRPr lang="en-US"/>
              </a:p>
            </p:txBody>
          </p:sp>
          <p:sp>
            <p:nvSpPr>
              <p:cNvPr id="208547" name="Freeform 307"/>
              <p:cNvSpPr>
                <a:spLocks/>
              </p:cNvSpPr>
              <p:nvPr/>
            </p:nvSpPr>
            <p:spPr bwMode="auto">
              <a:xfrm>
                <a:off x="2079" y="2107"/>
                <a:ext cx="7" cy="9"/>
              </a:xfrm>
              <a:custGeom>
                <a:avLst/>
                <a:gdLst>
                  <a:gd name="T0" fmla="*/ 0 w 31"/>
                  <a:gd name="T1" fmla="*/ 0 h 35"/>
                  <a:gd name="T2" fmla="*/ 0 w 31"/>
                  <a:gd name="T3" fmla="*/ 0 h 35"/>
                  <a:gd name="T4" fmla="*/ 0 w 31"/>
                  <a:gd name="T5" fmla="*/ 0 h 35"/>
                  <a:gd name="T6" fmla="*/ 0 w 31"/>
                  <a:gd name="T7" fmla="*/ 0 h 35"/>
                  <a:gd name="T8" fmla="*/ 0 w 31"/>
                  <a:gd name="T9" fmla="*/ 0 h 35"/>
                  <a:gd name="T10" fmla="*/ 0 w 31"/>
                  <a:gd name="T11" fmla="*/ 0 h 35"/>
                  <a:gd name="T12" fmla="*/ 0 60000 65536"/>
                  <a:gd name="T13" fmla="*/ 0 60000 65536"/>
                  <a:gd name="T14" fmla="*/ 0 60000 65536"/>
                  <a:gd name="T15" fmla="*/ 0 60000 65536"/>
                  <a:gd name="T16" fmla="*/ 0 60000 65536"/>
                  <a:gd name="T17" fmla="*/ 0 60000 65536"/>
                  <a:gd name="T18" fmla="*/ 0 w 31"/>
                  <a:gd name="T19" fmla="*/ 0 h 35"/>
                  <a:gd name="T20" fmla="*/ 31 w 31"/>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31" h="35">
                    <a:moveTo>
                      <a:pt x="20" y="0"/>
                    </a:moveTo>
                    <a:lnTo>
                      <a:pt x="9" y="4"/>
                    </a:lnTo>
                    <a:lnTo>
                      <a:pt x="0" y="13"/>
                    </a:lnTo>
                    <a:lnTo>
                      <a:pt x="24" y="35"/>
                    </a:lnTo>
                    <a:lnTo>
                      <a:pt x="31" y="27"/>
                    </a:lnTo>
                    <a:lnTo>
                      <a:pt x="20" y="0"/>
                    </a:lnTo>
                    <a:close/>
                  </a:path>
                </a:pathLst>
              </a:custGeom>
              <a:solidFill>
                <a:srgbClr val="000000"/>
              </a:solidFill>
              <a:ln w="9525">
                <a:noFill/>
                <a:round/>
                <a:headEnd/>
                <a:tailEnd/>
              </a:ln>
            </p:spPr>
            <p:txBody>
              <a:bodyPr/>
              <a:lstStyle/>
              <a:p>
                <a:endParaRPr lang="en-US"/>
              </a:p>
            </p:txBody>
          </p:sp>
          <p:sp>
            <p:nvSpPr>
              <p:cNvPr id="208548" name="Freeform 308"/>
              <p:cNvSpPr>
                <a:spLocks/>
              </p:cNvSpPr>
              <p:nvPr/>
            </p:nvSpPr>
            <p:spPr bwMode="auto">
              <a:xfrm>
                <a:off x="2081" y="2107"/>
                <a:ext cx="3" cy="1"/>
              </a:xfrm>
              <a:custGeom>
                <a:avLst/>
                <a:gdLst>
                  <a:gd name="T0" fmla="*/ 0 w 11"/>
                  <a:gd name="T1" fmla="*/ 0 h 4"/>
                  <a:gd name="T2" fmla="*/ 0 w 11"/>
                  <a:gd name="T3" fmla="*/ 0 h 4"/>
                  <a:gd name="T4" fmla="*/ 0 w 11"/>
                  <a:gd name="T5" fmla="*/ 0 h 4"/>
                  <a:gd name="T6" fmla="*/ 0 w 11"/>
                  <a:gd name="T7" fmla="*/ 0 h 4"/>
                  <a:gd name="T8" fmla="*/ 0 60000 65536"/>
                  <a:gd name="T9" fmla="*/ 0 60000 65536"/>
                  <a:gd name="T10" fmla="*/ 0 60000 65536"/>
                  <a:gd name="T11" fmla="*/ 0 60000 65536"/>
                  <a:gd name="T12" fmla="*/ 0 w 11"/>
                  <a:gd name="T13" fmla="*/ 0 h 4"/>
                  <a:gd name="T14" fmla="*/ 11 w 11"/>
                  <a:gd name="T15" fmla="*/ 4 h 4"/>
                </a:gdLst>
                <a:ahLst/>
                <a:cxnLst>
                  <a:cxn ang="T8">
                    <a:pos x="T0" y="T1"/>
                  </a:cxn>
                  <a:cxn ang="T9">
                    <a:pos x="T2" y="T3"/>
                  </a:cxn>
                  <a:cxn ang="T10">
                    <a:pos x="T4" y="T5"/>
                  </a:cxn>
                  <a:cxn ang="T11">
                    <a:pos x="T6" y="T7"/>
                  </a:cxn>
                </a:cxnLst>
                <a:rect l="T12" t="T13" r="T14" b="T15"/>
                <a:pathLst>
                  <a:path w="11" h="4">
                    <a:moveTo>
                      <a:pt x="0" y="4"/>
                    </a:moveTo>
                    <a:lnTo>
                      <a:pt x="5" y="0"/>
                    </a:lnTo>
                    <a:lnTo>
                      <a:pt x="11" y="0"/>
                    </a:lnTo>
                    <a:lnTo>
                      <a:pt x="0" y="4"/>
                    </a:lnTo>
                    <a:close/>
                  </a:path>
                </a:pathLst>
              </a:custGeom>
              <a:solidFill>
                <a:srgbClr val="000000"/>
              </a:solidFill>
              <a:ln w="9525">
                <a:noFill/>
                <a:round/>
                <a:headEnd/>
                <a:tailEnd/>
              </a:ln>
            </p:spPr>
            <p:txBody>
              <a:bodyPr/>
              <a:lstStyle/>
              <a:p>
                <a:endParaRPr lang="en-US"/>
              </a:p>
            </p:txBody>
          </p:sp>
          <p:sp>
            <p:nvSpPr>
              <p:cNvPr id="208549" name="Freeform 309"/>
              <p:cNvSpPr>
                <a:spLocks/>
              </p:cNvSpPr>
              <p:nvPr/>
            </p:nvSpPr>
            <p:spPr bwMode="auto">
              <a:xfrm>
                <a:off x="2084" y="2107"/>
                <a:ext cx="3" cy="8"/>
              </a:xfrm>
              <a:custGeom>
                <a:avLst/>
                <a:gdLst>
                  <a:gd name="T0" fmla="*/ 0 w 15"/>
                  <a:gd name="T1" fmla="*/ 0 h 32"/>
                  <a:gd name="T2" fmla="*/ 0 w 15"/>
                  <a:gd name="T3" fmla="*/ 0 h 32"/>
                  <a:gd name="T4" fmla="*/ 0 w 15"/>
                  <a:gd name="T5" fmla="*/ 0 h 32"/>
                  <a:gd name="T6" fmla="*/ 0 w 15"/>
                  <a:gd name="T7" fmla="*/ 0 h 32"/>
                  <a:gd name="T8" fmla="*/ 0 w 15"/>
                  <a:gd name="T9" fmla="*/ 0 h 32"/>
                  <a:gd name="T10" fmla="*/ 0 w 15"/>
                  <a:gd name="T11" fmla="*/ 0 h 32"/>
                  <a:gd name="T12" fmla="*/ 0 60000 65536"/>
                  <a:gd name="T13" fmla="*/ 0 60000 65536"/>
                  <a:gd name="T14" fmla="*/ 0 60000 65536"/>
                  <a:gd name="T15" fmla="*/ 0 60000 65536"/>
                  <a:gd name="T16" fmla="*/ 0 60000 65536"/>
                  <a:gd name="T17" fmla="*/ 0 60000 65536"/>
                  <a:gd name="T18" fmla="*/ 0 w 15"/>
                  <a:gd name="T19" fmla="*/ 0 h 32"/>
                  <a:gd name="T20" fmla="*/ 15 w 15"/>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15" h="32">
                    <a:moveTo>
                      <a:pt x="15" y="30"/>
                    </a:moveTo>
                    <a:lnTo>
                      <a:pt x="9" y="0"/>
                    </a:lnTo>
                    <a:lnTo>
                      <a:pt x="0" y="0"/>
                    </a:lnTo>
                    <a:lnTo>
                      <a:pt x="0" y="32"/>
                    </a:lnTo>
                    <a:lnTo>
                      <a:pt x="9" y="32"/>
                    </a:lnTo>
                    <a:lnTo>
                      <a:pt x="15" y="30"/>
                    </a:lnTo>
                    <a:close/>
                  </a:path>
                </a:pathLst>
              </a:custGeom>
              <a:solidFill>
                <a:srgbClr val="000000"/>
              </a:solidFill>
              <a:ln w="9525">
                <a:noFill/>
                <a:round/>
                <a:headEnd/>
                <a:tailEnd/>
              </a:ln>
            </p:spPr>
            <p:txBody>
              <a:bodyPr/>
              <a:lstStyle/>
              <a:p>
                <a:endParaRPr lang="en-US"/>
              </a:p>
            </p:txBody>
          </p:sp>
          <p:sp>
            <p:nvSpPr>
              <p:cNvPr id="208550" name="Freeform 310"/>
              <p:cNvSpPr>
                <a:spLocks/>
              </p:cNvSpPr>
              <p:nvPr/>
            </p:nvSpPr>
            <p:spPr bwMode="auto">
              <a:xfrm>
                <a:off x="2086" y="2115"/>
                <a:ext cx="1" cy="1"/>
              </a:xfrm>
              <a:custGeom>
                <a:avLst/>
                <a:gdLst>
                  <a:gd name="T0" fmla="*/ 0 w 6"/>
                  <a:gd name="T1" fmla="*/ 0 h 2"/>
                  <a:gd name="T2" fmla="*/ 0 w 6"/>
                  <a:gd name="T3" fmla="*/ 1 h 2"/>
                  <a:gd name="T4" fmla="*/ 0 w 6"/>
                  <a:gd name="T5" fmla="*/ 1 h 2"/>
                  <a:gd name="T6" fmla="*/ 0 w 6"/>
                  <a:gd name="T7" fmla="*/ 0 h 2"/>
                  <a:gd name="T8" fmla="*/ 0 60000 65536"/>
                  <a:gd name="T9" fmla="*/ 0 60000 65536"/>
                  <a:gd name="T10" fmla="*/ 0 60000 65536"/>
                  <a:gd name="T11" fmla="*/ 0 60000 65536"/>
                  <a:gd name="T12" fmla="*/ 0 w 6"/>
                  <a:gd name="T13" fmla="*/ 0 h 2"/>
                  <a:gd name="T14" fmla="*/ 6 w 6"/>
                  <a:gd name="T15" fmla="*/ 2 h 2"/>
                </a:gdLst>
                <a:ahLst/>
                <a:cxnLst>
                  <a:cxn ang="T8">
                    <a:pos x="T0" y="T1"/>
                  </a:cxn>
                  <a:cxn ang="T9">
                    <a:pos x="T2" y="T3"/>
                  </a:cxn>
                  <a:cxn ang="T10">
                    <a:pos x="T4" y="T5"/>
                  </a:cxn>
                  <a:cxn ang="T11">
                    <a:pos x="T6" y="T7"/>
                  </a:cxn>
                </a:cxnLst>
                <a:rect l="T12" t="T13" r="T14" b="T15"/>
                <a:pathLst>
                  <a:path w="6" h="2">
                    <a:moveTo>
                      <a:pt x="6" y="0"/>
                    </a:moveTo>
                    <a:lnTo>
                      <a:pt x="2" y="2"/>
                    </a:lnTo>
                    <a:lnTo>
                      <a:pt x="0" y="2"/>
                    </a:lnTo>
                    <a:lnTo>
                      <a:pt x="6" y="0"/>
                    </a:lnTo>
                    <a:close/>
                  </a:path>
                </a:pathLst>
              </a:custGeom>
              <a:solidFill>
                <a:srgbClr val="000000"/>
              </a:solidFill>
              <a:ln w="9525">
                <a:noFill/>
                <a:round/>
                <a:headEnd/>
                <a:tailEnd/>
              </a:ln>
            </p:spPr>
            <p:txBody>
              <a:bodyPr/>
              <a:lstStyle/>
              <a:p>
                <a:endParaRPr lang="en-US"/>
              </a:p>
            </p:txBody>
          </p:sp>
          <p:sp>
            <p:nvSpPr>
              <p:cNvPr id="208551" name="Freeform 311"/>
              <p:cNvSpPr>
                <a:spLocks/>
              </p:cNvSpPr>
              <p:nvPr/>
            </p:nvSpPr>
            <p:spPr bwMode="auto">
              <a:xfrm>
                <a:off x="2084" y="2105"/>
                <a:ext cx="8" cy="10"/>
              </a:xfrm>
              <a:custGeom>
                <a:avLst/>
                <a:gdLst>
                  <a:gd name="T0" fmla="*/ 0 w 35"/>
                  <a:gd name="T1" fmla="*/ 0 h 37"/>
                  <a:gd name="T2" fmla="*/ 0 w 35"/>
                  <a:gd name="T3" fmla="*/ 0 h 37"/>
                  <a:gd name="T4" fmla="*/ 0 w 35"/>
                  <a:gd name="T5" fmla="*/ 0 h 37"/>
                  <a:gd name="T6" fmla="*/ 0 w 35"/>
                  <a:gd name="T7" fmla="*/ 0 h 37"/>
                  <a:gd name="T8" fmla="*/ 0 w 35"/>
                  <a:gd name="T9" fmla="*/ 0 h 37"/>
                  <a:gd name="T10" fmla="*/ 0 w 35"/>
                  <a:gd name="T11" fmla="*/ 0 h 37"/>
                  <a:gd name="T12" fmla="*/ 0 60000 65536"/>
                  <a:gd name="T13" fmla="*/ 0 60000 65536"/>
                  <a:gd name="T14" fmla="*/ 0 60000 65536"/>
                  <a:gd name="T15" fmla="*/ 0 60000 65536"/>
                  <a:gd name="T16" fmla="*/ 0 60000 65536"/>
                  <a:gd name="T17" fmla="*/ 0 60000 65536"/>
                  <a:gd name="T18" fmla="*/ 0 w 35"/>
                  <a:gd name="T19" fmla="*/ 0 h 37"/>
                  <a:gd name="T20" fmla="*/ 35 w 35"/>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35" h="37">
                    <a:moveTo>
                      <a:pt x="35" y="26"/>
                    </a:moveTo>
                    <a:lnTo>
                      <a:pt x="16" y="0"/>
                    </a:lnTo>
                    <a:lnTo>
                      <a:pt x="0" y="9"/>
                    </a:lnTo>
                    <a:lnTo>
                      <a:pt x="14" y="37"/>
                    </a:lnTo>
                    <a:lnTo>
                      <a:pt x="30" y="29"/>
                    </a:lnTo>
                    <a:lnTo>
                      <a:pt x="35" y="26"/>
                    </a:lnTo>
                    <a:close/>
                  </a:path>
                </a:pathLst>
              </a:custGeom>
              <a:solidFill>
                <a:srgbClr val="000000"/>
              </a:solidFill>
              <a:ln w="9525">
                <a:noFill/>
                <a:round/>
                <a:headEnd/>
                <a:tailEnd/>
              </a:ln>
            </p:spPr>
            <p:txBody>
              <a:bodyPr/>
              <a:lstStyle/>
              <a:p>
                <a:endParaRPr lang="en-US"/>
              </a:p>
            </p:txBody>
          </p:sp>
          <p:sp>
            <p:nvSpPr>
              <p:cNvPr id="208552" name="Freeform 312"/>
              <p:cNvSpPr>
                <a:spLocks/>
              </p:cNvSpPr>
              <p:nvPr/>
            </p:nvSpPr>
            <p:spPr bwMode="auto">
              <a:xfrm>
                <a:off x="2091" y="2112"/>
                <a:ext cx="1" cy="1"/>
              </a:xfrm>
              <a:custGeom>
                <a:avLst/>
                <a:gdLst>
                  <a:gd name="T0" fmla="*/ 0 w 5"/>
                  <a:gd name="T1" fmla="*/ 0 h 3"/>
                  <a:gd name="T2" fmla="*/ 0 w 5"/>
                  <a:gd name="T3" fmla="*/ 0 h 3"/>
                  <a:gd name="T4" fmla="*/ 0 w 5"/>
                  <a:gd name="T5" fmla="*/ 0 h 3"/>
                  <a:gd name="T6" fmla="*/ 0 w 5"/>
                  <a:gd name="T7" fmla="*/ 0 h 3"/>
                  <a:gd name="T8" fmla="*/ 0 60000 65536"/>
                  <a:gd name="T9" fmla="*/ 0 60000 65536"/>
                  <a:gd name="T10" fmla="*/ 0 60000 65536"/>
                  <a:gd name="T11" fmla="*/ 0 60000 65536"/>
                  <a:gd name="T12" fmla="*/ 0 w 5"/>
                  <a:gd name="T13" fmla="*/ 0 h 3"/>
                  <a:gd name="T14" fmla="*/ 5 w 5"/>
                  <a:gd name="T15" fmla="*/ 3 h 3"/>
                </a:gdLst>
                <a:ahLst/>
                <a:cxnLst>
                  <a:cxn ang="T8">
                    <a:pos x="T0" y="T1"/>
                  </a:cxn>
                  <a:cxn ang="T9">
                    <a:pos x="T2" y="T3"/>
                  </a:cxn>
                  <a:cxn ang="T10">
                    <a:pos x="T4" y="T5"/>
                  </a:cxn>
                  <a:cxn ang="T11">
                    <a:pos x="T6" y="T7"/>
                  </a:cxn>
                </a:cxnLst>
                <a:rect l="T12" t="T13" r="T14" b="T15"/>
                <a:pathLst>
                  <a:path w="5" h="3">
                    <a:moveTo>
                      <a:pt x="5" y="0"/>
                    </a:moveTo>
                    <a:lnTo>
                      <a:pt x="2" y="1"/>
                    </a:lnTo>
                    <a:lnTo>
                      <a:pt x="0" y="3"/>
                    </a:lnTo>
                    <a:lnTo>
                      <a:pt x="5" y="0"/>
                    </a:lnTo>
                    <a:close/>
                  </a:path>
                </a:pathLst>
              </a:custGeom>
              <a:solidFill>
                <a:srgbClr val="000000"/>
              </a:solidFill>
              <a:ln w="9525">
                <a:noFill/>
                <a:round/>
                <a:headEnd/>
                <a:tailEnd/>
              </a:ln>
            </p:spPr>
            <p:txBody>
              <a:bodyPr/>
              <a:lstStyle/>
              <a:p>
                <a:endParaRPr lang="en-US"/>
              </a:p>
            </p:txBody>
          </p:sp>
          <p:sp>
            <p:nvSpPr>
              <p:cNvPr id="208553" name="Freeform 313"/>
              <p:cNvSpPr>
                <a:spLocks/>
              </p:cNvSpPr>
              <p:nvPr/>
            </p:nvSpPr>
            <p:spPr bwMode="auto">
              <a:xfrm>
                <a:off x="2087" y="2103"/>
                <a:ext cx="7" cy="9"/>
              </a:xfrm>
              <a:custGeom>
                <a:avLst/>
                <a:gdLst>
                  <a:gd name="T0" fmla="*/ 0 w 31"/>
                  <a:gd name="T1" fmla="*/ 0 h 35"/>
                  <a:gd name="T2" fmla="*/ 0 w 31"/>
                  <a:gd name="T3" fmla="*/ 0 h 35"/>
                  <a:gd name="T4" fmla="*/ 0 w 31"/>
                  <a:gd name="T5" fmla="*/ 0 h 35"/>
                  <a:gd name="T6" fmla="*/ 0 w 31"/>
                  <a:gd name="T7" fmla="*/ 0 h 35"/>
                  <a:gd name="T8" fmla="*/ 0 w 31"/>
                  <a:gd name="T9" fmla="*/ 0 h 35"/>
                  <a:gd name="T10" fmla="*/ 0 w 31"/>
                  <a:gd name="T11" fmla="*/ 0 h 35"/>
                  <a:gd name="T12" fmla="*/ 0 60000 65536"/>
                  <a:gd name="T13" fmla="*/ 0 60000 65536"/>
                  <a:gd name="T14" fmla="*/ 0 60000 65536"/>
                  <a:gd name="T15" fmla="*/ 0 60000 65536"/>
                  <a:gd name="T16" fmla="*/ 0 60000 65536"/>
                  <a:gd name="T17" fmla="*/ 0 60000 65536"/>
                  <a:gd name="T18" fmla="*/ 0 w 31"/>
                  <a:gd name="T19" fmla="*/ 0 h 35"/>
                  <a:gd name="T20" fmla="*/ 31 w 31"/>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31" h="35">
                    <a:moveTo>
                      <a:pt x="20" y="0"/>
                    </a:moveTo>
                    <a:lnTo>
                      <a:pt x="9" y="4"/>
                    </a:lnTo>
                    <a:lnTo>
                      <a:pt x="0" y="13"/>
                    </a:lnTo>
                    <a:lnTo>
                      <a:pt x="24" y="35"/>
                    </a:lnTo>
                    <a:lnTo>
                      <a:pt x="31" y="27"/>
                    </a:lnTo>
                    <a:lnTo>
                      <a:pt x="20" y="0"/>
                    </a:lnTo>
                    <a:close/>
                  </a:path>
                </a:pathLst>
              </a:custGeom>
              <a:solidFill>
                <a:srgbClr val="000000"/>
              </a:solidFill>
              <a:ln w="9525">
                <a:noFill/>
                <a:round/>
                <a:headEnd/>
                <a:tailEnd/>
              </a:ln>
            </p:spPr>
            <p:txBody>
              <a:bodyPr/>
              <a:lstStyle/>
              <a:p>
                <a:endParaRPr lang="en-US"/>
              </a:p>
            </p:txBody>
          </p:sp>
          <p:sp>
            <p:nvSpPr>
              <p:cNvPr id="208554" name="Freeform 314"/>
              <p:cNvSpPr>
                <a:spLocks/>
              </p:cNvSpPr>
              <p:nvPr/>
            </p:nvSpPr>
            <p:spPr bwMode="auto">
              <a:xfrm>
                <a:off x="2089" y="2103"/>
                <a:ext cx="3" cy="1"/>
              </a:xfrm>
              <a:custGeom>
                <a:avLst/>
                <a:gdLst>
                  <a:gd name="T0" fmla="*/ 0 w 11"/>
                  <a:gd name="T1" fmla="*/ 0 h 4"/>
                  <a:gd name="T2" fmla="*/ 0 w 11"/>
                  <a:gd name="T3" fmla="*/ 0 h 4"/>
                  <a:gd name="T4" fmla="*/ 0 w 11"/>
                  <a:gd name="T5" fmla="*/ 0 h 4"/>
                  <a:gd name="T6" fmla="*/ 0 w 11"/>
                  <a:gd name="T7" fmla="*/ 0 h 4"/>
                  <a:gd name="T8" fmla="*/ 0 60000 65536"/>
                  <a:gd name="T9" fmla="*/ 0 60000 65536"/>
                  <a:gd name="T10" fmla="*/ 0 60000 65536"/>
                  <a:gd name="T11" fmla="*/ 0 60000 65536"/>
                  <a:gd name="T12" fmla="*/ 0 w 11"/>
                  <a:gd name="T13" fmla="*/ 0 h 4"/>
                  <a:gd name="T14" fmla="*/ 11 w 11"/>
                  <a:gd name="T15" fmla="*/ 4 h 4"/>
                </a:gdLst>
                <a:ahLst/>
                <a:cxnLst>
                  <a:cxn ang="T8">
                    <a:pos x="T0" y="T1"/>
                  </a:cxn>
                  <a:cxn ang="T9">
                    <a:pos x="T2" y="T3"/>
                  </a:cxn>
                  <a:cxn ang="T10">
                    <a:pos x="T4" y="T5"/>
                  </a:cxn>
                  <a:cxn ang="T11">
                    <a:pos x="T6" y="T7"/>
                  </a:cxn>
                </a:cxnLst>
                <a:rect l="T12" t="T13" r="T14" b="T15"/>
                <a:pathLst>
                  <a:path w="11" h="4">
                    <a:moveTo>
                      <a:pt x="0" y="4"/>
                    </a:moveTo>
                    <a:lnTo>
                      <a:pt x="5" y="0"/>
                    </a:lnTo>
                    <a:lnTo>
                      <a:pt x="11" y="0"/>
                    </a:lnTo>
                    <a:lnTo>
                      <a:pt x="0" y="4"/>
                    </a:lnTo>
                    <a:close/>
                  </a:path>
                </a:pathLst>
              </a:custGeom>
              <a:solidFill>
                <a:srgbClr val="000000"/>
              </a:solidFill>
              <a:ln w="9525">
                <a:noFill/>
                <a:round/>
                <a:headEnd/>
                <a:tailEnd/>
              </a:ln>
            </p:spPr>
            <p:txBody>
              <a:bodyPr/>
              <a:lstStyle/>
              <a:p>
                <a:endParaRPr lang="en-US"/>
              </a:p>
            </p:txBody>
          </p:sp>
          <p:sp>
            <p:nvSpPr>
              <p:cNvPr id="208555" name="Freeform 315"/>
              <p:cNvSpPr>
                <a:spLocks/>
              </p:cNvSpPr>
              <p:nvPr/>
            </p:nvSpPr>
            <p:spPr bwMode="auto">
              <a:xfrm>
                <a:off x="2092" y="2103"/>
                <a:ext cx="6" cy="8"/>
              </a:xfrm>
              <a:custGeom>
                <a:avLst/>
                <a:gdLst>
                  <a:gd name="T0" fmla="*/ 0 w 27"/>
                  <a:gd name="T1" fmla="*/ 0 h 32"/>
                  <a:gd name="T2" fmla="*/ 0 w 27"/>
                  <a:gd name="T3" fmla="*/ 0 h 32"/>
                  <a:gd name="T4" fmla="*/ 0 w 27"/>
                  <a:gd name="T5" fmla="*/ 0 h 32"/>
                  <a:gd name="T6" fmla="*/ 0 w 27"/>
                  <a:gd name="T7" fmla="*/ 0 h 32"/>
                  <a:gd name="T8" fmla="*/ 0 w 27"/>
                  <a:gd name="T9" fmla="*/ 0 h 32"/>
                  <a:gd name="T10" fmla="*/ 0 w 27"/>
                  <a:gd name="T11" fmla="*/ 0 h 32"/>
                  <a:gd name="T12" fmla="*/ 0 60000 65536"/>
                  <a:gd name="T13" fmla="*/ 0 60000 65536"/>
                  <a:gd name="T14" fmla="*/ 0 60000 65536"/>
                  <a:gd name="T15" fmla="*/ 0 60000 65536"/>
                  <a:gd name="T16" fmla="*/ 0 60000 65536"/>
                  <a:gd name="T17" fmla="*/ 0 60000 65536"/>
                  <a:gd name="T18" fmla="*/ 0 w 27"/>
                  <a:gd name="T19" fmla="*/ 0 h 32"/>
                  <a:gd name="T20" fmla="*/ 27 w 27"/>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27" h="32">
                    <a:moveTo>
                      <a:pt x="27" y="27"/>
                    </a:moveTo>
                    <a:lnTo>
                      <a:pt x="16" y="0"/>
                    </a:lnTo>
                    <a:lnTo>
                      <a:pt x="0" y="0"/>
                    </a:lnTo>
                    <a:lnTo>
                      <a:pt x="0" y="32"/>
                    </a:lnTo>
                    <a:lnTo>
                      <a:pt x="16" y="32"/>
                    </a:lnTo>
                    <a:lnTo>
                      <a:pt x="27" y="27"/>
                    </a:lnTo>
                    <a:close/>
                  </a:path>
                </a:pathLst>
              </a:custGeom>
              <a:solidFill>
                <a:srgbClr val="000000"/>
              </a:solidFill>
              <a:ln w="9525">
                <a:noFill/>
                <a:round/>
                <a:headEnd/>
                <a:tailEnd/>
              </a:ln>
            </p:spPr>
            <p:txBody>
              <a:bodyPr/>
              <a:lstStyle/>
              <a:p>
                <a:endParaRPr lang="en-US"/>
              </a:p>
            </p:txBody>
          </p:sp>
          <p:sp>
            <p:nvSpPr>
              <p:cNvPr id="208556" name="Freeform 316"/>
              <p:cNvSpPr>
                <a:spLocks/>
              </p:cNvSpPr>
              <p:nvPr/>
            </p:nvSpPr>
            <p:spPr bwMode="auto">
              <a:xfrm>
                <a:off x="2096" y="2110"/>
                <a:ext cx="2" cy="1"/>
              </a:xfrm>
              <a:custGeom>
                <a:avLst/>
                <a:gdLst>
                  <a:gd name="T0" fmla="*/ 0 w 11"/>
                  <a:gd name="T1" fmla="*/ 0 h 5"/>
                  <a:gd name="T2" fmla="*/ 0 w 11"/>
                  <a:gd name="T3" fmla="*/ 0 h 5"/>
                  <a:gd name="T4" fmla="*/ 0 w 11"/>
                  <a:gd name="T5" fmla="*/ 0 h 5"/>
                  <a:gd name="T6" fmla="*/ 0 w 11"/>
                  <a:gd name="T7" fmla="*/ 0 h 5"/>
                  <a:gd name="T8" fmla="*/ 0 60000 65536"/>
                  <a:gd name="T9" fmla="*/ 0 60000 65536"/>
                  <a:gd name="T10" fmla="*/ 0 60000 65536"/>
                  <a:gd name="T11" fmla="*/ 0 60000 65536"/>
                  <a:gd name="T12" fmla="*/ 0 w 11"/>
                  <a:gd name="T13" fmla="*/ 0 h 5"/>
                  <a:gd name="T14" fmla="*/ 11 w 11"/>
                  <a:gd name="T15" fmla="*/ 5 h 5"/>
                </a:gdLst>
                <a:ahLst/>
                <a:cxnLst>
                  <a:cxn ang="T8">
                    <a:pos x="T0" y="T1"/>
                  </a:cxn>
                  <a:cxn ang="T9">
                    <a:pos x="T2" y="T3"/>
                  </a:cxn>
                  <a:cxn ang="T10">
                    <a:pos x="T4" y="T5"/>
                  </a:cxn>
                  <a:cxn ang="T11">
                    <a:pos x="T6" y="T7"/>
                  </a:cxn>
                </a:cxnLst>
                <a:rect l="T12" t="T13" r="T14" b="T15"/>
                <a:pathLst>
                  <a:path w="11" h="5">
                    <a:moveTo>
                      <a:pt x="11" y="0"/>
                    </a:moveTo>
                    <a:lnTo>
                      <a:pt x="6" y="5"/>
                    </a:lnTo>
                    <a:lnTo>
                      <a:pt x="0" y="5"/>
                    </a:lnTo>
                    <a:lnTo>
                      <a:pt x="11" y="0"/>
                    </a:lnTo>
                    <a:close/>
                  </a:path>
                </a:pathLst>
              </a:custGeom>
              <a:solidFill>
                <a:srgbClr val="000000"/>
              </a:solidFill>
              <a:ln w="9525">
                <a:noFill/>
                <a:round/>
                <a:headEnd/>
                <a:tailEnd/>
              </a:ln>
            </p:spPr>
            <p:txBody>
              <a:bodyPr/>
              <a:lstStyle/>
              <a:p>
                <a:endParaRPr lang="en-US"/>
              </a:p>
            </p:txBody>
          </p:sp>
          <p:sp>
            <p:nvSpPr>
              <p:cNvPr id="208557" name="Freeform 317"/>
              <p:cNvSpPr>
                <a:spLocks/>
              </p:cNvSpPr>
              <p:nvPr/>
            </p:nvSpPr>
            <p:spPr bwMode="auto">
              <a:xfrm>
                <a:off x="2093" y="2101"/>
                <a:ext cx="7" cy="9"/>
              </a:xfrm>
              <a:custGeom>
                <a:avLst/>
                <a:gdLst>
                  <a:gd name="T0" fmla="*/ 0 w 31"/>
                  <a:gd name="T1" fmla="*/ 0 h 35"/>
                  <a:gd name="T2" fmla="*/ 0 w 31"/>
                  <a:gd name="T3" fmla="*/ 0 h 35"/>
                  <a:gd name="T4" fmla="*/ 0 w 31"/>
                  <a:gd name="T5" fmla="*/ 0 h 35"/>
                  <a:gd name="T6" fmla="*/ 0 w 31"/>
                  <a:gd name="T7" fmla="*/ 0 h 35"/>
                  <a:gd name="T8" fmla="*/ 0 w 31"/>
                  <a:gd name="T9" fmla="*/ 0 h 35"/>
                  <a:gd name="T10" fmla="*/ 0 w 31"/>
                  <a:gd name="T11" fmla="*/ 0 h 35"/>
                  <a:gd name="T12" fmla="*/ 0 60000 65536"/>
                  <a:gd name="T13" fmla="*/ 0 60000 65536"/>
                  <a:gd name="T14" fmla="*/ 0 60000 65536"/>
                  <a:gd name="T15" fmla="*/ 0 60000 65536"/>
                  <a:gd name="T16" fmla="*/ 0 60000 65536"/>
                  <a:gd name="T17" fmla="*/ 0 60000 65536"/>
                  <a:gd name="T18" fmla="*/ 0 w 31"/>
                  <a:gd name="T19" fmla="*/ 0 h 35"/>
                  <a:gd name="T20" fmla="*/ 31 w 31"/>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31" h="35">
                    <a:moveTo>
                      <a:pt x="20" y="0"/>
                    </a:moveTo>
                    <a:lnTo>
                      <a:pt x="7" y="5"/>
                    </a:lnTo>
                    <a:lnTo>
                      <a:pt x="0" y="12"/>
                    </a:lnTo>
                    <a:lnTo>
                      <a:pt x="22" y="35"/>
                    </a:lnTo>
                    <a:lnTo>
                      <a:pt x="31" y="27"/>
                    </a:lnTo>
                    <a:lnTo>
                      <a:pt x="20" y="0"/>
                    </a:lnTo>
                    <a:close/>
                  </a:path>
                </a:pathLst>
              </a:custGeom>
              <a:solidFill>
                <a:srgbClr val="000000"/>
              </a:solidFill>
              <a:ln w="9525">
                <a:noFill/>
                <a:round/>
                <a:headEnd/>
                <a:tailEnd/>
              </a:ln>
            </p:spPr>
            <p:txBody>
              <a:bodyPr/>
              <a:lstStyle/>
              <a:p>
                <a:endParaRPr lang="en-US"/>
              </a:p>
            </p:txBody>
          </p:sp>
          <p:sp>
            <p:nvSpPr>
              <p:cNvPr id="208558" name="Freeform 318"/>
              <p:cNvSpPr>
                <a:spLocks/>
              </p:cNvSpPr>
              <p:nvPr/>
            </p:nvSpPr>
            <p:spPr bwMode="auto">
              <a:xfrm>
                <a:off x="2095" y="2101"/>
                <a:ext cx="3" cy="1"/>
              </a:xfrm>
              <a:custGeom>
                <a:avLst/>
                <a:gdLst>
                  <a:gd name="T0" fmla="*/ 0 w 13"/>
                  <a:gd name="T1" fmla="*/ 0 h 5"/>
                  <a:gd name="T2" fmla="*/ 0 w 13"/>
                  <a:gd name="T3" fmla="*/ 0 h 5"/>
                  <a:gd name="T4" fmla="*/ 0 w 13"/>
                  <a:gd name="T5" fmla="*/ 0 h 5"/>
                  <a:gd name="T6" fmla="*/ 0 w 13"/>
                  <a:gd name="T7" fmla="*/ 0 h 5"/>
                  <a:gd name="T8" fmla="*/ 0 60000 65536"/>
                  <a:gd name="T9" fmla="*/ 0 60000 65536"/>
                  <a:gd name="T10" fmla="*/ 0 60000 65536"/>
                  <a:gd name="T11" fmla="*/ 0 60000 65536"/>
                  <a:gd name="T12" fmla="*/ 0 w 13"/>
                  <a:gd name="T13" fmla="*/ 0 h 5"/>
                  <a:gd name="T14" fmla="*/ 13 w 13"/>
                  <a:gd name="T15" fmla="*/ 5 h 5"/>
                </a:gdLst>
                <a:ahLst/>
                <a:cxnLst>
                  <a:cxn ang="T8">
                    <a:pos x="T0" y="T1"/>
                  </a:cxn>
                  <a:cxn ang="T9">
                    <a:pos x="T2" y="T3"/>
                  </a:cxn>
                  <a:cxn ang="T10">
                    <a:pos x="T4" y="T5"/>
                  </a:cxn>
                  <a:cxn ang="T11">
                    <a:pos x="T6" y="T7"/>
                  </a:cxn>
                </a:cxnLst>
                <a:rect l="T12" t="T13" r="T14" b="T15"/>
                <a:pathLst>
                  <a:path w="13" h="5">
                    <a:moveTo>
                      <a:pt x="0" y="5"/>
                    </a:moveTo>
                    <a:lnTo>
                      <a:pt x="5" y="0"/>
                    </a:lnTo>
                    <a:lnTo>
                      <a:pt x="13" y="0"/>
                    </a:lnTo>
                    <a:lnTo>
                      <a:pt x="0" y="5"/>
                    </a:lnTo>
                    <a:close/>
                  </a:path>
                </a:pathLst>
              </a:custGeom>
              <a:solidFill>
                <a:srgbClr val="000000"/>
              </a:solidFill>
              <a:ln w="9525">
                <a:noFill/>
                <a:round/>
                <a:headEnd/>
                <a:tailEnd/>
              </a:ln>
            </p:spPr>
            <p:txBody>
              <a:bodyPr/>
              <a:lstStyle/>
              <a:p>
                <a:endParaRPr lang="en-US"/>
              </a:p>
            </p:txBody>
          </p:sp>
          <p:sp>
            <p:nvSpPr>
              <p:cNvPr id="208559" name="Rectangle 319"/>
              <p:cNvSpPr>
                <a:spLocks noChangeArrowheads="1"/>
              </p:cNvSpPr>
              <p:nvPr/>
            </p:nvSpPr>
            <p:spPr bwMode="auto">
              <a:xfrm>
                <a:off x="2098" y="2101"/>
                <a:ext cx="3" cy="8"/>
              </a:xfrm>
              <a:prstGeom prst="rect">
                <a:avLst/>
              </a:prstGeom>
              <a:solidFill>
                <a:srgbClr val="000000"/>
              </a:solidFill>
              <a:ln w="9525">
                <a:noFill/>
                <a:miter lim="800000"/>
                <a:headEnd/>
                <a:tailEnd/>
              </a:ln>
            </p:spPr>
            <p:txBody>
              <a:bodyPr/>
              <a:lstStyle/>
              <a:p>
                <a:endParaRPr lang="en-US">
                  <a:latin typeface="Times New Roman" pitchFamily="18" charset="0"/>
                  <a:cs typeface="Times New Roman" pitchFamily="18" charset="0"/>
                </a:endParaRPr>
              </a:p>
            </p:txBody>
          </p:sp>
          <p:sp>
            <p:nvSpPr>
              <p:cNvPr id="208560" name="Freeform 320"/>
              <p:cNvSpPr>
                <a:spLocks/>
              </p:cNvSpPr>
              <p:nvPr/>
            </p:nvSpPr>
            <p:spPr bwMode="auto">
              <a:xfrm>
                <a:off x="2122" y="2091"/>
                <a:ext cx="4" cy="8"/>
              </a:xfrm>
              <a:custGeom>
                <a:avLst/>
                <a:gdLst>
                  <a:gd name="T0" fmla="*/ 0 w 16"/>
                  <a:gd name="T1" fmla="*/ 0 h 32"/>
                  <a:gd name="T2" fmla="*/ 0 w 16"/>
                  <a:gd name="T3" fmla="*/ 0 h 32"/>
                  <a:gd name="T4" fmla="*/ 0 w 16"/>
                  <a:gd name="T5" fmla="*/ 0 h 32"/>
                  <a:gd name="T6" fmla="*/ 0 w 16"/>
                  <a:gd name="T7" fmla="*/ 0 h 32"/>
                  <a:gd name="T8" fmla="*/ 0 w 16"/>
                  <a:gd name="T9" fmla="*/ 0 h 32"/>
                  <a:gd name="T10" fmla="*/ 0 w 16"/>
                  <a:gd name="T11" fmla="*/ 0 h 32"/>
                  <a:gd name="T12" fmla="*/ 0 60000 65536"/>
                  <a:gd name="T13" fmla="*/ 0 60000 65536"/>
                  <a:gd name="T14" fmla="*/ 0 60000 65536"/>
                  <a:gd name="T15" fmla="*/ 0 60000 65536"/>
                  <a:gd name="T16" fmla="*/ 0 60000 65536"/>
                  <a:gd name="T17" fmla="*/ 0 60000 65536"/>
                  <a:gd name="T18" fmla="*/ 0 w 16"/>
                  <a:gd name="T19" fmla="*/ 0 h 32"/>
                  <a:gd name="T20" fmla="*/ 16 w 16"/>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16" h="32">
                    <a:moveTo>
                      <a:pt x="16" y="29"/>
                    </a:moveTo>
                    <a:lnTo>
                      <a:pt x="5" y="0"/>
                    </a:lnTo>
                    <a:lnTo>
                      <a:pt x="0" y="0"/>
                    </a:lnTo>
                    <a:lnTo>
                      <a:pt x="0" y="32"/>
                    </a:lnTo>
                    <a:lnTo>
                      <a:pt x="5" y="32"/>
                    </a:lnTo>
                    <a:lnTo>
                      <a:pt x="16" y="29"/>
                    </a:lnTo>
                    <a:close/>
                  </a:path>
                </a:pathLst>
              </a:custGeom>
              <a:solidFill>
                <a:srgbClr val="000000"/>
              </a:solidFill>
              <a:ln w="9525">
                <a:noFill/>
                <a:round/>
                <a:headEnd/>
                <a:tailEnd/>
              </a:ln>
            </p:spPr>
            <p:txBody>
              <a:bodyPr/>
              <a:lstStyle/>
              <a:p>
                <a:endParaRPr lang="en-US"/>
              </a:p>
            </p:txBody>
          </p:sp>
          <p:sp>
            <p:nvSpPr>
              <p:cNvPr id="208561" name="Freeform 321"/>
              <p:cNvSpPr>
                <a:spLocks/>
              </p:cNvSpPr>
              <p:nvPr/>
            </p:nvSpPr>
            <p:spPr bwMode="auto">
              <a:xfrm>
                <a:off x="2124" y="2098"/>
                <a:ext cx="2" cy="1"/>
              </a:xfrm>
              <a:custGeom>
                <a:avLst/>
                <a:gdLst>
                  <a:gd name="T0" fmla="*/ 0 w 11"/>
                  <a:gd name="T1" fmla="*/ 0 h 3"/>
                  <a:gd name="T2" fmla="*/ 0 w 11"/>
                  <a:gd name="T3" fmla="*/ 0 h 3"/>
                  <a:gd name="T4" fmla="*/ 0 w 11"/>
                  <a:gd name="T5" fmla="*/ 0 h 3"/>
                  <a:gd name="T6" fmla="*/ 0 w 11"/>
                  <a:gd name="T7" fmla="*/ 0 h 3"/>
                  <a:gd name="T8" fmla="*/ 0 60000 65536"/>
                  <a:gd name="T9" fmla="*/ 0 60000 65536"/>
                  <a:gd name="T10" fmla="*/ 0 60000 65536"/>
                  <a:gd name="T11" fmla="*/ 0 60000 65536"/>
                  <a:gd name="T12" fmla="*/ 0 w 11"/>
                  <a:gd name="T13" fmla="*/ 0 h 3"/>
                  <a:gd name="T14" fmla="*/ 11 w 11"/>
                  <a:gd name="T15" fmla="*/ 3 h 3"/>
                </a:gdLst>
                <a:ahLst/>
                <a:cxnLst>
                  <a:cxn ang="T8">
                    <a:pos x="T0" y="T1"/>
                  </a:cxn>
                  <a:cxn ang="T9">
                    <a:pos x="T2" y="T3"/>
                  </a:cxn>
                  <a:cxn ang="T10">
                    <a:pos x="T4" y="T5"/>
                  </a:cxn>
                  <a:cxn ang="T11">
                    <a:pos x="T6" y="T7"/>
                  </a:cxn>
                </a:cxnLst>
                <a:rect l="T12" t="T13" r="T14" b="T15"/>
                <a:pathLst>
                  <a:path w="11" h="3">
                    <a:moveTo>
                      <a:pt x="11" y="0"/>
                    </a:moveTo>
                    <a:lnTo>
                      <a:pt x="6" y="3"/>
                    </a:lnTo>
                    <a:lnTo>
                      <a:pt x="0" y="3"/>
                    </a:lnTo>
                    <a:lnTo>
                      <a:pt x="11" y="0"/>
                    </a:lnTo>
                    <a:close/>
                  </a:path>
                </a:pathLst>
              </a:custGeom>
              <a:solidFill>
                <a:srgbClr val="000000"/>
              </a:solidFill>
              <a:ln w="9525">
                <a:noFill/>
                <a:round/>
                <a:headEnd/>
                <a:tailEnd/>
              </a:ln>
            </p:spPr>
            <p:txBody>
              <a:bodyPr/>
              <a:lstStyle/>
              <a:p>
                <a:endParaRPr lang="en-US"/>
              </a:p>
            </p:txBody>
          </p:sp>
          <p:sp>
            <p:nvSpPr>
              <p:cNvPr id="208562" name="Freeform 322"/>
              <p:cNvSpPr>
                <a:spLocks/>
              </p:cNvSpPr>
              <p:nvPr/>
            </p:nvSpPr>
            <p:spPr bwMode="auto">
              <a:xfrm>
                <a:off x="2121" y="2089"/>
                <a:ext cx="7" cy="9"/>
              </a:xfrm>
              <a:custGeom>
                <a:avLst/>
                <a:gdLst>
                  <a:gd name="T0" fmla="*/ 0 w 31"/>
                  <a:gd name="T1" fmla="*/ 0 h 35"/>
                  <a:gd name="T2" fmla="*/ 0 w 31"/>
                  <a:gd name="T3" fmla="*/ 0 h 35"/>
                  <a:gd name="T4" fmla="*/ 0 w 31"/>
                  <a:gd name="T5" fmla="*/ 0 h 35"/>
                  <a:gd name="T6" fmla="*/ 0 w 31"/>
                  <a:gd name="T7" fmla="*/ 0 h 35"/>
                  <a:gd name="T8" fmla="*/ 0 w 31"/>
                  <a:gd name="T9" fmla="*/ 0 h 35"/>
                  <a:gd name="T10" fmla="*/ 0 w 31"/>
                  <a:gd name="T11" fmla="*/ 0 h 35"/>
                  <a:gd name="T12" fmla="*/ 0 60000 65536"/>
                  <a:gd name="T13" fmla="*/ 0 60000 65536"/>
                  <a:gd name="T14" fmla="*/ 0 60000 65536"/>
                  <a:gd name="T15" fmla="*/ 0 60000 65536"/>
                  <a:gd name="T16" fmla="*/ 0 60000 65536"/>
                  <a:gd name="T17" fmla="*/ 0 60000 65536"/>
                  <a:gd name="T18" fmla="*/ 0 w 31"/>
                  <a:gd name="T19" fmla="*/ 0 h 35"/>
                  <a:gd name="T20" fmla="*/ 31 w 31"/>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31" h="35">
                    <a:moveTo>
                      <a:pt x="12" y="0"/>
                    </a:moveTo>
                    <a:lnTo>
                      <a:pt x="8" y="4"/>
                    </a:lnTo>
                    <a:lnTo>
                      <a:pt x="0" y="11"/>
                    </a:lnTo>
                    <a:lnTo>
                      <a:pt x="22" y="35"/>
                    </a:lnTo>
                    <a:lnTo>
                      <a:pt x="31" y="26"/>
                    </a:lnTo>
                    <a:lnTo>
                      <a:pt x="12" y="0"/>
                    </a:lnTo>
                    <a:close/>
                  </a:path>
                </a:pathLst>
              </a:custGeom>
              <a:solidFill>
                <a:srgbClr val="000000"/>
              </a:solidFill>
              <a:ln w="9525">
                <a:noFill/>
                <a:round/>
                <a:headEnd/>
                <a:tailEnd/>
              </a:ln>
            </p:spPr>
            <p:txBody>
              <a:bodyPr/>
              <a:lstStyle/>
              <a:p>
                <a:endParaRPr lang="en-US"/>
              </a:p>
            </p:txBody>
          </p:sp>
          <p:sp>
            <p:nvSpPr>
              <p:cNvPr id="208563" name="Freeform 323"/>
              <p:cNvSpPr>
                <a:spLocks/>
              </p:cNvSpPr>
              <p:nvPr/>
            </p:nvSpPr>
            <p:spPr bwMode="auto">
              <a:xfrm>
                <a:off x="2123" y="2089"/>
                <a:ext cx="1" cy="1"/>
              </a:xfrm>
              <a:custGeom>
                <a:avLst/>
                <a:gdLst>
                  <a:gd name="T0" fmla="*/ 0 w 4"/>
                  <a:gd name="T1" fmla="*/ 0 h 4"/>
                  <a:gd name="T2" fmla="*/ 0 w 4"/>
                  <a:gd name="T3" fmla="*/ 0 h 4"/>
                  <a:gd name="T4" fmla="*/ 0 w 4"/>
                  <a:gd name="T5" fmla="*/ 0 h 4"/>
                  <a:gd name="T6" fmla="*/ 0 w 4"/>
                  <a:gd name="T7" fmla="*/ 0 h 4"/>
                  <a:gd name="T8" fmla="*/ 0 60000 65536"/>
                  <a:gd name="T9" fmla="*/ 0 60000 65536"/>
                  <a:gd name="T10" fmla="*/ 0 60000 65536"/>
                  <a:gd name="T11" fmla="*/ 0 60000 65536"/>
                  <a:gd name="T12" fmla="*/ 0 w 4"/>
                  <a:gd name="T13" fmla="*/ 0 h 4"/>
                  <a:gd name="T14" fmla="*/ 4 w 4"/>
                  <a:gd name="T15" fmla="*/ 4 h 4"/>
                </a:gdLst>
                <a:ahLst/>
                <a:cxnLst>
                  <a:cxn ang="T8">
                    <a:pos x="T0" y="T1"/>
                  </a:cxn>
                  <a:cxn ang="T9">
                    <a:pos x="T2" y="T3"/>
                  </a:cxn>
                  <a:cxn ang="T10">
                    <a:pos x="T4" y="T5"/>
                  </a:cxn>
                  <a:cxn ang="T11">
                    <a:pos x="T6" y="T7"/>
                  </a:cxn>
                </a:cxnLst>
                <a:rect l="T12" t="T13" r="T14" b="T15"/>
                <a:pathLst>
                  <a:path w="4" h="4">
                    <a:moveTo>
                      <a:pt x="0" y="4"/>
                    </a:moveTo>
                    <a:lnTo>
                      <a:pt x="2" y="2"/>
                    </a:lnTo>
                    <a:lnTo>
                      <a:pt x="4" y="0"/>
                    </a:lnTo>
                    <a:lnTo>
                      <a:pt x="0" y="4"/>
                    </a:lnTo>
                    <a:close/>
                  </a:path>
                </a:pathLst>
              </a:custGeom>
              <a:solidFill>
                <a:srgbClr val="000000"/>
              </a:solidFill>
              <a:ln w="9525">
                <a:noFill/>
                <a:round/>
                <a:headEnd/>
                <a:tailEnd/>
              </a:ln>
            </p:spPr>
            <p:txBody>
              <a:bodyPr/>
              <a:lstStyle/>
              <a:p>
                <a:endParaRPr lang="en-US"/>
              </a:p>
            </p:txBody>
          </p:sp>
          <p:sp>
            <p:nvSpPr>
              <p:cNvPr id="208564" name="Freeform 324"/>
              <p:cNvSpPr>
                <a:spLocks/>
              </p:cNvSpPr>
              <p:nvPr/>
            </p:nvSpPr>
            <p:spPr bwMode="auto">
              <a:xfrm>
                <a:off x="2124" y="2087"/>
                <a:ext cx="7" cy="9"/>
              </a:xfrm>
              <a:custGeom>
                <a:avLst/>
                <a:gdLst>
                  <a:gd name="T0" fmla="*/ 0 w 30"/>
                  <a:gd name="T1" fmla="*/ 0 h 39"/>
                  <a:gd name="T2" fmla="*/ 0 w 30"/>
                  <a:gd name="T3" fmla="*/ 0 h 39"/>
                  <a:gd name="T4" fmla="*/ 0 w 30"/>
                  <a:gd name="T5" fmla="*/ 0 h 39"/>
                  <a:gd name="T6" fmla="*/ 0 w 30"/>
                  <a:gd name="T7" fmla="*/ 0 h 39"/>
                  <a:gd name="T8" fmla="*/ 0 w 30"/>
                  <a:gd name="T9" fmla="*/ 0 h 39"/>
                  <a:gd name="T10" fmla="*/ 0 w 30"/>
                  <a:gd name="T11" fmla="*/ 0 h 39"/>
                  <a:gd name="T12" fmla="*/ 0 60000 65536"/>
                  <a:gd name="T13" fmla="*/ 0 60000 65536"/>
                  <a:gd name="T14" fmla="*/ 0 60000 65536"/>
                  <a:gd name="T15" fmla="*/ 0 60000 65536"/>
                  <a:gd name="T16" fmla="*/ 0 60000 65536"/>
                  <a:gd name="T17" fmla="*/ 0 60000 65536"/>
                  <a:gd name="T18" fmla="*/ 0 w 30"/>
                  <a:gd name="T19" fmla="*/ 0 h 39"/>
                  <a:gd name="T20" fmla="*/ 30 w 30"/>
                  <a:gd name="T21" fmla="*/ 39 h 39"/>
                </a:gdLst>
                <a:ahLst/>
                <a:cxnLst>
                  <a:cxn ang="T12">
                    <a:pos x="T0" y="T1"/>
                  </a:cxn>
                  <a:cxn ang="T13">
                    <a:pos x="T2" y="T3"/>
                  </a:cxn>
                  <a:cxn ang="T14">
                    <a:pos x="T4" y="T5"/>
                  </a:cxn>
                  <a:cxn ang="T15">
                    <a:pos x="T6" y="T7"/>
                  </a:cxn>
                  <a:cxn ang="T16">
                    <a:pos x="T8" y="T9"/>
                  </a:cxn>
                  <a:cxn ang="T17">
                    <a:pos x="T10" y="T11"/>
                  </a:cxn>
                </a:cxnLst>
                <a:rect l="T18" t="T19" r="T20" b="T21"/>
                <a:pathLst>
                  <a:path w="30" h="39">
                    <a:moveTo>
                      <a:pt x="23" y="0"/>
                    </a:moveTo>
                    <a:lnTo>
                      <a:pt x="16" y="3"/>
                    </a:lnTo>
                    <a:lnTo>
                      <a:pt x="0" y="10"/>
                    </a:lnTo>
                    <a:lnTo>
                      <a:pt x="14" y="39"/>
                    </a:lnTo>
                    <a:lnTo>
                      <a:pt x="30" y="31"/>
                    </a:lnTo>
                    <a:lnTo>
                      <a:pt x="23" y="0"/>
                    </a:lnTo>
                    <a:close/>
                  </a:path>
                </a:pathLst>
              </a:custGeom>
              <a:solidFill>
                <a:srgbClr val="000000"/>
              </a:solidFill>
              <a:ln w="9525">
                <a:noFill/>
                <a:round/>
                <a:headEnd/>
                <a:tailEnd/>
              </a:ln>
            </p:spPr>
            <p:txBody>
              <a:bodyPr/>
              <a:lstStyle/>
              <a:p>
                <a:endParaRPr lang="en-US"/>
              </a:p>
            </p:txBody>
          </p:sp>
          <p:sp>
            <p:nvSpPr>
              <p:cNvPr id="208565" name="Freeform 325"/>
              <p:cNvSpPr>
                <a:spLocks/>
              </p:cNvSpPr>
              <p:nvPr/>
            </p:nvSpPr>
            <p:spPr bwMode="auto">
              <a:xfrm>
                <a:off x="2128" y="2087"/>
                <a:ext cx="1" cy="1"/>
              </a:xfrm>
              <a:custGeom>
                <a:avLst/>
                <a:gdLst>
                  <a:gd name="T0" fmla="*/ 0 w 7"/>
                  <a:gd name="T1" fmla="*/ 0 h 3"/>
                  <a:gd name="T2" fmla="*/ 0 w 7"/>
                  <a:gd name="T3" fmla="*/ 0 h 3"/>
                  <a:gd name="T4" fmla="*/ 0 w 7"/>
                  <a:gd name="T5" fmla="*/ 0 h 3"/>
                  <a:gd name="T6" fmla="*/ 0 w 7"/>
                  <a:gd name="T7" fmla="*/ 0 h 3"/>
                  <a:gd name="T8" fmla="*/ 0 60000 65536"/>
                  <a:gd name="T9" fmla="*/ 0 60000 65536"/>
                  <a:gd name="T10" fmla="*/ 0 60000 65536"/>
                  <a:gd name="T11" fmla="*/ 0 60000 65536"/>
                  <a:gd name="T12" fmla="*/ 0 w 7"/>
                  <a:gd name="T13" fmla="*/ 0 h 3"/>
                  <a:gd name="T14" fmla="*/ 7 w 7"/>
                  <a:gd name="T15" fmla="*/ 3 h 3"/>
                </a:gdLst>
                <a:ahLst/>
                <a:cxnLst>
                  <a:cxn ang="T8">
                    <a:pos x="T0" y="T1"/>
                  </a:cxn>
                  <a:cxn ang="T9">
                    <a:pos x="T2" y="T3"/>
                  </a:cxn>
                  <a:cxn ang="T10">
                    <a:pos x="T4" y="T5"/>
                  </a:cxn>
                  <a:cxn ang="T11">
                    <a:pos x="T6" y="T7"/>
                  </a:cxn>
                </a:cxnLst>
                <a:rect l="T12" t="T13" r="T14" b="T15"/>
                <a:pathLst>
                  <a:path w="7" h="3">
                    <a:moveTo>
                      <a:pt x="0" y="3"/>
                    </a:moveTo>
                    <a:lnTo>
                      <a:pt x="3" y="0"/>
                    </a:lnTo>
                    <a:lnTo>
                      <a:pt x="7" y="0"/>
                    </a:lnTo>
                    <a:lnTo>
                      <a:pt x="0" y="3"/>
                    </a:lnTo>
                    <a:close/>
                  </a:path>
                </a:pathLst>
              </a:custGeom>
              <a:solidFill>
                <a:srgbClr val="000000"/>
              </a:solidFill>
              <a:ln w="9525">
                <a:noFill/>
                <a:round/>
                <a:headEnd/>
                <a:tailEnd/>
              </a:ln>
            </p:spPr>
            <p:txBody>
              <a:bodyPr/>
              <a:lstStyle/>
              <a:p>
                <a:endParaRPr lang="en-US"/>
              </a:p>
            </p:txBody>
          </p:sp>
          <p:sp>
            <p:nvSpPr>
              <p:cNvPr id="208566" name="Freeform 326"/>
              <p:cNvSpPr>
                <a:spLocks/>
              </p:cNvSpPr>
              <p:nvPr/>
            </p:nvSpPr>
            <p:spPr bwMode="auto">
              <a:xfrm>
                <a:off x="2129" y="2087"/>
                <a:ext cx="4" cy="8"/>
              </a:xfrm>
              <a:custGeom>
                <a:avLst/>
                <a:gdLst>
                  <a:gd name="T0" fmla="*/ 0 w 16"/>
                  <a:gd name="T1" fmla="*/ 0 h 32"/>
                  <a:gd name="T2" fmla="*/ 0 w 16"/>
                  <a:gd name="T3" fmla="*/ 0 h 32"/>
                  <a:gd name="T4" fmla="*/ 0 w 16"/>
                  <a:gd name="T5" fmla="*/ 0 h 32"/>
                  <a:gd name="T6" fmla="*/ 0 w 16"/>
                  <a:gd name="T7" fmla="*/ 0 h 32"/>
                  <a:gd name="T8" fmla="*/ 0 w 16"/>
                  <a:gd name="T9" fmla="*/ 0 h 32"/>
                  <a:gd name="T10" fmla="*/ 0 w 16"/>
                  <a:gd name="T11" fmla="*/ 0 h 32"/>
                  <a:gd name="T12" fmla="*/ 0 60000 65536"/>
                  <a:gd name="T13" fmla="*/ 0 60000 65536"/>
                  <a:gd name="T14" fmla="*/ 0 60000 65536"/>
                  <a:gd name="T15" fmla="*/ 0 60000 65536"/>
                  <a:gd name="T16" fmla="*/ 0 60000 65536"/>
                  <a:gd name="T17" fmla="*/ 0 60000 65536"/>
                  <a:gd name="T18" fmla="*/ 0 w 16"/>
                  <a:gd name="T19" fmla="*/ 0 h 32"/>
                  <a:gd name="T20" fmla="*/ 16 w 16"/>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16" h="32">
                    <a:moveTo>
                      <a:pt x="16" y="31"/>
                    </a:moveTo>
                    <a:lnTo>
                      <a:pt x="8" y="0"/>
                    </a:lnTo>
                    <a:lnTo>
                      <a:pt x="0" y="0"/>
                    </a:lnTo>
                    <a:lnTo>
                      <a:pt x="0" y="32"/>
                    </a:lnTo>
                    <a:lnTo>
                      <a:pt x="8" y="32"/>
                    </a:lnTo>
                    <a:lnTo>
                      <a:pt x="16" y="31"/>
                    </a:lnTo>
                    <a:close/>
                  </a:path>
                </a:pathLst>
              </a:custGeom>
              <a:solidFill>
                <a:srgbClr val="000000"/>
              </a:solidFill>
              <a:ln w="9525">
                <a:noFill/>
                <a:round/>
                <a:headEnd/>
                <a:tailEnd/>
              </a:ln>
            </p:spPr>
            <p:txBody>
              <a:bodyPr/>
              <a:lstStyle/>
              <a:p>
                <a:endParaRPr lang="en-US"/>
              </a:p>
            </p:txBody>
          </p:sp>
          <p:sp>
            <p:nvSpPr>
              <p:cNvPr id="208567" name="Freeform 327"/>
              <p:cNvSpPr>
                <a:spLocks/>
              </p:cNvSpPr>
              <p:nvPr/>
            </p:nvSpPr>
            <p:spPr bwMode="auto">
              <a:xfrm>
                <a:off x="2132" y="2095"/>
                <a:ext cx="1" cy="1"/>
              </a:xfrm>
              <a:custGeom>
                <a:avLst/>
                <a:gdLst>
                  <a:gd name="T0" fmla="*/ 0 w 8"/>
                  <a:gd name="T1" fmla="*/ 0 h 1"/>
                  <a:gd name="T2" fmla="*/ 0 w 8"/>
                  <a:gd name="T3" fmla="*/ 1 h 1"/>
                  <a:gd name="T4" fmla="*/ 0 w 8"/>
                  <a:gd name="T5" fmla="*/ 1 h 1"/>
                  <a:gd name="T6" fmla="*/ 0 w 8"/>
                  <a:gd name="T7" fmla="*/ 0 h 1"/>
                  <a:gd name="T8" fmla="*/ 0 60000 65536"/>
                  <a:gd name="T9" fmla="*/ 0 60000 65536"/>
                  <a:gd name="T10" fmla="*/ 0 60000 65536"/>
                  <a:gd name="T11" fmla="*/ 0 60000 65536"/>
                  <a:gd name="T12" fmla="*/ 0 w 8"/>
                  <a:gd name="T13" fmla="*/ 0 h 1"/>
                  <a:gd name="T14" fmla="*/ 8 w 8"/>
                  <a:gd name="T15" fmla="*/ 1 h 1"/>
                </a:gdLst>
                <a:ahLst/>
                <a:cxnLst>
                  <a:cxn ang="T8">
                    <a:pos x="T0" y="T1"/>
                  </a:cxn>
                  <a:cxn ang="T9">
                    <a:pos x="T2" y="T3"/>
                  </a:cxn>
                  <a:cxn ang="T10">
                    <a:pos x="T4" y="T5"/>
                  </a:cxn>
                  <a:cxn ang="T11">
                    <a:pos x="T6" y="T7"/>
                  </a:cxn>
                </a:cxnLst>
                <a:rect l="T12" t="T13" r="T14" b="T15"/>
                <a:pathLst>
                  <a:path w="8" h="1">
                    <a:moveTo>
                      <a:pt x="8" y="0"/>
                    </a:moveTo>
                    <a:lnTo>
                      <a:pt x="4" y="1"/>
                    </a:lnTo>
                    <a:lnTo>
                      <a:pt x="0" y="1"/>
                    </a:lnTo>
                    <a:lnTo>
                      <a:pt x="8" y="0"/>
                    </a:lnTo>
                    <a:close/>
                  </a:path>
                </a:pathLst>
              </a:custGeom>
              <a:solidFill>
                <a:srgbClr val="000000"/>
              </a:solidFill>
              <a:ln w="9525">
                <a:noFill/>
                <a:round/>
                <a:headEnd/>
                <a:tailEnd/>
              </a:ln>
            </p:spPr>
            <p:txBody>
              <a:bodyPr/>
              <a:lstStyle/>
              <a:p>
                <a:endParaRPr lang="en-US"/>
              </a:p>
            </p:txBody>
          </p:sp>
          <p:sp>
            <p:nvSpPr>
              <p:cNvPr id="208568" name="Freeform 328"/>
              <p:cNvSpPr>
                <a:spLocks/>
              </p:cNvSpPr>
              <p:nvPr/>
            </p:nvSpPr>
            <p:spPr bwMode="auto">
              <a:xfrm>
                <a:off x="2130" y="2085"/>
                <a:ext cx="8" cy="10"/>
              </a:xfrm>
              <a:custGeom>
                <a:avLst/>
                <a:gdLst>
                  <a:gd name="T0" fmla="*/ 0 w 34"/>
                  <a:gd name="T1" fmla="*/ 0 h 37"/>
                  <a:gd name="T2" fmla="*/ 0 w 34"/>
                  <a:gd name="T3" fmla="*/ 0 h 37"/>
                  <a:gd name="T4" fmla="*/ 0 w 34"/>
                  <a:gd name="T5" fmla="*/ 0 h 37"/>
                  <a:gd name="T6" fmla="*/ 0 w 34"/>
                  <a:gd name="T7" fmla="*/ 0 h 37"/>
                  <a:gd name="T8" fmla="*/ 0 w 34"/>
                  <a:gd name="T9" fmla="*/ 0 h 37"/>
                  <a:gd name="T10" fmla="*/ 0 w 34"/>
                  <a:gd name="T11" fmla="*/ 0 h 37"/>
                  <a:gd name="T12" fmla="*/ 0 60000 65536"/>
                  <a:gd name="T13" fmla="*/ 0 60000 65536"/>
                  <a:gd name="T14" fmla="*/ 0 60000 65536"/>
                  <a:gd name="T15" fmla="*/ 0 60000 65536"/>
                  <a:gd name="T16" fmla="*/ 0 60000 65536"/>
                  <a:gd name="T17" fmla="*/ 0 60000 65536"/>
                  <a:gd name="T18" fmla="*/ 0 w 34"/>
                  <a:gd name="T19" fmla="*/ 0 h 37"/>
                  <a:gd name="T20" fmla="*/ 34 w 34"/>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34" h="37">
                    <a:moveTo>
                      <a:pt x="34" y="26"/>
                    </a:moveTo>
                    <a:lnTo>
                      <a:pt x="16" y="0"/>
                    </a:lnTo>
                    <a:lnTo>
                      <a:pt x="0" y="9"/>
                    </a:lnTo>
                    <a:lnTo>
                      <a:pt x="15" y="37"/>
                    </a:lnTo>
                    <a:lnTo>
                      <a:pt x="31" y="29"/>
                    </a:lnTo>
                    <a:lnTo>
                      <a:pt x="34" y="26"/>
                    </a:lnTo>
                    <a:close/>
                  </a:path>
                </a:pathLst>
              </a:custGeom>
              <a:solidFill>
                <a:srgbClr val="000000"/>
              </a:solidFill>
              <a:ln w="9525">
                <a:noFill/>
                <a:round/>
                <a:headEnd/>
                <a:tailEnd/>
              </a:ln>
            </p:spPr>
            <p:txBody>
              <a:bodyPr/>
              <a:lstStyle/>
              <a:p>
                <a:endParaRPr lang="en-US"/>
              </a:p>
            </p:txBody>
          </p:sp>
          <p:sp>
            <p:nvSpPr>
              <p:cNvPr id="208569" name="Freeform 329"/>
              <p:cNvSpPr>
                <a:spLocks/>
              </p:cNvSpPr>
              <p:nvPr/>
            </p:nvSpPr>
            <p:spPr bwMode="auto">
              <a:xfrm>
                <a:off x="2137" y="2092"/>
                <a:ext cx="1" cy="1"/>
              </a:xfrm>
              <a:custGeom>
                <a:avLst/>
                <a:gdLst>
                  <a:gd name="T0" fmla="*/ 0 w 3"/>
                  <a:gd name="T1" fmla="*/ 0 h 3"/>
                  <a:gd name="T2" fmla="*/ 0 w 3"/>
                  <a:gd name="T3" fmla="*/ 0 h 3"/>
                  <a:gd name="T4" fmla="*/ 0 w 3"/>
                  <a:gd name="T5" fmla="*/ 0 h 3"/>
                  <a:gd name="T6" fmla="*/ 0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3" y="0"/>
                    </a:moveTo>
                    <a:lnTo>
                      <a:pt x="2" y="1"/>
                    </a:lnTo>
                    <a:lnTo>
                      <a:pt x="0" y="3"/>
                    </a:lnTo>
                    <a:lnTo>
                      <a:pt x="3" y="0"/>
                    </a:lnTo>
                    <a:close/>
                  </a:path>
                </a:pathLst>
              </a:custGeom>
              <a:solidFill>
                <a:srgbClr val="000000"/>
              </a:solidFill>
              <a:ln w="9525">
                <a:noFill/>
                <a:round/>
                <a:headEnd/>
                <a:tailEnd/>
              </a:ln>
            </p:spPr>
            <p:txBody>
              <a:bodyPr/>
              <a:lstStyle/>
              <a:p>
                <a:endParaRPr lang="en-US"/>
              </a:p>
            </p:txBody>
          </p:sp>
          <p:sp>
            <p:nvSpPr>
              <p:cNvPr id="208570" name="Freeform 330"/>
              <p:cNvSpPr>
                <a:spLocks/>
              </p:cNvSpPr>
              <p:nvPr/>
            </p:nvSpPr>
            <p:spPr bwMode="auto">
              <a:xfrm>
                <a:off x="2133" y="2083"/>
                <a:ext cx="7" cy="9"/>
              </a:xfrm>
              <a:custGeom>
                <a:avLst/>
                <a:gdLst>
                  <a:gd name="T0" fmla="*/ 0 w 31"/>
                  <a:gd name="T1" fmla="*/ 0 h 36"/>
                  <a:gd name="T2" fmla="*/ 0 w 31"/>
                  <a:gd name="T3" fmla="*/ 0 h 36"/>
                  <a:gd name="T4" fmla="*/ 0 w 31"/>
                  <a:gd name="T5" fmla="*/ 0 h 36"/>
                  <a:gd name="T6" fmla="*/ 0 w 31"/>
                  <a:gd name="T7" fmla="*/ 0 h 36"/>
                  <a:gd name="T8" fmla="*/ 0 w 31"/>
                  <a:gd name="T9" fmla="*/ 0 h 36"/>
                  <a:gd name="T10" fmla="*/ 0 w 31"/>
                  <a:gd name="T11" fmla="*/ 0 h 36"/>
                  <a:gd name="T12" fmla="*/ 0 60000 65536"/>
                  <a:gd name="T13" fmla="*/ 0 60000 65536"/>
                  <a:gd name="T14" fmla="*/ 0 60000 65536"/>
                  <a:gd name="T15" fmla="*/ 0 60000 65536"/>
                  <a:gd name="T16" fmla="*/ 0 60000 65536"/>
                  <a:gd name="T17" fmla="*/ 0 60000 65536"/>
                  <a:gd name="T18" fmla="*/ 0 w 31"/>
                  <a:gd name="T19" fmla="*/ 0 h 36"/>
                  <a:gd name="T20" fmla="*/ 31 w 31"/>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31" h="36">
                    <a:moveTo>
                      <a:pt x="19" y="0"/>
                    </a:moveTo>
                    <a:lnTo>
                      <a:pt x="8" y="5"/>
                    </a:lnTo>
                    <a:lnTo>
                      <a:pt x="0" y="14"/>
                    </a:lnTo>
                    <a:lnTo>
                      <a:pt x="22" y="36"/>
                    </a:lnTo>
                    <a:lnTo>
                      <a:pt x="31" y="29"/>
                    </a:lnTo>
                    <a:lnTo>
                      <a:pt x="19" y="0"/>
                    </a:lnTo>
                    <a:close/>
                  </a:path>
                </a:pathLst>
              </a:custGeom>
              <a:solidFill>
                <a:srgbClr val="000000"/>
              </a:solidFill>
              <a:ln w="9525">
                <a:noFill/>
                <a:round/>
                <a:headEnd/>
                <a:tailEnd/>
              </a:ln>
            </p:spPr>
            <p:txBody>
              <a:bodyPr/>
              <a:lstStyle/>
              <a:p>
                <a:endParaRPr lang="en-US"/>
              </a:p>
            </p:txBody>
          </p:sp>
          <p:sp>
            <p:nvSpPr>
              <p:cNvPr id="208571" name="Freeform 331"/>
              <p:cNvSpPr>
                <a:spLocks/>
              </p:cNvSpPr>
              <p:nvPr/>
            </p:nvSpPr>
            <p:spPr bwMode="auto">
              <a:xfrm>
                <a:off x="2135" y="2083"/>
                <a:ext cx="2" cy="1"/>
              </a:xfrm>
              <a:custGeom>
                <a:avLst/>
                <a:gdLst>
                  <a:gd name="T0" fmla="*/ 0 w 11"/>
                  <a:gd name="T1" fmla="*/ 0 h 5"/>
                  <a:gd name="T2" fmla="*/ 0 w 11"/>
                  <a:gd name="T3" fmla="*/ 0 h 5"/>
                  <a:gd name="T4" fmla="*/ 0 w 11"/>
                  <a:gd name="T5" fmla="*/ 0 h 5"/>
                  <a:gd name="T6" fmla="*/ 0 w 11"/>
                  <a:gd name="T7" fmla="*/ 0 h 5"/>
                  <a:gd name="T8" fmla="*/ 0 60000 65536"/>
                  <a:gd name="T9" fmla="*/ 0 60000 65536"/>
                  <a:gd name="T10" fmla="*/ 0 60000 65536"/>
                  <a:gd name="T11" fmla="*/ 0 60000 65536"/>
                  <a:gd name="T12" fmla="*/ 0 w 11"/>
                  <a:gd name="T13" fmla="*/ 0 h 5"/>
                  <a:gd name="T14" fmla="*/ 11 w 11"/>
                  <a:gd name="T15" fmla="*/ 5 h 5"/>
                </a:gdLst>
                <a:ahLst/>
                <a:cxnLst>
                  <a:cxn ang="T8">
                    <a:pos x="T0" y="T1"/>
                  </a:cxn>
                  <a:cxn ang="T9">
                    <a:pos x="T2" y="T3"/>
                  </a:cxn>
                  <a:cxn ang="T10">
                    <a:pos x="T4" y="T5"/>
                  </a:cxn>
                  <a:cxn ang="T11">
                    <a:pos x="T6" y="T7"/>
                  </a:cxn>
                </a:cxnLst>
                <a:rect l="T12" t="T13" r="T14" b="T15"/>
                <a:pathLst>
                  <a:path w="11" h="5">
                    <a:moveTo>
                      <a:pt x="0" y="5"/>
                    </a:moveTo>
                    <a:lnTo>
                      <a:pt x="4" y="0"/>
                    </a:lnTo>
                    <a:lnTo>
                      <a:pt x="11" y="0"/>
                    </a:lnTo>
                    <a:lnTo>
                      <a:pt x="0" y="5"/>
                    </a:lnTo>
                    <a:close/>
                  </a:path>
                </a:pathLst>
              </a:custGeom>
              <a:solidFill>
                <a:srgbClr val="000000"/>
              </a:solidFill>
              <a:ln w="9525">
                <a:noFill/>
                <a:round/>
                <a:headEnd/>
                <a:tailEnd/>
              </a:ln>
            </p:spPr>
            <p:txBody>
              <a:bodyPr/>
              <a:lstStyle/>
              <a:p>
                <a:endParaRPr lang="en-US"/>
              </a:p>
            </p:txBody>
          </p:sp>
          <p:sp>
            <p:nvSpPr>
              <p:cNvPr id="208572" name="Freeform 332"/>
              <p:cNvSpPr>
                <a:spLocks/>
              </p:cNvSpPr>
              <p:nvPr/>
            </p:nvSpPr>
            <p:spPr bwMode="auto">
              <a:xfrm>
                <a:off x="2137" y="2083"/>
                <a:ext cx="7" cy="8"/>
              </a:xfrm>
              <a:custGeom>
                <a:avLst/>
                <a:gdLst>
                  <a:gd name="T0" fmla="*/ 0 w 28"/>
                  <a:gd name="T1" fmla="*/ 0 h 32"/>
                  <a:gd name="T2" fmla="*/ 0 w 28"/>
                  <a:gd name="T3" fmla="*/ 0 h 32"/>
                  <a:gd name="T4" fmla="*/ 0 w 28"/>
                  <a:gd name="T5" fmla="*/ 0 h 32"/>
                  <a:gd name="T6" fmla="*/ 0 w 28"/>
                  <a:gd name="T7" fmla="*/ 0 h 32"/>
                  <a:gd name="T8" fmla="*/ 0 w 28"/>
                  <a:gd name="T9" fmla="*/ 0 h 32"/>
                  <a:gd name="T10" fmla="*/ 0 w 28"/>
                  <a:gd name="T11" fmla="*/ 0 h 32"/>
                  <a:gd name="T12" fmla="*/ 0 60000 65536"/>
                  <a:gd name="T13" fmla="*/ 0 60000 65536"/>
                  <a:gd name="T14" fmla="*/ 0 60000 65536"/>
                  <a:gd name="T15" fmla="*/ 0 60000 65536"/>
                  <a:gd name="T16" fmla="*/ 0 60000 65536"/>
                  <a:gd name="T17" fmla="*/ 0 60000 65536"/>
                  <a:gd name="T18" fmla="*/ 0 w 28"/>
                  <a:gd name="T19" fmla="*/ 0 h 32"/>
                  <a:gd name="T20" fmla="*/ 28 w 28"/>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28" h="32">
                    <a:moveTo>
                      <a:pt x="28" y="29"/>
                    </a:moveTo>
                    <a:lnTo>
                      <a:pt x="16" y="0"/>
                    </a:lnTo>
                    <a:lnTo>
                      <a:pt x="0" y="0"/>
                    </a:lnTo>
                    <a:lnTo>
                      <a:pt x="0" y="32"/>
                    </a:lnTo>
                    <a:lnTo>
                      <a:pt x="16" y="32"/>
                    </a:lnTo>
                    <a:lnTo>
                      <a:pt x="28" y="29"/>
                    </a:lnTo>
                    <a:close/>
                  </a:path>
                </a:pathLst>
              </a:custGeom>
              <a:solidFill>
                <a:srgbClr val="000000"/>
              </a:solidFill>
              <a:ln w="9525">
                <a:noFill/>
                <a:round/>
                <a:headEnd/>
                <a:tailEnd/>
              </a:ln>
            </p:spPr>
            <p:txBody>
              <a:bodyPr/>
              <a:lstStyle/>
              <a:p>
                <a:endParaRPr lang="en-US"/>
              </a:p>
            </p:txBody>
          </p:sp>
          <p:sp>
            <p:nvSpPr>
              <p:cNvPr id="208573" name="Freeform 333"/>
              <p:cNvSpPr>
                <a:spLocks/>
              </p:cNvSpPr>
              <p:nvPr/>
            </p:nvSpPr>
            <p:spPr bwMode="auto">
              <a:xfrm>
                <a:off x="2141" y="2090"/>
                <a:ext cx="3" cy="1"/>
              </a:xfrm>
              <a:custGeom>
                <a:avLst/>
                <a:gdLst>
                  <a:gd name="T0" fmla="*/ 0 w 12"/>
                  <a:gd name="T1" fmla="*/ 0 h 3"/>
                  <a:gd name="T2" fmla="*/ 0 w 12"/>
                  <a:gd name="T3" fmla="*/ 0 h 3"/>
                  <a:gd name="T4" fmla="*/ 0 w 12"/>
                  <a:gd name="T5" fmla="*/ 0 h 3"/>
                  <a:gd name="T6" fmla="*/ 0 w 12"/>
                  <a:gd name="T7" fmla="*/ 0 h 3"/>
                  <a:gd name="T8" fmla="*/ 0 60000 65536"/>
                  <a:gd name="T9" fmla="*/ 0 60000 65536"/>
                  <a:gd name="T10" fmla="*/ 0 60000 65536"/>
                  <a:gd name="T11" fmla="*/ 0 60000 65536"/>
                  <a:gd name="T12" fmla="*/ 0 w 12"/>
                  <a:gd name="T13" fmla="*/ 0 h 3"/>
                  <a:gd name="T14" fmla="*/ 12 w 12"/>
                  <a:gd name="T15" fmla="*/ 3 h 3"/>
                </a:gdLst>
                <a:ahLst/>
                <a:cxnLst>
                  <a:cxn ang="T8">
                    <a:pos x="T0" y="T1"/>
                  </a:cxn>
                  <a:cxn ang="T9">
                    <a:pos x="T2" y="T3"/>
                  </a:cxn>
                  <a:cxn ang="T10">
                    <a:pos x="T4" y="T5"/>
                  </a:cxn>
                  <a:cxn ang="T11">
                    <a:pos x="T6" y="T7"/>
                  </a:cxn>
                </a:cxnLst>
                <a:rect l="T12" t="T13" r="T14" b="T15"/>
                <a:pathLst>
                  <a:path w="12" h="3">
                    <a:moveTo>
                      <a:pt x="12" y="0"/>
                    </a:moveTo>
                    <a:lnTo>
                      <a:pt x="7" y="3"/>
                    </a:lnTo>
                    <a:lnTo>
                      <a:pt x="0" y="3"/>
                    </a:lnTo>
                    <a:lnTo>
                      <a:pt x="12" y="0"/>
                    </a:lnTo>
                    <a:close/>
                  </a:path>
                </a:pathLst>
              </a:custGeom>
              <a:solidFill>
                <a:srgbClr val="000000"/>
              </a:solidFill>
              <a:ln w="9525">
                <a:noFill/>
                <a:round/>
                <a:headEnd/>
                <a:tailEnd/>
              </a:ln>
            </p:spPr>
            <p:txBody>
              <a:bodyPr/>
              <a:lstStyle/>
              <a:p>
                <a:endParaRPr lang="en-US"/>
              </a:p>
            </p:txBody>
          </p:sp>
          <p:sp>
            <p:nvSpPr>
              <p:cNvPr id="208574" name="Freeform 334"/>
              <p:cNvSpPr>
                <a:spLocks/>
              </p:cNvSpPr>
              <p:nvPr/>
            </p:nvSpPr>
            <p:spPr bwMode="auto">
              <a:xfrm>
                <a:off x="2139" y="2082"/>
                <a:ext cx="7" cy="8"/>
              </a:xfrm>
              <a:custGeom>
                <a:avLst/>
                <a:gdLst>
                  <a:gd name="T0" fmla="*/ 0 w 30"/>
                  <a:gd name="T1" fmla="*/ 0 h 31"/>
                  <a:gd name="T2" fmla="*/ 0 w 30"/>
                  <a:gd name="T3" fmla="*/ 0 h 31"/>
                  <a:gd name="T4" fmla="*/ 0 w 30"/>
                  <a:gd name="T5" fmla="*/ 0 h 31"/>
                  <a:gd name="T6" fmla="*/ 0 w 30"/>
                  <a:gd name="T7" fmla="*/ 0 h 31"/>
                  <a:gd name="T8" fmla="*/ 0 w 30"/>
                  <a:gd name="T9" fmla="*/ 0 h 31"/>
                  <a:gd name="T10" fmla="*/ 0 w 30"/>
                  <a:gd name="T11" fmla="*/ 0 h 31"/>
                  <a:gd name="T12" fmla="*/ 0 60000 65536"/>
                  <a:gd name="T13" fmla="*/ 0 60000 65536"/>
                  <a:gd name="T14" fmla="*/ 0 60000 65536"/>
                  <a:gd name="T15" fmla="*/ 0 60000 65536"/>
                  <a:gd name="T16" fmla="*/ 0 60000 65536"/>
                  <a:gd name="T17" fmla="*/ 0 60000 65536"/>
                  <a:gd name="T18" fmla="*/ 0 w 30"/>
                  <a:gd name="T19" fmla="*/ 0 h 31"/>
                  <a:gd name="T20" fmla="*/ 30 w 30"/>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30" h="31">
                    <a:moveTo>
                      <a:pt x="30" y="22"/>
                    </a:moveTo>
                    <a:lnTo>
                      <a:pt x="8" y="0"/>
                    </a:lnTo>
                    <a:lnTo>
                      <a:pt x="0" y="7"/>
                    </a:lnTo>
                    <a:lnTo>
                      <a:pt x="23" y="31"/>
                    </a:lnTo>
                    <a:lnTo>
                      <a:pt x="30" y="22"/>
                    </a:lnTo>
                    <a:close/>
                  </a:path>
                </a:pathLst>
              </a:custGeom>
              <a:solidFill>
                <a:srgbClr val="000000"/>
              </a:solidFill>
              <a:ln w="9525">
                <a:noFill/>
                <a:round/>
                <a:headEnd/>
                <a:tailEnd/>
              </a:ln>
            </p:spPr>
            <p:txBody>
              <a:bodyPr/>
              <a:lstStyle/>
              <a:p>
                <a:endParaRPr lang="en-US"/>
              </a:p>
            </p:txBody>
          </p:sp>
          <p:sp>
            <p:nvSpPr>
              <p:cNvPr id="208575" name="Rectangle 335"/>
              <p:cNvSpPr>
                <a:spLocks noChangeArrowheads="1"/>
              </p:cNvSpPr>
              <p:nvPr/>
            </p:nvSpPr>
            <p:spPr bwMode="auto">
              <a:xfrm>
                <a:off x="2141" y="2082"/>
                <a:ext cx="1" cy="1"/>
              </a:xfrm>
              <a:prstGeom prst="rect">
                <a:avLst/>
              </a:prstGeom>
              <a:solidFill>
                <a:srgbClr val="000000"/>
              </a:solidFill>
              <a:ln w="9525">
                <a:noFill/>
                <a:miter lim="800000"/>
                <a:headEnd/>
                <a:tailEnd/>
              </a:ln>
            </p:spPr>
            <p:txBody>
              <a:bodyPr/>
              <a:lstStyle/>
              <a:p>
                <a:endParaRPr lang="en-US">
                  <a:latin typeface="Times New Roman" pitchFamily="18" charset="0"/>
                  <a:cs typeface="Times New Roman" pitchFamily="18" charset="0"/>
                </a:endParaRPr>
              </a:p>
            </p:txBody>
          </p:sp>
          <p:sp>
            <p:nvSpPr>
              <p:cNvPr id="208576" name="Freeform 336"/>
              <p:cNvSpPr>
                <a:spLocks/>
              </p:cNvSpPr>
              <p:nvPr/>
            </p:nvSpPr>
            <p:spPr bwMode="auto">
              <a:xfrm>
                <a:off x="2141" y="2082"/>
                <a:ext cx="6" cy="6"/>
              </a:xfrm>
              <a:custGeom>
                <a:avLst/>
                <a:gdLst>
                  <a:gd name="T0" fmla="*/ 0 w 24"/>
                  <a:gd name="T1" fmla="*/ 0 h 23"/>
                  <a:gd name="T2" fmla="*/ 0 w 24"/>
                  <a:gd name="T3" fmla="*/ 0 h 23"/>
                  <a:gd name="T4" fmla="*/ 0 w 24"/>
                  <a:gd name="T5" fmla="*/ 0 h 23"/>
                  <a:gd name="T6" fmla="*/ 0 w 24"/>
                  <a:gd name="T7" fmla="*/ 0 h 23"/>
                  <a:gd name="T8" fmla="*/ 0 w 24"/>
                  <a:gd name="T9" fmla="*/ 0 h 23"/>
                  <a:gd name="T10" fmla="*/ 0 60000 65536"/>
                  <a:gd name="T11" fmla="*/ 0 60000 65536"/>
                  <a:gd name="T12" fmla="*/ 0 60000 65536"/>
                  <a:gd name="T13" fmla="*/ 0 60000 65536"/>
                  <a:gd name="T14" fmla="*/ 0 60000 65536"/>
                  <a:gd name="T15" fmla="*/ 0 w 24"/>
                  <a:gd name="T16" fmla="*/ 0 h 23"/>
                  <a:gd name="T17" fmla="*/ 24 w 24"/>
                  <a:gd name="T18" fmla="*/ 23 h 23"/>
                </a:gdLst>
                <a:ahLst/>
                <a:cxnLst>
                  <a:cxn ang="T10">
                    <a:pos x="T0" y="T1"/>
                  </a:cxn>
                  <a:cxn ang="T11">
                    <a:pos x="T2" y="T3"/>
                  </a:cxn>
                  <a:cxn ang="T12">
                    <a:pos x="T4" y="T5"/>
                  </a:cxn>
                  <a:cxn ang="T13">
                    <a:pos x="T6" y="T7"/>
                  </a:cxn>
                  <a:cxn ang="T14">
                    <a:pos x="T8" y="T9"/>
                  </a:cxn>
                </a:cxnLst>
                <a:rect l="T15" t="T16" r="T17" b="T18"/>
                <a:pathLst>
                  <a:path w="24" h="23">
                    <a:moveTo>
                      <a:pt x="1" y="0"/>
                    </a:moveTo>
                    <a:lnTo>
                      <a:pt x="24" y="22"/>
                    </a:lnTo>
                    <a:lnTo>
                      <a:pt x="22" y="23"/>
                    </a:lnTo>
                    <a:lnTo>
                      <a:pt x="0" y="1"/>
                    </a:lnTo>
                    <a:lnTo>
                      <a:pt x="1" y="0"/>
                    </a:lnTo>
                    <a:close/>
                  </a:path>
                </a:pathLst>
              </a:custGeom>
              <a:solidFill>
                <a:srgbClr val="000000"/>
              </a:solidFill>
              <a:ln w="9525">
                <a:noFill/>
                <a:round/>
                <a:headEnd/>
                <a:tailEnd/>
              </a:ln>
            </p:spPr>
            <p:txBody>
              <a:bodyPr/>
              <a:lstStyle/>
              <a:p>
                <a:endParaRPr lang="en-US"/>
              </a:p>
            </p:txBody>
          </p:sp>
          <p:sp>
            <p:nvSpPr>
              <p:cNvPr id="208577" name="Freeform 337"/>
              <p:cNvSpPr>
                <a:spLocks/>
              </p:cNvSpPr>
              <p:nvPr/>
            </p:nvSpPr>
            <p:spPr bwMode="auto">
              <a:xfrm>
                <a:off x="2162" y="2069"/>
                <a:ext cx="7" cy="8"/>
              </a:xfrm>
              <a:custGeom>
                <a:avLst/>
                <a:gdLst>
                  <a:gd name="T0" fmla="*/ 0 w 27"/>
                  <a:gd name="T1" fmla="*/ 0 h 31"/>
                  <a:gd name="T2" fmla="*/ 0 w 27"/>
                  <a:gd name="T3" fmla="*/ 0 h 31"/>
                  <a:gd name="T4" fmla="*/ 0 w 27"/>
                  <a:gd name="T5" fmla="*/ 0 h 31"/>
                  <a:gd name="T6" fmla="*/ 0 w 27"/>
                  <a:gd name="T7" fmla="*/ 0 h 31"/>
                  <a:gd name="T8" fmla="*/ 0 w 27"/>
                  <a:gd name="T9" fmla="*/ 0 h 31"/>
                  <a:gd name="T10" fmla="*/ 0 w 27"/>
                  <a:gd name="T11" fmla="*/ 0 h 31"/>
                  <a:gd name="T12" fmla="*/ 0 60000 65536"/>
                  <a:gd name="T13" fmla="*/ 0 60000 65536"/>
                  <a:gd name="T14" fmla="*/ 0 60000 65536"/>
                  <a:gd name="T15" fmla="*/ 0 60000 65536"/>
                  <a:gd name="T16" fmla="*/ 0 60000 65536"/>
                  <a:gd name="T17" fmla="*/ 0 60000 65536"/>
                  <a:gd name="T18" fmla="*/ 0 w 27"/>
                  <a:gd name="T19" fmla="*/ 0 h 31"/>
                  <a:gd name="T20" fmla="*/ 27 w 27"/>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27" h="31">
                    <a:moveTo>
                      <a:pt x="15" y="0"/>
                    </a:moveTo>
                    <a:lnTo>
                      <a:pt x="4" y="5"/>
                    </a:lnTo>
                    <a:lnTo>
                      <a:pt x="0" y="9"/>
                    </a:lnTo>
                    <a:lnTo>
                      <a:pt x="23" y="31"/>
                    </a:lnTo>
                    <a:lnTo>
                      <a:pt x="27" y="27"/>
                    </a:lnTo>
                    <a:lnTo>
                      <a:pt x="15" y="0"/>
                    </a:lnTo>
                    <a:close/>
                  </a:path>
                </a:pathLst>
              </a:custGeom>
              <a:solidFill>
                <a:srgbClr val="000000"/>
              </a:solidFill>
              <a:ln w="9525">
                <a:noFill/>
                <a:round/>
                <a:headEnd/>
                <a:tailEnd/>
              </a:ln>
            </p:spPr>
            <p:txBody>
              <a:bodyPr/>
              <a:lstStyle/>
              <a:p>
                <a:endParaRPr lang="en-US"/>
              </a:p>
            </p:txBody>
          </p:sp>
          <p:sp>
            <p:nvSpPr>
              <p:cNvPr id="208578" name="Freeform 338"/>
              <p:cNvSpPr>
                <a:spLocks/>
              </p:cNvSpPr>
              <p:nvPr/>
            </p:nvSpPr>
            <p:spPr bwMode="auto">
              <a:xfrm>
                <a:off x="2163" y="2069"/>
                <a:ext cx="2" cy="1"/>
              </a:xfrm>
              <a:custGeom>
                <a:avLst/>
                <a:gdLst>
                  <a:gd name="T0" fmla="*/ 0 w 11"/>
                  <a:gd name="T1" fmla="*/ 0 h 5"/>
                  <a:gd name="T2" fmla="*/ 0 w 11"/>
                  <a:gd name="T3" fmla="*/ 0 h 5"/>
                  <a:gd name="T4" fmla="*/ 0 w 11"/>
                  <a:gd name="T5" fmla="*/ 0 h 5"/>
                  <a:gd name="T6" fmla="*/ 0 w 11"/>
                  <a:gd name="T7" fmla="*/ 0 h 5"/>
                  <a:gd name="T8" fmla="*/ 0 60000 65536"/>
                  <a:gd name="T9" fmla="*/ 0 60000 65536"/>
                  <a:gd name="T10" fmla="*/ 0 60000 65536"/>
                  <a:gd name="T11" fmla="*/ 0 60000 65536"/>
                  <a:gd name="T12" fmla="*/ 0 w 11"/>
                  <a:gd name="T13" fmla="*/ 0 h 5"/>
                  <a:gd name="T14" fmla="*/ 11 w 11"/>
                  <a:gd name="T15" fmla="*/ 5 h 5"/>
                </a:gdLst>
                <a:ahLst/>
                <a:cxnLst>
                  <a:cxn ang="T8">
                    <a:pos x="T0" y="T1"/>
                  </a:cxn>
                  <a:cxn ang="T9">
                    <a:pos x="T2" y="T3"/>
                  </a:cxn>
                  <a:cxn ang="T10">
                    <a:pos x="T4" y="T5"/>
                  </a:cxn>
                  <a:cxn ang="T11">
                    <a:pos x="T6" y="T7"/>
                  </a:cxn>
                </a:cxnLst>
                <a:rect l="T12" t="T13" r="T14" b="T15"/>
                <a:pathLst>
                  <a:path w="11" h="5">
                    <a:moveTo>
                      <a:pt x="0" y="5"/>
                    </a:moveTo>
                    <a:lnTo>
                      <a:pt x="5" y="0"/>
                    </a:lnTo>
                    <a:lnTo>
                      <a:pt x="11" y="0"/>
                    </a:lnTo>
                    <a:lnTo>
                      <a:pt x="0" y="5"/>
                    </a:lnTo>
                    <a:close/>
                  </a:path>
                </a:pathLst>
              </a:custGeom>
              <a:solidFill>
                <a:srgbClr val="000000"/>
              </a:solidFill>
              <a:ln w="9525">
                <a:noFill/>
                <a:round/>
                <a:headEnd/>
                <a:tailEnd/>
              </a:ln>
            </p:spPr>
            <p:txBody>
              <a:bodyPr/>
              <a:lstStyle/>
              <a:p>
                <a:endParaRPr lang="en-US"/>
              </a:p>
            </p:txBody>
          </p:sp>
          <p:sp>
            <p:nvSpPr>
              <p:cNvPr id="208579" name="Freeform 339"/>
              <p:cNvSpPr>
                <a:spLocks/>
              </p:cNvSpPr>
              <p:nvPr/>
            </p:nvSpPr>
            <p:spPr bwMode="auto">
              <a:xfrm>
                <a:off x="2165" y="2069"/>
                <a:ext cx="8" cy="8"/>
              </a:xfrm>
              <a:custGeom>
                <a:avLst/>
                <a:gdLst>
                  <a:gd name="T0" fmla="*/ 0 w 28"/>
                  <a:gd name="T1" fmla="*/ 0 h 32"/>
                  <a:gd name="T2" fmla="*/ 0 w 28"/>
                  <a:gd name="T3" fmla="*/ 0 h 32"/>
                  <a:gd name="T4" fmla="*/ 0 w 28"/>
                  <a:gd name="T5" fmla="*/ 0 h 32"/>
                  <a:gd name="T6" fmla="*/ 0 w 28"/>
                  <a:gd name="T7" fmla="*/ 0 h 32"/>
                  <a:gd name="T8" fmla="*/ 0 w 28"/>
                  <a:gd name="T9" fmla="*/ 0 h 32"/>
                  <a:gd name="T10" fmla="*/ 0 w 28"/>
                  <a:gd name="T11" fmla="*/ 0 h 32"/>
                  <a:gd name="T12" fmla="*/ 0 60000 65536"/>
                  <a:gd name="T13" fmla="*/ 0 60000 65536"/>
                  <a:gd name="T14" fmla="*/ 0 60000 65536"/>
                  <a:gd name="T15" fmla="*/ 0 60000 65536"/>
                  <a:gd name="T16" fmla="*/ 0 60000 65536"/>
                  <a:gd name="T17" fmla="*/ 0 60000 65536"/>
                  <a:gd name="T18" fmla="*/ 0 w 28"/>
                  <a:gd name="T19" fmla="*/ 0 h 32"/>
                  <a:gd name="T20" fmla="*/ 28 w 28"/>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28" h="32">
                    <a:moveTo>
                      <a:pt x="28" y="27"/>
                    </a:moveTo>
                    <a:lnTo>
                      <a:pt x="16" y="0"/>
                    </a:lnTo>
                    <a:lnTo>
                      <a:pt x="0" y="0"/>
                    </a:lnTo>
                    <a:lnTo>
                      <a:pt x="0" y="32"/>
                    </a:lnTo>
                    <a:lnTo>
                      <a:pt x="16" y="32"/>
                    </a:lnTo>
                    <a:lnTo>
                      <a:pt x="28" y="27"/>
                    </a:lnTo>
                    <a:close/>
                  </a:path>
                </a:pathLst>
              </a:custGeom>
              <a:solidFill>
                <a:srgbClr val="000000"/>
              </a:solidFill>
              <a:ln w="9525">
                <a:noFill/>
                <a:round/>
                <a:headEnd/>
                <a:tailEnd/>
              </a:ln>
            </p:spPr>
            <p:txBody>
              <a:bodyPr/>
              <a:lstStyle/>
              <a:p>
                <a:endParaRPr lang="en-US"/>
              </a:p>
            </p:txBody>
          </p:sp>
          <p:sp>
            <p:nvSpPr>
              <p:cNvPr id="208580" name="Freeform 340"/>
              <p:cNvSpPr>
                <a:spLocks/>
              </p:cNvSpPr>
              <p:nvPr/>
            </p:nvSpPr>
            <p:spPr bwMode="auto">
              <a:xfrm>
                <a:off x="2169" y="2076"/>
                <a:ext cx="4" cy="1"/>
              </a:xfrm>
              <a:custGeom>
                <a:avLst/>
                <a:gdLst>
                  <a:gd name="T0" fmla="*/ 0 w 12"/>
                  <a:gd name="T1" fmla="*/ 0 h 5"/>
                  <a:gd name="T2" fmla="*/ 0 w 12"/>
                  <a:gd name="T3" fmla="*/ 0 h 5"/>
                  <a:gd name="T4" fmla="*/ 0 w 12"/>
                  <a:gd name="T5" fmla="*/ 0 h 5"/>
                  <a:gd name="T6" fmla="*/ 0 w 12"/>
                  <a:gd name="T7" fmla="*/ 0 h 5"/>
                  <a:gd name="T8" fmla="*/ 0 60000 65536"/>
                  <a:gd name="T9" fmla="*/ 0 60000 65536"/>
                  <a:gd name="T10" fmla="*/ 0 60000 65536"/>
                  <a:gd name="T11" fmla="*/ 0 60000 65536"/>
                  <a:gd name="T12" fmla="*/ 0 w 12"/>
                  <a:gd name="T13" fmla="*/ 0 h 5"/>
                  <a:gd name="T14" fmla="*/ 12 w 12"/>
                  <a:gd name="T15" fmla="*/ 5 h 5"/>
                </a:gdLst>
                <a:ahLst/>
                <a:cxnLst>
                  <a:cxn ang="T8">
                    <a:pos x="T0" y="T1"/>
                  </a:cxn>
                  <a:cxn ang="T9">
                    <a:pos x="T2" y="T3"/>
                  </a:cxn>
                  <a:cxn ang="T10">
                    <a:pos x="T4" y="T5"/>
                  </a:cxn>
                  <a:cxn ang="T11">
                    <a:pos x="T6" y="T7"/>
                  </a:cxn>
                </a:cxnLst>
                <a:rect l="T12" t="T13" r="T14" b="T15"/>
                <a:pathLst>
                  <a:path w="12" h="5">
                    <a:moveTo>
                      <a:pt x="12" y="0"/>
                    </a:moveTo>
                    <a:lnTo>
                      <a:pt x="7" y="5"/>
                    </a:lnTo>
                    <a:lnTo>
                      <a:pt x="0" y="5"/>
                    </a:lnTo>
                    <a:lnTo>
                      <a:pt x="12" y="0"/>
                    </a:lnTo>
                    <a:close/>
                  </a:path>
                </a:pathLst>
              </a:custGeom>
              <a:solidFill>
                <a:srgbClr val="000000"/>
              </a:solidFill>
              <a:ln w="9525">
                <a:noFill/>
                <a:round/>
                <a:headEnd/>
                <a:tailEnd/>
              </a:ln>
            </p:spPr>
            <p:txBody>
              <a:bodyPr/>
              <a:lstStyle/>
              <a:p>
                <a:endParaRPr lang="en-US"/>
              </a:p>
            </p:txBody>
          </p:sp>
          <p:sp>
            <p:nvSpPr>
              <p:cNvPr id="208581" name="Freeform 341"/>
              <p:cNvSpPr>
                <a:spLocks/>
              </p:cNvSpPr>
              <p:nvPr/>
            </p:nvSpPr>
            <p:spPr bwMode="auto">
              <a:xfrm>
                <a:off x="2167" y="2067"/>
                <a:ext cx="7" cy="9"/>
              </a:xfrm>
              <a:custGeom>
                <a:avLst/>
                <a:gdLst>
                  <a:gd name="T0" fmla="*/ 0 w 30"/>
                  <a:gd name="T1" fmla="*/ 0 h 33"/>
                  <a:gd name="T2" fmla="*/ 0 w 30"/>
                  <a:gd name="T3" fmla="*/ 0 h 33"/>
                  <a:gd name="T4" fmla="*/ 0 w 30"/>
                  <a:gd name="T5" fmla="*/ 0 h 33"/>
                  <a:gd name="T6" fmla="*/ 0 w 30"/>
                  <a:gd name="T7" fmla="*/ 0 h 33"/>
                  <a:gd name="T8" fmla="*/ 0 w 30"/>
                  <a:gd name="T9" fmla="*/ 0 h 33"/>
                  <a:gd name="T10" fmla="*/ 0 w 30"/>
                  <a:gd name="T11" fmla="*/ 0 h 33"/>
                  <a:gd name="T12" fmla="*/ 0 60000 65536"/>
                  <a:gd name="T13" fmla="*/ 0 60000 65536"/>
                  <a:gd name="T14" fmla="*/ 0 60000 65536"/>
                  <a:gd name="T15" fmla="*/ 0 60000 65536"/>
                  <a:gd name="T16" fmla="*/ 0 60000 65536"/>
                  <a:gd name="T17" fmla="*/ 0 60000 65536"/>
                  <a:gd name="T18" fmla="*/ 0 w 30"/>
                  <a:gd name="T19" fmla="*/ 0 h 33"/>
                  <a:gd name="T20" fmla="*/ 30 w 30"/>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0" h="33">
                    <a:moveTo>
                      <a:pt x="12" y="0"/>
                    </a:moveTo>
                    <a:lnTo>
                      <a:pt x="8" y="2"/>
                    </a:lnTo>
                    <a:lnTo>
                      <a:pt x="0" y="11"/>
                    </a:lnTo>
                    <a:lnTo>
                      <a:pt x="23" y="33"/>
                    </a:lnTo>
                    <a:lnTo>
                      <a:pt x="30" y="26"/>
                    </a:lnTo>
                    <a:lnTo>
                      <a:pt x="12" y="0"/>
                    </a:lnTo>
                    <a:close/>
                  </a:path>
                </a:pathLst>
              </a:custGeom>
              <a:solidFill>
                <a:srgbClr val="000000"/>
              </a:solidFill>
              <a:ln w="9525">
                <a:noFill/>
                <a:round/>
                <a:headEnd/>
                <a:tailEnd/>
              </a:ln>
            </p:spPr>
            <p:txBody>
              <a:bodyPr/>
              <a:lstStyle/>
              <a:p>
                <a:endParaRPr lang="en-US"/>
              </a:p>
            </p:txBody>
          </p:sp>
          <p:sp>
            <p:nvSpPr>
              <p:cNvPr id="208582" name="Freeform 342"/>
              <p:cNvSpPr>
                <a:spLocks/>
              </p:cNvSpPr>
              <p:nvPr/>
            </p:nvSpPr>
            <p:spPr bwMode="auto">
              <a:xfrm>
                <a:off x="2169" y="2067"/>
                <a:ext cx="1" cy="1"/>
              </a:xfrm>
              <a:custGeom>
                <a:avLst/>
                <a:gdLst>
                  <a:gd name="T0" fmla="*/ 0 w 4"/>
                  <a:gd name="T1" fmla="*/ 1 h 2"/>
                  <a:gd name="T2" fmla="*/ 0 w 4"/>
                  <a:gd name="T3" fmla="*/ 1 h 2"/>
                  <a:gd name="T4" fmla="*/ 0 w 4"/>
                  <a:gd name="T5" fmla="*/ 0 h 2"/>
                  <a:gd name="T6" fmla="*/ 0 w 4"/>
                  <a:gd name="T7" fmla="*/ 1 h 2"/>
                  <a:gd name="T8" fmla="*/ 0 60000 65536"/>
                  <a:gd name="T9" fmla="*/ 0 60000 65536"/>
                  <a:gd name="T10" fmla="*/ 0 60000 65536"/>
                  <a:gd name="T11" fmla="*/ 0 60000 65536"/>
                  <a:gd name="T12" fmla="*/ 0 w 4"/>
                  <a:gd name="T13" fmla="*/ 0 h 2"/>
                  <a:gd name="T14" fmla="*/ 4 w 4"/>
                  <a:gd name="T15" fmla="*/ 2 h 2"/>
                </a:gdLst>
                <a:ahLst/>
                <a:cxnLst>
                  <a:cxn ang="T8">
                    <a:pos x="T0" y="T1"/>
                  </a:cxn>
                  <a:cxn ang="T9">
                    <a:pos x="T2" y="T3"/>
                  </a:cxn>
                  <a:cxn ang="T10">
                    <a:pos x="T4" y="T5"/>
                  </a:cxn>
                  <a:cxn ang="T11">
                    <a:pos x="T6" y="T7"/>
                  </a:cxn>
                </a:cxnLst>
                <a:rect l="T12" t="T13" r="T14" b="T15"/>
                <a:pathLst>
                  <a:path w="4" h="2">
                    <a:moveTo>
                      <a:pt x="0" y="2"/>
                    </a:moveTo>
                    <a:lnTo>
                      <a:pt x="1" y="1"/>
                    </a:lnTo>
                    <a:lnTo>
                      <a:pt x="4" y="0"/>
                    </a:lnTo>
                    <a:lnTo>
                      <a:pt x="0" y="2"/>
                    </a:lnTo>
                    <a:close/>
                  </a:path>
                </a:pathLst>
              </a:custGeom>
              <a:solidFill>
                <a:srgbClr val="000000"/>
              </a:solidFill>
              <a:ln w="9525">
                <a:noFill/>
                <a:round/>
                <a:headEnd/>
                <a:tailEnd/>
              </a:ln>
            </p:spPr>
            <p:txBody>
              <a:bodyPr/>
              <a:lstStyle/>
              <a:p>
                <a:endParaRPr lang="en-US"/>
              </a:p>
            </p:txBody>
          </p:sp>
          <p:sp>
            <p:nvSpPr>
              <p:cNvPr id="208583" name="Freeform 343"/>
              <p:cNvSpPr>
                <a:spLocks/>
              </p:cNvSpPr>
              <p:nvPr/>
            </p:nvSpPr>
            <p:spPr bwMode="auto">
              <a:xfrm>
                <a:off x="2170" y="2065"/>
                <a:ext cx="7" cy="10"/>
              </a:xfrm>
              <a:custGeom>
                <a:avLst/>
                <a:gdLst>
                  <a:gd name="T0" fmla="*/ 0 w 31"/>
                  <a:gd name="T1" fmla="*/ 0 h 38"/>
                  <a:gd name="T2" fmla="*/ 0 w 31"/>
                  <a:gd name="T3" fmla="*/ 0 h 38"/>
                  <a:gd name="T4" fmla="*/ 0 w 31"/>
                  <a:gd name="T5" fmla="*/ 0 h 38"/>
                  <a:gd name="T6" fmla="*/ 0 w 31"/>
                  <a:gd name="T7" fmla="*/ 0 h 38"/>
                  <a:gd name="T8" fmla="*/ 0 w 31"/>
                  <a:gd name="T9" fmla="*/ 0 h 38"/>
                  <a:gd name="T10" fmla="*/ 0 w 31"/>
                  <a:gd name="T11" fmla="*/ 0 h 38"/>
                  <a:gd name="T12" fmla="*/ 0 60000 65536"/>
                  <a:gd name="T13" fmla="*/ 0 60000 65536"/>
                  <a:gd name="T14" fmla="*/ 0 60000 65536"/>
                  <a:gd name="T15" fmla="*/ 0 60000 65536"/>
                  <a:gd name="T16" fmla="*/ 0 60000 65536"/>
                  <a:gd name="T17" fmla="*/ 0 60000 65536"/>
                  <a:gd name="T18" fmla="*/ 0 w 31"/>
                  <a:gd name="T19" fmla="*/ 0 h 38"/>
                  <a:gd name="T20" fmla="*/ 31 w 31"/>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31" h="38">
                    <a:moveTo>
                      <a:pt x="23" y="0"/>
                    </a:moveTo>
                    <a:lnTo>
                      <a:pt x="16" y="1"/>
                    </a:lnTo>
                    <a:lnTo>
                      <a:pt x="0" y="10"/>
                    </a:lnTo>
                    <a:lnTo>
                      <a:pt x="15" y="38"/>
                    </a:lnTo>
                    <a:lnTo>
                      <a:pt x="31" y="30"/>
                    </a:lnTo>
                    <a:lnTo>
                      <a:pt x="23" y="0"/>
                    </a:lnTo>
                    <a:close/>
                  </a:path>
                </a:pathLst>
              </a:custGeom>
              <a:solidFill>
                <a:srgbClr val="000000"/>
              </a:solidFill>
              <a:ln w="9525">
                <a:noFill/>
                <a:round/>
                <a:headEnd/>
                <a:tailEnd/>
              </a:ln>
            </p:spPr>
            <p:txBody>
              <a:bodyPr/>
              <a:lstStyle/>
              <a:p>
                <a:endParaRPr lang="en-US"/>
              </a:p>
            </p:txBody>
          </p:sp>
          <p:sp>
            <p:nvSpPr>
              <p:cNvPr id="208584" name="Freeform 344"/>
              <p:cNvSpPr>
                <a:spLocks/>
              </p:cNvSpPr>
              <p:nvPr/>
            </p:nvSpPr>
            <p:spPr bwMode="auto">
              <a:xfrm>
                <a:off x="2174" y="2065"/>
                <a:ext cx="2" cy="1"/>
              </a:xfrm>
              <a:custGeom>
                <a:avLst/>
                <a:gdLst>
                  <a:gd name="T0" fmla="*/ 0 w 7"/>
                  <a:gd name="T1" fmla="*/ 1 h 1"/>
                  <a:gd name="T2" fmla="*/ 0 w 7"/>
                  <a:gd name="T3" fmla="*/ 0 h 1"/>
                  <a:gd name="T4" fmla="*/ 0 w 7"/>
                  <a:gd name="T5" fmla="*/ 0 h 1"/>
                  <a:gd name="T6" fmla="*/ 0 w 7"/>
                  <a:gd name="T7" fmla="*/ 1 h 1"/>
                  <a:gd name="T8" fmla="*/ 0 60000 65536"/>
                  <a:gd name="T9" fmla="*/ 0 60000 65536"/>
                  <a:gd name="T10" fmla="*/ 0 60000 65536"/>
                  <a:gd name="T11" fmla="*/ 0 60000 65536"/>
                  <a:gd name="T12" fmla="*/ 0 w 7"/>
                  <a:gd name="T13" fmla="*/ 0 h 1"/>
                  <a:gd name="T14" fmla="*/ 7 w 7"/>
                  <a:gd name="T15" fmla="*/ 1 h 1"/>
                </a:gdLst>
                <a:ahLst/>
                <a:cxnLst>
                  <a:cxn ang="T8">
                    <a:pos x="T0" y="T1"/>
                  </a:cxn>
                  <a:cxn ang="T9">
                    <a:pos x="T2" y="T3"/>
                  </a:cxn>
                  <a:cxn ang="T10">
                    <a:pos x="T4" y="T5"/>
                  </a:cxn>
                  <a:cxn ang="T11">
                    <a:pos x="T6" y="T7"/>
                  </a:cxn>
                </a:cxnLst>
                <a:rect l="T12" t="T13" r="T14" b="T15"/>
                <a:pathLst>
                  <a:path w="7" h="1">
                    <a:moveTo>
                      <a:pt x="0" y="1"/>
                    </a:moveTo>
                    <a:lnTo>
                      <a:pt x="4" y="0"/>
                    </a:lnTo>
                    <a:lnTo>
                      <a:pt x="7" y="0"/>
                    </a:lnTo>
                    <a:lnTo>
                      <a:pt x="0" y="1"/>
                    </a:lnTo>
                    <a:close/>
                  </a:path>
                </a:pathLst>
              </a:custGeom>
              <a:solidFill>
                <a:srgbClr val="000000"/>
              </a:solidFill>
              <a:ln w="9525">
                <a:noFill/>
                <a:round/>
                <a:headEnd/>
                <a:tailEnd/>
              </a:ln>
            </p:spPr>
            <p:txBody>
              <a:bodyPr/>
              <a:lstStyle/>
              <a:p>
                <a:endParaRPr lang="en-US"/>
              </a:p>
            </p:txBody>
          </p:sp>
          <p:sp>
            <p:nvSpPr>
              <p:cNvPr id="208585" name="Freeform 345"/>
              <p:cNvSpPr>
                <a:spLocks/>
              </p:cNvSpPr>
              <p:nvPr/>
            </p:nvSpPr>
            <p:spPr bwMode="auto">
              <a:xfrm>
                <a:off x="2176" y="2065"/>
                <a:ext cx="3" cy="8"/>
              </a:xfrm>
              <a:custGeom>
                <a:avLst/>
                <a:gdLst>
                  <a:gd name="T0" fmla="*/ 0 w 15"/>
                  <a:gd name="T1" fmla="*/ 0 h 32"/>
                  <a:gd name="T2" fmla="*/ 0 w 15"/>
                  <a:gd name="T3" fmla="*/ 0 h 32"/>
                  <a:gd name="T4" fmla="*/ 0 w 15"/>
                  <a:gd name="T5" fmla="*/ 0 h 32"/>
                  <a:gd name="T6" fmla="*/ 0 w 15"/>
                  <a:gd name="T7" fmla="*/ 0 h 32"/>
                  <a:gd name="T8" fmla="*/ 0 w 15"/>
                  <a:gd name="T9" fmla="*/ 0 h 32"/>
                  <a:gd name="T10" fmla="*/ 0 w 15"/>
                  <a:gd name="T11" fmla="*/ 0 h 32"/>
                  <a:gd name="T12" fmla="*/ 0 60000 65536"/>
                  <a:gd name="T13" fmla="*/ 0 60000 65536"/>
                  <a:gd name="T14" fmla="*/ 0 60000 65536"/>
                  <a:gd name="T15" fmla="*/ 0 60000 65536"/>
                  <a:gd name="T16" fmla="*/ 0 60000 65536"/>
                  <a:gd name="T17" fmla="*/ 0 60000 65536"/>
                  <a:gd name="T18" fmla="*/ 0 w 15"/>
                  <a:gd name="T19" fmla="*/ 0 h 32"/>
                  <a:gd name="T20" fmla="*/ 15 w 15"/>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15" h="32">
                    <a:moveTo>
                      <a:pt x="15" y="30"/>
                    </a:moveTo>
                    <a:lnTo>
                      <a:pt x="8" y="0"/>
                    </a:lnTo>
                    <a:lnTo>
                      <a:pt x="0" y="0"/>
                    </a:lnTo>
                    <a:lnTo>
                      <a:pt x="0" y="32"/>
                    </a:lnTo>
                    <a:lnTo>
                      <a:pt x="8" y="32"/>
                    </a:lnTo>
                    <a:lnTo>
                      <a:pt x="15" y="30"/>
                    </a:lnTo>
                    <a:close/>
                  </a:path>
                </a:pathLst>
              </a:custGeom>
              <a:solidFill>
                <a:srgbClr val="000000"/>
              </a:solidFill>
              <a:ln w="9525">
                <a:noFill/>
                <a:round/>
                <a:headEnd/>
                <a:tailEnd/>
              </a:ln>
            </p:spPr>
            <p:txBody>
              <a:bodyPr/>
              <a:lstStyle/>
              <a:p>
                <a:endParaRPr lang="en-US"/>
              </a:p>
            </p:txBody>
          </p:sp>
          <p:sp>
            <p:nvSpPr>
              <p:cNvPr id="208586" name="Freeform 346"/>
              <p:cNvSpPr>
                <a:spLocks/>
              </p:cNvSpPr>
              <p:nvPr/>
            </p:nvSpPr>
            <p:spPr bwMode="auto">
              <a:xfrm>
                <a:off x="2177" y="2072"/>
                <a:ext cx="2" cy="1"/>
              </a:xfrm>
              <a:custGeom>
                <a:avLst/>
                <a:gdLst>
                  <a:gd name="T0" fmla="*/ 0 w 7"/>
                  <a:gd name="T1" fmla="*/ 0 h 2"/>
                  <a:gd name="T2" fmla="*/ 0 w 7"/>
                  <a:gd name="T3" fmla="*/ 1 h 2"/>
                  <a:gd name="T4" fmla="*/ 0 w 7"/>
                  <a:gd name="T5" fmla="*/ 1 h 2"/>
                  <a:gd name="T6" fmla="*/ 0 w 7"/>
                  <a:gd name="T7" fmla="*/ 0 h 2"/>
                  <a:gd name="T8" fmla="*/ 0 60000 65536"/>
                  <a:gd name="T9" fmla="*/ 0 60000 65536"/>
                  <a:gd name="T10" fmla="*/ 0 60000 65536"/>
                  <a:gd name="T11" fmla="*/ 0 60000 65536"/>
                  <a:gd name="T12" fmla="*/ 0 w 7"/>
                  <a:gd name="T13" fmla="*/ 0 h 2"/>
                  <a:gd name="T14" fmla="*/ 7 w 7"/>
                  <a:gd name="T15" fmla="*/ 2 h 2"/>
                </a:gdLst>
                <a:ahLst/>
                <a:cxnLst>
                  <a:cxn ang="T8">
                    <a:pos x="T0" y="T1"/>
                  </a:cxn>
                  <a:cxn ang="T9">
                    <a:pos x="T2" y="T3"/>
                  </a:cxn>
                  <a:cxn ang="T10">
                    <a:pos x="T4" y="T5"/>
                  </a:cxn>
                  <a:cxn ang="T11">
                    <a:pos x="T6" y="T7"/>
                  </a:cxn>
                </a:cxnLst>
                <a:rect l="T12" t="T13" r="T14" b="T15"/>
                <a:pathLst>
                  <a:path w="7" h="2">
                    <a:moveTo>
                      <a:pt x="7" y="0"/>
                    </a:moveTo>
                    <a:lnTo>
                      <a:pt x="3" y="2"/>
                    </a:lnTo>
                    <a:lnTo>
                      <a:pt x="0" y="2"/>
                    </a:lnTo>
                    <a:lnTo>
                      <a:pt x="7" y="0"/>
                    </a:lnTo>
                    <a:close/>
                  </a:path>
                </a:pathLst>
              </a:custGeom>
              <a:solidFill>
                <a:srgbClr val="000000"/>
              </a:solidFill>
              <a:ln w="9525">
                <a:noFill/>
                <a:round/>
                <a:headEnd/>
                <a:tailEnd/>
              </a:ln>
            </p:spPr>
            <p:txBody>
              <a:bodyPr/>
              <a:lstStyle/>
              <a:p>
                <a:endParaRPr lang="en-US"/>
              </a:p>
            </p:txBody>
          </p:sp>
          <p:sp>
            <p:nvSpPr>
              <p:cNvPr id="208587" name="Freeform 347"/>
              <p:cNvSpPr>
                <a:spLocks/>
              </p:cNvSpPr>
              <p:nvPr/>
            </p:nvSpPr>
            <p:spPr bwMode="auto">
              <a:xfrm>
                <a:off x="2176" y="2063"/>
                <a:ext cx="8" cy="9"/>
              </a:xfrm>
              <a:custGeom>
                <a:avLst/>
                <a:gdLst>
                  <a:gd name="T0" fmla="*/ 0 w 33"/>
                  <a:gd name="T1" fmla="*/ 0 h 36"/>
                  <a:gd name="T2" fmla="*/ 0 w 33"/>
                  <a:gd name="T3" fmla="*/ 0 h 36"/>
                  <a:gd name="T4" fmla="*/ 0 w 33"/>
                  <a:gd name="T5" fmla="*/ 0 h 36"/>
                  <a:gd name="T6" fmla="*/ 0 w 33"/>
                  <a:gd name="T7" fmla="*/ 0 h 36"/>
                  <a:gd name="T8" fmla="*/ 0 w 33"/>
                  <a:gd name="T9" fmla="*/ 0 h 36"/>
                  <a:gd name="T10" fmla="*/ 0 w 33"/>
                  <a:gd name="T11" fmla="*/ 0 h 36"/>
                  <a:gd name="T12" fmla="*/ 0 60000 65536"/>
                  <a:gd name="T13" fmla="*/ 0 60000 65536"/>
                  <a:gd name="T14" fmla="*/ 0 60000 65536"/>
                  <a:gd name="T15" fmla="*/ 0 60000 65536"/>
                  <a:gd name="T16" fmla="*/ 0 60000 65536"/>
                  <a:gd name="T17" fmla="*/ 0 60000 65536"/>
                  <a:gd name="T18" fmla="*/ 0 w 33"/>
                  <a:gd name="T19" fmla="*/ 0 h 36"/>
                  <a:gd name="T20" fmla="*/ 33 w 33"/>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33" h="36">
                    <a:moveTo>
                      <a:pt x="33" y="26"/>
                    </a:moveTo>
                    <a:lnTo>
                      <a:pt x="16" y="0"/>
                    </a:lnTo>
                    <a:lnTo>
                      <a:pt x="0" y="7"/>
                    </a:lnTo>
                    <a:lnTo>
                      <a:pt x="13" y="36"/>
                    </a:lnTo>
                    <a:lnTo>
                      <a:pt x="29" y="28"/>
                    </a:lnTo>
                    <a:lnTo>
                      <a:pt x="33" y="26"/>
                    </a:lnTo>
                    <a:close/>
                  </a:path>
                </a:pathLst>
              </a:custGeom>
              <a:solidFill>
                <a:srgbClr val="000000"/>
              </a:solidFill>
              <a:ln w="9525">
                <a:noFill/>
                <a:round/>
                <a:headEnd/>
                <a:tailEnd/>
              </a:ln>
            </p:spPr>
            <p:txBody>
              <a:bodyPr/>
              <a:lstStyle/>
              <a:p>
                <a:endParaRPr lang="en-US"/>
              </a:p>
            </p:txBody>
          </p:sp>
          <p:sp>
            <p:nvSpPr>
              <p:cNvPr id="208588" name="Freeform 348"/>
              <p:cNvSpPr>
                <a:spLocks/>
              </p:cNvSpPr>
              <p:nvPr/>
            </p:nvSpPr>
            <p:spPr bwMode="auto">
              <a:xfrm>
                <a:off x="2183" y="2070"/>
                <a:ext cx="1" cy="1"/>
              </a:xfrm>
              <a:custGeom>
                <a:avLst/>
                <a:gdLst>
                  <a:gd name="T0" fmla="*/ 0 w 4"/>
                  <a:gd name="T1" fmla="*/ 0 h 2"/>
                  <a:gd name="T2" fmla="*/ 0 w 4"/>
                  <a:gd name="T3" fmla="*/ 1 h 2"/>
                  <a:gd name="T4" fmla="*/ 0 w 4"/>
                  <a:gd name="T5" fmla="*/ 1 h 2"/>
                  <a:gd name="T6" fmla="*/ 0 w 4"/>
                  <a:gd name="T7" fmla="*/ 0 h 2"/>
                  <a:gd name="T8" fmla="*/ 0 60000 65536"/>
                  <a:gd name="T9" fmla="*/ 0 60000 65536"/>
                  <a:gd name="T10" fmla="*/ 0 60000 65536"/>
                  <a:gd name="T11" fmla="*/ 0 60000 65536"/>
                  <a:gd name="T12" fmla="*/ 0 w 4"/>
                  <a:gd name="T13" fmla="*/ 0 h 2"/>
                  <a:gd name="T14" fmla="*/ 4 w 4"/>
                  <a:gd name="T15" fmla="*/ 2 h 2"/>
                </a:gdLst>
                <a:ahLst/>
                <a:cxnLst>
                  <a:cxn ang="T8">
                    <a:pos x="T0" y="T1"/>
                  </a:cxn>
                  <a:cxn ang="T9">
                    <a:pos x="T2" y="T3"/>
                  </a:cxn>
                  <a:cxn ang="T10">
                    <a:pos x="T4" y="T5"/>
                  </a:cxn>
                  <a:cxn ang="T11">
                    <a:pos x="T6" y="T7"/>
                  </a:cxn>
                </a:cxnLst>
                <a:rect l="T12" t="T13" r="T14" b="T15"/>
                <a:pathLst>
                  <a:path w="4" h="2">
                    <a:moveTo>
                      <a:pt x="4" y="0"/>
                    </a:moveTo>
                    <a:lnTo>
                      <a:pt x="3" y="1"/>
                    </a:lnTo>
                    <a:lnTo>
                      <a:pt x="0" y="2"/>
                    </a:lnTo>
                    <a:lnTo>
                      <a:pt x="4" y="0"/>
                    </a:lnTo>
                    <a:close/>
                  </a:path>
                </a:pathLst>
              </a:custGeom>
              <a:solidFill>
                <a:srgbClr val="000000"/>
              </a:solidFill>
              <a:ln w="9525">
                <a:noFill/>
                <a:round/>
                <a:headEnd/>
                <a:tailEnd/>
              </a:ln>
            </p:spPr>
            <p:txBody>
              <a:bodyPr/>
              <a:lstStyle/>
              <a:p>
                <a:endParaRPr lang="en-US"/>
              </a:p>
            </p:txBody>
          </p:sp>
          <p:sp>
            <p:nvSpPr>
              <p:cNvPr id="208589" name="Freeform 349"/>
              <p:cNvSpPr>
                <a:spLocks/>
              </p:cNvSpPr>
              <p:nvPr/>
            </p:nvSpPr>
            <p:spPr bwMode="auto">
              <a:xfrm>
                <a:off x="2179" y="2061"/>
                <a:ext cx="7" cy="9"/>
              </a:xfrm>
              <a:custGeom>
                <a:avLst/>
                <a:gdLst>
                  <a:gd name="T0" fmla="*/ 0 w 30"/>
                  <a:gd name="T1" fmla="*/ 0 h 36"/>
                  <a:gd name="T2" fmla="*/ 0 w 30"/>
                  <a:gd name="T3" fmla="*/ 0 h 36"/>
                  <a:gd name="T4" fmla="*/ 0 w 30"/>
                  <a:gd name="T5" fmla="*/ 0 h 36"/>
                  <a:gd name="T6" fmla="*/ 0 w 30"/>
                  <a:gd name="T7" fmla="*/ 0 h 36"/>
                  <a:gd name="T8" fmla="*/ 0 w 30"/>
                  <a:gd name="T9" fmla="*/ 0 h 36"/>
                  <a:gd name="T10" fmla="*/ 0 w 30"/>
                  <a:gd name="T11" fmla="*/ 0 h 36"/>
                  <a:gd name="T12" fmla="*/ 0 60000 65536"/>
                  <a:gd name="T13" fmla="*/ 0 60000 65536"/>
                  <a:gd name="T14" fmla="*/ 0 60000 65536"/>
                  <a:gd name="T15" fmla="*/ 0 60000 65536"/>
                  <a:gd name="T16" fmla="*/ 0 60000 65536"/>
                  <a:gd name="T17" fmla="*/ 0 60000 65536"/>
                  <a:gd name="T18" fmla="*/ 0 w 30"/>
                  <a:gd name="T19" fmla="*/ 0 h 36"/>
                  <a:gd name="T20" fmla="*/ 30 w 30"/>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30" h="36">
                    <a:moveTo>
                      <a:pt x="19" y="0"/>
                    </a:moveTo>
                    <a:lnTo>
                      <a:pt x="8" y="5"/>
                    </a:lnTo>
                    <a:lnTo>
                      <a:pt x="0" y="12"/>
                    </a:lnTo>
                    <a:lnTo>
                      <a:pt x="22" y="36"/>
                    </a:lnTo>
                    <a:lnTo>
                      <a:pt x="30" y="27"/>
                    </a:lnTo>
                    <a:lnTo>
                      <a:pt x="19" y="0"/>
                    </a:lnTo>
                    <a:close/>
                  </a:path>
                </a:pathLst>
              </a:custGeom>
              <a:solidFill>
                <a:srgbClr val="000000"/>
              </a:solidFill>
              <a:ln w="9525">
                <a:noFill/>
                <a:round/>
                <a:headEnd/>
                <a:tailEnd/>
              </a:ln>
            </p:spPr>
            <p:txBody>
              <a:bodyPr/>
              <a:lstStyle/>
              <a:p>
                <a:endParaRPr lang="en-US"/>
              </a:p>
            </p:txBody>
          </p:sp>
          <p:sp>
            <p:nvSpPr>
              <p:cNvPr id="208590" name="Freeform 350"/>
              <p:cNvSpPr>
                <a:spLocks/>
              </p:cNvSpPr>
              <p:nvPr/>
            </p:nvSpPr>
            <p:spPr bwMode="auto">
              <a:xfrm>
                <a:off x="2181" y="2061"/>
                <a:ext cx="3" cy="1"/>
              </a:xfrm>
              <a:custGeom>
                <a:avLst/>
                <a:gdLst>
                  <a:gd name="T0" fmla="*/ 0 w 11"/>
                  <a:gd name="T1" fmla="*/ 0 h 5"/>
                  <a:gd name="T2" fmla="*/ 0 w 11"/>
                  <a:gd name="T3" fmla="*/ 0 h 5"/>
                  <a:gd name="T4" fmla="*/ 0 w 11"/>
                  <a:gd name="T5" fmla="*/ 0 h 5"/>
                  <a:gd name="T6" fmla="*/ 0 w 11"/>
                  <a:gd name="T7" fmla="*/ 0 h 5"/>
                  <a:gd name="T8" fmla="*/ 0 60000 65536"/>
                  <a:gd name="T9" fmla="*/ 0 60000 65536"/>
                  <a:gd name="T10" fmla="*/ 0 60000 65536"/>
                  <a:gd name="T11" fmla="*/ 0 60000 65536"/>
                  <a:gd name="T12" fmla="*/ 0 w 11"/>
                  <a:gd name="T13" fmla="*/ 0 h 5"/>
                  <a:gd name="T14" fmla="*/ 11 w 11"/>
                  <a:gd name="T15" fmla="*/ 5 h 5"/>
                </a:gdLst>
                <a:ahLst/>
                <a:cxnLst>
                  <a:cxn ang="T8">
                    <a:pos x="T0" y="T1"/>
                  </a:cxn>
                  <a:cxn ang="T9">
                    <a:pos x="T2" y="T3"/>
                  </a:cxn>
                  <a:cxn ang="T10">
                    <a:pos x="T4" y="T5"/>
                  </a:cxn>
                  <a:cxn ang="T11">
                    <a:pos x="T6" y="T7"/>
                  </a:cxn>
                </a:cxnLst>
                <a:rect l="T12" t="T13" r="T14" b="T15"/>
                <a:pathLst>
                  <a:path w="11" h="5">
                    <a:moveTo>
                      <a:pt x="0" y="5"/>
                    </a:moveTo>
                    <a:lnTo>
                      <a:pt x="4" y="0"/>
                    </a:lnTo>
                    <a:lnTo>
                      <a:pt x="11" y="0"/>
                    </a:lnTo>
                    <a:lnTo>
                      <a:pt x="0" y="5"/>
                    </a:lnTo>
                    <a:close/>
                  </a:path>
                </a:pathLst>
              </a:custGeom>
              <a:solidFill>
                <a:srgbClr val="000000"/>
              </a:solidFill>
              <a:ln w="9525">
                <a:noFill/>
                <a:round/>
                <a:headEnd/>
                <a:tailEnd/>
              </a:ln>
            </p:spPr>
            <p:txBody>
              <a:bodyPr/>
              <a:lstStyle/>
              <a:p>
                <a:endParaRPr lang="en-US"/>
              </a:p>
            </p:txBody>
          </p:sp>
          <p:sp>
            <p:nvSpPr>
              <p:cNvPr id="208591" name="Freeform 351"/>
              <p:cNvSpPr>
                <a:spLocks/>
              </p:cNvSpPr>
              <p:nvPr/>
            </p:nvSpPr>
            <p:spPr bwMode="auto">
              <a:xfrm>
                <a:off x="2184" y="2061"/>
                <a:ext cx="3" cy="8"/>
              </a:xfrm>
              <a:custGeom>
                <a:avLst/>
                <a:gdLst>
                  <a:gd name="T0" fmla="*/ 0 w 15"/>
                  <a:gd name="T1" fmla="*/ 0 h 32"/>
                  <a:gd name="T2" fmla="*/ 0 w 15"/>
                  <a:gd name="T3" fmla="*/ 0 h 32"/>
                  <a:gd name="T4" fmla="*/ 0 w 15"/>
                  <a:gd name="T5" fmla="*/ 0 h 32"/>
                  <a:gd name="T6" fmla="*/ 0 w 15"/>
                  <a:gd name="T7" fmla="*/ 0 h 32"/>
                  <a:gd name="T8" fmla="*/ 0 w 15"/>
                  <a:gd name="T9" fmla="*/ 0 h 32"/>
                  <a:gd name="T10" fmla="*/ 0 w 15"/>
                  <a:gd name="T11" fmla="*/ 0 h 32"/>
                  <a:gd name="T12" fmla="*/ 0 60000 65536"/>
                  <a:gd name="T13" fmla="*/ 0 60000 65536"/>
                  <a:gd name="T14" fmla="*/ 0 60000 65536"/>
                  <a:gd name="T15" fmla="*/ 0 60000 65536"/>
                  <a:gd name="T16" fmla="*/ 0 60000 65536"/>
                  <a:gd name="T17" fmla="*/ 0 60000 65536"/>
                  <a:gd name="T18" fmla="*/ 0 w 15"/>
                  <a:gd name="T19" fmla="*/ 0 h 32"/>
                  <a:gd name="T20" fmla="*/ 15 w 15"/>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15" h="32">
                    <a:moveTo>
                      <a:pt x="15" y="30"/>
                    </a:moveTo>
                    <a:lnTo>
                      <a:pt x="8" y="0"/>
                    </a:lnTo>
                    <a:lnTo>
                      <a:pt x="0" y="0"/>
                    </a:lnTo>
                    <a:lnTo>
                      <a:pt x="0" y="32"/>
                    </a:lnTo>
                    <a:lnTo>
                      <a:pt x="8" y="32"/>
                    </a:lnTo>
                    <a:lnTo>
                      <a:pt x="15" y="30"/>
                    </a:lnTo>
                    <a:close/>
                  </a:path>
                </a:pathLst>
              </a:custGeom>
              <a:solidFill>
                <a:srgbClr val="000000"/>
              </a:solidFill>
              <a:ln w="9525">
                <a:noFill/>
                <a:round/>
                <a:headEnd/>
                <a:tailEnd/>
              </a:ln>
            </p:spPr>
            <p:txBody>
              <a:bodyPr/>
              <a:lstStyle/>
              <a:p>
                <a:endParaRPr lang="en-US"/>
              </a:p>
            </p:txBody>
          </p:sp>
          <p:sp>
            <p:nvSpPr>
              <p:cNvPr id="208592" name="Freeform 352"/>
              <p:cNvSpPr>
                <a:spLocks/>
              </p:cNvSpPr>
              <p:nvPr/>
            </p:nvSpPr>
            <p:spPr bwMode="auto">
              <a:xfrm>
                <a:off x="2185" y="2068"/>
                <a:ext cx="2" cy="1"/>
              </a:xfrm>
              <a:custGeom>
                <a:avLst/>
                <a:gdLst>
                  <a:gd name="T0" fmla="*/ 0 w 7"/>
                  <a:gd name="T1" fmla="*/ 0 h 2"/>
                  <a:gd name="T2" fmla="*/ 0 w 7"/>
                  <a:gd name="T3" fmla="*/ 1 h 2"/>
                  <a:gd name="T4" fmla="*/ 0 w 7"/>
                  <a:gd name="T5" fmla="*/ 1 h 2"/>
                  <a:gd name="T6" fmla="*/ 0 w 7"/>
                  <a:gd name="T7" fmla="*/ 0 h 2"/>
                  <a:gd name="T8" fmla="*/ 0 60000 65536"/>
                  <a:gd name="T9" fmla="*/ 0 60000 65536"/>
                  <a:gd name="T10" fmla="*/ 0 60000 65536"/>
                  <a:gd name="T11" fmla="*/ 0 60000 65536"/>
                  <a:gd name="T12" fmla="*/ 0 w 7"/>
                  <a:gd name="T13" fmla="*/ 0 h 2"/>
                  <a:gd name="T14" fmla="*/ 7 w 7"/>
                  <a:gd name="T15" fmla="*/ 2 h 2"/>
                </a:gdLst>
                <a:ahLst/>
                <a:cxnLst>
                  <a:cxn ang="T8">
                    <a:pos x="T0" y="T1"/>
                  </a:cxn>
                  <a:cxn ang="T9">
                    <a:pos x="T2" y="T3"/>
                  </a:cxn>
                  <a:cxn ang="T10">
                    <a:pos x="T4" y="T5"/>
                  </a:cxn>
                  <a:cxn ang="T11">
                    <a:pos x="T6" y="T7"/>
                  </a:cxn>
                </a:cxnLst>
                <a:rect l="T12" t="T13" r="T14" b="T15"/>
                <a:pathLst>
                  <a:path w="7" h="2">
                    <a:moveTo>
                      <a:pt x="7" y="0"/>
                    </a:moveTo>
                    <a:lnTo>
                      <a:pt x="3" y="2"/>
                    </a:lnTo>
                    <a:lnTo>
                      <a:pt x="0" y="2"/>
                    </a:lnTo>
                    <a:lnTo>
                      <a:pt x="7" y="0"/>
                    </a:lnTo>
                    <a:close/>
                  </a:path>
                </a:pathLst>
              </a:custGeom>
              <a:solidFill>
                <a:srgbClr val="000000"/>
              </a:solidFill>
              <a:ln w="9525">
                <a:noFill/>
                <a:round/>
                <a:headEnd/>
                <a:tailEnd/>
              </a:ln>
            </p:spPr>
            <p:txBody>
              <a:bodyPr/>
              <a:lstStyle/>
              <a:p>
                <a:endParaRPr lang="en-US"/>
              </a:p>
            </p:txBody>
          </p:sp>
          <p:sp>
            <p:nvSpPr>
              <p:cNvPr id="208593" name="Freeform 353"/>
              <p:cNvSpPr>
                <a:spLocks/>
              </p:cNvSpPr>
              <p:nvPr/>
            </p:nvSpPr>
            <p:spPr bwMode="auto">
              <a:xfrm>
                <a:off x="2184" y="2061"/>
                <a:ext cx="4" cy="7"/>
              </a:xfrm>
              <a:custGeom>
                <a:avLst/>
                <a:gdLst>
                  <a:gd name="T0" fmla="*/ 0 w 17"/>
                  <a:gd name="T1" fmla="*/ 0 h 30"/>
                  <a:gd name="T2" fmla="*/ 0 w 17"/>
                  <a:gd name="T3" fmla="*/ 0 h 30"/>
                  <a:gd name="T4" fmla="*/ 0 w 17"/>
                  <a:gd name="T5" fmla="*/ 0 h 30"/>
                  <a:gd name="T6" fmla="*/ 0 w 17"/>
                  <a:gd name="T7" fmla="*/ 0 h 30"/>
                  <a:gd name="T8" fmla="*/ 0 w 17"/>
                  <a:gd name="T9" fmla="*/ 0 h 30"/>
                  <a:gd name="T10" fmla="*/ 0 60000 65536"/>
                  <a:gd name="T11" fmla="*/ 0 60000 65536"/>
                  <a:gd name="T12" fmla="*/ 0 60000 65536"/>
                  <a:gd name="T13" fmla="*/ 0 60000 65536"/>
                  <a:gd name="T14" fmla="*/ 0 60000 65536"/>
                  <a:gd name="T15" fmla="*/ 0 w 17"/>
                  <a:gd name="T16" fmla="*/ 0 h 30"/>
                  <a:gd name="T17" fmla="*/ 17 w 17"/>
                  <a:gd name="T18" fmla="*/ 30 h 30"/>
                </a:gdLst>
                <a:ahLst/>
                <a:cxnLst>
                  <a:cxn ang="T10">
                    <a:pos x="T0" y="T1"/>
                  </a:cxn>
                  <a:cxn ang="T11">
                    <a:pos x="T2" y="T3"/>
                  </a:cxn>
                  <a:cxn ang="T12">
                    <a:pos x="T4" y="T5"/>
                  </a:cxn>
                  <a:cxn ang="T13">
                    <a:pos x="T6" y="T7"/>
                  </a:cxn>
                  <a:cxn ang="T14">
                    <a:pos x="T8" y="T9"/>
                  </a:cxn>
                </a:cxnLst>
                <a:rect l="T15" t="T16" r="T17" b="T18"/>
                <a:pathLst>
                  <a:path w="17" h="30">
                    <a:moveTo>
                      <a:pt x="3" y="0"/>
                    </a:moveTo>
                    <a:lnTo>
                      <a:pt x="17" y="28"/>
                    </a:lnTo>
                    <a:lnTo>
                      <a:pt x="13" y="30"/>
                    </a:lnTo>
                    <a:lnTo>
                      <a:pt x="0" y="1"/>
                    </a:lnTo>
                    <a:lnTo>
                      <a:pt x="3" y="0"/>
                    </a:lnTo>
                    <a:close/>
                  </a:path>
                </a:pathLst>
              </a:custGeom>
              <a:solidFill>
                <a:srgbClr val="000000"/>
              </a:solidFill>
              <a:ln w="9525">
                <a:noFill/>
                <a:round/>
                <a:headEnd/>
                <a:tailEnd/>
              </a:ln>
            </p:spPr>
            <p:txBody>
              <a:bodyPr/>
              <a:lstStyle/>
              <a:p>
                <a:endParaRPr lang="en-US"/>
              </a:p>
            </p:txBody>
          </p:sp>
          <p:sp>
            <p:nvSpPr>
              <p:cNvPr id="208594" name="Freeform 354"/>
              <p:cNvSpPr>
                <a:spLocks/>
              </p:cNvSpPr>
              <p:nvPr/>
            </p:nvSpPr>
            <p:spPr bwMode="auto">
              <a:xfrm>
                <a:off x="2208" y="2049"/>
                <a:ext cx="4" cy="8"/>
              </a:xfrm>
              <a:custGeom>
                <a:avLst/>
                <a:gdLst>
                  <a:gd name="T0" fmla="*/ 0 w 19"/>
                  <a:gd name="T1" fmla="*/ 0 h 32"/>
                  <a:gd name="T2" fmla="*/ 0 w 19"/>
                  <a:gd name="T3" fmla="*/ 0 h 32"/>
                  <a:gd name="T4" fmla="*/ 0 w 19"/>
                  <a:gd name="T5" fmla="*/ 0 h 32"/>
                  <a:gd name="T6" fmla="*/ 0 w 19"/>
                  <a:gd name="T7" fmla="*/ 0 h 32"/>
                  <a:gd name="T8" fmla="*/ 0 w 19"/>
                  <a:gd name="T9" fmla="*/ 0 h 32"/>
                  <a:gd name="T10" fmla="*/ 0 w 19"/>
                  <a:gd name="T11" fmla="*/ 0 h 32"/>
                  <a:gd name="T12" fmla="*/ 0 60000 65536"/>
                  <a:gd name="T13" fmla="*/ 0 60000 65536"/>
                  <a:gd name="T14" fmla="*/ 0 60000 65536"/>
                  <a:gd name="T15" fmla="*/ 0 60000 65536"/>
                  <a:gd name="T16" fmla="*/ 0 60000 65536"/>
                  <a:gd name="T17" fmla="*/ 0 60000 65536"/>
                  <a:gd name="T18" fmla="*/ 0 w 19"/>
                  <a:gd name="T19" fmla="*/ 0 h 32"/>
                  <a:gd name="T20" fmla="*/ 19 w 19"/>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19" h="32">
                    <a:moveTo>
                      <a:pt x="19" y="27"/>
                    </a:moveTo>
                    <a:lnTo>
                      <a:pt x="8" y="0"/>
                    </a:lnTo>
                    <a:lnTo>
                      <a:pt x="0" y="0"/>
                    </a:lnTo>
                    <a:lnTo>
                      <a:pt x="0" y="32"/>
                    </a:lnTo>
                    <a:lnTo>
                      <a:pt x="8" y="32"/>
                    </a:lnTo>
                    <a:lnTo>
                      <a:pt x="19" y="27"/>
                    </a:lnTo>
                    <a:close/>
                  </a:path>
                </a:pathLst>
              </a:custGeom>
              <a:solidFill>
                <a:srgbClr val="000000"/>
              </a:solidFill>
              <a:ln w="9525">
                <a:noFill/>
                <a:round/>
                <a:headEnd/>
                <a:tailEnd/>
              </a:ln>
            </p:spPr>
            <p:txBody>
              <a:bodyPr/>
              <a:lstStyle/>
              <a:p>
                <a:endParaRPr lang="en-US"/>
              </a:p>
            </p:txBody>
          </p:sp>
          <p:sp>
            <p:nvSpPr>
              <p:cNvPr id="208595" name="Freeform 355"/>
              <p:cNvSpPr>
                <a:spLocks/>
              </p:cNvSpPr>
              <p:nvPr/>
            </p:nvSpPr>
            <p:spPr bwMode="auto">
              <a:xfrm>
                <a:off x="2209" y="2056"/>
                <a:ext cx="3" cy="1"/>
              </a:xfrm>
              <a:custGeom>
                <a:avLst/>
                <a:gdLst>
                  <a:gd name="T0" fmla="*/ 0 w 11"/>
                  <a:gd name="T1" fmla="*/ 0 h 5"/>
                  <a:gd name="T2" fmla="*/ 0 w 11"/>
                  <a:gd name="T3" fmla="*/ 0 h 5"/>
                  <a:gd name="T4" fmla="*/ 0 w 11"/>
                  <a:gd name="T5" fmla="*/ 0 h 5"/>
                  <a:gd name="T6" fmla="*/ 0 w 11"/>
                  <a:gd name="T7" fmla="*/ 0 h 5"/>
                  <a:gd name="T8" fmla="*/ 0 60000 65536"/>
                  <a:gd name="T9" fmla="*/ 0 60000 65536"/>
                  <a:gd name="T10" fmla="*/ 0 60000 65536"/>
                  <a:gd name="T11" fmla="*/ 0 60000 65536"/>
                  <a:gd name="T12" fmla="*/ 0 w 11"/>
                  <a:gd name="T13" fmla="*/ 0 h 5"/>
                  <a:gd name="T14" fmla="*/ 11 w 11"/>
                  <a:gd name="T15" fmla="*/ 5 h 5"/>
                </a:gdLst>
                <a:ahLst/>
                <a:cxnLst>
                  <a:cxn ang="T8">
                    <a:pos x="T0" y="T1"/>
                  </a:cxn>
                  <a:cxn ang="T9">
                    <a:pos x="T2" y="T3"/>
                  </a:cxn>
                  <a:cxn ang="T10">
                    <a:pos x="T4" y="T5"/>
                  </a:cxn>
                  <a:cxn ang="T11">
                    <a:pos x="T6" y="T7"/>
                  </a:cxn>
                </a:cxnLst>
                <a:rect l="T12" t="T13" r="T14" b="T15"/>
                <a:pathLst>
                  <a:path w="11" h="5">
                    <a:moveTo>
                      <a:pt x="11" y="0"/>
                    </a:moveTo>
                    <a:lnTo>
                      <a:pt x="7" y="5"/>
                    </a:lnTo>
                    <a:lnTo>
                      <a:pt x="0" y="5"/>
                    </a:lnTo>
                    <a:lnTo>
                      <a:pt x="11" y="0"/>
                    </a:lnTo>
                    <a:close/>
                  </a:path>
                </a:pathLst>
              </a:custGeom>
              <a:solidFill>
                <a:srgbClr val="000000"/>
              </a:solidFill>
              <a:ln w="9525">
                <a:noFill/>
                <a:round/>
                <a:headEnd/>
                <a:tailEnd/>
              </a:ln>
            </p:spPr>
            <p:txBody>
              <a:bodyPr/>
              <a:lstStyle/>
              <a:p>
                <a:endParaRPr lang="en-US"/>
              </a:p>
            </p:txBody>
          </p:sp>
          <p:sp>
            <p:nvSpPr>
              <p:cNvPr id="208596" name="Freeform 356"/>
              <p:cNvSpPr>
                <a:spLocks/>
              </p:cNvSpPr>
              <p:nvPr/>
            </p:nvSpPr>
            <p:spPr bwMode="auto">
              <a:xfrm>
                <a:off x="2207" y="2047"/>
                <a:ext cx="7" cy="9"/>
              </a:xfrm>
              <a:custGeom>
                <a:avLst/>
                <a:gdLst>
                  <a:gd name="T0" fmla="*/ 0 w 30"/>
                  <a:gd name="T1" fmla="*/ 0 h 33"/>
                  <a:gd name="T2" fmla="*/ 0 w 30"/>
                  <a:gd name="T3" fmla="*/ 0 h 33"/>
                  <a:gd name="T4" fmla="*/ 0 w 30"/>
                  <a:gd name="T5" fmla="*/ 0 h 33"/>
                  <a:gd name="T6" fmla="*/ 0 w 30"/>
                  <a:gd name="T7" fmla="*/ 0 h 33"/>
                  <a:gd name="T8" fmla="*/ 0 w 30"/>
                  <a:gd name="T9" fmla="*/ 0 h 33"/>
                  <a:gd name="T10" fmla="*/ 0 w 30"/>
                  <a:gd name="T11" fmla="*/ 0 h 33"/>
                  <a:gd name="T12" fmla="*/ 0 60000 65536"/>
                  <a:gd name="T13" fmla="*/ 0 60000 65536"/>
                  <a:gd name="T14" fmla="*/ 0 60000 65536"/>
                  <a:gd name="T15" fmla="*/ 0 60000 65536"/>
                  <a:gd name="T16" fmla="*/ 0 60000 65536"/>
                  <a:gd name="T17" fmla="*/ 0 60000 65536"/>
                  <a:gd name="T18" fmla="*/ 0 w 30"/>
                  <a:gd name="T19" fmla="*/ 0 h 33"/>
                  <a:gd name="T20" fmla="*/ 30 w 30"/>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0" h="33">
                    <a:moveTo>
                      <a:pt x="12" y="0"/>
                    </a:moveTo>
                    <a:lnTo>
                      <a:pt x="8" y="2"/>
                    </a:lnTo>
                    <a:lnTo>
                      <a:pt x="0" y="11"/>
                    </a:lnTo>
                    <a:lnTo>
                      <a:pt x="22" y="33"/>
                    </a:lnTo>
                    <a:lnTo>
                      <a:pt x="30" y="26"/>
                    </a:lnTo>
                    <a:lnTo>
                      <a:pt x="12" y="0"/>
                    </a:lnTo>
                    <a:close/>
                  </a:path>
                </a:pathLst>
              </a:custGeom>
              <a:solidFill>
                <a:srgbClr val="000000"/>
              </a:solidFill>
              <a:ln w="9525">
                <a:noFill/>
                <a:round/>
                <a:headEnd/>
                <a:tailEnd/>
              </a:ln>
            </p:spPr>
            <p:txBody>
              <a:bodyPr/>
              <a:lstStyle/>
              <a:p>
                <a:endParaRPr lang="en-US"/>
              </a:p>
            </p:txBody>
          </p:sp>
          <p:sp>
            <p:nvSpPr>
              <p:cNvPr id="208597" name="Freeform 357"/>
              <p:cNvSpPr>
                <a:spLocks/>
              </p:cNvSpPr>
              <p:nvPr/>
            </p:nvSpPr>
            <p:spPr bwMode="auto">
              <a:xfrm>
                <a:off x="2209" y="2047"/>
                <a:ext cx="1" cy="1"/>
              </a:xfrm>
              <a:custGeom>
                <a:avLst/>
                <a:gdLst>
                  <a:gd name="T0" fmla="*/ 0 w 4"/>
                  <a:gd name="T1" fmla="*/ 1 h 2"/>
                  <a:gd name="T2" fmla="*/ 0 w 4"/>
                  <a:gd name="T3" fmla="*/ 1 h 2"/>
                  <a:gd name="T4" fmla="*/ 0 w 4"/>
                  <a:gd name="T5" fmla="*/ 0 h 2"/>
                  <a:gd name="T6" fmla="*/ 0 w 4"/>
                  <a:gd name="T7" fmla="*/ 1 h 2"/>
                  <a:gd name="T8" fmla="*/ 0 60000 65536"/>
                  <a:gd name="T9" fmla="*/ 0 60000 65536"/>
                  <a:gd name="T10" fmla="*/ 0 60000 65536"/>
                  <a:gd name="T11" fmla="*/ 0 60000 65536"/>
                  <a:gd name="T12" fmla="*/ 0 w 4"/>
                  <a:gd name="T13" fmla="*/ 0 h 2"/>
                  <a:gd name="T14" fmla="*/ 4 w 4"/>
                  <a:gd name="T15" fmla="*/ 2 h 2"/>
                </a:gdLst>
                <a:ahLst/>
                <a:cxnLst>
                  <a:cxn ang="T8">
                    <a:pos x="T0" y="T1"/>
                  </a:cxn>
                  <a:cxn ang="T9">
                    <a:pos x="T2" y="T3"/>
                  </a:cxn>
                  <a:cxn ang="T10">
                    <a:pos x="T4" y="T5"/>
                  </a:cxn>
                  <a:cxn ang="T11">
                    <a:pos x="T6" y="T7"/>
                  </a:cxn>
                </a:cxnLst>
                <a:rect l="T12" t="T13" r="T14" b="T15"/>
                <a:pathLst>
                  <a:path w="4" h="2">
                    <a:moveTo>
                      <a:pt x="0" y="2"/>
                    </a:moveTo>
                    <a:lnTo>
                      <a:pt x="2" y="1"/>
                    </a:lnTo>
                    <a:lnTo>
                      <a:pt x="4" y="0"/>
                    </a:lnTo>
                    <a:lnTo>
                      <a:pt x="0" y="2"/>
                    </a:lnTo>
                    <a:close/>
                  </a:path>
                </a:pathLst>
              </a:custGeom>
              <a:solidFill>
                <a:srgbClr val="000000"/>
              </a:solidFill>
              <a:ln w="9525">
                <a:noFill/>
                <a:round/>
                <a:headEnd/>
                <a:tailEnd/>
              </a:ln>
            </p:spPr>
            <p:txBody>
              <a:bodyPr/>
              <a:lstStyle/>
              <a:p>
                <a:endParaRPr lang="en-US"/>
              </a:p>
            </p:txBody>
          </p:sp>
          <p:sp>
            <p:nvSpPr>
              <p:cNvPr id="208598" name="Freeform 358"/>
              <p:cNvSpPr>
                <a:spLocks/>
              </p:cNvSpPr>
              <p:nvPr/>
            </p:nvSpPr>
            <p:spPr bwMode="auto">
              <a:xfrm>
                <a:off x="2210" y="2045"/>
                <a:ext cx="7" cy="10"/>
              </a:xfrm>
              <a:custGeom>
                <a:avLst/>
                <a:gdLst>
                  <a:gd name="T0" fmla="*/ 0 w 30"/>
                  <a:gd name="T1" fmla="*/ 0 h 38"/>
                  <a:gd name="T2" fmla="*/ 0 w 30"/>
                  <a:gd name="T3" fmla="*/ 0 h 38"/>
                  <a:gd name="T4" fmla="*/ 0 w 30"/>
                  <a:gd name="T5" fmla="*/ 0 h 38"/>
                  <a:gd name="T6" fmla="*/ 0 w 30"/>
                  <a:gd name="T7" fmla="*/ 0 h 38"/>
                  <a:gd name="T8" fmla="*/ 0 w 30"/>
                  <a:gd name="T9" fmla="*/ 0 h 38"/>
                  <a:gd name="T10" fmla="*/ 0 w 30"/>
                  <a:gd name="T11" fmla="*/ 0 h 38"/>
                  <a:gd name="T12" fmla="*/ 0 60000 65536"/>
                  <a:gd name="T13" fmla="*/ 0 60000 65536"/>
                  <a:gd name="T14" fmla="*/ 0 60000 65536"/>
                  <a:gd name="T15" fmla="*/ 0 60000 65536"/>
                  <a:gd name="T16" fmla="*/ 0 60000 65536"/>
                  <a:gd name="T17" fmla="*/ 0 60000 65536"/>
                  <a:gd name="T18" fmla="*/ 0 w 30"/>
                  <a:gd name="T19" fmla="*/ 0 h 38"/>
                  <a:gd name="T20" fmla="*/ 30 w 30"/>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30" h="38">
                    <a:moveTo>
                      <a:pt x="23" y="0"/>
                    </a:moveTo>
                    <a:lnTo>
                      <a:pt x="16" y="1"/>
                    </a:lnTo>
                    <a:lnTo>
                      <a:pt x="0" y="10"/>
                    </a:lnTo>
                    <a:lnTo>
                      <a:pt x="15" y="38"/>
                    </a:lnTo>
                    <a:lnTo>
                      <a:pt x="30" y="31"/>
                    </a:lnTo>
                    <a:lnTo>
                      <a:pt x="23" y="0"/>
                    </a:lnTo>
                    <a:close/>
                  </a:path>
                </a:pathLst>
              </a:custGeom>
              <a:solidFill>
                <a:srgbClr val="000000"/>
              </a:solidFill>
              <a:ln w="9525">
                <a:noFill/>
                <a:round/>
                <a:headEnd/>
                <a:tailEnd/>
              </a:ln>
            </p:spPr>
            <p:txBody>
              <a:bodyPr/>
              <a:lstStyle/>
              <a:p>
                <a:endParaRPr lang="en-US"/>
              </a:p>
            </p:txBody>
          </p:sp>
          <p:sp>
            <p:nvSpPr>
              <p:cNvPr id="208599" name="Freeform 359"/>
              <p:cNvSpPr>
                <a:spLocks/>
              </p:cNvSpPr>
              <p:nvPr/>
            </p:nvSpPr>
            <p:spPr bwMode="auto">
              <a:xfrm>
                <a:off x="2214" y="2045"/>
                <a:ext cx="2" cy="1"/>
              </a:xfrm>
              <a:custGeom>
                <a:avLst/>
                <a:gdLst>
                  <a:gd name="T0" fmla="*/ 0 w 7"/>
                  <a:gd name="T1" fmla="*/ 1 h 1"/>
                  <a:gd name="T2" fmla="*/ 0 w 7"/>
                  <a:gd name="T3" fmla="*/ 0 h 1"/>
                  <a:gd name="T4" fmla="*/ 0 w 7"/>
                  <a:gd name="T5" fmla="*/ 0 h 1"/>
                  <a:gd name="T6" fmla="*/ 0 w 7"/>
                  <a:gd name="T7" fmla="*/ 1 h 1"/>
                  <a:gd name="T8" fmla="*/ 0 60000 65536"/>
                  <a:gd name="T9" fmla="*/ 0 60000 65536"/>
                  <a:gd name="T10" fmla="*/ 0 60000 65536"/>
                  <a:gd name="T11" fmla="*/ 0 60000 65536"/>
                  <a:gd name="T12" fmla="*/ 0 w 7"/>
                  <a:gd name="T13" fmla="*/ 0 h 1"/>
                  <a:gd name="T14" fmla="*/ 7 w 7"/>
                  <a:gd name="T15" fmla="*/ 1 h 1"/>
                </a:gdLst>
                <a:ahLst/>
                <a:cxnLst>
                  <a:cxn ang="T8">
                    <a:pos x="T0" y="T1"/>
                  </a:cxn>
                  <a:cxn ang="T9">
                    <a:pos x="T2" y="T3"/>
                  </a:cxn>
                  <a:cxn ang="T10">
                    <a:pos x="T4" y="T5"/>
                  </a:cxn>
                  <a:cxn ang="T11">
                    <a:pos x="T6" y="T7"/>
                  </a:cxn>
                </a:cxnLst>
                <a:rect l="T12" t="T13" r="T14" b="T15"/>
                <a:pathLst>
                  <a:path w="7" h="1">
                    <a:moveTo>
                      <a:pt x="0" y="1"/>
                    </a:moveTo>
                    <a:lnTo>
                      <a:pt x="4" y="0"/>
                    </a:lnTo>
                    <a:lnTo>
                      <a:pt x="7" y="0"/>
                    </a:lnTo>
                    <a:lnTo>
                      <a:pt x="0" y="1"/>
                    </a:lnTo>
                    <a:close/>
                  </a:path>
                </a:pathLst>
              </a:custGeom>
              <a:solidFill>
                <a:srgbClr val="000000"/>
              </a:solidFill>
              <a:ln w="9525">
                <a:noFill/>
                <a:round/>
                <a:headEnd/>
                <a:tailEnd/>
              </a:ln>
            </p:spPr>
            <p:txBody>
              <a:bodyPr/>
              <a:lstStyle/>
              <a:p>
                <a:endParaRPr lang="en-US"/>
              </a:p>
            </p:txBody>
          </p:sp>
          <p:sp>
            <p:nvSpPr>
              <p:cNvPr id="208600" name="Freeform 360"/>
              <p:cNvSpPr>
                <a:spLocks/>
              </p:cNvSpPr>
              <p:nvPr/>
            </p:nvSpPr>
            <p:spPr bwMode="auto">
              <a:xfrm>
                <a:off x="2216" y="2045"/>
                <a:ext cx="3" cy="8"/>
              </a:xfrm>
              <a:custGeom>
                <a:avLst/>
                <a:gdLst>
                  <a:gd name="T0" fmla="*/ 0 w 15"/>
                  <a:gd name="T1" fmla="*/ 0 h 32"/>
                  <a:gd name="T2" fmla="*/ 0 w 15"/>
                  <a:gd name="T3" fmla="*/ 0 h 32"/>
                  <a:gd name="T4" fmla="*/ 0 w 15"/>
                  <a:gd name="T5" fmla="*/ 0 h 32"/>
                  <a:gd name="T6" fmla="*/ 0 w 15"/>
                  <a:gd name="T7" fmla="*/ 0 h 32"/>
                  <a:gd name="T8" fmla="*/ 0 w 15"/>
                  <a:gd name="T9" fmla="*/ 0 h 32"/>
                  <a:gd name="T10" fmla="*/ 0 w 15"/>
                  <a:gd name="T11" fmla="*/ 0 h 32"/>
                  <a:gd name="T12" fmla="*/ 0 60000 65536"/>
                  <a:gd name="T13" fmla="*/ 0 60000 65536"/>
                  <a:gd name="T14" fmla="*/ 0 60000 65536"/>
                  <a:gd name="T15" fmla="*/ 0 60000 65536"/>
                  <a:gd name="T16" fmla="*/ 0 60000 65536"/>
                  <a:gd name="T17" fmla="*/ 0 60000 65536"/>
                  <a:gd name="T18" fmla="*/ 0 w 15"/>
                  <a:gd name="T19" fmla="*/ 0 h 32"/>
                  <a:gd name="T20" fmla="*/ 15 w 15"/>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15" h="32">
                    <a:moveTo>
                      <a:pt x="15" y="31"/>
                    </a:moveTo>
                    <a:lnTo>
                      <a:pt x="8" y="0"/>
                    </a:lnTo>
                    <a:lnTo>
                      <a:pt x="0" y="0"/>
                    </a:lnTo>
                    <a:lnTo>
                      <a:pt x="0" y="32"/>
                    </a:lnTo>
                    <a:lnTo>
                      <a:pt x="8" y="32"/>
                    </a:lnTo>
                    <a:lnTo>
                      <a:pt x="15" y="31"/>
                    </a:lnTo>
                    <a:close/>
                  </a:path>
                </a:pathLst>
              </a:custGeom>
              <a:solidFill>
                <a:srgbClr val="000000"/>
              </a:solidFill>
              <a:ln w="9525">
                <a:noFill/>
                <a:round/>
                <a:headEnd/>
                <a:tailEnd/>
              </a:ln>
            </p:spPr>
            <p:txBody>
              <a:bodyPr/>
              <a:lstStyle/>
              <a:p>
                <a:endParaRPr lang="en-US"/>
              </a:p>
            </p:txBody>
          </p:sp>
          <p:sp>
            <p:nvSpPr>
              <p:cNvPr id="208601" name="Freeform 361"/>
              <p:cNvSpPr>
                <a:spLocks/>
              </p:cNvSpPr>
              <p:nvPr/>
            </p:nvSpPr>
            <p:spPr bwMode="auto">
              <a:xfrm>
                <a:off x="2217" y="2053"/>
                <a:ext cx="2" cy="1"/>
              </a:xfrm>
              <a:custGeom>
                <a:avLst/>
                <a:gdLst>
                  <a:gd name="T0" fmla="*/ 0 w 7"/>
                  <a:gd name="T1" fmla="*/ 0 h 1"/>
                  <a:gd name="T2" fmla="*/ 0 w 7"/>
                  <a:gd name="T3" fmla="*/ 1 h 1"/>
                  <a:gd name="T4" fmla="*/ 0 w 7"/>
                  <a:gd name="T5" fmla="*/ 1 h 1"/>
                  <a:gd name="T6" fmla="*/ 0 w 7"/>
                  <a:gd name="T7" fmla="*/ 0 h 1"/>
                  <a:gd name="T8" fmla="*/ 0 60000 65536"/>
                  <a:gd name="T9" fmla="*/ 0 60000 65536"/>
                  <a:gd name="T10" fmla="*/ 0 60000 65536"/>
                  <a:gd name="T11" fmla="*/ 0 60000 65536"/>
                  <a:gd name="T12" fmla="*/ 0 w 7"/>
                  <a:gd name="T13" fmla="*/ 0 h 1"/>
                  <a:gd name="T14" fmla="*/ 7 w 7"/>
                  <a:gd name="T15" fmla="*/ 1 h 1"/>
                </a:gdLst>
                <a:ahLst/>
                <a:cxnLst>
                  <a:cxn ang="T8">
                    <a:pos x="T0" y="T1"/>
                  </a:cxn>
                  <a:cxn ang="T9">
                    <a:pos x="T2" y="T3"/>
                  </a:cxn>
                  <a:cxn ang="T10">
                    <a:pos x="T4" y="T5"/>
                  </a:cxn>
                  <a:cxn ang="T11">
                    <a:pos x="T6" y="T7"/>
                  </a:cxn>
                </a:cxnLst>
                <a:rect l="T12" t="T13" r="T14" b="T15"/>
                <a:pathLst>
                  <a:path w="7" h="1">
                    <a:moveTo>
                      <a:pt x="7" y="0"/>
                    </a:moveTo>
                    <a:lnTo>
                      <a:pt x="4" y="1"/>
                    </a:lnTo>
                    <a:lnTo>
                      <a:pt x="0" y="1"/>
                    </a:lnTo>
                    <a:lnTo>
                      <a:pt x="7" y="0"/>
                    </a:lnTo>
                    <a:close/>
                  </a:path>
                </a:pathLst>
              </a:custGeom>
              <a:solidFill>
                <a:srgbClr val="000000"/>
              </a:solidFill>
              <a:ln w="9525">
                <a:noFill/>
                <a:round/>
                <a:headEnd/>
                <a:tailEnd/>
              </a:ln>
            </p:spPr>
            <p:txBody>
              <a:bodyPr/>
              <a:lstStyle/>
              <a:p>
                <a:endParaRPr lang="en-US"/>
              </a:p>
            </p:txBody>
          </p:sp>
          <p:sp>
            <p:nvSpPr>
              <p:cNvPr id="208602" name="Freeform 362"/>
              <p:cNvSpPr>
                <a:spLocks/>
              </p:cNvSpPr>
              <p:nvPr/>
            </p:nvSpPr>
            <p:spPr bwMode="auto">
              <a:xfrm>
                <a:off x="2216" y="2043"/>
                <a:ext cx="8" cy="10"/>
              </a:xfrm>
              <a:custGeom>
                <a:avLst/>
                <a:gdLst>
                  <a:gd name="T0" fmla="*/ 0 w 35"/>
                  <a:gd name="T1" fmla="*/ 0 h 37"/>
                  <a:gd name="T2" fmla="*/ 0 w 35"/>
                  <a:gd name="T3" fmla="*/ 0 h 37"/>
                  <a:gd name="T4" fmla="*/ 0 w 35"/>
                  <a:gd name="T5" fmla="*/ 0 h 37"/>
                  <a:gd name="T6" fmla="*/ 0 w 35"/>
                  <a:gd name="T7" fmla="*/ 0 h 37"/>
                  <a:gd name="T8" fmla="*/ 0 w 35"/>
                  <a:gd name="T9" fmla="*/ 0 h 37"/>
                  <a:gd name="T10" fmla="*/ 0 w 35"/>
                  <a:gd name="T11" fmla="*/ 0 h 37"/>
                  <a:gd name="T12" fmla="*/ 0 60000 65536"/>
                  <a:gd name="T13" fmla="*/ 0 60000 65536"/>
                  <a:gd name="T14" fmla="*/ 0 60000 65536"/>
                  <a:gd name="T15" fmla="*/ 0 60000 65536"/>
                  <a:gd name="T16" fmla="*/ 0 60000 65536"/>
                  <a:gd name="T17" fmla="*/ 0 60000 65536"/>
                  <a:gd name="T18" fmla="*/ 0 w 35"/>
                  <a:gd name="T19" fmla="*/ 0 h 37"/>
                  <a:gd name="T20" fmla="*/ 35 w 35"/>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35" h="37">
                    <a:moveTo>
                      <a:pt x="35" y="26"/>
                    </a:moveTo>
                    <a:lnTo>
                      <a:pt x="16" y="0"/>
                    </a:lnTo>
                    <a:lnTo>
                      <a:pt x="0" y="7"/>
                    </a:lnTo>
                    <a:lnTo>
                      <a:pt x="15" y="37"/>
                    </a:lnTo>
                    <a:lnTo>
                      <a:pt x="31" y="28"/>
                    </a:lnTo>
                    <a:lnTo>
                      <a:pt x="35" y="26"/>
                    </a:lnTo>
                    <a:close/>
                  </a:path>
                </a:pathLst>
              </a:custGeom>
              <a:solidFill>
                <a:srgbClr val="000000"/>
              </a:solidFill>
              <a:ln w="9525">
                <a:noFill/>
                <a:round/>
                <a:headEnd/>
                <a:tailEnd/>
              </a:ln>
            </p:spPr>
            <p:txBody>
              <a:bodyPr/>
              <a:lstStyle/>
              <a:p>
                <a:endParaRPr lang="en-US"/>
              </a:p>
            </p:txBody>
          </p:sp>
          <p:sp>
            <p:nvSpPr>
              <p:cNvPr id="208603" name="Freeform 363"/>
              <p:cNvSpPr>
                <a:spLocks/>
              </p:cNvSpPr>
              <p:nvPr/>
            </p:nvSpPr>
            <p:spPr bwMode="auto">
              <a:xfrm>
                <a:off x="2223" y="2050"/>
                <a:ext cx="1" cy="1"/>
              </a:xfrm>
              <a:custGeom>
                <a:avLst/>
                <a:gdLst>
                  <a:gd name="T0" fmla="*/ 0 w 4"/>
                  <a:gd name="T1" fmla="*/ 0 h 2"/>
                  <a:gd name="T2" fmla="*/ 0 w 4"/>
                  <a:gd name="T3" fmla="*/ 1 h 2"/>
                  <a:gd name="T4" fmla="*/ 0 w 4"/>
                  <a:gd name="T5" fmla="*/ 1 h 2"/>
                  <a:gd name="T6" fmla="*/ 0 w 4"/>
                  <a:gd name="T7" fmla="*/ 0 h 2"/>
                  <a:gd name="T8" fmla="*/ 0 60000 65536"/>
                  <a:gd name="T9" fmla="*/ 0 60000 65536"/>
                  <a:gd name="T10" fmla="*/ 0 60000 65536"/>
                  <a:gd name="T11" fmla="*/ 0 60000 65536"/>
                  <a:gd name="T12" fmla="*/ 0 w 4"/>
                  <a:gd name="T13" fmla="*/ 0 h 2"/>
                  <a:gd name="T14" fmla="*/ 4 w 4"/>
                  <a:gd name="T15" fmla="*/ 2 h 2"/>
                </a:gdLst>
                <a:ahLst/>
                <a:cxnLst>
                  <a:cxn ang="T8">
                    <a:pos x="T0" y="T1"/>
                  </a:cxn>
                  <a:cxn ang="T9">
                    <a:pos x="T2" y="T3"/>
                  </a:cxn>
                  <a:cxn ang="T10">
                    <a:pos x="T4" y="T5"/>
                  </a:cxn>
                  <a:cxn ang="T11">
                    <a:pos x="T6" y="T7"/>
                  </a:cxn>
                </a:cxnLst>
                <a:rect l="T12" t="T13" r="T14" b="T15"/>
                <a:pathLst>
                  <a:path w="4" h="2">
                    <a:moveTo>
                      <a:pt x="4" y="0"/>
                    </a:moveTo>
                    <a:lnTo>
                      <a:pt x="3" y="1"/>
                    </a:lnTo>
                    <a:lnTo>
                      <a:pt x="0" y="2"/>
                    </a:lnTo>
                    <a:lnTo>
                      <a:pt x="4" y="0"/>
                    </a:lnTo>
                    <a:close/>
                  </a:path>
                </a:pathLst>
              </a:custGeom>
              <a:solidFill>
                <a:srgbClr val="000000"/>
              </a:solidFill>
              <a:ln w="9525">
                <a:noFill/>
                <a:round/>
                <a:headEnd/>
                <a:tailEnd/>
              </a:ln>
            </p:spPr>
            <p:txBody>
              <a:bodyPr/>
              <a:lstStyle/>
              <a:p>
                <a:endParaRPr lang="en-US"/>
              </a:p>
            </p:txBody>
          </p:sp>
          <p:sp>
            <p:nvSpPr>
              <p:cNvPr id="208604" name="Freeform 364"/>
              <p:cNvSpPr>
                <a:spLocks/>
              </p:cNvSpPr>
              <p:nvPr/>
            </p:nvSpPr>
            <p:spPr bwMode="auto">
              <a:xfrm>
                <a:off x="2219" y="2042"/>
                <a:ext cx="7" cy="8"/>
              </a:xfrm>
              <a:custGeom>
                <a:avLst/>
                <a:gdLst>
                  <a:gd name="T0" fmla="*/ 0 w 31"/>
                  <a:gd name="T1" fmla="*/ 0 h 31"/>
                  <a:gd name="T2" fmla="*/ 0 w 31"/>
                  <a:gd name="T3" fmla="*/ 0 h 31"/>
                  <a:gd name="T4" fmla="*/ 0 w 31"/>
                  <a:gd name="T5" fmla="*/ 0 h 31"/>
                  <a:gd name="T6" fmla="*/ 0 w 31"/>
                  <a:gd name="T7" fmla="*/ 0 h 31"/>
                  <a:gd name="T8" fmla="*/ 0 w 31"/>
                  <a:gd name="T9" fmla="*/ 0 h 31"/>
                  <a:gd name="T10" fmla="*/ 0 w 31"/>
                  <a:gd name="T11" fmla="*/ 0 h 31"/>
                  <a:gd name="T12" fmla="*/ 0 60000 65536"/>
                  <a:gd name="T13" fmla="*/ 0 60000 65536"/>
                  <a:gd name="T14" fmla="*/ 0 60000 65536"/>
                  <a:gd name="T15" fmla="*/ 0 60000 65536"/>
                  <a:gd name="T16" fmla="*/ 0 60000 65536"/>
                  <a:gd name="T17" fmla="*/ 0 60000 65536"/>
                  <a:gd name="T18" fmla="*/ 0 w 31"/>
                  <a:gd name="T19" fmla="*/ 0 h 31"/>
                  <a:gd name="T20" fmla="*/ 31 w 31"/>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31" h="31">
                    <a:moveTo>
                      <a:pt x="7" y="0"/>
                    </a:moveTo>
                    <a:lnTo>
                      <a:pt x="7" y="0"/>
                    </a:lnTo>
                    <a:lnTo>
                      <a:pt x="0" y="7"/>
                    </a:lnTo>
                    <a:lnTo>
                      <a:pt x="22" y="31"/>
                    </a:lnTo>
                    <a:lnTo>
                      <a:pt x="31" y="22"/>
                    </a:lnTo>
                    <a:lnTo>
                      <a:pt x="7" y="0"/>
                    </a:lnTo>
                    <a:close/>
                  </a:path>
                </a:pathLst>
              </a:custGeom>
              <a:solidFill>
                <a:srgbClr val="000000"/>
              </a:solidFill>
              <a:ln w="9525">
                <a:noFill/>
                <a:round/>
                <a:headEnd/>
                <a:tailEnd/>
              </a:ln>
            </p:spPr>
            <p:txBody>
              <a:bodyPr/>
              <a:lstStyle/>
              <a:p>
                <a:endParaRPr lang="en-US"/>
              </a:p>
            </p:txBody>
          </p:sp>
          <p:sp>
            <p:nvSpPr>
              <p:cNvPr id="208605" name="Freeform 365"/>
              <p:cNvSpPr>
                <a:spLocks/>
              </p:cNvSpPr>
              <p:nvPr/>
            </p:nvSpPr>
            <p:spPr bwMode="auto">
              <a:xfrm>
                <a:off x="2221" y="2028"/>
                <a:ext cx="14" cy="14"/>
              </a:xfrm>
              <a:custGeom>
                <a:avLst/>
                <a:gdLst>
                  <a:gd name="T0" fmla="*/ 0 w 57"/>
                  <a:gd name="T1" fmla="*/ 0 h 57"/>
                  <a:gd name="T2" fmla="*/ 0 w 57"/>
                  <a:gd name="T3" fmla="*/ 0 h 57"/>
                  <a:gd name="T4" fmla="*/ 0 w 57"/>
                  <a:gd name="T5" fmla="*/ 0 h 57"/>
                  <a:gd name="T6" fmla="*/ 0 w 57"/>
                  <a:gd name="T7" fmla="*/ 0 h 57"/>
                  <a:gd name="T8" fmla="*/ 0 60000 65536"/>
                  <a:gd name="T9" fmla="*/ 0 60000 65536"/>
                  <a:gd name="T10" fmla="*/ 0 60000 65536"/>
                  <a:gd name="T11" fmla="*/ 0 60000 65536"/>
                  <a:gd name="T12" fmla="*/ 0 w 57"/>
                  <a:gd name="T13" fmla="*/ 0 h 57"/>
                  <a:gd name="T14" fmla="*/ 57 w 57"/>
                  <a:gd name="T15" fmla="*/ 57 h 57"/>
                </a:gdLst>
                <a:ahLst/>
                <a:cxnLst>
                  <a:cxn ang="T8">
                    <a:pos x="T0" y="T1"/>
                  </a:cxn>
                  <a:cxn ang="T9">
                    <a:pos x="T2" y="T3"/>
                  </a:cxn>
                  <a:cxn ang="T10">
                    <a:pos x="T4" y="T5"/>
                  </a:cxn>
                  <a:cxn ang="T11">
                    <a:pos x="T6" y="T7"/>
                  </a:cxn>
                </a:cxnLst>
                <a:rect l="T12" t="T13" r="T14" b="T15"/>
                <a:pathLst>
                  <a:path w="57" h="57">
                    <a:moveTo>
                      <a:pt x="0" y="57"/>
                    </a:moveTo>
                    <a:lnTo>
                      <a:pt x="57" y="0"/>
                    </a:lnTo>
                    <a:lnTo>
                      <a:pt x="0" y="57"/>
                    </a:lnTo>
                    <a:close/>
                  </a:path>
                </a:pathLst>
              </a:custGeom>
              <a:solidFill>
                <a:srgbClr val="000000"/>
              </a:solidFill>
              <a:ln w="9525">
                <a:noFill/>
                <a:round/>
                <a:headEnd/>
                <a:tailEnd/>
              </a:ln>
            </p:spPr>
            <p:txBody>
              <a:bodyPr/>
              <a:lstStyle/>
              <a:p>
                <a:endParaRPr lang="en-US"/>
              </a:p>
            </p:txBody>
          </p:sp>
          <p:sp>
            <p:nvSpPr>
              <p:cNvPr id="208606" name="Freeform 366"/>
              <p:cNvSpPr>
                <a:spLocks/>
              </p:cNvSpPr>
              <p:nvPr/>
            </p:nvSpPr>
            <p:spPr bwMode="auto">
              <a:xfrm>
                <a:off x="2221" y="2039"/>
                <a:ext cx="7" cy="9"/>
              </a:xfrm>
              <a:custGeom>
                <a:avLst/>
                <a:gdLst>
                  <a:gd name="T0" fmla="*/ 0 w 31"/>
                  <a:gd name="T1" fmla="*/ 0 h 36"/>
                  <a:gd name="T2" fmla="*/ 0 w 31"/>
                  <a:gd name="T3" fmla="*/ 0 h 36"/>
                  <a:gd name="T4" fmla="*/ 0 w 31"/>
                  <a:gd name="T5" fmla="*/ 0 h 36"/>
                  <a:gd name="T6" fmla="*/ 0 w 31"/>
                  <a:gd name="T7" fmla="*/ 0 h 36"/>
                  <a:gd name="T8" fmla="*/ 0 w 31"/>
                  <a:gd name="T9" fmla="*/ 0 h 36"/>
                  <a:gd name="T10" fmla="*/ 0 w 31"/>
                  <a:gd name="T11" fmla="*/ 0 h 36"/>
                  <a:gd name="T12" fmla="*/ 0 60000 65536"/>
                  <a:gd name="T13" fmla="*/ 0 60000 65536"/>
                  <a:gd name="T14" fmla="*/ 0 60000 65536"/>
                  <a:gd name="T15" fmla="*/ 0 60000 65536"/>
                  <a:gd name="T16" fmla="*/ 0 60000 65536"/>
                  <a:gd name="T17" fmla="*/ 0 60000 65536"/>
                  <a:gd name="T18" fmla="*/ 0 w 31"/>
                  <a:gd name="T19" fmla="*/ 0 h 36"/>
                  <a:gd name="T20" fmla="*/ 31 w 31"/>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31" h="36">
                    <a:moveTo>
                      <a:pt x="20" y="0"/>
                    </a:moveTo>
                    <a:lnTo>
                      <a:pt x="9" y="5"/>
                    </a:lnTo>
                    <a:lnTo>
                      <a:pt x="0" y="14"/>
                    </a:lnTo>
                    <a:lnTo>
                      <a:pt x="24" y="36"/>
                    </a:lnTo>
                    <a:lnTo>
                      <a:pt x="31" y="29"/>
                    </a:lnTo>
                    <a:lnTo>
                      <a:pt x="20" y="0"/>
                    </a:lnTo>
                    <a:close/>
                  </a:path>
                </a:pathLst>
              </a:custGeom>
              <a:solidFill>
                <a:srgbClr val="000000"/>
              </a:solidFill>
              <a:ln w="9525">
                <a:noFill/>
                <a:round/>
                <a:headEnd/>
                <a:tailEnd/>
              </a:ln>
            </p:spPr>
            <p:txBody>
              <a:bodyPr/>
              <a:lstStyle/>
              <a:p>
                <a:endParaRPr lang="en-US"/>
              </a:p>
            </p:txBody>
          </p:sp>
          <p:sp>
            <p:nvSpPr>
              <p:cNvPr id="208607" name="Freeform 367"/>
              <p:cNvSpPr>
                <a:spLocks/>
              </p:cNvSpPr>
              <p:nvPr/>
            </p:nvSpPr>
            <p:spPr bwMode="auto">
              <a:xfrm>
                <a:off x="2223" y="2039"/>
                <a:ext cx="2" cy="1"/>
              </a:xfrm>
              <a:custGeom>
                <a:avLst/>
                <a:gdLst>
                  <a:gd name="T0" fmla="*/ 0 w 11"/>
                  <a:gd name="T1" fmla="*/ 0 h 5"/>
                  <a:gd name="T2" fmla="*/ 0 w 11"/>
                  <a:gd name="T3" fmla="*/ 0 h 5"/>
                  <a:gd name="T4" fmla="*/ 0 w 11"/>
                  <a:gd name="T5" fmla="*/ 0 h 5"/>
                  <a:gd name="T6" fmla="*/ 0 w 11"/>
                  <a:gd name="T7" fmla="*/ 0 h 5"/>
                  <a:gd name="T8" fmla="*/ 0 60000 65536"/>
                  <a:gd name="T9" fmla="*/ 0 60000 65536"/>
                  <a:gd name="T10" fmla="*/ 0 60000 65536"/>
                  <a:gd name="T11" fmla="*/ 0 60000 65536"/>
                  <a:gd name="T12" fmla="*/ 0 w 11"/>
                  <a:gd name="T13" fmla="*/ 0 h 5"/>
                  <a:gd name="T14" fmla="*/ 11 w 11"/>
                  <a:gd name="T15" fmla="*/ 5 h 5"/>
                </a:gdLst>
                <a:ahLst/>
                <a:cxnLst>
                  <a:cxn ang="T8">
                    <a:pos x="T0" y="T1"/>
                  </a:cxn>
                  <a:cxn ang="T9">
                    <a:pos x="T2" y="T3"/>
                  </a:cxn>
                  <a:cxn ang="T10">
                    <a:pos x="T4" y="T5"/>
                  </a:cxn>
                  <a:cxn ang="T11">
                    <a:pos x="T6" y="T7"/>
                  </a:cxn>
                </a:cxnLst>
                <a:rect l="T12" t="T13" r="T14" b="T15"/>
                <a:pathLst>
                  <a:path w="11" h="5">
                    <a:moveTo>
                      <a:pt x="0" y="5"/>
                    </a:moveTo>
                    <a:lnTo>
                      <a:pt x="5" y="0"/>
                    </a:lnTo>
                    <a:lnTo>
                      <a:pt x="11" y="0"/>
                    </a:lnTo>
                    <a:lnTo>
                      <a:pt x="0" y="5"/>
                    </a:lnTo>
                    <a:close/>
                  </a:path>
                </a:pathLst>
              </a:custGeom>
              <a:solidFill>
                <a:srgbClr val="000000"/>
              </a:solidFill>
              <a:ln w="9525">
                <a:noFill/>
                <a:round/>
                <a:headEnd/>
                <a:tailEnd/>
              </a:ln>
            </p:spPr>
            <p:txBody>
              <a:bodyPr/>
              <a:lstStyle/>
              <a:p>
                <a:endParaRPr lang="en-US"/>
              </a:p>
            </p:txBody>
          </p:sp>
          <p:sp>
            <p:nvSpPr>
              <p:cNvPr id="208608" name="Rectangle 368"/>
              <p:cNvSpPr>
                <a:spLocks noChangeArrowheads="1"/>
              </p:cNvSpPr>
              <p:nvPr/>
            </p:nvSpPr>
            <p:spPr bwMode="auto">
              <a:xfrm>
                <a:off x="2225" y="2039"/>
                <a:ext cx="4" cy="8"/>
              </a:xfrm>
              <a:prstGeom prst="rect">
                <a:avLst/>
              </a:prstGeom>
              <a:solidFill>
                <a:srgbClr val="000000"/>
              </a:solidFill>
              <a:ln w="9525">
                <a:noFill/>
                <a:miter lim="800000"/>
                <a:headEnd/>
                <a:tailEnd/>
              </a:ln>
            </p:spPr>
            <p:txBody>
              <a:bodyPr/>
              <a:lstStyle/>
              <a:p>
                <a:endParaRPr lang="en-US">
                  <a:latin typeface="Times New Roman" pitchFamily="18" charset="0"/>
                  <a:cs typeface="Times New Roman" pitchFamily="18" charset="0"/>
                </a:endParaRPr>
              </a:p>
            </p:txBody>
          </p:sp>
          <p:sp>
            <p:nvSpPr>
              <p:cNvPr id="208609" name="Freeform 369"/>
              <p:cNvSpPr>
                <a:spLocks/>
              </p:cNvSpPr>
              <p:nvPr/>
            </p:nvSpPr>
            <p:spPr bwMode="auto">
              <a:xfrm>
                <a:off x="2247" y="2025"/>
                <a:ext cx="7" cy="9"/>
              </a:xfrm>
              <a:custGeom>
                <a:avLst/>
                <a:gdLst>
                  <a:gd name="T0" fmla="*/ 0 w 30"/>
                  <a:gd name="T1" fmla="*/ 0 h 34"/>
                  <a:gd name="T2" fmla="*/ 0 w 30"/>
                  <a:gd name="T3" fmla="*/ 0 h 34"/>
                  <a:gd name="T4" fmla="*/ 0 w 30"/>
                  <a:gd name="T5" fmla="*/ 0 h 34"/>
                  <a:gd name="T6" fmla="*/ 0 w 30"/>
                  <a:gd name="T7" fmla="*/ 0 h 34"/>
                  <a:gd name="T8" fmla="*/ 0 w 30"/>
                  <a:gd name="T9" fmla="*/ 0 h 34"/>
                  <a:gd name="T10" fmla="*/ 0 w 30"/>
                  <a:gd name="T11" fmla="*/ 0 h 34"/>
                  <a:gd name="T12" fmla="*/ 0 60000 65536"/>
                  <a:gd name="T13" fmla="*/ 0 60000 65536"/>
                  <a:gd name="T14" fmla="*/ 0 60000 65536"/>
                  <a:gd name="T15" fmla="*/ 0 60000 65536"/>
                  <a:gd name="T16" fmla="*/ 0 60000 65536"/>
                  <a:gd name="T17" fmla="*/ 0 60000 65536"/>
                  <a:gd name="T18" fmla="*/ 0 w 30"/>
                  <a:gd name="T19" fmla="*/ 0 h 34"/>
                  <a:gd name="T20" fmla="*/ 30 w 30"/>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0" h="34">
                    <a:moveTo>
                      <a:pt x="19" y="0"/>
                    </a:moveTo>
                    <a:lnTo>
                      <a:pt x="6" y="5"/>
                    </a:lnTo>
                    <a:lnTo>
                      <a:pt x="0" y="11"/>
                    </a:lnTo>
                    <a:lnTo>
                      <a:pt x="22" y="34"/>
                    </a:lnTo>
                    <a:lnTo>
                      <a:pt x="30" y="27"/>
                    </a:lnTo>
                    <a:lnTo>
                      <a:pt x="19" y="0"/>
                    </a:lnTo>
                    <a:close/>
                  </a:path>
                </a:pathLst>
              </a:custGeom>
              <a:solidFill>
                <a:srgbClr val="000000"/>
              </a:solidFill>
              <a:ln w="9525">
                <a:noFill/>
                <a:round/>
                <a:headEnd/>
                <a:tailEnd/>
              </a:ln>
            </p:spPr>
            <p:txBody>
              <a:bodyPr/>
              <a:lstStyle/>
              <a:p>
                <a:endParaRPr lang="en-US"/>
              </a:p>
            </p:txBody>
          </p:sp>
          <p:sp>
            <p:nvSpPr>
              <p:cNvPr id="208610" name="Freeform 370"/>
              <p:cNvSpPr>
                <a:spLocks/>
              </p:cNvSpPr>
              <p:nvPr/>
            </p:nvSpPr>
            <p:spPr bwMode="auto">
              <a:xfrm>
                <a:off x="2249" y="2025"/>
                <a:ext cx="3" cy="1"/>
              </a:xfrm>
              <a:custGeom>
                <a:avLst/>
                <a:gdLst>
                  <a:gd name="T0" fmla="*/ 0 w 13"/>
                  <a:gd name="T1" fmla="*/ 0 h 5"/>
                  <a:gd name="T2" fmla="*/ 0 w 13"/>
                  <a:gd name="T3" fmla="*/ 0 h 5"/>
                  <a:gd name="T4" fmla="*/ 0 w 13"/>
                  <a:gd name="T5" fmla="*/ 0 h 5"/>
                  <a:gd name="T6" fmla="*/ 0 w 13"/>
                  <a:gd name="T7" fmla="*/ 0 h 5"/>
                  <a:gd name="T8" fmla="*/ 0 60000 65536"/>
                  <a:gd name="T9" fmla="*/ 0 60000 65536"/>
                  <a:gd name="T10" fmla="*/ 0 60000 65536"/>
                  <a:gd name="T11" fmla="*/ 0 60000 65536"/>
                  <a:gd name="T12" fmla="*/ 0 w 13"/>
                  <a:gd name="T13" fmla="*/ 0 h 5"/>
                  <a:gd name="T14" fmla="*/ 13 w 13"/>
                  <a:gd name="T15" fmla="*/ 5 h 5"/>
                </a:gdLst>
                <a:ahLst/>
                <a:cxnLst>
                  <a:cxn ang="T8">
                    <a:pos x="T0" y="T1"/>
                  </a:cxn>
                  <a:cxn ang="T9">
                    <a:pos x="T2" y="T3"/>
                  </a:cxn>
                  <a:cxn ang="T10">
                    <a:pos x="T4" y="T5"/>
                  </a:cxn>
                  <a:cxn ang="T11">
                    <a:pos x="T6" y="T7"/>
                  </a:cxn>
                </a:cxnLst>
                <a:rect l="T12" t="T13" r="T14" b="T15"/>
                <a:pathLst>
                  <a:path w="13" h="5">
                    <a:moveTo>
                      <a:pt x="0" y="5"/>
                    </a:moveTo>
                    <a:lnTo>
                      <a:pt x="5" y="0"/>
                    </a:lnTo>
                    <a:lnTo>
                      <a:pt x="13" y="0"/>
                    </a:lnTo>
                    <a:lnTo>
                      <a:pt x="0" y="5"/>
                    </a:lnTo>
                    <a:close/>
                  </a:path>
                </a:pathLst>
              </a:custGeom>
              <a:solidFill>
                <a:srgbClr val="000000"/>
              </a:solidFill>
              <a:ln w="9525">
                <a:noFill/>
                <a:round/>
                <a:headEnd/>
                <a:tailEnd/>
              </a:ln>
            </p:spPr>
            <p:txBody>
              <a:bodyPr/>
              <a:lstStyle/>
              <a:p>
                <a:endParaRPr lang="en-US"/>
              </a:p>
            </p:txBody>
          </p:sp>
          <p:sp>
            <p:nvSpPr>
              <p:cNvPr id="208611" name="Freeform 371"/>
              <p:cNvSpPr>
                <a:spLocks/>
              </p:cNvSpPr>
              <p:nvPr/>
            </p:nvSpPr>
            <p:spPr bwMode="auto">
              <a:xfrm>
                <a:off x="2252" y="2025"/>
                <a:ext cx="6" cy="8"/>
              </a:xfrm>
              <a:custGeom>
                <a:avLst/>
                <a:gdLst>
                  <a:gd name="T0" fmla="*/ 0 w 27"/>
                  <a:gd name="T1" fmla="*/ 0 h 32"/>
                  <a:gd name="T2" fmla="*/ 0 w 27"/>
                  <a:gd name="T3" fmla="*/ 0 h 32"/>
                  <a:gd name="T4" fmla="*/ 0 w 27"/>
                  <a:gd name="T5" fmla="*/ 0 h 32"/>
                  <a:gd name="T6" fmla="*/ 0 w 27"/>
                  <a:gd name="T7" fmla="*/ 0 h 32"/>
                  <a:gd name="T8" fmla="*/ 0 w 27"/>
                  <a:gd name="T9" fmla="*/ 0 h 32"/>
                  <a:gd name="T10" fmla="*/ 0 w 27"/>
                  <a:gd name="T11" fmla="*/ 0 h 32"/>
                  <a:gd name="T12" fmla="*/ 0 60000 65536"/>
                  <a:gd name="T13" fmla="*/ 0 60000 65536"/>
                  <a:gd name="T14" fmla="*/ 0 60000 65536"/>
                  <a:gd name="T15" fmla="*/ 0 60000 65536"/>
                  <a:gd name="T16" fmla="*/ 0 60000 65536"/>
                  <a:gd name="T17" fmla="*/ 0 60000 65536"/>
                  <a:gd name="T18" fmla="*/ 0 w 27"/>
                  <a:gd name="T19" fmla="*/ 0 h 32"/>
                  <a:gd name="T20" fmla="*/ 27 w 27"/>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27" h="32">
                    <a:moveTo>
                      <a:pt x="27" y="27"/>
                    </a:moveTo>
                    <a:lnTo>
                      <a:pt x="16" y="0"/>
                    </a:lnTo>
                    <a:lnTo>
                      <a:pt x="0" y="0"/>
                    </a:lnTo>
                    <a:lnTo>
                      <a:pt x="0" y="32"/>
                    </a:lnTo>
                    <a:lnTo>
                      <a:pt x="16" y="32"/>
                    </a:lnTo>
                    <a:lnTo>
                      <a:pt x="27" y="27"/>
                    </a:lnTo>
                    <a:close/>
                  </a:path>
                </a:pathLst>
              </a:custGeom>
              <a:solidFill>
                <a:srgbClr val="000000"/>
              </a:solidFill>
              <a:ln w="9525">
                <a:noFill/>
                <a:round/>
                <a:headEnd/>
                <a:tailEnd/>
              </a:ln>
            </p:spPr>
            <p:txBody>
              <a:bodyPr/>
              <a:lstStyle/>
              <a:p>
                <a:endParaRPr lang="en-US"/>
              </a:p>
            </p:txBody>
          </p:sp>
          <p:sp>
            <p:nvSpPr>
              <p:cNvPr id="208612" name="Freeform 372"/>
              <p:cNvSpPr>
                <a:spLocks/>
              </p:cNvSpPr>
              <p:nvPr/>
            </p:nvSpPr>
            <p:spPr bwMode="auto">
              <a:xfrm>
                <a:off x="2256" y="2032"/>
                <a:ext cx="2" cy="1"/>
              </a:xfrm>
              <a:custGeom>
                <a:avLst/>
                <a:gdLst>
                  <a:gd name="T0" fmla="*/ 0 w 11"/>
                  <a:gd name="T1" fmla="*/ 0 h 5"/>
                  <a:gd name="T2" fmla="*/ 0 w 11"/>
                  <a:gd name="T3" fmla="*/ 0 h 5"/>
                  <a:gd name="T4" fmla="*/ 0 w 11"/>
                  <a:gd name="T5" fmla="*/ 0 h 5"/>
                  <a:gd name="T6" fmla="*/ 0 w 11"/>
                  <a:gd name="T7" fmla="*/ 0 h 5"/>
                  <a:gd name="T8" fmla="*/ 0 60000 65536"/>
                  <a:gd name="T9" fmla="*/ 0 60000 65536"/>
                  <a:gd name="T10" fmla="*/ 0 60000 65536"/>
                  <a:gd name="T11" fmla="*/ 0 60000 65536"/>
                  <a:gd name="T12" fmla="*/ 0 w 11"/>
                  <a:gd name="T13" fmla="*/ 0 h 5"/>
                  <a:gd name="T14" fmla="*/ 11 w 11"/>
                  <a:gd name="T15" fmla="*/ 5 h 5"/>
                </a:gdLst>
                <a:ahLst/>
                <a:cxnLst>
                  <a:cxn ang="T8">
                    <a:pos x="T0" y="T1"/>
                  </a:cxn>
                  <a:cxn ang="T9">
                    <a:pos x="T2" y="T3"/>
                  </a:cxn>
                  <a:cxn ang="T10">
                    <a:pos x="T4" y="T5"/>
                  </a:cxn>
                  <a:cxn ang="T11">
                    <a:pos x="T6" y="T7"/>
                  </a:cxn>
                </a:cxnLst>
                <a:rect l="T12" t="T13" r="T14" b="T15"/>
                <a:pathLst>
                  <a:path w="11" h="5">
                    <a:moveTo>
                      <a:pt x="11" y="0"/>
                    </a:moveTo>
                    <a:lnTo>
                      <a:pt x="6" y="5"/>
                    </a:lnTo>
                    <a:lnTo>
                      <a:pt x="0" y="5"/>
                    </a:lnTo>
                    <a:lnTo>
                      <a:pt x="11" y="0"/>
                    </a:lnTo>
                    <a:close/>
                  </a:path>
                </a:pathLst>
              </a:custGeom>
              <a:solidFill>
                <a:srgbClr val="000000"/>
              </a:solidFill>
              <a:ln w="9525">
                <a:noFill/>
                <a:round/>
                <a:headEnd/>
                <a:tailEnd/>
              </a:ln>
            </p:spPr>
            <p:txBody>
              <a:bodyPr/>
              <a:lstStyle/>
              <a:p>
                <a:endParaRPr lang="en-US"/>
              </a:p>
            </p:txBody>
          </p:sp>
          <p:sp>
            <p:nvSpPr>
              <p:cNvPr id="208613" name="Freeform 373"/>
              <p:cNvSpPr>
                <a:spLocks/>
              </p:cNvSpPr>
              <p:nvPr/>
            </p:nvSpPr>
            <p:spPr bwMode="auto">
              <a:xfrm>
                <a:off x="2253" y="2023"/>
                <a:ext cx="7" cy="9"/>
              </a:xfrm>
              <a:custGeom>
                <a:avLst/>
                <a:gdLst>
                  <a:gd name="T0" fmla="*/ 0 w 31"/>
                  <a:gd name="T1" fmla="*/ 0 h 33"/>
                  <a:gd name="T2" fmla="*/ 0 w 31"/>
                  <a:gd name="T3" fmla="*/ 0 h 33"/>
                  <a:gd name="T4" fmla="*/ 0 w 31"/>
                  <a:gd name="T5" fmla="*/ 0 h 33"/>
                  <a:gd name="T6" fmla="*/ 0 w 31"/>
                  <a:gd name="T7" fmla="*/ 0 h 33"/>
                  <a:gd name="T8" fmla="*/ 0 w 31"/>
                  <a:gd name="T9" fmla="*/ 0 h 33"/>
                  <a:gd name="T10" fmla="*/ 0 w 31"/>
                  <a:gd name="T11" fmla="*/ 0 h 33"/>
                  <a:gd name="T12" fmla="*/ 0 60000 65536"/>
                  <a:gd name="T13" fmla="*/ 0 60000 65536"/>
                  <a:gd name="T14" fmla="*/ 0 60000 65536"/>
                  <a:gd name="T15" fmla="*/ 0 60000 65536"/>
                  <a:gd name="T16" fmla="*/ 0 60000 65536"/>
                  <a:gd name="T17" fmla="*/ 0 60000 65536"/>
                  <a:gd name="T18" fmla="*/ 0 w 31"/>
                  <a:gd name="T19" fmla="*/ 0 h 33"/>
                  <a:gd name="T20" fmla="*/ 31 w 31"/>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1" h="33">
                    <a:moveTo>
                      <a:pt x="13" y="0"/>
                    </a:moveTo>
                    <a:lnTo>
                      <a:pt x="9" y="2"/>
                    </a:lnTo>
                    <a:lnTo>
                      <a:pt x="0" y="11"/>
                    </a:lnTo>
                    <a:lnTo>
                      <a:pt x="24" y="33"/>
                    </a:lnTo>
                    <a:lnTo>
                      <a:pt x="31" y="26"/>
                    </a:lnTo>
                    <a:lnTo>
                      <a:pt x="13" y="0"/>
                    </a:lnTo>
                    <a:close/>
                  </a:path>
                </a:pathLst>
              </a:custGeom>
              <a:solidFill>
                <a:srgbClr val="000000"/>
              </a:solidFill>
              <a:ln w="9525">
                <a:noFill/>
                <a:round/>
                <a:headEnd/>
                <a:tailEnd/>
              </a:ln>
            </p:spPr>
            <p:txBody>
              <a:bodyPr/>
              <a:lstStyle/>
              <a:p>
                <a:endParaRPr lang="en-US"/>
              </a:p>
            </p:txBody>
          </p:sp>
          <p:sp>
            <p:nvSpPr>
              <p:cNvPr id="208614" name="Freeform 374"/>
              <p:cNvSpPr>
                <a:spLocks/>
              </p:cNvSpPr>
              <p:nvPr/>
            </p:nvSpPr>
            <p:spPr bwMode="auto">
              <a:xfrm>
                <a:off x="2255" y="2023"/>
                <a:ext cx="1" cy="1"/>
              </a:xfrm>
              <a:custGeom>
                <a:avLst/>
                <a:gdLst>
                  <a:gd name="T0" fmla="*/ 0 w 4"/>
                  <a:gd name="T1" fmla="*/ 1 h 2"/>
                  <a:gd name="T2" fmla="*/ 0 w 4"/>
                  <a:gd name="T3" fmla="*/ 1 h 2"/>
                  <a:gd name="T4" fmla="*/ 0 w 4"/>
                  <a:gd name="T5" fmla="*/ 0 h 2"/>
                  <a:gd name="T6" fmla="*/ 0 w 4"/>
                  <a:gd name="T7" fmla="*/ 1 h 2"/>
                  <a:gd name="T8" fmla="*/ 0 60000 65536"/>
                  <a:gd name="T9" fmla="*/ 0 60000 65536"/>
                  <a:gd name="T10" fmla="*/ 0 60000 65536"/>
                  <a:gd name="T11" fmla="*/ 0 60000 65536"/>
                  <a:gd name="T12" fmla="*/ 0 w 4"/>
                  <a:gd name="T13" fmla="*/ 0 h 2"/>
                  <a:gd name="T14" fmla="*/ 4 w 4"/>
                  <a:gd name="T15" fmla="*/ 2 h 2"/>
                </a:gdLst>
                <a:ahLst/>
                <a:cxnLst>
                  <a:cxn ang="T8">
                    <a:pos x="T0" y="T1"/>
                  </a:cxn>
                  <a:cxn ang="T9">
                    <a:pos x="T2" y="T3"/>
                  </a:cxn>
                  <a:cxn ang="T10">
                    <a:pos x="T4" y="T5"/>
                  </a:cxn>
                  <a:cxn ang="T11">
                    <a:pos x="T6" y="T7"/>
                  </a:cxn>
                </a:cxnLst>
                <a:rect l="T12" t="T13" r="T14" b="T15"/>
                <a:pathLst>
                  <a:path w="4" h="2">
                    <a:moveTo>
                      <a:pt x="0" y="2"/>
                    </a:moveTo>
                    <a:lnTo>
                      <a:pt x="1" y="1"/>
                    </a:lnTo>
                    <a:lnTo>
                      <a:pt x="4" y="0"/>
                    </a:lnTo>
                    <a:lnTo>
                      <a:pt x="0" y="2"/>
                    </a:lnTo>
                    <a:close/>
                  </a:path>
                </a:pathLst>
              </a:custGeom>
              <a:solidFill>
                <a:srgbClr val="000000"/>
              </a:solidFill>
              <a:ln w="9525">
                <a:noFill/>
                <a:round/>
                <a:headEnd/>
                <a:tailEnd/>
              </a:ln>
            </p:spPr>
            <p:txBody>
              <a:bodyPr/>
              <a:lstStyle/>
              <a:p>
                <a:endParaRPr lang="en-US"/>
              </a:p>
            </p:txBody>
          </p:sp>
          <p:sp>
            <p:nvSpPr>
              <p:cNvPr id="208615" name="Freeform 375"/>
              <p:cNvSpPr>
                <a:spLocks/>
              </p:cNvSpPr>
              <p:nvPr/>
            </p:nvSpPr>
            <p:spPr bwMode="auto">
              <a:xfrm>
                <a:off x="2256" y="2021"/>
                <a:ext cx="8" cy="10"/>
              </a:xfrm>
              <a:custGeom>
                <a:avLst/>
                <a:gdLst>
                  <a:gd name="T0" fmla="*/ 0 w 34"/>
                  <a:gd name="T1" fmla="*/ 0 h 37"/>
                  <a:gd name="T2" fmla="*/ 0 w 34"/>
                  <a:gd name="T3" fmla="*/ 0 h 37"/>
                  <a:gd name="T4" fmla="*/ 0 w 34"/>
                  <a:gd name="T5" fmla="*/ 0 h 37"/>
                  <a:gd name="T6" fmla="*/ 0 w 34"/>
                  <a:gd name="T7" fmla="*/ 0 h 37"/>
                  <a:gd name="T8" fmla="*/ 0 w 34"/>
                  <a:gd name="T9" fmla="*/ 0 h 37"/>
                  <a:gd name="T10" fmla="*/ 0 w 34"/>
                  <a:gd name="T11" fmla="*/ 0 h 37"/>
                  <a:gd name="T12" fmla="*/ 0 60000 65536"/>
                  <a:gd name="T13" fmla="*/ 0 60000 65536"/>
                  <a:gd name="T14" fmla="*/ 0 60000 65536"/>
                  <a:gd name="T15" fmla="*/ 0 60000 65536"/>
                  <a:gd name="T16" fmla="*/ 0 60000 65536"/>
                  <a:gd name="T17" fmla="*/ 0 60000 65536"/>
                  <a:gd name="T18" fmla="*/ 0 w 34"/>
                  <a:gd name="T19" fmla="*/ 0 h 37"/>
                  <a:gd name="T20" fmla="*/ 34 w 34"/>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34" h="37">
                    <a:moveTo>
                      <a:pt x="34" y="26"/>
                    </a:moveTo>
                    <a:lnTo>
                      <a:pt x="16" y="0"/>
                    </a:lnTo>
                    <a:lnTo>
                      <a:pt x="0" y="9"/>
                    </a:lnTo>
                    <a:lnTo>
                      <a:pt x="14" y="37"/>
                    </a:lnTo>
                    <a:lnTo>
                      <a:pt x="30" y="30"/>
                    </a:lnTo>
                    <a:lnTo>
                      <a:pt x="34" y="26"/>
                    </a:lnTo>
                    <a:close/>
                  </a:path>
                </a:pathLst>
              </a:custGeom>
              <a:solidFill>
                <a:srgbClr val="000000"/>
              </a:solidFill>
              <a:ln w="9525">
                <a:noFill/>
                <a:round/>
                <a:headEnd/>
                <a:tailEnd/>
              </a:ln>
            </p:spPr>
            <p:txBody>
              <a:bodyPr/>
              <a:lstStyle/>
              <a:p>
                <a:endParaRPr lang="en-US"/>
              </a:p>
            </p:txBody>
          </p:sp>
          <p:sp>
            <p:nvSpPr>
              <p:cNvPr id="208616" name="Freeform 376"/>
              <p:cNvSpPr>
                <a:spLocks/>
              </p:cNvSpPr>
              <p:nvPr/>
            </p:nvSpPr>
            <p:spPr bwMode="auto">
              <a:xfrm>
                <a:off x="2263" y="2028"/>
                <a:ext cx="1" cy="1"/>
              </a:xfrm>
              <a:custGeom>
                <a:avLst/>
                <a:gdLst>
                  <a:gd name="T0" fmla="*/ 0 w 4"/>
                  <a:gd name="T1" fmla="*/ 0 h 4"/>
                  <a:gd name="T2" fmla="*/ 0 w 4"/>
                  <a:gd name="T3" fmla="*/ 0 h 4"/>
                  <a:gd name="T4" fmla="*/ 0 w 4"/>
                  <a:gd name="T5" fmla="*/ 0 h 4"/>
                  <a:gd name="T6" fmla="*/ 0 w 4"/>
                  <a:gd name="T7" fmla="*/ 0 h 4"/>
                  <a:gd name="T8" fmla="*/ 0 60000 65536"/>
                  <a:gd name="T9" fmla="*/ 0 60000 65536"/>
                  <a:gd name="T10" fmla="*/ 0 60000 65536"/>
                  <a:gd name="T11" fmla="*/ 0 60000 65536"/>
                  <a:gd name="T12" fmla="*/ 0 w 4"/>
                  <a:gd name="T13" fmla="*/ 0 h 4"/>
                  <a:gd name="T14" fmla="*/ 4 w 4"/>
                  <a:gd name="T15" fmla="*/ 4 h 4"/>
                </a:gdLst>
                <a:ahLst/>
                <a:cxnLst>
                  <a:cxn ang="T8">
                    <a:pos x="T0" y="T1"/>
                  </a:cxn>
                  <a:cxn ang="T9">
                    <a:pos x="T2" y="T3"/>
                  </a:cxn>
                  <a:cxn ang="T10">
                    <a:pos x="T4" y="T5"/>
                  </a:cxn>
                  <a:cxn ang="T11">
                    <a:pos x="T6" y="T7"/>
                  </a:cxn>
                </a:cxnLst>
                <a:rect l="T12" t="T13" r="T14" b="T15"/>
                <a:pathLst>
                  <a:path w="4" h="4">
                    <a:moveTo>
                      <a:pt x="4" y="0"/>
                    </a:moveTo>
                    <a:lnTo>
                      <a:pt x="3" y="2"/>
                    </a:lnTo>
                    <a:lnTo>
                      <a:pt x="0" y="4"/>
                    </a:lnTo>
                    <a:lnTo>
                      <a:pt x="4" y="0"/>
                    </a:lnTo>
                    <a:close/>
                  </a:path>
                </a:pathLst>
              </a:custGeom>
              <a:solidFill>
                <a:srgbClr val="000000"/>
              </a:solidFill>
              <a:ln w="9525">
                <a:noFill/>
                <a:round/>
                <a:headEnd/>
                <a:tailEnd/>
              </a:ln>
            </p:spPr>
            <p:txBody>
              <a:bodyPr/>
              <a:lstStyle/>
              <a:p>
                <a:endParaRPr lang="en-US"/>
              </a:p>
            </p:txBody>
          </p:sp>
          <p:sp>
            <p:nvSpPr>
              <p:cNvPr id="208617" name="Freeform 377"/>
              <p:cNvSpPr>
                <a:spLocks/>
              </p:cNvSpPr>
              <p:nvPr/>
            </p:nvSpPr>
            <p:spPr bwMode="auto">
              <a:xfrm>
                <a:off x="2259" y="2019"/>
                <a:ext cx="7" cy="9"/>
              </a:xfrm>
              <a:custGeom>
                <a:avLst/>
                <a:gdLst>
                  <a:gd name="T0" fmla="*/ 0 w 31"/>
                  <a:gd name="T1" fmla="*/ 0 h 35"/>
                  <a:gd name="T2" fmla="*/ 0 w 31"/>
                  <a:gd name="T3" fmla="*/ 0 h 35"/>
                  <a:gd name="T4" fmla="*/ 0 w 31"/>
                  <a:gd name="T5" fmla="*/ 0 h 35"/>
                  <a:gd name="T6" fmla="*/ 0 w 31"/>
                  <a:gd name="T7" fmla="*/ 0 h 35"/>
                  <a:gd name="T8" fmla="*/ 0 w 31"/>
                  <a:gd name="T9" fmla="*/ 0 h 35"/>
                  <a:gd name="T10" fmla="*/ 0 w 31"/>
                  <a:gd name="T11" fmla="*/ 0 h 35"/>
                  <a:gd name="T12" fmla="*/ 0 60000 65536"/>
                  <a:gd name="T13" fmla="*/ 0 60000 65536"/>
                  <a:gd name="T14" fmla="*/ 0 60000 65536"/>
                  <a:gd name="T15" fmla="*/ 0 60000 65536"/>
                  <a:gd name="T16" fmla="*/ 0 60000 65536"/>
                  <a:gd name="T17" fmla="*/ 0 60000 65536"/>
                  <a:gd name="T18" fmla="*/ 0 w 31"/>
                  <a:gd name="T19" fmla="*/ 0 h 35"/>
                  <a:gd name="T20" fmla="*/ 31 w 31"/>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31" h="35">
                    <a:moveTo>
                      <a:pt x="20" y="0"/>
                    </a:moveTo>
                    <a:lnTo>
                      <a:pt x="7" y="4"/>
                    </a:lnTo>
                    <a:lnTo>
                      <a:pt x="0" y="13"/>
                    </a:lnTo>
                    <a:lnTo>
                      <a:pt x="22" y="35"/>
                    </a:lnTo>
                    <a:lnTo>
                      <a:pt x="31" y="28"/>
                    </a:lnTo>
                    <a:lnTo>
                      <a:pt x="20" y="0"/>
                    </a:lnTo>
                    <a:close/>
                  </a:path>
                </a:pathLst>
              </a:custGeom>
              <a:solidFill>
                <a:srgbClr val="000000"/>
              </a:solidFill>
              <a:ln w="9525">
                <a:noFill/>
                <a:round/>
                <a:headEnd/>
                <a:tailEnd/>
              </a:ln>
            </p:spPr>
            <p:txBody>
              <a:bodyPr/>
              <a:lstStyle/>
              <a:p>
                <a:endParaRPr lang="en-US"/>
              </a:p>
            </p:txBody>
          </p:sp>
          <p:sp>
            <p:nvSpPr>
              <p:cNvPr id="208618" name="Freeform 378"/>
              <p:cNvSpPr>
                <a:spLocks/>
              </p:cNvSpPr>
              <p:nvPr/>
            </p:nvSpPr>
            <p:spPr bwMode="auto">
              <a:xfrm>
                <a:off x="2261" y="2019"/>
                <a:ext cx="3" cy="1"/>
              </a:xfrm>
              <a:custGeom>
                <a:avLst/>
                <a:gdLst>
                  <a:gd name="T0" fmla="*/ 0 w 13"/>
                  <a:gd name="T1" fmla="*/ 0 h 4"/>
                  <a:gd name="T2" fmla="*/ 0 w 13"/>
                  <a:gd name="T3" fmla="*/ 0 h 4"/>
                  <a:gd name="T4" fmla="*/ 0 w 13"/>
                  <a:gd name="T5" fmla="*/ 0 h 4"/>
                  <a:gd name="T6" fmla="*/ 0 w 13"/>
                  <a:gd name="T7" fmla="*/ 0 h 4"/>
                  <a:gd name="T8" fmla="*/ 0 60000 65536"/>
                  <a:gd name="T9" fmla="*/ 0 60000 65536"/>
                  <a:gd name="T10" fmla="*/ 0 60000 65536"/>
                  <a:gd name="T11" fmla="*/ 0 60000 65536"/>
                  <a:gd name="T12" fmla="*/ 0 w 13"/>
                  <a:gd name="T13" fmla="*/ 0 h 4"/>
                  <a:gd name="T14" fmla="*/ 13 w 13"/>
                  <a:gd name="T15" fmla="*/ 4 h 4"/>
                </a:gdLst>
                <a:ahLst/>
                <a:cxnLst>
                  <a:cxn ang="T8">
                    <a:pos x="T0" y="T1"/>
                  </a:cxn>
                  <a:cxn ang="T9">
                    <a:pos x="T2" y="T3"/>
                  </a:cxn>
                  <a:cxn ang="T10">
                    <a:pos x="T4" y="T5"/>
                  </a:cxn>
                  <a:cxn ang="T11">
                    <a:pos x="T6" y="T7"/>
                  </a:cxn>
                </a:cxnLst>
                <a:rect l="T12" t="T13" r="T14" b="T15"/>
                <a:pathLst>
                  <a:path w="13" h="4">
                    <a:moveTo>
                      <a:pt x="0" y="4"/>
                    </a:moveTo>
                    <a:lnTo>
                      <a:pt x="5" y="0"/>
                    </a:lnTo>
                    <a:lnTo>
                      <a:pt x="13" y="0"/>
                    </a:lnTo>
                    <a:lnTo>
                      <a:pt x="0" y="4"/>
                    </a:lnTo>
                    <a:close/>
                  </a:path>
                </a:pathLst>
              </a:custGeom>
              <a:solidFill>
                <a:srgbClr val="000000"/>
              </a:solidFill>
              <a:ln w="9525">
                <a:noFill/>
                <a:round/>
                <a:headEnd/>
                <a:tailEnd/>
              </a:ln>
            </p:spPr>
            <p:txBody>
              <a:bodyPr/>
              <a:lstStyle/>
              <a:p>
                <a:endParaRPr lang="en-US"/>
              </a:p>
            </p:txBody>
          </p:sp>
          <p:sp>
            <p:nvSpPr>
              <p:cNvPr id="208619" name="Freeform 379"/>
              <p:cNvSpPr>
                <a:spLocks/>
              </p:cNvSpPr>
              <p:nvPr/>
            </p:nvSpPr>
            <p:spPr bwMode="auto">
              <a:xfrm>
                <a:off x="2264" y="2019"/>
                <a:ext cx="6" cy="8"/>
              </a:xfrm>
              <a:custGeom>
                <a:avLst/>
                <a:gdLst>
                  <a:gd name="T0" fmla="*/ 0 w 27"/>
                  <a:gd name="T1" fmla="*/ 0 h 32"/>
                  <a:gd name="T2" fmla="*/ 0 w 27"/>
                  <a:gd name="T3" fmla="*/ 0 h 32"/>
                  <a:gd name="T4" fmla="*/ 0 w 27"/>
                  <a:gd name="T5" fmla="*/ 0 h 32"/>
                  <a:gd name="T6" fmla="*/ 0 w 27"/>
                  <a:gd name="T7" fmla="*/ 0 h 32"/>
                  <a:gd name="T8" fmla="*/ 0 w 27"/>
                  <a:gd name="T9" fmla="*/ 0 h 32"/>
                  <a:gd name="T10" fmla="*/ 0 w 27"/>
                  <a:gd name="T11" fmla="*/ 0 h 32"/>
                  <a:gd name="T12" fmla="*/ 0 60000 65536"/>
                  <a:gd name="T13" fmla="*/ 0 60000 65536"/>
                  <a:gd name="T14" fmla="*/ 0 60000 65536"/>
                  <a:gd name="T15" fmla="*/ 0 60000 65536"/>
                  <a:gd name="T16" fmla="*/ 0 60000 65536"/>
                  <a:gd name="T17" fmla="*/ 0 60000 65536"/>
                  <a:gd name="T18" fmla="*/ 0 w 27"/>
                  <a:gd name="T19" fmla="*/ 0 h 32"/>
                  <a:gd name="T20" fmla="*/ 27 w 27"/>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27" h="32">
                    <a:moveTo>
                      <a:pt x="27" y="28"/>
                    </a:moveTo>
                    <a:lnTo>
                      <a:pt x="16" y="0"/>
                    </a:lnTo>
                    <a:lnTo>
                      <a:pt x="0" y="0"/>
                    </a:lnTo>
                    <a:lnTo>
                      <a:pt x="0" y="32"/>
                    </a:lnTo>
                    <a:lnTo>
                      <a:pt x="16" y="32"/>
                    </a:lnTo>
                    <a:lnTo>
                      <a:pt x="27" y="28"/>
                    </a:lnTo>
                    <a:close/>
                  </a:path>
                </a:pathLst>
              </a:custGeom>
              <a:solidFill>
                <a:srgbClr val="000000"/>
              </a:solidFill>
              <a:ln w="9525">
                <a:noFill/>
                <a:round/>
                <a:headEnd/>
                <a:tailEnd/>
              </a:ln>
            </p:spPr>
            <p:txBody>
              <a:bodyPr/>
              <a:lstStyle/>
              <a:p>
                <a:endParaRPr lang="en-US"/>
              </a:p>
            </p:txBody>
          </p:sp>
          <p:sp>
            <p:nvSpPr>
              <p:cNvPr id="208620" name="Freeform 380"/>
              <p:cNvSpPr>
                <a:spLocks/>
              </p:cNvSpPr>
              <p:nvPr/>
            </p:nvSpPr>
            <p:spPr bwMode="auto">
              <a:xfrm>
                <a:off x="2268" y="2026"/>
                <a:ext cx="2" cy="1"/>
              </a:xfrm>
              <a:custGeom>
                <a:avLst/>
                <a:gdLst>
                  <a:gd name="T0" fmla="*/ 0 w 11"/>
                  <a:gd name="T1" fmla="*/ 0 h 4"/>
                  <a:gd name="T2" fmla="*/ 0 w 11"/>
                  <a:gd name="T3" fmla="*/ 0 h 4"/>
                  <a:gd name="T4" fmla="*/ 0 w 11"/>
                  <a:gd name="T5" fmla="*/ 0 h 4"/>
                  <a:gd name="T6" fmla="*/ 0 w 11"/>
                  <a:gd name="T7" fmla="*/ 0 h 4"/>
                  <a:gd name="T8" fmla="*/ 0 60000 65536"/>
                  <a:gd name="T9" fmla="*/ 0 60000 65536"/>
                  <a:gd name="T10" fmla="*/ 0 60000 65536"/>
                  <a:gd name="T11" fmla="*/ 0 60000 65536"/>
                  <a:gd name="T12" fmla="*/ 0 w 11"/>
                  <a:gd name="T13" fmla="*/ 0 h 4"/>
                  <a:gd name="T14" fmla="*/ 11 w 11"/>
                  <a:gd name="T15" fmla="*/ 4 h 4"/>
                </a:gdLst>
                <a:ahLst/>
                <a:cxnLst>
                  <a:cxn ang="T8">
                    <a:pos x="T0" y="T1"/>
                  </a:cxn>
                  <a:cxn ang="T9">
                    <a:pos x="T2" y="T3"/>
                  </a:cxn>
                  <a:cxn ang="T10">
                    <a:pos x="T4" y="T5"/>
                  </a:cxn>
                  <a:cxn ang="T11">
                    <a:pos x="T6" y="T7"/>
                  </a:cxn>
                </a:cxnLst>
                <a:rect l="T12" t="T13" r="T14" b="T15"/>
                <a:pathLst>
                  <a:path w="11" h="4">
                    <a:moveTo>
                      <a:pt x="11" y="0"/>
                    </a:moveTo>
                    <a:lnTo>
                      <a:pt x="6" y="4"/>
                    </a:lnTo>
                    <a:lnTo>
                      <a:pt x="0" y="4"/>
                    </a:lnTo>
                    <a:lnTo>
                      <a:pt x="11" y="0"/>
                    </a:lnTo>
                    <a:close/>
                  </a:path>
                </a:pathLst>
              </a:custGeom>
              <a:solidFill>
                <a:srgbClr val="000000"/>
              </a:solidFill>
              <a:ln w="9525">
                <a:noFill/>
                <a:round/>
                <a:headEnd/>
                <a:tailEnd/>
              </a:ln>
            </p:spPr>
            <p:txBody>
              <a:bodyPr/>
              <a:lstStyle/>
              <a:p>
                <a:endParaRPr lang="en-US"/>
              </a:p>
            </p:txBody>
          </p:sp>
          <p:sp>
            <p:nvSpPr>
              <p:cNvPr id="208621" name="Freeform 381"/>
              <p:cNvSpPr>
                <a:spLocks/>
              </p:cNvSpPr>
              <p:nvPr/>
            </p:nvSpPr>
            <p:spPr bwMode="auto">
              <a:xfrm>
                <a:off x="2265" y="2018"/>
                <a:ext cx="7" cy="8"/>
              </a:xfrm>
              <a:custGeom>
                <a:avLst/>
                <a:gdLst>
                  <a:gd name="T0" fmla="*/ 0 w 31"/>
                  <a:gd name="T1" fmla="*/ 0 h 31"/>
                  <a:gd name="T2" fmla="*/ 0 w 31"/>
                  <a:gd name="T3" fmla="*/ 0 h 31"/>
                  <a:gd name="T4" fmla="*/ 0 w 31"/>
                  <a:gd name="T5" fmla="*/ 0 h 31"/>
                  <a:gd name="T6" fmla="*/ 0 w 31"/>
                  <a:gd name="T7" fmla="*/ 0 h 31"/>
                  <a:gd name="T8" fmla="*/ 0 w 31"/>
                  <a:gd name="T9" fmla="*/ 0 h 31"/>
                  <a:gd name="T10" fmla="*/ 0 w 31"/>
                  <a:gd name="T11" fmla="*/ 0 h 31"/>
                  <a:gd name="T12" fmla="*/ 0 60000 65536"/>
                  <a:gd name="T13" fmla="*/ 0 60000 65536"/>
                  <a:gd name="T14" fmla="*/ 0 60000 65536"/>
                  <a:gd name="T15" fmla="*/ 0 60000 65536"/>
                  <a:gd name="T16" fmla="*/ 0 60000 65536"/>
                  <a:gd name="T17" fmla="*/ 0 60000 65536"/>
                  <a:gd name="T18" fmla="*/ 0 w 31"/>
                  <a:gd name="T19" fmla="*/ 0 h 31"/>
                  <a:gd name="T20" fmla="*/ 31 w 31"/>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31" h="31">
                    <a:moveTo>
                      <a:pt x="9" y="0"/>
                    </a:moveTo>
                    <a:lnTo>
                      <a:pt x="9" y="0"/>
                    </a:lnTo>
                    <a:lnTo>
                      <a:pt x="0" y="7"/>
                    </a:lnTo>
                    <a:lnTo>
                      <a:pt x="24" y="31"/>
                    </a:lnTo>
                    <a:lnTo>
                      <a:pt x="31" y="22"/>
                    </a:lnTo>
                    <a:lnTo>
                      <a:pt x="9" y="0"/>
                    </a:lnTo>
                    <a:close/>
                  </a:path>
                </a:pathLst>
              </a:custGeom>
              <a:solidFill>
                <a:srgbClr val="000000"/>
              </a:solidFill>
              <a:ln w="9525">
                <a:noFill/>
                <a:round/>
                <a:headEnd/>
                <a:tailEnd/>
              </a:ln>
            </p:spPr>
            <p:txBody>
              <a:bodyPr/>
              <a:lstStyle/>
              <a:p>
                <a:endParaRPr lang="en-US"/>
              </a:p>
            </p:txBody>
          </p:sp>
          <p:sp>
            <p:nvSpPr>
              <p:cNvPr id="208622" name="Freeform 382"/>
              <p:cNvSpPr>
                <a:spLocks/>
              </p:cNvSpPr>
              <p:nvPr/>
            </p:nvSpPr>
            <p:spPr bwMode="auto">
              <a:xfrm>
                <a:off x="2253" y="2018"/>
                <a:ext cx="14" cy="14"/>
              </a:xfrm>
              <a:custGeom>
                <a:avLst/>
                <a:gdLst>
                  <a:gd name="T0" fmla="*/ 0 w 57"/>
                  <a:gd name="T1" fmla="*/ 0 h 55"/>
                  <a:gd name="T2" fmla="*/ 0 w 57"/>
                  <a:gd name="T3" fmla="*/ 0 h 55"/>
                  <a:gd name="T4" fmla="*/ 0 w 57"/>
                  <a:gd name="T5" fmla="*/ 0 h 55"/>
                  <a:gd name="T6" fmla="*/ 0 w 57"/>
                  <a:gd name="T7" fmla="*/ 0 h 55"/>
                  <a:gd name="T8" fmla="*/ 0 60000 65536"/>
                  <a:gd name="T9" fmla="*/ 0 60000 65536"/>
                  <a:gd name="T10" fmla="*/ 0 60000 65536"/>
                  <a:gd name="T11" fmla="*/ 0 60000 65536"/>
                  <a:gd name="T12" fmla="*/ 0 w 57"/>
                  <a:gd name="T13" fmla="*/ 0 h 55"/>
                  <a:gd name="T14" fmla="*/ 57 w 57"/>
                  <a:gd name="T15" fmla="*/ 55 h 55"/>
                </a:gdLst>
                <a:ahLst/>
                <a:cxnLst>
                  <a:cxn ang="T8">
                    <a:pos x="T0" y="T1"/>
                  </a:cxn>
                  <a:cxn ang="T9">
                    <a:pos x="T2" y="T3"/>
                  </a:cxn>
                  <a:cxn ang="T10">
                    <a:pos x="T4" y="T5"/>
                  </a:cxn>
                  <a:cxn ang="T11">
                    <a:pos x="T6" y="T7"/>
                  </a:cxn>
                </a:cxnLst>
                <a:rect l="T12" t="T13" r="T14" b="T15"/>
                <a:pathLst>
                  <a:path w="57" h="55">
                    <a:moveTo>
                      <a:pt x="57" y="0"/>
                    </a:moveTo>
                    <a:lnTo>
                      <a:pt x="0" y="55"/>
                    </a:lnTo>
                    <a:lnTo>
                      <a:pt x="57" y="0"/>
                    </a:lnTo>
                    <a:close/>
                  </a:path>
                </a:pathLst>
              </a:custGeom>
              <a:solidFill>
                <a:srgbClr val="000000"/>
              </a:solidFill>
              <a:ln w="9525">
                <a:noFill/>
                <a:round/>
                <a:headEnd/>
                <a:tailEnd/>
              </a:ln>
            </p:spPr>
            <p:txBody>
              <a:bodyPr/>
              <a:lstStyle/>
              <a:p>
                <a:endParaRPr lang="en-US"/>
              </a:p>
            </p:txBody>
          </p:sp>
          <p:sp>
            <p:nvSpPr>
              <p:cNvPr id="208623" name="Freeform 383"/>
              <p:cNvSpPr>
                <a:spLocks/>
              </p:cNvSpPr>
              <p:nvPr/>
            </p:nvSpPr>
            <p:spPr bwMode="auto">
              <a:xfrm>
                <a:off x="2267" y="2017"/>
                <a:ext cx="6" cy="7"/>
              </a:xfrm>
              <a:custGeom>
                <a:avLst/>
                <a:gdLst>
                  <a:gd name="T0" fmla="*/ 0 w 27"/>
                  <a:gd name="T1" fmla="*/ 0 h 27"/>
                  <a:gd name="T2" fmla="*/ 0 w 27"/>
                  <a:gd name="T3" fmla="*/ 0 h 27"/>
                  <a:gd name="T4" fmla="*/ 0 w 27"/>
                  <a:gd name="T5" fmla="*/ 0 h 27"/>
                  <a:gd name="T6" fmla="*/ 0 w 27"/>
                  <a:gd name="T7" fmla="*/ 0 h 27"/>
                  <a:gd name="T8" fmla="*/ 0 w 27"/>
                  <a:gd name="T9" fmla="*/ 0 h 27"/>
                  <a:gd name="T10" fmla="*/ 0 60000 65536"/>
                  <a:gd name="T11" fmla="*/ 0 60000 65536"/>
                  <a:gd name="T12" fmla="*/ 0 60000 65536"/>
                  <a:gd name="T13" fmla="*/ 0 60000 65536"/>
                  <a:gd name="T14" fmla="*/ 0 60000 65536"/>
                  <a:gd name="T15" fmla="*/ 0 w 27"/>
                  <a:gd name="T16" fmla="*/ 0 h 27"/>
                  <a:gd name="T17" fmla="*/ 27 w 27"/>
                  <a:gd name="T18" fmla="*/ 27 h 27"/>
                </a:gdLst>
                <a:ahLst/>
                <a:cxnLst>
                  <a:cxn ang="T10">
                    <a:pos x="T0" y="T1"/>
                  </a:cxn>
                  <a:cxn ang="T11">
                    <a:pos x="T2" y="T3"/>
                  </a:cxn>
                  <a:cxn ang="T12">
                    <a:pos x="T4" y="T5"/>
                  </a:cxn>
                  <a:cxn ang="T13">
                    <a:pos x="T6" y="T7"/>
                  </a:cxn>
                  <a:cxn ang="T14">
                    <a:pos x="T8" y="T9"/>
                  </a:cxn>
                </a:cxnLst>
                <a:rect l="T15" t="T16" r="T17" b="T18"/>
                <a:pathLst>
                  <a:path w="27" h="27">
                    <a:moveTo>
                      <a:pt x="5" y="0"/>
                    </a:moveTo>
                    <a:lnTo>
                      <a:pt x="27" y="23"/>
                    </a:lnTo>
                    <a:lnTo>
                      <a:pt x="22" y="27"/>
                    </a:lnTo>
                    <a:lnTo>
                      <a:pt x="0" y="5"/>
                    </a:lnTo>
                    <a:lnTo>
                      <a:pt x="5" y="0"/>
                    </a:lnTo>
                    <a:close/>
                  </a:path>
                </a:pathLst>
              </a:custGeom>
              <a:solidFill>
                <a:srgbClr val="000000"/>
              </a:solidFill>
              <a:ln w="9525">
                <a:noFill/>
                <a:round/>
                <a:headEnd/>
                <a:tailEnd/>
              </a:ln>
            </p:spPr>
            <p:txBody>
              <a:bodyPr/>
              <a:lstStyle/>
              <a:p>
                <a:endParaRPr lang="en-US"/>
              </a:p>
            </p:txBody>
          </p:sp>
          <p:sp>
            <p:nvSpPr>
              <p:cNvPr id="208624" name="Freeform 384"/>
              <p:cNvSpPr>
                <a:spLocks/>
              </p:cNvSpPr>
              <p:nvPr/>
            </p:nvSpPr>
            <p:spPr bwMode="auto">
              <a:xfrm>
                <a:off x="2288" y="2003"/>
                <a:ext cx="6" cy="7"/>
              </a:xfrm>
              <a:custGeom>
                <a:avLst/>
                <a:gdLst>
                  <a:gd name="T0" fmla="*/ 0 w 25"/>
                  <a:gd name="T1" fmla="*/ 0 h 29"/>
                  <a:gd name="T2" fmla="*/ 0 w 25"/>
                  <a:gd name="T3" fmla="*/ 0 h 29"/>
                  <a:gd name="T4" fmla="*/ 0 w 25"/>
                  <a:gd name="T5" fmla="*/ 0 h 29"/>
                  <a:gd name="T6" fmla="*/ 0 w 25"/>
                  <a:gd name="T7" fmla="*/ 0 h 29"/>
                  <a:gd name="T8" fmla="*/ 0 w 25"/>
                  <a:gd name="T9" fmla="*/ 0 h 29"/>
                  <a:gd name="T10" fmla="*/ 0 w 25"/>
                  <a:gd name="T11" fmla="*/ 0 h 29"/>
                  <a:gd name="T12" fmla="*/ 0 60000 65536"/>
                  <a:gd name="T13" fmla="*/ 0 60000 65536"/>
                  <a:gd name="T14" fmla="*/ 0 60000 65536"/>
                  <a:gd name="T15" fmla="*/ 0 60000 65536"/>
                  <a:gd name="T16" fmla="*/ 0 60000 65536"/>
                  <a:gd name="T17" fmla="*/ 0 60000 65536"/>
                  <a:gd name="T18" fmla="*/ 0 w 25"/>
                  <a:gd name="T19" fmla="*/ 0 h 29"/>
                  <a:gd name="T20" fmla="*/ 25 w 25"/>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25" h="29">
                    <a:moveTo>
                      <a:pt x="14" y="0"/>
                    </a:moveTo>
                    <a:lnTo>
                      <a:pt x="1" y="4"/>
                    </a:lnTo>
                    <a:lnTo>
                      <a:pt x="0" y="7"/>
                    </a:lnTo>
                    <a:lnTo>
                      <a:pt x="22" y="29"/>
                    </a:lnTo>
                    <a:lnTo>
                      <a:pt x="25" y="27"/>
                    </a:lnTo>
                    <a:lnTo>
                      <a:pt x="14" y="0"/>
                    </a:lnTo>
                    <a:close/>
                  </a:path>
                </a:pathLst>
              </a:custGeom>
              <a:solidFill>
                <a:srgbClr val="000000"/>
              </a:solidFill>
              <a:ln w="9525">
                <a:noFill/>
                <a:round/>
                <a:headEnd/>
                <a:tailEnd/>
              </a:ln>
            </p:spPr>
            <p:txBody>
              <a:bodyPr/>
              <a:lstStyle/>
              <a:p>
                <a:endParaRPr lang="en-US"/>
              </a:p>
            </p:txBody>
          </p:sp>
          <p:sp>
            <p:nvSpPr>
              <p:cNvPr id="208625" name="Freeform 385"/>
              <p:cNvSpPr>
                <a:spLocks/>
              </p:cNvSpPr>
              <p:nvPr/>
            </p:nvSpPr>
            <p:spPr bwMode="auto">
              <a:xfrm>
                <a:off x="2289" y="2003"/>
                <a:ext cx="3" cy="1"/>
              </a:xfrm>
              <a:custGeom>
                <a:avLst/>
                <a:gdLst>
                  <a:gd name="T0" fmla="*/ 0 w 13"/>
                  <a:gd name="T1" fmla="*/ 0 h 4"/>
                  <a:gd name="T2" fmla="*/ 0 w 13"/>
                  <a:gd name="T3" fmla="*/ 0 h 4"/>
                  <a:gd name="T4" fmla="*/ 0 w 13"/>
                  <a:gd name="T5" fmla="*/ 0 h 4"/>
                  <a:gd name="T6" fmla="*/ 0 w 13"/>
                  <a:gd name="T7" fmla="*/ 0 h 4"/>
                  <a:gd name="T8" fmla="*/ 0 60000 65536"/>
                  <a:gd name="T9" fmla="*/ 0 60000 65536"/>
                  <a:gd name="T10" fmla="*/ 0 60000 65536"/>
                  <a:gd name="T11" fmla="*/ 0 60000 65536"/>
                  <a:gd name="T12" fmla="*/ 0 w 13"/>
                  <a:gd name="T13" fmla="*/ 0 h 4"/>
                  <a:gd name="T14" fmla="*/ 13 w 13"/>
                  <a:gd name="T15" fmla="*/ 4 h 4"/>
                </a:gdLst>
                <a:ahLst/>
                <a:cxnLst>
                  <a:cxn ang="T8">
                    <a:pos x="T0" y="T1"/>
                  </a:cxn>
                  <a:cxn ang="T9">
                    <a:pos x="T2" y="T3"/>
                  </a:cxn>
                  <a:cxn ang="T10">
                    <a:pos x="T4" y="T5"/>
                  </a:cxn>
                  <a:cxn ang="T11">
                    <a:pos x="T6" y="T7"/>
                  </a:cxn>
                </a:cxnLst>
                <a:rect l="T12" t="T13" r="T14" b="T15"/>
                <a:pathLst>
                  <a:path w="13" h="4">
                    <a:moveTo>
                      <a:pt x="0" y="4"/>
                    </a:moveTo>
                    <a:lnTo>
                      <a:pt x="5" y="0"/>
                    </a:lnTo>
                    <a:lnTo>
                      <a:pt x="13" y="0"/>
                    </a:lnTo>
                    <a:lnTo>
                      <a:pt x="0" y="4"/>
                    </a:lnTo>
                    <a:close/>
                  </a:path>
                </a:pathLst>
              </a:custGeom>
              <a:solidFill>
                <a:srgbClr val="000000"/>
              </a:solidFill>
              <a:ln w="9525">
                <a:noFill/>
                <a:round/>
                <a:headEnd/>
                <a:tailEnd/>
              </a:ln>
            </p:spPr>
            <p:txBody>
              <a:bodyPr/>
              <a:lstStyle/>
              <a:p>
                <a:endParaRPr lang="en-US"/>
              </a:p>
            </p:txBody>
          </p:sp>
          <p:sp>
            <p:nvSpPr>
              <p:cNvPr id="208626" name="Freeform 386"/>
              <p:cNvSpPr>
                <a:spLocks/>
              </p:cNvSpPr>
              <p:nvPr/>
            </p:nvSpPr>
            <p:spPr bwMode="auto">
              <a:xfrm>
                <a:off x="2292" y="2003"/>
                <a:ext cx="6" cy="8"/>
              </a:xfrm>
              <a:custGeom>
                <a:avLst/>
                <a:gdLst>
                  <a:gd name="T0" fmla="*/ 0 w 27"/>
                  <a:gd name="T1" fmla="*/ 0 h 32"/>
                  <a:gd name="T2" fmla="*/ 0 w 27"/>
                  <a:gd name="T3" fmla="*/ 0 h 32"/>
                  <a:gd name="T4" fmla="*/ 0 w 27"/>
                  <a:gd name="T5" fmla="*/ 0 h 32"/>
                  <a:gd name="T6" fmla="*/ 0 w 27"/>
                  <a:gd name="T7" fmla="*/ 0 h 32"/>
                  <a:gd name="T8" fmla="*/ 0 w 27"/>
                  <a:gd name="T9" fmla="*/ 0 h 32"/>
                  <a:gd name="T10" fmla="*/ 0 w 27"/>
                  <a:gd name="T11" fmla="*/ 0 h 32"/>
                  <a:gd name="T12" fmla="*/ 0 60000 65536"/>
                  <a:gd name="T13" fmla="*/ 0 60000 65536"/>
                  <a:gd name="T14" fmla="*/ 0 60000 65536"/>
                  <a:gd name="T15" fmla="*/ 0 60000 65536"/>
                  <a:gd name="T16" fmla="*/ 0 60000 65536"/>
                  <a:gd name="T17" fmla="*/ 0 60000 65536"/>
                  <a:gd name="T18" fmla="*/ 0 w 27"/>
                  <a:gd name="T19" fmla="*/ 0 h 32"/>
                  <a:gd name="T20" fmla="*/ 27 w 27"/>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27" h="32">
                    <a:moveTo>
                      <a:pt x="27" y="27"/>
                    </a:moveTo>
                    <a:lnTo>
                      <a:pt x="14" y="0"/>
                    </a:lnTo>
                    <a:lnTo>
                      <a:pt x="0" y="0"/>
                    </a:lnTo>
                    <a:lnTo>
                      <a:pt x="0" y="32"/>
                    </a:lnTo>
                    <a:lnTo>
                      <a:pt x="14" y="32"/>
                    </a:lnTo>
                    <a:lnTo>
                      <a:pt x="27" y="27"/>
                    </a:lnTo>
                    <a:close/>
                  </a:path>
                </a:pathLst>
              </a:custGeom>
              <a:solidFill>
                <a:srgbClr val="000000"/>
              </a:solidFill>
              <a:ln w="9525">
                <a:noFill/>
                <a:round/>
                <a:headEnd/>
                <a:tailEnd/>
              </a:ln>
            </p:spPr>
            <p:txBody>
              <a:bodyPr/>
              <a:lstStyle/>
              <a:p>
                <a:endParaRPr lang="en-US"/>
              </a:p>
            </p:txBody>
          </p:sp>
          <p:sp>
            <p:nvSpPr>
              <p:cNvPr id="208627" name="Freeform 387"/>
              <p:cNvSpPr>
                <a:spLocks/>
              </p:cNvSpPr>
              <p:nvPr/>
            </p:nvSpPr>
            <p:spPr bwMode="auto">
              <a:xfrm>
                <a:off x="2295" y="2010"/>
                <a:ext cx="3" cy="1"/>
              </a:xfrm>
              <a:custGeom>
                <a:avLst/>
                <a:gdLst>
                  <a:gd name="T0" fmla="*/ 0 w 13"/>
                  <a:gd name="T1" fmla="*/ 0 h 5"/>
                  <a:gd name="T2" fmla="*/ 0 w 13"/>
                  <a:gd name="T3" fmla="*/ 0 h 5"/>
                  <a:gd name="T4" fmla="*/ 0 w 13"/>
                  <a:gd name="T5" fmla="*/ 0 h 5"/>
                  <a:gd name="T6" fmla="*/ 0 w 13"/>
                  <a:gd name="T7" fmla="*/ 0 h 5"/>
                  <a:gd name="T8" fmla="*/ 0 60000 65536"/>
                  <a:gd name="T9" fmla="*/ 0 60000 65536"/>
                  <a:gd name="T10" fmla="*/ 0 60000 65536"/>
                  <a:gd name="T11" fmla="*/ 0 60000 65536"/>
                  <a:gd name="T12" fmla="*/ 0 w 13"/>
                  <a:gd name="T13" fmla="*/ 0 h 5"/>
                  <a:gd name="T14" fmla="*/ 13 w 13"/>
                  <a:gd name="T15" fmla="*/ 5 h 5"/>
                </a:gdLst>
                <a:ahLst/>
                <a:cxnLst>
                  <a:cxn ang="T8">
                    <a:pos x="T0" y="T1"/>
                  </a:cxn>
                  <a:cxn ang="T9">
                    <a:pos x="T2" y="T3"/>
                  </a:cxn>
                  <a:cxn ang="T10">
                    <a:pos x="T4" y="T5"/>
                  </a:cxn>
                  <a:cxn ang="T11">
                    <a:pos x="T6" y="T7"/>
                  </a:cxn>
                </a:cxnLst>
                <a:rect l="T12" t="T13" r="T14" b="T15"/>
                <a:pathLst>
                  <a:path w="13" h="5">
                    <a:moveTo>
                      <a:pt x="13" y="0"/>
                    </a:moveTo>
                    <a:lnTo>
                      <a:pt x="8" y="5"/>
                    </a:lnTo>
                    <a:lnTo>
                      <a:pt x="0" y="5"/>
                    </a:lnTo>
                    <a:lnTo>
                      <a:pt x="13" y="0"/>
                    </a:lnTo>
                    <a:close/>
                  </a:path>
                </a:pathLst>
              </a:custGeom>
              <a:solidFill>
                <a:srgbClr val="000000"/>
              </a:solidFill>
              <a:ln w="9525">
                <a:noFill/>
                <a:round/>
                <a:headEnd/>
                <a:tailEnd/>
              </a:ln>
            </p:spPr>
            <p:txBody>
              <a:bodyPr/>
              <a:lstStyle/>
              <a:p>
                <a:endParaRPr lang="en-US"/>
              </a:p>
            </p:txBody>
          </p:sp>
          <p:sp>
            <p:nvSpPr>
              <p:cNvPr id="208628" name="Freeform 388"/>
              <p:cNvSpPr>
                <a:spLocks/>
              </p:cNvSpPr>
              <p:nvPr/>
            </p:nvSpPr>
            <p:spPr bwMode="auto">
              <a:xfrm>
                <a:off x="2293" y="2002"/>
                <a:ext cx="7" cy="8"/>
              </a:xfrm>
              <a:custGeom>
                <a:avLst/>
                <a:gdLst>
                  <a:gd name="T0" fmla="*/ 0 w 31"/>
                  <a:gd name="T1" fmla="*/ 0 h 33"/>
                  <a:gd name="T2" fmla="*/ 0 w 31"/>
                  <a:gd name="T3" fmla="*/ 0 h 33"/>
                  <a:gd name="T4" fmla="*/ 0 w 31"/>
                  <a:gd name="T5" fmla="*/ 0 h 33"/>
                  <a:gd name="T6" fmla="*/ 0 w 31"/>
                  <a:gd name="T7" fmla="*/ 0 h 33"/>
                  <a:gd name="T8" fmla="*/ 0 w 31"/>
                  <a:gd name="T9" fmla="*/ 0 h 33"/>
                  <a:gd name="T10" fmla="*/ 0 w 31"/>
                  <a:gd name="T11" fmla="*/ 0 h 33"/>
                  <a:gd name="T12" fmla="*/ 0 60000 65536"/>
                  <a:gd name="T13" fmla="*/ 0 60000 65536"/>
                  <a:gd name="T14" fmla="*/ 0 60000 65536"/>
                  <a:gd name="T15" fmla="*/ 0 60000 65536"/>
                  <a:gd name="T16" fmla="*/ 0 60000 65536"/>
                  <a:gd name="T17" fmla="*/ 0 60000 65536"/>
                  <a:gd name="T18" fmla="*/ 0 w 31"/>
                  <a:gd name="T19" fmla="*/ 0 h 33"/>
                  <a:gd name="T20" fmla="*/ 31 w 31"/>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1" h="33">
                    <a:moveTo>
                      <a:pt x="13" y="0"/>
                    </a:moveTo>
                    <a:lnTo>
                      <a:pt x="9" y="3"/>
                    </a:lnTo>
                    <a:lnTo>
                      <a:pt x="0" y="10"/>
                    </a:lnTo>
                    <a:lnTo>
                      <a:pt x="24" y="33"/>
                    </a:lnTo>
                    <a:lnTo>
                      <a:pt x="31" y="25"/>
                    </a:lnTo>
                    <a:lnTo>
                      <a:pt x="13" y="0"/>
                    </a:lnTo>
                    <a:close/>
                  </a:path>
                </a:pathLst>
              </a:custGeom>
              <a:solidFill>
                <a:srgbClr val="000000"/>
              </a:solidFill>
              <a:ln w="9525">
                <a:noFill/>
                <a:round/>
                <a:headEnd/>
                <a:tailEnd/>
              </a:ln>
            </p:spPr>
            <p:txBody>
              <a:bodyPr/>
              <a:lstStyle/>
              <a:p>
                <a:endParaRPr lang="en-US"/>
              </a:p>
            </p:txBody>
          </p:sp>
          <p:sp>
            <p:nvSpPr>
              <p:cNvPr id="208629" name="Freeform 389"/>
              <p:cNvSpPr>
                <a:spLocks/>
              </p:cNvSpPr>
              <p:nvPr/>
            </p:nvSpPr>
            <p:spPr bwMode="auto">
              <a:xfrm>
                <a:off x="2295" y="2002"/>
                <a:ext cx="1" cy="1"/>
              </a:xfrm>
              <a:custGeom>
                <a:avLst/>
                <a:gdLst>
                  <a:gd name="T0" fmla="*/ 0 w 4"/>
                  <a:gd name="T1" fmla="*/ 0 h 3"/>
                  <a:gd name="T2" fmla="*/ 0 w 4"/>
                  <a:gd name="T3" fmla="*/ 0 h 3"/>
                  <a:gd name="T4" fmla="*/ 0 w 4"/>
                  <a:gd name="T5" fmla="*/ 0 h 3"/>
                  <a:gd name="T6" fmla="*/ 0 w 4"/>
                  <a:gd name="T7" fmla="*/ 0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0" y="3"/>
                    </a:moveTo>
                    <a:lnTo>
                      <a:pt x="1" y="1"/>
                    </a:lnTo>
                    <a:lnTo>
                      <a:pt x="4" y="0"/>
                    </a:lnTo>
                    <a:lnTo>
                      <a:pt x="0" y="3"/>
                    </a:lnTo>
                    <a:close/>
                  </a:path>
                </a:pathLst>
              </a:custGeom>
              <a:solidFill>
                <a:srgbClr val="000000"/>
              </a:solidFill>
              <a:ln w="9525">
                <a:noFill/>
                <a:round/>
                <a:headEnd/>
                <a:tailEnd/>
              </a:ln>
            </p:spPr>
            <p:txBody>
              <a:bodyPr/>
              <a:lstStyle/>
              <a:p>
                <a:endParaRPr lang="en-US"/>
              </a:p>
            </p:txBody>
          </p:sp>
          <p:sp>
            <p:nvSpPr>
              <p:cNvPr id="208630" name="Freeform 390"/>
              <p:cNvSpPr>
                <a:spLocks/>
              </p:cNvSpPr>
              <p:nvPr/>
            </p:nvSpPr>
            <p:spPr bwMode="auto">
              <a:xfrm>
                <a:off x="2296" y="1999"/>
                <a:ext cx="8" cy="10"/>
              </a:xfrm>
              <a:custGeom>
                <a:avLst/>
                <a:gdLst>
                  <a:gd name="T0" fmla="*/ 0 w 34"/>
                  <a:gd name="T1" fmla="*/ 0 h 37"/>
                  <a:gd name="T2" fmla="*/ 0 w 34"/>
                  <a:gd name="T3" fmla="*/ 0 h 37"/>
                  <a:gd name="T4" fmla="*/ 0 w 34"/>
                  <a:gd name="T5" fmla="*/ 0 h 37"/>
                  <a:gd name="T6" fmla="*/ 0 w 34"/>
                  <a:gd name="T7" fmla="*/ 0 h 37"/>
                  <a:gd name="T8" fmla="*/ 0 w 34"/>
                  <a:gd name="T9" fmla="*/ 0 h 37"/>
                  <a:gd name="T10" fmla="*/ 0 w 34"/>
                  <a:gd name="T11" fmla="*/ 0 h 37"/>
                  <a:gd name="T12" fmla="*/ 0 60000 65536"/>
                  <a:gd name="T13" fmla="*/ 0 60000 65536"/>
                  <a:gd name="T14" fmla="*/ 0 60000 65536"/>
                  <a:gd name="T15" fmla="*/ 0 60000 65536"/>
                  <a:gd name="T16" fmla="*/ 0 60000 65536"/>
                  <a:gd name="T17" fmla="*/ 0 60000 65536"/>
                  <a:gd name="T18" fmla="*/ 0 w 34"/>
                  <a:gd name="T19" fmla="*/ 0 h 37"/>
                  <a:gd name="T20" fmla="*/ 34 w 34"/>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34" h="37">
                    <a:moveTo>
                      <a:pt x="34" y="25"/>
                    </a:moveTo>
                    <a:lnTo>
                      <a:pt x="16" y="0"/>
                    </a:lnTo>
                    <a:lnTo>
                      <a:pt x="0" y="8"/>
                    </a:lnTo>
                    <a:lnTo>
                      <a:pt x="14" y="37"/>
                    </a:lnTo>
                    <a:lnTo>
                      <a:pt x="30" y="28"/>
                    </a:lnTo>
                    <a:lnTo>
                      <a:pt x="34" y="25"/>
                    </a:lnTo>
                    <a:close/>
                  </a:path>
                </a:pathLst>
              </a:custGeom>
              <a:solidFill>
                <a:srgbClr val="000000"/>
              </a:solidFill>
              <a:ln w="9525">
                <a:noFill/>
                <a:round/>
                <a:headEnd/>
                <a:tailEnd/>
              </a:ln>
            </p:spPr>
            <p:txBody>
              <a:bodyPr/>
              <a:lstStyle/>
              <a:p>
                <a:endParaRPr lang="en-US"/>
              </a:p>
            </p:txBody>
          </p:sp>
          <p:sp>
            <p:nvSpPr>
              <p:cNvPr id="208631" name="Freeform 391"/>
              <p:cNvSpPr>
                <a:spLocks/>
              </p:cNvSpPr>
              <p:nvPr/>
            </p:nvSpPr>
            <p:spPr bwMode="auto">
              <a:xfrm>
                <a:off x="2303" y="2006"/>
                <a:ext cx="1" cy="1"/>
              </a:xfrm>
              <a:custGeom>
                <a:avLst/>
                <a:gdLst>
                  <a:gd name="T0" fmla="*/ 0 w 4"/>
                  <a:gd name="T1" fmla="*/ 0 h 3"/>
                  <a:gd name="T2" fmla="*/ 0 w 4"/>
                  <a:gd name="T3" fmla="*/ 0 h 3"/>
                  <a:gd name="T4" fmla="*/ 0 w 4"/>
                  <a:gd name="T5" fmla="*/ 0 h 3"/>
                  <a:gd name="T6" fmla="*/ 0 w 4"/>
                  <a:gd name="T7" fmla="*/ 0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4" y="0"/>
                    </a:moveTo>
                    <a:lnTo>
                      <a:pt x="3" y="2"/>
                    </a:lnTo>
                    <a:lnTo>
                      <a:pt x="0" y="3"/>
                    </a:lnTo>
                    <a:lnTo>
                      <a:pt x="4" y="0"/>
                    </a:lnTo>
                    <a:close/>
                  </a:path>
                </a:pathLst>
              </a:custGeom>
              <a:solidFill>
                <a:srgbClr val="000000"/>
              </a:solidFill>
              <a:ln w="9525">
                <a:noFill/>
                <a:round/>
                <a:headEnd/>
                <a:tailEnd/>
              </a:ln>
            </p:spPr>
            <p:txBody>
              <a:bodyPr/>
              <a:lstStyle/>
              <a:p>
                <a:endParaRPr lang="en-US"/>
              </a:p>
            </p:txBody>
          </p:sp>
          <p:sp>
            <p:nvSpPr>
              <p:cNvPr id="208632" name="Freeform 392"/>
              <p:cNvSpPr>
                <a:spLocks/>
              </p:cNvSpPr>
              <p:nvPr/>
            </p:nvSpPr>
            <p:spPr bwMode="auto">
              <a:xfrm>
                <a:off x="2299" y="1998"/>
                <a:ext cx="7" cy="8"/>
              </a:xfrm>
              <a:custGeom>
                <a:avLst/>
                <a:gdLst>
                  <a:gd name="T0" fmla="*/ 0 w 31"/>
                  <a:gd name="T1" fmla="*/ 0 h 33"/>
                  <a:gd name="T2" fmla="*/ 0 w 31"/>
                  <a:gd name="T3" fmla="*/ 0 h 33"/>
                  <a:gd name="T4" fmla="*/ 0 w 31"/>
                  <a:gd name="T5" fmla="*/ 0 h 33"/>
                  <a:gd name="T6" fmla="*/ 0 w 31"/>
                  <a:gd name="T7" fmla="*/ 0 h 33"/>
                  <a:gd name="T8" fmla="*/ 0 w 31"/>
                  <a:gd name="T9" fmla="*/ 0 h 33"/>
                  <a:gd name="T10" fmla="*/ 0 w 31"/>
                  <a:gd name="T11" fmla="*/ 0 h 33"/>
                  <a:gd name="T12" fmla="*/ 0 60000 65536"/>
                  <a:gd name="T13" fmla="*/ 0 60000 65536"/>
                  <a:gd name="T14" fmla="*/ 0 60000 65536"/>
                  <a:gd name="T15" fmla="*/ 0 60000 65536"/>
                  <a:gd name="T16" fmla="*/ 0 60000 65536"/>
                  <a:gd name="T17" fmla="*/ 0 60000 65536"/>
                  <a:gd name="T18" fmla="*/ 0 w 31"/>
                  <a:gd name="T19" fmla="*/ 0 h 33"/>
                  <a:gd name="T20" fmla="*/ 31 w 31"/>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1" h="33">
                    <a:moveTo>
                      <a:pt x="12" y="0"/>
                    </a:moveTo>
                    <a:lnTo>
                      <a:pt x="7" y="3"/>
                    </a:lnTo>
                    <a:lnTo>
                      <a:pt x="0" y="10"/>
                    </a:lnTo>
                    <a:lnTo>
                      <a:pt x="22" y="33"/>
                    </a:lnTo>
                    <a:lnTo>
                      <a:pt x="31" y="25"/>
                    </a:lnTo>
                    <a:lnTo>
                      <a:pt x="12" y="0"/>
                    </a:lnTo>
                    <a:close/>
                  </a:path>
                </a:pathLst>
              </a:custGeom>
              <a:solidFill>
                <a:srgbClr val="000000"/>
              </a:solidFill>
              <a:ln w="9525">
                <a:noFill/>
                <a:round/>
                <a:headEnd/>
                <a:tailEnd/>
              </a:ln>
            </p:spPr>
            <p:txBody>
              <a:bodyPr/>
              <a:lstStyle/>
              <a:p>
                <a:endParaRPr lang="en-US"/>
              </a:p>
            </p:txBody>
          </p:sp>
          <p:sp>
            <p:nvSpPr>
              <p:cNvPr id="208633" name="Freeform 393"/>
              <p:cNvSpPr>
                <a:spLocks/>
              </p:cNvSpPr>
              <p:nvPr/>
            </p:nvSpPr>
            <p:spPr bwMode="auto">
              <a:xfrm>
                <a:off x="2301" y="1998"/>
                <a:ext cx="1" cy="1"/>
              </a:xfrm>
              <a:custGeom>
                <a:avLst/>
                <a:gdLst>
                  <a:gd name="T0" fmla="*/ 0 w 5"/>
                  <a:gd name="T1" fmla="*/ 0 h 3"/>
                  <a:gd name="T2" fmla="*/ 0 w 5"/>
                  <a:gd name="T3" fmla="*/ 0 h 3"/>
                  <a:gd name="T4" fmla="*/ 0 w 5"/>
                  <a:gd name="T5" fmla="*/ 0 h 3"/>
                  <a:gd name="T6" fmla="*/ 0 w 5"/>
                  <a:gd name="T7" fmla="*/ 0 h 3"/>
                  <a:gd name="T8" fmla="*/ 0 60000 65536"/>
                  <a:gd name="T9" fmla="*/ 0 60000 65536"/>
                  <a:gd name="T10" fmla="*/ 0 60000 65536"/>
                  <a:gd name="T11" fmla="*/ 0 60000 65536"/>
                  <a:gd name="T12" fmla="*/ 0 w 5"/>
                  <a:gd name="T13" fmla="*/ 0 h 3"/>
                  <a:gd name="T14" fmla="*/ 5 w 5"/>
                  <a:gd name="T15" fmla="*/ 3 h 3"/>
                </a:gdLst>
                <a:ahLst/>
                <a:cxnLst>
                  <a:cxn ang="T8">
                    <a:pos x="T0" y="T1"/>
                  </a:cxn>
                  <a:cxn ang="T9">
                    <a:pos x="T2" y="T3"/>
                  </a:cxn>
                  <a:cxn ang="T10">
                    <a:pos x="T4" y="T5"/>
                  </a:cxn>
                  <a:cxn ang="T11">
                    <a:pos x="T6" y="T7"/>
                  </a:cxn>
                </a:cxnLst>
                <a:rect l="T12" t="T13" r="T14" b="T15"/>
                <a:pathLst>
                  <a:path w="5" h="3">
                    <a:moveTo>
                      <a:pt x="0" y="3"/>
                    </a:moveTo>
                    <a:lnTo>
                      <a:pt x="3" y="1"/>
                    </a:lnTo>
                    <a:lnTo>
                      <a:pt x="5" y="0"/>
                    </a:lnTo>
                    <a:lnTo>
                      <a:pt x="0" y="3"/>
                    </a:lnTo>
                    <a:close/>
                  </a:path>
                </a:pathLst>
              </a:custGeom>
              <a:solidFill>
                <a:srgbClr val="000000"/>
              </a:solidFill>
              <a:ln w="9525">
                <a:noFill/>
                <a:round/>
                <a:headEnd/>
                <a:tailEnd/>
              </a:ln>
            </p:spPr>
            <p:txBody>
              <a:bodyPr/>
              <a:lstStyle/>
              <a:p>
                <a:endParaRPr lang="en-US"/>
              </a:p>
            </p:txBody>
          </p:sp>
          <p:sp>
            <p:nvSpPr>
              <p:cNvPr id="208634" name="Freeform 394"/>
              <p:cNvSpPr>
                <a:spLocks/>
              </p:cNvSpPr>
              <p:nvPr/>
            </p:nvSpPr>
            <p:spPr bwMode="auto">
              <a:xfrm>
                <a:off x="2302" y="1995"/>
                <a:ext cx="8" cy="10"/>
              </a:xfrm>
              <a:custGeom>
                <a:avLst/>
                <a:gdLst>
                  <a:gd name="T0" fmla="*/ 0 w 35"/>
                  <a:gd name="T1" fmla="*/ 0 h 37"/>
                  <a:gd name="T2" fmla="*/ 0 w 35"/>
                  <a:gd name="T3" fmla="*/ 0 h 37"/>
                  <a:gd name="T4" fmla="*/ 0 w 35"/>
                  <a:gd name="T5" fmla="*/ 0 h 37"/>
                  <a:gd name="T6" fmla="*/ 0 w 35"/>
                  <a:gd name="T7" fmla="*/ 0 h 37"/>
                  <a:gd name="T8" fmla="*/ 0 w 35"/>
                  <a:gd name="T9" fmla="*/ 0 h 37"/>
                  <a:gd name="T10" fmla="*/ 0 w 35"/>
                  <a:gd name="T11" fmla="*/ 0 h 37"/>
                  <a:gd name="T12" fmla="*/ 0 60000 65536"/>
                  <a:gd name="T13" fmla="*/ 0 60000 65536"/>
                  <a:gd name="T14" fmla="*/ 0 60000 65536"/>
                  <a:gd name="T15" fmla="*/ 0 60000 65536"/>
                  <a:gd name="T16" fmla="*/ 0 60000 65536"/>
                  <a:gd name="T17" fmla="*/ 0 60000 65536"/>
                  <a:gd name="T18" fmla="*/ 0 w 35"/>
                  <a:gd name="T19" fmla="*/ 0 h 37"/>
                  <a:gd name="T20" fmla="*/ 35 w 35"/>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35" h="37">
                    <a:moveTo>
                      <a:pt x="35" y="25"/>
                    </a:moveTo>
                    <a:lnTo>
                      <a:pt x="16" y="0"/>
                    </a:lnTo>
                    <a:lnTo>
                      <a:pt x="0" y="8"/>
                    </a:lnTo>
                    <a:lnTo>
                      <a:pt x="14" y="37"/>
                    </a:lnTo>
                    <a:lnTo>
                      <a:pt x="30" y="28"/>
                    </a:lnTo>
                    <a:lnTo>
                      <a:pt x="35" y="25"/>
                    </a:lnTo>
                    <a:close/>
                  </a:path>
                </a:pathLst>
              </a:custGeom>
              <a:solidFill>
                <a:srgbClr val="000000"/>
              </a:solidFill>
              <a:ln w="9525">
                <a:noFill/>
                <a:round/>
                <a:headEnd/>
                <a:tailEnd/>
              </a:ln>
            </p:spPr>
            <p:txBody>
              <a:bodyPr/>
              <a:lstStyle/>
              <a:p>
                <a:endParaRPr lang="en-US"/>
              </a:p>
            </p:txBody>
          </p:sp>
          <p:sp>
            <p:nvSpPr>
              <p:cNvPr id="208635" name="Freeform 395"/>
              <p:cNvSpPr>
                <a:spLocks/>
              </p:cNvSpPr>
              <p:nvPr/>
            </p:nvSpPr>
            <p:spPr bwMode="auto">
              <a:xfrm>
                <a:off x="2309" y="2002"/>
                <a:ext cx="1" cy="1"/>
              </a:xfrm>
              <a:custGeom>
                <a:avLst/>
                <a:gdLst>
                  <a:gd name="T0" fmla="*/ 0 w 5"/>
                  <a:gd name="T1" fmla="*/ 0 h 3"/>
                  <a:gd name="T2" fmla="*/ 0 w 5"/>
                  <a:gd name="T3" fmla="*/ 0 h 3"/>
                  <a:gd name="T4" fmla="*/ 0 w 5"/>
                  <a:gd name="T5" fmla="*/ 0 h 3"/>
                  <a:gd name="T6" fmla="*/ 0 w 5"/>
                  <a:gd name="T7" fmla="*/ 0 h 3"/>
                  <a:gd name="T8" fmla="*/ 0 60000 65536"/>
                  <a:gd name="T9" fmla="*/ 0 60000 65536"/>
                  <a:gd name="T10" fmla="*/ 0 60000 65536"/>
                  <a:gd name="T11" fmla="*/ 0 60000 65536"/>
                  <a:gd name="T12" fmla="*/ 0 w 5"/>
                  <a:gd name="T13" fmla="*/ 0 h 3"/>
                  <a:gd name="T14" fmla="*/ 5 w 5"/>
                  <a:gd name="T15" fmla="*/ 3 h 3"/>
                </a:gdLst>
                <a:ahLst/>
                <a:cxnLst>
                  <a:cxn ang="T8">
                    <a:pos x="T0" y="T1"/>
                  </a:cxn>
                  <a:cxn ang="T9">
                    <a:pos x="T2" y="T3"/>
                  </a:cxn>
                  <a:cxn ang="T10">
                    <a:pos x="T4" y="T5"/>
                  </a:cxn>
                  <a:cxn ang="T11">
                    <a:pos x="T6" y="T7"/>
                  </a:cxn>
                </a:cxnLst>
                <a:rect l="T12" t="T13" r="T14" b="T15"/>
                <a:pathLst>
                  <a:path w="5" h="3">
                    <a:moveTo>
                      <a:pt x="5" y="0"/>
                    </a:moveTo>
                    <a:lnTo>
                      <a:pt x="2" y="2"/>
                    </a:lnTo>
                    <a:lnTo>
                      <a:pt x="0" y="3"/>
                    </a:lnTo>
                    <a:lnTo>
                      <a:pt x="5" y="0"/>
                    </a:lnTo>
                    <a:close/>
                  </a:path>
                </a:pathLst>
              </a:custGeom>
              <a:solidFill>
                <a:srgbClr val="000000"/>
              </a:solidFill>
              <a:ln w="9525">
                <a:noFill/>
                <a:round/>
                <a:headEnd/>
                <a:tailEnd/>
              </a:ln>
            </p:spPr>
            <p:txBody>
              <a:bodyPr/>
              <a:lstStyle/>
              <a:p>
                <a:endParaRPr lang="en-US"/>
              </a:p>
            </p:txBody>
          </p:sp>
          <p:sp>
            <p:nvSpPr>
              <p:cNvPr id="208636" name="Freeform 396"/>
              <p:cNvSpPr>
                <a:spLocks/>
              </p:cNvSpPr>
              <p:nvPr/>
            </p:nvSpPr>
            <p:spPr bwMode="auto">
              <a:xfrm>
                <a:off x="2305" y="1993"/>
                <a:ext cx="7" cy="9"/>
              </a:xfrm>
              <a:custGeom>
                <a:avLst/>
                <a:gdLst>
                  <a:gd name="T0" fmla="*/ 0 w 31"/>
                  <a:gd name="T1" fmla="*/ 0 h 35"/>
                  <a:gd name="T2" fmla="*/ 0 w 31"/>
                  <a:gd name="T3" fmla="*/ 0 h 35"/>
                  <a:gd name="T4" fmla="*/ 0 w 31"/>
                  <a:gd name="T5" fmla="*/ 0 h 35"/>
                  <a:gd name="T6" fmla="*/ 0 w 31"/>
                  <a:gd name="T7" fmla="*/ 0 h 35"/>
                  <a:gd name="T8" fmla="*/ 0 w 31"/>
                  <a:gd name="T9" fmla="*/ 0 h 35"/>
                  <a:gd name="T10" fmla="*/ 0 w 31"/>
                  <a:gd name="T11" fmla="*/ 0 h 35"/>
                  <a:gd name="T12" fmla="*/ 0 60000 65536"/>
                  <a:gd name="T13" fmla="*/ 0 60000 65536"/>
                  <a:gd name="T14" fmla="*/ 0 60000 65536"/>
                  <a:gd name="T15" fmla="*/ 0 60000 65536"/>
                  <a:gd name="T16" fmla="*/ 0 60000 65536"/>
                  <a:gd name="T17" fmla="*/ 0 60000 65536"/>
                  <a:gd name="T18" fmla="*/ 0 w 31"/>
                  <a:gd name="T19" fmla="*/ 0 h 35"/>
                  <a:gd name="T20" fmla="*/ 31 w 31"/>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31" h="35">
                    <a:moveTo>
                      <a:pt x="20" y="0"/>
                    </a:moveTo>
                    <a:lnTo>
                      <a:pt x="9" y="5"/>
                    </a:lnTo>
                    <a:lnTo>
                      <a:pt x="0" y="12"/>
                    </a:lnTo>
                    <a:lnTo>
                      <a:pt x="24" y="35"/>
                    </a:lnTo>
                    <a:lnTo>
                      <a:pt x="31" y="27"/>
                    </a:lnTo>
                    <a:lnTo>
                      <a:pt x="20" y="0"/>
                    </a:lnTo>
                    <a:close/>
                  </a:path>
                </a:pathLst>
              </a:custGeom>
              <a:solidFill>
                <a:srgbClr val="000000"/>
              </a:solidFill>
              <a:ln w="9525">
                <a:noFill/>
                <a:round/>
                <a:headEnd/>
                <a:tailEnd/>
              </a:ln>
            </p:spPr>
            <p:txBody>
              <a:bodyPr/>
              <a:lstStyle/>
              <a:p>
                <a:endParaRPr lang="en-US"/>
              </a:p>
            </p:txBody>
          </p:sp>
          <p:sp>
            <p:nvSpPr>
              <p:cNvPr id="208637" name="Freeform 397"/>
              <p:cNvSpPr>
                <a:spLocks/>
              </p:cNvSpPr>
              <p:nvPr/>
            </p:nvSpPr>
            <p:spPr bwMode="auto">
              <a:xfrm>
                <a:off x="2307" y="1993"/>
                <a:ext cx="3" cy="1"/>
              </a:xfrm>
              <a:custGeom>
                <a:avLst/>
                <a:gdLst>
                  <a:gd name="T0" fmla="*/ 0 w 11"/>
                  <a:gd name="T1" fmla="*/ 0 h 5"/>
                  <a:gd name="T2" fmla="*/ 0 w 11"/>
                  <a:gd name="T3" fmla="*/ 0 h 5"/>
                  <a:gd name="T4" fmla="*/ 0 w 11"/>
                  <a:gd name="T5" fmla="*/ 0 h 5"/>
                  <a:gd name="T6" fmla="*/ 0 w 11"/>
                  <a:gd name="T7" fmla="*/ 0 h 5"/>
                  <a:gd name="T8" fmla="*/ 0 60000 65536"/>
                  <a:gd name="T9" fmla="*/ 0 60000 65536"/>
                  <a:gd name="T10" fmla="*/ 0 60000 65536"/>
                  <a:gd name="T11" fmla="*/ 0 60000 65536"/>
                  <a:gd name="T12" fmla="*/ 0 w 11"/>
                  <a:gd name="T13" fmla="*/ 0 h 5"/>
                  <a:gd name="T14" fmla="*/ 11 w 11"/>
                  <a:gd name="T15" fmla="*/ 5 h 5"/>
                </a:gdLst>
                <a:ahLst/>
                <a:cxnLst>
                  <a:cxn ang="T8">
                    <a:pos x="T0" y="T1"/>
                  </a:cxn>
                  <a:cxn ang="T9">
                    <a:pos x="T2" y="T3"/>
                  </a:cxn>
                  <a:cxn ang="T10">
                    <a:pos x="T4" y="T5"/>
                  </a:cxn>
                  <a:cxn ang="T11">
                    <a:pos x="T6" y="T7"/>
                  </a:cxn>
                </a:cxnLst>
                <a:rect l="T12" t="T13" r="T14" b="T15"/>
                <a:pathLst>
                  <a:path w="11" h="5">
                    <a:moveTo>
                      <a:pt x="0" y="5"/>
                    </a:moveTo>
                    <a:lnTo>
                      <a:pt x="5" y="0"/>
                    </a:lnTo>
                    <a:lnTo>
                      <a:pt x="11" y="0"/>
                    </a:lnTo>
                    <a:lnTo>
                      <a:pt x="0" y="5"/>
                    </a:lnTo>
                    <a:close/>
                  </a:path>
                </a:pathLst>
              </a:custGeom>
              <a:solidFill>
                <a:srgbClr val="000000"/>
              </a:solidFill>
              <a:ln w="9525">
                <a:noFill/>
                <a:round/>
                <a:headEnd/>
                <a:tailEnd/>
              </a:ln>
            </p:spPr>
            <p:txBody>
              <a:bodyPr/>
              <a:lstStyle/>
              <a:p>
                <a:endParaRPr lang="en-US"/>
              </a:p>
            </p:txBody>
          </p:sp>
          <p:sp>
            <p:nvSpPr>
              <p:cNvPr id="208638" name="Freeform 398"/>
              <p:cNvSpPr>
                <a:spLocks/>
              </p:cNvSpPr>
              <p:nvPr/>
            </p:nvSpPr>
            <p:spPr bwMode="auto">
              <a:xfrm>
                <a:off x="2310" y="1993"/>
                <a:ext cx="3" cy="8"/>
              </a:xfrm>
              <a:custGeom>
                <a:avLst/>
                <a:gdLst>
                  <a:gd name="T0" fmla="*/ 0 w 15"/>
                  <a:gd name="T1" fmla="*/ 0 h 32"/>
                  <a:gd name="T2" fmla="*/ 0 w 15"/>
                  <a:gd name="T3" fmla="*/ 0 h 32"/>
                  <a:gd name="T4" fmla="*/ 0 w 15"/>
                  <a:gd name="T5" fmla="*/ 0 h 32"/>
                  <a:gd name="T6" fmla="*/ 0 w 15"/>
                  <a:gd name="T7" fmla="*/ 0 h 32"/>
                  <a:gd name="T8" fmla="*/ 0 w 15"/>
                  <a:gd name="T9" fmla="*/ 0 h 32"/>
                  <a:gd name="T10" fmla="*/ 0 w 15"/>
                  <a:gd name="T11" fmla="*/ 0 h 32"/>
                  <a:gd name="T12" fmla="*/ 0 60000 65536"/>
                  <a:gd name="T13" fmla="*/ 0 60000 65536"/>
                  <a:gd name="T14" fmla="*/ 0 60000 65536"/>
                  <a:gd name="T15" fmla="*/ 0 60000 65536"/>
                  <a:gd name="T16" fmla="*/ 0 60000 65536"/>
                  <a:gd name="T17" fmla="*/ 0 60000 65536"/>
                  <a:gd name="T18" fmla="*/ 0 w 15"/>
                  <a:gd name="T19" fmla="*/ 0 h 32"/>
                  <a:gd name="T20" fmla="*/ 15 w 15"/>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15" h="32">
                    <a:moveTo>
                      <a:pt x="15" y="31"/>
                    </a:moveTo>
                    <a:lnTo>
                      <a:pt x="7" y="0"/>
                    </a:lnTo>
                    <a:lnTo>
                      <a:pt x="0" y="0"/>
                    </a:lnTo>
                    <a:lnTo>
                      <a:pt x="0" y="32"/>
                    </a:lnTo>
                    <a:lnTo>
                      <a:pt x="7" y="32"/>
                    </a:lnTo>
                    <a:lnTo>
                      <a:pt x="15" y="31"/>
                    </a:lnTo>
                    <a:close/>
                  </a:path>
                </a:pathLst>
              </a:custGeom>
              <a:solidFill>
                <a:srgbClr val="000000"/>
              </a:solidFill>
              <a:ln w="9525">
                <a:noFill/>
                <a:round/>
                <a:headEnd/>
                <a:tailEnd/>
              </a:ln>
            </p:spPr>
            <p:txBody>
              <a:bodyPr/>
              <a:lstStyle/>
              <a:p>
                <a:endParaRPr lang="en-US"/>
              </a:p>
            </p:txBody>
          </p:sp>
          <p:sp>
            <p:nvSpPr>
              <p:cNvPr id="208639" name="Freeform 399"/>
              <p:cNvSpPr>
                <a:spLocks/>
              </p:cNvSpPr>
              <p:nvPr/>
            </p:nvSpPr>
            <p:spPr bwMode="auto">
              <a:xfrm>
                <a:off x="2311" y="2001"/>
                <a:ext cx="2" cy="1"/>
              </a:xfrm>
              <a:custGeom>
                <a:avLst/>
                <a:gdLst>
                  <a:gd name="T0" fmla="*/ 0 w 8"/>
                  <a:gd name="T1" fmla="*/ 0 h 1"/>
                  <a:gd name="T2" fmla="*/ 0 w 8"/>
                  <a:gd name="T3" fmla="*/ 1 h 1"/>
                  <a:gd name="T4" fmla="*/ 0 w 8"/>
                  <a:gd name="T5" fmla="*/ 1 h 1"/>
                  <a:gd name="T6" fmla="*/ 0 w 8"/>
                  <a:gd name="T7" fmla="*/ 0 h 1"/>
                  <a:gd name="T8" fmla="*/ 0 60000 65536"/>
                  <a:gd name="T9" fmla="*/ 0 60000 65536"/>
                  <a:gd name="T10" fmla="*/ 0 60000 65536"/>
                  <a:gd name="T11" fmla="*/ 0 60000 65536"/>
                  <a:gd name="T12" fmla="*/ 0 w 8"/>
                  <a:gd name="T13" fmla="*/ 0 h 1"/>
                  <a:gd name="T14" fmla="*/ 8 w 8"/>
                  <a:gd name="T15" fmla="*/ 1 h 1"/>
                </a:gdLst>
                <a:ahLst/>
                <a:cxnLst>
                  <a:cxn ang="T8">
                    <a:pos x="T0" y="T1"/>
                  </a:cxn>
                  <a:cxn ang="T9">
                    <a:pos x="T2" y="T3"/>
                  </a:cxn>
                  <a:cxn ang="T10">
                    <a:pos x="T4" y="T5"/>
                  </a:cxn>
                  <a:cxn ang="T11">
                    <a:pos x="T6" y="T7"/>
                  </a:cxn>
                </a:cxnLst>
                <a:rect l="T12" t="T13" r="T14" b="T15"/>
                <a:pathLst>
                  <a:path w="8" h="1">
                    <a:moveTo>
                      <a:pt x="8" y="0"/>
                    </a:moveTo>
                    <a:lnTo>
                      <a:pt x="4" y="1"/>
                    </a:lnTo>
                    <a:lnTo>
                      <a:pt x="0" y="1"/>
                    </a:lnTo>
                    <a:lnTo>
                      <a:pt x="8" y="0"/>
                    </a:lnTo>
                    <a:close/>
                  </a:path>
                </a:pathLst>
              </a:custGeom>
              <a:solidFill>
                <a:srgbClr val="000000"/>
              </a:solidFill>
              <a:ln w="9525">
                <a:noFill/>
                <a:round/>
                <a:headEnd/>
                <a:tailEnd/>
              </a:ln>
            </p:spPr>
            <p:txBody>
              <a:bodyPr/>
              <a:lstStyle/>
              <a:p>
                <a:endParaRPr lang="en-US"/>
              </a:p>
            </p:txBody>
          </p:sp>
          <p:sp>
            <p:nvSpPr>
              <p:cNvPr id="208640" name="Freeform 400"/>
              <p:cNvSpPr>
                <a:spLocks/>
              </p:cNvSpPr>
              <p:nvPr/>
            </p:nvSpPr>
            <p:spPr bwMode="auto">
              <a:xfrm>
                <a:off x="2310" y="1993"/>
                <a:ext cx="4" cy="8"/>
              </a:xfrm>
              <a:custGeom>
                <a:avLst/>
                <a:gdLst>
                  <a:gd name="T0" fmla="*/ 0 w 18"/>
                  <a:gd name="T1" fmla="*/ 0 h 31"/>
                  <a:gd name="T2" fmla="*/ 0 w 18"/>
                  <a:gd name="T3" fmla="*/ 0 h 31"/>
                  <a:gd name="T4" fmla="*/ 0 w 18"/>
                  <a:gd name="T5" fmla="*/ 0 h 31"/>
                  <a:gd name="T6" fmla="*/ 0 w 18"/>
                  <a:gd name="T7" fmla="*/ 0 h 31"/>
                  <a:gd name="T8" fmla="*/ 0 w 18"/>
                  <a:gd name="T9" fmla="*/ 0 h 31"/>
                  <a:gd name="T10" fmla="*/ 0 60000 65536"/>
                  <a:gd name="T11" fmla="*/ 0 60000 65536"/>
                  <a:gd name="T12" fmla="*/ 0 60000 65536"/>
                  <a:gd name="T13" fmla="*/ 0 60000 65536"/>
                  <a:gd name="T14" fmla="*/ 0 60000 65536"/>
                  <a:gd name="T15" fmla="*/ 0 w 18"/>
                  <a:gd name="T16" fmla="*/ 0 h 31"/>
                  <a:gd name="T17" fmla="*/ 18 w 18"/>
                  <a:gd name="T18" fmla="*/ 31 h 31"/>
                </a:gdLst>
                <a:ahLst/>
                <a:cxnLst>
                  <a:cxn ang="T10">
                    <a:pos x="T0" y="T1"/>
                  </a:cxn>
                  <a:cxn ang="T11">
                    <a:pos x="T2" y="T3"/>
                  </a:cxn>
                  <a:cxn ang="T12">
                    <a:pos x="T4" y="T5"/>
                  </a:cxn>
                  <a:cxn ang="T13">
                    <a:pos x="T6" y="T7"/>
                  </a:cxn>
                  <a:cxn ang="T14">
                    <a:pos x="T8" y="T9"/>
                  </a:cxn>
                </a:cxnLst>
                <a:rect l="T15" t="T16" r="T17" b="T18"/>
                <a:pathLst>
                  <a:path w="18" h="31">
                    <a:moveTo>
                      <a:pt x="4" y="0"/>
                    </a:moveTo>
                    <a:lnTo>
                      <a:pt x="18" y="28"/>
                    </a:lnTo>
                    <a:lnTo>
                      <a:pt x="14" y="31"/>
                    </a:lnTo>
                    <a:lnTo>
                      <a:pt x="0" y="2"/>
                    </a:lnTo>
                    <a:lnTo>
                      <a:pt x="4" y="0"/>
                    </a:lnTo>
                    <a:close/>
                  </a:path>
                </a:pathLst>
              </a:custGeom>
              <a:solidFill>
                <a:srgbClr val="000000"/>
              </a:solidFill>
              <a:ln w="9525">
                <a:noFill/>
                <a:round/>
                <a:headEnd/>
                <a:tailEnd/>
              </a:ln>
            </p:spPr>
            <p:txBody>
              <a:bodyPr/>
              <a:lstStyle/>
              <a:p>
                <a:endParaRPr lang="en-US"/>
              </a:p>
            </p:txBody>
          </p:sp>
          <p:sp>
            <p:nvSpPr>
              <p:cNvPr id="208641" name="Freeform 401"/>
              <p:cNvSpPr>
                <a:spLocks/>
              </p:cNvSpPr>
              <p:nvPr/>
            </p:nvSpPr>
            <p:spPr bwMode="auto">
              <a:xfrm>
                <a:off x="2332" y="1979"/>
                <a:ext cx="6" cy="9"/>
              </a:xfrm>
              <a:custGeom>
                <a:avLst/>
                <a:gdLst>
                  <a:gd name="T0" fmla="*/ 0 w 27"/>
                  <a:gd name="T1" fmla="*/ 0 h 33"/>
                  <a:gd name="T2" fmla="*/ 0 w 27"/>
                  <a:gd name="T3" fmla="*/ 0 h 33"/>
                  <a:gd name="T4" fmla="*/ 0 w 27"/>
                  <a:gd name="T5" fmla="*/ 0 h 33"/>
                  <a:gd name="T6" fmla="*/ 0 w 27"/>
                  <a:gd name="T7" fmla="*/ 0 h 33"/>
                  <a:gd name="T8" fmla="*/ 0 w 27"/>
                  <a:gd name="T9" fmla="*/ 0 h 33"/>
                  <a:gd name="T10" fmla="*/ 0 w 27"/>
                  <a:gd name="T11" fmla="*/ 0 h 33"/>
                  <a:gd name="T12" fmla="*/ 0 60000 65536"/>
                  <a:gd name="T13" fmla="*/ 0 60000 65536"/>
                  <a:gd name="T14" fmla="*/ 0 60000 65536"/>
                  <a:gd name="T15" fmla="*/ 0 60000 65536"/>
                  <a:gd name="T16" fmla="*/ 0 60000 65536"/>
                  <a:gd name="T17" fmla="*/ 0 60000 65536"/>
                  <a:gd name="T18" fmla="*/ 0 w 27"/>
                  <a:gd name="T19" fmla="*/ 0 h 33"/>
                  <a:gd name="T20" fmla="*/ 27 w 27"/>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27" h="33">
                    <a:moveTo>
                      <a:pt x="27" y="25"/>
                    </a:moveTo>
                    <a:lnTo>
                      <a:pt x="8" y="0"/>
                    </a:lnTo>
                    <a:lnTo>
                      <a:pt x="0" y="4"/>
                    </a:lnTo>
                    <a:lnTo>
                      <a:pt x="13" y="33"/>
                    </a:lnTo>
                    <a:lnTo>
                      <a:pt x="22" y="28"/>
                    </a:lnTo>
                    <a:lnTo>
                      <a:pt x="27" y="25"/>
                    </a:lnTo>
                    <a:close/>
                  </a:path>
                </a:pathLst>
              </a:custGeom>
              <a:solidFill>
                <a:srgbClr val="000000"/>
              </a:solidFill>
              <a:ln w="9525">
                <a:noFill/>
                <a:round/>
                <a:headEnd/>
                <a:tailEnd/>
              </a:ln>
            </p:spPr>
            <p:txBody>
              <a:bodyPr/>
              <a:lstStyle/>
              <a:p>
                <a:endParaRPr lang="en-US"/>
              </a:p>
            </p:txBody>
          </p:sp>
          <p:sp>
            <p:nvSpPr>
              <p:cNvPr id="208642" name="Freeform 402"/>
              <p:cNvSpPr>
                <a:spLocks/>
              </p:cNvSpPr>
              <p:nvPr/>
            </p:nvSpPr>
            <p:spPr bwMode="auto">
              <a:xfrm>
                <a:off x="2337" y="1986"/>
                <a:ext cx="1" cy="1"/>
              </a:xfrm>
              <a:custGeom>
                <a:avLst/>
                <a:gdLst>
                  <a:gd name="T0" fmla="*/ 0 w 5"/>
                  <a:gd name="T1" fmla="*/ 0 h 3"/>
                  <a:gd name="T2" fmla="*/ 0 w 5"/>
                  <a:gd name="T3" fmla="*/ 0 h 3"/>
                  <a:gd name="T4" fmla="*/ 0 w 5"/>
                  <a:gd name="T5" fmla="*/ 0 h 3"/>
                  <a:gd name="T6" fmla="*/ 0 w 5"/>
                  <a:gd name="T7" fmla="*/ 0 h 3"/>
                  <a:gd name="T8" fmla="*/ 0 60000 65536"/>
                  <a:gd name="T9" fmla="*/ 0 60000 65536"/>
                  <a:gd name="T10" fmla="*/ 0 60000 65536"/>
                  <a:gd name="T11" fmla="*/ 0 60000 65536"/>
                  <a:gd name="T12" fmla="*/ 0 w 5"/>
                  <a:gd name="T13" fmla="*/ 0 h 3"/>
                  <a:gd name="T14" fmla="*/ 5 w 5"/>
                  <a:gd name="T15" fmla="*/ 3 h 3"/>
                </a:gdLst>
                <a:ahLst/>
                <a:cxnLst>
                  <a:cxn ang="T8">
                    <a:pos x="T0" y="T1"/>
                  </a:cxn>
                  <a:cxn ang="T9">
                    <a:pos x="T2" y="T3"/>
                  </a:cxn>
                  <a:cxn ang="T10">
                    <a:pos x="T4" y="T5"/>
                  </a:cxn>
                  <a:cxn ang="T11">
                    <a:pos x="T6" y="T7"/>
                  </a:cxn>
                </a:cxnLst>
                <a:rect l="T12" t="T13" r="T14" b="T15"/>
                <a:pathLst>
                  <a:path w="5" h="3">
                    <a:moveTo>
                      <a:pt x="5" y="0"/>
                    </a:moveTo>
                    <a:lnTo>
                      <a:pt x="2" y="2"/>
                    </a:lnTo>
                    <a:lnTo>
                      <a:pt x="0" y="3"/>
                    </a:lnTo>
                    <a:lnTo>
                      <a:pt x="5" y="0"/>
                    </a:lnTo>
                    <a:close/>
                  </a:path>
                </a:pathLst>
              </a:custGeom>
              <a:solidFill>
                <a:srgbClr val="000000"/>
              </a:solidFill>
              <a:ln w="9525">
                <a:noFill/>
                <a:round/>
                <a:headEnd/>
                <a:tailEnd/>
              </a:ln>
            </p:spPr>
            <p:txBody>
              <a:bodyPr/>
              <a:lstStyle/>
              <a:p>
                <a:endParaRPr lang="en-US"/>
              </a:p>
            </p:txBody>
          </p:sp>
          <p:sp>
            <p:nvSpPr>
              <p:cNvPr id="208643" name="Freeform 403"/>
              <p:cNvSpPr>
                <a:spLocks/>
              </p:cNvSpPr>
              <p:nvPr/>
            </p:nvSpPr>
            <p:spPr bwMode="auto">
              <a:xfrm>
                <a:off x="2333" y="1978"/>
                <a:ext cx="7" cy="8"/>
              </a:xfrm>
              <a:custGeom>
                <a:avLst/>
                <a:gdLst>
                  <a:gd name="T0" fmla="*/ 0 w 31"/>
                  <a:gd name="T1" fmla="*/ 0 h 33"/>
                  <a:gd name="T2" fmla="*/ 0 w 31"/>
                  <a:gd name="T3" fmla="*/ 0 h 33"/>
                  <a:gd name="T4" fmla="*/ 0 w 31"/>
                  <a:gd name="T5" fmla="*/ 0 h 33"/>
                  <a:gd name="T6" fmla="*/ 0 w 31"/>
                  <a:gd name="T7" fmla="*/ 0 h 33"/>
                  <a:gd name="T8" fmla="*/ 0 w 31"/>
                  <a:gd name="T9" fmla="*/ 0 h 33"/>
                  <a:gd name="T10" fmla="*/ 0 w 31"/>
                  <a:gd name="T11" fmla="*/ 0 h 33"/>
                  <a:gd name="T12" fmla="*/ 0 60000 65536"/>
                  <a:gd name="T13" fmla="*/ 0 60000 65536"/>
                  <a:gd name="T14" fmla="*/ 0 60000 65536"/>
                  <a:gd name="T15" fmla="*/ 0 60000 65536"/>
                  <a:gd name="T16" fmla="*/ 0 60000 65536"/>
                  <a:gd name="T17" fmla="*/ 0 60000 65536"/>
                  <a:gd name="T18" fmla="*/ 0 w 31"/>
                  <a:gd name="T19" fmla="*/ 0 h 33"/>
                  <a:gd name="T20" fmla="*/ 31 w 31"/>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1" h="33">
                    <a:moveTo>
                      <a:pt x="13" y="0"/>
                    </a:moveTo>
                    <a:lnTo>
                      <a:pt x="9" y="3"/>
                    </a:lnTo>
                    <a:lnTo>
                      <a:pt x="0" y="10"/>
                    </a:lnTo>
                    <a:lnTo>
                      <a:pt x="24" y="33"/>
                    </a:lnTo>
                    <a:lnTo>
                      <a:pt x="31" y="25"/>
                    </a:lnTo>
                    <a:lnTo>
                      <a:pt x="13" y="0"/>
                    </a:lnTo>
                    <a:close/>
                  </a:path>
                </a:pathLst>
              </a:custGeom>
              <a:solidFill>
                <a:srgbClr val="000000"/>
              </a:solidFill>
              <a:ln w="9525">
                <a:noFill/>
                <a:round/>
                <a:headEnd/>
                <a:tailEnd/>
              </a:ln>
            </p:spPr>
            <p:txBody>
              <a:bodyPr/>
              <a:lstStyle/>
              <a:p>
                <a:endParaRPr lang="en-US"/>
              </a:p>
            </p:txBody>
          </p:sp>
          <p:sp>
            <p:nvSpPr>
              <p:cNvPr id="208644" name="Freeform 404"/>
              <p:cNvSpPr>
                <a:spLocks/>
              </p:cNvSpPr>
              <p:nvPr/>
            </p:nvSpPr>
            <p:spPr bwMode="auto">
              <a:xfrm>
                <a:off x="2335" y="1978"/>
                <a:ext cx="1" cy="1"/>
              </a:xfrm>
              <a:custGeom>
                <a:avLst/>
                <a:gdLst>
                  <a:gd name="T0" fmla="*/ 0 w 4"/>
                  <a:gd name="T1" fmla="*/ 0 h 3"/>
                  <a:gd name="T2" fmla="*/ 0 w 4"/>
                  <a:gd name="T3" fmla="*/ 0 h 3"/>
                  <a:gd name="T4" fmla="*/ 0 w 4"/>
                  <a:gd name="T5" fmla="*/ 0 h 3"/>
                  <a:gd name="T6" fmla="*/ 0 w 4"/>
                  <a:gd name="T7" fmla="*/ 0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0" y="3"/>
                    </a:moveTo>
                    <a:lnTo>
                      <a:pt x="1" y="1"/>
                    </a:lnTo>
                    <a:lnTo>
                      <a:pt x="4" y="0"/>
                    </a:lnTo>
                    <a:lnTo>
                      <a:pt x="0" y="3"/>
                    </a:lnTo>
                    <a:close/>
                  </a:path>
                </a:pathLst>
              </a:custGeom>
              <a:solidFill>
                <a:srgbClr val="000000"/>
              </a:solidFill>
              <a:ln w="9525">
                <a:noFill/>
                <a:round/>
                <a:headEnd/>
                <a:tailEnd/>
              </a:ln>
            </p:spPr>
            <p:txBody>
              <a:bodyPr/>
              <a:lstStyle/>
              <a:p>
                <a:endParaRPr lang="en-US"/>
              </a:p>
            </p:txBody>
          </p:sp>
          <p:sp>
            <p:nvSpPr>
              <p:cNvPr id="208645" name="Freeform 405"/>
              <p:cNvSpPr>
                <a:spLocks/>
              </p:cNvSpPr>
              <p:nvPr/>
            </p:nvSpPr>
            <p:spPr bwMode="auto">
              <a:xfrm>
                <a:off x="2336" y="1975"/>
                <a:ext cx="8" cy="10"/>
              </a:xfrm>
              <a:custGeom>
                <a:avLst/>
                <a:gdLst>
                  <a:gd name="T0" fmla="*/ 0 w 34"/>
                  <a:gd name="T1" fmla="*/ 0 h 36"/>
                  <a:gd name="T2" fmla="*/ 0 w 34"/>
                  <a:gd name="T3" fmla="*/ 0 h 36"/>
                  <a:gd name="T4" fmla="*/ 0 w 34"/>
                  <a:gd name="T5" fmla="*/ 0 h 36"/>
                  <a:gd name="T6" fmla="*/ 0 w 34"/>
                  <a:gd name="T7" fmla="*/ 0 h 36"/>
                  <a:gd name="T8" fmla="*/ 0 w 34"/>
                  <a:gd name="T9" fmla="*/ 0 h 36"/>
                  <a:gd name="T10" fmla="*/ 0 w 34"/>
                  <a:gd name="T11" fmla="*/ 0 h 36"/>
                  <a:gd name="T12" fmla="*/ 0 60000 65536"/>
                  <a:gd name="T13" fmla="*/ 0 60000 65536"/>
                  <a:gd name="T14" fmla="*/ 0 60000 65536"/>
                  <a:gd name="T15" fmla="*/ 0 60000 65536"/>
                  <a:gd name="T16" fmla="*/ 0 60000 65536"/>
                  <a:gd name="T17" fmla="*/ 0 60000 65536"/>
                  <a:gd name="T18" fmla="*/ 0 w 34"/>
                  <a:gd name="T19" fmla="*/ 0 h 36"/>
                  <a:gd name="T20" fmla="*/ 34 w 34"/>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34" h="36">
                    <a:moveTo>
                      <a:pt x="34" y="25"/>
                    </a:moveTo>
                    <a:lnTo>
                      <a:pt x="16" y="0"/>
                    </a:lnTo>
                    <a:lnTo>
                      <a:pt x="0" y="8"/>
                    </a:lnTo>
                    <a:lnTo>
                      <a:pt x="14" y="36"/>
                    </a:lnTo>
                    <a:lnTo>
                      <a:pt x="30" y="28"/>
                    </a:lnTo>
                    <a:lnTo>
                      <a:pt x="34" y="25"/>
                    </a:lnTo>
                    <a:close/>
                  </a:path>
                </a:pathLst>
              </a:custGeom>
              <a:solidFill>
                <a:srgbClr val="000000"/>
              </a:solidFill>
              <a:ln w="9525">
                <a:noFill/>
                <a:round/>
                <a:headEnd/>
                <a:tailEnd/>
              </a:ln>
            </p:spPr>
            <p:txBody>
              <a:bodyPr/>
              <a:lstStyle/>
              <a:p>
                <a:endParaRPr lang="en-US"/>
              </a:p>
            </p:txBody>
          </p:sp>
        </p:grpSp>
        <p:grpSp>
          <p:nvGrpSpPr>
            <p:cNvPr id="208094" name="Group 607"/>
            <p:cNvGrpSpPr>
              <a:grpSpLocks/>
            </p:cNvGrpSpPr>
            <p:nvPr/>
          </p:nvGrpSpPr>
          <p:grpSpPr bwMode="auto">
            <a:xfrm>
              <a:off x="3614738" y="3744913"/>
              <a:ext cx="887412" cy="709612"/>
              <a:chOff x="2339" y="1536"/>
              <a:chExt cx="559" cy="447"/>
            </a:xfrm>
          </p:grpSpPr>
          <p:sp>
            <p:nvSpPr>
              <p:cNvPr id="208246" name="Freeform 407"/>
              <p:cNvSpPr>
                <a:spLocks/>
              </p:cNvSpPr>
              <p:nvPr/>
            </p:nvSpPr>
            <p:spPr bwMode="auto">
              <a:xfrm>
                <a:off x="2343" y="1982"/>
                <a:ext cx="1" cy="1"/>
              </a:xfrm>
              <a:custGeom>
                <a:avLst/>
                <a:gdLst>
                  <a:gd name="T0" fmla="*/ 0 w 4"/>
                  <a:gd name="T1" fmla="*/ 0 h 3"/>
                  <a:gd name="T2" fmla="*/ 0 w 4"/>
                  <a:gd name="T3" fmla="*/ 0 h 3"/>
                  <a:gd name="T4" fmla="*/ 0 w 4"/>
                  <a:gd name="T5" fmla="*/ 0 h 3"/>
                  <a:gd name="T6" fmla="*/ 0 w 4"/>
                  <a:gd name="T7" fmla="*/ 0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4" y="0"/>
                    </a:moveTo>
                    <a:lnTo>
                      <a:pt x="3" y="2"/>
                    </a:lnTo>
                    <a:lnTo>
                      <a:pt x="0" y="3"/>
                    </a:lnTo>
                    <a:lnTo>
                      <a:pt x="4" y="0"/>
                    </a:lnTo>
                    <a:close/>
                  </a:path>
                </a:pathLst>
              </a:custGeom>
              <a:solidFill>
                <a:srgbClr val="000000"/>
              </a:solidFill>
              <a:ln w="9525">
                <a:noFill/>
                <a:round/>
                <a:headEnd/>
                <a:tailEnd/>
              </a:ln>
            </p:spPr>
            <p:txBody>
              <a:bodyPr/>
              <a:lstStyle/>
              <a:p>
                <a:endParaRPr lang="en-US"/>
              </a:p>
            </p:txBody>
          </p:sp>
          <p:sp>
            <p:nvSpPr>
              <p:cNvPr id="208247" name="Freeform 408"/>
              <p:cNvSpPr>
                <a:spLocks/>
              </p:cNvSpPr>
              <p:nvPr/>
            </p:nvSpPr>
            <p:spPr bwMode="auto">
              <a:xfrm>
                <a:off x="2339" y="1973"/>
                <a:ext cx="7" cy="9"/>
              </a:xfrm>
              <a:custGeom>
                <a:avLst/>
                <a:gdLst>
                  <a:gd name="T0" fmla="*/ 0 w 31"/>
                  <a:gd name="T1" fmla="*/ 0 h 35"/>
                  <a:gd name="T2" fmla="*/ 0 w 31"/>
                  <a:gd name="T3" fmla="*/ 0 h 35"/>
                  <a:gd name="T4" fmla="*/ 0 w 31"/>
                  <a:gd name="T5" fmla="*/ 0 h 35"/>
                  <a:gd name="T6" fmla="*/ 0 w 31"/>
                  <a:gd name="T7" fmla="*/ 0 h 35"/>
                  <a:gd name="T8" fmla="*/ 0 w 31"/>
                  <a:gd name="T9" fmla="*/ 0 h 35"/>
                  <a:gd name="T10" fmla="*/ 0 w 31"/>
                  <a:gd name="T11" fmla="*/ 0 h 35"/>
                  <a:gd name="T12" fmla="*/ 0 60000 65536"/>
                  <a:gd name="T13" fmla="*/ 0 60000 65536"/>
                  <a:gd name="T14" fmla="*/ 0 60000 65536"/>
                  <a:gd name="T15" fmla="*/ 0 60000 65536"/>
                  <a:gd name="T16" fmla="*/ 0 60000 65536"/>
                  <a:gd name="T17" fmla="*/ 0 60000 65536"/>
                  <a:gd name="T18" fmla="*/ 0 w 31"/>
                  <a:gd name="T19" fmla="*/ 0 h 35"/>
                  <a:gd name="T20" fmla="*/ 31 w 31"/>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31" h="35">
                    <a:moveTo>
                      <a:pt x="18" y="0"/>
                    </a:moveTo>
                    <a:lnTo>
                      <a:pt x="7" y="5"/>
                    </a:lnTo>
                    <a:lnTo>
                      <a:pt x="0" y="12"/>
                    </a:lnTo>
                    <a:lnTo>
                      <a:pt x="22" y="35"/>
                    </a:lnTo>
                    <a:lnTo>
                      <a:pt x="31" y="27"/>
                    </a:lnTo>
                    <a:lnTo>
                      <a:pt x="18" y="0"/>
                    </a:lnTo>
                    <a:close/>
                  </a:path>
                </a:pathLst>
              </a:custGeom>
              <a:solidFill>
                <a:srgbClr val="000000"/>
              </a:solidFill>
              <a:ln w="9525">
                <a:noFill/>
                <a:round/>
                <a:headEnd/>
                <a:tailEnd/>
              </a:ln>
            </p:spPr>
            <p:txBody>
              <a:bodyPr/>
              <a:lstStyle/>
              <a:p>
                <a:endParaRPr lang="en-US"/>
              </a:p>
            </p:txBody>
          </p:sp>
          <p:sp>
            <p:nvSpPr>
              <p:cNvPr id="208248" name="Freeform 409"/>
              <p:cNvSpPr>
                <a:spLocks/>
              </p:cNvSpPr>
              <p:nvPr/>
            </p:nvSpPr>
            <p:spPr bwMode="auto">
              <a:xfrm>
                <a:off x="2341" y="1973"/>
                <a:ext cx="2" cy="1"/>
              </a:xfrm>
              <a:custGeom>
                <a:avLst/>
                <a:gdLst>
                  <a:gd name="T0" fmla="*/ 0 w 11"/>
                  <a:gd name="T1" fmla="*/ 0 h 5"/>
                  <a:gd name="T2" fmla="*/ 0 w 11"/>
                  <a:gd name="T3" fmla="*/ 0 h 5"/>
                  <a:gd name="T4" fmla="*/ 0 w 11"/>
                  <a:gd name="T5" fmla="*/ 0 h 5"/>
                  <a:gd name="T6" fmla="*/ 0 w 11"/>
                  <a:gd name="T7" fmla="*/ 0 h 5"/>
                  <a:gd name="T8" fmla="*/ 0 60000 65536"/>
                  <a:gd name="T9" fmla="*/ 0 60000 65536"/>
                  <a:gd name="T10" fmla="*/ 0 60000 65536"/>
                  <a:gd name="T11" fmla="*/ 0 60000 65536"/>
                  <a:gd name="T12" fmla="*/ 0 w 11"/>
                  <a:gd name="T13" fmla="*/ 0 h 5"/>
                  <a:gd name="T14" fmla="*/ 11 w 11"/>
                  <a:gd name="T15" fmla="*/ 5 h 5"/>
                </a:gdLst>
                <a:ahLst/>
                <a:cxnLst>
                  <a:cxn ang="T8">
                    <a:pos x="T0" y="T1"/>
                  </a:cxn>
                  <a:cxn ang="T9">
                    <a:pos x="T2" y="T3"/>
                  </a:cxn>
                  <a:cxn ang="T10">
                    <a:pos x="T4" y="T5"/>
                  </a:cxn>
                  <a:cxn ang="T11">
                    <a:pos x="T6" y="T7"/>
                  </a:cxn>
                </a:cxnLst>
                <a:rect l="T12" t="T13" r="T14" b="T15"/>
                <a:pathLst>
                  <a:path w="11" h="5">
                    <a:moveTo>
                      <a:pt x="0" y="5"/>
                    </a:moveTo>
                    <a:lnTo>
                      <a:pt x="5" y="0"/>
                    </a:lnTo>
                    <a:lnTo>
                      <a:pt x="11" y="0"/>
                    </a:lnTo>
                    <a:lnTo>
                      <a:pt x="0" y="5"/>
                    </a:lnTo>
                    <a:close/>
                  </a:path>
                </a:pathLst>
              </a:custGeom>
              <a:solidFill>
                <a:srgbClr val="000000"/>
              </a:solidFill>
              <a:ln w="9525">
                <a:noFill/>
                <a:round/>
                <a:headEnd/>
                <a:tailEnd/>
              </a:ln>
            </p:spPr>
            <p:txBody>
              <a:bodyPr/>
              <a:lstStyle/>
              <a:p>
                <a:endParaRPr lang="en-US"/>
              </a:p>
            </p:txBody>
          </p:sp>
          <p:sp>
            <p:nvSpPr>
              <p:cNvPr id="208249" name="Freeform 410"/>
              <p:cNvSpPr>
                <a:spLocks/>
              </p:cNvSpPr>
              <p:nvPr/>
            </p:nvSpPr>
            <p:spPr bwMode="auto">
              <a:xfrm>
                <a:off x="2343" y="1973"/>
                <a:ext cx="7" cy="8"/>
              </a:xfrm>
              <a:custGeom>
                <a:avLst/>
                <a:gdLst>
                  <a:gd name="T0" fmla="*/ 0 w 29"/>
                  <a:gd name="T1" fmla="*/ 0 h 32"/>
                  <a:gd name="T2" fmla="*/ 0 w 29"/>
                  <a:gd name="T3" fmla="*/ 0 h 32"/>
                  <a:gd name="T4" fmla="*/ 0 w 29"/>
                  <a:gd name="T5" fmla="*/ 0 h 32"/>
                  <a:gd name="T6" fmla="*/ 0 w 29"/>
                  <a:gd name="T7" fmla="*/ 0 h 32"/>
                  <a:gd name="T8" fmla="*/ 0 w 29"/>
                  <a:gd name="T9" fmla="*/ 0 h 32"/>
                  <a:gd name="T10" fmla="*/ 0 w 29"/>
                  <a:gd name="T11" fmla="*/ 0 h 32"/>
                  <a:gd name="T12" fmla="*/ 0 60000 65536"/>
                  <a:gd name="T13" fmla="*/ 0 60000 65536"/>
                  <a:gd name="T14" fmla="*/ 0 60000 65536"/>
                  <a:gd name="T15" fmla="*/ 0 60000 65536"/>
                  <a:gd name="T16" fmla="*/ 0 60000 65536"/>
                  <a:gd name="T17" fmla="*/ 0 60000 65536"/>
                  <a:gd name="T18" fmla="*/ 0 w 29"/>
                  <a:gd name="T19" fmla="*/ 0 h 32"/>
                  <a:gd name="T20" fmla="*/ 29 w 29"/>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29" h="32">
                    <a:moveTo>
                      <a:pt x="29" y="27"/>
                    </a:moveTo>
                    <a:lnTo>
                      <a:pt x="17" y="0"/>
                    </a:lnTo>
                    <a:lnTo>
                      <a:pt x="0" y="0"/>
                    </a:lnTo>
                    <a:lnTo>
                      <a:pt x="0" y="32"/>
                    </a:lnTo>
                    <a:lnTo>
                      <a:pt x="17" y="32"/>
                    </a:lnTo>
                    <a:lnTo>
                      <a:pt x="29" y="27"/>
                    </a:lnTo>
                    <a:close/>
                  </a:path>
                </a:pathLst>
              </a:custGeom>
              <a:solidFill>
                <a:srgbClr val="000000"/>
              </a:solidFill>
              <a:ln w="9525">
                <a:noFill/>
                <a:round/>
                <a:headEnd/>
                <a:tailEnd/>
              </a:ln>
            </p:spPr>
            <p:txBody>
              <a:bodyPr/>
              <a:lstStyle/>
              <a:p>
                <a:endParaRPr lang="en-US"/>
              </a:p>
            </p:txBody>
          </p:sp>
          <p:sp>
            <p:nvSpPr>
              <p:cNvPr id="208250" name="Freeform 411"/>
              <p:cNvSpPr>
                <a:spLocks/>
              </p:cNvSpPr>
              <p:nvPr/>
            </p:nvSpPr>
            <p:spPr bwMode="auto">
              <a:xfrm>
                <a:off x="2347" y="1980"/>
                <a:ext cx="3" cy="1"/>
              </a:xfrm>
              <a:custGeom>
                <a:avLst/>
                <a:gdLst>
                  <a:gd name="T0" fmla="*/ 0 w 12"/>
                  <a:gd name="T1" fmla="*/ 0 h 5"/>
                  <a:gd name="T2" fmla="*/ 0 w 12"/>
                  <a:gd name="T3" fmla="*/ 0 h 5"/>
                  <a:gd name="T4" fmla="*/ 0 w 12"/>
                  <a:gd name="T5" fmla="*/ 0 h 5"/>
                  <a:gd name="T6" fmla="*/ 0 w 12"/>
                  <a:gd name="T7" fmla="*/ 0 h 5"/>
                  <a:gd name="T8" fmla="*/ 0 60000 65536"/>
                  <a:gd name="T9" fmla="*/ 0 60000 65536"/>
                  <a:gd name="T10" fmla="*/ 0 60000 65536"/>
                  <a:gd name="T11" fmla="*/ 0 60000 65536"/>
                  <a:gd name="T12" fmla="*/ 0 w 12"/>
                  <a:gd name="T13" fmla="*/ 0 h 5"/>
                  <a:gd name="T14" fmla="*/ 12 w 12"/>
                  <a:gd name="T15" fmla="*/ 5 h 5"/>
                </a:gdLst>
                <a:ahLst/>
                <a:cxnLst>
                  <a:cxn ang="T8">
                    <a:pos x="T0" y="T1"/>
                  </a:cxn>
                  <a:cxn ang="T9">
                    <a:pos x="T2" y="T3"/>
                  </a:cxn>
                  <a:cxn ang="T10">
                    <a:pos x="T4" y="T5"/>
                  </a:cxn>
                  <a:cxn ang="T11">
                    <a:pos x="T6" y="T7"/>
                  </a:cxn>
                </a:cxnLst>
                <a:rect l="T12" t="T13" r="T14" b="T15"/>
                <a:pathLst>
                  <a:path w="12" h="5">
                    <a:moveTo>
                      <a:pt x="12" y="0"/>
                    </a:moveTo>
                    <a:lnTo>
                      <a:pt x="7" y="5"/>
                    </a:lnTo>
                    <a:lnTo>
                      <a:pt x="0" y="5"/>
                    </a:lnTo>
                    <a:lnTo>
                      <a:pt x="12" y="0"/>
                    </a:lnTo>
                    <a:close/>
                  </a:path>
                </a:pathLst>
              </a:custGeom>
              <a:solidFill>
                <a:srgbClr val="000000"/>
              </a:solidFill>
              <a:ln w="9525">
                <a:noFill/>
                <a:round/>
                <a:headEnd/>
                <a:tailEnd/>
              </a:ln>
            </p:spPr>
            <p:txBody>
              <a:bodyPr/>
              <a:lstStyle/>
              <a:p>
                <a:endParaRPr lang="en-US"/>
              </a:p>
            </p:txBody>
          </p:sp>
          <p:sp>
            <p:nvSpPr>
              <p:cNvPr id="208251" name="Freeform 412"/>
              <p:cNvSpPr>
                <a:spLocks/>
              </p:cNvSpPr>
              <p:nvPr/>
            </p:nvSpPr>
            <p:spPr bwMode="auto">
              <a:xfrm>
                <a:off x="2345" y="1972"/>
                <a:ext cx="7" cy="8"/>
              </a:xfrm>
              <a:custGeom>
                <a:avLst/>
                <a:gdLst>
                  <a:gd name="T0" fmla="*/ 0 w 31"/>
                  <a:gd name="T1" fmla="*/ 0 h 31"/>
                  <a:gd name="T2" fmla="*/ 0 w 31"/>
                  <a:gd name="T3" fmla="*/ 0 h 31"/>
                  <a:gd name="T4" fmla="*/ 0 w 31"/>
                  <a:gd name="T5" fmla="*/ 0 h 31"/>
                  <a:gd name="T6" fmla="*/ 0 w 31"/>
                  <a:gd name="T7" fmla="*/ 0 h 31"/>
                  <a:gd name="T8" fmla="*/ 0 w 31"/>
                  <a:gd name="T9" fmla="*/ 0 h 31"/>
                  <a:gd name="T10" fmla="*/ 0 w 31"/>
                  <a:gd name="T11" fmla="*/ 0 h 31"/>
                  <a:gd name="T12" fmla="*/ 0 60000 65536"/>
                  <a:gd name="T13" fmla="*/ 0 60000 65536"/>
                  <a:gd name="T14" fmla="*/ 0 60000 65536"/>
                  <a:gd name="T15" fmla="*/ 0 60000 65536"/>
                  <a:gd name="T16" fmla="*/ 0 60000 65536"/>
                  <a:gd name="T17" fmla="*/ 0 60000 65536"/>
                  <a:gd name="T18" fmla="*/ 0 w 31"/>
                  <a:gd name="T19" fmla="*/ 0 h 31"/>
                  <a:gd name="T20" fmla="*/ 31 w 31"/>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31" h="31">
                    <a:moveTo>
                      <a:pt x="31" y="23"/>
                    </a:moveTo>
                    <a:lnTo>
                      <a:pt x="9" y="0"/>
                    </a:lnTo>
                    <a:lnTo>
                      <a:pt x="0" y="9"/>
                    </a:lnTo>
                    <a:lnTo>
                      <a:pt x="24" y="31"/>
                    </a:lnTo>
                    <a:lnTo>
                      <a:pt x="31" y="23"/>
                    </a:lnTo>
                    <a:close/>
                  </a:path>
                </a:pathLst>
              </a:custGeom>
              <a:solidFill>
                <a:srgbClr val="000000"/>
              </a:solidFill>
              <a:ln w="9525">
                <a:noFill/>
                <a:round/>
                <a:headEnd/>
                <a:tailEnd/>
              </a:ln>
            </p:spPr>
            <p:txBody>
              <a:bodyPr/>
              <a:lstStyle/>
              <a:p>
                <a:endParaRPr lang="en-US"/>
              </a:p>
            </p:txBody>
          </p:sp>
          <p:sp>
            <p:nvSpPr>
              <p:cNvPr id="208252" name="Rectangle 413"/>
              <p:cNvSpPr>
                <a:spLocks noChangeArrowheads="1"/>
              </p:cNvSpPr>
              <p:nvPr/>
            </p:nvSpPr>
            <p:spPr bwMode="auto">
              <a:xfrm>
                <a:off x="2347" y="1972"/>
                <a:ext cx="1" cy="1"/>
              </a:xfrm>
              <a:prstGeom prst="rect">
                <a:avLst/>
              </a:prstGeom>
              <a:solidFill>
                <a:srgbClr val="000000"/>
              </a:solidFill>
              <a:ln w="9525">
                <a:noFill/>
                <a:miter lim="800000"/>
                <a:headEnd/>
                <a:tailEnd/>
              </a:ln>
            </p:spPr>
            <p:txBody>
              <a:bodyPr/>
              <a:lstStyle/>
              <a:p>
                <a:endParaRPr lang="en-US">
                  <a:latin typeface="Times New Roman" pitchFamily="18" charset="0"/>
                  <a:cs typeface="Times New Roman" pitchFamily="18" charset="0"/>
                </a:endParaRPr>
              </a:p>
            </p:txBody>
          </p:sp>
          <p:sp>
            <p:nvSpPr>
              <p:cNvPr id="208253" name="Freeform 414"/>
              <p:cNvSpPr>
                <a:spLocks/>
              </p:cNvSpPr>
              <p:nvPr/>
            </p:nvSpPr>
            <p:spPr bwMode="auto">
              <a:xfrm>
                <a:off x="2347" y="1970"/>
                <a:ext cx="7" cy="8"/>
              </a:xfrm>
              <a:custGeom>
                <a:avLst/>
                <a:gdLst>
                  <a:gd name="T0" fmla="*/ 0 w 31"/>
                  <a:gd name="T1" fmla="*/ 0 h 33"/>
                  <a:gd name="T2" fmla="*/ 0 w 31"/>
                  <a:gd name="T3" fmla="*/ 0 h 33"/>
                  <a:gd name="T4" fmla="*/ 0 w 31"/>
                  <a:gd name="T5" fmla="*/ 0 h 33"/>
                  <a:gd name="T6" fmla="*/ 0 w 31"/>
                  <a:gd name="T7" fmla="*/ 0 h 33"/>
                  <a:gd name="T8" fmla="*/ 0 w 31"/>
                  <a:gd name="T9" fmla="*/ 0 h 33"/>
                  <a:gd name="T10" fmla="*/ 0 w 31"/>
                  <a:gd name="T11" fmla="*/ 0 h 33"/>
                  <a:gd name="T12" fmla="*/ 0 60000 65536"/>
                  <a:gd name="T13" fmla="*/ 0 60000 65536"/>
                  <a:gd name="T14" fmla="*/ 0 60000 65536"/>
                  <a:gd name="T15" fmla="*/ 0 60000 65536"/>
                  <a:gd name="T16" fmla="*/ 0 60000 65536"/>
                  <a:gd name="T17" fmla="*/ 0 60000 65536"/>
                  <a:gd name="T18" fmla="*/ 0 w 31"/>
                  <a:gd name="T19" fmla="*/ 0 h 33"/>
                  <a:gd name="T20" fmla="*/ 31 w 31"/>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1" h="33">
                    <a:moveTo>
                      <a:pt x="12" y="0"/>
                    </a:moveTo>
                    <a:lnTo>
                      <a:pt x="7" y="3"/>
                    </a:lnTo>
                    <a:lnTo>
                      <a:pt x="0" y="10"/>
                    </a:lnTo>
                    <a:lnTo>
                      <a:pt x="22" y="33"/>
                    </a:lnTo>
                    <a:lnTo>
                      <a:pt x="31" y="25"/>
                    </a:lnTo>
                    <a:lnTo>
                      <a:pt x="12" y="0"/>
                    </a:lnTo>
                    <a:close/>
                  </a:path>
                </a:pathLst>
              </a:custGeom>
              <a:solidFill>
                <a:srgbClr val="000000"/>
              </a:solidFill>
              <a:ln w="9525">
                <a:noFill/>
                <a:round/>
                <a:headEnd/>
                <a:tailEnd/>
              </a:ln>
            </p:spPr>
            <p:txBody>
              <a:bodyPr/>
              <a:lstStyle/>
              <a:p>
                <a:endParaRPr lang="en-US"/>
              </a:p>
            </p:txBody>
          </p:sp>
          <p:sp>
            <p:nvSpPr>
              <p:cNvPr id="208254" name="Freeform 415"/>
              <p:cNvSpPr>
                <a:spLocks/>
              </p:cNvSpPr>
              <p:nvPr/>
            </p:nvSpPr>
            <p:spPr bwMode="auto">
              <a:xfrm>
                <a:off x="2349" y="1970"/>
                <a:ext cx="1" cy="1"/>
              </a:xfrm>
              <a:custGeom>
                <a:avLst/>
                <a:gdLst>
                  <a:gd name="T0" fmla="*/ 0 w 5"/>
                  <a:gd name="T1" fmla="*/ 0 h 3"/>
                  <a:gd name="T2" fmla="*/ 0 w 5"/>
                  <a:gd name="T3" fmla="*/ 0 h 3"/>
                  <a:gd name="T4" fmla="*/ 0 w 5"/>
                  <a:gd name="T5" fmla="*/ 0 h 3"/>
                  <a:gd name="T6" fmla="*/ 0 w 5"/>
                  <a:gd name="T7" fmla="*/ 0 h 3"/>
                  <a:gd name="T8" fmla="*/ 0 60000 65536"/>
                  <a:gd name="T9" fmla="*/ 0 60000 65536"/>
                  <a:gd name="T10" fmla="*/ 0 60000 65536"/>
                  <a:gd name="T11" fmla="*/ 0 60000 65536"/>
                  <a:gd name="T12" fmla="*/ 0 w 5"/>
                  <a:gd name="T13" fmla="*/ 0 h 3"/>
                  <a:gd name="T14" fmla="*/ 5 w 5"/>
                  <a:gd name="T15" fmla="*/ 3 h 3"/>
                </a:gdLst>
                <a:ahLst/>
                <a:cxnLst>
                  <a:cxn ang="T8">
                    <a:pos x="T0" y="T1"/>
                  </a:cxn>
                  <a:cxn ang="T9">
                    <a:pos x="T2" y="T3"/>
                  </a:cxn>
                  <a:cxn ang="T10">
                    <a:pos x="T4" y="T5"/>
                  </a:cxn>
                  <a:cxn ang="T11">
                    <a:pos x="T6" y="T7"/>
                  </a:cxn>
                </a:cxnLst>
                <a:rect l="T12" t="T13" r="T14" b="T15"/>
                <a:pathLst>
                  <a:path w="5" h="3">
                    <a:moveTo>
                      <a:pt x="0" y="3"/>
                    </a:moveTo>
                    <a:lnTo>
                      <a:pt x="3" y="1"/>
                    </a:lnTo>
                    <a:lnTo>
                      <a:pt x="5" y="0"/>
                    </a:lnTo>
                    <a:lnTo>
                      <a:pt x="0" y="3"/>
                    </a:lnTo>
                    <a:close/>
                  </a:path>
                </a:pathLst>
              </a:custGeom>
              <a:solidFill>
                <a:srgbClr val="000000"/>
              </a:solidFill>
              <a:ln w="9525">
                <a:noFill/>
                <a:round/>
                <a:headEnd/>
                <a:tailEnd/>
              </a:ln>
            </p:spPr>
            <p:txBody>
              <a:bodyPr/>
              <a:lstStyle/>
              <a:p>
                <a:endParaRPr lang="en-US"/>
              </a:p>
            </p:txBody>
          </p:sp>
          <p:sp>
            <p:nvSpPr>
              <p:cNvPr id="208255" name="Freeform 416"/>
              <p:cNvSpPr>
                <a:spLocks/>
              </p:cNvSpPr>
              <p:nvPr/>
            </p:nvSpPr>
            <p:spPr bwMode="auto">
              <a:xfrm>
                <a:off x="2350" y="1968"/>
                <a:ext cx="6" cy="9"/>
              </a:xfrm>
              <a:custGeom>
                <a:avLst/>
                <a:gdLst>
                  <a:gd name="T0" fmla="*/ 0 w 24"/>
                  <a:gd name="T1" fmla="*/ 0 h 33"/>
                  <a:gd name="T2" fmla="*/ 0 w 24"/>
                  <a:gd name="T3" fmla="*/ 0 h 33"/>
                  <a:gd name="T4" fmla="*/ 0 w 24"/>
                  <a:gd name="T5" fmla="*/ 0 h 33"/>
                  <a:gd name="T6" fmla="*/ 0 w 24"/>
                  <a:gd name="T7" fmla="*/ 0 h 33"/>
                  <a:gd name="T8" fmla="*/ 0 w 24"/>
                  <a:gd name="T9" fmla="*/ 0 h 33"/>
                  <a:gd name="T10" fmla="*/ 0 60000 65536"/>
                  <a:gd name="T11" fmla="*/ 0 60000 65536"/>
                  <a:gd name="T12" fmla="*/ 0 60000 65536"/>
                  <a:gd name="T13" fmla="*/ 0 60000 65536"/>
                  <a:gd name="T14" fmla="*/ 0 60000 65536"/>
                  <a:gd name="T15" fmla="*/ 0 w 24"/>
                  <a:gd name="T16" fmla="*/ 0 h 33"/>
                  <a:gd name="T17" fmla="*/ 24 w 24"/>
                  <a:gd name="T18" fmla="*/ 33 h 33"/>
                </a:gdLst>
                <a:ahLst/>
                <a:cxnLst>
                  <a:cxn ang="T10">
                    <a:pos x="T0" y="T1"/>
                  </a:cxn>
                  <a:cxn ang="T11">
                    <a:pos x="T2" y="T3"/>
                  </a:cxn>
                  <a:cxn ang="T12">
                    <a:pos x="T4" y="T5"/>
                  </a:cxn>
                  <a:cxn ang="T13">
                    <a:pos x="T6" y="T7"/>
                  </a:cxn>
                  <a:cxn ang="T14">
                    <a:pos x="T8" y="T9"/>
                  </a:cxn>
                </a:cxnLst>
                <a:rect l="T15" t="T16" r="T17" b="T18"/>
                <a:pathLst>
                  <a:path w="24" h="33">
                    <a:moveTo>
                      <a:pt x="10" y="0"/>
                    </a:moveTo>
                    <a:lnTo>
                      <a:pt x="24" y="29"/>
                    </a:lnTo>
                    <a:lnTo>
                      <a:pt x="14" y="33"/>
                    </a:lnTo>
                    <a:lnTo>
                      <a:pt x="0" y="5"/>
                    </a:lnTo>
                    <a:lnTo>
                      <a:pt x="10" y="0"/>
                    </a:lnTo>
                    <a:close/>
                  </a:path>
                </a:pathLst>
              </a:custGeom>
              <a:solidFill>
                <a:srgbClr val="000000"/>
              </a:solidFill>
              <a:ln w="9525">
                <a:noFill/>
                <a:round/>
                <a:headEnd/>
                <a:tailEnd/>
              </a:ln>
            </p:spPr>
            <p:txBody>
              <a:bodyPr/>
              <a:lstStyle/>
              <a:p>
                <a:endParaRPr lang="en-US"/>
              </a:p>
            </p:txBody>
          </p:sp>
          <p:sp>
            <p:nvSpPr>
              <p:cNvPr id="208256" name="Freeform 417"/>
              <p:cNvSpPr>
                <a:spLocks/>
              </p:cNvSpPr>
              <p:nvPr/>
            </p:nvSpPr>
            <p:spPr bwMode="auto">
              <a:xfrm>
                <a:off x="2373" y="1955"/>
                <a:ext cx="5" cy="8"/>
              </a:xfrm>
              <a:custGeom>
                <a:avLst/>
                <a:gdLst>
                  <a:gd name="T0" fmla="*/ 0 w 20"/>
                  <a:gd name="T1" fmla="*/ 0 h 30"/>
                  <a:gd name="T2" fmla="*/ 0 w 20"/>
                  <a:gd name="T3" fmla="*/ 0 h 30"/>
                  <a:gd name="T4" fmla="*/ 0 w 20"/>
                  <a:gd name="T5" fmla="*/ 0 h 30"/>
                  <a:gd name="T6" fmla="*/ 0 w 20"/>
                  <a:gd name="T7" fmla="*/ 0 h 30"/>
                  <a:gd name="T8" fmla="*/ 0 w 20"/>
                  <a:gd name="T9" fmla="*/ 0 h 30"/>
                  <a:gd name="T10" fmla="*/ 0 w 20"/>
                  <a:gd name="T11" fmla="*/ 0 h 30"/>
                  <a:gd name="T12" fmla="*/ 0 60000 65536"/>
                  <a:gd name="T13" fmla="*/ 0 60000 65536"/>
                  <a:gd name="T14" fmla="*/ 0 60000 65536"/>
                  <a:gd name="T15" fmla="*/ 0 60000 65536"/>
                  <a:gd name="T16" fmla="*/ 0 60000 65536"/>
                  <a:gd name="T17" fmla="*/ 0 60000 65536"/>
                  <a:gd name="T18" fmla="*/ 0 w 20"/>
                  <a:gd name="T19" fmla="*/ 0 h 30"/>
                  <a:gd name="T20" fmla="*/ 20 w 20"/>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20" h="30">
                    <a:moveTo>
                      <a:pt x="20" y="26"/>
                    </a:moveTo>
                    <a:lnTo>
                      <a:pt x="1" y="0"/>
                    </a:lnTo>
                    <a:lnTo>
                      <a:pt x="0" y="2"/>
                    </a:lnTo>
                    <a:lnTo>
                      <a:pt x="13" y="30"/>
                    </a:lnTo>
                    <a:lnTo>
                      <a:pt x="16" y="29"/>
                    </a:lnTo>
                    <a:lnTo>
                      <a:pt x="20" y="26"/>
                    </a:lnTo>
                    <a:close/>
                  </a:path>
                </a:pathLst>
              </a:custGeom>
              <a:solidFill>
                <a:srgbClr val="000000"/>
              </a:solidFill>
              <a:ln w="9525">
                <a:noFill/>
                <a:round/>
                <a:headEnd/>
                <a:tailEnd/>
              </a:ln>
            </p:spPr>
            <p:txBody>
              <a:bodyPr/>
              <a:lstStyle/>
              <a:p>
                <a:endParaRPr lang="en-US"/>
              </a:p>
            </p:txBody>
          </p:sp>
          <p:sp>
            <p:nvSpPr>
              <p:cNvPr id="208257" name="Freeform 418"/>
              <p:cNvSpPr>
                <a:spLocks/>
              </p:cNvSpPr>
              <p:nvPr/>
            </p:nvSpPr>
            <p:spPr bwMode="auto">
              <a:xfrm>
                <a:off x="2377" y="1962"/>
                <a:ext cx="1" cy="1"/>
              </a:xfrm>
              <a:custGeom>
                <a:avLst/>
                <a:gdLst>
                  <a:gd name="T0" fmla="*/ 0 w 4"/>
                  <a:gd name="T1" fmla="*/ 0 h 3"/>
                  <a:gd name="T2" fmla="*/ 0 w 4"/>
                  <a:gd name="T3" fmla="*/ 0 h 3"/>
                  <a:gd name="T4" fmla="*/ 0 w 4"/>
                  <a:gd name="T5" fmla="*/ 0 h 3"/>
                  <a:gd name="T6" fmla="*/ 0 w 4"/>
                  <a:gd name="T7" fmla="*/ 0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4" y="0"/>
                    </a:moveTo>
                    <a:lnTo>
                      <a:pt x="2" y="2"/>
                    </a:lnTo>
                    <a:lnTo>
                      <a:pt x="0" y="3"/>
                    </a:lnTo>
                    <a:lnTo>
                      <a:pt x="4" y="0"/>
                    </a:lnTo>
                    <a:close/>
                  </a:path>
                </a:pathLst>
              </a:custGeom>
              <a:solidFill>
                <a:srgbClr val="000000"/>
              </a:solidFill>
              <a:ln w="9525">
                <a:noFill/>
                <a:round/>
                <a:headEnd/>
                <a:tailEnd/>
              </a:ln>
            </p:spPr>
            <p:txBody>
              <a:bodyPr/>
              <a:lstStyle/>
              <a:p>
                <a:endParaRPr lang="en-US"/>
              </a:p>
            </p:txBody>
          </p:sp>
          <p:sp>
            <p:nvSpPr>
              <p:cNvPr id="208258" name="Freeform 419"/>
              <p:cNvSpPr>
                <a:spLocks/>
              </p:cNvSpPr>
              <p:nvPr/>
            </p:nvSpPr>
            <p:spPr bwMode="auto">
              <a:xfrm>
                <a:off x="2373" y="1954"/>
                <a:ext cx="7" cy="8"/>
              </a:xfrm>
              <a:custGeom>
                <a:avLst/>
                <a:gdLst>
                  <a:gd name="T0" fmla="*/ 0 w 31"/>
                  <a:gd name="T1" fmla="*/ 0 h 33"/>
                  <a:gd name="T2" fmla="*/ 0 w 31"/>
                  <a:gd name="T3" fmla="*/ 0 h 33"/>
                  <a:gd name="T4" fmla="*/ 0 w 31"/>
                  <a:gd name="T5" fmla="*/ 0 h 33"/>
                  <a:gd name="T6" fmla="*/ 0 w 31"/>
                  <a:gd name="T7" fmla="*/ 0 h 33"/>
                  <a:gd name="T8" fmla="*/ 0 w 31"/>
                  <a:gd name="T9" fmla="*/ 0 h 33"/>
                  <a:gd name="T10" fmla="*/ 0 w 31"/>
                  <a:gd name="T11" fmla="*/ 0 h 33"/>
                  <a:gd name="T12" fmla="*/ 0 60000 65536"/>
                  <a:gd name="T13" fmla="*/ 0 60000 65536"/>
                  <a:gd name="T14" fmla="*/ 0 60000 65536"/>
                  <a:gd name="T15" fmla="*/ 0 60000 65536"/>
                  <a:gd name="T16" fmla="*/ 0 60000 65536"/>
                  <a:gd name="T17" fmla="*/ 0 60000 65536"/>
                  <a:gd name="T18" fmla="*/ 0 w 31"/>
                  <a:gd name="T19" fmla="*/ 0 h 33"/>
                  <a:gd name="T20" fmla="*/ 31 w 31"/>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1" h="33">
                    <a:moveTo>
                      <a:pt x="13" y="0"/>
                    </a:moveTo>
                    <a:lnTo>
                      <a:pt x="9" y="3"/>
                    </a:lnTo>
                    <a:lnTo>
                      <a:pt x="0" y="11"/>
                    </a:lnTo>
                    <a:lnTo>
                      <a:pt x="23" y="33"/>
                    </a:lnTo>
                    <a:lnTo>
                      <a:pt x="31" y="25"/>
                    </a:lnTo>
                    <a:lnTo>
                      <a:pt x="13" y="0"/>
                    </a:lnTo>
                    <a:close/>
                  </a:path>
                </a:pathLst>
              </a:custGeom>
              <a:solidFill>
                <a:srgbClr val="000000"/>
              </a:solidFill>
              <a:ln w="9525">
                <a:noFill/>
                <a:round/>
                <a:headEnd/>
                <a:tailEnd/>
              </a:ln>
            </p:spPr>
            <p:txBody>
              <a:bodyPr/>
              <a:lstStyle/>
              <a:p>
                <a:endParaRPr lang="en-US"/>
              </a:p>
            </p:txBody>
          </p:sp>
          <p:sp>
            <p:nvSpPr>
              <p:cNvPr id="208259" name="Freeform 420"/>
              <p:cNvSpPr>
                <a:spLocks/>
              </p:cNvSpPr>
              <p:nvPr/>
            </p:nvSpPr>
            <p:spPr bwMode="auto">
              <a:xfrm>
                <a:off x="2375" y="1954"/>
                <a:ext cx="1" cy="1"/>
              </a:xfrm>
              <a:custGeom>
                <a:avLst/>
                <a:gdLst>
                  <a:gd name="T0" fmla="*/ 0 w 4"/>
                  <a:gd name="T1" fmla="*/ 0 h 3"/>
                  <a:gd name="T2" fmla="*/ 0 w 4"/>
                  <a:gd name="T3" fmla="*/ 0 h 3"/>
                  <a:gd name="T4" fmla="*/ 0 w 4"/>
                  <a:gd name="T5" fmla="*/ 0 h 3"/>
                  <a:gd name="T6" fmla="*/ 0 w 4"/>
                  <a:gd name="T7" fmla="*/ 0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0" y="3"/>
                    </a:moveTo>
                    <a:lnTo>
                      <a:pt x="1" y="1"/>
                    </a:lnTo>
                    <a:lnTo>
                      <a:pt x="4" y="0"/>
                    </a:lnTo>
                    <a:lnTo>
                      <a:pt x="0" y="3"/>
                    </a:lnTo>
                    <a:close/>
                  </a:path>
                </a:pathLst>
              </a:custGeom>
              <a:solidFill>
                <a:srgbClr val="000000"/>
              </a:solidFill>
              <a:ln w="9525">
                <a:noFill/>
                <a:round/>
                <a:headEnd/>
                <a:tailEnd/>
              </a:ln>
            </p:spPr>
            <p:txBody>
              <a:bodyPr/>
              <a:lstStyle/>
              <a:p>
                <a:endParaRPr lang="en-US"/>
              </a:p>
            </p:txBody>
          </p:sp>
          <p:sp>
            <p:nvSpPr>
              <p:cNvPr id="208260" name="Freeform 421"/>
              <p:cNvSpPr>
                <a:spLocks/>
              </p:cNvSpPr>
              <p:nvPr/>
            </p:nvSpPr>
            <p:spPr bwMode="auto">
              <a:xfrm>
                <a:off x="2376" y="1951"/>
                <a:ext cx="8" cy="10"/>
              </a:xfrm>
              <a:custGeom>
                <a:avLst/>
                <a:gdLst>
                  <a:gd name="T0" fmla="*/ 0 w 34"/>
                  <a:gd name="T1" fmla="*/ 0 h 37"/>
                  <a:gd name="T2" fmla="*/ 0 w 34"/>
                  <a:gd name="T3" fmla="*/ 0 h 37"/>
                  <a:gd name="T4" fmla="*/ 0 w 34"/>
                  <a:gd name="T5" fmla="*/ 0 h 37"/>
                  <a:gd name="T6" fmla="*/ 0 w 34"/>
                  <a:gd name="T7" fmla="*/ 0 h 37"/>
                  <a:gd name="T8" fmla="*/ 0 w 34"/>
                  <a:gd name="T9" fmla="*/ 0 h 37"/>
                  <a:gd name="T10" fmla="*/ 0 w 34"/>
                  <a:gd name="T11" fmla="*/ 0 h 37"/>
                  <a:gd name="T12" fmla="*/ 0 60000 65536"/>
                  <a:gd name="T13" fmla="*/ 0 60000 65536"/>
                  <a:gd name="T14" fmla="*/ 0 60000 65536"/>
                  <a:gd name="T15" fmla="*/ 0 60000 65536"/>
                  <a:gd name="T16" fmla="*/ 0 60000 65536"/>
                  <a:gd name="T17" fmla="*/ 0 60000 65536"/>
                  <a:gd name="T18" fmla="*/ 0 w 34"/>
                  <a:gd name="T19" fmla="*/ 0 h 37"/>
                  <a:gd name="T20" fmla="*/ 34 w 34"/>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34" h="37">
                    <a:moveTo>
                      <a:pt x="34" y="26"/>
                    </a:moveTo>
                    <a:lnTo>
                      <a:pt x="16" y="0"/>
                    </a:lnTo>
                    <a:lnTo>
                      <a:pt x="0" y="9"/>
                    </a:lnTo>
                    <a:lnTo>
                      <a:pt x="15" y="37"/>
                    </a:lnTo>
                    <a:lnTo>
                      <a:pt x="31" y="29"/>
                    </a:lnTo>
                    <a:lnTo>
                      <a:pt x="34" y="26"/>
                    </a:lnTo>
                    <a:close/>
                  </a:path>
                </a:pathLst>
              </a:custGeom>
              <a:solidFill>
                <a:srgbClr val="000000"/>
              </a:solidFill>
              <a:ln w="9525">
                <a:noFill/>
                <a:round/>
                <a:headEnd/>
                <a:tailEnd/>
              </a:ln>
            </p:spPr>
            <p:txBody>
              <a:bodyPr/>
              <a:lstStyle/>
              <a:p>
                <a:endParaRPr lang="en-US"/>
              </a:p>
            </p:txBody>
          </p:sp>
          <p:sp>
            <p:nvSpPr>
              <p:cNvPr id="208261" name="Freeform 422"/>
              <p:cNvSpPr>
                <a:spLocks/>
              </p:cNvSpPr>
              <p:nvPr/>
            </p:nvSpPr>
            <p:spPr bwMode="auto">
              <a:xfrm>
                <a:off x="2383" y="1958"/>
                <a:ext cx="1" cy="1"/>
              </a:xfrm>
              <a:custGeom>
                <a:avLst/>
                <a:gdLst>
                  <a:gd name="T0" fmla="*/ 0 w 3"/>
                  <a:gd name="T1" fmla="*/ 0 h 3"/>
                  <a:gd name="T2" fmla="*/ 0 w 3"/>
                  <a:gd name="T3" fmla="*/ 0 h 3"/>
                  <a:gd name="T4" fmla="*/ 0 w 3"/>
                  <a:gd name="T5" fmla="*/ 0 h 3"/>
                  <a:gd name="T6" fmla="*/ 0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3" y="0"/>
                    </a:moveTo>
                    <a:lnTo>
                      <a:pt x="2" y="2"/>
                    </a:lnTo>
                    <a:lnTo>
                      <a:pt x="0" y="3"/>
                    </a:lnTo>
                    <a:lnTo>
                      <a:pt x="3" y="0"/>
                    </a:lnTo>
                    <a:close/>
                  </a:path>
                </a:pathLst>
              </a:custGeom>
              <a:solidFill>
                <a:srgbClr val="000000"/>
              </a:solidFill>
              <a:ln w="9525">
                <a:noFill/>
                <a:round/>
                <a:headEnd/>
                <a:tailEnd/>
              </a:ln>
            </p:spPr>
            <p:txBody>
              <a:bodyPr/>
              <a:lstStyle/>
              <a:p>
                <a:endParaRPr lang="en-US"/>
              </a:p>
            </p:txBody>
          </p:sp>
          <p:sp>
            <p:nvSpPr>
              <p:cNvPr id="208262" name="Freeform 423"/>
              <p:cNvSpPr>
                <a:spLocks/>
              </p:cNvSpPr>
              <p:nvPr/>
            </p:nvSpPr>
            <p:spPr bwMode="auto">
              <a:xfrm>
                <a:off x="2379" y="1950"/>
                <a:ext cx="7" cy="8"/>
              </a:xfrm>
              <a:custGeom>
                <a:avLst/>
                <a:gdLst>
                  <a:gd name="T0" fmla="*/ 0 w 30"/>
                  <a:gd name="T1" fmla="*/ 0 h 33"/>
                  <a:gd name="T2" fmla="*/ 0 w 30"/>
                  <a:gd name="T3" fmla="*/ 0 h 33"/>
                  <a:gd name="T4" fmla="*/ 0 w 30"/>
                  <a:gd name="T5" fmla="*/ 0 h 33"/>
                  <a:gd name="T6" fmla="*/ 0 w 30"/>
                  <a:gd name="T7" fmla="*/ 0 h 33"/>
                  <a:gd name="T8" fmla="*/ 0 w 30"/>
                  <a:gd name="T9" fmla="*/ 0 h 33"/>
                  <a:gd name="T10" fmla="*/ 0 w 30"/>
                  <a:gd name="T11" fmla="*/ 0 h 33"/>
                  <a:gd name="T12" fmla="*/ 0 60000 65536"/>
                  <a:gd name="T13" fmla="*/ 0 60000 65536"/>
                  <a:gd name="T14" fmla="*/ 0 60000 65536"/>
                  <a:gd name="T15" fmla="*/ 0 60000 65536"/>
                  <a:gd name="T16" fmla="*/ 0 60000 65536"/>
                  <a:gd name="T17" fmla="*/ 0 60000 65536"/>
                  <a:gd name="T18" fmla="*/ 0 w 30"/>
                  <a:gd name="T19" fmla="*/ 0 h 33"/>
                  <a:gd name="T20" fmla="*/ 30 w 30"/>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0" h="33">
                    <a:moveTo>
                      <a:pt x="11" y="0"/>
                    </a:moveTo>
                    <a:lnTo>
                      <a:pt x="8" y="3"/>
                    </a:lnTo>
                    <a:lnTo>
                      <a:pt x="0" y="11"/>
                    </a:lnTo>
                    <a:lnTo>
                      <a:pt x="22" y="33"/>
                    </a:lnTo>
                    <a:lnTo>
                      <a:pt x="30" y="25"/>
                    </a:lnTo>
                    <a:lnTo>
                      <a:pt x="11" y="0"/>
                    </a:lnTo>
                    <a:close/>
                  </a:path>
                </a:pathLst>
              </a:custGeom>
              <a:solidFill>
                <a:srgbClr val="000000"/>
              </a:solidFill>
              <a:ln w="9525">
                <a:noFill/>
                <a:round/>
                <a:headEnd/>
                <a:tailEnd/>
              </a:ln>
            </p:spPr>
            <p:txBody>
              <a:bodyPr/>
              <a:lstStyle/>
              <a:p>
                <a:endParaRPr lang="en-US"/>
              </a:p>
            </p:txBody>
          </p:sp>
          <p:sp>
            <p:nvSpPr>
              <p:cNvPr id="208263" name="Freeform 424"/>
              <p:cNvSpPr>
                <a:spLocks/>
              </p:cNvSpPr>
              <p:nvPr/>
            </p:nvSpPr>
            <p:spPr bwMode="auto">
              <a:xfrm>
                <a:off x="2381" y="1950"/>
                <a:ext cx="1" cy="1"/>
              </a:xfrm>
              <a:custGeom>
                <a:avLst/>
                <a:gdLst>
                  <a:gd name="T0" fmla="*/ 0 w 3"/>
                  <a:gd name="T1" fmla="*/ 0 h 3"/>
                  <a:gd name="T2" fmla="*/ 0 w 3"/>
                  <a:gd name="T3" fmla="*/ 0 h 3"/>
                  <a:gd name="T4" fmla="*/ 0 w 3"/>
                  <a:gd name="T5" fmla="*/ 0 h 3"/>
                  <a:gd name="T6" fmla="*/ 0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3"/>
                    </a:moveTo>
                    <a:lnTo>
                      <a:pt x="1" y="1"/>
                    </a:lnTo>
                    <a:lnTo>
                      <a:pt x="3" y="0"/>
                    </a:lnTo>
                    <a:lnTo>
                      <a:pt x="0" y="3"/>
                    </a:lnTo>
                    <a:close/>
                  </a:path>
                </a:pathLst>
              </a:custGeom>
              <a:solidFill>
                <a:srgbClr val="000000"/>
              </a:solidFill>
              <a:ln w="9525">
                <a:noFill/>
                <a:round/>
                <a:headEnd/>
                <a:tailEnd/>
              </a:ln>
            </p:spPr>
            <p:txBody>
              <a:bodyPr/>
              <a:lstStyle/>
              <a:p>
                <a:endParaRPr lang="en-US"/>
              </a:p>
            </p:txBody>
          </p:sp>
          <p:sp>
            <p:nvSpPr>
              <p:cNvPr id="208264" name="Freeform 425"/>
              <p:cNvSpPr>
                <a:spLocks/>
              </p:cNvSpPr>
              <p:nvPr/>
            </p:nvSpPr>
            <p:spPr bwMode="auto">
              <a:xfrm>
                <a:off x="2382" y="1947"/>
                <a:ext cx="8" cy="10"/>
              </a:xfrm>
              <a:custGeom>
                <a:avLst/>
                <a:gdLst>
                  <a:gd name="T0" fmla="*/ 0 w 35"/>
                  <a:gd name="T1" fmla="*/ 0 h 37"/>
                  <a:gd name="T2" fmla="*/ 0 w 35"/>
                  <a:gd name="T3" fmla="*/ 0 h 37"/>
                  <a:gd name="T4" fmla="*/ 0 w 35"/>
                  <a:gd name="T5" fmla="*/ 0 h 37"/>
                  <a:gd name="T6" fmla="*/ 0 w 35"/>
                  <a:gd name="T7" fmla="*/ 0 h 37"/>
                  <a:gd name="T8" fmla="*/ 0 w 35"/>
                  <a:gd name="T9" fmla="*/ 0 h 37"/>
                  <a:gd name="T10" fmla="*/ 0 w 35"/>
                  <a:gd name="T11" fmla="*/ 0 h 37"/>
                  <a:gd name="T12" fmla="*/ 0 60000 65536"/>
                  <a:gd name="T13" fmla="*/ 0 60000 65536"/>
                  <a:gd name="T14" fmla="*/ 0 60000 65536"/>
                  <a:gd name="T15" fmla="*/ 0 60000 65536"/>
                  <a:gd name="T16" fmla="*/ 0 60000 65536"/>
                  <a:gd name="T17" fmla="*/ 0 60000 65536"/>
                  <a:gd name="T18" fmla="*/ 0 w 35"/>
                  <a:gd name="T19" fmla="*/ 0 h 37"/>
                  <a:gd name="T20" fmla="*/ 35 w 35"/>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35" h="37">
                    <a:moveTo>
                      <a:pt x="35" y="26"/>
                    </a:moveTo>
                    <a:lnTo>
                      <a:pt x="16" y="0"/>
                    </a:lnTo>
                    <a:lnTo>
                      <a:pt x="0" y="9"/>
                    </a:lnTo>
                    <a:lnTo>
                      <a:pt x="15" y="37"/>
                    </a:lnTo>
                    <a:lnTo>
                      <a:pt x="31" y="29"/>
                    </a:lnTo>
                    <a:lnTo>
                      <a:pt x="35" y="26"/>
                    </a:lnTo>
                    <a:close/>
                  </a:path>
                </a:pathLst>
              </a:custGeom>
              <a:solidFill>
                <a:srgbClr val="000000"/>
              </a:solidFill>
              <a:ln w="9525">
                <a:noFill/>
                <a:round/>
                <a:headEnd/>
                <a:tailEnd/>
              </a:ln>
            </p:spPr>
            <p:txBody>
              <a:bodyPr/>
              <a:lstStyle/>
              <a:p>
                <a:endParaRPr lang="en-US"/>
              </a:p>
            </p:txBody>
          </p:sp>
          <p:sp>
            <p:nvSpPr>
              <p:cNvPr id="208265" name="Freeform 426"/>
              <p:cNvSpPr>
                <a:spLocks/>
              </p:cNvSpPr>
              <p:nvPr/>
            </p:nvSpPr>
            <p:spPr bwMode="auto">
              <a:xfrm>
                <a:off x="2389" y="1954"/>
                <a:ext cx="1" cy="1"/>
              </a:xfrm>
              <a:custGeom>
                <a:avLst/>
                <a:gdLst>
                  <a:gd name="T0" fmla="*/ 0 w 4"/>
                  <a:gd name="T1" fmla="*/ 0 h 3"/>
                  <a:gd name="T2" fmla="*/ 0 w 4"/>
                  <a:gd name="T3" fmla="*/ 0 h 3"/>
                  <a:gd name="T4" fmla="*/ 0 w 4"/>
                  <a:gd name="T5" fmla="*/ 0 h 3"/>
                  <a:gd name="T6" fmla="*/ 0 w 4"/>
                  <a:gd name="T7" fmla="*/ 0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4" y="0"/>
                    </a:moveTo>
                    <a:lnTo>
                      <a:pt x="2" y="2"/>
                    </a:lnTo>
                    <a:lnTo>
                      <a:pt x="0" y="3"/>
                    </a:lnTo>
                    <a:lnTo>
                      <a:pt x="4" y="0"/>
                    </a:lnTo>
                    <a:close/>
                  </a:path>
                </a:pathLst>
              </a:custGeom>
              <a:solidFill>
                <a:srgbClr val="000000"/>
              </a:solidFill>
              <a:ln w="9525">
                <a:noFill/>
                <a:round/>
                <a:headEnd/>
                <a:tailEnd/>
              </a:ln>
            </p:spPr>
            <p:txBody>
              <a:bodyPr/>
              <a:lstStyle/>
              <a:p>
                <a:endParaRPr lang="en-US"/>
              </a:p>
            </p:txBody>
          </p:sp>
          <p:sp>
            <p:nvSpPr>
              <p:cNvPr id="208266" name="Freeform 427"/>
              <p:cNvSpPr>
                <a:spLocks/>
              </p:cNvSpPr>
              <p:nvPr/>
            </p:nvSpPr>
            <p:spPr bwMode="auto">
              <a:xfrm>
                <a:off x="2385" y="1946"/>
                <a:ext cx="7" cy="8"/>
              </a:xfrm>
              <a:custGeom>
                <a:avLst/>
                <a:gdLst>
                  <a:gd name="T0" fmla="*/ 0 w 30"/>
                  <a:gd name="T1" fmla="*/ 0 h 30"/>
                  <a:gd name="T2" fmla="*/ 0 w 30"/>
                  <a:gd name="T3" fmla="*/ 0 h 30"/>
                  <a:gd name="T4" fmla="*/ 0 w 30"/>
                  <a:gd name="T5" fmla="*/ 0 h 30"/>
                  <a:gd name="T6" fmla="*/ 0 w 30"/>
                  <a:gd name="T7" fmla="*/ 0 h 30"/>
                  <a:gd name="T8" fmla="*/ 0 w 30"/>
                  <a:gd name="T9" fmla="*/ 0 h 30"/>
                  <a:gd name="T10" fmla="*/ 0 w 30"/>
                  <a:gd name="T11" fmla="*/ 0 h 30"/>
                  <a:gd name="T12" fmla="*/ 0 60000 65536"/>
                  <a:gd name="T13" fmla="*/ 0 60000 65536"/>
                  <a:gd name="T14" fmla="*/ 0 60000 65536"/>
                  <a:gd name="T15" fmla="*/ 0 60000 65536"/>
                  <a:gd name="T16" fmla="*/ 0 60000 65536"/>
                  <a:gd name="T17" fmla="*/ 0 60000 65536"/>
                  <a:gd name="T18" fmla="*/ 0 w 30"/>
                  <a:gd name="T19" fmla="*/ 0 h 30"/>
                  <a:gd name="T20" fmla="*/ 30 w 30"/>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30" h="30">
                    <a:moveTo>
                      <a:pt x="8" y="0"/>
                    </a:moveTo>
                    <a:lnTo>
                      <a:pt x="8" y="0"/>
                    </a:lnTo>
                    <a:lnTo>
                      <a:pt x="0" y="8"/>
                    </a:lnTo>
                    <a:lnTo>
                      <a:pt x="22" y="30"/>
                    </a:lnTo>
                    <a:lnTo>
                      <a:pt x="30" y="22"/>
                    </a:lnTo>
                    <a:lnTo>
                      <a:pt x="8" y="0"/>
                    </a:lnTo>
                    <a:close/>
                  </a:path>
                </a:pathLst>
              </a:custGeom>
              <a:solidFill>
                <a:srgbClr val="000000"/>
              </a:solidFill>
              <a:ln w="9525">
                <a:noFill/>
                <a:round/>
                <a:headEnd/>
                <a:tailEnd/>
              </a:ln>
            </p:spPr>
            <p:txBody>
              <a:bodyPr/>
              <a:lstStyle/>
              <a:p>
                <a:endParaRPr lang="en-US"/>
              </a:p>
            </p:txBody>
          </p:sp>
          <p:sp>
            <p:nvSpPr>
              <p:cNvPr id="208267" name="Freeform 428"/>
              <p:cNvSpPr>
                <a:spLocks/>
              </p:cNvSpPr>
              <p:nvPr/>
            </p:nvSpPr>
            <p:spPr bwMode="auto">
              <a:xfrm>
                <a:off x="2373" y="1946"/>
                <a:ext cx="14" cy="14"/>
              </a:xfrm>
              <a:custGeom>
                <a:avLst/>
                <a:gdLst>
                  <a:gd name="T0" fmla="*/ 0 w 57"/>
                  <a:gd name="T1" fmla="*/ 0 h 55"/>
                  <a:gd name="T2" fmla="*/ 0 w 57"/>
                  <a:gd name="T3" fmla="*/ 0 h 55"/>
                  <a:gd name="T4" fmla="*/ 0 w 57"/>
                  <a:gd name="T5" fmla="*/ 0 h 55"/>
                  <a:gd name="T6" fmla="*/ 0 w 57"/>
                  <a:gd name="T7" fmla="*/ 0 h 55"/>
                  <a:gd name="T8" fmla="*/ 0 60000 65536"/>
                  <a:gd name="T9" fmla="*/ 0 60000 65536"/>
                  <a:gd name="T10" fmla="*/ 0 60000 65536"/>
                  <a:gd name="T11" fmla="*/ 0 60000 65536"/>
                  <a:gd name="T12" fmla="*/ 0 w 57"/>
                  <a:gd name="T13" fmla="*/ 0 h 55"/>
                  <a:gd name="T14" fmla="*/ 57 w 57"/>
                  <a:gd name="T15" fmla="*/ 55 h 55"/>
                </a:gdLst>
                <a:ahLst/>
                <a:cxnLst>
                  <a:cxn ang="T8">
                    <a:pos x="T0" y="T1"/>
                  </a:cxn>
                  <a:cxn ang="T9">
                    <a:pos x="T2" y="T3"/>
                  </a:cxn>
                  <a:cxn ang="T10">
                    <a:pos x="T4" y="T5"/>
                  </a:cxn>
                  <a:cxn ang="T11">
                    <a:pos x="T6" y="T7"/>
                  </a:cxn>
                </a:cxnLst>
                <a:rect l="T12" t="T13" r="T14" b="T15"/>
                <a:pathLst>
                  <a:path w="57" h="55">
                    <a:moveTo>
                      <a:pt x="57" y="0"/>
                    </a:moveTo>
                    <a:lnTo>
                      <a:pt x="0" y="55"/>
                    </a:lnTo>
                    <a:lnTo>
                      <a:pt x="57" y="0"/>
                    </a:lnTo>
                    <a:close/>
                  </a:path>
                </a:pathLst>
              </a:custGeom>
              <a:solidFill>
                <a:srgbClr val="000000"/>
              </a:solidFill>
              <a:ln w="9525">
                <a:noFill/>
                <a:round/>
                <a:headEnd/>
                <a:tailEnd/>
              </a:ln>
            </p:spPr>
            <p:txBody>
              <a:bodyPr/>
              <a:lstStyle/>
              <a:p>
                <a:endParaRPr lang="en-US"/>
              </a:p>
            </p:txBody>
          </p:sp>
          <p:sp>
            <p:nvSpPr>
              <p:cNvPr id="208268" name="Freeform 429"/>
              <p:cNvSpPr>
                <a:spLocks/>
              </p:cNvSpPr>
              <p:nvPr/>
            </p:nvSpPr>
            <p:spPr bwMode="auto">
              <a:xfrm>
                <a:off x="2387" y="1943"/>
                <a:ext cx="7" cy="9"/>
              </a:xfrm>
              <a:custGeom>
                <a:avLst/>
                <a:gdLst>
                  <a:gd name="T0" fmla="*/ 0 w 30"/>
                  <a:gd name="T1" fmla="*/ 0 h 34"/>
                  <a:gd name="T2" fmla="*/ 0 w 30"/>
                  <a:gd name="T3" fmla="*/ 0 h 34"/>
                  <a:gd name="T4" fmla="*/ 0 w 30"/>
                  <a:gd name="T5" fmla="*/ 0 h 34"/>
                  <a:gd name="T6" fmla="*/ 0 w 30"/>
                  <a:gd name="T7" fmla="*/ 0 h 34"/>
                  <a:gd name="T8" fmla="*/ 0 w 30"/>
                  <a:gd name="T9" fmla="*/ 0 h 34"/>
                  <a:gd name="T10" fmla="*/ 0 w 30"/>
                  <a:gd name="T11" fmla="*/ 0 h 34"/>
                  <a:gd name="T12" fmla="*/ 0 60000 65536"/>
                  <a:gd name="T13" fmla="*/ 0 60000 65536"/>
                  <a:gd name="T14" fmla="*/ 0 60000 65536"/>
                  <a:gd name="T15" fmla="*/ 0 60000 65536"/>
                  <a:gd name="T16" fmla="*/ 0 60000 65536"/>
                  <a:gd name="T17" fmla="*/ 0 60000 65536"/>
                  <a:gd name="T18" fmla="*/ 0 w 30"/>
                  <a:gd name="T19" fmla="*/ 0 h 34"/>
                  <a:gd name="T20" fmla="*/ 30 w 30"/>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0" h="34">
                    <a:moveTo>
                      <a:pt x="11" y="0"/>
                    </a:moveTo>
                    <a:lnTo>
                      <a:pt x="8" y="4"/>
                    </a:lnTo>
                    <a:lnTo>
                      <a:pt x="0" y="12"/>
                    </a:lnTo>
                    <a:lnTo>
                      <a:pt x="22" y="34"/>
                    </a:lnTo>
                    <a:lnTo>
                      <a:pt x="30" y="26"/>
                    </a:lnTo>
                    <a:lnTo>
                      <a:pt x="11" y="0"/>
                    </a:lnTo>
                    <a:close/>
                  </a:path>
                </a:pathLst>
              </a:custGeom>
              <a:solidFill>
                <a:srgbClr val="000000"/>
              </a:solidFill>
              <a:ln w="9525">
                <a:noFill/>
                <a:round/>
                <a:headEnd/>
                <a:tailEnd/>
              </a:ln>
            </p:spPr>
            <p:txBody>
              <a:bodyPr/>
              <a:lstStyle/>
              <a:p>
                <a:endParaRPr lang="en-US"/>
              </a:p>
            </p:txBody>
          </p:sp>
          <p:sp>
            <p:nvSpPr>
              <p:cNvPr id="208269" name="Freeform 430"/>
              <p:cNvSpPr>
                <a:spLocks/>
              </p:cNvSpPr>
              <p:nvPr/>
            </p:nvSpPr>
            <p:spPr bwMode="auto">
              <a:xfrm>
                <a:off x="2389" y="1943"/>
                <a:ext cx="1" cy="1"/>
              </a:xfrm>
              <a:custGeom>
                <a:avLst/>
                <a:gdLst>
                  <a:gd name="T0" fmla="*/ 0 w 3"/>
                  <a:gd name="T1" fmla="*/ 0 h 4"/>
                  <a:gd name="T2" fmla="*/ 0 w 3"/>
                  <a:gd name="T3" fmla="*/ 0 h 4"/>
                  <a:gd name="T4" fmla="*/ 0 w 3"/>
                  <a:gd name="T5" fmla="*/ 0 h 4"/>
                  <a:gd name="T6" fmla="*/ 0 w 3"/>
                  <a:gd name="T7" fmla="*/ 0 h 4"/>
                  <a:gd name="T8" fmla="*/ 0 60000 65536"/>
                  <a:gd name="T9" fmla="*/ 0 60000 65536"/>
                  <a:gd name="T10" fmla="*/ 0 60000 65536"/>
                  <a:gd name="T11" fmla="*/ 0 60000 65536"/>
                  <a:gd name="T12" fmla="*/ 0 w 3"/>
                  <a:gd name="T13" fmla="*/ 0 h 4"/>
                  <a:gd name="T14" fmla="*/ 3 w 3"/>
                  <a:gd name="T15" fmla="*/ 4 h 4"/>
                </a:gdLst>
                <a:ahLst/>
                <a:cxnLst>
                  <a:cxn ang="T8">
                    <a:pos x="T0" y="T1"/>
                  </a:cxn>
                  <a:cxn ang="T9">
                    <a:pos x="T2" y="T3"/>
                  </a:cxn>
                  <a:cxn ang="T10">
                    <a:pos x="T4" y="T5"/>
                  </a:cxn>
                  <a:cxn ang="T11">
                    <a:pos x="T6" y="T7"/>
                  </a:cxn>
                </a:cxnLst>
                <a:rect l="T12" t="T13" r="T14" b="T15"/>
                <a:pathLst>
                  <a:path w="3" h="4">
                    <a:moveTo>
                      <a:pt x="0" y="4"/>
                    </a:moveTo>
                    <a:lnTo>
                      <a:pt x="2" y="2"/>
                    </a:lnTo>
                    <a:lnTo>
                      <a:pt x="3" y="0"/>
                    </a:lnTo>
                    <a:lnTo>
                      <a:pt x="0" y="4"/>
                    </a:lnTo>
                    <a:close/>
                  </a:path>
                </a:pathLst>
              </a:custGeom>
              <a:solidFill>
                <a:srgbClr val="000000"/>
              </a:solidFill>
              <a:ln w="9525">
                <a:noFill/>
                <a:round/>
                <a:headEnd/>
                <a:tailEnd/>
              </a:ln>
            </p:spPr>
            <p:txBody>
              <a:bodyPr/>
              <a:lstStyle/>
              <a:p>
                <a:endParaRPr lang="en-US"/>
              </a:p>
            </p:txBody>
          </p:sp>
          <p:sp>
            <p:nvSpPr>
              <p:cNvPr id="208270" name="Freeform 431"/>
              <p:cNvSpPr>
                <a:spLocks/>
              </p:cNvSpPr>
              <p:nvPr/>
            </p:nvSpPr>
            <p:spPr bwMode="auto">
              <a:xfrm>
                <a:off x="2390" y="1942"/>
                <a:ext cx="7" cy="8"/>
              </a:xfrm>
              <a:custGeom>
                <a:avLst/>
                <a:gdLst>
                  <a:gd name="T0" fmla="*/ 0 w 30"/>
                  <a:gd name="T1" fmla="*/ 0 h 36"/>
                  <a:gd name="T2" fmla="*/ 0 w 30"/>
                  <a:gd name="T3" fmla="*/ 0 h 36"/>
                  <a:gd name="T4" fmla="*/ 0 w 30"/>
                  <a:gd name="T5" fmla="*/ 0 h 36"/>
                  <a:gd name="T6" fmla="*/ 0 w 30"/>
                  <a:gd name="T7" fmla="*/ 0 h 36"/>
                  <a:gd name="T8" fmla="*/ 0 w 30"/>
                  <a:gd name="T9" fmla="*/ 0 h 36"/>
                  <a:gd name="T10" fmla="*/ 0 60000 65536"/>
                  <a:gd name="T11" fmla="*/ 0 60000 65536"/>
                  <a:gd name="T12" fmla="*/ 0 60000 65536"/>
                  <a:gd name="T13" fmla="*/ 0 60000 65536"/>
                  <a:gd name="T14" fmla="*/ 0 60000 65536"/>
                  <a:gd name="T15" fmla="*/ 0 w 30"/>
                  <a:gd name="T16" fmla="*/ 0 h 36"/>
                  <a:gd name="T17" fmla="*/ 30 w 30"/>
                  <a:gd name="T18" fmla="*/ 36 h 36"/>
                </a:gdLst>
                <a:ahLst/>
                <a:cxnLst>
                  <a:cxn ang="T10">
                    <a:pos x="T0" y="T1"/>
                  </a:cxn>
                  <a:cxn ang="T11">
                    <a:pos x="T2" y="T3"/>
                  </a:cxn>
                  <a:cxn ang="T12">
                    <a:pos x="T4" y="T5"/>
                  </a:cxn>
                  <a:cxn ang="T13">
                    <a:pos x="T6" y="T7"/>
                  </a:cxn>
                  <a:cxn ang="T14">
                    <a:pos x="T8" y="T9"/>
                  </a:cxn>
                </a:cxnLst>
                <a:rect l="T15" t="T16" r="T17" b="T18"/>
                <a:pathLst>
                  <a:path w="30" h="36">
                    <a:moveTo>
                      <a:pt x="15" y="0"/>
                    </a:moveTo>
                    <a:lnTo>
                      <a:pt x="30" y="28"/>
                    </a:lnTo>
                    <a:lnTo>
                      <a:pt x="15" y="36"/>
                    </a:lnTo>
                    <a:lnTo>
                      <a:pt x="0" y="7"/>
                    </a:lnTo>
                    <a:lnTo>
                      <a:pt x="15" y="0"/>
                    </a:lnTo>
                    <a:close/>
                  </a:path>
                </a:pathLst>
              </a:custGeom>
              <a:solidFill>
                <a:srgbClr val="000000"/>
              </a:solidFill>
              <a:ln w="9525">
                <a:noFill/>
                <a:round/>
                <a:headEnd/>
                <a:tailEnd/>
              </a:ln>
            </p:spPr>
            <p:txBody>
              <a:bodyPr/>
              <a:lstStyle/>
              <a:p>
                <a:endParaRPr lang="en-US"/>
              </a:p>
            </p:txBody>
          </p:sp>
          <p:sp>
            <p:nvSpPr>
              <p:cNvPr id="208271" name="Freeform 432"/>
              <p:cNvSpPr>
                <a:spLocks/>
              </p:cNvSpPr>
              <p:nvPr/>
            </p:nvSpPr>
            <p:spPr bwMode="auto">
              <a:xfrm>
                <a:off x="2413" y="1927"/>
                <a:ext cx="7" cy="8"/>
              </a:xfrm>
              <a:custGeom>
                <a:avLst/>
                <a:gdLst>
                  <a:gd name="T0" fmla="*/ 0 w 28"/>
                  <a:gd name="T1" fmla="*/ 0 h 32"/>
                  <a:gd name="T2" fmla="*/ 0 w 28"/>
                  <a:gd name="T3" fmla="*/ 0 h 32"/>
                  <a:gd name="T4" fmla="*/ 0 w 28"/>
                  <a:gd name="T5" fmla="*/ 0 h 32"/>
                  <a:gd name="T6" fmla="*/ 0 w 28"/>
                  <a:gd name="T7" fmla="*/ 0 h 32"/>
                  <a:gd name="T8" fmla="*/ 0 w 28"/>
                  <a:gd name="T9" fmla="*/ 0 h 32"/>
                  <a:gd name="T10" fmla="*/ 0 w 28"/>
                  <a:gd name="T11" fmla="*/ 0 h 32"/>
                  <a:gd name="T12" fmla="*/ 0 60000 65536"/>
                  <a:gd name="T13" fmla="*/ 0 60000 65536"/>
                  <a:gd name="T14" fmla="*/ 0 60000 65536"/>
                  <a:gd name="T15" fmla="*/ 0 60000 65536"/>
                  <a:gd name="T16" fmla="*/ 0 60000 65536"/>
                  <a:gd name="T17" fmla="*/ 0 60000 65536"/>
                  <a:gd name="T18" fmla="*/ 0 w 28"/>
                  <a:gd name="T19" fmla="*/ 0 h 32"/>
                  <a:gd name="T20" fmla="*/ 28 w 28"/>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28" h="32">
                    <a:moveTo>
                      <a:pt x="10" y="0"/>
                    </a:moveTo>
                    <a:lnTo>
                      <a:pt x="5" y="4"/>
                    </a:lnTo>
                    <a:lnTo>
                      <a:pt x="0" y="10"/>
                    </a:lnTo>
                    <a:lnTo>
                      <a:pt x="22" y="32"/>
                    </a:lnTo>
                    <a:lnTo>
                      <a:pt x="28" y="26"/>
                    </a:lnTo>
                    <a:lnTo>
                      <a:pt x="10" y="0"/>
                    </a:lnTo>
                    <a:close/>
                  </a:path>
                </a:pathLst>
              </a:custGeom>
              <a:solidFill>
                <a:srgbClr val="000000"/>
              </a:solidFill>
              <a:ln w="9525">
                <a:noFill/>
                <a:round/>
                <a:headEnd/>
                <a:tailEnd/>
              </a:ln>
            </p:spPr>
            <p:txBody>
              <a:bodyPr/>
              <a:lstStyle/>
              <a:p>
                <a:endParaRPr lang="en-US"/>
              </a:p>
            </p:txBody>
          </p:sp>
          <p:sp>
            <p:nvSpPr>
              <p:cNvPr id="208272" name="Freeform 433"/>
              <p:cNvSpPr>
                <a:spLocks/>
              </p:cNvSpPr>
              <p:nvPr/>
            </p:nvSpPr>
            <p:spPr bwMode="auto">
              <a:xfrm>
                <a:off x="2414" y="1927"/>
                <a:ext cx="2" cy="1"/>
              </a:xfrm>
              <a:custGeom>
                <a:avLst/>
                <a:gdLst>
                  <a:gd name="T0" fmla="*/ 0 w 5"/>
                  <a:gd name="T1" fmla="*/ 0 h 4"/>
                  <a:gd name="T2" fmla="*/ 0 w 5"/>
                  <a:gd name="T3" fmla="*/ 0 h 4"/>
                  <a:gd name="T4" fmla="*/ 0 w 5"/>
                  <a:gd name="T5" fmla="*/ 0 h 4"/>
                  <a:gd name="T6" fmla="*/ 0 w 5"/>
                  <a:gd name="T7" fmla="*/ 0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0" y="4"/>
                    </a:moveTo>
                    <a:lnTo>
                      <a:pt x="2" y="2"/>
                    </a:lnTo>
                    <a:lnTo>
                      <a:pt x="5" y="0"/>
                    </a:lnTo>
                    <a:lnTo>
                      <a:pt x="0" y="4"/>
                    </a:lnTo>
                    <a:close/>
                  </a:path>
                </a:pathLst>
              </a:custGeom>
              <a:solidFill>
                <a:srgbClr val="000000"/>
              </a:solidFill>
              <a:ln w="9525">
                <a:noFill/>
                <a:round/>
                <a:headEnd/>
                <a:tailEnd/>
              </a:ln>
            </p:spPr>
            <p:txBody>
              <a:bodyPr/>
              <a:lstStyle/>
              <a:p>
                <a:endParaRPr lang="en-US"/>
              </a:p>
            </p:txBody>
          </p:sp>
          <p:sp>
            <p:nvSpPr>
              <p:cNvPr id="208273" name="Freeform 434"/>
              <p:cNvSpPr>
                <a:spLocks/>
              </p:cNvSpPr>
              <p:nvPr/>
            </p:nvSpPr>
            <p:spPr bwMode="auto">
              <a:xfrm>
                <a:off x="2416" y="1925"/>
                <a:ext cx="8" cy="9"/>
              </a:xfrm>
              <a:custGeom>
                <a:avLst/>
                <a:gdLst>
                  <a:gd name="T0" fmla="*/ 0 w 34"/>
                  <a:gd name="T1" fmla="*/ 0 h 36"/>
                  <a:gd name="T2" fmla="*/ 0 w 34"/>
                  <a:gd name="T3" fmla="*/ 0 h 36"/>
                  <a:gd name="T4" fmla="*/ 0 w 34"/>
                  <a:gd name="T5" fmla="*/ 0 h 36"/>
                  <a:gd name="T6" fmla="*/ 0 w 34"/>
                  <a:gd name="T7" fmla="*/ 0 h 36"/>
                  <a:gd name="T8" fmla="*/ 0 w 34"/>
                  <a:gd name="T9" fmla="*/ 0 h 36"/>
                  <a:gd name="T10" fmla="*/ 0 w 34"/>
                  <a:gd name="T11" fmla="*/ 0 h 36"/>
                  <a:gd name="T12" fmla="*/ 0 60000 65536"/>
                  <a:gd name="T13" fmla="*/ 0 60000 65536"/>
                  <a:gd name="T14" fmla="*/ 0 60000 65536"/>
                  <a:gd name="T15" fmla="*/ 0 60000 65536"/>
                  <a:gd name="T16" fmla="*/ 0 60000 65536"/>
                  <a:gd name="T17" fmla="*/ 0 60000 65536"/>
                  <a:gd name="T18" fmla="*/ 0 w 34"/>
                  <a:gd name="T19" fmla="*/ 0 h 36"/>
                  <a:gd name="T20" fmla="*/ 34 w 34"/>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34" h="36">
                    <a:moveTo>
                      <a:pt x="34" y="25"/>
                    </a:moveTo>
                    <a:lnTo>
                      <a:pt x="16" y="0"/>
                    </a:lnTo>
                    <a:lnTo>
                      <a:pt x="0" y="7"/>
                    </a:lnTo>
                    <a:lnTo>
                      <a:pt x="13" y="36"/>
                    </a:lnTo>
                    <a:lnTo>
                      <a:pt x="29" y="28"/>
                    </a:lnTo>
                    <a:lnTo>
                      <a:pt x="34" y="25"/>
                    </a:lnTo>
                    <a:close/>
                  </a:path>
                </a:pathLst>
              </a:custGeom>
              <a:solidFill>
                <a:srgbClr val="000000"/>
              </a:solidFill>
              <a:ln w="9525">
                <a:noFill/>
                <a:round/>
                <a:headEnd/>
                <a:tailEnd/>
              </a:ln>
            </p:spPr>
            <p:txBody>
              <a:bodyPr/>
              <a:lstStyle/>
              <a:p>
                <a:endParaRPr lang="en-US"/>
              </a:p>
            </p:txBody>
          </p:sp>
          <p:sp>
            <p:nvSpPr>
              <p:cNvPr id="208274" name="Freeform 435"/>
              <p:cNvSpPr>
                <a:spLocks/>
              </p:cNvSpPr>
              <p:nvPr/>
            </p:nvSpPr>
            <p:spPr bwMode="auto">
              <a:xfrm>
                <a:off x="2423" y="1932"/>
                <a:ext cx="1" cy="1"/>
              </a:xfrm>
              <a:custGeom>
                <a:avLst/>
                <a:gdLst>
                  <a:gd name="T0" fmla="*/ 0 w 5"/>
                  <a:gd name="T1" fmla="*/ 0 h 3"/>
                  <a:gd name="T2" fmla="*/ 0 w 5"/>
                  <a:gd name="T3" fmla="*/ 0 h 3"/>
                  <a:gd name="T4" fmla="*/ 0 w 5"/>
                  <a:gd name="T5" fmla="*/ 0 h 3"/>
                  <a:gd name="T6" fmla="*/ 0 w 5"/>
                  <a:gd name="T7" fmla="*/ 0 h 3"/>
                  <a:gd name="T8" fmla="*/ 0 60000 65536"/>
                  <a:gd name="T9" fmla="*/ 0 60000 65536"/>
                  <a:gd name="T10" fmla="*/ 0 60000 65536"/>
                  <a:gd name="T11" fmla="*/ 0 60000 65536"/>
                  <a:gd name="T12" fmla="*/ 0 w 5"/>
                  <a:gd name="T13" fmla="*/ 0 h 3"/>
                  <a:gd name="T14" fmla="*/ 5 w 5"/>
                  <a:gd name="T15" fmla="*/ 3 h 3"/>
                </a:gdLst>
                <a:ahLst/>
                <a:cxnLst>
                  <a:cxn ang="T8">
                    <a:pos x="T0" y="T1"/>
                  </a:cxn>
                  <a:cxn ang="T9">
                    <a:pos x="T2" y="T3"/>
                  </a:cxn>
                  <a:cxn ang="T10">
                    <a:pos x="T4" y="T5"/>
                  </a:cxn>
                  <a:cxn ang="T11">
                    <a:pos x="T6" y="T7"/>
                  </a:cxn>
                </a:cxnLst>
                <a:rect l="T12" t="T13" r="T14" b="T15"/>
                <a:pathLst>
                  <a:path w="5" h="3">
                    <a:moveTo>
                      <a:pt x="5" y="0"/>
                    </a:moveTo>
                    <a:lnTo>
                      <a:pt x="3" y="2"/>
                    </a:lnTo>
                    <a:lnTo>
                      <a:pt x="0" y="3"/>
                    </a:lnTo>
                    <a:lnTo>
                      <a:pt x="5" y="0"/>
                    </a:lnTo>
                    <a:close/>
                  </a:path>
                </a:pathLst>
              </a:custGeom>
              <a:solidFill>
                <a:srgbClr val="000000"/>
              </a:solidFill>
              <a:ln w="9525">
                <a:noFill/>
                <a:round/>
                <a:headEnd/>
                <a:tailEnd/>
              </a:ln>
            </p:spPr>
            <p:txBody>
              <a:bodyPr/>
              <a:lstStyle/>
              <a:p>
                <a:endParaRPr lang="en-US"/>
              </a:p>
            </p:txBody>
          </p:sp>
          <p:sp>
            <p:nvSpPr>
              <p:cNvPr id="208275" name="Freeform 436"/>
              <p:cNvSpPr>
                <a:spLocks/>
              </p:cNvSpPr>
              <p:nvPr/>
            </p:nvSpPr>
            <p:spPr bwMode="auto">
              <a:xfrm>
                <a:off x="2418" y="1923"/>
                <a:ext cx="8" cy="9"/>
              </a:xfrm>
              <a:custGeom>
                <a:avLst/>
                <a:gdLst>
                  <a:gd name="T0" fmla="*/ 0 w 31"/>
                  <a:gd name="T1" fmla="*/ 0 h 34"/>
                  <a:gd name="T2" fmla="*/ 0 w 31"/>
                  <a:gd name="T3" fmla="*/ 0 h 34"/>
                  <a:gd name="T4" fmla="*/ 0 w 31"/>
                  <a:gd name="T5" fmla="*/ 0 h 34"/>
                  <a:gd name="T6" fmla="*/ 0 w 31"/>
                  <a:gd name="T7" fmla="*/ 0 h 34"/>
                  <a:gd name="T8" fmla="*/ 0 w 31"/>
                  <a:gd name="T9" fmla="*/ 0 h 34"/>
                  <a:gd name="T10" fmla="*/ 0 w 31"/>
                  <a:gd name="T11" fmla="*/ 0 h 34"/>
                  <a:gd name="T12" fmla="*/ 0 60000 65536"/>
                  <a:gd name="T13" fmla="*/ 0 60000 65536"/>
                  <a:gd name="T14" fmla="*/ 0 60000 65536"/>
                  <a:gd name="T15" fmla="*/ 0 60000 65536"/>
                  <a:gd name="T16" fmla="*/ 0 60000 65536"/>
                  <a:gd name="T17" fmla="*/ 0 60000 65536"/>
                  <a:gd name="T18" fmla="*/ 0 w 31"/>
                  <a:gd name="T19" fmla="*/ 0 h 34"/>
                  <a:gd name="T20" fmla="*/ 31 w 31"/>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1" h="34">
                    <a:moveTo>
                      <a:pt x="12" y="0"/>
                    </a:moveTo>
                    <a:lnTo>
                      <a:pt x="9" y="4"/>
                    </a:lnTo>
                    <a:lnTo>
                      <a:pt x="0" y="11"/>
                    </a:lnTo>
                    <a:lnTo>
                      <a:pt x="23" y="34"/>
                    </a:lnTo>
                    <a:lnTo>
                      <a:pt x="31" y="26"/>
                    </a:lnTo>
                    <a:lnTo>
                      <a:pt x="12" y="0"/>
                    </a:lnTo>
                    <a:close/>
                  </a:path>
                </a:pathLst>
              </a:custGeom>
              <a:solidFill>
                <a:srgbClr val="000000"/>
              </a:solidFill>
              <a:ln w="9525">
                <a:noFill/>
                <a:round/>
                <a:headEnd/>
                <a:tailEnd/>
              </a:ln>
            </p:spPr>
            <p:txBody>
              <a:bodyPr/>
              <a:lstStyle/>
              <a:p>
                <a:endParaRPr lang="en-US"/>
              </a:p>
            </p:txBody>
          </p:sp>
          <p:sp>
            <p:nvSpPr>
              <p:cNvPr id="208276" name="Freeform 437"/>
              <p:cNvSpPr>
                <a:spLocks/>
              </p:cNvSpPr>
              <p:nvPr/>
            </p:nvSpPr>
            <p:spPr bwMode="auto">
              <a:xfrm>
                <a:off x="2421" y="1923"/>
                <a:ext cx="1" cy="1"/>
              </a:xfrm>
              <a:custGeom>
                <a:avLst/>
                <a:gdLst>
                  <a:gd name="T0" fmla="*/ 0 w 3"/>
                  <a:gd name="T1" fmla="*/ 0 h 4"/>
                  <a:gd name="T2" fmla="*/ 0 w 3"/>
                  <a:gd name="T3" fmla="*/ 0 h 4"/>
                  <a:gd name="T4" fmla="*/ 0 w 3"/>
                  <a:gd name="T5" fmla="*/ 0 h 4"/>
                  <a:gd name="T6" fmla="*/ 0 w 3"/>
                  <a:gd name="T7" fmla="*/ 0 h 4"/>
                  <a:gd name="T8" fmla="*/ 0 60000 65536"/>
                  <a:gd name="T9" fmla="*/ 0 60000 65536"/>
                  <a:gd name="T10" fmla="*/ 0 60000 65536"/>
                  <a:gd name="T11" fmla="*/ 0 60000 65536"/>
                  <a:gd name="T12" fmla="*/ 0 w 3"/>
                  <a:gd name="T13" fmla="*/ 0 h 4"/>
                  <a:gd name="T14" fmla="*/ 3 w 3"/>
                  <a:gd name="T15" fmla="*/ 4 h 4"/>
                </a:gdLst>
                <a:ahLst/>
                <a:cxnLst>
                  <a:cxn ang="T8">
                    <a:pos x="T0" y="T1"/>
                  </a:cxn>
                  <a:cxn ang="T9">
                    <a:pos x="T2" y="T3"/>
                  </a:cxn>
                  <a:cxn ang="T10">
                    <a:pos x="T4" y="T5"/>
                  </a:cxn>
                  <a:cxn ang="T11">
                    <a:pos x="T6" y="T7"/>
                  </a:cxn>
                </a:cxnLst>
                <a:rect l="T12" t="T13" r="T14" b="T15"/>
                <a:pathLst>
                  <a:path w="3" h="4">
                    <a:moveTo>
                      <a:pt x="0" y="4"/>
                    </a:moveTo>
                    <a:lnTo>
                      <a:pt x="1" y="2"/>
                    </a:lnTo>
                    <a:lnTo>
                      <a:pt x="3" y="0"/>
                    </a:lnTo>
                    <a:lnTo>
                      <a:pt x="0" y="4"/>
                    </a:lnTo>
                    <a:close/>
                  </a:path>
                </a:pathLst>
              </a:custGeom>
              <a:solidFill>
                <a:srgbClr val="000000"/>
              </a:solidFill>
              <a:ln w="9525">
                <a:noFill/>
                <a:round/>
                <a:headEnd/>
                <a:tailEnd/>
              </a:ln>
            </p:spPr>
            <p:txBody>
              <a:bodyPr/>
              <a:lstStyle/>
              <a:p>
                <a:endParaRPr lang="en-US"/>
              </a:p>
            </p:txBody>
          </p:sp>
          <p:sp>
            <p:nvSpPr>
              <p:cNvPr id="208277" name="Freeform 438"/>
              <p:cNvSpPr>
                <a:spLocks/>
              </p:cNvSpPr>
              <p:nvPr/>
            </p:nvSpPr>
            <p:spPr bwMode="auto">
              <a:xfrm>
                <a:off x="2422" y="1921"/>
                <a:ext cx="8" cy="9"/>
              </a:xfrm>
              <a:custGeom>
                <a:avLst/>
                <a:gdLst>
                  <a:gd name="T0" fmla="*/ 0 w 35"/>
                  <a:gd name="T1" fmla="*/ 0 h 36"/>
                  <a:gd name="T2" fmla="*/ 0 w 35"/>
                  <a:gd name="T3" fmla="*/ 0 h 36"/>
                  <a:gd name="T4" fmla="*/ 0 w 35"/>
                  <a:gd name="T5" fmla="*/ 0 h 36"/>
                  <a:gd name="T6" fmla="*/ 0 w 35"/>
                  <a:gd name="T7" fmla="*/ 0 h 36"/>
                  <a:gd name="T8" fmla="*/ 0 w 35"/>
                  <a:gd name="T9" fmla="*/ 0 h 36"/>
                  <a:gd name="T10" fmla="*/ 0 w 35"/>
                  <a:gd name="T11" fmla="*/ 0 h 36"/>
                  <a:gd name="T12" fmla="*/ 0 60000 65536"/>
                  <a:gd name="T13" fmla="*/ 0 60000 65536"/>
                  <a:gd name="T14" fmla="*/ 0 60000 65536"/>
                  <a:gd name="T15" fmla="*/ 0 60000 65536"/>
                  <a:gd name="T16" fmla="*/ 0 60000 65536"/>
                  <a:gd name="T17" fmla="*/ 0 60000 65536"/>
                  <a:gd name="T18" fmla="*/ 0 w 35"/>
                  <a:gd name="T19" fmla="*/ 0 h 36"/>
                  <a:gd name="T20" fmla="*/ 35 w 35"/>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35" h="36">
                    <a:moveTo>
                      <a:pt x="35" y="25"/>
                    </a:moveTo>
                    <a:lnTo>
                      <a:pt x="16" y="0"/>
                    </a:lnTo>
                    <a:lnTo>
                      <a:pt x="0" y="7"/>
                    </a:lnTo>
                    <a:lnTo>
                      <a:pt x="15" y="36"/>
                    </a:lnTo>
                    <a:lnTo>
                      <a:pt x="31" y="28"/>
                    </a:lnTo>
                    <a:lnTo>
                      <a:pt x="35" y="25"/>
                    </a:lnTo>
                    <a:close/>
                  </a:path>
                </a:pathLst>
              </a:custGeom>
              <a:solidFill>
                <a:srgbClr val="000000"/>
              </a:solidFill>
              <a:ln w="9525">
                <a:noFill/>
                <a:round/>
                <a:headEnd/>
                <a:tailEnd/>
              </a:ln>
            </p:spPr>
            <p:txBody>
              <a:bodyPr/>
              <a:lstStyle/>
              <a:p>
                <a:endParaRPr lang="en-US"/>
              </a:p>
            </p:txBody>
          </p:sp>
          <p:sp>
            <p:nvSpPr>
              <p:cNvPr id="208278" name="Freeform 439"/>
              <p:cNvSpPr>
                <a:spLocks/>
              </p:cNvSpPr>
              <p:nvPr/>
            </p:nvSpPr>
            <p:spPr bwMode="auto">
              <a:xfrm>
                <a:off x="2429" y="1928"/>
                <a:ext cx="1" cy="1"/>
              </a:xfrm>
              <a:custGeom>
                <a:avLst/>
                <a:gdLst>
                  <a:gd name="T0" fmla="*/ 0 w 4"/>
                  <a:gd name="T1" fmla="*/ 0 h 3"/>
                  <a:gd name="T2" fmla="*/ 0 w 4"/>
                  <a:gd name="T3" fmla="*/ 0 h 3"/>
                  <a:gd name="T4" fmla="*/ 0 w 4"/>
                  <a:gd name="T5" fmla="*/ 0 h 3"/>
                  <a:gd name="T6" fmla="*/ 0 w 4"/>
                  <a:gd name="T7" fmla="*/ 0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4" y="0"/>
                    </a:moveTo>
                    <a:lnTo>
                      <a:pt x="3" y="2"/>
                    </a:lnTo>
                    <a:lnTo>
                      <a:pt x="0" y="3"/>
                    </a:lnTo>
                    <a:lnTo>
                      <a:pt x="4" y="0"/>
                    </a:lnTo>
                    <a:close/>
                  </a:path>
                </a:pathLst>
              </a:custGeom>
              <a:solidFill>
                <a:srgbClr val="000000"/>
              </a:solidFill>
              <a:ln w="9525">
                <a:noFill/>
                <a:round/>
                <a:headEnd/>
                <a:tailEnd/>
              </a:ln>
            </p:spPr>
            <p:txBody>
              <a:bodyPr/>
              <a:lstStyle/>
              <a:p>
                <a:endParaRPr lang="en-US"/>
              </a:p>
            </p:txBody>
          </p:sp>
          <p:sp>
            <p:nvSpPr>
              <p:cNvPr id="208279" name="Freeform 440"/>
              <p:cNvSpPr>
                <a:spLocks/>
              </p:cNvSpPr>
              <p:nvPr/>
            </p:nvSpPr>
            <p:spPr bwMode="auto">
              <a:xfrm>
                <a:off x="2425" y="1919"/>
                <a:ext cx="7" cy="9"/>
              </a:xfrm>
              <a:custGeom>
                <a:avLst/>
                <a:gdLst>
                  <a:gd name="T0" fmla="*/ 0 w 30"/>
                  <a:gd name="T1" fmla="*/ 0 h 34"/>
                  <a:gd name="T2" fmla="*/ 0 w 30"/>
                  <a:gd name="T3" fmla="*/ 0 h 34"/>
                  <a:gd name="T4" fmla="*/ 0 w 30"/>
                  <a:gd name="T5" fmla="*/ 0 h 34"/>
                  <a:gd name="T6" fmla="*/ 0 w 30"/>
                  <a:gd name="T7" fmla="*/ 0 h 34"/>
                  <a:gd name="T8" fmla="*/ 0 w 30"/>
                  <a:gd name="T9" fmla="*/ 0 h 34"/>
                  <a:gd name="T10" fmla="*/ 0 w 30"/>
                  <a:gd name="T11" fmla="*/ 0 h 34"/>
                  <a:gd name="T12" fmla="*/ 0 60000 65536"/>
                  <a:gd name="T13" fmla="*/ 0 60000 65536"/>
                  <a:gd name="T14" fmla="*/ 0 60000 65536"/>
                  <a:gd name="T15" fmla="*/ 0 60000 65536"/>
                  <a:gd name="T16" fmla="*/ 0 60000 65536"/>
                  <a:gd name="T17" fmla="*/ 0 60000 65536"/>
                  <a:gd name="T18" fmla="*/ 0 w 30"/>
                  <a:gd name="T19" fmla="*/ 0 h 34"/>
                  <a:gd name="T20" fmla="*/ 30 w 30"/>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0" h="34">
                    <a:moveTo>
                      <a:pt x="12" y="0"/>
                    </a:moveTo>
                    <a:lnTo>
                      <a:pt x="7" y="4"/>
                    </a:lnTo>
                    <a:lnTo>
                      <a:pt x="0" y="11"/>
                    </a:lnTo>
                    <a:lnTo>
                      <a:pt x="22" y="34"/>
                    </a:lnTo>
                    <a:lnTo>
                      <a:pt x="30" y="26"/>
                    </a:lnTo>
                    <a:lnTo>
                      <a:pt x="12" y="0"/>
                    </a:lnTo>
                    <a:close/>
                  </a:path>
                </a:pathLst>
              </a:custGeom>
              <a:solidFill>
                <a:srgbClr val="000000"/>
              </a:solidFill>
              <a:ln w="9525">
                <a:noFill/>
                <a:round/>
                <a:headEnd/>
                <a:tailEnd/>
              </a:ln>
            </p:spPr>
            <p:txBody>
              <a:bodyPr/>
              <a:lstStyle/>
              <a:p>
                <a:endParaRPr lang="en-US"/>
              </a:p>
            </p:txBody>
          </p:sp>
          <p:sp>
            <p:nvSpPr>
              <p:cNvPr id="208280" name="Freeform 441"/>
              <p:cNvSpPr>
                <a:spLocks/>
              </p:cNvSpPr>
              <p:nvPr/>
            </p:nvSpPr>
            <p:spPr bwMode="auto">
              <a:xfrm>
                <a:off x="2427" y="1919"/>
                <a:ext cx="1" cy="1"/>
              </a:xfrm>
              <a:custGeom>
                <a:avLst/>
                <a:gdLst>
                  <a:gd name="T0" fmla="*/ 0 w 5"/>
                  <a:gd name="T1" fmla="*/ 0 h 4"/>
                  <a:gd name="T2" fmla="*/ 0 w 5"/>
                  <a:gd name="T3" fmla="*/ 0 h 4"/>
                  <a:gd name="T4" fmla="*/ 0 w 5"/>
                  <a:gd name="T5" fmla="*/ 0 h 4"/>
                  <a:gd name="T6" fmla="*/ 0 w 5"/>
                  <a:gd name="T7" fmla="*/ 0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0" y="4"/>
                    </a:moveTo>
                    <a:lnTo>
                      <a:pt x="2" y="2"/>
                    </a:lnTo>
                    <a:lnTo>
                      <a:pt x="5" y="0"/>
                    </a:lnTo>
                    <a:lnTo>
                      <a:pt x="0" y="4"/>
                    </a:lnTo>
                    <a:close/>
                  </a:path>
                </a:pathLst>
              </a:custGeom>
              <a:solidFill>
                <a:srgbClr val="000000"/>
              </a:solidFill>
              <a:ln w="9525">
                <a:noFill/>
                <a:round/>
                <a:headEnd/>
                <a:tailEnd/>
              </a:ln>
            </p:spPr>
            <p:txBody>
              <a:bodyPr/>
              <a:lstStyle/>
              <a:p>
                <a:endParaRPr lang="en-US"/>
              </a:p>
            </p:txBody>
          </p:sp>
          <p:sp>
            <p:nvSpPr>
              <p:cNvPr id="208281" name="Freeform 442"/>
              <p:cNvSpPr>
                <a:spLocks/>
              </p:cNvSpPr>
              <p:nvPr/>
            </p:nvSpPr>
            <p:spPr bwMode="auto">
              <a:xfrm>
                <a:off x="2428" y="1917"/>
                <a:ext cx="7" cy="9"/>
              </a:xfrm>
              <a:custGeom>
                <a:avLst/>
                <a:gdLst>
                  <a:gd name="T0" fmla="*/ 0 w 29"/>
                  <a:gd name="T1" fmla="*/ 0 h 39"/>
                  <a:gd name="T2" fmla="*/ 0 w 29"/>
                  <a:gd name="T3" fmla="*/ 0 h 39"/>
                  <a:gd name="T4" fmla="*/ 0 w 29"/>
                  <a:gd name="T5" fmla="*/ 0 h 39"/>
                  <a:gd name="T6" fmla="*/ 0 w 29"/>
                  <a:gd name="T7" fmla="*/ 0 h 39"/>
                  <a:gd name="T8" fmla="*/ 0 w 29"/>
                  <a:gd name="T9" fmla="*/ 0 h 39"/>
                  <a:gd name="T10" fmla="*/ 0 w 29"/>
                  <a:gd name="T11" fmla="*/ 0 h 39"/>
                  <a:gd name="T12" fmla="*/ 0 60000 65536"/>
                  <a:gd name="T13" fmla="*/ 0 60000 65536"/>
                  <a:gd name="T14" fmla="*/ 0 60000 65536"/>
                  <a:gd name="T15" fmla="*/ 0 60000 65536"/>
                  <a:gd name="T16" fmla="*/ 0 60000 65536"/>
                  <a:gd name="T17" fmla="*/ 0 60000 65536"/>
                  <a:gd name="T18" fmla="*/ 0 w 29"/>
                  <a:gd name="T19" fmla="*/ 0 h 39"/>
                  <a:gd name="T20" fmla="*/ 29 w 29"/>
                  <a:gd name="T21" fmla="*/ 39 h 39"/>
                </a:gdLst>
                <a:ahLst/>
                <a:cxnLst>
                  <a:cxn ang="T12">
                    <a:pos x="T0" y="T1"/>
                  </a:cxn>
                  <a:cxn ang="T13">
                    <a:pos x="T2" y="T3"/>
                  </a:cxn>
                  <a:cxn ang="T14">
                    <a:pos x="T4" y="T5"/>
                  </a:cxn>
                  <a:cxn ang="T15">
                    <a:pos x="T6" y="T7"/>
                  </a:cxn>
                  <a:cxn ang="T16">
                    <a:pos x="T8" y="T9"/>
                  </a:cxn>
                  <a:cxn ang="T17">
                    <a:pos x="T10" y="T11"/>
                  </a:cxn>
                </a:cxnLst>
                <a:rect l="T18" t="T19" r="T20" b="T21"/>
                <a:pathLst>
                  <a:path w="29" h="39">
                    <a:moveTo>
                      <a:pt x="23" y="0"/>
                    </a:moveTo>
                    <a:lnTo>
                      <a:pt x="16" y="3"/>
                    </a:lnTo>
                    <a:lnTo>
                      <a:pt x="0" y="10"/>
                    </a:lnTo>
                    <a:lnTo>
                      <a:pt x="13" y="39"/>
                    </a:lnTo>
                    <a:lnTo>
                      <a:pt x="29" y="31"/>
                    </a:lnTo>
                    <a:lnTo>
                      <a:pt x="23" y="0"/>
                    </a:lnTo>
                    <a:close/>
                  </a:path>
                </a:pathLst>
              </a:custGeom>
              <a:solidFill>
                <a:srgbClr val="000000"/>
              </a:solidFill>
              <a:ln w="9525">
                <a:noFill/>
                <a:round/>
                <a:headEnd/>
                <a:tailEnd/>
              </a:ln>
            </p:spPr>
            <p:txBody>
              <a:bodyPr/>
              <a:lstStyle/>
              <a:p>
                <a:endParaRPr lang="en-US"/>
              </a:p>
            </p:txBody>
          </p:sp>
          <p:sp>
            <p:nvSpPr>
              <p:cNvPr id="208282" name="Freeform 443"/>
              <p:cNvSpPr>
                <a:spLocks/>
              </p:cNvSpPr>
              <p:nvPr/>
            </p:nvSpPr>
            <p:spPr bwMode="auto">
              <a:xfrm>
                <a:off x="2432" y="1917"/>
                <a:ext cx="2" cy="1"/>
              </a:xfrm>
              <a:custGeom>
                <a:avLst/>
                <a:gdLst>
                  <a:gd name="T0" fmla="*/ 0 w 7"/>
                  <a:gd name="T1" fmla="*/ 0 h 3"/>
                  <a:gd name="T2" fmla="*/ 0 w 7"/>
                  <a:gd name="T3" fmla="*/ 0 h 3"/>
                  <a:gd name="T4" fmla="*/ 0 w 7"/>
                  <a:gd name="T5" fmla="*/ 0 h 3"/>
                  <a:gd name="T6" fmla="*/ 0 w 7"/>
                  <a:gd name="T7" fmla="*/ 0 h 3"/>
                  <a:gd name="T8" fmla="*/ 0 60000 65536"/>
                  <a:gd name="T9" fmla="*/ 0 60000 65536"/>
                  <a:gd name="T10" fmla="*/ 0 60000 65536"/>
                  <a:gd name="T11" fmla="*/ 0 60000 65536"/>
                  <a:gd name="T12" fmla="*/ 0 w 7"/>
                  <a:gd name="T13" fmla="*/ 0 h 3"/>
                  <a:gd name="T14" fmla="*/ 7 w 7"/>
                  <a:gd name="T15" fmla="*/ 3 h 3"/>
                </a:gdLst>
                <a:ahLst/>
                <a:cxnLst>
                  <a:cxn ang="T8">
                    <a:pos x="T0" y="T1"/>
                  </a:cxn>
                  <a:cxn ang="T9">
                    <a:pos x="T2" y="T3"/>
                  </a:cxn>
                  <a:cxn ang="T10">
                    <a:pos x="T4" y="T5"/>
                  </a:cxn>
                  <a:cxn ang="T11">
                    <a:pos x="T6" y="T7"/>
                  </a:cxn>
                </a:cxnLst>
                <a:rect l="T12" t="T13" r="T14" b="T15"/>
                <a:pathLst>
                  <a:path w="7" h="3">
                    <a:moveTo>
                      <a:pt x="0" y="3"/>
                    </a:moveTo>
                    <a:lnTo>
                      <a:pt x="4" y="0"/>
                    </a:lnTo>
                    <a:lnTo>
                      <a:pt x="7" y="0"/>
                    </a:lnTo>
                    <a:lnTo>
                      <a:pt x="0" y="3"/>
                    </a:lnTo>
                    <a:close/>
                  </a:path>
                </a:pathLst>
              </a:custGeom>
              <a:solidFill>
                <a:srgbClr val="000000"/>
              </a:solidFill>
              <a:ln w="9525">
                <a:noFill/>
                <a:round/>
                <a:headEnd/>
                <a:tailEnd/>
              </a:ln>
            </p:spPr>
            <p:txBody>
              <a:bodyPr/>
              <a:lstStyle/>
              <a:p>
                <a:endParaRPr lang="en-US"/>
              </a:p>
            </p:txBody>
          </p:sp>
          <p:sp>
            <p:nvSpPr>
              <p:cNvPr id="208283" name="Freeform 444"/>
              <p:cNvSpPr>
                <a:spLocks/>
              </p:cNvSpPr>
              <p:nvPr/>
            </p:nvSpPr>
            <p:spPr bwMode="auto">
              <a:xfrm>
                <a:off x="2434" y="1917"/>
                <a:ext cx="4" cy="8"/>
              </a:xfrm>
              <a:custGeom>
                <a:avLst/>
                <a:gdLst>
                  <a:gd name="T0" fmla="*/ 0 w 19"/>
                  <a:gd name="T1" fmla="*/ 0 h 33"/>
                  <a:gd name="T2" fmla="*/ 0 w 19"/>
                  <a:gd name="T3" fmla="*/ 0 h 33"/>
                  <a:gd name="T4" fmla="*/ 0 w 19"/>
                  <a:gd name="T5" fmla="*/ 0 h 33"/>
                  <a:gd name="T6" fmla="*/ 0 w 19"/>
                  <a:gd name="T7" fmla="*/ 0 h 33"/>
                  <a:gd name="T8" fmla="*/ 0 w 19"/>
                  <a:gd name="T9" fmla="*/ 0 h 33"/>
                  <a:gd name="T10" fmla="*/ 0 w 19"/>
                  <a:gd name="T11" fmla="*/ 0 h 33"/>
                  <a:gd name="T12" fmla="*/ 0 60000 65536"/>
                  <a:gd name="T13" fmla="*/ 0 60000 65536"/>
                  <a:gd name="T14" fmla="*/ 0 60000 65536"/>
                  <a:gd name="T15" fmla="*/ 0 60000 65536"/>
                  <a:gd name="T16" fmla="*/ 0 60000 65536"/>
                  <a:gd name="T17" fmla="*/ 0 60000 65536"/>
                  <a:gd name="T18" fmla="*/ 0 w 19"/>
                  <a:gd name="T19" fmla="*/ 0 h 33"/>
                  <a:gd name="T20" fmla="*/ 19 w 19"/>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19" h="33">
                    <a:moveTo>
                      <a:pt x="19" y="28"/>
                    </a:moveTo>
                    <a:lnTo>
                      <a:pt x="8" y="0"/>
                    </a:lnTo>
                    <a:lnTo>
                      <a:pt x="0" y="0"/>
                    </a:lnTo>
                    <a:lnTo>
                      <a:pt x="0" y="33"/>
                    </a:lnTo>
                    <a:lnTo>
                      <a:pt x="8" y="33"/>
                    </a:lnTo>
                    <a:lnTo>
                      <a:pt x="19" y="28"/>
                    </a:lnTo>
                    <a:close/>
                  </a:path>
                </a:pathLst>
              </a:custGeom>
              <a:solidFill>
                <a:srgbClr val="000000"/>
              </a:solidFill>
              <a:ln w="9525">
                <a:noFill/>
                <a:round/>
                <a:headEnd/>
                <a:tailEnd/>
              </a:ln>
            </p:spPr>
            <p:txBody>
              <a:bodyPr/>
              <a:lstStyle/>
              <a:p>
                <a:endParaRPr lang="en-US"/>
              </a:p>
            </p:txBody>
          </p:sp>
          <p:sp>
            <p:nvSpPr>
              <p:cNvPr id="208284" name="Freeform 445"/>
              <p:cNvSpPr>
                <a:spLocks/>
              </p:cNvSpPr>
              <p:nvPr/>
            </p:nvSpPr>
            <p:spPr bwMode="auto">
              <a:xfrm>
                <a:off x="2435" y="1924"/>
                <a:ext cx="3" cy="1"/>
              </a:xfrm>
              <a:custGeom>
                <a:avLst/>
                <a:gdLst>
                  <a:gd name="T0" fmla="*/ 0 w 11"/>
                  <a:gd name="T1" fmla="*/ 0 h 5"/>
                  <a:gd name="T2" fmla="*/ 0 w 11"/>
                  <a:gd name="T3" fmla="*/ 0 h 5"/>
                  <a:gd name="T4" fmla="*/ 0 w 11"/>
                  <a:gd name="T5" fmla="*/ 0 h 5"/>
                  <a:gd name="T6" fmla="*/ 0 w 11"/>
                  <a:gd name="T7" fmla="*/ 0 h 5"/>
                  <a:gd name="T8" fmla="*/ 0 60000 65536"/>
                  <a:gd name="T9" fmla="*/ 0 60000 65536"/>
                  <a:gd name="T10" fmla="*/ 0 60000 65536"/>
                  <a:gd name="T11" fmla="*/ 0 60000 65536"/>
                  <a:gd name="T12" fmla="*/ 0 w 11"/>
                  <a:gd name="T13" fmla="*/ 0 h 5"/>
                  <a:gd name="T14" fmla="*/ 11 w 11"/>
                  <a:gd name="T15" fmla="*/ 5 h 5"/>
                </a:gdLst>
                <a:ahLst/>
                <a:cxnLst>
                  <a:cxn ang="T8">
                    <a:pos x="T0" y="T1"/>
                  </a:cxn>
                  <a:cxn ang="T9">
                    <a:pos x="T2" y="T3"/>
                  </a:cxn>
                  <a:cxn ang="T10">
                    <a:pos x="T4" y="T5"/>
                  </a:cxn>
                  <a:cxn ang="T11">
                    <a:pos x="T6" y="T7"/>
                  </a:cxn>
                </a:cxnLst>
                <a:rect l="T12" t="T13" r="T14" b="T15"/>
                <a:pathLst>
                  <a:path w="11" h="5">
                    <a:moveTo>
                      <a:pt x="11" y="0"/>
                    </a:moveTo>
                    <a:lnTo>
                      <a:pt x="6" y="5"/>
                    </a:lnTo>
                    <a:lnTo>
                      <a:pt x="0" y="5"/>
                    </a:lnTo>
                    <a:lnTo>
                      <a:pt x="11" y="0"/>
                    </a:lnTo>
                    <a:close/>
                  </a:path>
                </a:pathLst>
              </a:custGeom>
              <a:solidFill>
                <a:srgbClr val="000000"/>
              </a:solidFill>
              <a:ln w="9525">
                <a:noFill/>
                <a:round/>
                <a:headEnd/>
                <a:tailEnd/>
              </a:ln>
            </p:spPr>
            <p:txBody>
              <a:bodyPr/>
              <a:lstStyle/>
              <a:p>
                <a:endParaRPr lang="en-US"/>
              </a:p>
            </p:txBody>
          </p:sp>
          <p:sp>
            <p:nvSpPr>
              <p:cNvPr id="208285" name="Freeform 446"/>
              <p:cNvSpPr>
                <a:spLocks/>
              </p:cNvSpPr>
              <p:nvPr/>
            </p:nvSpPr>
            <p:spPr bwMode="auto">
              <a:xfrm>
                <a:off x="2433" y="1917"/>
                <a:ext cx="6" cy="7"/>
              </a:xfrm>
              <a:custGeom>
                <a:avLst/>
                <a:gdLst>
                  <a:gd name="T0" fmla="*/ 0 w 27"/>
                  <a:gd name="T1" fmla="*/ 0 h 28"/>
                  <a:gd name="T2" fmla="*/ 0 w 27"/>
                  <a:gd name="T3" fmla="*/ 0 h 28"/>
                  <a:gd name="T4" fmla="*/ 0 w 27"/>
                  <a:gd name="T5" fmla="*/ 0 h 28"/>
                  <a:gd name="T6" fmla="*/ 0 w 27"/>
                  <a:gd name="T7" fmla="*/ 0 h 28"/>
                  <a:gd name="T8" fmla="*/ 0 w 27"/>
                  <a:gd name="T9" fmla="*/ 0 h 28"/>
                  <a:gd name="T10" fmla="*/ 0 60000 65536"/>
                  <a:gd name="T11" fmla="*/ 0 60000 65536"/>
                  <a:gd name="T12" fmla="*/ 0 60000 65536"/>
                  <a:gd name="T13" fmla="*/ 0 60000 65536"/>
                  <a:gd name="T14" fmla="*/ 0 60000 65536"/>
                  <a:gd name="T15" fmla="*/ 0 w 27"/>
                  <a:gd name="T16" fmla="*/ 0 h 28"/>
                  <a:gd name="T17" fmla="*/ 27 w 27"/>
                  <a:gd name="T18" fmla="*/ 28 h 28"/>
                </a:gdLst>
                <a:ahLst/>
                <a:cxnLst>
                  <a:cxn ang="T10">
                    <a:pos x="T0" y="T1"/>
                  </a:cxn>
                  <a:cxn ang="T11">
                    <a:pos x="T2" y="T3"/>
                  </a:cxn>
                  <a:cxn ang="T12">
                    <a:pos x="T4" y="T5"/>
                  </a:cxn>
                  <a:cxn ang="T13">
                    <a:pos x="T6" y="T7"/>
                  </a:cxn>
                  <a:cxn ang="T14">
                    <a:pos x="T8" y="T9"/>
                  </a:cxn>
                </a:cxnLst>
                <a:rect l="T15" t="T16" r="T17" b="T18"/>
                <a:pathLst>
                  <a:path w="27" h="28">
                    <a:moveTo>
                      <a:pt x="5" y="0"/>
                    </a:moveTo>
                    <a:lnTo>
                      <a:pt x="27" y="23"/>
                    </a:lnTo>
                    <a:lnTo>
                      <a:pt x="22" y="28"/>
                    </a:lnTo>
                    <a:lnTo>
                      <a:pt x="0" y="5"/>
                    </a:lnTo>
                    <a:lnTo>
                      <a:pt x="5" y="0"/>
                    </a:lnTo>
                    <a:close/>
                  </a:path>
                </a:pathLst>
              </a:custGeom>
              <a:solidFill>
                <a:srgbClr val="000000"/>
              </a:solidFill>
              <a:ln w="9525">
                <a:noFill/>
                <a:round/>
                <a:headEnd/>
                <a:tailEnd/>
              </a:ln>
            </p:spPr>
            <p:txBody>
              <a:bodyPr/>
              <a:lstStyle/>
              <a:p>
                <a:endParaRPr lang="en-US"/>
              </a:p>
            </p:txBody>
          </p:sp>
          <p:sp>
            <p:nvSpPr>
              <p:cNvPr id="208286" name="Freeform 447"/>
              <p:cNvSpPr>
                <a:spLocks/>
              </p:cNvSpPr>
              <p:nvPr/>
            </p:nvSpPr>
            <p:spPr bwMode="auto">
              <a:xfrm>
                <a:off x="2454" y="1901"/>
                <a:ext cx="6" cy="7"/>
              </a:xfrm>
              <a:custGeom>
                <a:avLst/>
                <a:gdLst>
                  <a:gd name="T0" fmla="*/ 0 w 25"/>
                  <a:gd name="T1" fmla="*/ 0 h 27"/>
                  <a:gd name="T2" fmla="*/ 0 w 25"/>
                  <a:gd name="T3" fmla="*/ 0 h 27"/>
                  <a:gd name="T4" fmla="*/ 0 w 25"/>
                  <a:gd name="T5" fmla="*/ 0 h 27"/>
                  <a:gd name="T6" fmla="*/ 0 w 25"/>
                  <a:gd name="T7" fmla="*/ 0 h 27"/>
                  <a:gd name="T8" fmla="*/ 0 w 25"/>
                  <a:gd name="T9" fmla="*/ 0 h 27"/>
                  <a:gd name="T10" fmla="*/ 0 w 25"/>
                  <a:gd name="T11" fmla="*/ 0 h 27"/>
                  <a:gd name="T12" fmla="*/ 0 60000 65536"/>
                  <a:gd name="T13" fmla="*/ 0 60000 65536"/>
                  <a:gd name="T14" fmla="*/ 0 60000 65536"/>
                  <a:gd name="T15" fmla="*/ 0 60000 65536"/>
                  <a:gd name="T16" fmla="*/ 0 60000 65536"/>
                  <a:gd name="T17" fmla="*/ 0 60000 65536"/>
                  <a:gd name="T18" fmla="*/ 0 w 25"/>
                  <a:gd name="T19" fmla="*/ 0 h 27"/>
                  <a:gd name="T20" fmla="*/ 25 w 25"/>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25" h="27">
                    <a:moveTo>
                      <a:pt x="7" y="0"/>
                    </a:moveTo>
                    <a:lnTo>
                      <a:pt x="2" y="2"/>
                    </a:lnTo>
                    <a:lnTo>
                      <a:pt x="0" y="5"/>
                    </a:lnTo>
                    <a:lnTo>
                      <a:pt x="23" y="27"/>
                    </a:lnTo>
                    <a:lnTo>
                      <a:pt x="25" y="26"/>
                    </a:lnTo>
                    <a:lnTo>
                      <a:pt x="7" y="0"/>
                    </a:lnTo>
                    <a:close/>
                  </a:path>
                </a:pathLst>
              </a:custGeom>
              <a:solidFill>
                <a:srgbClr val="000000"/>
              </a:solidFill>
              <a:ln w="9525">
                <a:noFill/>
                <a:round/>
                <a:headEnd/>
                <a:tailEnd/>
              </a:ln>
            </p:spPr>
            <p:txBody>
              <a:bodyPr/>
              <a:lstStyle/>
              <a:p>
                <a:endParaRPr lang="en-US"/>
              </a:p>
            </p:txBody>
          </p:sp>
          <p:sp>
            <p:nvSpPr>
              <p:cNvPr id="208287" name="Freeform 448"/>
              <p:cNvSpPr>
                <a:spLocks/>
              </p:cNvSpPr>
              <p:nvPr/>
            </p:nvSpPr>
            <p:spPr bwMode="auto">
              <a:xfrm>
                <a:off x="2455" y="1901"/>
                <a:ext cx="1" cy="1"/>
              </a:xfrm>
              <a:custGeom>
                <a:avLst/>
                <a:gdLst>
                  <a:gd name="T0" fmla="*/ 0 w 5"/>
                  <a:gd name="T1" fmla="*/ 1 h 2"/>
                  <a:gd name="T2" fmla="*/ 0 w 5"/>
                  <a:gd name="T3" fmla="*/ 1 h 2"/>
                  <a:gd name="T4" fmla="*/ 0 w 5"/>
                  <a:gd name="T5" fmla="*/ 0 h 2"/>
                  <a:gd name="T6" fmla="*/ 0 w 5"/>
                  <a:gd name="T7" fmla="*/ 1 h 2"/>
                  <a:gd name="T8" fmla="*/ 0 60000 65536"/>
                  <a:gd name="T9" fmla="*/ 0 60000 65536"/>
                  <a:gd name="T10" fmla="*/ 0 60000 65536"/>
                  <a:gd name="T11" fmla="*/ 0 60000 65536"/>
                  <a:gd name="T12" fmla="*/ 0 w 5"/>
                  <a:gd name="T13" fmla="*/ 0 h 2"/>
                  <a:gd name="T14" fmla="*/ 5 w 5"/>
                  <a:gd name="T15" fmla="*/ 2 h 2"/>
                </a:gdLst>
                <a:ahLst/>
                <a:cxnLst>
                  <a:cxn ang="T8">
                    <a:pos x="T0" y="T1"/>
                  </a:cxn>
                  <a:cxn ang="T9">
                    <a:pos x="T2" y="T3"/>
                  </a:cxn>
                  <a:cxn ang="T10">
                    <a:pos x="T4" y="T5"/>
                  </a:cxn>
                  <a:cxn ang="T11">
                    <a:pos x="T6" y="T7"/>
                  </a:cxn>
                </a:cxnLst>
                <a:rect l="T12" t="T13" r="T14" b="T15"/>
                <a:pathLst>
                  <a:path w="5" h="2">
                    <a:moveTo>
                      <a:pt x="0" y="2"/>
                    </a:moveTo>
                    <a:lnTo>
                      <a:pt x="3" y="1"/>
                    </a:lnTo>
                    <a:lnTo>
                      <a:pt x="5" y="0"/>
                    </a:lnTo>
                    <a:lnTo>
                      <a:pt x="0" y="2"/>
                    </a:lnTo>
                    <a:close/>
                  </a:path>
                </a:pathLst>
              </a:custGeom>
              <a:solidFill>
                <a:srgbClr val="000000"/>
              </a:solidFill>
              <a:ln w="9525">
                <a:noFill/>
                <a:round/>
                <a:headEnd/>
                <a:tailEnd/>
              </a:ln>
            </p:spPr>
            <p:txBody>
              <a:bodyPr/>
              <a:lstStyle/>
              <a:p>
                <a:endParaRPr lang="en-US"/>
              </a:p>
            </p:txBody>
          </p:sp>
          <p:sp>
            <p:nvSpPr>
              <p:cNvPr id="208288" name="Freeform 449"/>
              <p:cNvSpPr>
                <a:spLocks/>
              </p:cNvSpPr>
              <p:nvPr/>
            </p:nvSpPr>
            <p:spPr bwMode="auto">
              <a:xfrm>
                <a:off x="2456" y="1899"/>
                <a:ext cx="8" cy="10"/>
              </a:xfrm>
              <a:custGeom>
                <a:avLst/>
                <a:gdLst>
                  <a:gd name="T0" fmla="*/ 0 w 34"/>
                  <a:gd name="T1" fmla="*/ 0 h 37"/>
                  <a:gd name="T2" fmla="*/ 0 w 34"/>
                  <a:gd name="T3" fmla="*/ 0 h 37"/>
                  <a:gd name="T4" fmla="*/ 0 w 34"/>
                  <a:gd name="T5" fmla="*/ 0 h 37"/>
                  <a:gd name="T6" fmla="*/ 0 w 34"/>
                  <a:gd name="T7" fmla="*/ 0 h 37"/>
                  <a:gd name="T8" fmla="*/ 0 w 34"/>
                  <a:gd name="T9" fmla="*/ 0 h 37"/>
                  <a:gd name="T10" fmla="*/ 0 w 34"/>
                  <a:gd name="T11" fmla="*/ 0 h 37"/>
                  <a:gd name="T12" fmla="*/ 0 60000 65536"/>
                  <a:gd name="T13" fmla="*/ 0 60000 65536"/>
                  <a:gd name="T14" fmla="*/ 0 60000 65536"/>
                  <a:gd name="T15" fmla="*/ 0 60000 65536"/>
                  <a:gd name="T16" fmla="*/ 0 60000 65536"/>
                  <a:gd name="T17" fmla="*/ 0 60000 65536"/>
                  <a:gd name="T18" fmla="*/ 0 w 34"/>
                  <a:gd name="T19" fmla="*/ 0 h 37"/>
                  <a:gd name="T20" fmla="*/ 34 w 34"/>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34" h="37">
                    <a:moveTo>
                      <a:pt x="34" y="26"/>
                    </a:moveTo>
                    <a:lnTo>
                      <a:pt x="16" y="0"/>
                    </a:lnTo>
                    <a:lnTo>
                      <a:pt x="0" y="9"/>
                    </a:lnTo>
                    <a:lnTo>
                      <a:pt x="14" y="37"/>
                    </a:lnTo>
                    <a:lnTo>
                      <a:pt x="30" y="29"/>
                    </a:lnTo>
                    <a:lnTo>
                      <a:pt x="34" y="26"/>
                    </a:lnTo>
                    <a:close/>
                  </a:path>
                </a:pathLst>
              </a:custGeom>
              <a:solidFill>
                <a:srgbClr val="000000"/>
              </a:solidFill>
              <a:ln w="9525">
                <a:noFill/>
                <a:round/>
                <a:headEnd/>
                <a:tailEnd/>
              </a:ln>
            </p:spPr>
            <p:txBody>
              <a:bodyPr/>
              <a:lstStyle/>
              <a:p>
                <a:endParaRPr lang="en-US"/>
              </a:p>
            </p:txBody>
          </p:sp>
          <p:sp>
            <p:nvSpPr>
              <p:cNvPr id="208289" name="Freeform 450"/>
              <p:cNvSpPr>
                <a:spLocks/>
              </p:cNvSpPr>
              <p:nvPr/>
            </p:nvSpPr>
            <p:spPr bwMode="auto">
              <a:xfrm>
                <a:off x="2463" y="1906"/>
                <a:ext cx="1" cy="1"/>
              </a:xfrm>
              <a:custGeom>
                <a:avLst/>
                <a:gdLst>
                  <a:gd name="T0" fmla="*/ 0 w 4"/>
                  <a:gd name="T1" fmla="*/ 0 h 3"/>
                  <a:gd name="T2" fmla="*/ 0 w 4"/>
                  <a:gd name="T3" fmla="*/ 0 h 3"/>
                  <a:gd name="T4" fmla="*/ 0 w 4"/>
                  <a:gd name="T5" fmla="*/ 0 h 3"/>
                  <a:gd name="T6" fmla="*/ 0 w 4"/>
                  <a:gd name="T7" fmla="*/ 0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4" y="0"/>
                    </a:moveTo>
                    <a:lnTo>
                      <a:pt x="2" y="1"/>
                    </a:lnTo>
                    <a:lnTo>
                      <a:pt x="0" y="3"/>
                    </a:lnTo>
                    <a:lnTo>
                      <a:pt x="4" y="0"/>
                    </a:lnTo>
                    <a:close/>
                  </a:path>
                </a:pathLst>
              </a:custGeom>
              <a:solidFill>
                <a:srgbClr val="000000"/>
              </a:solidFill>
              <a:ln w="9525">
                <a:noFill/>
                <a:round/>
                <a:headEnd/>
                <a:tailEnd/>
              </a:ln>
            </p:spPr>
            <p:txBody>
              <a:bodyPr/>
              <a:lstStyle/>
              <a:p>
                <a:endParaRPr lang="en-US"/>
              </a:p>
            </p:txBody>
          </p:sp>
          <p:sp>
            <p:nvSpPr>
              <p:cNvPr id="208290" name="Freeform 451"/>
              <p:cNvSpPr>
                <a:spLocks/>
              </p:cNvSpPr>
              <p:nvPr/>
            </p:nvSpPr>
            <p:spPr bwMode="auto">
              <a:xfrm>
                <a:off x="2459" y="1897"/>
                <a:ext cx="7" cy="9"/>
              </a:xfrm>
              <a:custGeom>
                <a:avLst/>
                <a:gdLst>
                  <a:gd name="T0" fmla="*/ 0 w 31"/>
                  <a:gd name="T1" fmla="*/ 0 h 33"/>
                  <a:gd name="T2" fmla="*/ 0 w 31"/>
                  <a:gd name="T3" fmla="*/ 0 h 33"/>
                  <a:gd name="T4" fmla="*/ 0 w 31"/>
                  <a:gd name="T5" fmla="*/ 0 h 33"/>
                  <a:gd name="T6" fmla="*/ 0 w 31"/>
                  <a:gd name="T7" fmla="*/ 0 h 33"/>
                  <a:gd name="T8" fmla="*/ 0 w 31"/>
                  <a:gd name="T9" fmla="*/ 0 h 33"/>
                  <a:gd name="T10" fmla="*/ 0 w 31"/>
                  <a:gd name="T11" fmla="*/ 0 h 33"/>
                  <a:gd name="T12" fmla="*/ 0 60000 65536"/>
                  <a:gd name="T13" fmla="*/ 0 60000 65536"/>
                  <a:gd name="T14" fmla="*/ 0 60000 65536"/>
                  <a:gd name="T15" fmla="*/ 0 60000 65536"/>
                  <a:gd name="T16" fmla="*/ 0 60000 65536"/>
                  <a:gd name="T17" fmla="*/ 0 60000 65536"/>
                  <a:gd name="T18" fmla="*/ 0 w 31"/>
                  <a:gd name="T19" fmla="*/ 0 h 33"/>
                  <a:gd name="T20" fmla="*/ 31 w 31"/>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1" h="33">
                    <a:moveTo>
                      <a:pt x="12" y="0"/>
                    </a:moveTo>
                    <a:lnTo>
                      <a:pt x="9" y="2"/>
                    </a:lnTo>
                    <a:lnTo>
                      <a:pt x="0" y="11"/>
                    </a:lnTo>
                    <a:lnTo>
                      <a:pt x="23" y="33"/>
                    </a:lnTo>
                    <a:lnTo>
                      <a:pt x="31" y="26"/>
                    </a:lnTo>
                    <a:lnTo>
                      <a:pt x="12" y="0"/>
                    </a:lnTo>
                    <a:close/>
                  </a:path>
                </a:pathLst>
              </a:custGeom>
              <a:solidFill>
                <a:srgbClr val="000000"/>
              </a:solidFill>
              <a:ln w="9525">
                <a:noFill/>
                <a:round/>
                <a:headEnd/>
                <a:tailEnd/>
              </a:ln>
            </p:spPr>
            <p:txBody>
              <a:bodyPr/>
              <a:lstStyle/>
              <a:p>
                <a:endParaRPr lang="en-US"/>
              </a:p>
            </p:txBody>
          </p:sp>
          <p:sp>
            <p:nvSpPr>
              <p:cNvPr id="208291" name="Freeform 452"/>
              <p:cNvSpPr>
                <a:spLocks/>
              </p:cNvSpPr>
              <p:nvPr/>
            </p:nvSpPr>
            <p:spPr bwMode="auto">
              <a:xfrm>
                <a:off x="2461" y="1897"/>
                <a:ext cx="1" cy="1"/>
              </a:xfrm>
              <a:custGeom>
                <a:avLst/>
                <a:gdLst>
                  <a:gd name="T0" fmla="*/ 0 w 3"/>
                  <a:gd name="T1" fmla="*/ 1 h 2"/>
                  <a:gd name="T2" fmla="*/ 0 w 3"/>
                  <a:gd name="T3" fmla="*/ 1 h 2"/>
                  <a:gd name="T4" fmla="*/ 0 w 3"/>
                  <a:gd name="T5" fmla="*/ 0 h 2"/>
                  <a:gd name="T6" fmla="*/ 0 w 3"/>
                  <a:gd name="T7" fmla="*/ 1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0" y="2"/>
                    </a:moveTo>
                    <a:lnTo>
                      <a:pt x="1" y="1"/>
                    </a:lnTo>
                    <a:lnTo>
                      <a:pt x="3" y="0"/>
                    </a:lnTo>
                    <a:lnTo>
                      <a:pt x="0" y="2"/>
                    </a:lnTo>
                    <a:close/>
                  </a:path>
                </a:pathLst>
              </a:custGeom>
              <a:solidFill>
                <a:srgbClr val="000000"/>
              </a:solidFill>
              <a:ln w="9525">
                <a:noFill/>
                <a:round/>
                <a:headEnd/>
                <a:tailEnd/>
              </a:ln>
            </p:spPr>
            <p:txBody>
              <a:bodyPr/>
              <a:lstStyle/>
              <a:p>
                <a:endParaRPr lang="en-US"/>
              </a:p>
            </p:txBody>
          </p:sp>
          <p:sp>
            <p:nvSpPr>
              <p:cNvPr id="208292" name="Freeform 453"/>
              <p:cNvSpPr>
                <a:spLocks/>
              </p:cNvSpPr>
              <p:nvPr/>
            </p:nvSpPr>
            <p:spPr bwMode="auto">
              <a:xfrm>
                <a:off x="2462" y="1895"/>
                <a:ext cx="8" cy="10"/>
              </a:xfrm>
              <a:custGeom>
                <a:avLst/>
                <a:gdLst>
                  <a:gd name="T0" fmla="*/ 0 w 35"/>
                  <a:gd name="T1" fmla="*/ 0 h 37"/>
                  <a:gd name="T2" fmla="*/ 0 w 35"/>
                  <a:gd name="T3" fmla="*/ 0 h 37"/>
                  <a:gd name="T4" fmla="*/ 0 w 35"/>
                  <a:gd name="T5" fmla="*/ 0 h 37"/>
                  <a:gd name="T6" fmla="*/ 0 w 35"/>
                  <a:gd name="T7" fmla="*/ 0 h 37"/>
                  <a:gd name="T8" fmla="*/ 0 w 35"/>
                  <a:gd name="T9" fmla="*/ 0 h 37"/>
                  <a:gd name="T10" fmla="*/ 0 w 35"/>
                  <a:gd name="T11" fmla="*/ 0 h 37"/>
                  <a:gd name="T12" fmla="*/ 0 60000 65536"/>
                  <a:gd name="T13" fmla="*/ 0 60000 65536"/>
                  <a:gd name="T14" fmla="*/ 0 60000 65536"/>
                  <a:gd name="T15" fmla="*/ 0 60000 65536"/>
                  <a:gd name="T16" fmla="*/ 0 60000 65536"/>
                  <a:gd name="T17" fmla="*/ 0 60000 65536"/>
                  <a:gd name="T18" fmla="*/ 0 w 35"/>
                  <a:gd name="T19" fmla="*/ 0 h 37"/>
                  <a:gd name="T20" fmla="*/ 35 w 35"/>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35" h="37">
                    <a:moveTo>
                      <a:pt x="35" y="26"/>
                    </a:moveTo>
                    <a:lnTo>
                      <a:pt x="16" y="0"/>
                    </a:lnTo>
                    <a:lnTo>
                      <a:pt x="0" y="9"/>
                    </a:lnTo>
                    <a:lnTo>
                      <a:pt x="15" y="37"/>
                    </a:lnTo>
                    <a:lnTo>
                      <a:pt x="31" y="29"/>
                    </a:lnTo>
                    <a:lnTo>
                      <a:pt x="35" y="26"/>
                    </a:lnTo>
                    <a:close/>
                  </a:path>
                </a:pathLst>
              </a:custGeom>
              <a:solidFill>
                <a:srgbClr val="000000"/>
              </a:solidFill>
              <a:ln w="9525">
                <a:noFill/>
                <a:round/>
                <a:headEnd/>
                <a:tailEnd/>
              </a:ln>
            </p:spPr>
            <p:txBody>
              <a:bodyPr/>
              <a:lstStyle/>
              <a:p>
                <a:endParaRPr lang="en-US"/>
              </a:p>
            </p:txBody>
          </p:sp>
          <p:sp>
            <p:nvSpPr>
              <p:cNvPr id="208293" name="Freeform 454"/>
              <p:cNvSpPr>
                <a:spLocks/>
              </p:cNvSpPr>
              <p:nvPr/>
            </p:nvSpPr>
            <p:spPr bwMode="auto">
              <a:xfrm>
                <a:off x="2469" y="1902"/>
                <a:ext cx="1" cy="1"/>
              </a:xfrm>
              <a:custGeom>
                <a:avLst/>
                <a:gdLst>
                  <a:gd name="T0" fmla="*/ 0 w 4"/>
                  <a:gd name="T1" fmla="*/ 0 h 3"/>
                  <a:gd name="T2" fmla="*/ 0 w 4"/>
                  <a:gd name="T3" fmla="*/ 0 h 3"/>
                  <a:gd name="T4" fmla="*/ 0 w 4"/>
                  <a:gd name="T5" fmla="*/ 0 h 3"/>
                  <a:gd name="T6" fmla="*/ 0 w 4"/>
                  <a:gd name="T7" fmla="*/ 0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4" y="0"/>
                    </a:moveTo>
                    <a:lnTo>
                      <a:pt x="3" y="1"/>
                    </a:lnTo>
                    <a:lnTo>
                      <a:pt x="0" y="3"/>
                    </a:lnTo>
                    <a:lnTo>
                      <a:pt x="4" y="0"/>
                    </a:lnTo>
                    <a:close/>
                  </a:path>
                </a:pathLst>
              </a:custGeom>
              <a:solidFill>
                <a:srgbClr val="000000"/>
              </a:solidFill>
              <a:ln w="9525">
                <a:noFill/>
                <a:round/>
                <a:headEnd/>
                <a:tailEnd/>
              </a:ln>
            </p:spPr>
            <p:txBody>
              <a:bodyPr/>
              <a:lstStyle/>
              <a:p>
                <a:endParaRPr lang="en-US"/>
              </a:p>
            </p:txBody>
          </p:sp>
          <p:sp>
            <p:nvSpPr>
              <p:cNvPr id="208294" name="Freeform 455"/>
              <p:cNvSpPr>
                <a:spLocks/>
              </p:cNvSpPr>
              <p:nvPr/>
            </p:nvSpPr>
            <p:spPr bwMode="auto">
              <a:xfrm>
                <a:off x="2465" y="1893"/>
                <a:ext cx="7" cy="9"/>
              </a:xfrm>
              <a:custGeom>
                <a:avLst/>
                <a:gdLst>
                  <a:gd name="T0" fmla="*/ 0 w 30"/>
                  <a:gd name="T1" fmla="*/ 0 h 33"/>
                  <a:gd name="T2" fmla="*/ 0 w 30"/>
                  <a:gd name="T3" fmla="*/ 0 h 33"/>
                  <a:gd name="T4" fmla="*/ 0 w 30"/>
                  <a:gd name="T5" fmla="*/ 0 h 33"/>
                  <a:gd name="T6" fmla="*/ 0 w 30"/>
                  <a:gd name="T7" fmla="*/ 0 h 33"/>
                  <a:gd name="T8" fmla="*/ 0 w 30"/>
                  <a:gd name="T9" fmla="*/ 0 h 33"/>
                  <a:gd name="T10" fmla="*/ 0 w 30"/>
                  <a:gd name="T11" fmla="*/ 0 h 33"/>
                  <a:gd name="T12" fmla="*/ 0 60000 65536"/>
                  <a:gd name="T13" fmla="*/ 0 60000 65536"/>
                  <a:gd name="T14" fmla="*/ 0 60000 65536"/>
                  <a:gd name="T15" fmla="*/ 0 60000 65536"/>
                  <a:gd name="T16" fmla="*/ 0 60000 65536"/>
                  <a:gd name="T17" fmla="*/ 0 60000 65536"/>
                  <a:gd name="T18" fmla="*/ 0 w 30"/>
                  <a:gd name="T19" fmla="*/ 0 h 33"/>
                  <a:gd name="T20" fmla="*/ 30 w 30"/>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0" h="33">
                    <a:moveTo>
                      <a:pt x="12" y="0"/>
                    </a:moveTo>
                    <a:lnTo>
                      <a:pt x="7" y="2"/>
                    </a:lnTo>
                    <a:lnTo>
                      <a:pt x="0" y="11"/>
                    </a:lnTo>
                    <a:lnTo>
                      <a:pt x="22" y="33"/>
                    </a:lnTo>
                    <a:lnTo>
                      <a:pt x="30" y="26"/>
                    </a:lnTo>
                    <a:lnTo>
                      <a:pt x="12" y="0"/>
                    </a:lnTo>
                    <a:close/>
                  </a:path>
                </a:pathLst>
              </a:custGeom>
              <a:solidFill>
                <a:srgbClr val="000000"/>
              </a:solidFill>
              <a:ln w="9525">
                <a:noFill/>
                <a:round/>
                <a:headEnd/>
                <a:tailEnd/>
              </a:ln>
            </p:spPr>
            <p:txBody>
              <a:bodyPr/>
              <a:lstStyle/>
              <a:p>
                <a:endParaRPr lang="en-US"/>
              </a:p>
            </p:txBody>
          </p:sp>
          <p:sp>
            <p:nvSpPr>
              <p:cNvPr id="208295" name="Freeform 456"/>
              <p:cNvSpPr>
                <a:spLocks/>
              </p:cNvSpPr>
              <p:nvPr/>
            </p:nvSpPr>
            <p:spPr bwMode="auto">
              <a:xfrm>
                <a:off x="2467" y="1893"/>
                <a:ext cx="1" cy="1"/>
              </a:xfrm>
              <a:custGeom>
                <a:avLst/>
                <a:gdLst>
                  <a:gd name="T0" fmla="*/ 0 w 5"/>
                  <a:gd name="T1" fmla="*/ 1 h 2"/>
                  <a:gd name="T2" fmla="*/ 0 w 5"/>
                  <a:gd name="T3" fmla="*/ 1 h 2"/>
                  <a:gd name="T4" fmla="*/ 0 w 5"/>
                  <a:gd name="T5" fmla="*/ 0 h 2"/>
                  <a:gd name="T6" fmla="*/ 0 w 5"/>
                  <a:gd name="T7" fmla="*/ 1 h 2"/>
                  <a:gd name="T8" fmla="*/ 0 60000 65536"/>
                  <a:gd name="T9" fmla="*/ 0 60000 65536"/>
                  <a:gd name="T10" fmla="*/ 0 60000 65536"/>
                  <a:gd name="T11" fmla="*/ 0 60000 65536"/>
                  <a:gd name="T12" fmla="*/ 0 w 5"/>
                  <a:gd name="T13" fmla="*/ 0 h 2"/>
                  <a:gd name="T14" fmla="*/ 5 w 5"/>
                  <a:gd name="T15" fmla="*/ 2 h 2"/>
                </a:gdLst>
                <a:ahLst/>
                <a:cxnLst>
                  <a:cxn ang="T8">
                    <a:pos x="T0" y="T1"/>
                  </a:cxn>
                  <a:cxn ang="T9">
                    <a:pos x="T2" y="T3"/>
                  </a:cxn>
                  <a:cxn ang="T10">
                    <a:pos x="T4" y="T5"/>
                  </a:cxn>
                  <a:cxn ang="T11">
                    <a:pos x="T6" y="T7"/>
                  </a:cxn>
                </a:cxnLst>
                <a:rect l="T12" t="T13" r="T14" b="T15"/>
                <a:pathLst>
                  <a:path w="5" h="2">
                    <a:moveTo>
                      <a:pt x="0" y="2"/>
                    </a:moveTo>
                    <a:lnTo>
                      <a:pt x="3" y="1"/>
                    </a:lnTo>
                    <a:lnTo>
                      <a:pt x="5" y="0"/>
                    </a:lnTo>
                    <a:lnTo>
                      <a:pt x="0" y="2"/>
                    </a:lnTo>
                    <a:close/>
                  </a:path>
                </a:pathLst>
              </a:custGeom>
              <a:solidFill>
                <a:srgbClr val="000000"/>
              </a:solidFill>
              <a:ln w="9525">
                <a:noFill/>
                <a:round/>
                <a:headEnd/>
                <a:tailEnd/>
              </a:ln>
            </p:spPr>
            <p:txBody>
              <a:bodyPr/>
              <a:lstStyle/>
              <a:p>
                <a:endParaRPr lang="en-US"/>
              </a:p>
            </p:txBody>
          </p:sp>
          <p:sp>
            <p:nvSpPr>
              <p:cNvPr id="208296" name="Freeform 457"/>
              <p:cNvSpPr>
                <a:spLocks/>
              </p:cNvSpPr>
              <p:nvPr/>
            </p:nvSpPr>
            <p:spPr bwMode="auto">
              <a:xfrm>
                <a:off x="2468" y="1891"/>
                <a:ext cx="8" cy="10"/>
              </a:xfrm>
              <a:custGeom>
                <a:avLst/>
                <a:gdLst>
                  <a:gd name="T0" fmla="*/ 0 w 35"/>
                  <a:gd name="T1" fmla="*/ 0 h 37"/>
                  <a:gd name="T2" fmla="*/ 0 w 35"/>
                  <a:gd name="T3" fmla="*/ 0 h 37"/>
                  <a:gd name="T4" fmla="*/ 0 w 35"/>
                  <a:gd name="T5" fmla="*/ 0 h 37"/>
                  <a:gd name="T6" fmla="*/ 0 w 35"/>
                  <a:gd name="T7" fmla="*/ 0 h 37"/>
                  <a:gd name="T8" fmla="*/ 0 w 35"/>
                  <a:gd name="T9" fmla="*/ 0 h 37"/>
                  <a:gd name="T10" fmla="*/ 0 w 35"/>
                  <a:gd name="T11" fmla="*/ 0 h 37"/>
                  <a:gd name="T12" fmla="*/ 0 60000 65536"/>
                  <a:gd name="T13" fmla="*/ 0 60000 65536"/>
                  <a:gd name="T14" fmla="*/ 0 60000 65536"/>
                  <a:gd name="T15" fmla="*/ 0 60000 65536"/>
                  <a:gd name="T16" fmla="*/ 0 60000 65536"/>
                  <a:gd name="T17" fmla="*/ 0 60000 65536"/>
                  <a:gd name="T18" fmla="*/ 0 w 35"/>
                  <a:gd name="T19" fmla="*/ 0 h 37"/>
                  <a:gd name="T20" fmla="*/ 35 w 35"/>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35" h="37">
                    <a:moveTo>
                      <a:pt x="35" y="26"/>
                    </a:moveTo>
                    <a:lnTo>
                      <a:pt x="16" y="0"/>
                    </a:lnTo>
                    <a:lnTo>
                      <a:pt x="0" y="9"/>
                    </a:lnTo>
                    <a:lnTo>
                      <a:pt x="14" y="37"/>
                    </a:lnTo>
                    <a:lnTo>
                      <a:pt x="30" y="29"/>
                    </a:lnTo>
                    <a:lnTo>
                      <a:pt x="35" y="26"/>
                    </a:lnTo>
                    <a:close/>
                  </a:path>
                </a:pathLst>
              </a:custGeom>
              <a:solidFill>
                <a:srgbClr val="000000"/>
              </a:solidFill>
              <a:ln w="9525">
                <a:noFill/>
                <a:round/>
                <a:headEnd/>
                <a:tailEnd/>
              </a:ln>
            </p:spPr>
            <p:txBody>
              <a:bodyPr/>
              <a:lstStyle/>
              <a:p>
                <a:endParaRPr lang="en-US"/>
              </a:p>
            </p:txBody>
          </p:sp>
          <p:sp>
            <p:nvSpPr>
              <p:cNvPr id="208297" name="Freeform 458"/>
              <p:cNvSpPr>
                <a:spLocks/>
              </p:cNvSpPr>
              <p:nvPr/>
            </p:nvSpPr>
            <p:spPr bwMode="auto">
              <a:xfrm>
                <a:off x="2475" y="1898"/>
                <a:ext cx="1" cy="1"/>
              </a:xfrm>
              <a:custGeom>
                <a:avLst/>
                <a:gdLst>
                  <a:gd name="T0" fmla="*/ 0 w 5"/>
                  <a:gd name="T1" fmla="*/ 0 h 3"/>
                  <a:gd name="T2" fmla="*/ 0 w 5"/>
                  <a:gd name="T3" fmla="*/ 0 h 3"/>
                  <a:gd name="T4" fmla="*/ 0 w 5"/>
                  <a:gd name="T5" fmla="*/ 0 h 3"/>
                  <a:gd name="T6" fmla="*/ 0 w 5"/>
                  <a:gd name="T7" fmla="*/ 0 h 3"/>
                  <a:gd name="T8" fmla="*/ 0 60000 65536"/>
                  <a:gd name="T9" fmla="*/ 0 60000 65536"/>
                  <a:gd name="T10" fmla="*/ 0 60000 65536"/>
                  <a:gd name="T11" fmla="*/ 0 60000 65536"/>
                  <a:gd name="T12" fmla="*/ 0 w 5"/>
                  <a:gd name="T13" fmla="*/ 0 h 3"/>
                  <a:gd name="T14" fmla="*/ 5 w 5"/>
                  <a:gd name="T15" fmla="*/ 3 h 3"/>
                </a:gdLst>
                <a:ahLst/>
                <a:cxnLst>
                  <a:cxn ang="T8">
                    <a:pos x="T0" y="T1"/>
                  </a:cxn>
                  <a:cxn ang="T9">
                    <a:pos x="T2" y="T3"/>
                  </a:cxn>
                  <a:cxn ang="T10">
                    <a:pos x="T4" y="T5"/>
                  </a:cxn>
                  <a:cxn ang="T11">
                    <a:pos x="T6" y="T7"/>
                  </a:cxn>
                </a:cxnLst>
                <a:rect l="T12" t="T13" r="T14" b="T15"/>
                <a:pathLst>
                  <a:path w="5" h="3">
                    <a:moveTo>
                      <a:pt x="5" y="0"/>
                    </a:moveTo>
                    <a:lnTo>
                      <a:pt x="2" y="1"/>
                    </a:lnTo>
                    <a:lnTo>
                      <a:pt x="0" y="3"/>
                    </a:lnTo>
                    <a:lnTo>
                      <a:pt x="5" y="0"/>
                    </a:lnTo>
                    <a:close/>
                  </a:path>
                </a:pathLst>
              </a:custGeom>
              <a:solidFill>
                <a:srgbClr val="000000"/>
              </a:solidFill>
              <a:ln w="9525">
                <a:noFill/>
                <a:round/>
                <a:headEnd/>
                <a:tailEnd/>
              </a:ln>
            </p:spPr>
            <p:txBody>
              <a:bodyPr/>
              <a:lstStyle/>
              <a:p>
                <a:endParaRPr lang="en-US"/>
              </a:p>
            </p:txBody>
          </p:sp>
          <p:sp>
            <p:nvSpPr>
              <p:cNvPr id="208298" name="Freeform 459"/>
              <p:cNvSpPr>
                <a:spLocks/>
              </p:cNvSpPr>
              <p:nvPr/>
            </p:nvSpPr>
            <p:spPr bwMode="auto">
              <a:xfrm>
                <a:off x="2471" y="1890"/>
                <a:ext cx="7" cy="8"/>
              </a:xfrm>
              <a:custGeom>
                <a:avLst/>
                <a:gdLst>
                  <a:gd name="T0" fmla="*/ 0 w 31"/>
                  <a:gd name="T1" fmla="*/ 0 h 31"/>
                  <a:gd name="T2" fmla="*/ 0 w 31"/>
                  <a:gd name="T3" fmla="*/ 0 h 31"/>
                  <a:gd name="T4" fmla="*/ 0 w 31"/>
                  <a:gd name="T5" fmla="*/ 0 h 31"/>
                  <a:gd name="T6" fmla="*/ 0 w 31"/>
                  <a:gd name="T7" fmla="*/ 0 h 31"/>
                  <a:gd name="T8" fmla="*/ 0 w 31"/>
                  <a:gd name="T9" fmla="*/ 0 h 31"/>
                  <a:gd name="T10" fmla="*/ 0 w 31"/>
                  <a:gd name="T11" fmla="*/ 0 h 31"/>
                  <a:gd name="T12" fmla="*/ 0 60000 65536"/>
                  <a:gd name="T13" fmla="*/ 0 60000 65536"/>
                  <a:gd name="T14" fmla="*/ 0 60000 65536"/>
                  <a:gd name="T15" fmla="*/ 0 60000 65536"/>
                  <a:gd name="T16" fmla="*/ 0 60000 65536"/>
                  <a:gd name="T17" fmla="*/ 0 60000 65536"/>
                  <a:gd name="T18" fmla="*/ 0 w 31"/>
                  <a:gd name="T19" fmla="*/ 0 h 31"/>
                  <a:gd name="T20" fmla="*/ 31 w 31"/>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31" h="31">
                    <a:moveTo>
                      <a:pt x="9" y="0"/>
                    </a:moveTo>
                    <a:lnTo>
                      <a:pt x="9" y="0"/>
                    </a:lnTo>
                    <a:lnTo>
                      <a:pt x="0" y="9"/>
                    </a:lnTo>
                    <a:lnTo>
                      <a:pt x="24" y="31"/>
                    </a:lnTo>
                    <a:lnTo>
                      <a:pt x="31" y="24"/>
                    </a:lnTo>
                    <a:lnTo>
                      <a:pt x="9" y="0"/>
                    </a:lnTo>
                    <a:close/>
                  </a:path>
                </a:pathLst>
              </a:custGeom>
              <a:solidFill>
                <a:srgbClr val="000000"/>
              </a:solidFill>
              <a:ln w="9525">
                <a:noFill/>
                <a:round/>
                <a:headEnd/>
                <a:tailEnd/>
              </a:ln>
            </p:spPr>
            <p:txBody>
              <a:bodyPr/>
              <a:lstStyle/>
              <a:p>
                <a:endParaRPr lang="en-US"/>
              </a:p>
            </p:txBody>
          </p:sp>
          <p:sp>
            <p:nvSpPr>
              <p:cNvPr id="208299" name="Freeform 460"/>
              <p:cNvSpPr>
                <a:spLocks/>
              </p:cNvSpPr>
              <p:nvPr/>
            </p:nvSpPr>
            <p:spPr bwMode="auto">
              <a:xfrm>
                <a:off x="2473" y="1876"/>
                <a:ext cx="14" cy="14"/>
              </a:xfrm>
              <a:custGeom>
                <a:avLst/>
                <a:gdLst>
                  <a:gd name="T0" fmla="*/ 0 w 55"/>
                  <a:gd name="T1" fmla="*/ 0 h 55"/>
                  <a:gd name="T2" fmla="*/ 0 w 55"/>
                  <a:gd name="T3" fmla="*/ 0 h 55"/>
                  <a:gd name="T4" fmla="*/ 0 w 55"/>
                  <a:gd name="T5" fmla="*/ 0 h 55"/>
                  <a:gd name="T6" fmla="*/ 0 w 55"/>
                  <a:gd name="T7" fmla="*/ 0 h 55"/>
                  <a:gd name="T8" fmla="*/ 0 60000 65536"/>
                  <a:gd name="T9" fmla="*/ 0 60000 65536"/>
                  <a:gd name="T10" fmla="*/ 0 60000 65536"/>
                  <a:gd name="T11" fmla="*/ 0 60000 65536"/>
                  <a:gd name="T12" fmla="*/ 0 w 55"/>
                  <a:gd name="T13" fmla="*/ 0 h 55"/>
                  <a:gd name="T14" fmla="*/ 55 w 55"/>
                  <a:gd name="T15" fmla="*/ 55 h 55"/>
                </a:gdLst>
                <a:ahLst/>
                <a:cxnLst>
                  <a:cxn ang="T8">
                    <a:pos x="T0" y="T1"/>
                  </a:cxn>
                  <a:cxn ang="T9">
                    <a:pos x="T2" y="T3"/>
                  </a:cxn>
                  <a:cxn ang="T10">
                    <a:pos x="T4" y="T5"/>
                  </a:cxn>
                  <a:cxn ang="T11">
                    <a:pos x="T6" y="T7"/>
                  </a:cxn>
                </a:cxnLst>
                <a:rect l="T12" t="T13" r="T14" b="T15"/>
                <a:pathLst>
                  <a:path w="55" h="55">
                    <a:moveTo>
                      <a:pt x="0" y="55"/>
                    </a:moveTo>
                    <a:lnTo>
                      <a:pt x="55" y="0"/>
                    </a:lnTo>
                    <a:lnTo>
                      <a:pt x="0" y="55"/>
                    </a:lnTo>
                    <a:close/>
                  </a:path>
                </a:pathLst>
              </a:custGeom>
              <a:solidFill>
                <a:srgbClr val="000000"/>
              </a:solidFill>
              <a:ln w="9525">
                <a:noFill/>
                <a:round/>
                <a:headEnd/>
                <a:tailEnd/>
              </a:ln>
            </p:spPr>
            <p:txBody>
              <a:bodyPr/>
              <a:lstStyle/>
              <a:p>
                <a:endParaRPr lang="en-US"/>
              </a:p>
            </p:txBody>
          </p:sp>
          <p:sp>
            <p:nvSpPr>
              <p:cNvPr id="208300" name="Freeform 461"/>
              <p:cNvSpPr>
                <a:spLocks/>
              </p:cNvSpPr>
              <p:nvPr/>
            </p:nvSpPr>
            <p:spPr bwMode="auto">
              <a:xfrm>
                <a:off x="2473" y="1889"/>
                <a:ext cx="7" cy="7"/>
              </a:xfrm>
              <a:custGeom>
                <a:avLst/>
                <a:gdLst>
                  <a:gd name="T0" fmla="*/ 0 w 28"/>
                  <a:gd name="T1" fmla="*/ 0 h 30"/>
                  <a:gd name="T2" fmla="*/ 0 w 28"/>
                  <a:gd name="T3" fmla="*/ 0 h 30"/>
                  <a:gd name="T4" fmla="*/ 0 w 28"/>
                  <a:gd name="T5" fmla="*/ 0 h 30"/>
                  <a:gd name="T6" fmla="*/ 0 w 28"/>
                  <a:gd name="T7" fmla="*/ 0 h 30"/>
                  <a:gd name="T8" fmla="*/ 0 w 28"/>
                  <a:gd name="T9" fmla="*/ 0 h 30"/>
                  <a:gd name="T10" fmla="*/ 0 60000 65536"/>
                  <a:gd name="T11" fmla="*/ 0 60000 65536"/>
                  <a:gd name="T12" fmla="*/ 0 60000 65536"/>
                  <a:gd name="T13" fmla="*/ 0 60000 65536"/>
                  <a:gd name="T14" fmla="*/ 0 60000 65536"/>
                  <a:gd name="T15" fmla="*/ 0 w 28"/>
                  <a:gd name="T16" fmla="*/ 0 h 30"/>
                  <a:gd name="T17" fmla="*/ 28 w 28"/>
                  <a:gd name="T18" fmla="*/ 30 h 30"/>
                </a:gdLst>
                <a:ahLst/>
                <a:cxnLst>
                  <a:cxn ang="T10">
                    <a:pos x="T0" y="T1"/>
                  </a:cxn>
                  <a:cxn ang="T11">
                    <a:pos x="T2" y="T3"/>
                  </a:cxn>
                  <a:cxn ang="T12">
                    <a:pos x="T4" y="T5"/>
                  </a:cxn>
                  <a:cxn ang="T13">
                    <a:pos x="T6" y="T7"/>
                  </a:cxn>
                  <a:cxn ang="T14">
                    <a:pos x="T8" y="T9"/>
                  </a:cxn>
                </a:cxnLst>
                <a:rect l="T15" t="T16" r="T17" b="T18"/>
                <a:pathLst>
                  <a:path w="28" h="30">
                    <a:moveTo>
                      <a:pt x="6" y="0"/>
                    </a:moveTo>
                    <a:lnTo>
                      <a:pt x="28" y="22"/>
                    </a:lnTo>
                    <a:lnTo>
                      <a:pt x="22" y="30"/>
                    </a:lnTo>
                    <a:lnTo>
                      <a:pt x="0" y="6"/>
                    </a:lnTo>
                    <a:lnTo>
                      <a:pt x="6" y="0"/>
                    </a:lnTo>
                    <a:close/>
                  </a:path>
                </a:pathLst>
              </a:custGeom>
              <a:solidFill>
                <a:srgbClr val="000000"/>
              </a:solidFill>
              <a:ln w="9525">
                <a:noFill/>
                <a:round/>
                <a:headEnd/>
                <a:tailEnd/>
              </a:ln>
            </p:spPr>
            <p:txBody>
              <a:bodyPr/>
              <a:lstStyle/>
              <a:p>
                <a:endParaRPr lang="en-US"/>
              </a:p>
            </p:txBody>
          </p:sp>
          <p:sp>
            <p:nvSpPr>
              <p:cNvPr id="208301" name="Freeform 462"/>
              <p:cNvSpPr>
                <a:spLocks/>
              </p:cNvSpPr>
              <p:nvPr/>
            </p:nvSpPr>
            <p:spPr bwMode="auto">
              <a:xfrm>
                <a:off x="2494" y="1873"/>
                <a:ext cx="6" cy="7"/>
              </a:xfrm>
              <a:custGeom>
                <a:avLst/>
                <a:gdLst>
                  <a:gd name="T0" fmla="*/ 0 w 25"/>
                  <a:gd name="T1" fmla="*/ 0 h 26"/>
                  <a:gd name="T2" fmla="*/ 0 w 25"/>
                  <a:gd name="T3" fmla="*/ 0 h 26"/>
                  <a:gd name="T4" fmla="*/ 0 w 25"/>
                  <a:gd name="T5" fmla="*/ 0 h 26"/>
                  <a:gd name="T6" fmla="*/ 0 w 25"/>
                  <a:gd name="T7" fmla="*/ 0 h 26"/>
                  <a:gd name="T8" fmla="*/ 0 w 25"/>
                  <a:gd name="T9" fmla="*/ 0 h 26"/>
                  <a:gd name="T10" fmla="*/ 0 w 25"/>
                  <a:gd name="T11" fmla="*/ 0 h 26"/>
                  <a:gd name="T12" fmla="*/ 0 60000 65536"/>
                  <a:gd name="T13" fmla="*/ 0 60000 65536"/>
                  <a:gd name="T14" fmla="*/ 0 60000 65536"/>
                  <a:gd name="T15" fmla="*/ 0 60000 65536"/>
                  <a:gd name="T16" fmla="*/ 0 60000 65536"/>
                  <a:gd name="T17" fmla="*/ 0 60000 65536"/>
                  <a:gd name="T18" fmla="*/ 0 w 25"/>
                  <a:gd name="T19" fmla="*/ 0 h 26"/>
                  <a:gd name="T20" fmla="*/ 25 w 25"/>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25" h="26">
                    <a:moveTo>
                      <a:pt x="6" y="0"/>
                    </a:moveTo>
                    <a:lnTo>
                      <a:pt x="1" y="2"/>
                    </a:lnTo>
                    <a:lnTo>
                      <a:pt x="0" y="4"/>
                    </a:lnTo>
                    <a:lnTo>
                      <a:pt x="23" y="26"/>
                    </a:lnTo>
                    <a:lnTo>
                      <a:pt x="25" y="26"/>
                    </a:lnTo>
                    <a:lnTo>
                      <a:pt x="6" y="0"/>
                    </a:lnTo>
                    <a:close/>
                  </a:path>
                </a:pathLst>
              </a:custGeom>
              <a:solidFill>
                <a:srgbClr val="000000"/>
              </a:solidFill>
              <a:ln w="9525">
                <a:noFill/>
                <a:round/>
                <a:headEnd/>
                <a:tailEnd/>
              </a:ln>
            </p:spPr>
            <p:txBody>
              <a:bodyPr/>
              <a:lstStyle/>
              <a:p>
                <a:endParaRPr lang="en-US"/>
              </a:p>
            </p:txBody>
          </p:sp>
          <p:sp>
            <p:nvSpPr>
              <p:cNvPr id="208302" name="Freeform 463"/>
              <p:cNvSpPr>
                <a:spLocks/>
              </p:cNvSpPr>
              <p:nvPr/>
            </p:nvSpPr>
            <p:spPr bwMode="auto">
              <a:xfrm>
                <a:off x="2495" y="1873"/>
                <a:ext cx="1" cy="1"/>
              </a:xfrm>
              <a:custGeom>
                <a:avLst/>
                <a:gdLst>
                  <a:gd name="T0" fmla="*/ 0 w 5"/>
                  <a:gd name="T1" fmla="*/ 1 h 2"/>
                  <a:gd name="T2" fmla="*/ 0 w 5"/>
                  <a:gd name="T3" fmla="*/ 1 h 2"/>
                  <a:gd name="T4" fmla="*/ 0 w 5"/>
                  <a:gd name="T5" fmla="*/ 0 h 2"/>
                  <a:gd name="T6" fmla="*/ 0 w 5"/>
                  <a:gd name="T7" fmla="*/ 1 h 2"/>
                  <a:gd name="T8" fmla="*/ 0 60000 65536"/>
                  <a:gd name="T9" fmla="*/ 0 60000 65536"/>
                  <a:gd name="T10" fmla="*/ 0 60000 65536"/>
                  <a:gd name="T11" fmla="*/ 0 60000 65536"/>
                  <a:gd name="T12" fmla="*/ 0 w 5"/>
                  <a:gd name="T13" fmla="*/ 0 h 2"/>
                  <a:gd name="T14" fmla="*/ 5 w 5"/>
                  <a:gd name="T15" fmla="*/ 2 h 2"/>
                </a:gdLst>
                <a:ahLst/>
                <a:cxnLst>
                  <a:cxn ang="T8">
                    <a:pos x="T0" y="T1"/>
                  </a:cxn>
                  <a:cxn ang="T9">
                    <a:pos x="T2" y="T3"/>
                  </a:cxn>
                  <a:cxn ang="T10">
                    <a:pos x="T4" y="T5"/>
                  </a:cxn>
                  <a:cxn ang="T11">
                    <a:pos x="T6" y="T7"/>
                  </a:cxn>
                </a:cxnLst>
                <a:rect l="T12" t="T13" r="T14" b="T15"/>
                <a:pathLst>
                  <a:path w="5" h="2">
                    <a:moveTo>
                      <a:pt x="0" y="2"/>
                    </a:moveTo>
                    <a:lnTo>
                      <a:pt x="3" y="1"/>
                    </a:lnTo>
                    <a:lnTo>
                      <a:pt x="5" y="0"/>
                    </a:lnTo>
                    <a:lnTo>
                      <a:pt x="0" y="2"/>
                    </a:lnTo>
                    <a:close/>
                  </a:path>
                </a:pathLst>
              </a:custGeom>
              <a:solidFill>
                <a:srgbClr val="000000"/>
              </a:solidFill>
              <a:ln w="9525">
                <a:noFill/>
                <a:round/>
                <a:headEnd/>
                <a:tailEnd/>
              </a:ln>
            </p:spPr>
            <p:txBody>
              <a:bodyPr/>
              <a:lstStyle/>
              <a:p>
                <a:endParaRPr lang="en-US"/>
              </a:p>
            </p:txBody>
          </p:sp>
          <p:sp>
            <p:nvSpPr>
              <p:cNvPr id="208303" name="Freeform 464"/>
              <p:cNvSpPr>
                <a:spLocks/>
              </p:cNvSpPr>
              <p:nvPr/>
            </p:nvSpPr>
            <p:spPr bwMode="auto">
              <a:xfrm>
                <a:off x="2496" y="1871"/>
                <a:ext cx="8" cy="10"/>
              </a:xfrm>
              <a:custGeom>
                <a:avLst/>
                <a:gdLst>
                  <a:gd name="T0" fmla="*/ 0 w 35"/>
                  <a:gd name="T1" fmla="*/ 0 h 37"/>
                  <a:gd name="T2" fmla="*/ 0 w 35"/>
                  <a:gd name="T3" fmla="*/ 0 h 37"/>
                  <a:gd name="T4" fmla="*/ 0 w 35"/>
                  <a:gd name="T5" fmla="*/ 0 h 37"/>
                  <a:gd name="T6" fmla="*/ 0 w 35"/>
                  <a:gd name="T7" fmla="*/ 0 h 37"/>
                  <a:gd name="T8" fmla="*/ 0 w 35"/>
                  <a:gd name="T9" fmla="*/ 0 h 37"/>
                  <a:gd name="T10" fmla="*/ 0 w 35"/>
                  <a:gd name="T11" fmla="*/ 0 h 37"/>
                  <a:gd name="T12" fmla="*/ 0 60000 65536"/>
                  <a:gd name="T13" fmla="*/ 0 60000 65536"/>
                  <a:gd name="T14" fmla="*/ 0 60000 65536"/>
                  <a:gd name="T15" fmla="*/ 0 60000 65536"/>
                  <a:gd name="T16" fmla="*/ 0 60000 65536"/>
                  <a:gd name="T17" fmla="*/ 0 60000 65536"/>
                  <a:gd name="T18" fmla="*/ 0 w 35"/>
                  <a:gd name="T19" fmla="*/ 0 h 37"/>
                  <a:gd name="T20" fmla="*/ 35 w 35"/>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35" h="37">
                    <a:moveTo>
                      <a:pt x="35" y="26"/>
                    </a:moveTo>
                    <a:lnTo>
                      <a:pt x="16" y="0"/>
                    </a:lnTo>
                    <a:lnTo>
                      <a:pt x="0" y="9"/>
                    </a:lnTo>
                    <a:lnTo>
                      <a:pt x="14" y="37"/>
                    </a:lnTo>
                    <a:lnTo>
                      <a:pt x="30" y="30"/>
                    </a:lnTo>
                    <a:lnTo>
                      <a:pt x="35" y="26"/>
                    </a:lnTo>
                    <a:close/>
                  </a:path>
                </a:pathLst>
              </a:custGeom>
              <a:solidFill>
                <a:srgbClr val="000000"/>
              </a:solidFill>
              <a:ln w="9525">
                <a:noFill/>
                <a:round/>
                <a:headEnd/>
                <a:tailEnd/>
              </a:ln>
            </p:spPr>
            <p:txBody>
              <a:bodyPr/>
              <a:lstStyle/>
              <a:p>
                <a:endParaRPr lang="en-US"/>
              </a:p>
            </p:txBody>
          </p:sp>
          <p:sp>
            <p:nvSpPr>
              <p:cNvPr id="208304" name="Freeform 465"/>
              <p:cNvSpPr>
                <a:spLocks/>
              </p:cNvSpPr>
              <p:nvPr/>
            </p:nvSpPr>
            <p:spPr bwMode="auto">
              <a:xfrm>
                <a:off x="2503" y="1878"/>
                <a:ext cx="1" cy="1"/>
              </a:xfrm>
              <a:custGeom>
                <a:avLst/>
                <a:gdLst>
                  <a:gd name="T0" fmla="*/ 0 w 5"/>
                  <a:gd name="T1" fmla="*/ 0 h 4"/>
                  <a:gd name="T2" fmla="*/ 0 w 5"/>
                  <a:gd name="T3" fmla="*/ 0 h 4"/>
                  <a:gd name="T4" fmla="*/ 0 w 5"/>
                  <a:gd name="T5" fmla="*/ 0 h 4"/>
                  <a:gd name="T6" fmla="*/ 0 w 5"/>
                  <a:gd name="T7" fmla="*/ 0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5" y="0"/>
                    </a:moveTo>
                    <a:lnTo>
                      <a:pt x="2" y="3"/>
                    </a:lnTo>
                    <a:lnTo>
                      <a:pt x="0" y="4"/>
                    </a:lnTo>
                    <a:lnTo>
                      <a:pt x="5" y="0"/>
                    </a:lnTo>
                    <a:close/>
                  </a:path>
                </a:pathLst>
              </a:custGeom>
              <a:solidFill>
                <a:srgbClr val="000000"/>
              </a:solidFill>
              <a:ln w="9525">
                <a:noFill/>
                <a:round/>
                <a:headEnd/>
                <a:tailEnd/>
              </a:ln>
            </p:spPr>
            <p:txBody>
              <a:bodyPr/>
              <a:lstStyle/>
              <a:p>
                <a:endParaRPr lang="en-US"/>
              </a:p>
            </p:txBody>
          </p:sp>
          <p:sp>
            <p:nvSpPr>
              <p:cNvPr id="208305" name="Freeform 466"/>
              <p:cNvSpPr>
                <a:spLocks/>
              </p:cNvSpPr>
              <p:nvPr/>
            </p:nvSpPr>
            <p:spPr bwMode="auto">
              <a:xfrm>
                <a:off x="2499" y="1869"/>
                <a:ext cx="7" cy="9"/>
              </a:xfrm>
              <a:custGeom>
                <a:avLst/>
                <a:gdLst>
                  <a:gd name="T0" fmla="*/ 0 w 31"/>
                  <a:gd name="T1" fmla="*/ 0 h 33"/>
                  <a:gd name="T2" fmla="*/ 0 w 31"/>
                  <a:gd name="T3" fmla="*/ 0 h 33"/>
                  <a:gd name="T4" fmla="*/ 0 w 31"/>
                  <a:gd name="T5" fmla="*/ 0 h 33"/>
                  <a:gd name="T6" fmla="*/ 0 w 31"/>
                  <a:gd name="T7" fmla="*/ 0 h 33"/>
                  <a:gd name="T8" fmla="*/ 0 w 31"/>
                  <a:gd name="T9" fmla="*/ 0 h 33"/>
                  <a:gd name="T10" fmla="*/ 0 w 31"/>
                  <a:gd name="T11" fmla="*/ 0 h 33"/>
                  <a:gd name="T12" fmla="*/ 0 60000 65536"/>
                  <a:gd name="T13" fmla="*/ 0 60000 65536"/>
                  <a:gd name="T14" fmla="*/ 0 60000 65536"/>
                  <a:gd name="T15" fmla="*/ 0 60000 65536"/>
                  <a:gd name="T16" fmla="*/ 0 60000 65536"/>
                  <a:gd name="T17" fmla="*/ 0 60000 65536"/>
                  <a:gd name="T18" fmla="*/ 0 w 31"/>
                  <a:gd name="T19" fmla="*/ 0 h 33"/>
                  <a:gd name="T20" fmla="*/ 31 w 31"/>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1" h="33">
                    <a:moveTo>
                      <a:pt x="12" y="0"/>
                    </a:moveTo>
                    <a:lnTo>
                      <a:pt x="9" y="2"/>
                    </a:lnTo>
                    <a:lnTo>
                      <a:pt x="0" y="11"/>
                    </a:lnTo>
                    <a:lnTo>
                      <a:pt x="24" y="33"/>
                    </a:lnTo>
                    <a:lnTo>
                      <a:pt x="31" y="26"/>
                    </a:lnTo>
                    <a:lnTo>
                      <a:pt x="12" y="0"/>
                    </a:lnTo>
                    <a:close/>
                  </a:path>
                </a:pathLst>
              </a:custGeom>
              <a:solidFill>
                <a:srgbClr val="000000"/>
              </a:solidFill>
              <a:ln w="9525">
                <a:noFill/>
                <a:round/>
                <a:headEnd/>
                <a:tailEnd/>
              </a:ln>
            </p:spPr>
            <p:txBody>
              <a:bodyPr/>
              <a:lstStyle/>
              <a:p>
                <a:endParaRPr lang="en-US"/>
              </a:p>
            </p:txBody>
          </p:sp>
          <p:sp>
            <p:nvSpPr>
              <p:cNvPr id="208306" name="Freeform 467"/>
              <p:cNvSpPr>
                <a:spLocks/>
              </p:cNvSpPr>
              <p:nvPr/>
            </p:nvSpPr>
            <p:spPr bwMode="auto">
              <a:xfrm>
                <a:off x="2501" y="1869"/>
                <a:ext cx="1" cy="1"/>
              </a:xfrm>
              <a:custGeom>
                <a:avLst/>
                <a:gdLst>
                  <a:gd name="T0" fmla="*/ 0 w 3"/>
                  <a:gd name="T1" fmla="*/ 1 h 2"/>
                  <a:gd name="T2" fmla="*/ 0 w 3"/>
                  <a:gd name="T3" fmla="*/ 1 h 2"/>
                  <a:gd name="T4" fmla="*/ 0 w 3"/>
                  <a:gd name="T5" fmla="*/ 0 h 2"/>
                  <a:gd name="T6" fmla="*/ 0 w 3"/>
                  <a:gd name="T7" fmla="*/ 1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0" y="2"/>
                    </a:moveTo>
                    <a:lnTo>
                      <a:pt x="1" y="1"/>
                    </a:lnTo>
                    <a:lnTo>
                      <a:pt x="3" y="0"/>
                    </a:lnTo>
                    <a:lnTo>
                      <a:pt x="0" y="2"/>
                    </a:lnTo>
                    <a:close/>
                  </a:path>
                </a:pathLst>
              </a:custGeom>
              <a:solidFill>
                <a:srgbClr val="000000"/>
              </a:solidFill>
              <a:ln w="9525">
                <a:noFill/>
                <a:round/>
                <a:headEnd/>
                <a:tailEnd/>
              </a:ln>
            </p:spPr>
            <p:txBody>
              <a:bodyPr/>
              <a:lstStyle/>
              <a:p>
                <a:endParaRPr lang="en-US"/>
              </a:p>
            </p:txBody>
          </p:sp>
          <p:sp>
            <p:nvSpPr>
              <p:cNvPr id="208307" name="Freeform 468"/>
              <p:cNvSpPr>
                <a:spLocks/>
              </p:cNvSpPr>
              <p:nvPr/>
            </p:nvSpPr>
            <p:spPr bwMode="auto">
              <a:xfrm>
                <a:off x="2502" y="1867"/>
                <a:ext cx="8" cy="10"/>
              </a:xfrm>
              <a:custGeom>
                <a:avLst/>
                <a:gdLst>
                  <a:gd name="T0" fmla="*/ 0 w 35"/>
                  <a:gd name="T1" fmla="*/ 0 h 37"/>
                  <a:gd name="T2" fmla="*/ 0 w 35"/>
                  <a:gd name="T3" fmla="*/ 0 h 37"/>
                  <a:gd name="T4" fmla="*/ 0 w 35"/>
                  <a:gd name="T5" fmla="*/ 0 h 37"/>
                  <a:gd name="T6" fmla="*/ 0 w 35"/>
                  <a:gd name="T7" fmla="*/ 0 h 37"/>
                  <a:gd name="T8" fmla="*/ 0 w 35"/>
                  <a:gd name="T9" fmla="*/ 0 h 37"/>
                  <a:gd name="T10" fmla="*/ 0 w 35"/>
                  <a:gd name="T11" fmla="*/ 0 h 37"/>
                  <a:gd name="T12" fmla="*/ 0 60000 65536"/>
                  <a:gd name="T13" fmla="*/ 0 60000 65536"/>
                  <a:gd name="T14" fmla="*/ 0 60000 65536"/>
                  <a:gd name="T15" fmla="*/ 0 60000 65536"/>
                  <a:gd name="T16" fmla="*/ 0 60000 65536"/>
                  <a:gd name="T17" fmla="*/ 0 60000 65536"/>
                  <a:gd name="T18" fmla="*/ 0 w 35"/>
                  <a:gd name="T19" fmla="*/ 0 h 37"/>
                  <a:gd name="T20" fmla="*/ 35 w 35"/>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35" h="37">
                    <a:moveTo>
                      <a:pt x="35" y="26"/>
                    </a:moveTo>
                    <a:lnTo>
                      <a:pt x="16" y="0"/>
                    </a:lnTo>
                    <a:lnTo>
                      <a:pt x="0" y="9"/>
                    </a:lnTo>
                    <a:lnTo>
                      <a:pt x="15" y="37"/>
                    </a:lnTo>
                    <a:lnTo>
                      <a:pt x="31" y="30"/>
                    </a:lnTo>
                    <a:lnTo>
                      <a:pt x="35" y="26"/>
                    </a:lnTo>
                    <a:close/>
                  </a:path>
                </a:pathLst>
              </a:custGeom>
              <a:solidFill>
                <a:srgbClr val="000000"/>
              </a:solidFill>
              <a:ln w="9525">
                <a:noFill/>
                <a:round/>
                <a:headEnd/>
                <a:tailEnd/>
              </a:ln>
            </p:spPr>
            <p:txBody>
              <a:bodyPr/>
              <a:lstStyle/>
              <a:p>
                <a:endParaRPr lang="en-US"/>
              </a:p>
            </p:txBody>
          </p:sp>
          <p:sp>
            <p:nvSpPr>
              <p:cNvPr id="208308" name="Freeform 469"/>
              <p:cNvSpPr>
                <a:spLocks/>
              </p:cNvSpPr>
              <p:nvPr/>
            </p:nvSpPr>
            <p:spPr bwMode="auto">
              <a:xfrm>
                <a:off x="2509" y="1874"/>
                <a:ext cx="1" cy="1"/>
              </a:xfrm>
              <a:custGeom>
                <a:avLst/>
                <a:gdLst>
                  <a:gd name="T0" fmla="*/ 0 w 4"/>
                  <a:gd name="T1" fmla="*/ 0 h 4"/>
                  <a:gd name="T2" fmla="*/ 0 w 4"/>
                  <a:gd name="T3" fmla="*/ 0 h 4"/>
                  <a:gd name="T4" fmla="*/ 0 w 4"/>
                  <a:gd name="T5" fmla="*/ 0 h 4"/>
                  <a:gd name="T6" fmla="*/ 0 w 4"/>
                  <a:gd name="T7" fmla="*/ 0 h 4"/>
                  <a:gd name="T8" fmla="*/ 0 60000 65536"/>
                  <a:gd name="T9" fmla="*/ 0 60000 65536"/>
                  <a:gd name="T10" fmla="*/ 0 60000 65536"/>
                  <a:gd name="T11" fmla="*/ 0 60000 65536"/>
                  <a:gd name="T12" fmla="*/ 0 w 4"/>
                  <a:gd name="T13" fmla="*/ 0 h 4"/>
                  <a:gd name="T14" fmla="*/ 4 w 4"/>
                  <a:gd name="T15" fmla="*/ 4 h 4"/>
                </a:gdLst>
                <a:ahLst/>
                <a:cxnLst>
                  <a:cxn ang="T8">
                    <a:pos x="T0" y="T1"/>
                  </a:cxn>
                  <a:cxn ang="T9">
                    <a:pos x="T2" y="T3"/>
                  </a:cxn>
                  <a:cxn ang="T10">
                    <a:pos x="T4" y="T5"/>
                  </a:cxn>
                  <a:cxn ang="T11">
                    <a:pos x="T6" y="T7"/>
                  </a:cxn>
                </a:cxnLst>
                <a:rect l="T12" t="T13" r="T14" b="T15"/>
                <a:pathLst>
                  <a:path w="4" h="4">
                    <a:moveTo>
                      <a:pt x="4" y="0"/>
                    </a:moveTo>
                    <a:lnTo>
                      <a:pt x="3" y="3"/>
                    </a:lnTo>
                    <a:lnTo>
                      <a:pt x="0" y="4"/>
                    </a:lnTo>
                    <a:lnTo>
                      <a:pt x="4" y="0"/>
                    </a:lnTo>
                    <a:close/>
                  </a:path>
                </a:pathLst>
              </a:custGeom>
              <a:solidFill>
                <a:srgbClr val="000000"/>
              </a:solidFill>
              <a:ln w="9525">
                <a:noFill/>
                <a:round/>
                <a:headEnd/>
                <a:tailEnd/>
              </a:ln>
            </p:spPr>
            <p:txBody>
              <a:bodyPr/>
              <a:lstStyle/>
              <a:p>
                <a:endParaRPr lang="en-US"/>
              </a:p>
            </p:txBody>
          </p:sp>
          <p:sp>
            <p:nvSpPr>
              <p:cNvPr id="208309" name="Freeform 470"/>
              <p:cNvSpPr>
                <a:spLocks/>
              </p:cNvSpPr>
              <p:nvPr/>
            </p:nvSpPr>
            <p:spPr bwMode="auto">
              <a:xfrm>
                <a:off x="2505" y="1865"/>
                <a:ext cx="7" cy="9"/>
              </a:xfrm>
              <a:custGeom>
                <a:avLst/>
                <a:gdLst>
                  <a:gd name="T0" fmla="*/ 0 w 31"/>
                  <a:gd name="T1" fmla="*/ 0 h 33"/>
                  <a:gd name="T2" fmla="*/ 0 w 31"/>
                  <a:gd name="T3" fmla="*/ 0 h 33"/>
                  <a:gd name="T4" fmla="*/ 0 w 31"/>
                  <a:gd name="T5" fmla="*/ 0 h 33"/>
                  <a:gd name="T6" fmla="*/ 0 w 31"/>
                  <a:gd name="T7" fmla="*/ 0 h 33"/>
                  <a:gd name="T8" fmla="*/ 0 w 31"/>
                  <a:gd name="T9" fmla="*/ 0 h 33"/>
                  <a:gd name="T10" fmla="*/ 0 w 31"/>
                  <a:gd name="T11" fmla="*/ 0 h 33"/>
                  <a:gd name="T12" fmla="*/ 0 60000 65536"/>
                  <a:gd name="T13" fmla="*/ 0 60000 65536"/>
                  <a:gd name="T14" fmla="*/ 0 60000 65536"/>
                  <a:gd name="T15" fmla="*/ 0 60000 65536"/>
                  <a:gd name="T16" fmla="*/ 0 60000 65536"/>
                  <a:gd name="T17" fmla="*/ 0 60000 65536"/>
                  <a:gd name="T18" fmla="*/ 0 w 31"/>
                  <a:gd name="T19" fmla="*/ 0 h 33"/>
                  <a:gd name="T20" fmla="*/ 31 w 31"/>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1" h="33">
                    <a:moveTo>
                      <a:pt x="12" y="0"/>
                    </a:moveTo>
                    <a:lnTo>
                      <a:pt x="7" y="2"/>
                    </a:lnTo>
                    <a:lnTo>
                      <a:pt x="0" y="11"/>
                    </a:lnTo>
                    <a:lnTo>
                      <a:pt x="22" y="33"/>
                    </a:lnTo>
                    <a:lnTo>
                      <a:pt x="31" y="26"/>
                    </a:lnTo>
                    <a:lnTo>
                      <a:pt x="12" y="0"/>
                    </a:lnTo>
                    <a:close/>
                  </a:path>
                </a:pathLst>
              </a:custGeom>
              <a:solidFill>
                <a:srgbClr val="000000"/>
              </a:solidFill>
              <a:ln w="9525">
                <a:noFill/>
                <a:round/>
                <a:headEnd/>
                <a:tailEnd/>
              </a:ln>
            </p:spPr>
            <p:txBody>
              <a:bodyPr/>
              <a:lstStyle/>
              <a:p>
                <a:endParaRPr lang="en-US"/>
              </a:p>
            </p:txBody>
          </p:sp>
          <p:sp>
            <p:nvSpPr>
              <p:cNvPr id="208310" name="Freeform 471"/>
              <p:cNvSpPr>
                <a:spLocks/>
              </p:cNvSpPr>
              <p:nvPr/>
            </p:nvSpPr>
            <p:spPr bwMode="auto">
              <a:xfrm>
                <a:off x="2507" y="1865"/>
                <a:ext cx="1" cy="1"/>
              </a:xfrm>
              <a:custGeom>
                <a:avLst/>
                <a:gdLst>
                  <a:gd name="T0" fmla="*/ 0 w 5"/>
                  <a:gd name="T1" fmla="*/ 1 h 2"/>
                  <a:gd name="T2" fmla="*/ 0 w 5"/>
                  <a:gd name="T3" fmla="*/ 1 h 2"/>
                  <a:gd name="T4" fmla="*/ 0 w 5"/>
                  <a:gd name="T5" fmla="*/ 0 h 2"/>
                  <a:gd name="T6" fmla="*/ 0 w 5"/>
                  <a:gd name="T7" fmla="*/ 1 h 2"/>
                  <a:gd name="T8" fmla="*/ 0 60000 65536"/>
                  <a:gd name="T9" fmla="*/ 0 60000 65536"/>
                  <a:gd name="T10" fmla="*/ 0 60000 65536"/>
                  <a:gd name="T11" fmla="*/ 0 60000 65536"/>
                  <a:gd name="T12" fmla="*/ 0 w 5"/>
                  <a:gd name="T13" fmla="*/ 0 h 2"/>
                  <a:gd name="T14" fmla="*/ 5 w 5"/>
                  <a:gd name="T15" fmla="*/ 2 h 2"/>
                </a:gdLst>
                <a:ahLst/>
                <a:cxnLst>
                  <a:cxn ang="T8">
                    <a:pos x="T0" y="T1"/>
                  </a:cxn>
                  <a:cxn ang="T9">
                    <a:pos x="T2" y="T3"/>
                  </a:cxn>
                  <a:cxn ang="T10">
                    <a:pos x="T4" y="T5"/>
                  </a:cxn>
                  <a:cxn ang="T11">
                    <a:pos x="T6" y="T7"/>
                  </a:cxn>
                </a:cxnLst>
                <a:rect l="T12" t="T13" r="T14" b="T15"/>
                <a:pathLst>
                  <a:path w="5" h="2">
                    <a:moveTo>
                      <a:pt x="0" y="2"/>
                    </a:moveTo>
                    <a:lnTo>
                      <a:pt x="3" y="1"/>
                    </a:lnTo>
                    <a:lnTo>
                      <a:pt x="5" y="0"/>
                    </a:lnTo>
                    <a:lnTo>
                      <a:pt x="0" y="2"/>
                    </a:lnTo>
                    <a:close/>
                  </a:path>
                </a:pathLst>
              </a:custGeom>
              <a:solidFill>
                <a:srgbClr val="000000"/>
              </a:solidFill>
              <a:ln w="9525">
                <a:noFill/>
                <a:round/>
                <a:headEnd/>
                <a:tailEnd/>
              </a:ln>
            </p:spPr>
            <p:txBody>
              <a:bodyPr/>
              <a:lstStyle/>
              <a:p>
                <a:endParaRPr lang="en-US"/>
              </a:p>
            </p:txBody>
          </p:sp>
          <p:sp>
            <p:nvSpPr>
              <p:cNvPr id="208311" name="Freeform 472"/>
              <p:cNvSpPr>
                <a:spLocks/>
              </p:cNvSpPr>
              <p:nvPr/>
            </p:nvSpPr>
            <p:spPr bwMode="auto">
              <a:xfrm>
                <a:off x="2508" y="1863"/>
                <a:ext cx="8" cy="10"/>
              </a:xfrm>
              <a:custGeom>
                <a:avLst/>
                <a:gdLst>
                  <a:gd name="T0" fmla="*/ 0 w 35"/>
                  <a:gd name="T1" fmla="*/ 0 h 37"/>
                  <a:gd name="T2" fmla="*/ 0 w 35"/>
                  <a:gd name="T3" fmla="*/ 0 h 37"/>
                  <a:gd name="T4" fmla="*/ 0 w 35"/>
                  <a:gd name="T5" fmla="*/ 0 h 37"/>
                  <a:gd name="T6" fmla="*/ 0 w 35"/>
                  <a:gd name="T7" fmla="*/ 0 h 37"/>
                  <a:gd name="T8" fmla="*/ 0 w 35"/>
                  <a:gd name="T9" fmla="*/ 0 h 37"/>
                  <a:gd name="T10" fmla="*/ 0 w 35"/>
                  <a:gd name="T11" fmla="*/ 0 h 37"/>
                  <a:gd name="T12" fmla="*/ 0 60000 65536"/>
                  <a:gd name="T13" fmla="*/ 0 60000 65536"/>
                  <a:gd name="T14" fmla="*/ 0 60000 65536"/>
                  <a:gd name="T15" fmla="*/ 0 60000 65536"/>
                  <a:gd name="T16" fmla="*/ 0 60000 65536"/>
                  <a:gd name="T17" fmla="*/ 0 60000 65536"/>
                  <a:gd name="T18" fmla="*/ 0 w 35"/>
                  <a:gd name="T19" fmla="*/ 0 h 37"/>
                  <a:gd name="T20" fmla="*/ 35 w 35"/>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35" h="37">
                    <a:moveTo>
                      <a:pt x="35" y="26"/>
                    </a:moveTo>
                    <a:lnTo>
                      <a:pt x="16" y="0"/>
                    </a:lnTo>
                    <a:lnTo>
                      <a:pt x="0" y="9"/>
                    </a:lnTo>
                    <a:lnTo>
                      <a:pt x="14" y="37"/>
                    </a:lnTo>
                    <a:lnTo>
                      <a:pt x="30" y="30"/>
                    </a:lnTo>
                    <a:lnTo>
                      <a:pt x="35" y="26"/>
                    </a:lnTo>
                    <a:close/>
                  </a:path>
                </a:pathLst>
              </a:custGeom>
              <a:solidFill>
                <a:srgbClr val="000000"/>
              </a:solidFill>
              <a:ln w="9525">
                <a:noFill/>
                <a:round/>
                <a:headEnd/>
                <a:tailEnd/>
              </a:ln>
            </p:spPr>
            <p:txBody>
              <a:bodyPr/>
              <a:lstStyle/>
              <a:p>
                <a:endParaRPr lang="en-US"/>
              </a:p>
            </p:txBody>
          </p:sp>
          <p:sp>
            <p:nvSpPr>
              <p:cNvPr id="208312" name="Freeform 473"/>
              <p:cNvSpPr>
                <a:spLocks/>
              </p:cNvSpPr>
              <p:nvPr/>
            </p:nvSpPr>
            <p:spPr bwMode="auto">
              <a:xfrm>
                <a:off x="2515" y="1870"/>
                <a:ext cx="1" cy="1"/>
              </a:xfrm>
              <a:custGeom>
                <a:avLst/>
                <a:gdLst>
                  <a:gd name="T0" fmla="*/ 0 w 5"/>
                  <a:gd name="T1" fmla="*/ 0 h 4"/>
                  <a:gd name="T2" fmla="*/ 0 w 5"/>
                  <a:gd name="T3" fmla="*/ 0 h 4"/>
                  <a:gd name="T4" fmla="*/ 0 w 5"/>
                  <a:gd name="T5" fmla="*/ 0 h 4"/>
                  <a:gd name="T6" fmla="*/ 0 w 5"/>
                  <a:gd name="T7" fmla="*/ 0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5" y="0"/>
                    </a:moveTo>
                    <a:lnTo>
                      <a:pt x="2" y="2"/>
                    </a:lnTo>
                    <a:lnTo>
                      <a:pt x="0" y="4"/>
                    </a:lnTo>
                    <a:lnTo>
                      <a:pt x="5" y="0"/>
                    </a:lnTo>
                    <a:close/>
                  </a:path>
                </a:pathLst>
              </a:custGeom>
              <a:solidFill>
                <a:srgbClr val="000000"/>
              </a:solidFill>
              <a:ln w="9525">
                <a:noFill/>
                <a:round/>
                <a:headEnd/>
                <a:tailEnd/>
              </a:ln>
            </p:spPr>
            <p:txBody>
              <a:bodyPr/>
              <a:lstStyle/>
              <a:p>
                <a:endParaRPr lang="en-US"/>
              </a:p>
            </p:txBody>
          </p:sp>
          <p:sp>
            <p:nvSpPr>
              <p:cNvPr id="208313" name="Freeform 474"/>
              <p:cNvSpPr>
                <a:spLocks/>
              </p:cNvSpPr>
              <p:nvPr/>
            </p:nvSpPr>
            <p:spPr bwMode="auto">
              <a:xfrm>
                <a:off x="2511" y="1862"/>
                <a:ext cx="7" cy="8"/>
              </a:xfrm>
              <a:custGeom>
                <a:avLst/>
                <a:gdLst>
                  <a:gd name="T0" fmla="*/ 0 w 31"/>
                  <a:gd name="T1" fmla="*/ 0 h 31"/>
                  <a:gd name="T2" fmla="*/ 0 w 31"/>
                  <a:gd name="T3" fmla="*/ 0 h 31"/>
                  <a:gd name="T4" fmla="*/ 0 w 31"/>
                  <a:gd name="T5" fmla="*/ 0 h 31"/>
                  <a:gd name="T6" fmla="*/ 0 w 31"/>
                  <a:gd name="T7" fmla="*/ 0 h 31"/>
                  <a:gd name="T8" fmla="*/ 0 w 31"/>
                  <a:gd name="T9" fmla="*/ 0 h 31"/>
                  <a:gd name="T10" fmla="*/ 0 w 31"/>
                  <a:gd name="T11" fmla="*/ 0 h 31"/>
                  <a:gd name="T12" fmla="*/ 0 60000 65536"/>
                  <a:gd name="T13" fmla="*/ 0 60000 65536"/>
                  <a:gd name="T14" fmla="*/ 0 60000 65536"/>
                  <a:gd name="T15" fmla="*/ 0 60000 65536"/>
                  <a:gd name="T16" fmla="*/ 0 60000 65536"/>
                  <a:gd name="T17" fmla="*/ 0 60000 65536"/>
                  <a:gd name="T18" fmla="*/ 0 w 31"/>
                  <a:gd name="T19" fmla="*/ 0 h 31"/>
                  <a:gd name="T20" fmla="*/ 31 w 31"/>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31" h="31">
                    <a:moveTo>
                      <a:pt x="31" y="24"/>
                    </a:moveTo>
                    <a:lnTo>
                      <a:pt x="9" y="0"/>
                    </a:lnTo>
                    <a:lnTo>
                      <a:pt x="0" y="9"/>
                    </a:lnTo>
                    <a:lnTo>
                      <a:pt x="24" y="31"/>
                    </a:lnTo>
                    <a:lnTo>
                      <a:pt x="31" y="24"/>
                    </a:lnTo>
                    <a:close/>
                  </a:path>
                </a:pathLst>
              </a:custGeom>
              <a:solidFill>
                <a:srgbClr val="000000"/>
              </a:solidFill>
              <a:ln w="9525">
                <a:noFill/>
                <a:round/>
                <a:headEnd/>
                <a:tailEnd/>
              </a:ln>
            </p:spPr>
            <p:txBody>
              <a:bodyPr/>
              <a:lstStyle/>
              <a:p>
                <a:endParaRPr lang="en-US"/>
              </a:p>
            </p:txBody>
          </p:sp>
          <p:sp>
            <p:nvSpPr>
              <p:cNvPr id="208314" name="Rectangle 475"/>
              <p:cNvSpPr>
                <a:spLocks noChangeArrowheads="1"/>
              </p:cNvSpPr>
              <p:nvPr/>
            </p:nvSpPr>
            <p:spPr bwMode="auto">
              <a:xfrm>
                <a:off x="2513" y="1862"/>
                <a:ext cx="1" cy="1"/>
              </a:xfrm>
              <a:prstGeom prst="rect">
                <a:avLst/>
              </a:prstGeom>
              <a:solidFill>
                <a:srgbClr val="000000"/>
              </a:solidFill>
              <a:ln w="9525">
                <a:noFill/>
                <a:miter lim="800000"/>
                <a:headEnd/>
                <a:tailEnd/>
              </a:ln>
            </p:spPr>
            <p:txBody>
              <a:bodyPr/>
              <a:lstStyle/>
              <a:p>
                <a:endParaRPr lang="en-US">
                  <a:latin typeface="Times New Roman" pitchFamily="18" charset="0"/>
                  <a:cs typeface="Times New Roman" pitchFamily="18" charset="0"/>
                </a:endParaRPr>
              </a:p>
            </p:txBody>
          </p:sp>
          <p:sp>
            <p:nvSpPr>
              <p:cNvPr id="208315" name="Freeform 476"/>
              <p:cNvSpPr>
                <a:spLocks/>
              </p:cNvSpPr>
              <p:nvPr/>
            </p:nvSpPr>
            <p:spPr bwMode="auto">
              <a:xfrm>
                <a:off x="2513" y="1860"/>
                <a:ext cx="7" cy="8"/>
              </a:xfrm>
              <a:custGeom>
                <a:avLst/>
                <a:gdLst>
                  <a:gd name="T0" fmla="*/ 0 w 29"/>
                  <a:gd name="T1" fmla="*/ 0 h 31"/>
                  <a:gd name="T2" fmla="*/ 0 w 29"/>
                  <a:gd name="T3" fmla="*/ 0 h 31"/>
                  <a:gd name="T4" fmla="*/ 0 w 29"/>
                  <a:gd name="T5" fmla="*/ 0 h 31"/>
                  <a:gd name="T6" fmla="*/ 0 w 29"/>
                  <a:gd name="T7" fmla="*/ 0 h 31"/>
                  <a:gd name="T8" fmla="*/ 0 w 29"/>
                  <a:gd name="T9" fmla="*/ 0 h 31"/>
                  <a:gd name="T10" fmla="*/ 0 60000 65536"/>
                  <a:gd name="T11" fmla="*/ 0 60000 65536"/>
                  <a:gd name="T12" fmla="*/ 0 60000 65536"/>
                  <a:gd name="T13" fmla="*/ 0 60000 65536"/>
                  <a:gd name="T14" fmla="*/ 0 60000 65536"/>
                  <a:gd name="T15" fmla="*/ 0 w 29"/>
                  <a:gd name="T16" fmla="*/ 0 h 31"/>
                  <a:gd name="T17" fmla="*/ 29 w 29"/>
                  <a:gd name="T18" fmla="*/ 31 h 31"/>
                </a:gdLst>
                <a:ahLst/>
                <a:cxnLst>
                  <a:cxn ang="T10">
                    <a:pos x="T0" y="T1"/>
                  </a:cxn>
                  <a:cxn ang="T11">
                    <a:pos x="T2" y="T3"/>
                  </a:cxn>
                  <a:cxn ang="T12">
                    <a:pos x="T4" y="T5"/>
                  </a:cxn>
                  <a:cxn ang="T13">
                    <a:pos x="T6" y="T7"/>
                  </a:cxn>
                  <a:cxn ang="T14">
                    <a:pos x="T8" y="T9"/>
                  </a:cxn>
                </a:cxnLst>
                <a:rect l="T15" t="T16" r="T17" b="T18"/>
                <a:pathLst>
                  <a:path w="29" h="31">
                    <a:moveTo>
                      <a:pt x="7" y="0"/>
                    </a:moveTo>
                    <a:lnTo>
                      <a:pt x="29" y="22"/>
                    </a:lnTo>
                    <a:lnTo>
                      <a:pt x="22" y="31"/>
                    </a:lnTo>
                    <a:lnTo>
                      <a:pt x="0" y="7"/>
                    </a:lnTo>
                    <a:lnTo>
                      <a:pt x="7" y="0"/>
                    </a:lnTo>
                    <a:close/>
                  </a:path>
                </a:pathLst>
              </a:custGeom>
              <a:solidFill>
                <a:srgbClr val="000000"/>
              </a:solidFill>
              <a:ln w="9525">
                <a:noFill/>
                <a:round/>
                <a:headEnd/>
                <a:tailEnd/>
              </a:ln>
            </p:spPr>
            <p:txBody>
              <a:bodyPr/>
              <a:lstStyle/>
              <a:p>
                <a:endParaRPr lang="en-US"/>
              </a:p>
            </p:txBody>
          </p:sp>
          <p:sp>
            <p:nvSpPr>
              <p:cNvPr id="208316" name="Freeform 477"/>
              <p:cNvSpPr>
                <a:spLocks/>
              </p:cNvSpPr>
              <p:nvPr/>
            </p:nvSpPr>
            <p:spPr bwMode="auto">
              <a:xfrm>
                <a:off x="2536" y="1843"/>
                <a:ext cx="8" cy="10"/>
              </a:xfrm>
              <a:custGeom>
                <a:avLst/>
                <a:gdLst>
                  <a:gd name="T0" fmla="*/ 0 w 35"/>
                  <a:gd name="T1" fmla="*/ 0 h 37"/>
                  <a:gd name="T2" fmla="*/ 0 w 35"/>
                  <a:gd name="T3" fmla="*/ 0 h 37"/>
                  <a:gd name="T4" fmla="*/ 0 w 35"/>
                  <a:gd name="T5" fmla="*/ 0 h 37"/>
                  <a:gd name="T6" fmla="*/ 0 w 35"/>
                  <a:gd name="T7" fmla="*/ 0 h 37"/>
                  <a:gd name="T8" fmla="*/ 0 w 35"/>
                  <a:gd name="T9" fmla="*/ 0 h 37"/>
                  <a:gd name="T10" fmla="*/ 0 w 35"/>
                  <a:gd name="T11" fmla="*/ 0 h 37"/>
                  <a:gd name="T12" fmla="*/ 0 60000 65536"/>
                  <a:gd name="T13" fmla="*/ 0 60000 65536"/>
                  <a:gd name="T14" fmla="*/ 0 60000 65536"/>
                  <a:gd name="T15" fmla="*/ 0 60000 65536"/>
                  <a:gd name="T16" fmla="*/ 0 60000 65536"/>
                  <a:gd name="T17" fmla="*/ 0 60000 65536"/>
                  <a:gd name="T18" fmla="*/ 0 w 35"/>
                  <a:gd name="T19" fmla="*/ 0 h 37"/>
                  <a:gd name="T20" fmla="*/ 35 w 35"/>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35" h="37">
                    <a:moveTo>
                      <a:pt x="35" y="26"/>
                    </a:moveTo>
                    <a:lnTo>
                      <a:pt x="16" y="0"/>
                    </a:lnTo>
                    <a:lnTo>
                      <a:pt x="0" y="9"/>
                    </a:lnTo>
                    <a:lnTo>
                      <a:pt x="15" y="37"/>
                    </a:lnTo>
                    <a:lnTo>
                      <a:pt x="30" y="30"/>
                    </a:lnTo>
                    <a:lnTo>
                      <a:pt x="35" y="26"/>
                    </a:lnTo>
                    <a:close/>
                  </a:path>
                </a:pathLst>
              </a:custGeom>
              <a:solidFill>
                <a:srgbClr val="000000"/>
              </a:solidFill>
              <a:ln w="9525">
                <a:noFill/>
                <a:round/>
                <a:headEnd/>
                <a:tailEnd/>
              </a:ln>
            </p:spPr>
            <p:txBody>
              <a:bodyPr/>
              <a:lstStyle/>
              <a:p>
                <a:endParaRPr lang="en-US"/>
              </a:p>
            </p:txBody>
          </p:sp>
          <p:sp>
            <p:nvSpPr>
              <p:cNvPr id="208317" name="Freeform 478"/>
              <p:cNvSpPr>
                <a:spLocks/>
              </p:cNvSpPr>
              <p:nvPr/>
            </p:nvSpPr>
            <p:spPr bwMode="auto">
              <a:xfrm>
                <a:off x="2543" y="1850"/>
                <a:ext cx="1" cy="1"/>
              </a:xfrm>
              <a:custGeom>
                <a:avLst/>
                <a:gdLst>
                  <a:gd name="T0" fmla="*/ 0 w 5"/>
                  <a:gd name="T1" fmla="*/ 0 h 4"/>
                  <a:gd name="T2" fmla="*/ 0 w 5"/>
                  <a:gd name="T3" fmla="*/ 0 h 4"/>
                  <a:gd name="T4" fmla="*/ 0 w 5"/>
                  <a:gd name="T5" fmla="*/ 0 h 4"/>
                  <a:gd name="T6" fmla="*/ 0 w 5"/>
                  <a:gd name="T7" fmla="*/ 0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5" y="0"/>
                    </a:moveTo>
                    <a:lnTo>
                      <a:pt x="2" y="2"/>
                    </a:lnTo>
                    <a:lnTo>
                      <a:pt x="0" y="4"/>
                    </a:lnTo>
                    <a:lnTo>
                      <a:pt x="5" y="0"/>
                    </a:lnTo>
                    <a:close/>
                  </a:path>
                </a:pathLst>
              </a:custGeom>
              <a:solidFill>
                <a:srgbClr val="000000"/>
              </a:solidFill>
              <a:ln w="9525">
                <a:noFill/>
                <a:round/>
                <a:headEnd/>
                <a:tailEnd/>
              </a:ln>
            </p:spPr>
            <p:txBody>
              <a:bodyPr/>
              <a:lstStyle/>
              <a:p>
                <a:endParaRPr lang="en-US"/>
              </a:p>
            </p:txBody>
          </p:sp>
          <p:sp>
            <p:nvSpPr>
              <p:cNvPr id="208318" name="Freeform 479"/>
              <p:cNvSpPr>
                <a:spLocks/>
              </p:cNvSpPr>
              <p:nvPr/>
            </p:nvSpPr>
            <p:spPr bwMode="auto">
              <a:xfrm>
                <a:off x="2539" y="1841"/>
                <a:ext cx="7" cy="9"/>
              </a:xfrm>
              <a:custGeom>
                <a:avLst/>
                <a:gdLst>
                  <a:gd name="T0" fmla="*/ 0 w 31"/>
                  <a:gd name="T1" fmla="*/ 0 h 33"/>
                  <a:gd name="T2" fmla="*/ 0 w 31"/>
                  <a:gd name="T3" fmla="*/ 0 h 33"/>
                  <a:gd name="T4" fmla="*/ 0 w 31"/>
                  <a:gd name="T5" fmla="*/ 0 h 33"/>
                  <a:gd name="T6" fmla="*/ 0 w 31"/>
                  <a:gd name="T7" fmla="*/ 0 h 33"/>
                  <a:gd name="T8" fmla="*/ 0 w 31"/>
                  <a:gd name="T9" fmla="*/ 0 h 33"/>
                  <a:gd name="T10" fmla="*/ 0 w 31"/>
                  <a:gd name="T11" fmla="*/ 0 h 33"/>
                  <a:gd name="T12" fmla="*/ 0 60000 65536"/>
                  <a:gd name="T13" fmla="*/ 0 60000 65536"/>
                  <a:gd name="T14" fmla="*/ 0 60000 65536"/>
                  <a:gd name="T15" fmla="*/ 0 60000 65536"/>
                  <a:gd name="T16" fmla="*/ 0 60000 65536"/>
                  <a:gd name="T17" fmla="*/ 0 60000 65536"/>
                  <a:gd name="T18" fmla="*/ 0 w 31"/>
                  <a:gd name="T19" fmla="*/ 0 h 33"/>
                  <a:gd name="T20" fmla="*/ 31 w 31"/>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1" h="33">
                    <a:moveTo>
                      <a:pt x="13" y="0"/>
                    </a:moveTo>
                    <a:lnTo>
                      <a:pt x="9" y="2"/>
                    </a:lnTo>
                    <a:lnTo>
                      <a:pt x="0" y="11"/>
                    </a:lnTo>
                    <a:lnTo>
                      <a:pt x="24" y="33"/>
                    </a:lnTo>
                    <a:lnTo>
                      <a:pt x="31" y="26"/>
                    </a:lnTo>
                    <a:lnTo>
                      <a:pt x="13" y="0"/>
                    </a:lnTo>
                    <a:close/>
                  </a:path>
                </a:pathLst>
              </a:custGeom>
              <a:solidFill>
                <a:srgbClr val="000000"/>
              </a:solidFill>
              <a:ln w="9525">
                <a:noFill/>
                <a:round/>
                <a:headEnd/>
                <a:tailEnd/>
              </a:ln>
            </p:spPr>
            <p:txBody>
              <a:bodyPr/>
              <a:lstStyle/>
              <a:p>
                <a:endParaRPr lang="en-US"/>
              </a:p>
            </p:txBody>
          </p:sp>
          <p:sp>
            <p:nvSpPr>
              <p:cNvPr id="208319" name="Freeform 480"/>
              <p:cNvSpPr>
                <a:spLocks/>
              </p:cNvSpPr>
              <p:nvPr/>
            </p:nvSpPr>
            <p:spPr bwMode="auto">
              <a:xfrm>
                <a:off x="2541" y="1841"/>
                <a:ext cx="1" cy="1"/>
              </a:xfrm>
              <a:custGeom>
                <a:avLst/>
                <a:gdLst>
                  <a:gd name="T0" fmla="*/ 0 w 4"/>
                  <a:gd name="T1" fmla="*/ 1 h 2"/>
                  <a:gd name="T2" fmla="*/ 0 w 4"/>
                  <a:gd name="T3" fmla="*/ 1 h 2"/>
                  <a:gd name="T4" fmla="*/ 0 w 4"/>
                  <a:gd name="T5" fmla="*/ 0 h 2"/>
                  <a:gd name="T6" fmla="*/ 0 w 4"/>
                  <a:gd name="T7" fmla="*/ 1 h 2"/>
                  <a:gd name="T8" fmla="*/ 0 60000 65536"/>
                  <a:gd name="T9" fmla="*/ 0 60000 65536"/>
                  <a:gd name="T10" fmla="*/ 0 60000 65536"/>
                  <a:gd name="T11" fmla="*/ 0 60000 65536"/>
                  <a:gd name="T12" fmla="*/ 0 w 4"/>
                  <a:gd name="T13" fmla="*/ 0 h 2"/>
                  <a:gd name="T14" fmla="*/ 4 w 4"/>
                  <a:gd name="T15" fmla="*/ 2 h 2"/>
                </a:gdLst>
                <a:ahLst/>
                <a:cxnLst>
                  <a:cxn ang="T8">
                    <a:pos x="T0" y="T1"/>
                  </a:cxn>
                  <a:cxn ang="T9">
                    <a:pos x="T2" y="T3"/>
                  </a:cxn>
                  <a:cxn ang="T10">
                    <a:pos x="T4" y="T5"/>
                  </a:cxn>
                  <a:cxn ang="T11">
                    <a:pos x="T6" y="T7"/>
                  </a:cxn>
                </a:cxnLst>
                <a:rect l="T12" t="T13" r="T14" b="T15"/>
                <a:pathLst>
                  <a:path w="4" h="2">
                    <a:moveTo>
                      <a:pt x="0" y="2"/>
                    </a:moveTo>
                    <a:lnTo>
                      <a:pt x="1" y="1"/>
                    </a:lnTo>
                    <a:lnTo>
                      <a:pt x="4" y="0"/>
                    </a:lnTo>
                    <a:lnTo>
                      <a:pt x="0" y="2"/>
                    </a:lnTo>
                    <a:close/>
                  </a:path>
                </a:pathLst>
              </a:custGeom>
              <a:solidFill>
                <a:srgbClr val="000000"/>
              </a:solidFill>
              <a:ln w="9525">
                <a:noFill/>
                <a:round/>
                <a:headEnd/>
                <a:tailEnd/>
              </a:ln>
            </p:spPr>
            <p:txBody>
              <a:bodyPr/>
              <a:lstStyle/>
              <a:p>
                <a:endParaRPr lang="en-US"/>
              </a:p>
            </p:txBody>
          </p:sp>
          <p:sp>
            <p:nvSpPr>
              <p:cNvPr id="208320" name="Freeform 481"/>
              <p:cNvSpPr>
                <a:spLocks/>
              </p:cNvSpPr>
              <p:nvPr/>
            </p:nvSpPr>
            <p:spPr bwMode="auto">
              <a:xfrm>
                <a:off x="2542" y="1839"/>
                <a:ext cx="8" cy="10"/>
              </a:xfrm>
              <a:custGeom>
                <a:avLst/>
                <a:gdLst>
                  <a:gd name="T0" fmla="*/ 0 w 34"/>
                  <a:gd name="T1" fmla="*/ 0 h 37"/>
                  <a:gd name="T2" fmla="*/ 0 w 34"/>
                  <a:gd name="T3" fmla="*/ 0 h 37"/>
                  <a:gd name="T4" fmla="*/ 0 w 34"/>
                  <a:gd name="T5" fmla="*/ 0 h 37"/>
                  <a:gd name="T6" fmla="*/ 0 w 34"/>
                  <a:gd name="T7" fmla="*/ 0 h 37"/>
                  <a:gd name="T8" fmla="*/ 0 w 34"/>
                  <a:gd name="T9" fmla="*/ 0 h 37"/>
                  <a:gd name="T10" fmla="*/ 0 w 34"/>
                  <a:gd name="T11" fmla="*/ 0 h 37"/>
                  <a:gd name="T12" fmla="*/ 0 60000 65536"/>
                  <a:gd name="T13" fmla="*/ 0 60000 65536"/>
                  <a:gd name="T14" fmla="*/ 0 60000 65536"/>
                  <a:gd name="T15" fmla="*/ 0 60000 65536"/>
                  <a:gd name="T16" fmla="*/ 0 60000 65536"/>
                  <a:gd name="T17" fmla="*/ 0 60000 65536"/>
                  <a:gd name="T18" fmla="*/ 0 w 34"/>
                  <a:gd name="T19" fmla="*/ 0 h 37"/>
                  <a:gd name="T20" fmla="*/ 34 w 34"/>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34" h="37">
                    <a:moveTo>
                      <a:pt x="34" y="26"/>
                    </a:moveTo>
                    <a:lnTo>
                      <a:pt x="16" y="0"/>
                    </a:lnTo>
                    <a:lnTo>
                      <a:pt x="0" y="9"/>
                    </a:lnTo>
                    <a:lnTo>
                      <a:pt x="14" y="37"/>
                    </a:lnTo>
                    <a:lnTo>
                      <a:pt x="30" y="30"/>
                    </a:lnTo>
                    <a:lnTo>
                      <a:pt x="34" y="26"/>
                    </a:lnTo>
                    <a:close/>
                  </a:path>
                </a:pathLst>
              </a:custGeom>
              <a:solidFill>
                <a:srgbClr val="000000"/>
              </a:solidFill>
              <a:ln w="9525">
                <a:noFill/>
                <a:round/>
                <a:headEnd/>
                <a:tailEnd/>
              </a:ln>
            </p:spPr>
            <p:txBody>
              <a:bodyPr/>
              <a:lstStyle/>
              <a:p>
                <a:endParaRPr lang="en-US"/>
              </a:p>
            </p:txBody>
          </p:sp>
          <p:sp>
            <p:nvSpPr>
              <p:cNvPr id="208321" name="Freeform 482"/>
              <p:cNvSpPr>
                <a:spLocks/>
              </p:cNvSpPr>
              <p:nvPr/>
            </p:nvSpPr>
            <p:spPr bwMode="auto">
              <a:xfrm>
                <a:off x="2549" y="1846"/>
                <a:ext cx="1" cy="1"/>
              </a:xfrm>
              <a:custGeom>
                <a:avLst/>
                <a:gdLst>
                  <a:gd name="T0" fmla="*/ 0 w 4"/>
                  <a:gd name="T1" fmla="*/ 0 h 4"/>
                  <a:gd name="T2" fmla="*/ 0 w 4"/>
                  <a:gd name="T3" fmla="*/ 0 h 4"/>
                  <a:gd name="T4" fmla="*/ 0 w 4"/>
                  <a:gd name="T5" fmla="*/ 0 h 4"/>
                  <a:gd name="T6" fmla="*/ 0 w 4"/>
                  <a:gd name="T7" fmla="*/ 0 h 4"/>
                  <a:gd name="T8" fmla="*/ 0 60000 65536"/>
                  <a:gd name="T9" fmla="*/ 0 60000 65536"/>
                  <a:gd name="T10" fmla="*/ 0 60000 65536"/>
                  <a:gd name="T11" fmla="*/ 0 60000 65536"/>
                  <a:gd name="T12" fmla="*/ 0 w 4"/>
                  <a:gd name="T13" fmla="*/ 0 h 4"/>
                  <a:gd name="T14" fmla="*/ 4 w 4"/>
                  <a:gd name="T15" fmla="*/ 4 h 4"/>
                </a:gdLst>
                <a:ahLst/>
                <a:cxnLst>
                  <a:cxn ang="T8">
                    <a:pos x="T0" y="T1"/>
                  </a:cxn>
                  <a:cxn ang="T9">
                    <a:pos x="T2" y="T3"/>
                  </a:cxn>
                  <a:cxn ang="T10">
                    <a:pos x="T4" y="T5"/>
                  </a:cxn>
                  <a:cxn ang="T11">
                    <a:pos x="T6" y="T7"/>
                  </a:cxn>
                </a:cxnLst>
                <a:rect l="T12" t="T13" r="T14" b="T15"/>
                <a:pathLst>
                  <a:path w="4" h="4">
                    <a:moveTo>
                      <a:pt x="4" y="0"/>
                    </a:moveTo>
                    <a:lnTo>
                      <a:pt x="3" y="2"/>
                    </a:lnTo>
                    <a:lnTo>
                      <a:pt x="0" y="4"/>
                    </a:lnTo>
                    <a:lnTo>
                      <a:pt x="4" y="0"/>
                    </a:lnTo>
                    <a:close/>
                  </a:path>
                </a:pathLst>
              </a:custGeom>
              <a:solidFill>
                <a:srgbClr val="000000"/>
              </a:solidFill>
              <a:ln w="9525">
                <a:noFill/>
                <a:round/>
                <a:headEnd/>
                <a:tailEnd/>
              </a:ln>
            </p:spPr>
            <p:txBody>
              <a:bodyPr/>
              <a:lstStyle/>
              <a:p>
                <a:endParaRPr lang="en-US"/>
              </a:p>
            </p:txBody>
          </p:sp>
          <p:sp>
            <p:nvSpPr>
              <p:cNvPr id="208322" name="Freeform 483"/>
              <p:cNvSpPr>
                <a:spLocks/>
              </p:cNvSpPr>
              <p:nvPr/>
            </p:nvSpPr>
            <p:spPr bwMode="auto">
              <a:xfrm>
                <a:off x="2545" y="1837"/>
                <a:ext cx="7" cy="9"/>
              </a:xfrm>
              <a:custGeom>
                <a:avLst/>
                <a:gdLst>
                  <a:gd name="T0" fmla="*/ 0 w 29"/>
                  <a:gd name="T1" fmla="*/ 0 h 33"/>
                  <a:gd name="T2" fmla="*/ 0 w 29"/>
                  <a:gd name="T3" fmla="*/ 0 h 33"/>
                  <a:gd name="T4" fmla="*/ 0 w 29"/>
                  <a:gd name="T5" fmla="*/ 0 h 33"/>
                  <a:gd name="T6" fmla="*/ 0 w 29"/>
                  <a:gd name="T7" fmla="*/ 0 h 33"/>
                  <a:gd name="T8" fmla="*/ 0 w 29"/>
                  <a:gd name="T9" fmla="*/ 0 h 33"/>
                  <a:gd name="T10" fmla="*/ 0 w 29"/>
                  <a:gd name="T11" fmla="*/ 0 h 33"/>
                  <a:gd name="T12" fmla="*/ 0 60000 65536"/>
                  <a:gd name="T13" fmla="*/ 0 60000 65536"/>
                  <a:gd name="T14" fmla="*/ 0 60000 65536"/>
                  <a:gd name="T15" fmla="*/ 0 60000 65536"/>
                  <a:gd name="T16" fmla="*/ 0 60000 65536"/>
                  <a:gd name="T17" fmla="*/ 0 60000 65536"/>
                  <a:gd name="T18" fmla="*/ 0 w 29"/>
                  <a:gd name="T19" fmla="*/ 0 h 33"/>
                  <a:gd name="T20" fmla="*/ 29 w 29"/>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29" h="33">
                    <a:moveTo>
                      <a:pt x="12" y="0"/>
                    </a:moveTo>
                    <a:lnTo>
                      <a:pt x="7" y="2"/>
                    </a:lnTo>
                    <a:lnTo>
                      <a:pt x="0" y="11"/>
                    </a:lnTo>
                    <a:lnTo>
                      <a:pt x="22" y="33"/>
                    </a:lnTo>
                    <a:lnTo>
                      <a:pt x="29" y="26"/>
                    </a:lnTo>
                    <a:lnTo>
                      <a:pt x="12" y="0"/>
                    </a:lnTo>
                    <a:close/>
                  </a:path>
                </a:pathLst>
              </a:custGeom>
              <a:solidFill>
                <a:srgbClr val="000000"/>
              </a:solidFill>
              <a:ln w="9525">
                <a:noFill/>
                <a:round/>
                <a:headEnd/>
                <a:tailEnd/>
              </a:ln>
            </p:spPr>
            <p:txBody>
              <a:bodyPr/>
              <a:lstStyle/>
              <a:p>
                <a:endParaRPr lang="en-US"/>
              </a:p>
            </p:txBody>
          </p:sp>
          <p:sp>
            <p:nvSpPr>
              <p:cNvPr id="208323" name="Freeform 484"/>
              <p:cNvSpPr>
                <a:spLocks/>
              </p:cNvSpPr>
              <p:nvPr/>
            </p:nvSpPr>
            <p:spPr bwMode="auto">
              <a:xfrm>
                <a:off x="2547" y="1837"/>
                <a:ext cx="1" cy="1"/>
              </a:xfrm>
              <a:custGeom>
                <a:avLst/>
                <a:gdLst>
                  <a:gd name="T0" fmla="*/ 0 w 5"/>
                  <a:gd name="T1" fmla="*/ 1 h 2"/>
                  <a:gd name="T2" fmla="*/ 0 w 5"/>
                  <a:gd name="T3" fmla="*/ 1 h 2"/>
                  <a:gd name="T4" fmla="*/ 0 w 5"/>
                  <a:gd name="T5" fmla="*/ 0 h 2"/>
                  <a:gd name="T6" fmla="*/ 0 w 5"/>
                  <a:gd name="T7" fmla="*/ 1 h 2"/>
                  <a:gd name="T8" fmla="*/ 0 60000 65536"/>
                  <a:gd name="T9" fmla="*/ 0 60000 65536"/>
                  <a:gd name="T10" fmla="*/ 0 60000 65536"/>
                  <a:gd name="T11" fmla="*/ 0 60000 65536"/>
                  <a:gd name="T12" fmla="*/ 0 w 5"/>
                  <a:gd name="T13" fmla="*/ 0 h 2"/>
                  <a:gd name="T14" fmla="*/ 5 w 5"/>
                  <a:gd name="T15" fmla="*/ 2 h 2"/>
                </a:gdLst>
                <a:ahLst/>
                <a:cxnLst>
                  <a:cxn ang="T8">
                    <a:pos x="T0" y="T1"/>
                  </a:cxn>
                  <a:cxn ang="T9">
                    <a:pos x="T2" y="T3"/>
                  </a:cxn>
                  <a:cxn ang="T10">
                    <a:pos x="T4" y="T5"/>
                  </a:cxn>
                  <a:cxn ang="T11">
                    <a:pos x="T6" y="T7"/>
                  </a:cxn>
                </a:cxnLst>
                <a:rect l="T12" t="T13" r="T14" b="T15"/>
                <a:pathLst>
                  <a:path w="5" h="2">
                    <a:moveTo>
                      <a:pt x="0" y="2"/>
                    </a:moveTo>
                    <a:lnTo>
                      <a:pt x="3" y="1"/>
                    </a:lnTo>
                    <a:lnTo>
                      <a:pt x="5" y="0"/>
                    </a:lnTo>
                    <a:lnTo>
                      <a:pt x="0" y="2"/>
                    </a:lnTo>
                    <a:close/>
                  </a:path>
                </a:pathLst>
              </a:custGeom>
              <a:solidFill>
                <a:srgbClr val="000000"/>
              </a:solidFill>
              <a:ln w="9525">
                <a:noFill/>
                <a:round/>
                <a:headEnd/>
                <a:tailEnd/>
              </a:ln>
            </p:spPr>
            <p:txBody>
              <a:bodyPr/>
              <a:lstStyle/>
              <a:p>
                <a:endParaRPr lang="en-US"/>
              </a:p>
            </p:txBody>
          </p:sp>
          <p:sp>
            <p:nvSpPr>
              <p:cNvPr id="208324" name="Freeform 485"/>
              <p:cNvSpPr>
                <a:spLocks/>
              </p:cNvSpPr>
              <p:nvPr/>
            </p:nvSpPr>
            <p:spPr bwMode="auto">
              <a:xfrm>
                <a:off x="2548" y="1835"/>
                <a:ext cx="9" cy="10"/>
              </a:xfrm>
              <a:custGeom>
                <a:avLst/>
                <a:gdLst>
                  <a:gd name="T0" fmla="*/ 0 w 37"/>
                  <a:gd name="T1" fmla="*/ 0 h 37"/>
                  <a:gd name="T2" fmla="*/ 0 w 37"/>
                  <a:gd name="T3" fmla="*/ 0 h 37"/>
                  <a:gd name="T4" fmla="*/ 0 w 37"/>
                  <a:gd name="T5" fmla="*/ 0 h 37"/>
                  <a:gd name="T6" fmla="*/ 0 w 37"/>
                  <a:gd name="T7" fmla="*/ 0 h 37"/>
                  <a:gd name="T8" fmla="*/ 0 w 37"/>
                  <a:gd name="T9" fmla="*/ 0 h 37"/>
                  <a:gd name="T10" fmla="*/ 0 w 37"/>
                  <a:gd name="T11" fmla="*/ 0 h 37"/>
                  <a:gd name="T12" fmla="*/ 0 60000 65536"/>
                  <a:gd name="T13" fmla="*/ 0 60000 65536"/>
                  <a:gd name="T14" fmla="*/ 0 60000 65536"/>
                  <a:gd name="T15" fmla="*/ 0 60000 65536"/>
                  <a:gd name="T16" fmla="*/ 0 60000 65536"/>
                  <a:gd name="T17" fmla="*/ 0 60000 65536"/>
                  <a:gd name="T18" fmla="*/ 0 w 37"/>
                  <a:gd name="T19" fmla="*/ 0 h 37"/>
                  <a:gd name="T20" fmla="*/ 37 w 37"/>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37" h="37">
                    <a:moveTo>
                      <a:pt x="37" y="22"/>
                    </a:moveTo>
                    <a:lnTo>
                      <a:pt x="16" y="0"/>
                    </a:lnTo>
                    <a:lnTo>
                      <a:pt x="0" y="9"/>
                    </a:lnTo>
                    <a:lnTo>
                      <a:pt x="14" y="37"/>
                    </a:lnTo>
                    <a:lnTo>
                      <a:pt x="30" y="30"/>
                    </a:lnTo>
                    <a:lnTo>
                      <a:pt x="37" y="22"/>
                    </a:lnTo>
                    <a:close/>
                  </a:path>
                </a:pathLst>
              </a:custGeom>
              <a:solidFill>
                <a:srgbClr val="000000"/>
              </a:solidFill>
              <a:ln w="9525">
                <a:noFill/>
                <a:round/>
                <a:headEnd/>
                <a:tailEnd/>
              </a:ln>
            </p:spPr>
            <p:txBody>
              <a:bodyPr/>
              <a:lstStyle/>
              <a:p>
                <a:endParaRPr lang="en-US"/>
              </a:p>
            </p:txBody>
          </p:sp>
          <p:sp>
            <p:nvSpPr>
              <p:cNvPr id="208325" name="Freeform 486"/>
              <p:cNvSpPr>
                <a:spLocks/>
              </p:cNvSpPr>
              <p:nvPr/>
            </p:nvSpPr>
            <p:spPr bwMode="auto">
              <a:xfrm>
                <a:off x="2555" y="1841"/>
                <a:ext cx="2" cy="2"/>
              </a:xfrm>
              <a:custGeom>
                <a:avLst/>
                <a:gdLst>
                  <a:gd name="T0" fmla="*/ 0 w 7"/>
                  <a:gd name="T1" fmla="*/ 0 h 8"/>
                  <a:gd name="T2" fmla="*/ 0 w 7"/>
                  <a:gd name="T3" fmla="*/ 0 h 8"/>
                  <a:gd name="T4" fmla="*/ 0 w 7"/>
                  <a:gd name="T5" fmla="*/ 0 h 8"/>
                  <a:gd name="T6" fmla="*/ 0 w 7"/>
                  <a:gd name="T7" fmla="*/ 0 h 8"/>
                  <a:gd name="T8" fmla="*/ 0 60000 65536"/>
                  <a:gd name="T9" fmla="*/ 0 60000 65536"/>
                  <a:gd name="T10" fmla="*/ 0 60000 65536"/>
                  <a:gd name="T11" fmla="*/ 0 60000 65536"/>
                  <a:gd name="T12" fmla="*/ 0 w 7"/>
                  <a:gd name="T13" fmla="*/ 0 h 8"/>
                  <a:gd name="T14" fmla="*/ 7 w 7"/>
                  <a:gd name="T15" fmla="*/ 8 h 8"/>
                </a:gdLst>
                <a:ahLst/>
                <a:cxnLst>
                  <a:cxn ang="T8">
                    <a:pos x="T0" y="T1"/>
                  </a:cxn>
                  <a:cxn ang="T9">
                    <a:pos x="T2" y="T3"/>
                  </a:cxn>
                  <a:cxn ang="T10">
                    <a:pos x="T4" y="T5"/>
                  </a:cxn>
                  <a:cxn ang="T11">
                    <a:pos x="T6" y="T7"/>
                  </a:cxn>
                </a:cxnLst>
                <a:rect l="T12" t="T13" r="T14" b="T15"/>
                <a:pathLst>
                  <a:path w="7" h="8">
                    <a:moveTo>
                      <a:pt x="7" y="0"/>
                    </a:moveTo>
                    <a:lnTo>
                      <a:pt x="5" y="5"/>
                    </a:lnTo>
                    <a:lnTo>
                      <a:pt x="0" y="8"/>
                    </a:lnTo>
                    <a:lnTo>
                      <a:pt x="7" y="0"/>
                    </a:lnTo>
                    <a:close/>
                  </a:path>
                </a:pathLst>
              </a:custGeom>
              <a:solidFill>
                <a:srgbClr val="000000"/>
              </a:solidFill>
              <a:ln w="9525">
                <a:noFill/>
                <a:round/>
                <a:headEnd/>
                <a:tailEnd/>
              </a:ln>
            </p:spPr>
            <p:txBody>
              <a:bodyPr/>
              <a:lstStyle/>
              <a:p>
                <a:endParaRPr lang="en-US"/>
              </a:p>
            </p:txBody>
          </p:sp>
          <p:sp>
            <p:nvSpPr>
              <p:cNvPr id="208326" name="Freeform 487"/>
              <p:cNvSpPr>
                <a:spLocks/>
              </p:cNvSpPr>
              <p:nvPr/>
            </p:nvSpPr>
            <p:spPr bwMode="auto">
              <a:xfrm>
                <a:off x="2550" y="1832"/>
                <a:ext cx="9" cy="9"/>
              </a:xfrm>
              <a:custGeom>
                <a:avLst/>
                <a:gdLst>
                  <a:gd name="T0" fmla="*/ 0 w 36"/>
                  <a:gd name="T1" fmla="*/ 0 h 34"/>
                  <a:gd name="T2" fmla="*/ 0 w 36"/>
                  <a:gd name="T3" fmla="*/ 0 h 34"/>
                  <a:gd name="T4" fmla="*/ 0 w 36"/>
                  <a:gd name="T5" fmla="*/ 0 h 34"/>
                  <a:gd name="T6" fmla="*/ 0 w 36"/>
                  <a:gd name="T7" fmla="*/ 0 h 34"/>
                  <a:gd name="T8" fmla="*/ 0 w 36"/>
                  <a:gd name="T9" fmla="*/ 0 h 34"/>
                  <a:gd name="T10" fmla="*/ 0 w 36"/>
                  <a:gd name="T11" fmla="*/ 0 h 34"/>
                  <a:gd name="T12" fmla="*/ 0 60000 65536"/>
                  <a:gd name="T13" fmla="*/ 0 60000 65536"/>
                  <a:gd name="T14" fmla="*/ 0 60000 65536"/>
                  <a:gd name="T15" fmla="*/ 0 60000 65536"/>
                  <a:gd name="T16" fmla="*/ 0 60000 65536"/>
                  <a:gd name="T17" fmla="*/ 0 60000 65536"/>
                  <a:gd name="T18" fmla="*/ 0 w 36"/>
                  <a:gd name="T19" fmla="*/ 0 h 34"/>
                  <a:gd name="T20" fmla="*/ 36 w 36"/>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6" h="34">
                    <a:moveTo>
                      <a:pt x="11" y="0"/>
                    </a:moveTo>
                    <a:lnTo>
                      <a:pt x="7" y="3"/>
                    </a:lnTo>
                    <a:lnTo>
                      <a:pt x="0" y="19"/>
                    </a:lnTo>
                    <a:lnTo>
                      <a:pt x="28" y="34"/>
                    </a:lnTo>
                    <a:lnTo>
                      <a:pt x="36" y="18"/>
                    </a:lnTo>
                    <a:lnTo>
                      <a:pt x="11" y="0"/>
                    </a:lnTo>
                    <a:close/>
                  </a:path>
                </a:pathLst>
              </a:custGeom>
              <a:solidFill>
                <a:srgbClr val="000000"/>
              </a:solidFill>
              <a:ln w="9525">
                <a:noFill/>
                <a:round/>
                <a:headEnd/>
                <a:tailEnd/>
              </a:ln>
            </p:spPr>
            <p:txBody>
              <a:bodyPr/>
              <a:lstStyle/>
              <a:p>
                <a:endParaRPr lang="en-US"/>
              </a:p>
            </p:txBody>
          </p:sp>
          <p:sp>
            <p:nvSpPr>
              <p:cNvPr id="208327" name="Freeform 488"/>
              <p:cNvSpPr>
                <a:spLocks/>
              </p:cNvSpPr>
              <p:nvPr/>
            </p:nvSpPr>
            <p:spPr bwMode="auto">
              <a:xfrm>
                <a:off x="2552" y="1832"/>
                <a:ext cx="1" cy="1"/>
              </a:xfrm>
              <a:custGeom>
                <a:avLst/>
                <a:gdLst>
                  <a:gd name="T0" fmla="*/ 0 w 4"/>
                  <a:gd name="T1" fmla="*/ 0 h 3"/>
                  <a:gd name="T2" fmla="*/ 0 w 4"/>
                  <a:gd name="T3" fmla="*/ 0 h 3"/>
                  <a:gd name="T4" fmla="*/ 0 w 4"/>
                  <a:gd name="T5" fmla="*/ 0 h 3"/>
                  <a:gd name="T6" fmla="*/ 0 w 4"/>
                  <a:gd name="T7" fmla="*/ 0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0" y="3"/>
                    </a:moveTo>
                    <a:lnTo>
                      <a:pt x="1" y="1"/>
                    </a:lnTo>
                    <a:lnTo>
                      <a:pt x="4" y="0"/>
                    </a:lnTo>
                    <a:lnTo>
                      <a:pt x="0" y="3"/>
                    </a:lnTo>
                    <a:close/>
                  </a:path>
                </a:pathLst>
              </a:custGeom>
              <a:solidFill>
                <a:srgbClr val="000000"/>
              </a:solidFill>
              <a:ln w="9525">
                <a:noFill/>
                <a:round/>
                <a:headEnd/>
                <a:tailEnd/>
              </a:ln>
            </p:spPr>
            <p:txBody>
              <a:bodyPr/>
              <a:lstStyle/>
              <a:p>
                <a:endParaRPr lang="en-US"/>
              </a:p>
            </p:txBody>
          </p:sp>
          <p:sp>
            <p:nvSpPr>
              <p:cNvPr id="208328" name="Freeform 489"/>
              <p:cNvSpPr>
                <a:spLocks/>
              </p:cNvSpPr>
              <p:nvPr/>
            </p:nvSpPr>
            <p:spPr bwMode="auto">
              <a:xfrm>
                <a:off x="2553" y="1831"/>
                <a:ext cx="7" cy="7"/>
              </a:xfrm>
              <a:custGeom>
                <a:avLst/>
                <a:gdLst>
                  <a:gd name="T0" fmla="*/ 0 w 27"/>
                  <a:gd name="T1" fmla="*/ 0 h 27"/>
                  <a:gd name="T2" fmla="*/ 0 w 27"/>
                  <a:gd name="T3" fmla="*/ 0 h 27"/>
                  <a:gd name="T4" fmla="*/ 0 w 27"/>
                  <a:gd name="T5" fmla="*/ 0 h 27"/>
                  <a:gd name="T6" fmla="*/ 0 w 27"/>
                  <a:gd name="T7" fmla="*/ 0 h 27"/>
                  <a:gd name="T8" fmla="*/ 0 w 27"/>
                  <a:gd name="T9" fmla="*/ 0 h 27"/>
                  <a:gd name="T10" fmla="*/ 0 60000 65536"/>
                  <a:gd name="T11" fmla="*/ 0 60000 65536"/>
                  <a:gd name="T12" fmla="*/ 0 60000 65536"/>
                  <a:gd name="T13" fmla="*/ 0 60000 65536"/>
                  <a:gd name="T14" fmla="*/ 0 60000 65536"/>
                  <a:gd name="T15" fmla="*/ 0 w 27"/>
                  <a:gd name="T16" fmla="*/ 0 h 27"/>
                  <a:gd name="T17" fmla="*/ 27 w 27"/>
                  <a:gd name="T18" fmla="*/ 27 h 27"/>
                </a:gdLst>
                <a:ahLst/>
                <a:cxnLst>
                  <a:cxn ang="T10">
                    <a:pos x="T0" y="T1"/>
                  </a:cxn>
                  <a:cxn ang="T11">
                    <a:pos x="T2" y="T3"/>
                  </a:cxn>
                  <a:cxn ang="T12">
                    <a:pos x="T4" y="T5"/>
                  </a:cxn>
                  <a:cxn ang="T13">
                    <a:pos x="T6" y="T7"/>
                  </a:cxn>
                  <a:cxn ang="T14">
                    <a:pos x="T8" y="T9"/>
                  </a:cxn>
                </a:cxnLst>
                <a:rect l="T15" t="T16" r="T17" b="T18"/>
                <a:pathLst>
                  <a:path w="27" h="27">
                    <a:moveTo>
                      <a:pt x="4" y="0"/>
                    </a:moveTo>
                    <a:lnTo>
                      <a:pt x="27" y="23"/>
                    </a:lnTo>
                    <a:lnTo>
                      <a:pt x="22" y="27"/>
                    </a:lnTo>
                    <a:lnTo>
                      <a:pt x="0" y="5"/>
                    </a:lnTo>
                    <a:lnTo>
                      <a:pt x="4" y="0"/>
                    </a:lnTo>
                    <a:close/>
                  </a:path>
                </a:pathLst>
              </a:custGeom>
              <a:solidFill>
                <a:srgbClr val="000000"/>
              </a:solidFill>
              <a:ln w="9525">
                <a:noFill/>
                <a:round/>
                <a:headEnd/>
                <a:tailEnd/>
              </a:ln>
            </p:spPr>
            <p:txBody>
              <a:bodyPr/>
              <a:lstStyle/>
              <a:p>
                <a:endParaRPr lang="en-US"/>
              </a:p>
            </p:txBody>
          </p:sp>
          <p:sp>
            <p:nvSpPr>
              <p:cNvPr id="208329" name="Freeform 490"/>
              <p:cNvSpPr>
                <a:spLocks/>
              </p:cNvSpPr>
              <p:nvPr/>
            </p:nvSpPr>
            <p:spPr bwMode="auto">
              <a:xfrm>
                <a:off x="2574" y="1816"/>
                <a:ext cx="6" cy="7"/>
              </a:xfrm>
              <a:custGeom>
                <a:avLst/>
                <a:gdLst>
                  <a:gd name="T0" fmla="*/ 0 w 25"/>
                  <a:gd name="T1" fmla="*/ 0 h 29"/>
                  <a:gd name="T2" fmla="*/ 0 w 25"/>
                  <a:gd name="T3" fmla="*/ 0 h 29"/>
                  <a:gd name="T4" fmla="*/ 0 w 25"/>
                  <a:gd name="T5" fmla="*/ 0 h 29"/>
                  <a:gd name="T6" fmla="*/ 0 w 25"/>
                  <a:gd name="T7" fmla="*/ 0 h 29"/>
                  <a:gd name="T8" fmla="*/ 0 w 25"/>
                  <a:gd name="T9" fmla="*/ 0 h 29"/>
                  <a:gd name="T10" fmla="*/ 0 w 25"/>
                  <a:gd name="T11" fmla="*/ 0 h 29"/>
                  <a:gd name="T12" fmla="*/ 0 60000 65536"/>
                  <a:gd name="T13" fmla="*/ 0 60000 65536"/>
                  <a:gd name="T14" fmla="*/ 0 60000 65536"/>
                  <a:gd name="T15" fmla="*/ 0 60000 65536"/>
                  <a:gd name="T16" fmla="*/ 0 60000 65536"/>
                  <a:gd name="T17" fmla="*/ 0 60000 65536"/>
                  <a:gd name="T18" fmla="*/ 0 w 25"/>
                  <a:gd name="T19" fmla="*/ 0 h 29"/>
                  <a:gd name="T20" fmla="*/ 25 w 25"/>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25" h="29">
                    <a:moveTo>
                      <a:pt x="6" y="0"/>
                    </a:moveTo>
                    <a:lnTo>
                      <a:pt x="2" y="3"/>
                    </a:lnTo>
                    <a:lnTo>
                      <a:pt x="0" y="5"/>
                    </a:lnTo>
                    <a:lnTo>
                      <a:pt x="22" y="29"/>
                    </a:lnTo>
                    <a:lnTo>
                      <a:pt x="25" y="25"/>
                    </a:lnTo>
                    <a:lnTo>
                      <a:pt x="6" y="0"/>
                    </a:lnTo>
                    <a:close/>
                  </a:path>
                </a:pathLst>
              </a:custGeom>
              <a:solidFill>
                <a:srgbClr val="000000"/>
              </a:solidFill>
              <a:ln w="9525">
                <a:noFill/>
                <a:round/>
                <a:headEnd/>
                <a:tailEnd/>
              </a:ln>
            </p:spPr>
            <p:txBody>
              <a:bodyPr/>
              <a:lstStyle/>
              <a:p>
                <a:endParaRPr lang="en-US"/>
              </a:p>
            </p:txBody>
          </p:sp>
          <p:sp>
            <p:nvSpPr>
              <p:cNvPr id="208330" name="Freeform 491"/>
              <p:cNvSpPr>
                <a:spLocks/>
              </p:cNvSpPr>
              <p:nvPr/>
            </p:nvSpPr>
            <p:spPr bwMode="auto">
              <a:xfrm>
                <a:off x="2575" y="1816"/>
                <a:ext cx="1" cy="1"/>
              </a:xfrm>
              <a:custGeom>
                <a:avLst/>
                <a:gdLst>
                  <a:gd name="T0" fmla="*/ 0 w 4"/>
                  <a:gd name="T1" fmla="*/ 0 h 3"/>
                  <a:gd name="T2" fmla="*/ 0 w 4"/>
                  <a:gd name="T3" fmla="*/ 0 h 3"/>
                  <a:gd name="T4" fmla="*/ 0 w 4"/>
                  <a:gd name="T5" fmla="*/ 0 h 3"/>
                  <a:gd name="T6" fmla="*/ 0 w 4"/>
                  <a:gd name="T7" fmla="*/ 0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0" y="3"/>
                    </a:moveTo>
                    <a:lnTo>
                      <a:pt x="2" y="1"/>
                    </a:lnTo>
                    <a:lnTo>
                      <a:pt x="4" y="0"/>
                    </a:lnTo>
                    <a:lnTo>
                      <a:pt x="0" y="3"/>
                    </a:lnTo>
                    <a:close/>
                  </a:path>
                </a:pathLst>
              </a:custGeom>
              <a:solidFill>
                <a:srgbClr val="000000"/>
              </a:solidFill>
              <a:ln w="9525">
                <a:noFill/>
                <a:round/>
                <a:headEnd/>
                <a:tailEnd/>
              </a:ln>
            </p:spPr>
            <p:txBody>
              <a:bodyPr/>
              <a:lstStyle/>
              <a:p>
                <a:endParaRPr lang="en-US"/>
              </a:p>
            </p:txBody>
          </p:sp>
          <p:sp>
            <p:nvSpPr>
              <p:cNvPr id="208331" name="Freeform 492"/>
              <p:cNvSpPr>
                <a:spLocks/>
              </p:cNvSpPr>
              <p:nvPr/>
            </p:nvSpPr>
            <p:spPr bwMode="auto">
              <a:xfrm>
                <a:off x="2576" y="1813"/>
                <a:ext cx="8" cy="10"/>
              </a:xfrm>
              <a:custGeom>
                <a:avLst/>
                <a:gdLst>
                  <a:gd name="T0" fmla="*/ 0 w 35"/>
                  <a:gd name="T1" fmla="*/ 0 h 37"/>
                  <a:gd name="T2" fmla="*/ 0 w 35"/>
                  <a:gd name="T3" fmla="*/ 0 h 37"/>
                  <a:gd name="T4" fmla="*/ 0 w 35"/>
                  <a:gd name="T5" fmla="*/ 0 h 37"/>
                  <a:gd name="T6" fmla="*/ 0 w 35"/>
                  <a:gd name="T7" fmla="*/ 0 h 37"/>
                  <a:gd name="T8" fmla="*/ 0 w 35"/>
                  <a:gd name="T9" fmla="*/ 0 h 37"/>
                  <a:gd name="T10" fmla="*/ 0 w 35"/>
                  <a:gd name="T11" fmla="*/ 0 h 37"/>
                  <a:gd name="T12" fmla="*/ 0 60000 65536"/>
                  <a:gd name="T13" fmla="*/ 0 60000 65536"/>
                  <a:gd name="T14" fmla="*/ 0 60000 65536"/>
                  <a:gd name="T15" fmla="*/ 0 60000 65536"/>
                  <a:gd name="T16" fmla="*/ 0 60000 65536"/>
                  <a:gd name="T17" fmla="*/ 0 60000 65536"/>
                  <a:gd name="T18" fmla="*/ 0 w 35"/>
                  <a:gd name="T19" fmla="*/ 0 h 37"/>
                  <a:gd name="T20" fmla="*/ 35 w 35"/>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35" h="37">
                    <a:moveTo>
                      <a:pt x="35" y="25"/>
                    </a:moveTo>
                    <a:lnTo>
                      <a:pt x="16" y="0"/>
                    </a:lnTo>
                    <a:lnTo>
                      <a:pt x="0" y="8"/>
                    </a:lnTo>
                    <a:lnTo>
                      <a:pt x="15" y="37"/>
                    </a:lnTo>
                    <a:lnTo>
                      <a:pt x="31" y="28"/>
                    </a:lnTo>
                    <a:lnTo>
                      <a:pt x="35" y="25"/>
                    </a:lnTo>
                    <a:close/>
                  </a:path>
                </a:pathLst>
              </a:custGeom>
              <a:solidFill>
                <a:srgbClr val="000000"/>
              </a:solidFill>
              <a:ln w="9525">
                <a:noFill/>
                <a:round/>
                <a:headEnd/>
                <a:tailEnd/>
              </a:ln>
            </p:spPr>
            <p:txBody>
              <a:bodyPr/>
              <a:lstStyle/>
              <a:p>
                <a:endParaRPr lang="en-US"/>
              </a:p>
            </p:txBody>
          </p:sp>
          <p:sp>
            <p:nvSpPr>
              <p:cNvPr id="208332" name="Freeform 493"/>
              <p:cNvSpPr>
                <a:spLocks/>
              </p:cNvSpPr>
              <p:nvPr/>
            </p:nvSpPr>
            <p:spPr bwMode="auto">
              <a:xfrm>
                <a:off x="2583" y="1820"/>
                <a:ext cx="1" cy="1"/>
              </a:xfrm>
              <a:custGeom>
                <a:avLst/>
                <a:gdLst>
                  <a:gd name="T0" fmla="*/ 0 w 4"/>
                  <a:gd name="T1" fmla="*/ 0 h 3"/>
                  <a:gd name="T2" fmla="*/ 0 w 4"/>
                  <a:gd name="T3" fmla="*/ 0 h 3"/>
                  <a:gd name="T4" fmla="*/ 0 w 4"/>
                  <a:gd name="T5" fmla="*/ 0 h 3"/>
                  <a:gd name="T6" fmla="*/ 0 w 4"/>
                  <a:gd name="T7" fmla="*/ 0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4" y="0"/>
                    </a:moveTo>
                    <a:lnTo>
                      <a:pt x="2" y="2"/>
                    </a:lnTo>
                    <a:lnTo>
                      <a:pt x="0" y="3"/>
                    </a:lnTo>
                    <a:lnTo>
                      <a:pt x="4" y="0"/>
                    </a:lnTo>
                    <a:close/>
                  </a:path>
                </a:pathLst>
              </a:custGeom>
              <a:solidFill>
                <a:srgbClr val="000000"/>
              </a:solidFill>
              <a:ln w="9525">
                <a:noFill/>
                <a:round/>
                <a:headEnd/>
                <a:tailEnd/>
              </a:ln>
            </p:spPr>
            <p:txBody>
              <a:bodyPr/>
              <a:lstStyle/>
              <a:p>
                <a:endParaRPr lang="en-US"/>
              </a:p>
            </p:txBody>
          </p:sp>
          <p:sp>
            <p:nvSpPr>
              <p:cNvPr id="208333" name="Freeform 494"/>
              <p:cNvSpPr>
                <a:spLocks/>
              </p:cNvSpPr>
              <p:nvPr/>
            </p:nvSpPr>
            <p:spPr bwMode="auto">
              <a:xfrm>
                <a:off x="2579" y="1812"/>
                <a:ext cx="7" cy="8"/>
              </a:xfrm>
              <a:custGeom>
                <a:avLst/>
                <a:gdLst>
                  <a:gd name="T0" fmla="*/ 0 w 31"/>
                  <a:gd name="T1" fmla="*/ 0 h 33"/>
                  <a:gd name="T2" fmla="*/ 0 w 31"/>
                  <a:gd name="T3" fmla="*/ 0 h 33"/>
                  <a:gd name="T4" fmla="*/ 0 w 31"/>
                  <a:gd name="T5" fmla="*/ 0 h 33"/>
                  <a:gd name="T6" fmla="*/ 0 w 31"/>
                  <a:gd name="T7" fmla="*/ 0 h 33"/>
                  <a:gd name="T8" fmla="*/ 0 w 31"/>
                  <a:gd name="T9" fmla="*/ 0 h 33"/>
                  <a:gd name="T10" fmla="*/ 0 w 31"/>
                  <a:gd name="T11" fmla="*/ 0 h 33"/>
                  <a:gd name="T12" fmla="*/ 0 60000 65536"/>
                  <a:gd name="T13" fmla="*/ 0 60000 65536"/>
                  <a:gd name="T14" fmla="*/ 0 60000 65536"/>
                  <a:gd name="T15" fmla="*/ 0 60000 65536"/>
                  <a:gd name="T16" fmla="*/ 0 60000 65536"/>
                  <a:gd name="T17" fmla="*/ 0 60000 65536"/>
                  <a:gd name="T18" fmla="*/ 0 w 31"/>
                  <a:gd name="T19" fmla="*/ 0 h 33"/>
                  <a:gd name="T20" fmla="*/ 31 w 31"/>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1" h="33">
                    <a:moveTo>
                      <a:pt x="13" y="0"/>
                    </a:moveTo>
                    <a:lnTo>
                      <a:pt x="9" y="3"/>
                    </a:lnTo>
                    <a:lnTo>
                      <a:pt x="0" y="10"/>
                    </a:lnTo>
                    <a:lnTo>
                      <a:pt x="23" y="33"/>
                    </a:lnTo>
                    <a:lnTo>
                      <a:pt x="31" y="25"/>
                    </a:lnTo>
                    <a:lnTo>
                      <a:pt x="13" y="0"/>
                    </a:lnTo>
                    <a:close/>
                  </a:path>
                </a:pathLst>
              </a:custGeom>
              <a:solidFill>
                <a:srgbClr val="000000"/>
              </a:solidFill>
              <a:ln w="9525">
                <a:noFill/>
                <a:round/>
                <a:headEnd/>
                <a:tailEnd/>
              </a:ln>
            </p:spPr>
            <p:txBody>
              <a:bodyPr/>
              <a:lstStyle/>
              <a:p>
                <a:endParaRPr lang="en-US"/>
              </a:p>
            </p:txBody>
          </p:sp>
          <p:sp>
            <p:nvSpPr>
              <p:cNvPr id="208334" name="Freeform 495"/>
              <p:cNvSpPr>
                <a:spLocks/>
              </p:cNvSpPr>
              <p:nvPr/>
            </p:nvSpPr>
            <p:spPr bwMode="auto">
              <a:xfrm>
                <a:off x="2581" y="1812"/>
                <a:ext cx="1" cy="1"/>
              </a:xfrm>
              <a:custGeom>
                <a:avLst/>
                <a:gdLst>
                  <a:gd name="T0" fmla="*/ 0 w 4"/>
                  <a:gd name="T1" fmla="*/ 0 h 3"/>
                  <a:gd name="T2" fmla="*/ 0 w 4"/>
                  <a:gd name="T3" fmla="*/ 0 h 3"/>
                  <a:gd name="T4" fmla="*/ 0 w 4"/>
                  <a:gd name="T5" fmla="*/ 0 h 3"/>
                  <a:gd name="T6" fmla="*/ 0 w 4"/>
                  <a:gd name="T7" fmla="*/ 0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0" y="3"/>
                    </a:moveTo>
                    <a:lnTo>
                      <a:pt x="1" y="1"/>
                    </a:lnTo>
                    <a:lnTo>
                      <a:pt x="4" y="0"/>
                    </a:lnTo>
                    <a:lnTo>
                      <a:pt x="0" y="3"/>
                    </a:lnTo>
                    <a:close/>
                  </a:path>
                </a:pathLst>
              </a:custGeom>
              <a:solidFill>
                <a:srgbClr val="000000"/>
              </a:solidFill>
              <a:ln w="9525">
                <a:noFill/>
                <a:round/>
                <a:headEnd/>
                <a:tailEnd/>
              </a:ln>
            </p:spPr>
            <p:txBody>
              <a:bodyPr/>
              <a:lstStyle/>
              <a:p>
                <a:endParaRPr lang="en-US"/>
              </a:p>
            </p:txBody>
          </p:sp>
          <p:sp>
            <p:nvSpPr>
              <p:cNvPr id="208335" name="Freeform 496"/>
              <p:cNvSpPr>
                <a:spLocks/>
              </p:cNvSpPr>
              <p:nvPr/>
            </p:nvSpPr>
            <p:spPr bwMode="auto">
              <a:xfrm>
                <a:off x="2582" y="1809"/>
                <a:ext cx="8" cy="10"/>
              </a:xfrm>
              <a:custGeom>
                <a:avLst/>
                <a:gdLst>
                  <a:gd name="T0" fmla="*/ 0 w 34"/>
                  <a:gd name="T1" fmla="*/ 0 h 37"/>
                  <a:gd name="T2" fmla="*/ 0 w 34"/>
                  <a:gd name="T3" fmla="*/ 0 h 37"/>
                  <a:gd name="T4" fmla="*/ 0 w 34"/>
                  <a:gd name="T5" fmla="*/ 0 h 37"/>
                  <a:gd name="T6" fmla="*/ 0 w 34"/>
                  <a:gd name="T7" fmla="*/ 0 h 37"/>
                  <a:gd name="T8" fmla="*/ 0 w 34"/>
                  <a:gd name="T9" fmla="*/ 0 h 37"/>
                  <a:gd name="T10" fmla="*/ 0 w 34"/>
                  <a:gd name="T11" fmla="*/ 0 h 37"/>
                  <a:gd name="T12" fmla="*/ 0 60000 65536"/>
                  <a:gd name="T13" fmla="*/ 0 60000 65536"/>
                  <a:gd name="T14" fmla="*/ 0 60000 65536"/>
                  <a:gd name="T15" fmla="*/ 0 60000 65536"/>
                  <a:gd name="T16" fmla="*/ 0 60000 65536"/>
                  <a:gd name="T17" fmla="*/ 0 60000 65536"/>
                  <a:gd name="T18" fmla="*/ 0 w 34"/>
                  <a:gd name="T19" fmla="*/ 0 h 37"/>
                  <a:gd name="T20" fmla="*/ 34 w 34"/>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34" h="37">
                    <a:moveTo>
                      <a:pt x="34" y="25"/>
                    </a:moveTo>
                    <a:lnTo>
                      <a:pt x="16" y="0"/>
                    </a:lnTo>
                    <a:lnTo>
                      <a:pt x="0" y="8"/>
                    </a:lnTo>
                    <a:lnTo>
                      <a:pt x="14" y="37"/>
                    </a:lnTo>
                    <a:lnTo>
                      <a:pt x="29" y="28"/>
                    </a:lnTo>
                    <a:lnTo>
                      <a:pt x="34" y="25"/>
                    </a:lnTo>
                    <a:close/>
                  </a:path>
                </a:pathLst>
              </a:custGeom>
              <a:solidFill>
                <a:srgbClr val="000000"/>
              </a:solidFill>
              <a:ln w="9525">
                <a:noFill/>
                <a:round/>
                <a:headEnd/>
                <a:tailEnd/>
              </a:ln>
            </p:spPr>
            <p:txBody>
              <a:bodyPr/>
              <a:lstStyle/>
              <a:p>
                <a:endParaRPr lang="en-US"/>
              </a:p>
            </p:txBody>
          </p:sp>
          <p:sp>
            <p:nvSpPr>
              <p:cNvPr id="208336" name="Freeform 497"/>
              <p:cNvSpPr>
                <a:spLocks/>
              </p:cNvSpPr>
              <p:nvPr/>
            </p:nvSpPr>
            <p:spPr bwMode="auto">
              <a:xfrm>
                <a:off x="2589" y="1816"/>
                <a:ext cx="1" cy="1"/>
              </a:xfrm>
              <a:custGeom>
                <a:avLst/>
                <a:gdLst>
                  <a:gd name="T0" fmla="*/ 0 w 5"/>
                  <a:gd name="T1" fmla="*/ 0 h 3"/>
                  <a:gd name="T2" fmla="*/ 0 w 5"/>
                  <a:gd name="T3" fmla="*/ 0 h 3"/>
                  <a:gd name="T4" fmla="*/ 0 w 5"/>
                  <a:gd name="T5" fmla="*/ 0 h 3"/>
                  <a:gd name="T6" fmla="*/ 0 w 5"/>
                  <a:gd name="T7" fmla="*/ 0 h 3"/>
                  <a:gd name="T8" fmla="*/ 0 60000 65536"/>
                  <a:gd name="T9" fmla="*/ 0 60000 65536"/>
                  <a:gd name="T10" fmla="*/ 0 60000 65536"/>
                  <a:gd name="T11" fmla="*/ 0 60000 65536"/>
                  <a:gd name="T12" fmla="*/ 0 w 5"/>
                  <a:gd name="T13" fmla="*/ 0 h 3"/>
                  <a:gd name="T14" fmla="*/ 5 w 5"/>
                  <a:gd name="T15" fmla="*/ 3 h 3"/>
                </a:gdLst>
                <a:ahLst/>
                <a:cxnLst>
                  <a:cxn ang="T8">
                    <a:pos x="T0" y="T1"/>
                  </a:cxn>
                  <a:cxn ang="T9">
                    <a:pos x="T2" y="T3"/>
                  </a:cxn>
                  <a:cxn ang="T10">
                    <a:pos x="T4" y="T5"/>
                  </a:cxn>
                  <a:cxn ang="T11">
                    <a:pos x="T6" y="T7"/>
                  </a:cxn>
                </a:cxnLst>
                <a:rect l="T12" t="T13" r="T14" b="T15"/>
                <a:pathLst>
                  <a:path w="5" h="3">
                    <a:moveTo>
                      <a:pt x="5" y="0"/>
                    </a:moveTo>
                    <a:lnTo>
                      <a:pt x="4" y="2"/>
                    </a:lnTo>
                    <a:lnTo>
                      <a:pt x="0" y="3"/>
                    </a:lnTo>
                    <a:lnTo>
                      <a:pt x="5" y="0"/>
                    </a:lnTo>
                    <a:close/>
                  </a:path>
                </a:pathLst>
              </a:custGeom>
              <a:solidFill>
                <a:srgbClr val="000000"/>
              </a:solidFill>
              <a:ln w="9525">
                <a:noFill/>
                <a:round/>
                <a:headEnd/>
                <a:tailEnd/>
              </a:ln>
            </p:spPr>
            <p:txBody>
              <a:bodyPr/>
              <a:lstStyle/>
              <a:p>
                <a:endParaRPr lang="en-US"/>
              </a:p>
            </p:txBody>
          </p:sp>
          <p:sp>
            <p:nvSpPr>
              <p:cNvPr id="208337" name="Freeform 498"/>
              <p:cNvSpPr>
                <a:spLocks/>
              </p:cNvSpPr>
              <p:nvPr/>
            </p:nvSpPr>
            <p:spPr bwMode="auto">
              <a:xfrm>
                <a:off x="2585" y="1808"/>
                <a:ext cx="7" cy="8"/>
              </a:xfrm>
              <a:custGeom>
                <a:avLst/>
                <a:gdLst>
                  <a:gd name="T0" fmla="*/ 0 w 30"/>
                  <a:gd name="T1" fmla="*/ 0 h 30"/>
                  <a:gd name="T2" fmla="*/ 0 w 30"/>
                  <a:gd name="T3" fmla="*/ 0 h 30"/>
                  <a:gd name="T4" fmla="*/ 0 w 30"/>
                  <a:gd name="T5" fmla="*/ 0 h 30"/>
                  <a:gd name="T6" fmla="*/ 0 w 30"/>
                  <a:gd name="T7" fmla="*/ 0 h 30"/>
                  <a:gd name="T8" fmla="*/ 0 w 30"/>
                  <a:gd name="T9" fmla="*/ 0 h 30"/>
                  <a:gd name="T10" fmla="*/ 0 w 30"/>
                  <a:gd name="T11" fmla="*/ 0 h 30"/>
                  <a:gd name="T12" fmla="*/ 0 60000 65536"/>
                  <a:gd name="T13" fmla="*/ 0 60000 65536"/>
                  <a:gd name="T14" fmla="*/ 0 60000 65536"/>
                  <a:gd name="T15" fmla="*/ 0 60000 65536"/>
                  <a:gd name="T16" fmla="*/ 0 60000 65536"/>
                  <a:gd name="T17" fmla="*/ 0 60000 65536"/>
                  <a:gd name="T18" fmla="*/ 0 w 30"/>
                  <a:gd name="T19" fmla="*/ 0 h 30"/>
                  <a:gd name="T20" fmla="*/ 30 w 30"/>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30" h="30">
                    <a:moveTo>
                      <a:pt x="30" y="22"/>
                    </a:moveTo>
                    <a:lnTo>
                      <a:pt x="7" y="0"/>
                    </a:lnTo>
                    <a:lnTo>
                      <a:pt x="0" y="7"/>
                    </a:lnTo>
                    <a:lnTo>
                      <a:pt x="22" y="30"/>
                    </a:lnTo>
                    <a:lnTo>
                      <a:pt x="30" y="22"/>
                    </a:lnTo>
                    <a:close/>
                  </a:path>
                </a:pathLst>
              </a:custGeom>
              <a:solidFill>
                <a:srgbClr val="000000"/>
              </a:solidFill>
              <a:ln w="9525">
                <a:noFill/>
                <a:round/>
                <a:headEnd/>
                <a:tailEnd/>
              </a:ln>
            </p:spPr>
            <p:txBody>
              <a:bodyPr/>
              <a:lstStyle/>
              <a:p>
                <a:endParaRPr lang="en-US"/>
              </a:p>
            </p:txBody>
          </p:sp>
          <p:sp>
            <p:nvSpPr>
              <p:cNvPr id="208338" name="Rectangle 499"/>
              <p:cNvSpPr>
                <a:spLocks noChangeArrowheads="1"/>
              </p:cNvSpPr>
              <p:nvPr/>
            </p:nvSpPr>
            <p:spPr bwMode="auto">
              <a:xfrm>
                <a:off x="2587" y="1808"/>
                <a:ext cx="1" cy="1"/>
              </a:xfrm>
              <a:prstGeom prst="rect">
                <a:avLst/>
              </a:prstGeom>
              <a:solidFill>
                <a:srgbClr val="000000"/>
              </a:solidFill>
              <a:ln w="9525">
                <a:noFill/>
                <a:miter lim="800000"/>
                <a:headEnd/>
                <a:tailEnd/>
              </a:ln>
            </p:spPr>
            <p:txBody>
              <a:bodyPr/>
              <a:lstStyle/>
              <a:p>
                <a:endParaRPr lang="en-US">
                  <a:latin typeface="Times New Roman" pitchFamily="18" charset="0"/>
                  <a:cs typeface="Times New Roman" pitchFamily="18" charset="0"/>
                </a:endParaRPr>
              </a:p>
            </p:txBody>
          </p:sp>
          <p:sp>
            <p:nvSpPr>
              <p:cNvPr id="208339" name="Freeform 500"/>
              <p:cNvSpPr>
                <a:spLocks/>
              </p:cNvSpPr>
              <p:nvPr/>
            </p:nvSpPr>
            <p:spPr bwMode="auto">
              <a:xfrm>
                <a:off x="2587" y="1804"/>
                <a:ext cx="9" cy="10"/>
              </a:xfrm>
              <a:custGeom>
                <a:avLst/>
                <a:gdLst>
                  <a:gd name="T0" fmla="*/ 0 w 39"/>
                  <a:gd name="T1" fmla="*/ 0 h 38"/>
                  <a:gd name="T2" fmla="*/ 0 w 39"/>
                  <a:gd name="T3" fmla="*/ 0 h 38"/>
                  <a:gd name="T4" fmla="*/ 0 w 39"/>
                  <a:gd name="T5" fmla="*/ 0 h 38"/>
                  <a:gd name="T6" fmla="*/ 0 w 39"/>
                  <a:gd name="T7" fmla="*/ 0 h 38"/>
                  <a:gd name="T8" fmla="*/ 0 w 39"/>
                  <a:gd name="T9" fmla="*/ 0 h 38"/>
                  <a:gd name="T10" fmla="*/ 0 w 39"/>
                  <a:gd name="T11" fmla="*/ 0 h 38"/>
                  <a:gd name="T12" fmla="*/ 0 60000 65536"/>
                  <a:gd name="T13" fmla="*/ 0 60000 65536"/>
                  <a:gd name="T14" fmla="*/ 0 60000 65536"/>
                  <a:gd name="T15" fmla="*/ 0 60000 65536"/>
                  <a:gd name="T16" fmla="*/ 0 60000 65536"/>
                  <a:gd name="T17" fmla="*/ 0 60000 65536"/>
                  <a:gd name="T18" fmla="*/ 0 w 39"/>
                  <a:gd name="T19" fmla="*/ 0 h 38"/>
                  <a:gd name="T20" fmla="*/ 39 w 39"/>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39" h="38">
                    <a:moveTo>
                      <a:pt x="39" y="22"/>
                    </a:moveTo>
                    <a:lnTo>
                      <a:pt x="16" y="0"/>
                    </a:lnTo>
                    <a:lnTo>
                      <a:pt x="0" y="16"/>
                    </a:lnTo>
                    <a:lnTo>
                      <a:pt x="23" y="38"/>
                    </a:lnTo>
                    <a:lnTo>
                      <a:pt x="39" y="22"/>
                    </a:lnTo>
                    <a:close/>
                  </a:path>
                </a:pathLst>
              </a:custGeom>
              <a:solidFill>
                <a:srgbClr val="000000"/>
              </a:solidFill>
              <a:ln w="9525">
                <a:noFill/>
                <a:round/>
                <a:headEnd/>
                <a:tailEnd/>
              </a:ln>
            </p:spPr>
            <p:txBody>
              <a:bodyPr/>
              <a:lstStyle/>
              <a:p>
                <a:endParaRPr lang="en-US"/>
              </a:p>
            </p:txBody>
          </p:sp>
          <p:sp>
            <p:nvSpPr>
              <p:cNvPr id="208340" name="Rectangle 501"/>
              <p:cNvSpPr>
                <a:spLocks noChangeArrowheads="1"/>
              </p:cNvSpPr>
              <p:nvPr/>
            </p:nvSpPr>
            <p:spPr bwMode="auto">
              <a:xfrm>
                <a:off x="2591" y="1804"/>
                <a:ext cx="1" cy="1"/>
              </a:xfrm>
              <a:prstGeom prst="rect">
                <a:avLst/>
              </a:prstGeom>
              <a:solidFill>
                <a:srgbClr val="000000"/>
              </a:solidFill>
              <a:ln w="9525">
                <a:noFill/>
                <a:miter lim="800000"/>
                <a:headEnd/>
                <a:tailEnd/>
              </a:ln>
            </p:spPr>
            <p:txBody>
              <a:bodyPr/>
              <a:lstStyle/>
              <a:p>
                <a:endParaRPr lang="en-US">
                  <a:latin typeface="Times New Roman" pitchFamily="18" charset="0"/>
                  <a:cs typeface="Times New Roman" pitchFamily="18" charset="0"/>
                </a:endParaRPr>
              </a:p>
            </p:txBody>
          </p:sp>
          <p:sp>
            <p:nvSpPr>
              <p:cNvPr id="208341" name="Freeform 502"/>
              <p:cNvSpPr>
                <a:spLocks/>
              </p:cNvSpPr>
              <p:nvPr/>
            </p:nvSpPr>
            <p:spPr bwMode="auto">
              <a:xfrm>
                <a:off x="2591" y="1802"/>
                <a:ext cx="7" cy="8"/>
              </a:xfrm>
              <a:custGeom>
                <a:avLst/>
                <a:gdLst>
                  <a:gd name="T0" fmla="*/ 0 w 31"/>
                  <a:gd name="T1" fmla="*/ 0 h 31"/>
                  <a:gd name="T2" fmla="*/ 0 w 31"/>
                  <a:gd name="T3" fmla="*/ 0 h 31"/>
                  <a:gd name="T4" fmla="*/ 0 w 31"/>
                  <a:gd name="T5" fmla="*/ 0 h 31"/>
                  <a:gd name="T6" fmla="*/ 0 w 31"/>
                  <a:gd name="T7" fmla="*/ 0 h 31"/>
                  <a:gd name="T8" fmla="*/ 0 w 31"/>
                  <a:gd name="T9" fmla="*/ 0 h 31"/>
                  <a:gd name="T10" fmla="*/ 0 w 31"/>
                  <a:gd name="T11" fmla="*/ 0 h 31"/>
                  <a:gd name="T12" fmla="*/ 0 60000 65536"/>
                  <a:gd name="T13" fmla="*/ 0 60000 65536"/>
                  <a:gd name="T14" fmla="*/ 0 60000 65536"/>
                  <a:gd name="T15" fmla="*/ 0 60000 65536"/>
                  <a:gd name="T16" fmla="*/ 0 60000 65536"/>
                  <a:gd name="T17" fmla="*/ 0 60000 65536"/>
                  <a:gd name="T18" fmla="*/ 0 w 31"/>
                  <a:gd name="T19" fmla="*/ 0 h 31"/>
                  <a:gd name="T20" fmla="*/ 31 w 31"/>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31" h="31">
                    <a:moveTo>
                      <a:pt x="9" y="0"/>
                    </a:moveTo>
                    <a:lnTo>
                      <a:pt x="9" y="0"/>
                    </a:lnTo>
                    <a:lnTo>
                      <a:pt x="0" y="9"/>
                    </a:lnTo>
                    <a:lnTo>
                      <a:pt x="23" y="31"/>
                    </a:lnTo>
                    <a:lnTo>
                      <a:pt x="31" y="23"/>
                    </a:lnTo>
                    <a:lnTo>
                      <a:pt x="9" y="0"/>
                    </a:lnTo>
                    <a:close/>
                  </a:path>
                </a:pathLst>
              </a:custGeom>
              <a:solidFill>
                <a:srgbClr val="000000"/>
              </a:solidFill>
              <a:ln w="9525">
                <a:noFill/>
                <a:round/>
                <a:headEnd/>
                <a:tailEnd/>
              </a:ln>
            </p:spPr>
            <p:txBody>
              <a:bodyPr/>
              <a:lstStyle/>
              <a:p>
                <a:endParaRPr lang="en-US"/>
              </a:p>
            </p:txBody>
          </p:sp>
          <p:sp>
            <p:nvSpPr>
              <p:cNvPr id="208342" name="Freeform 503"/>
              <p:cNvSpPr>
                <a:spLocks/>
              </p:cNvSpPr>
              <p:nvPr/>
            </p:nvSpPr>
            <p:spPr bwMode="auto">
              <a:xfrm>
                <a:off x="2579" y="1802"/>
                <a:ext cx="14" cy="14"/>
              </a:xfrm>
              <a:custGeom>
                <a:avLst/>
                <a:gdLst>
                  <a:gd name="T0" fmla="*/ 0 w 57"/>
                  <a:gd name="T1" fmla="*/ 0 h 57"/>
                  <a:gd name="T2" fmla="*/ 0 w 57"/>
                  <a:gd name="T3" fmla="*/ 0 h 57"/>
                  <a:gd name="T4" fmla="*/ 0 w 57"/>
                  <a:gd name="T5" fmla="*/ 0 h 57"/>
                  <a:gd name="T6" fmla="*/ 0 w 57"/>
                  <a:gd name="T7" fmla="*/ 0 h 57"/>
                  <a:gd name="T8" fmla="*/ 0 60000 65536"/>
                  <a:gd name="T9" fmla="*/ 0 60000 65536"/>
                  <a:gd name="T10" fmla="*/ 0 60000 65536"/>
                  <a:gd name="T11" fmla="*/ 0 60000 65536"/>
                  <a:gd name="T12" fmla="*/ 0 w 57"/>
                  <a:gd name="T13" fmla="*/ 0 h 57"/>
                  <a:gd name="T14" fmla="*/ 57 w 57"/>
                  <a:gd name="T15" fmla="*/ 57 h 57"/>
                </a:gdLst>
                <a:ahLst/>
                <a:cxnLst>
                  <a:cxn ang="T8">
                    <a:pos x="T0" y="T1"/>
                  </a:cxn>
                  <a:cxn ang="T9">
                    <a:pos x="T2" y="T3"/>
                  </a:cxn>
                  <a:cxn ang="T10">
                    <a:pos x="T4" y="T5"/>
                  </a:cxn>
                  <a:cxn ang="T11">
                    <a:pos x="T6" y="T7"/>
                  </a:cxn>
                </a:cxnLst>
                <a:rect l="T12" t="T13" r="T14" b="T15"/>
                <a:pathLst>
                  <a:path w="57" h="57">
                    <a:moveTo>
                      <a:pt x="57" y="0"/>
                    </a:moveTo>
                    <a:lnTo>
                      <a:pt x="0" y="57"/>
                    </a:lnTo>
                    <a:lnTo>
                      <a:pt x="57" y="0"/>
                    </a:lnTo>
                    <a:close/>
                  </a:path>
                </a:pathLst>
              </a:custGeom>
              <a:solidFill>
                <a:srgbClr val="000000"/>
              </a:solidFill>
              <a:ln w="9525">
                <a:noFill/>
                <a:round/>
                <a:headEnd/>
                <a:tailEnd/>
              </a:ln>
            </p:spPr>
            <p:txBody>
              <a:bodyPr/>
              <a:lstStyle/>
              <a:p>
                <a:endParaRPr lang="en-US"/>
              </a:p>
            </p:txBody>
          </p:sp>
          <p:sp>
            <p:nvSpPr>
              <p:cNvPr id="208343" name="Freeform 504"/>
              <p:cNvSpPr>
                <a:spLocks/>
              </p:cNvSpPr>
              <p:nvPr/>
            </p:nvSpPr>
            <p:spPr bwMode="auto">
              <a:xfrm>
                <a:off x="2593" y="1802"/>
                <a:ext cx="6" cy="6"/>
              </a:xfrm>
              <a:custGeom>
                <a:avLst/>
                <a:gdLst>
                  <a:gd name="T0" fmla="*/ 0 w 25"/>
                  <a:gd name="T1" fmla="*/ 0 h 24"/>
                  <a:gd name="T2" fmla="*/ 0 w 25"/>
                  <a:gd name="T3" fmla="*/ 0 h 24"/>
                  <a:gd name="T4" fmla="*/ 0 w 25"/>
                  <a:gd name="T5" fmla="*/ 0 h 24"/>
                  <a:gd name="T6" fmla="*/ 0 w 25"/>
                  <a:gd name="T7" fmla="*/ 0 h 24"/>
                  <a:gd name="T8" fmla="*/ 0 w 25"/>
                  <a:gd name="T9" fmla="*/ 0 h 24"/>
                  <a:gd name="T10" fmla="*/ 0 60000 65536"/>
                  <a:gd name="T11" fmla="*/ 0 60000 65536"/>
                  <a:gd name="T12" fmla="*/ 0 60000 65536"/>
                  <a:gd name="T13" fmla="*/ 0 60000 65536"/>
                  <a:gd name="T14" fmla="*/ 0 60000 65536"/>
                  <a:gd name="T15" fmla="*/ 0 w 25"/>
                  <a:gd name="T16" fmla="*/ 0 h 24"/>
                  <a:gd name="T17" fmla="*/ 25 w 25"/>
                  <a:gd name="T18" fmla="*/ 24 h 24"/>
                </a:gdLst>
                <a:ahLst/>
                <a:cxnLst>
                  <a:cxn ang="T10">
                    <a:pos x="T0" y="T1"/>
                  </a:cxn>
                  <a:cxn ang="T11">
                    <a:pos x="T2" y="T3"/>
                  </a:cxn>
                  <a:cxn ang="T12">
                    <a:pos x="T4" y="T5"/>
                  </a:cxn>
                  <a:cxn ang="T13">
                    <a:pos x="T6" y="T7"/>
                  </a:cxn>
                  <a:cxn ang="T14">
                    <a:pos x="T8" y="T9"/>
                  </a:cxn>
                </a:cxnLst>
                <a:rect l="T15" t="T16" r="T17" b="T18"/>
                <a:pathLst>
                  <a:path w="25" h="24">
                    <a:moveTo>
                      <a:pt x="2" y="0"/>
                    </a:moveTo>
                    <a:lnTo>
                      <a:pt x="25" y="22"/>
                    </a:lnTo>
                    <a:lnTo>
                      <a:pt x="22" y="24"/>
                    </a:lnTo>
                    <a:lnTo>
                      <a:pt x="0" y="1"/>
                    </a:lnTo>
                    <a:lnTo>
                      <a:pt x="2" y="0"/>
                    </a:lnTo>
                    <a:close/>
                  </a:path>
                </a:pathLst>
              </a:custGeom>
              <a:solidFill>
                <a:srgbClr val="000000"/>
              </a:solidFill>
              <a:ln w="9525">
                <a:noFill/>
                <a:round/>
                <a:headEnd/>
                <a:tailEnd/>
              </a:ln>
            </p:spPr>
            <p:txBody>
              <a:bodyPr/>
              <a:lstStyle/>
              <a:p>
                <a:endParaRPr lang="en-US"/>
              </a:p>
            </p:txBody>
          </p:sp>
          <p:sp>
            <p:nvSpPr>
              <p:cNvPr id="208344" name="Freeform 505"/>
              <p:cNvSpPr>
                <a:spLocks/>
              </p:cNvSpPr>
              <p:nvPr/>
            </p:nvSpPr>
            <p:spPr bwMode="auto">
              <a:xfrm>
                <a:off x="2615" y="1785"/>
                <a:ext cx="8" cy="9"/>
              </a:xfrm>
              <a:custGeom>
                <a:avLst/>
                <a:gdLst>
                  <a:gd name="T0" fmla="*/ 0 w 34"/>
                  <a:gd name="T1" fmla="*/ 0 h 34"/>
                  <a:gd name="T2" fmla="*/ 0 w 34"/>
                  <a:gd name="T3" fmla="*/ 0 h 34"/>
                  <a:gd name="T4" fmla="*/ 0 w 34"/>
                  <a:gd name="T5" fmla="*/ 0 h 34"/>
                  <a:gd name="T6" fmla="*/ 0 w 34"/>
                  <a:gd name="T7" fmla="*/ 0 h 34"/>
                  <a:gd name="T8" fmla="*/ 0 w 34"/>
                  <a:gd name="T9" fmla="*/ 0 h 34"/>
                  <a:gd name="T10" fmla="*/ 0 w 34"/>
                  <a:gd name="T11" fmla="*/ 0 h 34"/>
                  <a:gd name="T12" fmla="*/ 0 60000 65536"/>
                  <a:gd name="T13" fmla="*/ 0 60000 65536"/>
                  <a:gd name="T14" fmla="*/ 0 60000 65536"/>
                  <a:gd name="T15" fmla="*/ 0 60000 65536"/>
                  <a:gd name="T16" fmla="*/ 0 60000 65536"/>
                  <a:gd name="T17" fmla="*/ 0 60000 65536"/>
                  <a:gd name="T18" fmla="*/ 0 w 34"/>
                  <a:gd name="T19" fmla="*/ 0 h 34"/>
                  <a:gd name="T20" fmla="*/ 34 w 34"/>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4" h="34">
                    <a:moveTo>
                      <a:pt x="34" y="20"/>
                    </a:moveTo>
                    <a:lnTo>
                      <a:pt x="13" y="0"/>
                    </a:lnTo>
                    <a:lnTo>
                      <a:pt x="0" y="6"/>
                    </a:lnTo>
                    <a:lnTo>
                      <a:pt x="15" y="34"/>
                    </a:lnTo>
                    <a:lnTo>
                      <a:pt x="26" y="28"/>
                    </a:lnTo>
                    <a:lnTo>
                      <a:pt x="34" y="20"/>
                    </a:lnTo>
                    <a:close/>
                  </a:path>
                </a:pathLst>
              </a:custGeom>
              <a:solidFill>
                <a:srgbClr val="000000"/>
              </a:solidFill>
              <a:ln w="9525">
                <a:noFill/>
                <a:round/>
                <a:headEnd/>
                <a:tailEnd/>
              </a:ln>
            </p:spPr>
            <p:txBody>
              <a:bodyPr/>
              <a:lstStyle/>
              <a:p>
                <a:endParaRPr lang="en-US"/>
              </a:p>
            </p:txBody>
          </p:sp>
          <p:sp>
            <p:nvSpPr>
              <p:cNvPr id="208345" name="Freeform 506"/>
              <p:cNvSpPr>
                <a:spLocks/>
              </p:cNvSpPr>
              <p:nvPr/>
            </p:nvSpPr>
            <p:spPr bwMode="auto">
              <a:xfrm>
                <a:off x="2621" y="1791"/>
                <a:ext cx="2" cy="1"/>
              </a:xfrm>
              <a:custGeom>
                <a:avLst/>
                <a:gdLst>
                  <a:gd name="T0" fmla="*/ 0 w 8"/>
                  <a:gd name="T1" fmla="*/ 0 h 8"/>
                  <a:gd name="T2" fmla="*/ 0 w 8"/>
                  <a:gd name="T3" fmla="*/ 0 h 8"/>
                  <a:gd name="T4" fmla="*/ 0 w 8"/>
                  <a:gd name="T5" fmla="*/ 0 h 8"/>
                  <a:gd name="T6" fmla="*/ 0 w 8"/>
                  <a:gd name="T7" fmla="*/ 0 h 8"/>
                  <a:gd name="T8" fmla="*/ 0 60000 65536"/>
                  <a:gd name="T9" fmla="*/ 0 60000 65536"/>
                  <a:gd name="T10" fmla="*/ 0 60000 65536"/>
                  <a:gd name="T11" fmla="*/ 0 60000 65536"/>
                  <a:gd name="T12" fmla="*/ 0 w 8"/>
                  <a:gd name="T13" fmla="*/ 0 h 8"/>
                  <a:gd name="T14" fmla="*/ 8 w 8"/>
                  <a:gd name="T15" fmla="*/ 8 h 8"/>
                </a:gdLst>
                <a:ahLst/>
                <a:cxnLst>
                  <a:cxn ang="T8">
                    <a:pos x="T0" y="T1"/>
                  </a:cxn>
                  <a:cxn ang="T9">
                    <a:pos x="T2" y="T3"/>
                  </a:cxn>
                  <a:cxn ang="T10">
                    <a:pos x="T4" y="T5"/>
                  </a:cxn>
                  <a:cxn ang="T11">
                    <a:pos x="T6" y="T7"/>
                  </a:cxn>
                </a:cxnLst>
                <a:rect l="T12" t="T13" r="T14" b="T15"/>
                <a:pathLst>
                  <a:path w="8" h="8">
                    <a:moveTo>
                      <a:pt x="8" y="0"/>
                    </a:moveTo>
                    <a:lnTo>
                      <a:pt x="5" y="5"/>
                    </a:lnTo>
                    <a:lnTo>
                      <a:pt x="0" y="8"/>
                    </a:lnTo>
                    <a:lnTo>
                      <a:pt x="8" y="0"/>
                    </a:lnTo>
                    <a:close/>
                  </a:path>
                </a:pathLst>
              </a:custGeom>
              <a:solidFill>
                <a:srgbClr val="000000"/>
              </a:solidFill>
              <a:ln w="9525">
                <a:noFill/>
                <a:round/>
                <a:headEnd/>
                <a:tailEnd/>
              </a:ln>
            </p:spPr>
            <p:txBody>
              <a:bodyPr/>
              <a:lstStyle/>
              <a:p>
                <a:endParaRPr lang="en-US"/>
              </a:p>
            </p:txBody>
          </p:sp>
          <p:sp>
            <p:nvSpPr>
              <p:cNvPr id="208346" name="Freeform 507"/>
              <p:cNvSpPr>
                <a:spLocks/>
              </p:cNvSpPr>
              <p:nvPr/>
            </p:nvSpPr>
            <p:spPr bwMode="auto">
              <a:xfrm>
                <a:off x="2616" y="1782"/>
                <a:ext cx="9" cy="9"/>
              </a:xfrm>
              <a:custGeom>
                <a:avLst/>
                <a:gdLst>
                  <a:gd name="T0" fmla="*/ 0 w 37"/>
                  <a:gd name="T1" fmla="*/ 0 h 33"/>
                  <a:gd name="T2" fmla="*/ 0 w 37"/>
                  <a:gd name="T3" fmla="*/ 0 h 33"/>
                  <a:gd name="T4" fmla="*/ 0 w 37"/>
                  <a:gd name="T5" fmla="*/ 0 h 33"/>
                  <a:gd name="T6" fmla="*/ 0 w 37"/>
                  <a:gd name="T7" fmla="*/ 0 h 33"/>
                  <a:gd name="T8" fmla="*/ 0 w 37"/>
                  <a:gd name="T9" fmla="*/ 0 h 33"/>
                  <a:gd name="T10" fmla="*/ 0 w 37"/>
                  <a:gd name="T11" fmla="*/ 0 h 33"/>
                  <a:gd name="T12" fmla="*/ 0 60000 65536"/>
                  <a:gd name="T13" fmla="*/ 0 60000 65536"/>
                  <a:gd name="T14" fmla="*/ 0 60000 65536"/>
                  <a:gd name="T15" fmla="*/ 0 60000 65536"/>
                  <a:gd name="T16" fmla="*/ 0 60000 65536"/>
                  <a:gd name="T17" fmla="*/ 0 60000 65536"/>
                  <a:gd name="T18" fmla="*/ 0 w 37"/>
                  <a:gd name="T19" fmla="*/ 0 h 33"/>
                  <a:gd name="T20" fmla="*/ 37 w 37"/>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7" h="33">
                    <a:moveTo>
                      <a:pt x="11" y="0"/>
                    </a:moveTo>
                    <a:lnTo>
                      <a:pt x="9" y="4"/>
                    </a:lnTo>
                    <a:lnTo>
                      <a:pt x="0" y="20"/>
                    </a:lnTo>
                    <a:lnTo>
                      <a:pt x="29" y="33"/>
                    </a:lnTo>
                    <a:lnTo>
                      <a:pt x="37" y="17"/>
                    </a:lnTo>
                    <a:lnTo>
                      <a:pt x="11" y="0"/>
                    </a:lnTo>
                    <a:close/>
                  </a:path>
                </a:pathLst>
              </a:custGeom>
              <a:solidFill>
                <a:srgbClr val="000000"/>
              </a:solidFill>
              <a:ln w="9525">
                <a:noFill/>
                <a:round/>
                <a:headEnd/>
                <a:tailEnd/>
              </a:ln>
            </p:spPr>
            <p:txBody>
              <a:bodyPr/>
              <a:lstStyle/>
              <a:p>
                <a:endParaRPr lang="en-US"/>
              </a:p>
            </p:txBody>
          </p:sp>
          <p:sp>
            <p:nvSpPr>
              <p:cNvPr id="208347" name="Freeform 508"/>
              <p:cNvSpPr>
                <a:spLocks/>
              </p:cNvSpPr>
              <p:nvPr/>
            </p:nvSpPr>
            <p:spPr bwMode="auto">
              <a:xfrm>
                <a:off x="2618" y="1782"/>
                <a:ext cx="1" cy="1"/>
              </a:xfrm>
              <a:custGeom>
                <a:avLst/>
                <a:gdLst>
                  <a:gd name="T0" fmla="*/ 0 w 2"/>
                  <a:gd name="T1" fmla="*/ 0 h 4"/>
                  <a:gd name="T2" fmla="*/ 1 w 2"/>
                  <a:gd name="T3" fmla="*/ 0 h 4"/>
                  <a:gd name="T4" fmla="*/ 1 w 2"/>
                  <a:gd name="T5" fmla="*/ 0 h 4"/>
                  <a:gd name="T6" fmla="*/ 0 w 2"/>
                  <a:gd name="T7" fmla="*/ 0 h 4"/>
                  <a:gd name="T8" fmla="*/ 0 60000 65536"/>
                  <a:gd name="T9" fmla="*/ 0 60000 65536"/>
                  <a:gd name="T10" fmla="*/ 0 60000 65536"/>
                  <a:gd name="T11" fmla="*/ 0 60000 65536"/>
                  <a:gd name="T12" fmla="*/ 0 w 2"/>
                  <a:gd name="T13" fmla="*/ 0 h 4"/>
                  <a:gd name="T14" fmla="*/ 2 w 2"/>
                  <a:gd name="T15" fmla="*/ 4 h 4"/>
                </a:gdLst>
                <a:ahLst/>
                <a:cxnLst>
                  <a:cxn ang="T8">
                    <a:pos x="T0" y="T1"/>
                  </a:cxn>
                  <a:cxn ang="T9">
                    <a:pos x="T2" y="T3"/>
                  </a:cxn>
                  <a:cxn ang="T10">
                    <a:pos x="T4" y="T5"/>
                  </a:cxn>
                  <a:cxn ang="T11">
                    <a:pos x="T6" y="T7"/>
                  </a:cxn>
                </a:cxnLst>
                <a:rect l="T12" t="T13" r="T14" b="T15"/>
                <a:pathLst>
                  <a:path w="2" h="4">
                    <a:moveTo>
                      <a:pt x="0" y="4"/>
                    </a:moveTo>
                    <a:lnTo>
                      <a:pt x="1" y="1"/>
                    </a:lnTo>
                    <a:lnTo>
                      <a:pt x="2" y="0"/>
                    </a:lnTo>
                    <a:lnTo>
                      <a:pt x="0" y="4"/>
                    </a:lnTo>
                    <a:close/>
                  </a:path>
                </a:pathLst>
              </a:custGeom>
              <a:solidFill>
                <a:srgbClr val="000000"/>
              </a:solidFill>
              <a:ln w="9525">
                <a:noFill/>
                <a:round/>
                <a:headEnd/>
                <a:tailEnd/>
              </a:ln>
            </p:spPr>
            <p:txBody>
              <a:bodyPr/>
              <a:lstStyle/>
              <a:p>
                <a:endParaRPr lang="en-US"/>
              </a:p>
            </p:txBody>
          </p:sp>
          <p:sp>
            <p:nvSpPr>
              <p:cNvPr id="208348" name="Freeform 509"/>
              <p:cNvSpPr>
                <a:spLocks/>
              </p:cNvSpPr>
              <p:nvPr/>
            </p:nvSpPr>
            <p:spPr bwMode="auto">
              <a:xfrm>
                <a:off x="2619" y="1780"/>
                <a:ext cx="7" cy="8"/>
              </a:xfrm>
              <a:custGeom>
                <a:avLst/>
                <a:gdLst>
                  <a:gd name="T0" fmla="*/ 0 w 31"/>
                  <a:gd name="T1" fmla="*/ 0 h 33"/>
                  <a:gd name="T2" fmla="*/ 0 w 31"/>
                  <a:gd name="T3" fmla="*/ 0 h 33"/>
                  <a:gd name="T4" fmla="*/ 0 w 31"/>
                  <a:gd name="T5" fmla="*/ 0 h 33"/>
                  <a:gd name="T6" fmla="*/ 0 w 31"/>
                  <a:gd name="T7" fmla="*/ 0 h 33"/>
                  <a:gd name="T8" fmla="*/ 0 w 31"/>
                  <a:gd name="T9" fmla="*/ 0 h 33"/>
                  <a:gd name="T10" fmla="*/ 0 w 31"/>
                  <a:gd name="T11" fmla="*/ 0 h 33"/>
                  <a:gd name="T12" fmla="*/ 0 60000 65536"/>
                  <a:gd name="T13" fmla="*/ 0 60000 65536"/>
                  <a:gd name="T14" fmla="*/ 0 60000 65536"/>
                  <a:gd name="T15" fmla="*/ 0 60000 65536"/>
                  <a:gd name="T16" fmla="*/ 0 60000 65536"/>
                  <a:gd name="T17" fmla="*/ 0 60000 65536"/>
                  <a:gd name="T18" fmla="*/ 0 w 31"/>
                  <a:gd name="T19" fmla="*/ 0 h 33"/>
                  <a:gd name="T20" fmla="*/ 31 w 31"/>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1" h="33">
                    <a:moveTo>
                      <a:pt x="13" y="0"/>
                    </a:moveTo>
                    <a:lnTo>
                      <a:pt x="8" y="3"/>
                    </a:lnTo>
                    <a:lnTo>
                      <a:pt x="0" y="11"/>
                    </a:lnTo>
                    <a:lnTo>
                      <a:pt x="23" y="33"/>
                    </a:lnTo>
                    <a:lnTo>
                      <a:pt x="31" y="25"/>
                    </a:lnTo>
                    <a:lnTo>
                      <a:pt x="13" y="0"/>
                    </a:lnTo>
                    <a:close/>
                  </a:path>
                </a:pathLst>
              </a:custGeom>
              <a:solidFill>
                <a:srgbClr val="000000"/>
              </a:solidFill>
              <a:ln w="9525">
                <a:noFill/>
                <a:round/>
                <a:headEnd/>
                <a:tailEnd/>
              </a:ln>
            </p:spPr>
            <p:txBody>
              <a:bodyPr/>
              <a:lstStyle/>
              <a:p>
                <a:endParaRPr lang="en-US"/>
              </a:p>
            </p:txBody>
          </p:sp>
          <p:sp>
            <p:nvSpPr>
              <p:cNvPr id="208349" name="Freeform 510"/>
              <p:cNvSpPr>
                <a:spLocks/>
              </p:cNvSpPr>
              <p:nvPr/>
            </p:nvSpPr>
            <p:spPr bwMode="auto">
              <a:xfrm>
                <a:off x="2620" y="1780"/>
                <a:ext cx="2" cy="1"/>
              </a:xfrm>
              <a:custGeom>
                <a:avLst/>
                <a:gdLst>
                  <a:gd name="T0" fmla="*/ 0 w 5"/>
                  <a:gd name="T1" fmla="*/ 0 h 3"/>
                  <a:gd name="T2" fmla="*/ 0 w 5"/>
                  <a:gd name="T3" fmla="*/ 0 h 3"/>
                  <a:gd name="T4" fmla="*/ 0 w 5"/>
                  <a:gd name="T5" fmla="*/ 0 h 3"/>
                  <a:gd name="T6" fmla="*/ 0 w 5"/>
                  <a:gd name="T7" fmla="*/ 0 h 3"/>
                  <a:gd name="T8" fmla="*/ 0 60000 65536"/>
                  <a:gd name="T9" fmla="*/ 0 60000 65536"/>
                  <a:gd name="T10" fmla="*/ 0 60000 65536"/>
                  <a:gd name="T11" fmla="*/ 0 60000 65536"/>
                  <a:gd name="T12" fmla="*/ 0 w 5"/>
                  <a:gd name="T13" fmla="*/ 0 h 3"/>
                  <a:gd name="T14" fmla="*/ 5 w 5"/>
                  <a:gd name="T15" fmla="*/ 3 h 3"/>
                </a:gdLst>
                <a:ahLst/>
                <a:cxnLst>
                  <a:cxn ang="T8">
                    <a:pos x="T0" y="T1"/>
                  </a:cxn>
                  <a:cxn ang="T9">
                    <a:pos x="T2" y="T3"/>
                  </a:cxn>
                  <a:cxn ang="T10">
                    <a:pos x="T4" y="T5"/>
                  </a:cxn>
                  <a:cxn ang="T11">
                    <a:pos x="T6" y="T7"/>
                  </a:cxn>
                </a:cxnLst>
                <a:rect l="T12" t="T13" r="T14" b="T15"/>
                <a:pathLst>
                  <a:path w="5" h="3">
                    <a:moveTo>
                      <a:pt x="0" y="3"/>
                    </a:moveTo>
                    <a:lnTo>
                      <a:pt x="2" y="1"/>
                    </a:lnTo>
                    <a:lnTo>
                      <a:pt x="5" y="0"/>
                    </a:lnTo>
                    <a:lnTo>
                      <a:pt x="0" y="3"/>
                    </a:lnTo>
                    <a:close/>
                  </a:path>
                </a:pathLst>
              </a:custGeom>
              <a:solidFill>
                <a:srgbClr val="000000"/>
              </a:solidFill>
              <a:ln w="9525">
                <a:noFill/>
                <a:round/>
                <a:headEnd/>
                <a:tailEnd/>
              </a:ln>
            </p:spPr>
            <p:txBody>
              <a:bodyPr/>
              <a:lstStyle/>
              <a:p>
                <a:endParaRPr lang="en-US"/>
              </a:p>
            </p:txBody>
          </p:sp>
          <p:sp>
            <p:nvSpPr>
              <p:cNvPr id="208350" name="Freeform 511"/>
              <p:cNvSpPr>
                <a:spLocks/>
              </p:cNvSpPr>
              <p:nvPr/>
            </p:nvSpPr>
            <p:spPr bwMode="auto">
              <a:xfrm>
                <a:off x="2622" y="1777"/>
                <a:ext cx="8" cy="10"/>
              </a:xfrm>
              <a:custGeom>
                <a:avLst/>
                <a:gdLst>
                  <a:gd name="T0" fmla="*/ 0 w 34"/>
                  <a:gd name="T1" fmla="*/ 0 h 37"/>
                  <a:gd name="T2" fmla="*/ 0 w 34"/>
                  <a:gd name="T3" fmla="*/ 0 h 37"/>
                  <a:gd name="T4" fmla="*/ 0 w 34"/>
                  <a:gd name="T5" fmla="*/ 0 h 37"/>
                  <a:gd name="T6" fmla="*/ 0 w 34"/>
                  <a:gd name="T7" fmla="*/ 0 h 37"/>
                  <a:gd name="T8" fmla="*/ 0 w 34"/>
                  <a:gd name="T9" fmla="*/ 0 h 37"/>
                  <a:gd name="T10" fmla="*/ 0 w 34"/>
                  <a:gd name="T11" fmla="*/ 0 h 37"/>
                  <a:gd name="T12" fmla="*/ 0 60000 65536"/>
                  <a:gd name="T13" fmla="*/ 0 60000 65536"/>
                  <a:gd name="T14" fmla="*/ 0 60000 65536"/>
                  <a:gd name="T15" fmla="*/ 0 60000 65536"/>
                  <a:gd name="T16" fmla="*/ 0 60000 65536"/>
                  <a:gd name="T17" fmla="*/ 0 60000 65536"/>
                  <a:gd name="T18" fmla="*/ 0 w 34"/>
                  <a:gd name="T19" fmla="*/ 0 h 37"/>
                  <a:gd name="T20" fmla="*/ 34 w 34"/>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34" h="37">
                    <a:moveTo>
                      <a:pt x="34" y="26"/>
                    </a:moveTo>
                    <a:lnTo>
                      <a:pt x="16" y="0"/>
                    </a:lnTo>
                    <a:lnTo>
                      <a:pt x="0" y="9"/>
                    </a:lnTo>
                    <a:lnTo>
                      <a:pt x="13" y="37"/>
                    </a:lnTo>
                    <a:lnTo>
                      <a:pt x="29" y="29"/>
                    </a:lnTo>
                    <a:lnTo>
                      <a:pt x="34" y="26"/>
                    </a:lnTo>
                    <a:close/>
                  </a:path>
                </a:pathLst>
              </a:custGeom>
              <a:solidFill>
                <a:srgbClr val="000000"/>
              </a:solidFill>
              <a:ln w="9525">
                <a:noFill/>
                <a:round/>
                <a:headEnd/>
                <a:tailEnd/>
              </a:ln>
            </p:spPr>
            <p:txBody>
              <a:bodyPr/>
              <a:lstStyle/>
              <a:p>
                <a:endParaRPr lang="en-US"/>
              </a:p>
            </p:txBody>
          </p:sp>
          <p:sp>
            <p:nvSpPr>
              <p:cNvPr id="208351" name="Freeform 512"/>
              <p:cNvSpPr>
                <a:spLocks/>
              </p:cNvSpPr>
              <p:nvPr/>
            </p:nvSpPr>
            <p:spPr bwMode="auto">
              <a:xfrm>
                <a:off x="2629" y="1784"/>
                <a:ext cx="1" cy="1"/>
              </a:xfrm>
              <a:custGeom>
                <a:avLst/>
                <a:gdLst>
                  <a:gd name="T0" fmla="*/ 0 w 5"/>
                  <a:gd name="T1" fmla="*/ 0 h 3"/>
                  <a:gd name="T2" fmla="*/ 0 w 5"/>
                  <a:gd name="T3" fmla="*/ 0 h 3"/>
                  <a:gd name="T4" fmla="*/ 0 w 5"/>
                  <a:gd name="T5" fmla="*/ 0 h 3"/>
                  <a:gd name="T6" fmla="*/ 0 w 5"/>
                  <a:gd name="T7" fmla="*/ 0 h 3"/>
                  <a:gd name="T8" fmla="*/ 0 60000 65536"/>
                  <a:gd name="T9" fmla="*/ 0 60000 65536"/>
                  <a:gd name="T10" fmla="*/ 0 60000 65536"/>
                  <a:gd name="T11" fmla="*/ 0 60000 65536"/>
                  <a:gd name="T12" fmla="*/ 0 w 5"/>
                  <a:gd name="T13" fmla="*/ 0 h 3"/>
                  <a:gd name="T14" fmla="*/ 5 w 5"/>
                  <a:gd name="T15" fmla="*/ 3 h 3"/>
                </a:gdLst>
                <a:ahLst/>
                <a:cxnLst>
                  <a:cxn ang="T8">
                    <a:pos x="T0" y="T1"/>
                  </a:cxn>
                  <a:cxn ang="T9">
                    <a:pos x="T2" y="T3"/>
                  </a:cxn>
                  <a:cxn ang="T10">
                    <a:pos x="T4" y="T5"/>
                  </a:cxn>
                  <a:cxn ang="T11">
                    <a:pos x="T6" y="T7"/>
                  </a:cxn>
                </a:cxnLst>
                <a:rect l="T12" t="T13" r="T14" b="T15"/>
                <a:pathLst>
                  <a:path w="5" h="3">
                    <a:moveTo>
                      <a:pt x="5" y="0"/>
                    </a:moveTo>
                    <a:lnTo>
                      <a:pt x="3" y="2"/>
                    </a:lnTo>
                    <a:lnTo>
                      <a:pt x="0" y="3"/>
                    </a:lnTo>
                    <a:lnTo>
                      <a:pt x="5" y="0"/>
                    </a:lnTo>
                    <a:close/>
                  </a:path>
                </a:pathLst>
              </a:custGeom>
              <a:solidFill>
                <a:srgbClr val="000000"/>
              </a:solidFill>
              <a:ln w="9525">
                <a:noFill/>
                <a:round/>
                <a:headEnd/>
                <a:tailEnd/>
              </a:ln>
            </p:spPr>
            <p:txBody>
              <a:bodyPr/>
              <a:lstStyle/>
              <a:p>
                <a:endParaRPr lang="en-US"/>
              </a:p>
            </p:txBody>
          </p:sp>
          <p:sp>
            <p:nvSpPr>
              <p:cNvPr id="208352" name="Freeform 513"/>
              <p:cNvSpPr>
                <a:spLocks/>
              </p:cNvSpPr>
              <p:nvPr/>
            </p:nvSpPr>
            <p:spPr bwMode="auto">
              <a:xfrm>
                <a:off x="2624" y="1776"/>
                <a:ext cx="8" cy="8"/>
              </a:xfrm>
              <a:custGeom>
                <a:avLst/>
                <a:gdLst>
                  <a:gd name="T0" fmla="*/ 0 w 31"/>
                  <a:gd name="T1" fmla="*/ 0 h 33"/>
                  <a:gd name="T2" fmla="*/ 0 w 31"/>
                  <a:gd name="T3" fmla="*/ 0 h 33"/>
                  <a:gd name="T4" fmla="*/ 0 w 31"/>
                  <a:gd name="T5" fmla="*/ 0 h 33"/>
                  <a:gd name="T6" fmla="*/ 0 w 31"/>
                  <a:gd name="T7" fmla="*/ 0 h 33"/>
                  <a:gd name="T8" fmla="*/ 0 w 31"/>
                  <a:gd name="T9" fmla="*/ 0 h 33"/>
                  <a:gd name="T10" fmla="*/ 0 w 31"/>
                  <a:gd name="T11" fmla="*/ 0 h 33"/>
                  <a:gd name="T12" fmla="*/ 0 60000 65536"/>
                  <a:gd name="T13" fmla="*/ 0 60000 65536"/>
                  <a:gd name="T14" fmla="*/ 0 60000 65536"/>
                  <a:gd name="T15" fmla="*/ 0 60000 65536"/>
                  <a:gd name="T16" fmla="*/ 0 60000 65536"/>
                  <a:gd name="T17" fmla="*/ 0 60000 65536"/>
                  <a:gd name="T18" fmla="*/ 0 w 31"/>
                  <a:gd name="T19" fmla="*/ 0 h 33"/>
                  <a:gd name="T20" fmla="*/ 31 w 31"/>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1" h="33">
                    <a:moveTo>
                      <a:pt x="12" y="0"/>
                    </a:moveTo>
                    <a:lnTo>
                      <a:pt x="8" y="3"/>
                    </a:lnTo>
                    <a:lnTo>
                      <a:pt x="0" y="11"/>
                    </a:lnTo>
                    <a:lnTo>
                      <a:pt x="23" y="33"/>
                    </a:lnTo>
                    <a:lnTo>
                      <a:pt x="31" y="25"/>
                    </a:lnTo>
                    <a:lnTo>
                      <a:pt x="12" y="0"/>
                    </a:lnTo>
                    <a:close/>
                  </a:path>
                </a:pathLst>
              </a:custGeom>
              <a:solidFill>
                <a:srgbClr val="000000"/>
              </a:solidFill>
              <a:ln w="9525">
                <a:noFill/>
                <a:round/>
                <a:headEnd/>
                <a:tailEnd/>
              </a:ln>
            </p:spPr>
            <p:txBody>
              <a:bodyPr/>
              <a:lstStyle/>
              <a:p>
                <a:endParaRPr lang="en-US"/>
              </a:p>
            </p:txBody>
          </p:sp>
          <p:sp>
            <p:nvSpPr>
              <p:cNvPr id="208353" name="Freeform 514"/>
              <p:cNvSpPr>
                <a:spLocks/>
              </p:cNvSpPr>
              <p:nvPr/>
            </p:nvSpPr>
            <p:spPr bwMode="auto">
              <a:xfrm>
                <a:off x="2627" y="1776"/>
                <a:ext cx="1" cy="1"/>
              </a:xfrm>
              <a:custGeom>
                <a:avLst/>
                <a:gdLst>
                  <a:gd name="T0" fmla="*/ 0 w 4"/>
                  <a:gd name="T1" fmla="*/ 0 h 3"/>
                  <a:gd name="T2" fmla="*/ 0 w 4"/>
                  <a:gd name="T3" fmla="*/ 0 h 3"/>
                  <a:gd name="T4" fmla="*/ 0 w 4"/>
                  <a:gd name="T5" fmla="*/ 0 h 3"/>
                  <a:gd name="T6" fmla="*/ 0 w 4"/>
                  <a:gd name="T7" fmla="*/ 0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0" y="3"/>
                    </a:moveTo>
                    <a:lnTo>
                      <a:pt x="2" y="1"/>
                    </a:lnTo>
                    <a:lnTo>
                      <a:pt x="4" y="0"/>
                    </a:lnTo>
                    <a:lnTo>
                      <a:pt x="0" y="3"/>
                    </a:lnTo>
                    <a:close/>
                  </a:path>
                </a:pathLst>
              </a:custGeom>
              <a:solidFill>
                <a:srgbClr val="000000"/>
              </a:solidFill>
              <a:ln w="9525">
                <a:noFill/>
                <a:round/>
                <a:headEnd/>
                <a:tailEnd/>
              </a:ln>
            </p:spPr>
            <p:txBody>
              <a:bodyPr/>
              <a:lstStyle/>
              <a:p>
                <a:endParaRPr lang="en-US"/>
              </a:p>
            </p:txBody>
          </p:sp>
          <p:sp>
            <p:nvSpPr>
              <p:cNvPr id="208354" name="Freeform 515"/>
              <p:cNvSpPr>
                <a:spLocks/>
              </p:cNvSpPr>
              <p:nvPr/>
            </p:nvSpPr>
            <p:spPr bwMode="auto">
              <a:xfrm>
                <a:off x="2628" y="1773"/>
                <a:ext cx="8" cy="10"/>
              </a:xfrm>
              <a:custGeom>
                <a:avLst/>
                <a:gdLst>
                  <a:gd name="T0" fmla="*/ 0 w 35"/>
                  <a:gd name="T1" fmla="*/ 0 h 37"/>
                  <a:gd name="T2" fmla="*/ 0 w 35"/>
                  <a:gd name="T3" fmla="*/ 0 h 37"/>
                  <a:gd name="T4" fmla="*/ 0 w 35"/>
                  <a:gd name="T5" fmla="*/ 0 h 37"/>
                  <a:gd name="T6" fmla="*/ 0 w 35"/>
                  <a:gd name="T7" fmla="*/ 0 h 37"/>
                  <a:gd name="T8" fmla="*/ 0 w 35"/>
                  <a:gd name="T9" fmla="*/ 0 h 37"/>
                  <a:gd name="T10" fmla="*/ 0 w 35"/>
                  <a:gd name="T11" fmla="*/ 0 h 37"/>
                  <a:gd name="T12" fmla="*/ 0 60000 65536"/>
                  <a:gd name="T13" fmla="*/ 0 60000 65536"/>
                  <a:gd name="T14" fmla="*/ 0 60000 65536"/>
                  <a:gd name="T15" fmla="*/ 0 60000 65536"/>
                  <a:gd name="T16" fmla="*/ 0 60000 65536"/>
                  <a:gd name="T17" fmla="*/ 0 60000 65536"/>
                  <a:gd name="T18" fmla="*/ 0 w 35"/>
                  <a:gd name="T19" fmla="*/ 0 h 37"/>
                  <a:gd name="T20" fmla="*/ 35 w 35"/>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35" h="37">
                    <a:moveTo>
                      <a:pt x="35" y="26"/>
                    </a:moveTo>
                    <a:lnTo>
                      <a:pt x="16" y="0"/>
                    </a:lnTo>
                    <a:lnTo>
                      <a:pt x="0" y="9"/>
                    </a:lnTo>
                    <a:lnTo>
                      <a:pt x="15" y="37"/>
                    </a:lnTo>
                    <a:lnTo>
                      <a:pt x="31" y="29"/>
                    </a:lnTo>
                    <a:lnTo>
                      <a:pt x="35" y="26"/>
                    </a:lnTo>
                    <a:close/>
                  </a:path>
                </a:pathLst>
              </a:custGeom>
              <a:solidFill>
                <a:srgbClr val="000000"/>
              </a:solidFill>
              <a:ln w="9525">
                <a:noFill/>
                <a:round/>
                <a:headEnd/>
                <a:tailEnd/>
              </a:ln>
            </p:spPr>
            <p:txBody>
              <a:bodyPr/>
              <a:lstStyle/>
              <a:p>
                <a:endParaRPr lang="en-US"/>
              </a:p>
            </p:txBody>
          </p:sp>
          <p:sp>
            <p:nvSpPr>
              <p:cNvPr id="208355" name="Freeform 516"/>
              <p:cNvSpPr>
                <a:spLocks/>
              </p:cNvSpPr>
              <p:nvPr/>
            </p:nvSpPr>
            <p:spPr bwMode="auto">
              <a:xfrm>
                <a:off x="2635" y="1780"/>
                <a:ext cx="1" cy="1"/>
              </a:xfrm>
              <a:custGeom>
                <a:avLst/>
                <a:gdLst>
                  <a:gd name="T0" fmla="*/ 0 w 4"/>
                  <a:gd name="T1" fmla="*/ 0 h 3"/>
                  <a:gd name="T2" fmla="*/ 0 w 4"/>
                  <a:gd name="T3" fmla="*/ 0 h 3"/>
                  <a:gd name="T4" fmla="*/ 0 w 4"/>
                  <a:gd name="T5" fmla="*/ 0 h 3"/>
                  <a:gd name="T6" fmla="*/ 0 w 4"/>
                  <a:gd name="T7" fmla="*/ 0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4" y="0"/>
                    </a:moveTo>
                    <a:lnTo>
                      <a:pt x="2" y="2"/>
                    </a:lnTo>
                    <a:lnTo>
                      <a:pt x="0" y="3"/>
                    </a:lnTo>
                    <a:lnTo>
                      <a:pt x="4" y="0"/>
                    </a:lnTo>
                    <a:close/>
                  </a:path>
                </a:pathLst>
              </a:custGeom>
              <a:solidFill>
                <a:srgbClr val="000000"/>
              </a:solidFill>
              <a:ln w="9525">
                <a:noFill/>
                <a:round/>
                <a:headEnd/>
                <a:tailEnd/>
              </a:ln>
            </p:spPr>
            <p:txBody>
              <a:bodyPr/>
              <a:lstStyle/>
              <a:p>
                <a:endParaRPr lang="en-US"/>
              </a:p>
            </p:txBody>
          </p:sp>
          <p:sp>
            <p:nvSpPr>
              <p:cNvPr id="208356" name="Freeform 517"/>
              <p:cNvSpPr>
                <a:spLocks/>
              </p:cNvSpPr>
              <p:nvPr/>
            </p:nvSpPr>
            <p:spPr bwMode="auto">
              <a:xfrm>
                <a:off x="2631" y="1772"/>
                <a:ext cx="7" cy="8"/>
              </a:xfrm>
              <a:custGeom>
                <a:avLst/>
                <a:gdLst>
                  <a:gd name="T0" fmla="*/ 0 w 30"/>
                  <a:gd name="T1" fmla="*/ 0 h 29"/>
                  <a:gd name="T2" fmla="*/ 0 w 30"/>
                  <a:gd name="T3" fmla="*/ 0 h 29"/>
                  <a:gd name="T4" fmla="*/ 0 w 30"/>
                  <a:gd name="T5" fmla="*/ 0 h 29"/>
                  <a:gd name="T6" fmla="*/ 0 w 30"/>
                  <a:gd name="T7" fmla="*/ 0 h 29"/>
                  <a:gd name="T8" fmla="*/ 0 w 30"/>
                  <a:gd name="T9" fmla="*/ 0 h 29"/>
                  <a:gd name="T10" fmla="*/ 0 60000 65536"/>
                  <a:gd name="T11" fmla="*/ 0 60000 65536"/>
                  <a:gd name="T12" fmla="*/ 0 60000 65536"/>
                  <a:gd name="T13" fmla="*/ 0 60000 65536"/>
                  <a:gd name="T14" fmla="*/ 0 60000 65536"/>
                  <a:gd name="T15" fmla="*/ 0 w 30"/>
                  <a:gd name="T16" fmla="*/ 0 h 29"/>
                  <a:gd name="T17" fmla="*/ 30 w 30"/>
                  <a:gd name="T18" fmla="*/ 29 h 29"/>
                </a:gdLst>
                <a:ahLst/>
                <a:cxnLst>
                  <a:cxn ang="T10">
                    <a:pos x="T0" y="T1"/>
                  </a:cxn>
                  <a:cxn ang="T11">
                    <a:pos x="T2" y="T3"/>
                  </a:cxn>
                  <a:cxn ang="T12">
                    <a:pos x="T4" y="T5"/>
                  </a:cxn>
                  <a:cxn ang="T13">
                    <a:pos x="T6" y="T7"/>
                  </a:cxn>
                  <a:cxn ang="T14">
                    <a:pos x="T8" y="T9"/>
                  </a:cxn>
                </a:cxnLst>
                <a:rect l="T15" t="T16" r="T17" b="T18"/>
                <a:pathLst>
                  <a:path w="30" h="29">
                    <a:moveTo>
                      <a:pt x="8" y="0"/>
                    </a:moveTo>
                    <a:lnTo>
                      <a:pt x="30" y="22"/>
                    </a:lnTo>
                    <a:lnTo>
                      <a:pt x="23" y="29"/>
                    </a:lnTo>
                    <a:lnTo>
                      <a:pt x="0" y="7"/>
                    </a:lnTo>
                    <a:lnTo>
                      <a:pt x="8" y="0"/>
                    </a:lnTo>
                    <a:close/>
                  </a:path>
                </a:pathLst>
              </a:custGeom>
              <a:solidFill>
                <a:srgbClr val="000000"/>
              </a:solidFill>
              <a:ln w="9525">
                <a:noFill/>
                <a:round/>
                <a:headEnd/>
                <a:tailEnd/>
              </a:ln>
            </p:spPr>
            <p:txBody>
              <a:bodyPr/>
              <a:lstStyle/>
              <a:p>
                <a:endParaRPr lang="en-US"/>
              </a:p>
            </p:txBody>
          </p:sp>
          <p:sp>
            <p:nvSpPr>
              <p:cNvPr id="208357" name="Freeform 518"/>
              <p:cNvSpPr>
                <a:spLocks/>
              </p:cNvSpPr>
              <p:nvPr/>
            </p:nvSpPr>
            <p:spPr bwMode="auto">
              <a:xfrm>
                <a:off x="2651" y="1756"/>
                <a:ext cx="7" cy="7"/>
              </a:xfrm>
              <a:custGeom>
                <a:avLst/>
                <a:gdLst>
                  <a:gd name="T0" fmla="*/ 0 w 28"/>
                  <a:gd name="T1" fmla="*/ 0 h 30"/>
                  <a:gd name="T2" fmla="*/ 0 w 28"/>
                  <a:gd name="T3" fmla="*/ 0 h 30"/>
                  <a:gd name="T4" fmla="*/ 0 w 28"/>
                  <a:gd name="T5" fmla="*/ 0 h 30"/>
                  <a:gd name="T6" fmla="*/ 0 w 28"/>
                  <a:gd name="T7" fmla="*/ 0 h 30"/>
                  <a:gd name="T8" fmla="*/ 0 w 28"/>
                  <a:gd name="T9" fmla="*/ 0 h 30"/>
                  <a:gd name="T10" fmla="*/ 0 w 28"/>
                  <a:gd name="T11" fmla="*/ 0 h 30"/>
                  <a:gd name="T12" fmla="*/ 0 60000 65536"/>
                  <a:gd name="T13" fmla="*/ 0 60000 65536"/>
                  <a:gd name="T14" fmla="*/ 0 60000 65536"/>
                  <a:gd name="T15" fmla="*/ 0 60000 65536"/>
                  <a:gd name="T16" fmla="*/ 0 60000 65536"/>
                  <a:gd name="T17" fmla="*/ 0 60000 65536"/>
                  <a:gd name="T18" fmla="*/ 0 w 28"/>
                  <a:gd name="T19" fmla="*/ 0 h 30"/>
                  <a:gd name="T20" fmla="*/ 28 w 28"/>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28" h="30">
                    <a:moveTo>
                      <a:pt x="10" y="0"/>
                    </a:moveTo>
                    <a:lnTo>
                      <a:pt x="5" y="2"/>
                    </a:lnTo>
                    <a:lnTo>
                      <a:pt x="0" y="7"/>
                    </a:lnTo>
                    <a:lnTo>
                      <a:pt x="23" y="30"/>
                    </a:lnTo>
                    <a:lnTo>
                      <a:pt x="28" y="25"/>
                    </a:lnTo>
                    <a:lnTo>
                      <a:pt x="10" y="0"/>
                    </a:lnTo>
                    <a:close/>
                  </a:path>
                </a:pathLst>
              </a:custGeom>
              <a:solidFill>
                <a:srgbClr val="000000"/>
              </a:solidFill>
              <a:ln w="9525">
                <a:noFill/>
                <a:round/>
                <a:headEnd/>
                <a:tailEnd/>
              </a:ln>
            </p:spPr>
            <p:txBody>
              <a:bodyPr/>
              <a:lstStyle/>
              <a:p>
                <a:endParaRPr lang="en-US"/>
              </a:p>
            </p:txBody>
          </p:sp>
          <p:sp>
            <p:nvSpPr>
              <p:cNvPr id="208358" name="Freeform 519"/>
              <p:cNvSpPr>
                <a:spLocks/>
              </p:cNvSpPr>
              <p:nvPr/>
            </p:nvSpPr>
            <p:spPr bwMode="auto">
              <a:xfrm>
                <a:off x="2652" y="1756"/>
                <a:ext cx="2" cy="1"/>
              </a:xfrm>
              <a:custGeom>
                <a:avLst/>
                <a:gdLst>
                  <a:gd name="T0" fmla="*/ 0 w 5"/>
                  <a:gd name="T1" fmla="*/ 1 h 2"/>
                  <a:gd name="T2" fmla="*/ 0 w 5"/>
                  <a:gd name="T3" fmla="*/ 1 h 2"/>
                  <a:gd name="T4" fmla="*/ 0 w 5"/>
                  <a:gd name="T5" fmla="*/ 0 h 2"/>
                  <a:gd name="T6" fmla="*/ 0 w 5"/>
                  <a:gd name="T7" fmla="*/ 1 h 2"/>
                  <a:gd name="T8" fmla="*/ 0 60000 65536"/>
                  <a:gd name="T9" fmla="*/ 0 60000 65536"/>
                  <a:gd name="T10" fmla="*/ 0 60000 65536"/>
                  <a:gd name="T11" fmla="*/ 0 60000 65536"/>
                  <a:gd name="T12" fmla="*/ 0 w 5"/>
                  <a:gd name="T13" fmla="*/ 0 h 2"/>
                  <a:gd name="T14" fmla="*/ 5 w 5"/>
                  <a:gd name="T15" fmla="*/ 2 h 2"/>
                </a:gdLst>
                <a:ahLst/>
                <a:cxnLst>
                  <a:cxn ang="T8">
                    <a:pos x="T0" y="T1"/>
                  </a:cxn>
                  <a:cxn ang="T9">
                    <a:pos x="T2" y="T3"/>
                  </a:cxn>
                  <a:cxn ang="T10">
                    <a:pos x="T4" y="T5"/>
                  </a:cxn>
                  <a:cxn ang="T11">
                    <a:pos x="T6" y="T7"/>
                  </a:cxn>
                </a:cxnLst>
                <a:rect l="T12" t="T13" r="T14" b="T15"/>
                <a:pathLst>
                  <a:path w="5" h="2">
                    <a:moveTo>
                      <a:pt x="0" y="2"/>
                    </a:moveTo>
                    <a:lnTo>
                      <a:pt x="2" y="1"/>
                    </a:lnTo>
                    <a:lnTo>
                      <a:pt x="5" y="0"/>
                    </a:lnTo>
                    <a:lnTo>
                      <a:pt x="0" y="2"/>
                    </a:lnTo>
                    <a:close/>
                  </a:path>
                </a:pathLst>
              </a:custGeom>
              <a:solidFill>
                <a:srgbClr val="000000"/>
              </a:solidFill>
              <a:ln w="9525">
                <a:noFill/>
                <a:round/>
                <a:headEnd/>
                <a:tailEnd/>
              </a:ln>
            </p:spPr>
            <p:txBody>
              <a:bodyPr/>
              <a:lstStyle/>
              <a:p>
                <a:endParaRPr lang="en-US"/>
              </a:p>
            </p:txBody>
          </p:sp>
          <p:sp>
            <p:nvSpPr>
              <p:cNvPr id="208359" name="Freeform 520"/>
              <p:cNvSpPr>
                <a:spLocks/>
              </p:cNvSpPr>
              <p:nvPr/>
            </p:nvSpPr>
            <p:spPr bwMode="auto">
              <a:xfrm>
                <a:off x="2654" y="1753"/>
                <a:ext cx="9" cy="10"/>
              </a:xfrm>
              <a:custGeom>
                <a:avLst/>
                <a:gdLst>
                  <a:gd name="T0" fmla="*/ 0 w 37"/>
                  <a:gd name="T1" fmla="*/ 0 h 37"/>
                  <a:gd name="T2" fmla="*/ 0 w 37"/>
                  <a:gd name="T3" fmla="*/ 0 h 37"/>
                  <a:gd name="T4" fmla="*/ 0 w 37"/>
                  <a:gd name="T5" fmla="*/ 0 h 37"/>
                  <a:gd name="T6" fmla="*/ 0 w 37"/>
                  <a:gd name="T7" fmla="*/ 0 h 37"/>
                  <a:gd name="T8" fmla="*/ 0 w 37"/>
                  <a:gd name="T9" fmla="*/ 0 h 37"/>
                  <a:gd name="T10" fmla="*/ 0 w 37"/>
                  <a:gd name="T11" fmla="*/ 0 h 37"/>
                  <a:gd name="T12" fmla="*/ 0 60000 65536"/>
                  <a:gd name="T13" fmla="*/ 0 60000 65536"/>
                  <a:gd name="T14" fmla="*/ 0 60000 65536"/>
                  <a:gd name="T15" fmla="*/ 0 60000 65536"/>
                  <a:gd name="T16" fmla="*/ 0 60000 65536"/>
                  <a:gd name="T17" fmla="*/ 0 60000 65536"/>
                  <a:gd name="T18" fmla="*/ 0 w 37"/>
                  <a:gd name="T19" fmla="*/ 0 h 37"/>
                  <a:gd name="T20" fmla="*/ 37 w 37"/>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37" h="37">
                    <a:moveTo>
                      <a:pt x="37" y="23"/>
                    </a:moveTo>
                    <a:lnTo>
                      <a:pt x="16" y="0"/>
                    </a:lnTo>
                    <a:lnTo>
                      <a:pt x="0" y="9"/>
                    </a:lnTo>
                    <a:lnTo>
                      <a:pt x="13" y="37"/>
                    </a:lnTo>
                    <a:lnTo>
                      <a:pt x="29" y="29"/>
                    </a:lnTo>
                    <a:lnTo>
                      <a:pt x="37" y="23"/>
                    </a:lnTo>
                    <a:close/>
                  </a:path>
                </a:pathLst>
              </a:custGeom>
              <a:solidFill>
                <a:srgbClr val="000000"/>
              </a:solidFill>
              <a:ln w="9525">
                <a:noFill/>
                <a:round/>
                <a:headEnd/>
                <a:tailEnd/>
              </a:ln>
            </p:spPr>
            <p:txBody>
              <a:bodyPr/>
              <a:lstStyle/>
              <a:p>
                <a:endParaRPr lang="en-US"/>
              </a:p>
            </p:txBody>
          </p:sp>
          <p:sp>
            <p:nvSpPr>
              <p:cNvPr id="208360" name="Freeform 521"/>
              <p:cNvSpPr>
                <a:spLocks/>
              </p:cNvSpPr>
              <p:nvPr/>
            </p:nvSpPr>
            <p:spPr bwMode="auto">
              <a:xfrm>
                <a:off x="2661" y="1759"/>
                <a:ext cx="2" cy="1"/>
              </a:xfrm>
              <a:custGeom>
                <a:avLst/>
                <a:gdLst>
                  <a:gd name="T0" fmla="*/ 0 w 8"/>
                  <a:gd name="T1" fmla="*/ 0 h 6"/>
                  <a:gd name="T2" fmla="*/ 0 w 8"/>
                  <a:gd name="T3" fmla="*/ 0 h 6"/>
                  <a:gd name="T4" fmla="*/ 0 w 8"/>
                  <a:gd name="T5" fmla="*/ 0 h 6"/>
                  <a:gd name="T6" fmla="*/ 0 w 8"/>
                  <a:gd name="T7" fmla="*/ 0 h 6"/>
                  <a:gd name="T8" fmla="*/ 0 60000 65536"/>
                  <a:gd name="T9" fmla="*/ 0 60000 65536"/>
                  <a:gd name="T10" fmla="*/ 0 60000 65536"/>
                  <a:gd name="T11" fmla="*/ 0 60000 65536"/>
                  <a:gd name="T12" fmla="*/ 0 w 8"/>
                  <a:gd name="T13" fmla="*/ 0 h 6"/>
                  <a:gd name="T14" fmla="*/ 8 w 8"/>
                  <a:gd name="T15" fmla="*/ 6 h 6"/>
                </a:gdLst>
                <a:ahLst/>
                <a:cxnLst>
                  <a:cxn ang="T8">
                    <a:pos x="T0" y="T1"/>
                  </a:cxn>
                  <a:cxn ang="T9">
                    <a:pos x="T2" y="T3"/>
                  </a:cxn>
                  <a:cxn ang="T10">
                    <a:pos x="T4" y="T5"/>
                  </a:cxn>
                  <a:cxn ang="T11">
                    <a:pos x="T6" y="T7"/>
                  </a:cxn>
                </a:cxnLst>
                <a:rect l="T12" t="T13" r="T14" b="T15"/>
                <a:pathLst>
                  <a:path w="8" h="6">
                    <a:moveTo>
                      <a:pt x="8" y="0"/>
                    </a:moveTo>
                    <a:lnTo>
                      <a:pt x="5" y="3"/>
                    </a:lnTo>
                    <a:lnTo>
                      <a:pt x="0" y="6"/>
                    </a:lnTo>
                    <a:lnTo>
                      <a:pt x="8" y="0"/>
                    </a:lnTo>
                    <a:close/>
                  </a:path>
                </a:pathLst>
              </a:custGeom>
              <a:solidFill>
                <a:srgbClr val="000000"/>
              </a:solidFill>
              <a:ln w="9525">
                <a:noFill/>
                <a:round/>
                <a:headEnd/>
                <a:tailEnd/>
              </a:ln>
            </p:spPr>
            <p:txBody>
              <a:bodyPr/>
              <a:lstStyle/>
              <a:p>
                <a:endParaRPr lang="en-US"/>
              </a:p>
            </p:txBody>
          </p:sp>
          <p:sp>
            <p:nvSpPr>
              <p:cNvPr id="208361" name="Freeform 522"/>
              <p:cNvSpPr>
                <a:spLocks/>
              </p:cNvSpPr>
              <p:nvPr/>
            </p:nvSpPr>
            <p:spPr bwMode="auto">
              <a:xfrm>
                <a:off x="2656" y="1750"/>
                <a:ext cx="9" cy="9"/>
              </a:xfrm>
              <a:custGeom>
                <a:avLst/>
                <a:gdLst>
                  <a:gd name="T0" fmla="*/ 0 w 37"/>
                  <a:gd name="T1" fmla="*/ 0 h 35"/>
                  <a:gd name="T2" fmla="*/ 0 w 37"/>
                  <a:gd name="T3" fmla="*/ 0 h 35"/>
                  <a:gd name="T4" fmla="*/ 0 w 37"/>
                  <a:gd name="T5" fmla="*/ 0 h 35"/>
                  <a:gd name="T6" fmla="*/ 0 w 37"/>
                  <a:gd name="T7" fmla="*/ 0 h 35"/>
                  <a:gd name="T8" fmla="*/ 0 w 37"/>
                  <a:gd name="T9" fmla="*/ 0 h 35"/>
                  <a:gd name="T10" fmla="*/ 0 w 37"/>
                  <a:gd name="T11" fmla="*/ 0 h 35"/>
                  <a:gd name="T12" fmla="*/ 0 60000 65536"/>
                  <a:gd name="T13" fmla="*/ 0 60000 65536"/>
                  <a:gd name="T14" fmla="*/ 0 60000 65536"/>
                  <a:gd name="T15" fmla="*/ 0 60000 65536"/>
                  <a:gd name="T16" fmla="*/ 0 60000 65536"/>
                  <a:gd name="T17" fmla="*/ 0 60000 65536"/>
                  <a:gd name="T18" fmla="*/ 0 w 37"/>
                  <a:gd name="T19" fmla="*/ 0 h 35"/>
                  <a:gd name="T20" fmla="*/ 37 w 37"/>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37" h="35">
                    <a:moveTo>
                      <a:pt x="12" y="0"/>
                    </a:moveTo>
                    <a:lnTo>
                      <a:pt x="8" y="4"/>
                    </a:lnTo>
                    <a:lnTo>
                      <a:pt x="0" y="20"/>
                    </a:lnTo>
                    <a:lnTo>
                      <a:pt x="29" y="35"/>
                    </a:lnTo>
                    <a:lnTo>
                      <a:pt x="37" y="19"/>
                    </a:lnTo>
                    <a:lnTo>
                      <a:pt x="12" y="0"/>
                    </a:lnTo>
                    <a:close/>
                  </a:path>
                </a:pathLst>
              </a:custGeom>
              <a:solidFill>
                <a:srgbClr val="000000"/>
              </a:solidFill>
              <a:ln w="9525">
                <a:noFill/>
                <a:round/>
                <a:headEnd/>
                <a:tailEnd/>
              </a:ln>
            </p:spPr>
            <p:txBody>
              <a:bodyPr/>
              <a:lstStyle/>
              <a:p>
                <a:endParaRPr lang="en-US"/>
              </a:p>
            </p:txBody>
          </p:sp>
          <p:sp>
            <p:nvSpPr>
              <p:cNvPr id="208362" name="Freeform 523"/>
              <p:cNvSpPr>
                <a:spLocks/>
              </p:cNvSpPr>
              <p:nvPr/>
            </p:nvSpPr>
            <p:spPr bwMode="auto">
              <a:xfrm>
                <a:off x="2658" y="1750"/>
                <a:ext cx="1" cy="1"/>
              </a:xfrm>
              <a:custGeom>
                <a:avLst/>
                <a:gdLst>
                  <a:gd name="T0" fmla="*/ 0 w 4"/>
                  <a:gd name="T1" fmla="*/ 0 h 4"/>
                  <a:gd name="T2" fmla="*/ 0 w 4"/>
                  <a:gd name="T3" fmla="*/ 0 h 4"/>
                  <a:gd name="T4" fmla="*/ 0 w 4"/>
                  <a:gd name="T5" fmla="*/ 0 h 4"/>
                  <a:gd name="T6" fmla="*/ 0 w 4"/>
                  <a:gd name="T7" fmla="*/ 0 h 4"/>
                  <a:gd name="T8" fmla="*/ 0 60000 65536"/>
                  <a:gd name="T9" fmla="*/ 0 60000 65536"/>
                  <a:gd name="T10" fmla="*/ 0 60000 65536"/>
                  <a:gd name="T11" fmla="*/ 0 60000 65536"/>
                  <a:gd name="T12" fmla="*/ 0 w 4"/>
                  <a:gd name="T13" fmla="*/ 0 h 4"/>
                  <a:gd name="T14" fmla="*/ 4 w 4"/>
                  <a:gd name="T15" fmla="*/ 4 h 4"/>
                </a:gdLst>
                <a:ahLst/>
                <a:cxnLst>
                  <a:cxn ang="T8">
                    <a:pos x="T0" y="T1"/>
                  </a:cxn>
                  <a:cxn ang="T9">
                    <a:pos x="T2" y="T3"/>
                  </a:cxn>
                  <a:cxn ang="T10">
                    <a:pos x="T4" y="T5"/>
                  </a:cxn>
                  <a:cxn ang="T11">
                    <a:pos x="T6" y="T7"/>
                  </a:cxn>
                </a:cxnLst>
                <a:rect l="T12" t="T13" r="T14" b="T15"/>
                <a:pathLst>
                  <a:path w="4" h="4">
                    <a:moveTo>
                      <a:pt x="0" y="4"/>
                    </a:moveTo>
                    <a:lnTo>
                      <a:pt x="1" y="1"/>
                    </a:lnTo>
                    <a:lnTo>
                      <a:pt x="4" y="0"/>
                    </a:lnTo>
                    <a:lnTo>
                      <a:pt x="0" y="4"/>
                    </a:lnTo>
                    <a:close/>
                  </a:path>
                </a:pathLst>
              </a:custGeom>
              <a:solidFill>
                <a:srgbClr val="000000"/>
              </a:solidFill>
              <a:ln w="9525">
                <a:noFill/>
                <a:round/>
                <a:headEnd/>
                <a:tailEnd/>
              </a:ln>
            </p:spPr>
            <p:txBody>
              <a:bodyPr/>
              <a:lstStyle/>
              <a:p>
                <a:endParaRPr lang="en-US"/>
              </a:p>
            </p:txBody>
          </p:sp>
          <p:sp>
            <p:nvSpPr>
              <p:cNvPr id="208363" name="Freeform 524"/>
              <p:cNvSpPr>
                <a:spLocks/>
              </p:cNvSpPr>
              <p:nvPr/>
            </p:nvSpPr>
            <p:spPr bwMode="auto">
              <a:xfrm>
                <a:off x="2659" y="1748"/>
                <a:ext cx="7" cy="8"/>
              </a:xfrm>
              <a:custGeom>
                <a:avLst/>
                <a:gdLst>
                  <a:gd name="T0" fmla="*/ 0 w 30"/>
                  <a:gd name="T1" fmla="*/ 0 h 33"/>
                  <a:gd name="T2" fmla="*/ 0 w 30"/>
                  <a:gd name="T3" fmla="*/ 0 h 33"/>
                  <a:gd name="T4" fmla="*/ 0 w 30"/>
                  <a:gd name="T5" fmla="*/ 0 h 33"/>
                  <a:gd name="T6" fmla="*/ 0 w 30"/>
                  <a:gd name="T7" fmla="*/ 0 h 33"/>
                  <a:gd name="T8" fmla="*/ 0 w 30"/>
                  <a:gd name="T9" fmla="*/ 0 h 33"/>
                  <a:gd name="T10" fmla="*/ 0 w 30"/>
                  <a:gd name="T11" fmla="*/ 0 h 33"/>
                  <a:gd name="T12" fmla="*/ 0 60000 65536"/>
                  <a:gd name="T13" fmla="*/ 0 60000 65536"/>
                  <a:gd name="T14" fmla="*/ 0 60000 65536"/>
                  <a:gd name="T15" fmla="*/ 0 60000 65536"/>
                  <a:gd name="T16" fmla="*/ 0 60000 65536"/>
                  <a:gd name="T17" fmla="*/ 0 60000 65536"/>
                  <a:gd name="T18" fmla="*/ 0 w 30"/>
                  <a:gd name="T19" fmla="*/ 0 h 33"/>
                  <a:gd name="T20" fmla="*/ 30 w 30"/>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0" h="33">
                    <a:moveTo>
                      <a:pt x="12" y="0"/>
                    </a:moveTo>
                    <a:lnTo>
                      <a:pt x="7" y="2"/>
                    </a:lnTo>
                    <a:lnTo>
                      <a:pt x="0" y="11"/>
                    </a:lnTo>
                    <a:lnTo>
                      <a:pt x="22" y="33"/>
                    </a:lnTo>
                    <a:lnTo>
                      <a:pt x="30" y="25"/>
                    </a:lnTo>
                    <a:lnTo>
                      <a:pt x="12" y="0"/>
                    </a:lnTo>
                    <a:close/>
                  </a:path>
                </a:pathLst>
              </a:custGeom>
              <a:solidFill>
                <a:srgbClr val="000000"/>
              </a:solidFill>
              <a:ln w="9525">
                <a:noFill/>
                <a:round/>
                <a:headEnd/>
                <a:tailEnd/>
              </a:ln>
            </p:spPr>
            <p:txBody>
              <a:bodyPr/>
              <a:lstStyle/>
              <a:p>
                <a:endParaRPr lang="en-US"/>
              </a:p>
            </p:txBody>
          </p:sp>
          <p:sp>
            <p:nvSpPr>
              <p:cNvPr id="208364" name="Freeform 525"/>
              <p:cNvSpPr>
                <a:spLocks/>
              </p:cNvSpPr>
              <p:nvPr/>
            </p:nvSpPr>
            <p:spPr bwMode="auto">
              <a:xfrm>
                <a:off x="2660" y="1748"/>
                <a:ext cx="2" cy="1"/>
              </a:xfrm>
              <a:custGeom>
                <a:avLst/>
                <a:gdLst>
                  <a:gd name="T0" fmla="*/ 0 w 5"/>
                  <a:gd name="T1" fmla="*/ 1 h 2"/>
                  <a:gd name="T2" fmla="*/ 0 w 5"/>
                  <a:gd name="T3" fmla="*/ 1 h 2"/>
                  <a:gd name="T4" fmla="*/ 0 w 5"/>
                  <a:gd name="T5" fmla="*/ 0 h 2"/>
                  <a:gd name="T6" fmla="*/ 0 w 5"/>
                  <a:gd name="T7" fmla="*/ 1 h 2"/>
                  <a:gd name="T8" fmla="*/ 0 60000 65536"/>
                  <a:gd name="T9" fmla="*/ 0 60000 65536"/>
                  <a:gd name="T10" fmla="*/ 0 60000 65536"/>
                  <a:gd name="T11" fmla="*/ 0 60000 65536"/>
                  <a:gd name="T12" fmla="*/ 0 w 5"/>
                  <a:gd name="T13" fmla="*/ 0 h 2"/>
                  <a:gd name="T14" fmla="*/ 5 w 5"/>
                  <a:gd name="T15" fmla="*/ 2 h 2"/>
                </a:gdLst>
                <a:ahLst/>
                <a:cxnLst>
                  <a:cxn ang="T8">
                    <a:pos x="T0" y="T1"/>
                  </a:cxn>
                  <a:cxn ang="T9">
                    <a:pos x="T2" y="T3"/>
                  </a:cxn>
                  <a:cxn ang="T10">
                    <a:pos x="T4" y="T5"/>
                  </a:cxn>
                  <a:cxn ang="T11">
                    <a:pos x="T6" y="T7"/>
                  </a:cxn>
                </a:cxnLst>
                <a:rect l="T12" t="T13" r="T14" b="T15"/>
                <a:pathLst>
                  <a:path w="5" h="2">
                    <a:moveTo>
                      <a:pt x="0" y="2"/>
                    </a:moveTo>
                    <a:lnTo>
                      <a:pt x="2" y="1"/>
                    </a:lnTo>
                    <a:lnTo>
                      <a:pt x="5" y="0"/>
                    </a:lnTo>
                    <a:lnTo>
                      <a:pt x="0" y="2"/>
                    </a:lnTo>
                    <a:close/>
                  </a:path>
                </a:pathLst>
              </a:custGeom>
              <a:solidFill>
                <a:srgbClr val="000000"/>
              </a:solidFill>
              <a:ln w="9525">
                <a:noFill/>
                <a:round/>
                <a:headEnd/>
                <a:tailEnd/>
              </a:ln>
            </p:spPr>
            <p:txBody>
              <a:bodyPr/>
              <a:lstStyle/>
              <a:p>
                <a:endParaRPr lang="en-US"/>
              </a:p>
            </p:txBody>
          </p:sp>
          <p:sp>
            <p:nvSpPr>
              <p:cNvPr id="208365" name="Freeform 526"/>
              <p:cNvSpPr>
                <a:spLocks/>
              </p:cNvSpPr>
              <p:nvPr/>
            </p:nvSpPr>
            <p:spPr bwMode="auto">
              <a:xfrm>
                <a:off x="2662" y="1745"/>
                <a:ext cx="8" cy="10"/>
              </a:xfrm>
              <a:custGeom>
                <a:avLst/>
                <a:gdLst>
                  <a:gd name="T0" fmla="*/ 0 w 34"/>
                  <a:gd name="T1" fmla="*/ 0 h 37"/>
                  <a:gd name="T2" fmla="*/ 0 w 34"/>
                  <a:gd name="T3" fmla="*/ 0 h 37"/>
                  <a:gd name="T4" fmla="*/ 0 w 34"/>
                  <a:gd name="T5" fmla="*/ 0 h 37"/>
                  <a:gd name="T6" fmla="*/ 0 w 34"/>
                  <a:gd name="T7" fmla="*/ 0 h 37"/>
                  <a:gd name="T8" fmla="*/ 0 w 34"/>
                  <a:gd name="T9" fmla="*/ 0 h 37"/>
                  <a:gd name="T10" fmla="*/ 0 w 34"/>
                  <a:gd name="T11" fmla="*/ 0 h 37"/>
                  <a:gd name="T12" fmla="*/ 0 60000 65536"/>
                  <a:gd name="T13" fmla="*/ 0 60000 65536"/>
                  <a:gd name="T14" fmla="*/ 0 60000 65536"/>
                  <a:gd name="T15" fmla="*/ 0 60000 65536"/>
                  <a:gd name="T16" fmla="*/ 0 60000 65536"/>
                  <a:gd name="T17" fmla="*/ 0 60000 65536"/>
                  <a:gd name="T18" fmla="*/ 0 w 34"/>
                  <a:gd name="T19" fmla="*/ 0 h 37"/>
                  <a:gd name="T20" fmla="*/ 34 w 34"/>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34" h="37">
                    <a:moveTo>
                      <a:pt x="34" y="26"/>
                    </a:moveTo>
                    <a:lnTo>
                      <a:pt x="16" y="0"/>
                    </a:lnTo>
                    <a:lnTo>
                      <a:pt x="0" y="9"/>
                    </a:lnTo>
                    <a:lnTo>
                      <a:pt x="13" y="37"/>
                    </a:lnTo>
                    <a:lnTo>
                      <a:pt x="29" y="29"/>
                    </a:lnTo>
                    <a:lnTo>
                      <a:pt x="34" y="26"/>
                    </a:lnTo>
                    <a:close/>
                  </a:path>
                </a:pathLst>
              </a:custGeom>
              <a:solidFill>
                <a:srgbClr val="000000"/>
              </a:solidFill>
              <a:ln w="9525">
                <a:noFill/>
                <a:round/>
                <a:headEnd/>
                <a:tailEnd/>
              </a:ln>
            </p:spPr>
            <p:txBody>
              <a:bodyPr/>
              <a:lstStyle/>
              <a:p>
                <a:endParaRPr lang="en-US"/>
              </a:p>
            </p:txBody>
          </p:sp>
          <p:sp>
            <p:nvSpPr>
              <p:cNvPr id="208366" name="Freeform 527"/>
              <p:cNvSpPr>
                <a:spLocks/>
              </p:cNvSpPr>
              <p:nvPr/>
            </p:nvSpPr>
            <p:spPr bwMode="auto">
              <a:xfrm>
                <a:off x="2669" y="1752"/>
                <a:ext cx="1" cy="1"/>
              </a:xfrm>
              <a:custGeom>
                <a:avLst/>
                <a:gdLst>
                  <a:gd name="T0" fmla="*/ 0 w 5"/>
                  <a:gd name="T1" fmla="*/ 0 h 3"/>
                  <a:gd name="T2" fmla="*/ 0 w 5"/>
                  <a:gd name="T3" fmla="*/ 0 h 3"/>
                  <a:gd name="T4" fmla="*/ 0 w 5"/>
                  <a:gd name="T5" fmla="*/ 0 h 3"/>
                  <a:gd name="T6" fmla="*/ 0 w 5"/>
                  <a:gd name="T7" fmla="*/ 0 h 3"/>
                  <a:gd name="T8" fmla="*/ 0 60000 65536"/>
                  <a:gd name="T9" fmla="*/ 0 60000 65536"/>
                  <a:gd name="T10" fmla="*/ 0 60000 65536"/>
                  <a:gd name="T11" fmla="*/ 0 60000 65536"/>
                  <a:gd name="T12" fmla="*/ 0 w 5"/>
                  <a:gd name="T13" fmla="*/ 0 h 3"/>
                  <a:gd name="T14" fmla="*/ 5 w 5"/>
                  <a:gd name="T15" fmla="*/ 3 h 3"/>
                </a:gdLst>
                <a:ahLst/>
                <a:cxnLst>
                  <a:cxn ang="T8">
                    <a:pos x="T0" y="T1"/>
                  </a:cxn>
                  <a:cxn ang="T9">
                    <a:pos x="T2" y="T3"/>
                  </a:cxn>
                  <a:cxn ang="T10">
                    <a:pos x="T4" y="T5"/>
                  </a:cxn>
                  <a:cxn ang="T11">
                    <a:pos x="T6" y="T7"/>
                  </a:cxn>
                </a:cxnLst>
                <a:rect l="T12" t="T13" r="T14" b="T15"/>
                <a:pathLst>
                  <a:path w="5" h="3">
                    <a:moveTo>
                      <a:pt x="5" y="0"/>
                    </a:moveTo>
                    <a:lnTo>
                      <a:pt x="3" y="1"/>
                    </a:lnTo>
                    <a:lnTo>
                      <a:pt x="0" y="3"/>
                    </a:lnTo>
                    <a:lnTo>
                      <a:pt x="5" y="0"/>
                    </a:lnTo>
                    <a:close/>
                  </a:path>
                </a:pathLst>
              </a:custGeom>
              <a:solidFill>
                <a:srgbClr val="000000"/>
              </a:solidFill>
              <a:ln w="9525">
                <a:noFill/>
                <a:round/>
                <a:headEnd/>
                <a:tailEnd/>
              </a:ln>
            </p:spPr>
            <p:txBody>
              <a:bodyPr/>
              <a:lstStyle/>
              <a:p>
                <a:endParaRPr lang="en-US"/>
              </a:p>
            </p:txBody>
          </p:sp>
          <p:sp>
            <p:nvSpPr>
              <p:cNvPr id="208367" name="Freeform 528"/>
              <p:cNvSpPr>
                <a:spLocks/>
              </p:cNvSpPr>
              <p:nvPr/>
            </p:nvSpPr>
            <p:spPr bwMode="auto">
              <a:xfrm>
                <a:off x="2664" y="1743"/>
                <a:ext cx="8" cy="9"/>
              </a:xfrm>
              <a:custGeom>
                <a:avLst/>
                <a:gdLst>
                  <a:gd name="T0" fmla="*/ 0 w 31"/>
                  <a:gd name="T1" fmla="*/ 0 h 33"/>
                  <a:gd name="T2" fmla="*/ 0 w 31"/>
                  <a:gd name="T3" fmla="*/ 0 h 33"/>
                  <a:gd name="T4" fmla="*/ 0 w 31"/>
                  <a:gd name="T5" fmla="*/ 0 h 33"/>
                  <a:gd name="T6" fmla="*/ 0 w 31"/>
                  <a:gd name="T7" fmla="*/ 0 h 33"/>
                  <a:gd name="T8" fmla="*/ 0 w 31"/>
                  <a:gd name="T9" fmla="*/ 0 h 33"/>
                  <a:gd name="T10" fmla="*/ 0 w 31"/>
                  <a:gd name="T11" fmla="*/ 0 h 33"/>
                  <a:gd name="T12" fmla="*/ 0 60000 65536"/>
                  <a:gd name="T13" fmla="*/ 0 60000 65536"/>
                  <a:gd name="T14" fmla="*/ 0 60000 65536"/>
                  <a:gd name="T15" fmla="*/ 0 60000 65536"/>
                  <a:gd name="T16" fmla="*/ 0 60000 65536"/>
                  <a:gd name="T17" fmla="*/ 0 60000 65536"/>
                  <a:gd name="T18" fmla="*/ 0 w 31"/>
                  <a:gd name="T19" fmla="*/ 0 h 33"/>
                  <a:gd name="T20" fmla="*/ 31 w 31"/>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1" h="33">
                    <a:moveTo>
                      <a:pt x="12" y="0"/>
                    </a:moveTo>
                    <a:lnTo>
                      <a:pt x="9" y="2"/>
                    </a:lnTo>
                    <a:lnTo>
                      <a:pt x="0" y="11"/>
                    </a:lnTo>
                    <a:lnTo>
                      <a:pt x="23" y="33"/>
                    </a:lnTo>
                    <a:lnTo>
                      <a:pt x="31" y="25"/>
                    </a:lnTo>
                    <a:lnTo>
                      <a:pt x="12" y="0"/>
                    </a:lnTo>
                    <a:close/>
                  </a:path>
                </a:pathLst>
              </a:custGeom>
              <a:solidFill>
                <a:srgbClr val="000000"/>
              </a:solidFill>
              <a:ln w="9525">
                <a:noFill/>
                <a:round/>
                <a:headEnd/>
                <a:tailEnd/>
              </a:ln>
            </p:spPr>
            <p:txBody>
              <a:bodyPr/>
              <a:lstStyle/>
              <a:p>
                <a:endParaRPr lang="en-US"/>
              </a:p>
            </p:txBody>
          </p:sp>
          <p:sp>
            <p:nvSpPr>
              <p:cNvPr id="208368" name="Freeform 529"/>
              <p:cNvSpPr>
                <a:spLocks/>
              </p:cNvSpPr>
              <p:nvPr/>
            </p:nvSpPr>
            <p:spPr bwMode="auto">
              <a:xfrm>
                <a:off x="2667" y="1743"/>
                <a:ext cx="1" cy="1"/>
              </a:xfrm>
              <a:custGeom>
                <a:avLst/>
                <a:gdLst>
                  <a:gd name="T0" fmla="*/ 0 w 3"/>
                  <a:gd name="T1" fmla="*/ 1 h 2"/>
                  <a:gd name="T2" fmla="*/ 0 w 3"/>
                  <a:gd name="T3" fmla="*/ 1 h 2"/>
                  <a:gd name="T4" fmla="*/ 0 w 3"/>
                  <a:gd name="T5" fmla="*/ 0 h 2"/>
                  <a:gd name="T6" fmla="*/ 0 w 3"/>
                  <a:gd name="T7" fmla="*/ 1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0" y="2"/>
                    </a:moveTo>
                    <a:lnTo>
                      <a:pt x="1" y="1"/>
                    </a:lnTo>
                    <a:lnTo>
                      <a:pt x="3" y="0"/>
                    </a:lnTo>
                    <a:lnTo>
                      <a:pt x="0" y="2"/>
                    </a:lnTo>
                    <a:close/>
                  </a:path>
                </a:pathLst>
              </a:custGeom>
              <a:solidFill>
                <a:srgbClr val="000000"/>
              </a:solidFill>
              <a:ln w="9525">
                <a:noFill/>
                <a:round/>
                <a:headEnd/>
                <a:tailEnd/>
              </a:ln>
            </p:spPr>
            <p:txBody>
              <a:bodyPr/>
              <a:lstStyle/>
              <a:p>
                <a:endParaRPr lang="en-US"/>
              </a:p>
            </p:txBody>
          </p:sp>
          <p:sp>
            <p:nvSpPr>
              <p:cNvPr id="208369" name="Freeform 530"/>
              <p:cNvSpPr>
                <a:spLocks/>
              </p:cNvSpPr>
              <p:nvPr/>
            </p:nvSpPr>
            <p:spPr bwMode="auto">
              <a:xfrm>
                <a:off x="2668" y="1742"/>
                <a:ext cx="7" cy="9"/>
              </a:xfrm>
              <a:custGeom>
                <a:avLst/>
                <a:gdLst>
                  <a:gd name="T0" fmla="*/ 0 w 30"/>
                  <a:gd name="T1" fmla="*/ 0 h 35"/>
                  <a:gd name="T2" fmla="*/ 0 w 30"/>
                  <a:gd name="T3" fmla="*/ 0 h 35"/>
                  <a:gd name="T4" fmla="*/ 0 w 30"/>
                  <a:gd name="T5" fmla="*/ 0 h 35"/>
                  <a:gd name="T6" fmla="*/ 0 w 30"/>
                  <a:gd name="T7" fmla="*/ 0 h 35"/>
                  <a:gd name="T8" fmla="*/ 0 w 30"/>
                  <a:gd name="T9" fmla="*/ 0 h 35"/>
                  <a:gd name="T10" fmla="*/ 0 60000 65536"/>
                  <a:gd name="T11" fmla="*/ 0 60000 65536"/>
                  <a:gd name="T12" fmla="*/ 0 60000 65536"/>
                  <a:gd name="T13" fmla="*/ 0 60000 65536"/>
                  <a:gd name="T14" fmla="*/ 0 60000 65536"/>
                  <a:gd name="T15" fmla="*/ 0 w 30"/>
                  <a:gd name="T16" fmla="*/ 0 h 35"/>
                  <a:gd name="T17" fmla="*/ 30 w 30"/>
                  <a:gd name="T18" fmla="*/ 35 h 35"/>
                </a:gdLst>
                <a:ahLst/>
                <a:cxnLst>
                  <a:cxn ang="T10">
                    <a:pos x="T0" y="T1"/>
                  </a:cxn>
                  <a:cxn ang="T11">
                    <a:pos x="T2" y="T3"/>
                  </a:cxn>
                  <a:cxn ang="T12">
                    <a:pos x="T4" y="T5"/>
                  </a:cxn>
                  <a:cxn ang="T13">
                    <a:pos x="T6" y="T7"/>
                  </a:cxn>
                  <a:cxn ang="T14">
                    <a:pos x="T8" y="T9"/>
                  </a:cxn>
                </a:cxnLst>
                <a:rect l="T15" t="T16" r="T17" b="T18"/>
                <a:pathLst>
                  <a:path w="30" h="35">
                    <a:moveTo>
                      <a:pt x="15" y="0"/>
                    </a:moveTo>
                    <a:lnTo>
                      <a:pt x="30" y="28"/>
                    </a:lnTo>
                    <a:lnTo>
                      <a:pt x="15" y="35"/>
                    </a:lnTo>
                    <a:lnTo>
                      <a:pt x="0" y="7"/>
                    </a:lnTo>
                    <a:lnTo>
                      <a:pt x="15" y="0"/>
                    </a:lnTo>
                    <a:close/>
                  </a:path>
                </a:pathLst>
              </a:custGeom>
              <a:solidFill>
                <a:srgbClr val="000000"/>
              </a:solidFill>
              <a:ln w="9525">
                <a:noFill/>
                <a:round/>
                <a:headEnd/>
                <a:tailEnd/>
              </a:ln>
            </p:spPr>
            <p:txBody>
              <a:bodyPr/>
              <a:lstStyle/>
              <a:p>
                <a:endParaRPr lang="en-US"/>
              </a:p>
            </p:txBody>
          </p:sp>
          <p:sp>
            <p:nvSpPr>
              <p:cNvPr id="208370" name="Freeform 531"/>
              <p:cNvSpPr>
                <a:spLocks/>
              </p:cNvSpPr>
              <p:nvPr/>
            </p:nvSpPr>
            <p:spPr bwMode="auto">
              <a:xfrm>
                <a:off x="2691" y="1725"/>
                <a:ext cx="6" cy="8"/>
              </a:xfrm>
              <a:custGeom>
                <a:avLst/>
                <a:gdLst>
                  <a:gd name="T0" fmla="*/ 0 w 24"/>
                  <a:gd name="T1" fmla="*/ 0 h 31"/>
                  <a:gd name="T2" fmla="*/ 0 w 24"/>
                  <a:gd name="T3" fmla="*/ 0 h 31"/>
                  <a:gd name="T4" fmla="*/ 0 w 24"/>
                  <a:gd name="T5" fmla="*/ 0 h 31"/>
                  <a:gd name="T6" fmla="*/ 0 w 24"/>
                  <a:gd name="T7" fmla="*/ 0 h 31"/>
                  <a:gd name="T8" fmla="*/ 0 w 24"/>
                  <a:gd name="T9" fmla="*/ 0 h 31"/>
                  <a:gd name="T10" fmla="*/ 0 w 24"/>
                  <a:gd name="T11" fmla="*/ 0 h 31"/>
                  <a:gd name="T12" fmla="*/ 0 60000 65536"/>
                  <a:gd name="T13" fmla="*/ 0 60000 65536"/>
                  <a:gd name="T14" fmla="*/ 0 60000 65536"/>
                  <a:gd name="T15" fmla="*/ 0 60000 65536"/>
                  <a:gd name="T16" fmla="*/ 0 60000 65536"/>
                  <a:gd name="T17" fmla="*/ 0 60000 65536"/>
                  <a:gd name="T18" fmla="*/ 0 w 24"/>
                  <a:gd name="T19" fmla="*/ 0 h 31"/>
                  <a:gd name="T20" fmla="*/ 24 w 24"/>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24" h="31">
                    <a:moveTo>
                      <a:pt x="24" y="22"/>
                    </a:moveTo>
                    <a:lnTo>
                      <a:pt x="3" y="0"/>
                    </a:lnTo>
                    <a:lnTo>
                      <a:pt x="0" y="3"/>
                    </a:lnTo>
                    <a:lnTo>
                      <a:pt x="13" y="31"/>
                    </a:lnTo>
                    <a:lnTo>
                      <a:pt x="18" y="29"/>
                    </a:lnTo>
                    <a:lnTo>
                      <a:pt x="24" y="22"/>
                    </a:lnTo>
                    <a:close/>
                  </a:path>
                </a:pathLst>
              </a:custGeom>
              <a:solidFill>
                <a:srgbClr val="000000"/>
              </a:solidFill>
              <a:ln w="9525">
                <a:noFill/>
                <a:round/>
                <a:headEnd/>
                <a:tailEnd/>
              </a:ln>
            </p:spPr>
            <p:txBody>
              <a:bodyPr/>
              <a:lstStyle/>
              <a:p>
                <a:endParaRPr lang="en-US"/>
              </a:p>
            </p:txBody>
          </p:sp>
          <p:sp>
            <p:nvSpPr>
              <p:cNvPr id="208371" name="Freeform 532"/>
              <p:cNvSpPr>
                <a:spLocks/>
              </p:cNvSpPr>
              <p:nvPr/>
            </p:nvSpPr>
            <p:spPr bwMode="auto">
              <a:xfrm>
                <a:off x="2695" y="1731"/>
                <a:ext cx="2" cy="1"/>
              </a:xfrm>
              <a:custGeom>
                <a:avLst/>
                <a:gdLst>
                  <a:gd name="T0" fmla="*/ 0 w 6"/>
                  <a:gd name="T1" fmla="*/ 0 h 7"/>
                  <a:gd name="T2" fmla="*/ 0 w 6"/>
                  <a:gd name="T3" fmla="*/ 0 h 7"/>
                  <a:gd name="T4" fmla="*/ 0 w 6"/>
                  <a:gd name="T5" fmla="*/ 0 h 7"/>
                  <a:gd name="T6" fmla="*/ 0 w 6"/>
                  <a:gd name="T7" fmla="*/ 0 h 7"/>
                  <a:gd name="T8" fmla="*/ 0 60000 65536"/>
                  <a:gd name="T9" fmla="*/ 0 60000 65536"/>
                  <a:gd name="T10" fmla="*/ 0 60000 65536"/>
                  <a:gd name="T11" fmla="*/ 0 60000 65536"/>
                  <a:gd name="T12" fmla="*/ 0 w 6"/>
                  <a:gd name="T13" fmla="*/ 0 h 7"/>
                  <a:gd name="T14" fmla="*/ 6 w 6"/>
                  <a:gd name="T15" fmla="*/ 7 h 7"/>
                </a:gdLst>
                <a:ahLst/>
                <a:cxnLst>
                  <a:cxn ang="T8">
                    <a:pos x="T0" y="T1"/>
                  </a:cxn>
                  <a:cxn ang="T9">
                    <a:pos x="T2" y="T3"/>
                  </a:cxn>
                  <a:cxn ang="T10">
                    <a:pos x="T4" y="T5"/>
                  </a:cxn>
                  <a:cxn ang="T11">
                    <a:pos x="T6" y="T7"/>
                  </a:cxn>
                </a:cxnLst>
                <a:rect l="T12" t="T13" r="T14" b="T15"/>
                <a:pathLst>
                  <a:path w="6" h="7">
                    <a:moveTo>
                      <a:pt x="6" y="0"/>
                    </a:moveTo>
                    <a:lnTo>
                      <a:pt x="5" y="4"/>
                    </a:lnTo>
                    <a:lnTo>
                      <a:pt x="0" y="7"/>
                    </a:lnTo>
                    <a:lnTo>
                      <a:pt x="6" y="0"/>
                    </a:lnTo>
                    <a:close/>
                  </a:path>
                </a:pathLst>
              </a:custGeom>
              <a:solidFill>
                <a:srgbClr val="000000"/>
              </a:solidFill>
              <a:ln w="9525">
                <a:noFill/>
                <a:round/>
                <a:headEnd/>
                <a:tailEnd/>
              </a:ln>
            </p:spPr>
            <p:txBody>
              <a:bodyPr/>
              <a:lstStyle/>
              <a:p>
                <a:endParaRPr lang="en-US"/>
              </a:p>
            </p:txBody>
          </p:sp>
          <p:sp>
            <p:nvSpPr>
              <p:cNvPr id="208372" name="Freeform 533"/>
              <p:cNvSpPr>
                <a:spLocks/>
              </p:cNvSpPr>
              <p:nvPr/>
            </p:nvSpPr>
            <p:spPr bwMode="auto">
              <a:xfrm>
                <a:off x="2690" y="1721"/>
                <a:ext cx="9" cy="10"/>
              </a:xfrm>
              <a:custGeom>
                <a:avLst/>
                <a:gdLst>
                  <a:gd name="T0" fmla="*/ 0 w 37"/>
                  <a:gd name="T1" fmla="*/ 0 h 38"/>
                  <a:gd name="T2" fmla="*/ 0 w 37"/>
                  <a:gd name="T3" fmla="*/ 0 h 38"/>
                  <a:gd name="T4" fmla="*/ 0 w 37"/>
                  <a:gd name="T5" fmla="*/ 0 h 38"/>
                  <a:gd name="T6" fmla="*/ 0 w 37"/>
                  <a:gd name="T7" fmla="*/ 0 h 38"/>
                  <a:gd name="T8" fmla="*/ 0 w 37"/>
                  <a:gd name="T9" fmla="*/ 0 h 38"/>
                  <a:gd name="T10" fmla="*/ 0 w 37"/>
                  <a:gd name="T11" fmla="*/ 0 h 38"/>
                  <a:gd name="T12" fmla="*/ 0 60000 65536"/>
                  <a:gd name="T13" fmla="*/ 0 60000 65536"/>
                  <a:gd name="T14" fmla="*/ 0 60000 65536"/>
                  <a:gd name="T15" fmla="*/ 0 60000 65536"/>
                  <a:gd name="T16" fmla="*/ 0 60000 65536"/>
                  <a:gd name="T17" fmla="*/ 0 60000 65536"/>
                  <a:gd name="T18" fmla="*/ 0 w 37"/>
                  <a:gd name="T19" fmla="*/ 0 h 38"/>
                  <a:gd name="T20" fmla="*/ 37 w 37"/>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37" h="38">
                    <a:moveTo>
                      <a:pt x="16" y="0"/>
                    </a:moveTo>
                    <a:lnTo>
                      <a:pt x="9" y="8"/>
                    </a:lnTo>
                    <a:lnTo>
                      <a:pt x="0" y="24"/>
                    </a:lnTo>
                    <a:lnTo>
                      <a:pt x="28" y="38"/>
                    </a:lnTo>
                    <a:lnTo>
                      <a:pt x="37" y="22"/>
                    </a:lnTo>
                    <a:lnTo>
                      <a:pt x="16" y="0"/>
                    </a:lnTo>
                    <a:close/>
                  </a:path>
                </a:pathLst>
              </a:custGeom>
              <a:solidFill>
                <a:srgbClr val="000000"/>
              </a:solidFill>
              <a:ln w="9525">
                <a:noFill/>
                <a:round/>
                <a:headEnd/>
                <a:tailEnd/>
              </a:ln>
            </p:spPr>
            <p:txBody>
              <a:bodyPr/>
              <a:lstStyle/>
              <a:p>
                <a:endParaRPr lang="en-US"/>
              </a:p>
            </p:txBody>
          </p:sp>
          <p:sp>
            <p:nvSpPr>
              <p:cNvPr id="208373" name="Freeform 534"/>
              <p:cNvSpPr>
                <a:spLocks/>
              </p:cNvSpPr>
              <p:nvPr/>
            </p:nvSpPr>
            <p:spPr bwMode="auto">
              <a:xfrm>
                <a:off x="2692" y="1721"/>
                <a:ext cx="2" cy="2"/>
              </a:xfrm>
              <a:custGeom>
                <a:avLst/>
                <a:gdLst>
                  <a:gd name="T0" fmla="*/ 0 w 7"/>
                  <a:gd name="T1" fmla="*/ 0 h 8"/>
                  <a:gd name="T2" fmla="*/ 0 w 7"/>
                  <a:gd name="T3" fmla="*/ 0 h 8"/>
                  <a:gd name="T4" fmla="*/ 0 w 7"/>
                  <a:gd name="T5" fmla="*/ 0 h 8"/>
                  <a:gd name="T6" fmla="*/ 0 w 7"/>
                  <a:gd name="T7" fmla="*/ 0 h 8"/>
                  <a:gd name="T8" fmla="*/ 0 60000 65536"/>
                  <a:gd name="T9" fmla="*/ 0 60000 65536"/>
                  <a:gd name="T10" fmla="*/ 0 60000 65536"/>
                  <a:gd name="T11" fmla="*/ 0 60000 65536"/>
                  <a:gd name="T12" fmla="*/ 0 w 7"/>
                  <a:gd name="T13" fmla="*/ 0 h 8"/>
                  <a:gd name="T14" fmla="*/ 7 w 7"/>
                  <a:gd name="T15" fmla="*/ 8 h 8"/>
                </a:gdLst>
                <a:ahLst/>
                <a:cxnLst>
                  <a:cxn ang="T8">
                    <a:pos x="T0" y="T1"/>
                  </a:cxn>
                  <a:cxn ang="T9">
                    <a:pos x="T2" y="T3"/>
                  </a:cxn>
                  <a:cxn ang="T10">
                    <a:pos x="T4" y="T5"/>
                  </a:cxn>
                  <a:cxn ang="T11">
                    <a:pos x="T6" y="T7"/>
                  </a:cxn>
                </a:cxnLst>
                <a:rect l="T12" t="T13" r="T14" b="T15"/>
                <a:pathLst>
                  <a:path w="7" h="8">
                    <a:moveTo>
                      <a:pt x="0" y="8"/>
                    </a:moveTo>
                    <a:lnTo>
                      <a:pt x="2" y="3"/>
                    </a:lnTo>
                    <a:lnTo>
                      <a:pt x="7" y="0"/>
                    </a:lnTo>
                    <a:lnTo>
                      <a:pt x="0" y="8"/>
                    </a:lnTo>
                    <a:close/>
                  </a:path>
                </a:pathLst>
              </a:custGeom>
              <a:solidFill>
                <a:srgbClr val="000000"/>
              </a:solidFill>
              <a:ln w="9525">
                <a:noFill/>
                <a:round/>
                <a:headEnd/>
                <a:tailEnd/>
              </a:ln>
            </p:spPr>
            <p:txBody>
              <a:bodyPr/>
              <a:lstStyle/>
              <a:p>
                <a:endParaRPr lang="en-US"/>
              </a:p>
            </p:txBody>
          </p:sp>
          <p:sp>
            <p:nvSpPr>
              <p:cNvPr id="208374" name="Freeform 535"/>
              <p:cNvSpPr>
                <a:spLocks/>
              </p:cNvSpPr>
              <p:nvPr/>
            </p:nvSpPr>
            <p:spPr bwMode="auto">
              <a:xfrm>
                <a:off x="2694" y="1719"/>
                <a:ext cx="8" cy="9"/>
              </a:xfrm>
              <a:custGeom>
                <a:avLst/>
                <a:gdLst>
                  <a:gd name="T0" fmla="*/ 0 w 34"/>
                  <a:gd name="T1" fmla="*/ 0 h 36"/>
                  <a:gd name="T2" fmla="*/ 0 w 34"/>
                  <a:gd name="T3" fmla="*/ 0 h 36"/>
                  <a:gd name="T4" fmla="*/ 0 w 34"/>
                  <a:gd name="T5" fmla="*/ 0 h 36"/>
                  <a:gd name="T6" fmla="*/ 0 w 34"/>
                  <a:gd name="T7" fmla="*/ 0 h 36"/>
                  <a:gd name="T8" fmla="*/ 0 w 34"/>
                  <a:gd name="T9" fmla="*/ 0 h 36"/>
                  <a:gd name="T10" fmla="*/ 0 w 34"/>
                  <a:gd name="T11" fmla="*/ 0 h 36"/>
                  <a:gd name="T12" fmla="*/ 0 60000 65536"/>
                  <a:gd name="T13" fmla="*/ 0 60000 65536"/>
                  <a:gd name="T14" fmla="*/ 0 60000 65536"/>
                  <a:gd name="T15" fmla="*/ 0 60000 65536"/>
                  <a:gd name="T16" fmla="*/ 0 60000 65536"/>
                  <a:gd name="T17" fmla="*/ 0 60000 65536"/>
                  <a:gd name="T18" fmla="*/ 0 w 34"/>
                  <a:gd name="T19" fmla="*/ 0 h 36"/>
                  <a:gd name="T20" fmla="*/ 34 w 34"/>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34" h="36">
                    <a:moveTo>
                      <a:pt x="34" y="26"/>
                    </a:moveTo>
                    <a:lnTo>
                      <a:pt x="16" y="0"/>
                    </a:lnTo>
                    <a:lnTo>
                      <a:pt x="0" y="7"/>
                    </a:lnTo>
                    <a:lnTo>
                      <a:pt x="13" y="36"/>
                    </a:lnTo>
                    <a:lnTo>
                      <a:pt x="29" y="28"/>
                    </a:lnTo>
                    <a:lnTo>
                      <a:pt x="34" y="26"/>
                    </a:lnTo>
                    <a:close/>
                  </a:path>
                </a:pathLst>
              </a:custGeom>
              <a:solidFill>
                <a:srgbClr val="000000"/>
              </a:solidFill>
              <a:ln w="9525">
                <a:noFill/>
                <a:round/>
                <a:headEnd/>
                <a:tailEnd/>
              </a:ln>
            </p:spPr>
            <p:txBody>
              <a:bodyPr/>
              <a:lstStyle/>
              <a:p>
                <a:endParaRPr lang="en-US"/>
              </a:p>
            </p:txBody>
          </p:sp>
          <p:sp>
            <p:nvSpPr>
              <p:cNvPr id="208375" name="Freeform 536"/>
              <p:cNvSpPr>
                <a:spLocks/>
              </p:cNvSpPr>
              <p:nvPr/>
            </p:nvSpPr>
            <p:spPr bwMode="auto">
              <a:xfrm>
                <a:off x="2701" y="1726"/>
                <a:ext cx="1" cy="1"/>
              </a:xfrm>
              <a:custGeom>
                <a:avLst/>
                <a:gdLst>
                  <a:gd name="T0" fmla="*/ 0 w 5"/>
                  <a:gd name="T1" fmla="*/ 0 h 2"/>
                  <a:gd name="T2" fmla="*/ 0 w 5"/>
                  <a:gd name="T3" fmla="*/ 1 h 2"/>
                  <a:gd name="T4" fmla="*/ 0 w 5"/>
                  <a:gd name="T5" fmla="*/ 1 h 2"/>
                  <a:gd name="T6" fmla="*/ 0 w 5"/>
                  <a:gd name="T7" fmla="*/ 0 h 2"/>
                  <a:gd name="T8" fmla="*/ 0 60000 65536"/>
                  <a:gd name="T9" fmla="*/ 0 60000 65536"/>
                  <a:gd name="T10" fmla="*/ 0 60000 65536"/>
                  <a:gd name="T11" fmla="*/ 0 60000 65536"/>
                  <a:gd name="T12" fmla="*/ 0 w 5"/>
                  <a:gd name="T13" fmla="*/ 0 h 2"/>
                  <a:gd name="T14" fmla="*/ 5 w 5"/>
                  <a:gd name="T15" fmla="*/ 2 h 2"/>
                </a:gdLst>
                <a:ahLst/>
                <a:cxnLst>
                  <a:cxn ang="T8">
                    <a:pos x="T0" y="T1"/>
                  </a:cxn>
                  <a:cxn ang="T9">
                    <a:pos x="T2" y="T3"/>
                  </a:cxn>
                  <a:cxn ang="T10">
                    <a:pos x="T4" y="T5"/>
                  </a:cxn>
                  <a:cxn ang="T11">
                    <a:pos x="T6" y="T7"/>
                  </a:cxn>
                </a:cxnLst>
                <a:rect l="T12" t="T13" r="T14" b="T15"/>
                <a:pathLst>
                  <a:path w="5" h="2">
                    <a:moveTo>
                      <a:pt x="5" y="0"/>
                    </a:moveTo>
                    <a:lnTo>
                      <a:pt x="3" y="1"/>
                    </a:lnTo>
                    <a:lnTo>
                      <a:pt x="0" y="2"/>
                    </a:lnTo>
                    <a:lnTo>
                      <a:pt x="5" y="0"/>
                    </a:lnTo>
                    <a:close/>
                  </a:path>
                </a:pathLst>
              </a:custGeom>
              <a:solidFill>
                <a:srgbClr val="000000"/>
              </a:solidFill>
              <a:ln w="9525">
                <a:noFill/>
                <a:round/>
                <a:headEnd/>
                <a:tailEnd/>
              </a:ln>
            </p:spPr>
            <p:txBody>
              <a:bodyPr/>
              <a:lstStyle/>
              <a:p>
                <a:endParaRPr lang="en-US"/>
              </a:p>
            </p:txBody>
          </p:sp>
          <p:sp>
            <p:nvSpPr>
              <p:cNvPr id="208376" name="Freeform 537"/>
              <p:cNvSpPr>
                <a:spLocks/>
              </p:cNvSpPr>
              <p:nvPr/>
            </p:nvSpPr>
            <p:spPr bwMode="auto">
              <a:xfrm>
                <a:off x="2697" y="1718"/>
                <a:ext cx="7" cy="8"/>
              </a:xfrm>
              <a:custGeom>
                <a:avLst/>
                <a:gdLst>
                  <a:gd name="T0" fmla="*/ 0 w 31"/>
                  <a:gd name="T1" fmla="*/ 0 h 31"/>
                  <a:gd name="T2" fmla="*/ 0 w 31"/>
                  <a:gd name="T3" fmla="*/ 0 h 31"/>
                  <a:gd name="T4" fmla="*/ 0 w 31"/>
                  <a:gd name="T5" fmla="*/ 0 h 31"/>
                  <a:gd name="T6" fmla="*/ 0 w 31"/>
                  <a:gd name="T7" fmla="*/ 0 h 31"/>
                  <a:gd name="T8" fmla="*/ 0 w 31"/>
                  <a:gd name="T9" fmla="*/ 0 h 31"/>
                  <a:gd name="T10" fmla="*/ 0 w 31"/>
                  <a:gd name="T11" fmla="*/ 0 h 31"/>
                  <a:gd name="T12" fmla="*/ 0 60000 65536"/>
                  <a:gd name="T13" fmla="*/ 0 60000 65536"/>
                  <a:gd name="T14" fmla="*/ 0 60000 65536"/>
                  <a:gd name="T15" fmla="*/ 0 60000 65536"/>
                  <a:gd name="T16" fmla="*/ 0 60000 65536"/>
                  <a:gd name="T17" fmla="*/ 0 60000 65536"/>
                  <a:gd name="T18" fmla="*/ 0 w 31"/>
                  <a:gd name="T19" fmla="*/ 0 h 31"/>
                  <a:gd name="T20" fmla="*/ 31 w 31"/>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31" h="31">
                    <a:moveTo>
                      <a:pt x="31" y="22"/>
                    </a:moveTo>
                    <a:lnTo>
                      <a:pt x="9" y="0"/>
                    </a:lnTo>
                    <a:lnTo>
                      <a:pt x="0" y="7"/>
                    </a:lnTo>
                    <a:lnTo>
                      <a:pt x="23" y="31"/>
                    </a:lnTo>
                    <a:lnTo>
                      <a:pt x="31" y="22"/>
                    </a:lnTo>
                    <a:close/>
                  </a:path>
                </a:pathLst>
              </a:custGeom>
              <a:solidFill>
                <a:srgbClr val="000000"/>
              </a:solidFill>
              <a:ln w="9525">
                <a:noFill/>
                <a:round/>
                <a:headEnd/>
                <a:tailEnd/>
              </a:ln>
            </p:spPr>
            <p:txBody>
              <a:bodyPr/>
              <a:lstStyle/>
              <a:p>
                <a:endParaRPr lang="en-US"/>
              </a:p>
            </p:txBody>
          </p:sp>
          <p:sp>
            <p:nvSpPr>
              <p:cNvPr id="208377" name="Rectangle 538"/>
              <p:cNvSpPr>
                <a:spLocks noChangeArrowheads="1"/>
              </p:cNvSpPr>
              <p:nvPr/>
            </p:nvSpPr>
            <p:spPr bwMode="auto">
              <a:xfrm>
                <a:off x="2699" y="1718"/>
                <a:ext cx="1" cy="1"/>
              </a:xfrm>
              <a:prstGeom prst="rect">
                <a:avLst/>
              </a:prstGeom>
              <a:solidFill>
                <a:srgbClr val="000000"/>
              </a:solidFill>
              <a:ln w="9525">
                <a:noFill/>
                <a:miter lim="800000"/>
                <a:headEnd/>
                <a:tailEnd/>
              </a:ln>
            </p:spPr>
            <p:txBody>
              <a:bodyPr/>
              <a:lstStyle/>
              <a:p>
                <a:endParaRPr lang="en-US">
                  <a:latin typeface="Times New Roman" pitchFamily="18" charset="0"/>
                  <a:cs typeface="Times New Roman" pitchFamily="18" charset="0"/>
                </a:endParaRPr>
              </a:p>
            </p:txBody>
          </p:sp>
          <p:sp>
            <p:nvSpPr>
              <p:cNvPr id="208378" name="Freeform 539"/>
              <p:cNvSpPr>
                <a:spLocks/>
              </p:cNvSpPr>
              <p:nvPr/>
            </p:nvSpPr>
            <p:spPr bwMode="auto">
              <a:xfrm>
                <a:off x="2699" y="1715"/>
                <a:ext cx="7" cy="9"/>
              </a:xfrm>
              <a:custGeom>
                <a:avLst/>
                <a:gdLst>
                  <a:gd name="T0" fmla="*/ 0 w 30"/>
                  <a:gd name="T1" fmla="*/ 0 h 33"/>
                  <a:gd name="T2" fmla="*/ 0 w 30"/>
                  <a:gd name="T3" fmla="*/ 0 h 33"/>
                  <a:gd name="T4" fmla="*/ 0 w 30"/>
                  <a:gd name="T5" fmla="*/ 0 h 33"/>
                  <a:gd name="T6" fmla="*/ 0 w 30"/>
                  <a:gd name="T7" fmla="*/ 0 h 33"/>
                  <a:gd name="T8" fmla="*/ 0 w 30"/>
                  <a:gd name="T9" fmla="*/ 0 h 33"/>
                  <a:gd name="T10" fmla="*/ 0 w 30"/>
                  <a:gd name="T11" fmla="*/ 0 h 33"/>
                  <a:gd name="T12" fmla="*/ 0 60000 65536"/>
                  <a:gd name="T13" fmla="*/ 0 60000 65536"/>
                  <a:gd name="T14" fmla="*/ 0 60000 65536"/>
                  <a:gd name="T15" fmla="*/ 0 60000 65536"/>
                  <a:gd name="T16" fmla="*/ 0 60000 65536"/>
                  <a:gd name="T17" fmla="*/ 0 60000 65536"/>
                  <a:gd name="T18" fmla="*/ 0 w 30"/>
                  <a:gd name="T19" fmla="*/ 0 h 33"/>
                  <a:gd name="T20" fmla="*/ 30 w 30"/>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0" h="33">
                    <a:moveTo>
                      <a:pt x="12" y="0"/>
                    </a:moveTo>
                    <a:lnTo>
                      <a:pt x="7" y="2"/>
                    </a:lnTo>
                    <a:lnTo>
                      <a:pt x="0" y="11"/>
                    </a:lnTo>
                    <a:lnTo>
                      <a:pt x="22" y="33"/>
                    </a:lnTo>
                    <a:lnTo>
                      <a:pt x="30" y="26"/>
                    </a:lnTo>
                    <a:lnTo>
                      <a:pt x="12" y="0"/>
                    </a:lnTo>
                    <a:close/>
                  </a:path>
                </a:pathLst>
              </a:custGeom>
              <a:solidFill>
                <a:srgbClr val="000000"/>
              </a:solidFill>
              <a:ln w="9525">
                <a:noFill/>
                <a:round/>
                <a:headEnd/>
                <a:tailEnd/>
              </a:ln>
            </p:spPr>
            <p:txBody>
              <a:bodyPr/>
              <a:lstStyle/>
              <a:p>
                <a:endParaRPr lang="en-US"/>
              </a:p>
            </p:txBody>
          </p:sp>
          <p:sp>
            <p:nvSpPr>
              <p:cNvPr id="208379" name="Freeform 540"/>
              <p:cNvSpPr>
                <a:spLocks/>
              </p:cNvSpPr>
              <p:nvPr/>
            </p:nvSpPr>
            <p:spPr bwMode="auto">
              <a:xfrm>
                <a:off x="2701" y="1715"/>
                <a:ext cx="1" cy="1"/>
              </a:xfrm>
              <a:custGeom>
                <a:avLst/>
                <a:gdLst>
                  <a:gd name="T0" fmla="*/ 0 w 5"/>
                  <a:gd name="T1" fmla="*/ 1 h 2"/>
                  <a:gd name="T2" fmla="*/ 0 w 5"/>
                  <a:gd name="T3" fmla="*/ 1 h 2"/>
                  <a:gd name="T4" fmla="*/ 0 w 5"/>
                  <a:gd name="T5" fmla="*/ 0 h 2"/>
                  <a:gd name="T6" fmla="*/ 0 w 5"/>
                  <a:gd name="T7" fmla="*/ 1 h 2"/>
                  <a:gd name="T8" fmla="*/ 0 60000 65536"/>
                  <a:gd name="T9" fmla="*/ 0 60000 65536"/>
                  <a:gd name="T10" fmla="*/ 0 60000 65536"/>
                  <a:gd name="T11" fmla="*/ 0 60000 65536"/>
                  <a:gd name="T12" fmla="*/ 0 w 5"/>
                  <a:gd name="T13" fmla="*/ 0 h 2"/>
                  <a:gd name="T14" fmla="*/ 5 w 5"/>
                  <a:gd name="T15" fmla="*/ 2 h 2"/>
                </a:gdLst>
                <a:ahLst/>
                <a:cxnLst>
                  <a:cxn ang="T8">
                    <a:pos x="T0" y="T1"/>
                  </a:cxn>
                  <a:cxn ang="T9">
                    <a:pos x="T2" y="T3"/>
                  </a:cxn>
                  <a:cxn ang="T10">
                    <a:pos x="T4" y="T5"/>
                  </a:cxn>
                  <a:cxn ang="T11">
                    <a:pos x="T6" y="T7"/>
                  </a:cxn>
                </a:cxnLst>
                <a:rect l="T12" t="T13" r="T14" b="T15"/>
                <a:pathLst>
                  <a:path w="5" h="2">
                    <a:moveTo>
                      <a:pt x="0" y="2"/>
                    </a:moveTo>
                    <a:lnTo>
                      <a:pt x="2" y="1"/>
                    </a:lnTo>
                    <a:lnTo>
                      <a:pt x="5" y="0"/>
                    </a:lnTo>
                    <a:lnTo>
                      <a:pt x="0" y="2"/>
                    </a:lnTo>
                    <a:close/>
                  </a:path>
                </a:pathLst>
              </a:custGeom>
              <a:solidFill>
                <a:srgbClr val="000000"/>
              </a:solidFill>
              <a:ln w="9525">
                <a:noFill/>
                <a:round/>
                <a:headEnd/>
                <a:tailEnd/>
              </a:ln>
            </p:spPr>
            <p:txBody>
              <a:bodyPr/>
              <a:lstStyle/>
              <a:p>
                <a:endParaRPr lang="en-US"/>
              </a:p>
            </p:txBody>
          </p:sp>
          <p:sp>
            <p:nvSpPr>
              <p:cNvPr id="208380" name="Freeform 541"/>
              <p:cNvSpPr>
                <a:spLocks/>
              </p:cNvSpPr>
              <p:nvPr/>
            </p:nvSpPr>
            <p:spPr bwMode="auto">
              <a:xfrm>
                <a:off x="2702" y="1713"/>
                <a:ext cx="9" cy="10"/>
              </a:xfrm>
              <a:custGeom>
                <a:avLst/>
                <a:gdLst>
                  <a:gd name="T0" fmla="*/ 0 w 37"/>
                  <a:gd name="T1" fmla="*/ 0 h 37"/>
                  <a:gd name="T2" fmla="*/ 0 w 37"/>
                  <a:gd name="T3" fmla="*/ 0 h 37"/>
                  <a:gd name="T4" fmla="*/ 0 w 37"/>
                  <a:gd name="T5" fmla="*/ 0 h 37"/>
                  <a:gd name="T6" fmla="*/ 0 w 37"/>
                  <a:gd name="T7" fmla="*/ 0 h 37"/>
                  <a:gd name="T8" fmla="*/ 0 w 37"/>
                  <a:gd name="T9" fmla="*/ 0 h 37"/>
                  <a:gd name="T10" fmla="*/ 0 w 37"/>
                  <a:gd name="T11" fmla="*/ 0 h 37"/>
                  <a:gd name="T12" fmla="*/ 0 60000 65536"/>
                  <a:gd name="T13" fmla="*/ 0 60000 65536"/>
                  <a:gd name="T14" fmla="*/ 0 60000 65536"/>
                  <a:gd name="T15" fmla="*/ 0 60000 65536"/>
                  <a:gd name="T16" fmla="*/ 0 60000 65536"/>
                  <a:gd name="T17" fmla="*/ 0 60000 65536"/>
                  <a:gd name="T18" fmla="*/ 0 w 37"/>
                  <a:gd name="T19" fmla="*/ 0 h 37"/>
                  <a:gd name="T20" fmla="*/ 37 w 37"/>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37" h="37">
                    <a:moveTo>
                      <a:pt x="37" y="22"/>
                    </a:moveTo>
                    <a:lnTo>
                      <a:pt x="16" y="0"/>
                    </a:lnTo>
                    <a:lnTo>
                      <a:pt x="0" y="9"/>
                    </a:lnTo>
                    <a:lnTo>
                      <a:pt x="14" y="37"/>
                    </a:lnTo>
                    <a:lnTo>
                      <a:pt x="30" y="29"/>
                    </a:lnTo>
                    <a:lnTo>
                      <a:pt x="37" y="22"/>
                    </a:lnTo>
                    <a:close/>
                  </a:path>
                </a:pathLst>
              </a:custGeom>
              <a:solidFill>
                <a:srgbClr val="000000"/>
              </a:solidFill>
              <a:ln w="9525">
                <a:noFill/>
                <a:round/>
                <a:headEnd/>
                <a:tailEnd/>
              </a:ln>
            </p:spPr>
            <p:txBody>
              <a:bodyPr/>
              <a:lstStyle/>
              <a:p>
                <a:endParaRPr lang="en-US"/>
              </a:p>
            </p:txBody>
          </p:sp>
          <p:sp>
            <p:nvSpPr>
              <p:cNvPr id="208381" name="Freeform 542"/>
              <p:cNvSpPr>
                <a:spLocks/>
              </p:cNvSpPr>
              <p:nvPr/>
            </p:nvSpPr>
            <p:spPr bwMode="auto">
              <a:xfrm>
                <a:off x="2709" y="1719"/>
                <a:ext cx="2" cy="1"/>
              </a:xfrm>
              <a:custGeom>
                <a:avLst/>
                <a:gdLst>
                  <a:gd name="T0" fmla="*/ 0 w 7"/>
                  <a:gd name="T1" fmla="*/ 0 h 7"/>
                  <a:gd name="T2" fmla="*/ 0 w 7"/>
                  <a:gd name="T3" fmla="*/ 0 h 7"/>
                  <a:gd name="T4" fmla="*/ 0 w 7"/>
                  <a:gd name="T5" fmla="*/ 0 h 7"/>
                  <a:gd name="T6" fmla="*/ 0 w 7"/>
                  <a:gd name="T7" fmla="*/ 0 h 7"/>
                  <a:gd name="T8" fmla="*/ 0 60000 65536"/>
                  <a:gd name="T9" fmla="*/ 0 60000 65536"/>
                  <a:gd name="T10" fmla="*/ 0 60000 65536"/>
                  <a:gd name="T11" fmla="*/ 0 60000 65536"/>
                  <a:gd name="T12" fmla="*/ 0 w 7"/>
                  <a:gd name="T13" fmla="*/ 0 h 7"/>
                  <a:gd name="T14" fmla="*/ 7 w 7"/>
                  <a:gd name="T15" fmla="*/ 7 h 7"/>
                </a:gdLst>
                <a:ahLst/>
                <a:cxnLst>
                  <a:cxn ang="T8">
                    <a:pos x="T0" y="T1"/>
                  </a:cxn>
                  <a:cxn ang="T9">
                    <a:pos x="T2" y="T3"/>
                  </a:cxn>
                  <a:cxn ang="T10">
                    <a:pos x="T4" y="T5"/>
                  </a:cxn>
                  <a:cxn ang="T11">
                    <a:pos x="T6" y="T7"/>
                  </a:cxn>
                </a:cxnLst>
                <a:rect l="T12" t="T13" r="T14" b="T15"/>
                <a:pathLst>
                  <a:path w="7" h="7">
                    <a:moveTo>
                      <a:pt x="7" y="0"/>
                    </a:moveTo>
                    <a:lnTo>
                      <a:pt x="4" y="5"/>
                    </a:lnTo>
                    <a:lnTo>
                      <a:pt x="0" y="7"/>
                    </a:lnTo>
                    <a:lnTo>
                      <a:pt x="7" y="0"/>
                    </a:lnTo>
                    <a:close/>
                  </a:path>
                </a:pathLst>
              </a:custGeom>
              <a:solidFill>
                <a:srgbClr val="000000"/>
              </a:solidFill>
              <a:ln w="9525">
                <a:noFill/>
                <a:round/>
                <a:headEnd/>
                <a:tailEnd/>
              </a:ln>
            </p:spPr>
            <p:txBody>
              <a:bodyPr/>
              <a:lstStyle/>
              <a:p>
                <a:endParaRPr lang="en-US"/>
              </a:p>
            </p:txBody>
          </p:sp>
          <p:sp>
            <p:nvSpPr>
              <p:cNvPr id="208382" name="Freeform 543"/>
              <p:cNvSpPr>
                <a:spLocks/>
              </p:cNvSpPr>
              <p:nvPr/>
            </p:nvSpPr>
            <p:spPr bwMode="auto">
              <a:xfrm>
                <a:off x="2704" y="1709"/>
                <a:ext cx="9" cy="10"/>
              </a:xfrm>
              <a:custGeom>
                <a:avLst/>
                <a:gdLst>
                  <a:gd name="T0" fmla="*/ 0 w 35"/>
                  <a:gd name="T1" fmla="*/ 0 h 38"/>
                  <a:gd name="T2" fmla="*/ 0 w 35"/>
                  <a:gd name="T3" fmla="*/ 0 h 38"/>
                  <a:gd name="T4" fmla="*/ 0 w 35"/>
                  <a:gd name="T5" fmla="*/ 0 h 38"/>
                  <a:gd name="T6" fmla="*/ 0 w 35"/>
                  <a:gd name="T7" fmla="*/ 0 h 38"/>
                  <a:gd name="T8" fmla="*/ 0 w 35"/>
                  <a:gd name="T9" fmla="*/ 0 h 38"/>
                  <a:gd name="T10" fmla="*/ 0 w 35"/>
                  <a:gd name="T11" fmla="*/ 0 h 38"/>
                  <a:gd name="T12" fmla="*/ 0 60000 65536"/>
                  <a:gd name="T13" fmla="*/ 0 60000 65536"/>
                  <a:gd name="T14" fmla="*/ 0 60000 65536"/>
                  <a:gd name="T15" fmla="*/ 0 60000 65536"/>
                  <a:gd name="T16" fmla="*/ 0 60000 65536"/>
                  <a:gd name="T17" fmla="*/ 0 60000 65536"/>
                  <a:gd name="T18" fmla="*/ 0 w 35"/>
                  <a:gd name="T19" fmla="*/ 0 h 38"/>
                  <a:gd name="T20" fmla="*/ 35 w 35"/>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35" h="38">
                    <a:moveTo>
                      <a:pt x="14" y="0"/>
                    </a:moveTo>
                    <a:lnTo>
                      <a:pt x="7" y="8"/>
                    </a:lnTo>
                    <a:lnTo>
                      <a:pt x="0" y="24"/>
                    </a:lnTo>
                    <a:lnTo>
                      <a:pt x="28" y="38"/>
                    </a:lnTo>
                    <a:lnTo>
                      <a:pt x="35" y="22"/>
                    </a:lnTo>
                    <a:lnTo>
                      <a:pt x="14" y="0"/>
                    </a:lnTo>
                    <a:close/>
                  </a:path>
                </a:pathLst>
              </a:custGeom>
              <a:solidFill>
                <a:srgbClr val="000000"/>
              </a:solidFill>
              <a:ln w="9525">
                <a:noFill/>
                <a:round/>
                <a:headEnd/>
                <a:tailEnd/>
              </a:ln>
            </p:spPr>
            <p:txBody>
              <a:bodyPr/>
              <a:lstStyle/>
              <a:p>
                <a:endParaRPr lang="en-US"/>
              </a:p>
            </p:txBody>
          </p:sp>
          <p:sp>
            <p:nvSpPr>
              <p:cNvPr id="208383" name="Freeform 544"/>
              <p:cNvSpPr>
                <a:spLocks/>
              </p:cNvSpPr>
              <p:nvPr/>
            </p:nvSpPr>
            <p:spPr bwMode="auto">
              <a:xfrm>
                <a:off x="2706" y="1709"/>
                <a:ext cx="2" cy="2"/>
              </a:xfrm>
              <a:custGeom>
                <a:avLst/>
                <a:gdLst>
                  <a:gd name="T0" fmla="*/ 0 w 7"/>
                  <a:gd name="T1" fmla="*/ 0 h 8"/>
                  <a:gd name="T2" fmla="*/ 0 w 7"/>
                  <a:gd name="T3" fmla="*/ 0 h 8"/>
                  <a:gd name="T4" fmla="*/ 0 w 7"/>
                  <a:gd name="T5" fmla="*/ 0 h 8"/>
                  <a:gd name="T6" fmla="*/ 0 w 7"/>
                  <a:gd name="T7" fmla="*/ 0 h 8"/>
                  <a:gd name="T8" fmla="*/ 0 60000 65536"/>
                  <a:gd name="T9" fmla="*/ 0 60000 65536"/>
                  <a:gd name="T10" fmla="*/ 0 60000 65536"/>
                  <a:gd name="T11" fmla="*/ 0 60000 65536"/>
                  <a:gd name="T12" fmla="*/ 0 w 7"/>
                  <a:gd name="T13" fmla="*/ 0 h 8"/>
                  <a:gd name="T14" fmla="*/ 7 w 7"/>
                  <a:gd name="T15" fmla="*/ 8 h 8"/>
                </a:gdLst>
                <a:ahLst/>
                <a:cxnLst>
                  <a:cxn ang="T8">
                    <a:pos x="T0" y="T1"/>
                  </a:cxn>
                  <a:cxn ang="T9">
                    <a:pos x="T2" y="T3"/>
                  </a:cxn>
                  <a:cxn ang="T10">
                    <a:pos x="T4" y="T5"/>
                  </a:cxn>
                  <a:cxn ang="T11">
                    <a:pos x="T6" y="T7"/>
                  </a:cxn>
                </a:cxnLst>
                <a:rect l="T12" t="T13" r="T14" b="T15"/>
                <a:pathLst>
                  <a:path w="7" h="8">
                    <a:moveTo>
                      <a:pt x="0" y="8"/>
                    </a:moveTo>
                    <a:lnTo>
                      <a:pt x="2" y="3"/>
                    </a:lnTo>
                    <a:lnTo>
                      <a:pt x="7" y="0"/>
                    </a:lnTo>
                    <a:lnTo>
                      <a:pt x="0" y="8"/>
                    </a:lnTo>
                    <a:close/>
                  </a:path>
                </a:pathLst>
              </a:custGeom>
              <a:solidFill>
                <a:srgbClr val="000000"/>
              </a:solidFill>
              <a:ln w="9525">
                <a:noFill/>
                <a:round/>
                <a:headEnd/>
                <a:tailEnd/>
              </a:ln>
            </p:spPr>
            <p:txBody>
              <a:bodyPr/>
              <a:lstStyle/>
              <a:p>
                <a:endParaRPr lang="en-US"/>
              </a:p>
            </p:txBody>
          </p:sp>
          <p:sp>
            <p:nvSpPr>
              <p:cNvPr id="208384" name="Freeform 545"/>
              <p:cNvSpPr>
                <a:spLocks/>
              </p:cNvSpPr>
              <p:nvPr/>
            </p:nvSpPr>
            <p:spPr bwMode="auto">
              <a:xfrm>
                <a:off x="2708" y="1709"/>
                <a:ext cx="3" cy="7"/>
              </a:xfrm>
              <a:custGeom>
                <a:avLst/>
                <a:gdLst>
                  <a:gd name="T0" fmla="*/ 0 w 15"/>
                  <a:gd name="T1" fmla="*/ 0 h 29"/>
                  <a:gd name="T2" fmla="*/ 0 w 15"/>
                  <a:gd name="T3" fmla="*/ 0 h 29"/>
                  <a:gd name="T4" fmla="*/ 0 w 15"/>
                  <a:gd name="T5" fmla="*/ 0 h 29"/>
                  <a:gd name="T6" fmla="*/ 0 w 15"/>
                  <a:gd name="T7" fmla="*/ 0 h 29"/>
                  <a:gd name="T8" fmla="*/ 0 w 15"/>
                  <a:gd name="T9" fmla="*/ 0 h 29"/>
                  <a:gd name="T10" fmla="*/ 0 60000 65536"/>
                  <a:gd name="T11" fmla="*/ 0 60000 65536"/>
                  <a:gd name="T12" fmla="*/ 0 60000 65536"/>
                  <a:gd name="T13" fmla="*/ 0 60000 65536"/>
                  <a:gd name="T14" fmla="*/ 0 60000 65536"/>
                  <a:gd name="T15" fmla="*/ 0 w 15"/>
                  <a:gd name="T16" fmla="*/ 0 h 29"/>
                  <a:gd name="T17" fmla="*/ 15 w 15"/>
                  <a:gd name="T18" fmla="*/ 29 h 29"/>
                </a:gdLst>
                <a:ahLst/>
                <a:cxnLst>
                  <a:cxn ang="T10">
                    <a:pos x="T0" y="T1"/>
                  </a:cxn>
                  <a:cxn ang="T11">
                    <a:pos x="T2" y="T3"/>
                  </a:cxn>
                  <a:cxn ang="T12">
                    <a:pos x="T4" y="T5"/>
                  </a:cxn>
                  <a:cxn ang="T13">
                    <a:pos x="T6" y="T7"/>
                  </a:cxn>
                  <a:cxn ang="T14">
                    <a:pos x="T8" y="T9"/>
                  </a:cxn>
                </a:cxnLst>
                <a:rect l="T15" t="T16" r="T17" b="T18"/>
                <a:pathLst>
                  <a:path w="15" h="29">
                    <a:moveTo>
                      <a:pt x="2" y="0"/>
                    </a:moveTo>
                    <a:lnTo>
                      <a:pt x="15" y="29"/>
                    </a:lnTo>
                    <a:lnTo>
                      <a:pt x="0" y="0"/>
                    </a:lnTo>
                    <a:lnTo>
                      <a:pt x="2" y="0"/>
                    </a:lnTo>
                    <a:close/>
                  </a:path>
                </a:pathLst>
              </a:custGeom>
              <a:solidFill>
                <a:srgbClr val="000000"/>
              </a:solidFill>
              <a:ln w="9525">
                <a:noFill/>
                <a:round/>
                <a:headEnd/>
                <a:tailEnd/>
              </a:ln>
            </p:spPr>
            <p:txBody>
              <a:bodyPr/>
              <a:lstStyle/>
              <a:p>
                <a:endParaRPr lang="en-US"/>
              </a:p>
            </p:txBody>
          </p:sp>
          <p:sp>
            <p:nvSpPr>
              <p:cNvPr id="208385" name="Freeform 546"/>
              <p:cNvSpPr>
                <a:spLocks/>
              </p:cNvSpPr>
              <p:nvPr/>
            </p:nvSpPr>
            <p:spPr bwMode="auto">
              <a:xfrm>
                <a:off x="2726" y="1693"/>
                <a:ext cx="6" cy="8"/>
              </a:xfrm>
              <a:custGeom>
                <a:avLst/>
                <a:gdLst>
                  <a:gd name="T0" fmla="*/ 0 w 26"/>
                  <a:gd name="T1" fmla="*/ 0 h 30"/>
                  <a:gd name="T2" fmla="*/ 0 w 26"/>
                  <a:gd name="T3" fmla="*/ 0 h 30"/>
                  <a:gd name="T4" fmla="*/ 0 w 26"/>
                  <a:gd name="T5" fmla="*/ 0 h 30"/>
                  <a:gd name="T6" fmla="*/ 0 w 26"/>
                  <a:gd name="T7" fmla="*/ 0 h 30"/>
                  <a:gd name="T8" fmla="*/ 0 w 26"/>
                  <a:gd name="T9" fmla="*/ 0 h 30"/>
                  <a:gd name="T10" fmla="*/ 0 w 26"/>
                  <a:gd name="T11" fmla="*/ 0 h 30"/>
                  <a:gd name="T12" fmla="*/ 0 60000 65536"/>
                  <a:gd name="T13" fmla="*/ 0 60000 65536"/>
                  <a:gd name="T14" fmla="*/ 0 60000 65536"/>
                  <a:gd name="T15" fmla="*/ 0 60000 65536"/>
                  <a:gd name="T16" fmla="*/ 0 60000 65536"/>
                  <a:gd name="T17" fmla="*/ 0 60000 65536"/>
                  <a:gd name="T18" fmla="*/ 0 w 26"/>
                  <a:gd name="T19" fmla="*/ 0 h 30"/>
                  <a:gd name="T20" fmla="*/ 26 w 26"/>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26" h="30">
                    <a:moveTo>
                      <a:pt x="7" y="0"/>
                    </a:moveTo>
                    <a:lnTo>
                      <a:pt x="4" y="4"/>
                    </a:lnTo>
                    <a:lnTo>
                      <a:pt x="0" y="8"/>
                    </a:lnTo>
                    <a:lnTo>
                      <a:pt x="22" y="30"/>
                    </a:lnTo>
                    <a:lnTo>
                      <a:pt x="26" y="26"/>
                    </a:lnTo>
                    <a:lnTo>
                      <a:pt x="7" y="0"/>
                    </a:lnTo>
                    <a:close/>
                  </a:path>
                </a:pathLst>
              </a:custGeom>
              <a:solidFill>
                <a:srgbClr val="000000"/>
              </a:solidFill>
              <a:ln w="9525">
                <a:noFill/>
                <a:round/>
                <a:headEnd/>
                <a:tailEnd/>
              </a:ln>
            </p:spPr>
            <p:txBody>
              <a:bodyPr/>
              <a:lstStyle/>
              <a:p>
                <a:endParaRPr lang="en-US"/>
              </a:p>
            </p:txBody>
          </p:sp>
          <p:sp>
            <p:nvSpPr>
              <p:cNvPr id="208386" name="Freeform 547"/>
              <p:cNvSpPr>
                <a:spLocks/>
              </p:cNvSpPr>
              <p:nvPr/>
            </p:nvSpPr>
            <p:spPr bwMode="auto">
              <a:xfrm>
                <a:off x="2727" y="1693"/>
                <a:ext cx="1" cy="1"/>
              </a:xfrm>
              <a:custGeom>
                <a:avLst/>
                <a:gdLst>
                  <a:gd name="T0" fmla="*/ 0 w 3"/>
                  <a:gd name="T1" fmla="*/ 0 h 4"/>
                  <a:gd name="T2" fmla="*/ 0 w 3"/>
                  <a:gd name="T3" fmla="*/ 0 h 4"/>
                  <a:gd name="T4" fmla="*/ 0 w 3"/>
                  <a:gd name="T5" fmla="*/ 0 h 4"/>
                  <a:gd name="T6" fmla="*/ 0 w 3"/>
                  <a:gd name="T7" fmla="*/ 0 h 4"/>
                  <a:gd name="T8" fmla="*/ 0 60000 65536"/>
                  <a:gd name="T9" fmla="*/ 0 60000 65536"/>
                  <a:gd name="T10" fmla="*/ 0 60000 65536"/>
                  <a:gd name="T11" fmla="*/ 0 60000 65536"/>
                  <a:gd name="T12" fmla="*/ 0 w 3"/>
                  <a:gd name="T13" fmla="*/ 0 h 4"/>
                  <a:gd name="T14" fmla="*/ 3 w 3"/>
                  <a:gd name="T15" fmla="*/ 4 h 4"/>
                </a:gdLst>
                <a:ahLst/>
                <a:cxnLst>
                  <a:cxn ang="T8">
                    <a:pos x="T0" y="T1"/>
                  </a:cxn>
                  <a:cxn ang="T9">
                    <a:pos x="T2" y="T3"/>
                  </a:cxn>
                  <a:cxn ang="T10">
                    <a:pos x="T4" y="T5"/>
                  </a:cxn>
                  <a:cxn ang="T11">
                    <a:pos x="T6" y="T7"/>
                  </a:cxn>
                </a:cxnLst>
                <a:rect l="T12" t="T13" r="T14" b="T15"/>
                <a:pathLst>
                  <a:path w="3" h="4">
                    <a:moveTo>
                      <a:pt x="0" y="4"/>
                    </a:moveTo>
                    <a:lnTo>
                      <a:pt x="1" y="1"/>
                    </a:lnTo>
                    <a:lnTo>
                      <a:pt x="3" y="0"/>
                    </a:lnTo>
                    <a:lnTo>
                      <a:pt x="0" y="4"/>
                    </a:lnTo>
                    <a:close/>
                  </a:path>
                </a:pathLst>
              </a:custGeom>
              <a:solidFill>
                <a:srgbClr val="000000"/>
              </a:solidFill>
              <a:ln w="9525">
                <a:noFill/>
                <a:round/>
                <a:headEnd/>
                <a:tailEnd/>
              </a:ln>
            </p:spPr>
            <p:txBody>
              <a:bodyPr/>
              <a:lstStyle/>
              <a:p>
                <a:endParaRPr lang="en-US"/>
              </a:p>
            </p:txBody>
          </p:sp>
          <p:sp>
            <p:nvSpPr>
              <p:cNvPr id="208387" name="Freeform 548"/>
              <p:cNvSpPr>
                <a:spLocks/>
              </p:cNvSpPr>
              <p:nvPr/>
            </p:nvSpPr>
            <p:spPr bwMode="auto">
              <a:xfrm>
                <a:off x="2728" y="1691"/>
                <a:ext cx="9" cy="10"/>
              </a:xfrm>
              <a:custGeom>
                <a:avLst/>
                <a:gdLst>
                  <a:gd name="T0" fmla="*/ 0 w 37"/>
                  <a:gd name="T1" fmla="*/ 0 h 37"/>
                  <a:gd name="T2" fmla="*/ 0 w 37"/>
                  <a:gd name="T3" fmla="*/ 0 h 37"/>
                  <a:gd name="T4" fmla="*/ 0 w 37"/>
                  <a:gd name="T5" fmla="*/ 0 h 37"/>
                  <a:gd name="T6" fmla="*/ 0 w 37"/>
                  <a:gd name="T7" fmla="*/ 0 h 37"/>
                  <a:gd name="T8" fmla="*/ 0 w 37"/>
                  <a:gd name="T9" fmla="*/ 0 h 37"/>
                  <a:gd name="T10" fmla="*/ 0 w 37"/>
                  <a:gd name="T11" fmla="*/ 0 h 37"/>
                  <a:gd name="T12" fmla="*/ 0 60000 65536"/>
                  <a:gd name="T13" fmla="*/ 0 60000 65536"/>
                  <a:gd name="T14" fmla="*/ 0 60000 65536"/>
                  <a:gd name="T15" fmla="*/ 0 60000 65536"/>
                  <a:gd name="T16" fmla="*/ 0 60000 65536"/>
                  <a:gd name="T17" fmla="*/ 0 60000 65536"/>
                  <a:gd name="T18" fmla="*/ 0 w 37"/>
                  <a:gd name="T19" fmla="*/ 0 h 37"/>
                  <a:gd name="T20" fmla="*/ 37 w 37"/>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37" h="37">
                    <a:moveTo>
                      <a:pt x="37" y="21"/>
                    </a:moveTo>
                    <a:lnTo>
                      <a:pt x="16" y="0"/>
                    </a:lnTo>
                    <a:lnTo>
                      <a:pt x="0" y="7"/>
                    </a:lnTo>
                    <a:lnTo>
                      <a:pt x="15" y="37"/>
                    </a:lnTo>
                    <a:lnTo>
                      <a:pt x="31" y="28"/>
                    </a:lnTo>
                    <a:lnTo>
                      <a:pt x="37" y="21"/>
                    </a:lnTo>
                    <a:close/>
                  </a:path>
                </a:pathLst>
              </a:custGeom>
              <a:solidFill>
                <a:srgbClr val="000000"/>
              </a:solidFill>
              <a:ln w="9525">
                <a:noFill/>
                <a:round/>
                <a:headEnd/>
                <a:tailEnd/>
              </a:ln>
            </p:spPr>
            <p:txBody>
              <a:bodyPr/>
              <a:lstStyle/>
              <a:p>
                <a:endParaRPr lang="en-US"/>
              </a:p>
            </p:txBody>
          </p:sp>
          <p:sp>
            <p:nvSpPr>
              <p:cNvPr id="208388" name="Freeform 549"/>
              <p:cNvSpPr>
                <a:spLocks/>
              </p:cNvSpPr>
              <p:nvPr/>
            </p:nvSpPr>
            <p:spPr bwMode="auto">
              <a:xfrm>
                <a:off x="2735" y="1697"/>
                <a:ext cx="2" cy="2"/>
              </a:xfrm>
              <a:custGeom>
                <a:avLst/>
                <a:gdLst>
                  <a:gd name="T0" fmla="*/ 0 w 6"/>
                  <a:gd name="T1" fmla="*/ 0 h 7"/>
                  <a:gd name="T2" fmla="*/ 0 w 6"/>
                  <a:gd name="T3" fmla="*/ 0 h 7"/>
                  <a:gd name="T4" fmla="*/ 0 w 6"/>
                  <a:gd name="T5" fmla="*/ 0 h 7"/>
                  <a:gd name="T6" fmla="*/ 0 w 6"/>
                  <a:gd name="T7" fmla="*/ 0 h 7"/>
                  <a:gd name="T8" fmla="*/ 0 60000 65536"/>
                  <a:gd name="T9" fmla="*/ 0 60000 65536"/>
                  <a:gd name="T10" fmla="*/ 0 60000 65536"/>
                  <a:gd name="T11" fmla="*/ 0 60000 65536"/>
                  <a:gd name="T12" fmla="*/ 0 w 6"/>
                  <a:gd name="T13" fmla="*/ 0 h 7"/>
                  <a:gd name="T14" fmla="*/ 6 w 6"/>
                  <a:gd name="T15" fmla="*/ 7 h 7"/>
                </a:gdLst>
                <a:ahLst/>
                <a:cxnLst>
                  <a:cxn ang="T8">
                    <a:pos x="T0" y="T1"/>
                  </a:cxn>
                  <a:cxn ang="T9">
                    <a:pos x="T2" y="T3"/>
                  </a:cxn>
                  <a:cxn ang="T10">
                    <a:pos x="T4" y="T5"/>
                  </a:cxn>
                  <a:cxn ang="T11">
                    <a:pos x="T6" y="T7"/>
                  </a:cxn>
                </a:cxnLst>
                <a:rect l="T12" t="T13" r="T14" b="T15"/>
                <a:pathLst>
                  <a:path w="6" h="7">
                    <a:moveTo>
                      <a:pt x="6" y="0"/>
                    </a:moveTo>
                    <a:lnTo>
                      <a:pt x="4" y="5"/>
                    </a:lnTo>
                    <a:lnTo>
                      <a:pt x="0" y="7"/>
                    </a:lnTo>
                    <a:lnTo>
                      <a:pt x="6" y="0"/>
                    </a:lnTo>
                    <a:close/>
                  </a:path>
                </a:pathLst>
              </a:custGeom>
              <a:solidFill>
                <a:srgbClr val="000000"/>
              </a:solidFill>
              <a:ln w="9525">
                <a:noFill/>
                <a:round/>
                <a:headEnd/>
                <a:tailEnd/>
              </a:ln>
            </p:spPr>
            <p:txBody>
              <a:bodyPr/>
              <a:lstStyle/>
              <a:p>
                <a:endParaRPr lang="en-US"/>
              </a:p>
            </p:txBody>
          </p:sp>
          <p:sp>
            <p:nvSpPr>
              <p:cNvPr id="208389" name="Freeform 550"/>
              <p:cNvSpPr>
                <a:spLocks/>
              </p:cNvSpPr>
              <p:nvPr/>
            </p:nvSpPr>
            <p:spPr bwMode="auto">
              <a:xfrm>
                <a:off x="2730" y="1687"/>
                <a:ext cx="9" cy="10"/>
              </a:xfrm>
              <a:custGeom>
                <a:avLst/>
                <a:gdLst>
                  <a:gd name="T0" fmla="*/ 0 w 37"/>
                  <a:gd name="T1" fmla="*/ 0 h 37"/>
                  <a:gd name="T2" fmla="*/ 0 w 37"/>
                  <a:gd name="T3" fmla="*/ 0 h 37"/>
                  <a:gd name="T4" fmla="*/ 0 w 37"/>
                  <a:gd name="T5" fmla="*/ 0 h 37"/>
                  <a:gd name="T6" fmla="*/ 0 w 37"/>
                  <a:gd name="T7" fmla="*/ 0 h 37"/>
                  <a:gd name="T8" fmla="*/ 0 w 37"/>
                  <a:gd name="T9" fmla="*/ 0 h 37"/>
                  <a:gd name="T10" fmla="*/ 0 w 37"/>
                  <a:gd name="T11" fmla="*/ 0 h 37"/>
                  <a:gd name="T12" fmla="*/ 0 60000 65536"/>
                  <a:gd name="T13" fmla="*/ 0 60000 65536"/>
                  <a:gd name="T14" fmla="*/ 0 60000 65536"/>
                  <a:gd name="T15" fmla="*/ 0 60000 65536"/>
                  <a:gd name="T16" fmla="*/ 0 60000 65536"/>
                  <a:gd name="T17" fmla="*/ 0 60000 65536"/>
                  <a:gd name="T18" fmla="*/ 0 w 37"/>
                  <a:gd name="T19" fmla="*/ 0 h 37"/>
                  <a:gd name="T20" fmla="*/ 37 w 37"/>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37" h="37">
                    <a:moveTo>
                      <a:pt x="16" y="0"/>
                    </a:moveTo>
                    <a:lnTo>
                      <a:pt x="9" y="7"/>
                    </a:lnTo>
                    <a:lnTo>
                      <a:pt x="0" y="23"/>
                    </a:lnTo>
                    <a:lnTo>
                      <a:pt x="28" y="37"/>
                    </a:lnTo>
                    <a:lnTo>
                      <a:pt x="37" y="21"/>
                    </a:lnTo>
                    <a:lnTo>
                      <a:pt x="16" y="0"/>
                    </a:lnTo>
                    <a:close/>
                  </a:path>
                </a:pathLst>
              </a:custGeom>
              <a:solidFill>
                <a:srgbClr val="000000"/>
              </a:solidFill>
              <a:ln w="9525">
                <a:noFill/>
                <a:round/>
                <a:headEnd/>
                <a:tailEnd/>
              </a:ln>
            </p:spPr>
            <p:txBody>
              <a:bodyPr/>
              <a:lstStyle/>
              <a:p>
                <a:endParaRPr lang="en-US"/>
              </a:p>
            </p:txBody>
          </p:sp>
          <p:sp>
            <p:nvSpPr>
              <p:cNvPr id="208390" name="Freeform 551"/>
              <p:cNvSpPr>
                <a:spLocks/>
              </p:cNvSpPr>
              <p:nvPr/>
            </p:nvSpPr>
            <p:spPr bwMode="auto">
              <a:xfrm>
                <a:off x="2732" y="1687"/>
                <a:ext cx="2" cy="2"/>
              </a:xfrm>
              <a:custGeom>
                <a:avLst/>
                <a:gdLst>
                  <a:gd name="T0" fmla="*/ 0 w 7"/>
                  <a:gd name="T1" fmla="*/ 0 h 7"/>
                  <a:gd name="T2" fmla="*/ 0 w 7"/>
                  <a:gd name="T3" fmla="*/ 0 h 7"/>
                  <a:gd name="T4" fmla="*/ 0 w 7"/>
                  <a:gd name="T5" fmla="*/ 0 h 7"/>
                  <a:gd name="T6" fmla="*/ 0 w 7"/>
                  <a:gd name="T7" fmla="*/ 0 h 7"/>
                  <a:gd name="T8" fmla="*/ 0 60000 65536"/>
                  <a:gd name="T9" fmla="*/ 0 60000 65536"/>
                  <a:gd name="T10" fmla="*/ 0 60000 65536"/>
                  <a:gd name="T11" fmla="*/ 0 60000 65536"/>
                  <a:gd name="T12" fmla="*/ 0 w 7"/>
                  <a:gd name="T13" fmla="*/ 0 h 7"/>
                  <a:gd name="T14" fmla="*/ 7 w 7"/>
                  <a:gd name="T15" fmla="*/ 7 h 7"/>
                </a:gdLst>
                <a:ahLst/>
                <a:cxnLst>
                  <a:cxn ang="T8">
                    <a:pos x="T0" y="T1"/>
                  </a:cxn>
                  <a:cxn ang="T9">
                    <a:pos x="T2" y="T3"/>
                  </a:cxn>
                  <a:cxn ang="T10">
                    <a:pos x="T4" y="T5"/>
                  </a:cxn>
                  <a:cxn ang="T11">
                    <a:pos x="T6" y="T7"/>
                  </a:cxn>
                </a:cxnLst>
                <a:rect l="T12" t="T13" r="T14" b="T15"/>
                <a:pathLst>
                  <a:path w="7" h="7">
                    <a:moveTo>
                      <a:pt x="0" y="7"/>
                    </a:moveTo>
                    <a:lnTo>
                      <a:pt x="2" y="2"/>
                    </a:lnTo>
                    <a:lnTo>
                      <a:pt x="7" y="0"/>
                    </a:lnTo>
                    <a:lnTo>
                      <a:pt x="0" y="7"/>
                    </a:lnTo>
                    <a:close/>
                  </a:path>
                </a:pathLst>
              </a:custGeom>
              <a:solidFill>
                <a:srgbClr val="000000"/>
              </a:solidFill>
              <a:ln w="9525">
                <a:noFill/>
                <a:round/>
                <a:headEnd/>
                <a:tailEnd/>
              </a:ln>
            </p:spPr>
            <p:txBody>
              <a:bodyPr/>
              <a:lstStyle/>
              <a:p>
                <a:endParaRPr lang="en-US"/>
              </a:p>
            </p:txBody>
          </p:sp>
          <p:sp>
            <p:nvSpPr>
              <p:cNvPr id="208391" name="Freeform 552"/>
              <p:cNvSpPr>
                <a:spLocks/>
              </p:cNvSpPr>
              <p:nvPr/>
            </p:nvSpPr>
            <p:spPr bwMode="auto">
              <a:xfrm>
                <a:off x="2734" y="1685"/>
                <a:ext cx="8" cy="10"/>
              </a:xfrm>
              <a:custGeom>
                <a:avLst/>
                <a:gdLst>
                  <a:gd name="T0" fmla="*/ 0 w 33"/>
                  <a:gd name="T1" fmla="*/ 0 h 37"/>
                  <a:gd name="T2" fmla="*/ 0 w 33"/>
                  <a:gd name="T3" fmla="*/ 0 h 37"/>
                  <a:gd name="T4" fmla="*/ 0 w 33"/>
                  <a:gd name="T5" fmla="*/ 0 h 37"/>
                  <a:gd name="T6" fmla="*/ 0 w 33"/>
                  <a:gd name="T7" fmla="*/ 0 h 37"/>
                  <a:gd name="T8" fmla="*/ 0 w 33"/>
                  <a:gd name="T9" fmla="*/ 0 h 37"/>
                  <a:gd name="T10" fmla="*/ 0 w 33"/>
                  <a:gd name="T11" fmla="*/ 0 h 37"/>
                  <a:gd name="T12" fmla="*/ 0 60000 65536"/>
                  <a:gd name="T13" fmla="*/ 0 60000 65536"/>
                  <a:gd name="T14" fmla="*/ 0 60000 65536"/>
                  <a:gd name="T15" fmla="*/ 0 60000 65536"/>
                  <a:gd name="T16" fmla="*/ 0 60000 65536"/>
                  <a:gd name="T17" fmla="*/ 0 60000 65536"/>
                  <a:gd name="T18" fmla="*/ 0 w 33"/>
                  <a:gd name="T19" fmla="*/ 0 h 37"/>
                  <a:gd name="T20" fmla="*/ 33 w 33"/>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33" h="37">
                    <a:moveTo>
                      <a:pt x="33" y="26"/>
                    </a:moveTo>
                    <a:lnTo>
                      <a:pt x="16" y="0"/>
                    </a:lnTo>
                    <a:lnTo>
                      <a:pt x="0" y="9"/>
                    </a:lnTo>
                    <a:lnTo>
                      <a:pt x="14" y="37"/>
                    </a:lnTo>
                    <a:lnTo>
                      <a:pt x="30" y="30"/>
                    </a:lnTo>
                    <a:lnTo>
                      <a:pt x="33" y="26"/>
                    </a:lnTo>
                    <a:close/>
                  </a:path>
                </a:pathLst>
              </a:custGeom>
              <a:solidFill>
                <a:srgbClr val="000000"/>
              </a:solidFill>
              <a:ln w="9525">
                <a:noFill/>
                <a:round/>
                <a:headEnd/>
                <a:tailEnd/>
              </a:ln>
            </p:spPr>
            <p:txBody>
              <a:bodyPr/>
              <a:lstStyle/>
              <a:p>
                <a:endParaRPr lang="en-US"/>
              </a:p>
            </p:txBody>
          </p:sp>
          <p:sp>
            <p:nvSpPr>
              <p:cNvPr id="208392" name="Freeform 553"/>
              <p:cNvSpPr>
                <a:spLocks/>
              </p:cNvSpPr>
              <p:nvPr/>
            </p:nvSpPr>
            <p:spPr bwMode="auto">
              <a:xfrm>
                <a:off x="2741" y="1692"/>
                <a:ext cx="1" cy="1"/>
              </a:xfrm>
              <a:custGeom>
                <a:avLst/>
                <a:gdLst>
                  <a:gd name="T0" fmla="*/ 0 w 3"/>
                  <a:gd name="T1" fmla="*/ 0 h 4"/>
                  <a:gd name="T2" fmla="*/ 0 w 3"/>
                  <a:gd name="T3" fmla="*/ 0 h 4"/>
                  <a:gd name="T4" fmla="*/ 0 w 3"/>
                  <a:gd name="T5" fmla="*/ 0 h 4"/>
                  <a:gd name="T6" fmla="*/ 0 w 3"/>
                  <a:gd name="T7" fmla="*/ 0 h 4"/>
                  <a:gd name="T8" fmla="*/ 0 60000 65536"/>
                  <a:gd name="T9" fmla="*/ 0 60000 65536"/>
                  <a:gd name="T10" fmla="*/ 0 60000 65536"/>
                  <a:gd name="T11" fmla="*/ 0 60000 65536"/>
                  <a:gd name="T12" fmla="*/ 0 w 3"/>
                  <a:gd name="T13" fmla="*/ 0 h 4"/>
                  <a:gd name="T14" fmla="*/ 3 w 3"/>
                  <a:gd name="T15" fmla="*/ 4 h 4"/>
                </a:gdLst>
                <a:ahLst/>
                <a:cxnLst>
                  <a:cxn ang="T8">
                    <a:pos x="T0" y="T1"/>
                  </a:cxn>
                  <a:cxn ang="T9">
                    <a:pos x="T2" y="T3"/>
                  </a:cxn>
                  <a:cxn ang="T10">
                    <a:pos x="T4" y="T5"/>
                  </a:cxn>
                  <a:cxn ang="T11">
                    <a:pos x="T6" y="T7"/>
                  </a:cxn>
                </a:cxnLst>
                <a:rect l="T12" t="T13" r="T14" b="T15"/>
                <a:pathLst>
                  <a:path w="3" h="4">
                    <a:moveTo>
                      <a:pt x="3" y="0"/>
                    </a:moveTo>
                    <a:lnTo>
                      <a:pt x="2" y="3"/>
                    </a:lnTo>
                    <a:lnTo>
                      <a:pt x="0" y="4"/>
                    </a:lnTo>
                    <a:lnTo>
                      <a:pt x="3" y="0"/>
                    </a:lnTo>
                    <a:close/>
                  </a:path>
                </a:pathLst>
              </a:custGeom>
              <a:solidFill>
                <a:srgbClr val="000000"/>
              </a:solidFill>
              <a:ln w="9525">
                <a:noFill/>
                <a:round/>
                <a:headEnd/>
                <a:tailEnd/>
              </a:ln>
            </p:spPr>
            <p:txBody>
              <a:bodyPr/>
              <a:lstStyle/>
              <a:p>
                <a:endParaRPr lang="en-US"/>
              </a:p>
            </p:txBody>
          </p:sp>
          <p:sp>
            <p:nvSpPr>
              <p:cNvPr id="208393" name="Freeform 554"/>
              <p:cNvSpPr>
                <a:spLocks/>
              </p:cNvSpPr>
              <p:nvPr/>
            </p:nvSpPr>
            <p:spPr bwMode="auto">
              <a:xfrm>
                <a:off x="2737" y="1684"/>
                <a:ext cx="7" cy="8"/>
              </a:xfrm>
              <a:custGeom>
                <a:avLst/>
                <a:gdLst>
                  <a:gd name="T0" fmla="*/ 0 w 31"/>
                  <a:gd name="T1" fmla="*/ 0 h 31"/>
                  <a:gd name="T2" fmla="*/ 0 w 31"/>
                  <a:gd name="T3" fmla="*/ 0 h 31"/>
                  <a:gd name="T4" fmla="*/ 0 w 31"/>
                  <a:gd name="T5" fmla="*/ 0 h 31"/>
                  <a:gd name="T6" fmla="*/ 0 w 31"/>
                  <a:gd name="T7" fmla="*/ 0 h 31"/>
                  <a:gd name="T8" fmla="*/ 0 w 31"/>
                  <a:gd name="T9" fmla="*/ 0 h 31"/>
                  <a:gd name="T10" fmla="*/ 0 w 31"/>
                  <a:gd name="T11" fmla="*/ 0 h 31"/>
                  <a:gd name="T12" fmla="*/ 0 60000 65536"/>
                  <a:gd name="T13" fmla="*/ 0 60000 65536"/>
                  <a:gd name="T14" fmla="*/ 0 60000 65536"/>
                  <a:gd name="T15" fmla="*/ 0 60000 65536"/>
                  <a:gd name="T16" fmla="*/ 0 60000 65536"/>
                  <a:gd name="T17" fmla="*/ 0 60000 65536"/>
                  <a:gd name="T18" fmla="*/ 0 w 31"/>
                  <a:gd name="T19" fmla="*/ 0 h 31"/>
                  <a:gd name="T20" fmla="*/ 31 w 31"/>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31" h="31">
                    <a:moveTo>
                      <a:pt x="31" y="24"/>
                    </a:moveTo>
                    <a:lnTo>
                      <a:pt x="9" y="0"/>
                    </a:lnTo>
                    <a:lnTo>
                      <a:pt x="0" y="9"/>
                    </a:lnTo>
                    <a:lnTo>
                      <a:pt x="22" y="31"/>
                    </a:lnTo>
                    <a:lnTo>
                      <a:pt x="31" y="24"/>
                    </a:lnTo>
                    <a:close/>
                  </a:path>
                </a:pathLst>
              </a:custGeom>
              <a:solidFill>
                <a:srgbClr val="000000"/>
              </a:solidFill>
              <a:ln w="9525">
                <a:noFill/>
                <a:round/>
                <a:headEnd/>
                <a:tailEnd/>
              </a:ln>
            </p:spPr>
            <p:txBody>
              <a:bodyPr/>
              <a:lstStyle/>
              <a:p>
                <a:endParaRPr lang="en-US"/>
              </a:p>
            </p:txBody>
          </p:sp>
          <p:sp>
            <p:nvSpPr>
              <p:cNvPr id="208394" name="Rectangle 555"/>
              <p:cNvSpPr>
                <a:spLocks noChangeArrowheads="1"/>
              </p:cNvSpPr>
              <p:nvPr/>
            </p:nvSpPr>
            <p:spPr bwMode="auto">
              <a:xfrm>
                <a:off x="2739" y="1684"/>
                <a:ext cx="1" cy="1"/>
              </a:xfrm>
              <a:prstGeom prst="rect">
                <a:avLst/>
              </a:prstGeom>
              <a:solidFill>
                <a:srgbClr val="000000"/>
              </a:solidFill>
              <a:ln w="9525">
                <a:noFill/>
                <a:miter lim="800000"/>
                <a:headEnd/>
                <a:tailEnd/>
              </a:ln>
            </p:spPr>
            <p:txBody>
              <a:bodyPr/>
              <a:lstStyle/>
              <a:p>
                <a:endParaRPr lang="en-US">
                  <a:latin typeface="Times New Roman" pitchFamily="18" charset="0"/>
                  <a:cs typeface="Times New Roman" pitchFamily="18" charset="0"/>
                </a:endParaRPr>
              </a:p>
            </p:txBody>
          </p:sp>
          <p:sp>
            <p:nvSpPr>
              <p:cNvPr id="208395" name="Freeform 556"/>
              <p:cNvSpPr>
                <a:spLocks/>
              </p:cNvSpPr>
              <p:nvPr/>
            </p:nvSpPr>
            <p:spPr bwMode="auto">
              <a:xfrm>
                <a:off x="2739" y="1681"/>
                <a:ext cx="7" cy="9"/>
              </a:xfrm>
              <a:custGeom>
                <a:avLst/>
                <a:gdLst>
                  <a:gd name="T0" fmla="*/ 0 w 29"/>
                  <a:gd name="T1" fmla="*/ 0 h 35"/>
                  <a:gd name="T2" fmla="*/ 0 w 29"/>
                  <a:gd name="T3" fmla="*/ 0 h 35"/>
                  <a:gd name="T4" fmla="*/ 0 w 29"/>
                  <a:gd name="T5" fmla="*/ 0 h 35"/>
                  <a:gd name="T6" fmla="*/ 0 w 29"/>
                  <a:gd name="T7" fmla="*/ 0 h 35"/>
                  <a:gd name="T8" fmla="*/ 0 w 29"/>
                  <a:gd name="T9" fmla="*/ 0 h 35"/>
                  <a:gd name="T10" fmla="*/ 0 w 29"/>
                  <a:gd name="T11" fmla="*/ 0 h 35"/>
                  <a:gd name="T12" fmla="*/ 0 60000 65536"/>
                  <a:gd name="T13" fmla="*/ 0 60000 65536"/>
                  <a:gd name="T14" fmla="*/ 0 60000 65536"/>
                  <a:gd name="T15" fmla="*/ 0 60000 65536"/>
                  <a:gd name="T16" fmla="*/ 0 60000 65536"/>
                  <a:gd name="T17" fmla="*/ 0 60000 65536"/>
                  <a:gd name="T18" fmla="*/ 0 w 29"/>
                  <a:gd name="T19" fmla="*/ 0 h 35"/>
                  <a:gd name="T20" fmla="*/ 29 w 29"/>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29" h="35">
                    <a:moveTo>
                      <a:pt x="11" y="0"/>
                    </a:moveTo>
                    <a:lnTo>
                      <a:pt x="7" y="4"/>
                    </a:lnTo>
                    <a:lnTo>
                      <a:pt x="0" y="11"/>
                    </a:lnTo>
                    <a:lnTo>
                      <a:pt x="22" y="35"/>
                    </a:lnTo>
                    <a:lnTo>
                      <a:pt x="29" y="26"/>
                    </a:lnTo>
                    <a:lnTo>
                      <a:pt x="11" y="0"/>
                    </a:lnTo>
                    <a:close/>
                  </a:path>
                </a:pathLst>
              </a:custGeom>
              <a:solidFill>
                <a:srgbClr val="000000"/>
              </a:solidFill>
              <a:ln w="9525">
                <a:noFill/>
                <a:round/>
                <a:headEnd/>
                <a:tailEnd/>
              </a:ln>
            </p:spPr>
            <p:txBody>
              <a:bodyPr/>
              <a:lstStyle/>
              <a:p>
                <a:endParaRPr lang="en-US"/>
              </a:p>
            </p:txBody>
          </p:sp>
          <p:sp>
            <p:nvSpPr>
              <p:cNvPr id="208396" name="Freeform 557"/>
              <p:cNvSpPr>
                <a:spLocks/>
              </p:cNvSpPr>
              <p:nvPr/>
            </p:nvSpPr>
            <p:spPr bwMode="auto">
              <a:xfrm>
                <a:off x="2741" y="1681"/>
                <a:ext cx="1" cy="1"/>
              </a:xfrm>
              <a:custGeom>
                <a:avLst/>
                <a:gdLst>
                  <a:gd name="T0" fmla="*/ 0 w 4"/>
                  <a:gd name="T1" fmla="*/ 0 h 4"/>
                  <a:gd name="T2" fmla="*/ 0 w 4"/>
                  <a:gd name="T3" fmla="*/ 0 h 4"/>
                  <a:gd name="T4" fmla="*/ 0 w 4"/>
                  <a:gd name="T5" fmla="*/ 0 h 4"/>
                  <a:gd name="T6" fmla="*/ 0 w 4"/>
                  <a:gd name="T7" fmla="*/ 0 h 4"/>
                  <a:gd name="T8" fmla="*/ 0 60000 65536"/>
                  <a:gd name="T9" fmla="*/ 0 60000 65536"/>
                  <a:gd name="T10" fmla="*/ 0 60000 65536"/>
                  <a:gd name="T11" fmla="*/ 0 60000 65536"/>
                  <a:gd name="T12" fmla="*/ 0 w 4"/>
                  <a:gd name="T13" fmla="*/ 0 h 4"/>
                  <a:gd name="T14" fmla="*/ 4 w 4"/>
                  <a:gd name="T15" fmla="*/ 4 h 4"/>
                </a:gdLst>
                <a:ahLst/>
                <a:cxnLst>
                  <a:cxn ang="T8">
                    <a:pos x="T0" y="T1"/>
                  </a:cxn>
                  <a:cxn ang="T9">
                    <a:pos x="T2" y="T3"/>
                  </a:cxn>
                  <a:cxn ang="T10">
                    <a:pos x="T4" y="T5"/>
                  </a:cxn>
                  <a:cxn ang="T11">
                    <a:pos x="T6" y="T7"/>
                  </a:cxn>
                </a:cxnLst>
                <a:rect l="T12" t="T13" r="T14" b="T15"/>
                <a:pathLst>
                  <a:path w="4" h="4">
                    <a:moveTo>
                      <a:pt x="0" y="4"/>
                    </a:moveTo>
                    <a:lnTo>
                      <a:pt x="1" y="1"/>
                    </a:lnTo>
                    <a:lnTo>
                      <a:pt x="4" y="0"/>
                    </a:lnTo>
                    <a:lnTo>
                      <a:pt x="0" y="4"/>
                    </a:lnTo>
                    <a:close/>
                  </a:path>
                </a:pathLst>
              </a:custGeom>
              <a:solidFill>
                <a:srgbClr val="000000"/>
              </a:solidFill>
              <a:ln w="9525">
                <a:noFill/>
                <a:round/>
                <a:headEnd/>
                <a:tailEnd/>
              </a:ln>
            </p:spPr>
            <p:txBody>
              <a:bodyPr/>
              <a:lstStyle/>
              <a:p>
                <a:endParaRPr lang="en-US"/>
              </a:p>
            </p:txBody>
          </p:sp>
          <p:sp>
            <p:nvSpPr>
              <p:cNvPr id="208397" name="Freeform 558"/>
              <p:cNvSpPr>
                <a:spLocks/>
              </p:cNvSpPr>
              <p:nvPr/>
            </p:nvSpPr>
            <p:spPr bwMode="auto">
              <a:xfrm>
                <a:off x="2741" y="1679"/>
                <a:ext cx="10" cy="10"/>
              </a:xfrm>
              <a:custGeom>
                <a:avLst/>
                <a:gdLst>
                  <a:gd name="T0" fmla="*/ 0 w 38"/>
                  <a:gd name="T1" fmla="*/ 0 h 37"/>
                  <a:gd name="T2" fmla="*/ 0 w 38"/>
                  <a:gd name="T3" fmla="*/ 0 h 37"/>
                  <a:gd name="T4" fmla="*/ 0 w 38"/>
                  <a:gd name="T5" fmla="*/ 0 h 37"/>
                  <a:gd name="T6" fmla="*/ 0 w 38"/>
                  <a:gd name="T7" fmla="*/ 0 h 37"/>
                  <a:gd name="T8" fmla="*/ 0 w 38"/>
                  <a:gd name="T9" fmla="*/ 0 h 37"/>
                  <a:gd name="T10" fmla="*/ 0 w 38"/>
                  <a:gd name="T11" fmla="*/ 0 h 37"/>
                  <a:gd name="T12" fmla="*/ 0 60000 65536"/>
                  <a:gd name="T13" fmla="*/ 0 60000 65536"/>
                  <a:gd name="T14" fmla="*/ 0 60000 65536"/>
                  <a:gd name="T15" fmla="*/ 0 60000 65536"/>
                  <a:gd name="T16" fmla="*/ 0 60000 65536"/>
                  <a:gd name="T17" fmla="*/ 0 60000 65536"/>
                  <a:gd name="T18" fmla="*/ 0 w 38"/>
                  <a:gd name="T19" fmla="*/ 0 h 37"/>
                  <a:gd name="T20" fmla="*/ 38 w 38"/>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38" h="37">
                    <a:moveTo>
                      <a:pt x="38" y="21"/>
                    </a:moveTo>
                    <a:lnTo>
                      <a:pt x="16" y="0"/>
                    </a:lnTo>
                    <a:lnTo>
                      <a:pt x="0" y="7"/>
                    </a:lnTo>
                    <a:lnTo>
                      <a:pt x="15" y="37"/>
                    </a:lnTo>
                    <a:lnTo>
                      <a:pt x="31" y="28"/>
                    </a:lnTo>
                    <a:lnTo>
                      <a:pt x="38" y="21"/>
                    </a:lnTo>
                    <a:close/>
                  </a:path>
                </a:pathLst>
              </a:custGeom>
              <a:solidFill>
                <a:srgbClr val="000000"/>
              </a:solidFill>
              <a:ln w="9525">
                <a:noFill/>
                <a:round/>
                <a:headEnd/>
                <a:tailEnd/>
              </a:ln>
            </p:spPr>
            <p:txBody>
              <a:bodyPr/>
              <a:lstStyle/>
              <a:p>
                <a:endParaRPr lang="en-US"/>
              </a:p>
            </p:txBody>
          </p:sp>
          <p:sp>
            <p:nvSpPr>
              <p:cNvPr id="208398" name="Freeform 559"/>
              <p:cNvSpPr>
                <a:spLocks/>
              </p:cNvSpPr>
              <p:nvPr/>
            </p:nvSpPr>
            <p:spPr bwMode="auto">
              <a:xfrm>
                <a:off x="2749" y="1685"/>
                <a:ext cx="2" cy="2"/>
              </a:xfrm>
              <a:custGeom>
                <a:avLst/>
                <a:gdLst>
                  <a:gd name="T0" fmla="*/ 0 w 7"/>
                  <a:gd name="T1" fmla="*/ 0 h 7"/>
                  <a:gd name="T2" fmla="*/ 0 w 7"/>
                  <a:gd name="T3" fmla="*/ 0 h 7"/>
                  <a:gd name="T4" fmla="*/ 0 w 7"/>
                  <a:gd name="T5" fmla="*/ 0 h 7"/>
                  <a:gd name="T6" fmla="*/ 0 w 7"/>
                  <a:gd name="T7" fmla="*/ 0 h 7"/>
                  <a:gd name="T8" fmla="*/ 0 60000 65536"/>
                  <a:gd name="T9" fmla="*/ 0 60000 65536"/>
                  <a:gd name="T10" fmla="*/ 0 60000 65536"/>
                  <a:gd name="T11" fmla="*/ 0 60000 65536"/>
                  <a:gd name="T12" fmla="*/ 0 w 7"/>
                  <a:gd name="T13" fmla="*/ 0 h 7"/>
                  <a:gd name="T14" fmla="*/ 7 w 7"/>
                  <a:gd name="T15" fmla="*/ 7 h 7"/>
                </a:gdLst>
                <a:ahLst/>
                <a:cxnLst>
                  <a:cxn ang="T8">
                    <a:pos x="T0" y="T1"/>
                  </a:cxn>
                  <a:cxn ang="T9">
                    <a:pos x="T2" y="T3"/>
                  </a:cxn>
                  <a:cxn ang="T10">
                    <a:pos x="T4" y="T5"/>
                  </a:cxn>
                  <a:cxn ang="T11">
                    <a:pos x="T6" y="T7"/>
                  </a:cxn>
                </a:cxnLst>
                <a:rect l="T12" t="T13" r="T14" b="T15"/>
                <a:pathLst>
                  <a:path w="7" h="7">
                    <a:moveTo>
                      <a:pt x="7" y="0"/>
                    </a:moveTo>
                    <a:lnTo>
                      <a:pt x="5" y="5"/>
                    </a:lnTo>
                    <a:lnTo>
                      <a:pt x="0" y="7"/>
                    </a:lnTo>
                    <a:lnTo>
                      <a:pt x="7" y="0"/>
                    </a:lnTo>
                    <a:close/>
                  </a:path>
                </a:pathLst>
              </a:custGeom>
              <a:solidFill>
                <a:srgbClr val="000000"/>
              </a:solidFill>
              <a:ln w="9525">
                <a:noFill/>
                <a:round/>
                <a:headEnd/>
                <a:tailEnd/>
              </a:ln>
            </p:spPr>
            <p:txBody>
              <a:bodyPr/>
              <a:lstStyle/>
              <a:p>
                <a:endParaRPr lang="en-US"/>
              </a:p>
            </p:txBody>
          </p:sp>
          <p:sp>
            <p:nvSpPr>
              <p:cNvPr id="208399" name="Freeform 560"/>
              <p:cNvSpPr>
                <a:spLocks/>
              </p:cNvSpPr>
              <p:nvPr/>
            </p:nvSpPr>
            <p:spPr bwMode="auto">
              <a:xfrm>
                <a:off x="2744" y="1681"/>
                <a:ext cx="7" cy="4"/>
              </a:xfrm>
              <a:custGeom>
                <a:avLst/>
                <a:gdLst>
                  <a:gd name="T0" fmla="*/ 0 w 28"/>
                  <a:gd name="T1" fmla="*/ 0 h 15"/>
                  <a:gd name="T2" fmla="*/ 0 w 28"/>
                  <a:gd name="T3" fmla="*/ 0 h 15"/>
                  <a:gd name="T4" fmla="*/ 0 w 28"/>
                  <a:gd name="T5" fmla="*/ 0 h 15"/>
                  <a:gd name="T6" fmla="*/ 0 w 28"/>
                  <a:gd name="T7" fmla="*/ 0 h 15"/>
                  <a:gd name="T8" fmla="*/ 0 w 28"/>
                  <a:gd name="T9" fmla="*/ 0 h 15"/>
                  <a:gd name="T10" fmla="*/ 0 60000 65536"/>
                  <a:gd name="T11" fmla="*/ 0 60000 65536"/>
                  <a:gd name="T12" fmla="*/ 0 60000 65536"/>
                  <a:gd name="T13" fmla="*/ 0 60000 65536"/>
                  <a:gd name="T14" fmla="*/ 0 60000 65536"/>
                  <a:gd name="T15" fmla="*/ 0 w 28"/>
                  <a:gd name="T16" fmla="*/ 0 h 15"/>
                  <a:gd name="T17" fmla="*/ 28 w 28"/>
                  <a:gd name="T18" fmla="*/ 15 h 15"/>
                </a:gdLst>
                <a:ahLst/>
                <a:cxnLst>
                  <a:cxn ang="T10">
                    <a:pos x="T0" y="T1"/>
                  </a:cxn>
                  <a:cxn ang="T11">
                    <a:pos x="T2" y="T3"/>
                  </a:cxn>
                  <a:cxn ang="T12">
                    <a:pos x="T4" y="T5"/>
                  </a:cxn>
                  <a:cxn ang="T13">
                    <a:pos x="T6" y="T7"/>
                  </a:cxn>
                  <a:cxn ang="T14">
                    <a:pos x="T8" y="T9"/>
                  </a:cxn>
                </a:cxnLst>
                <a:rect l="T15" t="T16" r="T17" b="T18"/>
                <a:pathLst>
                  <a:path w="28" h="15">
                    <a:moveTo>
                      <a:pt x="0" y="0"/>
                    </a:moveTo>
                    <a:lnTo>
                      <a:pt x="28" y="15"/>
                    </a:lnTo>
                    <a:lnTo>
                      <a:pt x="0" y="1"/>
                    </a:lnTo>
                    <a:lnTo>
                      <a:pt x="0" y="0"/>
                    </a:lnTo>
                    <a:close/>
                  </a:path>
                </a:pathLst>
              </a:custGeom>
              <a:solidFill>
                <a:srgbClr val="000000"/>
              </a:solidFill>
              <a:ln w="9525">
                <a:noFill/>
                <a:round/>
                <a:headEnd/>
                <a:tailEnd/>
              </a:ln>
            </p:spPr>
            <p:txBody>
              <a:bodyPr/>
              <a:lstStyle/>
              <a:p>
                <a:endParaRPr lang="en-US"/>
              </a:p>
            </p:txBody>
          </p:sp>
          <p:sp>
            <p:nvSpPr>
              <p:cNvPr id="208400" name="Freeform 561"/>
              <p:cNvSpPr>
                <a:spLocks/>
              </p:cNvSpPr>
              <p:nvPr/>
            </p:nvSpPr>
            <p:spPr bwMode="auto">
              <a:xfrm>
                <a:off x="2763" y="1661"/>
                <a:ext cx="7" cy="9"/>
              </a:xfrm>
              <a:custGeom>
                <a:avLst/>
                <a:gdLst>
                  <a:gd name="T0" fmla="*/ 0 w 28"/>
                  <a:gd name="T1" fmla="*/ 0 h 35"/>
                  <a:gd name="T2" fmla="*/ 0 w 28"/>
                  <a:gd name="T3" fmla="*/ 0 h 35"/>
                  <a:gd name="T4" fmla="*/ 0 w 28"/>
                  <a:gd name="T5" fmla="*/ 0 h 35"/>
                  <a:gd name="T6" fmla="*/ 0 w 28"/>
                  <a:gd name="T7" fmla="*/ 0 h 35"/>
                  <a:gd name="T8" fmla="*/ 0 w 28"/>
                  <a:gd name="T9" fmla="*/ 0 h 35"/>
                  <a:gd name="T10" fmla="*/ 0 w 28"/>
                  <a:gd name="T11" fmla="*/ 0 h 35"/>
                  <a:gd name="T12" fmla="*/ 0 60000 65536"/>
                  <a:gd name="T13" fmla="*/ 0 60000 65536"/>
                  <a:gd name="T14" fmla="*/ 0 60000 65536"/>
                  <a:gd name="T15" fmla="*/ 0 60000 65536"/>
                  <a:gd name="T16" fmla="*/ 0 60000 65536"/>
                  <a:gd name="T17" fmla="*/ 0 60000 65536"/>
                  <a:gd name="T18" fmla="*/ 0 w 28"/>
                  <a:gd name="T19" fmla="*/ 0 h 35"/>
                  <a:gd name="T20" fmla="*/ 28 w 28"/>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28" h="35">
                    <a:moveTo>
                      <a:pt x="28" y="26"/>
                    </a:moveTo>
                    <a:lnTo>
                      <a:pt x="10" y="0"/>
                    </a:lnTo>
                    <a:lnTo>
                      <a:pt x="0" y="6"/>
                    </a:lnTo>
                    <a:lnTo>
                      <a:pt x="15" y="35"/>
                    </a:lnTo>
                    <a:lnTo>
                      <a:pt x="25" y="30"/>
                    </a:lnTo>
                    <a:lnTo>
                      <a:pt x="28" y="26"/>
                    </a:lnTo>
                    <a:close/>
                  </a:path>
                </a:pathLst>
              </a:custGeom>
              <a:solidFill>
                <a:srgbClr val="000000"/>
              </a:solidFill>
              <a:ln w="9525">
                <a:noFill/>
                <a:round/>
                <a:headEnd/>
                <a:tailEnd/>
              </a:ln>
            </p:spPr>
            <p:txBody>
              <a:bodyPr/>
              <a:lstStyle/>
              <a:p>
                <a:endParaRPr lang="en-US"/>
              </a:p>
            </p:txBody>
          </p:sp>
          <p:sp>
            <p:nvSpPr>
              <p:cNvPr id="208401" name="Freeform 562"/>
              <p:cNvSpPr>
                <a:spLocks/>
              </p:cNvSpPr>
              <p:nvPr/>
            </p:nvSpPr>
            <p:spPr bwMode="auto">
              <a:xfrm>
                <a:off x="2769" y="1668"/>
                <a:ext cx="1" cy="1"/>
              </a:xfrm>
              <a:custGeom>
                <a:avLst/>
                <a:gdLst>
                  <a:gd name="T0" fmla="*/ 0 w 3"/>
                  <a:gd name="T1" fmla="*/ 0 h 4"/>
                  <a:gd name="T2" fmla="*/ 0 w 3"/>
                  <a:gd name="T3" fmla="*/ 0 h 4"/>
                  <a:gd name="T4" fmla="*/ 0 w 3"/>
                  <a:gd name="T5" fmla="*/ 0 h 4"/>
                  <a:gd name="T6" fmla="*/ 0 w 3"/>
                  <a:gd name="T7" fmla="*/ 0 h 4"/>
                  <a:gd name="T8" fmla="*/ 0 60000 65536"/>
                  <a:gd name="T9" fmla="*/ 0 60000 65536"/>
                  <a:gd name="T10" fmla="*/ 0 60000 65536"/>
                  <a:gd name="T11" fmla="*/ 0 60000 65536"/>
                  <a:gd name="T12" fmla="*/ 0 w 3"/>
                  <a:gd name="T13" fmla="*/ 0 h 4"/>
                  <a:gd name="T14" fmla="*/ 3 w 3"/>
                  <a:gd name="T15" fmla="*/ 4 h 4"/>
                </a:gdLst>
                <a:ahLst/>
                <a:cxnLst>
                  <a:cxn ang="T8">
                    <a:pos x="T0" y="T1"/>
                  </a:cxn>
                  <a:cxn ang="T9">
                    <a:pos x="T2" y="T3"/>
                  </a:cxn>
                  <a:cxn ang="T10">
                    <a:pos x="T4" y="T5"/>
                  </a:cxn>
                  <a:cxn ang="T11">
                    <a:pos x="T6" y="T7"/>
                  </a:cxn>
                </a:cxnLst>
                <a:rect l="T12" t="T13" r="T14" b="T15"/>
                <a:pathLst>
                  <a:path w="3" h="4">
                    <a:moveTo>
                      <a:pt x="3" y="0"/>
                    </a:moveTo>
                    <a:lnTo>
                      <a:pt x="2" y="2"/>
                    </a:lnTo>
                    <a:lnTo>
                      <a:pt x="0" y="4"/>
                    </a:lnTo>
                    <a:lnTo>
                      <a:pt x="3" y="0"/>
                    </a:lnTo>
                    <a:close/>
                  </a:path>
                </a:pathLst>
              </a:custGeom>
              <a:solidFill>
                <a:srgbClr val="000000"/>
              </a:solidFill>
              <a:ln w="9525">
                <a:noFill/>
                <a:round/>
                <a:headEnd/>
                <a:tailEnd/>
              </a:ln>
            </p:spPr>
            <p:txBody>
              <a:bodyPr/>
              <a:lstStyle/>
              <a:p>
                <a:endParaRPr lang="en-US"/>
              </a:p>
            </p:txBody>
          </p:sp>
          <p:sp>
            <p:nvSpPr>
              <p:cNvPr id="208402" name="Freeform 563"/>
              <p:cNvSpPr>
                <a:spLocks/>
              </p:cNvSpPr>
              <p:nvPr/>
            </p:nvSpPr>
            <p:spPr bwMode="auto">
              <a:xfrm>
                <a:off x="2765" y="1660"/>
                <a:ext cx="7" cy="8"/>
              </a:xfrm>
              <a:custGeom>
                <a:avLst/>
                <a:gdLst>
                  <a:gd name="T0" fmla="*/ 0 w 31"/>
                  <a:gd name="T1" fmla="*/ 0 h 31"/>
                  <a:gd name="T2" fmla="*/ 0 w 31"/>
                  <a:gd name="T3" fmla="*/ 0 h 31"/>
                  <a:gd name="T4" fmla="*/ 0 w 31"/>
                  <a:gd name="T5" fmla="*/ 0 h 31"/>
                  <a:gd name="T6" fmla="*/ 0 w 31"/>
                  <a:gd name="T7" fmla="*/ 0 h 31"/>
                  <a:gd name="T8" fmla="*/ 0 w 31"/>
                  <a:gd name="T9" fmla="*/ 0 h 31"/>
                  <a:gd name="T10" fmla="*/ 0 w 31"/>
                  <a:gd name="T11" fmla="*/ 0 h 31"/>
                  <a:gd name="T12" fmla="*/ 0 60000 65536"/>
                  <a:gd name="T13" fmla="*/ 0 60000 65536"/>
                  <a:gd name="T14" fmla="*/ 0 60000 65536"/>
                  <a:gd name="T15" fmla="*/ 0 60000 65536"/>
                  <a:gd name="T16" fmla="*/ 0 60000 65536"/>
                  <a:gd name="T17" fmla="*/ 0 60000 65536"/>
                  <a:gd name="T18" fmla="*/ 0 w 31"/>
                  <a:gd name="T19" fmla="*/ 0 h 31"/>
                  <a:gd name="T20" fmla="*/ 31 w 31"/>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31" h="31">
                    <a:moveTo>
                      <a:pt x="9" y="0"/>
                    </a:moveTo>
                    <a:lnTo>
                      <a:pt x="9" y="0"/>
                    </a:lnTo>
                    <a:lnTo>
                      <a:pt x="0" y="9"/>
                    </a:lnTo>
                    <a:lnTo>
                      <a:pt x="22" y="31"/>
                    </a:lnTo>
                    <a:lnTo>
                      <a:pt x="31" y="24"/>
                    </a:lnTo>
                    <a:lnTo>
                      <a:pt x="9" y="0"/>
                    </a:lnTo>
                    <a:close/>
                  </a:path>
                </a:pathLst>
              </a:custGeom>
              <a:solidFill>
                <a:srgbClr val="000000"/>
              </a:solidFill>
              <a:ln w="9525">
                <a:noFill/>
                <a:round/>
                <a:headEnd/>
                <a:tailEnd/>
              </a:ln>
            </p:spPr>
            <p:txBody>
              <a:bodyPr/>
              <a:lstStyle/>
              <a:p>
                <a:endParaRPr lang="en-US"/>
              </a:p>
            </p:txBody>
          </p:sp>
          <p:sp>
            <p:nvSpPr>
              <p:cNvPr id="208403" name="Freeform 564"/>
              <p:cNvSpPr>
                <a:spLocks/>
              </p:cNvSpPr>
              <p:nvPr/>
            </p:nvSpPr>
            <p:spPr bwMode="auto">
              <a:xfrm>
                <a:off x="2739" y="1660"/>
                <a:ext cx="28" cy="28"/>
              </a:xfrm>
              <a:custGeom>
                <a:avLst/>
                <a:gdLst>
                  <a:gd name="T0" fmla="*/ 0 w 112"/>
                  <a:gd name="T1" fmla="*/ 0 h 112"/>
                  <a:gd name="T2" fmla="*/ 0 w 112"/>
                  <a:gd name="T3" fmla="*/ 0 h 112"/>
                  <a:gd name="T4" fmla="*/ 0 w 112"/>
                  <a:gd name="T5" fmla="*/ 0 h 112"/>
                  <a:gd name="T6" fmla="*/ 0 w 112"/>
                  <a:gd name="T7" fmla="*/ 0 h 112"/>
                  <a:gd name="T8" fmla="*/ 0 60000 65536"/>
                  <a:gd name="T9" fmla="*/ 0 60000 65536"/>
                  <a:gd name="T10" fmla="*/ 0 60000 65536"/>
                  <a:gd name="T11" fmla="*/ 0 60000 65536"/>
                  <a:gd name="T12" fmla="*/ 0 w 112"/>
                  <a:gd name="T13" fmla="*/ 0 h 112"/>
                  <a:gd name="T14" fmla="*/ 112 w 112"/>
                  <a:gd name="T15" fmla="*/ 112 h 112"/>
                </a:gdLst>
                <a:ahLst/>
                <a:cxnLst>
                  <a:cxn ang="T8">
                    <a:pos x="T0" y="T1"/>
                  </a:cxn>
                  <a:cxn ang="T9">
                    <a:pos x="T2" y="T3"/>
                  </a:cxn>
                  <a:cxn ang="T10">
                    <a:pos x="T4" y="T5"/>
                  </a:cxn>
                  <a:cxn ang="T11">
                    <a:pos x="T6" y="T7"/>
                  </a:cxn>
                </a:cxnLst>
                <a:rect l="T12" t="T13" r="T14" b="T15"/>
                <a:pathLst>
                  <a:path w="112" h="112">
                    <a:moveTo>
                      <a:pt x="112" y="0"/>
                    </a:moveTo>
                    <a:lnTo>
                      <a:pt x="0" y="112"/>
                    </a:lnTo>
                    <a:lnTo>
                      <a:pt x="112" y="0"/>
                    </a:lnTo>
                    <a:close/>
                  </a:path>
                </a:pathLst>
              </a:custGeom>
              <a:solidFill>
                <a:srgbClr val="000000"/>
              </a:solidFill>
              <a:ln w="9525">
                <a:noFill/>
                <a:round/>
                <a:headEnd/>
                <a:tailEnd/>
              </a:ln>
            </p:spPr>
            <p:txBody>
              <a:bodyPr/>
              <a:lstStyle/>
              <a:p>
                <a:endParaRPr lang="en-US"/>
              </a:p>
            </p:txBody>
          </p:sp>
          <p:sp>
            <p:nvSpPr>
              <p:cNvPr id="208404" name="Freeform 565"/>
              <p:cNvSpPr>
                <a:spLocks/>
              </p:cNvSpPr>
              <p:nvPr/>
            </p:nvSpPr>
            <p:spPr bwMode="auto">
              <a:xfrm>
                <a:off x="2767" y="1656"/>
                <a:ext cx="9" cy="10"/>
              </a:xfrm>
              <a:custGeom>
                <a:avLst/>
                <a:gdLst>
                  <a:gd name="T0" fmla="*/ 0 w 38"/>
                  <a:gd name="T1" fmla="*/ 0 h 40"/>
                  <a:gd name="T2" fmla="*/ 0 w 38"/>
                  <a:gd name="T3" fmla="*/ 0 h 40"/>
                  <a:gd name="T4" fmla="*/ 0 w 38"/>
                  <a:gd name="T5" fmla="*/ 0 h 40"/>
                  <a:gd name="T6" fmla="*/ 0 w 38"/>
                  <a:gd name="T7" fmla="*/ 0 h 40"/>
                  <a:gd name="T8" fmla="*/ 0 w 38"/>
                  <a:gd name="T9" fmla="*/ 0 h 40"/>
                  <a:gd name="T10" fmla="*/ 0 w 38"/>
                  <a:gd name="T11" fmla="*/ 0 h 40"/>
                  <a:gd name="T12" fmla="*/ 0 60000 65536"/>
                  <a:gd name="T13" fmla="*/ 0 60000 65536"/>
                  <a:gd name="T14" fmla="*/ 0 60000 65536"/>
                  <a:gd name="T15" fmla="*/ 0 60000 65536"/>
                  <a:gd name="T16" fmla="*/ 0 60000 65536"/>
                  <a:gd name="T17" fmla="*/ 0 60000 65536"/>
                  <a:gd name="T18" fmla="*/ 0 w 38"/>
                  <a:gd name="T19" fmla="*/ 0 h 40"/>
                  <a:gd name="T20" fmla="*/ 38 w 38"/>
                  <a:gd name="T21" fmla="*/ 40 h 40"/>
                </a:gdLst>
                <a:ahLst/>
                <a:cxnLst>
                  <a:cxn ang="T12">
                    <a:pos x="T0" y="T1"/>
                  </a:cxn>
                  <a:cxn ang="T13">
                    <a:pos x="T2" y="T3"/>
                  </a:cxn>
                  <a:cxn ang="T14">
                    <a:pos x="T4" y="T5"/>
                  </a:cxn>
                  <a:cxn ang="T15">
                    <a:pos x="T6" y="T7"/>
                  </a:cxn>
                  <a:cxn ang="T16">
                    <a:pos x="T8" y="T9"/>
                  </a:cxn>
                  <a:cxn ang="T17">
                    <a:pos x="T10" y="T11"/>
                  </a:cxn>
                </a:cxnLst>
                <a:rect l="T18" t="T19" r="T20" b="T21"/>
                <a:pathLst>
                  <a:path w="38" h="40">
                    <a:moveTo>
                      <a:pt x="38" y="24"/>
                    </a:moveTo>
                    <a:lnTo>
                      <a:pt x="16" y="0"/>
                    </a:lnTo>
                    <a:lnTo>
                      <a:pt x="0" y="16"/>
                    </a:lnTo>
                    <a:lnTo>
                      <a:pt x="22" y="40"/>
                    </a:lnTo>
                    <a:lnTo>
                      <a:pt x="38" y="24"/>
                    </a:lnTo>
                    <a:close/>
                  </a:path>
                </a:pathLst>
              </a:custGeom>
              <a:solidFill>
                <a:srgbClr val="000000"/>
              </a:solidFill>
              <a:ln w="9525">
                <a:noFill/>
                <a:round/>
                <a:headEnd/>
                <a:tailEnd/>
              </a:ln>
            </p:spPr>
            <p:txBody>
              <a:bodyPr/>
              <a:lstStyle/>
              <a:p>
                <a:endParaRPr lang="en-US"/>
              </a:p>
            </p:txBody>
          </p:sp>
          <p:sp>
            <p:nvSpPr>
              <p:cNvPr id="208405" name="Freeform 566"/>
              <p:cNvSpPr>
                <a:spLocks/>
              </p:cNvSpPr>
              <p:nvPr/>
            </p:nvSpPr>
            <p:spPr bwMode="auto">
              <a:xfrm>
                <a:off x="2776" y="1634"/>
                <a:ext cx="28" cy="28"/>
              </a:xfrm>
              <a:custGeom>
                <a:avLst/>
                <a:gdLst>
                  <a:gd name="T0" fmla="*/ 0 w 112"/>
                  <a:gd name="T1" fmla="*/ 0 h 113"/>
                  <a:gd name="T2" fmla="*/ 0 w 112"/>
                  <a:gd name="T3" fmla="*/ 0 h 113"/>
                  <a:gd name="T4" fmla="*/ 0 w 112"/>
                  <a:gd name="T5" fmla="*/ 0 h 113"/>
                  <a:gd name="T6" fmla="*/ 0 w 112"/>
                  <a:gd name="T7" fmla="*/ 0 h 113"/>
                  <a:gd name="T8" fmla="*/ 0 60000 65536"/>
                  <a:gd name="T9" fmla="*/ 0 60000 65536"/>
                  <a:gd name="T10" fmla="*/ 0 60000 65536"/>
                  <a:gd name="T11" fmla="*/ 0 60000 65536"/>
                  <a:gd name="T12" fmla="*/ 0 w 112"/>
                  <a:gd name="T13" fmla="*/ 0 h 113"/>
                  <a:gd name="T14" fmla="*/ 112 w 112"/>
                  <a:gd name="T15" fmla="*/ 113 h 113"/>
                </a:gdLst>
                <a:ahLst/>
                <a:cxnLst>
                  <a:cxn ang="T8">
                    <a:pos x="T0" y="T1"/>
                  </a:cxn>
                  <a:cxn ang="T9">
                    <a:pos x="T2" y="T3"/>
                  </a:cxn>
                  <a:cxn ang="T10">
                    <a:pos x="T4" y="T5"/>
                  </a:cxn>
                  <a:cxn ang="T11">
                    <a:pos x="T6" y="T7"/>
                  </a:cxn>
                </a:cxnLst>
                <a:rect l="T12" t="T13" r="T14" b="T15"/>
                <a:pathLst>
                  <a:path w="112" h="113">
                    <a:moveTo>
                      <a:pt x="0" y="113"/>
                    </a:moveTo>
                    <a:lnTo>
                      <a:pt x="112" y="0"/>
                    </a:lnTo>
                    <a:lnTo>
                      <a:pt x="0" y="113"/>
                    </a:lnTo>
                    <a:close/>
                  </a:path>
                </a:pathLst>
              </a:custGeom>
              <a:solidFill>
                <a:srgbClr val="000000"/>
              </a:solidFill>
              <a:ln w="9525">
                <a:noFill/>
                <a:round/>
                <a:headEnd/>
                <a:tailEnd/>
              </a:ln>
            </p:spPr>
            <p:txBody>
              <a:bodyPr/>
              <a:lstStyle/>
              <a:p>
                <a:endParaRPr lang="en-US"/>
              </a:p>
            </p:txBody>
          </p:sp>
          <p:sp>
            <p:nvSpPr>
              <p:cNvPr id="208406" name="Freeform 567"/>
              <p:cNvSpPr>
                <a:spLocks/>
              </p:cNvSpPr>
              <p:nvPr/>
            </p:nvSpPr>
            <p:spPr bwMode="auto">
              <a:xfrm>
                <a:off x="2771" y="1653"/>
                <a:ext cx="7" cy="9"/>
              </a:xfrm>
              <a:custGeom>
                <a:avLst/>
                <a:gdLst>
                  <a:gd name="T0" fmla="*/ 0 w 29"/>
                  <a:gd name="T1" fmla="*/ 0 h 35"/>
                  <a:gd name="T2" fmla="*/ 0 w 29"/>
                  <a:gd name="T3" fmla="*/ 0 h 35"/>
                  <a:gd name="T4" fmla="*/ 0 w 29"/>
                  <a:gd name="T5" fmla="*/ 0 h 35"/>
                  <a:gd name="T6" fmla="*/ 0 w 29"/>
                  <a:gd name="T7" fmla="*/ 0 h 35"/>
                  <a:gd name="T8" fmla="*/ 0 w 29"/>
                  <a:gd name="T9" fmla="*/ 0 h 35"/>
                  <a:gd name="T10" fmla="*/ 0 w 29"/>
                  <a:gd name="T11" fmla="*/ 0 h 35"/>
                  <a:gd name="T12" fmla="*/ 0 60000 65536"/>
                  <a:gd name="T13" fmla="*/ 0 60000 65536"/>
                  <a:gd name="T14" fmla="*/ 0 60000 65536"/>
                  <a:gd name="T15" fmla="*/ 0 60000 65536"/>
                  <a:gd name="T16" fmla="*/ 0 60000 65536"/>
                  <a:gd name="T17" fmla="*/ 0 60000 65536"/>
                  <a:gd name="T18" fmla="*/ 0 w 29"/>
                  <a:gd name="T19" fmla="*/ 0 h 35"/>
                  <a:gd name="T20" fmla="*/ 29 w 29"/>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29" h="35">
                    <a:moveTo>
                      <a:pt x="11" y="0"/>
                    </a:moveTo>
                    <a:lnTo>
                      <a:pt x="7" y="4"/>
                    </a:lnTo>
                    <a:lnTo>
                      <a:pt x="0" y="11"/>
                    </a:lnTo>
                    <a:lnTo>
                      <a:pt x="22" y="35"/>
                    </a:lnTo>
                    <a:lnTo>
                      <a:pt x="29" y="26"/>
                    </a:lnTo>
                    <a:lnTo>
                      <a:pt x="11" y="0"/>
                    </a:lnTo>
                    <a:close/>
                  </a:path>
                </a:pathLst>
              </a:custGeom>
              <a:solidFill>
                <a:srgbClr val="000000"/>
              </a:solidFill>
              <a:ln w="9525">
                <a:noFill/>
                <a:round/>
                <a:headEnd/>
                <a:tailEnd/>
              </a:ln>
            </p:spPr>
            <p:txBody>
              <a:bodyPr/>
              <a:lstStyle/>
              <a:p>
                <a:endParaRPr lang="en-US"/>
              </a:p>
            </p:txBody>
          </p:sp>
          <p:sp>
            <p:nvSpPr>
              <p:cNvPr id="208407" name="Freeform 568"/>
              <p:cNvSpPr>
                <a:spLocks/>
              </p:cNvSpPr>
              <p:nvPr/>
            </p:nvSpPr>
            <p:spPr bwMode="auto">
              <a:xfrm>
                <a:off x="2773" y="1653"/>
                <a:ext cx="1" cy="1"/>
              </a:xfrm>
              <a:custGeom>
                <a:avLst/>
                <a:gdLst>
                  <a:gd name="T0" fmla="*/ 0 w 4"/>
                  <a:gd name="T1" fmla="*/ 0 h 4"/>
                  <a:gd name="T2" fmla="*/ 0 w 4"/>
                  <a:gd name="T3" fmla="*/ 0 h 4"/>
                  <a:gd name="T4" fmla="*/ 0 w 4"/>
                  <a:gd name="T5" fmla="*/ 0 h 4"/>
                  <a:gd name="T6" fmla="*/ 0 w 4"/>
                  <a:gd name="T7" fmla="*/ 0 h 4"/>
                  <a:gd name="T8" fmla="*/ 0 60000 65536"/>
                  <a:gd name="T9" fmla="*/ 0 60000 65536"/>
                  <a:gd name="T10" fmla="*/ 0 60000 65536"/>
                  <a:gd name="T11" fmla="*/ 0 60000 65536"/>
                  <a:gd name="T12" fmla="*/ 0 w 4"/>
                  <a:gd name="T13" fmla="*/ 0 h 4"/>
                  <a:gd name="T14" fmla="*/ 4 w 4"/>
                  <a:gd name="T15" fmla="*/ 4 h 4"/>
                </a:gdLst>
                <a:ahLst/>
                <a:cxnLst>
                  <a:cxn ang="T8">
                    <a:pos x="T0" y="T1"/>
                  </a:cxn>
                  <a:cxn ang="T9">
                    <a:pos x="T2" y="T3"/>
                  </a:cxn>
                  <a:cxn ang="T10">
                    <a:pos x="T4" y="T5"/>
                  </a:cxn>
                  <a:cxn ang="T11">
                    <a:pos x="T6" y="T7"/>
                  </a:cxn>
                </a:cxnLst>
                <a:rect l="T12" t="T13" r="T14" b="T15"/>
                <a:pathLst>
                  <a:path w="4" h="4">
                    <a:moveTo>
                      <a:pt x="0" y="4"/>
                    </a:moveTo>
                    <a:lnTo>
                      <a:pt x="1" y="3"/>
                    </a:lnTo>
                    <a:lnTo>
                      <a:pt x="4" y="0"/>
                    </a:lnTo>
                    <a:lnTo>
                      <a:pt x="0" y="4"/>
                    </a:lnTo>
                    <a:close/>
                  </a:path>
                </a:pathLst>
              </a:custGeom>
              <a:solidFill>
                <a:srgbClr val="000000"/>
              </a:solidFill>
              <a:ln w="9525">
                <a:noFill/>
                <a:round/>
                <a:headEnd/>
                <a:tailEnd/>
              </a:ln>
            </p:spPr>
            <p:txBody>
              <a:bodyPr/>
              <a:lstStyle/>
              <a:p>
                <a:endParaRPr lang="en-US"/>
              </a:p>
            </p:txBody>
          </p:sp>
          <p:sp>
            <p:nvSpPr>
              <p:cNvPr id="208408" name="Freeform 569"/>
              <p:cNvSpPr>
                <a:spLocks/>
              </p:cNvSpPr>
              <p:nvPr/>
            </p:nvSpPr>
            <p:spPr bwMode="auto">
              <a:xfrm>
                <a:off x="2773" y="1651"/>
                <a:ext cx="10" cy="10"/>
              </a:xfrm>
              <a:custGeom>
                <a:avLst/>
                <a:gdLst>
                  <a:gd name="T0" fmla="*/ 0 w 38"/>
                  <a:gd name="T1" fmla="*/ 0 h 37"/>
                  <a:gd name="T2" fmla="*/ 0 w 38"/>
                  <a:gd name="T3" fmla="*/ 0 h 37"/>
                  <a:gd name="T4" fmla="*/ 0 w 38"/>
                  <a:gd name="T5" fmla="*/ 0 h 37"/>
                  <a:gd name="T6" fmla="*/ 0 w 38"/>
                  <a:gd name="T7" fmla="*/ 0 h 37"/>
                  <a:gd name="T8" fmla="*/ 0 w 38"/>
                  <a:gd name="T9" fmla="*/ 0 h 37"/>
                  <a:gd name="T10" fmla="*/ 0 w 38"/>
                  <a:gd name="T11" fmla="*/ 0 h 37"/>
                  <a:gd name="T12" fmla="*/ 0 60000 65536"/>
                  <a:gd name="T13" fmla="*/ 0 60000 65536"/>
                  <a:gd name="T14" fmla="*/ 0 60000 65536"/>
                  <a:gd name="T15" fmla="*/ 0 60000 65536"/>
                  <a:gd name="T16" fmla="*/ 0 60000 65536"/>
                  <a:gd name="T17" fmla="*/ 0 60000 65536"/>
                  <a:gd name="T18" fmla="*/ 0 w 38"/>
                  <a:gd name="T19" fmla="*/ 0 h 37"/>
                  <a:gd name="T20" fmla="*/ 38 w 38"/>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38" h="37">
                    <a:moveTo>
                      <a:pt x="38" y="21"/>
                    </a:moveTo>
                    <a:lnTo>
                      <a:pt x="16" y="0"/>
                    </a:lnTo>
                    <a:lnTo>
                      <a:pt x="0" y="7"/>
                    </a:lnTo>
                    <a:lnTo>
                      <a:pt x="15" y="37"/>
                    </a:lnTo>
                    <a:lnTo>
                      <a:pt x="31" y="28"/>
                    </a:lnTo>
                    <a:lnTo>
                      <a:pt x="38" y="21"/>
                    </a:lnTo>
                    <a:close/>
                  </a:path>
                </a:pathLst>
              </a:custGeom>
              <a:solidFill>
                <a:srgbClr val="000000"/>
              </a:solidFill>
              <a:ln w="9525">
                <a:noFill/>
                <a:round/>
                <a:headEnd/>
                <a:tailEnd/>
              </a:ln>
            </p:spPr>
            <p:txBody>
              <a:bodyPr/>
              <a:lstStyle/>
              <a:p>
                <a:endParaRPr lang="en-US"/>
              </a:p>
            </p:txBody>
          </p:sp>
          <p:sp>
            <p:nvSpPr>
              <p:cNvPr id="208409" name="Freeform 570"/>
              <p:cNvSpPr>
                <a:spLocks/>
              </p:cNvSpPr>
              <p:nvPr/>
            </p:nvSpPr>
            <p:spPr bwMode="auto">
              <a:xfrm>
                <a:off x="2781" y="1657"/>
                <a:ext cx="2" cy="2"/>
              </a:xfrm>
              <a:custGeom>
                <a:avLst/>
                <a:gdLst>
                  <a:gd name="T0" fmla="*/ 0 w 7"/>
                  <a:gd name="T1" fmla="*/ 0 h 7"/>
                  <a:gd name="T2" fmla="*/ 0 w 7"/>
                  <a:gd name="T3" fmla="*/ 0 h 7"/>
                  <a:gd name="T4" fmla="*/ 0 w 7"/>
                  <a:gd name="T5" fmla="*/ 0 h 7"/>
                  <a:gd name="T6" fmla="*/ 0 w 7"/>
                  <a:gd name="T7" fmla="*/ 0 h 7"/>
                  <a:gd name="T8" fmla="*/ 0 60000 65536"/>
                  <a:gd name="T9" fmla="*/ 0 60000 65536"/>
                  <a:gd name="T10" fmla="*/ 0 60000 65536"/>
                  <a:gd name="T11" fmla="*/ 0 60000 65536"/>
                  <a:gd name="T12" fmla="*/ 0 w 7"/>
                  <a:gd name="T13" fmla="*/ 0 h 7"/>
                  <a:gd name="T14" fmla="*/ 7 w 7"/>
                  <a:gd name="T15" fmla="*/ 7 h 7"/>
                </a:gdLst>
                <a:ahLst/>
                <a:cxnLst>
                  <a:cxn ang="T8">
                    <a:pos x="T0" y="T1"/>
                  </a:cxn>
                  <a:cxn ang="T9">
                    <a:pos x="T2" y="T3"/>
                  </a:cxn>
                  <a:cxn ang="T10">
                    <a:pos x="T4" y="T5"/>
                  </a:cxn>
                  <a:cxn ang="T11">
                    <a:pos x="T6" y="T7"/>
                  </a:cxn>
                </a:cxnLst>
                <a:rect l="T12" t="T13" r="T14" b="T15"/>
                <a:pathLst>
                  <a:path w="7" h="7">
                    <a:moveTo>
                      <a:pt x="7" y="0"/>
                    </a:moveTo>
                    <a:lnTo>
                      <a:pt x="5" y="5"/>
                    </a:lnTo>
                    <a:lnTo>
                      <a:pt x="0" y="7"/>
                    </a:lnTo>
                    <a:lnTo>
                      <a:pt x="7" y="0"/>
                    </a:lnTo>
                    <a:close/>
                  </a:path>
                </a:pathLst>
              </a:custGeom>
              <a:solidFill>
                <a:srgbClr val="000000"/>
              </a:solidFill>
              <a:ln w="9525">
                <a:noFill/>
                <a:round/>
                <a:headEnd/>
                <a:tailEnd/>
              </a:ln>
            </p:spPr>
            <p:txBody>
              <a:bodyPr/>
              <a:lstStyle/>
              <a:p>
                <a:endParaRPr lang="en-US"/>
              </a:p>
            </p:txBody>
          </p:sp>
          <p:sp>
            <p:nvSpPr>
              <p:cNvPr id="208410" name="Freeform 571"/>
              <p:cNvSpPr>
                <a:spLocks/>
              </p:cNvSpPr>
              <p:nvPr/>
            </p:nvSpPr>
            <p:spPr bwMode="auto">
              <a:xfrm>
                <a:off x="2776" y="1647"/>
                <a:ext cx="9" cy="10"/>
              </a:xfrm>
              <a:custGeom>
                <a:avLst/>
                <a:gdLst>
                  <a:gd name="T0" fmla="*/ 0 w 35"/>
                  <a:gd name="T1" fmla="*/ 0 h 37"/>
                  <a:gd name="T2" fmla="*/ 0 w 35"/>
                  <a:gd name="T3" fmla="*/ 0 h 37"/>
                  <a:gd name="T4" fmla="*/ 0 w 35"/>
                  <a:gd name="T5" fmla="*/ 0 h 37"/>
                  <a:gd name="T6" fmla="*/ 0 w 35"/>
                  <a:gd name="T7" fmla="*/ 0 h 37"/>
                  <a:gd name="T8" fmla="*/ 0 w 35"/>
                  <a:gd name="T9" fmla="*/ 0 h 37"/>
                  <a:gd name="T10" fmla="*/ 0 w 35"/>
                  <a:gd name="T11" fmla="*/ 0 h 37"/>
                  <a:gd name="T12" fmla="*/ 0 60000 65536"/>
                  <a:gd name="T13" fmla="*/ 0 60000 65536"/>
                  <a:gd name="T14" fmla="*/ 0 60000 65536"/>
                  <a:gd name="T15" fmla="*/ 0 60000 65536"/>
                  <a:gd name="T16" fmla="*/ 0 60000 65536"/>
                  <a:gd name="T17" fmla="*/ 0 60000 65536"/>
                  <a:gd name="T18" fmla="*/ 0 w 35"/>
                  <a:gd name="T19" fmla="*/ 0 h 37"/>
                  <a:gd name="T20" fmla="*/ 35 w 35"/>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35" h="37">
                    <a:moveTo>
                      <a:pt x="15" y="0"/>
                    </a:moveTo>
                    <a:lnTo>
                      <a:pt x="7" y="7"/>
                    </a:lnTo>
                    <a:lnTo>
                      <a:pt x="0" y="23"/>
                    </a:lnTo>
                    <a:lnTo>
                      <a:pt x="28" y="37"/>
                    </a:lnTo>
                    <a:lnTo>
                      <a:pt x="35" y="21"/>
                    </a:lnTo>
                    <a:lnTo>
                      <a:pt x="15" y="0"/>
                    </a:lnTo>
                    <a:close/>
                  </a:path>
                </a:pathLst>
              </a:custGeom>
              <a:solidFill>
                <a:srgbClr val="000000"/>
              </a:solidFill>
              <a:ln w="9525">
                <a:noFill/>
                <a:round/>
                <a:headEnd/>
                <a:tailEnd/>
              </a:ln>
            </p:spPr>
            <p:txBody>
              <a:bodyPr/>
              <a:lstStyle/>
              <a:p>
                <a:endParaRPr lang="en-US"/>
              </a:p>
            </p:txBody>
          </p:sp>
          <p:sp>
            <p:nvSpPr>
              <p:cNvPr id="208411" name="Freeform 572"/>
              <p:cNvSpPr>
                <a:spLocks/>
              </p:cNvSpPr>
              <p:nvPr/>
            </p:nvSpPr>
            <p:spPr bwMode="auto">
              <a:xfrm>
                <a:off x="2778" y="1647"/>
                <a:ext cx="2" cy="2"/>
              </a:xfrm>
              <a:custGeom>
                <a:avLst/>
                <a:gdLst>
                  <a:gd name="T0" fmla="*/ 0 w 8"/>
                  <a:gd name="T1" fmla="*/ 0 h 7"/>
                  <a:gd name="T2" fmla="*/ 0 w 8"/>
                  <a:gd name="T3" fmla="*/ 0 h 7"/>
                  <a:gd name="T4" fmla="*/ 0 w 8"/>
                  <a:gd name="T5" fmla="*/ 0 h 7"/>
                  <a:gd name="T6" fmla="*/ 0 w 8"/>
                  <a:gd name="T7" fmla="*/ 0 h 7"/>
                  <a:gd name="T8" fmla="*/ 0 60000 65536"/>
                  <a:gd name="T9" fmla="*/ 0 60000 65536"/>
                  <a:gd name="T10" fmla="*/ 0 60000 65536"/>
                  <a:gd name="T11" fmla="*/ 0 60000 65536"/>
                  <a:gd name="T12" fmla="*/ 0 w 8"/>
                  <a:gd name="T13" fmla="*/ 0 h 7"/>
                  <a:gd name="T14" fmla="*/ 8 w 8"/>
                  <a:gd name="T15" fmla="*/ 7 h 7"/>
                </a:gdLst>
                <a:ahLst/>
                <a:cxnLst>
                  <a:cxn ang="T8">
                    <a:pos x="T0" y="T1"/>
                  </a:cxn>
                  <a:cxn ang="T9">
                    <a:pos x="T2" y="T3"/>
                  </a:cxn>
                  <a:cxn ang="T10">
                    <a:pos x="T4" y="T5"/>
                  </a:cxn>
                  <a:cxn ang="T11">
                    <a:pos x="T6" y="T7"/>
                  </a:cxn>
                </a:cxnLst>
                <a:rect l="T12" t="T13" r="T14" b="T15"/>
                <a:pathLst>
                  <a:path w="8" h="7">
                    <a:moveTo>
                      <a:pt x="0" y="7"/>
                    </a:moveTo>
                    <a:lnTo>
                      <a:pt x="3" y="2"/>
                    </a:lnTo>
                    <a:lnTo>
                      <a:pt x="8" y="0"/>
                    </a:lnTo>
                    <a:lnTo>
                      <a:pt x="0" y="7"/>
                    </a:lnTo>
                    <a:close/>
                  </a:path>
                </a:pathLst>
              </a:custGeom>
              <a:solidFill>
                <a:srgbClr val="000000"/>
              </a:solidFill>
              <a:ln w="9525">
                <a:noFill/>
                <a:round/>
                <a:headEnd/>
                <a:tailEnd/>
              </a:ln>
            </p:spPr>
            <p:txBody>
              <a:bodyPr/>
              <a:lstStyle/>
              <a:p>
                <a:endParaRPr lang="en-US"/>
              </a:p>
            </p:txBody>
          </p:sp>
          <p:sp>
            <p:nvSpPr>
              <p:cNvPr id="208412" name="Freeform 573"/>
              <p:cNvSpPr>
                <a:spLocks/>
              </p:cNvSpPr>
              <p:nvPr/>
            </p:nvSpPr>
            <p:spPr bwMode="auto">
              <a:xfrm>
                <a:off x="2780" y="1646"/>
                <a:ext cx="5" cy="9"/>
              </a:xfrm>
              <a:custGeom>
                <a:avLst/>
                <a:gdLst>
                  <a:gd name="T0" fmla="*/ 0 w 20"/>
                  <a:gd name="T1" fmla="*/ 0 h 32"/>
                  <a:gd name="T2" fmla="*/ 0 w 20"/>
                  <a:gd name="T3" fmla="*/ 0 h 32"/>
                  <a:gd name="T4" fmla="*/ 0 w 20"/>
                  <a:gd name="T5" fmla="*/ 0 h 32"/>
                  <a:gd name="T6" fmla="*/ 0 w 20"/>
                  <a:gd name="T7" fmla="*/ 0 h 32"/>
                  <a:gd name="T8" fmla="*/ 0 w 20"/>
                  <a:gd name="T9" fmla="*/ 0 h 32"/>
                  <a:gd name="T10" fmla="*/ 0 60000 65536"/>
                  <a:gd name="T11" fmla="*/ 0 60000 65536"/>
                  <a:gd name="T12" fmla="*/ 0 60000 65536"/>
                  <a:gd name="T13" fmla="*/ 0 60000 65536"/>
                  <a:gd name="T14" fmla="*/ 0 60000 65536"/>
                  <a:gd name="T15" fmla="*/ 0 w 20"/>
                  <a:gd name="T16" fmla="*/ 0 h 32"/>
                  <a:gd name="T17" fmla="*/ 20 w 20"/>
                  <a:gd name="T18" fmla="*/ 32 h 32"/>
                </a:gdLst>
                <a:ahLst/>
                <a:cxnLst>
                  <a:cxn ang="T10">
                    <a:pos x="T0" y="T1"/>
                  </a:cxn>
                  <a:cxn ang="T11">
                    <a:pos x="T2" y="T3"/>
                  </a:cxn>
                  <a:cxn ang="T12">
                    <a:pos x="T4" y="T5"/>
                  </a:cxn>
                  <a:cxn ang="T13">
                    <a:pos x="T6" y="T7"/>
                  </a:cxn>
                  <a:cxn ang="T14">
                    <a:pos x="T8" y="T9"/>
                  </a:cxn>
                </a:cxnLst>
                <a:rect l="T15" t="T16" r="T17" b="T18"/>
                <a:pathLst>
                  <a:path w="20" h="32">
                    <a:moveTo>
                      <a:pt x="6" y="0"/>
                    </a:moveTo>
                    <a:lnTo>
                      <a:pt x="20" y="28"/>
                    </a:lnTo>
                    <a:lnTo>
                      <a:pt x="13" y="32"/>
                    </a:lnTo>
                    <a:lnTo>
                      <a:pt x="0" y="4"/>
                    </a:lnTo>
                    <a:lnTo>
                      <a:pt x="6" y="0"/>
                    </a:lnTo>
                    <a:close/>
                  </a:path>
                </a:pathLst>
              </a:custGeom>
              <a:solidFill>
                <a:srgbClr val="000000"/>
              </a:solidFill>
              <a:ln w="9525">
                <a:noFill/>
                <a:round/>
                <a:headEnd/>
                <a:tailEnd/>
              </a:ln>
            </p:spPr>
            <p:txBody>
              <a:bodyPr/>
              <a:lstStyle/>
              <a:p>
                <a:endParaRPr lang="en-US"/>
              </a:p>
            </p:txBody>
          </p:sp>
          <p:sp>
            <p:nvSpPr>
              <p:cNvPr id="208413" name="Freeform 574"/>
              <p:cNvSpPr>
                <a:spLocks/>
              </p:cNvSpPr>
              <p:nvPr/>
            </p:nvSpPr>
            <p:spPr bwMode="auto">
              <a:xfrm>
                <a:off x="2799" y="1628"/>
                <a:ext cx="9" cy="9"/>
              </a:xfrm>
              <a:custGeom>
                <a:avLst/>
                <a:gdLst>
                  <a:gd name="T0" fmla="*/ 0 w 36"/>
                  <a:gd name="T1" fmla="*/ 0 h 37"/>
                  <a:gd name="T2" fmla="*/ 0 w 36"/>
                  <a:gd name="T3" fmla="*/ 0 h 37"/>
                  <a:gd name="T4" fmla="*/ 0 w 36"/>
                  <a:gd name="T5" fmla="*/ 0 h 37"/>
                  <a:gd name="T6" fmla="*/ 0 w 36"/>
                  <a:gd name="T7" fmla="*/ 0 h 37"/>
                  <a:gd name="T8" fmla="*/ 0 w 36"/>
                  <a:gd name="T9" fmla="*/ 0 h 37"/>
                  <a:gd name="T10" fmla="*/ 0 w 36"/>
                  <a:gd name="T11" fmla="*/ 0 h 37"/>
                  <a:gd name="T12" fmla="*/ 0 60000 65536"/>
                  <a:gd name="T13" fmla="*/ 0 60000 65536"/>
                  <a:gd name="T14" fmla="*/ 0 60000 65536"/>
                  <a:gd name="T15" fmla="*/ 0 60000 65536"/>
                  <a:gd name="T16" fmla="*/ 0 60000 65536"/>
                  <a:gd name="T17" fmla="*/ 0 60000 65536"/>
                  <a:gd name="T18" fmla="*/ 0 w 36"/>
                  <a:gd name="T19" fmla="*/ 0 h 37"/>
                  <a:gd name="T20" fmla="*/ 36 w 36"/>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36" h="37">
                    <a:moveTo>
                      <a:pt x="36" y="23"/>
                    </a:moveTo>
                    <a:lnTo>
                      <a:pt x="13" y="0"/>
                    </a:lnTo>
                    <a:lnTo>
                      <a:pt x="0" y="14"/>
                    </a:lnTo>
                    <a:lnTo>
                      <a:pt x="23" y="37"/>
                    </a:lnTo>
                    <a:lnTo>
                      <a:pt x="36" y="23"/>
                    </a:lnTo>
                    <a:close/>
                  </a:path>
                </a:pathLst>
              </a:custGeom>
              <a:solidFill>
                <a:srgbClr val="000000"/>
              </a:solidFill>
              <a:ln w="9525">
                <a:noFill/>
                <a:round/>
                <a:headEnd/>
                <a:tailEnd/>
              </a:ln>
            </p:spPr>
            <p:txBody>
              <a:bodyPr/>
              <a:lstStyle/>
              <a:p>
                <a:endParaRPr lang="en-US"/>
              </a:p>
            </p:txBody>
          </p:sp>
          <p:sp>
            <p:nvSpPr>
              <p:cNvPr id="208414" name="Rectangle 575"/>
              <p:cNvSpPr>
                <a:spLocks noChangeArrowheads="1"/>
              </p:cNvSpPr>
              <p:nvPr/>
            </p:nvSpPr>
            <p:spPr bwMode="auto">
              <a:xfrm>
                <a:off x="2802" y="1628"/>
                <a:ext cx="1" cy="1"/>
              </a:xfrm>
              <a:prstGeom prst="rect">
                <a:avLst/>
              </a:prstGeom>
              <a:solidFill>
                <a:srgbClr val="000000"/>
              </a:solidFill>
              <a:ln w="9525">
                <a:noFill/>
                <a:miter lim="800000"/>
                <a:headEnd/>
                <a:tailEnd/>
              </a:ln>
            </p:spPr>
            <p:txBody>
              <a:bodyPr/>
              <a:lstStyle/>
              <a:p>
                <a:endParaRPr lang="en-US">
                  <a:latin typeface="Times New Roman" pitchFamily="18" charset="0"/>
                  <a:cs typeface="Times New Roman" pitchFamily="18" charset="0"/>
                </a:endParaRPr>
              </a:p>
            </p:txBody>
          </p:sp>
          <p:sp>
            <p:nvSpPr>
              <p:cNvPr id="208415" name="Freeform 576"/>
              <p:cNvSpPr>
                <a:spLocks/>
              </p:cNvSpPr>
              <p:nvPr/>
            </p:nvSpPr>
            <p:spPr bwMode="auto">
              <a:xfrm>
                <a:off x="2802" y="1626"/>
                <a:ext cx="8" cy="8"/>
              </a:xfrm>
              <a:custGeom>
                <a:avLst/>
                <a:gdLst>
                  <a:gd name="T0" fmla="*/ 0 w 30"/>
                  <a:gd name="T1" fmla="*/ 0 h 30"/>
                  <a:gd name="T2" fmla="*/ 0 w 30"/>
                  <a:gd name="T3" fmla="*/ 0 h 30"/>
                  <a:gd name="T4" fmla="*/ 0 w 30"/>
                  <a:gd name="T5" fmla="*/ 0 h 30"/>
                  <a:gd name="T6" fmla="*/ 0 w 30"/>
                  <a:gd name="T7" fmla="*/ 0 h 30"/>
                  <a:gd name="T8" fmla="*/ 0 w 30"/>
                  <a:gd name="T9" fmla="*/ 0 h 30"/>
                  <a:gd name="T10" fmla="*/ 0 w 30"/>
                  <a:gd name="T11" fmla="*/ 0 h 30"/>
                  <a:gd name="T12" fmla="*/ 0 60000 65536"/>
                  <a:gd name="T13" fmla="*/ 0 60000 65536"/>
                  <a:gd name="T14" fmla="*/ 0 60000 65536"/>
                  <a:gd name="T15" fmla="*/ 0 60000 65536"/>
                  <a:gd name="T16" fmla="*/ 0 60000 65536"/>
                  <a:gd name="T17" fmla="*/ 0 60000 65536"/>
                  <a:gd name="T18" fmla="*/ 0 w 30"/>
                  <a:gd name="T19" fmla="*/ 0 h 30"/>
                  <a:gd name="T20" fmla="*/ 30 w 30"/>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30" h="30">
                    <a:moveTo>
                      <a:pt x="30" y="22"/>
                    </a:moveTo>
                    <a:lnTo>
                      <a:pt x="8" y="0"/>
                    </a:lnTo>
                    <a:lnTo>
                      <a:pt x="0" y="7"/>
                    </a:lnTo>
                    <a:lnTo>
                      <a:pt x="23" y="30"/>
                    </a:lnTo>
                    <a:lnTo>
                      <a:pt x="30" y="22"/>
                    </a:lnTo>
                    <a:close/>
                  </a:path>
                </a:pathLst>
              </a:custGeom>
              <a:solidFill>
                <a:srgbClr val="000000"/>
              </a:solidFill>
              <a:ln w="9525">
                <a:noFill/>
                <a:round/>
                <a:headEnd/>
                <a:tailEnd/>
              </a:ln>
            </p:spPr>
            <p:txBody>
              <a:bodyPr/>
              <a:lstStyle/>
              <a:p>
                <a:endParaRPr lang="en-US"/>
              </a:p>
            </p:txBody>
          </p:sp>
          <p:sp>
            <p:nvSpPr>
              <p:cNvPr id="208416" name="Rectangle 577"/>
              <p:cNvSpPr>
                <a:spLocks noChangeArrowheads="1"/>
              </p:cNvSpPr>
              <p:nvPr/>
            </p:nvSpPr>
            <p:spPr bwMode="auto">
              <a:xfrm>
                <a:off x="2805" y="1626"/>
                <a:ext cx="1" cy="1"/>
              </a:xfrm>
              <a:prstGeom prst="rect">
                <a:avLst/>
              </a:prstGeom>
              <a:solidFill>
                <a:srgbClr val="000000"/>
              </a:solidFill>
              <a:ln w="9525">
                <a:noFill/>
                <a:miter lim="800000"/>
                <a:headEnd/>
                <a:tailEnd/>
              </a:ln>
            </p:spPr>
            <p:txBody>
              <a:bodyPr/>
              <a:lstStyle/>
              <a:p>
                <a:endParaRPr lang="en-US">
                  <a:latin typeface="Times New Roman" pitchFamily="18" charset="0"/>
                  <a:cs typeface="Times New Roman" pitchFamily="18" charset="0"/>
                </a:endParaRPr>
              </a:p>
            </p:txBody>
          </p:sp>
          <p:sp>
            <p:nvSpPr>
              <p:cNvPr id="208417" name="Freeform 578"/>
              <p:cNvSpPr>
                <a:spLocks/>
              </p:cNvSpPr>
              <p:nvPr/>
            </p:nvSpPr>
            <p:spPr bwMode="auto">
              <a:xfrm>
                <a:off x="2805" y="1624"/>
                <a:ext cx="7" cy="8"/>
              </a:xfrm>
              <a:custGeom>
                <a:avLst/>
                <a:gdLst>
                  <a:gd name="T0" fmla="*/ 0 w 31"/>
                  <a:gd name="T1" fmla="*/ 0 h 31"/>
                  <a:gd name="T2" fmla="*/ 0 w 31"/>
                  <a:gd name="T3" fmla="*/ 0 h 31"/>
                  <a:gd name="T4" fmla="*/ 0 w 31"/>
                  <a:gd name="T5" fmla="*/ 0 h 31"/>
                  <a:gd name="T6" fmla="*/ 0 w 31"/>
                  <a:gd name="T7" fmla="*/ 0 h 31"/>
                  <a:gd name="T8" fmla="*/ 0 w 31"/>
                  <a:gd name="T9" fmla="*/ 0 h 31"/>
                  <a:gd name="T10" fmla="*/ 0 w 31"/>
                  <a:gd name="T11" fmla="*/ 0 h 31"/>
                  <a:gd name="T12" fmla="*/ 0 60000 65536"/>
                  <a:gd name="T13" fmla="*/ 0 60000 65536"/>
                  <a:gd name="T14" fmla="*/ 0 60000 65536"/>
                  <a:gd name="T15" fmla="*/ 0 60000 65536"/>
                  <a:gd name="T16" fmla="*/ 0 60000 65536"/>
                  <a:gd name="T17" fmla="*/ 0 60000 65536"/>
                  <a:gd name="T18" fmla="*/ 0 w 31"/>
                  <a:gd name="T19" fmla="*/ 0 h 31"/>
                  <a:gd name="T20" fmla="*/ 31 w 31"/>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31" h="31">
                    <a:moveTo>
                      <a:pt x="8" y="0"/>
                    </a:moveTo>
                    <a:lnTo>
                      <a:pt x="8" y="0"/>
                    </a:lnTo>
                    <a:lnTo>
                      <a:pt x="0" y="9"/>
                    </a:lnTo>
                    <a:lnTo>
                      <a:pt x="22" y="31"/>
                    </a:lnTo>
                    <a:lnTo>
                      <a:pt x="31" y="23"/>
                    </a:lnTo>
                    <a:lnTo>
                      <a:pt x="8" y="0"/>
                    </a:lnTo>
                    <a:close/>
                  </a:path>
                </a:pathLst>
              </a:custGeom>
              <a:solidFill>
                <a:srgbClr val="000000"/>
              </a:solidFill>
              <a:ln w="9525">
                <a:noFill/>
                <a:round/>
                <a:headEnd/>
                <a:tailEnd/>
              </a:ln>
            </p:spPr>
            <p:txBody>
              <a:bodyPr/>
              <a:lstStyle/>
              <a:p>
                <a:endParaRPr lang="en-US"/>
              </a:p>
            </p:txBody>
          </p:sp>
          <p:sp>
            <p:nvSpPr>
              <p:cNvPr id="208418" name="Freeform 579"/>
              <p:cNvSpPr>
                <a:spLocks/>
              </p:cNvSpPr>
              <p:nvPr/>
            </p:nvSpPr>
            <p:spPr bwMode="auto">
              <a:xfrm>
                <a:off x="2779" y="1624"/>
                <a:ext cx="27" cy="28"/>
              </a:xfrm>
              <a:custGeom>
                <a:avLst/>
                <a:gdLst>
                  <a:gd name="T0" fmla="*/ 0 w 111"/>
                  <a:gd name="T1" fmla="*/ 0 h 112"/>
                  <a:gd name="T2" fmla="*/ 0 w 111"/>
                  <a:gd name="T3" fmla="*/ 0 h 112"/>
                  <a:gd name="T4" fmla="*/ 0 w 111"/>
                  <a:gd name="T5" fmla="*/ 0 h 112"/>
                  <a:gd name="T6" fmla="*/ 0 w 111"/>
                  <a:gd name="T7" fmla="*/ 0 h 112"/>
                  <a:gd name="T8" fmla="*/ 0 60000 65536"/>
                  <a:gd name="T9" fmla="*/ 0 60000 65536"/>
                  <a:gd name="T10" fmla="*/ 0 60000 65536"/>
                  <a:gd name="T11" fmla="*/ 0 60000 65536"/>
                  <a:gd name="T12" fmla="*/ 0 w 111"/>
                  <a:gd name="T13" fmla="*/ 0 h 112"/>
                  <a:gd name="T14" fmla="*/ 111 w 111"/>
                  <a:gd name="T15" fmla="*/ 112 h 112"/>
                </a:gdLst>
                <a:ahLst/>
                <a:cxnLst>
                  <a:cxn ang="T8">
                    <a:pos x="T0" y="T1"/>
                  </a:cxn>
                  <a:cxn ang="T9">
                    <a:pos x="T2" y="T3"/>
                  </a:cxn>
                  <a:cxn ang="T10">
                    <a:pos x="T4" y="T5"/>
                  </a:cxn>
                  <a:cxn ang="T11">
                    <a:pos x="T6" y="T7"/>
                  </a:cxn>
                </a:cxnLst>
                <a:rect l="T12" t="T13" r="T14" b="T15"/>
                <a:pathLst>
                  <a:path w="111" h="112">
                    <a:moveTo>
                      <a:pt x="111" y="0"/>
                    </a:moveTo>
                    <a:lnTo>
                      <a:pt x="0" y="112"/>
                    </a:lnTo>
                    <a:lnTo>
                      <a:pt x="111" y="0"/>
                    </a:lnTo>
                    <a:close/>
                  </a:path>
                </a:pathLst>
              </a:custGeom>
              <a:solidFill>
                <a:srgbClr val="000000"/>
              </a:solidFill>
              <a:ln w="9525">
                <a:noFill/>
                <a:round/>
                <a:headEnd/>
                <a:tailEnd/>
              </a:ln>
            </p:spPr>
            <p:txBody>
              <a:bodyPr/>
              <a:lstStyle/>
              <a:p>
                <a:endParaRPr lang="en-US"/>
              </a:p>
            </p:txBody>
          </p:sp>
          <p:sp>
            <p:nvSpPr>
              <p:cNvPr id="208419" name="Freeform 580"/>
              <p:cNvSpPr>
                <a:spLocks/>
              </p:cNvSpPr>
              <p:nvPr/>
            </p:nvSpPr>
            <p:spPr bwMode="auto">
              <a:xfrm>
                <a:off x="2806" y="1620"/>
                <a:ext cx="10" cy="10"/>
              </a:xfrm>
              <a:custGeom>
                <a:avLst/>
                <a:gdLst>
                  <a:gd name="T0" fmla="*/ 0 w 39"/>
                  <a:gd name="T1" fmla="*/ 0 h 39"/>
                  <a:gd name="T2" fmla="*/ 0 w 39"/>
                  <a:gd name="T3" fmla="*/ 0 h 39"/>
                  <a:gd name="T4" fmla="*/ 0 w 39"/>
                  <a:gd name="T5" fmla="*/ 0 h 39"/>
                  <a:gd name="T6" fmla="*/ 0 w 39"/>
                  <a:gd name="T7" fmla="*/ 0 h 39"/>
                  <a:gd name="T8" fmla="*/ 0 w 39"/>
                  <a:gd name="T9" fmla="*/ 0 h 39"/>
                  <a:gd name="T10" fmla="*/ 0 w 39"/>
                  <a:gd name="T11" fmla="*/ 0 h 39"/>
                  <a:gd name="T12" fmla="*/ 0 60000 65536"/>
                  <a:gd name="T13" fmla="*/ 0 60000 65536"/>
                  <a:gd name="T14" fmla="*/ 0 60000 65536"/>
                  <a:gd name="T15" fmla="*/ 0 60000 65536"/>
                  <a:gd name="T16" fmla="*/ 0 60000 65536"/>
                  <a:gd name="T17" fmla="*/ 0 60000 65536"/>
                  <a:gd name="T18" fmla="*/ 0 w 39"/>
                  <a:gd name="T19" fmla="*/ 0 h 39"/>
                  <a:gd name="T20" fmla="*/ 39 w 39"/>
                  <a:gd name="T21" fmla="*/ 39 h 39"/>
                </a:gdLst>
                <a:ahLst/>
                <a:cxnLst>
                  <a:cxn ang="T12">
                    <a:pos x="T0" y="T1"/>
                  </a:cxn>
                  <a:cxn ang="T13">
                    <a:pos x="T2" y="T3"/>
                  </a:cxn>
                  <a:cxn ang="T14">
                    <a:pos x="T4" y="T5"/>
                  </a:cxn>
                  <a:cxn ang="T15">
                    <a:pos x="T6" y="T7"/>
                  </a:cxn>
                  <a:cxn ang="T16">
                    <a:pos x="T8" y="T9"/>
                  </a:cxn>
                  <a:cxn ang="T17">
                    <a:pos x="T10" y="T11"/>
                  </a:cxn>
                </a:cxnLst>
                <a:rect l="T18" t="T19" r="T20" b="T21"/>
                <a:pathLst>
                  <a:path w="39" h="39">
                    <a:moveTo>
                      <a:pt x="39" y="23"/>
                    </a:moveTo>
                    <a:lnTo>
                      <a:pt x="16" y="0"/>
                    </a:lnTo>
                    <a:lnTo>
                      <a:pt x="0" y="16"/>
                    </a:lnTo>
                    <a:lnTo>
                      <a:pt x="23" y="39"/>
                    </a:lnTo>
                    <a:lnTo>
                      <a:pt x="39" y="23"/>
                    </a:lnTo>
                    <a:close/>
                  </a:path>
                </a:pathLst>
              </a:custGeom>
              <a:solidFill>
                <a:srgbClr val="000000"/>
              </a:solidFill>
              <a:ln w="9525">
                <a:noFill/>
                <a:round/>
                <a:headEnd/>
                <a:tailEnd/>
              </a:ln>
            </p:spPr>
            <p:txBody>
              <a:bodyPr/>
              <a:lstStyle/>
              <a:p>
                <a:endParaRPr lang="en-US"/>
              </a:p>
            </p:txBody>
          </p:sp>
          <p:sp>
            <p:nvSpPr>
              <p:cNvPr id="208420" name="Freeform 581"/>
              <p:cNvSpPr>
                <a:spLocks/>
              </p:cNvSpPr>
              <p:nvPr/>
            </p:nvSpPr>
            <p:spPr bwMode="auto">
              <a:xfrm>
                <a:off x="2816" y="1598"/>
                <a:ext cx="28" cy="28"/>
              </a:xfrm>
              <a:custGeom>
                <a:avLst/>
                <a:gdLst>
                  <a:gd name="T0" fmla="*/ 0 w 112"/>
                  <a:gd name="T1" fmla="*/ 0 h 112"/>
                  <a:gd name="T2" fmla="*/ 0 w 112"/>
                  <a:gd name="T3" fmla="*/ 0 h 112"/>
                  <a:gd name="T4" fmla="*/ 0 w 112"/>
                  <a:gd name="T5" fmla="*/ 0 h 112"/>
                  <a:gd name="T6" fmla="*/ 0 w 112"/>
                  <a:gd name="T7" fmla="*/ 0 h 112"/>
                  <a:gd name="T8" fmla="*/ 0 60000 65536"/>
                  <a:gd name="T9" fmla="*/ 0 60000 65536"/>
                  <a:gd name="T10" fmla="*/ 0 60000 65536"/>
                  <a:gd name="T11" fmla="*/ 0 60000 65536"/>
                  <a:gd name="T12" fmla="*/ 0 w 112"/>
                  <a:gd name="T13" fmla="*/ 0 h 112"/>
                  <a:gd name="T14" fmla="*/ 112 w 112"/>
                  <a:gd name="T15" fmla="*/ 112 h 112"/>
                </a:gdLst>
                <a:ahLst/>
                <a:cxnLst>
                  <a:cxn ang="T8">
                    <a:pos x="T0" y="T1"/>
                  </a:cxn>
                  <a:cxn ang="T9">
                    <a:pos x="T2" y="T3"/>
                  </a:cxn>
                  <a:cxn ang="T10">
                    <a:pos x="T4" y="T5"/>
                  </a:cxn>
                  <a:cxn ang="T11">
                    <a:pos x="T6" y="T7"/>
                  </a:cxn>
                </a:cxnLst>
                <a:rect l="T12" t="T13" r="T14" b="T15"/>
                <a:pathLst>
                  <a:path w="112" h="112">
                    <a:moveTo>
                      <a:pt x="0" y="112"/>
                    </a:moveTo>
                    <a:lnTo>
                      <a:pt x="112" y="0"/>
                    </a:lnTo>
                    <a:lnTo>
                      <a:pt x="0" y="112"/>
                    </a:lnTo>
                    <a:close/>
                  </a:path>
                </a:pathLst>
              </a:custGeom>
              <a:solidFill>
                <a:srgbClr val="000000"/>
              </a:solidFill>
              <a:ln w="9525">
                <a:noFill/>
                <a:round/>
                <a:headEnd/>
                <a:tailEnd/>
              </a:ln>
            </p:spPr>
            <p:txBody>
              <a:bodyPr/>
              <a:lstStyle/>
              <a:p>
                <a:endParaRPr lang="en-US"/>
              </a:p>
            </p:txBody>
          </p:sp>
          <p:sp>
            <p:nvSpPr>
              <p:cNvPr id="208421" name="Freeform 582"/>
              <p:cNvSpPr>
                <a:spLocks/>
              </p:cNvSpPr>
              <p:nvPr/>
            </p:nvSpPr>
            <p:spPr bwMode="auto">
              <a:xfrm>
                <a:off x="2810" y="1618"/>
                <a:ext cx="8" cy="8"/>
              </a:xfrm>
              <a:custGeom>
                <a:avLst/>
                <a:gdLst>
                  <a:gd name="T0" fmla="*/ 0 w 30"/>
                  <a:gd name="T1" fmla="*/ 0 h 33"/>
                  <a:gd name="T2" fmla="*/ 0 w 30"/>
                  <a:gd name="T3" fmla="*/ 0 h 33"/>
                  <a:gd name="T4" fmla="*/ 0 w 30"/>
                  <a:gd name="T5" fmla="*/ 0 h 33"/>
                  <a:gd name="T6" fmla="*/ 0 w 30"/>
                  <a:gd name="T7" fmla="*/ 0 h 33"/>
                  <a:gd name="T8" fmla="*/ 0 w 30"/>
                  <a:gd name="T9" fmla="*/ 0 h 33"/>
                  <a:gd name="T10" fmla="*/ 0 w 30"/>
                  <a:gd name="T11" fmla="*/ 0 h 33"/>
                  <a:gd name="T12" fmla="*/ 0 60000 65536"/>
                  <a:gd name="T13" fmla="*/ 0 60000 65536"/>
                  <a:gd name="T14" fmla="*/ 0 60000 65536"/>
                  <a:gd name="T15" fmla="*/ 0 60000 65536"/>
                  <a:gd name="T16" fmla="*/ 0 60000 65536"/>
                  <a:gd name="T17" fmla="*/ 0 60000 65536"/>
                  <a:gd name="T18" fmla="*/ 0 w 30"/>
                  <a:gd name="T19" fmla="*/ 0 h 33"/>
                  <a:gd name="T20" fmla="*/ 30 w 30"/>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0" h="33">
                    <a:moveTo>
                      <a:pt x="12" y="0"/>
                    </a:moveTo>
                    <a:lnTo>
                      <a:pt x="8" y="3"/>
                    </a:lnTo>
                    <a:lnTo>
                      <a:pt x="0" y="10"/>
                    </a:lnTo>
                    <a:lnTo>
                      <a:pt x="23" y="33"/>
                    </a:lnTo>
                    <a:lnTo>
                      <a:pt x="30" y="25"/>
                    </a:lnTo>
                    <a:lnTo>
                      <a:pt x="12" y="0"/>
                    </a:lnTo>
                    <a:close/>
                  </a:path>
                </a:pathLst>
              </a:custGeom>
              <a:solidFill>
                <a:srgbClr val="000000"/>
              </a:solidFill>
              <a:ln w="9525">
                <a:noFill/>
                <a:round/>
                <a:headEnd/>
                <a:tailEnd/>
              </a:ln>
            </p:spPr>
            <p:txBody>
              <a:bodyPr/>
              <a:lstStyle/>
              <a:p>
                <a:endParaRPr lang="en-US"/>
              </a:p>
            </p:txBody>
          </p:sp>
          <p:sp>
            <p:nvSpPr>
              <p:cNvPr id="208422" name="Freeform 583"/>
              <p:cNvSpPr>
                <a:spLocks/>
              </p:cNvSpPr>
              <p:nvPr/>
            </p:nvSpPr>
            <p:spPr bwMode="auto">
              <a:xfrm>
                <a:off x="2813" y="1618"/>
                <a:ext cx="1" cy="1"/>
              </a:xfrm>
              <a:custGeom>
                <a:avLst/>
                <a:gdLst>
                  <a:gd name="T0" fmla="*/ 0 w 4"/>
                  <a:gd name="T1" fmla="*/ 0 h 3"/>
                  <a:gd name="T2" fmla="*/ 0 w 4"/>
                  <a:gd name="T3" fmla="*/ 0 h 3"/>
                  <a:gd name="T4" fmla="*/ 0 w 4"/>
                  <a:gd name="T5" fmla="*/ 0 h 3"/>
                  <a:gd name="T6" fmla="*/ 0 w 4"/>
                  <a:gd name="T7" fmla="*/ 0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0" y="3"/>
                    </a:moveTo>
                    <a:lnTo>
                      <a:pt x="2" y="1"/>
                    </a:lnTo>
                    <a:lnTo>
                      <a:pt x="4" y="0"/>
                    </a:lnTo>
                    <a:lnTo>
                      <a:pt x="0" y="3"/>
                    </a:lnTo>
                    <a:close/>
                  </a:path>
                </a:pathLst>
              </a:custGeom>
              <a:solidFill>
                <a:srgbClr val="000000"/>
              </a:solidFill>
              <a:ln w="9525">
                <a:noFill/>
                <a:round/>
                <a:headEnd/>
                <a:tailEnd/>
              </a:ln>
            </p:spPr>
            <p:txBody>
              <a:bodyPr/>
              <a:lstStyle/>
              <a:p>
                <a:endParaRPr lang="en-US"/>
              </a:p>
            </p:txBody>
          </p:sp>
          <p:sp>
            <p:nvSpPr>
              <p:cNvPr id="208423" name="Freeform 584"/>
              <p:cNvSpPr>
                <a:spLocks/>
              </p:cNvSpPr>
              <p:nvPr/>
            </p:nvSpPr>
            <p:spPr bwMode="auto">
              <a:xfrm>
                <a:off x="2813" y="1615"/>
                <a:ext cx="10" cy="10"/>
              </a:xfrm>
              <a:custGeom>
                <a:avLst/>
                <a:gdLst>
                  <a:gd name="T0" fmla="*/ 0 w 38"/>
                  <a:gd name="T1" fmla="*/ 0 h 37"/>
                  <a:gd name="T2" fmla="*/ 0 w 38"/>
                  <a:gd name="T3" fmla="*/ 0 h 37"/>
                  <a:gd name="T4" fmla="*/ 0 w 38"/>
                  <a:gd name="T5" fmla="*/ 0 h 37"/>
                  <a:gd name="T6" fmla="*/ 0 w 38"/>
                  <a:gd name="T7" fmla="*/ 0 h 37"/>
                  <a:gd name="T8" fmla="*/ 0 w 38"/>
                  <a:gd name="T9" fmla="*/ 0 h 37"/>
                  <a:gd name="T10" fmla="*/ 0 w 38"/>
                  <a:gd name="T11" fmla="*/ 0 h 37"/>
                  <a:gd name="T12" fmla="*/ 0 60000 65536"/>
                  <a:gd name="T13" fmla="*/ 0 60000 65536"/>
                  <a:gd name="T14" fmla="*/ 0 60000 65536"/>
                  <a:gd name="T15" fmla="*/ 0 60000 65536"/>
                  <a:gd name="T16" fmla="*/ 0 60000 65536"/>
                  <a:gd name="T17" fmla="*/ 0 60000 65536"/>
                  <a:gd name="T18" fmla="*/ 0 w 38"/>
                  <a:gd name="T19" fmla="*/ 0 h 37"/>
                  <a:gd name="T20" fmla="*/ 38 w 38"/>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38" h="37">
                    <a:moveTo>
                      <a:pt x="38" y="21"/>
                    </a:moveTo>
                    <a:lnTo>
                      <a:pt x="16" y="0"/>
                    </a:lnTo>
                    <a:lnTo>
                      <a:pt x="0" y="8"/>
                    </a:lnTo>
                    <a:lnTo>
                      <a:pt x="15" y="37"/>
                    </a:lnTo>
                    <a:lnTo>
                      <a:pt x="31" y="28"/>
                    </a:lnTo>
                    <a:lnTo>
                      <a:pt x="38" y="21"/>
                    </a:lnTo>
                    <a:close/>
                  </a:path>
                </a:pathLst>
              </a:custGeom>
              <a:solidFill>
                <a:srgbClr val="000000"/>
              </a:solidFill>
              <a:ln w="9525">
                <a:noFill/>
                <a:round/>
                <a:headEnd/>
                <a:tailEnd/>
              </a:ln>
            </p:spPr>
            <p:txBody>
              <a:bodyPr/>
              <a:lstStyle/>
              <a:p>
                <a:endParaRPr lang="en-US"/>
              </a:p>
            </p:txBody>
          </p:sp>
          <p:sp>
            <p:nvSpPr>
              <p:cNvPr id="208424" name="Freeform 585"/>
              <p:cNvSpPr>
                <a:spLocks/>
              </p:cNvSpPr>
              <p:nvPr/>
            </p:nvSpPr>
            <p:spPr bwMode="auto">
              <a:xfrm>
                <a:off x="2821" y="1621"/>
                <a:ext cx="2" cy="1"/>
              </a:xfrm>
              <a:custGeom>
                <a:avLst/>
                <a:gdLst>
                  <a:gd name="T0" fmla="*/ 0 w 7"/>
                  <a:gd name="T1" fmla="*/ 0 h 7"/>
                  <a:gd name="T2" fmla="*/ 0 w 7"/>
                  <a:gd name="T3" fmla="*/ 0 h 7"/>
                  <a:gd name="T4" fmla="*/ 0 w 7"/>
                  <a:gd name="T5" fmla="*/ 0 h 7"/>
                  <a:gd name="T6" fmla="*/ 0 w 7"/>
                  <a:gd name="T7" fmla="*/ 0 h 7"/>
                  <a:gd name="T8" fmla="*/ 0 60000 65536"/>
                  <a:gd name="T9" fmla="*/ 0 60000 65536"/>
                  <a:gd name="T10" fmla="*/ 0 60000 65536"/>
                  <a:gd name="T11" fmla="*/ 0 60000 65536"/>
                  <a:gd name="T12" fmla="*/ 0 w 7"/>
                  <a:gd name="T13" fmla="*/ 0 h 7"/>
                  <a:gd name="T14" fmla="*/ 7 w 7"/>
                  <a:gd name="T15" fmla="*/ 7 h 7"/>
                </a:gdLst>
                <a:ahLst/>
                <a:cxnLst>
                  <a:cxn ang="T8">
                    <a:pos x="T0" y="T1"/>
                  </a:cxn>
                  <a:cxn ang="T9">
                    <a:pos x="T2" y="T3"/>
                  </a:cxn>
                  <a:cxn ang="T10">
                    <a:pos x="T4" y="T5"/>
                  </a:cxn>
                  <a:cxn ang="T11">
                    <a:pos x="T6" y="T7"/>
                  </a:cxn>
                </a:cxnLst>
                <a:rect l="T12" t="T13" r="T14" b="T15"/>
                <a:pathLst>
                  <a:path w="7" h="7">
                    <a:moveTo>
                      <a:pt x="7" y="0"/>
                    </a:moveTo>
                    <a:lnTo>
                      <a:pt x="5" y="4"/>
                    </a:lnTo>
                    <a:lnTo>
                      <a:pt x="0" y="7"/>
                    </a:lnTo>
                    <a:lnTo>
                      <a:pt x="7" y="0"/>
                    </a:lnTo>
                    <a:close/>
                  </a:path>
                </a:pathLst>
              </a:custGeom>
              <a:solidFill>
                <a:srgbClr val="000000"/>
              </a:solidFill>
              <a:ln w="9525">
                <a:noFill/>
                <a:round/>
                <a:headEnd/>
                <a:tailEnd/>
              </a:ln>
            </p:spPr>
            <p:txBody>
              <a:bodyPr/>
              <a:lstStyle/>
              <a:p>
                <a:endParaRPr lang="en-US"/>
              </a:p>
            </p:txBody>
          </p:sp>
          <p:sp>
            <p:nvSpPr>
              <p:cNvPr id="208425" name="Freeform 586"/>
              <p:cNvSpPr>
                <a:spLocks/>
              </p:cNvSpPr>
              <p:nvPr/>
            </p:nvSpPr>
            <p:spPr bwMode="auto">
              <a:xfrm>
                <a:off x="2816" y="1616"/>
                <a:ext cx="8" cy="5"/>
              </a:xfrm>
              <a:custGeom>
                <a:avLst/>
                <a:gdLst>
                  <a:gd name="T0" fmla="*/ 0 w 31"/>
                  <a:gd name="T1" fmla="*/ 0 h 20"/>
                  <a:gd name="T2" fmla="*/ 0 w 31"/>
                  <a:gd name="T3" fmla="*/ 0 h 20"/>
                  <a:gd name="T4" fmla="*/ 0 w 31"/>
                  <a:gd name="T5" fmla="*/ 0 h 20"/>
                  <a:gd name="T6" fmla="*/ 0 w 31"/>
                  <a:gd name="T7" fmla="*/ 0 h 20"/>
                  <a:gd name="T8" fmla="*/ 0 w 31"/>
                  <a:gd name="T9" fmla="*/ 0 h 20"/>
                  <a:gd name="T10" fmla="*/ 0 60000 65536"/>
                  <a:gd name="T11" fmla="*/ 0 60000 65536"/>
                  <a:gd name="T12" fmla="*/ 0 60000 65536"/>
                  <a:gd name="T13" fmla="*/ 0 60000 65536"/>
                  <a:gd name="T14" fmla="*/ 0 60000 65536"/>
                  <a:gd name="T15" fmla="*/ 0 w 31"/>
                  <a:gd name="T16" fmla="*/ 0 h 20"/>
                  <a:gd name="T17" fmla="*/ 31 w 31"/>
                  <a:gd name="T18" fmla="*/ 20 h 20"/>
                </a:gdLst>
                <a:ahLst/>
                <a:cxnLst>
                  <a:cxn ang="T10">
                    <a:pos x="T0" y="T1"/>
                  </a:cxn>
                  <a:cxn ang="T11">
                    <a:pos x="T2" y="T3"/>
                  </a:cxn>
                  <a:cxn ang="T12">
                    <a:pos x="T4" y="T5"/>
                  </a:cxn>
                  <a:cxn ang="T13">
                    <a:pos x="T6" y="T7"/>
                  </a:cxn>
                  <a:cxn ang="T14">
                    <a:pos x="T8" y="T9"/>
                  </a:cxn>
                </a:cxnLst>
                <a:rect l="T15" t="T16" r="T17" b="T18"/>
                <a:pathLst>
                  <a:path w="31" h="20">
                    <a:moveTo>
                      <a:pt x="2" y="0"/>
                    </a:moveTo>
                    <a:lnTo>
                      <a:pt x="31" y="15"/>
                    </a:lnTo>
                    <a:lnTo>
                      <a:pt x="28" y="20"/>
                    </a:lnTo>
                    <a:lnTo>
                      <a:pt x="0" y="6"/>
                    </a:lnTo>
                    <a:lnTo>
                      <a:pt x="2" y="0"/>
                    </a:lnTo>
                    <a:close/>
                  </a:path>
                </a:pathLst>
              </a:custGeom>
              <a:solidFill>
                <a:srgbClr val="000000"/>
              </a:solidFill>
              <a:ln w="9525">
                <a:noFill/>
                <a:round/>
                <a:headEnd/>
                <a:tailEnd/>
              </a:ln>
            </p:spPr>
            <p:txBody>
              <a:bodyPr/>
              <a:lstStyle/>
              <a:p>
                <a:endParaRPr lang="en-US"/>
              </a:p>
            </p:txBody>
          </p:sp>
          <p:sp>
            <p:nvSpPr>
              <p:cNvPr id="208426" name="Freeform 587"/>
              <p:cNvSpPr>
                <a:spLocks/>
              </p:cNvSpPr>
              <p:nvPr/>
            </p:nvSpPr>
            <p:spPr bwMode="auto">
              <a:xfrm>
                <a:off x="2836" y="1598"/>
                <a:ext cx="7" cy="7"/>
              </a:xfrm>
              <a:custGeom>
                <a:avLst/>
                <a:gdLst>
                  <a:gd name="T0" fmla="*/ 0 w 27"/>
                  <a:gd name="T1" fmla="*/ 0 h 31"/>
                  <a:gd name="T2" fmla="*/ 0 w 27"/>
                  <a:gd name="T3" fmla="*/ 0 h 31"/>
                  <a:gd name="T4" fmla="*/ 0 w 27"/>
                  <a:gd name="T5" fmla="*/ 0 h 31"/>
                  <a:gd name="T6" fmla="*/ 0 w 27"/>
                  <a:gd name="T7" fmla="*/ 0 h 31"/>
                  <a:gd name="T8" fmla="*/ 0 w 27"/>
                  <a:gd name="T9" fmla="*/ 0 h 31"/>
                  <a:gd name="T10" fmla="*/ 0 w 27"/>
                  <a:gd name="T11" fmla="*/ 0 h 31"/>
                  <a:gd name="T12" fmla="*/ 0 60000 65536"/>
                  <a:gd name="T13" fmla="*/ 0 60000 65536"/>
                  <a:gd name="T14" fmla="*/ 0 60000 65536"/>
                  <a:gd name="T15" fmla="*/ 0 60000 65536"/>
                  <a:gd name="T16" fmla="*/ 0 60000 65536"/>
                  <a:gd name="T17" fmla="*/ 0 60000 65536"/>
                  <a:gd name="T18" fmla="*/ 0 w 27"/>
                  <a:gd name="T19" fmla="*/ 0 h 31"/>
                  <a:gd name="T20" fmla="*/ 27 w 27"/>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27" h="31">
                    <a:moveTo>
                      <a:pt x="27" y="21"/>
                    </a:moveTo>
                    <a:lnTo>
                      <a:pt x="5" y="0"/>
                    </a:lnTo>
                    <a:lnTo>
                      <a:pt x="0" y="3"/>
                    </a:lnTo>
                    <a:lnTo>
                      <a:pt x="15" y="31"/>
                    </a:lnTo>
                    <a:lnTo>
                      <a:pt x="20" y="28"/>
                    </a:lnTo>
                    <a:lnTo>
                      <a:pt x="27" y="21"/>
                    </a:lnTo>
                    <a:close/>
                  </a:path>
                </a:pathLst>
              </a:custGeom>
              <a:solidFill>
                <a:srgbClr val="000000"/>
              </a:solidFill>
              <a:ln w="9525">
                <a:noFill/>
                <a:round/>
                <a:headEnd/>
                <a:tailEnd/>
              </a:ln>
            </p:spPr>
            <p:txBody>
              <a:bodyPr/>
              <a:lstStyle/>
              <a:p>
                <a:endParaRPr lang="en-US"/>
              </a:p>
            </p:txBody>
          </p:sp>
          <p:sp>
            <p:nvSpPr>
              <p:cNvPr id="208427" name="Freeform 588"/>
              <p:cNvSpPr>
                <a:spLocks/>
              </p:cNvSpPr>
              <p:nvPr/>
            </p:nvSpPr>
            <p:spPr bwMode="auto">
              <a:xfrm>
                <a:off x="2841" y="1603"/>
                <a:ext cx="2" cy="2"/>
              </a:xfrm>
              <a:custGeom>
                <a:avLst/>
                <a:gdLst>
                  <a:gd name="T0" fmla="*/ 0 w 7"/>
                  <a:gd name="T1" fmla="*/ 0 h 7"/>
                  <a:gd name="T2" fmla="*/ 0 w 7"/>
                  <a:gd name="T3" fmla="*/ 0 h 7"/>
                  <a:gd name="T4" fmla="*/ 0 w 7"/>
                  <a:gd name="T5" fmla="*/ 0 h 7"/>
                  <a:gd name="T6" fmla="*/ 0 w 7"/>
                  <a:gd name="T7" fmla="*/ 0 h 7"/>
                  <a:gd name="T8" fmla="*/ 0 60000 65536"/>
                  <a:gd name="T9" fmla="*/ 0 60000 65536"/>
                  <a:gd name="T10" fmla="*/ 0 60000 65536"/>
                  <a:gd name="T11" fmla="*/ 0 60000 65536"/>
                  <a:gd name="T12" fmla="*/ 0 w 7"/>
                  <a:gd name="T13" fmla="*/ 0 h 7"/>
                  <a:gd name="T14" fmla="*/ 7 w 7"/>
                  <a:gd name="T15" fmla="*/ 7 h 7"/>
                </a:gdLst>
                <a:ahLst/>
                <a:cxnLst>
                  <a:cxn ang="T8">
                    <a:pos x="T0" y="T1"/>
                  </a:cxn>
                  <a:cxn ang="T9">
                    <a:pos x="T2" y="T3"/>
                  </a:cxn>
                  <a:cxn ang="T10">
                    <a:pos x="T4" y="T5"/>
                  </a:cxn>
                  <a:cxn ang="T11">
                    <a:pos x="T6" y="T7"/>
                  </a:cxn>
                </a:cxnLst>
                <a:rect l="T12" t="T13" r="T14" b="T15"/>
                <a:pathLst>
                  <a:path w="7" h="7">
                    <a:moveTo>
                      <a:pt x="7" y="0"/>
                    </a:moveTo>
                    <a:lnTo>
                      <a:pt x="5" y="5"/>
                    </a:lnTo>
                    <a:lnTo>
                      <a:pt x="0" y="7"/>
                    </a:lnTo>
                    <a:lnTo>
                      <a:pt x="7" y="0"/>
                    </a:lnTo>
                    <a:close/>
                  </a:path>
                </a:pathLst>
              </a:custGeom>
              <a:solidFill>
                <a:srgbClr val="000000"/>
              </a:solidFill>
              <a:ln w="9525">
                <a:noFill/>
                <a:round/>
                <a:headEnd/>
                <a:tailEnd/>
              </a:ln>
            </p:spPr>
            <p:txBody>
              <a:bodyPr/>
              <a:lstStyle/>
              <a:p>
                <a:endParaRPr lang="en-US"/>
              </a:p>
            </p:txBody>
          </p:sp>
          <p:sp>
            <p:nvSpPr>
              <p:cNvPr id="208428" name="Freeform 589"/>
              <p:cNvSpPr>
                <a:spLocks/>
              </p:cNvSpPr>
              <p:nvPr/>
            </p:nvSpPr>
            <p:spPr bwMode="auto">
              <a:xfrm>
                <a:off x="2836" y="1594"/>
                <a:ext cx="9" cy="9"/>
              </a:xfrm>
              <a:custGeom>
                <a:avLst/>
                <a:gdLst>
                  <a:gd name="T0" fmla="*/ 0 w 37"/>
                  <a:gd name="T1" fmla="*/ 0 h 37"/>
                  <a:gd name="T2" fmla="*/ 0 w 37"/>
                  <a:gd name="T3" fmla="*/ 0 h 37"/>
                  <a:gd name="T4" fmla="*/ 0 w 37"/>
                  <a:gd name="T5" fmla="*/ 0 h 37"/>
                  <a:gd name="T6" fmla="*/ 0 w 37"/>
                  <a:gd name="T7" fmla="*/ 0 h 37"/>
                  <a:gd name="T8" fmla="*/ 0 w 37"/>
                  <a:gd name="T9" fmla="*/ 0 h 37"/>
                  <a:gd name="T10" fmla="*/ 0 w 37"/>
                  <a:gd name="T11" fmla="*/ 0 h 37"/>
                  <a:gd name="T12" fmla="*/ 0 60000 65536"/>
                  <a:gd name="T13" fmla="*/ 0 60000 65536"/>
                  <a:gd name="T14" fmla="*/ 0 60000 65536"/>
                  <a:gd name="T15" fmla="*/ 0 60000 65536"/>
                  <a:gd name="T16" fmla="*/ 0 60000 65536"/>
                  <a:gd name="T17" fmla="*/ 0 60000 65536"/>
                  <a:gd name="T18" fmla="*/ 0 w 37"/>
                  <a:gd name="T19" fmla="*/ 0 h 37"/>
                  <a:gd name="T20" fmla="*/ 37 w 37"/>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37" h="37">
                    <a:moveTo>
                      <a:pt x="16" y="0"/>
                    </a:moveTo>
                    <a:lnTo>
                      <a:pt x="8" y="6"/>
                    </a:lnTo>
                    <a:lnTo>
                      <a:pt x="0" y="22"/>
                    </a:lnTo>
                    <a:lnTo>
                      <a:pt x="29" y="37"/>
                    </a:lnTo>
                    <a:lnTo>
                      <a:pt x="37" y="21"/>
                    </a:lnTo>
                    <a:lnTo>
                      <a:pt x="16" y="0"/>
                    </a:lnTo>
                    <a:close/>
                  </a:path>
                </a:pathLst>
              </a:custGeom>
              <a:solidFill>
                <a:srgbClr val="000000"/>
              </a:solidFill>
              <a:ln w="9525">
                <a:noFill/>
                <a:round/>
                <a:headEnd/>
                <a:tailEnd/>
              </a:ln>
            </p:spPr>
            <p:txBody>
              <a:bodyPr/>
              <a:lstStyle/>
              <a:p>
                <a:endParaRPr lang="en-US"/>
              </a:p>
            </p:txBody>
          </p:sp>
          <p:sp>
            <p:nvSpPr>
              <p:cNvPr id="208429" name="Freeform 590"/>
              <p:cNvSpPr>
                <a:spLocks/>
              </p:cNvSpPr>
              <p:nvPr/>
            </p:nvSpPr>
            <p:spPr bwMode="auto">
              <a:xfrm>
                <a:off x="2838" y="1594"/>
                <a:ext cx="2" cy="1"/>
              </a:xfrm>
              <a:custGeom>
                <a:avLst/>
                <a:gdLst>
                  <a:gd name="T0" fmla="*/ 0 w 8"/>
                  <a:gd name="T1" fmla="*/ 0 h 6"/>
                  <a:gd name="T2" fmla="*/ 0 w 8"/>
                  <a:gd name="T3" fmla="*/ 0 h 6"/>
                  <a:gd name="T4" fmla="*/ 0 w 8"/>
                  <a:gd name="T5" fmla="*/ 0 h 6"/>
                  <a:gd name="T6" fmla="*/ 0 w 8"/>
                  <a:gd name="T7" fmla="*/ 0 h 6"/>
                  <a:gd name="T8" fmla="*/ 0 60000 65536"/>
                  <a:gd name="T9" fmla="*/ 0 60000 65536"/>
                  <a:gd name="T10" fmla="*/ 0 60000 65536"/>
                  <a:gd name="T11" fmla="*/ 0 60000 65536"/>
                  <a:gd name="T12" fmla="*/ 0 w 8"/>
                  <a:gd name="T13" fmla="*/ 0 h 6"/>
                  <a:gd name="T14" fmla="*/ 8 w 8"/>
                  <a:gd name="T15" fmla="*/ 6 h 6"/>
                </a:gdLst>
                <a:ahLst/>
                <a:cxnLst>
                  <a:cxn ang="T8">
                    <a:pos x="T0" y="T1"/>
                  </a:cxn>
                  <a:cxn ang="T9">
                    <a:pos x="T2" y="T3"/>
                  </a:cxn>
                  <a:cxn ang="T10">
                    <a:pos x="T4" y="T5"/>
                  </a:cxn>
                  <a:cxn ang="T11">
                    <a:pos x="T6" y="T7"/>
                  </a:cxn>
                </a:cxnLst>
                <a:rect l="T12" t="T13" r="T14" b="T15"/>
                <a:pathLst>
                  <a:path w="8" h="6">
                    <a:moveTo>
                      <a:pt x="0" y="6"/>
                    </a:moveTo>
                    <a:lnTo>
                      <a:pt x="3" y="3"/>
                    </a:lnTo>
                    <a:lnTo>
                      <a:pt x="8" y="0"/>
                    </a:lnTo>
                    <a:lnTo>
                      <a:pt x="0" y="6"/>
                    </a:lnTo>
                    <a:close/>
                  </a:path>
                </a:pathLst>
              </a:custGeom>
              <a:solidFill>
                <a:srgbClr val="000000"/>
              </a:solidFill>
              <a:ln w="9525">
                <a:noFill/>
                <a:round/>
                <a:headEnd/>
                <a:tailEnd/>
              </a:ln>
            </p:spPr>
            <p:txBody>
              <a:bodyPr/>
              <a:lstStyle/>
              <a:p>
                <a:endParaRPr lang="en-US"/>
              </a:p>
            </p:txBody>
          </p:sp>
          <p:sp>
            <p:nvSpPr>
              <p:cNvPr id="208430" name="Freeform 591"/>
              <p:cNvSpPr>
                <a:spLocks/>
              </p:cNvSpPr>
              <p:nvPr/>
            </p:nvSpPr>
            <p:spPr bwMode="auto">
              <a:xfrm>
                <a:off x="2840" y="1591"/>
                <a:ext cx="8" cy="10"/>
              </a:xfrm>
              <a:custGeom>
                <a:avLst/>
                <a:gdLst>
                  <a:gd name="T0" fmla="*/ 0 w 34"/>
                  <a:gd name="T1" fmla="*/ 0 h 37"/>
                  <a:gd name="T2" fmla="*/ 0 w 34"/>
                  <a:gd name="T3" fmla="*/ 0 h 37"/>
                  <a:gd name="T4" fmla="*/ 0 w 34"/>
                  <a:gd name="T5" fmla="*/ 0 h 37"/>
                  <a:gd name="T6" fmla="*/ 0 w 34"/>
                  <a:gd name="T7" fmla="*/ 0 h 37"/>
                  <a:gd name="T8" fmla="*/ 0 w 34"/>
                  <a:gd name="T9" fmla="*/ 0 h 37"/>
                  <a:gd name="T10" fmla="*/ 0 w 34"/>
                  <a:gd name="T11" fmla="*/ 0 h 37"/>
                  <a:gd name="T12" fmla="*/ 0 60000 65536"/>
                  <a:gd name="T13" fmla="*/ 0 60000 65536"/>
                  <a:gd name="T14" fmla="*/ 0 60000 65536"/>
                  <a:gd name="T15" fmla="*/ 0 60000 65536"/>
                  <a:gd name="T16" fmla="*/ 0 60000 65536"/>
                  <a:gd name="T17" fmla="*/ 0 60000 65536"/>
                  <a:gd name="T18" fmla="*/ 0 w 34"/>
                  <a:gd name="T19" fmla="*/ 0 h 37"/>
                  <a:gd name="T20" fmla="*/ 34 w 34"/>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34" h="37">
                    <a:moveTo>
                      <a:pt x="34" y="26"/>
                    </a:moveTo>
                    <a:lnTo>
                      <a:pt x="16" y="0"/>
                    </a:lnTo>
                    <a:lnTo>
                      <a:pt x="0" y="9"/>
                    </a:lnTo>
                    <a:lnTo>
                      <a:pt x="13" y="37"/>
                    </a:lnTo>
                    <a:lnTo>
                      <a:pt x="29" y="29"/>
                    </a:lnTo>
                    <a:lnTo>
                      <a:pt x="34" y="26"/>
                    </a:lnTo>
                    <a:close/>
                  </a:path>
                </a:pathLst>
              </a:custGeom>
              <a:solidFill>
                <a:srgbClr val="000000"/>
              </a:solidFill>
              <a:ln w="9525">
                <a:noFill/>
                <a:round/>
                <a:headEnd/>
                <a:tailEnd/>
              </a:ln>
            </p:spPr>
            <p:txBody>
              <a:bodyPr/>
              <a:lstStyle/>
              <a:p>
                <a:endParaRPr lang="en-US"/>
              </a:p>
            </p:txBody>
          </p:sp>
          <p:sp>
            <p:nvSpPr>
              <p:cNvPr id="208431" name="Freeform 592"/>
              <p:cNvSpPr>
                <a:spLocks/>
              </p:cNvSpPr>
              <p:nvPr/>
            </p:nvSpPr>
            <p:spPr bwMode="auto">
              <a:xfrm>
                <a:off x="2847" y="1598"/>
                <a:ext cx="1" cy="1"/>
              </a:xfrm>
              <a:custGeom>
                <a:avLst/>
                <a:gdLst>
                  <a:gd name="T0" fmla="*/ 0 w 5"/>
                  <a:gd name="T1" fmla="*/ 0 h 3"/>
                  <a:gd name="T2" fmla="*/ 0 w 5"/>
                  <a:gd name="T3" fmla="*/ 0 h 3"/>
                  <a:gd name="T4" fmla="*/ 0 w 5"/>
                  <a:gd name="T5" fmla="*/ 0 h 3"/>
                  <a:gd name="T6" fmla="*/ 0 w 5"/>
                  <a:gd name="T7" fmla="*/ 0 h 3"/>
                  <a:gd name="T8" fmla="*/ 0 60000 65536"/>
                  <a:gd name="T9" fmla="*/ 0 60000 65536"/>
                  <a:gd name="T10" fmla="*/ 0 60000 65536"/>
                  <a:gd name="T11" fmla="*/ 0 60000 65536"/>
                  <a:gd name="T12" fmla="*/ 0 w 5"/>
                  <a:gd name="T13" fmla="*/ 0 h 3"/>
                  <a:gd name="T14" fmla="*/ 5 w 5"/>
                  <a:gd name="T15" fmla="*/ 3 h 3"/>
                </a:gdLst>
                <a:ahLst/>
                <a:cxnLst>
                  <a:cxn ang="T8">
                    <a:pos x="T0" y="T1"/>
                  </a:cxn>
                  <a:cxn ang="T9">
                    <a:pos x="T2" y="T3"/>
                  </a:cxn>
                  <a:cxn ang="T10">
                    <a:pos x="T4" y="T5"/>
                  </a:cxn>
                  <a:cxn ang="T11">
                    <a:pos x="T6" y="T7"/>
                  </a:cxn>
                </a:cxnLst>
                <a:rect l="T12" t="T13" r="T14" b="T15"/>
                <a:pathLst>
                  <a:path w="5" h="3">
                    <a:moveTo>
                      <a:pt x="5" y="0"/>
                    </a:moveTo>
                    <a:lnTo>
                      <a:pt x="3" y="2"/>
                    </a:lnTo>
                    <a:lnTo>
                      <a:pt x="0" y="3"/>
                    </a:lnTo>
                    <a:lnTo>
                      <a:pt x="5" y="0"/>
                    </a:lnTo>
                    <a:close/>
                  </a:path>
                </a:pathLst>
              </a:custGeom>
              <a:solidFill>
                <a:srgbClr val="000000"/>
              </a:solidFill>
              <a:ln w="9525">
                <a:noFill/>
                <a:round/>
                <a:headEnd/>
                <a:tailEnd/>
              </a:ln>
            </p:spPr>
            <p:txBody>
              <a:bodyPr/>
              <a:lstStyle/>
              <a:p>
                <a:endParaRPr lang="en-US"/>
              </a:p>
            </p:txBody>
          </p:sp>
          <p:sp>
            <p:nvSpPr>
              <p:cNvPr id="208432" name="Freeform 593"/>
              <p:cNvSpPr>
                <a:spLocks/>
              </p:cNvSpPr>
              <p:nvPr/>
            </p:nvSpPr>
            <p:spPr bwMode="auto">
              <a:xfrm>
                <a:off x="2842" y="1590"/>
                <a:ext cx="9" cy="8"/>
              </a:xfrm>
              <a:custGeom>
                <a:avLst/>
                <a:gdLst>
                  <a:gd name="T0" fmla="*/ 0 w 34"/>
                  <a:gd name="T1" fmla="*/ 0 h 30"/>
                  <a:gd name="T2" fmla="*/ 0 w 34"/>
                  <a:gd name="T3" fmla="*/ 0 h 30"/>
                  <a:gd name="T4" fmla="*/ 0 w 34"/>
                  <a:gd name="T5" fmla="*/ 0 h 30"/>
                  <a:gd name="T6" fmla="*/ 0 w 34"/>
                  <a:gd name="T7" fmla="*/ 0 h 30"/>
                  <a:gd name="T8" fmla="*/ 0 w 34"/>
                  <a:gd name="T9" fmla="*/ 0 h 30"/>
                  <a:gd name="T10" fmla="*/ 0 w 34"/>
                  <a:gd name="T11" fmla="*/ 0 h 30"/>
                  <a:gd name="T12" fmla="*/ 0 60000 65536"/>
                  <a:gd name="T13" fmla="*/ 0 60000 65536"/>
                  <a:gd name="T14" fmla="*/ 0 60000 65536"/>
                  <a:gd name="T15" fmla="*/ 0 60000 65536"/>
                  <a:gd name="T16" fmla="*/ 0 60000 65536"/>
                  <a:gd name="T17" fmla="*/ 0 60000 65536"/>
                  <a:gd name="T18" fmla="*/ 0 w 34"/>
                  <a:gd name="T19" fmla="*/ 0 h 30"/>
                  <a:gd name="T20" fmla="*/ 34 w 34"/>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34" h="30">
                    <a:moveTo>
                      <a:pt x="34" y="18"/>
                    </a:moveTo>
                    <a:lnTo>
                      <a:pt x="8" y="0"/>
                    </a:lnTo>
                    <a:lnTo>
                      <a:pt x="0" y="8"/>
                    </a:lnTo>
                    <a:lnTo>
                      <a:pt x="23" y="30"/>
                    </a:lnTo>
                    <a:lnTo>
                      <a:pt x="31" y="22"/>
                    </a:lnTo>
                    <a:lnTo>
                      <a:pt x="34" y="18"/>
                    </a:lnTo>
                    <a:close/>
                  </a:path>
                </a:pathLst>
              </a:custGeom>
              <a:solidFill>
                <a:srgbClr val="000000"/>
              </a:solidFill>
              <a:ln w="9525">
                <a:noFill/>
                <a:round/>
                <a:headEnd/>
                <a:tailEnd/>
              </a:ln>
            </p:spPr>
            <p:txBody>
              <a:bodyPr/>
              <a:lstStyle/>
              <a:p>
                <a:endParaRPr lang="en-US"/>
              </a:p>
            </p:txBody>
          </p:sp>
          <p:sp>
            <p:nvSpPr>
              <p:cNvPr id="208433" name="Freeform 594"/>
              <p:cNvSpPr>
                <a:spLocks/>
              </p:cNvSpPr>
              <p:nvPr/>
            </p:nvSpPr>
            <p:spPr bwMode="auto">
              <a:xfrm>
                <a:off x="2850" y="1595"/>
                <a:ext cx="1" cy="1"/>
              </a:xfrm>
              <a:custGeom>
                <a:avLst/>
                <a:gdLst>
                  <a:gd name="T0" fmla="*/ 0 w 3"/>
                  <a:gd name="T1" fmla="*/ 0 h 4"/>
                  <a:gd name="T2" fmla="*/ 0 w 3"/>
                  <a:gd name="T3" fmla="*/ 0 h 4"/>
                  <a:gd name="T4" fmla="*/ 0 w 3"/>
                  <a:gd name="T5" fmla="*/ 0 h 4"/>
                  <a:gd name="T6" fmla="*/ 0 w 3"/>
                  <a:gd name="T7" fmla="*/ 0 h 4"/>
                  <a:gd name="T8" fmla="*/ 0 60000 65536"/>
                  <a:gd name="T9" fmla="*/ 0 60000 65536"/>
                  <a:gd name="T10" fmla="*/ 0 60000 65536"/>
                  <a:gd name="T11" fmla="*/ 0 60000 65536"/>
                  <a:gd name="T12" fmla="*/ 0 w 3"/>
                  <a:gd name="T13" fmla="*/ 0 h 4"/>
                  <a:gd name="T14" fmla="*/ 3 w 3"/>
                  <a:gd name="T15" fmla="*/ 4 h 4"/>
                </a:gdLst>
                <a:ahLst/>
                <a:cxnLst>
                  <a:cxn ang="T8">
                    <a:pos x="T0" y="T1"/>
                  </a:cxn>
                  <a:cxn ang="T9">
                    <a:pos x="T2" y="T3"/>
                  </a:cxn>
                  <a:cxn ang="T10">
                    <a:pos x="T4" y="T5"/>
                  </a:cxn>
                  <a:cxn ang="T11">
                    <a:pos x="T6" y="T7"/>
                  </a:cxn>
                </a:cxnLst>
                <a:rect l="T12" t="T13" r="T14" b="T15"/>
                <a:pathLst>
                  <a:path w="3" h="4">
                    <a:moveTo>
                      <a:pt x="3" y="0"/>
                    </a:moveTo>
                    <a:lnTo>
                      <a:pt x="2" y="3"/>
                    </a:lnTo>
                    <a:lnTo>
                      <a:pt x="0" y="4"/>
                    </a:lnTo>
                    <a:lnTo>
                      <a:pt x="3" y="0"/>
                    </a:lnTo>
                    <a:close/>
                  </a:path>
                </a:pathLst>
              </a:custGeom>
              <a:solidFill>
                <a:srgbClr val="000000"/>
              </a:solidFill>
              <a:ln w="9525">
                <a:noFill/>
                <a:round/>
                <a:headEnd/>
                <a:tailEnd/>
              </a:ln>
            </p:spPr>
            <p:txBody>
              <a:bodyPr/>
              <a:lstStyle/>
              <a:p>
                <a:endParaRPr lang="en-US"/>
              </a:p>
            </p:txBody>
          </p:sp>
          <p:sp>
            <p:nvSpPr>
              <p:cNvPr id="208434" name="Freeform 595"/>
              <p:cNvSpPr>
                <a:spLocks/>
              </p:cNvSpPr>
              <p:nvPr/>
            </p:nvSpPr>
            <p:spPr bwMode="auto">
              <a:xfrm>
                <a:off x="2844" y="1586"/>
                <a:ext cx="9" cy="9"/>
              </a:xfrm>
              <a:custGeom>
                <a:avLst/>
                <a:gdLst>
                  <a:gd name="T0" fmla="*/ 0 w 37"/>
                  <a:gd name="T1" fmla="*/ 0 h 37"/>
                  <a:gd name="T2" fmla="*/ 0 w 37"/>
                  <a:gd name="T3" fmla="*/ 0 h 37"/>
                  <a:gd name="T4" fmla="*/ 0 w 37"/>
                  <a:gd name="T5" fmla="*/ 0 h 37"/>
                  <a:gd name="T6" fmla="*/ 0 w 37"/>
                  <a:gd name="T7" fmla="*/ 0 h 37"/>
                  <a:gd name="T8" fmla="*/ 0 w 37"/>
                  <a:gd name="T9" fmla="*/ 0 h 37"/>
                  <a:gd name="T10" fmla="*/ 0 w 37"/>
                  <a:gd name="T11" fmla="*/ 0 h 37"/>
                  <a:gd name="T12" fmla="*/ 0 60000 65536"/>
                  <a:gd name="T13" fmla="*/ 0 60000 65536"/>
                  <a:gd name="T14" fmla="*/ 0 60000 65536"/>
                  <a:gd name="T15" fmla="*/ 0 60000 65536"/>
                  <a:gd name="T16" fmla="*/ 0 60000 65536"/>
                  <a:gd name="T17" fmla="*/ 0 60000 65536"/>
                  <a:gd name="T18" fmla="*/ 0 w 37"/>
                  <a:gd name="T19" fmla="*/ 0 h 37"/>
                  <a:gd name="T20" fmla="*/ 37 w 37"/>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37" h="37">
                    <a:moveTo>
                      <a:pt x="16" y="0"/>
                    </a:moveTo>
                    <a:lnTo>
                      <a:pt x="8" y="6"/>
                    </a:lnTo>
                    <a:lnTo>
                      <a:pt x="0" y="22"/>
                    </a:lnTo>
                    <a:lnTo>
                      <a:pt x="29" y="37"/>
                    </a:lnTo>
                    <a:lnTo>
                      <a:pt x="37" y="21"/>
                    </a:lnTo>
                    <a:lnTo>
                      <a:pt x="16" y="0"/>
                    </a:lnTo>
                    <a:close/>
                  </a:path>
                </a:pathLst>
              </a:custGeom>
              <a:solidFill>
                <a:srgbClr val="000000"/>
              </a:solidFill>
              <a:ln w="9525">
                <a:noFill/>
                <a:round/>
                <a:headEnd/>
                <a:tailEnd/>
              </a:ln>
            </p:spPr>
            <p:txBody>
              <a:bodyPr/>
              <a:lstStyle/>
              <a:p>
                <a:endParaRPr lang="en-US"/>
              </a:p>
            </p:txBody>
          </p:sp>
          <p:sp>
            <p:nvSpPr>
              <p:cNvPr id="208435" name="Freeform 596"/>
              <p:cNvSpPr>
                <a:spLocks/>
              </p:cNvSpPr>
              <p:nvPr/>
            </p:nvSpPr>
            <p:spPr bwMode="auto">
              <a:xfrm>
                <a:off x="2846" y="1586"/>
                <a:ext cx="2" cy="1"/>
              </a:xfrm>
              <a:custGeom>
                <a:avLst/>
                <a:gdLst>
                  <a:gd name="T0" fmla="*/ 0 w 8"/>
                  <a:gd name="T1" fmla="*/ 0 h 6"/>
                  <a:gd name="T2" fmla="*/ 0 w 8"/>
                  <a:gd name="T3" fmla="*/ 0 h 6"/>
                  <a:gd name="T4" fmla="*/ 0 w 8"/>
                  <a:gd name="T5" fmla="*/ 0 h 6"/>
                  <a:gd name="T6" fmla="*/ 0 w 8"/>
                  <a:gd name="T7" fmla="*/ 0 h 6"/>
                  <a:gd name="T8" fmla="*/ 0 60000 65536"/>
                  <a:gd name="T9" fmla="*/ 0 60000 65536"/>
                  <a:gd name="T10" fmla="*/ 0 60000 65536"/>
                  <a:gd name="T11" fmla="*/ 0 60000 65536"/>
                  <a:gd name="T12" fmla="*/ 0 w 8"/>
                  <a:gd name="T13" fmla="*/ 0 h 6"/>
                  <a:gd name="T14" fmla="*/ 8 w 8"/>
                  <a:gd name="T15" fmla="*/ 6 h 6"/>
                </a:gdLst>
                <a:ahLst/>
                <a:cxnLst>
                  <a:cxn ang="T8">
                    <a:pos x="T0" y="T1"/>
                  </a:cxn>
                  <a:cxn ang="T9">
                    <a:pos x="T2" y="T3"/>
                  </a:cxn>
                  <a:cxn ang="T10">
                    <a:pos x="T4" y="T5"/>
                  </a:cxn>
                  <a:cxn ang="T11">
                    <a:pos x="T6" y="T7"/>
                  </a:cxn>
                </a:cxnLst>
                <a:rect l="T12" t="T13" r="T14" b="T15"/>
                <a:pathLst>
                  <a:path w="8" h="6">
                    <a:moveTo>
                      <a:pt x="0" y="6"/>
                    </a:moveTo>
                    <a:lnTo>
                      <a:pt x="3" y="3"/>
                    </a:lnTo>
                    <a:lnTo>
                      <a:pt x="8" y="0"/>
                    </a:lnTo>
                    <a:lnTo>
                      <a:pt x="0" y="6"/>
                    </a:lnTo>
                    <a:close/>
                  </a:path>
                </a:pathLst>
              </a:custGeom>
              <a:solidFill>
                <a:srgbClr val="000000"/>
              </a:solidFill>
              <a:ln w="9525">
                <a:noFill/>
                <a:round/>
                <a:headEnd/>
                <a:tailEnd/>
              </a:ln>
            </p:spPr>
            <p:txBody>
              <a:bodyPr/>
              <a:lstStyle/>
              <a:p>
                <a:endParaRPr lang="en-US"/>
              </a:p>
            </p:txBody>
          </p:sp>
          <p:sp>
            <p:nvSpPr>
              <p:cNvPr id="208436" name="Freeform 597"/>
              <p:cNvSpPr>
                <a:spLocks/>
              </p:cNvSpPr>
              <p:nvPr/>
            </p:nvSpPr>
            <p:spPr bwMode="auto">
              <a:xfrm>
                <a:off x="2848" y="1583"/>
                <a:ext cx="8" cy="10"/>
              </a:xfrm>
              <a:custGeom>
                <a:avLst/>
                <a:gdLst>
                  <a:gd name="T0" fmla="*/ 0 w 34"/>
                  <a:gd name="T1" fmla="*/ 0 h 37"/>
                  <a:gd name="T2" fmla="*/ 0 w 34"/>
                  <a:gd name="T3" fmla="*/ 0 h 37"/>
                  <a:gd name="T4" fmla="*/ 0 w 34"/>
                  <a:gd name="T5" fmla="*/ 0 h 37"/>
                  <a:gd name="T6" fmla="*/ 0 w 34"/>
                  <a:gd name="T7" fmla="*/ 0 h 37"/>
                  <a:gd name="T8" fmla="*/ 0 w 34"/>
                  <a:gd name="T9" fmla="*/ 0 h 37"/>
                  <a:gd name="T10" fmla="*/ 0 w 34"/>
                  <a:gd name="T11" fmla="*/ 0 h 37"/>
                  <a:gd name="T12" fmla="*/ 0 60000 65536"/>
                  <a:gd name="T13" fmla="*/ 0 60000 65536"/>
                  <a:gd name="T14" fmla="*/ 0 60000 65536"/>
                  <a:gd name="T15" fmla="*/ 0 60000 65536"/>
                  <a:gd name="T16" fmla="*/ 0 60000 65536"/>
                  <a:gd name="T17" fmla="*/ 0 60000 65536"/>
                  <a:gd name="T18" fmla="*/ 0 w 34"/>
                  <a:gd name="T19" fmla="*/ 0 h 37"/>
                  <a:gd name="T20" fmla="*/ 34 w 34"/>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34" h="37">
                    <a:moveTo>
                      <a:pt x="34" y="26"/>
                    </a:moveTo>
                    <a:lnTo>
                      <a:pt x="16" y="0"/>
                    </a:lnTo>
                    <a:lnTo>
                      <a:pt x="0" y="9"/>
                    </a:lnTo>
                    <a:lnTo>
                      <a:pt x="13" y="37"/>
                    </a:lnTo>
                    <a:lnTo>
                      <a:pt x="29" y="29"/>
                    </a:lnTo>
                    <a:lnTo>
                      <a:pt x="34" y="26"/>
                    </a:lnTo>
                    <a:close/>
                  </a:path>
                </a:pathLst>
              </a:custGeom>
              <a:solidFill>
                <a:srgbClr val="000000"/>
              </a:solidFill>
              <a:ln w="9525">
                <a:noFill/>
                <a:round/>
                <a:headEnd/>
                <a:tailEnd/>
              </a:ln>
            </p:spPr>
            <p:txBody>
              <a:bodyPr/>
              <a:lstStyle/>
              <a:p>
                <a:endParaRPr lang="en-US"/>
              </a:p>
            </p:txBody>
          </p:sp>
          <p:sp>
            <p:nvSpPr>
              <p:cNvPr id="208437" name="Freeform 598"/>
              <p:cNvSpPr>
                <a:spLocks/>
              </p:cNvSpPr>
              <p:nvPr/>
            </p:nvSpPr>
            <p:spPr bwMode="auto">
              <a:xfrm>
                <a:off x="2855" y="1590"/>
                <a:ext cx="1" cy="1"/>
              </a:xfrm>
              <a:custGeom>
                <a:avLst/>
                <a:gdLst>
                  <a:gd name="T0" fmla="*/ 0 w 5"/>
                  <a:gd name="T1" fmla="*/ 0 h 3"/>
                  <a:gd name="T2" fmla="*/ 0 w 5"/>
                  <a:gd name="T3" fmla="*/ 0 h 3"/>
                  <a:gd name="T4" fmla="*/ 0 w 5"/>
                  <a:gd name="T5" fmla="*/ 0 h 3"/>
                  <a:gd name="T6" fmla="*/ 0 w 5"/>
                  <a:gd name="T7" fmla="*/ 0 h 3"/>
                  <a:gd name="T8" fmla="*/ 0 60000 65536"/>
                  <a:gd name="T9" fmla="*/ 0 60000 65536"/>
                  <a:gd name="T10" fmla="*/ 0 60000 65536"/>
                  <a:gd name="T11" fmla="*/ 0 60000 65536"/>
                  <a:gd name="T12" fmla="*/ 0 w 5"/>
                  <a:gd name="T13" fmla="*/ 0 h 3"/>
                  <a:gd name="T14" fmla="*/ 5 w 5"/>
                  <a:gd name="T15" fmla="*/ 3 h 3"/>
                </a:gdLst>
                <a:ahLst/>
                <a:cxnLst>
                  <a:cxn ang="T8">
                    <a:pos x="T0" y="T1"/>
                  </a:cxn>
                  <a:cxn ang="T9">
                    <a:pos x="T2" y="T3"/>
                  </a:cxn>
                  <a:cxn ang="T10">
                    <a:pos x="T4" y="T5"/>
                  </a:cxn>
                  <a:cxn ang="T11">
                    <a:pos x="T6" y="T7"/>
                  </a:cxn>
                </a:cxnLst>
                <a:rect l="T12" t="T13" r="T14" b="T15"/>
                <a:pathLst>
                  <a:path w="5" h="3">
                    <a:moveTo>
                      <a:pt x="5" y="0"/>
                    </a:moveTo>
                    <a:lnTo>
                      <a:pt x="3" y="2"/>
                    </a:lnTo>
                    <a:lnTo>
                      <a:pt x="0" y="3"/>
                    </a:lnTo>
                    <a:lnTo>
                      <a:pt x="5" y="0"/>
                    </a:lnTo>
                    <a:close/>
                  </a:path>
                </a:pathLst>
              </a:custGeom>
              <a:solidFill>
                <a:srgbClr val="000000"/>
              </a:solidFill>
              <a:ln w="9525">
                <a:noFill/>
                <a:round/>
                <a:headEnd/>
                <a:tailEnd/>
              </a:ln>
            </p:spPr>
            <p:txBody>
              <a:bodyPr/>
              <a:lstStyle/>
              <a:p>
                <a:endParaRPr lang="en-US"/>
              </a:p>
            </p:txBody>
          </p:sp>
          <p:sp>
            <p:nvSpPr>
              <p:cNvPr id="208438" name="Freeform 599"/>
              <p:cNvSpPr>
                <a:spLocks/>
              </p:cNvSpPr>
              <p:nvPr/>
            </p:nvSpPr>
            <p:spPr bwMode="auto">
              <a:xfrm>
                <a:off x="2850" y="1582"/>
                <a:ext cx="8" cy="8"/>
              </a:xfrm>
              <a:custGeom>
                <a:avLst/>
                <a:gdLst>
                  <a:gd name="T0" fmla="*/ 0 w 31"/>
                  <a:gd name="T1" fmla="*/ 0 h 30"/>
                  <a:gd name="T2" fmla="*/ 0 w 31"/>
                  <a:gd name="T3" fmla="*/ 0 h 30"/>
                  <a:gd name="T4" fmla="*/ 0 w 31"/>
                  <a:gd name="T5" fmla="*/ 0 h 30"/>
                  <a:gd name="T6" fmla="*/ 0 w 31"/>
                  <a:gd name="T7" fmla="*/ 0 h 30"/>
                  <a:gd name="T8" fmla="*/ 0 w 31"/>
                  <a:gd name="T9" fmla="*/ 0 h 30"/>
                  <a:gd name="T10" fmla="*/ 0 w 31"/>
                  <a:gd name="T11" fmla="*/ 0 h 30"/>
                  <a:gd name="T12" fmla="*/ 0 60000 65536"/>
                  <a:gd name="T13" fmla="*/ 0 60000 65536"/>
                  <a:gd name="T14" fmla="*/ 0 60000 65536"/>
                  <a:gd name="T15" fmla="*/ 0 60000 65536"/>
                  <a:gd name="T16" fmla="*/ 0 60000 65536"/>
                  <a:gd name="T17" fmla="*/ 0 60000 65536"/>
                  <a:gd name="T18" fmla="*/ 0 w 31"/>
                  <a:gd name="T19" fmla="*/ 0 h 30"/>
                  <a:gd name="T20" fmla="*/ 31 w 31"/>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31" h="30">
                    <a:moveTo>
                      <a:pt x="31" y="22"/>
                    </a:moveTo>
                    <a:lnTo>
                      <a:pt x="8" y="0"/>
                    </a:lnTo>
                    <a:lnTo>
                      <a:pt x="0" y="8"/>
                    </a:lnTo>
                    <a:lnTo>
                      <a:pt x="23" y="30"/>
                    </a:lnTo>
                    <a:lnTo>
                      <a:pt x="31" y="22"/>
                    </a:lnTo>
                    <a:close/>
                  </a:path>
                </a:pathLst>
              </a:custGeom>
              <a:solidFill>
                <a:srgbClr val="000000"/>
              </a:solidFill>
              <a:ln w="9525">
                <a:noFill/>
                <a:round/>
                <a:headEnd/>
                <a:tailEnd/>
              </a:ln>
            </p:spPr>
            <p:txBody>
              <a:bodyPr/>
              <a:lstStyle/>
              <a:p>
                <a:endParaRPr lang="en-US"/>
              </a:p>
            </p:txBody>
          </p:sp>
          <p:sp>
            <p:nvSpPr>
              <p:cNvPr id="208439" name="Rectangle 600"/>
              <p:cNvSpPr>
                <a:spLocks noChangeArrowheads="1"/>
              </p:cNvSpPr>
              <p:nvPr/>
            </p:nvSpPr>
            <p:spPr bwMode="auto">
              <a:xfrm>
                <a:off x="2853" y="1582"/>
                <a:ext cx="1" cy="1"/>
              </a:xfrm>
              <a:prstGeom prst="rect">
                <a:avLst/>
              </a:prstGeom>
              <a:solidFill>
                <a:srgbClr val="000000"/>
              </a:solidFill>
              <a:ln w="9525">
                <a:noFill/>
                <a:miter lim="800000"/>
                <a:headEnd/>
                <a:tailEnd/>
              </a:ln>
            </p:spPr>
            <p:txBody>
              <a:bodyPr/>
              <a:lstStyle/>
              <a:p>
                <a:endParaRPr lang="en-US">
                  <a:latin typeface="Times New Roman" pitchFamily="18" charset="0"/>
                  <a:cs typeface="Times New Roman" pitchFamily="18" charset="0"/>
                </a:endParaRPr>
              </a:p>
            </p:txBody>
          </p:sp>
          <p:sp>
            <p:nvSpPr>
              <p:cNvPr id="208440" name="Freeform 601"/>
              <p:cNvSpPr>
                <a:spLocks/>
              </p:cNvSpPr>
              <p:nvPr/>
            </p:nvSpPr>
            <p:spPr bwMode="auto">
              <a:xfrm>
                <a:off x="2853" y="1582"/>
                <a:ext cx="5" cy="6"/>
              </a:xfrm>
              <a:custGeom>
                <a:avLst/>
                <a:gdLst>
                  <a:gd name="T0" fmla="*/ 0 w 23"/>
                  <a:gd name="T1" fmla="*/ 0 h 22"/>
                  <a:gd name="T2" fmla="*/ 0 w 23"/>
                  <a:gd name="T3" fmla="*/ 0 h 22"/>
                  <a:gd name="T4" fmla="*/ 0 w 23"/>
                  <a:gd name="T5" fmla="*/ 0 h 22"/>
                  <a:gd name="T6" fmla="*/ 0 w 23"/>
                  <a:gd name="T7" fmla="*/ 0 h 22"/>
                  <a:gd name="T8" fmla="*/ 0 60000 65536"/>
                  <a:gd name="T9" fmla="*/ 0 60000 65536"/>
                  <a:gd name="T10" fmla="*/ 0 60000 65536"/>
                  <a:gd name="T11" fmla="*/ 0 60000 65536"/>
                  <a:gd name="T12" fmla="*/ 0 w 23"/>
                  <a:gd name="T13" fmla="*/ 0 h 22"/>
                  <a:gd name="T14" fmla="*/ 23 w 23"/>
                  <a:gd name="T15" fmla="*/ 22 h 22"/>
                </a:gdLst>
                <a:ahLst/>
                <a:cxnLst>
                  <a:cxn ang="T8">
                    <a:pos x="T0" y="T1"/>
                  </a:cxn>
                  <a:cxn ang="T9">
                    <a:pos x="T2" y="T3"/>
                  </a:cxn>
                  <a:cxn ang="T10">
                    <a:pos x="T4" y="T5"/>
                  </a:cxn>
                  <a:cxn ang="T11">
                    <a:pos x="T6" y="T7"/>
                  </a:cxn>
                </a:cxnLst>
                <a:rect l="T12" t="T13" r="T14" b="T15"/>
                <a:pathLst>
                  <a:path w="23" h="22">
                    <a:moveTo>
                      <a:pt x="0" y="0"/>
                    </a:moveTo>
                    <a:lnTo>
                      <a:pt x="23" y="22"/>
                    </a:lnTo>
                    <a:lnTo>
                      <a:pt x="0" y="0"/>
                    </a:lnTo>
                    <a:close/>
                  </a:path>
                </a:pathLst>
              </a:custGeom>
              <a:solidFill>
                <a:srgbClr val="000000"/>
              </a:solidFill>
              <a:ln w="9525">
                <a:noFill/>
                <a:round/>
                <a:headEnd/>
                <a:tailEnd/>
              </a:ln>
            </p:spPr>
            <p:txBody>
              <a:bodyPr/>
              <a:lstStyle/>
              <a:p>
                <a:endParaRPr lang="en-US"/>
              </a:p>
            </p:txBody>
          </p:sp>
          <p:sp>
            <p:nvSpPr>
              <p:cNvPr id="208441" name="Freeform 602"/>
              <p:cNvSpPr>
                <a:spLocks/>
              </p:cNvSpPr>
              <p:nvPr/>
            </p:nvSpPr>
            <p:spPr bwMode="auto">
              <a:xfrm>
                <a:off x="2870" y="1564"/>
                <a:ext cx="6" cy="6"/>
              </a:xfrm>
              <a:custGeom>
                <a:avLst/>
                <a:gdLst>
                  <a:gd name="T0" fmla="*/ 0 w 26"/>
                  <a:gd name="T1" fmla="*/ 0 h 25"/>
                  <a:gd name="T2" fmla="*/ 0 w 26"/>
                  <a:gd name="T3" fmla="*/ 0 h 25"/>
                  <a:gd name="T4" fmla="*/ 0 w 26"/>
                  <a:gd name="T5" fmla="*/ 0 h 25"/>
                  <a:gd name="T6" fmla="*/ 0 w 26"/>
                  <a:gd name="T7" fmla="*/ 0 h 25"/>
                  <a:gd name="T8" fmla="*/ 0 w 26"/>
                  <a:gd name="T9" fmla="*/ 0 h 25"/>
                  <a:gd name="T10" fmla="*/ 0 w 26"/>
                  <a:gd name="T11" fmla="*/ 0 h 25"/>
                  <a:gd name="T12" fmla="*/ 0 60000 65536"/>
                  <a:gd name="T13" fmla="*/ 0 60000 65536"/>
                  <a:gd name="T14" fmla="*/ 0 60000 65536"/>
                  <a:gd name="T15" fmla="*/ 0 60000 65536"/>
                  <a:gd name="T16" fmla="*/ 0 60000 65536"/>
                  <a:gd name="T17" fmla="*/ 0 60000 65536"/>
                  <a:gd name="T18" fmla="*/ 0 w 26"/>
                  <a:gd name="T19" fmla="*/ 0 h 25"/>
                  <a:gd name="T20" fmla="*/ 26 w 26"/>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26" h="25">
                    <a:moveTo>
                      <a:pt x="3" y="0"/>
                    </a:moveTo>
                    <a:lnTo>
                      <a:pt x="3" y="0"/>
                    </a:lnTo>
                    <a:lnTo>
                      <a:pt x="0" y="3"/>
                    </a:lnTo>
                    <a:lnTo>
                      <a:pt x="23" y="25"/>
                    </a:lnTo>
                    <a:lnTo>
                      <a:pt x="26" y="22"/>
                    </a:lnTo>
                    <a:lnTo>
                      <a:pt x="3" y="0"/>
                    </a:lnTo>
                    <a:close/>
                  </a:path>
                </a:pathLst>
              </a:custGeom>
              <a:solidFill>
                <a:srgbClr val="000000"/>
              </a:solidFill>
              <a:ln w="9525">
                <a:noFill/>
                <a:round/>
                <a:headEnd/>
                <a:tailEnd/>
              </a:ln>
            </p:spPr>
            <p:txBody>
              <a:bodyPr/>
              <a:lstStyle/>
              <a:p>
                <a:endParaRPr lang="en-US"/>
              </a:p>
            </p:txBody>
          </p:sp>
          <p:sp>
            <p:nvSpPr>
              <p:cNvPr id="208442" name="Freeform 603"/>
              <p:cNvSpPr>
                <a:spLocks/>
              </p:cNvSpPr>
              <p:nvPr/>
            </p:nvSpPr>
            <p:spPr bwMode="auto">
              <a:xfrm>
                <a:off x="2870" y="1536"/>
                <a:ext cx="28" cy="28"/>
              </a:xfrm>
              <a:custGeom>
                <a:avLst/>
                <a:gdLst>
                  <a:gd name="T0" fmla="*/ 0 w 112"/>
                  <a:gd name="T1" fmla="*/ 0 h 112"/>
                  <a:gd name="T2" fmla="*/ 0 w 112"/>
                  <a:gd name="T3" fmla="*/ 0 h 112"/>
                  <a:gd name="T4" fmla="*/ 0 w 112"/>
                  <a:gd name="T5" fmla="*/ 0 h 112"/>
                  <a:gd name="T6" fmla="*/ 0 w 112"/>
                  <a:gd name="T7" fmla="*/ 0 h 112"/>
                  <a:gd name="T8" fmla="*/ 0 60000 65536"/>
                  <a:gd name="T9" fmla="*/ 0 60000 65536"/>
                  <a:gd name="T10" fmla="*/ 0 60000 65536"/>
                  <a:gd name="T11" fmla="*/ 0 60000 65536"/>
                  <a:gd name="T12" fmla="*/ 0 w 112"/>
                  <a:gd name="T13" fmla="*/ 0 h 112"/>
                  <a:gd name="T14" fmla="*/ 112 w 112"/>
                  <a:gd name="T15" fmla="*/ 112 h 112"/>
                </a:gdLst>
                <a:ahLst/>
                <a:cxnLst>
                  <a:cxn ang="T8">
                    <a:pos x="T0" y="T1"/>
                  </a:cxn>
                  <a:cxn ang="T9">
                    <a:pos x="T2" y="T3"/>
                  </a:cxn>
                  <a:cxn ang="T10">
                    <a:pos x="T4" y="T5"/>
                  </a:cxn>
                  <a:cxn ang="T11">
                    <a:pos x="T6" y="T7"/>
                  </a:cxn>
                </a:cxnLst>
                <a:rect l="T12" t="T13" r="T14" b="T15"/>
                <a:pathLst>
                  <a:path w="112" h="112">
                    <a:moveTo>
                      <a:pt x="0" y="112"/>
                    </a:moveTo>
                    <a:lnTo>
                      <a:pt x="112" y="0"/>
                    </a:lnTo>
                    <a:lnTo>
                      <a:pt x="0" y="112"/>
                    </a:lnTo>
                    <a:close/>
                  </a:path>
                </a:pathLst>
              </a:custGeom>
              <a:solidFill>
                <a:srgbClr val="000000"/>
              </a:solidFill>
              <a:ln w="9525">
                <a:noFill/>
                <a:round/>
                <a:headEnd/>
                <a:tailEnd/>
              </a:ln>
            </p:spPr>
            <p:txBody>
              <a:bodyPr/>
              <a:lstStyle/>
              <a:p>
                <a:endParaRPr lang="en-US"/>
              </a:p>
            </p:txBody>
          </p:sp>
          <p:sp>
            <p:nvSpPr>
              <p:cNvPr id="208443" name="Freeform 604"/>
              <p:cNvSpPr>
                <a:spLocks/>
              </p:cNvSpPr>
              <p:nvPr/>
            </p:nvSpPr>
            <p:spPr bwMode="auto">
              <a:xfrm>
                <a:off x="2870" y="1562"/>
                <a:ext cx="8" cy="8"/>
              </a:xfrm>
              <a:custGeom>
                <a:avLst/>
                <a:gdLst>
                  <a:gd name="T0" fmla="*/ 0 w 31"/>
                  <a:gd name="T1" fmla="*/ 0 h 33"/>
                  <a:gd name="T2" fmla="*/ 0 w 31"/>
                  <a:gd name="T3" fmla="*/ 0 h 33"/>
                  <a:gd name="T4" fmla="*/ 0 w 31"/>
                  <a:gd name="T5" fmla="*/ 0 h 33"/>
                  <a:gd name="T6" fmla="*/ 0 w 31"/>
                  <a:gd name="T7" fmla="*/ 0 h 33"/>
                  <a:gd name="T8" fmla="*/ 0 w 31"/>
                  <a:gd name="T9" fmla="*/ 0 h 33"/>
                  <a:gd name="T10" fmla="*/ 0 w 31"/>
                  <a:gd name="T11" fmla="*/ 0 h 33"/>
                  <a:gd name="T12" fmla="*/ 0 60000 65536"/>
                  <a:gd name="T13" fmla="*/ 0 60000 65536"/>
                  <a:gd name="T14" fmla="*/ 0 60000 65536"/>
                  <a:gd name="T15" fmla="*/ 0 60000 65536"/>
                  <a:gd name="T16" fmla="*/ 0 60000 65536"/>
                  <a:gd name="T17" fmla="*/ 0 60000 65536"/>
                  <a:gd name="T18" fmla="*/ 0 w 31"/>
                  <a:gd name="T19" fmla="*/ 0 h 33"/>
                  <a:gd name="T20" fmla="*/ 31 w 31"/>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1" h="33">
                    <a:moveTo>
                      <a:pt x="12" y="0"/>
                    </a:moveTo>
                    <a:lnTo>
                      <a:pt x="8" y="2"/>
                    </a:lnTo>
                    <a:lnTo>
                      <a:pt x="0" y="11"/>
                    </a:lnTo>
                    <a:lnTo>
                      <a:pt x="23" y="33"/>
                    </a:lnTo>
                    <a:lnTo>
                      <a:pt x="31" y="25"/>
                    </a:lnTo>
                    <a:lnTo>
                      <a:pt x="12" y="0"/>
                    </a:lnTo>
                    <a:close/>
                  </a:path>
                </a:pathLst>
              </a:custGeom>
              <a:solidFill>
                <a:srgbClr val="000000"/>
              </a:solidFill>
              <a:ln w="9525">
                <a:noFill/>
                <a:round/>
                <a:headEnd/>
                <a:tailEnd/>
              </a:ln>
            </p:spPr>
            <p:txBody>
              <a:bodyPr/>
              <a:lstStyle/>
              <a:p>
                <a:endParaRPr lang="en-US"/>
              </a:p>
            </p:txBody>
          </p:sp>
          <p:sp>
            <p:nvSpPr>
              <p:cNvPr id="208444" name="Freeform 605"/>
              <p:cNvSpPr>
                <a:spLocks/>
              </p:cNvSpPr>
              <p:nvPr/>
            </p:nvSpPr>
            <p:spPr bwMode="auto">
              <a:xfrm>
                <a:off x="2873" y="1562"/>
                <a:ext cx="1" cy="1"/>
              </a:xfrm>
              <a:custGeom>
                <a:avLst/>
                <a:gdLst>
                  <a:gd name="T0" fmla="*/ 0 w 4"/>
                  <a:gd name="T1" fmla="*/ 1 h 2"/>
                  <a:gd name="T2" fmla="*/ 0 w 4"/>
                  <a:gd name="T3" fmla="*/ 1 h 2"/>
                  <a:gd name="T4" fmla="*/ 0 w 4"/>
                  <a:gd name="T5" fmla="*/ 0 h 2"/>
                  <a:gd name="T6" fmla="*/ 0 w 4"/>
                  <a:gd name="T7" fmla="*/ 1 h 2"/>
                  <a:gd name="T8" fmla="*/ 0 60000 65536"/>
                  <a:gd name="T9" fmla="*/ 0 60000 65536"/>
                  <a:gd name="T10" fmla="*/ 0 60000 65536"/>
                  <a:gd name="T11" fmla="*/ 0 60000 65536"/>
                  <a:gd name="T12" fmla="*/ 0 w 4"/>
                  <a:gd name="T13" fmla="*/ 0 h 2"/>
                  <a:gd name="T14" fmla="*/ 4 w 4"/>
                  <a:gd name="T15" fmla="*/ 2 h 2"/>
                </a:gdLst>
                <a:ahLst/>
                <a:cxnLst>
                  <a:cxn ang="T8">
                    <a:pos x="T0" y="T1"/>
                  </a:cxn>
                  <a:cxn ang="T9">
                    <a:pos x="T2" y="T3"/>
                  </a:cxn>
                  <a:cxn ang="T10">
                    <a:pos x="T4" y="T5"/>
                  </a:cxn>
                  <a:cxn ang="T11">
                    <a:pos x="T6" y="T7"/>
                  </a:cxn>
                </a:cxnLst>
                <a:rect l="T12" t="T13" r="T14" b="T15"/>
                <a:pathLst>
                  <a:path w="4" h="2">
                    <a:moveTo>
                      <a:pt x="0" y="2"/>
                    </a:moveTo>
                    <a:lnTo>
                      <a:pt x="2" y="1"/>
                    </a:lnTo>
                    <a:lnTo>
                      <a:pt x="4" y="0"/>
                    </a:lnTo>
                    <a:lnTo>
                      <a:pt x="0" y="2"/>
                    </a:lnTo>
                    <a:close/>
                  </a:path>
                </a:pathLst>
              </a:custGeom>
              <a:solidFill>
                <a:srgbClr val="000000"/>
              </a:solidFill>
              <a:ln w="9525">
                <a:noFill/>
                <a:round/>
                <a:headEnd/>
                <a:tailEnd/>
              </a:ln>
            </p:spPr>
            <p:txBody>
              <a:bodyPr/>
              <a:lstStyle/>
              <a:p>
                <a:endParaRPr lang="en-US"/>
              </a:p>
            </p:txBody>
          </p:sp>
          <p:sp>
            <p:nvSpPr>
              <p:cNvPr id="208445" name="Freeform 606"/>
              <p:cNvSpPr>
                <a:spLocks/>
              </p:cNvSpPr>
              <p:nvPr/>
            </p:nvSpPr>
            <p:spPr bwMode="auto">
              <a:xfrm>
                <a:off x="2874" y="1559"/>
                <a:ext cx="9" cy="10"/>
              </a:xfrm>
              <a:custGeom>
                <a:avLst/>
                <a:gdLst>
                  <a:gd name="T0" fmla="*/ 0 w 37"/>
                  <a:gd name="T1" fmla="*/ 0 h 37"/>
                  <a:gd name="T2" fmla="*/ 0 w 37"/>
                  <a:gd name="T3" fmla="*/ 0 h 37"/>
                  <a:gd name="T4" fmla="*/ 0 w 37"/>
                  <a:gd name="T5" fmla="*/ 0 h 37"/>
                  <a:gd name="T6" fmla="*/ 0 w 37"/>
                  <a:gd name="T7" fmla="*/ 0 h 37"/>
                  <a:gd name="T8" fmla="*/ 0 w 37"/>
                  <a:gd name="T9" fmla="*/ 0 h 37"/>
                  <a:gd name="T10" fmla="*/ 0 w 37"/>
                  <a:gd name="T11" fmla="*/ 0 h 37"/>
                  <a:gd name="T12" fmla="*/ 0 60000 65536"/>
                  <a:gd name="T13" fmla="*/ 0 60000 65536"/>
                  <a:gd name="T14" fmla="*/ 0 60000 65536"/>
                  <a:gd name="T15" fmla="*/ 0 60000 65536"/>
                  <a:gd name="T16" fmla="*/ 0 60000 65536"/>
                  <a:gd name="T17" fmla="*/ 0 60000 65536"/>
                  <a:gd name="T18" fmla="*/ 0 w 37"/>
                  <a:gd name="T19" fmla="*/ 0 h 37"/>
                  <a:gd name="T20" fmla="*/ 37 w 37"/>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37" h="37">
                    <a:moveTo>
                      <a:pt x="37" y="23"/>
                    </a:moveTo>
                    <a:lnTo>
                      <a:pt x="16" y="0"/>
                    </a:lnTo>
                    <a:lnTo>
                      <a:pt x="0" y="9"/>
                    </a:lnTo>
                    <a:lnTo>
                      <a:pt x="15" y="37"/>
                    </a:lnTo>
                    <a:lnTo>
                      <a:pt x="31" y="29"/>
                    </a:lnTo>
                    <a:lnTo>
                      <a:pt x="37" y="23"/>
                    </a:lnTo>
                    <a:close/>
                  </a:path>
                </a:pathLst>
              </a:custGeom>
              <a:solidFill>
                <a:srgbClr val="000000"/>
              </a:solidFill>
              <a:ln w="9525">
                <a:noFill/>
                <a:round/>
                <a:headEnd/>
                <a:tailEnd/>
              </a:ln>
            </p:spPr>
            <p:txBody>
              <a:bodyPr/>
              <a:lstStyle/>
              <a:p>
                <a:endParaRPr lang="en-US"/>
              </a:p>
            </p:txBody>
          </p:sp>
        </p:grpSp>
        <p:sp>
          <p:nvSpPr>
            <p:cNvPr id="208095" name="Freeform 608"/>
            <p:cNvSpPr>
              <a:spLocks/>
            </p:cNvSpPr>
            <p:nvPr/>
          </p:nvSpPr>
          <p:spPr bwMode="auto">
            <a:xfrm>
              <a:off x="4475163" y="3790950"/>
              <a:ext cx="3175" cy="1588"/>
            </a:xfrm>
            <a:custGeom>
              <a:avLst/>
              <a:gdLst>
                <a:gd name="T0" fmla="*/ 2147483647 w 6"/>
                <a:gd name="T1" fmla="*/ 0 h 6"/>
                <a:gd name="T2" fmla="*/ 2147483647 w 6"/>
                <a:gd name="T3" fmla="*/ 2147483647 h 6"/>
                <a:gd name="T4" fmla="*/ 0 w 6"/>
                <a:gd name="T5" fmla="*/ 2147483647 h 6"/>
                <a:gd name="T6" fmla="*/ 2147483647 w 6"/>
                <a:gd name="T7" fmla="*/ 0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0"/>
                  </a:moveTo>
                  <a:lnTo>
                    <a:pt x="5" y="3"/>
                  </a:lnTo>
                  <a:lnTo>
                    <a:pt x="0" y="6"/>
                  </a:lnTo>
                  <a:lnTo>
                    <a:pt x="6" y="0"/>
                  </a:lnTo>
                  <a:close/>
                </a:path>
              </a:pathLst>
            </a:custGeom>
            <a:solidFill>
              <a:srgbClr val="000000"/>
            </a:solidFill>
            <a:ln w="9525">
              <a:noFill/>
              <a:round/>
              <a:headEnd/>
              <a:tailEnd/>
            </a:ln>
          </p:spPr>
          <p:txBody>
            <a:bodyPr/>
            <a:lstStyle/>
            <a:p>
              <a:endParaRPr lang="en-US"/>
            </a:p>
          </p:txBody>
        </p:sp>
        <p:sp>
          <p:nvSpPr>
            <p:cNvPr id="208096" name="Freeform 609"/>
            <p:cNvSpPr>
              <a:spLocks/>
            </p:cNvSpPr>
            <p:nvPr/>
          </p:nvSpPr>
          <p:spPr bwMode="auto">
            <a:xfrm>
              <a:off x="4467225" y="3775075"/>
              <a:ext cx="14288" cy="15875"/>
            </a:xfrm>
            <a:custGeom>
              <a:avLst/>
              <a:gdLst>
                <a:gd name="T0" fmla="*/ 2147483647 w 37"/>
                <a:gd name="T1" fmla="*/ 0 h 39"/>
                <a:gd name="T2" fmla="*/ 2147483647 w 37"/>
                <a:gd name="T3" fmla="*/ 2147483647 h 39"/>
                <a:gd name="T4" fmla="*/ 0 w 37"/>
                <a:gd name="T5" fmla="*/ 2147483647 h 39"/>
                <a:gd name="T6" fmla="*/ 2147483647 w 37"/>
                <a:gd name="T7" fmla="*/ 2147483647 h 39"/>
                <a:gd name="T8" fmla="*/ 2147483647 w 37"/>
                <a:gd name="T9" fmla="*/ 2147483647 h 39"/>
                <a:gd name="T10" fmla="*/ 2147483647 w 37"/>
                <a:gd name="T11" fmla="*/ 0 h 39"/>
                <a:gd name="T12" fmla="*/ 0 60000 65536"/>
                <a:gd name="T13" fmla="*/ 0 60000 65536"/>
                <a:gd name="T14" fmla="*/ 0 60000 65536"/>
                <a:gd name="T15" fmla="*/ 0 60000 65536"/>
                <a:gd name="T16" fmla="*/ 0 60000 65536"/>
                <a:gd name="T17" fmla="*/ 0 60000 65536"/>
                <a:gd name="T18" fmla="*/ 0 w 37"/>
                <a:gd name="T19" fmla="*/ 0 h 39"/>
                <a:gd name="T20" fmla="*/ 37 w 37"/>
                <a:gd name="T21" fmla="*/ 39 h 39"/>
              </a:gdLst>
              <a:ahLst/>
              <a:cxnLst>
                <a:cxn ang="T12">
                  <a:pos x="T0" y="T1"/>
                </a:cxn>
                <a:cxn ang="T13">
                  <a:pos x="T2" y="T3"/>
                </a:cxn>
                <a:cxn ang="T14">
                  <a:pos x="T4" y="T5"/>
                </a:cxn>
                <a:cxn ang="T15">
                  <a:pos x="T6" y="T7"/>
                </a:cxn>
                <a:cxn ang="T16">
                  <a:pos x="T8" y="T9"/>
                </a:cxn>
                <a:cxn ang="T17">
                  <a:pos x="T10" y="T11"/>
                </a:cxn>
              </a:cxnLst>
              <a:rect l="T18" t="T19" r="T20" b="T21"/>
              <a:pathLst>
                <a:path w="37" h="39">
                  <a:moveTo>
                    <a:pt x="16" y="0"/>
                  </a:moveTo>
                  <a:lnTo>
                    <a:pt x="8" y="8"/>
                  </a:lnTo>
                  <a:lnTo>
                    <a:pt x="0" y="24"/>
                  </a:lnTo>
                  <a:lnTo>
                    <a:pt x="28" y="39"/>
                  </a:lnTo>
                  <a:lnTo>
                    <a:pt x="37" y="23"/>
                  </a:lnTo>
                  <a:lnTo>
                    <a:pt x="16" y="0"/>
                  </a:lnTo>
                  <a:close/>
                </a:path>
              </a:pathLst>
            </a:custGeom>
            <a:solidFill>
              <a:srgbClr val="000000"/>
            </a:solidFill>
            <a:ln w="9525">
              <a:noFill/>
              <a:round/>
              <a:headEnd/>
              <a:tailEnd/>
            </a:ln>
          </p:spPr>
          <p:txBody>
            <a:bodyPr/>
            <a:lstStyle/>
            <a:p>
              <a:endParaRPr lang="en-US"/>
            </a:p>
          </p:txBody>
        </p:sp>
        <p:sp>
          <p:nvSpPr>
            <p:cNvPr id="208097" name="Freeform 610"/>
            <p:cNvSpPr>
              <a:spLocks/>
            </p:cNvSpPr>
            <p:nvPr/>
          </p:nvSpPr>
          <p:spPr bwMode="auto">
            <a:xfrm>
              <a:off x="4470400" y="3775075"/>
              <a:ext cx="3175" cy="3175"/>
            </a:xfrm>
            <a:custGeom>
              <a:avLst/>
              <a:gdLst>
                <a:gd name="T0" fmla="*/ 0 w 8"/>
                <a:gd name="T1" fmla="*/ 2147483647 h 8"/>
                <a:gd name="T2" fmla="*/ 2147483647 w 8"/>
                <a:gd name="T3" fmla="*/ 2147483647 h 8"/>
                <a:gd name="T4" fmla="*/ 2147483647 w 8"/>
                <a:gd name="T5" fmla="*/ 0 h 8"/>
                <a:gd name="T6" fmla="*/ 0 w 8"/>
                <a:gd name="T7" fmla="*/ 2147483647 h 8"/>
                <a:gd name="T8" fmla="*/ 0 60000 65536"/>
                <a:gd name="T9" fmla="*/ 0 60000 65536"/>
                <a:gd name="T10" fmla="*/ 0 60000 65536"/>
                <a:gd name="T11" fmla="*/ 0 60000 65536"/>
                <a:gd name="T12" fmla="*/ 0 w 8"/>
                <a:gd name="T13" fmla="*/ 0 h 8"/>
                <a:gd name="T14" fmla="*/ 8 w 8"/>
                <a:gd name="T15" fmla="*/ 8 h 8"/>
              </a:gdLst>
              <a:ahLst/>
              <a:cxnLst>
                <a:cxn ang="T8">
                  <a:pos x="T0" y="T1"/>
                </a:cxn>
                <a:cxn ang="T9">
                  <a:pos x="T2" y="T3"/>
                </a:cxn>
                <a:cxn ang="T10">
                  <a:pos x="T4" y="T5"/>
                </a:cxn>
                <a:cxn ang="T11">
                  <a:pos x="T6" y="T7"/>
                </a:cxn>
              </a:cxnLst>
              <a:rect l="T12" t="T13" r="T14" b="T15"/>
              <a:pathLst>
                <a:path w="8" h="8">
                  <a:moveTo>
                    <a:pt x="0" y="8"/>
                  </a:moveTo>
                  <a:lnTo>
                    <a:pt x="3" y="3"/>
                  </a:lnTo>
                  <a:lnTo>
                    <a:pt x="8" y="0"/>
                  </a:lnTo>
                  <a:lnTo>
                    <a:pt x="0" y="8"/>
                  </a:lnTo>
                  <a:close/>
                </a:path>
              </a:pathLst>
            </a:custGeom>
            <a:solidFill>
              <a:srgbClr val="000000"/>
            </a:solidFill>
            <a:ln w="9525">
              <a:noFill/>
              <a:round/>
              <a:headEnd/>
              <a:tailEnd/>
            </a:ln>
          </p:spPr>
          <p:txBody>
            <a:bodyPr/>
            <a:lstStyle/>
            <a:p>
              <a:endParaRPr lang="en-US"/>
            </a:p>
          </p:txBody>
        </p:sp>
        <p:sp>
          <p:nvSpPr>
            <p:cNvPr id="208098" name="Freeform 611"/>
            <p:cNvSpPr>
              <a:spLocks/>
            </p:cNvSpPr>
            <p:nvPr/>
          </p:nvSpPr>
          <p:spPr bwMode="auto">
            <a:xfrm>
              <a:off x="4473575" y="3771900"/>
              <a:ext cx="12700" cy="14288"/>
            </a:xfrm>
            <a:custGeom>
              <a:avLst/>
              <a:gdLst>
                <a:gd name="T0" fmla="*/ 2147483647 w 34"/>
                <a:gd name="T1" fmla="*/ 2147483647 h 36"/>
                <a:gd name="T2" fmla="*/ 2147483647 w 34"/>
                <a:gd name="T3" fmla="*/ 0 h 36"/>
                <a:gd name="T4" fmla="*/ 0 w 34"/>
                <a:gd name="T5" fmla="*/ 2147483647 h 36"/>
                <a:gd name="T6" fmla="*/ 2147483647 w 34"/>
                <a:gd name="T7" fmla="*/ 2147483647 h 36"/>
                <a:gd name="T8" fmla="*/ 2147483647 w 34"/>
                <a:gd name="T9" fmla="*/ 2147483647 h 36"/>
                <a:gd name="T10" fmla="*/ 2147483647 w 34"/>
                <a:gd name="T11" fmla="*/ 2147483647 h 36"/>
                <a:gd name="T12" fmla="*/ 0 60000 65536"/>
                <a:gd name="T13" fmla="*/ 0 60000 65536"/>
                <a:gd name="T14" fmla="*/ 0 60000 65536"/>
                <a:gd name="T15" fmla="*/ 0 60000 65536"/>
                <a:gd name="T16" fmla="*/ 0 60000 65536"/>
                <a:gd name="T17" fmla="*/ 0 60000 65536"/>
                <a:gd name="T18" fmla="*/ 0 w 34"/>
                <a:gd name="T19" fmla="*/ 0 h 36"/>
                <a:gd name="T20" fmla="*/ 34 w 34"/>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34" h="36">
                  <a:moveTo>
                    <a:pt x="34" y="26"/>
                  </a:moveTo>
                  <a:lnTo>
                    <a:pt x="16" y="0"/>
                  </a:lnTo>
                  <a:lnTo>
                    <a:pt x="0" y="7"/>
                  </a:lnTo>
                  <a:lnTo>
                    <a:pt x="13" y="36"/>
                  </a:lnTo>
                  <a:lnTo>
                    <a:pt x="29" y="28"/>
                  </a:lnTo>
                  <a:lnTo>
                    <a:pt x="34" y="26"/>
                  </a:lnTo>
                  <a:close/>
                </a:path>
              </a:pathLst>
            </a:custGeom>
            <a:solidFill>
              <a:srgbClr val="000000"/>
            </a:solidFill>
            <a:ln w="9525">
              <a:noFill/>
              <a:round/>
              <a:headEnd/>
              <a:tailEnd/>
            </a:ln>
          </p:spPr>
          <p:txBody>
            <a:bodyPr/>
            <a:lstStyle/>
            <a:p>
              <a:endParaRPr lang="en-US"/>
            </a:p>
          </p:txBody>
        </p:sp>
        <p:sp>
          <p:nvSpPr>
            <p:cNvPr id="208099" name="Freeform 612"/>
            <p:cNvSpPr>
              <a:spLocks/>
            </p:cNvSpPr>
            <p:nvPr/>
          </p:nvSpPr>
          <p:spPr bwMode="auto">
            <a:xfrm>
              <a:off x="4484688" y="3783013"/>
              <a:ext cx="1587" cy="1587"/>
            </a:xfrm>
            <a:custGeom>
              <a:avLst/>
              <a:gdLst>
                <a:gd name="T0" fmla="*/ 2147483647 w 5"/>
                <a:gd name="T1" fmla="*/ 0 h 2"/>
                <a:gd name="T2" fmla="*/ 2147483647 w 5"/>
                <a:gd name="T3" fmla="*/ 2147483647 h 2"/>
                <a:gd name="T4" fmla="*/ 0 w 5"/>
                <a:gd name="T5" fmla="*/ 2147483647 h 2"/>
                <a:gd name="T6" fmla="*/ 2147483647 w 5"/>
                <a:gd name="T7" fmla="*/ 0 h 2"/>
                <a:gd name="T8" fmla="*/ 0 60000 65536"/>
                <a:gd name="T9" fmla="*/ 0 60000 65536"/>
                <a:gd name="T10" fmla="*/ 0 60000 65536"/>
                <a:gd name="T11" fmla="*/ 0 60000 65536"/>
                <a:gd name="T12" fmla="*/ 0 w 5"/>
                <a:gd name="T13" fmla="*/ 0 h 2"/>
                <a:gd name="T14" fmla="*/ 5 w 5"/>
                <a:gd name="T15" fmla="*/ 2 h 2"/>
              </a:gdLst>
              <a:ahLst/>
              <a:cxnLst>
                <a:cxn ang="T8">
                  <a:pos x="T0" y="T1"/>
                </a:cxn>
                <a:cxn ang="T9">
                  <a:pos x="T2" y="T3"/>
                </a:cxn>
                <a:cxn ang="T10">
                  <a:pos x="T4" y="T5"/>
                </a:cxn>
                <a:cxn ang="T11">
                  <a:pos x="T6" y="T7"/>
                </a:cxn>
              </a:cxnLst>
              <a:rect l="T12" t="T13" r="T14" b="T15"/>
              <a:pathLst>
                <a:path w="5" h="2">
                  <a:moveTo>
                    <a:pt x="5" y="0"/>
                  </a:moveTo>
                  <a:lnTo>
                    <a:pt x="3" y="1"/>
                  </a:lnTo>
                  <a:lnTo>
                    <a:pt x="0" y="2"/>
                  </a:lnTo>
                  <a:lnTo>
                    <a:pt x="5" y="0"/>
                  </a:lnTo>
                  <a:close/>
                </a:path>
              </a:pathLst>
            </a:custGeom>
            <a:solidFill>
              <a:srgbClr val="000000"/>
            </a:solidFill>
            <a:ln w="9525">
              <a:noFill/>
              <a:round/>
              <a:headEnd/>
              <a:tailEnd/>
            </a:ln>
          </p:spPr>
          <p:txBody>
            <a:bodyPr/>
            <a:lstStyle/>
            <a:p>
              <a:endParaRPr lang="en-US"/>
            </a:p>
          </p:txBody>
        </p:sp>
        <p:sp>
          <p:nvSpPr>
            <p:cNvPr id="208100" name="Freeform 613"/>
            <p:cNvSpPr>
              <a:spLocks/>
            </p:cNvSpPr>
            <p:nvPr/>
          </p:nvSpPr>
          <p:spPr bwMode="auto">
            <a:xfrm>
              <a:off x="4476750" y="3770313"/>
              <a:ext cx="14288" cy="12700"/>
            </a:xfrm>
            <a:custGeom>
              <a:avLst/>
              <a:gdLst>
                <a:gd name="T0" fmla="*/ 2147483647 w 33"/>
                <a:gd name="T1" fmla="*/ 2147483647 h 31"/>
                <a:gd name="T2" fmla="*/ 2147483647 w 33"/>
                <a:gd name="T3" fmla="*/ 0 h 31"/>
                <a:gd name="T4" fmla="*/ 0 w 33"/>
                <a:gd name="T5" fmla="*/ 2147483647 h 31"/>
                <a:gd name="T6" fmla="*/ 2147483647 w 33"/>
                <a:gd name="T7" fmla="*/ 2147483647 h 31"/>
                <a:gd name="T8" fmla="*/ 2147483647 w 33"/>
                <a:gd name="T9" fmla="*/ 2147483647 h 31"/>
                <a:gd name="T10" fmla="*/ 2147483647 w 33"/>
                <a:gd name="T11" fmla="*/ 2147483647 h 31"/>
                <a:gd name="T12" fmla="*/ 0 60000 65536"/>
                <a:gd name="T13" fmla="*/ 0 60000 65536"/>
                <a:gd name="T14" fmla="*/ 0 60000 65536"/>
                <a:gd name="T15" fmla="*/ 0 60000 65536"/>
                <a:gd name="T16" fmla="*/ 0 60000 65536"/>
                <a:gd name="T17" fmla="*/ 0 60000 65536"/>
                <a:gd name="T18" fmla="*/ 0 w 33"/>
                <a:gd name="T19" fmla="*/ 0 h 31"/>
                <a:gd name="T20" fmla="*/ 33 w 33"/>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33" h="31">
                  <a:moveTo>
                    <a:pt x="33" y="19"/>
                  </a:moveTo>
                  <a:lnTo>
                    <a:pt x="8" y="0"/>
                  </a:lnTo>
                  <a:lnTo>
                    <a:pt x="0" y="7"/>
                  </a:lnTo>
                  <a:lnTo>
                    <a:pt x="23" y="31"/>
                  </a:lnTo>
                  <a:lnTo>
                    <a:pt x="31" y="22"/>
                  </a:lnTo>
                  <a:lnTo>
                    <a:pt x="33" y="19"/>
                  </a:lnTo>
                  <a:close/>
                </a:path>
              </a:pathLst>
            </a:custGeom>
            <a:solidFill>
              <a:srgbClr val="000000"/>
            </a:solidFill>
            <a:ln w="9525">
              <a:noFill/>
              <a:round/>
              <a:headEnd/>
              <a:tailEnd/>
            </a:ln>
          </p:spPr>
          <p:txBody>
            <a:bodyPr/>
            <a:lstStyle/>
            <a:p>
              <a:endParaRPr lang="en-US"/>
            </a:p>
          </p:txBody>
        </p:sp>
        <p:sp>
          <p:nvSpPr>
            <p:cNvPr id="208101" name="Freeform 614"/>
            <p:cNvSpPr>
              <a:spLocks/>
            </p:cNvSpPr>
            <p:nvPr/>
          </p:nvSpPr>
          <p:spPr bwMode="auto">
            <a:xfrm>
              <a:off x="4489450" y="3778250"/>
              <a:ext cx="1588" cy="1588"/>
            </a:xfrm>
            <a:custGeom>
              <a:avLst/>
              <a:gdLst>
                <a:gd name="T0" fmla="*/ 2147483647 w 2"/>
                <a:gd name="T1" fmla="*/ 0 h 3"/>
                <a:gd name="T2" fmla="*/ 2147483647 w 2"/>
                <a:gd name="T3" fmla="*/ 2147483647 h 3"/>
                <a:gd name="T4" fmla="*/ 0 w 2"/>
                <a:gd name="T5" fmla="*/ 2147483647 h 3"/>
                <a:gd name="T6" fmla="*/ 2147483647 w 2"/>
                <a:gd name="T7" fmla="*/ 0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0"/>
                  </a:moveTo>
                  <a:lnTo>
                    <a:pt x="1" y="2"/>
                  </a:lnTo>
                  <a:lnTo>
                    <a:pt x="0" y="3"/>
                  </a:lnTo>
                  <a:lnTo>
                    <a:pt x="2" y="0"/>
                  </a:lnTo>
                  <a:close/>
                </a:path>
              </a:pathLst>
            </a:custGeom>
            <a:solidFill>
              <a:srgbClr val="000000"/>
            </a:solidFill>
            <a:ln w="9525">
              <a:noFill/>
              <a:round/>
              <a:headEnd/>
              <a:tailEnd/>
            </a:ln>
          </p:spPr>
          <p:txBody>
            <a:bodyPr/>
            <a:lstStyle/>
            <a:p>
              <a:endParaRPr lang="en-US"/>
            </a:p>
          </p:txBody>
        </p:sp>
        <p:sp>
          <p:nvSpPr>
            <p:cNvPr id="208102" name="Freeform 615"/>
            <p:cNvSpPr>
              <a:spLocks/>
            </p:cNvSpPr>
            <p:nvPr/>
          </p:nvSpPr>
          <p:spPr bwMode="auto">
            <a:xfrm>
              <a:off x="4479925" y="3762375"/>
              <a:ext cx="14288" cy="15875"/>
            </a:xfrm>
            <a:custGeom>
              <a:avLst/>
              <a:gdLst>
                <a:gd name="T0" fmla="*/ 2147483647 w 37"/>
                <a:gd name="T1" fmla="*/ 0 h 39"/>
                <a:gd name="T2" fmla="*/ 2147483647 w 37"/>
                <a:gd name="T3" fmla="*/ 2147483647 h 39"/>
                <a:gd name="T4" fmla="*/ 0 w 37"/>
                <a:gd name="T5" fmla="*/ 2147483647 h 39"/>
                <a:gd name="T6" fmla="*/ 2147483647 w 37"/>
                <a:gd name="T7" fmla="*/ 2147483647 h 39"/>
                <a:gd name="T8" fmla="*/ 2147483647 w 37"/>
                <a:gd name="T9" fmla="*/ 2147483647 h 39"/>
                <a:gd name="T10" fmla="*/ 2147483647 w 37"/>
                <a:gd name="T11" fmla="*/ 0 h 39"/>
                <a:gd name="T12" fmla="*/ 0 60000 65536"/>
                <a:gd name="T13" fmla="*/ 0 60000 65536"/>
                <a:gd name="T14" fmla="*/ 0 60000 65536"/>
                <a:gd name="T15" fmla="*/ 0 60000 65536"/>
                <a:gd name="T16" fmla="*/ 0 60000 65536"/>
                <a:gd name="T17" fmla="*/ 0 60000 65536"/>
                <a:gd name="T18" fmla="*/ 0 w 37"/>
                <a:gd name="T19" fmla="*/ 0 h 39"/>
                <a:gd name="T20" fmla="*/ 37 w 37"/>
                <a:gd name="T21" fmla="*/ 39 h 39"/>
              </a:gdLst>
              <a:ahLst/>
              <a:cxnLst>
                <a:cxn ang="T12">
                  <a:pos x="T0" y="T1"/>
                </a:cxn>
                <a:cxn ang="T13">
                  <a:pos x="T2" y="T3"/>
                </a:cxn>
                <a:cxn ang="T14">
                  <a:pos x="T4" y="T5"/>
                </a:cxn>
                <a:cxn ang="T15">
                  <a:pos x="T6" y="T7"/>
                </a:cxn>
                <a:cxn ang="T16">
                  <a:pos x="T8" y="T9"/>
                </a:cxn>
                <a:cxn ang="T17">
                  <a:pos x="T10" y="T11"/>
                </a:cxn>
              </a:cxnLst>
              <a:rect l="T18" t="T19" r="T20" b="T21"/>
              <a:pathLst>
                <a:path w="37" h="39">
                  <a:moveTo>
                    <a:pt x="16" y="0"/>
                  </a:moveTo>
                  <a:lnTo>
                    <a:pt x="8" y="8"/>
                  </a:lnTo>
                  <a:lnTo>
                    <a:pt x="0" y="24"/>
                  </a:lnTo>
                  <a:lnTo>
                    <a:pt x="28" y="39"/>
                  </a:lnTo>
                  <a:lnTo>
                    <a:pt x="37" y="23"/>
                  </a:lnTo>
                  <a:lnTo>
                    <a:pt x="16" y="0"/>
                  </a:lnTo>
                  <a:close/>
                </a:path>
              </a:pathLst>
            </a:custGeom>
            <a:solidFill>
              <a:srgbClr val="000000"/>
            </a:solidFill>
            <a:ln w="9525">
              <a:noFill/>
              <a:round/>
              <a:headEnd/>
              <a:tailEnd/>
            </a:ln>
          </p:spPr>
          <p:txBody>
            <a:bodyPr/>
            <a:lstStyle/>
            <a:p>
              <a:endParaRPr lang="en-US"/>
            </a:p>
          </p:txBody>
        </p:sp>
        <p:sp>
          <p:nvSpPr>
            <p:cNvPr id="208103" name="Freeform 616"/>
            <p:cNvSpPr>
              <a:spLocks/>
            </p:cNvSpPr>
            <p:nvPr/>
          </p:nvSpPr>
          <p:spPr bwMode="auto">
            <a:xfrm>
              <a:off x="4483100" y="3762375"/>
              <a:ext cx="3175" cy="3175"/>
            </a:xfrm>
            <a:custGeom>
              <a:avLst/>
              <a:gdLst>
                <a:gd name="T0" fmla="*/ 0 w 8"/>
                <a:gd name="T1" fmla="*/ 2147483647 h 8"/>
                <a:gd name="T2" fmla="*/ 2147483647 w 8"/>
                <a:gd name="T3" fmla="*/ 2147483647 h 8"/>
                <a:gd name="T4" fmla="*/ 2147483647 w 8"/>
                <a:gd name="T5" fmla="*/ 0 h 8"/>
                <a:gd name="T6" fmla="*/ 0 w 8"/>
                <a:gd name="T7" fmla="*/ 2147483647 h 8"/>
                <a:gd name="T8" fmla="*/ 0 60000 65536"/>
                <a:gd name="T9" fmla="*/ 0 60000 65536"/>
                <a:gd name="T10" fmla="*/ 0 60000 65536"/>
                <a:gd name="T11" fmla="*/ 0 60000 65536"/>
                <a:gd name="T12" fmla="*/ 0 w 8"/>
                <a:gd name="T13" fmla="*/ 0 h 8"/>
                <a:gd name="T14" fmla="*/ 8 w 8"/>
                <a:gd name="T15" fmla="*/ 8 h 8"/>
              </a:gdLst>
              <a:ahLst/>
              <a:cxnLst>
                <a:cxn ang="T8">
                  <a:pos x="T0" y="T1"/>
                </a:cxn>
                <a:cxn ang="T9">
                  <a:pos x="T2" y="T3"/>
                </a:cxn>
                <a:cxn ang="T10">
                  <a:pos x="T4" y="T5"/>
                </a:cxn>
                <a:cxn ang="T11">
                  <a:pos x="T6" y="T7"/>
                </a:cxn>
              </a:cxnLst>
              <a:rect l="T12" t="T13" r="T14" b="T15"/>
              <a:pathLst>
                <a:path w="8" h="8">
                  <a:moveTo>
                    <a:pt x="0" y="8"/>
                  </a:moveTo>
                  <a:lnTo>
                    <a:pt x="3" y="3"/>
                  </a:lnTo>
                  <a:lnTo>
                    <a:pt x="8" y="0"/>
                  </a:lnTo>
                  <a:lnTo>
                    <a:pt x="0" y="8"/>
                  </a:lnTo>
                  <a:close/>
                </a:path>
              </a:pathLst>
            </a:custGeom>
            <a:solidFill>
              <a:srgbClr val="000000"/>
            </a:solidFill>
            <a:ln w="9525">
              <a:noFill/>
              <a:round/>
              <a:headEnd/>
              <a:tailEnd/>
            </a:ln>
          </p:spPr>
          <p:txBody>
            <a:bodyPr/>
            <a:lstStyle/>
            <a:p>
              <a:endParaRPr lang="en-US"/>
            </a:p>
          </p:txBody>
        </p:sp>
        <p:sp>
          <p:nvSpPr>
            <p:cNvPr id="208104" name="Freeform 617"/>
            <p:cNvSpPr>
              <a:spLocks/>
            </p:cNvSpPr>
            <p:nvPr/>
          </p:nvSpPr>
          <p:spPr bwMode="auto">
            <a:xfrm>
              <a:off x="4486275" y="3762375"/>
              <a:ext cx="6350" cy="11113"/>
            </a:xfrm>
            <a:custGeom>
              <a:avLst/>
              <a:gdLst>
                <a:gd name="T0" fmla="*/ 2147483647 w 16"/>
                <a:gd name="T1" fmla="*/ 0 h 29"/>
                <a:gd name="T2" fmla="*/ 2147483647 w 16"/>
                <a:gd name="T3" fmla="*/ 2147483647 h 29"/>
                <a:gd name="T4" fmla="*/ 2147483647 w 16"/>
                <a:gd name="T5" fmla="*/ 2147483647 h 29"/>
                <a:gd name="T6" fmla="*/ 0 w 16"/>
                <a:gd name="T7" fmla="*/ 0 h 29"/>
                <a:gd name="T8" fmla="*/ 2147483647 w 16"/>
                <a:gd name="T9" fmla="*/ 0 h 29"/>
                <a:gd name="T10" fmla="*/ 0 60000 65536"/>
                <a:gd name="T11" fmla="*/ 0 60000 65536"/>
                <a:gd name="T12" fmla="*/ 0 60000 65536"/>
                <a:gd name="T13" fmla="*/ 0 60000 65536"/>
                <a:gd name="T14" fmla="*/ 0 60000 65536"/>
                <a:gd name="T15" fmla="*/ 0 w 16"/>
                <a:gd name="T16" fmla="*/ 0 h 29"/>
                <a:gd name="T17" fmla="*/ 16 w 16"/>
                <a:gd name="T18" fmla="*/ 29 h 29"/>
              </a:gdLst>
              <a:ahLst/>
              <a:cxnLst>
                <a:cxn ang="T10">
                  <a:pos x="T0" y="T1"/>
                </a:cxn>
                <a:cxn ang="T11">
                  <a:pos x="T2" y="T3"/>
                </a:cxn>
                <a:cxn ang="T12">
                  <a:pos x="T4" y="T5"/>
                </a:cxn>
                <a:cxn ang="T13">
                  <a:pos x="T6" y="T7"/>
                </a:cxn>
                <a:cxn ang="T14">
                  <a:pos x="T8" y="T9"/>
                </a:cxn>
              </a:cxnLst>
              <a:rect l="T15" t="T16" r="T17" b="T18"/>
              <a:pathLst>
                <a:path w="16" h="29">
                  <a:moveTo>
                    <a:pt x="1" y="0"/>
                  </a:moveTo>
                  <a:lnTo>
                    <a:pt x="16" y="29"/>
                  </a:lnTo>
                  <a:lnTo>
                    <a:pt x="13" y="29"/>
                  </a:lnTo>
                  <a:lnTo>
                    <a:pt x="0" y="0"/>
                  </a:lnTo>
                  <a:lnTo>
                    <a:pt x="1" y="0"/>
                  </a:lnTo>
                  <a:close/>
                </a:path>
              </a:pathLst>
            </a:custGeom>
            <a:solidFill>
              <a:srgbClr val="000000"/>
            </a:solidFill>
            <a:ln w="9525">
              <a:noFill/>
              <a:round/>
              <a:headEnd/>
              <a:tailEnd/>
            </a:ln>
          </p:spPr>
          <p:txBody>
            <a:bodyPr/>
            <a:lstStyle/>
            <a:p>
              <a:endParaRPr lang="en-US"/>
            </a:p>
          </p:txBody>
        </p:sp>
        <p:sp>
          <p:nvSpPr>
            <p:cNvPr id="208105" name="Freeform 618"/>
            <p:cNvSpPr>
              <a:spLocks/>
            </p:cNvSpPr>
            <p:nvPr/>
          </p:nvSpPr>
          <p:spPr bwMode="auto">
            <a:xfrm>
              <a:off x="4513263" y="3735388"/>
              <a:ext cx="11112" cy="11112"/>
            </a:xfrm>
            <a:custGeom>
              <a:avLst/>
              <a:gdLst>
                <a:gd name="T0" fmla="*/ 2147483647 w 28"/>
                <a:gd name="T1" fmla="*/ 2147483647 h 27"/>
                <a:gd name="T2" fmla="*/ 2147483647 w 28"/>
                <a:gd name="T3" fmla="*/ 0 h 27"/>
                <a:gd name="T4" fmla="*/ 0 w 28"/>
                <a:gd name="T5" fmla="*/ 2147483647 h 27"/>
                <a:gd name="T6" fmla="*/ 2147483647 w 28"/>
                <a:gd name="T7" fmla="*/ 2147483647 h 27"/>
                <a:gd name="T8" fmla="*/ 2147483647 w 28"/>
                <a:gd name="T9" fmla="*/ 2147483647 h 27"/>
                <a:gd name="T10" fmla="*/ 2147483647 w 28"/>
                <a:gd name="T11" fmla="*/ 2147483647 h 27"/>
                <a:gd name="T12" fmla="*/ 0 60000 65536"/>
                <a:gd name="T13" fmla="*/ 0 60000 65536"/>
                <a:gd name="T14" fmla="*/ 0 60000 65536"/>
                <a:gd name="T15" fmla="*/ 0 60000 65536"/>
                <a:gd name="T16" fmla="*/ 0 60000 65536"/>
                <a:gd name="T17" fmla="*/ 0 60000 65536"/>
                <a:gd name="T18" fmla="*/ 0 w 28"/>
                <a:gd name="T19" fmla="*/ 0 h 27"/>
                <a:gd name="T20" fmla="*/ 28 w 28"/>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28" h="27">
                  <a:moveTo>
                    <a:pt x="28" y="24"/>
                  </a:moveTo>
                  <a:lnTo>
                    <a:pt x="5" y="0"/>
                  </a:lnTo>
                  <a:lnTo>
                    <a:pt x="0" y="5"/>
                  </a:lnTo>
                  <a:lnTo>
                    <a:pt x="23" y="27"/>
                  </a:lnTo>
                  <a:lnTo>
                    <a:pt x="28" y="24"/>
                  </a:lnTo>
                  <a:close/>
                </a:path>
              </a:pathLst>
            </a:custGeom>
            <a:solidFill>
              <a:srgbClr val="000000"/>
            </a:solidFill>
            <a:ln w="9525">
              <a:noFill/>
              <a:round/>
              <a:headEnd/>
              <a:tailEnd/>
            </a:ln>
          </p:spPr>
          <p:txBody>
            <a:bodyPr/>
            <a:lstStyle/>
            <a:p>
              <a:endParaRPr lang="en-US"/>
            </a:p>
          </p:txBody>
        </p:sp>
        <p:sp>
          <p:nvSpPr>
            <p:cNvPr id="208106" name="Rectangle 619"/>
            <p:cNvSpPr>
              <a:spLocks noChangeArrowheads="1"/>
            </p:cNvSpPr>
            <p:nvPr/>
          </p:nvSpPr>
          <p:spPr bwMode="auto">
            <a:xfrm>
              <a:off x="4514850" y="3735388"/>
              <a:ext cx="1588" cy="1587"/>
            </a:xfrm>
            <a:prstGeom prst="rect">
              <a:avLst/>
            </a:prstGeom>
            <a:solidFill>
              <a:srgbClr val="000000"/>
            </a:solidFill>
            <a:ln w="9525">
              <a:noFill/>
              <a:miter lim="800000"/>
              <a:headEnd/>
              <a:tailEnd/>
            </a:ln>
          </p:spPr>
          <p:txBody>
            <a:bodyPr/>
            <a:lstStyle/>
            <a:p>
              <a:endParaRPr lang="en-US">
                <a:latin typeface="Times New Roman" pitchFamily="18" charset="0"/>
                <a:cs typeface="Times New Roman" pitchFamily="18" charset="0"/>
              </a:endParaRPr>
            </a:p>
          </p:txBody>
        </p:sp>
        <p:sp>
          <p:nvSpPr>
            <p:cNvPr id="208107" name="Freeform 620"/>
            <p:cNvSpPr>
              <a:spLocks/>
            </p:cNvSpPr>
            <p:nvPr/>
          </p:nvSpPr>
          <p:spPr bwMode="auto">
            <a:xfrm>
              <a:off x="4514850" y="3729038"/>
              <a:ext cx="15875" cy="15875"/>
            </a:xfrm>
            <a:custGeom>
              <a:avLst/>
              <a:gdLst>
                <a:gd name="T0" fmla="*/ 2147483647 w 39"/>
                <a:gd name="T1" fmla="*/ 2147483647 h 40"/>
                <a:gd name="T2" fmla="*/ 2147483647 w 39"/>
                <a:gd name="T3" fmla="*/ 0 h 40"/>
                <a:gd name="T4" fmla="*/ 0 w 39"/>
                <a:gd name="T5" fmla="*/ 2147483647 h 40"/>
                <a:gd name="T6" fmla="*/ 2147483647 w 39"/>
                <a:gd name="T7" fmla="*/ 2147483647 h 40"/>
                <a:gd name="T8" fmla="*/ 2147483647 w 39"/>
                <a:gd name="T9" fmla="*/ 2147483647 h 40"/>
                <a:gd name="T10" fmla="*/ 2147483647 w 39"/>
                <a:gd name="T11" fmla="*/ 2147483647 h 40"/>
                <a:gd name="T12" fmla="*/ 0 60000 65536"/>
                <a:gd name="T13" fmla="*/ 0 60000 65536"/>
                <a:gd name="T14" fmla="*/ 0 60000 65536"/>
                <a:gd name="T15" fmla="*/ 0 60000 65536"/>
                <a:gd name="T16" fmla="*/ 0 60000 65536"/>
                <a:gd name="T17" fmla="*/ 0 60000 65536"/>
                <a:gd name="T18" fmla="*/ 0 w 39"/>
                <a:gd name="T19" fmla="*/ 0 h 40"/>
                <a:gd name="T20" fmla="*/ 39 w 39"/>
                <a:gd name="T21" fmla="*/ 40 h 40"/>
              </a:gdLst>
              <a:ahLst/>
              <a:cxnLst>
                <a:cxn ang="T12">
                  <a:pos x="T0" y="T1"/>
                </a:cxn>
                <a:cxn ang="T13">
                  <a:pos x="T2" y="T3"/>
                </a:cxn>
                <a:cxn ang="T14">
                  <a:pos x="T4" y="T5"/>
                </a:cxn>
                <a:cxn ang="T15">
                  <a:pos x="T6" y="T7"/>
                </a:cxn>
                <a:cxn ang="T16">
                  <a:pos x="T8" y="T9"/>
                </a:cxn>
                <a:cxn ang="T17">
                  <a:pos x="T10" y="T11"/>
                </a:cxn>
              </a:cxnLst>
              <a:rect l="T18" t="T19" r="T20" b="T21"/>
              <a:pathLst>
                <a:path w="39" h="40">
                  <a:moveTo>
                    <a:pt x="39" y="24"/>
                  </a:moveTo>
                  <a:lnTo>
                    <a:pt x="16" y="0"/>
                  </a:lnTo>
                  <a:lnTo>
                    <a:pt x="0" y="16"/>
                  </a:lnTo>
                  <a:lnTo>
                    <a:pt x="23" y="40"/>
                  </a:lnTo>
                  <a:lnTo>
                    <a:pt x="39" y="24"/>
                  </a:lnTo>
                  <a:close/>
                </a:path>
              </a:pathLst>
            </a:custGeom>
            <a:solidFill>
              <a:srgbClr val="000000"/>
            </a:solidFill>
            <a:ln w="9525">
              <a:noFill/>
              <a:round/>
              <a:headEnd/>
              <a:tailEnd/>
            </a:ln>
          </p:spPr>
          <p:txBody>
            <a:bodyPr/>
            <a:lstStyle/>
            <a:p>
              <a:endParaRPr lang="en-US"/>
            </a:p>
          </p:txBody>
        </p:sp>
        <p:sp>
          <p:nvSpPr>
            <p:cNvPr id="208108" name="Rectangle 621"/>
            <p:cNvSpPr>
              <a:spLocks noChangeArrowheads="1"/>
            </p:cNvSpPr>
            <p:nvPr/>
          </p:nvSpPr>
          <p:spPr bwMode="auto">
            <a:xfrm>
              <a:off x="4521200" y="3729038"/>
              <a:ext cx="1588" cy="1587"/>
            </a:xfrm>
            <a:prstGeom prst="rect">
              <a:avLst/>
            </a:prstGeom>
            <a:solidFill>
              <a:srgbClr val="000000"/>
            </a:solidFill>
            <a:ln w="9525">
              <a:noFill/>
              <a:miter lim="800000"/>
              <a:headEnd/>
              <a:tailEnd/>
            </a:ln>
          </p:spPr>
          <p:txBody>
            <a:bodyPr/>
            <a:lstStyle/>
            <a:p>
              <a:endParaRPr lang="en-US">
                <a:latin typeface="Times New Roman" pitchFamily="18" charset="0"/>
                <a:cs typeface="Times New Roman" pitchFamily="18" charset="0"/>
              </a:endParaRPr>
            </a:p>
          </p:txBody>
        </p:sp>
        <p:sp>
          <p:nvSpPr>
            <p:cNvPr id="208109" name="Freeform 622"/>
            <p:cNvSpPr>
              <a:spLocks/>
            </p:cNvSpPr>
            <p:nvPr/>
          </p:nvSpPr>
          <p:spPr bwMode="auto">
            <a:xfrm>
              <a:off x="4521200" y="3725863"/>
              <a:ext cx="12700" cy="12700"/>
            </a:xfrm>
            <a:custGeom>
              <a:avLst/>
              <a:gdLst>
                <a:gd name="T0" fmla="*/ 2147483647 w 31"/>
                <a:gd name="T1" fmla="*/ 2147483647 h 31"/>
                <a:gd name="T2" fmla="*/ 2147483647 w 31"/>
                <a:gd name="T3" fmla="*/ 0 h 31"/>
                <a:gd name="T4" fmla="*/ 0 w 31"/>
                <a:gd name="T5" fmla="*/ 2147483647 h 31"/>
                <a:gd name="T6" fmla="*/ 2147483647 w 31"/>
                <a:gd name="T7" fmla="*/ 2147483647 h 31"/>
                <a:gd name="T8" fmla="*/ 2147483647 w 31"/>
                <a:gd name="T9" fmla="*/ 2147483647 h 31"/>
                <a:gd name="T10" fmla="*/ 2147483647 w 31"/>
                <a:gd name="T11" fmla="*/ 2147483647 h 31"/>
                <a:gd name="T12" fmla="*/ 0 60000 65536"/>
                <a:gd name="T13" fmla="*/ 0 60000 65536"/>
                <a:gd name="T14" fmla="*/ 0 60000 65536"/>
                <a:gd name="T15" fmla="*/ 0 60000 65536"/>
                <a:gd name="T16" fmla="*/ 0 60000 65536"/>
                <a:gd name="T17" fmla="*/ 0 60000 65536"/>
                <a:gd name="T18" fmla="*/ 0 w 31"/>
                <a:gd name="T19" fmla="*/ 0 h 31"/>
                <a:gd name="T20" fmla="*/ 31 w 31"/>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31" h="31">
                  <a:moveTo>
                    <a:pt x="31" y="22"/>
                  </a:moveTo>
                  <a:lnTo>
                    <a:pt x="9" y="0"/>
                  </a:lnTo>
                  <a:lnTo>
                    <a:pt x="0" y="7"/>
                  </a:lnTo>
                  <a:lnTo>
                    <a:pt x="23" y="31"/>
                  </a:lnTo>
                  <a:lnTo>
                    <a:pt x="31" y="22"/>
                  </a:lnTo>
                  <a:close/>
                </a:path>
              </a:pathLst>
            </a:custGeom>
            <a:solidFill>
              <a:srgbClr val="000000"/>
            </a:solidFill>
            <a:ln w="9525">
              <a:noFill/>
              <a:round/>
              <a:headEnd/>
              <a:tailEnd/>
            </a:ln>
          </p:spPr>
          <p:txBody>
            <a:bodyPr/>
            <a:lstStyle/>
            <a:p>
              <a:endParaRPr lang="en-US"/>
            </a:p>
          </p:txBody>
        </p:sp>
        <p:sp>
          <p:nvSpPr>
            <p:cNvPr id="208110" name="Rectangle 623"/>
            <p:cNvSpPr>
              <a:spLocks noChangeArrowheads="1"/>
            </p:cNvSpPr>
            <p:nvPr/>
          </p:nvSpPr>
          <p:spPr bwMode="auto">
            <a:xfrm>
              <a:off x="4525963" y="3725863"/>
              <a:ext cx="1587" cy="1587"/>
            </a:xfrm>
            <a:prstGeom prst="rect">
              <a:avLst/>
            </a:prstGeom>
            <a:solidFill>
              <a:srgbClr val="000000"/>
            </a:solidFill>
            <a:ln w="9525">
              <a:noFill/>
              <a:miter lim="800000"/>
              <a:headEnd/>
              <a:tailEnd/>
            </a:ln>
          </p:spPr>
          <p:txBody>
            <a:bodyPr/>
            <a:lstStyle/>
            <a:p>
              <a:endParaRPr lang="en-US">
                <a:latin typeface="Times New Roman" pitchFamily="18" charset="0"/>
                <a:cs typeface="Times New Roman" pitchFamily="18" charset="0"/>
              </a:endParaRPr>
            </a:p>
          </p:txBody>
        </p:sp>
        <p:sp>
          <p:nvSpPr>
            <p:cNvPr id="208111" name="Freeform 624"/>
            <p:cNvSpPr>
              <a:spLocks/>
            </p:cNvSpPr>
            <p:nvPr/>
          </p:nvSpPr>
          <p:spPr bwMode="auto">
            <a:xfrm>
              <a:off x="4525963" y="3719513"/>
              <a:ext cx="14287" cy="15875"/>
            </a:xfrm>
            <a:custGeom>
              <a:avLst/>
              <a:gdLst>
                <a:gd name="T0" fmla="*/ 2147483647 w 38"/>
                <a:gd name="T1" fmla="*/ 2147483647 h 38"/>
                <a:gd name="T2" fmla="*/ 2147483647 w 38"/>
                <a:gd name="T3" fmla="*/ 0 h 38"/>
                <a:gd name="T4" fmla="*/ 0 w 38"/>
                <a:gd name="T5" fmla="*/ 2147483647 h 38"/>
                <a:gd name="T6" fmla="*/ 2147483647 w 38"/>
                <a:gd name="T7" fmla="*/ 2147483647 h 38"/>
                <a:gd name="T8" fmla="*/ 2147483647 w 38"/>
                <a:gd name="T9" fmla="*/ 2147483647 h 38"/>
                <a:gd name="T10" fmla="*/ 2147483647 w 38"/>
                <a:gd name="T11" fmla="*/ 2147483647 h 38"/>
                <a:gd name="T12" fmla="*/ 0 60000 65536"/>
                <a:gd name="T13" fmla="*/ 0 60000 65536"/>
                <a:gd name="T14" fmla="*/ 0 60000 65536"/>
                <a:gd name="T15" fmla="*/ 0 60000 65536"/>
                <a:gd name="T16" fmla="*/ 0 60000 65536"/>
                <a:gd name="T17" fmla="*/ 0 60000 65536"/>
                <a:gd name="T18" fmla="*/ 0 w 38"/>
                <a:gd name="T19" fmla="*/ 0 h 38"/>
                <a:gd name="T20" fmla="*/ 38 w 38"/>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38" h="38">
                  <a:moveTo>
                    <a:pt x="38" y="22"/>
                  </a:moveTo>
                  <a:lnTo>
                    <a:pt x="16" y="0"/>
                  </a:lnTo>
                  <a:lnTo>
                    <a:pt x="0" y="16"/>
                  </a:lnTo>
                  <a:lnTo>
                    <a:pt x="22" y="38"/>
                  </a:lnTo>
                  <a:lnTo>
                    <a:pt x="38" y="22"/>
                  </a:lnTo>
                  <a:close/>
                </a:path>
              </a:pathLst>
            </a:custGeom>
            <a:solidFill>
              <a:srgbClr val="000000"/>
            </a:solidFill>
            <a:ln w="9525">
              <a:noFill/>
              <a:round/>
              <a:headEnd/>
              <a:tailEnd/>
            </a:ln>
          </p:spPr>
          <p:txBody>
            <a:bodyPr/>
            <a:lstStyle/>
            <a:p>
              <a:endParaRPr lang="en-US"/>
            </a:p>
          </p:txBody>
        </p:sp>
        <p:sp>
          <p:nvSpPr>
            <p:cNvPr id="208112" name="Rectangle 625"/>
            <p:cNvSpPr>
              <a:spLocks noChangeArrowheads="1"/>
            </p:cNvSpPr>
            <p:nvPr/>
          </p:nvSpPr>
          <p:spPr bwMode="auto">
            <a:xfrm>
              <a:off x="4532313" y="3719513"/>
              <a:ext cx="1587" cy="1587"/>
            </a:xfrm>
            <a:prstGeom prst="rect">
              <a:avLst/>
            </a:prstGeom>
            <a:solidFill>
              <a:srgbClr val="000000"/>
            </a:solidFill>
            <a:ln w="9525">
              <a:noFill/>
              <a:miter lim="800000"/>
              <a:headEnd/>
              <a:tailEnd/>
            </a:ln>
          </p:spPr>
          <p:txBody>
            <a:bodyPr/>
            <a:lstStyle/>
            <a:p>
              <a:endParaRPr lang="en-US">
                <a:latin typeface="Times New Roman" pitchFamily="18" charset="0"/>
                <a:cs typeface="Times New Roman" pitchFamily="18" charset="0"/>
              </a:endParaRPr>
            </a:p>
          </p:txBody>
        </p:sp>
        <p:sp>
          <p:nvSpPr>
            <p:cNvPr id="208113" name="Freeform 626"/>
            <p:cNvSpPr>
              <a:spLocks/>
            </p:cNvSpPr>
            <p:nvPr/>
          </p:nvSpPr>
          <p:spPr bwMode="auto">
            <a:xfrm>
              <a:off x="4532313" y="3714750"/>
              <a:ext cx="11112" cy="14288"/>
            </a:xfrm>
            <a:custGeom>
              <a:avLst/>
              <a:gdLst>
                <a:gd name="T0" fmla="*/ 2147483647 w 29"/>
                <a:gd name="T1" fmla="*/ 0 h 33"/>
                <a:gd name="T2" fmla="*/ 2147483647 w 29"/>
                <a:gd name="T3" fmla="*/ 2147483647 h 33"/>
                <a:gd name="T4" fmla="*/ 0 w 29"/>
                <a:gd name="T5" fmla="*/ 2147483647 h 33"/>
                <a:gd name="T6" fmla="*/ 2147483647 w 29"/>
                <a:gd name="T7" fmla="*/ 2147483647 h 33"/>
                <a:gd name="T8" fmla="*/ 2147483647 w 29"/>
                <a:gd name="T9" fmla="*/ 2147483647 h 33"/>
                <a:gd name="T10" fmla="*/ 2147483647 w 29"/>
                <a:gd name="T11" fmla="*/ 0 h 33"/>
                <a:gd name="T12" fmla="*/ 0 60000 65536"/>
                <a:gd name="T13" fmla="*/ 0 60000 65536"/>
                <a:gd name="T14" fmla="*/ 0 60000 65536"/>
                <a:gd name="T15" fmla="*/ 0 60000 65536"/>
                <a:gd name="T16" fmla="*/ 0 60000 65536"/>
                <a:gd name="T17" fmla="*/ 0 60000 65536"/>
                <a:gd name="T18" fmla="*/ 0 w 29"/>
                <a:gd name="T19" fmla="*/ 0 h 33"/>
                <a:gd name="T20" fmla="*/ 29 w 29"/>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29" h="33">
                  <a:moveTo>
                    <a:pt x="12" y="0"/>
                  </a:moveTo>
                  <a:lnTo>
                    <a:pt x="7" y="2"/>
                  </a:lnTo>
                  <a:lnTo>
                    <a:pt x="0" y="11"/>
                  </a:lnTo>
                  <a:lnTo>
                    <a:pt x="22" y="33"/>
                  </a:lnTo>
                  <a:lnTo>
                    <a:pt x="29" y="26"/>
                  </a:lnTo>
                  <a:lnTo>
                    <a:pt x="12" y="0"/>
                  </a:lnTo>
                  <a:close/>
                </a:path>
              </a:pathLst>
            </a:custGeom>
            <a:solidFill>
              <a:srgbClr val="000000"/>
            </a:solidFill>
            <a:ln w="9525">
              <a:noFill/>
              <a:round/>
              <a:headEnd/>
              <a:tailEnd/>
            </a:ln>
          </p:spPr>
          <p:txBody>
            <a:bodyPr/>
            <a:lstStyle/>
            <a:p>
              <a:endParaRPr lang="en-US"/>
            </a:p>
          </p:txBody>
        </p:sp>
        <p:sp>
          <p:nvSpPr>
            <p:cNvPr id="208114" name="Freeform 627"/>
            <p:cNvSpPr>
              <a:spLocks/>
            </p:cNvSpPr>
            <p:nvPr/>
          </p:nvSpPr>
          <p:spPr bwMode="auto">
            <a:xfrm>
              <a:off x="4533900" y="3714750"/>
              <a:ext cx="3175" cy="1588"/>
            </a:xfrm>
            <a:custGeom>
              <a:avLst/>
              <a:gdLst>
                <a:gd name="T0" fmla="*/ 0 w 5"/>
                <a:gd name="T1" fmla="*/ 2147483647 h 2"/>
                <a:gd name="T2" fmla="*/ 2147483647 w 5"/>
                <a:gd name="T3" fmla="*/ 2147483647 h 2"/>
                <a:gd name="T4" fmla="*/ 2147483647 w 5"/>
                <a:gd name="T5" fmla="*/ 0 h 2"/>
                <a:gd name="T6" fmla="*/ 0 w 5"/>
                <a:gd name="T7" fmla="*/ 2147483647 h 2"/>
                <a:gd name="T8" fmla="*/ 0 60000 65536"/>
                <a:gd name="T9" fmla="*/ 0 60000 65536"/>
                <a:gd name="T10" fmla="*/ 0 60000 65536"/>
                <a:gd name="T11" fmla="*/ 0 60000 65536"/>
                <a:gd name="T12" fmla="*/ 0 w 5"/>
                <a:gd name="T13" fmla="*/ 0 h 2"/>
                <a:gd name="T14" fmla="*/ 5 w 5"/>
                <a:gd name="T15" fmla="*/ 2 h 2"/>
              </a:gdLst>
              <a:ahLst/>
              <a:cxnLst>
                <a:cxn ang="T8">
                  <a:pos x="T0" y="T1"/>
                </a:cxn>
                <a:cxn ang="T9">
                  <a:pos x="T2" y="T3"/>
                </a:cxn>
                <a:cxn ang="T10">
                  <a:pos x="T4" y="T5"/>
                </a:cxn>
                <a:cxn ang="T11">
                  <a:pos x="T6" y="T7"/>
                </a:cxn>
              </a:cxnLst>
              <a:rect l="T12" t="T13" r="T14" b="T15"/>
              <a:pathLst>
                <a:path w="5" h="2">
                  <a:moveTo>
                    <a:pt x="0" y="2"/>
                  </a:moveTo>
                  <a:lnTo>
                    <a:pt x="1" y="1"/>
                  </a:lnTo>
                  <a:lnTo>
                    <a:pt x="5" y="0"/>
                  </a:lnTo>
                  <a:lnTo>
                    <a:pt x="0" y="2"/>
                  </a:lnTo>
                  <a:close/>
                </a:path>
              </a:pathLst>
            </a:custGeom>
            <a:solidFill>
              <a:srgbClr val="000000"/>
            </a:solidFill>
            <a:ln w="9525">
              <a:noFill/>
              <a:round/>
              <a:headEnd/>
              <a:tailEnd/>
            </a:ln>
          </p:spPr>
          <p:txBody>
            <a:bodyPr/>
            <a:lstStyle/>
            <a:p>
              <a:endParaRPr lang="en-US"/>
            </a:p>
          </p:txBody>
        </p:sp>
        <p:sp>
          <p:nvSpPr>
            <p:cNvPr id="208115" name="Freeform 628"/>
            <p:cNvSpPr>
              <a:spLocks/>
            </p:cNvSpPr>
            <p:nvPr/>
          </p:nvSpPr>
          <p:spPr bwMode="auto">
            <a:xfrm>
              <a:off x="4537075" y="3711575"/>
              <a:ext cx="14288" cy="15875"/>
            </a:xfrm>
            <a:custGeom>
              <a:avLst/>
              <a:gdLst>
                <a:gd name="T0" fmla="*/ 2147483647 w 37"/>
                <a:gd name="T1" fmla="*/ 2147483647 h 37"/>
                <a:gd name="T2" fmla="*/ 2147483647 w 37"/>
                <a:gd name="T3" fmla="*/ 0 h 37"/>
                <a:gd name="T4" fmla="*/ 0 w 37"/>
                <a:gd name="T5" fmla="*/ 2147483647 h 37"/>
                <a:gd name="T6" fmla="*/ 2147483647 w 37"/>
                <a:gd name="T7" fmla="*/ 2147483647 h 37"/>
                <a:gd name="T8" fmla="*/ 2147483647 w 37"/>
                <a:gd name="T9" fmla="*/ 2147483647 h 37"/>
                <a:gd name="T10" fmla="*/ 2147483647 w 37"/>
                <a:gd name="T11" fmla="*/ 2147483647 h 37"/>
                <a:gd name="T12" fmla="*/ 0 60000 65536"/>
                <a:gd name="T13" fmla="*/ 0 60000 65536"/>
                <a:gd name="T14" fmla="*/ 0 60000 65536"/>
                <a:gd name="T15" fmla="*/ 0 60000 65536"/>
                <a:gd name="T16" fmla="*/ 0 60000 65536"/>
                <a:gd name="T17" fmla="*/ 0 60000 65536"/>
                <a:gd name="T18" fmla="*/ 0 w 37"/>
                <a:gd name="T19" fmla="*/ 0 h 37"/>
                <a:gd name="T20" fmla="*/ 37 w 37"/>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37" h="37">
                  <a:moveTo>
                    <a:pt x="37" y="22"/>
                  </a:moveTo>
                  <a:lnTo>
                    <a:pt x="16" y="0"/>
                  </a:lnTo>
                  <a:lnTo>
                    <a:pt x="0" y="9"/>
                  </a:lnTo>
                  <a:lnTo>
                    <a:pt x="13" y="37"/>
                  </a:lnTo>
                  <a:lnTo>
                    <a:pt x="29" y="30"/>
                  </a:lnTo>
                  <a:lnTo>
                    <a:pt x="37" y="22"/>
                  </a:lnTo>
                  <a:close/>
                </a:path>
              </a:pathLst>
            </a:custGeom>
            <a:solidFill>
              <a:srgbClr val="000000"/>
            </a:solidFill>
            <a:ln w="9525">
              <a:noFill/>
              <a:round/>
              <a:headEnd/>
              <a:tailEnd/>
            </a:ln>
          </p:spPr>
          <p:txBody>
            <a:bodyPr/>
            <a:lstStyle/>
            <a:p>
              <a:endParaRPr lang="en-US"/>
            </a:p>
          </p:txBody>
        </p:sp>
        <p:sp>
          <p:nvSpPr>
            <p:cNvPr id="208116" name="Freeform 629"/>
            <p:cNvSpPr>
              <a:spLocks/>
            </p:cNvSpPr>
            <p:nvPr/>
          </p:nvSpPr>
          <p:spPr bwMode="auto">
            <a:xfrm>
              <a:off x="4548188" y="3721100"/>
              <a:ext cx="3175" cy="3175"/>
            </a:xfrm>
            <a:custGeom>
              <a:avLst/>
              <a:gdLst>
                <a:gd name="T0" fmla="*/ 2147483647 w 8"/>
                <a:gd name="T1" fmla="*/ 0 h 8"/>
                <a:gd name="T2" fmla="*/ 2147483647 w 8"/>
                <a:gd name="T3" fmla="*/ 2147483647 h 8"/>
                <a:gd name="T4" fmla="*/ 0 w 8"/>
                <a:gd name="T5" fmla="*/ 2147483647 h 8"/>
                <a:gd name="T6" fmla="*/ 2147483647 w 8"/>
                <a:gd name="T7" fmla="*/ 0 h 8"/>
                <a:gd name="T8" fmla="*/ 0 60000 65536"/>
                <a:gd name="T9" fmla="*/ 0 60000 65536"/>
                <a:gd name="T10" fmla="*/ 0 60000 65536"/>
                <a:gd name="T11" fmla="*/ 0 60000 65536"/>
                <a:gd name="T12" fmla="*/ 0 w 8"/>
                <a:gd name="T13" fmla="*/ 0 h 8"/>
                <a:gd name="T14" fmla="*/ 8 w 8"/>
                <a:gd name="T15" fmla="*/ 8 h 8"/>
              </a:gdLst>
              <a:ahLst/>
              <a:cxnLst>
                <a:cxn ang="T8">
                  <a:pos x="T0" y="T1"/>
                </a:cxn>
                <a:cxn ang="T9">
                  <a:pos x="T2" y="T3"/>
                </a:cxn>
                <a:cxn ang="T10">
                  <a:pos x="T4" y="T5"/>
                </a:cxn>
                <a:cxn ang="T11">
                  <a:pos x="T6" y="T7"/>
                </a:cxn>
              </a:cxnLst>
              <a:rect l="T12" t="T13" r="T14" b="T15"/>
              <a:pathLst>
                <a:path w="8" h="8">
                  <a:moveTo>
                    <a:pt x="8" y="0"/>
                  </a:moveTo>
                  <a:lnTo>
                    <a:pt x="5" y="5"/>
                  </a:lnTo>
                  <a:lnTo>
                    <a:pt x="0" y="8"/>
                  </a:lnTo>
                  <a:lnTo>
                    <a:pt x="8" y="0"/>
                  </a:lnTo>
                  <a:close/>
                </a:path>
              </a:pathLst>
            </a:custGeom>
            <a:solidFill>
              <a:srgbClr val="000000"/>
            </a:solidFill>
            <a:ln w="9525">
              <a:noFill/>
              <a:round/>
              <a:headEnd/>
              <a:tailEnd/>
            </a:ln>
          </p:spPr>
          <p:txBody>
            <a:bodyPr/>
            <a:lstStyle/>
            <a:p>
              <a:endParaRPr lang="en-US"/>
            </a:p>
          </p:txBody>
        </p:sp>
        <p:sp>
          <p:nvSpPr>
            <p:cNvPr id="208117" name="Freeform 630"/>
            <p:cNvSpPr>
              <a:spLocks/>
            </p:cNvSpPr>
            <p:nvPr/>
          </p:nvSpPr>
          <p:spPr bwMode="auto">
            <a:xfrm>
              <a:off x="4540250" y="3713163"/>
              <a:ext cx="12700" cy="7937"/>
            </a:xfrm>
            <a:custGeom>
              <a:avLst/>
              <a:gdLst>
                <a:gd name="T0" fmla="*/ 2147483647 w 33"/>
                <a:gd name="T1" fmla="*/ 0 h 21"/>
                <a:gd name="T2" fmla="*/ 2147483647 w 33"/>
                <a:gd name="T3" fmla="*/ 2147483647 h 21"/>
                <a:gd name="T4" fmla="*/ 2147483647 w 33"/>
                <a:gd name="T5" fmla="*/ 2147483647 h 21"/>
                <a:gd name="T6" fmla="*/ 0 w 33"/>
                <a:gd name="T7" fmla="*/ 2147483647 h 21"/>
                <a:gd name="T8" fmla="*/ 2147483647 w 33"/>
                <a:gd name="T9" fmla="*/ 0 h 21"/>
                <a:gd name="T10" fmla="*/ 0 60000 65536"/>
                <a:gd name="T11" fmla="*/ 0 60000 65536"/>
                <a:gd name="T12" fmla="*/ 0 60000 65536"/>
                <a:gd name="T13" fmla="*/ 0 60000 65536"/>
                <a:gd name="T14" fmla="*/ 0 60000 65536"/>
                <a:gd name="T15" fmla="*/ 0 w 33"/>
                <a:gd name="T16" fmla="*/ 0 h 21"/>
                <a:gd name="T17" fmla="*/ 33 w 33"/>
                <a:gd name="T18" fmla="*/ 21 h 21"/>
              </a:gdLst>
              <a:ahLst/>
              <a:cxnLst>
                <a:cxn ang="T10">
                  <a:pos x="T0" y="T1"/>
                </a:cxn>
                <a:cxn ang="T11">
                  <a:pos x="T2" y="T3"/>
                </a:cxn>
                <a:cxn ang="T12">
                  <a:pos x="T4" y="T5"/>
                </a:cxn>
                <a:cxn ang="T13">
                  <a:pos x="T6" y="T7"/>
                </a:cxn>
                <a:cxn ang="T14">
                  <a:pos x="T8" y="T9"/>
                </a:cxn>
              </a:cxnLst>
              <a:rect l="T15" t="T16" r="T17" b="T18"/>
              <a:pathLst>
                <a:path w="33" h="21">
                  <a:moveTo>
                    <a:pt x="3" y="0"/>
                  </a:moveTo>
                  <a:lnTo>
                    <a:pt x="33" y="14"/>
                  </a:lnTo>
                  <a:lnTo>
                    <a:pt x="29" y="21"/>
                  </a:lnTo>
                  <a:lnTo>
                    <a:pt x="0" y="7"/>
                  </a:lnTo>
                  <a:lnTo>
                    <a:pt x="3" y="0"/>
                  </a:lnTo>
                  <a:close/>
                </a:path>
              </a:pathLst>
            </a:custGeom>
            <a:solidFill>
              <a:srgbClr val="000000"/>
            </a:solidFill>
            <a:ln w="9525">
              <a:noFill/>
              <a:round/>
              <a:headEnd/>
              <a:tailEnd/>
            </a:ln>
          </p:spPr>
          <p:txBody>
            <a:bodyPr/>
            <a:lstStyle/>
            <a:p>
              <a:endParaRPr lang="en-US"/>
            </a:p>
          </p:txBody>
        </p:sp>
        <p:sp>
          <p:nvSpPr>
            <p:cNvPr id="208118" name="Freeform 631"/>
            <p:cNvSpPr>
              <a:spLocks/>
            </p:cNvSpPr>
            <p:nvPr/>
          </p:nvSpPr>
          <p:spPr bwMode="auto">
            <a:xfrm>
              <a:off x="4572000" y="3679825"/>
              <a:ext cx="11113" cy="14288"/>
            </a:xfrm>
            <a:custGeom>
              <a:avLst/>
              <a:gdLst>
                <a:gd name="T0" fmla="*/ 2147483647 w 30"/>
                <a:gd name="T1" fmla="*/ 2147483647 h 33"/>
                <a:gd name="T2" fmla="*/ 2147483647 w 30"/>
                <a:gd name="T3" fmla="*/ 0 h 33"/>
                <a:gd name="T4" fmla="*/ 0 w 30"/>
                <a:gd name="T5" fmla="*/ 2147483647 h 33"/>
                <a:gd name="T6" fmla="*/ 2147483647 w 30"/>
                <a:gd name="T7" fmla="*/ 2147483647 h 33"/>
                <a:gd name="T8" fmla="*/ 2147483647 w 30"/>
                <a:gd name="T9" fmla="*/ 2147483647 h 33"/>
                <a:gd name="T10" fmla="*/ 2147483647 w 30"/>
                <a:gd name="T11" fmla="*/ 2147483647 h 33"/>
                <a:gd name="T12" fmla="*/ 0 60000 65536"/>
                <a:gd name="T13" fmla="*/ 0 60000 65536"/>
                <a:gd name="T14" fmla="*/ 0 60000 65536"/>
                <a:gd name="T15" fmla="*/ 0 60000 65536"/>
                <a:gd name="T16" fmla="*/ 0 60000 65536"/>
                <a:gd name="T17" fmla="*/ 0 60000 65536"/>
                <a:gd name="T18" fmla="*/ 0 w 30"/>
                <a:gd name="T19" fmla="*/ 0 h 33"/>
                <a:gd name="T20" fmla="*/ 30 w 30"/>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0" h="33">
                  <a:moveTo>
                    <a:pt x="30" y="22"/>
                  </a:moveTo>
                  <a:lnTo>
                    <a:pt x="8" y="0"/>
                  </a:lnTo>
                  <a:lnTo>
                    <a:pt x="0" y="5"/>
                  </a:lnTo>
                  <a:lnTo>
                    <a:pt x="14" y="33"/>
                  </a:lnTo>
                  <a:lnTo>
                    <a:pt x="22" y="30"/>
                  </a:lnTo>
                  <a:lnTo>
                    <a:pt x="30" y="22"/>
                  </a:lnTo>
                  <a:close/>
                </a:path>
              </a:pathLst>
            </a:custGeom>
            <a:solidFill>
              <a:srgbClr val="000000"/>
            </a:solidFill>
            <a:ln w="9525">
              <a:noFill/>
              <a:round/>
              <a:headEnd/>
              <a:tailEnd/>
            </a:ln>
          </p:spPr>
          <p:txBody>
            <a:bodyPr/>
            <a:lstStyle/>
            <a:p>
              <a:endParaRPr lang="en-US"/>
            </a:p>
          </p:txBody>
        </p:sp>
        <p:sp>
          <p:nvSpPr>
            <p:cNvPr id="208119" name="Freeform 632"/>
            <p:cNvSpPr>
              <a:spLocks/>
            </p:cNvSpPr>
            <p:nvPr/>
          </p:nvSpPr>
          <p:spPr bwMode="auto">
            <a:xfrm>
              <a:off x="4579938" y="3689350"/>
              <a:ext cx="3175" cy="3175"/>
            </a:xfrm>
            <a:custGeom>
              <a:avLst/>
              <a:gdLst>
                <a:gd name="T0" fmla="*/ 2147483647 w 8"/>
                <a:gd name="T1" fmla="*/ 0 h 8"/>
                <a:gd name="T2" fmla="*/ 2147483647 w 8"/>
                <a:gd name="T3" fmla="*/ 2147483647 h 8"/>
                <a:gd name="T4" fmla="*/ 0 w 8"/>
                <a:gd name="T5" fmla="*/ 2147483647 h 8"/>
                <a:gd name="T6" fmla="*/ 2147483647 w 8"/>
                <a:gd name="T7" fmla="*/ 0 h 8"/>
                <a:gd name="T8" fmla="*/ 0 60000 65536"/>
                <a:gd name="T9" fmla="*/ 0 60000 65536"/>
                <a:gd name="T10" fmla="*/ 0 60000 65536"/>
                <a:gd name="T11" fmla="*/ 0 60000 65536"/>
                <a:gd name="T12" fmla="*/ 0 w 8"/>
                <a:gd name="T13" fmla="*/ 0 h 8"/>
                <a:gd name="T14" fmla="*/ 8 w 8"/>
                <a:gd name="T15" fmla="*/ 8 h 8"/>
              </a:gdLst>
              <a:ahLst/>
              <a:cxnLst>
                <a:cxn ang="T8">
                  <a:pos x="T0" y="T1"/>
                </a:cxn>
                <a:cxn ang="T9">
                  <a:pos x="T2" y="T3"/>
                </a:cxn>
                <a:cxn ang="T10">
                  <a:pos x="T4" y="T5"/>
                </a:cxn>
                <a:cxn ang="T11">
                  <a:pos x="T6" y="T7"/>
                </a:cxn>
              </a:cxnLst>
              <a:rect l="T12" t="T13" r="T14" b="T15"/>
              <a:pathLst>
                <a:path w="8" h="8">
                  <a:moveTo>
                    <a:pt x="8" y="0"/>
                  </a:moveTo>
                  <a:lnTo>
                    <a:pt x="5" y="5"/>
                  </a:lnTo>
                  <a:lnTo>
                    <a:pt x="0" y="8"/>
                  </a:lnTo>
                  <a:lnTo>
                    <a:pt x="8" y="0"/>
                  </a:lnTo>
                  <a:close/>
                </a:path>
              </a:pathLst>
            </a:custGeom>
            <a:solidFill>
              <a:srgbClr val="000000"/>
            </a:solidFill>
            <a:ln w="9525">
              <a:noFill/>
              <a:round/>
              <a:headEnd/>
              <a:tailEnd/>
            </a:ln>
          </p:spPr>
          <p:txBody>
            <a:bodyPr/>
            <a:lstStyle/>
            <a:p>
              <a:endParaRPr lang="en-US"/>
            </a:p>
          </p:txBody>
        </p:sp>
        <p:sp>
          <p:nvSpPr>
            <p:cNvPr id="208120" name="Freeform 633"/>
            <p:cNvSpPr>
              <a:spLocks/>
            </p:cNvSpPr>
            <p:nvPr/>
          </p:nvSpPr>
          <p:spPr bwMode="auto">
            <a:xfrm>
              <a:off x="4572000" y="3675063"/>
              <a:ext cx="14288" cy="14287"/>
            </a:xfrm>
            <a:custGeom>
              <a:avLst/>
              <a:gdLst>
                <a:gd name="T0" fmla="*/ 2147483647 w 35"/>
                <a:gd name="T1" fmla="*/ 0 h 34"/>
                <a:gd name="T2" fmla="*/ 2147483647 w 35"/>
                <a:gd name="T3" fmla="*/ 2147483647 h 34"/>
                <a:gd name="T4" fmla="*/ 0 w 35"/>
                <a:gd name="T5" fmla="*/ 2147483647 h 34"/>
                <a:gd name="T6" fmla="*/ 2147483647 w 35"/>
                <a:gd name="T7" fmla="*/ 2147483647 h 34"/>
                <a:gd name="T8" fmla="*/ 2147483647 w 35"/>
                <a:gd name="T9" fmla="*/ 2147483647 h 34"/>
                <a:gd name="T10" fmla="*/ 2147483647 w 35"/>
                <a:gd name="T11" fmla="*/ 0 h 34"/>
                <a:gd name="T12" fmla="*/ 0 60000 65536"/>
                <a:gd name="T13" fmla="*/ 0 60000 65536"/>
                <a:gd name="T14" fmla="*/ 0 60000 65536"/>
                <a:gd name="T15" fmla="*/ 0 60000 65536"/>
                <a:gd name="T16" fmla="*/ 0 60000 65536"/>
                <a:gd name="T17" fmla="*/ 0 60000 65536"/>
                <a:gd name="T18" fmla="*/ 0 w 35"/>
                <a:gd name="T19" fmla="*/ 0 h 34"/>
                <a:gd name="T20" fmla="*/ 35 w 35"/>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5" h="34">
                  <a:moveTo>
                    <a:pt x="11" y="0"/>
                  </a:moveTo>
                  <a:lnTo>
                    <a:pt x="7" y="4"/>
                  </a:lnTo>
                  <a:lnTo>
                    <a:pt x="0" y="20"/>
                  </a:lnTo>
                  <a:lnTo>
                    <a:pt x="28" y="34"/>
                  </a:lnTo>
                  <a:lnTo>
                    <a:pt x="35" y="18"/>
                  </a:lnTo>
                  <a:lnTo>
                    <a:pt x="11" y="0"/>
                  </a:lnTo>
                  <a:close/>
                </a:path>
              </a:pathLst>
            </a:custGeom>
            <a:solidFill>
              <a:srgbClr val="000000"/>
            </a:solidFill>
            <a:ln w="9525">
              <a:noFill/>
              <a:round/>
              <a:headEnd/>
              <a:tailEnd/>
            </a:ln>
          </p:spPr>
          <p:txBody>
            <a:bodyPr/>
            <a:lstStyle/>
            <a:p>
              <a:endParaRPr lang="en-US"/>
            </a:p>
          </p:txBody>
        </p:sp>
        <p:sp>
          <p:nvSpPr>
            <p:cNvPr id="208121" name="Freeform 634"/>
            <p:cNvSpPr>
              <a:spLocks/>
            </p:cNvSpPr>
            <p:nvPr/>
          </p:nvSpPr>
          <p:spPr bwMode="auto">
            <a:xfrm>
              <a:off x="4575175" y="3675063"/>
              <a:ext cx="1588" cy="1587"/>
            </a:xfrm>
            <a:custGeom>
              <a:avLst/>
              <a:gdLst>
                <a:gd name="T0" fmla="*/ 0 w 4"/>
                <a:gd name="T1" fmla="*/ 2147483647 h 4"/>
                <a:gd name="T2" fmla="*/ 2147483647 w 4"/>
                <a:gd name="T3" fmla="*/ 2147483647 h 4"/>
                <a:gd name="T4" fmla="*/ 2147483647 w 4"/>
                <a:gd name="T5" fmla="*/ 0 h 4"/>
                <a:gd name="T6" fmla="*/ 0 w 4"/>
                <a:gd name="T7" fmla="*/ 2147483647 h 4"/>
                <a:gd name="T8" fmla="*/ 0 60000 65536"/>
                <a:gd name="T9" fmla="*/ 0 60000 65536"/>
                <a:gd name="T10" fmla="*/ 0 60000 65536"/>
                <a:gd name="T11" fmla="*/ 0 60000 65536"/>
                <a:gd name="T12" fmla="*/ 0 w 4"/>
                <a:gd name="T13" fmla="*/ 0 h 4"/>
                <a:gd name="T14" fmla="*/ 4 w 4"/>
                <a:gd name="T15" fmla="*/ 4 h 4"/>
              </a:gdLst>
              <a:ahLst/>
              <a:cxnLst>
                <a:cxn ang="T8">
                  <a:pos x="T0" y="T1"/>
                </a:cxn>
                <a:cxn ang="T9">
                  <a:pos x="T2" y="T3"/>
                </a:cxn>
                <a:cxn ang="T10">
                  <a:pos x="T4" y="T5"/>
                </a:cxn>
                <a:cxn ang="T11">
                  <a:pos x="T6" y="T7"/>
                </a:cxn>
              </a:cxnLst>
              <a:rect l="T12" t="T13" r="T14" b="T15"/>
              <a:pathLst>
                <a:path w="4" h="4">
                  <a:moveTo>
                    <a:pt x="0" y="4"/>
                  </a:moveTo>
                  <a:lnTo>
                    <a:pt x="1" y="1"/>
                  </a:lnTo>
                  <a:lnTo>
                    <a:pt x="4" y="0"/>
                  </a:lnTo>
                  <a:lnTo>
                    <a:pt x="0" y="4"/>
                  </a:lnTo>
                  <a:close/>
                </a:path>
              </a:pathLst>
            </a:custGeom>
            <a:solidFill>
              <a:srgbClr val="000000"/>
            </a:solidFill>
            <a:ln w="9525">
              <a:noFill/>
              <a:round/>
              <a:headEnd/>
              <a:tailEnd/>
            </a:ln>
          </p:spPr>
          <p:txBody>
            <a:bodyPr/>
            <a:lstStyle/>
            <a:p>
              <a:endParaRPr lang="en-US"/>
            </a:p>
          </p:txBody>
        </p:sp>
        <p:sp>
          <p:nvSpPr>
            <p:cNvPr id="208122" name="Freeform 635"/>
            <p:cNvSpPr>
              <a:spLocks/>
            </p:cNvSpPr>
            <p:nvPr/>
          </p:nvSpPr>
          <p:spPr bwMode="auto">
            <a:xfrm>
              <a:off x="4576763" y="3671888"/>
              <a:ext cx="11112" cy="12700"/>
            </a:xfrm>
            <a:custGeom>
              <a:avLst/>
              <a:gdLst>
                <a:gd name="T0" fmla="*/ 2147483647 w 29"/>
                <a:gd name="T1" fmla="*/ 2147483647 h 31"/>
                <a:gd name="T2" fmla="*/ 2147483647 w 29"/>
                <a:gd name="T3" fmla="*/ 0 h 31"/>
                <a:gd name="T4" fmla="*/ 0 w 29"/>
                <a:gd name="T5" fmla="*/ 2147483647 h 31"/>
                <a:gd name="T6" fmla="*/ 2147483647 w 29"/>
                <a:gd name="T7" fmla="*/ 2147483647 h 31"/>
                <a:gd name="T8" fmla="*/ 2147483647 w 29"/>
                <a:gd name="T9" fmla="*/ 2147483647 h 31"/>
                <a:gd name="T10" fmla="*/ 2147483647 w 29"/>
                <a:gd name="T11" fmla="*/ 2147483647 h 31"/>
                <a:gd name="T12" fmla="*/ 0 60000 65536"/>
                <a:gd name="T13" fmla="*/ 0 60000 65536"/>
                <a:gd name="T14" fmla="*/ 0 60000 65536"/>
                <a:gd name="T15" fmla="*/ 0 60000 65536"/>
                <a:gd name="T16" fmla="*/ 0 60000 65536"/>
                <a:gd name="T17" fmla="*/ 0 60000 65536"/>
                <a:gd name="T18" fmla="*/ 0 w 29"/>
                <a:gd name="T19" fmla="*/ 0 h 31"/>
                <a:gd name="T20" fmla="*/ 29 w 29"/>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29" h="31">
                  <a:moveTo>
                    <a:pt x="29" y="24"/>
                  </a:moveTo>
                  <a:lnTo>
                    <a:pt x="7" y="0"/>
                  </a:lnTo>
                  <a:lnTo>
                    <a:pt x="0" y="9"/>
                  </a:lnTo>
                  <a:lnTo>
                    <a:pt x="22" y="31"/>
                  </a:lnTo>
                  <a:lnTo>
                    <a:pt x="29" y="24"/>
                  </a:lnTo>
                  <a:close/>
                </a:path>
              </a:pathLst>
            </a:custGeom>
            <a:solidFill>
              <a:srgbClr val="000000"/>
            </a:solidFill>
            <a:ln w="9525">
              <a:noFill/>
              <a:round/>
              <a:headEnd/>
              <a:tailEnd/>
            </a:ln>
          </p:spPr>
          <p:txBody>
            <a:bodyPr/>
            <a:lstStyle/>
            <a:p>
              <a:endParaRPr lang="en-US"/>
            </a:p>
          </p:txBody>
        </p:sp>
        <p:sp>
          <p:nvSpPr>
            <p:cNvPr id="208123" name="Rectangle 636"/>
            <p:cNvSpPr>
              <a:spLocks noChangeArrowheads="1"/>
            </p:cNvSpPr>
            <p:nvPr/>
          </p:nvSpPr>
          <p:spPr bwMode="auto">
            <a:xfrm>
              <a:off x="4579938" y="3671888"/>
              <a:ext cx="1587" cy="1587"/>
            </a:xfrm>
            <a:prstGeom prst="rect">
              <a:avLst/>
            </a:prstGeom>
            <a:solidFill>
              <a:srgbClr val="000000"/>
            </a:solidFill>
            <a:ln w="9525">
              <a:noFill/>
              <a:miter lim="800000"/>
              <a:headEnd/>
              <a:tailEnd/>
            </a:ln>
          </p:spPr>
          <p:txBody>
            <a:bodyPr/>
            <a:lstStyle/>
            <a:p>
              <a:endParaRPr lang="en-US">
                <a:latin typeface="Times New Roman" pitchFamily="18" charset="0"/>
                <a:cs typeface="Times New Roman" pitchFamily="18" charset="0"/>
              </a:endParaRPr>
            </a:p>
          </p:txBody>
        </p:sp>
        <p:sp>
          <p:nvSpPr>
            <p:cNvPr id="208124" name="Freeform 637"/>
            <p:cNvSpPr>
              <a:spLocks/>
            </p:cNvSpPr>
            <p:nvPr/>
          </p:nvSpPr>
          <p:spPr bwMode="auto">
            <a:xfrm>
              <a:off x="4579938" y="3665538"/>
              <a:ext cx="14287" cy="15875"/>
            </a:xfrm>
            <a:custGeom>
              <a:avLst/>
              <a:gdLst>
                <a:gd name="T0" fmla="*/ 2147483647 w 38"/>
                <a:gd name="T1" fmla="*/ 2147483647 h 40"/>
                <a:gd name="T2" fmla="*/ 2147483647 w 38"/>
                <a:gd name="T3" fmla="*/ 0 h 40"/>
                <a:gd name="T4" fmla="*/ 0 w 38"/>
                <a:gd name="T5" fmla="*/ 2147483647 h 40"/>
                <a:gd name="T6" fmla="*/ 2147483647 w 38"/>
                <a:gd name="T7" fmla="*/ 2147483647 h 40"/>
                <a:gd name="T8" fmla="*/ 2147483647 w 38"/>
                <a:gd name="T9" fmla="*/ 2147483647 h 40"/>
                <a:gd name="T10" fmla="*/ 2147483647 w 38"/>
                <a:gd name="T11" fmla="*/ 2147483647 h 40"/>
                <a:gd name="T12" fmla="*/ 0 60000 65536"/>
                <a:gd name="T13" fmla="*/ 0 60000 65536"/>
                <a:gd name="T14" fmla="*/ 0 60000 65536"/>
                <a:gd name="T15" fmla="*/ 0 60000 65536"/>
                <a:gd name="T16" fmla="*/ 0 60000 65536"/>
                <a:gd name="T17" fmla="*/ 0 60000 65536"/>
                <a:gd name="T18" fmla="*/ 0 w 38"/>
                <a:gd name="T19" fmla="*/ 0 h 40"/>
                <a:gd name="T20" fmla="*/ 38 w 38"/>
                <a:gd name="T21" fmla="*/ 40 h 40"/>
              </a:gdLst>
              <a:ahLst/>
              <a:cxnLst>
                <a:cxn ang="T12">
                  <a:pos x="T0" y="T1"/>
                </a:cxn>
                <a:cxn ang="T13">
                  <a:pos x="T2" y="T3"/>
                </a:cxn>
                <a:cxn ang="T14">
                  <a:pos x="T4" y="T5"/>
                </a:cxn>
                <a:cxn ang="T15">
                  <a:pos x="T6" y="T7"/>
                </a:cxn>
                <a:cxn ang="T16">
                  <a:pos x="T8" y="T9"/>
                </a:cxn>
                <a:cxn ang="T17">
                  <a:pos x="T10" y="T11"/>
                </a:cxn>
              </a:cxnLst>
              <a:rect l="T18" t="T19" r="T20" b="T21"/>
              <a:pathLst>
                <a:path w="38" h="40">
                  <a:moveTo>
                    <a:pt x="38" y="24"/>
                  </a:moveTo>
                  <a:lnTo>
                    <a:pt x="16" y="0"/>
                  </a:lnTo>
                  <a:lnTo>
                    <a:pt x="0" y="16"/>
                  </a:lnTo>
                  <a:lnTo>
                    <a:pt x="22" y="40"/>
                  </a:lnTo>
                  <a:lnTo>
                    <a:pt x="38" y="24"/>
                  </a:lnTo>
                  <a:close/>
                </a:path>
              </a:pathLst>
            </a:custGeom>
            <a:solidFill>
              <a:srgbClr val="000000"/>
            </a:solidFill>
            <a:ln w="9525">
              <a:noFill/>
              <a:round/>
              <a:headEnd/>
              <a:tailEnd/>
            </a:ln>
          </p:spPr>
          <p:txBody>
            <a:bodyPr/>
            <a:lstStyle/>
            <a:p>
              <a:endParaRPr lang="en-US"/>
            </a:p>
          </p:txBody>
        </p:sp>
        <p:sp>
          <p:nvSpPr>
            <p:cNvPr id="208125" name="Rectangle 638"/>
            <p:cNvSpPr>
              <a:spLocks noChangeArrowheads="1"/>
            </p:cNvSpPr>
            <p:nvPr/>
          </p:nvSpPr>
          <p:spPr bwMode="auto">
            <a:xfrm>
              <a:off x="4586288" y="3665538"/>
              <a:ext cx="1587" cy="1587"/>
            </a:xfrm>
            <a:prstGeom prst="rect">
              <a:avLst/>
            </a:prstGeom>
            <a:solidFill>
              <a:srgbClr val="000000"/>
            </a:solidFill>
            <a:ln w="9525">
              <a:noFill/>
              <a:miter lim="800000"/>
              <a:headEnd/>
              <a:tailEnd/>
            </a:ln>
          </p:spPr>
          <p:txBody>
            <a:bodyPr/>
            <a:lstStyle/>
            <a:p>
              <a:endParaRPr lang="en-US">
                <a:latin typeface="Times New Roman" pitchFamily="18" charset="0"/>
                <a:cs typeface="Times New Roman" pitchFamily="18" charset="0"/>
              </a:endParaRPr>
            </a:p>
          </p:txBody>
        </p:sp>
        <p:sp>
          <p:nvSpPr>
            <p:cNvPr id="208126" name="Freeform 639"/>
            <p:cNvSpPr>
              <a:spLocks/>
            </p:cNvSpPr>
            <p:nvPr/>
          </p:nvSpPr>
          <p:spPr bwMode="auto">
            <a:xfrm>
              <a:off x="4586288" y="3660775"/>
              <a:ext cx="11112" cy="14288"/>
            </a:xfrm>
            <a:custGeom>
              <a:avLst/>
              <a:gdLst>
                <a:gd name="T0" fmla="*/ 2147483647 w 31"/>
                <a:gd name="T1" fmla="*/ 0 h 35"/>
                <a:gd name="T2" fmla="*/ 2147483647 w 31"/>
                <a:gd name="T3" fmla="*/ 2147483647 h 35"/>
                <a:gd name="T4" fmla="*/ 0 w 31"/>
                <a:gd name="T5" fmla="*/ 2147483647 h 35"/>
                <a:gd name="T6" fmla="*/ 2147483647 w 31"/>
                <a:gd name="T7" fmla="*/ 2147483647 h 35"/>
                <a:gd name="T8" fmla="*/ 2147483647 w 31"/>
                <a:gd name="T9" fmla="*/ 2147483647 h 35"/>
                <a:gd name="T10" fmla="*/ 2147483647 w 31"/>
                <a:gd name="T11" fmla="*/ 0 h 35"/>
                <a:gd name="T12" fmla="*/ 0 60000 65536"/>
                <a:gd name="T13" fmla="*/ 0 60000 65536"/>
                <a:gd name="T14" fmla="*/ 0 60000 65536"/>
                <a:gd name="T15" fmla="*/ 0 60000 65536"/>
                <a:gd name="T16" fmla="*/ 0 60000 65536"/>
                <a:gd name="T17" fmla="*/ 0 60000 65536"/>
                <a:gd name="T18" fmla="*/ 0 w 31"/>
                <a:gd name="T19" fmla="*/ 0 h 35"/>
                <a:gd name="T20" fmla="*/ 31 w 31"/>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31" h="35">
                  <a:moveTo>
                    <a:pt x="12" y="0"/>
                  </a:moveTo>
                  <a:lnTo>
                    <a:pt x="9" y="4"/>
                  </a:lnTo>
                  <a:lnTo>
                    <a:pt x="0" y="11"/>
                  </a:lnTo>
                  <a:lnTo>
                    <a:pt x="22" y="35"/>
                  </a:lnTo>
                  <a:lnTo>
                    <a:pt x="31" y="26"/>
                  </a:lnTo>
                  <a:lnTo>
                    <a:pt x="12" y="0"/>
                  </a:lnTo>
                  <a:close/>
                </a:path>
              </a:pathLst>
            </a:custGeom>
            <a:solidFill>
              <a:srgbClr val="000000"/>
            </a:solidFill>
            <a:ln w="9525">
              <a:noFill/>
              <a:round/>
              <a:headEnd/>
              <a:tailEnd/>
            </a:ln>
          </p:spPr>
          <p:txBody>
            <a:bodyPr/>
            <a:lstStyle/>
            <a:p>
              <a:endParaRPr lang="en-US"/>
            </a:p>
          </p:txBody>
        </p:sp>
        <p:sp>
          <p:nvSpPr>
            <p:cNvPr id="208127" name="Freeform 640"/>
            <p:cNvSpPr>
              <a:spLocks/>
            </p:cNvSpPr>
            <p:nvPr/>
          </p:nvSpPr>
          <p:spPr bwMode="auto">
            <a:xfrm>
              <a:off x="4589463" y="3660775"/>
              <a:ext cx="1587" cy="1588"/>
            </a:xfrm>
            <a:custGeom>
              <a:avLst/>
              <a:gdLst>
                <a:gd name="T0" fmla="*/ 0 w 3"/>
                <a:gd name="T1" fmla="*/ 2147483647 h 4"/>
                <a:gd name="T2" fmla="*/ 2147483647 w 3"/>
                <a:gd name="T3" fmla="*/ 2147483647 h 4"/>
                <a:gd name="T4" fmla="*/ 2147483647 w 3"/>
                <a:gd name="T5" fmla="*/ 0 h 4"/>
                <a:gd name="T6" fmla="*/ 0 w 3"/>
                <a:gd name="T7" fmla="*/ 2147483647 h 4"/>
                <a:gd name="T8" fmla="*/ 0 60000 65536"/>
                <a:gd name="T9" fmla="*/ 0 60000 65536"/>
                <a:gd name="T10" fmla="*/ 0 60000 65536"/>
                <a:gd name="T11" fmla="*/ 0 60000 65536"/>
                <a:gd name="T12" fmla="*/ 0 w 3"/>
                <a:gd name="T13" fmla="*/ 0 h 4"/>
                <a:gd name="T14" fmla="*/ 3 w 3"/>
                <a:gd name="T15" fmla="*/ 4 h 4"/>
              </a:gdLst>
              <a:ahLst/>
              <a:cxnLst>
                <a:cxn ang="T8">
                  <a:pos x="T0" y="T1"/>
                </a:cxn>
                <a:cxn ang="T9">
                  <a:pos x="T2" y="T3"/>
                </a:cxn>
                <a:cxn ang="T10">
                  <a:pos x="T4" y="T5"/>
                </a:cxn>
                <a:cxn ang="T11">
                  <a:pos x="T6" y="T7"/>
                </a:cxn>
              </a:cxnLst>
              <a:rect l="T12" t="T13" r="T14" b="T15"/>
              <a:pathLst>
                <a:path w="3" h="4">
                  <a:moveTo>
                    <a:pt x="0" y="4"/>
                  </a:moveTo>
                  <a:lnTo>
                    <a:pt x="1" y="1"/>
                  </a:lnTo>
                  <a:lnTo>
                    <a:pt x="3" y="0"/>
                  </a:lnTo>
                  <a:lnTo>
                    <a:pt x="0" y="4"/>
                  </a:lnTo>
                  <a:close/>
                </a:path>
              </a:pathLst>
            </a:custGeom>
            <a:solidFill>
              <a:srgbClr val="000000"/>
            </a:solidFill>
            <a:ln w="9525">
              <a:noFill/>
              <a:round/>
              <a:headEnd/>
              <a:tailEnd/>
            </a:ln>
          </p:spPr>
          <p:txBody>
            <a:bodyPr/>
            <a:lstStyle/>
            <a:p>
              <a:endParaRPr lang="en-US"/>
            </a:p>
          </p:txBody>
        </p:sp>
        <p:sp>
          <p:nvSpPr>
            <p:cNvPr id="208128" name="Freeform 641"/>
            <p:cNvSpPr>
              <a:spLocks/>
            </p:cNvSpPr>
            <p:nvPr/>
          </p:nvSpPr>
          <p:spPr bwMode="auto">
            <a:xfrm>
              <a:off x="4591050" y="3657600"/>
              <a:ext cx="14288" cy="15875"/>
            </a:xfrm>
            <a:custGeom>
              <a:avLst/>
              <a:gdLst>
                <a:gd name="T0" fmla="*/ 2147483647 w 37"/>
                <a:gd name="T1" fmla="*/ 2147483647 h 37"/>
                <a:gd name="T2" fmla="*/ 2147483647 w 37"/>
                <a:gd name="T3" fmla="*/ 0 h 37"/>
                <a:gd name="T4" fmla="*/ 0 w 37"/>
                <a:gd name="T5" fmla="*/ 2147483647 h 37"/>
                <a:gd name="T6" fmla="*/ 2147483647 w 37"/>
                <a:gd name="T7" fmla="*/ 2147483647 h 37"/>
                <a:gd name="T8" fmla="*/ 2147483647 w 37"/>
                <a:gd name="T9" fmla="*/ 2147483647 h 37"/>
                <a:gd name="T10" fmla="*/ 2147483647 w 37"/>
                <a:gd name="T11" fmla="*/ 2147483647 h 37"/>
                <a:gd name="T12" fmla="*/ 0 60000 65536"/>
                <a:gd name="T13" fmla="*/ 0 60000 65536"/>
                <a:gd name="T14" fmla="*/ 0 60000 65536"/>
                <a:gd name="T15" fmla="*/ 0 60000 65536"/>
                <a:gd name="T16" fmla="*/ 0 60000 65536"/>
                <a:gd name="T17" fmla="*/ 0 60000 65536"/>
                <a:gd name="T18" fmla="*/ 0 w 37"/>
                <a:gd name="T19" fmla="*/ 0 h 37"/>
                <a:gd name="T20" fmla="*/ 37 w 37"/>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37" h="37">
                  <a:moveTo>
                    <a:pt x="37" y="21"/>
                  </a:moveTo>
                  <a:lnTo>
                    <a:pt x="16" y="0"/>
                  </a:lnTo>
                  <a:lnTo>
                    <a:pt x="0" y="7"/>
                  </a:lnTo>
                  <a:lnTo>
                    <a:pt x="15" y="37"/>
                  </a:lnTo>
                  <a:lnTo>
                    <a:pt x="30" y="28"/>
                  </a:lnTo>
                  <a:lnTo>
                    <a:pt x="37" y="21"/>
                  </a:lnTo>
                  <a:close/>
                </a:path>
              </a:pathLst>
            </a:custGeom>
            <a:solidFill>
              <a:srgbClr val="000000"/>
            </a:solidFill>
            <a:ln w="9525">
              <a:noFill/>
              <a:round/>
              <a:headEnd/>
              <a:tailEnd/>
            </a:ln>
          </p:spPr>
          <p:txBody>
            <a:bodyPr/>
            <a:lstStyle/>
            <a:p>
              <a:endParaRPr lang="en-US"/>
            </a:p>
          </p:txBody>
        </p:sp>
        <p:sp>
          <p:nvSpPr>
            <p:cNvPr id="208129" name="Freeform 642"/>
            <p:cNvSpPr>
              <a:spLocks/>
            </p:cNvSpPr>
            <p:nvPr/>
          </p:nvSpPr>
          <p:spPr bwMode="auto">
            <a:xfrm>
              <a:off x="4602163" y="3667125"/>
              <a:ext cx="3175" cy="3175"/>
            </a:xfrm>
            <a:custGeom>
              <a:avLst/>
              <a:gdLst>
                <a:gd name="T0" fmla="*/ 2147483647 w 7"/>
                <a:gd name="T1" fmla="*/ 0 h 7"/>
                <a:gd name="T2" fmla="*/ 2147483647 w 7"/>
                <a:gd name="T3" fmla="*/ 2147483647 h 7"/>
                <a:gd name="T4" fmla="*/ 0 w 7"/>
                <a:gd name="T5" fmla="*/ 2147483647 h 7"/>
                <a:gd name="T6" fmla="*/ 2147483647 w 7"/>
                <a:gd name="T7" fmla="*/ 0 h 7"/>
                <a:gd name="T8" fmla="*/ 0 60000 65536"/>
                <a:gd name="T9" fmla="*/ 0 60000 65536"/>
                <a:gd name="T10" fmla="*/ 0 60000 65536"/>
                <a:gd name="T11" fmla="*/ 0 60000 65536"/>
                <a:gd name="T12" fmla="*/ 0 w 7"/>
                <a:gd name="T13" fmla="*/ 0 h 7"/>
                <a:gd name="T14" fmla="*/ 7 w 7"/>
                <a:gd name="T15" fmla="*/ 7 h 7"/>
              </a:gdLst>
              <a:ahLst/>
              <a:cxnLst>
                <a:cxn ang="T8">
                  <a:pos x="T0" y="T1"/>
                </a:cxn>
                <a:cxn ang="T9">
                  <a:pos x="T2" y="T3"/>
                </a:cxn>
                <a:cxn ang="T10">
                  <a:pos x="T4" y="T5"/>
                </a:cxn>
                <a:cxn ang="T11">
                  <a:pos x="T6" y="T7"/>
                </a:cxn>
              </a:cxnLst>
              <a:rect l="T12" t="T13" r="T14" b="T15"/>
              <a:pathLst>
                <a:path w="7" h="7">
                  <a:moveTo>
                    <a:pt x="7" y="0"/>
                  </a:moveTo>
                  <a:lnTo>
                    <a:pt x="5" y="5"/>
                  </a:lnTo>
                  <a:lnTo>
                    <a:pt x="0" y="7"/>
                  </a:lnTo>
                  <a:lnTo>
                    <a:pt x="7" y="0"/>
                  </a:lnTo>
                  <a:close/>
                </a:path>
              </a:pathLst>
            </a:custGeom>
            <a:solidFill>
              <a:srgbClr val="000000"/>
            </a:solidFill>
            <a:ln w="9525">
              <a:noFill/>
              <a:round/>
              <a:headEnd/>
              <a:tailEnd/>
            </a:ln>
          </p:spPr>
          <p:txBody>
            <a:bodyPr/>
            <a:lstStyle/>
            <a:p>
              <a:endParaRPr lang="en-US"/>
            </a:p>
          </p:txBody>
        </p:sp>
        <p:sp>
          <p:nvSpPr>
            <p:cNvPr id="208130" name="Freeform 643"/>
            <p:cNvSpPr>
              <a:spLocks/>
            </p:cNvSpPr>
            <p:nvPr/>
          </p:nvSpPr>
          <p:spPr bwMode="auto">
            <a:xfrm>
              <a:off x="4594225" y="3657600"/>
              <a:ext cx="12700" cy="9525"/>
            </a:xfrm>
            <a:custGeom>
              <a:avLst/>
              <a:gdLst>
                <a:gd name="T0" fmla="*/ 2147483647 w 33"/>
                <a:gd name="T1" fmla="*/ 0 h 22"/>
                <a:gd name="T2" fmla="*/ 2147483647 w 33"/>
                <a:gd name="T3" fmla="*/ 2147483647 h 22"/>
                <a:gd name="T4" fmla="*/ 2147483647 w 33"/>
                <a:gd name="T5" fmla="*/ 2147483647 h 22"/>
                <a:gd name="T6" fmla="*/ 0 w 33"/>
                <a:gd name="T7" fmla="*/ 2147483647 h 22"/>
                <a:gd name="T8" fmla="*/ 2147483647 w 33"/>
                <a:gd name="T9" fmla="*/ 0 h 22"/>
                <a:gd name="T10" fmla="*/ 0 60000 65536"/>
                <a:gd name="T11" fmla="*/ 0 60000 65536"/>
                <a:gd name="T12" fmla="*/ 0 60000 65536"/>
                <a:gd name="T13" fmla="*/ 0 60000 65536"/>
                <a:gd name="T14" fmla="*/ 0 60000 65536"/>
                <a:gd name="T15" fmla="*/ 0 w 33"/>
                <a:gd name="T16" fmla="*/ 0 h 22"/>
                <a:gd name="T17" fmla="*/ 33 w 33"/>
                <a:gd name="T18" fmla="*/ 22 h 22"/>
              </a:gdLst>
              <a:ahLst/>
              <a:cxnLst>
                <a:cxn ang="T10">
                  <a:pos x="T0" y="T1"/>
                </a:cxn>
                <a:cxn ang="T11">
                  <a:pos x="T2" y="T3"/>
                </a:cxn>
                <a:cxn ang="T12">
                  <a:pos x="T4" y="T5"/>
                </a:cxn>
                <a:cxn ang="T13">
                  <a:pos x="T6" y="T7"/>
                </a:cxn>
                <a:cxn ang="T14">
                  <a:pos x="T8" y="T9"/>
                </a:cxn>
              </a:cxnLst>
              <a:rect l="T15" t="T16" r="T17" b="T18"/>
              <a:pathLst>
                <a:path w="33" h="22">
                  <a:moveTo>
                    <a:pt x="5" y="0"/>
                  </a:moveTo>
                  <a:lnTo>
                    <a:pt x="33" y="13"/>
                  </a:lnTo>
                  <a:lnTo>
                    <a:pt x="28" y="22"/>
                  </a:lnTo>
                  <a:lnTo>
                    <a:pt x="0" y="8"/>
                  </a:lnTo>
                  <a:lnTo>
                    <a:pt x="5" y="0"/>
                  </a:lnTo>
                  <a:close/>
                </a:path>
              </a:pathLst>
            </a:custGeom>
            <a:solidFill>
              <a:srgbClr val="000000"/>
            </a:solidFill>
            <a:ln w="9525">
              <a:noFill/>
              <a:round/>
              <a:headEnd/>
              <a:tailEnd/>
            </a:ln>
          </p:spPr>
          <p:txBody>
            <a:bodyPr/>
            <a:lstStyle/>
            <a:p>
              <a:endParaRPr lang="en-US"/>
            </a:p>
          </p:txBody>
        </p:sp>
        <p:sp>
          <p:nvSpPr>
            <p:cNvPr id="208131" name="Freeform 644"/>
            <p:cNvSpPr>
              <a:spLocks/>
            </p:cNvSpPr>
            <p:nvPr/>
          </p:nvSpPr>
          <p:spPr bwMode="auto">
            <a:xfrm>
              <a:off x="4622800" y="3624263"/>
              <a:ext cx="12700" cy="12700"/>
            </a:xfrm>
            <a:custGeom>
              <a:avLst/>
              <a:gdLst>
                <a:gd name="T0" fmla="*/ 2147483647 w 33"/>
                <a:gd name="T1" fmla="*/ 0 h 32"/>
                <a:gd name="T2" fmla="*/ 2147483647 w 33"/>
                <a:gd name="T3" fmla="*/ 0 h 32"/>
                <a:gd name="T4" fmla="*/ 0 w 33"/>
                <a:gd name="T5" fmla="*/ 2147483647 h 32"/>
                <a:gd name="T6" fmla="*/ 2147483647 w 33"/>
                <a:gd name="T7" fmla="*/ 2147483647 h 32"/>
                <a:gd name="T8" fmla="*/ 2147483647 w 33"/>
                <a:gd name="T9" fmla="*/ 2147483647 h 32"/>
                <a:gd name="T10" fmla="*/ 2147483647 w 33"/>
                <a:gd name="T11" fmla="*/ 0 h 32"/>
                <a:gd name="T12" fmla="*/ 0 60000 65536"/>
                <a:gd name="T13" fmla="*/ 0 60000 65536"/>
                <a:gd name="T14" fmla="*/ 0 60000 65536"/>
                <a:gd name="T15" fmla="*/ 0 60000 65536"/>
                <a:gd name="T16" fmla="*/ 0 60000 65536"/>
                <a:gd name="T17" fmla="*/ 0 60000 65536"/>
                <a:gd name="T18" fmla="*/ 0 w 33"/>
                <a:gd name="T19" fmla="*/ 0 h 32"/>
                <a:gd name="T20" fmla="*/ 33 w 33"/>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33" h="32">
                  <a:moveTo>
                    <a:pt x="9" y="0"/>
                  </a:moveTo>
                  <a:lnTo>
                    <a:pt x="9" y="0"/>
                  </a:lnTo>
                  <a:lnTo>
                    <a:pt x="0" y="10"/>
                  </a:lnTo>
                  <a:lnTo>
                    <a:pt x="23" y="32"/>
                  </a:lnTo>
                  <a:lnTo>
                    <a:pt x="33" y="22"/>
                  </a:lnTo>
                  <a:lnTo>
                    <a:pt x="9" y="0"/>
                  </a:lnTo>
                  <a:close/>
                </a:path>
              </a:pathLst>
            </a:custGeom>
            <a:solidFill>
              <a:srgbClr val="000000"/>
            </a:solidFill>
            <a:ln w="9525">
              <a:noFill/>
              <a:round/>
              <a:headEnd/>
              <a:tailEnd/>
            </a:ln>
          </p:spPr>
          <p:txBody>
            <a:bodyPr/>
            <a:lstStyle/>
            <a:p>
              <a:endParaRPr lang="en-US"/>
            </a:p>
          </p:txBody>
        </p:sp>
        <p:sp>
          <p:nvSpPr>
            <p:cNvPr id="208132" name="Freeform 645"/>
            <p:cNvSpPr>
              <a:spLocks/>
            </p:cNvSpPr>
            <p:nvPr/>
          </p:nvSpPr>
          <p:spPr bwMode="auto">
            <a:xfrm>
              <a:off x="4625975" y="3579813"/>
              <a:ext cx="44450" cy="44450"/>
            </a:xfrm>
            <a:custGeom>
              <a:avLst/>
              <a:gdLst>
                <a:gd name="T0" fmla="*/ 0 w 113"/>
                <a:gd name="T1" fmla="*/ 2147483647 h 112"/>
                <a:gd name="T2" fmla="*/ 2147483647 w 113"/>
                <a:gd name="T3" fmla="*/ 0 h 112"/>
                <a:gd name="T4" fmla="*/ 0 w 113"/>
                <a:gd name="T5" fmla="*/ 2147483647 h 112"/>
                <a:gd name="T6" fmla="*/ 0 w 113"/>
                <a:gd name="T7" fmla="*/ 2147483647 h 112"/>
                <a:gd name="T8" fmla="*/ 0 60000 65536"/>
                <a:gd name="T9" fmla="*/ 0 60000 65536"/>
                <a:gd name="T10" fmla="*/ 0 60000 65536"/>
                <a:gd name="T11" fmla="*/ 0 60000 65536"/>
                <a:gd name="T12" fmla="*/ 0 w 113"/>
                <a:gd name="T13" fmla="*/ 0 h 112"/>
                <a:gd name="T14" fmla="*/ 113 w 113"/>
                <a:gd name="T15" fmla="*/ 112 h 112"/>
              </a:gdLst>
              <a:ahLst/>
              <a:cxnLst>
                <a:cxn ang="T8">
                  <a:pos x="T0" y="T1"/>
                </a:cxn>
                <a:cxn ang="T9">
                  <a:pos x="T2" y="T3"/>
                </a:cxn>
                <a:cxn ang="T10">
                  <a:pos x="T4" y="T5"/>
                </a:cxn>
                <a:cxn ang="T11">
                  <a:pos x="T6" y="T7"/>
                </a:cxn>
              </a:cxnLst>
              <a:rect l="T12" t="T13" r="T14" b="T15"/>
              <a:pathLst>
                <a:path w="113" h="112">
                  <a:moveTo>
                    <a:pt x="0" y="112"/>
                  </a:moveTo>
                  <a:lnTo>
                    <a:pt x="113" y="0"/>
                  </a:lnTo>
                  <a:lnTo>
                    <a:pt x="0" y="112"/>
                  </a:lnTo>
                  <a:close/>
                </a:path>
              </a:pathLst>
            </a:custGeom>
            <a:solidFill>
              <a:srgbClr val="000000"/>
            </a:solidFill>
            <a:ln w="9525">
              <a:noFill/>
              <a:round/>
              <a:headEnd/>
              <a:tailEnd/>
            </a:ln>
          </p:spPr>
          <p:txBody>
            <a:bodyPr/>
            <a:lstStyle/>
            <a:p>
              <a:endParaRPr lang="en-US"/>
            </a:p>
          </p:txBody>
        </p:sp>
        <p:sp>
          <p:nvSpPr>
            <p:cNvPr id="208133" name="Freeform 646"/>
            <p:cNvSpPr>
              <a:spLocks/>
            </p:cNvSpPr>
            <p:nvPr/>
          </p:nvSpPr>
          <p:spPr bwMode="auto">
            <a:xfrm>
              <a:off x="4625975" y="3621088"/>
              <a:ext cx="12700" cy="12700"/>
            </a:xfrm>
            <a:custGeom>
              <a:avLst/>
              <a:gdLst>
                <a:gd name="T0" fmla="*/ 2147483647 w 31"/>
                <a:gd name="T1" fmla="*/ 2147483647 h 31"/>
                <a:gd name="T2" fmla="*/ 2147483647 w 31"/>
                <a:gd name="T3" fmla="*/ 0 h 31"/>
                <a:gd name="T4" fmla="*/ 0 w 31"/>
                <a:gd name="T5" fmla="*/ 2147483647 h 31"/>
                <a:gd name="T6" fmla="*/ 2147483647 w 31"/>
                <a:gd name="T7" fmla="*/ 2147483647 h 31"/>
                <a:gd name="T8" fmla="*/ 2147483647 w 31"/>
                <a:gd name="T9" fmla="*/ 2147483647 h 31"/>
                <a:gd name="T10" fmla="*/ 2147483647 w 31"/>
                <a:gd name="T11" fmla="*/ 2147483647 h 31"/>
                <a:gd name="T12" fmla="*/ 0 60000 65536"/>
                <a:gd name="T13" fmla="*/ 0 60000 65536"/>
                <a:gd name="T14" fmla="*/ 0 60000 65536"/>
                <a:gd name="T15" fmla="*/ 0 60000 65536"/>
                <a:gd name="T16" fmla="*/ 0 60000 65536"/>
                <a:gd name="T17" fmla="*/ 0 60000 65536"/>
                <a:gd name="T18" fmla="*/ 0 w 31"/>
                <a:gd name="T19" fmla="*/ 0 h 31"/>
                <a:gd name="T20" fmla="*/ 31 w 31"/>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31" h="31">
                  <a:moveTo>
                    <a:pt x="31" y="24"/>
                  </a:moveTo>
                  <a:lnTo>
                    <a:pt x="9" y="0"/>
                  </a:lnTo>
                  <a:lnTo>
                    <a:pt x="0" y="9"/>
                  </a:lnTo>
                  <a:lnTo>
                    <a:pt x="24" y="31"/>
                  </a:lnTo>
                  <a:lnTo>
                    <a:pt x="31" y="24"/>
                  </a:lnTo>
                  <a:close/>
                </a:path>
              </a:pathLst>
            </a:custGeom>
            <a:solidFill>
              <a:srgbClr val="000000"/>
            </a:solidFill>
            <a:ln w="9525">
              <a:noFill/>
              <a:round/>
              <a:headEnd/>
              <a:tailEnd/>
            </a:ln>
          </p:spPr>
          <p:txBody>
            <a:bodyPr/>
            <a:lstStyle/>
            <a:p>
              <a:endParaRPr lang="en-US"/>
            </a:p>
          </p:txBody>
        </p:sp>
        <p:sp>
          <p:nvSpPr>
            <p:cNvPr id="208134" name="Rectangle 647"/>
            <p:cNvSpPr>
              <a:spLocks noChangeArrowheads="1"/>
            </p:cNvSpPr>
            <p:nvPr/>
          </p:nvSpPr>
          <p:spPr bwMode="auto">
            <a:xfrm>
              <a:off x="4630738" y="3621088"/>
              <a:ext cx="1587" cy="1587"/>
            </a:xfrm>
            <a:prstGeom prst="rect">
              <a:avLst/>
            </a:prstGeom>
            <a:solidFill>
              <a:srgbClr val="000000"/>
            </a:solidFill>
            <a:ln w="9525">
              <a:noFill/>
              <a:miter lim="800000"/>
              <a:headEnd/>
              <a:tailEnd/>
            </a:ln>
          </p:spPr>
          <p:txBody>
            <a:bodyPr/>
            <a:lstStyle/>
            <a:p>
              <a:endParaRPr lang="en-US">
                <a:latin typeface="Times New Roman" pitchFamily="18" charset="0"/>
                <a:cs typeface="Times New Roman" pitchFamily="18" charset="0"/>
              </a:endParaRPr>
            </a:p>
          </p:txBody>
        </p:sp>
        <p:sp>
          <p:nvSpPr>
            <p:cNvPr id="208135" name="Freeform 648"/>
            <p:cNvSpPr>
              <a:spLocks/>
            </p:cNvSpPr>
            <p:nvPr/>
          </p:nvSpPr>
          <p:spPr bwMode="auto">
            <a:xfrm>
              <a:off x="4630738" y="3614738"/>
              <a:ext cx="14287" cy="15875"/>
            </a:xfrm>
            <a:custGeom>
              <a:avLst/>
              <a:gdLst>
                <a:gd name="T0" fmla="*/ 2147483647 w 38"/>
                <a:gd name="T1" fmla="*/ 2147483647 h 40"/>
                <a:gd name="T2" fmla="*/ 2147483647 w 38"/>
                <a:gd name="T3" fmla="*/ 0 h 40"/>
                <a:gd name="T4" fmla="*/ 0 w 38"/>
                <a:gd name="T5" fmla="*/ 2147483647 h 40"/>
                <a:gd name="T6" fmla="*/ 2147483647 w 38"/>
                <a:gd name="T7" fmla="*/ 2147483647 h 40"/>
                <a:gd name="T8" fmla="*/ 2147483647 w 38"/>
                <a:gd name="T9" fmla="*/ 2147483647 h 40"/>
                <a:gd name="T10" fmla="*/ 2147483647 w 38"/>
                <a:gd name="T11" fmla="*/ 2147483647 h 40"/>
                <a:gd name="T12" fmla="*/ 0 60000 65536"/>
                <a:gd name="T13" fmla="*/ 0 60000 65536"/>
                <a:gd name="T14" fmla="*/ 0 60000 65536"/>
                <a:gd name="T15" fmla="*/ 0 60000 65536"/>
                <a:gd name="T16" fmla="*/ 0 60000 65536"/>
                <a:gd name="T17" fmla="*/ 0 60000 65536"/>
                <a:gd name="T18" fmla="*/ 0 w 38"/>
                <a:gd name="T19" fmla="*/ 0 h 40"/>
                <a:gd name="T20" fmla="*/ 38 w 38"/>
                <a:gd name="T21" fmla="*/ 40 h 40"/>
              </a:gdLst>
              <a:ahLst/>
              <a:cxnLst>
                <a:cxn ang="T12">
                  <a:pos x="T0" y="T1"/>
                </a:cxn>
                <a:cxn ang="T13">
                  <a:pos x="T2" y="T3"/>
                </a:cxn>
                <a:cxn ang="T14">
                  <a:pos x="T4" y="T5"/>
                </a:cxn>
                <a:cxn ang="T15">
                  <a:pos x="T6" y="T7"/>
                </a:cxn>
                <a:cxn ang="T16">
                  <a:pos x="T8" y="T9"/>
                </a:cxn>
                <a:cxn ang="T17">
                  <a:pos x="T10" y="T11"/>
                </a:cxn>
              </a:cxnLst>
              <a:rect l="T18" t="T19" r="T20" b="T21"/>
              <a:pathLst>
                <a:path w="38" h="40">
                  <a:moveTo>
                    <a:pt x="38" y="24"/>
                  </a:moveTo>
                  <a:lnTo>
                    <a:pt x="16" y="0"/>
                  </a:lnTo>
                  <a:lnTo>
                    <a:pt x="0" y="16"/>
                  </a:lnTo>
                  <a:lnTo>
                    <a:pt x="22" y="40"/>
                  </a:lnTo>
                  <a:lnTo>
                    <a:pt x="38" y="24"/>
                  </a:lnTo>
                  <a:close/>
                </a:path>
              </a:pathLst>
            </a:custGeom>
            <a:solidFill>
              <a:srgbClr val="000000"/>
            </a:solidFill>
            <a:ln w="9525">
              <a:noFill/>
              <a:round/>
              <a:headEnd/>
              <a:tailEnd/>
            </a:ln>
          </p:spPr>
          <p:txBody>
            <a:bodyPr/>
            <a:lstStyle/>
            <a:p>
              <a:endParaRPr lang="en-US"/>
            </a:p>
          </p:txBody>
        </p:sp>
        <p:sp>
          <p:nvSpPr>
            <p:cNvPr id="208136" name="Rectangle 649"/>
            <p:cNvSpPr>
              <a:spLocks noChangeArrowheads="1"/>
            </p:cNvSpPr>
            <p:nvPr/>
          </p:nvSpPr>
          <p:spPr bwMode="auto">
            <a:xfrm>
              <a:off x="4637088" y="3614738"/>
              <a:ext cx="1587" cy="1587"/>
            </a:xfrm>
            <a:prstGeom prst="rect">
              <a:avLst/>
            </a:prstGeom>
            <a:solidFill>
              <a:srgbClr val="000000"/>
            </a:solidFill>
            <a:ln w="9525">
              <a:noFill/>
              <a:miter lim="800000"/>
              <a:headEnd/>
              <a:tailEnd/>
            </a:ln>
          </p:spPr>
          <p:txBody>
            <a:bodyPr/>
            <a:lstStyle/>
            <a:p>
              <a:endParaRPr lang="en-US">
                <a:latin typeface="Times New Roman" pitchFamily="18" charset="0"/>
                <a:cs typeface="Times New Roman" pitchFamily="18" charset="0"/>
              </a:endParaRPr>
            </a:p>
          </p:txBody>
        </p:sp>
        <p:sp>
          <p:nvSpPr>
            <p:cNvPr id="208137" name="Freeform 650"/>
            <p:cNvSpPr>
              <a:spLocks/>
            </p:cNvSpPr>
            <p:nvPr/>
          </p:nvSpPr>
          <p:spPr bwMode="auto">
            <a:xfrm>
              <a:off x="4637088" y="3611563"/>
              <a:ext cx="11112" cy="12700"/>
            </a:xfrm>
            <a:custGeom>
              <a:avLst/>
              <a:gdLst>
                <a:gd name="T0" fmla="*/ 2147483647 w 31"/>
                <a:gd name="T1" fmla="*/ 0 h 34"/>
                <a:gd name="T2" fmla="*/ 2147483647 w 31"/>
                <a:gd name="T3" fmla="*/ 2147483647 h 34"/>
                <a:gd name="T4" fmla="*/ 0 w 31"/>
                <a:gd name="T5" fmla="*/ 2147483647 h 34"/>
                <a:gd name="T6" fmla="*/ 2147483647 w 31"/>
                <a:gd name="T7" fmla="*/ 2147483647 h 34"/>
                <a:gd name="T8" fmla="*/ 2147483647 w 31"/>
                <a:gd name="T9" fmla="*/ 2147483647 h 34"/>
                <a:gd name="T10" fmla="*/ 2147483647 w 31"/>
                <a:gd name="T11" fmla="*/ 0 h 34"/>
                <a:gd name="T12" fmla="*/ 0 60000 65536"/>
                <a:gd name="T13" fmla="*/ 0 60000 65536"/>
                <a:gd name="T14" fmla="*/ 0 60000 65536"/>
                <a:gd name="T15" fmla="*/ 0 60000 65536"/>
                <a:gd name="T16" fmla="*/ 0 60000 65536"/>
                <a:gd name="T17" fmla="*/ 0 60000 65536"/>
                <a:gd name="T18" fmla="*/ 0 w 31"/>
                <a:gd name="T19" fmla="*/ 0 h 34"/>
                <a:gd name="T20" fmla="*/ 31 w 31"/>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1" h="34">
                  <a:moveTo>
                    <a:pt x="12" y="0"/>
                  </a:moveTo>
                  <a:lnTo>
                    <a:pt x="7" y="3"/>
                  </a:lnTo>
                  <a:lnTo>
                    <a:pt x="0" y="10"/>
                  </a:lnTo>
                  <a:lnTo>
                    <a:pt x="22" y="34"/>
                  </a:lnTo>
                  <a:lnTo>
                    <a:pt x="31" y="25"/>
                  </a:lnTo>
                  <a:lnTo>
                    <a:pt x="12" y="0"/>
                  </a:lnTo>
                  <a:close/>
                </a:path>
              </a:pathLst>
            </a:custGeom>
            <a:solidFill>
              <a:srgbClr val="000000"/>
            </a:solidFill>
            <a:ln w="9525">
              <a:noFill/>
              <a:round/>
              <a:headEnd/>
              <a:tailEnd/>
            </a:ln>
          </p:spPr>
          <p:txBody>
            <a:bodyPr/>
            <a:lstStyle/>
            <a:p>
              <a:endParaRPr lang="en-US"/>
            </a:p>
          </p:txBody>
        </p:sp>
        <p:sp>
          <p:nvSpPr>
            <p:cNvPr id="208138" name="Freeform 651"/>
            <p:cNvSpPr>
              <a:spLocks/>
            </p:cNvSpPr>
            <p:nvPr/>
          </p:nvSpPr>
          <p:spPr bwMode="auto">
            <a:xfrm>
              <a:off x="4638675" y="3611563"/>
              <a:ext cx="3175" cy="1587"/>
            </a:xfrm>
            <a:custGeom>
              <a:avLst/>
              <a:gdLst>
                <a:gd name="T0" fmla="*/ 0 w 5"/>
                <a:gd name="T1" fmla="*/ 2147483647 h 3"/>
                <a:gd name="T2" fmla="*/ 2147483647 w 5"/>
                <a:gd name="T3" fmla="*/ 2147483647 h 3"/>
                <a:gd name="T4" fmla="*/ 2147483647 w 5"/>
                <a:gd name="T5" fmla="*/ 0 h 3"/>
                <a:gd name="T6" fmla="*/ 0 w 5"/>
                <a:gd name="T7" fmla="*/ 2147483647 h 3"/>
                <a:gd name="T8" fmla="*/ 0 60000 65536"/>
                <a:gd name="T9" fmla="*/ 0 60000 65536"/>
                <a:gd name="T10" fmla="*/ 0 60000 65536"/>
                <a:gd name="T11" fmla="*/ 0 60000 65536"/>
                <a:gd name="T12" fmla="*/ 0 w 5"/>
                <a:gd name="T13" fmla="*/ 0 h 3"/>
                <a:gd name="T14" fmla="*/ 5 w 5"/>
                <a:gd name="T15" fmla="*/ 3 h 3"/>
              </a:gdLst>
              <a:ahLst/>
              <a:cxnLst>
                <a:cxn ang="T8">
                  <a:pos x="T0" y="T1"/>
                </a:cxn>
                <a:cxn ang="T9">
                  <a:pos x="T2" y="T3"/>
                </a:cxn>
                <a:cxn ang="T10">
                  <a:pos x="T4" y="T5"/>
                </a:cxn>
                <a:cxn ang="T11">
                  <a:pos x="T6" y="T7"/>
                </a:cxn>
              </a:cxnLst>
              <a:rect l="T12" t="T13" r="T14" b="T15"/>
              <a:pathLst>
                <a:path w="5" h="3">
                  <a:moveTo>
                    <a:pt x="0" y="3"/>
                  </a:moveTo>
                  <a:lnTo>
                    <a:pt x="3" y="1"/>
                  </a:lnTo>
                  <a:lnTo>
                    <a:pt x="5" y="0"/>
                  </a:lnTo>
                  <a:lnTo>
                    <a:pt x="0" y="3"/>
                  </a:lnTo>
                  <a:close/>
                </a:path>
              </a:pathLst>
            </a:custGeom>
            <a:solidFill>
              <a:srgbClr val="000000"/>
            </a:solidFill>
            <a:ln w="9525">
              <a:noFill/>
              <a:round/>
              <a:headEnd/>
              <a:tailEnd/>
            </a:ln>
          </p:spPr>
          <p:txBody>
            <a:bodyPr/>
            <a:lstStyle/>
            <a:p>
              <a:endParaRPr lang="en-US"/>
            </a:p>
          </p:txBody>
        </p:sp>
        <p:sp>
          <p:nvSpPr>
            <p:cNvPr id="208139" name="Freeform 652"/>
            <p:cNvSpPr>
              <a:spLocks/>
            </p:cNvSpPr>
            <p:nvPr/>
          </p:nvSpPr>
          <p:spPr bwMode="auto">
            <a:xfrm>
              <a:off x="4641850" y="3606800"/>
              <a:ext cx="14288" cy="15875"/>
            </a:xfrm>
            <a:custGeom>
              <a:avLst/>
              <a:gdLst>
                <a:gd name="T0" fmla="*/ 2147483647 w 37"/>
                <a:gd name="T1" fmla="*/ 2147483647 h 37"/>
                <a:gd name="T2" fmla="*/ 2147483647 w 37"/>
                <a:gd name="T3" fmla="*/ 0 h 37"/>
                <a:gd name="T4" fmla="*/ 0 w 37"/>
                <a:gd name="T5" fmla="*/ 2147483647 h 37"/>
                <a:gd name="T6" fmla="*/ 2147483647 w 37"/>
                <a:gd name="T7" fmla="*/ 2147483647 h 37"/>
                <a:gd name="T8" fmla="*/ 2147483647 w 37"/>
                <a:gd name="T9" fmla="*/ 2147483647 h 37"/>
                <a:gd name="T10" fmla="*/ 2147483647 w 37"/>
                <a:gd name="T11" fmla="*/ 2147483647 h 37"/>
                <a:gd name="T12" fmla="*/ 0 60000 65536"/>
                <a:gd name="T13" fmla="*/ 0 60000 65536"/>
                <a:gd name="T14" fmla="*/ 0 60000 65536"/>
                <a:gd name="T15" fmla="*/ 0 60000 65536"/>
                <a:gd name="T16" fmla="*/ 0 60000 65536"/>
                <a:gd name="T17" fmla="*/ 0 60000 65536"/>
                <a:gd name="T18" fmla="*/ 0 w 37"/>
                <a:gd name="T19" fmla="*/ 0 h 37"/>
                <a:gd name="T20" fmla="*/ 37 w 37"/>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37" h="37">
                  <a:moveTo>
                    <a:pt x="37" y="21"/>
                  </a:moveTo>
                  <a:lnTo>
                    <a:pt x="16" y="0"/>
                  </a:lnTo>
                  <a:lnTo>
                    <a:pt x="0" y="8"/>
                  </a:lnTo>
                  <a:lnTo>
                    <a:pt x="14" y="37"/>
                  </a:lnTo>
                  <a:lnTo>
                    <a:pt x="30" y="28"/>
                  </a:lnTo>
                  <a:lnTo>
                    <a:pt x="37" y="21"/>
                  </a:lnTo>
                  <a:close/>
                </a:path>
              </a:pathLst>
            </a:custGeom>
            <a:solidFill>
              <a:srgbClr val="000000"/>
            </a:solidFill>
            <a:ln w="9525">
              <a:noFill/>
              <a:round/>
              <a:headEnd/>
              <a:tailEnd/>
            </a:ln>
          </p:spPr>
          <p:txBody>
            <a:bodyPr/>
            <a:lstStyle/>
            <a:p>
              <a:endParaRPr lang="en-US"/>
            </a:p>
          </p:txBody>
        </p:sp>
        <p:sp>
          <p:nvSpPr>
            <p:cNvPr id="208140" name="Freeform 653"/>
            <p:cNvSpPr>
              <a:spLocks/>
            </p:cNvSpPr>
            <p:nvPr/>
          </p:nvSpPr>
          <p:spPr bwMode="auto">
            <a:xfrm>
              <a:off x="4652963" y="3616325"/>
              <a:ext cx="3175" cy="1588"/>
            </a:xfrm>
            <a:custGeom>
              <a:avLst/>
              <a:gdLst>
                <a:gd name="T0" fmla="*/ 2147483647 w 7"/>
                <a:gd name="T1" fmla="*/ 0 h 7"/>
                <a:gd name="T2" fmla="*/ 2147483647 w 7"/>
                <a:gd name="T3" fmla="*/ 2147483647 h 7"/>
                <a:gd name="T4" fmla="*/ 0 w 7"/>
                <a:gd name="T5" fmla="*/ 2147483647 h 7"/>
                <a:gd name="T6" fmla="*/ 2147483647 w 7"/>
                <a:gd name="T7" fmla="*/ 0 h 7"/>
                <a:gd name="T8" fmla="*/ 0 60000 65536"/>
                <a:gd name="T9" fmla="*/ 0 60000 65536"/>
                <a:gd name="T10" fmla="*/ 0 60000 65536"/>
                <a:gd name="T11" fmla="*/ 0 60000 65536"/>
                <a:gd name="T12" fmla="*/ 0 w 7"/>
                <a:gd name="T13" fmla="*/ 0 h 7"/>
                <a:gd name="T14" fmla="*/ 7 w 7"/>
                <a:gd name="T15" fmla="*/ 7 h 7"/>
              </a:gdLst>
              <a:ahLst/>
              <a:cxnLst>
                <a:cxn ang="T8">
                  <a:pos x="T0" y="T1"/>
                </a:cxn>
                <a:cxn ang="T9">
                  <a:pos x="T2" y="T3"/>
                </a:cxn>
                <a:cxn ang="T10">
                  <a:pos x="T4" y="T5"/>
                </a:cxn>
                <a:cxn ang="T11">
                  <a:pos x="T6" y="T7"/>
                </a:cxn>
              </a:cxnLst>
              <a:rect l="T12" t="T13" r="T14" b="T15"/>
              <a:pathLst>
                <a:path w="7" h="7">
                  <a:moveTo>
                    <a:pt x="7" y="0"/>
                  </a:moveTo>
                  <a:lnTo>
                    <a:pt x="5" y="4"/>
                  </a:lnTo>
                  <a:lnTo>
                    <a:pt x="0" y="7"/>
                  </a:lnTo>
                  <a:lnTo>
                    <a:pt x="7" y="0"/>
                  </a:lnTo>
                  <a:close/>
                </a:path>
              </a:pathLst>
            </a:custGeom>
            <a:solidFill>
              <a:srgbClr val="000000"/>
            </a:solidFill>
            <a:ln w="9525">
              <a:noFill/>
              <a:round/>
              <a:headEnd/>
              <a:tailEnd/>
            </a:ln>
          </p:spPr>
          <p:txBody>
            <a:bodyPr/>
            <a:lstStyle/>
            <a:p>
              <a:endParaRPr lang="en-US"/>
            </a:p>
          </p:txBody>
        </p:sp>
        <p:sp>
          <p:nvSpPr>
            <p:cNvPr id="208141" name="Freeform 654"/>
            <p:cNvSpPr>
              <a:spLocks/>
            </p:cNvSpPr>
            <p:nvPr/>
          </p:nvSpPr>
          <p:spPr bwMode="auto">
            <a:xfrm>
              <a:off x="4645025" y="3602038"/>
              <a:ext cx="14288" cy="14287"/>
            </a:xfrm>
            <a:custGeom>
              <a:avLst/>
              <a:gdLst>
                <a:gd name="T0" fmla="*/ 2147483647 w 37"/>
                <a:gd name="T1" fmla="*/ 0 h 35"/>
                <a:gd name="T2" fmla="*/ 2147483647 w 37"/>
                <a:gd name="T3" fmla="*/ 2147483647 h 35"/>
                <a:gd name="T4" fmla="*/ 0 w 37"/>
                <a:gd name="T5" fmla="*/ 2147483647 h 35"/>
                <a:gd name="T6" fmla="*/ 2147483647 w 37"/>
                <a:gd name="T7" fmla="*/ 2147483647 h 35"/>
                <a:gd name="T8" fmla="*/ 2147483647 w 37"/>
                <a:gd name="T9" fmla="*/ 2147483647 h 35"/>
                <a:gd name="T10" fmla="*/ 2147483647 w 37"/>
                <a:gd name="T11" fmla="*/ 0 h 35"/>
                <a:gd name="T12" fmla="*/ 0 60000 65536"/>
                <a:gd name="T13" fmla="*/ 0 60000 65536"/>
                <a:gd name="T14" fmla="*/ 0 60000 65536"/>
                <a:gd name="T15" fmla="*/ 0 60000 65536"/>
                <a:gd name="T16" fmla="*/ 0 60000 65536"/>
                <a:gd name="T17" fmla="*/ 0 60000 65536"/>
                <a:gd name="T18" fmla="*/ 0 w 37"/>
                <a:gd name="T19" fmla="*/ 0 h 35"/>
                <a:gd name="T20" fmla="*/ 37 w 37"/>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37" h="35">
                  <a:moveTo>
                    <a:pt x="11" y="0"/>
                  </a:moveTo>
                  <a:lnTo>
                    <a:pt x="9" y="5"/>
                  </a:lnTo>
                  <a:lnTo>
                    <a:pt x="0" y="21"/>
                  </a:lnTo>
                  <a:lnTo>
                    <a:pt x="28" y="35"/>
                  </a:lnTo>
                  <a:lnTo>
                    <a:pt x="37" y="19"/>
                  </a:lnTo>
                  <a:lnTo>
                    <a:pt x="11" y="0"/>
                  </a:lnTo>
                  <a:close/>
                </a:path>
              </a:pathLst>
            </a:custGeom>
            <a:solidFill>
              <a:srgbClr val="000000"/>
            </a:solidFill>
            <a:ln w="9525">
              <a:noFill/>
              <a:round/>
              <a:headEnd/>
              <a:tailEnd/>
            </a:ln>
          </p:spPr>
          <p:txBody>
            <a:bodyPr/>
            <a:lstStyle/>
            <a:p>
              <a:endParaRPr lang="en-US"/>
            </a:p>
          </p:txBody>
        </p:sp>
        <p:sp>
          <p:nvSpPr>
            <p:cNvPr id="208142" name="Freeform 655"/>
            <p:cNvSpPr>
              <a:spLocks/>
            </p:cNvSpPr>
            <p:nvPr/>
          </p:nvSpPr>
          <p:spPr bwMode="auto">
            <a:xfrm>
              <a:off x="4648200" y="3602038"/>
              <a:ext cx="1588" cy="1587"/>
            </a:xfrm>
            <a:custGeom>
              <a:avLst/>
              <a:gdLst>
                <a:gd name="T0" fmla="*/ 0 w 2"/>
                <a:gd name="T1" fmla="*/ 2147483647 h 5"/>
                <a:gd name="T2" fmla="*/ 2147483647 w 2"/>
                <a:gd name="T3" fmla="*/ 2147483647 h 5"/>
                <a:gd name="T4" fmla="*/ 2147483647 w 2"/>
                <a:gd name="T5" fmla="*/ 0 h 5"/>
                <a:gd name="T6" fmla="*/ 0 w 2"/>
                <a:gd name="T7" fmla="*/ 2147483647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0" y="5"/>
                  </a:moveTo>
                  <a:lnTo>
                    <a:pt x="1" y="3"/>
                  </a:lnTo>
                  <a:lnTo>
                    <a:pt x="2" y="0"/>
                  </a:lnTo>
                  <a:lnTo>
                    <a:pt x="0" y="5"/>
                  </a:lnTo>
                  <a:close/>
                </a:path>
              </a:pathLst>
            </a:custGeom>
            <a:solidFill>
              <a:srgbClr val="000000"/>
            </a:solidFill>
            <a:ln w="9525">
              <a:noFill/>
              <a:round/>
              <a:headEnd/>
              <a:tailEnd/>
            </a:ln>
          </p:spPr>
          <p:txBody>
            <a:bodyPr/>
            <a:lstStyle/>
            <a:p>
              <a:endParaRPr lang="en-US"/>
            </a:p>
          </p:txBody>
        </p:sp>
        <p:sp>
          <p:nvSpPr>
            <p:cNvPr id="208143" name="Freeform 656"/>
            <p:cNvSpPr>
              <a:spLocks/>
            </p:cNvSpPr>
            <p:nvPr/>
          </p:nvSpPr>
          <p:spPr bwMode="auto">
            <a:xfrm>
              <a:off x="4649788" y="3600450"/>
              <a:ext cx="9525" cy="11113"/>
            </a:xfrm>
            <a:custGeom>
              <a:avLst/>
              <a:gdLst>
                <a:gd name="T0" fmla="*/ 2147483647 w 26"/>
                <a:gd name="T1" fmla="*/ 0 h 25"/>
                <a:gd name="T2" fmla="*/ 2147483647 w 26"/>
                <a:gd name="T3" fmla="*/ 2147483647 h 25"/>
                <a:gd name="T4" fmla="*/ 2147483647 w 26"/>
                <a:gd name="T5" fmla="*/ 2147483647 h 25"/>
                <a:gd name="T6" fmla="*/ 0 w 26"/>
                <a:gd name="T7" fmla="*/ 2147483647 h 25"/>
                <a:gd name="T8" fmla="*/ 2147483647 w 26"/>
                <a:gd name="T9" fmla="*/ 0 h 25"/>
                <a:gd name="T10" fmla="*/ 0 60000 65536"/>
                <a:gd name="T11" fmla="*/ 0 60000 65536"/>
                <a:gd name="T12" fmla="*/ 0 60000 65536"/>
                <a:gd name="T13" fmla="*/ 0 60000 65536"/>
                <a:gd name="T14" fmla="*/ 0 60000 65536"/>
                <a:gd name="T15" fmla="*/ 0 w 26"/>
                <a:gd name="T16" fmla="*/ 0 h 25"/>
                <a:gd name="T17" fmla="*/ 26 w 26"/>
                <a:gd name="T18" fmla="*/ 25 h 25"/>
              </a:gdLst>
              <a:ahLst/>
              <a:cxnLst>
                <a:cxn ang="T10">
                  <a:pos x="T0" y="T1"/>
                </a:cxn>
                <a:cxn ang="T11">
                  <a:pos x="T2" y="T3"/>
                </a:cxn>
                <a:cxn ang="T12">
                  <a:pos x="T4" y="T5"/>
                </a:cxn>
                <a:cxn ang="T13">
                  <a:pos x="T6" y="T7"/>
                </a:cxn>
                <a:cxn ang="T14">
                  <a:pos x="T8" y="T9"/>
                </a:cxn>
              </a:cxnLst>
              <a:rect l="T15" t="T16" r="T17" b="T18"/>
              <a:pathLst>
                <a:path w="26" h="25">
                  <a:moveTo>
                    <a:pt x="4" y="0"/>
                  </a:moveTo>
                  <a:lnTo>
                    <a:pt x="26" y="22"/>
                  </a:lnTo>
                  <a:lnTo>
                    <a:pt x="22" y="25"/>
                  </a:lnTo>
                  <a:lnTo>
                    <a:pt x="0" y="2"/>
                  </a:lnTo>
                  <a:lnTo>
                    <a:pt x="4" y="0"/>
                  </a:lnTo>
                  <a:close/>
                </a:path>
              </a:pathLst>
            </a:custGeom>
            <a:solidFill>
              <a:srgbClr val="000000"/>
            </a:solidFill>
            <a:ln w="9525">
              <a:noFill/>
              <a:round/>
              <a:headEnd/>
              <a:tailEnd/>
            </a:ln>
          </p:spPr>
          <p:txBody>
            <a:bodyPr/>
            <a:lstStyle/>
            <a:p>
              <a:endParaRPr lang="en-US"/>
            </a:p>
          </p:txBody>
        </p:sp>
        <p:sp>
          <p:nvSpPr>
            <p:cNvPr id="208144" name="Freeform 657"/>
            <p:cNvSpPr>
              <a:spLocks/>
            </p:cNvSpPr>
            <p:nvPr/>
          </p:nvSpPr>
          <p:spPr bwMode="auto">
            <a:xfrm>
              <a:off x="4678363" y="3570288"/>
              <a:ext cx="12700" cy="11112"/>
            </a:xfrm>
            <a:custGeom>
              <a:avLst/>
              <a:gdLst>
                <a:gd name="T0" fmla="*/ 2147483647 w 32"/>
                <a:gd name="T1" fmla="*/ 2147483647 h 29"/>
                <a:gd name="T2" fmla="*/ 2147483647 w 32"/>
                <a:gd name="T3" fmla="*/ 0 h 29"/>
                <a:gd name="T4" fmla="*/ 0 w 32"/>
                <a:gd name="T5" fmla="*/ 2147483647 h 29"/>
                <a:gd name="T6" fmla="*/ 2147483647 w 32"/>
                <a:gd name="T7" fmla="*/ 2147483647 h 29"/>
                <a:gd name="T8" fmla="*/ 2147483647 w 32"/>
                <a:gd name="T9" fmla="*/ 2147483647 h 29"/>
                <a:gd name="T10" fmla="*/ 2147483647 w 32"/>
                <a:gd name="T11" fmla="*/ 2147483647 h 29"/>
                <a:gd name="T12" fmla="*/ 0 60000 65536"/>
                <a:gd name="T13" fmla="*/ 0 60000 65536"/>
                <a:gd name="T14" fmla="*/ 0 60000 65536"/>
                <a:gd name="T15" fmla="*/ 0 60000 65536"/>
                <a:gd name="T16" fmla="*/ 0 60000 65536"/>
                <a:gd name="T17" fmla="*/ 0 60000 65536"/>
                <a:gd name="T18" fmla="*/ 0 w 32"/>
                <a:gd name="T19" fmla="*/ 0 h 29"/>
                <a:gd name="T20" fmla="*/ 32 w 32"/>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32" h="29">
                  <a:moveTo>
                    <a:pt x="32" y="17"/>
                  </a:moveTo>
                  <a:lnTo>
                    <a:pt x="6" y="0"/>
                  </a:lnTo>
                  <a:lnTo>
                    <a:pt x="0" y="5"/>
                  </a:lnTo>
                  <a:lnTo>
                    <a:pt x="22" y="29"/>
                  </a:lnTo>
                  <a:lnTo>
                    <a:pt x="28" y="22"/>
                  </a:lnTo>
                  <a:lnTo>
                    <a:pt x="32" y="17"/>
                  </a:lnTo>
                  <a:close/>
                </a:path>
              </a:pathLst>
            </a:custGeom>
            <a:solidFill>
              <a:srgbClr val="000000"/>
            </a:solidFill>
            <a:ln w="9525">
              <a:noFill/>
              <a:round/>
              <a:headEnd/>
              <a:tailEnd/>
            </a:ln>
          </p:spPr>
          <p:txBody>
            <a:bodyPr/>
            <a:lstStyle/>
            <a:p>
              <a:endParaRPr lang="en-US"/>
            </a:p>
          </p:txBody>
        </p:sp>
        <p:sp>
          <p:nvSpPr>
            <p:cNvPr id="208145" name="Freeform 658"/>
            <p:cNvSpPr>
              <a:spLocks/>
            </p:cNvSpPr>
            <p:nvPr/>
          </p:nvSpPr>
          <p:spPr bwMode="auto">
            <a:xfrm>
              <a:off x="4689475" y="3578225"/>
              <a:ext cx="1588" cy="1588"/>
            </a:xfrm>
            <a:custGeom>
              <a:avLst/>
              <a:gdLst>
                <a:gd name="T0" fmla="*/ 2147483647 w 4"/>
                <a:gd name="T1" fmla="*/ 0 h 5"/>
                <a:gd name="T2" fmla="*/ 2147483647 w 4"/>
                <a:gd name="T3" fmla="*/ 2147483647 h 5"/>
                <a:gd name="T4" fmla="*/ 0 w 4"/>
                <a:gd name="T5" fmla="*/ 2147483647 h 5"/>
                <a:gd name="T6" fmla="*/ 2147483647 w 4"/>
                <a:gd name="T7" fmla="*/ 0 h 5"/>
                <a:gd name="T8" fmla="*/ 0 60000 65536"/>
                <a:gd name="T9" fmla="*/ 0 60000 65536"/>
                <a:gd name="T10" fmla="*/ 0 60000 65536"/>
                <a:gd name="T11" fmla="*/ 0 60000 65536"/>
                <a:gd name="T12" fmla="*/ 0 w 4"/>
                <a:gd name="T13" fmla="*/ 0 h 5"/>
                <a:gd name="T14" fmla="*/ 4 w 4"/>
                <a:gd name="T15" fmla="*/ 5 h 5"/>
              </a:gdLst>
              <a:ahLst/>
              <a:cxnLst>
                <a:cxn ang="T8">
                  <a:pos x="T0" y="T1"/>
                </a:cxn>
                <a:cxn ang="T9">
                  <a:pos x="T2" y="T3"/>
                </a:cxn>
                <a:cxn ang="T10">
                  <a:pos x="T4" y="T5"/>
                </a:cxn>
                <a:cxn ang="T11">
                  <a:pos x="T6" y="T7"/>
                </a:cxn>
              </a:cxnLst>
              <a:rect l="T12" t="T13" r="T14" b="T15"/>
              <a:pathLst>
                <a:path w="4" h="5">
                  <a:moveTo>
                    <a:pt x="4" y="0"/>
                  </a:moveTo>
                  <a:lnTo>
                    <a:pt x="3" y="3"/>
                  </a:lnTo>
                  <a:lnTo>
                    <a:pt x="0" y="5"/>
                  </a:lnTo>
                  <a:lnTo>
                    <a:pt x="4" y="0"/>
                  </a:lnTo>
                  <a:close/>
                </a:path>
              </a:pathLst>
            </a:custGeom>
            <a:solidFill>
              <a:srgbClr val="000000"/>
            </a:solidFill>
            <a:ln w="9525">
              <a:noFill/>
              <a:round/>
              <a:headEnd/>
              <a:tailEnd/>
            </a:ln>
          </p:spPr>
          <p:txBody>
            <a:bodyPr/>
            <a:lstStyle/>
            <a:p>
              <a:endParaRPr lang="en-US"/>
            </a:p>
          </p:txBody>
        </p:sp>
        <p:sp>
          <p:nvSpPr>
            <p:cNvPr id="208146" name="Freeform 659"/>
            <p:cNvSpPr>
              <a:spLocks/>
            </p:cNvSpPr>
            <p:nvPr/>
          </p:nvSpPr>
          <p:spPr bwMode="auto">
            <a:xfrm>
              <a:off x="4679950" y="3562350"/>
              <a:ext cx="14288" cy="15875"/>
            </a:xfrm>
            <a:custGeom>
              <a:avLst/>
              <a:gdLst>
                <a:gd name="T0" fmla="*/ 2147483647 w 37"/>
                <a:gd name="T1" fmla="*/ 0 h 36"/>
                <a:gd name="T2" fmla="*/ 2147483647 w 37"/>
                <a:gd name="T3" fmla="*/ 2147483647 h 36"/>
                <a:gd name="T4" fmla="*/ 0 w 37"/>
                <a:gd name="T5" fmla="*/ 2147483647 h 36"/>
                <a:gd name="T6" fmla="*/ 2147483647 w 37"/>
                <a:gd name="T7" fmla="*/ 2147483647 h 36"/>
                <a:gd name="T8" fmla="*/ 2147483647 w 37"/>
                <a:gd name="T9" fmla="*/ 2147483647 h 36"/>
                <a:gd name="T10" fmla="*/ 2147483647 w 37"/>
                <a:gd name="T11" fmla="*/ 0 h 36"/>
                <a:gd name="T12" fmla="*/ 0 60000 65536"/>
                <a:gd name="T13" fmla="*/ 0 60000 65536"/>
                <a:gd name="T14" fmla="*/ 0 60000 65536"/>
                <a:gd name="T15" fmla="*/ 0 60000 65536"/>
                <a:gd name="T16" fmla="*/ 0 60000 65536"/>
                <a:gd name="T17" fmla="*/ 0 60000 65536"/>
                <a:gd name="T18" fmla="*/ 0 w 37"/>
                <a:gd name="T19" fmla="*/ 0 h 36"/>
                <a:gd name="T20" fmla="*/ 37 w 37"/>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37" h="36">
                  <a:moveTo>
                    <a:pt x="16" y="0"/>
                  </a:moveTo>
                  <a:lnTo>
                    <a:pt x="9" y="7"/>
                  </a:lnTo>
                  <a:lnTo>
                    <a:pt x="0" y="23"/>
                  </a:lnTo>
                  <a:lnTo>
                    <a:pt x="30" y="36"/>
                  </a:lnTo>
                  <a:lnTo>
                    <a:pt x="37" y="20"/>
                  </a:lnTo>
                  <a:lnTo>
                    <a:pt x="16" y="0"/>
                  </a:lnTo>
                  <a:close/>
                </a:path>
              </a:pathLst>
            </a:custGeom>
            <a:solidFill>
              <a:srgbClr val="000000"/>
            </a:solidFill>
            <a:ln w="9525">
              <a:noFill/>
              <a:round/>
              <a:headEnd/>
              <a:tailEnd/>
            </a:ln>
          </p:spPr>
          <p:txBody>
            <a:bodyPr/>
            <a:lstStyle/>
            <a:p>
              <a:endParaRPr lang="en-US"/>
            </a:p>
          </p:txBody>
        </p:sp>
        <p:sp>
          <p:nvSpPr>
            <p:cNvPr id="208147" name="Freeform 660"/>
            <p:cNvSpPr>
              <a:spLocks/>
            </p:cNvSpPr>
            <p:nvPr/>
          </p:nvSpPr>
          <p:spPr bwMode="auto">
            <a:xfrm>
              <a:off x="4683125" y="3562350"/>
              <a:ext cx="3175" cy="3175"/>
            </a:xfrm>
            <a:custGeom>
              <a:avLst/>
              <a:gdLst>
                <a:gd name="T0" fmla="*/ 0 w 7"/>
                <a:gd name="T1" fmla="*/ 2147483647 h 7"/>
                <a:gd name="T2" fmla="*/ 2147483647 w 7"/>
                <a:gd name="T3" fmla="*/ 2147483647 h 7"/>
                <a:gd name="T4" fmla="*/ 2147483647 w 7"/>
                <a:gd name="T5" fmla="*/ 0 h 7"/>
                <a:gd name="T6" fmla="*/ 0 w 7"/>
                <a:gd name="T7" fmla="*/ 2147483647 h 7"/>
                <a:gd name="T8" fmla="*/ 0 60000 65536"/>
                <a:gd name="T9" fmla="*/ 0 60000 65536"/>
                <a:gd name="T10" fmla="*/ 0 60000 65536"/>
                <a:gd name="T11" fmla="*/ 0 60000 65536"/>
                <a:gd name="T12" fmla="*/ 0 w 7"/>
                <a:gd name="T13" fmla="*/ 0 h 7"/>
                <a:gd name="T14" fmla="*/ 7 w 7"/>
                <a:gd name="T15" fmla="*/ 7 h 7"/>
              </a:gdLst>
              <a:ahLst/>
              <a:cxnLst>
                <a:cxn ang="T8">
                  <a:pos x="T0" y="T1"/>
                </a:cxn>
                <a:cxn ang="T9">
                  <a:pos x="T2" y="T3"/>
                </a:cxn>
                <a:cxn ang="T10">
                  <a:pos x="T4" y="T5"/>
                </a:cxn>
                <a:cxn ang="T11">
                  <a:pos x="T6" y="T7"/>
                </a:cxn>
              </a:cxnLst>
              <a:rect l="T12" t="T13" r="T14" b="T15"/>
              <a:pathLst>
                <a:path w="7" h="7">
                  <a:moveTo>
                    <a:pt x="0" y="7"/>
                  </a:moveTo>
                  <a:lnTo>
                    <a:pt x="3" y="2"/>
                  </a:lnTo>
                  <a:lnTo>
                    <a:pt x="7" y="0"/>
                  </a:lnTo>
                  <a:lnTo>
                    <a:pt x="0" y="7"/>
                  </a:lnTo>
                  <a:close/>
                </a:path>
              </a:pathLst>
            </a:custGeom>
            <a:solidFill>
              <a:srgbClr val="000000"/>
            </a:solidFill>
            <a:ln w="9525">
              <a:noFill/>
              <a:round/>
              <a:headEnd/>
              <a:tailEnd/>
            </a:ln>
          </p:spPr>
          <p:txBody>
            <a:bodyPr/>
            <a:lstStyle/>
            <a:p>
              <a:endParaRPr lang="en-US"/>
            </a:p>
          </p:txBody>
        </p:sp>
        <p:sp>
          <p:nvSpPr>
            <p:cNvPr id="208148" name="Freeform 661"/>
            <p:cNvSpPr>
              <a:spLocks/>
            </p:cNvSpPr>
            <p:nvPr/>
          </p:nvSpPr>
          <p:spPr bwMode="auto">
            <a:xfrm>
              <a:off x="4686300" y="3560763"/>
              <a:ext cx="14288" cy="12700"/>
            </a:xfrm>
            <a:custGeom>
              <a:avLst/>
              <a:gdLst>
                <a:gd name="T0" fmla="*/ 2147483647 w 37"/>
                <a:gd name="T1" fmla="*/ 2147483647 h 36"/>
                <a:gd name="T2" fmla="*/ 2147483647 w 37"/>
                <a:gd name="T3" fmla="*/ 0 h 36"/>
                <a:gd name="T4" fmla="*/ 0 w 37"/>
                <a:gd name="T5" fmla="*/ 2147483647 h 36"/>
                <a:gd name="T6" fmla="*/ 2147483647 w 37"/>
                <a:gd name="T7" fmla="*/ 2147483647 h 36"/>
                <a:gd name="T8" fmla="*/ 2147483647 w 37"/>
                <a:gd name="T9" fmla="*/ 2147483647 h 36"/>
                <a:gd name="T10" fmla="*/ 2147483647 w 37"/>
                <a:gd name="T11" fmla="*/ 2147483647 h 36"/>
                <a:gd name="T12" fmla="*/ 0 60000 65536"/>
                <a:gd name="T13" fmla="*/ 0 60000 65536"/>
                <a:gd name="T14" fmla="*/ 0 60000 65536"/>
                <a:gd name="T15" fmla="*/ 0 60000 65536"/>
                <a:gd name="T16" fmla="*/ 0 60000 65536"/>
                <a:gd name="T17" fmla="*/ 0 60000 65536"/>
                <a:gd name="T18" fmla="*/ 0 w 37"/>
                <a:gd name="T19" fmla="*/ 0 h 36"/>
                <a:gd name="T20" fmla="*/ 37 w 37"/>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37" h="36">
                  <a:moveTo>
                    <a:pt x="37" y="21"/>
                  </a:moveTo>
                  <a:lnTo>
                    <a:pt x="16" y="0"/>
                  </a:lnTo>
                  <a:lnTo>
                    <a:pt x="0" y="8"/>
                  </a:lnTo>
                  <a:lnTo>
                    <a:pt x="14" y="36"/>
                  </a:lnTo>
                  <a:lnTo>
                    <a:pt x="30" y="28"/>
                  </a:lnTo>
                  <a:lnTo>
                    <a:pt x="37" y="21"/>
                  </a:lnTo>
                  <a:close/>
                </a:path>
              </a:pathLst>
            </a:custGeom>
            <a:solidFill>
              <a:srgbClr val="000000"/>
            </a:solidFill>
            <a:ln w="9525">
              <a:noFill/>
              <a:round/>
              <a:headEnd/>
              <a:tailEnd/>
            </a:ln>
          </p:spPr>
          <p:txBody>
            <a:bodyPr/>
            <a:lstStyle/>
            <a:p>
              <a:endParaRPr lang="en-US"/>
            </a:p>
          </p:txBody>
        </p:sp>
        <p:sp>
          <p:nvSpPr>
            <p:cNvPr id="208149" name="Freeform 662"/>
            <p:cNvSpPr>
              <a:spLocks/>
            </p:cNvSpPr>
            <p:nvPr/>
          </p:nvSpPr>
          <p:spPr bwMode="auto">
            <a:xfrm>
              <a:off x="4697413" y="3568700"/>
              <a:ext cx="3175" cy="3175"/>
            </a:xfrm>
            <a:custGeom>
              <a:avLst/>
              <a:gdLst>
                <a:gd name="T0" fmla="*/ 2147483647 w 7"/>
                <a:gd name="T1" fmla="*/ 0 h 7"/>
                <a:gd name="T2" fmla="*/ 2147483647 w 7"/>
                <a:gd name="T3" fmla="*/ 2147483647 h 7"/>
                <a:gd name="T4" fmla="*/ 0 w 7"/>
                <a:gd name="T5" fmla="*/ 2147483647 h 7"/>
                <a:gd name="T6" fmla="*/ 2147483647 w 7"/>
                <a:gd name="T7" fmla="*/ 0 h 7"/>
                <a:gd name="T8" fmla="*/ 0 60000 65536"/>
                <a:gd name="T9" fmla="*/ 0 60000 65536"/>
                <a:gd name="T10" fmla="*/ 0 60000 65536"/>
                <a:gd name="T11" fmla="*/ 0 60000 65536"/>
                <a:gd name="T12" fmla="*/ 0 w 7"/>
                <a:gd name="T13" fmla="*/ 0 h 7"/>
                <a:gd name="T14" fmla="*/ 7 w 7"/>
                <a:gd name="T15" fmla="*/ 7 h 7"/>
              </a:gdLst>
              <a:ahLst/>
              <a:cxnLst>
                <a:cxn ang="T8">
                  <a:pos x="T0" y="T1"/>
                </a:cxn>
                <a:cxn ang="T9">
                  <a:pos x="T2" y="T3"/>
                </a:cxn>
                <a:cxn ang="T10">
                  <a:pos x="T4" y="T5"/>
                </a:cxn>
                <a:cxn ang="T11">
                  <a:pos x="T6" y="T7"/>
                </a:cxn>
              </a:cxnLst>
              <a:rect l="T12" t="T13" r="T14" b="T15"/>
              <a:pathLst>
                <a:path w="7" h="7">
                  <a:moveTo>
                    <a:pt x="7" y="0"/>
                  </a:moveTo>
                  <a:lnTo>
                    <a:pt x="5" y="5"/>
                  </a:lnTo>
                  <a:lnTo>
                    <a:pt x="0" y="7"/>
                  </a:lnTo>
                  <a:lnTo>
                    <a:pt x="7" y="0"/>
                  </a:lnTo>
                  <a:close/>
                </a:path>
              </a:pathLst>
            </a:custGeom>
            <a:solidFill>
              <a:srgbClr val="000000"/>
            </a:solidFill>
            <a:ln w="9525">
              <a:noFill/>
              <a:round/>
              <a:headEnd/>
              <a:tailEnd/>
            </a:ln>
          </p:spPr>
          <p:txBody>
            <a:bodyPr/>
            <a:lstStyle/>
            <a:p>
              <a:endParaRPr lang="en-US"/>
            </a:p>
          </p:txBody>
        </p:sp>
        <p:sp>
          <p:nvSpPr>
            <p:cNvPr id="208150" name="Freeform 663"/>
            <p:cNvSpPr>
              <a:spLocks/>
            </p:cNvSpPr>
            <p:nvPr/>
          </p:nvSpPr>
          <p:spPr bwMode="auto">
            <a:xfrm>
              <a:off x="4689475" y="3554413"/>
              <a:ext cx="14288" cy="14287"/>
            </a:xfrm>
            <a:custGeom>
              <a:avLst/>
              <a:gdLst>
                <a:gd name="T0" fmla="*/ 2147483647 w 37"/>
                <a:gd name="T1" fmla="*/ 0 h 37"/>
                <a:gd name="T2" fmla="*/ 2147483647 w 37"/>
                <a:gd name="T3" fmla="*/ 2147483647 h 37"/>
                <a:gd name="T4" fmla="*/ 0 w 37"/>
                <a:gd name="T5" fmla="*/ 2147483647 h 37"/>
                <a:gd name="T6" fmla="*/ 2147483647 w 37"/>
                <a:gd name="T7" fmla="*/ 2147483647 h 37"/>
                <a:gd name="T8" fmla="*/ 2147483647 w 37"/>
                <a:gd name="T9" fmla="*/ 2147483647 h 37"/>
                <a:gd name="T10" fmla="*/ 2147483647 w 37"/>
                <a:gd name="T11" fmla="*/ 0 h 37"/>
                <a:gd name="T12" fmla="*/ 0 60000 65536"/>
                <a:gd name="T13" fmla="*/ 0 60000 65536"/>
                <a:gd name="T14" fmla="*/ 0 60000 65536"/>
                <a:gd name="T15" fmla="*/ 0 60000 65536"/>
                <a:gd name="T16" fmla="*/ 0 60000 65536"/>
                <a:gd name="T17" fmla="*/ 0 60000 65536"/>
                <a:gd name="T18" fmla="*/ 0 w 37"/>
                <a:gd name="T19" fmla="*/ 0 h 37"/>
                <a:gd name="T20" fmla="*/ 37 w 37"/>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37" h="37">
                  <a:moveTo>
                    <a:pt x="15" y="0"/>
                  </a:moveTo>
                  <a:lnTo>
                    <a:pt x="7" y="6"/>
                  </a:lnTo>
                  <a:lnTo>
                    <a:pt x="0" y="22"/>
                  </a:lnTo>
                  <a:lnTo>
                    <a:pt x="28" y="37"/>
                  </a:lnTo>
                  <a:lnTo>
                    <a:pt x="37" y="21"/>
                  </a:lnTo>
                  <a:lnTo>
                    <a:pt x="15" y="0"/>
                  </a:lnTo>
                  <a:close/>
                </a:path>
              </a:pathLst>
            </a:custGeom>
            <a:solidFill>
              <a:srgbClr val="000000"/>
            </a:solidFill>
            <a:ln w="9525">
              <a:noFill/>
              <a:round/>
              <a:headEnd/>
              <a:tailEnd/>
            </a:ln>
          </p:spPr>
          <p:txBody>
            <a:bodyPr/>
            <a:lstStyle/>
            <a:p>
              <a:endParaRPr lang="en-US"/>
            </a:p>
          </p:txBody>
        </p:sp>
        <p:sp>
          <p:nvSpPr>
            <p:cNvPr id="208151" name="Freeform 664"/>
            <p:cNvSpPr>
              <a:spLocks/>
            </p:cNvSpPr>
            <p:nvPr/>
          </p:nvSpPr>
          <p:spPr bwMode="auto">
            <a:xfrm>
              <a:off x="4692650" y="3554413"/>
              <a:ext cx="1588" cy="1587"/>
            </a:xfrm>
            <a:custGeom>
              <a:avLst/>
              <a:gdLst>
                <a:gd name="T0" fmla="*/ 0 w 8"/>
                <a:gd name="T1" fmla="*/ 2147483647 h 6"/>
                <a:gd name="T2" fmla="*/ 2147483647 w 8"/>
                <a:gd name="T3" fmla="*/ 2147483647 h 6"/>
                <a:gd name="T4" fmla="*/ 2147483647 w 8"/>
                <a:gd name="T5" fmla="*/ 0 h 6"/>
                <a:gd name="T6" fmla="*/ 0 w 8"/>
                <a:gd name="T7" fmla="*/ 2147483647 h 6"/>
                <a:gd name="T8" fmla="*/ 0 60000 65536"/>
                <a:gd name="T9" fmla="*/ 0 60000 65536"/>
                <a:gd name="T10" fmla="*/ 0 60000 65536"/>
                <a:gd name="T11" fmla="*/ 0 60000 65536"/>
                <a:gd name="T12" fmla="*/ 0 w 8"/>
                <a:gd name="T13" fmla="*/ 0 h 6"/>
                <a:gd name="T14" fmla="*/ 8 w 8"/>
                <a:gd name="T15" fmla="*/ 6 h 6"/>
              </a:gdLst>
              <a:ahLst/>
              <a:cxnLst>
                <a:cxn ang="T8">
                  <a:pos x="T0" y="T1"/>
                </a:cxn>
                <a:cxn ang="T9">
                  <a:pos x="T2" y="T3"/>
                </a:cxn>
                <a:cxn ang="T10">
                  <a:pos x="T4" y="T5"/>
                </a:cxn>
                <a:cxn ang="T11">
                  <a:pos x="T6" y="T7"/>
                </a:cxn>
              </a:cxnLst>
              <a:rect l="T12" t="T13" r="T14" b="T15"/>
              <a:pathLst>
                <a:path w="8" h="6">
                  <a:moveTo>
                    <a:pt x="0" y="6"/>
                  </a:moveTo>
                  <a:lnTo>
                    <a:pt x="3" y="3"/>
                  </a:lnTo>
                  <a:lnTo>
                    <a:pt x="8" y="0"/>
                  </a:lnTo>
                  <a:lnTo>
                    <a:pt x="0" y="6"/>
                  </a:lnTo>
                  <a:close/>
                </a:path>
              </a:pathLst>
            </a:custGeom>
            <a:solidFill>
              <a:srgbClr val="000000"/>
            </a:solidFill>
            <a:ln w="9525">
              <a:noFill/>
              <a:round/>
              <a:headEnd/>
              <a:tailEnd/>
            </a:ln>
          </p:spPr>
          <p:txBody>
            <a:bodyPr/>
            <a:lstStyle/>
            <a:p>
              <a:endParaRPr lang="en-US"/>
            </a:p>
          </p:txBody>
        </p:sp>
        <p:sp>
          <p:nvSpPr>
            <p:cNvPr id="208152" name="Freeform 665"/>
            <p:cNvSpPr>
              <a:spLocks/>
            </p:cNvSpPr>
            <p:nvPr/>
          </p:nvSpPr>
          <p:spPr bwMode="auto">
            <a:xfrm>
              <a:off x="4694238" y="3549650"/>
              <a:ext cx="15875" cy="15875"/>
            </a:xfrm>
            <a:custGeom>
              <a:avLst/>
              <a:gdLst>
                <a:gd name="T0" fmla="*/ 2147483647 w 38"/>
                <a:gd name="T1" fmla="*/ 2147483647 h 36"/>
                <a:gd name="T2" fmla="*/ 2147483647 w 38"/>
                <a:gd name="T3" fmla="*/ 0 h 36"/>
                <a:gd name="T4" fmla="*/ 0 w 38"/>
                <a:gd name="T5" fmla="*/ 2147483647 h 36"/>
                <a:gd name="T6" fmla="*/ 2147483647 w 38"/>
                <a:gd name="T7" fmla="*/ 2147483647 h 36"/>
                <a:gd name="T8" fmla="*/ 2147483647 w 38"/>
                <a:gd name="T9" fmla="*/ 2147483647 h 36"/>
                <a:gd name="T10" fmla="*/ 2147483647 w 38"/>
                <a:gd name="T11" fmla="*/ 2147483647 h 36"/>
                <a:gd name="T12" fmla="*/ 0 60000 65536"/>
                <a:gd name="T13" fmla="*/ 0 60000 65536"/>
                <a:gd name="T14" fmla="*/ 0 60000 65536"/>
                <a:gd name="T15" fmla="*/ 0 60000 65536"/>
                <a:gd name="T16" fmla="*/ 0 60000 65536"/>
                <a:gd name="T17" fmla="*/ 0 60000 65536"/>
                <a:gd name="T18" fmla="*/ 0 w 38"/>
                <a:gd name="T19" fmla="*/ 0 h 36"/>
                <a:gd name="T20" fmla="*/ 38 w 38"/>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38" h="36">
                  <a:moveTo>
                    <a:pt x="38" y="22"/>
                  </a:moveTo>
                  <a:lnTo>
                    <a:pt x="16" y="0"/>
                  </a:lnTo>
                  <a:lnTo>
                    <a:pt x="0" y="8"/>
                  </a:lnTo>
                  <a:lnTo>
                    <a:pt x="15" y="36"/>
                  </a:lnTo>
                  <a:lnTo>
                    <a:pt x="31" y="28"/>
                  </a:lnTo>
                  <a:lnTo>
                    <a:pt x="38" y="22"/>
                  </a:lnTo>
                  <a:close/>
                </a:path>
              </a:pathLst>
            </a:custGeom>
            <a:solidFill>
              <a:srgbClr val="000000"/>
            </a:solidFill>
            <a:ln w="9525">
              <a:noFill/>
              <a:round/>
              <a:headEnd/>
              <a:tailEnd/>
            </a:ln>
          </p:spPr>
          <p:txBody>
            <a:bodyPr/>
            <a:lstStyle/>
            <a:p>
              <a:endParaRPr lang="en-US"/>
            </a:p>
          </p:txBody>
        </p:sp>
        <p:sp>
          <p:nvSpPr>
            <p:cNvPr id="208153" name="Freeform 666"/>
            <p:cNvSpPr>
              <a:spLocks/>
            </p:cNvSpPr>
            <p:nvPr/>
          </p:nvSpPr>
          <p:spPr bwMode="auto">
            <a:xfrm>
              <a:off x="4706938" y="3559175"/>
              <a:ext cx="3175" cy="1588"/>
            </a:xfrm>
            <a:custGeom>
              <a:avLst/>
              <a:gdLst>
                <a:gd name="T0" fmla="*/ 2147483647 w 7"/>
                <a:gd name="T1" fmla="*/ 0 h 6"/>
                <a:gd name="T2" fmla="*/ 2147483647 w 7"/>
                <a:gd name="T3" fmla="*/ 2147483647 h 6"/>
                <a:gd name="T4" fmla="*/ 0 w 7"/>
                <a:gd name="T5" fmla="*/ 2147483647 h 6"/>
                <a:gd name="T6" fmla="*/ 2147483647 w 7"/>
                <a:gd name="T7" fmla="*/ 0 h 6"/>
                <a:gd name="T8" fmla="*/ 0 60000 65536"/>
                <a:gd name="T9" fmla="*/ 0 60000 65536"/>
                <a:gd name="T10" fmla="*/ 0 60000 65536"/>
                <a:gd name="T11" fmla="*/ 0 60000 65536"/>
                <a:gd name="T12" fmla="*/ 0 w 7"/>
                <a:gd name="T13" fmla="*/ 0 h 6"/>
                <a:gd name="T14" fmla="*/ 7 w 7"/>
                <a:gd name="T15" fmla="*/ 6 h 6"/>
              </a:gdLst>
              <a:ahLst/>
              <a:cxnLst>
                <a:cxn ang="T8">
                  <a:pos x="T0" y="T1"/>
                </a:cxn>
                <a:cxn ang="T9">
                  <a:pos x="T2" y="T3"/>
                </a:cxn>
                <a:cxn ang="T10">
                  <a:pos x="T4" y="T5"/>
                </a:cxn>
                <a:cxn ang="T11">
                  <a:pos x="T6" y="T7"/>
                </a:cxn>
              </a:cxnLst>
              <a:rect l="T12" t="T13" r="T14" b="T15"/>
              <a:pathLst>
                <a:path w="7" h="6">
                  <a:moveTo>
                    <a:pt x="7" y="0"/>
                  </a:moveTo>
                  <a:lnTo>
                    <a:pt x="5" y="3"/>
                  </a:lnTo>
                  <a:lnTo>
                    <a:pt x="0" y="6"/>
                  </a:lnTo>
                  <a:lnTo>
                    <a:pt x="7" y="0"/>
                  </a:lnTo>
                  <a:close/>
                </a:path>
              </a:pathLst>
            </a:custGeom>
            <a:solidFill>
              <a:srgbClr val="000000"/>
            </a:solidFill>
            <a:ln w="9525">
              <a:noFill/>
              <a:round/>
              <a:headEnd/>
              <a:tailEnd/>
            </a:ln>
          </p:spPr>
          <p:txBody>
            <a:bodyPr/>
            <a:lstStyle/>
            <a:p>
              <a:endParaRPr lang="en-US"/>
            </a:p>
          </p:txBody>
        </p:sp>
        <p:sp>
          <p:nvSpPr>
            <p:cNvPr id="208154" name="Freeform 667"/>
            <p:cNvSpPr>
              <a:spLocks/>
            </p:cNvSpPr>
            <p:nvPr/>
          </p:nvSpPr>
          <p:spPr bwMode="auto">
            <a:xfrm>
              <a:off x="4699000" y="3543300"/>
              <a:ext cx="14288" cy="15875"/>
            </a:xfrm>
            <a:custGeom>
              <a:avLst/>
              <a:gdLst>
                <a:gd name="T0" fmla="*/ 2147483647 w 37"/>
                <a:gd name="T1" fmla="*/ 0 h 39"/>
                <a:gd name="T2" fmla="*/ 2147483647 w 37"/>
                <a:gd name="T3" fmla="*/ 2147483647 h 39"/>
                <a:gd name="T4" fmla="*/ 0 w 37"/>
                <a:gd name="T5" fmla="*/ 2147483647 h 39"/>
                <a:gd name="T6" fmla="*/ 2147483647 w 37"/>
                <a:gd name="T7" fmla="*/ 2147483647 h 39"/>
                <a:gd name="T8" fmla="*/ 2147483647 w 37"/>
                <a:gd name="T9" fmla="*/ 2147483647 h 39"/>
                <a:gd name="T10" fmla="*/ 2147483647 w 37"/>
                <a:gd name="T11" fmla="*/ 0 h 39"/>
                <a:gd name="T12" fmla="*/ 0 60000 65536"/>
                <a:gd name="T13" fmla="*/ 0 60000 65536"/>
                <a:gd name="T14" fmla="*/ 0 60000 65536"/>
                <a:gd name="T15" fmla="*/ 0 60000 65536"/>
                <a:gd name="T16" fmla="*/ 0 60000 65536"/>
                <a:gd name="T17" fmla="*/ 0 60000 65536"/>
                <a:gd name="T18" fmla="*/ 0 w 37"/>
                <a:gd name="T19" fmla="*/ 0 h 39"/>
                <a:gd name="T20" fmla="*/ 37 w 37"/>
                <a:gd name="T21" fmla="*/ 39 h 39"/>
              </a:gdLst>
              <a:ahLst/>
              <a:cxnLst>
                <a:cxn ang="T12">
                  <a:pos x="T0" y="T1"/>
                </a:cxn>
                <a:cxn ang="T13">
                  <a:pos x="T2" y="T3"/>
                </a:cxn>
                <a:cxn ang="T14">
                  <a:pos x="T4" y="T5"/>
                </a:cxn>
                <a:cxn ang="T15">
                  <a:pos x="T6" y="T7"/>
                </a:cxn>
                <a:cxn ang="T16">
                  <a:pos x="T8" y="T9"/>
                </a:cxn>
                <a:cxn ang="T17">
                  <a:pos x="T10" y="T11"/>
                </a:cxn>
              </a:cxnLst>
              <a:rect l="T18" t="T19" r="T20" b="T21"/>
              <a:pathLst>
                <a:path w="37" h="39">
                  <a:moveTo>
                    <a:pt x="16" y="0"/>
                  </a:moveTo>
                  <a:lnTo>
                    <a:pt x="9" y="8"/>
                  </a:lnTo>
                  <a:lnTo>
                    <a:pt x="0" y="24"/>
                  </a:lnTo>
                  <a:lnTo>
                    <a:pt x="30" y="39"/>
                  </a:lnTo>
                  <a:lnTo>
                    <a:pt x="37" y="23"/>
                  </a:lnTo>
                  <a:lnTo>
                    <a:pt x="16" y="0"/>
                  </a:lnTo>
                  <a:close/>
                </a:path>
              </a:pathLst>
            </a:custGeom>
            <a:solidFill>
              <a:srgbClr val="000000"/>
            </a:solidFill>
            <a:ln w="9525">
              <a:noFill/>
              <a:round/>
              <a:headEnd/>
              <a:tailEnd/>
            </a:ln>
          </p:spPr>
          <p:txBody>
            <a:bodyPr/>
            <a:lstStyle/>
            <a:p>
              <a:endParaRPr lang="en-US"/>
            </a:p>
          </p:txBody>
        </p:sp>
        <p:sp>
          <p:nvSpPr>
            <p:cNvPr id="208155" name="Freeform 668"/>
            <p:cNvSpPr>
              <a:spLocks/>
            </p:cNvSpPr>
            <p:nvPr/>
          </p:nvSpPr>
          <p:spPr bwMode="auto">
            <a:xfrm>
              <a:off x="4702175" y="3543300"/>
              <a:ext cx="3175" cy="3175"/>
            </a:xfrm>
            <a:custGeom>
              <a:avLst/>
              <a:gdLst>
                <a:gd name="T0" fmla="*/ 0 w 7"/>
                <a:gd name="T1" fmla="*/ 2147483647 h 8"/>
                <a:gd name="T2" fmla="*/ 2147483647 w 7"/>
                <a:gd name="T3" fmla="*/ 2147483647 h 8"/>
                <a:gd name="T4" fmla="*/ 2147483647 w 7"/>
                <a:gd name="T5" fmla="*/ 0 h 8"/>
                <a:gd name="T6" fmla="*/ 0 w 7"/>
                <a:gd name="T7" fmla="*/ 2147483647 h 8"/>
                <a:gd name="T8" fmla="*/ 0 60000 65536"/>
                <a:gd name="T9" fmla="*/ 0 60000 65536"/>
                <a:gd name="T10" fmla="*/ 0 60000 65536"/>
                <a:gd name="T11" fmla="*/ 0 60000 65536"/>
                <a:gd name="T12" fmla="*/ 0 w 7"/>
                <a:gd name="T13" fmla="*/ 0 h 8"/>
                <a:gd name="T14" fmla="*/ 7 w 7"/>
                <a:gd name="T15" fmla="*/ 8 h 8"/>
              </a:gdLst>
              <a:ahLst/>
              <a:cxnLst>
                <a:cxn ang="T8">
                  <a:pos x="T0" y="T1"/>
                </a:cxn>
                <a:cxn ang="T9">
                  <a:pos x="T2" y="T3"/>
                </a:cxn>
                <a:cxn ang="T10">
                  <a:pos x="T4" y="T5"/>
                </a:cxn>
                <a:cxn ang="T11">
                  <a:pos x="T6" y="T7"/>
                </a:cxn>
              </a:cxnLst>
              <a:rect l="T12" t="T13" r="T14" b="T15"/>
              <a:pathLst>
                <a:path w="7" h="8">
                  <a:moveTo>
                    <a:pt x="0" y="8"/>
                  </a:moveTo>
                  <a:lnTo>
                    <a:pt x="3" y="3"/>
                  </a:lnTo>
                  <a:lnTo>
                    <a:pt x="7" y="0"/>
                  </a:lnTo>
                  <a:lnTo>
                    <a:pt x="0" y="8"/>
                  </a:lnTo>
                  <a:close/>
                </a:path>
              </a:pathLst>
            </a:custGeom>
            <a:solidFill>
              <a:srgbClr val="000000"/>
            </a:solidFill>
            <a:ln w="9525">
              <a:noFill/>
              <a:round/>
              <a:headEnd/>
              <a:tailEnd/>
            </a:ln>
          </p:spPr>
          <p:txBody>
            <a:bodyPr/>
            <a:lstStyle/>
            <a:p>
              <a:endParaRPr lang="en-US"/>
            </a:p>
          </p:txBody>
        </p:sp>
        <p:sp>
          <p:nvSpPr>
            <p:cNvPr id="208156" name="Freeform 669"/>
            <p:cNvSpPr>
              <a:spLocks/>
            </p:cNvSpPr>
            <p:nvPr/>
          </p:nvSpPr>
          <p:spPr bwMode="auto">
            <a:xfrm>
              <a:off x="4705350" y="3543300"/>
              <a:ext cx="6350" cy="11113"/>
            </a:xfrm>
            <a:custGeom>
              <a:avLst/>
              <a:gdLst>
                <a:gd name="T0" fmla="*/ 2147483647 w 17"/>
                <a:gd name="T1" fmla="*/ 0 h 30"/>
                <a:gd name="T2" fmla="*/ 2147483647 w 17"/>
                <a:gd name="T3" fmla="*/ 2147483647 h 30"/>
                <a:gd name="T4" fmla="*/ 2147483647 w 17"/>
                <a:gd name="T5" fmla="*/ 2147483647 h 30"/>
                <a:gd name="T6" fmla="*/ 0 w 17"/>
                <a:gd name="T7" fmla="*/ 2147483647 h 30"/>
                <a:gd name="T8" fmla="*/ 2147483647 w 17"/>
                <a:gd name="T9" fmla="*/ 0 h 30"/>
                <a:gd name="T10" fmla="*/ 0 60000 65536"/>
                <a:gd name="T11" fmla="*/ 0 60000 65536"/>
                <a:gd name="T12" fmla="*/ 0 60000 65536"/>
                <a:gd name="T13" fmla="*/ 0 60000 65536"/>
                <a:gd name="T14" fmla="*/ 0 60000 65536"/>
                <a:gd name="T15" fmla="*/ 0 w 17"/>
                <a:gd name="T16" fmla="*/ 0 h 30"/>
                <a:gd name="T17" fmla="*/ 17 w 17"/>
                <a:gd name="T18" fmla="*/ 30 h 30"/>
              </a:gdLst>
              <a:ahLst/>
              <a:cxnLst>
                <a:cxn ang="T10">
                  <a:pos x="T0" y="T1"/>
                </a:cxn>
                <a:cxn ang="T11">
                  <a:pos x="T2" y="T3"/>
                </a:cxn>
                <a:cxn ang="T12">
                  <a:pos x="T4" y="T5"/>
                </a:cxn>
                <a:cxn ang="T13">
                  <a:pos x="T6" y="T7"/>
                </a:cxn>
                <a:cxn ang="T14">
                  <a:pos x="T8" y="T9"/>
                </a:cxn>
              </a:cxnLst>
              <a:rect l="T15" t="T16" r="T17" b="T18"/>
              <a:pathLst>
                <a:path w="17" h="30">
                  <a:moveTo>
                    <a:pt x="2" y="0"/>
                  </a:moveTo>
                  <a:lnTo>
                    <a:pt x="17" y="30"/>
                  </a:lnTo>
                  <a:lnTo>
                    <a:pt x="14" y="30"/>
                  </a:lnTo>
                  <a:lnTo>
                    <a:pt x="0" y="1"/>
                  </a:lnTo>
                  <a:lnTo>
                    <a:pt x="2" y="0"/>
                  </a:lnTo>
                  <a:close/>
                </a:path>
              </a:pathLst>
            </a:custGeom>
            <a:solidFill>
              <a:srgbClr val="000000"/>
            </a:solidFill>
            <a:ln w="9525">
              <a:noFill/>
              <a:round/>
              <a:headEnd/>
              <a:tailEnd/>
            </a:ln>
          </p:spPr>
          <p:txBody>
            <a:bodyPr/>
            <a:lstStyle/>
            <a:p>
              <a:endParaRPr lang="en-US"/>
            </a:p>
          </p:txBody>
        </p:sp>
        <p:sp>
          <p:nvSpPr>
            <p:cNvPr id="208157" name="Freeform 670"/>
            <p:cNvSpPr>
              <a:spLocks/>
            </p:cNvSpPr>
            <p:nvPr/>
          </p:nvSpPr>
          <p:spPr bwMode="auto">
            <a:xfrm>
              <a:off x="4730750" y="3516313"/>
              <a:ext cx="9525" cy="9525"/>
            </a:xfrm>
            <a:custGeom>
              <a:avLst/>
              <a:gdLst>
                <a:gd name="T0" fmla="*/ 2147483647 w 23"/>
                <a:gd name="T1" fmla="*/ 2147483647 h 24"/>
                <a:gd name="T2" fmla="*/ 2147483647 w 23"/>
                <a:gd name="T3" fmla="*/ 0 h 24"/>
                <a:gd name="T4" fmla="*/ 0 w 23"/>
                <a:gd name="T5" fmla="*/ 2147483647 h 24"/>
                <a:gd name="T6" fmla="*/ 2147483647 w 23"/>
                <a:gd name="T7" fmla="*/ 2147483647 h 24"/>
                <a:gd name="T8" fmla="*/ 2147483647 w 23"/>
                <a:gd name="T9" fmla="*/ 2147483647 h 24"/>
                <a:gd name="T10" fmla="*/ 2147483647 w 23"/>
                <a:gd name="T11" fmla="*/ 2147483647 h 24"/>
                <a:gd name="T12" fmla="*/ 0 60000 65536"/>
                <a:gd name="T13" fmla="*/ 0 60000 65536"/>
                <a:gd name="T14" fmla="*/ 0 60000 65536"/>
                <a:gd name="T15" fmla="*/ 0 60000 65536"/>
                <a:gd name="T16" fmla="*/ 0 60000 65536"/>
                <a:gd name="T17" fmla="*/ 0 60000 65536"/>
                <a:gd name="T18" fmla="*/ 0 w 23"/>
                <a:gd name="T19" fmla="*/ 0 h 24"/>
                <a:gd name="T20" fmla="*/ 23 w 2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3" h="24">
                  <a:moveTo>
                    <a:pt x="23" y="22"/>
                  </a:moveTo>
                  <a:lnTo>
                    <a:pt x="1" y="0"/>
                  </a:lnTo>
                  <a:lnTo>
                    <a:pt x="0" y="1"/>
                  </a:lnTo>
                  <a:lnTo>
                    <a:pt x="22" y="24"/>
                  </a:lnTo>
                  <a:lnTo>
                    <a:pt x="23" y="22"/>
                  </a:lnTo>
                  <a:close/>
                </a:path>
              </a:pathLst>
            </a:custGeom>
            <a:solidFill>
              <a:srgbClr val="000000"/>
            </a:solidFill>
            <a:ln w="9525">
              <a:noFill/>
              <a:round/>
              <a:headEnd/>
              <a:tailEnd/>
            </a:ln>
          </p:spPr>
          <p:txBody>
            <a:bodyPr/>
            <a:lstStyle/>
            <a:p>
              <a:endParaRPr lang="en-US"/>
            </a:p>
          </p:txBody>
        </p:sp>
        <p:sp>
          <p:nvSpPr>
            <p:cNvPr id="208158" name="Rectangle 671"/>
            <p:cNvSpPr>
              <a:spLocks noChangeArrowheads="1"/>
            </p:cNvSpPr>
            <p:nvPr/>
          </p:nvSpPr>
          <p:spPr bwMode="auto">
            <a:xfrm>
              <a:off x="4732338" y="3516313"/>
              <a:ext cx="1587" cy="1587"/>
            </a:xfrm>
            <a:prstGeom prst="rect">
              <a:avLst/>
            </a:prstGeom>
            <a:solidFill>
              <a:srgbClr val="000000"/>
            </a:solidFill>
            <a:ln w="9525">
              <a:noFill/>
              <a:miter lim="800000"/>
              <a:headEnd/>
              <a:tailEnd/>
            </a:ln>
          </p:spPr>
          <p:txBody>
            <a:bodyPr/>
            <a:lstStyle/>
            <a:p>
              <a:endParaRPr lang="en-US">
                <a:latin typeface="Times New Roman" pitchFamily="18" charset="0"/>
                <a:cs typeface="Times New Roman" pitchFamily="18" charset="0"/>
              </a:endParaRPr>
            </a:p>
          </p:txBody>
        </p:sp>
        <p:sp>
          <p:nvSpPr>
            <p:cNvPr id="208159" name="Freeform 672"/>
            <p:cNvSpPr>
              <a:spLocks/>
            </p:cNvSpPr>
            <p:nvPr/>
          </p:nvSpPr>
          <p:spPr bwMode="auto">
            <a:xfrm>
              <a:off x="4732338" y="3513138"/>
              <a:ext cx="11112" cy="12700"/>
            </a:xfrm>
            <a:custGeom>
              <a:avLst/>
              <a:gdLst>
                <a:gd name="T0" fmla="*/ 2147483647 w 31"/>
                <a:gd name="T1" fmla="*/ 2147483647 h 30"/>
                <a:gd name="T2" fmla="*/ 2147483647 w 31"/>
                <a:gd name="T3" fmla="*/ 0 h 30"/>
                <a:gd name="T4" fmla="*/ 0 w 31"/>
                <a:gd name="T5" fmla="*/ 2147483647 h 30"/>
                <a:gd name="T6" fmla="*/ 2147483647 w 31"/>
                <a:gd name="T7" fmla="*/ 2147483647 h 30"/>
                <a:gd name="T8" fmla="*/ 2147483647 w 31"/>
                <a:gd name="T9" fmla="*/ 2147483647 h 30"/>
                <a:gd name="T10" fmla="*/ 2147483647 w 31"/>
                <a:gd name="T11" fmla="*/ 2147483647 h 30"/>
                <a:gd name="T12" fmla="*/ 0 60000 65536"/>
                <a:gd name="T13" fmla="*/ 0 60000 65536"/>
                <a:gd name="T14" fmla="*/ 0 60000 65536"/>
                <a:gd name="T15" fmla="*/ 0 60000 65536"/>
                <a:gd name="T16" fmla="*/ 0 60000 65536"/>
                <a:gd name="T17" fmla="*/ 0 60000 65536"/>
                <a:gd name="T18" fmla="*/ 0 w 31"/>
                <a:gd name="T19" fmla="*/ 0 h 30"/>
                <a:gd name="T20" fmla="*/ 31 w 31"/>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31" h="30">
                  <a:moveTo>
                    <a:pt x="31" y="22"/>
                  </a:moveTo>
                  <a:lnTo>
                    <a:pt x="8" y="0"/>
                  </a:lnTo>
                  <a:lnTo>
                    <a:pt x="0" y="8"/>
                  </a:lnTo>
                  <a:lnTo>
                    <a:pt x="22" y="30"/>
                  </a:lnTo>
                  <a:lnTo>
                    <a:pt x="31" y="22"/>
                  </a:lnTo>
                  <a:close/>
                </a:path>
              </a:pathLst>
            </a:custGeom>
            <a:solidFill>
              <a:srgbClr val="000000"/>
            </a:solidFill>
            <a:ln w="9525">
              <a:noFill/>
              <a:round/>
              <a:headEnd/>
              <a:tailEnd/>
            </a:ln>
          </p:spPr>
          <p:txBody>
            <a:bodyPr/>
            <a:lstStyle/>
            <a:p>
              <a:endParaRPr lang="en-US"/>
            </a:p>
          </p:txBody>
        </p:sp>
        <p:sp>
          <p:nvSpPr>
            <p:cNvPr id="208160" name="Freeform 673"/>
            <p:cNvSpPr>
              <a:spLocks/>
            </p:cNvSpPr>
            <p:nvPr/>
          </p:nvSpPr>
          <p:spPr bwMode="auto">
            <a:xfrm>
              <a:off x="4699000" y="3522663"/>
              <a:ext cx="44450" cy="44450"/>
            </a:xfrm>
            <a:custGeom>
              <a:avLst/>
              <a:gdLst>
                <a:gd name="T0" fmla="*/ 2147483647 w 112"/>
                <a:gd name="T1" fmla="*/ 0 h 112"/>
                <a:gd name="T2" fmla="*/ 0 w 112"/>
                <a:gd name="T3" fmla="*/ 2147483647 h 112"/>
                <a:gd name="T4" fmla="*/ 2147483647 w 112"/>
                <a:gd name="T5" fmla="*/ 0 h 112"/>
                <a:gd name="T6" fmla="*/ 2147483647 w 112"/>
                <a:gd name="T7" fmla="*/ 0 h 112"/>
                <a:gd name="T8" fmla="*/ 0 60000 65536"/>
                <a:gd name="T9" fmla="*/ 0 60000 65536"/>
                <a:gd name="T10" fmla="*/ 0 60000 65536"/>
                <a:gd name="T11" fmla="*/ 0 60000 65536"/>
                <a:gd name="T12" fmla="*/ 0 w 112"/>
                <a:gd name="T13" fmla="*/ 0 h 112"/>
                <a:gd name="T14" fmla="*/ 112 w 112"/>
                <a:gd name="T15" fmla="*/ 112 h 112"/>
              </a:gdLst>
              <a:ahLst/>
              <a:cxnLst>
                <a:cxn ang="T8">
                  <a:pos x="T0" y="T1"/>
                </a:cxn>
                <a:cxn ang="T9">
                  <a:pos x="T2" y="T3"/>
                </a:cxn>
                <a:cxn ang="T10">
                  <a:pos x="T4" y="T5"/>
                </a:cxn>
                <a:cxn ang="T11">
                  <a:pos x="T6" y="T7"/>
                </a:cxn>
              </a:cxnLst>
              <a:rect l="T12" t="T13" r="T14" b="T15"/>
              <a:pathLst>
                <a:path w="112" h="112">
                  <a:moveTo>
                    <a:pt x="112" y="0"/>
                  </a:moveTo>
                  <a:lnTo>
                    <a:pt x="0" y="112"/>
                  </a:lnTo>
                  <a:lnTo>
                    <a:pt x="112" y="0"/>
                  </a:lnTo>
                  <a:close/>
                </a:path>
              </a:pathLst>
            </a:custGeom>
            <a:solidFill>
              <a:srgbClr val="000000"/>
            </a:solidFill>
            <a:ln w="9525">
              <a:noFill/>
              <a:round/>
              <a:headEnd/>
              <a:tailEnd/>
            </a:ln>
          </p:spPr>
          <p:txBody>
            <a:bodyPr/>
            <a:lstStyle/>
            <a:p>
              <a:endParaRPr lang="en-US"/>
            </a:p>
          </p:txBody>
        </p:sp>
        <p:sp>
          <p:nvSpPr>
            <p:cNvPr id="208161" name="Freeform 674"/>
            <p:cNvSpPr>
              <a:spLocks/>
            </p:cNvSpPr>
            <p:nvPr/>
          </p:nvSpPr>
          <p:spPr bwMode="auto">
            <a:xfrm>
              <a:off x="4733925" y="3506788"/>
              <a:ext cx="15875" cy="15875"/>
            </a:xfrm>
            <a:custGeom>
              <a:avLst/>
              <a:gdLst>
                <a:gd name="T0" fmla="*/ 2147483647 w 39"/>
                <a:gd name="T1" fmla="*/ 0 h 38"/>
                <a:gd name="T2" fmla="*/ 2147483647 w 39"/>
                <a:gd name="T3" fmla="*/ 0 h 38"/>
                <a:gd name="T4" fmla="*/ 0 w 39"/>
                <a:gd name="T5" fmla="*/ 2147483647 h 38"/>
                <a:gd name="T6" fmla="*/ 2147483647 w 39"/>
                <a:gd name="T7" fmla="*/ 2147483647 h 38"/>
                <a:gd name="T8" fmla="*/ 2147483647 w 39"/>
                <a:gd name="T9" fmla="*/ 2147483647 h 38"/>
                <a:gd name="T10" fmla="*/ 2147483647 w 39"/>
                <a:gd name="T11" fmla="*/ 0 h 38"/>
                <a:gd name="T12" fmla="*/ 0 60000 65536"/>
                <a:gd name="T13" fmla="*/ 0 60000 65536"/>
                <a:gd name="T14" fmla="*/ 0 60000 65536"/>
                <a:gd name="T15" fmla="*/ 0 60000 65536"/>
                <a:gd name="T16" fmla="*/ 0 60000 65536"/>
                <a:gd name="T17" fmla="*/ 0 60000 65536"/>
                <a:gd name="T18" fmla="*/ 0 w 39"/>
                <a:gd name="T19" fmla="*/ 0 h 38"/>
                <a:gd name="T20" fmla="*/ 39 w 39"/>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39" h="38">
                  <a:moveTo>
                    <a:pt x="16" y="0"/>
                  </a:moveTo>
                  <a:lnTo>
                    <a:pt x="16" y="0"/>
                  </a:lnTo>
                  <a:lnTo>
                    <a:pt x="0" y="16"/>
                  </a:lnTo>
                  <a:lnTo>
                    <a:pt x="23" y="38"/>
                  </a:lnTo>
                  <a:lnTo>
                    <a:pt x="39" y="22"/>
                  </a:lnTo>
                  <a:lnTo>
                    <a:pt x="16" y="0"/>
                  </a:lnTo>
                  <a:close/>
                </a:path>
              </a:pathLst>
            </a:custGeom>
            <a:solidFill>
              <a:srgbClr val="000000"/>
            </a:solidFill>
            <a:ln w="9525">
              <a:noFill/>
              <a:round/>
              <a:headEnd/>
              <a:tailEnd/>
            </a:ln>
          </p:spPr>
          <p:txBody>
            <a:bodyPr/>
            <a:lstStyle/>
            <a:p>
              <a:endParaRPr lang="en-US"/>
            </a:p>
          </p:txBody>
        </p:sp>
        <p:sp>
          <p:nvSpPr>
            <p:cNvPr id="208162" name="Freeform 675"/>
            <p:cNvSpPr>
              <a:spLocks/>
            </p:cNvSpPr>
            <p:nvPr/>
          </p:nvSpPr>
          <p:spPr bwMode="auto">
            <a:xfrm>
              <a:off x="4740275" y="3462338"/>
              <a:ext cx="44450" cy="44450"/>
            </a:xfrm>
            <a:custGeom>
              <a:avLst/>
              <a:gdLst>
                <a:gd name="T0" fmla="*/ 0 w 112"/>
                <a:gd name="T1" fmla="*/ 2147483647 h 112"/>
                <a:gd name="T2" fmla="*/ 2147483647 w 112"/>
                <a:gd name="T3" fmla="*/ 0 h 112"/>
                <a:gd name="T4" fmla="*/ 0 w 112"/>
                <a:gd name="T5" fmla="*/ 2147483647 h 112"/>
                <a:gd name="T6" fmla="*/ 0 w 112"/>
                <a:gd name="T7" fmla="*/ 2147483647 h 112"/>
                <a:gd name="T8" fmla="*/ 0 60000 65536"/>
                <a:gd name="T9" fmla="*/ 0 60000 65536"/>
                <a:gd name="T10" fmla="*/ 0 60000 65536"/>
                <a:gd name="T11" fmla="*/ 0 60000 65536"/>
                <a:gd name="T12" fmla="*/ 0 w 112"/>
                <a:gd name="T13" fmla="*/ 0 h 112"/>
                <a:gd name="T14" fmla="*/ 112 w 112"/>
                <a:gd name="T15" fmla="*/ 112 h 112"/>
              </a:gdLst>
              <a:ahLst/>
              <a:cxnLst>
                <a:cxn ang="T8">
                  <a:pos x="T0" y="T1"/>
                </a:cxn>
                <a:cxn ang="T9">
                  <a:pos x="T2" y="T3"/>
                </a:cxn>
                <a:cxn ang="T10">
                  <a:pos x="T4" y="T5"/>
                </a:cxn>
                <a:cxn ang="T11">
                  <a:pos x="T6" y="T7"/>
                </a:cxn>
              </a:cxnLst>
              <a:rect l="T12" t="T13" r="T14" b="T15"/>
              <a:pathLst>
                <a:path w="112" h="112">
                  <a:moveTo>
                    <a:pt x="0" y="112"/>
                  </a:moveTo>
                  <a:lnTo>
                    <a:pt x="112" y="0"/>
                  </a:lnTo>
                  <a:lnTo>
                    <a:pt x="0" y="112"/>
                  </a:lnTo>
                  <a:close/>
                </a:path>
              </a:pathLst>
            </a:custGeom>
            <a:solidFill>
              <a:srgbClr val="000000"/>
            </a:solidFill>
            <a:ln w="9525">
              <a:noFill/>
              <a:round/>
              <a:headEnd/>
              <a:tailEnd/>
            </a:ln>
          </p:spPr>
          <p:txBody>
            <a:bodyPr/>
            <a:lstStyle/>
            <a:p>
              <a:endParaRPr lang="en-US"/>
            </a:p>
          </p:txBody>
        </p:sp>
        <p:sp>
          <p:nvSpPr>
            <p:cNvPr id="208163" name="Freeform 676"/>
            <p:cNvSpPr>
              <a:spLocks/>
            </p:cNvSpPr>
            <p:nvPr/>
          </p:nvSpPr>
          <p:spPr bwMode="auto">
            <a:xfrm>
              <a:off x="4740275" y="3503613"/>
              <a:ext cx="14288" cy="12700"/>
            </a:xfrm>
            <a:custGeom>
              <a:avLst/>
              <a:gdLst>
                <a:gd name="T0" fmla="*/ 2147483647 w 34"/>
                <a:gd name="T1" fmla="*/ 2147483647 h 31"/>
                <a:gd name="T2" fmla="*/ 2147483647 w 34"/>
                <a:gd name="T3" fmla="*/ 0 h 31"/>
                <a:gd name="T4" fmla="*/ 0 w 34"/>
                <a:gd name="T5" fmla="*/ 2147483647 h 31"/>
                <a:gd name="T6" fmla="*/ 2147483647 w 34"/>
                <a:gd name="T7" fmla="*/ 2147483647 h 31"/>
                <a:gd name="T8" fmla="*/ 2147483647 w 34"/>
                <a:gd name="T9" fmla="*/ 2147483647 h 31"/>
                <a:gd name="T10" fmla="*/ 2147483647 w 34"/>
                <a:gd name="T11" fmla="*/ 2147483647 h 31"/>
                <a:gd name="T12" fmla="*/ 0 60000 65536"/>
                <a:gd name="T13" fmla="*/ 0 60000 65536"/>
                <a:gd name="T14" fmla="*/ 0 60000 65536"/>
                <a:gd name="T15" fmla="*/ 0 60000 65536"/>
                <a:gd name="T16" fmla="*/ 0 60000 65536"/>
                <a:gd name="T17" fmla="*/ 0 60000 65536"/>
                <a:gd name="T18" fmla="*/ 0 w 34"/>
                <a:gd name="T19" fmla="*/ 0 h 31"/>
                <a:gd name="T20" fmla="*/ 34 w 34"/>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34" h="31">
                  <a:moveTo>
                    <a:pt x="34" y="19"/>
                  </a:moveTo>
                  <a:lnTo>
                    <a:pt x="8" y="0"/>
                  </a:lnTo>
                  <a:lnTo>
                    <a:pt x="0" y="9"/>
                  </a:lnTo>
                  <a:lnTo>
                    <a:pt x="23" y="31"/>
                  </a:lnTo>
                  <a:lnTo>
                    <a:pt x="30" y="23"/>
                  </a:lnTo>
                  <a:lnTo>
                    <a:pt x="34" y="19"/>
                  </a:lnTo>
                  <a:close/>
                </a:path>
              </a:pathLst>
            </a:custGeom>
            <a:solidFill>
              <a:srgbClr val="000000"/>
            </a:solidFill>
            <a:ln w="9525">
              <a:noFill/>
              <a:round/>
              <a:headEnd/>
              <a:tailEnd/>
            </a:ln>
          </p:spPr>
          <p:txBody>
            <a:bodyPr/>
            <a:lstStyle/>
            <a:p>
              <a:endParaRPr lang="en-US"/>
            </a:p>
          </p:txBody>
        </p:sp>
        <p:sp>
          <p:nvSpPr>
            <p:cNvPr id="208164" name="Freeform 677"/>
            <p:cNvSpPr>
              <a:spLocks/>
            </p:cNvSpPr>
            <p:nvPr/>
          </p:nvSpPr>
          <p:spPr bwMode="auto">
            <a:xfrm>
              <a:off x="4752975" y="3511550"/>
              <a:ext cx="1588" cy="1588"/>
            </a:xfrm>
            <a:custGeom>
              <a:avLst/>
              <a:gdLst>
                <a:gd name="T0" fmla="*/ 2147483647 w 4"/>
                <a:gd name="T1" fmla="*/ 0 h 4"/>
                <a:gd name="T2" fmla="*/ 2147483647 w 4"/>
                <a:gd name="T3" fmla="*/ 2147483647 h 4"/>
                <a:gd name="T4" fmla="*/ 0 w 4"/>
                <a:gd name="T5" fmla="*/ 2147483647 h 4"/>
                <a:gd name="T6" fmla="*/ 2147483647 w 4"/>
                <a:gd name="T7" fmla="*/ 0 h 4"/>
                <a:gd name="T8" fmla="*/ 0 60000 65536"/>
                <a:gd name="T9" fmla="*/ 0 60000 65536"/>
                <a:gd name="T10" fmla="*/ 0 60000 65536"/>
                <a:gd name="T11" fmla="*/ 0 60000 65536"/>
                <a:gd name="T12" fmla="*/ 0 w 4"/>
                <a:gd name="T13" fmla="*/ 0 h 4"/>
                <a:gd name="T14" fmla="*/ 4 w 4"/>
                <a:gd name="T15" fmla="*/ 4 h 4"/>
              </a:gdLst>
              <a:ahLst/>
              <a:cxnLst>
                <a:cxn ang="T8">
                  <a:pos x="T0" y="T1"/>
                </a:cxn>
                <a:cxn ang="T9">
                  <a:pos x="T2" y="T3"/>
                </a:cxn>
                <a:cxn ang="T10">
                  <a:pos x="T4" y="T5"/>
                </a:cxn>
                <a:cxn ang="T11">
                  <a:pos x="T6" y="T7"/>
                </a:cxn>
              </a:cxnLst>
              <a:rect l="T12" t="T13" r="T14" b="T15"/>
              <a:pathLst>
                <a:path w="4" h="4">
                  <a:moveTo>
                    <a:pt x="4" y="0"/>
                  </a:moveTo>
                  <a:lnTo>
                    <a:pt x="3" y="2"/>
                  </a:lnTo>
                  <a:lnTo>
                    <a:pt x="0" y="4"/>
                  </a:lnTo>
                  <a:lnTo>
                    <a:pt x="4" y="0"/>
                  </a:lnTo>
                  <a:close/>
                </a:path>
              </a:pathLst>
            </a:custGeom>
            <a:solidFill>
              <a:srgbClr val="000000"/>
            </a:solidFill>
            <a:ln w="9525">
              <a:noFill/>
              <a:round/>
              <a:headEnd/>
              <a:tailEnd/>
            </a:ln>
          </p:spPr>
          <p:txBody>
            <a:bodyPr/>
            <a:lstStyle/>
            <a:p>
              <a:endParaRPr lang="en-US"/>
            </a:p>
          </p:txBody>
        </p:sp>
        <p:sp>
          <p:nvSpPr>
            <p:cNvPr id="208165" name="Freeform 678"/>
            <p:cNvSpPr>
              <a:spLocks/>
            </p:cNvSpPr>
            <p:nvPr/>
          </p:nvSpPr>
          <p:spPr bwMode="auto">
            <a:xfrm>
              <a:off x="4743450" y="3497263"/>
              <a:ext cx="14288" cy="14287"/>
            </a:xfrm>
            <a:custGeom>
              <a:avLst/>
              <a:gdLst>
                <a:gd name="T0" fmla="*/ 2147483647 w 37"/>
                <a:gd name="T1" fmla="*/ 0 h 37"/>
                <a:gd name="T2" fmla="*/ 2147483647 w 37"/>
                <a:gd name="T3" fmla="*/ 2147483647 h 37"/>
                <a:gd name="T4" fmla="*/ 0 w 37"/>
                <a:gd name="T5" fmla="*/ 2147483647 h 37"/>
                <a:gd name="T6" fmla="*/ 2147483647 w 37"/>
                <a:gd name="T7" fmla="*/ 2147483647 h 37"/>
                <a:gd name="T8" fmla="*/ 2147483647 w 37"/>
                <a:gd name="T9" fmla="*/ 2147483647 h 37"/>
                <a:gd name="T10" fmla="*/ 2147483647 w 37"/>
                <a:gd name="T11" fmla="*/ 0 h 37"/>
                <a:gd name="T12" fmla="*/ 0 60000 65536"/>
                <a:gd name="T13" fmla="*/ 0 60000 65536"/>
                <a:gd name="T14" fmla="*/ 0 60000 65536"/>
                <a:gd name="T15" fmla="*/ 0 60000 65536"/>
                <a:gd name="T16" fmla="*/ 0 60000 65536"/>
                <a:gd name="T17" fmla="*/ 0 60000 65536"/>
                <a:gd name="T18" fmla="*/ 0 w 37"/>
                <a:gd name="T19" fmla="*/ 0 h 37"/>
                <a:gd name="T20" fmla="*/ 37 w 37"/>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37" h="37">
                  <a:moveTo>
                    <a:pt x="16" y="0"/>
                  </a:moveTo>
                  <a:lnTo>
                    <a:pt x="8" y="7"/>
                  </a:lnTo>
                  <a:lnTo>
                    <a:pt x="0" y="23"/>
                  </a:lnTo>
                  <a:lnTo>
                    <a:pt x="29" y="37"/>
                  </a:lnTo>
                  <a:lnTo>
                    <a:pt x="37" y="21"/>
                  </a:lnTo>
                  <a:lnTo>
                    <a:pt x="16" y="0"/>
                  </a:lnTo>
                  <a:close/>
                </a:path>
              </a:pathLst>
            </a:custGeom>
            <a:solidFill>
              <a:srgbClr val="000000"/>
            </a:solidFill>
            <a:ln w="9525">
              <a:noFill/>
              <a:round/>
              <a:headEnd/>
              <a:tailEnd/>
            </a:ln>
          </p:spPr>
          <p:txBody>
            <a:bodyPr/>
            <a:lstStyle/>
            <a:p>
              <a:endParaRPr lang="en-US"/>
            </a:p>
          </p:txBody>
        </p:sp>
        <p:sp>
          <p:nvSpPr>
            <p:cNvPr id="208166" name="Freeform 679"/>
            <p:cNvSpPr>
              <a:spLocks/>
            </p:cNvSpPr>
            <p:nvPr/>
          </p:nvSpPr>
          <p:spPr bwMode="auto">
            <a:xfrm>
              <a:off x="4746625" y="3497263"/>
              <a:ext cx="3175" cy="1587"/>
            </a:xfrm>
            <a:custGeom>
              <a:avLst/>
              <a:gdLst>
                <a:gd name="T0" fmla="*/ 0 w 8"/>
                <a:gd name="T1" fmla="*/ 2147483647 h 7"/>
                <a:gd name="T2" fmla="*/ 2147483647 w 8"/>
                <a:gd name="T3" fmla="*/ 2147483647 h 7"/>
                <a:gd name="T4" fmla="*/ 2147483647 w 8"/>
                <a:gd name="T5" fmla="*/ 0 h 7"/>
                <a:gd name="T6" fmla="*/ 0 w 8"/>
                <a:gd name="T7" fmla="*/ 2147483647 h 7"/>
                <a:gd name="T8" fmla="*/ 0 60000 65536"/>
                <a:gd name="T9" fmla="*/ 0 60000 65536"/>
                <a:gd name="T10" fmla="*/ 0 60000 65536"/>
                <a:gd name="T11" fmla="*/ 0 60000 65536"/>
                <a:gd name="T12" fmla="*/ 0 w 8"/>
                <a:gd name="T13" fmla="*/ 0 h 7"/>
                <a:gd name="T14" fmla="*/ 8 w 8"/>
                <a:gd name="T15" fmla="*/ 7 h 7"/>
              </a:gdLst>
              <a:ahLst/>
              <a:cxnLst>
                <a:cxn ang="T8">
                  <a:pos x="T0" y="T1"/>
                </a:cxn>
                <a:cxn ang="T9">
                  <a:pos x="T2" y="T3"/>
                </a:cxn>
                <a:cxn ang="T10">
                  <a:pos x="T4" y="T5"/>
                </a:cxn>
                <a:cxn ang="T11">
                  <a:pos x="T6" y="T7"/>
                </a:cxn>
              </a:cxnLst>
              <a:rect l="T12" t="T13" r="T14" b="T15"/>
              <a:pathLst>
                <a:path w="8" h="7">
                  <a:moveTo>
                    <a:pt x="0" y="7"/>
                  </a:moveTo>
                  <a:lnTo>
                    <a:pt x="3" y="2"/>
                  </a:lnTo>
                  <a:lnTo>
                    <a:pt x="8" y="0"/>
                  </a:lnTo>
                  <a:lnTo>
                    <a:pt x="0" y="7"/>
                  </a:lnTo>
                  <a:close/>
                </a:path>
              </a:pathLst>
            </a:custGeom>
            <a:solidFill>
              <a:srgbClr val="000000"/>
            </a:solidFill>
            <a:ln w="9525">
              <a:noFill/>
              <a:round/>
              <a:headEnd/>
              <a:tailEnd/>
            </a:ln>
          </p:spPr>
          <p:txBody>
            <a:bodyPr/>
            <a:lstStyle/>
            <a:p>
              <a:endParaRPr lang="en-US"/>
            </a:p>
          </p:txBody>
        </p:sp>
        <p:sp>
          <p:nvSpPr>
            <p:cNvPr id="208167" name="Freeform 680"/>
            <p:cNvSpPr>
              <a:spLocks/>
            </p:cNvSpPr>
            <p:nvPr/>
          </p:nvSpPr>
          <p:spPr bwMode="auto">
            <a:xfrm>
              <a:off x="4749800" y="3492500"/>
              <a:ext cx="14288" cy="15875"/>
            </a:xfrm>
            <a:custGeom>
              <a:avLst/>
              <a:gdLst>
                <a:gd name="T0" fmla="*/ 2147483647 w 37"/>
                <a:gd name="T1" fmla="*/ 2147483647 h 37"/>
                <a:gd name="T2" fmla="*/ 2147483647 w 37"/>
                <a:gd name="T3" fmla="*/ 0 h 37"/>
                <a:gd name="T4" fmla="*/ 0 w 37"/>
                <a:gd name="T5" fmla="*/ 2147483647 h 37"/>
                <a:gd name="T6" fmla="*/ 2147483647 w 37"/>
                <a:gd name="T7" fmla="*/ 2147483647 h 37"/>
                <a:gd name="T8" fmla="*/ 2147483647 w 37"/>
                <a:gd name="T9" fmla="*/ 2147483647 h 37"/>
                <a:gd name="T10" fmla="*/ 2147483647 w 37"/>
                <a:gd name="T11" fmla="*/ 2147483647 h 37"/>
                <a:gd name="T12" fmla="*/ 0 60000 65536"/>
                <a:gd name="T13" fmla="*/ 0 60000 65536"/>
                <a:gd name="T14" fmla="*/ 0 60000 65536"/>
                <a:gd name="T15" fmla="*/ 0 60000 65536"/>
                <a:gd name="T16" fmla="*/ 0 60000 65536"/>
                <a:gd name="T17" fmla="*/ 0 60000 65536"/>
                <a:gd name="T18" fmla="*/ 0 w 37"/>
                <a:gd name="T19" fmla="*/ 0 h 37"/>
                <a:gd name="T20" fmla="*/ 37 w 37"/>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37" h="37">
                  <a:moveTo>
                    <a:pt x="37" y="23"/>
                  </a:moveTo>
                  <a:lnTo>
                    <a:pt x="16" y="0"/>
                  </a:lnTo>
                  <a:lnTo>
                    <a:pt x="0" y="9"/>
                  </a:lnTo>
                  <a:lnTo>
                    <a:pt x="13" y="37"/>
                  </a:lnTo>
                  <a:lnTo>
                    <a:pt x="29" y="29"/>
                  </a:lnTo>
                  <a:lnTo>
                    <a:pt x="37" y="23"/>
                  </a:lnTo>
                  <a:close/>
                </a:path>
              </a:pathLst>
            </a:custGeom>
            <a:solidFill>
              <a:srgbClr val="000000"/>
            </a:solidFill>
            <a:ln w="9525">
              <a:noFill/>
              <a:round/>
              <a:headEnd/>
              <a:tailEnd/>
            </a:ln>
          </p:spPr>
          <p:txBody>
            <a:bodyPr/>
            <a:lstStyle/>
            <a:p>
              <a:endParaRPr lang="en-US"/>
            </a:p>
          </p:txBody>
        </p:sp>
        <p:sp>
          <p:nvSpPr>
            <p:cNvPr id="208168" name="Freeform 681"/>
            <p:cNvSpPr>
              <a:spLocks/>
            </p:cNvSpPr>
            <p:nvPr/>
          </p:nvSpPr>
          <p:spPr bwMode="auto">
            <a:xfrm>
              <a:off x="4760913" y="3502025"/>
              <a:ext cx="3175" cy="1588"/>
            </a:xfrm>
            <a:custGeom>
              <a:avLst/>
              <a:gdLst>
                <a:gd name="T0" fmla="*/ 2147483647 w 8"/>
                <a:gd name="T1" fmla="*/ 0 h 6"/>
                <a:gd name="T2" fmla="*/ 2147483647 w 8"/>
                <a:gd name="T3" fmla="*/ 2147483647 h 6"/>
                <a:gd name="T4" fmla="*/ 0 w 8"/>
                <a:gd name="T5" fmla="*/ 2147483647 h 6"/>
                <a:gd name="T6" fmla="*/ 2147483647 w 8"/>
                <a:gd name="T7" fmla="*/ 0 h 6"/>
                <a:gd name="T8" fmla="*/ 0 60000 65536"/>
                <a:gd name="T9" fmla="*/ 0 60000 65536"/>
                <a:gd name="T10" fmla="*/ 0 60000 65536"/>
                <a:gd name="T11" fmla="*/ 0 60000 65536"/>
                <a:gd name="T12" fmla="*/ 0 w 8"/>
                <a:gd name="T13" fmla="*/ 0 h 6"/>
                <a:gd name="T14" fmla="*/ 8 w 8"/>
                <a:gd name="T15" fmla="*/ 6 h 6"/>
              </a:gdLst>
              <a:ahLst/>
              <a:cxnLst>
                <a:cxn ang="T8">
                  <a:pos x="T0" y="T1"/>
                </a:cxn>
                <a:cxn ang="T9">
                  <a:pos x="T2" y="T3"/>
                </a:cxn>
                <a:cxn ang="T10">
                  <a:pos x="T4" y="T5"/>
                </a:cxn>
                <a:cxn ang="T11">
                  <a:pos x="T6" y="T7"/>
                </a:cxn>
              </a:cxnLst>
              <a:rect l="T12" t="T13" r="T14" b="T15"/>
              <a:pathLst>
                <a:path w="8" h="6">
                  <a:moveTo>
                    <a:pt x="8" y="0"/>
                  </a:moveTo>
                  <a:lnTo>
                    <a:pt x="5" y="3"/>
                  </a:lnTo>
                  <a:lnTo>
                    <a:pt x="0" y="6"/>
                  </a:lnTo>
                  <a:lnTo>
                    <a:pt x="8" y="0"/>
                  </a:lnTo>
                  <a:close/>
                </a:path>
              </a:pathLst>
            </a:custGeom>
            <a:solidFill>
              <a:srgbClr val="000000"/>
            </a:solidFill>
            <a:ln w="9525">
              <a:noFill/>
              <a:round/>
              <a:headEnd/>
              <a:tailEnd/>
            </a:ln>
          </p:spPr>
          <p:txBody>
            <a:bodyPr/>
            <a:lstStyle/>
            <a:p>
              <a:endParaRPr lang="en-US"/>
            </a:p>
          </p:txBody>
        </p:sp>
        <p:sp>
          <p:nvSpPr>
            <p:cNvPr id="208169" name="Freeform 682"/>
            <p:cNvSpPr>
              <a:spLocks/>
            </p:cNvSpPr>
            <p:nvPr/>
          </p:nvSpPr>
          <p:spPr bwMode="auto">
            <a:xfrm>
              <a:off x="4752975" y="3489325"/>
              <a:ext cx="14288" cy="12700"/>
            </a:xfrm>
            <a:custGeom>
              <a:avLst/>
              <a:gdLst>
                <a:gd name="T0" fmla="*/ 2147483647 w 36"/>
                <a:gd name="T1" fmla="*/ 0 h 30"/>
                <a:gd name="T2" fmla="*/ 2147483647 w 36"/>
                <a:gd name="T3" fmla="*/ 2147483647 h 30"/>
                <a:gd name="T4" fmla="*/ 2147483647 w 36"/>
                <a:gd name="T5" fmla="*/ 2147483647 h 30"/>
                <a:gd name="T6" fmla="*/ 0 w 36"/>
                <a:gd name="T7" fmla="*/ 2147483647 h 30"/>
                <a:gd name="T8" fmla="*/ 2147483647 w 36"/>
                <a:gd name="T9" fmla="*/ 0 h 30"/>
                <a:gd name="T10" fmla="*/ 0 60000 65536"/>
                <a:gd name="T11" fmla="*/ 0 60000 65536"/>
                <a:gd name="T12" fmla="*/ 0 60000 65536"/>
                <a:gd name="T13" fmla="*/ 0 60000 65536"/>
                <a:gd name="T14" fmla="*/ 0 60000 65536"/>
                <a:gd name="T15" fmla="*/ 0 w 36"/>
                <a:gd name="T16" fmla="*/ 0 h 30"/>
                <a:gd name="T17" fmla="*/ 36 w 36"/>
                <a:gd name="T18" fmla="*/ 30 h 30"/>
              </a:gdLst>
              <a:ahLst/>
              <a:cxnLst>
                <a:cxn ang="T10">
                  <a:pos x="T0" y="T1"/>
                </a:cxn>
                <a:cxn ang="T11">
                  <a:pos x="T2" y="T3"/>
                </a:cxn>
                <a:cxn ang="T12">
                  <a:pos x="T4" y="T5"/>
                </a:cxn>
                <a:cxn ang="T13">
                  <a:pos x="T6" y="T7"/>
                </a:cxn>
                <a:cxn ang="T14">
                  <a:pos x="T8" y="T9"/>
                </a:cxn>
              </a:cxnLst>
              <a:rect l="T15" t="T16" r="T17" b="T18"/>
              <a:pathLst>
                <a:path w="36" h="30">
                  <a:moveTo>
                    <a:pt x="8" y="0"/>
                  </a:moveTo>
                  <a:lnTo>
                    <a:pt x="36" y="14"/>
                  </a:lnTo>
                  <a:lnTo>
                    <a:pt x="29" y="30"/>
                  </a:lnTo>
                  <a:lnTo>
                    <a:pt x="0" y="15"/>
                  </a:lnTo>
                  <a:lnTo>
                    <a:pt x="8" y="0"/>
                  </a:lnTo>
                  <a:close/>
                </a:path>
              </a:pathLst>
            </a:custGeom>
            <a:solidFill>
              <a:srgbClr val="000000"/>
            </a:solidFill>
            <a:ln w="9525">
              <a:noFill/>
              <a:round/>
              <a:headEnd/>
              <a:tailEnd/>
            </a:ln>
          </p:spPr>
          <p:txBody>
            <a:bodyPr/>
            <a:lstStyle/>
            <a:p>
              <a:endParaRPr lang="en-US"/>
            </a:p>
          </p:txBody>
        </p:sp>
        <p:sp>
          <p:nvSpPr>
            <p:cNvPr id="208170" name="Freeform 683"/>
            <p:cNvSpPr>
              <a:spLocks/>
            </p:cNvSpPr>
            <p:nvPr/>
          </p:nvSpPr>
          <p:spPr bwMode="auto">
            <a:xfrm>
              <a:off x="4784725" y="3457575"/>
              <a:ext cx="11113" cy="12700"/>
            </a:xfrm>
            <a:custGeom>
              <a:avLst/>
              <a:gdLst>
                <a:gd name="T0" fmla="*/ 2147483647 w 26"/>
                <a:gd name="T1" fmla="*/ 2147483647 h 31"/>
                <a:gd name="T2" fmla="*/ 2147483647 w 26"/>
                <a:gd name="T3" fmla="*/ 0 h 31"/>
                <a:gd name="T4" fmla="*/ 0 w 26"/>
                <a:gd name="T5" fmla="*/ 2147483647 h 31"/>
                <a:gd name="T6" fmla="*/ 2147483647 w 26"/>
                <a:gd name="T7" fmla="*/ 2147483647 h 31"/>
                <a:gd name="T8" fmla="*/ 2147483647 w 26"/>
                <a:gd name="T9" fmla="*/ 2147483647 h 31"/>
                <a:gd name="T10" fmla="*/ 2147483647 w 26"/>
                <a:gd name="T11" fmla="*/ 2147483647 h 31"/>
                <a:gd name="T12" fmla="*/ 0 60000 65536"/>
                <a:gd name="T13" fmla="*/ 0 60000 65536"/>
                <a:gd name="T14" fmla="*/ 0 60000 65536"/>
                <a:gd name="T15" fmla="*/ 0 60000 65536"/>
                <a:gd name="T16" fmla="*/ 0 60000 65536"/>
                <a:gd name="T17" fmla="*/ 0 60000 65536"/>
                <a:gd name="T18" fmla="*/ 0 w 26"/>
                <a:gd name="T19" fmla="*/ 0 h 31"/>
                <a:gd name="T20" fmla="*/ 26 w 26"/>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26" h="31">
                  <a:moveTo>
                    <a:pt x="26" y="21"/>
                  </a:moveTo>
                  <a:lnTo>
                    <a:pt x="5" y="0"/>
                  </a:lnTo>
                  <a:lnTo>
                    <a:pt x="0" y="2"/>
                  </a:lnTo>
                  <a:lnTo>
                    <a:pt x="14" y="31"/>
                  </a:lnTo>
                  <a:lnTo>
                    <a:pt x="18" y="28"/>
                  </a:lnTo>
                  <a:lnTo>
                    <a:pt x="26" y="21"/>
                  </a:lnTo>
                  <a:close/>
                </a:path>
              </a:pathLst>
            </a:custGeom>
            <a:solidFill>
              <a:srgbClr val="000000"/>
            </a:solidFill>
            <a:ln w="9525">
              <a:noFill/>
              <a:round/>
              <a:headEnd/>
              <a:tailEnd/>
            </a:ln>
          </p:spPr>
          <p:txBody>
            <a:bodyPr/>
            <a:lstStyle/>
            <a:p>
              <a:endParaRPr lang="en-US"/>
            </a:p>
          </p:txBody>
        </p:sp>
        <p:sp>
          <p:nvSpPr>
            <p:cNvPr id="208171" name="Freeform 684"/>
            <p:cNvSpPr>
              <a:spLocks/>
            </p:cNvSpPr>
            <p:nvPr/>
          </p:nvSpPr>
          <p:spPr bwMode="auto">
            <a:xfrm>
              <a:off x="4792663" y="3467100"/>
              <a:ext cx="3175" cy="3175"/>
            </a:xfrm>
            <a:custGeom>
              <a:avLst/>
              <a:gdLst>
                <a:gd name="T0" fmla="*/ 2147483647 w 8"/>
                <a:gd name="T1" fmla="*/ 0 h 7"/>
                <a:gd name="T2" fmla="*/ 2147483647 w 8"/>
                <a:gd name="T3" fmla="*/ 2147483647 h 7"/>
                <a:gd name="T4" fmla="*/ 0 w 8"/>
                <a:gd name="T5" fmla="*/ 2147483647 h 7"/>
                <a:gd name="T6" fmla="*/ 2147483647 w 8"/>
                <a:gd name="T7" fmla="*/ 0 h 7"/>
                <a:gd name="T8" fmla="*/ 0 60000 65536"/>
                <a:gd name="T9" fmla="*/ 0 60000 65536"/>
                <a:gd name="T10" fmla="*/ 0 60000 65536"/>
                <a:gd name="T11" fmla="*/ 0 60000 65536"/>
                <a:gd name="T12" fmla="*/ 0 w 8"/>
                <a:gd name="T13" fmla="*/ 0 h 7"/>
                <a:gd name="T14" fmla="*/ 8 w 8"/>
                <a:gd name="T15" fmla="*/ 7 h 7"/>
              </a:gdLst>
              <a:ahLst/>
              <a:cxnLst>
                <a:cxn ang="T8">
                  <a:pos x="T0" y="T1"/>
                </a:cxn>
                <a:cxn ang="T9">
                  <a:pos x="T2" y="T3"/>
                </a:cxn>
                <a:cxn ang="T10">
                  <a:pos x="T4" y="T5"/>
                </a:cxn>
                <a:cxn ang="T11">
                  <a:pos x="T6" y="T7"/>
                </a:cxn>
              </a:cxnLst>
              <a:rect l="T12" t="T13" r="T14" b="T15"/>
              <a:pathLst>
                <a:path w="8" h="7">
                  <a:moveTo>
                    <a:pt x="8" y="0"/>
                  </a:moveTo>
                  <a:lnTo>
                    <a:pt x="5" y="5"/>
                  </a:lnTo>
                  <a:lnTo>
                    <a:pt x="0" y="7"/>
                  </a:lnTo>
                  <a:lnTo>
                    <a:pt x="8" y="0"/>
                  </a:lnTo>
                  <a:close/>
                </a:path>
              </a:pathLst>
            </a:custGeom>
            <a:solidFill>
              <a:srgbClr val="000000"/>
            </a:solidFill>
            <a:ln w="9525">
              <a:noFill/>
              <a:round/>
              <a:headEnd/>
              <a:tailEnd/>
            </a:ln>
          </p:spPr>
          <p:txBody>
            <a:bodyPr/>
            <a:lstStyle/>
            <a:p>
              <a:endParaRPr lang="en-US"/>
            </a:p>
          </p:txBody>
        </p:sp>
        <p:sp>
          <p:nvSpPr>
            <p:cNvPr id="208172" name="Freeform 685"/>
            <p:cNvSpPr>
              <a:spLocks/>
            </p:cNvSpPr>
            <p:nvPr/>
          </p:nvSpPr>
          <p:spPr bwMode="auto">
            <a:xfrm>
              <a:off x="4784725" y="3451225"/>
              <a:ext cx="14288" cy="15875"/>
            </a:xfrm>
            <a:custGeom>
              <a:avLst/>
              <a:gdLst>
                <a:gd name="T0" fmla="*/ 2147483647 w 36"/>
                <a:gd name="T1" fmla="*/ 0 h 37"/>
                <a:gd name="T2" fmla="*/ 2147483647 w 36"/>
                <a:gd name="T3" fmla="*/ 2147483647 h 37"/>
                <a:gd name="T4" fmla="*/ 0 w 36"/>
                <a:gd name="T5" fmla="*/ 2147483647 h 37"/>
                <a:gd name="T6" fmla="*/ 2147483647 w 36"/>
                <a:gd name="T7" fmla="*/ 2147483647 h 37"/>
                <a:gd name="T8" fmla="*/ 2147483647 w 36"/>
                <a:gd name="T9" fmla="*/ 2147483647 h 37"/>
                <a:gd name="T10" fmla="*/ 2147483647 w 36"/>
                <a:gd name="T11" fmla="*/ 0 h 37"/>
                <a:gd name="T12" fmla="*/ 0 60000 65536"/>
                <a:gd name="T13" fmla="*/ 0 60000 65536"/>
                <a:gd name="T14" fmla="*/ 0 60000 65536"/>
                <a:gd name="T15" fmla="*/ 0 60000 65536"/>
                <a:gd name="T16" fmla="*/ 0 60000 65536"/>
                <a:gd name="T17" fmla="*/ 0 60000 65536"/>
                <a:gd name="T18" fmla="*/ 0 w 36"/>
                <a:gd name="T19" fmla="*/ 0 h 37"/>
                <a:gd name="T20" fmla="*/ 36 w 36"/>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36" h="37">
                  <a:moveTo>
                    <a:pt x="15" y="0"/>
                  </a:moveTo>
                  <a:lnTo>
                    <a:pt x="8" y="7"/>
                  </a:lnTo>
                  <a:lnTo>
                    <a:pt x="0" y="23"/>
                  </a:lnTo>
                  <a:lnTo>
                    <a:pt x="29" y="37"/>
                  </a:lnTo>
                  <a:lnTo>
                    <a:pt x="36" y="21"/>
                  </a:lnTo>
                  <a:lnTo>
                    <a:pt x="15" y="0"/>
                  </a:lnTo>
                  <a:close/>
                </a:path>
              </a:pathLst>
            </a:custGeom>
            <a:solidFill>
              <a:srgbClr val="000000"/>
            </a:solidFill>
            <a:ln w="9525">
              <a:noFill/>
              <a:round/>
              <a:headEnd/>
              <a:tailEnd/>
            </a:ln>
          </p:spPr>
          <p:txBody>
            <a:bodyPr/>
            <a:lstStyle/>
            <a:p>
              <a:endParaRPr lang="en-US"/>
            </a:p>
          </p:txBody>
        </p:sp>
        <p:sp>
          <p:nvSpPr>
            <p:cNvPr id="208173" name="Freeform 686"/>
            <p:cNvSpPr>
              <a:spLocks/>
            </p:cNvSpPr>
            <p:nvPr/>
          </p:nvSpPr>
          <p:spPr bwMode="auto">
            <a:xfrm>
              <a:off x="4787900" y="3451225"/>
              <a:ext cx="3175" cy="3175"/>
            </a:xfrm>
            <a:custGeom>
              <a:avLst/>
              <a:gdLst>
                <a:gd name="T0" fmla="*/ 0 w 7"/>
                <a:gd name="T1" fmla="*/ 2147483647 h 7"/>
                <a:gd name="T2" fmla="*/ 2147483647 w 7"/>
                <a:gd name="T3" fmla="*/ 2147483647 h 7"/>
                <a:gd name="T4" fmla="*/ 2147483647 w 7"/>
                <a:gd name="T5" fmla="*/ 0 h 7"/>
                <a:gd name="T6" fmla="*/ 0 w 7"/>
                <a:gd name="T7" fmla="*/ 2147483647 h 7"/>
                <a:gd name="T8" fmla="*/ 0 60000 65536"/>
                <a:gd name="T9" fmla="*/ 0 60000 65536"/>
                <a:gd name="T10" fmla="*/ 0 60000 65536"/>
                <a:gd name="T11" fmla="*/ 0 60000 65536"/>
                <a:gd name="T12" fmla="*/ 0 w 7"/>
                <a:gd name="T13" fmla="*/ 0 h 7"/>
                <a:gd name="T14" fmla="*/ 7 w 7"/>
                <a:gd name="T15" fmla="*/ 7 h 7"/>
              </a:gdLst>
              <a:ahLst/>
              <a:cxnLst>
                <a:cxn ang="T8">
                  <a:pos x="T0" y="T1"/>
                </a:cxn>
                <a:cxn ang="T9">
                  <a:pos x="T2" y="T3"/>
                </a:cxn>
                <a:cxn ang="T10">
                  <a:pos x="T4" y="T5"/>
                </a:cxn>
                <a:cxn ang="T11">
                  <a:pos x="T6" y="T7"/>
                </a:cxn>
              </a:cxnLst>
              <a:rect l="T12" t="T13" r="T14" b="T15"/>
              <a:pathLst>
                <a:path w="7" h="7">
                  <a:moveTo>
                    <a:pt x="0" y="7"/>
                  </a:moveTo>
                  <a:lnTo>
                    <a:pt x="2" y="2"/>
                  </a:lnTo>
                  <a:lnTo>
                    <a:pt x="7" y="0"/>
                  </a:lnTo>
                  <a:lnTo>
                    <a:pt x="0" y="7"/>
                  </a:lnTo>
                  <a:close/>
                </a:path>
              </a:pathLst>
            </a:custGeom>
            <a:solidFill>
              <a:srgbClr val="000000"/>
            </a:solidFill>
            <a:ln w="9525">
              <a:noFill/>
              <a:round/>
              <a:headEnd/>
              <a:tailEnd/>
            </a:ln>
          </p:spPr>
          <p:txBody>
            <a:bodyPr/>
            <a:lstStyle/>
            <a:p>
              <a:endParaRPr lang="en-US"/>
            </a:p>
          </p:txBody>
        </p:sp>
        <p:sp>
          <p:nvSpPr>
            <p:cNvPr id="208174" name="Freeform 687"/>
            <p:cNvSpPr>
              <a:spLocks/>
            </p:cNvSpPr>
            <p:nvPr/>
          </p:nvSpPr>
          <p:spPr bwMode="auto">
            <a:xfrm>
              <a:off x="4791075" y="3448050"/>
              <a:ext cx="14288" cy="15875"/>
            </a:xfrm>
            <a:custGeom>
              <a:avLst/>
              <a:gdLst>
                <a:gd name="T0" fmla="*/ 2147483647 w 37"/>
                <a:gd name="T1" fmla="*/ 2147483647 h 37"/>
                <a:gd name="T2" fmla="*/ 2147483647 w 37"/>
                <a:gd name="T3" fmla="*/ 0 h 37"/>
                <a:gd name="T4" fmla="*/ 0 w 37"/>
                <a:gd name="T5" fmla="*/ 2147483647 h 37"/>
                <a:gd name="T6" fmla="*/ 2147483647 w 37"/>
                <a:gd name="T7" fmla="*/ 2147483647 h 37"/>
                <a:gd name="T8" fmla="*/ 2147483647 w 37"/>
                <a:gd name="T9" fmla="*/ 2147483647 h 37"/>
                <a:gd name="T10" fmla="*/ 2147483647 w 37"/>
                <a:gd name="T11" fmla="*/ 2147483647 h 37"/>
                <a:gd name="T12" fmla="*/ 0 60000 65536"/>
                <a:gd name="T13" fmla="*/ 0 60000 65536"/>
                <a:gd name="T14" fmla="*/ 0 60000 65536"/>
                <a:gd name="T15" fmla="*/ 0 60000 65536"/>
                <a:gd name="T16" fmla="*/ 0 60000 65536"/>
                <a:gd name="T17" fmla="*/ 0 60000 65536"/>
                <a:gd name="T18" fmla="*/ 0 w 37"/>
                <a:gd name="T19" fmla="*/ 0 h 37"/>
                <a:gd name="T20" fmla="*/ 37 w 37"/>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37" h="37">
                  <a:moveTo>
                    <a:pt x="37" y="22"/>
                  </a:moveTo>
                  <a:lnTo>
                    <a:pt x="16" y="0"/>
                  </a:lnTo>
                  <a:lnTo>
                    <a:pt x="0" y="9"/>
                  </a:lnTo>
                  <a:lnTo>
                    <a:pt x="15" y="37"/>
                  </a:lnTo>
                  <a:lnTo>
                    <a:pt x="31" y="29"/>
                  </a:lnTo>
                  <a:lnTo>
                    <a:pt x="37" y="22"/>
                  </a:lnTo>
                  <a:close/>
                </a:path>
              </a:pathLst>
            </a:custGeom>
            <a:solidFill>
              <a:srgbClr val="000000"/>
            </a:solidFill>
            <a:ln w="9525">
              <a:noFill/>
              <a:round/>
              <a:headEnd/>
              <a:tailEnd/>
            </a:ln>
          </p:spPr>
          <p:txBody>
            <a:bodyPr/>
            <a:lstStyle/>
            <a:p>
              <a:endParaRPr lang="en-US"/>
            </a:p>
          </p:txBody>
        </p:sp>
        <p:sp>
          <p:nvSpPr>
            <p:cNvPr id="208175" name="Freeform 688"/>
            <p:cNvSpPr>
              <a:spLocks/>
            </p:cNvSpPr>
            <p:nvPr/>
          </p:nvSpPr>
          <p:spPr bwMode="auto">
            <a:xfrm>
              <a:off x="4802188" y="3457575"/>
              <a:ext cx="3175" cy="1588"/>
            </a:xfrm>
            <a:custGeom>
              <a:avLst/>
              <a:gdLst>
                <a:gd name="T0" fmla="*/ 2147483647 w 6"/>
                <a:gd name="T1" fmla="*/ 0 h 7"/>
                <a:gd name="T2" fmla="*/ 2147483647 w 6"/>
                <a:gd name="T3" fmla="*/ 2147483647 h 7"/>
                <a:gd name="T4" fmla="*/ 0 w 6"/>
                <a:gd name="T5" fmla="*/ 2147483647 h 7"/>
                <a:gd name="T6" fmla="*/ 2147483647 w 6"/>
                <a:gd name="T7" fmla="*/ 0 h 7"/>
                <a:gd name="T8" fmla="*/ 0 60000 65536"/>
                <a:gd name="T9" fmla="*/ 0 60000 65536"/>
                <a:gd name="T10" fmla="*/ 0 60000 65536"/>
                <a:gd name="T11" fmla="*/ 0 60000 65536"/>
                <a:gd name="T12" fmla="*/ 0 w 6"/>
                <a:gd name="T13" fmla="*/ 0 h 7"/>
                <a:gd name="T14" fmla="*/ 6 w 6"/>
                <a:gd name="T15" fmla="*/ 7 h 7"/>
              </a:gdLst>
              <a:ahLst/>
              <a:cxnLst>
                <a:cxn ang="T8">
                  <a:pos x="T0" y="T1"/>
                </a:cxn>
                <a:cxn ang="T9">
                  <a:pos x="T2" y="T3"/>
                </a:cxn>
                <a:cxn ang="T10">
                  <a:pos x="T4" y="T5"/>
                </a:cxn>
                <a:cxn ang="T11">
                  <a:pos x="T6" y="T7"/>
                </a:cxn>
              </a:cxnLst>
              <a:rect l="T12" t="T13" r="T14" b="T15"/>
              <a:pathLst>
                <a:path w="6" h="7">
                  <a:moveTo>
                    <a:pt x="6" y="0"/>
                  </a:moveTo>
                  <a:lnTo>
                    <a:pt x="5" y="5"/>
                  </a:lnTo>
                  <a:lnTo>
                    <a:pt x="0" y="7"/>
                  </a:lnTo>
                  <a:lnTo>
                    <a:pt x="6" y="0"/>
                  </a:lnTo>
                  <a:close/>
                </a:path>
              </a:pathLst>
            </a:custGeom>
            <a:solidFill>
              <a:srgbClr val="000000"/>
            </a:solidFill>
            <a:ln w="9525">
              <a:noFill/>
              <a:round/>
              <a:headEnd/>
              <a:tailEnd/>
            </a:ln>
          </p:spPr>
          <p:txBody>
            <a:bodyPr/>
            <a:lstStyle/>
            <a:p>
              <a:endParaRPr lang="en-US"/>
            </a:p>
          </p:txBody>
        </p:sp>
        <p:sp>
          <p:nvSpPr>
            <p:cNvPr id="208176" name="Freeform 689"/>
            <p:cNvSpPr>
              <a:spLocks/>
            </p:cNvSpPr>
            <p:nvPr/>
          </p:nvSpPr>
          <p:spPr bwMode="auto">
            <a:xfrm>
              <a:off x="4794250" y="3441700"/>
              <a:ext cx="14288" cy="15875"/>
            </a:xfrm>
            <a:custGeom>
              <a:avLst/>
              <a:gdLst>
                <a:gd name="T0" fmla="*/ 2147483647 w 37"/>
                <a:gd name="T1" fmla="*/ 0 h 38"/>
                <a:gd name="T2" fmla="*/ 2147483647 w 37"/>
                <a:gd name="T3" fmla="*/ 2147483647 h 38"/>
                <a:gd name="T4" fmla="*/ 0 w 37"/>
                <a:gd name="T5" fmla="*/ 2147483647 h 38"/>
                <a:gd name="T6" fmla="*/ 2147483647 w 37"/>
                <a:gd name="T7" fmla="*/ 2147483647 h 38"/>
                <a:gd name="T8" fmla="*/ 2147483647 w 37"/>
                <a:gd name="T9" fmla="*/ 2147483647 h 38"/>
                <a:gd name="T10" fmla="*/ 2147483647 w 37"/>
                <a:gd name="T11" fmla="*/ 0 h 38"/>
                <a:gd name="T12" fmla="*/ 0 60000 65536"/>
                <a:gd name="T13" fmla="*/ 0 60000 65536"/>
                <a:gd name="T14" fmla="*/ 0 60000 65536"/>
                <a:gd name="T15" fmla="*/ 0 60000 65536"/>
                <a:gd name="T16" fmla="*/ 0 60000 65536"/>
                <a:gd name="T17" fmla="*/ 0 60000 65536"/>
                <a:gd name="T18" fmla="*/ 0 w 37"/>
                <a:gd name="T19" fmla="*/ 0 h 38"/>
                <a:gd name="T20" fmla="*/ 37 w 37"/>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37" h="38">
                  <a:moveTo>
                    <a:pt x="16" y="0"/>
                  </a:moveTo>
                  <a:lnTo>
                    <a:pt x="8" y="8"/>
                  </a:lnTo>
                  <a:lnTo>
                    <a:pt x="0" y="24"/>
                  </a:lnTo>
                  <a:lnTo>
                    <a:pt x="28" y="38"/>
                  </a:lnTo>
                  <a:lnTo>
                    <a:pt x="37" y="22"/>
                  </a:lnTo>
                  <a:lnTo>
                    <a:pt x="16" y="0"/>
                  </a:lnTo>
                  <a:close/>
                </a:path>
              </a:pathLst>
            </a:custGeom>
            <a:solidFill>
              <a:srgbClr val="000000"/>
            </a:solidFill>
            <a:ln w="9525">
              <a:noFill/>
              <a:round/>
              <a:headEnd/>
              <a:tailEnd/>
            </a:ln>
          </p:spPr>
          <p:txBody>
            <a:bodyPr/>
            <a:lstStyle/>
            <a:p>
              <a:endParaRPr lang="en-US"/>
            </a:p>
          </p:txBody>
        </p:sp>
        <p:sp>
          <p:nvSpPr>
            <p:cNvPr id="208177" name="Freeform 690"/>
            <p:cNvSpPr>
              <a:spLocks/>
            </p:cNvSpPr>
            <p:nvPr/>
          </p:nvSpPr>
          <p:spPr bwMode="auto">
            <a:xfrm>
              <a:off x="4797425" y="3441700"/>
              <a:ext cx="3175" cy="3175"/>
            </a:xfrm>
            <a:custGeom>
              <a:avLst/>
              <a:gdLst>
                <a:gd name="T0" fmla="*/ 0 w 8"/>
                <a:gd name="T1" fmla="*/ 2147483647 h 8"/>
                <a:gd name="T2" fmla="*/ 2147483647 w 8"/>
                <a:gd name="T3" fmla="*/ 2147483647 h 8"/>
                <a:gd name="T4" fmla="*/ 2147483647 w 8"/>
                <a:gd name="T5" fmla="*/ 0 h 8"/>
                <a:gd name="T6" fmla="*/ 0 w 8"/>
                <a:gd name="T7" fmla="*/ 2147483647 h 8"/>
                <a:gd name="T8" fmla="*/ 0 60000 65536"/>
                <a:gd name="T9" fmla="*/ 0 60000 65536"/>
                <a:gd name="T10" fmla="*/ 0 60000 65536"/>
                <a:gd name="T11" fmla="*/ 0 60000 65536"/>
                <a:gd name="T12" fmla="*/ 0 w 8"/>
                <a:gd name="T13" fmla="*/ 0 h 8"/>
                <a:gd name="T14" fmla="*/ 8 w 8"/>
                <a:gd name="T15" fmla="*/ 8 h 8"/>
              </a:gdLst>
              <a:ahLst/>
              <a:cxnLst>
                <a:cxn ang="T8">
                  <a:pos x="T0" y="T1"/>
                </a:cxn>
                <a:cxn ang="T9">
                  <a:pos x="T2" y="T3"/>
                </a:cxn>
                <a:cxn ang="T10">
                  <a:pos x="T4" y="T5"/>
                </a:cxn>
                <a:cxn ang="T11">
                  <a:pos x="T6" y="T7"/>
                </a:cxn>
              </a:cxnLst>
              <a:rect l="T12" t="T13" r="T14" b="T15"/>
              <a:pathLst>
                <a:path w="8" h="8">
                  <a:moveTo>
                    <a:pt x="0" y="8"/>
                  </a:moveTo>
                  <a:lnTo>
                    <a:pt x="3" y="3"/>
                  </a:lnTo>
                  <a:lnTo>
                    <a:pt x="8" y="0"/>
                  </a:lnTo>
                  <a:lnTo>
                    <a:pt x="0" y="8"/>
                  </a:lnTo>
                  <a:close/>
                </a:path>
              </a:pathLst>
            </a:custGeom>
            <a:solidFill>
              <a:srgbClr val="000000"/>
            </a:solidFill>
            <a:ln w="9525">
              <a:noFill/>
              <a:round/>
              <a:headEnd/>
              <a:tailEnd/>
            </a:ln>
          </p:spPr>
          <p:txBody>
            <a:bodyPr/>
            <a:lstStyle/>
            <a:p>
              <a:endParaRPr lang="en-US"/>
            </a:p>
          </p:txBody>
        </p:sp>
        <p:sp>
          <p:nvSpPr>
            <p:cNvPr id="208178" name="Freeform 691"/>
            <p:cNvSpPr>
              <a:spLocks/>
            </p:cNvSpPr>
            <p:nvPr/>
          </p:nvSpPr>
          <p:spPr bwMode="auto">
            <a:xfrm>
              <a:off x="4800600" y="3438525"/>
              <a:ext cx="14288" cy="14288"/>
            </a:xfrm>
            <a:custGeom>
              <a:avLst/>
              <a:gdLst>
                <a:gd name="T0" fmla="*/ 2147483647 w 37"/>
                <a:gd name="T1" fmla="*/ 2147483647 h 36"/>
                <a:gd name="T2" fmla="*/ 2147483647 w 37"/>
                <a:gd name="T3" fmla="*/ 0 h 36"/>
                <a:gd name="T4" fmla="*/ 0 w 37"/>
                <a:gd name="T5" fmla="*/ 2147483647 h 36"/>
                <a:gd name="T6" fmla="*/ 2147483647 w 37"/>
                <a:gd name="T7" fmla="*/ 2147483647 h 36"/>
                <a:gd name="T8" fmla="*/ 2147483647 w 37"/>
                <a:gd name="T9" fmla="*/ 2147483647 h 36"/>
                <a:gd name="T10" fmla="*/ 2147483647 w 37"/>
                <a:gd name="T11" fmla="*/ 2147483647 h 36"/>
                <a:gd name="T12" fmla="*/ 0 60000 65536"/>
                <a:gd name="T13" fmla="*/ 0 60000 65536"/>
                <a:gd name="T14" fmla="*/ 0 60000 65536"/>
                <a:gd name="T15" fmla="*/ 0 60000 65536"/>
                <a:gd name="T16" fmla="*/ 0 60000 65536"/>
                <a:gd name="T17" fmla="*/ 0 60000 65536"/>
                <a:gd name="T18" fmla="*/ 0 w 37"/>
                <a:gd name="T19" fmla="*/ 0 h 36"/>
                <a:gd name="T20" fmla="*/ 37 w 37"/>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37" h="36">
                  <a:moveTo>
                    <a:pt x="37" y="21"/>
                  </a:moveTo>
                  <a:lnTo>
                    <a:pt x="16" y="0"/>
                  </a:lnTo>
                  <a:lnTo>
                    <a:pt x="0" y="7"/>
                  </a:lnTo>
                  <a:lnTo>
                    <a:pt x="13" y="36"/>
                  </a:lnTo>
                  <a:lnTo>
                    <a:pt x="29" y="28"/>
                  </a:lnTo>
                  <a:lnTo>
                    <a:pt x="37" y="21"/>
                  </a:lnTo>
                  <a:close/>
                </a:path>
              </a:pathLst>
            </a:custGeom>
            <a:solidFill>
              <a:srgbClr val="000000"/>
            </a:solidFill>
            <a:ln w="9525">
              <a:noFill/>
              <a:round/>
              <a:headEnd/>
              <a:tailEnd/>
            </a:ln>
          </p:spPr>
          <p:txBody>
            <a:bodyPr/>
            <a:lstStyle/>
            <a:p>
              <a:endParaRPr lang="en-US"/>
            </a:p>
          </p:txBody>
        </p:sp>
        <p:sp>
          <p:nvSpPr>
            <p:cNvPr id="208179" name="Freeform 692"/>
            <p:cNvSpPr>
              <a:spLocks/>
            </p:cNvSpPr>
            <p:nvPr/>
          </p:nvSpPr>
          <p:spPr bwMode="auto">
            <a:xfrm>
              <a:off x="4811713" y="3448050"/>
              <a:ext cx="3175" cy="3175"/>
            </a:xfrm>
            <a:custGeom>
              <a:avLst/>
              <a:gdLst>
                <a:gd name="T0" fmla="*/ 2147483647 w 8"/>
                <a:gd name="T1" fmla="*/ 0 h 7"/>
                <a:gd name="T2" fmla="*/ 2147483647 w 8"/>
                <a:gd name="T3" fmla="*/ 2147483647 h 7"/>
                <a:gd name="T4" fmla="*/ 0 w 8"/>
                <a:gd name="T5" fmla="*/ 2147483647 h 7"/>
                <a:gd name="T6" fmla="*/ 2147483647 w 8"/>
                <a:gd name="T7" fmla="*/ 0 h 7"/>
                <a:gd name="T8" fmla="*/ 0 60000 65536"/>
                <a:gd name="T9" fmla="*/ 0 60000 65536"/>
                <a:gd name="T10" fmla="*/ 0 60000 65536"/>
                <a:gd name="T11" fmla="*/ 0 60000 65536"/>
                <a:gd name="T12" fmla="*/ 0 w 8"/>
                <a:gd name="T13" fmla="*/ 0 h 7"/>
                <a:gd name="T14" fmla="*/ 8 w 8"/>
                <a:gd name="T15" fmla="*/ 7 h 7"/>
              </a:gdLst>
              <a:ahLst/>
              <a:cxnLst>
                <a:cxn ang="T8">
                  <a:pos x="T0" y="T1"/>
                </a:cxn>
                <a:cxn ang="T9">
                  <a:pos x="T2" y="T3"/>
                </a:cxn>
                <a:cxn ang="T10">
                  <a:pos x="T4" y="T5"/>
                </a:cxn>
                <a:cxn ang="T11">
                  <a:pos x="T6" y="T7"/>
                </a:cxn>
              </a:cxnLst>
              <a:rect l="T12" t="T13" r="T14" b="T15"/>
              <a:pathLst>
                <a:path w="8" h="7">
                  <a:moveTo>
                    <a:pt x="8" y="0"/>
                  </a:moveTo>
                  <a:lnTo>
                    <a:pt x="5" y="5"/>
                  </a:lnTo>
                  <a:lnTo>
                    <a:pt x="0" y="7"/>
                  </a:lnTo>
                  <a:lnTo>
                    <a:pt x="8" y="0"/>
                  </a:lnTo>
                  <a:close/>
                </a:path>
              </a:pathLst>
            </a:custGeom>
            <a:solidFill>
              <a:srgbClr val="000000"/>
            </a:solidFill>
            <a:ln w="9525">
              <a:noFill/>
              <a:round/>
              <a:headEnd/>
              <a:tailEnd/>
            </a:ln>
          </p:spPr>
          <p:txBody>
            <a:bodyPr/>
            <a:lstStyle/>
            <a:p>
              <a:endParaRPr lang="en-US"/>
            </a:p>
          </p:txBody>
        </p:sp>
        <p:sp>
          <p:nvSpPr>
            <p:cNvPr id="208180" name="Freeform 693"/>
            <p:cNvSpPr>
              <a:spLocks/>
            </p:cNvSpPr>
            <p:nvPr/>
          </p:nvSpPr>
          <p:spPr bwMode="auto">
            <a:xfrm>
              <a:off x="4803775" y="3435350"/>
              <a:ext cx="14288" cy="12700"/>
            </a:xfrm>
            <a:custGeom>
              <a:avLst/>
              <a:gdLst>
                <a:gd name="T0" fmla="*/ 2147483647 w 36"/>
                <a:gd name="T1" fmla="*/ 2147483647 h 30"/>
                <a:gd name="T2" fmla="*/ 2147483647 w 36"/>
                <a:gd name="T3" fmla="*/ 0 h 30"/>
                <a:gd name="T4" fmla="*/ 0 w 36"/>
                <a:gd name="T5" fmla="*/ 2147483647 h 30"/>
                <a:gd name="T6" fmla="*/ 2147483647 w 36"/>
                <a:gd name="T7" fmla="*/ 2147483647 h 30"/>
                <a:gd name="T8" fmla="*/ 2147483647 w 36"/>
                <a:gd name="T9" fmla="*/ 2147483647 h 30"/>
                <a:gd name="T10" fmla="*/ 2147483647 w 36"/>
                <a:gd name="T11" fmla="*/ 2147483647 h 30"/>
                <a:gd name="T12" fmla="*/ 0 60000 65536"/>
                <a:gd name="T13" fmla="*/ 0 60000 65536"/>
                <a:gd name="T14" fmla="*/ 0 60000 65536"/>
                <a:gd name="T15" fmla="*/ 0 60000 65536"/>
                <a:gd name="T16" fmla="*/ 0 60000 65536"/>
                <a:gd name="T17" fmla="*/ 0 60000 65536"/>
                <a:gd name="T18" fmla="*/ 0 w 36"/>
                <a:gd name="T19" fmla="*/ 0 h 30"/>
                <a:gd name="T20" fmla="*/ 36 w 36"/>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36" h="30">
                  <a:moveTo>
                    <a:pt x="36" y="14"/>
                  </a:moveTo>
                  <a:lnTo>
                    <a:pt x="8" y="0"/>
                  </a:lnTo>
                  <a:lnTo>
                    <a:pt x="0" y="16"/>
                  </a:lnTo>
                  <a:lnTo>
                    <a:pt x="29" y="30"/>
                  </a:lnTo>
                  <a:lnTo>
                    <a:pt x="36" y="14"/>
                  </a:lnTo>
                  <a:close/>
                </a:path>
              </a:pathLst>
            </a:custGeom>
            <a:solidFill>
              <a:srgbClr val="000000"/>
            </a:solidFill>
            <a:ln w="9525">
              <a:noFill/>
              <a:round/>
              <a:headEnd/>
              <a:tailEnd/>
            </a:ln>
          </p:spPr>
          <p:txBody>
            <a:bodyPr/>
            <a:lstStyle/>
            <a:p>
              <a:endParaRPr lang="en-US"/>
            </a:p>
          </p:txBody>
        </p:sp>
        <p:sp>
          <p:nvSpPr>
            <p:cNvPr id="208181" name="Rectangle 694"/>
            <p:cNvSpPr>
              <a:spLocks noChangeArrowheads="1"/>
            </p:cNvSpPr>
            <p:nvPr/>
          </p:nvSpPr>
          <p:spPr bwMode="auto">
            <a:xfrm>
              <a:off x="4806950" y="3435350"/>
              <a:ext cx="1588" cy="1588"/>
            </a:xfrm>
            <a:prstGeom prst="rect">
              <a:avLst/>
            </a:prstGeom>
            <a:solidFill>
              <a:srgbClr val="000000"/>
            </a:solidFill>
            <a:ln w="9525">
              <a:noFill/>
              <a:miter lim="800000"/>
              <a:headEnd/>
              <a:tailEnd/>
            </a:ln>
          </p:spPr>
          <p:txBody>
            <a:bodyPr/>
            <a:lstStyle/>
            <a:p>
              <a:endParaRPr lang="en-US">
                <a:latin typeface="Times New Roman" pitchFamily="18" charset="0"/>
                <a:cs typeface="Times New Roman" pitchFamily="18" charset="0"/>
              </a:endParaRPr>
            </a:p>
          </p:txBody>
        </p:sp>
        <p:sp>
          <p:nvSpPr>
            <p:cNvPr id="208182" name="Freeform 695"/>
            <p:cNvSpPr>
              <a:spLocks/>
            </p:cNvSpPr>
            <p:nvPr/>
          </p:nvSpPr>
          <p:spPr bwMode="auto">
            <a:xfrm>
              <a:off x="4806950" y="3433763"/>
              <a:ext cx="12700" cy="7937"/>
            </a:xfrm>
            <a:custGeom>
              <a:avLst/>
              <a:gdLst>
                <a:gd name="T0" fmla="*/ 2147483647 w 32"/>
                <a:gd name="T1" fmla="*/ 0 h 20"/>
                <a:gd name="T2" fmla="*/ 2147483647 w 32"/>
                <a:gd name="T3" fmla="*/ 2147483647 h 20"/>
                <a:gd name="T4" fmla="*/ 2147483647 w 32"/>
                <a:gd name="T5" fmla="*/ 2147483647 h 20"/>
                <a:gd name="T6" fmla="*/ 0 w 32"/>
                <a:gd name="T7" fmla="*/ 2147483647 h 20"/>
                <a:gd name="T8" fmla="*/ 2147483647 w 32"/>
                <a:gd name="T9" fmla="*/ 0 h 20"/>
                <a:gd name="T10" fmla="*/ 0 60000 65536"/>
                <a:gd name="T11" fmla="*/ 0 60000 65536"/>
                <a:gd name="T12" fmla="*/ 0 60000 65536"/>
                <a:gd name="T13" fmla="*/ 0 60000 65536"/>
                <a:gd name="T14" fmla="*/ 0 60000 65536"/>
                <a:gd name="T15" fmla="*/ 0 w 32"/>
                <a:gd name="T16" fmla="*/ 0 h 20"/>
                <a:gd name="T17" fmla="*/ 32 w 32"/>
                <a:gd name="T18" fmla="*/ 20 h 20"/>
              </a:gdLst>
              <a:ahLst/>
              <a:cxnLst>
                <a:cxn ang="T10">
                  <a:pos x="T0" y="T1"/>
                </a:cxn>
                <a:cxn ang="T11">
                  <a:pos x="T2" y="T3"/>
                </a:cxn>
                <a:cxn ang="T12">
                  <a:pos x="T4" y="T5"/>
                </a:cxn>
                <a:cxn ang="T13">
                  <a:pos x="T6" y="T7"/>
                </a:cxn>
                <a:cxn ang="T14">
                  <a:pos x="T8" y="T9"/>
                </a:cxn>
              </a:cxnLst>
              <a:rect l="T15" t="T16" r="T17" b="T18"/>
              <a:pathLst>
                <a:path w="32" h="20">
                  <a:moveTo>
                    <a:pt x="2" y="0"/>
                  </a:moveTo>
                  <a:lnTo>
                    <a:pt x="32" y="15"/>
                  </a:lnTo>
                  <a:lnTo>
                    <a:pt x="28" y="20"/>
                  </a:lnTo>
                  <a:lnTo>
                    <a:pt x="0" y="6"/>
                  </a:lnTo>
                  <a:lnTo>
                    <a:pt x="2" y="0"/>
                  </a:lnTo>
                  <a:close/>
                </a:path>
              </a:pathLst>
            </a:custGeom>
            <a:solidFill>
              <a:srgbClr val="000000"/>
            </a:solidFill>
            <a:ln w="9525">
              <a:noFill/>
              <a:round/>
              <a:headEnd/>
              <a:tailEnd/>
            </a:ln>
          </p:spPr>
          <p:txBody>
            <a:bodyPr/>
            <a:lstStyle/>
            <a:p>
              <a:endParaRPr lang="en-US"/>
            </a:p>
          </p:txBody>
        </p:sp>
        <p:sp>
          <p:nvSpPr>
            <p:cNvPr id="208183" name="Freeform 696"/>
            <p:cNvSpPr>
              <a:spLocks/>
            </p:cNvSpPr>
            <p:nvPr/>
          </p:nvSpPr>
          <p:spPr bwMode="auto">
            <a:xfrm>
              <a:off x="4837113" y="3403600"/>
              <a:ext cx="9525" cy="12700"/>
            </a:xfrm>
            <a:custGeom>
              <a:avLst/>
              <a:gdLst>
                <a:gd name="T0" fmla="*/ 2147483647 w 24"/>
                <a:gd name="T1" fmla="*/ 2147483647 h 30"/>
                <a:gd name="T2" fmla="*/ 2147483647 w 24"/>
                <a:gd name="T3" fmla="*/ 0 h 30"/>
                <a:gd name="T4" fmla="*/ 0 w 24"/>
                <a:gd name="T5" fmla="*/ 2147483647 h 30"/>
                <a:gd name="T6" fmla="*/ 2147483647 w 24"/>
                <a:gd name="T7" fmla="*/ 2147483647 h 30"/>
                <a:gd name="T8" fmla="*/ 2147483647 w 24"/>
                <a:gd name="T9" fmla="*/ 2147483647 h 30"/>
                <a:gd name="T10" fmla="*/ 2147483647 w 24"/>
                <a:gd name="T11" fmla="*/ 2147483647 h 30"/>
                <a:gd name="T12" fmla="*/ 0 60000 65536"/>
                <a:gd name="T13" fmla="*/ 0 60000 65536"/>
                <a:gd name="T14" fmla="*/ 0 60000 65536"/>
                <a:gd name="T15" fmla="*/ 0 60000 65536"/>
                <a:gd name="T16" fmla="*/ 0 60000 65536"/>
                <a:gd name="T17" fmla="*/ 0 60000 65536"/>
                <a:gd name="T18" fmla="*/ 0 w 24"/>
                <a:gd name="T19" fmla="*/ 0 h 30"/>
                <a:gd name="T20" fmla="*/ 24 w 24"/>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24" h="30">
                  <a:moveTo>
                    <a:pt x="24" y="22"/>
                  </a:moveTo>
                  <a:lnTo>
                    <a:pt x="3" y="0"/>
                  </a:lnTo>
                  <a:lnTo>
                    <a:pt x="0" y="1"/>
                  </a:lnTo>
                  <a:lnTo>
                    <a:pt x="15" y="30"/>
                  </a:lnTo>
                  <a:lnTo>
                    <a:pt x="16" y="30"/>
                  </a:lnTo>
                  <a:lnTo>
                    <a:pt x="24" y="22"/>
                  </a:lnTo>
                  <a:close/>
                </a:path>
              </a:pathLst>
            </a:custGeom>
            <a:solidFill>
              <a:srgbClr val="000000"/>
            </a:solidFill>
            <a:ln w="9525">
              <a:noFill/>
              <a:round/>
              <a:headEnd/>
              <a:tailEnd/>
            </a:ln>
          </p:spPr>
          <p:txBody>
            <a:bodyPr/>
            <a:lstStyle/>
            <a:p>
              <a:endParaRPr lang="en-US"/>
            </a:p>
          </p:txBody>
        </p:sp>
        <p:sp>
          <p:nvSpPr>
            <p:cNvPr id="208184" name="Freeform 697"/>
            <p:cNvSpPr>
              <a:spLocks/>
            </p:cNvSpPr>
            <p:nvPr/>
          </p:nvSpPr>
          <p:spPr bwMode="auto">
            <a:xfrm>
              <a:off x="4843463" y="3413125"/>
              <a:ext cx="3175" cy="3175"/>
            </a:xfrm>
            <a:custGeom>
              <a:avLst/>
              <a:gdLst>
                <a:gd name="T0" fmla="*/ 2147483647 w 8"/>
                <a:gd name="T1" fmla="*/ 0 h 8"/>
                <a:gd name="T2" fmla="*/ 2147483647 w 8"/>
                <a:gd name="T3" fmla="*/ 2147483647 h 8"/>
                <a:gd name="T4" fmla="*/ 0 w 8"/>
                <a:gd name="T5" fmla="*/ 2147483647 h 8"/>
                <a:gd name="T6" fmla="*/ 2147483647 w 8"/>
                <a:gd name="T7" fmla="*/ 0 h 8"/>
                <a:gd name="T8" fmla="*/ 0 60000 65536"/>
                <a:gd name="T9" fmla="*/ 0 60000 65536"/>
                <a:gd name="T10" fmla="*/ 0 60000 65536"/>
                <a:gd name="T11" fmla="*/ 0 60000 65536"/>
                <a:gd name="T12" fmla="*/ 0 w 8"/>
                <a:gd name="T13" fmla="*/ 0 h 8"/>
                <a:gd name="T14" fmla="*/ 8 w 8"/>
                <a:gd name="T15" fmla="*/ 8 h 8"/>
              </a:gdLst>
              <a:ahLst/>
              <a:cxnLst>
                <a:cxn ang="T8">
                  <a:pos x="T0" y="T1"/>
                </a:cxn>
                <a:cxn ang="T9">
                  <a:pos x="T2" y="T3"/>
                </a:cxn>
                <a:cxn ang="T10">
                  <a:pos x="T4" y="T5"/>
                </a:cxn>
                <a:cxn ang="T11">
                  <a:pos x="T6" y="T7"/>
                </a:cxn>
              </a:cxnLst>
              <a:rect l="T12" t="T13" r="T14" b="T15"/>
              <a:pathLst>
                <a:path w="8" h="8">
                  <a:moveTo>
                    <a:pt x="8" y="0"/>
                  </a:moveTo>
                  <a:lnTo>
                    <a:pt x="5" y="5"/>
                  </a:lnTo>
                  <a:lnTo>
                    <a:pt x="0" y="8"/>
                  </a:lnTo>
                  <a:lnTo>
                    <a:pt x="8" y="0"/>
                  </a:lnTo>
                  <a:close/>
                </a:path>
              </a:pathLst>
            </a:custGeom>
            <a:solidFill>
              <a:srgbClr val="000000"/>
            </a:solidFill>
            <a:ln w="9525">
              <a:noFill/>
              <a:round/>
              <a:headEnd/>
              <a:tailEnd/>
            </a:ln>
          </p:spPr>
          <p:txBody>
            <a:bodyPr/>
            <a:lstStyle/>
            <a:p>
              <a:endParaRPr lang="en-US"/>
            </a:p>
          </p:txBody>
        </p:sp>
        <p:sp>
          <p:nvSpPr>
            <p:cNvPr id="208185" name="Freeform 698"/>
            <p:cNvSpPr>
              <a:spLocks/>
            </p:cNvSpPr>
            <p:nvPr/>
          </p:nvSpPr>
          <p:spPr bwMode="auto">
            <a:xfrm>
              <a:off x="4835525" y="3400425"/>
              <a:ext cx="14288" cy="12700"/>
            </a:xfrm>
            <a:custGeom>
              <a:avLst/>
              <a:gdLst>
                <a:gd name="T0" fmla="*/ 2147483647 w 36"/>
                <a:gd name="T1" fmla="*/ 2147483647 h 30"/>
                <a:gd name="T2" fmla="*/ 2147483647 w 36"/>
                <a:gd name="T3" fmla="*/ 0 h 30"/>
                <a:gd name="T4" fmla="*/ 0 w 36"/>
                <a:gd name="T5" fmla="*/ 2147483647 h 30"/>
                <a:gd name="T6" fmla="*/ 2147483647 w 36"/>
                <a:gd name="T7" fmla="*/ 2147483647 h 30"/>
                <a:gd name="T8" fmla="*/ 2147483647 w 36"/>
                <a:gd name="T9" fmla="*/ 2147483647 h 30"/>
                <a:gd name="T10" fmla="*/ 2147483647 w 36"/>
                <a:gd name="T11" fmla="*/ 2147483647 h 30"/>
                <a:gd name="T12" fmla="*/ 0 60000 65536"/>
                <a:gd name="T13" fmla="*/ 0 60000 65536"/>
                <a:gd name="T14" fmla="*/ 0 60000 65536"/>
                <a:gd name="T15" fmla="*/ 0 60000 65536"/>
                <a:gd name="T16" fmla="*/ 0 60000 65536"/>
                <a:gd name="T17" fmla="*/ 0 60000 65536"/>
                <a:gd name="T18" fmla="*/ 0 w 36"/>
                <a:gd name="T19" fmla="*/ 0 h 30"/>
                <a:gd name="T20" fmla="*/ 36 w 36"/>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36" h="30">
                  <a:moveTo>
                    <a:pt x="36" y="14"/>
                  </a:moveTo>
                  <a:lnTo>
                    <a:pt x="8" y="0"/>
                  </a:lnTo>
                  <a:lnTo>
                    <a:pt x="0" y="16"/>
                  </a:lnTo>
                  <a:lnTo>
                    <a:pt x="29" y="30"/>
                  </a:lnTo>
                  <a:lnTo>
                    <a:pt x="36" y="14"/>
                  </a:lnTo>
                  <a:close/>
                </a:path>
              </a:pathLst>
            </a:custGeom>
            <a:solidFill>
              <a:srgbClr val="000000"/>
            </a:solidFill>
            <a:ln w="9525">
              <a:noFill/>
              <a:round/>
              <a:headEnd/>
              <a:tailEnd/>
            </a:ln>
          </p:spPr>
          <p:txBody>
            <a:bodyPr/>
            <a:lstStyle/>
            <a:p>
              <a:endParaRPr lang="en-US"/>
            </a:p>
          </p:txBody>
        </p:sp>
        <p:sp>
          <p:nvSpPr>
            <p:cNvPr id="208186" name="Rectangle 699"/>
            <p:cNvSpPr>
              <a:spLocks noChangeArrowheads="1"/>
            </p:cNvSpPr>
            <p:nvPr/>
          </p:nvSpPr>
          <p:spPr bwMode="auto">
            <a:xfrm>
              <a:off x="4838700" y="3400425"/>
              <a:ext cx="1588" cy="1588"/>
            </a:xfrm>
            <a:prstGeom prst="rect">
              <a:avLst/>
            </a:prstGeom>
            <a:solidFill>
              <a:srgbClr val="000000"/>
            </a:solidFill>
            <a:ln w="9525">
              <a:noFill/>
              <a:miter lim="800000"/>
              <a:headEnd/>
              <a:tailEnd/>
            </a:ln>
          </p:spPr>
          <p:txBody>
            <a:bodyPr/>
            <a:lstStyle/>
            <a:p>
              <a:endParaRPr lang="en-US">
                <a:latin typeface="Times New Roman" pitchFamily="18" charset="0"/>
                <a:cs typeface="Times New Roman" pitchFamily="18" charset="0"/>
              </a:endParaRPr>
            </a:p>
          </p:txBody>
        </p:sp>
        <p:sp>
          <p:nvSpPr>
            <p:cNvPr id="208187" name="Freeform 700"/>
            <p:cNvSpPr>
              <a:spLocks/>
            </p:cNvSpPr>
            <p:nvPr/>
          </p:nvSpPr>
          <p:spPr bwMode="auto">
            <a:xfrm>
              <a:off x="4838700" y="3390900"/>
              <a:ext cx="14288" cy="15875"/>
            </a:xfrm>
            <a:custGeom>
              <a:avLst/>
              <a:gdLst>
                <a:gd name="T0" fmla="*/ 2147483647 w 37"/>
                <a:gd name="T1" fmla="*/ 0 h 38"/>
                <a:gd name="T2" fmla="*/ 2147483647 w 37"/>
                <a:gd name="T3" fmla="*/ 2147483647 h 38"/>
                <a:gd name="T4" fmla="*/ 0 w 37"/>
                <a:gd name="T5" fmla="*/ 2147483647 h 38"/>
                <a:gd name="T6" fmla="*/ 2147483647 w 37"/>
                <a:gd name="T7" fmla="*/ 2147483647 h 38"/>
                <a:gd name="T8" fmla="*/ 2147483647 w 37"/>
                <a:gd name="T9" fmla="*/ 2147483647 h 38"/>
                <a:gd name="T10" fmla="*/ 2147483647 w 37"/>
                <a:gd name="T11" fmla="*/ 0 h 38"/>
                <a:gd name="T12" fmla="*/ 0 60000 65536"/>
                <a:gd name="T13" fmla="*/ 0 60000 65536"/>
                <a:gd name="T14" fmla="*/ 0 60000 65536"/>
                <a:gd name="T15" fmla="*/ 0 60000 65536"/>
                <a:gd name="T16" fmla="*/ 0 60000 65536"/>
                <a:gd name="T17" fmla="*/ 0 60000 65536"/>
                <a:gd name="T18" fmla="*/ 0 w 37"/>
                <a:gd name="T19" fmla="*/ 0 h 38"/>
                <a:gd name="T20" fmla="*/ 37 w 37"/>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37" h="38">
                  <a:moveTo>
                    <a:pt x="16" y="0"/>
                  </a:moveTo>
                  <a:lnTo>
                    <a:pt x="8" y="8"/>
                  </a:lnTo>
                  <a:lnTo>
                    <a:pt x="0" y="24"/>
                  </a:lnTo>
                  <a:lnTo>
                    <a:pt x="28" y="38"/>
                  </a:lnTo>
                  <a:lnTo>
                    <a:pt x="37" y="22"/>
                  </a:lnTo>
                  <a:lnTo>
                    <a:pt x="16" y="0"/>
                  </a:lnTo>
                  <a:close/>
                </a:path>
              </a:pathLst>
            </a:custGeom>
            <a:solidFill>
              <a:srgbClr val="000000"/>
            </a:solidFill>
            <a:ln w="9525">
              <a:noFill/>
              <a:round/>
              <a:headEnd/>
              <a:tailEnd/>
            </a:ln>
          </p:spPr>
          <p:txBody>
            <a:bodyPr/>
            <a:lstStyle/>
            <a:p>
              <a:endParaRPr lang="en-US"/>
            </a:p>
          </p:txBody>
        </p:sp>
        <p:sp>
          <p:nvSpPr>
            <p:cNvPr id="208188" name="Freeform 701"/>
            <p:cNvSpPr>
              <a:spLocks/>
            </p:cNvSpPr>
            <p:nvPr/>
          </p:nvSpPr>
          <p:spPr bwMode="auto">
            <a:xfrm>
              <a:off x="4841875" y="3390900"/>
              <a:ext cx="3175" cy="3175"/>
            </a:xfrm>
            <a:custGeom>
              <a:avLst/>
              <a:gdLst>
                <a:gd name="T0" fmla="*/ 0 w 8"/>
                <a:gd name="T1" fmla="*/ 2147483647 h 8"/>
                <a:gd name="T2" fmla="*/ 2147483647 w 8"/>
                <a:gd name="T3" fmla="*/ 2147483647 h 8"/>
                <a:gd name="T4" fmla="*/ 2147483647 w 8"/>
                <a:gd name="T5" fmla="*/ 0 h 8"/>
                <a:gd name="T6" fmla="*/ 0 w 8"/>
                <a:gd name="T7" fmla="*/ 2147483647 h 8"/>
                <a:gd name="T8" fmla="*/ 0 60000 65536"/>
                <a:gd name="T9" fmla="*/ 0 60000 65536"/>
                <a:gd name="T10" fmla="*/ 0 60000 65536"/>
                <a:gd name="T11" fmla="*/ 0 60000 65536"/>
                <a:gd name="T12" fmla="*/ 0 w 8"/>
                <a:gd name="T13" fmla="*/ 0 h 8"/>
                <a:gd name="T14" fmla="*/ 8 w 8"/>
                <a:gd name="T15" fmla="*/ 8 h 8"/>
              </a:gdLst>
              <a:ahLst/>
              <a:cxnLst>
                <a:cxn ang="T8">
                  <a:pos x="T0" y="T1"/>
                </a:cxn>
                <a:cxn ang="T9">
                  <a:pos x="T2" y="T3"/>
                </a:cxn>
                <a:cxn ang="T10">
                  <a:pos x="T4" y="T5"/>
                </a:cxn>
                <a:cxn ang="T11">
                  <a:pos x="T6" y="T7"/>
                </a:cxn>
              </a:cxnLst>
              <a:rect l="T12" t="T13" r="T14" b="T15"/>
              <a:pathLst>
                <a:path w="8" h="8">
                  <a:moveTo>
                    <a:pt x="0" y="8"/>
                  </a:moveTo>
                  <a:lnTo>
                    <a:pt x="3" y="3"/>
                  </a:lnTo>
                  <a:lnTo>
                    <a:pt x="8" y="0"/>
                  </a:lnTo>
                  <a:lnTo>
                    <a:pt x="0" y="8"/>
                  </a:lnTo>
                  <a:close/>
                </a:path>
              </a:pathLst>
            </a:custGeom>
            <a:solidFill>
              <a:srgbClr val="000000"/>
            </a:solidFill>
            <a:ln w="9525">
              <a:noFill/>
              <a:round/>
              <a:headEnd/>
              <a:tailEnd/>
            </a:ln>
          </p:spPr>
          <p:txBody>
            <a:bodyPr/>
            <a:lstStyle/>
            <a:p>
              <a:endParaRPr lang="en-US"/>
            </a:p>
          </p:txBody>
        </p:sp>
        <p:sp>
          <p:nvSpPr>
            <p:cNvPr id="208189" name="Freeform 702"/>
            <p:cNvSpPr>
              <a:spLocks/>
            </p:cNvSpPr>
            <p:nvPr/>
          </p:nvSpPr>
          <p:spPr bwMode="auto">
            <a:xfrm>
              <a:off x="4845050" y="3387725"/>
              <a:ext cx="14288" cy="15875"/>
            </a:xfrm>
            <a:custGeom>
              <a:avLst/>
              <a:gdLst>
                <a:gd name="T0" fmla="*/ 2147483647 w 37"/>
                <a:gd name="T1" fmla="*/ 2147483647 h 37"/>
                <a:gd name="T2" fmla="*/ 2147483647 w 37"/>
                <a:gd name="T3" fmla="*/ 0 h 37"/>
                <a:gd name="T4" fmla="*/ 0 w 37"/>
                <a:gd name="T5" fmla="*/ 2147483647 h 37"/>
                <a:gd name="T6" fmla="*/ 2147483647 w 37"/>
                <a:gd name="T7" fmla="*/ 2147483647 h 37"/>
                <a:gd name="T8" fmla="*/ 2147483647 w 37"/>
                <a:gd name="T9" fmla="*/ 2147483647 h 37"/>
                <a:gd name="T10" fmla="*/ 2147483647 w 37"/>
                <a:gd name="T11" fmla="*/ 2147483647 h 37"/>
                <a:gd name="T12" fmla="*/ 0 60000 65536"/>
                <a:gd name="T13" fmla="*/ 0 60000 65536"/>
                <a:gd name="T14" fmla="*/ 0 60000 65536"/>
                <a:gd name="T15" fmla="*/ 0 60000 65536"/>
                <a:gd name="T16" fmla="*/ 0 60000 65536"/>
                <a:gd name="T17" fmla="*/ 0 60000 65536"/>
                <a:gd name="T18" fmla="*/ 0 w 37"/>
                <a:gd name="T19" fmla="*/ 0 h 37"/>
                <a:gd name="T20" fmla="*/ 37 w 37"/>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37" h="37">
                  <a:moveTo>
                    <a:pt x="37" y="21"/>
                  </a:moveTo>
                  <a:lnTo>
                    <a:pt x="14" y="0"/>
                  </a:lnTo>
                  <a:lnTo>
                    <a:pt x="0" y="7"/>
                  </a:lnTo>
                  <a:lnTo>
                    <a:pt x="13" y="37"/>
                  </a:lnTo>
                  <a:lnTo>
                    <a:pt x="29" y="28"/>
                  </a:lnTo>
                  <a:lnTo>
                    <a:pt x="37" y="21"/>
                  </a:lnTo>
                  <a:close/>
                </a:path>
              </a:pathLst>
            </a:custGeom>
            <a:solidFill>
              <a:srgbClr val="000000"/>
            </a:solidFill>
            <a:ln w="9525">
              <a:noFill/>
              <a:round/>
              <a:headEnd/>
              <a:tailEnd/>
            </a:ln>
          </p:spPr>
          <p:txBody>
            <a:bodyPr/>
            <a:lstStyle/>
            <a:p>
              <a:endParaRPr lang="en-US"/>
            </a:p>
          </p:txBody>
        </p:sp>
        <p:sp>
          <p:nvSpPr>
            <p:cNvPr id="208190" name="Freeform 703"/>
            <p:cNvSpPr>
              <a:spLocks/>
            </p:cNvSpPr>
            <p:nvPr/>
          </p:nvSpPr>
          <p:spPr bwMode="auto">
            <a:xfrm>
              <a:off x="4856163" y="3397250"/>
              <a:ext cx="3175" cy="3175"/>
            </a:xfrm>
            <a:custGeom>
              <a:avLst/>
              <a:gdLst>
                <a:gd name="T0" fmla="*/ 2147483647 w 8"/>
                <a:gd name="T1" fmla="*/ 0 h 7"/>
                <a:gd name="T2" fmla="*/ 2147483647 w 8"/>
                <a:gd name="T3" fmla="*/ 2147483647 h 7"/>
                <a:gd name="T4" fmla="*/ 0 w 8"/>
                <a:gd name="T5" fmla="*/ 2147483647 h 7"/>
                <a:gd name="T6" fmla="*/ 2147483647 w 8"/>
                <a:gd name="T7" fmla="*/ 0 h 7"/>
                <a:gd name="T8" fmla="*/ 0 60000 65536"/>
                <a:gd name="T9" fmla="*/ 0 60000 65536"/>
                <a:gd name="T10" fmla="*/ 0 60000 65536"/>
                <a:gd name="T11" fmla="*/ 0 60000 65536"/>
                <a:gd name="T12" fmla="*/ 0 w 8"/>
                <a:gd name="T13" fmla="*/ 0 h 7"/>
                <a:gd name="T14" fmla="*/ 8 w 8"/>
                <a:gd name="T15" fmla="*/ 7 h 7"/>
              </a:gdLst>
              <a:ahLst/>
              <a:cxnLst>
                <a:cxn ang="T8">
                  <a:pos x="T0" y="T1"/>
                </a:cxn>
                <a:cxn ang="T9">
                  <a:pos x="T2" y="T3"/>
                </a:cxn>
                <a:cxn ang="T10">
                  <a:pos x="T4" y="T5"/>
                </a:cxn>
                <a:cxn ang="T11">
                  <a:pos x="T6" y="T7"/>
                </a:cxn>
              </a:cxnLst>
              <a:rect l="T12" t="T13" r="T14" b="T15"/>
              <a:pathLst>
                <a:path w="8" h="7">
                  <a:moveTo>
                    <a:pt x="8" y="0"/>
                  </a:moveTo>
                  <a:lnTo>
                    <a:pt x="5" y="5"/>
                  </a:lnTo>
                  <a:lnTo>
                    <a:pt x="0" y="7"/>
                  </a:lnTo>
                  <a:lnTo>
                    <a:pt x="8" y="0"/>
                  </a:lnTo>
                  <a:close/>
                </a:path>
              </a:pathLst>
            </a:custGeom>
            <a:solidFill>
              <a:srgbClr val="000000"/>
            </a:solidFill>
            <a:ln w="9525">
              <a:noFill/>
              <a:round/>
              <a:headEnd/>
              <a:tailEnd/>
            </a:ln>
          </p:spPr>
          <p:txBody>
            <a:bodyPr/>
            <a:lstStyle/>
            <a:p>
              <a:endParaRPr lang="en-US"/>
            </a:p>
          </p:txBody>
        </p:sp>
        <p:sp>
          <p:nvSpPr>
            <p:cNvPr id="208191" name="Freeform 704"/>
            <p:cNvSpPr>
              <a:spLocks/>
            </p:cNvSpPr>
            <p:nvPr/>
          </p:nvSpPr>
          <p:spPr bwMode="auto">
            <a:xfrm>
              <a:off x="4848225" y="3381375"/>
              <a:ext cx="14288" cy="15875"/>
            </a:xfrm>
            <a:custGeom>
              <a:avLst/>
              <a:gdLst>
                <a:gd name="T0" fmla="*/ 2147483647 w 36"/>
                <a:gd name="T1" fmla="*/ 0 h 37"/>
                <a:gd name="T2" fmla="*/ 2147483647 w 36"/>
                <a:gd name="T3" fmla="*/ 2147483647 h 37"/>
                <a:gd name="T4" fmla="*/ 0 w 36"/>
                <a:gd name="T5" fmla="*/ 2147483647 h 37"/>
                <a:gd name="T6" fmla="*/ 2147483647 w 36"/>
                <a:gd name="T7" fmla="*/ 2147483647 h 37"/>
                <a:gd name="T8" fmla="*/ 2147483647 w 36"/>
                <a:gd name="T9" fmla="*/ 2147483647 h 37"/>
                <a:gd name="T10" fmla="*/ 2147483647 w 36"/>
                <a:gd name="T11" fmla="*/ 0 h 37"/>
                <a:gd name="T12" fmla="*/ 0 60000 65536"/>
                <a:gd name="T13" fmla="*/ 0 60000 65536"/>
                <a:gd name="T14" fmla="*/ 0 60000 65536"/>
                <a:gd name="T15" fmla="*/ 0 60000 65536"/>
                <a:gd name="T16" fmla="*/ 0 60000 65536"/>
                <a:gd name="T17" fmla="*/ 0 60000 65536"/>
                <a:gd name="T18" fmla="*/ 0 w 36"/>
                <a:gd name="T19" fmla="*/ 0 h 37"/>
                <a:gd name="T20" fmla="*/ 36 w 36"/>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36" h="37">
                  <a:moveTo>
                    <a:pt x="15" y="0"/>
                  </a:moveTo>
                  <a:lnTo>
                    <a:pt x="8" y="7"/>
                  </a:lnTo>
                  <a:lnTo>
                    <a:pt x="0" y="23"/>
                  </a:lnTo>
                  <a:lnTo>
                    <a:pt x="29" y="37"/>
                  </a:lnTo>
                  <a:lnTo>
                    <a:pt x="36" y="21"/>
                  </a:lnTo>
                  <a:lnTo>
                    <a:pt x="15" y="0"/>
                  </a:lnTo>
                  <a:close/>
                </a:path>
              </a:pathLst>
            </a:custGeom>
            <a:solidFill>
              <a:srgbClr val="000000"/>
            </a:solidFill>
            <a:ln w="9525">
              <a:noFill/>
              <a:round/>
              <a:headEnd/>
              <a:tailEnd/>
            </a:ln>
          </p:spPr>
          <p:txBody>
            <a:bodyPr/>
            <a:lstStyle/>
            <a:p>
              <a:endParaRPr lang="en-US"/>
            </a:p>
          </p:txBody>
        </p:sp>
        <p:sp>
          <p:nvSpPr>
            <p:cNvPr id="208192" name="Freeform 705"/>
            <p:cNvSpPr>
              <a:spLocks/>
            </p:cNvSpPr>
            <p:nvPr/>
          </p:nvSpPr>
          <p:spPr bwMode="auto">
            <a:xfrm>
              <a:off x="4851400" y="3381375"/>
              <a:ext cx="3175" cy="3175"/>
            </a:xfrm>
            <a:custGeom>
              <a:avLst/>
              <a:gdLst>
                <a:gd name="T0" fmla="*/ 0 w 7"/>
                <a:gd name="T1" fmla="*/ 2147483647 h 7"/>
                <a:gd name="T2" fmla="*/ 2147483647 w 7"/>
                <a:gd name="T3" fmla="*/ 2147483647 h 7"/>
                <a:gd name="T4" fmla="*/ 2147483647 w 7"/>
                <a:gd name="T5" fmla="*/ 0 h 7"/>
                <a:gd name="T6" fmla="*/ 0 w 7"/>
                <a:gd name="T7" fmla="*/ 2147483647 h 7"/>
                <a:gd name="T8" fmla="*/ 0 60000 65536"/>
                <a:gd name="T9" fmla="*/ 0 60000 65536"/>
                <a:gd name="T10" fmla="*/ 0 60000 65536"/>
                <a:gd name="T11" fmla="*/ 0 60000 65536"/>
                <a:gd name="T12" fmla="*/ 0 w 7"/>
                <a:gd name="T13" fmla="*/ 0 h 7"/>
                <a:gd name="T14" fmla="*/ 7 w 7"/>
                <a:gd name="T15" fmla="*/ 7 h 7"/>
              </a:gdLst>
              <a:ahLst/>
              <a:cxnLst>
                <a:cxn ang="T8">
                  <a:pos x="T0" y="T1"/>
                </a:cxn>
                <a:cxn ang="T9">
                  <a:pos x="T2" y="T3"/>
                </a:cxn>
                <a:cxn ang="T10">
                  <a:pos x="T4" y="T5"/>
                </a:cxn>
                <a:cxn ang="T11">
                  <a:pos x="T6" y="T7"/>
                </a:cxn>
              </a:cxnLst>
              <a:rect l="T12" t="T13" r="T14" b="T15"/>
              <a:pathLst>
                <a:path w="7" h="7">
                  <a:moveTo>
                    <a:pt x="0" y="7"/>
                  </a:moveTo>
                  <a:lnTo>
                    <a:pt x="2" y="2"/>
                  </a:lnTo>
                  <a:lnTo>
                    <a:pt x="7" y="0"/>
                  </a:lnTo>
                  <a:lnTo>
                    <a:pt x="0" y="7"/>
                  </a:lnTo>
                  <a:close/>
                </a:path>
              </a:pathLst>
            </a:custGeom>
            <a:solidFill>
              <a:srgbClr val="000000"/>
            </a:solidFill>
            <a:ln w="9525">
              <a:noFill/>
              <a:round/>
              <a:headEnd/>
              <a:tailEnd/>
            </a:ln>
          </p:spPr>
          <p:txBody>
            <a:bodyPr/>
            <a:lstStyle/>
            <a:p>
              <a:endParaRPr lang="en-US"/>
            </a:p>
          </p:txBody>
        </p:sp>
        <p:sp>
          <p:nvSpPr>
            <p:cNvPr id="208193" name="Freeform 706"/>
            <p:cNvSpPr>
              <a:spLocks/>
            </p:cNvSpPr>
            <p:nvPr/>
          </p:nvSpPr>
          <p:spPr bwMode="auto">
            <a:xfrm>
              <a:off x="4854575" y="3378200"/>
              <a:ext cx="14288" cy="15875"/>
            </a:xfrm>
            <a:custGeom>
              <a:avLst/>
              <a:gdLst>
                <a:gd name="T0" fmla="*/ 2147483647 w 37"/>
                <a:gd name="T1" fmla="*/ 2147483647 h 37"/>
                <a:gd name="T2" fmla="*/ 2147483647 w 37"/>
                <a:gd name="T3" fmla="*/ 0 h 37"/>
                <a:gd name="T4" fmla="*/ 0 w 37"/>
                <a:gd name="T5" fmla="*/ 2147483647 h 37"/>
                <a:gd name="T6" fmla="*/ 2147483647 w 37"/>
                <a:gd name="T7" fmla="*/ 2147483647 h 37"/>
                <a:gd name="T8" fmla="*/ 2147483647 w 37"/>
                <a:gd name="T9" fmla="*/ 2147483647 h 37"/>
                <a:gd name="T10" fmla="*/ 2147483647 w 37"/>
                <a:gd name="T11" fmla="*/ 2147483647 h 37"/>
                <a:gd name="T12" fmla="*/ 0 60000 65536"/>
                <a:gd name="T13" fmla="*/ 0 60000 65536"/>
                <a:gd name="T14" fmla="*/ 0 60000 65536"/>
                <a:gd name="T15" fmla="*/ 0 60000 65536"/>
                <a:gd name="T16" fmla="*/ 0 60000 65536"/>
                <a:gd name="T17" fmla="*/ 0 60000 65536"/>
                <a:gd name="T18" fmla="*/ 0 w 37"/>
                <a:gd name="T19" fmla="*/ 0 h 37"/>
                <a:gd name="T20" fmla="*/ 37 w 37"/>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37" h="37">
                  <a:moveTo>
                    <a:pt x="37" y="22"/>
                  </a:moveTo>
                  <a:lnTo>
                    <a:pt x="16" y="0"/>
                  </a:lnTo>
                  <a:lnTo>
                    <a:pt x="0" y="9"/>
                  </a:lnTo>
                  <a:lnTo>
                    <a:pt x="15" y="37"/>
                  </a:lnTo>
                  <a:lnTo>
                    <a:pt x="31" y="30"/>
                  </a:lnTo>
                  <a:lnTo>
                    <a:pt x="37" y="22"/>
                  </a:lnTo>
                  <a:close/>
                </a:path>
              </a:pathLst>
            </a:custGeom>
            <a:solidFill>
              <a:srgbClr val="000000"/>
            </a:solidFill>
            <a:ln w="9525">
              <a:noFill/>
              <a:round/>
              <a:headEnd/>
              <a:tailEnd/>
            </a:ln>
          </p:spPr>
          <p:txBody>
            <a:bodyPr/>
            <a:lstStyle/>
            <a:p>
              <a:endParaRPr lang="en-US"/>
            </a:p>
          </p:txBody>
        </p:sp>
        <p:sp>
          <p:nvSpPr>
            <p:cNvPr id="208194" name="Freeform 707"/>
            <p:cNvSpPr>
              <a:spLocks/>
            </p:cNvSpPr>
            <p:nvPr/>
          </p:nvSpPr>
          <p:spPr bwMode="auto">
            <a:xfrm>
              <a:off x="4865688" y="3387725"/>
              <a:ext cx="3175" cy="3175"/>
            </a:xfrm>
            <a:custGeom>
              <a:avLst/>
              <a:gdLst>
                <a:gd name="T0" fmla="*/ 2147483647 w 6"/>
                <a:gd name="T1" fmla="*/ 0 h 8"/>
                <a:gd name="T2" fmla="*/ 2147483647 w 6"/>
                <a:gd name="T3" fmla="*/ 2147483647 h 8"/>
                <a:gd name="T4" fmla="*/ 0 w 6"/>
                <a:gd name="T5" fmla="*/ 2147483647 h 8"/>
                <a:gd name="T6" fmla="*/ 2147483647 w 6"/>
                <a:gd name="T7" fmla="*/ 0 h 8"/>
                <a:gd name="T8" fmla="*/ 0 60000 65536"/>
                <a:gd name="T9" fmla="*/ 0 60000 65536"/>
                <a:gd name="T10" fmla="*/ 0 60000 65536"/>
                <a:gd name="T11" fmla="*/ 0 60000 65536"/>
                <a:gd name="T12" fmla="*/ 0 w 6"/>
                <a:gd name="T13" fmla="*/ 0 h 8"/>
                <a:gd name="T14" fmla="*/ 6 w 6"/>
                <a:gd name="T15" fmla="*/ 8 h 8"/>
              </a:gdLst>
              <a:ahLst/>
              <a:cxnLst>
                <a:cxn ang="T8">
                  <a:pos x="T0" y="T1"/>
                </a:cxn>
                <a:cxn ang="T9">
                  <a:pos x="T2" y="T3"/>
                </a:cxn>
                <a:cxn ang="T10">
                  <a:pos x="T4" y="T5"/>
                </a:cxn>
                <a:cxn ang="T11">
                  <a:pos x="T6" y="T7"/>
                </a:cxn>
              </a:cxnLst>
              <a:rect l="T12" t="T13" r="T14" b="T15"/>
              <a:pathLst>
                <a:path w="6" h="8">
                  <a:moveTo>
                    <a:pt x="6" y="0"/>
                  </a:moveTo>
                  <a:lnTo>
                    <a:pt x="4" y="5"/>
                  </a:lnTo>
                  <a:lnTo>
                    <a:pt x="0" y="8"/>
                  </a:lnTo>
                  <a:lnTo>
                    <a:pt x="6" y="0"/>
                  </a:lnTo>
                  <a:close/>
                </a:path>
              </a:pathLst>
            </a:custGeom>
            <a:solidFill>
              <a:srgbClr val="000000"/>
            </a:solidFill>
            <a:ln w="9525">
              <a:noFill/>
              <a:round/>
              <a:headEnd/>
              <a:tailEnd/>
            </a:ln>
          </p:spPr>
          <p:txBody>
            <a:bodyPr/>
            <a:lstStyle/>
            <a:p>
              <a:endParaRPr lang="en-US"/>
            </a:p>
          </p:txBody>
        </p:sp>
        <p:sp>
          <p:nvSpPr>
            <p:cNvPr id="208195" name="Freeform 708"/>
            <p:cNvSpPr>
              <a:spLocks/>
            </p:cNvSpPr>
            <p:nvPr/>
          </p:nvSpPr>
          <p:spPr bwMode="auto">
            <a:xfrm>
              <a:off x="4857750" y="3378200"/>
              <a:ext cx="12700" cy="9525"/>
            </a:xfrm>
            <a:custGeom>
              <a:avLst/>
              <a:gdLst>
                <a:gd name="T0" fmla="*/ 2147483647 w 33"/>
                <a:gd name="T1" fmla="*/ 0 h 22"/>
                <a:gd name="T2" fmla="*/ 2147483647 w 33"/>
                <a:gd name="T3" fmla="*/ 2147483647 h 22"/>
                <a:gd name="T4" fmla="*/ 2147483647 w 33"/>
                <a:gd name="T5" fmla="*/ 2147483647 h 22"/>
                <a:gd name="T6" fmla="*/ 0 w 33"/>
                <a:gd name="T7" fmla="*/ 2147483647 h 22"/>
                <a:gd name="T8" fmla="*/ 2147483647 w 33"/>
                <a:gd name="T9" fmla="*/ 0 h 22"/>
                <a:gd name="T10" fmla="*/ 0 60000 65536"/>
                <a:gd name="T11" fmla="*/ 0 60000 65536"/>
                <a:gd name="T12" fmla="*/ 0 60000 65536"/>
                <a:gd name="T13" fmla="*/ 0 60000 65536"/>
                <a:gd name="T14" fmla="*/ 0 60000 65536"/>
                <a:gd name="T15" fmla="*/ 0 w 33"/>
                <a:gd name="T16" fmla="*/ 0 h 22"/>
                <a:gd name="T17" fmla="*/ 33 w 33"/>
                <a:gd name="T18" fmla="*/ 22 h 22"/>
              </a:gdLst>
              <a:ahLst/>
              <a:cxnLst>
                <a:cxn ang="T10">
                  <a:pos x="T0" y="T1"/>
                </a:cxn>
                <a:cxn ang="T11">
                  <a:pos x="T2" y="T3"/>
                </a:cxn>
                <a:cxn ang="T12">
                  <a:pos x="T4" y="T5"/>
                </a:cxn>
                <a:cxn ang="T13">
                  <a:pos x="T6" y="T7"/>
                </a:cxn>
                <a:cxn ang="T14">
                  <a:pos x="T8" y="T9"/>
                </a:cxn>
              </a:cxnLst>
              <a:rect l="T15" t="T16" r="T17" b="T18"/>
              <a:pathLst>
                <a:path w="33" h="22">
                  <a:moveTo>
                    <a:pt x="3" y="0"/>
                  </a:moveTo>
                  <a:lnTo>
                    <a:pt x="33" y="14"/>
                  </a:lnTo>
                  <a:lnTo>
                    <a:pt x="28" y="22"/>
                  </a:lnTo>
                  <a:lnTo>
                    <a:pt x="0" y="8"/>
                  </a:lnTo>
                  <a:lnTo>
                    <a:pt x="3" y="0"/>
                  </a:lnTo>
                  <a:close/>
                </a:path>
              </a:pathLst>
            </a:custGeom>
            <a:solidFill>
              <a:srgbClr val="000000"/>
            </a:solidFill>
            <a:ln w="9525">
              <a:noFill/>
              <a:round/>
              <a:headEnd/>
              <a:tailEnd/>
            </a:ln>
          </p:spPr>
          <p:txBody>
            <a:bodyPr/>
            <a:lstStyle/>
            <a:p>
              <a:endParaRPr lang="en-US"/>
            </a:p>
          </p:txBody>
        </p:sp>
        <p:sp>
          <p:nvSpPr>
            <p:cNvPr id="208196" name="Freeform 709"/>
            <p:cNvSpPr>
              <a:spLocks/>
            </p:cNvSpPr>
            <p:nvPr/>
          </p:nvSpPr>
          <p:spPr bwMode="auto">
            <a:xfrm>
              <a:off x="4884738" y="3341688"/>
              <a:ext cx="14287" cy="14287"/>
            </a:xfrm>
            <a:custGeom>
              <a:avLst/>
              <a:gdLst>
                <a:gd name="T0" fmla="*/ 2147483647 w 36"/>
                <a:gd name="T1" fmla="*/ 2147483647 h 34"/>
                <a:gd name="T2" fmla="*/ 2147483647 w 36"/>
                <a:gd name="T3" fmla="*/ 0 h 34"/>
                <a:gd name="T4" fmla="*/ 0 w 36"/>
                <a:gd name="T5" fmla="*/ 2147483647 h 34"/>
                <a:gd name="T6" fmla="*/ 2147483647 w 36"/>
                <a:gd name="T7" fmla="*/ 2147483647 h 34"/>
                <a:gd name="T8" fmla="*/ 2147483647 w 36"/>
                <a:gd name="T9" fmla="*/ 2147483647 h 34"/>
                <a:gd name="T10" fmla="*/ 2147483647 w 36"/>
                <a:gd name="T11" fmla="*/ 2147483647 h 34"/>
                <a:gd name="T12" fmla="*/ 0 60000 65536"/>
                <a:gd name="T13" fmla="*/ 0 60000 65536"/>
                <a:gd name="T14" fmla="*/ 0 60000 65536"/>
                <a:gd name="T15" fmla="*/ 0 60000 65536"/>
                <a:gd name="T16" fmla="*/ 0 60000 65536"/>
                <a:gd name="T17" fmla="*/ 0 60000 65536"/>
                <a:gd name="T18" fmla="*/ 0 w 36"/>
                <a:gd name="T19" fmla="*/ 0 h 34"/>
                <a:gd name="T20" fmla="*/ 36 w 36"/>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6" h="34">
                  <a:moveTo>
                    <a:pt x="36" y="22"/>
                  </a:moveTo>
                  <a:lnTo>
                    <a:pt x="13" y="0"/>
                  </a:lnTo>
                  <a:lnTo>
                    <a:pt x="0" y="12"/>
                  </a:lnTo>
                  <a:lnTo>
                    <a:pt x="23" y="34"/>
                  </a:lnTo>
                  <a:lnTo>
                    <a:pt x="36" y="22"/>
                  </a:lnTo>
                  <a:close/>
                </a:path>
              </a:pathLst>
            </a:custGeom>
            <a:solidFill>
              <a:srgbClr val="000000"/>
            </a:solidFill>
            <a:ln w="9525">
              <a:noFill/>
              <a:round/>
              <a:headEnd/>
              <a:tailEnd/>
            </a:ln>
          </p:spPr>
          <p:txBody>
            <a:bodyPr/>
            <a:lstStyle/>
            <a:p>
              <a:endParaRPr lang="en-US"/>
            </a:p>
          </p:txBody>
        </p:sp>
        <p:sp>
          <p:nvSpPr>
            <p:cNvPr id="208197" name="Rectangle 710"/>
            <p:cNvSpPr>
              <a:spLocks noChangeArrowheads="1"/>
            </p:cNvSpPr>
            <p:nvPr/>
          </p:nvSpPr>
          <p:spPr bwMode="auto">
            <a:xfrm>
              <a:off x="4891088" y="3341688"/>
              <a:ext cx="1587" cy="1587"/>
            </a:xfrm>
            <a:prstGeom prst="rect">
              <a:avLst/>
            </a:prstGeom>
            <a:solidFill>
              <a:srgbClr val="000000"/>
            </a:solidFill>
            <a:ln w="9525">
              <a:noFill/>
              <a:miter lim="800000"/>
              <a:headEnd/>
              <a:tailEnd/>
            </a:ln>
          </p:spPr>
          <p:txBody>
            <a:bodyPr/>
            <a:lstStyle/>
            <a:p>
              <a:endParaRPr lang="en-US">
                <a:latin typeface="Times New Roman" pitchFamily="18" charset="0"/>
                <a:cs typeface="Times New Roman" pitchFamily="18" charset="0"/>
              </a:endParaRPr>
            </a:p>
          </p:txBody>
        </p:sp>
        <p:sp>
          <p:nvSpPr>
            <p:cNvPr id="208198" name="Freeform 711"/>
            <p:cNvSpPr>
              <a:spLocks/>
            </p:cNvSpPr>
            <p:nvPr/>
          </p:nvSpPr>
          <p:spPr bwMode="auto">
            <a:xfrm>
              <a:off x="4891088" y="3338513"/>
              <a:ext cx="11112" cy="12700"/>
            </a:xfrm>
            <a:custGeom>
              <a:avLst/>
              <a:gdLst>
                <a:gd name="T0" fmla="*/ 2147483647 w 30"/>
                <a:gd name="T1" fmla="*/ 2147483647 h 31"/>
                <a:gd name="T2" fmla="*/ 2147483647 w 30"/>
                <a:gd name="T3" fmla="*/ 0 h 31"/>
                <a:gd name="T4" fmla="*/ 0 w 30"/>
                <a:gd name="T5" fmla="*/ 2147483647 h 31"/>
                <a:gd name="T6" fmla="*/ 2147483647 w 30"/>
                <a:gd name="T7" fmla="*/ 2147483647 h 31"/>
                <a:gd name="T8" fmla="*/ 2147483647 w 30"/>
                <a:gd name="T9" fmla="*/ 2147483647 h 31"/>
                <a:gd name="T10" fmla="*/ 2147483647 w 30"/>
                <a:gd name="T11" fmla="*/ 2147483647 h 31"/>
                <a:gd name="T12" fmla="*/ 0 60000 65536"/>
                <a:gd name="T13" fmla="*/ 0 60000 65536"/>
                <a:gd name="T14" fmla="*/ 0 60000 65536"/>
                <a:gd name="T15" fmla="*/ 0 60000 65536"/>
                <a:gd name="T16" fmla="*/ 0 60000 65536"/>
                <a:gd name="T17" fmla="*/ 0 60000 65536"/>
                <a:gd name="T18" fmla="*/ 0 w 30"/>
                <a:gd name="T19" fmla="*/ 0 h 31"/>
                <a:gd name="T20" fmla="*/ 30 w 30"/>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30" h="31">
                  <a:moveTo>
                    <a:pt x="30" y="24"/>
                  </a:moveTo>
                  <a:lnTo>
                    <a:pt x="8" y="0"/>
                  </a:lnTo>
                  <a:lnTo>
                    <a:pt x="0" y="9"/>
                  </a:lnTo>
                  <a:lnTo>
                    <a:pt x="23" y="31"/>
                  </a:lnTo>
                  <a:lnTo>
                    <a:pt x="30" y="24"/>
                  </a:lnTo>
                  <a:close/>
                </a:path>
              </a:pathLst>
            </a:custGeom>
            <a:solidFill>
              <a:srgbClr val="000000"/>
            </a:solidFill>
            <a:ln w="9525">
              <a:noFill/>
              <a:round/>
              <a:headEnd/>
              <a:tailEnd/>
            </a:ln>
          </p:spPr>
          <p:txBody>
            <a:bodyPr/>
            <a:lstStyle/>
            <a:p>
              <a:endParaRPr lang="en-US"/>
            </a:p>
          </p:txBody>
        </p:sp>
        <p:sp>
          <p:nvSpPr>
            <p:cNvPr id="208199" name="Rectangle 712"/>
            <p:cNvSpPr>
              <a:spLocks noChangeArrowheads="1"/>
            </p:cNvSpPr>
            <p:nvPr/>
          </p:nvSpPr>
          <p:spPr bwMode="auto">
            <a:xfrm>
              <a:off x="4892675" y="3338513"/>
              <a:ext cx="1588" cy="1587"/>
            </a:xfrm>
            <a:prstGeom prst="rect">
              <a:avLst/>
            </a:prstGeom>
            <a:solidFill>
              <a:srgbClr val="000000"/>
            </a:solidFill>
            <a:ln w="9525">
              <a:noFill/>
              <a:miter lim="800000"/>
              <a:headEnd/>
              <a:tailEnd/>
            </a:ln>
          </p:spPr>
          <p:txBody>
            <a:bodyPr/>
            <a:lstStyle/>
            <a:p>
              <a:endParaRPr lang="en-US">
                <a:latin typeface="Times New Roman" pitchFamily="18" charset="0"/>
                <a:cs typeface="Times New Roman" pitchFamily="18" charset="0"/>
              </a:endParaRPr>
            </a:p>
          </p:txBody>
        </p:sp>
        <p:sp>
          <p:nvSpPr>
            <p:cNvPr id="208200" name="Freeform 713"/>
            <p:cNvSpPr>
              <a:spLocks/>
            </p:cNvSpPr>
            <p:nvPr/>
          </p:nvSpPr>
          <p:spPr bwMode="auto">
            <a:xfrm>
              <a:off x="4892675" y="3332163"/>
              <a:ext cx="15875" cy="15875"/>
            </a:xfrm>
            <a:custGeom>
              <a:avLst/>
              <a:gdLst>
                <a:gd name="T0" fmla="*/ 2147483647 w 38"/>
                <a:gd name="T1" fmla="*/ 2147483647 h 40"/>
                <a:gd name="T2" fmla="*/ 2147483647 w 38"/>
                <a:gd name="T3" fmla="*/ 0 h 40"/>
                <a:gd name="T4" fmla="*/ 0 w 38"/>
                <a:gd name="T5" fmla="*/ 2147483647 h 40"/>
                <a:gd name="T6" fmla="*/ 2147483647 w 38"/>
                <a:gd name="T7" fmla="*/ 2147483647 h 40"/>
                <a:gd name="T8" fmla="*/ 2147483647 w 38"/>
                <a:gd name="T9" fmla="*/ 2147483647 h 40"/>
                <a:gd name="T10" fmla="*/ 2147483647 w 38"/>
                <a:gd name="T11" fmla="*/ 2147483647 h 40"/>
                <a:gd name="T12" fmla="*/ 0 60000 65536"/>
                <a:gd name="T13" fmla="*/ 0 60000 65536"/>
                <a:gd name="T14" fmla="*/ 0 60000 65536"/>
                <a:gd name="T15" fmla="*/ 0 60000 65536"/>
                <a:gd name="T16" fmla="*/ 0 60000 65536"/>
                <a:gd name="T17" fmla="*/ 0 60000 65536"/>
                <a:gd name="T18" fmla="*/ 0 w 38"/>
                <a:gd name="T19" fmla="*/ 0 h 40"/>
                <a:gd name="T20" fmla="*/ 38 w 38"/>
                <a:gd name="T21" fmla="*/ 40 h 40"/>
              </a:gdLst>
              <a:ahLst/>
              <a:cxnLst>
                <a:cxn ang="T12">
                  <a:pos x="T0" y="T1"/>
                </a:cxn>
                <a:cxn ang="T13">
                  <a:pos x="T2" y="T3"/>
                </a:cxn>
                <a:cxn ang="T14">
                  <a:pos x="T4" y="T5"/>
                </a:cxn>
                <a:cxn ang="T15">
                  <a:pos x="T6" y="T7"/>
                </a:cxn>
                <a:cxn ang="T16">
                  <a:pos x="T8" y="T9"/>
                </a:cxn>
                <a:cxn ang="T17">
                  <a:pos x="T10" y="T11"/>
                </a:cxn>
              </a:cxnLst>
              <a:rect l="T18" t="T19" r="T20" b="T21"/>
              <a:pathLst>
                <a:path w="38" h="40">
                  <a:moveTo>
                    <a:pt x="38" y="24"/>
                  </a:moveTo>
                  <a:lnTo>
                    <a:pt x="16" y="0"/>
                  </a:lnTo>
                  <a:lnTo>
                    <a:pt x="0" y="16"/>
                  </a:lnTo>
                  <a:lnTo>
                    <a:pt x="22" y="40"/>
                  </a:lnTo>
                  <a:lnTo>
                    <a:pt x="38" y="24"/>
                  </a:lnTo>
                  <a:close/>
                </a:path>
              </a:pathLst>
            </a:custGeom>
            <a:solidFill>
              <a:srgbClr val="000000"/>
            </a:solidFill>
            <a:ln w="9525">
              <a:noFill/>
              <a:round/>
              <a:headEnd/>
              <a:tailEnd/>
            </a:ln>
          </p:spPr>
          <p:txBody>
            <a:bodyPr/>
            <a:lstStyle/>
            <a:p>
              <a:endParaRPr lang="en-US"/>
            </a:p>
          </p:txBody>
        </p:sp>
        <p:sp>
          <p:nvSpPr>
            <p:cNvPr id="208201" name="Rectangle 714"/>
            <p:cNvSpPr>
              <a:spLocks noChangeArrowheads="1"/>
            </p:cNvSpPr>
            <p:nvPr/>
          </p:nvSpPr>
          <p:spPr bwMode="auto">
            <a:xfrm>
              <a:off x="4899025" y="3332163"/>
              <a:ext cx="1588" cy="1587"/>
            </a:xfrm>
            <a:prstGeom prst="rect">
              <a:avLst/>
            </a:prstGeom>
            <a:solidFill>
              <a:srgbClr val="000000"/>
            </a:solidFill>
            <a:ln w="9525">
              <a:noFill/>
              <a:miter lim="800000"/>
              <a:headEnd/>
              <a:tailEnd/>
            </a:ln>
          </p:spPr>
          <p:txBody>
            <a:bodyPr/>
            <a:lstStyle/>
            <a:p>
              <a:endParaRPr lang="en-US">
                <a:latin typeface="Times New Roman" pitchFamily="18" charset="0"/>
                <a:cs typeface="Times New Roman" pitchFamily="18" charset="0"/>
              </a:endParaRPr>
            </a:p>
          </p:txBody>
        </p:sp>
        <p:sp>
          <p:nvSpPr>
            <p:cNvPr id="208202" name="Freeform 715"/>
            <p:cNvSpPr>
              <a:spLocks/>
            </p:cNvSpPr>
            <p:nvPr/>
          </p:nvSpPr>
          <p:spPr bwMode="auto">
            <a:xfrm>
              <a:off x="4899025" y="3328988"/>
              <a:ext cx="12700" cy="12700"/>
            </a:xfrm>
            <a:custGeom>
              <a:avLst/>
              <a:gdLst>
                <a:gd name="T0" fmla="*/ 2147483647 w 31"/>
                <a:gd name="T1" fmla="*/ 2147483647 h 31"/>
                <a:gd name="T2" fmla="*/ 2147483647 w 31"/>
                <a:gd name="T3" fmla="*/ 0 h 31"/>
                <a:gd name="T4" fmla="*/ 0 w 31"/>
                <a:gd name="T5" fmla="*/ 2147483647 h 31"/>
                <a:gd name="T6" fmla="*/ 2147483647 w 31"/>
                <a:gd name="T7" fmla="*/ 2147483647 h 31"/>
                <a:gd name="T8" fmla="*/ 2147483647 w 31"/>
                <a:gd name="T9" fmla="*/ 2147483647 h 31"/>
                <a:gd name="T10" fmla="*/ 2147483647 w 31"/>
                <a:gd name="T11" fmla="*/ 2147483647 h 31"/>
                <a:gd name="T12" fmla="*/ 0 60000 65536"/>
                <a:gd name="T13" fmla="*/ 0 60000 65536"/>
                <a:gd name="T14" fmla="*/ 0 60000 65536"/>
                <a:gd name="T15" fmla="*/ 0 60000 65536"/>
                <a:gd name="T16" fmla="*/ 0 60000 65536"/>
                <a:gd name="T17" fmla="*/ 0 60000 65536"/>
                <a:gd name="T18" fmla="*/ 0 w 31"/>
                <a:gd name="T19" fmla="*/ 0 h 31"/>
                <a:gd name="T20" fmla="*/ 31 w 31"/>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31" h="31">
                  <a:moveTo>
                    <a:pt x="31" y="22"/>
                  </a:moveTo>
                  <a:lnTo>
                    <a:pt x="8" y="0"/>
                  </a:lnTo>
                  <a:lnTo>
                    <a:pt x="0" y="7"/>
                  </a:lnTo>
                  <a:lnTo>
                    <a:pt x="22" y="31"/>
                  </a:lnTo>
                  <a:lnTo>
                    <a:pt x="31" y="22"/>
                  </a:lnTo>
                  <a:close/>
                </a:path>
              </a:pathLst>
            </a:custGeom>
            <a:solidFill>
              <a:srgbClr val="000000"/>
            </a:solidFill>
            <a:ln w="9525">
              <a:noFill/>
              <a:round/>
              <a:headEnd/>
              <a:tailEnd/>
            </a:ln>
          </p:spPr>
          <p:txBody>
            <a:bodyPr/>
            <a:lstStyle/>
            <a:p>
              <a:endParaRPr lang="en-US"/>
            </a:p>
          </p:txBody>
        </p:sp>
        <p:sp>
          <p:nvSpPr>
            <p:cNvPr id="208203" name="Rectangle 716"/>
            <p:cNvSpPr>
              <a:spLocks noChangeArrowheads="1"/>
            </p:cNvSpPr>
            <p:nvPr/>
          </p:nvSpPr>
          <p:spPr bwMode="auto">
            <a:xfrm>
              <a:off x="4903788" y="3328988"/>
              <a:ext cx="1587" cy="1587"/>
            </a:xfrm>
            <a:prstGeom prst="rect">
              <a:avLst/>
            </a:prstGeom>
            <a:solidFill>
              <a:srgbClr val="000000"/>
            </a:solidFill>
            <a:ln w="9525">
              <a:noFill/>
              <a:miter lim="800000"/>
              <a:headEnd/>
              <a:tailEnd/>
            </a:ln>
          </p:spPr>
          <p:txBody>
            <a:bodyPr/>
            <a:lstStyle/>
            <a:p>
              <a:endParaRPr lang="en-US">
                <a:latin typeface="Times New Roman" pitchFamily="18" charset="0"/>
                <a:cs typeface="Times New Roman" pitchFamily="18" charset="0"/>
              </a:endParaRPr>
            </a:p>
          </p:txBody>
        </p:sp>
        <p:sp>
          <p:nvSpPr>
            <p:cNvPr id="208204" name="Freeform 717"/>
            <p:cNvSpPr>
              <a:spLocks/>
            </p:cNvSpPr>
            <p:nvPr/>
          </p:nvSpPr>
          <p:spPr bwMode="auto">
            <a:xfrm>
              <a:off x="4903788" y="3322638"/>
              <a:ext cx="15875" cy="15875"/>
            </a:xfrm>
            <a:custGeom>
              <a:avLst/>
              <a:gdLst>
                <a:gd name="T0" fmla="*/ 2147483647 w 41"/>
                <a:gd name="T1" fmla="*/ 2147483647 h 38"/>
                <a:gd name="T2" fmla="*/ 2147483647 w 41"/>
                <a:gd name="T3" fmla="*/ 0 h 38"/>
                <a:gd name="T4" fmla="*/ 0 w 41"/>
                <a:gd name="T5" fmla="*/ 2147483647 h 38"/>
                <a:gd name="T6" fmla="*/ 2147483647 w 41"/>
                <a:gd name="T7" fmla="*/ 2147483647 h 38"/>
                <a:gd name="T8" fmla="*/ 2147483647 w 41"/>
                <a:gd name="T9" fmla="*/ 2147483647 h 38"/>
                <a:gd name="T10" fmla="*/ 2147483647 w 41"/>
                <a:gd name="T11" fmla="*/ 2147483647 h 38"/>
                <a:gd name="T12" fmla="*/ 0 60000 65536"/>
                <a:gd name="T13" fmla="*/ 0 60000 65536"/>
                <a:gd name="T14" fmla="*/ 0 60000 65536"/>
                <a:gd name="T15" fmla="*/ 0 60000 65536"/>
                <a:gd name="T16" fmla="*/ 0 60000 65536"/>
                <a:gd name="T17" fmla="*/ 0 60000 65536"/>
                <a:gd name="T18" fmla="*/ 0 w 41"/>
                <a:gd name="T19" fmla="*/ 0 h 38"/>
                <a:gd name="T20" fmla="*/ 41 w 41"/>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41" h="38">
                  <a:moveTo>
                    <a:pt x="41" y="18"/>
                  </a:moveTo>
                  <a:lnTo>
                    <a:pt x="15" y="0"/>
                  </a:lnTo>
                  <a:lnTo>
                    <a:pt x="0" y="16"/>
                  </a:lnTo>
                  <a:lnTo>
                    <a:pt x="23" y="38"/>
                  </a:lnTo>
                  <a:lnTo>
                    <a:pt x="39" y="22"/>
                  </a:lnTo>
                  <a:lnTo>
                    <a:pt x="41" y="18"/>
                  </a:lnTo>
                  <a:close/>
                </a:path>
              </a:pathLst>
            </a:custGeom>
            <a:solidFill>
              <a:srgbClr val="000000"/>
            </a:solidFill>
            <a:ln w="9525">
              <a:noFill/>
              <a:round/>
              <a:headEnd/>
              <a:tailEnd/>
            </a:ln>
          </p:spPr>
          <p:txBody>
            <a:bodyPr/>
            <a:lstStyle/>
            <a:p>
              <a:endParaRPr lang="en-US"/>
            </a:p>
          </p:txBody>
        </p:sp>
        <p:sp>
          <p:nvSpPr>
            <p:cNvPr id="208205" name="Freeform 718"/>
            <p:cNvSpPr>
              <a:spLocks/>
            </p:cNvSpPr>
            <p:nvPr/>
          </p:nvSpPr>
          <p:spPr bwMode="auto">
            <a:xfrm>
              <a:off x="4918075" y="3330575"/>
              <a:ext cx="1588" cy="1588"/>
            </a:xfrm>
            <a:custGeom>
              <a:avLst/>
              <a:gdLst>
                <a:gd name="T0" fmla="*/ 2147483647 w 2"/>
                <a:gd name="T1" fmla="*/ 0 h 4"/>
                <a:gd name="T2" fmla="*/ 2147483647 w 2"/>
                <a:gd name="T3" fmla="*/ 2147483647 h 4"/>
                <a:gd name="T4" fmla="*/ 0 w 2"/>
                <a:gd name="T5" fmla="*/ 2147483647 h 4"/>
                <a:gd name="T6" fmla="*/ 2147483647 w 2"/>
                <a:gd name="T7" fmla="*/ 0 h 4"/>
                <a:gd name="T8" fmla="*/ 0 60000 65536"/>
                <a:gd name="T9" fmla="*/ 0 60000 65536"/>
                <a:gd name="T10" fmla="*/ 0 60000 65536"/>
                <a:gd name="T11" fmla="*/ 0 60000 65536"/>
                <a:gd name="T12" fmla="*/ 0 w 2"/>
                <a:gd name="T13" fmla="*/ 0 h 4"/>
                <a:gd name="T14" fmla="*/ 2 w 2"/>
                <a:gd name="T15" fmla="*/ 4 h 4"/>
              </a:gdLst>
              <a:ahLst/>
              <a:cxnLst>
                <a:cxn ang="T8">
                  <a:pos x="T0" y="T1"/>
                </a:cxn>
                <a:cxn ang="T9">
                  <a:pos x="T2" y="T3"/>
                </a:cxn>
                <a:cxn ang="T10">
                  <a:pos x="T4" y="T5"/>
                </a:cxn>
                <a:cxn ang="T11">
                  <a:pos x="T6" y="T7"/>
                </a:cxn>
              </a:cxnLst>
              <a:rect l="T12" t="T13" r="T14" b="T15"/>
              <a:pathLst>
                <a:path w="2" h="4">
                  <a:moveTo>
                    <a:pt x="2" y="0"/>
                  </a:moveTo>
                  <a:lnTo>
                    <a:pt x="1" y="3"/>
                  </a:lnTo>
                  <a:lnTo>
                    <a:pt x="0" y="4"/>
                  </a:lnTo>
                  <a:lnTo>
                    <a:pt x="2" y="0"/>
                  </a:lnTo>
                  <a:close/>
                </a:path>
              </a:pathLst>
            </a:custGeom>
            <a:solidFill>
              <a:srgbClr val="000000"/>
            </a:solidFill>
            <a:ln w="9525">
              <a:noFill/>
              <a:round/>
              <a:headEnd/>
              <a:tailEnd/>
            </a:ln>
          </p:spPr>
          <p:txBody>
            <a:bodyPr/>
            <a:lstStyle/>
            <a:p>
              <a:endParaRPr lang="en-US"/>
            </a:p>
          </p:txBody>
        </p:sp>
        <p:sp>
          <p:nvSpPr>
            <p:cNvPr id="208206" name="Freeform 719"/>
            <p:cNvSpPr>
              <a:spLocks/>
            </p:cNvSpPr>
            <p:nvPr/>
          </p:nvSpPr>
          <p:spPr bwMode="auto">
            <a:xfrm>
              <a:off x="4908550" y="3319463"/>
              <a:ext cx="14288" cy="11112"/>
            </a:xfrm>
            <a:custGeom>
              <a:avLst/>
              <a:gdLst>
                <a:gd name="T0" fmla="*/ 2147483647 w 36"/>
                <a:gd name="T1" fmla="*/ 0 h 27"/>
                <a:gd name="T2" fmla="*/ 2147483647 w 36"/>
                <a:gd name="T3" fmla="*/ 2147483647 h 27"/>
                <a:gd name="T4" fmla="*/ 2147483647 w 36"/>
                <a:gd name="T5" fmla="*/ 2147483647 h 27"/>
                <a:gd name="T6" fmla="*/ 0 w 36"/>
                <a:gd name="T7" fmla="*/ 2147483647 h 27"/>
                <a:gd name="T8" fmla="*/ 2147483647 w 36"/>
                <a:gd name="T9" fmla="*/ 0 h 27"/>
                <a:gd name="T10" fmla="*/ 0 60000 65536"/>
                <a:gd name="T11" fmla="*/ 0 60000 65536"/>
                <a:gd name="T12" fmla="*/ 0 60000 65536"/>
                <a:gd name="T13" fmla="*/ 0 60000 65536"/>
                <a:gd name="T14" fmla="*/ 0 60000 65536"/>
                <a:gd name="T15" fmla="*/ 0 w 36"/>
                <a:gd name="T16" fmla="*/ 0 h 27"/>
                <a:gd name="T17" fmla="*/ 36 w 36"/>
                <a:gd name="T18" fmla="*/ 27 h 27"/>
              </a:gdLst>
              <a:ahLst/>
              <a:cxnLst>
                <a:cxn ang="T10">
                  <a:pos x="T0" y="T1"/>
                </a:cxn>
                <a:cxn ang="T11">
                  <a:pos x="T2" y="T3"/>
                </a:cxn>
                <a:cxn ang="T12">
                  <a:pos x="T4" y="T5"/>
                </a:cxn>
                <a:cxn ang="T13">
                  <a:pos x="T6" y="T7"/>
                </a:cxn>
                <a:cxn ang="T14">
                  <a:pos x="T8" y="T9"/>
                </a:cxn>
              </a:cxnLst>
              <a:rect l="T15" t="T16" r="T17" b="T18"/>
              <a:pathLst>
                <a:path w="36" h="27">
                  <a:moveTo>
                    <a:pt x="6" y="0"/>
                  </a:moveTo>
                  <a:lnTo>
                    <a:pt x="36" y="14"/>
                  </a:lnTo>
                  <a:lnTo>
                    <a:pt x="28" y="27"/>
                  </a:lnTo>
                  <a:lnTo>
                    <a:pt x="0" y="12"/>
                  </a:lnTo>
                  <a:lnTo>
                    <a:pt x="6" y="0"/>
                  </a:lnTo>
                  <a:close/>
                </a:path>
              </a:pathLst>
            </a:custGeom>
            <a:solidFill>
              <a:srgbClr val="000000"/>
            </a:solidFill>
            <a:ln w="9525">
              <a:noFill/>
              <a:round/>
              <a:headEnd/>
              <a:tailEnd/>
            </a:ln>
          </p:spPr>
          <p:txBody>
            <a:bodyPr/>
            <a:lstStyle/>
            <a:p>
              <a:endParaRPr lang="en-US"/>
            </a:p>
          </p:txBody>
        </p:sp>
        <p:sp>
          <p:nvSpPr>
            <p:cNvPr id="208207" name="Freeform 720"/>
            <p:cNvSpPr>
              <a:spLocks/>
            </p:cNvSpPr>
            <p:nvPr/>
          </p:nvSpPr>
          <p:spPr bwMode="auto">
            <a:xfrm>
              <a:off x="4937125" y="3284538"/>
              <a:ext cx="12700" cy="12700"/>
            </a:xfrm>
            <a:custGeom>
              <a:avLst/>
              <a:gdLst>
                <a:gd name="T0" fmla="*/ 2147483647 w 34"/>
                <a:gd name="T1" fmla="*/ 2147483647 h 32"/>
                <a:gd name="T2" fmla="*/ 2147483647 w 34"/>
                <a:gd name="T3" fmla="*/ 0 h 32"/>
                <a:gd name="T4" fmla="*/ 0 w 34"/>
                <a:gd name="T5" fmla="*/ 2147483647 h 32"/>
                <a:gd name="T6" fmla="*/ 2147483647 w 34"/>
                <a:gd name="T7" fmla="*/ 2147483647 h 32"/>
                <a:gd name="T8" fmla="*/ 2147483647 w 34"/>
                <a:gd name="T9" fmla="*/ 2147483647 h 32"/>
                <a:gd name="T10" fmla="*/ 2147483647 w 34"/>
                <a:gd name="T11" fmla="*/ 2147483647 h 32"/>
                <a:gd name="T12" fmla="*/ 0 60000 65536"/>
                <a:gd name="T13" fmla="*/ 0 60000 65536"/>
                <a:gd name="T14" fmla="*/ 0 60000 65536"/>
                <a:gd name="T15" fmla="*/ 0 60000 65536"/>
                <a:gd name="T16" fmla="*/ 0 60000 65536"/>
                <a:gd name="T17" fmla="*/ 0 60000 65536"/>
                <a:gd name="T18" fmla="*/ 0 w 34"/>
                <a:gd name="T19" fmla="*/ 0 h 32"/>
                <a:gd name="T20" fmla="*/ 34 w 34"/>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34" h="32">
                  <a:moveTo>
                    <a:pt x="34" y="22"/>
                  </a:moveTo>
                  <a:lnTo>
                    <a:pt x="10" y="0"/>
                  </a:lnTo>
                  <a:lnTo>
                    <a:pt x="0" y="9"/>
                  </a:lnTo>
                  <a:lnTo>
                    <a:pt x="24" y="32"/>
                  </a:lnTo>
                  <a:lnTo>
                    <a:pt x="34" y="22"/>
                  </a:lnTo>
                  <a:close/>
                </a:path>
              </a:pathLst>
            </a:custGeom>
            <a:solidFill>
              <a:srgbClr val="000000"/>
            </a:solidFill>
            <a:ln w="9525">
              <a:noFill/>
              <a:round/>
              <a:headEnd/>
              <a:tailEnd/>
            </a:ln>
          </p:spPr>
          <p:txBody>
            <a:bodyPr/>
            <a:lstStyle/>
            <a:p>
              <a:endParaRPr lang="en-US"/>
            </a:p>
          </p:txBody>
        </p:sp>
        <p:sp>
          <p:nvSpPr>
            <p:cNvPr id="208208" name="Rectangle 721"/>
            <p:cNvSpPr>
              <a:spLocks noChangeArrowheads="1"/>
            </p:cNvSpPr>
            <p:nvPr/>
          </p:nvSpPr>
          <p:spPr bwMode="auto">
            <a:xfrm>
              <a:off x="4940300" y="3284538"/>
              <a:ext cx="1588" cy="1587"/>
            </a:xfrm>
            <a:prstGeom prst="rect">
              <a:avLst/>
            </a:prstGeom>
            <a:solidFill>
              <a:srgbClr val="000000"/>
            </a:solidFill>
            <a:ln w="9525">
              <a:noFill/>
              <a:miter lim="800000"/>
              <a:headEnd/>
              <a:tailEnd/>
            </a:ln>
          </p:spPr>
          <p:txBody>
            <a:bodyPr/>
            <a:lstStyle/>
            <a:p>
              <a:endParaRPr lang="en-US">
                <a:latin typeface="Times New Roman" pitchFamily="18" charset="0"/>
                <a:cs typeface="Times New Roman" pitchFamily="18" charset="0"/>
              </a:endParaRPr>
            </a:p>
          </p:txBody>
        </p:sp>
        <p:sp>
          <p:nvSpPr>
            <p:cNvPr id="208209" name="Freeform 722"/>
            <p:cNvSpPr>
              <a:spLocks/>
            </p:cNvSpPr>
            <p:nvPr/>
          </p:nvSpPr>
          <p:spPr bwMode="auto">
            <a:xfrm>
              <a:off x="4940300" y="3281363"/>
              <a:ext cx="14288" cy="12700"/>
            </a:xfrm>
            <a:custGeom>
              <a:avLst/>
              <a:gdLst>
                <a:gd name="T0" fmla="*/ 2147483647 w 35"/>
                <a:gd name="T1" fmla="*/ 2147483647 h 30"/>
                <a:gd name="T2" fmla="*/ 2147483647 w 35"/>
                <a:gd name="T3" fmla="*/ 0 h 30"/>
                <a:gd name="T4" fmla="*/ 0 w 35"/>
                <a:gd name="T5" fmla="*/ 2147483647 h 30"/>
                <a:gd name="T6" fmla="*/ 2147483647 w 35"/>
                <a:gd name="T7" fmla="*/ 2147483647 h 30"/>
                <a:gd name="T8" fmla="*/ 2147483647 w 35"/>
                <a:gd name="T9" fmla="*/ 2147483647 h 30"/>
                <a:gd name="T10" fmla="*/ 2147483647 w 35"/>
                <a:gd name="T11" fmla="*/ 2147483647 h 30"/>
                <a:gd name="T12" fmla="*/ 0 60000 65536"/>
                <a:gd name="T13" fmla="*/ 0 60000 65536"/>
                <a:gd name="T14" fmla="*/ 0 60000 65536"/>
                <a:gd name="T15" fmla="*/ 0 60000 65536"/>
                <a:gd name="T16" fmla="*/ 0 60000 65536"/>
                <a:gd name="T17" fmla="*/ 0 60000 65536"/>
                <a:gd name="T18" fmla="*/ 0 w 35"/>
                <a:gd name="T19" fmla="*/ 0 h 30"/>
                <a:gd name="T20" fmla="*/ 35 w 35"/>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35" h="30">
                  <a:moveTo>
                    <a:pt x="35" y="17"/>
                  </a:moveTo>
                  <a:lnTo>
                    <a:pt x="9" y="0"/>
                  </a:lnTo>
                  <a:lnTo>
                    <a:pt x="0" y="8"/>
                  </a:lnTo>
                  <a:lnTo>
                    <a:pt x="24" y="30"/>
                  </a:lnTo>
                  <a:lnTo>
                    <a:pt x="31" y="22"/>
                  </a:lnTo>
                  <a:lnTo>
                    <a:pt x="35" y="17"/>
                  </a:lnTo>
                  <a:close/>
                </a:path>
              </a:pathLst>
            </a:custGeom>
            <a:solidFill>
              <a:srgbClr val="000000"/>
            </a:solidFill>
            <a:ln w="9525">
              <a:noFill/>
              <a:round/>
              <a:headEnd/>
              <a:tailEnd/>
            </a:ln>
          </p:spPr>
          <p:txBody>
            <a:bodyPr/>
            <a:lstStyle/>
            <a:p>
              <a:endParaRPr lang="en-US"/>
            </a:p>
          </p:txBody>
        </p:sp>
        <p:sp>
          <p:nvSpPr>
            <p:cNvPr id="208210" name="Freeform 723"/>
            <p:cNvSpPr>
              <a:spLocks/>
            </p:cNvSpPr>
            <p:nvPr/>
          </p:nvSpPr>
          <p:spPr bwMode="auto">
            <a:xfrm>
              <a:off x="4953000" y="3289300"/>
              <a:ext cx="1588" cy="1588"/>
            </a:xfrm>
            <a:custGeom>
              <a:avLst/>
              <a:gdLst>
                <a:gd name="T0" fmla="*/ 2147483647 w 4"/>
                <a:gd name="T1" fmla="*/ 0 h 5"/>
                <a:gd name="T2" fmla="*/ 2147483647 w 4"/>
                <a:gd name="T3" fmla="*/ 2147483647 h 5"/>
                <a:gd name="T4" fmla="*/ 0 w 4"/>
                <a:gd name="T5" fmla="*/ 2147483647 h 5"/>
                <a:gd name="T6" fmla="*/ 2147483647 w 4"/>
                <a:gd name="T7" fmla="*/ 0 h 5"/>
                <a:gd name="T8" fmla="*/ 0 60000 65536"/>
                <a:gd name="T9" fmla="*/ 0 60000 65536"/>
                <a:gd name="T10" fmla="*/ 0 60000 65536"/>
                <a:gd name="T11" fmla="*/ 0 60000 65536"/>
                <a:gd name="T12" fmla="*/ 0 w 4"/>
                <a:gd name="T13" fmla="*/ 0 h 5"/>
                <a:gd name="T14" fmla="*/ 4 w 4"/>
                <a:gd name="T15" fmla="*/ 5 h 5"/>
              </a:gdLst>
              <a:ahLst/>
              <a:cxnLst>
                <a:cxn ang="T8">
                  <a:pos x="T0" y="T1"/>
                </a:cxn>
                <a:cxn ang="T9">
                  <a:pos x="T2" y="T3"/>
                </a:cxn>
                <a:cxn ang="T10">
                  <a:pos x="T4" y="T5"/>
                </a:cxn>
                <a:cxn ang="T11">
                  <a:pos x="T6" y="T7"/>
                </a:cxn>
              </a:cxnLst>
              <a:rect l="T12" t="T13" r="T14" b="T15"/>
              <a:pathLst>
                <a:path w="4" h="5">
                  <a:moveTo>
                    <a:pt x="4" y="0"/>
                  </a:moveTo>
                  <a:lnTo>
                    <a:pt x="3" y="4"/>
                  </a:lnTo>
                  <a:lnTo>
                    <a:pt x="0" y="5"/>
                  </a:lnTo>
                  <a:lnTo>
                    <a:pt x="4" y="0"/>
                  </a:lnTo>
                  <a:close/>
                </a:path>
              </a:pathLst>
            </a:custGeom>
            <a:solidFill>
              <a:srgbClr val="000000"/>
            </a:solidFill>
            <a:ln w="9525">
              <a:noFill/>
              <a:round/>
              <a:headEnd/>
              <a:tailEnd/>
            </a:ln>
          </p:spPr>
          <p:txBody>
            <a:bodyPr/>
            <a:lstStyle/>
            <a:p>
              <a:endParaRPr lang="en-US"/>
            </a:p>
          </p:txBody>
        </p:sp>
        <p:sp>
          <p:nvSpPr>
            <p:cNvPr id="208211" name="Freeform 724"/>
            <p:cNvSpPr>
              <a:spLocks/>
            </p:cNvSpPr>
            <p:nvPr/>
          </p:nvSpPr>
          <p:spPr bwMode="auto">
            <a:xfrm>
              <a:off x="4943475" y="3273425"/>
              <a:ext cx="14288" cy="15875"/>
            </a:xfrm>
            <a:custGeom>
              <a:avLst/>
              <a:gdLst>
                <a:gd name="T0" fmla="*/ 2147483647 w 36"/>
                <a:gd name="T1" fmla="*/ 0 h 36"/>
                <a:gd name="T2" fmla="*/ 2147483647 w 36"/>
                <a:gd name="T3" fmla="*/ 2147483647 h 36"/>
                <a:gd name="T4" fmla="*/ 0 w 36"/>
                <a:gd name="T5" fmla="*/ 2147483647 h 36"/>
                <a:gd name="T6" fmla="*/ 2147483647 w 36"/>
                <a:gd name="T7" fmla="*/ 2147483647 h 36"/>
                <a:gd name="T8" fmla="*/ 2147483647 w 36"/>
                <a:gd name="T9" fmla="*/ 2147483647 h 36"/>
                <a:gd name="T10" fmla="*/ 2147483647 w 36"/>
                <a:gd name="T11" fmla="*/ 0 h 36"/>
                <a:gd name="T12" fmla="*/ 0 60000 65536"/>
                <a:gd name="T13" fmla="*/ 0 60000 65536"/>
                <a:gd name="T14" fmla="*/ 0 60000 65536"/>
                <a:gd name="T15" fmla="*/ 0 60000 65536"/>
                <a:gd name="T16" fmla="*/ 0 60000 65536"/>
                <a:gd name="T17" fmla="*/ 0 60000 65536"/>
                <a:gd name="T18" fmla="*/ 0 w 36"/>
                <a:gd name="T19" fmla="*/ 0 h 36"/>
                <a:gd name="T20" fmla="*/ 36 w 36"/>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36" h="36">
                  <a:moveTo>
                    <a:pt x="15" y="0"/>
                  </a:moveTo>
                  <a:lnTo>
                    <a:pt x="8" y="7"/>
                  </a:lnTo>
                  <a:lnTo>
                    <a:pt x="0" y="23"/>
                  </a:lnTo>
                  <a:lnTo>
                    <a:pt x="29" y="36"/>
                  </a:lnTo>
                  <a:lnTo>
                    <a:pt x="36" y="20"/>
                  </a:lnTo>
                  <a:lnTo>
                    <a:pt x="15" y="0"/>
                  </a:lnTo>
                  <a:close/>
                </a:path>
              </a:pathLst>
            </a:custGeom>
            <a:solidFill>
              <a:srgbClr val="000000"/>
            </a:solidFill>
            <a:ln w="9525">
              <a:noFill/>
              <a:round/>
              <a:headEnd/>
              <a:tailEnd/>
            </a:ln>
          </p:spPr>
          <p:txBody>
            <a:bodyPr/>
            <a:lstStyle/>
            <a:p>
              <a:endParaRPr lang="en-US"/>
            </a:p>
          </p:txBody>
        </p:sp>
        <p:sp>
          <p:nvSpPr>
            <p:cNvPr id="208212" name="Freeform 725"/>
            <p:cNvSpPr>
              <a:spLocks/>
            </p:cNvSpPr>
            <p:nvPr/>
          </p:nvSpPr>
          <p:spPr bwMode="auto">
            <a:xfrm>
              <a:off x="4946650" y="3273425"/>
              <a:ext cx="3175" cy="3175"/>
            </a:xfrm>
            <a:custGeom>
              <a:avLst/>
              <a:gdLst>
                <a:gd name="T0" fmla="*/ 0 w 7"/>
                <a:gd name="T1" fmla="*/ 2147483647 h 7"/>
                <a:gd name="T2" fmla="*/ 2147483647 w 7"/>
                <a:gd name="T3" fmla="*/ 2147483647 h 7"/>
                <a:gd name="T4" fmla="*/ 2147483647 w 7"/>
                <a:gd name="T5" fmla="*/ 0 h 7"/>
                <a:gd name="T6" fmla="*/ 0 w 7"/>
                <a:gd name="T7" fmla="*/ 2147483647 h 7"/>
                <a:gd name="T8" fmla="*/ 0 60000 65536"/>
                <a:gd name="T9" fmla="*/ 0 60000 65536"/>
                <a:gd name="T10" fmla="*/ 0 60000 65536"/>
                <a:gd name="T11" fmla="*/ 0 60000 65536"/>
                <a:gd name="T12" fmla="*/ 0 w 7"/>
                <a:gd name="T13" fmla="*/ 0 h 7"/>
                <a:gd name="T14" fmla="*/ 7 w 7"/>
                <a:gd name="T15" fmla="*/ 7 h 7"/>
              </a:gdLst>
              <a:ahLst/>
              <a:cxnLst>
                <a:cxn ang="T8">
                  <a:pos x="T0" y="T1"/>
                </a:cxn>
                <a:cxn ang="T9">
                  <a:pos x="T2" y="T3"/>
                </a:cxn>
                <a:cxn ang="T10">
                  <a:pos x="T4" y="T5"/>
                </a:cxn>
                <a:cxn ang="T11">
                  <a:pos x="T6" y="T7"/>
                </a:cxn>
              </a:cxnLst>
              <a:rect l="T12" t="T13" r="T14" b="T15"/>
              <a:pathLst>
                <a:path w="7" h="7">
                  <a:moveTo>
                    <a:pt x="0" y="7"/>
                  </a:moveTo>
                  <a:lnTo>
                    <a:pt x="2" y="2"/>
                  </a:lnTo>
                  <a:lnTo>
                    <a:pt x="7" y="0"/>
                  </a:lnTo>
                  <a:lnTo>
                    <a:pt x="0" y="7"/>
                  </a:lnTo>
                  <a:close/>
                </a:path>
              </a:pathLst>
            </a:custGeom>
            <a:solidFill>
              <a:srgbClr val="000000"/>
            </a:solidFill>
            <a:ln w="9525">
              <a:noFill/>
              <a:round/>
              <a:headEnd/>
              <a:tailEnd/>
            </a:ln>
          </p:spPr>
          <p:txBody>
            <a:bodyPr/>
            <a:lstStyle/>
            <a:p>
              <a:endParaRPr lang="en-US"/>
            </a:p>
          </p:txBody>
        </p:sp>
        <p:sp>
          <p:nvSpPr>
            <p:cNvPr id="208213" name="Freeform 726"/>
            <p:cNvSpPr>
              <a:spLocks/>
            </p:cNvSpPr>
            <p:nvPr/>
          </p:nvSpPr>
          <p:spPr bwMode="auto">
            <a:xfrm>
              <a:off x="4949825" y="3271838"/>
              <a:ext cx="14288" cy="12700"/>
            </a:xfrm>
            <a:custGeom>
              <a:avLst/>
              <a:gdLst>
                <a:gd name="T0" fmla="*/ 2147483647 w 37"/>
                <a:gd name="T1" fmla="*/ 2147483647 h 36"/>
                <a:gd name="T2" fmla="*/ 2147483647 w 37"/>
                <a:gd name="T3" fmla="*/ 0 h 36"/>
                <a:gd name="T4" fmla="*/ 0 w 37"/>
                <a:gd name="T5" fmla="*/ 2147483647 h 36"/>
                <a:gd name="T6" fmla="*/ 2147483647 w 37"/>
                <a:gd name="T7" fmla="*/ 2147483647 h 36"/>
                <a:gd name="T8" fmla="*/ 2147483647 w 37"/>
                <a:gd name="T9" fmla="*/ 2147483647 h 36"/>
                <a:gd name="T10" fmla="*/ 2147483647 w 37"/>
                <a:gd name="T11" fmla="*/ 2147483647 h 36"/>
                <a:gd name="T12" fmla="*/ 0 60000 65536"/>
                <a:gd name="T13" fmla="*/ 0 60000 65536"/>
                <a:gd name="T14" fmla="*/ 0 60000 65536"/>
                <a:gd name="T15" fmla="*/ 0 60000 65536"/>
                <a:gd name="T16" fmla="*/ 0 60000 65536"/>
                <a:gd name="T17" fmla="*/ 0 60000 65536"/>
                <a:gd name="T18" fmla="*/ 0 w 37"/>
                <a:gd name="T19" fmla="*/ 0 h 36"/>
                <a:gd name="T20" fmla="*/ 37 w 37"/>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37" h="36">
                  <a:moveTo>
                    <a:pt x="37" y="21"/>
                  </a:moveTo>
                  <a:lnTo>
                    <a:pt x="16" y="0"/>
                  </a:lnTo>
                  <a:lnTo>
                    <a:pt x="0" y="8"/>
                  </a:lnTo>
                  <a:lnTo>
                    <a:pt x="14" y="36"/>
                  </a:lnTo>
                  <a:lnTo>
                    <a:pt x="30" y="28"/>
                  </a:lnTo>
                  <a:lnTo>
                    <a:pt x="37" y="21"/>
                  </a:lnTo>
                  <a:close/>
                </a:path>
              </a:pathLst>
            </a:custGeom>
            <a:solidFill>
              <a:srgbClr val="000000"/>
            </a:solidFill>
            <a:ln w="9525">
              <a:noFill/>
              <a:round/>
              <a:headEnd/>
              <a:tailEnd/>
            </a:ln>
          </p:spPr>
          <p:txBody>
            <a:bodyPr/>
            <a:lstStyle/>
            <a:p>
              <a:endParaRPr lang="en-US"/>
            </a:p>
          </p:txBody>
        </p:sp>
        <p:sp>
          <p:nvSpPr>
            <p:cNvPr id="208214" name="Freeform 727"/>
            <p:cNvSpPr>
              <a:spLocks/>
            </p:cNvSpPr>
            <p:nvPr/>
          </p:nvSpPr>
          <p:spPr bwMode="auto">
            <a:xfrm>
              <a:off x="4960938" y="3279775"/>
              <a:ext cx="3175" cy="3175"/>
            </a:xfrm>
            <a:custGeom>
              <a:avLst/>
              <a:gdLst>
                <a:gd name="T0" fmla="*/ 2147483647 w 7"/>
                <a:gd name="T1" fmla="*/ 0 h 7"/>
                <a:gd name="T2" fmla="*/ 2147483647 w 7"/>
                <a:gd name="T3" fmla="*/ 2147483647 h 7"/>
                <a:gd name="T4" fmla="*/ 0 w 7"/>
                <a:gd name="T5" fmla="*/ 2147483647 h 7"/>
                <a:gd name="T6" fmla="*/ 2147483647 w 7"/>
                <a:gd name="T7" fmla="*/ 0 h 7"/>
                <a:gd name="T8" fmla="*/ 0 60000 65536"/>
                <a:gd name="T9" fmla="*/ 0 60000 65536"/>
                <a:gd name="T10" fmla="*/ 0 60000 65536"/>
                <a:gd name="T11" fmla="*/ 0 60000 65536"/>
                <a:gd name="T12" fmla="*/ 0 w 7"/>
                <a:gd name="T13" fmla="*/ 0 h 7"/>
                <a:gd name="T14" fmla="*/ 7 w 7"/>
                <a:gd name="T15" fmla="*/ 7 h 7"/>
              </a:gdLst>
              <a:ahLst/>
              <a:cxnLst>
                <a:cxn ang="T8">
                  <a:pos x="T0" y="T1"/>
                </a:cxn>
                <a:cxn ang="T9">
                  <a:pos x="T2" y="T3"/>
                </a:cxn>
                <a:cxn ang="T10">
                  <a:pos x="T4" y="T5"/>
                </a:cxn>
                <a:cxn ang="T11">
                  <a:pos x="T6" y="T7"/>
                </a:cxn>
              </a:cxnLst>
              <a:rect l="T12" t="T13" r="T14" b="T15"/>
              <a:pathLst>
                <a:path w="7" h="7">
                  <a:moveTo>
                    <a:pt x="7" y="0"/>
                  </a:moveTo>
                  <a:lnTo>
                    <a:pt x="5" y="5"/>
                  </a:lnTo>
                  <a:lnTo>
                    <a:pt x="0" y="7"/>
                  </a:lnTo>
                  <a:lnTo>
                    <a:pt x="7" y="0"/>
                  </a:lnTo>
                  <a:close/>
                </a:path>
              </a:pathLst>
            </a:custGeom>
            <a:solidFill>
              <a:srgbClr val="000000"/>
            </a:solidFill>
            <a:ln w="9525">
              <a:noFill/>
              <a:round/>
              <a:headEnd/>
              <a:tailEnd/>
            </a:ln>
          </p:spPr>
          <p:txBody>
            <a:bodyPr/>
            <a:lstStyle/>
            <a:p>
              <a:endParaRPr lang="en-US"/>
            </a:p>
          </p:txBody>
        </p:sp>
        <p:sp>
          <p:nvSpPr>
            <p:cNvPr id="208215" name="Freeform 728"/>
            <p:cNvSpPr>
              <a:spLocks/>
            </p:cNvSpPr>
            <p:nvPr/>
          </p:nvSpPr>
          <p:spPr bwMode="auto">
            <a:xfrm>
              <a:off x="4953000" y="3265488"/>
              <a:ext cx="14288" cy="14287"/>
            </a:xfrm>
            <a:custGeom>
              <a:avLst/>
              <a:gdLst>
                <a:gd name="T0" fmla="*/ 2147483647 w 37"/>
                <a:gd name="T1" fmla="*/ 0 h 34"/>
                <a:gd name="T2" fmla="*/ 2147483647 w 37"/>
                <a:gd name="T3" fmla="*/ 2147483647 h 34"/>
                <a:gd name="T4" fmla="*/ 0 w 37"/>
                <a:gd name="T5" fmla="*/ 2147483647 h 34"/>
                <a:gd name="T6" fmla="*/ 2147483647 w 37"/>
                <a:gd name="T7" fmla="*/ 2147483647 h 34"/>
                <a:gd name="T8" fmla="*/ 2147483647 w 37"/>
                <a:gd name="T9" fmla="*/ 2147483647 h 34"/>
                <a:gd name="T10" fmla="*/ 2147483647 w 37"/>
                <a:gd name="T11" fmla="*/ 0 h 34"/>
                <a:gd name="T12" fmla="*/ 0 60000 65536"/>
                <a:gd name="T13" fmla="*/ 0 60000 65536"/>
                <a:gd name="T14" fmla="*/ 0 60000 65536"/>
                <a:gd name="T15" fmla="*/ 0 60000 65536"/>
                <a:gd name="T16" fmla="*/ 0 60000 65536"/>
                <a:gd name="T17" fmla="*/ 0 60000 65536"/>
                <a:gd name="T18" fmla="*/ 0 w 37"/>
                <a:gd name="T19" fmla="*/ 0 h 34"/>
                <a:gd name="T20" fmla="*/ 37 w 37"/>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7" h="34">
                  <a:moveTo>
                    <a:pt x="11" y="0"/>
                  </a:moveTo>
                  <a:lnTo>
                    <a:pt x="8" y="3"/>
                  </a:lnTo>
                  <a:lnTo>
                    <a:pt x="0" y="19"/>
                  </a:lnTo>
                  <a:lnTo>
                    <a:pt x="28" y="34"/>
                  </a:lnTo>
                  <a:lnTo>
                    <a:pt x="37" y="18"/>
                  </a:lnTo>
                  <a:lnTo>
                    <a:pt x="11" y="0"/>
                  </a:lnTo>
                  <a:close/>
                </a:path>
              </a:pathLst>
            </a:custGeom>
            <a:solidFill>
              <a:srgbClr val="000000"/>
            </a:solidFill>
            <a:ln w="9525">
              <a:noFill/>
              <a:round/>
              <a:headEnd/>
              <a:tailEnd/>
            </a:ln>
          </p:spPr>
          <p:txBody>
            <a:bodyPr/>
            <a:lstStyle/>
            <a:p>
              <a:endParaRPr lang="en-US"/>
            </a:p>
          </p:txBody>
        </p:sp>
        <p:sp>
          <p:nvSpPr>
            <p:cNvPr id="208216" name="Freeform 729"/>
            <p:cNvSpPr>
              <a:spLocks/>
            </p:cNvSpPr>
            <p:nvPr/>
          </p:nvSpPr>
          <p:spPr bwMode="auto">
            <a:xfrm>
              <a:off x="4956175" y="3265488"/>
              <a:ext cx="1588" cy="1587"/>
            </a:xfrm>
            <a:custGeom>
              <a:avLst/>
              <a:gdLst>
                <a:gd name="T0" fmla="*/ 0 w 3"/>
                <a:gd name="T1" fmla="*/ 2147483647 h 3"/>
                <a:gd name="T2" fmla="*/ 2147483647 w 3"/>
                <a:gd name="T3" fmla="*/ 2147483647 h 3"/>
                <a:gd name="T4" fmla="*/ 2147483647 w 3"/>
                <a:gd name="T5" fmla="*/ 0 h 3"/>
                <a:gd name="T6" fmla="*/ 0 w 3"/>
                <a:gd name="T7" fmla="*/ 2147483647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3"/>
                  </a:moveTo>
                  <a:lnTo>
                    <a:pt x="2" y="1"/>
                  </a:lnTo>
                  <a:lnTo>
                    <a:pt x="3" y="0"/>
                  </a:lnTo>
                  <a:lnTo>
                    <a:pt x="0" y="3"/>
                  </a:lnTo>
                  <a:close/>
                </a:path>
              </a:pathLst>
            </a:custGeom>
            <a:solidFill>
              <a:srgbClr val="000000"/>
            </a:solidFill>
            <a:ln w="9525">
              <a:noFill/>
              <a:round/>
              <a:headEnd/>
              <a:tailEnd/>
            </a:ln>
          </p:spPr>
          <p:txBody>
            <a:bodyPr/>
            <a:lstStyle/>
            <a:p>
              <a:endParaRPr lang="en-US"/>
            </a:p>
          </p:txBody>
        </p:sp>
        <p:sp>
          <p:nvSpPr>
            <p:cNvPr id="208217" name="Freeform 730"/>
            <p:cNvSpPr>
              <a:spLocks/>
            </p:cNvSpPr>
            <p:nvPr/>
          </p:nvSpPr>
          <p:spPr bwMode="auto">
            <a:xfrm>
              <a:off x="4956175" y="3259138"/>
              <a:ext cx="15875" cy="15875"/>
            </a:xfrm>
            <a:custGeom>
              <a:avLst/>
              <a:gdLst>
                <a:gd name="T0" fmla="*/ 2147483647 w 37"/>
                <a:gd name="T1" fmla="*/ 0 h 37"/>
                <a:gd name="T2" fmla="*/ 2147483647 w 37"/>
                <a:gd name="T3" fmla="*/ 2147483647 h 37"/>
                <a:gd name="T4" fmla="*/ 2147483647 w 37"/>
                <a:gd name="T5" fmla="*/ 2147483647 h 37"/>
                <a:gd name="T6" fmla="*/ 0 w 37"/>
                <a:gd name="T7" fmla="*/ 2147483647 h 37"/>
                <a:gd name="T8" fmla="*/ 2147483647 w 37"/>
                <a:gd name="T9" fmla="*/ 0 h 37"/>
                <a:gd name="T10" fmla="*/ 0 60000 65536"/>
                <a:gd name="T11" fmla="*/ 0 60000 65536"/>
                <a:gd name="T12" fmla="*/ 0 60000 65536"/>
                <a:gd name="T13" fmla="*/ 0 60000 65536"/>
                <a:gd name="T14" fmla="*/ 0 60000 65536"/>
                <a:gd name="T15" fmla="*/ 0 w 37"/>
                <a:gd name="T16" fmla="*/ 0 h 37"/>
                <a:gd name="T17" fmla="*/ 37 w 37"/>
                <a:gd name="T18" fmla="*/ 37 h 37"/>
              </a:gdLst>
              <a:ahLst/>
              <a:cxnLst>
                <a:cxn ang="T10">
                  <a:pos x="T0" y="T1"/>
                </a:cxn>
                <a:cxn ang="T11">
                  <a:pos x="T2" y="T3"/>
                </a:cxn>
                <a:cxn ang="T12">
                  <a:pos x="T4" y="T5"/>
                </a:cxn>
                <a:cxn ang="T13">
                  <a:pos x="T6" y="T7"/>
                </a:cxn>
                <a:cxn ang="T14">
                  <a:pos x="T8" y="T9"/>
                </a:cxn>
              </a:cxnLst>
              <a:rect l="T15" t="T16" r="T17" b="T18"/>
              <a:pathLst>
                <a:path w="37" h="37">
                  <a:moveTo>
                    <a:pt x="15" y="0"/>
                  </a:moveTo>
                  <a:lnTo>
                    <a:pt x="37" y="22"/>
                  </a:lnTo>
                  <a:lnTo>
                    <a:pt x="22" y="37"/>
                  </a:lnTo>
                  <a:lnTo>
                    <a:pt x="0" y="15"/>
                  </a:lnTo>
                  <a:lnTo>
                    <a:pt x="15" y="0"/>
                  </a:lnTo>
                  <a:close/>
                </a:path>
              </a:pathLst>
            </a:custGeom>
            <a:solidFill>
              <a:srgbClr val="000000"/>
            </a:solidFill>
            <a:ln w="9525">
              <a:noFill/>
              <a:round/>
              <a:headEnd/>
              <a:tailEnd/>
            </a:ln>
          </p:spPr>
          <p:txBody>
            <a:bodyPr/>
            <a:lstStyle/>
            <a:p>
              <a:endParaRPr lang="en-US"/>
            </a:p>
          </p:txBody>
        </p:sp>
        <p:sp>
          <p:nvSpPr>
            <p:cNvPr id="208218" name="Freeform 731"/>
            <p:cNvSpPr>
              <a:spLocks/>
            </p:cNvSpPr>
            <p:nvPr/>
          </p:nvSpPr>
          <p:spPr bwMode="auto">
            <a:xfrm>
              <a:off x="4986338" y="3227388"/>
              <a:ext cx="12700" cy="9525"/>
            </a:xfrm>
            <a:custGeom>
              <a:avLst/>
              <a:gdLst>
                <a:gd name="T0" fmla="*/ 2147483647 w 31"/>
                <a:gd name="T1" fmla="*/ 0 h 26"/>
                <a:gd name="T2" fmla="*/ 2147483647 w 31"/>
                <a:gd name="T3" fmla="*/ 2147483647 h 26"/>
                <a:gd name="T4" fmla="*/ 0 w 31"/>
                <a:gd name="T5" fmla="*/ 2147483647 h 26"/>
                <a:gd name="T6" fmla="*/ 2147483647 w 31"/>
                <a:gd name="T7" fmla="*/ 2147483647 h 26"/>
                <a:gd name="T8" fmla="*/ 2147483647 w 31"/>
                <a:gd name="T9" fmla="*/ 2147483647 h 26"/>
                <a:gd name="T10" fmla="*/ 2147483647 w 31"/>
                <a:gd name="T11" fmla="*/ 0 h 26"/>
                <a:gd name="T12" fmla="*/ 0 60000 65536"/>
                <a:gd name="T13" fmla="*/ 0 60000 65536"/>
                <a:gd name="T14" fmla="*/ 0 60000 65536"/>
                <a:gd name="T15" fmla="*/ 0 60000 65536"/>
                <a:gd name="T16" fmla="*/ 0 60000 65536"/>
                <a:gd name="T17" fmla="*/ 0 60000 65536"/>
                <a:gd name="T18" fmla="*/ 0 w 31"/>
                <a:gd name="T19" fmla="*/ 0 h 26"/>
                <a:gd name="T20" fmla="*/ 31 w 31"/>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31" h="26">
                  <a:moveTo>
                    <a:pt x="9" y="0"/>
                  </a:moveTo>
                  <a:lnTo>
                    <a:pt x="1" y="7"/>
                  </a:lnTo>
                  <a:lnTo>
                    <a:pt x="0" y="11"/>
                  </a:lnTo>
                  <a:lnTo>
                    <a:pt x="28" y="26"/>
                  </a:lnTo>
                  <a:lnTo>
                    <a:pt x="31" y="21"/>
                  </a:lnTo>
                  <a:lnTo>
                    <a:pt x="9" y="0"/>
                  </a:lnTo>
                  <a:close/>
                </a:path>
              </a:pathLst>
            </a:custGeom>
            <a:solidFill>
              <a:srgbClr val="000000"/>
            </a:solidFill>
            <a:ln w="9525">
              <a:noFill/>
              <a:round/>
              <a:headEnd/>
              <a:tailEnd/>
            </a:ln>
          </p:spPr>
          <p:txBody>
            <a:bodyPr/>
            <a:lstStyle/>
            <a:p>
              <a:endParaRPr lang="en-US"/>
            </a:p>
          </p:txBody>
        </p:sp>
        <p:sp>
          <p:nvSpPr>
            <p:cNvPr id="208219" name="Freeform 732"/>
            <p:cNvSpPr>
              <a:spLocks/>
            </p:cNvSpPr>
            <p:nvPr/>
          </p:nvSpPr>
          <p:spPr bwMode="auto">
            <a:xfrm>
              <a:off x="4987925" y="3227388"/>
              <a:ext cx="1588" cy="1587"/>
            </a:xfrm>
            <a:custGeom>
              <a:avLst/>
              <a:gdLst>
                <a:gd name="T0" fmla="*/ 0 w 8"/>
                <a:gd name="T1" fmla="*/ 2147483647 h 7"/>
                <a:gd name="T2" fmla="*/ 2147483647 w 8"/>
                <a:gd name="T3" fmla="*/ 2147483647 h 7"/>
                <a:gd name="T4" fmla="*/ 2147483647 w 8"/>
                <a:gd name="T5" fmla="*/ 0 h 7"/>
                <a:gd name="T6" fmla="*/ 0 w 8"/>
                <a:gd name="T7" fmla="*/ 2147483647 h 7"/>
                <a:gd name="T8" fmla="*/ 0 60000 65536"/>
                <a:gd name="T9" fmla="*/ 0 60000 65536"/>
                <a:gd name="T10" fmla="*/ 0 60000 65536"/>
                <a:gd name="T11" fmla="*/ 0 60000 65536"/>
                <a:gd name="T12" fmla="*/ 0 w 8"/>
                <a:gd name="T13" fmla="*/ 0 h 7"/>
                <a:gd name="T14" fmla="*/ 8 w 8"/>
                <a:gd name="T15" fmla="*/ 7 h 7"/>
              </a:gdLst>
              <a:ahLst/>
              <a:cxnLst>
                <a:cxn ang="T8">
                  <a:pos x="T0" y="T1"/>
                </a:cxn>
                <a:cxn ang="T9">
                  <a:pos x="T2" y="T3"/>
                </a:cxn>
                <a:cxn ang="T10">
                  <a:pos x="T4" y="T5"/>
                </a:cxn>
                <a:cxn ang="T11">
                  <a:pos x="T6" y="T7"/>
                </a:cxn>
              </a:cxnLst>
              <a:rect l="T12" t="T13" r="T14" b="T15"/>
              <a:pathLst>
                <a:path w="8" h="7">
                  <a:moveTo>
                    <a:pt x="0" y="7"/>
                  </a:moveTo>
                  <a:lnTo>
                    <a:pt x="3" y="3"/>
                  </a:lnTo>
                  <a:lnTo>
                    <a:pt x="8" y="0"/>
                  </a:lnTo>
                  <a:lnTo>
                    <a:pt x="0" y="7"/>
                  </a:lnTo>
                  <a:close/>
                </a:path>
              </a:pathLst>
            </a:custGeom>
            <a:solidFill>
              <a:srgbClr val="000000"/>
            </a:solidFill>
            <a:ln w="9525">
              <a:noFill/>
              <a:round/>
              <a:headEnd/>
              <a:tailEnd/>
            </a:ln>
          </p:spPr>
          <p:txBody>
            <a:bodyPr/>
            <a:lstStyle/>
            <a:p>
              <a:endParaRPr lang="en-US"/>
            </a:p>
          </p:txBody>
        </p:sp>
        <p:sp>
          <p:nvSpPr>
            <p:cNvPr id="208220" name="Freeform 733"/>
            <p:cNvSpPr>
              <a:spLocks/>
            </p:cNvSpPr>
            <p:nvPr/>
          </p:nvSpPr>
          <p:spPr bwMode="auto">
            <a:xfrm>
              <a:off x="4989513" y="3222625"/>
              <a:ext cx="15875" cy="15875"/>
            </a:xfrm>
            <a:custGeom>
              <a:avLst/>
              <a:gdLst>
                <a:gd name="T0" fmla="*/ 2147483647 w 38"/>
                <a:gd name="T1" fmla="*/ 2147483647 h 37"/>
                <a:gd name="T2" fmla="*/ 2147483647 w 38"/>
                <a:gd name="T3" fmla="*/ 0 h 37"/>
                <a:gd name="T4" fmla="*/ 0 w 38"/>
                <a:gd name="T5" fmla="*/ 2147483647 h 37"/>
                <a:gd name="T6" fmla="*/ 2147483647 w 38"/>
                <a:gd name="T7" fmla="*/ 2147483647 h 37"/>
                <a:gd name="T8" fmla="*/ 2147483647 w 38"/>
                <a:gd name="T9" fmla="*/ 2147483647 h 37"/>
                <a:gd name="T10" fmla="*/ 2147483647 w 38"/>
                <a:gd name="T11" fmla="*/ 2147483647 h 37"/>
                <a:gd name="T12" fmla="*/ 0 60000 65536"/>
                <a:gd name="T13" fmla="*/ 0 60000 65536"/>
                <a:gd name="T14" fmla="*/ 0 60000 65536"/>
                <a:gd name="T15" fmla="*/ 0 60000 65536"/>
                <a:gd name="T16" fmla="*/ 0 60000 65536"/>
                <a:gd name="T17" fmla="*/ 0 60000 65536"/>
                <a:gd name="T18" fmla="*/ 0 w 38"/>
                <a:gd name="T19" fmla="*/ 0 h 37"/>
                <a:gd name="T20" fmla="*/ 38 w 38"/>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38" h="37">
                  <a:moveTo>
                    <a:pt x="38" y="23"/>
                  </a:moveTo>
                  <a:lnTo>
                    <a:pt x="16" y="0"/>
                  </a:lnTo>
                  <a:lnTo>
                    <a:pt x="0" y="9"/>
                  </a:lnTo>
                  <a:lnTo>
                    <a:pt x="14" y="37"/>
                  </a:lnTo>
                  <a:lnTo>
                    <a:pt x="30" y="29"/>
                  </a:lnTo>
                  <a:lnTo>
                    <a:pt x="38" y="23"/>
                  </a:lnTo>
                  <a:close/>
                </a:path>
              </a:pathLst>
            </a:custGeom>
            <a:solidFill>
              <a:srgbClr val="000000"/>
            </a:solidFill>
            <a:ln w="9525">
              <a:noFill/>
              <a:round/>
              <a:headEnd/>
              <a:tailEnd/>
            </a:ln>
          </p:spPr>
          <p:txBody>
            <a:bodyPr/>
            <a:lstStyle/>
            <a:p>
              <a:endParaRPr lang="en-US"/>
            </a:p>
          </p:txBody>
        </p:sp>
        <p:sp>
          <p:nvSpPr>
            <p:cNvPr id="208221" name="Freeform 734"/>
            <p:cNvSpPr>
              <a:spLocks/>
            </p:cNvSpPr>
            <p:nvPr/>
          </p:nvSpPr>
          <p:spPr bwMode="auto">
            <a:xfrm>
              <a:off x="5002213" y="3232150"/>
              <a:ext cx="3175" cy="1588"/>
            </a:xfrm>
            <a:custGeom>
              <a:avLst/>
              <a:gdLst>
                <a:gd name="T0" fmla="*/ 2147483647 w 8"/>
                <a:gd name="T1" fmla="*/ 0 h 6"/>
                <a:gd name="T2" fmla="*/ 2147483647 w 8"/>
                <a:gd name="T3" fmla="*/ 2147483647 h 6"/>
                <a:gd name="T4" fmla="*/ 0 w 8"/>
                <a:gd name="T5" fmla="*/ 2147483647 h 6"/>
                <a:gd name="T6" fmla="*/ 2147483647 w 8"/>
                <a:gd name="T7" fmla="*/ 0 h 6"/>
                <a:gd name="T8" fmla="*/ 0 60000 65536"/>
                <a:gd name="T9" fmla="*/ 0 60000 65536"/>
                <a:gd name="T10" fmla="*/ 0 60000 65536"/>
                <a:gd name="T11" fmla="*/ 0 60000 65536"/>
                <a:gd name="T12" fmla="*/ 0 w 8"/>
                <a:gd name="T13" fmla="*/ 0 h 6"/>
                <a:gd name="T14" fmla="*/ 8 w 8"/>
                <a:gd name="T15" fmla="*/ 6 h 6"/>
              </a:gdLst>
              <a:ahLst/>
              <a:cxnLst>
                <a:cxn ang="T8">
                  <a:pos x="T0" y="T1"/>
                </a:cxn>
                <a:cxn ang="T9">
                  <a:pos x="T2" y="T3"/>
                </a:cxn>
                <a:cxn ang="T10">
                  <a:pos x="T4" y="T5"/>
                </a:cxn>
                <a:cxn ang="T11">
                  <a:pos x="T6" y="T7"/>
                </a:cxn>
              </a:cxnLst>
              <a:rect l="T12" t="T13" r="T14" b="T15"/>
              <a:pathLst>
                <a:path w="8" h="6">
                  <a:moveTo>
                    <a:pt x="8" y="0"/>
                  </a:moveTo>
                  <a:lnTo>
                    <a:pt x="5" y="3"/>
                  </a:lnTo>
                  <a:lnTo>
                    <a:pt x="0" y="6"/>
                  </a:lnTo>
                  <a:lnTo>
                    <a:pt x="8" y="0"/>
                  </a:lnTo>
                  <a:close/>
                </a:path>
              </a:pathLst>
            </a:custGeom>
            <a:solidFill>
              <a:srgbClr val="000000"/>
            </a:solidFill>
            <a:ln w="9525">
              <a:noFill/>
              <a:round/>
              <a:headEnd/>
              <a:tailEnd/>
            </a:ln>
          </p:spPr>
          <p:txBody>
            <a:bodyPr/>
            <a:lstStyle/>
            <a:p>
              <a:endParaRPr lang="en-US"/>
            </a:p>
          </p:txBody>
        </p:sp>
        <p:sp>
          <p:nvSpPr>
            <p:cNvPr id="208222" name="Freeform 735"/>
            <p:cNvSpPr>
              <a:spLocks/>
            </p:cNvSpPr>
            <p:nvPr/>
          </p:nvSpPr>
          <p:spPr bwMode="auto">
            <a:xfrm>
              <a:off x="4994275" y="3217863"/>
              <a:ext cx="14288" cy="14287"/>
            </a:xfrm>
            <a:custGeom>
              <a:avLst/>
              <a:gdLst>
                <a:gd name="T0" fmla="*/ 2147483647 w 37"/>
                <a:gd name="T1" fmla="*/ 0 h 35"/>
                <a:gd name="T2" fmla="*/ 2147483647 w 37"/>
                <a:gd name="T3" fmla="*/ 2147483647 h 35"/>
                <a:gd name="T4" fmla="*/ 0 w 37"/>
                <a:gd name="T5" fmla="*/ 2147483647 h 35"/>
                <a:gd name="T6" fmla="*/ 2147483647 w 37"/>
                <a:gd name="T7" fmla="*/ 2147483647 h 35"/>
                <a:gd name="T8" fmla="*/ 2147483647 w 37"/>
                <a:gd name="T9" fmla="*/ 2147483647 h 35"/>
                <a:gd name="T10" fmla="*/ 2147483647 w 37"/>
                <a:gd name="T11" fmla="*/ 0 h 35"/>
                <a:gd name="T12" fmla="*/ 0 60000 65536"/>
                <a:gd name="T13" fmla="*/ 0 60000 65536"/>
                <a:gd name="T14" fmla="*/ 0 60000 65536"/>
                <a:gd name="T15" fmla="*/ 0 60000 65536"/>
                <a:gd name="T16" fmla="*/ 0 60000 65536"/>
                <a:gd name="T17" fmla="*/ 0 60000 65536"/>
                <a:gd name="T18" fmla="*/ 0 w 37"/>
                <a:gd name="T19" fmla="*/ 0 h 35"/>
                <a:gd name="T20" fmla="*/ 37 w 37"/>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37" h="35">
                  <a:moveTo>
                    <a:pt x="11" y="0"/>
                  </a:moveTo>
                  <a:lnTo>
                    <a:pt x="9" y="4"/>
                  </a:lnTo>
                  <a:lnTo>
                    <a:pt x="0" y="20"/>
                  </a:lnTo>
                  <a:lnTo>
                    <a:pt x="30" y="35"/>
                  </a:lnTo>
                  <a:lnTo>
                    <a:pt x="37" y="19"/>
                  </a:lnTo>
                  <a:lnTo>
                    <a:pt x="11" y="0"/>
                  </a:lnTo>
                  <a:close/>
                </a:path>
              </a:pathLst>
            </a:custGeom>
            <a:solidFill>
              <a:srgbClr val="000000"/>
            </a:solidFill>
            <a:ln w="9525">
              <a:noFill/>
              <a:round/>
              <a:headEnd/>
              <a:tailEnd/>
            </a:ln>
          </p:spPr>
          <p:txBody>
            <a:bodyPr/>
            <a:lstStyle/>
            <a:p>
              <a:endParaRPr lang="en-US"/>
            </a:p>
          </p:txBody>
        </p:sp>
        <p:sp>
          <p:nvSpPr>
            <p:cNvPr id="208223" name="Freeform 736"/>
            <p:cNvSpPr>
              <a:spLocks/>
            </p:cNvSpPr>
            <p:nvPr/>
          </p:nvSpPr>
          <p:spPr bwMode="auto">
            <a:xfrm>
              <a:off x="4997450" y="3217863"/>
              <a:ext cx="1588" cy="1587"/>
            </a:xfrm>
            <a:custGeom>
              <a:avLst/>
              <a:gdLst>
                <a:gd name="T0" fmla="*/ 0 w 2"/>
                <a:gd name="T1" fmla="*/ 2147483647 h 4"/>
                <a:gd name="T2" fmla="*/ 2147483647 w 2"/>
                <a:gd name="T3" fmla="*/ 2147483647 h 4"/>
                <a:gd name="T4" fmla="*/ 2147483647 w 2"/>
                <a:gd name="T5" fmla="*/ 0 h 4"/>
                <a:gd name="T6" fmla="*/ 0 w 2"/>
                <a:gd name="T7" fmla="*/ 2147483647 h 4"/>
                <a:gd name="T8" fmla="*/ 0 60000 65536"/>
                <a:gd name="T9" fmla="*/ 0 60000 65536"/>
                <a:gd name="T10" fmla="*/ 0 60000 65536"/>
                <a:gd name="T11" fmla="*/ 0 60000 65536"/>
                <a:gd name="T12" fmla="*/ 0 w 2"/>
                <a:gd name="T13" fmla="*/ 0 h 4"/>
                <a:gd name="T14" fmla="*/ 2 w 2"/>
                <a:gd name="T15" fmla="*/ 4 h 4"/>
              </a:gdLst>
              <a:ahLst/>
              <a:cxnLst>
                <a:cxn ang="T8">
                  <a:pos x="T0" y="T1"/>
                </a:cxn>
                <a:cxn ang="T9">
                  <a:pos x="T2" y="T3"/>
                </a:cxn>
                <a:cxn ang="T10">
                  <a:pos x="T4" y="T5"/>
                </a:cxn>
                <a:cxn ang="T11">
                  <a:pos x="T6" y="T7"/>
                </a:cxn>
              </a:cxnLst>
              <a:rect l="T12" t="T13" r="T14" b="T15"/>
              <a:pathLst>
                <a:path w="2" h="4">
                  <a:moveTo>
                    <a:pt x="0" y="4"/>
                  </a:moveTo>
                  <a:lnTo>
                    <a:pt x="1" y="1"/>
                  </a:lnTo>
                  <a:lnTo>
                    <a:pt x="2" y="0"/>
                  </a:lnTo>
                  <a:lnTo>
                    <a:pt x="0" y="4"/>
                  </a:lnTo>
                  <a:close/>
                </a:path>
              </a:pathLst>
            </a:custGeom>
            <a:solidFill>
              <a:srgbClr val="000000"/>
            </a:solidFill>
            <a:ln w="9525">
              <a:noFill/>
              <a:round/>
              <a:headEnd/>
              <a:tailEnd/>
            </a:ln>
          </p:spPr>
          <p:txBody>
            <a:bodyPr/>
            <a:lstStyle/>
            <a:p>
              <a:endParaRPr lang="en-US"/>
            </a:p>
          </p:txBody>
        </p:sp>
        <p:sp>
          <p:nvSpPr>
            <p:cNvPr id="208224" name="Freeform 737"/>
            <p:cNvSpPr>
              <a:spLocks/>
            </p:cNvSpPr>
            <p:nvPr/>
          </p:nvSpPr>
          <p:spPr bwMode="auto">
            <a:xfrm>
              <a:off x="4997450" y="3211513"/>
              <a:ext cx="17463" cy="15875"/>
            </a:xfrm>
            <a:custGeom>
              <a:avLst/>
              <a:gdLst>
                <a:gd name="T0" fmla="*/ 2147483647 w 42"/>
                <a:gd name="T1" fmla="*/ 2147483647 h 38"/>
                <a:gd name="T2" fmla="*/ 2147483647 w 42"/>
                <a:gd name="T3" fmla="*/ 0 h 38"/>
                <a:gd name="T4" fmla="*/ 0 w 42"/>
                <a:gd name="T5" fmla="*/ 2147483647 h 38"/>
                <a:gd name="T6" fmla="*/ 2147483647 w 42"/>
                <a:gd name="T7" fmla="*/ 2147483647 h 38"/>
                <a:gd name="T8" fmla="*/ 2147483647 w 42"/>
                <a:gd name="T9" fmla="*/ 2147483647 h 38"/>
                <a:gd name="T10" fmla="*/ 2147483647 w 42"/>
                <a:gd name="T11" fmla="*/ 2147483647 h 38"/>
                <a:gd name="T12" fmla="*/ 0 60000 65536"/>
                <a:gd name="T13" fmla="*/ 0 60000 65536"/>
                <a:gd name="T14" fmla="*/ 0 60000 65536"/>
                <a:gd name="T15" fmla="*/ 0 60000 65536"/>
                <a:gd name="T16" fmla="*/ 0 60000 65536"/>
                <a:gd name="T17" fmla="*/ 0 60000 65536"/>
                <a:gd name="T18" fmla="*/ 0 w 42"/>
                <a:gd name="T19" fmla="*/ 0 h 38"/>
                <a:gd name="T20" fmla="*/ 42 w 42"/>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42" h="38">
                  <a:moveTo>
                    <a:pt x="42" y="19"/>
                  </a:moveTo>
                  <a:lnTo>
                    <a:pt x="16" y="0"/>
                  </a:lnTo>
                  <a:lnTo>
                    <a:pt x="0" y="16"/>
                  </a:lnTo>
                  <a:lnTo>
                    <a:pt x="24" y="38"/>
                  </a:lnTo>
                  <a:lnTo>
                    <a:pt x="40" y="22"/>
                  </a:lnTo>
                  <a:lnTo>
                    <a:pt x="42" y="19"/>
                  </a:lnTo>
                  <a:close/>
                </a:path>
              </a:pathLst>
            </a:custGeom>
            <a:solidFill>
              <a:srgbClr val="000000"/>
            </a:solidFill>
            <a:ln w="9525">
              <a:noFill/>
              <a:round/>
              <a:headEnd/>
              <a:tailEnd/>
            </a:ln>
          </p:spPr>
          <p:txBody>
            <a:bodyPr/>
            <a:lstStyle/>
            <a:p>
              <a:endParaRPr lang="en-US"/>
            </a:p>
          </p:txBody>
        </p:sp>
        <p:sp>
          <p:nvSpPr>
            <p:cNvPr id="208225" name="Freeform 738"/>
            <p:cNvSpPr>
              <a:spLocks/>
            </p:cNvSpPr>
            <p:nvPr/>
          </p:nvSpPr>
          <p:spPr bwMode="auto">
            <a:xfrm>
              <a:off x="5013325" y="3219450"/>
              <a:ext cx="1588" cy="1588"/>
            </a:xfrm>
            <a:custGeom>
              <a:avLst/>
              <a:gdLst>
                <a:gd name="T0" fmla="*/ 2147483647 w 2"/>
                <a:gd name="T1" fmla="*/ 0 h 3"/>
                <a:gd name="T2" fmla="*/ 2147483647 w 2"/>
                <a:gd name="T3" fmla="*/ 2147483647 h 3"/>
                <a:gd name="T4" fmla="*/ 0 w 2"/>
                <a:gd name="T5" fmla="*/ 2147483647 h 3"/>
                <a:gd name="T6" fmla="*/ 2147483647 w 2"/>
                <a:gd name="T7" fmla="*/ 0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0"/>
                  </a:moveTo>
                  <a:lnTo>
                    <a:pt x="1" y="2"/>
                  </a:lnTo>
                  <a:lnTo>
                    <a:pt x="0" y="3"/>
                  </a:lnTo>
                  <a:lnTo>
                    <a:pt x="2" y="0"/>
                  </a:lnTo>
                  <a:close/>
                </a:path>
              </a:pathLst>
            </a:custGeom>
            <a:solidFill>
              <a:srgbClr val="000000"/>
            </a:solidFill>
            <a:ln w="9525">
              <a:noFill/>
              <a:round/>
              <a:headEnd/>
              <a:tailEnd/>
            </a:ln>
          </p:spPr>
          <p:txBody>
            <a:bodyPr/>
            <a:lstStyle/>
            <a:p>
              <a:endParaRPr lang="en-US"/>
            </a:p>
          </p:txBody>
        </p:sp>
        <p:sp>
          <p:nvSpPr>
            <p:cNvPr id="208226" name="Freeform 739"/>
            <p:cNvSpPr>
              <a:spLocks/>
            </p:cNvSpPr>
            <p:nvPr/>
          </p:nvSpPr>
          <p:spPr bwMode="auto">
            <a:xfrm>
              <a:off x="5003800" y="3205163"/>
              <a:ext cx="14288" cy="14287"/>
            </a:xfrm>
            <a:custGeom>
              <a:avLst/>
              <a:gdLst>
                <a:gd name="T0" fmla="*/ 2147483647 w 37"/>
                <a:gd name="T1" fmla="*/ 0 h 35"/>
                <a:gd name="T2" fmla="*/ 2147483647 w 37"/>
                <a:gd name="T3" fmla="*/ 2147483647 h 35"/>
                <a:gd name="T4" fmla="*/ 0 w 37"/>
                <a:gd name="T5" fmla="*/ 2147483647 h 35"/>
                <a:gd name="T6" fmla="*/ 2147483647 w 37"/>
                <a:gd name="T7" fmla="*/ 2147483647 h 35"/>
                <a:gd name="T8" fmla="*/ 2147483647 w 37"/>
                <a:gd name="T9" fmla="*/ 2147483647 h 35"/>
                <a:gd name="T10" fmla="*/ 2147483647 w 37"/>
                <a:gd name="T11" fmla="*/ 0 h 35"/>
                <a:gd name="T12" fmla="*/ 0 60000 65536"/>
                <a:gd name="T13" fmla="*/ 0 60000 65536"/>
                <a:gd name="T14" fmla="*/ 0 60000 65536"/>
                <a:gd name="T15" fmla="*/ 0 60000 65536"/>
                <a:gd name="T16" fmla="*/ 0 60000 65536"/>
                <a:gd name="T17" fmla="*/ 0 60000 65536"/>
                <a:gd name="T18" fmla="*/ 0 w 37"/>
                <a:gd name="T19" fmla="*/ 0 h 35"/>
                <a:gd name="T20" fmla="*/ 37 w 37"/>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37" h="35">
                  <a:moveTo>
                    <a:pt x="11" y="0"/>
                  </a:moveTo>
                  <a:lnTo>
                    <a:pt x="7" y="4"/>
                  </a:lnTo>
                  <a:lnTo>
                    <a:pt x="0" y="20"/>
                  </a:lnTo>
                  <a:lnTo>
                    <a:pt x="28" y="35"/>
                  </a:lnTo>
                  <a:lnTo>
                    <a:pt x="37" y="19"/>
                  </a:lnTo>
                  <a:lnTo>
                    <a:pt x="11" y="0"/>
                  </a:lnTo>
                  <a:close/>
                </a:path>
              </a:pathLst>
            </a:custGeom>
            <a:solidFill>
              <a:srgbClr val="000000"/>
            </a:solidFill>
            <a:ln w="9525">
              <a:noFill/>
              <a:round/>
              <a:headEnd/>
              <a:tailEnd/>
            </a:ln>
          </p:spPr>
          <p:txBody>
            <a:bodyPr/>
            <a:lstStyle/>
            <a:p>
              <a:endParaRPr lang="en-US"/>
            </a:p>
          </p:txBody>
        </p:sp>
        <p:sp>
          <p:nvSpPr>
            <p:cNvPr id="208227" name="Freeform 740"/>
            <p:cNvSpPr>
              <a:spLocks/>
            </p:cNvSpPr>
            <p:nvPr/>
          </p:nvSpPr>
          <p:spPr bwMode="auto">
            <a:xfrm>
              <a:off x="5006975" y="3205163"/>
              <a:ext cx="1588" cy="1587"/>
            </a:xfrm>
            <a:custGeom>
              <a:avLst/>
              <a:gdLst>
                <a:gd name="T0" fmla="*/ 0 w 4"/>
                <a:gd name="T1" fmla="*/ 2147483647 h 4"/>
                <a:gd name="T2" fmla="*/ 2147483647 w 4"/>
                <a:gd name="T3" fmla="*/ 2147483647 h 4"/>
                <a:gd name="T4" fmla="*/ 2147483647 w 4"/>
                <a:gd name="T5" fmla="*/ 0 h 4"/>
                <a:gd name="T6" fmla="*/ 0 w 4"/>
                <a:gd name="T7" fmla="*/ 2147483647 h 4"/>
                <a:gd name="T8" fmla="*/ 0 60000 65536"/>
                <a:gd name="T9" fmla="*/ 0 60000 65536"/>
                <a:gd name="T10" fmla="*/ 0 60000 65536"/>
                <a:gd name="T11" fmla="*/ 0 60000 65536"/>
                <a:gd name="T12" fmla="*/ 0 w 4"/>
                <a:gd name="T13" fmla="*/ 0 h 4"/>
                <a:gd name="T14" fmla="*/ 4 w 4"/>
                <a:gd name="T15" fmla="*/ 4 h 4"/>
              </a:gdLst>
              <a:ahLst/>
              <a:cxnLst>
                <a:cxn ang="T8">
                  <a:pos x="T0" y="T1"/>
                </a:cxn>
                <a:cxn ang="T9">
                  <a:pos x="T2" y="T3"/>
                </a:cxn>
                <a:cxn ang="T10">
                  <a:pos x="T4" y="T5"/>
                </a:cxn>
                <a:cxn ang="T11">
                  <a:pos x="T6" y="T7"/>
                </a:cxn>
              </a:cxnLst>
              <a:rect l="T12" t="T13" r="T14" b="T15"/>
              <a:pathLst>
                <a:path w="4" h="4">
                  <a:moveTo>
                    <a:pt x="0" y="4"/>
                  </a:moveTo>
                  <a:lnTo>
                    <a:pt x="2" y="1"/>
                  </a:lnTo>
                  <a:lnTo>
                    <a:pt x="4" y="0"/>
                  </a:lnTo>
                  <a:lnTo>
                    <a:pt x="0" y="4"/>
                  </a:lnTo>
                  <a:close/>
                </a:path>
              </a:pathLst>
            </a:custGeom>
            <a:solidFill>
              <a:srgbClr val="000000"/>
            </a:solidFill>
            <a:ln w="9525">
              <a:noFill/>
              <a:round/>
              <a:headEnd/>
              <a:tailEnd/>
            </a:ln>
          </p:spPr>
          <p:txBody>
            <a:bodyPr/>
            <a:lstStyle/>
            <a:p>
              <a:endParaRPr lang="en-US"/>
            </a:p>
          </p:txBody>
        </p:sp>
        <p:sp>
          <p:nvSpPr>
            <p:cNvPr id="208228" name="Freeform 741"/>
            <p:cNvSpPr>
              <a:spLocks/>
            </p:cNvSpPr>
            <p:nvPr/>
          </p:nvSpPr>
          <p:spPr bwMode="auto">
            <a:xfrm>
              <a:off x="5008563" y="3201988"/>
              <a:ext cx="11112" cy="12700"/>
            </a:xfrm>
            <a:custGeom>
              <a:avLst/>
              <a:gdLst>
                <a:gd name="T0" fmla="*/ 2147483647 w 31"/>
                <a:gd name="T1" fmla="*/ 2147483647 h 31"/>
                <a:gd name="T2" fmla="*/ 2147483647 w 31"/>
                <a:gd name="T3" fmla="*/ 0 h 31"/>
                <a:gd name="T4" fmla="*/ 0 w 31"/>
                <a:gd name="T5" fmla="*/ 2147483647 h 31"/>
                <a:gd name="T6" fmla="*/ 2147483647 w 31"/>
                <a:gd name="T7" fmla="*/ 2147483647 h 31"/>
                <a:gd name="T8" fmla="*/ 2147483647 w 31"/>
                <a:gd name="T9" fmla="*/ 2147483647 h 31"/>
                <a:gd name="T10" fmla="*/ 2147483647 w 31"/>
                <a:gd name="T11" fmla="*/ 2147483647 h 31"/>
                <a:gd name="T12" fmla="*/ 0 60000 65536"/>
                <a:gd name="T13" fmla="*/ 0 60000 65536"/>
                <a:gd name="T14" fmla="*/ 0 60000 65536"/>
                <a:gd name="T15" fmla="*/ 0 60000 65536"/>
                <a:gd name="T16" fmla="*/ 0 60000 65536"/>
                <a:gd name="T17" fmla="*/ 0 60000 65536"/>
                <a:gd name="T18" fmla="*/ 0 w 31"/>
                <a:gd name="T19" fmla="*/ 0 h 31"/>
                <a:gd name="T20" fmla="*/ 31 w 31"/>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31" h="31">
                  <a:moveTo>
                    <a:pt x="31" y="24"/>
                  </a:moveTo>
                  <a:lnTo>
                    <a:pt x="7" y="0"/>
                  </a:lnTo>
                  <a:lnTo>
                    <a:pt x="0" y="9"/>
                  </a:lnTo>
                  <a:lnTo>
                    <a:pt x="22" y="31"/>
                  </a:lnTo>
                  <a:lnTo>
                    <a:pt x="31" y="24"/>
                  </a:lnTo>
                  <a:close/>
                </a:path>
              </a:pathLst>
            </a:custGeom>
            <a:solidFill>
              <a:srgbClr val="000000"/>
            </a:solidFill>
            <a:ln w="9525">
              <a:noFill/>
              <a:round/>
              <a:headEnd/>
              <a:tailEnd/>
            </a:ln>
          </p:spPr>
          <p:txBody>
            <a:bodyPr/>
            <a:lstStyle/>
            <a:p>
              <a:endParaRPr lang="en-US"/>
            </a:p>
          </p:txBody>
        </p:sp>
        <p:sp>
          <p:nvSpPr>
            <p:cNvPr id="208229" name="Rectangle 742"/>
            <p:cNvSpPr>
              <a:spLocks noChangeArrowheads="1"/>
            </p:cNvSpPr>
            <p:nvPr/>
          </p:nvSpPr>
          <p:spPr bwMode="auto">
            <a:xfrm>
              <a:off x="5010150" y="3201988"/>
              <a:ext cx="1588" cy="1587"/>
            </a:xfrm>
            <a:prstGeom prst="rect">
              <a:avLst/>
            </a:prstGeom>
            <a:solidFill>
              <a:srgbClr val="000000"/>
            </a:solidFill>
            <a:ln w="9525">
              <a:noFill/>
              <a:miter lim="800000"/>
              <a:headEnd/>
              <a:tailEnd/>
            </a:ln>
          </p:spPr>
          <p:txBody>
            <a:bodyPr/>
            <a:lstStyle/>
            <a:p>
              <a:endParaRPr lang="en-US">
                <a:latin typeface="Times New Roman" pitchFamily="18" charset="0"/>
                <a:cs typeface="Times New Roman" pitchFamily="18" charset="0"/>
              </a:endParaRPr>
            </a:p>
          </p:txBody>
        </p:sp>
        <p:sp>
          <p:nvSpPr>
            <p:cNvPr id="208230" name="Freeform 743"/>
            <p:cNvSpPr>
              <a:spLocks/>
            </p:cNvSpPr>
            <p:nvPr/>
          </p:nvSpPr>
          <p:spPr bwMode="auto">
            <a:xfrm>
              <a:off x="5010150" y="3200400"/>
              <a:ext cx="11113" cy="11113"/>
            </a:xfrm>
            <a:custGeom>
              <a:avLst/>
              <a:gdLst>
                <a:gd name="T0" fmla="*/ 2147483647 w 29"/>
                <a:gd name="T1" fmla="*/ 0 h 28"/>
                <a:gd name="T2" fmla="*/ 2147483647 w 29"/>
                <a:gd name="T3" fmla="*/ 2147483647 h 28"/>
                <a:gd name="T4" fmla="*/ 2147483647 w 29"/>
                <a:gd name="T5" fmla="*/ 2147483647 h 28"/>
                <a:gd name="T6" fmla="*/ 0 w 29"/>
                <a:gd name="T7" fmla="*/ 2147483647 h 28"/>
                <a:gd name="T8" fmla="*/ 2147483647 w 29"/>
                <a:gd name="T9" fmla="*/ 0 h 28"/>
                <a:gd name="T10" fmla="*/ 0 60000 65536"/>
                <a:gd name="T11" fmla="*/ 0 60000 65536"/>
                <a:gd name="T12" fmla="*/ 0 60000 65536"/>
                <a:gd name="T13" fmla="*/ 0 60000 65536"/>
                <a:gd name="T14" fmla="*/ 0 60000 65536"/>
                <a:gd name="T15" fmla="*/ 0 w 29"/>
                <a:gd name="T16" fmla="*/ 0 h 28"/>
                <a:gd name="T17" fmla="*/ 29 w 29"/>
                <a:gd name="T18" fmla="*/ 28 h 28"/>
              </a:gdLst>
              <a:ahLst/>
              <a:cxnLst>
                <a:cxn ang="T10">
                  <a:pos x="T0" y="T1"/>
                </a:cxn>
                <a:cxn ang="T11">
                  <a:pos x="T2" y="T3"/>
                </a:cxn>
                <a:cxn ang="T12">
                  <a:pos x="T4" y="T5"/>
                </a:cxn>
                <a:cxn ang="T13">
                  <a:pos x="T6" y="T7"/>
                </a:cxn>
                <a:cxn ang="T14">
                  <a:pos x="T8" y="T9"/>
                </a:cxn>
              </a:cxnLst>
              <a:rect l="T15" t="T16" r="T17" b="T18"/>
              <a:pathLst>
                <a:path w="29" h="28">
                  <a:moveTo>
                    <a:pt x="5" y="0"/>
                  </a:moveTo>
                  <a:lnTo>
                    <a:pt x="29" y="23"/>
                  </a:lnTo>
                  <a:lnTo>
                    <a:pt x="24" y="28"/>
                  </a:lnTo>
                  <a:lnTo>
                    <a:pt x="0" y="4"/>
                  </a:lnTo>
                  <a:lnTo>
                    <a:pt x="5" y="0"/>
                  </a:lnTo>
                  <a:close/>
                </a:path>
              </a:pathLst>
            </a:custGeom>
            <a:solidFill>
              <a:srgbClr val="000000"/>
            </a:solidFill>
            <a:ln w="9525">
              <a:noFill/>
              <a:round/>
              <a:headEnd/>
              <a:tailEnd/>
            </a:ln>
          </p:spPr>
          <p:txBody>
            <a:bodyPr/>
            <a:lstStyle/>
            <a:p>
              <a:endParaRPr lang="en-US"/>
            </a:p>
          </p:txBody>
        </p:sp>
        <p:sp>
          <p:nvSpPr>
            <p:cNvPr id="208231" name="Freeform 744"/>
            <p:cNvSpPr>
              <a:spLocks/>
            </p:cNvSpPr>
            <p:nvPr/>
          </p:nvSpPr>
          <p:spPr bwMode="auto">
            <a:xfrm>
              <a:off x="5038725" y="3170238"/>
              <a:ext cx="11113" cy="11112"/>
            </a:xfrm>
            <a:custGeom>
              <a:avLst/>
              <a:gdLst>
                <a:gd name="T0" fmla="*/ 2147483647 w 28"/>
                <a:gd name="T1" fmla="*/ 2147483647 h 26"/>
                <a:gd name="T2" fmla="*/ 2147483647 w 28"/>
                <a:gd name="T3" fmla="*/ 0 h 26"/>
                <a:gd name="T4" fmla="*/ 0 w 28"/>
                <a:gd name="T5" fmla="*/ 2147483647 h 26"/>
                <a:gd name="T6" fmla="*/ 2147483647 w 28"/>
                <a:gd name="T7" fmla="*/ 2147483647 h 26"/>
                <a:gd name="T8" fmla="*/ 2147483647 w 28"/>
                <a:gd name="T9" fmla="*/ 2147483647 h 26"/>
                <a:gd name="T10" fmla="*/ 2147483647 w 28"/>
                <a:gd name="T11" fmla="*/ 2147483647 h 26"/>
                <a:gd name="T12" fmla="*/ 0 60000 65536"/>
                <a:gd name="T13" fmla="*/ 0 60000 65536"/>
                <a:gd name="T14" fmla="*/ 0 60000 65536"/>
                <a:gd name="T15" fmla="*/ 0 60000 65536"/>
                <a:gd name="T16" fmla="*/ 0 60000 65536"/>
                <a:gd name="T17" fmla="*/ 0 60000 65536"/>
                <a:gd name="T18" fmla="*/ 0 w 28"/>
                <a:gd name="T19" fmla="*/ 0 h 26"/>
                <a:gd name="T20" fmla="*/ 28 w 28"/>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28" h="26">
                  <a:moveTo>
                    <a:pt x="28" y="19"/>
                  </a:moveTo>
                  <a:lnTo>
                    <a:pt x="2" y="0"/>
                  </a:lnTo>
                  <a:lnTo>
                    <a:pt x="0" y="3"/>
                  </a:lnTo>
                  <a:lnTo>
                    <a:pt x="22" y="26"/>
                  </a:lnTo>
                  <a:lnTo>
                    <a:pt x="24" y="24"/>
                  </a:lnTo>
                  <a:lnTo>
                    <a:pt x="28" y="19"/>
                  </a:lnTo>
                  <a:close/>
                </a:path>
              </a:pathLst>
            </a:custGeom>
            <a:solidFill>
              <a:srgbClr val="000000"/>
            </a:solidFill>
            <a:ln w="9525">
              <a:noFill/>
              <a:round/>
              <a:headEnd/>
              <a:tailEnd/>
            </a:ln>
          </p:spPr>
          <p:txBody>
            <a:bodyPr/>
            <a:lstStyle/>
            <a:p>
              <a:endParaRPr lang="en-US"/>
            </a:p>
          </p:txBody>
        </p:sp>
        <p:sp>
          <p:nvSpPr>
            <p:cNvPr id="208232" name="Freeform 745"/>
            <p:cNvSpPr>
              <a:spLocks/>
            </p:cNvSpPr>
            <p:nvPr/>
          </p:nvSpPr>
          <p:spPr bwMode="auto">
            <a:xfrm>
              <a:off x="5048250" y="3178175"/>
              <a:ext cx="1588" cy="1588"/>
            </a:xfrm>
            <a:custGeom>
              <a:avLst/>
              <a:gdLst>
                <a:gd name="T0" fmla="*/ 2147483647 w 4"/>
                <a:gd name="T1" fmla="*/ 0 h 5"/>
                <a:gd name="T2" fmla="*/ 2147483647 w 4"/>
                <a:gd name="T3" fmla="*/ 2147483647 h 5"/>
                <a:gd name="T4" fmla="*/ 0 w 4"/>
                <a:gd name="T5" fmla="*/ 2147483647 h 5"/>
                <a:gd name="T6" fmla="*/ 2147483647 w 4"/>
                <a:gd name="T7" fmla="*/ 0 h 5"/>
                <a:gd name="T8" fmla="*/ 0 60000 65536"/>
                <a:gd name="T9" fmla="*/ 0 60000 65536"/>
                <a:gd name="T10" fmla="*/ 0 60000 65536"/>
                <a:gd name="T11" fmla="*/ 0 60000 65536"/>
                <a:gd name="T12" fmla="*/ 0 w 4"/>
                <a:gd name="T13" fmla="*/ 0 h 5"/>
                <a:gd name="T14" fmla="*/ 4 w 4"/>
                <a:gd name="T15" fmla="*/ 5 h 5"/>
              </a:gdLst>
              <a:ahLst/>
              <a:cxnLst>
                <a:cxn ang="T8">
                  <a:pos x="T0" y="T1"/>
                </a:cxn>
                <a:cxn ang="T9">
                  <a:pos x="T2" y="T3"/>
                </a:cxn>
                <a:cxn ang="T10">
                  <a:pos x="T4" y="T5"/>
                </a:cxn>
                <a:cxn ang="T11">
                  <a:pos x="T6" y="T7"/>
                </a:cxn>
              </a:cxnLst>
              <a:rect l="T12" t="T13" r="T14" b="T15"/>
              <a:pathLst>
                <a:path w="4" h="5">
                  <a:moveTo>
                    <a:pt x="4" y="0"/>
                  </a:moveTo>
                  <a:lnTo>
                    <a:pt x="3" y="2"/>
                  </a:lnTo>
                  <a:lnTo>
                    <a:pt x="0" y="5"/>
                  </a:lnTo>
                  <a:lnTo>
                    <a:pt x="4" y="0"/>
                  </a:lnTo>
                  <a:close/>
                </a:path>
              </a:pathLst>
            </a:custGeom>
            <a:solidFill>
              <a:srgbClr val="000000"/>
            </a:solidFill>
            <a:ln w="9525">
              <a:noFill/>
              <a:round/>
              <a:headEnd/>
              <a:tailEnd/>
            </a:ln>
          </p:spPr>
          <p:txBody>
            <a:bodyPr/>
            <a:lstStyle/>
            <a:p>
              <a:endParaRPr lang="en-US"/>
            </a:p>
          </p:txBody>
        </p:sp>
        <p:sp>
          <p:nvSpPr>
            <p:cNvPr id="208233" name="Freeform 746"/>
            <p:cNvSpPr>
              <a:spLocks/>
            </p:cNvSpPr>
            <p:nvPr/>
          </p:nvSpPr>
          <p:spPr bwMode="auto">
            <a:xfrm>
              <a:off x="5038725" y="3163888"/>
              <a:ext cx="14288" cy="14287"/>
            </a:xfrm>
            <a:custGeom>
              <a:avLst/>
              <a:gdLst>
                <a:gd name="T0" fmla="*/ 2147483647 w 37"/>
                <a:gd name="T1" fmla="*/ 0 h 35"/>
                <a:gd name="T2" fmla="*/ 2147483647 w 37"/>
                <a:gd name="T3" fmla="*/ 2147483647 h 35"/>
                <a:gd name="T4" fmla="*/ 0 w 37"/>
                <a:gd name="T5" fmla="*/ 2147483647 h 35"/>
                <a:gd name="T6" fmla="*/ 2147483647 w 37"/>
                <a:gd name="T7" fmla="*/ 2147483647 h 35"/>
                <a:gd name="T8" fmla="*/ 2147483647 w 37"/>
                <a:gd name="T9" fmla="*/ 2147483647 h 35"/>
                <a:gd name="T10" fmla="*/ 2147483647 w 37"/>
                <a:gd name="T11" fmla="*/ 0 h 35"/>
                <a:gd name="T12" fmla="*/ 0 60000 65536"/>
                <a:gd name="T13" fmla="*/ 0 60000 65536"/>
                <a:gd name="T14" fmla="*/ 0 60000 65536"/>
                <a:gd name="T15" fmla="*/ 0 60000 65536"/>
                <a:gd name="T16" fmla="*/ 0 60000 65536"/>
                <a:gd name="T17" fmla="*/ 0 60000 65536"/>
                <a:gd name="T18" fmla="*/ 0 w 37"/>
                <a:gd name="T19" fmla="*/ 0 h 35"/>
                <a:gd name="T20" fmla="*/ 37 w 37"/>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37" h="35">
                  <a:moveTo>
                    <a:pt x="11" y="0"/>
                  </a:moveTo>
                  <a:lnTo>
                    <a:pt x="9" y="5"/>
                  </a:lnTo>
                  <a:lnTo>
                    <a:pt x="0" y="21"/>
                  </a:lnTo>
                  <a:lnTo>
                    <a:pt x="30" y="35"/>
                  </a:lnTo>
                  <a:lnTo>
                    <a:pt x="37" y="19"/>
                  </a:lnTo>
                  <a:lnTo>
                    <a:pt x="11" y="0"/>
                  </a:lnTo>
                  <a:close/>
                </a:path>
              </a:pathLst>
            </a:custGeom>
            <a:solidFill>
              <a:srgbClr val="000000"/>
            </a:solidFill>
            <a:ln w="9525">
              <a:noFill/>
              <a:round/>
              <a:headEnd/>
              <a:tailEnd/>
            </a:ln>
          </p:spPr>
          <p:txBody>
            <a:bodyPr/>
            <a:lstStyle/>
            <a:p>
              <a:endParaRPr lang="en-US"/>
            </a:p>
          </p:txBody>
        </p:sp>
        <p:sp>
          <p:nvSpPr>
            <p:cNvPr id="208234" name="Freeform 747"/>
            <p:cNvSpPr>
              <a:spLocks/>
            </p:cNvSpPr>
            <p:nvPr/>
          </p:nvSpPr>
          <p:spPr bwMode="auto">
            <a:xfrm>
              <a:off x="5041900" y="3163888"/>
              <a:ext cx="1588" cy="1587"/>
            </a:xfrm>
            <a:custGeom>
              <a:avLst/>
              <a:gdLst>
                <a:gd name="T0" fmla="*/ 0 w 2"/>
                <a:gd name="T1" fmla="*/ 2147483647 h 5"/>
                <a:gd name="T2" fmla="*/ 2147483647 w 2"/>
                <a:gd name="T3" fmla="*/ 2147483647 h 5"/>
                <a:gd name="T4" fmla="*/ 2147483647 w 2"/>
                <a:gd name="T5" fmla="*/ 0 h 5"/>
                <a:gd name="T6" fmla="*/ 0 w 2"/>
                <a:gd name="T7" fmla="*/ 2147483647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0" y="5"/>
                  </a:moveTo>
                  <a:lnTo>
                    <a:pt x="1" y="3"/>
                  </a:lnTo>
                  <a:lnTo>
                    <a:pt x="2" y="0"/>
                  </a:lnTo>
                  <a:lnTo>
                    <a:pt x="0" y="5"/>
                  </a:lnTo>
                  <a:close/>
                </a:path>
              </a:pathLst>
            </a:custGeom>
            <a:solidFill>
              <a:srgbClr val="000000"/>
            </a:solidFill>
            <a:ln w="9525">
              <a:noFill/>
              <a:round/>
              <a:headEnd/>
              <a:tailEnd/>
            </a:ln>
          </p:spPr>
          <p:txBody>
            <a:bodyPr/>
            <a:lstStyle/>
            <a:p>
              <a:endParaRPr lang="en-US"/>
            </a:p>
          </p:txBody>
        </p:sp>
        <p:sp>
          <p:nvSpPr>
            <p:cNvPr id="208235" name="Freeform 748"/>
            <p:cNvSpPr>
              <a:spLocks/>
            </p:cNvSpPr>
            <p:nvPr/>
          </p:nvSpPr>
          <p:spPr bwMode="auto">
            <a:xfrm>
              <a:off x="5041900" y="3157538"/>
              <a:ext cx="15875" cy="15875"/>
            </a:xfrm>
            <a:custGeom>
              <a:avLst/>
              <a:gdLst>
                <a:gd name="T0" fmla="*/ 2147483647 w 40"/>
                <a:gd name="T1" fmla="*/ 2147483647 h 40"/>
                <a:gd name="T2" fmla="*/ 2147483647 w 40"/>
                <a:gd name="T3" fmla="*/ 0 h 40"/>
                <a:gd name="T4" fmla="*/ 0 w 40"/>
                <a:gd name="T5" fmla="*/ 2147483647 h 40"/>
                <a:gd name="T6" fmla="*/ 2147483647 w 40"/>
                <a:gd name="T7" fmla="*/ 2147483647 h 40"/>
                <a:gd name="T8" fmla="*/ 2147483647 w 40"/>
                <a:gd name="T9" fmla="*/ 2147483647 h 40"/>
                <a:gd name="T10" fmla="*/ 2147483647 w 40"/>
                <a:gd name="T11" fmla="*/ 2147483647 h 40"/>
                <a:gd name="T12" fmla="*/ 0 60000 65536"/>
                <a:gd name="T13" fmla="*/ 0 60000 65536"/>
                <a:gd name="T14" fmla="*/ 0 60000 65536"/>
                <a:gd name="T15" fmla="*/ 0 60000 65536"/>
                <a:gd name="T16" fmla="*/ 0 60000 65536"/>
                <a:gd name="T17" fmla="*/ 0 60000 65536"/>
                <a:gd name="T18" fmla="*/ 0 w 40"/>
                <a:gd name="T19" fmla="*/ 0 h 40"/>
                <a:gd name="T20" fmla="*/ 40 w 40"/>
                <a:gd name="T21" fmla="*/ 40 h 40"/>
              </a:gdLst>
              <a:ahLst/>
              <a:cxnLst>
                <a:cxn ang="T12">
                  <a:pos x="T0" y="T1"/>
                </a:cxn>
                <a:cxn ang="T13">
                  <a:pos x="T2" y="T3"/>
                </a:cxn>
                <a:cxn ang="T14">
                  <a:pos x="T4" y="T5"/>
                </a:cxn>
                <a:cxn ang="T15">
                  <a:pos x="T6" y="T7"/>
                </a:cxn>
                <a:cxn ang="T16">
                  <a:pos x="T8" y="T9"/>
                </a:cxn>
                <a:cxn ang="T17">
                  <a:pos x="T10" y="T11"/>
                </a:cxn>
              </a:cxnLst>
              <a:rect l="T18" t="T19" r="T20" b="T21"/>
              <a:pathLst>
                <a:path w="40" h="40">
                  <a:moveTo>
                    <a:pt x="40" y="24"/>
                  </a:moveTo>
                  <a:lnTo>
                    <a:pt x="16" y="0"/>
                  </a:lnTo>
                  <a:lnTo>
                    <a:pt x="0" y="16"/>
                  </a:lnTo>
                  <a:lnTo>
                    <a:pt x="24" y="40"/>
                  </a:lnTo>
                  <a:lnTo>
                    <a:pt x="40" y="24"/>
                  </a:lnTo>
                  <a:close/>
                </a:path>
              </a:pathLst>
            </a:custGeom>
            <a:solidFill>
              <a:srgbClr val="000000"/>
            </a:solidFill>
            <a:ln w="9525">
              <a:noFill/>
              <a:round/>
              <a:headEnd/>
              <a:tailEnd/>
            </a:ln>
          </p:spPr>
          <p:txBody>
            <a:bodyPr/>
            <a:lstStyle/>
            <a:p>
              <a:endParaRPr lang="en-US"/>
            </a:p>
          </p:txBody>
        </p:sp>
        <p:sp>
          <p:nvSpPr>
            <p:cNvPr id="208236" name="Rectangle 749"/>
            <p:cNvSpPr>
              <a:spLocks noChangeArrowheads="1"/>
            </p:cNvSpPr>
            <p:nvPr/>
          </p:nvSpPr>
          <p:spPr bwMode="auto">
            <a:xfrm>
              <a:off x="5048250" y="3157538"/>
              <a:ext cx="1588" cy="1587"/>
            </a:xfrm>
            <a:prstGeom prst="rect">
              <a:avLst/>
            </a:prstGeom>
            <a:solidFill>
              <a:srgbClr val="000000"/>
            </a:solidFill>
            <a:ln w="9525">
              <a:noFill/>
              <a:miter lim="800000"/>
              <a:headEnd/>
              <a:tailEnd/>
            </a:ln>
          </p:spPr>
          <p:txBody>
            <a:bodyPr/>
            <a:lstStyle/>
            <a:p>
              <a:endParaRPr lang="en-US">
                <a:latin typeface="Times New Roman" pitchFamily="18" charset="0"/>
                <a:cs typeface="Times New Roman" pitchFamily="18" charset="0"/>
              </a:endParaRPr>
            </a:p>
          </p:txBody>
        </p:sp>
        <p:sp>
          <p:nvSpPr>
            <p:cNvPr id="208237" name="Freeform 750"/>
            <p:cNvSpPr>
              <a:spLocks/>
            </p:cNvSpPr>
            <p:nvPr/>
          </p:nvSpPr>
          <p:spPr bwMode="auto">
            <a:xfrm>
              <a:off x="5048250" y="3154363"/>
              <a:ext cx="12700" cy="12700"/>
            </a:xfrm>
            <a:custGeom>
              <a:avLst/>
              <a:gdLst>
                <a:gd name="T0" fmla="*/ 2147483647 w 31"/>
                <a:gd name="T1" fmla="*/ 2147483647 h 31"/>
                <a:gd name="T2" fmla="*/ 2147483647 w 31"/>
                <a:gd name="T3" fmla="*/ 0 h 31"/>
                <a:gd name="T4" fmla="*/ 0 w 31"/>
                <a:gd name="T5" fmla="*/ 2147483647 h 31"/>
                <a:gd name="T6" fmla="*/ 2147483647 w 31"/>
                <a:gd name="T7" fmla="*/ 2147483647 h 31"/>
                <a:gd name="T8" fmla="*/ 2147483647 w 31"/>
                <a:gd name="T9" fmla="*/ 2147483647 h 31"/>
                <a:gd name="T10" fmla="*/ 2147483647 w 31"/>
                <a:gd name="T11" fmla="*/ 2147483647 h 31"/>
                <a:gd name="T12" fmla="*/ 0 60000 65536"/>
                <a:gd name="T13" fmla="*/ 0 60000 65536"/>
                <a:gd name="T14" fmla="*/ 0 60000 65536"/>
                <a:gd name="T15" fmla="*/ 0 60000 65536"/>
                <a:gd name="T16" fmla="*/ 0 60000 65536"/>
                <a:gd name="T17" fmla="*/ 0 60000 65536"/>
                <a:gd name="T18" fmla="*/ 0 w 31"/>
                <a:gd name="T19" fmla="*/ 0 h 31"/>
                <a:gd name="T20" fmla="*/ 31 w 31"/>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31" h="31">
                  <a:moveTo>
                    <a:pt x="31" y="22"/>
                  </a:moveTo>
                  <a:lnTo>
                    <a:pt x="9" y="0"/>
                  </a:lnTo>
                  <a:lnTo>
                    <a:pt x="0" y="7"/>
                  </a:lnTo>
                  <a:lnTo>
                    <a:pt x="24" y="31"/>
                  </a:lnTo>
                  <a:lnTo>
                    <a:pt x="31" y="22"/>
                  </a:lnTo>
                  <a:close/>
                </a:path>
              </a:pathLst>
            </a:custGeom>
            <a:solidFill>
              <a:srgbClr val="000000"/>
            </a:solidFill>
            <a:ln w="9525">
              <a:noFill/>
              <a:round/>
              <a:headEnd/>
              <a:tailEnd/>
            </a:ln>
          </p:spPr>
          <p:txBody>
            <a:bodyPr/>
            <a:lstStyle/>
            <a:p>
              <a:endParaRPr lang="en-US"/>
            </a:p>
          </p:txBody>
        </p:sp>
        <p:sp>
          <p:nvSpPr>
            <p:cNvPr id="208238" name="Rectangle 751"/>
            <p:cNvSpPr>
              <a:spLocks noChangeArrowheads="1"/>
            </p:cNvSpPr>
            <p:nvPr/>
          </p:nvSpPr>
          <p:spPr bwMode="auto">
            <a:xfrm>
              <a:off x="5053013" y="3154363"/>
              <a:ext cx="1587" cy="1587"/>
            </a:xfrm>
            <a:prstGeom prst="rect">
              <a:avLst/>
            </a:prstGeom>
            <a:solidFill>
              <a:srgbClr val="000000"/>
            </a:solidFill>
            <a:ln w="9525">
              <a:noFill/>
              <a:miter lim="800000"/>
              <a:headEnd/>
              <a:tailEnd/>
            </a:ln>
          </p:spPr>
          <p:txBody>
            <a:bodyPr/>
            <a:lstStyle/>
            <a:p>
              <a:endParaRPr lang="en-US">
                <a:latin typeface="Times New Roman" pitchFamily="18" charset="0"/>
                <a:cs typeface="Times New Roman" pitchFamily="18" charset="0"/>
              </a:endParaRPr>
            </a:p>
          </p:txBody>
        </p:sp>
        <p:sp>
          <p:nvSpPr>
            <p:cNvPr id="208239" name="Freeform 752"/>
            <p:cNvSpPr>
              <a:spLocks/>
            </p:cNvSpPr>
            <p:nvPr/>
          </p:nvSpPr>
          <p:spPr bwMode="auto">
            <a:xfrm>
              <a:off x="5053013" y="3148013"/>
              <a:ext cx="15875" cy="15875"/>
            </a:xfrm>
            <a:custGeom>
              <a:avLst/>
              <a:gdLst>
                <a:gd name="T0" fmla="*/ 2147483647 w 41"/>
                <a:gd name="T1" fmla="*/ 2147483647 h 38"/>
                <a:gd name="T2" fmla="*/ 2147483647 w 41"/>
                <a:gd name="T3" fmla="*/ 0 h 38"/>
                <a:gd name="T4" fmla="*/ 0 w 41"/>
                <a:gd name="T5" fmla="*/ 2147483647 h 38"/>
                <a:gd name="T6" fmla="*/ 2147483647 w 41"/>
                <a:gd name="T7" fmla="*/ 2147483647 h 38"/>
                <a:gd name="T8" fmla="*/ 2147483647 w 41"/>
                <a:gd name="T9" fmla="*/ 2147483647 h 38"/>
                <a:gd name="T10" fmla="*/ 2147483647 w 41"/>
                <a:gd name="T11" fmla="*/ 2147483647 h 38"/>
                <a:gd name="T12" fmla="*/ 0 60000 65536"/>
                <a:gd name="T13" fmla="*/ 0 60000 65536"/>
                <a:gd name="T14" fmla="*/ 0 60000 65536"/>
                <a:gd name="T15" fmla="*/ 0 60000 65536"/>
                <a:gd name="T16" fmla="*/ 0 60000 65536"/>
                <a:gd name="T17" fmla="*/ 0 60000 65536"/>
                <a:gd name="T18" fmla="*/ 0 w 41"/>
                <a:gd name="T19" fmla="*/ 0 h 38"/>
                <a:gd name="T20" fmla="*/ 41 w 41"/>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41" h="38">
                  <a:moveTo>
                    <a:pt x="41" y="18"/>
                  </a:moveTo>
                  <a:lnTo>
                    <a:pt x="16" y="0"/>
                  </a:lnTo>
                  <a:lnTo>
                    <a:pt x="0" y="16"/>
                  </a:lnTo>
                  <a:lnTo>
                    <a:pt x="22" y="38"/>
                  </a:lnTo>
                  <a:lnTo>
                    <a:pt x="38" y="22"/>
                  </a:lnTo>
                  <a:lnTo>
                    <a:pt x="41" y="18"/>
                  </a:lnTo>
                  <a:close/>
                </a:path>
              </a:pathLst>
            </a:custGeom>
            <a:solidFill>
              <a:srgbClr val="000000"/>
            </a:solidFill>
            <a:ln w="9525">
              <a:noFill/>
              <a:round/>
              <a:headEnd/>
              <a:tailEnd/>
            </a:ln>
          </p:spPr>
          <p:txBody>
            <a:bodyPr/>
            <a:lstStyle/>
            <a:p>
              <a:endParaRPr lang="en-US"/>
            </a:p>
          </p:txBody>
        </p:sp>
        <p:sp>
          <p:nvSpPr>
            <p:cNvPr id="208240" name="Freeform 754"/>
            <p:cNvSpPr>
              <a:spLocks/>
            </p:cNvSpPr>
            <p:nvPr/>
          </p:nvSpPr>
          <p:spPr bwMode="auto">
            <a:xfrm>
              <a:off x="5057775" y="3141663"/>
              <a:ext cx="14288" cy="14287"/>
            </a:xfrm>
            <a:custGeom>
              <a:avLst/>
              <a:gdLst>
                <a:gd name="T0" fmla="*/ 2147483647 w 37"/>
                <a:gd name="T1" fmla="*/ 0 h 34"/>
                <a:gd name="T2" fmla="*/ 2147483647 w 37"/>
                <a:gd name="T3" fmla="*/ 2147483647 h 34"/>
                <a:gd name="T4" fmla="*/ 0 w 37"/>
                <a:gd name="T5" fmla="*/ 2147483647 h 34"/>
                <a:gd name="T6" fmla="*/ 2147483647 w 37"/>
                <a:gd name="T7" fmla="*/ 2147483647 h 34"/>
                <a:gd name="T8" fmla="*/ 2147483647 w 37"/>
                <a:gd name="T9" fmla="*/ 2147483647 h 34"/>
                <a:gd name="T10" fmla="*/ 2147483647 w 37"/>
                <a:gd name="T11" fmla="*/ 0 h 34"/>
                <a:gd name="T12" fmla="*/ 0 60000 65536"/>
                <a:gd name="T13" fmla="*/ 0 60000 65536"/>
                <a:gd name="T14" fmla="*/ 0 60000 65536"/>
                <a:gd name="T15" fmla="*/ 0 60000 65536"/>
                <a:gd name="T16" fmla="*/ 0 60000 65536"/>
                <a:gd name="T17" fmla="*/ 0 60000 65536"/>
                <a:gd name="T18" fmla="*/ 0 w 37"/>
                <a:gd name="T19" fmla="*/ 0 h 34"/>
                <a:gd name="T20" fmla="*/ 37 w 37"/>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7" h="34">
                  <a:moveTo>
                    <a:pt x="11" y="0"/>
                  </a:moveTo>
                  <a:lnTo>
                    <a:pt x="9" y="4"/>
                  </a:lnTo>
                  <a:lnTo>
                    <a:pt x="0" y="20"/>
                  </a:lnTo>
                  <a:lnTo>
                    <a:pt x="29" y="34"/>
                  </a:lnTo>
                  <a:lnTo>
                    <a:pt x="37" y="18"/>
                  </a:lnTo>
                  <a:lnTo>
                    <a:pt x="11" y="0"/>
                  </a:lnTo>
                  <a:close/>
                </a:path>
              </a:pathLst>
            </a:custGeom>
            <a:solidFill>
              <a:srgbClr val="000000"/>
            </a:solidFill>
            <a:ln w="9525">
              <a:noFill/>
              <a:round/>
              <a:headEnd/>
              <a:tailEnd/>
            </a:ln>
          </p:spPr>
          <p:txBody>
            <a:bodyPr/>
            <a:lstStyle/>
            <a:p>
              <a:endParaRPr lang="en-US"/>
            </a:p>
          </p:txBody>
        </p:sp>
        <p:sp>
          <p:nvSpPr>
            <p:cNvPr id="208241" name="Freeform 755"/>
            <p:cNvSpPr>
              <a:spLocks/>
            </p:cNvSpPr>
            <p:nvPr/>
          </p:nvSpPr>
          <p:spPr bwMode="auto">
            <a:xfrm>
              <a:off x="5060950" y="3141663"/>
              <a:ext cx="1588" cy="1587"/>
            </a:xfrm>
            <a:custGeom>
              <a:avLst/>
              <a:gdLst>
                <a:gd name="T0" fmla="*/ 0 w 2"/>
                <a:gd name="T1" fmla="*/ 2147483647 h 4"/>
                <a:gd name="T2" fmla="*/ 2147483647 w 2"/>
                <a:gd name="T3" fmla="*/ 2147483647 h 4"/>
                <a:gd name="T4" fmla="*/ 2147483647 w 2"/>
                <a:gd name="T5" fmla="*/ 0 h 4"/>
                <a:gd name="T6" fmla="*/ 0 w 2"/>
                <a:gd name="T7" fmla="*/ 2147483647 h 4"/>
                <a:gd name="T8" fmla="*/ 0 60000 65536"/>
                <a:gd name="T9" fmla="*/ 0 60000 65536"/>
                <a:gd name="T10" fmla="*/ 0 60000 65536"/>
                <a:gd name="T11" fmla="*/ 0 60000 65536"/>
                <a:gd name="T12" fmla="*/ 0 w 2"/>
                <a:gd name="T13" fmla="*/ 0 h 4"/>
                <a:gd name="T14" fmla="*/ 2 w 2"/>
                <a:gd name="T15" fmla="*/ 4 h 4"/>
              </a:gdLst>
              <a:ahLst/>
              <a:cxnLst>
                <a:cxn ang="T8">
                  <a:pos x="T0" y="T1"/>
                </a:cxn>
                <a:cxn ang="T9">
                  <a:pos x="T2" y="T3"/>
                </a:cxn>
                <a:cxn ang="T10">
                  <a:pos x="T4" y="T5"/>
                </a:cxn>
                <a:cxn ang="T11">
                  <a:pos x="T6" y="T7"/>
                </a:cxn>
              </a:cxnLst>
              <a:rect l="T12" t="T13" r="T14" b="T15"/>
              <a:pathLst>
                <a:path w="2" h="4">
                  <a:moveTo>
                    <a:pt x="0" y="4"/>
                  </a:moveTo>
                  <a:lnTo>
                    <a:pt x="1" y="1"/>
                  </a:lnTo>
                  <a:lnTo>
                    <a:pt x="2" y="0"/>
                  </a:lnTo>
                  <a:lnTo>
                    <a:pt x="0" y="4"/>
                  </a:lnTo>
                  <a:close/>
                </a:path>
              </a:pathLst>
            </a:custGeom>
            <a:solidFill>
              <a:srgbClr val="000000"/>
            </a:solidFill>
            <a:ln w="9525">
              <a:noFill/>
              <a:round/>
              <a:headEnd/>
              <a:tailEnd/>
            </a:ln>
          </p:spPr>
          <p:txBody>
            <a:bodyPr/>
            <a:lstStyle/>
            <a:p>
              <a:endParaRPr lang="en-US"/>
            </a:p>
          </p:txBody>
        </p:sp>
        <p:sp>
          <p:nvSpPr>
            <p:cNvPr id="208242" name="Freeform 756"/>
            <p:cNvSpPr>
              <a:spLocks/>
            </p:cNvSpPr>
            <p:nvPr/>
          </p:nvSpPr>
          <p:spPr bwMode="auto">
            <a:xfrm>
              <a:off x="5060950" y="3140075"/>
              <a:ext cx="11113" cy="11113"/>
            </a:xfrm>
            <a:custGeom>
              <a:avLst/>
              <a:gdLst>
                <a:gd name="T0" fmla="*/ 2147483647 w 26"/>
                <a:gd name="T1" fmla="*/ 0 h 26"/>
                <a:gd name="T2" fmla="*/ 2147483647 w 26"/>
                <a:gd name="T3" fmla="*/ 2147483647 h 26"/>
                <a:gd name="T4" fmla="*/ 2147483647 w 26"/>
                <a:gd name="T5" fmla="*/ 2147483647 h 26"/>
                <a:gd name="T6" fmla="*/ 0 w 26"/>
                <a:gd name="T7" fmla="*/ 2147483647 h 26"/>
                <a:gd name="T8" fmla="*/ 2147483647 w 26"/>
                <a:gd name="T9" fmla="*/ 0 h 26"/>
                <a:gd name="T10" fmla="*/ 0 60000 65536"/>
                <a:gd name="T11" fmla="*/ 0 60000 65536"/>
                <a:gd name="T12" fmla="*/ 0 60000 65536"/>
                <a:gd name="T13" fmla="*/ 0 60000 65536"/>
                <a:gd name="T14" fmla="*/ 0 60000 65536"/>
                <a:gd name="T15" fmla="*/ 0 w 26"/>
                <a:gd name="T16" fmla="*/ 0 h 26"/>
                <a:gd name="T17" fmla="*/ 26 w 26"/>
                <a:gd name="T18" fmla="*/ 26 h 26"/>
              </a:gdLst>
              <a:ahLst/>
              <a:cxnLst>
                <a:cxn ang="T10">
                  <a:pos x="T0" y="T1"/>
                </a:cxn>
                <a:cxn ang="T11">
                  <a:pos x="T2" y="T3"/>
                </a:cxn>
                <a:cxn ang="T12">
                  <a:pos x="T4" y="T5"/>
                </a:cxn>
                <a:cxn ang="T13">
                  <a:pos x="T6" y="T7"/>
                </a:cxn>
                <a:cxn ang="T14">
                  <a:pos x="T8" y="T9"/>
                </a:cxn>
              </a:cxnLst>
              <a:rect l="T15" t="T16" r="T17" b="T18"/>
              <a:pathLst>
                <a:path w="26" h="26">
                  <a:moveTo>
                    <a:pt x="4" y="0"/>
                  </a:moveTo>
                  <a:lnTo>
                    <a:pt x="26" y="24"/>
                  </a:lnTo>
                  <a:lnTo>
                    <a:pt x="24" y="26"/>
                  </a:lnTo>
                  <a:lnTo>
                    <a:pt x="0" y="4"/>
                  </a:lnTo>
                  <a:lnTo>
                    <a:pt x="4" y="0"/>
                  </a:lnTo>
                  <a:close/>
                </a:path>
              </a:pathLst>
            </a:custGeom>
            <a:solidFill>
              <a:srgbClr val="000000"/>
            </a:solidFill>
            <a:ln w="9525">
              <a:noFill/>
              <a:round/>
              <a:headEnd/>
              <a:tailEnd/>
            </a:ln>
          </p:spPr>
          <p:txBody>
            <a:bodyPr/>
            <a:lstStyle/>
            <a:p>
              <a:endParaRPr lang="en-US"/>
            </a:p>
          </p:txBody>
        </p:sp>
        <p:sp>
          <p:nvSpPr>
            <p:cNvPr id="208243" name="Line 84"/>
            <p:cNvSpPr>
              <a:spLocks noChangeShapeType="1"/>
            </p:cNvSpPr>
            <p:nvPr/>
          </p:nvSpPr>
          <p:spPr bwMode="auto">
            <a:xfrm>
              <a:off x="5192713" y="2686050"/>
              <a:ext cx="3175" cy="3543300"/>
            </a:xfrm>
            <a:prstGeom prst="line">
              <a:avLst/>
            </a:prstGeom>
            <a:noFill/>
            <a:ln w="12700">
              <a:solidFill>
                <a:srgbClr val="000000"/>
              </a:solidFill>
              <a:round/>
              <a:headEnd/>
              <a:tailEnd/>
            </a:ln>
          </p:spPr>
          <p:txBody>
            <a:bodyPr/>
            <a:lstStyle/>
            <a:p>
              <a:endParaRPr lang="en-US"/>
            </a:p>
          </p:txBody>
        </p:sp>
        <p:sp>
          <p:nvSpPr>
            <p:cNvPr id="208244" name="Rectangle 24"/>
            <p:cNvSpPr>
              <a:spLocks noChangeArrowheads="1"/>
            </p:cNvSpPr>
            <p:nvPr/>
          </p:nvSpPr>
          <p:spPr bwMode="auto">
            <a:xfrm>
              <a:off x="1704975" y="4886325"/>
              <a:ext cx="977900" cy="276225"/>
            </a:xfrm>
            <a:prstGeom prst="rect">
              <a:avLst/>
            </a:prstGeom>
            <a:noFill/>
            <a:ln w="9525">
              <a:noFill/>
              <a:miter lim="800000"/>
              <a:headEnd/>
              <a:tailEnd/>
            </a:ln>
          </p:spPr>
          <p:txBody>
            <a:bodyPr wrap="none" lIns="0" tIns="0" rIns="0" bIns="0">
              <a:spAutoFit/>
            </a:bodyPr>
            <a:lstStyle/>
            <a:p>
              <a:r>
                <a:rPr lang="en-US" dirty="0">
                  <a:solidFill>
                    <a:srgbClr val="000000"/>
                  </a:solidFill>
                  <a:latin typeface="Times New Roman" pitchFamily="18" charset="0"/>
                  <a:cs typeface="Times New Roman" pitchFamily="18" charset="0"/>
                </a:rPr>
                <a:t>cos </a:t>
              </a:r>
              <a:r>
                <a:rPr lang="el-GR" i="1" dirty="0">
                  <a:solidFill>
                    <a:srgbClr val="000000"/>
                  </a:solidFill>
                  <a:latin typeface="Times New Roman" pitchFamily="18" charset="0"/>
                  <a:cs typeface="Times New Roman" pitchFamily="18" charset="0"/>
                </a:rPr>
                <a:t>θ</a:t>
              </a:r>
              <a:r>
                <a:rPr lang="en-US" i="1" baseline="-25000" dirty="0">
                  <a:solidFill>
                    <a:srgbClr val="000000"/>
                  </a:solidFill>
                  <a:latin typeface="Times New Roman" pitchFamily="18" charset="0"/>
                  <a:cs typeface="Times New Roman" pitchFamily="18" charset="0"/>
                </a:rPr>
                <a:t>e</a:t>
              </a:r>
              <a:r>
                <a:rPr lang="el-GR" i="1" baseline="-25000" dirty="0">
                  <a:solidFill>
                    <a:srgbClr val="000000"/>
                  </a:solidFill>
                  <a:latin typeface="Times New Roman" pitchFamily="18" charset="0"/>
                  <a:cs typeface="Times New Roman" pitchFamily="18" charset="0"/>
                </a:rPr>
                <a:t>ν</a:t>
              </a:r>
              <a:r>
                <a:rPr lang="en-US" dirty="0">
                  <a:solidFill>
                    <a:srgbClr val="000000"/>
                  </a:solidFill>
                  <a:latin typeface="Times New Roman" pitchFamily="18" charset="0"/>
                  <a:cs typeface="Times New Roman" pitchFamily="18" charset="0"/>
                </a:rPr>
                <a:t> = 0</a:t>
              </a:r>
              <a:endParaRPr lang="en-US" dirty="0">
                <a:latin typeface="Times New Roman" pitchFamily="18" charset="0"/>
                <a:cs typeface="Times New Roman" pitchFamily="18" charset="0"/>
              </a:endParaRPr>
            </a:p>
          </p:txBody>
        </p:sp>
        <p:sp>
          <p:nvSpPr>
            <p:cNvPr id="208245" name="Rectangle 24"/>
            <p:cNvSpPr>
              <a:spLocks noChangeArrowheads="1"/>
            </p:cNvSpPr>
            <p:nvPr/>
          </p:nvSpPr>
          <p:spPr bwMode="auto">
            <a:xfrm>
              <a:off x="3917950" y="5184775"/>
              <a:ext cx="1054100" cy="276225"/>
            </a:xfrm>
            <a:prstGeom prst="rect">
              <a:avLst/>
            </a:prstGeom>
            <a:noFill/>
            <a:ln w="9525">
              <a:noFill/>
              <a:miter lim="800000"/>
              <a:headEnd/>
              <a:tailEnd/>
            </a:ln>
          </p:spPr>
          <p:txBody>
            <a:bodyPr wrap="none" lIns="0" tIns="0" rIns="0" bIns="0">
              <a:spAutoFit/>
            </a:bodyPr>
            <a:lstStyle/>
            <a:p>
              <a:r>
                <a:rPr lang="en-US">
                  <a:solidFill>
                    <a:srgbClr val="000000"/>
                  </a:solidFill>
                  <a:latin typeface="Times New Roman" pitchFamily="18" charset="0"/>
                  <a:cs typeface="Times New Roman" pitchFamily="18" charset="0"/>
                </a:rPr>
                <a:t>cos </a:t>
              </a:r>
              <a:r>
                <a:rPr lang="el-GR" i="1">
                  <a:solidFill>
                    <a:srgbClr val="000000"/>
                  </a:solidFill>
                  <a:latin typeface="Times New Roman" pitchFamily="18" charset="0"/>
                  <a:cs typeface="Times New Roman" pitchFamily="18" charset="0"/>
                </a:rPr>
                <a:t>θ</a:t>
              </a:r>
              <a:r>
                <a:rPr lang="en-US" i="1" baseline="-25000">
                  <a:solidFill>
                    <a:srgbClr val="000000"/>
                  </a:solidFill>
                  <a:latin typeface="Times New Roman" pitchFamily="18" charset="0"/>
                  <a:cs typeface="Times New Roman" pitchFamily="18" charset="0"/>
                </a:rPr>
                <a:t>e</a:t>
              </a:r>
              <a:r>
                <a:rPr lang="el-GR" i="1" baseline="-25000">
                  <a:solidFill>
                    <a:srgbClr val="000000"/>
                  </a:solidFill>
                  <a:latin typeface="Times New Roman" pitchFamily="18" charset="0"/>
                  <a:cs typeface="Times New Roman" pitchFamily="18" charset="0"/>
                </a:rPr>
                <a:t>ν</a:t>
              </a:r>
              <a:r>
                <a:rPr lang="en-US">
                  <a:solidFill>
                    <a:srgbClr val="000000"/>
                  </a:solidFill>
                  <a:latin typeface="Times New Roman" pitchFamily="18" charset="0"/>
                  <a:cs typeface="Times New Roman" pitchFamily="18" charset="0"/>
                </a:rPr>
                <a:t> = -1</a:t>
              </a:r>
              <a:endParaRPr lang="en-US">
                <a:latin typeface="Times New Roman" pitchFamily="18" charset="0"/>
                <a:cs typeface="Times New Roman" pitchFamily="18" charset="0"/>
              </a:endParaRPr>
            </a:p>
          </p:txBody>
        </p:sp>
      </p:grpSp>
      <p:sp>
        <p:nvSpPr>
          <p:cNvPr id="207883" name="Rectangle 57"/>
          <p:cNvSpPr>
            <a:spLocks noChangeArrowheads="1"/>
          </p:cNvSpPr>
          <p:nvPr/>
        </p:nvSpPr>
        <p:spPr bwMode="auto">
          <a:xfrm>
            <a:off x="0" y="23813"/>
            <a:ext cx="9144000" cy="792162"/>
          </a:xfrm>
          <a:prstGeom prst="rect">
            <a:avLst/>
          </a:prstGeom>
          <a:solidFill>
            <a:srgbClr val="FFCC00"/>
          </a:solidFill>
          <a:ln w="38100">
            <a:noFill/>
            <a:miter lim="800000"/>
            <a:headEnd/>
            <a:tailEnd/>
          </a:ln>
        </p:spPr>
        <p:txBody>
          <a:bodyPr rIns="972000" anchor="ctr"/>
          <a:lstStyle/>
          <a:p>
            <a:pPr algn="ctr"/>
            <a:r>
              <a:rPr lang="en-US" sz="2800" b="1">
                <a:latin typeface="Times New Roman" pitchFamily="18" charset="0"/>
                <a:cs typeface="Times New Roman" pitchFamily="18" charset="0"/>
              </a:rPr>
              <a:t>Idea of the cos </a:t>
            </a:r>
            <a:r>
              <a:rPr lang="el-GR" sz="2800" b="1">
                <a:latin typeface="Times New Roman" pitchFamily="18" charset="0"/>
                <a:cs typeface="Times New Roman" pitchFamily="18" charset="0"/>
              </a:rPr>
              <a:t>θ</a:t>
            </a:r>
            <a:r>
              <a:rPr lang="en-US" sz="2800" b="1" baseline="-25000">
                <a:latin typeface="Times New Roman" pitchFamily="18" charset="0"/>
                <a:cs typeface="Times New Roman" pitchFamily="18" charset="0"/>
              </a:rPr>
              <a:t>e</a:t>
            </a:r>
            <a:r>
              <a:rPr lang="el-GR" sz="2800" b="1" baseline="-25000">
                <a:latin typeface="Times New Roman" pitchFamily="18" charset="0"/>
                <a:cs typeface="Times New Roman" pitchFamily="18" charset="0"/>
              </a:rPr>
              <a:t>ν</a:t>
            </a:r>
            <a:r>
              <a:rPr lang="en-US" sz="2800" b="1">
                <a:latin typeface="Times New Roman" pitchFamily="18" charset="0"/>
                <a:cs typeface="Times New Roman" pitchFamily="18" charset="0"/>
              </a:rPr>
              <a:t> spectrometer Nab @ SNS</a:t>
            </a:r>
          </a:p>
        </p:txBody>
      </p:sp>
      <p:grpSp>
        <p:nvGrpSpPr>
          <p:cNvPr id="5" name="Group 1360"/>
          <p:cNvGrpSpPr>
            <a:grpSpLocks/>
          </p:cNvGrpSpPr>
          <p:nvPr/>
        </p:nvGrpSpPr>
        <p:grpSpPr bwMode="auto">
          <a:xfrm>
            <a:off x="1966654" y="3041703"/>
            <a:ext cx="5449888" cy="3116262"/>
            <a:chOff x="1895474" y="3004751"/>
            <a:chExt cx="5449889" cy="3116649"/>
          </a:xfrm>
        </p:grpSpPr>
        <p:sp>
          <p:nvSpPr>
            <p:cNvPr id="207892" name="Rectangle 35"/>
            <p:cNvSpPr>
              <a:spLocks noChangeArrowheads="1"/>
            </p:cNvSpPr>
            <p:nvPr/>
          </p:nvSpPr>
          <p:spPr bwMode="auto">
            <a:xfrm>
              <a:off x="5678153" y="3004751"/>
              <a:ext cx="397545" cy="276999"/>
            </a:xfrm>
            <a:prstGeom prst="rect">
              <a:avLst/>
            </a:prstGeom>
            <a:noFill/>
            <a:ln w="9525">
              <a:noFill/>
              <a:miter lim="800000"/>
              <a:headEnd/>
              <a:tailEnd/>
            </a:ln>
          </p:spPr>
          <p:txBody>
            <a:bodyPr wrap="none" lIns="0" tIns="0" rIns="0" bIns="0">
              <a:spAutoFit/>
            </a:bodyPr>
            <a:lstStyle/>
            <a:p>
              <a:r>
                <a:rPr lang="en-US" i="1">
                  <a:solidFill>
                    <a:srgbClr val="000000"/>
                  </a:solidFill>
                  <a:latin typeface="Times New Roman" pitchFamily="18" charset="0"/>
                  <a:cs typeface="Times New Roman" pitchFamily="18" charset="0"/>
                </a:rPr>
                <a:t>E</a:t>
              </a:r>
              <a:r>
                <a:rPr lang="en-US" baseline="-25000">
                  <a:solidFill>
                    <a:srgbClr val="000000"/>
                  </a:solidFill>
                  <a:latin typeface="Times New Roman" pitchFamily="18" charset="0"/>
                  <a:cs typeface="Times New Roman" pitchFamily="18" charset="0"/>
                </a:rPr>
                <a:t>e</a:t>
              </a:r>
              <a:r>
                <a:rPr lang="en-US">
                  <a:solidFill>
                    <a:srgbClr val="000000"/>
                  </a:solidFill>
                  <a:latin typeface="Times New Roman" pitchFamily="18" charset="0"/>
                  <a:cs typeface="Times New Roman" pitchFamily="18" charset="0"/>
                </a:rPr>
                <a:t> =</a:t>
              </a:r>
              <a:endParaRPr lang="en-US" i="1">
                <a:latin typeface="Times New Roman" pitchFamily="18" charset="0"/>
                <a:cs typeface="Times New Roman" pitchFamily="18" charset="0"/>
              </a:endParaRPr>
            </a:p>
          </p:txBody>
        </p:sp>
        <p:sp>
          <p:nvSpPr>
            <p:cNvPr id="207893" name="Rectangle 38"/>
            <p:cNvSpPr>
              <a:spLocks noChangeArrowheads="1"/>
            </p:cNvSpPr>
            <p:nvPr/>
          </p:nvSpPr>
          <p:spPr bwMode="auto">
            <a:xfrm>
              <a:off x="6128061" y="4471214"/>
              <a:ext cx="788677" cy="276999"/>
            </a:xfrm>
            <a:prstGeom prst="rect">
              <a:avLst/>
            </a:prstGeom>
            <a:noFill/>
            <a:ln w="9525">
              <a:noFill/>
              <a:miter lim="800000"/>
              <a:headEnd/>
              <a:tailEnd/>
            </a:ln>
          </p:spPr>
          <p:txBody>
            <a:bodyPr wrap="none" lIns="0" tIns="0" rIns="0" bIns="0">
              <a:spAutoFit/>
            </a:bodyPr>
            <a:lstStyle/>
            <a:p>
              <a:r>
                <a:rPr lang="en-US">
                  <a:solidFill>
                    <a:srgbClr val="000000"/>
                  </a:solidFill>
                  <a:latin typeface="Times New Roman" pitchFamily="18" charset="0"/>
                  <a:cs typeface="Times New Roman" pitchFamily="18" charset="0"/>
                </a:rPr>
                <a:t>  75 keV</a:t>
              </a:r>
              <a:endParaRPr lang="en-US">
                <a:latin typeface="Times New Roman" pitchFamily="18" charset="0"/>
                <a:cs typeface="Times New Roman" pitchFamily="18" charset="0"/>
              </a:endParaRPr>
            </a:p>
          </p:txBody>
        </p:sp>
        <p:sp>
          <p:nvSpPr>
            <p:cNvPr id="207894" name="Rectangle 39"/>
            <p:cNvSpPr>
              <a:spLocks noChangeArrowheads="1"/>
            </p:cNvSpPr>
            <p:nvPr/>
          </p:nvSpPr>
          <p:spPr bwMode="auto">
            <a:xfrm>
              <a:off x="5994711" y="3670300"/>
              <a:ext cx="788677" cy="276999"/>
            </a:xfrm>
            <a:prstGeom prst="rect">
              <a:avLst/>
            </a:prstGeom>
            <a:noFill/>
            <a:ln w="9525">
              <a:noFill/>
              <a:miter lim="800000"/>
              <a:headEnd/>
              <a:tailEnd/>
            </a:ln>
          </p:spPr>
          <p:txBody>
            <a:bodyPr wrap="none" lIns="0" tIns="0" rIns="0" bIns="0">
              <a:spAutoFit/>
            </a:bodyPr>
            <a:lstStyle/>
            <a:p>
              <a:r>
                <a:rPr lang="en-US">
                  <a:solidFill>
                    <a:srgbClr val="FF0000"/>
                  </a:solidFill>
                  <a:latin typeface="Times New Roman" pitchFamily="18" charset="0"/>
                  <a:cs typeface="Times New Roman" pitchFamily="18" charset="0"/>
                </a:rPr>
                <a:t>236 keV</a:t>
              </a:r>
              <a:endParaRPr lang="en-US">
                <a:latin typeface="Times New Roman" pitchFamily="18" charset="0"/>
                <a:cs typeface="Times New Roman" pitchFamily="18" charset="0"/>
              </a:endParaRPr>
            </a:p>
          </p:txBody>
        </p:sp>
        <p:sp>
          <p:nvSpPr>
            <p:cNvPr id="207895" name="Rectangle 40"/>
            <p:cNvSpPr>
              <a:spLocks noChangeArrowheads="1"/>
            </p:cNvSpPr>
            <p:nvPr/>
          </p:nvSpPr>
          <p:spPr bwMode="auto">
            <a:xfrm>
              <a:off x="5875338" y="5298301"/>
              <a:ext cx="788677" cy="276999"/>
            </a:xfrm>
            <a:prstGeom prst="rect">
              <a:avLst/>
            </a:prstGeom>
            <a:noFill/>
            <a:ln w="9525">
              <a:noFill/>
              <a:miter lim="800000"/>
              <a:headEnd/>
              <a:tailEnd/>
            </a:ln>
          </p:spPr>
          <p:txBody>
            <a:bodyPr wrap="none" lIns="0" tIns="0" rIns="0" bIns="0">
              <a:spAutoFit/>
            </a:bodyPr>
            <a:lstStyle/>
            <a:p>
              <a:r>
                <a:rPr lang="en-US">
                  <a:solidFill>
                    <a:srgbClr val="00FF00"/>
                  </a:solidFill>
                  <a:latin typeface="Times New Roman" pitchFamily="18" charset="0"/>
                  <a:cs typeface="Times New Roman" pitchFamily="18" charset="0"/>
                </a:rPr>
                <a:t>450 keV</a:t>
              </a:r>
              <a:endParaRPr lang="en-US">
                <a:latin typeface="Times New Roman" pitchFamily="18" charset="0"/>
                <a:cs typeface="Times New Roman" pitchFamily="18" charset="0"/>
              </a:endParaRPr>
            </a:p>
          </p:txBody>
        </p:sp>
        <p:sp>
          <p:nvSpPr>
            <p:cNvPr id="207896" name="Rectangle 41"/>
            <p:cNvSpPr>
              <a:spLocks noChangeArrowheads="1"/>
            </p:cNvSpPr>
            <p:nvPr/>
          </p:nvSpPr>
          <p:spPr bwMode="auto">
            <a:xfrm>
              <a:off x="5646738" y="3323838"/>
              <a:ext cx="788677" cy="276999"/>
            </a:xfrm>
            <a:prstGeom prst="rect">
              <a:avLst/>
            </a:prstGeom>
            <a:noFill/>
            <a:ln w="9525">
              <a:noFill/>
              <a:miter lim="800000"/>
              <a:headEnd/>
              <a:tailEnd/>
            </a:ln>
          </p:spPr>
          <p:txBody>
            <a:bodyPr wrap="none" lIns="0" tIns="0" rIns="0" bIns="0">
              <a:spAutoFit/>
            </a:bodyPr>
            <a:lstStyle/>
            <a:p>
              <a:r>
                <a:rPr lang="en-US">
                  <a:solidFill>
                    <a:srgbClr val="0000FF"/>
                  </a:solidFill>
                  <a:latin typeface="Times New Roman" pitchFamily="18" charset="0"/>
                  <a:cs typeface="Times New Roman" pitchFamily="18" charset="0"/>
                </a:rPr>
                <a:t>700 keV</a:t>
              </a:r>
              <a:endParaRPr lang="en-US">
                <a:latin typeface="Times New Roman" pitchFamily="18" charset="0"/>
                <a:cs typeface="Times New Roman" pitchFamily="18" charset="0"/>
              </a:endParaRPr>
            </a:p>
          </p:txBody>
        </p:sp>
        <p:sp>
          <p:nvSpPr>
            <p:cNvPr id="207897" name="Freeform 766"/>
            <p:cNvSpPr>
              <a:spLocks noEditPoints="1"/>
            </p:cNvSpPr>
            <p:nvPr/>
          </p:nvSpPr>
          <p:spPr bwMode="auto">
            <a:xfrm>
              <a:off x="5192713" y="3984625"/>
              <a:ext cx="2092325" cy="1758950"/>
            </a:xfrm>
            <a:custGeom>
              <a:avLst/>
              <a:gdLst>
                <a:gd name="T0" fmla="*/ 0 w 5271"/>
                <a:gd name="T1" fmla="*/ 2147483647 h 4432"/>
                <a:gd name="T2" fmla="*/ 2147483647 w 5271"/>
                <a:gd name="T3" fmla="*/ 2147483647 h 4432"/>
                <a:gd name="T4" fmla="*/ 2147483647 w 5271"/>
                <a:gd name="T5" fmla="*/ 2147483647 h 4432"/>
                <a:gd name="T6" fmla="*/ 0 w 5271"/>
                <a:gd name="T7" fmla="*/ 2147483647 h 4432"/>
                <a:gd name="T8" fmla="*/ 0 w 5271"/>
                <a:gd name="T9" fmla="*/ 2147483647 h 4432"/>
                <a:gd name="T10" fmla="*/ 2147483647 w 5271"/>
                <a:gd name="T11" fmla="*/ 2147483647 h 4432"/>
                <a:gd name="T12" fmla="*/ 2147483647 w 5271"/>
                <a:gd name="T13" fmla="*/ 2147483647 h 4432"/>
                <a:gd name="T14" fmla="*/ 2147483647 w 5271"/>
                <a:gd name="T15" fmla="*/ 2147483647 h 4432"/>
                <a:gd name="T16" fmla="*/ 2147483647 w 5271"/>
                <a:gd name="T17" fmla="*/ 2147483647 h 4432"/>
                <a:gd name="T18" fmla="*/ 2147483647 w 5271"/>
                <a:gd name="T19" fmla="*/ 2147483647 h 4432"/>
                <a:gd name="T20" fmla="*/ 2147483647 w 5271"/>
                <a:gd name="T21" fmla="*/ 2147483647 h 4432"/>
                <a:gd name="T22" fmla="*/ 2147483647 w 5271"/>
                <a:gd name="T23" fmla="*/ 2147483647 h 4432"/>
                <a:gd name="T24" fmla="*/ 2147483647 w 5271"/>
                <a:gd name="T25" fmla="*/ 2147483647 h 4432"/>
                <a:gd name="T26" fmla="*/ 2147483647 w 5271"/>
                <a:gd name="T27" fmla="*/ 2147483647 h 4432"/>
                <a:gd name="T28" fmla="*/ 2147483647 w 5271"/>
                <a:gd name="T29" fmla="*/ 2147483647 h 4432"/>
                <a:gd name="T30" fmla="*/ 2147483647 w 5271"/>
                <a:gd name="T31" fmla="*/ 0 h 4432"/>
                <a:gd name="T32" fmla="*/ 2147483647 w 5271"/>
                <a:gd name="T33" fmla="*/ 0 h 4432"/>
                <a:gd name="T34" fmla="*/ 2147483647 w 5271"/>
                <a:gd name="T35" fmla="*/ 2147483647 h 4432"/>
                <a:gd name="T36" fmla="*/ 2147483647 w 5271"/>
                <a:gd name="T37" fmla="*/ 2147483647 h 4432"/>
                <a:gd name="T38" fmla="*/ 2147483647 w 5271"/>
                <a:gd name="T39" fmla="*/ 0 h 4432"/>
                <a:gd name="T40" fmla="*/ 2147483647 w 5271"/>
                <a:gd name="T41" fmla="*/ 2147483647 h 4432"/>
                <a:gd name="T42" fmla="*/ 0 w 5271"/>
                <a:gd name="T43" fmla="*/ 2147483647 h 4432"/>
                <a:gd name="T44" fmla="*/ 0 w 5271"/>
                <a:gd name="T45" fmla="*/ 0 h 4432"/>
                <a:gd name="T46" fmla="*/ 2147483647 w 5271"/>
                <a:gd name="T47" fmla="*/ 0 h 4432"/>
                <a:gd name="T48" fmla="*/ 2147483647 w 5271"/>
                <a:gd name="T49" fmla="*/ 2147483647 h 44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271"/>
                <a:gd name="T76" fmla="*/ 0 h 4432"/>
                <a:gd name="T77" fmla="*/ 5271 w 5271"/>
                <a:gd name="T78" fmla="*/ 4432 h 44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271" h="4432">
                  <a:moveTo>
                    <a:pt x="0" y="4368"/>
                  </a:moveTo>
                  <a:lnTo>
                    <a:pt x="5231" y="4368"/>
                  </a:lnTo>
                  <a:lnTo>
                    <a:pt x="5231" y="4432"/>
                  </a:lnTo>
                  <a:lnTo>
                    <a:pt x="0" y="4432"/>
                  </a:lnTo>
                  <a:lnTo>
                    <a:pt x="0" y="4368"/>
                  </a:lnTo>
                  <a:close/>
                  <a:moveTo>
                    <a:pt x="5262" y="4394"/>
                  </a:moveTo>
                  <a:lnTo>
                    <a:pt x="5271" y="4432"/>
                  </a:lnTo>
                  <a:lnTo>
                    <a:pt x="5231" y="4432"/>
                  </a:lnTo>
                  <a:lnTo>
                    <a:pt x="5231" y="4400"/>
                  </a:lnTo>
                  <a:lnTo>
                    <a:pt x="5262" y="4394"/>
                  </a:lnTo>
                  <a:close/>
                  <a:moveTo>
                    <a:pt x="5199" y="4408"/>
                  </a:moveTo>
                  <a:lnTo>
                    <a:pt x="4224" y="40"/>
                  </a:lnTo>
                  <a:lnTo>
                    <a:pt x="4287" y="26"/>
                  </a:lnTo>
                  <a:lnTo>
                    <a:pt x="5262" y="4394"/>
                  </a:lnTo>
                  <a:lnTo>
                    <a:pt x="5199" y="4408"/>
                  </a:lnTo>
                  <a:close/>
                  <a:moveTo>
                    <a:pt x="4255" y="0"/>
                  </a:moveTo>
                  <a:lnTo>
                    <a:pt x="4280" y="0"/>
                  </a:lnTo>
                  <a:lnTo>
                    <a:pt x="4287" y="26"/>
                  </a:lnTo>
                  <a:lnTo>
                    <a:pt x="4255" y="32"/>
                  </a:lnTo>
                  <a:lnTo>
                    <a:pt x="4255" y="0"/>
                  </a:lnTo>
                  <a:close/>
                  <a:moveTo>
                    <a:pt x="4255" y="64"/>
                  </a:moveTo>
                  <a:lnTo>
                    <a:pt x="0" y="64"/>
                  </a:lnTo>
                  <a:lnTo>
                    <a:pt x="0" y="0"/>
                  </a:lnTo>
                  <a:lnTo>
                    <a:pt x="4255" y="0"/>
                  </a:lnTo>
                  <a:lnTo>
                    <a:pt x="4255" y="64"/>
                  </a:lnTo>
                  <a:close/>
                </a:path>
              </a:pathLst>
            </a:custGeom>
            <a:solidFill>
              <a:srgbClr val="000000"/>
            </a:solidFill>
            <a:ln w="9525">
              <a:noFill/>
              <a:round/>
              <a:headEnd/>
              <a:tailEnd/>
            </a:ln>
          </p:spPr>
          <p:txBody>
            <a:bodyPr/>
            <a:lstStyle/>
            <a:p>
              <a:endParaRPr lang="en-US"/>
            </a:p>
          </p:txBody>
        </p:sp>
        <p:sp>
          <p:nvSpPr>
            <p:cNvPr id="207898" name="Freeform 767"/>
            <p:cNvSpPr>
              <a:spLocks noEditPoints="1"/>
            </p:cNvSpPr>
            <p:nvPr/>
          </p:nvSpPr>
          <p:spPr bwMode="auto">
            <a:xfrm>
              <a:off x="5192713" y="3552825"/>
              <a:ext cx="2152650" cy="2568575"/>
            </a:xfrm>
            <a:custGeom>
              <a:avLst/>
              <a:gdLst>
                <a:gd name="T0" fmla="*/ 0 w 5422"/>
                <a:gd name="T1" fmla="*/ 2147483647 h 6472"/>
                <a:gd name="T2" fmla="*/ 2147483647 w 5422"/>
                <a:gd name="T3" fmla="*/ 2147483647 h 6472"/>
                <a:gd name="T4" fmla="*/ 2147483647 w 5422"/>
                <a:gd name="T5" fmla="*/ 2147483647 h 6472"/>
                <a:gd name="T6" fmla="*/ 0 w 5422"/>
                <a:gd name="T7" fmla="*/ 2147483647 h 6472"/>
                <a:gd name="T8" fmla="*/ 0 w 5422"/>
                <a:gd name="T9" fmla="*/ 2147483647 h 6472"/>
                <a:gd name="T10" fmla="*/ 2147483647 w 5422"/>
                <a:gd name="T11" fmla="*/ 2147483647 h 6472"/>
                <a:gd name="T12" fmla="*/ 2147483647 w 5422"/>
                <a:gd name="T13" fmla="*/ 2147483647 h 6472"/>
                <a:gd name="T14" fmla="*/ 2147483647 w 5422"/>
                <a:gd name="T15" fmla="*/ 2147483647 h 6472"/>
                <a:gd name="T16" fmla="*/ 2147483647 w 5422"/>
                <a:gd name="T17" fmla="*/ 2147483647 h 6472"/>
                <a:gd name="T18" fmla="*/ 2147483647 w 5422"/>
                <a:gd name="T19" fmla="*/ 2147483647 h 6472"/>
                <a:gd name="T20" fmla="*/ 2147483647 w 5422"/>
                <a:gd name="T21" fmla="*/ 2147483647 h 6472"/>
                <a:gd name="T22" fmla="*/ 2147483647 w 5422"/>
                <a:gd name="T23" fmla="*/ 2147483647 h 6472"/>
                <a:gd name="T24" fmla="*/ 2147483647 w 5422"/>
                <a:gd name="T25" fmla="*/ 2147483647 h 6472"/>
                <a:gd name="T26" fmla="*/ 2147483647 w 5422"/>
                <a:gd name="T27" fmla="*/ 2147483647 h 6472"/>
                <a:gd name="T28" fmla="*/ 2147483647 w 5422"/>
                <a:gd name="T29" fmla="*/ 2147483647 h 6472"/>
                <a:gd name="T30" fmla="*/ 2147483647 w 5422"/>
                <a:gd name="T31" fmla="*/ 0 h 6472"/>
                <a:gd name="T32" fmla="*/ 2147483647 w 5422"/>
                <a:gd name="T33" fmla="*/ 0 h 6472"/>
                <a:gd name="T34" fmla="*/ 2147483647 w 5422"/>
                <a:gd name="T35" fmla="*/ 2147483647 h 6472"/>
                <a:gd name="T36" fmla="*/ 2147483647 w 5422"/>
                <a:gd name="T37" fmla="*/ 2147483647 h 6472"/>
                <a:gd name="T38" fmla="*/ 2147483647 w 5422"/>
                <a:gd name="T39" fmla="*/ 0 h 6472"/>
                <a:gd name="T40" fmla="*/ 2147483647 w 5422"/>
                <a:gd name="T41" fmla="*/ 2147483647 h 6472"/>
                <a:gd name="T42" fmla="*/ 0 w 5422"/>
                <a:gd name="T43" fmla="*/ 2147483647 h 6472"/>
                <a:gd name="T44" fmla="*/ 0 w 5422"/>
                <a:gd name="T45" fmla="*/ 0 h 6472"/>
                <a:gd name="T46" fmla="*/ 2147483647 w 5422"/>
                <a:gd name="T47" fmla="*/ 0 h 6472"/>
                <a:gd name="T48" fmla="*/ 2147483647 w 5422"/>
                <a:gd name="T49" fmla="*/ 2147483647 h 647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422"/>
                <a:gd name="T76" fmla="*/ 0 h 6472"/>
                <a:gd name="T77" fmla="*/ 5422 w 5422"/>
                <a:gd name="T78" fmla="*/ 6472 h 647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422" h="6472">
                  <a:moveTo>
                    <a:pt x="0" y="6407"/>
                  </a:moveTo>
                  <a:lnTo>
                    <a:pt x="5383" y="6407"/>
                  </a:lnTo>
                  <a:lnTo>
                    <a:pt x="5383" y="6472"/>
                  </a:lnTo>
                  <a:lnTo>
                    <a:pt x="0" y="6472"/>
                  </a:lnTo>
                  <a:lnTo>
                    <a:pt x="0" y="6407"/>
                  </a:lnTo>
                  <a:close/>
                  <a:moveTo>
                    <a:pt x="5413" y="6433"/>
                  </a:moveTo>
                  <a:lnTo>
                    <a:pt x="5422" y="6472"/>
                  </a:lnTo>
                  <a:lnTo>
                    <a:pt x="5383" y="6472"/>
                  </a:lnTo>
                  <a:lnTo>
                    <a:pt x="5383" y="6439"/>
                  </a:lnTo>
                  <a:lnTo>
                    <a:pt x="5413" y="6433"/>
                  </a:lnTo>
                  <a:close/>
                  <a:moveTo>
                    <a:pt x="5352" y="6447"/>
                  </a:moveTo>
                  <a:lnTo>
                    <a:pt x="3920" y="39"/>
                  </a:lnTo>
                  <a:lnTo>
                    <a:pt x="3982" y="26"/>
                  </a:lnTo>
                  <a:lnTo>
                    <a:pt x="5413" y="6433"/>
                  </a:lnTo>
                  <a:lnTo>
                    <a:pt x="5352" y="6447"/>
                  </a:lnTo>
                  <a:close/>
                  <a:moveTo>
                    <a:pt x="3952" y="0"/>
                  </a:moveTo>
                  <a:lnTo>
                    <a:pt x="3976" y="0"/>
                  </a:lnTo>
                  <a:lnTo>
                    <a:pt x="3982" y="26"/>
                  </a:lnTo>
                  <a:lnTo>
                    <a:pt x="3952" y="32"/>
                  </a:lnTo>
                  <a:lnTo>
                    <a:pt x="3952" y="0"/>
                  </a:lnTo>
                  <a:close/>
                  <a:moveTo>
                    <a:pt x="3952" y="64"/>
                  </a:moveTo>
                  <a:lnTo>
                    <a:pt x="0" y="64"/>
                  </a:lnTo>
                  <a:lnTo>
                    <a:pt x="0" y="0"/>
                  </a:lnTo>
                  <a:lnTo>
                    <a:pt x="3952" y="0"/>
                  </a:lnTo>
                  <a:lnTo>
                    <a:pt x="3952" y="64"/>
                  </a:lnTo>
                  <a:close/>
                </a:path>
              </a:pathLst>
            </a:custGeom>
            <a:solidFill>
              <a:srgbClr val="FF0000"/>
            </a:solidFill>
            <a:ln w="9525">
              <a:noFill/>
              <a:round/>
              <a:headEnd/>
              <a:tailEnd/>
            </a:ln>
          </p:spPr>
          <p:txBody>
            <a:bodyPr/>
            <a:lstStyle/>
            <a:p>
              <a:endParaRPr lang="en-US"/>
            </a:p>
          </p:txBody>
        </p:sp>
        <p:sp>
          <p:nvSpPr>
            <p:cNvPr id="207899" name="Freeform 768"/>
            <p:cNvSpPr>
              <a:spLocks noEditPoints="1"/>
            </p:cNvSpPr>
            <p:nvPr/>
          </p:nvSpPr>
          <p:spPr bwMode="auto">
            <a:xfrm>
              <a:off x="5192713" y="3289300"/>
              <a:ext cx="1724025" cy="2336800"/>
            </a:xfrm>
            <a:custGeom>
              <a:avLst/>
              <a:gdLst>
                <a:gd name="T0" fmla="*/ 0 w 4343"/>
                <a:gd name="T1" fmla="*/ 2147483647 h 5888"/>
                <a:gd name="T2" fmla="*/ 2147483647 w 4343"/>
                <a:gd name="T3" fmla="*/ 2147483647 h 5888"/>
                <a:gd name="T4" fmla="*/ 2147483647 w 4343"/>
                <a:gd name="T5" fmla="*/ 2147483647 h 5888"/>
                <a:gd name="T6" fmla="*/ 0 w 4343"/>
                <a:gd name="T7" fmla="*/ 2147483647 h 5888"/>
                <a:gd name="T8" fmla="*/ 0 w 4343"/>
                <a:gd name="T9" fmla="*/ 2147483647 h 5888"/>
                <a:gd name="T10" fmla="*/ 2147483647 w 4343"/>
                <a:gd name="T11" fmla="*/ 2147483647 h 5888"/>
                <a:gd name="T12" fmla="*/ 2147483647 w 4343"/>
                <a:gd name="T13" fmla="*/ 2147483647 h 5888"/>
                <a:gd name="T14" fmla="*/ 2147483647 w 4343"/>
                <a:gd name="T15" fmla="*/ 2147483647 h 5888"/>
                <a:gd name="T16" fmla="*/ 2147483647 w 4343"/>
                <a:gd name="T17" fmla="*/ 2147483647 h 5888"/>
                <a:gd name="T18" fmla="*/ 2147483647 w 4343"/>
                <a:gd name="T19" fmla="*/ 2147483647 h 5888"/>
                <a:gd name="T20" fmla="*/ 2147483647 w 4343"/>
                <a:gd name="T21" fmla="*/ 2147483647 h 5888"/>
                <a:gd name="T22" fmla="*/ 2147483647 w 4343"/>
                <a:gd name="T23" fmla="*/ 2147483647 h 5888"/>
                <a:gd name="T24" fmla="*/ 2147483647 w 4343"/>
                <a:gd name="T25" fmla="*/ 2147483647 h 5888"/>
                <a:gd name="T26" fmla="*/ 2147483647 w 4343"/>
                <a:gd name="T27" fmla="*/ 2147483647 h 5888"/>
                <a:gd name="T28" fmla="*/ 2147483647 w 4343"/>
                <a:gd name="T29" fmla="*/ 2147483647 h 5888"/>
                <a:gd name="T30" fmla="*/ 2147483647 w 4343"/>
                <a:gd name="T31" fmla="*/ 0 h 5888"/>
                <a:gd name="T32" fmla="*/ 2147483647 w 4343"/>
                <a:gd name="T33" fmla="*/ 0 h 5888"/>
                <a:gd name="T34" fmla="*/ 2147483647 w 4343"/>
                <a:gd name="T35" fmla="*/ 2147483647 h 5888"/>
                <a:gd name="T36" fmla="*/ 2147483647 w 4343"/>
                <a:gd name="T37" fmla="*/ 2147483647 h 5888"/>
                <a:gd name="T38" fmla="*/ 2147483647 w 4343"/>
                <a:gd name="T39" fmla="*/ 0 h 5888"/>
                <a:gd name="T40" fmla="*/ 2147483647 w 4343"/>
                <a:gd name="T41" fmla="*/ 2147483647 h 5888"/>
                <a:gd name="T42" fmla="*/ 0 w 4343"/>
                <a:gd name="T43" fmla="*/ 2147483647 h 5888"/>
                <a:gd name="T44" fmla="*/ 0 w 4343"/>
                <a:gd name="T45" fmla="*/ 0 h 5888"/>
                <a:gd name="T46" fmla="*/ 2147483647 w 4343"/>
                <a:gd name="T47" fmla="*/ 0 h 5888"/>
                <a:gd name="T48" fmla="*/ 2147483647 w 4343"/>
                <a:gd name="T49" fmla="*/ 2147483647 h 588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343"/>
                <a:gd name="T76" fmla="*/ 0 h 5888"/>
                <a:gd name="T77" fmla="*/ 4343 w 4343"/>
                <a:gd name="T78" fmla="*/ 5888 h 588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343" h="5888">
                  <a:moveTo>
                    <a:pt x="0" y="5824"/>
                  </a:moveTo>
                  <a:lnTo>
                    <a:pt x="4303" y="5824"/>
                  </a:lnTo>
                  <a:lnTo>
                    <a:pt x="4303" y="5888"/>
                  </a:lnTo>
                  <a:lnTo>
                    <a:pt x="0" y="5888"/>
                  </a:lnTo>
                  <a:lnTo>
                    <a:pt x="0" y="5824"/>
                  </a:lnTo>
                  <a:close/>
                  <a:moveTo>
                    <a:pt x="4335" y="5850"/>
                  </a:moveTo>
                  <a:lnTo>
                    <a:pt x="4343" y="5888"/>
                  </a:lnTo>
                  <a:lnTo>
                    <a:pt x="4303" y="5888"/>
                  </a:lnTo>
                  <a:lnTo>
                    <a:pt x="4303" y="5856"/>
                  </a:lnTo>
                  <a:lnTo>
                    <a:pt x="4335" y="5850"/>
                  </a:lnTo>
                  <a:close/>
                  <a:moveTo>
                    <a:pt x="4272" y="5863"/>
                  </a:moveTo>
                  <a:lnTo>
                    <a:pt x="2976" y="39"/>
                  </a:lnTo>
                  <a:lnTo>
                    <a:pt x="3038" y="26"/>
                  </a:lnTo>
                  <a:lnTo>
                    <a:pt x="4335" y="5850"/>
                  </a:lnTo>
                  <a:lnTo>
                    <a:pt x="4272" y="5863"/>
                  </a:lnTo>
                  <a:close/>
                  <a:moveTo>
                    <a:pt x="3007" y="0"/>
                  </a:moveTo>
                  <a:lnTo>
                    <a:pt x="3033" y="0"/>
                  </a:lnTo>
                  <a:lnTo>
                    <a:pt x="3038" y="26"/>
                  </a:lnTo>
                  <a:lnTo>
                    <a:pt x="3007" y="32"/>
                  </a:lnTo>
                  <a:lnTo>
                    <a:pt x="3007" y="0"/>
                  </a:lnTo>
                  <a:close/>
                  <a:moveTo>
                    <a:pt x="3007" y="64"/>
                  </a:moveTo>
                  <a:lnTo>
                    <a:pt x="0" y="64"/>
                  </a:lnTo>
                  <a:lnTo>
                    <a:pt x="0" y="0"/>
                  </a:lnTo>
                  <a:lnTo>
                    <a:pt x="3007" y="0"/>
                  </a:lnTo>
                  <a:lnTo>
                    <a:pt x="3007" y="64"/>
                  </a:lnTo>
                  <a:close/>
                </a:path>
              </a:pathLst>
            </a:custGeom>
            <a:solidFill>
              <a:srgbClr val="00FF00"/>
            </a:solidFill>
            <a:ln w="9525">
              <a:noFill/>
              <a:round/>
              <a:headEnd/>
              <a:tailEnd/>
            </a:ln>
          </p:spPr>
          <p:txBody>
            <a:bodyPr/>
            <a:lstStyle/>
            <a:p>
              <a:endParaRPr lang="en-US"/>
            </a:p>
          </p:txBody>
        </p:sp>
        <p:sp>
          <p:nvSpPr>
            <p:cNvPr id="207900" name="Freeform 769"/>
            <p:cNvSpPr>
              <a:spLocks noEditPoints="1"/>
            </p:cNvSpPr>
            <p:nvPr/>
          </p:nvSpPr>
          <p:spPr bwMode="auto">
            <a:xfrm>
              <a:off x="5192713" y="3117850"/>
              <a:ext cx="552450" cy="796925"/>
            </a:xfrm>
            <a:custGeom>
              <a:avLst/>
              <a:gdLst>
                <a:gd name="T0" fmla="*/ 0 w 1391"/>
                <a:gd name="T1" fmla="*/ 2147483647 h 2009"/>
                <a:gd name="T2" fmla="*/ 2147483647 w 1391"/>
                <a:gd name="T3" fmla="*/ 2147483647 h 2009"/>
                <a:gd name="T4" fmla="*/ 2147483647 w 1391"/>
                <a:gd name="T5" fmla="*/ 2147483647 h 2009"/>
                <a:gd name="T6" fmla="*/ 0 w 1391"/>
                <a:gd name="T7" fmla="*/ 2147483647 h 2009"/>
                <a:gd name="T8" fmla="*/ 0 w 1391"/>
                <a:gd name="T9" fmla="*/ 2147483647 h 2009"/>
                <a:gd name="T10" fmla="*/ 2147483647 w 1391"/>
                <a:gd name="T11" fmla="*/ 2147483647 h 2009"/>
                <a:gd name="T12" fmla="*/ 2147483647 w 1391"/>
                <a:gd name="T13" fmla="*/ 2147483647 h 2009"/>
                <a:gd name="T14" fmla="*/ 2147483647 w 1391"/>
                <a:gd name="T15" fmla="*/ 2147483647 h 2009"/>
                <a:gd name="T16" fmla="*/ 2147483647 w 1391"/>
                <a:gd name="T17" fmla="*/ 2147483647 h 2009"/>
                <a:gd name="T18" fmla="*/ 2147483647 w 1391"/>
                <a:gd name="T19" fmla="*/ 2147483647 h 2009"/>
                <a:gd name="T20" fmla="*/ 2147483647 w 1391"/>
                <a:gd name="T21" fmla="*/ 2147483647 h 2009"/>
                <a:gd name="T22" fmla="*/ 2147483647 w 1391"/>
                <a:gd name="T23" fmla="*/ 2147483647 h 2009"/>
                <a:gd name="T24" fmla="*/ 2147483647 w 1391"/>
                <a:gd name="T25" fmla="*/ 2147483647 h 2009"/>
                <a:gd name="T26" fmla="*/ 2147483647 w 1391"/>
                <a:gd name="T27" fmla="*/ 2147483647 h 2009"/>
                <a:gd name="T28" fmla="*/ 2147483647 w 1391"/>
                <a:gd name="T29" fmla="*/ 2147483647 h 2009"/>
                <a:gd name="T30" fmla="*/ 2147483647 w 1391"/>
                <a:gd name="T31" fmla="*/ 0 h 2009"/>
                <a:gd name="T32" fmla="*/ 2147483647 w 1391"/>
                <a:gd name="T33" fmla="*/ 0 h 2009"/>
                <a:gd name="T34" fmla="*/ 2147483647 w 1391"/>
                <a:gd name="T35" fmla="*/ 2147483647 h 2009"/>
                <a:gd name="T36" fmla="*/ 2147483647 w 1391"/>
                <a:gd name="T37" fmla="*/ 2147483647 h 2009"/>
                <a:gd name="T38" fmla="*/ 2147483647 w 1391"/>
                <a:gd name="T39" fmla="*/ 0 h 2009"/>
                <a:gd name="T40" fmla="*/ 2147483647 w 1391"/>
                <a:gd name="T41" fmla="*/ 2147483647 h 2009"/>
                <a:gd name="T42" fmla="*/ 0 w 1391"/>
                <a:gd name="T43" fmla="*/ 2147483647 h 2009"/>
                <a:gd name="T44" fmla="*/ 0 w 1391"/>
                <a:gd name="T45" fmla="*/ 0 h 2009"/>
                <a:gd name="T46" fmla="*/ 2147483647 w 1391"/>
                <a:gd name="T47" fmla="*/ 0 h 2009"/>
                <a:gd name="T48" fmla="*/ 2147483647 w 1391"/>
                <a:gd name="T49" fmla="*/ 2147483647 h 200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91"/>
                <a:gd name="T76" fmla="*/ 0 h 2009"/>
                <a:gd name="T77" fmla="*/ 1391 w 1391"/>
                <a:gd name="T78" fmla="*/ 2009 h 200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91" h="2009">
                  <a:moveTo>
                    <a:pt x="0" y="1945"/>
                  </a:moveTo>
                  <a:lnTo>
                    <a:pt x="1352" y="1945"/>
                  </a:lnTo>
                  <a:lnTo>
                    <a:pt x="1352" y="2009"/>
                  </a:lnTo>
                  <a:lnTo>
                    <a:pt x="0" y="2009"/>
                  </a:lnTo>
                  <a:lnTo>
                    <a:pt x="0" y="1945"/>
                  </a:lnTo>
                  <a:close/>
                  <a:moveTo>
                    <a:pt x="1383" y="1970"/>
                  </a:moveTo>
                  <a:lnTo>
                    <a:pt x="1391" y="2009"/>
                  </a:lnTo>
                  <a:lnTo>
                    <a:pt x="1352" y="2009"/>
                  </a:lnTo>
                  <a:lnTo>
                    <a:pt x="1352" y="1977"/>
                  </a:lnTo>
                  <a:lnTo>
                    <a:pt x="1383" y="1970"/>
                  </a:lnTo>
                  <a:close/>
                  <a:moveTo>
                    <a:pt x="1321" y="1984"/>
                  </a:moveTo>
                  <a:lnTo>
                    <a:pt x="889" y="40"/>
                  </a:lnTo>
                  <a:lnTo>
                    <a:pt x="950" y="26"/>
                  </a:lnTo>
                  <a:lnTo>
                    <a:pt x="1383" y="1970"/>
                  </a:lnTo>
                  <a:lnTo>
                    <a:pt x="1321" y="1984"/>
                  </a:lnTo>
                  <a:close/>
                  <a:moveTo>
                    <a:pt x="920" y="0"/>
                  </a:moveTo>
                  <a:lnTo>
                    <a:pt x="946" y="0"/>
                  </a:lnTo>
                  <a:lnTo>
                    <a:pt x="950" y="26"/>
                  </a:lnTo>
                  <a:lnTo>
                    <a:pt x="920" y="32"/>
                  </a:lnTo>
                  <a:lnTo>
                    <a:pt x="920" y="0"/>
                  </a:lnTo>
                  <a:close/>
                  <a:moveTo>
                    <a:pt x="920" y="64"/>
                  </a:moveTo>
                  <a:lnTo>
                    <a:pt x="0" y="64"/>
                  </a:lnTo>
                  <a:lnTo>
                    <a:pt x="0" y="0"/>
                  </a:lnTo>
                  <a:lnTo>
                    <a:pt x="920" y="0"/>
                  </a:lnTo>
                  <a:lnTo>
                    <a:pt x="920" y="64"/>
                  </a:lnTo>
                  <a:close/>
                </a:path>
              </a:pathLst>
            </a:custGeom>
            <a:solidFill>
              <a:srgbClr val="0000FF"/>
            </a:solidFill>
            <a:ln w="9525">
              <a:noFill/>
              <a:round/>
              <a:headEnd/>
              <a:tailEnd/>
            </a:ln>
          </p:spPr>
          <p:txBody>
            <a:bodyPr/>
            <a:lstStyle/>
            <a:p>
              <a:endParaRPr lang="en-US"/>
            </a:p>
          </p:txBody>
        </p:sp>
        <p:cxnSp>
          <p:nvCxnSpPr>
            <p:cNvPr id="1317" name="Straight Connector 1316"/>
            <p:cNvCxnSpPr/>
            <p:nvPr/>
          </p:nvCxnSpPr>
          <p:spPr>
            <a:xfrm rot="10800000">
              <a:off x="2590799" y="3568383"/>
              <a:ext cx="2601913" cy="0"/>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319" name="Straight Connector 1318"/>
            <p:cNvCxnSpPr/>
            <p:nvPr/>
          </p:nvCxnSpPr>
          <p:spPr>
            <a:xfrm rot="10800000">
              <a:off x="2589212" y="6116637"/>
              <a:ext cx="2601912" cy="0"/>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320" name="Straight Connector 1319"/>
            <p:cNvCxnSpPr/>
            <p:nvPr/>
          </p:nvCxnSpPr>
          <p:spPr>
            <a:xfrm rot="10800000" flipV="1">
              <a:off x="4746625" y="3893861"/>
              <a:ext cx="450850" cy="3175"/>
            </a:xfrm>
            <a:prstGeom prst="line">
              <a:avLst/>
            </a:prstGeom>
            <a:ln w="9525">
              <a:solidFill>
                <a:srgbClr val="0000FF"/>
              </a:solidFill>
              <a:prstDash val="sysDash"/>
            </a:ln>
          </p:spPr>
          <p:style>
            <a:lnRef idx="1">
              <a:schemeClr val="accent1"/>
            </a:lnRef>
            <a:fillRef idx="0">
              <a:schemeClr val="accent1"/>
            </a:fillRef>
            <a:effectRef idx="0">
              <a:schemeClr val="accent1"/>
            </a:effectRef>
            <a:fontRef idx="minor">
              <a:schemeClr val="tx1"/>
            </a:fontRef>
          </p:style>
        </p:cxnSp>
        <p:cxnSp>
          <p:nvCxnSpPr>
            <p:cNvPr id="1322" name="Straight Connector 1321"/>
            <p:cNvCxnSpPr/>
            <p:nvPr/>
          </p:nvCxnSpPr>
          <p:spPr>
            <a:xfrm rot="10800000" flipV="1">
              <a:off x="4743450" y="3127003"/>
              <a:ext cx="449263" cy="3175"/>
            </a:xfrm>
            <a:prstGeom prst="line">
              <a:avLst/>
            </a:prstGeom>
            <a:ln w="9525">
              <a:solidFill>
                <a:srgbClr val="0000FF"/>
              </a:solidFill>
              <a:prstDash val="sysDash"/>
            </a:ln>
          </p:spPr>
          <p:style>
            <a:lnRef idx="1">
              <a:schemeClr val="accent1"/>
            </a:lnRef>
            <a:fillRef idx="0">
              <a:schemeClr val="accent1"/>
            </a:fillRef>
            <a:effectRef idx="0">
              <a:schemeClr val="accent1"/>
            </a:effectRef>
            <a:fontRef idx="minor">
              <a:schemeClr val="tx1"/>
            </a:fontRef>
          </p:style>
        </p:cxnSp>
        <p:cxnSp>
          <p:nvCxnSpPr>
            <p:cNvPr id="1347" name="Straight Connector 1346"/>
            <p:cNvCxnSpPr/>
            <p:nvPr/>
          </p:nvCxnSpPr>
          <p:spPr>
            <a:xfrm rot="10800000" flipV="1">
              <a:off x="1895474" y="4000237"/>
              <a:ext cx="3297239" cy="0"/>
            </a:xfrm>
            <a:prstGeom prst="line">
              <a:avLst/>
            </a:prstGeom>
            <a:ln w="952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349" name="Straight Connector 1348"/>
            <p:cNvCxnSpPr/>
            <p:nvPr/>
          </p:nvCxnSpPr>
          <p:spPr>
            <a:xfrm rot="10800000" flipV="1">
              <a:off x="1895474" y="5719713"/>
              <a:ext cx="3297239" cy="0"/>
            </a:xfrm>
            <a:prstGeom prst="line">
              <a:avLst/>
            </a:prstGeom>
            <a:ln w="952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355" name="Straight Connector 1354"/>
            <p:cNvCxnSpPr/>
            <p:nvPr/>
          </p:nvCxnSpPr>
          <p:spPr>
            <a:xfrm rot="10800000">
              <a:off x="3602037" y="5606986"/>
              <a:ext cx="1603375" cy="0"/>
            </a:xfrm>
            <a:prstGeom prst="line">
              <a:avLst/>
            </a:prstGeom>
            <a:ln w="9525">
              <a:solidFill>
                <a:srgbClr val="00FF00"/>
              </a:solidFill>
              <a:prstDash val="sysDash"/>
            </a:ln>
          </p:spPr>
          <p:style>
            <a:lnRef idx="1">
              <a:schemeClr val="accent1"/>
            </a:lnRef>
            <a:fillRef idx="0">
              <a:schemeClr val="accent1"/>
            </a:fillRef>
            <a:effectRef idx="0">
              <a:schemeClr val="accent1"/>
            </a:effectRef>
            <a:fontRef idx="minor">
              <a:schemeClr val="tx1"/>
            </a:fontRef>
          </p:style>
        </p:cxnSp>
        <p:cxnSp>
          <p:nvCxnSpPr>
            <p:cNvPr id="1357" name="Straight Connector 1356"/>
            <p:cNvCxnSpPr/>
            <p:nvPr/>
          </p:nvCxnSpPr>
          <p:spPr>
            <a:xfrm rot="10800000">
              <a:off x="3589337" y="3300063"/>
              <a:ext cx="1603375" cy="0"/>
            </a:xfrm>
            <a:prstGeom prst="line">
              <a:avLst/>
            </a:prstGeom>
            <a:ln w="9525">
              <a:solidFill>
                <a:srgbClr val="00FF00"/>
              </a:solidFill>
              <a:prstDash val="sysDash"/>
            </a:ln>
          </p:spPr>
          <p:style>
            <a:lnRef idx="1">
              <a:schemeClr val="accent1"/>
            </a:lnRef>
            <a:fillRef idx="0">
              <a:schemeClr val="accent1"/>
            </a:fillRef>
            <a:effectRef idx="0">
              <a:schemeClr val="accent1"/>
            </a:effectRef>
            <a:fontRef idx="minor">
              <a:schemeClr val="tx1"/>
            </a:fontRef>
          </p:style>
        </p:cxnSp>
      </p:grpSp>
      <p:grpSp>
        <p:nvGrpSpPr>
          <p:cNvPr id="6" name="Group 1359"/>
          <p:cNvGrpSpPr>
            <a:grpSpLocks/>
          </p:cNvGrpSpPr>
          <p:nvPr/>
        </p:nvGrpSpPr>
        <p:grpSpPr bwMode="auto">
          <a:xfrm>
            <a:off x="1977767" y="3094090"/>
            <a:ext cx="2824162" cy="3148013"/>
            <a:chOff x="1906552" y="3058316"/>
            <a:chExt cx="2824200" cy="3147086"/>
          </a:xfrm>
        </p:grpSpPr>
        <p:cxnSp>
          <p:nvCxnSpPr>
            <p:cNvPr id="1324" name="Straight Connector 1323"/>
            <p:cNvCxnSpPr/>
            <p:nvPr/>
          </p:nvCxnSpPr>
          <p:spPr>
            <a:xfrm rot="16200000" flipH="1">
              <a:off x="1131500" y="4725490"/>
              <a:ext cx="2937598" cy="2222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50" name="Straight Connector 1349"/>
            <p:cNvCxnSpPr/>
            <p:nvPr/>
          </p:nvCxnSpPr>
          <p:spPr>
            <a:xfrm rot="5400000">
              <a:off x="934494" y="4869914"/>
              <a:ext cx="194411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3" name="Straight Connector 1352"/>
            <p:cNvCxnSpPr/>
            <p:nvPr/>
          </p:nvCxnSpPr>
          <p:spPr>
            <a:xfrm rot="5400000">
              <a:off x="4256229" y="3532839"/>
              <a:ext cx="949045" cy="0"/>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358" name="Straight Connector 1357"/>
            <p:cNvCxnSpPr/>
            <p:nvPr/>
          </p:nvCxnSpPr>
          <p:spPr>
            <a:xfrm rot="5400000">
              <a:off x="2356210" y="4477123"/>
              <a:ext cx="2532904" cy="0"/>
            </a:xfrm>
            <a:prstGeom prst="line">
              <a:avLst/>
            </a:prstGeom>
            <a:ln>
              <a:solidFill>
                <a:srgbClr val="00FF00"/>
              </a:solidFill>
            </a:ln>
          </p:spPr>
          <p:style>
            <a:lnRef idx="1">
              <a:schemeClr val="accent1"/>
            </a:lnRef>
            <a:fillRef idx="0">
              <a:schemeClr val="accent1"/>
            </a:fillRef>
            <a:effectRef idx="0">
              <a:schemeClr val="accent1"/>
            </a:effectRef>
            <a:fontRef idx="minor">
              <a:schemeClr val="tx1"/>
            </a:fontRef>
          </p:style>
        </p:cxnSp>
      </p:grpSp>
      <p:sp>
        <p:nvSpPr>
          <p:cNvPr id="2" name="Slide Number Placeholder 1"/>
          <p:cNvSpPr>
            <a:spLocks noGrp="1"/>
          </p:cNvSpPr>
          <p:nvPr>
            <p:ph type="sldNum" sz="quarter" idx="12"/>
          </p:nvPr>
        </p:nvSpPr>
        <p:spPr/>
        <p:txBody>
          <a:bodyPr/>
          <a:lstStyle/>
          <a:p>
            <a:pPr>
              <a:defRPr/>
            </a:pPr>
            <a:fld id="{23159BE1-2820-4DE1-B9DF-A1B2855812A6}" type="slidenum">
              <a:rPr lang="en-US" smtClean="0"/>
              <a:pPr>
                <a:defRPr/>
              </a:pPr>
              <a:t>12</a:t>
            </a:fld>
            <a:endParaRPr lang="en-US" dirty="0"/>
          </a:p>
        </p:txBody>
      </p:sp>
      <mc:AlternateContent xmlns:mc="http://schemas.openxmlformats.org/markup-compatibility/2006" xmlns:a14="http://schemas.microsoft.com/office/drawing/2010/main">
        <mc:Choice Requires="a14">
          <p:sp>
            <p:nvSpPr>
              <p:cNvPr id="774" name="TextBox 773"/>
              <p:cNvSpPr txBox="1"/>
              <p:nvPr/>
            </p:nvSpPr>
            <p:spPr>
              <a:xfrm>
                <a:off x="176371" y="1874397"/>
                <a:ext cx="3932615" cy="71468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00FF"/>
                          </a:solidFill>
                          <a:latin typeface="Cambria Math"/>
                        </a:rPr>
                        <m:t>𝑑</m:t>
                      </m:r>
                      <m:r>
                        <m:rPr>
                          <m:sty m:val="p"/>
                        </m:rPr>
                        <a:rPr lang="el-GR" b="0" i="1" smtClean="0">
                          <a:solidFill>
                            <a:srgbClr val="0000FF"/>
                          </a:solidFill>
                          <a:latin typeface="Cambria Math"/>
                          <a:ea typeface="Cambria Math"/>
                        </a:rPr>
                        <m:t>Γ</m:t>
                      </m:r>
                      <m:r>
                        <a:rPr lang="el-GR" b="0" i="1" smtClean="0">
                          <a:solidFill>
                            <a:srgbClr val="0000FF"/>
                          </a:solidFill>
                          <a:latin typeface="Cambria Math"/>
                          <a:ea typeface="Cambria Math"/>
                        </a:rPr>
                        <m:t>∝</m:t>
                      </m:r>
                      <m:r>
                        <a:rPr lang="el-GR" b="0" i="1" smtClean="0">
                          <a:solidFill>
                            <a:srgbClr val="0000FF"/>
                          </a:solidFill>
                          <a:latin typeface="Cambria Math"/>
                          <a:ea typeface="Cambria Math"/>
                        </a:rPr>
                        <m:t>𝜚</m:t>
                      </m:r>
                      <m:d>
                        <m:dPr>
                          <m:ctrlPr>
                            <a:rPr lang="el-GR" b="0" i="1" smtClean="0">
                              <a:solidFill>
                                <a:srgbClr val="0000FF"/>
                              </a:solidFill>
                              <a:latin typeface="Cambria Math" panose="02040503050406030204" pitchFamily="18" charset="0"/>
                              <a:ea typeface="Cambria Math"/>
                            </a:rPr>
                          </m:ctrlPr>
                        </m:dPr>
                        <m:e>
                          <m:sSub>
                            <m:sSubPr>
                              <m:ctrlPr>
                                <a:rPr lang="en-US" i="1">
                                  <a:solidFill>
                                    <a:srgbClr val="0000FF"/>
                                  </a:solidFill>
                                  <a:latin typeface="Cambria Math" panose="02040503050406030204" pitchFamily="18" charset="0"/>
                                  <a:ea typeface="Cambria Math"/>
                                </a:rPr>
                              </m:ctrlPr>
                            </m:sSubPr>
                            <m:e>
                              <m:r>
                                <a:rPr lang="en-US" i="1">
                                  <a:solidFill>
                                    <a:srgbClr val="0000FF"/>
                                  </a:solidFill>
                                  <a:latin typeface="Cambria Math"/>
                                  <a:ea typeface="Cambria Math"/>
                                </a:rPr>
                                <m:t>𝐸</m:t>
                              </m:r>
                            </m:e>
                            <m:sub>
                              <m:r>
                                <a:rPr lang="en-US" i="1">
                                  <a:solidFill>
                                    <a:srgbClr val="0000FF"/>
                                  </a:solidFill>
                                  <a:latin typeface="Cambria Math"/>
                                  <a:ea typeface="Cambria Math"/>
                                </a:rPr>
                                <m:t>𝑒</m:t>
                              </m:r>
                            </m:sub>
                          </m:sSub>
                        </m:e>
                      </m:d>
                      <m:d>
                        <m:dPr>
                          <m:ctrlPr>
                            <a:rPr lang="el-GR" b="0" i="1" smtClean="0">
                              <a:solidFill>
                                <a:srgbClr val="0000FF"/>
                              </a:solidFill>
                              <a:latin typeface="Cambria Math" panose="02040503050406030204" pitchFamily="18" charset="0"/>
                              <a:ea typeface="Cambria Math"/>
                            </a:rPr>
                          </m:ctrlPr>
                        </m:dPr>
                        <m:e>
                          <m:r>
                            <a:rPr lang="en-US" b="0" i="1" smtClean="0">
                              <a:solidFill>
                                <a:srgbClr val="0000FF"/>
                              </a:solidFill>
                              <a:latin typeface="Cambria Math"/>
                              <a:ea typeface="Cambria Math"/>
                            </a:rPr>
                            <m:t>1+</m:t>
                          </m:r>
                          <m:r>
                            <a:rPr lang="en-US" b="0" i="1" smtClean="0">
                              <a:solidFill>
                                <a:srgbClr val="FF0000"/>
                              </a:solidFill>
                              <a:latin typeface="Cambria Math"/>
                              <a:ea typeface="Cambria Math"/>
                            </a:rPr>
                            <m:t>𝑎</m:t>
                          </m:r>
                          <m:f>
                            <m:fPr>
                              <m:ctrlPr>
                                <a:rPr lang="en-US" b="0" i="1" smtClean="0">
                                  <a:solidFill>
                                    <a:srgbClr val="0000FF"/>
                                  </a:solidFill>
                                  <a:latin typeface="Cambria Math" panose="02040503050406030204" pitchFamily="18" charset="0"/>
                                  <a:ea typeface="Cambria Math"/>
                                </a:rPr>
                              </m:ctrlPr>
                            </m:fPr>
                            <m:num>
                              <m:sSub>
                                <m:sSubPr>
                                  <m:ctrlPr>
                                    <a:rPr lang="en-US" b="0" i="1" smtClean="0">
                                      <a:solidFill>
                                        <a:srgbClr val="0000FF"/>
                                      </a:solidFill>
                                      <a:latin typeface="Cambria Math" panose="02040503050406030204" pitchFamily="18" charset="0"/>
                                      <a:ea typeface="Cambria Math"/>
                                    </a:rPr>
                                  </m:ctrlPr>
                                </m:sSubPr>
                                <m:e>
                                  <m:r>
                                    <a:rPr lang="en-US" b="0" i="1" smtClean="0">
                                      <a:solidFill>
                                        <a:srgbClr val="0000FF"/>
                                      </a:solidFill>
                                      <a:latin typeface="Cambria Math"/>
                                      <a:ea typeface="Cambria Math"/>
                                    </a:rPr>
                                    <m:t>𝑝</m:t>
                                  </m:r>
                                </m:e>
                                <m:sub>
                                  <m:r>
                                    <a:rPr lang="en-US" b="0" i="1" smtClean="0">
                                      <a:solidFill>
                                        <a:srgbClr val="0000FF"/>
                                      </a:solidFill>
                                      <a:latin typeface="Cambria Math"/>
                                      <a:ea typeface="Cambria Math"/>
                                    </a:rPr>
                                    <m:t>𝑒</m:t>
                                  </m:r>
                                </m:sub>
                              </m:sSub>
                            </m:num>
                            <m:den>
                              <m:sSub>
                                <m:sSubPr>
                                  <m:ctrlPr>
                                    <a:rPr lang="en-US" b="0" i="1" smtClean="0">
                                      <a:solidFill>
                                        <a:srgbClr val="0000FF"/>
                                      </a:solidFill>
                                      <a:latin typeface="Cambria Math" panose="02040503050406030204" pitchFamily="18" charset="0"/>
                                      <a:ea typeface="Cambria Math"/>
                                    </a:rPr>
                                  </m:ctrlPr>
                                </m:sSubPr>
                                <m:e>
                                  <m:r>
                                    <a:rPr lang="en-US" b="0" i="1" smtClean="0">
                                      <a:solidFill>
                                        <a:srgbClr val="0000FF"/>
                                      </a:solidFill>
                                      <a:latin typeface="Cambria Math"/>
                                      <a:ea typeface="Cambria Math"/>
                                    </a:rPr>
                                    <m:t>𝐸</m:t>
                                  </m:r>
                                </m:e>
                                <m:sub>
                                  <m:r>
                                    <a:rPr lang="en-US" b="0" i="1" smtClean="0">
                                      <a:solidFill>
                                        <a:srgbClr val="0000FF"/>
                                      </a:solidFill>
                                      <a:latin typeface="Cambria Math"/>
                                      <a:ea typeface="Cambria Math"/>
                                    </a:rPr>
                                    <m:t>𝑒</m:t>
                                  </m:r>
                                </m:sub>
                              </m:sSub>
                            </m:den>
                          </m:f>
                          <m:func>
                            <m:funcPr>
                              <m:ctrlPr>
                                <a:rPr lang="en-US" b="0" i="1" smtClean="0">
                                  <a:solidFill>
                                    <a:srgbClr val="0000FF"/>
                                  </a:solidFill>
                                  <a:latin typeface="Cambria Math" panose="02040503050406030204" pitchFamily="18" charset="0"/>
                                  <a:ea typeface="Cambria Math"/>
                                </a:rPr>
                              </m:ctrlPr>
                            </m:funcPr>
                            <m:fName>
                              <m:r>
                                <m:rPr>
                                  <m:sty m:val="p"/>
                                </m:rPr>
                                <a:rPr lang="en-US" b="0" i="0" smtClean="0">
                                  <a:solidFill>
                                    <a:srgbClr val="0000FF"/>
                                  </a:solidFill>
                                  <a:latin typeface="Cambria Math"/>
                                  <a:ea typeface="Cambria Math"/>
                                </a:rPr>
                                <m:t>cos</m:t>
                              </m:r>
                            </m:fName>
                            <m:e>
                              <m:sSub>
                                <m:sSubPr>
                                  <m:ctrlPr>
                                    <a:rPr lang="en-US" b="0" i="1" smtClean="0">
                                      <a:solidFill>
                                        <a:srgbClr val="0000FF"/>
                                      </a:solidFill>
                                      <a:latin typeface="Cambria Math" panose="02040503050406030204" pitchFamily="18" charset="0"/>
                                      <a:ea typeface="Cambria Math"/>
                                    </a:rPr>
                                  </m:ctrlPr>
                                </m:sSubPr>
                                <m:e>
                                  <m:r>
                                    <a:rPr lang="en-US" b="0" i="1" smtClean="0">
                                      <a:solidFill>
                                        <a:srgbClr val="0000FF"/>
                                      </a:solidFill>
                                      <a:latin typeface="Cambria Math"/>
                                      <a:ea typeface="Cambria Math"/>
                                    </a:rPr>
                                    <m:t>𝜃</m:t>
                                  </m:r>
                                </m:e>
                                <m:sub>
                                  <m:r>
                                    <a:rPr lang="en-US" b="0" i="1" smtClean="0">
                                      <a:solidFill>
                                        <a:srgbClr val="0000FF"/>
                                      </a:solidFill>
                                      <a:latin typeface="Cambria Math"/>
                                      <a:ea typeface="Cambria Math"/>
                                    </a:rPr>
                                    <m:t>𝑒</m:t>
                                  </m:r>
                                  <m:r>
                                    <a:rPr lang="en-US" b="0" i="1" smtClean="0">
                                      <a:solidFill>
                                        <a:srgbClr val="0000FF"/>
                                      </a:solidFill>
                                      <a:latin typeface="Cambria Math"/>
                                      <a:ea typeface="Cambria Math"/>
                                    </a:rPr>
                                    <m:t>𝜈</m:t>
                                  </m:r>
                                </m:sub>
                              </m:sSub>
                            </m:e>
                          </m:func>
                          <m:r>
                            <a:rPr lang="en-US" i="1">
                              <a:solidFill>
                                <a:srgbClr val="0000FF"/>
                              </a:solidFill>
                              <a:latin typeface="Cambria Math"/>
                              <a:ea typeface="Cambria Math"/>
                            </a:rPr>
                            <m:t>+</m:t>
                          </m:r>
                          <m:r>
                            <a:rPr lang="en-US" i="1" smtClean="0">
                              <a:solidFill>
                                <a:srgbClr val="FF0000"/>
                              </a:solidFill>
                              <a:latin typeface="Cambria Math"/>
                              <a:ea typeface="Cambria Math"/>
                            </a:rPr>
                            <m:t>𝑏</m:t>
                          </m:r>
                          <m:f>
                            <m:fPr>
                              <m:ctrlPr>
                                <a:rPr lang="en-US" i="1">
                                  <a:solidFill>
                                    <a:srgbClr val="0000FF"/>
                                  </a:solidFill>
                                  <a:latin typeface="Cambria Math" panose="02040503050406030204" pitchFamily="18" charset="0"/>
                                  <a:ea typeface="Cambria Math"/>
                                </a:rPr>
                              </m:ctrlPr>
                            </m:fPr>
                            <m:num>
                              <m:sSub>
                                <m:sSubPr>
                                  <m:ctrlPr>
                                    <a:rPr lang="en-US" i="1">
                                      <a:solidFill>
                                        <a:srgbClr val="0000FF"/>
                                      </a:solidFill>
                                      <a:latin typeface="Cambria Math" panose="02040503050406030204" pitchFamily="18" charset="0"/>
                                      <a:ea typeface="Cambria Math"/>
                                    </a:rPr>
                                  </m:ctrlPr>
                                </m:sSubPr>
                                <m:e>
                                  <m:r>
                                    <a:rPr lang="en-US" b="0" i="1" smtClean="0">
                                      <a:solidFill>
                                        <a:srgbClr val="0000FF"/>
                                      </a:solidFill>
                                      <a:latin typeface="Cambria Math"/>
                                      <a:ea typeface="Cambria Math"/>
                                    </a:rPr>
                                    <m:t>𝑚</m:t>
                                  </m:r>
                                </m:e>
                                <m:sub>
                                  <m:r>
                                    <a:rPr lang="en-US" i="1">
                                      <a:solidFill>
                                        <a:srgbClr val="0000FF"/>
                                      </a:solidFill>
                                      <a:latin typeface="Cambria Math"/>
                                      <a:ea typeface="Cambria Math"/>
                                    </a:rPr>
                                    <m:t>𝑒</m:t>
                                  </m:r>
                                </m:sub>
                              </m:sSub>
                            </m:num>
                            <m:den>
                              <m:sSub>
                                <m:sSubPr>
                                  <m:ctrlPr>
                                    <a:rPr lang="en-US" i="1">
                                      <a:solidFill>
                                        <a:srgbClr val="0000FF"/>
                                      </a:solidFill>
                                      <a:latin typeface="Cambria Math" panose="02040503050406030204" pitchFamily="18" charset="0"/>
                                      <a:ea typeface="Cambria Math"/>
                                    </a:rPr>
                                  </m:ctrlPr>
                                </m:sSubPr>
                                <m:e>
                                  <m:r>
                                    <a:rPr lang="en-US" i="1">
                                      <a:solidFill>
                                        <a:srgbClr val="0000FF"/>
                                      </a:solidFill>
                                      <a:latin typeface="Cambria Math"/>
                                      <a:ea typeface="Cambria Math"/>
                                    </a:rPr>
                                    <m:t>𝐸</m:t>
                                  </m:r>
                                </m:e>
                                <m:sub>
                                  <m:r>
                                    <a:rPr lang="en-US" i="1">
                                      <a:solidFill>
                                        <a:srgbClr val="0000FF"/>
                                      </a:solidFill>
                                      <a:latin typeface="Cambria Math"/>
                                      <a:ea typeface="Cambria Math"/>
                                    </a:rPr>
                                    <m:t>𝑒</m:t>
                                  </m:r>
                                </m:sub>
                              </m:sSub>
                            </m:den>
                          </m:f>
                        </m:e>
                      </m:d>
                    </m:oMath>
                  </m:oMathPara>
                </a14:m>
                <a:endParaRPr lang="en-US" dirty="0">
                  <a:solidFill>
                    <a:srgbClr val="0000FF"/>
                  </a:solidFill>
                </a:endParaRPr>
              </a:p>
            </p:txBody>
          </p:sp>
        </mc:Choice>
        <mc:Fallback xmlns="">
          <p:sp>
            <p:nvSpPr>
              <p:cNvPr id="774" name="TextBox 773"/>
              <p:cNvSpPr txBox="1">
                <a:spLocks noRot="1" noChangeAspect="1" noMove="1" noResize="1" noEditPoints="1" noAdjustHandles="1" noChangeArrowheads="1" noChangeShapeType="1" noTextEdit="1"/>
              </p:cNvSpPr>
              <p:nvPr/>
            </p:nvSpPr>
            <p:spPr>
              <a:xfrm>
                <a:off x="176371" y="1874397"/>
                <a:ext cx="3932615" cy="71468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3903216" y="864942"/>
                <a:ext cx="5240784" cy="1825564"/>
              </a:xfrm>
              <a:prstGeom prst="rect">
                <a:avLst/>
              </a:prstGeom>
            </p:spPr>
            <p:txBody>
              <a:bodyPr wrap="square">
                <a:spAutoFit/>
              </a:bodyPr>
              <a:lstStyle/>
              <a:p>
                <a:pPr marL="285750" indent="-285750">
                  <a:spcBef>
                    <a:spcPct val="50000"/>
                  </a:spcBef>
                  <a:buFont typeface="Arial" panose="020B0604020202020204" pitchFamily="34" charset="0"/>
                  <a:buChar char="•"/>
                </a:pPr>
                <a:r>
                  <a:rPr lang="en-US" dirty="0">
                    <a:solidFill>
                      <a:prstClr val="black"/>
                    </a:solidFill>
                    <a:latin typeface="Times New Roman" pitchFamily="18" charset="0"/>
                    <a:cs typeface="Times New Roman" pitchFamily="18" charset="0"/>
                  </a:rPr>
                  <a:t>Energy Conservation</a:t>
                </a:r>
                <a:r>
                  <a:rPr lang="en-US" dirty="0">
                    <a:solidFill>
                      <a:prstClr val="black"/>
                    </a:solidFill>
                    <a:latin typeface="Euclid Symbol" pitchFamily="18" charset="2"/>
                    <a:cs typeface="Times New Roman" pitchFamily="18" charset="0"/>
                  </a:rPr>
                  <a:t> </a:t>
                </a:r>
                <a:r>
                  <a:rPr lang="en-US" dirty="0">
                    <a:solidFill>
                      <a:prstClr val="black"/>
                    </a:solidFill>
                    <a:latin typeface="Times New Roman" pitchFamily="18" charset="0"/>
                    <a:cs typeface="Times New Roman" pitchFamily="18" charset="0"/>
                  </a:rPr>
                  <a:t>in</a:t>
                </a:r>
                <a:r>
                  <a:rPr lang="en-US" dirty="0">
                    <a:solidFill>
                      <a:prstClr val="black"/>
                    </a:solidFill>
                    <a:latin typeface="MT Extra" pitchFamily="18" charset="2"/>
                    <a:cs typeface="Times New Roman" pitchFamily="18" charset="0"/>
                  </a:rPr>
                  <a:t> </a:t>
                </a:r>
                <a:r>
                  <a:rPr lang="en-US" dirty="0">
                    <a:solidFill>
                      <a:prstClr val="black"/>
                    </a:solidFill>
                    <a:latin typeface="Times New Roman" pitchFamily="18" charset="0"/>
                    <a:cs typeface="Times New Roman" pitchFamily="18" charset="0"/>
                  </a:rPr>
                  <a:t>Infinite Nuclear Mass Approximation:  </a:t>
                </a:r>
                <a14:m>
                  <m:oMath xmlns:m="http://schemas.openxmlformats.org/officeDocument/2006/math">
                    <m:sSub>
                      <m:sSubPr>
                        <m:ctrlPr>
                          <a:rPr lang="en-US" i="1">
                            <a:solidFill>
                              <a:prstClr val="black"/>
                            </a:solidFill>
                            <a:latin typeface="Cambria Math" panose="02040503050406030204" pitchFamily="18" charset="0"/>
                            <a:cs typeface="Times New Roman" pitchFamily="18" charset="0"/>
                          </a:rPr>
                        </m:ctrlPr>
                      </m:sSubPr>
                      <m:e>
                        <m:r>
                          <a:rPr lang="en-US" i="1">
                            <a:solidFill>
                              <a:prstClr val="black"/>
                            </a:solidFill>
                            <a:latin typeface="Cambria Math"/>
                            <a:cs typeface="Times New Roman" pitchFamily="18" charset="0"/>
                          </a:rPr>
                          <m:t>𝐸</m:t>
                        </m:r>
                      </m:e>
                      <m:sub>
                        <m:r>
                          <a:rPr lang="en-US" i="1">
                            <a:solidFill>
                              <a:prstClr val="black"/>
                            </a:solidFill>
                            <a:latin typeface="Cambria Math"/>
                            <a:cs typeface="Times New Roman" pitchFamily="18" charset="0"/>
                          </a:rPr>
                          <m:t>𝜈</m:t>
                        </m:r>
                      </m:sub>
                    </m:sSub>
                    <m:r>
                      <a:rPr lang="en-US" i="1">
                        <a:solidFill>
                          <a:prstClr val="black"/>
                        </a:solidFill>
                        <a:latin typeface="Cambria Math"/>
                        <a:cs typeface="Times New Roman" pitchFamily="18" charset="0"/>
                      </a:rPr>
                      <m:t>=</m:t>
                    </m:r>
                    <m:sSub>
                      <m:sSubPr>
                        <m:ctrlPr>
                          <a:rPr lang="en-US" i="1">
                            <a:solidFill>
                              <a:prstClr val="black"/>
                            </a:solidFill>
                            <a:latin typeface="Cambria Math" panose="02040503050406030204" pitchFamily="18" charset="0"/>
                            <a:cs typeface="Times New Roman" pitchFamily="18" charset="0"/>
                          </a:rPr>
                        </m:ctrlPr>
                      </m:sSubPr>
                      <m:e>
                        <m:r>
                          <a:rPr lang="en-US" i="1">
                            <a:solidFill>
                              <a:prstClr val="black"/>
                            </a:solidFill>
                            <a:latin typeface="Cambria Math"/>
                            <a:cs typeface="Times New Roman" pitchFamily="18" charset="0"/>
                          </a:rPr>
                          <m:t>𝐸</m:t>
                        </m:r>
                      </m:e>
                      <m:sub>
                        <m:r>
                          <a:rPr lang="en-US" i="1">
                            <a:solidFill>
                              <a:prstClr val="black"/>
                            </a:solidFill>
                            <a:latin typeface="Cambria Math"/>
                            <a:cs typeface="Times New Roman" pitchFamily="18" charset="0"/>
                          </a:rPr>
                          <m:t>𝑒</m:t>
                        </m:r>
                        <m:r>
                          <a:rPr lang="en-US" i="1">
                            <a:solidFill>
                              <a:prstClr val="black"/>
                            </a:solidFill>
                            <a:latin typeface="Cambria Math"/>
                            <a:cs typeface="Times New Roman" pitchFamily="18" charset="0"/>
                          </a:rPr>
                          <m:t>,</m:t>
                        </m:r>
                        <m:r>
                          <a:rPr lang="en-US" i="1">
                            <a:solidFill>
                              <a:prstClr val="black"/>
                            </a:solidFill>
                            <a:latin typeface="Cambria Math"/>
                            <a:cs typeface="Times New Roman" pitchFamily="18" charset="0"/>
                          </a:rPr>
                          <m:t>𝑚𝑎𝑥</m:t>
                        </m:r>
                      </m:sub>
                    </m:sSub>
                    <m:r>
                      <a:rPr lang="en-US" i="1">
                        <a:solidFill>
                          <a:prstClr val="black"/>
                        </a:solidFill>
                        <a:latin typeface="Cambria Math"/>
                        <a:cs typeface="Times New Roman" pitchFamily="18" charset="0"/>
                      </a:rPr>
                      <m:t>−</m:t>
                    </m:r>
                    <m:sSub>
                      <m:sSubPr>
                        <m:ctrlPr>
                          <a:rPr lang="en-US" i="1">
                            <a:solidFill>
                              <a:srgbClr val="FF0000"/>
                            </a:solidFill>
                            <a:latin typeface="Cambria Math" panose="02040503050406030204" pitchFamily="18" charset="0"/>
                            <a:cs typeface="Times New Roman" pitchFamily="18" charset="0"/>
                          </a:rPr>
                        </m:ctrlPr>
                      </m:sSubPr>
                      <m:e>
                        <m:r>
                          <a:rPr lang="en-US" i="1">
                            <a:solidFill>
                              <a:srgbClr val="FF0000"/>
                            </a:solidFill>
                            <a:latin typeface="Cambria Math"/>
                            <a:cs typeface="Times New Roman" pitchFamily="18" charset="0"/>
                          </a:rPr>
                          <m:t>𝐸</m:t>
                        </m:r>
                      </m:e>
                      <m:sub>
                        <m:r>
                          <a:rPr lang="en-US" i="1">
                            <a:solidFill>
                              <a:srgbClr val="FF0000"/>
                            </a:solidFill>
                            <a:latin typeface="Cambria Math"/>
                            <a:cs typeface="Times New Roman" pitchFamily="18" charset="0"/>
                          </a:rPr>
                          <m:t>𝑒</m:t>
                        </m:r>
                      </m:sub>
                    </m:sSub>
                  </m:oMath>
                </a14:m>
                <a:endParaRPr lang="en-US" dirty="0">
                  <a:solidFill>
                    <a:prstClr val="black"/>
                  </a:solidFill>
                  <a:latin typeface="Times New Roman" pitchFamily="18" charset="0"/>
                  <a:cs typeface="Times New Roman" pitchFamily="18" charset="0"/>
                </a:endParaRPr>
              </a:p>
              <a:p>
                <a:pPr marL="285750" indent="-285750">
                  <a:spcBef>
                    <a:spcPct val="50000"/>
                  </a:spcBef>
                  <a:buFont typeface="Arial" panose="020B0604020202020204" pitchFamily="34" charset="0"/>
                  <a:buChar char="•"/>
                </a:pPr>
                <a:r>
                  <a:rPr lang="en-US" dirty="0">
                    <a:solidFill>
                      <a:prstClr val="black"/>
                    </a:solidFill>
                    <a:latin typeface="Times New Roman" pitchFamily="18" charset="0"/>
                    <a:cs typeface="Times New Roman" pitchFamily="18" charset="0"/>
                  </a:rPr>
                  <a:t>Momentum Conservation:</a:t>
                </a:r>
              </a:p>
              <a:p>
                <a:pPr>
                  <a:spcBef>
                    <a:spcPct val="50000"/>
                  </a:spcBef>
                </a:pPr>
                <a14:m>
                  <m:oMathPara xmlns:m="http://schemas.openxmlformats.org/officeDocument/2006/math">
                    <m:oMathParaPr>
                      <m:jc m:val="centerGroup"/>
                    </m:oMathParaPr>
                    <m:oMath xmlns:m="http://schemas.openxmlformats.org/officeDocument/2006/math">
                      <m:sSubSup>
                        <m:sSubSupPr>
                          <m:ctrlPr>
                            <a:rPr lang="en-US" i="1">
                              <a:solidFill>
                                <a:prstClr val="black"/>
                              </a:solidFill>
                              <a:latin typeface="Cambria Math" panose="02040503050406030204" pitchFamily="18" charset="0"/>
                              <a:cs typeface="Times New Roman" pitchFamily="18" charset="0"/>
                            </a:rPr>
                          </m:ctrlPr>
                        </m:sSubSupPr>
                        <m:e>
                          <m:r>
                            <a:rPr lang="en-US" i="1">
                              <a:solidFill>
                                <a:srgbClr val="FF0000"/>
                              </a:solidFill>
                              <a:latin typeface="Cambria Math"/>
                              <a:cs typeface="Times New Roman" pitchFamily="18" charset="0"/>
                            </a:rPr>
                            <m:t>𝑝</m:t>
                          </m:r>
                        </m:e>
                        <m:sub>
                          <m:r>
                            <a:rPr lang="en-US" i="1">
                              <a:solidFill>
                                <a:srgbClr val="FF0000"/>
                              </a:solidFill>
                              <a:latin typeface="Cambria Math"/>
                              <a:cs typeface="Times New Roman" pitchFamily="18" charset="0"/>
                            </a:rPr>
                            <m:t>𝑝</m:t>
                          </m:r>
                        </m:sub>
                        <m:sup>
                          <m:r>
                            <a:rPr lang="en-US" i="1">
                              <a:solidFill>
                                <a:prstClr val="black"/>
                              </a:solidFill>
                              <a:latin typeface="Cambria Math"/>
                              <a:cs typeface="Times New Roman" pitchFamily="18" charset="0"/>
                            </a:rPr>
                            <m:t>2</m:t>
                          </m:r>
                        </m:sup>
                      </m:sSubSup>
                      <m:r>
                        <a:rPr lang="en-US" i="1">
                          <a:solidFill>
                            <a:prstClr val="black"/>
                          </a:solidFill>
                          <a:latin typeface="Cambria Math"/>
                          <a:cs typeface="Times New Roman" pitchFamily="18" charset="0"/>
                        </a:rPr>
                        <m:t>=</m:t>
                      </m:r>
                      <m:sSubSup>
                        <m:sSubSupPr>
                          <m:ctrlPr>
                            <a:rPr lang="en-US" i="1">
                              <a:solidFill>
                                <a:prstClr val="black"/>
                              </a:solidFill>
                              <a:latin typeface="Cambria Math" panose="02040503050406030204" pitchFamily="18" charset="0"/>
                              <a:cs typeface="Times New Roman" pitchFamily="18" charset="0"/>
                            </a:rPr>
                          </m:ctrlPr>
                        </m:sSubSupPr>
                        <m:e>
                          <m:r>
                            <a:rPr lang="en-US" i="1">
                              <a:solidFill>
                                <a:prstClr val="black"/>
                              </a:solidFill>
                              <a:latin typeface="Cambria Math"/>
                              <a:cs typeface="Times New Roman" pitchFamily="18" charset="0"/>
                            </a:rPr>
                            <m:t>𝑝</m:t>
                          </m:r>
                        </m:e>
                        <m:sub>
                          <m:r>
                            <a:rPr lang="en-US" i="1">
                              <a:solidFill>
                                <a:prstClr val="black"/>
                              </a:solidFill>
                              <a:latin typeface="Cambria Math"/>
                              <a:cs typeface="Times New Roman" pitchFamily="18" charset="0"/>
                            </a:rPr>
                            <m:t>𝑒</m:t>
                          </m:r>
                        </m:sub>
                        <m:sup>
                          <m:r>
                            <a:rPr lang="en-US" i="1">
                              <a:solidFill>
                                <a:prstClr val="black"/>
                              </a:solidFill>
                              <a:latin typeface="Cambria Math"/>
                              <a:cs typeface="Times New Roman" pitchFamily="18" charset="0"/>
                            </a:rPr>
                            <m:t>2</m:t>
                          </m:r>
                        </m:sup>
                      </m:sSubSup>
                      <m:r>
                        <a:rPr lang="en-US" i="1">
                          <a:solidFill>
                            <a:prstClr val="black"/>
                          </a:solidFill>
                          <a:latin typeface="Cambria Math"/>
                          <a:cs typeface="Times New Roman" pitchFamily="18" charset="0"/>
                        </a:rPr>
                        <m:t>+</m:t>
                      </m:r>
                      <m:sSubSup>
                        <m:sSubSupPr>
                          <m:ctrlPr>
                            <a:rPr lang="en-US" i="1">
                              <a:solidFill>
                                <a:prstClr val="black"/>
                              </a:solidFill>
                              <a:latin typeface="Cambria Math" panose="02040503050406030204" pitchFamily="18" charset="0"/>
                              <a:cs typeface="Times New Roman" pitchFamily="18" charset="0"/>
                            </a:rPr>
                          </m:ctrlPr>
                        </m:sSubSupPr>
                        <m:e>
                          <m:r>
                            <a:rPr lang="en-US" i="1">
                              <a:solidFill>
                                <a:prstClr val="black"/>
                              </a:solidFill>
                              <a:latin typeface="Cambria Math"/>
                              <a:cs typeface="Times New Roman" pitchFamily="18" charset="0"/>
                            </a:rPr>
                            <m:t>𝑝</m:t>
                          </m:r>
                        </m:e>
                        <m:sub>
                          <m:r>
                            <a:rPr lang="en-US" i="1">
                              <a:solidFill>
                                <a:prstClr val="black"/>
                              </a:solidFill>
                              <a:latin typeface="Cambria Math"/>
                              <a:cs typeface="Times New Roman" pitchFamily="18" charset="0"/>
                            </a:rPr>
                            <m:t>𝜈</m:t>
                          </m:r>
                        </m:sub>
                        <m:sup>
                          <m:r>
                            <a:rPr lang="en-US" i="1">
                              <a:solidFill>
                                <a:prstClr val="black"/>
                              </a:solidFill>
                              <a:latin typeface="Cambria Math"/>
                              <a:cs typeface="Times New Roman" pitchFamily="18" charset="0"/>
                            </a:rPr>
                            <m:t>2</m:t>
                          </m:r>
                        </m:sup>
                      </m:sSubSup>
                      <m:r>
                        <a:rPr lang="en-US" i="1">
                          <a:solidFill>
                            <a:prstClr val="black"/>
                          </a:solidFill>
                          <a:latin typeface="Cambria Math"/>
                          <a:cs typeface="Times New Roman" pitchFamily="18" charset="0"/>
                        </a:rPr>
                        <m:t>+2</m:t>
                      </m:r>
                      <m:sSub>
                        <m:sSubPr>
                          <m:ctrlPr>
                            <a:rPr lang="en-US" i="1">
                              <a:solidFill>
                                <a:prstClr val="black"/>
                              </a:solidFill>
                              <a:latin typeface="Cambria Math" panose="02040503050406030204" pitchFamily="18" charset="0"/>
                              <a:cs typeface="Times New Roman" pitchFamily="18" charset="0"/>
                            </a:rPr>
                          </m:ctrlPr>
                        </m:sSubPr>
                        <m:e>
                          <m:r>
                            <a:rPr lang="en-US" i="1">
                              <a:solidFill>
                                <a:prstClr val="black"/>
                              </a:solidFill>
                              <a:latin typeface="Cambria Math"/>
                              <a:cs typeface="Times New Roman" pitchFamily="18" charset="0"/>
                            </a:rPr>
                            <m:t>𝑝</m:t>
                          </m:r>
                        </m:e>
                        <m:sub>
                          <m:r>
                            <a:rPr lang="en-US" i="1">
                              <a:solidFill>
                                <a:prstClr val="black"/>
                              </a:solidFill>
                              <a:latin typeface="Cambria Math"/>
                              <a:cs typeface="Times New Roman" pitchFamily="18" charset="0"/>
                            </a:rPr>
                            <m:t>𝑒</m:t>
                          </m:r>
                        </m:sub>
                      </m:sSub>
                      <m:sSub>
                        <m:sSubPr>
                          <m:ctrlPr>
                            <a:rPr lang="en-US" i="1">
                              <a:solidFill>
                                <a:prstClr val="black"/>
                              </a:solidFill>
                              <a:latin typeface="Cambria Math" panose="02040503050406030204" pitchFamily="18" charset="0"/>
                              <a:cs typeface="Times New Roman" pitchFamily="18" charset="0"/>
                            </a:rPr>
                          </m:ctrlPr>
                        </m:sSubPr>
                        <m:e>
                          <m:r>
                            <a:rPr lang="en-US" i="1">
                              <a:solidFill>
                                <a:prstClr val="black"/>
                              </a:solidFill>
                              <a:latin typeface="Cambria Math"/>
                              <a:cs typeface="Times New Roman" pitchFamily="18" charset="0"/>
                            </a:rPr>
                            <m:t>𝑝</m:t>
                          </m:r>
                        </m:e>
                        <m:sub>
                          <m:r>
                            <a:rPr lang="en-US" i="1">
                              <a:solidFill>
                                <a:prstClr val="black"/>
                              </a:solidFill>
                              <a:latin typeface="Cambria Math"/>
                              <a:cs typeface="Times New Roman" pitchFamily="18" charset="0"/>
                            </a:rPr>
                            <m:t>𝜈</m:t>
                          </m:r>
                        </m:sub>
                      </m:sSub>
                      <m:func>
                        <m:funcPr>
                          <m:ctrlPr>
                            <a:rPr lang="en-US" i="1">
                              <a:solidFill>
                                <a:srgbClr val="0000FF"/>
                              </a:solidFill>
                              <a:latin typeface="Cambria Math" panose="02040503050406030204" pitchFamily="18" charset="0"/>
                              <a:cs typeface="Times New Roman" pitchFamily="18" charset="0"/>
                            </a:rPr>
                          </m:ctrlPr>
                        </m:funcPr>
                        <m:fName>
                          <m:r>
                            <m:rPr>
                              <m:sty m:val="p"/>
                            </m:rPr>
                            <a:rPr lang="en-US">
                              <a:solidFill>
                                <a:srgbClr val="0000FF"/>
                              </a:solidFill>
                              <a:latin typeface="Cambria Math"/>
                              <a:cs typeface="Times New Roman" pitchFamily="18" charset="0"/>
                            </a:rPr>
                            <m:t>cos</m:t>
                          </m:r>
                        </m:fName>
                        <m:e>
                          <m:sSub>
                            <m:sSubPr>
                              <m:ctrlPr>
                                <a:rPr lang="en-US" i="1">
                                  <a:solidFill>
                                    <a:srgbClr val="0000FF"/>
                                  </a:solidFill>
                                  <a:latin typeface="Cambria Math" panose="02040503050406030204" pitchFamily="18" charset="0"/>
                                  <a:cs typeface="Times New Roman" pitchFamily="18" charset="0"/>
                                </a:rPr>
                              </m:ctrlPr>
                            </m:sSubPr>
                            <m:e>
                              <m:r>
                                <a:rPr lang="en-US" i="1">
                                  <a:solidFill>
                                    <a:srgbClr val="0000FF"/>
                                  </a:solidFill>
                                  <a:latin typeface="Cambria Math"/>
                                  <a:cs typeface="Times New Roman" pitchFamily="18" charset="0"/>
                                </a:rPr>
                                <m:t>𝜃</m:t>
                              </m:r>
                            </m:e>
                            <m:sub>
                              <m:r>
                                <a:rPr lang="en-US" i="1">
                                  <a:solidFill>
                                    <a:srgbClr val="0000FF"/>
                                  </a:solidFill>
                                  <a:latin typeface="Cambria Math"/>
                                  <a:cs typeface="Times New Roman" pitchFamily="18" charset="0"/>
                                </a:rPr>
                                <m:t>𝑒</m:t>
                              </m:r>
                              <m:r>
                                <a:rPr lang="en-US" i="1">
                                  <a:solidFill>
                                    <a:srgbClr val="0000FF"/>
                                  </a:solidFill>
                                  <a:latin typeface="Cambria Math"/>
                                  <a:cs typeface="Times New Roman" pitchFamily="18" charset="0"/>
                                </a:rPr>
                                <m:t>𝜈</m:t>
                              </m:r>
                            </m:sub>
                          </m:sSub>
                        </m:e>
                      </m:func>
                    </m:oMath>
                  </m:oMathPara>
                </a14:m>
                <a:endParaRPr lang="en-US" dirty="0">
                  <a:solidFill>
                    <a:prstClr val="black"/>
                  </a:solidFill>
                  <a:latin typeface="Times New Roman" pitchFamily="18" charset="0"/>
                  <a:cs typeface="Times New Roman" pitchFamily="18" charset="0"/>
                </a:endParaRPr>
              </a:p>
              <a:p>
                <a:pPr algn="ctr">
                  <a:spcBef>
                    <a:spcPct val="50000"/>
                  </a:spcBef>
                </a:pPr>
                <a:r>
                  <a:rPr lang="en-US" dirty="0">
                    <a:solidFill>
                      <a:prstClr val="black"/>
                    </a:solidFill>
                    <a:latin typeface="Times New Roman" pitchFamily="18" charset="0"/>
                    <a:cs typeface="Times New Roman" pitchFamily="18" charset="0"/>
                  </a:rPr>
                  <a:t>(</a:t>
                </a:r>
                <a14:m>
                  <m:oMath xmlns:m="http://schemas.openxmlformats.org/officeDocument/2006/math">
                    <m:sSub>
                      <m:sSubPr>
                        <m:ctrlPr>
                          <a:rPr lang="en-US" i="1">
                            <a:solidFill>
                              <a:prstClr val="black"/>
                            </a:solidFill>
                            <a:latin typeface="Cambria Math" panose="02040503050406030204" pitchFamily="18" charset="0"/>
                            <a:cs typeface="Times New Roman" pitchFamily="18" charset="0"/>
                          </a:rPr>
                        </m:ctrlPr>
                      </m:sSubPr>
                      <m:e>
                        <m:r>
                          <a:rPr lang="en-US" i="1">
                            <a:solidFill>
                              <a:prstClr val="black"/>
                            </a:solidFill>
                            <a:latin typeface="Cambria Math"/>
                            <a:cs typeface="Times New Roman" pitchFamily="18" charset="0"/>
                          </a:rPr>
                          <m:t>𝑝</m:t>
                        </m:r>
                      </m:e>
                      <m:sub>
                        <m:r>
                          <a:rPr lang="en-US" i="1">
                            <a:solidFill>
                              <a:prstClr val="black"/>
                            </a:solidFill>
                            <a:latin typeface="Cambria Math"/>
                            <a:cs typeface="Times New Roman" pitchFamily="18" charset="0"/>
                          </a:rPr>
                          <m:t>𝑝</m:t>
                        </m:r>
                      </m:sub>
                    </m:sSub>
                  </m:oMath>
                </a14:m>
                <a:r>
                  <a:rPr lang="en-US" dirty="0">
                    <a:solidFill>
                      <a:prstClr val="black"/>
                    </a:solidFill>
                    <a:latin typeface="Times New Roman" pitchFamily="18" charset="0"/>
                    <a:cs typeface="Times New Roman" pitchFamily="18" charset="0"/>
                  </a:rPr>
                  <a:t> is inferred from proton time-of-flight)</a:t>
                </a:r>
              </a:p>
            </p:txBody>
          </p:sp>
        </mc:Choice>
        <mc:Fallback xmlns="">
          <p:sp>
            <p:nvSpPr>
              <p:cNvPr id="4" name="Rectangle 3"/>
              <p:cNvSpPr>
                <a:spLocks noRot="1" noChangeAspect="1" noMove="1" noResize="1" noEditPoints="1" noAdjustHandles="1" noChangeArrowheads="1" noChangeShapeType="1" noTextEdit="1"/>
              </p:cNvSpPr>
              <p:nvPr/>
            </p:nvSpPr>
            <p:spPr>
              <a:xfrm>
                <a:off x="3903216" y="864942"/>
                <a:ext cx="5240784" cy="1825564"/>
              </a:xfrm>
              <a:prstGeom prst="rect">
                <a:avLst/>
              </a:prstGeom>
              <a:blipFill>
                <a:blip r:embed="rId4"/>
                <a:stretch>
                  <a:fillRect l="-698" t="-2007" b="-3344"/>
                </a:stretch>
              </a:blipFill>
            </p:spPr>
            <p:txBody>
              <a:bodyPr/>
              <a:lstStyle/>
              <a:p>
                <a:r>
                  <a:rPr lang="en-US">
                    <a:noFill/>
                  </a:rPr>
                  <a:t> </a:t>
                </a:r>
              </a:p>
            </p:txBody>
          </p:sp>
        </mc:Fallback>
      </mc:AlternateContent>
      <p:grpSp>
        <p:nvGrpSpPr>
          <p:cNvPr id="773" name="Group 1328"/>
          <p:cNvGrpSpPr>
            <a:grpSpLocks/>
          </p:cNvGrpSpPr>
          <p:nvPr/>
        </p:nvGrpSpPr>
        <p:grpSpPr bwMode="auto">
          <a:xfrm>
            <a:off x="382726" y="905123"/>
            <a:ext cx="2646779" cy="1241901"/>
            <a:chOff x="438150" y="957263"/>
            <a:chExt cx="2646779" cy="1241901"/>
          </a:xfrm>
        </p:grpSpPr>
        <p:sp>
          <p:nvSpPr>
            <p:cNvPr id="775" name="Oval 140"/>
            <p:cNvSpPr>
              <a:spLocks noChangeArrowheads="1"/>
            </p:cNvSpPr>
            <p:nvPr/>
          </p:nvSpPr>
          <p:spPr bwMode="auto">
            <a:xfrm>
              <a:off x="593725" y="1231900"/>
              <a:ext cx="228600" cy="228600"/>
            </a:xfrm>
            <a:prstGeom prst="ellipse">
              <a:avLst/>
            </a:prstGeom>
            <a:solidFill>
              <a:srgbClr val="FF3300">
                <a:alpha val="85097"/>
              </a:srgbClr>
            </a:solidFill>
            <a:ln w="9525">
              <a:solidFill>
                <a:schemeClr val="tx1"/>
              </a:solidFill>
              <a:round/>
              <a:headEnd/>
              <a:tailEnd/>
            </a:ln>
          </p:spPr>
          <p:txBody>
            <a:bodyPr wrap="none" anchor="ctr"/>
            <a:lstStyle/>
            <a:p>
              <a:endParaRPr lang="en-US">
                <a:latin typeface="Times New Roman" pitchFamily="18" charset="0"/>
                <a:cs typeface="Times New Roman" pitchFamily="18" charset="0"/>
              </a:endParaRPr>
            </a:p>
          </p:txBody>
        </p:sp>
        <p:sp>
          <p:nvSpPr>
            <p:cNvPr id="777" name="Oval 141"/>
            <p:cNvSpPr>
              <a:spLocks noChangeArrowheads="1"/>
            </p:cNvSpPr>
            <p:nvPr/>
          </p:nvSpPr>
          <p:spPr bwMode="auto">
            <a:xfrm>
              <a:off x="1584325" y="1384300"/>
              <a:ext cx="304800" cy="304800"/>
            </a:xfrm>
            <a:prstGeom prst="ellipse">
              <a:avLst/>
            </a:prstGeom>
            <a:solidFill>
              <a:srgbClr val="008000">
                <a:alpha val="85097"/>
              </a:srgbClr>
            </a:solidFill>
            <a:ln w="9525">
              <a:solidFill>
                <a:schemeClr val="tx1"/>
              </a:solidFill>
              <a:round/>
              <a:headEnd/>
              <a:tailEnd/>
            </a:ln>
          </p:spPr>
          <p:txBody>
            <a:bodyPr wrap="none" anchor="ctr"/>
            <a:lstStyle/>
            <a:p>
              <a:endParaRPr lang="en-US">
                <a:latin typeface="Times New Roman" pitchFamily="18" charset="0"/>
                <a:cs typeface="Times New Roman" pitchFamily="18" charset="0"/>
              </a:endParaRPr>
            </a:p>
          </p:txBody>
        </p:sp>
        <p:sp>
          <p:nvSpPr>
            <p:cNvPr id="778" name="Oval 142"/>
            <p:cNvSpPr>
              <a:spLocks noChangeArrowheads="1"/>
            </p:cNvSpPr>
            <p:nvPr/>
          </p:nvSpPr>
          <p:spPr bwMode="auto">
            <a:xfrm>
              <a:off x="2879725" y="1308100"/>
              <a:ext cx="152400" cy="152400"/>
            </a:xfrm>
            <a:prstGeom prst="ellipse">
              <a:avLst/>
            </a:prstGeom>
            <a:solidFill>
              <a:srgbClr val="FFFF00"/>
            </a:solidFill>
            <a:ln w="9525">
              <a:solidFill>
                <a:schemeClr val="tx1"/>
              </a:solidFill>
              <a:round/>
              <a:headEnd/>
              <a:tailEnd/>
            </a:ln>
          </p:spPr>
          <p:txBody>
            <a:bodyPr wrap="none" anchor="ctr"/>
            <a:lstStyle/>
            <a:p>
              <a:endParaRPr lang="en-US">
                <a:latin typeface="Times New Roman" pitchFamily="18" charset="0"/>
                <a:cs typeface="Times New Roman" pitchFamily="18" charset="0"/>
              </a:endParaRPr>
            </a:p>
          </p:txBody>
        </p:sp>
        <p:sp>
          <p:nvSpPr>
            <p:cNvPr id="779" name="Oval 143"/>
            <p:cNvSpPr>
              <a:spLocks noChangeArrowheads="1"/>
            </p:cNvSpPr>
            <p:nvPr/>
          </p:nvSpPr>
          <p:spPr bwMode="auto">
            <a:xfrm>
              <a:off x="2498725" y="1917700"/>
              <a:ext cx="152400" cy="152400"/>
            </a:xfrm>
            <a:prstGeom prst="ellipse">
              <a:avLst/>
            </a:prstGeom>
            <a:solidFill>
              <a:srgbClr val="EAEAEA">
                <a:alpha val="85097"/>
              </a:srgbClr>
            </a:solidFill>
            <a:ln w="9525">
              <a:solidFill>
                <a:schemeClr val="tx1"/>
              </a:solidFill>
              <a:round/>
              <a:headEnd/>
              <a:tailEnd/>
            </a:ln>
          </p:spPr>
          <p:txBody>
            <a:bodyPr wrap="none" anchor="ctr"/>
            <a:lstStyle/>
            <a:p>
              <a:endParaRPr lang="en-US">
                <a:latin typeface="Times New Roman" pitchFamily="18" charset="0"/>
                <a:cs typeface="Times New Roman" pitchFamily="18" charset="0"/>
              </a:endParaRPr>
            </a:p>
          </p:txBody>
        </p:sp>
        <p:sp>
          <p:nvSpPr>
            <p:cNvPr id="780" name="Line 144"/>
            <p:cNvSpPr>
              <a:spLocks noChangeShapeType="1"/>
            </p:cNvSpPr>
            <p:nvPr/>
          </p:nvSpPr>
          <p:spPr bwMode="auto">
            <a:xfrm flipH="1" flipV="1">
              <a:off x="974725" y="1384300"/>
              <a:ext cx="457200" cy="76200"/>
            </a:xfrm>
            <a:prstGeom prst="line">
              <a:avLst/>
            </a:prstGeom>
            <a:noFill/>
            <a:ln w="38100">
              <a:solidFill>
                <a:schemeClr val="tx1"/>
              </a:solidFill>
              <a:round/>
              <a:headEnd/>
              <a:tailEnd type="triangle" w="med" len="med"/>
            </a:ln>
          </p:spPr>
          <p:txBody>
            <a:bodyPr/>
            <a:lstStyle/>
            <a:p>
              <a:endParaRPr lang="en-US"/>
            </a:p>
          </p:txBody>
        </p:sp>
        <p:sp>
          <p:nvSpPr>
            <p:cNvPr id="781" name="Line 145"/>
            <p:cNvSpPr>
              <a:spLocks noChangeShapeType="1"/>
            </p:cNvSpPr>
            <p:nvPr/>
          </p:nvSpPr>
          <p:spPr bwMode="auto">
            <a:xfrm flipV="1">
              <a:off x="1965325" y="1384300"/>
              <a:ext cx="762000" cy="152400"/>
            </a:xfrm>
            <a:prstGeom prst="line">
              <a:avLst/>
            </a:prstGeom>
            <a:noFill/>
            <a:ln w="38100">
              <a:solidFill>
                <a:schemeClr val="tx1"/>
              </a:solidFill>
              <a:round/>
              <a:headEnd/>
              <a:tailEnd type="triangle" w="med" len="med"/>
            </a:ln>
          </p:spPr>
          <p:txBody>
            <a:bodyPr/>
            <a:lstStyle/>
            <a:p>
              <a:endParaRPr lang="en-US"/>
            </a:p>
          </p:txBody>
        </p:sp>
        <p:sp>
          <p:nvSpPr>
            <p:cNvPr id="782" name="Line 146"/>
            <p:cNvSpPr>
              <a:spLocks noChangeShapeType="1"/>
            </p:cNvSpPr>
            <p:nvPr/>
          </p:nvSpPr>
          <p:spPr bwMode="auto">
            <a:xfrm>
              <a:off x="1965325" y="1689100"/>
              <a:ext cx="457200" cy="228600"/>
            </a:xfrm>
            <a:prstGeom prst="line">
              <a:avLst/>
            </a:prstGeom>
            <a:noFill/>
            <a:ln w="38100">
              <a:solidFill>
                <a:schemeClr val="tx1"/>
              </a:solidFill>
              <a:round/>
              <a:headEnd/>
              <a:tailEnd type="triangle" w="med" len="med"/>
            </a:ln>
          </p:spPr>
          <p:txBody>
            <a:bodyPr/>
            <a:lstStyle/>
            <a:p>
              <a:endParaRPr lang="en-US"/>
            </a:p>
          </p:txBody>
        </p:sp>
        <p:sp>
          <p:nvSpPr>
            <p:cNvPr id="783" name="Text Box 147"/>
            <p:cNvSpPr txBox="1">
              <a:spLocks noChangeArrowheads="1"/>
            </p:cNvSpPr>
            <p:nvPr/>
          </p:nvSpPr>
          <p:spPr bwMode="auto">
            <a:xfrm>
              <a:off x="1547813" y="1034694"/>
              <a:ext cx="334170" cy="369332"/>
            </a:xfrm>
            <a:prstGeom prst="rect">
              <a:avLst/>
            </a:prstGeom>
            <a:noFill/>
            <a:ln w="9525">
              <a:noFill/>
              <a:miter lim="800000"/>
              <a:headEnd/>
              <a:tailEnd/>
            </a:ln>
          </p:spPr>
          <p:txBody>
            <a:bodyPr wrap="square">
              <a:spAutoFit/>
            </a:bodyPr>
            <a:lstStyle/>
            <a:p>
              <a:r>
                <a:rPr lang="en-US" dirty="0">
                  <a:solidFill>
                    <a:srgbClr val="00B050"/>
                  </a:solidFill>
                  <a:latin typeface="Times New Roman" pitchFamily="18" charset="0"/>
                  <a:cs typeface="Times New Roman" pitchFamily="18" charset="0"/>
                </a:rPr>
                <a:t>n</a:t>
              </a:r>
            </a:p>
          </p:txBody>
        </p:sp>
        <p:sp>
          <p:nvSpPr>
            <p:cNvPr id="784" name="Text Box 148"/>
            <p:cNvSpPr txBox="1">
              <a:spLocks noChangeArrowheads="1"/>
            </p:cNvSpPr>
            <p:nvPr/>
          </p:nvSpPr>
          <p:spPr bwMode="auto">
            <a:xfrm>
              <a:off x="2746375" y="957263"/>
              <a:ext cx="338554" cy="369332"/>
            </a:xfrm>
            <a:prstGeom prst="rect">
              <a:avLst/>
            </a:prstGeom>
            <a:noFill/>
            <a:ln w="9525">
              <a:noFill/>
              <a:miter lim="800000"/>
              <a:headEnd/>
              <a:tailEnd/>
            </a:ln>
          </p:spPr>
          <p:txBody>
            <a:bodyPr wrap="none">
              <a:spAutoFit/>
            </a:bodyPr>
            <a:lstStyle/>
            <a:p>
              <a:r>
                <a:rPr lang="en-US" dirty="0">
                  <a:latin typeface="Times New Roman" pitchFamily="18" charset="0"/>
                  <a:cs typeface="Times New Roman" pitchFamily="18" charset="0"/>
                </a:rPr>
                <a:t>e</a:t>
              </a:r>
              <a:r>
                <a:rPr lang="en-US" baseline="30000" dirty="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785" name="Text Box 149"/>
                <p:cNvSpPr txBox="1">
                  <a:spLocks noChangeArrowheads="1"/>
                </p:cNvSpPr>
                <p:nvPr/>
              </p:nvSpPr>
              <p:spPr bwMode="auto">
                <a:xfrm>
                  <a:off x="2592388" y="1829832"/>
                  <a:ext cx="455894" cy="369332"/>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cs typeface="Times New Roman" pitchFamily="18" charset="0"/>
                              </a:rPr>
                            </m:ctrlPr>
                          </m:accPr>
                          <m:e>
                            <m:sSub>
                              <m:sSubPr>
                                <m:ctrlPr>
                                  <a:rPr lang="en-US" b="0" i="1" smtClean="0">
                                    <a:latin typeface="Cambria Math" panose="02040503050406030204" pitchFamily="18" charset="0"/>
                                    <a:cs typeface="Times New Roman" pitchFamily="18" charset="0"/>
                                  </a:rPr>
                                </m:ctrlPr>
                              </m:sSubPr>
                              <m:e>
                                <m:r>
                                  <a:rPr lang="en-US" b="0" i="1" smtClean="0">
                                    <a:latin typeface="Cambria Math"/>
                                    <a:cs typeface="Times New Roman" pitchFamily="18" charset="0"/>
                                  </a:rPr>
                                  <m:t>𝜈</m:t>
                                </m:r>
                              </m:e>
                              <m:sub>
                                <m:r>
                                  <a:rPr lang="en-US" b="0" i="1" smtClean="0">
                                    <a:latin typeface="Cambria Math"/>
                                    <a:cs typeface="Times New Roman" pitchFamily="18" charset="0"/>
                                  </a:rPr>
                                  <m:t>𝑒</m:t>
                                </m:r>
                              </m:sub>
                            </m:sSub>
                          </m:e>
                        </m:acc>
                      </m:oMath>
                    </m:oMathPara>
                  </a14:m>
                  <a:endParaRPr lang="en-US" dirty="0">
                    <a:latin typeface="Times New Roman" pitchFamily="18" charset="0"/>
                    <a:cs typeface="Times New Roman" pitchFamily="18" charset="0"/>
                  </a:endParaRPr>
                </a:p>
              </p:txBody>
            </p:sp>
          </mc:Choice>
          <mc:Fallback xmlns="">
            <p:sp>
              <p:nvSpPr>
                <p:cNvPr id="207919" name="Text Box 149"/>
                <p:cNvSpPr txBox="1">
                  <a:spLocks noRot="1" noChangeAspect="1" noMove="1" noResize="1" noEditPoints="1" noAdjustHandles="1" noChangeArrowheads="1" noChangeShapeType="1" noTextEdit="1"/>
                </p:cNvSpPr>
                <p:nvPr/>
              </p:nvSpPr>
              <p:spPr bwMode="auto">
                <a:xfrm>
                  <a:off x="2592388" y="1829832"/>
                  <a:ext cx="455894" cy="369332"/>
                </a:xfrm>
                <a:prstGeom prst="rect">
                  <a:avLst/>
                </a:prstGeom>
                <a:blipFill rotWithShape="1">
                  <a:blip r:embed="rId5"/>
                  <a:stretch>
                    <a:fillRect r="-1333"/>
                  </a:stretch>
                </a:blipFill>
                <a:ln w="9525">
                  <a:noFill/>
                  <a:miter lim="800000"/>
                  <a:headEnd/>
                  <a:tailEnd/>
                </a:ln>
              </p:spPr>
              <p:txBody>
                <a:bodyPr/>
                <a:lstStyle/>
                <a:p>
                  <a:r>
                    <a:rPr lang="en-US">
                      <a:noFill/>
                    </a:rPr>
                    <a:t> </a:t>
                  </a:r>
                </a:p>
              </p:txBody>
            </p:sp>
          </mc:Fallback>
        </mc:AlternateContent>
        <p:sp>
          <p:nvSpPr>
            <p:cNvPr id="786" name="Arc 151"/>
            <p:cNvSpPr>
              <a:spLocks/>
            </p:cNvSpPr>
            <p:nvPr/>
          </p:nvSpPr>
          <p:spPr bwMode="auto">
            <a:xfrm flipV="1">
              <a:off x="2020888" y="1447800"/>
              <a:ext cx="288925" cy="317500"/>
            </a:xfrm>
            <a:custGeom>
              <a:avLst/>
              <a:gdLst>
                <a:gd name="T0" fmla="*/ 2147483647 w 21574"/>
                <a:gd name="T1" fmla="*/ 0 h 19058"/>
                <a:gd name="T2" fmla="*/ 2147483647 w 21574"/>
                <a:gd name="T3" fmla="*/ 2147483647 h 19058"/>
                <a:gd name="T4" fmla="*/ 0 w 21574"/>
                <a:gd name="T5" fmla="*/ 2147483647 h 19058"/>
                <a:gd name="T6" fmla="*/ 0 60000 65536"/>
                <a:gd name="T7" fmla="*/ 0 60000 65536"/>
                <a:gd name="T8" fmla="*/ 0 60000 65536"/>
                <a:gd name="T9" fmla="*/ 0 w 21574"/>
                <a:gd name="T10" fmla="*/ 0 h 19058"/>
                <a:gd name="T11" fmla="*/ 21574 w 21574"/>
                <a:gd name="T12" fmla="*/ 19058 h 19058"/>
              </a:gdLst>
              <a:ahLst/>
              <a:cxnLst>
                <a:cxn ang="T6">
                  <a:pos x="T0" y="T1"/>
                </a:cxn>
                <a:cxn ang="T7">
                  <a:pos x="T2" y="T3"/>
                </a:cxn>
                <a:cxn ang="T8">
                  <a:pos x="T4" y="T5"/>
                </a:cxn>
              </a:cxnLst>
              <a:rect l="T9" t="T10" r="T11" b="T12"/>
              <a:pathLst>
                <a:path w="21574" h="19058" fill="none" extrusionOk="0">
                  <a:moveTo>
                    <a:pt x="10166" y="-1"/>
                  </a:moveTo>
                  <a:cubicBezTo>
                    <a:pt x="16868" y="3575"/>
                    <a:pt x="21200" y="10409"/>
                    <a:pt x="21573" y="17997"/>
                  </a:cubicBezTo>
                </a:path>
                <a:path w="21574" h="19058" stroke="0" extrusionOk="0">
                  <a:moveTo>
                    <a:pt x="10166" y="-1"/>
                  </a:moveTo>
                  <a:cubicBezTo>
                    <a:pt x="16868" y="3575"/>
                    <a:pt x="21200" y="10409"/>
                    <a:pt x="21573" y="17997"/>
                  </a:cubicBezTo>
                  <a:lnTo>
                    <a:pt x="0" y="19058"/>
                  </a:lnTo>
                  <a:close/>
                </a:path>
              </a:pathLst>
            </a:custGeom>
            <a:noFill/>
            <a:ln w="15875">
              <a:solidFill>
                <a:schemeClr val="tx1"/>
              </a:solidFill>
              <a:round/>
              <a:headEnd/>
              <a:tailEnd/>
            </a:ln>
          </p:spPr>
          <p:txBody>
            <a:bodyPr rot="10800000" wrap="none" anchor="ctr"/>
            <a:lstStyle/>
            <a:p>
              <a:endParaRPr lang="en-US"/>
            </a:p>
          </p:txBody>
        </p:sp>
        <p:sp>
          <p:nvSpPr>
            <p:cNvPr id="787" name="Text Box 147"/>
            <p:cNvSpPr txBox="1">
              <a:spLocks noChangeArrowheads="1"/>
            </p:cNvSpPr>
            <p:nvPr/>
          </p:nvSpPr>
          <p:spPr bwMode="auto">
            <a:xfrm>
              <a:off x="438150" y="1398587"/>
              <a:ext cx="311150" cy="366713"/>
            </a:xfrm>
            <a:prstGeom prst="rect">
              <a:avLst/>
            </a:prstGeom>
            <a:noFill/>
            <a:ln w="9525">
              <a:noFill/>
              <a:miter lim="800000"/>
              <a:headEnd/>
              <a:tailEnd/>
            </a:ln>
          </p:spPr>
          <p:txBody>
            <a:bodyPr>
              <a:spAutoFit/>
            </a:bodyPr>
            <a:lstStyle/>
            <a:p>
              <a:r>
                <a:rPr lang="en-US" dirty="0">
                  <a:solidFill>
                    <a:srgbClr val="FF0000"/>
                  </a:solidFill>
                  <a:latin typeface="Times New Roman" pitchFamily="18" charset="0"/>
                  <a:cs typeface="Times New Roman" pitchFamily="18" charset="0"/>
                </a:rPr>
                <a:t>p</a:t>
              </a:r>
            </a:p>
          </p:txBody>
        </p:sp>
      </p:grpSp>
      <mc:AlternateContent xmlns:mc="http://schemas.openxmlformats.org/markup-compatibility/2006" xmlns:a14="http://schemas.microsoft.com/office/drawing/2010/main">
        <mc:Choice Requires="a14">
          <p:sp>
            <p:nvSpPr>
              <p:cNvPr id="788" name="TextBox 787"/>
              <p:cNvSpPr txBox="1"/>
              <p:nvPr/>
            </p:nvSpPr>
            <p:spPr>
              <a:xfrm>
                <a:off x="2133333" y="1408360"/>
                <a:ext cx="56714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𝜃</m:t>
                          </m:r>
                        </m:e>
                        <m:sub>
                          <m:r>
                            <a:rPr lang="en-US" b="0" i="1" smtClean="0">
                              <a:latin typeface="Cambria Math"/>
                            </a:rPr>
                            <m:t>𝑒</m:t>
                          </m:r>
                          <m:r>
                            <a:rPr lang="en-US" b="0" i="1" smtClean="0">
                              <a:latin typeface="Cambria Math"/>
                            </a:rPr>
                            <m:t>𝜈</m:t>
                          </m:r>
                        </m:sub>
                      </m:sSub>
                    </m:oMath>
                  </m:oMathPara>
                </a14:m>
                <a:endParaRPr lang="en-US" dirty="0"/>
              </a:p>
            </p:txBody>
          </p:sp>
        </mc:Choice>
        <mc:Fallback xmlns="">
          <p:sp>
            <p:nvSpPr>
              <p:cNvPr id="788" name="TextBox 787"/>
              <p:cNvSpPr txBox="1">
                <a:spLocks noRot="1" noChangeAspect="1" noMove="1" noResize="1" noEditPoints="1" noAdjustHandles="1" noChangeArrowheads="1" noChangeShapeType="1" noTextEdit="1"/>
              </p:cNvSpPr>
              <p:nvPr/>
            </p:nvSpPr>
            <p:spPr>
              <a:xfrm>
                <a:off x="2133333" y="1408360"/>
                <a:ext cx="567143" cy="369332"/>
              </a:xfrm>
              <a:prstGeom prst="rect">
                <a:avLst/>
              </a:prstGeom>
              <a:blipFill>
                <a:blip r:embed="rId6"/>
                <a:stretch>
                  <a:fillRect/>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3000839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2"/>
                                        </p:tgtEl>
                                        <p:attrNameLst>
                                          <p:attrName>style.visibility</p:attrName>
                                        </p:attrNameLst>
                                      </p:cBhvr>
                                      <p:to>
                                        <p:strVal val="visible"/>
                                      </p:to>
                                    </p:set>
                                    <p:animEffect transition="in" filter="fade">
                                      <p:cBhvr>
                                        <p:cTn id="7" dur="1000"/>
                                        <p:tgtEl>
                                          <p:spTgt spid="7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3" name="Rectangle 57"/>
          <p:cNvSpPr>
            <a:spLocks noChangeArrowheads="1"/>
          </p:cNvSpPr>
          <p:nvPr/>
        </p:nvSpPr>
        <p:spPr bwMode="auto">
          <a:xfrm>
            <a:off x="0" y="23813"/>
            <a:ext cx="9144000" cy="792162"/>
          </a:xfrm>
          <a:prstGeom prst="rect">
            <a:avLst/>
          </a:prstGeom>
          <a:solidFill>
            <a:srgbClr val="FFCC00"/>
          </a:solidFill>
          <a:ln>
            <a:noFill/>
          </a:ln>
          <a:extLst>
            <a:ext uri="{91240B29-F687-4F45-9708-019B960494DF}">
              <a14:hiddenLine xmlns:a14="http://schemas.microsoft.com/office/drawing/2010/main" w="38100">
                <a:solidFill>
                  <a:srgbClr val="000000"/>
                </a:solidFill>
                <a:miter lim="800000"/>
                <a:headEnd/>
                <a:tailEnd/>
              </a14:hiddenLine>
            </a:ext>
          </a:extLst>
        </p:spPr>
        <p:txBody>
          <a:bodyPr anchor="ctr"/>
          <a:lstStyle/>
          <a:p>
            <a:pPr algn="ctr"/>
            <a:r>
              <a:rPr lang="en-US" sz="2800" b="1" dirty="0">
                <a:solidFill>
                  <a:srgbClr val="000000"/>
                </a:solidFill>
                <a:latin typeface="Times New Roman" pitchFamily="18" charset="0"/>
                <a:cs typeface="Times New Roman" pitchFamily="18" charset="0"/>
              </a:rPr>
              <a:t>Nab spectrometer principle: measurement of </a:t>
            </a:r>
            <a:r>
              <a:rPr lang="en-US" sz="2800" b="1" i="1" dirty="0" err="1">
                <a:solidFill>
                  <a:srgbClr val="000000"/>
                </a:solidFill>
                <a:latin typeface="Times New Roman" pitchFamily="18" charset="0"/>
                <a:cs typeface="Times New Roman" pitchFamily="18" charset="0"/>
              </a:rPr>
              <a:t>E</a:t>
            </a:r>
            <a:r>
              <a:rPr lang="en-US" sz="2800" b="1" baseline="-25000" dirty="0" err="1">
                <a:solidFill>
                  <a:srgbClr val="000000"/>
                </a:solidFill>
                <a:latin typeface="Times New Roman" pitchFamily="18" charset="0"/>
                <a:cs typeface="Times New Roman" pitchFamily="18" charset="0"/>
              </a:rPr>
              <a:t>e</a:t>
            </a:r>
            <a:r>
              <a:rPr lang="en-US" sz="2800" b="1" dirty="0">
                <a:solidFill>
                  <a:srgbClr val="000000"/>
                </a:solidFill>
                <a:latin typeface="Times New Roman" pitchFamily="18" charset="0"/>
                <a:cs typeface="Times New Roman" pitchFamily="18" charset="0"/>
              </a:rPr>
              <a:t> and </a:t>
            </a:r>
            <a:r>
              <a:rPr lang="en-US" sz="2800" b="1" i="1" dirty="0" err="1">
                <a:solidFill>
                  <a:srgbClr val="000000"/>
                </a:solidFill>
                <a:latin typeface="Times New Roman" pitchFamily="18" charset="0"/>
                <a:cs typeface="Times New Roman" pitchFamily="18" charset="0"/>
              </a:rPr>
              <a:t>t</a:t>
            </a:r>
            <a:r>
              <a:rPr lang="en-US" sz="2800" b="1" baseline="-25000" dirty="0" err="1">
                <a:solidFill>
                  <a:srgbClr val="000000"/>
                </a:solidFill>
                <a:latin typeface="Times New Roman" pitchFamily="18" charset="0"/>
                <a:cs typeface="Times New Roman" pitchFamily="18" charset="0"/>
              </a:rPr>
              <a:t>p</a:t>
            </a:r>
            <a:r>
              <a:rPr lang="en-US" sz="2800" b="1" dirty="0">
                <a:solidFill>
                  <a:srgbClr val="000000"/>
                </a:solidFill>
                <a:latin typeface="Times New Roman" pitchFamily="18" charset="0"/>
                <a:cs typeface="Times New Roman" pitchFamily="18" charset="0"/>
              </a:rPr>
              <a:t> </a:t>
            </a:r>
          </a:p>
        </p:txBody>
      </p:sp>
      <p:sp>
        <p:nvSpPr>
          <p:cNvPr id="2" name="Slide Number Placeholder 1"/>
          <p:cNvSpPr>
            <a:spLocks noGrp="1"/>
          </p:cNvSpPr>
          <p:nvPr>
            <p:ph type="sldNum" sz="quarter" idx="12"/>
          </p:nvPr>
        </p:nvSpPr>
        <p:spPr/>
        <p:txBody>
          <a:bodyPr/>
          <a:lstStyle/>
          <a:p>
            <a:pPr>
              <a:defRPr/>
            </a:pPr>
            <a:fld id="{2ADFFE3E-758C-4C2E-94F0-9A3464CFB15D}" type="slidenum">
              <a:rPr lang="en-US" smtClean="0"/>
              <a:pPr>
                <a:defRPr/>
              </a:pPr>
              <a:t>13</a:t>
            </a:fld>
            <a:endParaRPr lang="en-US"/>
          </a:p>
        </p:txBody>
      </p:sp>
      <p:grpSp>
        <p:nvGrpSpPr>
          <p:cNvPr id="76" name="Group 75"/>
          <p:cNvGrpSpPr/>
          <p:nvPr/>
        </p:nvGrpSpPr>
        <p:grpSpPr>
          <a:xfrm>
            <a:off x="107504" y="1095247"/>
            <a:ext cx="4381501" cy="4338636"/>
            <a:chOff x="107504" y="1095247"/>
            <a:chExt cx="4381501" cy="4338636"/>
          </a:xfrm>
        </p:grpSpPr>
        <p:sp>
          <p:nvSpPr>
            <p:cNvPr id="77" name="Freeform 21"/>
            <p:cNvSpPr>
              <a:spLocks noChangeAspect="1"/>
            </p:cNvSpPr>
            <p:nvPr/>
          </p:nvSpPr>
          <p:spPr bwMode="auto">
            <a:xfrm rot="16200000">
              <a:off x="1912492" y="4547264"/>
              <a:ext cx="609600" cy="161925"/>
            </a:xfrm>
            <a:custGeom>
              <a:avLst/>
              <a:gdLst>
                <a:gd name="T0" fmla="*/ 1262162 w 108"/>
                <a:gd name="T1" fmla="*/ 897952 h 11"/>
                <a:gd name="T2" fmla="*/ 36060 w 108"/>
                <a:gd name="T3" fmla="*/ 897952 h 11"/>
                <a:gd name="T4" fmla="*/ 0 w 108"/>
                <a:gd name="T5" fmla="*/ 734687 h 11"/>
                <a:gd name="T6" fmla="*/ 0 w 108"/>
                <a:gd name="T7" fmla="*/ 244893 h 11"/>
                <a:gd name="T8" fmla="*/ 36060 w 108"/>
                <a:gd name="T9" fmla="*/ 0 h 11"/>
                <a:gd name="T10" fmla="*/ 1262162 w 108"/>
                <a:gd name="T11" fmla="*/ 0 h 11"/>
                <a:gd name="T12" fmla="*/ 1298222 w 108"/>
                <a:gd name="T13" fmla="*/ 244893 h 11"/>
                <a:gd name="T14" fmla="*/ 1298222 w 108"/>
                <a:gd name="T15" fmla="*/ 734687 h 11"/>
                <a:gd name="T16" fmla="*/ 1262162 w 108"/>
                <a:gd name="T17" fmla="*/ 897952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8"/>
                <a:gd name="T28" fmla="*/ 0 h 11"/>
                <a:gd name="T29" fmla="*/ 108 w 108"/>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8" h="11">
                  <a:moveTo>
                    <a:pt x="105" y="11"/>
                  </a:moveTo>
                  <a:lnTo>
                    <a:pt x="3" y="11"/>
                  </a:lnTo>
                  <a:cubicBezTo>
                    <a:pt x="1" y="11"/>
                    <a:pt x="0" y="10"/>
                    <a:pt x="0" y="9"/>
                  </a:cubicBezTo>
                  <a:lnTo>
                    <a:pt x="0" y="3"/>
                  </a:lnTo>
                  <a:cubicBezTo>
                    <a:pt x="0" y="1"/>
                    <a:pt x="1" y="0"/>
                    <a:pt x="3" y="0"/>
                  </a:cubicBezTo>
                  <a:lnTo>
                    <a:pt x="105" y="0"/>
                  </a:lnTo>
                  <a:cubicBezTo>
                    <a:pt x="107" y="0"/>
                    <a:pt x="108" y="1"/>
                    <a:pt x="108" y="3"/>
                  </a:cubicBezTo>
                  <a:lnTo>
                    <a:pt x="108" y="9"/>
                  </a:lnTo>
                  <a:cubicBezTo>
                    <a:pt x="108" y="10"/>
                    <a:pt x="107" y="11"/>
                    <a:pt x="105" y="11"/>
                  </a:cubicBezTo>
                  <a:close/>
                </a:path>
              </a:pathLst>
            </a:custGeom>
            <a:solidFill>
              <a:srgbClr val="99CC00"/>
            </a:solidFill>
            <a:ln w="6350">
              <a:solidFill>
                <a:srgbClr val="000000"/>
              </a:solidFill>
              <a:round/>
              <a:headEnd/>
              <a:tailEnd/>
            </a:ln>
          </p:spPr>
          <p:txBody>
            <a:bodyPr rot="1080000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itchFamily="34" charset="0"/>
                <a:cs typeface="Arial"/>
              </a:endParaRPr>
            </a:p>
          </p:txBody>
        </p:sp>
        <p:sp>
          <p:nvSpPr>
            <p:cNvPr id="78" name="Freeform 12"/>
            <p:cNvSpPr>
              <a:spLocks noChangeAspect="1"/>
            </p:cNvSpPr>
            <p:nvPr/>
          </p:nvSpPr>
          <p:spPr bwMode="auto">
            <a:xfrm rot="16200000">
              <a:off x="1002854" y="4531389"/>
              <a:ext cx="611187" cy="160338"/>
            </a:xfrm>
            <a:custGeom>
              <a:avLst/>
              <a:gdLst>
                <a:gd name="T0" fmla="*/ 36311 w 108"/>
                <a:gd name="T1" fmla="*/ 0 h 11"/>
                <a:gd name="T2" fmla="*/ 1270949 w 108"/>
                <a:gd name="T3" fmla="*/ 0 h 11"/>
                <a:gd name="T4" fmla="*/ 1307260 w 108"/>
                <a:gd name="T5" fmla="*/ 161664 h 11"/>
                <a:gd name="T6" fmla="*/ 1307260 w 108"/>
                <a:gd name="T7" fmla="*/ 646648 h 11"/>
                <a:gd name="T8" fmla="*/ 1270949 w 108"/>
                <a:gd name="T9" fmla="*/ 889140 h 11"/>
                <a:gd name="T10" fmla="*/ 36311 w 108"/>
                <a:gd name="T11" fmla="*/ 889140 h 11"/>
                <a:gd name="T12" fmla="*/ 0 w 108"/>
                <a:gd name="T13" fmla="*/ 646648 h 11"/>
                <a:gd name="T14" fmla="*/ 0 w 108"/>
                <a:gd name="T15" fmla="*/ 161664 h 11"/>
                <a:gd name="T16" fmla="*/ 36311 w 108"/>
                <a:gd name="T17" fmla="*/ 0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8"/>
                <a:gd name="T28" fmla="*/ 0 h 11"/>
                <a:gd name="T29" fmla="*/ 108 w 108"/>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8" h="11">
                  <a:moveTo>
                    <a:pt x="3" y="0"/>
                  </a:moveTo>
                  <a:lnTo>
                    <a:pt x="105" y="0"/>
                  </a:lnTo>
                  <a:cubicBezTo>
                    <a:pt x="107" y="0"/>
                    <a:pt x="108" y="1"/>
                    <a:pt x="108" y="2"/>
                  </a:cubicBezTo>
                  <a:lnTo>
                    <a:pt x="108" y="8"/>
                  </a:lnTo>
                  <a:cubicBezTo>
                    <a:pt x="108" y="10"/>
                    <a:pt x="107" y="11"/>
                    <a:pt x="105" y="11"/>
                  </a:cubicBezTo>
                  <a:lnTo>
                    <a:pt x="3" y="11"/>
                  </a:lnTo>
                  <a:cubicBezTo>
                    <a:pt x="1" y="11"/>
                    <a:pt x="0" y="10"/>
                    <a:pt x="0" y="8"/>
                  </a:cubicBezTo>
                  <a:lnTo>
                    <a:pt x="0" y="2"/>
                  </a:lnTo>
                  <a:cubicBezTo>
                    <a:pt x="0" y="1"/>
                    <a:pt x="1" y="0"/>
                    <a:pt x="3" y="0"/>
                  </a:cubicBezTo>
                  <a:close/>
                </a:path>
              </a:pathLst>
            </a:custGeom>
            <a:solidFill>
              <a:srgbClr val="99CC00"/>
            </a:solidFill>
            <a:ln w="6350">
              <a:solidFill>
                <a:srgbClr val="24211D"/>
              </a:solidFill>
              <a:round/>
              <a:headEnd/>
              <a:tailEnd/>
            </a:ln>
          </p:spPr>
          <p:txBody>
            <a:bodyPr rot="1080000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itchFamily="34" charset="0"/>
                <a:cs typeface="Arial"/>
              </a:endParaRPr>
            </a:p>
          </p:txBody>
        </p:sp>
        <p:sp>
          <p:nvSpPr>
            <p:cNvPr id="79" name="Freeform 16"/>
            <p:cNvSpPr>
              <a:spLocks noChangeAspect="1"/>
            </p:cNvSpPr>
            <p:nvPr/>
          </p:nvSpPr>
          <p:spPr bwMode="auto">
            <a:xfrm>
              <a:off x="1961704" y="4212302"/>
              <a:ext cx="723900" cy="153987"/>
            </a:xfrm>
            <a:custGeom>
              <a:avLst/>
              <a:gdLst>
                <a:gd name="T0" fmla="*/ 14 w 161"/>
                <a:gd name="T1" fmla="*/ 0 h 11"/>
                <a:gd name="T2" fmla="*/ 442 w 161"/>
                <a:gd name="T3" fmla="*/ 0 h 11"/>
                <a:gd name="T4" fmla="*/ 456 w 161"/>
                <a:gd name="T5" fmla="*/ 18 h 11"/>
                <a:gd name="T6" fmla="*/ 456 w 161"/>
                <a:gd name="T7" fmla="*/ 71 h 11"/>
                <a:gd name="T8" fmla="*/ 442 w 161"/>
                <a:gd name="T9" fmla="*/ 97 h 11"/>
                <a:gd name="T10" fmla="*/ 14 w 161"/>
                <a:gd name="T11" fmla="*/ 97 h 11"/>
                <a:gd name="T12" fmla="*/ 0 w 161"/>
                <a:gd name="T13" fmla="*/ 71 h 11"/>
                <a:gd name="T14" fmla="*/ 0 w 161"/>
                <a:gd name="T15" fmla="*/ 18 h 11"/>
                <a:gd name="T16" fmla="*/ 14 w 161"/>
                <a:gd name="T17" fmla="*/ 0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1"/>
                <a:gd name="T28" fmla="*/ 0 h 11"/>
                <a:gd name="T29" fmla="*/ 161 w 161"/>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1" h="11">
                  <a:moveTo>
                    <a:pt x="5" y="0"/>
                  </a:moveTo>
                  <a:lnTo>
                    <a:pt x="156" y="0"/>
                  </a:lnTo>
                  <a:cubicBezTo>
                    <a:pt x="159" y="0"/>
                    <a:pt x="161" y="1"/>
                    <a:pt x="161" y="2"/>
                  </a:cubicBezTo>
                  <a:lnTo>
                    <a:pt x="161" y="8"/>
                  </a:lnTo>
                  <a:cubicBezTo>
                    <a:pt x="161" y="10"/>
                    <a:pt x="159" y="11"/>
                    <a:pt x="156" y="11"/>
                  </a:cubicBezTo>
                  <a:lnTo>
                    <a:pt x="5" y="11"/>
                  </a:lnTo>
                  <a:cubicBezTo>
                    <a:pt x="2" y="11"/>
                    <a:pt x="0" y="10"/>
                    <a:pt x="0" y="8"/>
                  </a:cubicBezTo>
                  <a:lnTo>
                    <a:pt x="0" y="2"/>
                  </a:lnTo>
                  <a:cubicBezTo>
                    <a:pt x="0" y="1"/>
                    <a:pt x="2" y="0"/>
                    <a:pt x="5" y="0"/>
                  </a:cubicBezTo>
                  <a:close/>
                </a:path>
              </a:pathLst>
            </a:custGeom>
            <a:solidFill>
              <a:srgbClr val="99CC00"/>
            </a:solidFill>
            <a:ln w="6350">
              <a:solidFill>
                <a:srgbClr val="24211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itchFamily="34" charset="0"/>
                <a:cs typeface="Arial"/>
              </a:endParaRPr>
            </a:p>
          </p:txBody>
        </p:sp>
        <p:sp>
          <p:nvSpPr>
            <p:cNvPr id="80" name="Rectangle 46"/>
            <p:cNvSpPr>
              <a:spLocks noChangeAspect="1" noChangeArrowheads="1"/>
            </p:cNvSpPr>
            <p:nvPr/>
          </p:nvSpPr>
          <p:spPr bwMode="auto">
            <a:xfrm>
              <a:off x="3106292" y="3572540"/>
              <a:ext cx="13827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24211D"/>
                  </a:solidFill>
                  <a:effectLst/>
                  <a:uLnTx/>
                  <a:uFillTx/>
                  <a:latin typeface="Times New Roman" pitchFamily="18" charset="0"/>
                  <a:cs typeface="Times New Roman" pitchFamily="18" charset="0"/>
                </a:rPr>
                <a:t>decay volume</a:t>
              </a:r>
              <a:endParaRPr kumimoji="0" lang="en-US" sz="1400" b="0" i="0" u="none" strike="noStrike" kern="0" cap="none" spc="0" normalizeH="0" baseline="0" noProof="0" dirty="0">
                <a:ln>
                  <a:noFill/>
                </a:ln>
                <a:solidFill>
                  <a:srgbClr val="000000"/>
                </a:solidFill>
                <a:effectLst/>
                <a:uLnTx/>
                <a:uFillTx/>
                <a:latin typeface="Times New Roman" pitchFamily="18" charset="0"/>
                <a:cs typeface="Times New Roman" pitchFamily="18" charset="0"/>
              </a:endParaRPr>
            </a:p>
          </p:txBody>
        </p:sp>
        <p:sp>
          <p:nvSpPr>
            <p:cNvPr id="81" name="Text Box 255"/>
            <p:cNvSpPr txBox="1">
              <a:spLocks noChangeAspect="1" noChangeArrowheads="1"/>
            </p:cNvSpPr>
            <p:nvPr/>
          </p:nvSpPr>
          <p:spPr bwMode="auto">
            <a:xfrm>
              <a:off x="3028504" y="4132927"/>
              <a:ext cx="955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latin typeface="Times New Roman" pitchFamily="18" charset="0"/>
                  <a:cs typeface="Times New Roman" pitchFamily="18" charset="0"/>
                </a:rPr>
                <a:t>0 kV</a:t>
              </a:r>
            </a:p>
          </p:txBody>
        </p:sp>
        <p:sp>
          <p:nvSpPr>
            <p:cNvPr id="82" name="Text Box 255"/>
            <p:cNvSpPr txBox="1">
              <a:spLocks noChangeAspect="1" noChangeArrowheads="1"/>
            </p:cNvSpPr>
            <p:nvPr/>
          </p:nvSpPr>
          <p:spPr bwMode="auto">
            <a:xfrm>
              <a:off x="2939604" y="5110827"/>
              <a:ext cx="8159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Times New Roman" pitchFamily="18" charset="0"/>
                  <a:cs typeface="Times New Roman" pitchFamily="18" charset="0"/>
                </a:rPr>
                <a:t>0-1 kV</a:t>
              </a:r>
            </a:p>
          </p:txBody>
        </p:sp>
        <p:sp>
          <p:nvSpPr>
            <p:cNvPr id="83" name="Freeform 16"/>
            <p:cNvSpPr>
              <a:spLocks noChangeAspect="1"/>
            </p:cNvSpPr>
            <p:nvPr/>
          </p:nvSpPr>
          <p:spPr bwMode="auto">
            <a:xfrm rot="5400000">
              <a:off x="1602930" y="3015327"/>
              <a:ext cx="2290762" cy="161925"/>
            </a:xfrm>
            <a:custGeom>
              <a:avLst/>
              <a:gdLst>
                <a:gd name="T0" fmla="*/ 381777 w 161"/>
                <a:gd name="T1" fmla="*/ 0 h 11"/>
                <a:gd name="T2" fmla="*/ 11911508 w 161"/>
                <a:gd name="T3" fmla="*/ 0 h 11"/>
                <a:gd name="T4" fmla="*/ 12293284 w 161"/>
                <a:gd name="T5" fmla="*/ 163265 h 11"/>
                <a:gd name="T6" fmla="*/ 12293284 w 161"/>
                <a:gd name="T7" fmla="*/ 653060 h 11"/>
                <a:gd name="T8" fmla="*/ 11911508 w 161"/>
                <a:gd name="T9" fmla="*/ 897952 h 11"/>
                <a:gd name="T10" fmla="*/ 381777 w 161"/>
                <a:gd name="T11" fmla="*/ 897952 h 11"/>
                <a:gd name="T12" fmla="*/ 0 w 161"/>
                <a:gd name="T13" fmla="*/ 653060 h 11"/>
                <a:gd name="T14" fmla="*/ 0 w 161"/>
                <a:gd name="T15" fmla="*/ 163265 h 11"/>
                <a:gd name="T16" fmla="*/ 381777 w 161"/>
                <a:gd name="T17" fmla="*/ 0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1"/>
                <a:gd name="T28" fmla="*/ 0 h 11"/>
                <a:gd name="T29" fmla="*/ 161 w 161"/>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1" h="11">
                  <a:moveTo>
                    <a:pt x="5" y="0"/>
                  </a:moveTo>
                  <a:lnTo>
                    <a:pt x="156" y="0"/>
                  </a:lnTo>
                  <a:cubicBezTo>
                    <a:pt x="159" y="0"/>
                    <a:pt x="161" y="1"/>
                    <a:pt x="161" y="2"/>
                  </a:cubicBezTo>
                  <a:lnTo>
                    <a:pt x="161" y="8"/>
                  </a:lnTo>
                  <a:cubicBezTo>
                    <a:pt x="161" y="10"/>
                    <a:pt x="159" y="11"/>
                    <a:pt x="156" y="11"/>
                  </a:cubicBezTo>
                  <a:lnTo>
                    <a:pt x="5" y="11"/>
                  </a:lnTo>
                  <a:cubicBezTo>
                    <a:pt x="2" y="11"/>
                    <a:pt x="0" y="10"/>
                    <a:pt x="0" y="8"/>
                  </a:cubicBezTo>
                  <a:lnTo>
                    <a:pt x="0" y="2"/>
                  </a:lnTo>
                  <a:cubicBezTo>
                    <a:pt x="0" y="1"/>
                    <a:pt x="2" y="0"/>
                    <a:pt x="5" y="0"/>
                  </a:cubicBezTo>
                  <a:close/>
                </a:path>
              </a:pathLst>
            </a:custGeom>
            <a:solidFill>
              <a:srgbClr val="99CC00"/>
            </a:solidFill>
            <a:ln w="6350">
              <a:solidFill>
                <a:srgbClr val="24211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itchFamily="34" charset="0"/>
                <a:cs typeface="Arial"/>
              </a:endParaRPr>
            </a:p>
          </p:txBody>
        </p:sp>
        <p:sp>
          <p:nvSpPr>
            <p:cNvPr id="84" name="Freeform 16"/>
            <p:cNvSpPr>
              <a:spLocks noChangeAspect="1"/>
            </p:cNvSpPr>
            <p:nvPr/>
          </p:nvSpPr>
          <p:spPr bwMode="auto">
            <a:xfrm>
              <a:off x="809179" y="4212302"/>
              <a:ext cx="723900" cy="153987"/>
            </a:xfrm>
            <a:custGeom>
              <a:avLst/>
              <a:gdLst>
                <a:gd name="T0" fmla="*/ 14 w 161"/>
                <a:gd name="T1" fmla="*/ 0 h 11"/>
                <a:gd name="T2" fmla="*/ 442 w 161"/>
                <a:gd name="T3" fmla="*/ 0 h 11"/>
                <a:gd name="T4" fmla="*/ 456 w 161"/>
                <a:gd name="T5" fmla="*/ 18 h 11"/>
                <a:gd name="T6" fmla="*/ 456 w 161"/>
                <a:gd name="T7" fmla="*/ 71 h 11"/>
                <a:gd name="T8" fmla="*/ 442 w 161"/>
                <a:gd name="T9" fmla="*/ 97 h 11"/>
                <a:gd name="T10" fmla="*/ 14 w 161"/>
                <a:gd name="T11" fmla="*/ 97 h 11"/>
                <a:gd name="T12" fmla="*/ 0 w 161"/>
                <a:gd name="T13" fmla="*/ 71 h 11"/>
                <a:gd name="T14" fmla="*/ 0 w 161"/>
                <a:gd name="T15" fmla="*/ 18 h 11"/>
                <a:gd name="T16" fmla="*/ 14 w 161"/>
                <a:gd name="T17" fmla="*/ 0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1"/>
                <a:gd name="T28" fmla="*/ 0 h 11"/>
                <a:gd name="T29" fmla="*/ 161 w 161"/>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1" h="11">
                  <a:moveTo>
                    <a:pt x="5" y="0"/>
                  </a:moveTo>
                  <a:lnTo>
                    <a:pt x="156" y="0"/>
                  </a:lnTo>
                  <a:cubicBezTo>
                    <a:pt x="159" y="0"/>
                    <a:pt x="161" y="1"/>
                    <a:pt x="161" y="2"/>
                  </a:cubicBezTo>
                  <a:lnTo>
                    <a:pt x="161" y="8"/>
                  </a:lnTo>
                  <a:cubicBezTo>
                    <a:pt x="161" y="10"/>
                    <a:pt x="159" y="11"/>
                    <a:pt x="156" y="11"/>
                  </a:cubicBezTo>
                  <a:lnTo>
                    <a:pt x="5" y="11"/>
                  </a:lnTo>
                  <a:cubicBezTo>
                    <a:pt x="2" y="11"/>
                    <a:pt x="0" y="10"/>
                    <a:pt x="0" y="8"/>
                  </a:cubicBezTo>
                  <a:lnTo>
                    <a:pt x="0" y="2"/>
                  </a:lnTo>
                  <a:cubicBezTo>
                    <a:pt x="0" y="1"/>
                    <a:pt x="2" y="0"/>
                    <a:pt x="5" y="0"/>
                  </a:cubicBezTo>
                  <a:close/>
                </a:path>
              </a:pathLst>
            </a:custGeom>
            <a:solidFill>
              <a:srgbClr val="99CC00"/>
            </a:solidFill>
            <a:ln w="6350">
              <a:solidFill>
                <a:srgbClr val="24211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itchFamily="34" charset="0"/>
                <a:cs typeface="Arial"/>
              </a:endParaRPr>
            </a:p>
          </p:txBody>
        </p:sp>
        <p:sp>
          <p:nvSpPr>
            <p:cNvPr id="85" name="Freeform 16"/>
            <p:cNvSpPr>
              <a:spLocks noChangeAspect="1"/>
            </p:cNvSpPr>
            <p:nvPr/>
          </p:nvSpPr>
          <p:spPr bwMode="auto">
            <a:xfrm rot="16200000">
              <a:off x="-397321" y="3012152"/>
              <a:ext cx="2290762" cy="163513"/>
            </a:xfrm>
            <a:custGeom>
              <a:avLst/>
              <a:gdLst>
                <a:gd name="T0" fmla="*/ 381777 w 161"/>
                <a:gd name="T1" fmla="*/ 0 h 11"/>
                <a:gd name="T2" fmla="*/ 11911508 w 161"/>
                <a:gd name="T3" fmla="*/ 0 h 11"/>
                <a:gd name="T4" fmla="*/ 12293284 w 161"/>
                <a:gd name="T5" fmla="*/ 167562 h 11"/>
                <a:gd name="T6" fmla="*/ 12293284 w 161"/>
                <a:gd name="T7" fmla="*/ 670268 h 11"/>
                <a:gd name="T8" fmla="*/ 11911508 w 161"/>
                <a:gd name="T9" fmla="*/ 921616 h 11"/>
                <a:gd name="T10" fmla="*/ 381777 w 161"/>
                <a:gd name="T11" fmla="*/ 921616 h 11"/>
                <a:gd name="T12" fmla="*/ 0 w 161"/>
                <a:gd name="T13" fmla="*/ 670268 h 11"/>
                <a:gd name="T14" fmla="*/ 0 w 161"/>
                <a:gd name="T15" fmla="*/ 167562 h 11"/>
                <a:gd name="T16" fmla="*/ 381777 w 161"/>
                <a:gd name="T17" fmla="*/ 0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1"/>
                <a:gd name="T28" fmla="*/ 0 h 11"/>
                <a:gd name="T29" fmla="*/ 161 w 161"/>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1" h="11">
                  <a:moveTo>
                    <a:pt x="5" y="0"/>
                  </a:moveTo>
                  <a:lnTo>
                    <a:pt x="156" y="0"/>
                  </a:lnTo>
                  <a:cubicBezTo>
                    <a:pt x="159" y="0"/>
                    <a:pt x="161" y="1"/>
                    <a:pt x="161" y="2"/>
                  </a:cubicBezTo>
                  <a:lnTo>
                    <a:pt x="161" y="8"/>
                  </a:lnTo>
                  <a:cubicBezTo>
                    <a:pt x="161" y="10"/>
                    <a:pt x="159" y="11"/>
                    <a:pt x="156" y="11"/>
                  </a:cubicBezTo>
                  <a:lnTo>
                    <a:pt x="5" y="11"/>
                  </a:lnTo>
                  <a:cubicBezTo>
                    <a:pt x="2" y="11"/>
                    <a:pt x="0" y="10"/>
                    <a:pt x="0" y="8"/>
                  </a:cubicBezTo>
                  <a:lnTo>
                    <a:pt x="0" y="2"/>
                  </a:lnTo>
                  <a:cubicBezTo>
                    <a:pt x="0" y="1"/>
                    <a:pt x="2" y="0"/>
                    <a:pt x="5" y="0"/>
                  </a:cubicBezTo>
                  <a:close/>
                </a:path>
              </a:pathLst>
            </a:custGeom>
            <a:solidFill>
              <a:srgbClr val="99CC00"/>
            </a:solidFill>
            <a:ln w="6350">
              <a:solidFill>
                <a:srgbClr val="24211D"/>
              </a:solidFill>
              <a:round/>
              <a:headEnd/>
              <a:tailEnd/>
            </a:ln>
          </p:spPr>
          <p:txBody>
            <a:bodyPr rot="1080000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itchFamily="34" charset="0"/>
                <a:cs typeface="Arial"/>
              </a:endParaRPr>
            </a:p>
          </p:txBody>
        </p:sp>
        <p:sp>
          <p:nvSpPr>
            <p:cNvPr id="86" name="Freeform 24"/>
            <p:cNvSpPr>
              <a:spLocks noChangeAspect="1"/>
            </p:cNvSpPr>
            <p:nvPr/>
          </p:nvSpPr>
          <p:spPr bwMode="auto">
            <a:xfrm rot="16200000">
              <a:off x="637729" y="1299240"/>
              <a:ext cx="569912" cy="161925"/>
            </a:xfrm>
            <a:custGeom>
              <a:avLst/>
              <a:gdLst>
                <a:gd name="T0" fmla="*/ 43568 w 75"/>
                <a:gd name="T1" fmla="*/ 0 h 11"/>
                <a:gd name="T2" fmla="*/ 1590178 w 75"/>
                <a:gd name="T3" fmla="*/ 0 h 11"/>
                <a:gd name="T4" fmla="*/ 1633747 w 75"/>
                <a:gd name="T5" fmla="*/ 163265 h 11"/>
                <a:gd name="T6" fmla="*/ 1633747 w 75"/>
                <a:gd name="T7" fmla="*/ 653050 h 11"/>
                <a:gd name="T8" fmla="*/ 1590178 w 75"/>
                <a:gd name="T9" fmla="*/ 897943 h 11"/>
                <a:gd name="T10" fmla="*/ 43568 w 75"/>
                <a:gd name="T11" fmla="*/ 897943 h 11"/>
                <a:gd name="T12" fmla="*/ 0 w 75"/>
                <a:gd name="T13" fmla="*/ 653050 h 11"/>
                <a:gd name="T14" fmla="*/ 0 w 75"/>
                <a:gd name="T15" fmla="*/ 163265 h 11"/>
                <a:gd name="T16" fmla="*/ 43568 w 75"/>
                <a:gd name="T17" fmla="*/ 0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5"/>
                <a:gd name="T28" fmla="*/ 0 h 11"/>
                <a:gd name="T29" fmla="*/ 75 w 75"/>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5" h="11">
                  <a:moveTo>
                    <a:pt x="2" y="0"/>
                  </a:moveTo>
                  <a:lnTo>
                    <a:pt x="73" y="0"/>
                  </a:lnTo>
                  <a:cubicBezTo>
                    <a:pt x="74" y="0"/>
                    <a:pt x="75" y="1"/>
                    <a:pt x="75" y="2"/>
                  </a:cubicBezTo>
                  <a:lnTo>
                    <a:pt x="75" y="8"/>
                  </a:lnTo>
                  <a:cubicBezTo>
                    <a:pt x="75" y="10"/>
                    <a:pt x="74" y="11"/>
                    <a:pt x="73" y="11"/>
                  </a:cubicBezTo>
                  <a:lnTo>
                    <a:pt x="2" y="11"/>
                  </a:lnTo>
                  <a:cubicBezTo>
                    <a:pt x="1" y="11"/>
                    <a:pt x="0" y="10"/>
                    <a:pt x="0" y="8"/>
                  </a:cubicBezTo>
                  <a:lnTo>
                    <a:pt x="0" y="2"/>
                  </a:lnTo>
                  <a:cubicBezTo>
                    <a:pt x="0" y="1"/>
                    <a:pt x="1" y="0"/>
                    <a:pt x="2" y="0"/>
                  </a:cubicBezTo>
                  <a:close/>
                </a:path>
              </a:pathLst>
            </a:custGeom>
            <a:solidFill>
              <a:srgbClr val="99CC00"/>
            </a:solidFill>
            <a:ln w="6350">
              <a:solidFill>
                <a:srgbClr val="24211D"/>
              </a:solidFill>
              <a:round/>
              <a:headEnd/>
              <a:tailEnd/>
            </a:ln>
          </p:spPr>
          <p:txBody>
            <a:bodyPr rot="1080000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itchFamily="34" charset="0"/>
                <a:cs typeface="Arial"/>
              </a:endParaRPr>
            </a:p>
          </p:txBody>
        </p:sp>
        <p:sp>
          <p:nvSpPr>
            <p:cNvPr id="87" name="Freeform 25"/>
            <p:cNvSpPr>
              <a:spLocks noChangeAspect="1"/>
            </p:cNvSpPr>
            <p:nvPr/>
          </p:nvSpPr>
          <p:spPr bwMode="auto">
            <a:xfrm rot="16200000">
              <a:off x="2279204" y="5042564"/>
              <a:ext cx="569912" cy="161925"/>
            </a:xfrm>
            <a:custGeom>
              <a:avLst/>
              <a:gdLst>
                <a:gd name="T0" fmla="*/ 1590183 w 75"/>
                <a:gd name="T1" fmla="*/ 897943 h 11"/>
                <a:gd name="T2" fmla="*/ 43568 w 75"/>
                <a:gd name="T3" fmla="*/ 897943 h 11"/>
                <a:gd name="T4" fmla="*/ 0 w 75"/>
                <a:gd name="T5" fmla="*/ 734678 h 11"/>
                <a:gd name="T6" fmla="*/ 0 w 75"/>
                <a:gd name="T7" fmla="*/ 244893 h 11"/>
                <a:gd name="T8" fmla="*/ 43568 w 75"/>
                <a:gd name="T9" fmla="*/ 0 h 11"/>
                <a:gd name="T10" fmla="*/ 1590183 w 75"/>
                <a:gd name="T11" fmla="*/ 0 h 11"/>
                <a:gd name="T12" fmla="*/ 1633751 w 75"/>
                <a:gd name="T13" fmla="*/ 244893 h 11"/>
                <a:gd name="T14" fmla="*/ 1633751 w 75"/>
                <a:gd name="T15" fmla="*/ 734678 h 11"/>
                <a:gd name="T16" fmla="*/ 1590183 w 75"/>
                <a:gd name="T17" fmla="*/ 897943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5"/>
                <a:gd name="T28" fmla="*/ 0 h 11"/>
                <a:gd name="T29" fmla="*/ 75 w 75"/>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5" h="11">
                  <a:moveTo>
                    <a:pt x="73" y="11"/>
                  </a:moveTo>
                  <a:lnTo>
                    <a:pt x="2" y="11"/>
                  </a:lnTo>
                  <a:cubicBezTo>
                    <a:pt x="1" y="11"/>
                    <a:pt x="0" y="10"/>
                    <a:pt x="0" y="9"/>
                  </a:cubicBezTo>
                  <a:lnTo>
                    <a:pt x="0" y="3"/>
                  </a:lnTo>
                  <a:cubicBezTo>
                    <a:pt x="0" y="1"/>
                    <a:pt x="1" y="0"/>
                    <a:pt x="2" y="0"/>
                  </a:cubicBezTo>
                  <a:lnTo>
                    <a:pt x="73" y="0"/>
                  </a:lnTo>
                  <a:cubicBezTo>
                    <a:pt x="74" y="0"/>
                    <a:pt x="75" y="1"/>
                    <a:pt x="75" y="3"/>
                  </a:cubicBezTo>
                  <a:lnTo>
                    <a:pt x="75" y="9"/>
                  </a:lnTo>
                  <a:cubicBezTo>
                    <a:pt x="75" y="10"/>
                    <a:pt x="74" y="11"/>
                    <a:pt x="73" y="11"/>
                  </a:cubicBezTo>
                  <a:close/>
                </a:path>
              </a:pathLst>
            </a:custGeom>
            <a:solidFill>
              <a:srgbClr val="99CC00"/>
            </a:solidFill>
            <a:ln w="6350">
              <a:solidFill>
                <a:srgbClr val="000000"/>
              </a:solidFill>
              <a:round/>
              <a:headEnd/>
              <a:tailEnd/>
            </a:ln>
          </p:spPr>
          <p:txBody>
            <a:bodyPr rot="1080000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itchFamily="34" charset="0"/>
                <a:cs typeface="Arial"/>
              </a:endParaRPr>
            </a:p>
          </p:txBody>
        </p:sp>
        <p:sp>
          <p:nvSpPr>
            <p:cNvPr id="88" name="Freeform 27"/>
            <p:cNvSpPr>
              <a:spLocks noChangeAspect="1"/>
            </p:cNvSpPr>
            <p:nvPr/>
          </p:nvSpPr>
          <p:spPr bwMode="auto">
            <a:xfrm rot="16200000">
              <a:off x="626617" y="5067964"/>
              <a:ext cx="569912" cy="161925"/>
            </a:xfrm>
            <a:custGeom>
              <a:avLst/>
              <a:gdLst>
                <a:gd name="T0" fmla="*/ 43568 w 75"/>
                <a:gd name="T1" fmla="*/ 0 h 11"/>
                <a:gd name="T2" fmla="*/ 1590183 w 75"/>
                <a:gd name="T3" fmla="*/ 0 h 11"/>
                <a:gd name="T4" fmla="*/ 1633751 w 75"/>
                <a:gd name="T5" fmla="*/ 163265 h 11"/>
                <a:gd name="T6" fmla="*/ 1633751 w 75"/>
                <a:gd name="T7" fmla="*/ 653050 h 11"/>
                <a:gd name="T8" fmla="*/ 1590183 w 75"/>
                <a:gd name="T9" fmla="*/ 897943 h 11"/>
                <a:gd name="T10" fmla="*/ 43568 w 75"/>
                <a:gd name="T11" fmla="*/ 897943 h 11"/>
                <a:gd name="T12" fmla="*/ 0 w 75"/>
                <a:gd name="T13" fmla="*/ 653050 h 11"/>
                <a:gd name="T14" fmla="*/ 0 w 75"/>
                <a:gd name="T15" fmla="*/ 163265 h 11"/>
                <a:gd name="T16" fmla="*/ 43568 w 75"/>
                <a:gd name="T17" fmla="*/ 0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5"/>
                <a:gd name="T28" fmla="*/ 0 h 11"/>
                <a:gd name="T29" fmla="*/ 75 w 75"/>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5" h="11">
                  <a:moveTo>
                    <a:pt x="2" y="0"/>
                  </a:moveTo>
                  <a:lnTo>
                    <a:pt x="73" y="0"/>
                  </a:lnTo>
                  <a:cubicBezTo>
                    <a:pt x="74" y="0"/>
                    <a:pt x="75" y="1"/>
                    <a:pt x="75" y="2"/>
                  </a:cubicBezTo>
                  <a:lnTo>
                    <a:pt x="75" y="8"/>
                  </a:lnTo>
                  <a:cubicBezTo>
                    <a:pt x="75" y="10"/>
                    <a:pt x="74" y="11"/>
                    <a:pt x="73" y="11"/>
                  </a:cubicBezTo>
                  <a:lnTo>
                    <a:pt x="2" y="11"/>
                  </a:lnTo>
                  <a:cubicBezTo>
                    <a:pt x="1" y="11"/>
                    <a:pt x="0" y="10"/>
                    <a:pt x="0" y="8"/>
                  </a:cubicBezTo>
                  <a:lnTo>
                    <a:pt x="0" y="2"/>
                  </a:lnTo>
                  <a:cubicBezTo>
                    <a:pt x="0" y="1"/>
                    <a:pt x="1" y="0"/>
                    <a:pt x="2" y="0"/>
                  </a:cubicBezTo>
                  <a:close/>
                </a:path>
              </a:pathLst>
            </a:custGeom>
            <a:solidFill>
              <a:srgbClr val="99CC00"/>
            </a:solidFill>
            <a:ln w="6350">
              <a:solidFill>
                <a:srgbClr val="000000"/>
              </a:solidFill>
              <a:round/>
              <a:headEnd/>
              <a:tailEnd/>
            </a:ln>
          </p:spPr>
          <p:txBody>
            <a:bodyPr rot="1080000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itchFamily="34" charset="0"/>
                <a:cs typeface="Arial"/>
              </a:endParaRPr>
            </a:p>
          </p:txBody>
        </p:sp>
        <p:sp>
          <p:nvSpPr>
            <p:cNvPr id="89" name="Freeform 30"/>
            <p:cNvSpPr>
              <a:spLocks noChangeAspect="1"/>
            </p:cNvSpPr>
            <p:nvPr/>
          </p:nvSpPr>
          <p:spPr bwMode="auto">
            <a:xfrm rot="16200000">
              <a:off x="2287142" y="1299240"/>
              <a:ext cx="569912" cy="161925"/>
            </a:xfrm>
            <a:custGeom>
              <a:avLst/>
              <a:gdLst>
                <a:gd name="T0" fmla="*/ 1590178 w 75"/>
                <a:gd name="T1" fmla="*/ 897943 h 11"/>
                <a:gd name="T2" fmla="*/ 43568 w 75"/>
                <a:gd name="T3" fmla="*/ 897943 h 11"/>
                <a:gd name="T4" fmla="*/ 0 w 75"/>
                <a:gd name="T5" fmla="*/ 734678 h 11"/>
                <a:gd name="T6" fmla="*/ 0 w 75"/>
                <a:gd name="T7" fmla="*/ 244893 h 11"/>
                <a:gd name="T8" fmla="*/ 43568 w 75"/>
                <a:gd name="T9" fmla="*/ 0 h 11"/>
                <a:gd name="T10" fmla="*/ 1590178 w 75"/>
                <a:gd name="T11" fmla="*/ 0 h 11"/>
                <a:gd name="T12" fmla="*/ 1633747 w 75"/>
                <a:gd name="T13" fmla="*/ 244893 h 11"/>
                <a:gd name="T14" fmla="*/ 1633747 w 75"/>
                <a:gd name="T15" fmla="*/ 734678 h 11"/>
                <a:gd name="T16" fmla="*/ 1590178 w 75"/>
                <a:gd name="T17" fmla="*/ 897943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5"/>
                <a:gd name="T28" fmla="*/ 0 h 11"/>
                <a:gd name="T29" fmla="*/ 75 w 75"/>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5" h="11">
                  <a:moveTo>
                    <a:pt x="73" y="11"/>
                  </a:moveTo>
                  <a:lnTo>
                    <a:pt x="2" y="11"/>
                  </a:lnTo>
                  <a:cubicBezTo>
                    <a:pt x="1" y="11"/>
                    <a:pt x="0" y="10"/>
                    <a:pt x="0" y="9"/>
                  </a:cubicBezTo>
                  <a:lnTo>
                    <a:pt x="0" y="3"/>
                  </a:lnTo>
                  <a:cubicBezTo>
                    <a:pt x="0" y="1"/>
                    <a:pt x="1" y="0"/>
                    <a:pt x="2" y="0"/>
                  </a:cubicBezTo>
                  <a:lnTo>
                    <a:pt x="73" y="0"/>
                  </a:lnTo>
                  <a:cubicBezTo>
                    <a:pt x="74" y="0"/>
                    <a:pt x="75" y="1"/>
                    <a:pt x="75" y="3"/>
                  </a:cubicBezTo>
                  <a:lnTo>
                    <a:pt x="75" y="9"/>
                  </a:lnTo>
                  <a:cubicBezTo>
                    <a:pt x="75" y="10"/>
                    <a:pt x="74" y="11"/>
                    <a:pt x="73" y="11"/>
                  </a:cubicBezTo>
                  <a:close/>
                </a:path>
              </a:pathLst>
            </a:custGeom>
            <a:solidFill>
              <a:srgbClr val="99CC00"/>
            </a:solidFill>
            <a:ln w="6350">
              <a:solidFill>
                <a:srgbClr val="24211D"/>
              </a:solidFill>
              <a:round/>
              <a:headEnd/>
              <a:tailEnd/>
            </a:ln>
          </p:spPr>
          <p:txBody>
            <a:bodyPr rot="1080000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itchFamily="34" charset="0"/>
                <a:cs typeface="Arial"/>
              </a:endParaRPr>
            </a:p>
          </p:txBody>
        </p:sp>
        <p:cxnSp>
          <p:nvCxnSpPr>
            <p:cNvPr id="90" name="Elbow Connector 89"/>
            <p:cNvCxnSpPr/>
            <p:nvPr/>
          </p:nvCxnSpPr>
          <p:spPr bwMode="auto">
            <a:xfrm flipH="1" flipV="1">
              <a:off x="2674492" y="4302789"/>
              <a:ext cx="382588" cy="3175"/>
            </a:xfrm>
            <a:prstGeom prst="bentConnector3">
              <a:avLst>
                <a:gd name="adj1" fmla="val 50000"/>
              </a:avLst>
            </a:prstGeom>
            <a:noFill/>
            <a:ln w="3175" cap="flat" cmpd="sng" algn="ctr">
              <a:solidFill>
                <a:srgbClr val="000000"/>
              </a:solidFill>
              <a:prstDash val="solid"/>
              <a:headEnd type="oval" w="sm" len="sm"/>
              <a:tailEnd type="oval" w="sm" len="sm"/>
            </a:ln>
            <a:effectLst/>
          </p:spPr>
        </p:cxnSp>
        <p:cxnSp>
          <p:nvCxnSpPr>
            <p:cNvPr id="91" name="Elbow Connector 90"/>
            <p:cNvCxnSpPr/>
            <p:nvPr/>
          </p:nvCxnSpPr>
          <p:spPr bwMode="auto">
            <a:xfrm rot="16200000" flipH="1">
              <a:off x="2628454" y="4020214"/>
              <a:ext cx="449262" cy="127000"/>
            </a:xfrm>
            <a:prstGeom prst="bentConnector3">
              <a:avLst>
                <a:gd name="adj1" fmla="val 588"/>
              </a:avLst>
            </a:prstGeom>
            <a:noFill/>
            <a:ln w="3175" cap="flat" cmpd="sng" algn="ctr">
              <a:solidFill>
                <a:srgbClr val="000000"/>
              </a:solidFill>
              <a:prstDash val="solid"/>
              <a:headEnd type="oval" w="sm" len="sm"/>
              <a:tailEnd type="oval" w="sm" len="sm"/>
            </a:ln>
            <a:effectLst/>
          </p:spPr>
        </p:cxnSp>
        <p:cxnSp>
          <p:nvCxnSpPr>
            <p:cNvPr id="92" name="Elbow Connector 91"/>
            <p:cNvCxnSpPr/>
            <p:nvPr/>
          </p:nvCxnSpPr>
          <p:spPr bwMode="auto">
            <a:xfrm flipH="1" flipV="1">
              <a:off x="2550667" y="5261639"/>
              <a:ext cx="382588" cy="1587"/>
            </a:xfrm>
            <a:prstGeom prst="bentConnector3">
              <a:avLst>
                <a:gd name="adj1" fmla="val 50000"/>
              </a:avLst>
            </a:prstGeom>
            <a:noFill/>
            <a:ln w="3175" cap="flat" cmpd="sng" algn="ctr">
              <a:solidFill>
                <a:srgbClr val="000000"/>
              </a:solidFill>
              <a:prstDash val="solid"/>
              <a:headEnd type="oval" w="sm" len="sm"/>
              <a:tailEnd type="oval" w="sm" len="sm"/>
            </a:ln>
            <a:effectLst/>
          </p:spPr>
        </p:cxnSp>
        <p:sp>
          <p:nvSpPr>
            <p:cNvPr id="93" name="Text Box 255"/>
            <p:cNvSpPr txBox="1">
              <a:spLocks noChangeAspect="1" noChangeArrowheads="1"/>
            </p:cNvSpPr>
            <p:nvPr/>
          </p:nvSpPr>
          <p:spPr bwMode="auto">
            <a:xfrm>
              <a:off x="2933254" y="1188115"/>
              <a:ext cx="11461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Times New Roman" pitchFamily="18" charset="0"/>
                  <a:cs typeface="Times New Roman" pitchFamily="18" charset="0"/>
                </a:rPr>
                <a:t>- 30 kV</a:t>
              </a:r>
            </a:p>
          </p:txBody>
        </p:sp>
        <p:cxnSp>
          <p:nvCxnSpPr>
            <p:cNvPr id="94" name="Elbow Connector 93"/>
            <p:cNvCxnSpPr/>
            <p:nvPr/>
          </p:nvCxnSpPr>
          <p:spPr bwMode="auto">
            <a:xfrm flipH="1" flipV="1">
              <a:off x="2560192" y="1330990"/>
              <a:ext cx="382588" cy="1587"/>
            </a:xfrm>
            <a:prstGeom prst="bentConnector3">
              <a:avLst>
                <a:gd name="adj1" fmla="val 50000"/>
              </a:avLst>
            </a:prstGeom>
            <a:noFill/>
            <a:ln w="3175" cap="flat" cmpd="sng" algn="ctr">
              <a:solidFill>
                <a:srgbClr val="000000"/>
              </a:solidFill>
              <a:prstDash val="solid"/>
              <a:headEnd type="oval" w="sm" len="sm"/>
              <a:tailEnd type="oval" w="sm" len="sm"/>
            </a:ln>
            <a:effectLst/>
          </p:spPr>
        </p:cxnSp>
        <p:cxnSp>
          <p:nvCxnSpPr>
            <p:cNvPr id="95" name="Straight Arrow Connector 138"/>
            <p:cNvCxnSpPr>
              <a:cxnSpLocks noChangeAspect="1" noChangeShapeType="1"/>
              <a:stCxn id="80" idx="1"/>
              <a:endCxn id="98" idx="3"/>
            </p:cNvCxnSpPr>
            <p:nvPr/>
          </p:nvCxnSpPr>
          <p:spPr bwMode="auto">
            <a:xfrm flipH="1">
              <a:off x="1761680" y="3680262"/>
              <a:ext cx="1344612" cy="780484"/>
            </a:xfrm>
            <a:prstGeom prst="straightConnector1">
              <a:avLst/>
            </a:prstGeom>
            <a:noFill/>
            <a:ln w="9525" algn="ctr">
              <a:solidFill>
                <a:srgbClr val="000000"/>
              </a:solidFill>
              <a:round/>
              <a:headEnd type="none" w="sm" len="sm"/>
              <a:tailEnd type="triangle" w="sm" len="sm"/>
            </a:ln>
            <a:extLst>
              <a:ext uri="{909E8E84-426E-40DD-AFC4-6F175D3DCCD1}">
                <a14:hiddenFill xmlns:a14="http://schemas.microsoft.com/office/drawing/2010/main">
                  <a:noFill/>
                </a14:hiddenFill>
              </a:ext>
            </a:extLst>
          </p:spPr>
        </p:cxnSp>
        <p:sp>
          <p:nvSpPr>
            <p:cNvPr id="96" name="Right Arrow 95"/>
            <p:cNvSpPr/>
            <p:nvPr/>
          </p:nvSpPr>
          <p:spPr bwMode="auto">
            <a:xfrm>
              <a:off x="334517" y="4429789"/>
              <a:ext cx="3689350" cy="219075"/>
            </a:xfrm>
            <a:prstGeom prst="rightArrow">
              <a:avLst/>
            </a:prstGeom>
            <a:solidFill>
              <a:srgbClr val="FFFFFF">
                <a:lumMod val="85000"/>
              </a:srgbClr>
            </a:solidFill>
            <a:ln w="6350" cap="flat" cmpd="sng" algn="ctr">
              <a:solidFill>
                <a:srgbClr val="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pic>
          <p:nvPicPr>
            <p:cNvPr id="97" name="Picture 9"/>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41017" y="4461539"/>
              <a:ext cx="423863"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 name="Rectangle 10"/>
            <p:cNvSpPr>
              <a:spLocks noChangeAspect="1" noChangeArrowheads="1"/>
            </p:cNvSpPr>
            <p:nvPr/>
          </p:nvSpPr>
          <p:spPr bwMode="auto">
            <a:xfrm rot="16200000">
              <a:off x="1679129" y="4331364"/>
              <a:ext cx="165100" cy="423863"/>
            </a:xfrm>
            <a:prstGeom prst="rect">
              <a:avLst/>
            </a:prstGeom>
            <a:noFill/>
            <a:ln w="0">
              <a:solidFill>
                <a:srgbClr val="24211D"/>
              </a:solidFill>
              <a:miter lim="800000"/>
              <a:headEnd/>
              <a:tailEnd/>
            </a:ln>
            <a:extLst>
              <a:ext uri="{909E8E84-426E-40DD-AFC4-6F175D3DCCD1}">
                <a14:hiddenFill xmlns:a14="http://schemas.microsoft.com/office/drawing/2010/main">
                  <a:solidFill>
                    <a:srgbClr val="FFFFFF"/>
                  </a:solidFill>
                </a14:hiddenFill>
              </a:ext>
            </a:extLst>
          </p:spPr>
          <p:txBody>
            <a:bodyPr vert="eaVert"/>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itchFamily="34" charset="0"/>
                <a:cs typeface="Times New Roman" pitchFamily="18" charset="0"/>
              </a:endParaRPr>
            </a:p>
          </p:txBody>
        </p:sp>
        <p:sp>
          <p:nvSpPr>
            <p:cNvPr id="99" name="Rectangle 46"/>
            <p:cNvSpPr>
              <a:spLocks noChangeAspect="1" noChangeArrowheads="1"/>
            </p:cNvSpPr>
            <p:nvPr/>
          </p:nvSpPr>
          <p:spPr bwMode="auto">
            <a:xfrm>
              <a:off x="2876554" y="2794344"/>
              <a:ext cx="15271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24211D"/>
                  </a:solidFill>
                  <a:effectLst/>
                  <a:uLnTx/>
                  <a:uFillTx/>
                  <a:latin typeface="Times New Roman" pitchFamily="18" charset="0"/>
                  <a:cs typeface="Times New Roman" pitchFamily="18" charset="0"/>
                </a:rPr>
                <a:t>magnetic filter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24211D"/>
                  </a:solidFill>
                  <a:effectLst/>
                  <a:uLnTx/>
                  <a:uFillTx/>
                  <a:latin typeface="Times New Roman" pitchFamily="18" charset="0"/>
                  <a:cs typeface="Times New Roman" pitchFamily="18" charset="0"/>
                </a:rPr>
                <a:t>region (field maximum)</a:t>
              </a:r>
              <a:endParaRPr kumimoji="0" lang="en-US" sz="1400" b="0" i="0" u="none" strike="noStrike" kern="0" cap="none" spc="0" normalizeH="0" baseline="0" noProof="0" dirty="0">
                <a:ln>
                  <a:noFill/>
                </a:ln>
                <a:solidFill>
                  <a:srgbClr val="000000"/>
                </a:solidFill>
                <a:effectLst/>
                <a:uLnTx/>
                <a:uFillTx/>
                <a:latin typeface="Times New Roman" pitchFamily="18" charset="0"/>
                <a:cs typeface="Times New Roman" pitchFamily="18" charset="0"/>
              </a:endParaRPr>
            </a:p>
          </p:txBody>
        </p:sp>
        <p:cxnSp>
          <p:nvCxnSpPr>
            <p:cNvPr id="100" name="Straight Arrow Connector 45"/>
            <p:cNvCxnSpPr>
              <a:cxnSpLocks noChangeAspect="1" noChangeShapeType="1"/>
            </p:cNvCxnSpPr>
            <p:nvPr/>
          </p:nvCxnSpPr>
          <p:spPr bwMode="auto">
            <a:xfrm flipH="1">
              <a:off x="1756917" y="3080415"/>
              <a:ext cx="1257300" cy="1196975"/>
            </a:xfrm>
            <a:prstGeom prst="straightConnector1">
              <a:avLst/>
            </a:prstGeom>
            <a:noFill/>
            <a:ln w="9525" algn="ctr">
              <a:solidFill>
                <a:srgbClr val="000000"/>
              </a:solidFill>
              <a:round/>
              <a:headEnd type="none" w="sm" len="sm"/>
              <a:tailEnd type="triangle" w="sm" len="sm"/>
            </a:ln>
            <a:extLst>
              <a:ext uri="{909E8E84-426E-40DD-AFC4-6F175D3DCCD1}">
                <a14:hiddenFill xmlns:a14="http://schemas.microsoft.com/office/drawing/2010/main">
                  <a:noFill/>
                </a14:hiddenFill>
              </a:ext>
            </a:extLst>
          </p:spPr>
        </p:cxnSp>
        <p:sp>
          <p:nvSpPr>
            <p:cNvPr id="101" name="Rectangle 45"/>
            <p:cNvSpPr>
              <a:spLocks noChangeAspect="1" noChangeArrowheads="1"/>
            </p:cNvSpPr>
            <p:nvPr/>
          </p:nvSpPr>
          <p:spPr bwMode="auto">
            <a:xfrm>
              <a:off x="107504" y="4318664"/>
              <a:ext cx="890588"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24211D"/>
                  </a:solidFill>
                  <a:effectLst/>
                  <a:uLnTx/>
                  <a:uFillTx/>
                  <a:latin typeface="Times New Roman" pitchFamily="18" charset="0"/>
                  <a:cs typeface="Times New Roman" pitchFamily="18" charset="0"/>
                </a:rPr>
                <a:t>Neutron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24211D"/>
                  </a:solidFill>
                  <a:effectLst/>
                  <a:uLnTx/>
                  <a:uFillTx/>
                  <a:latin typeface="Times New Roman" pitchFamily="18" charset="0"/>
                  <a:cs typeface="Times New Roman" pitchFamily="18" charset="0"/>
                </a:rPr>
                <a:t>beam</a:t>
              </a:r>
              <a:endParaRPr kumimoji="0" lang="en-US" sz="1400" b="0" i="0" u="none" strike="noStrike" kern="0" cap="none" spc="0" normalizeH="0" baseline="0" noProof="0">
                <a:ln>
                  <a:noFill/>
                </a:ln>
                <a:solidFill>
                  <a:srgbClr val="000000"/>
                </a:solidFill>
                <a:effectLst/>
                <a:uLnTx/>
                <a:uFillTx/>
                <a:latin typeface="Times New Roman" pitchFamily="18" charset="0"/>
                <a:cs typeface="Times New Roman" pitchFamily="18" charset="0"/>
              </a:endParaRPr>
            </a:p>
          </p:txBody>
        </p:sp>
        <p:sp>
          <p:nvSpPr>
            <p:cNvPr id="102" name="Rectangle 46"/>
            <p:cNvSpPr>
              <a:spLocks noChangeAspect="1" noChangeArrowheads="1"/>
            </p:cNvSpPr>
            <p:nvPr/>
          </p:nvSpPr>
          <p:spPr bwMode="auto">
            <a:xfrm>
              <a:off x="3017392" y="2193002"/>
              <a:ext cx="13843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24211D"/>
                  </a:solidFill>
                  <a:effectLst/>
                  <a:uLnTx/>
                  <a:uFillTx/>
                  <a:latin typeface="Times New Roman" pitchFamily="18" charset="0"/>
                  <a:cs typeface="Times New Roman" pitchFamily="18" charset="0"/>
                </a:rPr>
                <a:t>TOF region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24211D"/>
                  </a:solidFill>
                  <a:effectLst/>
                  <a:uLnTx/>
                  <a:uFillTx/>
                  <a:latin typeface="Times New Roman" pitchFamily="18" charset="0"/>
                  <a:cs typeface="Times New Roman" pitchFamily="18" charset="0"/>
                </a:rPr>
                <a:t> (low field)</a:t>
              </a:r>
              <a:endParaRPr kumimoji="0" lang="en-US" sz="1400" b="0" i="0" u="none" strike="noStrike" kern="0" cap="none" spc="0" normalizeH="0" baseline="0" noProof="0" dirty="0">
                <a:ln>
                  <a:noFill/>
                </a:ln>
                <a:solidFill>
                  <a:srgbClr val="000000"/>
                </a:solidFill>
                <a:effectLst/>
                <a:uLnTx/>
                <a:uFillTx/>
                <a:latin typeface="Times New Roman" pitchFamily="18" charset="0"/>
                <a:cs typeface="Times New Roman" pitchFamily="18" charset="0"/>
              </a:endParaRPr>
            </a:p>
          </p:txBody>
        </p:sp>
        <p:grpSp>
          <p:nvGrpSpPr>
            <p:cNvPr id="103" name="Group 45"/>
            <p:cNvGrpSpPr>
              <a:grpSpLocks/>
            </p:cNvGrpSpPr>
            <p:nvPr/>
          </p:nvGrpSpPr>
          <p:grpSpPr bwMode="auto">
            <a:xfrm rot="16200000">
              <a:off x="-222695" y="2913727"/>
              <a:ext cx="3965574" cy="776288"/>
              <a:chOff x="2242" y="2166"/>
              <a:chExt cx="2498" cy="489"/>
            </a:xfrm>
          </p:grpSpPr>
          <p:sp>
            <p:nvSpPr>
              <p:cNvPr id="124" name="Freeform 46"/>
              <p:cNvSpPr>
                <a:spLocks/>
              </p:cNvSpPr>
              <p:nvPr/>
            </p:nvSpPr>
            <p:spPr bwMode="auto">
              <a:xfrm>
                <a:off x="2242" y="2166"/>
                <a:ext cx="2494" cy="180"/>
              </a:xfrm>
              <a:custGeom>
                <a:avLst/>
                <a:gdLst>
                  <a:gd name="T0" fmla="*/ 19441 w 1410"/>
                  <a:gd name="T1" fmla="*/ 0 h 413"/>
                  <a:gd name="T2" fmla="*/ 42902 w 1410"/>
                  <a:gd name="T3" fmla="*/ 0 h 413"/>
                  <a:gd name="T4" fmla="*/ 65649 w 1410"/>
                  <a:gd name="T5" fmla="*/ 0 h 413"/>
                  <a:gd name="T6" fmla="*/ 88997 w 1410"/>
                  <a:gd name="T7" fmla="*/ 0 h 413"/>
                  <a:gd name="T8" fmla="*/ 112384 w 1410"/>
                  <a:gd name="T9" fmla="*/ 0 h 413"/>
                  <a:gd name="T10" fmla="*/ 135203 w 1410"/>
                  <a:gd name="T11" fmla="*/ 0 h 413"/>
                  <a:gd name="T12" fmla="*/ 158656 w 1410"/>
                  <a:gd name="T13" fmla="*/ 0 h 413"/>
                  <a:gd name="T14" fmla="*/ 182055 w 1410"/>
                  <a:gd name="T15" fmla="*/ 0 h 413"/>
                  <a:gd name="T16" fmla="*/ 205392 w 1410"/>
                  <a:gd name="T17" fmla="*/ 0 h 413"/>
                  <a:gd name="T18" fmla="*/ 228086 w 1410"/>
                  <a:gd name="T19" fmla="*/ 0 h 413"/>
                  <a:gd name="T20" fmla="*/ 251118 w 1410"/>
                  <a:gd name="T21" fmla="*/ 0 h 413"/>
                  <a:gd name="T22" fmla="*/ 273712 w 1410"/>
                  <a:gd name="T23" fmla="*/ 0 h 413"/>
                  <a:gd name="T24" fmla="*/ 297398 w 1410"/>
                  <a:gd name="T25" fmla="*/ 0 h 413"/>
                  <a:gd name="T26" fmla="*/ 320785 w 1410"/>
                  <a:gd name="T27" fmla="*/ 0 h 413"/>
                  <a:gd name="T28" fmla="*/ 344176 w 1410"/>
                  <a:gd name="T29" fmla="*/ 0 h 413"/>
                  <a:gd name="T30" fmla="*/ 366876 w 1410"/>
                  <a:gd name="T31" fmla="*/ 0 h 413"/>
                  <a:gd name="T32" fmla="*/ 390329 w 1410"/>
                  <a:gd name="T33" fmla="*/ 0 h 413"/>
                  <a:gd name="T34" fmla="*/ 413728 w 1410"/>
                  <a:gd name="T35" fmla="*/ 0 h 413"/>
                  <a:gd name="T36" fmla="*/ 435834 w 1410"/>
                  <a:gd name="T37" fmla="*/ 0 h 413"/>
                  <a:gd name="T38" fmla="*/ 459796 w 1410"/>
                  <a:gd name="T39" fmla="*/ 0 h 413"/>
                  <a:gd name="T40" fmla="*/ 482976 w 1410"/>
                  <a:gd name="T41" fmla="*/ 0 h 413"/>
                  <a:gd name="T42" fmla="*/ 505383 w 1410"/>
                  <a:gd name="T43" fmla="*/ 0 h 413"/>
                  <a:gd name="T44" fmla="*/ 529071 w 1410"/>
                  <a:gd name="T45" fmla="*/ 0 h 413"/>
                  <a:gd name="T46" fmla="*/ 552456 w 1410"/>
                  <a:gd name="T47" fmla="*/ 0 h 413"/>
                  <a:gd name="T48" fmla="*/ 574651 w 1410"/>
                  <a:gd name="T49" fmla="*/ 0 h 413"/>
                  <a:gd name="T50" fmla="*/ 598059 w 1410"/>
                  <a:gd name="T51" fmla="*/ 0 h 413"/>
                  <a:gd name="T52" fmla="*/ 621922 w 1410"/>
                  <a:gd name="T53" fmla="*/ 0 h 413"/>
                  <a:gd name="T54" fmla="*/ 644191 w 1410"/>
                  <a:gd name="T55" fmla="*/ 0 h 413"/>
                  <a:gd name="T56" fmla="*/ 667506 w 1410"/>
                  <a:gd name="T57" fmla="*/ 0 h 413"/>
                  <a:gd name="T58" fmla="*/ 691556 w 1410"/>
                  <a:gd name="T59" fmla="*/ 0 h 413"/>
                  <a:gd name="T60" fmla="*/ 714655 w 1410"/>
                  <a:gd name="T61" fmla="*/ 0 h 413"/>
                  <a:gd name="T62" fmla="*/ 737005 w 1410"/>
                  <a:gd name="T63" fmla="*/ 0 h 413"/>
                  <a:gd name="T64" fmla="*/ 760242 w 1410"/>
                  <a:gd name="T65" fmla="*/ 0 h 413"/>
                  <a:gd name="T66" fmla="*/ 784133 w 1410"/>
                  <a:gd name="T67" fmla="*/ 0 h 413"/>
                  <a:gd name="T68" fmla="*/ 806324 w 1410"/>
                  <a:gd name="T69" fmla="*/ 0 h 413"/>
                  <a:gd name="T70" fmla="*/ 829738 w 1410"/>
                  <a:gd name="T71" fmla="*/ 0 h 413"/>
                  <a:gd name="T72" fmla="*/ 853797 w 1410"/>
                  <a:gd name="T73" fmla="*/ 0 h 413"/>
                  <a:gd name="T74" fmla="*/ 877074 w 1410"/>
                  <a:gd name="T75" fmla="*/ 0 h 413"/>
                  <a:gd name="T76" fmla="*/ 899179 w 1410"/>
                  <a:gd name="T77" fmla="*/ 0 h 413"/>
                  <a:gd name="T78" fmla="*/ 922591 w 1410"/>
                  <a:gd name="T79" fmla="*/ 0 h 413"/>
                  <a:gd name="T80" fmla="*/ 945458 w 1410"/>
                  <a:gd name="T81" fmla="*/ 0 h 413"/>
                  <a:gd name="T82" fmla="*/ 968850 w 1410"/>
                  <a:gd name="T83" fmla="*/ 0 h 413"/>
                  <a:gd name="T84" fmla="*/ 991915 w 1410"/>
                  <a:gd name="T85" fmla="*/ 0 h 413"/>
                  <a:gd name="T86" fmla="*/ 1015805 w 1410"/>
                  <a:gd name="T87" fmla="*/ 0 h 413"/>
                  <a:gd name="T88" fmla="*/ 1038006 w 1410"/>
                  <a:gd name="T89" fmla="*/ 0 h 413"/>
                  <a:gd name="T90" fmla="*/ 1061432 w 1410"/>
                  <a:gd name="T91" fmla="*/ 0 h 413"/>
                  <a:gd name="T92" fmla="*/ 1084763 w 1410"/>
                  <a:gd name="T93" fmla="*/ 0 h 413"/>
                  <a:gd name="T94" fmla="*/ 1107667 w 1410"/>
                  <a:gd name="T95" fmla="*/ 0 h 413"/>
                  <a:gd name="T96" fmla="*/ 1131082 w 1410"/>
                  <a:gd name="T97" fmla="*/ 0 h 413"/>
                  <a:gd name="T98" fmla="*/ 1154441 w 1410"/>
                  <a:gd name="T99" fmla="*/ 0 h 413"/>
                  <a:gd name="T100" fmla="*/ 1177136 w 1410"/>
                  <a:gd name="T101" fmla="*/ 0 h 413"/>
                  <a:gd name="T102" fmla="*/ 1200520 w 1410"/>
                  <a:gd name="T103" fmla="*/ 0 h 413"/>
                  <a:gd name="T104" fmla="*/ 1223581 w 1410"/>
                  <a:gd name="T105" fmla="*/ 0 h 413"/>
                  <a:gd name="T106" fmla="*/ 1246407 w 1410"/>
                  <a:gd name="T107" fmla="*/ 0 h 413"/>
                  <a:gd name="T108" fmla="*/ 1269922 w 1410"/>
                  <a:gd name="T109" fmla="*/ 0 h 413"/>
                  <a:gd name="T110" fmla="*/ 1293258 w 1410"/>
                  <a:gd name="T111" fmla="*/ 0 h 413"/>
                  <a:gd name="T112" fmla="*/ 1316660 w 1410"/>
                  <a:gd name="T113" fmla="*/ 0 h 41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410"/>
                  <a:gd name="T172" fmla="*/ 0 h 413"/>
                  <a:gd name="T173" fmla="*/ 1410 w 1410"/>
                  <a:gd name="T174" fmla="*/ 413 h 41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410" h="413">
                    <a:moveTo>
                      <a:pt x="0" y="179"/>
                    </a:moveTo>
                    <a:lnTo>
                      <a:pt x="3" y="180"/>
                    </a:lnTo>
                    <a:lnTo>
                      <a:pt x="7" y="182"/>
                    </a:lnTo>
                    <a:lnTo>
                      <a:pt x="10" y="184"/>
                    </a:lnTo>
                    <a:lnTo>
                      <a:pt x="14" y="185"/>
                    </a:lnTo>
                    <a:lnTo>
                      <a:pt x="17" y="188"/>
                    </a:lnTo>
                    <a:lnTo>
                      <a:pt x="21" y="190"/>
                    </a:lnTo>
                    <a:lnTo>
                      <a:pt x="24" y="192"/>
                    </a:lnTo>
                    <a:lnTo>
                      <a:pt x="28" y="194"/>
                    </a:lnTo>
                    <a:lnTo>
                      <a:pt x="31" y="197"/>
                    </a:lnTo>
                    <a:lnTo>
                      <a:pt x="35" y="200"/>
                    </a:lnTo>
                    <a:lnTo>
                      <a:pt x="39" y="203"/>
                    </a:lnTo>
                    <a:lnTo>
                      <a:pt x="42" y="206"/>
                    </a:lnTo>
                    <a:lnTo>
                      <a:pt x="46" y="209"/>
                    </a:lnTo>
                    <a:lnTo>
                      <a:pt x="49" y="213"/>
                    </a:lnTo>
                    <a:lnTo>
                      <a:pt x="53" y="216"/>
                    </a:lnTo>
                    <a:lnTo>
                      <a:pt x="56" y="220"/>
                    </a:lnTo>
                    <a:lnTo>
                      <a:pt x="60" y="224"/>
                    </a:lnTo>
                    <a:lnTo>
                      <a:pt x="63" y="228"/>
                    </a:lnTo>
                    <a:lnTo>
                      <a:pt x="67" y="232"/>
                    </a:lnTo>
                    <a:lnTo>
                      <a:pt x="70" y="236"/>
                    </a:lnTo>
                    <a:lnTo>
                      <a:pt x="74" y="241"/>
                    </a:lnTo>
                    <a:lnTo>
                      <a:pt x="77" y="245"/>
                    </a:lnTo>
                    <a:lnTo>
                      <a:pt x="81" y="250"/>
                    </a:lnTo>
                    <a:lnTo>
                      <a:pt x="84" y="255"/>
                    </a:lnTo>
                    <a:lnTo>
                      <a:pt x="88" y="259"/>
                    </a:lnTo>
                    <a:lnTo>
                      <a:pt x="91" y="264"/>
                    </a:lnTo>
                    <a:lnTo>
                      <a:pt x="95" y="269"/>
                    </a:lnTo>
                    <a:lnTo>
                      <a:pt x="99" y="273"/>
                    </a:lnTo>
                    <a:lnTo>
                      <a:pt x="102" y="278"/>
                    </a:lnTo>
                    <a:lnTo>
                      <a:pt x="106" y="282"/>
                    </a:lnTo>
                    <a:lnTo>
                      <a:pt x="109" y="287"/>
                    </a:lnTo>
                    <a:lnTo>
                      <a:pt x="113" y="291"/>
                    </a:lnTo>
                    <a:lnTo>
                      <a:pt x="116" y="295"/>
                    </a:lnTo>
                    <a:lnTo>
                      <a:pt x="120" y="299"/>
                    </a:lnTo>
                    <a:lnTo>
                      <a:pt x="123" y="302"/>
                    </a:lnTo>
                    <a:lnTo>
                      <a:pt x="127" y="306"/>
                    </a:lnTo>
                    <a:lnTo>
                      <a:pt x="130" y="309"/>
                    </a:lnTo>
                    <a:lnTo>
                      <a:pt x="134" y="312"/>
                    </a:lnTo>
                    <a:lnTo>
                      <a:pt x="137" y="315"/>
                    </a:lnTo>
                    <a:lnTo>
                      <a:pt x="141" y="317"/>
                    </a:lnTo>
                    <a:lnTo>
                      <a:pt x="144" y="320"/>
                    </a:lnTo>
                    <a:lnTo>
                      <a:pt x="148" y="322"/>
                    </a:lnTo>
                    <a:lnTo>
                      <a:pt x="151" y="324"/>
                    </a:lnTo>
                    <a:lnTo>
                      <a:pt x="155" y="325"/>
                    </a:lnTo>
                    <a:lnTo>
                      <a:pt x="159" y="327"/>
                    </a:lnTo>
                    <a:lnTo>
                      <a:pt x="162" y="328"/>
                    </a:lnTo>
                    <a:lnTo>
                      <a:pt x="166" y="329"/>
                    </a:lnTo>
                    <a:lnTo>
                      <a:pt x="169" y="330"/>
                    </a:lnTo>
                    <a:lnTo>
                      <a:pt x="172" y="331"/>
                    </a:lnTo>
                    <a:lnTo>
                      <a:pt x="176" y="332"/>
                    </a:lnTo>
                    <a:lnTo>
                      <a:pt x="180" y="333"/>
                    </a:lnTo>
                    <a:lnTo>
                      <a:pt x="183" y="333"/>
                    </a:lnTo>
                    <a:lnTo>
                      <a:pt x="187" y="334"/>
                    </a:lnTo>
                    <a:lnTo>
                      <a:pt x="190" y="334"/>
                    </a:lnTo>
                    <a:lnTo>
                      <a:pt x="194" y="334"/>
                    </a:lnTo>
                    <a:lnTo>
                      <a:pt x="197" y="334"/>
                    </a:lnTo>
                    <a:lnTo>
                      <a:pt x="201" y="335"/>
                    </a:lnTo>
                    <a:lnTo>
                      <a:pt x="204" y="335"/>
                    </a:lnTo>
                    <a:lnTo>
                      <a:pt x="208" y="335"/>
                    </a:lnTo>
                    <a:lnTo>
                      <a:pt x="211" y="335"/>
                    </a:lnTo>
                    <a:lnTo>
                      <a:pt x="215" y="335"/>
                    </a:lnTo>
                    <a:lnTo>
                      <a:pt x="219" y="335"/>
                    </a:lnTo>
                    <a:lnTo>
                      <a:pt x="222" y="335"/>
                    </a:lnTo>
                    <a:lnTo>
                      <a:pt x="225" y="335"/>
                    </a:lnTo>
                    <a:lnTo>
                      <a:pt x="229" y="335"/>
                    </a:lnTo>
                    <a:lnTo>
                      <a:pt x="232" y="334"/>
                    </a:lnTo>
                    <a:lnTo>
                      <a:pt x="236" y="334"/>
                    </a:lnTo>
                    <a:lnTo>
                      <a:pt x="240" y="334"/>
                    </a:lnTo>
                    <a:lnTo>
                      <a:pt x="243" y="334"/>
                    </a:lnTo>
                    <a:lnTo>
                      <a:pt x="247" y="334"/>
                    </a:lnTo>
                    <a:lnTo>
                      <a:pt x="250" y="333"/>
                    </a:lnTo>
                    <a:lnTo>
                      <a:pt x="254" y="333"/>
                    </a:lnTo>
                    <a:lnTo>
                      <a:pt x="257" y="332"/>
                    </a:lnTo>
                    <a:lnTo>
                      <a:pt x="261" y="332"/>
                    </a:lnTo>
                    <a:lnTo>
                      <a:pt x="264" y="331"/>
                    </a:lnTo>
                    <a:lnTo>
                      <a:pt x="268" y="330"/>
                    </a:lnTo>
                    <a:lnTo>
                      <a:pt x="271" y="330"/>
                    </a:lnTo>
                    <a:lnTo>
                      <a:pt x="275" y="329"/>
                    </a:lnTo>
                    <a:lnTo>
                      <a:pt x="278" y="328"/>
                    </a:lnTo>
                    <a:lnTo>
                      <a:pt x="282" y="327"/>
                    </a:lnTo>
                    <a:lnTo>
                      <a:pt x="285" y="326"/>
                    </a:lnTo>
                    <a:lnTo>
                      <a:pt x="289" y="325"/>
                    </a:lnTo>
                    <a:lnTo>
                      <a:pt x="292" y="325"/>
                    </a:lnTo>
                    <a:lnTo>
                      <a:pt x="296" y="324"/>
                    </a:lnTo>
                    <a:lnTo>
                      <a:pt x="300" y="325"/>
                    </a:lnTo>
                    <a:lnTo>
                      <a:pt x="303" y="325"/>
                    </a:lnTo>
                    <a:lnTo>
                      <a:pt x="307" y="327"/>
                    </a:lnTo>
                    <a:lnTo>
                      <a:pt x="310" y="331"/>
                    </a:lnTo>
                    <a:lnTo>
                      <a:pt x="314" y="336"/>
                    </a:lnTo>
                    <a:lnTo>
                      <a:pt x="317" y="343"/>
                    </a:lnTo>
                    <a:lnTo>
                      <a:pt x="321" y="351"/>
                    </a:lnTo>
                    <a:lnTo>
                      <a:pt x="324" y="361"/>
                    </a:lnTo>
                    <a:lnTo>
                      <a:pt x="328" y="371"/>
                    </a:lnTo>
                    <a:lnTo>
                      <a:pt x="331" y="381"/>
                    </a:lnTo>
                    <a:lnTo>
                      <a:pt x="335" y="390"/>
                    </a:lnTo>
                    <a:lnTo>
                      <a:pt x="338" y="398"/>
                    </a:lnTo>
                    <a:lnTo>
                      <a:pt x="342" y="404"/>
                    </a:lnTo>
                    <a:lnTo>
                      <a:pt x="345" y="409"/>
                    </a:lnTo>
                    <a:lnTo>
                      <a:pt x="349" y="412"/>
                    </a:lnTo>
                    <a:lnTo>
                      <a:pt x="352" y="413"/>
                    </a:lnTo>
                    <a:lnTo>
                      <a:pt x="356" y="412"/>
                    </a:lnTo>
                    <a:lnTo>
                      <a:pt x="360" y="409"/>
                    </a:lnTo>
                    <a:lnTo>
                      <a:pt x="363" y="404"/>
                    </a:lnTo>
                    <a:lnTo>
                      <a:pt x="367" y="398"/>
                    </a:lnTo>
                    <a:lnTo>
                      <a:pt x="370" y="390"/>
                    </a:lnTo>
                    <a:lnTo>
                      <a:pt x="374" y="380"/>
                    </a:lnTo>
                    <a:lnTo>
                      <a:pt x="377" y="369"/>
                    </a:lnTo>
                    <a:lnTo>
                      <a:pt x="381" y="358"/>
                    </a:lnTo>
                    <a:lnTo>
                      <a:pt x="384" y="348"/>
                    </a:lnTo>
                    <a:lnTo>
                      <a:pt x="388" y="338"/>
                    </a:lnTo>
                    <a:lnTo>
                      <a:pt x="391" y="329"/>
                    </a:lnTo>
                    <a:lnTo>
                      <a:pt x="395" y="322"/>
                    </a:lnTo>
                    <a:lnTo>
                      <a:pt x="398" y="317"/>
                    </a:lnTo>
                    <a:lnTo>
                      <a:pt x="402" y="312"/>
                    </a:lnTo>
                    <a:lnTo>
                      <a:pt x="405" y="308"/>
                    </a:lnTo>
                    <a:lnTo>
                      <a:pt x="409" y="305"/>
                    </a:lnTo>
                    <a:lnTo>
                      <a:pt x="412" y="303"/>
                    </a:lnTo>
                    <a:lnTo>
                      <a:pt x="416" y="300"/>
                    </a:lnTo>
                    <a:lnTo>
                      <a:pt x="420" y="297"/>
                    </a:lnTo>
                    <a:lnTo>
                      <a:pt x="423" y="294"/>
                    </a:lnTo>
                    <a:lnTo>
                      <a:pt x="426" y="290"/>
                    </a:lnTo>
                    <a:lnTo>
                      <a:pt x="430" y="286"/>
                    </a:lnTo>
                    <a:lnTo>
                      <a:pt x="433" y="282"/>
                    </a:lnTo>
                    <a:lnTo>
                      <a:pt x="437" y="278"/>
                    </a:lnTo>
                    <a:lnTo>
                      <a:pt x="441" y="273"/>
                    </a:lnTo>
                    <a:lnTo>
                      <a:pt x="444" y="268"/>
                    </a:lnTo>
                    <a:lnTo>
                      <a:pt x="448" y="263"/>
                    </a:lnTo>
                    <a:lnTo>
                      <a:pt x="451" y="257"/>
                    </a:lnTo>
                    <a:lnTo>
                      <a:pt x="455" y="251"/>
                    </a:lnTo>
                    <a:lnTo>
                      <a:pt x="458" y="245"/>
                    </a:lnTo>
                    <a:lnTo>
                      <a:pt x="462" y="238"/>
                    </a:lnTo>
                    <a:lnTo>
                      <a:pt x="465" y="231"/>
                    </a:lnTo>
                    <a:lnTo>
                      <a:pt x="469" y="224"/>
                    </a:lnTo>
                    <a:lnTo>
                      <a:pt x="472" y="217"/>
                    </a:lnTo>
                    <a:lnTo>
                      <a:pt x="476" y="210"/>
                    </a:lnTo>
                    <a:lnTo>
                      <a:pt x="479" y="202"/>
                    </a:lnTo>
                    <a:lnTo>
                      <a:pt x="483" y="194"/>
                    </a:lnTo>
                    <a:lnTo>
                      <a:pt x="486" y="187"/>
                    </a:lnTo>
                    <a:lnTo>
                      <a:pt x="490" y="179"/>
                    </a:lnTo>
                    <a:lnTo>
                      <a:pt x="493" y="172"/>
                    </a:lnTo>
                    <a:lnTo>
                      <a:pt x="497" y="164"/>
                    </a:lnTo>
                    <a:lnTo>
                      <a:pt x="501" y="157"/>
                    </a:lnTo>
                    <a:lnTo>
                      <a:pt x="504" y="150"/>
                    </a:lnTo>
                    <a:lnTo>
                      <a:pt x="508" y="142"/>
                    </a:lnTo>
                    <a:lnTo>
                      <a:pt x="511" y="135"/>
                    </a:lnTo>
                    <a:lnTo>
                      <a:pt x="515" y="128"/>
                    </a:lnTo>
                    <a:lnTo>
                      <a:pt x="518" y="122"/>
                    </a:lnTo>
                    <a:lnTo>
                      <a:pt x="522" y="115"/>
                    </a:lnTo>
                    <a:lnTo>
                      <a:pt x="525" y="109"/>
                    </a:lnTo>
                    <a:lnTo>
                      <a:pt x="529" y="103"/>
                    </a:lnTo>
                    <a:lnTo>
                      <a:pt x="532" y="98"/>
                    </a:lnTo>
                    <a:lnTo>
                      <a:pt x="536" y="92"/>
                    </a:lnTo>
                    <a:lnTo>
                      <a:pt x="539" y="87"/>
                    </a:lnTo>
                    <a:lnTo>
                      <a:pt x="543" y="82"/>
                    </a:lnTo>
                    <a:lnTo>
                      <a:pt x="546" y="77"/>
                    </a:lnTo>
                    <a:lnTo>
                      <a:pt x="550" y="73"/>
                    </a:lnTo>
                    <a:lnTo>
                      <a:pt x="553" y="69"/>
                    </a:lnTo>
                    <a:lnTo>
                      <a:pt x="557" y="65"/>
                    </a:lnTo>
                    <a:lnTo>
                      <a:pt x="561" y="61"/>
                    </a:lnTo>
                    <a:lnTo>
                      <a:pt x="564" y="57"/>
                    </a:lnTo>
                    <a:lnTo>
                      <a:pt x="568" y="54"/>
                    </a:lnTo>
                    <a:lnTo>
                      <a:pt x="571" y="51"/>
                    </a:lnTo>
                    <a:lnTo>
                      <a:pt x="575" y="48"/>
                    </a:lnTo>
                    <a:lnTo>
                      <a:pt x="578" y="45"/>
                    </a:lnTo>
                    <a:lnTo>
                      <a:pt x="582" y="43"/>
                    </a:lnTo>
                    <a:lnTo>
                      <a:pt x="585" y="40"/>
                    </a:lnTo>
                    <a:lnTo>
                      <a:pt x="589" y="38"/>
                    </a:lnTo>
                    <a:lnTo>
                      <a:pt x="592" y="35"/>
                    </a:lnTo>
                    <a:lnTo>
                      <a:pt x="596" y="33"/>
                    </a:lnTo>
                    <a:lnTo>
                      <a:pt x="599" y="31"/>
                    </a:lnTo>
                    <a:lnTo>
                      <a:pt x="603" y="30"/>
                    </a:lnTo>
                    <a:lnTo>
                      <a:pt x="606" y="28"/>
                    </a:lnTo>
                    <a:lnTo>
                      <a:pt x="610" y="26"/>
                    </a:lnTo>
                    <a:lnTo>
                      <a:pt x="613" y="25"/>
                    </a:lnTo>
                    <a:lnTo>
                      <a:pt x="617" y="23"/>
                    </a:lnTo>
                    <a:lnTo>
                      <a:pt x="621" y="22"/>
                    </a:lnTo>
                    <a:lnTo>
                      <a:pt x="624" y="21"/>
                    </a:lnTo>
                    <a:lnTo>
                      <a:pt x="628" y="20"/>
                    </a:lnTo>
                    <a:lnTo>
                      <a:pt x="631" y="18"/>
                    </a:lnTo>
                    <a:lnTo>
                      <a:pt x="635" y="17"/>
                    </a:lnTo>
                    <a:lnTo>
                      <a:pt x="638" y="17"/>
                    </a:lnTo>
                    <a:lnTo>
                      <a:pt x="642" y="16"/>
                    </a:lnTo>
                    <a:lnTo>
                      <a:pt x="645" y="15"/>
                    </a:lnTo>
                    <a:lnTo>
                      <a:pt x="649" y="14"/>
                    </a:lnTo>
                    <a:lnTo>
                      <a:pt x="652" y="13"/>
                    </a:lnTo>
                    <a:lnTo>
                      <a:pt x="656" y="13"/>
                    </a:lnTo>
                    <a:lnTo>
                      <a:pt x="659" y="12"/>
                    </a:lnTo>
                    <a:lnTo>
                      <a:pt x="663" y="11"/>
                    </a:lnTo>
                    <a:lnTo>
                      <a:pt x="666" y="11"/>
                    </a:lnTo>
                    <a:lnTo>
                      <a:pt x="670" y="10"/>
                    </a:lnTo>
                    <a:lnTo>
                      <a:pt x="673" y="9"/>
                    </a:lnTo>
                    <a:lnTo>
                      <a:pt x="677" y="9"/>
                    </a:lnTo>
                    <a:lnTo>
                      <a:pt x="681" y="8"/>
                    </a:lnTo>
                    <a:lnTo>
                      <a:pt x="684" y="8"/>
                    </a:lnTo>
                    <a:lnTo>
                      <a:pt x="687" y="8"/>
                    </a:lnTo>
                    <a:lnTo>
                      <a:pt x="691" y="7"/>
                    </a:lnTo>
                    <a:lnTo>
                      <a:pt x="695" y="7"/>
                    </a:lnTo>
                    <a:lnTo>
                      <a:pt x="698" y="7"/>
                    </a:lnTo>
                    <a:lnTo>
                      <a:pt x="702" y="6"/>
                    </a:lnTo>
                    <a:lnTo>
                      <a:pt x="705" y="6"/>
                    </a:lnTo>
                    <a:lnTo>
                      <a:pt x="709" y="6"/>
                    </a:lnTo>
                    <a:lnTo>
                      <a:pt x="712" y="5"/>
                    </a:lnTo>
                    <a:lnTo>
                      <a:pt x="716" y="5"/>
                    </a:lnTo>
                    <a:lnTo>
                      <a:pt x="719" y="5"/>
                    </a:lnTo>
                    <a:lnTo>
                      <a:pt x="723" y="5"/>
                    </a:lnTo>
                    <a:lnTo>
                      <a:pt x="726" y="4"/>
                    </a:lnTo>
                    <a:lnTo>
                      <a:pt x="730" y="4"/>
                    </a:lnTo>
                    <a:lnTo>
                      <a:pt x="733" y="4"/>
                    </a:lnTo>
                    <a:lnTo>
                      <a:pt x="737" y="4"/>
                    </a:lnTo>
                    <a:lnTo>
                      <a:pt x="740" y="4"/>
                    </a:lnTo>
                    <a:lnTo>
                      <a:pt x="744" y="4"/>
                    </a:lnTo>
                    <a:lnTo>
                      <a:pt x="747" y="3"/>
                    </a:lnTo>
                    <a:lnTo>
                      <a:pt x="751" y="3"/>
                    </a:lnTo>
                    <a:lnTo>
                      <a:pt x="755" y="3"/>
                    </a:lnTo>
                    <a:lnTo>
                      <a:pt x="758" y="3"/>
                    </a:lnTo>
                    <a:lnTo>
                      <a:pt x="762" y="3"/>
                    </a:lnTo>
                    <a:lnTo>
                      <a:pt x="765" y="3"/>
                    </a:lnTo>
                    <a:lnTo>
                      <a:pt x="769" y="3"/>
                    </a:lnTo>
                    <a:lnTo>
                      <a:pt x="772" y="2"/>
                    </a:lnTo>
                    <a:lnTo>
                      <a:pt x="776" y="2"/>
                    </a:lnTo>
                    <a:lnTo>
                      <a:pt x="779" y="2"/>
                    </a:lnTo>
                    <a:lnTo>
                      <a:pt x="783" y="2"/>
                    </a:lnTo>
                    <a:lnTo>
                      <a:pt x="786" y="2"/>
                    </a:lnTo>
                    <a:lnTo>
                      <a:pt x="790" y="2"/>
                    </a:lnTo>
                    <a:lnTo>
                      <a:pt x="793" y="2"/>
                    </a:lnTo>
                    <a:lnTo>
                      <a:pt x="797" y="2"/>
                    </a:lnTo>
                    <a:lnTo>
                      <a:pt x="800" y="2"/>
                    </a:lnTo>
                    <a:lnTo>
                      <a:pt x="804" y="2"/>
                    </a:lnTo>
                    <a:lnTo>
                      <a:pt x="807" y="1"/>
                    </a:lnTo>
                    <a:lnTo>
                      <a:pt x="811" y="1"/>
                    </a:lnTo>
                    <a:lnTo>
                      <a:pt x="815" y="1"/>
                    </a:lnTo>
                    <a:lnTo>
                      <a:pt x="818" y="1"/>
                    </a:lnTo>
                    <a:lnTo>
                      <a:pt x="822" y="1"/>
                    </a:lnTo>
                    <a:lnTo>
                      <a:pt x="825" y="1"/>
                    </a:lnTo>
                    <a:lnTo>
                      <a:pt x="829" y="1"/>
                    </a:lnTo>
                    <a:lnTo>
                      <a:pt x="832" y="1"/>
                    </a:lnTo>
                    <a:lnTo>
                      <a:pt x="836" y="1"/>
                    </a:lnTo>
                    <a:lnTo>
                      <a:pt x="839" y="1"/>
                    </a:lnTo>
                    <a:lnTo>
                      <a:pt x="843" y="1"/>
                    </a:lnTo>
                    <a:lnTo>
                      <a:pt x="846" y="1"/>
                    </a:lnTo>
                    <a:lnTo>
                      <a:pt x="850" y="1"/>
                    </a:lnTo>
                    <a:lnTo>
                      <a:pt x="853" y="1"/>
                    </a:lnTo>
                    <a:lnTo>
                      <a:pt x="857" y="1"/>
                    </a:lnTo>
                    <a:lnTo>
                      <a:pt x="860" y="1"/>
                    </a:lnTo>
                    <a:lnTo>
                      <a:pt x="864" y="1"/>
                    </a:lnTo>
                    <a:lnTo>
                      <a:pt x="867" y="1"/>
                    </a:lnTo>
                    <a:lnTo>
                      <a:pt x="871" y="1"/>
                    </a:lnTo>
                    <a:lnTo>
                      <a:pt x="875" y="1"/>
                    </a:lnTo>
                    <a:lnTo>
                      <a:pt x="878" y="1"/>
                    </a:lnTo>
                    <a:lnTo>
                      <a:pt x="882" y="0"/>
                    </a:lnTo>
                    <a:lnTo>
                      <a:pt x="885" y="0"/>
                    </a:lnTo>
                    <a:lnTo>
                      <a:pt x="889" y="0"/>
                    </a:lnTo>
                    <a:lnTo>
                      <a:pt x="892" y="0"/>
                    </a:lnTo>
                    <a:lnTo>
                      <a:pt x="896" y="0"/>
                    </a:lnTo>
                    <a:lnTo>
                      <a:pt x="899" y="0"/>
                    </a:lnTo>
                    <a:lnTo>
                      <a:pt x="903" y="0"/>
                    </a:lnTo>
                    <a:lnTo>
                      <a:pt x="906" y="0"/>
                    </a:lnTo>
                    <a:lnTo>
                      <a:pt x="910" y="0"/>
                    </a:lnTo>
                    <a:lnTo>
                      <a:pt x="913" y="0"/>
                    </a:lnTo>
                    <a:lnTo>
                      <a:pt x="917" y="0"/>
                    </a:lnTo>
                    <a:lnTo>
                      <a:pt x="920" y="0"/>
                    </a:lnTo>
                    <a:lnTo>
                      <a:pt x="924" y="0"/>
                    </a:lnTo>
                    <a:lnTo>
                      <a:pt x="927" y="0"/>
                    </a:lnTo>
                    <a:lnTo>
                      <a:pt x="931" y="0"/>
                    </a:lnTo>
                    <a:lnTo>
                      <a:pt x="935" y="0"/>
                    </a:lnTo>
                    <a:lnTo>
                      <a:pt x="938" y="0"/>
                    </a:lnTo>
                    <a:lnTo>
                      <a:pt x="941" y="0"/>
                    </a:lnTo>
                    <a:lnTo>
                      <a:pt x="945" y="0"/>
                    </a:lnTo>
                    <a:lnTo>
                      <a:pt x="948" y="0"/>
                    </a:lnTo>
                    <a:lnTo>
                      <a:pt x="952" y="0"/>
                    </a:lnTo>
                    <a:lnTo>
                      <a:pt x="956" y="0"/>
                    </a:lnTo>
                    <a:lnTo>
                      <a:pt x="959" y="0"/>
                    </a:lnTo>
                    <a:lnTo>
                      <a:pt x="963" y="0"/>
                    </a:lnTo>
                    <a:lnTo>
                      <a:pt x="966" y="0"/>
                    </a:lnTo>
                    <a:lnTo>
                      <a:pt x="970" y="0"/>
                    </a:lnTo>
                    <a:lnTo>
                      <a:pt x="973" y="0"/>
                    </a:lnTo>
                    <a:lnTo>
                      <a:pt x="977" y="0"/>
                    </a:lnTo>
                    <a:lnTo>
                      <a:pt x="980" y="0"/>
                    </a:lnTo>
                    <a:lnTo>
                      <a:pt x="984" y="0"/>
                    </a:lnTo>
                    <a:lnTo>
                      <a:pt x="987" y="0"/>
                    </a:lnTo>
                    <a:lnTo>
                      <a:pt x="991" y="0"/>
                    </a:lnTo>
                    <a:lnTo>
                      <a:pt x="994" y="0"/>
                    </a:lnTo>
                    <a:lnTo>
                      <a:pt x="998" y="0"/>
                    </a:lnTo>
                    <a:lnTo>
                      <a:pt x="1001" y="0"/>
                    </a:lnTo>
                    <a:lnTo>
                      <a:pt x="1005" y="0"/>
                    </a:lnTo>
                    <a:lnTo>
                      <a:pt x="1008" y="0"/>
                    </a:lnTo>
                    <a:lnTo>
                      <a:pt x="1012" y="0"/>
                    </a:lnTo>
                    <a:lnTo>
                      <a:pt x="1016" y="0"/>
                    </a:lnTo>
                    <a:lnTo>
                      <a:pt x="1019" y="0"/>
                    </a:lnTo>
                    <a:lnTo>
                      <a:pt x="1023" y="0"/>
                    </a:lnTo>
                    <a:lnTo>
                      <a:pt x="1026" y="0"/>
                    </a:lnTo>
                    <a:lnTo>
                      <a:pt x="1030" y="0"/>
                    </a:lnTo>
                    <a:lnTo>
                      <a:pt x="1033" y="0"/>
                    </a:lnTo>
                    <a:lnTo>
                      <a:pt x="1037" y="0"/>
                    </a:lnTo>
                    <a:lnTo>
                      <a:pt x="1040" y="0"/>
                    </a:lnTo>
                    <a:lnTo>
                      <a:pt x="1044" y="0"/>
                    </a:lnTo>
                    <a:lnTo>
                      <a:pt x="1047" y="0"/>
                    </a:lnTo>
                    <a:lnTo>
                      <a:pt x="1051" y="0"/>
                    </a:lnTo>
                    <a:lnTo>
                      <a:pt x="1054" y="0"/>
                    </a:lnTo>
                    <a:lnTo>
                      <a:pt x="1058" y="0"/>
                    </a:lnTo>
                    <a:lnTo>
                      <a:pt x="1061" y="0"/>
                    </a:lnTo>
                    <a:lnTo>
                      <a:pt x="1065" y="0"/>
                    </a:lnTo>
                    <a:lnTo>
                      <a:pt x="1068" y="0"/>
                    </a:lnTo>
                    <a:lnTo>
                      <a:pt x="1072" y="0"/>
                    </a:lnTo>
                    <a:lnTo>
                      <a:pt x="1076" y="0"/>
                    </a:lnTo>
                    <a:lnTo>
                      <a:pt x="1079" y="0"/>
                    </a:lnTo>
                    <a:lnTo>
                      <a:pt x="1083" y="0"/>
                    </a:lnTo>
                    <a:lnTo>
                      <a:pt x="1086" y="0"/>
                    </a:lnTo>
                    <a:lnTo>
                      <a:pt x="1090" y="0"/>
                    </a:lnTo>
                    <a:lnTo>
                      <a:pt x="1093" y="0"/>
                    </a:lnTo>
                    <a:lnTo>
                      <a:pt x="1097" y="0"/>
                    </a:lnTo>
                    <a:lnTo>
                      <a:pt x="1100" y="0"/>
                    </a:lnTo>
                    <a:lnTo>
                      <a:pt x="1104" y="0"/>
                    </a:lnTo>
                    <a:lnTo>
                      <a:pt x="1107" y="0"/>
                    </a:lnTo>
                    <a:lnTo>
                      <a:pt x="1111" y="0"/>
                    </a:lnTo>
                    <a:lnTo>
                      <a:pt x="1114" y="0"/>
                    </a:lnTo>
                    <a:lnTo>
                      <a:pt x="1118" y="0"/>
                    </a:lnTo>
                    <a:lnTo>
                      <a:pt x="1121" y="0"/>
                    </a:lnTo>
                    <a:lnTo>
                      <a:pt x="1125" y="0"/>
                    </a:lnTo>
                    <a:lnTo>
                      <a:pt x="1128" y="0"/>
                    </a:lnTo>
                    <a:lnTo>
                      <a:pt x="1132" y="0"/>
                    </a:lnTo>
                    <a:lnTo>
                      <a:pt x="1136" y="0"/>
                    </a:lnTo>
                    <a:lnTo>
                      <a:pt x="1139" y="0"/>
                    </a:lnTo>
                    <a:lnTo>
                      <a:pt x="1143" y="0"/>
                    </a:lnTo>
                    <a:lnTo>
                      <a:pt x="1146" y="0"/>
                    </a:lnTo>
                    <a:lnTo>
                      <a:pt x="1149" y="0"/>
                    </a:lnTo>
                    <a:lnTo>
                      <a:pt x="1153" y="0"/>
                    </a:lnTo>
                    <a:lnTo>
                      <a:pt x="1157" y="0"/>
                    </a:lnTo>
                    <a:lnTo>
                      <a:pt x="1160" y="0"/>
                    </a:lnTo>
                    <a:lnTo>
                      <a:pt x="1164" y="0"/>
                    </a:lnTo>
                    <a:lnTo>
                      <a:pt x="1167" y="0"/>
                    </a:lnTo>
                    <a:lnTo>
                      <a:pt x="1171" y="0"/>
                    </a:lnTo>
                    <a:lnTo>
                      <a:pt x="1174" y="0"/>
                    </a:lnTo>
                    <a:lnTo>
                      <a:pt x="1178" y="0"/>
                    </a:lnTo>
                    <a:lnTo>
                      <a:pt x="1181" y="0"/>
                    </a:lnTo>
                    <a:lnTo>
                      <a:pt x="1185" y="0"/>
                    </a:lnTo>
                    <a:lnTo>
                      <a:pt x="1188" y="0"/>
                    </a:lnTo>
                    <a:lnTo>
                      <a:pt x="1192" y="0"/>
                    </a:lnTo>
                    <a:lnTo>
                      <a:pt x="1196" y="0"/>
                    </a:lnTo>
                    <a:lnTo>
                      <a:pt x="1199" y="0"/>
                    </a:lnTo>
                    <a:lnTo>
                      <a:pt x="1202" y="0"/>
                    </a:lnTo>
                    <a:lnTo>
                      <a:pt x="1206" y="0"/>
                    </a:lnTo>
                    <a:lnTo>
                      <a:pt x="1209" y="0"/>
                    </a:lnTo>
                    <a:lnTo>
                      <a:pt x="1213" y="0"/>
                    </a:lnTo>
                    <a:lnTo>
                      <a:pt x="1217" y="0"/>
                    </a:lnTo>
                    <a:lnTo>
                      <a:pt x="1220" y="0"/>
                    </a:lnTo>
                    <a:lnTo>
                      <a:pt x="1224" y="0"/>
                    </a:lnTo>
                    <a:lnTo>
                      <a:pt x="1227" y="0"/>
                    </a:lnTo>
                    <a:lnTo>
                      <a:pt x="1231" y="0"/>
                    </a:lnTo>
                    <a:lnTo>
                      <a:pt x="1234" y="0"/>
                    </a:lnTo>
                    <a:lnTo>
                      <a:pt x="1238" y="1"/>
                    </a:lnTo>
                    <a:lnTo>
                      <a:pt x="1241" y="1"/>
                    </a:lnTo>
                    <a:lnTo>
                      <a:pt x="1245" y="1"/>
                    </a:lnTo>
                    <a:lnTo>
                      <a:pt x="1248" y="1"/>
                    </a:lnTo>
                    <a:lnTo>
                      <a:pt x="1252" y="2"/>
                    </a:lnTo>
                    <a:lnTo>
                      <a:pt x="1255" y="2"/>
                    </a:lnTo>
                    <a:lnTo>
                      <a:pt x="1259" y="2"/>
                    </a:lnTo>
                    <a:lnTo>
                      <a:pt x="1262" y="3"/>
                    </a:lnTo>
                    <a:lnTo>
                      <a:pt x="1266" y="4"/>
                    </a:lnTo>
                    <a:lnTo>
                      <a:pt x="1269" y="4"/>
                    </a:lnTo>
                    <a:lnTo>
                      <a:pt x="1273" y="5"/>
                    </a:lnTo>
                    <a:lnTo>
                      <a:pt x="1277" y="7"/>
                    </a:lnTo>
                    <a:lnTo>
                      <a:pt x="1280" y="8"/>
                    </a:lnTo>
                    <a:lnTo>
                      <a:pt x="1284" y="10"/>
                    </a:lnTo>
                    <a:lnTo>
                      <a:pt x="1287" y="12"/>
                    </a:lnTo>
                    <a:lnTo>
                      <a:pt x="1291" y="14"/>
                    </a:lnTo>
                    <a:lnTo>
                      <a:pt x="1294" y="17"/>
                    </a:lnTo>
                    <a:lnTo>
                      <a:pt x="1298" y="20"/>
                    </a:lnTo>
                    <a:lnTo>
                      <a:pt x="1301" y="24"/>
                    </a:lnTo>
                    <a:lnTo>
                      <a:pt x="1305" y="28"/>
                    </a:lnTo>
                    <a:lnTo>
                      <a:pt x="1308" y="33"/>
                    </a:lnTo>
                    <a:lnTo>
                      <a:pt x="1312" y="38"/>
                    </a:lnTo>
                    <a:lnTo>
                      <a:pt x="1315" y="44"/>
                    </a:lnTo>
                    <a:lnTo>
                      <a:pt x="1319" y="51"/>
                    </a:lnTo>
                    <a:lnTo>
                      <a:pt x="1322" y="58"/>
                    </a:lnTo>
                    <a:lnTo>
                      <a:pt x="1326" y="65"/>
                    </a:lnTo>
                    <a:lnTo>
                      <a:pt x="1329" y="73"/>
                    </a:lnTo>
                    <a:lnTo>
                      <a:pt x="1333" y="81"/>
                    </a:lnTo>
                    <a:lnTo>
                      <a:pt x="1337" y="89"/>
                    </a:lnTo>
                    <a:lnTo>
                      <a:pt x="1340" y="96"/>
                    </a:lnTo>
                    <a:lnTo>
                      <a:pt x="1344" y="103"/>
                    </a:lnTo>
                    <a:lnTo>
                      <a:pt x="1347" y="110"/>
                    </a:lnTo>
                    <a:lnTo>
                      <a:pt x="1351" y="116"/>
                    </a:lnTo>
                    <a:lnTo>
                      <a:pt x="1354" y="121"/>
                    </a:lnTo>
                    <a:lnTo>
                      <a:pt x="1358" y="126"/>
                    </a:lnTo>
                    <a:lnTo>
                      <a:pt x="1361" y="131"/>
                    </a:lnTo>
                    <a:lnTo>
                      <a:pt x="1365" y="135"/>
                    </a:lnTo>
                    <a:lnTo>
                      <a:pt x="1368" y="138"/>
                    </a:lnTo>
                    <a:lnTo>
                      <a:pt x="1372" y="141"/>
                    </a:lnTo>
                    <a:lnTo>
                      <a:pt x="1375" y="143"/>
                    </a:lnTo>
                    <a:lnTo>
                      <a:pt x="1379" y="145"/>
                    </a:lnTo>
                    <a:lnTo>
                      <a:pt x="1382" y="147"/>
                    </a:lnTo>
                    <a:lnTo>
                      <a:pt x="1386" y="148"/>
                    </a:lnTo>
                    <a:lnTo>
                      <a:pt x="1389" y="150"/>
                    </a:lnTo>
                    <a:lnTo>
                      <a:pt x="1393" y="150"/>
                    </a:lnTo>
                    <a:lnTo>
                      <a:pt x="1397" y="151"/>
                    </a:lnTo>
                    <a:lnTo>
                      <a:pt x="1400" y="152"/>
                    </a:lnTo>
                    <a:lnTo>
                      <a:pt x="1404" y="153"/>
                    </a:lnTo>
                    <a:lnTo>
                      <a:pt x="1407" y="153"/>
                    </a:lnTo>
                    <a:lnTo>
                      <a:pt x="1410" y="153"/>
                    </a:lnTo>
                  </a:path>
                </a:pathLst>
              </a:custGeom>
              <a:noFill/>
              <a:ln w="4826">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itchFamily="34" charset="0"/>
                  <a:cs typeface="Arial"/>
                </a:endParaRPr>
              </a:p>
            </p:txBody>
          </p:sp>
          <p:sp>
            <p:nvSpPr>
              <p:cNvPr id="125" name="Freeform 47"/>
              <p:cNvSpPr>
                <a:spLocks/>
              </p:cNvSpPr>
              <p:nvPr/>
            </p:nvSpPr>
            <p:spPr bwMode="auto">
              <a:xfrm>
                <a:off x="2242" y="2288"/>
                <a:ext cx="2494" cy="90"/>
              </a:xfrm>
              <a:custGeom>
                <a:avLst/>
                <a:gdLst>
                  <a:gd name="T0" fmla="*/ 19441 w 1410"/>
                  <a:gd name="T1" fmla="*/ 0 h 206"/>
                  <a:gd name="T2" fmla="*/ 42902 w 1410"/>
                  <a:gd name="T3" fmla="*/ 0 h 206"/>
                  <a:gd name="T4" fmla="*/ 65649 w 1410"/>
                  <a:gd name="T5" fmla="*/ 0 h 206"/>
                  <a:gd name="T6" fmla="*/ 88997 w 1410"/>
                  <a:gd name="T7" fmla="*/ 0 h 206"/>
                  <a:gd name="T8" fmla="*/ 112384 w 1410"/>
                  <a:gd name="T9" fmla="*/ 0 h 206"/>
                  <a:gd name="T10" fmla="*/ 135203 w 1410"/>
                  <a:gd name="T11" fmla="*/ 0 h 206"/>
                  <a:gd name="T12" fmla="*/ 158656 w 1410"/>
                  <a:gd name="T13" fmla="*/ 0 h 206"/>
                  <a:gd name="T14" fmla="*/ 182055 w 1410"/>
                  <a:gd name="T15" fmla="*/ 0 h 206"/>
                  <a:gd name="T16" fmla="*/ 205392 w 1410"/>
                  <a:gd name="T17" fmla="*/ 0 h 206"/>
                  <a:gd name="T18" fmla="*/ 228086 w 1410"/>
                  <a:gd name="T19" fmla="*/ 0 h 206"/>
                  <a:gd name="T20" fmla="*/ 251118 w 1410"/>
                  <a:gd name="T21" fmla="*/ 0 h 206"/>
                  <a:gd name="T22" fmla="*/ 273712 w 1410"/>
                  <a:gd name="T23" fmla="*/ 0 h 206"/>
                  <a:gd name="T24" fmla="*/ 297398 w 1410"/>
                  <a:gd name="T25" fmla="*/ 0 h 206"/>
                  <a:gd name="T26" fmla="*/ 320785 w 1410"/>
                  <a:gd name="T27" fmla="*/ 0 h 206"/>
                  <a:gd name="T28" fmla="*/ 344176 w 1410"/>
                  <a:gd name="T29" fmla="*/ 0 h 206"/>
                  <a:gd name="T30" fmla="*/ 366876 w 1410"/>
                  <a:gd name="T31" fmla="*/ 0 h 206"/>
                  <a:gd name="T32" fmla="*/ 390329 w 1410"/>
                  <a:gd name="T33" fmla="*/ 0 h 206"/>
                  <a:gd name="T34" fmla="*/ 413728 w 1410"/>
                  <a:gd name="T35" fmla="*/ 0 h 206"/>
                  <a:gd name="T36" fmla="*/ 435834 w 1410"/>
                  <a:gd name="T37" fmla="*/ 0 h 206"/>
                  <a:gd name="T38" fmla="*/ 459796 w 1410"/>
                  <a:gd name="T39" fmla="*/ 0 h 206"/>
                  <a:gd name="T40" fmla="*/ 482976 w 1410"/>
                  <a:gd name="T41" fmla="*/ 0 h 206"/>
                  <a:gd name="T42" fmla="*/ 505383 w 1410"/>
                  <a:gd name="T43" fmla="*/ 0 h 206"/>
                  <a:gd name="T44" fmla="*/ 529071 w 1410"/>
                  <a:gd name="T45" fmla="*/ 0 h 206"/>
                  <a:gd name="T46" fmla="*/ 552456 w 1410"/>
                  <a:gd name="T47" fmla="*/ 0 h 206"/>
                  <a:gd name="T48" fmla="*/ 574651 w 1410"/>
                  <a:gd name="T49" fmla="*/ 0 h 206"/>
                  <a:gd name="T50" fmla="*/ 598059 w 1410"/>
                  <a:gd name="T51" fmla="*/ 0 h 206"/>
                  <a:gd name="T52" fmla="*/ 621922 w 1410"/>
                  <a:gd name="T53" fmla="*/ 0 h 206"/>
                  <a:gd name="T54" fmla="*/ 644191 w 1410"/>
                  <a:gd name="T55" fmla="*/ 0 h 206"/>
                  <a:gd name="T56" fmla="*/ 667506 w 1410"/>
                  <a:gd name="T57" fmla="*/ 0 h 206"/>
                  <a:gd name="T58" fmla="*/ 691556 w 1410"/>
                  <a:gd name="T59" fmla="*/ 0 h 206"/>
                  <a:gd name="T60" fmla="*/ 714655 w 1410"/>
                  <a:gd name="T61" fmla="*/ 0 h 206"/>
                  <a:gd name="T62" fmla="*/ 737005 w 1410"/>
                  <a:gd name="T63" fmla="*/ 0 h 206"/>
                  <a:gd name="T64" fmla="*/ 760242 w 1410"/>
                  <a:gd name="T65" fmla="*/ 0 h 206"/>
                  <a:gd name="T66" fmla="*/ 784133 w 1410"/>
                  <a:gd name="T67" fmla="*/ 0 h 206"/>
                  <a:gd name="T68" fmla="*/ 806324 w 1410"/>
                  <a:gd name="T69" fmla="*/ 0 h 206"/>
                  <a:gd name="T70" fmla="*/ 829738 w 1410"/>
                  <a:gd name="T71" fmla="*/ 0 h 206"/>
                  <a:gd name="T72" fmla="*/ 853797 w 1410"/>
                  <a:gd name="T73" fmla="*/ 0 h 206"/>
                  <a:gd name="T74" fmla="*/ 877074 w 1410"/>
                  <a:gd name="T75" fmla="*/ 0 h 206"/>
                  <a:gd name="T76" fmla="*/ 899179 w 1410"/>
                  <a:gd name="T77" fmla="*/ 0 h 206"/>
                  <a:gd name="T78" fmla="*/ 922591 w 1410"/>
                  <a:gd name="T79" fmla="*/ 0 h 206"/>
                  <a:gd name="T80" fmla="*/ 945458 w 1410"/>
                  <a:gd name="T81" fmla="*/ 0 h 206"/>
                  <a:gd name="T82" fmla="*/ 968850 w 1410"/>
                  <a:gd name="T83" fmla="*/ 0 h 206"/>
                  <a:gd name="T84" fmla="*/ 991915 w 1410"/>
                  <a:gd name="T85" fmla="*/ 0 h 206"/>
                  <a:gd name="T86" fmla="*/ 1015805 w 1410"/>
                  <a:gd name="T87" fmla="*/ 0 h 206"/>
                  <a:gd name="T88" fmla="*/ 1038006 w 1410"/>
                  <a:gd name="T89" fmla="*/ 0 h 206"/>
                  <a:gd name="T90" fmla="*/ 1061432 w 1410"/>
                  <a:gd name="T91" fmla="*/ 0 h 206"/>
                  <a:gd name="T92" fmla="*/ 1084763 w 1410"/>
                  <a:gd name="T93" fmla="*/ 0 h 206"/>
                  <a:gd name="T94" fmla="*/ 1107667 w 1410"/>
                  <a:gd name="T95" fmla="*/ 0 h 206"/>
                  <a:gd name="T96" fmla="*/ 1131082 w 1410"/>
                  <a:gd name="T97" fmla="*/ 0 h 206"/>
                  <a:gd name="T98" fmla="*/ 1154441 w 1410"/>
                  <a:gd name="T99" fmla="*/ 0 h 206"/>
                  <a:gd name="T100" fmla="*/ 1177136 w 1410"/>
                  <a:gd name="T101" fmla="*/ 0 h 206"/>
                  <a:gd name="T102" fmla="*/ 1200520 w 1410"/>
                  <a:gd name="T103" fmla="*/ 0 h 206"/>
                  <a:gd name="T104" fmla="*/ 1223581 w 1410"/>
                  <a:gd name="T105" fmla="*/ 0 h 206"/>
                  <a:gd name="T106" fmla="*/ 1246407 w 1410"/>
                  <a:gd name="T107" fmla="*/ 0 h 206"/>
                  <a:gd name="T108" fmla="*/ 1269922 w 1410"/>
                  <a:gd name="T109" fmla="*/ 0 h 206"/>
                  <a:gd name="T110" fmla="*/ 1293258 w 1410"/>
                  <a:gd name="T111" fmla="*/ 0 h 206"/>
                  <a:gd name="T112" fmla="*/ 1316660 w 1410"/>
                  <a:gd name="T113" fmla="*/ 0 h 2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410"/>
                  <a:gd name="T172" fmla="*/ 0 h 206"/>
                  <a:gd name="T173" fmla="*/ 1410 w 1410"/>
                  <a:gd name="T174" fmla="*/ 206 h 20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410" h="206">
                    <a:moveTo>
                      <a:pt x="0" y="89"/>
                    </a:moveTo>
                    <a:lnTo>
                      <a:pt x="3" y="90"/>
                    </a:lnTo>
                    <a:lnTo>
                      <a:pt x="7" y="91"/>
                    </a:lnTo>
                    <a:lnTo>
                      <a:pt x="10" y="92"/>
                    </a:lnTo>
                    <a:lnTo>
                      <a:pt x="14" y="93"/>
                    </a:lnTo>
                    <a:lnTo>
                      <a:pt x="17" y="94"/>
                    </a:lnTo>
                    <a:lnTo>
                      <a:pt x="21" y="95"/>
                    </a:lnTo>
                    <a:lnTo>
                      <a:pt x="24" y="96"/>
                    </a:lnTo>
                    <a:lnTo>
                      <a:pt x="28" y="97"/>
                    </a:lnTo>
                    <a:lnTo>
                      <a:pt x="31" y="99"/>
                    </a:lnTo>
                    <a:lnTo>
                      <a:pt x="35" y="100"/>
                    </a:lnTo>
                    <a:lnTo>
                      <a:pt x="39" y="101"/>
                    </a:lnTo>
                    <a:lnTo>
                      <a:pt x="42" y="103"/>
                    </a:lnTo>
                    <a:lnTo>
                      <a:pt x="46" y="105"/>
                    </a:lnTo>
                    <a:lnTo>
                      <a:pt x="49" y="106"/>
                    </a:lnTo>
                    <a:lnTo>
                      <a:pt x="53" y="108"/>
                    </a:lnTo>
                    <a:lnTo>
                      <a:pt x="56" y="110"/>
                    </a:lnTo>
                    <a:lnTo>
                      <a:pt x="60" y="112"/>
                    </a:lnTo>
                    <a:lnTo>
                      <a:pt x="63" y="114"/>
                    </a:lnTo>
                    <a:lnTo>
                      <a:pt x="67" y="116"/>
                    </a:lnTo>
                    <a:lnTo>
                      <a:pt x="70" y="118"/>
                    </a:lnTo>
                    <a:lnTo>
                      <a:pt x="74" y="121"/>
                    </a:lnTo>
                    <a:lnTo>
                      <a:pt x="77" y="123"/>
                    </a:lnTo>
                    <a:lnTo>
                      <a:pt x="81" y="125"/>
                    </a:lnTo>
                    <a:lnTo>
                      <a:pt x="84" y="127"/>
                    </a:lnTo>
                    <a:lnTo>
                      <a:pt x="88" y="130"/>
                    </a:lnTo>
                    <a:lnTo>
                      <a:pt x="91" y="132"/>
                    </a:lnTo>
                    <a:lnTo>
                      <a:pt x="95" y="135"/>
                    </a:lnTo>
                    <a:lnTo>
                      <a:pt x="99" y="137"/>
                    </a:lnTo>
                    <a:lnTo>
                      <a:pt x="102" y="139"/>
                    </a:lnTo>
                    <a:lnTo>
                      <a:pt x="106" y="141"/>
                    </a:lnTo>
                    <a:lnTo>
                      <a:pt x="109" y="144"/>
                    </a:lnTo>
                    <a:lnTo>
                      <a:pt x="113" y="146"/>
                    </a:lnTo>
                    <a:lnTo>
                      <a:pt x="116" y="148"/>
                    </a:lnTo>
                    <a:lnTo>
                      <a:pt x="120" y="150"/>
                    </a:lnTo>
                    <a:lnTo>
                      <a:pt x="123" y="151"/>
                    </a:lnTo>
                    <a:lnTo>
                      <a:pt x="127" y="153"/>
                    </a:lnTo>
                    <a:lnTo>
                      <a:pt x="130" y="155"/>
                    </a:lnTo>
                    <a:lnTo>
                      <a:pt x="134" y="156"/>
                    </a:lnTo>
                    <a:lnTo>
                      <a:pt x="137" y="158"/>
                    </a:lnTo>
                    <a:lnTo>
                      <a:pt x="141" y="159"/>
                    </a:lnTo>
                    <a:lnTo>
                      <a:pt x="144" y="160"/>
                    </a:lnTo>
                    <a:lnTo>
                      <a:pt x="148" y="161"/>
                    </a:lnTo>
                    <a:lnTo>
                      <a:pt x="151" y="162"/>
                    </a:lnTo>
                    <a:lnTo>
                      <a:pt x="155" y="163"/>
                    </a:lnTo>
                    <a:lnTo>
                      <a:pt x="159" y="164"/>
                    </a:lnTo>
                    <a:lnTo>
                      <a:pt x="162" y="164"/>
                    </a:lnTo>
                    <a:lnTo>
                      <a:pt x="166" y="165"/>
                    </a:lnTo>
                    <a:lnTo>
                      <a:pt x="169" y="165"/>
                    </a:lnTo>
                    <a:lnTo>
                      <a:pt x="172" y="166"/>
                    </a:lnTo>
                    <a:lnTo>
                      <a:pt x="176" y="166"/>
                    </a:lnTo>
                    <a:lnTo>
                      <a:pt x="180" y="166"/>
                    </a:lnTo>
                    <a:lnTo>
                      <a:pt x="183" y="167"/>
                    </a:lnTo>
                    <a:lnTo>
                      <a:pt x="187" y="167"/>
                    </a:lnTo>
                    <a:lnTo>
                      <a:pt x="190" y="167"/>
                    </a:lnTo>
                    <a:lnTo>
                      <a:pt x="194" y="167"/>
                    </a:lnTo>
                    <a:lnTo>
                      <a:pt x="197" y="167"/>
                    </a:lnTo>
                    <a:lnTo>
                      <a:pt x="201" y="167"/>
                    </a:lnTo>
                    <a:lnTo>
                      <a:pt x="204" y="168"/>
                    </a:lnTo>
                    <a:lnTo>
                      <a:pt x="208" y="168"/>
                    </a:lnTo>
                    <a:lnTo>
                      <a:pt x="211" y="168"/>
                    </a:lnTo>
                    <a:lnTo>
                      <a:pt x="215" y="168"/>
                    </a:lnTo>
                    <a:lnTo>
                      <a:pt x="219" y="168"/>
                    </a:lnTo>
                    <a:lnTo>
                      <a:pt x="222" y="168"/>
                    </a:lnTo>
                    <a:lnTo>
                      <a:pt x="225" y="168"/>
                    </a:lnTo>
                    <a:lnTo>
                      <a:pt x="229" y="168"/>
                    </a:lnTo>
                    <a:lnTo>
                      <a:pt x="232" y="167"/>
                    </a:lnTo>
                    <a:lnTo>
                      <a:pt x="236" y="167"/>
                    </a:lnTo>
                    <a:lnTo>
                      <a:pt x="240" y="167"/>
                    </a:lnTo>
                    <a:lnTo>
                      <a:pt x="243" y="167"/>
                    </a:lnTo>
                    <a:lnTo>
                      <a:pt x="247" y="167"/>
                    </a:lnTo>
                    <a:lnTo>
                      <a:pt x="250" y="167"/>
                    </a:lnTo>
                    <a:lnTo>
                      <a:pt x="254" y="166"/>
                    </a:lnTo>
                    <a:lnTo>
                      <a:pt x="257" y="166"/>
                    </a:lnTo>
                    <a:lnTo>
                      <a:pt x="261" y="166"/>
                    </a:lnTo>
                    <a:lnTo>
                      <a:pt x="264" y="166"/>
                    </a:lnTo>
                    <a:lnTo>
                      <a:pt x="268" y="165"/>
                    </a:lnTo>
                    <a:lnTo>
                      <a:pt x="271" y="165"/>
                    </a:lnTo>
                    <a:lnTo>
                      <a:pt x="275" y="165"/>
                    </a:lnTo>
                    <a:lnTo>
                      <a:pt x="278" y="164"/>
                    </a:lnTo>
                    <a:lnTo>
                      <a:pt x="282" y="164"/>
                    </a:lnTo>
                    <a:lnTo>
                      <a:pt x="285" y="163"/>
                    </a:lnTo>
                    <a:lnTo>
                      <a:pt x="289" y="163"/>
                    </a:lnTo>
                    <a:lnTo>
                      <a:pt x="292" y="162"/>
                    </a:lnTo>
                    <a:lnTo>
                      <a:pt x="296" y="162"/>
                    </a:lnTo>
                    <a:lnTo>
                      <a:pt x="300" y="162"/>
                    </a:lnTo>
                    <a:lnTo>
                      <a:pt x="303" y="163"/>
                    </a:lnTo>
                    <a:lnTo>
                      <a:pt x="307" y="164"/>
                    </a:lnTo>
                    <a:lnTo>
                      <a:pt x="310" y="165"/>
                    </a:lnTo>
                    <a:lnTo>
                      <a:pt x="314" y="168"/>
                    </a:lnTo>
                    <a:lnTo>
                      <a:pt x="317" y="172"/>
                    </a:lnTo>
                    <a:lnTo>
                      <a:pt x="321" y="176"/>
                    </a:lnTo>
                    <a:lnTo>
                      <a:pt x="324" y="181"/>
                    </a:lnTo>
                    <a:lnTo>
                      <a:pt x="328" y="186"/>
                    </a:lnTo>
                    <a:lnTo>
                      <a:pt x="331" y="191"/>
                    </a:lnTo>
                    <a:lnTo>
                      <a:pt x="335" y="195"/>
                    </a:lnTo>
                    <a:lnTo>
                      <a:pt x="338" y="199"/>
                    </a:lnTo>
                    <a:lnTo>
                      <a:pt x="342" y="202"/>
                    </a:lnTo>
                    <a:lnTo>
                      <a:pt x="345" y="205"/>
                    </a:lnTo>
                    <a:lnTo>
                      <a:pt x="349" y="206"/>
                    </a:lnTo>
                    <a:lnTo>
                      <a:pt x="352" y="206"/>
                    </a:lnTo>
                    <a:lnTo>
                      <a:pt x="356" y="206"/>
                    </a:lnTo>
                    <a:lnTo>
                      <a:pt x="360" y="204"/>
                    </a:lnTo>
                    <a:lnTo>
                      <a:pt x="363" y="202"/>
                    </a:lnTo>
                    <a:lnTo>
                      <a:pt x="367" y="199"/>
                    </a:lnTo>
                    <a:lnTo>
                      <a:pt x="370" y="195"/>
                    </a:lnTo>
                    <a:lnTo>
                      <a:pt x="374" y="190"/>
                    </a:lnTo>
                    <a:lnTo>
                      <a:pt x="377" y="185"/>
                    </a:lnTo>
                    <a:lnTo>
                      <a:pt x="381" y="179"/>
                    </a:lnTo>
                    <a:lnTo>
                      <a:pt x="384" y="174"/>
                    </a:lnTo>
                    <a:lnTo>
                      <a:pt x="388" y="169"/>
                    </a:lnTo>
                    <a:lnTo>
                      <a:pt x="391" y="165"/>
                    </a:lnTo>
                    <a:lnTo>
                      <a:pt x="395" y="161"/>
                    </a:lnTo>
                    <a:lnTo>
                      <a:pt x="398" y="158"/>
                    </a:lnTo>
                    <a:lnTo>
                      <a:pt x="402" y="156"/>
                    </a:lnTo>
                    <a:lnTo>
                      <a:pt x="405" y="154"/>
                    </a:lnTo>
                    <a:lnTo>
                      <a:pt x="409" y="153"/>
                    </a:lnTo>
                    <a:lnTo>
                      <a:pt x="412" y="151"/>
                    </a:lnTo>
                    <a:lnTo>
                      <a:pt x="416" y="150"/>
                    </a:lnTo>
                    <a:lnTo>
                      <a:pt x="420" y="148"/>
                    </a:lnTo>
                    <a:lnTo>
                      <a:pt x="423" y="147"/>
                    </a:lnTo>
                    <a:lnTo>
                      <a:pt x="426" y="145"/>
                    </a:lnTo>
                    <a:lnTo>
                      <a:pt x="430" y="143"/>
                    </a:lnTo>
                    <a:lnTo>
                      <a:pt x="433" y="141"/>
                    </a:lnTo>
                    <a:lnTo>
                      <a:pt x="437" y="139"/>
                    </a:lnTo>
                    <a:lnTo>
                      <a:pt x="441" y="137"/>
                    </a:lnTo>
                    <a:lnTo>
                      <a:pt x="444" y="134"/>
                    </a:lnTo>
                    <a:lnTo>
                      <a:pt x="448" y="131"/>
                    </a:lnTo>
                    <a:lnTo>
                      <a:pt x="451" y="129"/>
                    </a:lnTo>
                    <a:lnTo>
                      <a:pt x="455" y="126"/>
                    </a:lnTo>
                    <a:lnTo>
                      <a:pt x="458" y="123"/>
                    </a:lnTo>
                    <a:lnTo>
                      <a:pt x="462" y="119"/>
                    </a:lnTo>
                    <a:lnTo>
                      <a:pt x="465" y="116"/>
                    </a:lnTo>
                    <a:lnTo>
                      <a:pt x="469" y="112"/>
                    </a:lnTo>
                    <a:lnTo>
                      <a:pt x="472" y="109"/>
                    </a:lnTo>
                    <a:lnTo>
                      <a:pt x="476" y="105"/>
                    </a:lnTo>
                    <a:lnTo>
                      <a:pt x="479" y="101"/>
                    </a:lnTo>
                    <a:lnTo>
                      <a:pt x="483" y="97"/>
                    </a:lnTo>
                    <a:lnTo>
                      <a:pt x="486" y="94"/>
                    </a:lnTo>
                    <a:lnTo>
                      <a:pt x="490" y="90"/>
                    </a:lnTo>
                    <a:lnTo>
                      <a:pt x="493" y="86"/>
                    </a:lnTo>
                    <a:lnTo>
                      <a:pt x="497" y="82"/>
                    </a:lnTo>
                    <a:lnTo>
                      <a:pt x="501" y="79"/>
                    </a:lnTo>
                    <a:lnTo>
                      <a:pt x="504" y="75"/>
                    </a:lnTo>
                    <a:lnTo>
                      <a:pt x="508" y="71"/>
                    </a:lnTo>
                    <a:lnTo>
                      <a:pt x="511" y="68"/>
                    </a:lnTo>
                    <a:lnTo>
                      <a:pt x="515" y="64"/>
                    </a:lnTo>
                    <a:lnTo>
                      <a:pt x="518" y="61"/>
                    </a:lnTo>
                    <a:lnTo>
                      <a:pt x="522" y="58"/>
                    </a:lnTo>
                    <a:lnTo>
                      <a:pt x="525" y="55"/>
                    </a:lnTo>
                    <a:lnTo>
                      <a:pt x="529" y="52"/>
                    </a:lnTo>
                    <a:lnTo>
                      <a:pt x="532" y="49"/>
                    </a:lnTo>
                    <a:lnTo>
                      <a:pt x="536" y="46"/>
                    </a:lnTo>
                    <a:lnTo>
                      <a:pt x="539" y="44"/>
                    </a:lnTo>
                    <a:lnTo>
                      <a:pt x="543" y="41"/>
                    </a:lnTo>
                    <a:lnTo>
                      <a:pt x="546" y="39"/>
                    </a:lnTo>
                    <a:lnTo>
                      <a:pt x="550" y="37"/>
                    </a:lnTo>
                    <a:lnTo>
                      <a:pt x="553" y="35"/>
                    </a:lnTo>
                    <a:lnTo>
                      <a:pt x="557" y="33"/>
                    </a:lnTo>
                    <a:lnTo>
                      <a:pt x="561" y="31"/>
                    </a:lnTo>
                    <a:lnTo>
                      <a:pt x="564" y="29"/>
                    </a:lnTo>
                    <a:lnTo>
                      <a:pt x="568" y="27"/>
                    </a:lnTo>
                    <a:lnTo>
                      <a:pt x="571" y="26"/>
                    </a:lnTo>
                    <a:lnTo>
                      <a:pt x="575" y="24"/>
                    </a:lnTo>
                    <a:lnTo>
                      <a:pt x="578" y="23"/>
                    </a:lnTo>
                    <a:lnTo>
                      <a:pt x="582" y="21"/>
                    </a:lnTo>
                    <a:lnTo>
                      <a:pt x="585" y="20"/>
                    </a:lnTo>
                    <a:lnTo>
                      <a:pt x="589" y="19"/>
                    </a:lnTo>
                    <a:lnTo>
                      <a:pt x="592" y="18"/>
                    </a:lnTo>
                    <a:lnTo>
                      <a:pt x="596" y="17"/>
                    </a:lnTo>
                    <a:lnTo>
                      <a:pt x="599" y="16"/>
                    </a:lnTo>
                    <a:lnTo>
                      <a:pt x="603" y="15"/>
                    </a:lnTo>
                    <a:lnTo>
                      <a:pt x="606" y="14"/>
                    </a:lnTo>
                    <a:lnTo>
                      <a:pt x="610" y="13"/>
                    </a:lnTo>
                    <a:lnTo>
                      <a:pt x="613" y="12"/>
                    </a:lnTo>
                    <a:lnTo>
                      <a:pt x="617" y="12"/>
                    </a:lnTo>
                    <a:lnTo>
                      <a:pt x="621" y="11"/>
                    </a:lnTo>
                    <a:lnTo>
                      <a:pt x="624" y="11"/>
                    </a:lnTo>
                    <a:lnTo>
                      <a:pt x="628" y="10"/>
                    </a:lnTo>
                    <a:lnTo>
                      <a:pt x="631" y="9"/>
                    </a:lnTo>
                    <a:lnTo>
                      <a:pt x="635" y="9"/>
                    </a:lnTo>
                    <a:lnTo>
                      <a:pt x="638" y="8"/>
                    </a:lnTo>
                    <a:lnTo>
                      <a:pt x="642" y="8"/>
                    </a:lnTo>
                    <a:lnTo>
                      <a:pt x="645" y="7"/>
                    </a:lnTo>
                    <a:lnTo>
                      <a:pt x="649" y="7"/>
                    </a:lnTo>
                    <a:lnTo>
                      <a:pt x="652" y="7"/>
                    </a:lnTo>
                    <a:lnTo>
                      <a:pt x="656" y="7"/>
                    </a:lnTo>
                    <a:lnTo>
                      <a:pt x="659" y="6"/>
                    </a:lnTo>
                    <a:lnTo>
                      <a:pt x="663" y="6"/>
                    </a:lnTo>
                    <a:lnTo>
                      <a:pt x="666" y="6"/>
                    </a:lnTo>
                    <a:lnTo>
                      <a:pt x="670" y="5"/>
                    </a:lnTo>
                    <a:lnTo>
                      <a:pt x="673" y="5"/>
                    </a:lnTo>
                    <a:lnTo>
                      <a:pt x="677" y="5"/>
                    </a:lnTo>
                    <a:lnTo>
                      <a:pt x="681" y="4"/>
                    </a:lnTo>
                    <a:lnTo>
                      <a:pt x="684" y="4"/>
                    </a:lnTo>
                    <a:lnTo>
                      <a:pt x="687" y="4"/>
                    </a:lnTo>
                    <a:lnTo>
                      <a:pt x="691" y="4"/>
                    </a:lnTo>
                    <a:lnTo>
                      <a:pt x="695" y="4"/>
                    </a:lnTo>
                    <a:lnTo>
                      <a:pt x="698" y="3"/>
                    </a:lnTo>
                    <a:lnTo>
                      <a:pt x="702" y="3"/>
                    </a:lnTo>
                    <a:lnTo>
                      <a:pt x="705" y="3"/>
                    </a:lnTo>
                    <a:lnTo>
                      <a:pt x="709" y="3"/>
                    </a:lnTo>
                    <a:lnTo>
                      <a:pt x="712" y="3"/>
                    </a:lnTo>
                    <a:lnTo>
                      <a:pt x="716" y="3"/>
                    </a:lnTo>
                    <a:lnTo>
                      <a:pt x="719" y="3"/>
                    </a:lnTo>
                    <a:lnTo>
                      <a:pt x="723" y="3"/>
                    </a:lnTo>
                    <a:lnTo>
                      <a:pt x="726" y="2"/>
                    </a:lnTo>
                    <a:lnTo>
                      <a:pt x="730" y="2"/>
                    </a:lnTo>
                    <a:lnTo>
                      <a:pt x="733" y="2"/>
                    </a:lnTo>
                    <a:lnTo>
                      <a:pt x="737" y="2"/>
                    </a:lnTo>
                    <a:lnTo>
                      <a:pt x="740" y="2"/>
                    </a:lnTo>
                    <a:lnTo>
                      <a:pt x="744" y="2"/>
                    </a:lnTo>
                    <a:lnTo>
                      <a:pt x="747" y="2"/>
                    </a:lnTo>
                    <a:lnTo>
                      <a:pt x="751" y="2"/>
                    </a:lnTo>
                    <a:lnTo>
                      <a:pt x="755" y="2"/>
                    </a:lnTo>
                    <a:lnTo>
                      <a:pt x="758" y="2"/>
                    </a:lnTo>
                    <a:lnTo>
                      <a:pt x="762" y="2"/>
                    </a:lnTo>
                    <a:lnTo>
                      <a:pt x="765" y="2"/>
                    </a:lnTo>
                    <a:lnTo>
                      <a:pt x="769" y="1"/>
                    </a:lnTo>
                    <a:lnTo>
                      <a:pt x="772" y="1"/>
                    </a:lnTo>
                    <a:lnTo>
                      <a:pt x="776" y="1"/>
                    </a:lnTo>
                    <a:lnTo>
                      <a:pt x="779" y="1"/>
                    </a:lnTo>
                    <a:lnTo>
                      <a:pt x="783" y="1"/>
                    </a:lnTo>
                    <a:lnTo>
                      <a:pt x="786" y="1"/>
                    </a:lnTo>
                    <a:lnTo>
                      <a:pt x="790" y="1"/>
                    </a:lnTo>
                    <a:lnTo>
                      <a:pt x="793" y="1"/>
                    </a:lnTo>
                    <a:lnTo>
                      <a:pt x="797" y="1"/>
                    </a:lnTo>
                    <a:lnTo>
                      <a:pt x="800" y="1"/>
                    </a:lnTo>
                    <a:lnTo>
                      <a:pt x="804" y="1"/>
                    </a:lnTo>
                    <a:lnTo>
                      <a:pt x="807" y="1"/>
                    </a:lnTo>
                    <a:lnTo>
                      <a:pt x="811" y="1"/>
                    </a:lnTo>
                    <a:lnTo>
                      <a:pt x="815" y="1"/>
                    </a:lnTo>
                    <a:lnTo>
                      <a:pt x="818" y="1"/>
                    </a:lnTo>
                    <a:lnTo>
                      <a:pt x="822" y="1"/>
                    </a:lnTo>
                    <a:lnTo>
                      <a:pt x="825" y="1"/>
                    </a:lnTo>
                    <a:lnTo>
                      <a:pt x="829" y="1"/>
                    </a:lnTo>
                    <a:lnTo>
                      <a:pt x="832" y="1"/>
                    </a:lnTo>
                    <a:lnTo>
                      <a:pt x="836" y="1"/>
                    </a:lnTo>
                    <a:lnTo>
                      <a:pt x="839" y="1"/>
                    </a:lnTo>
                    <a:lnTo>
                      <a:pt x="843" y="1"/>
                    </a:lnTo>
                    <a:lnTo>
                      <a:pt x="846" y="1"/>
                    </a:lnTo>
                    <a:lnTo>
                      <a:pt x="850" y="1"/>
                    </a:lnTo>
                    <a:lnTo>
                      <a:pt x="853" y="1"/>
                    </a:lnTo>
                    <a:lnTo>
                      <a:pt x="857" y="1"/>
                    </a:lnTo>
                    <a:lnTo>
                      <a:pt x="860" y="1"/>
                    </a:lnTo>
                    <a:lnTo>
                      <a:pt x="864" y="1"/>
                    </a:lnTo>
                    <a:lnTo>
                      <a:pt x="867" y="1"/>
                    </a:lnTo>
                    <a:lnTo>
                      <a:pt x="871" y="0"/>
                    </a:lnTo>
                    <a:lnTo>
                      <a:pt x="875" y="0"/>
                    </a:lnTo>
                    <a:lnTo>
                      <a:pt x="878" y="0"/>
                    </a:lnTo>
                    <a:lnTo>
                      <a:pt x="882" y="0"/>
                    </a:lnTo>
                    <a:lnTo>
                      <a:pt x="885" y="0"/>
                    </a:lnTo>
                    <a:lnTo>
                      <a:pt x="889" y="0"/>
                    </a:lnTo>
                    <a:lnTo>
                      <a:pt x="892" y="0"/>
                    </a:lnTo>
                    <a:lnTo>
                      <a:pt x="896" y="0"/>
                    </a:lnTo>
                    <a:lnTo>
                      <a:pt x="899" y="0"/>
                    </a:lnTo>
                    <a:lnTo>
                      <a:pt x="903" y="0"/>
                    </a:lnTo>
                    <a:lnTo>
                      <a:pt x="906" y="0"/>
                    </a:lnTo>
                    <a:lnTo>
                      <a:pt x="910" y="0"/>
                    </a:lnTo>
                    <a:lnTo>
                      <a:pt x="913" y="0"/>
                    </a:lnTo>
                    <a:lnTo>
                      <a:pt x="917" y="0"/>
                    </a:lnTo>
                    <a:lnTo>
                      <a:pt x="920" y="0"/>
                    </a:lnTo>
                    <a:lnTo>
                      <a:pt x="924" y="0"/>
                    </a:lnTo>
                    <a:lnTo>
                      <a:pt x="927" y="0"/>
                    </a:lnTo>
                    <a:lnTo>
                      <a:pt x="931" y="0"/>
                    </a:lnTo>
                    <a:lnTo>
                      <a:pt x="935" y="0"/>
                    </a:lnTo>
                    <a:lnTo>
                      <a:pt x="938" y="0"/>
                    </a:lnTo>
                    <a:lnTo>
                      <a:pt x="941" y="0"/>
                    </a:lnTo>
                    <a:lnTo>
                      <a:pt x="945" y="0"/>
                    </a:lnTo>
                    <a:lnTo>
                      <a:pt x="948" y="0"/>
                    </a:lnTo>
                    <a:lnTo>
                      <a:pt x="952" y="0"/>
                    </a:lnTo>
                    <a:lnTo>
                      <a:pt x="956" y="0"/>
                    </a:lnTo>
                    <a:lnTo>
                      <a:pt x="959" y="0"/>
                    </a:lnTo>
                    <a:lnTo>
                      <a:pt x="963" y="0"/>
                    </a:lnTo>
                    <a:lnTo>
                      <a:pt x="966" y="0"/>
                    </a:lnTo>
                    <a:lnTo>
                      <a:pt x="970" y="0"/>
                    </a:lnTo>
                    <a:lnTo>
                      <a:pt x="973" y="0"/>
                    </a:lnTo>
                    <a:lnTo>
                      <a:pt x="977" y="0"/>
                    </a:lnTo>
                    <a:lnTo>
                      <a:pt x="980" y="0"/>
                    </a:lnTo>
                    <a:lnTo>
                      <a:pt x="984" y="0"/>
                    </a:lnTo>
                    <a:lnTo>
                      <a:pt x="987" y="0"/>
                    </a:lnTo>
                    <a:lnTo>
                      <a:pt x="991" y="0"/>
                    </a:lnTo>
                    <a:lnTo>
                      <a:pt x="994" y="0"/>
                    </a:lnTo>
                    <a:lnTo>
                      <a:pt x="998" y="0"/>
                    </a:lnTo>
                    <a:lnTo>
                      <a:pt x="1001" y="0"/>
                    </a:lnTo>
                    <a:lnTo>
                      <a:pt x="1005" y="0"/>
                    </a:lnTo>
                    <a:lnTo>
                      <a:pt x="1008" y="0"/>
                    </a:lnTo>
                    <a:lnTo>
                      <a:pt x="1012" y="0"/>
                    </a:lnTo>
                    <a:lnTo>
                      <a:pt x="1016" y="0"/>
                    </a:lnTo>
                    <a:lnTo>
                      <a:pt x="1019" y="0"/>
                    </a:lnTo>
                    <a:lnTo>
                      <a:pt x="1023" y="0"/>
                    </a:lnTo>
                    <a:lnTo>
                      <a:pt x="1026" y="0"/>
                    </a:lnTo>
                    <a:lnTo>
                      <a:pt x="1030" y="0"/>
                    </a:lnTo>
                    <a:lnTo>
                      <a:pt x="1033" y="0"/>
                    </a:lnTo>
                    <a:lnTo>
                      <a:pt x="1037" y="0"/>
                    </a:lnTo>
                    <a:lnTo>
                      <a:pt x="1040" y="0"/>
                    </a:lnTo>
                    <a:lnTo>
                      <a:pt x="1044" y="0"/>
                    </a:lnTo>
                    <a:lnTo>
                      <a:pt x="1047" y="0"/>
                    </a:lnTo>
                    <a:lnTo>
                      <a:pt x="1051" y="0"/>
                    </a:lnTo>
                    <a:lnTo>
                      <a:pt x="1054" y="0"/>
                    </a:lnTo>
                    <a:lnTo>
                      <a:pt x="1058" y="0"/>
                    </a:lnTo>
                    <a:lnTo>
                      <a:pt x="1061" y="0"/>
                    </a:lnTo>
                    <a:lnTo>
                      <a:pt x="1065" y="0"/>
                    </a:lnTo>
                    <a:lnTo>
                      <a:pt x="1068" y="0"/>
                    </a:lnTo>
                    <a:lnTo>
                      <a:pt x="1072" y="0"/>
                    </a:lnTo>
                    <a:lnTo>
                      <a:pt x="1076" y="0"/>
                    </a:lnTo>
                    <a:lnTo>
                      <a:pt x="1079" y="0"/>
                    </a:lnTo>
                    <a:lnTo>
                      <a:pt x="1083" y="0"/>
                    </a:lnTo>
                    <a:lnTo>
                      <a:pt x="1086" y="0"/>
                    </a:lnTo>
                    <a:lnTo>
                      <a:pt x="1090" y="0"/>
                    </a:lnTo>
                    <a:lnTo>
                      <a:pt x="1093" y="0"/>
                    </a:lnTo>
                    <a:lnTo>
                      <a:pt x="1097" y="0"/>
                    </a:lnTo>
                    <a:lnTo>
                      <a:pt x="1100" y="0"/>
                    </a:lnTo>
                    <a:lnTo>
                      <a:pt x="1104" y="0"/>
                    </a:lnTo>
                    <a:lnTo>
                      <a:pt x="1107" y="0"/>
                    </a:lnTo>
                    <a:lnTo>
                      <a:pt x="1111" y="0"/>
                    </a:lnTo>
                    <a:lnTo>
                      <a:pt x="1114" y="0"/>
                    </a:lnTo>
                    <a:lnTo>
                      <a:pt x="1118" y="0"/>
                    </a:lnTo>
                    <a:lnTo>
                      <a:pt x="1121" y="0"/>
                    </a:lnTo>
                    <a:lnTo>
                      <a:pt x="1125" y="0"/>
                    </a:lnTo>
                    <a:lnTo>
                      <a:pt x="1128" y="0"/>
                    </a:lnTo>
                    <a:lnTo>
                      <a:pt x="1132" y="0"/>
                    </a:lnTo>
                    <a:lnTo>
                      <a:pt x="1136" y="0"/>
                    </a:lnTo>
                    <a:lnTo>
                      <a:pt x="1139" y="0"/>
                    </a:lnTo>
                    <a:lnTo>
                      <a:pt x="1143" y="0"/>
                    </a:lnTo>
                    <a:lnTo>
                      <a:pt x="1146" y="0"/>
                    </a:lnTo>
                    <a:lnTo>
                      <a:pt x="1149" y="0"/>
                    </a:lnTo>
                    <a:lnTo>
                      <a:pt x="1153" y="0"/>
                    </a:lnTo>
                    <a:lnTo>
                      <a:pt x="1157" y="0"/>
                    </a:lnTo>
                    <a:lnTo>
                      <a:pt x="1160" y="0"/>
                    </a:lnTo>
                    <a:lnTo>
                      <a:pt x="1164" y="0"/>
                    </a:lnTo>
                    <a:lnTo>
                      <a:pt x="1167" y="0"/>
                    </a:lnTo>
                    <a:lnTo>
                      <a:pt x="1171" y="0"/>
                    </a:lnTo>
                    <a:lnTo>
                      <a:pt x="1174" y="0"/>
                    </a:lnTo>
                    <a:lnTo>
                      <a:pt x="1178" y="0"/>
                    </a:lnTo>
                    <a:lnTo>
                      <a:pt x="1181" y="0"/>
                    </a:lnTo>
                    <a:lnTo>
                      <a:pt x="1185" y="0"/>
                    </a:lnTo>
                    <a:lnTo>
                      <a:pt x="1188" y="0"/>
                    </a:lnTo>
                    <a:lnTo>
                      <a:pt x="1192" y="0"/>
                    </a:lnTo>
                    <a:lnTo>
                      <a:pt x="1196" y="0"/>
                    </a:lnTo>
                    <a:lnTo>
                      <a:pt x="1199" y="0"/>
                    </a:lnTo>
                    <a:lnTo>
                      <a:pt x="1202" y="0"/>
                    </a:lnTo>
                    <a:lnTo>
                      <a:pt x="1206" y="0"/>
                    </a:lnTo>
                    <a:lnTo>
                      <a:pt x="1209" y="0"/>
                    </a:lnTo>
                    <a:lnTo>
                      <a:pt x="1213" y="0"/>
                    </a:lnTo>
                    <a:lnTo>
                      <a:pt x="1217" y="0"/>
                    </a:lnTo>
                    <a:lnTo>
                      <a:pt x="1220" y="0"/>
                    </a:lnTo>
                    <a:lnTo>
                      <a:pt x="1224" y="0"/>
                    </a:lnTo>
                    <a:lnTo>
                      <a:pt x="1227" y="0"/>
                    </a:lnTo>
                    <a:lnTo>
                      <a:pt x="1231" y="0"/>
                    </a:lnTo>
                    <a:lnTo>
                      <a:pt x="1234" y="0"/>
                    </a:lnTo>
                    <a:lnTo>
                      <a:pt x="1238" y="0"/>
                    </a:lnTo>
                    <a:lnTo>
                      <a:pt x="1241" y="1"/>
                    </a:lnTo>
                    <a:lnTo>
                      <a:pt x="1245" y="1"/>
                    </a:lnTo>
                    <a:lnTo>
                      <a:pt x="1248" y="1"/>
                    </a:lnTo>
                    <a:lnTo>
                      <a:pt x="1252" y="1"/>
                    </a:lnTo>
                    <a:lnTo>
                      <a:pt x="1255" y="1"/>
                    </a:lnTo>
                    <a:lnTo>
                      <a:pt x="1259" y="1"/>
                    </a:lnTo>
                    <a:lnTo>
                      <a:pt x="1262" y="2"/>
                    </a:lnTo>
                    <a:lnTo>
                      <a:pt x="1266" y="2"/>
                    </a:lnTo>
                    <a:lnTo>
                      <a:pt x="1269" y="2"/>
                    </a:lnTo>
                    <a:lnTo>
                      <a:pt x="1273" y="3"/>
                    </a:lnTo>
                    <a:lnTo>
                      <a:pt x="1277" y="3"/>
                    </a:lnTo>
                    <a:lnTo>
                      <a:pt x="1280" y="4"/>
                    </a:lnTo>
                    <a:lnTo>
                      <a:pt x="1284" y="5"/>
                    </a:lnTo>
                    <a:lnTo>
                      <a:pt x="1287" y="6"/>
                    </a:lnTo>
                    <a:lnTo>
                      <a:pt x="1291" y="7"/>
                    </a:lnTo>
                    <a:lnTo>
                      <a:pt x="1294" y="8"/>
                    </a:lnTo>
                    <a:lnTo>
                      <a:pt x="1298" y="10"/>
                    </a:lnTo>
                    <a:lnTo>
                      <a:pt x="1301" y="12"/>
                    </a:lnTo>
                    <a:lnTo>
                      <a:pt x="1305" y="14"/>
                    </a:lnTo>
                    <a:lnTo>
                      <a:pt x="1308" y="17"/>
                    </a:lnTo>
                    <a:lnTo>
                      <a:pt x="1312" y="19"/>
                    </a:lnTo>
                    <a:lnTo>
                      <a:pt x="1315" y="22"/>
                    </a:lnTo>
                    <a:lnTo>
                      <a:pt x="1319" y="26"/>
                    </a:lnTo>
                    <a:lnTo>
                      <a:pt x="1322" y="29"/>
                    </a:lnTo>
                    <a:lnTo>
                      <a:pt x="1326" y="33"/>
                    </a:lnTo>
                    <a:lnTo>
                      <a:pt x="1329" y="37"/>
                    </a:lnTo>
                    <a:lnTo>
                      <a:pt x="1333" y="41"/>
                    </a:lnTo>
                    <a:lnTo>
                      <a:pt x="1337" y="44"/>
                    </a:lnTo>
                    <a:lnTo>
                      <a:pt x="1340" y="48"/>
                    </a:lnTo>
                    <a:lnTo>
                      <a:pt x="1344" y="52"/>
                    </a:lnTo>
                    <a:lnTo>
                      <a:pt x="1347" y="55"/>
                    </a:lnTo>
                    <a:lnTo>
                      <a:pt x="1351" y="58"/>
                    </a:lnTo>
                    <a:lnTo>
                      <a:pt x="1354" y="61"/>
                    </a:lnTo>
                    <a:lnTo>
                      <a:pt x="1358" y="63"/>
                    </a:lnTo>
                    <a:lnTo>
                      <a:pt x="1361" y="66"/>
                    </a:lnTo>
                    <a:lnTo>
                      <a:pt x="1365" y="67"/>
                    </a:lnTo>
                    <a:lnTo>
                      <a:pt x="1368" y="69"/>
                    </a:lnTo>
                    <a:lnTo>
                      <a:pt x="1372" y="71"/>
                    </a:lnTo>
                    <a:lnTo>
                      <a:pt x="1375" y="72"/>
                    </a:lnTo>
                    <a:lnTo>
                      <a:pt x="1379" y="73"/>
                    </a:lnTo>
                    <a:lnTo>
                      <a:pt x="1382" y="74"/>
                    </a:lnTo>
                    <a:lnTo>
                      <a:pt x="1386" y="74"/>
                    </a:lnTo>
                    <a:lnTo>
                      <a:pt x="1389" y="75"/>
                    </a:lnTo>
                    <a:lnTo>
                      <a:pt x="1393" y="75"/>
                    </a:lnTo>
                    <a:lnTo>
                      <a:pt x="1397" y="76"/>
                    </a:lnTo>
                    <a:lnTo>
                      <a:pt x="1400" y="76"/>
                    </a:lnTo>
                    <a:lnTo>
                      <a:pt x="1404" y="76"/>
                    </a:lnTo>
                    <a:lnTo>
                      <a:pt x="1407" y="77"/>
                    </a:lnTo>
                    <a:lnTo>
                      <a:pt x="1410" y="77"/>
                    </a:lnTo>
                  </a:path>
                </a:pathLst>
              </a:custGeom>
              <a:noFill/>
              <a:ln w="4826">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itchFamily="34" charset="0"/>
                  <a:cs typeface="Arial"/>
                </a:endParaRPr>
              </a:p>
            </p:txBody>
          </p:sp>
          <p:sp>
            <p:nvSpPr>
              <p:cNvPr id="126" name="Freeform 48"/>
              <p:cNvSpPr>
                <a:spLocks/>
              </p:cNvSpPr>
              <p:nvPr/>
            </p:nvSpPr>
            <p:spPr bwMode="auto">
              <a:xfrm>
                <a:off x="2242" y="2410"/>
                <a:ext cx="2494" cy="0"/>
              </a:xfrm>
              <a:custGeom>
                <a:avLst/>
                <a:gdLst>
                  <a:gd name="T0" fmla="*/ 19441 w 1410"/>
                  <a:gd name="T1" fmla="*/ 42902 w 1410"/>
                  <a:gd name="T2" fmla="*/ 65649 w 1410"/>
                  <a:gd name="T3" fmla="*/ 88997 w 1410"/>
                  <a:gd name="T4" fmla="*/ 112384 w 1410"/>
                  <a:gd name="T5" fmla="*/ 135203 w 1410"/>
                  <a:gd name="T6" fmla="*/ 158656 w 1410"/>
                  <a:gd name="T7" fmla="*/ 182055 w 1410"/>
                  <a:gd name="T8" fmla="*/ 205392 w 1410"/>
                  <a:gd name="T9" fmla="*/ 228086 w 1410"/>
                  <a:gd name="T10" fmla="*/ 251118 w 1410"/>
                  <a:gd name="T11" fmla="*/ 273712 w 1410"/>
                  <a:gd name="T12" fmla="*/ 297398 w 1410"/>
                  <a:gd name="T13" fmla="*/ 320785 w 1410"/>
                  <a:gd name="T14" fmla="*/ 344176 w 1410"/>
                  <a:gd name="T15" fmla="*/ 366876 w 1410"/>
                  <a:gd name="T16" fmla="*/ 390329 w 1410"/>
                  <a:gd name="T17" fmla="*/ 413728 w 1410"/>
                  <a:gd name="T18" fmla="*/ 435834 w 1410"/>
                  <a:gd name="T19" fmla="*/ 459796 w 1410"/>
                  <a:gd name="T20" fmla="*/ 482976 w 1410"/>
                  <a:gd name="T21" fmla="*/ 505383 w 1410"/>
                  <a:gd name="T22" fmla="*/ 529071 w 1410"/>
                  <a:gd name="T23" fmla="*/ 552456 w 1410"/>
                  <a:gd name="T24" fmla="*/ 574651 w 1410"/>
                  <a:gd name="T25" fmla="*/ 598059 w 1410"/>
                  <a:gd name="T26" fmla="*/ 621922 w 1410"/>
                  <a:gd name="T27" fmla="*/ 644191 w 1410"/>
                  <a:gd name="T28" fmla="*/ 667506 w 1410"/>
                  <a:gd name="T29" fmla="*/ 691556 w 1410"/>
                  <a:gd name="T30" fmla="*/ 714655 w 1410"/>
                  <a:gd name="T31" fmla="*/ 737005 w 1410"/>
                  <a:gd name="T32" fmla="*/ 760242 w 1410"/>
                  <a:gd name="T33" fmla="*/ 784133 w 1410"/>
                  <a:gd name="T34" fmla="*/ 806324 w 1410"/>
                  <a:gd name="T35" fmla="*/ 829738 w 1410"/>
                  <a:gd name="T36" fmla="*/ 853797 w 1410"/>
                  <a:gd name="T37" fmla="*/ 877074 w 1410"/>
                  <a:gd name="T38" fmla="*/ 899179 w 1410"/>
                  <a:gd name="T39" fmla="*/ 922591 w 1410"/>
                  <a:gd name="T40" fmla="*/ 945458 w 1410"/>
                  <a:gd name="T41" fmla="*/ 968850 w 1410"/>
                  <a:gd name="T42" fmla="*/ 991915 w 1410"/>
                  <a:gd name="T43" fmla="*/ 1015805 w 1410"/>
                  <a:gd name="T44" fmla="*/ 1038006 w 1410"/>
                  <a:gd name="T45" fmla="*/ 1061432 w 1410"/>
                  <a:gd name="T46" fmla="*/ 1084763 w 1410"/>
                  <a:gd name="T47" fmla="*/ 1107667 w 1410"/>
                  <a:gd name="T48" fmla="*/ 1131082 w 1410"/>
                  <a:gd name="T49" fmla="*/ 1154441 w 1410"/>
                  <a:gd name="T50" fmla="*/ 1177136 w 1410"/>
                  <a:gd name="T51" fmla="*/ 1200520 w 1410"/>
                  <a:gd name="T52" fmla="*/ 1223581 w 1410"/>
                  <a:gd name="T53" fmla="*/ 1246407 w 1410"/>
                  <a:gd name="T54" fmla="*/ 1269922 w 1410"/>
                  <a:gd name="T55" fmla="*/ 1293258 w 1410"/>
                  <a:gd name="T56" fmla="*/ 1316660 w 1410"/>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10"/>
                  <a:gd name="T115" fmla="*/ 1410 w 1410"/>
                </a:gdLst>
                <a:ahLst/>
                <a:cxnLst>
                  <a:cxn ang="T57">
                    <a:pos x="T0" y="0"/>
                  </a:cxn>
                  <a:cxn ang="T58">
                    <a:pos x="T1" y="0"/>
                  </a:cxn>
                  <a:cxn ang="T59">
                    <a:pos x="T2" y="0"/>
                  </a:cxn>
                  <a:cxn ang="T60">
                    <a:pos x="T3" y="0"/>
                  </a:cxn>
                  <a:cxn ang="T61">
                    <a:pos x="T4" y="0"/>
                  </a:cxn>
                  <a:cxn ang="T62">
                    <a:pos x="T5" y="0"/>
                  </a:cxn>
                  <a:cxn ang="T63">
                    <a:pos x="T6" y="0"/>
                  </a:cxn>
                  <a:cxn ang="T64">
                    <a:pos x="T7" y="0"/>
                  </a:cxn>
                  <a:cxn ang="T65">
                    <a:pos x="T8" y="0"/>
                  </a:cxn>
                  <a:cxn ang="T66">
                    <a:pos x="T9" y="0"/>
                  </a:cxn>
                  <a:cxn ang="T67">
                    <a:pos x="T10" y="0"/>
                  </a:cxn>
                  <a:cxn ang="T68">
                    <a:pos x="T11" y="0"/>
                  </a:cxn>
                  <a:cxn ang="T69">
                    <a:pos x="T12" y="0"/>
                  </a:cxn>
                  <a:cxn ang="T70">
                    <a:pos x="T13" y="0"/>
                  </a:cxn>
                  <a:cxn ang="T71">
                    <a:pos x="T14" y="0"/>
                  </a:cxn>
                  <a:cxn ang="T72">
                    <a:pos x="T15" y="0"/>
                  </a:cxn>
                  <a:cxn ang="T73">
                    <a:pos x="T16" y="0"/>
                  </a:cxn>
                  <a:cxn ang="T74">
                    <a:pos x="T17" y="0"/>
                  </a:cxn>
                  <a:cxn ang="T75">
                    <a:pos x="T18" y="0"/>
                  </a:cxn>
                  <a:cxn ang="T76">
                    <a:pos x="T19" y="0"/>
                  </a:cxn>
                  <a:cxn ang="T77">
                    <a:pos x="T20" y="0"/>
                  </a:cxn>
                  <a:cxn ang="T78">
                    <a:pos x="T21" y="0"/>
                  </a:cxn>
                  <a:cxn ang="T79">
                    <a:pos x="T22" y="0"/>
                  </a:cxn>
                  <a:cxn ang="T80">
                    <a:pos x="T23" y="0"/>
                  </a:cxn>
                  <a:cxn ang="T81">
                    <a:pos x="T24" y="0"/>
                  </a:cxn>
                  <a:cxn ang="T82">
                    <a:pos x="T25" y="0"/>
                  </a:cxn>
                  <a:cxn ang="T83">
                    <a:pos x="T26" y="0"/>
                  </a:cxn>
                  <a:cxn ang="T84">
                    <a:pos x="T27" y="0"/>
                  </a:cxn>
                  <a:cxn ang="T85">
                    <a:pos x="T28" y="0"/>
                  </a:cxn>
                  <a:cxn ang="T86">
                    <a:pos x="T29" y="0"/>
                  </a:cxn>
                  <a:cxn ang="T87">
                    <a:pos x="T30" y="0"/>
                  </a:cxn>
                  <a:cxn ang="T88">
                    <a:pos x="T31" y="0"/>
                  </a:cxn>
                  <a:cxn ang="T89">
                    <a:pos x="T32" y="0"/>
                  </a:cxn>
                  <a:cxn ang="T90">
                    <a:pos x="T33" y="0"/>
                  </a:cxn>
                  <a:cxn ang="T91">
                    <a:pos x="T34" y="0"/>
                  </a:cxn>
                  <a:cxn ang="T92">
                    <a:pos x="T35" y="0"/>
                  </a:cxn>
                  <a:cxn ang="T93">
                    <a:pos x="T36" y="0"/>
                  </a:cxn>
                  <a:cxn ang="T94">
                    <a:pos x="T37" y="0"/>
                  </a:cxn>
                  <a:cxn ang="T95">
                    <a:pos x="T38" y="0"/>
                  </a:cxn>
                  <a:cxn ang="T96">
                    <a:pos x="T39" y="0"/>
                  </a:cxn>
                  <a:cxn ang="T97">
                    <a:pos x="T40" y="0"/>
                  </a:cxn>
                  <a:cxn ang="T98">
                    <a:pos x="T41" y="0"/>
                  </a:cxn>
                  <a:cxn ang="T99">
                    <a:pos x="T42" y="0"/>
                  </a:cxn>
                  <a:cxn ang="T100">
                    <a:pos x="T43" y="0"/>
                  </a:cxn>
                  <a:cxn ang="T101">
                    <a:pos x="T44" y="0"/>
                  </a:cxn>
                  <a:cxn ang="T102">
                    <a:pos x="T45" y="0"/>
                  </a:cxn>
                  <a:cxn ang="T103">
                    <a:pos x="T46" y="0"/>
                  </a:cxn>
                  <a:cxn ang="T104">
                    <a:pos x="T47" y="0"/>
                  </a:cxn>
                  <a:cxn ang="T105">
                    <a:pos x="T48" y="0"/>
                  </a:cxn>
                  <a:cxn ang="T106">
                    <a:pos x="T49" y="0"/>
                  </a:cxn>
                  <a:cxn ang="T107">
                    <a:pos x="T50" y="0"/>
                  </a:cxn>
                  <a:cxn ang="T108">
                    <a:pos x="T51" y="0"/>
                  </a:cxn>
                  <a:cxn ang="T109">
                    <a:pos x="T52" y="0"/>
                  </a:cxn>
                  <a:cxn ang="T110">
                    <a:pos x="T53" y="0"/>
                  </a:cxn>
                  <a:cxn ang="T111">
                    <a:pos x="T54" y="0"/>
                  </a:cxn>
                  <a:cxn ang="T112">
                    <a:pos x="T55" y="0"/>
                  </a:cxn>
                  <a:cxn ang="T113">
                    <a:pos x="T56" y="0"/>
                  </a:cxn>
                </a:cxnLst>
                <a:rect l="T114" t="0" r="T115" b="0"/>
                <a:pathLst>
                  <a:path w="1410">
                    <a:moveTo>
                      <a:pt x="0" y="0"/>
                    </a:moveTo>
                    <a:lnTo>
                      <a:pt x="3" y="0"/>
                    </a:lnTo>
                    <a:lnTo>
                      <a:pt x="7" y="0"/>
                    </a:lnTo>
                    <a:lnTo>
                      <a:pt x="10" y="0"/>
                    </a:lnTo>
                    <a:lnTo>
                      <a:pt x="14" y="0"/>
                    </a:lnTo>
                    <a:lnTo>
                      <a:pt x="17" y="0"/>
                    </a:lnTo>
                    <a:lnTo>
                      <a:pt x="21" y="0"/>
                    </a:lnTo>
                    <a:lnTo>
                      <a:pt x="24" y="0"/>
                    </a:lnTo>
                    <a:lnTo>
                      <a:pt x="28" y="0"/>
                    </a:lnTo>
                    <a:lnTo>
                      <a:pt x="31" y="0"/>
                    </a:lnTo>
                    <a:lnTo>
                      <a:pt x="35" y="0"/>
                    </a:lnTo>
                    <a:lnTo>
                      <a:pt x="39" y="0"/>
                    </a:lnTo>
                    <a:lnTo>
                      <a:pt x="42" y="0"/>
                    </a:lnTo>
                    <a:lnTo>
                      <a:pt x="46" y="0"/>
                    </a:lnTo>
                    <a:lnTo>
                      <a:pt x="49" y="0"/>
                    </a:lnTo>
                    <a:lnTo>
                      <a:pt x="53" y="0"/>
                    </a:lnTo>
                    <a:lnTo>
                      <a:pt x="56" y="0"/>
                    </a:lnTo>
                    <a:lnTo>
                      <a:pt x="60" y="0"/>
                    </a:lnTo>
                    <a:lnTo>
                      <a:pt x="63" y="0"/>
                    </a:lnTo>
                    <a:lnTo>
                      <a:pt x="67" y="0"/>
                    </a:lnTo>
                    <a:lnTo>
                      <a:pt x="70" y="0"/>
                    </a:lnTo>
                    <a:lnTo>
                      <a:pt x="74" y="0"/>
                    </a:lnTo>
                    <a:lnTo>
                      <a:pt x="77" y="0"/>
                    </a:lnTo>
                    <a:lnTo>
                      <a:pt x="81" y="0"/>
                    </a:lnTo>
                    <a:lnTo>
                      <a:pt x="84" y="0"/>
                    </a:lnTo>
                    <a:lnTo>
                      <a:pt x="88" y="0"/>
                    </a:lnTo>
                    <a:lnTo>
                      <a:pt x="91" y="0"/>
                    </a:lnTo>
                    <a:lnTo>
                      <a:pt x="95" y="0"/>
                    </a:lnTo>
                    <a:lnTo>
                      <a:pt x="99" y="0"/>
                    </a:lnTo>
                    <a:lnTo>
                      <a:pt x="102" y="0"/>
                    </a:lnTo>
                    <a:lnTo>
                      <a:pt x="106" y="0"/>
                    </a:lnTo>
                    <a:lnTo>
                      <a:pt x="109" y="0"/>
                    </a:lnTo>
                    <a:lnTo>
                      <a:pt x="113" y="0"/>
                    </a:lnTo>
                    <a:lnTo>
                      <a:pt x="116" y="0"/>
                    </a:lnTo>
                    <a:lnTo>
                      <a:pt x="120" y="0"/>
                    </a:lnTo>
                    <a:lnTo>
                      <a:pt x="123" y="0"/>
                    </a:lnTo>
                    <a:lnTo>
                      <a:pt x="127" y="0"/>
                    </a:lnTo>
                    <a:lnTo>
                      <a:pt x="130" y="0"/>
                    </a:lnTo>
                    <a:lnTo>
                      <a:pt x="134" y="0"/>
                    </a:lnTo>
                    <a:lnTo>
                      <a:pt x="137" y="0"/>
                    </a:lnTo>
                    <a:lnTo>
                      <a:pt x="141" y="0"/>
                    </a:lnTo>
                    <a:lnTo>
                      <a:pt x="144" y="0"/>
                    </a:lnTo>
                    <a:lnTo>
                      <a:pt x="148" y="0"/>
                    </a:lnTo>
                    <a:lnTo>
                      <a:pt x="151" y="0"/>
                    </a:lnTo>
                    <a:lnTo>
                      <a:pt x="155" y="0"/>
                    </a:lnTo>
                    <a:lnTo>
                      <a:pt x="159" y="0"/>
                    </a:lnTo>
                    <a:lnTo>
                      <a:pt x="162" y="0"/>
                    </a:lnTo>
                    <a:lnTo>
                      <a:pt x="166" y="0"/>
                    </a:lnTo>
                    <a:lnTo>
                      <a:pt x="169" y="0"/>
                    </a:lnTo>
                    <a:lnTo>
                      <a:pt x="172" y="0"/>
                    </a:lnTo>
                    <a:lnTo>
                      <a:pt x="176" y="0"/>
                    </a:lnTo>
                    <a:lnTo>
                      <a:pt x="180" y="0"/>
                    </a:lnTo>
                    <a:lnTo>
                      <a:pt x="183" y="0"/>
                    </a:lnTo>
                    <a:lnTo>
                      <a:pt x="187" y="0"/>
                    </a:lnTo>
                    <a:lnTo>
                      <a:pt x="190" y="0"/>
                    </a:lnTo>
                    <a:lnTo>
                      <a:pt x="194" y="0"/>
                    </a:lnTo>
                    <a:lnTo>
                      <a:pt x="197" y="0"/>
                    </a:lnTo>
                    <a:lnTo>
                      <a:pt x="201" y="0"/>
                    </a:lnTo>
                    <a:lnTo>
                      <a:pt x="204" y="0"/>
                    </a:lnTo>
                    <a:lnTo>
                      <a:pt x="208" y="0"/>
                    </a:lnTo>
                    <a:lnTo>
                      <a:pt x="211" y="0"/>
                    </a:lnTo>
                    <a:lnTo>
                      <a:pt x="215" y="0"/>
                    </a:lnTo>
                    <a:lnTo>
                      <a:pt x="219" y="0"/>
                    </a:lnTo>
                    <a:lnTo>
                      <a:pt x="222" y="0"/>
                    </a:lnTo>
                    <a:lnTo>
                      <a:pt x="225" y="0"/>
                    </a:lnTo>
                    <a:lnTo>
                      <a:pt x="229" y="0"/>
                    </a:lnTo>
                    <a:lnTo>
                      <a:pt x="232" y="0"/>
                    </a:lnTo>
                    <a:lnTo>
                      <a:pt x="236" y="0"/>
                    </a:lnTo>
                    <a:lnTo>
                      <a:pt x="240" y="0"/>
                    </a:lnTo>
                    <a:lnTo>
                      <a:pt x="243" y="0"/>
                    </a:lnTo>
                    <a:lnTo>
                      <a:pt x="247" y="0"/>
                    </a:lnTo>
                    <a:lnTo>
                      <a:pt x="250" y="0"/>
                    </a:lnTo>
                    <a:lnTo>
                      <a:pt x="254" y="0"/>
                    </a:lnTo>
                    <a:lnTo>
                      <a:pt x="257" y="0"/>
                    </a:lnTo>
                    <a:lnTo>
                      <a:pt x="261" y="0"/>
                    </a:lnTo>
                    <a:lnTo>
                      <a:pt x="264" y="0"/>
                    </a:lnTo>
                    <a:lnTo>
                      <a:pt x="268" y="0"/>
                    </a:lnTo>
                    <a:lnTo>
                      <a:pt x="271" y="0"/>
                    </a:lnTo>
                    <a:lnTo>
                      <a:pt x="275" y="0"/>
                    </a:lnTo>
                    <a:lnTo>
                      <a:pt x="278" y="0"/>
                    </a:lnTo>
                    <a:lnTo>
                      <a:pt x="282" y="0"/>
                    </a:lnTo>
                    <a:lnTo>
                      <a:pt x="285" y="0"/>
                    </a:lnTo>
                    <a:lnTo>
                      <a:pt x="289" y="0"/>
                    </a:lnTo>
                    <a:lnTo>
                      <a:pt x="292" y="0"/>
                    </a:lnTo>
                    <a:lnTo>
                      <a:pt x="296" y="0"/>
                    </a:lnTo>
                    <a:lnTo>
                      <a:pt x="300" y="0"/>
                    </a:lnTo>
                    <a:lnTo>
                      <a:pt x="303" y="0"/>
                    </a:lnTo>
                    <a:lnTo>
                      <a:pt x="307" y="0"/>
                    </a:lnTo>
                    <a:lnTo>
                      <a:pt x="310" y="0"/>
                    </a:lnTo>
                    <a:lnTo>
                      <a:pt x="314" y="0"/>
                    </a:lnTo>
                    <a:lnTo>
                      <a:pt x="317" y="0"/>
                    </a:lnTo>
                    <a:lnTo>
                      <a:pt x="321" y="0"/>
                    </a:lnTo>
                    <a:lnTo>
                      <a:pt x="324" y="0"/>
                    </a:lnTo>
                    <a:lnTo>
                      <a:pt x="328" y="0"/>
                    </a:lnTo>
                    <a:lnTo>
                      <a:pt x="331" y="0"/>
                    </a:lnTo>
                    <a:lnTo>
                      <a:pt x="335" y="0"/>
                    </a:lnTo>
                    <a:lnTo>
                      <a:pt x="338" y="0"/>
                    </a:lnTo>
                    <a:lnTo>
                      <a:pt x="342" y="0"/>
                    </a:lnTo>
                    <a:lnTo>
                      <a:pt x="345" y="0"/>
                    </a:lnTo>
                    <a:lnTo>
                      <a:pt x="349" y="0"/>
                    </a:lnTo>
                    <a:lnTo>
                      <a:pt x="352" y="0"/>
                    </a:lnTo>
                    <a:lnTo>
                      <a:pt x="356" y="0"/>
                    </a:lnTo>
                    <a:lnTo>
                      <a:pt x="360" y="0"/>
                    </a:lnTo>
                    <a:lnTo>
                      <a:pt x="363" y="0"/>
                    </a:lnTo>
                    <a:lnTo>
                      <a:pt x="367" y="0"/>
                    </a:lnTo>
                    <a:lnTo>
                      <a:pt x="370" y="0"/>
                    </a:lnTo>
                    <a:lnTo>
                      <a:pt x="374" y="0"/>
                    </a:lnTo>
                    <a:lnTo>
                      <a:pt x="377" y="0"/>
                    </a:lnTo>
                    <a:lnTo>
                      <a:pt x="381" y="0"/>
                    </a:lnTo>
                    <a:lnTo>
                      <a:pt x="384" y="0"/>
                    </a:lnTo>
                    <a:lnTo>
                      <a:pt x="388" y="0"/>
                    </a:lnTo>
                    <a:lnTo>
                      <a:pt x="391" y="0"/>
                    </a:lnTo>
                    <a:lnTo>
                      <a:pt x="395" y="0"/>
                    </a:lnTo>
                    <a:lnTo>
                      <a:pt x="398" y="0"/>
                    </a:lnTo>
                    <a:lnTo>
                      <a:pt x="402" y="0"/>
                    </a:lnTo>
                    <a:lnTo>
                      <a:pt x="405" y="0"/>
                    </a:lnTo>
                    <a:lnTo>
                      <a:pt x="409" y="0"/>
                    </a:lnTo>
                    <a:lnTo>
                      <a:pt x="412" y="0"/>
                    </a:lnTo>
                    <a:lnTo>
                      <a:pt x="416" y="0"/>
                    </a:lnTo>
                    <a:lnTo>
                      <a:pt x="420" y="0"/>
                    </a:lnTo>
                    <a:lnTo>
                      <a:pt x="423" y="0"/>
                    </a:lnTo>
                    <a:lnTo>
                      <a:pt x="426" y="0"/>
                    </a:lnTo>
                    <a:lnTo>
                      <a:pt x="430" y="0"/>
                    </a:lnTo>
                    <a:lnTo>
                      <a:pt x="433" y="0"/>
                    </a:lnTo>
                    <a:lnTo>
                      <a:pt x="437" y="0"/>
                    </a:lnTo>
                    <a:lnTo>
                      <a:pt x="441" y="0"/>
                    </a:lnTo>
                    <a:lnTo>
                      <a:pt x="444" y="0"/>
                    </a:lnTo>
                    <a:lnTo>
                      <a:pt x="448" y="0"/>
                    </a:lnTo>
                    <a:lnTo>
                      <a:pt x="451" y="0"/>
                    </a:lnTo>
                    <a:lnTo>
                      <a:pt x="455" y="0"/>
                    </a:lnTo>
                    <a:lnTo>
                      <a:pt x="458" y="0"/>
                    </a:lnTo>
                    <a:lnTo>
                      <a:pt x="462" y="0"/>
                    </a:lnTo>
                    <a:lnTo>
                      <a:pt x="465" y="0"/>
                    </a:lnTo>
                    <a:lnTo>
                      <a:pt x="469" y="0"/>
                    </a:lnTo>
                    <a:lnTo>
                      <a:pt x="472" y="0"/>
                    </a:lnTo>
                    <a:lnTo>
                      <a:pt x="476" y="0"/>
                    </a:lnTo>
                    <a:lnTo>
                      <a:pt x="479" y="0"/>
                    </a:lnTo>
                    <a:lnTo>
                      <a:pt x="483" y="0"/>
                    </a:lnTo>
                    <a:lnTo>
                      <a:pt x="486" y="0"/>
                    </a:lnTo>
                    <a:lnTo>
                      <a:pt x="490" y="0"/>
                    </a:lnTo>
                    <a:lnTo>
                      <a:pt x="493" y="0"/>
                    </a:lnTo>
                    <a:lnTo>
                      <a:pt x="497" y="0"/>
                    </a:lnTo>
                    <a:lnTo>
                      <a:pt x="501" y="0"/>
                    </a:lnTo>
                    <a:lnTo>
                      <a:pt x="504" y="0"/>
                    </a:lnTo>
                    <a:lnTo>
                      <a:pt x="508" y="0"/>
                    </a:lnTo>
                    <a:lnTo>
                      <a:pt x="511" y="0"/>
                    </a:lnTo>
                    <a:lnTo>
                      <a:pt x="515" y="0"/>
                    </a:lnTo>
                    <a:lnTo>
                      <a:pt x="518" y="0"/>
                    </a:lnTo>
                    <a:lnTo>
                      <a:pt x="522" y="0"/>
                    </a:lnTo>
                    <a:lnTo>
                      <a:pt x="525" y="0"/>
                    </a:lnTo>
                    <a:lnTo>
                      <a:pt x="529" y="0"/>
                    </a:lnTo>
                    <a:lnTo>
                      <a:pt x="532" y="0"/>
                    </a:lnTo>
                    <a:lnTo>
                      <a:pt x="536" y="0"/>
                    </a:lnTo>
                    <a:lnTo>
                      <a:pt x="539" y="0"/>
                    </a:lnTo>
                    <a:lnTo>
                      <a:pt x="543" y="0"/>
                    </a:lnTo>
                    <a:lnTo>
                      <a:pt x="546" y="0"/>
                    </a:lnTo>
                    <a:lnTo>
                      <a:pt x="550" y="0"/>
                    </a:lnTo>
                    <a:lnTo>
                      <a:pt x="553" y="0"/>
                    </a:lnTo>
                    <a:lnTo>
                      <a:pt x="557" y="0"/>
                    </a:lnTo>
                    <a:lnTo>
                      <a:pt x="561" y="0"/>
                    </a:lnTo>
                    <a:lnTo>
                      <a:pt x="564" y="0"/>
                    </a:lnTo>
                    <a:lnTo>
                      <a:pt x="568" y="0"/>
                    </a:lnTo>
                    <a:lnTo>
                      <a:pt x="571" y="0"/>
                    </a:lnTo>
                    <a:lnTo>
                      <a:pt x="575" y="0"/>
                    </a:lnTo>
                    <a:lnTo>
                      <a:pt x="578" y="0"/>
                    </a:lnTo>
                    <a:lnTo>
                      <a:pt x="582" y="0"/>
                    </a:lnTo>
                    <a:lnTo>
                      <a:pt x="585" y="0"/>
                    </a:lnTo>
                    <a:lnTo>
                      <a:pt x="589" y="0"/>
                    </a:lnTo>
                    <a:lnTo>
                      <a:pt x="592" y="0"/>
                    </a:lnTo>
                    <a:lnTo>
                      <a:pt x="596" y="0"/>
                    </a:lnTo>
                    <a:lnTo>
                      <a:pt x="599" y="0"/>
                    </a:lnTo>
                    <a:lnTo>
                      <a:pt x="603" y="0"/>
                    </a:lnTo>
                    <a:lnTo>
                      <a:pt x="606" y="0"/>
                    </a:lnTo>
                    <a:lnTo>
                      <a:pt x="610" y="0"/>
                    </a:lnTo>
                    <a:lnTo>
                      <a:pt x="613" y="0"/>
                    </a:lnTo>
                    <a:lnTo>
                      <a:pt x="617" y="0"/>
                    </a:lnTo>
                    <a:lnTo>
                      <a:pt x="621" y="0"/>
                    </a:lnTo>
                    <a:lnTo>
                      <a:pt x="624" y="0"/>
                    </a:lnTo>
                    <a:lnTo>
                      <a:pt x="628" y="0"/>
                    </a:lnTo>
                    <a:lnTo>
                      <a:pt x="631" y="0"/>
                    </a:lnTo>
                    <a:lnTo>
                      <a:pt x="635" y="0"/>
                    </a:lnTo>
                    <a:lnTo>
                      <a:pt x="638" y="0"/>
                    </a:lnTo>
                    <a:lnTo>
                      <a:pt x="642" y="0"/>
                    </a:lnTo>
                    <a:lnTo>
                      <a:pt x="645" y="0"/>
                    </a:lnTo>
                    <a:lnTo>
                      <a:pt x="649" y="0"/>
                    </a:lnTo>
                    <a:lnTo>
                      <a:pt x="652" y="0"/>
                    </a:lnTo>
                    <a:lnTo>
                      <a:pt x="656" y="0"/>
                    </a:lnTo>
                    <a:lnTo>
                      <a:pt x="659" y="0"/>
                    </a:lnTo>
                    <a:lnTo>
                      <a:pt x="663" y="0"/>
                    </a:lnTo>
                    <a:lnTo>
                      <a:pt x="666" y="0"/>
                    </a:lnTo>
                    <a:lnTo>
                      <a:pt x="670" y="0"/>
                    </a:lnTo>
                    <a:lnTo>
                      <a:pt x="673" y="0"/>
                    </a:lnTo>
                    <a:lnTo>
                      <a:pt x="677" y="0"/>
                    </a:lnTo>
                    <a:lnTo>
                      <a:pt x="681" y="0"/>
                    </a:lnTo>
                    <a:lnTo>
                      <a:pt x="684" y="0"/>
                    </a:lnTo>
                    <a:lnTo>
                      <a:pt x="687" y="0"/>
                    </a:lnTo>
                    <a:lnTo>
                      <a:pt x="691" y="0"/>
                    </a:lnTo>
                    <a:lnTo>
                      <a:pt x="695" y="0"/>
                    </a:lnTo>
                    <a:lnTo>
                      <a:pt x="698" y="0"/>
                    </a:lnTo>
                    <a:lnTo>
                      <a:pt x="702" y="0"/>
                    </a:lnTo>
                    <a:lnTo>
                      <a:pt x="705" y="0"/>
                    </a:lnTo>
                    <a:lnTo>
                      <a:pt x="709" y="0"/>
                    </a:lnTo>
                    <a:lnTo>
                      <a:pt x="712" y="0"/>
                    </a:lnTo>
                    <a:lnTo>
                      <a:pt x="716" y="0"/>
                    </a:lnTo>
                    <a:lnTo>
                      <a:pt x="719" y="0"/>
                    </a:lnTo>
                    <a:lnTo>
                      <a:pt x="723" y="0"/>
                    </a:lnTo>
                    <a:lnTo>
                      <a:pt x="726" y="0"/>
                    </a:lnTo>
                    <a:lnTo>
                      <a:pt x="730" y="0"/>
                    </a:lnTo>
                    <a:lnTo>
                      <a:pt x="733" y="0"/>
                    </a:lnTo>
                    <a:lnTo>
                      <a:pt x="737" y="0"/>
                    </a:lnTo>
                    <a:lnTo>
                      <a:pt x="740" y="0"/>
                    </a:lnTo>
                    <a:lnTo>
                      <a:pt x="744" y="0"/>
                    </a:lnTo>
                    <a:lnTo>
                      <a:pt x="747" y="0"/>
                    </a:lnTo>
                    <a:lnTo>
                      <a:pt x="751" y="0"/>
                    </a:lnTo>
                    <a:lnTo>
                      <a:pt x="755" y="0"/>
                    </a:lnTo>
                    <a:lnTo>
                      <a:pt x="758" y="0"/>
                    </a:lnTo>
                    <a:lnTo>
                      <a:pt x="762" y="0"/>
                    </a:lnTo>
                    <a:lnTo>
                      <a:pt x="765" y="0"/>
                    </a:lnTo>
                    <a:lnTo>
                      <a:pt x="769" y="0"/>
                    </a:lnTo>
                    <a:lnTo>
                      <a:pt x="772" y="0"/>
                    </a:lnTo>
                    <a:lnTo>
                      <a:pt x="776" y="0"/>
                    </a:lnTo>
                    <a:lnTo>
                      <a:pt x="779" y="0"/>
                    </a:lnTo>
                    <a:lnTo>
                      <a:pt x="783" y="0"/>
                    </a:lnTo>
                    <a:lnTo>
                      <a:pt x="786" y="0"/>
                    </a:lnTo>
                    <a:lnTo>
                      <a:pt x="790" y="0"/>
                    </a:lnTo>
                    <a:lnTo>
                      <a:pt x="793" y="0"/>
                    </a:lnTo>
                    <a:lnTo>
                      <a:pt x="797" y="0"/>
                    </a:lnTo>
                    <a:lnTo>
                      <a:pt x="800" y="0"/>
                    </a:lnTo>
                    <a:lnTo>
                      <a:pt x="804" y="0"/>
                    </a:lnTo>
                    <a:lnTo>
                      <a:pt x="807" y="0"/>
                    </a:lnTo>
                    <a:lnTo>
                      <a:pt x="811" y="0"/>
                    </a:lnTo>
                    <a:lnTo>
                      <a:pt x="815" y="0"/>
                    </a:lnTo>
                    <a:lnTo>
                      <a:pt x="818" y="0"/>
                    </a:lnTo>
                    <a:lnTo>
                      <a:pt x="822" y="0"/>
                    </a:lnTo>
                    <a:lnTo>
                      <a:pt x="825" y="0"/>
                    </a:lnTo>
                    <a:lnTo>
                      <a:pt x="829" y="0"/>
                    </a:lnTo>
                    <a:lnTo>
                      <a:pt x="832" y="0"/>
                    </a:lnTo>
                    <a:lnTo>
                      <a:pt x="836" y="0"/>
                    </a:lnTo>
                    <a:lnTo>
                      <a:pt x="839" y="0"/>
                    </a:lnTo>
                    <a:lnTo>
                      <a:pt x="843" y="0"/>
                    </a:lnTo>
                    <a:lnTo>
                      <a:pt x="846" y="0"/>
                    </a:lnTo>
                    <a:lnTo>
                      <a:pt x="850" y="0"/>
                    </a:lnTo>
                    <a:lnTo>
                      <a:pt x="853" y="0"/>
                    </a:lnTo>
                    <a:lnTo>
                      <a:pt x="857" y="0"/>
                    </a:lnTo>
                    <a:lnTo>
                      <a:pt x="860" y="0"/>
                    </a:lnTo>
                    <a:lnTo>
                      <a:pt x="864" y="0"/>
                    </a:lnTo>
                    <a:lnTo>
                      <a:pt x="867" y="0"/>
                    </a:lnTo>
                    <a:lnTo>
                      <a:pt x="871" y="0"/>
                    </a:lnTo>
                    <a:lnTo>
                      <a:pt x="875" y="0"/>
                    </a:lnTo>
                    <a:lnTo>
                      <a:pt x="878" y="0"/>
                    </a:lnTo>
                    <a:lnTo>
                      <a:pt x="882" y="0"/>
                    </a:lnTo>
                    <a:lnTo>
                      <a:pt x="885" y="0"/>
                    </a:lnTo>
                    <a:lnTo>
                      <a:pt x="889" y="0"/>
                    </a:lnTo>
                    <a:lnTo>
                      <a:pt x="892" y="0"/>
                    </a:lnTo>
                    <a:lnTo>
                      <a:pt x="896" y="0"/>
                    </a:lnTo>
                    <a:lnTo>
                      <a:pt x="899" y="0"/>
                    </a:lnTo>
                    <a:lnTo>
                      <a:pt x="903" y="0"/>
                    </a:lnTo>
                    <a:lnTo>
                      <a:pt x="906" y="0"/>
                    </a:lnTo>
                    <a:lnTo>
                      <a:pt x="910" y="0"/>
                    </a:lnTo>
                    <a:lnTo>
                      <a:pt x="913" y="0"/>
                    </a:lnTo>
                    <a:lnTo>
                      <a:pt x="917" y="0"/>
                    </a:lnTo>
                    <a:lnTo>
                      <a:pt x="920" y="0"/>
                    </a:lnTo>
                    <a:lnTo>
                      <a:pt x="924" y="0"/>
                    </a:lnTo>
                    <a:lnTo>
                      <a:pt x="927" y="0"/>
                    </a:lnTo>
                    <a:lnTo>
                      <a:pt x="931" y="0"/>
                    </a:lnTo>
                    <a:lnTo>
                      <a:pt x="935" y="0"/>
                    </a:lnTo>
                    <a:lnTo>
                      <a:pt x="938" y="0"/>
                    </a:lnTo>
                    <a:lnTo>
                      <a:pt x="941" y="0"/>
                    </a:lnTo>
                    <a:lnTo>
                      <a:pt x="945" y="0"/>
                    </a:lnTo>
                    <a:lnTo>
                      <a:pt x="948" y="0"/>
                    </a:lnTo>
                    <a:lnTo>
                      <a:pt x="952" y="0"/>
                    </a:lnTo>
                    <a:lnTo>
                      <a:pt x="956" y="0"/>
                    </a:lnTo>
                    <a:lnTo>
                      <a:pt x="959" y="0"/>
                    </a:lnTo>
                    <a:lnTo>
                      <a:pt x="963" y="0"/>
                    </a:lnTo>
                    <a:lnTo>
                      <a:pt x="966" y="0"/>
                    </a:lnTo>
                    <a:lnTo>
                      <a:pt x="970" y="0"/>
                    </a:lnTo>
                    <a:lnTo>
                      <a:pt x="973" y="0"/>
                    </a:lnTo>
                    <a:lnTo>
                      <a:pt x="977" y="0"/>
                    </a:lnTo>
                    <a:lnTo>
                      <a:pt x="980" y="0"/>
                    </a:lnTo>
                    <a:lnTo>
                      <a:pt x="984" y="0"/>
                    </a:lnTo>
                    <a:lnTo>
                      <a:pt x="987" y="0"/>
                    </a:lnTo>
                    <a:lnTo>
                      <a:pt x="991" y="0"/>
                    </a:lnTo>
                    <a:lnTo>
                      <a:pt x="994" y="0"/>
                    </a:lnTo>
                    <a:lnTo>
                      <a:pt x="998" y="0"/>
                    </a:lnTo>
                    <a:lnTo>
                      <a:pt x="1001" y="0"/>
                    </a:lnTo>
                    <a:lnTo>
                      <a:pt x="1005" y="0"/>
                    </a:lnTo>
                    <a:lnTo>
                      <a:pt x="1008" y="0"/>
                    </a:lnTo>
                    <a:lnTo>
                      <a:pt x="1012" y="0"/>
                    </a:lnTo>
                    <a:lnTo>
                      <a:pt x="1016" y="0"/>
                    </a:lnTo>
                    <a:lnTo>
                      <a:pt x="1019" y="0"/>
                    </a:lnTo>
                    <a:lnTo>
                      <a:pt x="1023" y="0"/>
                    </a:lnTo>
                    <a:lnTo>
                      <a:pt x="1026" y="0"/>
                    </a:lnTo>
                    <a:lnTo>
                      <a:pt x="1030" y="0"/>
                    </a:lnTo>
                    <a:lnTo>
                      <a:pt x="1033" y="0"/>
                    </a:lnTo>
                    <a:lnTo>
                      <a:pt x="1037" y="0"/>
                    </a:lnTo>
                    <a:lnTo>
                      <a:pt x="1040" y="0"/>
                    </a:lnTo>
                    <a:lnTo>
                      <a:pt x="1044" y="0"/>
                    </a:lnTo>
                    <a:lnTo>
                      <a:pt x="1047" y="0"/>
                    </a:lnTo>
                    <a:lnTo>
                      <a:pt x="1051" y="0"/>
                    </a:lnTo>
                    <a:lnTo>
                      <a:pt x="1054" y="0"/>
                    </a:lnTo>
                    <a:lnTo>
                      <a:pt x="1058" y="0"/>
                    </a:lnTo>
                    <a:lnTo>
                      <a:pt x="1061" y="0"/>
                    </a:lnTo>
                    <a:lnTo>
                      <a:pt x="1065" y="0"/>
                    </a:lnTo>
                    <a:lnTo>
                      <a:pt x="1068" y="0"/>
                    </a:lnTo>
                    <a:lnTo>
                      <a:pt x="1072" y="0"/>
                    </a:lnTo>
                    <a:lnTo>
                      <a:pt x="1076" y="0"/>
                    </a:lnTo>
                    <a:lnTo>
                      <a:pt x="1079" y="0"/>
                    </a:lnTo>
                    <a:lnTo>
                      <a:pt x="1083" y="0"/>
                    </a:lnTo>
                    <a:lnTo>
                      <a:pt x="1086" y="0"/>
                    </a:lnTo>
                    <a:lnTo>
                      <a:pt x="1090" y="0"/>
                    </a:lnTo>
                    <a:lnTo>
                      <a:pt x="1093" y="0"/>
                    </a:lnTo>
                    <a:lnTo>
                      <a:pt x="1097" y="0"/>
                    </a:lnTo>
                    <a:lnTo>
                      <a:pt x="1100" y="0"/>
                    </a:lnTo>
                    <a:lnTo>
                      <a:pt x="1104" y="0"/>
                    </a:lnTo>
                    <a:lnTo>
                      <a:pt x="1107" y="0"/>
                    </a:lnTo>
                    <a:lnTo>
                      <a:pt x="1111" y="0"/>
                    </a:lnTo>
                    <a:lnTo>
                      <a:pt x="1114" y="0"/>
                    </a:lnTo>
                    <a:lnTo>
                      <a:pt x="1118" y="0"/>
                    </a:lnTo>
                    <a:lnTo>
                      <a:pt x="1121" y="0"/>
                    </a:lnTo>
                    <a:lnTo>
                      <a:pt x="1125" y="0"/>
                    </a:lnTo>
                    <a:lnTo>
                      <a:pt x="1128" y="0"/>
                    </a:lnTo>
                    <a:lnTo>
                      <a:pt x="1132" y="0"/>
                    </a:lnTo>
                    <a:lnTo>
                      <a:pt x="1136" y="0"/>
                    </a:lnTo>
                    <a:lnTo>
                      <a:pt x="1139" y="0"/>
                    </a:lnTo>
                    <a:lnTo>
                      <a:pt x="1143" y="0"/>
                    </a:lnTo>
                    <a:lnTo>
                      <a:pt x="1146" y="0"/>
                    </a:lnTo>
                    <a:lnTo>
                      <a:pt x="1149" y="0"/>
                    </a:lnTo>
                    <a:lnTo>
                      <a:pt x="1153" y="0"/>
                    </a:lnTo>
                    <a:lnTo>
                      <a:pt x="1157" y="0"/>
                    </a:lnTo>
                    <a:lnTo>
                      <a:pt x="1160" y="0"/>
                    </a:lnTo>
                    <a:lnTo>
                      <a:pt x="1164" y="0"/>
                    </a:lnTo>
                    <a:lnTo>
                      <a:pt x="1167" y="0"/>
                    </a:lnTo>
                    <a:lnTo>
                      <a:pt x="1171" y="0"/>
                    </a:lnTo>
                    <a:lnTo>
                      <a:pt x="1174" y="0"/>
                    </a:lnTo>
                    <a:lnTo>
                      <a:pt x="1178" y="0"/>
                    </a:lnTo>
                    <a:lnTo>
                      <a:pt x="1181" y="0"/>
                    </a:lnTo>
                    <a:lnTo>
                      <a:pt x="1185" y="0"/>
                    </a:lnTo>
                    <a:lnTo>
                      <a:pt x="1188" y="0"/>
                    </a:lnTo>
                    <a:lnTo>
                      <a:pt x="1192" y="0"/>
                    </a:lnTo>
                    <a:lnTo>
                      <a:pt x="1196" y="0"/>
                    </a:lnTo>
                    <a:lnTo>
                      <a:pt x="1199" y="0"/>
                    </a:lnTo>
                    <a:lnTo>
                      <a:pt x="1202" y="0"/>
                    </a:lnTo>
                    <a:lnTo>
                      <a:pt x="1206" y="0"/>
                    </a:lnTo>
                    <a:lnTo>
                      <a:pt x="1209" y="0"/>
                    </a:lnTo>
                    <a:lnTo>
                      <a:pt x="1213" y="0"/>
                    </a:lnTo>
                    <a:lnTo>
                      <a:pt x="1217" y="0"/>
                    </a:lnTo>
                    <a:lnTo>
                      <a:pt x="1220" y="0"/>
                    </a:lnTo>
                    <a:lnTo>
                      <a:pt x="1224" y="0"/>
                    </a:lnTo>
                    <a:lnTo>
                      <a:pt x="1227" y="0"/>
                    </a:lnTo>
                    <a:lnTo>
                      <a:pt x="1231" y="0"/>
                    </a:lnTo>
                    <a:lnTo>
                      <a:pt x="1234" y="0"/>
                    </a:lnTo>
                    <a:lnTo>
                      <a:pt x="1238" y="0"/>
                    </a:lnTo>
                    <a:lnTo>
                      <a:pt x="1241" y="0"/>
                    </a:lnTo>
                    <a:lnTo>
                      <a:pt x="1245" y="0"/>
                    </a:lnTo>
                    <a:lnTo>
                      <a:pt x="1248" y="0"/>
                    </a:lnTo>
                    <a:lnTo>
                      <a:pt x="1252" y="0"/>
                    </a:lnTo>
                    <a:lnTo>
                      <a:pt x="1255" y="0"/>
                    </a:lnTo>
                    <a:lnTo>
                      <a:pt x="1259" y="0"/>
                    </a:lnTo>
                    <a:lnTo>
                      <a:pt x="1262" y="0"/>
                    </a:lnTo>
                    <a:lnTo>
                      <a:pt x="1266" y="0"/>
                    </a:lnTo>
                    <a:lnTo>
                      <a:pt x="1269" y="0"/>
                    </a:lnTo>
                    <a:lnTo>
                      <a:pt x="1273" y="0"/>
                    </a:lnTo>
                    <a:lnTo>
                      <a:pt x="1277" y="0"/>
                    </a:lnTo>
                    <a:lnTo>
                      <a:pt x="1280" y="0"/>
                    </a:lnTo>
                    <a:lnTo>
                      <a:pt x="1284" y="0"/>
                    </a:lnTo>
                    <a:lnTo>
                      <a:pt x="1287" y="0"/>
                    </a:lnTo>
                    <a:lnTo>
                      <a:pt x="1291" y="0"/>
                    </a:lnTo>
                    <a:lnTo>
                      <a:pt x="1294" y="0"/>
                    </a:lnTo>
                    <a:lnTo>
                      <a:pt x="1298" y="0"/>
                    </a:lnTo>
                    <a:lnTo>
                      <a:pt x="1301" y="0"/>
                    </a:lnTo>
                    <a:lnTo>
                      <a:pt x="1305" y="0"/>
                    </a:lnTo>
                    <a:lnTo>
                      <a:pt x="1308" y="0"/>
                    </a:lnTo>
                    <a:lnTo>
                      <a:pt x="1312" y="0"/>
                    </a:lnTo>
                    <a:lnTo>
                      <a:pt x="1315" y="0"/>
                    </a:lnTo>
                    <a:lnTo>
                      <a:pt x="1319" y="0"/>
                    </a:lnTo>
                    <a:lnTo>
                      <a:pt x="1322" y="0"/>
                    </a:lnTo>
                    <a:lnTo>
                      <a:pt x="1326" y="0"/>
                    </a:lnTo>
                    <a:lnTo>
                      <a:pt x="1329" y="0"/>
                    </a:lnTo>
                    <a:lnTo>
                      <a:pt x="1333" y="0"/>
                    </a:lnTo>
                    <a:lnTo>
                      <a:pt x="1337" y="0"/>
                    </a:lnTo>
                    <a:lnTo>
                      <a:pt x="1340" y="0"/>
                    </a:lnTo>
                    <a:lnTo>
                      <a:pt x="1344" y="0"/>
                    </a:lnTo>
                    <a:lnTo>
                      <a:pt x="1347" y="0"/>
                    </a:lnTo>
                    <a:lnTo>
                      <a:pt x="1351" y="0"/>
                    </a:lnTo>
                    <a:lnTo>
                      <a:pt x="1354" y="0"/>
                    </a:lnTo>
                    <a:lnTo>
                      <a:pt x="1358" y="0"/>
                    </a:lnTo>
                    <a:lnTo>
                      <a:pt x="1361" y="0"/>
                    </a:lnTo>
                    <a:lnTo>
                      <a:pt x="1365" y="0"/>
                    </a:lnTo>
                    <a:lnTo>
                      <a:pt x="1368" y="0"/>
                    </a:lnTo>
                    <a:lnTo>
                      <a:pt x="1372" y="0"/>
                    </a:lnTo>
                    <a:lnTo>
                      <a:pt x="1375" y="0"/>
                    </a:lnTo>
                    <a:lnTo>
                      <a:pt x="1379" y="0"/>
                    </a:lnTo>
                    <a:lnTo>
                      <a:pt x="1382" y="0"/>
                    </a:lnTo>
                    <a:lnTo>
                      <a:pt x="1386" y="0"/>
                    </a:lnTo>
                    <a:lnTo>
                      <a:pt x="1389" y="0"/>
                    </a:lnTo>
                    <a:lnTo>
                      <a:pt x="1393" y="0"/>
                    </a:lnTo>
                    <a:lnTo>
                      <a:pt x="1397" y="0"/>
                    </a:lnTo>
                    <a:lnTo>
                      <a:pt x="1400" y="0"/>
                    </a:lnTo>
                    <a:lnTo>
                      <a:pt x="1404" y="0"/>
                    </a:lnTo>
                    <a:lnTo>
                      <a:pt x="1407" y="0"/>
                    </a:lnTo>
                    <a:lnTo>
                      <a:pt x="1410" y="0"/>
                    </a:lnTo>
                  </a:path>
                </a:pathLst>
              </a:custGeom>
              <a:noFill/>
              <a:ln w="4826">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itchFamily="34" charset="0"/>
                  <a:cs typeface="Arial"/>
                </a:endParaRPr>
              </a:p>
            </p:txBody>
          </p:sp>
          <p:sp>
            <p:nvSpPr>
              <p:cNvPr id="127" name="Freeform 49"/>
              <p:cNvSpPr>
                <a:spLocks/>
              </p:cNvSpPr>
              <p:nvPr/>
            </p:nvSpPr>
            <p:spPr bwMode="auto">
              <a:xfrm>
                <a:off x="2242" y="2475"/>
                <a:ext cx="2494" cy="180"/>
              </a:xfrm>
              <a:custGeom>
                <a:avLst/>
                <a:gdLst>
                  <a:gd name="T0" fmla="*/ 19441 w 1410"/>
                  <a:gd name="T1" fmla="*/ 0 h 413"/>
                  <a:gd name="T2" fmla="*/ 42902 w 1410"/>
                  <a:gd name="T3" fmla="*/ 0 h 413"/>
                  <a:gd name="T4" fmla="*/ 65649 w 1410"/>
                  <a:gd name="T5" fmla="*/ 0 h 413"/>
                  <a:gd name="T6" fmla="*/ 88997 w 1410"/>
                  <a:gd name="T7" fmla="*/ 0 h 413"/>
                  <a:gd name="T8" fmla="*/ 112384 w 1410"/>
                  <a:gd name="T9" fmla="*/ 0 h 413"/>
                  <a:gd name="T10" fmla="*/ 135203 w 1410"/>
                  <a:gd name="T11" fmla="*/ 0 h 413"/>
                  <a:gd name="T12" fmla="*/ 158656 w 1410"/>
                  <a:gd name="T13" fmla="*/ 0 h 413"/>
                  <a:gd name="T14" fmla="*/ 182055 w 1410"/>
                  <a:gd name="T15" fmla="*/ 0 h 413"/>
                  <a:gd name="T16" fmla="*/ 205392 w 1410"/>
                  <a:gd name="T17" fmla="*/ 0 h 413"/>
                  <a:gd name="T18" fmla="*/ 228086 w 1410"/>
                  <a:gd name="T19" fmla="*/ 0 h 413"/>
                  <a:gd name="T20" fmla="*/ 251118 w 1410"/>
                  <a:gd name="T21" fmla="*/ 0 h 413"/>
                  <a:gd name="T22" fmla="*/ 273712 w 1410"/>
                  <a:gd name="T23" fmla="*/ 0 h 413"/>
                  <a:gd name="T24" fmla="*/ 297398 w 1410"/>
                  <a:gd name="T25" fmla="*/ 0 h 413"/>
                  <a:gd name="T26" fmla="*/ 320785 w 1410"/>
                  <a:gd name="T27" fmla="*/ 0 h 413"/>
                  <a:gd name="T28" fmla="*/ 344176 w 1410"/>
                  <a:gd name="T29" fmla="*/ 0 h 413"/>
                  <a:gd name="T30" fmla="*/ 366876 w 1410"/>
                  <a:gd name="T31" fmla="*/ 0 h 413"/>
                  <a:gd name="T32" fmla="*/ 390329 w 1410"/>
                  <a:gd name="T33" fmla="*/ 0 h 413"/>
                  <a:gd name="T34" fmla="*/ 413728 w 1410"/>
                  <a:gd name="T35" fmla="*/ 0 h 413"/>
                  <a:gd name="T36" fmla="*/ 435834 w 1410"/>
                  <a:gd name="T37" fmla="*/ 0 h 413"/>
                  <a:gd name="T38" fmla="*/ 459796 w 1410"/>
                  <a:gd name="T39" fmla="*/ 0 h 413"/>
                  <a:gd name="T40" fmla="*/ 482976 w 1410"/>
                  <a:gd name="T41" fmla="*/ 0 h 413"/>
                  <a:gd name="T42" fmla="*/ 505383 w 1410"/>
                  <a:gd name="T43" fmla="*/ 0 h 413"/>
                  <a:gd name="T44" fmla="*/ 529071 w 1410"/>
                  <a:gd name="T45" fmla="*/ 0 h 413"/>
                  <a:gd name="T46" fmla="*/ 552456 w 1410"/>
                  <a:gd name="T47" fmla="*/ 0 h 413"/>
                  <a:gd name="T48" fmla="*/ 574651 w 1410"/>
                  <a:gd name="T49" fmla="*/ 0 h 413"/>
                  <a:gd name="T50" fmla="*/ 598059 w 1410"/>
                  <a:gd name="T51" fmla="*/ 0 h 413"/>
                  <a:gd name="T52" fmla="*/ 621922 w 1410"/>
                  <a:gd name="T53" fmla="*/ 0 h 413"/>
                  <a:gd name="T54" fmla="*/ 644191 w 1410"/>
                  <a:gd name="T55" fmla="*/ 0 h 413"/>
                  <a:gd name="T56" fmla="*/ 667506 w 1410"/>
                  <a:gd name="T57" fmla="*/ 0 h 413"/>
                  <a:gd name="T58" fmla="*/ 691556 w 1410"/>
                  <a:gd name="T59" fmla="*/ 0 h 413"/>
                  <a:gd name="T60" fmla="*/ 714655 w 1410"/>
                  <a:gd name="T61" fmla="*/ 0 h 413"/>
                  <a:gd name="T62" fmla="*/ 737005 w 1410"/>
                  <a:gd name="T63" fmla="*/ 0 h 413"/>
                  <a:gd name="T64" fmla="*/ 760242 w 1410"/>
                  <a:gd name="T65" fmla="*/ 0 h 413"/>
                  <a:gd name="T66" fmla="*/ 784133 w 1410"/>
                  <a:gd name="T67" fmla="*/ 0 h 413"/>
                  <a:gd name="T68" fmla="*/ 806324 w 1410"/>
                  <a:gd name="T69" fmla="*/ 0 h 413"/>
                  <a:gd name="T70" fmla="*/ 829738 w 1410"/>
                  <a:gd name="T71" fmla="*/ 0 h 413"/>
                  <a:gd name="T72" fmla="*/ 853797 w 1410"/>
                  <a:gd name="T73" fmla="*/ 0 h 413"/>
                  <a:gd name="T74" fmla="*/ 877074 w 1410"/>
                  <a:gd name="T75" fmla="*/ 0 h 413"/>
                  <a:gd name="T76" fmla="*/ 899179 w 1410"/>
                  <a:gd name="T77" fmla="*/ 0 h 413"/>
                  <a:gd name="T78" fmla="*/ 922591 w 1410"/>
                  <a:gd name="T79" fmla="*/ 0 h 413"/>
                  <a:gd name="T80" fmla="*/ 945458 w 1410"/>
                  <a:gd name="T81" fmla="*/ 0 h 413"/>
                  <a:gd name="T82" fmla="*/ 968850 w 1410"/>
                  <a:gd name="T83" fmla="*/ 0 h 413"/>
                  <a:gd name="T84" fmla="*/ 991915 w 1410"/>
                  <a:gd name="T85" fmla="*/ 0 h 413"/>
                  <a:gd name="T86" fmla="*/ 1015805 w 1410"/>
                  <a:gd name="T87" fmla="*/ 0 h 413"/>
                  <a:gd name="T88" fmla="*/ 1038006 w 1410"/>
                  <a:gd name="T89" fmla="*/ 0 h 413"/>
                  <a:gd name="T90" fmla="*/ 1061432 w 1410"/>
                  <a:gd name="T91" fmla="*/ 0 h 413"/>
                  <a:gd name="T92" fmla="*/ 1084763 w 1410"/>
                  <a:gd name="T93" fmla="*/ 0 h 413"/>
                  <a:gd name="T94" fmla="*/ 1107667 w 1410"/>
                  <a:gd name="T95" fmla="*/ 0 h 413"/>
                  <a:gd name="T96" fmla="*/ 1131082 w 1410"/>
                  <a:gd name="T97" fmla="*/ 0 h 413"/>
                  <a:gd name="T98" fmla="*/ 1154441 w 1410"/>
                  <a:gd name="T99" fmla="*/ 0 h 413"/>
                  <a:gd name="T100" fmla="*/ 1177136 w 1410"/>
                  <a:gd name="T101" fmla="*/ 0 h 413"/>
                  <a:gd name="T102" fmla="*/ 1200520 w 1410"/>
                  <a:gd name="T103" fmla="*/ 0 h 413"/>
                  <a:gd name="T104" fmla="*/ 1223581 w 1410"/>
                  <a:gd name="T105" fmla="*/ 0 h 413"/>
                  <a:gd name="T106" fmla="*/ 1246407 w 1410"/>
                  <a:gd name="T107" fmla="*/ 0 h 413"/>
                  <a:gd name="T108" fmla="*/ 1269922 w 1410"/>
                  <a:gd name="T109" fmla="*/ 0 h 413"/>
                  <a:gd name="T110" fmla="*/ 1293258 w 1410"/>
                  <a:gd name="T111" fmla="*/ 0 h 413"/>
                  <a:gd name="T112" fmla="*/ 1316660 w 1410"/>
                  <a:gd name="T113" fmla="*/ 0 h 41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410"/>
                  <a:gd name="T172" fmla="*/ 0 h 413"/>
                  <a:gd name="T173" fmla="*/ 1410 w 1410"/>
                  <a:gd name="T174" fmla="*/ 413 h 41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410" h="413">
                    <a:moveTo>
                      <a:pt x="0" y="234"/>
                    </a:moveTo>
                    <a:lnTo>
                      <a:pt x="3" y="233"/>
                    </a:lnTo>
                    <a:lnTo>
                      <a:pt x="7" y="231"/>
                    </a:lnTo>
                    <a:lnTo>
                      <a:pt x="10" y="229"/>
                    </a:lnTo>
                    <a:lnTo>
                      <a:pt x="14" y="227"/>
                    </a:lnTo>
                    <a:lnTo>
                      <a:pt x="17" y="225"/>
                    </a:lnTo>
                    <a:lnTo>
                      <a:pt x="21" y="223"/>
                    </a:lnTo>
                    <a:lnTo>
                      <a:pt x="24" y="221"/>
                    </a:lnTo>
                    <a:lnTo>
                      <a:pt x="28" y="218"/>
                    </a:lnTo>
                    <a:lnTo>
                      <a:pt x="31" y="216"/>
                    </a:lnTo>
                    <a:lnTo>
                      <a:pt x="35" y="213"/>
                    </a:lnTo>
                    <a:lnTo>
                      <a:pt x="39" y="210"/>
                    </a:lnTo>
                    <a:lnTo>
                      <a:pt x="42" y="207"/>
                    </a:lnTo>
                    <a:lnTo>
                      <a:pt x="46" y="204"/>
                    </a:lnTo>
                    <a:lnTo>
                      <a:pt x="49" y="200"/>
                    </a:lnTo>
                    <a:lnTo>
                      <a:pt x="53" y="196"/>
                    </a:lnTo>
                    <a:lnTo>
                      <a:pt x="56" y="193"/>
                    </a:lnTo>
                    <a:lnTo>
                      <a:pt x="60" y="189"/>
                    </a:lnTo>
                    <a:lnTo>
                      <a:pt x="63" y="185"/>
                    </a:lnTo>
                    <a:lnTo>
                      <a:pt x="67" y="181"/>
                    </a:lnTo>
                    <a:lnTo>
                      <a:pt x="70" y="176"/>
                    </a:lnTo>
                    <a:lnTo>
                      <a:pt x="74" y="172"/>
                    </a:lnTo>
                    <a:lnTo>
                      <a:pt x="77" y="167"/>
                    </a:lnTo>
                    <a:lnTo>
                      <a:pt x="81" y="163"/>
                    </a:lnTo>
                    <a:lnTo>
                      <a:pt x="84" y="158"/>
                    </a:lnTo>
                    <a:lnTo>
                      <a:pt x="88" y="153"/>
                    </a:lnTo>
                    <a:lnTo>
                      <a:pt x="91" y="149"/>
                    </a:lnTo>
                    <a:lnTo>
                      <a:pt x="95" y="144"/>
                    </a:lnTo>
                    <a:lnTo>
                      <a:pt x="99" y="139"/>
                    </a:lnTo>
                    <a:lnTo>
                      <a:pt x="102" y="135"/>
                    </a:lnTo>
                    <a:lnTo>
                      <a:pt x="106" y="130"/>
                    </a:lnTo>
                    <a:lnTo>
                      <a:pt x="109" y="126"/>
                    </a:lnTo>
                    <a:lnTo>
                      <a:pt x="113" y="122"/>
                    </a:lnTo>
                    <a:lnTo>
                      <a:pt x="116" y="118"/>
                    </a:lnTo>
                    <a:lnTo>
                      <a:pt x="120" y="114"/>
                    </a:lnTo>
                    <a:lnTo>
                      <a:pt x="123" y="110"/>
                    </a:lnTo>
                    <a:lnTo>
                      <a:pt x="127" y="107"/>
                    </a:lnTo>
                    <a:lnTo>
                      <a:pt x="130" y="104"/>
                    </a:lnTo>
                    <a:lnTo>
                      <a:pt x="134" y="101"/>
                    </a:lnTo>
                    <a:lnTo>
                      <a:pt x="137" y="98"/>
                    </a:lnTo>
                    <a:lnTo>
                      <a:pt x="141" y="95"/>
                    </a:lnTo>
                    <a:lnTo>
                      <a:pt x="144" y="93"/>
                    </a:lnTo>
                    <a:lnTo>
                      <a:pt x="148" y="91"/>
                    </a:lnTo>
                    <a:lnTo>
                      <a:pt x="151" y="89"/>
                    </a:lnTo>
                    <a:lnTo>
                      <a:pt x="155" y="87"/>
                    </a:lnTo>
                    <a:lnTo>
                      <a:pt x="159" y="86"/>
                    </a:lnTo>
                    <a:lnTo>
                      <a:pt x="162" y="85"/>
                    </a:lnTo>
                    <a:lnTo>
                      <a:pt x="166" y="83"/>
                    </a:lnTo>
                    <a:lnTo>
                      <a:pt x="169" y="82"/>
                    </a:lnTo>
                    <a:lnTo>
                      <a:pt x="172" y="81"/>
                    </a:lnTo>
                    <a:lnTo>
                      <a:pt x="176" y="81"/>
                    </a:lnTo>
                    <a:lnTo>
                      <a:pt x="180" y="80"/>
                    </a:lnTo>
                    <a:lnTo>
                      <a:pt x="183" y="80"/>
                    </a:lnTo>
                    <a:lnTo>
                      <a:pt x="187" y="79"/>
                    </a:lnTo>
                    <a:lnTo>
                      <a:pt x="190" y="79"/>
                    </a:lnTo>
                    <a:lnTo>
                      <a:pt x="194" y="78"/>
                    </a:lnTo>
                    <a:lnTo>
                      <a:pt x="197" y="78"/>
                    </a:lnTo>
                    <a:lnTo>
                      <a:pt x="201" y="78"/>
                    </a:lnTo>
                    <a:lnTo>
                      <a:pt x="204" y="78"/>
                    </a:lnTo>
                    <a:lnTo>
                      <a:pt x="208" y="78"/>
                    </a:lnTo>
                    <a:lnTo>
                      <a:pt x="211" y="78"/>
                    </a:lnTo>
                    <a:lnTo>
                      <a:pt x="215" y="78"/>
                    </a:lnTo>
                    <a:lnTo>
                      <a:pt x="219" y="78"/>
                    </a:lnTo>
                    <a:lnTo>
                      <a:pt x="222" y="78"/>
                    </a:lnTo>
                    <a:lnTo>
                      <a:pt x="225" y="78"/>
                    </a:lnTo>
                    <a:lnTo>
                      <a:pt x="229" y="78"/>
                    </a:lnTo>
                    <a:lnTo>
                      <a:pt x="232" y="78"/>
                    </a:lnTo>
                    <a:lnTo>
                      <a:pt x="236" y="78"/>
                    </a:lnTo>
                    <a:lnTo>
                      <a:pt x="240" y="79"/>
                    </a:lnTo>
                    <a:lnTo>
                      <a:pt x="243" y="79"/>
                    </a:lnTo>
                    <a:lnTo>
                      <a:pt x="247" y="79"/>
                    </a:lnTo>
                    <a:lnTo>
                      <a:pt x="250" y="80"/>
                    </a:lnTo>
                    <a:lnTo>
                      <a:pt x="254" y="80"/>
                    </a:lnTo>
                    <a:lnTo>
                      <a:pt x="257" y="80"/>
                    </a:lnTo>
                    <a:lnTo>
                      <a:pt x="261" y="81"/>
                    </a:lnTo>
                    <a:lnTo>
                      <a:pt x="264" y="82"/>
                    </a:lnTo>
                    <a:lnTo>
                      <a:pt x="268" y="82"/>
                    </a:lnTo>
                    <a:lnTo>
                      <a:pt x="271" y="83"/>
                    </a:lnTo>
                    <a:lnTo>
                      <a:pt x="275" y="84"/>
                    </a:lnTo>
                    <a:lnTo>
                      <a:pt x="278" y="85"/>
                    </a:lnTo>
                    <a:lnTo>
                      <a:pt x="282" y="86"/>
                    </a:lnTo>
                    <a:lnTo>
                      <a:pt x="285" y="87"/>
                    </a:lnTo>
                    <a:lnTo>
                      <a:pt x="289" y="87"/>
                    </a:lnTo>
                    <a:lnTo>
                      <a:pt x="292" y="88"/>
                    </a:lnTo>
                    <a:lnTo>
                      <a:pt x="296" y="88"/>
                    </a:lnTo>
                    <a:lnTo>
                      <a:pt x="300" y="88"/>
                    </a:lnTo>
                    <a:lnTo>
                      <a:pt x="303" y="87"/>
                    </a:lnTo>
                    <a:lnTo>
                      <a:pt x="307" y="85"/>
                    </a:lnTo>
                    <a:lnTo>
                      <a:pt x="310" y="82"/>
                    </a:lnTo>
                    <a:lnTo>
                      <a:pt x="314" y="77"/>
                    </a:lnTo>
                    <a:lnTo>
                      <a:pt x="317" y="70"/>
                    </a:lnTo>
                    <a:lnTo>
                      <a:pt x="321" y="61"/>
                    </a:lnTo>
                    <a:lnTo>
                      <a:pt x="324" y="52"/>
                    </a:lnTo>
                    <a:lnTo>
                      <a:pt x="328" y="42"/>
                    </a:lnTo>
                    <a:lnTo>
                      <a:pt x="331" y="32"/>
                    </a:lnTo>
                    <a:lnTo>
                      <a:pt x="335" y="22"/>
                    </a:lnTo>
                    <a:lnTo>
                      <a:pt x="338" y="15"/>
                    </a:lnTo>
                    <a:lnTo>
                      <a:pt x="342" y="8"/>
                    </a:lnTo>
                    <a:lnTo>
                      <a:pt x="345" y="4"/>
                    </a:lnTo>
                    <a:lnTo>
                      <a:pt x="349" y="1"/>
                    </a:lnTo>
                    <a:lnTo>
                      <a:pt x="352" y="0"/>
                    </a:lnTo>
                    <a:lnTo>
                      <a:pt x="356" y="1"/>
                    </a:lnTo>
                    <a:lnTo>
                      <a:pt x="360" y="4"/>
                    </a:lnTo>
                    <a:lnTo>
                      <a:pt x="363" y="9"/>
                    </a:lnTo>
                    <a:lnTo>
                      <a:pt x="367" y="15"/>
                    </a:lnTo>
                    <a:lnTo>
                      <a:pt x="370" y="23"/>
                    </a:lnTo>
                    <a:lnTo>
                      <a:pt x="374" y="33"/>
                    </a:lnTo>
                    <a:lnTo>
                      <a:pt x="377" y="43"/>
                    </a:lnTo>
                    <a:lnTo>
                      <a:pt x="381" y="54"/>
                    </a:lnTo>
                    <a:lnTo>
                      <a:pt x="384" y="65"/>
                    </a:lnTo>
                    <a:lnTo>
                      <a:pt x="388" y="75"/>
                    </a:lnTo>
                    <a:lnTo>
                      <a:pt x="391" y="83"/>
                    </a:lnTo>
                    <a:lnTo>
                      <a:pt x="395" y="90"/>
                    </a:lnTo>
                    <a:lnTo>
                      <a:pt x="398" y="96"/>
                    </a:lnTo>
                    <a:lnTo>
                      <a:pt x="402" y="101"/>
                    </a:lnTo>
                    <a:lnTo>
                      <a:pt x="405" y="104"/>
                    </a:lnTo>
                    <a:lnTo>
                      <a:pt x="409" y="107"/>
                    </a:lnTo>
                    <a:lnTo>
                      <a:pt x="412" y="110"/>
                    </a:lnTo>
                    <a:lnTo>
                      <a:pt x="416" y="113"/>
                    </a:lnTo>
                    <a:lnTo>
                      <a:pt x="420" y="116"/>
                    </a:lnTo>
                    <a:lnTo>
                      <a:pt x="423" y="119"/>
                    </a:lnTo>
                    <a:lnTo>
                      <a:pt x="426" y="123"/>
                    </a:lnTo>
                    <a:lnTo>
                      <a:pt x="430" y="126"/>
                    </a:lnTo>
                    <a:lnTo>
                      <a:pt x="433" y="130"/>
                    </a:lnTo>
                    <a:lnTo>
                      <a:pt x="437" y="135"/>
                    </a:lnTo>
                    <a:lnTo>
                      <a:pt x="441" y="140"/>
                    </a:lnTo>
                    <a:lnTo>
                      <a:pt x="444" y="145"/>
                    </a:lnTo>
                    <a:lnTo>
                      <a:pt x="448" y="150"/>
                    </a:lnTo>
                    <a:lnTo>
                      <a:pt x="451" y="156"/>
                    </a:lnTo>
                    <a:lnTo>
                      <a:pt x="455" y="162"/>
                    </a:lnTo>
                    <a:lnTo>
                      <a:pt x="458" y="168"/>
                    </a:lnTo>
                    <a:lnTo>
                      <a:pt x="462" y="175"/>
                    </a:lnTo>
                    <a:lnTo>
                      <a:pt x="465" y="181"/>
                    </a:lnTo>
                    <a:lnTo>
                      <a:pt x="469" y="188"/>
                    </a:lnTo>
                    <a:lnTo>
                      <a:pt x="472" y="196"/>
                    </a:lnTo>
                    <a:lnTo>
                      <a:pt x="476" y="203"/>
                    </a:lnTo>
                    <a:lnTo>
                      <a:pt x="479" y="211"/>
                    </a:lnTo>
                    <a:lnTo>
                      <a:pt x="483" y="218"/>
                    </a:lnTo>
                    <a:lnTo>
                      <a:pt x="486" y="226"/>
                    </a:lnTo>
                    <a:lnTo>
                      <a:pt x="490" y="233"/>
                    </a:lnTo>
                    <a:lnTo>
                      <a:pt x="493" y="241"/>
                    </a:lnTo>
                    <a:lnTo>
                      <a:pt x="497" y="248"/>
                    </a:lnTo>
                    <a:lnTo>
                      <a:pt x="501" y="256"/>
                    </a:lnTo>
                    <a:lnTo>
                      <a:pt x="504" y="263"/>
                    </a:lnTo>
                    <a:lnTo>
                      <a:pt x="508" y="270"/>
                    </a:lnTo>
                    <a:lnTo>
                      <a:pt x="511" y="277"/>
                    </a:lnTo>
                    <a:lnTo>
                      <a:pt x="515" y="284"/>
                    </a:lnTo>
                    <a:lnTo>
                      <a:pt x="518" y="291"/>
                    </a:lnTo>
                    <a:lnTo>
                      <a:pt x="522" y="297"/>
                    </a:lnTo>
                    <a:lnTo>
                      <a:pt x="525" y="303"/>
                    </a:lnTo>
                    <a:lnTo>
                      <a:pt x="529" y="309"/>
                    </a:lnTo>
                    <a:lnTo>
                      <a:pt x="532" y="315"/>
                    </a:lnTo>
                    <a:lnTo>
                      <a:pt x="536" y="320"/>
                    </a:lnTo>
                    <a:lnTo>
                      <a:pt x="539" y="326"/>
                    </a:lnTo>
                    <a:lnTo>
                      <a:pt x="543" y="330"/>
                    </a:lnTo>
                    <a:lnTo>
                      <a:pt x="546" y="335"/>
                    </a:lnTo>
                    <a:lnTo>
                      <a:pt x="550" y="340"/>
                    </a:lnTo>
                    <a:lnTo>
                      <a:pt x="553" y="344"/>
                    </a:lnTo>
                    <a:lnTo>
                      <a:pt x="557" y="348"/>
                    </a:lnTo>
                    <a:lnTo>
                      <a:pt x="561" y="352"/>
                    </a:lnTo>
                    <a:lnTo>
                      <a:pt x="564" y="355"/>
                    </a:lnTo>
                    <a:lnTo>
                      <a:pt x="568" y="359"/>
                    </a:lnTo>
                    <a:lnTo>
                      <a:pt x="571" y="362"/>
                    </a:lnTo>
                    <a:lnTo>
                      <a:pt x="575" y="365"/>
                    </a:lnTo>
                    <a:lnTo>
                      <a:pt x="578" y="367"/>
                    </a:lnTo>
                    <a:lnTo>
                      <a:pt x="582" y="370"/>
                    </a:lnTo>
                    <a:lnTo>
                      <a:pt x="585" y="373"/>
                    </a:lnTo>
                    <a:lnTo>
                      <a:pt x="589" y="375"/>
                    </a:lnTo>
                    <a:lnTo>
                      <a:pt x="592" y="377"/>
                    </a:lnTo>
                    <a:lnTo>
                      <a:pt x="596" y="379"/>
                    </a:lnTo>
                    <a:lnTo>
                      <a:pt x="599" y="381"/>
                    </a:lnTo>
                    <a:lnTo>
                      <a:pt x="603" y="383"/>
                    </a:lnTo>
                    <a:lnTo>
                      <a:pt x="606" y="385"/>
                    </a:lnTo>
                    <a:lnTo>
                      <a:pt x="610" y="386"/>
                    </a:lnTo>
                    <a:lnTo>
                      <a:pt x="613" y="388"/>
                    </a:lnTo>
                    <a:lnTo>
                      <a:pt x="617" y="389"/>
                    </a:lnTo>
                    <a:lnTo>
                      <a:pt x="621" y="391"/>
                    </a:lnTo>
                    <a:lnTo>
                      <a:pt x="624" y="392"/>
                    </a:lnTo>
                    <a:lnTo>
                      <a:pt x="628" y="393"/>
                    </a:lnTo>
                    <a:lnTo>
                      <a:pt x="631" y="394"/>
                    </a:lnTo>
                    <a:lnTo>
                      <a:pt x="635" y="395"/>
                    </a:lnTo>
                    <a:lnTo>
                      <a:pt x="638" y="396"/>
                    </a:lnTo>
                    <a:lnTo>
                      <a:pt x="642" y="397"/>
                    </a:lnTo>
                    <a:lnTo>
                      <a:pt x="645" y="398"/>
                    </a:lnTo>
                    <a:lnTo>
                      <a:pt x="649" y="399"/>
                    </a:lnTo>
                    <a:lnTo>
                      <a:pt x="652" y="399"/>
                    </a:lnTo>
                    <a:lnTo>
                      <a:pt x="656" y="400"/>
                    </a:lnTo>
                    <a:lnTo>
                      <a:pt x="659" y="401"/>
                    </a:lnTo>
                    <a:lnTo>
                      <a:pt x="663" y="402"/>
                    </a:lnTo>
                    <a:lnTo>
                      <a:pt x="666" y="402"/>
                    </a:lnTo>
                    <a:lnTo>
                      <a:pt x="670" y="403"/>
                    </a:lnTo>
                    <a:lnTo>
                      <a:pt x="673" y="403"/>
                    </a:lnTo>
                    <a:lnTo>
                      <a:pt x="677" y="404"/>
                    </a:lnTo>
                    <a:lnTo>
                      <a:pt x="681" y="404"/>
                    </a:lnTo>
                    <a:lnTo>
                      <a:pt x="684" y="405"/>
                    </a:lnTo>
                    <a:lnTo>
                      <a:pt x="687" y="405"/>
                    </a:lnTo>
                    <a:lnTo>
                      <a:pt x="691" y="405"/>
                    </a:lnTo>
                    <a:lnTo>
                      <a:pt x="695" y="406"/>
                    </a:lnTo>
                    <a:lnTo>
                      <a:pt x="698" y="406"/>
                    </a:lnTo>
                    <a:lnTo>
                      <a:pt x="702" y="406"/>
                    </a:lnTo>
                    <a:lnTo>
                      <a:pt x="705" y="407"/>
                    </a:lnTo>
                    <a:lnTo>
                      <a:pt x="709" y="407"/>
                    </a:lnTo>
                    <a:lnTo>
                      <a:pt x="712" y="407"/>
                    </a:lnTo>
                    <a:lnTo>
                      <a:pt x="716" y="407"/>
                    </a:lnTo>
                    <a:lnTo>
                      <a:pt x="719" y="408"/>
                    </a:lnTo>
                    <a:lnTo>
                      <a:pt x="723" y="408"/>
                    </a:lnTo>
                    <a:lnTo>
                      <a:pt x="726" y="408"/>
                    </a:lnTo>
                    <a:lnTo>
                      <a:pt x="730" y="408"/>
                    </a:lnTo>
                    <a:lnTo>
                      <a:pt x="733" y="409"/>
                    </a:lnTo>
                    <a:lnTo>
                      <a:pt x="737" y="409"/>
                    </a:lnTo>
                    <a:lnTo>
                      <a:pt x="740" y="409"/>
                    </a:lnTo>
                    <a:lnTo>
                      <a:pt x="744" y="409"/>
                    </a:lnTo>
                    <a:lnTo>
                      <a:pt x="747" y="409"/>
                    </a:lnTo>
                    <a:lnTo>
                      <a:pt x="751" y="410"/>
                    </a:lnTo>
                    <a:lnTo>
                      <a:pt x="755" y="410"/>
                    </a:lnTo>
                    <a:lnTo>
                      <a:pt x="758" y="410"/>
                    </a:lnTo>
                    <a:lnTo>
                      <a:pt x="762" y="410"/>
                    </a:lnTo>
                    <a:lnTo>
                      <a:pt x="765" y="410"/>
                    </a:lnTo>
                    <a:lnTo>
                      <a:pt x="769" y="410"/>
                    </a:lnTo>
                    <a:lnTo>
                      <a:pt x="772" y="410"/>
                    </a:lnTo>
                    <a:lnTo>
                      <a:pt x="776" y="410"/>
                    </a:lnTo>
                    <a:lnTo>
                      <a:pt x="779" y="410"/>
                    </a:lnTo>
                    <a:lnTo>
                      <a:pt x="783" y="410"/>
                    </a:lnTo>
                    <a:lnTo>
                      <a:pt x="786" y="411"/>
                    </a:lnTo>
                    <a:lnTo>
                      <a:pt x="790" y="411"/>
                    </a:lnTo>
                    <a:lnTo>
                      <a:pt x="793" y="411"/>
                    </a:lnTo>
                    <a:lnTo>
                      <a:pt x="797" y="411"/>
                    </a:lnTo>
                    <a:lnTo>
                      <a:pt x="800" y="411"/>
                    </a:lnTo>
                    <a:lnTo>
                      <a:pt x="804" y="411"/>
                    </a:lnTo>
                    <a:lnTo>
                      <a:pt x="807" y="411"/>
                    </a:lnTo>
                    <a:lnTo>
                      <a:pt x="811" y="411"/>
                    </a:lnTo>
                    <a:lnTo>
                      <a:pt x="815" y="411"/>
                    </a:lnTo>
                    <a:lnTo>
                      <a:pt x="818" y="411"/>
                    </a:lnTo>
                    <a:lnTo>
                      <a:pt x="822" y="411"/>
                    </a:lnTo>
                    <a:lnTo>
                      <a:pt x="825" y="411"/>
                    </a:lnTo>
                    <a:lnTo>
                      <a:pt x="829" y="411"/>
                    </a:lnTo>
                    <a:lnTo>
                      <a:pt x="832" y="412"/>
                    </a:lnTo>
                    <a:lnTo>
                      <a:pt x="836" y="412"/>
                    </a:lnTo>
                    <a:lnTo>
                      <a:pt x="839" y="412"/>
                    </a:lnTo>
                    <a:lnTo>
                      <a:pt x="843" y="412"/>
                    </a:lnTo>
                    <a:lnTo>
                      <a:pt x="846" y="412"/>
                    </a:lnTo>
                    <a:lnTo>
                      <a:pt x="850" y="412"/>
                    </a:lnTo>
                    <a:lnTo>
                      <a:pt x="853" y="412"/>
                    </a:lnTo>
                    <a:lnTo>
                      <a:pt x="857" y="412"/>
                    </a:lnTo>
                    <a:lnTo>
                      <a:pt x="860" y="412"/>
                    </a:lnTo>
                    <a:lnTo>
                      <a:pt x="864" y="412"/>
                    </a:lnTo>
                    <a:lnTo>
                      <a:pt x="867" y="412"/>
                    </a:lnTo>
                    <a:lnTo>
                      <a:pt x="871" y="412"/>
                    </a:lnTo>
                    <a:lnTo>
                      <a:pt x="875" y="412"/>
                    </a:lnTo>
                    <a:lnTo>
                      <a:pt x="878" y="412"/>
                    </a:lnTo>
                    <a:lnTo>
                      <a:pt x="882" y="412"/>
                    </a:lnTo>
                    <a:lnTo>
                      <a:pt x="885" y="412"/>
                    </a:lnTo>
                    <a:lnTo>
                      <a:pt x="889" y="412"/>
                    </a:lnTo>
                    <a:lnTo>
                      <a:pt x="892" y="412"/>
                    </a:lnTo>
                    <a:lnTo>
                      <a:pt x="896" y="412"/>
                    </a:lnTo>
                    <a:lnTo>
                      <a:pt x="899" y="412"/>
                    </a:lnTo>
                    <a:lnTo>
                      <a:pt x="903" y="412"/>
                    </a:lnTo>
                    <a:lnTo>
                      <a:pt x="906" y="412"/>
                    </a:lnTo>
                    <a:lnTo>
                      <a:pt x="910" y="412"/>
                    </a:lnTo>
                    <a:lnTo>
                      <a:pt x="913" y="412"/>
                    </a:lnTo>
                    <a:lnTo>
                      <a:pt x="917" y="412"/>
                    </a:lnTo>
                    <a:lnTo>
                      <a:pt x="920" y="412"/>
                    </a:lnTo>
                    <a:lnTo>
                      <a:pt x="924" y="412"/>
                    </a:lnTo>
                    <a:lnTo>
                      <a:pt x="927" y="412"/>
                    </a:lnTo>
                    <a:lnTo>
                      <a:pt x="931" y="412"/>
                    </a:lnTo>
                    <a:lnTo>
                      <a:pt x="935" y="412"/>
                    </a:lnTo>
                    <a:lnTo>
                      <a:pt x="938" y="412"/>
                    </a:lnTo>
                    <a:lnTo>
                      <a:pt x="941" y="412"/>
                    </a:lnTo>
                    <a:lnTo>
                      <a:pt x="945" y="412"/>
                    </a:lnTo>
                    <a:lnTo>
                      <a:pt x="948" y="412"/>
                    </a:lnTo>
                    <a:lnTo>
                      <a:pt x="952" y="412"/>
                    </a:lnTo>
                    <a:lnTo>
                      <a:pt x="956" y="412"/>
                    </a:lnTo>
                    <a:lnTo>
                      <a:pt x="959" y="412"/>
                    </a:lnTo>
                    <a:lnTo>
                      <a:pt x="963" y="413"/>
                    </a:lnTo>
                    <a:lnTo>
                      <a:pt x="966" y="413"/>
                    </a:lnTo>
                    <a:lnTo>
                      <a:pt x="970" y="413"/>
                    </a:lnTo>
                    <a:lnTo>
                      <a:pt x="973" y="413"/>
                    </a:lnTo>
                    <a:lnTo>
                      <a:pt x="977" y="413"/>
                    </a:lnTo>
                    <a:lnTo>
                      <a:pt x="980" y="413"/>
                    </a:lnTo>
                    <a:lnTo>
                      <a:pt x="984" y="413"/>
                    </a:lnTo>
                    <a:lnTo>
                      <a:pt x="987" y="413"/>
                    </a:lnTo>
                    <a:lnTo>
                      <a:pt x="991" y="413"/>
                    </a:lnTo>
                    <a:lnTo>
                      <a:pt x="994" y="413"/>
                    </a:lnTo>
                    <a:lnTo>
                      <a:pt x="998" y="413"/>
                    </a:lnTo>
                    <a:lnTo>
                      <a:pt x="1001" y="413"/>
                    </a:lnTo>
                    <a:lnTo>
                      <a:pt x="1005" y="413"/>
                    </a:lnTo>
                    <a:lnTo>
                      <a:pt x="1008" y="413"/>
                    </a:lnTo>
                    <a:lnTo>
                      <a:pt x="1012" y="413"/>
                    </a:lnTo>
                    <a:lnTo>
                      <a:pt x="1016" y="413"/>
                    </a:lnTo>
                    <a:lnTo>
                      <a:pt x="1019" y="413"/>
                    </a:lnTo>
                    <a:lnTo>
                      <a:pt x="1023" y="413"/>
                    </a:lnTo>
                    <a:lnTo>
                      <a:pt x="1026" y="413"/>
                    </a:lnTo>
                    <a:lnTo>
                      <a:pt x="1030" y="413"/>
                    </a:lnTo>
                    <a:lnTo>
                      <a:pt x="1033" y="413"/>
                    </a:lnTo>
                    <a:lnTo>
                      <a:pt x="1037" y="413"/>
                    </a:lnTo>
                    <a:lnTo>
                      <a:pt x="1040" y="413"/>
                    </a:lnTo>
                    <a:lnTo>
                      <a:pt x="1044" y="413"/>
                    </a:lnTo>
                    <a:lnTo>
                      <a:pt x="1047" y="413"/>
                    </a:lnTo>
                    <a:lnTo>
                      <a:pt x="1051" y="413"/>
                    </a:lnTo>
                    <a:lnTo>
                      <a:pt x="1054" y="413"/>
                    </a:lnTo>
                    <a:lnTo>
                      <a:pt x="1058" y="413"/>
                    </a:lnTo>
                    <a:lnTo>
                      <a:pt x="1061" y="413"/>
                    </a:lnTo>
                    <a:lnTo>
                      <a:pt x="1065" y="413"/>
                    </a:lnTo>
                    <a:lnTo>
                      <a:pt x="1068" y="413"/>
                    </a:lnTo>
                    <a:lnTo>
                      <a:pt x="1072" y="413"/>
                    </a:lnTo>
                    <a:lnTo>
                      <a:pt x="1076" y="413"/>
                    </a:lnTo>
                    <a:lnTo>
                      <a:pt x="1079" y="413"/>
                    </a:lnTo>
                    <a:lnTo>
                      <a:pt x="1083" y="413"/>
                    </a:lnTo>
                    <a:lnTo>
                      <a:pt x="1086" y="413"/>
                    </a:lnTo>
                    <a:lnTo>
                      <a:pt x="1090" y="413"/>
                    </a:lnTo>
                    <a:lnTo>
                      <a:pt x="1093" y="413"/>
                    </a:lnTo>
                    <a:lnTo>
                      <a:pt x="1097" y="413"/>
                    </a:lnTo>
                    <a:lnTo>
                      <a:pt x="1100" y="413"/>
                    </a:lnTo>
                    <a:lnTo>
                      <a:pt x="1104" y="413"/>
                    </a:lnTo>
                    <a:lnTo>
                      <a:pt x="1107" y="413"/>
                    </a:lnTo>
                    <a:lnTo>
                      <a:pt x="1111" y="413"/>
                    </a:lnTo>
                    <a:lnTo>
                      <a:pt x="1114" y="413"/>
                    </a:lnTo>
                    <a:lnTo>
                      <a:pt x="1118" y="413"/>
                    </a:lnTo>
                    <a:lnTo>
                      <a:pt x="1121" y="413"/>
                    </a:lnTo>
                    <a:lnTo>
                      <a:pt x="1125" y="413"/>
                    </a:lnTo>
                    <a:lnTo>
                      <a:pt x="1128" y="413"/>
                    </a:lnTo>
                    <a:lnTo>
                      <a:pt x="1132" y="413"/>
                    </a:lnTo>
                    <a:lnTo>
                      <a:pt x="1136" y="413"/>
                    </a:lnTo>
                    <a:lnTo>
                      <a:pt x="1139" y="413"/>
                    </a:lnTo>
                    <a:lnTo>
                      <a:pt x="1143" y="413"/>
                    </a:lnTo>
                    <a:lnTo>
                      <a:pt x="1146" y="413"/>
                    </a:lnTo>
                    <a:lnTo>
                      <a:pt x="1149" y="413"/>
                    </a:lnTo>
                    <a:lnTo>
                      <a:pt x="1153" y="413"/>
                    </a:lnTo>
                    <a:lnTo>
                      <a:pt x="1157" y="413"/>
                    </a:lnTo>
                    <a:lnTo>
                      <a:pt x="1160" y="413"/>
                    </a:lnTo>
                    <a:lnTo>
                      <a:pt x="1164" y="413"/>
                    </a:lnTo>
                    <a:lnTo>
                      <a:pt x="1167" y="413"/>
                    </a:lnTo>
                    <a:lnTo>
                      <a:pt x="1171" y="413"/>
                    </a:lnTo>
                    <a:lnTo>
                      <a:pt x="1174" y="413"/>
                    </a:lnTo>
                    <a:lnTo>
                      <a:pt x="1178" y="413"/>
                    </a:lnTo>
                    <a:lnTo>
                      <a:pt x="1181" y="413"/>
                    </a:lnTo>
                    <a:lnTo>
                      <a:pt x="1185" y="413"/>
                    </a:lnTo>
                    <a:lnTo>
                      <a:pt x="1188" y="413"/>
                    </a:lnTo>
                    <a:lnTo>
                      <a:pt x="1192" y="413"/>
                    </a:lnTo>
                    <a:lnTo>
                      <a:pt x="1196" y="413"/>
                    </a:lnTo>
                    <a:lnTo>
                      <a:pt x="1199" y="413"/>
                    </a:lnTo>
                    <a:lnTo>
                      <a:pt x="1202" y="413"/>
                    </a:lnTo>
                    <a:lnTo>
                      <a:pt x="1206" y="413"/>
                    </a:lnTo>
                    <a:lnTo>
                      <a:pt x="1209" y="413"/>
                    </a:lnTo>
                    <a:lnTo>
                      <a:pt x="1213" y="413"/>
                    </a:lnTo>
                    <a:lnTo>
                      <a:pt x="1217" y="413"/>
                    </a:lnTo>
                    <a:lnTo>
                      <a:pt x="1220" y="413"/>
                    </a:lnTo>
                    <a:lnTo>
                      <a:pt x="1224" y="412"/>
                    </a:lnTo>
                    <a:lnTo>
                      <a:pt x="1227" y="412"/>
                    </a:lnTo>
                    <a:lnTo>
                      <a:pt x="1231" y="412"/>
                    </a:lnTo>
                    <a:lnTo>
                      <a:pt x="1234" y="412"/>
                    </a:lnTo>
                    <a:lnTo>
                      <a:pt x="1238" y="412"/>
                    </a:lnTo>
                    <a:lnTo>
                      <a:pt x="1241" y="412"/>
                    </a:lnTo>
                    <a:lnTo>
                      <a:pt x="1245" y="412"/>
                    </a:lnTo>
                    <a:lnTo>
                      <a:pt x="1248" y="411"/>
                    </a:lnTo>
                    <a:lnTo>
                      <a:pt x="1252" y="411"/>
                    </a:lnTo>
                    <a:lnTo>
                      <a:pt x="1255" y="411"/>
                    </a:lnTo>
                    <a:lnTo>
                      <a:pt x="1259" y="410"/>
                    </a:lnTo>
                    <a:lnTo>
                      <a:pt x="1262" y="410"/>
                    </a:lnTo>
                    <a:lnTo>
                      <a:pt x="1266" y="409"/>
                    </a:lnTo>
                    <a:lnTo>
                      <a:pt x="1269" y="408"/>
                    </a:lnTo>
                    <a:lnTo>
                      <a:pt x="1273" y="407"/>
                    </a:lnTo>
                    <a:lnTo>
                      <a:pt x="1277" y="406"/>
                    </a:lnTo>
                    <a:lnTo>
                      <a:pt x="1280" y="405"/>
                    </a:lnTo>
                    <a:lnTo>
                      <a:pt x="1284" y="403"/>
                    </a:lnTo>
                    <a:lnTo>
                      <a:pt x="1287" y="401"/>
                    </a:lnTo>
                    <a:lnTo>
                      <a:pt x="1291" y="399"/>
                    </a:lnTo>
                    <a:lnTo>
                      <a:pt x="1294" y="396"/>
                    </a:lnTo>
                    <a:lnTo>
                      <a:pt x="1298" y="393"/>
                    </a:lnTo>
                    <a:lnTo>
                      <a:pt x="1301" y="389"/>
                    </a:lnTo>
                    <a:lnTo>
                      <a:pt x="1305" y="385"/>
                    </a:lnTo>
                    <a:lnTo>
                      <a:pt x="1308" y="380"/>
                    </a:lnTo>
                    <a:lnTo>
                      <a:pt x="1312" y="374"/>
                    </a:lnTo>
                    <a:lnTo>
                      <a:pt x="1315" y="368"/>
                    </a:lnTo>
                    <a:lnTo>
                      <a:pt x="1319" y="362"/>
                    </a:lnTo>
                    <a:lnTo>
                      <a:pt x="1322" y="355"/>
                    </a:lnTo>
                    <a:lnTo>
                      <a:pt x="1326" y="347"/>
                    </a:lnTo>
                    <a:lnTo>
                      <a:pt x="1329" y="339"/>
                    </a:lnTo>
                    <a:lnTo>
                      <a:pt x="1333" y="332"/>
                    </a:lnTo>
                    <a:lnTo>
                      <a:pt x="1337" y="324"/>
                    </a:lnTo>
                    <a:lnTo>
                      <a:pt x="1340" y="317"/>
                    </a:lnTo>
                    <a:lnTo>
                      <a:pt x="1344" y="310"/>
                    </a:lnTo>
                    <a:lnTo>
                      <a:pt x="1347" y="303"/>
                    </a:lnTo>
                    <a:lnTo>
                      <a:pt x="1351" y="297"/>
                    </a:lnTo>
                    <a:lnTo>
                      <a:pt x="1354" y="291"/>
                    </a:lnTo>
                    <a:lnTo>
                      <a:pt x="1358" y="286"/>
                    </a:lnTo>
                    <a:lnTo>
                      <a:pt x="1361" y="282"/>
                    </a:lnTo>
                    <a:lnTo>
                      <a:pt x="1365" y="278"/>
                    </a:lnTo>
                    <a:lnTo>
                      <a:pt x="1368" y="275"/>
                    </a:lnTo>
                    <a:lnTo>
                      <a:pt x="1372" y="272"/>
                    </a:lnTo>
                    <a:lnTo>
                      <a:pt x="1375" y="269"/>
                    </a:lnTo>
                    <a:lnTo>
                      <a:pt x="1379" y="268"/>
                    </a:lnTo>
                    <a:lnTo>
                      <a:pt x="1382" y="266"/>
                    </a:lnTo>
                    <a:lnTo>
                      <a:pt x="1386" y="264"/>
                    </a:lnTo>
                    <a:lnTo>
                      <a:pt x="1389" y="263"/>
                    </a:lnTo>
                    <a:lnTo>
                      <a:pt x="1393" y="262"/>
                    </a:lnTo>
                    <a:lnTo>
                      <a:pt x="1397" y="261"/>
                    </a:lnTo>
                    <a:lnTo>
                      <a:pt x="1400" y="261"/>
                    </a:lnTo>
                    <a:lnTo>
                      <a:pt x="1404" y="260"/>
                    </a:lnTo>
                    <a:lnTo>
                      <a:pt x="1407" y="260"/>
                    </a:lnTo>
                    <a:lnTo>
                      <a:pt x="1410" y="259"/>
                    </a:lnTo>
                  </a:path>
                </a:pathLst>
              </a:custGeom>
              <a:noFill/>
              <a:ln w="4826">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itchFamily="34" charset="0"/>
                  <a:cs typeface="Arial"/>
                </a:endParaRPr>
              </a:p>
            </p:txBody>
          </p:sp>
          <p:sp>
            <p:nvSpPr>
              <p:cNvPr id="128" name="Freeform 50"/>
              <p:cNvSpPr>
                <a:spLocks/>
              </p:cNvSpPr>
              <p:nvPr/>
            </p:nvSpPr>
            <p:spPr bwMode="auto">
              <a:xfrm flipV="1">
                <a:off x="2246" y="2440"/>
                <a:ext cx="2494" cy="90"/>
              </a:xfrm>
              <a:custGeom>
                <a:avLst/>
                <a:gdLst>
                  <a:gd name="T0" fmla="*/ 19441 w 1410"/>
                  <a:gd name="T1" fmla="*/ 0 h 206"/>
                  <a:gd name="T2" fmla="*/ 42902 w 1410"/>
                  <a:gd name="T3" fmla="*/ 0 h 206"/>
                  <a:gd name="T4" fmla="*/ 65649 w 1410"/>
                  <a:gd name="T5" fmla="*/ 0 h 206"/>
                  <a:gd name="T6" fmla="*/ 88997 w 1410"/>
                  <a:gd name="T7" fmla="*/ 0 h 206"/>
                  <a:gd name="T8" fmla="*/ 112384 w 1410"/>
                  <a:gd name="T9" fmla="*/ 0 h 206"/>
                  <a:gd name="T10" fmla="*/ 135203 w 1410"/>
                  <a:gd name="T11" fmla="*/ 0 h 206"/>
                  <a:gd name="T12" fmla="*/ 158656 w 1410"/>
                  <a:gd name="T13" fmla="*/ 0 h 206"/>
                  <a:gd name="T14" fmla="*/ 182055 w 1410"/>
                  <a:gd name="T15" fmla="*/ 0 h 206"/>
                  <a:gd name="T16" fmla="*/ 205392 w 1410"/>
                  <a:gd name="T17" fmla="*/ 0 h 206"/>
                  <a:gd name="T18" fmla="*/ 228086 w 1410"/>
                  <a:gd name="T19" fmla="*/ 0 h 206"/>
                  <a:gd name="T20" fmla="*/ 251118 w 1410"/>
                  <a:gd name="T21" fmla="*/ 0 h 206"/>
                  <a:gd name="T22" fmla="*/ 273712 w 1410"/>
                  <a:gd name="T23" fmla="*/ 0 h 206"/>
                  <a:gd name="T24" fmla="*/ 297398 w 1410"/>
                  <a:gd name="T25" fmla="*/ 0 h 206"/>
                  <a:gd name="T26" fmla="*/ 320785 w 1410"/>
                  <a:gd name="T27" fmla="*/ 0 h 206"/>
                  <a:gd name="T28" fmla="*/ 344176 w 1410"/>
                  <a:gd name="T29" fmla="*/ 0 h 206"/>
                  <a:gd name="T30" fmla="*/ 366876 w 1410"/>
                  <a:gd name="T31" fmla="*/ 0 h 206"/>
                  <a:gd name="T32" fmla="*/ 390329 w 1410"/>
                  <a:gd name="T33" fmla="*/ 0 h 206"/>
                  <a:gd name="T34" fmla="*/ 413728 w 1410"/>
                  <a:gd name="T35" fmla="*/ 0 h 206"/>
                  <a:gd name="T36" fmla="*/ 435834 w 1410"/>
                  <a:gd name="T37" fmla="*/ 0 h 206"/>
                  <a:gd name="T38" fmla="*/ 459796 w 1410"/>
                  <a:gd name="T39" fmla="*/ 0 h 206"/>
                  <a:gd name="T40" fmla="*/ 482976 w 1410"/>
                  <a:gd name="T41" fmla="*/ 0 h 206"/>
                  <a:gd name="T42" fmla="*/ 505383 w 1410"/>
                  <a:gd name="T43" fmla="*/ 0 h 206"/>
                  <a:gd name="T44" fmla="*/ 529071 w 1410"/>
                  <a:gd name="T45" fmla="*/ 0 h 206"/>
                  <a:gd name="T46" fmla="*/ 552456 w 1410"/>
                  <a:gd name="T47" fmla="*/ 0 h 206"/>
                  <a:gd name="T48" fmla="*/ 574651 w 1410"/>
                  <a:gd name="T49" fmla="*/ 0 h 206"/>
                  <a:gd name="T50" fmla="*/ 598059 w 1410"/>
                  <a:gd name="T51" fmla="*/ 0 h 206"/>
                  <a:gd name="T52" fmla="*/ 621922 w 1410"/>
                  <a:gd name="T53" fmla="*/ 0 h 206"/>
                  <a:gd name="T54" fmla="*/ 644191 w 1410"/>
                  <a:gd name="T55" fmla="*/ 0 h 206"/>
                  <a:gd name="T56" fmla="*/ 667506 w 1410"/>
                  <a:gd name="T57" fmla="*/ 0 h 206"/>
                  <a:gd name="T58" fmla="*/ 691556 w 1410"/>
                  <a:gd name="T59" fmla="*/ 0 h 206"/>
                  <a:gd name="T60" fmla="*/ 714655 w 1410"/>
                  <a:gd name="T61" fmla="*/ 0 h 206"/>
                  <a:gd name="T62" fmla="*/ 737005 w 1410"/>
                  <a:gd name="T63" fmla="*/ 0 h 206"/>
                  <a:gd name="T64" fmla="*/ 760242 w 1410"/>
                  <a:gd name="T65" fmla="*/ 0 h 206"/>
                  <a:gd name="T66" fmla="*/ 784133 w 1410"/>
                  <a:gd name="T67" fmla="*/ 0 h 206"/>
                  <a:gd name="T68" fmla="*/ 806324 w 1410"/>
                  <a:gd name="T69" fmla="*/ 0 h 206"/>
                  <a:gd name="T70" fmla="*/ 829738 w 1410"/>
                  <a:gd name="T71" fmla="*/ 0 h 206"/>
                  <a:gd name="T72" fmla="*/ 853797 w 1410"/>
                  <a:gd name="T73" fmla="*/ 0 h 206"/>
                  <a:gd name="T74" fmla="*/ 877074 w 1410"/>
                  <a:gd name="T75" fmla="*/ 0 h 206"/>
                  <a:gd name="T76" fmla="*/ 899179 w 1410"/>
                  <a:gd name="T77" fmla="*/ 0 h 206"/>
                  <a:gd name="T78" fmla="*/ 922591 w 1410"/>
                  <a:gd name="T79" fmla="*/ 0 h 206"/>
                  <a:gd name="T80" fmla="*/ 945458 w 1410"/>
                  <a:gd name="T81" fmla="*/ 0 h 206"/>
                  <a:gd name="T82" fmla="*/ 968850 w 1410"/>
                  <a:gd name="T83" fmla="*/ 0 h 206"/>
                  <a:gd name="T84" fmla="*/ 991915 w 1410"/>
                  <a:gd name="T85" fmla="*/ 0 h 206"/>
                  <a:gd name="T86" fmla="*/ 1015805 w 1410"/>
                  <a:gd name="T87" fmla="*/ 0 h 206"/>
                  <a:gd name="T88" fmla="*/ 1038006 w 1410"/>
                  <a:gd name="T89" fmla="*/ 0 h 206"/>
                  <a:gd name="T90" fmla="*/ 1061432 w 1410"/>
                  <a:gd name="T91" fmla="*/ 0 h 206"/>
                  <a:gd name="T92" fmla="*/ 1084763 w 1410"/>
                  <a:gd name="T93" fmla="*/ 0 h 206"/>
                  <a:gd name="T94" fmla="*/ 1107667 w 1410"/>
                  <a:gd name="T95" fmla="*/ 0 h 206"/>
                  <a:gd name="T96" fmla="*/ 1131082 w 1410"/>
                  <a:gd name="T97" fmla="*/ 0 h 206"/>
                  <a:gd name="T98" fmla="*/ 1154441 w 1410"/>
                  <a:gd name="T99" fmla="*/ 0 h 206"/>
                  <a:gd name="T100" fmla="*/ 1177136 w 1410"/>
                  <a:gd name="T101" fmla="*/ 0 h 206"/>
                  <a:gd name="T102" fmla="*/ 1200520 w 1410"/>
                  <a:gd name="T103" fmla="*/ 0 h 206"/>
                  <a:gd name="T104" fmla="*/ 1223581 w 1410"/>
                  <a:gd name="T105" fmla="*/ 0 h 206"/>
                  <a:gd name="T106" fmla="*/ 1246407 w 1410"/>
                  <a:gd name="T107" fmla="*/ 0 h 206"/>
                  <a:gd name="T108" fmla="*/ 1269922 w 1410"/>
                  <a:gd name="T109" fmla="*/ 0 h 206"/>
                  <a:gd name="T110" fmla="*/ 1293258 w 1410"/>
                  <a:gd name="T111" fmla="*/ 0 h 206"/>
                  <a:gd name="T112" fmla="*/ 1316660 w 1410"/>
                  <a:gd name="T113" fmla="*/ 0 h 2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410"/>
                  <a:gd name="T172" fmla="*/ 0 h 206"/>
                  <a:gd name="T173" fmla="*/ 1410 w 1410"/>
                  <a:gd name="T174" fmla="*/ 206 h 20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410" h="206">
                    <a:moveTo>
                      <a:pt x="0" y="89"/>
                    </a:moveTo>
                    <a:lnTo>
                      <a:pt x="3" y="90"/>
                    </a:lnTo>
                    <a:lnTo>
                      <a:pt x="7" y="91"/>
                    </a:lnTo>
                    <a:lnTo>
                      <a:pt x="10" y="92"/>
                    </a:lnTo>
                    <a:lnTo>
                      <a:pt x="14" y="93"/>
                    </a:lnTo>
                    <a:lnTo>
                      <a:pt x="17" y="94"/>
                    </a:lnTo>
                    <a:lnTo>
                      <a:pt x="21" y="95"/>
                    </a:lnTo>
                    <a:lnTo>
                      <a:pt x="24" y="96"/>
                    </a:lnTo>
                    <a:lnTo>
                      <a:pt x="28" y="97"/>
                    </a:lnTo>
                    <a:lnTo>
                      <a:pt x="31" y="99"/>
                    </a:lnTo>
                    <a:lnTo>
                      <a:pt x="35" y="100"/>
                    </a:lnTo>
                    <a:lnTo>
                      <a:pt x="39" y="101"/>
                    </a:lnTo>
                    <a:lnTo>
                      <a:pt x="42" y="103"/>
                    </a:lnTo>
                    <a:lnTo>
                      <a:pt x="46" y="105"/>
                    </a:lnTo>
                    <a:lnTo>
                      <a:pt x="49" y="106"/>
                    </a:lnTo>
                    <a:lnTo>
                      <a:pt x="53" y="108"/>
                    </a:lnTo>
                    <a:lnTo>
                      <a:pt x="56" y="110"/>
                    </a:lnTo>
                    <a:lnTo>
                      <a:pt x="60" y="112"/>
                    </a:lnTo>
                    <a:lnTo>
                      <a:pt x="63" y="114"/>
                    </a:lnTo>
                    <a:lnTo>
                      <a:pt x="67" y="116"/>
                    </a:lnTo>
                    <a:lnTo>
                      <a:pt x="70" y="118"/>
                    </a:lnTo>
                    <a:lnTo>
                      <a:pt x="74" y="121"/>
                    </a:lnTo>
                    <a:lnTo>
                      <a:pt x="77" y="123"/>
                    </a:lnTo>
                    <a:lnTo>
                      <a:pt x="81" y="125"/>
                    </a:lnTo>
                    <a:lnTo>
                      <a:pt x="84" y="127"/>
                    </a:lnTo>
                    <a:lnTo>
                      <a:pt x="88" y="130"/>
                    </a:lnTo>
                    <a:lnTo>
                      <a:pt x="91" y="132"/>
                    </a:lnTo>
                    <a:lnTo>
                      <a:pt x="95" y="135"/>
                    </a:lnTo>
                    <a:lnTo>
                      <a:pt x="99" y="137"/>
                    </a:lnTo>
                    <a:lnTo>
                      <a:pt x="102" y="139"/>
                    </a:lnTo>
                    <a:lnTo>
                      <a:pt x="106" y="141"/>
                    </a:lnTo>
                    <a:lnTo>
                      <a:pt x="109" y="144"/>
                    </a:lnTo>
                    <a:lnTo>
                      <a:pt x="113" y="146"/>
                    </a:lnTo>
                    <a:lnTo>
                      <a:pt x="116" y="148"/>
                    </a:lnTo>
                    <a:lnTo>
                      <a:pt x="120" y="150"/>
                    </a:lnTo>
                    <a:lnTo>
                      <a:pt x="123" y="151"/>
                    </a:lnTo>
                    <a:lnTo>
                      <a:pt x="127" y="153"/>
                    </a:lnTo>
                    <a:lnTo>
                      <a:pt x="130" y="155"/>
                    </a:lnTo>
                    <a:lnTo>
                      <a:pt x="134" y="156"/>
                    </a:lnTo>
                    <a:lnTo>
                      <a:pt x="137" y="158"/>
                    </a:lnTo>
                    <a:lnTo>
                      <a:pt x="141" y="159"/>
                    </a:lnTo>
                    <a:lnTo>
                      <a:pt x="144" y="160"/>
                    </a:lnTo>
                    <a:lnTo>
                      <a:pt x="148" y="161"/>
                    </a:lnTo>
                    <a:lnTo>
                      <a:pt x="151" y="162"/>
                    </a:lnTo>
                    <a:lnTo>
                      <a:pt x="155" y="163"/>
                    </a:lnTo>
                    <a:lnTo>
                      <a:pt x="159" y="164"/>
                    </a:lnTo>
                    <a:lnTo>
                      <a:pt x="162" y="164"/>
                    </a:lnTo>
                    <a:lnTo>
                      <a:pt x="166" y="165"/>
                    </a:lnTo>
                    <a:lnTo>
                      <a:pt x="169" y="165"/>
                    </a:lnTo>
                    <a:lnTo>
                      <a:pt x="172" y="166"/>
                    </a:lnTo>
                    <a:lnTo>
                      <a:pt x="176" y="166"/>
                    </a:lnTo>
                    <a:lnTo>
                      <a:pt x="180" y="166"/>
                    </a:lnTo>
                    <a:lnTo>
                      <a:pt x="183" y="167"/>
                    </a:lnTo>
                    <a:lnTo>
                      <a:pt x="187" y="167"/>
                    </a:lnTo>
                    <a:lnTo>
                      <a:pt x="190" y="167"/>
                    </a:lnTo>
                    <a:lnTo>
                      <a:pt x="194" y="167"/>
                    </a:lnTo>
                    <a:lnTo>
                      <a:pt x="197" y="167"/>
                    </a:lnTo>
                    <a:lnTo>
                      <a:pt x="201" y="167"/>
                    </a:lnTo>
                    <a:lnTo>
                      <a:pt x="204" y="168"/>
                    </a:lnTo>
                    <a:lnTo>
                      <a:pt x="208" y="168"/>
                    </a:lnTo>
                    <a:lnTo>
                      <a:pt x="211" y="168"/>
                    </a:lnTo>
                    <a:lnTo>
                      <a:pt x="215" y="168"/>
                    </a:lnTo>
                    <a:lnTo>
                      <a:pt x="219" y="168"/>
                    </a:lnTo>
                    <a:lnTo>
                      <a:pt x="222" y="168"/>
                    </a:lnTo>
                    <a:lnTo>
                      <a:pt x="225" y="168"/>
                    </a:lnTo>
                    <a:lnTo>
                      <a:pt x="229" y="168"/>
                    </a:lnTo>
                    <a:lnTo>
                      <a:pt x="232" y="167"/>
                    </a:lnTo>
                    <a:lnTo>
                      <a:pt x="236" y="167"/>
                    </a:lnTo>
                    <a:lnTo>
                      <a:pt x="240" y="167"/>
                    </a:lnTo>
                    <a:lnTo>
                      <a:pt x="243" y="167"/>
                    </a:lnTo>
                    <a:lnTo>
                      <a:pt x="247" y="167"/>
                    </a:lnTo>
                    <a:lnTo>
                      <a:pt x="250" y="167"/>
                    </a:lnTo>
                    <a:lnTo>
                      <a:pt x="254" y="166"/>
                    </a:lnTo>
                    <a:lnTo>
                      <a:pt x="257" y="166"/>
                    </a:lnTo>
                    <a:lnTo>
                      <a:pt x="261" y="166"/>
                    </a:lnTo>
                    <a:lnTo>
                      <a:pt x="264" y="166"/>
                    </a:lnTo>
                    <a:lnTo>
                      <a:pt x="268" y="165"/>
                    </a:lnTo>
                    <a:lnTo>
                      <a:pt x="271" y="165"/>
                    </a:lnTo>
                    <a:lnTo>
                      <a:pt x="275" y="165"/>
                    </a:lnTo>
                    <a:lnTo>
                      <a:pt x="278" y="164"/>
                    </a:lnTo>
                    <a:lnTo>
                      <a:pt x="282" y="164"/>
                    </a:lnTo>
                    <a:lnTo>
                      <a:pt x="285" y="163"/>
                    </a:lnTo>
                    <a:lnTo>
                      <a:pt x="289" y="163"/>
                    </a:lnTo>
                    <a:lnTo>
                      <a:pt x="292" y="162"/>
                    </a:lnTo>
                    <a:lnTo>
                      <a:pt x="296" y="162"/>
                    </a:lnTo>
                    <a:lnTo>
                      <a:pt x="300" y="162"/>
                    </a:lnTo>
                    <a:lnTo>
                      <a:pt x="303" y="163"/>
                    </a:lnTo>
                    <a:lnTo>
                      <a:pt x="307" y="164"/>
                    </a:lnTo>
                    <a:lnTo>
                      <a:pt x="310" y="165"/>
                    </a:lnTo>
                    <a:lnTo>
                      <a:pt x="314" y="168"/>
                    </a:lnTo>
                    <a:lnTo>
                      <a:pt x="317" y="172"/>
                    </a:lnTo>
                    <a:lnTo>
                      <a:pt x="321" y="176"/>
                    </a:lnTo>
                    <a:lnTo>
                      <a:pt x="324" y="181"/>
                    </a:lnTo>
                    <a:lnTo>
                      <a:pt x="328" y="186"/>
                    </a:lnTo>
                    <a:lnTo>
                      <a:pt x="331" y="191"/>
                    </a:lnTo>
                    <a:lnTo>
                      <a:pt x="335" y="195"/>
                    </a:lnTo>
                    <a:lnTo>
                      <a:pt x="338" y="199"/>
                    </a:lnTo>
                    <a:lnTo>
                      <a:pt x="342" y="202"/>
                    </a:lnTo>
                    <a:lnTo>
                      <a:pt x="345" y="205"/>
                    </a:lnTo>
                    <a:lnTo>
                      <a:pt x="349" y="206"/>
                    </a:lnTo>
                    <a:lnTo>
                      <a:pt x="352" y="206"/>
                    </a:lnTo>
                    <a:lnTo>
                      <a:pt x="356" y="206"/>
                    </a:lnTo>
                    <a:lnTo>
                      <a:pt x="360" y="204"/>
                    </a:lnTo>
                    <a:lnTo>
                      <a:pt x="363" y="202"/>
                    </a:lnTo>
                    <a:lnTo>
                      <a:pt x="367" y="199"/>
                    </a:lnTo>
                    <a:lnTo>
                      <a:pt x="370" y="195"/>
                    </a:lnTo>
                    <a:lnTo>
                      <a:pt x="374" y="190"/>
                    </a:lnTo>
                    <a:lnTo>
                      <a:pt x="377" y="185"/>
                    </a:lnTo>
                    <a:lnTo>
                      <a:pt x="381" y="179"/>
                    </a:lnTo>
                    <a:lnTo>
                      <a:pt x="384" y="174"/>
                    </a:lnTo>
                    <a:lnTo>
                      <a:pt x="388" y="169"/>
                    </a:lnTo>
                    <a:lnTo>
                      <a:pt x="391" y="165"/>
                    </a:lnTo>
                    <a:lnTo>
                      <a:pt x="395" y="161"/>
                    </a:lnTo>
                    <a:lnTo>
                      <a:pt x="398" y="158"/>
                    </a:lnTo>
                    <a:lnTo>
                      <a:pt x="402" y="156"/>
                    </a:lnTo>
                    <a:lnTo>
                      <a:pt x="405" y="154"/>
                    </a:lnTo>
                    <a:lnTo>
                      <a:pt x="409" y="153"/>
                    </a:lnTo>
                    <a:lnTo>
                      <a:pt x="412" y="151"/>
                    </a:lnTo>
                    <a:lnTo>
                      <a:pt x="416" y="150"/>
                    </a:lnTo>
                    <a:lnTo>
                      <a:pt x="420" y="148"/>
                    </a:lnTo>
                    <a:lnTo>
                      <a:pt x="423" y="147"/>
                    </a:lnTo>
                    <a:lnTo>
                      <a:pt x="426" y="145"/>
                    </a:lnTo>
                    <a:lnTo>
                      <a:pt x="430" y="143"/>
                    </a:lnTo>
                    <a:lnTo>
                      <a:pt x="433" y="141"/>
                    </a:lnTo>
                    <a:lnTo>
                      <a:pt x="437" y="139"/>
                    </a:lnTo>
                    <a:lnTo>
                      <a:pt x="441" y="137"/>
                    </a:lnTo>
                    <a:lnTo>
                      <a:pt x="444" y="134"/>
                    </a:lnTo>
                    <a:lnTo>
                      <a:pt x="448" y="131"/>
                    </a:lnTo>
                    <a:lnTo>
                      <a:pt x="451" y="129"/>
                    </a:lnTo>
                    <a:lnTo>
                      <a:pt x="455" y="126"/>
                    </a:lnTo>
                    <a:lnTo>
                      <a:pt x="458" y="123"/>
                    </a:lnTo>
                    <a:lnTo>
                      <a:pt x="462" y="119"/>
                    </a:lnTo>
                    <a:lnTo>
                      <a:pt x="465" y="116"/>
                    </a:lnTo>
                    <a:lnTo>
                      <a:pt x="469" y="112"/>
                    </a:lnTo>
                    <a:lnTo>
                      <a:pt x="472" y="109"/>
                    </a:lnTo>
                    <a:lnTo>
                      <a:pt x="476" y="105"/>
                    </a:lnTo>
                    <a:lnTo>
                      <a:pt x="479" y="101"/>
                    </a:lnTo>
                    <a:lnTo>
                      <a:pt x="483" y="97"/>
                    </a:lnTo>
                    <a:lnTo>
                      <a:pt x="486" y="94"/>
                    </a:lnTo>
                    <a:lnTo>
                      <a:pt x="490" y="90"/>
                    </a:lnTo>
                    <a:lnTo>
                      <a:pt x="493" y="86"/>
                    </a:lnTo>
                    <a:lnTo>
                      <a:pt x="497" y="82"/>
                    </a:lnTo>
                    <a:lnTo>
                      <a:pt x="501" y="79"/>
                    </a:lnTo>
                    <a:lnTo>
                      <a:pt x="504" y="75"/>
                    </a:lnTo>
                    <a:lnTo>
                      <a:pt x="508" y="71"/>
                    </a:lnTo>
                    <a:lnTo>
                      <a:pt x="511" y="68"/>
                    </a:lnTo>
                    <a:lnTo>
                      <a:pt x="515" y="64"/>
                    </a:lnTo>
                    <a:lnTo>
                      <a:pt x="518" y="61"/>
                    </a:lnTo>
                    <a:lnTo>
                      <a:pt x="522" y="58"/>
                    </a:lnTo>
                    <a:lnTo>
                      <a:pt x="525" y="55"/>
                    </a:lnTo>
                    <a:lnTo>
                      <a:pt x="529" y="52"/>
                    </a:lnTo>
                    <a:lnTo>
                      <a:pt x="532" y="49"/>
                    </a:lnTo>
                    <a:lnTo>
                      <a:pt x="536" y="46"/>
                    </a:lnTo>
                    <a:lnTo>
                      <a:pt x="539" y="44"/>
                    </a:lnTo>
                    <a:lnTo>
                      <a:pt x="543" y="41"/>
                    </a:lnTo>
                    <a:lnTo>
                      <a:pt x="546" y="39"/>
                    </a:lnTo>
                    <a:lnTo>
                      <a:pt x="550" y="37"/>
                    </a:lnTo>
                    <a:lnTo>
                      <a:pt x="553" y="35"/>
                    </a:lnTo>
                    <a:lnTo>
                      <a:pt x="557" y="33"/>
                    </a:lnTo>
                    <a:lnTo>
                      <a:pt x="561" y="31"/>
                    </a:lnTo>
                    <a:lnTo>
                      <a:pt x="564" y="29"/>
                    </a:lnTo>
                    <a:lnTo>
                      <a:pt x="568" y="27"/>
                    </a:lnTo>
                    <a:lnTo>
                      <a:pt x="571" y="26"/>
                    </a:lnTo>
                    <a:lnTo>
                      <a:pt x="575" y="24"/>
                    </a:lnTo>
                    <a:lnTo>
                      <a:pt x="578" y="23"/>
                    </a:lnTo>
                    <a:lnTo>
                      <a:pt x="582" y="21"/>
                    </a:lnTo>
                    <a:lnTo>
                      <a:pt x="585" y="20"/>
                    </a:lnTo>
                    <a:lnTo>
                      <a:pt x="589" y="19"/>
                    </a:lnTo>
                    <a:lnTo>
                      <a:pt x="592" y="18"/>
                    </a:lnTo>
                    <a:lnTo>
                      <a:pt x="596" y="17"/>
                    </a:lnTo>
                    <a:lnTo>
                      <a:pt x="599" y="16"/>
                    </a:lnTo>
                    <a:lnTo>
                      <a:pt x="603" y="15"/>
                    </a:lnTo>
                    <a:lnTo>
                      <a:pt x="606" y="14"/>
                    </a:lnTo>
                    <a:lnTo>
                      <a:pt x="610" y="13"/>
                    </a:lnTo>
                    <a:lnTo>
                      <a:pt x="613" y="12"/>
                    </a:lnTo>
                    <a:lnTo>
                      <a:pt x="617" y="12"/>
                    </a:lnTo>
                    <a:lnTo>
                      <a:pt x="621" y="11"/>
                    </a:lnTo>
                    <a:lnTo>
                      <a:pt x="624" y="11"/>
                    </a:lnTo>
                    <a:lnTo>
                      <a:pt x="628" y="10"/>
                    </a:lnTo>
                    <a:lnTo>
                      <a:pt x="631" y="9"/>
                    </a:lnTo>
                    <a:lnTo>
                      <a:pt x="635" y="9"/>
                    </a:lnTo>
                    <a:lnTo>
                      <a:pt x="638" y="8"/>
                    </a:lnTo>
                    <a:lnTo>
                      <a:pt x="642" y="8"/>
                    </a:lnTo>
                    <a:lnTo>
                      <a:pt x="645" y="7"/>
                    </a:lnTo>
                    <a:lnTo>
                      <a:pt x="649" y="7"/>
                    </a:lnTo>
                    <a:lnTo>
                      <a:pt x="652" y="7"/>
                    </a:lnTo>
                    <a:lnTo>
                      <a:pt x="656" y="7"/>
                    </a:lnTo>
                    <a:lnTo>
                      <a:pt x="659" y="6"/>
                    </a:lnTo>
                    <a:lnTo>
                      <a:pt x="663" y="6"/>
                    </a:lnTo>
                    <a:lnTo>
                      <a:pt x="666" y="6"/>
                    </a:lnTo>
                    <a:lnTo>
                      <a:pt x="670" y="5"/>
                    </a:lnTo>
                    <a:lnTo>
                      <a:pt x="673" y="5"/>
                    </a:lnTo>
                    <a:lnTo>
                      <a:pt x="677" y="5"/>
                    </a:lnTo>
                    <a:lnTo>
                      <a:pt x="681" y="4"/>
                    </a:lnTo>
                    <a:lnTo>
                      <a:pt x="684" y="4"/>
                    </a:lnTo>
                    <a:lnTo>
                      <a:pt x="687" y="4"/>
                    </a:lnTo>
                    <a:lnTo>
                      <a:pt x="691" y="4"/>
                    </a:lnTo>
                    <a:lnTo>
                      <a:pt x="695" y="4"/>
                    </a:lnTo>
                    <a:lnTo>
                      <a:pt x="698" y="3"/>
                    </a:lnTo>
                    <a:lnTo>
                      <a:pt x="702" y="3"/>
                    </a:lnTo>
                    <a:lnTo>
                      <a:pt x="705" y="3"/>
                    </a:lnTo>
                    <a:lnTo>
                      <a:pt x="709" y="3"/>
                    </a:lnTo>
                    <a:lnTo>
                      <a:pt x="712" y="3"/>
                    </a:lnTo>
                    <a:lnTo>
                      <a:pt x="716" y="3"/>
                    </a:lnTo>
                    <a:lnTo>
                      <a:pt x="719" y="3"/>
                    </a:lnTo>
                    <a:lnTo>
                      <a:pt x="723" y="3"/>
                    </a:lnTo>
                    <a:lnTo>
                      <a:pt x="726" y="2"/>
                    </a:lnTo>
                    <a:lnTo>
                      <a:pt x="730" y="2"/>
                    </a:lnTo>
                    <a:lnTo>
                      <a:pt x="733" y="2"/>
                    </a:lnTo>
                    <a:lnTo>
                      <a:pt x="737" y="2"/>
                    </a:lnTo>
                    <a:lnTo>
                      <a:pt x="740" y="2"/>
                    </a:lnTo>
                    <a:lnTo>
                      <a:pt x="744" y="2"/>
                    </a:lnTo>
                    <a:lnTo>
                      <a:pt x="747" y="2"/>
                    </a:lnTo>
                    <a:lnTo>
                      <a:pt x="751" y="2"/>
                    </a:lnTo>
                    <a:lnTo>
                      <a:pt x="755" y="2"/>
                    </a:lnTo>
                    <a:lnTo>
                      <a:pt x="758" y="2"/>
                    </a:lnTo>
                    <a:lnTo>
                      <a:pt x="762" y="2"/>
                    </a:lnTo>
                    <a:lnTo>
                      <a:pt x="765" y="2"/>
                    </a:lnTo>
                    <a:lnTo>
                      <a:pt x="769" y="1"/>
                    </a:lnTo>
                    <a:lnTo>
                      <a:pt x="772" y="1"/>
                    </a:lnTo>
                    <a:lnTo>
                      <a:pt x="776" y="1"/>
                    </a:lnTo>
                    <a:lnTo>
                      <a:pt x="779" y="1"/>
                    </a:lnTo>
                    <a:lnTo>
                      <a:pt x="783" y="1"/>
                    </a:lnTo>
                    <a:lnTo>
                      <a:pt x="786" y="1"/>
                    </a:lnTo>
                    <a:lnTo>
                      <a:pt x="790" y="1"/>
                    </a:lnTo>
                    <a:lnTo>
                      <a:pt x="793" y="1"/>
                    </a:lnTo>
                    <a:lnTo>
                      <a:pt x="797" y="1"/>
                    </a:lnTo>
                    <a:lnTo>
                      <a:pt x="800" y="1"/>
                    </a:lnTo>
                    <a:lnTo>
                      <a:pt x="804" y="1"/>
                    </a:lnTo>
                    <a:lnTo>
                      <a:pt x="807" y="1"/>
                    </a:lnTo>
                    <a:lnTo>
                      <a:pt x="811" y="1"/>
                    </a:lnTo>
                    <a:lnTo>
                      <a:pt x="815" y="1"/>
                    </a:lnTo>
                    <a:lnTo>
                      <a:pt x="818" y="1"/>
                    </a:lnTo>
                    <a:lnTo>
                      <a:pt x="822" y="1"/>
                    </a:lnTo>
                    <a:lnTo>
                      <a:pt x="825" y="1"/>
                    </a:lnTo>
                    <a:lnTo>
                      <a:pt x="829" y="1"/>
                    </a:lnTo>
                    <a:lnTo>
                      <a:pt x="832" y="1"/>
                    </a:lnTo>
                    <a:lnTo>
                      <a:pt x="836" y="1"/>
                    </a:lnTo>
                    <a:lnTo>
                      <a:pt x="839" y="1"/>
                    </a:lnTo>
                    <a:lnTo>
                      <a:pt x="843" y="1"/>
                    </a:lnTo>
                    <a:lnTo>
                      <a:pt x="846" y="1"/>
                    </a:lnTo>
                    <a:lnTo>
                      <a:pt x="850" y="1"/>
                    </a:lnTo>
                    <a:lnTo>
                      <a:pt x="853" y="1"/>
                    </a:lnTo>
                    <a:lnTo>
                      <a:pt x="857" y="1"/>
                    </a:lnTo>
                    <a:lnTo>
                      <a:pt x="860" y="1"/>
                    </a:lnTo>
                    <a:lnTo>
                      <a:pt x="864" y="1"/>
                    </a:lnTo>
                    <a:lnTo>
                      <a:pt x="867" y="1"/>
                    </a:lnTo>
                    <a:lnTo>
                      <a:pt x="871" y="0"/>
                    </a:lnTo>
                    <a:lnTo>
                      <a:pt x="875" y="0"/>
                    </a:lnTo>
                    <a:lnTo>
                      <a:pt x="878" y="0"/>
                    </a:lnTo>
                    <a:lnTo>
                      <a:pt x="882" y="0"/>
                    </a:lnTo>
                    <a:lnTo>
                      <a:pt x="885" y="0"/>
                    </a:lnTo>
                    <a:lnTo>
                      <a:pt x="889" y="0"/>
                    </a:lnTo>
                    <a:lnTo>
                      <a:pt x="892" y="0"/>
                    </a:lnTo>
                    <a:lnTo>
                      <a:pt x="896" y="0"/>
                    </a:lnTo>
                    <a:lnTo>
                      <a:pt x="899" y="0"/>
                    </a:lnTo>
                    <a:lnTo>
                      <a:pt x="903" y="0"/>
                    </a:lnTo>
                    <a:lnTo>
                      <a:pt x="906" y="0"/>
                    </a:lnTo>
                    <a:lnTo>
                      <a:pt x="910" y="0"/>
                    </a:lnTo>
                    <a:lnTo>
                      <a:pt x="913" y="0"/>
                    </a:lnTo>
                    <a:lnTo>
                      <a:pt x="917" y="0"/>
                    </a:lnTo>
                    <a:lnTo>
                      <a:pt x="920" y="0"/>
                    </a:lnTo>
                    <a:lnTo>
                      <a:pt x="924" y="0"/>
                    </a:lnTo>
                    <a:lnTo>
                      <a:pt x="927" y="0"/>
                    </a:lnTo>
                    <a:lnTo>
                      <a:pt x="931" y="0"/>
                    </a:lnTo>
                    <a:lnTo>
                      <a:pt x="935" y="0"/>
                    </a:lnTo>
                    <a:lnTo>
                      <a:pt x="938" y="0"/>
                    </a:lnTo>
                    <a:lnTo>
                      <a:pt x="941" y="0"/>
                    </a:lnTo>
                    <a:lnTo>
                      <a:pt x="945" y="0"/>
                    </a:lnTo>
                    <a:lnTo>
                      <a:pt x="948" y="0"/>
                    </a:lnTo>
                    <a:lnTo>
                      <a:pt x="952" y="0"/>
                    </a:lnTo>
                    <a:lnTo>
                      <a:pt x="956" y="0"/>
                    </a:lnTo>
                    <a:lnTo>
                      <a:pt x="959" y="0"/>
                    </a:lnTo>
                    <a:lnTo>
                      <a:pt x="963" y="0"/>
                    </a:lnTo>
                    <a:lnTo>
                      <a:pt x="966" y="0"/>
                    </a:lnTo>
                    <a:lnTo>
                      <a:pt x="970" y="0"/>
                    </a:lnTo>
                    <a:lnTo>
                      <a:pt x="973" y="0"/>
                    </a:lnTo>
                    <a:lnTo>
                      <a:pt x="977" y="0"/>
                    </a:lnTo>
                    <a:lnTo>
                      <a:pt x="980" y="0"/>
                    </a:lnTo>
                    <a:lnTo>
                      <a:pt x="984" y="0"/>
                    </a:lnTo>
                    <a:lnTo>
                      <a:pt x="987" y="0"/>
                    </a:lnTo>
                    <a:lnTo>
                      <a:pt x="991" y="0"/>
                    </a:lnTo>
                    <a:lnTo>
                      <a:pt x="994" y="0"/>
                    </a:lnTo>
                    <a:lnTo>
                      <a:pt x="998" y="0"/>
                    </a:lnTo>
                    <a:lnTo>
                      <a:pt x="1001" y="0"/>
                    </a:lnTo>
                    <a:lnTo>
                      <a:pt x="1005" y="0"/>
                    </a:lnTo>
                    <a:lnTo>
                      <a:pt x="1008" y="0"/>
                    </a:lnTo>
                    <a:lnTo>
                      <a:pt x="1012" y="0"/>
                    </a:lnTo>
                    <a:lnTo>
                      <a:pt x="1016" y="0"/>
                    </a:lnTo>
                    <a:lnTo>
                      <a:pt x="1019" y="0"/>
                    </a:lnTo>
                    <a:lnTo>
                      <a:pt x="1023" y="0"/>
                    </a:lnTo>
                    <a:lnTo>
                      <a:pt x="1026" y="0"/>
                    </a:lnTo>
                    <a:lnTo>
                      <a:pt x="1030" y="0"/>
                    </a:lnTo>
                    <a:lnTo>
                      <a:pt x="1033" y="0"/>
                    </a:lnTo>
                    <a:lnTo>
                      <a:pt x="1037" y="0"/>
                    </a:lnTo>
                    <a:lnTo>
                      <a:pt x="1040" y="0"/>
                    </a:lnTo>
                    <a:lnTo>
                      <a:pt x="1044" y="0"/>
                    </a:lnTo>
                    <a:lnTo>
                      <a:pt x="1047" y="0"/>
                    </a:lnTo>
                    <a:lnTo>
                      <a:pt x="1051" y="0"/>
                    </a:lnTo>
                    <a:lnTo>
                      <a:pt x="1054" y="0"/>
                    </a:lnTo>
                    <a:lnTo>
                      <a:pt x="1058" y="0"/>
                    </a:lnTo>
                    <a:lnTo>
                      <a:pt x="1061" y="0"/>
                    </a:lnTo>
                    <a:lnTo>
                      <a:pt x="1065" y="0"/>
                    </a:lnTo>
                    <a:lnTo>
                      <a:pt x="1068" y="0"/>
                    </a:lnTo>
                    <a:lnTo>
                      <a:pt x="1072" y="0"/>
                    </a:lnTo>
                    <a:lnTo>
                      <a:pt x="1076" y="0"/>
                    </a:lnTo>
                    <a:lnTo>
                      <a:pt x="1079" y="0"/>
                    </a:lnTo>
                    <a:lnTo>
                      <a:pt x="1083" y="0"/>
                    </a:lnTo>
                    <a:lnTo>
                      <a:pt x="1086" y="0"/>
                    </a:lnTo>
                    <a:lnTo>
                      <a:pt x="1090" y="0"/>
                    </a:lnTo>
                    <a:lnTo>
                      <a:pt x="1093" y="0"/>
                    </a:lnTo>
                    <a:lnTo>
                      <a:pt x="1097" y="0"/>
                    </a:lnTo>
                    <a:lnTo>
                      <a:pt x="1100" y="0"/>
                    </a:lnTo>
                    <a:lnTo>
                      <a:pt x="1104" y="0"/>
                    </a:lnTo>
                    <a:lnTo>
                      <a:pt x="1107" y="0"/>
                    </a:lnTo>
                    <a:lnTo>
                      <a:pt x="1111" y="0"/>
                    </a:lnTo>
                    <a:lnTo>
                      <a:pt x="1114" y="0"/>
                    </a:lnTo>
                    <a:lnTo>
                      <a:pt x="1118" y="0"/>
                    </a:lnTo>
                    <a:lnTo>
                      <a:pt x="1121" y="0"/>
                    </a:lnTo>
                    <a:lnTo>
                      <a:pt x="1125" y="0"/>
                    </a:lnTo>
                    <a:lnTo>
                      <a:pt x="1128" y="0"/>
                    </a:lnTo>
                    <a:lnTo>
                      <a:pt x="1132" y="0"/>
                    </a:lnTo>
                    <a:lnTo>
                      <a:pt x="1136" y="0"/>
                    </a:lnTo>
                    <a:lnTo>
                      <a:pt x="1139" y="0"/>
                    </a:lnTo>
                    <a:lnTo>
                      <a:pt x="1143" y="0"/>
                    </a:lnTo>
                    <a:lnTo>
                      <a:pt x="1146" y="0"/>
                    </a:lnTo>
                    <a:lnTo>
                      <a:pt x="1149" y="0"/>
                    </a:lnTo>
                    <a:lnTo>
                      <a:pt x="1153" y="0"/>
                    </a:lnTo>
                    <a:lnTo>
                      <a:pt x="1157" y="0"/>
                    </a:lnTo>
                    <a:lnTo>
                      <a:pt x="1160" y="0"/>
                    </a:lnTo>
                    <a:lnTo>
                      <a:pt x="1164" y="0"/>
                    </a:lnTo>
                    <a:lnTo>
                      <a:pt x="1167" y="0"/>
                    </a:lnTo>
                    <a:lnTo>
                      <a:pt x="1171" y="0"/>
                    </a:lnTo>
                    <a:lnTo>
                      <a:pt x="1174" y="0"/>
                    </a:lnTo>
                    <a:lnTo>
                      <a:pt x="1178" y="0"/>
                    </a:lnTo>
                    <a:lnTo>
                      <a:pt x="1181" y="0"/>
                    </a:lnTo>
                    <a:lnTo>
                      <a:pt x="1185" y="0"/>
                    </a:lnTo>
                    <a:lnTo>
                      <a:pt x="1188" y="0"/>
                    </a:lnTo>
                    <a:lnTo>
                      <a:pt x="1192" y="0"/>
                    </a:lnTo>
                    <a:lnTo>
                      <a:pt x="1196" y="0"/>
                    </a:lnTo>
                    <a:lnTo>
                      <a:pt x="1199" y="0"/>
                    </a:lnTo>
                    <a:lnTo>
                      <a:pt x="1202" y="0"/>
                    </a:lnTo>
                    <a:lnTo>
                      <a:pt x="1206" y="0"/>
                    </a:lnTo>
                    <a:lnTo>
                      <a:pt x="1209" y="0"/>
                    </a:lnTo>
                    <a:lnTo>
                      <a:pt x="1213" y="0"/>
                    </a:lnTo>
                    <a:lnTo>
                      <a:pt x="1217" y="0"/>
                    </a:lnTo>
                    <a:lnTo>
                      <a:pt x="1220" y="0"/>
                    </a:lnTo>
                    <a:lnTo>
                      <a:pt x="1224" y="0"/>
                    </a:lnTo>
                    <a:lnTo>
                      <a:pt x="1227" y="0"/>
                    </a:lnTo>
                    <a:lnTo>
                      <a:pt x="1231" y="0"/>
                    </a:lnTo>
                    <a:lnTo>
                      <a:pt x="1234" y="0"/>
                    </a:lnTo>
                    <a:lnTo>
                      <a:pt x="1238" y="0"/>
                    </a:lnTo>
                    <a:lnTo>
                      <a:pt x="1241" y="1"/>
                    </a:lnTo>
                    <a:lnTo>
                      <a:pt x="1245" y="1"/>
                    </a:lnTo>
                    <a:lnTo>
                      <a:pt x="1248" y="1"/>
                    </a:lnTo>
                    <a:lnTo>
                      <a:pt x="1252" y="1"/>
                    </a:lnTo>
                    <a:lnTo>
                      <a:pt x="1255" y="1"/>
                    </a:lnTo>
                    <a:lnTo>
                      <a:pt x="1259" y="1"/>
                    </a:lnTo>
                    <a:lnTo>
                      <a:pt x="1262" y="2"/>
                    </a:lnTo>
                    <a:lnTo>
                      <a:pt x="1266" y="2"/>
                    </a:lnTo>
                    <a:lnTo>
                      <a:pt x="1269" y="2"/>
                    </a:lnTo>
                    <a:lnTo>
                      <a:pt x="1273" y="3"/>
                    </a:lnTo>
                    <a:lnTo>
                      <a:pt x="1277" y="3"/>
                    </a:lnTo>
                    <a:lnTo>
                      <a:pt x="1280" y="4"/>
                    </a:lnTo>
                    <a:lnTo>
                      <a:pt x="1284" y="5"/>
                    </a:lnTo>
                    <a:lnTo>
                      <a:pt x="1287" y="6"/>
                    </a:lnTo>
                    <a:lnTo>
                      <a:pt x="1291" y="7"/>
                    </a:lnTo>
                    <a:lnTo>
                      <a:pt x="1294" y="8"/>
                    </a:lnTo>
                    <a:lnTo>
                      <a:pt x="1298" y="10"/>
                    </a:lnTo>
                    <a:lnTo>
                      <a:pt x="1301" y="12"/>
                    </a:lnTo>
                    <a:lnTo>
                      <a:pt x="1305" y="14"/>
                    </a:lnTo>
                    <a:lnTo>
                      <a:pt x="1308" y="17"/>
                    </a:lnTo>
                    <a:lnTo>
                      <a:pt x="1312" y="19"/>
                    </a:lnTo>
                    <a:lnTo>
                      <a:pt x="1315" y="22"/>
                    </a:lnTo>
                    <a:lnTo>
                      <a:pt x="1319" y="26"/>
                    </a:lnTo>
                    <a:lnTo>
                      <a:pt x="1322" y="29"/>
                    </a:lnTo>
                    <a:lnTo>
                      <a:pt x="1326" y="33"/>
                    </a:lnTo>
                    <a:lnTo>
                      <a:pt x="1329" y="37"/>
                    </a:lnTo>
                    <a:lnTo>
                      <a:pt x="1333" y="41"/>
                    </a:lnTo>
                    <a:lnTo>
                      <a:pt x="1337" y="44"/>
                    </a:lnTo>
                    <a:lnTo>
                      <a:pt x="1340" y="48"/>
                    </a:lnTo>
                    <a:lnTo>
                      <a:pt x="1344" y="52"/>
                    </a:lnTo>
                    <a:lnTo>
                      <a:pt x="1347" y="55"/>
                    </a:lnTo>
                    <a:lnTo>
                      <a:pt x="1351" y="58"/>
                    </a:lnTo>
                    <a:lnTo>
                      <a:pt x="1354" y="61"/>
                    </a:lnTo>
                    <a:lnTo>
                      <a:pt x="1358" y="63"/>
                    </a:lnTo>
                    <a:lnTo>
                      <a:pt x="1361" y="66"/>
                    </a:lnTo>
                    <a:lnTo>
                      <a:pt x="1365" y="67"/>
                    </a:lnTo>
                    <a:lnTo>
                      <a:pt x="1368" y="69"/>
                    </a:lnTo>
                    <a:lnTo>
                      <a:pt x="1372" y="71"/>
                    </a:lnTo>
                    <a:lnTo>
                      <a:pt x="1375" y="72"/>
                    </a:lnTo>
                    <a:lnTo>
                      <a:pt x="1379" y="73"/>
                    </a:lnTo>
                    <a:lnTo>
                      <a:pt x="1382" y="74"/>
                    </a:lnTo>
                    <a:lnTo>
                      <a:pt x="1386" y="74"/>
                    </a:lnTo>
                    <a:lnTo>
                      <a:pt x="1389" y="75"/>
                    </a:lnTo>
                    <a:lnTo>
                      <a:pt x="1393" y="75"/>
                    </a:lnTo>
                    <a:lnTo>
                      <a:pt x="1397" y="76"/>
                    </a:lnTo>
                    <a:lnTo>
                      <a:pt x="1400" y="76"/>
                    </a:lnTo>
                    <a:lnTo>
                      <a:pt x="1404" y="76"/>
                    </a:lnTo>
                    <a:lnTo>
                      <a:pt x="1407" y="77"/>
                    </a:lnTo>
                    <a:lnTo>
                      <a:pt x="1410" y="77"/>
                    </a:lnTo>
                  </a:path>
                </a:pathLst>
              </a:custGeom>
              <a:noFill/>
              <a:ln w="4826">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itchFamily="34" charset="0"/>
                  <a:cs typeface="Arial"/>
                </a:endParaRPr>
              </a:p>
            </p:txBody>
          </p:sp>
        </p:grpSp>
        <p:sp>
          <p:nvSpPr>
            <p:cNvPr id="104" name="Rectangle 38"/>
            <p:cNvSpPr>
              <a:spLocks noChangeAspect="1" noChangeArrowheads="1"/>
            </p:cNvSpPr>
            <p:nvPr/>
          </p:nvSpPr>
          <p:spPr bwMode="auto">
            <a:xfrm rot="16200000">
              <a:off x="1704529" y="1007140"/>
              <a:ext cx="106362" cy="600075"/>
            </a:xfrm>
            <a:prstGeom prst="rect">
              <a:avLst/>
            </a:prstGeom>
            <a:solidFill>
              <a:srgbClr val="FFFF66"/>
            </a:solidFill>
            <a:ln w="3175">
              <a:solidFill>
                <a:srgbClr val="000000"/>
              </a:solidFill>
              <a:miter lim="800000"/>
              <a:headEnd/>
              <a:tailEnd/>
            </a:ln>
          </p:spPr>
          <p:txBody>
            <a:bodyPr vert="eaVert"/>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rgbClr val="000000"/>
                  </a:solidFill>
                </a:ln>
                <a:solidFill>
                  <a:srgbClr val="FFFFFF">
                    <a:lumMod val="65000"/>
                  </a:srgbClr>
                </a:solidFill>
                <a:effectLst/>
                <a:uLnTx/>
                <a:uFillTx/>
                <a:latin typeface="Arial"/>
                <a:cs typeface="Arial"/>
              </a:endParaRPr>
            </a:p>
          </p:txBody>
        </p:sp>
        <p:sp>
          <p:nvSpPr>
            <p:cNvPr id="105" name="Rectangle 40"/>
            <p:cNvSpPr>
              <a:spLocks noChangeAspect="1" noChangeArrowheads="1"/>
            </p:cNvSpPr>
            <p:nvPr/>
          </p:nvSpPr>
          <p:spPr bwMode="auto">
            <a:xfrm rot="16200000">
              <a:off x="1712467" y="4928264"/>
              <a:ext cx="115887" cy="600075"/>
            </a:xfrm>
            <a:prstGeom prst="rect">
              <a:avLst/>
            </a:prstGeom>
            <a:solidFill>
              <a:srgbClr val="FFFF66"/>
            </a:solidFill>
            <a:ln w="3175">
              <a:solidFill>
                <a:srgbClr val="000000"/>
              </a:solidFill>
              <a:miter lim="800000"/>
              <a:headEnd/>
              <a:tailEnd/>
            </a:ln>
          </p:spPr>
          <p:txBody>
            <a:bodyPr vert="eaVert"/>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rgbClr val="000000"/>
                  </a:solidFill>
                </a:ln>
                <a:solidFill>
                  <a:srgbClr val="FFFFFF">
                    <a:lumMod val="65000"/>
                  </a:srgbClr>
                </a:solidFill>
                <a:effectLst/>
                <a:uLnTx/>
                <a:uFillTx/>
                <a:latin typeface="Arial"/>
                <a:cs typeface="Arial"/>
              </a:endParaRPr>
            </a:p>
          </p:txBody>
        </p:sp>
        <p:cxnSp>
          <p:nvCxnSpPr>
            <p:cNvPr id="106" name="Elbow Connector 130"/>
            <p:cNvCxnSpPr/>
            <p:nvPr/>
          </p:nvCxnSpPr>
          <p:spPr bwMode="auto">
            <a:xfrm flipH="1" flipV="1">
              <a:off x="2052192" y="1338928"/>
              <a:ext cx="493713" cy="1587"/>
            </a:xfrm>
            <a:prstGeom prst="bentConnector3">
              <a:avLst>
                <a:gd name="adj1" fmla="val 50000"/>
              </a:avLst>
            </a:prstGeom>
            <a:noFill/>
            <a:ln w="3175" cap="flat" cmpd="sng" algn="ctr">
              <a:solidFill>
                <a:srgbClr val="000000"/>
              </a:solidFill>
              <a:prstDash val="solid"/>
              <a:headEnd type="oval" w="sm" len="sm"/>
              <a:tailEnd type="oval" w="sm" len="sm"/>
            </a:ln>
            <a:effectLst/>
          </p:spPr>
        </p:cxnSp>
        <p:cxnSp>
          <p:nvCxnSpPr>
            <p:cNvPr id="109" name="Elbow Connector 130"/>
            <p:cNvCxnSpPr/>
            <p:nvPr/>
          </p:nvCxnSpPr>
          <p:spPr bwMode="auto">
            <a:xfrm flipH="1" flipV="1">
              <a:off x="2061717" y="5253702"/>
              <a:ext cx="493713" cy="1587"/>
            </a:xfrm>
            <a:prstGeom prst="bentConnector3">
              <a:avLst>
                <a:gd name="adj1" fmla="val 50000"/>
              </a:avLst>
            </a:prstGeom>
            <a:noFill/>
            <a:ln w="3175" cap="flat" cmpd="sng" algn="ctr">
              <a:solidFill>
                <a:srgbClr val="000000"/>
              </a:solidFill>
              <a:prstDash val="solid"/>
              <a:headEnd type="oval" w="sm" len="sm"/>
              <a:tailEnd type="oval" w="sm" len="sm"/>
            </a:ln>
            <a:effectLst/>
          </p:spPr>
        </p:cxnSp>
        <p:cxnSp>
          <p:nvCxnSpPr>
            <p:cNvPr id="110" name="Straight Arrow Connector 109"/>
            <p:cNvCxnSpPr/>
            <p:nvPr/>
          </p:nvCxnSpPr>
          <p:spPr bwMode="auto">
            <a:xfrm flipH="1" flipV="1">
              <a:off x="1753742" y="2359690"/>
              <a:ext cx="1417638" cy="98425"/>
            </a:xfrm>
            <a:prstGeom prst="straightConnector1">
              <a:avLst/>
            </a:prstGeom>
            <a:noFill/>
            <a:ln w="9525" cap="flat" cmpd="sng" algn="ctr">
              <a:solidFill>
                <a:srgbClr val="000000"/>
              </a:solidFill>
              <a:prstDash val="solid"/>
              <a:headEnd w="sm" len="sm"/>
              <a:tailEnd type="triangle" w="sm" len="sm"/>
            </a:ln>
            <a:effectLst/>
          </p:spPr>
        </p:cxnSp>
        <p:grpSp>
          <p:nvGrpSpPr>
            <p:cNvPr id="111" name="Group 371"/>
            <p:cNvGrpSpPr>
              <a:grpSpLocks/>
            </p:cNvGrpSpPr>
            <p:nvPr/>
          </p:nvGrpSpPr>
          <p:grpSpPr bwMode="auto">
            <a:xfrm>
              <a:off x="1504504" y="1683416"/>
              <a:ext cx="198438" cy="2779712"/>
              <a:chOff x="5617675" y="1563039"/>
              <a:chExt cx="198447" cy="2779786"/>
            </a:xfrm>
          </p:grpSpPr>
          <p:cxnSp>
            <p:nvCxnSpPr>
              <p:cNvPr id="114" name="Straight Arrow Connector 113"/>
              <p:cNvCxnSpPr/>
              <p:nvPr/>
            </p:nvCxnSpPr>
            <p:spPr bwMode="auto">
              <a:xfrm flipH="1" flipV="1">
                <a:off x="5673241" y="4045955"/>
                <a:ext cx="142881" cy="71439"/>
              </a:xfrm>
              <a:prstGeom prst="straightConnector1">
                <a:avLst/>
              </a:prstGeom>
              <a:noFill/>
              <a:ln w="9525" cap="flat" cmpd="sng" algn="ctr">
                <a:solidFill>
                  <a:srgbClr val="FF0000"/>
                </a:solidFill>
                <a:prstDash val="solid"/>
                <a:headEnd type="none" w="med" len="med"/>
                <a:tailEnd type="triangle" w="med" len="med"/>
              </a:ln>
              <a:effectLst/>
            </p:spPr>
          </p:cxnSp>
          <p:cxnSp>
            <p:nvCxnSpPr>
              <p:cNvPr id="115" name="Straight Arrow Connector 114"/>
              <p:cNvCxnSpPr/>
              <p:nvPr/>
            </p:nvCxnSpPr>
            <p:spPr bwMode="auto">
              <a:xfrm rot="1200000" flipH="1" flipV="1">
                <a:off x="5658952" y="3772898"/>
                <a:ext cx="142881" cy="71439"/>
              </a:xfrm>
              <a:prstGeom prst="straightConnector1">
                <a:avLst/>
              </a:prstGeom>
              <a:noFill/>
              <a:ln w="9525" cap="flat" cmpd="sng" algn="ctr">
                <a:solidFill>
                  <a:srgbClr val="FF0000"/>
                </a:solidFill>
                <a:prstDash val="solid"/>
                <a:headEnd type="none" w="med" len="med"/>
                <a:tailEnd type="triangle" w="med" len="med"/>
              </a:ln>
              <a:effectLst/>
            </p:spPr>
          </p:cxnSp>
          <p:cxnSp>
            <p:nvCxnSpPr>
              <p:cNvPr id="116" name="Straight Arrow Connector 115"/>
              <p:cNvCxnSpPr/>
              <p:nvPr/>
            </p:nvCxnSpPr>
            <p:spPr bwMode="auto">
              <a:xfrm rot="3000000" flipH="1" flipV="1">
                <a:off x="5596244" y="3206938"/>
                <a:ext cx="142879" cy="71440"/>
              </a:xfrm>
              <a:prstGeom prst="straightConnector1">
                <a:avLst/>
              </a:prstGeom>
              <a:noFill/>
              <a:ln w="9525" cap="flat" cmpd="sng" algn="ctr">
                <a:solidFill>
                  <a:srgbClr val="FF0000"/>
                </a:solidFill>
                <a:prstDash val="solid"/>
                <a:headEnd type="none" w="med" len="med"/>
                <a:tailEnd type="triangle" w="med" len="med"/>
              </a:ln>
              <a:effectLst/>
            </p:spPr>
          </p:cxnSp>
          <p:cxnSp>
            <p:nvCxnSpPr>
              <p:cNvPr id="117" name="Straight Arrow Connector 116"/>
              <p:cNvCxnSpPr/>
              <p:nvPr/>
            </p:nvCxnSpPr>
            <p:spPr bwMode="auto">
              <a:xfrm rot="3000000" flipH="1" flipV="1">
                <a:off x="5588306" y="2924356"/>
                <a:ext cx="142879" cy="71441"/>
              </a:xfrm>
              <a:prstGeom prst="straightConnector1">
                <a:avLst/>
              </a:prstGeom>
              <a:noFill/>
              <a:ln w="9525" cap="flat" cmpd="sng" algn="ctr">
                <a:solidFill>
                  <a:srgbClr val="FF0000"/>
                </a:solidFill>
                <a:prstDash val="solid"/>
                <a:headEnd type="none" w="med" len="med"/>
                <a:tailEnd type="triangle" w="med" len="med"/>
              </a:ln>
              <a:effectLst/>
            </p:spPr>
          </p:cxnSp>
          <p:cxnSp>
            <p:nvCxnSpPr>
              <p:cNvPr id="118" name="Straight Arrow Connector 117"/>
              <p:cNvCxnSpPr/>
              <p:nvPr/>
            </p:nvCxnSpPr>
            <p:spPr bwMode="auto">
              <a:xfrm rot="3000000" flipH="1" flipV="1">
                <a:off x="5586719" y="2608435"/>
                <a:ext cx="142879" cy="71440"/>
              </a:xfrm>
              <a:prstGeom prst="straightConnector1">
                <a:avLst/>
              </a:prstGeom>
              <a:noFill/>
              <a:ln w="9525" cap="flat" cmpd="sng" algn="ctr">
                <a:solidFill>
                  <a:srgbClr val="FF0000"/>
                </a:solidFill>
                <a:prstDash val="solid"/>
                <a:headEnd type="none" w="med" len="med"/>
                <a:tailEnd type="triangle" w="med" len="med"/>
              </a:ln>
              <a:effectLst/>
            </p:spPr>
          </p:cxnSp>
          <p:cxnSp>
            <p:nvCxnSpPr>
              <p:cNvPr id="119" name="Straight Arrow Connector 118"/>
              <p:cNvCxnSpPr/>
              <p:nvPr/>
            </p:nvCxnSpPr>
            <p:spPr bwMode="auto">
              <a:xfrm rot="3000000" flipH="1" flipV="1">
                <a:off x="5581956" y="2281401"/>
                <a:ext cx="142879" cy="71441"/>
              </a:xfrm>
              <a:prstGeom prst="straightConnector1">
                <a:avLst/>
              </a:prstGeom>
              <a:noFill/>
              <a:ln w="9525" cap="flat" cmpd="sng" algn="ctr">
                <a:solidFill>
                  <a:srgbClr val="FF0000"/>
                </a:solidFill>
                <a:prstDash val="solid"/>
                <a:headEnd type="none" w="med" len="med"/>
                <a:tailEnd type="triangle" w="med" len="med"/>
              </a:ln>
              <a:effectLst/>
            </p:spPr>
          </p:cxnSp>
          <p:cxnSp>
            <p:nvCxnSpPr>
              <p:cNvPr id="120" name="Straight Arrow Connector 119"/>
              <p:cNvCxnSpPr/>
              <p:nvPr/>
            </p:nvCxnSpPr>
            <p:spPr bwMode="auto">
              <a:xfrm rot="3000000" flipH="1" flipV="1">
                <a:off x="5585131" y="1952780"/>
                <a:ext cx="142879" cy="71441"/>
              </a:xfrm>
              <a:prstGeom prst="straightConnector1">
                <a:avLst/>
              </a:prstGeom>
              <a:noFill/>
              <a:ln w="9525" cap="flat" cmpd="sng" algn="ctr">
                <a:solidFill>
                  <a:srgbClr val="FF0000"/>
                </a:solidFill>
                <a:prstDash val="solid"/>
                <a:headEnd type="none" w="med" len="med"/>
                <a:tailEnd type="triangle" w="med" len="med"/>
              </a:ln>
              <a:effectLst/>
            </p:spPr>
          </p:cxnSp>
          <p:cxnSp>
            <p:nvCxnSpPr>
              <p:cNvPr id="121" name="Straight Arrow Connector 120"/>
              <p:cNvCxnSpPr/>
              <p:nvPr/>
            </p:nvCxnSpPr>
            <p:spPr bwMode="auto">
              <a:xfrm rot="3000000" flipH="1" flipV="1">
                <a:off x="5581956" y="1598758"/>
                <a:ext cx="142879" cy="71441"/>
              </a:xfrm>
              <a:prstGeom prst="straightConnector1">
                <a:avLst/>
              </a:prstGeom>
              <a:noFill/>
              <a:ln w="9525" cap="flat" cmpd="sng" algn="ctr">
                <a:solidFill>
                  <a:srgbClr val="FF0000"/>
                </a:solidFill>
                <a:prstDash val="solid"/>
                <a:headEnd type="none" w="med" len="med"/>
                <a:tailEnd type="triangle" w="med" len="med"/>
              </a:ln>
              <a:effectLst/>
            </p:spPr>
          </p:cxnSp>
          <p:cxnSp>
            <p:nvCxnSpPr>
              <p:cNvPr id="122" name="Straight Arrow Connector 121"/>
              <p:cNvCxnSpPr/>
              <p:nvPr/>
            </p:nvCxnSpPr>
            <p:spPr bwMode="auto">
              <a:xfrm rot="2100000" flipH="1" flipV="1">
                <a:off x="5620850" y="3504603"/>
                <a:ext cx="142881" cy="71440"/>
              </a:xfrm>
              <a:prstGeom prst="straightConnector1">
                <a:avLst/>
              </a:prstGeom>
              <a:noFill/>
              <a:ln w="9525" cap="flat" cmpd="sng" algn="ctr">
                <a:solidFill>
                  <a:srgbClr val="FF0000"/>
                </a:solidFill>
                <a:prstDash val="solid"/>
                <a:headEnd type="none" w="med" len="med"/>
                <a:tailEnd type="triangle" w="med" len="med"/>
              </a:ln>
              <a:effectLst/>
            </p:spPr>
          </p:cxnSp>
          <p:cxnSp>
            <p:nvCxnSpPr>
              <p:cNvPr id="123" name="Straight Arrow Connector 122"/>
              <p:cNvCxnSpPr/>
              <p:nvPr/>
            </p:nvCxnSpPr>
            <p:spPr bwMode="auto">
              <a:xfrm rot="1200000" flipH="1" flipV="1">
                <a:off x="5660540" y="4271386"/>
                <a:ext cx="142881" cy="71439"/>
              </a:xfrm>
              <a:prstGeom prst="straightConnector1">
                <a:avLst/>
              </a:prstGeom>
              <a:noFill/>
              <a:ln w="9525" cap="flat" cmpd="sng" algn="ctr">
                <a:solidFill>
                  <a:srgbClr val="FF0000"/>
                </a:solidFill>
                <a:prstDash val="solid"/>
                <a:headEnd type="none" w="med" len="med"/>
                <a:tailEnd type="triangle" w="med" len="med"/>
              </a:ln>
              <a:effectLst/>
            </p:spPr>
          </p:cxnSp>
        </p:grpSp>
        <p:sp>
          <p:nvSpPr>
            <p:cNvPr id="112" name="TextBox 111"/>
            <p:cNvSpPr txBox="1"/>
            <p:nvPr/>
          </p:nvSpPr>
          <p:spPr>
            <a:xfrm>
              <a:off x="596385" y="2579837"/>
              <a:ext cx="2336869" cy="307777"/>
            </a:xfrm>
            <a:prstGeom prst="rect">
              <a:avLst/>
            </a:prstGeom>
            <a:solidFill>
              <a:schemeClr val="bg1"/>
            </a:solidFill>
          </p:spPr>
          <p:txBody>
            <a:bodyPr wrap="square" rtlCol="0">
              <a:spAutoFit/>
            </a:bodyPr>
            <a:lstStyle/>
            <a:p>
              <a:r>
                <a:rPr lang="en-US" sz="1400" dirty="0">
                  <a:latin typeface="Times New Roman" pitchFamily="18" charset="0"/>
                  <a:cs typeface="Times New Roman" pitchFamily="18" charset="0"/>
                </a:rPr>
                <a:t>  4 m flight path skipped   </a:t>
              </a:r>
            </a:p>
          </p:txBody>
        </p:sp>
        <p:sp>
          <p:nvSpPr>
            <p:cNvPr id="113" name="TextBox 112"/>
            <p:cNvSpPr txBox="1"/>
            <p:nvPr/>
          </p:nvSpPr>
          <p:spPr>
            <a:xfrm>
              <a:off x="613216" y="4747877"/>
              <a:ext cx="2336869" cy="307777"/>
            </a:xfrm>
            <a:prstGeom prst="rect">
              <a:avLst/>
            </a:prstGeom>
            <a:solidFill>
              <a:schemeClr val="bg1"/>
            </a:solidFill>
          </p:spPr>
          <p:txBody>
            <a:bodyPr wrap="square" rtlCol="0">
              <a:spAutoFit/>
            </a:bodyPr>
            <a:lstStyle/>
            <a:p>
              <a:r>
                <a:rPr lang="en-US" sz="1400" dirty="0">
                  <a:latin typeface="Times New Roman" pitchFamily="18" charset="0"/>
                  <a:cs typeface="Times New Roman" pitchFamily="18" charset="0"/>
                </a:rPr>
                <a:t>  1 m flight path skipped   </a:t>
              </a:r>
            </a:p>
          </p:txBody>
        </p:sp>
      </p:grpSp>
      <mc:AlternateContent xmlns:mc="http://schemas.openxmlformats.org/markup-compatibility/2006">
        <mc:Choice xmlns:a14="http://schemas.microsoft.com/office/drawing/2010/main" Requires="a14">
          <p:sp>
            <p:nvSpPr>
              <p:cNvPr id="133" name="Text Box 324"/>
              <p:cNvSpPr txBox="1">
                <a:spLocks noChangeArrowheads="1"/>
              </p:cNvSpPr>
              <p:nvPr/>
            </p:nvSpPr>
            <p:spPr bwMode="auto">
              <a:xfrm>
                <a:off x="4139952" y="4281205"/>
                <a:ext cx="4930602" cy="2316147"/>
              </a:xfrm>
              <a:prstGeom prst="rect">
                <a:avLst/>
              </a:prstGeom>
              <a:noFill/>
              <a:ln w="9525">
                <a:solidFill>
                  <a:schemeClr val="tx1"/>
                </a:solidFill>
                <a:miter lim="800000"/>
                <a:headEnd/>
                <a:tailEnd/>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285750" indent="-285750">
                  <a:lnSpc>
                    <a:spcPct val="150000"/>
                  </a:lnSpc>
                  <a:spcBef>
                    <a:spcPts val="0"/>
                  </a:spcBef>
                  <a:buFont typeface="Arial" panose="020B0604020202020204" pitchFamily="34" charset="0"/>
                  <a:buChar char="•"/>
                </a:pPr>
                <a:r>
                  <a:rPr lang="en-US" sz="1600" dirty="0">
                    <a:solidFill>
                      <a:schemeClr val="tx1"/>
                    </a:solidFill>
                    <a:latin typeface="Times New Roman" pitchFamily="18" charset="0"/>
                    <a:cs typeface="Times New Roman" pitchFamily="18" charset="0"/>
                  </a:rPr>
                  <a:t>Measurement of </a:t>
                </a:r>
                <a14:m>
                  <m:oMath xmlns:m="http://schemas.openxmlformats.org/officeDocument/2006/math">
                    <m:sSub>
                      <m:sSubPr>
                        <m:ctrlPr>
                          <a:rPr lang="en-US" sz="1600" i="1" dirty="0" smtClean="0">
                            <a:solidFill>
                              <a:schemeClr val="tx1"/>
                            </a:solidFill>
                            <a:latin typeface="Cambria Math" panose="02040503050406030204" pitchFamily="18" charset="0"/>
                            <a:cs typeface="Times New Roman" pitchFamily="18" charset="0"/>
                          </a:rPr>
                        </m:ctrlPr>
                      </m:sSubPr>
                      <m:e>
                        <m:r>
                          <a:rPr lang="en-US" sz="1600" b="0" i="1" dirty="0" smtClean="0">
                            <a:solidFill>
                              <a:schemeClr val="tx1"/>
                            </a:solidFill>
                            <a:latin typeface="Cambria Math"/>
                            <a:cs typeface="Times New Roman" pitchFamily="18" charset="0"/>
                          </a:rPr>
                          <m:t>𝐸</m:t>
                        </m:r>
                      </m:e>
                      <m:sub>
                        <m:r>
                          <a:rPr lang="en-US" sz="1600" b="0" i="1" dirty="0" smtClean="0">
                            <a:solidFill>
                              <a:schemeClr val="tx1"/>
                            </a:solidFill>
                            <a:latin typeface="Cambria Math"/>
                            <a:cs typeface="Times New Roman" pitchFamily="18" charset="0"/>
                          </a:rPr>
                          <m:t>𝑒</m:t>
                        </m:r>
                        <m:r>
                          <a:rPr lang="en-US" sz="1600" b="0" i="1" dirty="0" smtClean="0">
                            <a:solidFill>
                              <a:schemeClr val="tx1"/>
                            </a:solidFill>
                            <a:latin typeface="Cambria Math"/>
                            <a:cs typeface="Times New Roman" pitchFamily="18" charset="0"/>
                          </a:rPr>
                          <m:t>,</m:t>
                        </m:r>
                        <m:r>
                          <a:rPr lang="en-US" sz="1600" b="0" i="1" dirty="0" smtClean="0">
                            <a:solidFill>
                              <a:schemeClr val="tx1"/>
                            </a:solidFill>
                            <a:latin typeface="Cambria Math"/>
                            <a:cs typeface="Times New Roman" pitchFamily="18" charset="0"/>
                          </a:rPr>
                          <m:t>𝑘𝑖𝑛</m:t>
                        </m:r>
                      </m:sub>
                    </m:sSub>
                  </m:oMath>
                </a14:m>
                <a:r>
                  <a:rPr lang="en-US" sz="1600" dirty="0">
                    <a:solidFill>
                      <a:schemeClr val="tx1"/>
                    </a:solidFill>
                    <a:latin typeface="Times New Roman" pitchFamily="18" charset="0"/>
                    <a:cs typeface="Times New Roman" pitchFamily="18" charset="0"/>
                  </a:rPr>
                  <a:t> and </a:t>
                </a:r>
                <a14:m>
                  <m:oMath xmlns:m="http://schemas.openxmlformats.org/officeDocument/2006/math">
                    <m:r>
                      <m:rPr>
                        <m:nor/>
                      </m:rPr>
                      <a:rPr lang="en-US" sz="1600" i="1" dirty="0">
                        <a:solidFill>
                          <a:schemeClr val="tx1"/>
                        </a:solidFill>
                        <a:latin typeface="Times New Roman" pitchFamily="18" charset="0"/>
                        <a:cs typeface="Times New Roman" pitchFamily="18" charset="0"/>
                      </a:rPr>
                      <m:t>t</m:t>
                    </m:r>
                    <m:r>
                      <m:rPr>
                        <m:nor/>
                      </m:rPr>
                      <a:rPr lang="en-US" sz="1600" baseline="-25000" dirty="0">
                        <a:solidFill>
                          <a:schemeClr val="tx1"/>
                        </a:solidFill>
                        <a:latin typeface="Times New Roman" pitchFamily="18" charset="0"/>
                        <a:cs typeface="Times New Roman" pitchFamily="18" charset="0"/>
                      </a:rPr>
                      <m:t>p</m:t>
                    </m:r>
                  </m:oMath>
                </a14:m>
                <a:r>
                  <a:rPr lang="en-US" sz="1600" i="1" dirty="0">
                    <a:solidFill>
                      <a:schemeClr val="tx1"/>
                    </a:solidFill>
                    <a:latin typeface="Times New Roman" pitchFamily="18" charset="0"/>
                    <a:cs typeface="Times New Roman" pitchFamily="18" charset="0"/>
                  </a:rPr>
                  <a:t> </a:t>
                </a:r>
                <a:r>
                  <a:rPr lang="en-US" sz="1600" dirty="0">
                    <a:solidFill>
                      <a:schemeClr val="tx1"/>
                    </a:solidFill>
                    <a:latin typeface="Times New Roman" pitchFamily="18" charset="0"/>
                    <a:cs typeface="Times New Roman" pitchFamily="18" charset="0"/>
                  </a:rPr>
                  <a:t>for each event; protons only in upper detector</a:t>
                </a:r>
              </a:p>
              <a:p>
                <a:pPr marL="742950" lvl="2" indent="-285750">
                  <a:lnSpc>
                    <a:spcPct val="150000"/>
                  </a:lnSpc>
                  <a:spcBef>
                    <a:spcPts val="0"/>
                  </a:spcBef>
                  <a:buFont typeface="Cambria Math" panose="02040503050406030204" pitchFamily="18" charset="0"/>
                  <a:buChar char="→"/>
                </a:pPr>
                <a14:m>
                  <m:oMath xmlns:m="http://schemas.openxmlformats.org/officeDocument/2006/math">
                    <m:f>
                      <m:fPr>
                        <m:type m:val="lin"/>
                        <m:ctrlPr>
                          <a:rPr lang="en-US" sz="1600" i="1" smtClean="0">
                            <a:solidFill>
                              <a:schemeClr val="tx1"/>
                            </a:solidFill>
                            <a:latin typeface="Cambria Math" panose="02040503050406030204" pitchFamily="18" charset="0"/>
                            <a:cs typeface="Times New Roman" pitchFamily="18" charset="0"/>
                          </a:rPr>
                        </m:ctrlPr>
                      </m:fPr>
                      <m:num>
                        <m:r>
                          <a:rPr lang="en-US" sz="1600" b="0" i="1" smtClean="0">
                            <a:solidFill>
                              <a:schemeClr val="tx1"/>
                            </a:solidFill>
                            <a:latin typeface="Cambria Math"/>
                            <a:cs typeface="Times New Roman" pitchFamily="18" charset="0"/>
                          </a:rPr>
                          <m:t>1</m:t>
                        </m:r>
                      </m:num>
                      <m:den>
                        <m:sSubSup>
                          <m:sSubSupPr>
                            <m:ctrlPr>
                              <a:rPr lang="en-US" sz="1600" i="1" smtClean="0">
                                <a:solidFill>
                                  <a:schemeClr val="tx1"/>
                                </a:solidFill>
                                <a:latin typeface="Cambria Math" panose="02040503050406030204" pitchFamily="18" charset="0"/>
                                <a:cs typeface="Times New Roman" pitchFamily="18" charset="0"/>
                              </a:rPr>
                            </m:ctrlPr>
                          </m:sSubSupPr>
                          <m:e>
                            <m:r>
                              <m:rPr>
                                <m:nor/>
                              </m:rPr>
                              <a:rPr lang="en-US" sz="1600" i="1" dirty="0">
                                <a:solidFill>
                                  <a:schemeClr val="tx1"/>
                                </a:solidFill>
                                <a:latin typeface="Times New Roman" pitchFamily="18" charset="0"/>
                                <a:cs typeface="Times New Roman" pitchFamily="18" charset="0"/>
                              </a:rPr>
                              <m:t>t</m:t>
                            </m:r>
                            <m:r>
                              <m:rPr>
                                <m:nor/>
                              </m:rPr>
                              <a:rPr lang="en-US" sz="1600" baseline="-25000" dirty="0">
                                <a:solidFill>
                                  <a:schemeClr val="tx1"/>
                                </a:solidFill>
                                <a:latin typeface="Times New Roman" pitchFamily="18" charset="0"/>
                                <a:cs typeface="Times New Roman" pitchFamily="18" charset="0"/>
                              </a:rPr>
                              <m:t>p</m:t>
                            </m:r>
                          </m:e>
                          <m:sub/>
                          <m:sup>
                            <m:r>
                              <a:rPr lang="en-US" sz="1600" b="0" i="1" smtClean="0">
                                <a:solidFill>
                                  <a:schemeClr val="tx1"/>
                                </a:solidFill>
                                <a:latin typeface="Cambria Math"/>
                                <a:cs typeface="Times New Roman" pitchFamily="18" charset="0"/>
                              </a:rPr>
                              <m:t>2</m:t>
                            </m:r>
                          </m:sup>
                        </m:sSubSup>
                      </m:den>
                    </m:f>
                  </m:oMath>
                </a14:m>
                <a:r>
                  <a:rPr lang="en-US" sz="1600" dirty="0">
                    <a:solidFill>
                      <a:schemeClr val="tx1"/>
                    </a:solidFill>
                    <a:latin typeface="Times New Roman" pitchFamily="18" charset="0"/>
                    <a:cs typeface="Times New Roman" pitchFamily="18" charset="0"/>
                  </a:rPr>
                  <a:t> gives an estimate for </a:t>
                </a:r>
                <a14:m>
                  <m:oMath xmlns:m="http://schemas.openxmlformats.org/officeDocument/2006/math">
                    <m:sSup>
                      <m:sSupPr>
                        <m:ctrlPr>
                          <a:rPr lang="en-US" sz="1600" i="1">
                            <a:solidFill>
                              <a:schemeClr val="tx1"/>
                            </a:solidFill>
                            <a:latin typeface="Cambria Math" panose="02040503050406030204" pitchFamily="18" charset="0"/>
                            <a:cs typeface="Times New Roman" pitchFamily="18" charset="0"/>
                          </a:rPr>
                        </m:ctrlPr>
                      </m:sSupPr>
                      <m:e>
                        <m:sSub>
                          <m:sSubPr>
                            <m:ctrlPr>
                              <a:rPr lang="en-US" sz="1600" i="1">
                                <a:solidFill>
                                  <a:schemeClr val="tx1"/>
                                </a:solidFill>
                                <a:latin typeface="Cambria Math" panose="02040503050406030204" pitchFamily="18" charset="0"/>
                                <a:cs typeface="Times New Roman" pitchFamily="18" charset="0"/>
                              </a:rPr>
                            </m:ctrlPr>
                          </m:sSubPr>
                          <m:e>
                            <m:r>
                              <a:rPr lang="en-US" sz="1600" i="1">
                                <a:solidFill>
                                  <a:schemeClr val="tx1"/>
                                </a:solidFill>
                                <a:latin typeface="Cambria Math"/>
                                <a:cs typeface="Times New Roman" pitchFamily="18" charset="0"/>
                              </a:rPr>
                              <m:t>𝑝</m:t>
                            </m:r>
                          </m:e>
                          <m:sub>
                            <m:r>
                              <a:rPr lang="en-US" sz="1600" i="1">
                                <a:solidFill>
                                  <a:schemeClr val="tx1"/>
                                </a:solidFill>
                                <a:latin typeface="Cambria Math"/>
                                <a:cs typeface="Times New Roman" pitchFamily="18" charset="0"/>
                              </a:rPr>
                              <m:t>𝑝</m:t>
                            </m:r>
                          </m:sub>
                        </m:sSub>
                      </m:e>
                      <m:sup>
                        <m:r>
                          <a:rPr lang="en-US" sz="1600" i="1">
                            <a:solidFill>
                              <a:schemeClr val="tx1"/>
                            </a:solidFill>
                            <a:latin typeface="Cambria Math"/>
                            <a:cs typeface="Times New Roman" pitchFamily="18" charset="0"/>
                          </a:rPr>
                          <m:t>2</m:t>
                        </m:r>
                      </m:sup>
                    </m:sSup>
                  </m:oMath>
                </a14:m>
                <a:r>
                  <a:rPr lang="en-US" sz="1600" dirty="0">
                    <a:solidFill>
                      <a:schemeClr val="tx1"/>
                    </a:solidFill>
                    <a:latin typeface="Times New Roman" pitchFamily="18" charset="0"/>
                    <a:cs typeface="Times New Roman" pitchFamily="18" charset="0"/>
                  </a:rPr>
                  <a:t>, magnetic field shape gives a narrow detector response function</a:t>
                </a:r>
              </a:p>
              <a:p>
                <a:pPr marL="285750" indent="-285750">
                  <a:lnSpc>
                    <a:spcPct val="150000"/>
                  </a:lnSpc>
                  <a:spcBef>
                    <a:spcPts val="0"/>
                  </a:spcBef>
                  <a:buFont typeface="Arial" panose="020B0604020202020204" pitchFamily="34" charset="0"/>
                  <a:buChar char="•"/>
                </a:pPr>
                <a:r>
                  <a:rPr lang="en-US" sz="1600" dirty="0">
                    <a:solidFill>
                      <a:schemeClr val="tx1"/>
                    </a:solidFill>
                    <a:latin typeface="Times New Roman" pitchFamily="18" charset="0"/>
                    <a:cs typeface="Times New Roman" pitchFamily="18" charset="0"/>
                  </a:rPr>
                  <a:t>Two detector geometry allows to suppress electron backscattering</a:t>
                </a:r>
              </a:p>
            </p:txBody>
          </p:sp>
        </mc:Choice>
        <mc:Fallback>
          <p:sp>
            <p:nvSpPr>
              <p:cNvPr id="133" name="Text Box 324"/>
              <p:cNvSpPr txBox="1">
                <a:spLocks noRot="1" noChangeAspect="1" noMove="1" noResize="1" noEditPoints="1" noAdjustHandles="1" noChangeArrowheads="1" noChangeShapeType="1" noTextEdit="1"/>
              </p:cNvSpPr>
              <p:nvPr/>
            </p:nvSpPr>
            <p:spPr bwMode="auto">
              <a:xfrm>
                <a:off x="4139952" y="4281205"/>
                <a:ext cx="4930602" cy="2316147"/>
              </a:xfrm>
              <a:prstGeom prst="rect">
                <a:avLst/>
              </a:prstGeom>
              <a:blipFill>
                <a:blip r:embed="rId3"/>
                <a:stretch>
                  <a:fillRect l="-370" b="-2094"/>
                </a:stretch>
              </a:blipFill>
              <a:ln w="9525">
                <a:solidFill>
                  <a:schemeClr val="tx1"/>
                </a:solidFill>
                <a:miter lim="800000"/>
                <a:headEnd/>
                <a:tailEnd/>
              </a:ln>
            </p:spPr>
            <p:txBody>
              <a:bodyPr/>
              <a:lstStyle/>
              <a:p>
                <a:r>
                  <a:rPr lang="en-US">
                    <a:noFill/>
                  </a:rPr>
                  <a:t> </a:t>
                </a:r>
              </a:p>
            </p:txBody>
          </p:sp>
        </mc:Fallback>
      </mc:AlternateContent>
      <p:grpSp>
        <p:nvGrpSpPr>
          <p:cNvPr id="12" name="Group 11"/>
          <p:cNvGrpSpPr/>
          <p:nvPr/>
        </p:nvGrpSpPr>
        <p:grpSpPr>
          <a:xfrm>
            <a:off x="5019188" y="856329"/>
            <a:ext cx="3364415" cy="3149341"/>
            <a:chOff x="5019188" y="856329"/>
            <a:chExt cx="3364415" cy="3149341"/>
          </a:xfrm>
        </p:grpSpPr>
        <p:pic>
          <p:nvPicPr>
            <p:cNvPr id="6154" name="Picture 102" descr="Espiral"/>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85208" y="856329"/>
              <a:ext cx="1466850"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5" name="Text Box 104"/>
            <p:cNvSpPr txBox="1">
              <a:spLocks noChangeArrowheads="1"/>
            </p:cNvSpPr>
            <p:nvPr/>
          </p:nvSpPr>
          <p:spPr bwMode="auto">
            <a:xfrm>
              <a:off x="6618633" y="2813716"/>
              <a:ext cx="176497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600" b="1">
                  <a:solidFill>
                    <a:srgbClr val="FF3300"/>
                  </a:solidFill>
                  <a:latin typeface="Times New Roman" panose="02020603050405020304" pitchFamily="18" charset="0"/>
                  <a:cs typeface="Times New Roman" panose="02020603050405020304" pitchFamily="18" charset="0"/>
                </a:rPr>
                <a:t>Proton Trajectory</a:t>
              </a:r>
            </a:p>
          </p:txBody>
        </p:sp>
        <p:sp>
          <p:nvSpPr>
            <p:cNvPr id="6156" name="Text Box 105"/>
            <p:cNvSpPr txBox="1">
              <a:spLocks noChangeArrowheads="1"/>
            </p:cNvSpPr>
            <p:nvPr/>
          </p:nvSpPr>
          <p:spPr bwMode="auto">
            <a:xfrm>
              <a:off x="6826595" y="1986629"/>
              <a:ext cx="15039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600" b="1" dirty="0">
                  <a:solidFill>
                    <a:srgbClr val="0066FF"/>
                  </a:solidFill>
                  <a:latin typeface="Times New Roman" panose="02020603050405020304" pitchFamily="18" charset="0"/>
                  <a:cs typeface="Times New Roman" panose="02020603050405020304" pitchFamily="18" charset="0"/>
                </a:rPr>
                <a:t>Magnetic Field</a:t>
              </a:r>
            </a:p>
          </p:txBody>
        </p:sp>
        <p:grpSp>
          <p:nvGrpSpPr>
            <p:cNvPr id="6192" name="Group 107"/>
            <p:cNvGrpSpPr>
              <a:grpSpLocks/>
            </p:cNvGrpSpPr>
            <p:nvPr/>
          </p:nvGrpSpPr>
          <p:grpSpPr bwMode="auto">
            <a:xfrm>
              <a:off x="5226794" y="1916832"/>
              <a:ext cx="641350" cy="1219996"/>
              <a:chOff x="45" y="1389"/>
              <a:chExt cx="404" cy="955"/>
            </a:xfrm>
          </p:grpSpPr>
          <p:sp>
            <p:nvSpPr>
              <p:cNvPr id="6201" name="Text Box 108"/>
              <p:cNvSpPr txBox="1">
                <a:spLocks noChangeArrowheads="1"/>
              </p:cNvSpPr>
              <p:nvPr/>
            </p:nvSpPr>
            <p:spPr bwMode="auto">
              <a:xfrm rot="-5400000">
                <a:off x="-222" y="1656"/>
                <a:ext cx="937"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dirty="0">
                    <a:solidFill>
                      <a:srgbClr val="000000"/>
                    </a:solidFill>
                    <a:latin typeface="Times New Roman" pitchFamily="18" charset="0"/>
                    <a:cs typeface="Times New Roman" pitchFamily="18" charset="0"/>
                  </a:rPr>
                  <a:t>Adiabatic conversion</a:t>
                </a:r>
              </a:p>
            </p:txBody>
          </p:sp>
          <p:sp>
            <p:nvSpPr>
              <p:cNvPr id="6202" name="Line 109"/>
              <p:cNvSpPr>
                <a:spLocks noChangeShapeType="1"/>
              </p:cNvSpPr>
              <p:nvPr/>
            </p:nvSpPr>
            <p:spPr bwMode="auto">
              <a:xfrm flipV="1">
                <a:off x="272" y="1389"/>
                <a:ext cx="0" cy="955"/>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10" name="Group 9"/>
            <p:cNvGrpSpPr/>
            <p:nvPr/>
          </p:nvGrpSpPr>
          <p:grpSpPr>
            <a:xfrm>
              <a:off x="5050286" y="985115"/>
              <a:ext cx="731453" cy="955473"/>
              <a:chOff x="5050286" y="985115"/>
              <a:chExt cx="731453" cy="955473"/>
            </a:xfrm>
          </p:grpSpPr>
          <p:sp>
            <p:nvSpPr>
              <p:cNvPr id="6198" name="Rectangle 117"/>
              <p:cNvSpPr>
                <a:spLocks noChangeArrowheads="1"/>
              </p:cNvSpPr>
              <p:nvPr/>
            </p:nvSpPr>
            <p:spPr bwMode="auto">
              <a:xfrm>
                <a:off x="5416915" y="1013274"/>
                <a:ext cx="290487" cy="691356"/>
              </a:xfrm>
              <a:prstGeom prst="rect">
                <a:avLst/>
              </a:prstGeom>
              <a:noFill/>
              <a:ln w="19050">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600">
                  <a:solidFill>
                    <a:srgbClr val="000000"/>
                  </a:solidFill>
                  <a:latin typeface="Times New Roman" pitchFamily="18" charset="0"/>
                  <a:cs typeface="Times New Roman" pitchFamily="18" charset="0"/>
                </a:endParaRPr>
              </a:p>
            </p:txBody>
          </p:sp>
          <p:sp>
            <p:nvSpPr>
              <p:cNvPr id="6199" name="Line 118"/>
              <p:cNvSpPr>
                <a:spLocks noChangeShapeType="1"/>
              </p:cNvSpPr>
              <p:nvPr/>
            </p:nvSpPr>
            <p:spPr bwMode="auto">
              <a:xfrm flipV="1">
                <a:off x="5416914" y="1013274"/>
                <a:ext cx="2455" cy="69135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00" name="Line 119"/>
              <p:cNvSpPr>
                <a:spLocks noChangeShapeType="1"/>
              </p:cNvSpPr>
              <p:nvPr/>
            </p:nvSpPr>
            <p:spPr bwMode="auto">
              <a:xfrm>
                <a:off x="5421128" y="1704630"/>
                <a:ext cx="29260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7" name="Line 110"/>
              <p:cNvSpPr>
                <a:spLocks noChangeShapeType="1"/>
              </p:cNvSpPr>
              <p:nvPr/>
            </p:nvSpPr>
            <p:spPr bwMode="auto">
              <a:xfrm rot="17400000">
                <a:off x="5190122" y="1342700"/>
                <a:ext cx="747948" cy="32777"/>
              </a:xfrm>
              <a:prstGeom prst="line">
                <a:avLst/>
              </a:prstGeom>
              <a:noFill/>
              <a:ln w="508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mc:AlternateContent xmlns:mc="http://schemas.openxmlformats.org/markup-compatibility/2006" xmlns:a14="http://schemas.microsoft.com/office/drawing/2010/main">
            <mc:Choice Requires="a14">
              <p:sp>
                <p:nvSpPr>
                  <p:cNvPr id="9" name="TextBox 8"/>
                  <p:cNvSpPr txBox="1"/>
                  <p:nvPr/>
                </p:nvSpPr>
                <p:spPr>
                  <a:xfrm>
                    <a:off x="5050286" y="1124744"/>
                    <a:ext cx="427105" cy="34381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a:rPr>
                                <m:t>𝑝</m:t>
                              </m:r>
                            </m:e>
                            <m:sub>
                              <m:r>
                                <a:rPr lang="en-US" sz="1600" i="1" smtClean="0">
                                  <a:latin typeface="Cambria Math"/>
                                  <a:ea typeface="Cambria Math"/>
                                </a:rPr>
                                <m:t>∥</m:t>
                              </m:r>
                            </m:sub>
                          </m:sSub>
                        </m:oMath>
                      </m:oMathPara>
                    </a14:m>
                    <a:endParaRPr lang="en-US" sz="1600" dirty="0"/>
                  </a:p>
                </p:txBody>
              </p:sp>
            </mc:Choice>
            <mc:Fallback xmlns="">
              <p:sp>
                <p:nvSpPr>
                  <p:cNvPr id="9" name="TextBox 8"/>
                  <p:cNvSpPr txBox="1">
                    <a:spLocks noRot="1" noChangeAspect="1" noMove="1" noResize="1" noEditPoints="1" noAdjustHandles="1" noChangeArrowheads="1" noChangeShapeType="1" noTextEdit="1"/>
                  </p:cNvSpPr>
                  <p:nvPr/>
                </p:nvSpPr>
                <p:spPr>
                  <a:xfrm>
                    <a:off x="5050286" y="1124744"/>
                    <a:ext cx="427105" cy="343812"/>
                  </a:xfrm>
                  <a:prstGeom prst="rect">
                    <a:avLst/>
                  </a:prstGeom>
                  <a:blipFill rotWithShape="1">
                    <a:blip r:embed="rId5"/>
                    <a:stretch>
                      <a:fillRect b="-3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4" name="TextBox 133"/>
                  <p:cNvSpPr txBox="1"/>
                  <p:nvPr/>
                </p:nvSpPr>
                <p:spPr>
                  <a:xfrm>
                    <a:off x="5317766" y="1602034"/>
                    <a:ext cx="463973"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a:rPr>
                                <m:t>𝑝</m:t>
                              </m:r>
                            </m:e>
                            <m:sub>
                              <m:r>
                                <a:rPr lang="en-US" sz="1600" i="1" smtClean="0">
                                  <a:latin typeface="Cambria Math"/>
                                  <a:ea typeface="Cambria Math"/>
                                </a:rPr>
                                <m:t>⊥</m:t>
                              </m:r>
                            </m:sub>
                          </m:sSub>
                        </m:oMath>
                      </m:oMathPara>
                    </a14:m>
                    <a:endParaRPr lang="en-US" sz="1600" dirty="0"/>
                  </a:p>
                </p:txBody>
              </p:sp>
            </mc:Choice>
            <mc:Fallback xmlns="">
              <p:sp>
                <p:nvSpPr>
                  <p:cNvPr id="134" name="TextBox 133"/>
                  <p:cNvSpPr txBox="1">
                    <a:spLocks noRot="1" noChangeAspect="1" noMove="1" noResize="1" noEditPoints="1" noAdjustHandles="1" noChangeArrowheads="1" noChangeShapeType="1" noTextEdit="1"/>
                  </p:cNvSpPr>
                  <p:nvPr/>
                </p:nvSpPr>
                <p:spPr>
                  <a:xfrm>
                    <a:off x="5317766" y="1602034"/>
                    <a:ext cx="463973" cy="338554"/>
                  </a:xfrm>
                  <a:prstGeom prst="rect">
                    <a:avLst/>
                  </a:prstGeom>
                  <a:blipFill rotWithShape="1">
                    <a:blip r:embed="rId6"/>
                    <a:stretch>
                      <a:fillRect b="-5455"/>
                    </a:stretch>
                  </a:blipFill>
                </p:spPr>
                <p:txBody>
                  <a:bodyPr/>
                  <a:lstStyle/>
                  <a:p>
                    <a:r>
                      <a:rPr lang="en-US">
                        <a:noFill/>
                      </a:rPr>
                      <a:t> </a:t>
                    </a:r>
                  </a:p>
                </p:txBody>
              </p:sp>
            </mc:Fallback>
          </mc:AlternateContent>
        </p:grpSp>
        <p:grpSp>
          <p:nvGrpSpPr>
            <p:cNvPr id="11" name="Group 10"/>
            <p:cNvGrpSpPr/>
            <p:nvPr/>
          </p:nvGrpSpPr>
          <p:grpSpPr>
            <a:xfrm>
              <a:off x="5019188" y="3114150"/>
              <a:ext cx="842208" cy="891520"/>
              <a:chOff x="5019188" y="3114150"/>
              <a:chExt cx="842208" cy="891520"/>
            </a:xfrm>
          </p:grpSpPr>
          <p:sp>
            <p:nvSpPr>
              <p:cNvPr id="6193" name="Line 110"/>
              <p:cNvSpPr>
                <a:spLocks noChangeShapeType="1"/>
              </p:cNvSpPr>
              <p:nvPr/>
            </p:nvSpPr>
            <p:spPr bwMode="auto">
              <a:xfrm rot="18600000" flipV="1">
                <a:off x="5256558" y="3484832"/>
                <a:ext cx="741363" cy="0"/>
              </a:xfrm>
              <a:prstGeom prst="line">
                <a:avLst/>
              </a:prstGeom>
              <a:noFill/>
              <a:ln w="508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194" name="Rectangle 111"/>
              <p:cNvSpPr>
                <a:spLocks noChangeArrowheads="1"/>
              </p:cNvSpPr>
              <p:nvPr/>
            </p:nvSpPr>
            <p:spPr bwMode="auto">
              <a:xfrm>
                <a:off x="5375621" y="3205432"/>
                <a:ext cx="485775" cy="577850"/>
              </a:xfrm>
              <a:prstGeom prst="rect">
                <a:avLst/>
              </a:prstGeom>
              <a:noFill/>
              <a:ln w="19050">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600">
                  <a:solidFill>
                    <a:srgbClr val="000000"/>
                  </a:solidFill>
                  <a:latin typeface="Times New Roman" pitchFamily="18" charset="0"/>
                  <a:cs typeface="Times New Roman" pitchFamily="18" charset="0"/>
                </a:endParaRPr>
              </a:p>
            </p:txBody>
          </p:sp>
          <p:sp>
            <p:nvSpPr>
              <p:cNvPr id="6195" name="Line 112"/>
              <p:cNvSpPr>
                <a:spLocks noChangeShapeType="1"/>
              </p:cNvSpPr>
              <p:nvPr/>
            </p:nvSpPr>
            <p:spPr bwMode="auto">
              <a:xfrm flipV="1">
                <a:off x="5375621" y="3205432"/>
                <a:ext cx="0" cy="5778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196" name="Line 113"/>
              <p:cNvSpPr>
                <a:spLocks noChangeShapeType="1"/>
              </p:cNvSpPr>
              <p:nvPr/>
            </p:nvSpPr>
            <p:spPr bwMode="auto">
              <a:xfrm>
                <a:off x="5375621" y="3783282"/>
                <a:ext cx="46196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mc:AlternateContent xmlns:mc="http://schemas.openxmlformats.org/markup-compatibility/2006" xmlns:a14="http://schemas.microsoft.com/office/drawing/2010/main">
            <mc:Choice Requires="a14">
              <p:sp>
                <p:nvSpPr>
                  <p:cNvPr id="135" name="TextBox 134"/>
                  <p:cNvSpPr txBox="1"/>
                  <p:nvPr/>
                </p:nvSpPr>
                <p:spPr>
                  <a:xfrm>
                    <a:off x="5019188" y="3212976"/>
                    <a:ext cx="427105" cy="34381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a:rPr>
                                <m:t>𝑝</m:t>
                              </m:r>
                            </m:e>
                            <m:sub>
                              <m:r>
                                <a:rPr lang="en-US" sz="1600" i="1" smtClean="0">
                                  <a:latin typeface="Cambria Math"/>
                                  <a:ea typeface="Cambria Math"/>
                                </a:rPr>
                                <m:t>∥</m:t>
                              </m:r>
                            </m:sub>
                          </m:sSub>
                        </m:oMath>
                      </m:oMathPara>
                    </a14:m>
                    <a:endParaRPr lang="en-US" sz="1600" dirty="0"/>
                  </a:p>
                </p:txBody>
              </p:sp>
            </mc:Choice>
            <mc:Fallback xmlns="">
              <p:sp>
                <p:nvSpPr>
                  <p:cNvPr id="135" name="TextBox 134"/>
                  <p:cNvSpPr txBox="1">
                    <a:spLocks noRot="1" noChangeAspect="1" noMove="1" noResize="1" noEditPoints="1" noAdjustHandles="1" noChangeArrowheads="1" noChangeShapeType="1" noTextEdit="1"/>
                  </p:cNvSpPr>
                  <p:nvPr/>
                </p:nvSpPr>
                <p:spPr>
                  <a:xfrm>
                    <a:off x="5019188" y="3212976"/>
                    <a:ext cx="427105" cy="343812"/>
                  </a:xfrm>
                  <a:prstGeom prst="rect">
                    <a:avLst/>
                  </a:prstGeom>
                  <a:blipFill rotWithShape="1">
                    <a:blip r:embed="rId7"/>
                    <a:stretch>
                      <a:fillRect b="-3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6" name="TextBox 135"/>
                  <p:cNvSpPr txBox="1"/>
                  <p:nvPr/>
                </p:nvSpPr>
                <p:spPr>
                  <a:xfrm>
                    <a:off x="5370251" y="3667116"/>
                    <a:ext cx="463973"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a:rPr>
                                <m:t>𝑝</m:t>
                              </m:r>
                            </m:e>
                            <m:sub>
                              <m:r>
                                <a:rPr lang="en-US" sz="1600" i="1" smtClean="0">
                                  <a:latin typeface="Cambria Math"/>
                                  <a:ea typeface="Cambria Math"/>
                                </a:rPr>
                                <m:t>⊥</m:t>
                              </m:r>
                            </m:sub>
                          </m:sSub>
                        </m:oMath>
                      </m:oMathPara>
                    </a14:m>
                    <a:endParaRPr lang="en-US" sz="1600" dirty="0"/>
                  </a:p>
                </p:txBody>
              </p:sp>
            </mc:Choice>
            <mc:Fallback xmlns="">
              <p:sp>
                <p:nvSpPr>
                  <p:cNvPr id="136" name="TextBox 135"/>
                  <p:cNvSpPr txBox="1">
                    <a:spLocks noRot="1" noChangeAspect="1" noMove="1" noResize="1" noEditPoints="1" noAdjustHandles="1" noChangeArrowheads="1" noChangeShapeType="1" noTextEdit="1"/>
                  </p:cNvSpPr>
                  <p:nvPr/>
                </p:nvSpPr>
                <p:spPr>
                  <a:xfrm>
                    <a:off x="5370251" y="3667116"/>
                    <a:ext cx="463973" cy="338554"/>
                  </a:xfrm>
                  <a:prstGeom prst="rect">
                    <a:avLst/>
                  </a:prstGeom>
                  <a:blipFill rotWithShape="1">
                    <a:blip r:embed="rId8"/>
                    <a:stretch>
                      <a:fillRect b="-5455"/>
                    </a:stretch>
                  </a:blipFill>
                </p:spPr>
                <p:txBody>
                  <a:bodyPr/>
                  <a:lstStyle/>
                  <a:p>
                    <a:r>
                      <a:rPr lang="en-US">
                        <a:noFill/>
                      </a:rPr>
                      <a:t> </a:t>
                    </a:r>
                  </a:p>
                </p:txBody>
              </p:sp>
            </mc:Fallback>
          </mc:AlternateContent>
        </p:grpSp>
      </p:grpSp>
    </p:spTree>
    <p:extLst>
      <p:ext uri="{BB962C8B-B14F-4D97-AF65-F5344CB8AC3E}">
        <p14:creationId xmlns:p14="http://schemas.microsoft.com/office/powerpoint/2010/main" val="209347343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B820114-825E-4443-91D2-63B75780DDE3}" type="slidenum">
              <a:rPr lang="de-DE" smtClean="0"/>
              <a:pPr>
                <a:defRPr/>
              </a:pPr>
              <a:t>14</a:t>
            </a:fld>
            <a:endParaRPr lang="de-DE"/>
          </a:p>
        </p:txBody>
      </p:sp>
      <p:sp>
        <p:nvSpPr>
          <p:cNvPr id="1191" name="TextBox 2895"/>
          <p:cNvSpPr txBox="1">
            <a:spLocks noChangeArrowheads="1"/>
          </p:cNvSpPr>
          <p:nvPr/>
        </p:nvSpPr>
        <p:spPr bwMode="auto">
          <a:xfrm>
            <a:off x="3805290" y="5374650"/>
            <a:ext cx="5085434"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dirty="0">
                <a:latin typeface="Times New Roman" pitchFamily="18" charset="0"/>
                <a:cs typeface="Times New Roman" pitchFamily="18" charset="0"/>
              </a:rPr>
              <a:t>Data analysis: Use </a:t>
            </a:r>
            <a:r>
              <a:rPr lang="en-US" dirty="0">
                <a:solidFill>
                  <a:srgbClr val="FF0000"/>
                </a:solidFill>
                <a:latin typeface="Times New Roman" pitchFamily="18" charset="0"/>
                <a:cs typeface="Times New Roman" pitchFamily="18" charset="0"/>
              </a:rPr>
              <a:t>edge</a:t>
            </a:r>
            <a:r>
              <a:rPr lang="en-US" dirty="0">
                <a:latin typeface="Times New Roman" pitchFamily="18" charset="0"/>
                <a:cs typeface="Times New Roman" pitchFamily="18" charset="0"/>
              </a:rPr>
              <a:t> to determine or verify the spectrometer TOF response function.</a:t>
            </a:r>
            <a:r>
              <a:rPr lang="en-US" dirty="0">
                <a:latin typeface="Euclid Symbol" pitchFamily="18" charset="2"/>
                <a:cs typeface="Times New Roman" pitchFamily="18" charset="0"/>
              </a:rPr>
              <a:t> </a:t>
            </a:r>
            <a:r>
              <a:rPr lang="en-US" dirty="0">
                <a:latin typeface="MT Extra" pitchFamily="18" charset="2"/>
                <a:cs typeface="Times New Roman" pitchFamily="18" charset="0"/>
              </a:rPr>
              <a:t> </a:t>
            </a:r>
            <a:endParaRPr lang="en-US"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Then, use </a:t>
            </a:r>
            <a:r>
              <a:rPr lang="en-US" dirty="0">
                <a:solidFill>
                  <a:srgbClr val="FF0000"/>
                </a:solidFill>
                <a:latin typeface="Times New Roman" pitchFamily="18" charset="0"/>
                <a:cs typeface="Times New Roman" pitchFamily="18" charset="0"/>
              </a:rPr>
              <a:t>central part</a:t>
            </a:r>
            <a:r>
              <a:rPr lang="en-US" dirty="0">
                <a:latin typeface="Times New Roman" pitchFamily="18" charset="0"/>
                <a:cs typeface="Times New Roman" pitchFamily="18" charset="0"/>
              </a:rPr>
              <a:t> to determine slope and correlation coefficient </a:t>
            </a:r>
            <a:r>
              <a:rPr lang="en-US" i="1" dirty="0">
                <a:latin typeface="Times New Roman" pitchFamily="18" charset="0"/>
                <a:cs typeface="Times New Roman" pitchFamily="18" charset="0"/>
              </a:rPr>
              <a:t>a.</a:t>
            </a:r>
            <a:r>
              <a:rPr lang="en-US" dirty="0">
                <a:latin typeface="Times New Roman" pitchFamily="18" charset="0"/>
                <a:cs typeface="Times New Roman" pitchFamily="18" charset="0"/>
              </a:rPr>
              <a:t> Need agreement for all.</a:t>
            </a:r>
          </a:p>
        </p:txBody>
      </p:sp>
      <p:sp>
        <p:nvSpPr>
          <p:cNvPr id="2854" name="TextBox 2853"/>
          <p:cNvSpPr txBox="1"/>
          <p:nvPr/>
        </p:nvSpPr>
        <p:spPr>
          <a:xfrm>
            <a:off x="4547542" y="1926686"/>
            <a:ext cx="3457998" cy="338554"/>
          </a:xfrm>
          <a:prstGeom prst="rect">
            <a:avLst/>
          </a:prstGeom>
          <a:noFill/>
        </p:spPr>
        <p:txBody>
          <a:bodyPr wrap="none" rtlCol="0">
            <a:spAutoFit/>
          </a:bodyPr>
          <a:lstStyle/>
          <a:p>
            <a:r>
              <a:rPr lang="en-US" sz="1600" dirty="0">
                <a:solidFill>
                  <a:prstClr val="black"/>
                </a:solidFill>
                <a:latin typeface="Times New Roman" panose="02020603050405020304" pitchFamily="18" charset="0"/>
                <a:cs typeface="Times New Roman" panose="02020603050405020304" pitchFamily="18" charset="0"/>
              </a:rPr>
              <a:t>Full GEANT4 spectrometer simulation:</a:t>
            </a:r>
          </a:p>
        </p:txBody>
      </p:sp>
      <p:sp>
        <p:nvSpPr>
          <p:cNvPr id="2856" name="Rectangle 57"/>
          <p:cNvSpPr>
            <a:spLocks noChangeArrowheads="1"/>
          </p:cNvSpPr>
          <p:nvPr/>
        </p:nvSpPr>
        <p:spPr bwMode="auto">
          <a:xfrm>
            <a:off x="0" y="23813"/>
            <a:ext cx="9144000" cy="792162"/>
          </a:xfrm>
          <a:prstGeom prst="rect">
            <a:avLst/>
          </a:prstGeom>
          <a:solidFill>
            <a:srgbClr val="FFCC00"/>
          </a:solidFill>
          <a:ln w="38100">
            <a:noFill/>
            <a:miter lim="800000"/>
            <a:headEnd/>
            <a:tailEnd/>
          </a:ln>
        </p:spPr>
        <p:txBody>
          <a:bodyPr rIns="91440" anchor="ctr"/>
          <a:lstStyle/>
          <a:p>
            <a:pPr algn="ctr"/>
            <a:r>
              <a:rPr lang="en-US" sz="2800" b="1" dirty="0">
                <a:latin typeface="Times New Roman" pitchFamily="18" charset="0"/>
                <a:cs typeface="Times New Roman" pitchFamily="18" charset="0"/>
              </a:rPr>
              <a:t>Simulated Nab data analysis</a:t>
            </a:r>
          </a:p>
        </p:txBody>
      </p:sp>
      <p:grpSp>
        <p:nvGrpSpPr>
          <p:cNvPr id="2945" name="Group 2944"/>
          <p:cNvGrpSpPr/>
          <p:nvPr/>
        </p:nvGrpSpPr>
        <p:grpSpPr>
          <a:xfrm>
            <a:off x="674956" y="4237355"/>
            <a:ext cx="3724871" cy="1302545"/>
            <a:chOff x="674956" y="4237355"/>
            <a:chExt cx="3724871" cy="1302545"/>
          </a:xfrm>
        </p:grpSpPr>
        <p:cxnSp>
          <p:nvCxnSpPr>
            <p:cNvPr id="1278" name="Elbow Connector 1277"/>
            <p:cNvCxnSpPr/>
            <p:nvPr/>
          </p:nvCxnSpPr>
          <p:spPr>
            <a:xfrm>
              <a:off x="1138299" y="4237355"/>
              <a:ext cx="3261528" cy="605977"/>
            </a:xfrm>
            <a:prstGeom prst="bentConnector3">
              <a:avLst>
                <a:gd name="adj1" fmla="val 246"/>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44" name="TextBox 2943"/>
                <p:cNvSpPr txBox="1"/>
                <p:nvPr/>
              </p:nvSpPr>
              <p:spPr>
                <a:xfrm>
                  <a:off x="674956" y="4867793"/>
                  <a:ext cx="2888932" cy="67210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a:rPr>
                              <m:t>𝑡</m:t>
                            </m:r>
                          </m:e>
                          <m:sub>
                            <m:r>
                              <a:rPr lang="en-US" sz="1600" b="0" i="1" smtClean="0">
                                <a:latin typeface="Cambria Math"/>
                              </a:rPr>
                              <m:t>𝑝</m:t>
                            </m:r>
                          </m:sub>
                        </m:sSub>
                        <m:r>
                          <a:rPr lang="en-US" sz="1600" b="0" i="1" smtClean="0">
                            <a:latin typeface="Cambria Math"/>
                          </a:rPr>
                          <m:t>=</m:t>
                        </m:r>
                        <m:f>
                          <m:fPr>
                            <m:ctrlPr>
                              <a:rPr lang="en-US" sz="1600" b="0" i="1" smtClean="0">
                                <a:latin typeface="Cambria Math" panose="02040503050406030204" pitchFamily="18" charset="0"/>
                              </a:rPr>
                            </m:ctrlPr>
                          </m:fPr>
                          <m:num>
                            <m:sSub>
                              <m:sSubPr>
                                <m:ctrlPr>
                                  <a:rPr lang="en-US" sz="1600" b="0" i="1" smtClean="0">
                                    <a:latin typeface="Cambria Math" panose="02040503050406030204" pitchFamily="18" charset="0"/>
                                  </a:rPr>
                                </m:ctrlPr>
                              </m:sSubPr>
                              <m:e>
                                <m:r>
                                  <a:rPr lang="en-US" sz="1600" b="0" i="1" smtClean="0">
                                    <a:latin typeface="Cambria Math"/>
                                  </a:rPr>
                                  <m:t>𝑚</m:t>
                                </m:r>
                              </m:e>
                              <m:sub>
                                <m:r>
                                  <a:rPr lang="en-US" sz="1600" b="0" i="1" smtClean="0">
                                    <a:latin typeface="Cambria Math"/>
                                  </a:rPr>
                                  <m:t>𝑝</m:t>
                                </m:r>
                              </m:sub>
                            </m:sSub>
                            <m:r>
                              <a:rPr lang="en-US" sz="1600" b="0" i="1" smtClean="0">
                                <a:latin typeface="Cambria Math"/>
                                <a:ea typeface="Cambria Math"/>
                              </a:rPr>
                              <m:t>∙</m:t>
                            </m:r>
                            <m:r>
                              <m:rPr>
                                <m:nor/>
                              </m:rPr>
                              <a:rPr lang="en-US" sz="1600" b="0" i="0" smtClean="0">
                                <a:latin typeface="Cambria Math"/>
                                <a:ea typeface="Cambria Math"/>
                              </a:rPr>
                              <m:t>spectrometer</m:t>
                            </m:r>
                            <m:r>
                              <m:rPr>
                                <m:nor/>
                              </m:rPr>
                              <a:rPr lang="en-US" sz="1600" b="0" i="0" smtClean="0">
                                <a:latin typeface="Cambria Math"/>
                                <a:ea typeface="Cambria Math"/>
                              </a:rPr>
                              <m:t> </m:t>
                            </m:r>
                            <m:r>
                              <m:rPr>
                                <m:nor/>
                              </m:rPr>
                              <a:rPr lang="en-US" sz="1600" b="0" i="0" smtClean="0">
                                <a:latin typeface="Cambria Math"/>
                                <a:ea typeface="Cambria Math"/>
                              </a:rPr>
                              <m:t>length</m:t>
                            </m:r>
                          </m:num>
                          <m:den>
                            <m:sSub>
                              <m:sSubPr>
                                <m:ctrlPr>
                                  <a:rPr lang="en-US" sz="1600" b="0" i="1" smtClean="0">
                                    <a:latin typeface="Cambria Math" panose="02040503050406030204" pitchFamily="18" charset="0"/>
                                  </a:rPr>
                                </m:ctrlPr>
                              </m:sSubPr>
                              <m:e>
                                <m:r>
                                  <a:rPr lang="en-US" sz="1600" b="0" i="1" smtClean="0">
                                    <a:latin typeface="Cambria Math"/>
                                  </a:rPr>
                                  <m:t>𝑝</m:t>
                                </m:r>
                              </m:e>
                              <m:sub>
                                <m:r>
                                  <a:rPr lang="en-US" sz="1600" b="0" i="1" smtClean="0">
                                    <a:latin typeface="Cambria Math"/>
                                  </a:rPr>
                                  <m:t>𝑝</m:t>
                                </m:r>
                              </m:sub>
                            </m:sSub>
                            <m:r>
                              <m:rPr>
                                <m:nor/>
                              </m:rPr>
                              <a:rPr lang="en-US" sz="1600" b="0" i="0" smtClean="0">
                                <a:latin typeface="Cambria Math"/>
                              </a:rPr>
                              <m:t>−</m:t>
                            </m:r>
                            <m:r>
                              <m:rPr>
                                <m:nor/>
                              </m:rPr>
                              <a:rPr lang="en-US" sz="1600" b="0" i="0" smtClean="0">
                                <a:latin typeface="Cambria Math"/>
                              </a:rPr>
                              <m:t>component</m:t>
                            </m:r>
                            <m:r>
                              <m:rPr>
                                <m:nor/>
                              </m:rPr>
                              <a:rPr lang="en-US" sz="1600" b="0" i="0" smtClean="0">
                                <a:latin typeface="Cambria Math"/>
                              </a:rPr>
                              <m:t> </m:t>
                            </m:r>
                            <m:r>
                              <m:rPr>
                                <m:nor/>
                              </m:rPr>
                              <a:rPr lang="en-US" sz="1600" b="0" i="0" smtClean="0">
                                <a:latin typeface="Cambria Math"/>
                              </a:rPr>
                              <m:t>along</m:t>
                            </m:r>
                            <m:r>
                              <m:rPr>
                                <m:nor/>
                              </m:rPr>
                              <a:rPr lang="en-US" sz="1600" b="0" i="0" smtClean="0">
                                <a:latin typeface="Cambria Math"/>
                              </a:rPr>
                              <m:t> </m:t>
                            </m:r>
                            <m:acc>
                              <m:accPr>
                                <m:chr m:val="⃗"/>
                                <m:ctrlPr>
                                  <a:rPr lang="en-US" sz="1600" b="0" i="1" smtClean="0">
                                    <a:latin typeface="Cambria Math" panose="02040503050406030204" pitchFamily="18" charset="0"/>
                                  </a:rPr>
                                </m:ctrlPr>
                              </m:accPr>
                              <m:e>
                                <m:r>
                                  <a:rPr lang="en-US" sz="1600" b="0" i="1" smtClean="0">
                                    <a:latin typeface="Cambria Math"/>
                                  </a:rPr>
                                  <m:t>𝐵</m:t>
                                </m:r>
                              </m:e>
                            </m:acc>
                          </m:den>
                        </m:f>
                      </m:oMath>
                    </m:oMathPara>
                  </a14:m>
                  <a:endParaRPr lang="en-US" sz="1600" dirty="0"/>
                </a:p>
              </p:txBody>
            </p:sp>
          </mc:Choice>
          <mc:Fallback xmlns="">
            <p:sp>
              <p:nvSpPr>
                <p:cNvPr id="2944" name="TextBox 2943"/>
                <p:cNvSpPr txBox="1">
                  <a:spLocks noRot="1" noChangeAspect="1" noMove="1" noResize="1" noEditPoints="1" noAdjustHandles="1" noChangeArrowheads="1" noChangeShapeType="1" noTextEdit="1"/>
                </p:cNvSpPr>
                <p:nvPr/>
              </p:nvSpPr>
              <p:spPr>
                <a:xfrm>
                  <a:off x="674956" y="4867793"/>
                  <a:ext cx="2888932" cy="672107"/>
                </a:xfrm>
                <a:prstGeom prst="rect">
                  <a:avLst/>
                </a:prstGeom>
                <a:blipFill rotWithShape="1">
                  <a:blip r:embed="rId11"/>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880" name="Rectangle 267"/>
              <p:cNvSpPr>
                <a:spLocks noChangeArrowheads="1"/>
              </p:cNvSpPr>
              <p:nvPr/>
            </p:nvSpPr>
            <p:spPr bwMode="auto">
              <a:xfrm>
                <a:off x="1705608" y="3464898"/>
                <a:ext cx="1301254" cy="224870"/>
              </a:xfrm>
              <a:prstGeom prst="rect">
                <a:avLst/>
              </a:prstGeom>
              <a:noFill/>
              <a:ln w="9525">
                <a:solidFill>
                  <a:srgbClr val="00FF00"/>
                </a:solidFill>
                <a:miter lim="800000"/>
                <a:headEnd/>
                <a:tailEnd/>
              </a:ln>
              <a:extLst>
                <a:ext uri="{909E8E84-426E-40DD-AFC4-6F175D3DCCD1}">
                  <a14:hiddenFill>
                    <a:solidFill>
                      <a:srgbClr val="FFFFFF"/>
                    </a:solidFill>
                  </a14:hiddenFill>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14:m>
                  <m:oMath xmlns:m="http://schemas.openxmlformats.org/officeDocument/2006/math">
                    <m:sSub>
                      <m:sSubPr>
                        <m:ctrlPr>
                          <a:rPr lang="en-US" altLang="en-US" sz="1400" i="1" smtClean="0">
                            <a:solidFill>
                              <a:srgbClr val="00FF00"/>
                            </a:solidFill>
                            <a:latin typeface="Cambria Math" panose="02040503050406030204" pitchFamily="18" charset="0"/>
                          </a:rPr>
                        </m:ctrlPr>
                      </m:sSubPr>
                      <m:e>
                        <m:r>
                          <a:rPr lang="en-US" altLang="en-US" sz="1400" i="1">
                            <a:solidFill>
                              <a:srgbClr val="00FF00"/>
                            </a:solidFill>
                            <a:latin typeface="Cambria Math"/>
                          </a:rPr>
                          <m:t>𝐸</m:t>
                        </m:r>
                      </m:e>
                      <m:sub>
                        <m:r>
                          <a:rPr lang="en-US" altLang="en-US" sz="1400" i="1">
                            <a:solidFill>
                              <a:srgbClr val="00FF00"/>
                            </a:solidFill>
                            <a:latin typeface="Cambria Math"/>
                          </a:rPr>
                          <m:t>𝑒</m:t>
                        </m:r>
                        <m:r>
                          <a:rPr lang="en-US" altLang="en-US" sz="1400" b="0" i="1" smtClean="0">
                            <a:solidFill>
                              <a:srgbClr val="00FF00"/>
                            </a:solidFill>
                            <a:latin typeface="Cambria Math"/>
                          </a:rPr>
                          <m:t>,</m:t>
                        </m:r>
                        <m:r>
                          <a:rPr lang="en-US" altLang="en-US" sz="1400" b="0" i="1" smtClean="0">
                            <a:solidFill>
                              <a:srgbClr val="00FF00"/>
                            </a:solidFill>
                            <a:latin typeface="Cambria Math"/>
                          </a:rPr>
                          <m:t>𝑘𝑖𝑛</m:t>
                        </m:r>
                      </m:sub>
                    </m:sSub>
                    <m:r>
                      <a:rPr lang="en-US" altLang="en-US" sz="1400" i="1">
                        <a:solidFill>
                          <a:srgbClr val="00FF00"/>
                        </a:solidFill>
                        <a:latin typeface="Cambria Math"/>
                      </a:rPr>
                      <m:t>=</m:t>
                    </m:r>
                    <m:r>
                      <a:rPr lang="en-US" altLang="en-US" sz="1400" i="1" smtClean="0">
                        <a:solidFill>
                          <a:srgbClr val="00FF00"/>
                        </a:solidFill>
                        <a:latin typeface="Cambria Math"/>
                      </a:rPr>
                      <m:t>4</m:t>
                    </m:r>
                    <m:r>
                      <a:rPr lang="en-US" altLang="en-US" sz="1400" i="1">
                        <a:solidFill>
                          <a:srgbClr val="00FF00"/>
                        </a:solidFill>
                        <a:latin typeface="Cambria Math"/>
                      </a:rPr>
                      <m:t>50</m:t>
                    </m:r>
                  </m:oMath>
                </a14:m>
                <a:r>
                  <a:rPr lang="en-US" altLang="en-US" sz="1400" dirty="0">
                    <a:solidFill>
                      <a:srgbClr val="00FF00"/>
                    </a:solidFill>
                    <a:latin typeface="Times New Roman" pitchFamily="18" charset="0"/>
                  </a:rPr>
                  <a:t> keV</a:t>
                </a:r>
                <a:endParaRPr lang="en-US" altLang="en-US" sz="1400" dirty="0">
                  <a:solidFill>
                    <a:prstClr val="black"/>
                  </a:solidFill>
                </a:endParaRPr>
              </a:p>
            </p:txBody>
          </p:sp>
        </mc:Choice>
        <mc:Fallback xmlns="">
          <p:sp>
            <p:nvSpPr>
              <p:cNvPr id="2880" name="Rectangle 267"/>
              <p:cNvSpPr>
                <a:spLocks noRot="1" noChangeAspect="1" noMove="1" noResize="1" noEditPoints="1" noAdjustHandles="1" noChangeArrowheads="1" noChangeShapeType="1" noTextEdit="1"/>
              </p:cNvSpPr>
              <p:nvPr/>
            </p:nvSpPr>
            <p:spPr bwMode="auto">
              <a:xfrm>
                <a:off x="1705608" y="3464898"/>
                <a:ext cx="1301254" cy="224870"/>
              </a:xfrm>
              <a:prstGeom prst="rect">
                <a:avLst/>
              </a:prstGeom>
              <a:blipFill rotWithShape="1">
                <a:blip r:embed="rId12"/>
                <a:stretch>
                  <a:fillRect l="-4186" t="-17949" r="-6512" b="-38462"/>
                </a:stretch>
              </a:blip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a:lstStyle/>
              <a:p>
                <a:r>
                  <a:rPr lang="en-US">
                    <a:noFill/>
                  </a:rPr>
                  <a:t> </a:t>
                </a:r>
              </a:p>
            </p:txBody>
          </p:sp>
        </mc:Fallback>
      </mc:AlternateContent>
      <p:cxnSp>
        <p:nvCxnSpPr>
          <p:cNvPr id="2881" name="Straight Arrow Connector 2880"/>
          <p:cNvCxnSpPr/>
          <p:nvPr/>
        </p:nvCxnSpPr>
        <p:spPr bwMode="auto">
          <a:xfrm flipH="1" flipV="1">
            <a:off x="1403648" y="1926686"/>
            <a:ext cx="245403" cy="292679"/>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82" name="Straight Arrow Connector 2881"/>
          <p:cNvCxnSpPr/>
          <p:nvPr/>
        </p:nvCxnSpPr>
        <p:spPr bwMode="auto">
          <a:xfrm flipV="1">
            <a:off x="2530563" y="2285978"/>
            <a:ext cx="889309" cy="484421"/>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83" name="Rectangle 2882"/>
              <p:cNvSpPr/>
              <p:nvPr/>
            </p:nvSpPr>
            <p:spPr>
              <a:xfrm>
                <a:off x="1441057" y="2770404"/>
                <a:ext cx="1873910" cy="375167"/>
              </a:xfrm>
              <a:prstGeom prst="rect">
                <a:avLst/>
              </a:prstGeom>
              <a:solidFill>
                <a:schemeClr val="bg1"/>
              </a:solidFill>
              <a:ln>
                <a:solidFill>
                  <a:schemeClr val="tx1"/>
                </a:solidFill>
              </a:ln>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sz="1600" i="1" smtClean="0">
                              <a:latin typeface="Cambria Math" panose="02040503050406030204" pitchFamily="18" charset="0"/>
                              <a:ea typeface="Cambria Math"/>
                            </a:rPr>
                          </m:ctrlPr>
                        </m:funcPr>
                        <m:fName>
                          <m:r>
                            <m:rPr>
                              <m:sty m:val="p"/>
                            </m:rPr>
                            <a:rPr lang="en-US" sz="1600">
                              <a:latin typeface="Cambria Math"/>
                              <a:ea typeface="Cambria Math"/>
                            </a:rPr>
                            <m:t>cos</m:t>
                          </m:r>
                        </m:fName>
                        <m:e>
                          <m:sSub>
                            <m:sSubPr>
                              <m:ctrlPr>
                                <a:rPr lang="en-US" sz="1600" i="1">
                                  <a:latin typeface="Cambria Math" panose="02040503050406030204" pitchFamily="18" charset="0"/>
                                  <a:ea typeface="Cambria Math"/>
                                </a:rPr>
                              </m:ctrlPr>
                            </m:sSubPr>
                            <m:e>
                              <m:r>
                                <a:rPr lang="en-US" sz="1600" i="1">
                                  <a:latin typeface="Cambria Math"/>
                                  <a:ea typeface="Cambria Math"/>
                                </a:rPr>
                                <m:t>𝜃</m:t>
                              </m:r>
                            </m:e>
                            <m:sub>
                              <m:r>
                                <a:rPr lang="en-US" sz="1600" i="1">
                                  <a:latin typeface="Cambria Math"/>
                                  <a:ea typeface="Cambria Math"/>
                                </a:rPr>
                                <m:t>𝑒</m:t>
                              </m:r>
                              <m:r>
                                <a:rPr lang="en-US" sz="1600" i="1">
                                  <a:latin typeface="Cambria Math"/>
                                  <a:ea typeface="Cambria Math"/>
                                </a:rPr>
                                <m:t>𝜈</m:t>
                              </m:r>
                            </m:sub>
                          </m:sSub>
                          <m:d>
                            <m:dPr>
                              <m:ctrlPr>
                                <a:rPr lang="en-US" sz="1600" i="1">
                                  <a:latin typeface="Cambria Math" panose="02040503050406030204" pitchFamily="18" charset="0"/>
                                  <a:ea typeface="Cambria Math"/>
                                </a:rPr>
                              </m:ctrlPr>
                            </m:dPr>
                            <m:e>
                              <m:sSup>
                                <m:sSupPr>
                                  <m:ctrlPr>
                                    <a:rPr lang="en-US" sz="1600" i="1">
                                      <a:latin typeface="Cambria Math" panose="02040503050406030204" pitchFamily="18" charset="0"/>
                                      <a:cs typeface="Times New Roman" pitchFamily="18" charset="0"/>
                                    </a:rPr>
                                  </m:ctrlPr>
                                </m:sSupPr>
                                <m:e>
                                  <m:sSub>
                                    <m:sSubPr>
                                      <m:ctrlPr>
                                        <a:rPr lang="en-US" sz="1600" i="1">
                                          <a:latin typeface="Cambria Math" panose="02040503050406030204" pitchFamily="18" charset="0"/>
                                          <a:cs typeface="Times New Roman" pitchFamily="18" charset="0"/>
                                        </a:rPr>
                                      </m:ctrlPr>
                                    </m:sSubPr>
                                    <m:e>
                                      <m:r>
                                        <a:rPr lang="en-US" sz="1600" i="1">
                                          <a:latin typeface="Cambria Math"/>
                                          <a:cs typeface="Times New Roman" pitchFamily="18" charset="0"/>
                                        </a:rPr>
                                        <m:t>𝑝</m:t>
                                      </m:r>
                                    </m:e>
                                    <m:sub>
                                      <m:r>
                                        <a:rPr lang="en-US" sz="1600" i="1">
                                          <a:latin typeface="Cambria Math"/>
                                          <a:cs typeface="Times New Roman" pitchFamily="18" charset="0"/>
                                        </a:rPr>
                                        <m:t>𝑝</m:t>
                                      </m:r>
                                    </m:sub>
                                  </m:sSub>
                                </m:e>
                                <m:sup>
                                  <m:r>
                                    <a:rPr lang="en-US" sz="1600" i="1">
                                      <a:latin typeface="Cambria Math"/>
                                      <a:cs typeface="Times New Roman" pitchFamily="18" charset="0"/>
                                    </a:rPr>
                                    <m:t>2</m:t>
                                  </m:r>
                                </m:sup>
                              </m:sSup>
                            </m:e>
                          </m:d>
                        </m:e>
                      </m:func>
                      <m:r>
                        <a:rPr lang="en-US" sz="1600" b="0" i="1" smtClean="0">
                          <a:latin typeface="Cambria Math"/>
                          <a:cs typeface="Times New Roman" pitchFamily="18" charset="0"/>
                        </a:rPr>
                        <m:t>=+1</m:t>
                      </m:r>
                    </m:oMath>
                  </m:oMathPara>
                </a14:m>
                <a:endParaRPr lang="en-US" sz="1600" dirty="0"/>
              </a:p>
            </p:txBody>
          </p:sp>
        </mc:Choice>
        <mc:Fallback xmlns="">
          <p:sp>
            <p:nvSpPr>
              <p:cNvPr id="2883" name="Rectangle 2882"/>
              <p:cNvSpPr>
                <a:spLocks noRot="1" noChangeAspect="1" noMove="1" noResize="1" noEditPoints="1" noAdjustHandles="1" noChangeArrowheads="1" noChangeShapeType="1" noTextEdit="1"/>
              </p:cNvSpPr>
              <p:nvPr/>
            </p:nvSpPr>
            <p:spPr>
              <a:xfrm>
                <a:off x="1441057" y="2770404"/>
                <a:ext cx="1873910" cy="375167"/>
              </a:xfrm>
              <a:prstGeom prst="rect">
                <a:avLst/>
              </a:prstGeom>
              <a:blipFill rotWithShape="1">
                <a:blip r:embed="rId13"/>
                <a:stretch>
                  <a:fillRect/>
                </a:stretch>
              </a:blipFill>
              <a:ln>
                <a:solidFill>
                  <a:schemeClr val="tx1"/>
                </a:solidFill>
              </a:ln>
            </p:spPr>
            <p:txBody>
              <a:bodyPr/>
              <a:lstStyle/>
              <a:p>
                <a:r>
                  <a:rPr lang="en-US">
                    <a:noFill/>
                  </a:rPr>
                  <a:t> </a:t>
                </a:r>
              </a:p>
            </p:txBody>
          </p:sp>
        </mc:Fallback>
      </mc:AlternateContent>
      <p:sp>
        <p:nvSpPr>
          <p:cNvPr id="2885" name="Line 130"/>
          <p:cNvSpPr>
            <a:spLocks noChangeShapeType="1"/>
          </p:cNvSpPr>
          <p:nvPr/>
        </p:nvSpPr>
        <p:spPr bwMode="auto">
          <a:xfrm>
            <a:off x="1175498" y="1349053"/>
            <a:ext cx="346883" cy="0"/>
          </a:xfrm>
          <a:prstGeom prst="line">
            <a:avLst/>
          </a:prstGeom>
          <a:noFill/>
          <a:ln w="0">
            <a:solidFill>
              <a:srgbClr val="00FF00"/>
            </a:solidFill>
            <a:round/>
            <a:headEnd/>
            <a:tailEnd/>
          </a:ln>
        </p:spPr>
        <p:txBody>
          <a:bodyPr/>
          <a:lstStyle/>
          <a:p>
            <a:endParaRPr lang="en-US"/>
          </a:p>
        </p:txBody>
      </p:sp>
      <mc:AlternateContent xmlns:mc="http://schemas.openxmlformats.org/markup-compatibility/2006" xmlns:a14="http://schemas.microsoft.com/office/drawing/2010/main">
        <mc:Choice Requires="a14">
          <p:sp>
            <p:nvSpPr>
              <p:cNvPr id="2886" name="Rectangle 2885"/>
              <p:cNvSpPr/>
              <p:nvPr/>
            </p:nvSpPr>
            <p:spPr>
              <a:xfrm>
                <a:off x="1467480" y="1093110"/>
                <a:ext cx="2096408" cy="55560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600" i="1" smtClean="0">
                          <a:solidFill>
                            <a:schemeClr val="tx1"/>
                          </a:solidFill>
                          <a:latin typeface="Cambria Math"/>
                          <a:ea typeface="Cambria Math"/>
                        </a:rPr>
                        <m:t>1+</m:t>
                      </m:r>
                      <m:r>
                        <a:rPr lang="en-US" sz="1600" i="1" smtClean="0">
                          <a:solidFill>
                            <a:schemeClr val="tx1"/>
                          </a:solidFill>
                          <a:latin typeface="Cambria Math"/>
                          <a:ea typeface="Cambria Math"/>
                        </a:rPr>
                        <m:t>𝑎</m:t>
                      </m:r>
                      <m:f>
                        <m:fPr>
                          <m:ctrlPr>
                            <a:rPr lang="en-US" sz="1600" i="1" smtClean="0">
                              <a:solidFill>
                                <a:schemeClr val="tx1"/>
                              </a:solidFill>
                              <a:latin typeface="Cambria Math" panose="02040503050406030204" pitchFamily="18" charset="0"/>
                              <a:ea typeface="Cambria Math"/>
                            </a:rPr>
                          </m:ctrlPr>
                        </m:fPr>
                        <m:num>
                          <m:sSub>
                            <m:sSubPr>
                              <m:ctrlPr>
                                <a:rPr lang="en-US" sz="1600" i="1">
                                  <a:solidFill>
                                    <a:schemeClr val="tx1"/>
                                  </a:solidFill>
                                  <a:latin typeface="Cambria Math" panose="02040503050406030204" pitchFamily="18" charset="0"/>
                                  <a:ea typeface="Cambria Math"/>
                                </a:rPr>
                              </m:ctrlPr>
                            </m:sSubPr>
                            <m:e>
                              <m:r>
                                <a:rPr lang="en-US" sz="1600" i="1">
                                  <a:solidFill>
                                    <a:schemeClr val="tx1"/>
                                  </a:solidFill>
                                  <a:latin typeface="Cambria Math"/>
                                  <a:ea typeface="Cambria Math"/>
                                </a:rPr>
                                <m:t>𝑝</m:t>
                              </m:r>
                            </m:e>
                            <m:sub>
                              <m:r>
                                <a:rPr lang="en-US" sz="1600" i="1">
                                  <a:solidFill>
                                    <a:schemeClr val="tx1"/>
                                  </a:solidFill>
                                  <a:latin typeface="Cambria Math"/>
                                  <a:ea typeface="Cambria Math"/>
                                </a:rPr>
                                <m:t>𝑒</m:t>
                              </m:r>
                            </m:sub>
                          </m:sSub>
                        </m:num>
                        <m:den>
                          <m:sSub>
                            <m:sSubPr>
                              <m:ctrlPr>
                                <a:rPr lang="en-US" sz="1600" i="1">
                                  <a:solidFill>
                                    <a:schemeClr val="tx1"/>
                                  </a:solidFill>
                                  <a:latin typeface="Cambria Math" panose="02040503050406030204" pitchFamily="18" charset="0"/>
                                  <a:ea typeface="Cambria Math"/>
                                </a:rPr>
                              </m:ctrlPr>
                            </m:sSubPr>
                            <m:e>
                              <m:r>
                                <a:rPr lang="en-US" sz="1600" i="1">
                                  <a:solidFill>
                                    <a:schemeClr val="tx1"/>
                                  </a:solidFill>
                                  <a:latin typeface="Cambria Math"/>
                                  <a:ea typeface="Cambria Math"/>
                                </a:rPr>
                                <m:t>𝐸</m:t>
                              </m:r>
                            </m:e>
                            <m:sub>
                              <m:r>
                                <a:rPr lang="en-US" sz="1600" i="1">
                                  <a:solidFill>
                                    <a:schemeClr val="tx1"/>
                                  </a:solidFill>
                                  <a:latin typeface="Cambria Math"/>
                                  <a:ea typeface="Cambria Math"/>
                                </a:rPr>
                                <m:t>𝑒</m:t>
                              </m:r>
                            </m:sub>
                          </m:sSub>
                        </m:den>
                      </m:f>
                      <m:func>
                        <m:funcPr>
                          <m:ctrlPr>
                            <a:rPr lang="en-US" sz="1600" i="1" smtClean="0">
                              <a:solidFill>
                                <a:schemeClr val="tx1"/>
                              </a:solidFill>
                              <a:latin typeface="Cambria Math" panose="02040503050406030204" pitchFamily="18" charset="0"/>
                              <a:ea typeface="Cambria Math"/>
                            </a:rPr>
                          </m:ctrlPr>
                        </m:funcPr>
                        <m:fName>
                          <m:r>
                            <m:rPr>
                              <m:sty m:val="p"/>
                            </m:rPr>
                            <a:rPr lang="en-US" sz="1600">
                              <a:solidFill>
                                <a:schemeClr val="tx1"/>
                              </a:solidFill>
                              <a:latin typeface="Cambria Math"/>
                              <a:ea typeface="Cambria Math"/>
                            </a:rPr>
                            <m:t>cos</m:t>
                          </m:r>
                        </m:fName>
                        <m:e>
                          <m:sSub>
                            <m:sSubPr>
                              <m:ctrlPr>
                                <a:rPr lang="en-US" sz="1600" i="1">
                                  <a:solidFill>
                                    <a:schemeClr val="tx1"/>
                                  </a:solidFill>
                                  <a:latin typeface="Cambria Math" panose="02040503050406030204" pitchFamily="18" charset="0"/>
                                  <a:ea typeface="Cambria Math"/>
                                </a:rPr>
                              </m:ctrlPr>
                            </m:sSubPr>
                            <m:e>
                              <m:r>
                                <a:rPr lang="en-US" sz="1600" i="1">
                                  <a:solidFill>
                                    <a:schemeClr val="tx1"/>
                                  </a:solidFill>
                                  <a:latin typeface="Cambria Math"/>
                                  <a:ea typeface="Cambria Math"/>
                                </a:rPr>
                                <m:t>𝜃</m:t>
                              </m:r>
                            </m:e>
                            <m:sub>
                              <m:r>
                                <a:rPr lang="en-US" sz="1600" i="1">
                                  <a:solidFill>
                                    <a:schemeClr val="tx1"/>
                                  </a:solidFill>
                                  <a:latin typeface="Cambria Math"/>
                                  <a:ea typeface="Cambria Math"/>
                                </a:rPr>
                                <m:t>𝑒</m:t>
                              </m:r>
                              <m:r>
                                <a:rPr lang="en-US" sz="1600" i="1">
                                  <a:solidFill>
                                    <a:schemeClr val="tx1"/>
                                  </a:solidFill>
                                  <a:latin typeface="Cambria Math"/>
                                  <a:ea typeface="Cambria Math"/>
                                </a:rPr>
                                <m:t>𝜈</m:t>
                              </m:r>
                            </m:sub>
                          </m:sSub>
                          <m:d>
                            <m:dPr>
                              <m:ctrlPr>
                                <a:rPr lang="en-US" sz="1600" i="1">
                                  <a:latin typeface="Cambria Math" panose="02040503050406030204" pitchFamily="18" charset="0"/>
                                  <a:ea typeface="Cambria Math"/>
                                </a:rPr>
                              </m:ctrlPr>
                            </m:dPr>
                            <m:e>
                              <m:sSup>
                                <m:sSupPr>
                                  <m:ctrlPr>
                                    <a:rPr lang="en-US" sz="1600" i="1">
                                      <a:latin typeface="Cambria Math" panose="02040503050406030204" pitchFamily="18" charset="0"/>
                                      <a:cs typeface="Times New Roman" pitchFamily="18" charset="0"/>
                                    </a:rPr>
                                  </m:ctrlPr>
                                </m:sSupPr>
                                <m:e>
                                  <m:sSub>
                                    <m:sSubPr>
                                      <m:ctrlPr>
                                        <a:rPr lang="en-US" sz="1600" i="1">
                                          <a:latin typeface="Cambria Math" panose="02040503050406030204" pitchFamily="18" charset="0"/>
                                          <a:cs typeface="Times New Roman" pitchFamily="18" charset="0"/>
                                        </a:rPr>
                                      </m:ctrlPr>
                                    </m:sSubPr>
                                    <m:e>
                                      <m:r>
                                        <a:rPr lang="en-US" sz="1600" i="1">
                                          <a:latin typeface="Cambria Math"/>
                                          <a:cs typeface="Times New Roman" pitchFamily="18" charset="0"/>
                                        </a:rPr>
                                        <m:t>𝑝</m:t>
                                      </m:r>
                                    </m:e>
                                    <m:sub>
                                      <m:r>
                                        <a:rPr lang="en-US" sz="1600" i="1">
                                          <a:latin typeface="Cambria Math"/>
                                          <a:cs typeface="Times New Roman" pitchFamily="18" charset="0"/>
                                        </a:rPr>
                                        <m:t>𝑝</m:t>
                                      </m:r>
                                    </m:sub>
                                  </m:sSub>
                                </m:e>
                                <m:sup>
                                  <m:r>
                                    <a:rPr lang="en-US" sz="1600" i="1">
                                      <a:latin typeface="Cambria Math"/>
                                      <a:cs typeface="Times New Roman" pitchFamily="18" charset="0"/>
                                    </a:rPr>
                                    <m:t>2</m:t>
                                  </m:r>
                                </m:sup>
                              </m:sSup>
                            </m:e>
                          </m:d>
                        </m:e>
                      </m:func>
                    </m:oMath>
                  </m:oMathPara>
                </a14:m>
                <a:endParaRPr lang="en-US" sz="1600" dirty="0">
                  <a:solidFill>
                    <a:schemeClr val="tx1"/>
                  </a:solidFill>
                </a:endParaRPr>
              </a:p>
            </p:txBody>
          </p:sp>
        </mc:Choice>
        <mc:Fallback xmlns="">
          <p:sp>
            <p:nvSpPr>
              <p:cNvPr id="2886" name="Rectangle 2885"/>
              <p:cNvSpPr>
                <a:spLocks noRot="1" noChangeAspect="1" noMove="1" noResize="1" noEditPoints="1" noAdjustHandles="1" noChangeArrowheads="1" noChangeShapeType="1" noTextEdit="1"/>
              </p:cNvSpPr>
              <p:nvPr/>
            </p:nvSpPr>
            <p:spPr>
              <a:xfrm>
                <a:off x="1467480" y="1093110"/>
                <a:ext cx="2096408" cy="555601"/>
              </a:xfrm>
              <a:prstGeom prst="rect">
                <a:avLst/>
              </a:prstGeom>
              <a:blipFill rotWithShape="1">
                <a:blip r:embed="rId14"/>
                <a:stretch>
                  <a:fillRect/>
                </a:stretch>
              </a:blipFill>
            </p:spPr>
            <p:txBody>
              <a:bodyPr/>
              <a:lstStyle/>
              <a:p>
                <a:r>
                  <a:rPr lang="en-US">
                    <a:noFill/>
                  </a:rPr>
                  <a:t> </a:t>
                </a:r>
              </a:p>
            </p:txBody>
          </p:sp>
        </mc:Fallback>
      </mc:AlternateContent>
      <p:sp>
        <p:nvSpPr>
          <p:cNvPr id="2887" name="Rectangle 76"/>
          <p:cNvSpPr>
            <a:spLocks noChangeArrowheads="1"/>
          </p:cNvSpPr>
          <p:nvPr/>
        </p:nvSpPr>
        <p:spPr bwMode="auto">
          <a:xfrm>
            <a:off x="1873239" y="4174314"/>
            <a:ext cx="990657" cy="215444"/>
          </a:xfrm>
          <a:prstGeom prst="rect">
            <a:avLst/>
          </a:prstGeom>
          <a:noFill/>
          <a:ln w="9525">
            <a:noFill/>
            <a:miter lim="800000"/>
            <a:headEnd/>
            <a:tailEnd/>
          </a:ln>
        </p:spPr>
        <p:txBody>
          <a:bodyPr wrap="none" lIns="0" tIns="0" rIns="0" bIns="0">
            <a:spAutoFit/>
          </a:bodyPr>
          <a:lstStyle/>
          <a:p>
            <a:r>
              <a:rPr lang="en-US" sz="1400" i="1" dirty="0">
                <a:solidFill>
                  <a:srgbClr val="24282B"/>
                </a:solidFill>
                <a:latin typeface="Times New Roman" pitchFamily="18" charset="0"/>
                <a:cs typeface="Times New Roman" pitchFamily="18" charset="0"/>
              </a:rPr>
              <a:t>p</a:t>
            </a:r>
            <a:r>
              <a:rPr lang="en-US" sz="1400" baseline="-25000" dirty="0">
                <a:solidFill>
                  <a:srgbClr val="24282B"/>
                </a:solidFill>
                <a:latin typeface="Times New Roman" pitchFamily="18" charset="0"/>
                <a:cs typeface="Times New Roman" pitchFamily="18" charset="0"/>
              </a:rPr>
              <a:t>p</a:t>
            </a:r>
            <a:r>
              <a:rPr lang="en-US" sz="1400" i="1" baseline="30000" dirty="0">
                <a:solidFill>
                  <a:srgbClr val="24282B"/>
                </a:solidFill>
                <a:latin typeface="Times New Roman" pitchFamily="18" charset="0"/>
                <a:cs typeface="Times New Roman" pitchFamily="18" charset="0"/>
              </a:rPr>
              <a:t>2</a:t>
            </a:r>
            <a:r>
              <a:rPr lang="en-US" sz="1400" dirty="0">
                <a:solidFill>
                  <a:srgbClr val="24282B"/>
                </a:solidFill>
                <a:latin typeface="Times New Roman" pitchFamily="18" charset="0"/>
                <a:cs typeface="Times New Roman" pitchFamily="18" charset="0"/>
              </a:rPr>
              <a:t> [MeV</a:t>
            </a:r>
            <a:r>
              <a:rPr lang="en-US" sz="1400" baseline="30000" dirty="0">
                <a:solidFill>
                  <a:srgbClr val="24282B"/>
                </a:solidFill>
                <a:latin typeface="Times New Roman" pitchFamily="18" charset="0"/>
                <a:cs typeface="Times New Roman" pitchFamily="18" charset="0"/>
              </a:rPr>
              <a:t>2</a:t>
            </a:r>
            <a:r>
              <a:rPr lang="en-US" sz="1400" dirty="0">
                <a:solidFill>
                  <a:srgbClr val="24282B"/>
                </a:solidFill>
                <a:latin typeface="Times New Roman" pitchFamily="18" charset="0"/>
                <a:cs typeface="Times New Roman" pitchFamily="18" charset="0"/>
              </a:rPr>
              <a:t>/c</a:t>
            </a:r>
            <a:r>
              <a:rPr lang="en-US" sz="1400" baseline="30000" dirty="0">
                <a:solidFill>
                  <a:srgbClr val="24282B"/>
                </a:solidFill>
                <a:latin typeface="Times New Roman" pitchFamily="18" charset="0"/>
                <a:cs typeface="Times New Roman" pitchFamily="18" charset="0"/>
              </a:rPr>
              <a:t>2</a:t>
            </a:r>
            <a:r>
              <a:rPr lang="en-US" sz="1400" dirty="0">
                <a:solidFill>
                  <a:srgbClr val="24282B"/>
                </a:solidFill>
                <a:latin typeface="Times New Roman" pitchFamily="18" charset="0"/>
                <a:cs typeface="Times New Roman" pitchFamily="18" charset="0"/>
              </a:rPr>
              <a:t>]</a:t>
            </a:r>
            <a:endParaRPr lang="en-US" sz="1400" dirty="0">
              <a:latin typeface="Times New Roman" pitchFamily="18" charset="0"/>
              <a:cs typeface="Times New Roman" pitchFamily="18" charset="0"/>
            </a:endParaRPr>
          </a:p>
        </p:txBody>
      </p:sp>
      <p:sp>
        <p:nvSpPr>
          <p:cNvPr id="2888" name="Text Box 133"/>
          <p:cNvSpPr txBox="1">
            <a:spLocks noChangeArrowheads="1"/>
          </p:cNvSpPr>
          <p:nvPr/>
        </p:nvSpPr>
        <p:spPr bwMode="auto">
          <a:xfrm rot="16200000">
            <a:off x="-176506" y="2132090"/>
            <a:ext cx="1617625" cy="307777"/>
          </a:xfrm>
          <a:prstGeom prst="rect">
            <a:avLst/>
          </a:prstGeom>
          <a:noFill/>
          <a:ln w="9525">
            <a:noFill/>
            <a:miter lim="800000"/>
            <a:headEnd/>
            <a:tailEnd/>
          </a:ln>
        </p:spPr>
        <p:txBody>
          <a:bodyPr>
            <a:spAutoFit/>
          </a:bodyPr>
          <a:lstStyle/>
          <a:p>
            <a:pPr>
              <a:spcBef>
                <a:spcPct val="50000"/>
              </a:spcBef>
            </a:pPr>
            <a:r>
              <a:rPr lang="en-US" sz="1400" i="1" dirty="0">
                <a:latin typeface="Times New Roman" pitchFamily="18" charset="0"/>
                <a:cs typeface="Times New Roman" pitchFamily="18" charset="0"/>
              </a:rPr>
              <a:t>p</a:t>
            </a:r>
            <a:r>
              <a:rPr lang="en-US" sz="1400" i="1" baseline="-25000" dirty="0">
                <a:latin typeface="Times New Roman" pitchFamily="18" charset="0"/>
                <a:cs typeface="Times New Roman" pitchFamily="18" charset="0"/>
              </a:rPr>
              <a:t>p</a:t>
            </a:r>
            <a:r>
              <a:rPr lang="en-US" sz="1400" i="1" baseline="30000" dirty="0">
                <a:latin typeface="Times New Roman" pitchFamily="18" charset="0"/>
                <a:cs typeface="Times New Roman" pitchFamily="18" charset="0"/>
              </a:rPr>
              <a:t>2</a:t>
            </a:r>
            <a:r>
              <a:rPr lang="en-US" sz="1400" baseline="30000" dirty="0">
                <a:latin typeface="Times New Roman" pitchFamily="18" charset="0"/>
                <a:cs typeface="Times New Roman" pitchFamily="18" charset="0"/>
              </a:rPr>
              <a:t> </a:t>
            </a:r>
            <a:r>
              <a:rPr lang="en-US" sz="1400" dirty="0">
                <a:latin typeface="Times New Roman" pitchFamily="18" charset="0"/>
                <a:cs typeface="Times New Roman" pitchFamily="18" charset="0"/>
              </a:rPr>
              <a:t>distribution</a:t>
            </a:r>
          </a:p>
        </p:txBody>
      </p:sp>
      <p:grpSp>
        <p:nvGrpSpPr>
          <p:cNvPr id="3065" name="Group 145"/>
          <p:cNvGrpSpPr>
            <a:grpSpLocks noChangeAspect="1"/>
          </p:cNvGrpSpPr>
          <p:nvPr/>
        </p:nvGrpSpPr>
        <p:grpSpPr bwMode="auto">
          <a:xfrm>
            <a:off x="881063" y="963613"/>
            <a:ext cx="2974975" cy="3157537"/>
            <a:chOff x="555" y="607"/>
            <a:chExt cx="1874" cy="1989"/>
          </a:xfrm>
        </p:grpSpPr>
        <p:sp>
          <p:nvSpPr>
            <p:cNvPr id="3134" name="Freeform 236"/>
            <p:cNvSpPr>
              <a:spLocks/>
            </p:cNvSpPr>
            <p:nvPr/>
          </p:nvSpPr>
          <p:spPr bwMode="auto">
            <a:xfrm>
              <a:off x="577" y="1184"/>
              <a:ext cx="1839" cy="1314"/>
            </a:xfrm>
            <a:custGeom>
              <a:avLst/>
              <a:gdLst>
                <a:gd name="T0" fmla="*/ 0 w 16553"/>
                <a:gd name="T1" fmla="*/ 11826 h 11826"/>
                <a:gd name="T2" fmla="*/ 2562 w 16553"/>
                <a:gd name="T3" fmla="*/ 11826 h 11826"/>
                <a:gd name="T4" fmla="*/ 2562 w 16553"/>
                <a:gd name="T5" fmla="*/ 0 h 11826"/>
                <a:gd name="T6" fmla="*/ 14499 w 16553"/>
                <a:gd name="T7" fmla="*/ 1937 h 11826"/>
                <a:gd name="T8" fmla="*/ 14499 w 16553"/>
                <a:gd name="T9" fmla="*/ 11826 h 11826"/>
                <a:gd name="T10" fmla="*/ 16553 w 16553"/>
                <a:gd name="T11" fmla="*/ 11826 h 11826"/>
                <a:gd name="T12" fmla="*/ 0 w 16553"/>
                <a:gd name="T13" fmla="*/ 11826 h 11826"/>
              </a:gdLst>
              <a:ahLst/>
              <a:cxnLst>
                <a:cxn ang="0">
                  <a:pos x="T0" y="T1"/>
                </a:cxn>
                <a:cxn ang="0">
                  <a:pos x="T2" y="T3"/>
                </a:cxn>
                <a:cxn ang="0">
                  <a:pos x="T4" y="T5"/>
                </a:cxn>
                <a:cxn ang="0">
                  <a:pos x="T6" y="T7"/>
                </a:cxn>
                <a:cxn ang="0">
                  <a:pos x="T8" y="T9"/>
                </a:cxn>
                <a:cxn ang="0">
                  <a:pos x="T10" y="T11"/>
                </a:cxn>
                <a:cxn ang="0">
                  <a:pos x="T12" y="T13"/>
                </a:cxn>
              </a:cxnLst>
              <a:rect l="0" t="0" r="r" b="b"/>
              <a:pathLst>
                <a:path w="16553" h="11826">
                  <a:moveTo>
                    <a:pt x="0" y="11826"/>
                  </a:moveTo>
                  <a:lnTo>
                    <a:pt x="2562" y="11826"/>
                  </a:lnTo>
                  <a:lnTo>
                    <a:pt x="2562" y="0"/>
                  </a:lnTo>
                  <a:lnTo>
                    <a:pt x="14499" y="1937"/>
                  </a:lnTo>
                  <a:lnTo>
                    <a:pt x="14499" y="11826"/>
                  </a:lnTo>
                  <a:lnTo>
                    <a:pt x="16553" y="11826"/>
                  </a:lnTo>
                  <a:lnTo>
                    <a:pt x="0" y="11826"/>
                  </a:lnTo>
                  <a:close/>
                </a:path>
              </a:pathLst>
            </a:custGeom>
            <a:noFill/>
            <a:ln w="1588">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66" name="AutoShape 144"/>
            <p:cNvSpPr>
              <a:spLocks noChangeAspect="1" noChangeArrowheads="1" noTextEdit="1"/>
            </p:cNvSpPr>
            <p:nvPr/>
          </p:nvSpPr>
          <p:spPr bwMode="auto">
            <a:xfrm>
              <a:off x="555" y="607"/>
              <a:ext cx="1874" cy="1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67" name="Freeform 146"/>
            <p:cNvSpPr>
              <a:spLocks/>
            </p:cNvSpPr>
            <p:nvPr/>
          </p:nvSpPr>
          <p:spPr bwMode="auto">
            <a:xfrm>
              <a:off x="577" y="2498"/>
              <a:ext cx="1839" cy="0"/>
            </a:xfrm>
            <a:custGeom>
              <a:avLst/>
              <a:gdLst>
                <a:gd name="T0" fmla="*/ 0 w 16553"/>
                <a:gd name="T1" fmla="*/ 16553 w 16553"/>
                <a:gd name="T2" fmla="*/ 0 w 16553"/>
              </a:gdLst>
              <a:ahLst/>
              <a:cxnLst>
                <a:cxn ang="0">
                  <a:pos x="T0" y="0"/>
                </a:cxn>
                <a:cxn ang="0">
                  <a:pos x="T1" y="0"/>
                </a:cxn>
                <a:cxn ang="0">
                  <a:pos x="T2" y="0"/>
                </a:cxn>
              </a:cxnLst>
              <a:rect l="0" t="0" r="r" b="b"/>
              <a:pathLst>
                <a:path w="16553">
                  <a:moveTo>
                    <a:pt x="0" y="0"/>
                  </a:moveTo>
                  <a:lnTo>
                    <a:pt x="16553" y="0"/>
                  </a:lnTo>
                  <a:lnTo>
                    <a:pt x="0" y="0"/>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68" name="Freeform 147"/>
            <p:cNvSpPr>
              <a:spLocks/>
            </p:cNvSpPr>
            <p:nvPr/>
          </p:nvSpPr>
          <p:spPr bwMode="auto">
            <a:xfrm>
              <a:off x="577" y="2444"/>
              <a:ext cx="0" cy="54"/>
            </a:xfrm>
            <a:custGeom>
              <a:avLst/>
              <a:gdLst>
                <a:gd name="T0" fmla="*/ 482 h 482"/>
                <a:gd name="T1" fmla="*/ 0 h 482"/>
                <a:gd name="T2" fmla="*/ 482 h 482"/>
              </a:gdLst>
              <a:ahLst/>
              <a:cxnLst>
                <a:cxn ang="0">
                  <a:pos x="0" y="T0"/>
                </a:cxn>
                <a:cxn ang="0">
                  <a:pos x="0" y="T1"/>
                </a:cxn>
                <a:cxn ang="0">
                  <a:pos x="0" y="T2"/>
                </a:cxn>
              </a:cxnLst>
              <a:rect l="0" t="0" r="r" b="b"/>
              <a:pathLst>
                <a:path h="482">
                  <a:moveTo>
                    <a:pt x="0" y="482"/>
                  </a:moveTo>
                  <a:lnTo>
                    <a:pt x="0" y="0"/>
                  </a:lnTo>
                  <a:lnTo>
                    <a:pt x="0" y="482"/>
                  </a:lnTo>
                  <a:close/>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69" name="Rectangle 148"/>
            <p:cNvSpPr>
              <a:spLocks noChangeArrowheads="1"/>
            </p:cNvSpPr>
            <p:nvPr/>
          </p:nvSpPr>
          <p:spPr bwMode="auto">
            <a:xfrm>
              <a:off x="552" y="2518"/>
              <a:ext cx="143"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Times New Roman" pitchFamily="18" charset="0"/>
                  <a:cs typeface="Arial" pitchFamily="34" charset="0"/>
                </a:rPr>
                <a:t>0.0</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3070" name="Freeform 149"/>
            <p:cNvSpPr>
              <a:spLocks/>
            </p:cNvSpPr>
            <p:nvPr/>
          </p:nvSpPr>
          <p:spPr bwMode="auto">
            <a:xfrm>
              <a:off x="699" y="2471"/>
              <a:ext cx="0" cy="27"/>
            </a:xfrm>
            <a:custGeom>
              <a:avLst/>
              <a:gdLst>
                <a:gd name="T0" fmla="*/ 241 h 241"/>
                <a:gd name="T1" fmla="*/ 0 h 241"/>
                <a:gd name="T2" fmla="*/ 241 h 241"/>
              </a:gdLst>
              <a:ahLst/>
              <a:cxnLst>
                <a:cxn ang="0">
                  <a:pos x="0" y="T0"/>
                </a:cxn>
                <a:cxn ang="0">
                  <a:pos x="0" y="T1"/>
                </a:cxn>
                <a:cxn ang="0">
                  <a:pos x="0" y="T2"/>
                </a:cxn>
              </a:cxnLst>
              <a:rect l="0" t="0" r="r" b="b"/>
              <a:pathLst>
                <a:path h="241">
                  <a:moveTo>
                    <a:pt x="0" y="241"/>
                  </a:moveTo>
                  <a:lnTo>
                    <a:pt x="0" y="0"/>
                  </a:lnTo>
                  <a:lnTo>
                    <a:pt x="0" y="241"/>
                  </a:lnTo>
                  <a:close/>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71" name="Freeform 150"/>
            <p:cNvSpPr>
              <a:spLocks/>
            </p:cNvSpPr>
            <p:nvPr/>
          </p:nvSpPr>
          <p:spPr bwMode="auto">
            <a:xfrm>
              <a:off x="822" y="2471"/>
              <a:ext cx="0" cy="27"/>
            </a:xfrm>
            <a:custGeom>
              <a:avLst/>
              <a:gdLst>
                <a:gd name="T0" fmla="*/ 241 h 241"/>
                <a:gd name="T1" fmla="*/ 0 h 241"/>
                <a:gd name="T2" fmla="*/ 241 h 241"/>
              </a:gdLst>
              <a:ahLst/>
              <a:cxnLst>
                <a:cxn ang="0">
                  <a:pos x="0" y="T0"/>
                </a:cxn>
                <a:cxn ang="0">
                  <a:pos x="0" y="T1"/>
                </a:cxn>
                <a:cxn ang="0">
                  <a:pos x="0" y="T2"/>
                </a:cxn>
              </a:cxnLst>
              <a:rect l="0" t="0" r="r" b="b"/>
              <a:pathLst>
                <a:path h="241">
                  <a:moveTo>
                    <a:pt x="0" y="241"/>
                  </a:moveTo>
                  <a:lnTo>
                    <a:pt x="0" y="0"/>
                  </a:lnTo>
                  <a:lnTo>
                    <a:pt x="0" y="241"/>
                  </a:lnTo>
                  <a:close/>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89" name="Freeform 151"/>
            <p:cNvSpPr>
              <a:spLocks/>
            </p:cNvSpPr>
            <p:nvPr/>
          </p:nvSpPr>
          <p:spPr bwMode="auto">
            <a:xfrm>
              <a:off x="944" y="2471"/>
              <a:ext cx="0" cy="27"/>
            </a:xfrm>
            <a:custGeom>
              <a:avLst/>
              <a:gdLst>
                <a:gd name="T0" fmla="*/ 241 h 241"/>
                <a:gd name="T1" fmla="*/ 0 h 241"/>
                <a:gd name="T2" fmla="*/ 241 h 241"/>
              </a:gdLst>
              <a:ahLst/>
              <a:cxnLst>
                <a:cxn ang="0">
                  <a:pos x="0" y="T0"/>
                </a:cxn>
                <a:cxn ang="0">
                  <a:pos x="0" y="T1"/>
                </a:cxn>
                <a:cxn ang="0">
                  <a:pos x="0" y="T2"/>
                </a:cxn>
              </a:cxnLst>
              <a:rect l="0" t="0" r="r" b="b"/>
              <a:pathLst>
                <a:path h="241">
                  <a:moveTo>
                    <a:pt x="0" y="241"/>
                  </a:moveTo>
                  <a:lnTo>
                    <a:pt x="0" y="0"/>
                  </a:lnTo>
                  <a:lnTo>
                    <a:pt x="0" y="241"/>
                  </a:lnTo>
                  <a:close/>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90" name="Freeform 152"/>
            <p:cNvSpPr>
              <a:spLocks/>
            </p:cNvSpPr>
            <p:nvPr/>
          </p:nvSpPr>
          <p:spPr bwMode="auto">
            <a:xfrm>
              <a:off x="1067" y="2471"/>
              <a:ext cx="0" cy="27"/>
            </a:xfrm>
            <a:custGeom>
              <a:avLst/>
              <a:gdLst>
                <a:gd name="T0" fmla="*/ 241 h 241"/>
                <a:gd name="T1" fmla="*/ 0 h 241"/>
                <a:gd name="T2" fmla="*/ 241 h 241"/>
              </a:gdLst>
              <a:ahLst/>
              <a:cxnLst>
                <a:cxn ang="0">
                  <a:pos x="0" y="T0"/>
                </a:cxn>
                <a:cxn ang="0">
                  <a:pos x="0" y="T1"/>
                </a:cxn>
                <a:cxn ang="0">
                  <a:pos x="0" y="T2"/>
                </a:cxn>
              </a:cxnLst>
              <a:rect l="0" t="0" r="r" b="b"/>
              <a:pathLst>
                <a:path h="241">
                  <a:moveTo>
                    <a:pt x="0" y="241"/>
                  </a:moveTo>
                  <a:lnTo>
                    <a:pt x="0" y="0"/>
                  </a:lnTo>
                  <a:lnTo>
                    <a:pt x="0" y="241"/>
                  </a:lnTo>
                  <a:close/>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91" name="Freeform 153"/>
            <p:cNvSpPr>
              <a:spLocks/>
            </p:cNvSpPr>
            <p:nvPr/>
          </p:nvSpPr>
          <p:spPr bwMode="auto">
            <a:xfrm>
              <a:off x="1189" y="2444"/>
              <a:ext cx="0" cy="54"/>
            </a:xfrm>
            <a:custGeom>
              <a:avLst/>
              <a:gdLst>
                <a:gd name="T0" fmla="*/ 482 h 482"/>
                <a:gd name="T1" fmla="*/ 0 h 482"/>
                <a:gd name="T2" fmla="*/ 482 h 482"/>
              </a:gdLst>
              <a:ahLst/>
              <a:cxnLst>
                <a:cxn ang="0">
                  <a:pos x="0" y="T0"/>
                </a:cxn>
                <a:cxn ang="0">
                  <a:pos x="0" y="T1"/>
                </a:cxn>
                <a:cxn ang="0">
                  <a:pos x="0" y="T2"/>
                </a:cxn>
              </a:cxnLst>
              <a:rect l="0" t="0" r="r" b="b"/>
              <a:pathLst>
                <a:path h="482">
                  <a:moveTo>
                    <a:pt x="0" y="482"/>
                  </a:moveTo>
                  <a:lnTo>
                    <a:pt x="0" y="0"/>
                  </a:lnTo>
                  <a:lnTo>
                    <a:pt x="0" y="482"/>
                  </a:lnTo>
                  <a:close/>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92" name="Rectangle 154"/>
            <p:cNvSpPr>
              <a:spLocks noChangeArrowheads="1"/>
            </p:cNvSpPr>
            <p:nvPr/>
          </p:nvSpPr>
          <p:spPr bwMode="auto">
            <a:xfrm>
              <a:off x="1133" y="2518"/>
              <a:ext cx="143"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Times New Roman" pitchFamily="18" charset="0"/>
                  <a:cs typeface="Arial" pitchFamily="34" charset="0"/>
                </a:rPr>
                <a:t>0.5</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2893" name="Freeform 155"/>
            <p:cNvSpPr>
              <a:spLocks/>
            </p:cNvSpPr>
            <p:nvPr/>
          </p:nvSpPr>
          <p:spPr bwMode="auto">
            <a:xfrm>
              <a:off x="1312" y="2471"/>
              <a:ext cx="0" cy="27"/>
            </a:xfrm>
            <a:custGeom>
              <a:avLst/>
              <a:gdLst>
                <a:gd name="T0" fmla="*/ 241 h 241"/>
                <a:gd name="T1" fmla="*/ 0 h 241"/>
                <a:gd name="T2" fmla="*/ 241 h 241"/>
              </a:gdLst>
              <a:ahLst/>
              <a:cxnLst>
                <a:cxn ang="0">
                  <a:pos x="0" y="T0"/>
                </a:cxn>
                <a:cxn ang="0">
                  <a:pos x="0" y="T1"/>
                </a:cxn>
                <a:cxn ang="0">
                  <a:pos x="0" y="T2"/>
                </a:cxn>
              </a:cxnLst>
              <a:rect l="0" t="0" r="r" b="b"/>
              <a:pathLst>
                <a:path h="241">
                  <a:moveTo>
                    <a:pt x="0" y="241"/>
                  </a:moveTo>
                  <a:lnTo>
                    <a:pt x="0" y="0"/>
                  </a:lnTo>
                  <a:lnTo>
                    <a:pt x="0" y="241"/>
                  </a:lnTo>
                  <a:close/>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94" name="Freeform 156"/>
            <p:cNvSpPr>
              <a:spLocks/>
            </p:cNvSpPr>
            <p:nvPr/>
          </p:nvSpPr>
          <p:spPr bwMode="auto">
            <a:xfrm>
              <a:off x="1435" y="2471"/>
              <a:ext cx="0" cy="27"/>
            </a:xfrm>
            <a:custGeom>
              <a:avLst/>
              <a:gdLst>
                <a:gd name="T0" fmla="*/ 241 h 241"/>
                <a:gd name="T1" fmla="*/ 0 h 241"/>
                <a:gd name="T2" fmla="*/ 241 h 241"/>
              </a:gdLst>
              <a:ahLst/>
              <a:cxnLst>
                <a:cxn ang="0">
                  <a:pos x="0" y="T0"/>
                </a:cxn>
                <a:cxn ang="0">
                  <a:pos x="0" y="T1"/>
                </a:cxn>
                <a:cxn ang="0">
                  <a:pos x="0" y="T2"/>
                </a:cxn>
              </a:cxnLst>
              <a:rect l="0" t="0" r="r" b="b"/>
              <a:pathLst>
                <a:path h="241">
                  <a:moveTo>
                    <a:pt x="0" y="241"/>
                  </a:moveTo>
                  <a:lnTo>
                    <a:pt x="0" y="0"/>
                  </a:lnTo>
                  <a:lnTo>
                    <a:pt x="0" y="241"/>
                  </a:lnTo>
                  <a:close/>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95" name="Freeform 157"/>
            <p:cNvSpPr>
              <a:spLocks/>
            </p:cNvSpPr>
            <p:nvPr/>
          </p:nvSpPr>
          <p:spPr bwMode="auto">
            <a:xfrm>
              <a:off x="1557" y="2471"/>
              <a:ext cx="0" cy="27"/>
            </a:xfrm>
            <a:custGeom>
              <a:avLst/>
              <a:gdLst>
                <a:gd name="T0" fmla="*/ 241 h 241"/>
                <a:gd name="T1" fmla="*/ 0 h 241"/>
                <a:gd name="T2" fmla="*/ 241 h 241"/>
              </a:gdLst>
              <a:ahLst/>
              <a:cxnLst>
                <a:cxn ang="0">
                  <a:pos x="0" y="T0"/>
                </a:cxn>
                <a:cxn ang="0">
                  <a:pos x="0" y="T1"/>
                </a:cxn>
                <a:cxn ang="0">
                  <a:pos x="0" y="T2"/>
                </a:cxn>
              </a:cxnLst>
              <a:rect l="0" t="0" r="r" b="b"/>
              <a:pathLst>
                <a:path h="241">
                  <a:moveTo>
                    <a:pt x="0" y="241"/>
                  </a:moveTo>
                  <a:lnTo>
                    <a:pt x="0" y="0"/>
                  </a:lnTo>
                  <a:lnTo>
                    <a:pt x="0" y="241"/>
                  </a:lnTo>
                  <a:close/>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96" name="Freeform 158"/>
            <p:cNvSpPr>
              <a:spLocks/>
            </p:cNvSpPr>
            <p:nvPr/>
          </p:nvSpPr>
          <p:spPr bwMode="auto">
            <a:xfrm>
              <a:off x="1680" y="2471"/>
              <a:ext cx="0" cy="27"/>
            </a:xfrm>
            <a:custGeom>
              <a:avLst/>
              <a:gdLst>
                <a:gd name="T0" fmla="*/ 241 h 241"/>
                <a:gd name="T1" fmla="*/ 0 h 241"/>
                <a:gd name="T2" fmla="*/ 241 h 241"/>
              </a:gdLst>
              <a:ahLst/>
              <a:cxnLst>
                <a:cxn ang="0">
                  <a:pos x="0" y="T0"/>
                </a:cxn>
                <a:cxn ang="0">
                  <a:pos x="0" y="T1"/>
                </a:cxn>
                <a:cxn ang="0">
                  <a:pos x="0" y="T2"/>
                </a:cxn>
              </a:cxnLst>
              <a:rect l="0" t="0" r="r" b="b"/>
              <a:pathLst>
                <a:path h="241">
                  <a:moveTo>
                    <a:pt x="0" y="241"/>
                  </a:moveTo>
                  <a:lnTo>
                    <a:pt x="0" y="0"/>
                  </a:lnTo>
                  <a:lnTo>
                    <a:pt x="0" y="241"/>
                  </a:lnTo>
                  <a:close/>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97" name="Freeform 159"/>
            <p:cNvSpPr>
              <a:spLocks/>
            </p:cNvSpPr>
            <p:nvPr/>
          </p:nvSpPr>
          <p:spPr bwMode="auto">
            <a:xfrm>
              <a:off x="1803" y="2444"/>
              <a:ext cx="0" cy="54"/>
            </a:xfrm>
            <a:custGeom>
              <a:avLst/>
              <a:gdLst>
                <a:gd name="T0" fmla="*/ 482 h 482"/>
                <a:gd name="T1" fmla="*/ 0 h 482"/>
                <a:gd name="T2" fmla="*/ 482 h 482"/>
              </a:gdLst>
              <a:ahLst/>
              <a:cxnLst>
                <a:cxn ang="0">
                  <a:pos x="0" y="T0"/>
                </a:cxn>
                <a:cxn ang="0">
                  <a:pos x="0" y="T1"/>
                </a:cxn>
                <a:cxn ang="0">
                  <a:pos x="0" y="T2"/>
                </a:cxn>
              </a:cxnLst>
              <a:rect l="0" t="0" r="r" b="b"/>
              <a:pathLst>
                <a:path h="482">
                  <a:moveTo>
                    <a:pt x="0" y="482"/>
                  </a:moveTo>
                  <a:lnTo>
                    <a:pt x="0" y="0"/>
                  </a:lnTo>
                  <a:lnTo>
                    <a:pt x="0" y="482"/>
                  </a:lnTo>
                  <a:close/>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98" name="Rectangle 160"/>
            <p:cNvSpPr>
              <a:spLocks noChangeArrowheads="1"/>
            </p:cNvSpPr>
            <p:nvPr/>
          </p:nvSpPr>
          <p:spPr bwMode="auto">
            <a:xfrm>
              <a:off x="1745" y="2518"/>
              <a:ext cx="143"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Times New Roman" pitchFamily="18" charset="0"/>
                  <a:cs typeface="Arial" pitchFamily="34" charset="0"/>
                </a:rPr>
                <a:t>1.0</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2899" name="Freeform 161"/>
            <p:cNvSpPr>
              <a:spLocks/>
            </p:cNvSpPr>
            <p:nvPr/>
          </p:nvSpPr>
          <p:spPr bwMode="auto">
            <a:xfrm>
              <a:off x="1925" y="2471"/>
              <a:ext cx="0" cy="27"/>
            </a:xfrm>
            <a:custGeom>
              <a:avLst/>
              <a:gdLst>
                <a:gd name="T0" fmla="*/ 241 h 241"/>
                <a:gd name="T1" fmla="*/ 0 h 241"/>
                <a:gd name="T2" fmla="*/ 241 h 241"/>
              </a:gdLst>
              <a:ahLst/>
              <a:cxnLst>
                <a:cxn ang="0">
                  <a:pos x="0" y="T0"/>
                </a:cxn>
                <a:cxn ang="0">
                  <a:pos x="0" y="T1"/>
                </a:cxn>
                <a:cxn ang="0">
                  <a:pos x="0" y="T2"/>
                </a:cxn>
              </a:cxnLst>
              <a:rect l="0" t="0" r="r" b="b"/>
              <a:pathLst>
                <a:path h="241">
                  <a:moveTo>
                    <a:pt x="0" y="241"/>
                  </a:moveTo>
                  <a:lnTo>
                    <a:pt x="0" y="0"/>
                  </a:lnTo>
                  <a:lnTo>
                    <a:pt x="0" y="241"/>
                  </a:lnTo>
                  <a:close/>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00" name="Freeform 162"/>
            <p:cNvSpPr>
              <a:spLocks/>
            </p:cNvSpPr>
            <p:nvPr/>
          </p:nvSpPr>
          <p:spPr bwMode="auto">
            <a:xfrm>
              <a:off x="2048" y="2471"/>
              <a:ext cx="0" cy="27"/>
            </a:xfrm>
            <a:custGeom>
              <a:avLst/>
              <a:gdLst>
                <a:gd name="T0" fmla="*/ 241 h 241"/>
                <a:gd name="T1" fmla="*/ 0 h 241"/>
                <a:gd name="T2" fmla="*/ 241 h 241"/>
              </a:gdLst>
              <a:ahLst/>
              <a:cxnLst>
                <a:cxn ang="0">
                  <a:pos x="0" y="T0"/>
                </a:cxn>
                <a:cxn ang="0">
                  <a:pos x="0" y="T1"/>
                </a:cxn>
                <a:cxn ang="0">
                  <a:pos x="0" y="T2"/>
                </a:cxn>
              </a:cxnLst>
              <a:rect l="0" t="0" r="r" b="b"/>
              <a:pathLst>
                <a:path h="241">
                  <a:moveTo>
                    <a:pt x="0" y="241"/>
                  </a:moveTo>
                  <a:lnTo>
                    <a:pt x="0" y="0"/>
                  </a:lnTo>
                  <a:lnTo>
                    <a:pt x="0" y="241"/>
                  </a:lnTo>
                  <a:close/>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01" name="Freeform 163"/>
            <p:cNvSpPr>
              <a:spLocks/>
            </p:cNvSpPr>
            <p:nvPr/>
          </p:nvSpPr>
          <p:spPr bwMode="auto">
            <a:xfrm>
              <a:off x="2170" y="2471"/>
              <a:ext cx="0" cy="27"/>
            </a:xfrm>
            <a:custGeom>
              <a:avLst/>
              <a:gdLst>
                <a:gd name="T0" fmla="*/ 241 h 241"/>
                <a:gd name="T1" fmla="*/ 0 h 241"/>
                <a:gd name="T2" fmla="*/ 241 h 241"/>
              </a:gdLst>
              <a:ahLst/>
              <a:cxnLst>
                <a:cxn ang="0">
                  <a:pos x="0" y="T0"/>
                </a:cxn>
                <a:cxn ang="0">
                  <a:pos x="0" y="T1"/>
                </a:cxn>
                <a:cxn ang="0">
                  <a:pos x="0" y="T2"/>
                </a:cxn>
              </a:cxnLst>
              <a:rect l="0" t="0" r="r" b="b"/>
              <a:pathLst>
                <a:path h="241">
                  <a:moveTo>
                    <a:pt x="0" y="241"/>
                  </a:moveTo>
                  <a:lnTo>
                    <a:pt x="0" y="0"/>
                  </a:lnTo>
                  <a:lnTo>
                    <a:pt x="0" y="241"/>
                  </a:lnTo>
                  <a:close/>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02" name="Freeform 164"/>
            <p:cNvSpPr>
              <a:spLocks/>
            </p:cNvSpPr>
            <p:nvPr/>
          </p:nvSpPr>
          <p:spPr bwMode="auto">
            <a:xfrm>
              <a:off x="2293" y="2471"/>
              <a:ext cx="0" cy="27"/>
            </a:xfrm>
            <a:custGeom>
              <a:avLst/>
              <a:gdLst>
                <a:gd name="T0" fmla="*/ 241 h 241"/>
                <a:gd name="T1" fmla="*/ 0 h 241"/>
                <a:gd name="T2" fmla="*/ 241 h 241"/>
              </a:gdLst>
              <a:ahLst/>
              <a:cxnLst>
                <a:cxn ang="0">
                  <a:pos x="0" y="T0"/>
                </a:cxn>
                <a:cxn ang="0">
                  <a:pos x="0" y="T1"/>
                </a:cxn>
                <a:cxn ang="0">
                  <a:pos x="0" y="T2"/>
                </a:cxn>
              </a:cxnLst>
              <a:rect l="0" t="0" r="r" b="b"/>
              <a:pathLst>
                <a:path h="241">
                  <a:moveTo>
                    <a:pt x="0" y="241"/>
                  </a:moveTo>
                  <a:lnTo>
                    <a:pt x="0" y="0"/>
                  </a:lnTo>
                  <a:lnTo>
                    <a:pt x="0" y="241"/>
                  </a:lnTo>
                  <a:close/>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03" name="Freeform 165"/>
            <p:cNvSpPr>
              <a:spLocks/>
            </p:cNvSpPr>
            <p:nvPr/>
          </p:nvSpPr>
          <p:spPr bwMode="auto">
            <a:xfrm>
              <a:off x="2416" y="2444"/>
              <a:ext cx="0" cy="54"/>
            </a:xfrm>
            <a:custGeom>
              <a:avLst/>
              <a:gdLst>
                <a:gd name="T0" fmla="*/ 482 h 482"/>
                <a:gd name="T1" fmla="*/ 0 h 482"/>
                <a:gd name="T2" fmla="*/ 482 h 482"/>
              </a:gdLst>
              <a:ahLst/>
              <a:cxnLst>
                <a:cxn ang="0">
                  <a:pos x="0" y="T0"/>
                </a:cxn>
                <a:cxn ang="0">
                  <a:pos x="0" y="T1"/>
                </a:cxn>
                <a:cxn ang="0">
                  <a:pos x="0" y="T2"/>
                </a:cxn>
              </a:cxnLst>
              <a:rect l="0" t="0" r="r" b="b"/>
              <a:pathLst>
                <a:path h="482">
                  <a:moveTo>
                    <a:pt x="0" y="482"/>
                  </a:moveTo>
                  <a:lnTo>
                    <a:pt x="0" y="0"/>
                  </a:lnTo>
                  <a:lnTo>
                    <a:pt x="0" y="482"/>
                  </a:lnTo>
                  <a:close/>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04" name="Rectangle 166"/>
            <p:cNvSpPr>
              <a:spLocks noChangeArrowheads="1"/>
            </p:cNvSpPr>
            <p:nvPr/>
          </p:nvSpPr>
          <p:spPr bwMode="auto">
            <a:xfrm>
              <a:off x="2326" y="2518"/>
              <a:ext cx="143"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Times New Roman" pitchFamily="18" charset="0"/>
                  <a:cs typeface="Arial" pitchFamily="34" charset="0"/>
                </a:rPr>
                <a:t>1.5</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2905" name="Freeform 167"/>
            <p:cNvSpPr>
              <a:spLocks/>
            </p:cNvSpPr>
            <p:nvPr/>
          </p:nvSpPr>
          <p:spPr bwMode="auto">
            <a:xfrm>
              <a:off x="577" y="608"/>
              <a:ext cx="0" cy="1890"/>
            </a:xfrm>
            <a:custGeom>
              <a:avLst/>
              <a:gdLst>
                <a:gd name="T0" fmla="*/ 17008 h 17008"/>
                <a:gd name="T1" fmla="*/ 0 h 17008"/>
                <a:gd name="T2" fmla="*/ 17008 h 17008"/>
              </a:gdLst>
              <a:ahLst/>
              <a:cxnLst>
                <a:cxn ang="0">
                  <a:pos x="0" y="T0"/>
                </a:cxn>
                <a:cxn ang="0">
                  <a:pos x="0" y="T1"/>
                </a:cxn>
                <a:cxn ang="0">
                  <a:pos x="0" y="T2"/>
                </a:cxn>
              </a:cxnLst>
              <a:rect l="0" t="0" r="r" b="b"/>
              <a:pathLst>
                <a:path h="17008">
                  <a:moveTo>
                    <a:pt x="0" y="17008"/>
                  </a:moveTo>
                  <a:lnTo>
                    <a:pt x="0" y="0"/>
                  </a:lnTo>
                  <a:lnTo>
                    <a:pt x="0" y="17008"/>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06" name="Freeform 168"/>
            <p:cNvSpPr>
              <a:spLocks/>
            </p:cNvSpPr>
            <p:nvPr/>
          </p:nvSpPr>
          <p:spPr bwMode="auto">
            <a:xfrm>
              <a:off x="577" y="2498"/>
              <a:ext cx="53" cy="0"/>
            </a:xfrm>
            <a:custGeom>
              <a:avLst/>
              <a:gdLst>
                <a:gd name="T0" fmla="*/ 0 w 482"/>
                <a:gd name="T1" fmla="*/ 482 w 482"/>
                <a:gd name="T2" fmla="*/ 0 w 482"/>
              </a:gdLst>
              <a:ahLst/>
              <a:cxnLst>
                <a:cxn ang="0">
                  <a:pos x="T0" y="0"/>
                </a:cxn>
                <a:cxn ang="0">
                  <a:pos x="T1" y="0"/>
                </a:cxn>
                <a:cxn ang="0">
                  <a:pos x="T2" y="0"/>
                </a:cxn>
              </a:cxnLst>
              <a:rect l="0" t="0" r="r" b="b"/>
              <a:pathLst>
                <a:path w="482">
                  <a:moveTo>
                    <a:pt x="0" y="0"/>
                  </a:moveTo>
                  <a:lnTo>
                    <a:pt x="482" y="0"/>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07" name="Freeform 169"/>
            <p:cNvSpPr>
              <a:spLocks/>
            </p:cNvSpPr>
            <p:nvPr/>
          </p:nvSpPr>
          <p:spPr bwMode="auto">
            <a:xfrm>
              <a:off x="577" y="2419"/>
              <a:ext cx="26" cy="0"/>
            </a:xfrm>
            <a:custGeom>
              <a:avLst/>
              <a:gdLst>
                <a:gd name="T0" fmla="*/ 0 w 241"/>
                <a:gd name="T1" fmla="*/ 241 w 241"/>
                <a:gd name="T2" fmla="*/ 0 w 241"/>
              </a:gdLst>
              <a:ahLst/>
              <a:cxnLst>
                <a:cxn ang="0">
                  <a:pos x="T0" y="0"/>
                </a:cxn>
                <a:cxn ang="0">
                  <a:pos x="T1" y="0"/>
                </a:cxn>
                <a:cxn ang="0">
                  <a:pos x="T2" y="0"/>
                </a:cxn>
              </a:cxnLst>
              <a:rect l="0" t="0" r="r" b="b"/>
              <a:pathLst>
                <a:path w="241">
                  <a:moveTo>
                    <a:pt x="0" y="0"/>
                  </a:moveTo>
                  <a:lnTo>
                    <a:pt x="241" y="0"/>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08" name="Freeform 170"/>
            <p:cNvSpPr>
              <a:spLocks/>
            </p:cNvSpPr>
            <p:nvPr/>
          </p:nvSpPr>
          <p:spPr bwMode="auto">
            <a:xfrm>
              <a:off x="577" y="2341"/>
              <a:ext cx="26" cy="0"/>
            </a:xfrm>
            <a:custGeom>
              <a:avLst/>
              <a:gdLst>
                <a:gd name="T0" fmla="*/ 0 w 241"/>
                <a:gd name="T1" fmla="*/ 241 w 241"/>
                <a:gd name="T2" fmla="*/ 0 w 241"/>
              </a:gdLst>
              <a:ahLst/>
              <a:cxnLst>
                <a:cxn ang="0">
                  <a:pos x="T0" y="0"/>
                </a:cxn>
                <a:cxn ang="0">
                  <a:pos x="T1" y="0"/>
                </a:cxn>
                <a:cxn ang="0">
                  <a:pos x="T2" y="0"/>
                </a:cxn>
              </a:cxnLst>
              <a:rect l="0" t="0" r="r" b="b"/>
              <a:pathLst>
                <a:path w="241">
                  <a:moveTo>
                    <a:pt x="0" y="0"/>
                  </a:moveTo>
                  <a:lnTo>
                    <a:pt x="241" y="0"/>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09" name="Freeform 171"/>
            <p:cNvSpPr>
              <a:spLocks/>
            </p:cNvSpPr>
            <p:nvPr/>
          </p:nvSpPr>
          <p:spPr bwMode="auto">
            <a:xfrm>
              <a:off x="577" y="2262"/>
              <a:ext cx="26" cy="0"/>
            </a:xfrm>
            <a:custGeom>
              <a:avLst/>
              <a:gdLst>
                <a:gd name="T0" fmla="*/ 0 w 241"/>
                <a:gd name="T1" fmla="*/ 241 w 241"/>
                <a:gd name="T2" fmla="*/ 0 w 241"/>
              </a:gdLst>
              <a:ahLst/>
              <a:cxnLst>
                <a:cxn ang="0">
                  <a:pos x="T0" y="0"/>
                </a:cxn>
                <a:cxn ang="0">
                  <a:pos x="T1" y="0"/>
                </a:cxn>
                <a:cxn ang="0">
                  <a:pos x="T2" y="0"/>
                </a:cxn>
              </a:cxnLst>
              <a:rect l="0" t="0" r="r" b="b"/>
              <a:pathLst>
                <a:path w="241">
                  <a:moveTo>
                    <a:pt x="0" y="0"/>
                  </a:moveTo>
                  <a:lnTo>
                    <a:pt x="241" y="0"/>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10" name="Freeform 172"/>
            <p:cNvSpPr>
              <a:spLocks/>
            </p:cNvSpPr>
            <p:nvPr/>
          </p:nvSpPr>
          <p:spPr bwMode="auto">
            <a:xfrm>
              <a:off x="577" y="2183"/>
              <a:ext cx="53" cy="0"/>
            </a:xfrm>
            <a:custGeom>
              <a:avLst/>
              <a:gdLst>
                <a:gd name="T0" fmla="*/ 0 w 482"/>
                <a:gd name="T1" fmla="*/ 482 w 482"/>
                <a:gd name="T2" fmla="*/ 0 w 482"/>
              </a:gdLst>
              <a:ahLst/>
              <a:cxnLst>
                <a:cxn ang="0">
                  <a:pos x="T0" y="0"/>
                </a:cxn>
                <a:cxn ang="0">
                  <a:pos x="T1" y="0"/>
                </a:cxn>
                <a:cxn ang="0">
                  <a:pos x="T2" y="0"/>
                </a:cxn>
              </a:cxnLst>
              <a:rect l="0" t="0" r="r" b="b"/>
              <a:pathLst>
                <a:path w="482">
                  <a:moveTo>
                    <a:pt x="0" y="0"/>
                  </a:moveTo>
                  <a:lnTo>
                    <a:pt x="482" y="0"/>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11" name="Freeform 173"/>
            <p:cNvSpPr>
              <a:spLocks/>
            </p:cNvSpPr>
            <p:nvPr/>
          </p:nvSpPr>
          <p:spPr bwMode="auto">
            <a:xfrm>
              <a:off x="577" y="2104"/>
              <a:ext cx="26" cy="0"/>
            </a:xfrm>
            <a:custGeom>
              <a:avLst/>
              <a:gdLst>
                <a:gd name="T0" fmla="*/ 0 w 241"/>
                <a:gd name="T1" fmla="*/ 241 w 241"/>
                <a:gd name="T2" fmla="*/ 0 w 241"/>
              </a:gdLst>
              <a:ahLst/>
              <a:cxnLst>
                <a:cxn ang="0">
                  <a:pos x="T0" y="0"/>
                </a:cxn>
                <a:cxn ang="0">
                  <a:pos x="T1" y="0"/>
                </a:cxn>
                <a:cxn ang="0">
                  <a:pos x="T2" y="0"/>
                </a:cxn>
              </a:cxnLst>
              <a:rect l="0" t="0" r="r" b="b"/>
              <a:pathLst>
                <a:path w="241">
                  <a:moveTo>
                    <a:pt x="0" y="0"/>
                  </a:moveTo>
                  <a:lnTo>
                    <a:pt x="241" y="0"/>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72" name="Freeform 174"/>
            <p:cNvSpPr>
              <a:spLocks/>
            </p:cNvSpPr>
            <p:nvPr/>
          </p:nvSpPr>
          <p:spPr bwMode="auto">
            <a:xfrm>
              <a:off x="577" y="2026"/>
              <a:ext cx="26" cy="0"/>
            </a:xfrm>
            <a:custGeom>
              <a:avLst/>
              <a:gdLst>
                <a:gd name="T0" fmla="*/ 0 w 241"/>
                <a:gd name="T1" fmla="*/ 241 w 241"/>
                <a:gd name="T2" fmla="*/ 0 w 241"/>
              </a:gdLst>
              <a:ahLst/>
              <a:cxnLst>
                <a:cxn ang="0">
                  <a:pos x="T0" y="0"/>
                </a:cxn>
                <a:cxn ang="0">
                  <a:pos x="T1" y="0"/>
                </a:cxn>
                <a:cxn ang="0">
                  <a:pos x="T2" y="0"/>
                </a:cxn>
              </a:cxnLst>
              <a:rect l="0" t="0" r="r" b="b"/>
              <a:pathLst>
                <a:path w="241">
                  <a:moveTo>
                    <a:pt x="0" y="0"/>
                  </a:moveTo>
                  <a:lnTo>
                    <a:pt x="241" y="0"/>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73" name="Freeform 175"/>
            <p:cNvSpPr>
              <a:spLocks/>
            </p:cNvSpPr>
            <p:nvPr/>
          </p:nvSpPr>
          <p:spPr bwMode="auto">
            <a:xfrm>
              <a:off x="577" y="1947"/>
              <a:ext cx="26" cy="0"/>
            </a:xfrm>
            <a:custGeom>
              <a:avLst/>
              <a:gdLst>
                <a:gd name="T0" fmla="*/ 0 w 241"/>
                <a:gd name="T1" fmla="*/ 241 w 241"/>
                <a:gd name="T2" fmla="*/ 0 w 241"/>
              </a:gdLst>
              <a:ahLst/>
              <a:cxnLst>
                <a:cxn ang="0">
                  <a:pos x="T0" y="0"/>
                </a:cxn>
                <a:cxn ang="0">
                  <a:pos x="T1" y="0"/>
                </a:cxn>
                <a:cxn ang="0">
                  <a:pos x="T2" y="0"/>
                </a:cxn>
              </a:cxnLst>
              <a:rect l="0" t="0" r="r" b="b"/>
              <a:pathLst>
                <a:path w="241">
                  <a:moveTo>
                    <a:pt x="0" y="0"/>
                  </a:moveTo>
                  <a:lnTo>
                    <a:pt x="241" y="0"/>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74" name="Freeform 176"/>
            <p:cNvSpPr>
              <a:spLocks/>
            </p:cNvSpPr>
            <p:nvPr/>
          </p:nvSpPr>
          <p:spPr bwMode="auto">
            <a:xfrm>
              <a:off x="577" y="1868"/>
              <a:ext cx="53" cy="0"/>
            </a:xfrm>
            <a:custGeom>
              <a:avLst/>
              <a:gdLst>
                <a:gd name="T0" fmla="*/ 0 w 482"/>
                <a:gd name="T1" fmla="*/ 482 w 482"/>
                <a:gd name="T2" fmla="*/ 0 w 482"/>
              </a:gdLst>
              <a:ahLst/>
              <a:cxnLst>
                <a:cxn ang="0">
                  <a:pos x="T0" y="0"/>
                </a:cxn>
                <a:cxn ang="0">
                  <a:pos x="T1" y="0"/>
                </a:cxn>
                <a:cxn ang="0">
                  <a:pos x="T2" y="0"/>
                </a:cxn>
              </a:cxnLst>
              <a:rect l="0" t="0" r="r" b="b"/>
              <a:pathLst>
                <a:path w="482">
                  <a:moveTo>
                    <a:pt x="0" y="0"/>
                  </a:moveTo>
                  <a:lnTo>
                    <a:pt x="482" y="0"/>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75" name="Freeform 177"/>
            <p:cNvSpPr>
              <a:spLocks/>
            </p:cNvSpPr>
            <p:nvPr/>
          </p:nvSpPr>
          <p:spPr bwMode="auto">
            <a:xfrm>
              <a:off x="577" y="1789"/>
              <a:ext cx="26" cy="0"/>
            </a:xfrm>
            <a:custGeom>
              <a:avLst/>
              <a:gdLst>
                <a:gd name="T0" fmla="*/ 0 w 241"/>
                <a:gd name="T1" fmla="*/ 241 w 241"/>
                <a:gd name="T2" fmla="*/ 0 w 241"/>
              </a:gdLst>
              <a:ahLst/>
              <a:cxnLst>
                <a:cxn ang="0">
                  <a:pos x="T0" y="0"/>
                </a:cxn>
                <a:cxn ang="0">
                  <a:pos x="T1" y="0"/>
                </a:cxn>
                <a:cxn ang="0">
                  <a:pos x="T2" y="0"/>
                </a:cxn>
              </a:cxnLst>
              <a:rect l="0" t="0" r="r" b="b"/>
              <a:pathLst>
                <a:path w="241">
                  <a:moveTo>
                    <a:pt x="0" y="0"/>
                  </a:moveTo>
                  <a:lnTo>
                    <a:pt x="241" y="0"/>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76" name="Freeform 178"/>
            <p:cNvSpPr>
              <a:spLocks/>
            </p:cNvSpPr>
            <p:nvPr/>
          </p:nvSpPr>
          <p:spPr bwMode="auto">
            <a:xfrm>
              <a:off x="577" y="1711"/>
              <a:ext cx="26" cy="0"/>
            </a:xfrm>
            <a:custGeom>
              <a:avLst/>
              <a:gdLst>
                <a:gd name="T0" fmla="*/ 0 w 241"/>
                <a:gd name="T1" fmla="*/ 241 w 241"/>
                <a:gd name="T2" fmla="*/ 0 w 241"/>
              </a:gdLst>
              <a:ahLst/>
              <a:cxnLst>
                <a:cxn ang="0">
                  <a:pos x="T0" y="0"/>
                </a:cxn>
                <a:cxn ang="0">
                  <a:pos x="T1" y="0"/>
                </a:cxn>
                <a:cxn ang="0">
                  <a:pos x="T2" y="0"/>
                </a:cxn>
              </a:cxnLst>
              <a:rect l="0" t="0" r="r" b="b"/>
              <a:pathLst>
                <a:path w="241">
                  <a:moveTo>
                    <a:pt x="0" y="0"/>
                  </a:moveTo>
                  <a:lnTo>
                    <a:pt x="241" y="0"/>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77" name="Freeform 179"/>
            <p:cNvSpPr>
              <a:spLocks/>
            </p:cNvSpPr>
            <p:nvPr/>
          </p:nvSpPr>
          <p:spPr bwMode="auto">
            <a:xfrm>
              <a:off x="577" y="1632"/>
              <a:ext cx="26" cy="0"/>
            </a:xfrm>
            <a:custGeom>
              <a:avLst/>
              <a:gdLst>
                <a:gd name="T0" fmla="*/ 0 w 241"/>
                <a:gd name="T1" fmla="*/ 241 w 241"/>
                <a:gd name="T2" fmla="*/ 0 w 241"/>
              </a:gdLst>
              <a:ahLst/>
              <a:cxnLst>
                <a:cxn ang="0">
                  <a:pos x="T0" y="0"/>
                </a:cxn>
                <a:cxn ang="0">
                  <a:pos x="T1" y="0"/>
                </a:cxn>
                <a:cxn ang="0">
                  <a:pos x="T2" y="0"/>
                </a:cxn>
              </a:cxnLst>
              <a:rect l="0" t="0" r="r" b="b"/>
              <a:pathLst>
                <a:path w="241">
                  <a:moveTo>
                    <a:pt x="0" y="0"/>
                  </a:moveTo>
                  <a:lnTo>
                    <a:pt x="241" y="0"/>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78" name="Freeform 180"/>
            <p:cNvSpPr>
              <a:spLocks/>
            </p:cNvSpPr>
            <p:nvPr/>
          </p:nvSpPr>
          <p:spPr bwMode="auto">
            <a:xfrm>
              <a:off x="577" y="1553"/>
              <a:ext cx="53" cy="0"/>
            </a:xfrm>
            <a:custGeom>
              <a:avLst/>
              <a:gdLst>
                <a:gd name="T0" fmla="*/ 0 w 482"/>
                <a:gd name="T1" fmla="*/ 482 w 482"/>
                <a:gd name="T2" fmla="*/ 0 w 482"/>
              </a:gdLst>
              <a:ahLst/>
              <a:cxnLst>
                <a:cxn ang="0">
                  <a:pos x="T0" y="0"/>
                </a:cxn>
                <a:cxn ang="0">
                  <a:pos x="T1" y="0"/>
                </a:cxn>
                <a:cxn ang="0">
                  <a:pos x="T2" y="0"/>
                </a:cxn>
              </a:cxnLst>
              <a:rect l="0" t="0" r="r" b="b"/>
              <a:pathLst>
                <a:path w="482">
                  <a:moveTo>
                    <a:pt x="0" y="0"/>
                  </a:moveTo>
                  <a:lnTo>
                    <a:pt x="482" y="0"/>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79" name="Freeform 181"/>
            <p:cNvSpPr>
              <a:spLocks/>
            </p:cNvSpPr>
            <p:nvPr/>
          </p:nvSpPr>
          <p:spPr bwMode="auto">
            <a:xfrm>
              <a:off x="577" y="1474"/>
              <a:ext cx="26" cy="0"/>
            </a:xfrm>
            <a:custGeom>
              <a:avLst/>
              <a:gdLst>
                <a:gd name="T0" fmla="*/ 0 w 241"/>
                <a:gd name="T1" fmla="*/ 241 w 241"/>
                <a:gd name="T2" fmla="*/ 0 w 241"/>
              </a:gdLst>
              <a:ahLst/>
              <a:cxnLst>
                <a:cxn ang="0">
                  <a:pos x="T0" y="0"/>
                </a:cxn>
                <a:cxn ang="0">
                  <a:pos x="T1" y="0"/>
                </a:cxn>
                <a:cxn ang="0">
                  <a:pos x="T2" y="0"/>
                </a:cxn>
              </a:cxnLst>
              <a:rect l="0" t="0" r="r" b="b"/>
              <a:pathLst>
                <a:path w="241">
                  <a:moveTo>
                    <a:pt x="0" y="0"/>
                  </a:moveTo>
                  <a:lnTo>
                    <a:pt x="241" y="0"/>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80" name="Freeform 182"/>
            <p:cNvSpPr>
              <a:spLocks/>
            </p:cNvSpPr>
            <p:nvPr/>
          </p:nvSpPr>
          <p:spPr bwMode="auto">
            <a:xfrm>
              <a:off x="577" y="1396"/>
              <a:ext cx="26" cy="0"/>
            </a:xfrm>
            <a:custGeom>
              <a:avLst/>
              <a:gdLst>
                <a:gd name="T0" fmla="*/ 0 w 241"/>
                <a:gd name="T1" fmla="*/ 241 w 241"/>
                <a:gd name="T2" fmla="*/ 0 w 241"/>
              </a:gdLst>
              <a:ahLst/>
              <a:cxnLst>
                <a:cxn ang="0">
                  <a:pos x="T0" y="0"/>
                </a:cxn>
                <a:cxn ang="0">
                  <a:pos x="T1" y="0"/>
                </a:cxn>
                <a:cxn ang="0">
                  <a:pos x="T2" y="0"/>
                </a:cxn>
              </a:cxnLst>
              <a:rect l="0" t="0" r="r" b="b"/>
              <a:pathLst>
                <a:path w="241">
                  <a:moveTo>
                    <a:pt x="0" y="0"/>
                  </a:moveTo>
                  <a:lnTo>
                    <a:pt x="241" y="0"/>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81" name="Freeform 183"/>
            <p:cNvSpPr>
              <a:spLocks/>
            </p:cNvSpPr>
            <p:nvPr/>
          </p:nvSpPr>
          <p:spPr bwMode="auto">
            <a:xfrm>
              <a:off x="577" y="1316"/>
              <a:ext cx="26" cy="0"/>
            </a:xfrm>
            <a:custGeom>
              <a:avLst/>
              <a:gdLst>
                <a:gd name="T0" fmla="*/ 0 w 241"/>
                <a:gd name="T1" fmla="*/ 241 w 241"/>
                <a:gd name="T2" fmla="*/ 0 w 241"/>
              </a:gdLst>
              <a:ahLst/>
              <a:cxnLst>
                <a:cxn ang="0">
                  <a:pos x="T0" y="0"/>
                </a:cxn>
                <a:cxn ang="0">
                  <a:pos x="T1" y="0"/>
                </a:cxn>
                <a:cxn ang="0">
                  <a:pos x="T2" y="0"/>
                </a:cxn>
              </a:cxnLst>
              <a:rect l="0" t="0" r="r" b="b"/>
              <a:pathLst>
                <a:path w="241">
                  <a:moveTo>
                    <a:pt x="0" y="0"/>
                  </a:moveTo>
                  <a:lnTo>
                    <a:pt x="241" y="0"/>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82" name="Freeform 184"/>
            <p:cNvSpPr>
              <a:spLocks/>
            </p:cNvSpPr>
            <p:nvPr/>
          </p:nvSpPr>
          <p:spPr bwMode="auto">
            <a:xfrm>
              <a:off x="577" y="1238"/>
              <a:ext cx="53" cy="0"/>
            </a:xfrm>
            <a:custGeom>
              <a:avLst/>
              <a:gdLst>
                <a:gd name="T0" fmla="*/ 0 w 482"/>
                <a:gd name="T1" fmla="*/ 482 w 482"/>
                <a:gd name="T2" fmla="*/ 0 w 482"/>
              </a:gdLst>
              <a:ahLst/>
              <a:cxnLst>
                <a:cxn ang="0">
                  <a:pos x="T0" y="0"/>
                </a:cxn>
                <a:cxn ang="0">
                  <a:pos x="T1" y="0"/>
                </a:cxn>
                <a:cxn ang="0">
                  <a:pos x="T2" y="0"/>
                </a:cxn>
              </a:cxnLst>
              <a:rect l="0" t="0" r="r" b="b"/>
              <a:pathLst>
                <a:path w="482">
                  <a:moveTo>
                    <a:pt x="0" y="0"/>
                  </a:moveTo>
                  <a:lnTo>
                    <a:pt x="482" y="0"/>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83" name="Freeform 185"/>
            <p:cNvSpPr>
              <a:spLocks/>
            </p:cNvSpPr>
            <p:nvPr/>
          </p:nvSpPr>
          <p:spPr bwMode="auto">
            <a:xfrm>
              <a:off x="577" y="1159"/>
              <a:ext cx="26" cy="0"/>
            </a:xfrm>
            <a:custGeom>
              <a:avLst/>
              <a:gdLst>
                <a:gd name="T0" fmla="*/ 0 w 241"/>
                <a:gd name="T1" fmla="*/ 241 w 241"/>
                <a:gd name="T2" fmla="*/ 0 w 241"/>
              </a:gdLst>
              <a:ahLst/>
              <a:cxnLst>
                <a:cxn ang="0">
                  <a:pos x="T0" y="0"/>
                </a:cxn>
                <a:cxn ang="0">
                  <a:pos x="T1" y="0"/>
                </a:cxn>
                <a:cxn ang="0">
                  <a:pos x="T2" y="0"/>
                </a:cxn>
              </a:cxnLst>
              <a:rect l="0" t="0" r="r" b="b"/>
              <a:pathLst>
                <a:path w="241">
                  <a:moveTo>
                    <a:pt x="0" y="0"/>
                  </a:moveTo>
                  <a:lnTo>
                    <a:pt x="241" y="0"/>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84" name="Freeform 186"/>
            <p:cNvSpPr>
              <a:spLocks/>
            </p:cNvSpPr>
            <p:nvPr/>
          </p:nvSpPr>
          <p:spPr bwMode="auto">
            <a:xfrm>
              <a:off x="577" y="1080"/>
              <a:ext cx="26" cy="0"/>
            </a:xfrm>
            <a:custGeom>
              <a:avLst/>
              <a:gdLst>
                <a:gd name="T0" fmla="*/ 0 w 241"/>
                <a:gd name="T1" fmla="*/ 241 w 241"/>
                <a:gd name="T2" fmla="*/ 0 w 241"/>
              </a:gdLst>
              <a:ahLst/>
              <a:cxnLst>
                <a:cxn ang="0">
                  <a:pos x="T0" y="0"/>
                </a:cxn>
                <a:cxn ang="0">
                  <a:pos x="T1" y="0"/>
                </a:cxn>
                <a:cxn ang="0">
                  <a:pos x="T2" y="0"/>
                </a:cxn>
              </a:cxnLst>
              <a:rect l="0" t="0" r="r" b="b"/>
              <a:pathLst>
                <a:path w="241">
                  <a:moveTo>
                    <a:pt x="0" y="0"/>
                  </a:moveTo>
                  <a:lnTo>
                    <a:pt x="241" y="0"/>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85" name="Freeform 187"/>
            <p:cNvSpPr>
              <a:spLocks/>
            </p:cNvSpPr>
            <p:nvPr/>
          </p:nvSpPr>
          <p:spPr bwMode="auto">
            <a:xfrm>
              <a:off x="577" y="1001"/>
              <a:ext cx="26" cy="0"/>
            </a:xfrm>
            <a:custGeom>
              <a:avLst/>
              <a:gdLst>
                <a:gd name="T0" fmla="*/ 0 w 241"/>
                <a:gd name="T1" fmla="*/ 241 w 241"/>
                <a:gd name="T2" fmla="*/ 0 w 241"/>
              </a:gdLst>
              <a:ahLst/>
              <a:cxnLst>
                <a:cxn ang="0">
                  <a:pos x="T0" y="0"/>
                </a:cxn>
                <a:cxn ang="0">
                  <a:pos x="T1" y="0"/>
                </a:cxn>
                <a:cxn ang="0">
                  <a:pos x="T2" y="0"/>
                </a:cxn>
              </a:cxnLst>
              <a:rect l="0" t="0" r="r" b="b"/>
              <a:pathLst>
                <a:path w="241">
                  <a:moveTo>
                    <a:pt x="0" y="0"/>
                  </a:moveTo>
                  <a:lnTo>
                    <a:pt x="241" y="0"/>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86" name="Freeform 188"/>
            <p:cNvSpPr>
              <a:spLocks/>
            </p:cNvSpPr>
            <p:nvPr/>
          </p:nvSpPr>
          <p:spPr bwMode="auto">
            <a:xfrm>
              <a:off x="577" y="923"/>
              <a:ext cx="53" cy="0"/>
            </a:xfrm>
            <a:custGeom>
              <a:avLst/>
              <a:gdLst>
                <a:gd name="T0" fmla="*/ 0 w 482"/>
                <a:gd name="T1" fmla="*/ 482 w 482"/>
                <a:gd name="T2" fmla="*/ 0 w 482"/>
              </a:gdLst>
              <a:ahLst/>
              <a:cxnLst>
                <a:cxn ang="0">
                  <a:pos x="T0" y="0"/>
                </a:cxn>
                <a:cxn ang="0">
                  <a:pos x="T1" y="0"/>
                </a:cxn>
                <a:cxn ang="0">
                  <a:pos x="T2" y="0"/>
                </a:cxn>
              </a:cxnLst>
              <a:rect l="0" t="0" r="r" b="b"/>
              <a:pathLst>
                <a:path w="482">
                  <a:moveTo>
                    <a:pt x="0" y="0"/>
                  </a:moveTo>
                  <a:lnTo>
                    <a:pt x="482" y="0"/>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87" name="Freeform 189"/>
            <p:cNvSpPr>
              <a:spLocks/>
            </p:cNvSpPr>
            <p:nvPr/>
          </p:nvSpPr>
          <p:spPr bwMode="auto">
            <a:xfrm>
              <a:off x="577" y="844"/>
              <a:ext cx="26" cy="0"/>
            </a:xfrm>
            <a:custGeom>
              <a:avLst/>
              <a:gdLst>
                <a:gd name="T0" fmla="*/ 0 w 241"/>
                <a:gd name="T1" fmla="*/ 241 w 241"/>
                <a:gd name="T2" fmla="*/ 0 w 241"/>
              </a:gdLst>
              <a:ahLst/>
              <a:cxnLst>
                <a:cxn ang="0">
                  <a:pos x="T0" y="0"/>
                </a:cxn>
                <a:cxn ang="0">
                  <a:pos x="T1" y="0"/>
                </a:cxn>
                <a:cxn ang="0">
                  <a:pos x="T2" y="0"/>
                </a:cxn>
              </a:cxnLst>
              <a:rect l="0" t="0" r="r" b="b"/>
              <a:pathLst>
                <a:path w="241">
                  <a:moveTo>
                    <a:pt x="0" y="0"/>
                  </a:moveTo>
                  <a:lnTo>
                    <a:pt x="241" y="0"/>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88" name="Freeform 190"/>
            <p:cNvSpPr>
              <a:spLocks/>
            </p:cNvSpPr>
            <p:nvPr/>
          </p:nvSpPr>
          <p:spPr bwMode="auto">
            <a:xfrm>
              <a:off x="577" y="765"/>
              <a:ext cx="26" cy="0"/>
            </a:xfrm>
            <a:custGeom>
              <a:avLst/>
              <a:gdLst>
                <a:gd name="T0" fmla="*/ 0 w 241"/>
                <a:gd name="T1" fmla="*/ 241 w 241"/>
                <a:gd name="T2" fmla="*/ 0 w 241"/>
              </a:gdLst>
              <a:ahLst/>
              <a:cxnLst>
                <a:cxn ang="0">
                  <a:pos x="T0" y="0"/>
                </a:cxn>
                <a:cxn ang="0">
                  <a:pos x="T1" y="0"/>
                </a:cxn>
                <a:cxn ang="0">
                  <a:pos x="T2" y="0"/>
                </a:cxn>
              </a:cxnLst>
              <a:rect l="0" t="0" r="r" b="b"/>
              <a:pathLst>
                <a:path w="241">
                  <a:moveTo>
                    <a:pt x="0" y="0"/>
                  </a:moveTo>
                  <a:lnTo>
                    <a:pt x="241" y="0"/>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89" name="Freeform 191"/>
            <p:cNvSpPr>
              <a:spLocks/>
            </p:cNvSpPr>
            <p:nvPr/>
          </p:nvSpPr>
          <p:spPr bwMode="auto">
            <a:xfrm>
              <a:off x="577" y="686"/>
              <a:ext cx="26" cy="0"/>
            </a:xfrm>
            <a:custGeom>
              <a:avLst/>
              <a:gdLst>
                <a:gd name="T0" fmla="*/ 0 w 241"/>
                <a:gd name="T1" fmla="*/ 241 w 241"/>
                <a:gd name="T2" fmla="*/ 0 w 241"/>
              </a:gdLst>
              <a:ahLst/>
              <a:cxnLst>
                <a:cxn ang="0">
                  <a:pos x="T0" y="0"/>
                </a:cxn>
                <a:cxn ang="0">
                  <a:pos x="T1" y="0"/>
                </a:cxn>
                <a:cxn ang="0">
                  <a:pos x="T2" y="0"/>
                </a:cxn>
              </a:cxnLst>
              <a:rect l="0" t="0" r="r" b="b"/>
              <a:pathLst>
                <a:path w="241">
                  <a:moveTo>
                    <a:pt x="0" y="0"/>
                  </a:moveTo>
                  <a:lnTo>
                    <a:pt x="241" y="0"/>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90" name="Freeform 192"/>
            <p:cNvSpPr>
              <a:spLocks/>
            </p:cNvSpPr>
            <p:nvPr/>
          </p:nvSpPr>
          <p:spPr bwMode="auto">
            <a:xfrm>
              <a:off x="577" y="608"/>
              <a:ext cx="53" cy="0"/>
            </a:xfrm>
            <a:custGeom>
              <a:avLst/>
              <a:gdLst>
                <a:gd name="T0" fmla="*/ 0 w 482"/>
                <a:gd name="T1" fmla="*/ 482 w 482"/>
                <a:gd name="T2" fmla="*/ 0 w 482"/>
              </a:gdLst>
              <a:ahLst/>
              <a:cxnLst>
                <a:cxn ang="0">
                  <a:pos x="T0" y="0"/>
                </a:cxn>
                <a:cxn ang="0">
                  <a:pos x="T1" y="0"/>
                </a:cxn>
                <a:cxn ang="0">
                  <a:pos x="T2" y="0"/>
                </a:cxn>
              </a:cxnLst>
              <a:rect l="0" t="0" r="r" b="b"/>
              <a:pathLst>
                <a:path w="482">
                  <a:moveTo>
                    <a:pt x="0" y="0"/>
                  </a:moveTo>
                  <a:lnTo>
                    <a:pt x="482" y="0"/>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91" name="Freeform 193"/>
            <p:cNvSpPr>
              <a:spLocks/>
            </p:cNvSpPr>
            <p:nvPr/>
          </p:nvSpPr>
          <p:spPr bwMode="auto">
            <a:xfrm>
              <a:off x="577" y="608"/>
              <a:ext cx="1839" cy="0"/>
            </a:xfrm>
            <a:custGeom>
              <a:avLst/>
              <a:gdLst>
                <a:gd name="T0" fmla="*/ 0 w 16553"/>
                <a:gd name="T1" fmla="*/ 16553 w 16553"/>
                <a:gd name="T2" fmla="*/ 0 w 16553"/>
              </a:gdLst>
              <a:ahLst/>
              <a:cxnLst>
                <a:cxn ang="0">
                  <a:pos x="T0" y="0"/>
                </a:cxn>
                <a:cxn ang="0">
                  <a:pos x="T1" y="0"/>
                </a:cxn>
                <a:cxn ang="0">
                  <a:pos x="T2" y="0"/>
                </a:cxn>
              </a:cxnLst>
              <a:rect l="0" t="0" r="r" b="b"/>
              <a:pathLst>
                <a:path w="16553">
                  <a:moveTo>
                    <a:pt x="0" y="0"/>
                  </a:moveTo>
                  <a:lnTo>
                    <a:pt x="16553" y="0"/>
                  </a:lnTo>
                  <a:lnTo>
                    <a:pt x="0" y="0"/>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92" name="Freeform 194"/>
            <p:cNvSpPr>
              <a:spLocks/>
            </p:cNvSpPr>
            <p:nvPr/>
          </p:nvSpPr>
          <p:spPr bwMode="auto">
            <a:xfrm>
              <a:off x="577" y="608"/>
              <a:ext cx="0" cy="54"/>
            </a:xfrm>
            <a:custGeom>
              <a:avLst/>
              <a:gdLst>
                <a:gd name="T0" fmla="*/ 0 h 482"/>
                <a:gd name="T1" fmla="*/ 482 h 482"/>
                <a:gd name="T2" fmla="*/ 0 h 482"/>
              </a:gdLst>
              <a:ahLst/>
              <a:cxnLst>
                <a:cxn ang="0">
                  <a:pos x="0" y="T0"/>
                </a:cxn>
                <a:cxn ang="0">
                  <a:pos x="0" y="T1"/>
                </a:cxn>
                <a:cxn ang="0">
                  <a:pos x="0" y="T2"/>
                </a:cxn>
              </a:cxnLst>
              <a:rect l="0" t="0" r="r" b="b"/>
              <a:pathLst>
                <a:path h="482">
                  <a:moveTo>
                    <a:pt x="0" y="0"/>
                  </a:moveTo>
                  <a:lnTo>
                    <a:pt x="0" y="482"/>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93" name="Freeform 195"/>
            <p:cNvSpPr>
              <a:spLocks/>
            </p:cNvSpPr>
            <p:nvPr/>
          </p:nvSpPr>
          <p:spPr bwMode="auto">
            <a:xfrm>
              <a:off x="699" y="608"/>
              <a:ext cx="0" cy="27"/>
            </a:xfrm>
            <a:custGeom>
              <a:avLst/>
              <a:gdLst>
                <a:gd name="T0" fmla="*/ 0 h 241"/>
                <a:gd name="T1" fmla="*/ 241 h 241"/>
                <a:gd name="T2" fmla="*/ 0 h 241"/>
              </a:gdLst>
              <a:ahLst/>
              <a:cxnLst>
                <a:cxn ang="0">
                  <a:pos x="0" y="T0"/>
                </a:cxn>
                <a:cxn ang="0">
                  <a:pos x="0" y="T1"/>
                </a:cxn>
                <a:cxn ang="0">
                  <a:pos x="0" y="T2"/>
                </a:cxn>
              </a:cxnLst>
              <a:rect l="0" t="0" r="r" b="b"/>
              <a:pathLst>
                <a:path h="241">
                  <a:moveTo>
                    <a:pt x="0" y="0"/>
                  </a:moveTo>
                  <a:lnTo>
                    <a:pt x="0" y="241"/>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94" name="Freeform 196"/>
            <p:cNvSpPr>
              <a:spLocks/>
            </p:cNvSpPr>
            <p:nvPr/>
          </p:nvSpPr>
          <p:spPr bwMode="auto">
            <a:xfrm>
              <a:off x="822" y="608"/>
              <a:ext cx="0" cy="27"/>
            </a:xfrm>
            <a:custGeom>
              <a:avLst/>
              <a:gdLst>
                <a:gd name="T0" fmla="*/ 0 h 241"/>
                <a:gd name="T1" fmla="*/ 241 h 241"/>
                <a:gd name="T2" fmla="*/ 0 h 241"/>
              </a:gdLst>
              <a:ahLst/>
              <a:cxnLst>
                <a:cxn ang="0">
                  <a:pos x="0" y="T0"/>
                </a:cxn>
                <a:cxn ang="0">
                  <a:pos x="0" y="T1"/>
                </a:cxn>
                <a:cxn ang="0">
                  <a:pos x="0" y="T2"/>
                </a:cxn>
              </a:cxnLst>
              <a:rect l="0" t="0" r="r" b="b"/>
              <a:pathLst>
                <a:path h="241">
                  <a:moveTo>
                    <a:pt x="0" y="0"/>
                  </a:moveTo>
                  <a:lnTo>
                    <a:pt x="0" y="241"/>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95" name="Freeform 197"/>
            <p:cNvSpPr>
              <a:spLocks/>
            </p:cNvSpPr>
            <p:nvPr/>
          </p:nvSpPr>
          <p:spPr bwMode="auto">
            <a:xfrm>
              <a:off x="944" y="608"/>
              <a:ext cx="0" cy="27"/>
            </a:xfrm>
            <a:custGeom>
              <a:avLst/>
              <a:gdLst>
                <a:gd name="T0" fmla="*/ 0 h 241"/>
                <a:gd name="T1" fmla="*/ 241 h 241"/>
                <a:gd name="T2" fmla="*/ 0 h 241"/>
              </a:gdLst>
              <a:ahLst/>
              <a:cxnLst>
                <a:cxn ang="0">
                  <a:pos x="0" y="T0"/>
                </a:cxn>
                <a:cxn ang="0">
                  <a:pos x="0" y="T1"/>
                </a:cxn>
                <a:cxn ang="0">
                  <a:pos x="0" y="T2"/>
                </a:cxn>
              </a:cxnLst>
              <a:rect l="0" t="0" r="r" b="b"/>
              <a:pathLst>
                <a:path h="241">
                  <a:moveTo>
                    <a:pt x="0" y="0"/>
                  </a:moveTo>
                  <a:lnTo>
                    <a:pt x="0" y="241"/>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96" name="Freeform 198"/>
            <p:cNvSpPr>
              <a:spLocks/>
            </p:cNvSpPr>
            <p:nvPr/>
          </p:nvSpPr>
          <p:spPr bwMode="auto">
            <a:xfrm>
              <a:off x="1067" y="608"/>
              <a:ext cx="0" cy="27"/>
            </a:xfrm>
            <a:custGeom>
              <a:avLst/>
              <a:gdLst>
                <a:gd name="T0" fmla="*/ 0 h 241"/>
                <a:gd name="T1" fmla="*/ 241 h 241"/>
                <a:gd name="T2" fmla="*/ 0 h 241"/>
              </a:gdLst>
              <a:ahLst/>
              <a:cxnLst>
                <a:cxn ang="0">
                  <a:pos x="0" y="T0"/>
                </a:cxn>
                <a:cxn ang="0">
                  <a:pos x="0" y="T1"/>
                </a:cxn>
                <a:cxn ang="0">
                  <a:pos x="0" y="T2"/>
                </a:cxn>
              </a:cxnLst>
              <a:rect l="0" t="0" r="r" b="b"/>
              <a:pathLst>
                <a:path h="241">
                  <a:moveTo>
                    <a:pt x="0" y="0"/>
                  </a:moveTo>
                  <a:lnTo>
                    <a:pt x="0" y="241"/>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97" name="Freeform 199"/>
            <p:cNvSpPr>
              <a:spLocks/>
            </p:cNvSpPr>
            <p:nvPr/>
          </p:nvSpPr>
          <p:spPr bwMode="auto">
            <a:xfrm>
              <a:off x="1189" y="608"/>
              <a:ext cx="0" cy="54"/>
            </a:xfrm>
            <a:custGeom>
              <a:avLst/>
              <a:gdLst>
                <a:gd name="T0" fmla="*/ 0 h 482"/>
                <a:gd name="T1" fmla="*/ 482 h 482"/>
                <a:gd name="T2" fmla="*/ 0 h 482"/>
              </a:gdLst>
              <a:ahLst/>
              <a:cxnLst>
                <a:cxn ang="0">
                  <a:pos x="0" y="T0"/>
                </a:cxn>
                <a:cxn ang="0">
                  <a:pos x="0" y="T1"/>
                </a:cxn>
                <a:cxn ang="0">
                  <a:pos x="0" y="T2"/>
                </a:cxn>
              </a:cxnLst>
              <a:rect l="0" t="0" r="r" b="b"/>
              <a:pathLst>
                <a:path h="482">
                  <a:moveTo>
                    <a:pt x="0" y="0"/>
                  </a:moveTo>
                  <a:lnTo>
                    <a:pt x="0" y="482"/>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98" name="Freeform 200"/>
            <p:cNvSpPr>
              <a:spLocks/>
            </p:cNvSpPr>
            <p:nvPr/>
          </p:nvSpPr>
          <p:spPr bwMode="auto">
            <a:xfrm>
              <a:off x="1312" y="608"/>
              <a:ext cx="0" cy="27"/>
            </a:xfrm>
            <a:custGeom>
              <a:avLst/>
              <a:gdLst>
                <a:gd name="T0" fmla="*/ 0 h 241"/>
                <a:gd name="T1" fmla="*/ 241 h 241"/>
                <a:gd name="T2" fmla="*/ 0 h 241"/>
              </a:gdLst>
              <a:ahLst/>
              <a:cxnLst>
                <a:cxn ang="0">
                  <a:pos x="0" y="T0"/>
                </a:cxn>
                <a:cxn ang="0">
                  <a:pos x="0" y="T1"/>
                </a:cxn>
                <a:cxn ang="0">
                  <a:pos x="0" y="T2"/>
                </a:cxn>
              </a:cxnLst>
              <a:rect l="0" t="0" r="r" b="b"/>
              <a:pathLst>
                <a:path h="241">
                  <a:moveTo>
                    <a:pt x="0" y="0"/>
                  </a:moveTo>
                  <a:lnTo>
                    <a:pt x="0" y="241"/>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99" name="Freeform 201"/>
            <p:cNvSpPr>
              <a:spLocks/>
            </p:cNvSpPr>
            <p:nvPr/>
          </p:nvSpPr>
          <p:spPr bwMode="auto">
            <a:xfrm>
              <a:off x="1435" y="608"/>
              <a:ext cx="0" cy="27"/>
            </a:xfrm>
            <a:custGeom>
              <a:avLst/>
              <a:gdLst>
                <a:gd name="T0" fmla="*/ 0 h 241"/>
                <a:gd name="T1" fmla="*/ 241 h 241"/>
                <a:gd name="T2" fmla="*/ 0 h 241"/>
              </a:gdLst>
              <a:ahLst/>
              <a:cxnLst>
                <a:cxn ang="0">
                  <a:pos x="0" y="T0"/>
                </a:cxn>
                <a:cxn ang="0">
                  <a:pos x="0" y="T1"/>
                </a:cxn>
                <a:cxn ang="0">
                  <a:pos x="0" y="T2"/>
                </a:cxn>
              </a:cxnLst>
              <a:rect l="0" t="0" r="r" b="b"/>
              <a:pathLst>
                <a:path h="241">
                  <a:moveTo>
                    <a:pt x="0" y="0"/>
                  </a:moveTo>
                  <a:lnTo>
                    <a:pt x="0" y="241"/>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00" name="Freeform 202"/>
            <p:cNvSpPr>
              <a:spLocks/>
            </p:cNvSpPr>
            <p:nvPr/>
          </p:nvSpPr>
          <p:spPr bwMode="auto">
            <a:xfrm>
              <a:off x="1557" y="608"/>
              <a:ext cx="0" cy="27"/>
            </a:xfrm>
            <a:custGeom>
              <a:avLst/>
              <a:gdLst>
                <a:gd name="T0" fmla="*/ 0 h 241"/>
                <a:gd name="T1" fmla="*/ 241 h 241"/>
                <a:gd name="T2" fmla="*/ 0 h 241"/>
              </a:gdLst>
              <a:ahLst/>
              <a:cxnLst>
                <a:cxn ang="0">
                  <a:pos x="0" y="T0"/>
                </a:cxn>
                <a:cxn ang="0">
                  <a:pos x="0" y="T1"/>
                </a:cxn>
                <a:cxn ang="0">
                  <a:pos x="0" y="T2"/>
                </a:cxn>
              </a:cxnLst>
              <a:rect l="0" t="0" r="r" b="b"/>
              <a:pathLst>
                <a:path h="241">
                  <a:moveTo>
                    <a:pt x="0" y="0"/>
                  </a:moveTo>
                  <a:lnTo>
                    <a:pt x="0" y="241"/>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01" name="Freeform 203"/>
            <p:cNvSpPr>
              <a:spLocks/>
            </p:cNvSpPr>
            <p:nvPr/>
          </p:nvSpPr>
          <p:spPr bwMode="auto">
            <a:xfrm>
              <a:off x="1680" y="608"/>
              <a:ext cx="0" cy="27"/>
            </a:xfrm>
            <a:custGeom>
              <a:avLst/>
              <a:gdLst>
                <a:gd name="T0" fmla="*/ 0 h 241"/>
                <a:gd name="T1" fmla="*/ 241 h 241"/>
                <a:gd name="T2" fmla="*/ 0 h 241"/>
              </a:gdLst>
              <a:ahLst/>
              <a:cxnLst>
                <a:cxn ang="0">
                  <a:pos x="0" y="T0"/>
                </a:cxn>
                <a:cxn ang="0">
                  <a:pos x="0" y="T1"/>
                </a:cxn>
                <a:cxn ang="0">
                  <a:pos x="0" y="T2"/>
                </a:cxn>
              </a:cxnLst>
              <a:rect l="0" t="0" r="r" b="b"/>
              <a:pathLst>
                <a:path h="241">
                  <a:moveTo>
                    <a:pt x="0" y="0"/>
                  </a:moveTo>
                  <a:lnTo>
                    <a:pt x="0" y="241"/>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02" name="Freeform 204"/>
            <p:cNvSpPr>
              <a:spLocks/>
            </p:cNvSpPr>
            <p:nvPr/>
          </p:nvSpPr>
          <p:spPr bwMode="auto">
            <a:xfrm>
              <a:off x="1803" y="608"/>
              <a:ext cx="0" cy="54"/>
            </a:xfrm>
            <a:custGeom>
              <a:avLst/>
              <a:gdLst>
                <a:gd name="T0" fmla="*/ 0 h 482"/>
                <a:gd name="T1" fmla="*/ 482 h 482"/>
                <a:gd name="T2" fmla="*/ 0 h 482"/>
              </a:gdLst>
              <a:ahLst/>
              <a:cxnLst>
                <a:cxn ang="0">
                  <a:pos x="0" y="T0"/>
                </a:cxn>
                <a:cxn ang="0">
                  <a:pos x="0" y="T1"/>
                </a:cxn>
                <a:cxn ang="0">
                  <a:pos x="0" y="T2"/>
                </a:cxn>
              </a:cxnLst>
              <a:rect l="0" t="0" r="r" b="b"/>
              <a:pathLst>
                <a:path h="482">
                  <a:moveTo>
                    <a:pt x="0" y="0"/>
                  </a:moveTo>
                  <a:lnTo>
                    <a:pt x="0" y="482"/>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03" name="Freeform 205"/>
            <p:cNvSpPr>
              <a:spLocks/>
            </p:cNvSpPr>
            <p:nvPr/>
          </p:nvSpPr>
          <p:spPr bwMode="auto">
            <a:xfrm>
              <a:off x="1925" y="608"/>
              <a:ext cx="0" cy="27"/>
            </a:xfrm>
            <a:custGeom>
              <a:avLst/>
              <a:gdLst>
                <a:gd name="T0" fmla="*/ 0 h 241"/>
                <a:gd name="T1" fmla="*/ 241 h 241"/>
                <a:gd name="T2" fmla="*/ 0 h 241"/>
              </a:gdLst>
              <a:ahLst/>
              <a:cxnLst>
                <a:cxn ang="0">
                  <a:pos x="0" y="T0"/>
                </a:cxn>
                <a:cxn ang="0">
                  <a:pos x="0" y="T1"/>
                </a:cxn>
                <a:cxn ang="0">
                  <a:pos x="0" y="T2"/>
                </a:cxn>
              </a:cxnLst>
              <a:rect l="0" t="0" r="r" b="b"/>
              <a:pathLst>
                <a:path h="241">
                  <a:moveTo>
                    <a:pt x="0" y="0"/>
                  </a:moveTo>
                  <a:lnTo>
                    <a:pt x="0" y="241"/>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04" name="Freeform 206"/>
            <p:cNvSpPr>
              <a:spLocks/>
            </p:cNvSpPr>
            <p:nvPr/>
          </p:nvSpPr>
          <p:spPr bwMode="auto">
            <a:xfrm>
              <a:off x="2048" y="608"/>
              <a:ext cx="0" cy="27"/>
            </a:xfrm>
            <a:custGeom>
              <a:avLst/>
              <a:gdLst>
                <a:gd name="T0" fmla="*/ 0 h 241"/>
                <a:gd name="T1" fmla="*/ 241 h 241"/>
                <a:gd name="T2" fmla="*/ 0 h 241"/>
              </a:gdLst>
              <a:ahLst/>
              <a:cxnLst>
                <a:cxn ang="0">
                  <a:pos x="0" y="T0"/>
                </a:cxn>
                <a:cxn ang="0">
                  <a:pos x="0" y="T1"/>
                </a:cxn>
                <a:cxn ang="0">
                  <a:pos x="0" y="T2"/>
                </a:cxn>
              </a:cxnLst>
              <a:rect l="0" t="0" r="r" b="b"/>
              <a:pathLst>
                <a:path h="241">
                  <a:moveTo>
                    <a:pt x="0" y="0"/>
                  </a:moveTo>
                  <a:lnTo>
                    <a:pt x="0" y="241"/>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05" name="Freeform 207"/>
            <p:cNvSpPr>
              <a:spLocks/>
            </p:cNvSpPr>
            <p:nvPr/>
          </p:nvSpPr>
          <p:spPr bwMode="auto">
            <a:xfrm>
              <a:off x="2170" y="608"/>
              <a:ext cx="0" cy="27"/>
            </a:xfrm>
            <a:custGeom>
              <a:avLst/>
              <a:gdLst>
                <a:gd name="T0" fmla="*/ 0 h 241"/>
                <a:gd name="T1" fmla="*/ 241 h 241"/>
                <a:gd name="T2" fmla="*/ 0 h 241"/>
              </a:gdLst>
              <a:ahLst/>
              <a:cxnLst>
                <a:cxn ang="0">
                  <a:pos x="0" y="T0"/>
                </a:cxn>
                <a:cxn ang="0">
                  <a:pos x="0" y="T1"/>
                </a:cxn>
                <a:cxn ang="0">
                  <a:pos x="0" y="T2"/>
                </a:cxn>
              </a:cxnLst>
              <a:rect l="0" t="0" r="r" b="b"/>
              <a:pathLst>
                <a:path h="241">
                  <a:moveTo>
                    <a:pt x="0" y="0"/>
                  </a:moveTo>
                  <a:lnTo>
                    <a:pt x="0" y="241"/>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06" name="Freeform 208"/>
            <p:cNvSpPr>
              <a:spLocks/>
            </p:cNvSpPr>
            <p:nvPr/>
          </p:nvSpPr>
          <p:spPr bwMode="auto">
            <a:xfrm>
              <a:off x="2293" y="608"/>
              <a:ext cx="0" cy="27"/>
            </a:xfrm>
            <a:custGeom>
              <a:avLst/>
              <a:gdLst>
                <a:gd name="T0" fmla="*/ 0 h 241"/>
                <a:gd name="T1" fmla="*/ 241 h 241"/>
                <a:gd name="T2" fmla="*/ 0 h 241"/>
              </a:gdLst>
              <a:ahLst/>
              <a:cxnLst>
                <a:cxn ang="0">
                  <a:pos x="0" y="T0"/>
                </a:cxn>
                <a:cxn ang="0">
                  <a:pos x="0" y="T1"/>
                </a:cxn>
                <a:cxn ang="0">
                  <a:pos x="0" y="T2"/>
                </a:cxn>
              </a:cxnLst>
              <a:rect l="0" t="0" r="r" b="b"/>
              <a:pathLst>
                <a:path h="241">
                  <a:moveTo>
                    <a:pt x="0" y="0"/>
                  </a:moveTo>
                  <a:lnTo>
                    <a:pt x="0" y="241"/>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07" name="Freeform 209"/>
            <p:cNvSpPr>
              <a:spLocks/>
            </p:cNvSpPr>
            <p:nvPr/>
          </p:nvSpPr>
          <p:spPr bwMode="auto">
            <a:xfrm>
              <a:off x="2416" y="608"/>
              <a:ext cx="0" cy="54"/>
            </a:xfrm>
            <a:custGeom>
              <a:avLst/>
              <a:gdLst>
                <a:gd name="T0" fmla="*/ 0 h 482"/>
                <a:gd name="T1" fmla="*/ 482 h 482"/>
                <a:gd name="T2" fmla="*/ 0 h 482"/>
              </a:gdLst>
              <a:ahLst/>
              <a:cxnLst>
                <a:cxn ang="0">
                  <a:pos x="0" y="T0"/>
                </a:cxn>
                <a:cxn ang="0">
                  <a:pos x="0" y="T1"/>
                </a:cxn>
                <a:cxn ang="0">
                  <a:pos x="0" y="T2"/>
                </a:cxn>
              </a:cxnLst>
              <a:rect l="0" t="0" r="r" b="b"/>
              <a:pathLst>
                <a:path h="482">
                  <a:moveTo>
                    <a:pt x="0" y="0"/>
                  </a:moveTo>
                  <a:lnTo>
                    <a:pt x="0" y="482"/>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08" name="Freeform 210"/>
            <p:cNvSpPr>
              <a:spLocks/>
            </p:cNvSpPr>
            <p:nvPr/>
          </p:nvSpPr>
          <p:spPr bwMode="auto">
            <a:xfrm>
              <a:off x="2416" y="608"/>
              <a:ext cx="0" cy="1890"/>
            </a:xfrm>
            <a:custGeom>
              <a:avLst/>
              <a:gdLst>
                <a:gd name="T0" fmla="*/ 17008 h 17008"/>
                <a:gd name="T1" fmla="*/ 0 h 17008"/>
                <a:gd name="T2" fmla="*/ 17008 h 17008"/>
              </a:gdLst>
              <a:ahLst/>
              <a:cxnLst>
                <a:cxn ang="0">
                  <a:pos x="0" y="T0"/>
                </a:cxn>
                <a:cxn ang="0">
                  <a:pos x="0" y="T1"/>
                </a:cxn>
                <a:cxn ang="0">
                  <a:pos x="0" y="T2"/>
                </a:cxn>
              </a:cxnLst>
              <a:rect l="0" t="0" r="r" b="b"/>
              <a:pathLst>
                <a:path h="17008">
                  <a:moveTo>
                    <a:pt x="0" y="17008"/>
                  </a:moveTo>
                  <a:lnTo>
                    <a:pt x="0" y="0"/>
                  </a:lnTo>
                  <a:lnTo>
                    <a:pt x="0" y="17008"/>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09" name="Freeform 211"/>
            <p:cNvSpPr>
              <a:spLocks/>
            </p:cNvSpPr>
            <p:nvPr/>
          </p:nvSpPr>
          <p:spPr bwMode="auto">
            <a:xfrm>
              <a:off x="2362" y="2498"/>
              <a:ext cx="54" cy="0"/>
            </a:xfrm>
            <a:custGeom>
              <a:avLst/>
              <a:gdLst>
                <a:gd name="T0" fmla="*/ 482 w 482"/>
                <a:gd name="T1" fmla="*/ 0 w 482"/>
                <a:gd name="T2" fmla="*/ 482 w 482"/>
              </a:gdLst>
              <a:ahLst/>
              <a:cxnLst>
                <a:cxn ang="0">
                  <a:pos x="T0" y="0"/>
                </a:cxn>
                <a:cxn ang="0">
                  <a:pos x="T1" y="0"/>
                </a:cxn>
                <a:cxn ang="0">
                  <a:pos x="T2" y="0"/>
                </a:cxn>
              </a:cxnLst>
              <a:rect l="0" t="0" r="r" b="b"/>
              <a:pathLst>
                <a:path w="482">
                  <a:moveTo>
                    <a:pt x="482" y="0"/>
                  </a:moveTo>
                  <a:lnTo>
                    <a:pt x="0" y="0"/>
                  </a:lnTo>
                  <a:lnTo>
                    <a:pt x="482" y="0"/>
                  </a:lnTo>
                  <a:close/>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10" name="Freeform 212"/>
            <p:cNvSpPr>
              <a:spLocks/>
            </p:cNvSpPr>
            <p:nvPr/>
          </p:nvSpPr>
          <p:spPr bwMode="auto">
            <a:xfrm>
              <a:off x="2389" y="2419"/>
              <a:ext cx="27" cy="0"/>
            </a:xfrm>
            <a:custGeom>
              <a:avLst/>
              <a:gdLst>
                <a:gd name="T0" fmla="*/ 241 w 241"/>
                <a:gd name="T1" fmla="*/ 0 w 241"/>
                <a:gd name="T2" fmla="*/ 241 w 241"/>
              </a:gdLst>
              <a:ahLst/>
              <a:cxnLst>
                <a:cxn ang="0">
                  <a:pos x="T0" y="0"/>
                </a:cxn>
                <a:cxn ang="0">
                  <a:pos x="T1" y="0"/>
                </a:cxn>
                <a:cxn ang="0">
                  <a:pos x="T2" y="0"/>
                </a:cxn>
              </a:cxnLst>
              <a:rect l="0" t="0" r="r" b="b"/>
              <a:pathLst>
                <a:path w="241">
                  <a:moveTo>
                    <a:pt x="241" y="0"/>
                  </a:moveTo>
                  <a:lnTo>
                    <a:pt x="0" y="0"/>
                  </a:lnTo>
                  <a:lnTo>
                    <a:pt x="241" y="0"/>
                  </a:lnTo>
                  <a:close/>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11" name="Freeform 213"/>
            <p:cNvSpPr>
              <a:spLocks/>
            </p:cNvSpPr>
            <p:nvPr/>
          </p:nvSpPr>
          <p:spPr bwMode="auto">
            <a:xfrm>
              <a:off x="2389" y="2341"/>
              <a:ext cx="27" cy="0"/>
            </a:xfrm>
            <a:custGeom>
              <a:avLst/>
              <a:gdLst>
                <a:gd name="T0" fmla="*/ 241 w 241"/>
                <a:gd name="T1" fmla="*/ 0 w 241"/>
                <a:gd name="T2" fmla="*/ 241 w 241"/>
              </a:gdLst>
              <a:ahLst/>
              <a:cxnLst>
                <a:cxn ang="0">
                  <a:pos x="T0" y="0"/>
                </a:cxn>
                <a:cxn ang="0">
                  <a:pos x="T1" y="0"/>
                </a:cxn>
                <a:cxn ang="0">
                  <a:pos x="T2" y="0"/>
                </a:cxn>
              </a:cxnLst>
              <a:rect l="0" t="0" r="r" b="b"/>
              <a:pathLst>
                <a:path w="241">
                  <a:moveTo>
                    <a:pt x="241" y="0"/>
                  </a:moveTo>
                  <a:lnTo>
                    <a:pt x="0" y="0"/>
                  </a:lnTo>
                  <a:lnTo>
                    <a:pt x="241" y="0"/>
                  </a:lnTo>
                  <a:close/>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12" name="Freeform 214"/>
            <p:cNvSpPr>
              <a:spLocks/>
            </p:cNvSpPr>
            <p:nvPr/>
          </p:nvSpPr>
          <p:spPr bwMode="auto">
            <a:xfrm>
              <a:off x="2389" y="2262"/>
              <a:ext cx="27" cy="0"/>
            </a:xfrm>
            <a:custGeom>
              <a:avLst/>
              <a:gdLst>
                <a:gd name="T0" fmla="*/ 241 w 241"/>
                <a:gd name="T1" fmla="*/ 0 w 241"/>
                <a:gd name="T2" fmla="*/ 241 w 241"/>
              </a:gdLst>
              <a:ahLst/>
              <a:cxnLst>
                <a:cxn ang="0">
                  <a:pos x="T0" y="0"/>
                </a:cxn>
                <a:cxn ang="0">
                  <a:pos x="T1" y="0"/>
                </a:cxn>
                <a:cxn ang="0">
                  <a:pos x="T2" y="0"/>
                </a:cxn>
              </a:cxnLst>
              <a:rect l="0" t="0" r="r" b="b"/>
              <a:pathLst>
                <a:path w="241">
                  <a:moveTo>
                    <a:pt x="241" y="0"/>
                  </a:moveTo>
                  <a:lnTo>
                    <a:pt x="0" y="0"/>
                  </a:lnTo>
                  <a:lnTo>
                    <a:pt x="241" y="0"/>
                  </a:lnTo>
                  <a:close/>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13" name="Freeform 215"/>
            <p:cNvSpPr>
              <a:spLocks/>
            </p:cNvSpPr>
            <p:nvPr/>
          </p:nvSpPr>
          <p:spPr bwMode="auto">
            <a:xfrm>
              <a:off x="2362" y="2183"/>
              <a:ext cx="54" cy="0"/>
            </a:xfrm>
            <a:custGeom>
              <a:avLst/>
              <a:gdLst>
                <a:gd name="T0" fmla="*/ 482 w 482"/>
                <a:gd name="T1" fmla="*/ 0 w 482"/>
                <a:gd name="T2" fmla="*/ 482 w 482"/>
              </a:gdLst>
              <a:ahLst/>
              <a:cxnLst>
                <a:cxn ang="0">
                  <a:pos x="T0" y="0"/>
                </a:cxn>
                <a:cxn ang="0">
                  <a:pos x="T1" y="0"/>
                </a:cxn>
                <a:cxn ang="0">
                  <a:pos x="T2" y="0"/>
                </a:cxn>
              </a:cxnLst>
              <a:rect l="0" t="0" r="r" b="b"/>
              <a:pathLst>
                <a:path w="482">
                  <a:moveTo>
                    <a:pt x="482" y="0"/>
                  </a:moveTo>
                  <a:lnTo>
                    <a:pt x="0" y="0"/>
                  </a:lnTo>
                  <a:lnTo>
                    <a:pt x="482" y="0"/>
                  </a:lnTo>
                  <a:close/>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14" name="Freeform 216"/>
            <p:cNvSpPr>
              <a:spLocks/>
            </p:cNvSpPr>
            <p:nvPr/>
          </p:nvSpPr>
          <p:spPr bwMode="auto">
            <a:xfrm>
              <a:off x="2389" y="2104"/>
              <a:ext cx="27" cy="0"/>
            </a:xfrm>
            <a:custGeom>
              <a:avLst/>
              <a:gdLst>
                <a:gd name="T0" fmla="*/ 241 w 241"/>
                <a:gd name="T1" fmla="*/ 0 w 241"/>
                <a:gd name="T2" fmla="*/ 241 w 241"/>
              </a:gdLst>
              <a:ahLst/>
              <a:cxnLst>
                <a:cxn ang="0">
                  <a:pos x="T0" y="0"/>
                </a:cxn>
                <a:cxn ang="0">
                  <a:pos x="T1" y="0"/>
                </a:cxn>
                <a:cxn ang="0">
                  <a:pos x="T2" y="0"/>
                </a:cxn>
              </a:cxnLst>
              <a:rect l="0" t="0" r="r" b="b"/>
              <a:pathLst>
                <a:path w="241">
                  <a:moveTo>
                    <a:pt x="241" y="0"/>
                  </a:moveTo>
                  <a:lnTo>
                    <a:pt x="0" y="0"/>
                  </a:lnTo>
                  <a:lnTo>
                    <a:pt x="241" y="0"/>
                  </a:lnTo>
                  <a:close/>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15" name="Freeform 217"/>
            <p:cNvSpPr>
              <a:spLocks/>
            </p:cNvSpPr>
            <p:nvPr/>
          </p:nvSpPr>
          <p:spPr bwMode="auto">
            <a:xfrm>
              <a:off x="2389" y="2026"/>
              <a:ext cx="27" cy="0"/>
            </a:xfrm>
            <a:custGeom>
              <a:avLst/>
              <a:gdLst>
                <a:gd name="T0" fmla="*/ 241 w 241"/>
                <a:gd name="T1" fmla="*/ 0 w 241"/>
                <a:gd name="T2" fmla="*/ 241 w 241"/>
              </a:gdLst>
              <a:ahLst/>
              <a:cxnLst>
                <a:cxn ang="0">
                  <a:pos x="T0" y="0"/>
                </a:cxn>
                <a:cxn ang="0">
                  <a:pos x="T1" y="0"/>
                </a:cxn>
                <a:cxn ang="0">
                  <a:pos x="T2" y="0"/>
                </a:cxn>
              </a:cxnLst>
              <a:rect l="0" t="0" r="r" b="b"/>
              <a:pathLst>
                <a:path w="241">
                  <a:moveTo>
                    <a:pt x="241" y="0"/>
                  </a:moveTo>
                  <a:lnTo>
                    <a:pt x="0" y="0"/>
                  </a:lnTo>
                  <a:lnTo>
                    <a:pt x="241" y="0"/>
                  </a:lnTo>
                  <a:close/>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16" name="Freeform 218"/>
            <p:cNvSpPr>
              <a:spLocks/>
            </p:cNvSpPr>
            <p:nvPr/>
          </p:nvSpPr>
          <p:spPr bwMode="auto">
            <a:xfrm>
              <a:off x="2389" y="1947"/>
              <a:ext cx="27" cy="0"/>
            </a:xfrm>
            <a:custGeom>
              <a:avLst/>
              <a:gdLst>
                <a:gd name="T0" fmla="*/ 241 w 241"/>
                <a:gd name="T1" fmla="*/ 0 w 241"/>
                <a:gd name="T2" fmla="*/ 241 w 241"/>
              </a:gdLst>
              <a:ahLst/>
              <a:cxnLst>
                <a:cxn ang="0">
                  <a:pos x="T0" y="0"/>
                </a:cxn>
                <a:cxn ang="0">
                  <a:pos x="T1" y="0"/>
                </a:cxn>
                <a:cxn ang="0">
                  <a:pos x="T2" y="0"/>
                </a:cxn>
              </a:cxnLst>
              <a:rect l="0" t="0" r="r" b="b"/>
              <a:pathLst>
                <a:path w="241">
                  <a:moveTo>
                    <a:pt x="241" y="0"/>
                  </a:moveTo>
                  <a:lnTo>
                    <a:pt x="0" y="0"/>
                  </a:lnTo>
                  <a:lnTo>
                    <a:pt x="241" y="0"/>
                  </a:lnTo>
                  <a:close/>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17" name="Freeform 219"/>
            <p:cNvSpPr>
              <a:spLocks/>
            </p:cNvSpPr>
            <p:nvPr/>
          </p:nvSpPr>
          <p:spPr bwMode="auto">
            <a:xfrm>
              <a:off x="2362" y="1868"/>
              <a:ext cx="54" cy="0"/>
            </a:xfrm>
            <a:custGeom>
              <a:avLst/>
              <a:gdLst>
                <a:gd name="T0" fmla="*/ 482 w 482"/>
                <a:gd name="T1" fmla="*/ 0 w 482"/>
                <a:gd name="T2" fmla="*/ 482 w 482"/>
              </a:gdLst>
              <a:ahLst/>
              <a:cxnLst>
                <a:cxn ang="0">
                  <a:pos x="T0" y="0"/>
                </a:cxn>
                <a:cxn ang="0">
                  <a:pos x="T1" y="0"/>
                </a:cxn>
                <a:cxn ang="0">
                  <a:pos x="T2" y="0"/>
                </a:cxn>
              </a:cxnLst>
              <a:rect l="0" t="0" r="r" b="b"/>
              <a:pathLst>
                <a:path w="482">
                  <a:moveTo>
                    <a:pt x="482" y="0"/>
                  </a:moveTo>
                  <a:lnTo>
                    <a:pt x="0" y="0"/>
                  </a:lnTo>
                  <a:lnTo>
                    <a:pt x="482" y="0"/>
                  </a:lnTo>
                  <a:close/>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18" name="Freeform 220"/>
            <p:cNvSpPr>
              <a:spLocks/>
            </p:cNvSpPr>
            <p:nvPr/>
          </p:nvSpPr>
          <p:spPr bwMode="auto">
            <a:xfrm>
              <a:off x="2389" y="1789"/>
              <a:ext cx="27" cy="0"/>
            </a:xfrm>
            <a:custGeom>
              <a:avLst/>
              <a:gdLst>
                <a:gd name="T0" fmla="*/ 241 w 241"/>
                <a:gd name="T1" fmla="*/ 0 w 241"/>
                <a:gd name="T2" fmla="*/ 241 w 241"/>
              </a:gdLst>
              <a:ahLst/>
              <a:cxnLst>
                <a:cxn ang="0">
                  <a:pos x="T0" y="0"/>
                </a:cxn>
                <a:cxn ang="0">
                  <a:pos x="T1" y="0"/>
                </a:cxn>
                <a:cxn ang="0">
                  <a:pos x="T2" y="0"/>
                </a:cxn>
              </a:cxnLst>
              <a:rect l="0" t="0" r="r" b="b"/>
              <a:pathLst>
                <a:path w="241">
                  <a:moveTo>
                    <a:pt x="241" y="0"/>
                  </a:moveTo>
                  <a:lnTo>
                    <a:pt x="0" y="0"/>
                  </a:lnTo>
                  <a:lnTo>
                    <a:pt x="241" y="0"/>
                  </a:lnTo>
                  <a:close/>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19" name="Freeform 221"/>
            <p:cNvSpPr>
              <a:spLocks/>
            </p:cNvSpPr>
            <p:nvPr/>
          </p:nvSpPr>
          <p:spPr bwMode="auto">
            <a:xfrm>
              <a:off x="2389" y="1711"/>
              <a:ext cx="27" cy="0"/>
            </a:xfrm>
            <a:custGeom>
              <a:avLst/>
              <a:gdLst>
                <a:gd name="T0" fmla="*/ 241 w 241"/>
                <a:gd name="T1" fmla="*/ 0 w 241"/>
                <a:gd name="T2" fmla="*/ 241 w 241"/>
              </a:gdLst>
              <a:ahLst/>
              <a:cxnLst>
                <a:cxn ang="0">
                  <a:pos x="T0" y="0"/>
                </a:cxn>
                <a:cxn ang="0">
                  <a:pos x="T1" y="0"/>
                </a:cxn>
                <a:cxn ang="0">
                  <a:pos x="T2" y="0"/>
                </a:cxn>
              </a:cxnLst>
              <a:rect l="0" t="0" r="r" b="b"/>
              <a:pathLst>
                <a:path w="241">
                  <a:moveTo>
                    <a:pt x="241" y="0"/>
                  </a:moveTo>
                  <a:lnTo>
                    <a:pt x="0" y="0"/>
                  </a:lnTo>
                  <a:lnTo>
                    <a:pt x="241" y="0"/>
                  </a:lnTo>
                  <a:close/>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20" name="Freeform 222"/>
            <p:cNvSpPr>
              <a:spLocks/>
            </p:cNvSpPr>
            <p:nvPr/>
          </p:nvSpPr>
          <p:spPr bwMode="auto">
            <a:xfrm>
              <a:off x="2389" y="1632"/>
              <a:ext cx="27" cy="0"/>
            </a:xfrm>
            <a:custGeom>
              <a:avLst/>
              <a:gdLst>
                <a:gd name="T0" fmla="*/ 241 w 241"/>
                <a:gd name="T1" fmla="*/ 0 w 241"/>
                <a:gd name="T2" fmla="*/ 241 w 241"/>
              </a:gdLst>
              <a:ahLst/>
              <a:cxnLst>
                <a:cxn ang="0">
                  <a:pos x="T0" y="0"/>
                </a:cxn>
                <a:cxn ang="0">
                  <a:pos x="T1" y="0"/>
                </a:cxn>
                <a:cxn ang="0">
                  <a:pos x="T2" y="0"/>
                </a:cxn>
              </a:cxnLst>
              <a:rect l="0" t="0" r="r" b="b"/>
              <a:pathLst>
                <a:path w="241">
                  <a:moveTo>
                    <a:pt x="241" y="0"/>
                  </a:moveTo>
                  <a:lnTo>
                    <a:pt x="0" y="0"/>
                  </a:lnTo>
                  <a:lnTo>
                    <a:pt x="241" y="0"/>
                  </a:lnTo>
                  <a:close/>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21" name="Freeform 223"/>
            <p:cNvSpPr>
              <a:spLocks/>
            </p:cNvSpPr>
            <p:nvPr/>
          </p:nvSpPr>
          <p:spPr bwMode="auto">
            <a:xfrm>
              <a:off x="2362" y="1553"/>
              <a:ext cx="54" cy="0"/>
            </a:xfrm>
            <a:custGeom>
              <a:avLst/>
              <a:gdLst>
                <a:gd name="T0" fmla="*/ 482 w 482"/>
                <a:gd name="T1" fmla="*/ 0 w 482"/>
                <a:gd name="T2" fmla="*/ 482 w 482"/>
              </a:gdLst>
              <a:ahLst/>
              <a:cxnLst>
                <a:cxn ang="0">
                  <a:pos x="T0" y="0"/>
                </a:cxn>
                <a:cxn ang="0">
                  <a:pos x="T1" y="0"/>
                </a:cxn>
                <a:cxn ang="0">
                  <a:pos x="T2" y="0"/>
                </a:cxn>
              </a:cxnLst>
              <a:rect l="0" t="0" r="r" b="b"/>
              <a:pathLst>
                <a:path w="482">
                  <a:moveTo>
                    <a:pt x="482" y="0"/>
                  </a:moveTo>
                  <a:lnTo>
                    <a:pt x="0" y="0"/>
                  </a:lnTo>
                  <a:lnTo>
                    <a:pt x="482" y="0"/>
                  </a:lnTo>
                  <a:close/>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22" name="Freeform 224"/>
            <p:cNvSpPr>
              <a:spLocks/>
            </p:cNvSpPr>
            <p:nvPr/>
          </p:nvSpPr>
          <p:spPr bwMode="auto">
            <a:xfrm>
              <a:off x="2389" y="1474"/>
              <a:ext cx="27" cy="0"/>
            </a:xfrm>
            <a:custGeom>
              <a:avLst/>
              <a:gdLst>
                <a:gd name="T0" fmla="*/ 241 w 241"/>
                <a:gd name="T1" fmla="*/ 0 w 241"/>
                <a:gd name="T2" fmla="*/ 241 w 241"/>
              </a:gdLst>
              <a:ahLst/>
              <a:cxnLst>
                <a:cxn ang="0">
                  <a:pos x="T0" y="0"/>
                </a:cxn>
                <a:cxn ang="0">
                  <a:pos x="T1" y="0"/>
                </a:cxn>
                <a:cxn ang="0">
                  <a:pos x="T2" y="0"/>
                </a:cxn>
              </a:cxnLst>
              <a:rect l="0" t="0" r="r" b="b"/>
              <a:pathLst>
                <a:path w="241">
                  <a:moveTo>
                    <a:pt x="241" y="0"/>
                  </a:moveTo>
                  <a:lnTo>
                    <a:pt x="0" y="0"/>
                  </a:lnTo>
                  <a:lnTo>
                    <a:pt x="241" y="0"/>
                  </a:lnTo>
                  <a:close/>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23" name="Freeform 225"/>
            <p:cNvSpPr>
              <a:spLocks/>
            </p:cNvSpPr>
            <p:nvPr/>
          </p:nvSpPr>
          <p:spPr bwMode="auto">
            <a:xfrm>
              <a:off x="2389" y="1396"/>
              <a:ext cx="27" cy="0"/>
            </a:xfrm>
            <a:custGeom>
              <a:avLst/>
              <a:gdLst>
                <a:gd name="T0" fmla="*/ 241 w 241"/>
                <a:gd name="T1" fmla="*/ 0 w 241"/>
                <a:gd name="T2" fmla="*/ 241 w 241"/>
              </a:gdLst>
              <a:ahLst/>
              <a:cxnLst>
                <a:cxn ang="0">
                  <a:pos x="T0" y="0"/>
                </a:cxn>
                <a:cxn ang="0">
                  <a:pos x="T1" y="0"/>
                </a:cxn>
                <a:cxn ang="0">
                  <a:pos x="T2" y="0"/>
                </a:cxn>
              </a:cxnLst>
              <a:rect l="0" t="0" r="r" b="b"/>
              <a:pathLst>
                <a:path w="241">
                  <a:moveTo>
                    <a:pt x="241" y="0"/>
                  </a:moveTo>
                  <a:lnTo>
                    <a:pt x="0" y="0"/>
                  </a:lnTo>
                  <a:lnTo>
                    <a:pt x="241" y="0"/>
                  </a:lnTo>
                  <a:close/>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24" name="Freeform 226"/>
            <p:cNvSpPr>
              <a:spLocks/>
            </p:cNvSpPr>
            <p:nvPr/>
          </p:nvSpPr>
          <p:spPr bwMode="auto">
            <a:xfrm>
              <a:off x="2389" y="1316"/>
              <a:ext cx="27" cy="0"/>
            </a:xfrm>
            <a:custGeom>
              <a:avLst/>
              <a:gdLst>
                <a:gd name="T0" fmla="*/ 241 w 241"/>
                <a:gd name="T1" fmla="*/ 0 w 241"/>
                <a:gd name="T2" fmla="*/ 241 w 241"/>
              </a:gdLst>
              <a:ahLst/>
              <a:cxnLst>
                <a:cxn ang="0">
                  <a:pos x="T0" y="0"/>
                </a:cxn>
                <a:cxn ang="0">
                  <a:pos x="T1" y="0"/>
                </a:cxn>
                <a:cxn ang="0">
                  <a:pos x="T2" y="0"/>
                </a:cxn>
              </a:cxnLst>
              <a:rect l="0" t="0" r="r" b="b"/>
              <a:pathLst>
                <a:path w="241">
                  <a:moveTo>
                    <a:pt x="241" y="0"/>
                  </a:moveTo>
                  <a:lnTo>
                    <a:pt x="0" y="0"/>
                  </a:lnTo>
                  <a:lnTo>
                    <a:pt x="241" y="0"/>
                  </a:lnTo>
                  <a:close/>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25" name="Freeform 227"/>
            <p:cNvSpPr>
              <a:spLocks/>
            </p:cNvSpPr>
            <p:nvPr/>
          </p:nvSpPr>
          <p:spPr bwMode="auto">
            <a:xfrm>
              <a:off x="2362" y="1238"/>
              <a:ext cx="54" cy="0"/>
            </a:xfrm>
            <a:custGeom>
              <a:avLst/>
              <a:gdLst>
                <a:gd name="T0" fmla="*/ 482 w 482"/>
                <a:gd name="T1" fmla="*/ 0 w 482"/>
                <a:gd name="T2" fmla="*/ 482 w 482"/>
              </a:gdLst>
              <a:ahLst/>
              <a:cxnLst>
                <a:cxn ang="0">
                  <a:pos x="T0" y="0"/>
                </a:cxn>
                <a:cxn ang="0">
                  <a:pos x="T1" y="0"/>
                </a:cxn>
                <a:cxn ang="0">
                  <a:pos x="T2" y="0"/>
                </a:cxn>
              </a:cxnLst>
              <a:rect l="0" t="0" r="r" b="b"/>
              <a:pathLst>
                <a:path w="482">
                  <a:moveTo>
                    <a:pt x="482" y="0"/>
                  </a:moveTo>
                  <a:lnTo>
                    <a:pt x="0" y="0"/>
                  </a:lnTo>
                  <a:lnTo>
                    <a:pt x="482" y="0"/>
                  </a:lnTo>
                  <a:close/>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26" name="Freeform 228"/>
            <p:cNvSpPr>
              <a:spLocks/>
            </p:cNvSpPr>
            <p:nvPr/>
          </p:nvSpPr>
          <p:spPr bwMode="auto">
            <a:xfrm>
              <a:off x="2389" y="1159"/>
              <a:ext cx="27" cy="0"/>
            </a:xfrm>
            <a:custGeom>
              <a:avLst/>
              <a:gdLst>
                <a:gd name="T0" fmla="*/ 241 w 241"/>
                <a:gd name="T1" fmla="*/ 0 w 241"/>
                <a:gd name="T2" fmla="*/ 241 w 241"/>
              </a:gdLst>
              <a:ahLst/>
              <a:cxnLst>
                <a:cxn ang="0">
                  <a:pos x="T0" y="0"/>
                </a:cxn>
                <a:cxn ang="0">
                  <a:pos x="T1" y="0"/>
                </a:cxn>
                <a:cxn ang="0">
                  <a:pos x="T2" y="0"/>
                </a:cxn>
              </a:cxnLst>
              <a:rect l="0" t="0" r="r" b="b"/>
              <a:pathLst>
                <a:path w="241">
                  <a:moveTo>
                    <a:pt x="241" y="0"/>
                  </a:moveTo>
                  <a:lnTo>
                    <a:pt x="0" y="0"/>
                  </a:lnTo>
                  <a:lnTo>
                    <a:pt x="241" y="0"/>
                  </a:lnTo>
                  <a:close/>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27" name="Freeform 229"/>
            <p:cNvSpPr>
              <a:spLocks/>
            </p:cNvSpPr>
            <p:nvPr/>
          </p:nvSpPr>
          <p:spPr bwMode="auto">
            <a:xfrm>
              <a:off x="2389" y="1080"/>
              <a:ext cx="27" cy="0"/>
            </a:xfrm>
            <a:custGeom>
              <a:avLst/>
              <a:gdLst>
                <a:gd name="T0" fmla="*/ 241 w 241"/>
                <a:gd name="T1" fmla="*/ 0 w 241"/>
                <a:gd name="T2" fmla="*/ 241 w 241"/>
              </a:gdLst>
              <a:ahLst/>
              <a:cxnLst>
                <a:cxn ang="0">
                  <a:pos x="T0" y="0"/>
                </a:cxn>
                <a:cxn ang="0">
                  <a:pos x="T1" y="0"/>
                </a:cxn>
                <a:cxn ang="0">
                  <a:pos x="T2" y="0"/>
                </a:cxn>
              </a:cxnLst>
              <a:rect l="0" t="0" r="r" b="b"/>
              <a:pathLst>
                <a:path w="241">
                  <a:moveTo>
                    <a:pt x="241" y="0"/>
                  </a:moveTo>
                  <a:lnTo>
                    <a:pt x="0" y="0"/>
                  </a:lnTo>
                  <a:lnTo>
                    <a:pt x="241" y="0"/>
                  </a:lnTo>
                  <a:close/>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28" name="Freeform 230"/>
            <p:cNvSpPr>
              <a:spLocks/>
            </p:cNvSpPr>
            <p:nvPr/>
          </p:nvSpPr>
          <p:spPr bwMode="auto">
            <a:xfrm>
              <a:off x="2389" y="1001"/>
              <a:ext cx="27" cy="0"/>
            </a:xfrm>
            <a:custGeom>
              <a:avLst/>
              <a:gdLst>
                <a:gd name="T0" fmla="*/ 241 w 241"/>
                <a:gd name="T1" fmla="*/ 0 w 241"/>
                <a:gd name="T2" fmla="*/ 241 w 241"/>
              </a:gdLst>
              <a:ahLst/>
              <a:cxnLst>
                <a:cxn ang="0">
                  <a:pos x="T0" y="0"/>
                </a:cxn>
                <a:cxn ang="0">
                  <a:pos x="T1" y="0"/>
                </a:cxn>
                <a:cxn ang="0">
                  <a:pos x="T2" y="0"/>
                </a:cxn>
              </a:cxnLst>
              <a:rect l="0" t="0" r="r" b="b"/>
              <a:pathLst>
                <a:path w="241">
                  <a:moveTo>
                    <a:pt x="241" y="0"/>
                  </a:moveTo>
                  <a:lnTo>
                    <a:pt x="0" y="0"/>
                  </a:lnTo>
                  <a:lnTo>
                    <a:pt x="241" y="0"/>
                  </a:lnTo>
                  <a:close/>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29" name="Freeform 231"/>
            <p:cNvSpPr>
              <a:spLocks/>
            </p:cNvSpPr>
            <p:nvPr/>
          </p:nvSpPr>
          <p:spPr bwMode="auto">
            <a:xfrm>
              <a:off x="2362" y="923"/>
              <a:ext cx="54" cy="0"/>
            </a:xfrm>
            <a:custGeom>
              <a:avLst/>
              <a:gdLst>
                <a:gd name="T0" fmla="*/ 482 w 482"/>
                <a:gd name="T1" fmla="*/ 0 w 482"/>
                <a:gd name="T2" fmla="*/ 482 w 482"/>
              </a:gdLst>
              <a:ahLst/>
              <a:cxnLst>
                <a:cxn ang="0">
                  <a:pos x="T0" y="0"/>
                </a:cxn>
                <a:cxn ang="0">
                  <a:pos x="T1" y="0"/>
                </a:cxn>
                <a:cxn ang="0">
                  <a:pos x="T2" y="0"/>
                </a:cxn>
              </a:cxnLst>
              <a:rect l="0" t="0" r="r" b="b"/>
              <a:pathLst>
                <a:path w="482">
                  <a:moveTo>
                    <a:pt x="482" y="0"/>
                  </a:moveTo>
                  <a:lnTo>
                    <a:pt x="0" y="0"/>
                  </a:lnTo>
                  <a:lnTo>
                    <a:pt x="482" y="0"/>
                  </a:lnTo>
                  <a:close/>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30" name="Freeform 232"/>
            <p:cNvSpPr>
              <a:spLocks/>
            </p:cNvSpPr>
            <p:nvPr/>
          </p:nvSpPr>
          <p:spPr bwMode="auto">
            <a:xfrm>
              <a:off x="2389" y="844"/>
              <a:ext cx="27" cy="0"/>
            </a:xfrm>
            <a:custGeom>
              <a:avLst/>
              <a:gdLst>
                <a:gd name="T0" fmla="*/ 241 w 241"/>
                <a:gd name="T1" fmla="*/ 0 w 241"/>
                <a:gd name="T2" fmla="*/ 241 w 241"/>
              </a:gdLst>
              <a:ahLst/>
              <a:cxnLst>
                <a:cxn ang="0">
                  <a:pos x="T0" y="0"/>
                </a:cxn>
                <a:cxn ang="0">
                  <a:pos x="T1" y="0"/>
                </a:cxn>
                <a:cxn ang="0">
                  <a:pos x="T2" y="0"/>
                </a:cxn>
              </a:cxnLst>
              <a:rect l="0" t="0" r="r" b="b"/>
              <a:pathLst>
                <a:path w="241">
                  <a:moveTo>
                    <a:pt x="241" y="0"/>
                  </a:moveTo>
                  <a:lnTo>
                    <a:pt x="0" y="0"/>
                  </a:lnTo>
                  <a:lnTo>
                    <a:pt x="241" y="0"/>
                  </a:lnTo>
                  <a:close/>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31" name="Freeform 233"/>
            <p:cNvSpPr>
              <a:spLocks/>
            </p:cNvSpPr>
            <p:nvPr/>
          </p:nvSpPr>
          <p:spPr bwMode="auto">
            <a:xfrm>
              <a:off x="2389" y="765"/>
              <a:ext cx="27" cy="0"/>
            </a:xfrm>
            <a:custGeom>
              <a:avLst/>
              <a:gdLst>
                <a:gd name="T0" fmla="*/ 241 w 241"/>
                <a:gd name="T1" fmla="*/ 0 w 241"/>
                <a:gd name="T2" fmla="*/ 241 w 241"/>
              </a:gdLst>
              <a:ahLst/>
              <a:cxnLst>
                <a:cxn ang="0">
                  <a:pos x="T0" y="0"/>
                </a:cxn>
                <a:cxn ang="0">
                  <a:pos x="T1" y="0"/>
                </a:cxn>
                <a:cxn ang="0">
                  <a:pos x="T2" y="0"/>
                </a:cxn>
              </a:cxnLst>
              <a:rect l="0" t="0" r="r" b="b"/>
              <a:pathLst>
                <a:path w="241">
                  <a:moveTo>
                    <a:pt x="241" y="0"/>
                  </a:moveTo>
                  <a:lnTo>
                    <a:pt x="0" y="0"/>
                  </a:lnTo>
                  <a:lnTo>
                    <a:pt x="241" y="0"/>
                  </a:lnTo>
                  <a:close/>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32" name="Freeform 234"/>
            <p:cNvSpPr>
              <a:spLocks/>
            </p:cNvSpPr>
            <p:nvPr/>
          </p:nvSpPr>
          <p:spPr bwMode="auto">
            <a:xfrm>
              <a:off x="2389" y="686"/>
              <a:ext cx="27" cy="0"/>
            </a:xfrm>
            <a:custGeom>
              <a:avLst/>
              <a:gdLst>
                <a:gd name="T0" fmla="*/ 241 w 241"/>
                <a:gd name="T1" fmla="*/ 0 w 241"/>
                <a:gd name="T2" fmla="*/ 241 w 241"/>
              </a:gdLst>
              <a:ahLst/>
              <a:cxnLst>
                <a:cxn ang="0">
                  <a:pos x="T0" y="0"/>
                </a:cxn>
                <a:cxn ang="0">
                  <a:pos x="T1" y="0"/>
                </a:cxn>
                <a:cxn ang="0">
                  <a:pos x="T2" y="0"/>
                </a:cxn>
              </a:cxnLst>
              <a:rect l="0" t="0" r="r" b="b"/>
              <a:pathLst>
                <a:path w="241">
                  <a:moveTo>
                    <a:pt x="241" y="0"/>
                  </a:moveTo>
                  <a:lnTo>
                    <a:pt x="0" y="0"/>
                  </a:lnTo>
                  <a:lnTo>
                    <a:pt x="241" y="0"/>
                  </a:lnTo>
                  <a:close/>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33" name="Freeform 235"/>
            <p:cNvSpPr>
              <a:spLocks/>
            </p:cNvSpPr>
            <p:nvPr/>
          </p:nvSpPr>
          <p:spPr bwMode="auto">
            <a:xfrm>
              <a:off x="2362" y="608"/>
              <a:ext cx="54" cy="0"/>
            </a:xfrm>
            <a:custGeom>
              <a:avLst/>
              <a:gdLst>
                <a:gd name="T0" fmla="*/ 482 w 482"/>
                <a:gd name="T1" fmla="*/ 0 w 482"/>
                <a:gd name="T2" fmla="*/ 482 w 482"/>
              </a:gdLst>
              <a:ahLst/>
              <a:cxnLst>
                <a:cxn ang="0">
                  <a:pos x="T0" y="0"/>
                </a:cxn>
                <a:cxn ang="0">
                  <a:pos x="T1" y="0"/>
                </a:cxn>
                <a:cxn ang="0">
                  <a:pos x="T2" y="0"/>
                </a:cxn>
              </a:cxnLst>
              <a:rect l="0" t="0" r="r" b="b"/>
              <a:pathLst>
                <a:path w="482">
                  <a:moveTo>
                    <a:pt x="482" y="0"/>
                  </a:moveTo>
                  <a:lnTo>
                    <a:pt x="0" y="0"/>
                  </a:lnTo>
                  <a:lnTo>
                    <a:pt x="482" y="0"/>
                  </a:lnTo>
                  <a:close/>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mc:AlternateContent xmlns:mc="http://schemas.openxmlformats.org/markup-compatibility/2006" xmlns:a14="http://schemas.microsoft.com/office/drawing/2010/main">
        <mc:Choice Requires="a14">
          <p:sp>
            <p:nvSpPr>
              <p:cNvPr id="2884" name="Rectangle 2883"/>
              <p:cNvSpPr/>
              <p:nvPr/>
            </p:nvSpPr>
            <p:spPr>
              <a:xfrm>
                <a:off x="989986" y="2213239"/>
                <a:ext cx="1873910" cy="375167"/>
              </a:xfrm>
              <a:prstGeom prst="rect">
                <a:avLst/>
              </a:prstGeom>
              <a:solidFill>
                <a:schemeClr val="bg1"/>
              </a:solidFill>
              <a:ln>
                <a:solidFill>
                  <a:schemeClr val="tx1"/>
                </a:solidFill>
              </a:ln>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sz="1600" i="1" smtClean="0">
                              <a:latin typeface="Cambria Math" panose="02040503050406030204" pitchFamily="18" charset="0"/>
                              <a:ea typeface="Cambria Math"/>
                            </a:rPr>
                          </m:ctrlPr>
                        </m:funcPr>
                        <m:fName>
                          <m:r>
                            <m:rPr>
                              <m:sty m:val="p"/>
                            </m:rPr>
                            <a:rPr lang="en-US" sz="1600">
                              <a:latin typeface="Cambria Math"/>
                              <a:ea typeface="Cambria Math"/>
                            </a:rPr>
                            <m:t>cos</m:t>
                          </m:r>
                        </m:fName>
                        <m:e>
                          <m:sSub>
                            <m:sSubPr>
                              <m:ctrlPr>
                                <a:rPr lang="en-US" sz="1600" i="1">
                                  <a:latin typeface="Cambria Math" panose="02040503050406030204" pitchFamily="18" charset="0"/>
                                  <a:ea typeface="Cambria Math"/>
                                </a:rPr>
                              </m:ctrlPr>
                            </m:sSubPr>
                            <m:e>
                              <m:r>
                                <a:rPr lang="en-US" sz="1600" i="1">
                                  <a:latin typeface="Cambria Math"/>
                                  <a:ea typeface="Cambria Math"/>
                                </a:rPr>
                                <m:t>𝜃</m:t>
                              </m:r>
                            </m:e>
                            <m:sub>
                              <m:r>
                                <a:rPr lang="en-US" sz="1600" i="1">
                                  <a:latin typeface="Cambria Math"/>
                                  <a:ea typeface="Cambria Math"/>
                                </a:rPr>
                                <m:t>𝑒</m:t>
                              </m:r>
                              <m:r>
                                <a:rPr lang="en-US" sz="1600" i="1">
                                  <a:latin typeface="Cambria Math"/>
                                  <a:ea typeface="Cambria Math"/>
                                </a:rPr>
                                <m:t>𝜈</m:t>
                              </m:r>
                            </m:sub>
                          </m:sSub>
                          <m:d>
                            <m:dPr>
                              <m:ctrlPr>
                                <a:rPr lang="en-US" sz="1600" i="1">
                                  <a:latin typeface="Cambria Math" panose="02040503050406030204" pitchFamily="18" charset="0"/>
                                  <a:ea typeface="Cambria Math"/>
                                </a:rPr>
                              </m:ctrlPr>
                            </m:dPr>
                            <m:e>
                              <m:sSup>
                                <m:sSupPr>
                                  <m:ctrlPr>
                                    <a:rPr lang="en-US" sz="1600" i="1">
                                      <a:latin typeface="Cambria Math" panose="02040503050406030204" pitchFamily="18" charset="0"/>
                                      <a:cs typeface="Times New Roman" pitchFamily="18" charset="0"/>
                                    </a:rPr>
                                  </m:ctrlPr>
                                </m:sSupPr>
                                <m:e>
                                  <m:sSub>
                                    <m:sSubPr>
                                      <m:ctrlPr>
                                        <a:rPr lang="en-US" sz="1600" i="1">
                                          <a:latin typeface="Cambria Math" panose="02040503050406030204" pitchFamily="18" charset="0"/>
                                          <a:cs typeface="Times New Roman" pitchFamily="18" charset="0"/>
                                        </a:rPr>
                                      </m:ctrlPr>
                                    </m:sSubPr>
                                    <m:e>
                                      <m:r>
                                        <a:rPr lang="en-US" sz="1600" i="1">
                                          <a:latin typeface="Cambria Math"/>
                                          <a:cs typeface="Times New Roman" pitchFamily="18" charset="0"/>
                                        </a:rPr>
                                        <m:t>𝑝</m:t>
                                      </m:r>
                                    </m:e>
                                    <m:sub>
                                      <m:r>
                                        <a:rPr lang="en-US" sz="1600" i="1">
                                          <a:latin typeface="Cambria Math"/>
                                          <a:cs typeface="Times New Roman" pitchFamily="18" charset="0"/>
                                        </a:rPr>
                                        <m:t>𝑝</m:t>
                                      </m:r>
                                    </m:sub>
                                  </m:sSub>
                                </m:e>
                                <m:sup>
                                  <m:r>
                                    <a:rPr lang="en-US" sz="1600" i="1">
                                      <a:latin typeface="Cambria Math"/>
                                      <a:cs typeface="Times New Roman" pitchFamily="18" charset="0"/>
                                    </a:rPr>
                                    <m:t>2</m:t>
                                  </m:r>
                                </m:sup>
                              </m:sSup>
                            </m:e>
                          </m:d>
                        </m:e>
                      </m:func>
                      <m:r>
                        <a:rPr lang="en-US" sz="1600" b="0" i="1" smtClean="0">
                          <a:latin typeface="Cambria Math"/>
                          <a:cs typeface="Times New Roman" pitchFamily="18" charset="0"/>
                        </a:rPr>
                        <m:t>=−1</m:t>
                      </m:r>
                    </m:oMath>
                  </m:oMathPara>
                </a14:m>
                <a:endParaRPr lang="en-US" sz="1600" dirty="0"/>
              </a:p>
            </p:txBody>
          </p:sp>
        </mc:Choice>
        <mc:Fallback xmlns="">
          <p:sp>
            <p:nvSpPr>
              <p:cNvPr id="2884" name="Rectangle 2883"/>
              <p:cNvSpPr>
                <a:spLocks noRot="1" noChangeAspect="1" noMove="1" noResize="1" noEditPoints="1" noAdjustHandles="1" noChangeArrowheads="1" noChangeShapeType="1" noTextEdit="1"/>
              </p:cNvSpPr>
              <p:nvPr/>
            </p:nvSpPr>
            <p:spPr>
              <a:xfrm>
                <a:off x="989986" y="2213239"/>
                <a:ext cx="1873910" cy="375167"/>
              </a:xfrm>
              <a:prstGeom prst="rect">
                <a:avLst/>
              </a:prstGeom>
              <a:blipFill rotWithShape="1">
                <a:blip r:embed="rId15"/>
                <a:stretch>
                  <a:fillRect/>
                </a:stretch>
              </a:blipFill>
              <a:ln>
                <a:solidFill>
                  <a:schemeClr val="tx1"/>
                </a:solidFill>
              </a:ln>
            </p:spPr>
            <p:txBody>
              <a:bodyPr/>
              <a:lstStyle/>
              <a:p>
                <a:r>
                  <a:rPr lang="en-US">
                    <a:noFill/>
                  </a:rPr>
                  <a:t> </a:t>
                </a:r>
              </a:p>
            </p:txBody>
          </p:sp>
        </mc:Fallback>
      </mc:AlternateContent>
      <p:grpSp>
        <p:nvGrpSpPr>
          <p:cNvPr id="3" name="Group 2"/>
          <p:cNvGrpSpPr/>
          <p:nvPr/>
        </p:nvGrpSpPr>
        <p:grpSpPr>
          <a:xfrm>
            <a:off x="4425157" y="2400300"/>
            <a:ext cx="4611339" cy="2776538"/>
            <a:chOff x="4425157" y="2400300"/>
            <a:chExt cx="4611339" cy="2776538"/>
          </a:xfrm>
        </p:grpSpPr>
        <p:sp>
          <p:nvSpPr>
            <p:cNvPr id="6" name="AutoShape 3"/>
            <p:cNvSpPr>
              <a:spLocks noChangeAspect="1" noChangeArrowheads="1" noTextEdit="1"/>
            </p:cNvSpPr>
            <p:nvPr/>
          </p:nvSpPr>
          <p:spPr bwMode="auto">
            <a:xfrm>
              <a:off x="4443413" y="2400300"/>
              <a:ext cx="4233862" cy="271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7" name="Group 205"/>
            <p:cNvGrpSpPr>
              <a:grpSpLocks/>
            </p:cNvGrpSpPr>
            <p:nvPr/>
          </p:nvGrpSpPr>
          <p:grpSpPr bwMode="auto">
            <a:xfrm>
              <a:off x="5051425" y="2473325"/>
              <a:ext cx="3125787" cy="2203450"/>
              <a:chOff x="3182" y="1558"/>
              <a:chExt cx="1969" cy="1388"/>
            </a:xfrm>
          </p:grpSpPr>
          <p:sp>
            <p:nvSpPr>
              <p:cNvPr id="4400" name="Line 5"/>
              <p:cNvSpPr>
                <a:spLocks noChangeShapeType="1"/>
              </p:cNvSpPr>
              <p:nvPr/>
            </p:nvSpPr>
            <p:spPr bwMode="auto">
              <a:xfrm>
                <a:off x="3185" y="2946"/>
                <a:ext cx="1966"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01" name="Rectangle 6"/>
              <p:cNvSpPr>
                <a:spLocks noChangeArrowheads="1"/>
              </p:cNvSpPr>
              <p:nvPr/>
            </p:nvSpPr>
            <p:spPr bwMode="auto">
              <a:xfrm>
                <a:off x="3182" y="1558"/>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02" name="Rectangle 7"/>
              <p:cNvSpPr>
                <a:spLocks noChangeArrowheads="1"/>
              </p:cNvSpPr>
              <p:nvPr/>
            </p:nvSpPr>
            <p:spPr bwMode="auto">
              <a:xfrm>
                <a:off x="3182" y="1597"/>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03" name="Rectangle 8"/>
              <p:cNvSpPr>
                <a:spLocks noChangeArrowheads="1"/>
              </p:cNvSpPr>
              <p:nvPr/>
            </p:nvSpPr>
            <p:spPr bwMode="auto">
              <a:xfrm>
                <a:off x="3182" y="1635"/>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04" name="Rectangle 9"/>
              <p:cNvSpPr>
                <a:spLocks noChangeArrowheads="1"/>
              </p:cNvSpPr>
              <p:nvPr/>
            </p:nvSpPr>
            <p:spPr bwMode="auto">
              <a:xfrm>
                <a:off x="3182" y="1674"/>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05" name="Rectangle 10"/>
              <p:cNvSpPr>
                <a:spLocks noChangeArrowheads="1"/>
              </p:cNvSpPr>
              <p:nvPr/>
            </p:nvSpPr>
            <p:spPr bwMode="auto">
              <a:xfrm>
                <a:off x="3182" y="1712"/>
                <a:ext cx="5"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06" name="Rectangle 11"/>
              <p:cNvSpPr>
                <a:spLocks noChangeArrowheads="1"/>
              </p:cNvSpPr>
              <p:nvPr/>
            </p:nvSpPr>
            <p:spPr bwMode="auto">
              <a:xfrm>
                <a:off x="3182" y="1751"/>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07" name="Rectangle 12"/>
              <p:cNvSpPr>
                <a:spLocks noChangeArrowheads="1"/>
              </p:cNvSpPr>
              <p:nvPr/>
            </p:nvSpPr>
            <p:spPr bwMode="auto">
              <a:xfrm>
                <a:off x="3182" y="1790"/>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08" name="Rectangle 13"/>
              <p:cNvSpPr>
                <a:spLocks noChangeArrowheads="1"/>
              </p:cNvSpPr>
              <p:nvPr/>
            </p:nvSpPr>
            <p:spPr bwMode="auto">
              <a:xfrm>
                <a:off x="3182" y="1828"/>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09" name="Rectangle 14"/>
              <p:cNvSpPr>
                <a:spLocks noChangeArrowheads="1"/>
              </p:cNvSpPr>
              <p:nvPr/>
            </p:nvSpPr>
            <p:spPr bwMode="auto">
              <a:xfrm>
                <a:off x="3182" y="1867"/>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10" name="Rectangle 15"/>
              <p:cNvSpPr>
                <a:spLocks noChangeArrowheads="1"/>
              </p:cNvSpPr>
              <p:nvPr/>
            </p:nvSpPr>
            <p:spPr bwMode="auto">
              <a:xfrm>
                <a:off x="3182" y="1905"/>
                <a:ext cx="5"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11" name="Rectangle 16"/>
              <p:cNvSpPr>
                <a:spLocks noChangeArrowheads="1"/>
              </p:cNvSpPr>
              <p:nvPr/>
            </p:nvSpPr>
            <p:spPr bwMode="auto">
              <a:xfrm>
                <a:off x="3182" y="1944"/>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12" name="Rectangle 17"/>
              <p:cNvSpPr>
                <a:spLocks noChangeArrowheads="1"/>
              </p:cNvSpPr>
              <p:nvPr/>
            </p:nvSpPr>
            <p:spPr bwMode="auto">
              <a:xfrm>
                <a:off x="3182" y="1983"/>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13" name="Rectangle 18"/>
              <p:cNvSpPr>
                <a:spLocks noChangeArrowheads="1"/>
              </p:cNvSpPr>
              <p:nvPr/>
            </p:nvSpPr>
            <p:spPr bwMode="auto">
              <a:xfrm>
                <a:off x="3182" y="2021"/>
                <a:ext cx="5"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14" name="Rectangle 19"/>
              <p:cNvSpPr>
                <a:spLocks noChangeArrowheads="1"/>
              </p:cNvSpPr>
              <p:nvPr/>
            </p:nvSpPr>
            <p:spPr bwMode="auto">
              <a:xfrm>
                <a:off x="3182" y="2060"/>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15" name="Rectangle 20"/>
              <p:cNvSpPr>
                <a:spLocks noChangeArrowheads="1"/>
              </p:cNvSpPr>
              <p:nvPr/>
            </p:nvSpPr>
            <p:spPr bwMode="auto">
              <a:xfrm>
                <a:off x="3182" y="2098"/>
                <a:ext cx="5"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16" name="Rectangle 21"/>
              <p:cNvSpPr>
                <a:spLocks noChangeArrowheads="1"/>
              </p:cNvSpPr>
              <p:nvPr/>
            </p:nvSpPr>
            <p:spPr bwMode="auto">
              <a:xfrm>
                <a:off x="3182" y="2137"/>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17" name="Rectangle 22"/>
              <p:cNvSpPr>
                <a:spLocks noChangeArrowheads="1"/>
              </p:cNvSpPr>
              <p:nvPr/>
            </p:nvSpPr>
            <p:spPr bwMode="auto">
              <a:xfrm>
                <a:off x="3182" y="2175"/>
                <a:ext cx="5"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18" name="Rectangle 23"/>
              <p:cNvSpPr>
                <a:spLocks noChangeArrowheads="1"/>
              </p:cNvSpPr>
              <p:nvPr/>
            </p:nvSpPr>
            <p:spPr bwMode="auto">
              <a:xfrm>
                <a:off x="3182" y="2214"/>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19" name="Rectangle 24"/>
              <p:cNvSpPr>
                <a:spLocks noChangeArrowheads="1"/>
              </p:cNvSpPr>
              <p:nvPr/>
            </p:nvSpPr>
            <p:spPr bwMode="auto">
              <a:xfrm>
                <a:off x="3182" y="2253"/>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20" name="Rectangle 25"/>
              <p:cNvSpPr>
                <a:spLocks noChangeArrowheads="1"/>
              </p:cNvSpPr>
              <p:nvPr/>
            </p:nvSpPr>
            <p:spPr bwMode="auto">
              <a:xfrm>
                <a:off x="3182" y="2291"/>
                <a:ext cx="5"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21" name="Rectangle 26"/>
              <p:cNvSpPr>
                <a:spLocks noChangeArrowheads="1"/>
              </p:cNvSpPr>
              <p:nvPr/>
            </p:nvSpPr>
            <p:spPr bwMode="auto">
              <a:xfrm>
                <a:off x="3182" y="2330"/>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22" name="Rectangle 27"/>
              <p:cNvSpPr>
                <a:spLocks noChangeArrowheads="1"/>
              </p:cNvSpPr>
              <p:nvPr/>
            </p:nvSpPr>
            <p:spPr bwMode="auto">
              <a:xfrm>
                <a:off x="3182" y="2369"/>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23" name="Rectangle 28"/>
              <p:cNvSpPr>
                <a:spLocks noChangeArrowheads="1"/>
              </p:cNvSpPr>
              <p:nvPr/>
            </p:nvSpPr>
            <p:spPr bwMode="auto">
              <a:xfrm>
                <a:off x="3182" y="2407"/>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24" name="Rectangle 29"/>
              <p:cNvSpPr>
                <a:spLocks noChangeArrowheads="1"/>
              </p:cNvSpPr>
              <p:nvPr/>
            </p:nvSpPr>
            <p:spPr bwMode="auto">
              <a:xfrm>
                <a:off x="3182" y="2446"/>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25" name="Rectangle 30"/>
              <p:cNvSpPr>
                <a:spLocks noChangeArrowheads="1"/>
              </p:cNvSpPr>
              <p:nvPr/>
            </p:nvSpPr>
            <p:spPr bwMode="auto">
              <a:xfrm>
                <a:off x="3182" y="2484"/>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26" name="Rectangle 31"/>
              <p:cNvSpPr>
                <a:spLocks noChangeArrowheads="1"/>
              </p:cNvSpPr>
              <p:nvPr/>
            </p:nvSpPr>
            <p:spPr bwMode="auto">
              <a:xfrm>
                <a:off x="3182" y="2523"/>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27" name="Rectangle 32"/>
              <p:cNvSpPr>
                <a:spLocks noChangeArrowheads="1"/>
              </p:cNvSpPr>
              <p:nvPr/>
            </p:nvSpPr>
            <p:spPr bwMode="auto">
              <a:xfrm>
                <a:off x="3182" y="2561"/>
                <a:ext cx="5"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28" name="Rectangle 33"/>
              <p:cNvSpPr>
                <a:spLocks noChangeArrowheads="1"/>
              </p:cNvSpPr>
              <p:nvPr/>
            </p:nvSpPr>
            <p:spPr bwMode="auto">
              <a:xfrm>
                <a:off x="3182" y="2600"/>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29" name="Rectangle 34"/>
              <p:cNvSpPr>
                <a:spLocks noChangeArrowheads="1"/>
              </p:cNvSpPr>
              <p:nvPr/>
            </p:nvSpPr>
            <p:spPr bwMode="auto">
              <a:xfrm>
                <a:off x="3182" y="2639"/>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30" name="Rectangle 35"/>
              <p:cNvSpPr>
                <a:spLocks noChangeArrowheads="1"/>
              </p:cNvSpPr>
              <p:nvPr/>
            </p:nvSpPr>
            <p:spPr bwMode="auto">
              <a:xfrm>
                <a:off x="3182" y="2677"/>
                <a:ext cx="5"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31" name="Rectangle 36"/>
              <p:cNvSpPr>
                <a:spLocks noChangeArrowheads="1"/>
              </p:cNvSpPr>
              <p:nvPr/>
            </p:nvSpPr>
            <p:spPr bwMode="auto">
              <a:xfrm>
                <a:off x="3182" y="2716"/>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32" name="Rectangle 37"/>
              <p:cNvSpPr>
                <a:spLocks noChangeArrowheads="1"/>
              </p:cNvSpPr>
              <p:nvPr/>
            </p:nvSpPr>
            <p:spPr bwMode="auto">
              <a:xfrm>
                <a:off x="3182" y="2754"/>
                <a:ext cx="5"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33" name="Rectangle 38"/>
              <p:cNvSpPr>
                <a:spLocks noChangeArrowheads="1"/>
              </p:cNvSpPr>
              <p:nvPr/>
            </p:nvSpPr>
            <p:spPr bwMode="auto">
              <a:xfrm>
                <a:off x="3182" y="2793"/>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34" name="Rectangle 39"/>
              <p:cNvSpPr>
                <a:spLocks noChangeArrowheads="1"/>
              </p:cNvSpPr>
              <p:nvPr/>
            </p:nvSpPr>
            <p:spPr bwMode="auto">
              <a:xfrm>
                <a:off x="3182" y="2832"/>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35" name="Rectangle 40"/>
              <p:cNvSpPr>
                <a:spLocks noChangeArrowheads="1"/>
              </p:cNvSpPr>
              <p:nvPr/>
            </p:nvSpPr>
            <p:spPr bwMode="auto">
              <a:xfrm>
                <a:off x="3182" y="2870"/>
                <a:ext cx="5"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36" name="Rectangle 41"/>
              <p:cNvSpPr>
                <a:spLocks noChangeArrowheads="1"/>
              </p:cNvSpPr>
              <p:nvPr/>
            </p:nvSpPr>
            <p:spPr bwMode="auto">
              <a:xfrm>
                <a:off x="3182" y="2909"/>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37" name="Rectangle 42"/>
              <p:cNvSpPr>
                <a:spLocks noChangeArrowheads="1"/>
              </p:cNvSpPr>
              <p:nvPr/>
            </p:nvSpPr>
            <p:spPr bwMode="auto">
              <a:xfrm>
                <a:off x="3485" y="1558"/>
                <a:ext cx="4"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38" name="Rectangle 43"/>
              <p:cNvSpPr>
                <a:spLocks noChangeArrowheads="1"/>
              </p:cNvSpPr>
              <p:nvPr/>
            </p:nvSpPr>
            <p:spPr bwMode="auto">
              <a:xfrm>
                <a:off x="3485" y="1597"/>
                <a:ext cx="4"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39" name="Rectangle 44"/>
              <p:cNvSpPr>
                <a:spLocks noChangeArrowheads="1"/>
              </p:cNvSpPr>
              <p:nvPr/>
            </p:nvSpPr>
            <p:spPr bwMode="auto">
              <a:xfrm>
                <a:off x="3485" y="1635"/>
                <a:ext cx="4"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40" name="Rectangle 45"/>
              <p:cNvSpPr>
                <a:spLocks noChangeArrowheads="1"/>
              </p:cNvSpPr>
              <p:nvPr/>
            </p:nvSpPr>
            <p:spPr bwMode="auto">
              <a:xfrm>
                <a:off x="3485" y="1674"/>
                <a:ext cx="4"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41" name="Rectangle 46"/>
              <p:cNvSpPr>
                <a:spLocks noChangeArrowheads="1"/>
              </p:cNvSpPr>
              <p:nvPr/>
            </p:nvSpPr>
            <p:spPr bwMode="auto">
              <a:xfrm>
                <a:off x="3485" y="1712"/>
                <a:ext cx="4"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42" name="Rectangle 47"/>
              <p:cNvSpPr>
                <a:spLocks noChangeArrowheads="1"/>
              </p:cNvSpPr>
              <p:nvPr/>
            </p:nvSpPr>
            <p:spPr bwMode="auto">
              <a:xfrm>
                <a:off x="3485" y="1751"/>
                <a:ext cx="4"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43" name="Rectangle 48"/>
              <p:cNvSpPr>
                <a:spLocks noChangeArrowheads="1"/>
              </p:cNvSpPr>
              <p:nvPr/>
            </p:nvSpPr>
            <p:spPr bwMode="auto">
              <a:xfrm>
                <a:off x="3485" y="1790"/>
                <a:ext cx="4"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44" name="Rectangle 49"/>
              <p:cNvSpPr>
                <a:spLocks noChangeArrowheads="1"/>
              </p:cNvSpPr>
              <p:nvPr/>
            </p:nvSpPr>
            <p:spPr bwMode="auto">
              <a:xfrm>
                <a:off x="3485" y="1828"/>
                <a:ext cx="4"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45" name="Rectangle 50"/>
              <p:cNvSpPr>
                <a:spLocks noChangeArrowheads="1"/>
              </p:cNvSpPr>
              <p:nvPr/>
            </p:nvSpPr>
            <p:spPr bwMode="auto">
              <a:xfrm>
                <a:off x="3485" y="1867"/>
                <a:ext cx="4"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46" name="Rectangle 51"/>
              <p:cNvSpPr>
                <a:spLocks noChangeArrowheads="1"/>
              </p:cNvSpPr>
              <p:nvPr/>
            </p:nvSpPr>
            <p:spPr bwMode="auto">
              <a:xfrm>
                <a:off x="3485" y="1905"/>
                <a:ext cx="4"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47" name="Rectangle 52"/>
              <p:cNvSpPr>
                <a:spLocks noChangeArrowheads="1"/>
              </p:cNvSpPr>
              <p:nvPr/>
            </p:nvSpPr>
            <p:spPr bwMode="auto">
              <a:xfrm>
                <a:off x="3485" y="1944"/>
                <a:ext cx="4"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48" name="Rectangle 53"/>
              <p:cNvSpPr>
                <a:spLocks noChangeArrowheads="1"/>
              </p:cNvSpPr>
              <p:nvPr/>
            </p:nvSpPr>
            <p:spPr bwMode="auto">
              <a:xfrm>
                <a:off x="3485" y="1983"/>
                <a:ext cx="4"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49" name="Rectangle 54"/>
              <p:cNvSpPr>
                <a:spLocks noChangeArrowheads="1"/>
              </p:cNvSpPr>
              <p:nvPr/>
            </p:nvSpPr>
            <p:spPr bwMode="auto">
              <a:xfrm>
                <a:off x="3485" y="2021"/>
                <a:ext cx="4"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50" name="Rectangle 55"/>
              <p:cNvSpPr>
                <a:spLocks noChangeArrowheads="1"/>
              </p:cNvSpPr>
              <p:nvPr/>
            </p:nvSpPr>
            <p:spPr bwMode="auto">
              <a:xfrm>
                <a:off x="3485" y="2060"/>
                <a:ext cx="4"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51" name="Rectangle 56"/>
              <p:cNvSpPr>
                <a:spLocks noChangeArrowheads="1"/>
              </p:cNvSpPr>
              <p:nvPr/>
            </p:nvSpPr>
            <p:spPr bwMode="auto">
              <a:xfrm>
                <a:off x="3485" y="2098"/>
                <a:ext cx="4"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52" name="Rectangle 57"/>
              <p:cNvSpPr>
                <a:spLocks noChangeArrowheads="1"/>
              </p:cNvSpPr>
              <p:nvPr/>
            </p:nvSpPr>
            <p:spPr bwMode="auto">
              <a:xfrm>
                <a:off x="3485" y="2137"/>
                <a:ext cx="4"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53" name="Rectangle 58"/>
              <p:cNvSpPr>
                <a:spLocks noChangeArrowheads="1"/>
              </p:cNvSpPr>
              <p:nvPr/>
            </p:nvSpPr>
            <p:spPr bwMode="auto">
              <a:xfrm>
                <a:off x="3485" y="2175"/>
                <a:ext cx="4"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54" name="Rectangle 59"/>
              <p:cNvSpPr>
                <a:spLocks noChangeArrowheads="1"/>
              </p:cNvSpPr>
              <p:nvPr/>
            </p:nvSpPr>
            <p:spPr bwMode="auto">
              <a:xfrm>
                <a:off x="3485" y="2214"/>
                <a:ext cx="4"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55" name="Rectangle 60"/>
              <p:cNvSpPr>
                <a:spLocks noChangeArrowheads="1"/>
              </p:cNvSpPr>
              <p:nvPr/>
            </p:nvSpPr>
            <p:spPr bwMode="auto">
              <a:xfrm>
                <a:off x="3485" y="2253"/>
                <a:ext cx="4"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56" name="Rectangle 61"/>
              <p:cNvSpPr>
                <a:spLocks noChangeArrowheads="1"/>
              </p:cNvSpPr>
              <p:nvPr/>
            </p:nvSpPr>
            <p:spPr bwMode="auto">
              <a:xfrm>
                <a:off x="3485" y="2291"/>
                <a:ext cx="4"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57" name="Rectangle 62"/>
              <p:cNvSpPr>
                <a:spLocks noChangeArrowheads="1"/>
              </p:cNvSpPr>
              <p:nvPr/>
            </p:nvSpPr>
            <p:spPr bwMode="auto">
              <a:xfrm>
                <a:off x="3485" y="2330"/>
                <a:ext cx="4"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58" name="Rectangle 63"/>
              <p:cNvSpPr>
                <a:spLocks noChangeArrowheads="1"/>
              </p:cNvSpPr>
              <p:nvPr/>
            </p:nvSpPr>
            <p:spPr bwMode="auto">
              <a:xfrm>
                <a:off x="3485" y="2369"/>
                <a:ext cx="4"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59" name="Rectangle 64"/>
              <p:cNvSpPr>
                <a:spLocks noChangeArrowheads="1"/>
              </p:cNvSpPr>
              <p:nvPr/>
            </p:nvSpPr>
            <p:spPr bwMode="auto">
              <a:xfrm>
                <a:off x="3485" y="2407"/>
                <a:ext cx="4"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60" name="Rectangle 65"/>
              <p:cNvSpPr>
                <a:spLocks noChangeArrowheads="1"/>
              </p:cNvSpPr>
              <p:nvPr/>
            </p:nvSpPr>
            <p:spPr bwMode="auto">
              <a:xfrm>
                <a:off x="3485" y="2446"/>
                <a:ext cx="4"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61" name="Rectangle 66"/>
              <p:cNvSpPr>
                <a:spLocks noChangeArrowheads="1"/>
              </p:cNvSpPr>
              <p:nvPr/>
            </p:nvSpPr>
            <p:spPr bwMode="auto">
              <a:xfrm>
                <a:off x="3485" y="2484"/>
                <a:ext cx="4"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62" name="Rectangle 67"/>
              <p:cNvSpPr>
                <a:spLocks noChangeArrowheads="1"/>
              </p:cNvSpPr>
              <p:nvPr/>
            </p:nvSpPr>
            <p:spPr bwMode="auto">
              <a:xfrm>
                <a:off x="3485" y="2523"/>
                <a:ext cx="4"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63" name="Rectangle 68"/>
              <p:cNvSpPr>
                <a:spLocks noChangeArrowheads="1"/>
              </p:cNvSpPr>
              <p:nvPr/>
            </p:nvSpPr>
            <p:spPr bwMode="auto">
              <a:xfrm>
                <a:off x="3485" y="2561"/>
                <a:ext cx="4"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64" name="Rectangle 69"/>
              <p:cNvSpPr>
                <a:spLocks noChangeArrowheads="1"/>
              </p:cNvSpPr>
              <p:nvPr/>
            </p:nvSpPr>
            <p:spPr bwMode="auto">
              <a:xfrm>
                <a:off x="3485" y="2600"/>
                <a:ext cx="4"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65" name="Rectangle 70"/>
              <p:cNvSpPr>
                <a:spLocks noChangeArrowheads="1"/>
              </p:cNvSpPr>
              <p:nvPr/>
            </p:nvSpPr>
            <p:spPr bwMode="auto">
              <a:xfrm>
                <a:off x="3485" y="2639"/>
                <a:ext cx="4"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66" name="Rectangle 71"/>
              <p:cNvSpPr>
                <a:spLocks noChangeArrowheads="1"/>
              </p:cNvSpPr>
              <p:nvPr/>
            </p:nvSpPr>
            <p:spPr bwMode="auto">
              <a:xfrm>
                <a:off x="3485" y="2677"/>
                <a:ext cx="4"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67" name="Rectangle 72"/>
              <p:cNvSpPr>
                <a:spLocks noChangeArrowheads="1"/>
              </p:cNvSpPr>
              <p:nvPr/>
            </p:nvSpPr>
            <p:spPr bwMode="auto">
              <a:xfrm>
                <a:off x="3485" y="2716"/>
                <a:ext cx="4"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68" name="Rectangle 73"/>
              <p:cNvSpPr>
                <a:spLocks noChangeArrowheads="1"/>
              </p:cNvSpPr>
              <p:nvPr/>
            </p:nvSpPr>
            <p:spPr bwMode="auto">
              <a:xfrm>
                <a:off x="3485" y="2754"/>
                <a:ext cx="4"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69" name="Rectangle 74"/>
              <p:cNvSpPr>
                <a:spLocks noChangeArrowheads="1"/>
              </p:cNvSpPr>
              <p:nvPr/>
            </p:nvSpPr>
            <p:spPr bwMode="auto">
              <a:xfrm>
                <a:off x="3485" y="2793"/>
                <a:ext cx="4"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70" name="Rectangle 75"/>
              <p:cNvSpPr>
                <a:spLocks noChangeArrowheads="1"/>
              </p:cNvSpPr>
              <p:nvPr/>
            </p:nvSpPr>
            <p:spPr bwMode="auto">
              <a:xfrm>
                <a:off x="3485" y="2832"/>
                <a:ext cx="4"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71" name="Rectangle 76"/>
              <p:cNvSpPr>
                <a:spLocks noChangeArrowheads="1"/>
              </p:cNvSpPr>
              <p:nvPr/>
            </p:nvSpPr>
            <p:spPr bwMode="auto">
              <a:xfrm>
                <a:off x="3485" y="2870"/>
                <a:ext cx="4"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72" name="Rectangle 77"/>
              <p:cNvSpPr>
                <a:spLocks noChangeArrowheads="1"/>
              </p:cNvSpPr>
              <p:nvPr/>
            </p:nvSpPr>
            <p:spPr bwMode="auto">
              <a:xfrm>
                <a:off x="3485" y="2909"/>
                <a:ext cx="4"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73" name="Rectangle 78"/>
              <p:cNvSpPr>
                <a:spLocks noChangeArrowheads="1"/>
              </p:cNvSpPr>
              <p:nvPr/>
            </p:nvSpPr>
            <p:spPr bwMode="auto">
              <a:xfrm>
                <a:off x="3787" y="1558"/>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74" name="Rectangle 79"/>
              <p:cNvSpPr>
                <a:spLocks noChangeArrowheads="1"/>
              </p:cNvSpPr>
              <p:nvPr/>
            </p:nvSpPr>
            <p:spPr bwMode="auto">
              <a:xfrm>
                <a:off x="3787" y="1597"/>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75" name="Rectangle 80"/>
              <p:cNvSpPr>
                <a:spLocks noChangeArrowheads="1"/>
              </p:cNvSpPr>
              <p:nvPr/>
            </p:nvSpPr>
            <p:spPr bwMode="auto">
              <a:xfrm>
                <a:off x="3787" y="1635"/>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76" name="Rectangle 81"/>
              <p:cNvSpPr>
                <a:spLocks noChangeArrowheads="1"/>
              </p:cNvSpPr>
              <p:nvPr/>
            </p:nvSpPr>
            <p:spPr bwMode="auto">
              <a:xfrm>
                <a:off x="3787" y="1674"/>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77" name="Rectangle 82"/>
              <p:cNvSpPr>
                <a:spLocks noChangeArrowheads="1"/>
              </p:cNvSpPr>
              <p:nvPr/>
            </p:nvSpPr>
            <p:spPr bwMode="auto">
              <a:xfrm>
                <a:off x="3787" y="1712"/>
                <a:ext cx="5"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78" name="Rectangle 83"/>
              <p:cNvSpPr>
                <a:spLocks noChangeArrowheads="1"/>
              </p:cNvSpPr>
              <p:nvPr/>
            </p:nvSpPr>
            <p:spPr bwMode="auto">
              <a:xfrm>
                <a:off x="3787" y="1751"/>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79" name="Rectangle 84"/>
              <p:cNvSpPr>
                <a:spLocks noChangeArrowheads="1"/>
              </p:cNvSpPr>
              <p:nvPr/>
            </p:nvSpPr>
            <p:spPr bwMode="auto">
              <a:xfrm>
                <a:off x="3787" y="1790"/>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80" name="Rectangle 85"/>
              <p:cNvSpPr>
                <a:spLocks noChangeArrowheads="1"/>
              </p:cNvSpPr>
              <p:nvPr/>
            </p:nvSpPr>
            <p:spPr bwMode="auto">
              <a:xfrm>
                <a:off x="3787" y="1828"/>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81" name="Rectangle 86"/>
              <p:cNvSpPr>
                <a:spLocks noChangeArrowheads="1"/>
              </p:cNvSpPr>
              <p:nvPr/>
            </p:nvSpPr>
            <p:spPr bwMode="auto">
              <a:xfrm>
                <a:off x="3787" y="1867"/>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82" name="Rectangle 87"/>
              <p:cNvSpPr>
                <a:spLocks noChangeArrowheads="1"/>
              </p:cNvSpPr>
              <p:nvPr/>
            </p:nvSpPr>
            <p:spPr bwMode="auto">
              <a:xfrm>
                <a:off x="3787" y="1905"/>
                <a:ext cx="5"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83" name="Rectangle 88"/>
              <p:cNvSpPr>
                <a:spLocks noChangeArrowheads="1"/>
              </p:cNvSpPr>
              <p:nvPr/>
            </p:nvSpPr>
            <p:spPr bwMode="auto">
              <a:xfrm>
                <a:off x="3787" y="1944"/>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84" name="Rectangle 89"/>
              <p:cNvSpPr>
                <a:spLocks noChangeArrowheads="1"/>
              </p:cNvSpPr>
              <p:nvPr/>
            </p:nvSpPr>
            <p:spPr bwMode="auto">
              <a:xfrm>
                <a:off x="3787" y="1983"/>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85" name="Rectangle 90"/>
              <p:cNvSpPr>
                <a:spLocks noChangeArrowheads="1"/>
              </p:cNvSpPr>
              <p:nvPr/>
            </p:nvSpPr>
            <p:spPr bwMode="auto">
              <a:xfrm>
                <a:off x="3787" y="2021"/>
                <a:ext cx="5"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86" name="Rectangle 91"/>
              <p:cNvSpPr>
                <a:spLocks noChangeArrowheads="1"/>
              </p:cNvSpPr>
              <p:nvPr/>
            </p:nvSpPr>
            <p:spPr bwMode="auto">
              <a:xfrm>
                <a:off x="3787" y="2060"/>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87" name="Rectangle 92"/>
              <p:cNvSpPr>
                <a:spLocks noChangeArrowheads="1"/>
              </p:cNvSpPr>
              <p:nvPr/>
            </p:nvSpPr>
            <p:spPr bwMode="auto">
              <a:xfrm>
                <a:off x="3787" y="2098"/>
                <a:ext cx="5"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88" name="Rectangle 93"/>
              <p:cNvSpPr>
                <a:spLocks noChangeArrowheads="1"/>
              </p:cNvSpPr>
              <p:nvPr/>
            </p:nvSpPr>
            <p:spPr bwMode="auto">
              <a:xfrm>
                <a:off x="3787" y="2137"/>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89" name="Rectangle 94"/>
              <p:cNvSpPr>
                <a:spLocks noChangeArrowheads="1"/>
              </p:cNvSpPr>
              <p:nvPr/>
            </p:nvSpPr>
            <p:spPr bwMode="auto">
              <a:xfrm>
                <a:off x="3787" y="2175"/>
                <a:ext cx="5"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90" name="Rectangle 95"/>
              <p:cNvSpPr>
                <a:spLocks noChangeArrowheads="1"/>
              </p:cNvSpPr>
              <p:nvPr/>
            </p:nvSpPr>
            <p:spPr bwMode="auto">
              <a:xfrm>
                <a:off x="3787" y="2214"/>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91" name="Rectangle 96"/>
              <p:cNvSpPr>
                <a:spLocks noChangeArrowheads="1"/>
              </p:cNvSpPr>
              <p:nvPr/>
            </p:nvSpPr>
            <p:spPr bwMode="auto">
              <a:xfrm>
                <a:off x="3787" y="2253"/>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92" name="Rectangle 97"/>
              <p:cNvSpPr>
                <a:spLocks noChangeArrowheads="1"/>
              </p:cNvSpPr>
              <p:nvPr/>
            </p:nvSpPr>
            <p:spPr bwMode="auto">
              <a:xfrm>
                <a:off x="3787" y="2291"/>
                <a:ext cx="5"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93" name="Rectangle 98"/>
              <p:cNvSpPr>
                <a:spLocks noChangeArrowheads="1"/>
              </p:cNvSpPr>
              <p:nvPr/>
            </p:nvSpPr>
            <p:spPr bwMode="auto">
              <a:xfrm>
                <a:off x="3787" y="2330"/>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94" name="Rectangle 99"/>
              <p:cNvSpPr>
                <a:spLocks noChangeArrowheads="1"/>
              </p:cNvSpPr>
              <p:nvPr/>
            </p:nvSpPr>
            <p:spPr bwMode="auto">
              <a:xfrm>
                <a:off x="3787" y="2369"/>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95" name="Rectangle 100"/>
              <p:cNvSpPr>
                <a:spLocks noChangeArrowheads="1"/>
              </p:cNvSpPr>
              <p:nvPr/>
            </p:nvSpPr>
            <p:spPr bwMode="auto">
              <a:xfrm>
                <a:off x="3787" y="2407"/>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96" name="Rectangle 101"/>
              <p:cNvSpPr>
                <a:spLocks noChangeArrowheads="1"/>
              </p:cNvSpPr>
              <p:nvPr/>
            </p:nvSpPr>
            <p:spPr bwMode="auto">
              <a:xfrm>
                <a:off x="3787" y="2446"/>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97" name="Rectangle 102"/>
              <p:cNvSpPr>
                <a:spLocks noChangeArrowheads="1"/>
              </p:cNvSpPr>
              <p:nvPr/>
            </p:nvSpPr>
            <p:spPr bwMode="auto">
              <a:xfrm>
                <a:off x="3787" y="2484"/>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98" name="Rectangle 103"/>
              <p:cNvSpPr>
                <a:spLocks noChangeArrowheads="1"/>
              </p:cNvSpPr>
              <p:nvPr/>
            </p:nvSpPr>
            <p:spPr bwMode="auto">
              <a:xfrm>
                <a:off x="3787" y="2523"/>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99" name="Rectangle 104"/>
              <p:cNvSpPr>
                <a:spLocks noChangeArrowheads="1"/>
              </p:cNvSpPr>
              <p:nvPr/>
            </p:nvSpPr>
            <p:spPr bwMode="auto">
              <a:xfrm>
                <a:off x="3787" y="2561"/>
                <a:ext cx="5"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00" name="Rectangle 105"/>
              <p:cNvSpPr>
                <a:spLocks noChangeArrowheads="1"/>
              </p:cNvSpPr>
              <p:nvPr/>
            </p:nvSpPr>
            <p:spPr bwMode="auto">
              <a:xfrm>
                <a:off x="3787" y="2600"/>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01" name="Rectangle 106"/>
              <p:cNvSpPr>
                <a:spLocks noChangeArrowheads="1"/>
              </p:cNvSpPr>
              <p:nvPr/>
            </p:nvSpPr>
            <p:spPr bwMode="auto">
              <a:xfrm>
                <a:off x="3787" y="2639"/>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02" name="Rectangle 107"/>
              <p:cNvSpPr>
                <a:spLocks noChangeArrowheads="1"/>
              </p:cNvSpPr>
              <p:nvPr/>
            </p:nvSpPr>
            <p:spPr bwMode="auto">
              <a:xfrm>
                <a:off x="3787" y="2677"/>
                <a:ext cx="5"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03" name="Rectangle 108"/>
              <p:cNvSpPr>
                <a:spLocks noChangeArrowheads="1"/>
              </p:cNvSpPr>
              <p:nvPr/>
            </p:nvSpPr>
            <p:spPr bwMode="auto">
              <a:xfrm>
                <a:off x="3787" y="2716"/>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04" name="Rectangle 109"/>
              <p:cNvSpPr>
                <a:spLocks noChangeArrowheads="1"/>
              </p:cNvSpPr>
              <p:nvPr/>
            </p:nvSpPr>
            <p:spPr bwMode="auto">
              <a:xfrm>
                <a:off x="3787" y="2754"/>
                <a:ext cx="5"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05" name="Rectangle 110"/>
              <p:cNvSpPr>
                <a:spLocks noChangeArrowheads="1"/>
              </p:cNvSpPr>
              <p:nvPr/>
            </p:nvSpPr>
            <p:spPr bwMode="auto">
              <a:xfrm>
                <a:off x="3787" y="2793"/>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06" name="Rectangle 111"/>
              <p:cNvSpPr>
                <a:spLocks noChangeArrowheads="1"/>
              </p:cNvSpPr>
              <p:nvPr/>
            </p:nvSpPr>
            <p:spPr bwMode="auto">
              <a:xfrm>
                <a:off x="3787" y="2832"/>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07" name="Rectangle 112"/>
              <p:cNvSpPr>
                <a:spLocks noChangeArrowheads="1"/>
              </p:cNvSpPr>
              <p:nvPr/>
            </p:nvSpPr>
            <p:spPr bwMode="auto">
              <a:xfrm>
                <a:off x="3787" y="2870"/>
                <a:ext cx="5"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08" name="Rectangle 113"/>
              <p:cNvSpPr>
                <a:spLocks noChangeArrowheads="1"/>
              </p:cNvSpPr>
              <p:nvPr/>
            </p:nvSpPr>
            <p:spPr bwMode="auto">
              <a:xfrm>
                <a:off x="3787" y="2909"/>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09" name="Rectangle 114"/>
              <p:cNvSpPr>
                <a:spLocks noChangeArrowheads="1"/>
              </p:cNvSpPr>
              <p:nvPr/>
            </p:nvSpPr>
            <p:spPr bwMode="auto">
              <a:xfrm>
                <a:off x="4090" y="1558"/>
                <a:ext cx="4"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10" name="Rectangle 115"/>
              <p:cNvSpPr>
                <a:spLocks noChangeArrowheads="1"/>
              </p:cNvSpPr>
              <p:nvPr/>
            </p:nvSpPr>
            <p:spPr bwMode="auto">
              <a:xfrm>
                <a:off x="4090" y="1597"/>
                <a:ext cx="4"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11" name="Rectangle 116"/>
              <p:cNvSpPr>
                <a:spLocks noChangeArrowheads="1"/>
              </p:cNvSpPr>
              <p:nvPr/>
            </p:nvSpPr>
            <p:spPr bwMode="auto">
              <a:xfrm>
                <a:off x="4090" y="1635"/>
                <a:ext cx="4"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12" name="Rectangle 117"/>
              <p:cNvSpPr>
                <a:spLocks noChangeArrowheads="1"/>
              </p:cNvSpPr>
              <p:nvPr/>
            </p:nvSpPr>
            <p:spPr bwMode="auto">
              <a:xfrm>
                <a:off x="4090" y="1674"/>
                <a:ext cx="4"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13" name="Rectangle 118"/>
              <p:cNvSpPr>
                <a:spLocks noChangeArrowheads="1"/>
              </p:cNvSpPr>
              <p:nvPr/>
            </p:nvSpPr>
            <p:spPr bwMode="auto">
              <a:xfrm>
                <a:off x="4090" y="1712"/>
                <a:ext cx="4"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14" name="Rectangle 119"/>
              <p:cNvSpPr>
                <a:spLocks noChangeArrowheads="1"/>
              </p:cNvSpPr>
              <p:nvPr/>
            </p:nvSpPr>
            <p:spPr bwMode="auto">
              <a:xfrm>
                <a:off x="4090" y="1751"/>
                <a:ext cx="4"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15" name="Rectangle 120"/>
              <p:cNvSpPr>
                <a:spLocks noChangeArrowheads="1"/>
              </p:cNvSpPr>
              <p:nvPr/>
            </p:nvSpPr>
            <p:spPr bwMode="auto">
              <a:xfrm>
                <a:off x="4090" y="1790"/>
                <a:ext cx="4"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16" name="Rectangle 121"/>
              <p:cNvSpPr>
                <a:spLocks noChangeArrowheads="1"/>
              </p:cNvSpPr>
              <p:nvPr/>
            </p:nvSpPr>
            <p:spPr bwMode="auto">
              <a:xfrm>
                <a:off x="4090" y="1828"/>
                <a:ext cx="4"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17" name="Rectangle 122"/>
              <p:cNvSpPr>
                <a:spLocks noChangeArrowheads="1"/>
              </p:cNvSpPr>
              <p:nvPr/>
            </p:nvSpPr>
            <p:spPr bwMode="auto">
              <a:xfrm>
                <a:off x="4090" y="1867"/>
                <a:ext cx="4"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18" name="Rectangle 123"/>
              <p:cNvSpPr>
                <a:spLocks noChangeArrowheads="1"/>
              </p:cNvSpPr>
              <p:nvPr/>
            </p:nvSpPr>
            <p:spPr bwMode="auto">
              <a:xfrm>
                <a:off x="4090" y="1905"/>
                <a:ext cx="4"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19" name="Rectangle 124"/>
              <p:cNvSpPr>
                <a:spLocks noChangeArrowheads="1"/>
              </p:cNvSpPr>
              <p:nvPr/>
            </p:nvSpPr>
            <p:spPr bwMode="auto">
              <a:xfrm>
                <a:off x="4090" y="1944"/>
                <a:ext cx="4"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20" name="Rectangle 125"/>
              <p:cNvSpPr>
                <a:spLocks noChangeArrowheads="1"/>
              </p:cNvSpPr>
              <p:nvPr/>
            </p:nvSpPr>
            <p:spPr bwMode="auto">
              <a:xfrm>
                <a:off x="4090" y="1983"/>
                <a:ext cx="4"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21" name="Rectangle 126"/>
              <p:cNvSpPr>
                <a:spLocks noChangeArrowheads="1"/>
              </p:cNvSpPr>
              <p:nvPr/>
            </p:nvSpPr>
            <p:spPr bwMode="auto">
              <a:xfrm>
                <a:off x="4090" y="2021"/>
                <a:ext cx="4"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22" name="Rectangle 127"/>
              <p:cNvSpPr>
                <a:spLocks noChangeArrowheads="1"/>
              </p:cNvSpPr>
              <p:nvPr/>
            </p:nvSpPr>
            <p:spPr bwMode="auto">
              <a:xfrm>
                <a:off x="4090" y="2060"/>
                <a:ext cx="4"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23" name="Rectangle 128"/>
              <p:cNvSpPr>
                <a:spLocks noChangeArrowheads="1"/>
              </p:cNvSpPr>
              <p:nvPr/>
            </p:nvSpPr>
            <p:spPr bwMode="auto">
              <a:xfrm>
                <a:off x="4090" y="2098"/>
                <a:ext cx="4"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24" name="Rectangle 129"/>
              <p:cNvSpPr>
                <a:spLocks noChangeArrowheads="1"/>
              </p:cNvSpPr>
              <p:nvPr/>
            </p:nvSpPr>
            <p:spPr bwMode="auto">
              <a:xfrm>
                <a:off x="4090" y="2137"/>
                <a:ext cx="4"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25" name="Rectangle 130"/>
              <p:cNvSpPr>
                <a:spLocks noChangeArrowheads="1"/>
              </p:cNvSpPr>
              <p:nvPr/>
            </p:nvSpPr>
            <p:spPr bwMode="auto">
              <a:xfrm>
                <a:off x="4090" y="2175"/>
                <a:ext cx="4"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26" name="Rectangle 131"/>
              <p:cNvSpPr>
                <a:spLocks noChangeArrowheads="1"/>
              </p:cNvSpPr>
              <p:nvPr/>
            </p:nvSpPr>
            <p:spPr bwMode="auto">
              <a:xfrm>
                <a:off x="4090" y="2214"/>
                <a:ext cx="4"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27" name="Rectangle 132"/>
              <p:cNvSpPr>
                <a:spLocks noChangeArrowheads="1"/>
              </p:cNvSpPr>
              <p:nvPr/>
            </p:nvSpPr>
            <p:spPr bwMode="auto">
              <a:xfrm>
                <a:off x="4090" y="2253"/>
                <a:ext cx="4"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28" name="Rectangle 133"/>
              <p:cNvSpPr>
                <a:spLocks noChangeArrowheads="1"/>
              </p:cNvSpPr>
              <p:nvPr/>
            </p:nvSpPr>
            <p:spPr bwMode="auto">
              <a:xfrm>
                <a:off x="4090" y="2291"/>
                <a:ext cx="4"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29" name="Rectangle 134"/>
              <p:cNvSpPr>
                <a:spLocks noChangeArrowheads="1"/>
              </p:cNvSpPr>
              <p:nvPr/>
            </p:nvSpPr>
            <p:spPr bwMode="auto">
              <a:xfrm>
                <a:off x="4090" y="2330"/>
                <a:ext cx="4"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30" name="Rectangle 135"/>
              <p:cNvSpPr>
                <a:spLocks noChangeArrowheads="1"/>
              </p:cNvSpPr>
              <p:nvPr/>
            </p:nvSpPr>
            <p:spPr bwMode="auto">
              <a:xfrm>
                <a:off x="4090" y="2369"/>
                <a:ext cx="4"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31" name="Rectangle 136"/>
              <p:cNvSpPr>
                <a:spLocks noChangeArrowheads="1"/>
              </p:cNvSpPr>
              <p:nvPr/>
            </p:nvSpPr>
            <p:spPr bwMode="auto">
              <a:xfrm>
                <a:off x="4090" y="2407"/>
                <a:ext cx="4"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32" name="Rectangle 137"/>
              <p:cNvSpPr>
                <a:spLocks noChangeArrowheads="1"/>
              </p:cNvSpPr>
              <p:nvPr/>
            </p:nvSpPr>
            <p:spPr bwMode="auto">
              <a:xfrm>
                <a:off x="4090" y="2446"/>
                <a:ext cx="4"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33" name="Rectangle 138"/>
              <p:cNvSpPr>
                <a:spLocks noChangeArrowheads="1"/>
              </p:cNvSpPr>
              <p:nvPr/>
            </p:nvSpPr>
            <p:spPr bwMode="auto">
              <a:xfrm>
                <a:off x="4090" y="2484"/>
                <a:ext cx="4"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34" name="Rectangle 139"/>
              <p:cNvSpPr>
                <a:spLocks noChangeArrowheads="1"/>
              </p:cNvSpPr>
              <p:nvPr/>
            </p:nvSpPr>
            <p:spPr bwMode="auto">
              <a:xfrm>
                <a:off x="4090" y="2523"/>
                <a:ext cx="4"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35" name="Rectangle 140"/>
              <p:cNvSpPr>
                <a:spLocks noChangeArrowheads="1"/>
              </p:cNvSpPr>
              <p:nvPr/>
            </p:nvSpPr>
            <p:spPr bwMode="auto">
              <a:xfrm>
                <a:off x="4090" y="2561"/>
                <a:ext cx="4"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36" name="Rectangle 141"/>
              <p:cNvSpPr>
                <a:spLocks noChangeArrowheads="1"/>
              </p:cNvSpPr>
              <p:nvPr/>
            </p:nvSpPr>
            <p:spPr bwMode="auto">
              <a:xfrm>
                <a:off x="4090" y="2600"/>
                <a:ext cx="4"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37" name="Rectangle 142"/>
              <p:cNvSpPr>
                <a:spLocks noChangeArrowheads="1"/>
              </p:cNvSpPr>
              <p:nvPr/>
            </p:nvSpPr>
            <p:spPr bwMode="auto">
              <a:xfrm>
                <a:off x="4090" y="2639"/>
                <a:ext cx="4"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38" name="Rectangle 143"/>
              <p:cNvSpPr>
                <a:spLocks noChangeArrowheads="1"/>
              </p:cNvSpPr>
              <p:nvPr/>
            </p:nvSpPr>
            <p:spPr bwMode="auto">
              <a:xfrm>
                <a:off x="4090" y="2677"/>
                <a:ext cx="4"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39" name="Rectangle 144"/>
              <p:cNvSpPr>
                <a:spLocks noChangeArrowheads="1"/>
              </p:cNvSpPr>
              <p:nvPr/>
            </p:nvSpPr>
            <p:spPr bwMode="auto">
              <a:xfrm>
                <a:off x="4090" y="2716"/>
                <a:ext cx="4"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40" name="Rectangle 145"/>
              <p:cNvSpPr>
                <a:spLocks noChangeArrowheads="1"/>
              </p:cNvSpPr>
              <p:nvPr/>
            </p:nvSpPr>
            <p:spPr bwMode="auto">
              <a:xfrm>
                <a:off x="4090" y="2754"/>
                <a:ext cx="4"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41" name="Rectangle 146"/>
              <p:cNvSpPr>
                <a:spLocks noChangeArrowheads="1"/>
              </p:cNvSpPr>
              <p:nvPr/>
            </p:nvSpPr>
            <p:spPr bwMode="auto">
              <a:xfrm>
                <a:off x="4090" y="2793"/>
                <a:ext cx="4"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42" name="Rectangle 147"/>
              <p:cNvSpPr>
                <a:spLocks noChangeArrowheads="1"/>
              </p:cNvSpPr>
              <p:nvPr/>
            </p:nvSpPr>
            <p:spPr bwMode="auto">
              <a:xfrm>
                <a:off x="4090" y="2832"/>
                <a:ext cx="4"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43" name="Rectangle 148"/>
              <p:cNvSpPr>
                <a:spLocks noChangeArrowheads="1"/>
              </p:cNvSpPr>
              <p:nvPr/>
            </p:nvSpPr>
            <p:spPr bwMode="auto">
              <a:xfrm>
                <a:off x="4090" y="2870"/>
                <a:ext cx="4"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44" name="Rectangle 149"/>
              <p:cNvSpPr>
                <a:spLocks noChangeArrowheads="1"/>
              </p:cNvSpPr>
              <p:nvPr/>
            </p:nvSpPr>
            <p:spPr bwMode="auto">
              <a:xfrm>
                <a:off x="4090" y="2909"/>
                <a:ext cx="4"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45" name="Rectangle 150"/>
              <p:cNvSpPr>
                <a:spLocks noChangeArrowheads="1"/>
              </p:cNvSpPr>
              <p:nvPr/>
            </p:nvSpPr>
            <p:spPr bwMode="auto">
              <a:xfrm>
                <a:off x="4392" y="1558"/>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46" name="Rectangle 151"/>
              <p:cNvSpPr>
                <a:spLocks noChangeArrowheads="1"/>
              </p:cNvSpPr>
              <p:nvPr/>
            </p:nvSpPr>
            <p:spPr bwMode="auto">
              <a:xfrm>
                <a:off x="4392" y="1597"/>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47" name="Rectangle 152"/>
              <p:cNvSpPr>
                <a:spLocks noChangeArrowheads="1"/>
              </p:cNvSpPr>
              <p:nvPr/>
            </p:nvSpPr>
            <p:spPr bwMode="auto">
              <a:xfrm>
                <a:off x="4392" y="1635"/>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48" name="Rectangle 153"/>
              <p:cNvSpPr>
                <a:spLocks noChangeArrowheads="1"/>
              </p:cNvSpPr>
              <p:nvPr/>
            </p:nvSpPr>
            <p:spPr bwMode="auto">
              <a:xfrm>
                <a:off x="4392" y="1674"/>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49" name="Rectangle 154"/>
              <p:cNvSpPr>
                <a:spLocks noChangeArrowheads="1"/>
              </p:cNvSpPr>
              <p:nvPr/>
            </p:nvSpPr>
            <p:spPr bwMode="auto">
              <a:xfrm>
                <a:off x="4392" y="1712"/>
                <a:ext cx="5"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50" name="Rectangle 155"/>
              <p:cNvSpPr>
                <a:spLocks noChangeArrowheads="1"/>
              </p:cNvSpPr>
              <p:nvPr/>
            </p:nvSpPr>
            <p:spPr bwMode="auto">
              <a:xfrm>
                <a:off x="4392" y="1751"/>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51" name="Rectangle 156"/>
              <p:cNvSpPr>
                <a:spLocks noChangeArrowheads="1"/>
              </p:cNvSpPr>
              <p:nvPr/>
            </p:nvSpPr>
            <p:spPr bwMode="auto">
              <a:xfrm>
                <a:off x="4392" y="1790"/>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52" name="Rectangle 157"/>
              <p:cNvSpPr>
                <a:spLocks noChangeArrowheads="1"/>
              </p:cNvSpPr>
              <p:nvPr/>
            </p:nvSpPr>
            <p:spPr bwMode="auto">
              <a:xfrm>
                <a:off x="4392" y="1828"/>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53" name="Rectangle 158"/>
              <p:cNvSpPr>
                <a:spLocks noChangeArrowheads="1"/>
              </p:cNvSpPr>
              <p:nvPr/>
            </p:nvSpPr>
            <p:spPr bwMode="auto">
              <a:xfrm>
                <a:off x="4392" y="1867"/>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54" name="Rectangle 159"/>
              <p:cNvSpPr>
                <a:spLocks noChangeArrowheads="1"/>
              </p:cNvSpPr>
              <p:nvPr/>
            </p:nvSpPr>
            <p:spPr bwMode="auto">
              <a:xfrm>
                <a:off x="4392" y="1905"/>
                <a:ext cx="5"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55" name="Rectangle 160"/>
              <p:cNvSpPr>
                <a:spLocks noChangeArrowheads="1"/>
              </p:cNvSpPr>
              <p:nvPr/>
            </p:nvSpPr>
            <p:spPr bwMode="auto">
              <a:xfrm>
                <a:off x="4392" y="1944"/>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56" name="Rectangle 161"/>
              <p:cNvSpPr>
                <a:spLocks noChangeArrowheads="1"/>
              </p:cNvSpPr>
              <p:nvPr/>
            </p:nvSpPr>
            <p:spPr bwMode="auto">
              <a:xfrm>
                <a:off x="4392" y="1983"/>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57" name="Rectangle 162"/>
              <p:cNvSpPr>
                <a:spLocks noChangeArrowheads="1"/>
              </p:cNvSpPr>
              <p:nvPr/>
            </p:nvSpPr>
            <p:spPr bwMode="auto">
              <a:xfrm>
                <a:off x="4392" y="2021"/>
                <a:ext cx="5"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58" name="Rectangle 163"/>
              <p:cNvSpPr>
                <a:spLocks noChangeArrowheads="1"/>
              </p:cNvSpPr>
              <p:nvPr/>
            </p:nvSpPr>
            <p:spPr bwMode="auto">
              <a:xfrm>
                <a:off x="4392" y="2060"/>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59" name="Rectangle 164"/>
              <p:cNvSpPr>
                <a:spLocks noChangeArrowheads="1"/>
              </p:cNvSpPr>
              <p:nvPr/>
            </p:nvSpPr>
            <p:spPr bwMode="auto">
              <a:xfrm>
                <a:off x="4392" y="2098"/>
                <a:ext cx="5"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60" name="Rectangle 165"/>
              <p:cNvSpPr>
                <a:spLocks noChangeArrowheads="1"/>
              </p:cNvSpPr>
              <p:nvPr/>
            </p:nvSpPr>
            <p:spPr bwMode="auto">
              <a:xfrm>
                <a:off x="4392" y="2137"/>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61" name="Rectangle 166"/>
              <p:cNvSpPr>
                <a:spLocks noChangeArrowheads="1"/>
              </p:cNvSpPr>
              <p:nvPr/>
            </p:nvSpPr>
            <p:spPr bwMode="auto">
              <a:xfrm>
                <a:off x="4392" y="2175"/>
                <a:ext cx="5"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62" name="Rectangle 167"/>
              <p:cNvSpPr>
                <a:spLocks noChangeArrowheads="1"/>
              </p:cNvSpPr>
              <p:nvPr/>
            </p:nvSpPr>
            <p:spPr bwMode="auto">
              <a:xfrm>
                <a:off x="4392" y="2214"/>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63" name="Rectangle 168"/>
              <p:cNvSpPr>
                <a:spLocks noChangeArrowheads="1"/>
              </p:cNvSpPr>
              <p:nvPr/>
            </p:nvSpPr>
            <p:spPr bwMode="auto">
              <a:xfrm>
                <a:off x="4392" y="2253"/>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64" name="Rectangle 169"/>
              <p:cNvSpPr>
                <a:spLocks noChangeArrowheads="1"/>
              </p:cNvSpPr>
              <p:nvPr/>
            </p:nvSpPr>
            <p:spPr bwMode="auto">
              <a:xfrm>
                <a:off x="4392" y="2291"/>
                <a:ext cx="5"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65" name="Rectangle 170"/>
              <p:cNvSpPr>
                <a:spLocks noChangeArrowheads="1"/>
              </p:cNvSpPr>
              <p:nvPr/>
            </p:nvSpPr>
            <p:spPr bwMode="auto">
              <a:xfrm>
                <a:off x="4392" y="2330"/>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66" name="Rectangle 171"/>
              <p:cNvSpPr>
                <a:spLocks noChangeArrowheads="1"/>
              </p:cNvSpPr>
              <p:nvPr/>
            </p:nvSpPr>
            <p:spPr bwMode="auto">
              <a:xfrm>
                <a:off x="4392" y="2369"/>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67" name="Rectangle 172"/>
              <p:cNvSpPr>
                <a:spLocks noChangeArrowheads="1"/>
              </p:cNvSpPr>
              <p:nvPr/>
            </p:nvSpPr>
            <p:spPr bwMode="auto">
              <a:xfrm>
                <a:off x="4392" y="2407"/>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68" name="Rectangle 173"/>
              <p:cNvSpPr>
                <a:spLocks noChangeArrowheads="1"/>
              </p:cNvSpPr>
              <p:nvPr/>
            </p:nvSpPr>
            <p:spPr bwMode="auto">
              <a:xfrm>
                <a:off x="4392" y="2446"/>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69" name="Rectangle 174"/>
              <p:cNvSpPr>
                <a:spLocks noChangeArrowheads="1"/>
              </p:cNvSpPr>
              <p:nvPr/>
            </p:nvSpPr>
            <p:spPr bwMode="auto">
              <a:xfrm>
                <a:off x="4392" y="2484"/>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70" name="Rectangle 175"/>
              <p:cNvSpPr>
                <a:spLocks noChangeArrowheads="1"/>
              </p:cNvSpPr>
              <p:nvPr/>
            </p:nvSpPr>
            <p:spPr bwMode="auto">
              <a:xfrm>
                <a:off x="4392" y="2523"/>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71" name="Rectangle 176"/>
              <p:cNvSpPr>
                <a:spLocks noChangeArrowheads="1"/>
              </p:cNvSpPr>
              <p:nvPr/>
            </p:nvSpPr>
            <p:spPr bwMode="auto">
              <a:xfrm>
                <a:off x="4392" y="2561"/>
                <a:ext cx="5"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72" name="Rectangle 177"/>
              <p:cNvSpPr>
                <a:spLocks noChangeArrowheads="1"/>
              </p:cNvSpPr>
              <p:nvPr/>
            </p:nvSpPr>
            <p:spPr bwMode="auto">
              <a:xfrm>
                <a:off x="4392" y="2600"/>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73" name="Rectangle 178"/>
              <p:cNvSpPr>
                <a:spLocks noChangeArrowheads="1"/>
              </p:cNvSpPr>
              <p:nvPr/>
            </p:nvSpPr>
            <p:spPr bwMode="auto">
              <a:xfrm>
                <a:off x="4392" y="2639"/>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74" name="Rectangle 179"/>
              <p:cNvSpPr>
                <a:spLocks noChangeArrowheads="1"/>
              </p:cNvSpPr>
              <p:nvPr/>
            </p:nvSpPr>
            <p:spPr bwMode="auto">
              <a:xfrm>
                <a:off x="4392" y="2677"/>
                <a:ext cx="5"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75" name="Rectangle 180"/>
              <p:cNvSpPr>
                <a:spLocks noChangeArrowheads="1"/>
              </p:cNvSpPr>
              <p:nvPr/>
            </p:nvSpPr>
            <p:spPr bwMode="auto">
              <a:xfrm>
                <a:off x="4392" y="2716"/>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76" name="Rectangle 181"/>
              <p:cNvSpPr>
                <a:spLocks noChangeArrowheads="1"/>
              </p:cNvSpPr>
              <p:nvPr/>
            </p:nvSpPr>
            <p:spPr bwMode="auto">
              <a:xfrm>
                <a:off x="4392" y="2754"/>
                <a:ext cx="5"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77" name="Rectangle 182"/>
              <p:cNvSpPr>
                <a:spLocks noChangeArrowheads="1"/>
              </p:cNvSpPr>
              <p:nvPr/>
            </p:nvSpPr>
            <p:spPr bwMode="auto">
              <a:xfrm>
                <a:off x="4392" y="2793"/>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78" name="Rectangle 183"/>
              <p:cNvSpPr>
                <a:spLocks noChangeArrowheads="1"/>
              </p:cNvSpPr>
              <p:nvPr/>
            </p:nvSpPr>
            <p:spPr bwMode="auto">
              <a:xfrm>
                <a:off x="4392" y="2832"/>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79" name="Rectangle 184"/>
              <p:cNvSpPr>
                <a:spLocks noChangeArrowheads="1"/>
              </p:cNvSpPr>
              <p:nvPr/>
            </p:nvSpPr>
            <p:spPr bwMode="auto">
              <a:xfrm>
                <a:off x="4392" y="2870"/>
                <a:ext cx="5"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80" name="Rectangle 185"/>
              <p:cNvSpPr>
                <a:spLocks noChangeArrowheads="1"/>
              </p:cNvSpPr>
              <p:nvPr/>
            </p:nvSpPr>
            <p:spPr bwMode="auto">
              <a:xfrm>
                <a:off x="4392" y="2909"/>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81" name="Rectangle 186"/>
              <p:cNvSpPr>
                <a:spLocks noChangeArrowheads="1"/>
              </p:cNvSpPr>
              <p:nvPr/>
            </p:nvSpPr>
            <p:spPr bwMode="auto">
              <a:xfrm>
                <a:off x="4695" y="1558"/>
                <a:ext cx="4"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82" name="Rectangle 187"/>
              <p:cNvSpPr>
                <a:spLocks noChangeArrowheads="1"/>
              </p:cNvSpPr>
              <p:nvPr/>
            </p:nvSpPr>
            <p:spPr bwMode="auto">
              <a:xfrm>
                <a:off x="4695" y="1597"/>
                <a:ext cx="4"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83" name="Rectangle 188"/>
              <p:cNvSpPr>
                <a:spLocks noChangeArrowheads="1"/>
              </p:cNvSpPr>
              <p:nvPr/>
            </p:nvSpPr>
            <p:spPr bwMode="auto">
              <a:xfrm>
                <a:off x="4695" y="1635"/>
                <a:ext cx="4"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84" name="Rectangle 189"/>
              <p:cNvSpPr>
                <a:spLocks noChangeArrowheads="1"/>
              </p:cNvSpPr>
              <p:nvPr/>
            </p:nvSpPr>
            <p:spPr bwMode="auto">
              <a:xfrm>
                <a:off x="4695" y="1674"/>
                <a:ext cx="4"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85" name="Rectangle 190"/>
              <p:cNvSpPr>
                <a:spLocks noChangeArrowheads="1"/>
              </p:cNvSpPr>
              <p:nvPr/>
            </p:nvSpPr>
            <p:spPr bwMode="auto">
              <a:xfrm>
                <a:off x="4695" y="1712"/>
                <a:ext cx="4"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86" name="Rectangle 191"/>
              <p:cNvSpPr>
                <a:spLocks noChangeArrowheads="1"/>
              </p:cNvSpPr>
              <p:nvPr/>
            </p:nvSpPr>
            <p:spPr bwMode="auto">
              <a:xfrm>
                <a:off x="4695" y="1751"/>
                <a:ext cx="4"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87" name="Rectangle 192"/>
              <p:cNvSpPr>
                <a:spLocks noChangeArrowheads="1"/>
              </p:cNvSpPr>
              <p:nvPr/>
            </p:nvSpPr>
            <p:spPr bwMode="auto">
              <a:xfrm>
                <a:off x="4695" y="1790"/>
                <a:ext cx="4"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88" name="Rectangle 193"/>
              <p:cNvSpPr>
                <a:spLocks noChangeArrowheads="1"/>
              </p:cNvSpPr>
              <p:nvPr/>
            </p:nvSpPr>
            <p:spPr bwMode="auto">
              <a:xfrm>
                <a:off x="4695" y="1828"/>
                <a:ext cx="4"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89" name="Rectangle 194"/>
              <p:cNvSpPr>
                <a:spLocks noChangeArrowheads="1"/>
              </p:cNvSpPr>
              <p:nvPr/>
            </p:nvSpPr>
            <p:spPr bwMode="auto">
              <a:xfrm>
                <a:off x="4695" y="1867"/>
                <a:ext cx="4"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90" name="Rectangle 195"/>
              <p:cNvSpPr>
                <a:spLocks noChangeArrowheads="1"/>
              </p:cNvSpPr>
              <p:nvPr/>
            </p:nvSpPr>
            <p:spPr bwMode="auto">
              <a:xfrm>
                <a:off x="4695" y="1905"/>
                <a:ext cx="4"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91" name="Rectangle 196"/>
              <p:cNvSpPr>
                <a:spLocks noChangeArrowheads="1"/>
              </p:cNvSpPr>
              <p:nvPr/>
            </p:nvSpPr>
            <p:spPr bwMode="auto">
              <a:xfrm>
                <a:off x="4695" y="1944"/>
                <a:ext cx="4"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92" name="Rectangle 197"/>
              <p:cNvSpPr>
                <a:spLocks noChangeArrowheads="1"/>
              </p:cNvSpPr>
              <p:nvPr/>
            </p:nvSpPr>
            <p:spPr bwMode="auto">
              <a:xfrm>
                <a:off x="4695" y="1983"/>
                <a:ext cx="4"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93" name="Rectangle 198"/>
              <p:cNvSpPr>
                <a:spLocks noChangeArrowheads="1"/>
              </p:cNvSpPr>
              <p:nvPr/>
            </p:nvSpPr>
            <p:spPr bwMode="auto">
              <a:xfrm>
                <a:off x="4695" y="2021"/>
                <a:ext cx="4"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94" name="Rectangle 199"/>
              <p:cNvSpPr>
                <a:spLocks noChangeArrowheads="1"/>
              </p:cNvSpPr>
              <p:nvPr/>
            </p:nvSpPr>
            <p:spPr bwMode="auto">
              <a:xfrm>
                <a:off x="4695" y="2060"/>
                <a:ext cx="4"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95" name="Rectangle 200"/>
              <p:cNvSpPr>
                <a:spLocks noChangeArrowheads="1"/>
              </p:cNvSpPr>
              <p:nvPr/>
            </p:nvSpPr>
            <p:spPr bwMode="auto">
              <a:xfrm>
                <a:off x="4695" y="2098"/>
                <a:ext cx="4"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96" name="Rectangle 201"/>
              <p:cNvSpPr>
                <a:spLocks noChangeArrowheads="1"/>
              </p:cNvSpPr>
              <p:nvPr/>
            </p:nvSpPr>
            <p:spPr bwMode="auto">
              <a:xfrm>
                <a:off x="4695" y="2137"/>
                <a:ext cx="4"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97" name="Rectangle 202"/>
              <p:cNvSpPr>
                <a:spLocks noChangeArrowheads="1"/>
              </p:cNvSpPr>
              <p:nvPr/>
            </p:nvSpPr>
            <p:spPr bwMode="auto">
              <a:xfrm>
                <a:off x="4695" y="2175"/>
                <a:ext cx="4"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98" name="Rectangle 203"/>
              <p:cNvSpPr>
                <a:spLocks noChangeArrowheads="1"/>
              </p:cNvSpPr>
              <p:nvPr/>
            </p:nvSpPr>
            <p:spPr bwMode="auto">
              <a:xfrm>
                <a:off x="4695" y="2214"/>
                <a:ext cx="4"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99" name="Rectangle 204"/>
              <p:cNvSpPr>
                <a:spLocks noChangeArrowheads="1"/>
              </p:cNvSpPr>
              <p:nvPr/>
            </p:nvSpPr>
            <p:spPr bwMode="auto">
              <a:xfrm>
                <a:off x="4695" y="2253"/>
                <a:ext cx="4"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 name="Group 406"/>
            <p:cNvGrpSpPr>
              <a:grpSpLocks/>
            </p:cNvGrpSpPr>
            <p:nvPr/>
          </p:nvGrpSpPr>
          <p:grpSpPr bwMode="auto">
            <a:xfrm>
              <a:off x="5056188" y="2473325"/>
              <a:ext cx="3121025" cy="2206625"/>
              <a:chOff x="3185" y="1558"/>
              <a:chExt cx="1966" cy="1390"/>
            </a:xfrm>
          </p:grpSpPr>
          <p:sp>
            <p:nvSpPr>
              <p:cNvPr id="4200" name="Rectangle 206"/>
              <p:cNvSpPr>
                <a:spLocks noChangeArrowheads="1"/>
              </p:cNvSpPr>
              <p:nvPr/>
            </p:nvSpPr>
            <p:spPr bwMode="auto">
              <a:xfrm>
                <a:off x="4695" y="2291"/>
                <a:ext cx="4"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01" name="Rectangle 207"/>
              <p:cNvSpPr>
                <a:spLocks noChangeArrowheads="1"/>
              </p:cNvSpPr>
              <p:nvPr/>
            </p:nvSpPr>
            <p:spPr bwMode="auto">
              <a:xfrm>
                <a:off x="4695" y="2330"/>
                <a:ext cx="4"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02" name="Rectangle 208"/>
              <p:cNvSpPr>
                <a:spLocks noChangeArrowheads="1"/>
              </p:cNvSpPr>
              <p:nvPr/>
            </p:nvSpPr>
            <p:spPr bwMode="auto">
              <a:xfrm>
                <a:off x="4695" y="2369"/>
                <a:ext cx="4"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03" name="Rectangle 209"/>
              <p:cNvSpPr>
                <a:spLocks noChangeArrowheads="1"/>
              </p:cNvSpPr>
              <p:nvPr/>
            </p:nvSpPr>
            <p:spPr bwMode="auto">
              <a:xfrm>
                <a:off x="4695" y="2407"/>
                <a:ext cx="4"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04" name="Rectangle 210"/>
              <p:cNvSpPr>
                <a:spLocks noChangeArrowheads="1"/>
              </p:cNvSpPr>
              <p:nvPr/>
            </p:nvSpPr>
            <p:spPr bwMode="auto">
              <a:xfrm>
                <a:off x="4695" y="2446"/>
                <a:ext cx="4"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05" name="Rectangle 211"/>
              <p:cNvSpPr>
                <a:spLocks noChangeArrowheads="1"/>
              </p:cNvSpPr>
              <p:nvPr/>
            </p:nvSpPr>
            <p:spPr bwMode="auto">
              <a:xfrm>
                <a:off x="4695" y="2484"/>
                <a:ext cx="4"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06" name="Rectangle 212"/>
              <p:cNvSpPr>
                <a:spLocks noChangeArrowheads="1"/>
              </p:cNvSpPr>
              <p:nvPr/>
            </p:nvSpPr>
            <p:spPr bwMode="auto">
              <a:xfrm>
                <a:off x="4695" y="2523"/>
                <a:ext cx="4"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07" name="Rectangle 213"/>
              <p:cNvSpPr>
                <a:spLocks noChangeArrowheads="1"/>
              </p:cNvSpPr>
              <p:nvPr/>
            </p:nvSpPr>
            <p:spPr bwMode="auto">
              <a:xfrm>
                <a:off x="4695" y="2561"/>
                <a:ext cx="4"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08" name="Rectangle 214"/>
              <p:cNvSpPr>
                <a:spLocks noChangeArrowheads="1"/>
              </p:cNvSpPr>
              <p:nvPr/>
            </p:nvSpPr>
            <p:spPr bwMode="auto">
              <a:xfrm>
                <a:off x="4695" y="2600"/>
                <a:ext cx="4"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09" name="Rectangle 215"/>
              <p:cNvSpPr>
                <a:spLocks noChangeArrowheads="1"/>
              </p:cNvSpPr>
              <p:nvPr/>
            </p:nvSpPr>
            <p:spPr bwMode="auto">
              <a:xfrm>
                <a:off x="4695" y="2639"/>
                <a:ext cx="4"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10" name="Rectangle 216"/>
              <p:cNvSpPr>
                <a:spLocks noChangeArrowheads="1"/>
              </p:cNvSpPr>
              <p:nvPr/>
            </p:nvSpPr>
            <p:spPr bwMode="auto">
              <a:xfrm>
                <a:off x="4695" y="2677"/>
                <a:ext cx="4"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11" name="Rectangle 217"/>
              <p:cNvSpPr>
                <a:spLocks noChangeArrowheads="1"/>
              </p:cNvSpPr>
              <p:nvPr/>
            </p:nvSpPr>
            <p:spPr bwMode="auto">
              <a:xfrm>
                <a:off x="4695" y="2716"/>
                <a:ext cx="4"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12" name="Rectangle 218"/>
              <p:cNvSpPr>
                <a:spLocks noChangeArrowheads="1"/>
              </p:cNvSpPr>
              <p:nvPr/>
            </p:nvSpPr>
            <p:spPr bwMode="auto">
              <a:xfrm>
                <a:off x="4695" y="2754"/>
                <a:ext cx="4"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13" name="Rectangle 219"/>
              <p:cNvSpPr>
                <a:spLocks noChangeArrowheads="1"/>
              </p:cNvSpPr>
              <p:nvPr/>
            </p:nvSpPr>
            <p:spPr bwMode="auto">
              <a:xfrm>
                <a:off x="4695" y="2793"/>
                <a:ext cx="4"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14" name="Rectangle 220"/>
              <p:cNvSpPr>
                <a:spLocks noChangeArrowheads="1"/>
              </p:cNvSpPr>
              <p:nvPr/>
            </p:nvSpPr>
            <p:spPr bwMode="auto">
              <a:xfrm>
                <a:off x="4695" y="2832"/>
                <a:ext cx="4"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15" name="Rectangle 221"/>
              <p:cNvSpPr>
                <a:spLocks noChangeArrowheads="1"/>
              </p:cNvSpPr>
              <p:nvPr/>
            </p:nvSpPr>
            <p:spPr bwMode="auto">
              <a:xfrm>
                <a:off x="4695" y="2870"/>
                <a:ext cx="4"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16" name="Rectangle 222"/>
              <p:cNvSpPr>
                <a:spLocks noChangeArrowheads="1"/>
              </p:cNvSpPr>
              <p:nvPr/>
            </p:nvSpPr>
            <p:spPr bwMode="auto">
              <a:xfrm>
                <a:off x="4695" y="2909"/>
                <a:ext cx="4"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17" name="Rectangle 223"/>
              <p:cNvSpPr>
                <a:spLocks noChangeArrowheads="1"/>
              </p:cNvSpPr>
              <p:nvPr/>
            </p:nvSpPr>
            <p:spPr bwMode="auto">
              <a:xfrm>
                <a:off x="4997" y="1558"/>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18" name="Rectangle 224"/>
              <p:cNvSpPr>
                <a:spLocks noChangeArrowheads="1"/>
              </p:cNvSpPr>
              <p:nvPr/>
            </p:nvSpPr>
            <p:spPr bwMode="auto">
              <a:xfrm>
                <a:off x="4997" y="1597"/>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19" name="Rectangle 225"/>
              <p:cNvSpPr>
                <a:spLocks noChangeArrowheads="1"/>
              </p:cNvSpPr>
              <p:nvPr/>
            </p:nvSpPr>
            <p:spPr bwMode="auto">
              <a:xfrm>
                <a:off x="4997" y="1635"/>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20" name="Rectangle 226"/>
              <p:cNvSpPr>
                <a:spLocks noChangeArrowheads="1"/>
              </p:cNvSpPr>
              <p:nvPr/>
            </p:nvSpPr>
            <p:spPr bwMode="auto">
              <a:xfrm>
                <a:off x="4997" y="1674"/>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21" name="Rectangle 227"/>
              <p:cNvSpPr>
                <a:spLocks noChangeArrowheads="1"/>
              </p:cNvSpPr>
              <p:nvPr/>
            </p:nvSpPr>
            <p:spPr bwMode="auto">
              <a:xfrm>
                <a:off x="4997" y="1712"/>
                <a:ext cx="5"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22" name="Rectangle 228"/>
              <p:cNvSpPr>
                <a:spLocks noChangeArrowheads="1"/>
              </p:cNvSpPr>
              <p:nvPr/>
            </p:nvSpPr>
            <p:spPr bwMode="auto">
              <a:xfrm>
                <a:off x="4997" y="1751"/>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23" name="Rectangle 229"/>
              <p:cNvSpPr>
                <a:spLocks noChangeArrowheads="1"/>
              </p:cNvSpPr>
              <p:nvPr/>
            </p:nvSpPr>
            <p:spPr bwMode="auto">
              <a:xfrm>
                <a:off x="4997" y="1790"/>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24" name="Rectangle 230"/>
              <p:cNvSpPr>
                <a:spLocks noChangeArrowheads="1"/>
              </p:cNvSpPr>
              <p:nvPr/>
            </p:nvSpPr>
            <p:spPr bwMode="auto">
              <a:xfrm>
                <a:off x="4997" y="1828"/>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25" name="Rectangle 231"/>
              <p:cNvSpPr>
                <a:spLocks noChangeArrowheads="1"/>
              </p:cNvSpPr>
              <p:nvPr/>
            </p:nvSpPr>
            <p:spPr bwMode="auto">
              <a:xfrm>
                <a:off x="4997" y="1867"/>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26" name="Rectangle 232"/>
              <p:cNvSpPr>
                <a:spLocks noChangeArrowheads="1"/>
              </p:cNvSpPr>
              <p:nvPr/>
            </p:nvSpPr>
            <p:spPr bwMode="auto">
              <a:xfrm>
                <a:off x="4997" y="1905"/>
                <a:ext cx="5"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27" name="Rectangle 233"/>
              <p:cNvSpPr>
                <a:spLocks noChangeArrowheads="1"/>
              </p:cNvSpPr>
              <p:nvPr/>
            </p:nvSpPr>
            <p:spPr bwMode="auto">
              <a:xfrm>
                <a:off x="4997" y="1944"/>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28" name="Rectangle 234"/>
              <p:cNvSpPr>
                <a:spLocks noChangeArrowheads="1"/>
              </p:cNvSpPr>
              <p:nvPr/>
            </p:nvSpPr>
            <p:spPr bwMode="auto">
              <a:xfrm>
                <a:off x="4997" y="1983"/>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29" name="Rectangle 235"/>
              <p:cNvSpPr>
                <a:spLocks noChangeArrowheads="1"/>
              </p:cNvSpPr>
              <p:nvPr/>
            </p:nvSpPr>
            <p:spPr bwMode="auto">
              <a:xfrm>
                <a:off x="4997" y="2021"/>
                <a:ext cx="5"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30" name="Rectangle 236"/>
              <p:cNvSpPr>
                <a:spLocks noChangeArrowheads="1"/>
              </p:cNvSpPr>
              <p:nvPr/>
            </p:nvSpPr>
            <p:spPr bwMode="auto">
              <a:xfrm>
                <a:off x="4997" y="2060"/>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31" name="Rectangle 237"/>
              <p:cNvSpPr>
                <a:spLocks noChangeArrowheads="1"/>
              </p:cNvSpPr>
              <p:nvPr/>
            </p:nvSpPr>
            <p:spPr bwMode="auto">
              <a:xfrm>
                <a:off x="4997" y="2098"/>
                <a:ext cx="5"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32" name="Rectangle 238"/>
              <p:cNvSpPr>
                <a:spLocks noChangeArrowheads="1"/>
              </p:cNvSpPr>
              <p:nvPr/>
            </p:nvSpPr>
            <p:spPr bwMode="auto">
              <a:xfrm>
                <a:off x="4997" y="2137"/>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33" name="Rectangle 239"/>
              <p:cNvSpPr>
                <a:spLocks noChangeArrowheads="1"/>
              </p:cNvSpPr>
              <p:nvPr/>
            </p:nvSpPr>
            <p:spPr bwMode="auto">
              <a:xfrm>
                <a:off x="4997" y="2175"/>
                <a:ext cx="5"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34" name="Rectangle 240"/>
              <p:cNvSpPr>
                <a:spLocks noChangeArrowheads="1"/>
              </p:cNvSpPr>
              <p:nvPr/>
            </p:nvSpPr>
            <p:spPr bwMode="auto">
              <a:xfrm>
                <a:off x="4997" y="2214"/>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35" name="Rectangle 241"/>
              <p:cNvSpPr>
                <a:spLocks noChangeArrowheads="1"/>
              </p:cNvSpPr>
              <p:nvPr/>
            </p:nvSpPr>
            <p:spPr bwMode="auto">
              <a:xfrm>
                <a:off x="4997" y="2253"/>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36" name="Rectangle 242"/>
              <p:cNvSpPr>
                <a:spLocks noChangeArrowheads="1"/>
              </p:cNvSpPr>
              <p:nvPr/>
            </p:nvSpPr>
            <p:spPr bwMode="auto">
              <a:xfrm>
                <a:off x="4997" y="2291"/>
                <a:ext cx="5"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37" name="Rectangle 243"/>
              <p:cNvSpPr>
                <a:spLocks noChangeArrowheads="1"/>
              </p:cNvSpPr>
              <p:nvPr/>
            </p:nvSpPr>
            <p:spPr bwMode="auto">
              <a:xfrm>
                <a:off x="4997" y="2330"/>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38" name="Rectangle 244"/>
              <p:cNvSpPr>
                <a:spLocks noChangeArrowheads="1"/>
              </p:cNvSpPr>
              <p:nvPr/>
            </p:nvSpPr>
            <p:spPr bwMode="auto">
              <a:xfrm>
                <a:off x="4997" y="2369"/>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39" name="Rectangle 245"/>
              <p:cNvSpPr>
                <a:spLocks noChangeArrowheads="1"/>
              </p:cNvSpPr>
              <p:nvPr/>
            </p:nvSpPr>
            <p:spPr bwMode="auto">
              <a:xfrm>
                <a:off x="4997" y="2407"/>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40" name="Rectangle 246"/>
              <p:cNvSpPr>
                <a:spLocks noChangeArrowheads="1"/>
              </p:cNvSpPr>
              <p:nvPr/>
            </p:nvSpPr>
            <p:spPr bwMode="auto">
              <a:xfrm>
                <a:off x="4997" y="2446"/>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41" name="Rectangle 247"/>
              <p:cNvSpPr>
                <a:spLocks noChangeArrowheads="1"/>
              </p:cNvSpPr>
              <p:nvPr/>
            </p:nvSpPr>
            <p:spPr bwMode="auto">
              <a:xfrm>
                <a:off x="4997" y="2484"/>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42" name="Rectangle 248"/>
              <p:cNvSpPr>
                <a:spLocks noChangeArrowheads="1"/>
              </p:cNvSpPr>
              <p:nvPr/>
            </p:nvSpPr>
            <p:spPr bwMode="auto">
              <a:xfrm>
                <a:off x="4997" y="2523"/>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43" name="Rectangle 249"/>
              <p:cNvSpPr>
                <a:spLocks noChangeArrowheads="1"/>
              </p:cNvSpPr>
              <p:nvPr/>
            </p:nvSpPr>
            <p:spPr bwMode="auto">
              <a:xfrm>
                <a:off x="4997" y="2561"/>
                <a:ext cx="5"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44" name="Rectangle 250"/>
              <p:cNvSpPr>
                <a:spLocks noChangeArrowheads="1"/>
              </p:cNvSpPr>
              <p:nvPr/>
            </p:nvSpPr>
            <p:spPr bwMode="auto">
              <a:xfrm>
                <a:off x="4997" y="2600"/>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45" name="Rectangle 251"/>
              <p:cNvSpPr>
                <a:spLocks noChangeArrowheads="1"/>
              </p:cNvSpPr>
              <p:nvPr/>
            </p:nvSpPr>
            <p:spPr bwMode="auto">
              <a:xfrm>
                <a:off x="4997" y="2639"/>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46" name="Rectangle 252"/>
              <p:cNvSpPr>
                <a:spLocks noChangeArrowheads="1"/>
              </p:cNvSpPr>
              <p:nvPr/>
            </p:nvSpPr>
            <p:spPr bwMode="auto">
              <a:xfrm>
                <a:off x="4997" y="2677"/>
                <a:ext cx="5"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47" name="Rectangle 253"/>
              <p:cNvSpPr>
                <a:spLocks noChangeArrowheads="1"/>
              </p:cNvSpPr>
              <p:nvPr/>
            </p:nvSpPr>
            <p:spPr bwMode="auto">
              <a:xfrm>
                <a:off x="4997" y="2716"/>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48" name="Rectangle 254"/>
              <p:cNvSpPr>
                <a:spLocks noChangeArrowheads="1"/>
              </p:cNvSpPr>
              <p:nvPr/>
            </p:nvSpPr>
            <p:spPr bwMode="auto">
              <a:xfrm>
                <a:off x="4997" y="2754"/>
                <a:ext cx="5"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49" name="Rectangle 255"/>
              <p:cNvSpPr>
                <a:spLocks noChangeArrowheads="1"/>
              </p:cNvSpPr>
              <p:nvPr/>
            </p:nvSpPr>
            <p:spPr bwMode="auto">
              <a:xfrm>
                <a:off x="4997" y="2793"/>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50" name="Rectangle 256"/>
              <p:cNvSpPr>
                <a:spLocks noChangeArrowheads="1"/>
              </p:cNvSpPr>
              <p:nvPr/>
            </p:nvSpPr>
            <p:spPr bwMode="auto">
              <a:xfrm>
                <a:off x="4997" y="2832"/>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51" name="Rectangle 257"/>
              <p:cNvSpPr>
                <a:spLocks noChangeArrowheads="1"/>
              </p:cNvSpPr>
              <p:nvPr/>
            </p:nvSpPr>
            <p:spPr bwMode="auto">
              <a:xfrm>
                <a:off x="4997" y="2870"/>
                <a:ext cx="5"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52" name="Rectangle 258"/>
              <p:cNvSpPr>
                <a:spLocks noChangeArrowheads="1"/>
              </p:cNvSpPr>
              <p:nvPr/>
            </p:nvSpPr>
            <p:spPr bwMode="auto">
              <a:xfrm>
                <a:off x="4997" y="2909"/>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53" name="Rectangle 259"/>
              <p:cNvSpPr>
                <a:spLocks noChangeArrowheads="1"/>
              </p:cNvSpPr>
              <p:nvPr/>
            </p:nvSpPr>
            <p:spPr bwMode="auto">
              <a:xfrm>
                <a:off x="4997" y="1558"/>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54" name="Rectangle 260"/>
              <p:cNvSpPr>
                <a:spLocks noChangeArrowheads="1"/>
              </p:cNvSpPr>
              <p:nvPr/>
            </p:nvSpPr>
            <p:spPr bwMode="auto">
              <a:xfrm>
                <a:off x="4997" y="1597"/>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55" name="Rectangle 261"/>
              <p:cNvSpPr>
                <a:spLocks noChangeArrowheads="1"/>
              </p:cNvSpPr>
              <p:nvPr/>
            </p:nvSpPr>
            <p:spPr bwMode="auto">
              <a:xfrm>
                <a:off x="4997" y="1635"/>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56" name="Rectangle 262"/>
              <p:cNvSpPr>
                <a:spLocks noChangeArrowheads="1"/>
              </p:cNvSpPr>
              <p:nvPr/>
            </p:nvSpPr>
            <p:spPr bwMode="auto">
              <a:xfrm>
                <a:off x="4997" y="1674"/>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57" name="Rectangle 263"/>
              <p:cNvSpPr>
                <a:spLocks noChangeArrowheads="1"/>
              </p:cNvSpPr>
              <p:nvPr/>
            </p:nvSpPr>
            <p:spPr bwMode="auto">
              <a:xfrm>
                <a:off x="4997" y="1712"/>
                <a:ext cx="5"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58" name="Rectangle 264"/>
              <p:cNvSpPr>
                <a:spLocks noChangeArrowheads="1"/>
              </p:cNvSpPr>
              <p:nvPr/>
            </p:nvSpPr>
            <p:spPr bwMode="auto">
              <a:xfrm>
                <a:off x="4997" y="1751"/>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59" name="Rectangle 265"/>
              <p:cNvSpPr>
                <a:spLocks noChangeArrowheads="1"/>
              </p:cNvSpPr>
              <p:nvPr/>
            </p:nvSpPr>
            <p:spPr bwMode="auto">
              <a:xfrm>
                <a:off x="4997" y="1790"/>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60" name="Rectangle 266"/>
              <p:cNvSpPr>
                <a:spLocks noChangeArrowheads="1"/>
              </p:cNvSpPr>
              <p:nvPr/>
            </p:nvSpPr>
            <p:spPr bwMode="auto">
              <a:xfrm>
                <a:off x="4997" y="1828"/>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61" name="Rectangle 267"/>
              <p:cNvSpPr>
                <a:spLocks noChangeArrowheads="1"/>
              </p:cNvSpPr>
              <p:nvPr/>
            </p:nvSpPr>
            <p:spPr bwMode="auto">
              <a:xfrm>
                <a:off x="4997" y="1867"/>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62" name="Rectangle 268"/>
              <p:cNvSpPr>
                <a:spLocks noChangeArrowheads="1"/>
              </p:cNvSpPr>
              <p:nvPr/>
            </p:nvSpPr>
            <p:spPr bwMode="auto">
              <a:xfrm>
                <a:off x="4997" y="1905"/>
                <a:ext cx="5"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63" name="Rectangle 269"/>
              <p:cNvSpPr>
                <a:spLocks noChangeArrowheads="1"/>
              </p:cNvSpPr>
              <p:nvPr/>
            </p:nvSpPr>
            <p:spPr bwMode="auto">
              <a:xfrm>
                <a:off x="4997" y="1944"/>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64" name="Rectangle 270"/>
              <p:cNvSpPr>
                <a:spLocks noChangeArrowheads="1"/>
              </p:cNvSpPr>
              <p:nvPr/>
            </p:nvSpPr>
            <p:spPr bwMode="auto">
              <a:xfrm>
                <a:off x="4997" y="1983"/>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65" name="Rectangle 271"/>
              <p:cNvSpPr>
                <a:spLocks noChangeArrowheads="1"/>
              </p:cNvSpPr>
              <p:nvPr/>
            </p:nvSpPr>
            <p:spPr bwMode="auto">
              <a:xfrm>
                <a:off x="4997" y="2021"/>
                <a:ext cx="5"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66" name="Rectangle 272"/>
              <p:cNvSpPr>
                <a:spLocks noChangeArrowheads="1"/>
              </p:cNvSpPr>
              <p:nvPr/>
            </p:nvSpPr>
            <p:spPr bwMode="auto">
              <a:xfrm>
                <a:off x="4997" y="2060"/>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67" name="Rectangle 273"/>
              <p:cNvSpPr>
                <a:spLocks noChangeArrowheads="1"/>
              </p:cNvSpPr>
              <p:nvPr/>
            </p:nvSpPr>
            <p:spPr bwMode="auto">
              <a:xfrm>
                <a:off x="4997" y="2098"/>
                <a:ext cx="5"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68" name="Rectangle 274"/>
              <p:cNvSpPr>
                <a:spLocks noChangeArrowheads="1"/>
              </p:cNvSpPr>
              <p:nvPr/>
            </p:nvSpPr>
            <p:spPr bwMode="auto">
              <a:xfrm>
                <a:off x="4997" y="2137"/>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69" name="Rectangle 275"/>
              <p:cNvSpPr>
                <a:spLocks noChangeArrowheads="1"/>
              </p:cNvSpPr>
              <p:nvPr/>
            </p:nvSpPr>
            <p:spPr bwMode="auto">
              <a:xfrm>
                <a:off x="4997" y="2175"/>
                <a:ext cx="5"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70" name="Rectangle 276"/>
              <p:cNvSpPr>
                <a:spLocks noChangeArrowheads="1"/>
              </p:cNvSpPr>
              <p:nvPr/>
            </p:nvSpPr>
            <p:spPr bwMode="auto">
              <a:xfrm>
                <a:off x="4997" y="2214"/>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71" name="Rectangle 277"/>
              <p:cNvSpPr>
                <a:spLocks noChangeArrowheads="1"/>
              </p:cNvSpPr>
              <p:nvPr/>
            </p:nvSpPr>
            <p:spPr bwMode="auto">
              <a:xfrm>
                <a:off x="4997" y="2253"/>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72" name="Rectangle 278"/>
              <p:cNvSpPr>
                <a:spLocks noChangeArrowheads="1"/>
              </p:cNvSpPr>
              <p:nvPr/>
            </p:nvSpPr>
            <p:spPr bwMode="auto">
              <a:xfrm>
                <a:off x="4997" y="2291"/>
                <a:ext cx="5"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73" name="Rectangle 279"/>
              <p:cNvSpPr>
                <a:spLocks noChangeArrowheads="1"/>
              </p:cNvSpPr>
              <p:nvPr/>
            </p:nvSpPr>
            <p:spPr bwMode="auto">
              <a:xfrm>
                <a:off x="4997" y="2330"/>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74" name="Rectangle 280"/>
              <p:cNvSpPr>
                <a:spLocks noChangeArrowheads="1"/>
              </p:cNvSpPr>
              <p:nvPr/>
            </p:nvSpPr>
            <p:spPr bwMode="auto">
              <a:xfrm>
                <a:off x="4997" y="2369"/>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75" name="Rectangle 281"/>
              <p:cNvSpPr>
                <a:spLocks noChangeArrowheads="1"/>
              </p:cNvSpPr>
              <p:nvPr/>
            </p:nvSpPr>
            <p:spPr bwMode="auto">
              <a:xfrm>
                <a:off x="4997" y="2407"/>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76" name="Rectangle 282"/>
              <p:cNvSpPr>
                <a:spLocks noChangeArrowheads="1"/>
              </p:cNvSpPr>
              <p:nvPr/>
            </p:nvSpPr>
            <p:spPr bwMode="auto">
              <a:xfrm>
                <a:off x="4997" y="2446"/>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77" name="Rectangle 283"/>
              <p:cNvSpPr>
                <a:spLocks noChangeArrowheads="1"/>
              </p:cNvSpPr>
              <p:nvPr/>
            </p:nvSpPr>
            <p:spPr bwMode="auto">
              <a:xfrm>
                <a:off x="4997" y="2484"/>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78" name="Rectangle 284"/>
              <p:cNvSpPr>
                <a:spLocks noChangeArrowheads="1"/>
              </p:cNvSpPr>
              <p:nvPr/>
            </p:nvSpPr>
            <p:spPr bwMode="auto">
              <a:xfrm>
                <a:off x="4997" y="2523"/>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79" name="Rectangle 285"/>
              <p:cNvSpPr>
                <a:spLocks noChangeArrowheads="1"/>
              </p:cNvSpPr>
              <p:nvPr/>
            </p:nvSpPr>
            <p:spPr bwMode="auto">
              <a:xfrm>
                <a:off x="4997" y="2561"/>
                <a:ext cx="5"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80" name="Rectangle 286"/>
              <p:cNvSpPr>
                <a:spLocks noChangeArrowheads="1"/>
              </p:cNvSpPr>
              <p:nvPr/>
            </p:nvSpPr>
            <p:spPr bwMode="auto">
              <a:xfrm>
                <a:off x="4997" y="2600"/>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81" name="Rectangle 287"/>
              <p:cNvSpPr>
                <a:spLocks noChangeArrowheads="1"/>
              </p:cNvSpPr>
              <p:nvPr/>
            </p:nvSpPr>
            <p:spPr bwMode="auto">
              <a:xfrm>
                <a:off x="4997" y="2639"/>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82" name="Rectangle 288"/>
              <p:cNvSpPr>
                <a:spLocks noChangeArrowheads="1"/>
              </p:cNvSpPr>
              <p:nvPr/>
            </p:nvSpPr>
            <p:spPr bwMode="auto">
              <a:xfrm>
                <a:off x="4997" y="2677"/>
                <a:ext cx="5"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83" name="Rectangle 289"/>
              <p:cNvSpPr>
                <a:spLocks noChangeArrowheads="1"/>
              </p:cNvSpPr>
              <p:nvPr/>
            </p:nvSpPr>
            <p:spPr bwMode="auto">
              <a:xfrm>
                <a:off x="4997" y="2716"/>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84" name="Rectangle 290"/>
              <p:cNvSpPr>
                <a:spLocks noChangeArrowheads="1"/>
              </p:cNvSpPr>
              <p:nvPr/>
            </p:nvSpPr>
            <p:spPr bwMode="auto">
              <a:xfrm>
                <a:off x="4997" y="2754"/>
                <a:ext cx="5"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85" name="Rectangle 291"/>
              <p:cNvSpPr>
                <a:spLocks noChangeArrowheads="1"/>
              </p:cNvSpPr>
              <p:nvPr/>
            </p:nvSpPr>
            <p:spPr bwMode="auto">
              <a:xfrm>
                <a:off x="4997" y="2793"/>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86" name="Rectangle 292"/>
              <p:cNvSpPr>
                <a:spLocks noChangeArrowheads="1"/>
              </p:cNvSpPr>
              <p:nvPr/>
            </p:nvSpPr>
            <p:spPr bwMode="auto">
              <a:xfrm>
                <a:off x="4997" y="2832"/>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87" name="Rectangle 293"/>
              <p:cNvSpPr>
                <a:spLocks noChangeArrowheads="1"/>
              </p:cNvSpPr>
              <p:nvPr/>
            </p:nvSpPr>
            <p:spPr bwMode="auto">
              <a:xfrm>
                <a:off x="4997" y="2870"/>
                <a:ext cx="5" cy="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88" name="Rectangle 294"/>
              <p:cNvSpPr>
                <a:spLocks noChangeArrowheads="1"/>
              </p:cNvSpPr>
              <p:nvPr/>
            </p:nvSpPr>
            <p:spPr bwMode="auto">
              <a:xfrm>
                <a:off x="4997" y="2909"/>
                <a:ext cx="5" cy="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89" name="Line 295"/>
              <p:cNvSpPr>
                <a:spLocks noChangeShapeType="1"/>
              </p:cNvSpPr>
              <p:nvPr/>
            </p:nvSpPr>
            <p:spPr bwMode="auto">
              <a:xfrm>
                <a:off x="3185" y="1558"/>
                <a:ext cx="1966"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90" name="Line 296"/>
              <p:cNvSpPr>
                <a:spLocks noChangeShapeType="1"/>
              </p:cNvSpPr>
              <p:nvPr/>
            </p:nvSpPr>
            <p:spPr bwMode="auto">
              <a:xfrm flipV="1">
                <a:off x="3185" y="1558"/>
                <a:ext cx="0" cy="1388"/>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91" name="Rectangle 297"/>
              <p:cNvSpPr>
                <a:spLocks noChangeArrowheads="1"/>
              </p:cNvSpPr>
              <p:nvPr/>
            </p:nvSpPr>
            <p:spPr bwMode="auto">
              <a:xfrm>
                <a:off x="5131" y="2944"/>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92" name="Rectangle 298"/>
              <p:cNvSpPr>
                <a:spLocks noChangeArrowheads="1"/>
              </p:cNvSpPr>
              <p:nvPr/>
            </p:nvSpPr>
            <p:spPr bwMode="auto">
              <a:xfrm>
                <a:off x="5093" y="2944"/>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93" name="Rectangle 299"/>
              <p:cNvSpPr>
                <a:spLocks noChangeArrowheads="1"/>
              </p:cNvSpPr>
              <p:nvPr/>
            </p:nvSpPr>
            <p:spPr bwMode="auto">
              <a:xfrm>
                <a:off x="5054" y="2944"/>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94" name="Rectangle 300"/>
              <p:cNvSpPr>
                <a:spLocks noChangeArrowheads="1"/>
              </p:cNvSpPr>
              <p:nvPr/>
            </p:nvSpPr>
            <p:spPr bwMode="auto">
              <a:xfrm>
                <a:off x="5016" y="2944"/>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95" name="Rectangle 301"/>
              <p:cNvSpPr>
                <a:spLocks noChangeArrowheads="1"/>
              </p:cNvSpPr>
              <p:nvPr/>
            </p:nvSpPr>
            <p:spPr bwMode="auto">
              <a:xfrm>
                <a:off x="4977" y="2944"/>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96" name="Rectangle 302"/>
              <p:cNvSpPr>
                <a:spLocks noChangeArrowheads="1"/>
              </p:cNvSpPr>
              <p:nvPr/>
            </p:nvSpPr>
            <p:spPr bwMode="auto">
              <a:xfrm>
                <a:off x="4939" y="2944"/>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97" name="Rectangle 303"/>
              <p:cNvSpPr>
                <a:spLocks noChangeArrowheads="1"/>
              </p:cNvSpPr>
              <p:nvPr/>
            </p:nvSpPr>
            <p:spPr bwMode="auto">
              <a:xfrm>
                <a:off x="4900" y="2944"/>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98" name="Rectangle 304"/>
              <p:cNvSpPr>
                <a:spLocks noChangeArrowheads="1"/>
              </p:cNvSpPr>
              <p:nvPr/>
            </p:nvSpPr>
            <p:spPr bwMode="auto">
              <a:xfrm>
                <a:off x="4862" y="2944"/>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99" name="Rectangle 305"/>
              <p:cNvSpPr>
                <a:spLocks noChangeArrowheads="1"/>
              </p:cNvSpPr>
              <p:nvPr/>
            </p:nvSpPr>
            <p:spPr bwMode="auto">
              <a:xfrm>
                <a:off x="4823" y="2944"/>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00" name="Rectangle 306"/>
              <p:cNvSpPr>
                <a:spLocks noChangeArrowheads="1"/>
              </p:cNvSpPr>
              <p:nvPr/>
            </p:nvSpPr>
            <p:spPr bwMode="auto">
              <a:xfrm>
                <a:off x="4785" y="2944"/>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01" name="Rectangle 307"/>
              <p:cNvSpPr>
                <a:spLocks noChangeArrowheads="1"/>
              </p:cNvSpPr>
              <p:nvPr/>
            </p:nvSpPr>
            <p:spPr bwMode="auto">
              <a:xfrm>
                <a:off x="4746" y="2944"/>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02" name="Rectangle 308"/>
              <p:cNvSpPr>
                <a:spLocks noChangeArrowheads="1"/>
              </p:cNvSpPr>
              <p:nvPr/>
            </p:nvSpPr>
            <p:spPr bwMode="auto">
              <a:xfrm>
                <a:off x="4708" y="2944"/>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03" name="Rectangle 309"/>
              <p:cNvSpPr>
                <a:spLocks noChangeArrowheads="1"/>
              </p:cNvSpPr>
              <p:nvPr/>
            </p:nvSpPr>
            <p:spPr bwMode="auto">
              <a:xfrm>
                <a:off x="4669" y="2944"/>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04" name="Rectangle 310"/>
              <p:cNvSpPr>
                <a:spLocks noChangeArrowheads="1"/>
              </p:cNvSpPr>
              <p:nvPr/>
            </p:nvSpPr>
            <p:spPr bwMode="auto">
              <a:xfrm>
                <a:off x="4631" y="2944"/>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05" name="Rectangle 311"/>
              <p:cNvSpPr>
                <a:spLocks noChangeArrowheads="1"/>
              </p:cNvSpPr>
              <p:nvPr/>
            </p:nvSpPr>
            <p:spPr bwMode="auto">
              <a:xfrm>
                <a:off x="4592" y="2944"/>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06" name="Rectangle 312"/>
              <p:cNvSpPr>
                <a:spLocks noChangeArrowheads="1"/>
              </p:cNvSpPr>
              <p:nvPr/>
            </p:nvSpPr>
            <p:spPr bwMode="auto">
              <a:xfrm>
                <a:off x="4554" y="2944"/>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07" name="Rectangle 313"/>
              <p:cNvSpPr>
                <a:spLocks noChangeArrowheads="1"/>
              </p:cNvSpPr>
              <p:nvPr/>
            </p:nvSpPr>
            <p:spPr bwMode="auto">
              <a:xfrm>
                <a:off x="4515" y="2944"/>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08" name="Rectangle 314"/>
              <p:cNvSpPr>
                <a:spLocks noChangeArrowheads="1"/>
              </p:cNvSpPr>
              <p:nvPr/>
            </p:nvSpPr>
            <p:spPr bwMode="auto">
              <a:xfrm>
                <a:off x="4477" y="2944"/>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09" name="Rectangle 315"/>
              <p:cNvSpPr>
                <a:spLocks noChangeArrowheads="1"/>
              </p:cNvSpPr>
              <p:nvPr/>
            </p:nvSpPr>
            <p:spPr bwMode="auto">
              <a:xfrm>
                <a:off x="4438" y="2944"/>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10" name="Rectangle 316"/>
              <p:cNvSpPr>
                <a:spLocks noChangeArrowheads="1"/>
              </p:cNvSpPr>
              <p:nvPr/>
            </p:nvSpPr>
            <p:spPr bwMode="auto">
              <a:xfrm>
                <a:off x="4400" y="2944"/>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11" name="Rectangle 317"/>
              <p:cNvSpPr>
                <a:spLocks noChangeArrowheads="1"/>
              </p:cNvSpPr>
              <p:nvPr/>
            </p:nvSpPr>
            <p:spPr bwMode="auto">
              <a:xfrm>
                <a:off x="4361" y="2944"/>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12" name="Rectangle 318"/>
              <p:cNvSpPr>
                <a:spLocks noChangeArrowheads="1"/>
              </p:cNvSpPr>
              <p:nvPr/>
            </p:nvSpPr>
            <p:spPr bwMode="auto">
              <a:xfrm>
                <a:off x="4323" y="2944"/>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13" name="Rectangle 319"/>
              <p:cNvSpPr>
                <a:spLocks noChangeArrowheads="1"/>
              </p:cNvSpPr>
              <p:nvPr/>
            </p:nvSpPr>
            <p:spPr bwMode="auto">
              <a:xfrm>
                <a:off x="4284" y="2944"/>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14" name="Rectangle 320"/>
              <p:cNvSpPr>
                <a:spLocks noChangeArrowheads="1"/>
              </p:cNvSpPr>
              <p:nvPr/>
            </p:nvSpPr>
            <p:spPr bwMode="auto">
              <a:xfrm>
                <a:off x="4246" y="2944"/>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15" name="Rectangle 321"/>
              <p:cNvSpPr>
                <a:spLocks noChangeArrowheads="1"/>
              </p:cNvSpPr>
              <p:nvPr/>
            </p:nvSpPr>
            <p:spPr bwMode="auto">
              <a:xfrm>
                <a:off x="4207" y="2944"/>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16" name="Rectangle 322"/>
              <p:cNvSpPr>
                <a:spLocks noChangeArrowheads="1"/>
              </p:cNvSpPr>
              <p:nvPr/>
            </p:nvSpPr>
            <p:spPr bwMode="auto">
              <a:xfrm>
                <a:off x="4169" y="2944"/>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17" name="Rectangle 323"/>
              <p:cNvSpPr>
                <a:spLocks noChangeArrowheads="1"/>
              </p:cNvSpPr>
              <p:nvPr/>
            </p:nvSpPr>
            <p:spPr bwMode="auto">
              <a:xfrm>
                <a:off x="4130" y="2944"/>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18" name="Rectangle 324"/>
              <p:cNvSpPr>
                <a:spLocks noChangeArrowheads="1"/>
              </p:cNvSpPr>
              <p:nvPr/>
            </p:nvSpPr>
            <p:spPr bwMode="auto">
              <a:xfrm>
                <a:off x="4092" y="2944"/>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19" name="Rectangle 325"/>
              <p:cNvSpPr>
                <a:spLocks noChangeArrowheads="1"/>
              </p:cNvSpPr>
              <p:nvPr/>
            </p:nvSpPr>
            <p:spPr bwMode="auto">
              <a:xfrm>
                <a:off x="4053" y="2944"/>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20" name="Rectangle 326"/>
              <p:cNvSpPr>
                <a:spLocks noChangeArrowheads="1"/>
              </p:cNvSpPr>
              <p:nvPr/>
            </p:nvSpPr>
            <p:spPr bwMode="auto">
              <a:xfrm>
                <a:off x="4015" y="2944"/>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21" name="Rectangle 327"/>
              <p:cNvSpPr>
                <a:spLocks noChangeArrowheads="1"/>
              </p:cNvSpPr>
              <p:nvPr/>
            </p:nvSpPr>
            <p:spPr bwMode="auto">
              <a:xfrm>
                <a:off x="3976" y="2944"/>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22" name="Rectangle 328"/>
              <p:cNvSpPr>
                <a:spLocks noChangeArrowheads="1"/>
              </p:cNvSpPr>
              <p:nvPr/>
            </p:nvSpPr>
            <p:spPr bwMode="auto">
              <a:xfrm>
                <a:off x="3938" y="2944"/>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23" name="Rectangle 329"/>
              <p:cNvSpPr>
                <a:spLocks noChangeArrowheads="1"/>
              </p:cNvSpPr>
              <p:nvPr/>
            </p:nvSpPr>
            <p:spPr bwMode="auto">
              <a:xfrm>
                <a:off x="3899" y="2944"/>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24" name="Rectangle 330"/>
              <p:cNvSpPr>
                <a:spLocks noChangeArrowheads="1"/>
              </p:cNvSpPr>
              <p:nvPr/>
            </p:nvSpPr>
            <p:spPr bwMode="auto">
              <a:xfrm>
                <a:off x="3860" y="2944"/>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25" name="Rectangle 331"/>
              <p:cNvSpPr>
                <a:spLocks noChangeArrowheads="1"/>
              </p:cNvSpPr>
              <p:nvPr/>
            </p:nvSpPr>
            <p:spPr bwMode="auto">
              <a:xfrm>
                <a:off x="3822" y="2944"/>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26" name="Rectangle 332"/>
              <p:cNvSpPr>
                <a:spLocks noChangeArrowheads="1"/>
              </p:cNvSpPr>
              <p:nvPr/>
            </p:nvSpPr>
            <p:spPr bwMode="auto">
              <a:xfrm>
                <a:off x="3784" y="2944"/>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27" name="Rectangle 333"/>
              <p:cNvSpPr>
                <a:spLocks noChangeArrowheads="1"/>
              </p:cNvSpPr>
              <p:nvPr/>
            </p:nvSpPr>
            <p:spPr bwMode="auto">
              <a:xfrm>
                <a:off x="3745" y="2944"/>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28" name="Rectangle 334"/>
              <p:cNvSpPr>
                <a:spLocks noChangeArrowheads="1"/>
              </p:cNvSpPr>
              <p:nvPr/>
            </p:nvSpPr>
            <p:spPr bwMode="auto">
              <a:xfrm>
                <a:off x="3706" y="2944"/>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29" name="Rectangle 335"/>
              <p:cNvSpPr>
                <a:spLocks noChangeArrowheads="1"/>
              </p:cNvSpPr>
              <p:nvPr/>
            </p:nvSpPr>
            <p:spPr bwMode="auto">
              <a:xfrm>
                <a:off x="3668" y="2944"/>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30" name="Rectangle 336"/>
              <p:cNvSpPr>
                <a:spLocks noChangeArrowheads="1"/>
              </p:cNvSpPr>
              <p:nvPr/>
            </p:nvSpPr>
            <p:spPr bwMode="auto">
              <a:xfrm>
                <a:off x="3630" y="2944"/>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31" name="Rectangle 337"/>
              <p:cNvSpPr>
                <a:spLocks noChangeArrowheads="1"/>
              </p:cNvSpPr>
              <p:nvPr/>
            </p:nvSpPr>
            <p:spPr bwMode="auto">
              <a:xfrm>
                <a:off x="3591" y="2944"/>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32" name="Rectangle 338"/>
              <p:cNvSpPr>
                <a:spLocks noChangeArrowheads="1"/>
              </p:cNvSpPr>
              <p:nvPr/>
            </p:nvSpPr>
            <p:spPr bwMode="auto">
              <a:xfrm>
                <a:off x="3553" y="2944"/>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33" name="Rectangle 339"/>
              <p:cNvSpPr>
                <a:spLocks noChangeArrowheads="1"/>
              </p:cNvSpPr>
              <p:nvPr/>
            </p:nvSpPr>
            <p:spPr bwMode="auto">
              <a:xfrm>
                <a:off x="3514" y="2944"/>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34" name="Rectangle 340"/>
              <p:cNvSpPr>
                <a:spLocks noChangeArrowheads="1"/>
              </p:cNvSpPr>
              <p:nvPr/>
            </p:nvSpPr>
            <p:spPr bwMode="auto">
              <a:xfrm>
                <a:off x="3475" y="2944"/>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35" name="Rectangle 341"/>
              <p:cNvSpPr>
                <a:spLocks noChangeArrowheads="1"/>
              </p:cNvSpPr>
              <p:nvPr/>
            </p:nvSpPr>
            <p:spPr bwMode="auto">
              <a:xfrm>
                <a:off x="3437" y="2944"/>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36" name="Rectangle 342"/>
              <p:cNvSpPr>
                <a:spLocks noChangeArrowheads="1"/>
              </p:cNvSpPr>
              <p:nvPr/>
            </p:nvSpPr>
            <p:spPr bwMode="auto">
              <a:xfrm>
                <a:off x="3399" y="2944"/>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37" name="Rectangle 343"/>
              <p:cNvSpPr>
                <a:spLocks noChangeArrowheads="1"/>
              </p:cNvSpPr>
              <p:nvPr/>
            </p:nvSpPr>
            <p:spPr bwMode="auto">
              <a:xfrm>
                <a:off x="3360" y="2944"/>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38" name="Rectangle 344"/>
              <p:cNvSpPr>
                <a:spLocks noChangeArrowheads="1"/>
              </p:cNvSpPr>
              <p:nvPr/>
            </p:nvSpPr>
            <p:spPr bwMode="auto">
              <a:xfrm>
                <a:off x="3321" y="2944"/>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39" name="Rectangle 345"/>
              <p:cNvSpPr>
                <a:spLocks noChangeArrowheads="1"/>
              </p:cNvSpPr>
              <p:nvPr/>
            </p:nvSpPr>
            <p:spPr bwMode="auto">
              <a:xfrm>
                <a:off x="3283" y="2944"/>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40" name="Rectangle 346"/>
              <p:cNvSpPr>
                <a:spLocks noChangeArrowheads="1"/>
              </p:cNvSpPr>
              <p:nvPr/>
            </p:nvSpPr>
            <p:spPr bwMode="auto">
              <a:xfrm>
                <a:off x="3244" y="2944"/>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41" name="Rectangle 347"/>
              <p:cNvSpPr>
                <a:spLocks noChangeArrowheads="1"/>
              </p:cNvSpPr>
              <p:nvPr/>
            </p:nvSpPr>
            <p:spPr bwMode="auto">
              <a:xfrm>
                <a:off x="3206" y="2944"/>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42" name="Rectangle 348"/>
              <p:cNvSpPr>
                <a:spLocks noChangeArrowheads="1"/>
              </p:cNvSpPr>
              <p:nvPr/>
            </p:nvSpPr>
            <p:spPr bwMode="auto">
              <a:xfrm>
                <a:off x="3185" y="2944"/>
                <a:ext cx="2"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43" name="Rectangle 349"/>
              <p:cNvSpPr>
                <a:spLocks noChangeArrowheads="1"/>
              </p:cNvSpPr>
              <p:nvPr/>
            </p:nvSpPr>
            <p:spPr bwMode="auto">
              <a:xfrm>
                <a:off x="5131" y="2762"/>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44" name="Rectangle 350"/>
              <p:cNvSpPr>
                <a:spLocks noChangeArrowheads="1"/>
              </p:cNvSpPr>
              <p:nvPr/>
            </p:nvSpPr>
            <p:spPr bwMode="auto">
              <a:xfrm>
                <a:off x="5093" y="2762"/>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45" name="Rectangle 351"/>
              <p:cNvSpPr>
                <a:spLocks noChangeArrowheads="1"/>
              </p:cNvSpPr>
              <p:nvPr/>
            </p:nvSpPr>
            <p:spPr bwMode="auto">
              <a:xfrm>
                <a:off x="5054" y="2762"/>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46" name="Rectangle 352"/>
              <p:cNvSpPr>
                <a:spLocks noChangeArrowheads="1"/>
              </p:cNvSpPr>
              <p:nvPr/>
            </p:nvSpPr>
            <p:spPr bwMode="auto">
              <a:xfrm>
                <a:off x="5016" y="2762"/>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47" name="Rectangle 353"/>
              <p:cNvSpPr>
                <a:spLocks noChangeArrowheads="1"/>
              </p:cNvSpPr>
              <p:nvPr/>
            </p:nvSpPr>
            <p:spPr bwMode="auto">
              <a:xfrm>
                <a:off x="4977" y="2762"/>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48" name="Rectangle 354"/>
              <p:cNvSpPr>
                <a:spLocks noChangeArrowheads="1"/>
              </p:cNvSpPr>
              <p:nvPr/>
            </p:nvSpPr>
            <p:spPr bwMode="auto">
              <a:xfrm>
                <a:off x="4939" y="2762"/>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49" name="Rectangle 355"/>
              <p:cNvSpPr>
                <a:spLocks noChangeArrowheads="1"/>
              </p:cNvSpPr>
              <p:nvPr/>
            </p:nvSpPr>
            <p:spPr bwMode="auto">
              <a:xfrm>
                <a:off x="4900" y="2762"/>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50" name="Rectangle 356"/>
              <p:cNvSpPr>
                <a:spLocks noChangeArrowheads="1"/>
              </p:cNvSpPr>
              <p:nvPr/>
            </p:nvSpPr>
            <p:spPr bwMode="auto">
              <a:xfrm>
                <a:off x="4862" y="2762"/>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51" name="Rectangle 357"/>
              <p:cNvSpPr>
                <a:spLocks noChangeArrowheads="1"/>
              </p:cNvSpPr>
              <p:nvPr/>
            </p:nvSpPr>
            <p:spPr bwMode="auto">
              <a:xfrm>
                <a:off x="4823" y="2762"/>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52" name="Rectangle 358"/>
              <p:cNvSpPr>
                <a:spLocks noChangeArrowheads="1"/>
              </p:cNvSpPr>
              <p:nvPr/>
            </p:nvSpPr>
            <p:spPr bwMode="auto">
              <a:xfrm>
                <a:off x="4785" y="2762"/>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53" name="Rectangle 359"/>
              <p:cNvSpPr>
                <a:spLocks noChangeArrowheads="1"/>
              </p:cNvSpPr>
              <p:nvPr/>
            </p:nvSpPr>
            <p:spPr bwMode="auto">
              <a:xfrm>
                <a:off x="4746" y="2762"/>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54" name="Rectangle 360"/>
              <p:cNvSpPr>
                <a:spLocks noChangeArrowheads="1"/>
              </p:cNvSpPr>
              <p:nvPr/>
            </p:nvSpPr>
            <p:spPr bwMode="auto">
              <a:xfrm>
                <a:off x="4708" y="2762"/>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55" name="Rectangle 361"/>
              <p:cNvSpPr>
                <a:spLocks noChangeArrowheads="1"/>
              </p:cNvSpPr>
              <p:nvPr/>
            </p:nvSpPr>
            <p:spPr bwMode="auto">
              <a:xfrm>
                <a:off x="4669" y="2762"/>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56" name="Rectangle 362"/>
              <p:cNvSpPr>
                <a:spLocks noChangeArrowheads="1"/>
              </p:cNvSpPr>
              <p:nvPr/>
            </p:nvSpPr>
            <p:spPr bwMode="auto">
              <a:xfrm>
                <a:off x="4631" y="2762"/>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57" name="Rectangle 363"/>
              <p:cNvSpPr>
                <a:spLocks noChangeArrowheads="1"/>
              </p:cNvSpPr>
              <p:nvPr/>
            </p:nvSpPr>
            <p:spPr bwMode="auto">
              <a:xfrm>
                <a:off x="4592" y="2762"/>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58" name="Rectangle 364"/>
              <p:cNvSpPr>
                <a:spLocks noChangeArrowheads="1"/>
              </p:cNvSpPr>
              <p:nvPr/>
            </p:nvSpPr>
            <p:spPr bwMode="auto">
              <a:xfrm>
                <a:off x="4554" y="2762"/>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59" name="Rectangle 365"/>
              <p:cNvSpPr>
                <a:spLocks noChangeArrowheads="1"/>
              </p:cNvSpPr>
              <p:nvPr/>
            </p:nvSpPr>
            <p:spPr bwMode="auto">
              <a:xfrm>
                <a:off x="4515" y="2762"/>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60" name="Rectangle 366"/>
              <p:cNvSpPr>
                <a:spLocks noChangeArrowheads="1"/>
              </p:cNvSpPr>
              <p:nvPr/>
            </p:nvSpPr>
            <p:spPr bwMode="auto">
              <a:xfrm>
                <a:off x="4477" y="2762"/>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61" name="Rectangle 367"/>
              <p:cNvSpPr>
                <a:spLocks noChangeArrowheads="1"/>
              </p:cNvSpPr>
              <p:nvPr/>
            </p:nvSpPr>
            <p:spPr bwMode="auto">
              <a:xfrm>
                <a:off x="4438" y="2762"/>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62" name="Rectangle 368"/>
              <p:cNvSpPr>
                <a:spLocks noChangeArrowheads="1"/>
              </p:cNvSpPr>
              <p:nvPr/>
            </p:nvSpPr>
            <p:spPr bwMode="auto">
              <a:xfrm>
                <a:off x="4400" y="2762"/>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63" name="Rectangle 369"/>
              <p:cNvSpPr>
                <a:spLocks noChangeArrowheads="1"/>
              </p:cNvSpPr>
              <p:nvPr/>
            </p:nvSpPr>
            <p:spPr bwMode="auto">
              <a:xfrm>
                <a:off x="4361" y="2762"/>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64" name="Rectangle 370"/>
              <p:cNvSpPr>
                <a:spLocks noChangeArrowheads="1"/>
              </p:cNvSpPr>
              <p:nvPr/>
            </p:nvSpPr>
            <p:spPr bwMode="auto">
              <a:xfrm>
                <a:off x="4323" y="2762"/>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65" name="Rectangle 371"/>
              <p:cNvSpPr>
                <a:spLocks noChangeArrowheads="1"/>
              </p:cNvSpPr>
              <p:nvPr/>
            </p:nvSpPr>
            <p:spPr bwMode="auto">
              <a:xfrm>
                <a:off x="4284" y="2762"/>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66" name="Rectangle 372"/>
              <p:cNvSpPr>
                <a:spLocks noChangeArrowheads="1"/>
              </p:cNvSpPr>
              <p:nvPr/>
            </p:nvSpPr>
            <p:spPr bwMode="auto">
              <a:xfrm>
                <a:off x="4246" y="2762"/>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67" name="Rectangle 373"/>
              <p:cNvSpPr>
                <a:spLocks noChangeArrowheads="1"/>
              </p:cNvSpPr>
              <p:nvPr/>
            </p:nvSpPr>
            <p:spPr bwMode="auto">
              <a:xfrm>
                <a:off x="4207" y="2762"/>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68" name="Rectangle 374"/>
              <p:cNvSpPr>
                <a:spLocks noChangeArrowheads="1"/>
              </p:cNvSpPr>
              <p:nvPr/>
            </p:nvSpPr>
            <p:spPr bwMode="auto">
              <a:xfrm>
                <a:off x="4169" y="2762"/>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69" name="Rectangle 375"/>
              <p:cNvSpPr>
                <a:spLocks noChangeArrowheads="1"/>
              </p:cNvSpPr>
              <p:nvPr/>
            </p:nvSpPr>
            <p:spPr bwMode="auto">
              <a:xfrm>
                <a:off x="4130" y="2762"/>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70" name="Rectangle 376"/>
              <p:cNvSpPr>
                <a:spLocks noChangeArrowheads="1"/>
              </p:cNvSpPr>
              <p:nvPr/>
            </p:nvSpPr>
            <p:spPr bwMode="auto">
              <a:xfrm>
                <a:off x="4092" y="2762"/>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71" name="Rectangle 377"/>
              <p:cNvSpPr>
                <a:spLocks noChangeArrowheads="1"/>
              </p:cNvSpPr>
              <p:nvPr/>
            </p:nvSpPr>
            <p:spPr bwMode="auto">
              <a:xfrm>
                <a:off x="4053" y="2762"/>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72" name="Rectangle 378"/>
              <p:cNvSpPr>
                <a:spLocks noChangeArrowheads="1"/>
              </p:cNvSpPr>
              <p:nvPr/>
            </p:nvSpPr>
            <p:spPr bwMode="auto">
              <a:xfrm>
                <a:off x="4015" y="2762"/>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73" name="Rectangle 379"/>
              <p:cNvSpPr>
                <a:spLocks noChangeArrowheads="1"/>
              </p:cNvSpPr>
              <p:nvPr/>
            </p:nvSpPr>
            <p:spPr bwMode="auto">
              <a:xfrm>
                <a:off x="3976" y="2762"/>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74" name="Rectangle 380"/>
              <p:cNvSpPr>
                <a:spLocks noChangeArrowheads="1"/>
              </p:cNvSpPr>
              <p:nvPr/>
            </p:nvSpPr>
            <p:spPr bwMode="auto">
              <a:xfrm>
                <a:off x="3938" y="2762"/>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75" name="Rectangle 381"/>
              <p:cNvSpPr>
                <a:spLocks noChangeArrowheads="1"/>
              </p:cNvSpPr>
              <p:nvPr/>
            </p:nvSpPr>
            <p:spPr bwMode="auto">
              <a:xfrm>
                <a:off x="3899" y="2762"/>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76" name="Rectangle 382"/>
              <p:cNvSpPr>
                <a:spLocks noChangeArrowheads="1"/>
              </p:cNvSpPr>
              <p:nvPr/>
            </p:nvSpPr>
            <p:spPr bwMode="auto">
              <a:xfrm>
                <a:off x="3860" y="2762"/>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77" name="Rectangle 383"/>
              <p:cNvSpPr>
                <a:spLocks noChangeArrowheads="1"/>
              </p:cNvSpPr>
              <p:nvPr/>
            </p:nvSpPr>
            <p:spPr bwMode="auto">
              <a:xfrm>
                <a:off x="3822" y="2762"/>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78" name="Rectangle 384"/>
              <p:cNvSpPr>
                <a:spLocks noChangeArrowheads="1"/>
              </p:cNvSpPr>
              <p:nvPr/>
            </p:nvSpPr>
            <p:spPr bwMode="auto">
              <a:xfrm>
                <a:off x="3784" y="2762"/>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79" name="Rectangle 385"/>
              <p:cNvSpPr>
                <a:spLocks noChangeArrowheads="1"/>
              </p:cNvSpPr>
              <p:nvPr/>
            </p:nvSpPr>
            <p:spPr bwMode="auto">
              <a:xfrm>
                <a:off x="3745" y="2762"/>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80" name="Rectangle 386"/>
              <p:cNvSpPr>
                <a:spLocks noChangeArrowheads="1"/>
              </p:cNvSpPr>
              <p:nvPr/>
            </p:nvSpPr>
            <p:spPr bwMode="auto">
              <a:xfrm>
                <a:off x="3706" y="2762"/>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81" name="Rectangle 387"/>
              <p:cNvSpPr>
                <a:spLocks noChangeArrowheads="1"/>
              </p:cNvSpPr>
              <p:nvPr/>
            </p:nvSpPr>
            <p:spPr bwMode="auto">
              <a:xfrm>
                <a:off x="3668" y="2762"/>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82" name="Rectangle 388"/>
              <p:cNvSpPr>
                <a:spLocks noChangeArrowheads="1"/>
              </p:cNvSpPr>
              <p:nvPr/>
            </p:nvSpPr>
            <p:spPr bwMode="auto">
              <a:xfrm>
                <a:off x="3630" y="2762"/>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83" name="Rectangle 389"/>
              <p:cNvSpPr>
                <a:spLocks noChangeArrowheads="1"/>
              </p:cNvSpPr>
              <p:nvPr/>
            </p:nvSpPr>
            <p:spPr bwMode="auto">
              <a:xfrm>
                <a:off x="3591" y="2762"/>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84" name="Rectangle 390"/>
              <p:cNvSpPr>
                <a:spLocks noChangeArrowheads="1"/>
              </p:cNvSpPr>
              <p:nvPr/>
            </p:nvSpPr>
            <p:spPr bwMode="auto">
              <a:xfrm>
                <a:off x="3553" y="2762"/>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85" name="Rectangle 391"/>
              <p:cNvSpPr>
                <a:spLocks noChangeArrowheads="1"/>
              </p:cNvSpPr>
              <p:nvPr/>
            </p:nvSpPr>
            <p:spPr bwMode="auto">
              <a:xfrm>
                <a:off x="3514" y="2762"/>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86" name="Rectangle 392"/>
              <p:cNvSpPr>
                <a:spLocks noChangeArrowheads="1"/>
              </p:cNvSpPr>
              <p:nvPr/>
            </p:nvSpPr>
            <p:spPr bwMode="auto">
              <a:xfrm>
                <a:off x="3475" y="2762"/>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87" name="Rectangle 393"/>
              <p:cNvSpPr>
                <a:spLocks noChangeArrowheads="1"/>
              </p:cNvSpPr>
              <p:nvPr/>
            </p:nvSpPr>
            <p:spPr bwMode="auto">
              <a:xfrm>
                <a:off x="3437" y="2762"/>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88" name="Rectangle 394"/>
              <p:cNvSpPr>
                <a:spLocks noChangeArrowheads="1"/>
              </p:cNvSpPr>
              <p:nvPr/>
            </p:nvSpPr>
            <p:spPr bwMode="auto">
              <a:xfrm>
                <a:off x="3399" y="2762"/>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89" name="Rectangle 395"/>
              <p:cNvSpPr>
                <a:spLocks noChangeArrowheads="1"/>
              </p:cNvSpPr>
              <p:nvPr/>
            </p:nvSpPr>
            <p:spPr bwMode="auto">
              <a:xfrm>
                <a:off x="3360" y="2762"/>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90" name="Rectangle 396"/>
              <p:cNvSpPr>
                <a:spLocks noChangeArrowheads="1"/>
              </p:cNvSpPr>
              <p:nvPr/>
            </p:nvSpPr>
            <p:spPr bwMode="auto">
              <a:xfrm>
                <a:off x="3321" y="2762"/>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91" name="Rectangle 397"/>
              <p:cNvSpPr>
                <a:spLocks noChangeArrowheads="1"/>
              </p:cNvSpPr>
              <p:nvPr/>
            </p:nvSpPr>
            <p:spPr bwMode="auto">
              <a:xfrm>
                <a:off x="3283" y="2762"/>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92" name="Rectangle 398"/>
              <p:cNvSpPr>
                <a:spLocks noChangeArrowheads="1"/>
              </p:cNvSpPr>
              <p:nvPr/>
            </p:nvSpPr>
            <p:spPr bwMode="auto">
              <a:xfrm>
                <a:off x="3244" y="2762"/>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93" name="Rectangle 399"/>
              <p:cNvSpPr>
                <a:spLocks noChangeArrowheads="1"/>
              </p:cNvSpPr>
              <p:nvPr/>
            </p:nvSpPr>
            <p:spPr bwMode="auto">
              <a:xfrm>
                <a:off x="3206" y="2762"/>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94" name="Rectangle 400"/>
              <p:cNvSpPr>
                <a:spLocks noChangeArrowheads="1"/>
              </p:cNvSpPr>
              <p:nvPr/>
            </p:nvSpPr>
            <p:spPr bwMode="auto">
              <a:xfrm>
                <a:off x="3185" y="2762"/>
                <a:ext cx="2"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95" name="Rectangle 401"/>
              <p:cNvSpPr>
                <a:spLocks noChangeArrowheads="1"/>
              </p:cNvSpPr>
              <p:nvPr/>
            </p:nvSpPr>
            <p:spPr bwMode="auto">
              <a:xfrm>
                <a:off x="5131" y="2581"/>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96" name="Rectangle 402"/>
              <p:cNvSpPr>
                <a:spLocks noChangeArrowheads="1"/>
              </p:cNvSpPr>
              <p:nvPr/>
            </p:nvSpPr>
            <p:spPr bwMode="auto">
              <a:xfrm>
                <a:off x="5093" y="2581"/>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97" name="Rectangle 403"/>
              <p:cNvSpPr>
                <a:spLocks noChangeArrowheads="1"/>
              </p:cNvSpPr>
              <p:nvPr/>
            </p:nvSpPr>
            <p:spPr bwMode="auto">
              <a:xfrm>
                <a:off x="5054" y="2581"/>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98" name="Rectangle 404"/>
              <p:cNvSpPr>
                <a:spLocks noChangeArrowheads="1"/>
              </p:cNvSpPr>
              <p:nvPr/>
            </p:nvSpPr>
            <p:spPr bwMode="auto">
              <a:xfrm>
                <a:off x="5016" y="2581"/>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99" name="Rectangle 405"/>
              <p:cNvSpPr>
                <a:spLocks noChangeArrowheads="1"/>
              </p:cNvSpPr>
              <p:nvPr/>
            </p:nvSpPr>
            <p:spPr bwMode="auto">
              <a:xfrm>
                <a:off x="4977" y="2581"/>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 name="Group 607"/>
            <p:cNvGrpSpPr>
              <a:grpSpLocks/>
            </p:cNvGrpSpPr>
            <p:nvPr/>
          </p:nvGrpSpPr>
          <p:grpSpPr bwMode="auto">
            <a:xfrm>
              <a:off x="5056188" y="3232150"/>
              <a:ext cx="3121025" cy="871538"/>
              <a:chOff x="3185" y="2036"/>
              <a:chExt cx="1966" cy="549"/>
            </a:xfrm>
          </p:grpSpPr>
          <p:sp>
            <p:nvSpPr>
              <p:cNvPr id="4000" name="Rectangle 407"/>
              <p:cNvSpPr>
                <a:spLocks noChangeArrowheads="1"/>
              </p:cNvSpPr>
              <p:nvPr/>
            </p:nvSpPr>
            <p:spPr bwMode="auto">
              <a:xfrm>
                <a:off x="4939" y="2581"/>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01" name="Rectangle 408"/>
              <p:cNvSpPr>
                <a:spLocks noChangeArrowheads="1"/>
              </p:cNvSpPr>
              <p:nvPr/>
            </p:nvSpPr>
            <p:spPr bwMode="auto">
              <a:xfrm>
                <a:off x="4900" y="2581"/>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02" name="Rectangle 409"/>
              <p:cNvSpPr>
                <a:spLocks noChangeArrowheads="1"/>
              </p:cNvSpPr>
              <p:nvPr/>
            </p:nvSpPr>
            <p:spPr bwMode="auto">
              <a:xfrm>
                <a:off x="4862" y="2581"/>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03" name="Rectangle 410"/>
              <p:cNvSpPr>
                <a:spLocks noChangeArrowheads="1"/>
              </p:cNvSpPr>
              <p:nvPr/>
            </p:nvSpPr>
            <p:spPr bwMode="auto">
              <a:xfrm>
                <a:off x="4823" y="2581"/>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04" name="Rectangle 411"/>
              <p:cNvSpPr>
                <a:spLocks noChangeArrowheads="1"/>
              </p:cNvSpPr>
              <p:nvPr/>
            </p:nvSpPr>
            <p:spPr bwMode="auto">
              <a:xfrm>
                <a:off x="4785" y="2581"/>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05" name="Rectangle 412"/>
              <p:cNvSpPr>
                <a:spLocks noChangeArrowheads="1"/>
              </p:cNvSpPr>
              <p:nvPr/>
            </p:nvSpPr>
            <p:spPr bwMode="auto">
              <a:xfrm>
                <a:off x="4746" y="2581"/>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06" name="Rectangle 413"/>
              <p:cNvSpPr>
                <a:spLocks noChangeArrowheads="1"/>
              </p:cNvSpPr>
              <p:nvPr/>
            </p:nvSpPr>
            <p:spPr bwMode="auto">
              <a:xfrm>
                <a:off x="4708" y="2581"/>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07" name="Rectangle 414"/>
              <p:cNvSpPr>
                <a:spLocks noChangeArrowheads="1"/>
              </p:cNvSpPr>
              <p:nvPr/>
            </p:nvSpPr>
            <p:spPr bwMode="auto">
              <a:xfrm>
                <a:off x="4669" y="2581"/>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08" name="Rectangle 415"/>
              <p:cNvSpPr>
                <a:spLocks noChangeArrowheads="1"/>
              </p:cNvSpPr>
              <p:nvPr/>
            </p:nvSpPr>
            <p:spPr bwMode="auto">
              <a:xfrm>
                <a:off x="4631" y="2581"/>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09" name="Rectangle 416"/>
              <p:cNvSpPr>
                <a:spLocks noChangeArrowheads="1"/>
              </p:cNvSpPr>
              <p:nvPr/>
            </p:nvSpPr>
            <p:spPr bwMode="auto">
              <a:xfrm>
                <a:off x="4592" y="2581"/>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10" name="Rectangle 417"/>
              <p:cNvSpPr>
                <a:spLocks noChangeArrowheads="1"/>
              </p:cNvSpPr>
              <p:nvPr/>
            </p:nvSpPr>
            <p:spPr bwMode="auto">
              <a:xfrm>
                <a:off x="4554" y="2581"/>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11" name="Rectangle 418"/>
              <p:cNvSpPr>
                <a:spLocks noChangeArrowheads="1"/>
              </p:cNvSpPr>
              <p:nvPr/>
            </p:nvSpPr>
            <p:spPr bwMode="auto">
              <a:xfrm>
                <a:off x="4515" y="2581"/>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12" name="Rectangle 419"/>
              <p:cNvSpPr>
                <a:spLocks noChangeArrowheads="1"/>
              </p:cNvSpPr>
              <p:nvPr/>
            </p:nvSpPr>
            <p:spPr bwMode="auto">
              <a:xfrm>
                <a:off x="4477" y="2581"/>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13" name="Rectangle 420"/>
              <p:cNvSpPr>
                <a:spLocks noChangeArrowheads="1"/>
              </p:cNvSpPr>
              <p:nvPr/>
            </p:nvSpPr>
            <p:spPr bwMode="auto">
              <a:xfrm>
                <a:off x="4438" y="2581"/>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14" name="Rectangle 421"/>
              <p:cNvSpPr>
                <a:spLocks noChangeArrowheads="1"/>
              </p:cNvSpPr>
              <p:nvPr/>
            </p:nvSpPr>
            <p:spPr bwMode="auto">
              <a:xfrm>
                <a:off x="4400" y="2581"/>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15" name="Rectangle 422"/>
              <p:cNvSpPr>
                <a:spLocks noChangeArrowheads="1"/>
              </p:cNvSpPr>
              <p:nvPr/>
            </p:nvSpPr>
            <p:spPr bwMode="auto">
              <a:xfrm>
                <a:off x="4361" y="2581"/>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16" name="Rectangle 423"/>
              <p:cNvSpPr>
                <a:spLocks noChangeArrowheads="1"/>
              </p:cNvSpPr>
              <p:nvPr/>
            </p:nvSpPr>
            <p:spPr bwMode="auto">
              <a:xfrm>
                <a:off x="4323" y="2581"/>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17" name="Rectangle 424"/>
              <p:cNvSpPr>
                <a:spLocks noChangeArrowheads="1"/>
              </p:cNvSpPr>
              <p:nvPr/>
            </p:nvSpPr>
            <p:spPr bwMode="auto">
              <a:xfrm>
                <a:off x="4284" y="2581"/>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18" name="Rectangle 425"/>
              <p:cNvSpPr>
                <a:spLocks noChangeArrowheads="1"/>
              </p:cNvSpPr>
              <p:nvPr/>
            </p:nvSpPr>
            <p:spPr bwMode="auto">
              <a:xfrm>
                <a:off x="4246" y="2581"/>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19" name="Rectangle 426"/>
              <p:cNvSpPr>
                <a:spLocks noChangeArrowheads="1"/>
              </p:cNvSpPr>
              <p:nvPr/>
            </p:nvSpPr>
            <p:spPr bwMode="auto">
              <a:xfrm>
                <a:off x="4207" y="2581"/>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20" name="Rectangle 427"/>
              <p:cNvSpPr>
                <a:spLocks noChangeArrowheads="1"/>
              </p:cNvSpPr>
              <p:nvPr/>
            </p:nvSpPr>
            <p:spPr bwMode="auto">
              <a:xfrm>
                <a:off x="4169" y="2581"/>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21" name="Rectangle 428"/>
              <p:cNvSpPr>
                <a:spLocks noChangeArrowheads="1"/>
              </p:cNvSpPr>
              <p:nvPr/>
            </p:nvSpPr>
            <p:spPr bwMode="auto">
              <a:xfrm>
                <a:off x="4130" y="2581"/>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22" name="Rectangle 429"/>
              <p:cNvSpPr>
                <a:spLocks noChangeArrowheads="1"/>
              </p:cNvSpPr>
              <p:nvPr/>
            </p:nvSpPr>
            <p:spPr bwMode="auto">
              <a:xfrm>
                <a:off x="4092" y="2581"/>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23" name="Rectangle 430"/>
              <p:cNvSpPr>
                <a:spLocks noChangeArrowheads="1"/>
              </p:cNvSpPr>
              <p:nvPr/>
            </p:nvSpPr>
            <p:spPr bwMode="auto">
              <a:xfrm>
                <a:off x="4053" y="2581"/>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24" name="Rectangle 431"/>
              <p:cNvSpPr>
                <a:spLocks noChangeArrowheads="1"/>
              </p:cNvSpPr>
              <p:nvPr/>
            </p:nvSpPr>
            <p:spPr bwMode="auto">
              <a:xfrm>
                <a:off x="4015" y="2581"/>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25" name="Rectangle 432"/>
              <p:cNvSpPr>
                <a:spLocks noChangeArrowheads="1"/>
              </p:cNvSpPr>
              <p:nvPr/>
            </p:nvSpPr>
            <p:spPr bwMode="auto">
              <a:xfrm>
                <a:off x="3976" y="2581"/>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26" name="Rectangle 433"/>
              <p:cNvSpPr>
                <a:spLocks noChangeArrowheads="1"/>
              </p:cNvSpPr>
              <p:nvPr/>
            </p:nvSpPr>
            <p:spPr bwMode="auto">
              <a:xfrm>
                <a:off x="3938" y="2581"/>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27" name="Rectangle 434"/>
              <p:cNvSpPr>
                <a:spLocks noChangeArrowheads="1"/>
              </p:cNvSpPr>
              <p:nvPr/>
            </p:nvSpPr>
            <p:spPr bwMode="auto">
              <a:xfrm>
                <a:off x="3899" y="2581"/>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28" name="Rectangle 435"/>
              <p:cNvSpPr>
                <a:spLocks noChangeArrowheads="1"/>
              </p:cNvSpPr>
              <p:nvPr/>
            </p:nvSpPr>
            <p:spPr bwMode="auto">
              <a:xfrm>
                <a:off x="3860" y="2581"/>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29" name="Rectangle 436"/>
              <p:cNvSpPr>
                <a:spLocks noChangeArrowheads="1"/>
              </p:cNvSpPr>
              <p:nvPr/>
            </p:nvSpPr>
            <p:spPr bwMode="auto">
              <a:xfrm>
                <a:off x="3822" y="2581"/>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30" name="Rectangle 437"/>
              <p:cNvSpPr>
                <a:spLocks noChangeArrowheads="1"/>
              </p:cNvSpPr>
              <p:nvPr/>
            </p:nvSpPr>
            <p:spPr bwMode="auto">
              <a:xfrm>
                <a:off x="3784" y="2581"/>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31" name="Rectangle 438"/>
              <p:cNvSpPr>
                <a:spLocks noChangeArrowheads="1"/>
              </p:cNvSpPr>
              <p:nvPr/>
            </p:nvSpPr>
            <p:spPr bwMode="auto">
              <a:xfrm>
                <a:off x="3745" y="2581"/>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32" name="Rectangle 439"/>
              <p:cNvSpPr>
                <a:spLocks noChangeArrowheads="1"/>
              </p:cNvSpPr>
              <p:nvPr/>
            </p:nvSpPr>
            <p:spPr bwMode="auto">
              <a:xfrm>
                <a:off x="3706" y="2581"/>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33" name="Rectangle 440"/>
              <p:cNvSpPr>
                <a:spLocks noChangeArrowheads="1"/>
              </p:cNvSpPr>
              <p:nvPr/>
            </p:nvSpPr>
            <p:spPr bwMode="auto">
              <a:xfrm>
                <a:off x="3668" y="2581"/>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34" name="Rectangle 441"/>
              <p:cNvSpPr>
                <a:spLocks noChangeArrowheads="1"/>
              </p:cNvSpPr>
              <p:nvPr/>
            </p:nvSpPr>
            <p:spPr bwMode="auto">
              <a:xfrm>
                <a:off x="3630" y="2581"/>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35" name="Rectangle 442"/>
              <p:cNvSpPr>
                <a:spLocks noChangeArrowheads="1"/>
              </p:cNvSpPr>
              <p:nvPr/>
            </p:nvSpPr>
            <p:spPr bwMode="auto">
              <a:xfrm>
                <a:off x="3591" y="2581"/>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36" name="Rectangle 443"/>
              <p:cNvSpPr>
                <a:spLocks noChangeArrowheads="1"/>
              </p:cNvSpPr>
              <p:nvPr/>
            </p:nvSpPr>
            <p:spPr bwMode="auto">
              <a:xfrm>
                <a:off x="3553" y="2581"/>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37" name="Rectangle 444"/>
              <p:cNvSpPr>
                <a:spLocks noChangeArrowheads="1"/>
              </p:cNvSpPr>
              <p:nvPr/>
            </p:nvSpPr>
            <p:spPr bwMode="auto">
              <a:xfrm>
                <a:off x="3514" y="2581"/>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38" name="Rectangle 445"/>
              <p:cNvSpPr>
                <a:spLocks noChangeArrowheads="1"/>
              </p:cNvSpPr>
              <p:nvPr/>
            </p:nvSpPr>
            <p:spPr bwMode="auto">
              <a:xfrm>
                <a:off x="3475" y="2581"/>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39" name="Rectangle 446"/>
              <p:cNvSpPr>
                <a:spLocks noChangeArrowheads="1"/>
              </p:cNvSpPr>
              <p:nvPr/>
            </p:nvSpPr>
            <p:spPr bwMode="auto">
              <a:xfrm>
                <a:off x="3437" y="2581"/>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40" name="Rectangle 447"/>
              <p:cNvSpPr>
                <a:spLocks noChangeArrowheads="1"/>
              </p:cNvSpPr>
              <p:nvPr/>
            </p:nvSpPr>
            <p:spPr bwMode="auto">
              <a:xfrm>
                <a:off x="3399" y="2581"/>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41" name="Rectangle 448"/>
              <p:cNvSpPr>
                <a:spLocks noChangeArrowheads="1"/>
              </p:cNvSpPr>
              <p:nvPr/>
            </p:nvSpPr>
            <p:spPr bwMode="auto">
              <a:xfrm>
                <a:off x="3360" y="2581"/>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42" name="Rectangle 449"/>
              <p:cNvSpPr>
                <a:spLocks noChangeArrowheads="1"/>
              </p:cNvSpPr>
              <p:nvPr/>
            </p:nvSpPr>
            <p:spPr bwMode="auto">
              <a:xfrm>
                <a:off x="3321" y="2581"/>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43" name="Rectangle 450"/>
              <p:cNvSpPr>
                <a:spLocks noChangeArrowheads="1"/>
              </p:cNvSpPr>
              <p:nvPr/>
            </p:nvSpPr>
            <p:spPr bwMode="auto">
              <a:xfrm>
                <a:off x="3283" y="2581"/>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44" name="Rectangle 451"/>
              <p:cNvSpPr>
                <a:spLocks noChangeArrowheads="1"/>
              </p:cNvSpPr>
              <p:nvPr/>
            </p:nvSpPr>
            <p:spPr bwMode="auto">
              <a:xfrm>
                <a:off x="3244" y="2581"/>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45" name="Rectangle 452"/>
              <p:cNvSpPr>
                <a:spLocks noChangeArrowheads="1"/>
              </p:cNvSpPr>
              <p:nvPr/>
            </p:nvSpPr>
            <p:spPr bwMode="auto">
              <a:xfrm>
                <a:off x="3206" y="2581"/>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46" name="Rectangle 453"/>
              <p:cNvSpPr>
                <a:spLocks noChangeArrowheads="1"/>
              </p:cNvSpPr>
              <p:nvPr/>
            </p:nvSpPr>
            <p:spPr bwMode="auto">
              <a:xfrm>
                <a:off x="3185" y="2581"/>
                <a:ext cx="2"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47" name="Rectangle 454"/>
              <p:cNvSpPr>
                <a:spLocks noChangeArrowheads="1"/>
              </p:cNvSpPr>
              <p:nvPr/>
            </p:nvSpPr>
            <p:spPr bwMode="auto">
              <a:xfrm>
                <a:off x="5131" y="2399"/>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48" name="Rectangle 455"/>
              <p:cNvSpPr>
                <a:spLocks noChangeArrowheads="1"/>
              </p:cNvSpPr>
              <p:nvPr/>
            </p:nvSpPr>
            <p:spPr bwMode="auto">
              <a:xfrm>
                <a:off x="5093" y="2399"/>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49" name="Rectangle 456"/>
              <p:cNvSpPr>
                <a:spLocks noChangeArrowheads="1"/>
              </p:cNvSpPr>
              <p:nvPr/>
            </p:nvSpPr>
            <p:spPr bwMode="auto">
              <a:xfrm>
                <a:off x="5054" y="2399"/>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50" name="Rectangle 457"/>
              <p:cNvSpPr>
                <a:spLocks noChangeArrowheads="1"/>
              </p:cNvSpPr>
              <p:nvPr/>
            </p:nvSpPr>
            <p:spPr bwMode="auto">
              <a:xfrm>
                <a:off x="5016" y="2399"/>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51" name="Rectangle 458"/>
              <p:cNvSpPr>
                <a:spLocks noChangeArrowheads="1"/>
              </p:cNvSpPr>
              <p:nvPr/>
            </p:nvSpPr>
            <p:spPr bwMode="auto">
              <a:xfrm>
                <a:off x="4977" y="2399"/>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52" name="Rectangle 459"/>
              <p:cNvSpPr>
                <a:spLocks noChangeArrowheads="1"/>
              </p:cNvSpPr>
              <p:nvPr/>
            </p:nvSpPr>
            <p:spPr bwMode="auto">
              <a:xfrm>
                <a:off x="4939" y="2399"/>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53" name="Rectangle 460"/>
              <p:cNvSpPr>
                <a:spLocks noChangeArrowheads="1"/>
              </p:cNvSpPr>
              <p:nvPr/>
            </p:nvSpPr>
            <p:spPr bwMode="auto">
              <a:xfrm>
                <a:off x="4900" y="2399"/>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54" name="Rectangle 461"/>
              <p:cNvSpPr>
                <a:spLocks noChangeArrowheads="1"/>
              </p:cNvSpPr>
              <p:nvPr/>
            </p:nvSpPr>
            <p:spPr bwMode="auto">
              <a:xfrm>
                <a:off x="4862" y="2399"/>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55" name="Rectangle 462"/>
              <p:cNvSpPr>
                <a:spLocks noChangeArrowheads="1"/>
              </p:cNvSpPr>
              <p:nvPr/>
            </p:nvSpPr>
            <p:spPr bwMode="auto">
              <a:xfrm>
                <a:off x="4823" y="2399"/>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56" name="Rectangle 463"/>
              <p:cNvSpPr>
                <a:spLocks noChangeArrowheads="1"/>
              </p:cNvSpPr>
              <p:nvPr/>
            </p:nvSpPr>
            <p:spPr bwMode="auto">
              <a:xfrm>
                <a:off x="4785" y="2399"/>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57" name="Rectangle 464"/>
              <p:cNvSpPr>
                <a:spLocks noChangeArrowheads="1"/>
              </p:cNvSpPr>
              <p:nvPr/>
            </p:nvSpPr>
            <p:spPr bwMode="auto">
              <a:xfrm>
                <a:off x="4746" y="2399"/>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58" name="Rectangle 465"/>
              <p:cNvSpPr>
                <a:spLocks noChangeArrowheads="1"/>
              </p:cNvSpPr>
              <p:nvPr/>
            </p:nvSpPr>
            <p:spPr bwMode="auto">
              <a:xfrm>
                <a:off x="4708" y="2399"/>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59" name="Rectangle 466"/>
              <p:cNvSpPr>
                <a:spLocks noChangeArrowheads="1"/>
              </p:cNvSpPr>
              <p:nvPr/>
            </p:nvSpPr>
            <p:spPr bwMode="auto">
              <a:xfrm>
                <a:off x="4669" y="2399"/>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60" name="Rectangle 467"/>
              <p:cNvSpPr>
                <a:spLocks noChangeArrowheads="1"/>
              </p:cNvSpPr>
              <p:nvPr/>
            </p:nvSpPr>
            <p:spPr bwMode="auto">
              <a:xfrm>
                <a:off x="4631" y="2399"/>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61" name="Rectangle 468"/>
              <p:cNvSpPr>
                <a:spLocks noChangeArrowheads="1"/>
              </p:cNvSpPr>
              <p:nvPr/>
            </p:nvSpPr>
            <p:spPr bwMode="auto">
              <a:xfrm>
                <a:off x="4592" y="2399"/>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62" name="Rectangle 469"/>
              <p:cNvSpPr>
                <a:spLocks noChangeArrowheads="1"/>
              </p:cNvSpPr>
              <p:nvPr/>
            </p:nvSpPr>
            <p:spPr bwMode="auto">
              <a:xfrm>
                <a:off x="4554" y="2399"/>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63" name="Rectangle 470"/>
              <p:cNvSpPr>
                <a:spLocks noChangeArrowheads="1"/>
              </p:cNvSpPr>
              <p:nvPr/>
            </p:nvSpPr>
            <p:spPr bwMode="auto">
              <a:xfrm>
                <a:off x="4515" y="2399"/>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64" name="Rectangle 471"/>
              <p:cNvSpPr>
                <a:spLocks noChangeArrowheads="1"/>
              </p:cNvSpPr>
              <p:nvPr/>
            </p:nvSpPr>
            <p:spPr bwMode="auto">
              <a:xfrm>
                <a:off x="4477" y="2399"/>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65" name="Rectangle 472"/>
              <p:cNvSpPr>
                <a:spLocks noChangeArrowheads="1"/>
              </p:cNvSpPr>
              <p:nvPr/>
            </p:nvSpPr>
            <p:spPr bwMode="auto">
              <a:xfrm>
                <a:off x="4438" y="2399"/>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66" name="Rectangle 473"/>
              <p:cNvSpPr>
                <a:spLocks noChangeArrowheads="1"/>
              </p:cNvSpPr>
              <p:nvPr/>
            </p:nvSpPr>
            <p:spPr bwMode="auto">
              <a:xfrm>
                <a:off x="4400" y="2399"/>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67" name="Rectangle 474"/>
              <p:cNvSpPr>
                <a:spLocks noChangeArrowheads="1"/>
              </p:cNvSpPr>
              <p:nvPr/>
            </p:nvSpPr>
            <p:spPr bwMode="auto">
              <a:xfrm>
                <a:off x="4361" y="2399"/>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68" name="Rectangle 475"/>
              <p:cNvSpPr>
                <a:spLocks noChangeArrowheads="1"/>
              </p:cNvSpPr>
              <p:nvPr/>
            </p:nvSpPr>
            <p:spPr bwMode="auto">
              <a:xfrm>
                <a:off x="4323" y="2399"/>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69" name="Rectangle 476"/>
              <p:cNvSpPr>
                <a:spLocks noChangeArrowheads="1"/>
              </p:cNvSpPr>
              <p:nvPr/>
            </p:nvSpPr>
            <p:spPr bwMode="auto">
              <a:xfrm>
                <a:off x="4284" y="2399"/>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70" name="Rectangle 477"/>
              <p:cNvSpPr>
                <a:spLocks noChangeArrowheads="1"/>
              </p:cNvSpPr>
              <p:nvPr/>
            </p:nvSpPr>
            <p:spPr bwMode="auto">
              <a:xfrm>
                <a:off x="4246" y="2399"/>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71" name="Rectangle 478"/>
              <p:cNvSpPr>
                <a:spLocks noChangeArrowheads="1"/>
              </p:cNvSpPr>
              <p:nvPr/>
            </p:nvSpPr>
            <p:spPr bwMode="auto">
              <a:xfrm>
                <a:off x="4207" y="2399"/>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72" name="Rectangle 479"/>
              <p:cNvSpPr>
                <a:spLocks noChangeArrowheads="1"/>
              </p:cNvSpPr>
              <p:nvPr/>
            </p:nvSpPr>
            <p:spPr bwMode="auto">
              <a:xfrm>
                <a:off x="4169" y="2399"/>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73" name="Rectangle 480"/>
              <p:cNvSpPr>
                <a:spLocks noChangeArrowheads="1"/>
              </p:cNvSpPr>
              <p:nvPr/>
            </p:nvSpPr>
            <p:spPr bwMode="auto">
              <a:xfrm>
                <a:off x="4130" y="2399"/>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74" name="Rectangle 481"/>
              <p:cNvSpPr>
                <a:spLocks noChangeArrowheads="1"/>
              </p:cNvSpPr>
              <p:nvPr/>
            </p:nvSpPr>
            <p:spPr bwMode="auto">
              <a:xfrm>
                <a:off x="4092" y="2399"/>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75" name="Rectangle 482"/>
              <p:cNvSpPr>
                <a:spLocks noChangeArrowheads="1"/>
              </p:cNvSpPr>
              <p:nvPr/>
            </p:nvSpPr>
            <p:spPr bwMode="auto">
              <a:xfrm>
                <a:off x="4053" y="2399"/>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76" name="Rectangle 483"/>
              <p:cNvSpPr>
                <a:spLocks noChangeArrowheads="1"/>
              </p:cNvSpPr>
              <p:nvPr/>
            </p:nvSpPr>
            <p:spPr bwMode="auto">
              <a:xfrm>
                <a:off x="4015" y="2399"/>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77" name="Rectangle 484"/>
              <p:cNvSpPr>
                <a:spLocks noChangeArrowheads="1"/>
              </p:cNvSpPr>
              <p:nvPr/>
            </p:nvSpPr>
            <p:spPr bwMode="auto">
              <a:xfrm>
                <a:off x="3976" y="2399"/>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78" name="Rectangle 485"/>
              <p:cNvSpPr>
                <a:spLocks noChangeArrowheads="1"/>
              </p:cNvSpPr>
              <p:nvPr/>
            </p:nvSpPr>
            <p:spPr bwMode="auto">
              <a:xfrm>
                <a:off x="3938" y="2399"/>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79" name="Rectangle 486"/>
              <p:cNvSpPr>
                <a:spLocks noChangeArrowheads="1"/>
              </p:cNvSpPr>
              <p:nvPr/>
            </p:nvSpPr>
            <p:spPr bwMode="auto">
              <a:xfrm>
                <a:off x="3899" y="2399"/>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80" name="Rectangle 487"/>
              <p:cNvSpPr>
                <a:spLocks noChangeArrowheads="1"/>
              </p:cNvSpPr>
              <p:nvPr/>
            </p:nvSpPr>
            <p:spPr bwMode="auto">
              <a:xfrm>
                <a:off x="3860" y="2399"/>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81" name="Rectangle 488"/>
              <p:cNvSpPr>
                <a:spLocks noChangeArrowheads="1"/>
              </p:cNvSpPr>
              <p:nvPr/>
            </p:nvSpPr>
            <p:spPr bwMode="auto">
              <a:xfrm>
                <a:off x="3822" y="2399"/>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82" name="Rectangle 489"/>
              <p:cNvSpPr>
                <a:spLocks noChangeArrowheads="1"/>
              </p:cNvSpPr>
              <p:nvPr/>
            </p:nvSpPr>
            <p:spPr bwMode="auto">
              <a:xfrm>
                <a:off x="3784" y="2399"/>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83" name="Rectangle 490"/>
              <p:cNvSpPr>
                <a:spLocks noChangeArrowheads="1"/>
              </p:cNvSpPr>
              <p:nvPr/>
            </p:nvSpPr>
            <p:spPr bwMode="auto">
              <a:xfrm>
                <a:off x="3745" y="2399"/>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84" name="Rectangle 491"/>
              <p:cNvSpPr>
                <a:spLocks noChangeArrowheads="1"/>
              </p:cNvSpPr>
              <p:nvPr/>
            </p:nvSpPr>
            <p:spPr bwMode="auto">
              <a:xfrm>
                <a:off x="3706" y="2399"/>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85" name="Rectangle 492"/>
              <p:cNvSpPr>
                <a:spLocks noChangeArrowheads="1"/>
              </p:cNvSpPr>
              <p:nvPr/>
            </p:nvSpPr>
            <p:spPr bwMode="auto">
              <a:xfrm>
                <a:off x="3668" y="2399"/>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86" name="Rectangle 493"/>
              <p:cNvSpPr>
                <a:spLocks noChangeArrowheads="1"/>
              </p:cNvSpPr>
              <p:nvPr/>
            </p:nvSpPr>
            <p:spPr bwMode="auto">
              <a:xfrm>
                <a:off x="3630" y="2399"/>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87" name="Rectangle 494"/>
              <p:cNvSpPr>
                <a:spLocks noChangeArrowheads="1"/>
              </p:cNvSpPr>
              <p:nvPr/>
            </p:nvSpPr>
            <p:spPr bwMode="auto">
              <a:xfrm>
                <a:off x="3591" y="2399"/>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88" name="Rectangle 495"/>
              <p:cNvSpPr>
                <a:spLocks noChangeArrowheads="1"/>
              </p:cNvSpPr>
              <p:nvPr/>
            </p:nvSpPr>
            <p:spPr bwMode="auto">
              <a:xfrm>
                <a:off x="3553" y="2399"/>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89" name="Rectangle 496"/>
              <p:cNvSpPr>
                <a:spLocks noChangeArrowheads="1"/>
              </p:cNvSpPr>
              <p:nvPr/>
            </p:nvSpPr>
            <p:spPr bwMode="auto">
              <a:xfrm>
                <a:off x="3514" y="2399"/>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90" name="Rectangle 497"/>
              <p:cNvSpPr>
                <a:spLocks noChangeArrowheads="1"/>
              </p:cNvSpPr>
              <p:nvPr/>
            </p:nvSpPr>
            <p:spPr bwMode="auto">
              <a:xfrm>
                <a:off x="3475" y="2399"/>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91" name="Rectangle 498"/>
              <p:cNvSpPr>
                <a:spLocks noChangeArrowheads="1"/>
              </p:cNvSpPr>
              <p:nvPr/>
            </p:nvSpPr>
            <p:spPr bwMode="auto">
              <a:xfrm>
                <a:off x="3437" y="2399"/>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92" name="Rectangle 499"/>
              <p:cNvSpPr>
                <a:spLocks noChangeArrowheads="1"/>
              </p:cNvSpPr>
              <p:nvPr/>
            </p:nvSpPr>
            <p:spPr bwMode="auto">
              <a:xfrm>
                <a:off x="3399" y="2399"/>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93" name="Rectangle 500"/>
              <p:cNvSpPr>
                <a:spLocks noChangeArrowheads="1"/>
              </p:cNvSpPr>
              <p:nvPr/>
            </p:nvSpPr>
            <p:spPr bwMode="auto">
              <a:xfrm>
                <a:off x="3360" y="2399"/>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94" name="Rectangle 501"/>
              <p:cNvSpPr>
                <a:spLocks noChangeArrowheads="1"/>
              </p:cNvSpPr>
              <p:nvPr/>
            </p:nvSpPr>
            <p:spPr bwMode="auto">
              <a:xfrm>
                <a:off x="3321" y="2399"/>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95" name="Rectangle 502"/>
              <p:cNvSpPr>
                <a:spLocks noChangeArrowheads="1"/>
              </p:cNvSpPr>
              <p:nvPr/>
            </p:nvSpPr>
            <p:spPr bwMode="auto">
              <a:xfrm>
                <a:off x="3283" y="2399"/>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96" name="Rectangle 503"/>
              <p:cNvSpPr>
                <a:spLocks noChangeArrowheads="1"/>
              </p:cNvSpPr>
              <p:nvPr/>
            </p:nvSpPr>
            <p:spPr bwMode="auto">
              <a:xfrm>
                <a:off x="3244" y="2399"/>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97" name="Rectangle 504"/>
              <p:cNvSpPr>
                <a:spLocks noChangeArrowheads="1"/>
              </p:cNvSpPr>
              <p:nvPr/>
            </p:nvSpPr>
            <p:spPr bwMode="auto">
              <a:xfrm>
                <a:off x="3206" y="2399"/>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98" name="Rectangle 505"/>
              <p:cNvSpPr>
                <a:spLocks noChangeArrowheads="1"/>
              </p:cNvSpPr>
              <p:nvPr/>
            </p:nvSpPr>
            <p:spPr bwMode="auto">
              <a:xfrm>
                <a:off x="3185" y="2399"/>
                <a:ext cx="2"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99" name="Rectangle 506"/>
              <p:cNvSpPr>
                <a:spLocks noChangeArrowheads="1"/>
              </p:cNvSpPr>
              <p:nvPr/>
            </p:nvSpPr>
            <p:spPr bwMode="auto">
              <a:xfrm>
                <a:off x="5131" y="2218"/>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00" name="Rectangle 507"/>
              <p:cNvSpPr>
                <a:spLocks noChangeArrowheads="1"/>
              </p:cNvSpPr>
              <p:nvPr/>
            </p:nvSpPr>
            <p:spPr bwMode="auto">
              <a:xfrm>
                <a:off x="5093" y="2218"/>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01" name="Rectangle 508"/>
              <p:cNvSpPr>
                <a:spLocks noChangeArrowheads="1"/>
              </p:cNvSpPr>
              <p:nvPr/>
            </p:nvSpPr>
            <p:spPr bwMode="auto">
              <a:xfrm>
                <a:off x="5054" y="2218"/>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02" name="Rectangle 509"/>
              <p:cNvSpPr>
                <a:spLocks noChangeArrowheads="1"/>
              </p:cNvSpPr>
              <p:nvPr/>
            </p:nvSpPr>
            <p:spPr bwMode="auto">
              <a:xfrm>
                <a:off x="5016" y="2218"/>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03" name="Rectangle 510"/>
              <p:cNvSpPr>
                <a:spLocks noChangeArrowheads="1"/>
              </p:cNvSpPr>
              <p:nvPr/>
            </p:nvSpPr>
            <p:spPr bwMode="auto">
              <a:xfrm>
                <a:off x="4977" y="2218"/>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04" name="Rectangle 511"/>
              <p:cNvSpPr>
                <a:spLocks noChangeArrowheads="1"/>
              </p:cNvSpPr>
              <p:nvPr/>
            </p:nvSpPr>
            <p:spPr bwMode="auto">
              <a:xfrm>
                <a:off x="4939" y="2218"/>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05" name="Rectangle 512"/>
              <p:cNvSpPr>
                <a:spLocks noChangeArrowheads="1"/>
              </p:cNvSpPr>
              <p:nvPr/>
            </p:nvSpPr>
            <p:spPr bwMode="auto">
              <a:xfrm>
                <a:off x="4900" y="2218"/>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06" name="Rectangle 513"/>
              <p:cNvSpPr>
                <a:spLocks noChangeArrowheads="1"/>
              </p:cNvSpPr>
              <p:nvPr/>
            </p:nvSpPr>
            <p:spPr bwMode="auto">
              <a:xfrm>
                <a:off x="4862" y="2218"/>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07" name="Rectangle 514"/>
              <p:cNvSpPr>
                <a:spLocks noChangeArrowheads="1"/>
              </p:cNvSpPr>
              <p:nvPr/>
            </p:nvSpPr>
            <p:spPr bwMode="auto">
              <a:xfrm>
                <a:off x="4823" y="2218"/>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08" name="Rectangle 515"/>
              <p:cNvSpPr>
                <a:spLocks noChangeArrowheads="1"/>
              </p:cNvSpPr>
              <p:nvPr/>
            </p:nvSpPr>
            <p:spPr bwMode="auto">
              <a:xfrm>
                <a:off x="4785" y="2218"/>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09" name="Rectangle 516"/>
              <p:cNvSpPr>
                <a:spLocks noChangeArrowheads="1"/>
              </p:cNvSpPr>
              <p:nvPr/>
            </p:nvSpPr>
            <p:spPr bwMode="auto">
              <a:xfrm>
                <a:off x="4746" y="2218"/>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10" name="Rectangle 517"/>
              <p:cNvSpPr>
                <a:spLocks noChangeArrowheads="1"/>
              </p:cNvSpPr>
              <p:nvPr/>
            </p:nvSpPr>
            <p:spPr bwMode="auto">
              <a:xfrm>
                <a:off x="4708" y="2218"/>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11" name="Rectangle 518"/>
              <p:cNvSpPr>
                <a:spLocks noChangeArrowheads="1"/>
              </p:cNvSpPr>
              <p:nvPr/>
            </p:nvSpPr>
            <p:spPr bwMode="auto">
              <a:xfrm>
                <a:off x="4669" y="2218"/>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12" name="Rectangle 519"/>
              <p:cNvSpPr>
                <a:spLocks noChangeArrowheads="1"/>
              </p:cNvSpPr>
              <p:nvPr/>
            </p:nvSpPr>
            <p:spPr bwMode="auto">
              <a:xfrm>
                <a:off x="4631" y="2218"/>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13" name="Rectangle 520"/>
              <p:cNvSpPr>
                <a:spLocks noChangeArrowheads="1"/>
              </p:cNvSpPr>
              <p:nvPr/>
            </p:nvSpPr>
            <p:spPr bwMode="auto">
              <a:xfrm>
                <a:off x="4592" y="2218"/>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14" name="Rectangle 521"/>
              <p:cNvSpPr>
                <a:spLocks noChangeArrowheads="1"/>
              </p:cNvSpPr>
              <p:nvPr/>
            </p:nvSpPr>
            <p:spPr bwMode="auto">
              <a:xfrm>
                <a:off x="4554" y="2218"/>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15" name="Rectangle 522"/>
              <p:cNvSpPr>
                <a:spLocks noChangeArrowheads="1"/>
              </p:cNvSpPr>
              <p:nvPr/>
            </p:nvSpPr>
            <p:spPr bwMode="auto">
              <a:xfrm>
                <a:off x="4515" y="2218"/>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16" name="Rectangle 523"/>
              <p:cNvSpPr>
                <a:spLocks noChangeArrowheads="1"/>
              </p:cNvSpPr>
              <p:nvPr/>
            </p:nvSpPr>
            <p:spPr bwMode="auto">
              <a:xfrm>
                <a:off x="4477" y="2218"/>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17" name="Rectangle 524"/>
              <p:cNvSpPr>
                <a:spLocks noChangeArrowheads="1"/>
              </p:cNvSpPr>
              <p:nvPr/>
            </p:nvSpPr>
            <p:spPr bwMode="auto">
              <a:xfrm>
                <a:off x="4438" y="2218"/>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18" name="Rectangle 525"/>
              <p:cNvSpPr>
                <a:spLocks noChangeArrowheads="1"/>
              </p:cNvSpPr>
              <p:nvPr/>
            </p:nvSpPr>
            <p:spPr bwMode="auto">
              <a:xfrm>
                <a:off x="4400" y="2218"/>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19" name="Rectangle 526"/>
              <p:cNvSpPr>
                <a:spLocks noChangeArrowheads="1"/>
              </p:cNvSpPr>
              <p:nvPr/>
            </p:nvSpPr>
            <p:spPr bwMode="auto">
              <a:xfrm>
                <a:off x="4361" y="2218"/>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20" name="Rectangle 527"/>
              <p:cNvSpPr>
                <a:spLocks noChangeArrowheads="1"/>
              </p:cNvSpPr>
              <p:nvPr/>
            </p:nvSpPr>
            <p:spPr bwMode="auto">
              <a:xfrm>
                <a:off x="4323" y="2218"/>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21" name="Rectangle 528"/>
              <p:cNvSpPr>
                <a:spLocks noChangeArrowheads="1"/>
              </p:cNvSpPr>
              <p:nvPr/>
            </p:nvSpPr>
            <p:spPr bwMode="auto">
              <a:xfrm>
                <a:off x="4284" y="2218"/>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22" name="Rectangle 529"/>
              <p:cNvSpPr>
                <a:spLocks noChangeArrowheads="1"/>
              </p:cNvSpPr>
              <p:nvPr/>
            </p:nvSpPr>
            <p:spPr bwMode="auto">
              <a:xfrm>
                <a:off x="4246" y="2218"/>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23" name="Rectangle 530"/>
              <p:cNvSpPr>
                <a:spLocks noChangeArrowheads="1"/>
              </p:cNvSpPr>
              <p:nvPr/>
            </p:nvSpPr>
            <p:spPr bwMode="auto">
              <a:xfrm>
                <a:off x="4207" y="2218"/>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24" name="Rectangle 531"/>
              <p:cNvSpPr>
                <a:spLocks noChangeArrowheads="1"/>
              </p:cNvSpPr>
              <p:nvPr/>
            </p:nvSpPr>
            <p:spPr bwMode="auto">
              <a:xfrm>
                <a:off x="4169" y="2218"/>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25" name="Rectangle 532"/>
              <p:cNvSpPr>
                <a:spLocks noChangeArrowheads="1"/>
              </p:cNvSpPr>
              <p:nvPr/>
            </p:nvSpPr>
            <p:spPr bwMode="auto">
              <a:xfrm>
                <a:off x="4130" y="2218"/>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26" name="Rectangle 533"/>
              <p:cNvSpPr>
                <a:spLocks noChangeArrowheads="1"/>
              </p:cNvSpPr>
              <p:nvPr/>
            </p:nvSpPr>
            <p:spPr bwMode="auto">
              <a:xfrm>
                <a:off x="4092" y="2218"/>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27" name="Rectangle 534"/>
              <p:cNvSpPr>
                <a:spLocks noChangeArrowheads="1"/>
              </p:cNvSpPr>
              <p:nvPr/>
            </p:nvSpPr>
            <p:spPr bwMode="auto">
              <a:xfrm>
                <a:off x="4053" y="2218"/>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28" name="Rectangle 535"/>
              <p:cNvSpPr>
                <a:spLocks noChangeArrowheads="1"/>
              </p:cNvSpPr>
              <p:nvPr/>
            </p:nvSpPr>
            <p:spPr bwMode="auto">
              <a:xfrm>
                <a:off x="4015" y="2218"/>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29" name="Rectangle 536"/>
              <p:cNvSpPr>
                <a:spLocks noChangeArrowheads="1"/>
              </p:cNvSpPr>
              <p:nvPr/>
            </p:nvSpPr>
            <p:spPr bwMode="auto">
              <a:xfrm>
                <a:off x="3976" y="2218"/>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30" name="Rectangle 537"/>
              <p:cNvSpPr>
                <a:spLocks noChangeArrowheads="1"/>
              </p:cNvSpPr>
              <p:nvPr/>
            </p:nvSpPr>
            <p:spPr bwMode="auto">
              <a:xfrm>
                <a:off x="3938" y="2218"/>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31" name="Rectangle 538"/>
              <p:cNvSpPr>
                <a:spLocks noChangeArrowheads="1"/>
              </p:cNvSpPr>
              <p:nvPr/>
            </p:nvSpPr>
            <p:spPr bwMode="auto">
              <a:xfrm>
                <a:off x="3899" y="2218"/>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32" name="Rectangle 539"/>
              <p:cNvSpPr>
                <a:spLocks noChangeArrowheads="1"/>
              </p:cNvSpPr>
              <p:nvPr/>
            </p:nvSpPr>
            <p:spPr bwMode="auto">
              <a:xfrm>
                <a:off x="3860" y="2218"/>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33" name="Rectangle 540"/>
              <p:cNvSpPr>
                <a:spLocks noChangeArrowheads="1"/>
              </p:cNvSpPr>
              <p:nvPr/>
            </p:nvSpPr>
            <p:spPr bwMode="auto">
              <a:xfrm>
                <a:off x="3822" y="2218"/>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34" name="Rectangle 541"/>
              <p:cNvSpPr>
                <a:spLocks noChangeArrowheads="1"/>
              </p:cNvSpPr>
              <p:nvPr/>
            </p:nvSpPr>
            <p:spPr bwMode="auto">
              <a:xfrm>
                <a:off x="3784" y="2218"/>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35" name="Rectangle 542"/>
              <p:cNvSpPr>
                <a:spLocks noChangeArrowheads="1"/>
              </p:cNvSpPr>
              <p:nvPr/>
            </p:nvSpPr>
            <p:spPr bwMode="auto">
              <a:xfrm>
                <a:off x="3745" y="2218"/>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36" name="Rectangle 543"/>
              <p:cNvSpPr>
                <a:spLocks noChangeArrowheads="1"/>
              </p:cNvSpPr>
              <p:nvPr/>
            </p:nvSpPr>
            <p:spPr bwMode="auto">
              <a:xfrm>
                <a:off x="3706" y="2218"/>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37" name="Rectangle 544"/>
              <p:cNvSpPr>
                <a:spLocks noChangeArrowheads="1"/>
              </p:cNvSpPr>
              <p:nvPr/>
            </p:nvSpPr>
            <p:spPr bwMode="auto">
              <a:xfrm>
                <a:off x="3668" y="2218"/>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38" name="Rectangle 545"/>
              <p:cNvSpPr>
                <a:spLocks noChangeArrowheads="1"/>
              </p:cNvSpPr>
              <p:nvPr/>
            </p:nvSpPr>
            <p:spPr bwMode="auto">
              <a:xfrm>
                <a:off x="3630" y="2218"/>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39" name="Rectangle 546"/>
              <p:cNvSpPr>
                <a:spLocks noChangeArrowheads="1"/>
              </p:cNvSpPr>
              <p:nvPr/>
            </p:nvSpPr>
            <p:spPr bwMode="auto">
              <a:xfrm>
                <a:off x="3591" y="2218"/>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40" name="Rectangle 547"/>
              <p:cNvSpPr>
                <a:spLocks noChangeArrowheads="1"/>
              </p:cNvSpPr>
              <p:nvPr/>
            </p:nvSpPr>
            <p:spPr bwMode="auto">
              <a:xfrm>
                <a:off x="3553" y="2218"/>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41" name="Rectangle 548"/>
              <p:cNvSpPr>
                <a:spLocks noChangeArrowheads="1"/>
              </p:cNvSpPr>
              <p:nvPr/>
            </p:nvSpPr>
            <p:spPr bwMode="auto">
              <a:xfrm>
                <a:off x="3514" y="2218"/>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42" name="Rectangle 549"/>
              <p:cNvSpPr>
                <a:spLocks noChangeArrowheads="1"/>
              </p:cNvSpPr>
              <p:nvPr/>
            </p:nvSpPr>
            <p:spPr bwMode="auto">
              <a:xfrm>
                <a:off x="3475" y="2218"/>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43" name="Rectangle 550"/>
              <p:cNvSpPr>
                <a:spLocks noChangeArrowheads="1"/>
              </p:cNvSpPr>
              <p:nvPr/>
            </p:nvSpPr>
            <p:spPr bwMode="auto">
              <a:xfrm>
                <a:off x="3437" y="2218"/>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44" name="Rectangle 551"/>
              <p:cNvSpPr>
                <a:spLocks noChangeArrowheads="1"/>
              </p:cNvSpPr>
              <p:nvPr/>
            </p:nvSpPr>
            <p:spPr bwMode="auto">
              <a:xfrm>
                <a:off x="3399" y="2218"/>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45" name="Rectangle 552"/>
              <p:cNvSpPr>
                <a:spLocks noChangeArrowheads="1"/>
              </p:cNvSpPr>
              <p:nvPr/>
            </p:nvSpPr>
            <p:spPr bwMode="auto">
              <a:xfrm>
                <a:off x="3360" y="2218"/>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46" name="Rectangle 553"/>
              <p:cNvSpPr>
                <a:spLocks noChangeArrowheads="1"/>
              </p:cNvSpPr>
              <p:nvPr/>
            </p:nvSpPr>
            <p:spPr bwMode="auto">
              <a:xfrm>
                <a:off x="3321" y="2218"/>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47" name="Rectangle 554"/>
              <p:cNvSpPr>
                <a:spLocks noChangeArrowheads="1"/>
              </p:cNvSpPr>
              <p:nvPr/>
            </p:nvSpPr>
            <p:spPr bwMode="auto">
              <a:xfrm>
                <a:off x="3283" y="2218"/>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48" name="Rectangle 555"/>
              <p:cNvSpPr>
                <a:spLocks noChangeArrowheads="1"/>
              </p:cNvSpPr>
              <p:nvPr/>
            </p:nvSpPr>
            <p:spPr bwMode="auto">
              <a:xfrm>
                <a:off x="3244" y="2218"/>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49" name="Rectangle 556"/>
              <p:cNvSpPr>
                <a:spLocks noChangeArrowheads="1"/>
              </p:cNvSpPr>
              <p:nvPr/>
            </p:nvSpPr>
            <p:spPr bwMode="auto">
              <a:xfrm>
                <a:off x="3206" y="2218"/>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50" name="Rectangle 557"/>
              <p:cNvSpPr>
                <a:spLocks noChangeArrowheads="1"/>
              </p:cNvSpPr>
              <p:nvPr/>
            </p:nvSpPr>
            <p:spPr bwMode="auto">
              <a:xfrm>
                <a:off x="3185" y="2218"/>
                <a:ext cx="2"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51" name="Rectangle 558"/>
              <p:cNvSpPr>
                <a:spLocks noChangeArrowheads="1"/>
              </p:cNvSpPr>
              <p:nvPr/>
            </p:nvSpPr>
            <p:spPr bwMode="auto">
              <a:xfrm>
                <a:off x="5131" y="2036"/>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52" name="Rectangle 559"/>
              <p:cNvSpPr>
                <a:spLocks noChangeArrowheads="1"/>
              </p:cNvSpPr>
              <p:nvPr/>
            </p:nvSpPr>
            <p:spPr bwMode="auto">
              <a:xfrm>
                <a:off x="5093" y="2036"/>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53" name="Rectangle 560"/>
              <p:cNvSpPr>
                <a:spLocks noChangeArrowheads="1"/>
              </p:cNvSpPr>
              <p:nvPr/>
            </p:nvSpPr>
            <p:spPr bwMode="auto">
              <a:xfrm>
                <a:off x="5054" y="2036"/>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54" name="Rectangle 561"/>
              <p:cNvSpPr>
                <a:spLocks noChangeArrowheads="1"/>
              </p:cNvSpPr>
              <p:nvPr/>
            </p:nvSpPr>
            <p:spPr bwMode="auto">
              <a:xfrm>
                <a:off x="5016" y="2036"/>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55" name="Rectangle 562"/>
              <p:cNvSpPr>
                <a:spLocks noChangeArrowheads="1"/>
              </p:cNvSpPr>
              <p:nvPr/>
            </p:nvSpPr>
            <p:spPr bwMode="auto">
              <a:xfrm>
                <a:off x="4977" y="2036"/>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56" name="Rectangle 563"/>
              <p:cNvSpPr>
                <a:spLocks noChangeArrowheads="1"/>
              </p:cNvSpPr>
              <p:nvPr/>
            </p:nvSpPr>
            <p:spPr bwMode="auto">
              <a:xfrm>
                <a:off x="4939" y="2036"/>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57" name="Rectangle 564"/>
              <p:cNvSpPr>
                <a:spLocks noChangeArrowheads="1"/>
              </p:cNvSpPr>
              <p:nvPr/>
            </p:nvSpPr>
            <p:spPr bwMode="auto">
              <a:xfrm>
                <a:off x="4900" y="2036"/>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58" name="Rectangle 565"/>
              <p:cNvSpPr>
                <a:spLocks noChangeArrowheads="1"/>
              </p:cNvSpPr>
              <p:nvPr/>
            </p:nvSpPr>
            <p:spPr bwMode="auto">
              <a:xfrm>
                <a:off x="4862" y="2036"/>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59" name="Rectangle 566"/>
              <p:cNvSpPr>
                <a:spLocks noChangeArrowheads="1"/>
              </p:cNvSpPr>
              <p:nvPr/>
            </p:nvSpPr>
            <p:spPr bwMode="auto">
              <a:xfrm>
                <a:off x="4823" y="2036"/>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60" name="Rectangle 567"/>
              <p:cNvSpPr>
                <a:spLocks noChangeArrowheads="1"/>
              </p:cNvSpPr>
              <p:nvPr/>
            </p:nvSpPr>
            <p:spPr bwMode="auto">
              <a:xfrm>
                <a:off x="4785" y="2036"/>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61" name="Rectangle 568"/>
              <p:cNvSpPr>
                <a:spLocks noChangeArrowheads="1"/>
              </p:cNvSpPr>
              <p:nvPr/>
            </p:nvSpPr>
            <p:spPr bwMode="auto">
              <a:xfrm>
                <a:off x="4746" y="2036"/>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62" name="Rectangle 569"/>
              <p:cNvSpPr>
                <a:spLocks noChangeArrowheads="1"/>
              </p:cNvSpPr>
              <p:nvPr/>
            </p:nvSpPr>
            <p:spPr bwMode="auto">
              <a:xfrm>
                <a:off x="4708" y="2036"/>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63" name="Rectangle 570"/>
              <p:cNvSpPr>
                <a:spLocks noChangeArrowheads="1"/>
              </p:cNvSpPr>
              <p:nvPr/>
            </p:nvSpPr>
            <p:spPr bwMode="auto">
              <a:xfrm>
                <a:off x="4669" y="2036"/>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64" name="Rectangle 571"/>
              <p:cNvSpPr>
                <a:spLocks noChangeArrowheads="1"/>
              </p:cNvSpPr>
              <p:nvPr/>
            </p:nvSpPr>
            <p:spPr bwMode="auto">
              <a:xfrm>
                <a:off x="4631" y="2036"/>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65" name="Rectangle 572"/>
              <p:cNvSpPr>
                <a:spLocks noChangeArrowheads="1"/>
              </p:cNvSpPr>
              <p:nvPr/>
            </p:nvSpPr>
            <p:spPr bwMode="auto">
              <a:xfrm>
                <a:off x="4592" y="2036"/>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66" name="Rectangle 573"/>
              <p:cNvSpPr>
                <a:spLocks noChangeArrowheads="1"/>
              </p:cNvSpPr>
              <p:nvPr/>
            </p:nvSpPr>
            <p:spPr bwMode="auto">
              <a:xfrm>
                <a:off x="4554" y="2036"/>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67" name="Rectangle 574"/>
              <p:cNvSpPr>
                <a:spLocks noChangeArrowheads="1"/>
              </p:cNvSpPr>
              <p:nvPr/>
            </p:nvSpPr>
            <p:spPr bwMode="auto">
              <a:xfrm>
                <a:off x="4515" y="2036"/>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68" name="Rectangle 575"/>
              <p:cNvSpPr>
                <a:spLocks noChangeArrowheads="1"/>
              </p:cNvSpPr>
              <p:nvPr/>
            </p:nvSpPr>
            <p:spPr bwMode="auto">
              <a:xfrm>
                <a:off x="4477" y="2036"/>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69" name="Rectangle 576"/>
              <p:cNvSpPr>
                <a:spLocks noChangeArrowheads="1"/>
              </p:cNvSpPr>
              <p:nvPr/>
            </p:nvSpPr>
            <p:spPr bwMode="auto">
              <a:xfrm>
                <a:off x="4438" y="2036"/>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70" name="Rectangle 577"/>
              <p:cNvSpPr>
                <a:spLocks noChangeArrowheads="1"/>
              </p:cNvSpPr>
              <p:nvPr/>
            </p:nvSpPr>
            <p:spPr bwMode="auto">
              <a:xfrm>
                <a:off x="4400" y="2036"/>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71" name="Rectangle 578"/>
              <p:cNvSpPr>
                <a:spLocks noChangeArrowheads="1"/>
              </p:cNvSpPr>
              <p:nvPr/>
            </p:nvSpPr>
            <p:spPr bwMode="auto">
              <a:xfrm>
                <a:off x="4361" y="2036"/>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72" name="Rectangle 579"/>
              <p:cNvSpPr>
                <a:spLocks noChangeArrowheads="1"/>
              </p:cNvSpPr>
              <p:nvPr/>
            </p:nvSpPr>
            <p:spPr bwMode="auto">
              <a:xfrm>
                <a:off x="4323" y="2036"/>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73" name="Rectangle 580"/>
              <p:cNvSpPr>
                <a:spLocks noChangeArrowheads="1"/>
              </p:cNvSpPr>
              <p:nvPr/>
            </p:nvSpPr>
            <p:spPr bwMode="auto">
              <a:xfrm>
                <a:off x="4284" y="2036"/>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74" name="Rectangle 581"/>
              <p:cNvSpPr>
                <a:spLocks noChangeArrowheads="1"/>
              </p:cNvSpPr>
              <p:nvPr/>
            </p:nvSpPr>
            <p:spPr bwMode="auto">
              <a:xfrm>
                <a:off x="4246" y="2036"/>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75" name="Rectangle 582"/>
              <p:cNvSpPr>
                <a:spLocks noChangeArrowheads="1"/>
              </p:cNvSpPr>
              <p:nvPr/>
            </p:nvSpPr>
            <p:spPr bwMode="auto">
              <a:xfrm>
                <a:off x="4207" y="2036"/>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76" name="Rectangle 583"/>
              <p:cNvSpPr>
                <a:spLocks noChangeArrowheads="1"/>
              </p:cNvSpPr>
              <p:nvPr/>
            </p:nvSpPr>
            <p:spPr bwMode="auto">
              <a:xfrm>
                <a:off x="4169" y="2036"/>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77" name="Rectangle 584"/>
              <p:cNvSpPr>
                <a:spLocks noChangeArrowheads="1"/>
              </p:cNvSpPr>
              <p:nvPr/>
            </p:nvSpPr>
            <p:spPr bwMode="auto">
              <a:xfrm>
                <a:off x="4130" y="2036"/>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78" name="Rectangle 585"/>
              <p:cNvSpPr>
                <a:spLocks noChangeArrowheads="1"/>
              </p:cNvSpPr>
              <p:nvPr/>
            </p:nvSpPr>
            <p:spPr bwMode="auto">
              <a:xfrm>
                <a:off x="4092" y="2036"/>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79" name="Rectangle 586"/>
              <p:cNvSpPr>
                <a:spLocks noChangeArrowheads="1"/>
              </p:cNvSpPr>
              <p:nvPr/>
            </p:nvSpPr>
            <p:spPr bwMode="auto">
              <a:xfrm>
                <a:off x="4053" y="2036"/>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80" name="Rectangle 587"/>
              <p:cNvSpPr>
                <a:spLocks noChangeArrowheads="1"/>
              </p:cNvSpPr>
              <p:nvPr/>
            </p:nvSpPr>
            <p:spPr bwMode="auto">
              <a:xfrm>
                <a:off x="4015" y="2036"/>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81" name="Rectangle 588"/>
              <p:cNvSpPr>
                <a:spLocks noChangeArrowheads="1"/>
              </p:cNvSpPr>
              <p:nvPr/>
            </p:nvSpPr>
            <p:spPr bwMode="auto">
              <a:xfrm>
                <a:off x="3976" y="2036"/>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82" name="Rectangle 589"/>
              <p:cNvSpPr>
                <a:spLocks noChangeArrowheads="1"/>
              </p:cNvSpPr>
              <p:nvPr/>
            </p:nvSpPr>
            <p:spPr bwMode="auto">
              <a:xfrm>
                <a:off x="3938" y="2036"/>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83" name="Rectangle 590"/>
              <p:cNvSpPr>
                <a:spLocks noChangeArrowheads="1"/>
              </p:cNvSpPr>
              <p:nvPr/>
            </p:nvSpPr>
            <p:spPr bwMode="auto">
              <a:xfrm>
                <a:off x="3899" y="2036"/>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84" name="Rectangle 591"/>
              <p:cNvSpPr>
                <a:spLocks noChangeArrowheads="1"/>
              </p:cNvSpPr>
              <p:nvPr/>
            </p:nvSpPr>
            <p:spPr bwMode="auto">
              <a:xfrm>
                <a:off x="3860" y="2036"/>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85" name="Rectangle 592"/>
              <p:cNvSpPr>
                <a:spLocks noChangeArrowheads="1"/>
              </p:cNvSpPr>
              <p:nvPr/>
            </p:nvSpPr>
            <p:spPr bwMode="auto">
              <a:xfrm>
                <a:off x="3822" y="2036"/>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86" name="Rectangle 593"/>
              <p:cNvSpPr>
                <a:spLocks noChangeArrowheads="1"/>
              </p:cNvSpPr>
              <p:nvPr/>
            </p:nvSpPr>
            <p:spPr bwMode="auto">
              <a:xfrm>
                <a:off x="3784" y="2036"/>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87" name="Rectangle 594"/>
              <p:cNvSpPr>
                <a:spLocks noChangeArrowheads="1"/>
              </p:cNvSpPr>
              <p:nvPr/>
            </p:nvSpPr>
            <p:spPr bwMode="auto">
              <a:xfrm>
                <a:off x="3745" y="2036"/>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88" name="Rectangle 595"/>
              <p:cNvSpPr>
                <a:spLocks noChangeArrowheads="1"/>
              </p:cNvSpPr>
              <p:nvPr/>
            </p:nvSpPr>
            <p:spPr bwMode="auto">
              <a:xfrm>
                <a:off x="3706" y="2036"/>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89" name="Rectangle 596"/>
              <p:cNvSpPr>
                <a:spLocks noChangeArrowheads="1"/>
              </p:cNvSpPr>
              <p:nvPr/>
            </p:nvSpPr>
            <p:spPr bwMode="auto">
              <a:xfrm>
                <a:off x="3668" y="2036"/>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90" name="Rectangle 597"/>
              <p:cNvSpPr>
                <a:spLocks noChangeArrowheads="1"/>
              </p:cNvSpPr>
              <p:nvPr/>
            </p:nvSpPr>
            <p:spPr bwMode="auto">
              <a:xfrm>
                <a:off x="3630" y="2036"/>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91" name="Rectangle 598"/>
              <p:cNvSpPr>
                <a:spLocks noChangeArrowheads="1"/>
              </p:cNvSpPr>
              <p:nvPr/>
            </p:nvSpPr>
            <p:spPr bwMode="auto">
              <a:xfrm>
                <a:off x="3591" y="2036"/>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92" name="Rectangle 599"/>
              <p:cNvSpPr>
                <a:spLocks noChangeArrowheads="1"/>
              </p:cNvSpPr>
              <p:nvPr/>
            </p:nvSpPr>
            <p:spPr bwMode="auto">
              <a:xfrm>
                <a:off x="3553" y="2036"/>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93" name="Rectangle 600"/>
              <p:cNvSpPr>
                <a:spLocks noChangeArrowheads="1"/>
              </p:cNvSpPr>
              <p:nvPr/>
            </p:nvSpPr>
            <p:spPr bwMode="auto">
              <a:xfrm>
                <a:off x="3514" y="2036"/>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94" name="Rectangle 601"/>
              <p:cNvSpPr>
                <a:spLocks noChangeArrowheads="1"/>
              </p:cNvSpPr>
              <p:nvPr/>
            </p:nvSpPr>
            <p:spPr bwMode="auto">
              <a:xfrm>
                <a:off x="3475" y="2036"/>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95" name="Rectangle 602"/>
              <p:cNvSpPr>
                <a:spLocks noChangeArrowheads="1"/>
              </p:cNvSpPr>
              <p:nvPr/>
            </p:nvSpPr>
            <p:spPr bwMode="auto">
              <a:xfrm>
                <a:off x="3437" y="2036"/>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96" name="Rectangle 603"/>
              <p:cNvSpPr>
                <a:spLocks noChangeArrowheads="1"/>
              </p:cNvSpPr>
              <p:nvPr/>
            </p:nvSpPr>
            <p:spPr bwMode="auto">
              <a:xfrm>
                <a:off x="3399" y="2036"/>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97" name="Rectangle 604"/>
              <p:cNvSpPr>
                <a:spLocks noChangeArrowheads="1"/>
              </p:cNvSpPr>
              <p:nvPr/>
            </p:nvSpPr>
            <p:spPr bwMode="auto">
              <a:xfrm>
                <a:off x="3360" y="2036"/>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98" name="Rectangle 605"/>
              <p:cNvSpPr>
                <a:spLocks noChangeArrowheads="1"/>
              </p:cNvSpPr>
              <p:nvPr/>
            </p:nvSpPr>
            <p:spPr bwMode="auto">
              <a:xfrm>
                <a:off x="3321" y="2036"/>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99" name="Rectangle 606"/>
              <p:cNvSpPr>
                <a:spLocks noChangeArrowheads="1"/>
              </p:cNvSpPr>
              <p:nvPr/>
            </p:nvSpPr>
            <p:spPr bwMode="auto">
              <a:xfrm>
                <a:off x="3283" y="2036"/>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 name="Group 808"/>
            <p:cNvGrpSpPr>
              <a:grpSpLocks/>
            </p:cNvGrpSpPr>
            <p:nvPr/>
          </p:nvGrpSpPr>
          <p:grpSpPr bwMode="auto">
            <a:xfrm>
              <a:off x="5056188" y="2473325"/>
              <a:ext cx="3121025" cy="2203450"/>
              <a:chOff x="3185" y="1558"/>
              <a:chExt cx="1966" cy="1388"/>
            </a:xfrm>
          </p:grpSpPr>
          <p:sp>
            <p:nvSpPr>
              <p:cNvPr id="3800" name="Rectangle 608"/>
              <p:cNvSpPr>
                <a:spLocks noChangeArrowheads="1"/>
              </p:cNvSpPr>
              <p:nvPr/>
            </p:nvSpPr>
            <p:spPr bwMode="auto">
              <a:xfrm>
                <a:off x="3244" y="2036"/>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01" name="Rectangle 609"/>
              <p:cNvSpPr>
                <a:spLocks noChangeArrowheads="1"/>
              </p:cNvSpPr>
              <p:nvPr/>
            </p:nvSpPr>
            <p:spPr bwMode="auto">
              <a:xfrm>
                <a:off x="3206" y="2036"/>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02" name="Rectangle 610"/>
              <p:cNvSpPr>
                <a:spLocks noChangeArrowheads="1"/>
              </p:cNvSpPr>
              <p:nvPr/>
            </p:nvSpPr>
            <p:spPr bwMode="auto">
              <a:xfrm>
                <a:off x="3185" y="2036"/>
                <a:ext cx="2"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03" name="Rectangle 611"/>
              <p:cNvSpPr>
                <a:spLocks noChangeArrowheads="1"/>
              </p:cNvSpPr>
              <p:nvPr/>
            </p:nvSpPr>
            <p:spPr bwMode="auto">
              <a:xfrm>
                <a:off x="5131" y="1854"/>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04" name="Rectangle 612"/>
              <p:cNvSpPr>
                <a:spLocks noChangeArrowheads="1"/>
              </p:cNvSpPr>
              <p:nvPr/>
            </p:nvSpPr>
            <p:spPr bwMode="auto">
              <a:xfrm>
                <a:off x="5093" y="1854"/>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05" name="Rectangle 613"/>
              <p:cNvSpPr>
                <a:spLocks noChangeArrowheads="1"/>
              </p:cNvSpPr>
              <p:nvPr/>
            </p:nvSpPr>
            <p:spPr bwMode="auto">
              <a:xfrm>
                <a:off x="5054" y="1854"/>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06" name="Rectangle 614"/>
              <p:cNvSpPr>
                <a:spLocks noChangeArrowheads="1"/>
              </p:cNvSpPr>
              <p:nvPr/>
            </p:nvSpPr>
            <p:spPr bwMode="auto">
              <a:xfrm>
                <a:off x="5016" y="1854"/>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07" name="Rectangle 615"/>
              <p:cNvSpPr>
                <a:spLocks noChangeArrowheads="1"/>
              </p:cNvSpPr>
              <p:nvPr/>
            </p:nvSpPr>
            <p:spPr bwMode="auto">
              <a:xfrm>
                <a:off x="4977" y="1854"/>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08" name="Rectangle 616"/>
              <p:cNvSpPr>
                <a:spLocks noChangeArrowheads="1"/>
              </p:cNvSpPr>
              <p:nvPr/>
            </p:nvSpPr>
            <p:spPr bwMode="auto">
              <a:xfrm>
                <a:off x="4939" y="1854"/>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09" name="Rectangle 617"/>
              <p:cNvSpPr>
                <a:spLocks noChangeArrowheads="1"/>
              </p:cNvSpPr>
              <p:nvPr/>
            </p:nvSpPr>
            <p:spPr bwMode="auto">
              <a:xfrm>
                <a:off x="4900" y="1854"/>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10" name="Rectangle 618"/>
              <p:cNvSpPr>
                <a:spLocks noChangeArrowheads="1"/>
              </p:cNvSpPr>
              <p:nvPr/>
            </p:nvSpPr>
            <p:spPr bwMode="auto">
              <a:xfrm>
                <a:off x="4862" y="1854"/>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11" name="Rectangle 619"/>
              <p:cNvSpPr>
                <a:spLocks noChangeArrowheads="1"/>
              </p:cNvSpPr>
              <p:nvPr/>
            </p:nvSpPr>
            <p:spPr bwMode="auto">
              <a:xfrm>
                <a:off x="4823" y="1854"/>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12" name="Rectangle 620"/>
              <p:cNvSpPr>
                <a:spLocks noChangeArrowheads="1"/>
              </p:cNvSpPr>
              <p:nvPr/>
            </p:nvSpPr>
            <p:spPr bwMode="auto">
              <a:xfrm>
                <a:off x="4785" y="1854"/>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13" name="Rectangle 621"/>
              <p:cNvSpPr>
                <a:spLocks noChangeArrowheads="1"/>
              </p:cNvSpPr>
              <p:nvPr/>
            </p:nvSpPr>
            <p:spPr bwMode="auto">
              <a:xfrm>
                <a:off x="4746" y="1854"/>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14" name="Rectangle 622"/>
              <p:cNvSpPr>
                <a:spLocks noChangeArrowheads="1"/>
              </p:cNvSpPr>
              <p:nvPr/>
            </p:nvSpPr>
            <p:spPr bwMode="auto">
              <a:xfrm>
                <a:off x="4708" y="1854"/>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15" name="Rectangle 623"/>
              <p:cNvSpPr>
                <a:spLocks noChangeArrowheads="1"/>
              </p:cNvSpPr>
              <p:nvPr/>
            </p:nvSpPr>
            <p:spPr bwMode="auto">
              <a:xfrm>
                <a:off x="4669" y="1854"/>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16" name="Rectangle 624"/>
              <p:cNvSpPr>
                <a:spLocks noChangeArrowheads="1"/>
              </p:cNvSpPr>
              <p:nvPr/>
            </p:nvSpPr>
            <p:spPr bwMode="auto">
              <a:xfrm>
                <a:off x="4631" y="1854"/>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17" name="Rectangle 625"/>
              <p:cNvSpPr>
                <a:spLocks noChangeArrowheads="1"/>
              </p:cNvSpPr>
              <p:nvPr/>
            </p:nvSpPr>
            <p:spPr bwMode="auto">
              <a:xfrm>
                <a:off x="4592" y="1854"/>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18" name="Rectangle 626"/>
              <p:cNvSpPr>
                <a:spLocks noChangeArrowheads="1"/>
              </p:cNvSpPr>
              <p:nvPr/>
            </p:nvSpPr>
            <p:spPr bwMode="auto">
              <a:xfrm>
                <a:off x="4554" y="1854"/>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19" name="Rectangle 627"/>
              <p:cNvSpPr>
                <a:spLocks noChangeArrowheads="1"/>
              </p:cNvSpPr>
              <p:nvPr/>
            </p:nvSpPr>
            <p:spPr bwMode="auto">
              <a:xfrm>
                <a:off x="4515" y="1854"/>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20" name="Rectangle 628"/>
              <p:cNvSpPr>
                <a:spLocks noChangeArrowheads="1"/>
              </p:cNvSpPr>
              <p:nvPr/>
            </p:nvSpPr>
            <p:spPr bwMode="auto">
              <a:xfrm>
                <a:off x="4477" y="1854"/>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21" name="Rectangle 629"/>
              <p:cNvSpPr>
                <a:spLocks noChangeArrowheads="1"/>
              </p:cNvSpPr>
              <p:nvPr/>
            </p:nvSpPr>
            <p:spPr bwMode="auto">
              <a:xfrm>
                <a:off x="4438" y="1854"/>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22" name="Rectangle 630"/>
              <p:cNvSpPr>
                <a:spLocks noChangeArrowheads="1"/>
              </p:cNvSpPr>
              <p:nvPr/>
            </p:nvSpPr>
            <p:spPr bwMode="auto">
              <a:xfrm>
                <a:off x="4400" y="1854"/>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23" name="Rectangle 631"/>
              <p:cNvSpPr>
                <a:spLocks noChangeArrowheads="1"/>
              </p:cNvSpPr>
              <p:nvPr/>
            </p:nvSpPr>
            <p:spPr bwMode="auto">
              <a:xfrm>
                <a:off x="4361" y="1854"/>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24" name="Rectangle 632"/>
              <p:cNvSpPr>
                <a:spLocks noChangeArrowheads="1"/>
              </p:cNvSpPr>
              <p:nvPr/>
            </p:nvSpPr>
            <p:spPr bwMode="auto">
              <a:xfrm>
                <a:off x="4323" y="1854"/>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25" name="Rectangle 633"/>
              <p:cNvSpPr>
                <a:spLocks noChangeArrowheads="1"/>
              </p:cNvSpPr>
              <p:nvPr/>
            </p:nvSpPr>
            <p:spPr bwMode="auto">
              <a:xfrm>
                <a:off x="4284" y="1854"/>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26" name="Rectangle 634"/>
              <p:cNvSpPr>
                <a:spLocks noChangeArrowheads="1"/>
              </p:cNvSpPr>
              <p:nvPr/>
            </p:nvSpPr>
            <p:spPr bwMode="auto">
              <a:xfrm>
                <a:off x="4246" y="1854"/>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27" name="Rectangle 635"/>
              <p:cNvSpPr>
                <a:spLocks noChangeArrowheads="1"/>
              </p:cNvSpPr>
              <p:nvPr/>
            </p:nvSpPr>
            <p:spPr bwMode="auto">
              <a:xfrm>
                <a:off x="4207" y="1854"/>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28" name="Rectangle 636"/>
              <p:cNvSpPr>
                <a:spLocks noChangeArrowheads="1"/>
              </p:cNvSpPr>
              <p:nvPr/>
            </p:nvSpPr>
            <p:spPr bwMode="auto">
              <a:xfrm>
                <a:off x="4169" y="1854"/>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29" name="Rectangle 637"/>
              <p:cNvSpPr>
                <a:spLocks noChangeArrowheads="1"/>
              </p:cNvSpPr>
              <p:nvPr/>
            </p:nvSpPr>
            <p:spPr bwMode="auto">
              <a:xfrm>
                <a:off x="4130" y="1854"/>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30" name="Rectangle 638"/>
              <p:cNvSpPr>
                <a:spLocks noChangeArrowheads="1"/>
              </p:cNvSpPr>
              <p:nvPr/>
            </p:nvSpPr>
            <p:spPr bwMode="auto">
              <a:xfrm>
                <a:off x="4092" y="1854"/>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31" name="Rectangle 639"/>
              <p:cNvSpPr>
                <a:spLocks noChangeArrowheads="1"/>
              </p:cNvSpPr>
              <p:nvPr/>
            </p:nvSpPr>
            <p:spPr bwMode="auto">
              <a:xfrm>
                <a:off x="4053" y="1854"/>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32" name="Rectangle 640"/>
              <p:cNvSpPr>
                <a:spLocks noChangeArrowheads="1"/>
              </p:cNvSpPr>
              <p:nvPr/>
            </p:nvSpPr>
            <p:spPr bwMode="auto">
              <a:xfrm>
                <a:off x="4015" y="1854"/>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33" name="Rectangle 641"/>
              <p:cNvSpPr>
                <a:spLocks noChangeArrowheads="1"/>
              </p:cNvSpPr>
              <p:nvPr/>
            </p:nvSpPr>
            <p:spPr bwMode="auto">
              <a:xfrm>
                <a:off x="3976" y="1854"/>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34" name="Rectangle 642"/>
              <p:cNvSpPr>
                <a:spLocks noChangeArrowheads="1"/>
              </p:cNvSpPr>
              <p:nvPr/>
            </p:nvSpPr>
            <p:spPr bwMode="auto">
              <a:xfrm>
                <a:off x="3938" y="1854"/>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35" name="Rectangle 643"/>
              <p:cNvSpPr>
                <a:spLocks noChangeArrowheads="1"/>
              </p:cNvSpPr>
              <p:nvPr/>
            </p:nvSpPr>
            <p:spPr bwMode="auto">
              <a:xfrm>
                <a:off x="3899" y="1854"/>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36" name="Rectangle 644"/>
              <p:cNvSpPr>
                <a:spLocks noChangeArrowheads="1"/>
              </p:cNvSpPr>
              <p:nvPr/>
            </p:nvSpPr>
            <p:spPr bwMode="auto">
              <a:xfrm>
                <a:off x="3860" y="1854"/>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37" name="Rectangle 645"/>
              <p:cNvSpPr>
                <a:spLocks noChangeArrowheads="1"/>
              </p:cNvSpPr>
              <p:nvPr/>
            </p:nvSpPr>
            <p:spPr bwMode="auto">
              <a:xfrm>
                <a:off x="3822" y="1854"/>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38" name="Rectangle 646"/>
              <p:cNvSpPr>
                <a:spLocks noChangeArrowheads="1"/>
              </p:cNvSpPr>
              <p:nvPr/>
            </p:nvSpPr>
            <p:spPr bwMode="auto">
              <a:xfrm>
                <a:off x="3784" y="1854"/>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39" name="Rectangle 647"/>
              <p:cNvSpPr>
                <a:spLocks noChangeArrowheads="1"/>
              </p:cNvSpPr>
              <p:nvPr/>
            </p:nvSpPr>
            <p:spPr bwMode="auto">
              <a:xfrm>
                <a:off x="3745" y="1854"/>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40" name="Rectangle 648"/>
              <p:cNvSpPr>
                <a:spLocks noChangeArrowheads="1"/>
              </p:cNvSpPr>
              <p:nvPr/>
            </p:nvSpPr>
            <p:spPr bwMode="auto">
              <a:xfrm>
                <a:off x="3706" y="1854"/>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41" name="Rectangle 649"/>
              <p:cNvSpPr>
                <a:spLocks noChangeArrowheads="1"/>
              </p:cNvSpPr>
              <p:nvPr/>
            </p:nvSpPr>
            <p:spPr bwMode="auto">
              <a:xfrm>
                <a:off x="3668" y="1854"/>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42" name="Rectangle 650"/>
              <p:cNvSpPr>
                <a:spLocks noChangeArrowheads="1"/>
              </p:cNvSpPr>
              <p:nvPr/>
            </p:nvSpPr>
            <p:spPr bwMode="auto">
              <a:xfrm>
                <a:off x="3630" y="1854"/>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43" name="Rectangle 651"/>
              <p:cNvSpPr>
                <a:spLocks noChangeArrowheads="1"/>
              </p:cNvSpPr>
              <p:nvPr/>
            </p:nvSpPr>
            <p:spPr bwMode="auto">
              <a:xfrm>
                <a:off x="3591" y="1854"/>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44" name="Rectangle 652"/>
              <p:cNvSpPr>
                <a:spLocks noChangeArrowheads="1"/>
              </p:cNvSpPr>
              <p:nvPr/>
            </p:nvSpPr>
            <p:spPr bwMode="auto">
              <a:xfrm>
                <a:off x="3553" y="1854"/>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45" name="Rectangle 653"/>
              <p:cNvSpPr>
                <a:spLocks noChangeArrowheads="1"/>
              </p:cNvSpPr>
              <p:nvPr/>
            </p:nvSpPr>
            <p:spPr bwMode="auto">
              <a:xfrm>
                <a:off x="3514" y="1854"/>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46" name="Rectangle 654"/>
              <p:cNvSpPr>
                <a:spLocks noChangeArrowheads="1"/>
              </p:cNvSpPr>
              <p:nvPr/>
            </p:nvSpPr>
            <p:spPr bwMode="auto">
              <a:xfrm>
                <a:off x="3475" y="1854"/>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47" name="Rectangle 655"/>
              <p:cNvSpPr>
                <a:spLocks noChangeArrowheads="1"/>
              </p:cNvSpPr>
              <p:nvPr/>
            </p:nvSpPr>
            <p:spPr bwMode="auto">
              <a:xfrm>
                <a:off x="3437" y="1854"/>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48" name="Rectangle 656"/>
              <p:cNvSpPr>
                <a:spLocks noChangeArrowheads="1"/>
              </p:cNvSpPr>
              <p:nvPr/>
            </p:nvSpPr>
            <p:spPr bwMode="auto">
              <a:xfrm>
                <a:off x="3399" y="1854"/>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49" name="Rectangle 657"/>
              <p:cNvSpPr>
                <a:spLocks noChangeArrowheads="1"/>
              </p:cNvSpPr>
              <p:nvPr/>
            </p:nvSpPr>
            <p:spPr bwMode="auto">
              <a:xfrm>
                <a:off x="3360" y="1854"/>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50" name="Rectangle 658"/>
              <p:cNvSpPr>
                <a:spLocks noChangeArrowheads="1"/>
              </p:cNvSpPr>
              <p:nvPr/>
            </p:nvSpPr>
            <p:spPr bwMode="auto">
              <a:xfrm>
                <a:off x="3321" y="1854"/>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51" name="Rectangle 659"/>
              <p:cNvSpPr>
                <a:spLocks noChangeArrowheads="1"/>
              </p:cNvSpPr>
              <p:nvPr/>
            </p:nvSpPr>
            <p:spPr bwMode="auto">
              <a:xfrm>
                <a:off x="3283" y="1854"/>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52" name="Rectangle 660"/>
              <p:cNvSpPr>
                <a:spLocks noChangeArrowheads="1"/>
              </p:cNvSpPr>
              <p:nvPr/>
            </p:nvSpPr>
            <p:spPr bwMode="auto">
              <a:xfrm>
                <a:off x="3244" y="1854"/>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53" name="Rectangle 661"/>
              <p:cNvSpPr>
                <a:spLocks noChangeArrowheads="1"/>
              </p:cNvSpPr>
              <p:nvPr/>
            </p:nvSpPr>
            <p:spPr bwMode="auto">
              <a:xfrm>
                <a:off x="3206" y="1854"/>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54" name="Rectangle 662"/>
              <p:cNvSpPr>
                <a:spLocks noChangeArrowheads="1"/>
              </p:cNvSpPr>
              <p:nvPr/>
            </p:nvSpPr>
            <p:spPr bwMode="auto">
              <a:xfrm>
                <a:off x="3185" y="1854"/>
                <a:ext cx="2"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55" name="Rectangle 663"/>
              <p:cNvSpPr>
                <a:spLocks noChangeArrowheads="1"/>
              </p:cNvSpPr>
              <p:nvPr/>
            </p:nvSpPr>
            <p:spPr bwMode="auto">
              <a:xfrm>
                <a:off x="5131" y="1673"/>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56" name="Rectangle 664"/>
              <p:cNvSpPr>
                <a:spLocks noChangeArrowheads="1"/>
              </p:cNvSpPr>
              <p:nvPr/>
            </p:nvSpPr>
            <p:spPr bwMode="auto">
              <a:xfrm>
                <a:off x="5093" y="1673"/>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57" name="Rectangle 665"/>
              <p:cNvSpPr>
                <a:spLocks noChangeArrowheads="1"/>
              </p:cNvSpPr>
              <p:nvPr/>
            </p:nvSpPr>
            <p:spPr bwMode="auto">
              <a:xfrm>
                <a:off x="5054" y="1673"/>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58" name="Rectangle 666"/>
              <p:cNvSpPr>
                <a:spLocks noChangeArrowheads="1"/>
              </p:cNvSpPr>
              <p:nvPr/>
            </p:nvSpPr>
            <p:spPr bwMode="auto">
              <a:xfrm>
                <a:off x="5016" y="1673"/>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59" name="Rectangle 667"/>
              <p:cNvSpPr>
                <a:spLocks noChangeArrowheads="1"/>
              </p:cNvSpPr>
              <p:nvPr/>
            </p:nvSpPr>
            <p:spPr bwMode="auto">
              <a:xfrm>
                <a:off x="4977" y="1673"/>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60" name="Rectangle 668"/>
              <p:cNvSpPr>
                <a:spLocks noChangeArrowheads="1"/>
              </p:cNvSpPr>
              <p:nvPr/>
            </p:nvSpPr>
            <p:spPr bwMode="auto">
              <a:xfrm>
                <a:off x="4939" y="1673"/>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61" name="Rectangle 669"/>
              <p:cNvSpPr>
                <a:spLocks noChangeArrowheads="1"/>
              </p:cNvSpPr>
              <p:nvPr/>
            </p:nvSpPr>
            <p:spPr bwMode="auto">
              <a:xfrm>
                <a:off x="4900" y="1673"/>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62" name="Rectangle 670"/>
              <p:cNvSpPr>
                <a:spLocks noChangeArrowheads="1"/>
              </p:cNvSpPr>
              <p:nvPr/>
            </p:nvSpPr>
            <p:spPr bwMode="auto">
              <a:xfrm>
                <a:off x="4862" y="1673"/>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63" name="Rectangle 671"/>
              <p:cNvSpPr>
                <a:spLocks noChangeArrowheads="1"/>
              </p:cNvSpPr>
              <p:nvPr/>
            </p:nvSpPr>
            <p:spPr bwMode="auto">
              <a:xfrm>
                <a:off x="4823" y="1673"/>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64" name="Rectangle 672"/>
              <p:cNvSpPr>
                <a:spLocks noChangeArrowheads="1"/>
              </p:cNvSpPr>
              <p:nvPr/>
            </p:nvSpPr>
            <p:spPr bwMode="auto">
              <a:xfrm>
                <a:off x="4785" y="1673"/>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65" name="Rectangle 673"/>
              <p:cNvSpPr>
                <a:spLocks noChangeArrowheads="1"/>
              </p:cNvSpPr>
              <p:nvPr/>
            </p:nvSpPr>
            <p:spPr bwMode="auto">
              <a:xfrm>
                <a:off x="4746" y="1673"/>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66" name="Rectangle 674"/>
              <p:cNvSpPr>
                <a:spLocks noChangeArrowheads="1"/>
              </p:cNvSpPr>
              <p:nvPr/>
            </p:nvSpPr>
            <p:spPr bwMode="auto">
              <a:xfrm>
                <a:off x="4708" y="1673"/>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67" name="Rectangle 675"/>
              <p:cNvSpPr>
                <a:spLocks noChangeArrowheads="1"/>
              </p:cNvSpPr>
              <p:nvPr/>
            </p:nvSpPr>
            <p:spPr bwMode="auto">
              <a:xfrm>
                <a:off x="4669" y="1673"/>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68" name="Rectangle 676"/>
              <p:cNvSpPr>
                <a:spLocks noChangeArrowheads="1"/>
              </p:cNvSpPr>
              <p:nvPr/>
            </p:nvSpPr>
            <p:spPr bwMode="auto">
              <a:xfrm>
                <a:off x="4631" y="1673"/>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69" name="Rectangle 677"/>
              <p:cNvSpPr>
                <a:spLocks noChangeArrowheads="1"/>
              </p:cNvSpPr>
              <p:nvPr/>
            </p:nvSpPr>
            <p:spPr bwMode="auto">
              <a:xfrm>
                <a:off x="4592" y="1673"/>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70" name="Rectangle 678"/>
              <p:cNvSpPr>
                <a:spLocks noChangeArrowheads="1"/>
              </p:cNvSpPr>
              <p:nvPr/>
            </p:nvSpPr>
            <p:spPr bwMode="auto">
              <a:xfrm>
                <a:off x="4554" y="1673"/>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71" name="Rectangle 679"/>
              <p:cNvSpPr>
                <a:spLocks noChangeArrowheads="1"/>
              </p:cNvSpPr>
              <p:nvPr/>
            </p:nvSpPr>
            <p:spPr bwMode="auto">
              <a:xfrm>
                <a:off x="4515" y="1673"/>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72" name="Rectangle 680"/>
              <p:cNvSpPr>
                <a:spLocks noChangeArrowheads="1"/>
              </p:cNvSpPr>
              <p:nvPr/>
            </p:nvSpPr>
            <p:spPr bwMode="auto">
              <a:xfrm>
                <a:off x="4477" y="1673"/>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73" name="Rectangle 681"/>
              <p:cNvSpPr>
                <a:spLocks noChangeArrowheads="1"/>
              </p:cNvSpPr>
              <p:nvPr/>
            </p:nvSpPr>
            <p:spPr bwMode="auto">
              <a:xfrm>
                <a:off x="4438" y="1673"/>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74" name="Rectangle 682"/>
              <p:cNvSpPr>
                <a:spLocks noChangeArrowheads="1"/>
              </p:cNvSpPr>
              <p:nvPr/>
            </p:nvSpPr>
            <p:spPr bwMode="auto">
              <a:xfrm>
                <a:off x="4400" y="1673"/>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75" name="Rectangle 683"/>
              <p:cNvSpPr>
                <a:spLocks noChangeArrowheads="1"/>
              </p:cNvSpPr>
              <p:nvPr/>
            </p:nvSpPr>
            <p:spPr bwMode="auto">
              <a:xfrm>
                <a:off x="4361" y="1673"/>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76" name="Rectangle 684"/>
              <p:cNvSpPr>
                <a:spLocks noChangeArrowheads="1"/>
              </p:cNvSpPr>
              <p:nvPr/>
            </p:nvSpPr>
            <p:spPr bwMode="auto">
              <a:xfrm>
                <a:off x="4323" y="1673"/>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77" name="Rectangle 685"/>
              <p:cNvSpPr>
                <a:spLocks noChangeArrowheads="1"/>
              </p:cNvSpPr>
              <p:nvPr/>
            </p:nvSpPr>
            <p:spPr bwMode="auto">
              <a:xfrm>
                <a:off x="4284" y="1673"/>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78" name="Rectangle 686"/>
              <p:cNvSpPr>
                <a:spLocks noChangeArrowheads="1"/>
              </p:cNvSpPr>
              <p:nvPr/>
            </p:nvSpPr>
            <p:spPr bwMode="auto">
              <a:xfrm>
                <a:off x="4246" y="1673"/>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79" name="Rectangle 687"/>
              <p:cNvSpPr>
                <a:spLocks noChangeArrowheads="1"/>
              </p:cNvSpPr>
              <p:nvPr/>
            </p:nvSpPr>
            <p:spPr bwMode="auto">
              <a:xfrm>
                <a:off x="4207" y="1673"/>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80" name="Rectangle 688"/>
              <p:cNvSpPr>
                <a:spLocks noChangeArrowheads="1"/>
              </p:cNvSpPr>
              <p:nvPr/>
            </p:nvSpPr>
            <p:spPr bwMode="auto">
              <a:xfrm>
                <a:off x="4169" y="1673"/>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81" name="Rectangle 689"/>
              <p:cNvSpPr>
                <a:spLocks noChangeArrowheads="1"/>
              </p:cNvSpPr>
              <p:nvPr/>
            </p:nvSpPr>
            <p:spPr bwMode="auto">
              <a:xfrm>
                <a:off x="4130" y="1673"/>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82" name="Rectangle 690"/>
              <p:cNvSpPr>
                <a:spLocks noChangeArrowheads="1"/>
              </p:cNvSpPr>
              <p:nvPr/>
            </p:nvSpPr>
            <p:spPr bwMode="auto">
              <a:xfrm>
                <a:off x="4092" y="1673"/>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83" name="Rectangle 691"/>
              <p:cNvSpPr>
                <a:spLocks noChangeArrowheads="1"/>
              </p:cNvSpPr>
              <p:nvPr/>
            </p:nvSpPr>
            <p:spPr bwMode="auto">
              <a:xfrm>
                <a:off x="4053" y="1673"/>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84" name="Rectangle 692"/>
              <p:cNvSpPr>
                <a:spLocks noChangeArrowheads="1"/>
              </p:cNvSpPr>
              <p:nvPr/>
            </p:nvSpPr>
            <p:spPr bwMode="auto">
              <a:xfrm>
                <a:off x="4015" y="1673"/>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85" name="Rectangle 693"/>
              <p:cNvSpPr>
                <a:spLocks noChangeArrowheads="1"/>
              </p:cNvSpPr>
              <p:nvPr/>
            </p:nvSpPr>
            <p:spPr bwMode="auto">
              <a:xfrm>
                <a:off x="3976" y="1673"/>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86" name="Rectangle 694"/>
              <p:cNvSpPr>
                <a:spLocks noChangeArrowheads="1"/>
              </p:cNvSpPr>
              <p:nvPr/>
            </p:nvSpPr>
            <p:spPr bwMode="auto">
              <a:xfrm>
                <a:off x="3938" y="1673"/>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87" name="Rectangle 695"/>
              <p:cNvSpPr>
                <a:spLocks noChangeArrowheads="1"/>
              </p:cNvSpPr>
              <p:nvPr/>
            </p:nvSpPr>
            <p:spPr bwMode="auto">
              <a:xfrm>
                <a:off x="3899" y="1673"/>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88" name="Rectangle 696"/>
              <p:cNvSpPr>
                <a:spLocks noChangeArrowheads="1"/>
              </p:cNvSpPr>
              <p:nvPr/>
            </p:nvSpPr>
            <p:spPr bwMode="auto">
              <a:xfrm>
                <a:off x="3860" y="1673"/>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89" name="Rectangle 697"/>
              <p:cNvSpPr>
                <a:spLocks noChangeArrowheads="1"/>
              </p:cNvSpPr>
              <p:nvPr/>
            </p:nvSpPr>
            <p:spPr bwMode="auto">
              <a:xfrm>
                <a:off x="3822" y="1673"/>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90" name="Rectangle 698"/>
              <p:cNvSpPr>
                <a:spLocks noChangeArrowheads="1"/>
              </p:cNvSpPr>
              <p:nvPr/>
            </p:nvSpPr>
            <p:spPr bwMode="auto">
              <a:xfrm>
                <a:off x="3784" y="1673"/>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91" name="Rectangle 699"/>
              <p:cNvSpPr>
                <a:spLocks noChangeArrowheads="1"/>
              </p:cNvSpPr>
              <p:nvPr/>
            </p:nvSpPr>
            <p:spPr bwMode="auto">
              <a:xfrm>
                <a:off x="3745" y="1673"/>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92" name="Rectangle 700"/>
              <p:cNvSpPr>
                <a:spLocks noChangeArrowheads="1"/>
              </p:cNvSpPr>
              <p:nvPr/>
            </p:nvSpPr>
            <p:spPr bwMode="auto">
              <a:xfrm>
                <a:off x="3706" y="1673"/>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93" name="Rectangle 701"/>
              <p:cNvSpPr>
                <a:spLocks noChangeArrowheads="1"/>
              </p:cNvSpPr>
              <p:nvPr/>
            </p:nvSpPr>
            <p:spPr bwMode="auto">
              <a:xfrm>
                <a:off x="3668" y="1673"/>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94" name="Rectangle 702"/>
              <p:cNvSpPr>
                <a:spLocks noChangeArrowheads="1"/>
              </p:cNvSpPr>
              <p:nvPr/>
            </p:nvSpPr>
            <p:spPr bwMode="auto">
              <a:xfrm>
                <a:off x="3630" y="1673"/>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95" name="Rectangle 703"/>
              <p:cNvSpPr>
                <a:spLocks noChangeArrowheads="1"/>
              </p:cNvSpPr>
              <p:nvPr/>
            </p:nvSpPr>
            <p:spPr bwMode="auto">
              <a:xfrm>
                <a:off x="3591" y="1673"/>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96" name="Rectangle 704"/>
              <p:cNvSpPr>
                <a:spLocks noChangeArrowheads="1"/>
              </p:cNvSpPr>
              <p:nvPr/>
            </p:nvSpPr>
            <p:spPr bwMode="auto">
              <a:xfrm>
                <a:off x="3553" y="1673"/>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97" name="Rectangle 705"/>
              <p:cNvSpPr>
                <a:spLocks noChangeArrowheads="1"/>
              </p:cNvSpPr>
              <p:nvPr/>
            </p:nvSpPr>
            <p:spPr bwMode="auto">
              <a:xfrm>
                <a:off x="3514" y="1673"/>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98" name="Rectangle 706"/>
              <p:cNvSpPr>
                <a:spLocks noChangeArrowheads="1"/>
              </p:cNvSpPr>
              <p:nvPr/>
            </p:nvSpPr>
            <p:spPr bwMode="auto">
              <a:xfrm>
                <a:off x="3475" y="1673"/>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99" name="Rectangle 707"/>
              <p:cNvSpPr>
                <a:spLocks noChangeArrowheads="1"/>
              </p:cNvSpPr>
              <p:nvPr/>
            </p:nvSpPr>
            <p:spPr bwMode="auto">
              <a:xfrm>
                <a:off x="3437" y="1673"/>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00" name="Rectangle 708"/>
              <p:cNvSpPr>
                <a:spLocks noChangeArrowheads="1"/>
              </p:cNvSpPr>
              <p:nvPr/>
            </p:nvSpPr>
            <p:spPr bwMode="auto">
              <a:xfrm>
                <a:off x="3399" y="1673"/>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01" name="Rectangle 709"/>
              <p:cNvSpPr>
                <a:spLocks noChangeArrowheads="1"/>
              </p:cNvSpPr>
              <p:nvPr/>
            </p:nvSpPr>
            <p:spPr bwMode="auto">
              <a:xfrm>
                <a:off x="3360" y="1673"/>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02" name="Rectangle 710"/>
              <p:cNvSpPr>
                <a:spLocks noChangeArrowheads="1"/>
              </p:cNvSpPr>
              <p:nvPr/>
            </p:nvSpPr>
            <p:spPr bwMode="auto">
              <a:xfrm>
                <a:off x="3321" y="1673"/>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03" name="Rectangle 711"/>
              <p:cNvSpPr>
                <a:spLocks noChangeArrowheads="1"/>
              </p:cNvSpPr>
              <p:nvPr/>
            </p:nvSpPr>
            <p:spPr bwMode="auto">
              <a:xfrm>
                <a:off x="3283" y="1673"/>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04" name="Rectangle 712"/>
              <p:cNvSpPr>
                <a:spLocks noChangeArrowheads="1"/>
              </p:cNvSpPr>
              <p:nvPr/>
            </p:nvSpPr>
            <p:spPr bwMode="auto">
              <a:xfrm>
                <a:off x="3244" y="1673"/>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05" name="Rectangle 713"/>
              <p:cNvSpPr>
                <a:spLocks noChangeArrowheads="1"/>
              </p:cNvSpPr>
              <p:nvPr/>
            </p:nvSpPr>
            <p:spPr bwMode="auto">
              <a:xfrm>
                <a:off x="3206" y="1673"/>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06" name="Rectangle 714"/>
              <p:cNvSpPr>
                <a:spLocks noChangeArrowheads="1"/>
              </p:cNvSpPr>
              <p:nvPr/>
            </p:nvSpPr>
            <p:spPr bwMode="auto">
              <a:xfrm>
                <a:off x="3185" y="1673"/>
                <a:ext cx="2"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07" name="Rectangle 715"/>
              <p:cNvSpPr>
                <a:spLocks noChangeArrowheads="1"/>
              </p:cNvSpPr>
              <p:nvPr/>
            </p:nvSpPr>
            <p:spPr bwMode="auto">
              <a:xfrm>
                <a:off x="5131" y="1673"/>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08" name="Rectangle 716"/>
              <p:cNvSpPr>
                <a:spLocks noChangeArrowheads="1"/>
              </p:cNvSpPr>
              <p:nvPr/>
            </p:nvSpPr>
            <p:spPr bwMode="auto">
              <a:xfrm>
                <a:off x="5093" y="1673"/>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09" name="Rectangle 717"/>
              <p:cNvSpPr>
                <a:spLocks noChangeArrowheads="1"/>
              </p:cNvSpPr>
              <p:nvPr/>
            </p:nvSpPr>
            <p:spPr bwMode="auto">
              <a:xfrm>
                <a:off x="5054" y="1673"/>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10" name="Rectangle 718"/>
              <p:cNvSpPr>
                <a:spLocks noChangeArrowheads="1"/>
              </p:cNvSpPr>
              <p:nvPr/>
            </p:nvSpPr>
            <p:spPr bwMode="auto">
              <a:xfrm>
                <a:off x="5016" y="1673"/>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11" name="Rectangle 719"/>
              <p:cNvSpPr>
                <a:spLocks noChangeArrowheads="1"/>
              </p:cNvSpPr>
              <p:nvPr/>
            </p:nvSpPr>
            <p:spPr bwMode="auto">
              <a:xfrm>
                <a:off x="4977" y="1673"/>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12" name="Rectangle 720"/>
              <p:cNvSpPr>
                <a:spLocks noChangeArrowheads="1"/>
              </p:cNvSpPr>
              <p:nvPr/>
            </p:nvSpPr>
            <p:spPr bwMode="auto">
              <a:xfrm>
                <a:off x="4939" y="1673"/>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13" name="Rectangle 721"/>
              <p:cNvSpPr>
                <a:spLocks noChangeArrowheads="1"/>
              </p:cNvSpPr>
              <p:nvPr/>
            </p:nvSpPr>
            <p:spPr bwMode="auto">
              <a:xfrm>
                <a:off x="4900" y="1673"/>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14" name="Rectangle 722"/>
              <p:cNvSpPr>
                <a:spLocks noChangeArrowheads="1"/>
              </p:cNvSpPr>
              <p:nvPr/>
            </p:nvSpPr>
            <p:spPr bwMode="auto">
              <a:xfrm>
                <a:off x="4862" y="1673"/>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15" name="Rectangle 723"/>
              <p:cNvSpPr>
                <a:spLocks noChangeArrowheads="1"/>
              </p:cNvSpPr>
              <p:nvPr/>
            </p:nvSpPr>
            <p:spPr bwMode="auto">
              <a:xfrm>
                <a:off x="4823" y="1673"/>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16" name="Rectangle 724"/>
              <p:cNvSpPr>
                <a:spLocks noChangeArrowheads="1"/>
              </p:cNvSpPr>
              <p:nvPr/>
            </p:nvSpPr>
            <p:spPr bwMode="auto">
              <a:xfrm>
                <a:off x="4785" y="1673"/>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17" name="Rectangle 725"/>
              <p:cNvSpPr>
                <a:spLocks noChangeArrowheads="1"/>
              </p:cNvSpPr>
              <p:nvPr/>
            </p:nvSpPr>
            <p:spPr bwMode="auto">
              <a:xfrm>
                <a:off x="4746" y="1673"/>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18" name="Rectangle 726"/>
              <p:cNvSpPr>
                <a:spLocks noChangeArrowheads="1"/>
              </p:cNvSpPr>
              <p:nvPr/>
            </p:nvSpPr>
            <p:spPr bwMode="auto">
              <a:xfrm>
                <a:off x="4708" y="1673"/>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19" name="Rectangle 727"/>
              <p:cNvSpPr>
                <a:spLocks noChangeArrowheads="1"/>
              </p:cNvSpPr>
              <p:nvPr/>
            </p:nvSpPr>
            <p:spPr bwMode="auto">
              <a:xfrm>
                <a:off x="4669" y="1673"/>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20" name="Rectangle 728"/>
              <p:cNvSpPr>
                <a:spLocks noChangeArrowheads="1"/>
              </p:cNvSpPr>
              <p:nvPr/>
            </p:nvSpPr>
            <p:spPr bwMode="auto">
              <a:xfrm>
                <a:off x="4631" y="1673"/>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21" name="Rectangle 729"/>
              <p:cNvSpPr>
                <a:spLocks noChangeArrowheads="1"/>
              </p:cNvSpPr>
              <p:nvPr/>
            </p:nvSpPr>
            <p:spPr bwMode="auto">
              <a:xfrm>
                <a:off x="4592" y="1673"/>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22" name="Rectangle 730"/>
              <p:cNvSpPr>
                <a:spLocks noChangeArrowheads="1"/>
              </p:cNvSpPr>
              <p:nvPr/>
            </p:nvSpPr>
            <p:spPr bwMode="auto">
              <a:xfrm>
                <a:off x="4554" y="1673"/>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23" name="Rectangle 731"/>
              <p:cNvSpPr>
                <a:spLocks noChangeArrowheads="1"/>
              </p:cNvSpPr>
              <p:nvPr/>
            </p:nvSpPr>
            <p:spPr bwMode="auto">
              <a:xfrm>
                <a:off x="4515" y="1673"/>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24" name="Rectangle 732"/>
              <p:cNvSpPr>
                <a:spLocks noChangeArrowheads="1"/>
              </p:cNvSpPr>
              <p:nvPr/>
            </p:nvSpPr>
            <p:spPr bwMode="auto">
              <a:xfrm>
                <a:off x="4477" y="1673"/>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25" name="Rectangle 733"/>
              <p:cNvSpPr>
                <a:spLocks noChangeArrowheads="1"/>
              </p:cNvSpPr>
              <p:nvPr/>
            </p:nvSpPr>
            <p:spPr bwMode="auto">
              <a:xfrm>
                <a:off x="4438" y="1673"/>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26" name="Rectangle 734"/>
              <p:cNvSpPr>
                <a:spLocks noChangeArrowheads="1"/>
              </p:cNvSpPr>
              <p:nvPr/>
            </p:nvSpPr>
            <p:spPr bwMode="auto">
              <a:xfrm>
                <a:off x="4400" y="1673"/>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27" name="Rectangle 735"/>
              <p:cNvSpPr>
                <a:spLocks noChangeArrowheads="1"/>
              </p:cNvSpPr>
              <p:nvPr/>
            </p:nvSpPr>
            <p:spPr bwMode="auto">
              <a:xfrm>
                <a:off x="4361" y="1673"/>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28" name="Rectangle 736"/>
              <p:cNvSpPr>
                <a:spLocks noChangeArrowheads="1"/>
              </p:cNvSpPr>
              <p:nvPr/>
            </p:nvSpPr>
            <p:spPr bwMode="auto">
              <a:xfrm>
                <a:off x="4323" y="1673"/>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29" name="Rectangle 737"/>
              <p:cNvSpPr>
                <a:spLocks noChangeArrowheads="1"/>
              </p:cNvSpPr>
              <p:nvPr/>
            </p:nvSpPr>
            <p:spPr bwMode="auto">
              <a:xfrm>
                <a:off x="4284" y="1673"/>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30" name="Rectangle 738"/>
              <p:cNvSpPr>
                <a:spLocks noChangeArrowheads="1"/>
              </p:cNvSpPr>
              <p:nvPr/>
            </p:nvSpPr>
            <p:spPr bwMode="auto">
              <a:xfrm>
                <a:off x="4246" y="1673"/>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31" name="Rectangle 739"/>
              <p:cNvSpPr>
                <a:spLocks noChangeArrowheads="1"/>
              </p:cNvSpPr>
              <p:nvPr/>
            </p:nvSpPr>
            <p:spPr bwMode="auto">
              <a:xfrm>
                <a:off x="4207" y="1673"/>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32" name="Rectangle 740"/>
              <p:cNvSpPr>
                <a:spLocks noChangeArrowheads="1"/>
              </p:cNvSpPr>
              <p:nvPr/>
            </p:nvSpPr>
            <p:spPr bwMode="auto">
              <a:xfrm>
                <a:off x="4169" y="1673"/>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33" name="Rectangle 741"/>
              <p:cNvSpPr>
                <a:spLocks noChangeArrowheads="1"/>
              </p:cNvSpPr>
              <p:nvPr/>
            </p:nvSpPr>
            <p:spPr bwMode="auto">
              <a:xfrm>
                <a:off x="4130" y="1673"/>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34" name="Rectangle 742"/>
              <p:cNvSpPr>
                <a:spLocks noChangeArrowheads="1"/>
              </p:cNvSpPr>
              <p:nvPr/>
            </p:nvSpPr>
            <p:spPr bwMode="auto">
              <a:xfrm>
                <a:off x="4092" y="1673"/>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35" name="Rectangle 743"/>
              <p:cNvSpPr>
                <a:spLocks noChangeArrowheads="1"/>
              </p:cNvSpPr>
              <p:nvPr/>
            </p:nvSpPr>
            <p:spPr bwMode="auto">
              <a:xfrm>
                <a:off x="4053" y="1673"/>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36" name="Rectangle 744"/>
              <p:cNvSpPr>
                <a:spLocks noChangeArrowheads="1"/>
              </p:cNvSpPr>
              <p:nvPr/>
            </p:nvSpPr>
            <p:spPr bwMode="auto">
              <a:xfrm>
                <a:off x="4015" y="1673"/>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37" name="Rectangle 745"/>
              <p:cNvSpPr>
                <a:spLocks noChangeArrowheads="1"/>
              </p:cNvSpPr>
              <p:nvPr/>
            </p:nvSpPr>
            <p:spPr bwMode="auto">
              <a:xfrm>
                <a:off x="3976" y="1673"/>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38" name="Rectangle 746"/>
              <p:cNvSpPr>
                <a:spLocks noChangeArrowheads="1"/>
              </p:cNvSpPr>
              <p:nvPr/>
            </p:nvSpPr>
            <p:spPr bwMode="auto">
              <a:xfrm>
                <a:off x="3938" y="1673"/>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39" name="Rectangle 747"/>
              <p:cNvSpPr>
                <a:spLocks noChangeArrowheads="1"/>
              </p:cNvSpPr>
              <p:nvPr/>
            </p:nvSpPr>
            <p:spPr bwMode="auto">
              <a:xfrm>
                <a:off x="3899" y="1673"/>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40" name="Rectangle 748"/>
              <p:cNvSpPr>
                <a:spLocks noChangeArrowheads="1"/>
              </p:cNvSpPr>
              <p:nvPr/>
            </p:nvSpPr>
            <p:spPr bwMode="auto">
              <a:xfrm>
                <a:off x="3860" y="1673"/>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41" name="Rectangle 749"/>
              <p:cNvSpPr>
                <a:spLocks noChangeArrowheads="1"/>
              </p:cNvSpPr>
              <p:nvPr/>
            </p:nvSpPr>
            <p:spPr bwMode="auto">
              <a:xfrm>
                <a:off x="3822" y="1673"/>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42" name="Rectangle 750"/>
              <p:cNvSpPr>
                <a:spLocks noChangeArrowheads="1"/>
              </p:cNvSpPr>
              <p:nvPr/>
            </p:nvSpPr>
            <p:spPr bwMode="auto">
              <a:xfrm>
                <a:off x="3784" y="1673"/>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43" name="Rectangle 751"/>
              <p:cNvSpPr>
                <a:spLocks noChangeArrowheads="1"/>
              </p:cNvSpPr>
              <p:nvPr/>
            </p:nvSpPr>
            <p:spPr bwMode="auto">
              <a:xfrm>
                <a:off x="3745" y="1673"/>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44" name="Rectangle 752"/>
              <p:cNvSpPr>
                <a:spLocks noChangeArrowheads="1"/>
              </p:cNvSpPr>
              <p:nvPr/>
            </p:nvSpPr>
            <p:spPr bwMode="auto">
              <a:xfrm>
                <a:off x="3706" y="1673"/>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45" name="Rectangle 753"/>
              <p:cNvSpPr>
                <a:spLocks noChangeArrowheads="1"/>
              </p:cNvSpPr>
              <p:nvPr/>
            </p:nvSpPr>
            <p:spPr bwMode="auto">
              <a:xfrm>
                <a:off x="3668" y="1673"/>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46" name="Rectangle 754"/>
              <p:cNvSpPr>
                <a:spLocks noChangeArrowheads="1"/>
              </p:cNvSpPr>
              <p:nvPr/>
            </p:nvSpPr>
            <p:spPr bwMode="auto">
              <a:xfrm>
                <a:off x="3630" y="1673"/>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47" name="Rectangle 755"/>
              <p:cNvSpPr>
                <a:spLocks noChangeArrowheads="1"/>
              </p:cNvSpPr>
              <p:nvPr/>
            </p:nvSpPr>
            <p:spPr bwMode="auto">
              <a:xfrm>
                <a:off x="3591" y="1673"/>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48" name="Rectangle 756"/>
              <p:cNvSpPr>
                <a:spLocks noChangeArrowheads="1"/>
              </p:cNvSpPr>
              <p:nvPr/>
            </p:nvSpPr>
            <p:spPr bwMode="auto">
              <a:xfrm>
                <a:off x="3553" y="1673"/>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49" name="Rectangle 757"/>
              <p:cNvSpPr>
                <a:spLocks noChangeArrowheads="1"/>
              </p:cNvSpPr>
              <p:nvPr/>
            </p:nvSpPr>
            <p:spPr bwMode="auto">
              <a:xfrm>
                <a:off x="3514" y="1673"/>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50" name="Rectangle 758"/>
              <p:cNvSpPr>
                <a:spLocks noChangeArrowheads="1"/>
              </p:cNvSpPr>
              <p:nvPr/>
            </p:nvSpPr>
            <p:spPr bwMode="auto">
              <a:xfrm>
                <a:off x="3475" y="1673"/>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51" name="Rectangle 759"/>
              <p:cNvSpPr>
                <a:spLocks noChangeArrowheads="1"/>
              </p:cNvSpPr>
              <p:nvPr/>
            </p:nvSpPr>
            <p:spPr bwMode="auto">
              <a:xfrm>
                <a:off x="3437" y="1673"/>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52" name="Rectangle 760"/>
              <p:cNvSpPr>
                <a:spLocks noChangeArrowheads="1"/>
              </p:cNvSpPr>
              <p:nvPr/>
            </p:nvSpPr>
            <p:spPr bwMode="auto">
              <a:xfrm>
                <a:off x="3399" y="1673"/>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53" name="Rectangle 761"/>
              <p:cNvSpPr>
                <a:spLocks noChangeArrowheads="1"/>
              </p:cNvSpPr>
              <p:nvPr/>
            </p:nvSpPr>
            <p:spPr bwMode="auto">
              <a:xfrm>
                <a:off x="3360" y="1673"/>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54" name="Rectangle 762"/>
              <p:cNvSpPr>
                <a:spLocks noChangeArrowheads="1"/>
              </p:cNvSpPr>
              <p:nvPr/>
            </p:nvSpPr>
            <p:spPr bwMode="auto">
              <a:xfrm>
                <a:off x="3321" y="1673"/>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55" name="Rectangle 763"/>
              <p:cNvSpPr>
                <a:spLocks noChangeArrowheads="1"/>
              </p:cNvSpPr>
              <p:nvPr/>
            </p:nvSpPr>
            <p:spPr bwMode="auto">
              <a:xfrm>
                <a:off x="3283" y="1673"/>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56" name="Rectangle 764"/>
              <p:cNvSpPr>
                <a:spLocks noChangeArrowheads="1"/>
              </p:cNvSpPr>
              <p:nvPr/>
            </p:nvSpPr>
            <p:spPr bwMode="auto">
              <a:xfrm>
                <a:off x="3244" y="1673"/>
                <a:ext cx="20"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57" name="Rectangle 765"/>
              <p:cNvSpPr>
                <a:spLocks noChangeArrowheads="1"/>
              </p:cNvSpPr>
              <p:nvPr/>
            </p:nvSpPr>
            <p:spPr bwMode="auto">
              <a:xfrm>
                <a:off x="3206" y="1673"/>
                <a:ext cx="19"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58" name="Rectangle 766"/>
              <p:cNvSpPr>
                <a:spLocks noChangeArrowheads="1"/>
              </p:cNvSpPr>
              <p:nvPr/>
            </p:nvSpPr>
            <p:spPr bwMode="auto">
              <a:xfrm>
                <a:off x="3185" y="1673"/>
                <a:ext cx="2"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59" name="Line 767"/>
              <p:cNvSpPr>
                <a:spLocks noChangeShapeType="1"/>
              </p:cNvSpPr>
              <p:nvPr/>
            </p:nvSpPr>
            <p:spPr bwMode="auto">
              <a:xfrm flipV="1">
                <a:off x="5151" y="1558"/>
                <a:ext cx="0" cy="1388"/>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60" name="Line 768"/>
              <p:cNvSpPr>
                <a:spLocks noChangeShapeType="1"/>
              </p:cNvSpPr>
              <p:nvPr/>
            </p:nvSpPr>
            <p:spPr bwMode="auto">
              <a:xfrm>
                <a:off x="3205" y="2946"/>
                <a:ext cx="4"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61" name="Line 769"/>
              <p:cNvSpPr>
                <a:spLocks noChangeShapeType="1"/>
              </p:cNvSpPr>
              <p:nvPr/>
            </p:nvSpPr>
            <p:spPr bwMode="auto">
              <a:xfrm>
                <a:off x="3254" y="2946"/>
                <a:ext cx="4"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62" name="Line 770"/>
              <p:cNvSpPr>
                <a:spLocks noChangeShapeType="1"/>
              </p:cNvSpPr>
              <p:nvPr/>
            </p:nvSpPr>
            <p:spPr bwMode="auto">
              <a:xfrm>
                <a:off x="3303" y="2946"/>
                <a:ext cx="4"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63" name="Line 771"/>
              <p:cNvSpPr>
                <a:spLocks noChangeShapeType="1"/>
              </p:cNvSpPr>
              <p:nvPr/>
            </p:nvSpPr>
            <p:spPr bwMode="auto">
              <a:xfrm flipV="1">
                <a:off x="3406" y="1635"/>
                <a:ext cx="0" cy="11"/>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64" name="Line 772"/>
              <p:cNvSpPr>
                <a:spLocks noChangeShapeType="1"/>
              </p:cNvSpPr>
              <p:nvPr/>
            </p:nvSpPr>
            <p:spPr bwMode="auto">
              <a:xfrm flipV="1">
                <a:off x="3406" y="1624"/>
                <a:ext cx="0" cy="11"/>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65" name="Line 773"/>
              <p:cNvSpPr>
                <a:spLocks noChangeShapeType="1"/>
              </p:cNvSpPr>
              <p:nvPr/>
            </p:nvSpPr>
            <p:spPr bwMode="auto">
              <a:xfrm>
                <a:off x="3381" y="1635"/>
                <a:ext cx="25"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66" name="Line 774"/>
              <p:cNvSpPr>
                <a:spLocks noChangeShapeType="1"/>
              </p:cNvSpPr>
              <p:nvPr/>
            </p:nvSpPr>
            <p:spPr bwMode="auto">
              <a:xfrm>
                <a:off x="3406" y="1635"/>
                <a:ext cx="24"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67" name="Line 775"/>
              <p:cNvSpPr>
                <a:spLocks noChangeShapeType="1"/>
              </p:cNvSpPr>
              <p:nvPr/>
            </p:nvSpPr>
            <p:spPr bwMode="auto">
              <a:xfrm>
                <a:off x="3401" y="1635"/>
                <a:ext cx="5"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68" name="Line 776"/>
              <p:cNvSpPr>
                <a:spLocks noChangeShapeType="1"/>
              </p:cNvSpPr>
              <p:nvPr/>
            </p:nvSpPr>
            <p:spPr bwMode="auto">
              <a:xfrm flipV="1">
                <a:off x="3455" y="1649"/>
                <a:ext cx="0" cy="1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69" name="Line 777"/>
              <p:cNvSpPr>
                <a:spLocks noChangeShapeType="1"/>
              </p:cNvSpPr>
              <p:nvPr/>
            </p:nvSpPr>
            <p:spPr bwMode="auto">
              <a:xfrm flipV="1">
                <a:off x="3455" y="1638"/>
                <a:ext cx="0" cy="11"/>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70" name="Line 778"/>
              <p:cNvSpPr>
                <a:spLocks noChangeShapeType="1"/>
              </p:cNvSpPr>
              <p:nvPr/>
            </p:nvSpPr>
            <p:spPr bwMode="auto">
              <a:xfrm>
                <a:off x="3430" y="1649"/>
                <a:ext cx="25"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71" name="Line 779"/>
              <p:cNvSpPr>
                <a:spLocks noChangeShapeType="1"/>
              </p:cNvSpPr>
              <p:nvPr/>
            </p:nvSpPr>
            <p:spPr bwMode="auto">
              <a:xfrm>
                <a:off x="3455" y="1649"/>
                <a:ext cx="25"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72" name="Line 780"/>
              <p:cNvSpPr>
                <a:spLocks noChangeShapeType="1"/>
              </p:cNvSpPr>
              <p:nvPr/>
            </p:nvSpPr>
            <p:spPr bwMode="auto">
              <a:xfrm>
                <a:off x="3451" y="1649"/>
                <a:ext cx="4"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73" name="Line 781"/>
              <p:cNvSpPr>
                <a:spLocks noChangeShapeType="1"/>
              </p:cNvSpPr>
              <p:nvPr/>
            </p:nvSpPr>
            <p:spPr bwMode="auto">
              <a:xfrm flipV="1">
                <a:off x="3504" y="1644"/>
                <a:ext cx="0" cy="1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74" name="Line 782"/>
              <p:cNvSpPr>
                <a:spLocks noChangeShapeType="1"/>
              </p:cNvSpPr>
              <p:nvPr/>
            </p:nvSpPr>
            <p:spPr bwMode="auto">
              <a:xfrm flipV="1">
                <a:off x="3504" y="1633"/>
                <a:ext cx="0" cy="11"/>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75" name="Line 783"/>
              <p:cNvSpPr>
                <a:spLocks noChangeShapeType="1"/>
              </p:cNvSpPr>
              <p:nvPr/>
            </p:nvSpPr>
            <p:spPr bwMode="auto">
              <a:xfrm>
                <a:off x="3480" y="1644"/>
                <a:ext cx="24"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76" name="Line 784"/>
              <p:cNvSpPr>
                <a:spLocks noChangeShapeType="1"/>
              </p:cNvSpPr>
              <p:nvPr/>
            </p:nvSpPr>
            <p:spPr bwMode="auto">
              <a:xfrm>
                <a:off x="3504" y="1644"/>
                <a:ext cx="25"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77" name="Line 785"/>
              <p:cNvSpPr>
                <a:spLocks noChangeShapeType="1"/>
              </p:cNvSpPr>
              <p:nvPr/>
            </p:nvSpPr>
            <p:spPr bwMode="auto">
              <a:xfrm>
                <a:off x="3500" y="1644"/>
                <a:ext cx="4"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78" name="Line 786"/>
              <p:cNvSpPr>
                <a:spLocks noChangeShapeType="1"/>
              </p:cNvSpPr>
              <p:nvPr/>
            </p:nvSpPr>
            <p:spPr bwMode="auto">
              <a:xfrm flipV="1">
                <a:off x="3553" y="1663"/>
                <a:ext cx="0" cy="11"/>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79" name="Line 787"/>
              <p:cNvSpPr>
                <a:spLocks noChangeShapeType="1"/>
              </p:cNvSpPr>
              <p:nvPr/>
            </p:nvSpPr>
            <p:spPr bwMode="auto">
              <a:xfrm flipV="1">
                <a:off x="3553" y="1653"/>
                <a:ext cx="0" cy="1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80" name="Line 788"/>
              <p:cNvSpPr>
                <a:spLocks noChangeShapeType="1"/>
              </p:cNvSpPr>
              <p:nvPr/>
            </p:nvSpPr>
            <p:spPr bwMode="auto">
              <a:xfrm>
                <a:off x="3529" y="1663"/>
                <a:ext cx="24"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81" name="Line 789"/>
              <p:cNvSpPr>
                <a:spLocks noChangeShapeType="1"/>
              </p:cNvSpPr>
              <p:nvPr/>
            </p:nvSpPr>
            <p:spPr bwMode="auto">
              <a:xfrm>
                <a:off x="3553" y="1663"/>
                <a:ext cx="25"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82" name="Line 790"/>
              <p:cNvSpPr>
                <a:spLocks noChangeShapeType="1"/>
              </p:cNvSpPr>
              <p:nvPr/>
            </p:nvSpPr>
            <p:spPr bwMode="auto">
              <a:xfrm>
                <a:off x="3549" y="1663"/>
                <a:ext cx="4"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83" name="Line 791"/>
              <p:cNvSpPr>
                <a:spLocks noChangeShapeType="1"/>
              </p:cNvSpPr>
              <p:nvPr/>
            </p:nvSpPr>
            <p:spPr bwMode="auto">
              <a:xfrm flipV="1">
                <a:off x="3602" y="1653"/>
                <a:ext cx="0" cy="11"/>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84" name="Line 792"/>
              <p:cNvSpPr>
                <a:spLocks noChangeShapeType="1"/>
              </p:cNvSpPr>
              <p:nvPr/>
            </p:nvSpPr>
            <p:spPr bwMode="auto">
              <a:xfrm flipV="1">
                <a:off x="3602" y="1642"/>
                <a:ext cx="0" cy="11"/>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85" name="Line 793"/>
              <p:cNvSpPr>
                <a:spLocks noChangeShapeType="1"/>
              </p:cNvSpPr>
              <p:nvPr/>
            </p:nvSpPr>
            <p:spPr bwMode="auto">
              <a:xfrm>
                <a:off x="3578" y="1653"/>
                <a:ext cx="24"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86" name="Line 794"/>
              <p:cNvSpPr>
                <a:spLocks noChangeShapeType="1"/>
              </p:cNvSpPr>
              <p:nvPr/>
            </p:nvSpPr>
            <p:spPr bwMode="auto">
              <a:xfrm>
                <a:off x="3602" y="1653"/>
                <a:ext cx="25"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87" name="Line 795"/>
              <p:cNvSpPr>
                <a:spLocks noChangeShapeType="1"/>
              </p:cNvSpPr>
              <p:nvPr/>
            </p:nvSpPr>
            <p:spPr bwMode="auto">
              <a:xfrm>
                <a:off x="3598" y="1653"/>
                <a:ext cx="4"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88" name="Line 796"/>
              <p:cNvSpPr>
                <a:spLocks noChangeShapeType="1"/>
              </p:cNvSpPr>
              <p:nvPr/>
            </p:nvSpPr>
            <p:spPr bwMode="auto">
              <a:xfrm flipV="1">
                <a:off x="3651" y="1665"/>
                <a:ext cx="0" cy="11"/>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89" name="Line 797"/>
              <p:cNvSpPr>
                <a:spLocks noChangeShapeType="1"/>
              </p:cNvSpPr>
              <p:nvPr/>
            </p:nvSpPr>
            <p:spPr bwMode="auto">
              <a:xfrm flipV="1">
                <a:off x="3651" y="1654"/>
                <a:ext cx="0" cy="11"/>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90" name="Line 798"/>
              <p:cNvSpPr>
                <a:spLocks noChangeShapeType="1"/>
              </p:cNvSpPr>
              <p:nvPr/>
            </p:nvSpPr>
            <p:spPr bwMode="auto">
              <a:xfrm>
                <a:off x="3627" y="1665"/>
                <a:ext cx="24"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91" name="Line 799"/>
              <p:cNvSpPr>
                <a:spLocks noChangeShapeType="1"/>
              </p:cNvSpPr>
              <p:nvPr/>
            </p:nvSpPr>
            <p:spPr bwMode="auto">
              <a:xfrm>
                <a:off x="3651" y="1665"/>
                <a:ext cx="25"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92" name="Line 800"/>
              <p:cNvSpPr>
                <a:spLocks noChangeShapeType="1"/>
              </p:cNvSpPr>
              <p:nvPr/>
            </p:nvSpPr>
            <p:spPr bwMode="auto">
              <a:xfrm>
                <a:off x="3647" y="1665"/>
                <a:ext cx="4"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93" name="Line 801"/>
              <p:cNvSpPr>
                <a:spLocks noChangeShapeType="1"/>
              </p:cNvSpPr>
              <p:nvPr/>
            </p:nvSpPr>
            <p:spPr bwMode="auto">
              <a:xfrm flipV="1">
                <a:off x="3701" y="1675"/>
                <a:ext cx="0" cy="11"/>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94" name="Line 802"/>
              <p:cNvSpPr>
                <a:spLocks noChangeShapeType="1"/>
              </p:cNvSpPr>
              <p:nvPr/>
            </p:nvSpPr>
            <p:spPr bwMode="auto">
              <a:xfrm flipV="1">
                <a:off x="3701" y="1664"/>
                <a:ext cx="0" cy="11"/>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95" name="Line 803"/>
              <p:cNvSpPr>
                <a:spLocks noChangeShapeType="1"/>
              </p:cNvSpPr>
              <p:nvPr/>
            </p:nvSpPr>
            <p:spPr bwMode="auto">
              <a:xfrm>
                <a:off x="3676" y="1675"/>
                <a:ext cx="25"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96" name="Line 804"/>
              <p:cNvSpPr>
                <a:spLocks noChangeShapeType="1"/>
              </p:cNvSpPr>
              <p:nvPr/>
            </p:nvSpPr>
            <p:spPr bwMode="auto">
              <a:xfrm>
                <a:off x="3701" y="1675"/>
                <a:ext cx="24"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97" name="Line 805"/>
              <p:cNvSpPr>
                <a:spLocks noChangeShapeType="1"/>
              </p:cNvSpPr>
              <p:nvPr/>
            </p:nvSpPr>
            <p:spPr bwMode="auto">
              <a:xfrm>
                <a:off x="3696" y="1675"/>
                <a:ext cx="5"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98" name="Line 806"/>
              <p:cNvSpPr>
                <a:spLocks noChangeShapeType="1"/>
              </p:cNvSpPr>
              <p:nvPr/>
            </p:nvSpPr>
            <p:spPr bwMode="auto">
              <a:xfrm flipV="1">
                <a:off x="3750" y="1655"/>
                <a:ext cx="0" cy="11"/>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99" name="Line 807"/>
              <p:cNvSpPr>
                <a:spLocks noChangeShapeType="1"/>
              </p:cNvSpPr>
              <p:nvPr/>
            </p:nvSpPr>
            <p:spPr bwMode="auto">
              <a:xfrm flipV="1">
                <a:off x="3750" y="1644"/>
                <a:ext cx="0" cy="11"/>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600" name="Line 809"/>
            <p:cNvSpPr>
              <a:spLocks noChangeShapeType="1"/>
            </p:cNvSpPr>
            <p:nvPr/>
          </p:nvSpPr>
          <p:spPr bwMode="auto">
            <a:xfrm>
              <a:off x="5913438" y="2627313"/>
              <a:ext cx="39687"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01" name="Line 810"/>
            <p:cNvSpPr>
              <a:spLocks noChangeShapeType="1"/>
            </p:cNvSpPr>
            <p:nvPr/>
          </p:nvSpPr>
          <p:spPr bwMode="auto">
            <a:xfrm>
              <a:off x="5953125" y="2627313"/>
              <a:ext cx="38100"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02" name="Line 811"/>
            <p:cNvSpPr>
              <a:spLocks noChangeShapeType="1"/>
            </p:cNvSpPr>
            <p:nvPr/>
          </p:nvSpPr>
          <p:spPr bwMode="auto">
            <a:xfrm>
              <a:off x="5946775" y="2627313"/>
              <a:ext cx="6350"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03" name="Line 812"/>
            <p:cNvSpPr>
              <a:spLocks noChangeShapeType="1"/>
            </p:cNvSpPr>
            <p:nvPr/>
          </p:nvSpPr>
          <p:spPr bwMode="auto">
            <a:xfrm flipV="1">
              <a:off x="6030913" y="2673350"/>
              <a:ext cx="0" cy="17463"/>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04" name="Line 813"/>
            <p:cNvSpPr>
              <a:spLocks noChangeShapeType="1"/>
            </p:cNvSpPr>
            <p:nvPr/>
          </p:nvSpPr>
          <p:spPr bwMode="auto">
            <a:xfrm flipV="1">
              <a:off x="6030913" y="2655888"/>
              <a:ext cx="0" cy="17463"/>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05" name="Line 814"/>
            <p:cNvSpPr>
              <a:spLocks noChangeShapeType="1"/>
            </p:cNvSpPr>
            <p:nvPr/>
          </p:nvSpPr>
          <p:spPr bwMode="auto">
            <a:xfrm>
              <a:off x="5991225" y="2673350"/>
              <a:ext cx="39687"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06" name="Line 815"/>
            <p:cNvSpPr>
              <a:spLocks noChangeShapeType="1"/>
            </p:cNvSpPr>
            <p:nvPr/>
          </p:nvSpPr>
          <p:spPr bwMode="auto">
            <a:xfrm>
              <a:off x="6030913" y="2673350"/>
              <a:ext cx="38100"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07" name="Line 816"/>
            <p:cNvSpPr>
              <a:spLocks noChangeShapeType="1"/>
            </p:cNvSpPr>
            <p:nvPr/>
          </p:nvSpPr>
          <p:spPr bwMode="auto">
            <a:xfrm>
              <a:off x="6024563" y="2673350"/>
              <a:ext cx="6350"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08" name="Line 817"/>
            <p:cNvSpPr>
              <a:spLocks noChangeShapeType="1"/>
            </p:cNvSpPr>
            <p:nvPr/>
          </p:nvSpPr>
          <p:spPr bwMode="auto">
            <a:xfrm flipV="1">
              <a:off x="6108700" y="2665413"/>
              <a:ext cx="0" cy="17463"/>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09" name="Line 818"/>
            <p:cNvSpPr>
              <a:spLocks noChangeShapeType="1"/>
            </p:cNvSpPr>
            <p:nvPr/>
          </p:nvSpPr>
          <p:spPr bwMode="auto">
            <a:xfrm flipV="1">
              <a:off x="6108700" y="2647950"/>
              <a:ext cx="0" cy="17463"/>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10" name="Line 819"/>
            <p:cNvSpPr>
              <a:spLocks noChangeShapeType="1"/>
            </p:cNvSpPr>
            <p:nvPr/>
          </p:nvSpPr>
          <p:spPr bwMode="auto">
            <a:xfrm>
              <a:off x="6069013" y="2665413"/>
              <a:ext cx="39687"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11" name="Line 820"/>
            <p:cNvSpPr>
              <a:spLocks noChangeShapeType="1"/>
            </p:cNvSpPr>
            <p:nvPr/>
          </p:nvSpPr>
          <p:spPr bwMode="auto">
            <a:xfrm>
              <a:off x="6108700" y="2665413"/>
              <a:ext cx="39687"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12" name="Line 821"/>
            <p:cNvSpPr>
              <a:spLocks noChangeShapeType="1"/>
            </p:cNvSpPr>
            <p:nvPr/>
          </p:nvSpPr>
          <p:spPr bwMode="auto">
            <a:xfrm>
              <a:off x="6102350" y="2665413"/>
              <a:ext cx="6350"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13" name="Line 822"/>
            <p:cNvSpPr>
              <a:spLocks noChangeShapeType="1"/>
            </p:cNvSpPr>
            <p:nvPr/>
          </p:nvSpPr>
          <p:spPr bwMode="auto">
            <a:xfrm flipV="1">
              <a:off x="6186488" y="2682875"/>
              <a:ext cx="0" cy="15875"/>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14" name="Line 823"/>
            <p:cNvSpPr>
              <a:spLocks noChangeShapeType="1"/>
            </p:cNvSpPr>
            <p:nvPr/>
          </p:nvSpPr>
          <p:spPr bwMode="auto">
            <a:xfrm flipV="1">
              <a:off x="6186488" y="2665413"/>
              <a:ext cx="0" cy="17463"/>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15" name="Line 824"/>
            <p:cNvSpPr>
              <a:spLocks noChangeShapeType="1"/>
            </p:cNvSpPr>
            <p:nvPr/>
          </p:nvSpPr>
          <p:spPr bwMode="auto">
            <a:xfrm>
              <a:off x="6148388" y="2682875"/>
              <a:ext cx="38100"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16" name="Line 825"/>
            <p:cNvSpPr>
              <a:spLocks noChangeShapeType="1"/>
            </p:cNvSpPr>
            <p:nvPr/>
          </p:nvSpPr>
          <p:spPr bwMode="auto">
            <a:xfrm>
              <a:off x="6186488" y="2682875"/>
              <a:ext cx="39687"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17" name="Line 826"/>
            <p:cNvSpPr>
              <a:spLocks noChangeShapeType="1"/>
            </p:cNvSpPr>
            <p:nvPr/>
          </p:nvSpPr>
          <p:spPr bwMode="auto">
            <a:xfrm>
              <a:off x="6180138" y="2682875"/>
              <a:ext cx="6350"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18" name="Line 827"/>
            <p:cNvSpPr>
              <a:spLocks noChangeShapeType="1"/>
            </p:cNvSpPr>
            <p:nvPr/>
          </p:nvSpPr>
          <p:spPr bwMode="auto">
            <a:xfrm flipV="1">
              <a:off x="6264275" y="2733675"/>
              <a:ext cx="0" cy="15875"/>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19" name="Line 828"/>
            <p:cNvSpPr>
              <a:spLocks noChangeShapeType="1"/>
            </p:cNvSpPr>
            <p:nvPr/>
          </p:nvSpPr>
          <p:spPr bwMode="auto">
            <a:xfrm flipV="1">
              <a:off x="6264275" y="2716213"/>
              <a:ext cx="0" cy="17463"/>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20" name="Line 829"/>
            <p:cNvSpPr>
              <a:spLocks noChangeShapeType="1"/>
            </p:cNvSpPr>
            <p:nvPr/>
          </p:nvSpPr>
          <p:spPr bwMode="auto">
            <a:xfrm>
              <a:off x="6226175" y="2733675"/>
              <a:ext cx="38100"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21" name="Line 830"/>
            <p:cNvSpPr>
              <a:spLocks noChangeShapeType="1"/>
            </p:cNvSpPr>
            <p:nvPr/>
          </p:nvSpPr>
          <p:spPr bwMode="auto">
            <a:xfrm>
              <a:off x="6264275" y="2733675"/>
              <a:ext cx="39687"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22" name="Line 831"/>
            <p:cNvSpPr>
              <a:spLocks noChangeShapeType="1"/>
            </p:cNvSpPr>
            <p:nvPr/>
          </p:nvSpPr>
          <p:spPr bwMode="auto">
            <a:xfrm>
              <a:off x="6257925" y="2733675"/>
              <a:ext cx="6350"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23" name="Line 832"/>
            <p:cNvSpPr>
              <a:spLocks noChangeShapeType="1"/>
            </p:cNvSpPr>
            <p:nvPr/>
          </p:nvSpPr>
          <p:spPr bwMode="auto">
            <a:xfrm flipV="1">
              <a:off x="6343650" y="2679700"/>
              <a:ext cx="0" cy="17463"/>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24" name="Line 833"/>
            <p:cNvSpPr>
              <a:spLocks noChangeShapeType="1"/>
            </p:cNvSpPr>
            <p:nvPr/>
          </p:nvSpPr>
          <p:spPr bwMode="auto">
            <a:xfrm flipV="1">
              <a:off x="6343650" y="2662238"/>
              <a:ext cx="0" cy="17463"/>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25" name="Line 834"/>
            <p:cNvSpPr>
              <a:spLocks noChangeShapeType="1"/>
            </p:cNvSpPr>
            <p:nvPr/>
          </p:nvSpPr>
          <p:spPr bwMode="auto">
            <a:xfrm>
              <a:off x="6303963" y="2679700"/>
              <a:ext cx="39687"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26" name="Line 835"/>
            <p:cNvSpPr>
              <a:spLocks noChangeShapeType="1"/>
            </p:cNvSpPr>
            <p:nvPr/>
          </p:nvSpPr>
          <p:spPr bwMode="auto">
            <a:xfrm>
              <a:off x="6343650" y="2679700"/>
              <a:ext cx="38100"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27" name="Line 836"/>
            <p:cNvSpPr>
              <a:spLocks noChangeShapeType="1"/>
            </p:cNvSpPr>
            <p:nvPr/>
          </p:nvSpPr>
          <p:spPr bwMode="auto">
            <a:xfrm>
              <a:off x="6335713" y="2679700"/>
              <a:ext cx="7937"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28" name="Line 837"/>
            <p:cNvSpPr>
              <a:spLocks noChangeShapeType="1"/>
            </p:cNvSpPr>
            <p:nvPr/>
          </p:nvSpPr>
          <p:spPr bwMode="auto">
            <a:xfrm flipV="1">
              <a:off x="6421438" y="2741613"/>
              <a:ext cx="0" cy="15875"/>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29" name="Line 838"/>
            <p:cNvSpPr>
              <a:spLocks noChangeShapeType="1"/>
            </p:cNvSpPr>
            <p:nvPr/>
          </p:nvSpPr>
          <p:spPr bwMode="auto">
            <a:xfrm flipV="1">
              <a:off x="6421438" y="2724150"/>
              <a:ext cx="0" cy="17463"/>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30" name="Line 839"/>
            <p:cNvSpPr>
              <a:spLocks noChangeShapeType="1"/>
            </p:cNvSpPr>
            <p:nvPr/>
          </p:nvSpPr>
          <p:spPr bwMode="auto">
            <a:xfrm>
              <a:off x="6381750" y="2741613"/>
              <a:ext cx="39687"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31" name="Line 840"/>
            <p:cNvSpPr>
              <a:spLocks noChangeShapeType="1"/>
            </p:cNvSpPr>
            <p:nvPr/>
          </p:nvSpPr>
          <p:spPr bwMode="auto">
            <a:xfrm>
              <a:off x="6421438" y="2741613"/>
              <a:ext cx="38100"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32" name="Line 841"/>
            <p:cNvSpPr>
              <a:spLocks noChangeShapeType="1"/>
            </p:cNvSpPr>
            <p:nvPr/>
          </p:nvSpPr>
          <p:spPr bwMode="auto">
            <a:xfrm>
              <a:off x="6415088" y="2741613"/>
              <a:ext cx="6350"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33" name="Line 842"/>
            <p:cNvSpPr>
              <a:spLocks noChangeShapeType="1"/>
            </p:cNvSpPr>
            <p:nvPr/>
          </p:nvSpPr>
          <p:spPr bwMode="auto">
            <a:xfrm flipV="1">
              <a:off x="6499225" y="2770188"/>
              <a:ext cx="0" cy="17463"/>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34" name="Line 843"/>
            <p:cNvSpPr>
              <a:spLocks noChangeShapeType="1"/>
            </p:cNvSpPr>
            <p:nvPr/>
          </p:nvSpPr>
          <p:spPr bwMode="auto">
            <a:xfrm flipV="1">
              <a:off x="6499225" y="2754313"/>
              <a:ext cx="0" cy="15875"/>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35" name="Line 844"/>
            <p:cNvSpPr>
              <a:spLocks noChangeShapeType="1"/>
            </p:cNvSpPr>
            <p:nvPr/>
          </p:nvSpPr>
          <p:spPr bwMode="auto">
            <a:xfrm>
              <a:off x="6459538" y="2770188"/>
              <a:ext cx="39687"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36" name="Line 845"/>
            <p:cNvSpPr>
              <a:spLocks noChangeShapeType="1"/>
            </p:cNvSpPr>
            <p:nvPr/>
          </p:nvSpPr>
          <p:spPr bwMode="auto">
            <a:xfrm>
              <a:off x="6499225" y="2770188"/>
              <a:ext cx="38100"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37" name="Line 846"/>
            <p:cNvSpPr>
              <a:spLocks noChangeShapeType="1"/>
            </p:cNvSpPr>
            <p:nvPr/>
          </p:nvSpPr>
          <p:spPr bwMode="auto">
            <a:xfrm>
              <a:off x="6492875" y="2770188"/>
              <a:ext cx="6350"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38" name="Line 847"/>
            <p:cNvSpPr>
              <a:spLocks noChangeShapeType="1"/>
            </p:cNvSpPr>
            <p:nvPr/>
          </p:nvSpPr>
          <p:spPr bwMode="auto">
            <a:xfrm flipV="1">
              <a:off x="6577013" y="2762250"/>
              <a:ext cx="0" cy="15875"/>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39" name="Line 848"/>
            <p:cNvSpPr>
              <a:spLocks noChangeShapeType="1"/>
            </p:cNvSpPr>
            <p:nvPr/>
          </p:nvSpPr>
          <p:spPr bwMode="auto">
            <a:xfrm flipV="1">
              <a:off x="6577013" y="2744788"/>
              <a:ext cx="0" cy="17463"/>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40" name="Line 849"/>
            <p:cNvSpPr>
              <a:spLocks noChangeShapeType="1"/>
            </p:cNvSpPr>
            <p:nvPr/>
          </p:nvSpPr>
          <p:spPr bwMode="auto">
            <a:xfrm>
              <a:off x="6537325" y="2762250"/>
              <a:ext cx="39687"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41" name="Line 850"/>
            <p:cNvSpPr>
              <a:spLocks noChangeShapeType="1"/>
            </p:cNvSpPr>
            <p:nvPr/>
          </p:nvSpPr>
          <p:spPr bwMode="auto">
            <a:xfrm>
              <a:off x="6577013" y="2762250"/>
              <a:ext cx="39687"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42" name="Line 851"/>
            <p:cNvSpPr>
              <a:spLocks noChangeShapeType="1"/>
            </p:cNvSpPr>
            <p:nvPr/>
          </p:nvSpPr>
          <p:spPr bwMode="auto">
            <a:xfrm>
              <a:off x="6570663" y="2762250"/>
              <a:ext cx="6350"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43" name="Line 852"/>
            <p:cNvSpPr>
              <a:spLocks noChangeShapeType="1"/>
            </p:cNvSpPr>
            <p:nvPr/>
          </p:nvSpPr>
          <p:spPr bwMode="auto">
            <a:xfrm flipV="1">
              <a:off x="6654800" y="2747963"/>
              <a:ext cx="0" cy="15875"/>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44" name="Line 853"/>
            <p:cNvSpPr>
              <a:spLocks noChangeShapeType="1"/>
            </p:cNvSpPr>
            <p:nvPr/>
          </p:nvSpPr>
          <p:spPr bwMode="auto">
            <a:xfrm flipV="1">
              <a:off x="6654800" y="2730500"/>
              <a:ext cx="0" cy="17463"/>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45" name="Line 854"/>
            <p:cNvSpPr>
              <a:spLocks noChangeShapeType="1"/>
            </p:cNvSpPr>
            <p:nvPr/>
          </p:nvSpPr>
          <p:spPr bwMode="auto">
            <a:xfrm>
              <a:off x="6616700" y="2747963"/>
              <a:ext cx="38100"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46" name="Line 855"/>
            <p:cNvSpPr>
              <a:spLocks noChangeShapeType="1"/>
            </p:cNvSpPr>
            <p:nvPr/>
          </p:nvSpPr>
          <p:spPr bwMode="auto">
            <a:xfrm>
              <a:off x="6654800" y="2747963"/>
              <a:ext cx="39687"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47" name="Line 856"/>
            <p:cNvSpPr>
              <a:spLocks noChangeShapeType="1"/>
            </p:cNvSpPr>
            <p:nvPr/>
          </p:nvSpPr>
          <p:spPr bwMode="auto">
            <a:xfrm>
              <a:off x="6648450" y="2747963"/>
              <a:ext cx="6350"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48" name="Line 857"/>
            <p:cNvSpPr>
              <a:spLocks noChangeShapeType="1"/>
            </p:cNvSpPr>
            <p:nvPr/>
          </p:nvSpPr>
          <p:spPr bwMode="auto">
            <a:xfrm flipV="1">
              <a:off x="6732588" y="2768600"/>
              <a:ext cx="0" cy="17463"/>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49" name="Line 858"/>
            <p:cNvSpPr>
              <a:spLocks noChangeShapeType="1"/>
            </p:cNvSpPr>
            <p:nvPr/>
          </p:nvSpPr>
          <p:spPr bwMode="auto">
            <a:xfrm flipV="1">
              <a:off x="6732588" y="2752725"/>
              <a:ext cx="0" cy="15875"/>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50" name="Line 859"/>
            <p:cNvSpPr>
              <a:spLocks noChangeShapeType="1"/>
            </p:cNvSpPr>
            <p:nvPr/>
          </p:nvSpPr>
          <p:spPr bwMode="auto">
            <a:xfrm>
              <a:off x="6694488" y="2768600"/>
              <a:ext cx="38100"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51" name="Line 860"/>
            <p:cNvSpPr>
              <a:spLocks noChangeShapeType="1"/>
            </p:cNvSpPr>
            <p:nvPr/>
          </p:nvSpPr>
          <p:spPr bwMode="auto">
            <a:xfrm>
              <a:off x="6732588" y="2768600"/>
              <a:ext cx="39687"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52" name="Line 861"/>
            <p:cNvSpPr>
              <a:spLocks noChangeShapeType="1"/>
            </p:cNvSpPr>
            <p:nvPr/>
          </p:nvSpPr>
          <p:spPr bwMode="auto">
            <a:xfrm>
              <a:off x="6726238" y="2768600"/>
              <a:ext cx="6350"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53" name="Line 862"/>
            <p:cNvSpPr>
              <a:spLocks noChangeShapeType="1"/>
            </p:cNvSpPr>
            <p:nvPr/>
          </p:nvSpPr>
          <p:spPr bwMode="auto">
            <a:xfrm flipV="1">
              <a:off x="6811963" y="2867025"/>
              <a:ext cx="0" cy="15875"/>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54" name="Line 863"/>
            <p:cNvSpPr>
              <a:spLocks noChangeShapeType="1"/>
            </p:cNvSpPr>
            <p:nvPr/>
          </p:nvSpPr>
          <p:spPr bwMode="auto">
            <a:xfrm flipV="1">
              <a:off x="6811963" y="2851150"/>
              <a:ext cx="0" cy="15875"/>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55" name="Line 864"/>
            <p:cNvSpPr>
              <a:spLocks noChangeShapeType="1"/>
            </p:cNvSpPr>
            <p:nvPr/>
          </p:nvSpPr>
          <p:spPr bwMode="auto">
            <a:xfrm>
              <a:off x="6772275" y="2867025"/>
              <a:ext cx="39687"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56" name="Line 865"/>
            <p:cNvSpPr>
              <a:spLocks noChangeShapeType="1"/>
            </p:cNvSpPr>
            <p:nvPr/>
          </p:nvSpPr>
          <p:spPr bwMode="auto">
            <a:xfrm>
              <a:off x="6811963" y="2867025"/>
              <a:ext cx="38100"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57" name="Line 866"/>
            <p:cNvSpPr>
              <a:spLocks noChangeShapeType="1"/>
            </p:cNvSpPr>
            <p:nvPr/>
          </p:nvSpPr>
          <p:spPr bwMode="auto">
            <a:xfrm>
              <a:off x="6804025" y="2867025"/>
              <a:ext cx="7937"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58" name="Line 867"/>
            <p:cNvSpPr>
              <a:spLocks noChangeShapeType="1"/>
            </p:cNvSpPr>
            <p:nvPr/>
          </p:nvSpPr>
          <p:spPr bwMode="auto">
            <a:xfrm flipV="1">
              <a:off x="6889750" y="3025775"/>
              <a:ext cx="0" cy="15875"/>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59" name="Line 868"/>
            <p:cNvSpPr>
              <a:spLocks noChangeShapeType="1"/>
            </p:cNvSpPr>
            <p:nvPr/>
          </p:nvSpPr>
          <p:spPr bwMode="auto">
            <a:xfrm flipV="1">
              <a:off x="6889750" y="3011488"/>
              <a:ext cx="0" cy="142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60" name="Line 869"/>
            <p:cNvSpPr>
              <a:spLocks noChangeShapeType="1"/>
            </p:cNvSpPr>
            <p:nvPr/>
          </p:nvSpPr>
          <p:spPr bwMode="auto">
            <a:xfrm>
              <a:off x="6850063" y="3025775"/>
              <a:ext cx="39687"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61" name="Line 870"/>
            <p:cNvSpPr>
              <a:spLocks noChangeShapeType="1"/>
            </p:cNvSpPr>
            <p:nvPr/>
          </p:nvSpPr>
          <p:spPr bwMode="auto">
            <a:xfrm>
              <a:off x="6889750" y="3025775"/>
              <a:ext cx="38100"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62" name="Line 871"/>
            <p:cNvSpPr>
              <a:spLocks noChangeShapeType="1"/>
            </p:cNvSpPr>
            <p:nvPr/>
          </p:nvSpPr>
          <p:spPr bwMode="auto">
            <a:xfrm>
              <a:off x="6881813" y="3025775"/>
              <a:ext cx="7937"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63" name="Line 872"/>
            <p:cNvSpPr>
              <a:spLocks noChangeShapeType="1"/>
            </p:cNvSpPr>
            <p:nvPr/>
          </p:nvSpPr>
          <p:spPr bwMode="auto">
            <a:xfrm flipV="1">
              <a:off x="6967538" y="3416300"/>
              <a:ext cx="0" cy="142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64" name="Line 873"/>
            <p:cNvSpPr>
              <a:spLocks noChangeShapeType="1"/>
            </p:cNvSpPr>
            <p:nvPr/>
          </p:nvSpPr>
          <p:spPr bwMode="auto">
            <a:xfrm flipV="1">
              <a:off x="6967538" y="3403600"/>
              <a:ext cx="0" cy="1270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65" name="Line 874"/>
            <p:cNvSpPr>
              <a:spLocks noChangeShapeType="1"/>
            </p:cNvSpPr>
            <p:nvPr/>
          </p:nvSpPr>
          <p:spPr bwMode="auto">
            <a:xfrm>
              <a:off x="6927850" y="3416300"/>
              <a:ext cx="39687"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66" name="Line 875"/>
            <p:cNvSpPr>
              <a:spLocks noChangeShapeType="1"/>
            </p:cNvSpPr>
            <p:nvPr/>
          </p:nvSpPr>
          <p:spPr bwMode="auto">
            <a:xfrm>
              <a:off x="6967538" y="3416300"/>
              <a:ext cx="38100"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67" name="Line 876"/>
            <p:cNvSpPr>
              <a:spLocks noChangeShapeType="1"/>
            </p:cNvSpPr>
            <p:nvPr/>
          </p:nvSpPr>
          <p:spPr bwMode="auto">
            <a:xfrm>
              <a:off x="6961188" y="3416300"/>
              <a:ext cx="6350"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68" name="Line 877"/>
            <p:cNvSpPr>
              <a:spLocks noChangeShapeType="1"/>
            </p:cNvSpPr>
            <p:nvPr/>
          </p:nvSpPr>
          <p:spPr bwMode="auto">
            <a:xfrm flipV="1">
              <a:off x="7045325" y="4054475"/>
              <a:ext cx="0" cy="9525"/>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69" name="Line 878"/>
            <p:cNvSpPr>
              <a:spLocks noChangeShapeType="1"/>
            </p:cNvSpPr>
            <p:nvPr/>
          </p:nvSpPr>
          <p:spPr bwMode="auto">
            <a:xfrm flipV="1">
              <a:off x="7045325" y="4044950"/>
              <a:ext cx="0" cy="9525"/>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70" name="Line 879"/>
            <p:cNvSpPr>
              <a:spLocks noChangeShapeType="1"/>
            </p:cNvSpPr>
            <p:nvPr/>
          </p:nvSpPr>
          <p:spPr bwMode="auto">
            <a:xfrm>
              <a:off x="7005638" y="4054475"/>
              <a:ext cx="39687"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71" name="Line 880"/>
            <p:cNvSpPr>
              <a:spLocks noChangeShapeType="1"/>
            </p:cNvSpPr>
            <p:nvPr/>
          </p:nvSpPr>
          <p:spPr bwMode="auto">
            <a:xfrm>
              <a:off x="7045325" y="4054475"/>
              <a:ext cx="38100"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72" name="Line 881"/>
            <p:cNvSpPr>
              <a:spLocks noChangeShapeType="1"/>
            </p:cNvSpPr>
            <p:nvPr/>
          </p:nvSpPr>
          <p:spPr bwMode="auto">
            <a:xfrm>
              <a:off x="7038975" y="4054475"/>
              <a:ext cx="6350"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73" name="Line 882"/>
            <p:cNvSpPr>
              <a:spLocks noChangeShapeType="1"/>
            </p:cNvSpPr>
            <p:nvPr/>
          </p:nvSpPr>
          <p:spPr bwMode="auto">
            <a:xfrm flipV="1">
              <a:off x="7123113" y="4603750"/>
              <a:ext cx="0" cy="3175"/>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74" name="Line 883"/>
            <p:cNvSpPr>
              <a:spLocks noChangeShapeType="1"/>
            </p:cNvSpPr>
            <p:nvPr/>
          </p:nvSpPr>
          <p:spPr bwMode="auto">
            <a:xfrm flipV="1">
              <a:off x="7123113" y="4600575"/>
              <a:ext cx="0" cy="3175"/>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75" name="Line 884"/>
            <p:cNvSpPr>
              <a:spLocks noChangeShapeType="1"/>
            </p:cNvSpPr>
            <p:nvPr/>
          </p:nvSpPr>
          <p:spPr bwMode="auto">
            <a:xfrm>
              <a:off x="7083425" y="4603750"/>
              <a:ext cx="39687"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76" name="Line 885"/>
            <p:cNvSpPr>
              <a:spLocks noChangeShapeType="1"/>
            </p:cNvSpPr>
            <p:nvPr/>
          </p:nvSpPr>
          <p:spPr bwMode="auto">
            <a:xfrm>
              <a:off x="7123113" y="4603750"/>
              <a:ext cx="39687"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77" name="Line 886"/>
            <p:cNvSpPr>
              <a:spLocks noChangeShapeType="1"/>
            </p:cNvSpPr>
            <p:nvPr/>
          </p:nvSpPr>
          <p:spPr bwMode="auto">
            <a:xfrm>
              <a:off x="7116763" y="4603750"/>
              <a:ext cx="6350"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78" name="Line 887"/>
            <p:cNvSpPr>
              <a:spLocks noChangeShapeType="1"/>
            </p:cNvSpPr>
            <p:nvPr/>
          </p:nvSpPr>
          <p:spPr bwMode="auto">
            <a:xfrm>
              <a:off x="7194550" y="4676775"/>
              <a:ext cx="6350"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79" name="Line 888"/>
            <p:cNvSpPr>
              <a:spLocks noChangeShapeType="1"/>
            </p:cNvSpPr>
            <p:nvPr/>
          </p:nvSpPr>
          <p:spPr bwMode="auto">
            <a:xfrm>
              <a:off x="7272338" y="4676775"/>
              <a:ext cx="6350"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80" name="Line 889"/>
            <p:cNvSpPr>
              <a:spLocks noChangeShapeType="1"/>
            </p:cNvSpPr>
            <p:nvPr/>
          </p:nvSpPr>
          <p:spPr bwMode="auto">
            <a:xfrm>
              <a:off x="7350125" y="4676775"/>
              <a:ext cx="6350"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81" name="Line 890"/>
            <p:cNvSpPr>
              <a:spLocks noChangeShapeType="1"/>
            </p:cNvSpPr>
            <p:nvPr/>
          </p:nvSpPr>
          <p:spPr bwMode="auto">
            <a:xfrm>
              <a:off x="7427913" y="4676775"/>
              <a:ext cx="7937"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82" name="Line 891"/>
            <p:cNvSpPr>
              <a:spLocks noChangeShapeType="1"/>
            </p:cNvSpPr>
            <p:nvPr/>
          </p:nvSpPr>
          <p:spPr bwMode="auto">
            <a:xfrm>
              <a:off x="7507288" y="4676775"/>
              <a:ext cx="6350"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83" name="Line 892"/>
            <p:cNvSpPr>
              <a:spLocks noChangeShapeType="1"/>
            </p:cNvSpPr>
            <p:nvPr/>
          </p:nvSpPr>
          <p:spPr bwMode="auto">
            <a:xfrm>
              <a:off x="7585075" y="4676775"/>
              <a:ext cx="6350"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84" name="Line 893"/>
            <p:cNvSpPr>
              <a:spLocks noChangeShapeType="1"/>
            </p:cNvSpPr>
            <p:nvPr/>
          </p:nvSpPr>
          <p:spPr bwMode="auto">
            <a:xfrm>
              <a:off x="7662863" y="4676775"/>
              <a:ext cx="6350"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85" name="Line 894"/>
            <p:cNvSpPr>
              <a:spLocks noChangeShapeType="1"/>
            </p:cNvSpPr>
            <p:nvPr/>
          </p:nvSpPr>
          <p:spPr bwMode="auto">
            <a:xfrm>
              <a:off x="7740650" y="4676775"/>
              <a:ext cx="6350"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86" name="Line 895"/>
            <p:cNvSpPr>
              <a:spLocks noChangeShapeType="1"/>
            </p:cNvSpPr>
            <p:nvPr/>
          </p:nvSpPr>
          <p:spPr bwMode="auto">
            <a:xfrm>
              <a:off x="7818438" y="4676775"/>
              <a:ext cx="6350"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87" name="Line 896"/>
            <p:cNvSpPr>
              <a:spLocks noChangeShapeType="1"/>
            </p:cNvSpPr>
            <p:nvPr/>
          </p:nvSpPr>
          <p:spPr bwMode="auto">
            <a:xfrm>
              <a:off x="7896225" y="4676775"/>
              <a:ext cx="7937"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88" name="Line 897"/>
            <p:cNvSpPr>
              <a:spLocks noChangeShapeType="1"/>
            </p:cNvSpPr>
            <p:nvPr/>
          </p:nvSpPr>
          <p:spPr bwMode="auto">
            <a:xfrm>
              <a:off x="7975600" y="4676775"/>
              <a:ext cx="6350"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89" name="Line 898"/>
            <p:cNvSpPr>
              <a:spLocks noChangeShapeType="1"/>
            </p:cNvSpPr>
            <p:nvPr/>
          </p:nvSpPr>
          <p:spPr bwMode="auto">
            <a:xfrm>
              <a:off x="8053388" y="4676775"/>
              <a:ext cx="6350"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90" name="Line 899"/>
            <p:cNvSpPr>
              <a:spLocks noChangeShapeType="1"/>
            </p:cNvSpPr>
            <p:nvPr/>
          </p:nvSpPr>
          <p:spPr bwMode="auto">
            <a:xfrm>
              <a:off x="8131175" y="4676775"/>
              <a:ext cx="6350"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91" name="Line 900"/>
            <p:cNvSpPr>
              <a:spLocks noChangeShapeType="1"/>
            </p:cNvSpPr>
            <p:nvPr/>
          </p:nvSpPr>
          <p:spPr bwMode="auto">
            <a:xfrm>
              <a:off x="5056188" y="4676775"/>
              <a:ext cx="3121025"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92" name="Line 901"/>
            <p:cNvSpPr>
              <a:spLocks noChangeShapeType="1"/>
            </p:cNvSpPr>
            <p:nvPr/>
          </p:nvSpPr>
          <p:spPr bwMode="auto">
            <a:xfrm>
              <a:off x="5056188" y="4637088"/>
              <a:ext cx="0" cy="39688"/>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93" name="Line 902"/>
            <p:cNvSpPr>
              <a:spLocks noChangeShapeType="1"/>
            </p:cNvSpPr>
            <p:nvPr/>
          </p:nvSpPr>
          <p:spPr bwMode="auto">
            <a:xfrm>
              <a:off x="5151438" y="4657725"/>
              <a:ext cx="0" cy="1905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94" name="Line 903"/>
            <p:cNvSpPr>
              <a:spLocks noChangeShapeType="1"/>
            </p:cNvSpPr>
            <p:nvPr/>
          </p:nvSpPr>
          <p:spPr bwMode="auto">
            <a:xfrm>
              <a:off x="5248275" y="4657725"/>
              <a:ext cx="0" cy="1905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95" name="Line 904"/>
            <p:cNvSpPr>
              <a:spLocks noChangeShapeType="1"/>
            </p:cNvSpPr>
            <p:nvPr/>
          </p:nvSpPr>
          <p:spPr bwMode="auto">
            <a:xfrm>
              <a:off x="5343525" y="4657725"/>
              <a:ext cx="0" cy="1905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96" name="Line 905"/>
            <p:cNvSpPr>
              <a:spLocks noChangeShapeType="1"/>
            </p:cNvSpPr>
            <p:nvPr/>
          </p:nvSpPr>
          <p:spPr bwMode="auto">
            <a:xfrm>
              <a:off x="5440363" y="4657725"/>
              <a:ext cx="0" cy="1905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97" name="Line 906"/>
            <p:cNvSpPr>
              <a:spLocks noChangeShapeType="1"/>
            </p:cNvSpPr>
            <p:nvPr/>
          </p:nvSpPr>
          <p:spPr bwMode="auto">
            <a:xfrm>
              <a:off x="5535613" y="4637088"/>
              <a:ext cx="0" cy="39688"/>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98" name="Line 907"/>
            <p:cNvSpPr>
              <a:spLocks noChangeShapeType="1"/>
            </p:cNvSpPr>
            <p:nvPr/>
          </p:nvSpPr>
          <p:spPr bwMode="auto">
            <a:xfrm>
              <a:off x="5632450" y="4657725"/>
              <a:ext cx="0" cy="1905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99" name="Line 908"/>
            <p:cNvSpPr>
              <a:spLocks noChangeShapeType="1"/>
            </p:cNvSpPr>
            <p:nvPr/>
          </p:nvSpPr>
          <p:spPr bwMode="auto">
            <a:xfrm>
              <a:off x="5727700" y="4657725"/>
              <a:ext cx="0" cy="1905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00" name="Line 909"/>
            <p:cNvSpPr>
              <a:spLocks noChangeShapeType="1"/>
            </p:cNvSpPr>
            <p:nvPr/>
          </p:nvSpPr>
          <p:spPr bwMode="auto">
            <a:xfrm>
              <a:off x="5824538" y="4657725"/>
              <a:ext cx="0" cy="1905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01" name="Line 910"/>
            <p:cNvSpPr>
              <a:spLocks noChangeShapeType="1"/>
            </p:cNvSpPr>
            <p:nvPr/>
          </p:nvSpPr>
          <p:spPr bwMode="auto">
            <a:xfrm>
              <a:off x="5919788" y="4657725"/>
              <a:ext cx="0" cy="1905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02" name="Line 911"/>
            <p:cNvSpPr>
              <a:spLocks noChangeShapeType="1"/>
            </p:cNvSpPr>
            <p:nvPr/>
          </p:nvSpPr>
          <p:spPr bwMode="auto">
            <a:xfrm>
              <a:off x="6016625" y="4637088"/>
              <a:ext cx="0" cy="39688"/>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03" name="Line 912"/>
            <p:cNvSpPr>
              <a:spLocks noChangeShapeType="1"/>
            </p:cNvSpPr>
            <p:nvPr/>
          </p:nvSpPr>
          <p:spPr bwMode="auto">
            <a:xfrm>
              <a:off x="6111875" y="4657725"/>
              <a:ext cx="0" cy="1905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04" name="Line 913"/>
            <p:cNvSpPr>
              <a:spLocks noChangeShapeType="1"/>
            </p:cNvSpPr>
            <p:nvPr/>
          </p:nvSpPr>
          <p:spPr bwMode="auto">
            <a:xfrm>
              <a:off x="6207125" y="4657725"/>
              <a:ext cx="0" cy="1905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05" name="Line 914"/>
            <p:cNvSpPr>
              <a:spLocks noChangeShapeType="1"/>
            </p:cNvSpPr>
            <p:nvPr/>
          </p:nvSpPr>
          <p:spPr bwMode="auto">
            <a:xfrm>
              <a:off x="6303963" y="4657725"/>
              <a:ext cx="0" cy="1905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06" name="Line 915"/>
            <p:cNvSpPr>
              <a:spLocks noChangeShapeType="1"/>
            </p:cNvSpPr>
            <p:nvPr/>
          </p:nvSpPr>
          <p:spPr bwMode="auto">
            <a:xfrm>
              <a:off x="6399213" y="4657725"/>
              <a:ext cx="0" cy="1905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07" name="Line 916"/>
            <p:cNvSpPr>
              <a:spLocks noChangeShapeType="1"/>
            </p:cNvSpPr>
            <p:nvPr/>
          </p:nvSpPr>
          <p:spPr bwMode="auto">
            <a:xfrm>
              <a:off x="6496050" y="4637088"/>
              <a:ext cx="0" cy="39688"/>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08" name="Line 917"/>
            <p:cNvSpPr>
              <a:spLocks noChangeShapeType="1"/>
            </p:cNvSpPr>
            <p:nvPr/>
          </p:nvSpPr>
          <p:spPr bwMode="auto">
            <a:xfrm>
              <a:off x="6591300" y="4657725"/>
              <a:ext cx="0" cy="1905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09" name="Line 918"/>
            <p:cNvSpPr>
              <a:spLocks noChangeShapeType="1"/>
            </p:cNvSpPr>
            <p:nvPr/>
          </p:nvSpPr>
          <p:spPr bwMode="auto">
            <a:xfrm>
              <a:off x="6688138" y="4657725"/>
              <a:ext cx="0" cy="1905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10" name="Line 919"/>
            <p:cNvSpPr>
              <a:spLocks noChangeShapeType="1"/>
            </p:cNvSpPr>
            <p:nvPr/>
          </p:nvSpPr>
          <p:spPr bwMode="auto">
            <a:xfrm>
              <a:off x="6783388" y="4657725"/>
              <a:ext cx="0" cy="1905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11" name="Line 920"/>
            <p:cNvSpPr>
              <a:spLocks noChangeShapeType="1"/>
            </p:cNvSpPr>
            <p:nvPr/>
          </p:nvSpPr>
          <p:spPr bwMode="auto">
            <a:xfrm>
              <a:off x="6880225" y="4657725"/>
              <a:ext cx="0" cy="1905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12" name="Line 921"/>
            <p:cNvSpPr>
              <a:spLocks noChangeShapeType="1"/>
            </p:cNvSpPr>
            <p:nvPr/>
          </p:nvSpPr>
          <p:spPr bwMode="auto">
            <a:xfrm>
              <a:off x="6975475" y="4637088"/>
              <a:ext cx="0" cy="39688"/>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13" name="Line 922"/>
            <p:cNvSpPr>
              <a:spLocks noChangeShapeType="1"/>
            </p:cNvSpPr>
            <p:nvPr/>
          </p:nvSpPr>
          <p:spPr bwMode="auto">
            <a:xfrm>
              <a:off x="7072313" y="4657725"/>
              <a:ext cx="0" cy="1905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14" name="Line 923"/>
            <p:cNvSpPr>
              <a:spLocks noChangeShapeType="1"/>
            </p:cNvSpPr>
            <p:nvPr/>
          </p:nvSpPr>
          <p:spPr bwMode="auto">
            <a:xfrm>
              <a:off x="7167563" y="4657725"/>
              <a:ext cx="0" cy="1905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15" name="Line 924"/>
            <p:cNvSpPr>
              <a:spLocks noChangeShapeType="1"/>
            </p:cNvSpPr>
            <p:nvPr/>
          </p:nvSpPr>
          <p:spPr bwMode="auto">
            <a:xfrm>
              <a:off x="7264400" y="4657725"/>
              <a:ext cx="0" cy="1905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16" name="Line 925"/>
            <p:cNvSpPr>
              <a:spLocks noChangeShapeType="1"/>
            </p:cNvSpPr>
            <p:nvPr/>
          </p:nvSpPr>
          <p:spPr bwMode="auto">
            <a:xfrm>
              <a:off x="7359650" y="4657725"/>
              <a:ext cx="0" cy="1905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17" name="Line 926"/>
            <p:cNvSpPr>
              <a:spLocks noChangeShapeType="1"/>
            </p:cNvSpPr>
            <p:nvPr/>
          </p:nvSpPr>
          <p:spPr bwMode="auto">
            <a:xfrm>
              <a:off x="7456488" y="4637088"/>
              <a:ext cx="0" cy="39688"/>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18" name="Line 927"/>
            <p:cNvSpPr>
              <a:spLocks noChangeShapeType="1"/>
            </p:cNvSpPr>
            <p:nvPr/>
          </p:nvSpPr>
          <p:spPr bwMode="auto">
            <a:xfrm>
              <a:off x="7551738" y="4657725"/>
              <a:ext cx="0" cy="1905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19" name="Line 928"/>
            <p:cNvSpPr>
              <a:spLocks noChangeShapeType="1"/>
            </p:cNvSpPr>
            <p:nvPr/>
          </p:nvSpPr>
          <p:spPr bwMode="auto">
            <a:xfrm>
              <a:off x="7648575" y="4657725"/>
              <a:ext cx="0" cy="1905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20" name="Line 929"/>
            <p:cNvSpPr>
              <a:spLocks noChangeShapeType="1"/>
            </p:cNvSpPr>
            <p:nvPr/>
          </p:nvSpPr>
          <p:spPr bwMode="auto">
            <a:xfrm>
              <a:off x="7743825" y="4657725"/>
              <a:ext cx="0" cy="1905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21" name="Line 930"/>
            <p:cNvSpPr>
              <a:spLocks noChangeShapeType="1"/>
            </p:cNvSpPr>
            <p:nvPr/>
          </p:nvSpPr>
          <p:spPr bwMode="auto">
            <a:xfrm>
              <a:off x="7840663" y="4657725"/>
              <a:ext cx="0" cy="1905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22" name="Line 931"/>
            <p:cNvSpPr>
              <a:spLocks noChangeShapeType="1"/>
            </p:cNvSpPr>
            <p:nvPr/>
          </p:nvSpPr>
          <p:spPr bwMode="auto">
            <a:xfrm>
              <a:off x="7935913" y="4637088"/>
              <a:ext cx="0" cy="39688"/>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23" name="Line 932"/>
            <p:cNvSpPr>
              <a:spLocks noChangeShapeType="1"/>
            </p:cNvSpPr>
            <p:nvPr/>
          </p:nvSpPr>
          <p:spPr bwMode="auto">
            <a:xfrm>
              <a:off x="7935913" y="4637088"/>
              <a:ext cx="0" cy="39688"/>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24" name="Line 933"/>
            <p:cNvSpPr>
              <a:spLocks noChangeShapeType="1"/>
            </p:cNvSpPr>
            <p:nvPr/>
          </p:nvSpPr>
          <p:spPr bwMode="auto">
            <a:xfrm>
              <a:off x="8032750" y="4657725"/>
              <a:ext cx="0" cy="1905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25" name="Line 934"/>
            <p:cNvSpPr>
              <a:spLocks noChangeShapeType="1"/>
            </p:cNvSpPr>
            <p:nvPr/>
          </p:nvSpPr>
          <p:spPr bwMode="auto">
            <a:xfrm>
              <a:off x="8128000" y="4657725"/>
              <a:ext cx="0" cy="1905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26" name="Rectangle 935"/>
            <p:cNvSpPr>
              <a:spLocks noChangeArrowheads="1"/>
            </p:cNvSpPr>
            <p:nvPr/>
          </p:nvSpPr>
          <p:spPr bwMode="auto">
            <a:xfrm>
              <a:off x="5029200" y="4710113"/>
              <a:ext cx="13970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imes New Roman" pitchFamily="18" charset="0"/>
                  <a:cs typeface="Arial" pitchFamily="34" charset="0"/>
                </a:rPr>
                <a:t>0</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3727" name="Rectangle 936"/>
            <p:cNvSpPr>
              <a:spLocks noChangeArrowheads="1"/>
            </p:cNvSpPr>
            <p:nvPr/>
          </p:nvSpPr>
          <p:spPr bwMode="auto">
            <a:xfrm>
              <a:off x="5859463" y="4710113"/>
              <a:ext cx="407987"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imes New Roman" pitchFamily="18" charset="0"/>
                  <a:cs typeface="Arial" pitchFamily="34" charset="0"/>
                </a:rPr>
                <a:t>0.002</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3728" name="Rectangle 937"/>
            <p:cNvSpPr>
              <a:spLocks noChangeArrowheads="1"/>
            </p:cNvSpPr>
            <p:nvPr/>
          </p:nvSpPr>
          <p:spPr bwMode="auto">
            <a:xfrm>
              <a:off x="6827838" y="4710113"/>
              <a:ext cx="407987"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imes New Roman" pitchFamily="18" charset="0"/>
                  <a:cs typeface="Arial" pitchFamily="34" charset="0"/>
                </a:rPr>
                <a:t>0.004</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3729" name="Rectangle 938"/>
            <p:cNvSpPr>
              <a:spLocks noChangeArrowheads="1"/>
            </p:cNvSpPr>
            <p:nvPr/>
          </p:nvSpPr>
          <p:spPr bwMode="auto">
            <a:xfrm>
              <a:off x="7783513" y="4710113"/>
              <a:ext cx="407987"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imes New Roman" pitchFamily="18" charset="0"/>
                  <a:cs typeface="Arial" pitchFamily="34" charset="0"/>
                </a:rPr>
                <a:t>0.006</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3730" name="Line 939"/>
            <p:cNvSpPr>
              <a:spLocks noChangeShapeType="1"/>
            </p:cNvSpPr>
            <p:nvPr/>
          </p:nvSpPr>
          <p:spPr bwMode="auto">
            <a:xfrm>
              <a:off x="5056188" y="2473325"/>
              <a:ext cx="3121025"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31" name="Line 940"/>
            <p:cNvSpPr>
              <a:spLocks noChangeShapeType="1"/>
            </p:cNvSpPr>
            <p:nvPr/>
          </p:nvSpPr>
          <p:spPr bwMode="auto">
            <a:xfrm flipV="1">
              <a:off x="5056188" y="2473325"/>
              <a:ext cx="0" cy="39688"/>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32" name="Line 941"/>
            <p:cNvSpPr>
              <a:spLocks noChangeShapeType="1"/>
            </p:cNvSpPr>
            <p:nvPr/>
          </p:nvSpPr>
          <p:spPr bwMode="auto">
            <a:xfrm flipV="1">
              <a:off x="5151438" y="2473325"/>
              <a:ext cx="0" cy="20638"/>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33" name="Line 942"/>
            <p:cNvSpPr>
              <a:spLocks noChangeShapeType="1"/>
            </p:cNvSpPr>
            <p:nvPr/>
          </p:nvSpPr>
          <p:spPr bwMode="auto">
            <a:xfrm flipV="1">
              <a:off x="5248275" y="2473325"/>
              <a:ext cx="0" cy="20638"/>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34" name="Line 943"/>
            <p:cNvSpPr>
              <a:spLocks noChangeShapeType="1"/>
            </p:cNvSpPr>
            <p:nvPr/>
          </p:nvSpPr>
          <p:spPr bwMode="auto">
            <a:xfrm flipV="1">
              <a:off x="5343525" y="2473325"/>
              <a:ext cx="0" cy="20638"/>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35" name="Line 944"/>
            <p:cNvSpPr>
              <a:spLocks noChangeShapeType="1"/>
            </p:cNvSpPr>
            <p:nvPr/>
          </p:nvSpPr>
          <p:spPr bwMode="auto">
            <a:xfrm flipV="1">
              <a:off x="5440363" y="2473325"/>
              <a:ext cx="0" cy="20638"/>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36" name="Line 945"/>
            <p:cNvSpPr>
              <a:spLocks noChangeShapeType="1"/>
            </p:cNvSpPr>
            <p:nvPr/>
          </p:nvSpPr>
          <p:spPr bwMode="auto">
            <a:xfrm flipV="1">
              <a:off x="5535613" y="2473325"/>
              <a:ext cx="0" cy="39688"/>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37" name="Line 946"/>
            <p:cNvSpPr>
              <a:spLocks noChangeShapeType="1"/>
            </p:cNvSpPr>
            <p:nvPr/>
          </p:nvSpPr>
          <p:spPr bwMode="auto">
            <a:xfrm flipV="1">
              <a:off x="5632450" y="2473325"/>
              <a:ext cx="0" cy="20638"/>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38" name="Line 947"/>
            <p:cNvSpPr>
              <a:spLocks noChangeShapeType="1"/>
            </p:cNvSpPr>
            <p:nvPr/>
          </p:nvSpPr>
          <p:spPr bwMode="auto">
            <a:xfrm flipV="1">
              <a:off x="5727700" y="2473325"/>
              <a:ext cx="0" cy="20638"/>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39" name="Line 948"/>
            <p:cNvSpPr>
              <a:spLocks noChangeShapeType="1"/>
            </p:cNvSpPr>
            <p:nvPr/>
          </p:nvSpPr>
          <p:spPr bwMode="auto">
            <a:xfrm flipV="1">
              <a:off x="5824538" y="2473325"/>
              <a:ext cx="0" cy="20638"/>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40" name="Line 949"/>
            <p:cNvSpPr>
              <a:spLocks noChangeShapeType="1"/>
            </p:cNvSpPr>
            <p:nvPr/>
          </p:nvSpPr>
          <p:spPr bwMode="auto">
            <a:xfrm flipV="1">
              <a:off x="5919788" y="2473325"/>
              <a:ext cx="0" cy="20638"/>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41" name="Line 950"/>
            <p:cNvSpPr>
              <a:spLocks noChangeShapeType="1"/>
            </p:cNvSpPr>
            <p:nvPr/>
          </p:nvSpPr>
          <p:spPr bwMode="auto">
            <a:xfrm flipV="1">
              <a:off x="6016625" y="2473325"/>
              <a:ext cx="0" cy="39688"/>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42" name="Line 951"/>
            <p:cNvSpPr>
              <a:spLocks noChangeShapeType="1"/>
            </p:cNvSpPr>
            <p:nvPr/>
          </p:nvSpPr>
          <p:spPr bwMode="auto">
            <a:xfrm flipV="1">
              <a:off x="6111875" y="2473325"/>
              <a:ext cx="0" cy="20638"/>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43" name="Line 952"/>
            <p:cNvSpPr>
              <a:spLocks noChangeShapeType="1"/>
            </p:cNvSpPr>
            <p:nvPr/>
          </p:nvSpPr>
          <p:spPr bwMode="auto">
            <a:xfrm flipV="1">
              <a:off x="6207125" y="2473325"/>
              <a:ext cx="0" cy="20638"/>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44" name="Line 953"/>
            <p:cNvSpPr>
              <a:spLocks noChangeShapeType="1"/>
            </p:cNvSpPr>
            <p:nvPr/>
          </p:nvSpPr>
          <p:spPr bwMode="auto">
            <a:xfrm flipV="1">
              <a:off x="6303963" y="2473325"/>
              <a:ext cx="0" cy="20638"/>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45" name="Line 954"/>
            <p:cNvSpPr>
              <a:spLocks noChangeShapeType="1"/>
            </p:cNvSpPr>
            <p:nvPr/>
          </p:nvSpPr>
          <p:spPr bwMode="auto">
            <a:xfrm flipV="1">
              <a:off x="6399213" y="2473325"/>
              <a:ext cx="0" cy="20638"/>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46" name="Line 955"/>
            <p:cNvSpPr>
              <a:spLocks noChangeShapeType="1"/>
            </p:cNvSpPr>
            <p:nvPr/>
          </p:nvSpPr>
          <p:spPr bwMode="auto">
            <a:xfrm flipV="1">
              <a:off x="6496050" y="2473325"/>
              <a:ext cx="0" cy="39688"/>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47" name="Line 956"/>
            <p:cNvSpPr>
              <a:spLocks noChangeShapeType="1"/>
            </p:cNvSpPr>
            <p:nvPr/>
          </p:nvSpPr>
          <p:spPr bwMode="auto">
            <a:xfrm flipV="1">
              <a:off x="6591300" y="2473325"/>
              <a:ext cx="0" cy="20638"/>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48" name="Line 957"/>
            <p:cNvSpPr>
              <a:spLocks noChangeShapeType="1"/>
            </p:cNvSpPr>
            <p:nvPr/>
          </p:nvSpPr>
          <p:spPr bwMode="auto">
            <a:xfrm flipV="1">
              <a:off x="6688138" y="2473325"/>
              <a:ext cx="0" cy="20638"/>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49" name="Line 958"/>
            <p:cNvSpPr>
              <a:spLocks noChangeShapeType="1"/>
            </p:cNvSpPr>
            <p:nvPr/>
          </p:nvSpPr>
          <p:spPr bwMode="auto">
            <a:xfrm flipV="1">
              <a:off x="6783388" y="2473325"/>
              <a:ext cx="0" cy="20638"/>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50" name="Line 959"/>
            <p:cNvSpPr>
              <a:spLocks noChangeShapeType="1"/>
            </p:cNvSpPr>
            <p:nvPr/>
          </p:nvSpPr>
          <p:spPr bwMode="auto">
            <a:xfrm flipV="1">
              <a:off x="6880225" y="2473325"/>
              <a:ext cx="0" cy="20638"/>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51" name="Line 960"/>
            <p:cNvSpPr>
              <a:spLocks noChangeShapeType="1"/>
            </p:cNvSpPr>
            <p:nvPr/>
          </p:nvSpPr>
          <p:spPr bwMode="auto">
            <a:xfrm flipV="1">
              <a:off x="6975475" y="2473325"/>
              <a:ext cx="0" cy="39688"/>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52" name="Line 961"/>
            <p:cNvSpPr>
              <a:spLocks noChangeShapeType="1"/>
            </p:cNvSpPr>
            <p:nvPr/>
          </p:nvSpPr>
          <p:spPr bwMode="auto">
            <a:xfrm flipV="1">
              <a:off x="7072313" y="2473325"/>
              <a:ext cx="0" cy="20638"/>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53" name="Line 962"/>
            <p:cNvSpPr>
              <a:spLocks noChangeShapeType="1"/>
            </p:cNvSpPr>
            <p:nvPr/>
          </p:nvSpPr>
          <p:spPr bwMode="auto">
            <a:xfrm flipV="1">
              <a:off x="7167563" y="2473325"/>
              <a:ext cx="0" cy="20638"/>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54" name="Line 963"/>
            <p:cNvSpPr>
              <a:spLocks noChangeShapeType="1"/>
            </p:cNvSpPr>
            <p:nvPr/>
          </p:nvSpPr>
          <p:spPr bwMode="auto">
            <a:xfrm flipV="1">
              <a:off x="7264400" y="2473325"/>
              <a:ext cx="0" cy="20638"/>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55" name="Line 964"/>
            <p:cNvSpPr>
              <a:spLocks noChangeShapeType="1"/>
            </p:cNvSpPr>
            <p:nvPr/>
          </p:nvSpPr>
          <p:spPr bwMode="auto">
            <a:xfrm flipV="1">
              <a:off x="7359650" y="2473325"/>
              <a:ext cx="0" cy="20638"/>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56" name="Line 965"/>
            <p:cNvSpPr>
              <a:spLocks noChangeShapeType="1"/>
            </p:cNvSpPr>
            <p:nvPr/>
          </p:nvSpPr>
          <p:spPr bwMode="auto">
            <a:xfrm flipV="1">
              <a:off x="7456488" y="2473325"/>
              <a:ext cx="0" cy="39688"/>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57" name="Line 966"/>
            <p:cNvSpPr>
              <a:spLocks noChangeShapeType="1"/>
            </p:cNvSpPr>
            <p:nvPr/>
          </p:nvSpPr>
          <p:spPr bwMode="auto">
            <a:xfrm flipV="1">
              <a:off x="7551738" y="2473325"/>
              <a:ext cx="0" cy="20638"/>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58" name="Line 967"/>
            <p:cNvSpPr>
              <a:spLocks noChangeShapeType="1"/>
            </p:cNvSpPr>
            <p:nvPr/>
          </p:nvSpPr>
          <p:spPr bwMode="auto">
            <a:xfrm flipV="1">
              <a:off x="7648575" y="2473325"/>
              <a:ext cx="0" cy="20638"/>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59" name="Line 968"/>
            <p:cNvSpPr>
              <a:spLocks noChangeShapeType="1"/>
            </p:cNvSpPr>
            <p:nvPr/>
          </p:nvSpPr>
          <p:spPr bwMode="auto">
            <a:xfrm flipV="1">
              <a:off x="7743825" y="2473325"/>
              <a:ext cx="0" cy="20638"/>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60" name="Line 969"/>
            <p:cNvSpPr>
              <a:spLocks noChangeShapeType="1"/>
            </p:cNvSpPr>
            <p:nvPr/>
          </p:nvSpPr>
          <p:spPr bwMode="auto">
            <a:xfrm flipV="1">
              <a:off x="7840663" y="2473325"/>
              <a:ext cx="0" cy="20638"/>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61" name="Line 970"/>
            <p:cNvSpPr>
              <a:spLocks noChangeShapeType="1"/>
            </p:cNvSpPr>
            <p:nvPr/>
          </p:nvSpPr>
          <p:spPr bwMode="auto">
            <a:xfrm flipV="1">
              <a:off x="7935913" y="2473325"/>
              <a:ext cx="0" cy="39688"/>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62" name="Line 971"/>
            <p:cNvSpPr>
              <a:spLocks noChangeShapeType="1"/>
            </p:cNvSpPr>
            <p:nvPr/>
          </p:nvSpPr>
          <p:spPr bwMode="auto">
            <a:xfrm flipV="1">
              <a:off x="7935913" y="2473325"/>
              <a:ext cx="0" cy="39688"/>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63" name="Line 972"/>
            <p:cNvSpPr>
              <a:spLocks noChangeShapeType="1"/>
            </p:cNvSpPr>
            <p:nvPr/>
          </p:nvSpPr>
          <p:spPr bwMode="auto">
            <a:xfrm flipV="1">
              <a:off x="8032750" y="2473325"/>
              <a:ext cx="0" cy="20638"/>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64" name="Line 973"/>
            <p:cNvSpPr>
              <a:spLocks noChangeShapeType="1"/>
            </p:cNvSpPr>
            <p:nvPr/>
          </p:nvSpPr>
          <p:spPr bwMode="auto">
            <a:xfrm flipV="1">
              <a:off x="8128000" y="2473325"/>
              <a:ext cx="0" cy="20638"/>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65" name="Line 974"/>
            <p:cNvSpPr>
              <a:spLocks noChangeShapeType="1"/>
            </p:cNvSpPr>
            <p:nvPr/>
          </p:nvSpPr>
          <p:spPr bwMode="auto">
            <a:xfrm flipV="1">
              <a:off x="5056188" y="2473325"/>
              <a:ext cx="0" cy="220345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66" name="Rectangle 975"/>
            <p:cNvSpPr>
              <a:spLocks noChangeArrowheads="1"/>
            </p:cNvSpPr>
            <p:nvPr/>
          </p:nvSpPr>
          <p:spPr bwMode="auto">
            <a:xfrm rot="16200000">
              <a:off x="4338638" y="3667125"/>
              <a:ext cx="3889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Times New Roman" pitchFamily="18" charset="0"/>
                  <a:cs typeface="Arial" pitchFamily="34" charset="0"/>
                </a:rPr>
                <a:t>Yield</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3771" name="Rectangle 980"/>
                <p:cNvSpPr>
                  <a:spLocks noChangeArrowheads="1"/>
                </p:cNvSpPr>
                <p:nvPr/>
              </p:nvSpPr>
              <p:spPr bwMode="auto">
                <a:xfrm>
                  <a:off x="5148263" y="4900613"/>
                  <a:ext cx="3048207" cy="23628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kumimoji="0" lang="en-US" altLang="en-US" sz="1400" b="0" i="0" u="none" strike="noStrike" cap="none" normalizeH="0" baseline="0" dirty="0">
                      <a:ln>
                        <a:noFill/>
                      </a:ln>
                      <a:solidFill>
                        <a:srgbClr val="000000"/>
                      </a:solidFill>
                      <a:effectLst/>
                      <a:latin typeface="Times New Roman" pitchFamily="18" charset="0"/>
                      <a:cs typeface="Arial" pitchFamily="34" charset="0"/>
                    </a:rPr>
                    <a:t>Inverse squared proton TOF </a:t>
                  </a:r>
                  <a14:m>
                    <m:oMath xmlns:m="http://schemas.openxmlformats.org/officeDocument/2006/math">
                      <m:f>
                        <m:fPr>
                          <m:type m:val="lin"/>
                          <m:ctrlPr>
                            <a:rPr lang="en-US" altLang="en-US" sz="1400" i="1">
                              <a:solidFill>
                                <a:srgbClr val="000000"/>
                              </a:solidFill>
                              <a:latin typeface="Cambria Math" panose="02040503050406030204" pitchFamily="18" charset="0"/>
                            </a:rPr>
                          </m:ctrlPr>
                        </m:fPr>
                        <m:num>
                          <m:r>
                            <a:rPr lang="en-US" altLang="en-US" sz="1400" i="1">
                              <a:solidFill>
                                <a:srgbClr val="000000"/>
                              </a:solidFill>
                              <a:latin typeface="Cambria Math"/>
                            </a:rPr>
                            <m:t>1</m:t>
                          </m:r>
                        </m:num>
                        <m:den>
                          <m:sSubSup>
                            <m:sSubSupPr>
                              <m:ctrlPr>
                                <a:rPr lang="en-US" altLang="en-US" sz="1400" i="1">
                                  <a:solidFill>
                                    <a:srgbClr val="000000"/>
                                  </a:solidFill>
                                  <a:latin typeface="Cambria Math" panose="02040503050406030204" pitchFamily="18" charset="0"/>
                                </a:rPr>
                              </m:ctrlPr>
                            </m:sSubSupPr>
                            <m:e>
                              <m:r>
                                <a:rPr lang="en-US" altLang="en-US" sz="1400" i="1">
                                  <a:solidFill>
                                    <a:srgbClr val="000000"/>
                                  </a:solidFill>
                                  <a:latin typeface="Cambria Math"/>
                                </a:rPr>
                                <m:t>𝑡</m:t>
                              </m:r>
                              <m:r>
                                <a:rPr lang="en-US" altLang="en-US" sz="1400" b="0" i="1" smtClean="0">
                                  <a:solidFill>
                                    <a:srgbClr val="000000"/>
                                  </a:solidFill>
                                  <a:latin typeface="Cambria Math" panose="02040503050406030204" pitchFamily="18" charset="0"/>
                                </a:rPr>
                                <m:t>′</m:t>
                              </m:r>
                            </m:e>
                            <m:sub>
                              <m:r>
                                <a:rPr lang="en-US" altLang="en-US" sz="1400" i="1">
                                  <a:solidFill>
                                    <a:srgbClr val="000000"/>
                                  </a:solidFill>
                                  <a:latin typeface="Cambria Math"/>
                                </a:rPr>
                                <m:t>𝑝</m:t>
                              </m:r>
                            </m:sub>
                            <m:sup>
                              <m:r>
                                <a:rPr lang="en-US" altLang="en-US" sz="1400" i="1">
                                  <a:solidFill>
                                    <a:srgbClr val="000000"/>
                                  </a:solidFill>
                                  <a:latin typeface="Cambria Math"/>
                                </a:rPr>
                                <m:t>2</m:t>
                              </m:r>
                            </m:sup>
                          </m:sSubSup>
                        </m:den>
                      </m:f>
                    </m:oMath>
                  </a14:m>
                  <a:r>
                    <a:rPr lang="en-US" altLang="en-US" sz="1400" dirty="0">
                      <a:solidFill>
                        <a:srgbClr val="000000"/>
                      </a:solidFill>
                      <a:latin typeface="Times New Roman" pitchFamily="18" charset="0"/>
                    </a:rPr>
                    <a:t> [1/</a:t>
                  </a:r>
                  <a:r>
                    <a:rPr lang="el-GR" altLang="en-US" sz="1400" dirty="0">
                      <a:solidFill>
                        <a:srgbClr val="000000"/>
                      </a:solidFill>
                      <a:latin typeface="Times New Roman" pitchFamily="18" charset="0"/>
                    </a:rPr>
                    <a:t>μ</a:t>
                  </a:r>
                  <a:r>
                    <a:rPr lang="en-US" altLang="en-US" sz="1400" dirty="0">
                      <a:solidFill>
                        <a:srgbClr val="000000"/>
                      </a:solidFill>
                      <a:latin typeface="Times New Roman" pitchFamily="18" charset="0"/>
                    </a:rPr>
                    <a:t>s</a:t>
                  </a:r>
                  <a:r>
                    <a:rPr lang="en-US" altLang="en-US" sz="1400" baseline="30000" dirty="0">
                      <a:solidFill>
                        <a:srgbClr val="000000"/>
                      </a:solidFill>
                      <a:latin typeface="Times New Roman" pitchFamily="18" charset="0"/>
                    </a:rPr>
                    <a:t>2</a:t>
                  </a:r>
                  <a:r>
                    <a:rPr lang="en-US" altLang="en-US" sz="1400" dirty="0">
                      <a:solidFill>
                        <a:srgbClr val="000000"/>
                      </a:solidFill>
                      <a:latin typeface="Times New Roman" pitchFamily="18" charset="0"/>
                    </a:rPr>
                    <a:t>]</a:t>
                  </a:r>
                  <a:r>
                    <a:rPr kumimoji="0" lang="en-US" altLang="en-US" sz="1400" b="0" i="0" u="none" strike="noStrike" cap="none" normalizeH="0" dirty="0">
                      <a:ln>
                        <a:noFill/>
                      </a:ln>
                      <a:solidFill>
                        <a:srgbClr val="000000"/>
                      </a:solidFill>
                      <a:effectLst/>
                      <a:latin typeface="Times New Roman" pitchFamily="18" charset="0"/>
                      <a:cs typeface="Arial" pitchFamily="34" charset="0"/>
                    </a:rPr>
                    <a:t> </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mc:Choice>
          <mc:Fallback xmlns="">
            <p:sp>
              <p:nvSpPr>
                <p:cNvPr id="3771" name="Rectangle 980"/>
                <p:cNvSpPr>
                  <a:spLocks noRot="1" noChangeAspect="1" noMove="1" noResize="1" noEditPoints="1" noAdjustHandles="1" noChangeArrowheads="1" noChangeShapeType="1" noTextEdit="1"/>
                </p:cNvSpPr>
                <p:nvPr/>
              </p:nvSpPr>
              <p:spPr bwMode="auto">
                <a:xfrm>
                  <a:off x="5148263" y="4900613"/>
                  <a:ext cx="3048207" cy="236283"/>
                </a:xfrm>
                <a:prstGeom prst="rect">
                  <a:avLst/>
                </a:prstGeom>
                <a:blipFill>
                  <a:blip r:embed="rId16"/>
                  <a:stretch>
                    <a:fillRect l="-3600" t="-141026" r="-600" b="-21025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3772" name="Rectangle 981"/>
            <p:cNvSpPr>
              <a:spLocks noChangeArrowheads="1"/>
            </p:cNvSpPr>
            <p:nvPr/>
          </p:nvSpPr>
          <p:spPr bwMode="auto">
            <a:xfrm>
              <a:off x="7580313" y="4900613"/>
              <a:ext cx="444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Times New Roman" pitchFamily="18" charset="0"/>
                  <a:cs typeface="Arial" pitchFamily="34" charset="0"/>
                </a:rPr>
                <a:t> </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3773" name="Rectangle 982"/>
            <p:cNvSpPr>
              <a:spLocks noChangeArrowheads="1"/>
            </p:cNvSpPr>
            <p:nvPr/>
          </p:nvSpPr>
          <p:spPr bwMode="auto">
            <a:xfrm>
              <a:off x="7770813" y="4900613"/>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3774" name="Rectangle 983"/>
            <p:cNvSpPr>
              <a:spLocks noChangeArrowheads="1"/>
            </p:cNvSpPr>
            <p:nvPr/>
          </p:nvSpPr>
          <p:spPr bwMode="auto">
            <a:xfrm>
              <a:off x="7924800" y="4900613"/>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3777" name="Rectangle 986"/>
            <p:cNvSpPr>
              <a:spLocks noChangeArrowheads="1"/>
            </p:cNvSpPr>
            <p:nvPr/>
          </p:nvSpPr>
          <p:spPr bwMode="auto">
            <a:xfrm>
              <a:off x="7847013" y="4887913"/>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3779" name="Line 988"/>
            <p:cNvSpPr>
              <a:spLocks noChangeShapeType="1"/>
            </p:cNvSpPr>
            <p:nvPr/>
          </p:nvSpPr>
          <p:spPr bwMode="auto">
            <a:xfrm flipH="1">
              <a:off x="5056188" y="4676775"/>
              <a:ext cx="55562"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80" name="Line 989"/>
            <p:cNvSpPr>
              <a:spLocks noChangeShapeType="1"/>
            </p:cNvSpPr>
            <p:nvPr/>
          </p:nvSpPr>
          <p:spPr bwMode="auto">
            <a:xfrm flipH="1">
              <a:off x="5056188" y="4603750"/>
              <a:ext cx="26987"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81" name="Line 990"/>
            <p:cNvSpPr>
              <a:spLocks noChangeShapeType="1"/>
            </p:cNvSpPr>
            <p:nvPr/>
          </p:nvSpPr>
          <p:spPr bwMode="auto">
            <a:xfrm flipH="1">
              <a:off x="5056188" y="4532313"/>
              <a:ext cx="26987"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82" name="Line 991"/>
            <p:cNvSpPr>
              <a:spLocks noChangeShapeType="1"/>
            </p:cNvSpPr>
            <p:nvPr/>
          </p:nvSpPr>
          <p:spPr bwMode="auto">
            <a:xfrm flipH="1">
              <a:off x="5056188" y="4460875"/>
              <a:ext cx="26987"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83" name="Line 992"/>
            <p:cNvSpPr>
              <a:spLocks noChangeShapeType="1"/>
            </p:cNvSpPr>
            <p:nvPr/>
          </p:nvSpPr>
          <p:spPr bwMode="auto">
            <a:xfrm flipH="1">
              <a:off x="5056188" y="4387850"/>
              <a:ext cx="55562"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84" name="Line 993"/>
            <p:cNvSpPr>
              <a:spLocks noChangeShapeType="1"/>
            </p:cNvSpPr>
            <p:nvPr/>
          </p:nvSpPr>
          <p:spPr bwMode="auto">
            <a:xfrm flipH="1">
              <a:off x="5056188" y="4316413"/>
              <a:ext cx="26987"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85" name="Line 994"/>
            <p:cNvSpPr>
              <a:spLocks noChangeShapeType="1"/>
            </p:cNvSpPr>
            <p:nvPr/>
          </p:nvSpPr>
          <p:spPr bwMode="auto">
            <a:xfrm flipH="1">
              <a:off x="5056188" y="4243388"/>
              <a:ext cx="26987"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86" name="Line 995"/>
            <p:cNvSpPr>
              <a:spLocks noChangeShapeType="1"/>
            </p:cNvSpPr>
            <p:nvPr/>
          </p:nvSpPr>
          <p:spPr bwMode="auto">
            <a:xfrm flipH="1">
              <a:off x="5056188" y="4171950"/>
              <a:ext cx="26987"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87" name="Line 996"/>
            <p:cNvSpPr>
              <a:spLocks noChangeShapeType="1"/>
            </p:cNvSpPr>
            <p:nvPr/>
          </p:nvSpPr>
          <p:spPr bwMode="auto">
            <a:xfrm flipH="1">
              <a:off x="5056188" y="4100513"/>
              <a:ext cx="55562"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88" name="Line 997"/>
            <p:cNvSpPr>
              <a:spLocks noChangeShapeType="1"/>
            </p:cNvSpPr>
            <p:nvPr/>
          </p:nvSpPr>
          <p:spPr bwMode="auto">
            <a:xfrm flipH="1">
              <a:off x="5056188" y="4027488"/>
              <a:ext cx="26987"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89" name="Line 998"/>
            <p:cNvSpPr>
              <a:spLocks noChangeShapeType="1"/>
            </p:cNvSpPr>
            <p:nvPr/>
          </p:nvSpPr>
          <p:spPr bwMode="auto">
            <a:xfrm flipH="1">
              <a:off x="5056188" y="3956050"/>
              <a:ext cx="26987"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90" name="Line 999"/>
            <p:cNvSpPr>
              <a:spLocks noChangeShapeType="1"/>
            </p:cNvSpPr>
            <p:nvPr/>
          </p:nvSpPr>
          <p:spPr bwMode="auto">
            <a:xfrm flipH="1">
              <a:off x="5056188" y="3883025"/>
              <a:ext cx="26987"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91" name="Line 1000"/>
            <p:cNvSpPr>
              <a:spLocks noChangeShapeType="1"/>
            </p:cNvSpPr>
            <p:nvPr/>
          </p:nvSpPr>
          <p:spPr bwMode="auto">
            <a:xfrm flipH="1">
              <a:off x="5056188" y="3811588"/>
              <a:ext cx="55562"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92" name="Line 1001"/>
            <p:cNvSpPr>
              <a:spLocks noChangeShapeType="1"/>
            </p:cNvSpPr>
            <p:nvPr/>
          </p:nvSpPr>
          <p:spPr bwMode="auto">
            <a:xfrm flipH="1">
              <a:off x="5056188" y="3740150"/>
              <a:ext cx="26987"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93" name="Line 1002"/>
            <p:cNvSpPr>
              <a:spLocks noChangeShapeType="1"/>
            </p:cNvSpPr>
            <p:nvPr/>
          </p:nvSpPr>
          <p:spPr bwMode="auto">
            <a:xfrm flipH="1">
              <a:off x="5056188" y="3667125"/>
              <a:ext cx="26987"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94" name="Line 1003"/>
            <p:cNvSpPr>
              <a:spLocks noChangeShapeType="1"/>
            </p:cNvSpPr>
            <p:nvPr/>
          </p:nvSpPr>
          <p:spPr bwMode="auto">
            <a:xfrm flipH="1">
              <a:off x="5056188" y="3595688"/>
              <a:ext cx="26987"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95" name="Line 1004"/>
            <p:cNvSpPr>
              <a:spLocks noChangeShapeType="1"/>
            </p:cNvSpPr>
            <p:nvPr/>
          </p:nvSpPr>
          <p:spPr bwMode="auto">
            <a:xfrm flipH="1">
              <a:off x="5056188" y="3522663"/>
              <a:ext cx="55562"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96" name="Line 1005"/>
            <p:cNvSpPr>
              <a:spLocks noChangeShapeType="1"/>
            </p:cNvSpPr>
            <p:nvPr/>
          </p:nvSpPr>
          <p:spPr bwMode="auto">
            <a:xfrm flipH="1">
              <a:off x="5056188" y="3451225"/>
              <a:ext cx="26987"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97" name="Line 1006"/>
            <p:cNvSpPr>
              <a:spLocks noChangeShapeType="1"/>
            </p:cNvSpPr>
            <p:nvPr/>
          </p:nvSpPr>
          <p:spPr bwMode="auto">
            <a:xfrm flipH="1">
              <a:off x="5056188" y="3379788"/>
              <a:ext cx="26987"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98" name="Line 1007"/>
            <p:cNvSpPr>
              <a:spLocks noChangeShapeType="1"/>
            </p:cNvSpPr>
            <p:nvPr/>
          </p:nvSpPr>
          <p:spPr bwMode="auto">
            <a:xfrm flipH="1">
              <a:off x="5056188" y="3306763"/>
              <a:ext cx="26987"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99" name="Line 1008"/>
            <p:cNvSpPr>
              <a:spLocks noChangeShapeType="1"/>
            </p:cNvSpPr>
            <p:nvPr/>
          </p:nvSpPr>
          <p:spPr bwMode="auto">
            <a:xfrm flipH="1">
              <a:off x="5056188" y="3235325"/>
              <a:ext cx="55562"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2" name="Group 1210"/>
            <p:cNvGrpSpPr>
              <a:grpSpLocks/>
            </p:cNvGrpSpPr>
            <p:nvPr/>
          </p:nvGrpSpPr>
          <p:grpSpPr bwMode="auto">
            <a:xfrm>
              <a:off x="4648200" y="2473325"/>
              <a:ext cx="3529012" cy="2325688"/>
              <a:chOff x="2928" y="1558"/>
              <a:chExt cx="2223" cy="1465"/>
            </a:xfrm>
          </p:grpSpPr>
          <p:sp>
            <p:nvSpPr>
              <p:cNvPr id="3400" name="Line 1010"/>
              <p:cNvSpPr>
                <a:spLocks noChangeShapeType="1"/>
              </p:cNvSpPr>
              <p:nvPr/>
            </p:nvSpPr>
            <p:spPr bwMode="auto">
              <a:xfrm flipH="1">
                <a:off x="3185" y="1992"/>
                <a:ext cx="17"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01" name="Line 1011"/>
              <p:cNvSpPr>
                <a:spLocks noChangeShapeType="1"/>
              </p:cNvSpPr>
              <p:nvPr/>
            </p:nvSpPr>
            <p:spPr bwMode="auto">
              <a:xfrm flipH="1">
                <a:off x="3185" y="1947"/>
                <a:ext cx="17"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02" name="Line 1012"/>
              <p:cNvSpPr>
                <a:spLocks noChangeShapeType="1"/>
              </p:cNvSpPr>
              <p:nvPr/>
            </p:nvSpPr>
            <p:spPr bwMode="auto">
              <a:xfrm flipH="1">
                <a:off x="3185" y="1902"/>
                <a:ext cx="17"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03" name="Line 1013"/>
              <p:cNvSpPr>
                <a:spLocks noChangeShapeType="1"/>
              </p:cNvSpPr>
              <p:nvPr/>
            </p:nvSpPr>
            <p:spPr bwMode="auto">
              <a:xfrm flipH="1">
                <a:off x="3185" y="1856"/>
                <a:ext cx="35"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04" name="Line 1014"/>
              <p:cNvSpPr>
                <a:spLocks noChangeShapeType="1"/>
              </p:cNvSpPr>
              <p:nvPr/>
            </p:nvSpPr>
            <p:spPr bwMode="auto">
              <a:xfrm flipH="1">
                <a:off x="3185" y="1811"/>
                <a:ext cx="17"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05" name="Line 1015"/>
              <p:cNvSpPr>
                <a:spLocks noChangeShapeType="1"/>
              </p:cNvSpPr>
              <p:nvPr/>
            </p:nvSpPr>
            <p:spPr bwMode="auto">
              <a:xfrm flipH="1">
                <a:off x="3185" y="1765"/>
                <a:ext cx="17"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06" name="Line 1016"/>
              <p:cNvSpPr>
                <a:spLocks noChangeShapeType="1"/>
              </p:cNvSpPr>
              <p:nvPr/>
            </p:nvSpPr>
            <p:spPr bwMode="auto">
              <a:xfrm flipH="1">
                <a:off x="3185" y="1720"/>
                <a:ext cx="17"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07" name="Line 1017"/>
              <p:cNvSpPr>
                <a:spLocks noChangeShapeType="1"/>
              </p:cNvSpPr>
              <p:nvPr/>
            </p:nvSpPr>
            <p:spPr bwMode="auto">
              <a:xfrm flipH="1">
                <a:off x="3185" y="1675"/>
                <a:ext cx="35"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08" name="Line 1018"/>
              <p:cNvSpPr>
                <a:spLocks noChangeShapeType="1"/>
              </p:cNvSpPr>
              <p:nvPr/>
            </p:nvSpPr>
            <p:spPr bwMode="auto">
              <a:xfrm flipH="1">
                <a:off x="3185" y="1675"/>
                <a:ext cx="35"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09" name="Line 1019"/>
              <p:cNvSpPr>
                <a:spLocks noChangeShapeType="1"/>
              </p:cNvSpPr>
              <p:nvPr/>
            </p:nvSpPr>
            <p:spPr bwMode="auto">
              <a:xfrm flipH="1">
                <a:off x="3185" y="1629"/>
                <a:ext cx="17"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10" name="Line 1020"/>
              <p:cNvSpPr>
                <a:spLocks noChangeShapeType="1"/>
              </p:cNvSpPr>
              <p:nvPr/>
            </p:nvSpPr>
            <p:spPr bwMode="auto">
              <a:xfrm flipH="1">
                <a:off x="3185" y="1584"/>
                <a:ext cx="17"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11" name="Rectangle 1021"/>
              <p:cNvSpPr>
                <a:spLocks noChangeArrowheads="1"/>
              </p:cNvSpPr>
              <p:nvPr/>
            </p:nvSpPr>
            <p:spPr bwMode="auto">
              <a:xfrm>
                <a:off x="3064" y="2886"/>
                <a:ext cx="88"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imes New Roman" pitchFamily="18" charset="0"/>
                    <a:cs typeface="Arial" pitchFamily="34" charset="0"/>
                  </a:rPr>
                  <a:t>0</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3412" name="Rectangle 1022"/>
              <p:cNvSpPr>
                <a:spLocks noChangeArrowheads="1"/>
              </p:cNvSpPr>
              <p:nvPr/>
            </p:nvSpPr>
            <p:spPr bwMode="auto">
              <a:xfrm>
                <a:off x="2960" y="2525"/>
                <a:ext cx="233"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imes New Roman" pitchFamily="18" charset="0"/>
                    <a:cs typeface="Arial" pitchFamily="34" charset="0"/>
                  </a:rPr>
                  <a:t>4000</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3413" name="Rectangle 1023"/>
              <p:cNvSpPr>
                <a:spLocks noChangeArrowheads="1"/>
              </p:cNvSpPr>
              <p:nvPr/>
            </p:nvSpPr>
            <p:spPr bwMode="auto">
              <a:xfrm>
                <a:off x="2960" y="2163"/>
                <a:ext cx="233"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imes New Roman" pitchFamily="18" charset="0"/>
                    <a:cs typeface="Arial" pitchFamily="34" charset="0"/>
                  </a:rPr>
                  <a:t>8000</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3414" name="Rectangle 1024"/>
              <p:cNvSpPr>
                <a:spLocks noChangeArrowheads="1"/>
              </p:cNvSpPr>
              <p:nvPr/>
            </p:nvSpPr>
            <p:spPr bwMode="auto">
              <a:xfrm>
                <a:off x="2928" y="1802"/>
                <a:ext cx="281"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imes New Roman" pitchFamily="18" charset="0"/>
                    <a:cs typeface="Arial" pitchFamily="34" charset="0"/>
                  </a:rPr>
                  <a:t>12000</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3415" name="Line 1025"/>
              <p:cNvSpPr>
                <a:spLocks noChangeShapeType="1"/>
              </p:cNvSpPr>
              <p:nvPr/>
            </p:nvSpPr>
            <p:spPr bwMode="auto">
              <a:xfrm flipV="1">
                <a:off x="5151" y="1558"/>
                <a:ext cx="0" cy="1388"/>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16" name="Line 1026"/>
              <p:cNvSpPr>
                <a:spLocks noChangeShapeType="1"/>
              </p:cNvSpPr>
              <p:nvPr/>
            </p:nvSpPr>
            <p:spPr bwMode="auto">
              <a:xfrm>
                <a:off x="5115" y="2946"/>
                <a:ext cx="36"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17" name="Line 1027"/>
              <p:cNvSpPr>
                <a:spLocks noChangeShapeType="1"/>
              </p:cNvSpPr>
              <p:nvPr/>
            </p:nvSpPr>
            <p:spPr bwMode="auto">
              <a:xfrm>
                <a:off x="5133" y="2900"/>
                <a:ext cx="18"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18" name="Line 1028"/>
              <p:cNvSpPr>
                <a:spLocks noChangeShapeType="1"/>
              </p:cNvSpPr>
              <p:nvPr/>
            </p:nvSpPr>
            <p:spPr bwMode="auto">
              <a:xfrm>
                <a:off x="5133" y="2855"/>
                <a:ext cx="18"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19" name="Line 1029"/>
              <p:cNvSpPr>
                <a:spLocks noChangeShapeType="1"/>
              </p:cNvSpPr>
              <p:nvPr/>
            </p:nvSpPr>
            <p:spPr bwMode="auto">
              <a:xfrm>
                <a:off x="5133" y="2810"/>
                <a:ext cx="18"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20" name="Line 1030"/>
              <p:cNvSpPr>
                <a:spLocks noChangeShapeType="1"/>
              </p:cNvSpPr>
              <p:nvPr/>
            </p:nvSpPr>
            <p:spPr bwMode="auto">
              <a:xfrm>
                <a:off x="5115" y="2764"/>
                <a:ext cx="36"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21" name="Line 1031"/>
              <p:cNvSpPr>
                <a:spLocks noChangeShapeType="1"/>
              </p:cNvSpPr>
              <p:nvPr/>
            </p:nvSpPr>
            <p:spPr bwMode="auto">
              <a:xfrm>
                <a:off x="5133" y="2719"/>
                <a:ext cx="18"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22" name="Line 1032"/>
              <p:cNvSpPr>
                <a:spLocks noChangeShapeType="1"/>
              </p:cNvSpPr>
              <p:nvPr/>
            </p:nvSpPr>
            <p:spPr bwMode="auto">
              <a:xfrm>
                <a:off x="5133" y="2673"/>
                <a:ext cx="18"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23" name="Line 1033"/>
              <p:cNvSpPr>
                <a:spLocks noChangeShapeType="1"/>
              </p:cNvSpPr>
              <p:nvPr/>
            </p:nvSpPr>
            <p:spPr bwMode="auto">
              <a:xfrm>
                <a:off x="5133" y="2628"/>
                <a:ext cx="18"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24" name="Line 1034"/>
              <p:cNvSpPr>
                <a:spLocks noChangeShapeType="1"/>
              </p:cNvSpPr>
              <p:nvPr/>
            </p:nvSpPr>
            <p:spPr bwMode="auto">
              <a:xfrm>
                <a:off x="5115" y="2583"/>
                <a:ext cx="36"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25" name="Line 1035"/>
              <p:cNvSpPr>
                <a:spLocks noChangeShapeType="1"/>
              </p:cNvSpPr>
              <p:nvPr/>
            </p:nvSpPr>
            <p:spPr bwMode="auto">
              <a:xfrm>
                <a:off x="5133" y="2537"/>
                <a:ext cx="18"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26" name="Line 1036"/>
              <p:cNvSpPr>
                <a:spLocks noChangeShapeType="1"/>
              </p:cNvSpPr>
              <p:nvPr/>
            </p:nvSpPr>
            <p:spPr bwMode="auto">
              <a:xfrm>
                <a:off x="5133" y="2492"/>
                <a:ext cx="18"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27" name="Line 1037"/>
              <p:cNvSpPr>
                <a:spLocks noChangeShapeType="1"/>
              </p:cNvSpPr>
              <p:nvPr/>
            </p:nvSpPr>
            <p:spPr bwMode="auto">
              <a:xfrm>
                <a:off x="5133" y="2446"/>
                <a:ext cx="18"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28" name="Line 1038"/>
              <p:cNvSpPr>
                <a:spLocks noChangeShapeType="1"/>
              </p:cNvSpPr>
              <p:nvPr/>
            </p:nvSpPr>
            <p:spPr bwMode="auto">
              <a:xfrm>
                <a:off x="5115" y="2401"/>
                <a:ext cx="36"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29" name="Line 1039"/>
              <p:cNvSpPr>
                <a:spLocks noChangeShapeType="1"/>
              </p:cNvSpPr>
              <p:nvPr/>
            </p:nvSpPr>
            <p:spPr bwMode="auto">
              <a:xfrm>
                <a:off x="5133" y="2356"/>
                <a:ext cx="18"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30" name="Line 1040"/>
              <p:cNvSpPr>
                <a:spLocks noChangeShapeType="1"/>
              </p:cNvSpPr>
              <p:nvPr/>
            </p:nvSpPr>
            <p:spPr bwMode="auto">
              <a:xfrm>
                <a:off x="5133" y="2310"/>
                <a:ext cx="18"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31" name="Line 1041"/>
              <p:cNvSpPr>
                <a:spLocks noChangeShapeType="1"/>
              </p:cNvSpPr>
              <p:nvPr/>
            </p:nvSpPr>
            <p:spPr bwMode="auto">
              <a:xfrm>
                <a:off x="5133" y="2265"/>
                <a:ext cx="18"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32" name="Line 1042"/>
              <p:cNvSpPr>
                <a:spLocks noChangeShapeType="1"/>
              </p:cNvSpPr>
              <p:nvPr/>
            </p:nvSpPr>
            <p:spPr bwMode="auto">
              <a:xfrm>
                <a:off x="5115" y="2219"/>
                <a:ext cx="36"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33" name="Line 1043"/>
              <p:cNvSpPr>
                <a:spLocks noChangeShapeType="1"/>
              </p:cNvSpPr>
              <p:nvPr/>
            </p:nvSpPr>
            <p:spPr bwMode="auto">
              <a:xfrm>
                <a:off x="5133" y="2174"/>
                <a:ext cx="18"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34" name="Line 1044"/>
              <p:cNvSpPr>
                <a:spLocks noChangeShapeType="1"/>
              </p:cNvSpPr>
              <p:nvPr/>
            </p:nvSpPr>
            <p:spPr bwMode="auto">
              <a:xfrm>
                <a:off x="5133" y="2129"/>
                <a:ext cx="18"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35" name="Line 1045"/>
              <p:cNvSpPr>
                <a:spLocks noChangeShapeType="1"/>
              </p:cNvSpPr>
              <p:nvPr/>
            </p:nvSpPr>
            <p:spPr bwMode="auto">
              <a:xfrm>
                <a:off x="5133" y="2083"/>
                <a:ext cx="18"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36" name="Line 1046"/>
              <p:cNvSpPr>
                <a:spLocks noChangeShapeType="1"/>
              </p:cNvSpPr>
              <p:nvPr/>
            </p:nvSpPr>
            <p:spPr bwMode="auto">
              <a:xfrm>
                <a:off x="5115" y="2038"/>
                <a:ext cx="36"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37" name="Line 1047"/>
              <p:cNvSpPr>
                <a:spLocks noChangeShapeType="1"/>
              </p:cNvSpPr>
              <p:nvPr/>
            </p:nvSpPr>
            <p:spPr bwMode="auto">
              <a:xfrm>
                <a:off x="5133" y="1992"/>
                <a:ext cx="18"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38" name="Line 1048"/>
              <p:cNvSpPr>
                <a:spLocks noChangeShapeType="1"/>
              </p:cNvSpPr>
              <p:nvPr/>
            </p:nvSpPr>
            <p:spPr bwMode="auto">
              <a:xfrm>
                <a:off x="5133" y="1947"/>
                <a:ext cx="18"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39" name="Line 1049"/>
              <p:cNvSpPr>
                <a:spLocks noChangeShapeType="1"/>
              </p:cNvSpPr>
              <p:nvPr/>
            </p:nvSpPr>
            <p:spPr bwMode="auto">
              <a:xfrm>
                <a:off x="5133" y="1902"/>
                <a:ext cx="18"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40" name="Line 1050"/>
              <p:cNvSpPr>
                <a:spLocks noChangeShapeType="1"/>
              </p:cNvSpPr>
              <p:nvPr/>
            </p:nvSpPr>
            <p:spPr bwMode="auto">
              <a:xfrm>
                <a:off x="5115" y="1856"/>
                <a:ext cx="36"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41" name="Line 1051"/>
              <p:cNvSpPr>
                <a:spLocks noChangeShapeType="1"/>
              </p:cNvSpPr>
              <p:nvPr/>
            </p:nvSpPr>
            <p:spPr bwMode="auto">
              <a:xfrm>
                <a:off x="5133" y="1811"/>
                <a:ext cx="18"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42" name="Line 1052"/>
              <p:cNvSpPr>
                <a:spLocks noChangeShapeType="1"/>
              </p:cNvSpPr>
              <p:nvPr/>
            </p:nvSpPr>
            <p:spPr bwMode="auto">
              <a:xfrm>
                <a:off x="5133" y="1765"/>
                <a:ext cx="18"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43" name="Line 1053"/>
              <p:cNvSpPr>
                <a:spLocks noChangeShapeType="1"/>
              </p:cNvSpPr>
              <p:nvPr/>
            </p:nvSpPr>
            <p:spPr bwMode="auto">
              <a:xfrm>
                <a:off x="5133" y="1720"/>
                <a:ext cx="18"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44" name="Line 1054"/>
              <p:cNvSpPr>
                <a:spLocks noChangeShapeType="1"/>
              </p:cNvSpPr>
              <p:nvPr/>
            </p:nvSpPr>
            <p:spPr bwMode="auto">
              <a:xfrm>
                <a:off x="5115" y="1675"/>
                <a:ext cx="36"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45" name="Line 1055"/>
              <p:cNvSpPr>
                <a:spLocks noChangeShapeType="1"/>
              </p:cNvSpPr>
              <p:nvPr/>
            </p:nvSpPr>
            <p:spPr bwMode="auto">
              <a:xfrm>
                <a:off x="5115" y="1675"/>
                <a:ext cx="36"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46" name="Line 1056"/>
              <p:cNvSpPr>
                <a:spLocks noChangeShapeType="1"/>
              </p:cNvSpPr>
              <p:nvPr/>
            </p:nvSpPr>
            <p:spPr bwMode="auto">
              <a:xfrm>
                <a:off x="5133" y="1629"/>
                <a:ext cx="18"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47" name="Line 1057"/>
              <p:cNvSpPr>
                <a:spLocks noChangeShapeType="1"/>
              </p:cNvSpPr>
              <p:nvPr/>
            </p:nvSpPr>
            <p:spPr bwMode="auto">
              <a:xfrm>
                <a:off x="5133" y="1584"/>
                <a:ext cx="18"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48" name="Freeform 1058"/>
              <p:cNvSpPr>
                <a:spLocks/>
              </p:cNvSpPr>
              <p:nvPr/>
            </p:nvSpPr>
            <p:spPr bwMode="auto">
              <a:xfrm>
                <a:off x="3241" y="1621"/>
                <a:ext cx="576" cy="79"/>
              </a:xfrm>
              <a:custGeom>
                <a:avLst/>
                <a:gdLst>
                  <a:gd name="T0" fmla="*/ 0 w 2535"/>
                  <a:gd name="T1" fmla="*/ 0 h 349"/>
                  <a:gd name="T2" fmla="*/ 52 w 2535"/>
                  <a:gd name="T3" fmla="*/ 7 h 349"/>
                  <a:gd name="T4" fmla="*/ 104 w 2535"/>
                  <a:gd name="T5" fmla="*/ 14 h 349"/>
                  <a:gd name="T6" fmla="*/ 155 w 2535"/>
                  <a:gd name="T7" fmla="*/ 21 h 349"/>
                  <a:gd name="T8" fmla="*/ 207 w 2535"/>
                  <a:gd name="T9" fmla="*/ 28 h 349"/>
                  <a:gd name="T10" fmla="*/ 259 w 2535"/>
                  <a:gd name="T11" fmla="*/ 35 h 349"/>
                  <a:gd name="T12" fmla="*/ 362 w 2535"/>
                  <a:gd name="T13" fmla="*/ 50 h 349"/>
                  <a:gd name="T14" fmla="*/ 414 w 2535"/>
                  <a:gd name="T15" fmla="*/ 57 h 349"/>
                  <a:gd name="T16" fmla="*/ 466 w 2535"/>
                  <a:gd name="T17" fmla="*/ 64 h 349"/>
                  <a:gd name="T18" fmla="*/ 517 w 2535"/>
                  <a:gd name="T19" fmla="*/ 71 h 349"/>
                  <a:gd name="T20" fmla="*/ 569 w 2535"/>
                  <a:gd name="T21" fmla="*/ 78 h 349"/>
                  <a:gd name="T22" fmla="*/ 621 w 2535"/>
                  <a:gd name="T23" fmla="*/ 85 h 349"/>
                  <a:gd name="T24" fmla="*/ 673 w 2535"/>
                  <a:gd name="T25" fmla="*/ 92 h 349"/>
                  <a:gd name="T26" fmla="*/ 724 w 2535"/>
                  <a:gd name="T27" fmla="*/ 99 h 349"/>
                  <a:gd name="T28" fmla="*/ 776 w 2535"/>
                  <a:gd name="T29" fmla="*/ 107 h 349"/>
                  <a:gd name="T30" fmla="*/ 828 w 2535"/>
                  <a:gd name="T31" fmla="*/ 114 h 349"/>
                  <a:gd name="T32" fmla="*/ 931 w 2535"/>
                  <a:gd name="T33" fmla="*/ 128 h 349"/>
                  <a:gd name="T34" fmla="*/ 983 w 2535"/>
                  <a:gd name="T35" fmla="*/ 135 h 349"/>
                  <a:gd name="T36" fmla="*/ 1035 w 2535"/>
                  <a:gd name="T37" fmla="*/ 142 h 349"/>
                  <a:gd name="T38" fmla="*/ 1086 w 2535"/>
                  <a:gd name="T39" fmla="*/ 149 h 349"/>
                  <a:gd name="T40" fmla="*/ 1138 w 2535"/>
                  <a:gd name="T41" fmla="*/ 157 h 349"/>
                  <a:gd name="T42" fmla="*/ 1242 w 2535"/>
                  <a:gd name="T43" fmla="*/ 171 h 349"/>
                  <a:gd name="T44" fmla="*/ 1293 w 2535"/>
                  <a:gd name="T45" fmla="*/ 178 h 349"/>
                  <a:gd name="T46" fmla="*/ 1345 w 2535"/>
                  <a:gd name="T47" fmla="*/ 185 h 349"/>
                  <a:gd name="T48" fmla="*/ 1397 w 2535"/>
                  <a:gd name="T49" fmla="*/ 192 h 349"/>
                  <a:gd name="T50" fmla="*/ 1500 w 2535"/>
                  <a:gd name="T51" fmla="*/ 207 h 349"/>
                  <a:gd name="T52" fmla="*/ 1552 w 2535"/>
                  <a:gd name="T53" fmla="*/ 214 h 349"/>
                  <a:gd name="T54" fmla="*/ 1604 w 2535"/>
                  <a:gd name="T55" fmla="*/ 221 h 349"/>
                  <a:gd name="T56" fmla="*/ 1655 w 2535"/>
                  <a:gd name="T57" fmla="*/ 228 h 349"/>
                  <a:gd name="T58" fmla="*/ 1707 w 2535"/>
                  <a:gd name="T59" fmla="*/ 235 h 349"/>
                  <a:gd name="T60" fmla="*/ 1759 w 2535"/>
                  <a:gd name="T61" fmla="*/ 242 h 349"/>
                  <a:gd name="T62" fmla="*/ 1811 w 2535"/>
                  <a:gd name="T63" fmla="*/ 249 h 349"/>
                  <a:gd name="T64" fmla="*/ 1914 w 2535"/>
                  <a:gd name="T65" fmla="*/ 264 h 349"/>
                  <a:gd name="T66" fmla="*/ 1966 w 2535"/>
                  <a:gd name="T67" fmla="*/ 271 h 349"/>
                  <a:gd name="T68" fmla="*/ 2017 w 2535"/>
                  <a:gd name="T69" fmla="*/ 278 h 349"/>
                  <a:gd name="T70" fmla="*/ 2069 w 2535"/>
                  <a:gd name="T71" fmla="*/ 285 h 349"/>
                  <a:gd name="T72" fmla="*/ 2121 w 2535"/>
                  <a:gd name="T73" fmla="*/ 292 h 349"/>
                  <a:gd name="T74" fmla="*/ 2224 w 2535"/>
                  <a:gd name="T75" fmla="*/ 306 h 349"/>
                  <a:gd name="T76" fmla="*/ 2276 w 2535"/>
                  <a:gd name="T77" fmla="*/ 314 h 349"/>
                  <a:gd name="T78" fmla="*/ 2328 w 2535"/>
                  <a:gd name="T79" fmla="*/ 321 h 349"/>
                  <a:gd name="T80" fmla="*/ 2380 w 2535"/>
                  <a:gd name="T81" fmla="*/ 328 h 349"/>
                  <a:gd name="T82" fmla="*/ 2483 w 2535"/>
                  <a:gd name="T83" fmla="*/ 342 h 349"/>
                  <a:gd name="T84" fmla="*/ 2535 w 2535"/>
                  <a:gd name="T85" fmla="*/ 349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35" h="349">
                    <a:moveTo>
                      <a:pt x="0" y="0"/>
                    </a:moveTo>
                    <a:lnTo>
                      <a:pt x="52" y="7"/>
                    </a:lnTo>
                    <a:lnTo>
                      <a:pt x="104" y="14"/>
                    </a:lnTo>
                    <a:lnTo>
                      <a:pt x="155" y="21"/>
                    </a:lnTo>
                    <a:lnTo>
                      <a:pt x="207" y="28"/>
                    </a:lnTo>
                    <a:lnTo>
                      <a:pt x="259" y="35"/>
                    </a:lnTo>
                    <a:lnTo>
                      <a:pt x="362" y="50"/>
                    </a:lnTo>
                    <a:lnTo>
                      <a:pt x="414" y="57"/>
                    </a:lnTo>
                    <a:lnTo>
                      <a:pt x="466" y="64"/>
                    </a:lnTo>
                    <a:lnTo>
                      <a:pt x="517" y="71"/>
                    </a:lnTo>
                    <a:lnTo>
                      <a:pt x="569" y="78"/>
                    </a:lnTo>
                    <a:lnTo>
                      <a:pt x="621" y="85"/>
                    </a:lnTo>
                    <a:lnTo>
                      <a:pt x="673" y="92"/>
                    </a:lnTo>
                    <a:lnTo>
                      <a:pt x="724" y="99"/>
                    </a:lnTo>
                    <a:lnTo>
                      <a:pt x="776" y="107"/>
                    </a:lnTo>
                    <a:lnTo>
                      <a:pt x="828" y="114"/>
                    </a:lnTo>
                    <a:lnTo>
                      <a:pt x="931" y="128"/>
                    </a:lnTo>
                    <a:lnTo>
                      <a:pt x="983" y="135"/>
                    </a:lnTo>
                    <a:lnTo>
                      <a:pt x="1035" y="142"/>
                    </a:lnTo>
                    <a:lnTo>
                      <a:pt x="1086" y="149"/>
                    </a:lnTo>
                    <a:lnTo>
                      <a:pt x="1138" y="157"/>
                    </a:lnTo>
                    <a:lnTo>
                      <a:pt x="1242" y="171"/>
                    </a:lnTo>
                    <a:lnTo>
                      <a:pt x="1293" y="178"/>
                    </a:lnTo>
                    <a:lnTo>
                      <a:pt x="1345" y="185"/>
                    </a:lnTo>
                    <a:lnTo>
                      <a:pt x="1397" y="192"/>
                    </a:lnTo>
                    <a:lnTo>
                      <a:pt x="1500" y="207"/>
                    </a:lnTo>
                    <a:lnTo>
                      <a:pt x="1552" y="214"/>
                    </a:lnTo>
                    <a:lnTo>
                      <a:pt x="1604" y="221"/>
                    </a:lnTo>
                    <a:lnTo>
                      <a:pt x="1655" y="228"/>
                    </a:lnTo>
                    <a:lnTo>
                      <a:pt x="1707" y="235"/>
                    </a:lnTo>
                    <a:lnTo>
                      <a:pt x="1759" y="242"/>
                    </a:lnTo>
                    <a:lnTo>
                      <a:pt x="1811" y="249"/>
                    </a:lnTo>
                    <a:lnTo>
                      <a:pt x="1914" y="264"/>
                    </a:lnTo>
                    <a:lnTo>
                      <a:pt x="1966" y="271"/>
                    </a:lnTo>
                    <a:lnTo>
                      <a:pt x="2017" y="278"/>
                    </a:lnTo>
                    <a:lnTo>
                      <a:pt x="2069" y="285"/>
                    </a:lnTo>
                    <a:lnTo>
                      <a:pt x="2121" y="292"/>
                    </a:lnTo>
                    <a:lnTo>
                      <a:pt x="2224" y="306"/>
                    </a:lnTo>
                    <a:lnTo>
                      <a:pt x="2276" y="314"/>
                    </a:lnTo>
                    <a:lnTo>
                      <a:pt x="2328" y="321"/>
                    </a:lnTo>
                    <a:lnTo>
                      <a:pt x="2380" y="328"/>
                    </a:lnTo>
                    <a:lnTo>
                      <a:pt x="2483" y="342"/>
                    </a:lnTo>
                    <a:lnTo>
                      <a:pt x="2535" y="349"/>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49" name="Freeform 1059"/>
              <p:cNvSpPr>
                <a:spLocks/>
              </p:cNvSpPr>
              <p:nvPr/>
            </p:nvSpPr>
            <p:spPr bwMode="auto">
              <a:xfrm>
                <a:off x="3817" y="1700"/>
                <a:ext cx="577" cy="80"/>
              </a:xfrm>
              <a:custGeom>
                <a:avLst/>
                <a:gdLst>
                  <a:gd name="T0" fmla="*/ 0 w 2534"/>
                  <a:gd name="T1" fmla="*/ 0 h 350"/>
                  <a:gd name="T2" fmla="*/ 51 w 2534"/>
                  <a:gd name="T3" fmla="*/ 7 h 350"/>
                  <a:gd name="T4" fmla="*/ 103 w 2534"/>
                  <a:gd name="T5" fmla="*/ 15 h 350"/>
                  <a:gd name="T6" fmla="*/ 155 w 2534"/>
                  <a:gd name="T7" fmla="*/ 22 h 350"/>
                  <a:gd name="T8" fmla="*/ 258 w 2534"/>
                  <a:gd name="T9" fmla="*/ 36 h 350"/>
                  <a:gd name="T10" fmla="*/ 310 w 2534"/>
                  <a:gd name="T11" fmla="*/ 43 h 350"/>
                  <a:gd name="T12" fmla="*/ 362 w 2534"/>
                  <a:gd name="T13" fmla="*/ 50 h 350"/>
                  <a:gd name="T14" fmla="*/ 414 w 2534"/>
                  <a:gd name="T15" fmla="*/ 57 h 350"/>
                  <a:gd name="T16" fmla="*/ 517 w 2534"/>
                  <a:gd name="T17" fmla="*/ 72 h 350"/>
                  <a:gd name="T18" fmla="*/ 569 w 2534"/>
                  <a:gd name="T19" fmla="*/ 79 h 350"/>
                  <a:gd name="T20" fmla="*/ 620 w 2534"/>
                  <a:gd name="T21" fmla="*/ 86 h 350"/>
                  <a:gd name="T22" fmla="*/ 672 w 2534"/>
                  <a:gd name="T23" fmla="*/ 93 h 350"/>
                  <a:gd name="T24" fmla="*/ 724 w 2534"/>
                  <a:gd name="T25" fmla="*/ 100 h 350"/>
                  <a:gd name="T26" fmla="*/ 827 w 2534"/>
                  <a:gd name="T27" fmla="*/ 114 h 350"/>
                  <a:gd name="T28" fmla="*/ 879 w 2534"/>
                  <a:gd name="T29" fmla="*/ 122 h 350"/>
                  <a:gd name="T30" fmla="*/ 931 w 2534"/>
                  <a:gd name="T31" fmla="*/ 129 h 350"/>
                  <a:gd name="T32" fmla="*/ 983 w 2534"/>
                  <a:gd name="T33" fmla="*/ 136 h 350"/>
                  <a:gd name="T34" fmla="*/ 1034 w 2534"/>
                  <a:gd name="T35" fmla="*/ 143 h 350"/>
                  <a:gd name="T36" fmla="*/ 1086 w 2534"/>
                  <a:gd name="T37" fmla="*/ 150 h 350"/>
                  <a:gd name="T38" fmla="*/ 1138 w 2534"/>
                  <a:gd name="T39" fmla="*/ 157 h 350"/>
                  <a:gd name="T40" fmla="*/ 1241 w 2534"/>
                  <a:gd name="T41" fmla="*/ 172 h 350"/>
                  <a:gd name="T42" fmla="*/ 1293 w 2534"/>
                  <a:gd name="T43" fmla="*/ 179 h 350"/>
                  <a:gd name="T44" fmla="*/ 1345 w 2534"/>
                  <a:gd name="T45" fmla="*/ 186 h 350"/>
                  <a:gd name="T46" fmla="*/ 1396 w 2534"/>
                  <a:gd name="T47" fmla="*/ 193 h 350"/>
                  <a:gd name="T48" fmla="*/ 1500 w 2534"/>
                  <a:gd name="T49" fmla="*/ 207 h 350"/>
                  <a:gd name="T50" fmla="*/ 1551 w 2534"/>
                  <a:gd name="T51" fmla="*/ 214 h 350"/>
                  <a:gd name="T52" fmla="*/ 1603 w 2534"/>
                  <a:gd name="T53" fmla="*/ 221 h 350"/>
                  <a:gd name="T54" fmla="*/ 1655 w 2534"/>
                  <a:gd name="T55" fmla="*/ 229 h 350"/>
                  <a:gd name="T56" fmla="*/ 1707 w 2534"/>
                  <a:gd name="T57" fmla="*/ 236 h 350"/>
                  <a:gd name="T58" fmla="*/ 1810 w 2534"/>
                  <a:gd name="T59" fmla="*/ 250 h 350"/>
                  <a:gd name="T60" fmla="*/ 1862 w 2534"/>
                  <a:gd name="T61" fmla="*/ 257 h 350"/>
                  <a:gd name="T62" fmla="*/ 1914 w 2534"/>
                  <a:gd name="T63" fmla="*/ 264 h 350"/>
                  <a:gd name="T64" fmla="*/ 1965 w 2534"/>
                  <a:gd name="T65" fmla="*/ 271 h 350"/>
                  <a:gd name="T66" fmla="*/ 2017 w 2534"/>
                  <a:gd name="T67" fmla="*/ 279 h 350"/>
                  <a:gd name="T68" fmla="*/ 2069 w 2534"/>
                  <a:gd name="T69" fmla="*/ 286 h 350"/>
                  <a:gd name="T70" fmla="*/ 2120 w 2534"/>
                  <a:gd name="T71" fmla="*/ 293 h 350"/>
                  <a:gd name="T72" fmla="*/ 2172 w 2534"/>
                  <a:gd name="T73" fmla="*/ 300 h 350"/>
                  <a:gd name="T74" fmla="*/ 2224 w 2534"/>
                  <a:gd name="T75" fmla="*/ 307 h 350"/>
                  <a:gd name="T76" fmla="*/ 2276 w 2534"/>
                  <a:gd name="T77" fmla="*/ 314 h 350"/>
                  <a:gd name="T78" fmla="*/ 2379 w 2534"/>
                  <a:gd name="T79" fmla="*/ 329 h 350"/>
                  <a:gd name="T80" fmla="*/ 2431 w 2534"/>
                  <a:gd name="T81" fmla="*/ 336 h 350"/>
                  <a:gd name="T82" fmla="*/ 2483 w 2534"/>
                  <a:gd name="T83" fmla="*/ 343 h 350"/>
                  <a:gd name="T84" fmla="*/ 2534 w 2534"/>
                  <a:gd name="T85" fmla="*/ 35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34" h="350">
                    <a:moveTo>
                      <a:pt x="0" y="0"/>
                    </a:moveTo>
                    <a:lnTo>
                      <a:pt x="51" y="7"/>
                    </a:lnTo>
                    <a:lnTo>
                      <a:pt x="103" y="15"/>
                    </a:lnTo>
                    <a:lnTo>
                      <a:pt x="155" y="22"/>
                    </a:lnTo>
                    <a:lnTo>
                      <a:pt x="258" y="36"/>
                    </a:lnTo>
                    <a:lnTo>
                      <a:pt x="310" y="43"/>
                    </a:lnTo>
                    <a:lnTo>
                      <a:pt x="362" y="50"/>
                    </a:lnTo>
                    <a:lnTo>
                      <a:pt x="414" y="57"/>
                    </a:lnTo>
                    <a:lnTo>
                      <a:pt x="517" y="72"/>
                    </a:lnTo>
                    <a:lnTo>
                      <a:pt x="569" y="79"/>
                    </a:lnTo>
                    <a:lnTo>
                      <a:pt x="620" y="86"/>
                    </a:lnTo>
                    <a:lnTo>
                      <a:pt x="672" y="93"/>
                    </a:lnTo>
                    <a:lnTo>
                      <a:pt x="724" y="100"/>
                    </a:lnTo>
                    <a:lnTo>
                      <a:pt x="827" y="114"/>
                    </a:lnTo>
                    <a:lnTo>
                      <a:pt x="879" y="122"/>
                    </a:lnTo>
                    <a:lnTo>
                      <a:pt x="931" y="129"/>
                    </a:lnTo>
                    <a:lnTo>
                      <a:pt x="983" y="136"/>
                    </a:lnTo>
                    <a:lnTo>
                      <a:pt x="1034" y="143"/>
                    </a:lnTo>
                    <a:lnTo>
                      <a:pt x="1086" y="150"/>
                    </a:lnTo>
                    <a:lnTo>
                      <a:pt x="1138" y="157"/>
                    </a:lnTo>
                    <a:lnTo>
                      <a:pt x="1241" y="172"/>
                    </a:lnTo>
                    <a:lnTo>
                      <a:pt x="1293" y="179"/>
                    </a:lnTo>
                    <a:lnTo>
                      <a:pt x="1345" y="186"/>
                    </a:lnTo>
                    <a:lnTo>
                      <a:pt x="1396" y="193"/>
                    </a:lnTo>
                    <a:lnTo>
                      <a:pt x="1500" y="207"/>
                    </a:lnTo>
                    <a:lnTo>
                      <a:pt x="1551" y="214"/>
                    </a:lnTo>
                    <a:lnTo>
                      <a:pt x="1603" y="221"/>
                    </a:lnTo>
                    <a:lnTo>
                      <a:pt x="1655" y="229"/>
                    </a:lnTo>
                    <a:lnTo>
                      <a:pt x="1707" y="236"/>
                    </a:lnTo>
                    <a:lnTo>
                      <a:pt x="1810" y="250"/>
                    </a:lnTo>
                    <a:lnTo>
                      <a:pt x="1862" y="257"/>
                    </a:lnTo>
                    <a:lnTo>
                      <a:pt x="1914" y="264"/>
                    </a:lnTo>
                    <a:lnTo>
                      <a:pt x="1965" y="271"/>
                    </a:lnTo>
                    <a:lnTo>
                      <a:pt x="2017" y="279"/>
                    </a:lnTo>
                    <a:lnTo>
                      <a:pt x="2069" y="286"/>
                    </a:lnTo>
                    <a:lnTo>
                      <a:pt x="2120" y="293"/>
                    </a:lnTo>
                    <a:lnTo>
                      <a:pt x="2172" y="300"/>
                    </a:lnTo>
                    <a:lnTo>
                      <a:pt x="2224" y="307"/>
                    </a:lnTo>
                    <a:lnTo>
                      <a:pt x="2276" y="314"/>
                    </a:lnTo>
                    <a:lnTo>
                      <a:pt x="2379" y="329"/>
                    </a:lnTo>
                    <a:lnTo>
                      <a:pt x="2431" y="336"/>
                    </a:lnTo>
                    <a:lnTo>
                      <a:pt x="2483" y="343"/>
                    </a:lnTo>
                    <a:lnTo>
                      <a:pt x="2534" y="350"/>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50" name="Line 1060"/>
              <p:cNvSpPr>
                <a:spLocks noChangeShapeType="1"/>
              </p:cNvSpPr>
              <p:nvPr/>
            </p:nvSpPr>
            <p:spPr bwMode="auto">
              <a:xfrm>
                <a:off x="4394" y="1780"/>
                <a:ext cx="11" cy="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51" name="Line 1061"/>
              <p:cNvSpPr>
                <a:spLocks noChangeShapeType="1"/>
              </p:cNvSpPr>
              <p:nvPr/>
            </p:nvSpPr>
            <p:spPr bwMode="auto">
              <a:xfrm flipV="1">
                <a:off x="3241" y="1620"/>
                <a:ext cx="0" cy="1326"/>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52" name="Line 1062"/>
              <p:cNvSpPr>
                <a:spLocks noChangeShapeType="1"/>
              </p:cNvSpPr>
              <p:nvPr/>
            </p:nvSpPr>
            <p:spPr bwMode="auto">
              <a:xfrm flipV="1">
                <a:off x="4405" y="1783"/>
                <a:ext cx="0" cy="116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53" name="Line 1063"/>
              <p:cNvSpPr>
                <a:spLocks noChangeShapeType="1"/>
              </p:cNvSpPr>
              <p:nvPr/>
            </p:nvSpPr>
            <p:spPr bwMode="auto">
              <a:xfrm>
                <a:off x="3205" y="2946"/>
                <a:ext cx="4" cy="0"/>
              </a:xfrm>
              <a:prstGeom prst="line">
                <a:avLst/>
              </a:prstGeom>
              <a:noFill/>
              <a:ln w="9525"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54" name="Line 1064"/>
              <p:cNvSpPr>
                <a:spLocks noChangeShapeType="1"/>
              </p:cNvSpPr>
              <p:nvPr/>
            </p:nvSpPr>
            <p:spPr bwMode="auto">
              <a:xfrm>
                <a:off x="3254" y="2946"/>
                <a:ext cx="4" cy="0"/>
              </a:xfrm>
              <a:prstGeom prst="line">
                <a:avLst/>
              </a:prstGeom>
              <a:noFill/>
              <a:ln w="9525"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55" name="Line 1065"/>
              <p:cNvSpPr>
                <a:spLocks noChangeShapeType="1"/>
              </p:cNvSpPr>
              <p:nvPr/>
            </p:nvSpPr>
            <p:spPr bwMode="auto">
              <a:xfrm>
                <a:off x="3303" y="2946"/>
                <a:ext cx="4" cy="0"/>
              </a:xfrm>
              <a:prstGeom prst="line">
                <a:avLst/>
              </a:prstGeom>
              <a:noFill/>
              <a:ln w="9525"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56" name="Line 1066"/>
              <p:cNvSpPr>
                <a:spLocks noChangeShapeType="1"/>
              </p:cNvSpPr>
              <p:nvPr/>
            </p:nvSpPr>
            <p:spPr bwMode="auto">
              <a:xfrm flipV="1">
                <a:off x="3406" y="1699"/>
                <a:ext cx="0" cy="11"/>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57" name="Line 1067"/>
              <p:cNvSpPr>
                <a:spLocks noChangeShapeType="1"/>
              </p:cNvSpPr>
              <p:nvPr/>
            </p:nvSpPr>
            <p:spPr bwMode="auto">
              <a:xfrm flipV="1">
                <a:off x="3406" y="1689"/>
                <a:ext cx="0" cy="1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58" name="Line 1068"/>
              <p:cNvSpPr>
                <a:spLocks noChangeShapeType="1"/>
              </p:cNvSpPr>
              <p:nvPr/>
            </p:nvSpPr>
            <p:spPr bwMode="auto">
              <a:xfrm>
                <a:off x="3381" y="1699"/>
                <a:ext cx="25" cy="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59" name="Line 1069"/>
              <p:cNvSpPr>
                <a:spLocks noChangeShapeType="1"/>
              </p:cNvSpPr>
              <p:nvPr/>
            </p:nvSpPr>
            <p:spPr bwMode="auto">
              <a:xfrm>
                <a:off x="3406" y="1699"/>
                <a:ext cx="24" cy="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60" name="Line 1070"/>
              <p:cNvSpPr>
                <a:spLocks noChangeShapeType="1"/>
              </p:cNvSpPr>
              <p:nvPr/>
            </p:nvSpPr>
            <p:spPr bwMode="auto">
              <a:xfrm>
                <a:off x="3401" y="1699"/>
                <a:ext cx="5" cy="0"/>
              </a:xfrm>
              <a:prstGeom prst="line">
                <a:avLst/>
              </a:prstGeom>
              <a:noFill/>
              <a:ln w="9525"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61" name="Line 1071"/>
              <p:cNvSpPr>
                <a:spLocks noChangeShapeType="1"/>
              </p:cNvSpPr>
              <p:nvPr/>
            </p:nvSpPr>
            <p:spPr bwMode="auto">
              <a:xfrm flipV="1">
                <a:off x="3455" y="1723"/>
                <a:ext cx="0" cy="1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62" name="Line 1072"/>
              <p:cNvSpPr>
                <a:spLocks noChangeShapeType="1"/>
              </p:cNvSpPr>
              <p:nvPr/>
            </p:nvSpPr>
            <p:spPr bwMode="auto">
              <a:xfrm flipV="1">
                <a:off x="3455" y="1712"/>
                <a:ext cx="0" cy="11"/>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63" name="Line 1073"/>
              <p:cNvSpPr>
                <a:spLocks noChangeShapeType="1"/>
              </p:cNvSpPr>
              <p:nvPr/>
            </p:nvSpPr>
            <p:spPr bwMode="auto">
              <a:xfrm>
                <a:off x="3430" y="1723"/>
                <a:ext cx="25" cy="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64" name="Line 1074"/>
              <p:cNvSpPr>
                <a:spLocks noChangeShapeType="1"/>
              </p:cNvSpPr>
              <p:nvPr/>
            </p:nvSpPr>
            <p:spPr bwMode="auto">
              <a:xfrm>
                <a:off x="3455" y="1723"/>
                <a:ext cx="25" cy="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65" name="Line 1075"/>
              <p:cNvSpPr>
                <a:spLocks noChangeShapeType="1"/>
              </p:cNvSpPr>
              <p:nvPr/>
            </p:nvSpPr>
            <p:spPr bwMode="auto">
              <a:xfrm>
                <a:off x="3451" y="1723"/>
                <a:ext cx="4" cy="0"/>
              </a:xfrm>
              <a:prstGeom prst="line">
                <a:avLst/>
              </a:prstGeom>
              <a:noFill/>
              <a:ln w="9525"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66" name="Line 1076"/>
              <p:cNvSpPr>
                <a:spLocks noChangeShapeType="1"/>
              </p:cNvSpPr>
              <p:nvPr/>
            </p:nvSpPr>
            <p:spPr bwMode="auto">
              <a:xfrm flipV="1">
                <a:off x="3504" y="1745"/>
                <a:ext cx="0" cy="1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67" name="Line 1077"/>
              <p:cNvSpPr>
                <a:spLocks noChangeShapeType="1"/>
              </p:cNvSpPr>
              <p:nvPr/>
            </p:nvSpPr>
            <p:spPr bwMode="auto">
              <a:xfrm flipV="1">
                <a:off x="3504" y="1735"/>
                <a:ext cx="0" cy="1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68" name="Line 1078"/>
              <p:cNvSpPr>
                <a:spLocks noChangeShapeType="1"/>
              </p:cNvSpPr>
              <p:nvPr/>
            </p:nvSpPr>
            <p:spPr bwMode="auto">
              <a:xfrm>
                <a:off x="3480" y="1745"/>
                <a:ext cx="24" cy="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69" name="Line 1079"/>
              <p:cNvSpPr>
                <a:spLocks noChangeShapeType="1"/>
              </p:cNvSpPr>
              <p:nvPr/>
            </p:nvSpPr>
            <p:spPr bwMode="auto">
              <a:xfrm>
                <a:off x="3504" y="1745"/>
                <a:ext cx="25" cy="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70" name="Line 1080"/>
              <p:cNvSpPr>
                <a:spLocks noChangeShapeType="1"/>
              </p:cNvSpPr>
              <p:nvPr/>
            </p:nvSpPr>
            <p:spPr bwMode="auto">
              <a:xfrm>
                <a:off x="3500" y="1745"/>
                <a:ext cx="4" cy="0"/>
              </a:xfrm>
              <a:prstGeom prst="line">
                <a:avLst/>
              </a:prstGeom>
              <a:noFill/>
              <a:ln w="9525"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71" name="Line 1081"/>
              <p:cNvSpPr>
                <a:spLocks noChangeShapeType="1"/>
              </p:cNvSpPr>
              <p:nvPr/>
            </p:nvSpPr>
            <p:spPr bwMode="auto">
              <a:xfrm flipV="1">
                <a:off x="3553" y="1723"/>
                <a:ext cx="0" cy="11"/>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72" name="Line 1082"/>
              <p:cNvSpPr>
                <a:spLocks noChangeShapeType="1"/>
              </p:cNvSpPr>
              <p:nvPr/>
            </p:nvSpPr>
            <p:spPr bwMode="auto">
              <a:xfrm flipV="1">
                <a:off x="3553" y="1713"/>
                <a:ext cx="0" cy="1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73" name="Line 1083"/>
              <p:cNvSpPr>
                <a:spLocks noChangeShapeType="1"/>
              </p:cNvSpPr>
              <p:nvPr/>
            </p:nvSpPr>
            <p:spPr bwMode="auto">
              <a:xfrm>
                <a:off x="3529" y="1723"/>
                <a:ext cx="24" cy="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74" name="Line 1084"/>
              <p:cNvSpPr>
                <a:spLocks noChangeShapeType="1"/>
              </p:cNvSpPr>
              <p:nvPr/>
            </p:nvSpPr>
            <p:spPr bwMode="auto">
              <a:xfrm>
                <a:off x="3553" y="1723"/>
                <a:ext cx="25" cy="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75" name="Line 1085"/>
              <p:cNvSpPr>
                <a:spLocks noChangeShapeType="1"/>
              </p:cNvSpPr>
              <p:nvPr/>
            </p:nvSpPr>
            <p:spPr bwMode="auto">
              <a:xfrm>
                <a:off x="3549" y="1723"/>
                <a:ext cx="4" cy="0"/>
              </a:xfrm>
              <a:prstGeom prst="line">
                <a:avLst/>
              </a:prstGeom>
              <a:noFill/>
              <a:ln w="9525"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76" name="Line 1086"/>
              <p:cNvSpPr>
                <a:spLocks noChangeShapeType="1"/>
              </p:cNvSpPr>
              <p:nvPr/>
            </p:nvSpPr>
            <p:spPr bwMode="auto">
              <a:xfrm flipV="1">
                <a:off x="3602" y="1744"/>
                <a:ext cx="0" cy="1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77" name="Line 1087"/>
              <p:cNvSpPr>
                <a:spLocks noChangeShapeType="1"/>
              </p:cNvSpPr>
              <p:nvPr/>
            </p:nvSpPr>
            <p:spPr bwMode="auto">
              <a:xfrm flipV="1">
                <a:off x="3602" y="1733"/>
                <a:ext cx="0" cy="11"/>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78" name="Line 1088"/>
              <p:cNvSpPr>
                <a:spLocks noChangeShapeType="1"/>
              </p:cNvSpPr>
              <p:nvPr/>
            </p:nvSpPr>
            <p:spPr bwMode="auto">
              <a:xfrm>
                <a:off x="3578" y="1744"/>
                <a:ext cx="24" cy="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79" name="Line 1089"/>
              <p:cNvSpPr>
                <a:spLocks noChangeShapeType="1"/>
              </p:cNvSpPr>
              <p:nvPr/>
            </p:nvSpPr>
            <p:spPr bwMode="auto">
              <a:xfrm>
                <a:off x="3602" y="1744"/>
                <a:ext cx="25" cy="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80" name="Line 1090"/>
              <p:cNvSpPr>
                <a:spLocks noChangeShapeType="1"/>
              </p:cNvSpPr>
              <p:nvPr/>
            </p:nvSpPr>
            <p:spPr bwMode="auto">
              <a:xfrm>
                <a:off x="3598" y="1744"/>
                <a:ext cx="4" cy="0"/>
              </a:xfrm>
              <a:prstGeom prst="line">
                <a:avLst/>
              </a:prstGeom>
              <a:noFill/>
              <a:ln w="9525"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81" name="Line 1091"/>
              <p:cNvSpPr>
                <a:spLocks noChangeShapeType="1"/>
              </p:cNvSpPr>
              <p:nvPr/>
            </p:nvSpPr>
            <p:spPr bwMode="auto">
              <a:xfrm flipV="1">
                <a:off x="3651" y="1748"/>
                <a:ext cx="0" cy="11"/>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82" name="Line 1092"/>
              <p:cNvSpPr>
                <a:spLocks noChangeShapeType="1"/>
              </p:cNvSpPr>
              <p:nvPr/>
            </p:nvSpPr>
            <p:spPr bwMode="auto">
              <a:xfrm flipV="1">
                <a:off x="3651" y="1738"/>
                <a:ext cx="0" cy="1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83" name="Line 1093"/>
              <p:cNvSpPr>
                <a:spLocks noChangeShapeType="1"/>
              </p:cNvSpPr>
              <p:nvPr/>
            </p:nvSpPr>
            <p:spPr bwMode="auto">
              <a:xfrm>
                <a:off x="3627" y="1748"/>
                <a:ext cx="24" cy="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84" name="Line 1094"/>
              <p:cNvSpPr>
                <a:spLocks noChangeShapeType="1"/>
              </p:cNvSpPr>
              <p:nvPr/>
            </p:nvSpPr>
            <p:spPr bwMode="auto">
              <a:xfrm>
                <a:off x="3651" y="1748"/>
                <a:ext cx="25" cy="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85" name="Line 1095"/>
              <p:cNvSpPr>
                <a:spLocks noChangeShapeType="1"/>
              </p:cNvSpPr>
              <p:nvPr/>
            </p:nvSpPr>
            <p:spPr bwMode="auto">
              <a:xfrm>
                <a:off x="3647" y="1748"/>
                <a:ext cx="4" cy="0"/>
              </a:xfrm>
              <a:prstGeom prst="line">
                <a:avLst/>
              </a:prstGeom>
              <a:noFill/>
              <a:ln w="9525"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86" name="Line 1096"/>
              <p:cNvSpPr>
                <a:spLocks noChangeShapeType="1"/>
              </p:cNvSpPr>
              <p:nvPr/>
            </p:nvSpPr>
            <p:spPr bwMode="auto">
              <a:xfrm flipV="1">
                <a:off x="3701" y="1761"/>
                <a:ext cx="0" cy="1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87" name="Line 1097"/>
              <p:cNvSpPr>
                <a:spLocks noChangeShapeType="1"/>
              </p:cNvSpPr>
              <p:nvPr/>
            </p:nvSpPr>
            <p:spPr bwMode="auto">
              <a:xfrm flipV="1">
                <a:off x="3701" y="1750"/>
                <a:ext cx="0" cy="11"/>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88" name="Line 1098"/>
              <p:cNvSpPr>
                <a:spLocks noChangeShapeType="1"/>
              </p:cNvSpPr>
              <p:nvPr/>
            </p:nvSpPr>
            <p:spPr bwMode="auto">
              <a:xfrm>
                <a:off x="3676" y="1761"/>
                <a:ext cx="25" cy="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89" name="Line 1099"/>
              <p:cNvSpPr>
                <a:spLocks noChangeShapeType="1"/>
              </p:cNvSpPr>
              <p:nvPr/>
            </p:nvSpPr>
            <p:spPr bwMode="auto">
              <a:xfrm>
                <a:off x="3701" y="1761"/>
                <a:ext cx="24" cy="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90" name="Line 1100"/>
              <p:cNvSpPr>
                <a:spLocks noChangeShapeType="1"/>
              </p:cNvSpPr>
              <p:nvPr/>
            </p:nvSpPr>
            <p:spPr bwMode="auto">
              <a:xfrm>
                <a:off x="3696" y="1761"/>
                <a:ext cx="5" cy="0"/>
              </a:xfrm>
              <a:prstGeom prst="line">
                <a:avLst/>
              </a:prstGeom>
              <a:noFill/>
              <a:ln w="9525"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91" name="Line 1101"/>
              <p:cNvSpPr>
                <a:spLocks noChangeShapeType="1"/>
              </p:cNvSpPr>
              <p:nvPr/>
            </p:nvSpPr>
            <p:spPr bwMode="auto">
              <a:xfrm flipV="1">
                <a:off x="3750" y="1774"/>
                <a:ext cx="0" cy="1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92" name="Line 1102"/>
              <p:cNvSpPr>
                <a:spLocks noChangeShapeType="1"/>
              </p:cNvSpPr>
              <p:nvPr/>
            </p:nvSpPr>
            <p:spPr bwMode="auto">
              <a:xfrm flipV="1">
                <a:off x="3750" y="1763"/>
                <a:ext cx="0" cy="11"/>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93" name="Line 1103"/>
              <p:cNvSpPr>
                <a:spLocks noChangeShapeType="1"/>
              </p:cNvSpPr>
              <p:nvPr/>
            </p:nvSpPr>
            <p:spPr bwMode="auto">
              <a:xfrm>
                <a:off x="3725" y="1774"/>
                <a:ext cx="25" cy="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94" name="Line 1104"/>
              <p:cNvSpPr>
                <a:spLocks noChangeShapeType="1"/>
              </p:cNvSpPr>
              <p:nvPr/>
            </p:nvSpPr>
            <p:spPr bwMode="auto">
              <a:xfrm>
                <a:off x="3750" y="1774"/>
                <a:ext cx="24" cy="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95" name="Line 1105"/>
              <p:cNvSpPr>
                <a:spLocks noChangeShapeType="1"/>
              </p:cNvSpPr>
              <p:nvPr/>
            </p:nvSpPr>
            <p:spPr bwMode="auto">
              <a:xfrm>
                <a:off x="3746" y="1774"/>
                <a:ext cx="4" cy="0"/>
              </a:xfrm>
              <a:prstGeom prst="line">
                <a:avLst/>
              </a:prstGeom>
              <a:noFill/>
              <a:ln w="9525"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96" name="Line 1106"/>
              <p:cNvSpPr>
                <a:spLocks noChangeShapeType="1"/>
              </p:cNvSpPr>
              <p:nvPr/>
            </p:nvSpPr>
            <p:spPr bwMode="auto">
              <a:xfrm flipV="1">
                <a:off x="3799" y="1752"/>
                <a:ext cx="0" cy="1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97" name="Line 1107"/>
              <p:cNvSpPr>
                <a:spLocks noChangeShapeType="1"/>
              </p:cNvSpPr>
              <p:nvPr/>
            </p:nvSpPr>
            <p:spPr bwMode="auto">
              <a:xfrm flipV="1">
                <a:off x="3799" y="1742"/>
                <a:ext cx="0" cy="1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98" name="Line 1108"/>
              <p:cNvSpPr>
                <a:spLocks noChangeShapeType="1"/>
              </p:cNvSpPr>
              <p:nvPr/>
            </p:nvSpPr>
            <p:spPr bwMode="auto">
              <a:xfrm>
                <a:off x="3774" y="1752"/>
                <a:ext cx="25" cy="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99" name="Line 1109"/>
              <p:cNvSpPr>
                <a:spLocks noChangeShapeType="1"/>
              </p:cNvSpPr>
              <p:nvPr/>
            </p:nvSpPr>
            <p:spPr bwMode="auto">
              <a:xfrm>
                <a:off x="3799" y="1752"/>
                <a:ext cx="24" cy="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00" name="Line 1110"/>
              <p:cNvSpPr>
                <a:spLocks noChangeShapeType="1"/>
              </p:cNvSpPr>
              <p:nvPr/>
            </p:nvSpPr>
            <p:spPr bwMode="auto">
              <a:xfrm>
                <a:off x="3795" y="1752"/>
                <a:ext cx="4" cy="0"/>
              </a:xfrm>
              <a:prstGeom prst="line">
                <a:avLst/>
              </a:prstGeom>
              <a:noFill/>
              <a:ln w="9525"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01" name="Line 1111"/>
              <p:cNvSpPr>
                <a:spLocks noChangeShapeType="1"/>
              </p:cNvSpPr>
              <p:nvPr/>
            </p:nvSpPr>
            <p:spPr bwMode="auto">
              <a:xfrm flipV="1">
                <a:off x="3848" y="1767"/>
                <a:ext cx="0" cy="1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02" name="Line 1112"/>
              <p:cNvSpPr>
                <a:spLocks noChangeShapeType="1"/>
              </p:cNvSpPr>
              <p:nvPr/>
            </p:nvSpPr>
            <p:spPr bwMode="auto">
              <a:xfrm flipV="1">
                <a:off x="3848" y="1756"/>
                <a:ext cx="0" cy="11"/>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03" name="Line 1113"/>
              <p:cNvSpPr>
                <a:spLocks noChangeShapeType="1"/>
              </p:cNvSpPr>
              <p:nvPr/>
            </p:nvSpPr>
            <p:spPr bwMode="auto">
              <a:xfrm>
                <a:off x="3823" y="1767"/>
                <a:ext cx="25" cy="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04" name="Line 1114"/>
              <p:cNvSpPr>
                <a:spLocks noChangeShapeType="1"/>
              </p:cNvSpPr>
              <p:nvPr/>
            </p:nvSpPr>
            <p:spPr bwMode="auto">
              <a:xfrm>
                <a:off x="3848" y="1767"/>
                <a:ext cx="25" cy="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05" name="Line 1115"/>
              <p:cNvSpPr>
                <a:spLocks noChangeShapeType="1"/>
              </p:cNvSpPr>
              <p:nvPr/>
            </p:nvSpPr>
            <p:spPr bwMode="auto">
              <a:xfrm>
                <a:off x="3844" y="1767"/>
                <a:ext cx="4" cy="0"/>
              </a:xfrm>
              <a:prstGeom prst="line">
                <a:avLst/>
              </a:prstGeom>
              <a:noFill/>
              <a:ln w="9525"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06" name="Line 1116"/>
              <p:cNvSpPr>
                <a:spLocks noChangeShapeType="1"/>
              </p:cNvSpPr>
              <p:nvPr/>
            </p:nvSpPr>
            <p:spPr bwMode="auto">
              <a:xfrm flipV="1">
                <a:off x="3897" y="1789"/>
                <a:ext cx="0" cy="1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07" name="Line 1117"/>
              <p:cNvSpPr>
                <a:spLocks noChangeShapeType="1"/>
              </p:cNvSpPr>
              <p:nvPr/>
            </p:nvSpPr>
            <p:spPr bwMode="auto">
              <a:xfrm flipV="1">
                <a:off x="3897" y="1778"/>
                <a:ext cx="0" cy="11"/>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08" name="Line 1118"/>
              <p:cNvSpPr>
                <a:spLocks noChangeShapeType="1"/>
              </p:cNvSpPr>
              <p:nvPr/>
            </p:nvSpPr>
            <p:spPr bwMode="auto">
              <a:xfrm>
                <a:off x="3873" y="1789"/>
                <a:ext cx="24" cy="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09" name="Line 1119"/>
              <p:cNvSpPr>
                <a:spLocks noChangeShapeType="1"/>
              </p:cNvSpPr>
              <p:nvPr/>
            </p:nvSpPr>
            <p:spPr bwMode="auto">
              <a:xfrm>
                <a:off x="3897" y="1789"/>
                <a:ext cx="25" cy="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10" name="Line 1120"/>
              <p:cNvSpPr>
                <a:spLocks noChangeShapeType="1"/>
              </p:cNvSpPr>
              <p:nvPr/>
            </p:nvSpPr>
            <p:spPr bwMode="auto">
              <a:xfrm>
                <a:off x="3893" y="1789"/>
                <a:ext cx="4" cy="0"/>
              </a:xfrm>
              <a:prstGeom prst="line">
                <a:avLst/>
              </a:prstGeom>
              <a:noFill/>
              <a:ln w="9525"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11" name="Line 1121"/>
              <p:cNvSpPr>
                <a:spLocks noChangeShapeType="1"/>
              </p:cNvSpPr>
              <p:nvPr/>
            </p:nvSpPr>
            <p:spPr bwMode="auto">
              <a:xfrm flipV="1">
                <a:off x="3946" y="1788"/>
                <a:ext cx="0" cy="11"/>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12" name="Line 1122"/>
              <p:cNvSpPr>
                <a:spLocks noChangeShapeType="1"/>
              </p:cNvSpPr>
              <p:nvPr/>
            </p:nvSpPr>
            <p:spPr bwMode="auto">
              <a:xfrm flipV="1">
                <a:off x="3946" y="1778"/>
                <a:ext cx="0" cy="1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13" name="Line 1123"/>
              <p:cNvSpPr>
                <a:spLocks noChangeShapeType="1"/>
              </p:cNvSpPr>
              <p:nvPr/>
            </p:nvSpPr>
            <p:spPr bwMode="auto">
              <a:xfrm>
                <a:off x="3922" y="1788"/>
                <a:ext cx="24" cy="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14" name="Line 1124"/>
              <p:cNvSpPr>
                <a:spLocks noChangeShapeType="1"/>
              </p:cNvSpPr>
              <p:nvPr/>
            </p:nvSpPr>
            <p:spPr bwMode="auto">
              <a:xfrm>
                <a:off x="3946" y="1788"/>
                <a:ext cx="25" cy="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15" name="Line 1125"/>
              <p:cNvSpPr>
                <a:spLocks noChangeShapeType="1"/>
              </p:cNvSpPr>
              <p:nvPr/>
            </p:nvSpPr>
            <p:spPr bwMode="auto">
              <a:xfrm>
                <a:off x="3942" y="1788"/>
                <a:ext cx="4" cy="0"/>
              </a:xfrm>
              <a:prstGeom prst="line">
                <a:avLst/>
              </a:prstGeom>
              <a:noFill/>
              <a:ln w="9525"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16" name="Line 1126"/>
              <p:cNvSpPr>
                <a:spLocks noChangeShapeType="1"/>
              </p:cNvSpPr>
              <p:nvPr/>
            </p:nvSpPr>
            <p:spPr bwMode="auto">
              <a:xfrm flipV="1">
                <a:off x="3996" y="1797"/>
                <a:ext cx="0" cy="1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17" name="Line 1127"/>
              <p:cNvSpPr>
                <a:spLocks noChangeShapeType="1"/>
              </p:cNvSpPr>
              <p:nvPr/>
            </p:nvSpPr>
            <p:spPr bwMode="auto">
              <a:xfrm flipV="1">
                <a:off x="3996" y="1787"/>
                <a:ext cx="0" cy="1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18" name="Line 1128"/>
              <p:cNvSpPr>
                <a:spLocks noChangeShapeType="1"/>
              </p:cNvSpPr>
              <p:nvPr/>
            </p:nvSpPr>
            <p:spPr bwMode="auto">
              <a:xfrm>
                <a:off x="3971" y="1797"/>
                <a:ext cx="25" cy="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19" name="Line 1129"/>
              <p:cNvSpPr>
                <a:spLocks noChangeShapeType="1"/>
              </p:cNvSpPr>
              <p:nvPr/>
            </p:nvSpPr>
            <p:spPr bwMode="auto">
              <a:xfrm>
                <a:off x="3996" y="1797"/>
                <a:ext cx="24" cy="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20" name="Line 1130"/>
              <p:cNvSpPr>
                <a:spLocks noChangeShapeType="1"/>
              </p:cNvSpPr>
              <p:nvPr/>
            </p:nvSpPr>
            <p:spPr bwMode="auto">
              <a:xfrm>
                <a:off x="3991" y="1797"/>
                <a:ext cx="5" cy="0"/>
              </a:xfrm>
              <a:prstGeom prst="line">
                <a:avLst/>
              </a:prstGeom>
              <a:noFill/>
              <a:ln w="9525"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21" name="Line 1131"/>
              <p:cNvSpPr>
                <a:spLocks noChangeShapeType="1"/>
              </p:cNvSpPr>
              <p:nvPr/>
            </p:nvSpPr>
            <p:spPr bwMode="auto">
              <a:xfrm flipV="1">
                <a:off x="4045" y="1791"/>
                <a:ext cx="0" cy="1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22" name="Line 1132"/>
              <p:cNvSpPr>
                <a:spLocks noChangeShapeType="1"/>
              </p:cNvSpPr>
              <p:nvPr/>
            </p:nvSpPr>
            <p:spPr bwMode="auto">
              <a:xfrm flipV="1">
                <a:off x="4045" y="1780"/>
                <a:ext cx="0" cy="11"/>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23" name="Line 1133"/>
              <p:cNvSpPr>
                <a:spLocks noChangeShapeType="1"/>
              </p:cNvSpPr>
              <p:nvPr/>
            </p:nvSpPr>
            <p:spPr bwMode="auto">
              <a:xfrm>
                <a:off x="4020" y="1791"/>
                <a:ext cx="25" cy="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24" name="Line 1134"/>
              <p:cNvSpPr>
                <a:spLocks noChangeShapeType="1"/>
              </p:cNvSpPr>
              <p:nvPr/>
            </p:nvSpPr>
            <p:spPr bwMode="auto">
              <a:xfrm>
                <a:off x="4045" y="1791"/>
                <a:ext cx="24" cy="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25" name="Line 1135"/>
              <p:cNvSpPr>
                <a:spLocks noChangeShapeType="1"/>
              </p:cNvSpPr>
              <p:nvPr/>
            </p:nvSpPr>
            <p:spPr bwMode="auto">
              <a:xfrm>
                <a:off x="4041" y="1791"/>
                <a:ext cx="4" cy="0"/>
              </a:xfrm>
              <a:prstGeom prst="line">
                <a:avLst/>
              </a:prstGeom>
              <a:noFill/>
              <a:ln w="9525"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26" name="Line 1136"/>
              <p:cNvSpPr>
                <a:spLocks noChangeShapeType="1"/>
              </p:cNvSpPr>
              <p:nvPr/>
            </p:nvSpPr>
            <p:spPr bwMode="auto">
              <a:xfrm flipV="1">
                <a:off x="4094" y="1809"/>
                <a:ext cx="0" cy="1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27" name="Line 1137"/>
              <p:cNvSpPr>
                <a:spLocks noChangeShapeType="1"/>
              </p:cNvSpPr>
              <p:nvPr/>
            </p:nvSpPr>
            <p:spPr bwMode="auto">
              <a:xfrm flipV="1">
                <a:off x="4094" y="1799"/>
                <a:ext cx="0" cy="1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28" name="Line 1138"/>
              <p:cNvSpPr>
                <a:spLocks noChangeShapeType="1"/>
              </p:cNvSpPr>
              <p:nvPr/>
            </p:nvSpPr>
            <p:spPr bwMode="auto">
              <a:xfrm>
                <a:off x="4069" y="1809"/>
                <a:ext cx="25" cy="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29" name="Line 1139"/>
              <p:cNvSpPr>
                <a:spLocks noChangeShapeType="1"/>
              </p:cNvSpPr>
              <p:nvPr/>
            </p:nvSpPr>
            <p:spPr bwMode="auto">
              <a:xfrm>
                <a:off x="4094" y="1809"/>
                <a:ext cx="24" cy="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30" name="Line 1140"/>
              <p:cNvSpPr>
                <a:spLocks noChangeShapeType="1"/>
              </p:cNvSpPr>
              <p:nvPr/>
            </p:nvSpPr>
            <p:spPr bwMode="auto">
              <a:xfrm>
                <a:off x="4090" y="1809"/>
                <a:ext cx="4" cy="0"/>
              </a:xfrm>
              <a:prstGeom prst="line">
                <a:avLst/>
              </a:prstGeom>
              <a:noFill/>
              <a:ln w="9525"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31" name="Line 1141"/>
              <p:cNvSpPr>
                <a:spLocks noChangeShapeType="1"/>
              </p:cNvSpPr>
              <p:nvPr/>
            </p:nvSpPr>
            <p:spPr bwMode="auto">
              <a:xfrm flipV="1">
                <a:off x="4143" y="1800"/>
                <a:ext cx="0" cy="1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32" name="Line 1142"/>
              <p:cNvSpPr>
                <a:spLocks noChangeShapeType="1"/>
              </p:cNvSpPr>
              <p:nvPr/>
            </p:nvSpPr>
            <p:spPr bwMode="auto">
              <a:xfrm flipV="1">
                <a:off x="4143" y="1789"/>
                <a:ext cx="0" cy="11"/>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33" name="Line 1143"/>
              <p:cNvSpPr>
                <a:spLocks noChangeShapeType="1"/>
              </p:cNvSpPr>
              <p:nvPr/>
            </p:nvSpPr>
            <p:spPr bwMode="auto">
              <a:xfrm>
                <a:off x="4118" y="1800"/>
                <a:ext cx="25" cy="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34" name="Line 1144"/>
              <p:cNvSpPr>
                <a:spLocks noChangeShapeType="1"/>
              </p:cNvSpPr>
              <p:nvPr/>
            </p:nvSpPr>
            <p:spPr bwMode="auto">
              <a:xfrm>
                <a:off x="4143" y="1800"/>
                <a:ext cx="25" cy="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35" name="Line 1145"/>
              <p:cNvSpPr>
                <a:spLocks noChangeShapeType="1"/>
              </p:cNvSpPr>
              <p:nvPr/>
            </p:nvSpPr>
            <p:spPr bwMode="auto">
              <a:xfrm>
                <a:off x="4139" y="1800"/>
                <a:ext cx="4" cy="0"/>
              </a:xfrm>
              <a:prstGeom prst="line">
                <a:avLst/>
              </a:prstGeom>
              <a:noFill/>
              <a:ln w="9525"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36" name="Line 1146"/>
              <p:cNvSpPr>
                <a:spLocks noChangeShapeType="1"/>
              </p:cNvSpPr>
              <p:nvPr/>
            </p:nvSpPr>
            <p:spPr bwMode="auto">
              <a:xfrm flipV="1">
                <a:off x="4192" y="1803"/>
                <a:ext cx="0" cy="1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37" name="Line 1147"/>
              <p:cNvSpPr>
                <a:spLocks noChangeShapeType="1"/>
              </p:cNvSpPr>
              <p:nvPr/>
            </p:nvSpPr>
            <p:spPr bwMode="auto">
              <a:xfrm flipV="1">
                <a:off x="4192" y="1793"/>
                <a:ext cx="0" cy="1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38" name="Line 1148"/>
              <p:cNvSpPr>
                <a:spLocks noChangeShapeType="1"/>
              </p:cNvSpPr>
              <p:nvPr/>
            </p:nvSpPr>
            <p:spPr bwMode="auto">
              <a:xfrm>
                <a:off x="4168" y="1803"/>
                <a:ext cx="24" cy="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39" name="Line 1149"/>
              <p:cNvSpPr>
                <a:spLocks noChangeShapeType="1"/>
              </p:cNvSpPr>
              <p:nvPr/>
            </p:nvSpPr>
            <p:spPr bwMode="auto">
              <a:xfrm>
                <a:off x="4192" y="1803"/>
                <a:ext cx="25" cy="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40" name="Line 1150"/>
              <p:cNvSpPr>
                <a:spLocks noChangeShapeType="1"/>
              </p:cNvSpPr>
              <p:nvPr/>
            </p:nvSpPr>
            <p:spPr bwMode="auto">
              <a:xfrm>
                <a:off x="4188" y="1803"/>
                <a:ext cx="4" cy="0"/>
              </a:xfrm>
              <a:prstGeom prst="line">
                <a:avLst/>
              </a:prstGeom>
              <a:noFill/>
              <a:ln w="9525"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41" name="Line 1151"/>
              <p:cNvSpPr>
                <a:spLocks noChangeShapeType="1"/>
              </p:cNvSpPr>
              <p:nvPr/>
            </p:nvSpPr>
            <p:spPr bwMode="auto">
              <a:xfrm flipV="1">
                <a:off x="4241" y="1831"/>
                <a:ext cx="0" cy="1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42" name="Line 1152"/>
              <p:cNvSpPr>
                <a:spLocks noChangeShapeType="1"/>
              </p:cNvSpPr>
              <p:nvPr/>
            </p:nvSpPr>
            <p:spPr bwMode="auto">
              <a:xfrm flipV="1">
                <a:off x="4241" y="1821"/>
                <a:ext cx="0" cy="1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43" name="Line 1153"/>
              <p:cNvSpPr>
                <a:spLocks noChangeShapeType="1"/>
              </p:cNvSpPr>
              <p:nvPr/>
            </p:nvSpPr>
            <p:spPr bwMode="auto">
              <a:xfrm>
                <a:off x="4217" y="1831"/>
                <a:ext cx="24" cy="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44" name="Line 1154"/>
              <p:cNvSpPr>
                <a:spLocks noChangeShapeType="1"/>
              </p:cNvSpPr>
              <p:nvPr/>
            </p:nvSpPr>
            <p:spPr bwMode="auto">
              <a:xfrm>
                <a:off x="4241" y="1831"/>
                <a:ext cx="25" cy="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45" name="Line 1155"/>
              <p:cNvSpPr>
                <a:spLocks noChangeShapeType="1"/>
              </p:cNvSpPr>
              <p:nvPr/>
            </p:nvSpPr>
            <p:spPr bwMode="auto">
              <a:xfrm>
                <a:off x="4237" y="1831"/>
                <a:ext cx="4" cy="0"/>
              </a:xfrm>
              <a:prstGeom prst="line">
                <a:avLst/>
              </a:prstGeom>
              <a:noFill/>
              <a:ln w="9525"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46" name="Line 1156"/>
              <p:cNvSpPr>
                <a:spLocks noChangeShapeType="1"/>
              </p:cNvSpPr>
              <p:nvPr/>
            </p:nvSpPr>
            <p:spPr bwMode="auto">
              <a:xfrm flipV="1">
                <a:off x="4291" y="1834"/>
                <a:ext cx="0" cy="1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47" name="Line 1157"/>
              <p:cNvSpPr>
                <a:spLocks noChangeShapeType="1"/>
              </p:cNvSpPr>
              <p:nvPr/>
            </p:nvSpPr>
            <p:spPr bwMode="auto">
              <a:xfrm flipV="1">
                <a:off x="4291" y="1824"/>
                <a:ext cx="0" cy="1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48" name="Line 1158"/>
              <p:cNvSpPr>
                <a:spLocks noChangeShapeType="1"/>
              </p:cNvSpPr>
              <p:nvPr/>
            </p:nvSpPr>
            <p:spPr bwMode="auto">
              <a:xfrm>
                <a:off x="4266" y="1834"/>
                <a:ext cx="25" cy="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49" name="Line 1159"/>
              <p:cNvSpPr>
                <a:spLocks noChangeShapeType="1"/>
              </p:cNvSpPr>
              <p:nvPr/>
            </p:nvSpPr>
            <p:spPr bwMode="auto">
              <a:xfrm>
                <a:off x="4291" y="1834"/>
                <a:ext cx="24" cy="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50" name="Line 1160"/>
              <p:cNvSpPr>
                <a:spLocks noChangeShapeType="1"/>
              </p:cNvSpPr>
              <p:nvPr/>
            </p:nvSpPr>
            <p:spPr bwMode="auto">
              <a:xfrm>
                <a:off x="4286" y="1834"/>
                <a:ext cx="5" cy="0"/>
              </a:xfrm>
              <a:prstGeom prst="line">
                <a:avLst/>
              </a:prstGeom>
              <a:noFill/>
              <a:ln w="9525"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51" name="Line 1161"/>
              <p:cNvSpPr>
                <a:spLocks noChangeShapeType="1"/>
              </p:cNvSpPr>
              <p:nvPr/>
            </p:nvSpPr>
            <p:spPr bwMode="auto">
              <a:xfrm flipV="1">
                <a:off x="4340" y="1848"/>
                <a:ext cx="0" cy="1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52" name="Line 1162"/>
              <p:cNvSpPr>
                <a:spLocks noChangeShapeType="1"/>
              </p:cNvSpPr>
              <p:nvPr/>
            </p:nvSpPr>
            <p:spPr bwMode="auto">
              <a:xfrm flipV="1">
                <a:off x="4340" y="1838"/>
                <a:ext cx="0" cy="1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53" name="Line 1163"/>
              <p:cNvSpPr>
                <a:spLocks noChangeShapeType="1"/>
              </p:cNvSpPr>
              <p:nvPr/>
            </p:nvSpPr>
            <p:spPr bwMode="auto">
              <a:xfrm>
                <a:off x="4315" y="1848"/>
                <a:ext cx="25" cy="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54" name="Line 1164"/>
              <p:cNvSpPr>
                <a:spLocks noChangeShapeType="1"/>
              </p:cNvSpPr>
              <p:nvPr/>
            </p:nvSpPr>
            <p:spPr bwMode="auto">
              <a:xfrm>
                <a:off x="4340" y="1848"/>
                <a:ext cx="24" cy="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55" name="Line 1165"/>
              <p:cNvSpPr>
                <a:spLocks noChangeShapeType="1"/>
              </p:cNvSpPr>
              <p:nvPr/>
            </p:nvSpPr>
            <p:spPr bwMode="auto">
              <a:xfrm>
                <a:off x="4335" y="1848"/>
                <a:ext cx="5" cy="0"/>
              </a:xfrm>
              <a:prstGeom prst="line">
                <a:avLst/>
              </a:prstGeom>
              <a:noFill/>
              <a:ln w="9525"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56" name="Line 1166"/>
              <p:cNvSpPr>
                <a:spLocks noChangeShapeType="1"/>
              </p:cNvSpPr>
              <p:nvPr/>
            </p:nvSpPr>
            <p:spPr bwMode="auto">
              <a:xfrm flipV="1">
                <a:off x="4389" y="1872"/>
                <a:ext cx="0" cy="9"/>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57" name="Line 1167"/>
              <p:cNvSpPr>
                <a:spLocks noChangeShapeType="1"/>
              </p:cNvSpPr>
              <p:nvPr/>
            </p:nvSpPr>
            <p:spPr bwMode="auto">
              <a:xfrm flipV="1">
                <a:off x="4389" y="1862"/>
                <a:ext cx="0" cy="1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58" name="Line 1168"/>
              <p:cNvSpPr>
                <a:spLocks noChangeShapeType="1"/>
              </p:cNvSpPr>
              <p:nvPr/>
            </p:nvSpPr>
            <p:spPr bwMode="auto">
              <a:xfrm>
                <a:off x="4364" y="1872"/>
                <a:ext cx="25" cy="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59" name="Line 1169"/>
              <p:cNvSpPr>
                <a:spLocks noChangeShapeType="1"/>
              </p:cNvSpPr>
              <p:nvPr/>
            </p:nvSpPr>
            <p:spPr bwMode="auto">
              <a:xfrm>
                <a:off x="4389" y="1872"/>
                <a:ext cx="24" cy="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60" name="Line 1170"/>
              <p:cNvSpPr>
                <a:spLocks noChangeShapeType="1"/>
              </p:cNvSpPr>
              <p:nvPr/>
            </p:nvSpPr>
            <p:spPr bwMode="auto">
              <a:xfrm>
                <a:off x="4385" y="1872"/>
                <a:ext cx="4" cy="0"/>
              </a:xfrm>
              <a:prstGeom prst="line">
                <a:avLst/>
              </a:prstGeom>
              <a:noFill/>
              <a:ln w="9525"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61" name="Line 1171"/>
              <p:cNvSpPr>
                <a:spLocks noChangeShapeType="1"/>
              </p:cNvSpPr>
              <p:nvPr/>
            </p:nvSpPr>
            <p:spPr bwMode="auto">
              <a:xfrm flipV="1">
                <a:off x="4438" y="1891"/>
                <a:ext cx="0" cy="1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62" name="Line 1172"/>
              <p:cNvSpPr>
                <a:spLocks noChangeShapeType="1"/>
              </p:cNvSpPr>
              <p:nvPr/>
            </p:nvSpPr>
            <p:spPr bwMode="auto">
              <a:xfrm flipV="1">
                <a:off x="4438" y="1881"/>
                <a:ext cx="0" cy="1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63" name="Line 1173"/>
              <p:cNvSpPr>
                <a:spLocks noChangeShapeType="1"/>
              </p:cNvSpPr>
              <p:nvPr/>
            </p:nvSpPr>
            <p:spPr bwMode="auto">
              <a:xfrm>
                <a:off x="4413" y="1891"/>
                <a:ext cx="25" cy="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64" name="Line 1174"/>
              <p:cNvSpPr>
                <a:spLocks noChangeShapeType="1"/>
              </p:cNvSpPr>
              <p:nvPr/>
            </p:nvSpPr>
            <p:spPr bwMode="auto">
              <a:xfrm>
                <a:off x="4438" y="1891"/>
                <a:ext cx="24" cy="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65" name="Line 1175"/>
              <p:cNvSpPr>
                <a:spLocks noChangeShapeType="1"/>
              </p:cNvSpPr>
              <p:nvPr/>
            </p:nvSpPr>
            <p:spPr bwMode="auto">
              <a:xfrm>
                <a:off x="4434" y="1891"/>
                <a:ext cx="4" cy="0"/>
              </a:xfrm>
              <a:prstGeom prst="line">
                <a:avLst/>
              </a:prstGeom>
              <a:noFill/>
              <a:ln w="9525"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66" name="Line 1176"/>
              <p:cNvSpPr>
                <a:spLocks noChangeShapeType="1"/>
              </p:cNvSpPr>
              <p:nvPr/>
            </p:nvSpPr>
            <p:spPr bwMode="auto">
              <a:xfrm flipV="1">
                <a:off x="4487" y="1990"/>
                <a:ext cx="0" cy="9"/>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67" name="Line 1177"/>
              <p:cNvSpPr>
                <a:spLocks noChangeShapeType="1"/>
              </p:cNvSpPr>
              <p:nvPr/>
            </p:nvSpPr>
            <p:spPr bwMode="auto">
              <a:xfrm flipV="1">
                <a:off x="4487" y="1980"/>
                <a:ext cx="0" cy="1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68" name="Line 1178"/>
              <p:cNvSpPr>
                <a:spLocks noChangeShapeType="1"/>
              </p:cNvSpPr>
              <p:nvPr/>
            </p:nvSpPr>
            <p:spPr bwMode="auto">
              <a:xfrm>
                <a:off x="4462" y="1990"/>
                <a:ext cx="25" cy="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69" name="Line 1179"/>
              <p:cNvSpPr>
                <a:spLocks noChangeShapeType="1"/>
              </p:cNvSpPr>
              <p:nvPr/>
            </p:nvSpPr>
            <p:spPr bwMode="auto">
              <a:xfrm>
                <a:off x="4487" y="1990"/>
                <a:ext cx="25" cy="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70" name="Line 1180"/>
              <p:cNvSpPr>
                <a:spLocks noChangeShapeType="1"/>
              </p:cNvSpPr>
              <p:nvPr/>
            </p:nvSpPr>
            <p:spPr bwMode="auto">
              <a:xfrm>
                <a:off x="4483" y="1990"/>
                <a:ext cx="4" cy="0"/>
              </a:xfrm>
              <a:prstGeom prst="line">
                <a:avLst/>
              </a:prstGeom>
              <a:noFill/>
              <a:ln w="9525"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71" name="Line 1181"/>
              <p:cNvSpPr>
                <a:spLocks noChangeShapeType="1"/>
              </p:cNvSpPr>
              <p:nvPr/>
            </p:nvSpPr>
            <p:spPr bwMode="auto">
              <a:xfrm flipV="1">
                <a:off x="4536" y="2240"/>
                <a:ext cx="0" cy="8"/>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72" name="Line 1182"/>
              <p:cNvSpPr>
                <a:spLocks noChangeShapeType="1"/>
              </p:cNvSpPr>
              <p:nvPr/>
            </p:nvSpPr>
            <p:spPr bwMode="auto">
              <a:xfrm flipV="1">
                <a:off x="4536" y="2232"/>
                <a:ext cx="0" cy="8"/>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73" name="Line 1183"/>
              <p:cNvSpPr>
                <a:spLocks noChangeShapeType="1"/>
              </p:cNvSpPr>
              <p:nvPr/>
            </p:nvSpPr>
            <p:spPr bwMode="auto">
              <a:xfrm>
                <a:off x="4512" y="2240"/>
                <a:ext cx="24" cy="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74" name="Line 1184"/>
              <p:cNvSpPr>
                <a:spLocks noChangeShapeType="1"/>
              </p:cNvSpPr>
              <p:nvPr/>
            </p:nvSpPr>
            <p:spPr bwMode="auto">
              <a:xfrm>
                <a:off x="4536" y="2240"/>
                <a:ext cx="25" cy="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75" name="Line 1185"/>
              <p:cNvSpPr>
                <a:spLocks noChangeShapeType="1"/>
              </p:cNvSpPr>
              <p:nvPr/>
            </p:nvSpPr>
            <p:spPr bwMode="auto">
              <a:xfrm>
                <a:off x="4532" y="2240"/>
                <a:ext cx="4" cy="0"/>
              </a:xfrm>
              <a:prstGeom prst="line">
                <a:avLst/>
              </a:prstGeom>
              <a:noFill/>
              <a:ln w="9525"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76" name="Line 1186"/>
              <p:cNvSpPr>
                <a:spLocks noChangeShapeType="1"/>
              </p:cNvSpPr>
              <p:nvPr/>
            </p:nvSpPr>
            <p:spPr bwMode="auto">
              <a:xfrm flipV="1">
                <a:off x="4585" y="2582"/>
                <a:ext cx="0" cy="6"/>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77" name="Line 1187"/>
              <p:cNvSpPr>
                <a:spLocks noChangeShapeType="1"/>
              </p:cNvSpPr>
              <p:nvPr/>
            </p:nvSpPr>
            <p:spPr bwMode="auto">
              <a:xfrm flipV="1">
                <a:off x="4585" y="2576"/>
                <a:ext cx="0" cy="6"/>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78" name="Line 1188"/>
              <p:cNvSpPr>
                <a:spLocks noChangeShapeType="1"/>
              </p:cNvSpPr>
              <p:nvPr/>
            </p:nvSpPr>
            <p:spPr bwMode="auto">
              <a:xfrm>
                <a:off x="4561" y="2582"/>
                <a:ext cx="24" cy="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79" name="Line 1189"/>
              <p:cNvSpPr>
                <a:spLocks noChangeShapeType="1"/>
              </p:cNvSpPr>
              <p:nvPr/>
            </p:nvSpPr>
            <p:spPr bwMode="auto">
              <a:xfrm>
                <a:off x="4585" y="2582"/>
                <a:ext cx="25" cy="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80" name="Line 1190"/>
              <p:cNvSpPr>
                <a:spLocks noChangeShapeType="1"/>
              </p:cNvSpPr>
              <p:nvPr/>
            </p:nvSpPr>
            <p:spPr bwMode="auto">
              <a:xfrm>
                <a:off x="4581" y="2582"/>
                <a:ext cx="4" cy="0"/>
              </a:xfrm>
              <a:prstGeom prst="line">
                <a:avLst/>
              </a:prstGeom>
              <a:noFill/>
              <a:ln w="9525"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81" name="Line 1191"/>
              <p:cNvSpPr>
                <a:spLocks noChangeShapeType="1"/>
              </p:cNvSpPr>
              <p:nvPr/>
            </p:nvSpPr>
            <p:spPr bwMode="auto">
              <a:xfrm flipV="1">
                <a:off x="4634" y="2889"/>
                <a:ext cx="0" cy="3"/>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82" name="Line 1192"/>
              <p:cNvSpPr>
                <a:spLocks noChangeShapeType="1"/>
              </p:cNvSpPr>
              <p:nvPr/>
            </p:nvSpPr>
            <p:spPr bwMode="auto">
              <a:xfrm flipV="1">
                <a:off x="4634" y="2887"/>
                <a:ext cx="0" cy="2"/>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83" name="Line 1193"/>
              <p:cNvSpPr>
                <a:spLocks noChangeShapeType="1"/>
              </p:cNvSpPr>
              <p:nvPr/>
            </p:nvSpPr>
            <p:spPr bwMode="auto">
              <a:xfrm>
                <a:off x="4610" y="2889"/>
                <a:ext cx="24" cy="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84" name="Line 1194"/>
              <p:cNvSpPr>
                <a:spLocks noChangeShapeType="1"/>
              </p:cNvSpPr>
              <p:nvPr/>
            </p:nvSpPr>
            <p:spPr bwMode="auto">
              <a:xfrm>
                <a:off x="4634" y="2889"/>
                <a:ext cx="25" cy="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85" name="Line 1195"/>
              <p:cNvSpPr>
                <a:spLocks noChangeShapeType="1"/>
              </p:cNvSpPr>
              <p:nvPr/>
            </p:nvSpPr>
            <p:spPr bwMode="auto">
              <a:xfrm>
                <a:off x="4630" y="2889"/>
                <a:ext cx="4" cy="0"/>
              </a:xfrm>
              <a:prstGeom prst="line">
                <a:avLst/>
              </a:prstGeom>
              <a:noFill/>
              <a:ln w="9525"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86" name="Line 1196"/>
              <p:cNvSpPr>
                <a:spLocks noChangeShapeType="1"/>
              </p:cNvSpPr>
              <p:nvPr/>
            </p:nvSpPr>
            <p:spPr bwMode="auto">
              <a:xfrm>
                <a:off x="4684" y="2946"/>
                <a:ext cx="0" cy="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87" name="Line 1197"/>
              <p:cNvSpPr>
                <a:spLocks noChangeShapeType="1"/>
              </p:cNvSpPr>
              <p:nvPr/>
            </p:nvSpPr>
            <p:spPr bwMode="auto">
              <a:xfrm>
                <a:off x="4684" y="2946"/>
                <a:ext cx="0" cy="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88" name="Line 1198"/>
              <p:cNvSpPr>
                <a:spLocks noChangeShapeType="1"/>
              </p:cNvSpPr>
              <p:nvPr/>
            </p:nvSpPr>
            <p:spPr bwMode="auto">
              <a:xfrm>
                <a:off x="4659" y="2946"/>
                <a:ext cx="25" cy="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89" name="Line 1199"/>
              <p:cNvSpPr>
                <a:spLocks noChangeShapeType="1"/>
              </p:cNvSpPr>
              <p:nvPr/>
            </p:nvSpPr>
            <p:spPr bwMode="auto">
              <a:xfrm>
                <a:off x="4684" y="2946"/>
                <a:ext cx="24" cy="0"/>
              </a:xfrm>
              <a:prstGeom prst="line">
                <a:avLst/>
              </a:prstGeom>
              <a:noFill/>
              <a:ln w="1905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90" name="Line 1200"/>
              <p:cNvSpPr>
                <a:spLocks noChangeShapeType="1"/>
              </p:cNvSpPr>
              <p:nvPr/>
            </p:nvSpPr>
            <p:spPr bwMode="auto">
              <a:xfrm>
                <a:off x="4679" y="2946"/>
                <a:ext cx="5" cy="0"/>
              </a:xfrm>
              <a:prstGeom prst="line">
                <a:avLst/>
              </a:prstGeom>
              <a:noFill/>
              <a:ln w="9525"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91" name="Line 1201"/>
              <p:cNvSpPr>
                <a:spLocks noChangeShapeType="1"/>
              </p:cNvSpPr>
              <p:nvPr/>
            </p:nvSpPr>
            <p:spPr bwMode="auto">
              <a:xfrm>
                <a:off x="4729" y="2946"/>
                <a:ext cx="4" cy="0"/>
              </a:xfrm>
              <a:prstGeom prst="line">
                <a:avLst/>
              </a:prstGeom>
              <a:noFill/>
              <a:ln w="9525"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92" name="Line 1202"/>
              <p:cNvSpPr>
                <a:spLocks noChangeShapeType="1"/>
              </p:cNvSpPr>
              <p:nvPr/>
            </p:nvSpPr>
            <p:spPr bwMode="auto">
              <a:xfrm>
                <a:off x="4778" y="2946"/>
                <a:ext cx="4" cy="0"/>
              </a:xfrm>
              <a:prstGeom prst="line">
                <a:avLst/>
              </a:prstGeom>
              <a:noFill/>
              <a:ln w="9525"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93" name="Line 1203"/>
              <p:cNvSpPr>
                <a:spLocks noChangeShapeType="1"/>
              </p:cNvSpPr>
              <p:nvPr/>
            </p:nvSpPr>
            <p:spPr bwMode="auto">
              <a:xfrm>
                <a:off x="4827" y="2946"/>
                <a:ext cx="4" cy="0"/>
              </a:xfrm>
              <a:prstGeom prst="line">
                <a:avLst/>
              </a:prstGeom>
              <a:noFill/>
              <a:ln w="9525"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94" name="Line 1204"/>
              <p:cNvSpPr>
                <a:spLocks noChangeShapeType="1"/>
              </p:cNvSpPr>
              <p:nvPr/>
            </p:nvSpPr>
            <p:spPr bwMode="auto">
              <a:xfrm>
                <a:off x="4876" y="2946"/>
                <a:ext cx="4" cy="0"/>
              </a:xfrm>
              <a:prstGeom prst="line">
                <a:avLst/>
              </a:prstGeom>
              <a:noFill/>
              <a:ln w="9525"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95" name="Line 1205"/>
              <p:cNvSpPr>
                <a:spLocks noChangeShapeType="1"/>
              </p:cNvSpPr>
              <p:nvPr/>
            </p:nvSpPr>
            <p:spPr bwMode="auto">
              <a:xfrm>
                <a:off x="4925" y="2946"/>
                <a:ext cx="4" cy="0"/>
              </a:xfrm>
              <a:prstGeom prst="line">
                <a:avLst/>
              </a:prstGeom>
              <a:noFill/>
              <a:ln w="9525"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96" name="Line 1206"/>
              <p:cNvSpPr>
                <a:spLocks noChangeShapeType="1"/>
              </p:cNvSpPr>
              <p:nvPr/>
            </p:nvSpPr>
            <p:spPr bwMode="auto">
              <a:xfrm>
                <a:off x="4974" y="2946"/>
                <a:ext cx="5" cy="0"/>
              </a:xfrm>
              <a:prstGeom prst="line">
                <a:avLst/>
              </a:prstGeom>
              <a:noFill/>
              <a:ln w="9525"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97" name="Line 1207"/>
              <p:cNvSpPr>
                <a:spLocks noChangeShapeType="1"/>
              </p:cNvSpPr>
              <p:nvPr/>
            </p:nvSpPr>
            <p:spPr bwMode="auto">
              <a:xfrm>
                <a:off x="5024" y="2946"/>
                <a:ext cx="4" cy="0"/>
              </a:xfrm>
              <a:prstGeom prst="line">
                <a:avLst/>
              </a:prstGeom>
              <a:noFill/>
              <a:ln w="9525"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98" name="Line 1208"/>
              <p:cNvSpPr>
                <a:spLocks noChangeShapeType="1"/>
              </p:cNvSpPr>
              <p:nvPr/>
            </p:nvSpPr>
            <p:spPr bwMode="auto">
              <a:xfrm>
                <a:off x="5073" y="2946"/>
                <a:ext cx="4" cy="0"/>
              </a:xfrm>
              <a:prstGeom prst="line">
                <a:avLst/>
              </a:prstGeom>
              <a:noFill/>
              <a:ln w="9525"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99" name="Line 1209"/>
              <p:cNvSpPr>
                <a:spLocks noChangeShapeType="1"/>
              </p:cNvSpPr>
              <p:nvPr/>
            </p:nvSpPr>
            <p:spPr bwMode="auto">
              <a:xfrm>
                <a:off x="5122" y="2946"/>
                <a:ext cx="4" cy="0"/>
              </a:xfrm>
              <a:prstGeom prst="line">
                <a:avLst/>
              </a:prstGeom>
              <a:noFill/>
              <a:ln w="9525"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3" name="Group 1411"/>
            <p:cNvGrpSpPr>
              <a:grpSpLocks/>
            </p:cNvGrpSpPr>
            <p:nvPr/>
          </p:nvGrpSpPr>
          <p:grpSpPr bwMode="auto">
            <a:xfrm>
              <a:off x="5087938" y="2679700"/>
              <a:ext cx="3049587" cy="1997075"/>
              <a:chOff x="3205" y="1688"/>
              <a:chExt cx="1921" cy="1258"/>
            </a:xfrm>
          </p:grpSpPr>
          <p:sp>
            <p:nvSpPr>
              <p:cNvPr id="3200" name="Freeform 1211"/>
              <p:cNvSpPr>
                <a:spLocks/>
              </p:cNvSpPr>
              <p:nvPr/>
            </p:nvSpPr>
            <p:spPr bwMode="auto">
              <a:xfrm>
                <a:off x="3215" y="1689"/>
                <a:ext cx="661" cy="91"/>
              </a:xfrm>
              <a:custGeom>
                <a:avLst/>
                <a:gdLst>
                  <a:gd name="T0" fmla="*/ 0 w 2903"/>
                  <a:gd name="T1" fmla="*/ 0 h 401"/>
                  <a:gd name="T2" fmla="*/ 59 w 2903"/>
                  <a:gd name="T3" fmla="*/ 8 h 401"/>
                  <a:gd name="T4" fmla="*/ 118 w 2903"/>
                  <a:gd name="T5" fmla="*/ 17 h 401"/>
                  <a:gd name="T6" fmla="*/ 237 w 2903"/>
                  <a:gd name="T7" fmla="*/ 33 h 401"/>
                  <a:gd name="T8" fmla="*/ 296 w 2903"/>
                  <a:gd name="T9" fmla="*/ 41 h 401"/>
                  <a:gd name="T10" fmla="*/ 355 w 2903"/>
                  <a:gd name="T11" fmla="*/ 49 h 401"/>
                  <a:gd name="T12" fmla="*/ 414 w 2903"/>
                  <a:gd name="T13" fmla="*/ 57 h 401"/>
                  <a:gd name="T14" fmla="*/ 533 w 2903"/>
                  <a:gd name="T15" fmla="*/ 74 h 401"/>
                  <a:gd name="T16" fmla="*/ 592 w 2903"/>
                  <a:gd name="T17" fmla="*/ 82 h 401"/>
                  <a:gd name="T18" fmla="*/ 651 w 2903"/>
                  <a:gd name="T19" fmla="*/ 90 h 401"/>
                  <a:gd name="T20" fmla="*/ 711 w 2903"/>
                  <a:gd name="T21" fmla="*/ 98 h 401"/>
                  <a:gd name="T22" fmla="*/ 770 w 2903"/>
                  <a:gd name="T23" fmla="*/ 107 h 401"/>
                  <a:gd name="T24" fmla="*/ 829 w 2903"/>
                  <a:gd name="T25" fmla="*/ 115 h 401"/>
                  <a:gd name="T26" fmla="*/ 888 w 2903"/>
                  <a:gd name="T27" fmla="*/ 123 h 401"/>
                  <a:gd name="T28" fmla="*/ 1007 w 2903"/>
                  <a:gd name="T29" fmla="*/ 139 h 401"/>
                  <a:gd name="T30" fmla="*/ 1066 w 2903"/>
                  <a:gd name="T31" fmla="*/ 147 h 401"/>
                  <a:gd name="T32" fmla="*/ 1126 w 2903"/>
                  <a:gd name="T33" fmla="*/ 156 h 401"/>
                  <a:gd name="T34" fmla="*/ 1185 w 2903"/>
                  <a:gd name="T35" fmla="*/ 164 h 401"/>
                  <a:gd name="T36" fmla="*/ 1303 w 2903"/>
                  <a:gd name="T37" fmla="*/ 180 h 401"/>
                  <a:gd name="T38" fmla="*/ 1363 w 2903"/>
                  <a:gd name="T39" fmla="*/ 188 h 401"/>
                  <a:gd name="T40" fmla="*/ 1422 w 2903"/>
                  <a:gd name="T41" fmla="*/ 196 h 401"/>
                  <a:gd name="T42" fmla="*/ 1481 w 2903"/>
                  <a:gd name="T43" fmla="*/ 205 h 401"/>
                  <a:gd name="T44" fmla="*/ 1540 w 2903"/>
                  <a:gd name="T45" fmla="*/ 213 h 401"/>
                  <a:gd name="T46" fmla="*/ 1659 w 2903"/>
                  <a:gd name="T47" fmla="*/ 229 h 401"/>
                  <a:gd name="T48" fmla="*/ 1718 w 2903"/>
                  <a:gd name="T49" fmla="*/ 237 h 401"/>
                  <a:gd name="T50" fmla="*/ 1777 w 2903"/>
                  <a:gd name="T51" fmla="*/ 246 h 401"/>
                  <a:gd name="T52" fmla="*/ 1837 w 2903"/>
                  <a:gd name="T53" fmla="*/ 254 h 401"/>
                  <a:gd name="T54" fmla="*/ 1896 w 2903"/>
                  <a:gd name="T55" fmla="*/ 262 h 401"/>
                  <a:gd name="T56" fmla="*/ 1955 w 2903"/>
                  <a:gd name="T57" fmla="*/ 270 h 401"/>
                  <a:gd name="T58" fmla="*/ 2014 w 2903"/>
                  <a:gd name="T59" fmla="*/ 278 h 401"/>
                  <a:gd name="T60" fmla="*/ 2074 w 2903"/>
                  <a:gd name="T61" fmla="*/ 286 h 401"/>
                  <a:gd name="T62" fmla="*/ 2133 w 2903"/>
                  <a:gd name="T63" fmla="*/ 295 h 401"/>
                  <a:gd name="T64" fmla="*/ 2251 w 2903"/>
                  <a:gd name="T65" fmla="*/ 311 h 401"/>
                  <a:gd name="T66" fmla="*/ 2311 w 2903"/>
                  <a:gd name="T67" fmla="*/ 319 h 401"/>
                  <a:gd name="T68" fmla="*/ 2370 w 2903"/>
                  <a:gd name="T69" fmla="*/ 327 h 401"/>
                  <a:gd name="T70" fmla="*/ 2429 w 2903"/>
                  <a:gd name="T71" fmla="*/ 335 h 401"/>
                  <a:gd name="T72" fmla="*/ 2548 w 2903"/>
                  <a:gd name="T73" fmla="*/ 352 h 401"/>
                  <a:gd name="T74" fmla="*/ 2607 w 2903"/>
                  <a:gd name="T75" fmla="*/ 360 h 401"/>
                  <a:gd name="T76" fmla="*/ 2666 w 2903"/>
                  <a:gd name="T77" fmla="*/ 368 h 401"/>
                  <a:gd name="T78" fmla="*/ 2726 w 2903"/>
                  <a:gd name="T79" fmla="*/ 376 h 401"/>
                  <a:gd name="T80" fmla="*/ 2844 w 2903"/>
                  <a:gd name="T81" fmla="*/ 393 h 401"/>
                  <a:gd name="T82" fmla="*/ 2903 w 2903"/>
                  <a:gd name="T83" fmla="*/ 401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03" h="401">
                    <a:moveTo>
                      <a:pt x="0" y="0"/>
                    </a:moveTo>
                    <a:lnTo>
                      <a:pt x="59" y="8"/>
                    </a:lnTo>
                    <a:lnTo>
                      <a:pt x="118" y="17"/>
                    </a:lnTo>
                    <a:lnTo>
                      <a:pt x="237" y="33"/>
                    </a:lnTo>
                    <a:lnTo>
                      <a:pt x="296" y="41"/>
                    </a:lnTo>
                    <a:lnTo>
                      <a:pt x="355" y="49"/>
                    </a:lnTo>
                    <a:lnTo>
                      <a:pt x="414" y="57"/>
                    </a:lnTo>
                    <a:lnTo>
                      <a:pt x="533" y="74"/>
                    </a:lnTo>
                    <a:lnTo>
                      <a:pt x="592" y="82"/>
                    </a:lnTo>
                    <a:lnTo>
                      <a:pt x="651" y="90"/>
                    </a:lnTo>
                    <a:lnTo>
                      <a:pt x="711" y="98"/>
                    </a:lnTo>
                    <a:lnTo>
                      <a:pt x="770" y="107"/>
                    </a:lnTo>
                    <a:lnTo>
                      <a:pt x="829" y="115"/>
                    </a:lnTo>
                    <a:lnTo>
                      <a:pt x="888" y="123"/>
                    </a:lnTo>
                    <a:lnTo>
                      <a:pt x="1007" y="139"/>
                    </a:lnTo>
                    <a:lnTo>
                      <a:pt x="1066" y="147"/>
                    </a:lnTo>
                    <a:lnTo>
                      <a:pt x="1126" y="156"/>
                    </a:lnTo>
                    <a:lnTo>
                      <a:pt x="1185" y="164"/>
                    </a:lnTo>
                    <a:lnTo>
                      <a:pt x="1303" y="180"/>
                    </a:lnTo>
                    <a:lnTo>
                      <a:pt x="1363" y="188"/>
                    </a:lnTo>
                    <a:lnTo>
                      <a:pt x="1422" y="196"/>
                    </a:lnTo>
                    <a:lnTo>
                      <a:pt x="1481" y="205"/>
                    </a:lnTo>
                    <a:lnTo>
                      <a:pt x="1540" y="213"/>
                    </a:lnTo>
                    <a:lnTo>
                      <a:pt x="1659" y="229"/>
                    </a:lnTo>
                    <a:lnTo>
                      <a:pt x="1718" y="237"/>
                    </a:lnTo>
                    <a:lnTo>
                      <a:pt x="1777" y="246"/>
                    </a:lnTo>
                    <a:lnTo>
                      <a:pt x="1837" y="254"/>
                    </a:lnTo>
                    <a:lnTo>
                      <a:pt x="1896" y="262"/>
                    </a:lnTo>
                    <a:lnTo>
                      <a:pt x="1955" y="270"/>
                    </a:lnTo>
                    <a:lnTo>
                      <a:pt x="2014" y="278"/>
                    </a:lnTo>
                    <a:lnTo>
                      <a:pt x="2074" y="286"/>
                    </a:lnTo>
                    <a:lnTo>
                      <a:pt x="2133" y="295"/>
                    </a:lnTo>
                    <a:lnTo>
                      <a:pt x="2251" y="311"/>
                    </a:lnTo>
                    <a:lnTo>
                      <a:pt x="2311" y="319"/>
                    </a:lnTo>
                    <a:lnTo>
                      <a:pt x="2370" y="327"/>
                    </a:lnTo>
                    <a:lnTo>
                      <a:pt x="2429" y="335"/>
                    </a:lnTo>
                    <a:lnTo>
                      <a:pt x="2548" y="352"/>
                    </a:lnTo>
                    <a:lnTo>
                      <a:pt x="2607" y="360"/>
                    </a:lnTo>
                    <a:lnTo>
                      <a:pt x="2666" y="368"/>
                    </a:lnTo>
                    <a:lnTo>
                      <a:pt x="2726" y="376"/>
                    </a:lnTo>
                    <a:lnTo>
                      <a:pt x="2844" y="393"/>
                    </a:lnTo>
                    <a:lnTo>
                      <a:pt x="2903" y="401"/>
                    </a:lnTo>
                  </a:path>
                </a:pathLst>
              </a:custGeom>
              <a:noFill/>
              <a:ln w="12700"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01" name="Freeform 1212"/>
              <p:cNvSpPr>
                <a:spLocks/>
              </p:cNvSpPr>
              <p:nvPr/>
            </p:nvSpPr>
            <p:spPr bwMode="auto">
              <a:xfrm>
                <a:off x="3876" y="1780"/>
                <a:ext cx="660" cy="91"/>
              </a:xfrm>
              <a:custGeom>
                <a:avLst/>
                <a:gdLst>
                  <a:gd name="T0" fmla="*/ 0 w 2904"/>
                  <a:gd name="T1" fmla="*/ 0 h 401"/>
                  <a:gd name="T2" fmla="*/ 60 w 2904"/>
                  <a:gd name="T3" fmla="*/ 8 h 401"/>
                  <a:gd name="T4" fmla="*/ 119 w 2904"/>
                  <a:gd name="T5" fmla="*/ 16 h 401"/>
                  <a:gd name="T6" fmla="*/ 178 w 2904"/>
                  <a:gd name="T7" fmla="*/ 24 h 401"/>
                  <a:gd name="T8" fmla="*/ 237 w 2904"/>
                  <a:gd name="T9" fmla="*/ 33 h 401"/>
                  <a:gd name="T10" fmla="*/ 297 w 2904"/>
                  <a:gd name="T11" fmla="*/ 41 h 401"/>
                  <a:gd name="T12" fmla="*/ 415 w 2904"/>
                  <a:gd name="T13" fmla="*/ 57 h 401"/>
                  <a:gd name="T14" fmla="*/ 475 w 2904"/>
                  <a:gd name="T15" fmla="*/ 65 h 401"/>
                  <a:gd name="T16" fmla="*/ 534 w 2904"/>
                  <a:gd name="T17" fmla="*/ 73 h 401"/>
                  <a:gd name="T18" fmla="*/ 593 w 2904"/>
                  <a:gd name="T19" fmla="*/ 82 h 401"/>
                  <a:gd name="T20" fmla="*/ 712 w 2904"/>
                  <a:gd name="T21" fmla="*/ 98 h 401"/>
                  <a:gd name="T22" fmla="*/ 771 w 2904"/>
                  <a:gd name="T23" fmla="*/ 106 h 401"/>
                  <a:gd name="T24" fmla="*/ 889 w 2904"/>
                  <a:gd name="T25" fmla="*/ 122 h 401"/>
                  <a:gd name="T26" fmla="*/ 949 w 2904"/>
                  <a:gd name="T27" fmla="*/ 131 h 401"/>
                  <a:gd name="T28" fmla="*/ 1008 w 2904"/>
                  <a:gd name="T29" fmla="*/ 139 h 401"/>
                  <a:gd name="T30" fmla="*/ 1067 w 2904"/>
                  <a:gd name="T31" fmla="*/ 147 h 401"/>
                  <a:gd name="T32" fmla="*/ 1186 w 2904"/>
                  <a:gd name="T33" fmla="*/ 163 h 401"/>
                  <a:gd name="T34" fmla="*/ 1245 w 2904"/>
                  <a:gd name="T35" fmla="*/ 172 h 401"/>
                  <a:gd name="T36" fmla="*/ 1304 w 2904"/>
                  <a:gd name="T37" fmla="*/ 180 h 401"/>
                  <a:gd name="T38" fmla="*/ 1363 w 2904"/>
                  <a:gd name="T39" fmla="*/ 188 h 401"/>
                  <a:gd name="T40" fmla="*/ 1423 w 2904"/>
                  <a:gd name="T41" fmla="*/ 196 h 401"/>
                  <a:gd name="T42" fmla="*/ 1482 w 2904"/>
                  <a:gd name="T43" fmla="*/ 204 h 401"/>
                  <a:gd name="T44" fmla="*/ 1541 w 2904"/>
                  <a:gd name="T45" fmla="*/ 212 h 401"/>
                  <a:gd name="T46" fmla="*/ 1660 w 2904"/>
                  <a:gd name="T47" fmla="*/ 229 h 401"/>
                  <a:gd name="T48" fmla="*/ 1719 w 2904"/>
                  <a:gd name="T49" fmla="*/ 237 h 401"/>
                  <a:gd name="T50" fmla="*/ 1778 w 2904"/>
                  <a:gd name="T51" fmla="*/ 245 h 401"/>
                  <a:gd name="T52" fmla="*/ 1838 w 2904"/>
                  <a:gd name="T53" fmla="*/ 253 h 401"/>
                  <a:gd name="T54" fmla="*/ 1956 w 2904"/>
                  <a:gd name="T55" fmla="*/ 270 h 401"/>
                  <a:gd name="T56" fmla="*/ 2015 w 2904"/>
                  <a:gd name="T57" fmla="*/ 278 h 401"/>
                  <a:gd name="T58" fmla="*/ 2075 w 2904"/>
                  <a:gd name="T59" fmla="*/ 286 h 401"/>
                  <a:gd name="T60" fmla="*/ 2134 w 2904"/>
                  <a:gd name="T61" fmla="*/ 294 h 401"/>
                  <a:gd name="T62" fmla="*/ 2252 w 2904"/>
                  <a:gd name="T63" fmla="*/ 311 h 401"/>
                  <a:gd name="T64" fmla="*/ 2312 w 2904"/>
                  <a:gd name="T65" fmla="*/ 319 h 401"/>
                  <a:gd name="T66" fmla="*/ 2371 w 2904"/>
                  <a:gd name="T67" fmla="*/ 327 h 401"/>
                  <a:gd name="T68" fmla="*/ 2430 w 2904"/>
                  <a:gd name="T69" fmla="*/ 335 h 401"/>
                  <a:gd name="T70" fmla="*/ 2549 w 2904"/>
                  <a:gd name="T71" fmla="*/ 351 h 401"/>
                  <a:gd name="T72" fmla="*/ 2608 w 2904"/>
                  <a:gd name="T73" fmla="*/ 360 h 401"/>
                  <a:gd name="T74" fmla="*/ 2667 w 2904"/>
                  <a:gd name="T75" fmla="*/ 368 h 401"/>
                  <a:gd name="T76" fmla="*/ 2727 w 2904"/>
                  <a:gd name="T77" fmla="*/ 376 h 401"/>
                  <a:gd name="T78" fmla="*/ 2786 w 2904"/>
                  <a:gd name="T79" fmla="*/ 384 h 401"/>
                  <a:gd name="T80" fmla="*/ 2845 w 2904"/>
                  <a:gd name="T81" fmla="*/ 392 h 401"/>
                  <a:gd name="T82" fmla="*/ 2904 w 2904"/>
                  <a:gd name="T83" fmla="*/ 401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04" h="401">
                    <a:moveTo>
                      <a:pt x="0" y="0"/>
                    </a:moveTo>
                    <a:lnTo>
                      <a:pt x="60" y="8"/>
                    </a:lnTo>
                    <a:lnTo>
                      <a:pt x="119" y="16"/>
                    </a:lnTo>
                    <a:lnTo>
                      <a:pt x="178" y="24"/>
                    </a:lnTo>
                    <a:lnTo>
                      <a:pt x="237" y="33"/>
                    </a:lnTo>
                    <a:lnTo>
                      <a:pt x="297" y="41"/>
                    </a:lnTo>
                    <a:lnTo>
                      <a:pt x="415" y="57"/>
                    </a:lnTo>
                    <a:lnTo>
                      <a:pt x="475" y="65"/>
                    </a:lnTo>
                    <a:lnTo>
                      <a:pt x="534" y="73"/>
                    </a:lnTo>
                    <a:lnTo>
                      <a:pt x="593" y="82"/>
                    </a:lnTo>
                    <a:lnTo>
                      <a:pt x="712" y="98"/>
                    </a:lnTo>
                    <a:lnTo>
                      <a:pt x="771" y="106"/>
                    </a:lnTo>
                    <a:lnTo>
                      <a:pt x="889" y="122"/>
                    </a:lnTo>
                    <a:lnTo>
                      <a:pt x="949" y="131"/>
                    </a:lnTo>
                    <a:lnTo>
                      <a:pt x="1008" y="139"/>
                    </a:lnTo>
                    <a:lnTo>
                      <a:pt x="1067" y="147"/>
                    </a:lnTo>
                    <a:lnTo>
                      <a:pt x="1186" y="163"/>
                    </a:lnTo>
                    <a:lnTo>
                      <a:pt x="1245" y="172"/>
                    </a:lnTo>
                    <a:lnTo>
                      <a:pt x="1304" y="180"/>
                    </a:lnTo>
                    <a:lnTo>
                      <a:pt x="1363" y="188"/>
                    </a:lnTo>
                    <a:lnTo>
                      <a:pt x="1423" y="196"/>
                    </a:lnTo>
                    <a:lnTo>
                      <a:pt x="1482" y="204"/>
                    </a:lnTo>
                    <a:lnTo>
                      <a:pt x="1541" y="212"/>
                    </a:lnTo>
                    <a:lnTo>
                      <a:pt x="1660" y="229"/>
                    </a:lnTo>
                    <a:lnTo>
                      <a:pt x="1719" y="237"/>
                    </a:lnTo>
                    <a:lnTo>
                      <a:pt x="1778" y="245"/>
                    </a:lnTo>
                    <a:lnTo>
                      <a:pt x="1838" y="253"/>
                    </a:lnTo>
                    <a:lnTo>
                      <a:pt x="1956" y="270"/>
                    </a:lnTo>
                    <a:lnTo>
                      <a:pt x="2015" y="278"/>
                    </a:lnTo>
                    <a:lnTo>
                      <a:pt x="2075" y="286"/>
                    </a:lnTo>
                    <a:lnTo>
                      <a:pt x="2134" y="294"/>
                    </a:lnTo>
                    <a:lnTo>
                      <a:pt x="2252" y="311"/>
                    </a:lnTo>
                    <a:lnTo>
                      <a:pt x="2312" y="319"/>
                    </a:lnTo>
                    <a:lnTo>
                      <a:pt x="2371" y="327"/>
                    </a:lnTo>
                    <a:lnTo>
                      <a:pt x="2430" y="335"/>
                    </a:lnTo>
                    <a:lnTo>
                      <a:pt x="2549" y="351"/>
                    </a:lnTo>
                    <a:lnTo>
                      <a:pt x="2608" y="360"/>
                    </a:lnTo>
                    <a:lnTo>
                      <a:pt x="2667" y="368"/>
                    </a:lnTo>
                    <a:lnTo>
                      <a:pt x="2727" y="376"/>
                    </a:lnTo>
                    <a:lnTo>
                      <a:pt x="2786" y="384"/>
                    </a:lnTo>
                    <a:lnTo>
                      <a:pt x="2845" y="392"/>
                    </a:lnTo>
                    <a:lnTo>
                      <a:pt x="2904" y="401"/>
                    </a:lnTo>
                  </a:path>
                </a:pathLst>
              </a:custGeom>
              <a:noFill/>
              <a:ln w="12700"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02" name="Line 1213"/>
              <p:cNvSpPr>
                <a:spLocks noChangeShapeType="1"/>
              </p:cNvSpPr>
              <p:nvPr/>
            </p:nvSpPr>
            <p:spPr bwMode="auto">
              <a:xfrm>
                <a:off x="4536" y="1871"/>
                <a:ext cx="14" cy="2"/>
              </a:xfrm>
              <a:prstGeom prst="line">
                <a:avLst/>
              </a:prstGeom>
              <a:noFill/>
              <a:ln w="1270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03" name="Line 1214"/>
              <p:cNvSpPr>
                <a:spLocks noChangeShapeType="1"/>
              </p:cNvSpPr>
              <p:nvPr/>
            </p:nvSpPr>
            <p:spPr bwMode="auto">
              <a:xfrm flipV="1">
                <a:off x="3215" y="1688"/>
                <a:ext cx="0" cy="1258"/>
              </a:xfrm>
              <a:prstGeom prst="line">
                <a:avLst/>
              </a:prstGeom>
              <a:noFill/>
              <a:ln w="1270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04" name="Line 1215"/>
              <p:cNvSpPr>
                <a:spLocks noChangeShapeType="1"/>
              </p:cNvSpPr>
              <p:nvPr/>
            </p:nvSpPr>
            <p:spPr bwMode="auto">
              <a:xfrm flipV="1">
                <a:off x="4551" y="1874"/>
                <a:ext cx="0" cy="1072"/>
              </a:xfrm>
              <a:prstGeom prst="line">
                <a:avLst/>
              </a:prstGeom>
              <a:noFill/>
              <a:ln w="1270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05" name="Line 1216"/>
              <p:cNvSpPr>
                <a:spLocks noChangeShapeType="1"/>
              </p:cNvSpPr>
              <p:nvPr/>
            </p:nvSpPr>
            <p:spPr bwMode="auto">
              <a:xfrm>
                <a:off x="3205" y="2946"/>
                <a:ext cx="4" cy="0"/>
              </a:xfrm>
              <a:prstGeom prst="line">
                <a:avLst/>
              </a:prstGeom>
              <a:noFill/>
              <a:ln w="9525"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06" name="Line 1217"/>
              <p:cNvSpPr>
                <a:spLocks noChangeShapeType="1"/>
              </p:cNvSpPr>
              <p:nvPr/>
            </p:nvSpPr>
            <p:spPr bwMode="auto">
              <a:xfrm>
                <a:off x="3254" y="2946"/>
                <a:ext cx="4" cy="0"/>
              </a:xfrm>
              <a:prstGeom prst="line">
                <a:avLst/>
              </a:prstGeom>
              <a:noFill/>
              <a:ln w="9525"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07" name="Line 1218"/>
              <p:cNvSpPr>
                <a:spLocks noChangeShapeType="1"/>
              </p:cNvSpPr>
              <p:nvPr/>
            </p:nvSpPr>
            <p:spPr bwMode="auto">
              <a:xfrm>
                <a:off x="3303" y="2946"/>
                <a:ext cx="4" cy="0"/>
              </a:xfrm>
              <a:prstGeom prst="line">
                <a:avLst/>
              </a:prstGeom>
              <a:noFill/>
              <a:ln w="9525"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08" name="Line 1219"/>
              <p:cNvSpPr>
                <a:spLocks noChangeShapeType="1"/>
              </p:cNvSpPr>
              <p:nvPr/>
            </p:nvSpPr>
            <p:spPr bwMode="auto">
              <a:xfrm>
                <a:off x="3352" y="2946"/>
                <a:ext cx="4" cy="0"/>
              </a:xfrm>
              <a:prstGeom prst="line">
                <a:avLst/>
              </a:prstGeom>
              <a:noFill/>
              <a:ln w="9525"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09" name="Line 1220"/>
              <p:cNvSpPr>
                <a:spLocks noChangeShapeType="1"/>
              </p:cNvSpPr>
              <p:nvPr/>
            </p:nvSpPr>
            <p:spPr bwMode="auto">
              <a:xfrm flipV="1">
                <a:off x="3406" y="2893"/>
                <a:ext cx="0" cy="2"/>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10" name="Line 1221"/>
              <p:cNvSpPr>
                <a:spLocks noChangeShapeType="1"/>
              </p:cNvSpPr>
              <p:nvPr/>
            </p:nvSpPr>
            <p:spPr bwMode="auto">
              <a:xfrm flipV="1">
                <a:off x="3406" y="2891"/>
                <a:ext cx="0" cy="2"/>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11" name="Line 1222"/>
              <p:cNvSpPr>
                <a:spLocks noChangeShapeType="1"/>
              </p:cNvSpPr>
              <p:nvPr/>
            </p:nvSpPr>
            <p:spPr bwMode="auto">
              <a:xfrm>
                <a:off x="3381" y="2893"/>
                <a:ext cx="25" cy="0"/>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12" name="Line 1223"/>
              <p:cNvSpPr>
                <a:spLocks noChangeShapeType="1"/>
              </p:cNvSpPr>
              <p:nvPr/>
            </p:nvSpPr>
            <p:spPr bwMode="auto">
              <a:xfrm>
                <a:off x="3406" y="2893"/>
                <a:ext cx="24" cy="0"/>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13" name="Line 1224"/>
              <p:cNvSpPr>
                <a:spLocks noChangeShapeType="1"/>
              </p:cNvSpPr>
              <p:nvPr/>
            </p:nvSpPr>
            <p:spPr bwMode="auto">
              <a:xfrm>
                <a:off x="3401" y="2893"/>
                <a:ext cx="5" cy="0"/>
              </a:xfrm>
              <a:prstGeom prst="line">
                <a:avLst/>
              </a:prstGeom>
              <a:noFill/>
              <a:ln w="9525"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14" name="Line 1225"/>
              <p:cNvSpPr>
                <a:spLocks noChangeShapeType="1"/>
              </p:cNvSpPr>
              <p:nvPr/>
            </p:nvSpPr>
            <p:spPr bwMode="auto">
              <a:xfrm flipV="1">
                <a:off x="3455" y="2208"/>
                <a:ext cx="0" cy="9"/>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15" name="Line 1226"/>
              <p:cNvSpPr>
                <a:spLocks noChangeShapeType="1"/>
              </p:cNvSpPr>
              <p:nvPr/>
            </p:nvSpPr>
            <p:spPr bwMode="auto">
              <a:xfrm flipV="1">
                <a:off x="3455" y="2200"/>
                <a:ext cx="0" cy="8"/>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16" name="Line 1227"/>
              <p:cNvSpPr>
                <a:spLocks noChangeShapeType="1"/>
              </p:cNvSpPr>
              <p:nvPr/>
            </p:nvSpPr>
            <p:spPr bwMode="auto">
              <a:xfrm>
                <a:off x="3430" y="2208"/>
                <a:ext cx="25" cy="0"/>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17" name="Line 1228"/>
              <p:cNvSpPr>
                <a:spLocks noChangeShapeType="1"/>
              </p:cNvSpPr>
              <p:nvPr/>
            </p:nvSpPr>
            <p:spPr bwMode="auto">
              <a:xfrm>
                <a:off x="3455" y="2208"/>
                <a:ext cx="25" cy="0"/>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18" name="Line 1229"/>
              <p:cNvSpPr>
                <a:spLocks noChangeShapeType="1"/>
              </p:cNvSpPr>
              <p:nvPr/>
            </p:nvSpPr>
            <p:spPr bwMode="auto">
              <a:xfrm>
                <a:off x="3451" y="2208"/>
                <a:ext cx="4" cy="0"/>
              </a:xfrm>
              <a:prstGeom prst="line">
                <a:avLst/>
              </a:prstGeom>
              <a:noFill/>
              <a:ln w="9525"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19" name="Line 1230"/>
              <p:cNvSpPr>
                <a:spLocks noChangeShapeType="1"/>
              </p:cNvSpPr>
              <p:nvPr/>
            </p:nvSpPr>
            <p:spPr bwMode="auto">
              <a:xfrm flipV="1">
                <a:off x="3504" y="1915"/>
                <a:ext cx="0" cy="10"/>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20" name="Line 1231"/>
              <p:cNvSpPr>
                <a:spLocks noChangeShapeType="1"/>
              </p:cNvSpPr>
              <p:nvPr/>
            </p:nvSpPr>
            <p:spPr bwMode="auto">
              <a:xfrm flipV="1">
                <a:off x="3504" y="1905"/>
                <a:ext cx="0" cy="10"/>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21" name="Line 1232"/>
              <p:cNvSpPr>
                <a:spLocks noChangeShapeType="1"/>
              </p:cNvSpPr>
              <p:nvPr/>
            </p:nvSpPr>
            <p:spPr bwMode="auto">
              <a:xfrm>
                <a:off x="3480" y="1915"/>
                <a:ext cx="24" cy="0"/>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22" name="Line 1233"/>
              <p:cNvSpPr>
                <a:spLocks noChangeShapeType="1"/>
              </p:cNvSpPr>
              <p:nvPr/>
            </p:nvSpPr>
            <p:spPr bwMode="auto">
              <a:xfrm>
                <a:off x="3504" y="1915"/>
                <a:ext cx="25" cy="0"/>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23" name="Line 1234"/>
              <p:cNvSpPr>
                <a:spLocks noChangeShapeType="1"/>
              </p:cNvSpPr>
              <p:nvPr/>
            </p:nvSpPr>
            <p:spPr bwMode="auto">
              <a:xfrm>
                <a:off x="3500" y="1915"/>
                <a:ext cx="4" cy="0"/>
              </a:xfrm>
              <a:prstGeom prst="line">
                <a:avLst/>
              </a:prstGeom>
              <a:noFill/>
              <a:ln w="9525"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24" name="Line 1235"/>
              <p:cNvSpPr>
                <a:spLocks noChangeShapeType="1"/>
              </p:cNvSpPr>
              <p:nvPr/>
            </p:nvSpPr>
            <p:spPr bwMode="auto">
              <a:xfrm flipV="1">
                <a:off x="3553" y="1909"/>
                <a:ext cx="0" cy="10"/>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25" name="Line 1236"/>
              <p:cNvSpPr>
                <a:spLocks noChangeShapeType="1"/>
              </p:cNvSpPr>
              <p:nvPr/>
            </p:nvSpPr>
            <p:spPr bwMode="auto">
              <a:xfrm flipV="1">
                <a:off x="3553" y="1900"/>
                <a:ext cx="0" cy="9"/>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26" name="Line 1237"/>
              <p:cNvSpPr>
                <a:spLocks noChangeShapeType="1"/>
              </p:cNvSpPr>
              <p:nvPr/>
            </p:nvSpPr>
            <p:spPr bwMode="auto">
              <a:xfrm>
                <a:off x="3529" y="1909"/>
                <a:ext cx="24" cy="0"/>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27" name="Line 1238"/>
              <p:cNvSpPr>
                <a:spLocks noChangeShapeType="1"/>
              </p:cNvSpPr>
              <p:nvPr/>
            </p:nvSpPr>
            <p:spPr bwMode="auto">
              <a:xfrm>
                <a:off x="3553" y="1909"/>
                <a:ext cx="25" cy="0"/>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28" name="Line 1239"/>
              <p:cNvSpPr>
                <a:spLocks noChangeShapeType="1"/>
              </p:cNvSpPr>
              <p:nvPr/>
            </p:nvSpPr>
            <p:spPr bwMode="auto">
              <a:xfrm>
                <a:off x="3549" y="1909"/>
                <a:ext cx="4" cy="0"/>
              </a:xfrm>
              <a:prstGeom prst="line">
                <a:avLst/>
              </a:prstGeom>
              <a:noFill/>
              <a:ln w="9525"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29" name="Line 1240"/>
              <p:cNvSpPr>
                <a:spLocks noChangeShapeType="1"/>
              </p:cNvSpPr>
              <p:nvPr/>
            </p:nvSpPr>
            <p:spPr bwMode="auto">
              <a:xfrm flipV="1">
                <a:off x="3602" y="1925"/>
                <a:ext cx="0" cy="10"/>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30" name="Line 1241"/>
              <p:cNvSpPr>
                <a:spLocks noChangeShapeType="1"/>
              </p:cNvSpPr>
              <p:nvPr/>
            </p:nvSpPr>
            <p:spPr bwMode="auto">
              <a:xfrm flipV="1">
                <a:off x="3602" y="1916"/>
                <a:ext cx="0" cy="9"/>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31" name="Line 1242"/>
              <p:cNvSpPr>
                <a:spLocks noChangeShapeType="1"/>
              </p:cNvSpPr>
              <p:nvPr/>
            </p:nvSpPr>
            <p:spPr bwMode="auto">
              <a:xfrm>
                <a:off x="3578" y="1925"/>
                <a:ext cx="24" cy="0"/>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32" name="Line 1243"/>
              <p:cNvSpPr>
                <a:spLocks noChangeShapeType="1"/>
              </p:cNvSpPr>
              <p:nvPr/>
            </p:nvSpPr>
            <p:spPr bwMode="auto">
              <a:xfrm>
                <a:off x="3602" y="1925"/>
                <a:ext cx="25" cy="0"/>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33" name="Line 1244"/>
              <p:cNvSpPr>
                <a:spLocks noChangeShapeType="1"/>
              </p:cNvSpPr>
              <p:nvPr/>
            </p:nvSpPr>
            <p:spPr bwMode="auto">
              <a:xfrm>
                <a:off x="3598" y="1925"/>
                <a:ext cx="4" cy="0"/>
              </a:xfrm>
              <a:prstGeom prst="line">
                <a:avLst/>
              </a:prstGeom>
              <a:noFill/>
              <a:ln w="9525"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34" name="Line 1245"/>
              <p:cNvSpPr>
                <a:spLocks noChangeShapeType="1"/>
              </p:cNvSpPr>
              <p:nvPr/>
            </p:nvSpPr>
            <p:spPr bwMode="auto">
              <a:xfrm flipV="1">
                <a:off x="3651" y="1938"/>
                <a:ext cx="0" cy="9"/>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35" name="Line 1246"/>
              <p:cNvSpPr>
                <a:spLocks noChangeShapeType="1"/>
              </p:cNvSpPr>
              <p:nvPr/>
            </p:nvSpPr>
            <p:spPr bwMode="auto">
              <a:xfrm flipV="1">
                <a:off x="3651" y="1928"/>
                <a:ext cx="0" cy="10"/>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36" name="Line 1247"/>
              <p:cNvSpPr>
                <a:spLocks noChangeShapeType="1"/>
              </p:cNvSpPr>
              <p:nvPr/>
            </p:nvSpPr>
            <p:spPr bwMode="auto">
              <a:xfrm>
                <a:off x="3627" y="1938"/>
                <a:ext cx="24" cy="0"/>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37" name="Line 1248"/>
              <p:cNvSpPr>
                <a:spLocks noChangeShapeType="1"/>
              </p:cNvSpPr>
              <p:nvPr/>
            </p:nvSpPr>
            <p:spPr bwMode="auto">
              <a:xfrm>
                <a:off x="3651" y="1938"/>
                <a:ext cx="25" cy="0"/>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38" name="Line 1249"/>
              <p:cNvSpPr>
                <a:spLocks noChangeShapeType="1"/>
              </p:cNvSpPr>
              <p:nvPr/>
            </p:nvSpPr>
            <p:spPr bwMode="auto">
              <a:xfrm>
                <a:off x="3647" y="1938"/>
                <a:ext cx="4" cy="0"/>
              </a:xfrm>
              <a:prstGeom prst="line">
                <a:avLst/>
              </a:prstGeom>
              <a:noFill/>
              <a:ln w="9525"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39" name="Line 1250"/>
              <p:cNvSpPr>
                <a:spLocks noChangeShapeType="1"/>
              </p:cNvSpPr>
              <p:nvPr/>
            </p:nvSpPr>
            <p:spPr bwMode="auto">
              <a:xfrm flipV="1">
                <a:off x="3701" y="1940"/>
                <a:ext cx="0" cy="10"/>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40" name="Line 1251"/>
              <p:cNvSpPr>
                <a:spLocks noChangeShapeType="1"/>
              </p:cNvSpPr>
              <p:nvPr/>
            </p:nvSpPr>
            <p:spPr bwMode="auto">
              <a:xfrm flipV="1">
                <a:off x="3701" y="1931"/>
                <a:ext cx="0" cy="9"/>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41" name="Line 1252"/>
              <p:cNvSpPr>
                <a:spLocks noChangeShapeType="1"/>
              </p:cNvSpPr>
              <p:nvPr/>
            </p:nvSpPr>
            <p:spPr bwMode="auto">
              <a:xfrm>
                <a:off x="3676" y="1940"/>
                <a:ext cx="25" cy="0"/>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42" name="Line 1253"/>
              <p:cNvSpPr>
                <a:spLocks noChangeShapeType="1"/>
              </p:cNvSpPr>
              <p:nvPr/>
            </p:nvSpPr>
            <p:spPr bwMode="auto">
              <a:xfrm>
                <a:off x="3701" y="1940"/>
                <a:ext cx="24" cy="0"/>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43" name="Line 1254"/>
              <p:cNvSpPr>
                <a:spLocks noChangeShapeType="1"/>
              </p:cNvSpPr>
              <p:nvPr/>
            </p:nvSpPr>
            <p:spPr bwMode="auto">
              <a:xfrm>
                <a:off x="3696" y="1940"/>
                <a:ext cx="5" cy="0"/>
              </a:xfrm>
              <a:prstGeom prst="line">
                <a:avLst/>
              </a:prstGeom>
              <a:noFill/>
              <a:ln w="9525"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44" name="Line 1255"/>
              <p:cNvSpPr>
                <a:spLocks noChangeShapeType="1"/>
              </p:cNvSpPr>
              <p:nvPr/>
            </p:nvSpPr>
            <p:spPr bwMode="auto">
              <a:xfrm flipV="1">
                <a:off x="3750" y="1956"/>
                <a:ext cx="0" cy="9"/>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45" name="Line 1256"/>
              <p:cNvSpPr>
                <a:spLocks noChangeShapeType="1"/>
              </p:cNvSpPr>
              <p:nvPr/>
            </p:nvSpPr>
            <p:spPr bwMode="auto">
              <a:xfrm flipV="1">
                <a:off x="3750" y="1946"/>
                <a:ext cx="0" cy="10"/>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46" name="Line 1257"/>
              <p:cNvSpPr>
                <a:spLocks noChangeShapeType="1"/>
              </p:cNvSpPr>
              <p:nvPr/>
            </p:nvSpPr>
            <p:spPr bwMode="auto">
              <a:xfrm>
                <a:off x="3725" y="1956"/>
                <a:ext cx="25" cy="0"/>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47" name="Line 1258"/>
              <p:cNvSpPr>
                <a:spLocks noChangeShapeType="1"/>
              </p:cNvSpPr>
              <p:nvPr/>
            </p:nvSpPr>
            <p:spPr bwMode="auto">
              <a:xfrm>
                <a:off x="3750" y="1956"/>
                <a:ext cx="24" cy="0"/>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48" name="Line 1259"/>
              <p:cNvSpPr>
                <a:spLocks noChangeShapeType="1"/>
              </p:cNvSpPr>
              <p:nvPr/>
            </p:nvSpPr>
            <p:spPr bwMode="auto">
              <a:xfrm>
                <a:off x="3746" y="1956"/>
                <a:ext cx="4" cy="0"/>
              </a:xfrm>
              <a:prstGeom prst="line">
                <a:avLst/>
              </a:prstGeom>
              <a:noFill/>
              <a:ln w="9525"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49" name="Line 1260"/>
              <p:cNvSpPr>
                <a:spLocks noChangeShapeType="1"/>
              </p:cNvSpPr>
              <p:nvPr/>
            </p:nvSpPr>
            <p:spPr bwMode="auto">
              <a:xfrm flipV="1">
                <a:off x="3799" y="1943"/>
                <a:ext cx="0" cy="10"/>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50" name="Line 1261"/>
              <p:cNvSpPr>
                <a:spLocks noChangeShapeType="1"/>
              </p:cNvSpPr>
              <p:nvPr/>
            </p:nvSpPr>
            <p:spPr bwMode="auto">
              <a:xfrm flipV="1">
                <a:off x="3799" y="1934"/>
                <a:ext cx="0" cy="9"/>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51" name="Line 1262"/>
              <p:cNvSpPr>
                <a:spLocks noChangeShapeType="1"/>
              </p:cNvSpPr>
              <p:nvPr/>
            </p:nvSpPr>
            <p:spPr bwMode="auto">
              <a:xfrm>
                <a:off x="3774" y="1943"/>
                <a:ext cx="25" cy="0"/>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52" name="Line 1263"/>
              <p:cNvSpPr>
                <a:spLocks noChangeShapeType="1"/>
              </p:cNvSpPr>
              <p:nvPr/>
            </p:nvSpPr>
            <p:spPr bwMode="auto">
              <a:xfrm>
                <a:off x="3799" y="1943"/>
                <a:ext cx="24" cy="0"/>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53" name="Line 1264"/>
              <p:cNvSpPr>
                <a:spLocks noChangeShapeType="1"/>
              </p:cNvSpPr>
              <p:nvPr/>
            </p:nvSpPr>
            <p:spPr bwMode="auto">
              <a:xfrm>
                <a:off x="3795" y="1943"/>
                <a:ext cx="4" cy="0"/>
              </a:xfrm>
              <a:prstGeom prst="line">
                <a:avLst/>
              </a:prstGeom>
              <a:noFill/>
              <a:ln w="9525"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54" name="Line 1265"/>
              <p:cNvSpPr>
                <a:spLocks noChangeShapeType="1"/>
              </p:cNvSpPr>
              <p:nvPr/>
            </p:nvSpPr>
            <p:spPr bwMode="auto">
              <a:xfrm flipV="1">
                <a:off x="3848" y="1957"/>
                <a:ext cx="0" cy="10"/>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55" name="Line 1266"/>
              <p:cNvSpPr>
                <a:spLocks noChangeShapeType="1"/>
              </p:cNvSpPr>
              <p:nvPr/>
            </p:nvSpPr>
            <p:spPr bwMode="auto">
              <a:xfrm flipV="1">
                <a:off x="3848" y="1948"/>
                <a:ext cx="0" cy="9"/>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56" name="Line 1267"/>
              <p:cNvSpPr>
                <a:spLocks noChangeShapeType="1"/>
              </p:cNvSpPr>
              <p:nvPr/>
            </p:nvSpPr>
            <p:spPr bwMode="auto">
              <a:xfrm>
                <a:off x="3823" y="1957"/>
                <a:ext cx="25" cy="0"/>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57" name="Line 1268"/>
              <p:cNvSpPr>
                <a:spLocks noChangeShapeType="1"/>
              </p:cNvSpPr>
              <p:nvPr/>
            </p:nvSpPr>
            <p:spPr bwMode="auto">
              <a:xfrm>
                <a:off x="3848" y="1957"/>
                <a:ext cx="25" cy="0"/>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58" name="Line 1269"/>
              <p:cNvSpPr>
                <a:spLocks noChangeShapeType="1"/>
              </p:cNvSpPr>
              <p:nvPr/>
            </p:nvSpPr>
            <p:spPr bwMode="auto">
              <a:xfrm>
                <a:off x="3844" y="1957"/>
                <a:ext cx="4" cy="0"/>
              </a:xfrm>
              <a:prstGeom prst="line">
                <a:avLst/>
              </a:prstGeom>
              <a:noFill/>
              <a:ln w="9525"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59" name="Line 1270"/>
              <p:cNvSpPr>
                <a:spLocks noChangeShapeType="1"/>
              </p:cNvSpPr>
              <p:nvPr/>
            </p:nvSpPr>
            <p:spPr bwMode="auto">
              <a:xfrm flipV="1">
                <a:off x="3897" y="1974"/>
                <a:ext cx="0" cy="9"/>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60" name="Line 1271"/>
              <p:cNvSpPr>
                <a:spLocks noChangeShapeType="1"/>
              </p:cNvSpPr>
              <p:nvPr/>
            </p:nvSpPr>
            <p:spPr bwMode="auto">
              <a:xfrm flipV="1">
                <a:off x="3897" y="1964"/>
                <a:ext cx="0" cy="10"/>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61" name="Line 1272"/>
              <p:cNvSpPr>
                <a:spLocks noChangeShapeType="1"/>
              </p:cNvSpPr>
              <p:nvPr/>
            </p:nvSpPr>
            <p:spPr bwMode="auto">
              <a:xfrm>
                <a:off x="3873" y="1974"/>
                <a:ext cx="24" cy="0"/>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62" name="Line 1273"/>
              <p:cNvSpPr>
                <a:spLocks noChangeShapeType="1"/>
              </p:cNvSpPr>
              <p:nvPr/>
            </p:nvSpPr>
            <p:spPr bwMode="auto">
              <a:xfrm>
                <a:off x="3897" y="1974"/>
                <a:ext cx="25" cy="0"/>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63" name="Line 1274"/>
              <p:cNvSpPr>
                <a:spLocks noChangeShapeType="1"/>
              </p:cNvSpPr>
              <p:nvPr/>
            </p:nvSpPr>
            <p:spPr bwMode="auto">
              <a:xfrm>
                <a:off x="3893" y="1974"/>
                <a:ext cx="4" cy="0"/>
              </a:xfrm>
              <a:prstGeom prst="line">
                <a:avLst/>
              </a:prstGeom>
              <a:noFill/>
              <a:ln w="9525"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64" name="Line 1275"/>
              <p:cNvSpPr>
                <a:spLocks noChangeShapeType="1"/>
              </p:cNvSpPr>
              <p:nvPr/>
            </p:nvSpPr>
            <p:spPr bwMode="auto">
              <a:xfrm flipV="1">
                <a:off x="3946" y="1995"/>
                <a:ext cx="0" cy="9"/>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65" name="Line 1276"/>
              <p:cNvSpPr>
                <a:spLocks noChangeShapeType="1"/>
              </p:cNvSpPr>
              <p:nvPr/>
            </p:nvSpPr>
            <p:spPr bwMode="auto">
              <a:xfrm flipV="1">
                <a:off x="3946" y="1986"/>
                <a:ext cx="0" cy="9"/>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66" name="Line 1277"/>
              <p:cNvSpPr>
                <a:spLocks noChangeShapeType="1"/>
              </p:cNvSpPr>
              <p:nvPr/>
            </p:nvSpPr>
            <p:spPr bwMode="auto">
              <a:xfrm>
                <a:off x="3922" y="1995"/>
                <a:ext cx="24" cy="0"/>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67" name="Line 1278"/>
              <p:cNvSpPr>
                <a:spLocks noChangeShapeType="1"/>
              </p:cNvSpPr>
              <p:nvPr/>
            </p:nvSpPr>
            <p:spPr bwMode="auto">
              <a:xfrm>
                <a:off x="3946" y="1995"/>
                <a:ext cx="25" cy="0"/>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68" name="Line 1279"/>
              <p:cNvSpPr>
                <a:spLocks noChangeShapeType="1"/>
              </p:cNvSpPr>
              <p:nvPr/>
            </p:nvSpPr>
            <p:spPr bwMode="auto">
              <a:xfrm>
                <a:off x="3942" y="1995"/>
                <a:ext cx="4" cy="0"/>
              </a:xfrm>
              <a:prstGeom prst="line">
                <a:avLst/>
              </a:prstGeom>
              <a:noFill/>
              <a:ln w="9525"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69" name="Line 1280"/>
              <p:cNvSpPr>
                <a:spLocks noChangeShapeType="1"/>
              </p:cNvSpPr>
              <p:nvPr/>
            </p:nvSpPr>
            <p:spPr bwMode="auto">
              <a:xfrm flipV="1">
                <a:off x="3996" y="1981"/>
                <a:ext cx="0" cy="9"/>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70" name="Line 1281"/>
              <p:cNvSpPr>
                <a:spLocks noChangeShapeType="1"/>
              </p:cNvSpPr>
              <p:nvPr/>
            </p:nvSpPr>
            <p:spPr bwMode="auto">
              <a:xfrm flipV="1">
                <a:off x="3996" y="1971"/>
                <a:ext cx="0" cy="10"/>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71" name="Line 1282"/>
              <p:cNvSpPr>
                <a:spLocks noChangeShapeType="1"/>
              </p:cNvSpPr>
              <p:nvPr/>
            </p:nvSpPr>
            <p:spPr bwMode="auto">
              <a:xfrm>
                <a:off x="3971" y="1981"/>
                <a:ext cx="25" cy="0"/>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72" name="Line 1283"/>
              <p:cNvSpPr>
                <a:spLocks noChangeShapeType="1"/>
              </p:cNvSpPr>
              <p:nvPr/>
            </p:nvSpPr>
            <p:spPr bwMode="auto">
              <a:xfrm>
                <a:off x="3996" y="1981"/>
                <a:ext cx="24" cy="0"/>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73" name="Line 1284"/>
              <p:cNvSpPr>
                <a:spLocks noChangeShapeType="1"/>
              </p:cNvSpPr>
              <p:nvPr/>
            </p:nvSpPr>
            <p:spPr bwMode="auto">
              <a:xfrm>
                <a:off x="3991" y="1981"/>
                <a:ext cx="5" cy="0"/>
              </a:xfrm>
              <a:prstGeom prst="line">
                <a:avLst/>
              </a:prstGeom>
              <a:noFill/>
              <a:ln w="9525"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74" name="Line 1285"/>
              <p:cNvSpPr>
                <a:spLocks noChangeShapeType="1"/>
              </p:cNvSpPr>
              <p:nvPr/>
            </p:nvSpPr>
            <p:spPr bwMode="auto">
              <a:xfrm flipV="1">
                <a:off x="4045" y="1992"/>
                <a:ext cx="0" cy="9"/>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75" name="Line 1286"/>
              <p:cNvSpPr>
                <a:spLocks noChangeShapeType="1"/>
              </p:cNvSpPr>
              <p:nvPr/>
            </p:nvSpPr>
            <p:spPr bwMode="auto">
              <a:xfrm flipV="1">
                <a:off x="4045" y="1983"/>
                <a:ext cx="0" cy="9"/>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76" name="Line 1287"/>
              <p:cNvSpPr>
                <a:spLocks noChangeShapeType="1"/>
              </p:cNvSpPr>
              <p:nvPr/>
            </p:nvSpPr>
            <p:spPr bwMode="auto">
              <a:xfrm>
                <a:off x="4020" y="1992"/>
                <a:ext cx="25" cy="0"/>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77" name="Line 1288"/>
              <p:cNvSpPr>
                <a:spLocks noChangeShapeType="1"/>
              </p:cNvSpPr>
              <p:nvPr/>
            </p:nvSpPr>
            <p:spPr bwMode="auto">
              <a:xfrm>
                <a:off x="4045" y="1992"/>
                <a:ext cx="24" cy="0"/>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78" name="Line 1289"/>
              <p:cNvSpPr>
                <a:spLocks noChangeShapeType="1"/>
              </p:cNvSpPr>
              <p:nvPr/>
            </p:nvSpPr>
            <p:spPr bwMode="auto">
              <a:xfrm>
                <a:off x="4041" y="1992"/>
                <a:ext cx="4" cy="0"/>
              </a:xfrm>
              <a:prstGeom prst="line">
                <a:avLst/>
              </a:prstGeom>
              <a:noFill/>
              <a:ln w="9525"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79" name="Line 1290"/>
              <p:cNvSpPr>
                <a:spLocks noChangeShapeType="1"/>
              </p:cNvSpPr>
              <p:nvPr/>
            </p:nvSpPr>
            <p:spPr bwMode="auto">
              <a:xfrm flipV="1">
                <a:off x="4094" y="2002"/>
                <a:ext cx="0" cy="10"/>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80" name="Line 1291"/>
              <p:cNvSpPr>
                <a:spLocks noChangeShapeType="1"/>
              </p:cNvSpPr>
              <p:nvPr/>
            </p:nvSpPr>
            <p:spPr bwMode="auto">
              <a:xfrm flipV="1">
                <a:off x="4094" y="1993"/>
                <a:ext cx="0" cy="9"/>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81" name="Line 1292"/>
              <p:cNvSpPr>
                <a:spLocks noChangeShapeType="1"/>
              </p:cNvSpPr>
              <p:nvPr/>
            </p:nvSpPr>
            <p:spPr bwMode="auto">
              <a:xfrm>
                <a:off x="4069" y="2002"/>
                <a:ext cx="25" cy="0"/>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82" name="Line 1293"/>
              <p:cNvSpPr>
                <a:spLocks noChangeShapeType="1"/>
              </p:cNvSpPr>
              <p:nvPr/>
            </p:nvSpPr>
            <p:spPr bwMode="auto">
              <a:xfrm>
                <a:off x="4094" y="2002"/>
                <a:ext cx="24" cy="0"/>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83" name="Line 1294"/>
              <p:cNvSpPr>
                <a:spLocks noChangeShapeType="1"/>
              </p:cNvSpPr>
              <p:nvPr/>
            </p:nvSpPr>
            <p:spPr bwMode="auto">
              <a:xfrm>
                <a:off x="4090" y="2002"/>
                <a:ext cx="4" cy="0"/>
              </a:xfrm>
              <a:prstGeom prst="line">
                <a:avLst/>
              </a:prstGeom>
              <a:noFill/>
              <a:ln w="9525"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84" name="Line 1295"/>
              <p:cNvSpPr>
                <a:spLocks noChangeShapeType="1"/>
              </p:cNvSpPr>
              <p:nvPr/>
            </p:nvSpPr>
            <p:spPr bwMode="auto">
              <a:xfrm flipV="1">
                <a:off x="4143" y="2012"/>
                <a:ext cx="0" cy="9"/>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85" name="Line 1296"/>
              <p:cNvSpPr>
                <a:spLocks noChangeShapeType="1"/>
              </p:cNvSpPr>
              <p:nvPr/>
            </p:nvSpPr>
            <p:spPr bwMode="auto">
              <a:xfrm flipV="1">
                <a:off x="4143" y="2002"/>
                <a:ext cx="0" cy="10"/>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86" name="Line 1297"/>
              <p:cNvSpPr>
                <a:spLocks noChangeShapeType="1"/>
              </p:cNvSpPr>
              <p:nvPr/>
            </p:nvSpPr>
            <p:spPr bwMode="auto">
              <a:xfrm>
                <a:off x="4118" y="2012"/>
                <a:ext cx="25" cy="0"/>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87" name="Line 1298"/>
              <p:cNvSpPr>
                <a:spLocks noChangeShapeType="1"/>
              </p:cNvSpPr>
              <p:nvPr/>
            </p:nvSpPr>
            <p:spPr bwMode="auto">
              <a:xfrm>
                <a:off x="4143" y="2012"/>
                <a:ext cx="25" cy="0"/>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88" name="Line 1299"/>
              <p:cNvSpPr>
                <a:spLocks noChangeShapeType="1"/>
              </p:cNvSpPr>
              <p:nvPr/>
            </p:nvSpPr>
            <p:spPr bwMode="auto">
              <a:xfrm>
                <a:off x="4139" y="2012"/>
                <a:ext cx="4" cy="0"/>
              </a:xfrm>
              <a:prstGeom prst="line">
                <a:avLst/>
              </a:prstGeom>
              <a:noFill/>
              <a:ln w="9525"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89" name="Line 1300"/>
              <p:cNvSpPr>
                <a:spLocks noChangeShapeType="1"/>
              </p:cNvSpPr>
              <p:nvPr/>
            </p:nvSpPr>
            <p:spPr bwMode="auto">
              <a:xfrm flipV="1">
                <a:off x="4192" y="2020"/>
                <a:ext cx="0" cy="10"/>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90" name="Line 1301"/>
              <p:cNvSpPr>
                <a:spLocks noChangeShapeType="1"/>
              </p:cNvSpPr>
              <p:nvPr/>
            </p:nvSpPr>
            <p:spPr bwMode="auto">
              <a:xfrm flipV="1">
                <a:off x="4192" y="2011"/>
                <a:ext cx="0" cy="9"/>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91" name="Line 1302"/>
              <p:cNvSpPr>
                <a:spLocks noChangeShapeType="1"/>
              </p:cNvSpPr>
              <p:nvPr/>
            </p:nvSpPr>
            <p:spPr bwMode="auto">
              <a:xfrm>
                <a:off x="4168" y="2020"/>
                <a:ext cx="24" cy="0"/>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92" name="Line 1303"/>
              <p:cNvSpPr>
                <a:spLocks noChangeShapeType="1"/>
              </p:cNvSpPr>
              <p:nvPr/>
            </p:nvSpPr>
            <p:spPr bwMode="auto">
              <a:xfrm>
                <a:off x="4192" y="2020"/>
                <a:ext cx="25" cy="0"/>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93" name="Line 1304"/>
              <p:cNvSpPr>
                <a:spLocks noChangeShapeType="1"/>
              </p:cNvSpPr>
              <p:nvPr/>
            </p:nvSpPr>
            <p:spPr bwMode="auto">
              <a:xfrm>
                <a:off x="4188" y="2020"/>
                <a:ext cx="4" cy="0"/>
              </a:xfrm>
              <a:prstGeom prst="line">
                <a:avLst/>
              </a:prstGeom>
              <a:noFill/>
              <a:ln w="9525"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94" name="Line 1305"/>
              <p:cNvSpPr>
                <a:spLocks noChangeShapeType="1"/>
              </p:cNvSpPr>
              <p:nvPr/>
            </p:nvSpPr>
            <p:spPr bwMode="auto">
              <a:xfrm flipV="1">
                <a:off x="4241" y="2028"/>
                <a:ext cx="0" cy="9"/>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95" name="Line 1306"/>
              <p:cNvSpPr>
                <a:spLocks noChangeShapeType="1"/>
              </p:cNvSpPr>
              <p:nvPr/>
            </p:nvSpPr>
            <p:spPr bwMode="auto">
              <a:xfrm flipV="1">
                <a:off x="4241" y="2018"/>
                <a:ext cx="0" cy="10"/>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96" name="Line 1307"/>
              <p:cNvSpPr>
                <a:spLocks noChangeShapeType="1"/>
              </p:cNvSpPr>
              <p:nvPr/>
            </p:nvSpPr>
            <p:spPr bwMode="auto">
              <a:xfrm>
                <a:off x="4217" y="2028"/>
                <a:ext cx="24" cy="0"/>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97" name="Line 1308"/>
              <p:cNvSpPr>
                <a:spLocks noChangeShapeType="1"/>
              </p:cNvSpPr>
              <p:nvPr/>
            </p:nvSpPr>
            <p:spPr bwMode="auto">
              <a:xfrm>
                <a:off x="4241" y="2028"/>
                <a:ext cx="25" cy="0"/>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98" name="Line 1309"/>
              <p:cNvSpPr>
                <a:spLocks noChangeShapeType="1"/>
              </p:cNvSpPr>
              <p:nvPr/>
            </p:nvSpPr>
            <p:spPr bwMode="auto">
              <a:xfrm>
                <a:off x="4237" y="2028"/>
                <a:ext cx="4" cy="0"/>
              </a:xfrm>
              <a:prstGeom prst="line">
                <a:avLst/>
              </a:prstGeom>
              <a:noFill/>
              <a:ln w="9525"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99" name="Line 1310"/>
              <p:cNvSpPr>
                <a:spLocks noChangeShapeType="1"/>
              </p:cNvSpPr>
              <p:nvPr/>
            </p:nvSpPr>
            <p:spPr bwMode="auto">
              <a:xfrm flipV="1">
                <a:off x="4291" y="2018"/>
                <a:ext cx="0" cy="10"/>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00" name="Line 1311"/>
              <p:cNvSpPr>
                <a:spLocks noChangeShapeType="1"/>
              </p:cNvSpPr>
              <p:nvPr/>
            </p:nvSpPr>
            <p:spPr bwMode="auto">
              <a:xfrm flipV="1">
                <a:off x="4291" y="2009"/>
                <a:ext cx="0" cy="9"/>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01" name="Line 1312"/>
              <p:cNvSpPr>
                <a:spLocks noChangeShapeType="1"/>
              </p:cNvSpPr>
              <p:nvPr/>
            </p:nvSpPr>
            <p:spPr bwMode="auto">
              <a:xfrm>
                <a:off x="4266" y="2018"/>
                <a:ext cx="25" cy="0"/>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02" name="Line 1313"/>
              <p:cNvSpPr>
                <a:spLocks noChangeShapeType="1"/>
              </p:cNvSpPr>
              <p:nvPr/>
            </p:nvSpPr>
            <p:spPr bwMode="auto">
              <a:xfrm>
                <a:off x="4291" y="2018"/>
                <a:ext cx="24" cy="0"/>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03" name="Line 1314"/>
              <p:cNvSpPr>
                <a:spLocks noChangeShapeType="1"/>
              </p:cNvSpPr>
              <p:nvPr/>
            </p:nvSpPr>
            <p:spPr bwMode="auto">
              <a:xfrm>
                <a:off x="4286" y="2018"/>
                <a:ext cx="5" cy="0"/>
              </a:xfrm>
              <a:prstGeom prst="line">
                <a:avLst/>
              </a:prstGeom>
              <a:noFill/>
              <a:ln w="9525"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04" name="Line 1315"/>
              <p:cNvSpPr>
                <a:spLocks noChangeShapeType="1"/>
              </p:cNvSpPr>
              <p:nvPr/>
            </p:nvSpPr>
            <p:spPr bwMode="auto">
              <a:xfrm flipV="1">
                <a:off x="4340" y="2046"/>
                <a:ext cx="0" cy="10"/>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05" name="Line 1316"/>
              <p:cNvSpPr>
                <a:spLocks noChangeShapeType="1"/>
              </p:cNvSpPr>
              <p:nvPr/>
            </p:nvSpPr>
            <p:spPr bwMode="auto">
              <a:xfrm flipV="1">
                <a:off x="4340" y="2038"/>
                <a:ext cx="0" cy="8"/>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06" name="Line 1317"/>
              <p:cNvSpPr>
                <a:spLocks noChangeShapeType="1"/>
              </p:cNvSpPr>
              <p:nvPr/>
            </p:nvSpPr>
            <p:spPr bwMode="auto">
              <a:xfrm>
                <a:off x="4315" y="2046"/>
                <a:ext cx="25" cy="0"/>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07" name="Line 1318"/>
              <p:cNvSpPr>
                <a:spLocks noChangeShapeType="1"/>
              </p:cNvSpPr>
              <p:nvPr/>
            </p:nvSpPr>
            <p:spPr bwMode="auto">
              <a:xfrm>
                <a:off x="4340" y="2046"/>
                <a:ext cx="24" cy="0"/>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08" name="Line 1319"/>
              <p:cNvSpPr>
                <a:spLocks noChangeShapeType="1"/>
              </p:cNvSpPr>
              <p:nvPr/>
            </p:nvSpPr>
            <p:spPr bwMode="auto">
              <a:xfrm>
                <a:off x="4335" y="2046"/>
                <a:ext cx="5" cy="0"/>
              </a:xfrm>
              <a:prstGeom prst="line">
                <a:avLst/>
              </a:prstGeom>
              <a:noFill/>
              <a:ln w="9525"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09" name="Line 1320"/>
              <p:cNvSpPr>
                <a:spLocks noChangeShapeType="1"/>
              </p:cNvSpPr>
              <p:nvPr/>
            </p:nvSpPr>
            <p:spPr bwMode="auto">
              <a:xfrm flipV="1">
                <a:off x="4389" y="2058"/>
                <a:ext cx="0" cy="9"/>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10" name="Line 1321"/>
              <p:cNvSpPr>
                <a:spLocks noChangeShapeType="1"/>
              </p:cNvSpPr>
              <p:nvPr/>
            </p:nvSpPr>
            <p:spPr bwMode="auto">
              <a:xfrm flipV="1">
                <a:off x="4389" y="2049"/>
                <a:ext cx="0" cy="9"/>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11" name="Line 1322"/>
              <p:cNvSpPr>
                <a:spLocks noChangeShapeType="1"/>
              </p:cNvSpPr>
              <p:nvPr/>
            </p:nvSpPr>
            <p:spPr bwMode="auto">
              <a:xfrm>
                <a:off x="4364" y="2058"/>
                <a:ext cx="25" cy="0"/>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12" name="Line 1323"/>
              <p:cNvSpPr>
                <a:spLocks noChangeShapeType="1"/>
              </p:cNvSpPr>
              <p:nvPr/>
            </p:nvSpPr>
            <p:spPr bwMode="auto">
              <a:xfrm>
                <a:off x="4389" y="2058"/>
                <a:ext cx="24" cy="0"/>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13" name="Line 1324"/>
              <p:cNvSpPr>
                <a:spLocks noChangeShapeType="1"/>
              </p:cNvSpPr>
              <p:nvPr/>
            </p:nvSpPr>
            <p:spPr bwMode="auto">
              <a:xfrm>
                <a:off x="4385" y="2058"/>
                <a:ext cx="4" cy="0"/>
              </a:xfrm>
              <a:prstGeom prst="line">
                <a:avLst/>
              </a:prstGeom>
              <a:noFill/>
              <a:ln w="9525"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14" name="Line 1325"/>
              <p:cNvSpPr>
                <a:spLocks noChangeShapeType="1"/>
              </p:cNvSpPr>
              <p:nvPr/>
            </p:nvSpPr>
            <p:spPr bwMode="auto">
              <a:xfrm flipV="1">
                <a:off x="4438" y="2050"/>
                <a:ext cx="0" cy="9"/>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15" name="Line 1326"/>
              <p:cNvSpPr>
                <a:spLocks noChangeShapeType="1"/>
              </p:cNvSpPr>
              <p:nvPr/>
            </p:nvSpPr>
            <p:spPr bwMode="auto">
              <a:xfrm flipV="1">
                <a:off x="4438" y="2041"/>
                <a:ext cx="0" cy="9"/>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16" name="Line 1327"/>
              <p:cNvSpPr>
                <a:spLocks noChangeShapeType="1"/>
              </p:cNvSpPr>
              <p:nvPr/>
            </p:nvSpPr>
            <p:spPr bwMode="auto">
              <a:xfrm>
                <a:off x="4413" y="2050"/>
                <a:ext cx="25" cy="0"/>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17" name="Line 1328"/>
              <p:cNvSpPr>
                <a:spLocks noChangeShapeType="1"/>
              </p:cNvSpPr>
              <p:nvPr/>
            </p:nvSpPr>
            <p:spPr bwMode="auto">
              <a:xfrm>
                <a:off x="4438" y="2050"/>
                <a:ext cx="24" cy="0"/>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18" name="Line 1329"/>
              <p:cNvSpPr>
                <a:spLocks noChangeShapeType="1"/>
              </p:cNvSpPr>
              <p:nvPr/>
            </p:nvSpPr>
            <p:spPr bwMode="auto">
              <a:xfrm>
                <a:off x="4434" y="2050"/>
                <a:ext cx="4" cy="0"/>
              </a:xfrm>
              <a:prstGeom prst="line">
                <a:avLst/>
              </a:prstGeom>
              <a:noFill/>
              <a:ln w="9525"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19" name="Line 1330"/>
              <p:cNvSpPr>
                <a:spLocks noChangeShapeType="1"/>
              </p:cNvSpPr>
              <p:nvPr/>
            </p:nvSpPr>
            <p:spPr bwMode="auto">
              <a:xfrm flipV="1">
                <a:off x="4487" y="2061"/>
                <a:ext cx="0" cy="9"/>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20" name="Line 1331"/>
              <p:cNvSpPr>
                <a:spLocks noChangeShapeType="1"/>
              </p:cNvSpPr>
              <p:nvPr/>
            </p:nvSpPr>
            <p:spPr bwMode="auto">
              <a:xfrm flipV="1">
                <a:off x="4487" y="2052"/>
                <a:ext cx="0" cy="9"/>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21" name="Line 1332"/>
              <p:cNvSpPr>
                <a:spLocks noChangeShapeType="1"/>
              </p:cNvSpPr>
              <p:nvPr/>
            </p:nvSpPr>
            <p:spPr bwMode="auto">
              <a:xfrm>
                <a:off x="4462" y="2061"/>
                <a:ext cx="25" cy="0"/>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22" name="Line 1333"/>
              <p:cNvSpPr>
                <a:spLocks noChangeShapeType="1"/>
              </p:cNvSpPr>
              <p:nvPr/>
            </p:nvSpPr>
            <p:spPr bwMode="auto">
              <a:xfrm>
                <a:off x="4487" y="2061"/>
                <a:ext cx="25" cy="0"/>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23" name="Line 1334"/>
              <p:cNvSpPr>
                <a:spLocks noChangeShapeType="1"/>
              </p:cNvSpPr>
              <p:nvPr/>
            </p:nvSpPr>
            <p:spPr bwMode="auto">
              <a:xfrm>
                <a:off x="4483" y="2061"/>
                <a:ext cx="4" cy="0"/>
              </a:xfrm>
              <a:prstGeom prst="line">
                <a:avLst/>
              </a:prstGeom>
              <a:noFill/>
              <a:ln w="9525"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24" name="Line 1335"/>
              <p:cNvSpPr>
                <a:spLocks noChangeShapeType="1"/>
              </p:cNvSpPr>
              <p:nvPr/>
            </p:nvSpPr>
            <p:spPr bwMode="auto">
              <a:xfrm flipV="1">
                <a:off x="4536" y="2126"/>
                <a:ext cx="0" cy="9"/>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25" name="Line 1336"/>
              <p:cNvSpPr>
                <a:spLocks noChangeShapeType="1"/>
              </p:cNvSpPr>
              <p:nvPr/>
            </p:nvSpPr>
            <p:spPr bwMode="auto">
              <a:xfrm flipV="1">
                <a:off x="4536" y="2118"/>
                <a:ext cx="0" cy="8"/>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26" name="Line 1337"/>
              <p:cNvSpPr>
                <a:spLocks noChangeShapeType="1"/>
              </p:cNvSpPr>
              <p:nvPr/>
            </p:nvSpPr>
            <p:spPr bwMode="auto">
              <a:xfrm>
                <a:off x="4512" y="2126"/>
                <a:ext cx="24" cy="0"/>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27" name="Line 1338"/>
              <p:cNvSpPr>
                <a:spLocks noChangeShapeType="1"/>
              </p:cNvSpPr>
              <p:nvPr/>
            </p:nvSpPr>
            <p:spPr bwMode="auto">
              <a:xfrm>
                <a:off x="4536" y="2126"/>
                <a:ext cx="25" cy="0"/>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28" name="Line 1339"/>
              <p:cNvSpPr>
                <a:spLocks noChangeShapeType="1"/>
              </p:cNvSpPr>
              <p:nvPr/>
            </p:nvSpPr>
            <p:spPr bwMode="auto">
              <a:xfrm>
                <a:off x="4532" y="2126"/>
                <a:ext cx="4" cy="0"/>
              </a:xfrm>
              <a:prstGeom prst="line">
                <a:avLst/>
              </a:prstGeom>
              <a:noFill/>
              <a:ln w="9525"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29" name="Line 1340"/>
              <p:cNvSpPr>
                <a:spLocks noChangeShapeType="1"/>
              </p:cNvSpPr>
              <p:nvPr/>
            </p:nvSpPr>
            <p:spPr bwMode="auto">
              <a:xfrm flipV="1">
                <a:off x="4585" y="2231"/>
                <a:ext cx="0" cy="9"/>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30" name="Line 1341"/>
              <p:cNvSpPr>
                <a:spLocks noChangeShapeType="1"/>
              </p:cNvSpPr>
              <p:nvPr/>
            </p:nvSpPr>
            <p:spPr bwMode="auto">
              <a:xfrm flipV="1">
                <a:off x="4585" y="2223"/>
                <a:ext cx="0" cy="8"/>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31" name="Line 1342"/>
              <p:cNvSpPr>
                <a:spLocks noChangeShapeType="1"/>
              </p:cNvSpPr>
              <p:nvPr/>
            </p:nvSpPr>
            <p:spPr bwMode="auto">
              <a:xfrm>
                <a:off x="4561" y="2231"/>
                <a:ext cx="24" cy="0"/>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32" name="Line 1343"/>
              <p:cNvSpPr>
                <a:spLocks noChangeShapeType="1"/>
              </p:cNvSpPr>
              <p:nvPr/>
            </p:nvSpPr>
            <p:spPr bwMode="auto">
              <a:xfrm>
                <a:off x="4585" y="2231"/>
                <a:ext cx="25" cy="0"/>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33" name="Line 1344"/>
              <p:cNvSpPr>
                <a:spLocks noChangeShapeType="1"/>
              </p:cNvSpPr>
              <p:nvPr/>
            </p:nvSpPr>
            <p:spPr bwMode="auto">
              <a:xfrm>
                <a:off x="4581" y="2231"/>
                <a:ext cx="4" cy="0"/>
              </a:xfrm>
              <a:prstGeom prst="line">
                <a:avLst/>
              </a:prstGeom>
              <a:noFill/>
              <a:ln w="9525"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34" name="Line 1345"/>
              <p:cNvSpPr>
                <a:spLocks noChangeShapeType="1"/>
              </p:cNvSpPr>
              <p:nvPr/>
            </p:nvSpPr>
            <p:spPr bwMode="auto">
              <a:xfrm flipV="1">
                <a:off x="4634" y="2422"/>
                <a:ext cx="0" cy="7"/>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35" name="Line 1346"/>
              <p:cNvSpPr>
                <a:spLocks noChangeShapeType="1"/>
              </p:cNvSpPr>
              <p:nvPr/>
            </p:nvSpPr>
            <p:spPr bwMode="auto">
              <a:xfrm flipV="1">
                <a:off x="4634" y="2415"/>
                <a:ext cx="0" cy="7"/>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36" name="Line 1347"/>
              <p:cNvSpPr>
                <a:spLocks noChangeShapeType="1"/>
              </p:cNvSpPr>
              <p:nvPr/>
            </p:nvSpPr>
            <p:spPr bwMode="auto">
              <a:xfrm>
                <a:off x="4610" y="2422"/>
                <a:ext cx="24" cy="0"/>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37" name="Line 1348"/>
              <p:cNvSpPr>
                <a:spLocks noChangeShapeType="1"/>
              </p:cNvSpPr>
              <p:nvPr/>
            </p:nvSpPr>
            <p:spPr bwMode="auto">
              <a:xfrm>
                <a:off x="4634" y="2422"/>
                <a:ext cx="25" cy="0"/>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38" name="Line 1349"/>
              <p:cNvSpPr>
                <a:spLocks noChangeShapeType="1"/>
              </p:cNvSpPr>
              <p:nvPr/>
            </p:nvSpPr>
            <p:spPr bwMode="auto">
              <a:xfrm>
                <a:off x="4630" y="2422"/>
                <a:ext cx="4" cy="0"/>
              </a:xfrm>
              <a:prstGeom prst="line">
                <a:avLst/>
              </a:prstGeom>
              <a:noFill/>
              <a:ln w="9525"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39" name="Line 1350"/>
              <p:cNvSpPr>
                <a:spLocks noChangeShapeType="1"/>
              </p:cNvSpPr>
              <p:nvPr/>
            </p:nvSpPr>
            <p:spPr bwMode="auto">
              <a:xfrm flipV="1">
                <a:off x="4684" y="2693"/>
                <a:ext cx="0" cy="5"/>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40" name="Line 1351"/>
              <p:cNvSpPr>
                <a:spLocks noChangeShapeType="1"/>
              </p:cNvSpPr>
              <p:nvPr/>
            </p:nvSpPr>
            <p:spPr bwMode="auto">
              <a:xfrm flipV="1">
                <a:off x="4684" y="2688"/>
                <a:ext cx="0" cy="5"/>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41" name="Line 1352"/>
              <p:cNvSpPr>
                <a:spLocks noChangeShapeType="1"/>
              </p:cNvSpPr>
              <p:nvPr/>
            </p:nvSpPr>
            <p:spPr bwMode="auto">
              <a:xfrm>
                <a:off x="4659" y="2693"/>
                <a:ext cx="25" cy="0"/>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42" name="Line 1353"/>
              <p:cNvSpPr>
                <a:spLocks noChangeShapeType="1"/>
              </p:cNvSpPr>
              <p:nvPr/>
            </p:nvSpPr>
            <p:spPr bwMode="auto">
              <a:xfrm>
                <a:off x="4684" y="2693"/>
                <a:ext cx="24" cy="0"/>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43" name="Line 1354"/>
              <p:cNvSpPr>
                <a:spLocks noChangeShapeType="1"/>
              </p:cNvSpPr>
              <p:nvPr/>
            </p:nvSpPr>
            <p:spPr bwMode="auto">
              <a:xfrm>
                <a:off x="4679" y="2693"/>
                <a:ext cx="5" cy="0"/>
              </a:xfrm>
              <a:prstGeom prst="line">
                <a:avLst/>
              </a:prstGeom>
              <a:noFill/>
              <a:ln w="9525"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44" name="Line 1355"/>
              <p:cNvSpPr>
                <a:spLocks noChangeShapeType="1"/>
              </p:cNvSpPr>
              <p:nvPr/>
            </p:nvSpPr>
            <p:spPr bwMode="auto">
              <a:xfrm flipV="1">
                <a:off x="4733" y="2913"/>
                <a:ext cx="0" cy="2"/>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45" name="Line 1356"/>
              <p:cNvSpPr>
                <a:spLocks noChangeShapeType="1"/>
              </p:cNvSpPr>
              <p:nvPr/>
            </p:nvSpPr>
            <p:spPr bwMode="auto">
              <a:xfrm flipV="1">
                <a:off x="4733" y="2911"/>
                <a:ext cx="0" cy="2"/>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46" name="Line 1357"/>
              <p:cNvSpPr>
                <a:spLocks noChangeShapeType="1"/>
              </p:cNvSpPr>
              <p:nvPr/>
            </p:nvSpPr>
            <p:spPr bwMode="auto">
              <a:xfrm>
                <a:off x="4708" y="2913"/>
                <a:ext cx="25" cy="0"/>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47" name="Line 1358"/>
              <p:cNvSpPr>
                <a:spLocks noChangeShapeType="1"/>
              </p:cNvSpPr>
              <p:nvPr/>
            </p:nvSpPr>
            <p:spPr bwMode="auto">
              <a:xfrm>
                <a:off x="4733" y="2913"/>
                <a:ext cx="24" cy="0"/>
              </a:xfrm>
              <a:prstGeom prst="line">
                <a:avLst/>
              </a:prstGeom>
              <a:noFill/>
              <a:ln w="1905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48" name="Line 1359"/>
              <p:cNvSpPr>
                <a:spLocks noChangeShapeType="1"/>
              </p:cNvSpPr>
              <p:nvPr/>
            </p:nvSpPr>
            <p:spPr bwMode="auto">
              <a:xfrm>
                <a:off x="4729" y="2913"/>
                <a:ext cx="4" cy="0"/>
              </a:xfrm>
              <a:prstGeom prst="line">
                <a:avLst/>
              </a:prstGeom>
              <a:noFill/>
              <a:ln w="9525"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49" name="Line 1360"/>
              <p:cNvSpPr>
                <a:spLocks noChangeShapeType="1"/>
              </p:cNvSpPr>
              <p:nvPr/>
            </p:nvSpPr>
            <p:spPr bwMode="auto">
              <a:xfrm>
                <a:off x="4778" y="2946"/>
                <a:ext cx="4" cy="0"/>
              </a:xfrm>
              <a:prstGeom prst="line">
                <a:avLst/>
              </a:prstGeom>
              <a:noFill/>
              <a:ln w="9525"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50" name="Line 1361"/>
              <p:cNvSpPr>
                <a:spLocks noChangeShapeType="1"/>
              </p:cNvSpPr>
              <p:nvPr/>
            </p:nvSpPr>
            <p:spPr bwMode="auto">
              <a:xfrm>
                <a:off x="4827" y="2946"/>
                <a:ext cx="4" cy="0"/>
              </a:xfrm>
              <a:prstGeom prst="line">
                <a:avLst/>
              </a:prstGeom>
              <a:noFill/>
              <a:ln w="9525"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51" name="Line 1362"/>
              <p:cNvSpPr>
                <a:spLocks noChangeShapeType="1"/>
              </p:cNvSpPr>
              <p:nvPr/>
            </p:nvSpPr>
            <p:spPr bwMode="auto">
              <a:xfrm>
                <a:off x="4876" y="2946"/>
                <a:ext cx="4" cy="0"/>
              </a:xfrm>
              <a:prstGeom prst="line">
                <a:avLst/>
              </a:prstGeom>
              <a:noFill/>
              <a:ln w="9525"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52" name="Line 1363"/>
              <p:cNvSpPr>
                <a:spLocks noChangeShapeType="1"/>
              </p:cNvSpPr>
              <p:nvPr/>
            </p:nvSpPr>
            <p:spPr bwMode="auto">
              <a:xfrm>
                <a:off x="4925" y="2946"/>
                <a:ext cx="4" cy="0"/>
              </a:xfrm>
              <a:prstGeom prst="line">
                <a:avLst/>
              </a:prstGeom>
              <a:noFill/>
              <a:ln w="9525"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53" name="Line 1364"/>
              <p:cNvSpPr>
                <a:spLocks noChangeShapeType="1"/>
              </p:cNvSpPr>
              <p:nvPr/>
            </p:nvSpPr>
            <p:spPr bwMode="auto">
              <a:xfrm>
                <a:off x="4974" y="2946"/>
                <a:ext cx="5" cy="0"/>
              </a:xfrm>
              <a:prstGeom prst="line">
                <a:avLst/>
              </a:prstGeom>
              <a:noFill/>
              <a:ln w="9525"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54" name="Line 1365"/>
              <p:cNvSpPr>
                <a:spLocks noChangeShapeType="1"/>
              </p:cNvSpPr>
              <p:nvPr/>
            </p:nvSpPr>
            <p:spPr bwMode="auto">
              <a:xfrm>
                <a:off x="5024" y="2946"/>
                <a:ext cx="4" cy="0"/>
              </a:xfrm>
              <a:prstGeom prst="line">
                <a:avLst/>
              </a:prstGeom>
              <a:noFill/>
              <a:ln w="9525"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55" name="Line 1366"/>
              <p:cNvSpPr>
                <a:spLocks noChangeShapeType="1"/>
              </p:cNvSpPr>
              <p:nvPr/>
            </p:nvSpPr>
            <p:spPr bwMode="auto">
              <a:xfrm>
                <a:off x="5073" y="2946"/>
                <a:ext cx="4" cy="0"/>
              </a:xfrm>
              <a:prstGeom prst="line">
                <a:avLst/>
              </a:prstGeom>
              <a:noFill/>
              <a:ln w="9525"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56" name="Line 1367"/>
              <p:cNvSpPr>
                <a:spLocks noChangeShapeType="1"/>
              </p:cNvSpPr>
              <p:nvPr/>
            </p:nvSpPr>
            <p:spPr bwMode="auto">
              <a:xfrm>
                <a:off x="5122" y="2946"/>
                <a:ext cx="4" cy="0"/>
              </a:xfrm>
              <a:prstGeom prst="line">
                <a:avLst/>
              </a:prstGeom>
              <a:noFill/>
              <a:ln w="9525"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57" name="Freeform 1368"/>
              <p:cNvSpPr>
                <a:spLocks/>
              </p:cNvSpPr>
              <p:nvPr/>
            </p:nvSpPr>
            <p:spPr bwMode="auto">
              <a:xfrm>
                <a:off x="3448" y="1913"/>
                <a:ext cx="588" cy="81"/>
              </a:xfrm>
              <a:custGeom>
                <a:avLst/>
                <a:gdLst>
                  <a:gd name="T0" fmla="*/ 0 w 2586"/>
                  <a:gd name="T1" fmla="*/ 0 h 357"/>
                  <a:gd name="T2" fmla="*/ 53 w 2586"/>
                  <a:gd name="T3" fmla="*/ 7 h 357"/>
                  <a:gd name="T4" fmla="*/ 106 w 2586"/>
                  <a:gd name="T5" fmla="*/ 14 h 357"/>
                  <a:gd name="T6" fmla="*/ 159 w 2586"/>
                  <a:gd name="T7" fmla="*/ 22 h 357"/>
                  <a:gd name="T8" fmla="*/ 211 w 2586"/>
                  <a:gd name="T9" fmla="*/ 29 h 357"/>
                  <a:gd name="T10" fmla="*/ 264 w 2586"/>
                  <a:gd name="T11" fmla="*/ 36 h 357"/>
                  <a:gd name="T12" fmla="*/ 317 w 2586"/>
                  <a:gd name="T13" fmla="*/ 43 h 357"/>
                  <a:gd name="T14" fmla="*/ 370 w 2586"/>
                  <a:gd name="T15" fmla="*/ 51 h 357"/>
                  <a:gd name="T16" fmla="*/ 422 w 2586"/>
                  <a:gd name="T17" fmla="*/ 58 h 357"/>
                  <a:gd name="T18" fmla="*/ 528 w 2586"/>
                  <a:gd name="T19" fmla="*/ 73 h 357"/>
                  <a:gd name="T20" fmla="*/ 581 w 2586"/>
                  <a:gd name="T21" fmla="*/ 80 h 357"/>
                  <a:gd name="T22" fmla="*/ 634 w 2586"/>
                  <a:gd name="T23" fmla="*/ 87 h 357"/>
                  <a:gd name="T24" fmla="*/ 686 w 2586"/>
                  <a:gd name="T25" fmla="*/ 94 h 357"/>
                  <a:gd name="T26" fmla="*/ 739 w 2586"/>
                  <a:gd name="T27" fmla="*/ 102 h 357"/>
                  <a:gd name="T28" fmla="*/ 845 w 2586"/>
                  <a:gd name="T29" fmla="*/ 116 h 357"/>
                  <a:gd name="T30" fmla="*/ 897 w 2586"/>
                  <a:gd name="T31" fmla="*/ 124 h 357"/>
                  <a:gd name="T32" fmla="*/ 950 w 2586"/>
                  <a:gd name="T33" fmla="*/ 131 h 357"/>
                  <a:gd name="T34" fmla="*/ 1003 w 2586"/>
                  <a:gd name="T35" fmla="*/ 138 h 357"/>
                  <a:gd name="T36" fmla="*/ 1056 w 2586"/>
                  <a:gd name="T37" fmla="*/ 145 h 357"/>
                  <a:gd name="T38" fmla="*/ 1108 w 2586"/>
                  <a:gd name="T39" fmla="*/ 153 h 357"/>
                  <a:gd name="T40" fmla="*/ 1161 w 2586"/>
                  <a:gd name="T41" fmla="*/ 160 h 357"/>
                  <a:gd name="T42" fmla="*/ 1214 w 2586"/>
                  <a:gd name="T43" fmla="*/ 167 h 357"/>
                  <a:gd name="T44" fmla="*/ 1267 w 2586"/>
                  <a:gd name="T45" fmla="*/ 175 h 357"/>
                  <a:gd name="T46" fmla="*/ 1320 w 2586"/>
                  <a:gd name="T47" fmla="*/ 182 h 357"/>
                  <a:gd name="T48" fmla="*/ 1372 w 2586"/>
                  <a:gd name="T49" fmla="*/ 189 h 357"/>
                  <a:gd name="T50" fmla="*/ 1425 w 2586"/>
                  <a:gd name="T51" fmla="*/ 196 h 357"/>
                  <a:gd name="T52" fmla="*/ 1478 w 2586"/>
                  <a:gd name="T53" fmla="*/ 204 h 357"/>
                  <a:gd name="T54" fmla="*/ 1531 w 2586"/>
                  <a:gd name="T55" fmla="*/ 211 h 357"/>
                  <a:gd name="T56" fmla="*/ 1583 w 2586"/>
                  <a:gd name="T57" fmla="*/ 218 h 357"/>
                  <a:gd name="T58" fmla="*/ 1742 w 2586"/>
                  <a:gd name="T59" fmla="*/ 240 h 357"/>
                  <a:gd name="T60" fmla="*/ 1794 w 2586"/>
                  <a:gd name="T61" fmla="*/ 247 h 357"/>
                  <a:gd name="T62" fmla="*/ 1900 w 2586"/>
                  <a:gd name="T63" fmla="*/ 262 h 357"/>
                  <a:gd name="T64" fmla="*/ 1953 w 2586"/>
                  <a:gd name="T65" fmla="*/ 269 h 357"/>
                  <a:gd name="T66" fmla="*/ 2006 w 2586"/>
                  <a:gd name="T67" fmla="*/ 276 h 357"/>
                  <a:gd name="T68" fmla="*/ 2058 w 2586"/>
                  <a:gd name="T69" fmla="*/ 284 h 357"/>
                  <a:gd name="T70" fmla="*/ 2164 w 2586"/>
                  <a:gd name="T71" fmla="*/ 298 h 357"/>
                  <a:gd name="T72" fmla="*/ 2217 w 2586"/>
                  <a:gd name="T73" fmla="*/ 306 h 357"/>
                  <a:gd name="T74" fmla="*/ 2322 w 2586"/>
                  <a:gd name="T75" fmla="*/ 320 h 357"/>
                  <a:gd name="T76" fmla="*/ 2375 w 2586"/>
                  <a:gd name="T77" fmla="*/ 327 h 357"/>
                  <a:gd name="T78" fmla="*/ 2428 w 2586"/>
                  <a:gd name="T79" fmla="*/ 335 h 357"/>
                  <a:gd name="T80" fmla="*/ 2480 w 2586"/>
                  <a:gd name="T81" fmla="*/ 342 h 357"/>
                  <a:gd name="T82" fmla="*/ 2533 w 2586"/>
                  <a:gd name="T83" fmla="*/ 349 h 357"/>
                  <a:gd name="T84" fmla="*/ 2586 w 2586"/>
                  <a:gd name="T85" fmla="*/ 357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86" h="357">
                    <a:moveTo>
                      <a:pt x="0" y="0"/>
                    </a:moveTo>
                    <a:lnTo>
                      <a:pt x="53" y="7"/>
                    </a:lnTo>
                    <a:lnTo>
                      <a:pt x="106" y="14"/>
                    </a:lnTo>
                    <a:lnTo>
                      <a:pt x="159" y="22"/>
                    </a:lnTo>
                    <a:lnTo>
                      <a:pt x="211" y="29"/>
                    </a:lnTo>
                    <a:lnTo>
                      <a:pt x="264" y="36"/>
                    </a:lnTo>
                    <a:lnTo>
                      <a:pt x="317" y="43"/>
                    </a:lnTo>
                    <a:lnTo>
                      <a:pt x="370" y="51"/>
                    </a:lnTo>
                    <a:lnTo>
                      <a:pt x="422" y="58"/>
                    </a:lnTo>
                    <a:lnTo>
                      <a:pt x="528" y="73"/>
                    </a:lnTo>
                    <a:lnTo>
                      <a:pt x="581" y="80"/>
                    </a:lnTo>
                    <a:lnTo>
                      <a:pt x="634" y="87"/>
                    </a:lnTo>
                    <a:lnTo>
                      <a:pt x="686" y="94"/>
                    </a:lnTo>
                    <a:lnTo>
                      <a:pt x="739" y="102"/>
                    </a:lnTo>
                    <a:lnTo>
                      <a:pt x="845" y="116"/>
                    </a:lnTo>
                    <a:lnTo>
                      <a:pt x="897" y="124"/>
                    </a:lnTo>
                    <a:lnTo>
                      <a:pt x="950" y="131"/>
                    </a:lnTo>
                    <a:lnTo>
                      <a:pt x="1003" y="138"/>
                    </a:lnTo>
                    <a:lnTo>
                      <a:pt x="1056" y="145"/>
                    </a:lnTo>
                    <a:lnTo>
                      <a:pt x="1108" y="153"/>
                    </a:lnTo>
                    <a:lnTo>
                      <a:pt x="1161" y="160"/>
                    </a:lnTo>
                    <a:lnTo>
                      <a:pt x="1214" y="167"/>
                    </a:lnTo>
                    <a:lnTo>
                      <a:pt x="1267" y="175"/>
                    </a:lnTo>
                    <a:lnTo>
                      <a:pt x="1320" y="182"/>
                    </a:lnTo>
                    <a:lnTo>
                      <a:pt x="1372" y="189"/>
                    </a:lnTo>
                    <a:lnTo>
                      <a:pt x="1425" y="196"/>
                    </a:lnTo>
                    <a:lnTo>
                      <a:pt x="1478" y="204"/>
                    </a:lnTo>
                    <a:lnTo>
                      <a:pt x="1531" y="211"/>
                    </a:lnTo>
                    <a:lnTo>
                      <a:pt x="1583" y="218"/>
                    </a:lnTo>
                    <a:lnTo>
                      <a:pt x="1742" y="240"/>
                    </a:lnTo>
                    <a:lnTo>
                      <a:pt x="1794" y="247"/>
                    </a:lnTo>
                    <a:lnTo>
                      <a:pt x="1900" y="262"/>
                    </a:lnTo>
                    <a:lnTo>
                      <a:pt x="1953" y="269"/>
                    </a:lnTo>
                    <a:lnTo>
                      <a:pt x="2006" y="276"/>
                    </a:lnTo>
                    <a:lnTo>
                      <a:pt x="2058" y="284"/>
                    </a:lnTo>
                    <a:lnTo>
                      <a:pt x="2164" y="298"/>
                    </a:lnTo>
                    <a:lnTo>
                      <a:pt x="2217" y="306"/>
                    </a:lnTo>
                    <a:lnTo>
                      <a:pt x="2322" y="320"/>
                    </a:lnTo>
                    <a:lnTo>
                      <a:pt x="2375" y="327"/>
                    </a:lnTo>
                    <a:lnTo>
                      <a:pt x="2428" y="335"/>
                    </a:lnTo>
                    <a:lnTo>
                      <a:pt x="2480" y="342"/>
                    </a:lnTo>
                    <a:lnTo>
                      <a:pt x="2533" y="349"/>
                    </a:lnTo>
                    <a:lnTo>
                      <a:pt x="2586" y="357"/>
                    </a:lnTo>
                  </a:path>
                </a:pathLst>
              </a:custGeom>
              <a:noFill/>
              <a:ln w="12700" cap="flat">
                <a:solidFill>
                  <a:srgbClr val="35FF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58" name="Freeform 1369"/>
              <p:cNvSpPr>
                <a:spLocks/>
              </p:cNvSpPr>
              <p:nvPr/>
            </p:nvSpPr>
            <p:spPr bwMode="auto">
              <a:xfrm>
                <a:off x="4036" y="1994"/>
                <a:ext cx="588" cy="81"/>
              </a:xfrm>
              <a:custGeom>
                <a:avLst/>
                <a:gdLst>
                  <a:gd name="T0" fmla="*/ 0 w 2586"/>
                  <a:gd name="T1" fmla="*/ 0 h 356"/>
                  <a:gd name="T2" fmla="*/ 53 w 2586"/>
                  <a:gd name="T3" fmla="*/ 7 h 356"/>
                  <a:gd name="T4" fmla="*/ 106 w 2586"/>
                  <a:gd name="T5" fmla="*/ 14 h 356"/>
                  <a:gd name="T6" fmla="*/ 211 w 2586"/>
                  <a:gd name="T7" fmla="*/ 29 h 356"/>
                  <a:gd name="T8" fmla="*/ 264 w 2586"/>
                  <a:gd name="T9" fmla="*/ 36 h 356"/>
                  <a:gd name="T10" fmla="*/ 317 w 2586"/>
                  <a:gd name="T11" fmla="*/ 43 h 356"/>
                  <a:gd name="T12" fmla="*/ 369 w 2586"/>
                  <a:gd name="T13" fmla="*/ 50 h 356"/>
                  <a:gd name="T14" fmla="*/ 422 w 2586"/>
                  <a:gd name="T15" fmla="*/ 58 h 356"/>
                  <a:gd name="T16" fmla="*/ 475 w 2586"/>
                  <a:gd name="T17" fmla="*/ 65 h 356"/>
                  <a:gd name="T18" fmla="*/ 528 w 2586"/>
                  <a:gd name="T19" fmla="*/ 72 h 356"/>
                  <a:gd name="T20" fmla="*/ 633 w 2586"/>
                  <a:gd name="T21" fmla="*/ 87 h 356"/>
                  <a:gd name="T22" fmla="*/ 686 w 2586"/>
                  <a:gd name="T23" fmla="*/ 94 h 356"/>
                  <a:gd name="T24" fmla="*/ 792 w 2586"/>
                  <a:gd name="T25" fmla="*/ 109 h 356"/>
                  <a:gd name="T26" fmla="*/ 844 w 2586"/>
                  <a:gd name="T27" fmla="*/ 116 h 356"/>
                  <a:gd name="T28" fmla="*/ 897 w 2586"/>
                  <a:gd name="T29" fmla="*/ 123 h 356"/>
                  <a:gd name="T30" fmla="*/ 950 w 2586"/>
                  <a:gd name="T31" fmla="*/ 131 h 356"/>
                  <a:gd name="T32" fmla="*/ 1003 w 2586"/>
                  <a:gd name="T33" fmla="*/ 138 h 356"/>
                  <a:gd name="T34" fmla="*/ 1055 w 2586"/>
                  <a:gd name="T35" fmla="*/ 145 h 356"/>
                  <a:gd name="T36" fmla="*/ 1108 w 2586"/>
                  <a:gd name="T37" fmla="*/ 152 h 356"/>
                  <a:gd name="T38" fmla="*/ 1161 w 2586"/>
                  <a:gd name="T39" fmla="*/ 160 h 356"/>
                  <a:gd name="T40" fmla="*/ 1214 w 2586"/>
                  <a:gd name="T41" fmla="*/ 167 h 356"/>
                  <a:gd name="T42" fmla="*/ 1267 w 2586"/>
                  <a:gd name="T43" fmla="*/ 174 h 356"/>
                  <a:gd name="T44" fmla="*/ 1319 w 2586"/>
                  <a:gd name="T45" fmla="*/ 182 h 356"/>
                  <a:gd name="T46" fmla="*/ 1372 w 2586"/>
                  <a:gd name="T47" fmla="*/ 189 h 356"/>
                  <a:gd name="T48" fmla="*/ 1425 w 2586"/>
                  <a:gd name="T49" fmla="*/ 196 h 356"/>
                  <a:gd name="T50" fmla="*/ 1478 w 2586"/>
                  <a:gd name="T51" fmla="*/ 203 h 356"/>
                  <a:gd name="T52" fmla="*/ 1530 w 2586"/>
                  <a:gd name="T53" fmla="*/ 211 h 356"/>
                  <a:gd name="T54" fmla="*/ 1583 w 2586"/>
                  <a:gd name="T55" fmla="*/ 218 h 356"/>
                  <a:gd name="T56" fmla="*/ 1689 w 2586"/>
                  <a:gd name="T57" fmla="*/ 233 h 356"/>
                  <a:gd name="T58" fmla="*/ 1741 w 2586"/>
                  <a:gd name="T59" fmla="*/ 240 h 356"/>
                  <a:gd name="T60" fmla="*/ 1847 w 2586"/>
                  <a:gd name="T61" fmla="*/ 254 h 356"/>
                  <a:gd name="T62" fmla="*/ 1900 w 2586"/>
                  <a:gd name="T63" fmla="*/ 262 h 356"/>
                  <a:gd name="T64" fmla="*/ 1953 w 2586"/>
                  <a:gd name="T65" fmla="*/ 269 h 356"/>
                  <a:gd name="T66" fmla="*/ 2005 w 2586"/>
                  <a:gd name="T67" fmla="*/ 276 h 356"/>
                  <a:gd name="T68" fmla="*/ 2058 w 2586"/>
                  <a:gd name="T69" fmla="*/ 283 h 356"/>
                  <a:gd name="T70" fmla="*/ 2111 w 2586"/>
                  <a:gd name="T71" fmla="*/ 291 h 356"/>
                  <a:gd name="T72" fmla="*/ 2164 w 2586"/>
                  <a:gd name="T73" fmla="*/ 298 h 356"/>
                  <a:gd name="T74" fmla="*/ 2269 w 2586"/>
                  <a:gd name="T75" fmla="*/ 313 h 356"/>
                  <a:gd name="T76" fmla="*/ 2322 w 2586"/>
                  <a:gd name="T77" fmla="*/ 320 h 356"/>
                  <a:gd name="T78" fmla="*/ 2427 w 2586"/>
                  <a:gd name="T79" fmla="*/ 334 h 356"/>
                  <a:gd name="T80" fmla="*/ 2480 w 2586"/>
                  <a:gd name="T81" fmla="*/ 342 h 356"/>
                  <a:gd name="T82" fmla="*/ 2533 w 2586"/>
                  <a:gd name="T83" fmla="*/ 349 h 356"/>
                  <a:gd name="T84" fmla="*/ 2586 w 2586"/>
                  <a:gd name="T85" fmla="*/ 356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86" h="356">
                    <a:moveTo>
                      <a:pt x="0" y="0"/>
                    </a:moveTo>
                    <a:lnTo>
                      <a:pt x="53" y="7"/>
                    </a:lnTo>
                    <a:lnTo>
                      <a:pt x="106" y="14"/>
                    </a:lnTo>
                    <a:lnTo>
                      <a:pt x="211" y="29"/>
                    </a:lnTo>
                    <a:lnTo>
                      <a:pt x="264" y="36"/>
                    </a:lnTo>
                    <a:lnTo>
                      <a:pt x="317" y="43"/>
                    </a:lnTo>
                    <a:lnTo>
                      <a:pt x="369" y="50"/>
                    </a:lnTo>
                    <a:lnTo>
                      <a:pt x="422" y="58"/>
                    </a:lnTo>
                    <a:lnTo>
                      <a:pt x="475" y="65"/>
                    </a:lnTo>
                    <a:lnTo>
                      <a:pt x="528" y="72"/>
                    </a:lnTo>
                    <a:lnTo>
                      <a:pt x="633" y="87"/>
                    </a:lnTo>
                    <a:lnTo>
                      <a:pt x="686" y="94"/>
                    </a:lnTo>
                    <a:lnTo>
                      <a:pt x="792" y="109"/>
                    </a:lnTo>
                    <a:lnTo>
                      <a:pt x="844" y="116"/>
                    </a:lnTo>
                    <a:lnTo>
                      <a:pt x="897" y="123"/>
                    </a:lnTo>
                    <a:lnTo>
                      <a:pt x="950" y="131"/>
                    </a:lnTo>
                    <a:lnTo>
                      <a:pt x="1003" y="138"/>
                    </a:lnTo>
                    <a:lnTo>
                      <a:pt x="1055" y="145"/>
                    </a:lnTo>
                    <a:lnTo>
                      <a:pt x="1108" y="152"/>
                    </a:lnTo>
                    <a:lnTo>
                      <a:pt x="1161" y="160"/>
                    </a:lnTo>
                    <a:lnTo>
                      <a:pt x="1214" y="167"/>
                    </a:lnTo>
                    <a:lnTo>
                      <a:pt x="1267" y="174"/>
                    </a:lnTo>
                    <a:lnTo>
                      <a:pt x="1319" y="182"/>
                    </a:lnTo>
                    <a:lnTo>
                      <a:pt x="1372" y="189"/>
                    </a:lnTo>
                    <a:lnTo>
                      <a:pt x="1425" y="196"/>
                    </a:lnTo>
                    <a:lnTo>
                      <a:pt x="1478" y="203"/>
                    </a:lnTo>
                    <a:lnTo>
                      <a:pt x="1530" y="211"/>
                    </a:lnTo>
                    <a:lnTo>
                      <a:pt x="1583" y="218"/>
                    </a:lnTo>
                    <a:lnTo>
                      <a:pt x="1689" y="233"/>
                    </a:lnTo>
                    <a:lnTo>
                      <a:pt x="1741" y="240"/>
                    </a:lnTo>
                    <a:lnTo>
                      <a:pt x="1847" y="254"/>
                    </a:lnTo>
                    <a:lnTo>
                      <a:pt x="1900" y="262"/>
                    </a:lnTo>
                    <a:lnTo>
                      <a:pt x="1953" y="269"/>
                    </a:lnTo>
                    <a:lnTo>
                      <a:pt x="2005" y="276"/>
                    </a:lnTo>
                    <a:lnTo>
                      <a:pt x="2058" y="283"/>
                    </a:lnTo>
                    <a:lnTo>
                      <a:pt x="2111" y="291"/>
                    </a:lnTo>
                    <a:lnTo>
                      <a:pt x="2164" y="298"/>
                    </a:lnTo>
                    <a:lnTo>
                      <a:pt x="2269" y="313"/>
                    </a:lnTo>
                    <a:lnTo>
                      <a:pt x="2322" y="320"/>
                    </a:lnTo>
                    <a:lnTo>
                      <a:pt x="2427" y="334"/>
                    </a:lnTo>
                    <a:lnTo>
                      <a:pt x="2480" y="342"/>
                    </a:lnTo>
                    <a:lnTo>
                      <a:pt x="2533" y="349"/>
                    </a:lnTo>
                    <a:lnTo>
                      <a:pt x="2586" y="356"/>
                    </a:lnTo>
                  </a:path>
                </a:pathLst>
              </a:custGeom>
              <a:noFill/>
              <a:ln w="12700" cap="flat">
                <a:solidFill>
                  <a:srgbClr val="35FF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59" name="Line 1370"/>
              <p:cNvSpPr>
                <a:spLocks noChangeShapeType="1"/>
              </p:cNvSpPr>
              <p:nvPr/>
            </p:nvSpPr>
            <p:spPr bwMode="auto">
              <a:xfrm>
                <a:off x="4624" y="2075"/>
                <a:ext cx="12" cy="2"/>
              </a:xfrm>
              <a:prstGeom prst="line">
                <a:avLst/>
              </a:prstGeom>
              <a:noFill/>
              <a:ln w="1270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60" name="Line 1371"/>
              <p:cNvSpPr>
                <a:spLocks noChangeShapeType="1"/>
              </p:cNvSpPr>
              <p:nvPr/>
            </p:nvSpPr>
            <p:spPr bwMode="auto">
              <a:xfrm flipV="1">
                <a:off x="3448" y="1912"/>
                <a:ext cx="0" cy="1034"/>
              </a:xfrm>
              <a:prstGeom prst="line">
                <a:avLst/>
              </a:prstGeom>
              <a:noFill/>
              <a:ln w="1270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61" name="Line 1372"/>
              <p:cNvSpPr>
                <a:spLocks noChangeShapeType="1"/>
              </p:cNvSpPr>
              <p:nvPr/>
            </p:nvSpPr>
            <p:spPr bwMode="auto">
              <a:xfrm flipV="1">
                <a:off x="4636" y="2078"/>
                <a:ext cx="0" cy="868"/>
              </a:xfrm>
              <a:prstGeom prst="line">
                <a:avLst/>
              </a:prstGeom>
              <a:noFill/>
              <a:ln w="12700"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62" name="Line 1373"/>
              <p:cNvSpPr>
                <a:spLocks noChangeShapeType="1"/>
              </p:cNvSpPr>
              <p:nvPr/>
            </p:nvSpPr>
            <p:spPr bwMode="auto">
              <a:xfrm>
                <a:off x="3205" y="2946"/>
                <a:ext cx="4" cy="0"/>
              </a:xfrm>
              <a:prstGeom prst="line">
                <a:avLst/>
              </a:prstGeom>
              <a:noFill/>
              <a:ln w="9525"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63" name="Line 1374"/>
              <p:cNvSpPr>
                <a:spLocks noChangeShapeType="1"/>
              </p:cNvSpPr>
              <p:nvPr/>
            </p:nvSpPr>
            <p:spPr bwMode="auto">
              <a:xfrm>
                <a:off x="3254" y="2946"/>
                <a:ext cx="4" cy="0"/>
              </a:xfrm>
              <a:prstGeom prst="line">
                <a:avLst/>
              </a:prstGeom>
              <a:noFill/>
              <a:ln w="9525"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64" name="Line 1375"/>
              <p:cNvSpPr>
                <a:spLocks noChangeShapeType="1"/>
              </p:cNvSpPr>
              <p:nvPr/>
            </p:nvSpPr>
            <p:spPr bwMode="auto">
              <a:xfrm>
                <a:off x="3303" y="2946"/>
                <a:ext cx="4" cy="0"/>
              </a:xfrm>
              <a:prstGeom prst="line">
                <a:avLst/>
              </a:prstGeom>
              <a:noFill/>
              <a:ln w="9525"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65" name="Line 1376"/>
              <p:cNvSpPr>
                <a:spLocks noChangeShapeType="1"/>
              </p:cNvSpPr>
              <p:nvPr/>
            </p:nvSpPr>
            <p:spPr bwMode="auto">
              <a:xfrm>
                <a:off x="3352" y="2946"/>
                <a:ext cx="4" cy="0"/>
              </a:xfrm>
              <a:prstGeom prst="line">
                <a:avLst/>
              </a:prstGeom>
              <a:noFill/>
              <a:ln w="9525"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66" name="Line 1377"/>
              <p:cNvSpPr>
                <a:spLocks noChangeShapeType="1"/>
              </p:cNvSpPr>
              <p:nvPr/>
            </p:nvSpPr>
            <p:spPr bwMode="auto">
              <a:xfrm>
                <a:off x="3401" y="2946"/>
                <a:ext cx="5" cy="0"/>
              </a:xfrm>
              <a:prstGeom prst="line">
                <a:avLst/>
              </a:prstGeom>
              <a:noFill/>
              <a:ln w="9525"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67" name="Line 1378"/>
              <p:cNvSpPr>
                <a:spLocks noChangeShapeType="1"/>
              </p:cNvSpPr>
              <p:nvPr/>
            </p:nvSpPr>
            <p:spPr bwMode="auto">
              <a:xfrm>
                <a:off x="3451" y="2946"/>
                <a:ext cx="4" cy="0"/>
              </a:xfrm>
              <a:prstGeom prst="line">
                <a:avLst/>
              </a:prstGeom>
              <a:noFill/>
              <a:ln w="9525"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68" name="Line 1379"/>
              <p:cNvSpPr>
                <a:spLocks noChangeShapeType="1"/>
              </p:cNvSpPr>
              <p:nvPr/>
            </p:nvSpPr>
            <p:spPr bwMode="auto">
              <a:xfrm>
                <a:off x="3500" y="2946"/>
                <a:ext cx="4" cy="0"/>
              </a:xfrm>
              <a:prstGeom prst="line">
                <a:avLst/>
              </a:prstGeom>
              <a:noFill/>
              <a:ln w="9525"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69" name="Line 1380"/>
              <p:cNvSpPr>
                <a:spLocks noChangeShapeType="1"/>
              </p:cNvSpPr>
              <p:nvPr/>
            </p:nvSpPr>
            <p:spPr bwMode="auto">
              <a:xfrm>
                <a:off x="3549" y="2946"/>
                <a:ext cx="4" cy="0"/>
              </a:xfrm>
              <a:prstGeom prst="line">
                <a:avLst/>
              </a:prstGeom>
              <a:noFill/>
              <a:ln w="9525"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70" name="Line 1381"/>
              <p:cNvSpPr>
                <a:spLocks noChangeShapeType="1"/>
              </p:cNvSpPr>
              <p:nvPr/>
            </p:nvSpPr>
            <p:spPr bwMode="auto">
              <a:xfrm>
                <a:off x="3598" y="2946"/>
                <a:ext cx="4" cy="0"/>
              </a:xfrm>
              <a:prstGeom prst="line">
                <a:avLst/>
              </a:prstGeom>
              <a:noFill/>
              <a:ln w="9525"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71" name="Line 1382"/>
              <p:cNvSpPr>
                <a:spLocks noChangeShapeType="1"/>
              </p:cNvSpPr>
              <p:nvPr/>
            </p:nvSpPr>
            <p:spPr bwMode="auto">
              <a:xfrm>
                <a:off x="3647" y="2946"/>
                <a:ext cx="4" cy="0"/>
              </a:xfrm>
              <a:prstGeom prst="line">
                <a:avLst/>
              </a:prstGeom>
              <a:noFill/>
              <a:ln w="9525"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72" name="Line 1383"/>
              <p:cNvSpPr>
                <a:spLocks noChangeShapeType="1"/>
              </p:cNvSpPr>
              <p:nvPr/>
            </p:nvSpPr>
            <p:spPr bwMode="auto">
              <a:xfrm>
                <a:off x="3696" y="2946"/>
                <a:ext cx="5" cy="0"/>
              </a:xfrm>
              <a:prstGeom prst="line">
                <a:avLst/>
              </a:prstGeom>
              <a:noFill/>
              <a:ln w="9525"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73" name="Line 1384"/>
              <p:cNvSpPr>
                <a:spLocks noChangeShapeType="1"/>
              </p:cNvSpPr>
              <p:nvPr/>
            </p:nvSpPr>
            <p:spPr bwMode="auto">
              <a:xfrm>
                <a:off x="3750" y="2946"/>
                <a:ext cx="0" cy="0"/>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74" name="Line 1385"/>
              <p:cNvSpPr>
                <a:spLocks noChangeShapeType="1"/>
              </p:cNvSpPr>
              <p:nvPr/>
            </p:nvSpPr>
            <p:spPr bwMode="auto">
              <a:xfrm flipV="1">
                <a:off x="3750" y="2946"/>
                <a:ext cx="0" cy="0"/>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75" name="Line 1386"/>
              <p:cNvSpPr>
                <a:spLocks noChangeShapeType="1"/>
              </p:cNvSpPr>
              <p:nvPr/>
            </p:nvSpPr>
            <p:spPr bwMode="auto">
              <a:xfrm>
                <a:off x="3725" y="2946"/>
                <a:ext cx="25" cy="0"/>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76" name="Line 1387"/>
              <p:cNvSpPr>
                <a:spLocks noChangeShapeType="1"/>
              </p:cNvSpPr>
              <p:nvPr/>
            </p:nvSpPr>
            <p:spPr bwMode="auto">
              <a:xfrm>
                <a:off x="3750" y="2946"/>
                <a:ext cx="24" cy="0"/>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77" name="Line 1388"/>
              <p:cNvSpPr>
                <a:spLocks noChangeShapeType="1"/>
              </p:cNvSpPr>
              <p:nvPr/>
            </p:nvSpPr>
            <p:spPr bwMode="auto">
              <a:xfrm>
                <a:off x="3746" y="2946"/>
                <a:ext cx="4" cy="0"/>
              </a:xfrm>
              <a:prstGeom prst="line">
                <a:avLst/>
              </a:prstGeom>
              <a:noFill/>
              <a:ln w="9525"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78" name="Line 1389"/>
              <p:cNvSpPr>
                <a:spLocks noChangeShapeType="1"/>
              </p:cNvSpPr>
              <p:nvPr/>
            </p:nvSpPr>
            <p:spPr bwMode="auto">
              <a:xfrm flipV="1">
                <a:off x="3799" y="2942"/>
                <a:ext cx="0" cy="0"/>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79" name="Line 1390"/>
              <p:cNvSpPr>
                <a:spLocks noChangeShapeType="1"/>
              </p:cNvSpPr>
              <p:nvPr/>
            </p:nvSpPr>
            <p:spPr bwMode="auto">
              <a:xfrm flipV="1">
                <a:off x="3799" y="2941"/>
                <a:ext cx="0" cy="1"/>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80" name="Line 1391"/>
              <p:cNvSpPr>
                <a:spLocks noChangeShapeType="1"/>
              </p:cNvSpPr>
              <p:nvPr/>
            </p:nvSpPr>
            <p:spPr bwMode="auto">
              <a:xfrm>
                <a:off x="3774" y="2942"/>
                <a:ext cx="25" cy="0"/>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81" name="Line 1392"/>
              <p:cNvSpPr>
                <a:spLocks noChangeShapeType="1"/>
              </p:cNvSpPr>
              <p:nvPr/>
            </p:nvSpPr>
            <p:spPr bwMode="auto">
              <a:xfrm>
                <a:off x="3799" y="2942"/>
                <a:ext cx="24" cy="0"/>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82" name="Line 1393"/>
              <p:cNvSpPr>
                <a:spLocks noChangeShapeType="1"/>
              </p:cNvSpPr>
              <p:nvPr/>
            </p:nvSpPr>
            <p:spPr bwMode="auto">
              <a:xfrm>
                <a:off x="3795" y="2942"/>
                <a:ext cx="4" cy="0"/>
              </a:xfrm>
              <a:prstGeom prst="line">
                <a:avLst/>
              </a:prstGeom>
              <a:noFill/>
              <a:ln w="9525"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83" name="Line 1394"/>
              <p:cNvSpPr>
                <a:spLocks noChangeShapeType="1"/>
              </p:cNvSpPr>
              <p:nvPr/>
            </p:nvSpPr>
            <p:spPr bwMode="auto">
              <a:xfrm flipV="1">
                <a:off x="3848" y="2882"/>
                <a:ext cx="0" cy="3"/>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84" name="Line 1395"/>
              <p:cNvSpPr>
                <a:spLocks noChangeShapeType="1"/>
              </p:cNvSpPr>
              <p:nvPr/>
            </p:nvSpPr>
            <p:spPr bwMode="auto">
              <a:xfrm flipV="1">
                <a:off x="3848" y="2880"/>
                <a:ext cx="0" cy="2"/>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85" name="Line 1396"/>
              <p:cNvSpPr>
                <a:spLocks noChangeShapeType="1"/>
              </p:cNvSpPr>
              <p:nvPr/>
            </p:nvSpPr>
            <p:spPr bwMode="auto">
              <a:xfrm>
                <a:off x="3823" y="2882"/>
                <a:ext cx="25" cy="0"/>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86" name="Line 1397"/>
              <p:cNvSpPr>
                <a:spLocks noChangeShapeType="1"/>
              </p:cNvSpPr>
              <p:nvPr/>
            </p:nvSpPr>
            <p:spPr bwMode="auto">
              <a:xfrm>
                <a:off x="3848" y="2882"/>
                <a:ext cx="25" cy="0"/>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87" name="Line 1398"/>
              <p:cNvSpPr>
                <a:spLocks noChangeShapeType="1"/>
              </p:cNvSpPr>
              <p:nvPr/>
            </p:nvSpPr>
            <p:spPr bwMode="auto">
              <a:xfrm>
                <a:off x="3844" y="2882"/>
                <a:ext cx="4" cy="0"/>
              </a:xfrm>
              <a:prstGeom prst="line">
                <a:avLst/>
              </a:prstGeom>
              <a:noFill/>
              <a:ln w="9525"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88" name="Line 1399"/>
              <p:cNvSpPr>
                <a:spLocks noChangeShapeType="1"/>
              </p:cNvSpPr>
              <p:nvPr/>
            </p:nvSpPr>
            <p:spPr bwMode="auto">
              <a:xfrm flipV="1">
                <a:off x="3897" y="2655"/>
                <a:ext cx="0" cy="5"/>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89" name="Line 1400"/>
              <p:cNvSpPr>
                <a:spLocks noChangeShapeType="1"/>
              </p:cNvSpPr>
              <p:nvPr/>
            </p:nvSpPr>
            <p:spPr bwMode="auto">
              <a:xfrm flipV="1">
                <a:off x="3897" y="2649"/>
                <a:ext cx="0" cy="6"/>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90" name="Line 1401"/>
              <p:cNvSpPr>
                <a:spLocks noChangeShapeType="1"/>
              </p:cNvSpPr>
              <p:nvPr/>
            </p:nvSpPr>
            <p:spPr bwMode="auto">
              <a:xfrm>
                <a:off x="3873" y="2655"/>
                <a:ext cx="24" cy="0"/>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91" name="Line 1402"/>
              <p:cNvSpPr>
                <a:spLocks noChangeShapeType="1"/>
              </p:cNvSpPr>
              <p:nvPr/>
            </p:nvSpPr>
            <p:spPr bwMode="auto">
              <a:xfrm>
                <a:off x="3897" y="2655"/>
                <a:ext cx="25" cy="0"/>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92" name="Line 1403"/>
              <p:cNvSpPr>
                <a:spLocks noChangeShapeType="1"/>
              </p:cNvSpPr>
              <p:nvPr/>
            </p:nvSpPr>
            <p:spPr bwMode="auto">
              <a:xfrm>
                <a:off x="3893" y="2655"/>
                <a:ext cx="4" cy="0"/>
              </a:xfrm>
              <a:prstGeom prst="line">
                <a:avLst/>
              </a:prstGeom>
              <a:noFill/>
              <a:ln w="9525"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93" name="Line 1404"/>
              <p:cNvSpPr>
                <a:spLocks noChangeShapeType="1"/>
              </p:cNvSpPr>
              <p:nvPr/>
            </p:nvSpPr>
            <p:spPr bwMode="auto">
              <a:xfrm flipV="1">
                <a:off x="3946" y="2375"/>
                <a:ext cx="0" cy="7"/>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94" name="Line 1405"/>
              <p:cNvSpPr>
                <a:spLocks noChangeShapeType="1"/>
              </p:cNvSpPr>
              <p:nvPr/>
            </p:nvSpPr>
            <p:spPr bwMode="auto">
              <a:xfrm flipV="1">
                <a:off x="3946" y="2368"/>
                <a:ext cx="0" cy="7"/>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95" name="Line 1406"/>
              <p:cNvSpPr>
                <a:spLocks noChangeShapeType="1"/>
              </p:cNvSpPr>
              <p:nvPr/>
            </p:nvSpPr>
            <p:spPr bwMode="auto">
              <a:xfrm>
                <a:off x="3922" y="2375"/>
                <a:ext cx="24" cy="0"/>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96" name="Line 1407"/>
              <p:cNvSpPr>
                <a:spLocks noChangeShapeType="1"/>
              </p:cNvSpPr>
              <p:nvPr/>
            </p:nvSpPr>
            <p:spPr bwMode="auto">
              <a:xfrm>
                <a:off x="3946" y="2375"/>
                <a:ext cx="25" cy="0"/>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97" name="Line 1408"/>
              <p:cNvSpPr>
                <a:spLocks noChangeShapeType="1"/>
              </p:cNvSpPr>
              <p:nvPr/>
            </p:nvSpPr>
            <p:spPr bwMode="auto">
              <a:xfrm>
                <a:off x="3942" y="2375"/>
                <a:ext cx="4" cy="0"/>
              </a:xfrm>
              <a:prstGeom prst="line">
                <a:avLst/>
              </a:prstGeom>
              <a:noFill/>
              <a:ln w="9525"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98" name="Line 1409"/>
              <p:cNvSpPr>
                <a:spLocks noChangeShapeType="1"/>
              </p:cNvSpPr>
              <p:nvPr/>
            </p:nvSpPr>
            <p:spPr bwMode="auto">
              <a:xfrm flipV="1">
                <a:off x="3996" y="2295"/>
                <a:ext cx="0" cy="8"/>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99" name="Line 1410"/>
              <p:cNvSpPr>
                <a:spLocks noChangeShapeType="1"/>
              </p:cNvSpPr>
              <p:nvPr/>
            </p:nvSpPr>
            <p:spPr bwMode="auto">
              <a:xfrm flipV="1">
                <a:off x="3996" y="2287"/>
                <a:ext cx="0" cy="8"/>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862" name="Line 1412"/>
            <p:cNvSpPr>
              <a:spLocks noChangeShapeType="1"/>
            </p:cNvSpPr>
            <p:nvPr/>
          </p:nvSpPr>
          <p:spPr bwMode="auto">
            <a:xfrm>
              <a:off x="6303964" y="3643313"/>
              <a:ext cx="39688" cy="0"/>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63" name="Line 1413"/>
            <p:cNvSpPr>
              <a:spLocks noChangeShapeType="1"/>
            </p:cNvSpPr>
            <p:nvPr/>
          </p:nvSpPr>
          <p:spPr bwMode="auto">
            <a:xfrm>
              <a:off x="6343652" y="3643313"/>
              <a:ext cx="38100" cy="0"/>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64" name="Line 1414"/>
            <p:cNvSpPr>
              <a:spLocks noChangeShapeType="1"/>
            </p:cNvSpPr>
            <p:nvPr/>
          </p:nvSpPr>
          <p:spPr bwMode="auto">
            <a:xfrm>
              <a:off x="6335714" y="3643313"/>
              <a:ext cx="7938" cy="0"/>
            </a:xfrm>
            <a:prstGeom prst="line">
              <a:avLst/>
            </a:prstGeom>
            <a:noFill/>
            <a:ln w="9525"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65" name="Line 1415"/>
            <p:cNvSpPr>
              <a:spLocks noChangeShapeType="1"/>
            </p:cNvSpPr>
            <p:nvPr/>
          </p:nvSpPr>
          <p:spPr bwMode="auto">
            <a:xfrm flipV="1">
              <a:off x="6421439" y="3679825"/>
              <a:ext cx="0" cy="12700"/>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66" name="Line 1416"/>
            <p:cNvSpPr>
              <a:spLocks noChangeShapeType="1"/>
            </p:cNvSpPr>
            <p:nvPr/>
          </p:nvSpPr>
          <p:spPr bwMode="auto">
            <a:xfrm flipV="1">
              <a:off x="6421439" y="3668713"/>
              <a:ext cx="0" cy="11113"/>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67" name="Line 1417"/>
            <p:cNvSpPr>
              <a:spLocks noChangeShapeType="1"/>
            </p:cNvSpPr>
            <p:nvPr/>
          </p:nvSpPr>
          <p:spPr bwMode="auto">
            <a:xfrm>
              <a:off x="6381752" y="3679825"/>
              <a:ext cx="39688" cy="0"/>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68" name="Line 1418"/>
            <p:cNvSpPr>
              <a:spLocks noChangeShapeType="1"/>
            </p:cNvSpPr>
            <p:nvPr/>
          </p:nvSpPr>
          <p:spPr bwMode="auto">
            <a:xfrm>
              <a:off x="6421439" y="3679825"/>
              <a:ext cx="38100" cy="0"/>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69" name="Line 1419"/>
            <p:cNvSpPr>
              <a:spLocks noChangeShapeType="1"/>
            </p:cNvSpPr>
            <p:nvPr/>
          </p:nvSpPr>
          <p:spPr bwMode="auto">
            <a:xfrm>
              <a:off x="6415089" y="3679825"/>
              <a:ext cx="6350" cy="0"/>
            </a:xfrm>
            <a:prstGeom prst="line">
              <a:avLst/>
            </a:prstGeom>
            <a:noFill/>
            <a:ln w="9525"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70" name="Line 1420"/>
            <p:cNvSpPr>
              <a:spLocks noChangeShapeType="1"/>
            </p:cNvSpPr>
            <p:nvPr/>
          </p:nvSpPr>
          <p:spPr bwMode="auto">
            <a:xfrm flipV="1">
              <a:off x="6499227" y="3670300"/>
              <a:ext cx="0" cy="12700"/>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71" name="Line 1421"/>
            <p:cNvSpPr>
              <a:spLocks noChangeShapeType="1"/>
            </p:cNvSpPr>
            <p:nvPr/>
          </p:nvSpPr>
          <p:spPr bwMode="auto">
            <a:xfrm flipV="1">
              <a:off x="6499227" y="3657600"/>
              <a:ext cx="0" cy="12700"/>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72" name="Line 1422"/>
            <p:cNvSpPr>
              <a:spLocks noChangeShapeType="1"/>
            </p:cNvSpPr>
            <p:nvPr/>
          </p:nvSpPr>
          <p:spPr bwMode="auto">
            <a:xfrm>
              <a:off x="6459539" y="3670300"/>
              <a:ext cx="39688" cy="0"/>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73" name="Line 1423"/>
            <p:cNvSpPr>
              <a:spLocks noChangeShapeType="1"/>
            </p:cNvSpPr>
            <p:nvPr/>
          </p:nvSpPr>
          <p:spPr bwMode="auto">
            <a:xfrm>
              <a:off x="6499227" y="3670300"/>
              <a:ext cx="38100" cy="0"/>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74" name="Line 1424"/>
            <p:cNvSpPr>
              <a:spLocks noChangeShapeType="1"/>
            </p:cNvSpPr>
            <p:nvPr/>
          </p:nvSpPr>
          <p:spPr bwMode="auto">
            <a:xfrm>
              <a:off x="6492877" y="3670300"/>
              <a:ext cx="6350" cy="0"/>
            </a:xfrm>
            <a:prstGeom prst="line">
              <a:avLst/>
            </a:prstGeom>
            <a:noFill/>
            <a:ln w="9525"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75" name="Line 1425"/>
            <p:cNvSpPr>
              <a:spLocks noChangeShapeType="1"/>
            </p:cNvSpPr>
            <p:nvPr/>
          </p:nvSpPr>
          <p:spPr bwMode="auto">
            <a:xfrm flipV="1">
              <a:off x="6577014" y="3683000"/>
              <a:ext cx="0" cy="12700"/>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76" name="Line 1426"/>
            <p:cNvSpPr>
              <a:spLocks noChangeShapeType="1"/>
            </p:cNvSpPr>
            <p:nvPr/>
          </p:nvSpPr>
          <p:spPr bwMode="auto">
            <a:xfrm flipV="1">
              <a:off x="6577014" y="3671888"/>
              <a:ext cx="0" cy="11113"/>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77" name="Line 1427"/>
            <p:cNvSpPr>
              <a:spLocks noChangeShapeType="1"/>
            </p:cNvSpPr>
            <p:nvPr/>
          </p:nvSpPr>
          <p:spPr bwMode="auto">
            <a:xfrm>
              <a:off x="6537327" y="3683000"/>
              <a:ext cx="39688" cy="0"/>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78" name="Line 1428"/>
            <p:cNvSpPr>
              <a:spLocks noChangeShapeType="1"/>
            </p:cNvSpPr>
            <p:nvPr/>
          </p:nvSpPr>
          <p:spPr bwMode="auto">
            <a:xfrm>
              <a:off x="6577014" y="3683000"/>
              <a:ext cx="39688" cy="0"/>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79" name="Line 1429"/>
            <p:cNvSpPr>
              <a:spLocks noChangeShapeType="1"/>
            </p:cNvSpPr>
            <p:nvPr/>
          </p:nvSpPr>
          <p:spPr bwMode="auto">
            <a:xfrm>
              <a:off x="6570664" y="3683000"/>
              <a:ext cx="6350" cy="0"/>
            </a:xfrm>
            <a:prstGeom prst="line">
              <a:avLst/>
            </a:prstGeom>
            <a:noFill/>
            <a:ln w="9525"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46" name="Line 1430"/>
            <p:cNvSpPr>
              <a:spLocks noChangeShapeType="1"/>
            </p:cNvSpPr>
            <p:nvPr/>
          </p:nvSpPr>
          <p:spPr bwMode="auto">
            <a:xfrm flipV="1">
              <a:off x="6654802" y="3700463"/>
              <a:ext cx="0" cy="12700"/>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47" name="Line 1431"/>
            <p:cNvSpPr>
              <a:spLocks noChangeShapeType="1"/>
            </p:cNvSpPr>
            <p:nvPr/>
          </p:nvSpPr>
          <p:spPr bwMode="auto">
            <a:xfrm flipV="1">
              <a:off x="6654802" y="3689350"/>
              <a:ext cx="0" cy="11113"/>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48" name="Line 1432"/>
            <p:cNvSpPr>
              <a:spLocks noChangeShapeType="1"/>
            </p:cNvSpPr>
            <p:nvPr/>
          </p:nvSpPr>
          <p:spPr bwMode="auto">
            <a:xfrm>
              <a:off x="6616702" y="3700463"/>
              <a:ext cx="38100" cy="0"/>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49" name="Line 1433"/>
            <p:cNvSpPr>
              <a:spLocks noChangeShapeType="1"/>
            </p:cNvSpPr>
            <p:nvPr/>
          </p:nvSpPr>
          <p:spPr bwMode="auto">
            <a:xfrm>
              <a:off x="6654802" y="3700463"/>
              <a:ext cx="39688" cy="0"/>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50" name="Line 1434"/>
            <p:cNvSpPr>
              <a:spLocks noChangeShapeType="1"/>
            </p:cNvSpPr>
            <p:nvPr/>
          </p:nvSpPr>
          <p:spPr bwMode="auto">
            <a:xfrm>
              <a:off x="6648452" y="3700463"/>
              <a:ext cx="6350" cy="0"/>
            </a:xfrm>
            <a:prstGeom prst="line">
              <a:avLst/>
            </a:prstGeom>
            <a:noFill/>
            <a:ln w="9525"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51" name="Line 1435"/>
            <p:cNvSpPr>
              <a:spLocks noChangeShapeType="1"/>
            </p:cNvSpPr>
            <p:nvPr/>
          </p:nvSpPr>
          <p:spPr bwMode="auto">
            <a:xfrm flipV="1">
              <a:off x="6732589" y="3694113"/>
              <a:ext cx="0" cy="12700"/>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52" name="Line 1436"/>
            <p:cNvSpPr>
              <a:spLocks noChangeShapeType="1"/>
            </p:cNvSpPr>
            <p:nvPr/>
          </p:nvSpPr>
          <p:spPr bwMode="auto">
            <a:xfrm flipV="1">
              <a:off x="6732589" y="3683000"/>
              <a:ext cx="0" cy="11113"/>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53" name="Line 1437"/>
            <p:cNvSpPr>
              <a:spLocks noChangeShapeType="1"/>
            </p:cNvSpPr>
            <p:nvPr/>
          </p:nvSpPr>
          <p:spPr bwMode="auto">
            <a:xfrm>
              <a:off x="6694489" y="3694113"/>
              <a:ext cx="38100" cy="0"/>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54" name="Line 1438"/>
            <p:cNvSpPr>
              <a:spLocks noChangeShapeType="1"/>
            </p:cNvSpPr>
            <p:nvPr/>
          </p:nvSpPr>
          <p:spPr bwMode="auto">
            <a:xfrm>
              <a:off x="6732589" y="3694113"/>
              <a:ext cx="39688" cy="0"/>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55" name="Line 1439"/>
            <p:cNvSpPr>
              <a:spLocks noChangeShapeType="1"/>
            </p:cNvSpPr>
            <p:nvPr/>
          </p:nvSpPr>
          <p:spPr bwMode="auto">
            <a:xfrm>
              <a:off x="6726239" y="3694113"/>
              <a:ext cx="6350" cy="0"/>
            </a:xfrm>
            <a:prstGeom prst="line">
              <a:avLst/>
            </a:prstGeom>
            <a:noFill/>
            <a:ln w="9525"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56" name="Line 1440"/>
            <p:cNvSpPr>
              <a:spLocks noChangeShapeType="1"/>
            </p:cNvSpPr>
            <p:nvPr/>
          </p:nvSpPr>
          <p:spPr bwMode="auto">
            <a:xfrm flipV="1">
              <a:off x="6811964" y="3738563"/>
              <a:ext cx="0" cy="11113"/>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57" name="Line 1441"/>
            <p:cNvSpPr>
              <a:spLocks noChangeShapeType="1"/>
            </p:cNvSpPr>
            <p:nvPr/>
          </p:nvSpPr>
          <p:spPr bwMode="auto">
            <a:xfrm flipV="1">
              <a:off x="6811964" y="3727450"/>
              <a:ext cx="0" cy="11113"/>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58" name="Line 1442"/>
            <p:cNvSpPr>
              <a:spLocks noChangeShapeType="1"/>
            </p:cNvSpPr>
            <p:nvPr/>
          </p:nvSpPr>
          <p:spPr bwMode="auto">
            <a:xfrm>
              <a:off x="6772277" y="3738563"/>
              <a:ext cx="39688" cy="0"/>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59" name="Line 1443"/>
            <p:cNvSpPr>
              <a:spLocks noChangeShapeType="1"/>
            </p:cNvSpPr>
            <p:nvPr/>
          </p:nvSpPr>
          <p:spPr bwMode="auto">
            <a:xfrm>
              <a:off x="6811964" y="3738563"/>
              <a:ext cx="38100" cy="0"/>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60" name="Line 1444"/>
            <p:cNvSpPr>
              <a:spLocks noChangeShapeType="1"/>
            </p:cNvSpPr>
            <p:nvPr/>
          </p:nvSpPr>
          <p:spPr bwMode="auto">
            <a:xfrm>
              <a:off x="6804027" y="3738563"/>
              <a:ext cx="7938" cy="0"/>
            </a:xfrm>
            <a:prstGeom prst="line">
              <a:avLst/>
            </a:prstGeom>
            <a:noFill/>
            <a:ln w="9525"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61" name="Line 1445"/>
            <p:cNvSpPr>
              <a:spLocks noChangeShapeType="1"/>
            </p:cNvSpPr>
            <p:nvPr/>
          </p:nvSpPr>
          <p:spPr bwMode="auto">
            <a:xfrm flipV="1">
              <a:off x="6889752" y="3732213"/>
              <a:ext cx="0" cy="11113"/>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62" name="Line 1446"/>
            <p:cNvSpPr>
              <a:spLocks noChangeShapeType="1"/>
            </p:cNvSpPr>
            <p:nvPr/>
          </p:nvSpPr>
          <p:spPr bwMode="auto">
            <a:xfrm flipV="1">
              <a:off x="6889752" y="3721100"/>
              <a:ext cx="0" cy="11113"/>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63" name="Line 1447"/>
            <p:cNvSpPr>
              <a:spLocks noChangeShapeType="1"/>
            </p:cNvSpPr>
            <p:nvPr/>
          </p:nvSpPr>
          <p:spPr bwMode="auto">
            <a:xfrm>
              <a:off x="6850064" y="3732213"/>
              <a:ext cx="39688" cy="0"/>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64" name="Line 1448"/>
            <p:cNvSpPr>
              <a:spLocks noChangeShapeType="1"/>
            </p:cNvSpPr>
            <p:nvPr/>
          </p:nvSpPr>
          <p:spPr bwMode="auto">
            <a:xfrm>
              <a:off x="6889752" y="3732213"/>
              <a:ext cx="38100" cy="0"/>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65" name="Line 1449"/>
            <p:cNvSpPr>
              <a:spLocks noChangeShapeType="1"/>
            </p:cNvSpPr>
            <p:nvPr/>
          </p:nvSpPr>
          <p:spPr bwMode="auto">
            <a:xfrm>
              <a:off x="6881814" y="3732213"/>
              <a:ext cx="7938" cy="0"/>
            </a:xfrm>
            <a:prstGeom prst="line">
              <a:avLst/>
            </a:prstGeom>
            <a:noFill/>
            <a:ln w="9525"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66" name="Line 1450"/>
            <p:cNvSpPr>
              <a:spLocks noChangeShapeType="1"/>
            </p:cNvSpPr>
            <p:nvPr/>
          </p:nvSpPr>
          <p:spPr bwMode="auto">
            <a:xfrm flipV="1">
              <a:off x="6967539" y="3752850"/>
              <a:ext cx="0" cy="11113"/>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67" name="Line 1451"/>
            <p:cNvSpPr>
              <a:spLocks noChangeShapeType="1"/>
            </p:cNvSpPr>
            <p:nvPr/>
          </p:nvSpPr>
          <p:spPr bwMode="auto">
            <a:xfrm flipV="1">
              <a:off x="6967539" y="3740150"/>
              <a:ext cx="0" cy="12700"/>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68" name="Line 1452"/>
            <p:cNvSpPr>
              <a:spLocks noChangeShapeType="1"/>
            </p:cNvSpPr>
            <p:nvPr/>
          </p:nvSpPr>
          <p:spPr bwMode="auto">
            <a:xfrm>
              <a:off x="6927852" y="3752850"/>
              <a:ext cx="39688" cy="0"/>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69" name="Line 1453"/>
            <p:cNvSpPr>
              <a:spLocks noChangeShapeType="1"/>
            </p:cNvSpPr>
            <p:nvPr/>
          </p:nvSpPr>
          <p:spPr bwMode="auto">
            <a:xfrm>
              <a:off x="6967539" y="3752850"/>
              <a:ext cx="38100" cy="0"/>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70" name="Line 1454"/>
            <p:cNvSpPr>
              <a:spLocks noChangeShapeType="1"/>
            </p:cNvSpPr>
            <p:nvPr/>
          </p:nvSpPr>
          <p:spPr bwMode="auto">
            <a:xfrm>
              <a:off x="6961189" y="3752850"/>
              <a:ext cx="6350" cy="0"/>
            </a:xfrm>
            <a:prstGeom prst="line">
              <a:avLst/>
            </a:prstGeom>
            <a:noFill/>
            <a:ln w="9525"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71" name="Line 1455"/>
            <p:cNvSpPr>
              <a:spLocks noChangeShapeType="1"/>
            </p:cNvSpPr>
            <p:nvPr/>
          </p:nvSpPr>
          <p:spPr bwMode="auto">
            <a:xfrm flipV="1">
              <a:off x="7045327" y="3759200"/>
              <a:ext cx="0" cy="11113"/>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72" name="Line 1456"/>
            <p:cNvSpPr>
              <a:spLocks noChangeShapeType="1"/>
            </p:cNvSpPr>
            <p:nvPr/>
          </p:nvSpPr>
          <p:spPr bwMode="auto">
            <a:xfrm flipV="1">
              <a:off x="7045327" y="3748088"/>
              <a:ext cx="0" cy="11113"/>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73" name="Line 1457"/>
            <p:cNvSpPr>
              <a:spLocks noChangeShapeType="1"/>
            </p:cNvSpPr>
            <p:nvPr/>
          </p:nvSpPr>
          <p:spPr bwMode="auto">
            <a:xfrm>
              <a:off x="7005639" y="3759200"/>
              <a:ext cx="39688" cy="0"/>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74" name="Line 1458"/>
            <p:cNvSpPr>
              <a:spLocks noChangeShapeType="1"/>
            </p:cNvSpPr>
            <p:nvPr/>
          </p:nvSpPr>
          <p:spPr bwMode="auto">
            <a:xfrm>
              <a:off x="7045327" y="3759200"/>
              <a:ext cx="38100" cy="0"/>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75" name="Line 1459"/>
            <p:cNvSpPr>
              <a:spLocks noChangeShapeType="1"/>
            </p:cNvSpPr>
            <p:nvPr/>
          </p:nvSpPr>
          <p:spPr bwMode="auto">
            <a:xfrm>
              <a:off x="7038977" y="3759200"/>
              <a:ext cx="6350" cy="0"/>
            </a:xfrm>
            <a:prstGeom prst="line">
              <a:avLst/>
            </a:prstGeom>
            <a:noFill/>
            <a:ln w="9525"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40" name="Line 1460"/>
            <p:cNvSpPr>
              <a:spLocks noChangeShapeType="1"/>
            </p:cNvSpPr>
            <p:nvPr/>
          </p:nvSpPr>
          <p:spPr bwMode="auto">
            <a:xfrm flipV="1">
              <a:off x="7123114" y="3781425"/>
              <a:ext cx="0" cy="12700"/>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41" name="Line 1461"/>
            <p:cNvSpPr>
              <a:spLocks noChangeShapeType="1"/>
            </p:cNvSpPr>
            <p:nvPr/>
          </p:nvSpPr>
          <p:spPr bwMode="auto">
            <a:xfrm flipV="1">
              <a:off x="7123114" y="3770313"/>
              <a:ext cx="0" cy="11113"/>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42" name="Line 1462"/>
            <p:cNvSpPr>
              <a:spLocks noChangeShapeType="1"/>
            </p:cNvSpPr>
            <p:nvPr/>
          </p:nvSpPr>
          <p:spPr bwMode="auto">
            <a:xfrm>
              <a:off x="7083427" y="3781425"/>
              <a:ext cx="39688" cy="0"/>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43" name="Line 1463"/>
            <p:cNvSpPr>
              <a:spLocks noChangeShapeType="1"/>
            </p:cNvSpPr>
            <p:nvPr/>
          </p:nvSpPr>
          <p:spPr bwMode="auto">
            <a:xfrm>
              <a:off x="7123114" y="3781425"/>
              <a:ext cx="39688" cy="0"/>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44" name="Line 1464"/>
            <p:cNvSpPr>
              <a:spLocks noChangeShapeType="1"/>
            </p:cNvSpPr>
            <p:nvPr/>
          </p:nvSpPr>
          <p:spPr bwMode="auto">
            <a:xfrm>
              <a:off x="7116764" y="3781425"/>
              <a:ext cx="6350" cy="0"/>
            </a:xfrm>
            <a:prstGeom prst="line">
              <a:avLst/>
            </a:prstGeom>
            <a:noFill/>
            <a:ln w="9525"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45" name="Line 1465"/>
            <p:cNvSpPr>
              <a:spLocks noChangeShapeType="1"/>
            </p:cNvSpPr>
            <p:nvPr/>
          </p:nvSpPr>
          <p:spPr bwMode="auto">
            <a:xfrm flipV="1">
              <a:off x="7200902" y="3797300"/>
              <a:ext cx="0" cy="11113"/>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46" name="Line 1466"/>
            <p:cNvSpPr>
              <a:spLocks noChangeShapeType="1"/>
            </p:cNvSpPr>
            <p:nvPr/>
          </p:nvSpPr>
          <p:spPr bwMode="auto">
            <a:xfrm flipV="1">
              <a:off x="7200902" y="3786188"/>
              <a:ext cx="0" cy="11113"/>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47" name="Line 1467"/>
            <p:cNvSpPr>
              <a:spLocks noChangeShapeType="1"/>
            </p:cNvSpPr>
            <p:nvPr/>
          </p:nvSpPr>
          <p:spPr bwMode="auto">
            <a:xfrm>
              <a:off x="7162802" y="3797300"/>
              <a:ext cx="38100" cy="0"/>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48" name="Line 1468"/>
            <p:cNvSpPr>
              <a:spLocks noChangeShapeType="1"/>
            </p:cNvSpPr>
            <p:nvPr/>
          </p:nvSpPr>
          <p:spPr bwMode="auto">
            <a:xfrm>
              <a:off x="7200902" y="3797300"/>
              <a:ext cx="39688" cy="0"/>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49" name="Line 1469"/>
            <p:cNvSpPr>
              <a:spLocks noChangeShapeType="1"/>
            </p:cNvSpPr>
            <p:nvPr/>
          </p:nvSpPr>
          <p:spPr bwMode="auto">
            <a:xfrm>
              <a:off x="7194552" y="3797300"/>
              <a:ext cx="6350" cy="0"/>
            </a:xfrm>
            <a:prstGeom prst="line">
              <a:avLst/>
            </a:prstGeom>
            <a:noFill/>
            <a:ln w="9525"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50" name="Line 1470"/>
            <p:cNvSpPr>
              <a:spLocks noChangeShapeType="1"/>
            </p:cNvSpPr>
            <p:nvPr/>
          </p:nvSpPr>
          <p:spPr bwMode="auto">
            <a:xfrm flipV="1">
              <a:off x="7278689" y="3852863"/>
              <a:ext cx="0" cy="9525"/>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51" name="Line 1471"/>
            <p:cNvSpPr>
              <a:spLocks noChangeShapeType="1"/>
            </p:cNvSpPr>
            <p:nvPr/>
          </p:nvSpPr>
          <p:spPr bwMode="auto">
            <a:xfrm flipV="1">
              <a:off x="7278689" y="3841750"/>
              <a:ext cx="0" cy="11113"/>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52" name="Line 1472"/>
            <p:cNvSpPr>
              <a:spLocks noChangeShapeType="1"/>
            </p:cNvSpPr>
            <p:nvPr/>
          </p:nvSpPr>
          <p:spPr bwMode="auto">
            <a:xfrm>
              <a:off x="7240589" y="3852863"/>
              <a:ext cx="38100" cy="0"/>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53" name="Line 1473"/>
            <p:cNvSpPr>
              <a:spLocks noChangeShapeType="1"/>
            </p:cNvSpPr>
            <p:nvPr/>
          </p:nvSpPr>
          <p:spPr bwMode="auto">
            <a:xfrm>
              <a:off x="7278689" y="3852863"/>
              <a:ext cx="39688" cy="0"/>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54" name="Line 1474"/>
            <p:cNvSpPr>
              <a:spLocks noChangeShapeType="1"/>
            </p:cNvSpPr>
            <p:nvPr/>
          </p:nvSpPr>
          <p:spPr bwMode="auto">
            <a:xfrm>
              <a:off x="7272339" y="3852863"/>
              <a:ext cx="6350" cy="0"/>
            </a:xfrm>
            <a:prstGeom prst="line">
              <a:avLst/>
            </a:prstGeom>
            <a:noFill/>
            <a:ln w="9525"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55" name="Line 1475"/>
            <p:cNvSpPr>
              <a:spLocks noChangeShapeType="1"/>
            </p:cNvSpPr>
            <p:nvPr/>
          </p:nvSpPr>
          <p:spPr bwMode="auto">
            <a:xfrm flipV="1">
              <a:off x="7356477" y="3937000"/>
              <a:ext cx="0" cy="9525"/>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56" name="Line 1476"/>
            <p:cNvSpPr>
              <a:spLocks noChangeShapeType="1"/>
            </p:cNvSpPr>
            <p:nvPr/>
          </p:nvSpPr>
          <p:spPr bwMode="auto">
            <a:xfrm flipV="1">
              <a:off x="7356477" y="3925888"/>
              <a:ext cx="0" cy="11113"/>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57" name="Line 1477"/>
            <p:cNvSpPr>
              <a:spLocks noChangeShapeType="1"/>
            </p:cNvSpPr>
            <p:nvPr/>
          </p:nvSpPr>
          <p:spPr bwMode="auto">
            <a:xfrm>
              <a:off x="7318377" y="3937000"/>
              <a:ext cx="38100" cy="0"/>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58" name="Line 1478"/>
            <p:cNvSpPr>
              <a:spLocks noChangeShapeType="1"/>
            </p:cNvSpPr>
            <p:nvPr/>
          </p:nvSpPr>
          <p:spPr bwMode="auto">
            <a:xfrm>
              <a:off x="7356477" y="3937000"/>
              <a:ext cx="39688" cy="0"/>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59" name="Line 1479"/>
            <p:cNvSpPr>
              <a:spLocks noChangeShapeType="1"/>
            </p:cNvSpPr>
            <p:nvPr/>
          </p:nvSpPr>
          <p:spPr bwMode="auto">
            <a:xfrm>
              <a:off x="7350127" y="3937000"/>
              <a:ext cx="6350" cy="0"/>
            </a:xfrm>
            <a:prstGeom prst="line">
              <a:avLst/>
            </a:prstGeom>
            <a:noFill/>
            <a:ln w="9525"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60" name="Line 1480"/>
            <p:cNvSpPr>
              <a:spLocks noChangeShapeType="1"/>
            </p:cNvSpPr>
            <p:nvPr/>
          </p:nvSpPr>
          <p:spPr bwMode="auto">
            <a:xfrm flipV="1">
              <a:off x="7435852" y="4121150"/>
              <a:ext cx="0" cy="7938"/>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61" name="Line 1481"/>
            <p:cNvSpPr>
              <a:spLocks noChangeShapeType="1"/>
            </p:cNvSpPr>
            <p:nvPr/>
          </p:nvSpPr>
          <p:spPr bwMode="auto">
            <a:xfrm flipV="1">
              <a:off x="7435852" y="4111625"/>
              <a:ext cx="0" cy="9525"/>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62" name="Line 1482"/>
            <p:cNvSpPr>
              <a:spLocks noChangeShapeType="1"/>
            </p:cNvSpPr>
            <p:nvPr/>
          </p:nvSpPr>
          <p:spPr bwMode="auto">
            <a:xfrm>
              <a:off x="7396164" y="4121150"/>
              <a:ext cx="39688" cy="0"/>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63" name="Line 1483"/>
            <p:cNvSpPr>
              <a:spLocks noChangeShapeType="1"/>
            </p:cNvSpPr>
            <p:nvPr/>
          </p:nvSpPr>
          <p:spPr bwMode="auto">
            <a:xfrm>
              <a:off x="7435852" y="4121150"/>
              <a:ext cx="38100" cy="0"/>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64" name="Line 1484"/>
            <p:cNvSpPr>
              <a:spLocks noChangeShapeType="1"/>
            </p:cNvSpPr>
            <p:nvPr/>
          </p:nvSpPr>
          <p:spPr bwMode="auto">
            <a:xfrm>
              <a:off x="7427914" y="4121150"/>
              <a:ext cx="7938" cy="0"/>
            </a:xfrm>
            <a:prstGeom prst="line">
              <a:avLst/>
            </a:prstGeom>
            <a:noFill/>
            <a:ln w="9525"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35" name="Line 1485"/>
            <p:cNvSpPr>
              <a:spLocks noChangeShapeType="1"/>
            </p:cNvSpPr>
            <p:nvPr/>
          </p:nvSpPr>
          <p:spPr bwMode="auto">
            <a:xfrm flipV="1">
              <a:off x="7513639" y="4375150"/>
              <a:ext cx="0" cy="6350"/>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4" name="Line 1486"/>
            <p:cNvSpPr>
              <a:spLocks noChangeShapeType="1"/>
            </p:cNvSpPr>
            <p:nvPr/>
          </p:nvSpPr>
          <p:spPr bwMode="auto">
            <a:xfrm flipV="1">
              <a:off x="7513639" y="4367213"/>
              <a:ext cx="0" cy="7938"/>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5" name="Line 1487"/>
            <p:cNvSpPr>
              <a:spLocks noChangeShapeType="1"/>
            </p:cNvSpPr>
            <p:nvPr/>
          </p:nvSpPr>
          <p:spPr bwMode="auto">
            <a:xfrm>
              <a:off x="7473952" y="4375150"/>
              <a:ext cx="39688" cy="0"/>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6" name="Line 1488"/>
            <p:cNvSpPr>
              <a:spLocks noChangeShapeType="1"/>
            </p:cNvSpPr>
            <p:nvPr/>
          </p:nvSpPr>
          <p:spPr bwMode="auto">
            <a:xfrm>
              <a:off x="7513639" y="4375150"/>
              <a:ext cx="38100" cy="0"/>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7" name="Line 1489"/>
            <p:cNvSpPr>
              <a:spLocks noChangeShapeType="1"/>
            </p:cNvSpPr>
            <p:nvPr/>
          </p:nvSpPr>
          <p:spPr bwMode="auto">
            <a:xfrm>
              <a:off x="7507289" y="4375150"/>
              <a:ext cx="6350" cy="0"/>
            </a:xfrm>
            <a:prstGeom prst="line">
              <a:avLst/>
            </a:prstGeom>
            <a:noFill/>
            <a:ln w="9525"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8" name="Line 1490"/>
            <p:cNvSpPr>
              <a:spLocks noChangeShapeType="1"/>
            </p:cNvSpPr>
            <p:nvPr/>
          </p:nvSpPr>
          <p:spPr bwMode="auto">
            <a:xfrm flipV="1">
              <a:off x="7591427" y="4598988"/>
              <a:ext cx="0" cy="3175"/>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9" name="Line 1491"/>
            <p:cNvSpPr>
              <a:spLocks noChangeShapeType="1"/>
            </p:cNvSpPr>
            <p:nvPr/>
          </p:nvSpPr>
          <p:spPr bwMode="auto">
            <a:xfrm flipV="1">
              <a:off x="7591427" y="4594225"/>
              <a:ext cx="0" cy="4763"/>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0" name="Line 1492"/>
            <p:cNvSpPr>
              <a:spLocks noChangeShapeType="1"/>
            </p:cNvSpPr>
            <p:nvPr/>
          </p:nvSpPr>
          <p:spPr bwMode="auto">
            <a:xfrm>
              <a:off x="7551739" y="4598988"/>
              <a:ext cx="39688" cy="0"/>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2" name="Line 1493"/>
            <p:cNvSpPr>
              <a:spLocks noChangeShapeType="1"/>
            </p:cNvSpPr>
            <p:nvPr/>
          </p:nvSpPr>
          <p:spPr bwMode="auto">
            <a:xfrm>
              <a:off x="7591427" y="4598988"/>
              <a:ext cx="39688" cy="0"/>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3" name="Line 1494"/>
            <p:cNvSpPr>
              <a:spLocks noChangeShapeType="1"/>
            </p:cNvSpPr>
            <p:nvPr/>
          </p:nvSpPr>
          <p:spPr bwMode="auto">
            <a:xfrm>
              <a:off x="7585077" y="4598988"/>
              <a:ext cx="6350" cy="0"/>
            </a:xfrm>
            <a:prstGeom prst="line">
              <a:avLst/>
            </a:prstGeom>
            <a:noFill/>
            <a:ln w="9525"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4" name="Line 1495"/>
            <p:cNvSpPr>
              <a:spLocks noChangeShapeType="1"/>
            </p:cNvSpPr>
            <p:nvPr/>
          </p:nvSpPr>
          <p:spPr bwMode="auto">
            <a:xfrm flipV="1">
              <a:off x="7669214" y="4675188"/>
              <a:ext cx="0" cy="1588"/>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5" name="Line 1496"/>
            <p:cNvSpPr>
              <a:spLocks noChangeShapeType="1"/>
            </p:cNvSpPr>
            <p:nvPr/>
          </p:nvSpPr>
          <p:spPr bwMode="auto">
            <a:xfrm flipV="1">
              <a:off x="7669214" y="4675188"/>
              <a:ext cx="0" cy="0"/>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6" name="Line 1497"/>
            <p:cNvSpPr>
              <a:spLocks noChangeShapeType="1"/>
            </p:cNvSpPr>
            <p:nvPr/>
          </p:nvSpPr>
          <p:spPr bwMode="auto">
            <a:xfrm>
              <a:off x="7631114" y="4675188"/>
              <a:ext cx="38100" cy="0"/>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7" name="Line 1498"/>
            <p:cNvSpPr>
              <a:spLocks noChangeShapeType="1"/>
            </p:cNvSpPr>
            <p:nvPr/>
          </p:nvSpPr>
          <p:spPr bwMode="auto">
            <a:xfrm>
              <a:off x="7669214" y="4675188"/>
              <a:ext cx="39688" cy="0"/>
            </a:xfrm>
            <a:prstGeom prst="line">
              <a:avLst/>
            </a:prstGeom>
            <a:noFill/>
            <a:ln w="1905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8" name="Line 1499"/>
            <p:cNvSpPr>
              <a:spLocks noChangeShapeType="1"/>
            </p:cNvSpPr>
            <p:nvPr/>
          </p:nvSpPr>
          <p:spPr bwMode="auto">
            <a:xfrm>
              <a:off x="7662864" y="4675188"/>
              <a:ext cx="6350" cy="0"/>
            </a:xfrm>
            <a:prstGeom prst="line">
              <a:avLst/>
            </a:prstGeom>
            <a:noFill/>
            <a:ln w="9525"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9" name="Line 1500"/>
            <p:cNvSpPr>
              <a:spLocks noChangeShapeType="1"/>
            </p:cNvSpPr>
            <p:nvPr/>
          </p:nvSpPr>
          <p:spPr bwMode="auto">
            <a:xfrm>
              <a:off x="7740652" y="4676775"/>
              <a:ext cx="6350" cy="0"/>
            </a:xfrm>
            <a:prstGeom prst="line">
              <a:avLst/>
            </a:prstGeom>
            <a:noFill/>
            <a:ln w="9525"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0" name="Line 1501"/>
            <p:cNvSpPr>
              <a:spLocks noChangeShapeType="1"/>
            </p:cNvSpPr>
            <p:nvPr/>
          </p:nvSpPr>
          <p:spPr bwMode="auto">
            <a:xfrm>
              <a:off x="7818439" y="4676775"/>
              <a:ext cx="6350" cy="0"/>
            </a:xfrm>
            <a:prstGeom prst="line">
              <a:avLst/>
            </a:prstGeom>
            <a:noFill/>
            <a:ln w="9525"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1" name="Line 1502"/>
            <p:cNvSpPr>
              <a:spLocks noChangeShapeType="1"/>
            </p:cNvSpPr>
            <p:nvPr/>
          </p:nvSpPr>
          <p:spPr bwMode="auto">
            <a:xfrm>
              <a:off x="7896227" y="4676775"/>
              <a:ext cx="7938" cy="0"/>
            </a:xfrm>
            <a:prstGeom prst="line">
              <a:avLst/>
            </a:prstGeom>
            <a:noFill/>
            <a:ln w="9525"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2" name="Line 1503"/>
            <p:cNvSpPr>
              <a:spLocks noChangeShapeType="1"/>
            </p:cNvSpPr>
            <p:nvPr/>
          </p:nvSpPr>
          <p:spPr bwMode="auto">
            <a:xfrm>
              <a:off x="7975602" y="4676775"/>
              <a:ext cx="6350" cy="0"/>
            </a:xfrm>
            <a:prstGeom prst="line">
              <a:avLst/>
            </a:prstGeom>
            <a:noFill/>
            <a:ln w="9525"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3" name="Line 1504"/>
            <p:cNvSpPr>
              <a:spLocks noChangeShapeType="1"/>
            </p:cNvSpPr>
            <p:nvPr/>
          </p:nvSpPr>
          <p:spPr bwMode="auto">
            <a:xfrm>
              <a:off x="8053389" y="4676775"/>
              <a:ext cx="6350" cy="0"/>
            </a:xfrm>
            <a:prstGeom prst="line">
              <a:avLst/>
            </a:prstGeom>
            <a:noFill/>
            <a:ln w="9525"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4" name="Line 1505"/>
            <p:cNvSpPr>
              <a:spLocks noChangeShapeType="1"/>
            </p:cNvSpPr>
            <p:nvPr/>
          </p:nvSpPr>
          <p:spPr bwMode="auto">
            <a:xfrm>
              <a:off x="8131177" y="4676775"/>
              <a:ext cx="6350" cy="0"/>
            </a:xfrm>
            <a:prstGeom prst="line">
              <a:avLst/>
            </a:prstGeom>
            <a:noFill/>
            <a:ln w="9525"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5" name="Freeform 1506"/>
            <p:cNvSpPr>
              <a:spLocks/>
            </p:cNvSpPr>
            <p:nvPr/>
          </p:nvSpPr>
          <p:spPr bwMode="auto">
            <a:xfrm>
              <a:off x="6200777" y="3632200"/>
              <a:ext cx="620713" cy="85725"/>
            </a:xfrm>
            <a:custGeom>
              <a:avLst/>
              <a:gdLst>
                <a:gd name="T0" fmla="*/ 0 w 1719"/>
                <a:gd name="T1" fmla="*/ 0 h 237"/>
                <a:gd name="T2" fmla="*/ 35 w 1719"/>
                <a:gd name="T3" fmla="*/ 5 h 237"/>
                <a:gd name="T4" fmla="*/ 70 w 1719"/>
                <a:gd name="T5" fmla="*/ 9 h 237"/>
                <a:gd name="T6" fmla="*/ 105 w 1719"/>
                <a:gd name="T7" fmla="*/ 14 h 237"/>
                <a:gd name="T8" fmla="*/ 175 w 1719"/>
                <a:gd name="T9" fmla="*/ 24 h 237"/>
                <a:gd name="T10" fmla="*/ 210 w 1719"/>
                <a:gd name="T11" fmla="*/ 29 h 237"/>
                <a:gd name="T12" fmla="*/ 245 w 1719"/>
                <a:gd name="T13" fmla="*/ 34 h 237"/>
                <a:gd name="T14" fmla="*/ 280 w 1719"/>
                <a:gd name="T15" fmla="*/ 38 h 237"/>
                <a:gd name="T16" fmla="*/ 316 w 1719"/>
                <a:gd name="T17" fmla="*/ 43 h 237"/>
                <a:gd name="T18" fmla="*/ 351 w 1719"/>
                <a:gd name="T19" fmla="*/ 48 h 237"/>
                <a:gd name="T20" fmla="*/ 421 w 1719"/>
                <a:gd name="T21" fmla="*/ 58 h 237"/>
                <a:gd name="T22" fmla="*/ 456 w 1719"/>
                <a:gd name="T23" fmla="*/ 63 h 237"/>
                <a:gd name="T24" fmla="*/ 491 w 1719"/>
                <a:gd name="T25" fmla="*/ 68 h 237"/>
                <a:gd name="T26" fmla="*/ 526 w 1719"/>
                <a:gd name="T27" fmla="*/ 72 h 237"/>
                <a:gd name="T28" fmla="*/ 596 w 1719"/>
                <a:gd name="T29" fmla="*/ 82 h 237"/>
                <a:gd name="T30" fmla="*/ 631 w 1719"/>
                <a:gd name="T31" fmla="*/ 87 h 237"/>
                <a:gd name="T32" fmla="*/ 666 w 1719"/>
                <a:gd name="T33" fmla="*/ 92 h 237"/>
                <a:gd name="T34" fmla="*/ 702 w 1719"/>
                <a:gd name="T35" fmla="*/ 97 h 237"/>
                <a:gd name="T36" fmla="*/ 737 w 1719"/>
                <a:gd name="T37" fmla="*/ 101 h 237"/>
                <a:gd name="T38" fmla="*/ 772 w 1719"/>
                <a:gd name="T39" fmla="*/ 106 h 237"/>
                <a:gd name="T40" fmla="*/ 842 w 1719"/>
                <a:gd name="T41" fmla="*/ 116 h 237"/>
                <a:gd name="T42" fmla="*/ 877 w 1719"/>
                <a:gd name="T43" fmla="*/ 121 h 237"/>
                <a:gd name="T44" fmla="*/ 912 w 1719"/>
                <a:gd name="T45" fmla="*/ 126 h 237"/>
                <a:gd name="T46" fmla="*/ 947 w 1719"/>
                <a:gd name="T47" fmla="*/ 130 h 237"/>
                <a:gd name="T48" fmla="*/ 982 w 1719"/>
                <a:gd name="T49" fmla="*/ 135 h 237"/>
                <a:gd name="T50" fmla="*/ 1017 w 1719"/>
                <a:gd name="T51" fmla="*/ 140 h 237"/>
                <a:gd name="T52" fmla="*/ 1052 w 1719"/>
                <a:gd name="T53" fmla="*/ 145 h 237"/>
                <a:gd name="T54" fmla="*/ 1123 w 1719"/>
                <a:gd name="T55" fmla="*/ 155 h 237"/>
                <a:gd name="T56" fmla="*/ 1158 w 1719"/>
                <a:gd name="T57" fmla="*/ 159 h 237"/>
                <a:gd name="T58" fmla="*/ 1193 w 1719"/>
                <a:gd name="T59" fmla="*/ 164 h 237"/>
                <a:gd name="T60" fmla="*/ 1228 w 1719"/>
                <a:gd name="T61" fmla="*/ 169 h 237"/>
                <a:gd name="T62" fmla="*/ 1298 w 1719"/>
                <a:gd name="T63" fmla="*/ 179 h 237"/>
                <a:gd name="T64" fmla="*/ 1333 w 1719"/>
                <a:gd name="T65" fmla="*/ 184 h 237"/>
                <a:gd name="T66" fmla="*/ 1368 w 1719"/>
                <a:gd name="T67" fmla="*/ 189 h 237"/>
                <a:gd name="T68" fmla="*/ 1403 w 1719"/>
                <a:gd name="T69" fmla="*/ 193 h 237"/>
                <a:gd name="T70" fmla="*/ 1474 w 1719"/>
                <a:gd name="T71" fmla="*/ 203 h 237"/>
                <a:gd name="T72" fmla="*/ 1509 w 1719"/>
                <a:gd name="T73" fmla="*/ 208 h 237"/>
                <a:gd name="T74" fmla="*/ 1544 w 1719"/>
                <a:gd name="T75" fmla="*/ 213 h 237"/>
                <a:gd name="T76" fmla="*/ 1579 w 1719"/>
                <a:gd name="T77" fmla="*/ 218 h 237"/>
                <a:gd name="T78" fmla="*/ 1614 w 1719"/>
                <a:gd name="T79" fmla="*/ 222 h 237"/>
                <a:gd name="T80" fmla="*/ 1649 w 1719"/>
                <a:gd name="T81" fmla="*/ 227 h 237"/>
                <a:gd name="T82" fmla="*/ 1684 w 1719"/>
                <a:gd name="T83" fmla="*/ 232 h 237"/>
                <a:gd name="T84" fmla="*/ 1719 w 1719"/>
                <a:gd name="T85" fmla="*/ 23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19" h="237">
                  <a:moveTo>
                    <a:pt x="0" y="0"/>
                  </a:moveTo>
                  <a:lnTo>
                    <a:pt x="35" y="5"/>
                  </a:lnTo>
                  <a:lnTo>
                    <a:pt x="70" y="9"/>
                  </a:lnTo>
                  <a:lnTo>
                    <a:pt x="105" y="14"/>
                  </a:lnTo>
                  <a:lnTo>
                    <a:pt x="175" y="24"/>
                  </a:lnTo>
                  <a:lnTo>
                    <a:pt x="210" y="29"/>
                  </a:lnTo>
                  <a:lnTo>
                    <a:pt x="245" y="34"/>
                  </a:lnTo>
                  <a:lnTo>
                    <a:pt x="280" y="38"/>
                  </a:lnTo>
                  <a:lnTo>
                    <a:pt x="316" y="43"/>
                  </a:lnTo>
                  <a:lnTo>
                    <a:pt x="351" y="48"/>
                  </a:lnTo>
                  <a:lnTo>
                    <a:pt x="421" y="58"/>
                  </a:lnTo>
                  <a:lnTo>
                    <a:pt x="456" y="63"/>
                  </a:lnTo>
                  <a:lnTo>
                    <a:pt x="491" y="68"/>
                  </a:lnTo>
                  <a:lnTo>
                    <a:pt x="526" y="72"/>
                  </a:lnTo>
                  <a:lnTo>
                    <a:pt x="596" y="82"/>
                  </a:lnTo>
                  <a:lnTo>
                    <a:pt x="631" y="87"/>
                  </a:lnTo>
                  <a:lnTo>
                    <a:pt x="666" y="92"/>
                  </a:lnTo>
                  <a:lnTo>
                    <a:pt x="702" y="97"/>
                  </a:lnTo>
                  <a:lnTo>
                    <a:pt x="737" y="101"/>
                  </a:lnTo>
                  <a:lnTo>
                    <a:pt x="772" y="106"/>
                  </a:lnTo>
                  <a:lnTo>
                    <a:pt x="842" y="116"/>
                  </a:lnTo>
                  <a:lnTo>
                    <a:pt x="877" y="121"/>
                  </a:lnTo>
                  <a:lnTo>
                    <a:pt x="912" y="126"/>
                  </a:lnTo>
                  <a:lnTo>
                    <a:pt x="947" y="130"/>
                  </a:lnTo>
                  <a:lnTo>
                    <a:pt x="982" y="135"/>
                  </a:lnTo>
                  <a:lnTo>
                    <a:pt x="1017" y="140"/>
                  </a:lnTo>
                  <a:lnTo>
                    <a:pt x="1052" y="145"/>
                  </a:lnTo>
                  <a:lnTo>
                    <a:pt x="1123" y="155"/>
                  </a:lnTo>
                  <a:lnTo>
                    <a:pt x="1158" y="159"/>
                  </a:lnTo>
                  <a:lnTo>
                    <a:pt x="1193" y="164"/>
                  </a:lnTo>
                  <a:lnTo>
                    <a:pt x="1228" y="169"/>
                  </a:lnTo>
                  <a:lnTo>
                    <a:pt x="1298" y="179"/>
                  </a:lnTo>
                  <a:lnTo>
                    <a:pt x="1333" y="184"/>
                  </a:lnTo>
                  <a:lnTo>
                    <a:pt x="1368" y="189"/>
                  </a:lnTo>
                  <a:lnTo>
                    <a:pt x="1403" y="193"/>
                  </a:lnTo>
                  <a:lnTo>
                    <a:pt x="1474" y="203"/>
                  </a:lnTo>
                  <a:lnTo>
                    <a:pt x="1509" y="208"/>
                  </a:lnTo>
                  <a:lnTo>
                    <a:pt x="1544" y="213"/>
                  </a:lnTo>
                  <a:lnTo>
                    <a:pt x="1579" y="218"/>
                  </a:lnTo>
                  <a:lnTo>
                    <a:pt x="1614" y="222"/>
                  </a:lnTo>
                  <a:lnTo>
                    <a:pt x="1649" y="227"/>
                  </a:lnTo>
                  <a:lnTo>
                    <a:pt x="1684" y="232"/>
                  </a:lnTo>
                  <a:lnTo>
                    <a:pt x="1719" y="237"/>
                  </a:lnTo>
                </a:path>
              </a:pathLst>
            </a:custGeom>
            <a:noFill/>
            <a:ln w="12700" cap="flat">
              <a:solidFill>
                <a:srgbClr val="4400E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6" name="Freeform 1507"/>
            <p:cNvSpPr>
              <a:spLocks/>
            </p:cNvSpPr>
            <p:nvPr/>
          </p:nvSpPr>
          <p:spPr bwMode="auto">
            <a:xfrm>
              <a:off x="6821489" y="3717925"/>
              <a:ext cx="620713" cy="85725"/>
            </a:xfrm>
            <a:custGeom>
              <a:avLst/>
              <a:gdLst>
                <a:gd name="T0" fmla="*/ 0 w 1720"/>
                <a:gd name="T1" fmla="*/ 0 h 237"/>
                <a:gd name="T2" fmla="*/ 35 w 1720"/>
                <a:gd name="T3" fmla="*/ 5 h 237"/>
                <a:gd name="T4" fmla="*/ 106 w 1720"/>
                <a:gd name="T5" fmla="*/ 15 h 237"/>
                <a:gd name="T6" fmla="*/ 141 w 1720"/>
                <a:gd name="T7" fmla="*/ 19 h 237"/>
                <a:gd name="T8" fmla="*/ 176 w 1720"/>
                <a:gd name="T9" fmla="*/ 24 h 237"/>
                <a:gd name="T10" fmla="*/ 211 w 1720"/>
                <a:gd name="T11" fmla="*/ 29 h 237"/>
                <a:gd name="T12" fmla="*/ 246 w 1720"/>
                <a:gd name="T13" fmla="*/ 34 h 237"/>
                <a:gd name="T14" fmla="*/ 281 w 1720"/>
                <a:gd name="T15" fmla="*/ 39 h 237"/>
                <a:gd name="T16" fmla="*/ 351 w 1720"/>
                <a:gd name="T17" fmla="*/ 48 h 237"/>
                <a:gd name="T18" fmla="*/ 386 w 1720"/>
                <a:gd name="T19" fmla="*/ 53 h 237"/>
                <a:gd name="T20" fmla="*/ 456 w 1720"/>
                <a:gd name="T21" fmla="*/ 63 h 237"/>
                <a:gd name="T22" fmla="*/ 492 w 1720"/>
                <a:gd name="T23" fmla="*/ 68 h 237"/>
                <a:gd name="T24" fmla="*/ 527 w 1720"/>
                <a:gd name="T25" fmla="*/ 73 h 237"/>
                <a:gd name="T26" fmla="*/ 562 w 1720"/>
                <a:gd name="T27" fmla="*/ 77 h 237"/>
                <a:gd name="T28" fmla="*/ 632 w 1720"/>
                <a:gd name="T29" fmla="*/ 87 h 237"/>
                <a:gd name="T30" fmla="*/ 667 w 1720"/>
                <a:gd name="T31" fmla="*/ 92 h 237"/>
                <a:gd name="T32" fmla="*/ 702 w 1720"/>
                <a:gd name="T33" fmla="*/ 97 h 237"/>
                <a:gd name="T34" fmla="*/ 737 w 1720"/>
                <a:gd name="T35" fmla="*/ 102 h 237"/>
                <a:gd name="T36" fmla="*/ 772 w 1720"/>
                <a:gd name="T37" fmla="*/ 106 h 237"/>
                <a:gd name="T38" fmla="*/ 807 w 1720"/>
                <a:gd name="T39" fmla="*/ 111 h 237"/>
                <a:gd name="T40" fmla="*/ 878 w 1720"/>
                <a:gd name="T41" fmla="*/ 121 h 237"/>
                <a:gd name="T42" fmla="*/ 913 w 1720"/>
                <a:gd name="T43" fmla="*/ 126 h 237"/>
                <a:gd name="T44" fmla="*/ 948 w 1720"/>
                <a:gd name="T45" fmla="*/ 131 h 237"/>
                <a:gd name="T46" fmla="*/ 983 w 1720"/>
                <a:gd name="T47" fmla="*/ 135 h 237"/>
                <a:gd name="T48" fmla="*/ 1053 w 1720"/>
                <a:gd name="T49" fmla="*/ 145 h 237"/>
                <a:gd name="T50" fmla="*/ 1088 w 1720"/>
                <a:gd name="T51" fmla="*/ 150 h 237"/>
                <a:gd name="T52" fmla="*/ 1158 w 1720"/>
                <a:gd name="T53" fmla="*/ 160 h 237"/>
                <a:gd name="T54" fmla="*/ 1193 w 1720"/>
                <a:gd name="T55" fmla="*/ 165 h 237"/>
                <a:gd name="T56" fmla="*/ 1229 w 1720"/>
                <a:gd name="T57" fmla="*/ 169 h 237"/>
                <a:gd name="T58" fmla="*/ 1264 w 1720"/>
                <a:gd name="T59" fmla="*/ 174 h 237"/>
                <a:gd name="T60" fmla="*/ 1299 w 1720"/>
                <a:gd name="T61" fmla="*/ 179 h 237"/>
                <a:gd name="T62" fmla="*/ 1334 w 1720"/>
                <a:gd name="T63" fmla="*/ 184 h 237"/>
                <a:gd name="T64" fmla="*/ 1404 w 1720"/>
                <a:gd name="T65" fmla="*/ 194 h 237"/>
                <a:gd name="T66" fmla="*/ 1439 w 1720"/>
                <a:gd name="T67" fmla="*/ 198 h 237"/>
                <a:gd name="T68" fmla="*/ 1474 w 1720"/>
                <a:gd name="T69" fmla="*/ 203 h 237"/>
                <a:gd name="T70" fmla="*/ 1509 w 1720"/>
                <a:gd name="T71" fmla="*/ 208 h 237"/>
                <a:gd name="T72" fmla="*/ 1579 w 1720"/>
                <a:gd name="T73" fmla="*/ 218 h 237"/>
                <a:gd name="T74" fmla="*/ 1615 w 1720"/>
                <a:gd name="T75" fmla="*/ 223 h 237"/>
                <a:gd name="T76" fmla="*/ 1685 w 1720"/>
                <a:gd name="T77" fmla="*/ 232 h 237"/>
                <a:gd name="T78" fmla="*/ 1720 w 1720"/>
                <a:gd name="T79" fmla="*/ 23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20" h="237">
                  <a:moveTo>
                    <a:pt x="0" y="0"/>
                  </a:moveTo>
                  <a:lnTo>
                    <a:pt x="35" y="5"/>
                  </a:lnTo>
                  <a:lnTo>
                    <a:pt x="106" y="15"/>
                  </a:lnTo>
                  <a:lnTo>
                    <a:pt x="141" y="19"/>
                  </a:lnTo>
                  <a:lnTo>
                    <a:pt x="176" y="24"/>
                  </a:lnTo>
                  <a:lnTo>
                    <a:pt x="211" y="29"/>
                  </a:lnTo>
                  <a:lnTo>
                    <a:pt x="246" y="34"/>
                  </a:lnTo>
                  <a:lnTo>
                    <a:pt x="281" y="39"/>
                  </a:lnTo>
                  <a:lnTo>
                    <a:pt x="351" y="48"/>
                  </a:lnTo>
                  <a:lnTo>
                    <a:pt x="386" y="53"/>
                  </a:lnTo>
                  <a:lnTo>
                    <a:pt x="456" y="63"/>
                  </a:lnTo>
                  <a:lnTo>
                    <a:pt x="492" y="68"/>
                  </a:lnTo>
                  <a:lnTo>
                    <a:pt x="527" y="73"/>
                  </a:lnTo>
                  <a:lnTo>
                    <a:pt x="562" y="77"/>
                  </a:lnTo>
                  <a:lnTo>
                    <a:pt x="632" y="87"/>
                  </a:lnTo>
                  <a:lnTo>
                    <a:pt x="667" y="92"/>
                  </a:lnTo>
                  <a:lnTo>
                    <a:pt x="702" y="97"/>
                  </a:lnTo>
                  <a:lnTo>
                    <a:pt x="737" y="102"/>
                  </a:lnTo>
                  <a:lnTo>
                    <a:pt x="772" y="106"/>
                  </a:lnTo>
                  <a:lnTo>
                    <a:pt x="807" y="111"/>
                  </a:lnTo>
                  <a:lnTo>
                    <a:pt x="878" y="121"/>
                  </a:lnTo>
                  <a:lnTo>
                    <a:pt x="913" y="126"/>
                  </a:lnTo>
                  <a:lnTo>
                    <a:pt x="948" y="131"/>
                  </a:lnTo>
                  <a:lnTo>
                    <a:pt x="983" y="135"/>
                  </a:lnTo>
                  <a:lnTo>
                    <a:pt x="1053" y="145"/>
                  </a:lnTo>
                  <a:lnTo>
                    <a:pt x="1088" y="150"/>
                  </a:lnTo>
                  <a:lnTo>
                    <a:pt x="1158" y="160"/>
                  </a:lnTo>
                  <a:lnTo>
                    <a:pt x="1193" y="165"/>
                  </a:lnTo>
                  <a:lnTo>
                    <a:pt x="1229" y="169"/>
                  </a:lnTo>
                  <a:lnTo>
                    <a:pt x="1264" y="174"/>
                  </a:lnTo>
                  <a:lnTo>
                    <a:pt x="1299" y="179"/>
                  </a:lnTo>
                  <a:lnTo>
                    <a:pt x="1334" y="184"/>
                  </a:lnTo>
                  <a:lnTo>
                    <a:pt x="1404" y="194"/>
                  </a:lnTo>
                  <a:lnTo>
                    <a:pt x="1439" y="198"/>
                  </a:lnTo>
                  <a:lnTo>
                    <a:pt x="1474" y="203"/>
                  </a:lnTo>
                  <a:lnTo>
                    <a:pt x="1509" y="208"/>
                  </a:lnTo>
                  <a:lnTo>
                    <a:pt x="1579" y="218"/>
                  </a:lnTo>
                  <a:lnTo>
                    <a:pt x="1615" y="223"/>
                  </a:lnTo>
                  <a:lnTo>
                    <a:pt x="1685" y="232"/>
                  </a:lnTo>
                  <a:lnTo>
                    <a:pt x="1720" y="237"/>
                  </a:lnTo>
                </a:path>
              </a:pathLst>
            </a:custGeom>
            <a:noFill/>
            <a:ln w="12700" cap="flat">
              <a:solidFill>
                <a:srgbClr val="4400E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7" name="Line 1508"/>
            <p:cNvSpPr>
              <a:spLocks noChangeShapeType="1"/>
            </p:cNvSpPr>
            <p:nvPr/>
          </p:nvSpPr>
          <p:spPr bwMode="auto">
            <a:xfrm>
              <a:off x="7442202" y="3803650"/>
              <a:ext cx="12700" cy="1588"/>
            </a:xfrm>
            <a:prstGeom prst="line">
              <a:avLst/>
            </a:prstGeom>
            <a:noFill/>
            <a:ln w="1270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8" name="Line 1509"/>
            <p:cNvSpPr>
              <a:spLocks noChangeShapeType="1"/>
            </p:cNvSpPr>
            <p:nvPr/>
          </p:nvSpPr>
          <p:spPr bwMode="auto">
            <a:xfrm flipV="1">
              <a:off x="6203952" y="3630613"/>
              <a:ext cx="0" cy="1046163"/>
            </a:xfrm>
            <a:prstGeom prst="line">
              <a:avLst/>
            </a:prstGeom>
            <a:noFill/>
            <a:ln w="1270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9" name="Line 1510"/>
            <p:cNvSpPr>
              <a:spLocks noChangeShapeType="1"/>
            </p:cNvSpPr>
            <p:nvPr/>
          </p:nvSpPr>
          <p:spPr bwMode="auto">
            <a:xfrm flipV="1">
              <a:off x="7451727" y="3806825"/>
              <a:ext cx="0" cy="869950"/>
            </a:xfrm>
            <a:prstGeom prst="line">
              <a:avLst/>
            </a:prstGeom>
            <a:noFill/>
            <a:ln w="12700"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0" name="Line 1511"/>
            <p:cNvSpPr>
              <a:spLocks noChangeShapeType="1"/>
            </p:cNvSpPr>
            <p:nvPr/>
          </p:nvSpPr>
          <p:spPr bwMode="auto">
            <a:xfrm>
              <a:off x="5087939" y="4676775"/>
              <a:ext cx="6350" cy="0"/>
            </a:xfrm>
            <a:prstGeom prst="line">
              <a:avLst/>
            </a:prstGeom>
            <a:noFill/>
            <a:ln w="9525"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1" name="Line 1512"/>
            <p:cNvSpPr>
              <a:spLocks noChangeShapeType="1"/>
            </p:cNvSpPr>
            <p:nvPr/>
          </p:nvSpPr>
          <p:spPr bwMode="auto">
            <a:xfrm>
              <a:off x="5165727" y="4676775"/>
              <a:ext cx="6350" cy="0"/>
            </a:xfrm>
            <a:prstGeom prst="line">
              <a:avLst/>
            </a:prstGeom>
            <a:noFill/>
            <a:ln w="9525"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2" name="Line 1513"/>
            <p:cNvSpPr>
              <a:spLocks noChangeShapeType="1"/>
            </p:cNvSpPr>
            <p:nvPr/>
          </p:nvSpPr>
          <p:spPr bwMode="auto">
            <a:xfrm>
              <a:off x="5243514" y="4676775"/>
              <a:ext cx="6350" cy="0"/>
            </a:xfrm>
            <a:prstGeom prst="line">
              <a:avLst/>
            </a:prstGeom>
            <a:noFill/>
            <a:ln w="9525"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3" name="Line 1514"/>
            <p:cNvSpPr>
              <a:spLocks noChangeShapeType="1"/>
            </p:cNvSpPr>
            <p:nvPr/>
          </p:nvSpPr>
          <p:spPr bwMode="auto">
            <a:xfrm>
              <a:off x="5321302" y="4676775"/>
              <a:ext cx="6350" cy="0"/>
            </a:xfrm>
            <a:prstGeom prst="line">
              <a:avLst/>
            </a:prstGeom>
            <a:noFill/>
            <a:ln w="9525"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4" name="Line 1515"/>
            <p:cNvSpPr>
              <a:spLocks noChangeShapeType="1"/>
            </p:cNvSpPr>
            <p:nvPr/>
          </p:nvSpPr>
          <p:spPr bwMode="auto">
            <a:xfrm>
              <a:off x="5399089" y="4676775"/>
              <a:ext cx="7938" cy="0"/>
            </a:xfrm>
            <a:prstGeom prst="line">
              <a:avLst/>
            </a:prstGeom>
            <a:noFill/>
            <a:ln w="9525"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5" name="Line 1516"/>
            <p:cNvSpPr>
              <a:spLocks noChangeShapeType="1"/>
            </p:cNvSpPr>
            <p:nvPr/>
          </p:nvSpPr>
          <p:spPr bwMode="auto">
            <a:xfrm>
              <a:off x="5478464" y="4676775"/>
              <a:ext cx="6350" cy="0"/>
            </a:xfrm>
            <a:prstGeom prst="line">
              <a:avLst/>
            </a:prstGeom>
            <a:noFill/>
            <a:ln w="9525"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48" name="Line 1517"/>
            <p:cNvSpPr>
              <a:spLocks noChangeShapeType="1"/>
            </p:cNvSpPr>
            <p:nvPr/>
          </p:nvSpPr>
          <p:spPr bwMode="auto">
            <a:xfrm>
              <a:off x="5556252" y="4676775"/>
              <a:ext cx="6350" cy="0"/>
            </a:xfrm>
            <a:prstGeom prst="line">
              <a:avLst/>
            </a:prstGeom>
            <a:noFill/>
            <a:ln w="9525"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49" name="Line 1518"/>
            <p:cNvSpPr>
              <a:spLocks noChangeShapeType="1"/>
            </p:cNvSpPr>
            <p:nvPr/>
          </p:nvSpPr>
          <p:spPr bwMode="auto">
            <a:xfrm>
              <a:off x="5634039" y="4676775"/>
              <a:ext cx="6350" cy="0"/>
            </a:xfrm>
            <a:prstGeom prst="line">
              <a:avLst/>
            </a:prstGeom>
            <a:noFill/>
            <a:ln w="9525"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0" name="Line 1519"/>
            <p:cNvSpPr>
              <a:spLocks noChangeShapeType="1"/>
            </p:cNvSpPr>
            <p:nvPr/>
          </p:nvSpPr>
          <p:spPr bwMode="auto">
            <a:xfrm>
              <a:off x="5711827" y="4676775"/>
              <a:ext cx="6350" cy="0"/>
            </a:xfrm>
            <a:prstGeom prst="line">
              <a:avLst/>
            </a:prstGeom>
            <a:noFill/>
            <a:ln w="9525"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1" name="Line 1520"/>
            <p:cNvSpPr>
              <a:spLocks noChangeShapeType="1"/>
            </p:cNvSpPr>
            <p:nvPr/>
          </p:nvSpPr>
          <p:spPr bwMode="auto">
            <a:xfrm>
              <a:off x="5789614" y="4676775"/>
              <a:ext cx="6350" cy="0"/>
            </a:xfrm>
            <a:prstGeom prst="line">
              <a:avLst/>
            </a:prstGeom>
            <a:noFill/>
            <a:ln w="9525"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2" name="Line 1521"/>
            <p:cNvSpPr>
              <a:spLocks noChangeShapeType="1"/>
            </p:cNvSpPr>
            <p:nvPr/>
          </p:nvSpPr>
          <p:spPr bwMode="auto">
            <a:xfrm>
              <a:off x="5867402" y="4676775"/>
              <a:ext cx="7938" cy="0"/>
            </a:xfrm>
            <a:prstGeom prst="line">
              <a:avLst/>
            </a:prstGeom>
            <a:noFill/>
            <a:ln w="9525"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3" name="Line 1522"/>
            <p:cNvSpPr>
              <a:spLocks noChangeShapeType="1"/>
            </p:cNvSpPr>
            <p:nvPr/>
          </p:nvSpPr>
          <p:spPr bwMode="auto">
            <a:xfrm>
              <a:off x="5946777" y="4676775"/>
              <a:ext cx="6350" cy="0"/>
            </a:xfrm>
            <a:prstGeom prst="line">
              <a:avLst/>
            </a:prstGeom>
            <a:noFill/>
            <a:ln w="9525"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4" name="Line 1523"/>
            <p:cNvSpPr>
              <a:spLocks noChangeShapeType="1"/>
            </p:cNvSpPr>
            <p:nvPr/>
          </p:nvSpPr>
          <p:spPr bwMode="auto">
            <a:xfrm>
              <a:off x="6024564" y="4676775"/>
              <a:ext cx="6350" cy="0"/>
            </a:xfrm>
            <a:prstGeom prst="line">
              <a:avLst/>
            </a:prstGeom>
            <a:noFill/>
            <a:ln w="9525"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5" name="Line 1524"/>
            <p:cNvSpPr>
              <a:spLocks noChangeShapeType="1"/>
            </p:cNvSpPr>
            <p:nvPr/>
          </p:nvSpPr>
          <p:spPr bwMode="auto">
            <a:xfrm>
              <a:off x="6102352" y="4676775"/>
              <a:ext cx="6350" cy="0"/>
            </a:xfrm>
            <a:prstGeom prst="line">
              <a:avLst/>
            </a:prstGeom>
            <a:noFill/>
            <a:ln w="9525"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6" name="Line 1525"/>
            <p:cNvSpPr>
              <a:spLocks noChangeShapeType="1"/>
            </p:cNvSpPr>
            <p:nvPr/>
          </p:nvSpPr>
          <p:spPr bwMode="auto">
            <a:xfrm>
              <a:off x="6180139" y="4676775"/>
              <a:ext cx="6350" cy="0"/>
            </a:xfrm>
            <a:prstGeom prst="line">
              <a:avLst/>
            </a:prstGeom>
            <a:noFill/>
            <a:ln w="9525"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7" name="Line 1526"/>
            <p:cNvSpPr>
              <a:spLocks noChangeShapeType="1"/>
            </p:cNvSpPr>
            <p:nvPr/>
          </p:nvSpPr>
          <p:spPr bwMode="auto">
            <a:xfrm>
              <a:off x="6257927" y="4676775"/>
              <a:ext cx="6350" cy="0"/>
            </a:xfrm>
            <a:prstGeom prst="line">
              <a:avLst/>
            </a:prstGeom>
            <a:noFill/>
            <a:ln w="9525"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8" name="Line 1527"/>
            <p:cNvSpPr>
              <a:spLocks noChangeShapeType="1"/>
            </p:cNvSpPr>
            <p:nvPr/>
          </p:nvSpPr>
          <p:spPr bwMode="auto">
            <a:xfrm>
              <a:off x="6335714" y="4676775"/>
              <a:ext cx="7938" cy="0"/>
            </a:xfrm>
            <a:prstGeom prst="line">
              <a:avLst/>
            </a:prstGeom>
            <a:noFill/>
            <a:ln w="9525"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9" name="Line 1528"/>
            <p:cNvSpPr>
              <a:spLocks noChangeShapeType="1"/>
            </p:cNvSpPr>
            <p:nvPr/>
          </p:nvSpPr>
          <p:spPr bwMode="auto">
            <a:xfrm>
              <a:off x="6415089" y="4676775"/>
              <a:ext cx="6350" cy="0"/>
            </a:xfrm>
            <a:prstGeom prst="line">
              <a:avLst/>
            </a:prstGeom>
            <a:noFill/>
            <a:ln w="9525"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0" name="Line 1529"/>
            <p:cNvSpPr>
              <a:spLocks noChangeShapeType="1"/>
            </p:cNvSpPr>
            <p:nvPr/>
          </p:nvSpPr>
          <p:spPr bwMode="auto">
            <a:xfrm>
              <a:off x="6492877" y="4676775"/>
              <a:ext cx="6350" cy="0"/>
            </a:xfrm>
            <a:prstGeom prst="line">
              <a:avLst/>
            </a:prstGeom>
            <a:noFill/>
            <a:ln w="9525"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1" name="Line 1530"/>
            <p:cNvSpPr>
              <a:spLocks noChangeShapeType="1"/>
            </p:cNvSpPr>
            <p:nvPr/>
          </p:nvSpPr>
          <p:spPr bwMode="auto">
            <a:xfrm>
              <a:off x="6570664" y="4676775"/>
              <a:ext cx="6350" cy="0"/>
            </a:xfrm>
            <a:prstGeom prst="line">
              <a:avLst/>
            </a:prstGeom>
            <a:noFill/>
            <a:ln w="9525"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2" name="Line 1531"/>
            <p:cNvSpPr>
              <a:spLocks noChangeShapeType="1"/>
            </p:cNvSpPr>
            <p:nvPr/>
          </p:nvSpPr>
          <p:spPr bwMode="auto">
            <a:xfrm>
              <a:off x="6648452" y="4676775"/>
              <a:ext cx="6350" cy="0"/>
            </a:xfrm>
            <a:prstGeom prst="line">
              <a:avLst/>
            </a:prstGeom>
            <a:noFill/>
            <a:ln w="9525"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3" name="Line 1532"/>
            <p:cNvSpPr>
              <a:spLocks noChangeShapeType="1"/>
            </p:cNvSpPr>
            <p:nvPr/>
          </p:nvSpPr>
          <p:spPr bwMode="auto">
            <a:xfrm>
              <a:off x="6726239" y="4676775"/>
              <a:ext cx="6350" cy="0"/>
            </a:xfrm>
            <a:prstGeom prst="line">
              <a:avLst/>
            </a:prstGeom>
            <a:noFill/>
            <a:ln w="9525"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4" name="Line 1533"/>
            <p:cNvSpPr>
              <a:spLocks noChangeShapeType="1"/>
            </p:cNvSpPr>
            <p:nvPr/>
          </p:nvSpPr>
          <p:spPr bwMode="auto">
            <a:xfrm>
              <a:off x="6804027" y="4676775"/>
              <a:ext cx="7938" cy="0"/>
            </a:xfrm>
            <a:prstGeom prst="line">
              <a:avLst/>
            </a:prstGeom>
            <a:noFill/>
            <a:ln w="9525"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5" name="Line 1534"/>
            <p:cNvSpPr>
              <a:spLocks noChangeShapeType="1"/>
            </p:cNvSpPr>
            <p:nvPr/>
          </p:nvSpPr>
          <p:spPr bwMode="auto">
            <a:xfrm>
              <a:off x="6889752" y="4676775"/>
              <a:ext cx="0" cy="0"/>
            </a:xfrm>
            <a:prstGeom prst="line">
              <a:avLst/>
            </a:prstGeom>
            <a:noFill/>
            <a:ln w="19050"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6" name="Line 1535"/>
            <p:cNvSpPr>
              <a:spLocks noChangeShapeType="1"/>
            </p:cNvSpPr>
            <p:nvPr/>
          </p:nvSpPr>
          <p:spPr bwMode="auto">
            <a:xfrm flipV="1">
              <a:off x="6889752" y="4676775"/>
              <a:ext cx="0" cy="0"/>
            </a:xfrm>
            <a:prstGeom prst="line">
              <a:avLst/>
            </a:prstGeom>
            <a:noFill/>
            <a:ln w="19050"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7" name="Line 1536"/>
            <p:cNvSpPr>
              <a:spLocks noChangeShapeType="1"/>
            </p:cNvSpPr>
            <p:nvPr/>
          </p:nvSpPr>
          <p:spPr bwMode="auto">
            <a:xfrm>
              <a:off x="6850064" y="4676775"/>
              <a:ext cx="39688" cy="0"/>
            </a:xfrm>
            <a:prstGeom prst="line">
              <a:avLst/>
            </a:prstGeom>
            <a:noFill/>
            <a:ln w="19050"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8" name="Line 1537"/>
            <p:cNvSpPr>
              <a:spLocks noChangeShapeType="1"/>
            </p:cNvSpPr>
            <p:nvPr/>
          </p:nvSpPr>
          <p:spPr bwMode="auto">
            <a:xfrm>
              <a:off x="6889752" y="4676775"/>
              <a:ext cx="38100" cy="0"/>
            </a:xfrm>
            <a:prstGeom prst="line">
              <a:avLst/>
            </a:prstGeom>
            <a:noFill/>
            <a:ln w="19050"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9" name="Line 1538"/>
            <p:cNvSpPr>
              <a:spLocks noChangeShapeType="1"/>
            </p:cNvSpPr>
            <p:nvPr/>
          </p:nvSpPr>
          <p:spPr bwMode="auto">
            <a:xfrm>
              <a:off x="6881814" y="4676775"/>
              <a:ext cx="7938" cy="0"/>
            </a:xfrm>
            <a:prstGeom prst="line">
              <a:avLst/>
            </a:prstGeom>
            <a:noFill/>
            <a:ln w="9525"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0" name="Line 1539"/>
            <p:cNvSpPr>
              <a:spLocks noChangeShapeType="1"/>
            </p:cNvSpPr>
            <p:nvPr/>
          </p:nvSpPr>
          <p:spPr bwMode="auto">
            <a:xfrm flipV="1">
              <a:off x="6967539" y="4675188"/>
              <a:ext cx="0" cy="1588"/>
            </a:xfrm>
            <a:prstGeom prst="line">
              <a:avLst/>
            </a:prstGeom>
            <a:noFill/>
            <a:ln w="19050"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1" name="Line 1540"/>
            <p:cNvSpPr>
              <a:spLocks noChangeShapeType="1"/>
            </p:cNvSpPr>
            <p:nvPr/>
          </p:nvSpPr>
          <p:spPr bwMode="auto">
            <a:xfrm flipV="1">
              <a:off x="6967539" y="4675188"/>
              <a:ext cx="0" cy="0"/>
            </a:xfrm>
            <a:prstGeom prst="line">
              <a:avLst/>
            </a:prstGeom>
            <a:noFill/>
            <a:ln w="19050"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2" name="Line 1541"/>
            <p:cNvSpPr>
              <a:spLocks noChangeShapeType="1"/>
            </p:cNvSpPr>
            <p:nvPr/>
          </p:nvSpPr>
          <p:spPr bwMode="auto">
            <a:xfrm>
              <a:off x="6927852" y="4675188"/>
              <a:ext cx="39688" cy="0"/>
            </a:xfrm>
            <a:prstGeom prst="line">
              <a:avLst/>
            </a:prstGeom>
            <a:noFill/>
            <a:ln w="19050"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3" name="Line 1542"/>
            <p:cNvSpPr>
              <a:spLocks noChangeShapeType="1"/>
            </p:cNvSpPr>
            <p:nvPr/>
          </p:nvSpPr>
          <p:spPr bwMode="auto">
            <a:xfrm>
              <a:off x="6967539" y="4675188"/>
              <a:ext cx="38100" cy="0"/>
            </a:xfrm>
            <a:prstGeom prst="line">
              <a:avLst/>
            </a:prstGeom>
            <a:noFill/>
            <a:ln w="19050"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4" name="Line 1543"/>
            <p:cNvSpPr>
              <a:spLocks noChangeShapeType="1"/>
            </p:cNvSpPr>
            <p:nvPr/>
          </p:nvSpPr>
          <p:spPr bwMode="auto">
            <a:xfrm>
              <a:off x="6961189" y="4675188"/>
              <a:ext cx="6350" cy="0"/>
            </a:xfrm>
            <a:prstGeom prst="line">
              <a:avLst/>
            </a:prstGeom>
            <a:noFill/>
            <a:ln w="9525"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5" name="Line 1544"/>
            <p:cNvSpPr>
              <a:spLocks noChangeShapeType="1"/>
            </p:cNvSpPr>
            <p:nvPr/>
          </p:nvSpPr>
          <p:spPr bwMode="auto">
            <a:xfrm flipV="1">
              <a:off x="7045327" y="4670425"/>
              <a:ext cx="0" cy="0"/>
            </a:xfrm>
            <a:prstGeom prst="line">
              <a:avLst/>
            </a:prstGeom>
            <a:noFill/>
            <a:ln w="19050"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6" name="Line 1545"/>
            <p:cNvSpPr>
              <a:spLocks noChangeShapeType="1"/>
            </p:cNvSpPr>
            <p:nvPr/>
          </p:nvSpPr>
          <p:spPr bwMode="auto">
            <a:xfrm flipV="1">
              <a:off x="7045327" y="4668838"/>
              <a:ext cx="0" cy="1588"/>
            </a:xfrm>
            <a:prstGeom prst="line">
              <a:avLst/>
            </a:prstGeom>
            <a:noFill/>
            <a:ln w="19050"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7" name="Line 1546"/>
            <p:cNvSpPr>
              <a:spLocks noChangeShapeType="1"/>
            </p:cNvSpPr>
            <p:nvPr/>
          </p:nvSpPr>
          <p:spPr bwMode="auto">
            <a:xfrm>
              <a:off x="7005639" y="4670425"/>
              <a:ext cx="39688" cy="0"/>
            </a:xfrm>
            <a:prstGeom prst="line">
              <a:avLst/>
            </a:prstGeom>
            <a:noFill/>
            <a:ln w="19050"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9" name="Line 1547"/>
            <p:cNvSpPr>
              <a:spLocks noChangeShapeType="1"/>
            </p:cNvSpPr>
            <p:nvPr/>
          </p:nvSpPr>
          <p:spPr bwMode="auto">
            <a:xfrm>
              <a:off x="7045327" y="4670425"/>
              <a:ext cx="38100" cy="0"/>
            </a:xfrm>
            <a:prstGeom prst="line">
              <a:avLst/>
            </a:prstGeom>
            <a:noFill/>
            <a:ln w="19050"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36" name="Line 1548"/>
            <p:cNvSpPr>
              <a:spLocks noChangeShapeType="1"/>
            </p:cNvSpPr>
            <p:nvPr/>
          </p:nvSpPr>
          <p:spPr bwMode="auto">
            <a:xfrm>
              <a:off x="7038977" y="4670425"/>
              <a:ext cx="6350" cy="0"/>
            </a:xfrm>
            <a:prstGeom prst="line">
              <a:avLst/>
            </a:prstGeom>
            <a:noFill/>
            <a:ln w="9525"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37" name="Line 1549"/>
            <p:cNvSpPr>
              <a:spLocks noChangeShapeType="1"/>
            </p:cNvSpPr>
            <p:nvPr/>
          </p:nvSpPr>
          <p:spPr bwMode="auto">
            <a:xfrm flipV="1">
              <a:off x="7123114" y="4656138"/>
              <a:ext cx="0" cy="1588"/>
            </a:xfrm>
            <a:prstGeom prst="line">
              <a:avLst/>
            </a:prstGeom>
            <a:noFill/>
            <a:ln w="19050"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38" name="Line 1550"/>
            <p:cNvSpPr>
              <a:spLocks noChangeShapeType="1"/>
            </p:cNvSpPr>
            <p:nvPr/>
          </p:nvSpPr>
          <p:spPr bwMode="auto">
            <a:xfrm flipV="1">
              <a:off x="7123114" y="4654550"/>
              <a:ext cx="0" cy="1588"/>
            </a:xfrm>
            <a:prstGeom prst="line">
              <a:avLst/>
            </a:prstGeom>
            <a:noFill/>
            <a:ln w="19050"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39" name="Line 1551"/>
            <p:cNvSpPr>
              <a:spLocks noChangeShapeType="1"/>
            </p:cNvSpPr>
            <p:nvPr/>
          </p:nvSpPr>
          <p:spPr bwMode="auto">
            <a:xfrm>
              <a:off x="7083427" y="4656138"/>
              <a:ext cx="39688" cy="0"/>
            </a:xfrm>
            <a:prstGeom prst="line">
              <a:avLst/>
            </a:prstGeom>
            <a:noFill/>
            <a:ln w="19050"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40" name="Line 1552"/>
            <p:cNvSpPr>
              <a:spLocks noChangeShapeType="1"/>
            </p:cNvSpPr>
            <p:nvPr/>
          </p:nvSpPr>
          <p:spPr bwMode="auto">
            <a:xfrm>
              <a:off x="7123114" y="4656138"/>
              <a:ext cx="39688" cy="0"/>
            </a:xfrm>
            <a:prstGeom prst="line">
              <a:avLst/>
            </a:prstGeom>
            <a:noFill/>
            <a:ln w="19050"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41" name="Line 1553"/>
            <p:cNvSpPr>
              <a:spLocks noChangeShapeType="1"/>
            </p:cNvSpPr>
            <p:nvPr/>
          </p:nvSpPr>
          <p:spPr bwMode="auto">
            <a:xfrm>
              <a:off x="7116764" y="4656138"/>
              <a:ext cx="6350" cy="0"/>
            </a:xfrm>
            <a:prstGeom prst="line">
              <a:avLst/>
            </a:prstGeom>
            <a:noFill/>
            <a:ln w="9525"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42" name="Line 1554"/>
            <p:cNvSpPr>
              <a:spLocks noChangeShapeType="1"/>
            </p:cNvSpPr>
            <p:nvPr/>
          </p:nvSpPr>
          <p:spPr bwMode="auto">
            <a:xfrm flipV="1">
              <a:off x="7200902" y="4619625"/>
              <a:ext cx="0" cy="3175"/>
            </a:xfrm>
            <a:prstGeom prst="line">
              <a:avLst/>
            </a:prstGeom>
            <a:noFill/>
            <a:ln w="19050"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43" name="Line 1555"/>
            <p:cNvSpPr>
              <a:spLocks noChangeShapeType="1"/>
            </p:cNvSpPr>
            <p:nvPr/>
          </p:nvSpPr>
          <p:spPr bwMode="auto">
            <a:xfrm flipV="1">
              <a:off x="7200902" y="4616450"/>
              <a:ext cx="0" cy="3175"/>
            </a:xfrm>
            <a:prstGeom prst="line">
              <a:avLst/>
            </a:prstGeom>
            <a:noFill/>
            <a:ln w="19050"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44" name="Line 1556"/>
            <p:cNvSpPr>
              <a:spLocks noChangeShapeType="1"/>
            </p:cNvSpPr>
            <p:nvPr/>
          </p:nvSpPr>
          <p:spPr bwMode="auto">
            <a:xfrm>
              <a:off x="7162802" y="4619625"/>
              <a:ext cx="38100" cy="0"/>
            </a:xfrm>
            <a:prstGeom prst="line">
              <a:avLst/>
            </a:prstGeom>
            <a:noFill/>
            <a:ln w="19050"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45" name="Line 1557"/>
            <p:cNvSpPr>
              <a:spLocks noChangeShapeType="1"/>
            </p:cNvSpPr>
            <p:nvPr/>
          </p:nvSpPr>
          <p:spPr bwMode="auto">
            <a:xfrm>
              <a:off x="7200902" y="4619625"/>
              <a:ext cx="39688" cy="0"/>
            </a:xfrm>
            <a:prstGeom prst="line">
              <a:avLst/>
            </a:prstGeom>
            <a:noFill/>
            <a:ln w="19050"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46" name="Line 1558"/>
            <p:cNvSpPr>
              <a:spLocks noChangeShapeType="1"/>
            </p:cNvSpPr>
            <p:nvPr/>
          </p:nvSpPr>
          <p:spPr bwMode="auto">
            <a:xfrm>
              <a:off x="7194552" y="4619625"/>
              <a:ext cx="6350" cy="0"/>
            </a:xfrm>
            <a:prstGeom prst="line">
              <a:avLst/>
            </a:prstGeom>
            <a:noFill/>
            <a:ln w="9525"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47" name="Line 1559"/>
            <p:cNvSpPr>
              <a:spLocks noChangeShapeType="1"/>
            </p:cNvSpPr>
            <p:nvPr/>
          </p:nvSpPr>
          <p:spPr bwMode="auto">
            <a:xfrm flipV="1">
              <a:off x="7278689" y="4575175"/>
              <a:ext cx="0" cy="4763"/>
            </a:xfrm>
            <a:prstGeom prst="line">
              <a:avLst/>
            </a:prstGeom>
            <a:noFill/>
            <a:ln w="19050"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48" name="Line 1560"/>
            <p:cNvSpPr>
              <a:spLocks noChangeShapeType="1"/>
            </p:cNvSpPr>
            <p:nvPr/>
          </p:nvSpPr>
          <p:spPr bwMode="auto">
            <a:xfrm flipV="1">
              <a:off x="7278689" y="4572000"/>
              <a:ext cx="0" cy="3175"/>
            </a:xfrm>
            <a:prstGeom prst="line">
              <a:avLst/>
            </a:prstGeom>
            <a:noFill/>
            <a:ln w="19050"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49" name="Line 1561"/>
            <p:cNvSpPr>
              <a:spLocks noChangeShapeType="1"/>
            </p:cNvSpPr>
            <p:nvPr/>
          </p:nvSpPr>
          <p:spPr bwMode="auto">
            <a:xfrm>
              <a:off x="7240589" y="4575175"/>
              <a:ext cx="38100" cy="0"/>
            </a:xfrm>
            <a:prstGeom prst="line">
              <a:avLst/>
            </a:prstGeom>
            <a:noFill/>
            <a:ln w="19050"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50" name="Line 1562"/>
            <p:cNvSpPr>
              <a:spLocks noChangeShapeType="1"/>
            </p:cNvSpPr>
            <p:nvPr/>
          </p:nvSpPr>
          <p:spPr bwMode="auto">
            <a:xfrm>
              <a:off x="7278689" y="4575175"/>
              <a:ext cx="39688" cy="0"/>
            </a:xfrm>
            <a:prstGeom prst="line">
              <a:avLst/>
            </a:prstGeom>
            <a:noFill/>
            <a:ln w="19050"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51" name="Line 1563"/>
            <p:cNvSpPr>
              <a:spLocks noChangeShapeType="1"/>
            </p:cNvSpPr>
            <p:nvPr/>
          </p:nvSpPr>
          <p:spPr bwMode="auto">
            <a:xfrm>
              <a:off x="7272339" y="4575175"/>
              <a:ext cx="6350" cy="0"/>
            </a:xfrm>
            <a:prstGeom prst="line">
              <a:avLst/>
            </a:prstGeom>
            <a:noFill/>
            <a:ln w="9525"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52" name="Line 1564"/>
            <p:cNvSpPr>
              <a:spLocks noChangeShapeType="1"/>
            </p:cNvSpPr>
            <p:nvPr/>
          </p:nvSpPr>
          <p:spPr bwMode="auto">
            <a:xfrm flipV="1">
              <a:off x="7356477" y="4527550"/>
              <a:ext cx="0" cy="4763"/>
            </a:xfrm>
            <a:prstGeom prst="line">
              <a:avLst/>
            </a:prstGeom>
            <a:noFill/>
            <a:ln w="19050"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53" name="Line 1565"/>
            <p:cNvSpPr>
              <a:spLocks noChangeShapeType="1"/>
            </p:cNvSpPr>
            <p:nvPr/>
          </p:nvSpPr>
          <p:spPr bwMode="auto">
            <a:xfrm flipV="1">
              <a:off x="7356477" y="4522788"/>
              <a:ext cx="0" cy="4763"/>
            </a:xfrm>
            <a:prstGeom prst="line">
              <a:avLst/>
            </a:prstGeom>
            <a:noFill/>
            <a:ln w="19050"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54" name="Line 1566"/>
            <p:cNvSpPr>
              <a:spLocks noChangeShapeType="1"/>
            </p:cNvSpPr>
            <p:nvPr/>
          </p:nvSpPr>
          <p:spPr bwMode="auto">
            <a:xfrm>
              <a:off x="7318377" y="4527550"/>
              <a:ext cx="38100" cy="0"/>
            </a:xfrm>
            <a:prstGeom prst="line">
              <a:avLst/>
            </a:prstGeom>
            <a:noFill/>
            <a:ln w="19050"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55" name="Line 1567"/>
            <p:cNvSpPr>
              <a:spLocks noChangeShapeType="1"/>
            </p:cNvSpPr>
            <p:nvPr/>
          </p:nvSpPr>
          <p:spPr bwMode="auto">
            <a:xfrm>
              <a:off x="7356477" y="4527550"/>
              <a:ext cx="39688" cy="0"/>
            </a:xfrm>
            <a:prstGeom prst="line">
              <a:avLst/>
            </a:prstGeom>
            <a:noFill/>
            <a:ln w="19050"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56" name="Line 1568"/>
            <p:cNvSpPr>
              <a:spLocks noChangeShapeType="1"/>
            </p:cNvSpPr>
            <p:nvPr/>
          </p:nvSpPr>
          <p:spPr bwMode="auto">
            <a:xfrm>
              <a:off x="7350127" y="4527550"/>
              <a:ext cx="6350" cy="0"/>
            </a:xfrm>
            <a:prstGeom prst="line">
              <a:avLst/>
            </a:prstGeom>
            <a:noFill/>
            <a:ln w="9525"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57" name="Line 1569"/>
            <p:cNvSpPr>
              <a:spLocks noChangeShapeType="1"/>
            </p:cNvSpPr>
            <p:nvPr/>
          </p:nvSpPr>
          <p:spPr bwMode="auto">
            <a:xfrm flipV="1">
              <a:off x="7435852" y="4521200"/>
              <a:ext cx="0" cy="4763"/>
            </a:xfrm>
            <a:prstGeom prst="line">
              <a:avLst/>
            </a:prstGeom>
            <a:noFill/>
            <a:ln w="19050"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58" name="Line 1570"/>
            <p:cNvSpPr>
              <a:spLocks noChangeShapeType="1"/>
            </p:cNvSpPr>
            <p:nvPr/>
          </p:nvSpPr>
          <p:spPr bwMode="auto">
            <a:xfrm flipV="1">
              <a:off x="7435852" y="4516438"/>
              <a:ext cx="0" cy="4763"/>
            </a:xfrm>
            <a:prstGeom prst="line">
              <a:avLst/>
            </a:prstGeom>
            <a:noFill/>
            <a:ln w="19050"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59" name="Line 1571"/>
            <p:cNvSpPr>
              <a:spLocks noChangeShapeType="1"/>
            </p:cNvSpPr>
            <p:nvPr/>
          </p:nvSpPr>
          <p:spPr bwMode="auto">
            <a:xfrm>
              <a:off x="7396164" y="4521200"/>
              <a:ext cx="39688" cy="0"/>
            </a:xfrm>
            <a:prstGeom prst="line">
              <a:avLst/>
            </a:prstGeom>
            <a:noFill/>
            <a:ln w="19050"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60" name="Line 1572"/>
            <p:cNvSpPr>
              <a:spLocks noChangeShapeType="1"/>
            </p:cNvSpPr>
            <p:nvPr/>
          </p:nvSpPr>
          <p:spPr bwMode="auto">
            <a:xfrm>
              <a:off x="7435852" y="4521200"/>
              <a:ext cx="38100" cy="0"/>
            </a:xfrm>
            <a:prstGeom prst="line">
              <a:avLst/>
            </a:prstGeom>
            <a:noFill/>
            <a:ln w="19050"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61" name="Line 1573"/>
            <p:cNvSpPr>
              <a:spLocks noChangeShapeType="1"/>
            </p:cNvSpPr>
            <p:nvPr/>
          </p:nvSpPr>
          <p:spPr bwMode="auto">
            <a:xfrm>
              <a:off x="7427914" y="4521200"/>
              <a:ext cx="7938" cy="0"/>
            </a:xfrm>
            <a:prstGeom prst="line">
              <a:avLst/>
            </a:prstGeom>
            <a:noFill/>
            <a:ln w="9525"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62" name="Line 1574"/>
            <p:cNvSpPr>
              <a:spLocks noChangeShapeType="1"/>
            </p:cNvSpPr>
            <p:nvPr/>
          </p:nvSpPr>
          <p:spPr bwMode="auto">
            <a:xfrm flipV="1">
              <a:off x="7513639" y="4570413"/>
              <a:ext cx="0" cy="3175"/>
            </a:xfrm>
            <a:prstGeom prst="line">
              <a:avLst/>
            </a:prstGeom>
            <a:noFill/>
            <a:ln w="19050"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63" name="Line 1575"/>
            <p:cNvSpPr>
              <a:spLocks noChangeShapeType="1"/>
            </p:cNvSpPr>
            <p:nvPr/>
          </p:nvSpPr>
          <p:spPr bwMode="auto">
            <a:xfrm flipV="1">
              <a:off x="7513639" y="4565650"/>
              <a:ext cx="0" cy="4763"/>
            </a:xfrm>
            <a:prstGeom prst="line">
              <a:avLst/>
            </a:prstGeom>
            <a:noFill/>
            <a:ln w="19050"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64" name="Line 1576"/>
            <p:cNvSpPr>
              <a:spLocks noChangeShapeType="1"/>
            </p:cNvSpPr>
            <p:nvPr/>
          </p:nvSpPr>
          <p:spPr bwMode="auto">
            <a:xfrm>
              <a:off x="7473952" y="4570413"/>
              <a:ext cx="39688" cy="0"/>
            </a:xfrm>
            <a:prstGeom prst="line">
              <a:avLst/>
            </a:prstGeom>
            <a:noFill/>
            <a:ln w="19050"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65" name="Line 1577"/>
            <p:cNvSpPr>
              <a:spLocks noChangeShapeType="1"/>
            </p:cNvSpPr>
            <p:nvPr/>
          </p:nvSpPr>
          <p:spPr bwMode="auto">
            <a:xfrm>
              <a:off x="7513639" y="4570413"/>
              <a:ext cx="38100" cy="0"/>
            </a:xfrm>
            <a:prstGeom prst="line">
              <a:avLst/>
            </a:prstGeom>
            <a:noFill/>
            <a:ln w="19050"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66" name="Line 1578"/>
            <p:cNvSpPr>
              <a:spLocks noChangeShapeType="1"/>
            </p:cNvSpPr>
            <p:nvPr/>
          </p:nvSpPr>
          <p:spPr bwMode="auto">
            <a:xfrm>
              <a:off x="7507289" y="4570413"/>
              <a:ext cx="6350" cy="0"/>
            </a:xfrm>
            <a:prstGeom prst="line">
              <a:avLst/>
            </a:prstGeom>
            <a:noFill/>
            <a:ln w="9525"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67" name="Line 1579"/>
            <p:cNvSpPr>
              <a:spLocks noChangeShapeType="1"/>
            </p:cNvSpPr>
            <p:nvPr/>
          </p:nvSpPr>
          <p:spPr bwMode="auto">
            <a:xfrm flipV="1">
              <a:off x="7591427" y="4621213"/>
              <a:ext cx="0" cy="3175"/>
            </a:xfrm>
            <a:prstGeom prst="line">
              <a:avLst/>
            </a:prstGeom>
            <a:noFill/>
            <a:ln w="19050"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68" name="Line 1580"/>
            <p:cNvSpPr>
              <a:spLocks noChangeShapeType="1"/>
            </p:cNvSpPr>
            <p:nvPr/>
          </p:nvSpPr>
          <p:spPr bwMode="auto">
            <a:xfrm flipV="1">
              <a:off x="7591427" y="4618038"/>
              <a:ext cx="0" cy="3175"/>
            </a:xfrm>
            <a:prstGeom prst="line">
              <a:avLst/>
            </a:prstGeom>
            <a:noFill/>
            <a:ln w="19050"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69" name="Line 1581"/>
            <p:cNvSpPr>
              <a:spLocks noChangeShapeType="1"/>
            </p:cNvSpPr>
            <p:nvPr/>
          </p:nvSpPr>
          <p:spPr bwMode="auto">
            <a:xfrm>
              <a:off x="7551739" y="4621213"/>
              <a:ext cx="39688" cy="0"/>
            </a:xfrm>
            <a:prstGeom prst="line">
              <a:avLst/>
            </a:prstGeom>
            <a:noFill/>
            <a:ln w="19050"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0" name="Line 1582"/>
            <p:cNvSpPr>
              <a:spLocks noChangeShapeType="1"/>
            </p:cNvSpPr>
            <p:nvPr/>
          </p:nvSpPr>
          <p:spPr bwMode="auto">
            <a:xfrm>
              <a:off x="7591427" y="4621213"/>
              <a:ext cx="39688" cy="0"/>
            </a:xfrm>
            <a:prstGeom prst="line">
              <a:avLst/>
            </a:prstGeom>
            <a:noFill/>
            <a:ln w="19050"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1" name="Line 1583"/>
            <p:cNvSpPr>
              <a:spLocks noChangeShapeType="1"/>
            </p:cNvSpPr>
            <p:nvPr/>
          </p:nvSpPr>
          <p:spPr bwMode="auto">
            <a:xfrm>
              <a:off x="7585077" y="4621213"/>
              <a:ext cx="6350" cy="0"/>
            </a:xfrm>
            <a:prstGeom prst="line">
              <a:avLst/>
            </a:prstGeom>
            <a:noFill/>
            <a:ln w="9525"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2" name="Line 1584"/>
            <p:cNvSpPr>
              <a:spLocks noChangeShapeType="1"/>
            </p:cNvSpPr>
            <p:nvPr/>
          </p:nvSpPr>
          <p:spPr bwMode="auto">
            <a:xfrm flipV="1">
              <a:off x="7669214" y="4664075"/>
              <a:ext cx="0" cy="1588"/>
            </a:xfrm>
            <a:prstGeom prst="line">
              <a:avLst/>
            </a:prstGeom>
            <a:noFill/>
            <a:ln w="19050"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3" name="Line 1585"/>
            <p:cNvSpPr>
              <a:spLocks noChangeShapeType="1"/>
            </p:cNvSpPr>
            <p:nvPr/>
          </p:nvSpPr>
          <p:spPr bwMode="auto">
            <a:xfrm flipV="1">
              <a:off x="7669214" y="4662488"/>
              <a:ext cx="0" cy="1588"/>
            </a:xfrm>
            <a:prstGeom prst="line">
              <a:avLst/>
            </a:prstGeom>
            <a:noFill/>
            <a:ln w="19050"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4" name="Line 1586"/>
            <p:cNvSpPr>
              <a:spLocks noChangeShapeType="1"/>
            </p:cNvSpPr>
            <p:nvPr/>
          </p:nvSpPr>
          <p:spPr bwMode="auto">
            <a:xfrm>
              <a:off x="7631114" y="4664075"/>
              <a:ext cx="38100" cy="0"/>
            </a:xfrm>
            <a:prstGeom prst="line">
              <a:avLst/>
            </a:prstGeom>
            <a:noFill/>
            <a:ln w="19050"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5" name="Line 1587"/>
            <p:cNvSpPr>
              <a:spLocks noChangeShapeType="1"/>
            </p:cNvSpPr>
            <p:nvPr/>
          </p:nvSpPr>
          <p:spPr bwMode="auto">
            <a:xfrm>
              <a:off x="7669214" y="4664075"/>
              <a:ext cx="39688" cy="0"/>
            </a:xfrm>
            <a:prstGeom prst="line">
              <a:avLst/>
            </a:prstGeom>
            <a:noFill/>
            <a:ln w="19050"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6" name="Line 1588"/>
            <p:cNvSpPr>
              <a:spLocks noChangeShapeType="1"/>
            </p:cNvSpPr>
            <p:nvPr/>
          </p:nvSpPr>
          <p:spPr bwMode="auto">
            <a:xfrm>
              <a:off x="7662864" y="4664075"/>
              <a:ext cx="6350" cy="0"/>
            </a:xfrm>
            <a:prstGeom prst="line">
              <a:avLst/>
            </a:prstGeom>
            <a:noFill/>
            <a:ln w="9525"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7" name="Line 1589"/>
            <p:cNvSpPr>
              <a:spLocks noChangeShapeType="1"/>
            </p:cNvSpPr>
            <p:nvPr/>
          </p:nvSpPr>
          <p:spPr bwMode="auto">
            <a:xfrm>
              <a:off x="7747002" y="4676775"/>
              <a:ext cx="0" cy="0"/>
            </a:xfrm>
            <a:prstGeom prst="line">
              <a:avLst/>
            </a:prstGeom>
            <a:noFill/>
            <a:ln w="19050"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8" name="Line 1590"/>
            <p:cNvSpPr>
              <a:spLocks noChangeShapeType="1"/>
            </p:cNvSpPr>
            <p:nvPr/>
          </p:nvSpPr>
          <p:spPr bwMode="auto">
            <a:xfrm>
              <a:off x="7747002" y="4676775"/>
              <a:ext cx="0" cy="0"/>
            </a:xfrm>
            <a:prstGeom prst="line">
              <a:avLst/>
            </a:prstGeom>
            <a:noFill/>
            <a:ln w="19050"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9" name="Line 1591"/>
            <p:cNvSpPr>
              <a:spLocks noChangeShapeType="1"/>
            </p:cNvSpPr>
            <p:nvPr/>
          </p:nvSpPr>
          <p:spPr bwMode="auto">
            <a:xfrm>
              <a:off x="7708902" y="4676775"/>
              <a:ext cx="38100" cy="0"/>
            </a:xfrm>
            <a:prstGeom prst="line">
              <a:avLst/>
            </a:prstGeom>
            <a:noFill/>
            <a:ln w="19050"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80" name="Line 1592"/>
            <p:cNvSpPr>
              <a:spLocks noChangeShapeType="1"/>
            </p:cNvSpPr>
            <p:nvPr/>
          </p:nvSpPr>
          <p:spPr bwMode="auto">
            <a:xfrm>
              <a:off x="7747002" y="4676775"/>
              <a:ext cx="39688" cy="0"/>
            </a:xfrm>
            <a:prstGeom prst="line">
              <a:avLst/>
            </a:prstGeom>
            <a:noFill/>
            <a:ln w="19050"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81" name="Line 1593"/>
            <p:cNvSpPr>
              <a:spLocks noChangeShapeType="1"/>
            </p:cNvSpPr>
            <p:nvPr/>
          </p:nvSpPr>
          <p:spPr bwMode="auto">
            <a:xfrm>
              <a:off x="7740652" y="4676775"/>
              <a:ext cx="6350" cy="0"/>
            </a:xfrm>
            <a:prstGeom prst="line">
              <a:avLst/>
            </a:prstGeom>
            <a:noFill/>
            <a:ln w="9525"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82" name="Line 1594"/>
            <p:cNvSpPr>
              <a:spLocks noChangeShapeType="1"/>
            </p:cNvSpPr>
            <p:nvPr/>
          </p:nvSpPr>
          <p:spPr bwMode="auto">
            <a:xfrm>
              <a:off x="7818439" y="4676775"/>
              <a:ext cx="6350" cy="0"/>
            </a:xfrm>
            <a:prstGeom prst="line">
              <a:avLst/>
            </a:prstGeom>
            <a:noFill/>
            <a:ln w="9525"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83" name="Line 1595"/>
            <p:cNvSpPr>
              <a:spLocks noChangeShapeType="1"/>
            </p:cNvSpPr>
            <p:nvPr/>
          </p:nvSpPr>
          <p:spPr bwMode="auto">
            <a:xfrm>
              <a:off x="7896227" y="4676775"/>
              <a:ext cx="7938" cy="0"/>
            </a:xfrm>
            <a:prstGeom prst="line">
              <a:avLst/>
            </a:prstGeom>
            <a:noFill/>
            <a:ln w="9525"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84" name="Line 1596"/>
            <p:cNvSpPr>
              <a:spLocks noChangeShapeType="1"/>
            </p:cNvSpPr>
            <p:nvPr/>
          </p:nvSpPr>
          <p:spPr bwMode="auto">
            <a:xfrm>
              <a:off x="7975602" y="4676775"/>
              <a:ext cx="6350" cy="0"/>
            </a:xfrm>
            <a:prstGeom prst="line">
              <a:avLst/>
            </a:prstGeom>
            <a:noFill/>
            <a:ln w="9525"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85" name="Line 1597"/>
            <p:cNvSpPr>
              <a:spLocks noChangeShapeType="1"/>
            </p:cNvSpPr>
            <p:nvPr/>
          </p:nvSpPr>
          <p:spPr bwMode="auto">
            <a:xfrm>
              <a:off x="8053389" y="4676775"/>
              <a:ext cx="6350" cy="0"/>
            </a:xfrm>
            <a:prstGeom prst="line">
              <a:avLst/>
            </a:prstGeom>
            <a:noFill/>
            <a:ln w="9525"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86" name="Line 1598"/>
            <p:cNvSpPr>
              <a:spLocks noChangeShapeType="1"/>
            </p:cNvSpPr>
            <p:nvPr/>
          </p:nvSpPr>
          <p:spPr bwMode="auto">
            <a:xfrm>
              <a:off x="8131177" y="4676775"/>
              <a:ext cx="6350" cy="0"/>
            </a:xfrm>
            <a:prstGeom prst="line">
              <a:avLst/>
            </a:prstGeom>
            <a:noFill/>
            <a:ln w="9525"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19" name="Rectangle 1617"/>
                <p:cNvSpPr>
                  <a:spLocks noChangeArrowheads="1"/>
                </p:cNvSpPr>
                <p:nvPr/>
              </p:nvSpPr>
              <p:spPr bwMode="auto">
                <a:xfrm>
                  <a:off x="7425790" y="3243263"/>
                  <a:ext cx="1346138" cy="224870"/>
                </a:xfrm>
                <a:prstGeom prst="rect">
                  <a:avLst/>
                </a:prstGeom>
                <a:solidFill>
                  <a:schemeClr val="bg1"/>
                </a:solidFill>
                <a:ln>
                  <a:noFill/>
                </a:ln>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35FF00"/>
                      </a:solidFill>
                      <a:effectLst/>
                      <a:latin typeface="Times New Roman" pitchFamily="18" charset="0"/>
                      <a:cs typeface="Arial" pitchFamily="34" charset="0"/>
                    </a:rPr>
                    <a:t> </a:t>
                  </a:r>
                  <a14:m>
                    <m:oMath xmlns:m="http://schemas.openxmlformats.org/officeDocument/2006/math">
                      <m:sSub>
                        <m:sSubPr>
                          <m:ctrlPr>
                            <a:rPr kumimoji="0" lang="en-US" altLang="en-US" sz="1400" b="0" i="1" u="none" strike="noStrike" cap="none" normalizeH="0" baseline="0" dirty="0" smtClean="0">
                              <a:ln>
                                <a:noFill/>
                              </a:ln>
                              <a:solidFill>
                                <a:srgbClr val="35FF00"/>
                              </a:solidFill>
                              <a:effectLst/>
                              <a:latin typeface="Cambria Math" panose="02040503050406030204" pitchFamily="18" charset="0"/>
                              <a:cs typeface="Arial" pitchFamily="34" charset="0"/>
                            </a:rPr>
                          </m:ctrlPr>
                        </m:sSubPr>
                        <m:e>
                          <m:r>
                            <a:rPr kumimoji="0" lang="en-US" altLang="en-US" sz="1400" b="0" i="1" u="none" strike="noStrike" cap="none" normalizeH="0" baseline="0" dirty="0" smtClean="0">
                              <a:ln>
                                <a:noFill/>
                              </a:ln>
                              <a:solidFill>
                                <a:srgbClr val="35FF00"/>
                              </a:solidFill>
                              <a:effectLst/>
                              <a:latin typeface="Cambria Math"/>
                              <a:cs typeface="Arial" pitchFamily="34" charset="0"/>
                            </a:rPr>
                            <m:t>𝐸</m:t>
                          </m:r>
                        </m:e>
                        <m:sub>
                          <m:r>
                            <a:rPr kumimoji="0" lang="en-US" altLang="en-US" sz="1400" b="0" i="1" u="none" strike="noStrike" cap="none" normalizeH="0" baseline="0" dirty="0" smtClean="0">
                              <a:ln>
                                <a:noFill/>
                              </a:ln>
                              <a:solidFill>
                                <a:srgbClr val="35FF00"/>
                              </a:solidFill>
                              <a:effectLst/>
                              <a:latin typeface="Cambria Math"/>
                              <a:cs typeface="Arial" pitchFamily="34" charset="0"/>
                            </a:rPr>
                            <m:t>𝑒</m:t>
                          </m:r>
                          <m:r>
                            <a:rPr kumimoji="0" lang="en-US" altLang="en-US" sz="1400" b="0" i="1" u="none" strike="noStrike" cap="none" normalizeH="0" baseline="0" dirty="0" smtClean="0">
                              <a:ln>
                                <a:noFill/>
                              </a:ln>
                              <a:solidFill>
                                <a:srgbClr val="35FF00"/>
                              </a:solidFill>
                              <a:effectLst/>
                              <a:latin typeface="Cambria Math"/>
                              <a:cs typeface="Arial" pitchFamily="34" charset="0"/>
                            </a:rPr>
                            <m:t>,</m:t>
                          </m:r>
                          <m:r>
                            <a:rPr kumimoji="0" lang="en-US" altLang="en-US" sz="1400" b="0" i="1" u="none" strike="noStrike" cap="none" normalizeH="0" baseline="0" dirty="0" smtClean="0">
                              <a:ln>
                                <a:noFill/>
                              </a:ln>
                              <a:solidFill>
                                <a:srgbClr val="35FF00"/>
                              </a:solidFill>
                              <a:effectLst/>
                              <a:latin typeface="Cambria Math"/>
                              <a:cs typeface="Arial" pitchFamily="34" charset="0"/>
                            </a:rPr>
                            <m:t>𝑘𝑖𝑛</m:t>
                          </m:r>
                        </m:sub>
                      </m:sSub>
                      <m:r>
                        <a:rPr kumimoji="0" lang="en-US" altLang="en-US" sz="1400" b="0" i="1" u="none" strike="noStrike" cap="none" normalizeH="0" baseline="0" dirty="0" smtClean="0">
                          <a:ln>
                            <a:noFill/>
                          </a:ln>
                          <a:solidFill>
                            <a:srgbClr val="35FF00"/>
                          </a:solidFill>
                          <a:effectLst/>
                          <a:latin typeface="Cambria Math"/>
                          <a:cs typeface="Arial" pitchFamily="34" charset="0"/>
                        </a:rPr>
                        <m:t>=450</m:t>
                      </m:r>
                    </m:oMath>
                  </a14:m>
                  <a:r>
                    <a:rPr kumimoji="0" lang="en-US" altLang="en-US" sz="1400" b="0" i="0" u="none" strike="noStrike" cap="none" normalizeH="0" baseline="0" dirty="0">
                      <a:ln>
                        <a:noFill/>
                      </a:ln>
                      <a:solidFill>
                        <a:srgbClr val="35FF00"/>
                      </a:solidFill>
                      <a:effectLst/>
                      <a:latin typeface="Times New Roman" pitchFamily="18" charset="0"/>
                      <a:cs typeface="Arial" pitchFamily="34" charset="0"/>
                    </a:rPr>
                    <a:t> </a:t>
                  </a:r>
                  <a:r>
                    <a:rPr kumimoji="0" lang="en-US" altLang="en-US" sz="1400" b="0" i="0" u="none" strike="noStrike" cap="none" normalizeH="0" baseline="0" dirty="0" err="1">
                      <a:ln>
                        <a:noFill/>
                      </a:ln>
                      <a:solidFill>
                        <a:srgbClr val="35FF00"/>
                      </a:solidFill>
                      <a:effectLst/>
                      <a:latin typeface="Times New Roman" pitchFamily="18" charset="0"/>
                      <a:cs typeface="Arial" pitchFamily="34" charset="0"/>
                    </a:rPr>
                    <a:t>keV</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mc:Choice>
          <mc:Fallback xmlns="">
            <p:sp>
              <p:nvSpPr>
                <p:cNvPr id="19" name="Rectangle 1617"/>
                <p:cNvSpPr>
                  <a:spLocks noRot="1" noChangeAspect="1" noMove="1" noResize="1" noEditPoints="1" noAdjustHandles="1" noChangeArrowheads="1" noChangeShapeType="1" noTextEdit="1"/>
                </p:cNvSpPr>
                <p:nvPr/>
              </p:nvSpPr>
              <p:spPr bwMode="auto">
                <a:xfrm>
                  <a:off x="7425790" y="3243263"/>
                  <a:ext cx="1346138" cy="224870"/>
                </a:xfrm>
                <a:prstGeom prst="rect">
                  <a:avLst/>
                </a:prstGeom>
                <a:blipFill rotWithShape="1">
                  <a:blip r:embed="rId17"/>
                  <a:stretch>
                    <a:fillRect l="-905" t="-21622" r="-7240" b="-43243"/>
                  </a:stretch>
                </a:blipFill>
                <a:ln>
                  <a:noFill/>
                </a:ln>
              </p:spPr>
              <p:txBody>
                <a:bodyPr/>
                <a:lstStyle/>
                <a:p>
                  <a:r>
                    <a:rPr lang="en-US">
                      <a:noFill/>
                    </a:rPr>
                    <a:t> </a:t>
                  </a:r>
                </a:p>
              </p:txBody>
            </p:sp>
          </mc:Fallback>
        </mc:AlternateContent>
        <p:sp>
          <p:nvSpPr>
            <p:cNvPr id="2861" name="Line 1634"/>
            <p:cNvSpPr>
              <a:spLocks noChangeShapeType="1"/>
            </p:cNvSpPr>
            <p:nvPr/>
          </p:nvSpPr>
          <p:spPr bwMode="auto">
            <a:xfrm flipH="1">
              <a:off x="7669213" y="4510088"/>
              <a:ext cx="138112" cy="122238"/>
            </a:xfrm>
            <a:prstGeom prst="line">
              <a:avLst/>
            </a:prstGeom>
            <a:noFill/>
            <a:ln w="9525" cap="flat">
              <a:solidFill>
                <a:srgbClr val="FF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4600" name="Rectangle 1617"/>
                <p:cNvSpPr>
                  <a:spLocks noChangeArrowheads="1"/>
                </p:cNvSpPr>
                <p:nvPr/>
              </p:nvSpPr>
              <p:spPr bwMode="auto">
                <a:xfrm>
                  <a:off x="7209766" y="2709500"/>
                  <a:ext cx="1346138" cy="224870"/>
                </a:xfrm>
                <a:prstGeom prst="rect">
                  <a:avLst/>
                </a:prstGeom>
                <a:solidFill>
                  <a:schemeClr val="bg1"/>
                </a:solidFill>
                <a:ln>
                  <a:noFill/>
                </a:ln>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FF0000"/>
                      </a:solidFill>
                      <a:effectLst/>
                      <a:latin typeface="Times New Roman" pitchFamily="18" charset="0"/>
                      <a:cs typeface="Arial" pitchFamily="34" charset="0"/>
                    </a:rPr>
                    <a:t> </a:t>
                  </a:r>
                  <a14:m>
                    <m:oMath xmlns:m="http://schemas.openxmlformats.org/officeDocument/2006/math">
                      <m:sSub>
                        <m:sSubPr>
                          <m:ctrlPr>
                            <a:rPr kumimoji="0" lang="en-US" altLang="en-US" sz="1400" b="0" i="1" u="none" strike="noStrike" cap="none" normalizeH="0" baseline="0" dirty="0" smtClean="0">
                              <a:ln>
                                <a:noFill/>
                              </a:ln>
                              <a:solidFill>
                                <a:srgbClr val="FF0000"/>
                              </a:solidFill>
                              <a:effectLst/>
                              <a:latin typeface="Cambria Math" panose="02040503050406030204" pitchFamily="18" charset="0"/>
                              <a:cs typeface="Arial" pitchFamily="34" charset="0"/>
                            </a:rPr>
                          </m:ctrlPr>
                        </m:sSubPr>
                        <m:e>
                          <m:r>
                            <a:rPr kumimoji="0" lang="en-US" altLang="en-US" sz="1400" b="0" i="1" u="none" strike="noStrike" cap="none" normalizeH="0" baseline="0" dirty="0" smtClean="0">
                              <a:ln>
                                <a:noFill/>
                              </a:ln>
                              <a:solidFill>
                                <a:srgbClr val="FF0000"/>
                              </a:solidFill>
                              <a:effectLst/>
                              <a:latin typeface="Cambria Math"/>
                              <a:cs typeface="Arial" pitchFamily="34" charset="0"/>
                            </a:rPr>
                            <m:t>𝐸</m:t>
                          </m:r>
                        </m:e>
                        <m:sub>
                          <m:r>
                            <a:rPr kumimoji="0" lang="en-US" altLang="en-US" sz="1400" b="0" i="1" u="none" strike="noStrike" cap="none" normalizeH="0" baseline="0" dirty="0" smtClean="0">
                              <a:ln>
                                <a:noFill/>
                              </a:ln>
                              <a:solidFill>
                                <a:srgbClr val="FF0000"/>
                              </a:solidFill>
                              <a:effectLst/>
                              <a:latin typeface="Cambria Math"/>
                              <a:cs typeface="Arial" pitchFamily="34" charset="0"/>
                            </a:rPr>
                            <m:t>𝑒</m:t>
                          </m:r>
                          <m:r>
                            <a:rPr kumimoji="0" lang="en-US" altLang="en-US" sz="1400" b="0" i="1" u="none" strike="noStrike" cap="none" normalizeH="0" baseline="0" dirty="0" smtClean="0">
                              <a:ln>
                                <a:noFill/>
                              </a:ln>
                              <a:solidFill>
                                <a:srgbClr val="FF0000"/>
                              </a:solidFill>
                              <a:effectLst/>
                              <a:latin typeface="Cambria Math"/>
                              <a:cs typeface="Arial" pitchFamily="34" charset="0"/>
                            </a:rPr>
                            <m:t>,</m:t>
                          </m:r>
                          <m:r>
                            <a:rPr kumimoji="0" lang="en-US" altLang="en-US" sz="1400" b="0" i="1" u="none" strike="noStrike" cap="none" normalizeH="0" baseline="0" dirty="0" smtClean="0">
                              <a:ln>
                                <a:noFill/>
                              </a:ln>
                              <a:solidFill>
                                <a:srgbClr val="FF0000"/>
                              </a:solidFill>
                              <a:effectLst/>
                              <a:latin typeface="Cambria Math"/>
                              <a:cs typeface="Arial" pitchFamily="34" charset="0"/>
                            </a:rPr>
                            <m:t>𝑘𝑖𝑛</m:t>
                          </m:r>
                        </m:sub>
                      </m:sSub>
                      <m:r>
                        <a:rPr kumimoji="0" lang="en-US" altLang="en-US" sz="1400" b="0" i="1" u="none" strike="noStrike" cap="none" normalizeH="0" baseline="0" dirty="0" smtClean="0">
                          <a:ln>
                            <a:noFill/>
                          </a:ln>
                          <a:solidFill>
                            <a:srgbClr val="FF0000"/>
                          </a:solidFill>
                          <a:effectLst/>
                          <a:latin typeface="Cambria Math"/>
                          <a:cs typeface="Arial" pitchFamily="34" charset="0"/>
                        </a:rPr>
                        <m:t>=300</m:t>
                      </m:r>
                    </m:oMath>
                  </a14:m>
                  <a:r>
                    <a:rPr kumimoji="0" lang="en-US" altLang="en-US" sz="1400" b="0" i="0" u="none" strike="noStrike" cap="none" normalizeH="0" baseline="0" dirty="0">
                      <a:ln>
                        <a:noFill/>
                      </a:ln>
                      <a:solidFill>
                        <a:srgbClr val="FF0000"/>
                      </a:solidFill>
                      <a:effectLst/>
                      <a:latin typeface="Times New Roman" pitchFamily="18" charset="0"/>
                      <a:cs typeface="Arial" pitchFamily="34" charset="0"/>
                    </a:rPr>
                    <a:t> </a:t>
                  </a:r>
                  <a:r>
                    <a:rPr kumimoji="0" lang="en-US" altLang="en-US" sz="1400" b="0" i="0" u="none" strike="noStrike" cap="none" normalizeH="0" baseline="0" dirty="0" err="1">
                      <a:ln>
                        <a:noFill/>
                      </a:ln>
                      <a:solidFill>
                        <a:srgbClr val="FF0000"/>
                      </a:solidFill>
                      <a:effectLst/>
                      <a:latin typeface="Times New Roman" pitchFamily="18" charset="0"/>
                      <a:cs typeface="Arial" pitchFamily="34" charset="0"/>
                    </a:rPr>
                    <a:t>keV</a:t>
                  </a:r>
                  <a:endParaRPr kumimoji="0" lang="en-US" altLang="en-US" sz="1800" b="0" i="0" u="none" strike="noStrike" cap="none" normalizeH="0" baseline="0" dirty="0">
                    <a:ln>
                      <a:noFill/>
                    </a:ln>
                    <a:solidFill>
                      <a:srgbClr val="FF0000"/>
                    </a:solidFill>
                    <a:effectLst/>
                    <a:latin typeface="Arial" pitchFamily="34" charset="0"/>
                    <a:cs typeface="Arial" pitchFamily="34" charset="0"/>
                  </a:endParaRPr>
                </a:p>
              </p:txBody>
            </p:sp>
          </mc:Choice>
          <mc:Fallback xmlns="">
            <p:sp>
              <p:nvSpPr>
                <p:cNvPr id="4600" name="Rectangle 1617"/>
                <p:cNvSpPr>
                  <a:spLocks noRot="1" noChangeAspect="1" noMove="1" noResize="1" noEditPoints="1" noAdjustHandles="1" noChangeArrowheads="1" noChangeShapeType="1" noTextEdit="1"/>
                </p:cNvSpPr>
                <p:nvPr/>
              </p:nvSpPr>
              <p:spPr bwMode="auto">
                <a:xfrm>
                  <a:off x="7209766" y="2709500"/>
                  <a:ext cx="1346138" cy="224870"/>
                </a:xfrm>
                <a:prstGeom prst="rect">
                  <a:avLst/>
                </a:prstGeom>
                <a:blipFill rotWithShape="1">
                  <a:blip r:embed="rId18"/>
                  <a:stretch>
                    <a:fillRect l="-1357" t="-21622" r="-6787" b="-43243"/>
                  </a:stretch>
                </a:blipFill>
                <a:ln>
                  <a:noFill/>
                </a:ln>
              </p:spPr>
              <p:txBody>
                <a:bodyPr/>
                <a:lstStyle/>
                <a:p>
                  <a:r>
                    <a:rPr lang="en-US">
                      <a:noFill/>
                    </a:rPr>
                    <a:t> </a:t>
                  </a:r>
                </a:p>
              </p:txBody>
            </p:sp>
          </mc:Fallback>
        </mc:AlternateContent>
        <p:sp>
          <p:nvSpPr>
            <p:cNvPr id="2858" name="Line 1631"/>
            <p:cNvSpPr>
              <a:spLocks noChangeShapeType="1"/>
            </p:cNvSpPr>
            <p:nvPr/>
          </p:nvSpPr>
          <p:spPr bwMode="auto">
            <a:xfrm flipH="1">
              <a:off x="7104063" y="2805113"/>
              <a:ext cx="131762" cy="147638"/>
            </a:xfrm>
            <a:prstGeom prst="line">
              <a:avLst/>
            </a:prstGeom>
            <a:noFill/>
            <a:ln w="9525" cap="flat">
              <a:solidFill>
                <a:srgbClr val="EE192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59" name="Line 1632"/>
            <p:cNvSpPr>
              <a:spLocks noChangeShapeType="1"/>
            </p:cNvSpPr>
            <p:nvPr/>
          </p:nvSpPr>
          <p:spPr bwMode="auto">
            <a:xfrm flipH="1">
              <a:off x="7292974" y="3360738"/>
              <a:ext cx="180977" cy="147638"/>
            </a:xfrm>
            <a:prstGeom prst="line">
              <a:avLst/>
            </a:prstGeom>
            <a:noFill/>
            <a:ln w="9525" cap="flat">
              <a:solidFill>
                <a:srgbClr val="35FF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4601" name="Rectangle 1617"/>
                <p:cNvSpPr>
                  <a:spLocks noChangeArrowheads="1"/>
                </p:cNvSpPr>
                <p:nvPr/>
              </p:nvSpPr>
              <p:spPr bwMode="auto">
                <a:xfrm>
                  <a:off x="6989408" y="2489142"/>
                  <a:ext cx="1346138" cy="224870"/>
                </a:xfrm>
                <a:prstGeom prst="rect">
                  <a:avLst/>
                </a:prstGeom>
                <a:solidFill>
                  <a:schemeClr val="bg1"/>
                </a:solidFill>
                <a:ln>
                  <a:noFill/>
                </a:ln>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FF0000"/>
                      </a:solidFill>
                      <a:effectLst/>
                      <a:latin typeface="Times New Roman" pitchFamily="18" charset="0"/>
                      <a:cs typeface="Arial" pitchFamily="34" charset="0"/>
                    </a:rPr>
                    <a:t> </a:t>
                  </a:r>
                  <a14:m>
                    <m:oMath xmlns:m="http://schemas.openxmlformats.org/officeDocument/2006/math">
                      <m:sSub>
                        <m:sSubPr>
                          <m:ctrlPr>
                            <a:rPr kumimoji="0" lang="en-US" altLang="en-US" sz="1400" b="0" i="1" u="none" strike="noStrike" cap="none" normalizeH="0" baseline="0" dirty="0" smtClean="0">
                              <a:ln>
                                <a:noFill/>
                              </a:ln>
                              <a:solidFill>
                                <a:schemeClr val="tx1"/>
                              </a:solidFill>
                              <a:effectLst/>
                              <a:latin typeface="Cambria Math" panose="02040503050406030204" pitchFamily="18" charset="0"/>
                              <a:cs typeface="Arial" pitchFamily="34" charset="0"/>
                            </a:rPr>
                          </m:ctrlPr>
                        </m:sSubPr>
                        <m:e>
                          <m:r>
                            <a:rPr kumimoji="0" lang="en-US" altLang="en-US" sz="1400" b="0" i="1" u="none" strike="noStrike" cap="none" normalizeH="0" baseline="0" dirty="0" smtClean="0">
                              <a:ln>
                                <a:noFill/>
                              </a:ln>
                              <a:solidFill>
                                <a:schemeClr val="tx1"/>
                              </a:solidFill>
                              <a:effectLst/>
                              <a:latin typeface="Cambria Math"/>
                              <a:cs typeface="Arial" pitchFamily="34" charset="0"/>
                            </a:rPr>
                            <m:t>𝐸</m:t>
                          </m:r>
                        </m:e>
                        <m:sub>
                          <m:r>
                            <a:rPr kumimoji="0" lang="en-US" altLang="en-US" sz="1400" b="0" i="1" u="none" strike="noStrike" cap="none" normalizeH="0" baseline="0" dirty="0" smtClean="0">
                              <a:ln>
                                <a:noFill/>
                              </a:ln>
                              <a:solidFill>
                                <a:schemeClr val="tx1"/>
                              </a:solidFill>
                              <a:effectLst/>
                              <a:latin typeface="Cambria Math"/>
                              <a:cs typeface="Arial" pitchFamily="34" charset="0"/>
                            </a:rPr>
                            <m:t>𝑒</m:t>
                          </m:r>
                          <m:r>
                            <a:rPr kumimoji="0" lang="en-US" altLang="en-US" sz="1400" b="0" i="1" u="none" strike="noStrike" cap="none" normalizeH="0" baseline="0" dirty="0" smtClean="0">
                              <a:ln>
                                <a:noFill/>
                              </a:ln>
                              <a:solidFill>
                                <a:schemeClr val="tx1"/>
                              </a:solidFill>
                              <a:effectLst/>
                              <a:latin typeface="Cambria Math"/>
                              <a:cs typeface="Arial" pitchFamily="34" charset="0"/>
                            </a:rPr>
                            <m:t>,</m:t>
                          </m:r>
                          <m:r>
                            <a:rPr kumimoji="0" lang="en-US" altLang="en-US" sz="1400" b="0" i="1" u="none" strike="noStrike" cap="none" normalizeH="0" baseline="0" dirty="0" smtClean="0">
                              <a:ln>
                                <a:noFill/>
                              </a:ln>
                              <a:solidFill>
                                <a:schemeClr val="tx1"/>
                              </a:solidFill>
                              <a:effectLst/>
                              <a:latin typeface="Cambria Math"/>
                              <a:cs typeface="Arial" pitchFamily="34" charset="0"/>
                            </a:rPr>
                            <m:t>𝑘𝑖𝑛</m:t>
                          </m:r>
                        </m:sub>
                      </m:sSub>
                      <m:r>
                        <a:rPr kumimoji="0" lang="en-US" altLang="en-US" sz="1400" b="0" i="1" u="none" strike="noStrike" cap="none" normalizeH="0" baseline="0" dirty="0" smtClean="0">
                          <a:ln>
                            <a:noFill/>
                          </a:ln>
                          <a:solidFill>
                            <a:schemeClr val="tx1"/>
                          </a:solidFill>
                          <a:effectLst/>
                          <a:latin typeface="Cambria Math"/>
                          <a:cs typeface="Arial" pitchFamily="34" charset="0"/>
                        </a:rPr>
                        <m:t>=150</m:t>
                      </m:r>
                    </m:oMath>
                  </a14:m>
                  <a:r>
                    <a:rPr kumimoji="0" lang="en-US" altLang="en-US" sz="1400" b="0" i="0" u="none" strike="noStrike" cap="none" normalizeH="0" baseline="0" dirty="0">
                      <a:ln>
                        <a:noFill/>
                      </a:ln>
                      <a:solidFill>
                        <a:schemeClr val="tx1"/>
                      </a:solidFill>
                      <a:effectLst/>
                      <a:latin typeface="Times New Roman" pitchFamily="18" charset="0"/>
                      <a:cs typeface="Arial" pitchFamily="34" charset="0"/>
                    </a:rPr>
                    <a:t> </a:t>
                  </a:r>
                  <a:r>
                    <a:rPr kumimoji="0" lang="en-US" altLang="en-US" sz="1400" b="0" i="0" u="none" strike="noStrike" cap="none" normalizeH="0" baseline="0" dirty="0" err="1">
                      <a:ln>
                        <a:noFill/>
                      </a:ln>
                      <a:solidFill>
                        <a:schemeClr val="tx1"/>
                      </a:solidFill>
                      <a:effectLst/>
                      <a:latin typeface="Times New Roman" pitchFamily="18" charset="0"/>
                      <a:cs typeface="Arial" pitchFamily="34" charset="0"/>
                    </a:rPr>
                    <a:t>keV</a:t>
                  </a:r>
                  <a:endParaRPr kumimoji="0" lang="en-US" altLang="en-US" sz="1800" b="0" i="0" u="none" strike="noStrike" cap="none" normalizeH="0" baseline="0" dirty="0">
                    <a:ln>
                      <a:noFill/>
                    </a:ln>
                    <a:solidFill>
                      <a:srgbClr val="FF0000"/>
                    </a:solidFill>
                    <a:effectLst/>
                    <a:latin typeface="Arial" pitchFamily="34" charset="0"/>
                    <a:cs typeface="Arial" pitchFamily="34" charset="0"/>
                  </a:endParaRPr>
                </a:p>
              </p:txBody>
            </p:sp>
          </mc:Choice>
          <mc:Fallback xmlns="">
            <p:sp>
              <p:nvSpPr>
                <p:cNvPr id="4601" name="Rectangle 1617"/>
                <p:cNvSpPr>
                  <a:spLocks noRot="1" noChangeAspect="1" noMove="1" noResize="1" noEditPoints="1" noAdjustHandles="1" noChangeArrowheads="1" noChangeShapeType="1" noTextEdit="1"/>
                </p:cNvSpPr>
                <p:nvPr/>
              </p:nvSpPr>
              <p:spPr bwMode="auto">
                <a:xfrm>
                  <a:off x="6989408" y="2489142"/>
                  <a:ext cx="1346138" cy="224870"/>
                </a:xfrm>
                <a:prstGeom prst="rect">
                  <a:avLst/>
                </a:prstGeom>
                <a:blipFill rotWithShape="1">
                  <a:blip r:embed="rId19"/>
                  <a:stretch>
                    <a:fillRect l="-1364" t="-21622" r="-7273" b="-43243"/>
                  </a:stretch>
                </a:blipFill>
                <a:ln>
                  <a:noFill/>
                </a:ln>
              </p:spPr>
              <p:txBody>
                <a:bodyPr/>
                <a:lstStyle/>
                <a:p>
                  <a:r>
                    <a:rPr lang="en-US">
                      <a:noFill/>
                    </a:rPr>
                    <a:t> </a:t>
                  </a:r>
                </a:p>
              </p:txBody>
            </p:sp>
          </mc:Fallback>
        </mc:AlternateContent>
        <p:sp>
          <p:nvSpPr>
            <p:cNvPr id="2857" name="Line 1630"/>
            <p:cNvSpPr>
              <a:spLocks noChangeShapeType="1"/>
            </p:cNvSpPr>
            <p:nvPr/>
          </p:nvSpPr>
          <p:spPr bwMode="auto">
            <a:xfrm flipH="1">
              <a:off x="6746875" y="2579688"/>
              <a:ext cx="261937" cy="147638"/>
            </a:xfrm>
            <a:prstGeom prst="line">
              <a:avLst/>
            </a:prstGeom>
            <a:noFill/>
            <a:ln w="9525" cap="flat">
              <a:solidFill>
                <a:srgbClr val="241F1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4603" name="Rectangle 1617"/>
                <p:cNvSpPr>
                  <a:spLocks noChangeArrowheads="1"/>
                </p:cNvSpPr>
                <p:nvPr/>
              </p:nvSpPr>
              <p:spPr bwMode="auto">
                <a:xfrm>
                  <a:off x="7690358" y="3955659"/>
                  <a:ext cx="1346138" cy="224870"/>
                </a:xfrm>
                <a:prstGeom prst="rect">
                  <a:avLst/>
                </a:prstGeom>
                <a:solidFill>
                  <a:schemeClr val="bg1"/>
                </a:solidFill>
                <a:ln>
                  <a:noFill/>
                </a:ln>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FF"/>
                      </a:solidFill>
                      <a:effectLst/>
                      <a:latin typeface="Times New Roman" pitchFamily="18" charset="0"/>
                      <a:cs typeface="Arial" pitchFamily="34" charset="0"/>
                    </a:rPr>
                    <a:t> </a:t>
                  </a:r>
                  <a14:m>
                    <m:oMath xmlns:m="http://schemas.openxmlformats.org/officeDocument/2006/math">
                      <m:sSub>
                        <m:sSubPr>
                          <m:ctrlPr>
                            <a:rPr kumimoji="0" lang="en-US" altLang="en-US" sz="1400" b="0" i="1" u="none" strike="noStrike" cap="none" normalizeH="0" baseline="0" dirty="0" smtClean="0">
                              <a:ln>
                                <a:noFill/>
                              </a:ln>
                              <a:solidFill>
                                <a:srgbClr val="0000FF"/>
                              </a:solidFill>
                              <a:effectLst/>
                              <a:latin typeface="Cambria Math" panose="02040503050406030204" pitchFamily="18" charset="0"/>
                              <a:cs typeface="Arial" pitchFamily="34" charset="0"/>
                            </a:rPr>
                          </m:ctrlPr>
                        </m:sSubPr>
                        <m:e>
                          <m:r>
                            <a:rPr kumimoji="0" lang="en-US" altLang="en-US" sz="1400" b="0" i="1" u="none" strike="noStrike" cap="none" normalizeH="0" baseline="0" dirty="0" smtClean="0">
                              <a:ln>
                                <a:noFill/>
                              </a:ln>
                              <a:solidFill>
                                <a:srgbClr val="0000FF"/>
                              </a:solidFill>
                              <a:effectLst/>
                              <a:latin typeface="Cambria Math"/>
                              <a:cs typeface="Arial" pitchFamily="34" charset="0"/>
                            </a:rPr>
                            <m:t>𝐸</m:t>
                          </m:r>
                        </m:e>
                        <m:sub>
                          <m:r>
                            <a:rPr kumimoji="0" lang="en-US" altLang="en-US" sz="1400" b="0" i="1" u="none" strike="noStrike" cap="none" normalizeH="0" baseline="0" dirty="0" smtClean="0">
                              <a:ln>
                                <a:noFill/>
                              </a:ln>
                              <a:solidFill>
                                <a:srgbClr val="0000FF"/>
                              </a:solidFill>
                              <a:effectLst/>
                              <a:latin typeface="Cambria Math"/>
                              <a:cs typeface="Arial" pitchFamily="34" charset="0"/>
                            </a:rPr>
                            <m:t>𝑒</m:t>
                          </m:r>
                          <m:r>
                            <a:rPr kumimoji="0" lang="en-US" altLang="en-US" sz="1400" b="0" i="1" u="none" strike="noStrike" cap="none" normalizeH="0" baseline="0" dirty="0" smtClean="0">
                              <a:ln>
                                <a:noFill/>
                              </a:ln>
                              <a:solidFill>
                                <a:srgbClr val="0000FF"/>
                              </a:solidFill>
                              <a:effectLst/>
                              <a:latin typeface="Cambria Math"/>
                              <a:cs typeface="Arial" pitchFamily="34" charset="0"/>
                            </a:rPr>
                            <m:t>,</m:t>
                          </m:r>
                          <m:r>
                            <a:rPr kumimoji="0" lang="en-US" altLang="en-US" sz="1400" b="0" i="1" u="none" strike="noStrike" cap="none" normalizeH="0" baseline="0" dirty="0" smtClean="0">
                              <a:ln>
                                <a:noFill/>
                              </a:ln>
                              <a:solidFill>
                                <a:srgbClr val="0000FF"/>
                              </a:solidFill>
                              <a:effectLst/>
                              <a:latin typeface="Cambria Math"/>
                              <a:cs typeface="Arial" pitchFamily="34" charset="0"/>
                            </a:rPr>
                            <m:t>𝑘𝑖𝑛</m:t>
                          </m:r>
                        </m:sub>
                      </m:sSub>
                      <m:r>
                        <a:rPr kumimoji="0" lang="en-US" altLang="en-US" sz="1400" b="0" i="1" u="none" strike="noStrike" cap="none" normalizeH="0" baseline="0" dirty="0" smtClean="0">
                          <a:ln>
                            <a:noFill/>
                          </a:ln>
                          <a:solidFill>
                            <a:srgbClr val="0000FF"/>
                          </a:solidFill>
                          <a:effectLst/>
                          <a:latin typeface="Cambria Math"/>
                          <a:cs typeface="Arial" pitchFamily="34" charset="0"/>
                        </a:rPr>
                        <m:t>=600</m:t>
                      </m:r>
                    </m:oMath>
                  </a14:m>
                  <a:r>
                    <a:rPr kumimoji="0" lang="en-US" altLang="en-US" sz="1400" b="0" i="0" u="none" strike="noStrike" cap="none" normalizeH="0" baseline="0" dirty="0">
                      <a:ln>
                        <a:noFill/>
                      </a:ln>
                      <a:solidFill>
                        <a:srgbClr val="0000FF"/>
                      </a:solidFill>
                      <a:effectLst/>
                      <a:latin typeface="Times New Roman" pitchFamily="18" charset="0"/>
                      <a:cs typeface="Arial" pitchFamily="34" charset="0"/>
                    </a:rPr>
                    <a:t> </a:t>
                  </a:r>
                  <a:r>
                    <a:rPr kumimoji="0" lang="en-US" altLang="en-US" sz="1400" b="0" i="0" u="none" strike="noStrike" cap="none" normalizeH="0" baseline="0" dirty="0" err="1">
                      <a:ln>
                        <a:noFill/>
                      </a:ln>
                      <a:solidFill>
                        <a:srgbClr val="0000FF"/>
                      </a:solidFill>
                      <a:effectLst/>
                      <a:latin typeface="Times New Roman" pitchFamily="18" charset="0"/>
                      <a:cs typeface="Arial" pitchFamily="34" charset="0"/>
                    </a:rPr>
                    <a:t>keV</a:t>
                  </a:r>
                  <a:endParaRPr kumimoji="0" lang="en-US" altLang="en-US" sz="1800" b="0" i="0" u="none" strike="noStrike" cap="none" normalizeH="0" baseline="0" dirty="0">
                    <a:ln>
                      <a:noFill/>
                    </a:ln>
                    <a:solidFill>
                      <a:srgbClr val="0000FF"/>
                    </a:solidFill>
                    <a:effectLst/>
                    <a:latin typeface="Arial" pitchFamily="34" charset="0"/>
                    <a:cs typeface="Arial" pitchFamily="34" charset="0"/>
                  </a:endParaRPr>
                </a:p>
              </p:txBody>
            </p:sp>
          </mc:Choice>
          <mc:Fallback xmlns="">
            <p:sp>
              <p:nvSpPr>
                <p:cNvPr id="4603" name="Rectangle 1617"/>
                <p:cNvSpPr>
                  <a:spLocks noRot="1" noChangeAspect="1" noMove="1" noResize="1" noEditPoints="1" noAdjustHandles="1" noChangeArrowheads="1" noChangeShapeType="1" noTextEdit="1"/>
                </p:cNvSpPr>
                <p:nvPr/>
              </p:nvSpPr>
              <p:spPr bwMode="auto">
                <a:xfrm>
                  <a:off x="7690358" y="3955659"/>
                  <a:ext cx="1346138" cy="224870"/>
                </a:xfrm>
                <a:prstGeom prst="rect">
                  <a:avLst/>
                </a:prstGeom>
                <a:blipFill rotWithShape="1">
                  <a:blip r:embed="rId20"/>
                  <a:stretch>
                    <a:fillRect l="-1364" t="-24324" r="-7273" b="-40541"/>
                  </a:stretch>
                </a:blipFill>
                <a:ln>
                  <a:noFill/>
                </a:ln>
              </p:spPr>
              <p:txBody>
                <a:bodyPr/>
                <a:lstStyle/>
                <a:p>
                  <a:r>
                    <a:rPr lang="en-US">
                      <a:noFill/>
                    </a:rPr>
                    <a:t> </a:t>
                  </a:r>
                </a:p>
              </p:txBody>
            </p:sp>
          </mc:Fallback>
        </mc:AlternateContent>
        <p:sp>
          <p:nvSpPr>
            <p:cNvPr id="2860" name="Line 1633"/>
            <p:cNvSpPr>
              <a:spLocks noChangeShapeType="1"/>
            </p:cNvSpPr>
            <p:nvPr/>
          </p:nvSpPr>
          <p:spPr bwMode="auto">
            <a:xfrm flipH="1">
              <a:off x="7472363" y="4067175"/>
              <a:ext cx="225425" cy="65088"/>
            </a:xfrm>
            <a:prstGeom prst="line">
              <a:avLst/>
            </a:prstGeom>
            <a:noFill/>
            <a:ln w="9525" cap="flat">
              <a:solidFill>
                <a:srgbClr val="4400E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4604" name="Rectangle 1617"/>
                <p:cNvSpPr>
                  <a:spLocks noChangeArrowheads="1"/>
                </p:cNvSpPr>
                <p:nvPr/>
              </p:nvSpPr>
              <p:spPr bwMode="auto">
                <a:xfrm>
                  <a:off x="7591427" y="4282036"/>
                  <a:ext cx="1346138" cy="224870"/>
                </a:xfrm>
                <a:prstGeom prst="rect">
                  <a:avLst/>
                </a:prstGeom>
                <a:solidFill>
                  <a:schemeClr val="bg1"/>
                </a:solidFill>
                <a:ln>
                  <a:noFill/>
                </a:ln>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FF33CC"/>
                      </a:solidFill>
                      <a:effectLst/>
                      <a:latin typeface="Times New Roman" pitchFamily="18" charset="0"/>
                      <a:cs typeface="Arial" pitchFamily="34" charset="0"/>
                    </a:rPr>
                    <a:t> </a:t>
                  </a:r>
                  <a14:m>
                    <m:oMath xmlns:m="http://schemas.openxmlformats.org/officeDocument/2006/math">
                      <m:sSub>
                        <m:sSubPr>
                          <m:ctrlPr>
                            <a:rPr kumimoji="0" lang="en-US" altLang="en-US" sz="1400" b="0" i="1" u="none" strike="noStrike" cap="none" normalizeH="0" baseline="0" dirty="0" smtClean="0">
                              <a:ln>
                                <a:noFill/>
                              </a:ln>
                              <a:solidFill>
                                <a:srgbClr val="FF33CC"/>
                              </a:solidFill>
                              <a:effectLst/>
                              <a:latin typeface="Cambria Math" panose="02040503050406030204" pitchFamily="18" charset="0"/>
                              <a:cs typeface="Arial" pitchFamily="34" charset="0"/>
                            </a:rPr>
                          </m:ctrlPr>
                        </m:sSubPr>
                        <m:e>
                          <m:r>
                            <a:rPr kumimoji="0" lang="en-US" altLang="en-US" sz="1400" b="0" i="1" u="none" strike="noStrike" cap="none" normalizeH="0" baseline="0" dirty="0" smtClean="0">
                              <a:ln>
                                <a:noFill/>
                              </a:ln>
                              <a:solidFill>
                                <a:srgbClr val="FF33CC"/>
                              </a:solidFill>
                              <a:effectLst/>
                              <a:latin typeface="Cambria Math"/>
                              <a:cs typeface="Arial" pitchFamily="34" charset="0"/>
                            </a:rPr>
                            <m:t>𝐸</m:t>
                          </m:r>
                        </m:e>
                        <m:sub>
                          <m:r>
                            <a:rPr kumimoji="0" lang="en-US" altLang="en-US" sz="1400" b="0" i="1" u="none" strike="noStrike" cap="none" normalizeH="0" baseline="0" dirty="0" smtClean="0">
                              <a:ln>
                                <a:noFill/>
                              </a:ln>
                              <a:solidFill>
                                <a:srgbClr val="FF33CC"/>
                              </a:solidFill>
                              <a:effectLst/>
                              <a:latin typeface="Cambria Math"/>
                              <a:cs typeface="Arial" pitchFamily="34" charset="0"/>
                            </a:rPr>
                            <m:t>𝑒</m:t>
                          </m:r>
                          <m:r>
                            <a:rPr kumimoji="0" lang="en-US" altLang="en-US" sz="1400" b="0" i="1" u="none" strike="noStrike" cap="none" normalizeH="0" baseline="0" dirty="0" smtClean="0">
                              <a:ln>
                                <a:noFill/>
                              </a:ln>
                              <a:solidFill>
                                <a:srgbClr val="FF33CC"/>
                              </a:solidFill>
                              <a:effectLst/>
                              <a:latin typeface="Cambria Math"/>
                              <a:cs typeface="Arial" pitchFamily="34" charset="0"/>
                            </a:rPr>
                            <m:t>,</m:t>
                          </m:r>
                          <m:r>
                            <a:rPr kumimoji="0" lang="en-US" altLang="en-US" sz="1400" b="0" i="1" u="none" strike="noStrike" cap="none" normalizeH="0" baseline="0" dirty="0" smtClean="0">
                              <a:ln>
                                <a:noFill/>
                              </a:ln>
                              <a:solidFill>
                                <a:srgbClr val="FF33CC"/>
                              </a:solidFill>
                              <a:effectLst/>
                              <a:latin typeface="Cambria Math"/>
                              <a:cs typeface="Arial" pitchFamily="34" charset="0"/>
                            </a:rPr>
                            <m:t>𝑘𝑖𝑛</m:t>
                          </m:r>
                        </m:sub>
                      </m:sSub>
                      <m:r>
                        <a:rPr kumimoji="0" lang="en-US" altLang="en-US" sz="1400" b="0" i="1" u="none" strike="noStrike" cap="none" normalizeH="0" baseline="0" dirty="0" smtClean="0">
                          <a:ln>
                            <a:noFill/>
                          </a:ln>
                          <a:solidFill>
                            <a:srgbClr val="FF33CC"/>
                          </a:solidFill>
                          <a:effectLst/>
                          <a:latin typeface="Cambria Math"/>
                          <a:cs typeface="Arial" pitchFamily="34" charset="0"/>
                        </a:rPr>
                        <m:t>=750</m:t>
                      </m:r>
                    </m:oMath>
                  </a14:m>
                  <a:r>
                    <a:rPr kumimoji="0" lang="en-US" altLang="en-US" sz="1400" b="0" i="0" u="none" strike="noStrike" cap="none" normalizeH="0" baseline="0" dirty="0">
                      <a:ln>
                        <a:noFill/>
                      </a:ln>
                      <a:solidFill>
                        <a:srgbClr val="FF33CC"/>
                      </a:solidFill>
                      <a:effectLst/>
                      <a:latin typeface="Times New Roman" pitchFamily="18" charset="0"/>
                      <a:cs typeface="Arial" pitchFamily="34" charset="0"/>
                    </a:rPr>
                    <a:t> </a:t>
                  </a:r>
                  <a:r>
                    <a:rPr kumimoji="0" lang="en-US" altLang="en-US" sz="1400" b="0" i="0" u="none" strike="noStrike" cap="none" normalizeH="0" baseline="0" dirty="0" err="1">
                      <a:ln>
                        <a:noFill/>
                      </a:ln>
                      <a:solidFill>
                        <a:srgbClr val="FF33CC"/>
                      </a:solidFill>
                      <a:effectLst/>
                      <a:latin typeface="Times New Roman" pitchFamily="18" charset="0"/>
                      <a:cs typeface="Arial" pitchFamily="34" charset="0"/>
                    </a:rPr>
                    <a:t>keV</a:t>
                  </a:r>
                  <a:endParaRPr kumimoji="0" lang="en-US" altLang="en-US" sz="1800" b="0" i="0" u="none" strike="noStrike" cap="none" normalizeH="0" baseline="0" dirty="0">
                    <a:ln>
                      <a:noFill/>
                    </a:ln>
                    <a:solidFill>
                      <a:srgbClr val="FF33CC"/>
                    </a:solidFill>
                    <a:effectLst/>
                    <a:latin typeface="Arial" pitchFamily="34" charset="0"/>
                    <a:cs typeface="Arial" pitchFamily="34" charset="0"/>
                  </a:endParaRPr>
                </a:p>
              </p:txBody>
            </p:sp>
          </mc:Choice>
          <mc:Fallback xmlns="">
            <p:sp>
              <p:nvSpPr>
                <p:cNvPr id="4604" name="Rectangle 1617"/>
                <p:cNvSpPr>
                  <a:spLocks noRot="1" noChangeAspect="1" noMove="1" noResize="1" noEditPoints="1" noAdjustHandles="1" noChangeArrowheads="1" noChangeShapeType="1" noTextEdit="1"/>
                </p:cNvSpPr>
                <p:nvPr/>
              </p:nvSpPr>
              <p:spPr bwMode="auto">
                <a:xfrm>
                  <a:off x="7591427" y="4282036"/>
                  <a:ext cx="1346138" cy="224870"/>
                </a:xfrm>
                <a:prstGeom prst="rect">
                  <a:avLst/>
                </a:prstGeom>
                <a:blipFill rotWithShape="1">
                  <a:blip r:embed="rId21"/>
                  <a:stretch>
                    <a:fillRect l="-905" t="-21622" r="-7240" b="-43243"/>
                  </a:stretch>
                </a:blipFill>
                <a:ln>
                  <a:noFill/>
                </a:ln>
              </p:spPr>
              <p:txBody>
                <a:bodyPr/>
                <a:lstStyle/>
                <a:p>
                  <a:r>
                    <a:rPr lang="en-US">
                      <a:noFill/>
                    </a:rPr>
                    <a:t> </a:t>
                  </a:r>
                </a:p>
              </p:txBody>
            </p:sp>
          </mc:Fallback>
        </mc:AlternateContent>
      </p:grpSp>
    </p:spTree>
    <p:extLst>
      <p:ext uri="{BB962C8B-B14F-4D97-AF65-F5344CB8AC3E}">
        <p14:creationId xmlns:p14="http://schemas.microsoft.com/office/powerpoint/2010/main" val="3686901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5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1" grpId="0"/>
      <p:bldP spid="2854" grpId="0"/>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625073E-2255-4AF4-ADFE-06ECBD40AF84}" type="slidenum">
              <a:rPr lang="en-US" smtClean="0"/>
              <a:t>15</a:t>
            </a:fld>
            <a:endParaRPr lang="en-US"/>
          </a:p>
        </p:txBody>
      </p:sp>
      <mc:AlternateContent xmlns:mc="http://schemas.openxmlformats.org/markup-compatibility/2006" xmlns:a14="http://schemas.microsoft.com/office/drawing/2010/main">
        <mc:Choice Requires="a14">
          <p:graphicFrame>
            <p:nvGraphicFramePr>
              <p:cNvPr id="5" name="Group 111"/>
              <p:cNvGraphicFramePr>
                <a:graphicFrameLocks noGrp="1"/>
              </p:cNvGraphicFramePr>
              <p:nvPr>
                <p:extLst>
                  <p:ext uri="{D42A27DB-BD31-4B8C-83A1-F6EECF244321}">
                    <p14:modId xmlns:p14="http://schemas.microsoft.com/office/powerpoint/2010/main" val="1601275065"/>
                  </p:ext>
                </p:extLst>
              </p:nvPr>
            </p:nvGraphicFramePr>
            <p:xfrm>
              <a:off x="251520" y="840202"/>
              <a:ext cx="4456875" cy="5921193"/>
            </p:xfrm>
            <a:graphic>
              <a:graphicData uri="http://schemas.openxmlformats.org/drawingml/2006/table">
                <a:tbl>
                  <a:tblPr/>
                  <a:tblGrid>
                    <a:gridCol w="2971800">
                      <a:extLst>
                        <a:ext uri="{9D8B030D-6E8A-4147-A177-3AD203B41FA5}">
                          <a16:colId xmlns:a16="http://schemas.microsoft.com/office/drawing/2014/main" val="20000"/>
                        </a:ext>
                      </a:extLst>
                    </a:gridCol>
                    <a:gridCol w="1485075">
                      <a:extLst>
                        <a:ext uri="{9D8B030D-6E8A-4147-A177-3AD203B41FA5}">
                          <a16:colId xmlns:a16="http://schemas.microsoft.com/office/drawing/2014/main" val="20001"/>
                        </a:ext>
                      </a:extLst>
                    </a:gridCol>
                  </a:tblGrid>
                  <a:tr h="467877">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pitchFamily="18" charset="0"/>
                              <a:cs typeface="Arial" charset="0"/>
                            </a:rPr>
                            <a:t>Experimental parameter</a:t>
                          </a:r>
                        </a:p>
                      </a:txBody>
                      <a:tcPr marL="45720" marR="45720" marT="7323" marB="9144" anchor="ctr" horzOverflow="overflow">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pitchFamily="18" charset="0"/>
                              <a:cs typeface="Arial" charset="0"/>
                            </a:rPr>
                            <a:t>Systematic uncertainty </a:t>
                          </a:r>
                          <a:r>
                            <a:rPr kumimoji="0" lang="el-GR" sz="1600" b="1" i="0" u="none" strike="noStrike" cap="none" normalizeH="0" baseline="0" dirty="0">
                              <a:ln>
                                <a:noFill/>
                              </a:ln>
                              <a:solidFill>
                                <a:schemeClr val="tx1"/>
                              </a:solidFill>
                              <a:effectLst/>
                              <a:latin typeface="Times New Roman" pitchFamily="18" charset="0"/>
                              <a:cs typeface="Arial" charset="0"/>
                            </a:rPr>
                            <a:t>Δ</a:t>
                          </a:r>
                          <a:r>
                            <a:rPr kumimoji="0" lang="en-US" sz="1600" b="1" i="0" u="none" strike="noStrike" cap="none" normalizeH="0" baseline="0" dirty="0">
                              <a:ln>
                                <a:noFill/>
                              </a:ln>
                              <a:solidFill>
                                <a:schemeClr val="tx1"/>
                              </a:solidFill>
                              <a:effectLst/>
                              <a:latin typeface="Times New Roman" pitchFamily="18" charset="0"/>
                              <a:cs typeface="Arial" charset="0"/>
                            </a:rPr>
                            <a:t>a/a</a:t>
                          </a:r>
                        </a:p>
                      </a:txBody>
                      <a:tcPr marL="45720" marR="45720" marT="7323" marB="9144" anchor="ctr" horzOverflow="overflow">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8D8D8"/>
                        </a:solidFill>
                      </a:tcPr>
                    </a:tc>
                    <a:extLst>
                      <a:ext uri="{0D108BD9-81ED-4DB2-BD59-A6C34878D82A}">
                        <a16:rowId xmlns:a16="http://schemas.microsoft.com/office/drawing/2014/main" val="10000"/>
                      </a:ext>
                    </a:extLst>
                  </a:tr>
                  <a:tr h="23788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Times New Roman" pitchFamily="18" charset="0"/>
                              <a:cs typeface="Arial" charset="0"/>
                            </a:rPr>
                            <a:t>Magnetic field</a:t>
                          </a:r>
                        </a:p>
                      </a:txBody>
                      <a:tcPr marL="45720" marR="45720" marT="7323" marB="9144" anchor="b" horzOverflow="overflow">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r>
                            <a:rPr kumimoji="0" lang="en-US" sz="1600" b="1" i="0" u="none" strike="noStrike" cap="none" normalizeH="0" baseline="0" dirty="0">
                              <a:ln>
                                <a:noFill/>
                              </a:ln>
                              <a:solidFill>
                                <a:schemeClr val="tx1"/>
                              </a:solidFill>
                              <a:effectLst/>
                              <a:latin typeface="Times New Roman" pitchFamily="18" charset="0"/>
                              <a:cs typeface="Arial" charset="0"/>
                            </a:rPr>
                            <a:t>6</a:t>
                          </a:r>
                          <a14:m>
                            <m:oMath xmlns:m="http://schemas.openxmlformats.org/officeDocument/2006/math">
                              <m:r>
                                <a:rPr kumimoji="0" lang="en-US" sz="1600" b="1" i="1" u="none" strike="noStrike" cap="none" normalizeH="0" baseline="0" smtClean="0">
                                  <a:ln>
                                    <a:noFill/>
                                  </a:ln>
                                  <a:solidFill>
                                    <a:schemeClr val="tx1"/>
                                  </a:solidFill>
                                  <a:effectLst/>
                                  <a:latin typeface="Cambria Math" panose="02040503050406030204" pitchFamily="18" charset="0"/>
                                  <a:cs typeface="Arial" charset="0"/>
                                </a:rPr>
                                <m:t>⋅</m:t>
                              </m:r>
                            </m:oMath>
                          </a14:m>
                          <a:r>
                            <a:rPr kumimoji="0" lang="en-US" sz="1600" b="1" i="0" u="none" strike="noStrike" cap="none" normalizeH="0" baseline="0" dirty="0">
                              <a:ln>
                                <a:noFill/>
                              </a:ln>
                              <a:solidFill>
                                <a:schemeClr val="tx1"/>
                              </a:solidFill>
                              <a:effectLst/>
                              <a:latin typeface="Times New Roman" pitchFamily="18" charset="0"/>
                              <a:cs typeface="Arial" charset="0"/>
                            </a:rPr>
                            <a:t>10</a:t>
                          </a:r>
                          <a:r>
                            <a:rPr kumimoji="0" lang="en-US" sz="1600" b="1" i="0" u="none" strike="noStrike" cap="none" normalizeH="0" baseline="30000" dirty="0">
                              <a:ln>
                                <a:noFill/>
                              </a:ln>
                              <a:solidFill>
                                <a:schemeClr val="tx1"/>
                              </a:solidFill>
                              <a:effectLst/>
                              <a:latin typeface="Times New Roman" pitchFamily="18" charset="0"/>
                              <a:cs typeface="Arial" charset="0"/>
                            </a:rPr>
                            <a:t>-4</a:t>
                          </a:r>
                          <a:r>
                            <a:rPr kumimoji="0" lang="en-US" sz="1600" b="0" i="0" u="none" strike="noStrike" cap="none" normalizeH="0" baseline="0" dirty="0">
                              <a:ln>
                                <a:noFill/>
                              </a:ln>
                              <a:solidFill>
                                <a:schemeClr val="tx1"/>
                              </a:solidFill>
                              <a:effectLst/>
                              <a:latin typeface="Times New Roman" pitchFamily="18" charset="0"/>
                              <a:cs typeface="Arial" charset="0"/>
                            </a:rPr>
                            <a:t> </a:t>
                          </a:r>
                        </a:p>
                      </a:txBody>
                      <a:tcPr marL="45720" marR="45720" marT="7323" marB="9144" anchor="b" horzOverflow="overflow">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extLst>
                      <a:ext uri="{0D108BD9-81ED-4DB2-BD59-A6C34878D82A}">
                        <a16:rowId xmlns:a16="http://schemas.microsoft.com/office/drawing/2014/main" val="10001"/>
                      </a:ext>
                    </a:extLst>
                  </a:tr>
                  <a:tr h="23788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Times New Roman" pitchFamily="18" charset="0"/>
                              <a:cs typeface="Arial" charset="0"/>
                            </a:rPr>
                            <a:t>Electrical potential inhomogeneity:</a:t>
                          </a:r>
                        </a:p>
                      </a:txBody>
                      <a:tcPr marL="45720" marR="45720" marT="7323" marB="9144" anchor="b" horzOverflow="overflow">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r>
                            <a:rPr kumimoji="0" lang="en-US" sz="1600" b="1" i="0" u="none" strike="noStrike" cap="none" normalizeH="0" baseline="0" dirty="0">
                              <a:ln>
                                <a:noFill/>
                              </a:ln>
                              <a:solidFill>
                                <a:schemeClr val="tx1"/>
                              </a:solidFill>
                              <a:effectLst/>
                              <a:latin typeface="Times New Roman" pitchFamily="18" charset="0"/>
                              <a:cs typeface="Arial" charset="0"/>
                            </a:rPr>
                            <a:t>5.5·10</a:t>
                          </a:r>
                          <a:r>
                            <a:rPr kumimoji="0" lang="en-US" sz="1600" b="1" i="0" u="none" strike="noStrike" cap="none" normalizeH="0" baseline="30000" dirty="0">
                              <a:ln>
                                <a:noFill/>
                              </a:ln>
                              <a:solidFill>
                                <a:schemeClr val="tx1"/>
                              </a:solidFill>
                              <a:effectLst/>
                              <a:latin typeface="Times New Roman" pitchFamily="18" charset="0"/>
                              <a:cs typeface="Arial" charset="0"/>
                            </a:rPr>
                            <a:t>-4</a:t>
                          </a:r>
                          <a:r>
                            <a:rPr kumimoji="0" lang="en-US" sz="1600" b="0" i="0" u="none" strike="noStrike" cap="none" normalizeH="0" baseline="0" dirty="0">
                              <a:ln>
                                <a:noFill/>
                              </a:ln>
                              <a:solidFill>
                                <a:schemeClr val="tx1"/>
                              </a:solidFill>
                              <a:effectLst/>
                              <a:latin typeface="Times New Roman" pitchFamily="18" charset="0"/>
                              <a:cs typeface="Arial" charset="0"/>
                            </a:rPr>
                            <a:t> </a:t>
                          </a:r>
                        </a:p>
                      </a:txBody>
                      <a:tcPr marL="45720" marR="45720" marT="7323" marB="9144" anchor="b" horzOverflow="overflow">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extLst>
                      <a:ext uri="{0D108BD9-81ED-4DB2-BD59-A6C34878D82A}">
                        <a16:rowId xmlns:a16="http://schemas.microsoft.com/office/drawing/2014/main" val="10006"/>
                      </a:ext>
                    </a:extLst>
                  </a:tr>
                  <a:tr h="23788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Times New Roman" pitchFamily="18" charset="0"/>
                              <a:cs typeface="Arial" charset="0"/>
                            </a:rPr>
                            <a:t>Neutron Beam:</a:t>
                          </a:r>
                        </a:p>
                      </a:txBody>
                      <a:tcPr marL="45720" marR="45720" marT="7323" marB="9144" anchor="b" horzOverflow="overflow">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8" charset="0"/>
                              <a:cs typeface="Arial" charset="0"/>
                            </a:rPr>
                            <a:t> </a:t>
                          </a:r>
                        </a:p>
                      </a:txBody>
                      <a:tcPr marL="45720" marR="45720" marT="7323" marB="9144" anchor="b" horzOverflow="overflow">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extLst>
                      <a:ext uri="{0D108BD9-81ED-4DB2-BD59-A6C34878D82A}">
                        <a16:rowId xmlns:a16="http://schemas.microsoft.com/office/drawing/2014/main" val="10009"/>
                      </a:ext>
                    </a:extLst>
                  </a:tr>
                  <a:tr h="23788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Times New Roman" pitchFamily="18" charset="0"/>
                              <a:cs typeface="Arial" charset="0"/>
                            </a:rPr>
                            <a:t>… position</a:t>
                          </a:r>
                        </a:p>
                      </a:txBody>
                      <a:tcPr marL="45720" marR="45720" marT="7323" marB="9144" anchor="b" horzOverflow="overflow">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Times New Roman" pitchFamily="18" charset="0"/>
                              <a:cs typeface="Arial" charset="0"/>
                            </a:rPr>
                            <a:t>1.7·10</a:t>
                          </a:r>
                          <a:r>
                            <a:rPr kumimoji="0" lang="en-US" sz="1600" b="0" i="0" u="none" strike="noStrike" cap="none" normalizeH="0" baseline="30000" dirty="0">
                              <a:ln>
                                <a:noFill/>
                              </a:ln>
                              <a:solidFill>
                                <a:schemeClr val="tx1"/>
                              </a:solidFill>
                              <a:effectLst/>
                              <a:latin typeface="Times New Roman" pitchFamily="18" charset="0"/>
                              <a:cs typeface="Arial" charset="0"/>
                            </a:rPr>
                            <a:t>-4</a:t>
                          </a:r>
                          <a:endParaRPr kumimoji="0" lang="en-US" sz="1600" b="0" i="0" u="none" strike="noStrike" cap="none" normalizeH="0" baseline="0" dirty="0">
                            <a:ln>
                              <a:noFill/>
                            </a:ln>
                            <a:solidFill>
                              <a:schemeClr val="tx1"/>
                            </a:solidFill>
                            <a:effectLst/>
                            <a:latin typeface="Times New Roman" pitchFamily="18" charset="0"/>
                            <a:cs typeface="Arial" charset="0"/>
                          </a:endParaRPr>
                        </a:p>
                      </a:txBody>
                      <a:tcPr marL="45720" marR="45720" marT="7323" marB="9144" anchor="b" horzOverflow="overflow">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extLst>
                      <a:ext uri="{0D108BD9-81ED-4DB2-BD59-A6C34878D82A}">
                        <a16:rowId xmlns:a16="http://schemas.microsoft.com/office/drawing/2014/main" val="10010"/>
                      </a:ext>
                    </a:extLst>
                  </a:tr>
                  <a:tr h="23788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Times New Roman" pitchFamily="18" charset="0"/>
                              <a:cs typeface="Arial" charset="0"/>
                            </a:rPr>
                            <a:t>… profile (including edge effect)</a:t>
                          </a:r>
                        </a:p>
                      </a:txBody>
                      <a:tcPr marL="45720" marR="45720" marT="7323" marB="9144" anchor="b" horzOverflow="overflow">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Times New Roman" pitchFamily="18" charset="0"/>
                              <a:cs typeface="Arial" charset="0"/>
                            </a:rPr>
                            <a:t>2.5·10</a:t>
                          </a:r>
                          <a:r>
                            <a:rPr kumimoji="0" lang="en-US" sz="1600" b="0" i="0" u="none" strike="noStrike" cap="none" normalizeH="0" baseline="30000" dirty="0">
                              <a:ln>
                                <a:noFill/>
                              </a:ln>
                              <a:solidFill>
                                <a:schemeClr val="tx1"/>
                              </a:solidFill>
                              <a:effectLst/>
                              <a:latin typeface="Times New Roman" pitchFamily="18" charset="0"/>
                              <a:cs typeface="Arial" charset="0"/>
                            </a:rPr>
                            <a:t>-4</a:t>
                          </a:r>
                          <a:endParaRPr kumimoji="0" lang="en-US" sz="1600" b="0" i="0" u="none" strike="noStrike" cap="none" normalizeH="0" baseline="0" dirty="0">
                            <a:ln>
                              <a:noFill/>
                            </a:ln>
                            <a:solidFill>
                              <a:schemeClr val="tx1"/>
                            </a:solidFill>
                            <a:effectLst/>
                            <a:latin typeface="Times New Roman" pitchFamily="18" charset="0"/>
                            <a:cs typeface="Arial" charset="0"/>
                          </a:endParaRPr>
                        </a:p>
                      </a:txBody>
                      <a:tcPr marL="45720" marR="45720" marT="7323" marB="9144" anchor="b" horzOverflow="overflow">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extLst>
                      <a:ext uri="{0D108BD9-81ED-4DB2-BD59-A6C34878D82A}">
                        <a16:rowId xmlns:a16="http://schemas.microsoft.com/office/drawing/2014/main" val="10011"/>
                      </a:ext>
                    </a:extLst>
                  </a:tr>
                  <a:tr h="23788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Times New Roman" pitchFamily="18" charset="0"/>
                              <a:cs typeface="Arial" charset="0"/>
                            </a:rPr>
                            <a:t>… Doppler effect</a:t>
                          </a:r>
                        </a:p>
                      </a:txBody>
                      <a:tcPr marL="45720" marR="45720" marT="7323" marB="9144" anchor="b" horzOverflow="overflow">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Times New Roman" pitchFamily="18" charset="0"/>
                              <a:cs typeface="Arial" charset="0"/>
                            </a:rPr>
                            <a:t>small</a:t>
                          </a:r>
                        </a:p>
                      </a:txBody>
                      <a:tcPr marL="45720" marR="45720" marT="7323" marB="9144" anchor="b" horzOverflow="overflow">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extLst>
                      <a:ext uri="{0D108BD9-81ED-4DB2-BD59-A6C34878D82A}">
                        <a16:rowId xmlns:a16="http://schemas.microsoft.com/office/drawing/2014/main" val="10012"/>
                      </a:ext>
                    </a:extLst>
                  </a:tr>
                  <a:tr h="23788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Times New Roman" pitchFamily="18" charset="0"/>
                              <a:cs typeface="Arial" charset="0"/>
                            </a:rPr>
                            <a:t>… Unwanted beam polarization</a:t>
                          </a:r>
                        </a:p>
                      </a:txBody>
                      <a:tcPr marL="45720" marR="45720" marT="7323" marB="9144" anchor="b" horzOverflow="overflow">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Times New Roman" pitchFamily="18" charset="0"/>
                              <a:cs typeface="Arial" charset="0"/>
                            </a:rPr>
                            <a:t>1·10</a:t>
                          </a:r>
                          <a:r>
                            <a:rPr kumimoji="0" lang="en-US" sz="1600" b="0" i="0" u="none" strike="noStrike" cap="none" normalizeH="0" baseline="30000" dirty="0">
                              <a:ln>
                                <a:noFill/>
                              </a:ln>
                              <a:solidFill>
                                <a:schemeClr val="tx1"/>
                              </a:solidFill>
                              <a:effectLst/>
                              <a:latin typeface="Times New Roman" pitchFamily="18" charset="0"/>
                              <a:cs typeface="Arial" charset="0"/>
                            </a:rPr>
                            <a:t>-4</a:t>
                          </a:r>
                          <a:endParaRPr kumimoji="0" lang="en-US" sz="1600" b="0" i="0" u="none" strike="noStrike" cap="none" normalizeH="0" baseline="0" dirty="0">
                            <a:ln>
                              <a:noFill/>
                            </a:ln>
                            <a:solidFill>
                              <a:schemeClr val="tx1"/>
                            </a:solidFill>
                            <a:effectLst/>
                            <a:latin typeface="Times New Roman" pitchFamily="18" charset="0"/>
                            <a:cs typeface="Arial" charset="0"/>
                          </a:endParaRPr>
                        </a:p>
                      </a:txBody>
                      <a:tcPr marL="45720" marR="45720" marT="7323" marB="9144" anchor="b" horzOverflow="overflow">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extLst>
                      <a:ext uri="{0D108BD9-81ED-4DB2-BD59-A6C34878D82A}">
                        <a16:rowId xmlns:a16="http://schemas.microsoft.com/office/drawing/2014/main" val="10013"/>
                      </a:ext>
                    </a:extLst>
                  </a:tr>
                  <a:tr h="23788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dirty="0" err="1">
                              <a:ln>
                                <a:noFill/>
                              </a:ln>
                              <a:solidFill>
                                <a:schemeClr val="tx1"/>
                              </a:solidFill>
                              <a:effectLst/>
                              <a:latin typeface="Times New Roman" pitchFamily="18" charset="0"/>
                              <a:cs typeface="Arial" charset="0"/>
                            </a:rPr>
                            <a:t>Adiabaticity</a:t>
                          </a:r>
                          <a:r>
                            <a:rPr kumimoji="0" lang="en-US" sz="1600" b="0" i="0" u="none" strike="noStrike" cap="none" normalizeH="0" baseline="0" dirty="0">
                              <a:ln>
                                <a:noFill/>
                              </a:ln>
                              <a:solidFill>
                                <a:schemeClr val="tx1"/>
                              </a:solidFill>
                              <a:effectLst/>
                              <a:latin typeface="Times New Roman" pitchFamily="18" charset="0"/>
                              <a:cs typeface="Arial" charset="0"/>
                            </a:rPr>
                            <a:t> of proton motion</a:t>
                          </a:r>
                        </a:p>
                      </a:txBody>
                      <a:tcPr marL="45720" marR="45720" marT="7323" marB="9144" anchor="b" horzOverflow="overflow">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Times New Roman" pitchFamily="18" charset="0"/>
                              <a:cs typeface="Arial" charset="0"/>
                            </a:rPr>
                            <a:t>1·10</a:t>
                          </a:r>
                          <a:r>
                            <a:rPr kumimoji="0" lang="en-US" sz="1600" b="0" i="0" u="none" strike="noStrike" cap="none" normalizeH="0" baseline="30000" dirty="0">
                              <a:ln>
                                <a:noFill/>
                              </a:ln>
                              <a:solidFill>
                                <a:schemeClr val="tx1"/>
                              </a:solidFill>
                              <a:effectLst/>
                              <a:latin typeface="Times New Roman" pitchFamily="18" charset="0"/>
                              <a:cs typeface="Arial" charset="0"/>
                            </a:rPr>
                            <a:t>-4</a:t>
                          </a:r>
                          <a:endParaRPr kumimoji="0" lang="en-US" sz="1600" b="0" i="0" u="none" strike="noStrike" cap="none" normalizeH="0" baseline="0" dirty="0">
                            <a:ln>
                              <a:noFill/>
                            </a:ln>
                            <a:solidFill>
                              <a:schemeClr val="tx1"/>
                            </a:solidFill>
                            <a:effectLst/>
                            <a:latin typeface="Times New Roman" pitchFamily="18" charset="0"/>
                            <a:cs typeface="Arial" charset="0"/>
                          </a:endParaRPr>
                        </a:p>
                      </a:txBody>
                      <a:tcPr marL="45720" marR="45720" marT="7323" marB="9144" anchor="b" horzOverflow="overflow">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extLst>
                      <a:ext uri="{0D108BD9-81ED-4DB2-BD59-A6C34878D82A}">
                        <a16:rowId xmlns:a16="http://schemas.microsoft.com/office/drawing/2014/main" val="10014"/>
                      </a:ext>
                    </a:extLst>
                  </a:tr>
                  <a:tr h="23788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8" charset="0"/>
                              <a:cs typeface="Arial" charset="0"/>
                            </a:rPr>
                            <a:t>Detector effects:</a:t>
                          </a:r>
                        </a:p>
                      </a:txBody>
                      <a:tcPr marL="45720" marR="45720" marT="7323" marB="9144" anchor="b" horzOverflow="overflow">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Times New Roman" pitchFamily="18" charset="0"/>
                              <a:cs typeface="Arial" charset="0"/>
                            </a:rPr>
                            <a:t> </a:t>
                          </a:r>
                        </a:p>
                      </a:txBody>
                      <a:tcPr marL="45720" marR="45720" marT="7323" marB="9144" anchor="b" horzOverflow="overflow">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extLst>
                      <a:ext uri="{0D108BD9-81ED-4DB2-BD59-A6C34878D82A}">
                        <a16:rowId xmlns:a16="http://schemas.microsoft.com/office/drawing/2014/main" val="10015"/>
                      </a:ext>
                    </a:extLst>
                  </a:tr>
                  <a:tr h="23788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Times New Roman" pitchFamily="18" charset="0"/>
                              <a:cs typeface="Arial" charset="0"/>
                            </a:rPr>
                            <a:t>… Electron energy calibration</a:t>
                          </a:r>
                        </a:p>
                      </a:txBody>
                      <a:tcPr marL="45720" marR="45720" marT="7323" marB="9144" anchor="b" horzOverflow="overflow">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Times New Roman" pitchFamily="18" charset="0"/>
                              <a:cs typeface="Arial" charset="0"/>
                            </a:rPr>
                            <a:t>2·10</a:t>
                          </a:r>
                          <a:r>
                            <a:rPr kumimoji="0" lang="en-US" sz="1600" b="0" i="0" u="none" strike="noStrike" cap="none" normalizeH="0" baseline="30000" dirty="0">
                              <a:ln>
                                <a:noFill/>
                              </a:ln>
                              <a:solidFill>
                                <a:schemeClr val="tx1"/>
                              </a:solidFill>
                              <a:effectLst/>
                              <a:latin typeface="Times New Roman" pitchFamily="18" charset="0"/>
                              <a:cs typeface="Arial" charset="0"/>
                            </a:rPr>
                            <a:t>-4</a:t>
                          </a:r>
                          <a:endParaRPr kumimoji="0" lang="en-US" sz="1600" b="0" i="0" u="none" strike="noStrike" cap="none" normalizeH="0" baseline="0" dirty="0">
                            <a:ln>
                              <a:noFill/>
                            </a:ln>
                            <a:solidFill>
                              <a:schemeClr val="tx1"/>
                            </a:solidFill>
                            <a:effectLst/>
                            <a:latin typeface="Times New Roman" pitchFamily="18" charset="0"/>
                            <a:cs typeface="Arial" charset="0"/>
                          </a:endParaRPr>
                        </a:p>
                      </a:txBody>
                      <a:tcPr marL="45720" marR="45720" marT="7323" marB="9144" anchor="b" horzOverflow="overflow">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extLst>
                      <a:ext uri="{0D108BD9-81ED-4DB2-BD59-A6C34878D82A}">
                        <a16:rowId xmlns:a16="http://schemas.microsoft.com/office/drawing/2014/main" val="10016"/>
                      </a:ext>
                    </a:extLst>
                  </a:tr>
                  <a:tr h="23788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Times New Roman" pitchFamily="18" charset="0"/>
                              <a:cs typeface="Arial" charset="0"/>
                            </a:rPr>
                            <a:t>… Shape of electron energy response</a:t>
                          </a:r>
                        </a:p>
                      </a:txBody>
                      <a:tcPr marL="45720" marR="45720" marT="7323" marB="9144" anchor="b" horzOverflow="overflow">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r>
                            <a:rPr kumimoji="0" lang="en-US" sz="1600" b="1" i="0" u="none" strike="noStrike" cap="none" normalizeH="0" baseline="0" dirty="0">
                              <a:ln>
                                <a:noFill/>
                              </a:ln>
                              <a:solidFill>
                                <a:schemeClr val="tx1"/>
                              </a:solidFill>
                              <a:effectLst/>
                              <a:latin typeface="Times New Roman" pitchFamily="18" charset="0"/>
                              <a:cs typeface="Arial" charset="0"/>
                            </a:rPr>
                            <a:t>4.4·10</a:t>
                          </a:r>
                          <a:r>
                            <a:rPr kumimoji="0" lang="en-US" sz="1600" b="1" i="0" u="none" strike="noStrike" cap="none" normalizeH="0" baseline="30000" dirty="0">
                              <a:ln>
                                <a:noFill/>
                              </a:ln>
                              <a:solidFill>
                                <a:schemeClr val="tx1"/>
                              </a:solidFill>
                              <a:effectLst/>
                              <a:latin typeface="Times New Roman" pitchFamily="18" charset="0"/>
                              <a:cs typeface="Arial" charset="0"/>
                            </a:rPr>
                            <a:t>-4</a:t>
                          </a:r>
                          <a:endParaRPr kumimoji="0" lang="en-US" sz="1600" b="1" i="0" u="none" strike="noStrike" cap="none" normalizeH="0" baseline="0" dirty="0">
                            <a:ln>
                              <a:noFill/>
                            </a:ln>
                            <a:solidFill>
                              <a:schemeClr val="tx1"/>
                            </a:solidFill>
                            <a:effectLst/>
                            <a:latin typeface="Times New Roman" pitchFamily="18" charset="0"/>
                            <a:cs typeface="Arial" charset="0"/>
                          </a:endParaRPr>
                        </a:p>
                      </a:txBody>
                      <a:tcPr marL="45720" marR="45720" marT="7323" marB="9144" anchor="b" horzOverflow="overflow">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extLst>
                      <a:ext uri="{0D108BD9-81ED-4DB2-BD59-A6C34878D82A}">
                        <a16:rowId xmlns:a16="http://schemas.microsoft.com/office/drawing/2014/main" val="10017"/>
                      </a:ext>
                    </a:extLst>
                  </a:tr>
                  <a:tr h="23788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Times New Roman" pitchFamily="18" charset="0"/>
                              <a:cs typeface="Arial" charset="0"/>
                            </a:rPr>
                            <a:t>… Proton trigger efficiency</a:t>
                          </a:r>
                        </a:p>
                      </a:txBody>
                      <a:tcPr marL="45720" marR="45720" marT="7323" marB="9144" anchor="b" horzOverflow="overflow">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Times New Roman" pitchFamily="18" charset="0"/>
                              <a:cs typeface="Arial" charset="0"/>
                            </a:rPr>
                            <a:t>3.4·10</a:t>
                          </a:r>
                          <a:r>
                            <a:rPr kumimoji="0" lang="en-US" sz="1600" b="0" i="0" u="none" strike="noStrike" cap="none" normalizeH="0" baseline="30000" dirty="0">
                              <a:ln>
                                <a:noFill/>
                              </a:ln>
                              <a:solidFill>
                                <a:schemeClr val="tx1"/>
                              </a:solidFill>
                              <a:effectLst/>
                              <a:latin typeface="Times New Roman" pitchFamily="18" charset="0"/>
                              <a:cs typeface="Arial" charset="0"/>
                            </a:rPr>
                            <a:t>-4</a:t>
                          </a:r>
                          <a:endParaRPr kumimoji="0" lang="en-US" sz="1600" b="0" i="0" u="none" strike="noStrike" cap="none" normalizeH="0" baseline="0" dirty="0">
                            <a:ln>
                              <a:noFill/>
                            </a:ln>
                            <a:solidFill>
                              <a:schemeClr val="tx1"/>
                            </a:solidFill>
                            <a:effectLst/>
                            <a:latin typeface="Times New Roman" pitchFamily="18" charset="0"/>
                            <a:cs typeface="Arial" charset="0"/>
                          </a:endParaRPr>
                        </a:p>
                      </a:txBody>
                      <a:tcPr marL="45720" marR="45720" marT="7323" marB="9144" anchor="b" horzOverflow="overflow">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extLst>
                      <a:ext uri="{0D108BD9-81ED-4DB2-BD59-A6C34878D82A}">
                        <a16:rowId xmlns:a16="http://schemas.microsoft.com/office/drawing/2014/main" val="10018"/>
                      </a:ext>
                    </a:extLst>
                  </a:tr>
                  <a:tr h="23788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Times New Roman" pitchFamily="18" charset="0"/>
                              <a:cs typeface="Arial" charset="0"/>
                            </a:rPr>
                            <a:t>… TOF shift due to detector/electronics</a:t>
                          </a:r>
                        </a:p>
                      </a:txBody>
                      <a:tcPr marL="45720" marR="45720" marT="7323" marB="9144" anchor="b" horzOverflow="overflow">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r>
                            <a:rPr kumimoji="0" lang="en-US" sz="1600" b="0" i="0" u="none" strike="noStrike" cap="none" normalizeH="0" baseline="0" dirty="0">
                              <a:ln>
                                <a:noFill/>
                              </a:ln>
                              <a:solidFill>
                                <a:schemeClr val="tx1"/>
                              </a:solidFill>
                              <a:effectLst/>
                              <a:latin typeface="Times New Roman" pitchFamily="18" charset="0"/>
                              <a:cs typeface="Arial" charset="0"/>
                            </a:rPr>
                            <a:t>3.9·10</a:t>
                          </a:r>
                          <a:r>
                            <a:rPr kumimoji="0" lang="en-US" sz="1600" b="0" i="0" u="none" strike="noStrike" cap="none" normalizeH="0" baseline="30000" dirty="0">
                              <a:ln>
                                <a:noFill/>
                              </a:ln>
                              <a:solidFill>
                                <a:schemeClr val="tx1"/>
                              </a:solidFill>
                              <a:effectLst/>
                              <a:latin typeface="Times New Roman" pitchFamily="18" charset="0"/>
                              <a:cs typeface="Arial" charset="0"/>
                            </a:rPr>
                            <a:t>-4</a:t>
                          </a:r>
                          <a:endParaRPr kumimoji="0" lang="en-US" sz="1600" b="0" i="0" u="none" strike="noStrike" cap="none" normalizeH="0" baseline="0" dirty="0">
                            <a:ln>
                              <a:noFill/>
                            </a:ln>
                            <a:solidFill>
                              <a:schemeClr val="tx1"/>
                            </a:solidFill>
                            <a:effectLst/>
                            <a:latin typeface="Times New Roman" pitchFamily="18" charset="0"/>
                            <a:cs typeface="Arial" charset="0"/>
                          </a:endParaRPr>
                        </a:p>
                      </a:txBody>
                      <a:tcPr marL="45720" marR="45720" marT="7323" marB="9144" anchor="b" horzOverflow="overflow">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extLst>
                      <a:ext uri="{0D108BD9-81ED-4DB2-BD59-A6C34878D82A}">
                        <a16:rowId xmlns:a16="http://schemas.microsoft.com/office/drawing/2014/main" val="10021"/>
                      </a:ext>
                    </a:extLst>
                  </a:tr>
                  <a:tr h="23788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Times New Roman" pitchFamily="18" charset="0"/>
                              <a:cs typeface="Arial" charset="0"/>
                            </a:rPr>
                            <a:t>Electron TOF</a:t>
                          </a:r>
                        </a:p>
                      </a:txBody>
                      <a:tcPr marL="45720" marR="45720" marT="7323" marB="9144" anchor="b" horzOverflow="overflow">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r>
                            <a:rPr kumimoji="0" lang="en-US" sz="1600" b="0" i="0" u="none" strike="noStrike" cap="none" normalizeH="0" baseline="0" dirty="0">
                              <a:ln>
                                <a:noFill/>
                              </a:ln>
                              <a:solidFill>
                                <a:schemeClr val="tx1"/>
                              </a:solidFill>
                              <a:effectLst/>
                              <a:latin typeface="Times New Roman" pitchFamily="18" charset="0"/>
                              <a:cs typeface="Arial" charset="0"/>
                            </a:rPr>
                            <a:t>small</a:t>
                          </a:r>
                        </a:p>
                      </a:txBody>
                      <a:tcPr marL="45720" marR="45720" marT="7323" marB="9144" anchor="b" horzOverflow="overflow">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extLst>
                      <a:ext uri="{0D108BD9-81ED-4DB2-BD59-A6C34878D82A}">
                        <a16:rowId xmlns:a16="http://schemas.microsoft.com/office/drawing/2014/main" val="2187645697"/>
                      </a:ext>
                    </a:extLst>
                  </a:tr>
                  <a:tr h="23788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Times New Roman" pitchFamily="18" charset="0"/>
                              <a:cs typeface="Arial" charset="0"/>
                            </a:rPr>
                            <a:t>Residual gas</a:t>
                          </a:r>
                        </a:p>
                      </a:txBody>
                      <a:tcPr marL="45720" marR="45720" marT="7323" marB="9144" anchor="b" horzOverflow="overflow">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r>
                            <a:rPr kumimoji="0" lang="en-US" sz="1600" b="0" i="0" u="none" strike="noStrike" cap="none" normalizeH="0" baseline="0" dirty="0">
                              <a:ln>
                                <a:noFill/>
                              </a:ln>
                              <a:solidFill>
                                <a:schemeClr val="tx1"/>
                              </a:solidFill>
                              <a:effectLst/>
                              <a:latin typeface="Times New Roman" pitchFamily="18" charset="0"/>
                              <a:cs typeface="Arial" charset="0"/>
                            </a:rPr>
                            <a:t>3.8·10</a:t>
                          </a:r>
                          <a:r>
                            <a:rPr kumimoji="0" lang="en-US" sz="1600" b="0" i="0" u="none" strike="noStrike" cap="none" normalizeH="0" baseline="30000" dirty="0">
                              <a:ln>
                                <a:noFill/>
                              </a:ln>
                              <a:solidFill>
                                <a:schemeClr val="tx1"/>
                              </a:solidFill>
                              <a:effectLst/>
                              <a:latin typeface="Times New Roman" pitchFamily="18" charset="0"/>
                              <a:cs typeface="Arial" charset="0"/>
                            </a:rPr>
                            <a:t>-4</a:t>
                          </a:r>
                          <a:endParaRPr kumimoji="0" lang="en-US" sz="1600" b="0" i="0" u="none" strike="noStrike" cap="none" normalizeH="0" baseline="0" dirty="0">
                            <a:ln>
                              <a:noFill/>
                            </a:ln>
                            <a:solidFill>
                              <a:schemeClr val="tx1"/>
                            </a:solidFill>
                            <a:effectLst/>
                            <a:latin typeface="Times New Roman" pitchFamily="18" charset="0"/>
                            <a:cs typeface="Arial" charset="0"/>
                          </a:endParaRPr>
                        </a:p>
                      </a:txBody>
                      <a:tcPr marL="45720" marR="45720" marT="7323" marB="9144" anchor="b" horzOverflow="overflow">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extLst>
                      <a:ext uri="{0D108BD9-81ED-4DB2-BD59-A6C34878D82A}">
                        <a16:rowId xmlns:a16="http://schemas.microsoft.com/office/drawing/2014/main" val="10019"/>
                      </a:ext>
                    </a:extLst>
                  </a:tr>
                  <a:tr h="237885">
                    <a:tc>
                      <a:txBody>
                        <a:bodyPr/>
                        <a:lstStyle/>
                        <a:p>
                          <a:pPr marL="0" marR="0" lvl="0" indent="0" algn="l" defTabSz="914400" rtl="0" eaLnBrk="1" fontAlgn="b" latinLnBrk="0" hangingPunct="1">
                            <a:lnSpc>
                              <a:spcPct val="100000"/>
                            </a:lnSpc>
                            <a:spcBef>
                              <a:spcPct val="0"/>
                            </a:spcBef>
                            <a:spcAft>
                              <a:spcPct val="0"/>
                            </a:spcAft>
                            <a:buClrTx/>
                            <a:buSzTx/>
                            <a:buFontTx/>
                            <a:buNone/>
                            <a:tabLst/>
                            <a:defRPr/>
                          </a:pPr>
                          <a:r>
                            <a:rPr kumimoji="0" lang="en-US" sz="1600" b="0" i="0" u="none" strike="noStrike" cap="none" normalizeH="0" baseline="0" dirty="0">
                              <a:ln>
                                <a:noFill/>
                              </a:ln>
                              <a:solidFill>
                                <a:schemeClr val="tx1"/>
                              </a:solidFill>
                              <a:effectLst/>
                              <a:latin typeface="Times New Roman" pitchFamily="18" charset="0"/>
                              <a:cs typeface="Arial" charset="0"/>
                            </a:rPr>
                            <a:t>TOF in acceleration region</a:t>
                          </a:r>
                        </a:p>
                      </a:txBody>
                      <a:tcPr marL="45720" marR="45720" marT="7323" marB="9144" anchor="b" horzOverflow="overflow">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r>
                            <a:rPr kumimoji="0" lang="en-US" sz="1600" b="0" i="0" u="none" strike="noStrike" cap="none" normalizeH="0" baseline="0" dirty="0">
                              <a:ln>
                                <a:noFill/>
                              </a:ln>
                              <a:solidFill>
                                <a:schemeClr val="tx1"/>
                              </a:solidFill>
                              <a:effectLst/>
                              <a:latin typeface="Times New Roman" pitchFamily="18" charset="0"/>
                              <a:cs typeface="Arial" charset="0"/>
                            </a:rPr>
                            <a:t>3.0·10</a:t>
                          </a:r>
                          <a:r>
                            <a:rPr kumimoji="0" lang="en-US" sz="1600" b="0" i="0" u="none" strike="noStrike" cap="none" normalizeH="0" baseline="30000" dirty="0">
                              <a:ln>
                                <a:noFill/>
                              </a:ln>
                              <a:solidFill>
                                <a:schemeClr val="tx1"/>
                              </a:solidFill>
                              <a:effectLst/>
                              <a:latin typeface="Times New Roman" pitchFamily="18" charset="0"/>
                              <a:cs typeface="Arial" charset="0"/>
                            </a:rPr>
                            <a:t>-4</a:t>
                          </a:r>
                          <a:endParaRPr kumimoji="0" lang="en-US" sz="1600" b="0" i="0" u="none" strike="noStrike" cap="none" normalizeH="0" baseline="0" dirty="0">
                            <a:ln>
                              <a:noFill/>
                            </a:ln>
                            <a:solidFill>
                              <a:schemeClr val="tx1"/>
                            </a:solidFill>
                            <a:effectLst/>
                            <a:latin typeface="Times New Roman" pitchFamily="18" charset="0"/>
                            <a:cs typeface="Arial" charset="0"/>
                          </a:endParaRPr>
                        </a:p>
                      </a:txBody>
                      <a:tcPr marL="45720" marR="45720" marT="7323" marB="9144" anchor="b" horzOverflow="overflow">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extLst>
                      <a:ext uri="{0D108BD9-81ED-4DB2-BD59-A6C34878D82A}">
                        <a16:rowId xmlns:a16="http://schemas.microsoft.com/office/drawing/2014/main" val="2240139735"/>
                      </a:ext>
                    </a:extLst>
                  </a:tr>
                  <a:tr h="237885">
                    <a:tc>
                      <a:txBody>
                        <a:bodyPr/>
                        <a:lstStyle/>
                        <a:p>
                          <a:pPr marL="0" marR="0" lvl="0" indent="0" algn="l" defTabSz="914400" rtl="0" eaLnBrk="1" fontAlgn="b" latinLnBrk="0" hangingPunct="1">
                            <a:lnSpc>
                              <a:spcPct val="100000"/>
                            </a:lnSpc>
                            <a:spcBef>
                              <a:spcPct val="0"/>
                            </a:spcBef>
                            <a:spcAft>
                              <a:spcPct val="0"/>
                            </a:spcAft>
                            <a:buClrTx/>
                            <a:buSzTx/>
                            <a:buFontTx/>
                            <a:buNone/>
                            <a:tabLst/>
                            <a:defRPr/>
                          </a:pPr>
                          <a:r>
                            <a:rPr kumimoji="0" lang="en-US" sz="1600" b="0" i="0" u="none" strike="noStrike" cap="none" normalizeH="0" baseline="0" dirty="0">
                              <a:ln>
                                <a:noFill/>
                              </a:ln>
                              <a:solidFill>
                                <a:schemeClr val="tx1"/>
                              </a:solidFill>
                              <a:effectLst/>
                              <a:latin typeface="Times New Roman" pitchFamily="18" charset="0"/>
                              <a:cs typeface="Arial" charset="0"/>
                            </a:rPr>
                            <a:t>Background / </a:t>
                          </a:r>
                          <a:r>
                            <a:rPr kumimoji="0" lang="en-US" sz="1600" b="0" i="0" u="none" strike="noStrike" cap="none" normalizeH="0" baseline="0" dirty="0" err="1">
                              <a:ln>
                                <a:noFill/>
                              </a:ln>
                              <a:solidFill>
                                <a:schemeClr val="tx1"/>
                              </a:solidFill>
                              <a:effectLst/>
                              <a:latin typeface="Times New Roman" pitchFamily="18" charset="0"/>
                              <a:cs typeface="Arial" charset="0"/>
                            </a:rPr>
                            <a:t>Accidentas</a:t>
                          </a:r>
                          <a:endParaRPr kumimoji="0" lang="en-US" sz="1600" b="0" i="0" u="none" strike="noStrike" cap="none" normalizeH="0" baseline="0" dirty="0">
                            <a:ln>
                              <a:noFill/>
                            </a:ln>
                            <a:solidFill>
                              <a:schemeClr val="tx1"/>
                            </a:solidFill>
                            <a:effectLst/>
                            <a:latin typeface="Times New Roman" pitchFamily="18" charset="0"/>
                            <a:cs typeface="Arial" charset="0"/>
                          </a:endParaRPr>
                        </a:p>
                      </a:txBody>
                      <a:tcPr marL="45720" marR="45720" marT="7323" marB="9144" anchor="b" horzOverflow="overflow">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Times New Roman" pitchFamily="18" charset="0"/>
                              <a:cs typeface="Arial" charset="0"/>
                            </a:rPr>
                            <a:t>small</a:t>
                          </a:r>
                        </a:p>
                      </a:txBody>
                      <a:tcPr marL="45720" marR="45720" marT="7323" marB="9144" anchor="b" horzOverflow="overflow">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8D8D8"/>
                        </a:solidFill>
                      </a:tcPr>
                    </a:tc>
                    <a:extLst>
                      <a:ext uri="{0D108BD9-81ED-4DB2-BD59-A6C34878D82A}">
                        <a16:rowId xmlns:a16="http://schemas.microsoft.com/office/drawing/2014/main" val="10020"/>
                      </a:ext>
                    </a:extLst>
                  </a:tr>
                  <a:tr h="23788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pitchFamily="18" charset="0"/>
                              <a:cs typeface="Arial" charset="0"/>
                            </a:rPr>
                            <a:t>Sum</a:t>
                          </a:r>
                        </a:p>
                      </a:txBody>
                      <a:tcPr marL="45720" marR="45720" marT="7323" marB="9144" anchor="b" horzOverflow="overflow">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pitchFamily="18" charset="0"/>
                              <a:cs typeface="Arial" charset="0"/>
                            </a:rPr>
                            <a:t>1.2·10</a:t>
                          </a:r>
                          <a:r>
                            <a:rPr kumimoji="0" lang="en-US" sz="1600" b="1" i="0" u="none" strike="noStrike" cap="none" normalizeH="0" baseline="30000" dirty="0">
                              <a:ln>
                                <a:noFill/>
                              </a:ln>
                              <a:solidFill>
                                <a:schemeClr val="tx1"/>
                              </a:solidFill>
                              <a:effectLst/>
                              <a:latin typeface="Times New Roman" pitchFamily="18" charset="0"/>
                              <a:cs typeface="Arial" charset="0"/>
                            </a:rPr>
                            <a:t>-3</a:t>
                          </a:r>
                          <a:endParaRPr kumimoji="0" lang="en-US" sz="1600" b="1" i="0" u="none" strike="noStrike" cap="none" normalizeH="0" baseline="0" dirty="0">
                            <a:ln>
                              <a:noFill/>
                            </a:ln>
                            <a:solidFill>
                              <a:schemeClr val="tx1"/>
                            </a:solidFill>
                            <a:effectLst/>
                            <a:latin typeface="Times New Roman" pitchFamily="18" charset="0"/>
                            <a:cs typeface="Arial" charset="0"/>
                          </a:endParaRPr>
                        </a:p>
                      </a:txBody>
                      <a:tcPr marL="45720" marR="45720" marT="7323" marB="9144" anchor="b" horzOverflow="overflow">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D8D8D8"/>
                        </a:solidFill>
                      </a:tcPr>
                    </a:tc>
                    <a:extLst>
                      <a:ext uri="{0D108BD9-81ED-4DB2-BD59-A6C34878D82A}">
                        <a16:rowId xmlns:a16="http://schemas.microsoft.com/office/drawing/2014/main" val="10022"/>
                      </a:ext>
                    </a:extLst>
                  </a:tr>
                </a:tbl>
              </a:graphicData>
            </a:graphic>
          </p:graphicFrame>
        </mc:Choice>
        <mc:Fallback xmlns="">
          <p:graphicFrame>
            <p:nvGraphicFramePr>
              <p:cNvPr id="5" name="Group 111"/>
              <p:cNvGraphicFramePr>
                <a:graphicFrameLocks noGrp="1"/>
              </p:cNvGraphicFramePr>
              <p:nvPr>
                <p:extLst>
                  <p:ext uri="{D42A27DB-BD31-4B8C-83A1-F6EECF244321}">
                    <p14:modId xmlns:p14="http://schemas.microsoft.com/office/powerpoint/2010/main" val="1601275065"/>
                  </p:ext>
                </p:extLst>
              </p:nvPr>
            </p:nvGraphicFramePr>
            <p:xfrm>
              <a:off x="251520" y="840202"/>
              <a:ext cx="4456875" cy="5921193"/>
            </p:xfrm>
            <a:graphic>
              <a:graphicData uri="http://schemas.openxmlformats.org/drawingml/2006/table">
                <a:tbl>
                  <a:tblPr/>
                  <a:tblGrid>
                    <a:gridCol w="2971800">
                      <a:extLst>
                        <a:ext uri="{9D8B030D-6E8A-4147-A177-3AD203B41FA5}">
                          <a16:colId xmlns:a16="http://schemas.microsoft.com/office/drawing/2014/main" val="20000"/>
                        </a:ext>
                      </a:extLst>
                    </a:gridCol>
                    <a:gridCol w="1485075">
                      <a:extLst>
                        <a:ext uri="{9D8B030D-6E8A-4147-A177-3AD203B41FA5}">
                          <a16:colId xmlns:a16="http://schemas.microsoft.com/office/drawing/2014/main" val="20001"/>
                        </a:ext>
                      </a:extLst>
                    </a:gridCol>
                  </a:tblGrid>
                  <a:tr h="747987">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pitchFamily="18" charset="0"/>
                              <a:cs typeface="Arial" charset="0"/>
                            </a:rPr>
                            <a:t>Experimental parameter</a:t>
                          </a:r>
                        </a:p>
                      </a:txBody>
                      <a:tcPr marL="45720" marR="45720" marT="7323" marB="9144" anchor="ctr" horzOverflow="overflow">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pitchFamily="18" charset="0"/>
                              <a:cs typeface="Arial" charset="0"/>
                            </a:rPr>
                            <a:t>Systematic uncertainty </a:t>
                          </a:r>
                          <a:r>
                            <a:rPr kumimoji="0" lang="el-GR" sz="1600" b="1" i="0" u="none" strike="noStrike" cap="none" normalizeH="0" baseline="0" dirty="0">
                              <a:ln>
                                <a:noFill/>
                              </a:ln>
                              <a:solidFill>
                                <a:schemeClr val="tx1"/>
                              </a:solidFill>
                              <a:effectLst/>
                              <a:latin typeface="Times New Roman" pitchFamily="18" charset="0"/>
                              <a:cs typeface="Arial" charset="0"/>
                            </a:rPr>
                            <a:t>Δ</a:t>
                          </a:r>
                          <a:r>
                            <a:rPr kumimoji="0" lang="en-US" sz="1600" b="1" i="0" u="none" strike="noStrike" cap="none" normalizeH="0" baseline="0" dirty="0">
                              <a:ln>
                                <a:noFill/>
                              </a:ln>
                              <a:solidFill>
                                <a:schemeClr val="tx1"/>
                              </a:solidFill>
                              <a:effectLst/>
                              <a:latin typeface="Times New Roman" pitchFamily="18" charset="0"/>
                              <a:cs typeface="Arial" charset="0"/>
                            </a:rPr>
                            <a:t>a/a</a:t>
                          </a:r>
                        </a:p>
                      </a:txBody>
                      <a:tcPr marL="45720" marR="45720" marT="7323" marB="9144" anchor="ctr" horzOverflow="overflow">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8D8D8"/>
                        </a:solidFill>
                      </a:tcPr>
                    </a:tc>
                    <a:extLst>
                      <a:ext uri="{0D108BD9-81ED-4DB2-BD59-A6C34878D82A}">
                        <a16:rowId xmlns:a16="http://schemas.microsoft.com/office/drawing/2014/main" val="10000"/>
                      </a:ext>
                    </a:extLst>
                  </a:tr>
                  <a:tr h="260307">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Times New Roman" pitchFamily="18" charset="0"/>
                              <a:cs typeface="Arial" charset="0"/>
                            </a:rPr>
                            <a:t>Magnetic field</a:t>
                          </a:r>
                        </a:p>
                      </a:txBody>
                      <a:tcPr marL="45720" marR="45720" marT="7323" marB="9144" anchor="b" horzOverflow="overflow">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p>
                          <a:endParaRPr lang="en-US"/>
                        </a:p>
                      </a:txBody>
                      <a:tcPr marL="45720" marR="45720" marT="7323" marB="9144" anchor="b" horzOverflow="overflow">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a:blip r:embed="rId3"/>
                          <a:stretch>
                            <a:fillRect l="-205328" t="-304651" r="-1230" b="-1918605"/>
                          </a:stretch>
                        </a:blipFill>
                      </a:tcPr>
                    </a:tc>
                    <a:extLst>
                      <a:ext uri="{0D108BD9-81ED-4DB2-BD59-A6C34878D82A}">
                        <a16:rowId xmlns:a16="http://schemas.microsoft.com/office/drawing/2014/main" val="10001"/>
                      </a:ext>
                    </a:extLst>
                  </a:tr>
                  <a:tr h="260307">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Times New Roman" pitchFamily="18" charset="0"/>
                              <a:cs typeface="Arial" charset="0"/>
                            </a:rPr>
                            <a:t>Electrical potential inhomogeneity:</a:t>
                          </a:r>
                        </a:p>
                      </a:txBody>
                      <a:tcPr marL="45720" marR="45720" marT="7323" marB="9144" anchor="b" horzOverflow="overflow">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r>
                            <a:rPr kumimoji="0" lang="en-US" sz="1600" b="1" i="0" u="none" strike="noStrike" cap="none" normalizeH="0" baseline="0" dirty="0">
                              <a:ln>
                                <a:noFill/>
                              </a:ln>
                              <a:solidFill>
                                <a:schemeClr val="tx1"/>
                              </a:solidFill>
                              <a:effectLst/>
                              <a:latin typeface="Times New Roman" pitchFamily="18" charset="0"/>
                              <a:cs typeface="Arial" charset="0"/>
                            </a:rPr>
                            <a:t>5.5·10</a:t>
                          </a:r>
                          <a:r>
                            <a:rPr kumimoji="0" lang="en-US" sz="1600" b="1" i="0" u="none" strike="noStrike" cap="none" normalizeH="0" baseline="30000" dirty="0">
                              <a:ln>
                                <a:noFill/>
                              </a:ln>
                              <a:solidFill>
                                <a:schemeClr val="tx1"/>
                              </a:solidFill>
                              <a:effectLst/>
                              <a:latin typeface="Times New Roman" pitchFamily="18" charset="0"/>
                              <a:cs typeface="Arial" charset="0"/>
                            </a:rPr>
                            <a:t>-4</a:t>
                          </a:r>
                          <a:r>
                            <a:rPr kumimoji="0" lang="en-US" sz="1600" b="0" i="0" u="none" strike="noStrike" cap="none" normalizeH="0" baseline="0" dirty="0">
                              <a:ln>
                                <a:noFill/>
                              </a:ln>
                              <a:solidFill>
                                <a:schemeClr val="tx1"/>
                              </a:solidFill>
                              <a:effectLst/>
                              <a:latin typeface="Times New Roman" pitchFamily="18" charset="0"/>
                              <a:cs typeface="Arial" charset="0"/>
                            </a:rPr>
                            <a:t> </a:t>
                          </a:r>
                        </a:p>
                      </a:txBody>
                      <a:tcPr marL="45720" marR="45720" marT="7323" marB="9144" anchor="b" horzOverflow="overflow">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extLst>
                      <a:ext uri="{0D108BD9-81ED-4DB2-BD59-A6C34878D82A}">
                        <a16:rowId xmlns:a16="http://schemas.microsoft.com/office/drawing/2014/main" val="10006"/>
                      </a:ext>
                    </a:extLst>
                  </a:tr>
                  <a:tr h="260307">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Times New Roman" pitchFamily="18" charset="0"/>
                              <a:cs typeface="Arial" charset="0"/>
                            </a:rPr>
                            <a:t>Neutron Beam:</a:t>
                          </a:r>
                        </a:p>
                      </a:txBody>
                      <a:tcPr marL="45720" marR="45720" marT="7323" marB="9144" anchor="b" horzOverflow="overflow">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8" charset="0"/>
                              <a:cs typeface="Arial" charset="0"/>
                            </a:rPr>
                            <a:t> </a:t>
                          </a:r>
                        </a:p>
                      </a:txBody>
                      <a:tcPr marL="45720" marR="45720" marT="7323" marB="9144" anchor="b" horzOverflow="overflow">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extLst>
                      <a:ext uri="{0D108BD9-81ED-4DB2-BD59-A6C34878D82A}">
                        <a16:rowId xmlns:a16="http://schemas.microsoft.com/office/drawing/2014/main" val="10009"/>
                      </a:ext>
                    </a:extLst>
                  </a:tr>
                  <a:tr h="260307">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Times New Roman" pitchFamily="18" charset="0"/>
                              <a:cs typeface="Arial" charset="0"/>
                            </a:rPr>
                            <a:t>… position</a:t>
                          </a:r>
                        </a:p>
                      </a:txBody>
                      <a:tcPr marL="45720" marR="45720" marT="7323" marB="9144" anchor="b" horzOverflow="overflow">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Times New Roman" pitchFamily="18" charset="0"/>
                              <a:cs typeface="Arial" charset="0"/>
                            </a:rPr>
                            <a:t>1.7·10</a:t>
                          </a:r>
                          <a:r>
                            <a:rPr kumimoji="0" lang="en-US" sz="1600" b="0" i="0" u="none" strike="noStrike" cap="none" normalizeH="0" baseline="30000" dirty="0">
                              <a:ln>
                                <a:noFill/>
                              </a:ln>
                              <a:solidFill>
                                <a:schemeClr val="tx1"/>
                              </a:solidFill>
                              <a:effectLst/>
                              <a:latin typeface="Times New Roman" pitchFamily="18" charset="0"/>
                              <a:cs typeface="Arial" charset="0"/>
                            </a:rPr>
                            <a:t>-4</a:t>
                          </a:r>
                          <a:endParaRPr kumimoji="0" lang="en-US" sz="1600" b="0" i="0" u="none" strike="noStrike" cap="none" normalizeH="0" baseline="0" dirty="0">
                            <a:ln>
                              <a:noFill/>
                            </a:ln>
                            <a:solidFill>
                              <a:schemeClr val="tx1"/>
                            </a:solidFill>
                            <a:effectLst/>
                            <a:latin typeface="Times New Roman" pitchFamily="18" charset="0"/>
                            <a:cs typeface="Arial" charset="0"/>
                          </a:endParaRPr>
                        </a:p>
                      </a:txBody>
                      <a:tcPr marL="45720" marR="45720" marT="7323" marB="9144" anchor="b" horzOverflow="overflow">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extLst>
                      <a:ext uri="{0D108BD9-81ED-4DB2-BD59-A6C34878D82A}">
                        <a16:rowId xmlns:a16="http://schemas.microsoft.com/office/drawing/2014/main" val="10010"/>
                      </a:ext>
                    </a:extLst>
                  </a:tr>
                  <a:tr h="260307">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Times New Roman" pitchFamily="18" charset="0"/>
                              <a:cs typeface="Arial" charset="0"/>
                            </a:rPr>
                            <a:t>… profile (including edge effect)</a:t>
                          </a:r>
                        </a:p>
                      </a:txBody>
                      <a:tcPr marL="45720" marR="45720" marT="7323" marB="9144" anchor="b" horzOverflow="overflow">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Times New Roman" pitchFamily="18" charset="0"/>
                              <a:cs typeface="Arial" charset="0"/>
                            </a:rPr>
                            <a:t>2.5·10</a:t>
                          </a:r>
                          <a:r>
                            <a:rPr kumimoji="0" lang="en-US" sz="1600" b="0" i="0" u="none" strike="noStrike" cap="none" normalizeH="0" baseline="30000" dirty="0">
                              <a:ln>
                                <a:noFill/>
                              </a:ln>
                              <a:solidFill>
                                <a:schemeClr val="tx1"/>
                              </a:solidFill>
                              <a:effectLst/>
                              <a:latin typeface="Times New Roman" pitchFamily="18" charset="0"/>
                              <a:cs typeface="Arial" charset="0"/>
                            </a:rPr>
                            <a:t>-4</a:t>
                          </a:r>
                          <a:endParaRPr kumimoji="0" lang="en-US" sz="1600" b="0" i="0" u="none" strike="noStrike" cap="none" normalizeH="0" baseline="0" dirty="0">
                            <a:ln>
                              <a:noFill/>
                            </a:ln>
                            <a:solidFill>
                              <a:schemeClr val="tx1"/>
                            </a:solidFill>
                            <a:effectLst/>
                            <a:latin typeface="Times New Roman" pitchFamily="18" charset="0"/>
                            <a:cs typeface="Arial" charset="0"/>
                          </a:endParaRPr>
                        </a:p>
                      </a:txBody>
                      <a:tcPr marL="45720" marR="45720" marT="7323" marB="9144" anchor="b" horzOverflow="overflow">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extLst>
                      <a:ext uri="{0D108BD9-81ED-4DB2-BD59-A6C34878D82A}">
                        <a16:rowId xmlns:a16="http://schemas.microsoft.com/office/drawing/2014/main" val="10011"/>
                      </a:ext>
                    </a:extLst>
                  </a:tr>
                  <a:tr h="260307">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Times New Roman" pitchFamily="18" charset="0"/>
                              <a:cs typeface="Arial" charset="0"/>
                            </a:rPr>
                            <a:t>… Doppler effect</a:t>
                          </a:r>
                        </a:p>
                      </a:txBody>
                      <a:tcPr marL="45720" marR="45720" marT="7323" marB="9144" anchor="b" horzOverflow="overflow">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Times New Roman" pitchFamily="18" charset="0"/>
                              <a:cs typeface="Arial" charset="0"/>
                            </a:rPr>
                            <a:t>small</a:t>
                          </a:r>
                        </a:p>
                      </a:txBody>
                      <a:tcPr marL="45720" marR="45720" marT="7323" marB="9144" anchor="b" horzOverflow="overflow">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extLst>
                      <a:ext uri="{0D108BD9-81ED-4DB2-BD59-A6C34878D82A}">
                        <a16:rowId xmlns:a16="http://schemas.microsoft.com/office/drawing/2014/main" val="10012"/>
                      </a:ext>
                    </a:extLst>
                  </a:tr>
                  <a:tr h="260307">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Times New Roman" pitchFamily="18" charset="0"/>
                              <a:cs typeface="Arial" charset="0"/>
                            </a:rPr>
                            <a:t>… Unwanted beam polarization</a:t>
                          </a:r>
                        </a:p>
                      </a:txBody>
                      <a:tcPr marL="45720" marR="45720" marT="7323" marB="9144" anchor="b" horzOverflow="overflow">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Times New Roman" pitchFamily="18" charset="0"/>
                              <a:cs typeface="Arial" charset="0"/>
                            </a:rPr>
                            <a:t>1·10</a:t>
                          </a:r>
                          <a:r>
                            <a:rPr kumimoji="0" lang="en-US" sz="1600" b="0" i="0" u="none" strike="noStrike" cap="none" normalizeH="0" baseline="30000" dirty="0">
                              <a:ln>
                                <a:noFill/>
                              </a:ln>
                              <a:solidFill>
                                <a:schemeClr val="tx1"/>
                              </a:solidFill>
                              <a:effectLst/>
                              <a:latin typeface="Times New Roman" pitchFamily="18" charset="0"/>
                              <a:cs typeface="Arial" charset="0"/>
                            </a:rPr>
                            <a:t>-4</a:t>
                          </a:r>
                          <a:endParaRPr kumimoji="0" lang="en-US" sz="1600" b="0" i="0" u="none" strike="noStrike" cap="none" normalizeH="0" baseline="0" dirty="0">
                            <a:ln>
                              <a:noFill/>
                            </a:ln>
                            <a:solidFill>
                              <a:schemeClr val="tx1"/>
                            </a:solidFill>
                            <a:effectLst/>
                            <a:latin typeface="Times New Roman" pitchFamily="18" charset="0"/>
                            <a:cs typeface="Arial" charset="0"/>
                          </a:endParaRPr>
                        </a:p>
                      </a:txBody>
                      <a:tcPr marL="45720" marR="45720" marT="7323" marB="9144" anchor="b" horzOverflow="overflow">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extLst>
                      <a:ext uri="{0D108BD9-81ED-4DB2-BD59-A6C34878D82A}">
                        <a16:rowId xmlns:a16="http://schemas.microsoft.com/office/drawing/2014/main" val="10013"/>
                      </a:ext>
                    </a:extLst>
                  </a:tr>
                  <a:tr h="260307">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dirty="0" err="1">
                              <a:ln>
                                <a:noFill/>
                              </a:ln>
                              <a:solidFill>
                                <a:schemeClr val="tx1"/>
                              </a:solidFill>
                              <a:effectLst/>
                              <a:latin typeface="Times New Roman" pitchFamily="18" charset="0"/>
                              <a:cs typeface="Arial" charset="0"/>
                            </a:rPr>
                            <a:t>Adiabaticity</a:t>
                          </a:r>
                          <a:r>
                            <a:rPr kumimoji="0" lang="en-US" sz="1600" b="0" i="0" u="none" strike="noStrike" cap="none" normalizeH="0" baseline="0" dirty="0">
                              <a:ln>
                                <a:noFill/>
                              </a:ln>
                              <a:solidFill>
                                <a:schemeClr val="tx1"/>
                              </a:solidFill>
                              <a:effectLst/>
                              <a:latin typeface="Times New Roman" pitchFamily="18" charset="0"/>
                              <a:cs typeface="Arial" charset="0"/>
                            </a:rPr>
                            <a:t> of proton motion</a:t>
                          </a:r>
                        </a:p>
                      </a:txBody>
                      <a:tcPr marL="45720" marR="45720" marT="7323" marB="9144" anchor="b" horzOverflow="overflow">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Times New Roman" pitchFamily="18" charset="0"/>
                              <a:cs typeface="Arial" charset="0"/>
                            </a:rPr>
                            <a:t>1·10</a:t>
                          </a:r>
                          <a:r>
                            <a:rPr kumimoji="0" lang="en-US" sz="1600" b="0" i="0" u="none" strike="noStrike" cap="none" normalizeH="0" baseline="30000" dirty="0">
                              <a:ln>
                                <a:noFill/>
                              </a:ln>
                              <a:solidFill>
                                <a:schemeClr val="tx1"/>
                              </a:solidFill>
                              <a:effectLst/>
                              <a:latin typeface="Times New Roman" pitchFamily="18" charset="0"/>
                              <a:cs typeface="Arial" charset="0"/>
                            </a:rPr>
                            <a:t>-4</a:t>
                          </a:r>
                          <a:endParaRPr kumimoji="0" lang="en-US" sz="1600" b="0" i="0" u="none" strike="noStrike" cap="none" normalizeH="0" baseline="0" dirty="0">
                            <a:ln>
                              <a:noFill/>
                            </a:ln>
                            <a:solidFill>
                              <a:schemeClr val="tx1"/>
                            </a:solidFill>
                            <a:effectLst/>
                            <a:latin typeface="Times New Roman" pitchFamily="18" charset="0"/>
                            <a:cs typeface="Arial" charset="0"/>
                          </a:endParaRPr>
                        </a:p>
                      </a:txBody>
                      <a:tcPr marL="45720" marR="45720" marT="7323" marB="9144" anchor="b" horzOverflow="overflow">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extLst>
                      <a:ext uri="{0D108BD9-81ED-4DB2-BD59-A6C34878D82A}">
                        <a16:rowId xmlns:a16="http://schemas.microsoft.com/office/drawing/2014/main" val="10014"/>
                      </a:ext>
                    </a:extLst>
                  </a:tr>
                  <a:tr h="260307">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Times New Roman" pitchFamily="18" charset="0"/>
                              <a:cs typeface="Arial" charset="0"/>
                            </a:rPr>
                            <a:t>Detector effects:</a:t>
                          </a:r>
                        </a:p>
                      </a:txBody>
                      <a:tcPr marL="45720" marR="45720" marT="7323" marB="9144" anchor="b" horzOverflow="overflow">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Times New Roman" pitchFamily="18" charset="0"/>
                              <a:cs typeface="Arial" charset="0"/>
                            </a:rPr>
                            <a:t> </a:t>
                          </a:r>
                        </a:p>
                      </a:txBody>
                      <a:tcPr marL="45720" marR="45720" marT="7323" marB="9144" anchor="b" horzOverflow="overflow">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extLst>
                      <a:ext uri="{0D108BD9-81ED-4DB2-BD59-A6C34878D82A}">
                        <a16:rowId xmlns:a16="http://schemas.microsoft.com/office/drawing/2014/main" val="10015"/>
                      </a:ext>
                    </a:extLst>
                  </a:tr>
                  <a:tr h="260307">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Times New Roman" pitchFamily="18" charset="0"/>
                              <a:cs typeface="Arial" charset="0"/>
                            </a:rPr>
                            <a:t>… Electron energy calibration</a:t>
                          </a:r>
                        </a:p>
                      </a:txBody>
                      <a:tcPr marL="45720" marR="45720" marT="7323" marB="9144" anchor="b" horzOverflow="overflow">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Times New Roman" pitchFamily="18" charset="0"/>
                              <a:cs typeface="Arial" charset="0"/>
                            </a:rPr>
                            <a:t>2·10</a:t>
                          </a:r>
                          <a:r>
                            <a:rPr kumimoji="0" lang="en-US" sz="1600" b="0" i="0" u="none" strike="noStrike" cap="none" normalizeH="0" baseline="30000" dirty="0">
                              <a:ln>
                                <a:noFill/>
                              </a:ln>
                              <a:solidFill>
                                <a:schemeClr val="tx1"/>
                              </a:solidFill>
                              <a:effectLst/>
                              <a:latin typeface="Times New Roman" pitchFamily="18" charset="0"/>
                              <a:cs typeface="Arial" charset="0"/>
                            </a:rPr>
                            <a:t>-4</a:t>
                          </a:r>
                          <a:endParaRPr kumimoji="0" lang="en-US" sz="1600" b="0" i="0" u="none" strike="noStrike" cap="none" normalizeH="0" baseline="0" dirty="0">
                            <a:ln>
                              <a:noFill/>
                            </a:ln>
                            <a:solidFill>
                              <a:schemeClr val="tx1"/>
                            </a:solidFill>
                            <a:effectLst/>
                            <a:latin typeface="Times New Roman" pitchFamily="18" charset="0"/>
                            <a:cs typeface="Arial" charset="0"/>
                          </a:endParaRPr>
                        </a:p>
                      </a:txBody>
                      <a:tcPr marL="45720" marR="45720" marT="7323" marB="9144" anchor="b" horzOverflow="overflow">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extLst>
                      <a:ext uri="{0D108BD9-81ED-4DB2-BD59-A6C34878D82A}">
                        <a16:rowId xmlns:a16="http://schemas.microsoft.com/office/drawing/2014/main" val="10016"/>
                      </a:ext>
                    </a:extLst>
                  </a:tr>
                  <a:tr h="504147">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Times New Roman" pitchFamily="18" charset="0"/>
                              <a:cs typeface="Arial" charset="0"/>
                            </a:rPr>
                            <a:t>… Shape of electron energy response</a:t>
                          </a:r>
                        </a:p>
                      </a:txBody>
                      <a:tcPr marL="45720" marR="45720" marT="7323" marB="9144" anchor="b" horzOverflow="overflow">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r>
                            <a:rPr kumimoji="0" lang="en-US" sz="1600" b="1" i="0" u="none" strike="noStrike" cap="none" normalizeH="0" baseline="0" dirty="0">
                              <a:ln>
                                <a:noFill/>
                              </a:ln>
                              <a:solidFill>
                                <a:schemeClr val="tx1"/>
                              </a:solidFill>
                              <a:effectLst/>
                              <a:latin typeface="Times New Roman" pitchFamily="18" charset="0"/>
                              <a:cs typeface="Arial" charset="0"/>
                            </a:rPr>
                            <a:t>4.4·10</a:t>
                          </a:r>
                          <a:r>
                            <a:rPr kumimoji="0" lang="en-US" sz="1600" b="1" i="0" u="none" strike="noStrike" cap="none" normalizeH="0" baseline="30000" dirty="0">
                              <a:ln>
                                <a:noFill/>
                              </a:ln>
                              <a:solidFill>
                                <a:schemeClr val="tx1"/>
                              </a:solidFill>
                              <a:effectLst/>
                              <a:latin typeface="Times New Roman" pitchFamily="18" charset="0"/>
                              <a:cs typeface="Arial" charset="0"/>
                            </a:rPr>
                            <a:t>-4</a:t>
                          </a:r>
                          <a:endParaRPr kumimoji="0" lang="en-US" sz="1600" b="1" i="0" u="none" strike="noStrike" cap="none" normalizeH="0" baseline="0" dirty="0">
                            <a:ln>
                              <a:noFill/>
                            </a:ln>
                            <a:solidFill>
                              <a:schemeClr val="tx1"/>
                            </a:solidFill>
                            <a:effectLst/>
                            <a:latin typeface="Times New Roman" pitchFamily="18" charset="0"/>
                            <a:cs typeface="Arial" charset="0"/>
                          </a:endParaRPr>
                        </a:p>
                      </a:txBody>
                      <a:tcPr marL="45720" marR="45720" marT="7323" marB="9144" anchor="b" horzOverflow="overflow">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extLst>
                      <a:ext uri="{0D108BD9-81ED-4DB2-BD59-A6C34878D82A}">
                        <a16:rowId xmlns:a16="http://schemas.microsoft.com/office/drawing/2014/main" val="10017"/>
                      </a:ext>
                    </a:extLst>
                  </a:tr>
                  <a:tr h="260307">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Times New Roman" pitchFamily="18" charset="0"/>
                              <a:cs typeface="Arial" charset="0"/>
                            </a:rPr>
                            <a:t>… Proton trigger efficiency</a:t>
                          </a:r>
                        </a:p>
                      </a:txBody>
                      <a:tcPr marL="45720" marR="45720" marT="7323" marB="9144" anchor="b" horzOverflow="overflow">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Times New Roman" pitchFamily="18" charset="0"/>
                              <a:cs typeface="Arial" charset="0"/>
                            </a:rPr>
                            <a:t>3.4·10</a:t>
                          </a:r>
                          <a:r>
                            <a:rPr kumimoji="0" lang="en-US" sz="1600" b="0" i="0" u="none" strike="noStrike" cap="none" normalizeH="0" baseline="30000" dirty="0">
                              <a:ln>
                                <a:noFill/>
                              </a:ln>
                              <a:solidFill>
                                <a:schemeClr val="tx1"/>
                              </a:solidFill>
                              <a:effectLst/>
                              <a:latin typeface="Times New Roman" pitchFamily="18" charset="0"/>
                              <a:cs typeface="Arial" charset="0"/>
                            </a:rPr>
                            <a:t>-4</a:t>
                          </a:r>
                          <a:endParaRPr kumimoji="0" lang="en-US" sz="1600" b="0" i="0" u="none" strike="noStrike" cap="none" normalizeH="0" baseline="0" dirty="0">
                            <a:ln>
                              <a:noFill/>
                            </a:ln>
                            <a:solidFill>
                              <a:schemeClr val="tx1"/>
                            </a:solidFill>
                            <a:effectLst/>
                            <a:latin typeface="Times New Roman" pitchFamily="18" charset="0"/>
                            <a:cs typeface="Arial" charset="0"/>
                          </a:endParaRPr>
                        </a:p>
                      </a:txBody>
                      <a:tcPr marL="45720" marR="45720" marT="7323" marB="9144" anchor="b" horzOverflow="overflow">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extLst>
                      <a:ext uri="{0D108BD9-81ED-4DB2-BD59-A6C34878D82A}">
                        <a16:rowId xmlns:a16="http://schemas.microsoft.com/office/drawing/2014/main" val="10018"/>
                      </a:ext>
                    </a:extLst>
                  </a:tr>
                  <a:tr h="504147">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Times New Roman" pitchFamily="18" charset="0"/>
                              <a:cs typeface="Arial" charset="0"/>
                            </a:rPr>
                            <a:t>… TOF shift due to detector/electronics</a:t>
                          </a:r>
                        </a:p>
                      </a:txBody>
                      <a:tcPr marL="45720" marR="45720" marT="7323" marB="9144" anchor="b" horzOverflow="overflow">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r>
                            <a:rPr kumimoji="0" lang="en-US" sz="1600" b="0" i="0" u="none" strike="noStrike" cap="none" normalizeH="0" baseline="0" dirty="0">
                              <a:ln>
                                <a:noFill/>
                              </a:ln>
                              <a:solidFill>
                                <a:schemeClr val="tx1"/>
                              </a:solidFill>
                              <a:effectLst/>
                              <a:latin typeface="Times New Roman" pitchFamily="18" charset="0"/>
                              <a:cs typeface="Arial" charset="0"/>
                            </a:rPr>
                            <a:t>3.9·10</a:t>
                          </a:r>
                          <a:r>
                            <a:rPr kumimoji="0" lang="en-US" sz="1600" b="0" i="0" u="none" strike="noStrike" cap="none" normalizeH="0" baseline="30000" dirty="0">
                              <a:ln>
                                <a:noFill/>
                              </a:ln>
                              <a:solidFill>
                                <a:schemeClr val="tx1"/>
                              </a:solidFill>
                              <a:effectLst/>
                              <a:latin typeface="Times New Roman" pitchFamily="18" charset="0"/>
                              <a:cs typeface="Arial" charset="0"/>
                            </a:rPr>
                            <a:t>-4</a:t>
                          </a:r>
                          <a:endParaRPr kumimoji="0" lang="en-US" sz="1600" b="0" i="0" u="none" strike="noStrike" cap="none" normalizeH="0" baseline="0" dirty="0">
                            <a:ln>
                              <a:noFill/>
                            </a:ln>
                            <a:solidFill>
                              <a:schemeClr val="tx1"/>
                            </a:solidFill>
                            <a:effectLst/>
                            <a:latin typeface="Times New Roman" pitchFamily="18" charset="0"/>
                            <a:cs typeface="Arial" charset="0"/>
                          </a:endParaRPr>
                        </a:p>
                      </a:txBody>
                      <a:tcPr marL="45720" marR="45720" marT="7323" marB="9144" anchor="b" horzOverflow="overflow">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extLst>
                      <a:ext uri="{0D108BD9-81ED-4DB2-BD59-A6C34878D82A}">
                        <a16:rowId xmlns:a16="http://schemas.microsoft.com/office/drawing/2014/main" val="10021"/>
                      </a:ext>
                    </a:extLst>
                  </a:tr>
                  <a:tr h="260307">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Times New Roman" pitchFamily="18" charset="0"/>
                              <a:cs typeface="Arial" charset="0"/>
                            </a:rPr>
                            <a:t>Electron TOF</a:t>
                          </a:r>
                        </a:p>
                      </a:txBody>
                      <a:tcPr marL="45720" marR="45720" marT="7323" marB="9144" anchor="b" horzOverflow="overflow">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r>
                            <a:rPr kumimoji="0" lang="en-US" sz="1600" b="0" i="0" u="none" strike="noStrike" cap="none" normalizeH="0" baseline="0" dirty="0">
                              <a:ln>
                                <a:noFill/>
                              </a:ln>
                              <a:solidFill>
                                <a:schemeClr val="tx1"/>
                              </a:solidFill>
                              <a:effectLst/>
                              <a:latin typeface="Times New Roman" pitchFamily="18" charset="0"/>
                              <a:cs typeface="Arial" charset="0"/>
                            </a:rPr>
                            <a:t>small</a:t>
                          </a:r>
                        </a:p>
                      </a:txBody>
                      <a:tcPr marL="45720" marR="45720" marT="7323" marB="9144" anchor="b" horzOverflow="overflow">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extLst>
                      <a:ext uri="{0D108BD9-81ED-4DB2-BD59-A6C34878D82A}">
                        <a16:rowId xmlns:a16="http://schemas.microsoft.com/office/drawing/2014/main" val="2187645697"/>
                      </a:ext>
                    </a:extLst>
                  </a:tr>
                  <a:tr h="260307">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Times New Roman" pitchFamily="18" charset="0"/>
                              <a:cs typeface="Arial" charset="0"/>
                            </a:rPr>
                            <a:t>Residual gas</a:t>
                          </a:r>
                        </a:p>
                      </a:txBody>
                      <a:tcPr marL="45720" marR="45720" marT="7323" marB="9144" anchor="b" horzOverflow="overflow">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r>
                            <a:rPr kumimoji="0" lang="en-US" sz="1600" b="0" i="0" u="none" strike="noStrike" cap="none" normalizeH="0" baseline="0" dirty="0">
                              <a:ln>
                                <a:noFill/>
                              </a:ln>
                              <a:solidFill>
                                <a:schemeClr val="tx1"/>
                              </a:solidFill>
                              <a:effectLst/>
                              <a:latin typeface="Times New Roman" pitchFamily="18" charset="0"/>
                              <a:cs typeface="Arial" charset="0"/>
                            </a:rPr>
                            <a:t>3.8·10</a:t>
                          </a:r>
                          <a:r>
                            <a:rPr kumimoji="0" lang="en-US" sz="1600" b="0" i="0" u="none" strike="noStrike" cap="none" normalizeH="0" baseline="30000" dirty="0">
                              <a:ln>
                                <a:noFill/>
                              </a:ln>
                              <a:solidFill>
                                <a:schemeClr val="tx1"/>
                              </a:solidFill>
                              <a:effectLst/>
                              <a:latin typeface="Times New Roman" pitchFamily="18" charset="0"/>
                              <a:cs typeface="Arial" charset="0"/>
                            </a:rPr>
                            <a:t>-4</a:t>
                          </a:r>
                          <a:endParaRPr kumimoji="0" lang="en-US" sz="1600" b="0" i="0" u="none" strike="noStrike" cap="none" normalizeH="0" baseline="0" dirty="0">
                            <a:ln>
                              <a:noFill/>
                            </a:ln>
                            <a:solidFill>
                              <a:schemeClr val="tx1"/>
                            </a:solidFill>
                            <a:effectLst/>
                            <a:latin typeface="Times New Roman" pitchFamily="18" charset="0"/>
                            <a:cs typeface="Arial" charset="0"/>
                          </a:endParaRPr>
                        </a:p>
                      </a:txBody>
                      <a:tcPr marL="45720" marR="45720" marT="7323" marB="9144" anchor="b" horzOverflow="overflow">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extLst>
                      <a:ext uri="{0D108BD9-81ED-4DB2-BD59-A6C34878D82A}">
                        <a16:rowId xmlns:a16="http://schemas.microsoft.com/office/drawing/2014/main" val="10019"/>
                      </a:ext>
                    </a:extLst>
                  </a:tr>
                  <a:tr h="260307">
                    <a:tc>
                      <a:txBody>
                        <a:bodyPr/>
                        <a:lstStyle/>
                        <a:p>
                          <a:pPr marL="0" marR="0" lvl="0" indent="0" algn="l" defTabSz="914400" rtl="0" eaLnBrk="1" fontAlgn="b" latinLnBrk="0" hangingPunct="1">
                            <a:lnSpc>
                              <a:spcPct val="100000"/>
                            </a:lnSpc>
                            <a:spcBef>
                              <a:spcPct val="0"/>
                            </a:spcBef>
                            <a:spcAft>
                              <a:spcPct val="0"/>
                            </a:spcAft>
                            <a:buClrTx/>
                            <a:buSzTx/>
                            <a:buFontTx/>
                            <a:buNone/>
                            <a:tabLst/>
                            <a:defRPr/>
                          </a:pPr>
                          <a:r>
                            <a:rPr kumimoji="0" lang="en-US" sz="1600" b="0" i="0" u="none" strike="noStrike" cap="none" normalizeH="0" baseline="0" dirty="0">
                              <a:ln>
                                <a:noFill/>
                              </a:ln>
                              <a:solidFill>
                                <a:schemeClr val="tx1"/>
                              </a:solidFill>
                              <a:effectLst/>
                              <a:latin typeface="Times New Roman" pitchFamily="18" charset="0"/>
                              <a:cs typeface="Arial" charset="0"/>
                            </a:rPr>
                            <a:t>TOF in acceleration region</a:t>
                          </a:r>
                        </a:p>
                      </a:txBody>
                      <a:tcPr marL="45720" marR="45720" marT="7323" marB="9144" anchor="b" horzOverflow="overflow">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r>
                            <a:rPr kumimoji="0" lang="en-US" sz="1600" b="0" i="0" u="none" strike="noStrike" cap="none" normalizeH="0" baseline="0" dirty="0">
                              <a:ln>
                                <a:noFill/>
                              </a:ln>
                              <a:solidFill>
                                <a:schemeClr val="tx1"/>
                              </a:solidFill>
                              <a:effectLst/>
                              <a:latin typeface="Times New Roman" pitchFamily="18" charset="0"/>
                              <a:cs typeface="Arial" charset="0"/>
                            </a:rPr>
                            <a:t>3.0·10</a:t>
                          </a:r>
                          <a:r>
                            <a:rPr kumimoji="0" lang="en-US" sz="1600" b="0" i="0" u="none" strike="noStrike" cap="none" normalizeH="0" baseline="30000" dirty="0">
                              <a:ln>
                                <a:noFill/>
                              </a:ln>
                              <a:solidFill>
                                <a:schemeClr val="tx1"/>
                              </a:solidFill>
                              <a:effectLst/>
                              <a:latin typeface="Times New Roman" pitchFamily="18" charset="0"/>
                              <a:cs typeface="Arial" charset="0"/>
                            </a:rPr>
                            <a:t>-4</a:t>
                          </a:r>
                          <a:endParaRPr kumimoji="0" lang="en-US" sz="1600" b="0" i="0" u="none" strike="noStrike" cap="none" normalizeH="0" baseline="0" dirty="0">
                            <a:ln>
                              <a:noFill/>
                            </a:ln>
                            <a:solidFill>
                              <a:schemeClr val="tx1"/>
                            </a:solidFill>
                            <a:effectLst/>
                            <a:latin typeface="Times New Roman" pitchFamily="18" charset="0"/>
                            <a:cs typeface="Arial" charset="0"/>
                          </a:endParaRPr>
                        </a:p>
                      </a:txBody>
                      <a:tcPr marL="45720" marR="45720" marT="7323" marB="9144" anchor="b" horzOverflow="overflow">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8D8D8"/>
                        </a:solidFill>
                      </a:tcPr>
                    </a:tc>
                    <a:extLst>
                      <a:ext uri="{0D108BD9-81ED-4DB2-BD59-A6C34878D82A}">
                        <a16:rowId xmlns:a16="http://schemas.microsoft.com/office/drawing/2014/main" val="2240139735"/>
                      </a:ext>
                    </a:extLst>
                  </a:tr>
                  <a:tr h="260307">
                    <a:tc>
                      <a:txBody>
                        <a:bodyPr/>
                        <a:lstStyle/>
                        <a:p>
                          <a:pPr marL="0" marR="0" lvl="0" indent="0" algn="l" defTabSz="914400" rtl="0" eaLnBrk="1" fontAlgn="b" latinLnBrk="0" hangingPunct="1">
                            <a:lnSpc>
                              <a:spcPct val="100000"/>
                            </a:lnSpc>
                            <a:spcBef>
                              <a:spcPct val="0"/>
                            </a:spcBef>
                            <a:spcAft>
                              <a:spcPct val="0"/>
                            </a:spcAft>
                            <a:buClrTx/>
                            <a:buSzTx/>
                            <a:buFontTx/>
                            <a:buNone/>
                            <a:tabLst/>
                            <a:defRPr/>
                          </a:pPr>
                          <a:r>
                            <a:rPr kumimoji="0" lang="en-US" sz="1600" b="0" i="0" u="none" strike="noStrike" cap="none" normalizeH="0" baseline="0" dirty="0">
                              <a:ln>
                                <a:noFill/>
                              </a:ln>
                              <a:solidFill>
                                <a:schemeClr val="tx1"/>
                              </a:solidFill>
                              <a:effectLst/>
                              <a:latin typeface="Times New Roman" pitchFamily="18" charset="0"/>
                              <a:cs typeface="Arial" charset="0"/>
                            </a:rPr>
                            <a:t>Background / </a:t>
                          </a:r>
                          <a:r>
                            <a:rPr kumimoji="0" lang="en-US" sz="1600" b="0" i="0" u="none" strike="noStrike" cap="none" normalizeH="0" baseline="0" dirty="0" err="1">
                              <a:ln>
                                <a:noFill/>
                              </a:ln>
                              <a:solidFill>
                                <a:schemeClr val="tx1"/>
                              </a:solidFill>
                              <a:effectLst/>
                              <a:latin typeface="Times New Roman" pitchFamily="18" charset="0"/>
                              <a:cs typeface="Arial" charset="0"/>
                            </a:rPr>
                            <a:t>Accidentas</a:t>
                          </a:r>
                          <a:endParaRPr kumimoji="0" lang="en-US" sz="1600" b="0" i="0" u="none" strike="noStrike" cap="none" normalizeH="0" baseline="0" dirty="0">
                            <a:ln>
                              <a:noFill/>
                            </a:ln>
                            <a:solidFill>
                              <a:schemeClr val="tx1"/>
                            </a:solidFill>
                            <a:effectLst/>
                            <a:latin typeface="Times New Roman" pitchFamily="18" charset="0"/>
                            <a:cs typeface="Arial" charset="0"/>
                          </a:endParaRPr>
                        </a:p>
                      </a:txBody>
                      <a:tcPr marL="45720" marR="45720" marT="7323" marB="9144" anchor="b" horzOverflow="overflow">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Times New Roman" pitchFamily="18" charset="0"/>
                              <a:cs typeface="Arial" charset="0"/>
                            </a:rPr>
                            <a:t>small</a:t>
                          </a:r>
                        </a:p>
                      </a:txBody>
                      <a:tcPr marL="45720" marR="45720" marT="7323" marB="9144" anchor="b" horzOverflow="overflow">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8D8D8"/>
                        </a:solidFill>
                      </a:tcPr>
                    </a:tc>
                    <a:extLst>
                      <a:ext uri="{0D108BD9-81ED-4DB2-BD59-A6C34878D82A}">
                        <a16:rowId xmlns:a16="http://schemas.microsoft.com/office/drawing/2014/main" val="10020"/>
                      </a:ext>
                    </a:extLst>
                  </a:tr>
                  <a:tr h="260307">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pitchFamily="18" charset="0"/>
                              <a:cs typeface="Arial" charset="0"/>
                            </a:rPr>
                            <a:t>Sum</a:t>
                          </a:r>
                        </a:p>
                      </a:txBody>
                      <a:tcPr marL="45720" marR="45720" marT="7323" marB="9144" anchor="b" horzOverflow="overflow">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pitchFamily="18" charset="0"/>
                              <a:cs typeface="Arial" charset="0"/>
                            </a:rPr>
                            <a:t>1.2·10</a:t>
                          </a:r>
                          <a:r>
                            <a:rPr kumimoji="0" lang="en-US" sz="1600" b="1" i="0" u="none" strike="noStrike" cap="none" normalizeH="0" baseline="30000" dirty="0">
                              <a:ln>
                                <a:noFill/>
                              </a:ln>
                              <a:solidFill>
                                <a:schemeClr val="tx1"/>
                              </a:solidFill>
                              <a:effectLst/>
                              <a:latin typeface="Times New Roman" pitchFamily="18" charset="0"/>
                              <a:cs typeface="Arial" charset="0"/>
                            </a:rPr>
                            <a:t>-3</a:t>
                          </a:r>
                          <a:endParaRPr kumimoji="0" lang="en-US" sz="1600" b="1" i="0" u="none" strike="noStrike" cap="none" normalizeH="0" baseline="0" dirty="0">
                            <a:ln>
                              <a:noFill/>
                            </a:ln>
                            <a:solidFill>
                              <a:schemeClr val="tx1"/>
                            </a:solidFill>
                            <a:effectLst/>
                            <a:latin typeface="Times New Roman" pitchFamily="18" charset="0"/>
                            <a:cs typeface="Arial" charset="0"/>
                          </a:endParaRPr>
                        </a:p>
                      </a:txBody>
                      <a:tcPr marL="45720" marR="45720" marT="7323" marB="9144" anchor="b" horzOverflow="overflow">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D8D8D8"/>
                        </a:solidFill>
                      </a:tcPr>
                    </a:tc>
                    <a:extLst>
                      <a:ext uri="{0D108BD9-81ED-4DB2-BD59-A6C34878D82A}">
                        <a16:rowId xmlns:a16="http://schemas.microsoft.com/office/drawing/2014/main" val="10022"/>
                      </a:ext>
                    </a:extLst>
                  </a:tr>
                </a:tbl>
              </a:graphicData>
            </a:graphic>
          </p:graphicFrame>
        </mc:Fallback>
      </mc:AlternateContent>
      <p:sp>
        <p:nvSpPr>
          <p:cNvPr id="6" name="Rectangle 57"/>
          <p:cNvSpPr>
            <a:spLocks noChangeArrowheads="1"/>
          </p:cNvSpPr>
          <p:nvPr/>
        </p:nvSpPr>
        <p:spPr bwMode="auto">
          <a:xfrm>
            <a:off x="0" y="23813"/>
            <a:ext cx="9144000" cy="792162"/>
          </a:xfrm>
          <a:prstGeom prst="rect">
            <a:avLst/>
          </a:prstGeom>
          <a:solidFill>
            <a:srgbClr val="FFCC00"/>
          </a:solidFill>
          <a:ln w="38100">
            <a:noFill/>
            <a:miter lim="800000"/>
            <a:headEnd/>
            <a:tailEnd/>
          </a:ln>
        </p:spPr>
        <p:txBody>
          <a:bodyPr rIns="91440" anchor="ctr"/>
          <a:lstStyle/>
          <a:p>
            <a:pPr algn="ctr"/>
            <a:r>
              <a:rPr lang="en-US" sz="2800" b="1" dirty="0">
                <a:latin typeface="Times New Roman" pitchFamily="18" charset="0"/>
                <a:cs typeface="Times New Roman" pitchFamily="18" charset="0"/>
              </a:rPr>
              <a:t>Nab-a goal for SNS</a:t>
            </a:r>
          </a:p>
        </p:txBody>
      </p:sp>
      <mc:AlternateContent xmlns:mc="http://schemas.openxmlformats.org/markup-compatibility/2006" xmlns:a14="http://schemas.microsoft.com/office/drawing/2010/main">
        <mc:Choice Requires="a14">
          <p:sp>
            <p:nvSpPr>
              <p:cNvPr id="3" name="TextBox 2"/>
              <p:cNvSpPr txBox="1"/>
              <p:nvPr/>
            </p:nvSpPr>
            <p:spPr>
              <a:xfrm>
                <a:off x="5013207" y="2170257"/>
                <a:ext cx="3879273" cy="1258743"/>
              </a:xfrm>
              <a:prstGeom prst="rect">
                <a:avLst/>
              </a:prstGeom>
              <a:noFill/>
            </p:spPr>
            <p:txBody>
              <a:bodyPr wrap="square" rtlCol="0">
                <a:spAutoFit/>
              </a:bodyPr>
              <a:lstStyle/>
              <a:p>
                <a:r>
                  <a:rPr lang="en-US" dirty="0"/>
                  <a:t>Statistical uncertainty in idealized configuration:</a:t>
                </a:r>
              </a:p>
              <a:p>
                <a:pPr lvl="1"/>
                <a14:m>
                  <m:oMath xmlns:m="http://schemas.openxmlformats.org/officeDocument/2006/math">
                    <m:r>
                      <m:rPr>
                        <m:sty m:val="p"/>
                      </m:rPr>
                      <a:rPr lang="en-US" b="0" i="0" smtClean="0">
                        <a:latin typeface="Cambria Math" panose="02040503050406030204" pitchFamily="18" charset="0"/>
                      </a:rPr>
                      <m:t>Δ</m:t>
                    </m:r>
                    <m:r>
                      <a:rPr lang="en-US" b="0" i="1" smtClean="0">
                        <a:latin typeface="Cambria Math" panose="02040503050406030204" pitchFamily="18" charset="0"/>
                      </a:rPr>
                      <m:t>𝑎</m:t>
                    </m:r>
                    <m:r>
                      <a:rPr lang="en-US" b="0" i="1" smtClean="0">
                        <a:latin typeface="Cambria Math" panose="02040503050406030204" pitchFamily="18" charset="0"/>
                      </a:rPr>
                      <m:t>∝2.4/</m:t>
                    </m:r>
                    <m:rad>
                      <m:radPr>
                        <m:degHide m:val="on"/>
                        <m:ctrlPr>
                          <a:rPr lang="en-US" b="0" i="1" smtClean="0">
                            <a:latin typeface="Cambria Math" panose="02040503050406030204" pitchFamily="18" charset="0"/>
                          </a:rPr>
                        </m:ctrlPr>
                      </m:radPr>
                      <m:deg/>
                      <m:e>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𝑑</m:t>
                            </m:r>
                          </m:sub>
                        </m:sSub>
                      </m:e>
                    </m:rad>
                  </m:oMath>
                </a14:m>
                <a:r>
                  <a:rPr lang="en-US" dirty="0"/>
                  <a:t>; </a:t>
                </a:r>
                <a14:m>
                  <m:oMath xmlns:m="http://schemas.openxmlformats.org/officeDocument/2006/math">
                    <m:r>
                      <m:rPr>
                        <m:sty m:val="p"/>
                      </m:rPr>
                      <a:rPr lang="en-US" b="0" i="0" smtClean="0">
                        <a:latin typeface="Cambria Math" panose="02040503050406030204" pitchFamily="18" charset="0"/>
                      </a:rPr>
                      <m:t>Δ</m:t>
                    </m:r>
                    <m:r>
                      <a:rPr lang="en-US" b="0" i="1" smtClean="0">
                        <a:latin typeface="Cambria Math" panose="02040503050406030204" pitchFamily="18" charset="0"/>
                      </a:rPr>
                      <m:t>𝜆</m:t>
                    </m:r>
                    <m:r>
                      <a:rPr lang="en-US" b="0" i="1" smtClean="0">
                        <a:latin typeface="Cambria Math" panose="02040503050406030204" pitchFamily="18" charset="0"/>
                      </a:rPr>
                      <m:t>∝8/</m:t>
                    </m:r>
                    <m:rad>
                      <m:radPr>
                        <m:degHide m:val="on"/>
                        <m:ctrlPr>
                          <a:rPr lang="en-US" b="0" i="1" smtClean="0">
                            <a:latin typeface="Cambria Math" panose="02040503050406030204" pitchFamily="18" charset="0"/>
                          </a:rPr>
                        </m:ctrlPr>
                      </m:radPr>
                      <m:deg/>
                      <m:e>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𝑑</m:t>
                            </m:r>
                          </m:sub>
                        </m:sSub>
                      </m:e>
                    </m:rad>
                  </m:oMath>
                </a14:m>
                <a:endParaRPr lang="en-US" dirty="0"/>
              </a:p>
              <a:p>
                <a:pPr lvl="1"/>
                <a:r>
                  <a:rPr lang="en-US" dirty="0"/>
                  <a:t>(close to theoretical optimum)</a:t>
                </a:r>
              </a:p>
            </p:txBody>
          </p:sp>
        </mc:Choice>
        <mc:Fallback xmlns="">
          <p:sp>
            <p:nvSpPr>
              <p:cNvPr id="3" name="TextBox 2"/>
              <p:cNvSpPr txBox="1">
                <a:spLocks noRot="1" noChangeAspect="1" noMove="1" noResize="1" noEditPoints="1" noAdjustHandles="1" noChangeArrowheads="1" noChangeShapeType="1" noTextEdit="1"/>
              </p:cNvSpPr>
              <p:nvPr/>
            </p:nvSpPr>
            <p:spPr>
              <a:xfrm>
                <a:off x="5013207" y="2170257"/>
                <a:ext cx="3879273" cy="1258743"/>
              </a:xfrm>
              <a:prstGeom prst="rect">
                <a:avLst/>
              </a:prstGeom>
              <a:blipFill>
                <a:blip r:embed="rId4"/>
                <a:stretch>
                  <a:fillRect l="-1256" t="-2415" b="-67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5013207" y="3429000"/>
                <a:ext cx="3879273" cy="1535741"/>
              </a:xfrm>
              <a:prstGeom prst="rect">
                <a:avLst/>
              </a:prstGeom>
              <a:noFill/>
            </p:spPr>
            <p:txBody>
              <a:bodyPr wrap="square" rtlCol="0">
                <a:spAutoFit/>
              </a:bodyPr>
              <a:lstStyle/>
              <a:p>
                <a:r>
                  <a:rPr lang="en-US" dirty="0"/>
                  <a:t>Realistic spectrometer, including realistic spectrometer response, nuisance parameters, and background (Nab):</a:t>
                </a:r>
              </a:p>
              <a:p>
                <a:pPr lvl="1"/>
                <a14:m>
                  <m:oMath xmlns:m="http://schemas.openxmlformats.org/officeDocument/2006/math">
                    <m:r>
                      <m:rPr>
                        <m:sty m:val="p"/>
                      </m:rPr>
                      <a:rPr lang="en-US" b="0" i="0" smtClean="0">
                        <a:latin typeface="Cambria Math" panose="02040503050406030204" pitchFamily="18" charset="0"/>
                      </a:rPr>
                      <m:t>Δ</m:t>
                    </m:r>
                    <m:r>
                      <a:rPr lang="en-US" b="0" i="1" smtClean="0">
                        <a:latin typeface="Cambria Math" panose="02040503050406030204" pitchFamily="18" charset="0"/>
                      </a:rPr>
                      <m:t>𝑎</m:t>
                    </m:r>
                    <m:r>
                      <a:rPr lang="en-US" b="0" i="1" smtClean="0">
                        <a:latin typeface="Cambria Math" panose="02040503050406030204" pitchFamily="18" charset="0"/>
                      </a:rPr>
                      <m:t>∝4.6/</m:t>
                    </m:r>
                    <m:rad>
                      <m:radPr>
                        <m:degHide m:val="on"/>
                        <m:ctrlPr>
                          <a:rPr lang="en-US" b="0" i="1" smtClean="0">
                            <a:latin typeface="Cambria Math" panose="02040503050406030204" pitchFamily="18" charset="0"/>
                          </a:rPr>
                        </m:ctrlPr>
                      </m:radPr>
                      <m:deg/>
                      <m:e>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𝑑</m:t>
                            </m:r>
                          </m:sub>
                        </m:sSub>
                      </m:e>
                    </m:rad>
                  </m:oMath>
                </a14:m>
                <a:r>
                  <a:rPr lang="en-US" dirty="0"/>
                  <a:t>; </a:t>
                </a:r>
                <a14:m>
                  <m:oMath xmlns:m="http://schemas.openxmlformats.org/officeDocument/2006/math">
                    <m:r>
                      <m:rPr>
                        <m:sty m:val="p"/>
                      </m:rPr>
                      <a:rPr lang="en-US" b="0" i="0" smtClean="0">
                        <a:latin typeface="Cambria Math" panose="02040503050406030204" pitchFamily="18" charset="0"/>
                      </a:rPr>
                      <m:t>Δ</m:t>
                    </m:r>
                    <m:r>
                      <a:rPr lang="en-US" b="0" i="1" smtClean="0">
                        <a:latin typeface="Cambria Math" panose="02040503050406030204" pitchFamily="18" charset="0"/>
                      </a:rPr>
                      <m:t>𝜆</m:t>
                    </m:r>
                    <m:r>
                      <a:rPr lang="en-US" b="0" i="1" smtClean="0">
                        <a:latin typeface="Cambria Math" panose="02040503050406030204" pitchFamily="18" charset="0"/>
                      </a:rPr>
                      <m:t>∝16/</m:t>
                    </m:r>
                    <m:rad>
                      <m:radPr>
                        <m:degHide m:val="on"/>
                        <m:ctrlPr>
                          <a:rPr lang="en-US" b="0" i="1" smtClean="0">
                            <a:latin typeface="Cambria Math" panose="02040503050406030204" pitchFamily="18" charset="0"/>
                          </a:rPr>
                        </m:ctrlPr>
                      </m:radPr>
                      <m:deg/>
                      <m:e>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𝑑</m:t>
                            </m:r>
                          </m:sub>
                        </m:sSub>
                      </m:e>
                    </m:rad>
                  </m:oMath>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5013207" y="3429000"/>
                <a:ext cx="3879273" cy="1535741"/>
              </a:xfrm>
              <a:prstGeom prst="rect">
                <a:avLst/>
              </a:prstGeom>
              <a:blipFill>
                <a:blip r:embed="rId5"/>
                <a:stretch>
                  <a:fillRect l="-1256" t="-2390" b="-39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5013207" y="5108991"/>
                <a:ext cx="3879273" cy="1200329"/>
              </a:xfrm>
              <a:prstGeom prst="rect">
                <a:avLst/>
              </a:prstGeom>
              <a:noFill/>
            </p:spPr>
            <p:txBody>
              <a:bodyPr wrap="square" rtlCol="0">
                <a:spAutoFit/>
              </a:bodyPr>
              <a:lstStyle/>
              <a:p>
                <a:r>
                  <a:rPr lang="en-US" dirty="0"/>
                  <a:t>Combined with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𝑑</m:t>
                        </m:r>
                      </m:sub>
                    </m:sSub>
                    <m:r>
                      <a:rPr lang="en-US" b="0" i="1" smtClean="0">
                        <a:latin typeface="Cambria Math" panose="02040503050406030204" pitchFamily="18" charset="0"/>
                      </a:rPr>
                      <m:t>=1.2⋅</m:t>
                    </m:r>
                    <m:sSup>
                      <m:sSupPr>
                        <m:ctrlPr>
                          <a:rPr lang="en-US" b="0" i="1" smtClean="0">
                            <a:latin typeface="Cambria Math" panose="02040503050406030204" pitchFamily="18" charset="0"/>
                          </a:rPr>
                        </m:ctrlPr>
                      </m:sSupPr>
                      <m:e>
                        <m:r>
                          <a:rPr lang="en-US" b="0" i="0" smtClean="0">
                            <a:latin typeface="Cambria Math" panose="02040503050406030204" pitchFamily="18" charset="0"/>
                          </a:rPr>
                          <m:t>10</m:t>
                        </m:r>
                      </m:e>
                      <m:sup>
                        <m:r>
                          <a:rPr lang="en-US" b="0" i="0" smtClean="0">
                            <a:latin typeface="Cambria Math" panose="02040503050406030204" pitchFamily="18" charset="0"/>
                          </a:rPr>
                          <m:t>11</m:t>
                        </m:r>
                      </m:sup>
                    </m:sSup>
                  </m:oMath>
                </a14:m>
                <a:r>
                  <a:rPr lang="en-US" dirty="0"/>
                  <a:t> in 2 years of data talking at 1600 decays/s, we achieve the Nab goal: </a:t>
                </a:r>
                <a14:m>
                  <m:oMath xmlns:m="http://schemas.openxmlformats.org/officeDocument/2006/math">
                    <m:f>
                      <m:fPr>
                        <m:type m:val="lin"/>
                        <m:ctrlPr>
                          <a:rPr lang="en-US" b="0" i="1" smtClean="0">
                            <a:latin typeface="Cambria Math" panose="02040503050406030204" pitchFamily="18" charset="0"/>
                          </a:rPr>
                        </m:ctrlPr>
                      </m:fPr>
                      <m:num>
                        <m:r>
                          <m:rPr>
                            <m:sty m:val="p"/>
                          </m:rPr>
                          <a:rPr lang="en-US" b="0" i="0" smtClean="0">
                            <a:latin typeface="Cambria Math" panose="02040503050406030204" pitchFamily="18" charset="0"/>
                          </a:rPr>
                          <m:t>Δ</m:t>
                        </m:r>
                        <m:r>
                          <a:rPr lang="en-US" b="0" i="1" smtClean="0">
                            <a:latin typeface="Cambria Math" panose="02040503050406030204" pitchFamily="18" charset="0"/>
                          </a:rPr>
                          <m:t>𝑎</m:t>
                        </m:r>
                      </m:num>
                      <m:den>
                        <m:r>
                          <a:rPr lang="en-US" b="0" i="1" smtClean="0">
                            <a:latin typeface="Cambria Math" panose="02040503050406030204" pitchFamily="18" charset="0"/>
                          </a:rPr>
                          <m:t>𝑎</m:t>
                        </m:r>
                      </m:den>
                    </m:f>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−3</m:t>
                        </m:r>
                      </m:sup>
                    </m:sSup>
                  </m:oMath>
                </a14:m>
                <a:r>
                  <a:rPr lang="en-US" dirty="0"/>
                  <a:t>; </a:t>
                </a:r>
                <a14:m>
                  <m:oMath xmlns:m="http://schemas.openxmlformats.org/officeDocument/2006/math">
                    <m:r>
                      <m:rPr>
                        <m:sty m:val="p"/>
                      </m:rPr>
                      <a:rPr lang="en-US" b="0" i="0" smtClean="0">
                        <a:latin typeface="Cambria Math" panose="02040503050406030204" pitchFamily="18" charset="0"/>
                      </a:rPr>
                      <m:t>Δ</m:t>
                    </m:r>
                    <m:r>
                      <a:rPr lang="en-US" b="0" i="1" smtClean="0">
                        <a:latin typeface="Cambria Math" panose="02040503050406030204" pitchFamily="18" charset="0"/>
                      </a:rPr>
                      <m:t>𝜆</m:t>
                    </m:r>
                    <m:r>
                      <a:rPr lang="en-US" b="0" i="1" smtClean="0">
                        <a:latin typeface="Cambria Math" panose="02040503050406030204" pitchFamily="18" charset="0"/>
                      </a:rPr>
                      <m:t>∼4⋅1</m:t>
                    </m:r>
                    <m:sSup>
                      <m:sSupPr>
                        <m:ctrlPr>
                          <a:rPr lang="en-US" b="0" i="1" smtClean="0">
                            <a:latin typeface="Cambria Math" panose="02040503050406030204" pitchFamily="18" charset="0"/>
                          </a:rPr>
                        </m:ctrlPr>
                      </m:sSupPr>
                      <m:e>
                        <m:r>
                          <a:rPr lang="en-US" b="0" i="1" smtClean="0">
                            <a:latin typeface="Cambria Math" panose="02040503050406030204" pitchFamily="18" charset="0"/>
                          </a:rPr>
                          <m:t>0</m:t>
                        </m:r>
                      </m:e>
                      <m:sup>
                        <m:r>
                          <a:rPr lang="en-US" b="0" i="1" smtClean="0">
                            <a:latin typeface="Cambria Math" panose="02040503050406030204" pitchFamily="18" charset="0"/>
                          </a:rPr>
                          <m:t>−4</m:t>
                        </m:r>
                      </m:sup>
                    </m:sSup>
                  </m:oMath>
                </a14:m>
                <a:r>
                  <a:rPr lang="en-US" dirty="0"/>
                  <a:t> </a:t>
                </a:r>
              </a:p>
            </p:txBody>
          </p:sp>
        </mc:Choice>
        <mc:Fallback xmlns="">
          <p:sp>
            <p:nvSpPr>
              <p:cNvPr id="8" name="TextBox 7"/>
              <p:cNvSpPr txBox="1">
                <a:spLocks noRot="1" noChangeAspect="1" noMove="1" noResize="1" noEditPoints="1" noAdjustHandles="1" noChangeArrowheads="1" noChangeShapeType="1" noTextEdit="1"/>
              </p:cNvSpPr>
              <p:nvPr/>
            </p:nvSpPr>
            <p:spPr>
              <a:xfrm>
                <a:off x="5013207" y="5108991"/>
                <a:ext cx="3879273" cy="1200329"/>
              </a:xfrm>
              <a:prstGeom prst="rect">
                <a:avLst/>
              </a:prstGeom>
              <a:blipFill>
                <a:blip r:embed="rId6"/>
                <a:stretch>
                  <a:fillRect l="-1413" t="-2538" r="-314" b="-54315"/>
                </a:stretch>
              </a:blipFill>
            </p:spPr>
            <p:txBody>
              <a:bodyPr/>
              <a:lstStyle/>
              <a:p>
                <a:r>
                  <a:rPr lang="en-US">
                    <a:noFill/>
                  </a:rPr>
                  <a:t> </a:t>
                </a:r>
              </a:p>
            </p:txBody>
          </p:sp>
        </mc:Fallback>
      </mc:AlternateContent>
    </p:spTree>
    <p:extLst>
      <p:ext uri="{BB962C8B-B14F-4D97-AF65-F5344CB8AC3E}">
        <p14:creationId xmlns:p14="http://schemas.microsoft.com/office/powerpoint/2010/main" val="3602022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2D8A19-34E4-0F63-996F-BC20EA185F8F}"/>
              </a:ext>
            </a:extLst>
          </p:cNvPr>
          <p:cNvSpPr>
            <a:spLocks noGrp="1"/>
          </p:cNvSpPr>
          <p:nvPr>
            <p:ph type="sldNum" sz="quarter" idx="12"/>
          </p:nvPr>
        </p:nvSpPr>
        <p:spPr/>
        <p:txBody>
          <a:bodyPr/>
          <a:lstStyle/>
          <a:p>
            <a:pPr>
              <a:defRPr/>
            </a:pPr>
            <a:fld id="{1B820114-825E-4443-91D2-63B75780DDE3}" type="slidenum">
              <a:rPr lang="de-DE" smtClean="0"/>
              <a:pPr>
                <a:defRPr/>
              </a:pPr>
              <a:t>16</a:t>
            </a:fld>
            <a:endParaRPr lang="de-DE"/>
          </a:p>
        </p:txBody>
      </p:sp>
      <p:pic>
        <p:nvPicPr>
          <p:cNvPr id="3" name="Picture 2">
            <a:extLst>
              <a:ext uri="{FF2B5EF4-FFF2-40B4-BE49-F238E27FC236}">
                <a16:creationId xmlns:a16="http://schemas.microsoft.com/office/drawing/2014/main" id="{6DB62095-0F1E-4F35-9C5A-A579464D09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3109" y="4005064"/>
            <a:ext cx="2640632" cy="2618627"/>
          </a:xfrm>
          <a:prstGeom prst="rect">
            <a:avLst/>
          </a:prstGeom>
        </p:spPr>
      </p:pic>
      <p:sp>
        <p:nvSpPr>
          <p:cNvPr id="6" name="object 4">
            <a:extLst>
              <a:ext uri="{FF2B5EF4-FFF2-40B4-BE49-F238E27FC236}">
                <a16:creationId xmlns:a16="http://schemas.microsoft.com/office/drawing/2014/main" id="{63202A86-943D-366D-6ECD-E9A350632A26}"/>
              </a:ext>
            </a:extLst>
          </p:cNvPr>
          <p:cNvSpPr>
            <a:spLocks noChangeAspect="1"/>
          </p:cNvSpPr>
          <p:nvPr/>
        </p:nvSpPr>
        <p:spPr>
          <a:xfrm>
            <a:off x="4958425" y="1052736"/>
            <a:ext cx="3429999" cy="2572499"/>
          </a:xfrm>
          <a:prstGeom prst="rect">
            <a:avLst/>
          </a:prstGeom>
          <a:blipFill>
            <a:blip r:embed="rId3" cstate="print"/>
            <a:stretch>
              <a:fillRect/>
            </a:stretch>
          </a:blipFill>
        </p:spPr>
        <p:txBody>
          <a:bodyPr wrap="square" lIns="0" tIns="0" rIns="0" bIns="0" rtlCol="0"/>
          <a:lstStyle/>
          <a:p>
            <a:endParaRPr dirty="0"/>
          </a:p>
        </p:txBody>
      </p:sp>
      <p:sp>
        <p:nvSpPr>
          <p:cNvPr id="7" name="Rectangle 57">
            <a:extLst>
              <a:ext uri="{FF2B5EF4-FFF2-40B4-BE49-F238E27FC236}">
                <a16:creationId xmlns:a16="http://schemas.microsoft.com/office/drawing/2014/main" id="{6F8E22FA-D694-EA98-C8A4-CBDCAD850D87}"/>
              </a:ext>
            </a:extLst>
          </p:cNvPr>
          <p:cNvSpPr>
            <a:spLocks noChangeArrowheads="1"/>
          </p:cNvSpPr>
          <p:nvPr/>
        </p:nvSpPr>
        <p:spPr bwMode="auto">
          <a:xfrm>
            <a:off x="0" y="23813"/>
            <a:ext cx="9144000" cy="792162"/>
          </a:xfrm>
          <a:prstGeom prst="rect">
            <a:avLst/>
          </a:prstGeom>
          <a:solidFill>
            <a:srgbClr val="FFCC00"/>
          </a:solidFill>
          <a:ln w="38100">
            <a:noFill/>
            <a:miter lim="800000"/>
            <a:headEnd/>
            <a:tailEnd/>
          </a:ln>
        </p:spPr>
        <p:txBody>
          <a:bodyPr rIns="91440" anchor="ctr"/>
          <a:lstStyle/>
          <a:p>
            <a:pPr algn="ctr"/>
            <a:r>
              <a:rPr lang="en-US" sz="2800" b="1" dirty="0">
                <a:latin typeface="Times New Roman" pitchFamily="18" charset="0"/>
                <a:cs typeface="Times New Roman" pitchFamily="18" charset="0"/>
              </a:rPr>
              <a:t>Nab experiment status</a:t>
            </a:r>
          </a:p>
        </p:txBody>
      </p:sp>
      <p:sp>
        <p:nvSpPr>
          <p:cNvPr id="8" name="TextBox 7">
            <a:extLst>
              <a:ext uri="{FF2B5EF4-FFF2-40B4-BE49-F238E27FC236}">
                <a16:creationId xmlns:a16="http://schemas.microsoft.com/office/drawing/2014/main" id="{8BA894E3-8F51-2E25-A190-C7A614A5111F}"/>
              </a:ext>
            </a:extLst>
          </p:cNvPr>
          <p:cNvSpPr txBox="1"/>
          <p:nvPr/>
        </p:nvSpPr>
        <p:spPr>
          <a:xfrm>
            <a:off x="107504" y="1628800"/>
            <a:ext cx="4572000" cy="64633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Nab experiment installation completed September 2021</a:t>
            </a:r>
          </a:p>
        </p:txBody>
      </p:sp>
      <p:sp>
        <p:nvSpPr>
          <p:cNvPr id="9" name="TextBox 8">
            <a:extLst>
              <a:ext uri="{FF2B5EF4-FFF2-40B4-BE49-F238E27FC236}">
                <a16:creationId xmlns:a16="http://schemas.microsoft.com/office/drawing/2014/main" id="{3791FDD8-770E-F94D-4147-79901745D47A}"/>
              </a:ext>
            </a:extLst>
          </p:cNvPr>
          <p:cNvSpPr txBox="1"/>
          <p:nvPr/>
        </p:nvSpPr>
        <p:spPr>
          <a:xfrm>
            <a:off x="107504" y="2577678"/>
            <a:ext cx="4572000" cy="92333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Now in commissioning phase, that is, the collaboration is working on understanding all subsystems</a:t>
            </a:r>
          </a:p>
        </p:txBody>
      </p:sp>
    </p:spTree>
    <p:extLst>
      <p:ext uri="{BB962C8B-B14F-4D97-AF65-F5344CB8AC3E}">
        <p14:creationId xmlns:p14="http://schemas.microsoft.com/office/powerpoint/2010/main" val="39649719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2C19F43-76F3-4A70-B5A1-A75FFCD3F6A8}" type="slidenum">
              <a:rPr lang="en-US" smtClean="0"/>
              <a:t>17</a:t>
            </a:fld>
            <a:endParaRPr lang="en-US"/>
          </a:p>
        </p:txBody>
      </p:sp>
      <p:sp>
        <p:nvSpPr>
          <p:cNvPr id="6" name="Rectangle 5"/>
          <p:cNvSpPr>
            <a:spLocks noChangeArrowheads="1"/>
          </p:cNvSpPr>
          <p:nvPr/>
        </p:nvSpPr>
        <p:spPr bwMode="auto">
          <a:xfrm>
            <a:off x="0" y="0"/>
            <a:ext cx="9144000" cy="755650"/>
          </a:xfrm>
          <a:prstGeom prst="rect">
            <a:avLst/>
          </a:prstGeom>
          <a:solidFill>
            <a:srgbClr val="FFCC00"/>
          </a:solidFill>
          <a:ln w="38100">
            <a:noFill/>
            <a:miter lim="800000"/>
            <a:headEnd/>
            <a:tailEnd/>
          </a:ln>
        </p:spPr>
        <p:txBody>
          <a:bodyPr lIns="0" rIns="9144" anchor="ctr"/>
          <a:lstStyle/>
          <a:p>
            <a:pPr algn="ctr"/>
            <a:r>
              <a:rPr lang="en-US" sz="2800" dirty="0">
                <a:latin typeface="Times New Roman" pitchFamily="18" charset="0"/>
                <a:cs typeface="Times New Roman" pitchFamily="18" charset="0"/>
              </a:rPr>
              <a:t>Initial results of Nab magnetic field mapping</a:t>
            </a:r>
            <a:endParaRPr lang="en-US" sz="2800" b="1" dirty="0">
              <a:solidFill>
                <a:schemeClr val="tx2"/>
              </a:solidFill>
              <a:latin typeface="Times New Roman" pitchFamily="18" charset="0"/>
              <a:cs typeface="Times New Roman" pitchFamily="18" charset="0"/>
            </a:endParaRPr>
          </a:p>
        </p:txBody>
      </p:sp>
      <p:grpSp>
        <p:nvGrpSpPr>
          <p:cNvPr id="188" name="Group 187">
            <a:extLst>
              <a:ext uri="{FF2B5EF4-FFF2-40B4-BE49-F238E27FC236}">
                <a16:creationId xmlns:a16="http://schemas.microsoft.com/office/drawing/2014/main" id="{6D23C9CA-D193-4BF9-B5CE-5211B9B821E7}"/>
              </a:ext>
            </a:extLst>
          </p:cNvPr>
          <p:cNvGrpSpPr/>
          <p:nvPr/>
        </p:nvGrpSpPr>
        <p:grpSpPr>
          <a:xfrm>
            <a:off x="283236" y="3070771"/>
            <a:ext cx="8107237" cy="1424895"/>
            <a:chOff x="283236" y="3229521"/>
            <a:chExt cx="8107237" cy="1424895"/>
          </a:xfrm>
        </p:grpSpPr>
        <p:sp>
          <p:nvSpPr>
            <p:cNvPr id="10" name="object 4"/>
            <p:cNvSpPr/>
            <p:nvPr/>
          </p:nvSpPr>
          <p:spPr>
            <a:xfrm>
              <a:off x="283236" y="3229521"/>
              <a:ext cx="8107237" cy="1424895"/>
            </a:xfrm>
            <a:prstGeom prst="rect">
              <a:avLst/>
            </a:prstGeom>
            <a:blipFill>
              <a:blip r:embed="rId3" cstate="print"/>
              <a:stretch>
                <a:fillRect/>
              </a:stretch>
            </a:blipFill>
          </p:spPr>
          <p:txBody>
            <a:bodyPr wrap="square" lIns="0" tIns="0" rIns="0" bIns="0" rtlCol="0"/>
            <a:lstStyle/>
            <a:p>
              <a:endParaRPr sz="1802"/>
            </a:p>
          </p:txBody>
        </p:sp>
        <p:sp>
          <p:nvSpPr>
            <p:cNvPr id="11" name="object 5"/>
            <p:cNvSpPr/>
            <p:nvPr/>
          </p:nvSpPr>
          <p:spPr>
            <a:xfrm>
              <a:off x="6784659" y="3522980"/>
              <a:ext cx="937318" cy="324173"/>
            </a:xfrm>
            <a:prstGeom prst="rect">
              <a:avLst/>
            </a:prstGeom>
            <a:blipFill>
              <a:blip r:embed="rId4" cstate="print"/>
              <a:stretch>
                <a:fillRect/>
              </a:stretch>
            </a:blipFill>
          </p:spPr>
          <p:txBody>
            <a:bodyPr wrap="square" lIns="0" tIns="0" rIns="0" bIns="0" rtlCol="0"/>
            <a:lstStyle/>
            <a:p>
              <a:endParaRPr sz="1802"/>
            </a:p>
          </p:txBody>
        </p:sp>
        <p:sp>
          <p:nvSpPr>
            <p:cNvPr id="12" name="object 6"/>
            <p:cNvSpPr/>
            <p:nvPr/>
          </p:nvSpPr>
          <p:spPr>
            <a:xfrm>
              <a:off x="6784659" y="4037131"/>
              <a:ext cx="937318" cy="317331"/>
            </a:xfrm>
            <a:prstGeom prst="rect">
              <a:avLst/>
            </a:prstGeom>
            <a:blipFill>
              <a:blip r:embed="rId5" cstate="print"/>
              <a:stretch>
                <a:fillRect/>
              </a:stretch>
            </a:blipFill>
          </p:spPr>
          <p:txBody>
            <a:bodyPr wrap="square" lIns="0" tIns="0" rIns="0" bIns="0" rtlCol="0"/>
            <a:lstStyle/>
            <a:p>
              <a:endParaRPr sz="1802"/>
            </a:p>
          </p:txBody>
        </p:sp>
        <p:sp>
          <p:nvSpPr>
            <p:cNvPr id="13" name="object 7"/>
            <p:cNvSpPr/>
            <p:nvPr/>
          </p:nvSpPr>
          <p:spPr>
            <a:xfrm>
              <a:off x="4751562" y="3632937"/>
              <a:ext cx="2033077" cy="214220"/>
            </a:xfrm>
            <a:prstGeom prst="rect">
              <a:avLst/>
            </a:prstGeom>
            <a:blipFill>
              <a:blip r:embed="rId6" cstate="print"/>
              <a:stretch>
                <a:fillRect/>
              </a:stretch>
            </a:blipFill>
          </p:spPr>
          <p:txBody>
            <a:bodyPr wrap="square" lIns="0" tIns="0" rIns="0" bIns="0" rtlCol="0"/>
            <a:lstStyle/>
            <a:p>
              <a:endParaRPr sz="1802"/>
            </a:p>
          </p:txBody>
        </p:sp>
        <p:sp>
          <p:nvSpPr>
            <p:cNvPr id="14" name="object 8"/>
            <p:cNvSpPr/>
            <p:nvPr/>
          </p:nvSpPr>
          <p:spPr>
            <a:xfrm>
              <a:off x="4751562" y="4035650"/>
              <a:ext cx="2033077" cy="215708"/>
            </a:xfrm>
            <a:prstGeom prst="rect">
              <a:avLst/>
            </a:prstGeom>
            <a:blipFill>
              <a:blip r:embed="rId7" cstate="print"/>
              <a:stretch>
                <a:fillRect/>
              </a:stretch>
            </a:blipFill>
          </p:spPr>
          <p:txBody>
            <a:bodyPr wrap="square" lIns="0" tIns="0" rIns="0" bIns="0" rtlCol="0"/>
            <a:lstStyle/>
            <a:p>
              <a:endParaRPr sz="1802"/>
            </a:p>
          </p:txBody>
        </p:sp>
        <p:sp>
          <p:nvSpPr>
            <p:cNvPr id="15" name="object 9"/>
            <p:cNvSpPr/>
            <p:nvPr/>
          </p:nvSpPr>
          <p:spPr>
            <a:xfrm>
              <a:off x="3082475" y="3631425"/>
              <a:ext cx="1669069" cy="205120"/>
            </a:xfrm>
            <a:prstGeom prst="rect">
              <a:avLst/>
            </a:prstGeom>
            <a:blipFill>
              <a:blip r:embed="rId8" cstate="print"/>
              <a:stretch>
                <a:fillRect/>
              </a:stretch>
            </a:blipFill>
          </p:spPr>
          <p:txBody>
            <a:bodyPr wrap="square" lIns="0" tIns="0" rIns="0" bIns="0" rtlCol="0"/>
            <a:lstStyle/>
            <a:p>
              <a:endParaRPr sz="1802"/>
            </a:p>
          </p:txBody>
        </p:sp>
        <p:sp>
          <p:nvSpPr>
            <p:cNvPr id="16" name="object 10"/>
            <p:cNvSpPr/>
            <p:nvPr/>
          </p:nvSpPr>
          <p:spPr>
            <a:xfrm>
              <a:off x="3103966" y="4042937"/>
              <a:ext cx="1647580" cy="207599"/>
            </a:xfrm>
            <a:prstGeom prst="rect">
              <a:avLst/>
            </a:prstGeom>
            <a:blipFill>
              <a:blip r:embed="rId9" cstate="print"/>
              <a:stretch>
                <a:fillRect/>
              </a:stretch>
            </a:blipFill>
          </p:spPr>
          <p:txBody>
            <a:bodyPr wrap="square" lIns="0" tIns="0" rIns="0" bIns="0" rtlCol="0"/>
            <a:lstStyle/>
            <a:p>
              <a:endParaRPr sz="1802"/>
            </a:p>
          </p:txBody>
        </p:sp>
        <p:sp>
          <p:nvSpPr>
            <p:cNvPr id="17" name="object 11"/>
            <p:cNvSpPr/>
            <p:nvPr/>
          </p:nvSpPr>
          <p:spPr>
            <a:xfrm>
              <a:off x="2521308" y="3522980"/>
              <a:ext cx="580114" cy="313566"/>
            </a:xfrm>
            <a:prstGeom prst="rect">
              <a:avLst/>
            </a:prstGeom>
            <a:blipFill>
              <a:blip r:embed="rId10" cstate="print"/>
              <a:stretch>
                <a:fillRect/>
              </a:stretch>
            </a:blipFill>
          </p:spPr>
          <p:txBody>
            <a:bodyPr wrap="square" lIns="0" tIns="0" rIns="0" bIns="0" rtlCol="0"/>
            <a:lstStyle/>
            <a:p>
              <a:endParaRPr sz="1802"/>
            </a:p>
          </p:txBody>
        </p:sp>
        <p:sp>
          <p:nvSpPr>
            <p:cNvPr id="18" name="object 12"/>
            <p:cNvSpPr/>
            <p:nvPr/>
          </p:nvSpPr>
          <p:spPr>
            <a:xfrm>
              <a:off x="2467404" y="4042937"/>
              <a:ext cx="634019" cy="311519"/>
            </a:xfrm>
            <a:prstGeom prst="rect">
              <a:avLst/>
            </a:prstGeom>
            <a:blipFill>
              <a:blip r:embed="rId11" cstate="print"/>
              <a:stretch>
                <a:fillRect/>
              </a:stretch>
            </a:blipFill>
          </p:spPr>
          <p:txBody>
            <a:bodyPr wrap="square" lIns="0" tIns="0" rIns="0" bIns="0" rtlCol="0"/>
            <a:lstStyle/>
            <a:p>
              <a:endParaRPr sz="1802"/>
            </a:p>
          </p:txBody>
        </p:sp>
        <p:sp>
          <p:nvSpPr>
            <p:cNvPr id="19" name="object 13"/>
            <p:cNvSpPr/>
            <p:nvPr/>
          </p:nvSpPr>
          <p:spPr>
            <a:xfrm>
              <a:off x="979838" y="3631427"/>
              <a:ext cx="1000080" cy="205122"/>
            </a:xfrm>
            <a:prstGeom prst="rect">
              <a:avLst/>
            </a:prstGeom>
            <a:blipFill>
              <a:blip r:embed="rId12" cstate="print"/>
              <a:stretch>
                <a:fillRect/>
              </a:stretch>
            </a:blipFill>
          </p:spPr>
          <p:txBody>
            <a:bodyPr wrap="square" lIns="0" tIns="0" rIns="0" bIns="0" rtlCol="0"/>
            <a:lstStyle/>
            <a:p>
              <a:endParaRPr sz="1802"/>
            </a:p>
          </p:txBody>
        </p:sp>
        <p:sp>
          <p:nvSpPr>
            <p:cNvPr id="20" name="object 14"/>
            <p:cNvSpPr/>
            <p:nvPr/>
          </p:nvSpPr>
          <p:spPr>
            <a:xfrm>
              <a:off x="979838" y="4035650"/>
              <a:ext cx="1000080" cy="214910"/>
            </a:xfrm>
            <a:prstGeom prst="rect">
              <a:avLst/>
            </a:prstGeom>
            <a:blipFill>
              <a:blip r:embed="rId13" cstate="print"/>
              <a:stretch>
                <a:fillRect/>
              </a:stretch>
            </a:blipFill>
          </p:spPr>
          <p:txBody>
            <a:bodyPr wrap="square" lIns="0" tIns="0" rIns="0" bIns="0" rtlCol="0"/>
            <a:lstStyle/>
            <a:p>
              <a:endParaRPr sz="1802"/>
            </a:p>
          </p:txBody>
        </p:sp>
        <p:sp>
          <p:nvSpPr>
            <p:cNvPr id="21" name="object 15"/>
            <p:cNvSpPr/>
            <p:nvPr/>
          </p:nvSpPr>
          <p:spPr>
            <a:xfrm>
              <a:off x="1985082" y="3522980"/>
              <a:ext cx="336837" cy="313566"/>
            </a:xfrm>
            <a:prstGeom prst="rect">
              <a:avLst/>
            </a:prstGeom>
            <a:blipFill>
              <a:blip r:embed="rId14" cstate="print"/>
              <a:stretch>
                <a:fillRect/>
              </a:stretch>
            </a:blipFill>
          </p:spPr>
          <p:txBody>
            <a:bodyPr wrap="square" lIns="0" tIns="0" rIns="0" bIns="0" rtlCol="0"/>
            <a:lstStyle/>
            <a:p>
              <a:endParaRPr sz="1802"/>
            </a:p>
          </p:txBody>
        </p:sp>
        <p:sp>
          <p:nvSpPr>
            <p:cNvPr id="22" name="object 16"/>
            <p:cNvSpPr/>
            <p:nvPr/>
          </p:nvSpPr>
          <p:spPr>
            <a:xfrm>
              <a:off x="1985084" y="4035654"/>
              <a:ext cx="385402" cy="318805"/>
            </a:xfrm>
            <a:prstGeom prst="rect">
              <a:avLst/>
            </a:prstGeom>
            <a:blipFill>
              <a:blip r:embed="rId15" cstate="print"/>
              <a:stretch>
                <a:fillRect/>
              </a:stretch>
            </a:blipFill>
          </p:spPr>
          <p:txBody>
            <a:bodyPr wrap="square" lIns="0" tIns="0" rIns="0" bIns="0" rtlCol="0"/>
            <a:lstStyle/>
            <a:p>
              <a:endParaRPr sz="1802"/>
            </a:p>
          </p:txBody>
        </p:sp>
      </p:grpSp>
      <p:sp>
        <p:nvSpPr>
          <p:cNvPr id="3" name="TextBox 2"/>
          <p:cNvSpPr txBox="1"/>
          <p:nvPr/>
        </p:nvSpPr>
        <p:spPr>
          <a:xfrm>
            <a:off x="143577" y="925637"/>
            <a:ext cx="1410156" cy="646331"/>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Filter and TOF regions:</a:t>
            </a:r>
          </a:p>
        </p:txBody>
      </p:sp>
      <p:grpSp>
        <p:nvGrpSpPr>
          <p:cNvPr id="5" name="Group 4">
            <a:extLst>
              <a:ext uri="{FF2B5EF4-FFF2-40B4-BE49-F238E27FC236}">
                <a16:creationId xmlns:a16="http://schemas.microsoft.com/office/drawing/2014/main" id="{70C4ED7C-2E04-4ADE-BB4A-0B84DF576DBF}"/>
              </a:ext>
            </a:extLst>
          </p:cNvPr>
          <p:cNvGrpSpPr/>
          <p:nvPr/>
        </p:nvGrpSpPr>
        <p:grpSpPr>
          <a:xfrm>
            <a:off x="1447800" y="755650"/>
            <a:ext cx="3232505" cy="2402893"/>
            <a:chOff x="1422261" y="3191894"/>
            <a:chExt cx="3232505" cy="2402893"/>
          </a:xfrm>
        </p:grpSpPr>
        <p:sp>
          <p:nvSpPr>
            <p:cNvPr id="25" name="bk object 16">
              <a:extLst>
                <a:ext uri="{FF2B5EF4-FFF2-40B4-BE49-F238E27FC236}">
                  <a16:creationId xmlns:a16="http://schemas.microsoft.com/office/drawing/2014/main" id="{68C26ED4-9494-4132-A21C-CCBBA30D3734}"/>
                </a:ext>
              </a:extLst>
            </p:cNvPr>
            <p:cNvSpPr/>
            <p:nvPr/>
          </p:nvSpPr>
          <p:spPr>
            <a:xfrm>
              <a:off x="1789918" y="3200399"/>
              <a:ext cx="2864848" cy="1942703"/>
            </a:xfrm>
            <a:custGeom>
              <a:avLst/>
              <a:gdLst/>
              <a:ahLst/>
              <a:cxnLst/>
              <a:rect l="l" t="t" r="r" b="b"/>
              <a:pathLst>
                <a:path w="7486650" h="5076825">
                  <a:moveTo>
                    <a:pt x="0" y="0"/>
                  </a:moveTo>
                  <a:lnTo>
                    <a:pt x="0" y="5076825"/>
                  </a:lnTo>
                  <a:lnTo>
                    <a:pt x="7486650" y="5076825"/>
                  </a:lnTo>
                  <a:lnTo>
                    <a:pt x="7486650" y="0"/>
                  </a:lnTo>
                  <a:lnTo>
                    <a:pt x="0" y="0"/>
                  </a:lnTo>
                  <a:close/>
                </a:path>
              </a:pathLst>
            </a:custGeom>
            <a:ln w="9525">
              <a:solidFill>
                <a:srgbClr val="000000"/>
              </a:solidFill>
            </a:ln>
          </p:spPr>
          <p:txBody>
            <a:bodyPr wrap="square" lIns="0" tIns="0" rIns="0" bIns="0" rtlCol="0"/>
            <a:lstStyle/>
            <a:p>
              <a:endParaRPr/>
            </a:p>
          </p:txBody>
        </p:sp>
        <p:sp>
          <p:nvSpPr>
            <p:cNvPr id="26" name="bk object 17">
              <a:extLst>
                <a:ext uri="{FF2B5EF4-FFF2-40B4-BE49-F238E27FC236}">
                  <a16:creationId xmlns:a16="http://schemas.microsoft.com/office/drawing/2014/main" id="{1C8CCD96-794A-4715-8194-317206698CA5}"/>
                </a:ext>
              </a:extLst>
            </p:cNvPr>
            <p:cNvSpPr/>
            <p:nvPr/>
          </p:nvSpPr>
          <p:spPr>
            <a:xfrm>
              <a:off x="1635817" y="3191894"/>
              <a:ext cx="2864848" cy="1942703"/>
            </a:xfrm>
            <a:custGeom>
              <a:avLst/>
              <a:gdLst/>
              <a:ahLst/>
              <a:cxnLst/>
              <a:rect l="l" t="t" r="r" b="b"/>
              <a:pathLst>
                <a:path w="7486650" h="5076825">
                  <a:moveTo>
                    <a:pt x="0" y="0"/>
                  </a:moveTo>
                  <a:lnTo>
                    <a:pt x="0" y="5076825"/>
                  </a:lnTo>
                  <a:lnTo>
                    <a:pt x="7486650" y="5076825"/>
                  </a:lnTo>
                  <a:lnTo>
                    <a:pt x="7486650" y="0"/>
                  </a:lnTo>
                  <a:lnTo>
                    <a:pt x="0" y="0"/>
                  </a:lnTo>
                  <a:close/>
                </a:path>
              </a:pathLst>
            </a:custGeom>
            <a:solidFill>
              <a:srgbClr val="FFFFFF"/>
            </a:solidFill>
          </p:spPr>
          <p:txBody>
            <a:bodyPr wrap="square" lIns="0" tIns="0" rIns="0" bIns="0" rtlCol="0"/>
            <a:lstStyle/>
            <a:p>
              <a:endParaRPr/>
            </a:p>
          </p:txBody>
        </p:sp>
        <p:sp>
          <p:nvSpPr>
            <p:cNvPr id="27" name="bk object 18">
              <a:extLst>
                <a:ext uri="{FF2B5EF4-FFF2-40B4-BE49-F238E27FC236}">
                  <a16:creationId xmlns:a16="http://schemas.microsoft.com/office/drawing/2014/main" id="{2487D94B-6903-4B27-A646-99B60582782B}"/>
                </a:ext>
              </a:extLst>
            </p:cNvPr>
            <p:cNvSpPr/>
            <p:nvPr/>
          </p:nvSpPr>
          <p:spPr>
            <a:xfrm>
              <a:off x="1789918" y="3200399"/>
              <a:ext cx="2864848" cy="1942703"/>
            </a:xfrm>
            <a:custGeom>
              <a:avLst/>
              <a:gdLst/>
              <a:ahLst/>
              <a:cxnLst/>
              <a:rect l="l" t="t" r="r" b="b"/>
              <a:pathLst>
                <a:path w="7486650" h="5076825">
                  <a:moveTo>
                    <a:pt x="0" y="0"/>
                  </a:moveTo>
                  <a:lnTo>
                    <a:pt x="0" y="5076825"/>
                  </a:lnTo>
                  <a:lnTo>
                    <a:pt x="7486650" y="5076825"/>
                  </a:lnTo>
                  <a:lnTo>
                    <a:pt x="7486650" y="0"/>
                  </a:lnTo>
                  <a:lnTo>
                    <a:pt x="0" y="0"/>
                  </a:lnTo>
                  <a:close/>
                </a:path>
              </a:pathLst>
            </a:custGeom>
            <a:ln w="9525">
              <a:solidFill>
                <a:srgbClr val="000000"/>
              </a:solidFill>
            </a:ln>
          </p:spPr>
          <p:txBody>
            <a:bodyPr wrap="square" lIns="0" tIns="0" rIns="0" bIns="0" rtlCol="0"/>
            <a:lstStyle/>
            <a:p>
              <a:endParaRPr/>
            </a:p>
          </p:txBody>
        </p:sp>
        <p:sp>
          <p:nvSpPr>
            <p:cNvPr id="28" name="bk object 19">
              <a:extLst>
                <a:ext uri="{FF2B5EF4-FFF2-40B4-BE49-F238E27FC236}">
                  <a16:creationId xmlns:a16="http://schemas.microsoft.com/office/drawing/2014/main" id="{916D8123-3FB9-4528-82AF-8B522EB802C8}"/>
                </a:ext>
              </a:extLst>
            </p:cNvPr>
            <p:cNvSpPr/>
            <p:nvPr/>
          </p:nvSpPr>
          <p:spPr>
            <a:xfrm>
              <a:off x="1789918" y="5143102"/>
              <a:ext cx="2864848" cy="0"/>
            </a:xfrm>
            <a:custGeom>
              <a:avLst/>
              <a:gdLst/>
              <a:ahLst/>
              <a:cxnLst/>
              <a:rect l="l" t="t" r="r" b="b"/>
              <a:pathLst>
                <a:path w="7486650">
                  <a:moveTo>
                    <a:pt x="7486650" y="0"/>
                  </a:moveTo>
                  <a:lnTo>
                    <a:pt x="0" y="0"/>
                  </a:lnTo>
                </a:path>
              </a:pathLst>
            </a:custGeom>
            <a:ln w="9525">
              <a:solidFill>
                <a:srgbClr val="000000"/>
              </a:solidFill>
            </a:ln>
          </p:spPr>
          <p:txBody>
            <a:bodyPr wrap="square" lIns="0" tIns="0" rIns="0" bIns="0" rtlCol="0"/>
            <a:lstStyle/>
            <a:p>
              <a:endParaRPr/>
            </a:p>
          </p:txBody>
        </p:sp>
        <p:sp>
          <p:nvSpPr>
            <p:cNvPr id="29" name="bk object 20">
              <a:extLst>
                <a:ext uri="{FF2B5EF4-FFF2-40B4-BE49-F238E27FC236}">
                  <a16:creationId xmlns:a16="http://schemas.microsoft.com/office/drawing/2014/main" id="{E3924001-9A72-4AC7-9332-E9945E82F16C}"/>
                </a:ext>
              </a:extLst>
            </p:cNvPr>
            <p:cNvSpPr/>
            <p:nvPr/>
          </p:nvSpPr>
          <p:spPr>
            <a:xfrm>
              <a:off x="1946646" y="5107868"/>
              <a:ext cx="0" cy="35234"/>
            </a:xfrm>
            <a:custGeom>
              <a:avLst/>
              <a:gdLst/>
              <a:ahLst/>
              <a:cxnLst/>
              <a:rect l="l" t="t" r="r" b="b"/>
              <a:pathLst>
                <a:path h="92075">
                  <a:moveTo>
                    <a:pt x="0" y="0"/>
                  </a:moveTo>
                  <a:lnTo>
                    <a:pt x="0" y="92075"/>
                  </a:lnTo>
                </a:path>
              </a:pathLst>
            </a:custGeom>
            <a:ln w="9525">
              <a:solidFill>
                <a:srgbClr val="000000"/>
              </a:solidFill>
            </a:ln>
          </p:spPr>
          <p:txBody>
            <a:bodyPr wrap="square" lIns="0" tIns="0" rIns="0" bIns="0" rtlCol="0"/>
            <a:lstStyle/>
            <a:p>
              <a:endParaRPr/>
            </a:p>
          </p:txBody>
        </p:sp>
        <p:sp>
          <p:nvSpPr>
            <p:cNvPr id="30" name="bk object 21">
              <a:extLst>
                <a:ext uri="{FF2B5EF4-FFF2-40B4-BE49-F238E27FC236}">
                  <a16:creationId xmlns:a16="http://schemas.microsoft.com/office/drawing/2014/main" id="{44A43F14-6276-4B49-A175-9B337E6268C7}"/>
                </a:ext>
              </a:extLst>
            </p:cNvPr>
            <p:cNvSpPr/>
            <p:nvPr/>
          </p:nvSpPr>
          <p:spPr>
            <a:xfrm>
              <a:off x="2066926" y="5126093"/>
              <a:ext cx="0" cy="17009"/>
            </a:xfrm>
            <a:custGeom>
              <a:avLst/>
              <a:gdLst/>
              <a:ahLst/>
              <a:cxnLst/>
              <a:rect l="l" t="t" r="r" b="b"/>
              <a:pathLst>
                <a:path h="44450">
                  <a:moveTo>
                    <a:pt x="0" y="0"/>
                  </a:moveTo>
                  <a:lnTo>
                    <a:pt x="0" y="44450"/>
                  </a:lnTo>
                </a:path>
              </a:pathLst>
            </a:custGeom>
            <a:ln w="9525">
              <a:solidFill>
                <a:srgbClr val="000000"/>
              </a:solidFill>
            </a:ln>
          </p:spPr>
          <p:txBody>
            <a:bodyPr wrap="square" lIns="0" tIns="0" rIns="0" bIns="0" rtlCol="0"/>
            <a:lstStyle/>
            <a:p>
              <a:endParaRPr/>
            </a:p>
          </p:txBody>
        </p:sp>
        <p:sp>
          <p:nvSpPr>
            <p:cNvPr id="31" name="bk object 22">
              <a:extLst>
                <a:ext uri="{FF2B5EF4-FFF2-40B4-BE49-F238E27FC236}">
                  <a16:creationId xmlns:a16="http://schemas.microsoft.com/office/drawing/2014/main" id="{FA404AD5-5412-4EE6-AA27-9530E4DEB422}"/>
                </a:ext>
              </a:extLst>
            </p:cNvPr>
            <p:cNvSpPr/>
            <p:nvPr/>
          </p:nvSpPr>
          <p:spPr>
            <a:xfrm>
              <a:off x="2185991" y="5126093"/>
              <a:ext cx="0" cy="17009"/>
            </a:xfrm>
            <a:custGeom>
              <a:avLst/>
              <a:gdLst/>
              <a:ahLst/>
              <a:cxnLst/>
              <a:rect l="l" t="t" r="r" b="b"/>
              <a:pathLst>
                <a:path h="44450">
                  <a:moveTo>
                    <a:pt x="0" y="0"/>
                  </a:moveTo>
                  <a:lnTo>
                    <a:pt x="0" y="44450"/>
                  </a:lnTo>
                </a:path>
              </a:pathLst>
            </a:custGeom>
            <a:ln w="9525">
              <a:solidFill>
                <a:srgbClr val="000000"/>
              </a:solidFill>
            </a:ln>
          </p:spPr>
          <p:txBody>
            <a:bodyPr wrap="square" lIns="0" tIns="0" rIns="0" bIns="0" rtlCol="0"/>
            <a:lstStyle/>
            <a:p>
              <a:endParaRPr/>
            </a:p>
          </p:txBody>
        </p:sp>
        <p:sp>
          <p:nvSpPr>
            <p:cNvPr id="32" name="bk object 23">
              <a:extLst>
                <a:ext uri="{FF2B5EF4-FFF2-40B4-BE49-F238E27FC236}">
                  <a16:creationId xmlns:a16="http://schemas.microsoft.com/office/drawing/2014/main" id="{D85A8AC8-1EEA-4E4D-BB32-AF71FBBDDC15}"/>
                </a:ext>
              </a:extLst>
            </p:cNvPr>
            <p:cNvSpPr/>
            <p:nvPr/>
          </p:nvSpPr>
          <p:spPr>
            <a:xfrm>
              <a:off x="2306271" y="5126093"/>
              <a:ext cx="0" cy="17009"/>
            </a:xfrm>
            <a:custGeom>
              <a:avLst/>
              <a:gdLst/>
              <a:ahLst/>
              <a:cxnLst/>
              <a:rect l="l" t="t" r="r" b="b"/>
              <a:pathLst>
                <a:path h="44450">
                  <a:moveTo>
                    <a:pt x="0" y="0"/>
                  </a:moveTo>
                  <a:lnTo>
                    <a:pt x="0" y="44450"/>
                  </a:lnTo>
                </a:path>
              </a:pathLst>
            </a:custGeom>
            <a:ln w="9525">
              <a:solidFill>
                <a:srgbClr val="000000"/>
              </a:solidFill>
            </a:ln>
          </p:spPr>
          <p:txBody>
            <a:bodyPr wrap="square" lIns="0" tIns="0" rIns="0" bIns="0" rtlCol="0"/>
            <a:lstStyle/>
            <a:p>
              <a:endParaRPr/>
            </a:p>
          </p:txBody>
        </p:sp>
        <p:sp>
          <p:nvSpPr>
            <p:cNvPr id="33" name="bk object 24">
              <a:extLst>
                <a:ext uri="{FF2B5EF4-FFF2-40B4-BE49-F238E27FC236}">
                  <a16:creationId xmlns:a16="http://schemas.microsoft.com/office/drawing/2014/main" id="{CEBF5D64-B1E4-4C27-A9BE-EC4517A7F096}"/>
                </a:ext>
              </a:extLst>
            </p:cNvPr>
            <p:cNvSpPr/>
            <p:nvPr/>
          </p:nvSpPr>
          <p:spPr>
            <a:xfrm>
              <a:off x="2426551" y="5126093"/>
              <a:ext cx="0" cy="17009"/>
            </a:xfrm>
            <a:custGeom>
              <a:avLst/>
              <a:gdLst/>
              <a:ahLst/>
              <a:cxnLst/>
              <a:rect l="l" t="t" r="r" b="b"/>
              <a:pathLst>
                <a:path h="44450">
                  <a:moveTo>
                    <a:pt x="0" y="0"/>
                  </a:moveTo>
                  <a:lnTo>
                    <a:pt x="0" y="44450"/>
                  </a:lnTo>
                </a:path>
              </a:pathLst>
            </a:custGeom>
            <a:ln w="9525">
              <a:solidFill>
                <a:srgbClr val="000000"/>
              </a:solidFill>
            </a:ln>
          </p:spPr>
          <p:txBody>
            <a:bodyPr wrap="square" lIns="0" tIns="0" rIns="0" bIns="0" rtlCol="0"/>
            <a:lstStyle/>
            <a:p>
              <a:endParaRPr/>
            </a:p>
          </p:txBody>
        </p:sp>
        <p:sp>
          <p:nvSpPr>
            <p:cNvPr id="34" name="bk object 25">
              <a:extLst>
                <a:ext uri="{FF2B5EF4-FFF2-40B4-BE49-F238E27FC236}">
                  <a16:creationId xmlns:a16="http://schemas.microsoft.com/office/drawing/2014/main" id="{74A60484-AA44-4AC1-9C6D-46BD6230CBA9}"/>
                </a:ext>
              </a:extLst>
            </p:cNvPr>
            <p:cNvSpPr/>
            <p:nvPr/>
          </p:nvSpPr>
          <p:spPr>
            <a:xfrm>
              <a:off x="2546831" y="5107868"/>
              <a:ext cx="0" cy="35234"/>
            </a:xfrm>
            <a:custGeom>
              <a:avLst/>
              <a:gdLst/>
              <a:ahLst/>
              <a:cxnLst/>
              <a:rect l="l" t="t" r="r" b="b"/>
              <a:pathLst>
                <a:path h="92075">
                  <a:moveTo>
                    <a:pt x="0" y="0"/>
                  </a:moveTo>
                  <a:lnTo>
                    <a:pt x="0" y="92075"/>
                  </a:lnTo>
                </a:path>
              </a:pathLst>
            </a:custGeom>
            <a:ln w="9525">
              <a:solidFill>
                <a:srgbClr val="000000"/>
              </a:solidFill>
            </a:ln>
          </p:spPr>
          <p:txBody>
            <a:bodyPr wrap="square" lIns="0" tIns="0" rIns="0" bIns="0" rtlCol="0"/>
            <a:lstStyle/>
            <a:p>
              <a:endParaRPr/>
            </a:p>
          </p:txBody>
        </p:sp>
        <p:sp>
          <p:nvSpPr>
            <p:cNvPr id="35" name="bk object 26">
              <a:extLst>
                <a:ext uri="{FF2B5EF4-FFF2-40B4-BE49-F238E27FC236}">
                  <a16:creationId xmlns:a16="http://schemas.microsoft.com/office/drawing/2014/main" id="{1E5F589A-20B3-4779-8958-73AE852F58D1}"/>
                </a:ext>
              </a:extLst>
            </p:cNvPr>
            <p:cNvSpPr/>
            <p:nvPr/>
          </p:nvSpPr>
          <p:spPr>
            <a:xfrm>
              <a:off x="2667110" y="5126093"/>
              <a:ext cx="0" cy="17009"/>
            </a:xfrm>
            <a:custGeom>
              <a:avLst/>
              <a:gdLst/>
              <a:ahLst/>
              <a:cxnLst/>
              <a:rect l="l" t="t" r="r" b="b"/>
              <a:pathLst>
                <a:path h="44450">
                  <a:moveTo>
                    <a:pt x="0" y="0"/>
                  </a:moveTo>
                  <a:lnTo>
                    <a:pt x="0" y="44450"/>
                  </a:lnTo>
                </a:path>
              </a:pathLst>
            </a:custGeom>
            <a:ln w="9525">
              <a:solidFill>
                <a:srgbClr val="000000"/>
              </a:solidFill>
            </a:ln>
          </p:spPr>
          <p:txBody>
            <a:bodyPr wrap="square" lIns="0" tIns="0" rIns="0" bIns="0" rtlCol="0"/>
            <a:lstStyle/>
            <a:p>
              <a:endParaRPr/>
            </a:p>
          </p:txBody>
        </p:sp>
        <p:sp>
          <p:nvSpPr>
            <p:cNvPr id="36" name="bk object 27">
              <a:extLst>
                <a:ext uri="{FF2B5EF4-FFF2-40B4-BE49-F238E27FC236}">
                  <a16:creationId xmlns:a16="http://schemas.microsoft.com/office/drawing/2014/main" id="{48515DC4-DEB1-42C5-8221-497D2BC52262}"/>
                </a:ext>
              </a:extLst>
            </p:cNvPr>
            <p:cNvSpPr/>
            <p:nvPr/>
          </p:nvSpPr>
          <p:spPr>
            <a:xfrm>
              <a:off x="2787390" y="5126093"/>
              <a:ext cx="0" cy="17009"/>
            </a:xfrm>
            <a:custGeom>
              <a:avLst/>
              <a:gdLst/>
              <a:ahLst/>
              <a:cxnLst/>
              <a:rect l="l" t="t" r="r" b="b"/>
              <a:pathLst>
                <a:path h="44450">
                  <a:moveTo>
                    <a:pt x="0" y="0"/>
                  </a:moveTo>
                  <a:lnTo>
                    <a:pt x="0" y="44450"/>
                  </a:lnTo>
                </a:path>
              </a:pathLst>
            </a:custGeom>
            <a:ln w="9525">
              <a:solidFill>
                <a:srgbClr val="000000"/>
              </a:solidFill>
            </a:ln>
          </p:spPr>
          <p:txBody>
            <a:bodyPr wrap="square" lIns="0" tIns="0" rIns="0" bIns="0" rtlCol="0"/>
            <a:lstStyle/>
            <a:p>
              <a:endParaRPr/>
            </a:p>
          </p:txBody>
        </p:sp>
        <p:sp>
          <p:nvSpPr>
            <p:cNvPr id="37" name="bk object 28">
              <a:extLst>
                <a:ext uri="{FF2B5EF4-FFF2-40B4-BE49-F238E27FC236}">
                  <a16:creationId xmlns:a16="http://schemas.microsoft.com/office/drawing/2014/main" id="{882B7247-2558-4386-ADB5-DCCBB56A030F}"/>
                </a:ext>
              </a:extLst>
            </p:cNvPr>
            <p:cNvSpPr/>
            <p:nvPr/>
          </p:nvSpPr>
          <p:spPr>
            <a:xfrm>
              <a:off x="2907670" y="5126093"/>
              <a:ext cx="0" cy="17009"/>
            </a:xfrm>
            <a:custGeom>
              <a:avLst/>
              <a:gdLst/>
              <a:ahLst/>
              <a:cxnLst/>
              <a:rect l="l" t="t" r="r" b="b"/>
              <a:pathLst>
                <a:path h="44450">
                  <a:moveTo>
                    <a:pt x="0" y="0"/>
                  </a:moveTo>
                  <a:lnTo>
                    <a:pt x="0" y="44450"/>
                  </a:lnTo>
                </a:path>
              </a:pathLst>
            </a:custGeom>
            <a:ln w="9525">
              <a:solidFill>
                <a:srgbClr val="000000"/>
              </a:solidFill>
            </a:ln>
          </p:spPr>
          <p:txBody>
            <a:bodyPr wrap="square" lIns="0" tIns="0" rIns="0" bIns="0" rtlCol="0"/>
            <a:lstStyle/>
            <a:p>
              <a:endParaRPr/>
            </a:p>
          </p:txBody>
        </p:sp>
        <p:sp>
          <p:nvSpPr>
            <p:cNvPr id="38" name="bk object 29">
              <a:extLst>
                <a:ext uri="{FF2B5EF4-FFF2-40B4-BE49-F238E27FC236}">
                  <a16:creationId xmlns:a16="http://schemas.microsoft.com/office/drawing/2014/main" id="{E6A917F5-4BEB-4EDE-9842-1168EF738792}"/>
                </a:ext>
              </a:extLst>
            </p:cNvPr>
            <p:cNvSpPr/>
            <p:nvPr/>
          </p:nvSpPr>
          <p:spPr>
            <a:xfrm>
              <a:off x="3027950" y="5126093"/>
              <a:ext cx="0" cy="17009"/>
            </a:xfrm>
            <a:custGeom>
              <a:avLst/>
              <a:gdLst/>
              <a:ahLst/>
              <a:cxnLst/>
              <a:rect l="l" t="t" r="r" b="b"/>
              <a:pathLst>
                <a:path h="44450">
                  <a:moveTo>
                    <a:pt x="0" y="0"/>
                  </a:moveTo>
                  <a:lnTo>
                    <a:pt x="0" y="44450"/>
                  </a:lnTo>
                </a:path>
              </a:pathLst>
            </a:custGeom>
            <a:ln w="9525">
              <a:solidFill>
                <a:srgbClr val="000000"/>
              </a:solidFill>
            </a:ln>
          </p:spPr>
          <p:txBody>
            <a:bodyPr wrap="square" lIns="0" tIns="0" rIns="0" bIns="0" rtlCol="0"/>
            <a:lstStyle/>
            <a:p>
              <a:endParaRPr/>
            </a:p>
          </p:txBody>
        </p:sp>
        <p:sp>
          <p:nvSpPr>
            <p:cNvPr id="39" name="bk object 30">
              <a:extLst>
                <a:ext uri="{FF2B5EF4-FFF2-40B4-BE49-F238E27FC236}">
                  <a16:creationId xmlns:a16="http://schemas.microsoft.com/office/drawing/2014/main" id="{E24628AF-4D1F-421F-9B24-412AB41A5C83}"/>
                </a:ext>
              </a:extLst>
            </p:cNvPr>
            <p:cNvSpPr/>
            <p:nvPr/>
          </p:nvSpPr>
          <p:spPr>
            <a:xfrm>
              <a:off x="3148230" y="5107868"/>
              <a:ext cx="0" cy="35234"/>
            </a:xfrm>
            <a:custGeom>
              <a:avLst/>
              <a:gdLst/>
              <a:ahLst/>
              <a:cxnLst/>
              <a:rect l="l" t="t" r="r" b="b"/>
              <a:pathLst>
                <a:path h="92075">
                  <a:moveTo>
                    <a:pt x="0" y="0"/>
                  </a:moveTo>
                  <a:lnTo>
                    <a:pt x="0" y="92075"/>
                  </a:lnTo>
                </a:path>
              </a:pathLst>
            </a:custGeom>
            <a:ln w="9525">
              <a:solidFill>
                <a:srgbClr val="000000"/>
              </a:solidFill>
            </a:ln>
          </p:spPr>
          <p:txBody>
            <a:bodyPr wrap="square" lIns="0" tIns="0" rIns="0" bIns="0" rtlCol="0"/>
            <a:lstStyle/>
            <a:p>
              <a:endParaRPr/>
            </a:p>
          </p:txBody>
        </p:sp>
        <p:sp>
          <p:nvSpPr>
            <p:cNvPr id="40" name="bk object 31">
              <a:extLst>
                <a:ext uri="{FF2B5EF4-FFF2-40B4-BE49-F238E27FC236}">
                  <a16:creationId xmlns:a16="http://schemas.microsoft.com/office/drawing/2014/main" id="{4C6EE4C2-1814-4920-BB1A-586D75280428}"/>
                </a:ext>
              </a:extLst>
            </p:cNvPr>
            <p:cNvSpPr/>
            <p:nvPr/>
          </p:nvSpPr>
          <p:spPr>
            <a:xfrm>
              <a:off x="3268510" y="5126093"/>
              <a:ext cx="0" cy="17009"/>
            </a:xfrm>
            <a:custGeom>
              <a:avLst/>
              <a:gdLst/>
              <a:ahLst/>
              <a:cxnLst/>
              <a:rect l="l" t="t" r="r" b="b"/>
              <a:pathLst>
                <a:path h="44450">
                  <a:moveTo>
                    <a:pt x="0" y="0"/>
                  </a:moveTo>
                  <a:lnTo>
                    <a:pt x="0" y="44450"/>
                  </a:lnTo>
                </a:path>
              </a:pathLst>
            </a:custGeom>
            <a:ln w="9525">
              <a:solidFill>
                <a:srgbClr val="000000"/>
              </a:solidFill>
            </a:ln>
          </p:spPr>
          <p:txBody>
            <a:bodyPr wrap="square" lIns="0" tIns="0" rIns="0" bIns="0" rtlCol="0"/>
            <a:lstStyle/>
            <a:p>
              <a:endParaRPr/>
            </a:p>
          </p:txBody>
        </p:sp>
        <p:sp>
          <p:nvSpPr>
            <p:cNvPr id="41" name="bk object 32">
              <a:extLst>
                <a:ext uri="{FF2B5EF4-FFF2-40B4-BE49-F238E27FC236}">
                  <a16:creationId xmlns:a16="http://schemas.microsoft.com/office/drawing/2014/main" id="{B0E41F95-272B-4B46-8F41-6EB289849088}"/>
                </a:ext>
              </a:extLst>
            </p:cNvPr>
            <p:cNvSpPr/>
            <p:nvPr/>
          </p:nvSpPr>
          <p:spPr>
            <a:xfrm>
              <a:off x="3387575" y="5126093"/>
              <a:ext cx="0" cy="17009"/>
            </a:xfrm>
            <a:custGeom>
              <a:avLst/>
              <a:gdLst/>
              <a:ahLst/>
              <a:cxnLst/>
              <a:rect l="l" t="t" r="r" b="b"/>
              <a:pathLst>
                <a:path h="44450">
                  <a:moveTo>
                    <a:pt x="0" y="0"/>
                  </a:moveTo>
                  <a:lnTo>
                    <a:pt x="0" y="44450"/>
                  </a:lnTo>
                </a:path>
              </a:pathLst>
            </a:custGeom>
            <a:ln w="9525">
              <a:solidFill>
                <a:srgbClr val="000000"/>
              </a:solidFill>
            </a:ln>
          </p:spPr>
          <p:txBody>
            <a:bodyPr wrap="square" lIns="0" tIns="0" rIns="0" bIns="0" rtlCol="0"/>
            <a:lstStyle/>
            <a:p>
              <a:endParaRPr/>
            </a:p>
          </p:txBody>
        </p:sp>
        <p:sp>
          <p:nvSpPr>
            <p:cNvPr id="42" name="bk object 33">
              <a:extLst>
                <a:ext uri="{FF2B5EF4-FFF2-40B4-BE49-F238E27FC236}">
                  <a16:creationId xmlns:a16="http://schemas.microsoft.com/office/drawing/2014/main" id="{D1A1FFD8-36AA-42D5-9E31-A4E9C3F35BB9}"/>
                </a:ext>
              </a:extLst>
            </p:cNvPr>
            <p:cNvSpPr/>
            <p:nvPr/>
          </p:nvSpPr>
          <p:spPr>
            <a:xfrm>
              <a:off x="3507855" y="5126093"/>
              <a:ext cx="0" cy="17009"/>
            </a:xfrm>
            <a:custGeom>
              <a:avLst/>
              <a:gdLst/>
              <a:ahLst/>
              <a:cxnLst/>
              <a:rect l="l" t="t" r="r" b="b"/>
              <a:pathLst>
                <a:path h="44450">
                  <a:moveTo>
                    <a:pt x="0" y="0"/>
                  </a:moveTo>
                  <a:lnTo>
                    <a:pt x="0" y="44450"/>
                  </a:lnTo>
                </a:path>
              </a:pathLst>
            </a:custGeom>
            <a:ln w="9525">
              <a:solidFill>
                <a:srgbClr val="000000"/>
              </a:solidFill>
            </a:ln>
          </p:spPr>
          <p:txBody>
            <a:bodyPr wrap="square" lIns="0" tIns="0" rIns="0" bIns="0" rtlCol="0"/>
            <a:lstStyle/>
            <a:p>
              <a:endParaRPr/>
            </a:p>
          </p:txBody>
        </p:sp>
        <p:sp>
          <p:nvSpPr>
            <p:cNvPr id="43" name="bk object 34">
              <a:extLst>
                <a:ext uri="{FF2B5EF4-FFF2-40B4-BE49-F238E27FC236}">
                  <a16:creationId xmlns:a16="http://schemas.microsoft.com/office/drawing/2014/main" id="{4D0F9335-90C5-4B90-BF25-B2B01503620D}"/>
                </a:ext>
              </a:extLst>
            </p:cNvPr>
            <p:cNvSpPr/>
            <p:nvPr/>
          </p:nvSpPr>
          <p:spPr>
            <a:xfrm>
              <a:off x="3628135" y="5126093"/>
              <a:ext cx="0" cy="17009"/>
            </a:xfrm>
            <a:custGeom>
              <a:avLst/>
              <a:gdLst/>
              <a:ahLst/>
              <a:cxnLst/>
              <a:rect l="l" t="t" r="r" b="b"/>
              <a:pathLst>
                <a:path h="44450">
                  <a:moveTo>
                    <a:pt x="0" y="0"/>
                  </a:moveTo>
                  <a:lnTo>
                    <a:pt x="0" y="44450"/>
                  </a:lnTo>
                </a:path>
              </a:pathLst>
            </a:custGeom>
            <a:ln w="9525">
              <a:solidFill>
                <a:srgbClr val="000000"/>
              </a:solidFill>
            </a:ln>
          </p:spPr>
          <p:txBody>
            <a:bodyPr wrap="square" lIns="0" tIns="0" rIns="0" bIns="0" rtlCol="0"/>
            <a:lstStyle/>
            <a:p>
              <a:endParaRPr/>
            </a:p>
          </p:txBody>
        </p:sp>
        <p:sp>
          <p:nvSpPr>
            <p:cNvPr id="44" name="bk object 35">
              <a:extLst>
                <a:ext uri="{FF2B5EF4-FFF2-40B4-BE49-F238E27FC236}">
                  <a16:creationId xmlns:a16="http://schemas.microsoft.com/office/drawing/2014/main" id="{6CDEDA56-1EE3-4D2E-A865-642FC4DB78F6}"/>
                </a:ext>
              </a:extLst>
            </p:cNvPr>
            <p:cNvSpPr/>
            <p:nvPr/>
          </p:nvSpPr>
          <p:spPr>
            <a:xfrm>
              <a:off x="3748415" y="5107868"/>
              <a:ext cx="0" cy="35234"/>
            </a:xfrm>
            <a:custGeom>
              <a:avLst/>
              <a:gdLst/>
              <a:ahLst/>
              <a:cxnLst/>
              <a:rect l="l" t="t" r="r" b="b"/>
              <a:pathLst>
                <a:path h="92075">
                  <a:moveTo>
                    <a:pt x="0" y="0"/>
                  </a:moveTo>
                  <a:lnTo>
                    <a:pt x="0" y="92075"/>
                  </a:lnTo>
                </a:path>
              </a:pathLst>
            </a:custGeom>
            <a:ln w="9525">
              <a:solidFill>
                <a:srgbClr val="000000"/>
              </a:solidFill>
            </a:ln>
          </p:spPr>
          <p:txBody>
            <a:bodyPr wrap="square" lIns="0" tIns="0" rIns="0" bIns="0" rtlCol="0"/>
            <a:lstStyle/>
            <a:p>
              <a:endParaRPr/>
            </a:p>
          </p:txBody>
        </p:sp>
        <p:sp>
          <p:nvSpPr>
            <p:cNvPr id="45" name="bk object 36">
              <a:extLst>
                <a:ext uri="{FF2B5EF4-FFF2-40B4-BE49-F238E27FC236}">
                  <a16:creationId xmlns:a16="http://schemas.microsoft.com/office/drawing/2014/main" id="{518B6DB1-49A8-42CE-AB37-4183FCEADAFB}"/>
                </a:ext>
              </a:extLst>
            </p:cNvPr>
            <p:cNvSpPr/>
            <p:nvPr/>
          </p:nvSpPr>
          <p:spPr>
            <a:xfrm>
              <a:off x="3868694" y="5126093"/>
              <a:ext cx="0" cy="17009"/>
            </a:xfrm>
            <a:custGeom>
              <a:avLst/>
              <a:gdLst/>
              <a:ahLst/>
              <a:cxnLst/>
              <a:rect l="l" t="t" r="r" b="b"/>
              <a:pathLst>
                <a:path h="44450">
                  <a:moveTo>
                    <a:pt x="0" y="0"/>
                  </a:moveTo>
                  <a:lnTo>
                    <a:pt x="0" y="44450"/>
                  </a:lnTo>
                </a:path>
              </a:pathLst>
            </a:custGeom>
            <a:ln w="9525">
              <a:solidFill>
                <a:srgbClr val="000000"/>
              </a:solidFill>
            </a:ln>
          </p:spPr>
          <p:txBody>
            <a:bodyPr wrap="square" lIns="0" tIns="0" rIns="0" bIns="0" rtlCol="0"/>
            <a:lstStyle/>
            <a:p>
              <a:endParaRPr/>
            </a:p>
          </p:txBody>
        </p:sp>
        <p:sp>
          <p:nvSpPr>
            <p:cNvPr id="46" name="bk object 37">
              <a:extLst>
                <a:ext uri="{FF2B5EF4-FFF2-40B4-BE49-F238E27FC236}">
                  <a16:creationId xmlns:a16="http://schemas.microsoft.com/office/drawing/2014/main" id="{F8D530F9-FE6D-494C-8C1D-CF003F07860B}"/>
                </a:ext>
              </a:extLst>
            </p:cNvPr>
            <p:cNvSpPr/>
            <p:nvPr/>
          </p:nvSpPr>
          <p:spPr>
            <a:xfrm>
              <a:off x="3988974" y="5126093"/>
              <a:ext cx="0" cy="17009"/>
            </a:xfrm>
            <a:custGeom>
              <a:avLst/>
              <a:gdLst/>
              <a:ahLst/>
              <a:cxnLst/>
              <a:rect l="l" t="t" r="r" b="b"/>
              <a:pathLst>
                <a:path h="44450">
                  <a:moveTo>
                    <a:pt x="0" y="0"/>
                  </a:moveTo>
                  <a:lnTo>
                    <a:pt x="0" y="44450"/>
                  </a:lnTo>
                </a:path>
              </a:pathLst>
            </a:custGeom>
            <a:ln w="9525">
              <a:solidFill>
                <a:srgbClr val="000000"/>
              </a:solidFill>
            </a:ln>
          </p:spPr>
          <p:txBody>
            <a:bodyPr wrap="square" lIns="0" tIns="0" rIns="0" bIns="0" rtlCol="0"/>
            <a:lstStyle/>
            <a:p>
              <a:endParaRPr/>
            </a:p>
          </p:txBody>
        </p:sp>
        <p:sp>
          <p:nvSpPr>
            <p:cNvPr id="47" name="bk object 38">
              <a:extLst>
                <a:ext uri="{FF2B5EF4-FFF2-40B4-BE49-F238E27FC236}">
                  <a16:creationId xmlns:a16="http://schemas.microsoft.com/office/drawing/2014/main" id="{FF5FE825-833A-4DEE-B3CD-4E0EC49CEAD1}"/>
                </a:ext>
              </a:extLst>
            </p:cNvPr>
            <p:cNvSpPr/>
            <p:nvPr/>
          </p:nvSpPr>
          <p:spPr>
            <a:xfrm>
              <a:off x="4109254" y="5126093"/>
              <a:ext cx="0" cy="17009"/>
            </a:xfrm>
            <a:custGeom>
              <a:avLst/>
              <a:gdLst/>
              <a:ahLst/>
              <a:cxnLst/>
              <a:rect l="l" t="t" r="r" b="b"/>
              <a:pathLst>
                <a:path h="44450">
                  <a:moveTo>
                    <a:pt x="0" y="0"/>
                  </a:moveTo>
                  <a:lnTo>
                    <a:pt x="0" y="44450"/>
                  </a:lnTo>
                </a:path>
              </a:pathLst>
            </a:custGeom>
            <a:ln w="9525">
              <a:solidFill>
                <a:srgbClr val="000000"/>
              </a:solidFill>
            </a:ln>
          </p:spPr>
          <p:txBody>
            <a:bodyPr wrap="square" lIns="0" tIns="0" rIns="0" bIns="0" rtlCol="0"/>
            <a:lstStyle/>
            <a:p>
              <a:endParaRPr/>
            </a:p>
          </p:txBody>
        </p:sp>
        <p:sp>
          <p:nvSpPr>
            <p:cNvPr id="48" name="bk object 39">
              <a:extLst>
                <a:ext uri="{FF2B5EF4-FFF2-40B4-BE49-F238E27FC236}">
                  <a16:creationId xmlns:a16="http://schemas.microsoft.com/office/drawing/2014/main" id="{9B66A372-13BD-4A4B-B72A-2F0CC3124796}"/>
                </a:ext>
              </a:extLst>
            </p:cNvPr>
            <p:cNvSpPr/>
            <p:nvPr/>
          </p:nvSpPr>
          <p:spPr>
            <a:xfrm>
              <a:off x="4229534" y="5126093"/>
              <a:ext cx="0" cy="17009"/>
            </a:xfrm>
            <a:custGeom>
              <a:avLst/>
              <a:gdLst/>
              <a:ahLst/>
              <a:cxnLst/>
              <a:rect l="l" t="t" r="r" b="b"/>
              <a:pathLst>
                <a:path h="44450">
                  <a:moveTo>
                    <a:pt x="0" y="0"/>
                  </a:moveTo>
                  <a:lnTo>
                    <a:pt x="0" y="44450"/>
                  </a:lnTo>
                </a:path>
              </a:pathLst>
            </a:custGeom>
            <a:ln w="9525">
              <a:solidFill>
                <a:srgbClr val="000000"/>
              </a:solidFill>
            </a:ln>
          </p:spPr>
          <p:txBody>
            <a:bodyPr wrap="square" lIns="0" tIns="0" rIns="0" bIns="0" rtlCol="0"/>
            <a:lstStyle/>
            <a:p>
              <a:endParaRPr/>
            </a:p>
          </p:txBody>
        </p:sp>
        <p:sp>
          <p:nvSpPr>
            <p:cNvPr id="49" name="bk object 40">
              <a:extLst>
                <a:ext uri="{FF2B5EF4-FFF2-40B4-BE49-F238E27FC236}">
                  <a16:creationId xmlns:a16="http://schemas.microsoft.com/office/drawing/2014/main" id="{FA850A33-200D-47B8-9A8B-F1630240AFDF}"/>
                </a:ext>
              </a:extLst>
            </p:cNvPr>
            <p:cNvSpPr/>
            <p:nvPr/>
          </p:nvSpPr>
          <p:spPr>
            <a:xfrm>
              <a:off x="4349814" y="5107868"/>
              <a:ext cx="0" cy="35234"/>
            </a:xfrm>
            <a:custGeom>
              <a:avLst/>
              <a:gdLst/>
              <a:ahLst/>
              <a:cxnLst/>
              <a:rect l="l" t="t" r="r" b="b"/>
              <a:pathLst>
                <a:path h="92075">
                  <a:moveTo>
                    <a:pt x="0" y="0"/>
                  </a:moveTo>
                  <a:lnTo>
                    <a:pt x="0" y="92075"/>
                  </a:lnTo>
                </a:path>
              </a:pathLst>
            </a:custGeom>
            <a:ln w="9525">
              <a:solidFill>
                <a:srgbClr val="000000"/>
              </a:solidFill>
            </a:ln>
          </p:spPr>
          <p:txBody>
            <a:bodyPr wrap="square" lIns="0" tIns="0" rIns="0" bIns="0" rtlCol="0"/>
            <a:lstStyle/>
            <a:p>
              <a:endParaRPr/>
            </a:p>
          </p:txBody>
        </p:sp>
        <p:sp>
          <p:nvSpPr>
            <p:cNvPr id="50" name="bk object 41">
              <a:extLst>
                <a:ext uri="{FF2B5EF4-FFF2-40B4-BE49-F238E27FC236}">
                  <a16:creationId xmlns:a16="http://schemas.microsoft.com/office/drawing/2014/main" id="{0A39D1C2-4E1B-4463-BF73-B8A627C81E54}"/>
                </a:ext>
              </a:extLst>
            </p:cNvPr>
            <p:cNvSpPr/>
            <p:nvPr/>
          </p:nvSpPr>
          <p:spPr>
            <a:xfrm>
              <a:off x="1826366" y="5126093"/>
              <a:ext cx="0" cy="17009"/>
            </a:xfrm>
            <a:custGeom>
              <a:avLst/>
              <a:gdLst/>
              <a:ahLst/>
              <a:cxnLst/>
              <a:rect l="l" t="t" r="r" b="b"/>
              <a:pathLst>
                <a:path h="44450">
                  <a:moveTo>
                    <a:pt x="0" y="0"/>
                  </a:moveTo>
                  <a:lnTo>
                    <a:pt x="0" y="44450"/>
                  </a:lnTo>
                </a:path>
              </a:pathLst>
            </a:custGeom>
            <a:ln w="9525">
              <a:solidFill>
                <a:srgbClr val="000000"/>
              </a:solidFill>
            </a:ln>
          </p:spPr>
          <p:txBody>
            <a:bodyPr wrap="square" lIns="0" tIns="0" rIns="0" bIns="0" rtlCol="0"/>
            <a:lstStyle/>
            <a:p>
              <a:endParaRPr/>
            </a:p>
          </p:txBody>
        </p:sp>
        <p:sp>
          <p:nvSpPr>
            <p:cNvPr id="51" name="bk object 42">
              <a:extLst>
                <a:ext uri="{FF2B5EF4-FFF2-40B4-BE49-F238E27FC236}">
                  <a16:creationId xmlns:a16="http://schemas.microsoft.com/office/drawing/2014/main" id="{CF9C7633-6FCF-4BCD-BB7B-31962EB47818}"/>
                </a:ext>
              </a:extLst>
            </p:cNvPr>
            <p:cNvSpPr/>
            <p:nvPr/>
          </p:nvSpPr>
          <p:spPr>
            <a:xfrm>
              <a:off x="4470094" y="5126093"/>
              <a:ext cx="0" cy="17009"/>
            </a:xfrm>
            <a:custGeom>
              <a:avLst/>
              <a:gdLst/>
              <a:ahLst/>
              <a:cxnLst/>
              <a:rect l="l" t="t" r="r" b="b"/>
              <a:pathLst>
                <a:path h="44450">
                  <a:moveTo>
                    <a:pt x="0" y="0"/>
                  </a:moveTo>
                  <a:lnTo>
                    <a:pt x="0" y="44450"/>
                  </a:lnTo>
                </a:path>
              </a:pathLst>
            </a:custGeom>
            <a:ln w="9525">
              <a:solidFill>
                <a:srgbClr val="000000"/>
              </a:solidFill>
            </a:ln>
          </p:spPr>
          <p:txBody>
            <a:bodyPr wrap="square" lIns="0" tIns="0" rIns="0" bIns="0" rtlCol="0"/>
            <a:lstStyle/>
            <a:p>
              <a:endParaRPr/>
            </a:p>
          </p:txBody>
        </p:sp>
        <p:sp>
          <p:nvSpPr>
            <p:cNvPr id="52" name="bk object 43">
              <a:extLst>
                <a:ext uri="{FF2B5EF4-FFF2-40B4-BE49-F238E27FC236}">
                  <a16:creationId xmlns:a16="http://schemas.microsoft.com/office/drawing/2014/main" id="{A501166C-4EF0-4EF8-BA56-973976074559}"/>
                </a:ext>
              </a:extLst>
            </p:cNvPr>
            <p:cNvSpPr/>
            <p:nvPr/>
          </p:nvSpPr>
          <p:spPr>
            <a:xfrm>
              <a:off x="4589159" y="5126093"/>
              <a:ext cx="0" cy="17009"/>
            </a:xfrm>
            <a:custGeom>
              <a:avLst/>
              <a:gdLst/>
              <a:ahLst/>
              <a:cxnLst/>
              <a:rect l="l" t="t" r="r" b="b"/>
              <a:pathLst>
                <a:path h="44450">
                  <a:moveTo>
                    <a:pt x="0" y="0"/>
                  </a:moveTo>
                  <a:lnTo>
                    <a:pt x="0" y="44450"/>
                  </a:lnTo>
                </a:path>
              </a:pathLst>
            </a:custGeom>
            <a:ln w="9525">
              <a:solidFill>
                <a:srgbClr val="000000"/>
              </a:solidFill>
            </a:ln>
          </p:spPr>
          <p:txBody>
            <a:bodyPr wrap="square" lIns="0" tIns="0" rIns="0" bIns="0" rtlCol="0"/>
            <a:lstStyle/>
            <a:p>
              <a:endParaRPr/>
            </a:p>
          </p:txBody>
        </p:sp>
        <p:sp>
          <p:nvSpPr>
            <p:cNvPr id="53" name="object 2">
              <a:extLst>
                <a:ext uri="{FF2B5EF4-FFF2-40B4-BE49-F238E27FC236}">
                  <a16:creationId xmlns:a16="http://schemas.microsoft.com/office/drawing/2014/main" id="{F2D2B9C9-813C-4763-8F5F-A88622F87AB0}"/>
                </a:ext>
              </a:extLst>
            </p:cNvPr>
            <p:cNvSpPr txBox="1"/>
            <p:nvPr/>
          </p:nvSpPr>
          <p:spPr>
            <a:xfrm>
              <a:off x="3099147" y="5155000"/>
              <a:ext cx="408707" cy="215252"/>
            </a:xfrm>
            <a:prstGeom prst="rect">
              <a:avLst/>
            </a:prstGeom>
          </p:spPr>
          <p:txBody>
            <a:bodyPr vert="horz" wrap="square" lIns="0" tIns="0" rIns="0" bIns="0" rtlCol="0">
              <a:spAutoFit/>
            </a:bodyPr>
            <a:lstStyle/>
            <a:p>
              <a:pPr marL="12700">
                <a:lnSpc>
                  <a:spcPts val="1775"/>
                </a:lnSpc>
              </a:pPr>
              <a:r>
                <a:rPr sz="1400" spc="-105" dirty="0">
                  <a:latin typeface="Times New Roman" panose="02020603050405020304" pitchFamily="18" charset="0"/>
                  <a:cs typeface="Times New Roman" panose="02020603050405020304" pitchFamily="18" charset="0"/>
                </a:rPr>
                <a:t>5</a:t>
              </a:r>
              <a:r>
                <a:rPr sz="1400" spc="25" dirty="0">
                  <a:latin typeface="Times New Roman" panose="02020603050405020304" pitchFamily="18" charset="0"/>
                  <a:cs typeface="Times New Roman" panose="02020603050405020304" pitchFamily="18" charset="0"/>
                </a:rPr>
                <a:t>0</a:t>
              </a:r>
              <a:endParaRPr sz="1400" dirty="0">
                <a:latin typeface="Times New Roman" panose="02020603050405020304" pitchFamily="18" charset="0"/>
                <a:cs typeface="Times New Roman" panose="02020603050405020304" pitchFamily="18" charset="0"/>
              </a:endParaRPr>
            </a:p>
          </p:txBody>
        </p:sp>
        <p:sp>
          <p:nvSpPr>
            <p:cNvPr id="54" name="object 3">
              <a:extLst>
                <a:ext uri="{FF2B5EF4-FFF2-40B4-BE49-F238E27FC236}">
                  <a16:creationId xmlns:a16="http://schemas.microsoft.com/office/drawing/2014/main" id="{5870AF6F-E8BB-4B05-931C-A10C792BF533}"/>
                </a:ext>
              </a:extLst>
            </p:cNvPr>
            <p:cNvSpPr txBox="1"/>
            <p:nvPr/>
          </p:nvSpPr>
          <p:spPr>
            <a:xfrm>
              <a:off x="1884653" y="5154999"/>
              <a:ext cx="296171" cy="215444"/>
            </a:xfrm>
            <a:prstGeom prst="rect">
              <a:avLst/>
            </a:prstGeom>
          </p:spPr>
          <p:txBody>
            <a:bodyPr vert="horz" wrap="square" lIns="0" tIns="0" rIns="0" bIns="0" rtlCol="0">
              <a:spAutoFit/>
            </a:bodyPr>
            <a:lstStyle/>
            <a:p>
              <a:pPr marL="12700">
                <a:lnSpc>
                  <a:spcPct val="100000"/>
                </a:lnSpc>
              </a:pPr>
              <a:r>
                <a:rPr sz="1400" spc="20" dirty="0">
                  <a:latin typeface="Times New Roman" panose="02020603050405020304" pitchFamily="18" charset="0"/>
                  <a:cs typeface="Times New Roman" panose="02020603050405020304" pitchFamily="18" charset="0"/>
                </a:rPr>
                <a:t>-</a:t>
              </a:r>
              <a:r>
                <a:rPr sz="1400" spc="-105" dirty="0">
                  <a:latin typeface="Times New Roman" panose="02020603050405020304" pitchFamily="18" charset="0"/>
                  <a:cs typeface="Times New Roman" panose="02020603050405020304" pitchFamily="18" charset="0"/>
                </a:rPr>
                <a:t>5</a:t>
              </a:r>
              <a:r>
                <a:rPr sz="1400" spc="25" dirty="0">
                  <a:latin typeface="Times New Roman" panose="02020603050405020304" pitchFamily="18" charset="0"/>
                  <a:cs typeface="Times New Roman" panose="02020603050405020304" pitchFamily="18" charset="0"/>
                </a:rPr>
                <a:t>0</a:t>
              </a:r>
              <a:endParaRPr sz="1400" dirty="0">
                <a:latin typeface="Times New Roman" panose="02020603050405020304" pitchFamily="18" charset="0"/>
                <a:cs typeface="Times New Roman" panose="02020603050405020304" pitchFamily="18" charset="0"/>
              </a:endParaRPr>
            </a:p>
          </p:txBody>
        </p:sp>
        <p:sp>
          <p:nvSpPr>
            <p:cNvPr id="55" name="object 4">
              <a:extLst>
                <a:ext uri="{FF2B5EF4-FFF2-40B4-BE49-F238E27FC236}">
                  <a16:creationId xmlns:a16="http://schemas.microsoft.com/office/drawing/2014/main" id="{CC80F787-DC31-4B96-8108-8714665FD78A}"/>
                </a:ext>
              </a:extLst>
            </p:cNvPr>
            <p:cNvSpPr txBox="1"/>
            <p:nvPr/>
          </p:nvSpPr>
          <p:spPr>
            <a:xfrm>
              <a:off x="2517552" y="5154999"/>
              <a:ext cx="201870" cy="215444"/>
            </a:xfrm>
            <a:prstGeom prst="rect">
              <a:avLst/>
            </a:prstGeom>
          </p:spPr>
          <p:txBody>
            <a:bodyPr vert="horz" wrap="square" lIns="0" tIns="0" rIns="0" bIns="0" rtlCol="0">
              <a:spAutoFit/>
            </a:bodyPr>
            <a:lstStyle/>
            <a:p>
              <a:pPr marL="12700">
                <a:lnSpc>
                  <a:spcPct val="100000"/>
                </a:lnSpc>
              </a:pPr>
              <a:r>
                <a:rPr sz="1400" spc="25" dirty="0">
                  <a:latin typeface="Times New Roman" panose="02020603050405020304" pitchFamily="18" charset="0"/>
                  <a:cs typeface="Times New Roman" panose="02020603050405020304" pitchFamily="18" charset="0"/>
                </a:rPr>
                <a:t>0</a:t>
              </a:r>
              <a:endParaRPr sz="1400" dirty="0">
                <a:latin typeface="Times New Roman" panose="02020603050405020304" pitchFamily="18" charset="0"/>
                <a:cs typeface="Times New Roman" panose="02020603050405020304" pitchFamily="18" charset="0"/>
              </a:endParaRPr>
            </a:p>
          </p:txBody>
        </p:sp>
        <p:sp>
          <p:nvSpPr>
            <p:cNvPr id="56" name="object 5">
              <a:extLst>
                <a:ext uri="{FF2B5EF4-FFF2-40B4-BE49-F238E27FC236}">
                  <a16:creationId xmlns:a16="http://schemas.microsoft.com/office/drawing/2014/main" id="{DF6233C5-065F-4325-B2A1-6FAC852D8444}"/>
                </a:ext>
              </a:extLst>
            </p:cNvPr>
            <p:cNvSpPr txBox="1"/>
            <p:nvPr/>
          </p:nvSpPr>
          <p:spPr>
            <a:xfrm>
              <a:off x="3675462" y="5154999"/>
              <a:ext cx="311535" cy="220857"/>
            </a:xfrm>
            <a:prstGeom prst="rect">
              <a:avLst/>
            </a:prstGeom>
          </p:spPr>
          <p:txBody>
            <a:bodyPr vert="horz" wrap="square" lIns="0" tIns="0" rIns="0" bIns="0" rtlCol="0">
              <a:spAutoFit/>
            </a:bodyPr>
            <a:lstStyle/>
            <a:p>
              <a:pPr marL="12700">
                <a:lnSpc>
                  <a:spcPct val="100000"/>
                </a:lnSpc>
              </a:pPr>
              <a:r>
                <a:rPr sz="1400" spc="-105" dirty="0">
                  <a:latin typeface="Times New Roman" panose="02020603050405020304" pitchFamily="18" charset="0"/>
                  <a:cs typeface="Times New Roman" panose="02020603050405020304" pitchFamily="18" charset="0"/>
                </a:rPr>
                <a:t>10</a:t>
              </a:r>
              <a:r>
                <a:rPr sz="1400" spc="25" dirty="0">
                  <a:latin typeface="Times New Roman" panose="02020603050405020304" pitchFamily="18" charset="0"/>
                  <a:cs typeface="Times New Roman" panose="02020603050405020304" pitchFamily="18" charset="0"/>
                </a:rPr>
                <a:t>0</a:t>
              </a:r>
              <a:endParaRPr sz="1400" dirty="0">
                <a:latin typeface="Times New Roman" panose="02020603050405020304" pitchFamily="18" charset="0"/>
                <a:cs typeface="Times New Roman" panose="02020603050405020304" pitchFamily="18" charset="0"/>
              </a:endParaRPr>
            </a:p>
          </p:txBody>
        </p:sp>
        <p:sp>
          <p:nvSpPr>
            <p:cNvPr id="57" name="object 6">
              <a:extLst>
                <a:ext uri="{FF2B5EF4-FFF2-40B4-BE49-F238E27FC236}">
                  <a16:creationId xmlns:a16="http://schemas.microsoft.com/office/drawing/2014/main" id="{ED17C954-7A69-4B2B-91DB-85EE8400A909}"/>
                </a:ext>
              </a:extLst>
            </p:cNvPr>
            <p:cNvSpPr txBox="1"/>
            <p:nvPr/>
          </p:nvSpPr>
          <p:spPr>
            <a:xfrm>
              <a:off x="4277612" y="5155000"/>
              <a:ext cx="294388" cy="215444"/>
            </a:xfrm>
            <a:prstGeom prst="rect">
              <a:avLst/>
            </a:prstGeom>
          </p:spPr>
          <p:txBody>
            <a:bodyPr vert="horz" wrap="square" lIns="0" tIns="0" rIns="0" bIns="0" rtlCol="0">
              <a:spAutoFit/>
            </a:bodyPr>
            <a:lstStyle/>
            <a:p>
              <a:pPr marL="12700">
                <a:lnSpc>
                  <a:spcPct val="100000"/>
                </a:lnSpc>
              </a:pPr>
              <a:r>
                <a:rPr sz="1400" spc="-105" dirty="0">
                  <a:latin typeface="Times New Roman" panose="02020603050405020304" pitchFamily="18" charset="0"/>
                  <a:cs typeface="Times New Roman" panose="02020603050405020304" pitchFamily="18" charset="0"/>
                </a:rPr>
                <a:t>15</a:t>
              </a:r>
              <a:r>
                <a:rPr sz="1400" spc="25" dirty="0">
                  <a:latin typeface="Times New Roman" panose="02020603050405020304" pitchFamily="18" charset="0"/>
                  <a:cs typeface="Times New Roman" panose="02020603050405020304" pitchFamily="18" charset="0"/>
                </a:rPr>
                <a:t>0</a:t>
              </a:r>
              <a:endParaRPr sz="1400" dirty="0">
                <a:latin typeface="Times New Roman" panose="02020603050405020304" pitchFamily="18" charset="0"/>
                <a:cs typeface="Times New Roman" panose="02020603050405020304" pitchFamily="18" charset="0"/>
              </a:endParaRPr>
            </a:p>
          </p:txBody>
        </p:sp>
        <p:sp>
          <p:nvSpPr>
            <p:cNvPr id="58" name="object 7">
              <a:extLst>
                <a:ext uri="{FF2B5EF4-FFF2-40B4-BE49-F238E27FC236}">
                  <a16:creationId xmlns:a16="http://schemas.microsoft.com/office/drawing/2014/main" id="{495AEA07-FD8C-46FE-B42E-FBCF8F31DF7C}"/>
                </a:ext>
              </a:extLst>
            </p:cNvPr>
            <p:cNvSpPr/>
            <p:nvPr/>
          </p:nvSpPr>
          <p:spPr>
            <a:xfrm>
              <a:off x="1789918" y="3200399"/>
              <a:ext cx="2864848" cy="0"/>
            </a:xfrm>
            <a:custGeom>
              <a:avLst/>
              <a:gdLst/>
              <a:ahLst/>
              <a:cxnLst/>
              <a:rect l="l" t="t" r="r" b="b"/>
              <a:pathLst>
                <a:path w="7486650">
                  <a:moveTo>
                    <a:pt x="0" y="0"/>
                  </a:moveTo>
                  <a:lnTo>
                    <a:pt x="7486650" y="0"/>
                  </a:lnTo>
                </a:path>
              </a:pathLst>
            </a:custGeom>
            <a:ln w="9525">
              <a:solidFill>
                <a:srgbClr val="000000"/>
              </a:solidFill>
            </a:ln>
          </p:spPr>
          <p:txBody>
            <a:bodyPr wrap="square" lIns="0" tIns="0" rIns="0" bIns="0" rtlCol="0"/>
            <a:lstStyle/>
            <a:p>
              <a:endParaRPr/>
            </a:p>
          </p:txBody>
        </p:sp>
        <p:sp>
          <p:nvSpPr>
            <p:cNvPr id="59" name="object 8">
              <a:extLst>
                <a:ext uri="{FF2B5EF4-FFF2-40B4-BE49-F238E27FC236}">
                  <a16:creationId xmlns:a16="http://schemas.microsoft.com/office/drawing/2014/main" id="{3BBDC60A-EC7E-4717-97F5-ECD18BBDB11A}"/>
                </a:ext>
              </a:extLst>
            </p:cNvPr>
            <p:cNvSpPr/>
            <p:nvPr/>
          </p:nvSpPr>
          <p:spPr>
            <a:xfrm>
              <a:off x="1946646" y="3200399"/>
              <a:ext cx="0" cy="34019"/>
            </a:xfrm>
            <a:custGeom>
              <a:avLst/>
              <a:gdLst/>
              <a:ahLst/>
              <a:cxnLst/>
              <a:rect l="l" t="t" r="r" b="b"/>
              <a:pathLst>
                <a:path h="88900">
                  <a:moveTo>
                    <a:pt x="0" y="0"/>
                  </a:moveTo>
                  <a:lnTo>
                    <a:pt x="0" y="88900"/>
                  </a:lnTo>
                </a:path>
              </a:pathLst>
            </a:custGeom>
            <a:ln w="9525">
              <a:solidFill>
                <a:srgbClr val="000000"/>
              </a:solidFill>
            </a:ln>
          </p:spPr>
          <p:txBody>
            <a:bodyPr wrap="square" lIns="0" tIns="0" rIns="0" bIns="0" rtlCol="0"/>
            <a:lstStyle/>
            <a:p>
              <a:endParaRPr/>
            </a:p>
          </p:txBody>
        </p:sp>
        <p:sp>
          <p:nvSpPr>
            <p:cNvPr id="60" name="object 9">
              <a:extLst>
                <a:ext uri="{FF2B5EF4-FFF2-40B4-BE49-F238E27FC236}">
                  <a16:creationId xmlns:a16="http://schemas.microsoft.com/office/drawing/2014/main" id="{3D948C57-18F5-478E-A59E-D8C9DB420725}"/>
                </a:ext>
              </a:extLst>
            </p:cNvPr>
            <p:cNvSpPr/>
            <p:nvPr/>
          </p:nvSpPr>
          <p:spPr>
            <a:xfrm>
              <a:off x="2066926" y="3200399"/>
              <a:ext cx="0" cy="17009"/>
            </a:xfrm>
            <a:custGeom>
              <a:avLst/>
              <a:gdLst/>
              <a:ahLst/>
              <a:cxnLst/>
              <a:rect l="l" t="t" r="r" b="b"/>
              <a:pathLst>
                <a:path h="44450">
                  <a:moveTo>
                    <a:pt x="0" y="44450"/>
                  </a:moveTo>
                  <a:lnTo>
                    <a:pt x="0" y="0"/>
                  </a:lnTo>
                </a:path>
              </a:pathLst>
            </a:custGeom>
            <a:ln w="9525">
              <a:solidFill>
                <a:srgbClr val="000000"/>
              </a:solidFill>
            </a:ln>
          </p:spPr>
          <p:txBody>
            <a:bodyPr wrap="square" lIns="0" tIns="0" rIns="0" bIns="0" rtlCol="0"/>
            <a:lstStyle/>
            <a:p>
              <a:endParaRPr/>
            </a:p>
          </p:txBody>
        </p:sp>
        <p:sp>
          <p:nvSpPr>
            <p:cNvPr id="61" name="object 10">
              <a:extLst>
                <a:ext uri="{FF2B5EF4-FFF2-40B4-BE49-F238E27FC236}">
                  <a16:creationId xmlns:a16="http://schemas.microsoft.com/office/drawing/2014/main" id="{6B14F857-645B-4931-A27E-B7FDB34554FA}"/>
                </a:ext>
              </a:extLst>
            </p:cNvPr>
            <p:cNvSpPr/>
            <p:nvPr/>
          </p:nvSpPr>
          <p:spPr>
            <a:xfrm>
              <a:off x="2185991" y="3200399"/>
              <a:ext cx="0" cy="17009"/>
            </a:xfrm>
            <a:custGeom>
              <a:avLst/>
              <a:gdLst/>
              <a:ahLst/>
              <a:cxnLst/>
              <a:rect l="l" t="t" r="r" b="b"/>
              <a:pathLst>
                <a:path h="44450">
                  <a:moveTo>
                    <a:pt x="0" y="44450"/>
                  </a:moveTo>
                  <a:lnTo>
                    <a:pt x="0" y="0"/>
                  </a:lnTo>
                </a:path>
              </a:pathLst>
            </a:custGeom>
            <a:ln w="9525">
              <a:solidFill>
                <a:srgbClr val="000000"/>
              </a:solidFill>
            </a:ln>
          </p:spPr>
          <p:txBody>
            <a:bodyPr wrap="square" lIns="0" tIns="0" rIns="0" bIns="0" rtlCol="0"/>
            <a:lstStyle/>
            <a:p>
              <a:endParaRPr/>
            </a:p>
          </p:txBody>
        </p:sp>
        <p:sp>
          <p:nvSpPr>
            <p:cNvPr id="62" name="object 11">
              <a:extLst>
                <a:ext uri="{FF2B5EF4-FFF2-40B4-BE49-F238E27FC236}">
                  <a16:creationId xmlns:a16="http://schemas.microsoft.com/office/drawing/2014/main" id="{DC6C60E3-2DF3-4B29-9BDA-C8C5D3D05E94}"/>
                </a:ext>
              </a:extLst>
            </p:cNvPr>
            <p:cNvSpPr/>
            <p:nvPr/>
          </p:nvSpPr>
          <p:spPr>
            <a:xfrm>
              <a:off x="2306271" y="3200399"/>
              <a:ext cx="0" cy="17009"/>
            </a:xfrm>
            <a:custGeom>
              <a:avLst/>
              <a:gdLst/>
              <a:ahLst/>
              <a:cxnLst/>
              <a:rect l="l" t="t" r="r" b="b"/>
              <a:pathLst>
                <a:path h="44450">
                  <a:moveTo>
                    <a:pt x="0" y="44450"/>
                  </a:moveTo>
                  <a:lnTo>
                    <a:pt x="0" y="0"/>
                  </a:lnTo>
                </a:path>
              </a:pathLst>
            </a:custGeom>
            <a:ln w="9525">
              <a:solidFill>
                <a:srgbClr val="000000"/>
              </a:solidFill>
            </a:ln>
          </p:spPr>
          <p:txBody>
            <a:bodyPr wrap="square" lIns="0" tIns="0" rIns="0" bIns="0" rtlCol="0"/>
            <a:lstStyle/>
            <a:p>
              <a:endParaRPr/>
            </a:p>
          </p:txBody>
        </p:sp>
        <p:sp>
          <p:nvSpPr>
            <p:cNvPr id="63" name="object 12">
              <a:extLst>
                <a:ext uri="{FF2B5EF4-FFF2-40B4-BE49-F238E27FC236}">
                  <a16:creationId xmlns:a16="http://schemas.microsoft.com/office/drawing/2014/main" id="{F8B57745-0303-4D86-8235-5D0802FFF739}"/>
                </a:ext>
              </a:extLst>
            </p:cNvPr>
            <p:cNvSpPr/>
            <p:nvPr/>
          </p:nvSpPr>
          <p:spPr>
            <a:xfrm>
              <a:off x="2426551" y="3200399"/>
              <a:ext cx="0" cy="17009"/>
            </a:xfrm>
            <a:custGeom>
              <a:avLst/>
              <a:gdLst/>
              <a:ahLst/>
              <a:cxnLst/>
              <a:rect l="l" t="t" r="r" b="b"/>
              <a:pathLst>
                <a:path h="44450">
                  <a:moveTo>
                    <a:pt x="0" y="44450"/>
                  </a:moveTo>
                  <a:lnTo>
                    <a:pt x="0" y="0"/>
                  </a:lnTo>
                </a:path>
              </a:pathLst>
            </a:custGeom>
            <a:ln w="9525">
              <a:solidFill>
                <a:srgbClr val="000000"/>
              </a:solidFill>
            </a:ln>
          </p:spPr>
          <p:txBody>
            <a:bodyPr wrap="square" lIns="0" tIns="0" rIns="0" bIns="0" rtlCol="0"/>
            <a:lstStyle/>
            <a:p>
              <a:endParaRPr/>
            </a:p>
          </p:txBody>
        </p:sp>
        <p:sp>
          <p:nvSpPr>
            <p:cNvPr id="64" name="object 13">
              <a:extLst>
                <a:ext uri="{FF2B5EF4-FFF2-40B4-BE49-F238E27FC236}">
                  <a16:creationId xmlns:a16="http://schemas.microsoft.com/office/drawing/2014/main" id="{1DE5529A-CBC6-4F10-B43F-E5F635475064}"/>
                </a:ext>
              </a:extLst>
            </p:cNvPr>
            <p:cNvSpPr/>
            <p:nvPr/>
          </p:nvSpPr>
          <p:spPr>
            <a:xfrm>
              <a:off x="2546831" y="3200399"/>
              <a:ext cx="0" cy="34019"/>
            </a:xfrm>
            <a:custGeom>
              <a:avLst/>
              <a:gdLst/>
              <a:ahLst/>
              <a:cxnLst/>
              <a:rect l="l" t="t" r="r" b="b"/>
              <a:pathLst>
                <a:path h="88900">
                  <a:moveTo>
                    <a:pt x="0" y="88900"/>
                  </a:moveTo>
                  <a:lnTo>
                    <a:pt x="0" y="0"/>
                  </a:lnTo>
                </a:path>
              </a:pathLst>
            </a:custGeom>
            <a:ln w="9525">
              <a:solidFill>
                <a:srgbClr val="000000"/>
              </a:solidFill>
            </a:ln>
          </p:spPr>
          <p:txBody>
            <a:bodyPr wrap="square" lIns="0" tIns="0" rIns="0" bIns="0" rtlCol="0"/>
            <a:lstStyle/>
            <a:p>
              <a:endParaRPr/>
            </a:p>
          </p:txBody>
        </p:sp>
        <p:sp>
          <p:nvSpPr>
            <p:cNvPr id="65" name="object 14">
              <a:extLst>
                <a:ext uri="{FF2B5EF4-FFF2-40B4-BE49-F238E27FC236}">
                  <a16:creationId xmlns:a16="http://schemas.microsoft.com/office/drawing/2014/main" id="{7170BE21-9FD9-4731-BDC3-C728336FA909}"/>
                </a:ext>
              </a:extLst>
            </p:cNvPr>
            <p:cNvSpPr/>
            <p:nvPr/>
          </p:nvSpPr>
          <p:spPr>
            <a:xfrm>
              <a:off x="2667110" y="3200399"/>
              <a:ext cx="0" cy="17009"/>
            </a:xfrm>
            <a:custGeom>
              <a:avLst/>
              <a:gdLst/>
              <a:ahLst/>
              <a:cxnLst/>
              <a:rect l="l" t="t" r="r" b="b"/>
              <a:pathLst>
                <a:path h="44450">
                  <a:moveTo>
                    <a:pt x="0" y="44450"/>
                  </a:moveTo>
                  <a:lnTo>
                    <a:pt x="0" y="0"/>
                  </a:lnTo>
                </a:path>
              </a:pathLst>
            </a:custGeom>
            <a:ln w="9525">
              <a:solidFill>
                <a:srgbClr val="000000"/>
              </a:solidFill>
            </a:ln>
          </p:spPr>
          <p:txBody>
            <a:bodyPr wrap="square" lIns="0" tIns="0" rIns="0" bIns="0" rtlCol="0"/>
            <a:lstStyle/>
            <a:p>
              <a:endParaRPr/>
            </a:p>
          </p:txBody>
        </p:sp>
        <p:sp>
          <p:nvSpPr>
            <p:cNvPr id="66" name="object 15">
              <a:extLst>
                <a:ext uri="{FF2B5EF4-FFF2-40B4-BE49-F238E27FC236}">
                  <a16:creationId xmlns:a16="http://schemas.microsoft.com/office/drawing/2014/main" id="{7AA5B453-A862-4734-956C-CEA1727B18E2}"/>
                </a:ext>
              </a:extLst>
            </p:cNvPr>
            <p:cNvSpPr/>
            <p:nvPr/>
          </p:nvSpPr>
          <p:spPr>
            <a:xfrm>
              <a:off x="2787390" y="3200399"/>
              <a:ext cx="0" cy="17009"/>
            </a:xfrm>
            <a:custGeom>
              <a:avLst/>
              <a:gdLst/>
              <a:ahLst/>
              <a:cxnLst/>
              <a:rect l="l" t="t" r="r" b="b"/>
              <a:pathLst>
                <a:path h="44450">
                  <a:moveTo>
                    <a:pt x="0" y="44450"/>
                  </a:moveTo>
                  <a:lnTo>
                    <a:pt x="0" y="0"/>
                  </a:lnTo>
                </a:path>
              </a:pathLst>
            </a:custGeom>
            <a:ln w="9525">
              <a:solidFill>
                <a:srgbClr val="000000"/>
              </a:solidFill>
            </a:ln>
          </p:spPr>
          <p:txBody>
            <a:bodyPr wrap="square" lIns="0" tIns="0" rIns="0" bIns="0" rtlCol="0"/>
            <a:lstStyle/>
            <a:p>
              <a:endParaRPr/>
            </a:p>
          </p:txBody>
        </p:sp>
        <p:sp>
          <p:nvSpPr>
            <p:cNvPr id="67" name="object 16">
              <a:extLst>
                <a:ext uri="{FF2B5EF4-FFF2-40B4-BE49-F238E27FC236}">
                  <a16:creationId xmlns:a16="http://schemas.microsoft.com/office/drawing/2014/main" id="{6004B496-C94C-46CB-AD5C-B8E69B08DCB5}"/>
                </a:ext>
              </a:extLst>
            </p:cNvPr>
            <p:cNvSpPr/>
            <p:nvPr/>
          </p:nvSpPr>
          <p:spPr>
            <a:xfrm>
              <a:off x="2907670" y="3200399"/>
              <a:ext cx="0" cy="17009"/>
            </a:xfrm>
            <a:custGeom>
              <a:avLst/>
              <a:gdLst/>
              <a:ahLst/>
              <a:cxnLst/>
              <a:rect l="l" t="t" r="r" b="b"/>
              <a:pathLst>
                <a:path h="44450">
                  <a:moveTo>
                    <a:pt x="0" y="44450"/>
                  </a:moveTo>
                  <a:lnTo>
                    <a:pt x="0" y="0"/>
                  </a:lnTo>
                </a:path>
              </a:pathLst>
            </a:custGeom>
            <a:ln w="9525">
              <a:solidFill>
                <a:srgbClr val="000000"/>
              </a:solidFill>
            </a:ln>
          </p:spPr>
          <p:txBody>
            <a:bodyPr wrap="square" lIns="0" tIns="0" rIns="0" bIns="0" rtlCol="0"/>
            <a:lstStyle/>
            <a:p>
              <a:endParaRPr/>
            </a:p>
          </p:txBody>
        </p:sp>
        <p:sp>
          <p:nvSpPr>
            <p:cNvPr id="68" name="object 17">
              <a:extLst>
                <a:ext uri="{FF2B5EF4-FFF2-40B4-BE49-F238E27FC236}">
                  <a16:creationId xmlns:a16="http://schemas.microsoft.com/office/drawing/2014/main" id="{FD41B956-AAEA-4694-8A4E-4417934CB49C}"/>
                </a:ext>
              </a:extLst>
            </p:cNvPr>
            <p:cNvSpPr/>
            <p:nvPr/>
          </p:nvSpPr>
          <p:spPr>
            <a:xfrm>
              <a:off x="3027950" y="3200399"/>
              <a:ext cx="0" cy="17009"/>
            </a:xfrm>
            <a:custGeom>
              <a:avLst/>
              <a:gdLst/>
              <a:ahLst/>
              <a:cxnLst/>
              <a:rect l="l" t="t" r="r" b="b"/>
              <a:pathLst>
                <a:path h="44450">
                  <a:moveTo>
                    <a:pt x="0" y="44450"/>
                  </a:moveTo>
                  <a:lnTo>
                    <a:pt x="0" y="0"/>
                  </a:lnTo>
                </a:path>
              </a:pathLst>
            </a:custGeom>
            <a:ln w="9525">
              <a:solidFill>
                <a:srgbClr val="000000"/>
              </a:solidFill>
            </a:ln>
          </p:spPr>
          <p:txBody>
            <a:bodyPr wrap="square" lIns="0" tIns="0" rIns="0" bIns="0" rtlCol="0"/>
            <a:lstStyle/>
            <a:p>
              <a:endParaRPr/>
            </a:p>
          </p:txBody>
        </p:sp>
        <p:sp>
          <p:nvSpPr>
            <p:cNvPr id="69" name="object 18">
              <a:extLst>
                <a:ext uri="{FF2B5EF4-FFF2-40B4-BE49-F238E27FC236}">
                  <a16:creationId xmlns:a16="http://schemas.microsoft.com/office/drawing/2014/main" id="{10EB9083-DC59-437A-BA14-B36361E18126}"/>
                </a:ext>
              </a:extLst>
            </p:cNvPr>
            <p:cNvSpPr/>
            <p:nvPr/>
          </p:nvSpPr>
          <p:spPr>
            <a:xfrm>
              <a:off x="3148230" y="3200399"/>
              <a:ext cx="0" cy="34019"/>
            </a:xfrm>
            <a:custGeom>
              <a:avLst/>
              <a:gdLst/>
              <a:ahLst/>
              <a:cxnLst/>
              <a:rect l="l" t="t" r="r" b="b"/>
              <a:pathLst>
                <a:path h="88900">
                  <a:moveTo>
                    <a:pt x="0" y="88900"/>
                  </a:moveTo>
                  <a:lnTo>
                    <a:pt x="0" y="0"/>
                  </a:lnTo>
                </a:path>
              </a:pathLst>
            </a:custGeom>
            <a:ln w="9525">
              <a:solidFill>
                <a:srgbClr val="000000"/>
              </a:solidFill>
            </a:ln>
          </p:spPr>
          <p:txBody>
            <a:bodyPr wrap="square" lIns="0" tIns="0" rIns="0" bIns="0" rtlCol="0"/>
            <a:lstStyle/>
            <a:p>
              <a:endParaRPr/>
            </a:p>
          </p:txBody>
        </p:sp>
        <p:sp>
          <p:nvSpPr>
            <p:cNvPr id="70" name="object 19">
              <a:extLst>
                <a:ext uri="{FF2B5EF4-FFF2-40B4-BE49-F238E27FC236}">
                  <a16:creationId xmlns:a16="http://schemas.microsoft.com/office/drawing/2014/main" id="{9913ADEB-ADB7-4D1E-A83C-5A3AB807A576}"/>
                </a:ext>
              </a:extLst>
            </p:cNvPr>
            <p:cNvSpPr/>
            <p:nvPr/>
          </p:nvSpPr>
          <p:spPr>
            <a:xfrm>
              <a:off x="3268510" y="3200399"/>
              <a:ext cx="0" cy="17009"/>
            </a:xfrm>
            <a:custGeom>
              <a:avLst/>
              <a:gdLst/>
              <a:ahLst/>
              <a:cxnLst/>
              <a:rect l="l" t="t" r="r" b="b"/>
              <a:pathLst>
                <a:path h="44450">
                  <a:moveTo>
                    <a:pt x="0" y="44450"/>
                  </a:moveTo>
                  <a:lnTo>
                    <a:pt x="0" y="0"/>
                  </a:lnTo>
                </a:path>
              </a:pathLst>
            </a:custGeom>
            <a:ln w="9525">
              <a:solidFill>
                <a:srgbClr val="000000"/>
              </a:solidFill>
            </a:ln>
          </p:spPr>
          <p:txBody>
            <a:bodyPr wrap="square" lIns="0" tIns="0" rIns="0" bIns="0" rtlCol="0"/>
            <a:lstStyle/>
            <a:p>
              <a:endParaRPr/>
            </a:p>
          </p:txBody>
        </p:sp>
        <p:sp>
          <p:nvSpPr>
            <p:cNvPr id="71" name="object 20">
              <a:extLst>
                <a:ext uri="{FF2B5EF4-FFF2-40B4-BE49-F238E27FC236}">
                  <a16:creationId xmlns:a16="http://schemas.microsoft.com/office/drawing/2014/main" id="{B2C606C0-2F27-4322-9979-1B226D67BF4D}"/>
                </a:ext>
              </a:extLst>
            </p:cNvPr>
            <p:cNvSpPr/>
            <p:nvPr/>
          </p:nvSpPr>
          <p:spPr>
            <a:xfrm>
              <a:off x="3387575" y="3200399"/>
              <a:ext cx="0" cy="17009"/>
            </a:xfrm>
            <a:custGeom>
              <a:avLst/>
              <a:gdLst/>
              <a:ahLst/>
              <a:cxnLst/>
              <a:rect l="l" t="t" r="r" b="b"/>
              <a:pathLst>
                <a:path h="44450">
                  <a:moveTo>
                    <a:pt x="0" y="44450"/>
                  </a:moveTo>
                  <a:lnTo>
                    <a:pt x="0" y="0"/>
                  </a:lnTo>
                </a:path>
              </a:pathLst>
            </a:custGeom>
            <a:ln w="9525">
              <a:solidFill>
                <a:srgbClr val="000000"/>
              </a:solidFill>
            </a:ln>
          </p:spPr>
          <p:txBody>
            <a:bodyPr wrap="square" lIns="0" tIns="0" rIns="0" bIns="0" rtlCol="0"/>
            <a:lstStyle/>
            <a:p>
              <a:endParaRPr/>
            </a:p>
          </p:txBody>
        </p:sp>
        <p:sp>
          <p:nvSpPr>
            <p:cNvPr id="72" name="object 21">
              <a:extLst>
                <a:ext uri="{FF2B5EF4-FFF2-40B4-BE49-F238E27FC236}">
                  <a16:creationId xmlns:a16="http://schemas.microsoft.com/office/drawing/2014/main" id="{DB43A0EF-90B0-4B10-B88A-0CD815675F3B}"/>
                </a:ext>
              </a:extLst>
            </p:cNvPr>
            <p:cNvSpPr/>
            <p:nvPr/>
          </p:nvSpPr>
          <p:spPr>
            <a:xfrm>
              <a:off x="3507855" y="3200399"/>
              <a:ext cx="0" cy="17009"/>
            </a:xfrm>
            <a:custGeom>
              <a:avLst/>
              <a:gdLst/>
              <a:ahLst/>
              <a:cxnLst/>
              <a:rect l="l" t="t" r="r" b="b"/>
              <a:pathLst>
                <a:path h="44450">
                  <a:moveTo>
                    <a:pt x="0" y="44450"/>
                  </a:moveTo>
                  <a:lnTo>
                    <a:pt x="0" y="0"/>
                  </a:lnTo>
                </a:path>
              </a:pathLst>
            </a:custGeom>
            <a:ln w="9525">
              <a:solidFill>
                <a:srgbClr val="000000"/>
              </a:solidFill>
            </a:ln>
          </p:spPr>
          <p:txBody>
            <a:bodyPr wrap="square" lIns="0" tIns="0" rIns="0" bIns="0" rtlCol="0"/>
            <a:lstStyle/>
            <a:p>
              <a:endParaRPr/>
            </a:p>
          </p:txBody>
        </p:sp>
        <p:sp>
          <p:nvSpPr>
            <p:cNvPr id="73" name="object 22">
              <a:extLst>
                <a:ext uri="{FF2B5EF4-FFF2-40B4-BE49-F238E27FC236}">
                  <a16:creationId xmlns:a16="http://schemas.microsoft.com/office/drawing/2014/main" id="{85B639DF-970E-473B-AB27-393F14918827}"/>
                </a:ext>
              </a:extLst>
            </p:cNvPr>
            <p:cNvSpPr/>
            <p:nvPr/>
          </p:nvSpPr>
          <p:spPr>
            <a:xfrm>
              <a:off x="3628135" y="3200399"/>
              <a:ext cx="0" cy="17009"/>
            </a:xfrm>
            <a:custGeom>
              <a:avLst/>
              <a:gdLst/>
              <a:ahLst/>
              <a:cxnLst/>
              <a:rect l="l" t="t" r="r" b="b"/>
              <a:pathLst>
                <a:path h="44450">
                  <a:moveTo>
                    <a:pt x="0" y="44450"/>
                  </a:moveTo>
                  <a:lnTo>
                    <a:pt x="0" y="0"/>
                  </a:lnTo>
                </a:path>
              </a:pathLst>
            </a:custGeom>
            <a:ln w="9525">
              <a:solidFill>
                <a:srgbClr val="000000"/>
              </a:solidFill>
            </a:ln>
          </p:spPr>
          <p:txBody>
            <a:bodyPr wrap="square" lIns="0" tIns="0" rIns="0" bIns="0" rtlCol="0"/>
            <a:lstStyle/>
            <a:p>
              <a:endParaRPr/>
            </a:p>
          </p:txBody>
        </p:sp>
        <p:sp>
          <p:nvSpPr>
            <p:cNvPr id="74" name="object 23">
              <a:extLst>
                <a:ext uri="{FF2B5EF4-FFF2-40B4-BE49-F238E27FC236}">
                  <a16:creationId xmlns:a16="http://schemas.microsoft.com/office/drawing/2014/main" id="{6F97418F-53B4-474D-A8FB-A32376E6D102}"/>
                </a:ext>
              </a:extLst>
            </p:cNvPr>
            <p:cNvSpPr/>
            <p:nvPr/>
          </p:nvSpPr>
          <p:spPr>
            <a:xfrm>
              <a:off x="3748415" y="3200399"/>
              <a:ext cx="0" cy="34019"/>
            </a:xfrm>
            <a:custGeom>
              <a:avLst/>
              <a:gdLst/>
              <a:ahLst/>
              <a:cxnLst/>
              <a:rect l="l" t="t" r="r" b="b"/>
              <a:pathLst>
                <a:path h="88900">
                  <a:moveTo>
                    <a:pt x="0" y="88900"/>
                  </a:moveTo>
                  <a:lnTo>
                    <a:pt x="0" y="0"/>
                  </a:lnTo>
                </a:path>
              </a:pathLst>
            </a:custGeom>
            <a:ln w="9525">
              <a:solidFill>
                <a:srgbClr val="000000"/>
              </a:solidFill>
            </a:ln>
          </p:spPr>
          <p:txBody>
            <a:bodyPr wrap="square" lIns="0" tIns="0" rIns="0" bIns="0" rtlCol="0"/>
            <a:lstStyle/>
            <a:p>
              <a:endParaRPr/>
            </a:p>
          </p:txBody>
        </p:sp>
        <p:sp>
          <p:nvSpPr>
            <p:cNvPr id="75" name="object 24">
              <a:extLst>
                <a:ext uri="{FF2B5EF4-FFF2-40B4-BE49-F238E27FC236}">
                  <a16:creationId xmlns:a16="http://schemas.microsoft.com/office/drawing/2014/main" id="{2DD2E786-BF57-4621-AFF9-0F72A2182571}"/>
                </a:ext>
              </a:extLst>
            </p:cNvPr>
            <p:cNvSpPr/>
            <p:nvPr/>
          </p:nvSpPr>
          <p:spPr>
            <a:xfrm>
              <a:off x="3868694" y="3200399"/>
              <a:ext cx="0" cy="17009"/>
            </a:xfrm>
            <a:custGeom>
              <a:avLst/>
              <a:gdLst/>
              <a:ahLst/>
              <a:cxnLst/>
              <a:rect l="l" t="t" r="r" b="b"/>
              <a:pathLst>
                <a:path h="44450">
                  <a:moveTo>
                    <a:pt x="0" y="44450"/>
                  </a:moveTo>
                  <a:lnTo>
                    <a:pt x="0" y="0"/>
                  </a:lnTo>
                </a:path>
              </a:pathLst>
            </a:custGeom>
            <a:ln w="9525">
              <a:solidFill>
                <a:srgbClr val="000000"/>
              </a:solidFill>
            </a:ln>
          </p:spPr>
          <p:txBody>
            <a:bodyPr wrap="square" lIns="0" tIns="0" rIns="0" bIns="0" rtlCol="0"/>
            <a:lstStyle/>
            <a:p>
              <a:endParaRPr/>
            </a:p>
          </p:txBody>
        </p:sp>
        <p:sp>
          <p:nvSpPr>
            <p:cNvPr id="76" name="object 25">
              <a:extLst>
                <a:ext uri="{FF2B5EF4-FFF2-40B4-BE49-F238E27FC236}">
                  <a16:creationId xmlns:a16="http://schemas.microsoft.com/office/drawing/2014/main" id="{E15BD996-B1FC-4B63-B9E3-EC2182A64E2F}"/>
                </a:ext>
              </a:extLst>
            </p:cNvPr>
            <p:cNvSpPr/>
            <p:nvPr/>
          </p:nvSpPr>
          <p:spPr>
            <a:xfrm>
              <a:off x="3988974" y="3200399"/>
              <a:ext cx="0" cy="17009"/>
            </a:xfrm>
            <a:custGeom>
              <a:avLst/>
              <a:gdLst/>
              <a:ahLst/>
              <a:cxnLst/>
              <a:rect l="l" t="t" r="r" b="b"/>
              <a:pathLst>
                <a:path h="44450">
                  <a:moveTo>
                    <a:pt x="0" y="44450"/>
                  </a:moveTo>
                  <a:lnTo>
                    <a:pt x="0" y="0"/>
                  </a:lnTo>
                </a:path>
              </a:pathLst>
            </a:custGeom>
            <a:ln w="9525">
              <a:solidFill>
                <a:srgbClr val="000000"/>
              </a:solidFill>
            </a:ln>
          </p:spPr>
          <p:txBody>
            <a:bodyPr wrap="square" lIns="0" tIns="0" rIns="0" bIns="0" rtlCol="0"/>
            <a:lstStyle/>
            <a:p>
              <a:endParaRPr/>
            </a:p>
          </p:txBody>
        </p:sp>
        <p:sp>
          <p:nvSpPr>
            <p:cNvPr id="77" name="object 26">
              <a:extLst>
                <a:ext uri="{FF2B5EF4-FFF2-40B4-BE49-F238E27FC236}">
                  <a16:creationId xmlns:a16="http://schemas.microsoft.com/office/drawing/2014/main" id="{FD0DF5C0-60F7-4FE3-9480-F30F4BB0C7FE}"/>
                </a:ext>
              </a:extLst>
            </p:cNvPr>
            <p:cNvSpPr/>
            <p:nvPr/>
          </p:nvSpPr>
          <p:spPr>
            <a:xfrm>
              <a:off x="4109254" y="3200399"/>
              <a:ext cx="0" cy="17009"/>
            </a:xfrm>
            <a:custGeom>
              <a:avLst/>
              <a:gdLst/>
              <a:ahLst/>
              <a:cxnLst/>
              <a:rect l="l" t="t" r="r" b="b"/>
              <a:pathLst>
                <a:path h="44450">
                  <a:moveTo>
                    <a:pt x="0" y="44450"/>
                  </a:moveTo>
                  <a:lnTo>
                    <a:pt x="0" y="0"/>
                  </a:lnTo>
                </a:path>
              </a:pathLst>
            </a:custGeom>
            <a:ln w="9525">
              <a:solidFill>
                <a:srgbClr val="000000"/>
              </a:solidFill>
            </a:ln>
          </p:spPr>
          <p:txBody>
            <a:bodyPr wrap="square" lIns="0" tIns="0" rIns="0" bIns="0" rtlCol="0"/>
            <a:lstStyle/>
            <a:p>
              <a:endParaRPr/>
            </a:p>
          </p:txBody>
        </p:sp>
        <p:sp>
          <p:nvSpPr>
            <p:cNvPr id="78" name="object 27">
              <a:extLst>
                <a:ext uri="{FF2B5EF4-FFF2-40B4-BE49-F238E27FC236}">
                  <a16:creationId xmlns:a16="http://schemas.microsoft.com/office/drawing/2014/main" id="{74F43B08-3734-4CF8-ADCB-F59EE5B38B0F}"/>
                </a:ext>
              </a:extLst>
            </p:cNvPr>
            <p:cNvSpPr/>
            <p:nvPr/>
          </p:nvSpPr>
          <p:spPr>
            <a:xfrm>
              <a:off x="4229534" y="3200399"/>
              <a:ext cx="0" cy="17009"/>
            </a:xfrm>
            <a:custGeom>
              <a:avLst/>
              <a:gdLst/>
              <a:ahLst/>
              <a:cxnLst/>
              <a:rect l="l" t="t" r="r" b="b"/>
              <a:pathLst>
                <a:path h="44450">
                  <a:moveTo>
                    <a:pt x="0" y="44450"/>
                  </a:moveTo>
                  <a:lnTo>
                    <a:pt x="0" y="0"/>
                  </a:lnTo>
                </a:path>
              </a:pathLst>
            </a:custGeom>
            <a:ln w="9525">
              <a:solidFill>
                <a:srgbClr val="000000"/>
              </a:solidFill>
            </a:ln>
          </p:spPr>
          <p:txBody>
            <a:bodyPr wrap="square" lIns="0" tIns="0" rIns="0" bIns="0" rtlCol="0"/>
            <a:lstStyle/>
            <a:p>
              <a:endParaRPr/>
            </a:p>
          </p:txBody>
        </p:sp>
        <p:sp>
          <p:nvSpPr>
            <p:cNvPr id="79" name="object 28">
              <a:extLst>
                <a:ext uri="{FF2B5EF4-FFF2-40B4-BE49-F238E27FC236}">
                  <a16:creationId xmlns:a16="http://schemas.microsoft.com/office/drawing/2014/main" id="{33771B2D-1DAB-4EF4-80C7-9A1B30061484}"/>
                </a:ext>
              </a:extLst>
            </p:cNvPr>
            <p:cNvSpPr/>
            <p:nvPr/>
          </p:nvSpPr>
          <p:spPr>
            <a:xfrm>
              <a:off x="4349814" y="3200399"/>
              <a:ext cx="0" cy="34019"/>
            </a:xfrm>
            <a:custGeom>
              <a:avLst/>
              <a:gdLst/>
              <a:ahLst/>
              <a:cxnLst/>
              <a:rect l="l" t="t" r="r" b="b"/>
              <a:pathLst>
                <a:path h="88900">
                  <a:moveTo>
                    <a:pt x="0" y="0"/>
                  </a:moveTo>
                  <a:lnTo>
                    <a:pt x="0" y="88900"/>
                  </a:lnTo>
                </a:path>
              </a:pathLst>
            </a:custGeom>
            <a:ln w="9525">
              <a:solidFill>
                <a:srgbClr val="000000"/>
              </a:solidFill>
            </a:ln>
          </p:spPr>
          <p:txBody>
            <a:bodyPr wrap="square" lIns="0" tIns="0" rIns="0" bIns="0" rtlCol="0"/>
            <a:lstStyle/>
            <a:p>
              <a:endParaRPr/>
            </a:p>
          </p:txBody>
        </p:sp>
        <p:sp>
          <p:nvSpPr>
            <p:cNvPr id="80" name="object 29">
              <a:extLst>
                <a:ext uri="{FF2B5EF4-FFF2-40B4-BE49-F238E27FC236}">
                  <a16:creationId xmlns:a16="http://schemas.microsoft.com/office/drawing/2014/main" id="{F36AD1CC-AAE7-40CB-9EA1-3DE890AE8317}"/>
                </a:ext>
              </a:extLst>
            </p:cNvPr>
            <p:cNvSpPr/>
            <p:nvPr/>
          </p:nvSpPr>
          <p:spPr>
            <a:xfrm>
              <a:off x="1826366" y="3200399"/>
              <a:ext cx="0" cy="17009"/>
            </a:xfrm>
            <a:custGeom>
              <a:avLst/>
              <a:gdLst/>
              <a:ahLst/>
              <a:cxnLst/>
              <a:rect l="l" t="t" r="r" b="b"/>
              <a:pathLst>
                <a:path h="44450">
                  <a:moveTo>
                    <a:pt x="0" y="44450"/>
                  </a:moveTo>
                  <a:lnTo>
                    <a:pt x="0" y="0"/>
                  </a:lnTo>
                </a:path>
              </a:pathLst>
            </a:custGeom>
            <a:ln w="9525">
              <a:solidFill>
                <a:srgbClr val="000000"/>
              </a:solidFill>
            </a:ln>
          </p:spPr>
          <p:txBody>
            <a:bodyPr wrap="square" lIns="0" tIns="0" rIns="0" bIns="0" rtlCol="0"/>
            <a:lstStyle/>
            <a:p>
              <a:endParaRPr/>
            </a:p>
          </p:txBody>
        </p:sp>
        <p:sp>
          <p:nvSpPr>
            <p:cNvPr id="81" name="object 30">
              <a:extLst>
                <a:ext uri="{FF2B5EF4-FFF2-40B4-BE49-F238E27FC236}">
                  <a16:creationId xmlns:a16="http://schemas.microsoft.com/office/drawing/2014/main" id="{F8D85635-045F-40F8-A25A-9ACA3700E82F}"/>
                </a:ext>
              </a:extLst>
            </p:cNvPr>
            <p:cNvSpPr/>
            <p:nvPr/>
          </p:nvSpPr>
          <p:spPr>
            <a:xfrm>
              <a:off x="4470094" y="3200399"/>
              <a:ext cx="0" cy="17009"/>
            </a:xfrm>
            <a:custGeom>
              <a:avLst/>
              <a:gdLst/>
              <a:ahLst/>
              <a:cxnLst/>
              <a:rect l="l" t="t" r="r" b="b"/>
              <a:pathLst>
                <a:path h="44450">
                  <a:moveTo>
                    <a:pt x="0" y="44450"/>
                  </a:moveTo>
                  <a:lnTo>
                    <a:pt x="0" y="0"/>
                  </a:lnTo>
                </a:path>
              </a:pathLst>
            </a:custGeom>
            <a:ln w="9525">
              <a:solidFill>
                <a:srgbClr val="000000"/>
              </a:solidFill>
            </a:ln>
          </p:spPr>
          <p:txBody>
            <a:bodyPr wrap="square" lIns="0" tIns="0" rIns="0" bIns="0" rtlCol="0"/>
            <a:lstStyle/>
            <a:p>
              <a:endParaRPr/>
            </a:p>
          </p:txBody>
        </p:sp>
        <p:sp>
          <p:nvSpPr>
            <p:cNvPr id="82" name="object 31">
              <a:extLst>
                <a:ext uri="{FF2B5EF4-FFF2-40B4-BE49-F238E27FC236}">
                  <a16:creationId xmlns:a16="http://schemas.microsoft.com/office/drawing/2014/main" id="{CEDF3AAD-884C-4946-A465-737F2C0467E5}"/>
                </a:ext>
              </a:extLst>
            </p:cNvPr>
            <p:cNvSpPr/>
            <p:nvPr/>
          </p:nvSpPr>
          <p:spPr>
            <a:xfrm>
              <a:off x="4589159" y="3200399"/>
              <a:ext cx="0" cy="17009"/>
            </a:xfrm>
            <a:custGeom>
              <a:avLst/>
              <a:gdLst/>
              <a:ahLst/>
              <a:cxnLst/>
              <a:rect l="l" t="t" r="r" b="b"/>
              <a:pathLst>
                <a:path h="44450">
                  <a:moveTo>
                    <a:pt x="0" y="44450"/>
                  </a:moveTo>
                  <a:lnTo>
                    <a:pt x="0" y="0"/>
                  </a:lnTo>
                </a:path>
              </a:pathLst>
            </a:custGeom>
            <a:ln w="9525">
              <a:solidFill>
                <a:srgbClr val="000000"/>
              </a:solidFill>
            </a:ln>
          </p:spPr>
          <p:txBody>
            <a:bodyPr wrap="square" lIns="0" tIns="0" rIns="0" bIns="0" rtlCol="0"/>
            <a:lstStyle/>
            <a:p>
              <a:endParaRPr/>
            </a:p>
          </p:txBody>
        </p:sp>
        <p:sp>
          <p:nvSpPr>
            <p:cNvPr id="83" name="object 32">
              <a:extLst>
                <a:ext uri="{FF2B5EF4-FFF2-40B4-BE49-F238E27FC236}">
                  <a16:creationId xmlns:a16="http://schemas.microsoft.com/office/drawing/2014/main" id="{3B73C998-3015-494C-8E86-1AA0E706C5DA}"/>
                </a:ext>
              </a:extLst>
            </p:cNvPr>
            <p:cNvSpPr/>
            <p:nvPr/>
          </p:nvSpPr>
          <p:spPr>
            <a:xfrm>
              <a:off x="1789918" y="3200399"/>
              <a:ext cx="0" cy="1942703"/>
            </a:xfrm>
            <a:custGeom>
              <a:avLst/>
              <a:gdLst/>
              <a:ahLst/>
              <a:cxnLst/>
              <a:rect l="l" t="t" r="r" b="b"/>
              <a:pathLst>
                <a:path h="5076825">
                  <a:moveTo>
                    <a:pt x="0" y="5076825"/>
                  </a:moveTo>
                  <a:lnTo>
                    <a:pt x="0" y="0"/>
                  </a:lnTo>
                </a:path>
              </a:pathLst>
            </a:custGeom>
            <a:ln w="9525">
              <a:solidFill>
                <a:srgbClr val="000000"/>
              </a:solidFill>
            </a:ln>
          </p:spPr>
          <p:txBody>
            <a:bodyPr wrap="square" lIns="0" tIns="0" rIns="0" bIns="0" rtlCol="0"/>
            <a:lstStyle/>
            <a:p>
              <a:endParaRPr/>
            </a:p>
          </p:txBody>
        </p:sp>
        <mc:AlternateContent xmlns:mc="http://schemas.openxmlformats.org/markup-compatibility/2006" xmlns:a14="http://schemas.microsoft.com/office/drawing/2010/main">
          <mc:Choice Requires="a14">
            <p:sp>
              <p:nvSpPr>
                <p:cNvPr id="84" name="object 33">
                  <a:extLst>
                    <a:ext uri="{FF2B5EF4-FFF2-40B4-BE49-F238E27FC236}">
                      <a16:creationId xmlns:a16="http://schemas.microsoft.com/office/drawing/2014/main" id="{8324AB2B-8140-4798-A4D0-ECC8C1D11DE0}"/>
                    </a:ext>
                  </a:extLst>
                </p:cNvPr>
                <p:cNvSpPr txBox="1"/>
                <p:nvPr/>
              </p:nvSpPr>
              <p:spPr>
                <a:xfrm>
                  <a:off x="1422261" y="3846292"/>
                  <a:ext cx="215444" cy="456066"/>
                </a:xfrm>
                <a:prstGeom prst="rect">
                  <a:avLst/>
                </a:prstGeom>
              </p:spPr>
              <p:txBody>
                <a:bodyPr vert="vert270" wrap="square" lIns="0" tIns="0" rIns="0" bIns="0" rtlCol="0">
                  <a:spAutoFit/>
                </a:bodyPr>
                <a:lstStyle/>
                <a:p>
                  <a:pPr marL="12700">
                    <a:lnSpc>
                      <a:spcPct val="100000"/>
                    </a:lnSpc>
                  </a:pPr>
                  <a14:m>
                    <m:oMath xmlns:m="http://schemas.openxmlformats.org/officeDocument/2006/math">
                      <m:r>
                        <a:rPr lang="en-US" sz="1400" i="1" spc="-35" dirty="0" smtClean="0">
                          <a:latin typeface="Cambria Math" panose="02040503050406030204" pitchFamily="18" charset="0"/>
                          <a:cs typeface="Lucida Sans"/>
                        </a:rPr>
                        <m:t>𝐵</m:t>
                      </m:r>
                      <m:r>
                        <a:rPr lang="en-US" sz="1400" i="1" baseline="-21164" dirty="0">
                          <a:latin typeface="Cambria Math" panose="02040503050406030204" pitchFamily="18" charset="0"/>
                          <a:cs typeface="Lucida Sans"/>
                        </a:rPr>
                        <m:t>𝑧</m:t>
                      </m:r>
                    </m:oMath>
                  </a14:m>
                  <a:r>
                    <a:rPr sz="1400" spc="120" baseline="-21164" dirty="0">
                      <a:latin typeface="Times New Roman" panose="02020603050405020304" pitchFamily="18" charset="0"/>
                      <a:cs typeface="Times New Roman" panose="02020603050405020304" pitchFamily="18" charset="0"/>
                    </a:rPr>
                    <a:t> </a:t>
                  </a:r>
                  <a:r>
                    <a:rPr sz="1400" spc="-180" dirty="0">
                      <a:latin typeface="Times New Roman" panose="02020603050405020304" pitchFamily="18" charset="0"/>
                      <a:cs typeface="Times New Roman" panose="02020603050405020304" pitchFamily="18" charset="0"/>
                    </a:rPr>
                    <a:t>[</a:t>
                  </a:r>
                  <a:r>
                    <a:rPr sz="1400" dirty="0">
                      <a:latin typeface="Times New Roman" panose="02020603050405020304" pitchFamily="18" charset="0"/>
                      <a:cs typeface="Times New Roman" panose="02020603050405020304" pitchFamily="18" charset="0"/>
                    </a:rPr>
                    <a:t>T]</a:t>
                  </a:r>
                </a:p>
              </p:txBody>
            </p:sp>
          </mc:Choice>
          <mc:Fallback xmlns="">
            <p:sp>
              <p:nvSpPr>
                <p:cNvPr id="84" name="object 33">
                  <a:extLst>
                    <a:ext uri="{FF2B5EF4-FFF2-40B4-BE49-F238E27FC236}">
                      <a16:creationId xmlns:a16="http://schemas.microsoft.com/office/drawing/2014/main" id="{8324AB2B-8140-4798-A4D0-ECC8C1D11DE0}"/>
                    </a:ext>
                  </a:extLst>
                </p:cNvPr>
                <p:cNvSpPr txBox="1">
                  <a:spLocks noRot="1" noChangeAspect="1" noMove="1" noResize="1" noEditPoints="1" noAdjustHandles="1" noChangeArrowheads="1" noChangeShapeType="1" noTextEdit="1"/>
                </p:cNvSpPr>
                <p:nvPr/>
              </p:nvSpPr>
              <p:spPr>
                <a:xfrm>
                  <a:off x="1422261" y="3846292"/>
                  <a:ext cx="215444" cy="456066"/>
                </a:xfrm>
                <a:prstGeom prst="rect">
                  <a:avLst/>
                </a:prstGeom>
                <a:blipFill>
                  <a:blip r:embed="rId16"/>
                  <a:stretch>
                    <a:fillRect l="-28571" t="-16000" r="-48571"/>
                  </a:stretch>
                </a:blipFill>
              </p:spPr>
              <p:txBody>
                <a:bodyPr/>
                <a:lstStyle/>
                <a:p>
                  <a:r>
                    <a:rPr lang="en-US">
                      <a:noFill/>
                    </a:rPr>
                    <a:t> </a:t>
                  </a:r>
                </a:p>
              </p:txBody>
            </p:sp>
          </mc:Fallback>
        </mc:AlternateContent>
        <p:sp>
          <p:nvSpPr>
            <p:cNvPr id="85" name="object 34">
              <a:extLst>
                <a:ext uri="{FF2B5EF4-FFF2-40B4-BE49-F238E27FC236}">
                  <a16:creationId xmlns:a16="http://schemas.microsoft.com/office/drawing/2014/main" id="{328B37B0-1A97-4391-BE45-B6437B860CDF}"/>
                </a:ext>
              </a:extLst>
            </p:cNvPr>
            <p:cNvSpPr/>
            <p:nvPr/>
          </p:nvSpPr>
          <p:spPr>
            <a:xfrm>
              <a:off x="1789918" y="5099364"/>
              <a:ext cx="25514" cy="0"/>
            </a:xfrm>
            <a:custGeom>
              <a:avLst/>
              <a:gdLst/>
              <a:ahLst/>
              <a:cxnLst/>
              <a:rect l="l" t="t" r="r" b="b"/>
              <a:pathLst>
                <a:path w="66675">
                  <a:moveTo>
                    <a:pt x="66675" y="0"/>
                  </a:moveTo>
                  <a:lnTo>
                    <a:pt x="0" y="0"/>
                  </a:lnTo>
                </a:path>
              </a:pathLst>
            </a:custGeom>
            <a:ln w="9525">
              <a:solidFill>
                <a:srgbClr val="000000"/>
              </a:solidFill>
            </a:ln>
          </p:spPr>
          <p:txBody>
            <a:bodyPr wrap="square" lIns="0" tIns="0" rIns="0" bIns="0" rtlCol="0"/>
            <a:lstStyle/>
            <a:p>
              <a:endParaRPr/>
            </a:p>
          </p:txBody>
        </p:sp>
        <p:sp>
          <p:nvSpPr>
            <p:cNvPr id="86" name="object 35">
              <a:extLst>
                <a:ext uri="{FF2B5EF4-FFF2-40B4-BE49-F238E27FC236}">
                  <a16:creationId xmlns:a16="http://schemas.microsoft.com/office/drawing/2014/main" id="{6C35D8C1-3CD1-487E-BB77-2D4E2A221E13}"/>
                </a:ext>
              </a:extLst>
            </p:cNvPr>
            <p:cNvSpPr/>
            <p:nvPr/>
          </p:nvSpPr>
          <p:spPr>
            <a:xfrm>
              <a:off x="1789918" y="5054411"/>
              <a:ext cx="25514" cy="0"/>
            </a:xfrm>
            <a:custGeom>
              <a:avLst/>
              <a:gdLst/>
              <a:ahLst/>
              <a:cxnLst/>
              <a:rect l="l" t="t" r="r" b="b"/>
              <a:pathLst>
                <a:path w="66675">
                  <a:moveTo>
                    <a:pt x="66675" y="0"/>
                  </a:moveTo>
                  <a:lnTo>
                    <a:pt x="0" y="0"/>
                  </a:lnTo>
                </a:path>
              </a:pathLst>
            </a:custGeom>
            <a:ln w="9525">
              <a:solidFill>
                <a:srgbClr val="000000"/>
              </a:solidFill>
            </a:ln>
          </p:spPr>
          <p:txBody>
            <a:bodyPr wrap="square" lIns="0" tIns="0" rIns="0" bIns="0" rtlCol="0"/>
            <a:lstStyle/>
            <a:p>
              <a:endParaRPr/>
            </a:p>
          </p:txBody>
        </p:sp>
        <p:sp>
          <p:nvSpPr>
            <p:cNvPr id="87" name="object 36">
              <a:extLst>
                <a:ext uri="{FF2B5EF4-FFF2-40B4-BE49-F238E27FC236}">
                  <a16:creationId xmlns:a16="http://schemas.microsoft.com/office/drawing/2014/main" id="{D4718FA0-6CFD-481D-9080-D7626F3CA2C0}"/>
                </a:ext>
              </a:extLst>
            </p:cNvPr>
            <p:cNvSpPr/>
            <p:nvPr/>
          </p:nvSpPr>
          <p:spPr>
            <a:xfrm>
              <a:off x="1789918" y="5010673"/>
              <a:ext cx="25514" cy="0"/>
            </a:xfrm>
            <a:custGeom>
              <a:avLst/>
              <a:gdLst/>
              <a:ahLst/>
              <a:cxnLst/>
              <a:rect l="l" t="t" r="r" b="b"/>
              <a:pathLst>
                <a:path w="66675">
                  <a:moveTo>
                    <a:pt x="66675" y="0"/>
                  </a:moveTo>
                  <a:lnTo>
                    <a:pt x="0" y="0"/>
                  </a:lnTo>
                </a:path>
              </a:pathLst>
            </a:custGeom>
            <a:ln w="9525">
              <a:solidFill>
                <a:srgbClr val="000000"/>
              </a:solidFill>
            </a:ln>
          </p:spPr>
          <p:txBody>
            <a:bodyPr wrap="square" lIns="0" tIns="0" rIns="0" bIns="0" rtlCol="0"/>
            <a:lstStyle/>
            <a:p>
              <a:endParaRPr/>
            </a:p>
          </p:txBody>
        </p:sp>
        <p:sp>
          <p:nvSpPr>
            <p:cNvPr id="88" name="object 37">
              <a:extLst>
                <a:ext uri="{FF2B5EF4-FFF2-40B4-BE49-F238E27FC236}">
                  <a16:creationId xmlns:a16="http://schemas.microsoft.com/office/drawing/2014/main" id="{51E42FF3-26F5-4F6E-93A3-0BCEBAEFD26F}"/>
                </a:ext>
              </a:extLst>
            </p:cNvPr>
            <p:cNvSpPr/>
            <p:nvPr/>
          </p:nvSpPr>
          <p:spPr>
            <a:xfrm>
              <a:off x="1789918" y="4965719"/>
              <a:ext cx="25514" cy="0"/>
            </a:xfrm>
            <a:custGeom>
              <a:avLst/>
              <a:gdLst/>
              <a:ahLst/>
              <a:cxnLst/>
              <a:rect l="l" t="t" r="r" b="b"/>
              <a:pathLst>
                <a:path w="66675">
                  <a:moveTo>
                    <a:pt x="66675" y="0"/>
                  </a:moveTo>
                  <a:lnTo>
                    <a:pt x="0" y="0"/>
                  </a:lnTo>
                </a:path>
              </a:pathLst>
            </a:custGeom>
            <a:ln w="9525">
              <a:solidFill>
                <a:srgbClr val="000000"/>
              </a:solidFill>
            </a:ln>
          </p:spPr>
          <p:txBody>
            <a:bodyPr wrap="square" lIns="0" tIns="0" rIns="0" bIns="0" rtlCol="0"/>
            <a:lstStyle/>
            <a:p>
              <a:endParaRPr/>
            </a:p>
          </p:txBody>
        </p:sp>
        <p:sp>
          <p:nvSpPr>
            <p:cNvPr id="89" name="object 38">
              <a:extLst>
                <a:ext uri="{FF2B5EF4-FFF2-40B4-BE49-F238E27FC236}">
                  <a16:creationId xmlns:a16="http://schemas.microsoft.com/office/drawing/2014/main" id="{E795E1F9-F060-4E9A-959B-C0A0D935C0DC}"/>
                </a:ext>
              </a:extLst>
            </p:cNvPr>
            <p:cNvSpPr/>
            <p:nvPr/>
          </p:nvSpPr>
          <p:spPr>
            <a:xfrm>
              <a:off x="1789918" y="4921981"/>
              <a:ext cx="51028" cy="0"/>
            </a:xfrm>
            <a:custGeom>
              <a:avLst/>
              <a:gdLst/>
              <a:ahLst/>
              <a:cxnLst/>
              <a:rect l="l" t="t" r="r" b="b"/>
              <a:pathLst>
                <a:path w="133350">
                  <a:moveTo>
                    <a:pt x="133350" y="0"/>
                  </a:moveTo>
                  <a:lnTo>
                    <a:pt x="0" y="0"/>
                  </a:lnTo>
                </a:path>
              </a:pathLst>
            </a:custGeom>
            <a:ln w="9525">
              <a:solidFill>
                <a:srgbClr val="000000"/>
              </a:solidFill>
            </a:ln>
          </p:spPr>
          <p:txBody>
            <a:bodyPr wrap="square" lIns="0" tIns="0" rIns="0" bIns="0" rtlCol="0"/>
            <a:lstStyle/>
            <a:p>
              <a:endParaRPr/>
            </a:p>
          </p:txBody>
        </p:sp>
        <p:sp>
          <p:nvSpPr>
            <p:cNvPr id="90" name="object 39">
              <a:extLst>
                <a:ext uri="{FF2B5EF4-FFF2-40B4-BE49-F238E27FC236}">
                  <a16:creationId xmlns:a16="http://schemas.microsoft.com/office/drawing/2014/main" id="{CB423079-E21C-4538-A57A-0B9A873C284C}"/>
                </a:ext>
              </a:extLst>
            </p:cNvPr>
            <p:cNvSpPr/>
            <p:nvPr/>
          </p:nvSpPr>
          <p:spPr>
            <a:xfrm>
              <a:off x="1789918" y="4878243"/>
              <a:ext cx="25514" cy="0"/>
            </a:xfrm>
            <a:custGeom>
              <a:avLst/>
              <a:gdLst/>
              <a:ahLst/>
              <a:cxnLst/>
              <a:rect l="l" t="t" r="r" b="b"/>
              <a:pathLst>
                <a:path w="66675">
                  <a:moveTo>
                    <a:pt x="66675" y="0"/>
                  </a:moveTo>
                  <a:lnTo>
                    <a:pt x="0" y="0"/>
                  </a:lnTo>
                </a:path>
              </a:pathLst>
            </a:custGeom>
            <a:ln w="9525">
              <a:solidFill>
                <a:srgbClr val="000000"/>
              </a:solidFill>
            </a:ln>
          </p:spPr>
          <p:txBody>
            <a:bodyPr wrap="square" lIns="0" tIns="0" rIns="0" bIns="0" rtlCol="0"/>
            <a:lstStyle/>
            <a:p>
              <a:endParaRPr/>
            </a:p>
          </p:txBody>
        </p:sp>
        <p:sp>
          <p:nvSpPr>
            <p:cNvPr id="91" name="object 40">
              <a:extLst>
                <a:ext uri="{FF2B5EF4-FFF2-40B4-BE49-F238E27FC236}">
                  <a16:creationId xmlns:a16="http://schemas.microsoft.com/office/drawing/2014/main" id="{D4A28A06-6C44-4C54-AE55-4B08D58EBCBA}"/>
                </a:ext>
              </a:extLst>
            </p:cNvPr>
            <p:cNvSpPr/>
            <p:nvPr/>
          </p:nvSpPr>
          <p:spPr>
            <a:xfrm>
              <a:off x="1789918" y="4833290"/>
              <a:ext cx="25514" cy="0"/>
            </a:xfrm>
            <a:custGeom>
              <a:avLst/>
              <a:gdLst/>
              <a:ahLst/>
              <a:cxnLst/>
              <a:rect l="l" t="t" r="r" b="b"/>
              <a:pathLst>
                <a:path w="66675">
                  <a:moveTo>
                    <a:pt x="66675" y="0"/>
                  </a:moveTo>
                  <a:lnTo>
                    <a:pt x="0" y="0"/>
                  </a:lnTo>
                </a:path>
              </a:pathLst>
            </a:custGeom>
            <a:ln w="9525">
              <a:solidFill>
                <a:srgbClr val="000000"/>
              </a:solidFill>
            </a:ln>
          </p:spPr>
          <p:txBody>
            <a:bodyPr wrap="square" lIns="0" tIns="0" rIns="0" bIns="0" rtlCol="0"/>
            <a:lstStyle/>
            <a:p>
              <a:endParaRPr/>
            </a:p>
          </p:txBody>
        </p:sp>
        <p:sp>
          <p:nvSpPr>
            <p:cNvPr id="92" name="object 41">
              <a:extLst>
                <a:ext uri="{FF2B5EF4-FFF2-40B4-BE49-F238E27FC236}">
                  <a16:creationId xmlns:a16="http://schemas.microsoft.com/office/drawing/2014/main" id="{F2319440-D2DD-48C3-BE07-9172333AC917}"/>
                </a:ext>
              </a:extLst>
            </p:cNvPr>
            <p:cNvSpPr/>
            <p:nvPr/>
          </p:nvSpPr>
          <p:spPr>
            <a:xfrm>
              <a:off x="1789918" y="4789552"/>
              <a:ext cx="25514" cy="0"/>
            </a:xfrm>
            <a:custGeom>
              <a:avLst/>
              <a:gdLst/>
              <a:ahLst/>
              <a:cxnLst/>
              <a:rect l="l" t="t" r="r" b="b"/>
              <a:pathLst>
                <a:path w="66675">
                  <a:moveTo>
                    <a:pt x="66675" y="0"/>
                  </a:moveTo>
                  <a:lnTo>
                    <a:pt x="0" y="0"/>
                  </a:lnTo>
                </a:path>
              </a:pathLst>
            </a:custGeom>
            <a:ln w="9525">
              <a:solidFill>
                <a:srgbClr val="000000"/>
              </a:solidFill>
            </a:ln>
          </p:spPr>
          <p:txBody>
            <a:bodyPr wrap="square" lIns="0" tIns="0" rIns="0" bIns="0" rtlCol="0"/>
            <a:lstStyle/>
            <a:p>
              <a:endParaRPr/>
            </a:p>
          </p:txBody>
        </p:sp>
        <p:sp>
          <p:nvSpPr>
            <p:cNvPr id="93" name="object 42">
              <a:extLst>
                <a:ext uri="{FF2B5EF4-FFF2-40B4-BE49-F238E27FC236}">
                  <a16:creationId xmlns:a16="http://schemas.microsoft.com/office/drawing/2014/main" id="{91A69A59-D4F9-496F-BEB0-40C89015C32D}"/>
                </a:ext>
              </a:extLst>
            </p:cNvPr>
            <p:cNvSpPr/>
            <p:nvPr/>
          </p:nvSpPr>
          <p:spPr>
            <a:xfrm>
              <a:off x="1789918" y="4744599"/>
              <a:ext cx="25514" cy="0"/>
            </a:xfrm>
            <a:custGeom>
              <a:avLst/>
              <a:gdLst/>
              <a:ahLst/>
              <a:cxnLst/>
              <a:rect l="l" t="t" r="r" b="b"/>
              <a:pathLst>
                <a:path w="66675">
                  <a:moveTo>
                    <a:pt x="66675" y="0"/>
                  </a:moveTo>
                  <a:lnTo>
                    <a:pt x="0" y="0"/>
                  </a:lnTo>
                </a:path>
              </a:pathLst>
            </a:custGeom>
            <a:ln w="9525">
              <a:solidFill>
                <a:srgbClr val="000000"/>
              </a:solidFill>
            </a:ln>
          </p:spPr>
          <p:txBody>
            <a:bodyPr wrap="square" lIns="0" tIns="0" rIns="0" bIns="0" rtlCol="0"/>
            <a:lstStyle/>
            <a:p>
              <a:endParaRPr/>
            </a:p>
          </p:txBody>
        </p:sp>
        <p:sp>
          <p:nvSpPr>
            <p:cNvPr id="94" name="object 43">
              <a:extLst>
                <a:ext uri="{FF2B5EF4-FFF2-40B4-BE49-F238E27FC236}">
                  <a16:creationId xmlns:a16="http://schemas.microsoft.com/office/drawing/2014/main" id="{0E649A4E-0FC4-40C8-B5C6-32DC4745EACC}"/>
                </a:ext>
              </a:extLst>
            </p:cNvPr>
            <p:cNvSpPr/>
            <p:nvPr/>
          </p:nvSpPr>
          <p:spPr>
            <a:xfrm>
              <a:off x="1789918" y="4700861"/>
              <a:ext cx="51028" cy="0"/>
            </a:xfrm>
            <a:custGeom>
              <a:avLst/>
              <a:gdLst/>
              <a:ahLst/>
              <a:cxnLst/>
              <a:rect l="l" t="t" r="r" b="b"/>
              <a:pathLst>
                <a:path w="133350">
                  <a:moveTo>
                    <a:pt x="133350" y="0"/>
                  </a:moveTo>
                  <a:lnTo>
                    <a:pt x="0" y="0"/>
                  </a:lnTo>
                </a:path>
              </a:pathLst>
            </a:custGeom>
            <a:ln w="9525">
              <a:solidFill>
                <a:srgbClr val="000000"/>
              </a:solidFill>
            </a:ln>
          </p:spPr>
          <p:txBody>
            <a:bodyPr wrap="square" lIns="0" tIns="0" rIns="0" bIns="0" rtlCol="0"/>
            <a:lstStyle/>
            <a:p>
              <a:endParaRPr/>
            </a:p>
          </p:txBody>
        </p:sp>
        <p:sp>
          <p:nvSpPr>
            <p:cNvPr id="95" name="object 44">
              <a:extLst>
                <a:ext uri="{FF2B5EF4-FFF2-40B4-BE49-F238E27FC236}">
                  <a16:creationId xmlns:a16="http://schemas.microsoft.com/office/drawing/2014/main" id="{2AF9B8B6-7533-4AFF-9DFB-44260393649F}"/>
                </a:ext>
              </a:extLst>
            </p:cNvPr>
            <p:cNvSpPr/>
            <p:nvPr/>
          </p:nvSpPr>
          <p:spPr>
            <a:xfrm>
              <a:off x="1789918" y="4657122"/>
              <a:ext cx="25514" cy="0"/>
            </a:xfrm>
            <a:custGeom>
              <a:avLst/>
              <a:gdLst/>
              <a:ahLst/>
              <a:cxnLst/>
              <a:rect l="l" t="t" r="r" b="b"/>
              <a:pathLst>
                <a:path w="66675">
                  <a:moveTo>
                    <a:pt x="66675" y="0"/>
                  </a:moveTo>
                  <a:lnTo>
                    <a:pt x="0" y="0"/>
                  </a:lnTo>
                </a:path>
              </a:pathLst>
            </a:custGeom>
            <a:ln w="9525">
              <a:solidFill>
                <a:srgbClr val="000000"/>
              </a:solidFill>
            </a:ln>
          </p:spPr>
          <p:txBody>
            <a:bodyPr wrap="square" lIns="0" tIns="0" rIns="0" bIns="0" rtlCol="0"/>
            <a:lstStyle/>
            <a:p>
              <a:endParaRPr/>
            </a:p>
          </p:txBody>
        </p:sp>
        <p:sp>
          <p:nvSpPr>
            <p:cNvPr id="96" name="object 45">
              <a:extLst>
                <a:ext uri="{FF2B5EF4-FFF2-40B4-BE49-F238E27FC236}">
                  <a16:creationId xmlns:a16="http://schemas.microsoft.com/office/drawing/2014/main" id="{FDE9E594-C0A3-4D04-BBBB-698D0226FDBA}"/>
                </a:ext>
              </a:extLst>
            </p:cNvPr>
            <p:cNvSpPr/>
            <p:nvPr/>
          </p:nvSpPr>
          <p:spPr>
            <a:xfrm>
              <a:off x="1789918" y="4612169"/>
              <a:ext cx="25514" cy="0"/>
            </a:xfrm>
            <a:custGeom>
              <a:avLst/>
              <a:gdLst/>
              <a:ahLst/>
              <a:cxnLst/>
              <a:rect l="l" t="t" r="r" b="b"/>
              <a:pathLst>
                <a:path w="66675">
                  <a:moveTo>
                    <a:pt x="66675" y="0"/>
                  </a:moveTo>
                  <a:lnTo>
                    <a:pt x="0" y="0"/>
                  </a:lnTo>
                </a:path>
              </a:pathLst>
            </a:custGeom>
            <a:ln w="9525">
              <a:solidFill>
                <a:srgbClr val="000000"/>
              </a:solidFill>
            </a:ln>
          </p:spPr>
          <p:txBody>
            <a:bodyPr wrap="square" lIns="0" tIns="0" rIns="0" bIns="0" rtlCol="0"/>
            <a:lstStyle/>
            <a:p>
              <a:endParaRPr/>
            </a:p>
          </p:txBody>
        </p:sp>
        <p:sp>
          <p:nvSpPr>
            <p:cNvPr id="97" name="object 46">
              <a:extLst>
                <a:ext uri="{FF2B5EF4-FFF2-40B4-BE49-F238E27FC236}">
                  <a16:creationId xmlns:a16="http://schemas.microsoft.com/office/drawing/2014/main" id="{17AC842F-68CB-467B-A734-FB78CBB2A30E}"/>
                </a:ext>
              </a:extLst>
            </p:cNvPr>
            <p:cNvSpPr/>
            <p:nvPr/>
          </p:nvSpPr>
          <p:spPr>
            <a:xfrm>
              <a:off x="1789918" y="4568431"/>
              <a:ext cx="25514" cy="0"/>
            </a:xfrm>
            <a:custGeom>
              <a:avLst/>
              <a:gdLst/>
              <a:ahLst/>
              <a:cxnLst/>
              <a:rect l="l" t="t" r="r" b="b"/>
              <a:pathLst>
                <a:path w="66675">
                  <a:moveTo>
                    <a:pt x="66675" y="0"/>
                  </a:moveTo>
                  <a:lnTo>
                    <a:pt x="0" y="0"/>
                  </a:lnTo>
                </a:path>
              </a:pathLst>
            </a:custGeom>
            <a:ln w="9525">
              <a:solidFill>
                <a:srgbClr val="000000"/>
              </a:solidFill>
            </a:ln>
          </p:spPr>
          <p:txBody>
            <a:bodyPr wrap="square" lIns="0" tIns="0" rIns="0" bIns="0" rtlCol="0"/>
            <a:lstStyle/>
            <a:p>
              <a:endParaRPr/>
            </a:p>
          </p:txBody>
        </p:sp>
        <p:sp>
          <p:nvSpPr>
            <p:cNvPr id="98" name="object 47">
              <a:extLst>
                <a:ext uri="{FF2B5EF4-FFF2-40B4-BE49-F238E27FC236}">
                  <a16:creationId xmlns:a16="http://schemas.microsoft.com/office/drawing/2014/main" id="{BB3316B4-BDF5-4CE8-843A-FD32C544BCB3}"/>
                </a:ext>
              </a:extLst>
            </p:cNvPr>
            <p:cNvSpPr/>
            <p:nvPr/>
          </p:nvSpPr>
          <p:spPr>
            <a:xfrm>
              <a:off x="1789918" y="4523478"/>
              <a:ext cx="25514" cy="0"/>
            </a:xfrm>
            <a:custGeom>
              <a:avLst/>
              <a:gdLst/>
              <a:ahLst/>
              <a:cxnLst/>
              <a:rect l="l" t="t" r="r" b="b"/>
              <a:pathLst>
                <a:path w="66675">
                  <a:moveTo>
                    <a:pt x="66675" y="0"/>
                  </a:moveTo>
                  <a:lnTo>
                    <a:pt x="0" y="0"/>
                  </a:lnTo>
                </a:path>
              </a:pathLst>
            </a:custGeom>
            <a:ln w="9525">
              <a:solidFill>
                <a:srgbClr val="000000"/>
              </a:solidFill>
            </a:ln>
          </p:spPr>
          <p:txBody>
            <a:bodyPr wrap="square" lIns="0" tIns="0" rIns="0" bIns="0" rtlCol="0"/>
            <a:lstStyle/>
            <a:p>
              <a:endParaRPr/>
            </a:p>
          </p:txBody>
        </p:sp>
        <p:sp>
          <p:nvSpPr>
            <p:cNvPr id="99" name="object 48">
              <a:extLst>
                <a:ext uri="{FF2B5EF4-FFF2-40B4-BE49-F238E27FC236}">
                  <a16:creationId xmlns:a16="http://schemas.microsoft.com/office/drawing/2014/main" id="{6CC5C6EA-0A1B-449C-8BAE-B121D8562567}"/>
                </a:ext>
              </a:extLst>
            </p:cNvPr>
            <p:cNvSpPr/>
            <p:nvPr/>
          </p:nvSpPr>
          <p:spPr>
            <a:xfrm>
              <a:off x="1789918" y="4479740"/>
              <a:ext cx="51028" cy="0"/>
            </a:xfrm>
            <a:custGeom>
              <a:avLst/>
              <a:gdLst/>
              <a:ahLst/>
              <a:cxnLst/>
              <a:rect l="l" t="t" r="r" b="b"/>
              <a:pathLst>
                <a:path w="133350">
                  <a:moveTo>
                    <a:pt x="133350" y="0"/>
                  </a:moveTo>
                  <a:lnTo>
                    <a:pt x="0" y="0"/>
                  </a:lnTo>
                </a:path>
              </a:pathLst>
            </a:custGeom>
            <a:ln w="9525">
              <a:solidFill>
                <a:srgbClr val="000000"/>
              </a:solidFill>
            </a:ln>
          </p:spPr>
          <p:txBody>
            <a:bodyPr wrap="square" lIns="0" tIns="0" rIns="0" bIns="0" rtlCol="0"/>
            <a:lstStyle/>
            <a:p>
              <a:endParaRPr/>
            </a:p>
          </p:txBody>
        </p:sp>
        <p:sp>
          <p:nvSpPr>
            <p:cNvPr id="100" name="object 49">
              <a:extLst>
                <a:ext uri="{FF2B5EF4-FFF2-40B4-BE49-F238E27FC236}">
                  <a16:creationId xmlns:a16="http://schemas.microsoft.com/office/drawing/2014/main" id="{93A77E9E-157D-4254-9DA5-BE3464A2A614}"/>
                </a:ext>
              </a:extLst>
            </p:cNvPr>
            <p:cNvSpPr/>
            <p:nvPr/>
          </p:nvSpPr>
          <p:spPr>
            <a:xfrm>
              <a:off x="1789918" y="4434787"/>
              <a:ext cx="25514" cy="0"/>
            </a:xfrm>
            <a:custGeom>
              <a:avLst/>
              <a:gdLst/>
              <a:ahLst/>
              <a:cxnLst/>
              <a:rect l="l" t="t" r="r" b="b"/>
              <a:pathLst>
                <a:path w="66675">
                  <a:moveTo>
                    <a:pt x="66675" y="0"/>
                  </a:moveTo>
                  <a:lnTo>
                    <a:pt x="0" y="0"/>
                  </a:lnTo>
                </a:path>
              </a:pathLst>
            </a:custGeom>
            <a:ln w="9525">
              <a:solidFill>
                <a:srgbClr val="000000"/>
              </a:solidFill>
            </a:ln>
          </p:spPr>
          <p:txBody>
            <a:bodyPr wrap="square" lIns="0" tIns="0" rIns="0" bIns="0" rtlCol="0"/>
            <a:lstStyle/>
            <a:p>
              <a:endParaRPr/>
            </a:p>
          </p:txBody>
        </p:sp>
        <p:sp>
          <p:nvSpPr>
            <p:cNvPr id="101" name="object 50">
              <a:extLst>
                <a:ext uri="{FF2B5EF4-FFF2-40B4-BE49-F238E27FC236}">
                  <a16:creationId xmlns:a16="http://schemas.microsoft.com/office/drawing/2014/main" id="{1C95F54D-84B9-4545-AD5A-6C2FC7EF7F62}"/>
                </a:ext>
              </a:extLst>
            </p:cNvPr>
            <p:cNvSpPr/>
            <p:nvPr/>
          </p:nvSpPr>
          <p:spPr>
            <a:xfrm>
              <a:off x="1789918" y="4391049"/>
              <a:ext cx="25514" cy="0"/>
            </a:xfrm>
            <a:custGeom>
              <a:avLst/>
              <a:gdLst/>
              <a:ahLst/>
              <a:cxnLst/>
              <a:rect l="l" t="t" r="r" b="b"/>
              <a:pathLst>
                <a:path w="66675">
                  <a:moveTo>
                    <a:pt x="66675" y="0"/>
                  </a:moveTo>
                  <a:lnTo>
                    <a:pt x="0" y="0"/>
                  </a:lnTo>
                </a:path>
              </a:pathLst>
            </a:custGeom>
            <a:ln w="9525">
              <a:solidFill>
                <a:srgbClr val="000000"/>
              </a:solidFill>
            </a:ln>
          </p:spPr>
          <p:txBody>
            <a:bodyPr wrap="square" lIns="0" tIns="0" rIns="0" bIns="0" rtlCol="0"/>
            <a:lstStyle/>
            <a:p>
              <a:endParaRPr/>
            </a:p>
          </p:txBody>
        </p:sp>
        <p:sp>
          <p:nvSpPr>
            <p:cNvPr id="102" name="object 51">
              <a:extLst>
                <a:ext uri="{FF2B5EF4-FFF2-40B4-BE49-F238E27FC236}">
                  <a16:creationId xmlns:a16="http://schemas.microsoft.com/office/drawing/2014/main" id="{14341291-47EB-4790-83A8-27A5A718B248}"/>
                </a:ext>
              </a:extLst>
            </p:cNvPr>
            <p:cNvSpPr/>
            <p:nvPr/>
          </p:nvSpPr>
          <p:spPr>
            <a:xfrm>
              <a:off x="1789918" y="4347311"/>
              <a:ext cx="25514" cy="0"/>
            </a:xfrm>
            <a:custGeom>
              <a:avLst/>
              <a:gdLst/>
              <a:ahLst/>
              <a:cxnLst/>
              <a:rect l="l" t="t" r="r" b="b"/>
              <a:pathLst>
                <a:path w="66675">
                  <a:moveTo>
                    <a:pt x="66675" y="0"/>
                  </a:moveTo>
                  <a:lnTo>
                    <a:pt x="0" y="0"/>
                  </a:lnTo>
                </a:path>
              </a:pathLst>
            </a:custGeom>
            <a:ln w="9525">
              <a:solidFill>
                <a:srgbClr val="000000"/>
              </a:solidFill>
            </a:ln>
          </p:spPr>
          <p:txBody>
            <a:bodyPr wrap="square" lIns="0" tIns="0" rIns="0" bIns="0" rtlCol="0"/>
            <a:lstStyle/>
            <a:p>
              <a:endParaRPr/>
            </a:p>
          </p:txBody>
        </p:sp>
        <p:sp>
          <p:nvSpPr>
            <p:cNvPr id="103" name="object 52">
              <a:extLst>
                <a:ext uri="{FF2B5EF4-FFF2-40B4-BE49-F238E27FC236}">
                  <a16:creationId xmlns:a16="http://schemas.microsoft.com/office/drawing/2014/main" id="{B03BAE50-B96A-4CAB-ADE6-C6B22837F2AC}"/>
                </a:ext>
              </a:extLst>
            </p:cNvPr>
            <p:cNvSpPr/>
            <p:nvPr/>
          </p:nvSpPr>
          <p:spPr>
            <a:xfrm>
              <a:off x="1789918" y="4302357"/>
              <a:ext cx="25514" cy="0"/>
            </a:xfrm>
            <a:custGeom>
              <a:avLst/>
              <a:gdLst/>
              <a:ahLst/>
              <a:cxnLst/>
              <a:rect l="l" t="t" r="r" b="b"/>
              <a:pathLst>
                <a:path w="66675">
                  <a:moveTo>
                    <a:pt x="66675" y="0"/>
                  </a:moveTo>
                  <a:lnTo>
                    <a:pt x="0" y="0"/>
                  </a:lnTo>
                </a:path>
              </a:pathLst>
            </a:custGeom>
            <a:ln w="9525">
              <a:solidFill>
                <a:srgbClr val="000000"/>
              </a:solidFill>
            </a:ln>
          </p:spPr>
          <p:txBody>
            <a:bodyPr wrap="square" lIns="0" tIns="0" rIns="0" bIns="0" rtlCol="0"/>
            <a:lstStyle/>
            <a:p>
              <a:endParaRPr/>
            </a:p>
          </p:txBody>
        </p:sp>
        <p:sp>
          <p:nvSpPr>
            <p:cNvPr id="104" name="object 53">
              <a:extLst>
                <a:ext uri="{FF2B5EF4-FFF2-40B4-BE49-F238E27FC236}">
                  <a16:creationId xmlns:a16="http://schemas.microsoft.com/office/drawing/2014/main" id="{06CF3CAC-7A8E-48D5-B7AA-01353D9BEF5B}"/>
                </a:ext>
              </a:extLst>
            </p:cNvPr>
            <p:cNvSpPr/>
            <p:nvPr/>
          </p:nvSpPr>
          <p:spPr>
            <a:xfrm>
              <a:off x="1789918" y="4258619"/>
              <a:ext cx="51028" cy="0"/>
            </a:xfrm>
            <a:custGeom>
              <a:avLst/>
              <a:gdLst/>
              <a:ahLst/>
              <a:cxnLst/>
              <a:rect l="l" t="t" r="r" b="b"/>
              <a:pathLst>
                <a:path w="133350">
                  <a:moveTo>
                    <a:pt x="133350" y="0"/>
                  </a:moveTo>
                  <a:lnTo>
                    <a:pt x="0" y="0"/>
                  </a:lnTo>
                </a:path>
              </a:pathLst>
            </a:custGeom>
            <a:ln w="9525">
              <a:solidFill>
                <a:srgbClr val="000000"/>
              </a:solidFill>
            </a:ln>
          </p:spPr>
          <p:txBody>
            <a:bodyPr wrap="square" lIns="0" tIns="0" rIns="0" bIns="0" rtlCol="0"/>
            <a:lstStyle/>
            <a:p>
              <a:endParaRPr/>
            </a:p>
          </p:txBody>
        </p:sp>
        <p:sp>
          <p:nvSpPr>
            <p:cNvPr id="105" name="object 54">
              <a:extLst>
                <a:ext uri="{FF2B5EF4-FFF2-40B4-BE49-F238E27FC236}">
                  <a16:creationId xmlns:a16="http://schemas.microsoft.com/office/drawing/2014/main" id="{7AAF9A4D-274E-433D-89B3-02418C1B5200}"/>
                </a:ext>
              </a:extLst>
            </p:cNvPr>
            <p:cNvSpPr/>
            <p:nvPr/>
          </p:nvSpPr>
          <p:spPr>
            <a:xfrm>
              <a:off x="1789918" y="4213666"/>
              <a:ext cx="25514" cy="0"/>
            </a:xfrm>
            <a:custGeom>
              <a:avLst/>
              <a:gdLst/>
              <a:ahLst/>
              <a:cxnLst/>
              <a:rect l="l" t="t" r="r" b="b"/>
              <a:pathLst>
                <a:path w="66675">
                  <a:moveTo>
                    <a:pt x="66675" y="0"/>
                  </a:moveTo>
                  <a:lnTo>
                    <a:pt x="0" y="0"/>
                  </a:lnTo>
                </a:path>
              </a:pathLst>
            </a:custGeom>
            <a:ln w="9525">
              <a:solidFill>
                <a:srgbClr val="000000"/>
              </a:solidFill>
            </a:ln>
          </p:spPr>
          <p:txBody>
            <a:bodyPr wrap="square" lIns="0" tIns="0" rIns="0" bIns="0" rtlCol="0"/>
            <a:lstStyle/>
            <a:p>
              <a:endParaRPr/>
            </a:p>
          </p:txBody>
        </p:sp>
        <p:sp>
          <p:nvSpPr>
            <p:cNvPr id="106" name="object 55">
              <a:extLst>
                <a:ext uri="{FF2B5EF4-FFF2-40B4-BE49-F238E27FC236}">
                  <a16:creationId xmlns:a16="http://schemas.microsoft.com/office/drawing/2014/main" id="{7D980051-BA6D-41C3-A6FE-3FADCF565487}"/>
                </a:ext>
              </a:extLst>
            </p:cNvPr>
            <p:cNvSpPr/>
            <p:nvPr/>
          </p:nvSpPr>
          <p:spPr>
            <a:xfrm>
              <a:off x="1789918" y="4169928"/>
              <a:ext cx="25514" cy="0"/>
            </a:xfrm>
            <a:custGeom>
              <a:avLst/>
              <a:gdLst/>
              <a:ahLst/>
              <a:cxnLst/>
              <a:rect l="l" t="t" r="r" b="b"/>
              <a:pathLst>
                <a:path w="66675">
                  <a:moveTo>
                    <a:pt x="66675" y="0"/>
                  </a:moveTo>
                  <a:lnTo>
                    <a:pt x="0" y="0"/>
                  </a:lnTo>
                </a:path>
              </a:pathLst>
            </a:custGeom>
            <a:ln w="9525">
              <a:solidFill>
                <a:srgbClr val="000000"/>
              </a:solidFill>
            </a:ln>
          </p:spPr>
          <p:txBody>
            <a:bodyPr wrap="square" lIns="0" tIns="0" rIns="0" bIns="0" rtlCol="0"/>
            <a:lstStyle/>
            <a:p>
              <a:endParaRPr/>
            </a:p>
          </p:txBody>
        </p:sp>
        <p:sp>
          <p:nvSpPr>
            <p:cNvPr id="107" name="object 56">
              <a:extLst>
                <a:ext uri="{FF2B5EF4-FFF2-40B4-BE49-F238E27FC236}">
                  <a16:creationId xmlns:a16="http://schemas.microsoft.com/office/drawing/2014/main" id="{B6BEE0BB-BC8A-492E-89BC-9FBEB30857D9}"/>
                </a:ext>
              </a:extLst>
            </p:cNvPr>
            <p:cNvSpPr/>
            <p:nvPr/>
          </p:nvSpPr>
          <p:spPr>
            <a:xfrm>
              <a:off x="1789918" y="4126190"/>
              <a:ext cx="25514" cy="0"/>
            </a:xfrm>
            <a:custGeom>
              <a:avLst/>
              <a:gdLst/>
              <a:ahLst/>
              <a:cxnLst/>
              <a:rect l="l" t="t" r="r" b="b"/>
              <a:pathLst>
                <a:path w="66675">
                  <a:moveTo>
                    <a:pt x="66675" y="0"/>
                  </a:moveTo>
                  <a:lnTo>
                    <a:pt x="0" y="0"/>
                  </a:lnTo>
                </a:path>
              </a:pathLst>
            </a:custGeom>
            <a:ln w="9525">
              <a:solidFill>
                <a:srgbClr val="000000"/>
              </a:solidFill>
            </a:ln>
          </p:spPr>
          <p:txBody>
            <a:bodyPr wrap="square" lIns="0" tIns="0" rIns="0" bIns="0" rtlCol="0"/>
            <a:lstStyle/>
            <a:p>
              <a:endParaRPr/>
            </a:p>
          </p:txBody>
        </p:sp>
        <p:sp>
          <p:nvSpPr>
            <p:cNvPr id="108" name="object 57">
              <a:extLst>
                <a:ext uri="{FF2B5EF4-FFF2-40B4-BE49-F238E27FC236}">
                  <a16:creationId xmlns:a16="http://schemas.microsoft.com/office/drawing/2014/main" id="{C18C064B-96B4-4F1E-8BC7-5CF21D921F21}"/>
                </a:ext>
              </a:extLst>
            </p:cNvPr>
            <p:cNvSpPr/>
            <p:nvPr/>
          </p:nvSpPr>
          <p:spPr>
            <a:xfrm>
              <a:off x="1789918" y="4081237"/>
              <a:ext cx="25514" cy="0"/>
            </a:xfrm>
            <a:custGeom>
              <a:avLst/>
              <a:gdLst/>
              <a:ahLst/>
              <a:cxnLst/>
              <a:rect l="l" t="t" r="r" b="b"/>
              <a:pathLst>
                <a:path w="66675">
                  <a:moveTo>
                    <a:pt x="66675" y="0"/>
                  </a:moveTo>
                  <a:lnTo>
                    <a:pt x="0" y="0"/>
                  </a:lnTo>
                </a:path>
              </a:pathLst>
            </a:custGeom>
            <a:ln w="9525">
              <a:solidFill>
                <a:srgbClr val="000000"/>
              </a:solidFill>
            </a:ln>
          </p:spPr>
          <p:txBody>
            <a:bodyPr wrap="square" lIns="0" tIns="0" rIns="0" bIns="0" rtlCol="0"/>
            <a:lstStyle/>
            <a:p>
              <a:endParaRPr/>
            </a:p>
          </p:txBody>
        </p:sp>
        <p:sp>
          <p:nvSpPr>
            <p:cNvPr id="109" name="object 58">
              <a:extLst>
                <a:ext uri="{FF2B5EF4-FFF2-40B4-BE49-F238E27FC236}">
                  <a16:creationId xmlns:a16="http://schemas.microsoft.com/office/drawing/2014/main" id="{7ECE597C-5CBC-42E0-AF95-75E1C41B0920}"/>
                </a:ext>
              </a:extLst>
            </p:cNvPr>
            <p:cNvSpPr/>
            <p:nvPr/>
          </p:nvSpPr>
          <p:spPr>
            <a:xfrm>
              <a:off x="1789918" y="4037499"/>
              <a:ext cx="51028" cy="0"/>
            </a:xfrm>
            <a:custGeom>
              <a:avLst/>
              <a:gdLst/>
              <a:ahLst/>
              <a:cxnLst/>
              <a:rect l="l" t="t" r="r" b="b"/>
              <a:pathLst>
                <a:path w="133350">
                  <a:moveTo>
                    <a:pt x="133350" y="0"/>
                  </a:moveTo>
                  <a:lnTo>
                    <a:pt x="0" y="0"/>
                  </a:lnTo>
                </a:path>
              </a:pathLst>
            </a:custGeom>
            <a:ln w="9525">
              <a:solidFill>
                <a:srgbClr val="000000"/>
              </a:solidFill>
            </a:ln>
          </p:spPr>
          <p:txBody>
            <a:bodyPr wrap="square" lIns="0" tIns="0" rIns="0" bIns="0" rtlCol="0"/>
            <a:lstStyle/>
            <a:p>
              <a:endParaRPr/>
            </a:p>
          </p:txBody>
        </p:sp>
        <p:sp>
          <p:nvSpPr>
            <p:cNvPr id="110" name="object 59">
              <a:extLst>
                <a:ext uri="{FF2B5EF4-FFF2-40B4-BE49-F238E27FC236}">
                  <a16:creationId xmlns:a16="http://schemas.microsoft.com/office/drawing/2014/main" id="{7BC05B4F-D428-4918-86BF-911C23C6B6CD}"/>
                </a:ext>
              </a:extLst>
            </p:cNvPr>
            <p:cNvSpPr/>
            <p:nvPr/>
          </p:nvSpPr>
          <p:spPr>
            <a:xfrm>
              <a:off x="1789918" y="3992546"/>
              <a:ext cx="25514" cy="0"/>
            </a:xfrm>
            <a:custGeom>
              <a:avLst/>
              <a:gdLst/>
              <a:ahLst/>
              <a:cxnLst/>
              <a:rect l="l" t="t" r="r" b="b"/>
              <a:pathLst>
                <a:path w="66675">
                  <a:moveTo>
                    <a:pt x="66675" y="0"/>
                  </a:moveTo>
                  <a:lnTo>
                    <a:pt x="0" y="0"/>
                  </a:lnTo>
                </a:path>
              </a:pathLst>
            </a:custGeom>
            <a:ln w="9525">
              <a:solidFill>
                <a:srgbClr val="000000"/>
              </a:solidFill>
            </a:ln>
          </p:spPr>
          <p:txBody>
            <a:bodyPr wrap="square" lIns="0" tIns="0" rIns="0" bIns="0" rtlCol="0"/>
            <a:lstStyle/>
            <a:p>
              <a:endParaRPr/>
            </a:p>
          </p:txBody>
        </p:sp>
        <p:sp>
          <p:nvSpPr>
            <p:cNvPr id="111" name="object 60">
              <a:extLst>
                <a:ext uri="{FF2B5EF4-FFF2-40B4-BE49-F238E27FC236}">
                  <a16:creationId xmlns:a16="http://schemas.microsoft.com/office/drawing/2014/main" id="{2B902450-1C0F-4A8E-8A08-ADAAB4F2E895}"/>
                </a:ext>
              </a:extLst>
            </p:cNvPr>
            <p:cNvSpPr/>
            <p:nvPr/>
          </p:nvSpPr>
          <p:spPr>
            <a:xfrm>
              <a:off x="1789918" y="3948807"/>
              <a:ext cx="25514" cy="0"/>
            </a:xfrm>
            <a:custGeom>
              <a:avLst/>
              <a:gdLst/>
              <a:ahLst/>
              <a:cxnLst/>
              <a:rect l="l" t="t" r="r" b="b"/>
              <a:pathLst>
                <a:path w="66675">
                  <a:moveTo>
                    <a:pt x="66675" y="0"/>
                  </a:moveTo>
                  <a:lnTo>
                    <a:pt x="0" y="0"/>
                  </a:lnTo>
                </a:path>
              </a:pathLst>
            </a:custGeom>
            <a:ln w="9525">
              <a:solidFill>
                <a:srgbClr val="000000"/>
              </a:solidFill>
            </a:ln>
          </p:spPr>
          <p:txBody>
            <a:bodyPr wrap="square" lIns="0" tIns="0" rIns="0" bIns="0" rtlCol="0"/>
            <a:lstStyle/>
            <a:p>
              <a:endParaRPr/>
            </a:p>
          </p:txBody>
        </p:sp>
        <p:sp>
          <p:nvSpPr>
            <p:cNvPr id="112" name="object 61">
              <a:extLst>
                <a:ext uri="{FF2B5EF4-FFF2-40B4-BE49-F238E27FC236}">
                  <a16:creationId xmlns:a16="http://schemas.microsoft.com/office/drawing/2014/main" id="{54ACC86C-868E-4B70-8BFB-79AE53650135}"/>
                </a:ext>
              </a:extLst>
            </p:cNvPr>
            <p:cNvSpPr/>
            <p:nvPr/>
          </p:nvSpPr>
          <p:spPr>
            <a:xfrm>
              <a:off x="1789918" y="3905069"/>
              <a:ext cx="25514" cy="0"/>
            </a:xfrm>
            <a:custGeom>
              <a:avLst/>
              <a:gdLst/>
              <a:ahLst/>
              <a:cxnLst/>
              <a:rect l="l" t="t" r="r" b="b"/>
              <a:pathLst>
                <a:path w="66675">
                  <a:moveTo>
                    <a:pt x="66675" y="0"/>
                  </a:moveTo>
                  <a:lnTo>
                    <a:pt x="0" y="0"/>
                  </a:lnTo>
                </a:path>
              </a:pathLst>
            </a:custGeom>
            <a:ln w="9525">
              <a:solidFill>
                <a:srgbClr val="000000"/>
              </a:solidFill>
            </a:ln>
          </p:spPr>
          <p:txBody>
            <a:bodyPr wrap="square" lIns="0" tIns="0" rIns="0" bIns="0" rtlCol="0"/>
            <a:lstStyle/>
            <a:p>
              <a:endParaRPr/>
            </a:p>
          </p:txBody>
        </p:sp>
        <p:sp>
          <p:nvSpPr>
            <p:cNvPr id="113" name="object 62">
              <a:extLst>
                <a:ext uri="{FF2B5EF4-FFF2-40B4-BE49-F238E27FC236}">
                  <a16:creationId xmlns:a16="http://schemas.microsoft.com/office/drawing/2014/main" id="{9F149D29-516B-4290-935F-6A80C315053F}"/>
                </a:ext>
              </a:extLst>
            </p:cNvPr>
            <p:cNvSpPr/>
            <p:nvPr/>
          </p:nvSpPr>
          <p:spPr>
            <a:xfrm>
              <a:off x="1789918" y="3860116"/>
              <a:ext cx="25514" cy="0"/>
            </a:xfrm>
            <a:custGeom>
              <a:avLst/>
              <a:gdLst/>
              <a:ahLst/>
              <a:cxnLst/>
              <a:rect l="l" t="t" r="r" b="b"/>
              <a:pathLst>
                <a:path w="66675">
                  <a:moveTo>
                    <a:pt x="66675" y="0"/>
                  </a:moveTo>
                  <a:lnTo>
                    <a:pt x="0" y="0"/>
                  </a:lnTo>
                </a:path>
              </a:pathLst>
            </a:custGeom>
            <a:ln w="9525">
              <a:solidFill>
                <a:srgbClr val="000000"/>
              </a:solidFill>
            </a:ln>
          </p:spPr>
          <p:txBody>
            <a:bodyPr wrap="square" lIns="0" tIns="0" rIns="0" bIns="0" rtlCol="0"/>
            <a:lstStyle/>
            <a:p>
              <a:endParaRPr/>
            </a:p>
          </p:txBody>
        </p:sp>
        <p:sp>
          <p:nvSpPr>
            <p:cNvPr id="114" name="object 63">
              <a:extLst>
                <a:ext uri="{FF2B5EF4-FFF2-40B4-BE49-F238E27FC236}">
                  <a16:creationId xmlns:a16="http://schemas.microsoft.com/office/drawing/2014/main" id="{E0C32C35-4C89-4AD7-88CB-FC3601BEA904}"/>
                </a:ext>
              </a:extLst>
            </p:cNvPr>
            <p:cNvSpPr/>
            <p:nvPr/>
          </p:nvSpPr>
          <p:spPr>
            <a:xfrm>
              <a:off x="1789918" y="3816378"/>
              <a:ext cx="51028" cy="0"/>
            </a:xfrm>
            <a:custGeom>
              <a:avLst/>
              <a:gdLst/>
              <a:ahLst/>
              <a:cxnLst/>
              <a:rect l="l" t="t" r="r" b="b"/>
              <a:pathLst>
                <a:path w="133350">
                  <a:moveTo>
                    <a:pt x="133350" y="0"/>
                  </a:moveTo>
                  <a:lnTo>
                    <a:pt x="0" y="0"/>
                  </a:lnTo>
                </a:path>
              </a:pathLst>
            </a:custGeom>
            <a:ln w="9525">
              <a:solidFill>
                <a:srgbClr val="000000"/>
              </a:solidFill>
            </a:ln>
          </p:spPr>
          <p:txBody>
            <a:bodyPr wrap="square" lIns="0" tIns="0" rIns="0" bIns="0" rtlCol="0"/>
            <a:lstStyle/>
            <a:p>
              <a:endParaRPr/>
            </a:p>
          </p:txBody>
        </p:sp>
        <p:sp>
          <p:nvSpPr>
            <p:cNvPr id="115" name="object 64">
              <a:extLst>
                <a:ext uri="{FF2B5EF4-FFF2-40B4-BE49-F238E27FC236}">
                  <a16:creationId xmlns:a16="http://schemas.microsoft.com/office/drawing/2014/main" id="{73ED5274-96E1-4F40-9C0A-062D31A0D108}"/>
                </a:ext>
              </a:extLst>
            </p:cNvPr>
            <p:cNvSpPr/>
            <p:nvPr/>
          </p:nvSpPr>
          <p:spPr>
            <a:xfrm>
              <a:off x="1789918" y="3771425"/>
              <a:ext cx="25514" cy="0"/>
            </a:xfrm>
            <a:custGeom>
              <a:avLst/>
              <a:gdLst/>
              <a:ahLst/>
              <a:cxnLst/>
              <a:rect l="l" t="t" r="r" b="b"/>
              <a:pathLst>
                <a:path w="66675">
                  <a:moveTo>
                    <a:pt x="66675" y="0"/>
                  </a:moveTo>
                  <a:lnTo>
                    <a:pt x="0" y="0"/>
                  </a:lnTo>
                </a:path>
              </a:pathLst>
            </a:custGeom>
            <a:ln w="9525">
              <a:solidFill>
                <a:srgbClr val="000000"/>
              </a:solidFill>
            </a:ln>
          </p:spPr>
          <p:txBody>
            <a:bodyPr wrap="square" lIns="0" tIns="0" rIns="0" bIns="0" rtlCol="0"/>
            <a:lstStyle/>
            <a:p>
              <a:endParaRPr/>
            </a:p>
          </p:txBody>
        </p:sp>
        <p:sp>
          <p:nvSpPr>
            <p:cNvPr id="116" name="object 65">
              <a:extLst>
                <a:ext uri="{FF2B5EF4-FFF2-40B4-BE49-F238E27FC236}">
                  <a16:creationId xmlns:a16="http://schemas.microsoft.com/office/drawing/2014/main" id="{A14797E2-B43B-4473-9BC6-9C9CFBC8DE35}"/>
                </a:ext>
              </a:extLst>
            </p:cNvPr>
            <p:cNvSpPr/>
            <p:nvPr/>
          </p:nvSpPr>
          <p:spPr>
            <a:xfrm>
              <a:off x="1789918" y="3727687"/>
              <a:ext cx="25514" cy="0"/>
            </a:xfrm>
            <a:custGeom>
              <a:avLst/>
              <a:gdLst/>
              <a:ahLst/>
              <a:cxnLst/>
              <a:rect l="l" t="t" r="r" b="b"/>
              <a:pathLst>
                <a:path w="66675">
                  <a:moveTo>
                    <a:pt x="66675" y="0"/>
                  </a:moveTo>
                  <a:lnTo>
                    <a:pt x="0" y="0"/>
                  </a:lnTo>
                </a:path>
              </a:pathLst>
            </a:custGeom>
            <a:ln w="9525">
              <a:solidFill>
                <a:srgbClr val="000000"/>
              </a:solidFill>
            </a:ln>
          </p:spPr>
          <p:txBody>
            <a:bodyPr wrap="square" lIns="0" tIns="0" rIns="0" bIns="0" rtlCol="0"/>
            <a:lstStyle/>
            <a:p>
              <a:endParaRPr/>
            </a:p>
          </p:txBody>
        </p:sp>
        <p:sp>
          <p:nvSpPr>
            <p:cNvPr id="117" name="object 66">
              <a:extLst>
                <a:ext uri="{FF2B5EF4-FFF2-40B4-BE49-F238E27FC236}">
                  <a16:creationId xmlns:a16="http://schemas.microsoft.com/office/drawing/2014/main" id="{6D79E396-095A-4949-ACF1-7CDA9DC33098}"/>
                </a:ext>
              </a:extLst>
            </p:cNvPr>
            <p:cNvSpPr/>
            <p:nvPr/>
          </p:nvSpPr>
          <p:spPr>
            <a:xfrm>
              <a:off x="1789918" y="3682734"/>
              <a:ext cx="25514" cy="0"/>
            </a:xfrm>
            <a:custGeom>
              <a:avLst/>
              <a:gdLst/>
              <a:ahLst/>
              <a:cxnLst/>
              <a:rect l="l" t="t" r="r" b="b"/>
              <a:pathLst>
                <a:path w="66675">
                  <a:moveTo>
                    <a:pt x="66675" y="0"/>
                  </a:moveTo>
                  <a:lnTo>
                    <a:pt x="0" y="0"/>
                  </a:lnTo>
                </a:path>
              </a:pathLst>
            </a:custGeom>
            <a:ln w="9525">
              <a:solidFill>
                <a:srgbClr val="000000"/>
              </a:solidFill>
            </a:ln>
          </p:spPr>
          <p:txBody>
            <a:bodyPr wrap="square" lIns="0" tIns="0" rIns="0" bIns="0" rtlCol="0"/>
            <a:lstStyle/>
            <a:p>
              <a:endParaRPr/>
            </a:p>
          </p:txBody>
        </p:sp>
        <p:sp>
          <p:nvSpPr>
            <p:cNvPr id="118" name="object 67">
              <a:extLst>
                <a:ext uri="{FF2B5EF4-FFF2-40B4-BE49-F238E27FC236}">
                  <a16:creationId xmlns:a16="http://schemas.microsoft.com/office/drawing/2014/main" id="{8529EDF9-B435-4B83-9EEE-FB4FAD6E617B}"/>
                </a:ext>
              </a:extLst>
            </p:cNvPr>
            <p:cNvSpPr/>
            <p:nvPr/>
          </p:nvSpPr>
          <p:spPr>
            <a:xfrm>
              <a:off x="1789918" y="3638995"/>
              <a:ext cx="25514" cy="0"/>
            </a:xfrm>
            <a:custGeom>
              <a:avLst/>
              <a:gdLst/>
              <a:ahLst/>
              <a:cxnLst/>
              <a:rect l="l" t="t" r="r" b="b"/>
              <a:pathLst>
                <a:path w="66675">
                  <a:moveTo>
                    <a:pt x="66675" y="0"/>
                  </a:moveTo>
                  <a:lnTo>
                    <a:pt x="0" y="0"/>
                  </a:lnTo>
                </a:path>
              </a:pathLst>
            </a:custGeom>
            <a:ln w="9525">
              <a:solidFill>
                <a:srgbClr val="000000"/>
              </a:solidFill>
            </a:ln>
          </p:spPr>
          <p:txBody>
            <a:bodyPr wrap="square" lIns="0" tIns="0" rIns="0" bIns="0" rtlCol="0"/>
            <a:lstStyle/>
            <a:p>
              <a:endParaRPr/>
            </a:p>
          </p:txBody>
        </p:sp>
        <p:sp>
          <p:nvSpPr>
            <p:cNvPr id="119" name="object 68">
              <a:extLst>
                <a:ext uri="{FF2B5EF4-FFF2-40B4-BE49-F238E27FC236}">
                  <a16:creationId xmlns:a16="http://schemas.microsoft.com/office/drawing/2014/main" id="{B99A4EA9-8272-467A-86B1-C4C36237C263}"/>
                </a:ext>
              </a:extLst>
            </p:cNvPr>
            <p:cNvSpPr/>
            <p:nvPr/>
          </p:nvSpPr>
          <p:spPr>
            <a:xfrm>
              <a:off x="1789918" y="3595257"/>
              <a:ext cx="51028" cy="0"/>
            </a:xfrm>
            <a:custGeom>
              <a:avLst/>
              <a:gdLst/>
              <a:ahLst/>
              <a:cxnLst/>
              <a:rect l="l" t="t" r="r" b="b"/>
              <a:pathLst>
                <a:path w="133350">
                  <a:moveTo>
                    <a:pt x="133350" y="0"/>
                  </a:moveTo>
                  <a:lnTo>
                    <a:pt x="0" y="0"/>
                  </a:lnTo>
                </a:path>
              </a:pathLst>
            </a:custGeom>
            <a:ln w="9525">
              <a:solidFill>
                <a:srgbClr val="000000"/>
              </a:solidFill>
            </a:ln>
          </p:spPr>
          <p:txBody>
            <a:bodyPr wrap="square" lIns="0" tIns="0" rIns="0" bIns="0" rtlCol="0"/>
            <a:lstStyle/>
            <a:p>
              <a:endParaRPr/>
            </a:p>
          </p:txBody>
        </p:sp>
        <p:sp>
          <p:nvSpPr>
            <p:cNvPr id="120" name="object 69">
              <a:extLst>
                <a:ext uri="{FF2B5EF4-FFF2-40B4-BE49-F238E27FC236}">
                  <a16:creationId xmlns:a16="http://schemas.microsoft.com/office/drawing/2014/main" id="{B30D310D-984F-4577-9FF9-26D18E45FAA7}"/>
                </a:ext>
              </a:extLst>
            </p:cNvPr>
            <p:cNvSpPr/>
            <p:nvPr/>
          </p:nvSpPr>
          <p:spPr>
            <a:xfrm>
              <a:off x="1789918" y="3550304"/>
              <a:ext cx="25514" cy="0"/>
            </a:xfrm>
            <a:custGeom>
              <a:avLst/>
              <a:gdLst/>
              <a:ahLst/>
              <a:cxnLst/>
              <a:rect l="l" t="t" r="r" b="b"/>
              <a:pathLst>
                <a:path w="66675">
                  <a:moveTo>
                    <a:pt x="66675" y="0"/>
                  </a:moveTo>
                  <a:lnTo>
                    <a:pt x="0" y="0"/>
                  </a:lnTo>
                </a:path>
              </a:pathLst>
            </a:custGeom>
            <a:ln w="9525">
              <a:solidFill>
                <a:srgbClr val="000000"/>
              </a:solidFill>
            </a:ln>
          </p:spPr>
          <p:txBody>
            <a:bodyPr wrap="square" lIns="0" tIns="0" rIns="0" bIns="0" rtlCol="0"/>
            <a:lstStyle/>
            <a:p>
              <a:endParaRPr/>
            </a:p>
          </p:txBody>
        </p:sp>
        <p:sp>
          <p:nvSpPr>
            <p:cNvPr id="121" name="object 70">
              <a:extLst>
                <a:ext uri="{FF2B5EF4-FFF2-40B4-BE49-F238E27FC236}">
                  <a16:creationId xmlns:a16="http://schemas.microsoft.com/office/drawing/2014/main" id="{B3DA55B7-953E-4B7D-8DD5-D7C5348E3944}"/>
                </a:ext>
              </a:extLst>
            </p:cNvPr>
            <p:cNvSpPr/>
            <p:nvPr/>
          </p:nvSpPr>
          <p:spPr>
            <a:xfrm>
              <a:off x="1789918" y="3506566"/>
              <a:ext cx="25514" cy="0"/>
            </a:xfrm>
            <a:custGeom>
              <a:avLst/>
              <a:gdLst/>
              <a:ahLst/>
              <a:cxnLst/>
              <a:rect l="l" t="t" r="r" b="b"/>
              <a:pathLst>
                <a:path w="66675">
                  <a:moveTo>
                    <a:pt x="66675" y="0"/>
                  </a:moveTo>
                  <a:lnTo>
                    <a:pt x="0" y="0"/>
                  </a:lnTo>
                </a:path>
              </a:pathLst>
            </a:custGeom>
            <a:ln w="9525">
              <a:solidFill>
                <a:srgbClr val="000000"/>
              </a:solidFill>
            </a:ln>
          </p:spPr>
          <p:txBody>
            <a:bodyPr wrap="square" lIns="0" tIns="0" rIns="0" bIns="0" rtlCol="0"/>
            <a:lstStyle/>
            <a:p>
              <a:endParaRPr/>
            </a:p>
          </p:txBody>
        </p:sp>
        <p:sp>
          <p:nvSpPr>
            <p:cNvPr id="122" name="object 71">
              <a:extLst>
                <a:ext uri="{FF2B5EF4-FFF2-40B4-BE49-F238E27FC236}">
                  <a16:creationId xmlns:a16="http://schemas.microsoft.com/office/drawing/2014/main" id="{A01AAD59-1D51-45AF-BED7-E6507451D6AC}"/>
                </a:ext>
              </a:extLst>
            </p:cNvPr>
            <p:cNvSpPr/>
            <p:nvPr/>
          </p:nvSpPr>
          <p:spPr>
            <a:xfrm>
              <a:off x="1789918" y="3461613"/>
              <a:ext cx="25514" cy="0"/>
            </a:xfrm>
            <a:custGeom>
              <a:avLst/>
              <a:gdLst/>
              <a:ahLst/>
              <a:cxnLst/>
              <a:rect l="l" t="t" r="r" b="b"/>
              <a:pathLst>
                <a:path w="66675">
                  <a:moveTo>
                    <a:pt x="66675" y="0"/>
                  </a:moveTo>
                  <a:lnTo>
                    <a:pt x="0" y="0"/>
                  </a:lnTo>
                </a:path>
              </a:pathLst>
            </a:custGeom>
            <a:ln w="9525">
              <a:solidFill>
                <a:srgbClr val="000000"/>
              </a:solidFill>
            </a:ln>
          </p:spPr>
          <p:txBody>
            <a:bodyPr wrap="square" lIns="0" tIns="0" rIns="0" bIns="0" rtlCol="0"/>
            <a:lstStyle/>
            <a:p>
              <a:endParaRPr/>
            </a:p>
          </p:txBody>
        </p:sp>
        <p:sp>
          <p:nvSpPr>
            <p:cNvPr id="123" name="object 72">
              <a:extLst>
                <a:ext uri="{FF2B5EF4-FFF2-40B4-BE49-F238E27FC236}">
                  <a16:creationId xmlns:a16="http://schemas.microsoft.com/office/drawing/2014/main" id="{CE9DD086-DB4C-42A8-8483-3C27D7BAA75B}"/>
                </a:ext>
              </a:extLst>
            </p:cNvPr>
            <p:cNvSpPr/>
            <p:nvPr/>
          </p:nvSpPr>
          <p:spPr>
            <a:xfrm>
              <a:off x="1789918" y="3417875"/>
              <a:ext cx="25514" cy="0"/>
            </a:xfrm>
            <a:custGeom>
              <a:avLst/>
              <a:gdLst/>
              <a:ahLst/>
              <a:cxnLst/>
              <a:rect l="l" t="t" r="r" b="b"/>
              <a:pathLst>
                <a:path w="66675">
                  <a:moveTo>
                    <a:pt x="66675" y="0"/>
                  </a:moveTo>
                  <a:lnTo>
                    <a:pt x="0" y="0"/>
                  </a:lnTo>
                </a:path>
              </a:pathLst>
            </a:custGeom>
            <a:ln w="9525">
              <a:solidFill>
                <a:srgbClr val="000000"/>
              </a:solidFill>
            </a:ln>
          </p:spPr>
          <p:txBody>
            <a:bodyPr wrap="square" lIns="0" tIns="0" rIns="0" bIns="0" rtlCol="0"/>
            <a:lstStyle/>
            <a:p>
              <a:endParaRPr/>
            </a:p>
          </p:txBody>
        </p:sp>
        <p:sp>
          <p:nvSpPr>
            <p:cNvPr id="124" name="object 73">
              <a:extLst>
                <a:ext uri="{FF2B5EF4-FFF2-40B4-BE49-F238E27FC236}">
                  <a16:creationId xmlns:a16="http://schemas.microsoft.com/office/drawing/2014/main" id="{01C6B739-D001-45BA-AFE5-A9F75743DB0D}"/>
                </a:ext>
              </a:extLst>
            </p:cNvPr>
            <p:cNvSpPr/>
            <p:nvPr/>
          </p:nvSpPr>
          <p:spPr>
            <a:xfrm>
              <a:off x="1789918" y="3374137"/>
              <a:ext cx="51028" cy="0"/>
            </a:xfrm>
            <a:custGeom>
              <a:avLst/>
              <a:gdLst/>
              <a:ahLst/>
              <a:cxnLst/>
              <a:rect l="l" t="t" r="r" b="b"/>
              <a:pathLst>
                <a:path w="133350">
                  <a:moveTo>
                    <a:pt x="133350" y="0"/>
                  </a:moveTo>
                  <a:lnTo>
                    <a:pt x="0" y="0"/>
                  </a:lnTo>
                </a:path>
              </a:pathLst>
            </a:custGeom>
            <a:ln w="9525">
              <a:solidFill>
                <a:srgbClr val="000000"/>
              </a:solidFill>
            </a:ln>
          </p:spPr>
          <p:txBody>
            <a:bodyPr wrap="square" lIns="0" tIns="0" rIns="0" bIns="0" rtlCol="0"/>
            <a:lstStyle/>
            <a:p>
              <a:endParaRPr/>
            </a:p>
          </p:txBody>
        </p:sp>
        <p:sp>
          <p:nvSpPr>
            <p:cNvPr id="125" name="object 74">
              <a:extLst>
                <a:ext uri="{FF2B5EF4-FFF2-40B4-BE49-F238E27FC236}">
                  <a16:creationId xmlns:a16="http://schemas.microsoft.com/office/drawing/2014/main" id="{6A565821-AA5E-4423-834B-4CC792CB1E88}"/>
                </a:ext>
              </a:extLst>
            </p:cNvPr>
            <p:cNvSpPr/>
            <p:nvPr/>
          </p:nvSpPr>
          <p:spPr>
            <a:xfrm>
              <a:off x="1789918" y="3329184"/>
              <a:ext cx="25514" cy="0"/>
            </a:xfrm>
            <a:custGeom>
              <a:avLst/>
              <a:gdLst/>
              <a:ahLst/>
              <a:cxnLst/>
              <a:rect l="l" t="t" r="r" b="b"/>
              <a:pathLst>
                <a:path w="66675">
                  <a:moveTo>
                    <a:pt x="66675" y="0"/>
                  </a:moveTo>
                  <a:lnTo>
                    <a:pt x="0" y="0"/>
                  </a:lnTo>
                </a:path>
              </a:pathLst>
            </a:custGeom>
            <a:ln w="9525">
              <a:solidFill>
                <a:srgbClr val="000000"/>
              </a:solidFill>
            </a:ln>
          </p:spPr>
          <p:txBody>
            <a:bodyPr wrap="square" lIns="0" tIns="0" rIns="0" bIns="0" rtlCol="0"/>
            <a:lstStyle/>
            <a:p>
              <a:endParaRPr/>
            </a:p>
          </p:txBody>
        </p:sp>
        <p:sp>
          <p:nvSpPr>
            <p:cNvPr id="126" name="object 75">
              <a:extLst>
                <a:ext uri="{FF2B5EF4-FFF2-40B4-BE49-F238E27FC236}">
                  <a16:creationId xmlns:a16="http://schemas.microsoft.com/office/drawing/2014/main" id="{AFC06984-BF3C-48B4-97C4-0439C7680785}"/>
                </a:ext>
              </a:extLst>
            </p:cNvPr>
            <p:cNvSpPr/>
            <p:nvPr/>
          </p:nvSpPr>
          <p:spPr>
            <a:xfrm>
              <a:off x="1789918" y="3285445"/>
              <a:ext cx="25514" cy="0"/>
            </a:xfrm>
            <a:custGeom>
              <a:avLst/>
              <a:gdLst/>
              <a:ahLst/>
              <a:cxnLst/>
              <a:rect l="l" t="t" r="r" b="b"/>
              <a:pathLst>
                <a:path w="66675">
                  <a:moveTo>
                    <a:pt x="66675" y="0"/>
                  </a:moveTo>
                  <a:lnTo>
                    <a:pt x="0" y="0"/>
                  </a:lnTo>
                </a:path>
              </a:pathLst>
            </a:custGeom>
            <a:ln w="9525">
              <a:solidFill>
                <a:srgbClr val="000000"/>
              </a:solidFill>
            </a:ln>
          </p:spPr>
          <p:txBody>
            <a:bodyPr wrap="square" lIns="0" tIns="0" rIns="0" bIns="0" rtlCol="0"/>
            <a:lstStyle/>
            <a:p>
              <a:endParaRPr/>
            </a:p>
          </p:txBody>
        </p:sp>
        <p:sp>
          <p:nvSpPr>
            <p:cNvPr id="127" name="object 76">
              <a:extLst>
                <a:ext uri="{FF2B5EF4-FFF2-40B4-BE49-F238E27FC236}">
                  <a16:creationId xmlns:a16="http://schemas.microsoft.com/office/drawing/2014/main" id="{22D48B21-A7AD-449E-99A1-A596CCF24FD2}"/>
                </a:ext>
              </a:extLst>
            </p:cNvPr>
            <p:cNvSpPr/>
            <p:nvPr/>
          </p:nvSpPr>
          <p:spPr>
            <a:xfrm>
              <a:off x="1789918" y="3240492"/>
              <a:ext cx="25514" cy="0"/>
            </a:xfrm>
            <a:custGeom>
              <a:avLst/>
              <a:gdLst/>
              <a:ahLst/>
              <a:cxnLst/>
              <a:rect l="l" t="t" r="r" b="b"/>
              <a:pathLst>
                <a:path w="66675">
                  <a:moveTo>
                    <a:pt x="66675" y="0"/>
                  </a:moveTo>
                  <a:lnTo>
                    <a:pt x="0" y="0"/>
                  </a:lnTo>
                </a:path>
              </a:pathLst>
            </a:custGeom>
            <a:ln w="9525">
              <a:solidFill>
                <a:srgbClr val="000000"/>
              </a:solidFill>
            </a:ln>
          </p:spPr>
          <p:txBody>
            <a:bodyPr wrap="square" lIns="0" tIns="0" rIns="0" bIns="0" rtlCol="0"/>
            <a:lstStyle/>
            <a:p>
              <a:endParaRPr/>
            </a:p>
          </p:txBody>
        </p:sp>
        <p:sp>
          <p:nvSpPr>
            <p:cNvPr id="128" name="object 77">
              <a:extLst>
                <a:ext uri="{FF2B5EF4-FFF2-40B4-BE49-F238E27FC236}">
                  <a16:creationId xmlns:a16="http://schemas.microsoft.com/office/drawing/2014/main" id="{29465F91-F27E-4422-A42B-7731C9A2BC78}"/>
                </a:ext>
              </a:extLst>
            </p:cNvPr>
            <p:cNvSpPr txBox="1"/>
            <p:nvPr/>
          </p:nvSpPr>
          <p:spPr>
            <a:xfrm>
              <a:off x="1648752" y="5046867"/>
              <a:ext cx="59046" cy="82442"/>
            </a:xfrm>
            <a:prstGeom prst="rect">
              <a:avLst/>
            </a:prstGeom>
          </p:spPr>
          <p:txBody>
            <a:bodyPr vert="horz" wrap="square" lIns="0" tIns="0" rIns="0" bIns="0" rtlCol="0">
              <a:spAutoFit/>
            </a:bodyPr>
            <a:lstStyle/>
            <a:p>
              <a:pPr marL="12700">
                <a:lnSpc>
                  <a:spcPct val="100000"/>
                </a:lnSpc>
              </a:pPr>
              <a:r>
                <a:rPr sz="1400" spc="25" dirty="0">
                  <a:latin typeface="Times New Roman" panose="02020603050405020304" pitchFamily="18" charset="0"/>
                  <a:cs typeface="Times New Roman" panose="02020603050405020304" pitchFamily="18" charset="0"/>
                </a:rPr>
                <a:t>0</a:t>
              </a:r>
              <a:endParaRPr sz="1400" dirty="0">
                <a:latin typeface="Times New Roman" panose="02020603050405020304" pitchFamily="18" charset="0"/>
                <a:cs typeface="Times New Roman" panose="02020603050405020304" pitchFamily="18" charset="0"/>
              </a:endParaRPr>
            </a:p>
          </p:txBody>
        </p:sp>
        <p:sp>
          <p:nvSpPr>
            <p:cNvPr id="129" name="object 82">
              <a:extLst>
                <a:ext uri="{FF2B5EF4-FFF2-40B4-BE49-F238E27FC236}">
                  <a16:creationId xmlns:a16="http://schemas.microsoft.com/office/drawing/2014/main" id="{9EA4EBBA-D3F8-4978-88BD-4AD129A32CF1}"/>
                </a:ext>
              </a:extLst>
            </p:cNvPr>
            <p:cNvSpPr txBox="1"/>
            <p:nvPr/>
          </p:nvSpPr>
          <p:spPr>
            <a:xfrm>
              <a:off x="1648752" y="3276600"/>
              <a:ext cx="59046" cy="82442"/>
            </a:xfrm>
            <a:prstGeom prst="rect">
              <a:avLst/>
            </a:prstGeom>
          </p:spPr>
          <p:txBody>
            <a:bodyPr vert="horz" wrap="square" lIns="0" tIns="0" rIns="0" bIns="0" rtlCol="0">
              <a:spAutoFit/>
            </a:bodyPr>
            <a:lstStyle/>
            <a:p>
              <a:pPr marL="12700">
                <a:lnSpc>
                  <a:spcPct val="100000"/>
                </a:lnSpc>
              </a:pPr>
              <a:r>
                <a:rPr sz="1400" spc="25" dirty="0">
                  <a:latin typeface="Times New Roman" panose="02020603050405020304" pitchFamily="18" charset="0"/>
                  <a:cs typeface="Times New Roman" panose="02020603050405020304" pitchFamily="18" charset="0"/>
                </a:rPr>
                <a:t>4</a:t>
              </a:r>
              <a:endParaRPr sz="1400" dirty="0">
                <a:latin typeface="Times New Roman" panose="02020603050405020304" pitchFamily="18" charset="0"/>
                <a:cs typeface="Times New Roman" panose="02020603050405020304" pitchFamily="18" charset="0"/>
              </a:endParaRPr>
            </a:p>
          </p:txBody>
        </p:sp>
        <p:sp>
          <p:nvSpPr>
            <p:cNvPr id="130" name="object 83">
              <a:extLst>
                <a:ext uri="{FF2B5EF4-FFF2-40B4-BE49-F238E27FC236}">
                  <a16:creationId xmlns:a16="http://schemas.microsoft.com/office/drawing/2014/main" id="{4CCF9884-EACE-4403-BFA2-8EE25E2C34C4}"/>
                </a:ext>
              </a:extLst>
            </p:cNvPr>
            <p:cNvSpPr/>
            <p:nvPr/>
          </p:nvSpPr>
          <p:spPr>
            <a:xfrm>
              <a:off x="4654766" y="3200399"/>
              <a:ext cx="0" cy="1942703"/>
            </a:xfrm>
            <a:custGeom>
              <a:avLst/>
              <a:gdLst/>
              <a:ahLst/>
              <a:cxnLst/>
              <a:rect l="l" t="t" r="r" b="b"/>
              <a:pathLst>
                <a:path h="5076825">
                  <a:moveTo>
                    <a:pt x="0" y="5076825"/>
                  </a:moveTo>
                  <a:lnTo>
                    <a:pt x="0" y="0"/>
                  </a:lnTo>
                </a:path>
              </a:pathLst>
            </a:custGeom>
            <a:ln w="9525">
              <a:solidFill>
                <a:srgbClr val="000000"/>
              </a:solidFill>
            </a:ln>
          </p:spPr>
          <p:txBody>
            <a:bodyPr wrap="square" lIns="0" tIns="0" rIns="0" bIns="0" rtlCol="0"/>
            <a:lstStyle/>
            <a:p>
              <a:endParaRPr/>
            </a:p>
          </p:txBody>
        </p:sp>
        <p:sp>
          <p:nvSpPr>
            <p:cNvPr id="131" name="object 84">
              <a:extLst>
                <a:ext uri="{FF2B5EF4-FFF2-40B4-BE49-F238E27FC236}">
                  <a16:creationId xmlns:a16="http://schemas.microsoft.com/office/drawing/2014/main" id="{B9BF57CD-572A-41EE-A38C-92C473C3D7E6}"/>
                </a:ext>
              </a:extLst>
            </p:cNvPr>
            <p:cNvSpPr/>
            <p:nvPr/>
          </p:nvSpPr>
          <p:spPr>
            <a:xfrm>
              <a:off x="4629252" y="5099364"/>
              <a:ext cx="25514" cy="0"/>
            </a:xfrm>
            <a:custGeom>
              <a:avLst/>
              <a:gdLst/>
              <a:ahLst/>
              <a:cxnLst/>
              <a:rect l="l" t="t" r="r" b="b"/>
              <a:pathLst>
                <a:path w="66675">
                  <a:moveTo>
                    <a:pt x="0" y="0"/>
                  </a:moveTo>
                  <a:lnTo>
                    <a:pt x="66675" y="0"/>
                  </a:lnTo>
                </a:path>
              </a:pathLst>
            </a:custGeom>
            <a:ln w="9525">
              <a:solidFill>
                <a:srgbClr val="000000"/>
              </a:solidFill>
            </a:ln>
          </p:spPr>
          <p:txBody>
            <a:bodyPr wrap="square" lIns="0" tIns="0" rIns="0" bIns="0" rtlCol="0"/>
            <a:lstStyle/>
            <a:p>
              <a:endParaRPr/>
            </a:p>
          </p:txBody>
        </p:sp>
        <p:sp>
          <p:nvSpPr>
            <p:cNvPr id="132" name="object 85">
              <a:extLst>
                <a:ext uri="{FF2B5EF4-FFF2-40B4-BE49-F238E27FC236}">
                  <a16:creationId xmlns:a16="http://schemas.microsoft.com/office/drawing/2014/main" id="{20C02A1B-4AC8-4018-B84A-0D4FE162F8F9}"/>
                </a:ext>
              </a:extLst>
            </p:cNvPr>
            <p:cNvSpPr/>
            <p:nvPr/>
          </p:nvSpPr>
          <p:spPr>
            <a:xfrm>
              <a:off x="4629252" y="5054411"/>
              <a:ext cx="25514" cy="0"/>
            </a:xfrm>
            <a:custGeom>
              <a:avLst/>
              <a:gdLst/>
              <a:ahLst/>
              <a:cxnLst/>
              <a:rect l="l" t="t" r="r" b="b"/>
              <a:pathLst>
                <a:path w="66675">
                  <a:moveTo>
                    <a:pt x="0" y="0"/>
                  </a:moveTo>
                  <a:lnTo>
                    <a:pt x="66675" y="0"/>
                  </a:lnTo>
                </a:path>
              </a:pathLst>
            </a:custGeom>
            <a:ln w="9525">
              <a:solidFill>
                <a:srgbClr val="000000"/>
              </a:solidFill>
            </a:ln>
          </p:spPr>
          <p:txBody>
            <a:bodyPr wrap="square" lIns="0" tIns="0" rIns="0" bIns="0" rtlCol="0"/>
            <a:lstStyle/>
            <a:p>
              <a:endParaRPr/>
            </a:p>
          </p:txBody>
        </p:sp>
        <p:sp>
          <p:nvSpPr>
            <p:cNvPr id="133" name="object 86">
              <a:extLst>
                <a:ext uri="{FF2B5EF4-FFF2-40B4-BE49-F238E27FC236}">
                  <a16:creationId xmlns:a16="http://schemas.microsoft.com/office/drawing/2014/main" id="{AA278352-6F83-4970-9516-8A9D9074F5B2}"/>
                </a:ext>
              </a:extLst>
            </p:cNvPr>
            <p:cNvSpPr/>
            <p:nvPr/>
          </p:nvSpPr>
          <p:spPr>
            <a:xfrm>
              <a:off x="4629252" y="5010673"/>
              <a:ext cx="25514" cy="0"/>
            </a:xfrm>
            <a:custGeom>
              <a:avLst/>
              <a:gdLst/>
              <a:ahLst/>
              <a:cxnLst/>
              <a:rect l="l" t="t" r="r" b="b"/>
              <a:pathLst>
                <a:path w="66675">
                  <a:moveTo>
                    <a:pt x="0" y="0"/>
                  </a:moveTo>
                  <a:lnTo>
                    <a:pt x="66675" y="0"/>
                  </a:lnTo>
                </a:path>
              </a:pathLst>
            </a:custGeom>
            <a:ln w="9525">
              <a:solidFill>
                <a:srgbClr val="000000"/>
              </a:solidFill>
            </a:ln>
          </p:spPr>
          <p:txBody>
            <a:bodyPr wrap="square" lIns="0" tIns="0" rIns="0" bIns="0" rtlCol="0"/>
            <a:lstStyle/>
            <a:p>
              <a:endParaRPr/>
            </a:p>
          </p:txBody>
        </p:sp>
        <p:sp>
          <p:nvSpPr>
            <p:cNvPr id="134" name="object 87">
              <a:extLst>
                <a:ext uri="{FF2B5EF4-FFF2-40B4-BE49-F238E27FC236}">
                  <a16:creationId xmlns:a16="http://schemas.microsoft.com/office/drawing/2014/main" id="{332F97A5-0D36-405C-93BF-1FAA81C768BC}"/>
                </a:ext>
              </a:extLst>
            </p:cNvPr>
            <p:cNvSpPr/>
            <p:nvPr/>
          </p:nvSpPr>
          <p:spPr>
            <a:xfrm>
              <a:off x="4629252" y="4965719"/>
              <a:ext cx="25514" cy="0"/>
            </a:xfrm>
            <a:custGeom>
              <a:avLst/>
              <a:gdLst/>
              <a:ahLst/>
              <a:cxnLst/>
              <a:rect l="l" t="t" r="r" b="b"/>
              <a:pathLst>
                <a:path w="66675">
                  <a:moveTo>
                    <a:pt x="0" y="0"/>
                  </a:moveTo>
                  <a:lnTo>
                    <a:pt x="66675" y="0"/>
                  </a:lnTo>
                </a:path>
              </a:pathLst>
            </a:custGeom>
            <a:ln w="9525">
              <a:solidFill>
                <a:srgbClr val="000000"/>
              </a:solidFill>
            </a:ln>
          </p:spPr>
          <p:txBody>
            <a:bodyPr wrap="square" lIns="0" tIns="0" rIns="0" bIns="0" rtlCol="0"/>
            <a:lstStyle/>
            <a:p>
              <a:endParaRPr/>
            </a:p>
          </p:txBody>
        </p:sp>
        <p:sp>
          <p:nvSpPr>
            <p:cNvPr id="135" name="object 88">
              <a:extLst>
                <a:ext uri="{FF2B5EF4-FFF2-40B4-BE49-F238E27FC236}">
                  <a16:creationId xmlns:a16="http://schemas.microsoft.com/office/drawing/2014/main" id="{761458A5-9980-402D-B339-9DF404C6121A}"/>
                </a:ext>
              </a:extLst>
            </p:cNvPr>
            <p:cNvSpPr/>
            <p:nvPr/>
          </p:nvSpPr>
          <p:spPr>
            <a:xfrm>
              <a:off x="4603738" y="4921981"/>
              <a:ext cx="51028" cy="0"/>
            </a:xfrm>
            <a:custGeom>
              <a:avLst/>
              <a:gdLst/>
              <a:ahLst/>
              <a:cxnLst/>
              <a:rect l="l" t="t" r="r" b="b"/>
              <a:pathLst>
                <a:path w="133350">
                  <a:moveTo>
                    <a:pt x="0" y="0"/>
                  </a:moveTo>
                  <a:lnTo>
                    <a:pt x="133350" y="0"/>
                  </a:lnTo>
                </a:path>
              </a:pathLst>
            </a:custGeom>
            <a:ln w="9525">
              <a:solidFill>
                <a:srgbClr val="000000"/>
              </a:solidFill>
            </a:ln>
          </p:spPr>
          <p:txBody>
            <a:bodyPr wrap="square" lIns="0" tIns="0" rIns="0" bIns="0" rtlCol="0"/>
            <a:lstStyle/>
            <a:p>
              <a:endParaRPr/>
            </a:p>
          </p:txBody>
        </p:sp>
        <p:sp>
          <p:nvSpPr>
            <p:cNvPr id="136" name="object 89">
              <a:extLst>
                <a:ext uri="{FF2B5EF4-FFF2-40B4-BE49-F238E27FC236}">
                  <a16:creationId xmlns:a16="http://schemas.microsoft.com/office/drawing/2014/main" id="{644373FC-CF65-4332-91F7-A66DBD585CD8}"/>
                </a:ext>
              </a:extLst>
            </p:cNvPr>
            <p:cNvSpPr/>
            <p:nvPr/>
          </p:nvSpPr>
          <p:spPr>
            <a:xfrm>
              <a:off x="4629252" y="4878243"/>
              <a:ext cx="25514" cy="0"/>
            </a:xfrm>
            <a:custGeom>
              <a:avLst/>
              <a:gdLst/>
              <a:ahLst/>
              <a:cxnLst/>
              <a:rect l="l" t="t" r="r" b="b"/>
              <a:pathLst>
                <a:path w="66675">
                  <a:moveTo>
                    <a:pt x="0" y="0"/>
                  </a:moveTo>
                  <a:lnTo>
                    <a:pt x="66675" y="0"/>
                  </a:lnTo>
                </a:path>
              </a:pathLst>
            </a:custGeom>
            <a:ln w="9525">
              <a:solidFill>
                <a:srgbClr val="000000"/>
              </a:solidFill>
            </a:ln>
          </p:spPr>
          <p:txBody>
            <a:bodyPr wrap="square" lIns="0" tIns="0" rIns="0" bIns="0" rtlCol="0"/>
            <a:lstStyle/>
            <a:p>
              <a:endParaRPr/>
            </a:p>
          </p:txBody>
        </p:sp>
        <p:sp>
          <p:nvSpPr>
            <p:cNvPr id="137" name="object 90">
              <a:extLst>
                <a:ext uri="{FF2B5EF4-FFF2-40B4-BE49-F238E27FC236}">
                  <a16:creationId xmlns:a16="http://schemas.microsoft.com/office/drawing/2014/main" id="{52086208-4415-4386-866D-BE22EFE318A3}"/>
                </a:ext>
              </a:extLst>
            </p:cNvPr>
            <p:cNvSpPr/>
            <p:nvPr/>
          </p:nvSpPr>
          <p:spPr>
            <a:xfrm>
              <a:off x="4629252" y="4833290"/>
              <a:ext cx="25514" cy="0"/>
            </a:xfrm>
            <a:custGeom>
              <a:avLst/>
              <a:gdLst/>
              <a:ahLst/>
              <a:cxnLst/>
              <a:rect l="l" t="t" r="r" b="b"/>
              <a:pathLst>
                <a:path w="66675">
                  <a:moveTo>
                    <a:pt x="0" y="0"/>
                  </a:moveTo>
                  <a:lnTo>
                    <a:pt x="66675" y="0"/>
                  </a:lnTo>
                </a:path>
              </a:pathLst>
            </a:custGeom>
            <a:ln w="9525">
              <a:solidFill>
                <a:srgbClr val="000000"/>
              </a:solidFill>
            </a:ln>
          </p:spPr>
          <p:txBody>
            <a:bodyPr wrap="square" lIns="0" tIns="0" rIns="0" bIns="0" rtlCol="0"/>
            <a:lstStyle/>
            <a:p>
              <a:endParaRPr/>
            </a:p>
          </p:txBody>
        </p:sp>
        <p:sp>
          <p:nvSpPr>
            <p:cNvPr id="138" name="object 91">
              <a:extLst>
                <a:ext uri="{FF2B5EF4-FFF2-40B4-BE49-F238E27FC236}">
                  <a16:creationId xmlns:a16="http://schemas.microsoft.com/office/drawing/2014/main" id="{1E24DC03-EC9E-48E9-A66E-5E9D1BDC1680}"/>
                </a:ext>
              </a:extLst>
            </p:cNvPr>
            <p:cNvSpPr/>
            <p:nvPr/>
          </p:nvSpPr>
          <p:spPr>
            <a:xfrm>
              <a:off x="4629252" y="4789552"/>
              <a:ext cx="25514" cy="0"/>
            </a:xfrm>
            <a:custGeom>
              <a:avLst/>
              <a:gdLst/>
              <a:ahLst/>
              <a:cxnLst/>
              <a:rect l="l" t="t" r="r" b="b"/>
              <a:pathLst>
                <a:path w="66675">
                  <a:moveTo>
                    <a:pt x="0" y="0"/>
                  </a:moveTo>
                  <a:lnTo>
                    <a:pt x="66675" y="0"/>
                  </a:lnTo>
                </a:path>
              </a:pathLst>
            </a:custGeom>
            <a:ln w="9525">
              <a:solidFill>
                <a:srgbClr val="000000"/>
              </a:solidFill>
            </a:ln>
          </p:spPr>
          <p:txBody>
            <a:bodyPr wrap="square" lIns="0" tIns="0" rIns="0" bIns="0" rtlCol="0"/>
            <a:lstStyle/>
            <a:p>
              <a:endParaRPr/>
            </a:p>
          </p:txBody>
        </p:sp>
        <p:sp>
          <p:nvSpPr>
            <p:cNvPr id="139" name="object 92">
              <a:extLst>
                <a:ext uri="{FF2B5EF4-FFF2-40B4-BE49-F238E27FC236}">
                  <a16:creationId xmlns:a16="http://schemas.microsoft.com/office/drawing/2014/main" id="{44A1879C-23C4-4785-A991-CEA671F54BC0}"/>
                </a:ext>
              </a:extLst>
            </p:cNvPr>
            <p:cNvSpPr/>
            <p:nvPr/>
          </p:nvSpPr>
          <p:spPr>
            <a:xfrm>
              <a:off x="4629252" y="4744599"/>
              <a:ext cx="25514" cy="0"/>
            </a:xfrm>
            <a:custGeom>
              <a:avLst/>
              <a:gdLst/>
              <a:ahLst/>
              <a:cxnLst/>
              <a:rect l="l" t="t" r="r" b="b"/>
              <a:pathLst>
                <a:path w="66675">
                  <a:moveTo>
                    <a:pt x="0" y="0"/>
                  </a:moveTo>
                  <a:lnTo>
                    <a:pt x="66675" y="0"/>
                  </a:lnTo>
                </a:path>
              </a:pathLst>
            </a:custGeom>
            <a:ln w="9525">
              <a:solidFill>
                <a:srgbClr val="000000"/>
              </a:solidFill>
            </a:ln>
          </p:spPr>
          <p:txBody>
            <a:bodyPr wrap="square" lIns="0" tIns="0" rIns="0" bIns="0" rtlCol="0"/>
            <a:lstStyle/>
            <a:p>
              <a:endParaRPr/>
            </a:p>
          </p:txBody>
        </p:sp>
        <p:sp>
          <p:nvSpPr>
            <p:cNvPr id="140" name="object 93">
              <a:extLst>
                <a:ext uri="{FF2B5EF4-FFF2-40B4-BE49-F238E27FC236}">
                  <a16:creationId xmlns:a16="http://schemas.microsoft.com/office/drawing/2014/main" id="{CF030087-49FA-4DDF-86A8-0C1DE3D2C0AC}"/>
                </a:ext>
              </a:extLst>
            </p:cNvPr>
            <p:cNvSpPr/>
            <p:nvPr/>
          </p:nvSpPr>
          <p:spPr>
            <a:xfrm>
              <a:off x="4603738" y="4700861"/>
              <a:ext cx="51028" cy="0"/>
            </a:xfrm>
            <a:custGeom>
              <a:avLst/>
              <a:gdLst/>
              <a:ahLst/>
              <a:cxnLst/>
              <a:rect l="l" t="t" r="r" b="b"/>
              <a:pathLst>
                <a:path w="133350">
                  <a:moveTo>
                    <a:pt x="0" y="0"/>
                  </a:moveTo>
                  <a:lnTo>
                    <a:pt x="133350" y="0"/>
                  </a:lnTo>
                </a:path>
              </a:pathLst>
            </a:custGeom>
            <a:ln w="9525">
              <a:solidFill>
                <a:srgbClr val="000000"/>
              </a:solidFill>
            </a:ln>
          </p:spPr>
          <p:txBody>
            <a:bodyPr wrap="square" lIns="0" tIns="0" rIns="0" bIns="0" rtlCol="0"/>
            <a:lstStyle/>
            <a:p>
              <a:endParaRPr/>
            </a:p>
          </p:txBody>
        </p:sp>
        <p:sp>
          <p:nvSpPr>
            <p:cNvPr id="141" name="object 94">
              <a:extLst>
                <a:ext uri="{FF2B5EF4-FFF2-40B4-BE49-F238E27FC236}">
                  <a16:creationId xmlns:a16="http://schemas.microsoft.com/office/drawing/2014/main" id="{37F8C005-390C-4CC4-901C-B79B360E69A6}"/>
                </a:ext>
              </a:extLst>
            </p:cNvPr>
            <p:cNvSpPr/>
            <p:nvPr/>
          </p:nvSpPr>
          <p:spPr>
            <a:xfrm>
              <a:off x="4629252" y="4657122"/>
              <a:ext cx="25514" cy="0"/>
            </a:xfrm>
            <a:custGeom>
              <a:avLst/>
              <a:gdLst/>
              <a:ahLst/>
              <a:cxnLst/>
              <a:rect l="l" t="t" r="r" b="b"/>
              <a:pathLst>
                <a:path w="66675">
                  <a:moveTo>
                    <a:pt x="0" y="0"/>
                  </a:moveTo>
                  <a:lnTo>
                    <a:pt x="66675" y="0"/>
                  </a:lnTo>
                </a:path>
              </a:pathLst>
            </a:custGeom>
            <a:ln w="9525">
              <a:solidFill>
                <a:srgbClr val="000000"/>
              </a:solidFill>
            </a:ln>
          </p:spPr>
          <p:txBody>
            <a:bodyPr wrap="square" lIns="0" tIns="0" rIns="0" bIns="0" rtlCol="0"/>
            <a:lstStyle/>
            <a:p>
              <a:endParaRPr/>
            </a:p>
          </p:txBody>
        </p:sp>
        <p:sp>
          <p:nvSpPr>
            <p:cNvPr id="142" name="object 95">
              <a:extLst>
                <a:ext uri="{FF2B5EF4-FFF2-40B4-BE49-F238E27FC236}">
                  <a16:creationId xmlns:a16="http://schemas.microsoft.com/office/drawing/2014/main" id="{19037FB5-DFCC-4E03-A0C2-367CEBA42894}"/>
                </a:ext>
              </a:extLst>
            </p:cNvPr>
            <p:cNvSpPr/>
            <p:nvPr/>
          </p:nvSpPr>
          <p:spPr>
            <a:xfrm>
              <a:off x="4629252" y="4612169"/>
              <a:ext cx="25514" cy="0"/>
            </a:xfrm>
            <a:custGeom>
              <a:avLst/>
              <a:gdLst/>
              <a:ahLst/>
              <a:cxnLst/>
              <a:rect l="l" t="t" r="r" b="b"/>
              <a:pathLst>
                <a:path w="66675">
                  <a:moveTo>
                    <a:pt x="0" y="0"/>
                  </a:moveTo>
                  <a:lnTo>
                    <a:pt x="66675" y="0"/>
                  </a:lnTo>
                </a:path>
              </a:pathLst>
            </a:custGeom>
            <a:ln w="9525">
              <a:solidFill>
                <a:srgbClr val="000000"/>
              </a:solidFill>
            </a:ln>
          </p:spPr>
          <p:txBody>
            <a:bodyPr wrap="square" lIns="0" tIns="0" rIns="0" bIns="0" rtlCol="0"/>
            <a:lstStyle/>
            <a:p>
              <a:endParaRPr/>
            </a:p>
          </p:txBody>
        </p:sp>
        <p:sp>
          <p:nvSpPr>
            <p:cNvPr id="143" name="object 96">
              <a:extLst>
                <a:ext uri="{FF2B5EF4-FFF2-40B4-BE49-F238E27FC236}">
                  <a16:creationId xmlns:a16="http://schemas.microsoft.com/office/drawing/2014/main" id="{828F5285-A36B-4959-8F37-3EB5AE9EC969}"/>
                </a:ext>
              </a:extLst>
            </p:cNvPr>
            <p:cNvSpPr/>
            <p:nvPr/>
          </p:nvSpPr>
          <p:spPr>
            <a:xfrm>
              <a:off x="4629252" y="4568431"/>
              <a:ext cx="25514" cy="0"/>
            </a:xfrm>
            <a:custGeom>
              <a:avLst/>
              <a:gdLst/>
              <a:ahLst/>
              <a:cxnLst/>
              <a:rect l="l" t="t" r="r" b="b"/>
              <a:pathLst>
                <a:path w="66675">
                  <a:moveTo>
                    <a:pt x="0" y="0"/>
                  </a:moveTo>
                  <a:lnTo>
                    <a:pt x="66675" y="0"/>
                  </a:lnTo>
                </a:path>
              </a:pathLst>
            </a:custGeom>
            <a:ln w="9525">
              <a:solidFill>
                <a:srgbClr val="000000"/>
              </a:solidFill>
            </a:ln>
          </p:spPr>
          <p:txBody>
            <a:bodyPr wrap="square" lIns="0" tIns="0" rIns="0" bIns="0" rtlCol="0"/>
            <a:lstStyle/>
            <a:p>
              <a:endParaRPr/>
            </a:p>
          </p:txBody>
        </p:sp>
        <p:sp>
          <p:nvSpPr>
            <p:cNvPr id="144" name="object 97">
              <a:extLst>
                <a:ext uri="{FF2B5EF4-FFF2-40B4-BE49-F238E27FC236}">
                  <a16:creationId xmlns:a16="http://schemas.microsoft.com/office/drawing/2014/main" id="{C26F3ACC-41AF-4FEF-96EF-41C6DECED4F6}"/>
                </a:ext>
              </a:extLst>
            </p:cNvPr>
            <p:cNvSpPr/>
            <p:nvPr/>
          </p:nvSpPr>
          <p:spPr>
            <a:xfrm>
              <a:off x="4629252" y="4523478"/>
              <a:ext cx="25514" cy="0"/>
            </a:xfrm>
            <a:custGeom>
              <a:avLst/>
              <a:gdLst/>
              <a:ahLst/>
              <a:cxnLst/>
              <a:rect l="l" t="t" r="r" b="b"/>
              <a:pathLst>
                <a:path w="66675">
                  <a:moveTo>
                    <a:pt x="0" y="0"/>
                  </a:moveTo>
                  <a:lnTo>
                    <a:pt x="66675" y="0"/>
                  </a:lnTo>
                </a:path>
              </a:pathLst>
            </a:custGeom>
            <a:ln w="9525">
              <a:solidFill>
                <a:srgbClr val="000000"/>
              </a:solidFill>
            </a:ln>
          </p:spPr>
          <p:txBody>
            <a:bodyPr wrap="square" lIns="0" tIns="0" rIns="0" bIns="0" rtlCol="0"/>
            <a:lstStyle/>
            <a:p>
              <a:endParaRPr/>
            </a:p>
          </p:txBody>
        </p:sp>
        <p:sp>
          <p:nvSpPr>
            <p:cNvPr id="145" name="object 98">
              <a:extLst>
                <a:ext uri="{FF2B5EF4-FFF2-40B4-BE49-F238E27FC236}">
                  <a16:creationId xmlns:a16="http://schemas.microsoft.com/office/drawing/2014/main" id="{EF33DC21-3C2B-40EC-A42C-18269B8F4709}"/>
                </a:ext>
              </a:extLst>
            </p:cNvPr>
            <p:cNvSpPr/>
            <p:nvPr/>
          </p:nvSpPr>
          <p:spPr>
            <a:xfrm>
              <a:off x="4603738" y="4479740"/>
              <a:ext cx="51028" cy="0"/>
            </a:xfrm>
            <a:custGeom>
              <a:avLst/>
              <a:gdLst/>
              <a:ahLst/>
              <a:cxnLst/>
              <a:rect l="l" t="t" r="r" b="b"/>
              <a:pathLst>
                <a:path w="133350">
                  <a:moveTo>
                    <a:pt x="0" y="0"/>
                  </a:moveTo>
                  <a:lnTo>
                    <a:pt x="133350" y="0"/>
                  </a:lnTo>
                </a:path>
              </a:pathLst>
            </a:custGeom>
            <a:ln w="9525">
              <a:solidFill>
                <a:srgbClr val="000000"/>
              </a:solidFill>
            </a:ln>
          </p:spPr>
          <p:txBody>
            <a:bodyPr wrap="square" lIns="0" tIns="0" rIns="0" bIns="0" rtlCol="0"/>
            <a:lstStyle/>
            <a:p>
              <a:endParaRPr/>
            </a:p>
          </p:txBody>
        </p:sp>
        <p:sp>
          <p:nvSpPr>
            <p:cNvPr id="146" name="object 99">
              <a:extLst>
                <a:ext uri="{FF2B5EF4-FFF2-40B4-BE49-F238E27FC236}">
                  <a16:creationId xmlns:a16="http://schemas.microsoft.com/office/drawing/2014/main" id="{0D05A8E9-EC51-4F75-B375-83122C0A453D}"/>
                </a:ext>
              </a:extLst>
            </p:cNvPr>
            <p:cNvSpPr/>
            <p:nvPr/>
          </p:nvSpPr>
          <p:spPr>
            <a:xfrm>
              <a:off x="4629252" y="4434787"/>
              <a:ext cx="25514" cy="0"/>
            </a:xfrm>
            <a:custGeom>
              <a:avLst/>
              <a:gdLst/>
              <a:ahLst/>
              <a:cxnLst/>
              <a:rect l="l" t="t" r="r" b="b"/>
              <a:pathLst>
                <a:path w="66675">
                  <a:moveTo>
                    <a:pt x="0" y="0"/>
                  </a:moveTo>
                  <a:lnTo>
                    <a:pt x="66675" y="0"/>
                  </a:lnTo>
                </a:path>
              </a:pathLst>
            </a:custGeom>
            <a:ln w="9525">
              <a:solidFill>
                <a:srgbClr val="000000"/>
              </a:solidFill>
            </a:ln>
          </p:spPr>
          <p:txBody>
            <a:bodyPr wrap="square" lIns="0" tIns="0" rIns="0" bIns="0" rtlCol="0"/>
            <a:lstStyle/>
            <a:p>
              <a:endParaRPr/>
            </a:p>
          </p:txBody>
        </p:sp>
        <p:sp>
          <p:nvSpPr>
            <p:cNvPr id="147" name="object 100">
              <a:extLst>
                <a:ext uri="{FF2B5EF4-FFF2-40B4-BE49-F238E27FC236}">
                  <a16:creationId xmlns:a16="http://schemas.microsoft.com/office/drawing/2014/main" id="{A9659B13-2372-47B0-888F-1DD1225AF591}"/>
                </a:ext>
              </a:extLst>
            </p:cNvPr>
            <p:cNvSpPr/>
            <p:nvPr/>
          </p:nvSpPr>
          <p:spPr>
            <a:xfrm>
              <a:off x="4629252" y="4391049"/>
              <a:ext cx="25514" cy="0"/>
            </a:xfrm>
            <a:custGeom>
              <a:avLst/>
              <a:gdLst/>
              <a:ahLst/>
              <a:cxnLst/>
              <a:rect l="l" t="t" r="r" b="b"/>
              <a:pathLst>
                <a:path w="66675">
                  <a:moveTo>
                    <a:pt x="0" y="0"/>
                  </a:moveTo>
                  <a:lnTo>
                    <a:pt x="66675" y="0"/>
                  </a:lnTo>
                </a:path>
              </a:pathLst>
            </a:custGeom>
            <a:ln w="9525">
              <a:solidFill>
                <a:srgbClr val="000000"/>
              </a:solidFill>
            </a:ln>
          </p:spPr>
          <p:txBody>
            <a:bodyPr wrap="square" lIns="0" tIns="0" rIns="0" bIns="0" rtlCol="0"/>
            <a:lstStyle/>
            <a:p>
              <a:endParaRPr/>
            </a:p>
          </p:txBody>
        </p:sp>
        <p:sp>
          <p:nvSpPr>
            <p:cNvPr id="148" name="object 101">
              <a:extLst>
                <a:ext uri="{FF2B5EF4-FFF2-40B4-BE49-F238E27FC236}">
                  <a16:creationId xmlns:a16="http://schemas.microsoft.com/office/drawing/2014/main" id="{F737019D-7016-4250-8691-3789CEACF8DC}"/>
                </a:ext>
              </a:extLst>
            </p:cNvPr>
            <p:cNvSpPr/>
            <p:nvPr/>
          </p:nvSpPr>
          <p:spPr>
            <a:xfrm>
              <a:off x="4629252" y="4347311"/>
              <a:ext cx="25514" cy="0"/>
            </a:xfrm>
            <a:custGeom>
              <a:avLst/>
              <a:gdLst/>
              <a:ahLst/>
              <a:cxnLst/>
              <a:rect l="l" t="t" r="r" b="b"/>
              <a:pathLst>
                <a:path w="66675">
                  <a:moveTo>
                    <a:pt x="0" y="0"/>
                  </a:moveTo>
                  <a:lnTo>
                    <a:pt x="66675" y="0"/>
                  </a:lnTo>
                </a:path>
              </a:pathLst>
            </a:custGeom>
            <a:ln w="9525">
              <a:solidFill>
                <a:srgbClr val="000000"/>
              </a:solidFill>
            </a:ln>
          </p:spPr>
          <p:txBody>
            <a:bodyPr wrap="square" lIns="0" tIns="0" rIns="0" bIns="0" rtlCol="0"/>
            <a:lstStyle/>
            <a:p>
              <a:endParaRPr/>
            </a:p>
          </p:txBody>
        </p:sp>
        <p:sp>
          <p:nvSpPr>
            <p:cNvPr id="149" name="object 102">
              <a:extLst>
                <a:ext uri="{FF2B5EF4-FFF2-40B4-BE49-F238E27FC236}">
                  <a16:creationId xmlns:a16="http://schemas.microsoft.com/office/drawing/2014/main" id="{2CFFEBF0-A589-4439-9D4E-1453344C0512}"/>
                </a:ext>
              </a:extLst>
            </p:cNvPr>
            <p:cNvSpPr/>
            <p:nvPr/>
          </p:nvSpPr>
          <p:spPr>
            <a:xfrm>
              <a:off x="4629252" y="4302357"/>
              <a:ext cx="25514" cy="0"/>
            </a:xfrm>
            <a:custGeom>
              <a:avLst/>
              <a:gdLst/>
              <a:ahLst/>
              <a:cxnLst/>
              <a:rect l="l" t="t" r="r" b="b"/>
              <a:pathLst>
                <a:path w="66675">
                  <a:moveTo>
                    <a:pt x="0" y="0"/>
                  </a:moveTo>
                  <a:lnTo>
                    <a:pt x="66675" y="0"/>
                  </a:lnTo>
                </a:path>
              </a:pathLst>
            </a:custGeom>
            <a:ln w="9525">
              <a:solidFill>
                <a:srgbClr val="000000"/>
              </a:solidFill>
            </a:ln>
          </p:spPr>
          <p:txBody>
            <a:bodyPr wrap="square" lIns="0" tIns="0" rIns="0" bIns="0" rtlCol="0"/>
            <a:lstStyle/>
            <a:p>
              <a:endParaRPr/>
            </a:p>
          </p:txBody>
        </p:sp>
        <p:sp>
          <p:nvSpPr>
            <p:cNvPr id="150" name="object 103">
              <a:extLst>
                <a:ext uri="{FF2B5EF4-FFF2-40B4-BE49-F238E27FC236}">
                  <a16:creationId xmlns:a16="http://schemas.microsoft.com/office/drawing/2014/main" id="{BE7923DA-3F6A-4EF1-BC99-E538146FDE61}"/>
                </a:ext>
              </a:extLst>
            </p:cNvPr>
            <p:cNvSpPr/>
            <p:nvPr/>
          </p:nvSpPr>
          <p:spPr>
            <a:xfrm>
              <a:off x="4603738" y="4258619"/>
              <a:ext cx="51028" cy="0"/>
            </a:xfrm>
            <a:custGeom>
              <a:avLst/>
              <a:gdLst/>
              <a:ahLst/>
              <a:cxnLst/>
              <a:rect l="l" t="t" r="r" b="b"/>
              <a:pathLst>
                <a:path w="133350">
                  <a:moveTo>
                    <a:pt x="0" y="0"/>
                  </a:moveTo>
                  <a:lnTo>
                    <a:pt x="133350" y="0"/>
                  </a:lnTo>
                </a:path>
              </a:pathLst>
            </a:custGeom>
            <a:ln w="9525">
              <a:solidFill>
                <a:srgbClr val="000000"/>
              </a:solidFill>
            </a:ln>
          </p:spPr>
          <p:txBody>
            <a:bodyPr wrap="square" lIns="0" tIns="0" rIns="0" bIns="0" rtlCol="0"/>
            <a:lstStyle/>
            <a:p>
              <a:endParaRPr/>
            </a:p>
          </p:txBody>
        </p:sp>
        <p:sp>
          <p:nvSpPr>
            <p:cNvPr id="151" name="object 104">
              <a:extLst>
                <a:ext uri="{FF2B5EF4-FFF2-40B4-BE49-F238E27FC236}">
                  <a16:creationId xmlns:a16="http://schemas.microsoft.com/office/drawing/2014/main" id="{1C1A5013-5520-46A0-B656-261D803B57D7}"/>
                </a:ext>
              </a:extLst>
            </p:cNvPr>
            <p:cNvSpPr/>
            <p:nvPr/>
          </p:nvSpPr>
          <p:spPr>
            <a:xfrm>
              <a:off x="4629252" y="4213666"/>
              <a:ext cx="25514" cy="0"/>
            </a:xfrm>
            <a:custGeom>
              <a:avLst/>
              <a:gdLst/>
              <a:ahLst/>
              <a:cxnLst/>
              <a:rect l="l" t="t" r="r" b="b"/>
              <a:pathLst>
                <a:path w="66675">
                  <a:moveTo>
                    <a:pt x="0" y="0"/>
                  </a:moveTo>
                  <a:lnTo>
                    <a:pt x="66675" y="0"/>
                  </a:lnTo>
                </a:path>
              </a:pathLst>
            </a:custGeom>
            <a:ln w="9525">
              <a:solidFill>
                <a:srgbClr val="000000"/>
              </a:solidFill>
            </a:ln>
          </p:spPr>
          <p:txBody>
            <a:bodyPr wrap="square" lIns="0" tIns="0" rIns="0" bIns="0" rtlCol="0"/>
            <a:lstStyle/>
            <a:p>
              <a:endParaRPr/>
            </a:p>
          </p:txBody>
        </p:sp>
        <p:sp>
          <p:nvSpPr>
            <p:cNvPr id="152" name="object 105">
              <a:extLst>
                <a:ext uri="{FF2B5EF4-FFF2-40B4-BE49-F238E27FC236}">
                  <a16:creationId xmlns:a16="http://schemas.microsoft.com/office/drawing/2014/main" id="{E24E0C5E-A63E-462A-8BCC-22C01BF43E6F}"/>
                </a:ext>
              </a:extLst>
            </p:cNvPr>
            <p:cNvSpPr/>
            <p:nvPr/>
          </p:nvSpPr>
          <p:spPr>
            <a:xfrm>
              <a:off x="4629252" y="4169928"/>
              <a:ext cx="25514" cy="0"/>
            </a:xfrm>
            <a:custGeom>
              <a:avLst/>
              <a:gdLst/>
              <a:ahLst/>
              <a:cxnLst/>
              <a:rect l="l" t="t" r="r" b="b"/>
              <a:pathLst>
                <a:path w="66675">
                  <a:moveTo>
                    <a:pt x="0" y="0"/>
                  </a:moveTo>
                  <a:lnTo>
                    <a:pt x="66675" y="0"/>
                  </a:lnTo>
                </a:path>
              </a:pathLst>
            </a:custGeom>
            <a:ln w="9525">
              <a:solidFill>
                <a:srgbClr val="000000"/>
              </a:solidFill>
            </a:ln>
          </p:spPr>
          <p:txBody>
            <a:bodyPr wrap="square" lIns="0" tIns="0" rIns="0" bIns="0" rtlCol="0"/>
            <a:lstStyle/>
            <a:p>
              <a:endParaRPr/>
            </a:p>
          </p:txBody>
        </p:sp>
        <p:sp>
          <p:nvSpPr>
            <p:cNvPr id="153" name="object 106">
              <a:extLst>
                <a:ext uri="{FF2B5EF4-FFF2-40B4-BE49-F238E27FC236}">
                  <a16:creationId xmlns:a16="http://schemas.microsoft.com/office/drawing/2014/main" id="{D5ED14BD-3056-4B97-B1E7-871731AD1096}"/>
                </a:ext>
              </a:extLst>
            </p:cNvPr>
            <p:cNvSpPr/>
            <p:nvPr/>
          </p:nvSpPr>
          <p:spPr>
            <a:xfrm>
              <a:off x="4629252" y="4126190"/>
              <a:ext cx="25514" cy="0"/>
            </a:xfrm>
            <a:custGeom>
              <a:avLst/>
              <a:gdLst/>
              <a:ahLst/>
              <a:cxnLst/>
              <a:rect l="l" t="t" r="r" b="b"/>
              <a:pathLst>
                <a:path w="66675">
                  <a:moveTo>
                    <a:pt x="0" y="0"/>
                  </a:moveTo>
                  <a:lnTo>
                    <a:pt x="66675" y="0"/>
                  </a:lnTo>
                </a:path>
              </a:pathLst>
            </a:custGeom>
            <a:ln w="9525">
              <a:solidFill>
                <a:srgbClr val="000000"/>
              </a:solidFill>
            </a:ln>
          </p:spPr>
          <p:txBody>
            <a:bodyPr wrap="square" lIns="0" tIns="0" rIns="0" bIns="0" rtlCol="0"/>
            <a:lstStyle/>
            <a:p>
              <a:endParaRPr/>
            </a:p>
          </p:txBody>
        </p:sp>
        <p:sp>
          <p:nvSpPr>
            <p:cNvPr id="154" name="object 107">
              <a:extLst>
                <a:ext uri="{FF2B5EF4-FFF2-40B4-BE49-F238E27FC236}">
                  <a16:creationId xmlns:a16="http://schemas.microsoft.com/office/drawing/2014/main" id="{D49F3AA2-0250-40C0-AFA6-5E185A3E68EE}"/>
                </a:ext>
              </a:extLst>
            </p:cNvPr>
            <p:cNvSpPr/>
            <p:nvPr/>
          </p:nvSpPr>
          <p:spPr>
            <a:xfrm>
              <a:off x="4629252" y="4081237"/>
              <a:ext cx="25514" cy="0"/>
            </a:xfrm>
            <a:custGeom>
              <a:avLst/>
              <a:gdLst/>
              <a:ahLst/>
              <a:cxnLst/>
              <a:rect l="l" t="t" r="r" b="b"/>
              <a:pathLst>
                <a:path w="66675">
                  <a:moveTo>
                    <a:pt x="0" y="0"/>
                  </a:moveTo>
                  <a:lnTo>
                    <a:pt x="66675" y="0"/>
                  </a:lnTo>
                </a:path>
              </a:pathLst>
            </a:custGeom>
            <a:ln w="9525">
              <a:solidFill>
                <a:srgbClr val="000000"/>
              </a:solidFill>
            </a:ln>
          </p:spPr>
          <p:txBody>
            <a:bodyPr wrap="square" lIns="0" tIns="0" rIns="0" bIns="0" rtlCol="0"/>
            <a:lstStyle/>
            <a:p>
              <a:endParaRPr/>
            </a:p>
          </p:txBody>
        </p:sp>
        <p:sp>
          <p:nvSpPr>
            <p:cNvPr id="155" name="object 108">
              <a:extLst>
                <a:ext uri="{FF2B5EF4-FFF2-40B4-BE49-F238E27FC236}">
                  <a16:creationId xmlns:a16="http://schemas.microsoft.com/office/drawing/2014/main" id="{458C1513-0280-473C-890C-E6F125F7D8D1}"/>
                </a:ext>
              </a:extLst>
            </p:cNvPr>
            <p:cNvSpPr/>
            <p:nvPr/>
          </p:nvSpPr>
          <p:spPr>
            <a:xfrm>
              <a:off x="4603738" y="4037499"/>
              <a:ext cx="51028" cy="0"/>
            </a:xfrm>
            <a:custGeom>
              <a:avLst/>
              <a:gdLst/>
              <a:ahLst/>
              <a:cxnLst/>
              <a:rect l="l" t="t" r="r" b="b"/>
              <a:pathLst>
                <a:path w="133350">
                  <a:moveTo>
                    <a:pt x="0" y="0"/>
                  </a:moveTo>
                  <a:lnTo>
                    <a:pt x="133350" y="0"/>
                  </a:lnTo>
                </a:path>
              </a:pathLst>
            </a:custGeom>
            <a:ln w="9525">
              <a:solidFill>
                <a:srgbClr val="000000"/>
              </a:solidFill>
            </a:ln>
          </p:spPr>
          <p:txBody>
            <a:bodyPr wrap="square" lIns="0" tIns="0" rIns="0" bIns="0" rtlCol="0"/>
            <a:lstStyle/>
            <a:p>
              <a:endParaRPr/>
            </a:p>
          </p:txBody>
        </p:sp>
        <p:sp>
          <p:nvSpPr>
            <p:cNvPr id="156" name="object 109">
              <a:extLst>
                <a:ext uri="{FF2B5EF4-FFF2-40B4-BE49-F238E27FC236}">
                  <a16:creationId xmlns:a16="http://schemas.microsoft.com/office/drawing/2014/main" id="{E483249F-DF53-4F88-9DC4-38C76C687E3B}"/>
                </a:ext>
              </a:extLst>
            </p:cNvPr>
            <p:cNvSpPr/>
            <p:nvPr/>
          </p:nvSpPr>
          <p:spPr>
            <a:xfrm>
              <a:off x="4629252" y="3992546"/>
              <a:ext cx="25514" cy="0"/>
            </a:xfrm>
            <a:custGeom>
              <a:avLst/>
              <a:gdLst/>
              <a:ahLst/>
              <a:cxnLst/>
              <a:rect l="l" t="t" r="r" b="b"/>
              <a:pathLst>
                <a:path w="66675">
                  <a:moveTo>
                    <a:pt x="0" y="0"/>
                  </a:moveTo>
                  <a:lnTo>
                    <a:pt x="66675" y="0"/>
                  </a:lnTo>
                </a:path>
              </a:pathLst>
            </a:custGeom>
            <a:ln w="9525">
              <a:solidFill>
                <a:srgbClr val="000000"/>
              </a:solidFill>
            </a:ln>
          </p:spPr>
          <p:txBody>
            <a:bodyPr wrap="square" lIns="0" tIns="0" rIns="0" bIns="0" rtlCol="0"/>
            <a:lstStyle/>
            <a:p>
              <a:endParaRPr/>
            </a:p>
          </p:txBody>
        </p:sp>
        <p:sp>
          <p:nvSpPr>
            <p:cNvPr id="157" name="object 110">
              <a:extLst>
                <a:ext uri="{FF2B5EF4-FFF2-40B4-BE49-F238E27FC236}">
                  <a16:creationId xmlns:a16="http://schemas.microsoft.com/office/drawing/2014/main" id="{A0F63479-BA17-4725-A252-E09CFD12F57A}"/>
                </a:ext>
              </a:extLst>
            </p:cNvPr>
            <p:cNvSpPr/>
            <p:nvPr/>
          </p:nvSpPr>
          <p:spPr>
            <a:xfrm>
              <a:off x="4629252" y="3948807"/>
              <a:ext cx="25514" cy="0"/>
            </a:xfrm>
            <a:custGeom>
              <a:avLst/>
              <a:gdLst/>
              <a:ahLst/>
              <a:cxnLst/>
              <a:rect l="l" t="t" r="r" b="b"/>
              <a:pathLst>
                <a:path w="66675">
                  <a:moveTo>
                    <a:pt x="0" y="0"/>
                  </a:moveTo>
                  <a:lnTo>
                    <a:pt x="66675" y="0"/>
                  </a:lnTo>
                </a:path>
              </a:pathLst>
            </a:custGeom>
            <a:ln w="9525">
              <a:solidFill>
                <a:srgbClr val="000000"/>
              </a:solidFill>
            </a:ln>
          </p:spPr>
          <p:txBody>
            <a:bodyPr wrap="square" lIns="0" tIns="0" rIns="0" bIns="0" rtlCol="0"/>
            <a:lstStyle/>
            <a:p>
              <a:endParaRPr/>
            </a:p>
          </p:txBody>
        </p:sp>
        <p:sp>
          <p:nvSpPr>
            <p:cNvPr id="158" name="object 111">
              <a:extLst>
                <a:ext uri="{FF2B5EF4-FFF2-40B4-BE49-F238E27FC236}">
                  <a16:creationId xmlns:a16="http://schemas.microsoft.com/office/drawing/2014/main" id="{739B4C23-2DE8-49B5-96E7-8D0C48DB3F93}"/>
                </a:ext>
              </a:extLst>
            </p:cNvPr>
            <p:cNvSpPr/>
            <p:nvPr/>
          </p:nvSpPr>
          <p:spPr>
            <a:xfrm>
              <a:off x="4629252" y="3905069"/>
              <a:ext cx="25514" cy="0"/>
            </a:xfrm>
            <a:custGeom>
              <a:avLst/>
              <a:gdLst/>
              <a:ahLst/>
              <a:cxnLst/>
              <a:rect l="l" t="t" r="r" b="b"/>
              <a:pathLst>
                <a:path w="66675">
                  <a:moveTo>
                    <a:pt x="0" y="0"/>
                  </a:moveTo>
                  <a:lnTo>
                    <a:pt x="66675" y="0"/>
                  </a:lnTo>
                </a:path>
              </a:pathLst>
            </a:custGeom>
            <a:ln w="9525">
              <a:solidFill>
                <a:srgbClr val="000000"/>
              </a:solidFill>
            </a:ln>
          </p:spPr>
          <p:txBody>
            <a:bodyPr wrap="square" lIns="0" tIns="0" rIns="0" bIns="0" rtlCol="0"/>
            <a:lstStyle/>
            <a:p>
              <a:endParaRPr/>
            </a:p>
          </p:txBody>
        </p:sp>
        <p:sp>
          <p:nvSpPr>
            <p:cNvPr id="159" name="object 112">
              <a:extLst>
                <a:ext uri="{FF2B5EF4-FFF2-40B4-BE49-F238E27FC236}">
                  <a16:creationId xmlns:a16="http://schemas.microsoft.com/office/drawing/2014/main" id="{FAB43C03-390D-4E81-8812-763B8EF8ADAA}"/>
                </a:ext>
              </a:extLst>
            </p:cNvPr>
            <p:cNvSpPr/>
            <p:nvPr/>
          </p:nvSpPr>
          <p:spPr>
            <a:xfrm>
              <a:off x="4629252" y="3860116"/>
              <a:ext cx="25514" cy="0"/>
            </a:xfrm>
            <a:custGeom>
              <a:avLst/>
              <a:gdLst/>
              <a:ahLst/>
              <a:cxnLst/>
              <a:rect l="l" t="t" r="r" b="b"/>
              <a:pathLst>
                <a:path w="66675">
                  <a:moveTo>
                    <a:pt x="0" y="0"/>
                  </a:moveTo>
                  <a:lnTo>
                    <a:pt x="66675" y="0"/>
                  </a:lnTo>
                </a:path>
              </a:pathLst>
            </a:custGeom>
            <a:ln w="9525">
              <a:solidFill>
                <a:srgbClr val="000000"/>
              </a:solidFill>
            </a:ln>
          </p:spPr>
          <p:txBody>
            <a:bodyPr wrap="square" lIns="0" tIns="0" rIns="0" bIns="0" rtlCol="0"/>
            <a:lstStyle/>
            <a:p>
              <a:endParaRPr/>
            </a:p>
          </p:txBody>
        </p:sp>
        <p:sp>
          <p:nvSpPr>
            <p:cNvPr id="160" name="object 113">
              <a:extLst>
                <a:ext uri="{FF2B5EF4-FFF2-40B4-BE49-F238E27FC236}">
                  <a16:creationId xmlns:a16="http://schemas.microsoft.com/office/drawing/2014/main" id="{AA5F3DED-E899-457B-BBB5-27B3E360F4AB}"/>
                </a:ext>
              </a:extLst>
            </p:cNvPr>
            <p:cNvSpPr/>
            <p:nvPr/>
          </p:nvSpPr>
          <p:spPr>
            <a:xfrm>
              <a:off x="4603738" y="3816378"/>
              <a:ext cx="51028" cy="0"/>
            </a:xfrm>
            <a:custGeom>
              <a:avLst/>
              <a:gdLst/>
              <a:ahLst/>
              <a:cxnLst/>
              <a:rect l="l" t="t" r="r" b="b"/>
              <a:pathLst>
                <a:path w="133350">
                  <a:moveTo>
                    <a:pt x="0" y="0"/>
                  </a:moveTo>
                  <a:lnTo>
                    <a:pt x="133350" y="0"/>
                  </a:lnTo>
                </a:path>
              </a:pathLst>
            </a:custGeom>
            <a:ln w="9525">
              <a:solidFill>
                <a:srgbClr val="000000"/>
              </a:solidFill>
            </a:ln>
          </p:spPr>
          <p:txBody>
            <a:bodyPr wrap="square" lIns="0" tIns="0" rIns="0" bIns="0" rtlCol="0"/>
            <a:lstStyle/>
            <a:p>
              <a:endParaRPr/>
            </a:p>
          </p:txBody>
        </p:sp>
        <p:sp>
          <p:nvSpPr>
            <p:cNvPr id="161" name="object 114">
              <a:extLst>
                <a:ext uri="{FF2B5EF4-FFF2-40B4-BE49-F238E27FC236}">
                  <a16:creationId xmlns:a16="http://schemas.microsoft.com/office/drawing/2014/main" id="{643660AB-D23E-404F-9A7D-FE99DBCD2290}"/>
                </a:ext>
              </a:extLst>
            </p:cNvPr>
            <p:cNvSpPr/>
            <p:nvPr/>
          </p:nvSpPr>
          <p:spPr>
            <a:xfrm>
              <a:off x="4629252" y="3771425"/>
              <a:ext cx="25514" cy="0"/>
            </a:xfrm>
            <a:custGeom>
              <a:avLst/>
              <a:gdLst/>
              <a:ahLst/>
              <a:cxnLst/>
              <a:rect l="l" t="t" r="r" b="b"/>
              <a:pathLst>
                <a:path w="66675">
                  <a:moveTo>
                    <a:pt x="0" y="0"/>
                  </a:moveTo>
                  <a:lnTo>
                    <a:pt x="66675" y="0"/>
                  </a:lnTo>
                </a:path>
              </a:pathLst>
            </a:custGeom>
            <a:ln w="9525">
              <a:solidFill>
                <a:srgbClr val="000000"/>
              </a:solidFill>
            </a:ln>
          </p:spPr>
          <p:txBody>
            <a:bodyPr wrap="square" lIns="0" tIns="0" rIns="0" bIns="0" rtlCol="0"/>
            <a:lstStyle/>
            <a:p>
              <a:endParaRPr/>
            </a:p>
          </p:txBody>
        </p:sp>
        <p:sp>
          <p:nvSpPr>
            <p:cNvPr id="162" name="object 115">
              <a:extLst>
                <a:ext uri="{FF2B5EF4-FFF2-40B4-BE49-F238E27FC236}">
                  <a16:creationId xmlns:a16="http://schemas.microsoft.com/office/drawing/2014/main" id="{23E91B9A-E37F-4F1A-9420-1478DB7D5CE9}"/>
                </a:ext>
              </a:extLst>
            </p:cNvPr>
            <p:cNvSpPr/>
            <p:nvPr/>
          </p:nvSpPr>
          <p:spPr>
            <a:xfrm>
              <a:off x="4629252" y="3727687"/>
              <a:ext cx="25514" cy="0"/>
            </a:xfrm>
            <a:custGeom>
              <a:avLst/>
              <a:gdLst/>
              <a:ahLst/>
              <a:cxnLst/>
              <a:rect l="l" t="t" r="r" b="b"/>
              <a:pathLst>
                <a:path w="66675">
                  <a:moveTo>
                    <a:pt x="0" y="0"/>
                  </a:moveTo>
                  <a:lnTo>
                    <a:pt x="66675" y="0"/>
                  </a:lnTo>
                </a:path>
              </a:pathLst>
            </a:custGeom>
            <a:ln w="9525">
              <a:solidFill>
                <a:srgbClr val="000000"/>
              </a:solidFill>
            </a:ln>
          </p:spPr>
          <p:txBody>
            <a:bodyPr wrap="square" lIns="0" tIns="0" rIns="0" bIns="0" rtlCol="0"/>
            <a:lstStyle/>
            <a:p>
              <a:endParaRPr/>
            </a:p>
          </p:txBody>
        </p:sp>
        <p:sp>
          <p:nvSpPr>
            <p:cNvPr id="163" name="object 116">
              <a:extLst>
                <a:ext uri="{FF2B5EF4-FFF2-40B4-BE49-F238E27FC236}">
                  <a16:creationId xmlns:a16="http://schemas.microsoft.com/office/drawing/2014/main" id="{AC01C333-1E44-4813-90A7-F1E60DB91CD3}"/>
                </a:ext>
              </a:extLst>
            </p:cNvPr>
            <p:cNvSpPr/>
            <p:nvPr/>
          </p:nvSpPr>
          <p:spPr>
            <a:xfrm>
              <a:off x="4629252" y="3682734"/>
              <a:ext cx="25514" cy="0"/>
            </a:xfrm>
            <a:custGeom>
              <a:avLst/>
              <a:gdLst/>
              <a:ahLst/>
              <a:cxnLst/>
              <a:rect l="l" t="t" r="r" b="b"/>
              <a:pathLst>
                <a:path w="66675">
                  <a:moveTo>
                    <a:pt x="0" y="0"/>
                  </a:moveTo>
                  <a:lnTo>
                    <a:pt x="66675" y="0"/>
                  </a:lnTo>
                </a:path>
              </a:pathLst>
            </a:custGeom>
            <a:ln w="9525">
              <a:solidFill>
                <a:srgbClr val="000000"/>
              </a:solidFill>
            </a:ln>
          </p:spPr>
          <p:txBody>
            <a:bodyPr wrap="square" lIns="0" tIns="0" rIns="0" bIns="0" rtlCol="0"/>
            <a:lstStyle/>
            <a:p>
              <a:endParaRPr/>
            </a:p>
          </p:txBody>
        </p:sp>
        <p:sp>
          <p:nvSpPr>
            <p:cNvPr id="164" name="object 117">
              <a:extLst>
                <a:ext uri="{FF2B5EF4-FFF2-40B4-BE49-F238E27FC236}">
                  <a16:creationId xmlns:a16="http://schemas.microsoft.com/office/drawing/2014/main" id="{301664F5-664C-4565-B164-F42B1A667A03}"/>
                </a:ext>
              </a:extLst>
            </p:cNvPr>
            <p:cNvSpPr/>
            <p:nvPr/>
          </p:nvSpPr>
          <p:spPr>
            <a:xfrm>
              <a:off x="4629252" y="3638995"/>
              <a:ext cx="25514" cy="0"/>
            </a:xfrm>
            <a:custGeom>
              <a:avLst/>
              <a:gdLst/>
              <a:ahLst/>
              <a:cxnLst/>
              <a:rect l="l" t="t" r="r" b="b"/>
              <a:pathLst>
                <a:path w="66675">
                  <a:moveTo>
                    <a:pt x="0" y="0"/>
                  </a:moveTo>
                  <a:lnTo>
                    <a:pt x="66675" y="0"/>
                  </a:lnTo>
                </a:path>
              </a:pathLst>
            </a:custGeom>
            <a:ln w="9525">
              <a:solidFill>
                <a:srgbClr val="000000"/>
              </a:solidFill>
            </a:ln>
          </p:spPr>
          <p:txBody>
            <a:bodyPr wrap="square" lIns="0" tIns="0" rIns="0" bIns="0" rtlCol="0"/>
            <a:lstStyle/>
            <a:p>
              <a:endParaRPr/>
            </a:p>
          </p:txBody>
        </p:sp>
        <p:sp>
          <p:nvSpPr>
            <p:cNvPr id="165" name="object 118">
              <a:extLst>
                <a:ext uri="{FF2B5EF4-FFF2-40B4-BE49-F238E27FC236}">
                  <a16:creationId xmlns:a16="http://schemas.microsoft.com/office/drawing/2014/main" id="{325AB30C-3D78-4C0D-9EA1-EE0CCA46045B}"/>
                </a:ext>
              </a:extLst>
            </p:cNvPr>
            <p:cNvSpPr/>
            <p:nvPr/>
          </p:nvSpPr>
          <p:spPr>
            <a:xfrm>
              <a:off x="4603738" y="3595257"/>
              <a:ext cx="51028" cy="0"/>
            </a:xfrm>
            <a:custGeom>
              <a:avLst/>
              <a:gdLst/>
              <a:ahLst/>
              <a:cxnLst/>
              <a:rect l="l" t="t" r="r" b="b"/>
              <a:pathLst>
                <a:path w="133350">
                  <a:moveTo>
                    <a:pt x="0" y="0"/>
                  </a:moveTo>
                  <a:lnTo>
                    <a:pt x="133350" y="0"/>
                  </a:lnTo>
                </a:path>
              </a:pathLst>
            </a:custGeom>
            <a:ln w="9525">
              <a:solidFill>
                <a:srgbClr val="000000"/>
              </a:solidFill>
            </a:ln>
          </p:spPr>
          <p:txBody>
            <a:bodyPr wrap="square" lIns="0" tIns="0" rIns="0" bIns="0" rtlCol="0"/>
            <a:lstStyle/>
            <a:p>
              <a:endParaRPr/>
            </a:p>
          </p:txBody>
        </p:sp>
        <p:sp>
          <p:nvSpPr>
            <p:cNvPr id="166" name="object 119">
              <a:extLst>
                <a:ext uri="{FF2B5EF4-FFF2-40B4-BE49-F238E27FC236}">
                  <a16:creationId xmlns:a16="http://schemas.microsoft.com/office/drawing/2014/main" id="{6D4C20B5-B584-4CE8-BFBA-5E7955120EB8}"/>
                </a:ext>
              </a:extLst>
            </p:cNvPr>
            <p:cNvSpPr/>
            <p:nvPr/>
          </p:nvSpPr>
          <p:spPr>
            <a:xfrm>
              <a:off x="4629252" y="3550304"/>
              <a:ext cx="25514" cy="0"/>
            </a:xfrm>
            <a:custGeom>
              <a:avLst/>
              <a:gdLst/>
              <a:ahLst/>
              <a:cxnLst/>
              <a:rect l="l" t="t" r="r" b="b"/>
              <a:pathLst>
                <a:path w="66675">
                  <a:moveTo>
                    <a:pt x="0" y="0"/>
                  </a:moveTo>
                  <a:lnTo>
                    <a:pt x="66675" y="0"/>
                  </a:lnTo>
                </a:path>
              </a:pathLst>
            </a:custGeom>
            <a:ln w="9525">
              <a:solidFill>
                <a:srgbClr val="000000"/>
              </a:solidFill>
            </a:ln>
          </p:spPr>
          <p:txBody>
            <a:bodyPr wrap="square" lIns="0" tIns="0" rIns="0" bIns="0" rtlCol="0"/>
            <a:lstStyle/>
            <a:p>
              <a:endParaRPr/>
            </a:p>
          </p:txBody>
        </p:sp>
        <p:sp>
          <p:nvSpPr>
            <p:cNvPr id="167" name="object 120">
              <a:extLst>
                <a:ext uri="{FF2B5EF4-FFF2-40B4-BE49-F238E27FC236}">
                  <a16:creationId xmlns:a16="http://schemas.microsoft.com/office/drawing/2014/main" id="{03371CE4-02A8-4FBF-8440-29662A3F83BD}"/>
                </a:ext>
              </a:extLst>
            </p:cNvPr>
            <p:cNvSpPr/>
            <p:nvPr/>
          </p:nvSpPr>
          <p:spPr>
            <a:xfrm>
              <a:off x="4629252" y="3506566"/>
              <a:ext cx="25514" cy="0"/>
            </a:xfrm>
            <a:custGeom>
              <a:avLst/>
              <a:gdLst/>
              <a:ahLst/>
              <a:cxnLst/>
              <a:rect l="l" t="t" r="r" b="b"/>
              <a:pathLst>
                <a:path w="66675">
                  <a:moveTo>
                    <a:pt x="0" y="0"/>
                  </a:moveTo>
                  <a:lnTo>
                    <a:pt x="66675" y="0"/>
                  </a:lnTo>
                </a:path>
              </a:pathLst>
            </a:custGeom>
            <a:ln w="9525">
              <a:solidFill>
                <a:srgbClr val="000000"/>
              </a:solidFill>
            </a:ln>
          </p:spPr>
          <p:txBody>
            <a:bodyPr wrap="square" lIns="0" tIns="0" rIns="0" bIns="0" rtlCol="0"/>
            <a:lstStyle/>
            <a:p>
              <a:endParaRPr/>
            </a:p>
          </p:txBody>
        </p:sp>
        <p:sp>
          <p:nvSpPr>
            <p:cNvPr id="168" name="object 121">
              <a:extLst>
                <a:ext uri="{FF2B5EF4-FFF2-40B4-BE49-F238E27FC236}">
                  <a16:creationId xmlns:a16="http://schemas.microsoft.com/office/drawing/2014/main" id="{B37C0822-DD89-41A3-B4EE-659C9EFB1BF6}"/>
                </a:ext>
              </a:extLst>
            </p:cNvPr>
            <p:cNvSpPr/>
            <p:nvPr/>
          </p:nvSpPr>
          <p:spPr>
            <a:xfrm>
              <a:off x="4629252" y="3461613"/>
              <a:ext cx="25514" cy="0"/>
            </a:xfrm>
            <a:custGeom>
              <a:avLst/>
              <a:gdLst/>
              <a:ahLst/>
              <a:cxnLst/>
              <a:rect l="l" t="t" r="r" b="b"/>
              <a:pathLst>
                <a:path w="66675">
                  <a:moveTo>
                    <a:pt x="0" y="0"/>
                  </a:moveTo>
                  <a:lnTo>
                    <a:pt x="66675" y="0"/>
                  </a:lnTo>
                </a:path>
              </a:pathLst>
            </a:custGeom>
            <a:ln w="9525">
              <a:solidFill>
                <a:srgbClr val="000000"/>
              </a:solidFill>
            </a:ln>
          </p:spPr>
          <p:txBody>
            <a:bodyPr wrap="square" lIns="0" tIns="0" rIns="0" bIns="0" rtlCol="0"/>
            <a:lstStyle/>
            <a:p>
              <a:endParaRPr/>
            </a:p>
          </p:txBody>
        </p:sp>
        <p:sp>
          <p:nvSpPr>
            <p:cNvPr id="169" name="object 122">
              <a:extLst>
                <a:ext uri="{FF2B5EF4-FFF2-40B4-BE49-F238E27FC236}">
                  <a16:creationId xmlns:a16="http://schemas.microsoft.com/office/drawing/2014/main" id="{76198D2C-8012-43D4-8B54-F09E7B70D415}"/>
                </a:ext>
              </a:extLst>
            </p:cNvPr>
            <p:cNvSpPr/>
            <p:nvPr/>
          </p:nvSpPr>
          <p:spPr>
            <a:xfrm>
              <a:off x="4629252" y="3417875"/>
              <a:ext cx="25514" cy="0"/>
            </a:xfrm>
            <a:custGeom>
              <a:avLst/>
              <a:gdLst/>
              <a:ahLst/>
              <a:cxnLst/>
              <a:rect l="l" t="t" r="r" b="b"/>
              <a:pathLst>
                <a:path w="66675">
                  <a:moveTo>
                    <a:pt x="0" y="0"/>
                  </a:moveTo>
                  <a:lnTo>
                    <a:pt x="66675" y="0"/>
                  </a:lnTo>
                </a:path>
              </a:pathLst>
            </a:custGeom>
            <a:ln w="9525">
              <a:solidFill>
                <a:srgbClr val="000000"/>
              </a:solidFill>
            </a:ln>
          </p:spPr>
          <p:txBody>
            <a:bodyPr wrap="square" lIns="0" tIns="0" rIns="0" bIns="0" rtlCol="0"/>
            <a:lstStyle/>
            <a:p>
              <a:endParaRPr/>
            </a:p>
          </p:txBody>
        </p:sp>
        <p:sp>
          <p:nvSpPr>
            <p:cNvPr id="170" name="object 123">
              <a:extLst>
                <a:ext uri="{FF2B5EF4-FFF2-40B4-BE49-F238E27FC236}">
                  <a16:creationId xmlns:a16="http://schemas.microsoft.com/office/drawing/2014/main" id="{2A159339-50FA-4A52-AF0F-C826E9B40F56}"/>
                </a:ext>
              </a:extLst>
            </p:cNvPr>
            <p:cNvSpPr/>
            <p:nvPr/>
          </p:nvSpPr>
          <p:spPr>
            <a:xfrm>
              <a:off x="4603738" y="3374137"/>
              <a:ext cx="51028" cy="0"/>
            </a:xfrm>
            <a:custGeom>
              <a:avLst/>
              <a:gdLst/>
              <a:ahLst/>
              <a:cxnLst/>
              <a:rect l="l" t="t" r="r" b="b"/>
              <a:pathLst>
                <a:path w="133350">
                  <a:moveTo>
                    <a:pt x="133350" y="0"/>
                  </a:moveTo>
                  <a:lnTo>
                    <a:pt x="0" y="0"/>
                  </a:lnTo>
                </a:path>
              </a:pathLst>
            </a:custGeom>
            <a:ln w="9525">
              <a:solidFill>
                <a:srgbClr val="000000"/>
              </a:solidFill>
            </a:ln>
          </p:spPr>
          <p:txBody>
            <a:bodyPr wrap="square" lIns="0" tIns="0" rIns="0" bIns="0" rtlCol="0"/>
            <a:lstStyle/>
            <a:p>
              <a:endParaRPr/>
            </a:p>
          </p:txBody>
        </p:sp>
        <p:sp>
          <p:nvSpPr>
            <p:cNvPr id="171" name="object 124">
              <a:extLst>
                <a:ext uri="{FF2B5EF4-FFF2-40B4-BE49-F238E27FC236}">
                  <a16:creationId xmlns:a16="http://schemas.microsoft.com/office/drawing/2014/main" id="{D472E668-E9C7-4D1B-A242-2488A6C89898}"/>
                </a:ext>
              </a:extLst>
            </p:cNvPr>
            <p:cNvSpPr/>
            <p:nvPr/>
          </p:nvSpPr>
          <p:spPr>
            <a:xfrm>
              <a:off x="4629252" y="3329184"/>
              <a:ext cx="25514" cy="0"/>
            </a:xfrm>
            <a:custGeom>
              <a:avLst/>
              <a:gdLst/>
              <a:ahLst/>
              <a:cxnLst/>
              <a:rect l="l" t="t" r="r" b="b"/>
              <a:pathLst>
                <a:path w="66675">
                  <a:moveTo>
                    <a:pt x="0" y="0"/>
                  </a:moveTo>
                  <a:lnTo>
                    <a:pt x="66675" y="0"/>
                  </a:lnTo>
                </a:path>
              </a:pathLst>
            </a:custGeom>
            <a:ln w="9525">
              <a:solidFill>
                <a:srgbClr val="000000"/>
              </a:solidFill>
            </a:ln>
          </p:spPr>
          <p:txBody>
            <a:bodyPr wrap="square" lIns="0" tIns="0" rIns="0" bIns="0" rtlCol="0"/>
            <a:lstStyle/>
            <a:p>
              <a:endParaRPr/>
            </a:p>
          </p:txBody>
        </p:sp>
        <p:sp>
          <p:nvSpPr>
            <p:cNvPr id="172" name="object 125">
              <a:extLst>
                <a:ext uri="{FF2B5EF4-FFF2-40B4-BE49-F238E27FC236}">
                  <a16:creationId xmlns:a16="http://schemas.microsoft.com/office/drawing/2014/main" id="{2112981B-F954-46B1-AF5B-6AE9B876890C}"/>
                </a:ext>
              </a:extLst>
            </p:cNvPr>
            <p:cNvSpPr/>
            <p:nvPr/>
          </p:nvSpPr>
          <p:spPr>
            <a:xfrm>
              <a:off x="4629252" y="3285445"/>
              <a:ext cx="25514" cy="0"/>
            </a:xfrm>
            <a:custGeom>
              <a:avLst/>
              <a:gdLst/>
              <a:ahLst/>
              <a:cxnLst/>
              <a:rect l="l" t="t" r="r" b="b"/>
              <a:pathLst>
                <a:path w="66675">
                  <a:moveTo>
                    <a:pt x="0" y="0"/>
                  </a:moveTo>
                  <a:lnTo>
                    <a:pt x="66675" y="0"/>
                  </a:lnTo>
                </a:path>
              </a:pathLst>
            </a:custGeom>
            <a:ln w="9525">
              <a:solidFill>
                <a:srgbClr val="000000"/>
              </a:solidFill>
            </a:ln>
          </p:spPr>
          <p:txBody>
            <a:bodyPr wrap="square" lIns="0" tIns="0" rIns="0" bIns="0" rtlCol="0"/>
            <a:lstStyle/>
            <a:p>
              <a:endParaRPr/>
            </a:p>
          </p:txBody>
        </p:sp>
        <p:sp>
          <p:nvSpPr>
            <p:cNvPr id="173" name="object 126">
              <a:extLst>
                <a:ext uri="{FF2B5EF4-FFF2-40B4-BE49-F238E27FC236}">
                  <a16:creationId xmlns:a16="http://schemas.microsoft.com/office/drawing/2014/main" id="{95256F72-5A7A-4657-A5BD-74FA180D0A21}"/>
                </a:ext>
              </a:extLst>
            </p:cNvPr>
            <p:cNvSpPr/>
            <p:nvPr/>
          </p:nvSpPr>
          <p:spPr>
            <a:xfrm>
              <a:off x="4629252" y="3240492"/>
              <a:ext cx="25514" cy="0"/>
            </a:xfrm>
            <a:custGeom>
              <a:avLst/>
              <a:gdLst/>
              <a:ahLst/>
              <a:cxnLst/>
              <a:rect l="l" t="t" r="r" b="b"/>
              <a:pathLst>
                <a:path w="66675">
                  <a:moveTo>
                    <a:pt x="0" y="0"/>
                  </a:moveTo>
                  <a:lnTo>
                    <a:pt x="66675" y="0"/>
                  </a:lnTo>
                </a:path>
              </a:pathLst>
            </a:custGeom>
            <a:ln w="9525">
              <a:solidFill>
                <a:srgbClr val="000000"/>
              </a:solidFill>
            </a:ln>
          </p:spPr>
          <p:txBody>
            <a:bodyPr wrap="square" lIns="0" tIns="0" rIns="0" bIns="0" rtlCol="0"/>
            <a:lstStyle/>
            <a:p>
              <a:endParaRPr/>
            </a:p>
          </p:txBody>
        </p:sp>
        <p:sp>
          <p:nvSpPr>
            <p:cNvPr id="174" name="object 127">
              <a:extLst>
                <a:ext uri="{FF2B5EF4-FFF2-40B4-BE49-F238E27FC236}">
                  <a16:creationId xmlns:a16="http://schemas.microsoft.com/office/drawing/2014/main" id="{9783CF41-5B39-4FC2-AEB2-FC066C1978DE}"/>
                </a:ext>
              </a:extLst>
            </p:cNvPr>
            <p:cNvSpPr/>
            <p:nvPr/>
          </p:nvSpPr>
          <p:spPr>
            <a:xfrm>
              <a:off x="1789918" y="3375352"/>
              <a:ext cx="2864848" cy="1698498"/>
            </a:xfrm>
            <a:custGeom>
              <a:avLst/>
              <a:gdLst/>
              <a:ahLst/>
              <a:cxnLst/>
              <a:rect l="l" t="t" r="r" b="b"/>
              <a:pathLst>
                <a:path w="7486650" h="4438650">
                  <a:moveTo>
                    <a:pt x="0" y="3651250"/>
                  </a:moveTo>
                  <a:lnTo>
                    <a:pt x="31750" y="3648075"/>
                  </a:lnTo>
                  <a:lnTo>
                    <a:pt x="63500" y="3648075"/>
                  </a:lnTo>
                  <a:lnTo>
                    <a:pt x="127000" y="3641725"/>
                  </a:lnTo>
                  <a:lnTo>
                    <a:pt x="155575" y="3635375"/>
                  </a:lnTo>
                  <a:lnTo>
                    <a:pt x="219075" y="3629025"/>
                  </a:lnTo>
                  <a:lnTo>
                    <a:pt x="346075" y="3603625"/>
                  </a:lnTo>
                  <a:lnTo>
                    <a:pt x="441325" y="3575050"/>
                  </a:lnTo>
                  <a:lnTo>
                    <a:pt x="565150" y="3527425"/>
                  </a:lnTo>
                  <a:lnTo>
                    <a:pt x="660400" y="3473450"/>
                  </a:lnTo>
                  <a:lnTo>
                    <a:pt x="723900" y="3429000"/>
                  </a:lnTo>
                  <a:lnTo>
                    <a:pt x="752475" y="3403600"/>
                  </a:lnTo>
                  <a:lnTo>
                    <a:pt x="784225" y="3375025"/>
                  </a:lnTo>
                  <a:lnTo>
                    <a:pt x="815975" y="3343275"/>
                  </a:lnTo>
                  <a:lnTo>
                    <a:pt x="879475" y="3273425"/>
                  </a:lnTo>
                  <a:lnTo>
                    <a:pt x="942975" y="3190875"/>
                  </a:lnTo>
                  <a:lnTo>
                    <a:pt x="974725" y="3146425"/>
                  </a:lnTo>
                  <a:lnTo>
                    <a:pt x="1006475" y="3098800"/>
                  </a:lnTo>
                  <a:lnTo>
                    <a:pt x="1035050" y="3051175"/>
                  </a:lnTo>
                  <a:lnTo>
                    <a:pt x="1130300" y="2908300"/>
                  </a:lnTo>
                  <a:lnTo>
                    <a:pt x="1162050" y="2863850"/>
                  </a:lnTo>
                  <a:lnTo>
                    <a:pt x="1193800" y="2822575"/>
                  </a:lnTo>
                  <a:lnTo>
                    <a:pt x="1225550" y="2787650"/>
                  </a:lnTo>
                  <a:lnTo>
                    <a:pt x="1257300" y="2755900"/>
                  </a:lnTo>
                  <a:lnTo>
                    <a:pt x="1289050" y="2730500"/>
                  </a:lnTo>
                  <a:lnTo>
                    <a:pt x="1349375" y="2692400"/>
                  </a:lnTo>
                  <a:lnTo>
                    <a:pt x="1476375" y="2660650"/>
                  </a:lnTo>
                  <a:lnTo>
                    <a:pt x="1508125" y="2651125"/>
                  </a:lnTo>
                  <a:lnTo>
                    <a:pt x="1571625" y="2619375"/>
                  </a:lnTo>
                  <a:lnTo>
                    <a:pt x="1600200" y="2587625"/>
                  </a:lnTo>
                  <a:lnTo>
                    <a:pt x="1631950" y="2546350"/>
                  </a:lnTo>
                  <a:lnTo>
                    <a:pt x="1660525" y="2492375"/>
                  </a:lnTo>
                  <a:lnTo>
                    <a:pt x="1663700" y="2482850"/>
                  </a:lnTo>
                  <a:lnTo>
                    <a:pt x="1689100" y="2416175"/>
                  </a:lnTo>
                  <a:lnTo>
                    <a:pt x="1717675" y="2308225"/>
                  </a:lnTo>
                  <a:lnTo>
                    <a:pt x="1727200" y="2270125"/>
                  </a:lnTo>
                  <a:lnTo>
                    <a:pt x="1749425" y="2159000"/>
                  </a:lnTo>
                  <a:lnTo>
                    <a:pt x="1758950" y="2098675"/>
                  </a:lnTo>
                  <a:lnTo>
                    <a:pt x="1778000" y="1955800"/>
                  </a:lnTo>
                  <a:lnTo>
                    <a:pt x="1790700" y="1870075"/>
                  </a:lnTo>
                  <a:lnTo>
                    <a:pt x="1812925" y="1673225"/>
                  </a:lnTo>
                  <a:lnTo>
                    <a:pt x="1822450" y="1571625"/>
                  </a:lnTo>
                  <a:lnTo>
                    <a:pt x="1844675" y="1285875"/>
                  </a:lnTo>
                  <a:lnTo>
                    <a:pt x="1854200" y="1196975"/>
                  </a:lnTo>
                  <a:lnTo>
                    <a:pt x="1882775" y="774700"/>
                  </a:lnTo>
                  <a:lnTo>
                    <a:pt x="1908175" y="438150"/>
                  </a:lnTo>
                  <a:lnTo>
                    <a:pt x="1914525" y="361950"/>
                  </a:lnTo>
                  <a:lnTo>
                    <a:pt x="1924050" y="260350"/>
                  </a:lnTo>
                  <a:lnTo>
                    <a:pt x="1930400" y="161925"/>
                  </a:lnTo>
                  <a:lnTo>
                    <a:pt x="1936750" y="114300"/>
                  </a:lnTo>
                  <a:lnTo>
                    <a:pt x="1946275" y="69850"/>
                  </a:lnTo>
                  <a:lnTo>
                    <a:pt x="1962150" y="15875"/>
                  </a:lnTo>
                  <a:lnTo>
                    <a:pt x="1978025" y="0"/>
                  </a:lnTo>
                  <a:lnTo>
                    <a:pt x="1987550" y="6350"/>
                  </a:lnTo>
                  <a:lnTo>
                    <a:pt x="1993900" y="28575"/>
                  </a:lnTo>
                  <a:lnTo>
                    <a:pt x="2009775" y="200025"/>
                  </a:lnTo>
                  <a:lnTo>
                    <a:pt x="2019300" y="285750"/>
                  </a:lnTo>
                  <a:lnTo>
                    <a:pt x="2041525" y="622300"/>
                  </a:lnTo>
                  <a:lnTo>
                    <a:pt x="2073275" y="1158875"/>
                  </a:lnTo>
                  <a:lnTo>
                    <a:pt x="2105025" y="1701800"/>
                  </a:lnTo>
                  <a:lnTo>
                    <a:pt x="2136775" y="2187575"/>
                  </a:lnTo>
                  <a:lnTo>
                    <a:pt x="2159000" y="2495550"/>
                  </a:lnTo>
                  <a:lnTo>
                    <a:pt x="2165350" y="2593975"/>
                  </a:lnTo>
                  <a:lnTo>
                    <a:pt x="2187575" y="2832100"/>
                  </a:lnTo>
                  <a:lnTo>
                    <a:pt x="2197100" y="2921000"/>
                  </a:lnTo>
                  <a:lnTo>
                    <a:pt x="2219325" y="3111500"/>
                  </a:lnTo>
                  <a:lnTo>
                    <a:pt x="2228850" y="3181350"/>
                  </a:lnTo>
                  <a:lnTo>
                    <a:pt x="2254250" y="3336925"/>
                  </a:lnTo>
                  <a:lnTo>
                    <a:pt x="2260600" y="3387725"/>
                  </a:lnTo>
                  <a:lnTo>
                    <a:pt x="2286000" y="3521075"/>
                  </a:lnTo>
                  <a:lnTo>
                    <a:pt x="2292350" y="3552825"/>
                  </a:lnTo>
                  <a:lnTo>
                    <a:pt x="2317750" y="3667125"/>
                  </a:lnTo>
                  <a:lnTo>
                    <a:pt x="2324100" y="3686175"/>
                  </a:lnTo>
                  <a:lnTo>
                    <a:pt x="2355850" y="3797300"/>
                  </a:lnTo>
                  <a:lnTo>
                    <a:pt x="2387600" y="3886200"/>
                  </a:lnTo>
                  <a:lnTo>
                    <a:pt x="2419350" y="3959225"/>
                  </a:lnTo>
                  <a:lnTo>
                    <a:pt x="2447925" y="4022725"/>
                  </a:lnTo>
                  <a:lnTo>
                    <a:pt x="2479675" y="4073525"/>
                  </a:lnTo>
                  <a:lnTo>
                    <a:pt x="2511425" y="4117975"/>
                  </a:lnTo>
                  <a:lnTo>
                    <a:pt x="2543175" y="4156075"/>
                  </a:lnTo>
                  <a:lnTo>
                    <a:pt x="2574925" y="4187825"/>
                  </a:lnTo>
                  <a:lnTo>
                    <a:pt x="2606675" y="4216400"/>
                  </a:lnTo>
                  <a:lnTo>
                    <a:pt x="2638425" y="4241800"/>
                  </a:lnTo>
                  <a:lnTo>
                    <a:pt x="2701925" y="4279900"/>
                  </a:lnTo>
                  <a:lnTo>
                    <a:pt x="2825750" y="4333875"/>
                  </a:lnTo>
                  <a:lnTo>
                    <a:pt x="2889250" y="4349750"/>
                  </a:lnTo>
                  <a:lnTo>
                    <a:pt x="2921000" y="4359275"/>
                  </a:lnTo>
                  <a:lnTo>
                    <a:pt x="2984500" y="4371975"/>
                  </a:lnTo>
                  <a:lnTo>
                    <a:pt x="3016250" y="4375150"/>
                  </a:lnTo>
                  <a:lnTo>
                    <a:pt x="3044825" y="4381500"/>
                  </a:lnTo>
                  <a:lnTo>
                    <a:pt x="3076575" y="4384675"/>
                  </a:lnTo>
                  <a:lnTo>
                    <a:pt x="3108325" y="4391025"/>
                  </a:lnTo>
                  <a:lnTo>
                    <a:pt x="3267075" y="4406900"/>
                  </a:lnTo>
                  <a:lnTo>
                    <a:pt x="3298825" y="4406900"/>
                  </a:lnTo>
                  <a:lnTo>
                    <a:pt x="3327400" y="4410075"/>
                  </a:lnTo>
                  <a:lnTo>
                    <a:pt x="3359150" y="4413250"/>
                  </a:lnTo>
                  <a:lnTo>
                    <a:pt x="3390900" y="4413250"/>
                  </a:lnTo>
                  <a:lnTo>
                    <a:pt x="3422650" y="4416425"/>
                  </a:lnTo>
                  <a:lnTo>
                    <a:pt x="3454400" y="4416425"/>
                  </a:lnTo>
                  <a:lnTo>
                    <a:pt x="3486150" y="4419600"/>
                  </a:lnTo>
                  <a:lnTo>
                    <a:pt x="3549650" y="4419600"/>
                  </a:lnTo>
                  <a:lnTo>
                    <a:pt x="3581400" y="4422775"/>
                  </a:lnTo>
                  <a:lnTo>
                    <a:pt x="3641725" y="4422775"/>
                  </a:lnTo>
                  <a:lnTo>
                    <a:pt x="3673475" y="4425950"/>
                  </a:lnTo>
                  <a:lnTo>
                    <a:pt x="3768725" y="4425950"/>
                  </a:lnTo>
                  <a:lnTo>
                    <a:pt x="3800475" y="4429125"/>
                  </a:lnTo>
                  <a:lnTo>
                    <a:pt x="3924300" y="4429125"/>
                  </a:lnTo>
                  <a:lnTo>
                    <a:pt x="3956050" y="4432300"/>
                  </a:lnTo>
                  <a:lnTo>
                    <a:pt x="4238625" y="4432300"/>
                  </a:lnTo>
                  <a:lnTo>
                    <a:pt x="4270375" y="4435475"/>
                  </a:lnTo>
                  <a:lnTo>
                    <a:pt x="4899025" y="4435475"/>
                  </a:lnTo>
                  <a:lnTo>
                    <a:pt x="4930775" y="4438650"/>
                  </a:lnTo>
                  <a:lnTo>
                    <a:pt x="7486650" y="4438650"/>
                  </a:lnTo>
                </a:path>
              </a:pathLst>
            </a:custGeom>
            <a:ln w="19050">
              <a:solidFill>
                <a:srgbClr val="0000FF"/>
              </a:solidFill>
            </a:ln>
          </p:spPr>
          <p:txBody>
            <a:bodyPr wrap="square" lIns="0" tIns="0" rIns="0" bIns="0" rtlCol="0"/>
            <a:lstStyle/>
            <a:p>
              <a:endParaRPr/>
            </a:p>
          </p:txBody>
        </p:sp>
        <p:sp>
          <p:nvSpPr>
            <p:cNvPr id="175" name="object 129">
              <a:extLst>
                <a:ext uri="{FF2B5EF4-FFF2-40B4-BE49-F238E27FC236}">
                  <a16:creationId xmlns:a16="http://schemas.microsoft.com/office/drawing/2014/main" id="{9188A6D0-5665-4503-B9E2-DD82AEC6525C}"/>
                </a:ext>
              </a:extLst>
            </p:cNvPr>
            <p:cNvSpPr txBox="1"/>
            <p:nvPr/>
          </p:nvSpPr>
          <p:spPr>
            <a:xfrm>
              <a:off x="2674993" y="3526746"/>
              <a:ext cx="1350539" cy="246221"/>
            </a:xfrm>
            <a:prstGeom prst="rect">
              <a:avLst/>
            </a:prstGeom>
            <a:solidFill>
              <a:schemeClr val="bg1"/>
            </a:solidFill>
          </p:spPr>
          <p:txBody>
            <a:bodyPr vert="horz" wrap="square" lIns="0" tIns="0" rIns="0" bIns="0" rtlCol="0">
              <a:spAutoFit/>
            </a:bodyPr>
            <a:lstStyle/>
            <a:p>
              <a:pPr marL="12700">
                <a:lnSpc>
                  <a:spcPct val="100000"/>
                </a:lnSpc>
              </a:pPr>
              <a:r>
                <a:rPr sz="1600" spc="-30" dirty="0">
                  <a:latin typeface="Times New Roman" panose="02020603050405020304" pitchFamily="18" charset="0"/>
                  <a:cs typeface="Times New Roman" panose="02020603050405020304" pitchFamily="18" charset="0"/>
                </a:rPr>
                <a:t>fi</a:t>
              </a:r>
              <a:r>
                <a:rPr sz="1600" spc="25" dirty="0">
                  <a:latin typeface="Times New Roman" panose="02020603050405020304" pitchFamily="18" charset="0"/>
                  <a:cs typeface="Times New Roman" panose="02020603050405020304" pitchFamily="18" charset="0"/>
                </a:rPr>
                <a:t>lter</a:t>
              </a:r>
              <a:r>
                <a:rPr sz="1600" dirty="0">
                  <a:latin typeface="Times New Roman" panose="02020603050405020304" pitchFamily="18" charset="0"/>
                  <a:cs typeface="Times New Roman" panose="02020603050405020304" pitchFamily="18" charset="0"/>
                </a:rPr>
                <a:t> </a:t>
              </a:r>
              <a:r>
                <a:rPr sz="1600" spc="-35" dirty="0">
                  <a:latin typeface="Times New Roman" panose="02020603050405020304" pitchFamily="18" charset="0"/>
                  <a:cs typeface="Times New Roman" panose="02020603050405020304" pitchFamily="18" charset="0"/>
                </a:rPr>
                <a:t>r</a:t>
              </a:r>
              <a:r>
                <a:rPr sz="1600" spc="25" dirty="0">
                  <a:latin typeface="Times New Roman" panose="02020603050405020304" pitchFamily="18" charset="0"/>
                  <a:cs typeface="Times New Roman" panose="02020603050405020304" pitchFamily="18" charset="0"/>
                </a:rPr>
                <a:t>eg</a:t>
              </a:r>
              <a:r>
                <a:rPr sz="1600" spc="5" dirty="0">
                  <a:latin typeface="Times New Roman" panose="02020603050405020304" pitchFamily="18" charset="0"/>
                  <a:cs typeface="Times New Roman" panose="02020603050405020304" pitchFamily="18" charset="0"/>
                </a:rPr>
                <a:t>i</a:t>
              </a:r>
              <a:r>
                <a:rPr sz="1600" dirty="0">
                  <a:latin typeface="Times New Roman" panose="02020603050405020304" pitchFamily="18" charset="0"/>
                  <a:cs typeface="Times New Roman" panose="02020603050405020304" pitchFamily="18" charset="0"/>
                </a:rPr>
                <a:t>on</a:t>
              </a:r>
              <a:r>
                <a:rPr lang="en-US" sz="1600" dirty="0">
                  <a:latin typeface="Times New Roman" panose="02020603050405020304" pitchFamily="18" charset="0"/>
                  <a:cs typeface="Times New Roman" panose="02020603050405020304" pitchFamily="18" charset="0"/>
                </a:rPr>
                <a:t> (F)</a:t>
              </a:r>
              <a:endParaRPr sz="1600" dirty="0">
                <a:latin typeface="Times New Roman" panose="02020603050405020304" pitchFamily="18" charset="0"/>
                <a:cs typeface="Times New Roman" panose="02020603050405020304" pitchFamily="18" charset="0"/>
              </a:endParaRPr>
            </a:p>
          </p:txBody>
        </p:sp>
        <p:sp>
          <p:nvSpPr>
            <p:cNvPr id="176" name="object 130">
              <a:extLst>
                <a:ext uri="{FF2B5EF4-FFF2-40B4-BE49-F238E27FC236}">
                  <a16:creationId xmlns:a16="http://schemas.microsoft.com/office/drawing/2014/main" id="{EDA0DF32-3C18-462A-AB42-87B627CEBED0}"/>
                </a:ext>
              </a:extLst>
            </p:cNvPr>
            <p:cNvSpPr txBox="1"/>
            <p:nvPr/>
          </p:nvSpPr>
          <p:spPr>
            <a:xfrm>
              <a:off x="3530454" y="4807514"/>
              <a:ext cx="1086041" cy="246221"/>
            </a:xfrm>
            <a:prstGeom prst="rect">
              <a:avLst/>
            </a:prstGeom>
          </p:spPr>
          <p:txBody>
            <a:bodyPr vert="horz" wrap="square" lIns="0" tIns="0" rIns="0" bIns="0" rtlCol="0">
              <a:spAutoFit/>
            </a:bodyPr>
            <a:lstStyle/>
            <a:p>
              <a:pPr marL="12700">
                <a:lnSpc>
                  <a:spcPct val="100000"/>
                </a:lnSpc>
              </a:pPr>
              <a:r>
                <a:rPr sz="1600" spc="10" dirty="0">
                  <a:latin typeface="Times New Roman" panose="02020603050405020304" pitchFamily="18" charset="0"/>
                  <a:cs typeface="Times New Roman" panose="02020603050405020304" pitchFamily="18" charset="0"/>
                </a:rPr>
                <a:t>TOF </a:t>
              </a:r>
              <a:r>
                <a:rPr sz="1600" spc="-35" dirty="0">
                  <a:latin typeface="Times New Roman" panose="02020603050405020304" pitchFamily="18" charset="0"/>
                  <a:cs typeface="Times New Roman" panose="02020603050405020304" pitchFamily="18" charset="0"/>
                </a:rPr>
                <a:t>r</a:t>
              </a:r>
              <a:r>
                <a:rPr sz="1600" spc="15" dirty="0">
                  <a:latin typeface="Times New Roman" panose="02020603050405020304" pitchFamily="18" charset="0"/>
                  <a:cs typeface="Times New Roman" panose="02020603050405020304" pitchFamily="18" charset="0"/>
                </a:rPr>
                <a:t>egi</a:t>
              </a:r>
              <a:r>
                <a:rPr sz="1600" spc="10" dirty="0">
                  <a:latin typeface="Times New Roman" panose="02020603050405020304" pitchFamily="18" charset="0"/>
                  <a:cs typeface="Times New Roman" panose="02020603050405020304" pitchFamily="18" charset="0"/>
                </a:rPr>
                <a:t>on</a:t>
              </a:r>
              <a:endParaRPr sz="1600" dirty="0">
                <a:latin typeface="Times New Roman" panose="02020603050405020304" pitchFamily="18" charset="0"/>
                <a:cs typeface="Times New Roman" panose="02020603050405020304" pitchFamily="18" charset="0"/>
              </a:endParaRPr>
            </a:p>
          </p:txBody>
        </p:sp>
        <p:sp>
          <p:nvSpPr>
            <p:cNvPr id="177" name="object 131">
              <a:extLst>
                <a:ext uri="{FF2B5EF4-FFF2-40B4-BE49-F238E27FC236}">
                  <a16:creationId xmlns:a16="http://schemas.microsoft.com/office/drawing/2014/main" id="{92D25C64-E0EE-4421-96D6-CE12A0F679A9}"/>
                </a:ext>
              </a:extLst>
            </p:cNvPr>
            <p:cNvSpPr txBox="1"/>
            <p:nvPr/>
          </p:nvSpPr>
          <p:spPr>
            <a:xfrm>
              <a:off x="2191944" y="4488669"/>
              <a:ext cx="1746353" cy="240194"/>
            </a:xfrm>
            <a:prstGeom prst="rect">
              <a:avLst/>
            </a:prstGeom>
          </p:spPr>
          <p:txBody>
            <a:bodyPr vert="horz" wrap="square" lIns="0" tIns="0" rIns="0" bIns="0" rtlCol="0">
              <a:spAutoFit/>
            </a:bodyPr>
            <a:lstStyle/>
            <a:p>
              <a:pPr marL="12700" marR="5080">
                <a:lnSpc>
                  <a:spcPct val="104200"/>
                </a:lnSpc>
              </a:pPr>
              <a:r>
                <a:rPr sz="1600" spc="45" dirty="0">
                  <a:latin typeface="Times New Roman" panose="02020603050405020304" pitchFamily="18" charset="0"/>
                  <a:cs typeface="Times New Roman" panose="02020603050405020304" pitchFamily="18" charset="0"/>
                </a:rPr>
                <a:t>dec</a:t>
              </a:r>
              <a:r>
                <a:rPr sz="1600" spc="100" dirty="0">
                  <a:latin typeface="Times New Roman" panose="02020603050405020304" pitchFamily="18" charset="0"/>
                  <a:cs typeface="Times New Roman" panose="02020603050405020304" pitchFamily="18" charset="0"/>
                </a:rPr>
                <a:t>ay</a:t>
              </a:r>
              <a:r>
                <a:rPr sz="1600" spc="60" dirty="0">
                  <a:latin typeface="Times New Roman" panose="02020603050405020304" pitchFamily="18" charset="0"/>
                  <a:cs typeface="Times New Roman" panose="02020603050405020304" pitchFamily="18" charset="0"/>
                </a:rPr>
                <a:t> </a:t>
              </a:r>
              <a:r>
                <a:rPr sz="1600" spc="35" dirty="0">
                  <a:latin typeface="Times New Roman" panose="02020603050405020304" pitchFamily="18" charset="0"/>
                  <a:cs typeface="Times New Roman" panose="02020603050405020304" pitchFamily="18" charset="0"/>
                </a:rPr>
                <a:t>volume</a:t>
              </a:r>
              <a:r>
                <a:rPr lang="en-US" sz="1600" spc="35" dirty="0">
                  <a:latin typeface="Times New Roman" panose="02020603050405020304" pitchFamily="18" charset="0"/>
                  <a:cs typeface="Times New Roman" panose="02020603050405020304" pitchFamily="18" charset="0"/>
                </a:rPr>
                <a:t> (DV)</a:t>
              </a:r>
              <a:endParaRPr sz="1600" dirty="0">
                <a:latin typeface="Times New Roman" panose="02020603050405020304" pitchFamily="18" charset="0"/>
                <a:cs typeface="Times New Roman" panose="02020603050405020304" pitchFamily="18" charset="0"/>
              </a:endParaRPr>
            </a:p>
          </p:txBody>
        </p:sp>
        <p:sp>
          <p:nvSpPr>
            <p:cNvPr id="178" name="object 132">
              <a:extLst>
                <a:ext uri="{FF2B5EF4-FFF2-40B4-BE49-F238E27FC236}">
                  <a16:creationId xmlns:a16="http://schemas.microsoft.com/office/drawing/2014/main" id="{71155486-C60D-446E-AB46-62DE2BCE69E6}"/>
                </a:ext>
              </a:extLst>
            </p:cNvPr>
            <p:cNvSpPr/>
            <p:nvPr/>
          </p:nvSpPr>
          <p:spPr>
            <a:xfrm flipH="1" flipV="1">
              <a:off x="2363806" y="4412931"/>
              <a:ext cx="102709" cy="127805"/>
            </a:xfrm>
            <a:custGeom>
              <a:avLst/>
              <a:gdLst/>
              <a:ahLst/>
              <a:cxnLst/>
              <a:rect l="l" t="t" r="r" b="b"/>
              <a:pathLst>
                <a:path w="138430" h="415925">
                  <a:moveTo>
                    <a:pt x="0" y="0"/>
                  </a:moveTo>
                  <a:lnTo>
                    <a:pt x="138417" y="415328"/>
                  </a:lnTo>
                </a:path>
              </a:pathLst>
            </a:custGeom>
            <a:ln w="10160">
              <a:solidFill>
                <a:srgbClr val="000000"/>
              </a:solidFill>
              <a:headEnd type="none" w="med" len="med"/>
              <a:tailEnd type="arrow" w="med" len="med"/>
            </a:ln>
          </p:spPr>
          <p:txBody>
            <a:bodyPr wrap="square" lIns="0" tIns="0" rIns="0" bIns="0" rtlCol="0"/>
            <a:lstStyle/>
            <a:p>
              <a:endParaRPr/>
            </a:p>
          </p:txBody>
        </p:sp>
        <mc:AlternateContent xmlns:mc="http://schemas.openxmlformats.org/markup-compatibility/2006" xmlns:a14="http://schemas.microsoft.com/office/drawing/2010/main">
          <mc:Choice Requires="a14">
            <p:sp>
              <p:nvSpPr>
                <p:cNvPr id="180" name="Rectangle 179">
                  <a:extLst>
                    <a:ext uri="{FF2B5EF4-FFF2-40B4-BE49-F238E27FC236}">
                      <a16:creationId xmlns:a16="http://schemas.microsoft.com/office/drawing/2014/main" id="{A8291CF3-DDEC-43C5-968C-1C3706698E7C}"/>
                    </a:ext>
                  </a:extLst>
                </p:cNvPr>
                <p:cNvSpPr/>
                <p:nvPr/>
              </p:nvSpPr>
              <p:spPr>
                <a:xfrm>
                  <a:off x="2678537" y="5287202"/>
                  <a:ext cx="905231" cy="307585"/>
                </a:xfrm>
                <a:prstGeom prst="rect">
                  <a:avLst/>
                </a:prstGeom>
              </p:spPr>
              <p:txBody>
                <a:bodyPr wrap="square">
                  <a:spAutoFit/>
                </a:bodyPr>
                <a:lstStyle/>
                <a:p>
                  <a:pPr marL="52705">
                    <a:lnSpc>
                      <a:spcPts val="1775"/>
                    </a:lnSpc>
                  </a:pPr>
                  <a14:m>
                    <m:oMath xmlns:m="http://schemas.openxmlformats.org/officeDocument/2006/math">
                      <m:r>
                        <a:rPr lang="en-US" sz="1400" i="1" spc="-65" dirty="0" smtClean="0">
                          <a:latin typeface="Cambria Math" panose="02040503050406030204" pitchFamily="18" charset="0"/>
                          <a:cs typeface="Times New Roman" panose="02020603050405020304" pitchFamily="18" charset="0"/>
                        </a:rPr>
                        <m:t>𝑧</m:t>
                      </m:r>
                    </m:oMath>
                  </a14:m>
                  <a:r>
                    <a:rPr lang="en-US" sz="1400" spc="-90" dirty="0">
                      <a:latin typeface="Times New Roman" panose="02020603050405020304" pitchFamily="18" charset="0"/>
                      <a:cs typeface="Times New Roman" panose="02020603050405020304" pitchFamily="18" charset="0"/>
                    </a:rPr>
                    <a:t> </a:t>
                  </a:r>
                  <a:r>
                    <a:rPr lang="en-US" sz="1400" spc="-70" dirty="0">
                      <a:latin typeface="Times New Roman" panose="02020603050405020304" pitchFamily="18" charset="0"/>
                      <a:cs typeface="Times New Roman" panose="02020603050405020304" pitchFamily="18" charset="0"/>
                    </a:rPr>
                    <a:t>[</a:t>
                  </a:r>
                  <a:r>
                    <a:rPr lang="en-US" sz="1400" spc="-10" dirty="0">
                      <a:latin typeface="Times New Roman" panose="02020603050405020304" pitchFamily="18" charset="0"/>
                      <a:cs typeface="Times New Roman" panose="02020603050405020304" pitchFamily="18" charset="0"/>
                    </a:rPr>
                    <a:t>c</a:t>
                  </a:r>
                  <a:r>
                    <a:rPr lang="en-US" sz="1400" spc="-140" dirty="0">
                      <a:latin typeface="Times New Roman" panose="02020603050405020304" pitchFamily="18" charset="0"/>
                      <a:cs typeface="Times New Roman" panose="02020603050405020304" pitchFamily="18" charset="0"/>
                    </a:rPr>
                    <a:t>m</a:t>
                  </a:r>
                  <a:r>
                    <a:rPr lang="en-US" sz="1400" spc="110" dirty="0">
                      <a:latin typeface="Times New Roman" panose="02020603050405020304" pitchFamily="18" charset="0"/>
                      <a:cs typeface="Times New Roman" panose="02020603050405020304" pitchFamily="18" charset="0"/>
                    </a:rPr>
                    <a:t>]</a:t>
                  </a:r>
                  <a:endParaRPr lang="en-US" sz="1400" dirty="0">
                    <a:latin typeface="Times New Roman" panose="02020603050405020304" pitchFamily="18" charset="0"/>
                    <a:cs typeface="Times New Roman" panose="02020603050405020304" pitchFamily="18" charset="0"/>
                  </a:endParaRPr>
                </a:p>
              </p:txBody>
            </p:sp>
          </mc:Choice>
          <mc:Fallback xmlns="">
            <p:sp>
              <p:nvSpPr>
                <p:cNvPr id="180" name="Rectangle 179">
                  <a:extLst>
                    <a:ext uri="{FF2B5EF4-FFF2-40B4-BE49-F238E27FC236}">
                      <a16:creationId xmlns:a16="http://schemas.microsoft.com/office/drawing/2014/main" id="{A8291CF3-DDEC-43C5-968C-1C3706698E7C}"/>
                    </a:ext>
                  </a:extLst>
                </p:cNvPr>
                <p:cNvSpPr>
                  <a:spLocks noRot="1" noChangeAspect="1" noMove="1" noResize="1" noEditPoints="1" noAdjustHandles="1" noChangeArrowheads="1" noChangeShapeType="1" noTextEdit="1"/>
                </p:cNvSpPr>
                <p:nvPr/>
              </p:nvSpPr>
              <p:spPr>
                <a:xfrm>
                  <a:off x="2678537" y="5287202"/>
                  <a:ext cx="905231" cy="307585"/>
                </a:xfrm>
                <a:prstGeom prst="rect">
                  <a:avLst/>
                </a:prstGeom>
                <a:blipFill>
                  <a:blip r:embed="rId17"/>
                  <a:stretch>
                    <a:fillRect t="-4000" b="-20000"/>
                  </a:stretch>
                </a:blipFill>
              </p:spPr>
              <p:txBody>
                <a:bodyPr/>
                <a:lstStyle/>
                <a:p>
                  <a:r>
                    <a:rPr lang="en-US">
                      <a:noFill/>
                    </a:rPr>
                    <a:t> </a:t>
                  </a:r>
                </a:p>
              </p:txBody>
            </p:sp>
          </mc:Fallback>
        </mc:AlternateContent>
        <p:sp>
          <p:nvSpPr>
            <p:cNvPr id="181" name="object 77">
              <a:extLst>
                <a:ext uri="{FF2B5EF4-FFF2-40B4-BE49-F238E27FC236}">
                  <a16:creationId xmlns:a16="http://schemas.microsoft.com/office/drawing/2014/main" id="{26AB4939-EBDB-41BD-8796-2F5D653C6AA9}"/>
                </a:ext>
              </a:extLst>
            </p:cNvPr>
            <p:cNvSpPr txBox="1"/>
            <p:nvPr/>
          </p:nvSpPr>
          <p:spPr>
            <a:xfrm>
              <a:off x="1648752" y="4600304"/>
              <a:ext cx="59046" cy="82442"/>
            </a:xfrm>
            <a:prstGeom prst="rect">
              <a:avLst/>
            </a:prstGeom>
          </p:spPr>
          <p:txBody>
            <a:bodyPr vert="horz" wrap="square" lIns="0" tIns="0" rIns="0" bIns="0" rtlCol="0">
              <a:spAutoFit/>
            </a:bodyPr>
            <a:lstStyle/>
            <a:p>
              <a:pPr marL="12700">
                <a:lnSpc>
                  <a:spcPct val="100000"/>
                </a:lnSpc>
              </a:pPr>
              <a:r>
                <a:rPr lang="en-US" sz="1400" spc="25" dirty="0">
                  <a:latin typeface="Times New Roman" panose="02020603050405020304" pitchFamily="18" charset="0"/>
                  <a:cs typeface="Times New Roman" panose="02020603050405020304" pitchFamily="18" charset="0"/>
                </a:rPr>
                <a:t>1</a:t>
              </a:r>
              <a:endParaRPr sz="1400" dirty="0">
                <a:latin typeface="Times New Roman" panose="02020603050405020304" pitchFamily="18" charset="0"/>
                <a:cs typeface="Times New Roman" panose="02020603050405020304" pitchFamily="18" charset="0"/>
              </a:endParaRPr>
            </a:p>
          </p:txBody>
        </p:sp>
        <p:sp>
          <p:nvSpPr>
            <p:cNvPr id="182" name="object 77">
              <a:extLst>
                <a:ext uri="{FF2B5EF4-FFF2-40B4-BE49-F238E27FC236}">
                  <a16:creationId xmlns:a16="http://schemas.microsoft.com/office/drawing/2014/main" id="{2BF2B719-CE63-4B1E-843E-1DB1EBAC12A3}"/>
                </a:ext>
              </a:extLst>
            </p:cNvPr>
            <p:cNvSpPr txBox="1"/>
            <p:nvPr/>
          </p:nvSpPr>
          <p:spPr>
            <a:xfrm>
              <a:off x="1648752" y="4153740"/>
              <a:ext cx="59046" cy="82442"/>
            </a:xfrm>
            <a:prstGeom prst="rect">
              <a:avLst/>
            </a:prstGeom>
          </p:spPr>
          <p:txBody>
            <a:bodyPr vert="horz" wrap="square" lIns="0" tIns="0" rIns="0" bIns="0" rtlCol="0">
              <a:spAutoFit/>
            </a:bodyPr>
            <a:lstStyle/>
            <a:p>
              <a:pPr marL="12700">
                <a:lnSpc>
                  <a:spcPct val="100000"/>
                </a:lnSpc>
              </a:pPr>
              <a:r>
                <a:rPr lang="en-US" sz="1400" spc="25" dirty="0">
                  <a:latin typeface="Times New Roman" panose="02020603050405020304" pitchFamily="18" charset="0"/>
                  <a:cs typeface="Times New Roman" panose="02020603050405020304" pitchFamily="18" charset="0"/>
                </a:rPr>
                <a:t>2</a:t>
              </a:r>
              <a:endParaRPr sz="1400" dirty="0">
                <a:latin typeface="Times New Roman" panose="02020603050405020304" pitchFamily="18" charset="0"/>
                <a:cs typeface="Times New Roman" panose="02020603050405020304" pitchFamily="18" charset="0"/>
              </a:endParaRPr>
            </a:p>
          </p:txBody>
        </p:sp>
        <p:sp>
          <p:nvSpPr>
            <p:cNvPr id="183" name="object 77">
              <a:extLst>
                <a:ext uri="{FF2B5EF4-FFF2-40B4-BE49-F238E27FC236}">
                  <a16:creationId xmlns:a16="http://schemas.microsoft.com/office/drawing/2014/main" id="{ADC2B703-C9BF-4820-8BF0-BAD8D669D179}"/>
                </a:ext>
              </a:extLst>
            </p:cNvPr>
            <p:cNvSpPr txBox="1"/>
            <p:nvPr/>
          </p:nvSpPr>
          <p:spPr>
            <a:xfrm>
              <a:off x="1648752" y="3707177"/>
              <a:ext cx="59046" cy="82442"/>
            </a:xfrm>
            <a:prstGeom prst="rect">
              <a:avLst/>
            </a:prstGeom>
          </p:spPr>
          <p:txBody>
            <a:bodyPr vert="horz" wrap="square" lIns="0" tIns="0" rIns="0" bIns="0" rtlCol="0">
              <a:spAutoFit/>
            </a:bodyPr>
            <a:lstStyle/>
            <a:p>
              <a:pPr marL="12700">
                <a:lnSpc>
                  <a:spcPct val="100000"/>
                </a:lnSpc>
              </a:pPr>
              <a:r>
                <a:rPr lang="en-US" sz="1400" spc="25" dirty="0">
                  <a:latin typeface="Times New Roman" panose="02020603050405020304" pitchFamily="18" charset="0"/>
                  <a:cs typeface="Times New Roman" panose="02020603050405020304" pitchFamily="18" charset="0"/>
                </a:rPr>
                <a:t>3</a:t>
              </a:r>
              <a:endParaRPr sz="1400" dirty="0">
                <a:latin typeface="Times New Roman" panose="02020603050405020304" pitchFamily="18" charset="0"/>
                <a:cs typeface="Times New Roman" panose="02020603050405020304" pitchFamily="18" charset="0"/>
              </a:endParaRPr>
            </a:p>
          </p:txBody>
        </p:sp>
        <p:sp>
          <p:nvSpPr>
            <p:cNvPr id="184" name="object 132">
              <a:extLst>
                <a:ext uri="{FF2B5EF4-FFF2-40B4-BE49-F238E27FC236}">
                  <a16:creationId xmlns:a16="http://schemas.microsoft.com/office/drawing/2014/main" id="{8D739C48-935E-4BC0-A925-95E5AE353BAD}"/>
                </a:ext>
              </a:extLst>
            </p:cNvPr>
            <p:cNvSpPr/>
            <p:nvPr/>
          </p:nvSpPr>
          <p:spPr>
            <a:xfrm flipH="1" flipV="1">
              <a:off x="2593867" y="3422499"/>
              <a:ext cx="102709" cy="127805"/>
            </a:xfrm>
            <a:custGeom>
              <a:avLst/>
              <a:gdLst/>
              <a:ahLst/>
              <a:cxnLst/>
              <a:rect l="l" t="t" r="r" b="b"/>
              <a:pathLst>
                <a:path w="138430" h="415925">
                  <a:moveTo>
                    <a:pt x="0" y="0"/>
                  </a:moveTo>
                  <a:lnTo>
                    <a:pt x="138417" y="415328"/>
                  </a:lnTo>
                </a:path>
              </a:pathLst>
            </a:custGeom>
            <a:ln w="10160">
              <a:solidFill>
                <a:srgbClr val="000000"/>
              </a:solidFill>
              <a:headEnd type="none" w="med" len="med"/>
              <a:tailEnd type="arrow" w="med" len="med"/>
            </a:ln>
          </p:spPr>
          <p:txBody>
            <a:bodyPr wrap="square" lIns="0" tIns="0" rIns="0" bIns="0" rtlCol="0"/>
            <a:lstStyle/>
            <a:p>
              <a:endParaRPr/>
            </a:p>
          </p:txBody>
        </p:sp>
      </p:grpSp>
      <mc:AlternateContent xmlns:mc="http://schemas.openxmlformats.org/markup-compatibility/2006" xmlns:a14="http://schemas.microsoft.com/office/drawing/2010/main">
        <mc:Choice Requires="a14">
          <p:graphicFrame>
            <p:nvGraphicFramePr>
              <p:cNvPr id="8" name="Table 8">
                <a:extLst>
                  <a:ext uri="{FF2B5EF4-FFF2-40B4-BE49-F238E27FC236}">
                    <a16:creationId xmlns:a16="http://schemas.microsoft.com/office/drawing/2014/main" id="{5ECD83EC-299B-4625-BD60-E57F2E81799C}"/>
                  </a:ext>
                </a:extLst>
              </p:cNvPr>
              <p:cNvGraphicFramePr>
                <a:graphicFrameLocks noGrp="1"/>
              </p:cNvGraphicFramePr>
              <p:nvPr>
                <p:extLst>
                  <p:ext uri="{D42A27DB-BD31-4B8C-83A1-F6EECF244321}">
                    <p14:modId xmlns:p14="http://schemas.microsoft.com/office/powerpoint/2010/main" val="599482164"/>
                  </p:ext>
                </p:extLst>
              </p:nvPr>
            </p:nvGraphicFramePr>
            <p:xfrm>
              <a:off x="350488" y="4522633"/>
              <a:ext cx="8686007" cy="2066544"/>
            </p:xfrm>
            <a:graphic>
              <a:graphicData uri="http://schemas.openxmlformats.org/drawingml/2006/table">
                <a:tbl>
                  <a:tblPr firstRow="1" bandRow="1">
                    <a:tableStyleId>{5940675A-B579-460E-94D1-54222C63F5DA}</a:tableStyleId>
                  </a:tblPr>
                  <a:tblGrid>
                    <a:gridCol w="4073623">
                      <a:extLst>
                        <a:ext uri="{9D8B030D-6E8A-4147-A177-3AD203B41FA5}">
                          <a16:colId xmlns:a16="http://schemas.microsoft.com/office/drawing/2014/main" val="1177025918"/>
                        </a:ext>
                      </a:extLst>
                    </a:gridCol>
                    <a:gridCol w="1743560">
                      <a:extLst>
                        <a:ext uri="{9D8B030D-6E8A-4147-A177-3AD203B41FA5}">
                          <a16:colId xmlns:a16="http://schemas.microsoft.com/office/drawing/2014/main" val="3055749801"/>
                        </a:ext>
                      </a:extLst>
                    </a:gridCol>
                    <a:gridCol w="1902066">
                      <a:extLst>
                        <a:ext uri="{9D8B030D-6E8A-4147-A177-3AD203B41FA5}">
                          <a16:colId xmlns:a16="http://schemas.microsoft.com/office/drawing/2014/main" val="1339144820"/>
                        </a:ext>
                      </a:extLst>
                    </a:gridCol>
                    <a:gridCol w="966758">
                      <a:extLst>
                        <a:ext uri="{9D8B030D-6E8A-4147-A177-3AD203B41FA5}">
                          <a16:colId xmlns:a16="http://schemas.microsoft.com/office/drawing/2014/main" val="1055485307"/>
                        </a:ext>
                      </a:extLst>
                    </a:gridCol>
                  </a:tblGrid>
                  <a:tr h="370840">
                    <a:tc>
                      <a:txBody>
                        <a:bodyPr/>
                        <a:lstStyle/>
                        <a:p>
                          <a:r>
                            <a:rPr lang="en-US" sz="1600" dirty="0"/>
                            <a:t>Region</a:t>
                          </a:r>
                        </a:p>
                      </a:txBody>
                      <a:tcPr/>
                    </a:tc>
                    <a:tc>
                      <a:txBody>
                        <a:bodyPr/>
                        <a:lstStyle/>
                        <a:p>
                          <a:r>
                            <a:rPr lang="en-US" sz="1600" dirty="0"/>
                            <a:t>Ave. Simulation</a:t>
                          </a:r>
                        </a:p>
                      </a:txBody>
                      <a:tcPr/>
                    </a:tc>
                    <a:tc>
                      <a:txBody>
                        <a:bodyPr/>
                        <a:lstStyle/>
                        <a:p>
                          <a:r>
                            <a:rPr lang="en-US" sz="1600" dirty="0"/>
                            <a:t>Ave. Measurement</a:t>
                          </a:r>
                        </a:p>
                      </a:txBody>
                      <a:tcPr/>
                    </a:tc>
                    <a:tc>
                      <a:txBody>
                        <a:bodyPr/>
                        <a:lstStyle/>
                        <a:p>
                          <a:r>
                            <a:rPr lang="en-US" sz="1600" dirty="0"/>
                            <a:t>Rel. diff.</a:t>
                          </a:r>
                        </a:p>
                      </a:txBody>
                      <a:tcPr/>
                    </a:tc>
                    <a:extLst>
                      <a:ext uri="{0D108BD9-81ED-4DB2-BD59-A6C34878D82A}">
                        <a16:rowId xmlns:a16="http://schemas.microsoft.com/office/drawing/2014/main" val="188354420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201F1E"/>
                              </a:solidFill>
                              <a:latin typeface="Times New Roman" panose="02020603050405020304" pitchFamily="18" charset="0"/>
                            </a:rPr>
                            <a:t>TOF: </a:t>
                          </a:r>
                          <a14:m>
                            <m:oMath xmlns:m="http://schemas.openxmlformats.org/officeDocument/2006/math">
                              <m:r>
                                <a:rPr lang="en-US" sz="1600" i="1" dirty="0" smtClean="0">
                                  <a:solidFill>
                                    <a:srgbClr val="201F1E"/>
                                  </a:solidFill>
                                  <a:latin typeface="Cambria Math" panose="02040503050406030204" pitchFamily="18" charset="0"/>
                                </a:rPr>
                                <m:t>𝑧</m:t>
                              </m:r>
                              <m:r>
                                <a:rPr lang="en-US" sz="1600" i="1" dirty="0" smtClean="0">
                                  <a:solidFill>
                                    <a:srgbClr val="201F1E"/>
                                  </a:solidFill>
                                  <a:latin typeface="Cambria Math" panose="02040503050406030204" pitchFamily="18" charset="0"/>
                                  <a:ea typeface="Cambria Math" panose="02040503050406030204" pitchFamily="18" charset="0"/>
                                </a:rPr>
                                <m:t>∈</m:t>
                              </m:r>
                              <m:r>
                                <a:rPr lang="en-US" sz="1600" i="1" dirty="0" smtClean="0">
                                  <a:solidFill>
                                    <a:srgbClr val="201F1E"/>
                                  </a:solidFill>
                                  <a:latin typeface="Cambria Math" panose="02040503050406030204" pitchFamily="18" charset="0"/>
                                </a:rPr>
                                <m:t>[150, 350] </m:t>
                              </m:r>
                            </m:oMath>
                          </a14:m>
                          <a:r>
                            <a:rPr lang="en-US" sz="1600" dirty="0">
                              <a:solidFill>
                                <a:srgbClr val="201F1E"/>
                              </a:solidFill>
                              <a:latin typeface="Times New Roman" panose="02020603050405020304" pitchFamily="18" charset="0"/>
                            </a:rPr>
                            <a:t>cm and </a:t>
                          </a:r>
                          <a14:m>
                            <m:oMath xmlns:m="http://schemas.openxmlformats.org/officeDocument/2006/math">
                              <m:r>
                                <a:rPr lang="en-US" sz="1600" i="1" dirty="0" smtClean="0">
                                  <a:solidFill>
                                    <a:srgbClr val="201F1E"/>
                                  </a:solidFill>
                                  <a:latin typeface="Cambria Math" panose="02040503050406030204" pitchFamily="18" charset="0"/>
                                </a:rPr>
                                <m:t>𝑟</m:t>
                              </m:r>
                              <m:r>
                                <a:rPr lang="en-US" sz="1600" i="1" dirty="0" smtClean="0">
                                  <a:solidFill>
                                    <a:srgbClr val="201F1E"/>
                                  </a:solidFill>
                                  <a:latin typeface="Cambria Math" panose="02040503050406030204" pitchFamily="18" charset="0"/>
                                  <a:ea typeface="Cambria Math" panose="02040503050406030204" pitchFamily="18" charset="0"/>
                                </a:rPr>
                                <m:t>∈</m:t>
                              </m:r>
                              <m:r>
                                <a:rPr lang="en-US" sz="1600" i="1" dirty="0" smtClean="0">
                                  <a:solidFill>
                                    <a:srgbClr val="201F1E"/>
                                  </a:solidFill>
                                  <a:latin typeface="Cambria Math" panose="02040503050406030204" pitchFamily="18" charset="0"/>
                                </a:rPr>
                                <m:t>[0, 2.5]</m:t>
                              </m:r>
                            </m:oMath>
                          </a14:m>
                          <a:r>
                            <a:rPr lang="en-US" sz="1600" dirty="0">
                              <a:solidFill>
                                <a:srgbClr val="201F1E"/>
                              </a:solidFill>
                              <a:latin typeface="Times New Roman" panose="02020603050405020304" pitchFamily="18" charset="0"/>
                            </a:rPr>
                            <a:t> cm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sz="1600" i="1" dirty="0" smtClean="0">
                                  <a:solidFill>
                                    <a:srgbClr val="201F1E"/>
                                  </a:solidFill>
                                  <a:latin typeface="Cambria Math" panose="02040503050406030204" pitchFamily="18" charset="0"/>
                                </a:rPr>
                                <m:t>|</m:t>
                              </m:r>
                              <m:r>
                                <a:rPr lang="en-US" sz="1600" i="1" dirty="0" smtClean="0">
                                  <a:solidFill>
                                    <a:srgbClr val="201F1E"/>
                                  </a:solidFill>
                                  <a:latin typeface="Cambria Math" panose="02040503050406030204" pitchFamily="18" charset="0"/>
                                </a:rPr>
                                <m:t>𝐵</m:t>
                              </m:r>
                              <m:r>
                                <a:rPr lang="en-US" sz="1600" i="1" dirty="0" smtClean="0">
                                  <a:solidFill>
                                    <a:srgbClr val="201F1E"/>
                                  </a:solidFill>
                                  <a:latin typeface="Cambria Math" panose="02040503050406030204" pitchFamily="18" charset="0"/>
                                </a:rPr>
                                <m:t>|=0.1565</m:t>
                              </m:r>
                            </m:oMath>
                          </a14:m>
                          <a:r>
                            <a:rPr lang="en-US" sz="1600" dirty="0">
                              <a:solidFill>
                                <a:srgbClr val="201F1E"/>
                              </a:solidFill>
                              <a:latin typeface="Times New Roman" panose="02020603050405020304" pitchFamily="18" charset="0"/>
                            </a:rPr>
                            <a:t> T</a:t>
                          </a:r>
                        </a:p>
                      </a:txBody>
                      <a:tcPr/>
                    </a:tc>
                    <a:tc>
                      <a:txBody>
                        <a:bodyPr/>
                        <a:lstStyle/>
                        <a:p>
                          <a14:m>
                            <m:oMath xmlns:m="http://schemas.openxmlformats.org/officeDocument/2006/math">
                              <m:r>
                                <a:rPr lang="en-US" sz="1600" i="1" dirty="0" smtClean="0">
                                  <a:solidFill>
                                    <a:srgbClr val="201F1E"/>
                                  </a:solidFill>
                                  <a:latin typeface="Cambria Math" panose="02040503050406030204" pitchFamily="18" charset="0"/>
                                  <a:ea typeface="Cambria Math" panose="02040503050406030204" pitchFamily="18" charset="0"/>
                                </a:rPr>
                                <m:t>|</m:t>
                              </m:r>
                              <m:r>
                                <a:rPr lang="en-US" sz="1600" i="1" dirty="0" smtClean="0">
                                  <a:solidFill>
                                    <a:srgbClr val="201F1E"/>
                                  </a:solidFill>
                                  <a:latin typeface="Cambria Math" panose="02040503050406030204" pitchFamily="18" charset="0"/>
                                  <a:ea typeface="Cambria Math" panose="02040503050406030204" pitchFamily="18" charset="0"/>
                                </a:rPr>
                                <m:t>𝐵</m:t>
                              </m:r>
                              <m:r>
                                <a:rPr lang="en-US" sz="1600" i="1" dirty="0" smtClean="0">
                                  <a:solidFill>
                                    <a:srgbClr val="201F1E"/>
                                  </a:solidFill>
                                  <a:latin typeface="Cambria Math" panose="02040503050406030204" pitchFamily="18" charset="0"/>
                                  <a:ea typeface="Cambria Math" panose="02040503050406030204" pitchFamily="18" charset="0"/>
                                </a:rPr>
                                <m:t>| =</m:t>
                              </m:r>
                              <m:r>
                                <m:rPr>
                                  <m:nor/>
                                </m:rPr>
                                <a:rPr lang="en-US" sz="1600" b="0" i="0" dirty="0" smtClean="0">
                                  <a:solidFill>
                                    <a:srgbClr val="201F1E"/>
                                  </a:solidFill>
                                  <a:latin typeface="Cambria Math" panose="02040503050406030204" pitchFamily="18" charset="0"/>
                                  <a:ea typeface="Cambria Math" panose="02040503050406030204" pitchFamily="18" charset="0"/>
                                </a:rPr>
                                <m:t>0.1557(4)</m:t>
                              </m:r>
                            </m:oMath>
                          </a14:m>
                          <a:r>
                            <a:rPr lang="en-US" sz="1600" dirty="0">
                              <a:solidFill>
                                <a:srgbClr val="201F1E"/>
                              </a:solidFill>
                              <a:latin typeface="Times New Roman" panose="02020603050405020304" pitchFamily="18" charset="0"/>
                            </a:rPr>
                            <a:t> T</a:t>
                          </a:r>
                          <a:endParaRPr lang="en-US" sz="1600" dirty="0"/>
                        </a:p>
                      </a:txBody>
                      <a:tcPr/>
                    </a:tc>
                    <a:tc>
                      <a:txBody>
                        <a:bodyPr/>
                        <a:lstStyle/>
                        <a:p>
                          <a14:m>
                            <m:oMath xmlns:m="http://schemas.openxmlformats.org/officeDocument/2006/math">
                              <m:r>
                                <a:rPr lang="en-US" sz="1600" b="0" i="1" dirty="0" smtClean="0">
                                  <a:latin typeface="Cambria Math" panose="02040503050406030204" pitchFamily="18" charset="0"/>
                                </a:rPr>
                                <m:t>−</m:t>
                              </m:r>
                              <m:r>
                                <a:rPr lang="en-US" sz="1600" i="1" dirty="0" smtClean="0">
                                  <a:latin typeface="Cambria Math" panose="02040503050406030204" pitchFamily="18" charset="0"/>
                                </a:rPr>
                                <m:t>0.5</m:t>
                              </m:r>
                            </m:oMath>
                          </a14:m>
                          <a:r>
                            <a:rPr lang="en-US" sz="1600" dirty="0"/>
                            <a:t> %</a:t>
                          </a:r>
                        </a:p>
                      </a:txBody>
                      <a:tcPr/>
                    </a:tc>
                    <a:extLst>
                      <a:ext uri="{0D108BD9-81ED-4DB2-BD59-A6C34878D82A}">
                        <a16:rowId xmlns:a16="http://schemas.microsoft.com/office/drawing/2014/main" val="874050175"/>
                      </a:ext>
                    </a:extLst>
                  </a:tr>
                  <a:tr h="3749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DV, on axis: </a:t>
                          </a:r>
                          <a14:m>
                            <m:oMath xmlns:m="http://schemas.openxmlformats.org/officeDocument/2006/math">
                              <m:d>
                                <m:dPr>
                                  <m:begChr m:val="|"/>
                                  <m:endChr m:val="|"/>
                                  <m:ctrlPr>
                                    <a:rPr lang="en-US" sz="1600" b="0" i="1" smtClean="0">
                                      <a:latin typeface="Cambria Math" panose="02040503050406030204" pitchFamily="18" charset="0"/>
                                    </a:rPr>
                                  </m:ctrlPr>
                                </m:dPr>
                                <m:e>
                                  <m:r>
                                    <a:rPr lang="en-US" sz="1600" b="0" i="1" smtClean="0">
                                      <a:latin typeface="Cambria Math" panose="02040503050406030204" pitchFamily="18" charset="0"/>
                                    </a:rPr>
                                    <m:t>𝑧</m:t>
                                  </m:r>
                                </m:e>
                              </m:d>
                              <m:r>
                                <a:rPr lang="en-US" sz="1600" b="0" i="1" smtClean="0">
                                  <a:latin typeface="Cambria Math" panose="02040503050406030204" pitchFamily="18" charset="0"/>
                                </a:rPr>
                                <m:t>≤4</m:t>
                              </m:r>
                            </m:oMath>
                          </a14:m>
                          <a:r>
                            <a:rPr lang="en-US" sz="1600" dirty="0"/>
                            <a:t> cm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sz="1600" i="1" dirty="0" smtClean="0">
                                  <a:solidFill>
                                    <a:srgbClr val="201F1E"/>
                                  </a:solidFill>
                                  <a:latin typeface="Cambria Math" panose="02040503050406030204" pitchFamily="18" charset="0"/>
                                  <a:ea typeface="Cambria Math" panose="02040503050406030204" pitchFamily="18" charset="0"/>
                                </a:rPr>
                                <m:t>|</m:t>
                              </m:r>
                              <m:r>
                                <a:rPr lang="en-US" sz="1600" i="1" dirty="0" smtClean="0">
                                  <a:solidFill>
                                    <a:srgbClr val="201F1E"/>
                                  </a:solidFill>
                                  <a:latin typeface="Cambria Math" panose="02040503050406030204" pitchFamily="18" charset="0"/>
                                  <a:ea typeface="Cambria Math" panose="02040503050406030204" pitchFamily="18" charset="0"/>
                                </a:rPr>
                                <m:t>𝐵</m:t>
                              </m:r>
                              <m:r>
                                <a:rPr lang="en-US" sz="1600" i="1" dirty="0" smtClean="0">
                                  <a:solidFill>
                                    <a:srgbClr val="201F1E"/>
                                  </a:solidFill>
                                  <a:latin typeface="Cambria Math" panose="02040503050406030204" pitchFamily="18" charset="0"/>
                                  <a:ea typeface="Cambria Math" panose="02040503050406030204" pitchFamily="18" charset="0"/>
                                </a:rPr>
                                <m:t>|=</m:t>
                              </m:r>
                              <m:r>
                                <m:rPr>
                                  <m:nor/>
                                </m:rPr>
                                <a:rPr lang="en-US" sz="1600" dirty="0" smtClean="0">
                                  <a:solidFill>
                                    <a:srgbClr val="201F1E"/>
                                  </a:solidFill>
                                  <a:latin typeface="Cambria Math" panose="02040503050406030204" pitchFamily="18" charset="0"/>
                                  <a:ea typeface="Cambria Math" panose="02040503050406030204" pitchFamily="18" charset="0"/>
                                </a:rPr>
                                <m:t>1.7270</m:t>
                              </m:r>
                            </m:oMath>
                          </a14:m>
                          <a:r>
                            <a:rPr lang="en-US" sz="1600" dirty="0">
                              <a:solidFill>
                                <a:srgbClr val="201F1E"/>
                              </a:solidFill>
                              <a:latin typeface="Cambria Math" panose="02040503050406030204" pitchFamily="18" charset="0"/>
                              <a:ea typeface="Cambria Math" panose="02040503050406030204" pitchFamily="18" charset="0"/>
                            </a:rPr>
                            <a:t> </a:t>
                          </a:r>
                          <a:r>
                            <a:rPr lang="en-US" sz="1600" dirty="0">
                              <a:solidFill>
                                <a:srgbClr val="201F1E"/>
                              </a:solidFill>
                              <a:latin typeface="Times New Roman" panose="02020603050405020304" pitchFamily="18" charset="0"/>
                            </a:rPr>
                            <a:t>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sz="1600" i="1" dirty="0" smtClean="0">
                                  <a:solidFill>
                                    <a:srgbClr val="201F1E"/>
                                  </a:solidFill>
                                  <a:latin typeface="Cambria Math" panose="02040503050406030204" pitchFamily="18" charset="0"/>
                                  <a:ea typeface="Cambria Math" panose="02040503050406030204" pitchFamily="18" charset="0"/>
                                </a:rPr>
                                <m:t>|</m:t>
                              </m:r>
                              <m:r>
                                <a:rPr lang="en-US" sz="1600" i="1" dirty="0" smtClean="0">
                                  <a:solidFill>
                                    <a:srgbClr val="201F1E"/>
                                  </a:solidFill>
                                  <a:latin typeface="Cambria Math" panose="02040503050406030204" pitchFamily="18" charset="0"/>
                                  <a:ea typeface="Cambria Math" panose="02040503050406030204" pitchFamily="18" charset="0"/>
                                </a:rPr>
                                <m:t>𝐵</m:t>
                              </m:r>
                              <m:r>
                                <a:rPr lang="en-US" sz="1600" i="1" dirty="0" smtClean="0">
                                  <a:solidFill>
                                    <a:srgbClr val="201F1E"/>
                                  </a:solidFill>
                                  <a:latin typeface="Cambria Math" panose="02040503050406030204" pitchFamily="18" charset="0"/>
                                  <a:ea typeface="Cambria Math" panose="02040503050406030204" pitchFamily="18" charset="0"/>
                                </a:rPr>
                                <m:t>|=</m:t>
                              </m:r>
                              <m:r>
                                <m:rPr>
                                  <m:nor/>
                                </m:rPr>
                                <a:rPr lang="en-US" sz="1600" dirty="0" smtClean="0">
                                  <a:solidFill>
                                    <a:srgbClr val="201F1E"/>
                                  </a:solidFill>
                                  <a:latin typeface="Cambria Math" panose="02040503050406030204" pitchFamily="18" charset="0"/>
                                  <a:ea typeface="Cambria Math" panose="02040503050406030204" pitchFamily="18" charset="0"/>
                                </a:rPr>
                                <m:t>1.7</m:t>
                              </m:r>
                              <m:r>
                                <m:rPr>
                                  <m:nor/>
                                </m:rPr>
                                <a:rPr lang="en-US" sz="1600" b="0" i="0" dirty="0" smtClean="0">
                                  <a:solidFill>
                                    <a:srgbClr val="201F1E"/>
                                  </a:solidFill>
                                  <a:latin typeface="Cambria Math" panose="02040503050406030204" pitchFamily="18" charset="0"/>
                                  <a:ea typeface="Cambria Math" panose="02040503050406030204" pitchFamily="18" charset="0"/>
                                </a:rPr>
                                <m:t>11</m:t>
                              </m:r>
                            </m:oMath>
                          </a14:m>
                          <a:r>
                            <a:rPr lang="en-US" sz="1600" dirty="0">
                              <a:solidFill>
                                <a:srgbClr val="201F1E"/>
                              </a:solidFill>
                              <a:latin typeface="Cambria Math" panose="02040503050406030204" pitchFamily="18" charset="0"/>
                              <a:ea typeface="Cambria Math" panose="02040503050406030204" pitchFamily="18" charset="0"/>
                            </a:rPr>
                            <a:t>(12) </a:t>
                          </a:r>
                          <a:r>
                            <a:rPr lang="en-US" sz="1600" dirty="0">
                              <a:solidFill>
                                <a:srgbClr val="201F1E"/>
                              </a:solidFill>
                              <a:latin typeface="Times New Roman" panose="02020603050405020304" pitchFamily="18" charset="0"/>
                            </a:rPr>
                            <a:t>T</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sz="1600" b="0" i="1" dirty="0" smtClean="0">
                                  <a:latin typeface="Cambria Math" panose="02040503050406030204" pitchFamily="18" charset="0"/>
                                </a:rPr>
                                <m:t>−</m:t>
                              </m:r>
                              <m:r>
                                <a:rPr lang="en-US" sz="1600" i="1" dirty="0" smtClean="0">
                                  <a:latin typeface="Cambria Math" panose="02040503050406030204" pitchFamily="18" charset="0"/>
                                </a:rPr>
                                <m:t>0.</m:t>
                              </m:r>
                              <m:r>
                                <a:rPr lang="en-US" sz="1600" b="0" i="1" dirty="0" smtClean="0">
                                  <a:latin typeface="Cambria Math" panose="02040503050406030204" pitchFamily="18" charset="0"/>
                                </a:rPr>
                                <m:t>9</m:t>
                              </m:r>
                            </m:oMath>
                          </a14:m>
                          <a:r>
                            <a:rPr lang="en-US" sz="1600" dirty="0"/>
                            <a:t> %</a:t>
                          </a:r>
                        </a:p>
                      </a:txBody>
                      <a:tcPr/>
                    </a:tc>
                    <a:extLst>
                      <a:ext uri="{0D108BD9-81ED-4DB2-BD59-A6C34878D82A}">
                        <a16:rowId xmlns:a16="http://schemas.microsoft.com/office/drawing/2014/main" val="1050355241"/>
                      </a:ext>
                    </a:extLst>
                  </a:tr>
                  <a:tr h="370840">
                    <a:tc>
                      <a:txBody>
                        <a:bodyPr/>
                        <a:lstStyle/>
                        <a:p>
                          <a:r>
                            <a:rPr lang="en-US" sz="1600" dirty="0"/>
                            <a:t>DV, off</a:t>
                          </a:r>
                          <a:r>
                            <a:rPr lang="en-US" sz="1600" baseline="0" dirty="0"/>
                            <a:t> axis</a:t>
                          </a:r>
                          <a:r>
                            <a:rPr lang="en-US" sz="1600" dirty="0"/>
                            <a:t>: </a:t>
                          </a:r>
                          <a14:m>
                            <m:oMath xmlns:m="http://schemas.openxmlformats.org/officeDocument/2006/math">
                              <m:d>
                                <m:dPr>
                                  <m:begChr m:val="|"/>
                                  <m:endChr m:val="|"/>
                                  <m:ctrlPr>
                                    <a:rPr lang="en-US" sz="1600" b="0" i="1" smtClean="0">
                                      <a:latin typeface="Cambria Math" panose="02040503050406030204" pitchFamily="18" charset="0"/>
                                    </a:rPr>
                                  </m:ctrlPr>
                                </m:dPr>
                                <m:e>
                                  <m:r>
                                    <a:rPr lang="en-US" sz="1600" b="0" i="1" smtClean="0">
                                      <a:latin typeface="Cambria Math" panose="02040503050406030204" pitchFamily="18" charset="0"/>
                                    </a:rPr>
                                    <m:t>𝑧</m:t>
                                  </m:r>
                                </m:e>
                              </m:d>
                              <m:r>
                                <a:rPr lang="en-US" sz="1600" b="0" i="1" smtClean="0">
                                  <a:latin typeface="Cambria Math" panose="02040503050406030204" pitchFamily="18" charset="0"/>
                                </a:rPr>
                                <m:t>≤4</m:t>
                              </m:r>
                            </m:oMath>
                          </a14:m>
                          <a:r>
                            <a:rPr lang="en-US" sz="1600" dirty="0"/>
                            <a:t> cm </a:t>
                          </a:r>
                          <a:r>
                            <a:rPr lang="en-US" sz="1600" dirty="0">
                              <a:solidFill>
                                <a:srgbClr val="201F1E"/>
                              </a:solidFill>
                              <a:latin typeface="Times New Roman" panose="02020603050405020304" pitchFamily="18" charset="0"/>
                            </a:rPr>
                            <a:t>and </a:t>
                          </a:r>
                          <a14:m>
                            <m:oMath xmlns:m="http://schemas.openxmlformats.org/officeDocument/2006/math">
                              <m:r>
                                <a:rPr lang="en-US" sz="1600" i="1" dirty="0" smtClean="0">
                                  <a:solidFill>
                                    <a:srgbClr val="201F1E"/>
                                  </a:solidFill>
                                  <a:latin typeface="Cambria Math" panose="02040503050406030204" pitchFamily="18" charset="0"/>
                                </a:rPr>
                                <m:t>𝑟</m:t>
                              </m:r>
                              <m:r>
                                <a:rPr lang="en-US" sz="1600" i="1" dirty="0" smtClean="0">
                                  <a:solidFill>
                                    <a:srgbClr val="201F1E"/>
                                  </a:solidFill>
                                  <a:latin typeface="Cambria Math" panose="02040503050406030204" pitchFamily="18" charset="0"/>
                                  <a:ea typeface="Cambria Math" panose="02040503050406030204" pitchFamily="18" charset="0"/>
                                </a:rPr>
                                <m:t>∈</m:t>
                              </m:r>
                              <m:r>
                                <a:rPr lang="en-US" sz="1600" i="1" dirty="0" smtClean="0">
                                  <a:solidFill>
                                    <a:srgbClr val="201F1E"/>
                                  </a:solidFill>
                                  <a:latin typeface="Cambria Math" panose="02040503050406030204" pitchFamily="18" charset="0"/>
                                </a:rPr>
                                <m:t>[1.3, 2.1]</m:t>
                              </m:r>
                            </m:oMath>
                          </a14:m>
                          <a:r>
                            <a:rPr lang="en-US" sz="1600" dirty="0">
                              <a:solidFill>
                                <a:srgbClr val="201F1E"/>
                              </a:solidFill>
                              <a:latin typeface="Times New Roman" panose="02020603050405020304" pitchFamily="18" charset="0"/>
                            </a:rPr>
                            <a:t> cm</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sz="1600" i="1" dirty="0" smtClean="0">
                                  <a:solidFill>
                                    <a:srgbClr val="201F1E"/>
                                  </a:solidFill>
                                  <a:latin typeface="Cambria Math" panose="02040503050406030204" pitchFamily="18" charset="0"/>
                                  <a:ea typeface="Cambria Math" panose="02040503050406030204" pitchFamily="18" charset="0"/>
                                </a:rPr>
                                <m:t>|</m:t>
                              </m:r>
                              <m:r>
                                <a:rPr lang="en-US" sz="1600" i="1" dirty="0" smtClean="0">
                                  <a:solidFill>
                                    <a:srgbClr val="201F1E"/>
                                  </a:solidFill>
                                  <a:latin typeface="Cambria Math" panose="02040503050406030204" pitchFamily="18" charset="0"/>
                                  <a:ea typeface="Cambria Math" panose="02040503050406030204" pitchFamily="18" charset="0"/>
                                </a:rPr>
                                <m:t>𝐵</m:t>
                              </m:r>
                              <m:r>
                                <a:rPr lang="en-US" sz="1600" i="1" dirty="0" smtClean="0">
                                  <a:solidFill>
                                    <a:srgbClr val="201F1E"/>
                                  </a:solidFill>
                                  <a:latin typeface="Cambria Math" panose="02040503050406030204" pitchFamily="18" charset="0"/>
                                  <a:ea typeface="Cambria Math" panose="02040503050406030204" pitchFamily="18" charset="0"/>
                                </a:rPr>
                                <m:t>|=</m:t>
                              </m:r>
                              <m:r>
                                <m:rPr>
                                  <m:nor/>
                                </m:rPr>
                                <a:rPr lang="en-US" sz="1600" dirty="0" smtClean="0">
                                  <a:solidFill>
                                    <a:srgbClr val="201F1E"/>
                                  </a:solidFill>
                                  <a:latin typeface="Cambria Math" panose="02040503050406030204" pitchFamily="18" charset="0"/>
                                  <a:ea typeface="Cambria Math" panose="02040503050406030204" pitchFamily="18" charset="0"/>
                                </a:rPr>
                                <m:t>1.72</m:t>
                              </m:r>
                              <m:r>
                                <m:rPr>
                                  <m:nor/>
                                </m:rPr>
                                <a:rPr lang="en-US" sz="1600" b="0" i="0" dirty="0" smtClean="0">
                                  <a:solidFill>
                                    <a:srgbClr val="201F1E"/>
                                  </a:solidFill>
                                  <a:latin typeface="Cambria Math" panose="02040503050406030204" pitchFamily="18" charset="0"/>
                                  <a:ea typeface="Cambria Math" panose="02040503050406030204" pitchFamily="18" charset="0"/>
                                </a:rPr>
                                <m:t>2</m:t>
                              </m:r>
                              <m:r>
                                <m:rPr>
                                  <m:nor/>
                                </m:rPr>
                                <a:rPr lang="en-US" sz="1600" dirty="0" smtClean="0">
                                  <a:solidFill>
                                    <a:srgbClr val="201F1E"/>
                                  </a:solidFill>
                                  <a:latin typeface="Cambria Math" panose="02040503050406030204" pitchFamily="18" charset="0"/>
                                  <a:ea typeface="Cambria Math" panose="02040503050406030204" pitchFamily="18" charset="0"/>
                                </a:rPr>
                                <m:t>0</m:t>
                              </m:r>
                            </m:oMath>
                          </a14:m>
                          <a:r>
                            <a:rPr lang="en-US" sz="1600" dirty="0">
                              <a:solidFill>
                                <a:srgbClr val="201F1E"/>
                              </a:solidFill>
                              <a:latin typeface="Cambria Math" panose="02040503050406030204" pitchFamily="18" charset="0"/>
                              <a:ea typeface="Cambria Math" panose="02040503050406030204" pitchFamily="18" charset="0"/>
                            </a:rPr>
                            <a:t> </a:t>
                          </a:r>
                          <a:r>
                            <a:rPr lang="en-US" sz="1600" dirty="0">
                              <a:solidFill>
                                <a:srgbClr val="201F1E"/>
                              </a:solidFill>
                              <a:latin typeface="Times New Roman" panose="02020603050405020304" pitchFamily="18" charset="0"/>
                            </a:rPr>
                            <a:t>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sz="1600" i="1" dirty="0" smtClean="0">
                                  <a:solidFill>
                                    <a:srgbClr val="201F1E"/>
                                  </a:solidFill>
                                  <a:latin typeface="Cambria Math" panose="02040503050406030204" pitchFamily="18" charset="0"/>
                                  <a:ea typeface="Cambria Math" panose="02040503050406030204" pitchFamily="18" charset="0"/>
                                </a:rPr>
                                <m:t>|</m:t>
                              </m:r>
                              <m:r>
                                <a:rPr lang="en-US" sz="1600" i="1" dirty="0" smtClean="0">
                                  <a:solidFill>
                                    <a:srgbClr val="201F1E"/>
                                  </a:solidFill>
                                  <a:latin typeface="Cambria Math" panose="02040503050406030204" pitchFamily="18" charset="0"/>
                                  <a:ea typeface="Cambria Math" panose="02040503050406030204" pitchFamily="18" charset="0"/>
                                </a:rPr>
                                <m:t>𝐵</m:t>
                              </m:r>
                              <m:r>
                                <a:rPr lang="en-US" sz="1600" i="1" dirty="0" smtClean="0">
                                  <a:solidFill>
                                    <a:srgbClr val="201F1E"/>
                                  </a:solidFill>
                                  <a:latin typeface="Cambria Math" panose="02040503050406030204" pitchFamily="18" charset="0"/>
                                  <a:ea typeface="Cambria Math" panose="02040503050406030204" pitchFamily="18" charset="0"/>
                                </a:rPr>
                                <m:t>|=</m:t>
                              </m:r>
                              <m:r>
                                <m:rPr>
                                  <m:nor/>
                                </m:rPr>
                                <a:rPr lang="en-US" sz="1600" dirty="0" smtClean="0">
                                  <a:solidFill>
                                    <a:srgbClr val="201F1E"/>
                                  </a:solidFill>
                                  <a:latin typeface="Cambria Math" panose="02040503050406030204" pitchFamily="18" charset="0"/>
                                  <a:ea typeface="Cambria Math" panose="02040503050406030204" pitchFamily="18" charset="0"/>
                                </a:rPr>
                                <m:t>1.7</m:t>
                              </m:r>
                              <m:r>
                                <m:rPr>
                                  <m:nor/>
                                </m:rPr>
                                <a:rPr lang="en-US" sz="1600" b="0" i="0" dirty="0" smtClean="0">
                                  <a:solidFill>
                                    <a:srgbClr val="201F1E"/>
                                  </a:solidFill>
                                  <a:latin typeface="Cambria Math" panose="02040503050406030204" pitchFamily="18" charset="0"/>
                                  <a:ea typeface="Cambria Math" panose="02040503050406030204" pitchFamily="18" charset="0"/>
                                </a:rPr>
                                <m:t>19</m:t>
                              </m:r>
                            </m:oMath>
                          </a14:m>
                          <a:r>
                            <a:rPr lang="en-US" sz="1600" dirty="0">
                              <a:solidFill>
                                <a:srgbClr val="201F1E"/>
                              </a:solidFill>
                              <a:latin typeface="Cambria Math" panose="02040503050406030204" pitchFamily="18" charset="0"/>
                              <a:ea typeface="Cambria Math" panose="02040503050406030204" pitchFamily="18" charset="0"/>
                            </a:rPr>
                            <a:t>(12) </a:t>
                          </a:r>
                          <a:r>
                            <a:rPr lang="en-US" sz="1600" dirty="0">
                              <a:solidFill>
                                <a:srgbClr val="201F1E"/>
                              </a:solidFill>
                              <a:latin typeface="Times New Roman" panose="02020603050405020304" pitchFamily="18" charset="0"/>
                            </a:rPr>
                            <a:t>T </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sz="1600" b="0" i="1" dirty="0" smtClean="0">
                                  <a:latin typeface="Cambria Math" panose="02040503050406030204" pitchFamily="18" charset="0"/>
                                </a:rPr>
                                <m:t>−</m:t>
                              </m:r>
                              <m:r>
                                <a:rPr lang="en-US" sz="1600" i="1" dirty="0" smtClean="0">
                                  <a:latin typeface="Cambria Math" panose="02040503050406030204" pitchFamily="18" charset="0"/>
                                </a:rPr>
                                <m:t>0.</m:t>
                              </m:r>
                              <m:r>
                                <a:rPr lang="en-US" sz="1600" b="0" i="1" dirty="0" smtClean="0">
                                  <a:latin typeface="Cambria Math" panose="02040503050406030204" pitchFamily="18" charset="0"/>
                                </a:rPr>
                                <m:t>2</m:t>
                              </m:r>
                            </m:oMath>
                          </a14:m>
                          <a:r>
                            <a:rPr lang="en-US" sz="1600" dirty="0"/>
                            <a:t> %</a:t>
                          </a:r>
                        </a:p>
                      </a:txBody>
                      <a:tcPr/>
                    </a:tc>
                    <a:extLst>
                      <a:ext uri="{0D108BD9-81ED-4DB2-BD59-A6C34878D82A}">
                        <a16:rowId xmlns:a16="http://schemas.microsoft.com/office/drawing/2014/main" val="1219168744"/>
                      </a:ext>
                    </a:extLst>
                  </a:tr>
                  <a:tr h="370840">
                    <a:tc>
                      <a:txBody>
                        <a:bodyPr/>
                        <a:lstStyle/>
                        <a:p>
                          <a:r>
                            <a:rPr lang="en-US" sz="1600" dirty="0"/>
                            <a:t>F, on axis: </a:t>
                          </a:r>
                          <a14:m>
                            <m:oMath xmlns:m="http://schemas.openxmlformats.org/officeDocument/2006/math">
                              <m:d>
                                <m:dPr>
                                  <m:begChr m:val="|"/>
                                  <m:endChr m:val="|"/>
                                  <m:ctrlPr>
                                    <a:rPr lang="en-US" sz="1600" b="0" i="1" smtClean="0">
                                      <a:latin typeface="Cambria Math" panose="02040503050406030204" pitchFamily="18" charset="0"/>
                                    </a:rPr>
                                  </m:ctrlPr>
                                </m:dPr>
                                <m:e>
                                  <m:r>
                                    <a:rPr lang="en-US" sz="1600" b="0" i="1" smtClean="0">
                                      <a:latin typeface="Cambria Math" panose="02040503050406030204" pitchFamily="18" charset="0"/>
                                    </a:rPr>
                                    <m:t>𝑧</m:t>
                                  </m:r>
                                </m:e>
                              </m:d>
                              <m:r>
                                <a:rPr lang="en-US" sz="1600" b="0" i="1" smtClean="0">
                                  <a:latin typeface="Cambria Math" panose="02040503050406030204" pitchFamily="18" charset="0"/>
                                </a:rPr>
                                <m:t>≤1</m:t>
                              </m:r>
                            </m:oMath>
                          </a14:m>
                          <a:r>
                            <a:rPr lang="en-US" sz="1600" dirty="0"/>
                            <a:t> cm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sz="1600" i="1" dirty="0" smtClean="0">
                                  <a:solidFill>
                                    <a:srgbClr val="201F1E"/>
                                  </a:solidFill>
                                  <a:latin typeface="Cambria Math" panose="02040503050406030204" pitchFamily="18" charset="0"/>
                                  <a:ea typeface="Cambria Math" panose="02040503050406030204" pitchFamily="18" charset="0"/>
                                </a:rPr>
                                <m:t>|</m:t>
                              </m:r>
                              <m:sSub>
                                <m:sSubPr>
                                  <m:ctrlPr>
                                    <a:rPr lang="en-US" sz="1600" b="0" i="1" dirty="0" smtClean="0">
                                      <a:solidFill>
                                        <a:srgbClr val="201F1E"/>
                                      </a:solidFill>
                                      <a:latin typeface="Cambria Math" panose="02040503050406030204" pitchFamily="18" charset="0"/>
                                      <a:ea typeface="Cambria Math" panose="02040503050406030204" pitchFamily="18" charset="0"/>
                                    </a:rPr>
                                  </m:ctrlPr>
                                </m:sSubPr>
                                <m:e>
                                  <m:r>
                                    <a:rPr lang="en-US" sz="1600" i="1" dirty="0" smtClean="0">
                                      <a:solidFill>
                                        <a:srgbClr val="201F1E"/>
                                      </a:solidFill>
                                      <a:latin typeface="Cambria Math" panose="02040503050406030204" pitchFamily="18" charset="0"/>
                                      <a:ea typeface="Cambria Math" panose="02040503050406030204" pitchFamily="18" charset="0"/>
                                    </a:rPr>
                                    <m:t>𝐵</m:t>
                                  </m:r>
                                </m:e>
                                <m:sub>
                                  <m:r>
                                    <a:rPr lang="en-US" sz="1600" b="0" i="1" dirty="0" smtClean="0">
                                      <a:solidFill>
                                        <a:srgbClr val="201F1E"/>
                                      </a:solidFill>
                                      <a:latin typeface="Cambria Math" panose="02040503050406030204" pitchFamily="18" charset="0"/>
                                      <a:ea typeface="Cambria Math" panose="02040503050406030204" pitchFamily="18" charset="0"/>
                                    </a:rPr>
                                    <m:t>0</m:t>
                                  </m:r>
                                </m:sub>
                              </m:sSub>
                              <m:r>
                                <a:rPr lang="en-US" sz="1600" i="1" dirty="0" smtClean="0">
                                  <a:solidFill>
                                    <a:srgbClr val="201F1E"/>
                                  </a:solidFill>
                                  <a:latin typeface="Cambria Math" panose="02040503050406030204" pitchFamily="18" charset="0"/>
                                  <a:ea typeface="Cambria Math" panose="02040503050406030204" pitchFamily="18" charset="0"/>
                                </a:rPr>
                                <m:t>|=</m:t>
                              </m:r>
                              <m:r>
                                <a:rPr lang="en-US" sz="1600" b="0" i="1" dirty="0" smtClean="0">
                                  <a:solidFill>
                                    <a:srgbClr val="201F1E"/>
                                  </a:solidFill>
                                  <a:latin typeface="Cambria Math" panose="02040503050406030204" pitchFamily="18" charset="0"/>
                                  <a:ea typeface="Cambria Math" panose="02040503050406030204" pitchFamily="18" charset="0"/>
                                </a:rPr>
                                <m:t>4.0130</m:t>
                              </m:r>
                            </m:oMath>
                          </a14:m>
                          <a:r>
                            <a:rPr lang="en-US" sz="1600" dirty="0">
                              <a:solidFill>
                                <a:srgbClr val="201F1E"/>
                              </a:solidFill>
                              <a:latin typeface="Cambria Math" panose="02040503050406030204" pitchFamily="18" charset="0"/>
                              <a:ea typeface="Cambria Math" panose="02040503050406030204" pitchFamily="18" charset="0"/>
                            </a:rPr>
                            <a:t> </a:t>
                          </a:r>
                          <a:r>
                            <a:rPr lang="en-US" sz="1600" dirty="0">
                              <a:solidFill>
                                <a:srgbClr val="201F1E"/>
                              </a:solidFill>
                              <a:latin typeface="Times New Roman" panose="02020603050405020304" pitchFamily="18" charset="0"/>
                            </a:rPr>
                            <a:t>T, </a:t>
                          </a:r>
                          <a14:m>
                            <m:oMath xmlns:m="http://schemas.openxmlformats.org/officeDocument/2006/math">
                              <m:r>
                                <a:rPr lang="en-US" sz="1600" b="0" i="1" smtClean="0">
                                  <a:solidFill>
                                    <a:srgbClr val="201F1E"/>
                                  </a:solidFill>
                                  <a:latin typeface="Cambria Math" panose="02040503050406030204" pitchFamily="18" charset="0"/>
                                </a:rPr>
                                <m:t>𝛼</m:t>
                              </m:r>
                              <m:r>
                                <a:rPr lang="en-US" sz="1600" b="0" i="1" smtClean="0">
                                  <a:solidFill>
                                    <a:srgbClr val="201F1E"/>
                                  </a:solidFill>
                                  <a:latin typeface="Cambria Math" panose="02040503050406030204" pitchFamily="18" charset="0"/>
                                </a:rPr>
                                <m:t>=0.174</m:t>
                              </m:r>
                            </m:oMath>
                          </a14:m>
                          <a:r>
                            <a:rPr lang="en-US" sz="1600" dirty="0">
                              <a:solidFill>
                                <a:srgbClr val="201F1E"/>
                              </a:solidFill>
                              <a:latin typeface="Times New Roman" panose="02020603050405020304" pitchFamily="18" charset="0"/>
                            </a:rPr>
                            <a:t> cm</a:t>
                          </a:r>
                          <a:r>
                            <a:rPr lang="en-US" sz="1600" baseline="30000" dirty="0">
                              <a:solidFill>
                                <a:srgbClr val="201F1E"/>
                              </a:solidFill>
                              <a:latin typeface="Times New Roman" panose="02020603050405020304" pitchFamily="18" charset="0"/>
                            </a:rPr>
                            <a:t>-1</a:t>
                          </a:r>
                          <a:endParaRPr lang="en-US" sz="1600" dirty="0">
                            <a:solidFill>
                              <a:srgbClr val="201F1E"/>
                            </a:solidFill>
                            <a:latin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sz="1600" i="1" dirty="0" smtClean="0">
                                  <a:solidFill>
                                    <a:srgbClr val="201F1E"/>
                                  </a:solidFill>
                                  <a:latin typeface="Cambria Math" panose="02040503050406030204" pitchFamily="18" charset="0"/>
                                  <a:ea typeface="Cambria Math" panose="02040503050406030204" pitchFamily="18" charset="0"/>
                                </a:rPr>
                                <m:t>|</m:t>
                              </m:r>
                              <m:sSub>
                                <m:sSubPr>
                                  <m:ctrlPr>
                                    <a:rPr lang="en-US" sz="1600" b="0" i="1" dirty="0" smtClean="0">
                                      <a:solidFill>
                                        <a:srgbClr val="201F1E"/>
                                      </a:solidFill>
                                      <a:latin typeface="Cambria Math" panose="02040503050406030204" pitchFamily="18" charset="0"/>
                                      <a:ea typeface="Cambria Math" panose="02040503050406030204" pitchFamily="18" charset="0"/>
                                    </a:rPr>
                                  </m:ctrlPr>
                                </m:sSubPr>
                                <m:e>
                                  <m:r>
                                    <a:rPr lang="en-US" sz="1600" i="1" dirty="0" smtClean="0">
                                      <a:solidFill>
                                        <a:srgbClr val="201F1E"/>
                                      </a:solidFill>
                                      <a:latin typeface="Cambria Math" panose="02040503050406030204" pitchFamily="18" charset="0"/>
                                      <a:ea typeface="Cambria Math" panose="02040503050406030204" pitchFamily="18" charset="0"/>
                                    </a:rPr>
                                    <m:t>𝐵</m:t>
                                  </m:r>
                                </m:e>
                                <m:sub>
                                  <m:r>
                                    <a:rPr lang="en-US" sz="1600" b="0" i="1" dirty="0" smtClean="0">
                                      <a:solidFill>
                                        <a:srgbClr val="201F1E"/>
                                      </a:solidFill>
                                      <a:latin typeface="Cambria Math" panose="02040503050406030204" pitchFamily="18" charset="0"/>
                                      <a:ea typeface="Cambria Math" panose="02040503050406030204" pitchFamily="18" charset="0"/>
                                    </a:rPr>
                                    <m:t>0</m:t>
                                  </m:r>
                                </m:sub>
                              </m:sSub>
                              <m:r>
                                <a:rPr lang="en-US" sz="1600" i="1" dirty="0" smtClean="0">
                                  <a:solidFill>
                                    <a:srgbClr val="201F1E"/>
                                  </a:solidFill>
                                  <a:latin typeface="Cambria Math" panose="02040503050406030204" pitchFamily="18" charset="0"/>
                                  <a:ea typeface="Cambria Math" panose="02040503050406030204" pitchFamily="18" charset="0"/>
                                </a:rPr>
                                <m:t>|=</m:t>
                              </m:r>
                              <m:r>
                                <a:rPr lang="en-US" sz="1600" b="0" i="1" dirty="0" smtClean="0">
                                  <a:solidFill>
                                    <a:srgbClr val="201F1E"/>
                                  </a:solidFill>
                                  <a:latin typeface="Cambria Math" panose="02040503050406030204" pitchFamily="18" charset="0"/>
                                  <a:ea typeface="Cambria Math" panose="02040503050406030204" pitchFamily="18" charset="0"/>
                                </a:rPr>
                                <m:t>4.0312</m:t>
                              </m:r>
                            </m:oMath>
                          </a14:m>
                          <a:r>
                            <a:rPr lang="en-US" sz="1600" dirty="0">
                              <a:solidFill>
                                <a:srgbClr val="201F1E"/>
                              </a:solidFill>
                              <a:latin typeface="Cambria Math" panose="02040503050406030204" pitchFamily="18" charset="0"/>
                              <a:ea typeface="Cambria Math" panose="02040503050406030204" pitchFamily="18" charset="0"/>
                            </a:rPr>
                            <a:t> </a:t>
                          </a:r>
                          <a:r>
                            <a:rPr lang="en-US" sz="1600" dirty="0">
                              <a:solidFill>
                                <a:srgbClr val="201F1E"/>
                              </a:solidFill>
                              <a:latin typeface="Times New Roman" panose="02020603050405020304" pitchFamily="18" charset="0"/>
                            </a:rPr>
                            <a:t>T, </a:t>
                          </a:r>
                          <a14:m>
                            <m:oMath xmlns:m="http://schemas.openxmlformats.org/officeDocument/2006/math">
                              <m:r>
                                <a:rPr lang="en-US" sz="1600" b="0" i="1" smtClean="0">
                                  <a:solidFill>
                                    <a:srgbClr val="201F1E"/>
                                  </a:solidFill>
                                  <a:latin typeface="Cambria Math" panose="02040503050406030204" pitchFamily="18" charset="0"/>
                                </a:rPr>
                                <m:t>𝛼</m:t>
                              </m:r>
                              <m:r>
                                <a:rPr lang="en-US" sz="1600" b="0" i="1" smtClean="0">
                                  <a:solidFill>
                                    <a:srgbClr val="201F1E"/>
                                  </a:solidFill>
                                  <a:latin typeface="Cambria Math" panose="02040503050406030204" pitchFamily="18" charset="0"/>
                                </a:rPr>
                                <m:t>=0.18</m:t>
                              </m:r>
                            </m:oMath>
                          </a14:m>
                          <a:r>
                            <a:rPr lang="en-US" sz="1600" dirty="0">
                              <a:solidFill>
                                <a:srgbClr val="201F1E"/>
                              </a:solidFill>
                              <a:latin typeface="Times New Roman" panose="02020603050405020304" pitchFamily="18" charset="0"/>
                            </a:rPr>
                            <a:t> cm</a:t>
                          </a:r>
                          <a:r>
                            <a:rPr lang="en-US" sz="1600" baseline="30000" dirty="0">
                              <a:solidFill>
                                <a:srgbClr val="201F1E"/>
                              </a:solidFill>
                              <a:latin typeface="Times New Roman" panose="02020603050405020304" pitchFamily="18" charset="0"/>
                            </a:rPr>
                            <a:t>-1</a:t>
                          </a:r>
                          <a:endParaRPr lang="en-US" sz="1600" dirty="0">
                            <a:solidFill>
                              <a:srgbClr val="201F1E"/>
                            </a:solidFill>
                            <a:latin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sz="1600" i="1" dirty="0" smtClean="0">
                                  <a:latin typeface="Cambria Math" panose="02040503050406030204" pitchFamily="18" charset="0"/>
                                </a:rPr>
                                <m:t>+0.5</m:t>
                              </m:r>
                            </m:oMath>
                          </a14:m>
                          <a:r>
                            <a:rPr lang="en-US" sz="16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+4%</a:t>
                          </a:r>
                        </a:p>
                      </a:txBody>
                      <a:tcPr/>
                    </a:tc>
                    <a:extLst>
                      <a:ext uri="{0D108BD9-81ED-4DB2-BD59-A6C34878D82A}">
                        <a16:rowId xmlns:a16="http://schemas.microsoft.com/office/drawing/2014/main" val="2574532304"/>
                      </a:ext>
                    </a:extLst>
                  </a:tr>
                </a:tbl>
              </a:graphicData>
            </a:graphic>
          </p:graphicFrame>
        </mc:Choice>
        <mc:Fallback xmlns="">
          <p:graphicFrame>
            <p:nvGraphicFramePr>
              <p:cNvPr id="8" name="Table 8">
                <a:extLst>
                  <a:ext uri="{FF2B5EF4-FFF2-40B4-BE49-F238E27FC236}">
                    <a16:creationId xmlns:a16="http://schemas.microsoft.com/office/drawing/2014/main" id="{5ECD83EC-299B-4625-BD60-E57F2E81799C}"/>
                  </a:ext>
                </a:extLst>
              </p:cNvPr>
              <p:cNvGraphicFramePr>
                <a:graphicFrameLocks noGrp="1"/>
              </p:cNvGraphicFramePr>
              <p:nvPr>
                <p:extLst>
                  <p:ext uri="{D42A27DB-BD31-4B8C-83A1-F6EECF244321}">
                    <p14:modId xmlns:p14="http://schemas.microsoft.com/office/powerpoint/2010/main" val="599482164"/>
                  </p:ext>
                </p:extLst>
              </p:nvPr>
            </p:nvGraphicFramePr>
            <p:xfrm>
              <a:off x="350488" y="4522633"/>
              <a:ext cx="8686007" cy="2066544"/>
            </p:xfrm>
            <a:graphic>
              <a:graphicData uri="http://schemas.openxmlformats.org/drawingml/2006/table">
                <a:tbl>
                  <a:tblPr firstRow="1" bandRow="1">
                    <a:tableStyleId>{5940675A-B579-460E-94D1-54222C63F5DA}</a:tableStyleId>
                  </a:tblPr>
                  <a:tblGrid>
                    <a:gridCol w="4073623">
                      <a:extLst>
                        <a:ext uri="{9D8B030D-6E8A-4147-A177-3AD203B41FA5}">
                          <a16:colId xmlns:a16="http://schemas.microsoft.com/office/drawing/2014/main" val="1177025918"/>
                        </a:ext>
                      </a:extLst>
                    </a:gridCol>
                    <a:gridCol w="1743560">
                      <a:extLst>
                        <a:ext uri="{9D8B030D-6E8A-4147-A177-3AD203B41FA5}">
                          <a16:colId xmlns:a16="http://schemas.microsoft.com/office/drawing/2014/main" val="3055749801"/>
                        </a:ext>
                      </a:extLst>
                    </a:gridCol>
                    <a:gridCol w="1902066">
                      <a:extLst>
                        <a:ext uri="{9D8B030D-6E8A-4147-A177-3AD203B41FA5}">
                          <a16:colId xmlns:a16="http://schemas.microsoft.com/office/drawing/2014/main" val="1339144820"/>
                        </a:ext>
                      </a:extLst>
                    </a:gridCol>
                    <a:gridCol w="966758">
                      <a:extLst>
                        <a:ext uri="{9D8B030D-6E8A-4147-A177-3AD203B41FA5}">
                          <a16:colId xmlns:a16="http://schemas.microsoft.com/office/drawing/2014/main" val="1055485307"/>
                        </a:ext>
                      </a:extLst>
                    </a:gridCol>
                  </a:tblGrid>
                  <a:tr h="370840">
                    <a:tc>
                      <a:txBody>
                        <a:bodyPr/>
                        <a:lstStyle/>
                        <a:p>
                          <a:r>
                            <a:rPr lang="en-US" sz="1600" dirty="0"/>
                            <a:t>Region</a:t>
                          </a:r>
                        </a:p>
                      </a:txBody>
                      <a:tcPr/>
                    </a:tc>
                    <a:tc>
                      <a:txBody>
                        <a:bodyPr/>
                        <a:lstStyle/>
                        <a:p>
                          <a:r>
                            <a:rPr lang="en-US" sz="1600" dirty="0"/>
                            <a:t>Ave. Simulation</a:t>
                          </a:r>
                        </a:p>
                      </a:txBody>
                      <a:tcPr/>
                    </a:tc>
                    <a:tc>
                      <a:txBody>
                        <a:bodyPr/>
                        <a:lstStyle/>
                        <a:p>
                          <a:r>
                            <a:rPr lang="en-US" sz="1600" dirty="0"/>
                            <a:t>Ave. Measurement</a:t>
                          </a:r>
                        </a:p>
                      </a:txBody>
                      <a:tcPr/>
                    </a:tc>
                    <a:tc>
                      <a:txBody>
                        <a:bodyPr/>
                        <a:lstStyle/>
                        <a:p>
                          <a:r>
                            <a:rPr lang="en-US" sz="1600" dirty="0"/>
                            <a:t>Rel. diff.</a:t>
                          </a:r>
                        </a:p>
                      </a:txBody>
                      <a:tcPr/>
                    </a:tc>
                    <a:extLst>
                      <a:ext uri="{0D108BD9-81ED-4DB2-BD59-A6C34878D82A}">
                        <a16:rowId xmlns:a16="http://schemas.microsoft.com/office/drawing/2014/main" val="1883544204"/>
                      </a:ext>
                    </a:extLst>
                  </a:tr>
                  <a:tr h="370840">
                    <a:tc>
                      <a:txBody>
                        <a:bodyPr/>
                        <a:lstStyle/>
                        <a:p>
                          <a:endParaRPr lang="en-US"/>
                        </a:p>
                      </a:txBody>
                      <a:tcPr>
                        <a:blipFill>
                          <a:blip r:embed="rId18"/>
                          <a:stretch>
                            <a:fillRect l="-149" t="-103279" r="-113453" b="-378689"/>
                          </a:stretch>
                        </a:blipFill>
                      </a:tcPr>
                    </a:tc>
                    <a:tc>
                      <a:txBody>
                        <a:bodyPr/>
                        <a:lstStyle/>
                        <a:p>
                          <a:endParaRPr lang="en-US"/>
                        </a:p>
                      </a:txBody>
                      <a:tcPr>
                        <a:blipFill>
                          <a:blip r:embed="rId18"/>
                          <a:stretch>
                            <a:fillRect l="-234266" t="-103279" r="-165385" b="-378689"/>
                          </a:stretch>
                        </a:blipFill>
                      </a:tcPr>
                    </a:tc>
                    <a:tc>
                      <a:txBody>
                        <a:bodyPr/>
                        <a:lstStyle/>
                        <a:p>
                          <a:endParaRPr lang="en-US"/>
                        </a:p>
                      </a:txBody>
                      <a:tcPr>
                        <a:blipFill>
                          <a:blip r:embed="rId18"/>
                          <a:stretch>
                            <a:fillRect l="-306410" t="-103279" r="-51603" b="-378689"/>
                          </a:stretch>
                        </a:blipFill>
                      </a:tcPr>
                    </a:tc>
                    <a:tc>
                      <a:txBody>
                        <a:bodyPr/>
                        <a:lstStyle/>
                        <a:p>
                          <a:endParaRPr lang="en-US"/>
                        </a:p>
                      </a:txBody>
                      <a:tcPr>
                        <a:blipFill>
                          <a:blip r:embed="rId18"/>
                          <a:stretch>
                            <a:fillRect l="-797484" t="-103279" r="-1258" b="-378689"/>
                          </a:stretch>
                        </a:blipFill>
                      </a:tcPr>
                    </a:tc>
                    <a:extLst>
                      <a:ext uri="{0D108BD9-81ED-4DB2-BD59-A6C34878D82A}">
                        <a16:rowId xmlns:a16="http://schemas.microsoft.com/office/drawing/2014/main" val="874050175"/>
                      </a:ext>
                    </a:extLst>
                  </a:tr>
                  <a:tr h="374904">
                    <a:tc>
                      <a:txBody>
                        <a:bodyPr/>
                        <a:lstStyle/>
                        <a:p>
                          <a:endParaRPr lang="en-US"/>
                        </a:p>
                      </a:txBody>
                      <a:tcPr>
                        <a:blipFill>
                          <a:blip r:embed="rId18"/>
                          <a:stretch>
                            <a:fillRect l="-149" t="-200000" r="-113453" b="-272581"/>
                          </a:stretch>
                        </a:blipFill>
                      </a:tcPr>
                    </a:tc>
                    <a:tc>
                      <a:txBody>
                        <a:bodyPr/>
                        <a:lstStyle/>
                        <a:p>
                          <a:endParaRPr lang="en-US"/>
                        </a:p>
                      </a:txBody>
                      <a:tcPr>
                        <a:blipFill>
                          <a:blip r:embed="rId18"/>
                          <a:stretch>
                            <a:fillRect l="-234266" t="-200000" r="-165385" b="-272581"/>
                          </a:stretch>
                        </a:blipFill>
                      </a:tcPr>
                    </a:tc>
                    <a:tc>
                      <a:txBody>
                        <a:bodyPr/>
                        <a:lstStyle/>
                        <a:p>
                          <a:endParaRPr lang="en-US"/>
                        </a:p>
                      </a:txBody>
                      <a:tcPr>
                        <a:blipFill>
                          <a:blip r:embed="rId18"/>
                          <a:stretch>
                            <a:fillRect l="-306410" t="-200000" r="-51603" b="-272581"/>
                          </a:stretch>
                        </a:blipFill>
                      </a:tcPr>
                    </a:tc>
                    <a:tc>
                      <a:txBody>
                        <a:bodyPr/>
                        <a:lstStyle/>
                        <a:p>
                          <a:endParaRPr lang="en-US"/>
                        </a:p>
                      </a:txBody>
                      <a:tcPr>
                        <a:blipFill>
                          <a:blip r:embed="rId18"/>
                          <a:stretch>
                            <a:fillRect l="-797484" t="-200000" r="-1258" b="-272581"/>
                          </a:stretch>
                        </a:blipFill>
                      </a:tcPr>
                    </a:tc>
                    <a:extLst>
                      <a:ext uri="{0D108BD9-81ED-4DB2-BD59-A6C34878D82A}">
                        <a16:rowId xmlns:a16="http://schemas.microsoft.com/office/drawing/2014/main" val="1050355241"/>
                      </a:ext>
                    </a:extLst>
                  </a:tr>
                  <a:tr h="370840">
                    <a:tc>
                      <a:txBody>
                        <a:bodyPr/>
                        <a:lstStyle/>
                        <a:p>
                          <a:endParaRPr lang="en-US"/>
                        </a:p>
                      </a:txBody>
                      <a:tcPr>
                        <a:blipFill>
                          <a:blip r:embed="rId18"/>
                          <a:stretch>
                            <a:fillRect l="-149" t="-304918" r="-113453" b="-177049"/>
                          </a:stretch>
                        </a:blipFill>
                      </a:tcPr>
                    </a:tc>
                    <a:tc>
                      <a:txBody>
                        <a:bodyPr/>
                        <a:lstStyle/>
                        <a:p>
                          <a:endParaRPr lang="en-US"/>
                        </a:p>
                      </a:txBody>
                      <a:tcPr>
                        <a:blipFill>
                          <a:blip r:embed="rId18"/>
                          <a:stretch>
                            <a:fillRect l="-234266" t="-304918" r="-165385" b="-177049"/>
                          </a:stretch>
                        </a:blipFill>
                      </a:tcPr>
                    </a:tc>
                    <a:tc>
                      <a:txBody>
                        <a:bodyPr/>
                        <a:lstStyle/>
                        <a:p>
                          <a:endParaRPr lang="en-US"/>
                        </a:p>
                      </a:txBody>
                      <a:tcPr>
                        <a:blipFill>
                          <a:blip r:embed="rId18"/>
                          <a:stretch>
                            <a:fillRect l="-306410" t="-304918" r="-51603" b="-177049"/>
                          </a:stretch>
                        </a:blipFill>
                      </a:tcPr>
                    </a:tc>
                    <a:tc>
                      <a:txBody>
                        <a:bodyPr/>
                        <a:lstStyle/>
                        <a:p>
                          <a:endParaRPr lang="en-US"/>
                        </a:p>
                      </a:txBody>
                      <a:tcPr>
                        <a:blipFill>
                          <a:blip r:embed="rId18"/>
                          <a:stretch>
                            <a:fillRect l="-797484" t="-304918" r="-1258" b="-177049"/>
                          </a:stretch>
                        </a:blipFill>
                      </a:tcPr>
                    </a:tc>
                    <a:extLst>
                      <a:ext uri="{0D108BD9-81ED-4DB2-BD59-A6C34878D82A}">
                        <a16:rowId xmlns:a16="http://schemas.microsoft.com/office/drawing/2014/main" val="1219168744"/>
                      </a:ext>
                    </a:extLst>
                  </a:tr>
                  <a:tr h="579120">
                    <a:tc>
                      <a:txBody>
                        <a:bodyPr/>
                        <a:lstStyle/>
                        <a:p>
                          <a:endParaRPr lang="en-US"/>
                        </a:p>
                      </a:txBody>
                      <a:tcPr>
                        <a:blipFill>
                          <a:blip r:embed="rId18"/>
                          <a:stretch>
                            <a:fillRect l="-149" t="-260000" r="-113453" b="-13684"/>
                          </a:stretch>
                        </a:blipFill>
                      </a:tcPr>
                    </a:tc>
                    <a:tc>
                      <a:txBody>
                        <a:bodyPr/>
                        <a:lstStyle/>
                        <a:p>
                          <a:endParaRPr lang="en-US"/>
                        </a:p>
                      </a:txBody>
                      <a:tcPr>
                        <a:blipFill>
                          <a:blip r:embed="rId18"/>
                          <a:stretch>
                            <a:fillRect l="-234266" t="-260000" r="-165385" b="-13684"/>
                          </a:stretch>
                        </a:blipFill>
                      </a:tcPr>
                    </a:tc>
                    <a:tc>
                      <a:txBody>
                        <a:bodyPr/>
                        <a:lstStyle/>
                        <a:p>
                          <a:endParaRPr lang="en-US"/>
                        </a:p>
                      </a:txBody>
                      <a:tcPr>
                        <a:blipFill>
                          <a:blip r:embed="rId18"/>
                          <a:stretch>
                            <a:fillRect l="-306410" t="-260000" r="-51603" b="-13684"/>
                          </a:stretch>
                        </a:blipFill>
                      </a:tcPr>
                    </a:tc>
                    <a:tc>
                      <a:txBody>
                        <a:bodyPr/>
                        <a:lstStyle/>
                        <a:p>
                          <a:endParaRPr lang="en-US"/>
                        </a:p>
                      </a:txBody>
                      <a:tcPr>
                        <a:blipFill>
                          <a:blip r:embed="rId18"/>
                          <a:stretch>
                            <a:fillRect l="-797484" t="-260000" r="-1258" b="-13684"/>
                          </a:stretch>
                        </a:blipFill>
                      </a:tcPr>
                    </a:tc>
                    <a:extLst>
                      <a:ext uri="{0D108BD9-81ED-4DB2-BD59-A6C34878D82A}">
                        <a16:rowId xmlns:a16="http://schemas.microsoft.com/office/drawing/2014/main" val="2574532304"/>
                      </a:ext>
                    </a:extLst>
                  </a:tr>
                </a:tbl>
              </a:graphicData>
            </a:graphic>
          </p:graphicFrame>
        </mc:Fallback>
      </mc:AlternateContent>
      <mc:AlternateContent xmlns:mc="http://schemas.openxmlformats.org/markup-compatibility/2006" xmlns:a14="http://schemas.microsoft.com/office/drawing/2010/main">
        <mc:Choice Requires="a14">
          <p:sp>
            <p:nvSpPr>
              <p:cNvPr id="2" name="TextBox 1"/>
              <p:cNvSpPr txBox="1"/>
              <p:nvPr/>
            </p:nvSpPr>
            <p:spPr>
              <a:xfrm>
                <a:off x="647450" y="6584805"/>
                <a:ext cx="7215245" cy="338554"/>
              </a:xfrm>
              <a:prstGeom prst="rect">
                <a:avLst/>
              </a:prstGeom>
              <a:noFill/>
            </p:spPr>
            <p:txBody>
              <a:bodyPr wrap="none" rtlCol="0">
                <a:spAutoFit/>
              </a:bodyPr>
              <a:lstStyle/>
              <a:p>
                <a:r>
                  <a:rPr lang="en-US" sz="1600" dirty="0">
                    <a:solidFill>
                      <a:schemeClr val="tx1">
                        <a:lumMod val="50000"/>
                        <a:lumOff val="50000"/>
                      </a:schemeClr>
                    </a:solidFill>
                  </a:rPr>
                  <a:t>In filter region, mag field magnitude can be approximated with </a:t>
                </a:r>
                <a14:m>
                  <m:oMath xmlns:m="http://schemas.openxmlformats.org/officeDocument/2006/math">
                    <m:d>
                      <m:dPr>
                        <m:begChr m:val="|"/>
                        <m:endChr m:val="|"/>
                        <m:ctrlPr>
                          <a:rPr lang="en-US" sz="1600" b="0" i="1" smtClean="0">
                            <a:solidFill>
                              <a:schemeClr val="tx1">
                                <a:lumMod val="50000"/>
                                <a:lumOff val="50000"/>
                              </a:schemeClr>
                            </a:solidFill>
                            <a:latin typeface="Cambria Math" panose="02040503050406030204" pitchFamily="18" charset="0"/>
                          </a:rPr>
                        </m:ctrlPr>
                      </m:dPr>
                      <m:e>
                        <m:r>
                          <a:rPr lang="en-US" sz="1600" b="0" i="1" smtClean="0">
                            <a:solidFill>
                              <a:schemeClr val="tx1">
                                <a:lumMod val="50000"/>
                                <a:lumOff val="50000"/>
                              </a:schemeClr>
                            </a:solidFill>
                            <a:latin typeface="Cambria Math" panose="02040503050406030204" pitchFamily="18" charset="0"/>
                          </a:rPr>
                          <m:t>𝐵</m:t>
                        </m:r>
                      </m:e>
                    </m:d>
                    <m:r>
                      <a:rPr lang="en-US" sz="1600" b="0" i="1" smtClean="0">
                        <a:solidFill>
                          <a:schemeClr val="tx1">
                            <a:lumMod val="50000"/>
                            <a:lumOff val="50000"/>
                          </a:schemeClr>
                        </a:solidFill>
                        <a:latin typeface="Cambria Math" panose="02040503050406030204" pitchFamily="18" charset="0"/>
                      </a:rPr>
                      <m:t>=</m:t>
                    </m:r>
                    <m:sSub>
                      <m:sSubPr>
                        <m:ctrlPr>
                          <a:rPr lang="en-US" sz="1600" b="0" i="1" smtClean="0">
                            <a:solidFill>
                              <a:schemeClr val="tx1">
                                <a:lumMod val="50000"/>
                                <a:lumOff val="50000"/>
                              </a:schemeClr>
                            </a:solidFill>
                            <a:latin typeface="Cambria Math" panose="02040503050406030204" pitchFamily="18" charset="0"/>
                          </a:rPr>
                        </m:ctrlPr>
                      </m:sSubPr>
                      <m:e>
                        <m:r>
                          <a:rPr lang="en-US" sz="1600" b="0" i="1" smtClean="0">
                            <a:solidFill>
                              <a:schemeClr val="tx1">
                                <a:lumMod val="50000"/>
                                <a:lumOff val="50000"/>
                              </a:schemeClr>
                            </a:solidFill>
                            <a:latin typeface="Cambria Math" panose="02040503050406030204" pitchFamily="18" charset="0"/>
                          </a:rPr>
                          <m:t>𝐵</m:t>
                        </m:r>
                      </m:e>
                      <m:sub>
                        <m:r>
                          <a:rPr lang="en-US" sz="1600" b="0" i="1" smtClean="0">
                            <a:solidFill>
                              <a:schemeClr val="tx1">
                                <a:lumMod val="50000"/>
                                <a:lumOff val="50000"/>
                              </a:schemeClr>
                            </a:solidFill>
                            <a:latin typeface="Cambria Math" panose="02040503050406030204" pitchFamily="18" charset="0"/>
                          </a:rPr>
                          <m:t>0</m:t>
                        </m:r>
                      </m:sub>
                    </m:sSub>
                    <m:d>
                      <m:dPr>
                        <m:ctrlPr>
                          <a:rPr lang="en-US" sz="1600" b="0" i="1" smtClean="0">
                            <a:solidFill>
                              <a:schemeClr val="tx1">
                                <a:lumMod val="50000"/>
                                <a:lumOff val="50000"/>
                              </a:schemeClr>
                            </a:solidFill>
                            <a:latin typeface="Cambria Math" panose="02040503050406030204" pitchFamily="18" charset="0"/>
                          </a:rPr>
                        </m:ctrlPr>
                      </m:dPr>
                      <m:e>
                        <m:r>
                          <a:rPr lang="en-US" sz="1600" b="0" i="1" smtClean="0">
                            <a:solidFill>
                              <a:schemeClr val="tx1">
                                <a:lumMod val="50000"/>
                                <a:lumOff val="50000"/>
                              </a:schemeClr>
                            </a:solidFill>
                            <a:latin typeface="Cambria Math" panose="02040503050406030204" pitchFamily="18" charset="0"/>
                          </a:rPr>
                          <m:t>1−</m:t>
                        </m:r>
                        <m:sSup>
                          <m:sSupPr>
                            <m:ctrlPr>
                              <a:rPr lang="en-US" sz="1600" b="0" i="1" smtClean="0">
                                <a:solidFill>
                                  <a:schemeClr val="tx1">
                                    <a:lumMod val="50000"/>
                                    <a:lumOff val="50000"/>
                                  </a:schemeClr>
                                </a:solidFill>
                                <a:latin typeface="Cambria Math" panose="02040503050406030204" pitchFamily="18" charset="0"/>
                              </a:rPr>
                            </m:ctrlPr>
                          </m:sSupPr>
                          <m:e>
                            <m:d>
                              <m:dPr>
                                <m:ctrlPr>
                                  <a:rPr lang="en-US" sz="1600" b="0" i="1" smtClean="0">
                                    <a:solidFill>
                                      <a:schemeClr val="tx1">
                                        <a:lumMod val="50000"/>
                                        <a:lumOff val="50000"/>
                                      </a:schemeClr>
                                    </a:solidFill>
                                    <a:latin typeface="Cambria Math" panose="02040503050406030204" pitchFamily="18" charset="0"/>
                                  </a:rPr>
                                </m:ctrlPr>
                              </m:dPr>
                              <m:e>
                                <m:r>
                                  <a:rPr lang="en-US" sz="1600" b="0" i="1" smtClean="0">
                                    <a:solidFill>
                                      <a:schemeClr val="tx1">
                                        <a:lumMod val="50000"/>
                                        <a:lumOff val="50000"/>
                                      </a:schemeClr>
                                    </a:solidFill>
                                    <a:latin typeface="Cambria Math" panose="02040503050406030204" pitchFamily="18" charset="0"/>
                                  </a:rPr>
                                  <m:t>𝛼</m:t>
                                </m:r>
                                <m:r>
                                  <a:rPr lang="en-US" sz="1600" b="0" i="1" smtClean="0">
                                    <a:solidFill>
                                      <a:schemeClr val="tx1">
                                        <a:lumMod val="50000"/>
                                        <a:lumOff val="50000"/>
                                      </a:schemeClr>
                                    </a:solidFill>
                                    <a:latin typeface="Cambria Math" panose="02040503050406030204" pitchFamily="18" charset="0"/>
                                  </a:rPr>
                                  <m:t>𝑧</m:t>
                                </m:r>
                              </m:e>
                            </m:d>
                          </m:e>
                          <m:sup>
                            <m:r>
                              <a:rPr lang="en-US" sz="1600" b="0" i="1" smtClean="0">
                                <a:solidFill>
                                  <a:schemeClr val="tx1">
                                    <a:lumMod val="50000"/>
                                    <a:lumOff val="50000"/>
                                  </a:schemeClr>
                                </a:solidFill>
                                <a:latin typeface="Cambria Math" panose="02040503050406030204" pitchFamily="18" charset="0"/>
                              </a:rPr>
                              <m:t>2</m:t>
                            </m:r>
                          </m:sup>
                        </m:sSup>
                      </m:e>
                    </m:d>
                  </m:oMath>
                </a14:m>
                <a:endParaRPr lang="en-US" sz="1600" dirty="0">
                  <a:solidFill>
                    <a:schemeClr val="tx1">
                      <a:lumMod val="50000"/>
                      <a:lumOff val="50000"/>
                    </a:schemeClr>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647450" y="6584805"/>
                <a:ext cx="7215245" cy="338554"/>
              </a:xfrm>
              <a:prstGeom prst="rect">
                <a:avLst/>
              </a:prstGeom>
              <a:blipFill>
                <a:blip r:embed="rId19"/>
                <a:stretch>
                  <a:fillRect l="-422" t="-5357" b="-21429"/>
                </a:stretch>
              </a:blipFill>
            </p:spPr>
            <p:txBody>
              <a:bodyPr/>
              <a:lstStyle/>
              <a:p>
                <a:r>
                  <a:rPr lang="en-US">
                    <a:noFill/>
                  </a:rPr>
                  <a:t> </a:t>
                </a:r>
              </a:p>
            </p:txBody>
          </p:sp>
        </mc:Fallback>
      </mc:AlternateContent>
      <p:cxnSp>
        <p:nvCxnSpPr>
          <p:cNvPr id="9" name="Straight Arrow Connector 8"/>
          <p:cNvCxnSpPr/>
          <p:nvPr/>
        </p:nvCxnSpPr>
        <p:spPr>
          <a:xfrm flipV="1">
            <a:off x="3701001" y="6341413"/>
            <a:ext cx="635853" cy="332083"/>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78307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2C19F43-76F3-4A70-B5A1-A75FFCD3F6A8}" type="slidenum">
              <a:rPr lang="en-US" smtClean="0">
                <a:latin typeface="Calibri" panose="020F0502020204030204" pitchFamily="34" charset="0"/>
                <a:cs typeface="Calibri" panose="020F0502020204030204" pitchFamily="34" charset="0"/>
              </a:rPr>
              <a:t>18</a:t>
            </a:fld>
            <a:endParaRPr lang="en-US">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7600" y="1022350"/>
            <a:ext cx="5334000" cy="5334000"/>
          </a:xfrm>
          <a:prstGeom prst="rect">
            <a:avLst/>
          </a:prstGeom>
        </p:spPr>
      </p:pic>
      <p:cxnSp>
        <p:nvCxnSpPr>
          <p:cNvPr id="6" name="Straight Arrow Connector 5"/>
          <p:cNvCxnSpPr/>
          <p:nvPr/>
        </p:nvCxnSpPr>
        <p:spPr>
          <a:xfrm>
            <a:off x="3962400" y="3124200"/>
            <a:ext cx="615462" cy="373083"/>
          </a:xfrm>
          <a:prstGeom prst="straightConnector1">
            <a:avLst/>
          </a:prstGeom>
          <a:ln>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532055" y="2673664"/>
            <a:ext cx="2090734" cy="369332"/>
          </a:xfrm>
          <a:prstGeom prst="rect">
            <a:avLst/>
          </a:prstGeom>
          <a:noFill/>
        </p:spPr>
        <p:txBody>
          <a:bodyPr wrap="square" rtlCol="0">
            <a:spAutoFit/>
          </a:bodyPr>
          <a:lstStyle/>
          <a:p>
            <a:r>
              <a:rPr lang="en-US" dirty="0">
                <a:solidFill>
                  <a:srgbClr val="00B050"/>
                </a:solidFill>
                <a:latin typeface="Calibri" panose="020F0502020204030204" pitchFamily="34" charset="0"/>
                <a:cs typeface="Calibri" panose="020F0502020204030204" pitchFamily="34" charset="0"/>
              </a:rPr>
              <a:t>Neutron beam</a:t>
            </a:r>
          </a:p>
        </p:txBody>
      </p:sp>
      <p:cxnSp>
        <p:nvCxnSpPr>
          <p:cNvPr id="9" name="Straight Arrow Connector 8"/>
          <p:cNvCxnSpPr/>
          <p:nvPr/>
        </p:nvCxnSpPr>
        <p:spPr>
          <a:xfrm>
            <a:off x="6096000" y="1524000"/>
            <a:ext cx="0" cy="428605"/>
          </a:xfrm>
          <a:prstGeom prst="straightConnector1">
            <a:avLst/>
          </a:prstGeom>
          <a:ln>
            <a:solidFill>
              <a:srgbClr val="0070C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116782" y="1301009"/>
            <a:ext cx="2061733" cy="369332"/>
          </a:xfrm>
          <a:prstGeom prst="rect">
            <a:avLst/>
          </a:prstGeom>
          <a:noFill/>
        </p:spPr>
        <p:txBody>
          <a:bodyPr wrap="square" rtlCol="0">
            <a:spAutoFit/>
          </a:bodyPr>
          <a:lstStyle/>
          <a:p>
            <a:r>
              <a:rPr lang="en-US" dirty="0">
                <a:solidFill>
                  <a:srgbClr val="0070C0"/>
                </a:solidFill>
                <a:latin typeface="Calibri" panose="020F0502020204030204" pitchFamily="34" charset="0"/>
                <a:cs typeface="Calibri" panose="020F0502020204030204" pitchFamily="34" charset="0"/>
              </a:rPr>
              <a:t>Magnetic field</a:t>
            </a:r>
          </a:p>
        </p:txBody>
      </p:sp>
      <p:sp>
        <p:nvSpPr>
          <p:cNvPr id="13" name="Rectangle 12"/>
          <p:cNvSpPr>
            <a:spLocks noChangeArrowheads="1"/>
          </p:cNvSpPr>
          <p:nvPr/>
        </p:nvSpPr>
        <p:spPr bwMode="auto">
          <a:xfrm>
            <a:off x="5422" y="-25400"/>
            <a:ext cx="9144000" cy="755650"/>
          </a:xfrm>
          <a:prstGeom prst="rect">
            <a:avLst/>
          </a:prstGeom>
          <a:solidFill>
            <a:srgbClr val="FFCC00"/>
          </a:solidFill>
          <a:ln w="38100">
            <a:noFill/>
            <a:miter lim="800000"/>
            <a:headEnd/>
            <a:tailEnd/>
          </a:ln>
        </p:spPr>
        <p:txBody>
          <a:bodyPr lIns="0" rIns="9144" anchor="ctr"/>
          <a:lstStyle/>
          <a:p>
            <a:pPr algn="ctr"/>
            <a:r>
              <a:rPr lang="en-US" sz="2800" dirty="0">
                <a:latin typeface="Calibri" panose="020F0502020204030204" pitchFamily="34" charset="0"/>
                <a:cs typeface="Calibri" panose="020F0502020204030204" pitchFamily="34" charset="0"/>
              </a:rPr>
              <a:t>Main electrode system</a:t>
            </a:r>
            <a:endParaRPr lang="en-US" sz="2800" b="1" dirty="0">
              <a:latin typeface="Calibri" panose="020F0502020204030204" pitchFamily="34" charset="0"/>
              <a:cs typeface="Calibri" panose="020F0502020204030204" pitchFamily="34" charset="0"/>
            </a:endParaRPr>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21325" t="21559" r="32008" b="23329"/>
          <a:stretch/>
        </p:blipFill>
        <p:spPr>
          <a:xfrm rot="5400000">
            <a:off x="199345" y="2418371"/>
            <a:ext cx="3200400" cy="2834640"/>
          </a:xfrm>
          <a:prstGeom prst="rect">
            <a:avLst/>
          </a:prstGeom>
        </p:spPr>
      </p:pic>
      <p:sp>
        <p:nvSpPr>
          <p:cNvPr id="15" name="TextBox 14"/>
          <p:cNvSpPr txBox="1"/>
          <p:nvPr/>
        </p:nvSpPr>
        <p:spPr>
          <a:xfrm>
            <a:off x="196362" y="790151"/>
            <a:ext cx="8763000" cy="646331"/>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The main electrode system was characterized, assembled and installed in the spectrometer magnet. It has a surface coating to minimize fluctuations of the work function.</a:t>
            </a:r>
          </a:p>
        </p:txBody>
      </p:sp>
      <p:sp>
        <p:nvSpPr>
          <p:cNvPr id="16" name="TextBox 15"/>
          <p:cNvSpPr txBox="1"/>
          <p:nvPr/>
        </p:nvSpPr>
        <p:spPr>
          <a:xfrm>
            <a:off x="198359" y="1691123"/>
            <a:ext cx="2194640"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Upper part, top view:</a:t>
            </a:r>
          </a:p>
        </p:txBody>
      </p:sp>
      <p:sp>
        <p:nvSpPr>
          <p:cNvPr id="20" name="Rectangle 19"/>
          <p:cNvSpPr/>
          <p:nvPr/>
        </p:nvSpPr>
        <p:spPr>
          <a:xfrm>
            <a:off x="5715000" y="3761509"/>
            <a:ext cx="609600" cy="1039091"/>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1" name="Rectangle 20"/>
          <p:cNvSpPr/>
          <p:nvPr/>
        </p:nvSpPr>
        <p:spPr>
          <a:xfrm>
            <a:off x="5715000" y="3042807"/>
            <a:ext cx="609600" cy="273625"/>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2" name="TextBox 21"/>
          <p:cNvSpPr txBox="1"/>
          <p:nvPr/>
        </p:nvSpPr>
        <p:spPr>
          <a:xfrm>
            <a:off x="6416811" y="2888588"/>
            <a:ext cx="666273" cy="369332"/>
          </a:xfrm>
          <a:prstGeom prst="rect">
            <a:avLst/>
          </a:prstGeom>
          <a:noFill/>
        </p:spPr>
        <p:txBody>
          <a:bodyPr wrap="none" rtlCol="0">
            <a:spAutoFit/>
          </a:bodyPr>
          <a:lstStyle/>
          <a:p>
            <a:r>
              <a:rPr lang="en-US" dirty="0">
                <a:solidFill>
                  <a:srgbClr val="FF0000"/>
                </a:solidFill>
                <a:latin typeface="Calibri" panose="020F0502020204030204" pitchFamily="34" charset="0"/>
                <a:cs typeface="Calibri" panose="020F0502020204030204" pitchFamily="34" charset="0"/>
              </a:rPr>
              <a:t>Filter</a:t>
            </a:r>
          </a:p>
        </p:txBody>
      </p:sp>
      <p:sp>
        <p:nvSpPr>
          <p:cNvPr id="23" name="TextBox 22"/>
          <p:cNvSpPr txBox="1"/>
          <p:nvPr/>
        </p:nvSpPr>
        <p:spPr>
          <a:xfrm>
            <a:off x="5987947" y="4750191"/>
            <a:ext cx="1524000" cy="369332"/>
          </a:xfrm>
          <a:prstGeom prst="rect">
            <a:avLst/>
          </a:prstGeom>
          <a:noFill/>
        </p:spPr>
        <p:txBody>
          <a:bodyPr wrap="square" rtlCol="0">
            <a:spAutoFit/>
          </a:bodyPr>
          <a:lstStyle/>
          <a:p>
            <a:r>
              <a:rPr lang="en-US" dirty="0">
                <a:solidFill>
                  <a:srgbClr val="FF0000"/>
                </a:solidFill>
                <a:latin typeface="Calibri" panose="020F0502020204030204" pitchFamily="34" charset="0"/>
                <a:cs typeface="Calibri" panose="020F0502020204030204" pitchFamily="34" charset="0"/>
              </a:rPr>
              <a:t>Decay volume</a:t>
            </a:r>
          </a:p>
        </p:txBody>
      </p:sp>
      <p:sp>
        <p:nvSpPr>
          <p:cNvPr id="24" name="TextBox 23"/>
          <p:cNvSpPr txBox="1"/>
          <p:nvPr/>
        </p:nvSpPr>
        <p:spPr>
          <a:xfrm>
            <a:off x="153725" y="5948308"/>
            <a:ext cx="7652237" cy="923330"/>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The project was hoping to know the difference between the voltage in decay volume and filter region to 25 mV (One of the project’s KPP). We achieved 10 mV (the ultimate goal).</a:t>
            </a:r>
          </a:p>
        </p:txBody>
      </p:sp>
      <p:sp>
        <p:nvSpPr>
          <p:cNvPr id="3" name="TextBox 2">
            <a:extLst>
              <a:ext uri="{FF2B5EF4-FFF2-40B4-BE49-F238E27FC236}">
                <a16:creationId xmlns:a16="http://schemas.microsoft.com/office/drawing/2014/main" id="{1A34C5FE-E8C2-3E13-15F0-264D8C36DCC9}"/>
              </a:ext>
            </a:extLst>
          </p:cNvPr>
          <p:cNvSpPr txBox="1"/>
          <p:nvPr/>
        </p:nvSpPr>
        <p:spPr>
          <a:xfrm>
            <a:off x="7597156" y="5816297"/>
            <a:ext cx="1512168" cy="276999"/>
          </a:xfrm>
          <a:prstGeom prst="rect">
            <a:avLst/>
          </a:prstGeom>
          <a:noFill/>
        </p:spPr>
        <p:txBody>
          <a:bodyPr wrap="square" rtlCol="0">
            <a:spAutoFit/>
          </a:bodyPr>
          <a:lstStyle/>
          <a:p>
            <a:r>
              <a:rPr lang="en-US" sz="1200" dirty="0">
                <a:latin typeface="Calibri" panose="020F0502020204030204" pitchFamily="34" charset="0"/>
                <a:cs typeface="Calibri" panose="020F0502020204030204" pitchFamily="34" charset="0"/>
              </a:rPr>
              <a:t>Courtesy A. Bryant</a:t>
            </a:r>
          </a:p>
        </p:txBody>
      </p:sp>
    </p:spTree>
    <p:extLst>
      <p:ext uri="{BB962C8B-B14F-4D97-AF65-F5344CB8AC3E}">
        <p14:creationId xmlns:p14="http://schemas.microsoft.com/office/powerpoint/2010/main" val="3629408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Chart, histogram&#10;&#10;Description automatically generated">
            <a:extLst>
              <a:ext uri="{FF2B5EF4-FFF2-40B4-BE49-F238E27FC236}">
                <a16:creationId xmlns:a16="http://schemas.microsoft.com/office/drawing/2014/main" id="{4FE9185A-968E-93DA-8A3C-6214182C1BCB}"/>
              </a:ext>
            </a:extLst>
          </p:cNvPr>
          <p:cNvPicPr>
            <a:picLocks noChangeAspect="1"/>
          </p:cNvPicPr>
          <p:nvPr/>
        </p:nvPicPr>
        <p:blipFill rotWithShape="1">
          <a:blip r:embed="rId3">
            <a:extLst>
              <a:ext uri="{28A0092B-C50C-407E-A947-70E740481C1C}">
                <a14:useLocalDpi xmlns:a14="http://schemas.microsoft.com/office/drawing/2010/main" val="0"/>
              </a:ext>
            </a:extLst>
          </a:blip>
          <a:srcRect l="4824" t="2792" r="5232" b="1272"/>
          <a:stretch/>
        </p:blipFill>
        <p:spPr>
          <a:xfrm>
            <a:off x="4663440" y="3291840"/>
            <a:ext cx="4389120" cy="2926080"/>
          </a:xfrm>
          <a:prstGeom prst="rect">
            <a:avLst/>
          </a:prstGeom>
        </p:spPr>
      </p:pic>
      <p:sp>
        <p:nvSpPr>
          <p:cNvPr id="2" name="Slide Number Placeholder 1"/>
          <p:cNvSpPr>
            <a:spLocks noGrp="1"/>
          </p:cNvSpPr>
          <p:nvPr>
            <p:ph type="sldNum" sz="quarter" idx="12"/>
          </p:nvPr>
        </p:nvSpPr>
        <p:spPr/>
        <p:txBody>
          <a:bodyPr/>
          <a:lstStyle/>
          <a:p>
            <a:pPr>
              <a:defRPr/>
            </a:pPr>
            <a:fld id="{1B820114-825E-4443-91D2-63B75780DDE3}" type="slidenum">
              <a:rPr lang="de-DE" smtClean="0"/>
              <a:pPr>
                <a:defRPr/>
              </a:pPr>
              <a:t>19</a:t>
            </a:fld>
            <a:endParaRPr lang="de-DE"/>
          </a:p>
        </p:txBody>
      </p:sp>
      <p:cxnSp>
        <p:nvCxnSpPr>
          <p:cNvPr id="8" name="Straight Arrow Connector 7"/>
          <p:cNvCxnSpPr>
            <a:cxnSpLocks/>
          </p:cNvCxnSpPr>
          <p:nvPr/>
        </p:nvCxnSpPr>
        <p:spPr>
          <a:xfrm flipV="1">
            <a:off x="3862415" y="2492896"/>
            <a:ext cx="565569" cy="10796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p:cNvSpPr txBox="1"/>
              <p:nvPr/>
            </p:nvSpPr>
            <p:spPr>
              <a:xfrm>
                <a:off x="3668946" y="2173544"/>
                <a:ext cx="1015203" cy="338554"/>
              </a:xfrm>
              <a:prstGeom prst="rect">
                <a:avLst/>
              </a:prstGeom>
              <a:noFill/>
            </p:spPr>
            <p:txBody>
              <a:bodyPr wrap="square" rtlCol="0">
                <a:spAutoFit/>
              </a:bodyPr>
              <a:lstStyle/>
              <a:p>
                <a14:m>
                  <m:oMath xmlns:m="http://schemas.openxmlformats.org/officeDocument/2006/math">
                    <m:sSup>
                      <m:sSupPr>
                        <m:ctrlPr>
                          <a:rPr lang="en-US" sz="1600" b="0" i="1" smtClean="0">
                            <a:solidFill>
                              <a:srgbClr val="FF0000"/>
                            </a:solidFill>
                            <a:latin typeface="Cambria Math" panose="02040503050406030204" pitchFamily="18" charset="0"/>
                          </a:rPr>
                        </m:ctrlPr>
                      </m:sSupPr>
                      <m:e>
                        <m:r>
                          <a:rPr lang="en-US" sz="1600" b="0" i="1" smtClean="0">
                            <a:solidFill>
                              <a:srgbClr val="FF0000"/>
                            </a:solidFill>
                            <a:latin typeface="Cambria Math"/>
                          </a:rPr>
                          <m:t>𝑒</m:t>
                        </m:r>
                      </m:e>
                      <m:sup>
                        <m:r>
                          <a:rPr lang="en-US" sz="1600" b="0" i="1" smtClean="0">
                            <a:solidFill>
                              <a:srgbClr val="FF0000"/>
                            </a:solidFill>
                            <a:latin typeface="Cambria Math"/>
                          </a:rPr>
                          <m:t>−</m:t>
                        </m:r>
                      </m:sup>
                    </m:sSup>
                  </m:oMath>
                </a14:m>
                <a:r>
                  <a:rPr lang="en-US" sz="1600" dirty="0">
                    <a:solidFill>
                      <a:srgbClr val="FF0000"/>
                    </a:solidFill>
                    <a:latin typeface="Times New Roman" panose="02020603050405020304" pitchFamily="18" charset="0"/>
                    <a:cs typeface="Times New Roman" panose="02020603050405020304" pitchFamily="18" charset="0"/>
                  </a:rPr>
                  <a:t>, </a:t>
                </a:r>
                <a14:m>
                  <m:oMath xmlns:m="http://schemas.openxmlformats.org/officeDocument/2006/math">
                    <m:r>
                      <a:rPr lang="en-US" sz="1600" b="0" i="1" dirty="0" smtClean="0">
                        <a:solidFill>
                          <a:srgbClr val="FF0000"/>
                        </a:solidFill>
                        <a:latin typeface="Cambria Math"/>
                      </a:rPr>
                      <m:t>𝑝</m:t>
                    </m:r>
                  </m:oMath>
                </a14:m>
                <a:endParaRPr lang="en-US" sz="16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3668946" y="2173544"/>
                <a:ext cx="1015203" cy="338554"/>
              </a:xfrm>
              <a:prstGeom prst="rect">
                <a:avLst/>
              </a:prstGeom>
              <a:blipFill>
                <a:blip r:embed="rId4"/>
                <a:stretch>
                  <a:fillRect t="-5455" b="-23636"/>
                </a:stretch>
              </a:blipFill>
            </p:spPr>
            <p:txBody>
              <a:bodyPr/>
              <a:lstStyle/>
              <a:p>
                <a:r>
                  <a:rPr lang="en-US">
                    <a:noFill/>
                  </a:rPr>
                  <a:t> </a:t>
                </a:r>
              </a:p>
            </p:txBody>
          </p:sp>
        </mc:Fallback>
      </mc:AlternateContent>
      <p:sp>
        <p:nvSpPr>
          <p:cNvPr id="22" name="Rectangle 213"/>
          <p:cNvSpPr>
            <a:spLocks noChangeArrowheads="1"/>
          </p:cNvSpPr>
          <p:nvPr/>
        </p:nvSpPr>
        <p:spPr bwMode="auto">
          <a:xfrm>
            <a:off x="0" y="71438"/>
            <a:ext cx="9144000" cy="792162"/>
          </a:xfrm>
          <a:prstGeom prst="rect">
            <a:avLst/>
          </a:prstGeom>
          <a:solidFill>
            <a:srgbClr val="FFCC00"/>
          </a:solidFill>
          <a:ln w="38100">
            <a:noFill/>
            <a:miter lim="800000"/>
            <a:headEnd/>
            <a:tailEnd/>
          </a:ln>
        </p:spPr>
        <p:txBody>
          <a:bodyPr rIns="91440" anchor="ctr"/>
          <a:lstStyle/>
          <a:p>
            <a:pPr algn="ctr"/>
            <a:r>
              <a:rPr lang="en-US" sz="2800" dirty="0">
                <a:solidFill>
                  <a:srgbClr val="000000"/>
                </a:solidFill>
                <a:latin typeface="Calibri" panose="020F0502020204030204" pitchFamily="34" charset="0"/>
                <a:cs typeface="Calibri" panose="020F0502020204030204" pitchFamily="34" charset="0"/>
              </a:rPr>
              <a:t>Status of Nab experiment: Characterization of Detector</a:t>
            </a:r>
          </a:p>
        </p:txBody>
      </p:sp>
      <p:sp>
        <p:nvSpPr>
          <p:cNvPr id="24" name="Rectangle 23"/>
          <p:cNvSpPr/>
          <p:nvPr/>
        </p:nvSpPr>
        <p:spPr>
          <a:xfrm>
            <a:off x="77320" y="863093"/>
            <a:ext cx="4572000" cy="1525418"/>
          </a:xfrm>
          <a:prstGeom prst="rect">
            <a:avLst/>
          </a:prstGeom>
        </p:spPr>
        <p:txBody>
          <a:bodyPr>
            <a:spAutoFit/>
          </a:bodyPr>
          <a:lstStyle/>
          <a:p>
            <a:pPr marL="285750" lvl="0" indent="-285750">
              <a:lnSpc>
                <a:spcPct val="150000"/>
              </a:lnSpc>
              <a:buFont typeface="Arial" panose="020B0604020202020204" pitchFamily="34" charset="0"/>
              <a:buChar char="•"/>
            </a:pPr>
            <a:r>
              <a:rPr lang="en-US" sz="1600" dirty="0">
                <a:solidFill>
                  <a:srgbClr val="000000"/>
                </a:solidFill>
                <a:latin typeface="Times New Roman" panose="02020603050405020304" pitchFamily="18" charset="0"/>
                <a:cs typeface="Times New Roman" panose="02020603050405020304" pitchFamily="18" charset="0"/>
              </a:rPr>
              <a:t>127 pixel Si detector, 2 mm thick</a:t>
            </a:r>
          </a:p>
          <a:p>
            <a:pPr marL="285750" lvl="0" indent="-285750">
              <a:lnSpc>
                <a:spcPct val="150000"/>
              </a:lnSpc>
              <a:buFont typeface="Arial" panose="020B0604020202020204" pitchFamily="34" charset="0"/>
              <a:buChar char="•"/>
            </a:pPr>
            <a:r>
              <a:rPr lang="en-US" sz="1600" dirty="0">
                <a:solidFill>
                  <a:srgbClr val="000000"/>
                </a:solidFill>
                <a:latin typeface="Times New Roman" panose="02020603050405020304" pitchFamily="18" charset="0"/>
                <a:cs typeface="Times New Roman" panose="02020603050405020304" pitchFamily="18" charset="0"/>
              </a:rPr>
              <a:t>Energy resolution a few keV</a:t>
            </a:r>
          </a:p>
          <a:p>
            <a:pPr marL="285750" lvl="0" indent="-285750">
              <a:lnSpc>
                <a:spcPct val="150000"/>
              </a:lnSpc>
              <a:buFont typeface="Arial" panose="020B0604020202020204" pitchFamily="34" charset="0"/>
              <a:buChar char="•"/>
            </a:pPr>
            <a:r>
              <a:rPr lang="en-US" sz="1600" dirty="0">
                <a:solidFill>
                  <a:srgbClr val="000000"/>
                </a:solidFill>
                <a:latin typeface="Times New Roman" panose="02020603050405020304" pitchFamily="18" charset="0"/>
                <a:cs typeface="Times New Roman" panose="02020603050405020304" pitchFamily="18" charset="0"/>
              </a:rPr>
              <a:t>Lower (proton) detection threshold 10 </a:t>
            </a:r>
            <a:r>
              <a:rPr lang="en-US" sz="1600" dirty="0" err="1">
                <a:solidFill>
                  <a:srgbClr val="000000"/>
                </a:solidFill>
                <a:latin typeface="Times New Roman" panose="02020603050405020304" pitchFamily="18" charset="0"/>
                <a:cs typeface="Times New Roman" panose="02020603050405020304" pitchFamily="18" charset="0"/>
              </a:rPr>
              <a:t>keV</a:t>
            </a:r>
            <a:endParaRPr lang="en-US" sz="1600" dirty="0">
              <a:solidFill>
                <a:srgbClr val="000000"/>
              </a:solidFill>
              <a:latin typeface="Times New Roman" panose="02020603050405020304" pitchFamily="18" charset="0"/>
              <a:cs typeface="Times New Roman" panose="02020603050405020304" pitchFamily="18" charset="0"/>
            </a:endParaRPr>
          </a:p>
          <a:p>
            <a:pPr marL="285750" lvl="0" indent="-285750">
              <a:lnSpc>
                <a:spcPct val="150000"/>
              </a:lnSpc>
              <a:buFont typeface="Arial" panose="020B0604020202020204" pitchFamily="34" charset="0"/>
              <a:buChar char="•"/>
            </a:pPr>
            <a:r>
              <a:rPr lang="en-US" sz="1600" dirty="0">
                <a:solidFill>
                  <a:srgbClr val="000000"/>
                </a:solidFill>
                <a:latin typeface="Times New Roman" panose="02020603050405020304" pitchFamily="18" charset="0"/>
                <a:cs typeface="Times New Roman" panose="02020603050405020304" pitchFamily="18" charset="0"/>
              </a:rPr>
              <a:t>Detector transit time bias sub-ns</a:t>
            </a:r>
          </a:p>
        </p:txBody>
      </p:sp>
      <p:sp>
        <p:nvSpPr>
          <p:cNvPr id="39" name="object 6">
            <a:extLst>
              <a:ext uri="{FF2B5EF4-FFF2-40B4-BE49-F238E27FC236}">
                <a16:creationId xmlns:a16="http://schemas.microsoft.com/office/drawing/2014/main" id="{CA5E6D06-7164-981A-C554-F663EFCF5871}"/>
              </a:ext>
            </a:extLst>
          </p:cNvPr>
          <p:cNvSpPr>
            <a:spLocks noChangeAspect="1"/>
          </p:cNvSpPr>
          <p:nvPr/>
        </p:nvSpPr>
        <p:spPr>
          <a:xfrm>
            <a:off x="4572000" y="1111281"/>
            <a:ext cx="4467133" cy="2095202"/>
          </a:xfrm>
          <a:prstGeom prst="rect">
            <a:avLst/>
          </a:prstGeom>
          <a:blipFill>
            <a:blip r:embed="rId5" cstate="print"/>
            <a:stretch>
              <a:fillRect/>
            </a:stretch>
          </a:blipFill>
        </p:spPr>
        <p:txBody>
          <a:bodyPr wrap="square" lIns="0" tIns="0" rIns="0" bIns="0" rtlCol="0"/>
          <a:lstStyle/>
          <a:p>
            <a:endParaRPr/>
          </a:p>
        </p:txBody>
      </p:sp>
      <p:sp>
        <p:nvSpPr>
          <p:cNvPr id="41" name="TextBox 40">
            <a:extLst>
              <a:ext uri="{FF2B5EF4-FFF2-40B4-BE49-F238E27FC236}">
                <a16:creationId xmlns:a16="http://schemas.microsoft.com/office/drawing/2014/main" id="{0B944706-4CE3-F01E-B0B4-2570301A7383}"/>
              </a:ext>
            </a:extLst>
          </p:cNvPr>
          <p:cNvSpPr txBox="1"/>
          <p:nvPr/>
        </p:nvSpPr>
        <p:spPr>
          <a:xfrm>
            <a:off x="5826364" y="6228020"/>
            <a:ext cx="1769972"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Proton detection</a:t>
            </a:r>
          </a:p>
        </p:txBody>
      </p:sp>
      <p:pic>
        <p:nvPicPr>
          <p:cNvPr id="43" name="Picture 42">
            <a:extLst>
              <a:ext uri="{FF2B5EF4-FFF2-40B4-BE49-F238E27FC236}">
                <a16:creationId xmlns:a16="http://schemas.microsoft.com/office/drawing/2014/main" id="{0E2A73B5-B537-1E57-B29A-3F383D882399}"/>
              </a:ext>
            </a:extLst>
          </p:cNvPr>
          <p:cNvPicPr>
            <a:picLocks noChangeAspect="1"/>
          </p:cNvPicPr>
          <p:nvPr/>
        </p:nvPicPr>
        <p:blipFill>
          <a:blip r:embed="rId6"/>
          <a:stretch>
            <a:fillRect/>
          </a:stretch>
        </p:blipFill>
        <p:spPr>
          <a:xfrm>
            <a:off x="323528" y="3156285"/>
            <a:ext cx="3960440" cy="2998619"/>
          </a:xfrm>
          <a:prstGeom prst="rect">
            <a:avLst/>
          </a:prstGeom>
        </p:spPr>
      </p:pic>
      <p:sp>
        <p:nvSpPr>
          <p:cNvPr id="44" name="TextBox 43">
            <a:extLst>
              <a:ext uri="{FF2B5EF4-FFF2-40B4-BE49-F238E27FC236}">
                <a16:creationId xmlns:a16="http://schemas.microsoft.com/office/drawing/2014/main" id="{D87387BA-B64E-356E-5031-F2879A1639F5}"/>
              </a:ext>
            </a:extLst>
          </p:cNvPr>
          <p:cNvSpPr txBox="1"/>
          <p:nvPr/>
        </p:nvSpPr>
        <p:spPr>
          <a:xfrm>
            <a:off x="1289860" y="6111506"/>
            <a:ext cx="1910075"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Electron detection</a:t>
            </a:r>
          </a:p>
        </p:txBody>
      </p:sp>
      <p:sp>
        <p:nvSpPr>
          <p:cNvPr id="50" name="Google Shape;68;p14">
            <a:extLst>
              <a:ext uri="{FF2B5EF4-FFF2-40B4-BE49-F238E27FC236}">
                <a16:creationId xmlns:a16="http://schemas.microsoft.com/office/drawing/2014/main" id="{0297FEC2-B34F-ACBD-6A56-4076F7201124}"/>
              </a:ext>
            </a:extLst>
          </p:cNvPr>
          <p:cNvSpPr txBox="1"/>
          <p:nvPr/>
        </p:nvSpPr>
        <p:spPr>
          <a:xfrm>
            <a:off x="6732240" y="4477896"/>
            <a:ext cx="2239620" cy="553968"/>
          </a:xfrm>
          <a:prstGeom prst="rect">
            <a:avLst/>
          </a:prstGeom>
          <a:noFill/>
          <a:ln>
            <a:noFill/>
          </a:ln>
        </p:spPr>
        <p:txBody>
          <a:bodyPr spcFirstLastPara="1" wrap="square" lIns="91425" tIns="91425" rIns="91425" bIns="91425" anchor="t" anchorCtr="0">
            <a:spAutoFit/>
          </a:bodyPr>
          <a:lstStyle/>
          <a:p>
            <a:r>
              <a:rPr lang="en" sz="800" dirty="0"/>
              <a:t>Proton source:: N. Macsai, A. Mendelsohn, M. Gericke, (U. Mantiboa), R. Mammei (U. Winnipeg)</a:t>
            </a:r>
            <a:endParaRPr sz="800" dirty="0"/>
          </a:p>
        </p:txBody>
      </p:sp>
      <p:grpSp>
        <p:nvGrpSpPr>
          <p:cNvPr id="51" name="Google Shape;67;p14">
            <a:extLst>
              <a:ext uri="{FF2B5EF4-FFF2-40B4-BE49-F238E27FC236}">
                <a16:creationId xmlns:a16="http://schemas.microsoft.com/office/drawing/2014/main" id="{2F1BC88B-B285-C790-0AFB-37AAE06A9EFA}"/>
              </a:ext>
            </a:extLst>
          </p:cNvPr>
          <p:cNvGrpSpPr/>
          <p:nvPr/>
        </p:nvGrpSpPr>
        <p:grpSpPr>
          <a:xfrm>
            <a:off x="2539589" y="6565096"/>
            <a:ext cx="3211220" cy="312757"/>
            <a:chOff x="5780380" y="4830743"/>
            <a:chExt cx="3211220" cy="312757"/>
          </a:xfrm>
        </p:grpSpPr>
        <p:sp>
          <p:nvSpPr>
            <p:cNvPr id="52" name="Google Shape;68;p14">
              <a:extLst>
                <a:ext uri="{FF2B5EF4-FFF2-40B4-BE49-F238E27FC236}">
                  <a16:creationId xmlns:a16="http://schemas.microsoft.com/office/drawing/2014/main" id="{FA733C92-0D16-D82C-FBBE-2AAD0BE0CFE8}"/>
                </a:ext>
              </a:extLst>
            </p:cNvPr>
            <p:cNvSpPr txBox="1"/>
            <p:nvPr/>
          </p:nvSpPr>
          <p:spPr>
            <a:xfrm>
              <a:off x="6959375" y="4835700"/>
              <a:ext cx="1524000" cy="307800"/>
            </a:xfrm>
            <a:prstGeom prst="rect">
              <a:avLst/>
            </a:prstGeom>
            <a:noFill/>
            <a:ln>
              <a:noFill/>
            </a:ln>
          </p:spPr>
          <p:txBody>
            <a:bodyPr spcFirstLastPara="1" wrap="square" lIns="91425" tIns="91425" rIns="91425" bIns="91425" anchor="t" anchorCtr="0">
              <a:spAutoFit/>
            </a:bodyPr>
            <a:lstStyle/>
            <a:p>
              <a:r>
                <a:rPr lang="en" sz="800" dirty="0"/>
                <a:t>Jin Ha Choi, Leendert Hayen</a:t>
              </a:r>
              <a:endParaRPr sz="800" dirty="0"/>
            </a:p>
          </p:txBody>
        </p:sp>
        <p:pic>
          <p:nvPicPr>
            <p:cNvPr id="53" name="Google Shape;69;p14">
              <a:extLst>
                <a:ext uri="{FF2B5EF4-FFF2-40B4-BE49-F238E27FC236}">
                  <a16:creationId xmlns:a16="http://schemas.microsoft.com/office/drawing/2014/main" id="{EF198255-711A-F8F2-B7BF-0DC19E97215E}"/>
                </a:ext>
              </a:extLst>
            </p:cNvPr>
            <p:cNvPicPr preferRelativeResize="0"/>
            <p:nvPr/>
          </p:nvPicPr>
          <p:blipFill>
            <a:blip r:embed="rId7">
              <a:alphaModFix/>
            </a:blip>
            <a:stretch>
              <a:fillRect/>
            </a:stretch>
          </p:blipFill>
          <p:spPr>
            <a:xfrm>
              <a:off x="6539412" y="4880475"/>
              <a:ext cx="453287" cy="218250"/>
            </a:xfrm>
            <a:prstGeom prst="rect">
              <a:avLst/>
            </a:prstGeom>
            <a:noFill/>
            <a:ln>
              <a:noFill/>
            </a:ln>
          </p:spPr>
        </p:pic>
        <p:pic>
          <p:nvPicPr>
            <p:cNvPr id="54" name="Google Shape;70;p14">
              <a:extLst>
                <a:ext uri="{FF2B5EF4-FFF2-40B4-BE49-F238E27FC236}">
                  <a16:creationId xmlns:a16="http://schemas.microsoft.com/office/drawing/2014/main" id="{D5905AAC-346D-E813-44E1-03621770606B}"/>
                </a:ext>
              </a:extLst>
            </p:cNvPr>
            <p:cNvPicPr preferRelativeResize="0"/>
            <p:nvPr/>
          </p:nvPicPr>
          <p:blipFill>
            <a:blip r:embed="rId8">
              <a:alphaModFix/>
            </a:blip>
            <a:stretch>
              <a:fillRect/>
            </a:stretch>
          </p:blipFill>
          <p:spPr>
            <a:xfrm>
              <a:off x="8377900" y="4925475"/>
              <a:ext cx="613700" cy="173250"/>
            </a:xfrm>
            <a:prstGeom prst="rect">
              <a:avLst/>
            </a:prstGeom>
            <a:noFill/>
            <a:ln>
              <a:noFill/>
            </a:ln>
          </p:spPr>
        </p:pic>
        <p:sp>
          <p:nvSpPr>
            <p:cNvPr id="55" name="Google Shape;68;p14">
              <a:extLst>
                <a:ext uri="{FF2B5EF4-FFF2-40B4-BE49-F238E27FC236}">
                  <a16:creationId xmlns:a16="http://schemas.microsoft.com/office/drawing/2014/main" id="{68D8DFBB-5774-FF44-8052-8D39D50AC50B}"/>
                </a:ext>
              </a:extLst>
            </p:cNvPr>
            <p:cNvSpPr txBox="1"/>
            <p:nvPr/>
          </p:nvSpPr>
          <p:spPr>
            <a:xfrm>
              <a:off x="5780380" y="4830743"/>
              <a:ext cx="757947" cy="307746"/>
            </a:xfrm>
            <a:prstGeom prst="rect">
              <a:avLst/>
            </a:prstGeom>
            <a:noFill/>
            <a:ln>
              <a:noFill/>
            </a:ln>
          </p:spPr>
          <p:txBody>
            <a:bodyPr spcFirstLastPara="1" wrap="square" lIns="91425" tIns="91425" rIns="91425" bIns="91425" anchor="t" anchorCtr="0">
              <a:spAutoFit/>
            </a:bodyPr>
            <a:lstStyle/>
            <a:p>
              <a:r>
                <a:rPr lang="en" sz="800" dirty="0"/>
                <a:t>Analysis: </a:t>
              </a:r>
              <a:endParaRPr sz="800" dirty="0"/>
            </a:p>
          </p:txBody>
        </p:sp>
      </p:grpSp>
      <p:sp>
        <p:nvSpPr>
          <p:cNvPr id="56" name="Google Shape;68;p14">
            <a:extLst>
              <a:ext uri="{FF2B5EF4-FFF2-40B4-BE49-F238E27FC236}">
                <a16:creationId xmlns:a16="http://schemas.microsoft.com/office/drawing/2014/main" id="{0827DF99-9E53-77B9-82BD-BAAE105D61E5}"/>
              </a:ext>
            </a:extLst>
          </p:cNvPr>
          <p:cNvSpPr txBox="1"/>
          <p:nvPr/>
        </p:nvSpPr>
        <p:spPr>
          <a:xfrm>
            <a:off x="6902506" y="2725405"/>
            <a:ext cx="2239620" cy="430857"/>
          </a:xfrm>
          <a:prstGeom prst="rect">
            <a:avLst/>
          </a:prstGeom>
          <a:noFill/>
          <a:ln>
            <a:noFill/>
          </a:ln>
        </p:spPr>
        <p:txBody>
          <a:bodyPr spcFirstLastPara="1" wrap="square" lIns="91425" tIns="91425" rIns="91425" bIns="91425" anchor="t" anchorCtr="0">
            <a:spAutoFit/>
          </a:bodyPr>
          <a:lstStyle/>
          <a:p>
            <a:r>
              <a:rPr lang="en" sz="800" dirty="0"/>
              <a:t>Detetctoir Design: M. Makela et al., LANL, L. </a:t>
            </a:r>
            <a:r>
              <a:rPr lang="en-US" sz="800" dirty="0"/>
              <a:t>B</a:t>
            </a:r>
            <a:r>
              <a:rPr lang="en" sz="800" dirty="0"/>
              <a:t>roussard et al., ORNL</a:t>
            </a:r>
            <a:endParaRPr sz="800" dirty="0"/>
          </a:p>
        </p:txBody>
      </p:sp>
      <p:sp>
        <p:nvSpPr>
          <p:cNvPr id="6" name="TextBox 5">
            <a:extLst>
              <a:ext uri="{FF2B5EF4-FFF2-40B4-BE49-F238E27FC236}">
                <a16:creationId xmlns:a16="http://schemas.microsoft.com/office/drawing/2014/main" id="{B2F8552C-E3D1-3421-0ED8-E3CA4AE9EA68}"/>
              </a:ext>
            </a:extLst>
          </p:cNvPr>
          <p:cNvSpPr txBox="1"/>
          <p:nvPr/>
        </p:nvSpPr>
        <p:spPr>
          <a:xfrm rot="19441515">
            <a:off x="2587120" y="4690724"/>
            <a:ext cx="1618392" cy="461665"/>
          </a:xfrm>
          <a:prstGeom prst="rect">
            <a:avLst/>
          </a:prstGeom>
          <a:noFill/>
        </p:spPr>
        <p:txBody>
          <a:bodyPr wrap="none" rtlCol="0">
            <a:spAutoFit/>
          </a:bodyPr>
          <a:lstStyle/>
          <a:p>
            <a:r>
              <a:rPr lang="en-US" sz="2400" dirty="0">
                <a:solidFill>
                  <a:schemeClr val="bg1">
                    <a:lumMod val="50000"/>
                  </a:schemeClr>
                </a:solidFill>
                <a:latin typeface="Calibri" panose="020F0502020204030204" pitchFamily="34" charset="0"/>
                <a:cs typeface="Calibri" panose="020F0502020204030204" pitchFamily="34" charset="0"/>
              </a:rPr>
              <a:t>preliminary</a:t>
            </a:r>
          </a:p>
        </p:txBody>
      </p:sp>
      <p:sp>
        <p:nvSpPr>
          <p:cNvPr id="7" name="TextBox 6">
            <a:extLst>
              <a:ext uri="{FF2B5EF4-FFF2-40B4-BE49-F238E27FC236}">
                <a16:creationId xmlns:a16="http://schemas.microsoft.com/office/drawing/2014/main" id="{F43368C1-24D8-5F3F-A281-1A8060DE5933}"/>
              </a:ext>
            </a:extLst>
          </p:cNvPr>
          <p:cNvSpPr txBox="1"/>
          <p:nvPr/>
        </p:nvSpPr>
        <p:spPr>
          <a:xfrm rot="19441515">
            <a:off x="6017920" y="3995283"/>
            <a:ext cx="1618392" cy="461665"/>
          </a:xfrm>
          <a:prstGeom prst="rect">
            <a:avLst/>
          </a:prstGeom>
          <a:noFill/>
        </p:spPr>
        <p:txBody>
          <a:bodyPr wrap="none" rtlCol="0">
            <a:spAutoFit/>
          </a:bodyPr>
          <a:lstStyle/>
          <a:p>
            <a:r>
              <a:rPr lang="en-US" sz="2400" dirty="0">
                <a:solidFill>
                  <a:schemeClr val="bg1">
                    <a:lumMod val="50000"/>
                  </a:schemeClr>
                </a:solidFill>
                <a:latin typeface="Calibri" panose="020F0502020204030204" pitchFamily="34" charset="0"/>
                <a:cs typeface="Calibri" panose="020F0502020204030204" pitchFamily="34" charset="0"/>
              </a:rPr>
              <a:t>preliminary</a:t>
            </a:r>
          </a:p>
        </p:txBody>
      </p:sp>
    </p:spTree>
    <p:extLst>
      <p:ext uri="{BB962C8B-B14F-4D97-AF65-F5344CB8AC3E}">
        <p14:creationId xmlns:p14="http://schemas.microsoft.com/office/powerpoint/2010/main" val="25606347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322" name="Text Box 28"/>
          <p:cNvSpPr txBox="1">
            <a:spLocks noChangeArrowheads="1"/>
          </p:cNvSpPr>
          <p:nvPr/>
        </p:nvSpPr>
        <p:spPr bwMode="auto">
          <a:xfrm>
            <a:off x="331146" y="1815174"/>
            <a:ext cx="5148262" cy="646331"/>
          </a:xfrm>
          <a:prstGeom prst="rect">
            <a:avLst/>
          </a:prstGeom>
          <a:noFill/>
          <a:ln w="9525">
            <a:noFill/>
            <a:miter lim="800000"/>
            <a:headEnd/>
            <a:tailEnd/>
          </a:ln>
        </p:spPr>
        <p:txBody>
          <a:bodyPr>
            <a:spAutoFit/>
          </a:bodyPr>
          <a:lstStyle/>
          <a:p>
            <a:pPr>
              <a:spcBef>
                <a:spcPct val="50000"/>
              </a:spcBef>
            </a:pPr>
            <a:r>
              <a:rPr lang="en-US" dirty="0">
                <a:solidFill>
                  <a:srgbClr val="000000"/>
                </a:solidFill>
                <a:cs typeface="Times New Roman" pitchFamily="18" charset="0"/>
              </a:rPr>
              <a:t>Observables in neutron beta decay, as a function of generally possible coupling constants:</a:t>
            </a:r>
          </a:p>
        </p:txBody>
      </p:sp>
      <p:sp>
        <p:nvSpPr>
          <p:cNvPr id="2" name="Slide Number Placeholder 1"/>
          <p:cNvSpPr>
            <a:spLocks noGrp="1"/>
          </p:cNvSpPr>
          <p:nvPr>
            <p:ph type="sldNum" sz="quarter" idx="12"/>
          </p:nvPr>
        </p:nvSpPr>
        <p:spPr/>
        <p:txBody>
          <a:bodyPr/>
          <a:lstStyle/>
          <a:p>
            <a:pPr>
              <a:defRPr/>
            </a:pPr>
            <a:fld id="{549EE5D0-A67E-4A34-AD78-96489332A04A}" type="slidenum">
              <a:rPr lang="en-US" smtClean="0"/>
              <a:pPr>
                <a:defRPr/>
              </a:pPr>
              <a:t>2</a:t>
            </a:fld>
            <a:endParaRPr lang="en-US" dirty="0"/>
          </a:p>
        </p:txBody>
      </p:sp>
      <p:sp>
        <p:nvSpPr>
          <p:cNvPr id="39" name="Oval 140"/>
          <p:cNvSpPr>
            <a:spLocks noChangeArrowheads="1"/>
          </p:cNvSpPr>
          <p:nvPr/>
        </p:nvSpPr>
        <p:spPr bwMode="auto">
          <a:xfrm>
            <a:off x="6186639" y="1214722"/>
            <a:ext cx="228600" cy="228600"/>
          </a:xfrm>
          <a:prstGeom prst="ellipse">
            <a:avLst/>
          </a:prstGeom>
          <a:solidFill>
            <a:srgbClr val="FF3300">
              <a:alpha val="85097"/>
            </a:srgbClr>
          </a:solidFill>
          <a:ln w="9525">
            <a:solidFill>
              <a:schemeClr val="tx1"/>
            </a:solidFill>
            <a:round/>
            <a:headEnd/>
            <a:tailEnd/>
          </a:ln>
        </p:spPr>
        <p:txBody>
          <a:bodyPr wrap="none" anchor="ctr"/>
          <a:lstStyle/>
          <a:p>
            <a:endParaRPr lang="en-US">
              <a:latin typeface="Times New Roman" pitchFamily="18" charset="0"/>
              <a:cs typeface="Times New Roman" pitchFamily="18" charset="0"/>
            </a:endParaRPr>
          </a:p>
        </p:txBody>
      </p:sp>
      <p:sp>
        <p:nvSpPr>
          <p:cNvPr id="40" name="Oval 141"/>
          <p:cNvSpPr>
            <a:spLocks noChangeArrowheads="1"/>
          </p:cNvSpPr>
          <p:nvPr/>
        </p:nvSpPr>
        <p:spPr bwMode="auto">
          <a:xfrm>
            <a:off x="7177239" y="1381397"/>
            <a:ext cx="304800" cy="304800"/>
          </a:xfrm>
          <a:prstGeom prst="ellipse">
            <a:avLst/>
          </a:prstGeom>
          <a:solidFill>
            <a:srgbClr val="008000">
              <a:alpha val="85097"/>
            </a:srgbClr>
          </a:solidFill>
          <a:ln w="9525">
            <a:solidFill>
              <a:schemeClr val="tx1"/>
            </a:solidFill>
            <a:round/>
            <a:headEnd/>
            <a:tailEnd/>
          </a:ln>
        </p:spPr>
        <p:txBody>
          <a:bodyPr wrap="none" anchor="ctr"/>
          <a:lstStyle/>
          <a:p>
            <a:endParaRPr lang="en-US">
              <a:latin typeface="Times New Roman" pitchFamily="18" charset="0"/>
              <a:cs typeface="Times New Roman" pitchFamily="18" charset="0"/>
            </a:endParaRPr>
          </a:p>
        </p:txBody>
      </p:sp>
      <p:sp>
        <p:nvSpPr>
          <p:cNvPr id="41" name="Oval 142"/>
          <p:cNvSpPr>
            <a:spLocks noChangeArrowheads="1"/>
          </p:cNvSpPr>
          <p:nvPr/>
        </p:nvSpPr>
        <p:spPr bwMode="auto">
          <a:xfrm>
            <a:off x="8549314" y="1231852"/>
            <a:ext cx="152400" cy="152400"/>
          </a:xfrm>
          <a:prstGeom prst="ellipse">
            <a:avLst/>
          </a:prstGeom>
          <a:solidFill>
            <a:srgbClr val="5B9BD5"/>
          </a:solidFill>
          <a:ln w="9525">
            <a:solidFill>
              <a:schemeClr val="tx1"/>
            </a:solidFill>
            <a:round/>
            <a:headEnd/>
            <a:tailEnd/>
          </a:ln>
        </p:spPr>
        <p:txBody>
          <a:bodyPr wrap="none" anchor="ctr"/>
          <a:lstStyle/>
          <a:p>
            <a:endParaRPr lang="en-US">
              <a:latin typeface="Times New Roman" pitchFamily="18" charset="0"/>
              <a:cs typeface="Times New Roman" pitchFamily="18" charset="0"/>
            </a:endParaRPr>
          </a:p>
        </p:txBody>
      </p:sp>
      <p:sp>
        <p:nvSpPr>
          <p:cNvPr id="42" name="Oval 143"/>
          <p:cNvSpPr>
            <a:spLocks noChangeArrowheads="1"/>
          </p:cNvSpPr>
          <p:nvPr/>
        </p:nvSpPr>
        <p:spPr bwMode="auto">
          <a:xfrm>
            <a:off x="8091639" y="1900522"/>
            <a:ext cx="152400" cy="152400"/>
          </a:xfrm>
          <a:prstGeom prst="ellipse">
            <a:avLst/>
          </a:prstGeom>
          <a:solidFill>
            <a:srgbClr val="EAEAEA">
              <a:alpha val="85097"/>
            </a:srgbClr>
          </a:solidFill>
          <a:ln w="9525">
            <a:solidFill>
              <a:schemeClr val="tx1"/>
            </a:solidFill>
            <a:round/>
            <a:headEnd/>
            <a:tailEnd/>
          </a:ln>
        </p:spPr>
        <p:txBody>
          <a:bodyPr wrap="none" anchor="ctr"/>
          <a:lstStyle/>
          <a:p>
            <a:endParaRPr lang="en-US">
              <a:latin typeface="Times New Roman" pitchFamily="18" charset="0"/>
              <a:cs typeface="Times New Roman" pitchFamily="18" charset="0"/>
            </a:endParaRPr>
          </a:p>
        </p:txBody>
      </p:sp>
      <p:sp>
        <p:nvSpPr>
          <p:cNvPr id="43" name="Line 144"/>
          <p:cNvSpPr>
            <a:spLocks noChangeShapeType="1"/>
          </p:cNvSpPr>
          <p:nvPr/>
        </p:nvSpPr>
        <p:spPr bwMode="auto">
          <a:xfrm flipH="1" flipV="1">
            <a:off x="6567639" y="1367122"/>
            <a:ext cx="457200" cy="76200"/>
          </a:xfrm>
          <a:prstGeom prst="line">
            <a:avLst/>
          </a:prstGeom>
          <a:noFill/>
          <a:ln w="38100">
            <a:solidFill>
              <a:schemeClr val="tx1"/>
            </a:solidFill>
            <a:round/>
            <a:headEnd/>
            <a:tailEnd type="triangle" w="med" len="med"/>
          </a:ln>
        </p:spPr>
        <p:txBody>
          <a:bodyPr/>
          <a:lstStyle/>
          <a:p>
            <a:endParaRPr lang="en-US"/>
          </a:p>
        </p:txBody>
      </p:sp>
      <p:sp>
        <p:nvSpPr>
          <p:cNvPr id="44" name="Line 145"/>
          <p:cNvSpPr>
            <a:spLocks noChangeShapeType="1"/>
          </p:cNvSpPr>
          <p:nvPr/>
        </p:nvSpPr>
        <p:spPr bwMode="auto">
          <a:xfrm flipV="1">
            <a:off x="7558239" y="1367122"/>
            <a:ext cx="762000" cy="152400"/>
          </a:xfrm>
          <a:prstGeom prst="line">
            <a:avLst/>
          </a:prstGeom>
          <a:noFill/>
          <a:ln w="38100">
            <a:solidFill>
              <a:schemeClr val="tx1"/>
            </a:solidFill>
            <a:round/>
            <a:headEnd/>
            <a:tailEnd type="triangle" w="med" len="med"/>
          </a:ln>
        </p:spPr>
        <p:txBody>
          <a:bodyPr/>
          <a:lstStyle/>
          <a:p>
            <a:endParaRPr lang="en-US"/>
          </a:p>
        </p:txBody>
      </p:sp>
      <p:sp>
        <p:nvSpPr>
          <p:cNvPr id="45" name="Line 146"/>
          <p:cNvSpPr>
            <a:spLocks noChangeShapeType="1"/>
          </p:cNvSpPr>
          <p:nvPr/>
        </p:nvSpPr>
        <p:spPr bwMode="auto">
          <a:xfrm>
            <a:off x="7558239" y="1671922"/>
            <a:ext cx="457200" cy="228600"/>
          </a:xfrm>
          <a:prstGeom prst="line">
            <a:avLst/>
          </a:prstGeom>
          <a:noFill/>
          <a:ln w="38100">
            <a:solidFill>
              <a:schemeClr val="tx1"/>
            </a:solidFill>
            <a:round/>
            <a:headEnd/>
            <a:tailEnd type="triangle" w="med" len="med"/>
          </a:ln>
        </p:spPr>
        <p:txBody>
          <a:bodyPr/>
          <a:lstStyle/>
          <a:p>
            <a:endParaRPr lang="en-US"/>
          </a:p>
        </p:txBody>
      </p:sp>
      <p:sp>
        <p:nvSpPr>
          <p:cNvPr id="46" name="Text Box 147"/>
          <p:cNvSpPr txBox="1">
            <a:spLocks noChangeArrowheads="1"/>
          </p:cNvSpPr>
          <p:nvPr/>
        </p:nvSpPr>
        <p:spPr bwMode="auto">
          <a:xfrm>
            <a:off x="6964475" y="1481219"/>
            <a:ext cx="334170" cy="369332"/>
          </a:xfrm>
          <a:prstGeom prst="rect">
            <a:avLst/>
          </a:prstGeom>
          <a:noFill/>
          <a:ln w="9525">
            <a:noFill/>
            <a:miter lim="800000"/>
            <a:headEnd/>
            <a:tailEnd/>
          </a:ln>
        </p:spPr>
        <p:txBody>
          <a:bodyPr wrap="square">
            <a:spAutoFit/>
          </a:bodyPr>
          <a:lstStyle/>
          <a:p>
            <a:r>
              <a:rPr lang="en-US" dirty="0">
                <a:solidFill>
                  <a:srgbClr val="00B050"/>
                </a:solidFill>
                <a:latin typeface="Times New Roman" pitchFamily="18" charset="0"/>
                <a:cs typeface="Times New Roman" pitchFamily="18" charset="0"/>
              </a:rPr>
              <a:t>n</a:t>
            </a:r>
          </a:p>
        </p:txBody>
      </p:sp>
      <p:sp>
        <p:nvSpPr>
          <p:cNvPr id="47" name="Text Box 148"/>
          <p:cNvSpPr txBox="1">
            <a:spLocks noChangeArrowheads="1"/>
          </p:cNvSpPr>
          <p:nvPr/>
        </p:nvSpPr>
        <p:spPr bwMode="auto">
          <a:xfrm>
            <a:off x="8565734" y="861302"/>
            <a:ext cx="338554" cy="369332"/>
          </a:xfrm>
          <a:prstGeom prst="rect">
            <a:avLst/>
          </a:prstGeom>
          <a:noFill/>
          <a:ln w="9525">
            <a:noFill/>
            <a:miter lim="800000"/>
            <a:headEnd/>
            <a:tailEnd/>
          </a:ln>
        </p:spPr>
        <p:txBody>
          <a:bodyPr wrap="none">
            <a:spAutoFit/>
          </a:bodyPr>
          <a:lstStyle/>
          <a:p>
            <a:r>
              <a:rPr lang="en-US" dirty="0">
                <a:latin typeface="Times New Roman" pitchFamily="18" charset="0"/>
                <a:cs typeface="Times New Roman" pitchFamily="18" charset="0"/>
              </a:rPr>
              <a:t>e</a:t>
            </a:r>
            <a:r>
              <a:rPr lang="en-US" baseline="30000" dirty="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48" name="Text Box 149"/>
              <p:cNvSpPr txBox="1">
                <a:spLocks noChangeArrowheads="1"/>
              </p:cNvSpPr>
              <p:nvPr/>
            </p:nvSpPr>
            <p:spPr bwMode="auto">
              <a:xfrm>
                <a:off x="7810230" y="1997320"/>
                <a:ext cx="455894" cy="369332"/>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cs typeface="Times New Roman" pitchFamily="18" charset="0"/>
                            </a:rPr>
                          </m:ctrlPr>
                        </m:accPr>
                        <m:e>
                          <m:sSub>
                            <m:sSubPr>
                              <m:ctrlPr>
                                <a:rPr lang="en-US" b="0" i="1" smtClean="0">
                                  <a:latin typeface="Cambria Math" panose="02040503050406030204" pitchFamily="18" charset="0"/>
                                  <a:cs typeface="Times New Roman" pitchFamily="18" charset="0"/>
                                </a:rPr>
                              </m:ctrlPr>
                            </m:sSubPr>
                            <m:e>
                              <m:r>
                                <a:rPr lang="en-US" b="0" i="1" smtClean="0">
                                  <a:latin typeface="Cambria Math"/>
                                  <a:cs typeface="Times New Roman" pitchFamily="18" charset="0"/>
                                </a:rPr>
                                <m:t>𝜈</m:t>
                              </m:r>
                            </m:e>
                            <m:sub>
                              <m:r>
                                <a:rPr lang="en-US" b="0" i="1" smtClean="0">
                                  <a:latin typeface="Cambria Math"/>
                                  <a:cs typeface="Times New Roman" pitchFamily="18" charset="0"/>
                                </a:rPr>
                                <m:t>𝑒</m:t>
                              </m:r>
                            </m:sub>
                          </m:sSub>
                        </m:e>
                      </m:acc>
                    </m:oMath>
                  </m:oMathPara>
                </a14:m>
                <a:endParaRPr lang="en-US" dirty="0">
                  <a:latin typeface="Times New Roman" pitchFamily="18" charset="0"/>
                  <a:cs typeface="Times New Roman" pitchFamily="18" charset="0"/>
                </a:endParaRPr>
              </a:p>
            </p:txBody>
          </p:sp>
        </mc:Choice>
        <mc:Fallback xmlns="">
          <p:sp>
            <p:nvSpPr>
              <p:cNvPr id="48" name="Text Box 149"/>
              <p:cNvSpPr txBox="1">
                <a:spLocks noRot="1" noChangeAspect="1" noMove="1" noResize="1" noEditPoints="1" noAdjustHandles="1" noChangeArrowheads="1" noChangeShapeType="1" noTextEdit="1"/>
              </p:cNvSpPr>
              <p:nvPr/>
            </p:nvSpPr>
            <p:spPr bwMode="auto">
              <a:xfrm>
                <a:off x="7810230" y="1997320"/>
                <a:ext cx="455894" cy="369332"/>
              </a:xfrm>
              <a:prstGeom prst="rect">
                <a:avLst/>
              </a:prstGeom>
              <a:blipFill>
                <a:blip r:embed="rId9"/>
                <a:stretch>
                  <a:fillRect r="-1333"/>
                </a:stretch>
              </a:blipFill>
              <a:ln w="9525">
                <a:noFill/>
                <a:miter lim="800000"/>
                <a:headEnd/>
                <a:tailEnd/>
              </a:ln>
            </p:spPr>
            <p:txBody>
              <a:bodyPr/>
              <a:lstStyle/>
              <a:p>
                <a:r>
                  <a:rPr lang="en-US">
                    <a:noFill/>
                  </a:rPr>
                  <a:t> </a:t>
                </a:r>
              </a:p>
            </p:txBody>
          </p:sp>
        </mc:Fallback>
      </mc:AlternateContent>
      <p:sp>
        <p:nvSpPr>
          <p:cNvPr id="49" name="Text Box 147"/>
          <p:cNvSpPr txBox="1">
            <a:spLocks noChangeArrowheads="1"/>
          </p:cNvSpPr>
          <p:nvPr/>
        </p:nvSpPr>
        <p:spPr bwMode="auto">
          <a:xfrm>
            <a:off x="6031064" y="1381409"/>
            <a:ext cx="311150" cy="366713"/>
          </a:xfrm>
          <a:prstGeom prst="rect">
            <a:avLst/>
          </a:prstGeom>
          <a:noFill/>
          <a:ln w="9525">
            <a:noFill/>
            <a:miter lim="800000"/>
            <a:headEnd/>
            <a:tailEnd/>
          </a:ln>
        </p:spPr>
        <p:txBody>
          <a:bodyPr>
            <a:spAutoFit/>
          </a:bodyPr>
          <a:lstStyle/>
          <a:p>
            <a:r>
              <a:rPr lang="en-US" dirty="0">
                <a:solidFill>
                  <a:srgbClr val="FF0000"/>
                </a:solidFill>
                <a:latin typeface="Times New Roman" pitchFamily="18" charset="0"/>
                <a:cs typeface="Times New Roman" pitchFamily="18" charset="0"/>
              </a:rPr>
              <a:t>p</a:t>
            </a:r>
          </a:p>
        </p:txBody>
      </p:sp>
      <mc:AlternateContent xmlns:mc="http://schemas.openxmlformats.org/markup-compatibility/2006" xmlns:a14="http://schemas.microsoft.com/office/drawing/2010/main">
        <mc:Choice Requires="a14">
          <p:sp>
            <p:nvSpPr>
              <p:cNvPr id="50" name="TextBox 49"/>
              <p:cNvSpPr txBox="1"/>
              <p:nvPr/>
            </p:nvSpPr>
            <p:spPr>
              <a:xfrm>
                <a:off x="6907415" y="959690"/>
                <a:ext cx="48910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bg1">
                                  <a:lumMod val="50000"/>
                                </a:schemeClr>
                              </a:solidFill>
                              <a:latin typeface="Cambria Math" panose="02040503050406030204" pitchFamily="18" charset="0"/>
                            </a:rPr>
                          </m:ctrlPr>
                        </m:sSubPr>
                        <m:e>
                          <m:acc>
                            <m:accPr>
                              <m:chr m:val="⃗"/>
                              <m:ctrlPr>
                                <a:rPr lang="en-US" b="0" i="1" smtClean="0">
                                  <a:solidFill>
                                    <a:schemeClr val="bg1">
                                      <a:lumMod val="50000"/>
                                    </a:schemeClr>
                                  </a:solidFill>
                                  <a:latin typeface="Cambria Math" panose="02040503050406030204" pitchFamily="18" charset="0"/>
                                </a:rPr>
                              </m:ctrlPr>
                            </m:accPr>
                            <m:e>
                              <m:r>
                                <a:rPr lang="en-US" b="0" i="1" smtClean="0">
                                  <a:solidFill>
                                    <a:schemeClr val="bg1">
                                      <a:lumMod val="50000"/>
                                    </a:schemeClr>
                                  </a:solidFill>
                                  <a:latin typeface="Cambria Math"/>
                                </a:rPr>
                                <m:t>𝜎</m:t>
                              </m:r>
                            </m:e>
                          </m:acc>
                        </m:e>
                        <m:sub>
                          <m:r>
                            <a:rPr lang="en-US" b="0" i="1" smtClean="0">
                              <a:solidFill>
                                <a:schemeClr val="bg1">
                                  <a:lumMod val="50000"/>
                                </a:schemeClr>
                              </a:solidFill>
                              <a:latin typeface="Cambria Math"/>
                            </a:rPr>
                            <m:t>𝑛</m:t>
                          </m:r>
                        </m:sub>
                      </m:sSub>
                    </m:oMath>
                  </m:oMathPara>
                </a14:m>
                <a:endParaRPr lang="en-US" dirty="0">
                  <a:solidFill>
                    <a:schemeClr val="bg1">
                      <a:lumMod val="50000"/>
                    </a:schemeClr>
                  </a:solidFill>
                </a:endParaRPr>
              </a:p>
            </p:txBody>
          </p:sp>
        </mc:Choice>
        <mc:Fallback xmlns="">
          <p:sp>
            <p:nvSpPr>
              <p:cNvPr id="50" name="TextBox 49"/>
              <p:cNvSpPr txBox="1">
                <a:spLocks noRot="1" noChangeAspect="1" noMove="1" noResize="1" noEditPoints="1" noAdjustHandles="1" noChangeArrowheads="1" noChangeShapeType="1" noTextEdit="1"/>
              </p:cNvSpPr>
              <p:nvPr/>
            </p:nvSpPr>
            <p:spPr>
              <a:xfrm>
                <a:off x="6907415" y="959690"/>
                <a:ext cx="489108" cy="369332"/>
              </a:xfrm>
              <a:prstGeom prst="rect">
                <a:avLst/>
              </a:prstGeom>
              <a:blipFill>
                <a:blip r:embed="rId10"/>
                <a:stretch>
                  <a:fillRect t="-22951" r="-23750"/>
                </a:stretch>
              </a:blipFill>
            </p:spPr>
            <p:txBody>
              <a:bodyPr/>
              <a:lstStyle/>
              <a:p>
                <a:r>
                  <a:rPr lang="en-US">
                    <a:noFill/>
                  </a:rPr>
                  <a:t> </a:t>
                </a:r>
              </a:p>
            </p:txBody>
          </p:sp>
        </mc:Fallback>
      </mc:AlternateContent>
      <p:sp>
        <p:nvSpPr>
          <p:cNvPr id="51" name="Line 19"/>
          <p:cNvSpPr>
            <a:spLocks noChangeShapeType="1"/>
          </p:cNvSpPr>
          <p:nvPr/>
        </p:nvSpPr>
        <p:spPr bwMode="auto">
          <a:xfrm flipV="1">
            <a:off x="7329639" y="1259477"/>
            <a:ext cx="0" cy="548640"/>
          </a:xfrm>
          <a:prstGeom prst="line">
            <a:avLst/>
          </a:prstGeom>
          <a:noFill/>
          <a:ln w="38100" cmpd="dbl">
            <a:solidFill>
              <a:srgbClr val="808080"/>
            </a:solidFill>
            <a:round/>
            <a:headEnd/>
            <a:tailEnd type="triangle" w="med" len="sm"/>
          </a:ln>
        </p:spPr>
        <p:txBody>
          <a:bodyPr/>
          <a:lstStyle/>
          <a:p>
            <a:endParaRPr lang="en-US"/>
          </a:p>
        </p:txBody>
      </p:sp>
      <p:sp>
        <p:nvSpPr>
          <p:cNvPr id="36" name="Rectangle 35"/>
          <p:cNvSpPr/>
          <p:nvPr/>
        </p:nvSpPr>
        <p:spPr>
          <a:xfrm>
            <a:off x="226311" y="84828"/>
            <a:ext cx="8677977" cy="646331"/>
          </a:xfrm>
          <a:prstGeom prst="rect">
            <a:avLst/>
          </a:prstGeom>
        </p:spPr>
        <p:txBody>
          <a:bodyPr wrap="square">
            <a:spAutoFit/>
          </a:bodyPr>
          <a:lstStyle/>
          <a:p>
            <a:pPr algn="ctr"/>
            <a:r>
              <a:rPr lang="en-US" sz="3600" dirty="0">
                <a:solidFill>
                  <a:srgbClr val="FF0000"/>
                </a:solidFill>
              </a:rPr>
              <a:t>Correlation coefficients in neutron beta decay</a:t>
            </a:r>
            <a:endParaRPr lang="en-US" sz="3600" dirty="0">
              <a:solidFill>
                <a:srgbClr val="FF0000"/>
              </a:solidFill>
              <a:latin typeface="Calibri" panose="020F0502020204030204" pitchFamily="34"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9D36AE6-564E-3666-EBF0-ADBB787AE55C}"/>
                  </a:ext>
                </a:extLst>
              </p:cNvPr>
              <p:cNvSpPr txBox="1"/>
              <p:nvPr/>
            </p:nvSpPr>
            <p:spPr>
              <a:xfrm>
                <a:off x="195404" y="3442512"/>
                <a:ext cx="8948596" cy="71468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0000FF"/>
                          </a:solidFill>
                          <a:latin typeface="Cambria Math"/>
                        </a:rPr>
                        <m:t>𝑑</m:t>
                      </m:r>
                      <m:r>
                        <m:rPr>
                          <m:sty m:val="p"/>
                        </m:rPr>
                        <a:rPr lang="el-GR" i="1">
                          <a:solidFill>
                            <a:srgbClr val="0000FF"/>
                          </a:solidFill>
                          <a:latin typeface="Cambria Math"/>
                          <a:ea typeface="Cambria Math"/>
                        </a:rPr>
                        <m:t>Γ</m:t>
                      </m:r>
                      <m:r>
                        <a:rPr lang="el-GR" i="1">
                          <a:solidFill>
                            <a:srgbClr val="0000FF"/>
                          </a:solidFill>
                          <a:latin typeface="Cambria Math"/>
                          <a:ea typeface="Cambria Math"/>
                        </a:rPr>
                        <m:t>∝</m:t>
                      </m:r>
                      <m:r>
                        <a:rPr lang="el-GR" i="1">
                          <a:solidFill>
                            <a:srgbClr val="0000FF"/>
                          </a:solidFill>
                          <a:latin typeface="Cambria Math"/>
                          <a:ea typeface="Cambria Math"/>
                        </a:rPr>
                        <m:t>𝜚</m:t>
                      </m:r>
                      <m:d>
                        <m:dPr>
                          <m:ctrlPr>
                            <a:rPr lang="el-GR" i="1">
                              <a:solidFill>
                                <a:srgbClr val="0000FF"/>
                              </a:solidFill>
                              <a:latin typeface="Cambria Math" panose="02040503050406030204" pitchFamily="18" charset="0"/>
                              <a:ea typeface="Cambria Math"/>
                            </a:rPr>
                          </m:ctrlPr>
                        </m:dPr>
                        <m:e>
                          <m:sSub>
                            <m:sSubPr>
                              <m:ctrlPr>
                                <a:rPr lang="en-US" i="1">
                                  <a:solidFill>
                                    <a:srgbClr val="0000FF"/>
                                  </a:solidFill>
                                  <a:latin typeface="Cambria Math" panose="02040503050406030204" pitchFamily="18" charset="0"/>
                                  <a:ea typeface="Cambria Math"/>
                                </a:rPr>
                              </m:ctrlPr>
                            </m:sSubPr>
                            <m:e>
                              <m:r>
                                <a:rPr lang="en-US" i="1">
                                  <a:solidFill>
                                    <a:srgbClr val="0000FF"/>
                                  </a:solidFill>
                                  <a:latin typeface="Cambria Math"/>
                                  <a:ea typeface="Cambria Math"/>
                                </a:rPr>
                                <m:t>𝐸</m:t>
                              </m:r>
                            </m:e>
                            <m:sub>
                              <m:r>
                                <a:rPr lang="en-US" i="1">
                                  <a:solidFill>
                                    <a:srgbClr val="0000FF"/>
                                  </a:solidFill>
                                  <a:latin typeface="Cambria Math"/>
                                  <a:ea typeface="Cambria Math"/>
                                </a:rPr>
                                <m:t>𝑒</m:t>
                              </m:r>
                            </m:sub>
                          </m:sSub>
                        </m:e>
                      </m:d>
                      <m:d>
                        <m:dPr>
                          <m:ctrlPr>
                            <a:rPr lang="el-GR" i="1">
                              <a:solidFill>
                                <a:srgbClr val="0000FF"/>
                              </a:solidFill>
                              <a:latin typeface="Cambria Math" panose="02040503050406030204" pitchFamily="18" charset="0"/>
                              <a:ea typeface="Cambria Math"/>
                            </a:rPr>
                          </m:ctrlPr>
                        </m:dPr>
                        <m:e>
                          <m:r>
                            <a:rPr lang="en-US" i="1">
                              <a:solidFill>
                                <a:srgbClr val="0000FF"/>
                              </a:solidFill>
                              <a:latin typeface="Cambria Math"/>
                              <a:ea typeface="Cambria Math"/>
                            </a:rPr>
                            <m:t>1</m:t>
                          </m:r>
                          <m:r>
                            <a:rPr lang="en-US" b="0" i="1" smtClean="0">
                              <a:solidFill>
                                <a:srgbClr val="0000FF"/>
                              </a:solidFill>
                              <a:latin typeface="Cambria Math" panose="02040503050406030204" pitchFamily="18" charset="0"/>
                              <a:ea typeface="Cambria Math"/>
                            </a:rPr>
                            <m:t>+</m:t>
                          </m:r>
                          <m:r>
                            <a:rPr lang="en-US" b="0" i="1" smtClean="0">
                              <a:solidFill>
                                <a:srgbClr val="FF0000"/>
                              </a:solidFill>
                              <a:latin typeface="Cambria Math" panose="02040503050406030204" pitchFamily="18" charset="0"/>
                              <a:ea typeface="Cambria Math"/>
                            </a:rPr>
                            <m:t>𝑎</m:t>
                          </m:r>
                          <m:f>
                            <m:fPr>
                              <m:ctrlPr>
                                <a:rPr lang="en-US" i="1">
                                  <a:solidFill>
                                    <a:srgbClr val="0000FF"/>
                                  </a:solidFill>
                                  <a:latin typeface="Cambria Math" panose="02040503050406030204" pitchFamily="18" charset="0"/>
                                  <a:ea typeface="Cambria Math"/>
                                </a:rPr>
                              </m:ctrlPr>
                            </m:fPr>
                            <m:num>
                              <m:sSub>
                                <m:sSubPr>
                                  <m:ctrlPr>
                                    <a:rPr lang="en-US" i="1">
                                      <a:solidFill>
                                        <a:srgbClr val="0000FF"/>
                                      </a:solidFill>
                                      <a:latin typeface="Cambria Math" panose="02040503050406030204" pitchFamily="18" charset="0"/>
                                      <a:ea typeface="Cambria Math"/>
                                    </a:rPr>
                                  </m:ctrlPr>
                                </m:sSubPr>
                                <m:e>
                                  <m:r>
                                    <a:rPr lang="en-US" i="1">
                                      <a:solidFill>
                                        <a:srgbClr val="0000FF"/>
                                      </a:solidFill>
                                      <a:latin typeface="Cambria Math"/>
                                      <a:ea typeface="Cambria Math"/>
                                    </a:rPr>
                                    <m:t>𝑝</m:t>
                                  </m:r>
                                </m:e>
                                <m:sub>
                                  <m:r>
                                    <a:rPr lang="en-US" i="1">
                                      <a:solidFill>
                                        <a:srgbClr val="0000FF"/>
                                      </a:solidFill>
                                      <a:latin typeface="Cambria Math"/>
                                      <a:ea typeface="Cambria Math"/>
                                    </a:rPr>
                                    <m:t>𝑒</m:t>
                                  </m:r>
                                </m:sub>
                              </m:sSub>
                            </m:num>
                            <m:den>
                              <m:sSub>
                                <m:sSubPr>
                                  <m:ctrlPr>
                                    <a:rPr lang="en-US" i="1">
                                      <a:solidFill>
                                        <a:srgbClr val="0000FF"/>
                                      </a:solidFill>
                                      <a:latin typeface="Cambria Math" panose="02040503050406030204" pitchFamily="18" charset="0"/>
                                      <a:ea typeface="Cambria Math"/>
                                    </a:rPr>
                                  </m:ctrlPr>
                                </m:sSubPr>
                                <m:e>
                                  <m:r>
                                    <a:rPr lang="en-US" i="1">
                                      <a:solidFill>
                                        <a:srgbClr val="0000FF"/>
                                      </a:solidFill>
                                      <a:latin typeface="Cambria Math"/>
                                      <a:ea typeface="Cambria Math"/>
                                    </a:rPr>
                                    <m:t>𝐸</m:t>
                                  </m:r>
                                </m:e>
                                <m:sub>
                                  <m:r>
                                    <a:rPr lang="en-US" i="1">
                                      <a:solidFill>
                                        <a:srgbClr val="0000FF"/>
                                      </a:solidFill>
                                      <a:latin typeface="Cambria Math"/>
                                      <a:ea typeface="Cambria Math"/>
                                    </a:rPr>
                                    <m:t>𝑒</m:t>
                                  </m:r>
                                </m:sub>
                              </m:sSub>
                            </m:den>
                          </m:f>
                          <m:func>
                            <m:funcPr>
                              <m:ctrlPr>
                                <a:rPr lang="en-US" i="1">
                                  <a:solidFill>
                                    <a:srgbClr val="0000FF"/>
                                  </a:solidFill>
                                  <a:latin typeface="Cambria Math" panose="02040503050406030204" pitchFamily="18" charset="0"/>
                                  <a:ea typeface="Cambria Math"/>
                                </a:rPr>
                              </m:ctrlPr>
                            </m:funcPr>
                            <m:fName>
                              <m:r>
                                <m:rPr>
                                  <m:sty m:val="p"/>
                                </m:rPr>
                                <a:rPr lang="en-US">
                                  <a:solidFill>
                                    <a:srgbClr val="0000FF"/>
                                  </a:solidFill>
                                  <a:latin typeface="Cambria Math"/>
                                  <a:ea typeface="Cambria Math"/>
                                </a:rPr>
                                <m:t>cos</m:t>
                              </m:r>
                            </m:fName>
                            <m:e>
                              <m:r>
                                <a:rPr lang="en-US" i="1">
                                  <a:solidFill>
                                    <a:srgbClr val="0000FF"/>
                                  </a:solidFill>
                                  <a:latin typeface="Cambria Math" panose="02040503050406030204" pitchFamily="18" charset="0"/>
                                  <a:ea typeface="Cambria Math"/>
                                </a:rPr>
                                <m:t>(</m:t>
                              </m:r>
                              <m:sSub>
                                <m:sSubPr>
                                  <m:ctrlPr>
                                    <a:rPr lang="en-US" i="1">
                                      <a:solidFill>
                                        <a:srgbClr val="0000FF"/>
                                      </a:solidFill>
                                      <a:latin typeface="Cambria Math" panose="02040503050406030204" pitchFamily="18" charset="0"/>
                                      <a:ea typeface="Cambria Math"/>
                                    </a:rPr>
                                  </m:ctrlPr>
                                </m:sSubPr>
                                <m:e>
                                  <m:acc>
                                    <m:accPr>
                                      <m:chr m:val="⃗"/>
                                      <m:ctrlPr>
                                        <a:rPr lang="en-US" i="1">
                                          <a:solidFill>
                                            <a:srgbClr val="0000FF"/>
                                          </a:solidFill>
                                          <a:latin typeface="Cambria Math" panose="02040503050406030204" pitchFamily="18" charset="0"/>
                                          <a:ea typeface="Cambria Math"/>
                                        </a:rPr>
                                      </m:ctrlPr>
                                    </m:accPr>
                                    <m:e>
                                      <m:r>
                                        <a:rPr lang="en-US" b="0" i="1" smtClean="0">
                                          <a:solidFill>
                                            <a:srgbClr val="0000FF"/>
                                          </a:solidFill>
                                          <a:latin typeface="Cambria Math" panose="02040503050406030204" pitchFamily="18" charset="0"/>
                                          <a:ea typeface="Cambria Math"/>
                                        </a:rPr>
                                        <m:t>𝑝</m:t>
                                      </m:r>
                                    </m:e>
                                  </m:acc>
                                </m:e>
                                <m:sub>
                                  <m:r>
                                    <a:rPr lang="en-US" b="0" i="1" smtClean="0">
                                      <a:solidFill>
                                        <a:srgbClr val="0000FF"/>
                                      </a:solidFill>
                                      <a:latin typeface="Cambria Math" panose="02040503050406030204" pitchFamily="18" charset="0"/>
                                      <a:ea typeface="Cambria Math"/>
                                    </a:rPr>
                                    <m:t>𝜈</m:t>
                                  </m:r>
                                </m:sub>
                              </m:sSub>
                              <m:r>
                                <a:rPr lang="en-US" i="1">
                                  <a:solidFill>
                                    <a:srgbClr val="0000FF"/>
                                  </a:solidFill>
                                  <a:latin typeface="Cambria Math" panose="02040503050406030204" pitchFamily="18" charset="0"/>
                                  <a:ea typeface="Cambria Math"/>
                                </a:rPr>
                                <m:t>,</m:t>
                              </m:r>
                              <m:sSub>
                                <m:sSubPr>
                                  <m:ctrlPr>
                                    <a:rPr lang="en-US" i="1">
                                      <a:solidFill>
                                        <a:srgbClr val="0000FF"/>
                                      </a:solidFill>
                                      <a:latin typeface="Cambria Math" panose="02040503050406030204" pitchFamily="18" charset="0"/>
                                      <a:ea typeface="Cambria Math"/>
                                    </a:rPr>
                                  </m:ctrlPr>
                                </m:sSubPr>
                                <m:e>
                                  <m:acc>
                                    <m:accPr>
                                      <m:chr m:val="⃗"/>
                                      <m:ctrlPr>
                                        <a:rPr lang="en-US" i="1">
                                          <a:solidFill>
                                            <a:srgbClr val="0000FF"/>
                                          </a:solidFill>
                                          <a:latin typeface="Cambria Math" panose="02040503050406030204" pitchFamily="18" charset="0"/>
                                          <a:ea typeface="Cambria Math"/>
                                        </a:rPr>
                                      </m:ctrlPr>
                                    </m:accPr>
                                    <m:e>
                                      <m:r>
                                        <a:rPr lang="en-US" i="1">
                                          <a:solidFill>
                                            <a:srgbClr val="0000FF"/>
                                          </a:solidFill>
                                          <a:latin typeface="Cambria Math" panose="02040503050406030204" pitchFamily="18" charset="0"/>
                                          <a:ea typeface="Cambria Math"/>
                                        </a:rPr>
                                        <m:t>𝑝</m:t>
                                      </m:r>
                                    </m:e>
                                  </m:acc>
                                </m:e>
                                <m:sub>
                                  <m:r>
                                    <a:rPr lang="en-US" i="1">
                                      <a:solidFill>
                                        <a:srgbClr val="0000FF"/>
                                      </a:solidFill>
                                      <a:latin typeface="Cambria Math" panose="02040503050406030204" pitchFamily="18" charset="0"/>
                                      <a:ea typeface="Cambria Math"/>
                                    </a:rPr>
                                    <m:t>𝑒</m:t>
                                  </m:r>
                                </m:sub>
                              </m:sSub>
                              <m:r>
                                <a:rPr lang="en-US" i="1">
                                  <a:solidFill>
                                    <a:srgbClr val="0000FF"/>
                                  </a:solidFill>
                                  <a:latin typeface="Cambria Math" panose="02040503050406030204" pitchFamily="18" charset="0"/>
                                  <a:ea typeface="Cambria Math"/>
                                </a:rPr>
                                <m:t>)</m:t>
                              </m:r>
                            </m:e>
                          </m:func>
                          <m:r>
                            <a:rPr lang="en-US" b="0" i="1" smtClean="0">
                              <a:solidFill>
                                <a:srgbClr val="0000FF"/>
                              </a:solidFill>
                              <a:latin typeface="Cambria Math" panose="02040503050406030204" pitchFamily="18" charset="0"/>
                              <a:ea typeface="Cambria Math"/>
                            </a:rPr>
                            <m:t>+</m:t>
                          </m:r>
                          <m:r>
                            <a:rPr lang="en-US" b="0" i="1" smtClean="0">
                              <a:solidFill>
                                <a:srgbClr val="FF0000"/>
                              </a:solidFill>
                              <a:latin typeface="Cambria Math" panose="02040503050406030204" pitchFamily="18" charset="0"/>
                              <a:ea typeface="Cambria Math"/>
                            </a:rPr>
                            <m:t>𝑏</m:t>
                          </m:r>
                          <m:f>
                            <m:fPr>
                              <m:ctrlPr>
                                <a:rPr lang="en-US" b="0" i="1" smtClean="0">
                                  <a:solidFill>
                                    <a:srgbClr val="0000FF"/>
                                  </a:solidFill>
                                  <a:latin typeface="Cambria Math" panose="02040503050406030204" pitchFamily="18" charset="0"/>
                                  <a:ea typeface="Cambria Math"/>
                                </a:rPr>
                              </m:ctrlPr>
                            </m:fPr>
                            <m:num>
                              <m:sSub>
                                <m:sSubPr>
                                  <m:ctrlPr>
                                    <a:rPr lang="en-US" b="0" i="1" smtClean="0">
                                      <a:solidFill>
                                        <a:srgbClr val="0000FF"/>
                                      </a:solidFill>
                                      <a:latin typeface="Cambria Math" panose="02040503050406030204" pitchFamily="18" charset="0"/>
                                      <a:ea typeface="Cambria Math"/>
                                    </a:rPr>
                                  </m:ctrlPr>
                                </m:sSubPr>
                                <m:e>
                                  <m:r>
                                    <a:rPr lang="en-US" b="0" i="1" smtClean="0">
                                      <a:solidFill>
                                        <a:srgbClr val="0000FF"/>
                                      </a:solidFill>
                                      <a:latin typeface="Cambria Math" panose="02040503050406030204" pitchFamily="18" charset="0"/>
                                      <a:ea typeface="Cambria Math"/>
                                    </a:rPr>
                                    <m:t>𝑚</m:t>
                                  </m:r>
                                </m:e>
                                <m:sub>
                                  <m:r>
                                    <a:rPr lang="en-US" b="0" i="1" smtClean="0">
                                      <a:solidFill>
                                        <a:srgbClr val="0000FF"/>
                                      </a:solidFill>
                                      <a:latin typeface="Cambria Math" panose="02040503050406030204" pitchFamily="18" charset="0"/>
                                      <a:ea typeface="Cambria Math"/>
                                    </a:rPr>
                                    <m:t>𝑒</m:t>
                                  </m:r>
                                </m:sub>
                              </m:sSub>
                            </m:num>
                            <m:den>
                              <m:sSub>
                                <m:sSubPr>
                                  <m:ctrlPr>
                                    <a:rPr lang="en-US" b="0" i="1" smtClean="0">
                                      <a:solidFill>
                                        <a:srgbClr val="0000FF"/>
                                      </a:solidFill>
                                      <a:latin typeface="Cambria Math" panose="02040503050406030204" pitchFamily="18" charset="0"/>
                                      <a:ea typeface="Cambria Math"/>
                                    </a:rPr>
                                  </m:ctrlPr>
                                </m:sSubPr>
                                <m:e>
                                  <m:r>
                                    <a:rPr lang="en-US" b="0" i="1" smtClean="0">
                                      <a:solidFill>
                                        <a:srgbClr val="0000FF"/>
                                      </a:solidFill>
                                      <a:latin typeface="Cambria Math" panose="02040503050406030204" pitchFamily="18" charset="0"/>
                                      <a:ea typeface="Cambria Math"/>
                                    </a:rPr>
                                    <m:t>𝐸</m:t>
                                  </m:r>
                                </m:e>
                                <m:sub>
                                  <m:r>
                                    <a:rPr lang="en-US" b="0" i="1" smtClean="0">
                                      <a:solidFill>
                                        <a:srgbClr val="0000FF"/>
                                      </a:solidFill>
                                      <a:latin typeface="Cambria Math" panose="02040503050406030204" pitchFamily="18" charset="0"/>
                                      <a:ea typeface="Cambria Math"/>
                                    </a:rPr>
                                    <m:t>𝑒</m:t>
                                  </m:r>
                                </m:sub>
                              </m:sSub>
                            </m:den>
                          </m:f>
                          <m:r>
                            <a:rPr lang="en-US" i="1">
                              <a:solidFill>
                                <a:srgbClr val="0000FF"/>
                              </a:solidFill>
                              <a:latin typeface="Cambria Math"/>
                              <a:ea typeface="Cambria Math"/>
                            </a:rPr>
                            <m:t>+</m:t>
                          </m:r>
                          <m:sSub>
                            <m:sSubPr>
                              <m:ctrlPr>
                                <a:rPr lang="en-US" b="0" i="1" smtClean="0">
                                  <a:solidFill>
                                    <a:srgbClr val="FF0000"/>
                                  </a:solidFill>
                                  <a:latin typeface="Cambria Math" panose="02040503050406030204" pitchFamily="18" charset="0"/>
                                  <a:ea typeface="Cambria Math"/>
                                </a:rPr>
                              </m:ctrlPr>
                            </m:sSubPr>
                            <m:e>
                              <m:r>
                                <a:rPr lang="en-US" i="1">
                                  <a:solidFill>
                                    <a:srgbClr val="FF0000"/>
                                  </a:solidFill>
                                  <a:latin typeface="Cambria Math" panose="02040503050406030204" pitchFamily="18" charset="0"/>
                                  <a:ea typeface="Cambria Math"/>
                                </a:rPr>
                                <m:t>𝐴</m:t>
                              </m:r>
                            </m:e>
                            <m:sub>
                              <m:r>
                                <a:rPr lang="en-US" b="0" i="1" smtClean="0">
                                  <a:solidFill>
                                    <a:srgbClr val="FF0000"/>
                                  </a:solidFill>
                                  <a:latin typeface="Cambria Math" panose="02040503050406030204" pitchFamily="18" charset="0"/>
                                  <a:ea typeface="Cambria Math"/>
                                </a:rPr>
                                <m:t>0</m:t>
                              </m:r>
                            </m:sub>
                          </m:sSub>
                          <m:f>
                            <m:fPr>
                              <m:ctrlPr>
                                <a:rPr lang="en-US" i="1">
                                  <a:solidFill>
                                    <a:srgbClr val="0000FF"/>
                                  </a:solidFill>
                                  <a:latin typeface="Cambria Math" panose="02040503050406030204" pitchFamily="18" charset="0"/>
                                  <a:ea typeface="Cambria Math"/>
                                </a:rPr>
                              </m:ctrlPr>
                            </m:fPr>
                            <m:num>
                              <m:sSub>
                                <m:sSubPr>
                                  <m:ctrlPr>
                                    <a:rPr lang="en-US" i="1">
                                      <a:solidFill>
                                        <a:srgbClr val="0000FF"/>
                                      </a:solidFill>
                                      <a:latin typeface="Cambria Math" panose="02040503050406030204" pitchFamily="18" charset="0"/>
                                      <a:ea typeface="Cambria Math"/>
                                    </a:rPr>
                                  </m:ctrlPr>
                                </m:sSubPr>
                                <m:e>
                                  <m:r>
                                    <a:rPr lang="en-US" i="1">
                                      <a:solidFill>
                                        <a:srgbClr val="0000FF"/>
                                      </a:solidFill>
                                      <a:latin typeface="Cambria Math"/>
                                      <a:ea typeface="Cambria Math"/>
                                    </a:rPr>
                                    <m:t>𝑝</m:t>
                                  </m:r>
                                </m:e>
                                <m:sub>
                                  <m:r>
                                    <a:rPr lang="en-US" i="1">
                                      <a:solidFill>
                                        <a:srgbClr val="0000FF"/>
                                      </a:solidFill>
                                      <a:latin typeface="Cambria Math"/>
                                      <a:ea typeface="Cambria Math"/>
                                    </a:rPr>
                                    <m:t>𝑒</m:t>
                                  </m:r>
                                </m:sub>
                              </m:sSub>
                            </m:num>
                            <m:den>
                              <m:sSub>
                                <m:sSubPr>
                                  <m:ctrlPr>
                                    <a:rPr lang="en-US" i="1">
                                      <a:solidFill>
                                        <a:srgbClr val="0000FF"/>
                                      </a:solidFill>
                                      <a:latin typeface="Cambria Math" panose="02040503050406030204" pitchFamily="18" charset="0"/>
                                      <a:ea typeface="Cambria Math"/>
                                    </a:rPr>
                                  </m:ctrlPr>
                                </m:sSubPr>
                                <m:e>
                                  <m:r>
                                    <a:rPr lang="en-US" i="1">
                                      <a:solidFill>
                                        <a:srgbClr val="0000FF"/>
                                      </a:solidFill>
                                      <a:latin typeface="Cambria Math"/>
                                      <a:ea typeface="Cambria Math"/>
                                    </a:rPr>
                                    <m:t>𝐸</m:t>
                                  </m:r>
                                </m:e>
                                <m:sub>
                                  <m:r>
                                    <a:rPr lang="en-US" i="1">
                                      <a:solidFill>
                                        <a:srgbClr val="0000FF"/>
                                      </a:solidFill>
                                      <a:latin typeface="Cambria Math"/>
                                      <a:ea typeface="Cambria Math"/>
                                    </a:rPr>
                                    <m:t>𝑒</m:t>
                                  </m:r>
                                </m:sub>
                              </m:sSub>
                            </m:den>
                          </m:f>
                          <m:func>
                            <m:funcPr>
                              <m:ctrlPr>
                                <a:rPr lang="en-US" i="1">
                                  <a:solidFill>
                                    <a:srgbClr val="0000FF"/>
                                  </a:solidFill>
                                  <a:latin typeface="Cambria Math" panose="02040503050406030204" pitchFamily="18" charset="0"/>
                                  <a:ea typeface="Cambria Math"/>
                                </a:rPr>
                              </m:ctrlPr>
                            </m:funcPr>
                            <m:fName>
                              <m:r>
                                <m:rPr>
                                  <m:sty m:val="p"/>
                                </m:rPr>
                                <a:rPr lang="en-US">
                                  <a:solidFill>
                                    <a:srgbClr val="0000FF"/>
                                  </a:solidFill>
                                  <a:latin typeface="Cambria Math"/>
                                  <a:ea typeface="Cambria Math"/>
                                </a:rPr>
                                <m:t>cos</m:t>
                              </m:r>
                            </m:fName>
                            <m:e>
                              <m:r>
                                <a:rPr lang="en-US" i="1">
                                  <a:solidFill>
                                    <a:srgbClr val="0000FF"/>
                                  </a:solidFill>
                                  <a:latin typeface="Cambria Math" panose="02040503050406030204" pitchFamily="18" charset="0"/>
                                  <a:ea typeface="Cambria Math"/>
                                </a:rPr>
                                <m:t>(</m:t>
                              </m:r>
                              <m:sSub>
                                <m:sSubPr>
                                  <m:ctrlPr>
                                    <a:rPr lang="en-US" i="1">
                                      <a:solidFill>
                                        <a:srgbClr val="0000FF"/>
                                      </a:solidFill>
                                      <a:latin typeface="Cambria Math" panose="02040503050406030204" pitchFamily="18" charset="0"/>
                                      <a:ea typeface="Cambria Math"/>
                                    </a:rPr>
                                  </m:ctrlPr>
                                </m:sSubPr>
                                <m:e>
                                  <m:acc>
                                    <m:accPr>
                                      <m:chr m:val="⃗"/>
                                      <m:ctrlPr>
                                        <a:rPr lang="en-US" i="1">
                                          <a:solidFill>
                                            <a:srgbClr val="0000FF"/>
                                          </a:solidFill>
                                          <a:latin typeface="Cambria Math" panose="02040503050406030204" pitchFamily="18" charset="0"/>
                                          <a:ea typeface="Cambria Math"/>
                                        </a:rPr>
                                      </m:ctrlPr>
                                    </m:accPr>
                                    <m:e>
                                      <m:r>
                                        <a:rPr lang="en-US" i="1">
                                          <a:solidFill>
                                            <a:srgbClr val="0000FF"/>
                                          </a:solidFill>
                                          <a:latin typeface="Cambria Math" panose="02040503050406030204" pitchFamily="18" charset="0"/>
                                          <a:ea typeface="Cambria Math"/>
                                        </a:rPr>
                                        <m:t>𝜎</m:t>
                                      </m:r>
                                    </m:e>
                                  </m:acc>
                                </m:e>
                                <m:sub>
                                  <m:r>
                                    <a:rPr lang="en-US" i="1">
                                      <a:solidFill>
                                        <a:srgbClr val="0000FF"/>
                                      </a:solidFill>
                                      <a:latin typeface="Cambria Math" panose="02040503050406030204" pitchFamily="18" charset="0"/>
                                      <a:ea typeface="Cambria Math"/>
                                    </a:rPr>
                                    <m:t>𝑛</m:t>
                                  </m:r>
                                </m:sub>
                              </m:sSub>
                              <m:r>
                                <a:rPr lang="en-US" i="1">
                                  <a:solidFill>
                                    <a:srgbClr val="0000FF"/>
                                  </a:solidFill>
                                  <a:latin typeface="Cambria Math" panose="02040503050406030204" pitchFamily="18" charset="0"/>
                                  <a:ea typeface="Cambria Math"/>
                                </a:rPr>
                                <m:t>,</m:t>
                              </m:r>
                              <m:sSub>
                                <m:sSubPr>
                                  <m:ctrlPr>
                                    <a:rPr lang="en-US" i="1">
                                      <a:solidFill>
                                        <a:srgbClr val="0000FF"/>
                                      </a:solidFill>
                                      <a:latin typeface="Cambria Math" panose="02040503050406030204" pitchFamily="18" charset="0"/>
                                      <a:ea typeface="Cambria Math"/>
                                    </a:rPr>
                                  </m:ctrlPr>
                                </m:sSubPr>
                                <m:e>
                                  <m:acc>
                                    <m:accPr>
                                      <m:chr m:val="⃗"/>
                                      <m:ctrlPr>
                                        <a:rPr lang="en-US" i="1">
                                          <a:solidFill>
                                            <a:srgbClr val="0000FF"/>
                                          </a:solidFill>
                                          <a:latin typeface="Cambria Math" panose="02040503050406030204" pitchFamily="18" charset="0"/>
                                          <a:ea typeface="Cambria Math"/>
                                        </a:rPr>
                                      </m:ctrlPr>
                                    </m:accPr>
                                    <m:e>
                                      <m:r>
                                        <a:rPr lang="en-US" i="1">
                                          <a:solidFill>
                                            <a:srgbClr val="0000FF"/>
                                          </a:solidFill>
                                          <a:latin typeface="Cambria Math" panose="02040503050406030204" pitchFamily="18" charset="0"/>
                                          <a:ea typeface="Cambria Math"/>
                                        </a:rPr>
                                        <m:t>𝑝</m:t>
                                      </m:r>
                                    </m:e>
                                  </m:acc>
                                </m:e>
                                <m:sub>
                                  <m:r>
                                    <a:rPr lang="en-US" i="1">
                                      <a:solidFill>
                                        <a:srgbClr val="0000FF"/>
                                      </a:solidFill>
                                      <a:latin typeface="Cambria Math" panose="02040503050406030204" pitchFamily="18" charset="0"/>
                                      <a:ea typeface="Cambria Math"/>
                                    </a:rPr>
                                    <m:t>𝑒</m:t>
                                  </m:r>
                                </m:sub>
                              </m:sSub>
                              <m:r>
                                <a:rPr lang="en-US" i="1">
                                  <a:solidFill>
                                    <a:srgbClr val="0000FF"/>
                                  </a:solidFill>
                                  <a:latin typeface="Cambria Math" panose="02040503050406030204" pitchFamily="18" charset="0"/>
                                  <a:ea typeface="Cambria Math"/>
                                </a:rPr>
                                <m:t>)</m:t>
                              </m:r>
                            </m:e>
                          </m:func>
                          <m:r>
                            <a:rPr lang="en-US" i="1" smtClean="0">
                              <a:solidFill>
                                <a:srgbClr val="2B2BFF"/>
                              </a:solidFill>
                              <a:latin typeface="Cambria Math"/>
                              <a:ea typeface="Cambria Math"/>
                            </a:rPr>
                            <m:t>+</m:t>
                          </m:r>
                          <m:d>
                            <m:dPr>
                              <m:ctrlPr>
                                <a:rPr lang="en-US" b="0" i="1" smtClean="0">
                                  <a:solidFill>
                                    <a:srgbClr val="2B2BFF"/>
                                  </a:solidFill>
                                  <a:latin typeface="Cambria Math" panose="02040503050406030204" pitchFamily="18" charset="0"/>
                                  <a:ea typeface="Cambria Math"/>
                                </a:rPr>
                              </m:ctrlPr>
                            </m:dPr>
                            <m:e>
                              <m:sSub>
                                <m:sSubPr>
                                  <m:ctrlPr>
                                    <a:rPr lang="en-US" b="0" i="1" smtClean="0">
                                      <a:solidFill>
                                        <a:srgbClr val="FF0000"/>
                                      </a:solidFill>
                                      <a:latin typeface="Cambria Math" panose="02040503050406030204" pitchFamily="18" charset="0"/>
                                      <a:ea typeface="Cambria Math"/>
                                    </a:rPr>
                                  </m:ctrlPr>
                                </m:sSubPr>
                                <m:e>
                                  <m:r>
                                    <a:rPr lang="en-US" b="0" i="1" smtClean="0">
                                      <a:solidFill>
                                        <a:srgbClr val="FF0000"/>
                                      </a:solidFill>
                                      <a:latin typeface="Cambria Math" panose="02040503050406030204" pitchFamily="18" charset="0"/>
                                      <a:ea typeface="Cambria Math"/>
                                    </a:rPr>
                                    <m:t>𝐵</m:t>
                                  </m:r>
                                </m:e>
                                <m:sub>
                                  <m:r>
                                    <a:rPr lang="en-US" b="0" i="1" smtClean="0">
                                      <a:solidFill>
                                        <a:srgbClr val="FF0000"/>
                                      </a:solidFill>
                                      <a:latin typeface="Cambria Math" panose="02040503050406030204" pitchFamily="18" charset="0"/>
                                      <a:ea typeface="Cambria Math"/>
                                    </a:rPr>
                                    <m:t>0</m:t>
                                  </m:r>
                                </m:sub>
                              </m:sSub>
                              <m:r>
                                <a:rPr lang="en-US" b="0" i="1" smtClean="0">
                                  <a:solidFill>
                                    <a:srgbClr val="2B2BFF"/>
                                  </a:solidFill>
                                  <a:latin typeface="Cambria Math" panose="02040503050406030204" pitchFamily="18" charset="0"/>
                                  <a:ea typeface="Cambria Math"/>
                                </a:rPr>
                                <m:t>+</m:t>
                              </m:r>
                              <m:sSub>
                                <m:sSubPr>
                                  <m:ctrlPr>
                                    <a:rPr lang="en-US" b="0" i="1" smtClean="0">
                                      <a:solidFill>
                                        <a:srgbClr val="FF0000"/>
                                      </a:solidFill>
                                      <a:latin typeface="Cambria Math" panose="02040503050406030204" pitchFamily="18" charset="0"/>
                                      <a:ea typeface="Cambria Math"/>
                                    </a:rPr>
                                  </m:ctrlPr>
                                </m:sSubPr>
                                <m:e>
                                  <m:r>
                                    <a:rPr lang="en-US" b="0" i="1" smtClean="0">
                                      <a:solidFill>
                                        <a:srgbClr val="FF0000"/>
                                      </a:solidFill>
                                      <a:latin typeface="Cambria Math" panose="02040503050406030204" pitchFamily="18" charset="0"/>
                                      <a:ea typeface="Cambria Math"/>
                                    </a:rPr>
                                    <m:t>𝑏</m:t>
                                  </m:r>
                                </m:e>
                                <m:sub>
                                  <m:r>
                                    <a:rPr lang="en-US" b="0" i="1" smtClean="0">
                                      <a:solidFill>
                                        <a:srgbClr val="FF0000"/>
                                      </a:solidFill>
                                      <a:latin typeface="Cambria Math" panose="02040503050406030204" pitchFamily="18" charset="0"/>
                                      <a:ea typeface="Cambria Math"/>
                                    </a:rPr>
                                    <m:t>𝜈</m:t>
                                  </m:r>
                                </m:sub>
                              </m:sSub>
                              <m:f>
                                <m:fPr>
                                  <m:ctrlPr>
                                    <a:rPr lang="en-US" b="0" i="1" smtClean="0">
                                      <a:solidFill>
                                        <a:srgbClr val="2B2BFF"/>
                                      </a:solidFill>
                                      <a:latin typeface="Cambria Math" panose="02040503050406030204" pitchFamily="18" charset="0"/>
                                      <a:ea typeface="Cambria Math"/>
                                    </a:rPr>
                                  </m:ctrlPr>
                                </m:fPr>
                                <m:num>
                                  <m:sSub>
                                    <m:sSubPr>
                                      <m:ctrlPr>
                                        <a:rPr lang="en-US" b="0" i="1" smtClean="0">
                                          <a:solidFill>
                                            <a:srgbClr val="2B2BFF"/>
                                          </a:solidFill>
                                          <a:latin typeface="Cambria Math" panose="02040503050406030204" pitchFamily="18" charset="0"/>
                                          <a:ea typeface="Cambria Math"/>
                                        </a:rPr>
                                      </m:ctrlPr>
                                    </m:sSubPr>
                                    <m:e>
                                      <m:r>
                                        <a:rPr lang="en-US" b="0" i="1" smtClean="0">
                                          <a:solidFill>
                                            <a:srgbClr val="2B2BFF"/>
                                          </a:solidFill>
                                          <a:latin typeface="Cambria Math" panose="02040503050406030204" pitchFamily="18" charset="0"/>
                                          <a:ea typeface="Cambria Math"/>
                                        </a:rPr>
                                        <m:t>𝑚</m:t>
                                      </m:r>
                                    </m:e>
                                    <m:sub>
                                      <m:r>
                                        <a:rPr lang="en-US" b="0" i="1" smtClean="0">
                                          <a:solidFill>
                                            <a:srgbClr val="2B2BFF"/>
                                          </a:solidFill>
                                          <a:latin typeface="Cambria Math" panose="02040503050406030204" pitchFamily="18" charset="0"/>
                                          <a:ea typeface="Cambria Math"/>
                                        </a:rPr>
                                        <m:t>𝑒</m:t>
                                      </m:r>
                                    </m:sub>
                                  </m:sSub>
                                </m:num>
                                <m:den>
                                  <m:sSub>
                                    <m:sSubPr>
                                      <m:ctrlPr>
                                        <a:rPr lang="en-US" b="0" i="1" smtClean="0">
                                          <a:solidFill>
                                            <a:srgbClr val="2B2BFF"/>
                                          </a:solidFill>
                                          <a:latin typeface="Cambria Math" panose="02040503050406030204" pitchFamily="18" charset="0"/>
                                          <a:ea typeface="Cambria Math"/>
                                        </a:rPr>
                                      </m:ctrlPr>
                                    </m:sSubPr>
                                    <m:e>
                                      <m:r>
                                        <a:rPr lang="en-US" b="0" i="1" smtClean="0">
                                          <a:solidFill>
                                            <a:srgbClr val="2B2BFF"/>
                                          </a:solidFill>
                                          <a:latin typeface="Cambria Math" panose="02040503050406030204" pitchFamily="18" charset="0"/>
                                          <a:ea typeface="Cambria Math"/>
                                        </a:rPr>
                                        <m:t>𝐸</m:t>
                                      </m:r>
                                    </m:e>
                                    <m:sub>
                                      <m:r>
                                        <a:rPr lang="en-US" b="0" i="1" smtClean="0">
                                          <a:solidFill>
                                            <a:srgbClr val="2B2BFF"/>
                                          </a:solidFill>
                                          <a:latin typeface="Cambria Math" panose="02040503050406030204" pitchFamily="18" charset="0"/>
                                          <a:ea typeface="Cambria Math"/>
                                        </a:rPr>
                                        <m:t>𝑒</m:t>
                                      </m:r>
                                    </m:sub>
                                  </m:sSub>
                                </m:den>
                              </m:f>
                            </m:e>
                          </m:d>
                          <m:func>
                            <m:funcPr>
                              <m:ctrlPr>
                                <a:rPr lang="en-US" i="1">
                                  <a:solidFill>
                                    <a:srgbClr val="0000FF"/>
                                  </a:solidFill>
                                  <a:latin typeface="Cambria Math" panose="02040503050406030204" pitchFamily="18" charset="0"/>
                                  <a:ea typeface="Cambria Math"/>
                                </a:rPr>
                              </m:ctrlPr>
                            </m:funcPr>
                            <m:fName>
                              <m:r>
                                <m:rPr>
                                  <m:sty m:val="p"/>
                                </m:rPr>
                                <a:rPr lang="en-US">
                                  <a:solidFill>
                                    <a:srgbClr val="0000FF"/>
                                  </a:solidFill>
                                  <a:latin typeface="Cambria Math"/>
                                  <a:ea typeface="Cambria Math"/>
                                </a:rPr>
                                <m:t>cos</m:t>
                              </m:r>
                            </m:fName>
                            <m:e>
                              <m:r>
                                <a:rPr lang="en-US" i="1">
                                  <a:solidFill>
                                    <a:srgbClr val="0000FF"/>
                                  </a:solidFill>
                                  <a:latin typeface="Cambria Math" panose="02040503050406030204" pitchFamily="18" charset="0"/>
                                  <a:ea typeface="Cambria Math"/>
                                </a:rPr>
                                <m:t>(</m:t>
                              </m:r>
                              <m:sSub>
                                <m:sSubPr>
                                  <m:ctrlPr>
                                    <a:rPr lang="en-US" i="1">
                                      <a:solidFill>
                                        <a:srgbClr val="0000FF"/>
                                      </a:solidFill>
                                      <a:latin typeface="Cambria Math" panose="02040503050406030204" pitchFamily="18" charset="0"/>
                                      <a:ea typeface="Cambria Math"/>
                                    </a:rPr>
                                  </m:ctrlPr>
                                </m:sSubPr>
                                <m:e>
                                  <m:acc>
                                    <m:accPr>
                                      <m:chr m:val="⃗"/>
                                      <m:ctrlPr>
                                        <a:rPr lang="en-US" i="1">
                                          <a:solidFill>
                                            <a:srgbClr val="0000FF"/>
                                          </a:solidFill>
                                          <a:latin typeface="Cambria Math" panose="02040503050406030204" pitchFamily="18" charset="0"/>
                                          <a:ea typeface="Cambria Math"/>
                                        </a:rPr>
                                      </m:ctrlPr>
                                    </m:accPr>
                                    <m:e>
                                      <m:r>
                                        <a:rPr lang="en-US" i="1">
                                          <a:solidFill>
                                            <a:srgbClr val="0000FF"/>
                                          </a:solidFill>
                                          <a:latin typeface="Cambria Math" panose="02040503050406030204" pitchFamily="18" charset="0"/>
                                          <a:ea typeface="Cambria Math"/>
                                        </a:rPr>
                                        <m:t>𝜎</m:t>
                                      </m:r>
                                    </m:e>
                                  </m:acc>
                                </m:e>
                                <m:sub>
                                  <m:r>
                                    <a:rPr lang="en-US" i="1">
                                      <a:solidFill>
                                        <a:srgbClr val="0000FF"/>
                                      </a:solidFill>
                                      <a:latin typeface="Cambria Math" panose="02040503050406030204" pitchFamily="18" charset="0"/>
                                      <a:ea typeface="Cambria Math"/>
                                    </a:rPr>
                                    <m:t>𝑛</m:t>
                                  </m:r>
                                </m:sub>
                              </m:sSub>
                              <m:r>
                                <a:rPr lang="en-US" i="1">
                                  <a:solidFill>
                                    <a:srgbClr val="0000FF"/>
                                  </a:solidFill>
                                  <a:latin typeface="Cambria Math" panose="02040503050406030204" pitchFamily="18" charset="0"/>
                                  <a:ea typeface="Cambria Math"/>
                                </a:rPr>
                                <m:t>,</m:t>
                              </m:r>
                              <m:sSub>
                                <m:sSubPr>
                                  <m:ctrlPr>
                                    <a:rPr lang="en-US" i="1">
                                      <a:solidFill>
                                        <a:srgbClr val="0000FF"/>
                                      </a:solidFill>
                                      <a:latin typeface="Cambria Math" panose="02040503050406030204" pitchFamily="18" charset="0"/>
                                      <a:ea typeface="Cambria Math"/>
                                    </a:rPr>
                                  </m:ctrlPr>
                                </m:sSubPr>
                                <m:e>
                                  <m:acc>
                                    <m:accPr>
                                      <m:chr m:val="⃗"/>
                                      <m:ctrlPr>
                                        <a:rPr lang="en-US" i="1">
                                          <a:solidFill>
                                            <a:srgbClr val="0000FF"/>
                                          </a:solidFill>
                                          <a:latin typeface="Cambria Math" panose="02040503050406030204" pitchFamily="18" charset="0"/>
                                          <a:ea typeface="Cambria Math"/>
                                        </a:rPr>
                                      </m:ctrlPr>
                                    </m:accPr>
                                    <m:e>
                                      <m:r>
                                        <a:rPr lang="en-US" i="1">
                                          <a:solidFill>
                                            <a:srgbClr val="0000FF"/>
                                          </a:solidFill>
                                          <a:latin typeface="Cambria Math" panose="02040503050406030204" pitchFamily="18" charset="0"/>
                                          <a:ea typeface="Cambria Math"/>
                                        </a:rPr>
                                        <m:t>𝑝</m:t>
                                      </m:r>
                                    </m:e>
                                  </m:acc>
                                </m:e>
                                <m:sub>
                                  <m:r>
                                    <a:rPr lang="en-US" i="1">
                                      <a:solidFill>
                                        <a:srgbClr val="0000FF"/>
                                      </a:solidFill>
                                      <a:latin typeface="Cambria Math" panose="02040503050406030204" pitchFamily="18" charset="0"/>
                                      <a:ea typeface="Cambria Math"/>
                                    </a:rPr>
                                    <m:t>𝜈</m:t>
                                  </m:r>
                                </m:sub>
                              </m:sSub>
                              <m:r>
                                <a:rPr lang="en-US" i="1">
                                  <a:solidFill>
                                    <a:srgbClr val="0000FF"/>
                                  </a:solidFill>
                                  <a:latin typeface="Cambria Math" panose="02040503050406030204" pitchFamily="18" charset="0"/>
                                  <a:ea typeface="Cambria Math"/>
                                </a:rPr>
                                <m:t>)</m:t>
                              </m:r>
                            </m:e>
                          </m:func>
                        </m:e>
                      </m:d>
                    </m:oMath>
                  </m:oMathPara>
                </a14:m>
                <a:endParaRPr lang="en-US" dirty="0">
                  <a:solidFill>
                    <a:srgbClr val="0000FF"/>
                  </a:solidFill>
                </a:endParaRPr>
              </a:p>
            </p:txBody>
          </p:sp>
        </mc:Choice>
        <mc:Fallback xmlns="">
          <p:sp>
            <p:nvSpPr>
              <p:cNvPr id="7" name="TextBox 6">
                <a:extLst>
                  <a:ext uri="{FF2B5EF4-FFF2-40B4-BE49-F238E27FC236}">
                    <a16:creationId xmlns:a16="http://schemas.microsoft.com/office/drawing/2014/main" id="{19D36AE6-564E-3666-EBF0-ADBB787AE55C}"/>
                  </a:ext>
                </a:extLst>
              </p:cNvPr>
              <p:cNvSpPr txBox="1">
                <a:spLocks noRot="1" noChangeAspect="1" noMove="1" noResize="1" noEditPoints="1" noAdjustHandles="1" noChangeArrowheads="1" noChangeShapeType="1" noTextEdit="1"/>
              </p:cNvSpPr>
              <p:nvPr/>
            </p:nvSpPr>
            <p:spPr>
              <a:xfrm>
                <a:off x="195404" y="3442512"/>
                <a:ext cx="8948596" cy="714683"/>
              </a:xfrm>
              <a:prstGeom prst="rect">
                <a:avLst/>
              </a:prstGeom>
              <a:blipFill>
                <a:blip r:embed="rId11"/>
                <a:stretch>
                  <a:fillRect/>
                </a:stretch>
              </a:blipFill>
            </p:spPr>
            <p:txBody>
              <a:bodyPr/>
              <a:lstStyle/>
              <a:p>
                <a:r>
                  <a:rPr lang="en-US">
                    <a:noFill/>
                  </a:rPr>
                  <a:t> </a:t>
                </a:r>
              </a:p>
            </p:txBody>
          </p:sp>
        </mc:Fallback>
      </mc:AlternateContent>
      <p:cxnSp>
        <p:nvCxnSpPr>
          <p:cNvPr id="8" name="Straight Arrow Connector 7">
            <a:extLst>
              <a:ext uri="{FF2B5EF4-FFF2-40B4-BE49-F238E27FC236}">
                <a16:creationId xmlns:a16="http://schemas.microsoft.com/office/drawing/2014/main" id="{AF3C9A51-F9A7-42CD-FDE9-F01F03EB8147}"/>
              </a:ext>
            </a:extLst>
          </p:cNvPr>
          <p:cNvCxnSpPr/>
          <p:nvPr/>
        </p:nvCxnSpPr>
        <p:spPr>
          <a:xfrm flipH="1" flipV="1">
            <a:off x="4655507" y="4088250"/>
            <a:ext cx="955979" cy="32535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7AA6A19-6EA4-533D-9C71-68DB908E5658}"/>
                  </a:ext>
                </a:extLst>
              </p:cNvPr>
              <p:cNvSpPr txBox="1"/>
              <p:nvPr/>
            </p:nvSpPr>
            <p:spPr>
              <a:xfrm>
                <a:off x="4965318" y="4440115"/>
                <a:ext cx="1372363" cy="341632"/>
              </a:xfrm>
              <a:prstGeom prst="rect">
                <a:avLst/>
              </a:prstGeom>
              <a:noFill/>
            </p:spPr>
            <p:txBody>
              <a:bodyPr wrap="none" rtlCol="0">
                <a:spAutoFit/>
              </a:bodyPr>
              <a:lstStyle/>
              <a:p>
                <a:pPr algn="ctr">
                  <a:lnSpc>
                    <a:spcPct val="90000"/>
                  </a:lnSpc>
                </a:pPr>
                <a14:m>
                  <m:oMathPara xmlns:m="http://schemas.openxmlformats.org/officeDocument/2006/math">
                    <m:oMathParaPr>
                      <m:jc m:val="centerGroup"/>
                    </m:oMathParaPr>
                    <m:oMath xmlns:m="http://schemas.openxmlformats.org/officeDocument/2006/math">
                      <m:sSub>
                        <m:sSubPr>
                          <m:ctrlPr>
                            <a:rPr lang="en-US" b="0" i="1" smtClean="0">
                              <a:solidFill>
                                <a:srgbClr val="FF0000"/>
                              </a:solidFill>
                              <a:latin typeface="Cambria Math" panose="02040503050406030204" pitchFamily="18" charset="0"/>
                            </a:rPr>
                          </m:ctrlPr>
                        </m:sSubPr>
                        <m:e>
                          <m:r>
                            <a:rPr lang="en-US" i="1" smtClean="0">
                              <a:solidFill>
                                <a:srgbClr val="FF0000"/>
                              </a:solidFill>
                              <a:latin typeface="Cambria Math" panose="02040503050406030204" pitchFamily="18" charset="0"/>
                            </a:rPr>
                            <m:t>𝐴</m:t>
                          </m:r>
                        </m:e>
                        <m:sub>
                          <m:r>
                            <a:rPr lang="en-US" b="0" i="1" smtClean="0">
                              <a:solidFill>
                                <a:srgbClr val="FF0000"/>
                              </a:solidFill>
                              <a:latin typeface="Cambria Math" panose="02040503050406030204" pitchFamily="18" charset="0"/>
                            </a:rPr>
                            <m:t>0</m:t>
                          </m:r>
                        </m:sub>
                      </m:sSub>
                      <m:r>
                        <a:rPr lang="en-US" i="1">
                          <a:solidFill>
                            <a:srgbClr val="FF0000"/>
                          </a:solidFill>
                          <a:latin typeface="Cambria Math" panose="02040503050406030204" pitchFamily="18" charset="0"/>
                        </a:rPr>
                        <m:t>=</m:t>
                      </m:r>
                      <m:sSub>
                        <m:sSubPr>
                          <m:ctrlPr>
                            <a:rPr lang="en-US" b="0" i="1" smtClean="0">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𝐴</m:t>
                          </m:r>
                        </m:e>
                        <m:sub>
                          <m:r>
                            <a:rPr lang="en-US" b="0" i="1" smtClean="0">
                              <a:solidFill>
                                <a:srgbClr val="FF0000"/>
                              </a:solidFill>
                              <a:latin typeface="Cambria Math" panose="02040503050406030204" pitchFamily="18" charset="0"/>
                            </a:rPr>
                            <m:t>0</m:t>
                          </m:r>
                        </m:sub>
                      </m:sSub>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𝜆</m:t>
                          </m:r>
                        </m:e>
                      </m:d>
                    </m:oMath>
                  </m:oMathPara>
                </a14:m>
                <a:endParaRPr lang="en-US" dirty="0">
                  <a:solidFill>
                    <a:srgbClr val="FF0000"/>
                  </a:solidFill>
                </a:endParaRPr>
              </a:p>
            </p:txBody>
          </p:sp>
        </mc:Choice>
        <mc:Fallback xmlns="">
          <p:sp>
            <p:nvSpPr>
              <p:cNvPr id="9" name="TextBox 8">
                <a:extLst>
                  <a:ext uri="{FF2B5EF4-FFF2-40B4-BE49-F238E27FC236}">
                    <a16:creationId xmlns:a16="http://schemas.microsoft.com/office/drawing/2014/main" id="{37AA6A19-6EA4-533D-9C71-68DB908E5658}"/>
                  </a:ext>
                </a:extLst>
              </p:cNvPr>
              <p:cNvSpPr txBox="1">
                <a:spLocks noRot="1" noChangeAspect="1" noMove="1" noResize="1" noEditPoints="1" noAdjustHandles="1" noChangeArrowheads="1" noChangeShapeType="1" noTextEdit="1"/>
              </p:cNvSpPr>
              <p:nvPr/>
            </p:nvSpPr>
            <p:spPr>
              <a:xfrm>
                <a:off x="4965318" y="4440115"/>
                <a:ext cx="1372363" cy="341632"/>
              </a:xfrm>
              <a:prstGeom prst="rect">
                <a:avLst/>
              </a:prstGeom>
              <a:blipFill>
                <a:blip r:embed="rId12"/>
                <a:stretch>
                  <a:fillRect b="-1786"/>
                </a:stretch>
              </a:blipFill>
            </p:spPr>
            <p:txBody>
              <a:bodyPr/>
              <a:lstStyle/>
              <a:p>
                <a:r>
                  <a:rPr lang="en-US">
                    <a:noFill/>
                  </a:rPr>
                  <a:t> </a:t>
                </a:r>
              </a:p>
            </p:txBody>
          </p:sp>
        </mc:Fallback>
      </mc:AlternateContent>
      <p:cxnSp>
        <p:nvCxnSpPr>
          <p:cNvPr id="10" name="Straight Arrow Connector 9">
            <a:extLst>
              <a:ext uri="{FF2B5EF4-FFF2-40B4-BE49-F238E27FC236}">
                <a16:creationId xmlns:a16="http://schemas.microsoft.com/office/drawing/2014/main" id="{69C03641-B950-F4A6-33B5-A5B5ADB5F852}"/>
              </a:ext>
            </a:extLst>
          </p:cNvPr>
          <p:cNvCxnSpPr/>
          <p:nvPr/>
        </p:nvCxnSpPr>
        <p:spPr>
          <a:xfrm flipH="1">
            <a:off x="6118885" y="3293736"/>
            <a:ext cx="731844" cy="33387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E4A4961-04A6-7DE8-4142-9C381F3F1626}"/>
                  </a:ext>
                </a:extLst>
              </p:cNvPr>
              <p:cNvSpPr txBox="1"/>
              <p:nvPr/>
            </p:nvSpPr>
            <p:spPr>
              <a:xfrm>
                <a:off x="6415239" y="2719598"/>
                <a:ext cx="2432786" cy="590931"/>
              </a:xfrm>
              <a:prstGeom prst="rect">
                <a:avLst/>
              </a:prstGeom>
              <a:noFill/>
            </p:spPr>
            <p:txBody>
              <a:bodyPr wrap="square" rtlCol="0">
                <a:spAutoFit/>
              </a:bodyPr>
              <a:lstStyle/>
              <a:p>
                <a:pPr algn="ctr">
                  <a:lnSpc>
                    <a:spcPct val="90000"/>
                  </a:lnSpc>
                </a:pPr>
                <a14:m>
                  <m:oMath xmlns:m="http://schemas.openxmlformats.org/officeDocument/2006/math">
                    <m:sSub>
                      <m:sSubPr>
                        <m:ctrlPr>
                          <a:rPr lang="en-US" b="0" i="1" smtClean="0">
                            <a:solidFill>
                              <a:srgbClr val="FF0000"/>
                            </a:solidFill>
                            <a:latin typeface="Cambria Math" panose="02040503050406030204" pitchFamily="18" charset="0"/>
                          </a:rPr>
                        </m:ctrlPr>
                      </m:sSubPr>
                      <m:e>
                        <m:r>
                          <a:rPr lang="en-US" i="1" smtClean="0">
                            <a:solidFill>
                              <a:srgbClr val="FF0000"/>
                            </a:solidFill>
                            <a:latin typeface="Cambria Math" panose="02040503050406030204" pitchFamily="18" charset="0"/>
                          </a:rPr>
                          <m:t>𝐵</m:t>
                        </m:r>
                      </m:e>
                      <m:sub>
                        <m:r>
                          <a:rPr lang="en-US" b="0" i="1" smtClean="0">
                            <a:solidFill>
                              <a:srgbClr val="FF0000"/>
                            </a:solidFill>
                            <a:latin typeface="Cambria Math" panose="02040503050406030204" pitchFamily="18" charset="0"/>
                          </a:rPr>
                          <m:t>0</m:t>
                        </m:r>
                      </m:sub>
                    </m:sSub>
                    <m:r>
                      <a:rPr lang="en-US" i="1">
                        <a:solidFill>
                          <a:srgbClr val="FF0000"/>
                        </a:solidFill>
                        <a:latin typeface="Cambria Math" panose="02040503050406030204" pitchFamily="18" charset="0"/>
                      </a:rPr>
                      <m:t>≠</m:t>
                    </m:r>
                    <m:sSub>
                      <m:sSubPr>
                        <m:ctrlPr>
                          <a:rPr lang="en-US" b="0" i="1" smtClean="0">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𝐵</m:t>
                        </m:r>
                      </m:e>
                      <m:sub>
                        <m:r>
                          <a:rPr lang="en-US" b="0" i="1" smtClean="0">
                            <a:solidFill>
                              <a:srgbClr val="FF0000"/>
                            </a:solidFill>
                            <a:latin typeface="Cambria Math" panose="02040503050406030204" pitchFamily="18" charset="0"/>
                          </a:rPr>
                          <m:t>0</m:t>
                        </m:r>
                      </m:sub>
                    </m:sSub>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𝜆</m:t>
                    </m:r>
                    <m:r>
                      <a:rPr lang="en-US" i="1">
                        <a:solidFill>
                          <a:srgbClr val="FF0000"/>
                        </a:solidFill>
                        <a:latin typeface="Cambria Math" panose="02040503050406030204" pitchFamily="18" charset="0"/>
                      </a:rPr>
                      <m:t>)</m:t>
                    </m:r>
                  </m:oMath>
                </a14:m>
                <a:r>
                  <a:rPr lang="en-US" dirty="0">
                    <a:solidFill>
                      <a:srgbClr val="FF0000"/>
                    </a:solidFill>
                  </a:rPr>
                  <a:t> indicates V+A</a:t>
                </a:r>
              </a:p>
            </p:txBody>
          </p:sp>
        </mc:Choice>
        <mc:Fallback xmlns="">
          <p:sp>
            <p:nvSpPr>
              <p:cNvPr id="11" name="TextBox 10">
                <a:extLst>
                  <a:ext uri="{FF2B5EF4-FFF2-40B4-BE49-F238E27FC236}">
                    <a16:creationId xmlns:a16="http://schemas.microsoft.com/office/drawing/2014/main" id="{9E4A4961-04A6-7DE8-4142-9C381F3F1626}"/>
                  </a:ext>
                </a:extLst>
              </p:cNvPr>
              <p:cNvSpPr txBox="1">
                <a:spLocks noRot="1" noChangeAspect="1" noMove="1" noResize="1" noEditPoints="1" noAdjustHandles="1" noChangeArrowheads="1" noChangeShapeType="1" noTextEdit="1"/>
              </p:cNvSpPr>
              <p:nvPr/>
            </p:nvSpPr>
            <p:spPr>
              <a:xfrm>
                <a:off x="6415239" y="2719598"/>
                <a:ext cx="2432786" cy="590931"/>
              </a:xfrm>
              <a:prstGeom prst="rect">
                <a:avLst/>
              </a:prstGeom>
              <a:blipFill>
                <a:blip r:embed="rId13"/>
                <a:stretch>
                  <a:fillRect t="-9278" r="-1003" b="-15464"/>
                </a:stretch>
              </a:blipFill>
            </p:spPr>
            <p:txBody>
              <a:bodyPr/>
              <a:lstStyle/>
              <a:p>
                <a:r>
                  <a:rPr lang="en-US">
                    <a:noFill/>
                  </a:rPr>
                  <a:t> </a:t>
                </a:r>
              </a:p>
            </p:txBody>
          </p:sp>
        </mc:Fallback>
      </mc:AlternateContent>
      <p:cxnSp>
        <p:nvCxnSpPr>
          <p:cNvPr id="12" name="Straight Arrow Connector 11">
            <a:extLst>
              <a:ext uri="{FF2B5EF4-FFF2-40B4-BE49-F238E27FC236}">
                <a16:creationId xmlns:a16="http://schemas.microsoft.com/office/drawing/2014/main" id="{C87D4DA5-1E58-6FC7-EC70-58E59648A681}"/>
              </a:ext>
            </a:extLst>
          </p:cNvPr>
          <p:cNvCxnSpPr>
            <a:cxnSpLocks/>
          </p:cNvCxnSpPr>
          <p:nvPr/>
        </p:nvCxnSpPr>
        <p:spPr>
          <a:xfrm flipH="1">
            <a:off x="3923928" y="3259202"/>
            <a:ext cx="321936" cy="32614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ABB066F-2909-05D1-F652-9E4AB3637C17}"/>
                  </a:ext>
                </a:extLst>
              </p:cNvPr>
              <p:cNvSpPr txBox="1"/>
              <p:nvPr/>
            </p:nvSpPr>
            <p:spPr>
              <a:xfrm>
                <a:off x="3077874" y="2931027"/>
                <a:ext cx="3210559" cy="341632"/>
              </a:xfrm>
              <a:prstGeom prst="rect">
                <a:avLst/>
              </a:prstGeom>
              <a:noFill/>
            </p:spPr>
            <p:txBody>
              <a:bodyPr wrap="none" rtlCol="0">
                <a:spAutoFit/>
              </a:bodyPr>
              <a:lstStyle/>
              <a:p>
                <a:pPr algn="ctr">
                  <a:lnSpc>
                    <a:spcPct val="90000"/>
                  </a:lnSpc>
                </a:pPr>
                <a:r>
                  <a:rPr lang="en-US" b="0" dirty="0">
                    <a:solidFill>
                      <a:srgbClr val="FF0000"/>
                    </a:solidFill>
                  </a:rPr>
                  <a:t>Nonzero </a:t>
                </a:r>
                <a14:m>
                  <m:oMath xmlns:m="http://schemas.openxmlformats.org/officeDocument/2006/math">
                    <m:r>
                      <a:rPr lang="en-US" b="0" i="1" smtClean="0">
                        <a:solidFill>
                          <a:srgbClr val="FF0000"/>
                        </a:solidFill>
                        <a:latin typeface="Cambria Math" panose="02040503050406030204" pitchFamily="18" charset="0"/>
                      </a:rPr>
                      <m:t>𝑏</m:t>
                    </m:r>
                  </m:oMath>
                </a14:m>
                <a:r>
                  <a:rPr lang="en-US" dirty="0">
                    <a:solidFill>
                      <a:srgbClr val="FF0000"/>
                    </a:solidFill>
                  </a:rPr>
                  <a:t> or </a:t>
                </a:r>
                <a14:m>
                  <m:oMath xmlns:m="http://schemas.openxmlformats.org/officeDocument/2006/math">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𝑏</m:t>
                        </m:r>
                      </m:e>
                      <m:sub>
                        <m:r>
                          <a:rPr lang="en-US" b="0" i="1" smtClean="0">
                            <a:solidFill>
                              <a:srgbClr val="FF0000"/>
                            </a:solidFill>
                            <a:latin typeface="Cambria Math" panose="02040503050406030204" pitchFamily="18" charset="0"/>
                          </a:rPr>
                          <m:t>𝜈</m:t>
                        </m:r>
                      </m:sub>
                    </m:sSub>
                  </m:oMath>
                </a14:m>
                <a:r>
                  <a:rPr lang="en-US" dirty="0">
                    <a:solidFill>
                      <a:srgbClr val="FF0000"/>
                    </a:solidFill>
                  </a:rPr>
                  <a:t> indicates S,T</a:t>
                </a:r>
              </a:p>
            </p:txBody>
          </p:sp>
        </mc:Choice>
        <mc:Fallback xmlns="">
          <p:sp>
            <p:nvSpPr>
              <p:cNvPr id="13" name="TextBox 12">
                <a:extLst>
                  <a:ext uri="{FF2B5EF4-FFF2-40B4-BE49-F238E27FC236}">
                    <a16:creationId xmlns:a16="http://schemas.microsoft.com/office/drawing/2014/main" id="{7ABB066F-2909-05D1-F652-9E4AB3637C17}"/>
                  </a:ext>
                </a:extLst>
              </p:cNvPr>
              <p:cNvSpPr txBox="1">
                <a:spLocks noRot="1" noChangeAspect="1" noMove="1" noResize="1" noEditPoints="1" noAdjustHandles="1" noChangeArrowheads="1" noChangeShapeType="1" noTextEdit="1"/>
              </p:cNvSpPr>
              <p:nvPr/>
            </p:nvSpPr>
            <p:spPr>
              <a:xfrm>
                <a:off x="3077874" y="2931027"/>
                <a:ext cx="3210559" cy="341632"/>
              </a:xfrm>
              <a:prstGeom prst="rect">
                <a:avLst/>
              </a:prstGeom>
              <a:blipFill>
                <a:blip r:embed="rId14"/>
                <a:stretch>
                  <a:fillRect l="-1328" t="-17857" r="-949" b="-28571"/>
                </a:stretch>
              </a:blipFill>
            </p:spPr>
            <p:txBody>
              <a:bodyPr/>
              <a:lstStyle/>
              <a:p>
                <a:r>
                  <a:rPr lang="en-US">
                    <a:noFill/>
                  </a:rPr>
                  <a:t> </a:t>
                </a:r>
              </a:p>
            </p:txBody>
          </p:sp>
        </mc:Fallback>
      </mc:AlternateContent>
      <p:cxnSp>
        <p:nvCxnSpPr>
          <p:cNvPr id="14" name="Straight Arrow Connector 13">
            <a:extLst>
              <a:ext uri="{FF2B5EF4-FFF2-40B4-BE49-F238E27FC236}">
                <a16:creationId xmlns:a16="http://schemas.microsoft.com/office/drawing/2014/main" id="{961FE55C-6D28-1A7E-1DC8-3A00AF53DD6F}"/>
              </a:ext>
            </a:extLst>
          </p:cNvPr>
          <p:cNvCxnSpPr>
            <a:cxnSpLocks/>
          </p:cNvCxnSpPr>
          <p:nvPr/>
        </p:nvCxnSpPr>
        <p:spPr>
          <a:xfrm>
            <a:off x="4245864" y="3259202"/>
            <a:ext cx="2778975" cy="32614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6ACBDE39-BC04-97CE-CE03-42EC4ABBB7C8}"/>
              </a:ext>
            </a:extLst>
          </p:cNvPr>
          <p:cNvGrpSpPr/>
          <p:nvPr/>
        </p:nvGrpSpPr>
        <p:grpSpPr>
          <a:xfrm>
            <a:off x="288700" y="4005064"/>
            <a:ext cx="2930096" cy="731724"/>
            <a:chOff x="897844" y="3841739"/>
            <a:chExt cx="2930096" cy="731724"/>
          </a:xfrm>
        </p:grpSpPr>
        <p:cxnSp>
          <p:nvCxnSpPr>
            <p:cNvPr id="15" name="Straight Arrow Connector 14">
              <a:extLst>
                <a:ext uri="{FF2B5EF4-FFF2-40B4-BE49-F238E27FC236}">
                  <a16:creationId xmlns:a16="http://schemas.microsoft.com/office/drawing/2014/main" id="{E0CCD24A-08F2-3378-96F2-2AF4EAC8954D}"/>
                </a:ext>
              </a:extLst>
            </p:cNvPr>
            <p:cNvCxnSpPr>
              <a:cxnSpLocks/>
            </p:cNvCxnSpPr>
            <p:nvPr/>
          </p:nvCxnSpPr>
          <p:spPr>
            <a:xfrm flipV="1">
              <a:off x="2037668" y="3841739"/>
              <a:ext cx="551188" cy="36781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4D63B15-05C7-B2C2-35AC-EFA4A6FCD145}"/>
                    </a:ext>
                  </a:extLst>
                </p:cNvPr>
                <p:cNvSpPr txBox="1"/>
                <p:nvPr/>
              </p:nvSpPr>
              <p:spPr>
                <a:xfrm>
                  <a:off x="897844" y="4231831"/>
                  <a:ext cx="2930096" cy="341632"/>
                </a:xfrm>
                <a:prstGeom prst="rect">
                  <a:avLst/>
                </a:prstGeom>
                <a:noFill/>
              </p:spPr>
              <p:txBody>
                <a:bodyPr wrap="none" rtlCol="0">
                  <a:spAutoFit/>
                </a:bodyPr>
                <a:lstStyle/>
                <a:p>
                  <a:pPr algn="ctr">
                    <a:lnSpc>
                      <a:spcPct val="90000"/>
                    </a:lnSpc>
                  </a:pPr>
                  <a14:m>
                    <m:oMath xmlns:m="http://schemas.openxmlformats.org/officeDocument/2006/math">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𝑎</m:t>
                          </m:r>
                        </m:e>
                        <m:sub>
                          <m:r>
                            <a:rPr lang="en-US" b="0" i="1" smtClean="0">
                              <a:solidFill>
                                <a:srgbClr val="FF0000"/>
                              </a:solidFill>
                              <a:latin typeface="Cambria Math" panose="02040503050406030204" pitchFamily="18" charset="0"/>
                            </a:rPr>
                            <m:t>0</m:t>
                          </m:r>
                        </m:sub>
                      </m:sSub>
                      <m:r>
                        <a:rPr lang="en-US" i="1">
                          <a:solidFill>
                            <a:srgbClr val="FF0000"/>
                          </a:solidFill>
                          <a:latin typeface="Cambria Math" panose="02040503050406030204" pitchFamily="18" charset="0"/>
                        </a:rPr>
                        <m:t>=</m:t>
                      </m:r>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𝑎</m:t>
                          </m:r>
                        </m:e>
                        <m:sub>
                          <m:r>
                            <a:rPr lang="en-US" b="0" i="1" smtClean="0">
                              <a:solidFill>
                                <a:srgbClr val="FF0000"/>
                              </a:solidFill>
                              <a:latin typeface="Cambria Math" panose="02040503050406030204" pitchFamily="18" charset="0"/>
                            </a:rPr>
                            <m:t>0</m:t>
                          </m:r>
                        </m:sub>
                      </m:sSub>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𝜆</m:t>
                          </m:r>
                        </m:e>
                      </m:d>
                    </m:oMath>
                  </a14:m>
                  <a:r>
                    <a:rPr lang="en-US" dirty="0">
                      <a:solidFill>
                        <a:srgbClr val="FF0000"/>
                      </a:solidFill>
                    </a:rPr>
                    <a:t> with </a:t>
                  </a:r>
                  <a14:m>
                    <m:oMath xmlns:m="http://schemas.openxmlformats.org/officeDocument/2006/math">
                      <m:r>
                        <a:rPr lang="en-US" b="0" i="1" smtClean="0">
                          <a:solidFill>
                            <a:srgbClr val="FF0000"/>
                          </a:solidFill>
                          <a:latin typeface="Cambria Math" panose="02040503050406030204" pitchFamily="18" charset="0"/>
                        </a:rPr>
                        <m:t>𝜆</m:t>
                      </m:r>
                      <m:r>
                        <a:rPr lang="en-US" b="0" i="1" smtClean="0">
                          <a:solidFill>
                            <a:srgbClr val="FF0000"/>
                          </a:solidFill>
                          <a:latin typeface="Cambria Math" panose="02040503050406030204" pitchFamily="18" charset="0"/>
                        </a:rPr>
                        <m:t>=</m:t>
                      </m:r>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𝑔</m:t>
                          </m:r>
                        </m:e>
                        <m:sub>
                          <m:r>
                            <a:rPr lang="en-US" b="0" i="1" smtClean="0">
                              <a:solidFill>
                                <a:srgbClr val="FF0000"/>
                              </a:solidFill>
                              <a:latin typeface="Cambria Math" panose="02040503050406030204" pitchFamily="18" charset="0"/>
                            </a:rPr>
                            <m:t>𝐴</m:t>
                          </m:r>
                        </m:sub>
                      </m:sSub>
                      <m:r>
                        <a:rPr lang="en-US" b="0" i="1" smtClean="0">
                          <a:solidFill>
                            <a:srgbClr val="FF0000"/>
                          </a:solidFill>
                          <a:latin typeface="Cambria Math" panose="02040503050406030204" pitchFamily="18" charset="0"/>
                        </a:rPr>
                        <m:t>/</m:t>
                      </m:r>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𝑔</m:t>
                          </m:r>
                        </m:e>
                        <m:sub>
                          <m:r>
                            <a:rPr lang="en-US" b="0" i="1" smtClean="0">
                              <a:solidFill>
                                <a:srgbClr val="FF0000"/>
                              </a:solidFill>
                              <a:latin typeface="Cambria Math" panose="02040503050406030204" pitchFamily="18" charset="0"/>
                            </a:rPr>
                            <m:t>𝑉</m:t>
                          </m:r>
                        </m:sub>
                      </m:sSub>
                    </m:oMath>
                  </a14:m>
                  <a:r>
                    <a:rPr lang="en-US" dirty="0">
                      <a:solidFill>
                        <a:srgbClr val="FF0000"/>
                      </a:solidFill>
                    </a:rPr>
                    <a:t> </a:t>
                  </a:r>
                </a:p>
              </p:txBody>
            </p:sp>
          </mc:Choice>
          <mc:Fallback xmlns="">
            <p:sp>
              <p:nvSpPr>
                <p:cNvPr id="16" name="TextBox 15">
                  <a:extLst>
                    <a:ext uri="{FF2B5EF4-FFF2-40B4-BE49-F238E27FC236}">
                      <a16:creationId xmlns:a16="http://schemas.microsoft.com/office/drawing/2014/main" id="{D4D63B15-05C7-B2C2-35AC-EFA4A6FCD145}"/>
                    </a:ext>
                  </a:extLst>
                </p:cNvPr>
                <p:cNvSpPr txBox="1">
                  <a:spLocks noRot="1" noChangeAspect="1" noMove="1" noResize="1" noEditPoints="1" noAdjustHandles="1" noChangeArrowheads="1" noChangeShapeType="1" noTextEdit="1"/>
                </p:cNvSpPr>
                <p:nvPr/>
              </p:nvSpPr>
              <p:spPr>
                <a:xfrm>
                  <a:off x="897844" y="4231831"/>
                  <a:ext cx="2930096" cy="341632"/>
                </a:xfrm>
                <a:prstGeom prst="rect">
                  <a:avLst/>
                </a:prstGeom>
                <a:blipFill>
                  <a:blip r:embed="rId15"/>
                  <a:stretch>
                    <a:fillRect t="-17857" b="-28571"/>
                  </a:stretch>
                </a:blipFill>
              </p:spPr>
              <p:txBody>
                <a:bodyPr/>
                <a:lstStyle/>
                <a:p>
                  <a:r>
                    <a:rPr lang="en-US">
                      <a:noFill/>
                    </a:rPr>
                    <a:t> </a:t>
                  </a:r>
                </a:p>
              </p:txBody>
            </p:sp>
          </mc:Fallback>
        </mc:AlternateContent>
      </p:grpSp>
      <p:sp>
        <p:nvSpPr>
          <p:cNvPr id="20" name="TextBox 19">
            <a:extLst>
              <a:ext uri="{FF2B5EF4-FFF2-40B4-BE49-F238E27FC236}">
                <a16:creationId xmlns:a16="http://schemas.microsoft.com/office/drawing/2014/main" id="{123BBB7D-8CBC-D6BF-3E38-6BCEE9329E3D}"/>
              </a:ext>
            </a:extLst>
          </p:cNvPr>
          <p:cNvSpPr txBox="1"/>
          <p:nvPr/>
        </p:nvSpPr>
        <p:spPr>
          <a:xfrm>
            <a:off x="4427984" y="5010862"/>
            <a:ext cx="45720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de-DE" sz="1200" b="0" i="0" u="none" strike="noStrike" kern="1200" cap="none" spc="0" normalizeH="0" baseline="0" noProof="0" dirty="0">
                <a:ln>
                  <a:noFill/>
                </a:ln>
                <a:solidFill>
                  <a:srgbClr val="000000"/>
                </a:solidFill>
                <a:effectLst/>
                <a:uLnTx/>
                <a:uFillTx/>
                <a:latin typeface="Arial" pitchFamily="34" charset="0"/>
                <a:ea typeface="+mn-ea"/>
                <a:cs typeface="+mn-cs"/>
              </a:rPr>
              <a:t>C.F. v. Weizsäcker, Z. f. Phys. 102,572 (1936), </a:t>
            </a: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M. </a:t>
            </a:r>
            <a:r>
              <a:rPr kumimoji="0" lang="en-US" sz="12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Fierz</a:t>
            </a: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a:t>
            </a:r>
            <a:r>
              <a:rPr kumimoji="0" lang="de-DE"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Z. f. Phys. 104, 553 (1937), </a:t>
            </a: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J.D. Jackson et al., PR 106, 517 (1957)</a:t>
            </a:r>
          </a:p>
        </p:txBody>
      </p:sp>
    </p:spTree>
    <p:extLst>
      <p:ext uri="{BB962C8B-B14F-4D97-AF65-F5344CB8AC3E}">
        <p14:creationId xmlns:p14="http://schemas.microsoft.com/office/powerpoint/2010/main" val="1601798950"/>
      </p:ext>
    </p:extLst>
  </p:cSld>
  <p:clrMapOvr>
    <a:masterClrMapping/>
  </p:clrMapOvr>
  <p:transition advTm="64922"/>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ABB93B-61DE-90C1-9D76-284F1DB71E82}"/>
              </a:ext>
            </a:extLst>
          </p:cNvPr>
          <p:cNvSpPr>
            <a:spLocks noGrp="1"/>
          </p:cNvSpPr>
          <p:nvPr>
            <p:ph type="sldNum" sz="quarter" idx="12"/>
          </p:nvPr>
        </p:nvSpPr>
        <p:spPr/>
        <p:txBody>
          <a:bodyPr/>
          <a:lstStyle/>
          <a:p>
            <a:pPr>
              <a:defRPr/>
            </a:pPr>
            <a:fld id="{1B820114-825E-4443-91D2-63B75780DDE3}" type="slidenum">
              <a:rPr lang="de-DE" smtClean="0"/>
              <a:pPr>
                <a:defRPr/>
              </a:pPr>
              <a:t>20</a:t>
            </a:fld>
            <a:endParaRPr lang="de-DE"/>
          </a:p>
        </p:txBody>
      </p:sp>
      <p:pic>
        <p:nvPicPr>
          <p:cNvPr id="3" name="Google Shape;150;p21">
            <a:extLst>
              <a:ext uri="{FF2B5EF4-FFF2-40B4-BE49-F238E27FC236}">
                <a16:creationId xmlns:a16="http://schemas.microsoft.com/office/drawing/2014/main" id="{C3FB9307-61CC-BC54-00C2-1B2BDCA5ACA5}"/>
              </a:ext>
            </a:extLst>
          </p:cNvPr>
          <p:cNvPicPr preferRelativeResize="0"/>
          <p:nvPr/>
        </p:nvPicPr>
        <p:blipFill>
          <a:blip r:embed="rId2">
            <a:alphaModFix/>
          </a:blip>
          <a:stretch>
            <a:fillRect/>
          </a:stretch>
        </p:blipFill>
        <p:spPr>
          <a:xfrm>
            <a:off x="4427984" y="3283060"/>
            <a:ext cx="3400825" cy="3046919"/>
          </a:xfrm>
          <a:prstGeom prst="rect">
            <a:avLst/>
          </a:prstGeom>
          <a:noFill/>
          <a:ln>
            <a:noFill/>
          </a:ln>
        </p:spPr>
      </p:pic>
      <p:pic>
        <p:nvPicPr>
          <p:cNvPr id="4" name="Google Shape;151;p21">
            <a:extLst>
              <a:ext uri="{FF2B5EF4-FFF2-40B4-BE49-F238E27FC236}">
                <a16:creationId xmlns:a16="http://schemas.microsoft.com/office/drawing/2014/main" id="{BE88FB4C-E790-0934-7C04-F7BDE0947E33}"/>
              </a:ext>
            </a:extLst>
          </p:cNvPr>
          <p:cNvPicPr preferRelativeResize="0"/>
          <p:nvPr/>
        </p:nvPicPr>
        <p:blipFill>
          <a:blip r:embed="rId3">
            <a:alphaModFix/>
          </a:blip>
          <a:stretch>
            <a:fillRect/>
          </a:stretch>
        </p:blipFill>
        <p:spPr>
          <a:xfrm>
            <a:off x="526268" y="3283060"/>
            <a:ext cx="3541270" cy="3211850"/>
          </a:xfrm>
          <a:prstGeom prst="rect">
            <a:avLst/>
          </a:prstGeom>
          <a:noFill/>
          <a:ln>
            <a:noFill/>
          </a:ln>
        </p:spPr>
      </p:pic>
      <p:sp>
        <p:nvSpPr>
          <p:cNvPr id="5" name="Rectangle 213">
            <a:extLst>
              <a:ext uri="{FF2B5EF4-FFF2-40B4-BE49-F238E27FC236}">
                <a16:creationId xmlns:a16="http://schemas.microsoft.com/office/drawing/2014/main" id="{E875D378-0CE4-0C55-85C7-715DD2C02B18}"/>
              </a:ext>
            </a:extLst>
          </p:cNvPr>
          <p:cNvSpPr>
            <a:spLocks noChangeArrowheads="1"/>
          </p:cNvSpPr>
          <p:nvPr/>
        </p:nvSpPr>
        <p:spPr bwMode="auto">
          <a:xfrm>
            <a:off x="0" y="71438"/>
            <a:ext cx="9144000" cy="792162"/>
          </a:xfrm>
          <a:prstGeom prst="rect">
            <a:avLst/>
          </a:prstGeom>
          <a:solidFill>
            <a:srgbClr val="FFCC00"/>
          </a:solidFill>
          <a:ln w="38100">
            <a:noFill/>
            <a:miter lim="800000"/>
            <a:headEnd/>
            <a:tailEnd/>
          </a:ln>
        </p:spPr>
        <p:txBody>
          <a:bodyPr rIns="91440" anchor="ctr"/>
          <a:lstStyle/>
          <a:p>
            <a:pPr algn="ctr"/>
            <a:r>
              <a:rPr lang="en-US" sz="2800" dirty="0">
                <a:solidFill>
                  <a:srgbClr val="000000"/>
                </a:solidFill>
                <a:latin typeface="Calibri" panose="020F0502020204030204" pitchFamily="34" charset="0"/>
                <a:cs typeface="Calibri" panose="020F0502020204030204" pitchFamily="34" charset="0"/>
              </a:rPr>
              <a:t>First look at commissioning data (preliminary!)</a:t>
            </a:r>
          </a:p>
        </p:txBody>
      </p:sp>
      <p:sp>
        <p:nvSpPr>
          <p:cNvPr id="11" name="Google Shape;68;p14">
            <a:extLst>
              <a:ext uri="{FF2B5EF4-FFF2-40B4-BE49-F238E27FC236}">
                <a16:creationId xmlns:a16="http://schemas.microsoft.com/office/drawing/2014/main" id="{C4CD0472-1771-632D-D0A0-FE182DCB9F30}"/>
              </a:ext>
            </a:extLst>
          </p:cNvPr>
          <p:cNvSpPr txBox="1"/>
          <p:nvPr/>
        </p:nvSpPr>
        <p:spPr>
          <a:xfrm>
            <a:off x="5782852" y="6401153"/>
            <a:ext cx="2350120" cy="307746"/>
          </a:xfrm>
          <a:prstGeom prst="rect">
            <a:avLst/>
          </a:prstGeom>
          <a:noFill/>
          <a:ln>
            <a:noFill/>
          </a:ln>
        </p:spPr>
        <p:txBody>
          <a:bodyPr spcFirstLastPara="1" wrap="square" lIns="91425" tIns="91425" rIns="91425" bIns="91425" anchor="t" anchorCtr="0">
            <a:spAutoFit/>
          </a:bodyPr>
          <a:lstStyle/>
          <a:p>
            <a:r>
              <a:rPr lang="en" sz="800" dirty="0"/>
              <a:t>Preliminary Analysis: Frank Gonzales, ORNL </a:t>
            </a:r>
            <a:endParaRPr sz="800" dirty="0"/>
          </a:p>
        </p:txBody>
      </p:sp>
      <p:pic>
        <p:nvPicPr>
          <p:cNvPr id="12" name="Google Shape;151;p21">
            <a:extLst>
              <a:ext uri="{FF2B5EF4-FFF2-40B4-BE49-F238E27FC236}">
                <a16:creationId xmlns:a16="http://schemas.microsoft.com/office/drawing/2014/main" id="{1C66D4EA-02B3-48B9-1720-D3BCCB120670}"/>
              </a:ext>
            </a:extLst>
          </p:cNvPr>
          <p:cNvPicPr preferRelativeResize="0"/>
          <p:nvPr/>
        </p:nvPicPr>
        <p:blipFill rotWithShape="1">
          <a:blip r:embed="rId3">
            <a:alphaModFix/>
          </a:blip>
          <a:srcRect l="-1" r="83215"/>
          <a:stretch/>
        </p:blipFill>
        <p:spPr>
          <a:xfrm>
            <a:off x="4167504" y="3303940"/>
            <a:ext cx="594360" cy="3211850"/>
          </a:xfrm>
          <a:prstGeom prst="rect">
            <a:avLst/>
          </a:prstGeom>
          <a:solidFill>
            <a:schemeClr val="bg1"/>
          </a:solidFill>
          <a:ln>
            <a:noFill/>
          </a:ln>
        </p:spPr>
      </p:pic>
      <p:pic>
        <p:nvPicPr>
          <p:cNvPr id="13" name="Google Shape;151;p21">
            <a:extLst>
              <a:ext uri="{FF2B5EF4-FFF2-40B4-BE49-F238E27FC236}">
                <a16:creationId xmlns:a16="http://schemas.microsoft.com/office/drawing/2014/main" id="{5EBDBDF4-A555-C18E-ED8E-FCC1B2850356}"/>
              </a:ext>
            </a:extLst>
          </p:cNvPr>
          <p:cNvPicPr preferRelativeResize="0"/>
          <p:nvPr/>
        </p:nvPicPr>
        <p:blipFill rotWithShape="1">
          <a:blip r:embed="rId3">
            <a:alphaModFix/>
          </a:blip>
          <a:srcRect l="17707" t="86536" r="-336" b="2076"/>
          <a:stretch/>
        </p:blipFill>
        <p:spPr>
          <a:xfrm>
            <a:off x="4737640" y="6049632"/>
            <a:ext cx="2926080" cy="365760"/>
          </a:xfrm>
          <a:prstGeom prst="rect">
            <a:avLst/>
          </a:prstGeom>
          <a:solidFill>
            <a:schemeClr val="bg1"/>
          </a:solidFill>
          <a:ln>
            <a:noFill/>
          </a:ln>
        </p:spPr>
      </p:pic>
      <p:sp>
        <p:nvSpPr>
          <p:cNvPr id="14" name="TextBox 13">
            <a:extLst>
              <a:ext uri="{FF2B5EF4-FFF2-40B4-BE49-F238E27FC236}">
                <a16:creationId xmlns:a16="http://schemas.microsoft.com/office/drawing/2014/main" id="{E3450D10-8A17-A763-7EFE-0DC34CCCBE55}"/>
              </a:ext>
            </a:extLst>
          </p:cNvPr>
          <p:cNvSpPr txBox="1"/>
          <p:nvPr/>
        </p:nvSpPr>
        <p:spPr>
          <a:xfrm>
            <a:off x="1390364" y="3160793"/>
            <a:ext cx="2304256" cy="366182"/>
          </a:xfrm>
          <a:prstGeom prst="rect">
            <a:avLst/>
          </a:prstGeom>
          <a:solidFill>
            <a:schemeClr val="bg1"/>
          </a:solidFill>
        </p:spPr>
        <p:txBody>
          <a:bodyPr wrap="square" rtlCol="0">
            <a:spAutoFit/>
          </a:bodyPr>
          <a:lstStyle/>
          <a:p>
            <a:r>
              <a:rPr lang="en-US" dirty="0"/>
              <a:t>Commissioning data</a:t>
            </a:r>
          </a:p>
        </p:txBody>
      </p:sp>
      <p:sp>
        <p:nvSpPr>
          <p:cNvPr id="15" name="TextBox 14">
            <a:extLst>
              <a:ext uri="{FF2B5EF4-FFF2-40B4-BE49-F238E27FC236}">
                <a16:creationId xmlns:a16="http://schemas.microsoft.com/office/drawing/2014/main" id="{54FC9B33-A2A9-19E4-E930-FE79C942F7DD}"/>
              </a:ext>
            </a:extLst>
          </p:cNvPr>
          <p:cNvSpPr txBox="1"/>
          <p:nvPr/>
        </p:nvSpPr>
        <p:spPr>
          <a:xfrm>
            <a:off x="5502137" y="3160793"/>
            <a:ext cx="1252518" cy="369332"/>
          </a:xfrm>
          <a:prstGeom prst="rect">
            <a:avLst/>
          </a:prstGeom>
          <a:solidFill>
            <a:schemeClr val="bg1"/>
          </a:solidFill>
        </p:spPr>
        <p:txBody>
          <a:bodyPr wrap="square" rtlCol="0">
            <a:spAutoFit/>
          </a:bodyPr>
          <a:lstStyle/>
          <a:p>
            <a:r>
              <a:rPr lang="en-US" dirty="0"/>
              <a:t>Simulation</a:t>
            </a:r>
          </a:p>
        </p:txBody>
      </p:sp>
      <p:sp>
        <p:nvSpPr>
          <p:cNvPr id="16" name="TextBox 15">
            <a:extLst>
              <a:ext uri="{FF2B5EF4-FFF2-40B4-BE49-F238E27FC236}">
                <a16:creationId xmlns:a16="http://schemas.microsoft.com/office/drawing/2014/main" id="{B158FDC4-C1EC-49EC-9980-BF4A7F9413E1}"/>
              </a:ext>
            </a:extLst>
          </p:cNvPr>
          <p:cNvSpPr txBox="1"/>
          <p:nvPr/>
        </p:nvSpPr>
        <p:spPr>
          <a:xfrm>
            <a:off x="150107" y="1059193"/>
            <a:ext cx="5092477" cy="2308324"/>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Commissioning data taking started in July 2023.</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Some problems with detector system found which we have to work on.</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However, proof-of-principle has been achieved:</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Right: Trigger of proton candidate signal after electron candidate signal.</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Bottom: Comparison of 2D histograms</a:t>
            </a:r>
          </a:p>
          <a:p>
            <a:r>
              <a:rPr lang="en-US" dirty="0">
                <a:latin typeface="Calibri" panose="020F0502020204030204" pitchFamily="34" charset="0"/>
                <a:cs typeface="Calibri" panose="020F0502020204030204" pitchFamily="34" charset="0"/>
              </a:rPr>
              <a:t> </a:t>
            </a:r>
          </a:p>
        </p:txBody>
      </p:sp>
      <p:pic>
        <p:nvPicPr>
          <p:cNvPr id="2050" name="Picture 2">
            <a:extLst>
              <a:ext uri="{FF2B5EF4-FFF2-40B4-BE49-F238E27FC236}">
                <a16:creationId xmlns:a16="http://schemas.microsoft.com/office/drawing/2014/main" id="{1E239375-6366-94DE-0133-8C718706FF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578" b="-777"/>
          <a:stretch/>
        </p:blipFill>
        <p:spPr bwMode="auto">
          <a:xfrm>
            <a:off x="5436096" y="980728"/>
            <a:ext cx="3479784" cy="2286000"/>
          </a:xfrm>
          <a:prstGeom prst="rect">
            <a:avLst/>
          </a:prstGeom>
          <a:noFill/>
          <a:extLst>
            <a:ext uri="{909E8E84-426E-40DD-AFC4-6F175D3DCCD1}">
              <a14:hiddenFill xmlns:a14="http://schemas.microsoft.com/office/drawing/2010/main">
                <a:solidFill>
                  <a:srgbClr val="FFFFFF"/>
                </a:solidFill>
              </a14:hiddenFill>
            </a:ext>
          </a:extLst>
        </p:spPr>
      </p:pic>
      <p:sp>
        <p:nvSpPr>
          <p:cNvPr id="17" name="Oval 16">
            <a:extLst>
              <a:ext uri="{FF2B5EF4-FFF2-40B4-BE49-F238E27FC236}">
                <a16:creationId xmlns:a16="http://schemas.microsoft.com/office/drawing/2014/main" id="{13CCB750-5612-DCB2-0EC0-170E63919DCA}"/>
              </a:ext>
            </a:extLst>
          </p:cNvPr>
          <p:cNvSpPr/>
          <p:nvPr/>
        </p:nvSpPr>
        <p:spPr>
          <a:xfrm>
            <a:off x="6156176" y="1412776"/>
            <a:ext cx="397024" cy="1296144"/>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76E29869-FAFA-4C7D-1C48-FA9C1C82E2FC}"/>
              </a:ext>
            </a:extLst>
          </p:cNvPr>
          <p:cNvCxnSpPr/>
          <p:nvPr/>
        </p:nvCxnSpPr>
        <p:spPr>
          <a:xfrm flipH="1">
            <a:off x="6553200" y="1428863"/>
            <a:ext cx="395064" cy="15363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E523785-724E-837E-D98D-10F8BDF2BB77}"/>
              </a:ext>
            </a:extLst>
          </p:cNvPr>
          <p:cNvSpPr txBox="1"/>
          <p:nvPr/>
        </p:nvSpPr>
        <p:spPr>
          <a:xfrm>
            <a:off x="6992704" y="1294147"/>
            <a:ext cx="831766" cy="338554"/>
          </a:xfrm>
          <a:prstGeom prst="rect">
            <a:avLst/>
          </a:prstGeom>
          <a:noFill/>
        </p:spPr>
        <p:txBody>
          <a:bodyPr wrap="none" rtlCol="0">
            <a:spAutoFit/>
          </a:bodyPr>
          <a:lstStyle/>
          <a:p>
            <a:r>
              <a:rPr lang="en-US" sz="1600" dirty="0">
                <a:latin typeface="Calibri" panose="020F0502020204030204" pitchFamily="34" charset="0"/>
                <a:cs typeface="Calibri" panose="020F0502020204030204" pitchFamily="34" charset="0"/>
              </a:rPr>
              <a:t>Protons</a:t>
            </a:r>
          </a:p>
        </p:txBody>
      </p:sp>
      <p:sp>
        <p:nvSpPr>
          <p:cNvPr id="21" name="TextBox 20">
            <a:extLst>
              <a:ext uri="{FF2B5EF4-FFF2-40B4-BE49-F238E27FC236}">
                <a16:creationId xmlns:a16="http://schemas.microsoft.com/office/drawing/2014/main" id="{3496EC36-2DD8-FECA-750F-9033803617D0}"/>
              </a:ext>
            </a:extLst>
          </p:cNvPr>
          <p:cNvSpPr txBox="1"/>
          <p:nvPr/>
        </p:nvSpPr>
        <p:spPr>
          <a:xfrm rot="19441515">
            <a:off x="7052385" y="1630127"/>
            <a:ext cx="1618392" cy="461665"/>
          </a:xfrm>
          <a:prstGeom prst="rect">
            <a:avLst/>
          </a:prstGeom>
          <a:noFill/>
        </p:spPr>
        <p:txBody>
          <a:bodyPr wrap="none" rtlCol="0">
            <a:spAutoFit/>
          </a:bodyPr>
          <a:lstStyle/>
          <a:p>
            <a:r>
              <a:rPr lang="en-US" sz="2400" dirty="0">
                <a:solidFill>
                  <a:srgbClr val="FF0000"/>
                </a:solidFill>
                <a:latin typeface="Calibri" panose="020F0502020204030204" pitchFamily="34" charset="0"/>
                <a:cs typeface="Calibri" panose="020F0502020204030204" pitchFamily="34" charset="0"/>
              </a:rPr>
              <a:t>preliminary</a:t>
            </a:r>
          </a:p>
        </p:txBody>
      </p:sp>
      <p:sp>
        <p:nvSpPr>
          <p:cNvPr id="22" name="TextBox 21">
            <a:extLst>
              <a:ext uri="{FF2B5EF4-FFF2-40B4-BE49-F238E27FC236}">
                <a16:creationId xmlns:a16="http://schemas.microsoft.com/office/drawing/2014/main" id="{DE0EFBE6-75E7-BDAA-B4A6-388EBAE82392}"/>
              </a:ext>
            </a:extLst>
          </p:cNvPr>
          <p:cNvSpPr txBox="1"/>
          <p:nvPr/>
        </p:nvSpPr>
        <p:spPr>
          <a:xfrm rot="19441515">
            <a:off x="1654103" y="4566260"/>
            <a:ext cx="1618392"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preliminary</a:t>
            </a:r>
          </a:p>
        </p:txBody>
      </p:sp>
      <p:sp>
        <p:nvSpPr>
          <p:cNvPr id="23" name="TextBox 22">
            <a:extLst>
              <a:ext uri="{FF2B5EF4-FFF2-40B4-BE49-F238E27FC236}">
                <a16:creationId xmlns:a16="http://schemas.microsoft.com/office/drawing/2014/main" id="{2614D61D-9FDE-E261-1BD3-5797D10EABDB}"/>
              </a:ext>
            </a:extLst>
          </p:cNvPr>
          <p:cNvSpPr txBox="1"/>
          <p:nvPr/>
        </p:nvSpPr>
        <p:spPr>
          <a:xfrm rot="19441515">
            <a:off x="5319200" y="4566259"/>
            <a:ext cx="1618392"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preliminary</a:t>
            </a:r>
          </a:p>
        </p:txBody>
      </p:sp>
    </p:spTree>
    <p:extLst>
      <p:ext uri="{BB962C8B-B14F-4D97-AF65-F5344CB8AC3E}">
        <p14:creationId xmlns:p14="http://schemas.microsoft.com/office/powerpoint/2010/main" val="2207562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P spid="15" grpId="0" animBg="1"/>
      <p:bldP spid="22" grpId="0"/>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p:cNvGrpSpPr/>
          <p:nvPr/>
        </p:nvGrpSpPr>
        <p:grpSpPr>
          <a:xfrm>
            <a:off x="4367784" y="1856139"/>
            <a:ext cx="4776216" cy="4530189"/>
            <a:chOff x="4367784" y="1856139"/>
            <a:chExt cx="4776216" cy="4530189"/>
          </a:xfrm>
        </p:grpSpPr>
        <mc:AlternateContent xmlns:mc="http://schemas.openxmlformats.org/markup-compatibility/2006" xmlns:a14="http://schemas.microsoft.com/office/drawing/2010/main">
          <mc:Choice Requires="a14">
            <p:sp>
              <p:nvSpPr>
                <p:cNvPr id="4" name="TextBox 1"/>
                <p:cNvSpPr txBox="1">
                  <a:spLocks noChangeArrowheads="1"/>
                </p:cNvSpPr>
                <p:nvPr/>
              </p:nvSpPr>
              <p:spPr bwMode="auto">
                <a:xfrm>
                  <a:off x="5703572" y="6042195"/>
                  <a:ext cx="2208797" cy="34413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600" b="1" dirty="0">
                      <a:solidFill>
                        <a:srgbClr val="000000"/>
                      </a:solidFill>
                      <a:latin typeface="Times New Roman" pitchFamily="18" charset="0"/>
                      <a:cs typeface="Times New Roman" pitchFamily="18" charset="0"/>
                    </a:rPr>
                    <a:t>Goal: </a:t>
                  </a:r>
                  <a14:m>
                    <m:oMath xmlns:m="http://schemas.openxmlformats.org/officeDocument/2006/math">
                      <m:r>
                        <a:rPr lang="en-US" sz="1600" b="1" i="0" smtClean="0">
                          <a:solidFill>
                            <a:srgbClr val="000000"/>
                          </a:solidFill>
                          <a:latin typeface="Cambria Math"/>
                          <a:cs typeface="Times New Roman" pitchFamily="18" charset="0"/>
                        </a:rPr>
                        <m:t>𝚫</m:t>
                      </m:r>
                      <m:r>
                        <a:rPr lang="en-US" sz="1600" b="1" i="0" smtClean="0">
                          <a:solidFill>
                            <a:srgbClr val="000000"/>
                          </a:solidFill>
                          <a:latin typeface="Cambria Math"/>
                          <a:cs typeface="Times New Roman" pitchFamily="18" charset="0"/>
                        </a:rPr>
                        <m:t>𝐛</m:t>
                      </m:r>
                      <m:r>
                        <a:rPr lang="en-US" sz="1600" b="1" i="1" smtClean="0">
                          <a:solidFill>
                            <a:srgbClr val="000000"/>
                          </a:solidFill>
                          <a:latin typeface="Cambria Math"/>
                          <a:cs typeface="Times New Roman" pitchFamily="18" charset="0"/>
                        </a:rPr>
                        <m:t>≤</m:t>
                      </m:r>
                      <m:r>
                        <a:rPr lang="en-US" sz="1600" b="1" i="0" smtClean="0">
                          <a:solidFill>
                            <a:srgbClr val="000000"/>
                          </a:solidFill>
                          <a:latin typeface="Cambria Math"/>
                          <a:cs typeface="Times New Roman" pitchFamily="18" charset="0"/>
                        </a:rPr>
                        <m:t>𝟑</m:t>
                      </m:r>
                      <m:r>
                        <a:rPr lang="en-US" sz="1600" b="1" i="1" smtClean="0">
                          <a:solidFill>
                            <a:srgbClr val="000000"/>
                          </a:solidFill>
                          <a:latin typeface="Cambria Math"/>
                          <a:cs typeface="Times New Roman" pitchFamily="18" charset="0"/>
                        </a:rPr>
                        <m:t>⋅</m:t>
                      </m:r>
                      <m:r>
                        <a:rPr lang="en-US" sz="1600" b="1" i="1" smtClean="0">
                          <a:solidFill>
                            <a:srgbClr val="000000"/>
                          </a:solidFill>
                          <a:latin typeface="Cambria Math"/>
                          <a:cs typeface="Times New Roman" pitchFamily="18" charset="0"/>
                        </a:rPr>
                        <m:t>𝟏</m:t>
                      </m:r>
                      <m:sSup>
                        <m:sSupPr>
                          <m:ctrlPr>
                            <a:rPr lang="en-US" sz="1600" b="1" i="1" smtClean="0">
                              <a:solidFill>
                                <a:srgbClr val="000000"/>
                              </a:solidFill>
                              <a:latin typeface="Cambria Math" panose="02040503050406030204" pitchFamily="18" charset="0"/>
                              <a:cs typeface="Times New Roman" pitchFamily="18" charset="0"/>
                            </a:rPr>
                          </m:ctrlPr>
                        </m:sSupPr>
                        <m:e>
                          <m:r>
                            <a:rPr lang="en-US" sz="1600" b="1" i="1" smtClean="0">
                              <a:solidFill>
                                <a:srgbClr val="000000"/>
                              </a:solidFill>
                              <a:latin typeface="Cambria Math"/>
                              <a:cs typeface="Times New Roman" pitchFamily="18" charset="0"/>
                            </a:rPr>
                            <m:t>𝟎</m:t>
                          </m:r>
                        </m:e>
                        <m:sup>
                          <m:r>
                            <a:rPr lang="en-US" sz="1600" b="1" i="1" smtClean="0">
                              <a:solidFill>
                                <a:srgbClr val="000000"/>
                              </a:solidFill>
                              <a:latin typeface="Cambria Math"/>
                              <a:cs typeface="Times New Roman" pitchFamily="18" charset="0"/>
                            </a:rPr>
                            <m:t>−</m:t>
                          </m:r>
                          <m:r>
                            <a:rPr lang="en-US" sz="1600" b="1" i="1" smtClean="0">
                              <a:solidFill>
                                <a:srgbClr val="000000"/>
                              </a:solidFill>
                              <a:latin typeface="Cambria Math"/>
                              <a:cs typeface="Times New Roman" pitchFamily="18" charset="0"/>
                            </a:rPr>
                            <m:t>𝟑</m:t>
                          </m:r>
                        </m:sup>
                      </m:sSup>
                    </m:oMath>
                  </a14:m>
                  <a:endParaRPr lang="en-US" sz="1600" b="1" dirty="0">
                    <a:solidFill>
                      <a:srgbClr val="000000"/>
                    </a:solidFill>
                    <a:latin typeface="Times New Roman" pitchFamily="18" charset="0"/>
                    <a:cs typeface="Times New Roman" pitchFamily="18" charset="0"/>
                  </a:endParaRPr>
                </a:p>
              </p:txBody>
            </p:sp>
          </mc:Choice>
          <mc:Fallback xmlns="">
            <p:sp>
              <p:nvSpPr>
                <p:cNvPr id="4" name="TextBox 1"/>
                <p:cNvSpPr txBox="1">
                  <a:spLocks noRot="1" noChangeAspect="1" noMove="1" noResize="1" noEditPoints="1" noAdjustHandles="1" noChangeArrowheads="1" noChangeShapeType="1" noTextEdit="1"/>
                </p:cNvSpPr>
                <p:nvPr/>
              </p:nvSpPr>
              <p:spPr bwMode="auto">
                <a:xfrm>
                  <a:off x="5703572" y="6042195"/>
                  <a:ext cx="2208797" cy="344133"/>
                </a:xfrm>
                <a:prstGeom prst="rect">
                  <a:avLst/>
                </a:prstGeom>
                <a:blipFill rotWithShape="1">
                  <a:blip r:embed="rId2"/>
                  <a:stretch>
                    <a:fillRect l="-1657" t="-3509" b="-2105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7" name="TextBox 6"/>
            <p:cNvSpPr txBox="1"/>
            <p:nvPr/>
          </p:nvSpPr>
          <p:spPr bwMode="auto">
            <a:xfrm>
              <a:off x="4367784" y="1856139"/>
              <a:ext cx="4776216" cy="4278094"/>
            </a:xfrm>
            <a:prstGeom prst="rect">
              <a:avLst/>
            </a:prstGeom>
            <a:noFill/>
          </p:spPr>
          <p:txBody>
            <a:bodyPr wrap="square">
              <a:spAutoFit/>
            </a:bodyPr>
            <a:lstStyle/>
            <a:p>
              <a:pPr fontAlgn="auto">
                <a:spcBef>
                  <a:spcPts val="0"/>
                </a:spcBef>
                <a:spcAft>
                  <a:spcPts val="0"/>
                </a:spcAft>
                <a:defRPr/>
              </a:pPr>
              <a:r>
                <a:rPr lang="en-US" sz="1600" dirty="0">
                  <a:solidFill>
                    <a:srgbClr val="000000"/>
                  </a:solidFill>
                  <a:latin typeface="Times New Roman" pitchFamily="18" charset="0"/>
                  <a:cs typeface="Times New Roman" pitchFamily="18" charset="0"/>
                </a:rPr>
                <a:t>Systematic uncertainties:</a:t>
              </a:r>
            </a:p>
            <a:p>
              <a:pPr marL="342900" indent="-342900" fontAlgn="auto">
                <a:spcBef>
                  <a:spcPts val="0"/>
                </a:spcBef>
                <a:spcAft>
                  <a:spcPts val="0"/>
                </a:spcAft>
                <a:buFont typeface="+mj-lt"/>
                <a:buAutoNum type="arabicPeriod"/>
                <a:defRPr/>
              </a:pPr>
              <a:r>
                <a:rPr lang="en-US" sz="1600" dirty="0">
                  <a:solidFill>
                    <a:srgbClr val="000000"/>
                  </a:solidFill>
                  <a:latin typeface="Times New Roman" pitchFamily="18" charset="0"/>
                  <a:cs typeface="Times New Roman" pitchFamily="18" charset="0"/>
                </a:rPr>
                <a:t>Electron energy determination</a:t>
              </a:r>
            </a:p>
            <a:p>
              <a:pPr marL="342900" indent="-342900" fontAlgn="auto">
                <a:spcBef>
                  <a:spcPts val="0"/>
                </a:spcBef>
                <a:spcAft>
                  <a:spcPts val="0"/>
                </a:spcAft>
                <a:buFont typeface="+mj-lt"/>
                <a:buAutoNum type="arabicPeriod"/>
                <a:defRPr/>
              </a:pPr>
              <a:endParaRPr lang="en-US" sz="1600" dirty="0">
                <a:solidFill>
                  <a:srgbClr val="000000"/>
                </a:solidFill>
                <a:latin typeface="Times New Roman" pitchFamily="18" charset="0"/>
                <a:cs typeface="Times New Roman" pitchFamily="18" charset="0"/>
              </a:endParaRPr>
            </a:p>
            <a:p>
              <a:pPr marL="342900" indent="-342900" fontAlgn="auto">
                <a:spcBef>
                  <a:spcPts val="0"/>
                </a:spcBef>
                <a:spcAft>
                  <a:spcPts val="0"/>
                </a:spcAft>
                <a:buFont typeface="+mj-lt"/>
                <a:buAutoNum type="arabicPeriod"/>
                <a:defRPr/>
              </a:pPr>
              <a:endParaRPr lang="en-US" sz="1600" dirty="0">
                <a:solidFill>
                  <a:srgbClr val="000000"/>
                </a:solidFill>
                <a:latin typeface="Times New Roman" pitchFamily="18" charset="0"/>
                <a:cs typeface="Times New Roman" pitchFamily="18" charset="0"/>
              </a:endParaRPr>
            </a:p>
            <a:p>
              <a:pPr marL="342900" indent="-342900" fontAlgn="auto">
                <a:spcBef>
                  <a:spcPts val="0"/>
                </a:spcBef>
                <a:spcAft>
                  <a:spcPts val="0"/>
                </a:spcAft>
                <a:buFont typeface="+mj-lt"/>
                <a:buAutoNum type="arabicPeriod"/>
                <a:defRPr/>
              </a:pPr>
              <a:endParaRPr lang="en-US" sz="1600" dirty="0">
                <a:solidFill>
                  <a:srgbClr val="000000"/>
                </a:solidFill>
                <a:latin typeface="Times New Roman" pitchFamily="18" charset="0"/>
                <a:cs typeface="Times New Roman" pitchFamily="18" charset="0"/>
              </a:endParaRPr>
            </a:p>
            <a:p>
              <a:pPr marL="342900" indent="-342900" fontAlgn="auto">
                <a:spcBef>
                  <a:spcPts val="0"/>
                </a:spcBef>
                <a:spcAft>
                  <a:spcPts val="0"/>
                </a:spcAft>
                <a:buFont typeface="+mj-lt"/>
                <a:buAutoNum type="arabicPeriod"/>
                <a:defRPr/>
              </a:pPr>
              <a:endParaRPr lang="en-US" sz="1600" dirty="0">
                <a:solidFill>
                  <a:srgbClr val="000000"/>
                </a:solidFill>
                <a:latin typeface="Times New Roman" pitchFamily="18" charset="0"/>
                <a:cs typeface="Times New Roman" pitchFamily="18" charset="0"/>
              </a:endParaRPr>
            </a:p>
            <a:p>
              <a:pPr marL="342900" indent="-342900" fontAlgn="auto">
                <a:spcBef>
                  <a:spcPts val="0"/>
                </a:spcBef>
                <a:spcAft>
                  <a:spcPts val="0"/>
                </a:spcAft>
                <a:buFont typeface="+mj-lt"/>
                <a:buAutoNum type="arabicPeriod"/>
                <a:defRPr/>
              </a:pPr>
              <a:endParaRPr lang="en-US" sz="1600" dirty="0">
                <a:solidFill>
                  <a:srgbClr val="000000"/>
                </a:solidFill>
                <a:latin typeface="Times New Roman" pitchFamily="18" charset="0"/>
                <a:cs typeface="Times New Roman" pitchFamily="18" charset="0"/>
              </a:endParaRPr>
            </a:p>
            <a:p>
              <a:pPr marL="342900" indent="-342900" fontAlgn="auto">
                <a:spcBef>
                  <a:spcPts val="0"/>
                </a:spcBef>
                <a:spcAft>
                  <a:spcPts val="0"/>
                </a:spcAft>
                <a:buFont typeface="+mj-lt"/>
                <a:buAutoNum type="arabicPeriod"/>
                <a:defRPr/>
              </a:pPr>
              <a:endParaRPr lang="en-US" sz="1600" dirty="0">
                <a:solidFill>
                  <a:srgbClr val="000000"/>
                </a:solidFill>
                <a:latin typeface="Times New Roman" pitchFamily="18" charset="0"/>
                <a:cs typeface="Times New Roman" pitchFamily="18" charset="0"/>
              </a:endParaRPr>
            </a:p>
            <a:p>
              <a:pPr marL="342900" indent="-342900" fontAlgn="auto">
                <a:spcBef>
                  <a:spcPts val="0"/>
                </a:spcBef>
                <a:spcAft>
                  <a:spcPts val="0"/>
                </a:spcAft>
                <a:buFont typeface="+mj-lt"/>
                <a:buAutoNum type="arabicPeriod"/>
                <a:defRPr/>
              </a:pPr>
              <a:endParaRPr lang="en-US" sz="1600" dirty="0">
                <a:solidFill>
                  <a:srgbClr val="000000"/>
                </a:solidFill>
                <a:latin typeface="Times New Roman" pitchFamily="18" charset="0"/>
                <a:cs typeface="Times New Roman" pitchFamily="18" charset="0"/>
              </a:endParaRPr>
            </a:p>
            <a:p>
              <a:pPr marL="342900" indent="-342900" fontAlgn="auto">
                <a:spcBef>
                  <a:spcPts val="0"/>
                </a:spcBef>
                <a:spcAft>
                  <a:spcPts val="0"/>
                </a:spcAft>
                <a:buFont typeface="+mj-lt"/>
                <a:buAutoNum type="arabicPeriod"/>
                <a:defRPr/>
              </a:pPr>
              <a:endParaRPr lang="en-US" sz="1600" dirty="0">
                <a:solidFill>
                  <a:srgbClr val="000000"/>
                </a:solidFill>
                <a:latin typeface="Times New Roman" pitchFamily="18" charset="0"/>
                <a:cs typeface="Times New Roman" pitchFamily="18" charset="0"/>
              </a:endParaRPr>
            </a:p>
            <a:p>
              <a:pPr marL="342900" indent="-342900" fontAlgn="auto">
                <a:spcBef>
                  <a:spcPts val="0"/>
                </a:spcBef>
                <a:spcAft>
                  <a:spcPts val="0"/>
                </a:spcAft>
                <a:buFont typeface="+mj-lt"/>
                <a:buAutoNum type="arabicPeriod"/>
                <a:defRPr/>
              </a:pPr>
              <a:endParaRPr lang="en-US" sz="1600" dirty="0">
                <a:solidFill>
                  <a:srgbClr val="000000"/>
                </a:solidFill>
                <a:latin typeface="Times New Roman" pitchFamily="18" charset="0"/>
                <a:cs typeface="Times New Roman" pitchFamily="18" charset="0"/>
              </a:endParaRPr>
            </a:p>
            <a:p>
              <a:pPr marL="342900" indent="-342900" fontAlgn="auto">
                <a:spcBef>
                  <a:spcPts val="0"/>
                </a:spcBef>
                <a:spcAft>
                  <a:spcPts val="0"/>
                </a:spcAft>
                <a:buFont typeface="+mj-lt"/>
                <a:buAutoNum type="arabicPeriod"/>
                <a:defRPr/>
              </a:pPr>
              <a:endParaRPr lang="en-US" sz="1600" dirty="0">
                <a:solidFill>
                  <a:srgbClr val="000000"/>
                </a:solidFill>
                <a:latin typeface="Times New Roman" pitchFamily="18" charset="0"/>
                <a:cs typeface="Times New Roman" pitchFamily="18" charset="0"/>
              </a:endParaRPr>
            </a:p>
            <a:p>
              <a:pPr marL="342900" indent="-342900" fontAlgn="auto">
                <a:spcBef>
                  <a:spcPts val="0"/>
                </a:spcBef>
                <a:spcAft>
                  <a:spcPts val="0"/>
                </a:spcAft>
                <a:buFont typeface="+mj-lt"/>
                <a:buAutoNum type="arabicPeriod"/>
                <a:defRPr/>
              </a:pPr>
              <a:endParaRPr lang="en-US" sz="1600" dirty="0">
                <a:solidFill>
                  <a:srgbClr val="000000"/>
                </a:solidFill>
                <a:latin typeface="Times New Roman" pitchFamily="18" charset="0"/>
                <a:cs typeface="Times New Roman" pitchFamily="18" charset="0"/>
              </a:endParaRPr>
            </a:p>
            <a:p>
              <a:pPr marL="342900" indent="-342900" fontAlgn="auto">
                <a:spcBef>
                  <a:spcPts val="0"/>
                </a:spcBef>
                <a:spcAft>
                  <a:spcPts val="0"/>
                </a:spcAft>
                <a:buFont typeface="+mj-lt"/>
                <a:buAutoNum type="arabicPeriod"/>
                <a:defRPr/>
              </a:pPr>
              <a:endParaRPr lang="en-US" sz="1600" dirty="0">
                <a:solidFill>
                  <a:srgbClr val="000000"/>
                </a:solidFill>
                <a:latin typeface="Times New Roman" pitchFamily="18" charset="0"/>
                <a:cs typeface="Times New Roman" pitchFamily="18" charset="0"/>
              </a:endParaRPr>
            </a:p>
            <a:p>
              <a:pPr marL="342900" indent="-342900" fontAlgn="auto">
                <a:spcBef>
                  <a:spcPts val="0"/>
                </a:spcBef>
                <a:spcAft>
                  <a:spcPts val="0"/>
                </a:spcAft>
                <a:buFont typeface="+mj-lt"/>
                <a:buAutoNum type="arabicPeriod"/>
                <a:defRPr/>
              </a:pPr>
              <a:r>
                <a:rPr lang="en-US" sz="1600" dirty="0">
                  <a:solidFill>
                    <a:srgbClr val="000000"/>
                  </a:solidFill>
                  <a:latin typeface="Times New Roman" pitchFamily="18" charset="0"/>
                  <a:cs typeface="Times New Roman" pitchFamily="18" charset="0"/>
                </a:rPr>
                <a:t>Most stringent requirement: Non-linearity of 0.01%</a:t>
              </a:r>
            </a:p>
            <a:p>
              <a:pPr marL="342900" indent="-342900" fontAlgn="auto">
                <a:spcBef>
                  <a:spcPts val="0"/>
                </a:spcBef>
                <a:spcAft>
                  <a:spcPts val="0"/>
                </a:spcAft>
                <a:buFont typeface="+mj-lt"/>
                <a:buAutoNum type="arabicPeriod"/>
                <a:defRPr/>
              </a:pPr>
              <a:endParaRPr lang="en-US" sz="1600" dirty="0">
                <a:solidFill>
                  <a:srgbClr val="000000"/>
                </a:solidFill>
                <a:latin typeface="Times New Roman" pitchFamily="18" charset="0"/>
                <a:cs typeface="Times New Roman" pitchFamily="18" charset="0"/>
              </a:endParaRPr>
            </a:p>
            <a:p>
              <a:pPr marL="342900" indent="-342900" fontAlgn="auto">
                <a:spcBef>
                  <a:spcPts val="0"/>
                </a:spcBef>
                <a:spcAft>
                  <a:spcPts val="0"/>
                </a:spcAft>
                <a:buFont typeface="+mj-lt"/>
                <a:buAutoNum type="arabicPeriod"/>
                <a:defRPr/>
              </a:pPr>
              <a:r>
                <a:rPr lang="en-US" sz="1600" dirty="0">
                  <a:solidFill>
                    <a:srgbClr val="000000"/>
                  </a:solidFill>
                  <a:latin typeface="Times New Roman" pitchFamily="18" charset="0"/>
                  <a:cs typeface="Times New Roman" pitchFamily="18" charset="0"/>
                </a:rPr>
                <a:t>Background</a:t>
              </a:r>
            </a:p>
          </p:txBody>
        </p:sp>
        <p:sp>
          <p:nvSpPr>
            <p:cNvPr id="155" name="Rectangle 13"/>
            <p:cNvSpPr>
              <a:spLocks noChangeArrowheads="1"/>
            </p:cNvSpPr>
            <p:nvPr/>
          </p:nvSpPr>
          <p:spPr bwMode="auto">
            <a:xfrm>
              <a:off x="6336121" y="4267881"/>
              <a:ext cx="2169975"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en-US" sz="1400" dirty="0">
                  <a:solidFill>
                    <a:srgbClr val="000000"/>
                  </a:solidFill>
                  <a:latin typeface="Times New Roman" pitchFamily="18" charset="0"/>
                  <a:cs typeface="Arial" charset="0"/>
                </a:rPr>
                <a:t>2% of events in tail</a:t>
              </a:r>
            </a:p>
            <a:p>
              <a:r>
                <a:rPr lang="en-US" sz="1400" dirty="0">
                  <a:solidFill>
                    <a:srgbClr val="000000"/>
                  </a:solidFill>
                  <a:latin typeface="Times New Roman" pitchFamily="18" charset="0"/>
                  <a:cs typeface="Arial" charset="0"/>
                </a:rPr>
                <a:t>(</a:t>
              </a:r>
              <a:r>
                <a:rPr lang="en-US" sz="1400" dirty="0" err="1">
                  <a:solidFill>
                    <a:srgbClr val="000000"/>
                  </a:solidFill>
                  <a:latin typeface="Times New Roman" pitchFamily="18" charset="0"/>
                  <a:cs typeface="Arial" charset="0"/>
                </a:rPr>
                <a:t>deadlayer</a:t>
              </a:r>
              <a:r>
                <a:rPr lang="en-US" sz="1400" dirty="0">
                  <a:solidFill>
                    <a:srgbClr val="000000"/>
                  </a:solidFill>
                  <a:latin typeface="Times New Roman" pitchFamily="18" charset="0"/>
                  <a:cs typeface="Arial" charset="0"/>
                </a:rPr>
                <a:t>, bremsstrahlung)</a:t>
              </a:r>
              <a:endParaRPr lang="en-US" dirty="0">
                <a:cs typeface="Arial" charset="0"/>
              </a:endParaRPr>
            </a:p>
          </p:txBody>
        </p:sp>
        <p:grpSp>
          <p:nvGrpSpPr>
            <p:cNvPr id="156" name="Group 213"/>
            <p:cNvGrpSpPr>
              <a:grpSpLocks noChangeAspect="1"/>
            </p:cNvGrpSpPr>
            <p:nvPr/>
          </p:nvGrpSpPr>
          <p:grpSpPr bwMode="auto">
            <a:xfrm>
              <a:off x="4663059" y="2507014"/>
              <a:ext cx="4306888" cy="2771775"/>
              <a:chOff x="311" y="2106"/>
              <a:chExt cx="2524" cy="1625"/>
            </a:xfrm>
          </p:grpSpPr>
          <p:sp>
            <p:nvSpPr>
              <p:cNvPr id="157" name="AutoShape 212"/>
              <p:cNvSpPr>
                <a:spLocks noChangeAspect="1" noChangeArrowheads="1" noTextEdit="1"/>
              </p:cNvSpPr>
              <p:nvPr/>
            </p:nvSpPr>
            <p:spPr bwMode="auto">
              <a:xfrm>
                <a:off x="336" y="2112"/>
                <a:ext cx="2499" cy="1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158" name="Group 414"/>
              <p:cNvGrpSpPr>
                <a:grpSpLocks/>
              </p:cNvGrpSpPr>
              <p:nvPr/>
            </p:nvGrpSpPr>
            <p:grpSpPr bwMode="auto">
              <a:xfrm>
                <a:off x="311" y="2106"/>
                <a:ext cx="2523" cy="1312"/>
                <a:chOff x="311" y="2106"/>
                <a:chExt cx="2523" cy="1312"/>
              </a:xfrm>
            </p:grpSpPr>
            <p:sp>
              <p:nvSpPr>
                <p:cNvPr id="169" name="Rectangle 214"/>
                <p:cNvSpPr>
                  <a:spLocks noChangeArrowheads="1"/>
                </p:cNvSpPr>
                <p:nvPr/>
              </p:nvSpPr>
              <p:spPr bwMode="auto">
                <a:xfrm rot="-5400000">
                  <a:off x="322" y="2822"/>
                  <a:ext cx="126"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latin typeface="Times New Roman" pitchFamily="18" charset="0"/>
                      <a:cs typeface="Arial" charset="0"/>
                    </a:rPr>
                    <a:t>Y</a:t>
                  </a:r>
                  <a:endParaRPr lang="en-US">
                    <a:cs typeface="Arial" charset="0"/>
                  </a:endParaRPr>
                </a:p>
              </p:txBody>
            </p:sp>
            <p:sp>
              <p:nvSpPr>
                <p:cNvPr id="170" name="Rectangle 215"/>
                <p:cNvSpPr>
                  <a:spLocks noChangeArrowheads="1"/>
                </p:cNvSpPr>
                <p:nvPr/>
              </p:nvSpPr>
              <p:spPr bwMode="auto">
                <a:xfrm rot="-5400000">
                  <a:off x="347" y="2772"/>
                  <a:ext cx="76"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latin typeface="Times New Roman" pitchFamily="18" charset="0"/>
                      <a:cs typeface="Arial" charset="0"/>
                    </a:rPr>
                    <a:t>i</a:t>
                  </a:r>
                  <a:endParaRPr lang="en-US">
                    <a:cs typeface="Arial" charset="0"/>
                  </a:endParaRPr>
                </a:p>
              </p:txBody>
            </p:sp>
            <p:sp>
              <p:nvSpPr>
                <p:cNvPr id="171" name="Rectangle 216"/>
                <p:cNvSpPr>
                  <a:spLocks noChangeArrowheads="1"/>
                </p:cNvSpPr>
                <p:nvPr/>
              </p:nvSpPr>
              <p:spPr bwMode="auto">
                <a:xfrm rot="-5400000">
                  <a:off x="338" y="2732"/>
                  <a:ext cx="94"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latin typeface="Times New Roman" pitchFamily="18" charset="0"/>
                      <a:cs typeface="Arial" charset="0"/>
                    </a:rPr>
                    <a:t>e</a:t>
                  </a:r>
                  <a:endParaRPr lang="en-US">
                    <a:cs typeface="Arial" charset="0"/>
                  </a:endParaRPr>
                </a:p>
              </p:txBody>
            </p:sp>
            <p:sp>
              <p:nvSpPr>
                <p:cNvPr id="172" name="Rectangle 217"/>
                <p:cNvSpPr>
                  <a:spLocks noChangeArrowheads="1"/>
                </p:cNvSpPr>
                <p:nvPr/>
              </p:nvSpPr>
              <p:spPr bwMode="auto">
                <a:xfrm rot="-5400000">
                  <a:off x="347" y="2691"/>
                  <a:ext cx="76"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latin typeface="Times New Roman" pitchFamily="18" charset="0"/>
                      <a:cs typeface="Arial" charset="0"/>
                    </a:rPr>
                    <a:t>l</a:t>
                  </a:r>
                  <a:endParaRPr lang="en-US">
                    <a:cs typeface="Arial" charset="0"/>
                  </a:endParaRPr>
                </a:p>
              </p:txBody>
            </p:sp>
            <p:sp>
              <p:nvSpPr>
                <p:cNvPr id="173" name="Rectangle 218"/>
                <p:cNvSpPr>
                  <a:spLocks noChangeArrowheads="1"/>
                </p:cNvSpPr>
                <p:nvPr/>
              </p:nvSpPr>
              <p:spPr bwMode="auto">
                <a:xfrm rot="-5400000">
                  <a:off x="334" y="2647"/>
                  <a:ext cx="101"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latin typeface="Times New Roman" pitchFamily="18" charset="0"/>
                      <a:cs typeface="Arial" charset="0"/>
                    </a:rPr>
                    <a:t>d</a:t>
                  </a:r>
                  <a:endParaRPr lang="en-US">
                    <a:cs typeface="Arial" charset="0"/>
                  </a:endParaRPr>
                </a:p>
              </p:txBody>
            </p:sp>
            <p:sp>
              <p:nvSpPr>
                <p:cNvPr id="174" name="Rectangle 219"/>
                <p:cNvSpPr>
                  <a:spLocks noChangeArrowheads="1"/>
                </p:cNvSpPr>
                <p:nvPr/>
              </p:nvSpPr>
              <p:spPr bwMode="auto">
                <a:xfrm>
                  <a:off x="537" y="3291"/>
                  <a:ext cx="86"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latin typeface="Times New Roman" pitchFamily="18" charset="0"/>
                      <a:cs typeface="Arial" charset="0"/>
                    </a:rPr>
                    <a:t>1</a:t>
                  </a:r>
                  <a:endParaRPr lang="en-US">
                    <a:cs typeface="Arial" charset="0"/>
                  </a:endParaRPr>
                </a:p>
              </p:txBody>
            </p:sp>
            <p:sp>
              <p:nvSpPr>
                <p:cNvPr id="175" name="Rectangle 220"/>
                <p:cNvSpPr>
                  <a:spLocks noChangeArrowheads="1"/>
                </p:cNvSpPr>
                <p:nvPr/>
              </p:nvSpPr>
              <p:spPr bwMode="auto">
                <a:xfrm>
                  <a:off x="459" y="3060"/>
                  <a:ext cx="134"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latin typeface="Times New Roman" pitchFamily="18" charset="0"/>
                      <a:cs typeface="Arial" charset="0"/>
                    </a:rPr>
                    <a:t>10</a:t>
                  </a:r>
                  <a:endParaRPr lang="en-US">
                    <a:cs typeface="Arial" charset="0"/>
                  </a:endParaRPr>
                </a:p>
              </p:txBody>
            </p:sp>
            <p:sp>
              <p:nvSpPr>
                <p:cNvPr id="176" name="Rectangle 221"/>
                <p:cNvSpPr>
                  <a:spLocks noChangeArrowheads="1"/>
                </p:cNvSpPr>
                <p:nvPr/>
              </p:nvSpPr>
              <p:spPr bwMode="auto">
                <a:xfrm>
                  <a:off x="555" y="3054"/>
                  <a:ext cx="43"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a:solidFill>
                        <a:srgbClr val="000000"/>
                      </a:solidFill>
                      <a:latin typeface="Times New Roman" pitchFamily="18" charset="0"/>
                      <a:cs typeface="Arial" charset="0"/>
                    </a:rPr>
                    <a:t>1</a:t>
                  </a:r>
                  <a:endParaRPr lang="en-US">
                    <a:cs typeface="Arial" charset="0"/>
                  </a:endParaRPr>
                </a:p>
              </p:txBody>
            </p:sp>
            <p:sp>
              <p:nvSpPr>
                <p:cNvPr id="177" name="Rectangle 222"/>
                <p:cNvSpPr>
                  <a:spLocks noChangeArrowheads="1"/>
                </p:cNvSpPr>
                <p:nvPr/>
              </p:nvSpPr>
              <p:spPr bwMode="auto">
                <a:xfrm>
                  <a:off x="455" y="2824"/>
                  <a:ext cx="134"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latin typeface="Times New Roman" pitchFamily="18" charset="0"/>
                      <a:cs typeface="Arial" charset="0"/>
                    </a:rPr>
                    <a:t>10</a:t>
                  </a:r>
                  <a:endParaRPr lang="en-US">
                    <a:cs typeface="Arial" charset="0"/>
                  </a:endParaRPr>
                </a:p>
              </p:txBody>
            </p:sp>
            <p:sp>
              <p:nvSpPr>
                <p:cNvPr id="178" name="Rectangle 223"/>
                <p:cNvSpPr>
                  <a:spLocks noChangeArrowheads="1"/>
                </p:cNvSpPr>
                <p:nvPr/>
              </p:nvSpPr>
              <p:spPr bwMode="auto">
                <a:xfrm>
                  <a:off x="551" y="2818"/>
                  <a:ext cx="43"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a:solidFill>
                        <a:srgbClr val="000000"/>
                      </a:solidFill>
                      <a:latin typeface="Times New Roman" pitchFamily="18" charset="0"/>
                      <a:cs typeface="Arial" charset="0"/>
                    </a:rPr>
                    <a:t>2</a:t>
                  </a:r>
                  <a:endParaRPr lang="en-US">
                    <a:cs typeface="Arial" charset="0"/>
                  </a:endParaRPr>
                </a:p>
              </p:txBody>
            </p:sp>
            <p:sp>
              <p:nvSpPr>
                <p:cNvPr id="179" name="Rectangle 224"/>
                <p:cNvSpPr>
                  <a:spLocks noChangeArrowheads="1"/>
                </p:cNvSpPr>
                <p:nvPr/>
              </p:nvSpPr>
              <p:spPr bwMode="auto">
                <a:xfrm>
                  <a:off x="457" y="2586"/>
                  <a:ext cx="134"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latin typeface="Times New Roman" pitchFamily="18" charset="0"/>
                      <a:cs typeface="Arial" charset="0"/>
                    </a:rPr>
                    <a:t>10</a:t>
                  </a:r>
                  <a:endParaRPr lang="en-US">
                    <a:cs typeface="Arial" charset="0"/>
                  </a:endParaRPr>
                </a:p>
              </p:txBody>
            </p:sp>
            <p:sp>
              <p:nvSpPr>
                <p:cNvPr id="180" name="Rectangle 225"/>
                <p:cNvSpPr>
                  <a:spLocks noChangeArrowheads="1"/>
                </p:cNvSpPr>
                <p:nvPr/>
              </p:nvSpPr>
              <p:spPr bwMode="auto">
                <a:xfrm>
                  <a:off x="553" y="2580"/>
                  <a:ext cx="43"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a:solidFill>
                        <a:srgbClr val="000000"/>
                      </a:solidFill>
                      <a:latin typeface="Times New Roman" pitchFamily="18" charset="0"/>
                      <a:cs typeface="Arial" charset="0"/>
                    </a:rPr>
                    <a:t>3</a:t>
                  </a:r>
                  <a:endParaRPr lang="en-US">
                    <a:cs typeface="Arial" charset="0"/>
                  </a:endParaRPr>
                </a:p>
              </p:txBody>
            </p:sp>
            <p:sp>
              <p:nvSpPr>
                <p:cNvPr id="181" name="Rectangle 226"/>
                <p:cNvSpPr>
                  <a:spLocks noChangeArrowheads="1"/>
                </p:cNvSpPr>
                <p:nvPr/>
              </p:nvSpPr>
              <p:spPr bwMode="auto">
                <a:xfrm>
                  <a:off x="455" y="2350"/>
                  <a:ext cx="134"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latin typeface="Times New Roman" pitchFamily="18" charset="0"/>
                      <a:cs typeface="Arial" charset="0"/>
                    </a:rPr>
                    <a:t>10</a:t>
                  </a:r>
                  <a:endParaRPr lang="en-US">
                    <a:cs typeface="Arial" charset="0"/>
                  </a:endParaRPr>
                </a:p>
              </p:txBody>
            </p:sp>
            <p:sp>
              <p:nvSpPr>
                <p:cNvPr id="182" name="Rectangle 227"/>
                <p:cNvSpPr>
                  <a:spLocks noChangeArrowheads="1"/>
                </p:cNvSpPr>
                <p:nvPr/>
              </p:nvSpPr>
              <p:spPr bwMode="auto">
                <a:xfrm>
                  <a:off x="551" y="2344"/>
                  <a:ext cx="43"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a:solidFill>
                        <a:srgbClr val="000000"/>
                      </a:solidFill>
                      <a:latin typeface="Times New Roman" pitchFamily="18" charset="0"/>
                      <a:cs typeface="Arial" charset="0"/>
                    </a:rPr>
                    <a:t>4</a:t>
                  </a:r>
                  <a:endParaRPr lang="en-US">
                    <a:cs typeface="Arial" charset="0"/>
                  </a:endParaRPr>
                </a:p>
              </p:txBody>
            </p:sp>
            <p:sp>
              <p:nvSpPr>
                <p:cNvPr id="183" name="Rectangle 228"/>
                <p:cNvSpPr>
                  <a:spLocks noChangeArrowheads="1"/>
                </p:cNvSpPr>
                <p:nvPr/>
              </p:nvSpPr>
              <p:spPr bwMode="auto">
                <a:xfrm>
                  <a:off x="456" y="2112"/>
                  <a:ext cx="134"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latin typeface="Times New Roman" pitchFamily="18" charset="0"/>
                      <a:cs typeface="Arial" charset="0"/>
                    </a:rPr>
                    <a:t>10</a:t>
                  </a:r>
                  <a:endParaRPr lang="en-US">
                    <a:cs typeface="Arial" charset="0"/>
                  </a:endParaRPr>
                </a:p>
              </p:txBody>
            </p:sp>
            <p:sp>
              <p:nvSpPr>
                <p:cNvPr id="184" name="Rectangle 229"/>
                <p:cNvSpPr>
                  <a:spLocks noChangeArrowheads="1"/>
                </p:cNvSpPr>
                <p:nvPr/>
              </p:nvSpPr>
              <p:spPr bwMode="auto">
                <a:xfrm>
                  <a:off x="552" y="2106"/>
                  <a:ext cx="43"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a:solidFill>
                        <a:srgbClr val="000000"/>
                      </a:solidFill>
                      <a:latin typeface="Times New Roman" pitchFamily="18" charset="0"/>
                      <a:cs typeface="Arial" charset="0"/>
                    </a:rPr>
                    <a:t>5</a:t>
                  </a:r>
                  <a:endParaRPr lang="en-US">
                    <a:cs typeface="Arial" charset="0"/>
                  </a:endParaRPr>
                </a:p>
              </p:txBody>
            </p:sp>
            <p:sp>
              <p:nvSpPr>
                <p:cNvPr id="185" name="Rectangle 230"/>
                <p:cNvSpPr>
                  <a:spLocks noChangeArrowheads="1"/>
                </p:cNvSpPr>
                <p:nvPr/>
              </p:nvSpPr>
              <p:spPr bwMode="auto">
                <a:xfrm>
                  <a:off x="612" y="2114"/>
                  <a:ext cx="2221" cy="13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latin typeface="Calibri" pitchFamily="34" charset="0"/>
                  </a:endParaRPr>
                </a:p>
              </p:txBody>
            </p:sp>
            <p:sp>
              <p:nvSpPr>
                <p:cNvPr id="186" name="Rectangle 231"/>
                <p:cNvSpPr>
                  <a:spLocks noChangeArrowheads="1"/>
                </p:cNvSpPr>
                <p:nvPr/>
              </p:nvSpPr>
              <p:spPr bwMode="auto">
                <a:xfrm>
                  <a:off x="612" y="2114"/>
                  <a:ext cx="2221" cy="13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latin typeface="Calibri" pitchFamily="34" charset="0"/>
                  </a:endParaRPr>
                </a:p>
              </p:txBody>
            </p:sp>
            <p:sp>
              <p:nvSpPr>
                <p:cNvPr id="187" name="Rectangle 232"/>
                <p:cNvSpPr>
                  <a:spLocks noChangeArrowheads="1"/>
                </p:cNvSpPr>
                <p:nvPr/>
              </p:nvSpPr>
              <p:spPr bwMode="auto">
                <a:xfrm>
                  <a:off x="612" y="2114"/>
                  <a:ext cx="2221" cy="13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latin typeface="Calibri" pitchFamily="34" charset="0"/>
                  </a:endParaRPr>
                </a:p>
              </p:txBody>
            </p:sp>
            <p:sp>
              <p:nvSpPr>
                <p:cNvPr id="188" name="Rectangle 233"/>
                <p:cNvSpPr>
                  <a:spLocks noChangeArrowheads="1"/>
                </p:cNvSpPr>
                <p:nvPr/>
              </p:nvSpPr>
              <p:spPr bwMode="auto">
                <a:xfrm>
                  <a:off x="612" y="2114"/>
                  <a:ext cx="2221" cy="13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latin typeface="Calibri" pitchFamily="34" charset="0"/>
                  </a:endParaRPr>
                </a:p>
              </p:txBody>
            </p:sp>
            <p:sp>
              <p:nvSpPr>
                <p:cNvPr id="189" name="Freeform 234"/>
                <p:cNvSpPr>
                  <a:spLocks noEditPoints="1"/>
                </p:cNvSpPr>
                <p:nvPr/>
              </p:nvSpPr>
              <p:spPr bwMode="auto">
                <a:xfrm>
                  <a:off x="612" y="2176"/>
                  <a:ext cx="2221" cy="1242"/>
                </a:xfrm>
                <a:custGeom>
                  <a:avLst/>
                  <a:gdLst>
                    <a:gd name="T0" fmla="*/ 377 w 15547"/>
                    <a:gd name="T1" fmla="*/ 8168 h 8690"/>
                    <a:gd name="T2" fmla="*/ 703 w 15547"/>
                    <a:gd name="T3" fmla="*/ 8639 h 8690"/>
                    <a:gd name="T4" fmla="*/ 728 w 15547"/>
                    <a:gd name="T5" fmla="*/ 8168 h 8690"/>
                    <a:gd name="T6" fmla="*/ 703 w 15547"/>
                    <a:gd name="T7" fmla="*/ 8194 h 8690"/>
                    <a:gd name="T8" fmla="*/ 1791 w 15547"/>
                    <a:gd name="T9" fmla="*/ 8168 h 8690"/>
                    <a:gd name="T10" fmla="*/ 2143 w 15547"/>
                    <a:gd name="T11" fmla="*/ 8665 h 8690"/>
                    <a:gd name="T12" fmla="*/ 2091 w 15547"/>
                    <a:gd name="T13" fmla="*/ 7139 h 8690"/>
                    <a:gd name="T14" fmla="*/ 2469 w 15547"/>
                    <a:gd name="T15" fmla="*/ 7190 h 8690"/>
                    <a:gd name="T16" fmla="*/ 2469 w 15547"/>
                    <a:gd name="T17" fmla="*/ 7011 h 8690"/>
                    <a:gd name="T18" fmla="*/ 3531 w 15547"/>
                    <a:gd name="T19" fmla="*/ 6985 h 8690"/>
                    <a:gd name="T20" fmla="*/ 3531 w 15547"/>
                    <a:gd name="T21" fmla="*/ 7645 h 8690"/>
                    <a:gd name="T22" fmla="*/ 3857 w 15547"/>
                    <a:gd name="T23" fmla="*/ 7379 h 8690"/>
                    <a:gd name="T24" fmla="*/ 4242 w 15547"/>
                    <a:gd name="T25" fmla="*/ 7404 h 8690"/>
                    <a:gd name="T26" fmla="*/ 4217 w 15547"/>
                    <a:gd name="T27" fmla="*/ 7379 h 8690"/>
                    <a:gd name="T28" fmla="*/ 4242 w 15547"/>
                    <a:gd name="T29" fmla="*/ 8142 h 8690"/>
                    <a:gd name="T30" fmla="*/ 4568 w 15547"/>
                    <a:gd name="T31" fmla="*/ 6873 h 8690"/>
                    <a:gd name="T32" fmla="*/ 5322 w 15547"/>
                    <a:gd name="T33" fmla="*/ 6848 h 8690"/>
                    <a:gd name="T34" fmla="*/ 5271 w 15547"/>
                    <a:gd name="T35" fmla="*/ 7165 h 8690"/>
                    <a:gd name="T36" fmla="*/ 5648 w 15547"/>
                    <a:gd name="T37" fmla="*/ 7165 h 8690"/>
                    <a:gd name="T38" fmla="*/ 5622 w 15547"/>
                    <a:gd name="T39" fmla="*/ 6762 h 8690"/>
                    <a:gd name="T40" fmla="*/ 5983 w 15547"/>
                    <a:gd name="T41" fmla="*/ 6762 h 8690"/>
                    <a:gd name="T42" fmla="*/ 6360 w 15547"/>
                    <a:gd name="T43" fmla="*/ 6479 h 8690"/>
                    <a:gd name="T44" fmla="*/ 6385 w 15547"/>
                    <a:gd name="T45" fmla="*/ 6377 h 8690"/>
                    <a:gd name="T46" fmla="*/ 6360 w 15547"/>
                    <a:gd name="T47" fmla="*/ 6402 h 8690"/>
                    <a:gd name="T48" fmla="*/ 6684 w 15547"/>
                    <a:gd name="T49" fmla="*/ 6377 h 8690"/>
                    <a:gd name="T50" fmla="*/ 7088 w 15547"/>
                    <a:gd name="T51" fmla="*/ 6317 h 8690"/>
                    <a:gd name="T52" fmla="*/ 7037 w 15547"/>
                    <a:gd name="T53" fmla="*/ 5948 h 8690"/>
                    <a:gd name="T54" fmla="*/ 7448 w 15547"/>
                    <a:gd name="T55" fmla="*/ 5973 h 8690"/>
                    <a:gd name="T56" fmla="*/ 7422 w 15547"/>
                    <a:gd name="T57" fmla="*/ 6317 h 8690"/>
                    <a:gd name="T58" fmla="*/ 7800 w 15547"/>
                    <a:gd name="T59" fmla="*/ 6317 h 8690"/>
                    <a:gd name="T60" fmla="*/ 7773 w 15547"/>
                    <a:gd name="T61" fmla="*/ 5948 h 8690"/>
                    <a:gd name="T62" fmla="*/ 8099 w 15547"/>
                    <a:gd name="T63" fmla="*/ 5845 h 8690"/>
                    <a:gd name="T64" fmla="*/ 8476 w 15547"/>
                    <a:gd name="T65" fmla="*/ 5870 h 8690"/>
                    <a:gd name="T66" fmla="*/ 8502 w 15547"/>
                    <a:gd name="T67" fmla="*/ 5845 h 8690"/>
                    <a:gd name="T68" fmla="*/ 8476 w 15547"/>
                    <a:gd name="T69" fmla="*/ 5468 h 8690"/>
                    <a:gd name="T70" fmla="*/ 8836 w 15547"/>
                    <a:gd name="T71" fmla="*/ 5553 h 8690"/>
                    <a:gd name="T72" fmla="*/ 9213 w 15547"/>
                    <a:gd name="T73" fmla="*/ 5553 h 8690"/>
                    <a:gd name="T74" fmla="*/ 9188 w 15547"/>
                    <a:gd name="T75" fmla="*/ 5254 h 8690"/>
                    <a:gd name="T76" fmla="*/ 9539 w 15547"/>
                    <a:gd name="T77" fmla="*/ 5279 h 8690"/>
                    <a:gd name="T78" fmla="*/ 9513 w 15547"/>
                    <a:gd name="T79" fmla="*/ 5040 h 8690"/>
                    <a:gd name="T80" fmla="*/ 9865 w 15547"/>
                    <a:gd name="T81" fmla="*/ 5040 h 8690"/>
                    <a:gd name="T82" fmla="*/ 10242 w 15547"/>
                    <a:gd name="T83" fmla="*/ 4731 h 8690"/>
                    <a:gd name="T84" fmla="*/ 10267 w 15547"/>
                    <a:gd name="T85" fmla="*/ 4568 h 8690"/>
                    <a:gd name="T86" fmla="*/ 10242 w 15547"/>
                    <a:gd name="T87" fmla="*/ 4593 h 8690"/>
                    <a:gd name="T88" fmla="*/ 10576 w 15547"/>
                    <a:gd name="T89" fmla="*/ 4568 h 8690"/>
                    <a:gd name="T90" fmla="*/ 10979 w 15547"/>
                    <a:gd name="T91" fmla="*/ 4448 h 8690"/>
                    <a:gd name="T92" fmla="*/ 10928 w 15547"/>
                    <a:gd name="T93" fmla="*/ 4294 h 8690"/>
                    <a:gd name="T94" fmla="*/ 11305 w 15547"/>
                    <a:gd name="T95" fmla="*/ 4345 h 8690"/>
                    <a:gd name="T96" fmla="*/ 11305 w 15547"/>
                    <a:gd name="T97" fmla="*/ 3702 h 8690"/>
                    <a:gd name="T98" fmla="*/ 11682 w 15547"/>
                    <a:gd name="T99" fmla="*/ 3702 h 8690"/>
                    <a:gd name="T100" fmla="*/ 11656 w 15547"/>
                    <a:gd name="T101" fmla="*/ 3548 h 8690"/>
                    <a:gd name="T102" fmla="*/ 12042 w 15547"/>
                    <a:gd name="T103" fmla="*/ 3600 h 8690"/>
                    <a:gd name="T104" fmla="*/ 12368 w 15547"/>
                    <a:gd name="T105" fmla="*/ 3625 h 8690"/>
                    <a:gd name="T106" fmla="*/ 12393 w 15547"/>
                    <a:gd name="T107" fmla="*/ 3600 h 8690"/>
                    <a:gd name="T108" fmla="*/ 12368 w 15547"/>
                    <a:gd name="T109" fmla="*/ 3557 h 8690"/>
                    <a:gd name="T110" fmla="*/ 12693 w 15547"/>
                    <a:gd name="T111" fmla="*/ 3300 h 8690"/>
                    <a:gd name="T112" fmla="*/ 13096 w 15547"/>
                    <a:gd name="T113" fmla="*/ 3325 h 8690"/>
                    <a:gd name="T114" fmla="*/ 13071 w 15547"/>
                    <a:gd name="T115" fmla="*/ 0 h 8690"/>
                    <a:gd name="T116" fmla="*/ 13430 w 15547"/>
                    <a:gd name="T117" fmla="*/ 26 h 8690"/>
                    <a:gd name="T118" fmla="*/ 13430 w 15547"/>
                    <a:gd name="T119" fmla="*/ 8690 h 86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5547"/>
                    <a:gd name="T181" fmla="*/ 0 h 8690"/>
                    <a:gd name="T182" fmla="*/ 15547 w 15547"/>
                    <a:gd name="T183" fmla="*/ 8690 h 86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5547" h="8690">
                      <a:moveTo>
                        <a:pt x="0" y="8142"/>
                      </a:moveTo>
                      <a:lnTo>
                        <a:pt x="351" y="8142"/>
                      </a:lnTo>
                      <a:lnTo>
                        <a:pt x="351" y="8194"/>
                      </a:lnTo>
                      <a:lnTo>
                        <a:pt x="0" y="8194"/>
                      </a:lnTo>
                      <a:lnTo>
                        <a:pt x="0" y="8142"/>
                      </a:lnTo>
                      <a:close/>
                      <a:moveTo>
                        <a:pt x="351" y="8142"/>
                      </a:moveTo>
                      <a:lnTo>
                        <a:pt x="377" y="8142"/>
                      </a:lnTo>
                      <a:lnTo>
                        <a:pt x="377" y="8168"/>
                      </a:lnTo>
                      <a:lnTo>
                        <a:pt x="351" y="8168"/>
                      </a:lnTo>
                      <a:lnTo>
                        <a:pt x="351" y="8142"/>
                      </a:lnTo>
                      <a:close/>
                      <a:moveTo>
                        <a:pt x="377" y="8168"/>
                      </a:moveTo>
                      <a:lnTo>
                        <a:pt x="377" y="8665"/>
                      </a:lnTo>
                      <a:lnTo>
                        <a:pt x="326" y="8665"/>
                      </a:lnTo>
                      <a:lnTo>
                        <a:pt x="326" y="8168"/>
                      </a:lnTo>
                      <a:lnTo>
                        <a:pt x="377" y="8168"/>
                      </a:lnTo>
                      <a:close/>
                      <a:moveTo>
                        <a:pt x="351" y="8690"/>
                      </a:moveTo>
                      <a:lnTo>
                        <a:pt x="326" y="8690"/>
                      </a:lnTo>
                      <a:lnTo>
                        <a:pt x="326" y="8665"/>
                      </a:lnTo>
                      <a:lnTo>
                        <a:pt x="351" y="8665"/>
                      </a:lnTo>
                      <a:lnTo>
                        <a:pt x="351" y="8690"/>
                      </a:lnTo>
                      <a:close/>
                      <a:moveTo>
                        <a:pt x="351" y="8639"/>
                      </a:moveTo>
                      <a:lnTo>
                        <a:pt x="703" y="8639"/>
                      </a:lnTo>
                      <a:lnTo>
                        <a:pt x="703" y="8690"/>
                      </a:lnTo>
                      <a:lnTo>
                        <a:pt x="351" y="8690"/>
                      </a:lnTo>
                      <a:lnTo>
                        <a:pt x="351" y="8639"/>
                      </a:lnTo>
                      <a:close/>
                      <a:moveTo>
                        <a:pt x="728" y="8665"/>
                      </a:moveTo>
                      <a:lnTo>
                        <a:pt x="728" y="8690"/>
                      </a:lnTo>
                      <a:lnTo>
                        <a:pt x="703" y="8690"/>
                      </a:lnTo>
                      <a:lnTo>
                        <a:pt x="703" y="8665"/>
                      </a:lnTo>
                      <a:lnTo>
                        <a:pt x="728" y="8665"/>
                      </a:lnTo>
                      <a:close/>
                      <a:moveTo>
                        <a:pt x="677" y="8665"/>
                      </a:moveTo>
                      <a:lnTo>
                        <a:pt x="677" y="8168"/>
                      </a:lnTo>
                      <a:lnTo>
                        <a:pt x="728" y="8168"/>
                      </a:lnTo>
                      <a:lnTo>
                        <a:pt x="728" y="8665"/>
                      </a:lnTo>
                      <a:lnTo>
                        <a:pt x="677" y="8665"/>
                      </a:lnTo>
                      <a:close/>
                      <a:moveTo>
                        <a:pt x="677" y="8168"/>
                      </a:moveTo>
                      <a:lnTo>
                        <a:pt x="677" y="8142"/>
                      </a:lnTo>
                      <a:lnTo>
                        <a:pt x="703" y="8142"/>
                      </a:lnTo>
                      <a:lnTo>
                        <a:pt x="703" y="8168"/>
                      </a:lnTo>
                      <a:lnTo>
                        <a:pt x="677" y="8168"/>
                      </a:lnTo>
                      <a:close/>
                      <a:moveTo>
                        <a:pt x="703" y="8142"/>
                      </a:moveTo>
                      <a:lnTo>
                        <a:pt x="1766" y="8142"/>
                      </a:lnTo>
                      <a:lnTo>
                        <a:pt x="1766" y="8194"/>
                      </a:lnTo>
                      <a:lnTo>
                        <a:pt x="703" y="8194"/>
                      </a:lnTo>
                      <a:lnTo>
                        <a:pt x="703" y="8142"/>
                      </a:lnTo>
                      <a:close/>
                      <a:moveTo>
                        <a:pt x="1766" y="8142"/>
                      </a:moveTo>
                      <a:lnTo>
                        <a:pt x="1791" y="8142"/>
                      </a:lnTo>
                      <a:lnTo>
                        <a:pt x="1791" y="8168"/>
                      </a:lnTo>
                      <a:lnTo>
                        <a:pt x="1766" y="8168"/>
                      </a:lnTo>
                      <a:lnTo>
                        <a:pt x="1766" y="8142"/>
                      </a:lnTo>
                      <a:close/>
                      <a:moveTo>
                        <a:pt x="1791" y="8168"/>
                      </a:moveTo>
                      <a:lnTo>
                        <a:pt x="1791" y="8665"/>
                      </a:lnTo>
                      <a:lnTo>
                        <a:pt x="1739" y="8665"/>
                      </a:lnTo>
                      <a:lnTo>
                        <a:pt x="1739" y="8168"/>
                      </a:lnTo>
                      <a:lnTo>
                        <a:pt x="1791" y="8168"/>
                      </a:lnTo>
                      <a:close/>
                      <a:moveTo>
                        <a:pt x="1766" y="8690"/>
                      </a:moveTo>
                      <a:lnTo>
                        <a:pt x="1739" y="8690"/>
                      </a:lnTo>
                      <a:lnTo>
                        <a:pt x="1739" y="8665"/>
                      </a:lnTo>
                      <a:lnTo>
                        <a:pt x="1766" y="8665"/>
                      </a:lnTo>
                      <a:lnTo>
                        <a:pt x="1766" y="8690"/>
                      </a:lnTo>
                      <a:close/>
                      <a:moveTo>
                        <a:pt x="1766" y="8639"/>
                      </a:moveTo>
                      <a:lnTo>
                        <a:pt x="2117" y="8639"/>
                      </a:lnTo>
                      <a:lnTo>
                        <a:pt x="2117" y="8690"/>
                      </a:lnTo>
                      <a:lnTo>
                        <a:pt x="1766" y="8690"/>
                      </a:lnTo>
                      <a:lnTo>
                        <a:pt x="1766" y="8639"/>
                      </a:lnTo>
                      <a:close/>
                      <a:moveTo>
                        <a:pt x="2143" y="8665"/>
                      </a:moveTo>
                      <a:lnTo>
                        <a:pt x="2143" y="8690"/>
                      </a:lnTo>
                      <a:lnTo>
                        <a:pt x="2117" y="8690"/>
                      </a:lnTo>
                      <a:lnTo>
                        <a:pt x="2117" y="8665"/>
                      </a:lnTo>
                      <a:lnTo>
                        <a:pt x="2143" y="8665"/>
                      </a:lnTo>
                      <a:close/>
                      <a:moveTo>
                        <a:pt x="2091" y="8665"/>
                      </a:moveTo>
                      <a:lnTo>
                        <a:pt x="2091" y="7165"/>
                      </a:lnTo>
                      <a:lnTo>
                        <a:pt x="2143" y="7165"/>
                      </a:lnTo>
                      <a:lnTo>
                        <a:pt x="2143" y="8665"/>
                      </a:lnTo>
                      <a:lnTo>
                        <a:pt x="2091" y="8665"/>
                      </a:lnTo>
                      <a:close/>
                      <a:moveTo>
                        <a:pt x="2091" y="7165"/>
                      </a:moveTo>
                      <a:lnTo>
                        <a:pt x="2091" y="7139"/>
                      </a:lnTo>
                      <a:lnTo>
                        <a:pt x="2117" y="7139"/>
                      </a:lnTo>
                      <a:lnTo>
                        <a:pt x="2117" y="7165"/>
                      </a:lnTo>
                      <a:lnTo>
                        <a:pt x="2091" y="7165"/>
                      </a:lnTo>
                      <a:close/>
                      <a:moveTo>
                        <a:pt x="2117" y="7139"/>
                      </a:moveTo>
                      <a:lnTo>
                        <a:pt x="2469" y="7139"/>
                      </a:lnTo>
                      <a:lnTo>
                        <a:pt x="2469" y="7190"/>
                      </a:lnTo>
                      <a:lnTo>
                        <a:pt x="2117" y="7190"/>
                      </a:lnTo>
                      <a:lnTo>
                        <a:pt x="2117" y="7139"/>
                      </a:lnTo>
                      <a:close/>
                      <a:moveTo>
                        <a:pt x="2494" y="7165"/>
                      </a:moveTo>
                      <a:lnTo>
                        <a:pt x="2494" y="7190"/>
                      </a:lnTo>
                      <a:lnTo>
                        <a:pt x="2469" y="7190"/>
                      </a:lnTo>
                      <a:lnTo>
                        <a:pt x="2469" y="7165"/>
                      </a:lnTo>
                      <a:lnTo>
                        <a:pt x="2494" y="7165"/>
                      </a:lnTo>
                      <a:close/>
                      <a:moveTo>
                        <a:pt x="2442" y="7165"/>
                      </a:moveTo>
                      <a:lnTo>
                        <a:pt x="2442" y="7011"/>
                      </a:lnTo>
                      <a:lnTo>
                        <a:pt x="2494" y="7011"/>
                      </a:lnTo>
                      <a:lnTo>
                        <a:pt x="2494" y="7165"/>
                      </a:lnTo>
                      <a:lnTo>
                        <a:pt x="2442" y="7165"/>
                      </a:lnTo>
                      <a:close/>
                      <a:moveTo>
                        <a:pt x="2442" y="7011"/>
                      </a:moveTo>
                      <a:lnTo>
                        <a:pt x="2442" y="6985"/>
                      </a:lnTo>
                      <a:lnTo>
                        <a:pt x="2469" y="6985"/>
                      </a:lnTo>
                      <a:lnTo>
                        <a:pt x="2469" y="7011"/>
                      </a:lnTo>
                      <a:lnTo>
                        <a:pt x="2442" y="7011"/>
                      </a:lnTo>
                      <a:close/>
                      <a:moveTo>
                        <a:pt x="2469" y="6985"/>
                      </a:moveTo>
                      <a:lnTo>
                        <a:pt x="3531" y="6985"/>
                      </a:lnTo>
                      <a:lnTo>
                        <a:pt x="3531" y="7036"/>
                      </a:lnTo>
                      <a:lnTo>
                        <a:pt x="2469" y="7036"/>
                      </a:lnTo>
                      <a:lnTo>
                        <a:pt x="2469" y="6985"/>
                      </a:lnTo>
                      <a:close/>
                      <a:moveTo>
                        <a:pt x="3531" y="6985"/>
                      </a:moveTo>
                      <a:lnTo>
                        <a:pt x="3557" y="6985"/>
                      </a:lnTo>
                      <a:lnTo>
                        <a:pt x="3557" y="7011"/>
                      </a:lnTo>
                      <a:lnTo>
                        <a:pt x="3531" y="7011"/>
                      </a:lnTo>
                      <a:lnTo>
                        <a:pt x="3531" y="6985"/>
                      </a:lnTo>
                      <a:close/>
                      <a:moveTo>
                        <a:pt x="3557" y="7011"/>
                      </a:moveTo>
                      <a:lnTo>
                        <a:pt x="3557" y="7670"/>
                      </a:lnTo>
                      <a:lnTo>
                        <a:pt x="3505" y="7670"/>
                      </a:lnTo>
                      <a:lnTo>
                        <a:pt x="3505" y="7011"/>
                      </a:lnTo>
                      <a:lnTo>
                        <a:pt x="3557" y="7011"/>
                      </a:lnTo>
                      <a:close/>
                      <a:moveTo>
                        <a:pt x="3531" y="7696"/>
                      </a:moveTo>
                      <a:lnTo>
                        <a:pt x="3505" y="7696"/>
                      </a:lnTo>
                      <a:lnTo>
                        <a:pt x="3505" y="7670"/>
                      </a:lnTo>
                      <a:lnTo>
                        <a:pt x="3531" y="7670"/>
                      </a:lnTo>
                      <a:lnTo>
                        <a:pt x="3531" y="7696"/>
                      </a:lnTo>
                      <a:close/>
                      <a:moveTo>
                        <a:pt x="3531" y="7645"/>
                      </a:moveTo>
                      <a:lnTo>
                        <a:pt x="3882" y="7645"/>
                      </a:lnTo>
                      <a:lnTo>
                        <a:pt x="3882" y="7696"/>
                      </a:lnTo>
                      <a:lnTo>
                        <a:pt x="3531" y="7696"/>
                      </a:lnTo>
                      <a:lnTo>
                        <a:pt x="3531" y="7645"/>
                      </a:lnTo>
                      <a:close/>
                      <a:moveTo>
                        <a:pt x="3909" y="7670"/>
                      </a:moveTo>
                      <a:lnTo>
                        <a:pt x="3909" y="7696"/>
                      </a:lnTo>
                      <a:lnTo>
                        <a:pt x="3882" y="7696"/>
                      </a:lnTo>
                      <a:lnTo>
                        <a:pt x="3882" y="7670"/>
                      </a:lnTo>
                      <a:lnTo>
                        <a:pt x="3909" y="7670"/>
                      </a:lnTo>
                      <a:close/>
                      <a:moveTo>
                        <a:pt x="3857" y="7670"/>
                      </a:moveTo>
                      <a:lnTo>
                        <a:pt x="3857" y="7379"/>
                      </a:lnTo>
                      <a:lnTo>
                        <a:pt x="3909" y="7379"/>
                      </a:lnTo>
                      <a:lnTo>
                        <a:pt x="3909" y="7670"/>
                      </a:lnTo>
                      <a:lnTo>
                        <a:pt x="3857" y="7670"/>
                      </a:lnTo>
                      <a:close/>
                      <a:moveTo>
                        <a:pt x="3857" y="7379"/>
                      </a:moveTo>
                      <a:lnTo>
                        <a:pt x="3857" y="7353"/>
                      </a:lnTo>
                      <a:lnTo>
                        <a:pt x="3882" y="7353"/>
                      </a:lnTo>
                      <a:lnTo>
                        <a:pt x="3882" y="7379"/>
                      </a:lnTo>
                      <a:lnTo>
                        <a:pt x="3857" y="7379"/>
                      </a:lnTo>
                      <a:close/>
                      <a:moveTo>
                        <a:pt x="3882" y="7353"/>
                      </a:moveTo>
                      <a:lnTo>
                        <a:pt x="4242" y="7353"/>
                      </a:lnTo>
                      <a:lnTo>
                        <a:pt x="4242" y="7404"/>
                      </a:lnTo>
                      <a:lnTo>
                        <a:pt x="3882" y="7404"/>
                      </a:lnTo>
                      <a:lnTo>
                        <a:pt x="3882" y="7353"/>
                      </a:lnTo>
                      <a:close/>
                      <a:moveTo>
                        <a:pt x="4242" y="7353"/>
                      </a:moveTo>
                      <a:lnTo>
                        <a:pt x="4268" y="7353"/>
                      </a:lnTo>
                      <a:lnTo>
                        <a:pt x="4268" y="7379"/>
                      </a:lnTo>
                      <a:lnTo>
                        <a:pt x="4242" y="7379"/>
                      </a:lnTo>
                      <a:lnTo>
                        <a:pt x="4242" y="7353"/>
                      </a:lnTo>
                      <a:close/>
                      <a:moveTo>
                        <a:pt x="4268" y="7379"/>
                      </a:moveTo>
                      <a:lnTo>
                        <a:pt x="4268" y="8168"/>
                      </a:lnTo>
                      <a:lnTo>
                        <a:pt x="4217" y="8168"/>
                      </a:lnTo>
                      <a:lnTo>
                        <a:pt x="4217" y="7379"/>
                      </a:lnTo>
                      <a:lnTo>
                        <a:pt x="4268" y="7379"/>
                      </a:lnTo>
                      <a:close/>
                      <a:moveTo>
                        <a:pt x="4242" y="8194"/>
                      </a:moveTo>
                      <a:lnTo>
                        <a:pt x="4217" y="8194"/>
                      </a:lnTo>
                      <a:lnTo>
                        <a:pt x="4217" y="8168"/>
                      </a:lnTo>
                      <a:lnTo>
                        <a:pt x="4242" y="8168"/>
                      </a:lnTo>
                      <a:lnTo>
                        <a:pt x="4242" y="8194"/>
                      </a:lnTo>
                      <a:close/>
                      <a:moveTo>
                        <a:pt x="4242" y="8142"/>
                      </a:moveTo>
                      <a:lnTo>
                        <a:pt x="4594" y="8142"/>
                      </a:lnTo>
                      <a:lnTo>
                        <a:pt x="4594" y="8194"/>
                      </a:lnTo>
                      <a:lnTo>
                        <a:pt x="4242" y="8194"/>
                      </a:lnTo>
                      <a:lnTo>
                        <a:pt x="4242" y="8142"/>
                      </a:lnTo>
                      <a:close/>
                      <a:moveTo>
                        <a:pt x="4619" y="8168"/>
                      </a:moveTo>
                      <a:lnTo>
                        <a:pt x="4619" y="8194"/>
                      </a:lnTo>
                      <a:lnTo>
                        <a:pt x="4594" y="8194"/>
                      </a:lnTo>
                      <a:lnTo>
                        <a:pt x="4594" y="8168"/>
                      </a:lnTo>
                      <a:lnTo>
                        <a:pt x="4619" y="8168"/>
                      </a:lnTo>
                      <a:close/>
                      <a:moveTo>
                        <a:pt x="4568" y="8168"/>
                      </a:moveTo>
                      <a:lnTo>
                        <a:pt x="4568" y="6873"/>
                      </a:lnTo>
                      <a:lnTo>
                        <a:pt x="4619" y="6873"/>
                      </a:lnTo>
                      <a:lnTo>
                        <a:pt x="4619" y="8168"/>
                      </a:lnTo>
                      <a:lnTo>
                        <a:pt x="4568" y="8168"/>
                      </a:lnTo>
                      <a:close/>
                      <a:moveTo>
                        <a:pt x="4568" y="6873"/>
                      </a:moveTo>
                      <a:lnTo>
                        <a:pt x="4568" y="6848"/>
                      </a:lnTo>
                      <a:lnTo>
                        <a:pt x="4594" y="6848"/>
                      </a:lnTo>
                      <a:lnTo>
                        <a:pt x="4594" y="6873"/>
                      </a:lnTo>
                      <a:lnTo>
                        <a:pt x="4568" y="6873"/>
                      </a:lnTo>
                      <a:close/>
                      <a:moveTo>
                        <a:pt x="4594" y="6848"/>
                      </a:moveTo>
                      <a:lnTo>
                        <a:pt x="5297" y="6848"/>
                      </a:lnTo>
                      <a:lnTo>
                        <a:pt x="5297" y="6899"/>
                      </a:lnTo>
                      <a:lnTo>
                        <a:pt x="4594" y="6899"/>
                      </a:lnTo>
                      <a:lnTo>
                        <a:pt x="4594" y="6848"/>
                      </a:lnTo>
                      <a:close/>
                      <a:moveTo>
                        <a:pt x="5297" y="6848"/>
                      </a:moveTo>
                      <a:lnTo>
                        <a:pt x="5322" y="6848"/>
                      </a:lnTo>
                      <a:lnTo>
                        <a:pt x="5322" y="6873"/>
                      </a:lnTo>
                      <a:lnTo>
                        <a:pt x="5297" y="6873"/>
                      </a:lnTo>
                      <a:lnTo>
                        <a:pt x="5297" y="6848"/>
                      </a:lnTo>
                      <a:close/>
                      <a:moveTo>
                        <a:pt x="5322" y="6873"/>
                      </a:moveTo>
                      <a:lnTo>
                        <a:pt x="5322" y="7165"/>
                      </a:lnTo>
                      <a:lnTo>
                        <a:pt x="5271" y="7165"/>
                      </a:lnTo>
                      <a:lnTo>
                        <a:pt x="5271" y="6873"/>
                      </a:lnTo>
                      <a:lnTo>
                        <a:pt x="5322" y="6873"/>
                      </a:lnTo>
                      <a:close/>
                      <a:moveTo>
                        <a:pt x="5297" y="7190"/>
                      </a:moveTo>
                      <a:lnTo>
                        <a:pt x="5271" y="7190"/>
                      </a:lnTo>
                      <a:lnTo>
                        <a:pt x="5271" y="7165"/>
                      </a:lnTo>
                      <a:lnTo>
                        <a:pt x="5297" y="7165"/>
                      </a:lnTo>
                      <a:lnTo>
                        <a:pt x="5297" y="7190"/>
                      </a:lnTo>
                      <a:close/>
                      <a:moveTo>
                        <a:pt x="5297" y="7139"/>
                      </a:moveTo>
                      <a:lnTo>
                        <a:pt x="5648" y="7139"/>
                      </a:lnTo>
                      <a:lnTo>
                        <a:pt x="5648" y="7190"/>
                      </a:lnTo>
                      <a:lnTo>
                        <a:pt x="5297" y="7190"/>
                      </a:lnTo>
                      <a:lnTo>
                        <a:pt x="5297" y="7139"/>
                      </a:lnTo>
                      <a:close/>
                      <a:moveTo>
                        <a:pt x="5673" y="7165"/>
                      </a:moveTo>
                      <a:lnTo>
                        <a:pt x="5673" y="7190"/>
                      </a:lnTo>
                      <a:lnTo>
                        <a:pt x="5648" y="7190"/>
                      </a:lnTo>
                      <a:lnTo>
                        <a:pt x="5648" y="7165"/>
                      </a:lnTo>
                      <a:lnTo>
                        <a:pt x="5673" y="7165"/>
                      </a:lnTo>
                      <a:close/>
                      <a:moveTo>
                        <a:pt x="5622" y="7165"/>
                      </a:moveTo>
                      <a:lnTo>
                        <a:pt x="5622" y="6762"/>
                      </a:lnTo>
                      <a:lnTo>
                        <a:pt x="5673" y="6762"/>
                      </a:lnTo>
                      <a:lnTo>
                        <a:pt x="5673" y="7165"/>
                      </a:lnTo>
                      <a:lnTo>
                        <a:pt x="5622" y="7165"/>
                      </a:lnTo>
                      <a:close/>
                      <a:moveTo>
                        <a:pt x="5622" y="6762"/>
                      </a:moveTo>
                      <a:lnTo>
                        <a:pt x="5622" y="6736"/>
                      </a:lnTo>
                      <a:lnTo>
                        <a:pt x="5648" y="6736"/>
                      </a:lnTo>
                      <a:lnTo>
                        <a:pt x="5648" y="6762"/>
                      </a:lnTo>
                      <a:lnTo>
                        <a:pt x="5622" y="6762"/>
                      </a:lnTo>
                      <a:close/>
                      <a:moveTo>
                        <a:pt x="5648" y="6736"/>
                      </a:moveTo>
                      <a:lnTo>
                        <a:pt x="6008" y="6736"/>
                      </a:lnTo>
                      <a:lnTo>
                        <a:pt x="6008" y="6788"/>
                      </a:lnTo>
                      <a:lnTo>
                        <a:pt x="5648" y="6788"/>
                      </a:lnTo>
                      <a:lnTo>
                        <a:pt x="5648" y="6736"/>
                      </a:lnTo>
                      <a:close/>
                      <a:moveTo>
                        <a:pt x="6034" y="6762"/>
                      </a:moveTo>
                      <a:lnTo>
                        <a:pt x="6034" y="6788"/>
                      </a:lnTo>
                      <a:lnTo>
                        <a:pt x="6008" y="6788"/>
                      </a:lnTo>
                      <a:lnTo>
                        <a:pt x="6008" y="6762"/>
                      </a:lnTo>
                      <a:lnTo>
                        <a:pt x="6034" y="6762"/>
                      </a:lnTo>
                      <a:close/>
                      <a:moveTo>
                        <a:pt x="5983" y="6762"/>
                      </a:moveTo>
                      <a:lnTo>
                        <a:pt x="5983" y="6505"/>
                      </a:lnTo>
                      <a:lnTo>
                        <a:pt x="6034" y="6505"/>
                      </a:lnTo>
                      <a:lnTo>
                        <a:pt x="6034" y="6762"/>
                      </a:lnTo>
                      <a:lnTo>
                        <a:pt x="5983" y="6762"/>
                      </a:lnTo>
                      <a:close/>
                      <a:moveTo>
                        <a:pt x="5983" y="6505"/>
                      </a:moveTo>
                      <a:lnTo>
                        <a:pt x="5983" y="6479"/>
                      </a:lnTo>
                      <a:lnTo>
                        <a:pt x="6008" y="6479"/>
                      </a:lnTo>
                      <a:lnTo>
                        <a:pt x="6008" y="6505"/>
                      </a:lnTo>
                      <a:lnTo>
                        <a:pt x="5983" y="6505"/>
                      </a:lnTo>
                      <a:close/>
                      <a:moveTo>
                        <a:pt x="6008" y="6479"/>
                      </a:moveTo>
                      <a:lnTo>
                        <a:pt x="6360" y="6479"/>
                      </a:lnTo>
                      <a:lnTo>
                        <a:pt x="6360" y="6531"/>
                      </a:lnTo>
                      <a:lnTo>
                        <a:pt x="6008" y="6531"/>
                      </a:lnTo>
                      <a:lnTo>
                        <a:pt x="6008" y="6479"/>
                      </a:lnTo>
                      <a:close/>
                      <a:moveTo>
                        <a:pt x="6385" y="6505"/>
                      </a:moveTo>
                      <a:lnTo>
                        <a:pt x="6385" y="6531"/>
                      </a:lnTo>
                      <a:lnTo>
                        <a:pt x="6360" y="6531"/>
                      </a:lnTo>
                      <a:lnTo>
                        <a:pt x="6360" y="6505"/>
                      </a:lnTo>
                      <a:lnTo>
                        <a:pt x="6385" y="6505"/>
                      </a:lnTo>
                      <a:close/>
                      <a:moveTo>
                        <a:pt x="6334" y="6505"/>
                      </a:moveTo>
                      <a:lnTo>
                        <a:pt x="6334" y="6377"/>
                      </a:lnTo>
                      <a:lnTo>
                        <a:pt x="6385" y="6377"/>
                      </a:lnTo>
                      <a:lnTo>
                        <a:pt x="6385" y="6505"/>
                      </a:lnTo>
                      <a:lnTo>
                        <a:pt x="6334" y="6505"/>
                      </a:lnTo>
                      <a:close/>
                      <a:moveTo>
                        <a:pt x="6334" y="6377"/>
                      </a:moveTo>
                      <a:lnTo>
                        <a:pt x="6334" y="6350"/>
                      </a:lnTo>
                      <a:lnTo>
                        <a:pt x="6360" y="6350"/>
                      </a:lnTo>
                      <a:lnTo>
                        <a:pt x="6360" y="6377"/>
                      </a:lnTo>
                      <a:lnTo>
                        <a:pt x="6334" y="6377"/>
                      </a:lnTo>
                      <a:close/>
                      <a:moveTo>
                        <a:pt x="6360" y="6350"/>
                      </a:moveTo>
                      <a:lnTo>
                        <a:pt x="6711" y="6350"/>
                      </a:lnTo>
                      <a:lnTo>
                        <a:pt x="6711" y="6402"/>
                      </a:lnTo>
                      <a:lnTo>
                        <a:pt x="6360" y="6402"/>
                      </a:lnTo>
                      <a:lnTo>
                        <a:pt x="6360" y="6350"/>
                      </a:lnTo>
                      <a:close/>
                      <a:moveTo>
                        <a:pt x="6737" y="6377"/>
                      </a:moveTo>
                      <a:lnTo>
                        <a:pt x="6737" y="6402"/>
                      </a:lnTo>
                      <a:lnTo>
                        <a:pt x="6711" y="6402"/>
                      </a:lnTo>
                      <a:lnTo>
                        <a:pt x="6711" y="6377"/>
                      </a:lnTo>
                      <a:lnTo>
                        <a:pt x="6737" y="6377"/>
                      </a:lnTo>
                      <a:close/>
                      <a:moveTo>
                        <a:pt x="6684" y="6377"/>
                      </a:moveTo>
                      <a:lnTo>
                        <a:pt x="6684" y="6317"/>
                      </a:lnTo>
                      <a:lnTo>
                        <a:pt x="6737" y="6317"/>
                      </a:lnTo>
                      <a:lnTo>
                        <a:pt x="6737" y="6377"/>
                      </a:lnTo>
                      <a:lnTo>
                        <a:pt x="6684" y="6377"/>
                      </a:lnTo>
                      <a:close/>
                      <a:moveTo>
                        <a:pt x="6684" y="6317"/>
                      </a:moveTo>
                      <a:lnTo>
                        <a:pt x="6684" y="6290"/>
                      </a:lnTo>
                      <a:lnTo>
                        <a:pt x="6711" y="6290"/>
                      </a:lnTo>
                      <a:lnTo>
                        <a:pt x="6711" y="6317"/>
                      </a:lnTo>
                      <a:lnTo>
                        <a:pt x="6684" y="6317"/>
                      </a:lnTo>
                      <a:close/>
                      <a:moveTo>
                        <a:pt x="6711" y="6290"/>
                      </a:moveTo>
                      <a:lnTo>
                        <a:pt x="7062" y="6290"/>
                      </a:lnTo>
                      <a:lnTo>
                        <a:pt x="7062" y="6342"/>
                      </a:lnTo>
                      <a:lnTo>
                        <a:pt x="6711" y="6342"/>
                      </a:lnTo>
                      <a:lnTo>
                        <a:pt x="6711" y="6290"/>
                      </a:lnTo>
                      <a:close/>
                      <a:moveTo>
                        <a:pt x="7088" y="6317"/>
                      </a:moveTo>
                      <a:lnTo>
                        <a:pt x="7088" y="6342"/>
                      </a:lnTo>
                      <a:lnTo>
                        <a:pt x="7062" y="6342"/>
                      </a:lnTo>
                      <a:lnTo>
                        <a:pt x="7062" y="6317"/>
                      </a:lnTo>
                      <a:lnTo>
                        <a:pt x="7088" y="6317"/>
                      </a:lnTo>
                      <a:close/>
                      <a:moveTo>
                        <a:pt x="7037" y="6317"/>
                      </a:moveTo>
                      <a:lnTo>
                        <a:pt x="7037" y="5973"/>
                      </a:lnTo>
                      <a:lnTo>
                        <a:pt x="7088" y="5973"/>
                      </a:lnTo>
                      <a:lnTo>
                        <a:pt x="7088" y="6317"/>
                      </a:lnTo>
                      <a:lnTo>
                        <a:pt x="7037" y="6317"/>
                      </a:lnTo>
                      <a:close/>
                      <a:moveTo>
                        <a:pt x="7037" y="5973"/>
                      </a:moveTo>
                      <a:lnTo>
                        <a:pt x="7037" y="5948"/>
                      </a:lnTo>
                      <a:lnTo>
                        <a:pt x="7062" y="5948"/>
                      </a:lnTo>
                      <a:lnTo>
                        <a:pt x="7062" y="5973"/>
                      </a:lnTo>
                      <a:lnTo>
                        <a:pt x="7037" y="5973"/>
                      </a:lnTo>
                      <a:close/>
                      <a:moveTo>
                        <a:pt x="7062" y="5948"/>
                      </a:moveTo>
                      <a:lnTo>
                        <a:pt x="7422" y="5948"/>
                      </a:lnTo>
                      <a:lnTo>
                        <a:pt x="7422" y="5999"/>
                      </a:lnTo>
                      <a:lnTo>
                        <a:pt x="7062" y="5999"/>
                      </a:lnTo>
                      <a:lnTo>
                        <a:pt x="7062" y="5948"/>
                      </a:lnTo>
                      <a:close/>
                      <a:moveTo>
                        <a:pt x="7422" y="5948"/>
                      </a:moveTo>
                      <a:lnTo>
                        <a:pt x="7448" y="5948"/>
                      </a:lnTo>
                      <a:lnTo>
                        <a:pt x="7448" y="5973"/>
                      </a:lnTo>
                      <a:lnTo>
                        <a:pt x="7422" y="5973"/>
                      </a:lnTo>
                      <a:lnTo>
                        <a:pt x="7422" y="5948"/>
                      </a:lnTo>
                      <a:close/>
                      <a:moveTo>
                        <a:pt x="7448" y="5973"/>
                      </a:moveTo>
                      <a:lnTo>
                        <a:pt x="7448" y="6317"/>
                      </a:lnTo>
                      <a:lnTo>
                        <a:pt x="7396" y="6317"/>
                      </a:lnTo>
                      <a:lnTo>
                        <a:pt x="7396" y="5973"/>
                      </a:lnTo>
                      <a:lnTo>
                        <a:pt x="7448" y="5973"/>
                      </a:lnTo>
                      <a:close/>
                      <a:moveTo>
                        <a:pt x="7422" y="6342"/>
                      </a:moveTo>
                      <a:lnTo>
                        <a:pt x="7396" y="6342"/>
                      </a:lnTo>
                      <a:lnTo>
                        <a:pt x="7396" y="6317"/>
                      </a:lnTo>
                      <a:lnTo>
                        <a:pt x="7422" y="6317"/>
                      </a:lnTo>
                      <a:lnTo>
                        <a:pt x="7422" y="6342"/>
                      </a:lnTo>
                      <a:close/>
                      <a:moveTo>
                        <a:pt x="7422" y="6290"/>
                      </a:moveTo>
                      <a:lnTo>
                        <a:pt x="7773" y="6290"/>
                      </a:lnTo>
                      <a:lnTo>
                        <a:pt x="7773" y="6342"/>
                      </a:lnTo>
                      <a:lnTo>
                        <a:pt x="7422" y="6342"/>
                      </a:lnTo>
                      <a:lnTo>
                        <a:pt x="7422" y="6290"/>
                      </a:lnTo>
                      <a:close/>
                      <a:moveTo>
                        <a:pt x="7800" y="6317"/>
                      </a:moveTo>
                      <a:lnTo>
                        <a:pt x="7800" y="6342"/>
                      </a:lnTo>
                      <a:lnTo>
                        <a:pt x="7773" y="6342"/>
                      </a:lnTo>
                      <a:lnTo>
                        <a:pt x="7773" y="6317"/>
                      </a:lnTo>
                      <a:lnTo>
                        <a:pt x="7800" y="6317"/>
                      </a:lnTo>
                      <a:close/>
                      <a:moveTo>
                        <a:pt x="7748" y="6317"/>
                      </a:moveTo>
                      <a:lnTo>
                        <a:pt x="7748" y="5973"/>
                      </a:lnTo>
                      <a:lnTo>
                        <a:pt x="7800" y="5973"/>
                      </a:lnTo>
                      <a:lnTo>
                        <a:pt x="7800" y="6317"/>
                      </a:lnTo>
                      <a:lnTo>
                        <a:pt x="7748" y="6317"/>
                      </a:lnTo>
                      <a:close/>
                      <a:moveTo>
                        <a:pt x="7748" y="5973"/>
                      </a:moveTo>
                      <a:lnTo>
                        <a:pt x="7748" y="5948"/>
                      </a:lnTo>
                      <a:lnTo>
                        <a:pt x="7773" y="5948"/>
                      </a:lnTo>
                      <a:lnTo>
                        <a:pt x="7773" y="5973"/>
                      </a:lnTo>
                      <a:lnTo>
                        <a:pt x="7748" y="5973"/>
                      </a:lnTo>
                      <a:close/>
                      <a:moveTo>
                        <a:pt x="7773" y="5948"/>
                      </a:moveTo>
                      <a:lnTo>
                        <a:pt x="8124" y="5948"/>
                      </a:lnTo>
                      <a:lnTo>
                        <a:pt x="8124" y="5999"/>
                      </a:lnTo>
                      <a:lnTo>
                        <a:pt x="7773" y="5999"/>
                      </a:lnTo>
                      <a:lnTo>
                        <a:pt x="7773" y="5948"/>
                      </a:lnTo>
                      <a:close/>
                      <a:moveTo>
                        <a:pt x="8151" y="5973"/>
                      </a:moveTo>
                      <a:lnTo>
                        <a:pt x="8151" y="5999"/>
                      </a:lnTo>
                      <a:lnTo>
                        <a:pt x="8124" y="5999"/>
                      </a:lnTo>
                      <a:lnTo>
                        <a:pt x="8124" y="5973"/>
                      </a:lnTo>
                      <a:lnTo>
                        <a:pt x="8151" y="5973"/>
                      </a:lnTo>
                      <a:close/>
                      <a:moveTo>
                        <a:pt x="8099" y="5973"/>
                      </a:moveTo>
                      <a:lnTo>
                        <a:pt x="8099" y="5845"/>
                      </a:lnTo>
                      <a:lnTo>
                        <a:pt x="8151" y="5845"/>
                      </a:lnTo>
                      <a:lnTo>
                        <a:pt x="8151" y="5973"/>
                      </a:lnTo>
                      <a:lnTo>
                        <a:pt x="8099" y="5973"/>
                      </a:lnTo>
                      <a:close/>
                      <a:moveTo>
                        <a:pt x="8099" y="5845"/>
                      </a:moveTo>
                      <a:lnTo>
                        <a:pt x="8099" y="5819"/>
                      </a:lnTo>
                      <a:lnTo>
                        <a:pt x="8124" y="5819"/>
                      </a:lnTo>
                      <a:lnTo>
                        <a:pt x="8124" y="5845"/>
                      </a:lnTo>
                      <a:lnTo>
                        <a:pt x="8099" y="5845"/>
                      </a:lnTo>
                      <a:close/>
                      <a:moveTo>
                        <a:pt x="8124" y="5819"/>
                      </a:moveTo>
                      <a:lnTo>
                        <a:pt x="8476" y="5819"/>
                      </a:lnTo>
                      <a:lnTo>
                        <a:pt x="8476" y="5870"/>
                      </a:lnTo>
                      <a:lnTo>
                        <a:pt x="8124" y="5870"/>
                      </a:lnTo>
                      <a:lnTo>
                        <a:pt x="8124" y="5819"/>
                      </a:lnTo>
                      <a:close/>
                      <a:moveTo>
                        <a:pt x="8502" y="5845"/>
                      </a:moveTo>
                      <a:lnTo>
                        <a:pt x="8502" y="5870"/>
                      </a:lnTo>
                      <a:lnTo>
                        <a:pt x="8476" y="5870"/>
                      </a:lnTo>
                      <a:lnTo>
                        <a:pt x="8476" y="5845"/>
                      </a:lnTo>
                      <a:lnTo>
                        <a:pt x="8502" y="5845"/>
                      </a:lnTo>
                      <a:close/>
                      <a:moveTo>
                        <a:pt x="8450" y="5845"/>
                      </a:moveTo>
                      <a:lnTo>
                        <a:pt x="8450" y="5493"/>
                      </a:lnTo>
                      <a:lnTo>
                        <a:pt x="8502" y="5493"/>
                      </a:lnTo>
                      <a:lnTo>
                        <a:pt x="8502" y="5845"/>
                      </a:lnTo>
                      <a:lnTo>
                        <a:pt x="8450" y="5845"/>
                      </a:lnTo>
                      <a:close/>
                      <a:moveTo>
                        <a:pt x="8450" y="5493"/>
                      </a:moveTo>
                      <a:lnTo>
                        <a:pt x="8450" y="5468"/>
                      </a:lnTo>
                      <a:lnTo>
                        <a:pt x="8476" y="5468"/>
                      </a:lnTo>
                      <a:lnTo>
                        <a:pt x="8476" y="5493"/>
                      </a:lnTo>
                      <a:lnTo>
                        <a:pt x="8450" y="5493"/>
                      </a:lnTo>
                      <a:close/>
                      <a:moveTo>
                        <a:pt x="8476" y="5468"/>
                      </a:moveTo>
                      <a:lnTo>
                        <a:pt x="8836" y="5468"/>
                      </a:lnTo>
                      <a:lnTo>
                        <a:pt x="8836" y="5520"/>
                      </a:lnTo>
                      <a:lnTo>
                        <a:pt x="8476" y="5520"/>
                      </a:lnTo>
                      <a:lnTo>
                        <a:pt x="8476" y="5468"/>
                      </a:lnTo>
                      <a:close/>
                      <a:moveTo>
                        <a:pt x="8836" y="5468"/>
                      </a:moveTo>
                      <a:lnTo>
                        <a:pt x="8862" y="5468"/>
                      </a:lnTo>
                      <a:lnTo>
                        <a:pt x="8862" y="5493"/>
                      </a:lnTo>
                      <a:lnTo>
                        <a:pt x="8836" y="5493"/>
                      </a:lnTo>
                      <a:lnTo>
                        <a:pt x="8836" y="5468"/>
                      </a:lnTo>
                      <a:close/>
                      <a:moveTo>
                        <a:pt x="8862" y="5493"/>
                      </a:moveTo>
                      <a:lnTo>
                        <a:pt x="8862" y="5528"/>
                      </a:lnTo>
                      <a:lnTo>
                        <a:pt x="8811" y="5528"/>
                      </a:lnTo>
                      <a:lnTo>
                        <a:pt x="8811" y="5493"/>
                      </a:lnTo>
                      <a:lnTo>
                        <a:pt x="8862" y="5493"/>
                      </a:lnTo>
                      <a:close/>
                      <a:moveTo>
                        <a:pt x="8836" y="5553"/>
                      </a:moveTo>
                      <a:lnTo>
                        <a:pt x="8811" y="5553"/>
                      </a:lnTo>
                      <a:lnTo>
                        <a:pt x="8811" y="5528"/>
                      </a:lnTo>
                      <a:lnTo>
                        <a:pt x="8836" y="5528"/>
                      </a:lnTo>
                      <a:lnTo>
                        <a:pt x="8836" y="5553"/>
                      </a:lnTo>
                      <a:close/>
                      <a:moveTo>
                        <a:pt x="8836" y="5502"/>
                      </a:moveTo>
                      <a:lnTo>
                        <a:pt x="9188" y="5502"/>
                      </a:lnTo>
                      <a:lnTo>
                        <a:pt x="9188" y="5553"/>
                      </a:lnTo>
                      <a:lnTo>
                        <a:pt x="8836" y="5553"/>
                      </a:lnTo>
                      <a:lnTo>
                        <a:pt x="8836" y="5502"/>
                      </a:lnTo>
                      <a:close/>
                      <a:moveTo>
                        <a:pt x="9213" y="5528"/>
                      </a:moveTo>
                      <a:lnTo>
                        <a:pt x="9213" y="5553"/>
                      </a:lnTo>
                      <a:lnTo>
                        <a:pt x="9188" y="5553"/>
                      </a:lnTo>
                      <a:lnTo>
                        <a:pt x="9188" y="5528"/>
                      </a:lnTo>
                      <a:lnTo>
                        <a:pt x="9213" y="5528"/>
                      </a:lnTo>
                      <a:close/>
                      <a:moveTo>
                        <a:pt x="9162" y="5528"/>
                      </a:moveTo>
                      <a:lnTo>
                        <a:pt x="9162" y="5279"/>
                      </a:lnTo>
                      <a:lnTo>
                        <a:pt x="9213" y="5279"/>
                      </a:lnTo>
                      <a:lnTo>
                        <a:pt x="9213" y="5528"/>
                      </a:lnTo>
                      <a:lnTo>
                        <a:pt x="9162" y="5528"/>
                      </a:lnTo>
                      <a:close/>
                      <a:moveTo>
                        <a:pt x="9162" y="5279"/>
                      </a:moveTo>
                      <a:lnTo>
                        <a:pt x="9162" y="5254"/>
                      </a:lnTo>
                      <a:lnTo>
                        <a:pt x="9188" y="5254"/>
                      </a:lnTo>
                      <a:lnTo>
                        <a:pt x="9188" y="5279"/>
                      </a:lnTo>
                      <a:lnTo>
                        <a:pt x="9162" y="5279"/>
                      </a:lnTo>
                      <a:close/>
                      <a:moveTo>
                        <a:pt x="9188" y="5254"/>
                      </a:moveTo>
                      <a:lnTo>
                        <a:pt x="9539" y="5254"/>
                      </a:lnTo>
                      <a:lnTo>
                        <a:pt x="9539" y="5305"/>
                      </a:lnTo>
                      <a:lnTo>
                        <a:pt x="9188" y="5305"/>
                      </a:lnTo>
                      <a:lnTo>
                        <a:pt x="9188" y="5254"/>
                      </a:lnTo>
                      <a:close/>
                      <a:moveTo>
                        <a:pt x="9564" y="5279"/>
                      </a:moveTo>
                      <a:lnTo>
                        <a:pt x="9564" y="5305"/>
                      </a:lnTo>
                      <a:lnTo>
                        <a:pt x="9539" y="5305"/>
                      </a:lnTo>
                      <a:lnTo>
                        <a:pt x="9539" y="5279"/>
                      </a:lnTo>
                      <a:lnTo>
                        <a:pt x="9564" y="5279"/>
                      </a:lnTo>
                      <a:close/>
                      <a:moveTo>
                        <a:pt x="9513" y="5279"/>
                      </a:moveTo>
                      <a:lnTo>
                        <a:pt x="9513" y="5040"/>
                      </a:lnTo>
                      <a:lnTo>
                        <a:pt x="9564" y="5040"/>
                      </a:lnTo>
                      <a:lnTo>
                        <a:pt x="9564" y="5279"/>
                      </a:lnTo>
                      <a:lnTo>
                        <a:pt x="9513" y="5279"/>
                      </a:lnTo>
                      <a:close/>
                      <a:moveTo>
                        <a:pt x="9513" y="5040"/>
                      </a:moveTo>
                      <a:lnTo>
                        <a:pt x="9513" y="5013"/>
                      </a:lnTo>
                      <a:lnTo>
                        <a:pt x="9539" y="5013"/>
                      </a:lnTo>
                      <a:lnTo>
                        <a:pt x="9539" y="5040"/>
                      </a:lnTo>
                      <a:lnTo>
                        <a:pt x="9513" y="5040"/>
                      </a:lnTo>
                      <a:close/>
                      <a:moveTo>
                        <a:pt x="9539" y="5013"/>
                      </a:moveTo>
                      <a:lnTo>
                        <a:pt x="9890" y="5013"/>
                      </a:lnTo>
                      <a:lnTo>
                        <a:pt x="9890" y="5065"/>
                      </a:lnTo>
                      <a:lnTo>
                        <a:pt x="9539" y="5065"/>
                      </a:lnTo>
                      <a:lnTo>
                        <a:pt x="9539" y="5013"/>
                      </a:lnTo>
                      <a:close/>
                      <a:moveTo>
                        <a:pt x="9916" y="5040"/>
                      </a:moveTo>
                      <a:lnTo>
                        <a:pt x="9916" y="5065"/>
                      </a:lnTo>
                      <a:lnTo>
                        <a:pt x="9890" y="5065"/>
                      </a:lnTo>
                      <a:lnTo>
                        <a:pt x="9890" y="5040"/>
                      </a:lnTo>
                      <a:lnTo>
                        <a:pt x="9916" y="5040"/>
                      </a:lnTo>
                      <a:close/>
                      <a:moveTo>
                        <a:pt x="9865" y="5040"/>
                      </a:moveTo>
                      <a:lnTo>
                        <a:pt x="9865" y="4756"/>
                      </a:lnTo>
                      <a:lnTo>
                        <a:pt x="9916" y="4756"/>
                      </a:lnTo>
                      <a:lnTo>
                        <a:pt x="9916" y="5040"/>
                      </a:lnTo>
                      <a:lnTo>
                        <a:pt x="9865" y="5040"/>
                      </a:lnTo>
                      <a:close/>
                      <a:moveTo>
                        <a:pt x="9865" y="4756"/>
                      </a:moveTo>
                      <a:lnTo>
                        <a:pt x="9865" y="4731"/>
                      </a:lnTo>
                      <a:lnTo>
                        <a:pt x="9890" y="4731"/>
                      </a:lnTo>
                      <a:lnTo>
                        <a:pt x="9890" y="4756"/>
                      </a:lnTo>
                      <a:lnTo>
                        <a:pt x="9865" y="4756"/>
                      </a:lnTo>
                      <a:close/>
                      <a:moveTo>
                        <a:pt x="9890" y="4731"/>
                      </a:moveTo>
                      <a:lnTo>
                        <a:pt x="10242" y="4731"/>
                      </a:lnTo>
                      <a:lnTo>
                        <a:pt x="10242" y="4783"/>
                      </a:lnTo>
                      <a:lnTo>
                        <a:pt x="9890" y="4783"/>
                      </a:lnTo>
                      <a:lnTo>
                        <a:pt x="9890" y="4731"/>
                      </a:lnTo>
                      <a:close/>
                      <a:moveTo>
                        <a:pt x="10267" y="4756"/>
                      </a:moveTo>
                      <a:lnTo>
                        <a:pt x="10267" y="4783"/>
                      </a:lnTo>
                      <a:lnTo>
                        <a:pt x="10242" y="4783"/>
                      </a:lnTo>
                      <a:lnTo>
                        <a:pt x="10242" y="4756"/>
                      </a:lnTo>
                      <a:lnTo>
                        <a:pt x="10267" y="4756"/>
                      </a:lnTo>
                      <a:close/>
                      <a:moveTo>
                        <a:pt x="10216" y="4756"/>
                      </a:moveTo>
                      <a:lnTo>
                        <a:pt x="10216" y="4568"/>
                      </a:lnTo>
                      <a:lnTo>
                        <a:pt x="10267" y="4568"/>
                      </a:lnTo>
                      <a:lnTo>
                        <a:pt x="10267" y="4756"/>
                      </a:lnTo>
                      <a:lnTo>
                        <a:pt x="10216" y="4756"/>
                      </a:lnTo>
                      <a:close/>
                      <a:moveTo>
                        <a:pt x="10216" y="4568"/>
                      </a:moveTo>
                      <a:lnTo>
                        <a:pt x="10216" y="4542"/>
                      </a:lnTo>
                      <a:lnTo>
                        <a:pt x="10242" y="4542"/>
                      </a:lnTo>
                      <a:lnTo>
                        <a:pt x="10242" y="4568"/>
                      </a:lnTo>
                      <a:lnTo>
                        <a:pt x="10216" y="4568"/>
                      </a:lnTo>
                      <a:close/>
                      <a:moveTo>
                        <a:pt x="10242" y="4542"/>
                      </a:moveTo>
                      <a:lnTo>
                        <a:pt x="10602" y="4542"/>
                      </a:lnTo>
                      <a:lnTo>
                        <a:pt x="10602" y="4593"/>
                      </a:lnTo>
                      <a:lnTo>
                        <a:pt x="10242" y="4593"/>
                      </a:lnTo>
                      <a:lnTo>
                        <a:pt x="10242" y="4542"/>
                      </a:lnTo>
                      <a:close/>
                      <a:moveTo>
                        <a:pt x="10628" y="4568"/>
                      </a:moveTo>
                      <a:lnTo>
                        <a:pt x="10628" y="4593"/>
                      </a:lnTo>
                      <a:lnTo>
                        <a:pt x="10602" y="4593"/>
                      </a:lnTo>
                      <a:lnTo>
                        <a:pt x="10602" y="4568"/>
                      </a:lnTo>
                      <a:lnTo>
                        <a:pt x="10628" y="4568"/>
                      </a:lnTo>
                      <a:close/>
                      <a:moveTo>
                        <a:pt x="10576" y="4568"/>
                      </a:moveTo>
                      <a:lnTo>
                        <a:pt x="10576" y="4448"/>
                      </a:lnTo>
                      <a:lnTo>
                        <a:pt x="10628" y="4448"/>
                      </a:lnTo>
                      <a:lnTo>
                        <a:pt x="10628" y="4568"/>
                      </a:lnTo>
                      <a:lnTo>
                        <a:pt x="10576" y="4568"/>
                      </a:lnTo>
                      <a:close/>
                      <a:moveTo>
                        <a:pt x="10576" y="4448"/>
                      </a:moveTo>
                      <a:lnTo>
                        <a:pt x="10576" y="4422"/>
                      </a:lnTo>
                      <a:lnTo>
                        <a:pt x="10602" y="4422"/>
                      </a:lnTo>
                      <a:lnTo>
                        <a:pt x="10602" y="4448"/>
                      </a:lnTo>
                      <a:lnTo>
                        <a:pt x="10576" y="4448"/>
                      </a:lnTo>
                      <a:close/>
                      <a:moveTo>
                        <a:pt x="10602" y="4422"/>
                      </a:moveTo>
                      <a:lnTo>
                        <a:pt x="10953" y="4422"/>
                      </a:lnTo>
                      <a:lnTo>
                        <a:pt x="10953" y="4473"/>
                      </a:lnTo>
                      <a:lnTo>
                        <a:pt x="10602" y="4473"/>
                      </a:lnTo>
                      <a:lnTo>
                        <a:pt x="10602" y="4422"/>
                      </a:lnTo>
                      <a:close/>
                      <a:moveTo>
                        <a:pt x="10979" y="4448"/>
                      </a:moveTo>
                      <a:lnTo>
                        <a:pt x="10979" y="4473"/>
                      </a:lnTo>
                      <a:lnTo>
                        <a:pt x="10953" y="4473"/>
                      </a:lnTo>
                      <a:lnTo>
                        <a:pt x="10953" y="4448"/>
                      </a:lnTo>
                      <a:lnTo>
                        <a:pt x="10979" y="4448"/>
                      </a:lnTo>
                      <a:close/>
                      <a:moveTo>
                        <a:pt x="10928" y="4448"/>
                      </a:moveTo>
                      <a:lnTo>
                        <a:pt x="10928" y="4319"/>
                      </a:lnTo>
                      <a:lnTo>
                        <a:pt x="10979" y="4319"/>
                      </a:lnTo>
                      <a:lnTo>
                        <a:pt x="10979" y="4448"/>
                      </a:lnTo>
                      <a:lnTo>
                        <a:pt x="10928" y="4448"/>
                      </a:lnTo>
                      <a:close/>
                      <a:moveTo>
                        <a:pt x="10928" y="4319"/>
                      </a:moveTo>
                      <a:lnTo>
                        <a:pt x="10928" y="4294"/>
                      </a:lnTo>
                      <a:lnTo>
                        <a:pt x="10953" y="4294"/>
                      </a:lnTo>
                      <a:lnTo>
                        <a:pt x="10953" y="4319"/>
                      </a:lnTo>
                      <a:lnTo>
                        <a:pt x="10928" y="4319"/>
                      </a:lnTo>
                      <a:close/>
                      <a:moveTo>
                        <a:pt x="10953" y="4294"/>
                      </a:moveTo>
                      <a:lnTo>
                        <a:pt x="11305" y="4294"/>
                      </a:lnTo>
                      <a:lnTo>
                        <a:pt x="11305" y="4345"/>
                      </a:lnTo>
                      <a:lnTo>
                        <a:pt x="10953" y="4345"/>
                      </a:lnTo>
                      <a:lnTo>
                        <a:pt x="10953" y="4294"/>
                      </a:lnTo>
                      <a:close/>
                      <a:moveTo>
                        <a:pt x="11330" y="4319"/>
                      </a:moveTo>
                      <a:lnTo>
                        <a:pt x="11330" y="4345"/>
                      </a:lnTo>
                      <a:lnTo>
                        <a:pt x="11305" y="4345"/>
                      </a:lnTo>
                      <a:lnTo>
                        <a:pt x="11305" y="4319"/>
                      </a:lnTo>
                      <a:lnTo>
                        <a:pt x="11330" y="4319"/>
                      </a:lnTo>
                      <a:close/>
                      <a:moveTo>
                        <a:pt x="11279" y="4319"/>
                      </a:moveTo>
                      <a:lnTo>
                        <a:pt x="11279" y="3702"/>
                      </a:lnTo>
                      <a:lnTo>
                        <a:pt x="11330" y="3702"/>
                      </a:lnTo>
                      <a:lnTo>
                        <a:pt x="11330" y="4319"/>
                      </a:lnTo>
                      <a:lnTo>
                        <a:pt x="11279" y="4319"/>
                      </a:lnTo>
                      <a:close/>
                      <a:moveTo>
                        <a:pt x="11279" y="3702"/>
                      </a:moveTo>
                      <a:lnTo>
                        <a:pt x="11279" y="3676"/>
                      </a:lnTo>
                      <a:lnTo>
                        <a:pt x="11305" y="3676"/>
                      </a:lnTo>
                      <a:lnTo>
                        <a:pt x="11305" y="3702"/>
                      </a:lnTo>
                      <a:lnTo>
                        <a:pt x="11279" y="3702"/>
                      </a:lnTo>
                      <a:close/>
                      <a:moveTo>
                        <a:pt x="11305" y="3676"/>
                      </a:moveTo>
                      <a:lnTo>
                        <a:pt x="11656" y="3676"/>
                      </a:lnTo>
                      <a:lnTo>
                        <a:pt x="11656" y="3729"/>
                      </a:lnTo>
                      <a:lnTo>
                        <a:pt x="11305" y="3729"/>
                      </a:lnTo>
                      <a:lnTo>
                        <a:pt x="11305" y="3676"/>
                      </a:lnTo>
                      <a:close/>
                      <a:moveTo>
                        <a:pt x="11682" y="3702"/>
                      </a:moveTo>
                      <a:lnTo>
                        <a:pt x="11682" y="3729"/>
                      </a:lnTo>
                      <a:lnTo>
                        <a:pt x="11656" y="3729"/>
                      </a:lnTo>
                      <a:lnTo>
                        <a:pt x="11656" y="3702"/>
                      </a:lnTo>
                      <a:lnTo>
                        <a:pt x="11682" y="3702"/>
                      </a:lnTo>
                      <a:close/>
                      <a:moveTo>
                        <a:pt x="11631" y="3702"/>
                      </a:moveTo>
                      <a:lnTo>
                        <a:pt x="11631" y="3573"/>
                      </a:lnTo>
                      <a:lnTo>
                        <a:pt x="11682" y="3573"/>
                      </a:lnTo>
                      <a:lnTo>
                        <a:pt x="11682" y="3702"/>
                      </a:lnTo>
                      <a:lnTo>
                        <a:pt x="11631" y="3702"/>
                      </a:lnTo>
                      <a:close/>
                      <a:moveTo>
                        <a:pt x="11631" y="3573"/>
                      </a:moveTo>
                      <a:lnTo>
                        <a:pt x="11631" y="3548"/>
                      </a:lnTo>
                      <a:lnTo>
                        <a:pt x="11656" y="3548"/>
                      </a:lnTo>
                      <a:lnTo>
                        <a:pt x="11656" y="3573"/>
                      </a:lnTo>
                      <a:lnTo>
                        <a:pt x="11631" y="3573"/>
                      </a:lnTo>
                      <a:close/>
                      <a:moveTo>
                        <a:pt x="11656" y="3548"/>
                      </a:moveTo>
                      <a:lnTo>
                        <a:pt x="12015" y="3548"/>
                      </a:lnTo>
                      <a:lnTo>
                        <a:pt x="12015" y="3600"/>
                      </a:lnTo>
                      <a:lnTo>
                        <a:pt x="11656" y="3600"/>
                      </a:lnTo>
                      <a:lnTo>
                        <a:pt x="11656" y="3548"/>
                      </a:lnTo>
                      <a:close/>
                      <a:moveTo>
                        <a:pt x="12015" y="3548"/>
                      </a:moveTo>
                      <a:lnTo>
                        <a:pt x="12042" y="3548"/>
                      </a:lnTo>
                      <a:lnTo>
                        <a:pt x="12042" y="3573"/>
                      </a:lnTo>
                      <a:lnTo>
                        <a:pt x="12015" y="3573"/>
                      </a:lnTo>
                      <a:lnTo>
                        <a:pt x="12015" y="3548"/>
                      </a:lnTo>
                      <a:close/>
                      <a:moveTo>
                        <a:pt x="12042" y="3573"/>
                      </a:moveTo>
                      <a:lnTo>
                        <a:pt x="12042" y="3600"/>
                      </a:lnTo>
                      <a:lnTo>
                        <a:pt x="11990" y="3600"/>
                      </a:lnTo>
                      <a:lnTo>
                        <a:pt x="11990" y="3573"/>
                      </a:lnTo>
                      <a:lnTo>
                        <a:pt x="12042" y="3573"/>
                      </a:lnTo>
                      <a:close/>
                      <a:moveTo>
                        <a:pt x="12015" y="3625"/>
                      </a:moveTo>
                      <a:lnTo>
                        <a:pt x="11990" y="3625"/>
                      </a:lnTo>
                      <a:lnTo>
                        <a:pt x="11990" y="3600"/>
                      </a:lnTo>
                      <a:lnTo>
                        <a:pt x="12015" y="3600"/>
                      </a:lnTo>
                      <a:lnTo>
                        <a:pt x="12015" y="3625"/>
                      </a:lnTo>
                      <a:close/>
                      <a:moveTo>
                        <a:pt x="12015" y="3573"/>
                      </a:moveTo>
                      <a:lnTo>
                        <a:pt x="12368" y="3573"/>
                      </a:lnTo>
                      <a:lnTo>
                        <a:pt x="12368" y="3625"/>
                      </a:lnTo>
                      <a:lnTo>
                        <a:pt x="12015" y="3625"/>
                      </a:lnTo>
                      <a:lnTo>
                        <a:pt x="12015" y="3573"/>
                      </a:lnTo>
                      <a:close/>
                      <a:moveTo>
                        <a:pt x="12393" y="3600"/>
                      </a:moveTo>
                      <a:lnTo>
                        <a:pt x="12393" y="3625"/>
                      </a:lnTo>
                      <a:lnTo>
                        <a:pt x="12368" y="3625"/>
                      </a:lnTo>
                      <a:lnTo>
                        <a:pt x="12368" y="3600"/>
                      </a:lnTo>
                      <a:lnTo>
                        <a:pt x="12393" y="3600"/>
                      </a:lnTo>
                      <a:close/>
                      <a:moveTo>
                        <a:pt x="12341" y="3600"/>
                      </a:moveTo>
                      <a:lnTo>
                        <a:pt x="12341" y="3582"/>
                      </a:lnTo>
                      <a:lnTo>
                        <a:pt x="12393" y="3582"/>
                      </a:lnTo>
                      <a:lnTo>
                        <a:pt x="12393" y="3600"/>
                      </a:lnTo>
                      <a:lnTo>
                        <a:pt x="12341" y="3600"/>
                      </a:lnTo>
                      <a:close/>
                      <a:moveTo>
                        <a:pt x="12341" y="3582"/>
                      </a:moveTo>
                      <a:lnTo>
                        <a:pt x="12341" y="3557"/>
                      </a:lnTo>
                      <a:lnTo>
                        <a:pt x="12368" y="3557"/>
                      </a:lnTo>
                      <a:lnTo>
                        <a:pt x="12368" y="3582"/>
                      </a:lnTo>
                      <a:lnTo>
                        <a:pt x="12341" y="3582"/>
                      </a:lnTo>
                      <a:close/>
                      <a:moveTo>
                        <a:pt x="12368" y="3557"/>
                      </a:moveTo>
                      <a:lnTo>
                        <a:pt x="12718" y="3557"/>
                      </a:lnTo>
                      <a:lnTo>
                        <a:pt x="12718" y="3608"/>
                      </a:lnTo>
                      <a:lnTo>
                        <a:pt x="12368" y="3608"/>
                      </a:lnTo>
                      <a:lnTo>
                        <a:pt x="12368" y="3557"/>
                      </a:lnTo>
                      <a:close/>
                      <a:moveTo>
                        <a:pt x="12745" y="3582"/>
                      </a:moveTo>
                      <a:lnTo>
                        <a:pt x="12745" y="3608"/>
                      </a:lnTo>
                      <a:lnTo>
                        <a:pt x="12718" y="3608"/>
                      </a:lnTo>
                      <a:lnTo>
                        <a:pt x="12718" y="3582"/>
                      </a:lnTo>
                      <a:lnTo>
                        <a:pt x="12745" y="3582"/>
                      </a:lnTo>
                      <a:close/>
                      <a:moveTo>
                        <a:pt x="12693" y="3582"/>
                      </a:moveTo>
                      <a:lnTo>
                        <a:pt x="12693" y="3300"/>
                      </a:lnTo>
                      <a:lnTo>
                        <a:pt x="12745" y="3300"/>
                      </a:lnTo>
                      <a:lnTo>
                        <a:pt x="12745" y="3582"/>
                      </a:lnTo>
                      <a:lnTo>
                        <a:pt x="12693" y="3582"/>
                      </a:lnTo>
                      <a:close/>
                      <a:moveTo>
                        <a:pt x="12693" y="3300"/>
                      </a:moveTo>
                      <a:lnTo>
                        <a:pt x="12693" y="3274"/>
                      </a:lnTo>
                      <a:lnTo>
                        <a:pt x="12718" y="3274"/>
                      </a:lnTo>
                      <a:lnTo>
                        <a:pt x="12718" y="3300"/>
                      </a:lnTo>
                      <a:lnTo>
                        <a:pt x="12693" y="3300"/>
                      </a:lnTo>
                      <a:close/>
                      <a:moveTo>
                        <a:pt x="12718" y="3274"/>
                      </a:moveTo>
                      <a:lnTo>
                        <a:pt x="13071" y="3274"/>
                      </a:lnTo>
                      <a:lnTo>
                        <a:pt x="13071" y="3325"/>
                      </a:lnTo>
                      <a:lnTo>
                        <a:pt x="12718" y="3325"/>
                      </a:lnTo>
                      <a:lnTo>
                        <a:pt x="12718" y="3274"/>
                      </a:lnTo>
                      <a:close/>
                      <a:moveTo>
                        <a:pt x="13096" y="3300"/>
                      </a:moveTo>
                      <a:lnTo>
                        <a:pt x="13096" y="3325"/>
                      </a:lnTo>
                      <a:lnTo>
                        <a:pt x="13071" y="3325"/>
                      </a:lnTo>
                      <a:lnTo>
                        <a:pt x="13071" y="3300"/>
                      </a:lnTo>
                      <a:lnTo>
                        <a:pt x="13096" y="3300"/>
                      </a:lnTo>
                      <a:close/>
                      <a:moveTo>
                        <a:pt x="13044" y="3300"/>
                      </a:moveTo>
                      <a:lnTo>
                        <a:pt x="13044" y="26"/>
                      </a:lnTo>
                      <a:lnTo>
                        <a:pt x="13096" y="26"/>
                      </a:lnTo>
                      <a:lnTo>
                        <a:pt x="13096" y="3300"/>
                      </a:lnTo>
                      <a:lnTo>
                        <a:pt x="13044" y="3300"/>
                      </a:lnTo>
                      <a:close/>
                      <a:moveTo>
                        <a:pt x="13044" y="26"/>
                      </a:moveTo>
                      <a:lnTo>
                        <a:pt x="13044" y="0"/>
                      </a:lnTo>
                      <a:lnTo>
                        <a:pt x="13071" y="0"/>
                      </a:lnTo>
                      <a:lnTo>
                        <a:pt x="13071" y="26"/>
                      </a:lnTo>
                      <a:lnTo>
                        <a:pt x="13044" y="26"/>
                      </a:lnTo>
                      <a:close/>
                      <a:moveTo>
                        <a:pt x="13071" y="0"/>
                      </a:moveTo>
                      <a:lnTo>
                        <a:pt x="13430" y="0"/>
                      </a:lnTo>
                      <a:lnTo>
                        <a:pt x="13430" y="52"/>
                      </a:lnTo>
                      <a:lnTo>
                        <a:pt x="13071" y="52"/>
                      </a:lnTo>
                      <a:lnTo>
                        <a:pt x="13071" y="0"/>
                      </a:lnTo>
                      <a:close/>
                      <a:moveTo>
                        <a:pt x="13430" y="0"/>
                      </a:moveTo>
                      <a:lnTo>
                        <a:pt x="13455" y="0"/>
                      </a:lnTo>
                      <a:lnTo>
                        <a:pt x="13455" y="26"/>
                      </a:lnTo>
                      <a:lnTo>
                        <a:pt x="13430" y="26"/>
                      </a:lnTo>
                      <a:lnTo>
                        <a:pt x="13430" y="0"/>
                      </a:lnTo>
                      <a:close/>
                      <a:moveTo>
                        <a:pt x="13455" y="26"/>
                      </a:moveTo>
                      <a:lnTo>
                        <a:pt x="13455" y="8665"/>
                      </a:lnTo>
                      <a:lnTo>
                        <a:pt x="13404" y="8665"/>
                      </a:lnTo>
                      <a:lnTo>
                        <a:pt x="13404" y="26"/>
                      </a:lnTo>
                      <a:lnTo>
                        <a:pt x="13455" y="26"/>
                      </a:lnTo>
                      <a:close/>
                      <a:moveTo>
                        <a:pt x="13430" y="8690"/>
                      </a:moveTo>
                      <a:lnTo>
                        <a:pt x="13404" y="8690"/>
                      </a:lnTo>
                      <a:lnTo>
                        <a:pt x="13404" y="8665"/>
                      </a:lnTo>
                      <a:lnTo>
                        <a:pt x="13430" y="8665"/>
                      </a:lnTo>
                      <a:lnTo>
                        <a:pt x="13430" y="8690"/>
                      </a:lnTo>
                      <a:close/>
                      <a:moveTo>
                        <a:pt x="13430" y="8639"/>
                      </a:moveTo>
                      <a:lnTo>
                        <a:pt x="15547" y="8639"/>
                      </a:lnTo>
                      <a:lnTo>
                        <a:pt x="15547" y="8690"/>
                      </a:lnTo>
                      <a:lnTo>
                        <a:pt x="13430" y="8690"/>
                      </a:lnTo>
                      <a:lnTo>
                        <a:pt x="13430" y="8639"/>
                      </a:lnTo>
                      <a:close/>
                    </a:path>
                  </a:pathLst>
                </a:custGeom>
                <a:solidFill>
                  <a:srgbClr val="ED32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0" name="Line 235"/>
                <p:cNvSpPr>
                  <a:spLocks noChangeShapeType="1"/>
                </p:cNvSpPr>
                <p:nvPr/>
              </p:nvSpPr>
              <p:spPr bwMode="auto">
                <a:xfrm>
                  <a:off x="612" y="3414"/>
                  <a:ext cx="2221"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1" name="Line 236"/>
                <p:cNvSpPr>
                  <a:spLocks noChangeShapeType="1"/>
                </p:cNvSpPr>
                <p:nvPr/>
              </p:nvSpPr>
              <p:spPr bwMode="auto">
                <a:xfrm>
                  <a:off x="612" y="3391"/>
                  <a:ext cx="1" cy="2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2" name="Line 237"/>
                <p:cNvSpPr>
                  <a:spLocks noChangeShapeType="1"/>
                </p:cNvSpPr>
                <p:nvPr/>
              </p:nvSpPr>
              <p:spPr bwMode="auto">
                <a:xfrm>
                  <a:off x="675" y="3403"/>
                  <a:ext cx="1" cy="1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3" name="Line 238"/>
                <p:cNvSpPr>
                  <a:spLocks noChangeShapeType="1"/>
                </p:cNvSpPr>
                <p:nvPr/>
              </p:nvSpPr>
              <p:spPr bwMode="auto">
                <a:xfrm>
                  <a:off x="738" y="3403"/>
                  <a:ext cx="1" cy="1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 name="Line 239"/>
                <p:cNvSpPr>
                  <a:spLocks noChangeShapeType="1"/>
                </p:cNvSpPr>
                <p:nvPr/>
              </p:nvSpPr>
              <p:spPr bwMode="auto">
                <a:xfrm>
                  <a:off x="801" y="3403"/>
                  <a:ext cx="1" cy="1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 name="Line 240"/>
                <p:cNvSpPr>
                  <a:spLocks noChangeShapeType="1"/>
                </p:cNvSpPr>
                <p:nvPr/>
              </p:nvSpPr>
              <p:spPr bwMode="auto">
                <a:xfrm>
                  <a:off x="864" y="3403"/>
                  <a:ext cx="1" cy="1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6" name="Line 241"/>
                <p:cNvSpPr>
                  <a:spLocks noChangeShapeType="1"/>
                </p:cNvSpPr>
                <p:nvPr/>
              </p:nvSpPr>
              <p:spPr bwMode="auto">
                <a:xfrm>
                  <a:off x="927" y="3391"/>
                  <a:ext cx="1" cy="2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7" name="Line 242"/>
                <p:cNvSpPr>
                  <a:spLocks noChangeShapeType="1"/>
                </p:cNvSpPr>
                <p:nvPr/>
              </p:nvSpPr>
              <p:spPr bwMode="auto">
                <a:xfrm>
                  <a:off x="990" y="3403"/>
                  <a:ext cx="1" cy="1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8" name="Line 243"/>
                <p:cNvSpPr>
                  <a:spLocks noChangeShapeType="1"/>
                </p:cNvSpPr>
                <p:nvPr/>
              </p:nvSpPr>
              <p:spPr bwMode="auto">
                <a:xfrm>
                  <a:off x="1054" y="3403"/>
                  <a:ext cx="1" cy="1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9" name="Line 244"/>
                <p:cNvSpPr>
                  <a:spLocks noChangeShapeType="1"/>
                </p:cNvSpPr>
                <p:nvPr/>
              </p:nvSpPr>
              <p:spPr bwMode="auto">
                <a:xfrm>
                  <a:off x="1117" y="3403"/>
                  <a:ext cx="1" cy="1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0" name="Line 245"/>
                <p:cNvSpPr>
                  <a:spLocks noChangeShapeType="1"/>
                </p:cNvSpPr>
                <p:nvPr/>
              </p:nvSpPr>
              <p:spPr bwMode="auto">
                <a:xfrm>
                  <a:off x="1180" y="3403"/>
                  <a:ext cx="1" cy="1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1" name="Line 246"/>
                <p:cNvSpPr>
                  <a:spLocks noChangeShapeType="1"/>
                </p:cNvSpPr>
                <p:nvPr/>
              </p:nvSpPr>
              <p:spPr bwMode="auto">
                <a:xfrm>
                  <a:off x="1243" y="3391"/>
                  <a:ext cx="1" cy="2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2" name="Line 247"/>
                <p:cNvSpPr>
                  <a:spLocks noChangeShapeType="1"/>
                </p:cNvSpPr>
                <p:nvPr/>
              </p:nvSpPr>
              <p:spPr bwMode="auto">
                <a:xfrm>
                  <a:off x="1306" y="3403"/>
                  <a:ext cx="1" cy="1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3" name="Line 248"/>
                <p:cNvSpPr>
                  <a:spLocks noChangeShapeType="1"/>
                </p:cNvSpPr>
                <p:nvPr/>
              </p:nvSpPr>
              <p:spPr bwMode="auto">
                <a:xfrm>
                  <a:off x="1369" y="3403"/>
                  <a:ext cx="1" cy="1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 name="Line 249"/>
                <p:cNvSpPr>
                  <a:spLocks noChangeShapeType="1"/>
                </p:cNvSpPr>
                <p:nvPr/>
              </p:nvSpPr>
              <p:spPr bwMode="auto">
                <a:xfrm>
                  <a:off x="1432" y="3403"/>
                  <a:ext cx="1" cy="1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 name="Line 250"/>
                <p:cNvSpPr>
                  <a:spLocks noChangeShapeType="1"/>
                </p:cNvSpPr>
                <p:nvPr/>
              </p:nvSpPr>
              <p:spPr bwMode="auto">
                <a:xfrm>
                  <a:off x="1495" y="3403"/>
                  <a:ext cx="1" cy="1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 name="Line 251"/>
                <p:cNvSpPr>
                  <a:spLocks noChangeShapeType="1"/>
                </p:cNvSpPr>
                <p:nvPr/>
              </p:nvSpPr>
              <p:spPr bwMode="auto">
                <a:xfrm>
                  <a:off x="1559" y="3391"/>
                  <a:ext cx="1" cy="2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7" name="Line 252"/>
                <p:cNvSpPr>
                  <a:spLocks noChangeShapeType="1"/>
                </p:cNvSpPr>
                <p:nvPr/>
              </p:nvSpPr>
              <p:spPr bwMode="auto">
                <a:xfrm>
                  <a:off x="1621" y="3403"/>
                  <a:ext cx="1" cy="1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8" name="Line 253"/>
                <p:cNvSpPr>
                  <a:spLocks noChangeShapeType="1"/>
                </p:cNvSpPr>
                <p:nvPr/>
              </p:nvSpPr>
              <p:spPr bwMode="auto">
                <a:xfrm>
                  <a:off x="1685" y="3403"/>
                  <a:ext cx="1" cy="1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9" name="Line 254"/>
                <p:cNvSpPr>
                  <a:spLocks noChangeShapeType="1"/>
                </p:cNvSpPr>
                <p:nvPr/>
              </p:nvSpPr>
              <p:spPr bwMode="auto">
                <a:xfrm>
                  <a:off x="1747" y="3403"/>
                  <a:ext cx="1" cy="1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0" name="Line 255"/>
                <p:cNvSpPr>
                  <a:spLocks noChangeShapeType="1"/>
                </p:cNvSpPr>
                <p:nvPr/>
              </p:nvSpPr>
              <p:spPr bwMode="auto">
                <a:xfrm>
                  <a:off x="1811" y="3403"/>
                  <a:ext cx="1" cy="1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1" name="Line 256"/>
                <p:cNvSpPr>
                  <a:spLocks noChangeShapeType="1"/>
                </p:cNvSpPr>
                <p:nvPr/>
              </p:nvSpPr>
              <p:spPr bwMode="auto">
                <a:xfrm>
                  <a:off x="1874" y="3391"/>
                  <a:ext cx="1" cy="2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2" name="Line 257"/>
                <p:cNvSpPr>
                  <a:spLocks noChangeShapeType="1"/>
                </p:cNvSpPr>
                <p:nvPr/>
              </p:nvSpPr>
              <p:spPr bwMode="auto">
                <a:xfrm>
                  <a:off x="1937" y="3403"/>
                  <a:ext cx="1" cy="1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3" name="Line 258"/>
                <p:cNvSpPr>
                  <a:spLocks noChangeShapeType="1"/>
                </p:cNvSpPr>
                <p:nvPr/>
              </p:nvSpPr>
              <p:spPr bwMode="auto">
                <a:xfrm>
                  <a:off x="2001" y="3403"/>
                  <a:ext cx="1" cy="1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4" name="Line 259"/>
                <p:cNvSpPr>
                  <a:spLocks noChangeShapeType="1"/>
                </p:cNvSpPr>
                <p:nvPr/>
              </p:nvSpPr>
              <p:spPr bwMode="auto">
                <a:xfrm>
                  <a:off x="2063" y="3403"/>
                  <a:ext cx="1" cy="1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 name="Line 260"/>
                <p:cNvSpPr>
                  <a:spLocks noChangeShapeType="1"/>
                </p:cNvSpPr>
                <p:nvPr/>
              </p:nvSpPr>
              <p:spPr bwMode="auto">
                <a:xfrm>
                  <a:off x="2127" y="3403"/>
                  <a:ext cx="1" cy="1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6" name="Line 261"/>
                <p:cNvSpPr>
                  <a:spLocks noChangeShapeType="1"/>
                </p:cNvSpPr>
                <p:nvPr/>
              </p:nvSpPr>
              <p:spPr bwMode="auto">
                <a:xfrm>
                  <a:off x="2189" y="3391"/>
                  <a:ext cx="1" cy="2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7" name="Line 262"/>
                <p:cNvSpPr>
                  <a:spLocks noChangeShapeType="1"/>
                </p:cNvSpPr>
                <p:nvPr/>
              </p:nvSpPr>
              <p:spPr bwMode="auto">
                <a:xfrm>
                  <a:off x="2253" y="3403"/>
                  <a:ext cx="1" cy="1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8" name="Line 263"/>
                <p:cNvSpPr>
                  <a:spLocks noChangeShapeType="1"/>
                </p:cNvSpPr>
                <p:nvPr/>
              </p:nvSpPr>
              <p:spPr bwMode="auto">
                <a:xfrm>
                  <a:off x="2315" y="3403"/>
                  <a:ext cx="1" cy="1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9" name="Line 264"/>
                <p:cNvSpPr>
                  <a:spLocks noChangeShapeType="1"/>
                </p:cNvSpPr>
                <p:nvPr/>
              </p:nvSpPr>
              <p:spPr bwMode="auto">
                <a:xfrm>
                  <a:off x="2379" y="3403"/>
                  <a:ext cx="1" cy="1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0" name="Line 265"/>
                <p:cNvSpPr>
                  <a:spLocks noChangeShapeType="1"/>
                </p:cNvSpPr>
                <p:nvPr/>
              </p:nvSpPr>
              <p:spPr bwMode="auto">
                <a:xfrm>
                  <a:off x="2441" y="3403"/>
                  <a:ext cx="1" cy="1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1" name="Line 266"/>
                <p:cNvSpPr>
                  <a:spLocks noChangeShapeType="1"/>
                </p:cNvSpPr>
                <p:nvPr/>
              </p:nvSpPr>
              <p:spPr bwMode="auto">
                <a:xfrm>
                  <a:off x="2505" y="3391"/>
                  <a:ext cx="1" cy="2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2" name="Line 267"/>
                <p:cNvSpPr>
                  <a:spLocks noChangeShapeType="1"/>
                </p:cNvSpPr>
                <p:nvPr/>
              </p:nvSpPr>
              <p:spPr bwMode="auto">
                <a:xfrm>
                  <a:off x="2567" y="3403"/>
                  <a:ext cx="1" cy="1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3" name="Line 268"/>
                <p:cNvSpPr>
                  <a:spLocks noChangeShapeType="1"/>
                </p:cNvSpPr>
                <p:nvPr/>
              </p:nvSpPr>
              <p:spPr bwMode="auto">
                <a:xfrm>
                  <a:off x="2631" y="3403"/>
                  <a:ext cx="1" cy="1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4" name="Line 269"/>
                <p:cNvSpPr>
                  <a:spLocks noChangeShapeType="1"/>
                </p:cNvSpPr>
                <p:nvPr/>
              </p:nvSpPr>
              <p:spPr bwMode="auto">
                <a:xfrm>
                  <a:off x="2695" y="3403"/>
                  <a:ext cx="1" cy="1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 name="Line 270"/>
                <p:cNvSpPr>
                  <a:spLocks noChangeShapeType="1"/>
                </p:cNvSpPr>
                <p:nvPr/>
              </p:nvSpPr>
              <p:spPr bwMode="auto">
                <a:xfrm>
                  <a:off x="2757" y="3403"/>
                  <a:ext cx="1" cy="1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6" name="Line 271"/>
                <p:cNvSpPr>
                  <a:spLocks noChangeShapeType="1"/>
                </p:cNvSpPr>
                <p:nvPr/>
              </p:nvSpPr>
              <p:spPr bwMode="auto">
                <a:xfrm>
                  <a:off x="2821" y="3391"/>
                  <a:ext cx="1" cy="2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7" name="Line 272"/>
                <p:cNvSpPr>
                  <a:spLocks noChangeShapeType="1"/>
                </p:cNvSpPr>
                <p:nvPr/>
              </p:nvSpPr>
              <p:spPr bwMode="auto">
                <a:xfrm>
                  <a:off x="2821" y="3391"/>
                  <a:ext cx="1" cy="2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8" name="Line 273"/>
                <p:cNvSpPr>
                  <a:spLocks noChangeShapeType="1"/>
                </p:cNvSpPr>
                <p:nvPr/>
              </p:nvSpPr>
              <p:spPr bwMode="auto">
                <a:xfrm>
                  <a:off x="612" y="2114"/>
                  <a:ext cx="2221"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9" name="Line 274"/>
                <p:cNvSpPr>
                  <a:spLocks noChangeShapeType="1"/>
                </p:cNvSpPr>
                <p:nvPr/>
              </p:nvSpPr>
              <p:spPr bwMode="auto">
                <a:xfrm flipV="1">
                  <a:off x="612" y="2114"/>
                  <a:ext cx="1" cy="2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0" name="Line 275"/>
                <p:cNvSpPr>
                  <a:spLocks noChangeShapeType="1"/>
                </p:cNvSpPr>
                <p:nvPr/>
              </p:nvSpPr>
              <p:spPr bwMode="auto">
                <a:xfrm flipV="1">
                  <a:off x="675" y="2114"/>
                  <a:ext cx="1" cy="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1" name="Line 276"/>
                <p:cNvSpPr>
                  <a:spLocks noChangeShapeType="1"/>
                </p:cNvSpPr>
                <p:nvPr/>
              </p:nvSpPr>
              <p:spPr bwMode="auto">
                <a:xfrm flipV="1">
                  <a:off x="738" y="2114"/>
                  <a:ext cx="1" cy="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2" name="Line 277"/>
                <p:cNvSpPr>
                  <a:spLocks noChangeShapeType="1"/>
                </p:cNvSpPr>
                <p:nvPr/>
              </p:nvSpPr>
              <p:spPr bwMode="auto">
                <a:xfrm flipV="1">
                  <a:off x="801" y="2114"/>
                  <a:ext cx="1" cy="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3" name="Line 278"/>
                <p:cNvSpPr>
                  <a:spLocks noChangeShapeType="1"/>
                </p:cNvSpPr>
                <p:nvPr/>
              </p:nvSpPr>
              <p:spPr bwMode="auto">
                <a:xfrm flipV="1">
                  <a:off x="864" y="2114"/>
                  <a:ext cx="1" cy="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4" name="Line 279"/>
                <p:cNvSpPr>
                  <a:spLocks noChangeShapeType="1"/>
                </p:cNvSpPr>
                <p:nvPr/>
              </p:nvSpPr>
              <p:spPr bwMode="auto">
                <a:xfrm flipV="1">
                  <a:off x="927" y="2114"/>
                  <a:ext cx="1" cy="2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 name="Line 280"/>
                <p:cNvSpPr>
                  <a:spLocks noChangeShapeType="1"/>
                </p:cNvSpPr>
                <p:nvPr/>
              </p:nvSpPr>
              <p:spPr bwMode="auto">
                <a:xfrm flipV="1">
                  <a:off x="990" y="2114"/>
                  <a:ext cx="1" cy="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6" name="Line 281"/>
                <p:cNvSpPr>
                  <a:spLocks noChangeShapeType="1"/>
                </p:cNvSpPr>
                <p:nvPr/>
              </p:nvSpPr>
              <p:spPr bwMode="auto">
                <a:xfrm flipV="1">
                  <a:off x="1054" y="2114"/>
                  <a:ext cx="1" cy="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7" name="Line 282"/>
                <p:cNvSpPr>
                  <a:spLocks noChangeShapeType="1"/>
                </p:cNvSpPr>
                <p:nvPr/>
              </p:nvSpPr>
              <p:spPr bwMode="auto">
                <a:xfrm flipV="1">
                  <a:off x="1117" y="2114"/>
                  <a:ext cx="1" cy="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8" name="Line 283"/>
                <p:cNvSpPr>
                  <a:spLocks noChangeShapeType="1"/>
                </p:cNvSpPr>
                <p:nvPr/>
              </p:nvSpPr>
              <p:spPr bwMode="auto">
                <a:xfrm flipV="1">
                  <a:off x="1180" y="2114"/>
                  <a:ext cx="1" cy="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9" name="Line 284"/>
                <p:cNvSpPr>
                  <a:spLocks noChangeShapeType="1"/>
                </p:cNvSpPr>
                <p:nvPr/>
              </p:nvSpPr>
              <p:spPr bwMode="auto">
                <a:xfrm flipV="1">
                  <a:off x="1243" y="2114"/>
                  <a:ext cx="1" cy="2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0" name="Line 285"/>
                <p:cNvSpPr>
                  <a:spLocks noChangeShapeType="1"/>
                </p:cNvSpPr>
                <p:nvPr/>
              </p:nvSpPr>
              <p:spPr bwMode="auto">
                <a:xfrm flipV="1">
                  <a:off x="1306" y="2114"/>
                  <a:ext cx="1" cy="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1" name="Line 286"/>
                <p:cNvSpPr>
                  <a:spLocks noChangeShapeType="1"/>
                </p:cNvSpPr>
                <p:nvPr/>
              </p:nvSpPr>
              <p:spPr bwMode="auto">
                <a:xfrm flipV="1">
                  <a:off x="1369" y="2114"/>
                  <a:ext cx="1" cy="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2" name="Line 287"/>
                <p:cNvSpPr>
                  <a:spLocks noChangeShapeType="1"/>
                </p:cNvSpPr>
                <p:nvPr/>
              </p:nvSpPr>
              <p:spPr bwMode="auto">
                <a:xfrm flipV="1">
                  <a:off x="1432" y="2114"/>
                  <a:ext cx="1" cy="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3" name="Line 288"/>
                <p:cNvSpPr>
                  <a:spLocks noChangeShapeType="1"/>
                </p:cNvSpPr>
                <p:nvPr/>
              </p:nvSpPr>
              <p:spPr bwMode="auto">
                <a:xfrm flipV="1">
                  <a:off x="1495" y="2114"/>
                  <a:ext cx="1" cy="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4" name="Line 289"/>
                <p:cNvSpPr>
                  <a:spLocks noChangeShapeType="1"/>
                </p:cNvSpPr>
                <p:nvPr/>
              </p:nvSpPr>
              <p:spPr bwMode="auto">
                <a:xfrm flipV="1">
                  <a:off x="1559" y="2114"/>
                  <a:ext cx="1" cy="2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5" name="Line 290"/>
                <p:cNvSpPr>
                  <a:spLocks noChangeShapeType="1"/>
                </p:cNvSpPr>
                <p:nvPr/>
              </p:nvSpPr>
              <p:spPr bwMode="auto">
                <a:xfrm flipV="1">
                  <a:off x="1621" y="2114"/>
                  <a:ext cx="1" cy="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 name="Line 291"/>
                <p:cNvSpPr>
                  <a:spLocks noChangeShapeType="1"/>
                </p:cNvSpPr>
                <p:nvPr/>
              </p:nvSpPr>
              <p:spPr bwMode="auto">
                <a:xfrm flipV="1">
                  <a:off x="1685" y="2114"/>
                  <a:ext cx="1" cy="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7" name="Line 292"/>
                <p:cNvSpPr>
                  <a:spLocks noChangeShapeType="1"/>
                </p:cNvSpPr>
                <p:nvPr/>
              </p:nvSpPr>
              <p:spPr bwMode="auto">
                <a:xfrm flipV="1">
                  <a:off x="1747" y="2114"/>
                  <a:ext cx="1" cy="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8" name="Line 293"/>
                <p:cNvSpPr>
                  <a:spLocks noChangeShapeType="1"/>
                </p:cNvSpPr>
                <p:nvPr/>
              </p:nvSpPr>
              <p:spPr bwMode="auto">
                <a:xfrm flipV="1">
                  <a:off x="1811" y="2114"/>
                  <a:ext cx="1" cy="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9" name="Line 294"/>
                <p:cNvSpPr>
                  <a:spLocks noChangeShapeType="1"/>
                </p:cNvSpPr>
                <p:nvPr/>
              </p:nvSpPr>
              <p:spPr bwMode="auto">
                <a:xfrm flipV="1">
                  <a:off x="1874" y="2114"/>
                  <a:ext cx="1" cy="2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0" name="Line 295"/>
                <p:cNvSpPr>
                  <a:spLocks noChangeShapeType="1"/>
                </p:cNvSpPr>
                <p:nvPr/>
              </p:nvSpPr>
              <p:spPr bwMode="auto">
                <a:xfrm flipV="1">
                  <a:off x="1937" y="2114"/>
                  <a:ext cx="1" cy="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 name="Line 296"/>
                <p:cNvSpPr>
                  <a:spLocks noChangeShapeType="1"/>
                </p:cNvSpPr>
                <p:nvPr/>
              </p:nvSpPr>
              <p:spPr bwMode="auto">
                <a:xfrm flipV="1">
                  <a:off x="2001" y="2114"/>
                  <a:ext cx="1" cy="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 name="Line 297"/>
                <p:cNvSpPr>
                  <a:spLocks noChangeShapeType="1"/>
                </p:cNvSpPr>
                <p:nvPr/>
              </p:nvSpPr>
              <p:spPr bwMode="auto">
                <a:xfrm flipV="1">
                  <a:off x="2063" y="2114"/>
                  <a:ext cx="1" cy="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3" name="Line 298"/>
                <p:cNvSpPr>
                  <a:spLocks noChangeShapeType="1"/>
                </p:cNvSpPr>
                <p:nvPr/>
              </p:nvSpPr>
              <p:spPr bwMode="auto">
                <a:xfrm flipV="1">
                  <a:off x="2127" y="2114"/>
                  <a:ext cx="1" cy="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4" name="Line 299"/>
                <p:cNvSpPr>
                  <a:spLocks noChangeShapeType="1"/>
                </p:cNvSpPr>
                <p:nvPr/>
              </p:nvSpPr>
              <p:spPr bwMode="auto">
                <a:xfrm flipV="1">
                  <a:off x="2189" y="2114"/>
                  <a:ext cx="1" cy="2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 name="Line 300"/>
                <p:cNvSpPr>
                  <a:spLocks noChangeShapeType="1"/>
                </p:cNvSpPr>
                <p:nvPr/>
              </p:nvSpPr>
              <p:spPr bwMode="auto">
                <a:xfrm flipV="1">
                  <a:off x="2253" y="2114"/>
                  <a:ext cx="1" cy="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 name="Line 301"/>
                <p:cNvSpPr>
                  <a:spLocks noChangeShapeType="1"/>
                </p:cNvSpPr>
                <p:nvPr/>
              </p:nvSpPr>
              <p:spPr bwMode="auto">
                <a:xfrm flipV="1">
                  <a:off x="2315" y="2114"/>
                  <a:ext cx="1" cy="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 name="Line 302"/>
                <p:cNvSpPr>
                  <a:spLocks noChangeShapeType="1"/>
                </p:cNvSpPr>
                <p:nvPr/>
              </p:nvSpPr>
              <p:spPr bwMode="auto">
                <a:xfrm flipV="1">
                  <a:off x="2379" y="2114"/>
                  <a:ext cx="1" cy="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 name="Line 303"/>
                <p:cNvSpPr>
                  <a:spLocks noChangeShapeType="1"/>
                </p:cNvSpPr>
                <p:nvPr/>
              </p:nvSpPr>
              <p:spPr bwMode="auto">
                <a:xfrm flipV="1">
                  <a:off x="2441" y="2114"/>
                  <a:ext cx="1" cy="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9" name="Line 304"/>
                <p:cNvSpPr>
                  <a:spLocks noChangeShapeType="1"/>
                </p:cNvSpPr>
                <p:nvPr/>
              </p:nvSpPr>
              <p:spPr bwMode="auto">
                <a:xfrm flipV="1">
                  <a:off x="2505" y="2114"/>
                  <a:ext cx="1" cy="2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0" name="Line 305"/>
                <p:cNvSpPr>
                  <a:spLocks noChangeShapeType="1"/>
                </p:cNvSpPr>
                <p:nvPr/>
              </p:nvSpPr>
              <p:spPr bwMode="auto">
                <a:xfrm flipV="1">
                  <a:off x="2567" y="2114"/>
                  <a:ext cx="1" cy="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1" name="Line 306"/>
                <p:cNvSpPr>
                  <a:spLocks noChangeShapeType="1"/>
                </p:cNvSpPr>
                <p:nvPr/>
              </p:nvSpPr>
              <p:spPr bwMode="auto">
                <a:xfrm flipV="1">
                  <a:off x="2631" y="2114"/>
                  <a:ext cx="1" cy="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2" name="Line 307"/>
                <p:cNvSpPr>
                  <a:spLocks noChangeShapeType="1"/>
                </p:cNvSpPr>
                <p:nvPr/>
              </p:nvSpPr>
              <p:spPr bwMode="auto">
                <a:xfrm flipV="1">
                  <a:off x="2695" y="2114"/>
                  <a:ext cx="1" cy="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3" name="Line 308"/>
                <p:cNvSpPr>
                  <a:spLocks noChangeShapeType="1"/>
                </p:cNvSpPr>
                <p:nvPr/>
              </p:nvSpPr>
              <p:spPr bwMode="auto">
                <a:xfrm flipV="1">
                  <a:off x="2757" y="2114"/>
                  <a:ext cx="1" cy="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4" name="Line 309"/>
                <p:cNvSpPr>
                  <a:spLocks noChangeShapeType="1"/>
                </p:cNvSpPr>
                <p:nvPr/>
              </p:nvSpPr>
              <p:spPr bwMode="auto">
                <a:xfrm flipV="1">
                  <a:off x="2821" y="2114"/>
                  <a:ext cx="1" cy="2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5" name="Line 310"/>
                <p:cNvSpPr>
                  <a:spLocks noChangeShapeType="1"/>
                </p:cNvSpPr>
                <p:nvPr/>
              </p:nvSpPr>
              <p:spPr bwMode="auto">
                <a:xfrm flipV="1">
                  <a:off x="2821" y="2114"/>
                  <a:ext cx="1" cy="2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 name="Line 311"/>
                <p:cNvSpPr>
                  <a:spLocks noChangeShapeType="1"/>
                </p:cNvSpPr>
                <p:nvPr/>
              </p:nvSpPr>
              <p:spPr bwMode="auto">
                <a:xfrm flipV="1">
                  <a:off x="612" y="2114"/>
                  <a:ext cx="1" cy="13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7" name="Line 312"/>
                <p:cNvSpPr>
                  <a:spLocks noChangeShapeType="1"/>
                </p:cNvSpPr>
                <p:nvPr/>
              </p:nvSpPr>
              <p:spPr bwMode="auto">
                <a:xfrm flipH="1">
                  <a:off x="612" y="3414"/>
                  <a:ext cx="2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8" name="Line 313"/>
                <p:cNvSpPr>
                  <a:spLocks noChangeShapeType="1"/>
                </p:cNvSpPr>
                <p:nvPr/>
              </p:nvSpPr>
              <p:spPr bwMode="auto">
                <a:xfrm flipH="1">
                  <a:off x="612" y="3396"/>
                  <a:ext cx="2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9" name="Line 314"/>
                <p:cNvSpPr>
                  <a:spLocks noChangeShapeType="1"/>
                </p:cNvSpPr>
                <p:nvPr/>
              </p:nvSpPr>
              <p:spPr bwMode="auto">
                <a:xfrm flipH="1">
                  <a:off x="612" y="3380"/>
                  <a:ext cx="2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0" name="Line 315"/>
                <p:cNvSpPr>
                  <a:spLocks noChangeShapeType="1"/>
                </p:cNvSpPr>
                <p:nvPr/>
              </p:nvSpPr>
              <p:spPr bwMode="auto">
                <a:xfrm flipH="1">
                  <a:off x="612" y="3366"/>
                  <a:ext cx="2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1" name="Line 316"/>
                <p:cNvSpPr>
                  <a:spLocks noChangeShapeType="1"/>
                </p:cNvSpPr>
                <p:nvPr/>
              </p:nvSpPr>
              <p:spPr bwMode="auto">
                <a:xfrm flipH="1">
                  <a:off x="612" y="3354"/>
                  <a:ext cx="2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2" name="Line 317"/>
                <p:cNvSpPr>
                  <a:spLocks noChangeShapeType="1"/>
                </p:cNvSpPr>
                <p:nvPr/>
              </p:nvSpPr>
              <p:spPr bwMode="auto">
                <a:xfrm flipH="1">
                  <a:off x="612" y="3343"/>
                  <a:ext cx="3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3" name="Line 318"/>
                <p:cNvSpPr>
                  <a:spLocks noChangeShapeType="1"/>
                </p:cNvSpPr>
                <p:nvPr/>
              </p:nvSpPr>
              <p:spPr bwMode="auto">
                <a:xfrm flipH="1">
                  <a:off x="612" y="3272"/>
                  <a:ext cx="2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4" name="Line 319"/>
                <p:cNvSpPr>
                  <a:spLocks noChangeShapeType="1"/>
                </p:cNvSpPr>
                <p:nvPr/>
              </p:nvSpPr>
              <p:spPr bwMode="auto">
                <a:xfrm flipH="1">
                  <a:off x="612" y="3230"/>
                  <a:ext cx="2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5" name="Line 320"/>
                <p:cNvSpPr>
                  <a:spLocks noChangeShapeType="1"/>
                </p:cNvSpPr>
                <p:nvPr/>
              </p:nvSpPr>
              <p:spPr bwMode="auto">
                <a:xfrm flipH="1">
                  <a:off x="612" y="3200"/>
                  <a:ext cx="2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 name="Line 321"/>
                <p:cNvSpPr>
                  <a:spLocks noChangeShapeType="1"/>
                </p:cNvSpPr>
                <p:nvPr/>
              </p:nvSpPr>
              <p:spPr bwMode="auto">
                <a:xfrm flipH="1">
                  <a:off x="612" y="3178"/>
                  <a:ext cx="2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7" name="Line 322"/>
                <p:cNvSpPr>
                  <a:spLocks noChangeShapeType="1"/>
                </p:cNvSpPr>
                <p:nvPr/>
              </p:nvSpPr>
              <p:spPr bwMode="auto">
                <a:xfrm flipH="1">
                  <a:off x="612" y="3158"/>
                  <a:ext cx="2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8" name="Line 323"/>
                <p:cNvSpPr>
                  <a:spLocks noChangeShapeType="1"/>
                </p:cNvSpPr>
                <p:nvPr/>
              </p:nvSpPr>
              <p:spPr bwMode="auto">
                <a:xfrm flipH="1">
                  <a:off x="612" y="3142"/>
                  <a:ext cx="2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9" name="Line 324"/>
                <p:cNvSpPr>
                  <a:spLocks noChangeShapeType="1"/>
                </p:cNvSpPr>
                <p:nvPr/>
              </p:nvSpPr>
              <p:spPr bwMode="auto">
                <a:xfrm flipH="1">
                  <a:off x="612" y="3129"/>
                  <a:ext cx="2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0" name="Line 325"/>
                <p:cNvSpPr>
                  <a:spLocks noChangeShapeType="1"/>
                </p:cNvSpPr>
                <p:nvPr/>
              </p:nvSpPr>
              <p:spPr bwMode="auto">
                <a:xfrm flipH="1">
                  <a:off x="612" y="3117"/>
                  <a:ext cx="2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1" name="Line 326"/>
                <p:cNvSpPr>
                  <a:spLocks noChangeShapeType="1"/>
                </p:cNvSpPr>
                <p:nvPr/>
              </p:nvSpPr>
              <p:spPr bwMode="auto">
                <a:xfrm flipH="1">
                  <a:off x="612" y="3106"/>
                  <a:ext cx="3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2" name="Line 327"/>
                <p:cNvSpPr>
                  <a:spLocks noChangeShapeType="1"/>
                </p:cNvSpPr>
                <p:nvPr/>
              </p:nvSpPr>
              <p:spPr bwMode="auto">
                <a:xfrm flipH="1">
                  <a:off x="612" y="3035"/>
                  <a:ext cx="2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3" name="Line 328"/>
                <p:cNvSpPr>
                  <a:spLocks noChangeShapeType="1"/>
                </p:cNvSpPr>
                <p:nvPr/>
              </p:nvSpPr>
              <p:spPr bwMode="auto">
                <a:xfrm flipH="1">
                  <a:off x="612" y="2993"/>
                  <a:ext cx="2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4" name="Line 329"/>
                <p:cNvSpPr>
                  <a:spLocks noChangeShapeType="1"/>
                </p:cNvSpPr>
                <p:nvPr/>
              </p:nvSpPr>
              <p:spPr bwMode="auto">
                <a:xfrm flipH="1">
                  <a:off x="612" y="2964"/>
                  <a:ext cx="2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5" name="Line 330"/>
                <p:cNvSpPr>
                  <a:spLocks noChangeShapeType="1"/>
                </p:cNvSpPr>
                <p:nvPr/>
              </p:nvSpPr>
              <p:spPr bwMode="auto">
                <a:xfrm flipH="1">
                  <a:off x="612" y="2940"/>
                  <a:ext cx="2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 name="Line 331"/>
                <p:cNvSpPr>
                  <a:spLocks noChangeShapeType="1"/>
                </p:cNvSpPr>
                <p:nvPr/>
              </p:nvSpPr>
              <p:spPr bwMode="auto">
                <a:xfrm flipH="1">
                  <a:off x="612" y="2922"/>
                  <a:ext cx="2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7" name="Line 332"/>
                <p:cNvSpPr>
                  <a:spLocks noChangeShapeType="1"/>
                </p:cNvSpPr>
                <p:nvPr/>
              </p:nvSpPr>
              <p:spPr bwMode="auto">
                <a:xfrm flipH="1">
                  <a:off x="612" y="2906"/>
                  <a:ext cx="2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8" name="Line 333"/>
                <p:cNvSpPr>
                  <a:spLocks noChangeShapeType="1"/>
                </p:cNvSpPr>
                <p:nvPr/>
              </p:nvSpPr>
              <p:spPr bwMode="auto">
                <a:xfrm flipH="1">
                  <a:off x="612" y="2892"/>
                  <a:ext cx="2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9" name="Line 334"/>
                <p:cNvSpPr>
                  <a:spLocks noChangeShapeType="1"/>
                </p:cNvSpPr>
                <p:nvPr/>
              </p:nvSpPr>
              <p:spPr bwMode="auto">
                <a:xfrm flipH="1">
                  <a:off x="612" y="2880"/>
                  <a:ext cx="2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0" name="Line 335"/>
                <p:cNvSpPr>
                  <a:spLocks noChangeShapeType="1"/>
                </p:cNvSpPr>
                <p:nvPr/>
              </p:nvSpPr>
              <p:spPr bwMode="auto">
                <a:xfrm flipH="1">
                  <a:off x="612" y="2869"/>
                  <a:ext cx="3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1" name="Line 336"/>
                <p:cNvSpPr>
                  <a:spLocks noChangeShapeType="1"/>
                </p:cNvSpPr>
                <p:nvPr/>
              </p:nvSpPr>
              <p:spPr bwMode="auto">
                <a:xfrm flipH="1">
                  <a:off x="612" y="2798"/>
                  <a:ext cx="2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2" name="Line 337"/>
                <p:cNvSpPr>
                  <a:spLocks noChangeShapeType="1"/>
                </p:cNvSpPr>
                <p:nvPr/>
              </p:nvSpPr>
              <p:spPr bwMode="auto">
                <a:xfrm flipH="1">
                  <a:off x="612" y="2757"/>
                  <a:ext cx="2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3" name="Line 338"/>
                <p:cNvSpPr>
                  <a:spLocks noChangeShapeType="1"/>
                </p:cNvSpPr>
                <p:nvPr/>
              </p:nvSpPr>
              <p:spPr bwMode="auto">
                <a:xfrm flipH="1">
                  <a:off x="612" y="2726"/>
                  <a:ext cx="2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4" name="Line 339"/>
                <p:cNvSpPr>
                  <a:spLocks noChangeShapeType="1"/>
                </p:cNvSpPr>
                <p:nvPr/>
              </p:nvSpPr>
              <p:spPr bwMode="auto">
                <a:xfrm flipH="1">
                  <a:off x="612" y="2704"/>
                  <a:ext cx="2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5" name="Line 340"/>
                <p:cNvSpPr>
                  <a:spLocks noChangeShapeType="1"/>
                </p:cNvSpPr>
                <p:nvPr/>
              </p:nvSpPr>
              <p:spPr bwMode="auto">
                <a:xfrm flipH="1">
                  <a:off x="612" y="2684"/>
                  <a:ext cx="2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6" name="Line 341"/>
                <p:cNvSpPr>
                  <a:spLocks noChangeShapeType="1"/>
                </p:cNvSpPr>
                <p:nvPr/>
              </p:nvSpPr>
              <p:spPr bwMode="auto">
                <a:xfrm flipH="1">
                  <a:off x="612" y="2668"/>
                  <a:ext cx="2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 name="Line 342"/>
                <p:cNvSpPr>
                  <a:spLocks noChangeShapeType="1"/>
                </p:cNvSpPr>
                <p:nvPr/>
              </p:nvSpPr>
              <p:spPr bwMode="auto">
                <a:xfrm flipH="1">
                  <a:off x="612" y="2655"/>
                  <a:ext cx="2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8" name="Line 343"/>
                <p:cNvSpPr>
                  <a:spLocks noChangeShapeType="1"/>
                </p:cNvSpPr>
                <p:nvPr/>
              </p:nvSpPr>
              <p:spPr bwMode="auto">
                <a:xfrm flipH="1">
                  <a:off x="612" y="2643"/>
                  <a:ext cx="2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 name="Line 344"/>
                <p:cNvSpPr>
                  <a:spLocks noChangeShapeType="1"/>
                </p:cNvSpPr>
                <p:nvPr/>
              </p:nvSpPr>
              <p:spPr bwMode="auto">
                <a:xfrm flipH="1">
                  <a:off x="612" y="2632"/>
                  <a:ext cx="3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 name="Line 345"/>
                <p:cNvSpPr>
                  <a:spLocks noChangeShapeType="1"/>
                </p:cNvSpPr>
                <p:nvPr/>
              </p:nvSpPr>
              <p:spPr bwMode="auto">
                <a:xfrm flipH="1">
                  <a:off x="612" y="2561"/>
                  <a:ext cx="2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 name="Line 346"/>
                <p:cNvSpPr>
                  <a:spLocks noChangeShapeType="1"/>
                </p:cNvSpPr>
                <p:nvPr/>
              </p:nvSpPr>
              <p:spPr bwMode="auto">
                <a:xfrm flipH="1">
                  <a:off x="612" y="2519"/>
                  <a:ext cx="2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2" name="Line 347"/>
                <p:cNvSpPr>
                  <a:spLocks noChangeShapeType="1"/>
                </p:cNvSpPr>
                <p:nvPr/>
              </p:nvSpPr>
              <p:spPr bwMode="auto">
                <a:xfrm flipH="1">
                  <a:off x="612" y="2490"/>
                  <a:ext cx="2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 name="Line 348"/>
                <p:cNvSpPr>
                  <a:spLocks noChangeShapeType="1"/>
                </p:cNvSpPr>
                <p:nvPr/>
              </p:nvSpPr>
              <p:spPr bwMode="auto">
                <a:xfrm flipH="1">
                  <a:off x="612" y="2466"/>
                  <a:ext cx="2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 name="Line 349"/>
                <p:cNvSpPr>
                  <a:spLocks noChangeShapeType="1"/>
                </p:cNvSpPr>
                <p:nvPr/>
              </p:nvSpPr>
              <p:spPr bwMode="auto">
                <a:xfrm flipH="1">
                  <a:off x="612" y="2448"/>
                  <a:ext cx="2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 name="Line 350"/>
                <p:cNvSpPr>
                  <a:spLocks noChangeShapeType="1"/>
                </p:cNvSpPr>
                <p:nvPr/>
              </p:nvSpPr>
              <p:spPr bwMode="auto">
                <a:xfrm flipH="1">
                  <a:off x="612" y="2432"/>
                  <a:ext cx="2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 name="Line 351"/>
                <p:cNvSpPr>
                  <a:spLocks noChangeShapeType="1"/>
                </p:cNvSpPr>
                <p:nvPr/>
              </p:nvSpPr>
              <p:spPr bwMode="auto">
                <a:xfrm flipH="1">
                  <a:off x="612" y="2419"/>
                  <a:ext cx="2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 name="Line 352"/>
                <p:cNvSpPr>
                  <a:spLocks noChangeShapeType="1"/>
                </p:cNvSpPr>
                <p:nvPr/>
              </p:nvSpPr>
              <p:spPr bwMode="auto">
                <a:xfrm flipH="1">
                  <a:off x="612" y="2406"/>
                  <a:ext cx="2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 name="Line 353"/>
                <p:cNvSpPr>
                  <a:spLocks noChangeShapeType="1"/>
                </p:cNvSpPr>
                <p:nvPr/>
              </p:nvSpPr>
              <p:spPr bwMode="auto">
                <a:xfrm flipH="1">
                  <a:off x="612" y="2395"/>
                  <a:ext cx="3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9" name="Line 354"/>
                <p:cNvSpPr>
                  <a:spLocks noChangeShapeType="1"/>
                </p:cNvSpPr>
                <p:nvPr/>
              </p:nvSpPr>
              <p:spPr bwMode="auto">
                <a:xfrm flipH="1">
                  <a:off x="612" y="2324"/>
                  <a:ext cx="2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0" name="Line 355"/>
                <p:cNvSpPr>
                  <a:spLocks noChangeShapeType="1"/>
                </p:cNvSpPr>
                <p:nvPr/>
              </p:nvSpPr>
              <p:spPr bwMode="auto">
                <a:xfrm flipH="1">
                  <a:off x="612" y="2282"/>
                  <a:ext cx="2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1" name="Line 356"/>
                <p:cNvSpPr>
                  <a:spLocks noChangeShapeType="1"/>
                </p:cNvSpPr>
                <p:nvPr/>
              </p:nvSpPr>
              <p:spPr bwMode="auto">
                <a:xfrm flipH="1">
                  <a:off x="612" y="2252"/>
                  <a:ext cx="2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2" name="Line 357"/>
                <p:cNvSpPr>
                  <a:spLocks noChangeShapeType="1"/>
                </p:cNvSpPr>
                <p:nvPr/>
              </p:nvSpPr>
              <p:spPr bwMode="auto">
                <a:xfrm flipH="1">
                  <a:off x="612" y="2230"/>
                  <a:ext cx="2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 name="Line 358"/>
                <p:cNvSpPr>
                  <a:spLocks noChangeShapeType="1"/>
                </p:cNvSpPr>
                <p:nvPr/>
              </p:nvSpPr>
              <p:spPr bwMode="auto">
                <a:xfrm flipH="1">
                  <a:off x="612" y="2211"/>
                  <a:ext cx="2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4" name="Line 359"/>
                <p:cNvSpPr>
                  <a:spLocks noChangeShapeType="1"/>
                </p:cNvSpPr>
                <p:nvPr/>
              </p:nvSpPr>
              <p:spPr bwMode="auto">
                <a:xfrm flipH="1">
                  <a:off x="612" y="2195"/>
                  <a:ext cx="2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5" name="Line 360"/>
                <p:cNvSpPr>
                  <a:spLocks noChangeShapeType="1"/>
                </p:cNvSpPr>
                <p:nvPr/>
              </p:nvSpPr>
              <p:spPr bwMode="auto">
                <a:xfrm flipH="1">
                  <a:off x="612" y="2181"/>
                  <a:ext cx="2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6" name="Line 361"/>
                <p:cNvSpPr>
                  <a:spLocks noChangeShapeType="1"/>
                </p:cNvSpPr>
                <p:nvPr/>
              </p:nvSpPr>
              <p:spPr bwMode="auto">
                <a:xfrm flipH="1">
                  <a:off x="612" y="2169"/>
                  <a:ext cx="2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 name="Line 362"/>
                <p:cNvSpPr>
                  <a:spLocks noChangeShapeType="1"/>
                </p:cNvSpPr>
                <p:nvPr/>
              </p:nvSpPr>
              <p:spPr bwMode="auto">
                <a:xfrm flipH="1">
                  <a:off x="612" y="2158"/>
                  <a:ext cx="3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8" name="Line 363"/>
                <p:cNvSpPr>
                  <a:spLocks noChangeShapeType="1"/>
                </p:cNvSpPr>
                <p:nvPr/>
              </p:nvSpPr>
              <p:spPr bwMode="auto">
                <a:xfrm flipV="1">
                  <a:off x="2833" y="2114"/>
                  <a:ext cx="1" cy="13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9" name="Line 364"/>
                <p:cNvSpPr>
                  <a:spLocks noChangeShapeType="1"/>
                </p:cNvSpPr>
                <p:nvPr/>
              </p:nvSpPr>
              <p:spPr bwMode="auto">
                <a:xfrm>
                  <a:off x="2814" y="3414"/>
                  <a:ext cx="1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0" name="Line 365"/>
                <p:cNvSpPr>
                  <a:spLocks noChangeShapeType="1"/>
                </p:cNvSpPr>
                <p:nvPr/>
              </p:nvSpPr>
              <p:spPr bwMode="auto">
                <a:xfrm>
                  <a:off x="2814" y="3396"/>
                  <a:ext cx="1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1" name="Line 366"/>
                <p:cNvSpPr>
                  <a:spLocks noChangeShapeType="1"/>
                </p:cNvSpPr>
                <p:nvPr/>
              </p:nvSpPr>
              <p:spPr bwMode="auto">
                <a:xfrm>
                  <a:off x="2814" y="3380"/>
                  <a:ext cx="1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2" name="Line 367"/>
                <p:cNvSpPr>
                  <a:spLocks noChangeShapeType="1"/>
                </p:cNvSpPr>
                <p:nvPr/>
              </p:nvSpPr>
              <p:spPr bwMode="auto">
                <a:xfrm>
                  <a:off x="2814" y="3366"/>
                  <a:ext cx="1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3" name="Line 368"/>
                <p:cNvSpPr>
                  <a:spLocks noChangeShapeType="1"/>
                </p:cNvSpPr>
                <p:nvPr/>
              </p:nvSpPr>
              <p:spPr bwMode="auto">
                <a:xfrm>
                  <a:off x="2814" y="3354"/>
                  <a:ext cx="1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4" name="Line 369"/>
                <p:cNvSpPr>
                  <a:spLocks noChangeShapeType="1"/>
                </p:cNvSpPr>
                <p:nvPr/>
              </p:nvSpPr>
              <p:spPr bwMode="auto">
                <a:xfrm>
                  <a:off x="2793" y="3343"/>
                  <a:ext cx="4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5" name="Line 370"/>
                <p:cNvSpPr>
                  <a:spLocks noChangeShapeType="1"/>
                </p:cNvSpPr>
                <p:nvPr/>
              </p:nvSpPr>
              <p:spPr bwMode="auto">
                <a:xfrm>
                  <a:off x="2814" y="3272"/>
                  <a:ext cx="1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6" name="Line 371"/>
                <p:cNvSpPr>
                  <a:spLocks noChangeShapeType="1"/>
                </p:cNvSpPr>
                <p:nvPr/>
              </p:nvSpPr>
              <p:spPr bwMode="auto">
                <a:xfrm>
                  <a:off x="2814" y="3230"/>
                  <a:ext cx="1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7" name="Line 372"/>
                <p:cNvSpPr>
                  <a:spLocks noChangeShapeType="1"/>
                </p:cNvSpPr>
                <p:nvPr/>
              </p:nvSpPr>
              <p:spPr bwMode="auto">
                <a:xfrm>
                  <a:off x="2814" y="3200"/>
                  <a:ext cx="1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 name="Line 373"/>
                <p:cNvSpPr>
                  <a:spLocks noChangeShapeType="1"/>
                </p:cNvSpPr>
                <p:nvPr/>
              </p:nvSpPr>
              <p:spPr bwMode="auto">
                <a:xfrm>
                  <a:off x="2814" y="3178"/>
                  <a:ext cx="1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9" name="Line 374"/>
                <p:cNvSpPr>
                  <a:spLocks noChangeShapeType="1"/>
                </p:cNvSpPr>
                <p:nvPr/>
              </p:nvSpPr>
              <p:spPr bwMode="auto">
                <a:xfrm>
                  <a:off x="2814" y="3158"/>
                  <a:ext cx="1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0" name="Line 375"/>
                <p:cNvSpPr>
                  <a:spLocks noChangeShapeType="1"/>
                </p:cNvSpPr>
                <p:nvPr/>
              </p:nvSpPr>
              <p:spPr bwMode="auto">
                <a:xfrm>
                  <a:off x="2814" y="3142"/>
                  <a:ext cx="1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1" name="Line 376"/>
                <p:cNvSpPr>
                  <a:spLocks noChangeShapeType="1"/>
                </p:cNvSpPr>
                <p:nvPr/>
              </p:nvSpPr>
              <p:spPr bwMode="auto">
                <a:xfrm>
                  <a:off x="2814" y="3129"/>
                  <a:ext cx="1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2" name="Line 377"/>
                <p:cNvSpPr>
                  <a:spLocks noChangeShapeType="1"/>
                </p:cNvSpPr>
                <p:nvPr/>
              </p:nvSpPr>
              <p:spPr bwMode="auto">
                <a:xfrm>
                  <a:off x="2814" y="3117"/>
                  <a:ext cx="1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3" name="Line 378"/>
                <p:cNvSpPr>
                  <a:spLocks noChangeShapeType="1"/>
                </p:cNvSpPr>
                <p:nvPr/>
              </p:nvSpPr>
              <p:spPr bwMode="auto">
                <a:xfrm>
                  <a:off x="2793" y="3106"/>
                  <a:ext cx="4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4" name="Line 379"/>
                <p:cNvSpPr>
                  <a:spLocks noChangeShapeType="1"/>
                </p:cNvSpPr>
                <p:nvPr/>
              </p:nvSpPr>
              <p:spPr bwMode="auto">
                <a:xfrm>
                  <a:off x="2814" y="3035"/>
                  <a:ext cx="1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5" name="Line 380"/>
                <p:cNvSpPr>
                  <a:spLocks noChangeShapeType="1"/>
                </p:cNvSpPr>
                <p:nvPr/>
              </p:nvSpPr>
              <p:spPr bwMode="auto">
                <a:xfrm>
                  <a:off x="2814" y="2993"/>
                  <a:ext cx="1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6" name="Line 381"/>
                <p:cNvSpPr>
                  <a:spLocks noChangeShapeType="1"/>
                </p:cNvSpPr>
                <p:nvPr/>
              </p:nvSpPr>
              <p:spPr bwMode="auto">
                <a:xfrm>
                  <a:off x="2814" y="2964"/>
                  <a:ext cx="1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7" name="Line 382"/>
                <p:cNvSpPr>
                  <a:spLocks noChangeShapeType="1"/>
                </p:cNvSpPr>
                <p:nvPr/>
              </p:nvSpPr>
              <p:spPr bwMode="auto">
                <a:xfrm>
                  <a:off x="2814" y="2940"/>
                  <a:ext cx="1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 name="Line 383"/>
                <p:cNvSpPr>
                  <a:spLocks noChangeShapeType="1"/>
                </p:cNvSpPr>
                <p:nvPr/>
              </p:nvSpPr>
              <p:spPr bwMode="auto">
                <a:xfrm>
                  <a:off x="2814" y="2922"/>
                  <a:ext cx="1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9" name="Line 384"/>
                <p:cNvSpPr>
                  <a:spLocks noChangeShapeType="1"/>
                </p:cNvSpPr>
                <p:nvPr/>
              </p:nvSpPr>
              <p:spPr bwMode="auto">
                <a:xfrm>
                  <a:off x="2814" y="2906"/>
                  <a:ext cx="1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0" name="Line 385"/>
                <p:cNvSpPr>
                  <a:spLocks noChangeShapeType="1"/>
                </p:cNvSpPr>
                <p:nvPr/>
              </p:nvSpPr>
              <p:spPr bwMode="auto">
                <a:xfrm>
                  <a:off x="2814" y="2892"/>
                  <a:ext cx="1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1" name="Line 386"/>
                <p:cNvSpPr>
                  <a:spLocks noChangeShapeType="1"/>
                </p:cNvSpPr>
                <p:nvPr/>
              </p:nvSpPr>
              <p:spPr bwMode="auto">
                <a:xfrm>
                  <a:off x="2814" y="2880"/>
                  <a:ext cx="1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2" name="Line 387"/>
                <p:cNvSpPr>
                  <a:spLocks noChangeShapeType="1"/>
                </p:cNvSpPr>
                <p:nvPr/>
              </p:nvSpPr>
              <p:spPr bwMode="auto">
                <a:xfrm>
                  <a:off x="2793" y="2869"/>
                  <a:ext cx="4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3" name="Line 388"/>
                <p:cNvSpPr>
                  <a:spLocks noChangeShapeType="1"/>
                </p:cNvSpPr>
                <p:nvPr/>
              </p:nvSpPr>
              <p:spPr bwMode="auto">
                <a:xfrm>
                  <a:off x="2814" y="2798"/>
                  <a:ext cx="1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4" name="Line 389"/>
                <p:cNvSpPr>
                  <a:spLocks noChangeShapeType="1"/>
                </p:cNvSpPr>
                <p:nvPr/>
              </p:nvSpPr>
              <p:spPr bwMode="auto">
                <a:xfrm>
                  <a:off x="2814" y="2757"/>
                  <a:ext cx="1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5" name="Line 390"/>
                <p:cNvSpPr>
                  <a:spLocks noChangeShapeType="1"/>
                </p:cNvSpPr>
                <p:nvPr/>
              </p:nvSpPr>
              <p:spPr bwMode="auto">
                <a:xfrm>
                  <a:off x="2814" y="2726"/>
                  <a:ext cx="1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6" name="Line 391"/>
                <p:cNvSpPr>
                  <a:spLocks noChangeShapeType="1"/>
                </p:cNvSpPr>
                <p:nvPr/>
              </p:nvSpPr>
              <p:spPr bwMode="auto">
                <a:xfrm>
                  <a:off x="2814" y="2704"/>
                  <a:ext cx="1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7" name="Line 392"/>
                <p:cNvSpPr>
                  <a:spLocks noChangeShapeType="1"/>
                </p:cNvSpPr>
                <p:nvPr/>
              </p:nvSpPr>
              <p:spPr bwMode="auto">
                <a:xfrm>
                  <a:off x="2814" y="2684"/>
                  <a:ext cx="1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 name="Line 393"/>
                <p:cNvSpPr>
                  <a:spLocks noChangeShapeType="1"/>
                </p:cNvSpPr>
                <p:nvPr/>
              </p:nvSpPr>
              <p:spPr bwMode="auto">
                <a:xfrm>
                  <a:off x="2814" y="2668"/>
                  <a:ext cx="1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9" name="Line 394"/>
                <p:cNvSpPr>
                  <a:spLocks noChangeShapeType="1"/>
                </p:cNvSpPr>
                <p:nvPr/>
              </p:nvSpPr>
              <p:spPr bwMode="auto">
                <a:xfrm>
                  <a:off x="2814" y="2655"/>
                  <a:ext cx="1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0" name="Line 395"/>
                <p:cNvSpPr>
                  <a:spLocks noChangeShapeType="1"/>
                </p:cNvSpPr>
                <p:nvPr/>
              </p:nvSpPr>
              <p:spPr bwMode="auto">
                <a:xfrm>
                  <a:off x="2814" y="2643"/>
                  <a:ext cx="1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1" name="Line 396"/>
                <p:cNvSpPr>
                  <a:spLocks noChangeShapeType="1"/>
                </p:cNvSpPr>
                <p:nvPr/>
              </p:nvSpPr>
              <p:spPr bwMode="auto">
                <a:xfrm>
                  <a:off x="2793" y="2632"/>
                  <a:ext cx="4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2" name="Line 397"/>
                <p:cNvSpPr>
                  <a:spLocks noChangeShapeType="1"/>
                </p:cNvSpPr>
                <p:nvPr/>
              </p:nvSpPr>
              <p:spPr bwMode="auto">
                <a:xfrm>
                  <a:off x="2814" y="2561"/>
                  <a:ext cx="1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3" name="Line 398"/>
                <p:cNvSpPr>
                  <a:spLocks noChangeShapeType="1"/>
                </p:cNvSpPr>
                <p:nvPr/>
              </p:nvSpPr>
              <p:spPr bwMode="auto">
                <a:xfrm>
                  <a:off x="2814" y="2519"/>
                  <a:ext cx="1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4" name="Line 399"/>
                <p:cNvSpPr>
                  <a:spLocks noChangeShapeType="1"/>
                </p:cNvSpPr>
                <p:nvPr/>
              </p:nvSpPr>
              <p:spPr bwMode="auto">
                <a:xfrm>
                  <a:off x="2814" y="2490"/>
                  <a:ext cx="1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5" name="Line 400"/>
                <p:cNvSpPr>
                  <a:spLocks noChangeShapeType="1"/>
                </p:cNvSpPr>
                <p:nvPr/>
              </p:nvSpPr>
              <p:spPr bwMode="auto">
                <a:xfrm>
                  <a:off x="2814" y="2466"/>
                  <a:ext cx="1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6" name="Line 401"/>
                <p:cNvSpPr>
                  <a:spLocks noChangeShapeType="1"/>
                </p:cNvSpPr>
                <p:nvPr/>
              </p:nvSpPr>
              <p:spPr bwMode="auto">
                <a:xfrm>
                  <a:off x="2814" y="2448"/>
                  <a:ext cx="1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7" name="Line 402"/>
                <p:cNvSpPr>
                  <a:spLocks noChangeShapeType="1"/>
                </p:cNvSpPr>
                <p:nvPr/>
              </p:nvSpPr>
              <p:spPr bwMode="auto">
                <a:xfrm>
                  <a:off x="2814" y="2432"/>
                  <a:ext cx="1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 name="Line 403"/>
                <p:cNvSpPr>
                  <a:spLocks noChangeShapeType="1"/>
                </p:cNvSpPr>
                <p:nvPr/>
              </p:nvSpPr>
              <p:spPr bwMode="auto">
                <a:xfrm>
                  <a:off x="2814" y="2419"/>
                  <a:ext cx="1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 name="Line 404"/>
                <p:cNvSpPr>
                  <a:spLocks noChangeShapeType="1"/>
                </p:cNvSpPr>
                <p:nvPr/>
              </p:nvSpPr>
              <p:spPr bwMode="auto">
                <a:xfrm>
                  <a:off x="2814" y="2406"/>
                  <a:ext cx="1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 name="Line 405"/>
                <p:cNvSpPr>
                  <a:spLocks noChangeShapeType="1"/>
                </p:cNvSpPr>
                <p:nvPr/>
              </p:nvSpPr>
              <p:spPr bwMode="auto">
                <a:xfrm>
                  <a:off x="2793" y="2395"/>
                  <a:ext cx="4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1" name="Line 406"/>
                <p:cNvSpPr>
                  <a:spLocks noChangeShapeType="1"/>
                </p:cNvSpPr>
                <p:nvPr/>
              </p:nvSpPr>
              <p:spPr bwMode="auto">
                <a:xfrm>
                  <a:off x="2814" y="2324"/>
                  <a:ext cx="1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2" name="Line 407"/>
                <p:cNvSpPr>
                  <a:spLocks noChangeShapeType="1"/>
                </p:cNvSpPr>
                <p:nvPr/>
              </p:nvSpPr>
              <p:spPr bwMode="auto">
                <a:xfrm>
                  <a:off x="2814" y="2282"/>
                  <a:ext cx="1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3" name="Line 408"/>
                <p:cNvSpPr>
                  <a:spLocks noChangeShapeType="1"/>
                </p:cNvSpPr>
                <p:nvPr/>
              </p:nvSpPr>
              <p:spPr bwMode="auto">
                <a:xfrm>
                  <a:off x="2814" y="2252"/>
                  <a:ext cx="1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4" name="Line 409"/>
                <p:cNvSpPr>
                  <a:spLocks noChangeShapeType="1"/>
                </p:cNvSpPr>
                <p:nvPr/>
              </p:nvSpPr>
              <p:spPr bwMode="auto">
                <a:xfrm>
                  <a:off x="2814" y="2230"/>
                  <a:ext cx="1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5" name="Line 410"/>
                <p:cNvSpPr>
                  <a:spLocks noChangeShapeType="1"/>
                </p:cNvSpPr>
                <p:nvPr/>
              </p:nvSpPr>
              <p:spPr bwMode="auto">
                <a:xfrm>
                  <a:off x="2814" y="2211"/>
                  <a:ext cx="1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6" name="Line 411"/>
                <p:cNvSpPr>
                  <a:spLocks noChangeShapeType="1"/>
                </p:cNvSpPr>
                <p:nvPr/>
              </p:nvSpPr>
              <p:spPr bwMode="auto">
                <a:xfrm>
                  <a:off x="2814" y="2195"/>
                  <a:ext cx="1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7" name="Line 412"/>
                <p:cNvSpPr>
                  <a:spLocks noChangeShapeType="1"/>
                </p:cNvSpPr>
                <p:nvPr/>
              </p:nvSpPr>
              <p:spPr bwMode="auto">
                <a:xfrm>
                  <a:off x="2814" y="2181"/>
                  <a:ext cx="1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8" name="Line 413"/>
                <p:cNvSpPr>
                  <a:spLocks noChangeShapeType="1"/>
                </p:cNvSpPr>
                <p:nvPr/>
              </p:nvSpPr>
              <p:spPr bwMode="auto">
                <a:xfrm>
                  <a:off x="2814" y="2169"/>
                  <a:ext cx="19"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59" name="Line 415"/>
              <p:cNvSpPr>
                <a:spLocks noChangeShapeType="1"/>
              </p:cNvSpPr>
              <p:nvPr/>
            </p:nvSpPr>
            <p:spPr bwMode="auto">
              <a:xfrm>
                <a:off x="2793" y="2158"/>
                <a:ext cx="4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 name="Rectangle 416"/>
              <p:cNvSpPr>
                <a:spLocks noChangeArrowheads="1"/>
              </p:cNvSpPr>
              <p:nvPr/>
            </p:nvSpPr>
            <p:spPr bwMode="auto">
              <a:xfrm>
                <a:off x="1204" y="3569"/>
                <a:ext cx="813"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dirty="0">
                    <a:solidFill>
                      <a:srgbClr val="000000"/>
                    </a:solidFill>
                    <a:latin typeface="Times New Roman" pitchFamily="18" charset="0"/>
                    <a:cs typeface="Arial" charset="0"/>
                  </a:rPr>
                  <a:t>detected </a:t>
                </a:r>
                <a:r>
                  <a:rPr lang="en-US" sz="1400" i="1" dirty="0" err="1">
                    <a:solidFill>
                      <a:srgbClr val="000000"/>
                    </a:solidFill>
                    <a:latin typeface="Times New Roman" pitchFamily="18" charset="0"/>
                    <a:cs typeface="Arial" charset="0"/>
                  </a:rPr>
                  <a:t>E</a:t>
                </a:r>
                <a:r>
                  <a:rPr lang="en-US" sz="1400" baseline="-25000" dirty="0" err="1">
                    <a:solidFill>
                      <a:srgbClr val="000000"/>
                    </a:solidFill>
                    <a:latin typeface="Times New Roman" pitchFamily="18" charset="0"/>
                    <a:cs typeface="Arial" charset="0"/>
                  </a:rPr>
                  <a:t>e</a:t>
                </a:r>
                <a:r>
                  <a:rPr lang="en-US" sz="1400" dirty="0">
                    <a:solidFill>
                      <a:srgbClr val="000000"/>
                    </a:solidFill>
                    <a:latin typeface="Times New Roman" pitchFamily="18" charset="0"/>
                    <a:cs typeface="Arial" charset="0"/>
                  </a:rPr>
                  <a:t> [</a:t>
                </a:r>
                <a:r>
                  <a:rPr lang="en-US" sz="1400" dirty="0" err="1">
                    <a:solidFill>
                      <a:srgbClr val="000000"/>
                    </a:solidFill>
                    <a:latin typeface="Times New Roman" pitchFamily="18" charset="0"/>
                    <a:cs typeface="Arial" charset="0"/>
                  </a:rPr>
                  <a:t>keV</a:t>
                </a:r>
                <a:r>
                  <a:rPr lang="en-US" sz="1400" dirty="0">
                    <a:solidFill>
                      <a:srgbClr val="000000"/>
                    </a:solidFill>
                    <a:latin typeface="Times New Roman" pitchFamily="18" charset="0"/>
                    <a:cs typeface="Arial" charset="0"/>
                  </a:rPr>
                  <a:t>]  </a:t>
                </a:r>
                <a:endParaRPr lang="en-US" dirty="0">
                  <a:cs typeface="Arial" charset="0"/>
                </a:endParaRPr>
              </a:p>
            </p:txBody>
          </p:sp>
          <p:sp>
            <p:nvSpPr>
              <p:cNvPr id="161" name="Rectangle 417"/>
              <p:cNvSpPr>
                <a:spLocks noChangeArrowheads="1"/>
              </p:cNvSpPr>
              <p:nvPr/>
            </p:nvSpPr>
            <p:spPr bwMode="auto">
              <a:xfrm>
                <a:off x="1568" y="3569"/>
                <a:ext cx="0"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cs typeface="Arial" charset="0"/>
                </a:endParaRPr>
              </a:p>
            </p:txBody>
          </p:sp>
          <p:sp>
            <p:nvSpPr>
              <p:cNvPr id="162" name="Rectangle 419"/>
              <p:cNvSpPr>
                <a:spLocks noChangeArrowheads="1"/>
              </p:cNvSpPr>
              <p:nvPr/>
            </p:nvSpPr>
            <p:spPr bwMode="auto">
              <a:xfrm>
                <a:off x="597" y="3432"/>
                <a:ext cx="86"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73435"/>
                    </a:solidFill>
                    <a:latin typeface="Times New Roman" pitchFamily="18" charset="0"/>
                    <a:cs typeface="Arial" charset="0"/>
                  </a:rPr>
                  <a:t>0</a:t>
                </a:r>
                <a:endParaRPr lang="en-US">
                  <a:cs typeface="Arial" charset="0"/>
                </a:endParaRPr>
              </a:p>
            </p:txBody>
          </p:sp>
          <p:sp>
            <p:nvSpPr>
              <p:cNvPr id="163" name="Rectangle 420"/>
              <p:cNvSpPr>
                <a:spLocks noChangeArrowheads="1"/>
              </p:cNvSpPr>
              <p:nvPr/>
            </p:nvSpPr>
            <p:spPr bwMode="auto">
              <a:xfrm>
                <a:off x="883" y="3432"/>
                <a:ext cx="134"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73435"/>
                    </a:solidFill>
                    <a:latin typeface="Times New Roman" pitchFamily="18" charset="0"/>
                    <a:cs typeface="Arial" charset="0"/>
                  </a:rPr>
                  <a:t>50</a:t>
                </a:r>
                <a:endParaRPr lang="en-US">
                  <a:cs typeface="Arial" charset="0"/>
                </a:endParaRPr>
              </a:p>
            </p:txBody>
          </p:sp>
          <p:sp>
            <p:nvSpPr>
              <p:cNvPr id="164" name="Rectangle 421"/>
              <p:cNvSpPr>
                <a:spLocks noChangeArrowheads="1"/>
              </p:cNvSpPr>
              <p:nvPr/>
            </p:nvSpPr>
            <p:spPr bwMode="auto">
              <a:xfrm>
                <a:off x="1177" y="3432"/>
                <a:ext cx="182"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73435"/>
                    </a:solidFill>
                    <a:latin typeface="Times New Roman" pitchFamily="18" charset="0"/>
                    <a:cs typeface="Arial" charset="0"/>
                  </a:rPr>
                  <a:t>100</a:t>
                </a:r>
                <a:endParaRPr lang="en-US">
                  <a:cs typeface="Arial" charset="0"/>
                </a:endParaRPr>
              </a:p>
            </p:txBody>
          </p:sp>
          <p:sp>
            <p:nvSpPr>
              <p:cNvPr id="165" name="Rectangle 422"/>
              <p:cNvSpPr>
                <a:spLocks noChangeArrowheads="1"/>
              </p:cNvSpPr>
              <p:nvPr/>
            </p:nvSpPr>
            <p:spPr bwMode="auto">
              <a:xfrm>
                <a:off x="1490" y="3432"/>
                <a:ext cx="182"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73435"/>
                    </a:solidFill>
                    <a:latin typeface="Times New Roman" pitchFamily="18" charset="0"/>
                    <a:cs typeface="Arial" charset="0"/>
                  </a:rPr>
                  <a:t>150</a:t>
                </a:r>
                <a:endParaRPr lang="en-US">
                  <a:cs typeface="Arial" charset="0"/>
                </a:endParaRPr>
              </a:p>
            </p:txBody>
          </p:sp>
          <p:sp>
            <p:nvSpPr>
              <p:cNvPr id="166" name="Rectangle 423"/>
              <p:cNvSpPr>
                <a:spLocks noChangeArrowheads="1"/>
              </p:cNvSpPr>
              <p:nvPr/>
            </p:nvSpPr>
            <p:spPr bwMode="auto">
              <a:xfrm>
                <a:off x="1807" y="3432"/>
                <a:ext cx="182"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73435"/>
                    </a:solidFill>
                    <a:latin typeface="Times New Roman" pitchFamily="18" charset="0"/>
                    <a:cs typeface="Arial" charset="0"/>
                  </a:rPr>
                  <a:t>200</a:t>
                </a:r>
                <a:endParaRPr lang="en-US">
                  <a:cs typeface="Arial" charset="0"/>
                </a:endParaRPr>
              </a:p>
            </p:txBody>
          </p:sp>
          <p:sp>
            <p:nvSpPr>
              <p:cNvPr id="167" name="Rectangle 424"/>
              <p:cNvSpPr>
                <a:spLocks noChangeArrowheads="1"/>
              </p:cNvSpPr>
              <p:nvPr/>
            </p:nvSpPr>
            <p:spPr bwMode="auto">
              <a:xfrm>
                <a:off x="2120" y="3432"/>
                <a:ext cx="182"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73435"/>
                    </a:solidFill>
                    <a:latin typeface="Times New Roman" pitchFamily="18" charset="0"/>
                    <a:cs typeface="Arial" charset="0"/>
                  </a:rPr>
                  <a:t>250</a:t>
                </a:r>
                <a:endParaRPr lang="en-US">
                  <a:cs typeface="Arial" charset="0"/>
                </a:endParaRPr>
              </a:p>
            </p:txBody>
          </p:sp>
          <p:sp>
            <p:nvSpPr>
              <p:cNvPr id="168" name="Rectangle 425"/>
              <p:cNvSpPr>
                <a:spLocks noChangeArrowheads="1"/>
              </p:cNvSpPr>
              <p:nvPr/>
            </p:nvSpPr>
            <p:spPr bwMode="auto">
              <a:xfrm>
                <a:off x="2438" y="3432"/>
                <a:ext cx="182"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373435"/>
                    </a:solidFill>
                    <a:latin typeface="Times New Roman" pitchFamily="18" charset="0"/>
                    <a:cs typeface="Arial" charset="0"/>
                  </a:rPr>
                  <a:t>300</a:t>
                </a:r>
                <a:endParaRPr lang="en-US">
                  <a:cs typeface="Arial" charset="0"/>
                </a:endParaRPr>
              </a:p>
            </p:txBody>
          </p:sp>
        </p:grpSp>
        <mc:AlternateContent xmlns:mc="http://schemas.openxmlformats.org/markup-compatibility/2006" xmlns:a14="http://schemas.microsoft.com/office/drawing/2010/main">
          <mc:Choice Requires="a14">
            <p:sp>
              <p:nvSpPr>
                <p:cNvPr id="369" name="TextBox 577"/>
                <p:cNvSpPr txBox="1">
                  <a:spLocks noChangeArrowheads="1"/>
                </p:cNvSpPr>
                <p:nvPr/>
              </p:nvSpPr>
              <p:spPr bwMode="auto">
                <a:xfrm>
                  <a:off x="5348859" y="2741680"/>
                  <a:ext cx="2438400" cy="52322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400" dirty="0">
                      <a:latin typeface="Times New Roman" pitchFamily="18" charset="0"/>
                      <a:cs typeface="Times New Roman" pitchFamily="18" charset="0"/>
                    </a:rPr>
                    <a:t>Detector response to decay</a:t>
                  </a:r>
                </a:p>
                <a:p>
                  <a:r>
                    <a:rPr lang="en-US" sz="1400" dirty="0">
                      <a:latin typeface="Times New Roman" pitchFamily="18" charset="0"/>
                      <a:cs typeface="Times New Roman" pitchFamily="18" charset="0"/>
                    </a:rPr>
                    <a:t>electron with </a:t>
                  </a:r>
                  <a14:m>
                    <m:oMath xmlns:m="http://schemas.openxmlformats.org/officeDocument/2006/math">
                      <m:sSub>
                        <m:sSubPr>
                          <m:ctrlPr>
                            <a:rPr lang="en-US" sz="1400" i="1" smtClean="0">
                              <a:latin typeface="Cambria Math" panose="02040503050406030204" pitchFamily="18" charset="0"/>
                              <a:cs typeface="Times New Roman" pitchFamily="18" charset="0"/>
                            </a:rPr>
                          </m:ctrlPr>
                        </m:sSubPr>
                        <m:e>
                          <m:r>
                            <a:rPr lang="en-US" sz="1400" b="0" i="1" smtClean="0">
                              <a:latin typeface="Cambria Math"/>
                              <a:cs typeface="Times New Roman" pitchFamily="18" charset="0"/>
                            </a:rPr>
                            <m:t>𝐸</m:t>
                          </m:r>
                        </m:e>
                        <m:sub>
                          <m:r>
                            <a:rPr lang="en-US" sz="1400" b="0" i="1" smtClean="0">
                              <a:latin typeface="Cambria Math"/>
                              <a:cs typeface="Times New Roman" pitchFamily="18" charset="0"/>
                            </a:rPr>
                            <m:t>𝑒</m:t>
                          </m:r>
                        </m:sub>
                      </m:sSub>
                      <m:r>
                        <a:rPr lang="en-US" sz="1400" b="0" i="1" smtClean="0">
                          <a:latin typeface="Cambria Math"/>
                          <a:cs typeface="Times New Roman" pitchFamily="18" charset="0"/>
                        </a:rPr>
                        <m:t>=300</m:t>
                      </m:r>
                    </m:oMath>
                  </a14:m>
                  <a:r>
                    <a:rPr lang="en-US" sz="1400" dirty="0">
                      <a:latin typeface="Times New Roman" pitchFamily="18" charset="0"/>
                      <a:cs typeface="Times New Roman" pitchFamily="18" charset="0"/>
                    </a:rPr>
                    <a:t> keV</a:t>
                  </a:r>
                </a:p>
              </p:txBody>
            </p:sp>
          </mc:Choice>
          <mc:Fallback xmlns="">
            <p:sp>
              <p:nvSpPr>
                <p:cNvPr id="369" name="TextBox 577"/>
                <p:cNvSpPr txBox="1">
                  <a:spLocks noRot="1" noChangeAspect="1" noMove="1" noResize="1" noEditPoints="1" noAdjustHandles="1" noChangeArrowheads="1" noChangeShapeType="1" noTextEdit="1"/>
                </p:cNvSpPr>
                <p:nvPr/>
              </p:nvSpPr>
              <p:spPr bwMode="auto">
                <a:xfrm>
                  <a:off x="5348859" y="2741680"/>
                  <a:ext cx="2438400" cy="523220"/>
                </a:xfrm>
                <a:prstGeom prst="rect">
                  <a:avLst/>
                </a:prstGeom>
                <a:blipFill rotWithShape="1">
                  <a:blip r:embed="rId4"/>
                  <a:stretch>
                    <a:fillRect l="-500" t="-1163" b="-1046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p:sp>
        <p:nvSpPr>
          <p:cNvPr id="385" name="Rectangle 384"/>
          <p:cNvSpPr/>
          <p:nvPr/>
        </p:nvSpPr>
        <p:spPr>
          <a:xfrm>
            <a:off x="4167117" y="1728745"/>
            <a:ext cx="4968552" cy="456609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3" name="Group 402"/>
          <p:cNvGrpSpPr/>
          <p:nvPr/>
        </p:nvGrpSpPr>
        <p:grpSpPr>
          <a:xfrm>
            <a:off x="4296409" y="1843264"/>
            <a:ext cx="4381501" cy="4338636"/>
            <a:chOff x="285120" y="1095247"/>
            <a:chExt cx="4381501" cy="4338636"/>
          </a:xfrm>
        </p:grpSpPr>
        <p:sp>
          <p:nvSpPr>
            <p:cNvPr id="404" name="Freeform 21"/>
            <p:cNvSpPr>
              <a:spLocks noChangeAspect="1"/>
            </p:cNvSpPr>
            <p:nvPr/>
          </p:nvSpPr>
          <p:spPr bwMode="auto">
            <a:xfrm rot="16200000">
              <a:off x="2090108" y="4547264"/>
              <a:ext cx="609600" cy="161925"/>
            </a:xfrm>
            <a:custGeom>
              <a:avLst/>
              <a:gdLst>
                <a:gd name="T0" fmla="*/ 1262162 w 108"/>
                <a:gd name="T1" fmla="*/ 897952 h 11"/>
                <a:gd name="T2" fmla="*/ 36060 w 108"/>
                <a:gd name="T3" fmla="*/ 897952 h 11"/>
                <a:gd name="T4" fmla="*/ 0 w 108"/>
                <a:gd name="T5" fmla="*/ 734687 h 11"/>
                <a:gd name="T6" fmla="*/ 0 w 108"/>
                <a:gd name="T7" fmla="*/ 244893 h 11"/>
                <a:gd name="T8" fmla="*/ 36060 w 108"/>
                <a:gd name="T9" fmla="*/ 0 h 11"/>
                <a:gd name="T10" fmla="*/ 1262162 w 108"/>
                <a:gd name="T11" fmla="*/ 0 h 11"/>
                <a:gd name="T12" fmla="*/ 1298222 w 108"/>
                <a:gd name="T13" fmla="*/ 244893 h 11"/>
                <a:gd name="T14" fmla="*/ 1298222 w 108"/>
                <a:gd name="T15" fmla="*/ 734687 h 11"/>
                <a:gd name="T16" fmla="*/ 1262162 w 108"/>
                <a:gd name="T17" fmla="*/ 897952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8"/>
                <a:gd name="T28" fmla="*/ 0 h 11"/>
                <a:gd name="T29" fmla="*/ 108 w 108"/>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8" h="11">
                  <a:moveTo>
                    <a:pt x="105" y="11"/>
                  </a:moveTo>
                  <a:lnTo>
                    <a:pt x="3" y="11"/>
                  </a:lnTo>
                  <a:cubicBezTo>
                    <a:pt x="1" y="11"/>
                    <a:pt x="0" y="10"/>
                    <a:pt x="0" y="9"/>
                  </a:cubicBezTo>
                  <a:lnTo>
                    <a:pt x="0" y="3"/>
                  </a:lnTo>
                  <a:cubicBezTo>
                    <a:pt x="0" y="1"/>
                    <a:pt x="1" y="0"/>
                    <a:pt x="3" y="0"/>
                  </a:cubicBezTo>
                  <a:lnTo>
                    <a:pt x="105" y="0"/>
                  </a:lnTo>
                  <a:cubicBezTo>
                    <a:pt x="107" y="0"/>
                    <a:pt x="108" y="1"/>
                    <a:pt x="108" y="3"/>
                  </a:cubicBezTo>
                  <a:lnTo>
                    <a:pt x="108" y="9"/>
                  </a:lnTo>
                  <a:cubicBezTo>
                    <a:pt x="108" y="10"/>
                    <a:pt x="107" y="11"/>
                    <a:pt x="105" y="11"/>
                  </a:cubicBezTo>
                  <a:close/>
                </a:path>
              </a:pathLst>
            </a:custGeom>
            <a:solidFill>
              <a:srgbClr val="99CC00"/>
            </a:solidFill>
            <a:ln w="6350">
              <a:solidFill>
                <a:srgbClr val="000000"/>
              </a:solidFill>
              <a:round/>
              <a:headEnd/>
              <a:tailEnd/>
            </a:ln>
          </p:spPr>
          <p:txBody>
            <a:bodyPr rot="1080000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itchFamily="34" charset="0"/>
                <a:cs typeface="Arial"/>
              </a:endParaRPr>
            </a:p>
          </p:txBody>
        </p:sp>
        <p:sp>
          <p:nvSpPr>
            <p:cNvPr id="405" name="Freeform 12"/>
            <p:cNvSpPr>
              <a:spLocks noChangeAspect="1"/>
            </p:cNvSpPr>
            <p:nvPr/>
          </p:nvSpPr>
          <p:spPr bwMode="auto">
            <a:xfrm rot="16200000">
              <a:off x="1180470" y="4531389"/>
              <a:ext cx="611187" cy="160338"/>
            </a:xfrm>
            <a:custGeom>
              <a:avLst/>
              <a:gdLst>
                <a:gd name="T0" fmla="*/ 36311 w 108"/>
                <a:gd name="T1" fmla="*/ 0 h 11"/>
                <a:gd name="T2" fmla="*/ 1270949 w 108"/>
                <a:gd name="T3" fmla="*/ 0 h 11"/>
                <a:gd name="T4" fmla="*/ 1307260 w 108"/>
                <a:gd name="T5" fmla="*/ 161664 h 11"/>
                <a:gd name="T6" fmla="*/ 1307260 w 108"/>
                <a:gd name="T7" fmla="*/ 646648 h 11"/>
                <a:gd name="T8" fmla="*/ 1270949 w 108"/>
                <a:gd name="T9" fmla="*/ 889140 h 11"/>
                <a:gd name="T10" fmla="*/ 36311 w 108"/>
                <a:gd name="T11" fmla="*/ 889140 h 11"/>
                <a:gd name="T12" fmla="*/ 0 w 108"/>
                <a:gd name="T13" fmla="*/ 646648 h 11"/>
                <a:gd name="T14" fmla="*/ 0 w 108"/>
                <a:gd name="T15" fmla="*/ 161664 h 11"/>
                <a:gd name="T16" fmla="*/ 36311 w 108"/>
                <a:gd name="T17" fmla="*/ 0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8"/>
                <a:gd name="T28" fmla="*/ 0 h 11"/>
                <a:gd name="T29" fmla="*/ 108 w 108"/>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8" h="11">
                  <a:moveTo>
                    <a:pt x="3" y="0"/>
                  </a:moveTo>
                  <a:lnTo>
                    <a:pt x="105" y="0"/>
                  </a:lnTo>
                  <a:cubicBezTo>
                    <a:pt x="107" y="0"/>
                    <a:pt x="108" y="1"/>
                    <a:pt x="108" y="2"/>
                  </a:cubicBezTo>
                  <a:lnTo>
                    <a:pt x="108" y="8"/>
                  </a:lnTo>
                  <a:cubicBezTo>
                    <a:pt x="108" y="10"/>
                    <a:pt x="107" y="11"/>
                    <a:pt x="105" y="11"/>
                  </a:cubicBezTo>
                  <a:lnTo>
                    <a:pt x="3" y="11"/>
                  </a:lnTo>
                  <a:cubicBezTo>
                    <a:pt x="1" y="11"/>
                    <a:pt x="0" y="10"/>
                    <a:pt x="0" y="8"/>
                  </a:cubicBezTo>
                  <a:lnTo>
                    <a:pt x="0" y="2"/>
                  </a:lnTo>
                  <a:cubicBezTo>
                    <a:pt x="0" y="1"/>
                    <a:pt x="1" y="0"/>
                    <a:pt x="3" y="0"/>
                  </a:cubicBezTo>
                  <a:close/>
                </a:path>
              </a:pathLst>
            </a:custGeom>
            <a:solidFill>
              <a:srgbClr val="99CC00"/>
            </a:solidFill>
            <a:ln w="6350">
              <a:solidFill>
                <a:srgbClr val="24211D"/>
              </a:solidFill>
              <a:round/>
              <a:headEnd/>
              <a:tailEnd/>
            </a:ln>
          </p:spPr>
          <p:txBody>
            <a:bodyPr rot="1080000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itchFamily="34" charset="0"/>
                <a:cs typeface="Arial"/>
              </a:endParaRPr>
            </a:p>
          </p:txBody>
        </p:sp>
        <p:sp>
          <p:nvSpPr>
            <p:cNvPr id="406" name="Freeform 16"/>
            <p:cNvSpPr>
              <a:spLocks noChangeAspect="1"/>
            </p:cNvSpPr>
            <p:nvPr/>
          </p:nvSpPr>
          <p:spPr bwMode="auto">
            <a:xfrm>
              <a:off x="2139320" y="4212302"/>
              <a:ext cx="723900" cy="153987"/>
            </a:xfrm>
            <a:custGeom>
              <a:avLst/>
              <a:gdLst>
                <a:gd name="T0" fmla="*/ 14 w 161"/>
                <a:gd name="T1" fmla="*/ 0 h 11"/>
                <a:gd name="T2" fmla="*/ 442 w 161"/>
                <a:gd name="T3" fmla="*/ 0 h 11"/>
                <a:gd name="T4" fmla="*/ 456 w 161"/>
                <a:gd name="T5" fmla="*/ 18 h 11"/>
                <a:gd name="T6" fmla="*/ 456 w 161"/>
                <a:gd name="T7" fmla="*/ 71 h 11"/>
                <a:gd name="T8" fmla="*/ 442 w 161"/>
                <a:gd name="T9" fmla="*/ 97 h 11"/>
                <a:gd name="T10" fmla="*/ 14 w 161"/>
                <a:gd name="T11" fmla="*/ 97 h 11"/>
                <a:gd name="T12" fmla="*/ 0 w 161"/>
                <a:gd name="T13" fmla="*/ 71 h 11"/>
                <a:gd name="T14" fmla="*/ 0 w 161"/>
                <a:gd name="T15" fmla="*/ 18 h 11"/>
                <a:gd name="T16" fmla="*/ 14 w 161"/>
                <a:gd name="T17" fmla="*/ 0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1"/>
                <a:gd name="T28" fmla="*/ 0 h 11"/>
                <a:gd name="T29" fmla="*/ 161 w 161"/>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1" h="11">
                  <a:moveTo>
                    <a:pt x="5" y="0"/>
                  </a:moveTo>
                  <a:lnTo>
                    <a:pt x="156" y="0"/>
                  </a:lnTo>
                  <a:cubicBezTo>
                    <a:pt x="159" y="0"/>
                    <a:pt x="161" y="1"/>
                    <a:pt x="161" y="2"/>
                  </a:cubicBezTo>
                  <a:lnTo>
                    <a:pt x="161" y="8"/>
                  </a:lnTo>
                  <a:cubicBezTo>
                    <a:pt x="161" y="10"/>
                    <a:pt x="159" y="11"/>
                    <a:pt x="156" y="11"/>
                  </a:cubicBezTo>
                  <a:lnTo>
                    <a:pt x="5" y="11"/>
                  </a:lnTo>
                  <a:cubicBezTo>
                    <a:pt x="2" y="11"/>
                    <a:pt x="0" y="10"/>
                    <a:pt x="0" y="8"/>
                  </a:cubicBezTo>
                  <a:lnTo>
                    <a:pt x="0" y="2"/>
                  </a:lnTo>
                  <a:cubicBezTo>
                    <a:pt x="0" y="1"/>
                    <a:pt x="2" y="0"/>
                    <a:pt x="5" y="0"/>
                  </a:cubicBezTo>
                  <a:close/>
                </a:path>
              </a:pathLst>
            </a:custGeom>
            <a:solidFill>
              <a:srgbClr val="99CC00"/>
            </a:solidFill>
            <a:ln w="6350">
              <a:solidFill>
                <a:srgbClr val="24211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itchFamily="34" charset="0"/>
                <a:cs typeface="Arial"/>
              </a:endParaRPr>
            </a:p>
          </p:txBody>
        </p:sp>
        <p:sp>
          <p:nvSpPr>
            <p:cNvPr id="407" name="Rectangle 46"/>
            <p:cNvSpPr>
              <a:spLocks noChangeAspect="1" noChangeArrowheads="1"/>
            </p:cNvSpPr>
            <p:nvPr/>
          </p:nvSpPr>
          <p:spPr bwMode="auto">
            <a:xfrm>
              <a:off x="3283908" y="3572540"/>
              <a:ext cx="13827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24211D"/>
                  </a:solidFill>
                  <a:effectLst/>
                  <a:uLnTx/>
                  <a:uFillTx/>
                  <a:latin typeface="Times New Roman" pitchFamily="18" charset="0"/>
                  <a:cs typeface="Times New Roman" pitchFamily="18" charset="0"/>
                </a:rPr>
                <a:t>decay volume</a:t>
              </a:r>
              <a:endParaRPr kumimoji="0" lang="en-US" sz="1400" b="0" i="0" u="none" strike="noStrike" kern="0" cap="none" spc="0" normalizeH="0" baseline="0" noProof="0" dirty="0">
                <a:ln>
                  <a:noFill/>
                </a:ln>
                <a:solidFill>
                  <a:srgbClr val="000000"/>
                </a:solidFill>
                <a:effectLst/>
                <a:uLnTx/>
                <a:uFillTx/>
                <a:latin typeface="Times New Roman" pitchFamily="18" charset="0"/>
                <a:cs typeface="Times New Roman" pitchFamily="18" charset="0"/>
              </a:endParaRPr>
            </a:p>
          </p:txBody>
        </p:sp>
        <p:sp>
          <p:nvSpPr>
            <p:cNvPr id="408" name="Text Box 255"/>
            <p:cNvSpPr txBox="1">
              <a:spLocks noChangeAspect="1" noChangeArrowheads="1"/>
            </p:cNvSpPr>
            <p:nvPr/>
          </p:nvSpPr>
          <p:spPr bwMode="auto">
            <a:xfrm>
              <a:off x="3206120" y="4132927"/>
              <a:ext cx="955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latin typeface="Times New Roman" pitchFamily="18" charset="0"/>
                  <a:cs typeface="Times New Roman" pitchFamily="18" charset="0"/>
                </a:rPr>
                <a:t>0 kV</a:t>
              </a:r>
            </a:p>
          </p:txBody>
        </p:sp>
        <p:sp>
          <p:nvSpPr>
            <p:cNvPr id="409" name="Text Box 255"/>
            <p:cNvSpPr txBox="1">
              <a:spLocks noChangeAspect="1" noChangeArrowheads="1"/>
            </p:cNvSpPr>
            <p:nvPr/>
          </p:nvSpPr>
          <p:spPr bwMode="auto">
            <a:xfrm>
              <a:off x="3117220" y="5110827"/>
              <a:ext cx="8159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Times New Roman" pitchFamily="18" charset="0"/>
                  <a:cs typeface="Times New Roman" pitchFamily="18" charset="0"/>
                </a:rPr>
                <a:t>- 30 kV</a:t>
              </a:r>
            </a:p>
          </p:txBody>
        </p:sp>
        <p:sp>
          <p:nvSpPr>
            <p:cNvPr id="410" name="Freeform 16"/>
            <p:cNvSpPr>
              <a:spLocks noChangeAspect="1"/>
            </p:cNvSpPr>
            <p:nvPr/>
          </p:nvSpPr>
          <p:spPr bwMode="auto">
            <a:xfrm rot="5400000">
              <a:off x="1780546" y="3015327"/>
              <a:ext cx="2290762" cy="161925"/>
            </a:xfrm>
            <a:custGeom>
              <a:avLst/>
              <a:gdLst>
                <a:gd name="T0" fmla="*/ 381777 w 161"/>
                <a:gd name="T1" fmla="*/ 0 h 11"/>
                <a:gd name="T2" fmla="*/ 11911508 w 161"/>
                <a:gd name="T3" fmla="*/ 0 h 11"/>
                <a:gd name="T4" fmla="*/ 12293284 w 161"/>
                <a:gd name="T5" fmla="*/ 163265 h 11"/>
                <a:gd name="T6" fmla="*/ 12293284 w 161"/>
                <a:gd name="T7" fmla="*/ 653060 h 11"/>
                <a:gd name="T8" fmla="*/ 11911508 w 161"/>
                <a:gd name="T9" fmla="*/ 897952 h 11"/>
                <a:gd name="T10" fmla="*/ 381777 w 161"/>
                <a:gd name="T11" fmla="*/ 897952 h 11"/>
                <a:gd name="T12" fmla="*/ 0 w 161"/>
                <a:gd name="T13" fmla="*/ 653060 h 11"/>
                <a:gd name="T14" fmla="*/ 0 w 161"/>
                <a:gd name="T15" fmla="*/ 163265 h 11"/>
                <a:gd name="T16" fmla="*/ 381777 w 161"/>
                <a:gd name="T17" fmla="*/ 0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1"/>
                <a:gd name="T28" fmla="*/ 0 h 11"/>
                <a:gd name="T29" fmla="*/ 161 w 161"/>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1" h="11">
                  <a:moveTo>
                    <a:pt x="5" y="0"/>
                  </a:moveTo>
                  <a:lnTo>
                    <a:pt x="156" y="0"/>
                  </a:lnTo>
                  <a:cubicBezTo>
                    <a:pt x="159" y="0"/>
                    <a:pt x="161" y="1"/>
                    <a:pt x="161" y="2"/>
                  </a:cubicBezTo>
                  <a:lnTo>
                    <a:pt x="161" y="8"/>
                  </a:lnTo>
                  <a:cubicBezTo>
                    <a:pt x="161" y="10"/>
                    <a:pt x="159" y="11"/>
                    <a:pt x="156" y="11"/>
                  </a:cubicBezTo>
                  <a:lnTo>
                    <a:pt x="5" y="11"/>
                  </a:lnTo>
                  <a:cubicBezTo>
                    <a:pt x="2" y="11"/>
                    <a:pt x="0" y="10"/>
                    <a:pt x="0" y="8"/>
                  </a:cubicBezTo>
                  <a:lnTo>
                    <a:pt x="0" y="2"/>
                  </a:lnTo>
                  <a:cubicBezTo>
                    <a:pt x="0" y="1"/>
                    <a:pt x="2" y="0"/>
                    <a:pt x="5" y="0"/>
                  </a:cubicBezTo>
                  <a:close/>
                </a:path>
              </a:pathLst>
            </a:custGeom>
            <a:solidFill>
              <a:srgbClr val="99CC00"/>
            </a:solidFill>
            <a:ln w="6350">
              <a:solidFill>
                <a:srgbClr val="24211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itchFamily="34" charset="0"/>
                <a:cs typeface="Arial"/>
              </a:endParaRPr>
            </a:p>
          </p:txBody>
        </p:sp>
        <p:sp>
          <p:nvSpPr>
            <p:cNvPr id="411" name="Freeform 16"/>
            <p:cNvSpPr>
              <a:spLocks noChangeAspect="1"/>
            </p:cNvSpPr>
            <p:nvPr/>
          </p:nvSpPr>
          <p:spPr bwMode="auto">
            <a:xfrm>
              <a:off x="986795" y="4212302"/>
              <a:ext cx="723900" cy="153987"/>
            </a:xfrm>
            <a:custGeom>
              <a:avLst/>
              <a:gdLst>
                <a:gd name="T0" fmla="*/ 14 w 161"/>
                <a:gd name="T1" fmla="*/ 0 h 11"/>
                <a:gd name="T2" fmla="*/ 442 w 161"/>
                <a:gd name="T3" fmla="*/ 0 h 11"/>
                <a:gd name="T4" fmla="*/ 456 w 161"/>
                <a:gd name="T5" fmla="*/ 18 h 11"/>
                <a:gd name="T6" fmla="*/ 456 w 161"/>
                <a:gd name="T7" fmla="*/ 71 h 11"/>
                <a:gd name="T8" fmla="*/ 442 w 161"/>
                <a:gd name="T9" fmla="*/ 97 h 11"/>
                <a:gd name="T10" fmla="*/ 14 w 161"/>
                <a:gd name="T11" fmla="*/ 97 h 11"/>
                <a:gd name="T12" fmla="*/ 0 w 161"/>
                <a:gd name="T13" fmla="*/ 71 h 11"/>
                <a:gd name="T14" fmla="*/ 0 w 161"/>
                <a:gd name="T15" fmla="*/ 18 h 11"/>
                <a:gd name="T16" fmla="*/ 14 w 161"/>
                <a:gd name="T17" fmla="*/ 0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1"/>
                <a:gd name="T28" fmla="*/ 0 h 11"/>
                <a:gd name="T29" fmla="*/ 161 w 161"/>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1" h="11">
                  <a:moveTo>
                    <a:pt x="5" y="0"/>
                  </a:moveTo>
                  <a:lnTo>
                    <a:pt x="156" y="0"/>
                  </a:lnTo>
                  <a:cubicBezTo>
                    <a:pt x="159" y="0"/>
                    <a:pt x="161" y="1"/>
                    <a:pt x="161" y="2"/>
                  </a:cubicBezTo>
                  <a:lnTo>
                    <a:pt x="161" y="8"/>
                  </a:lnTo>
                  <a:cubicBezTo>
                    <a:pt x="161" y="10"/>
                    <a:pt x="159" y="11"/>
                    <a:pt x="156" y="11"/>
                  </a:cubicBezTo>
                  <a:lnTo>
                    <a:pt x="5" y="11"/>
                  </a:lnTo>
                  <a:cubicBezTo>
                    <a:pt x="2" y="11"/>
                    <a:pt x="0" y="10"/>
                    <a:pt x="0" y="8"/>
                  </a:cubicBezTo>
                  <a:lnTo>
                    <a:pt x="0" y="2"/>
                  </a:lnTo>
                  <a:cubicBezTo>
                    <a:pt x="0" y="1"/>
                    <a:pt x="2" y="0"/>
                    <a:pt x="5" y="0"/>
                  </a:cubicBezTo>
                  <a:close/>
                </a:path>
              </a:pathLst>
            </a:custGeom>
            <a:solidFill>
              <a:srgbClr val="99CC00"/>
            </a:solidFill>
            <a:ln w="6350">
              <a:solidFill>
                <a:srgbClr val="24211D"/>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itchFamily="34" charset="0"/>
                <a:cs typeface="Arial"/>
              </a:endParaRPr>
            </a:p>
          </p:txBody>
        </p:sp>
        <p:sp>
          <p:nvSpPr>
            <p:cNvPr id="412" name="Freeform 16"/>
            <p:cNvSpPr>
              <a:spLocks noChangeAspect="1"/>
            </p:cNvSpPr>
            <p:nvPr/>
          </p:nvSpPr>
          <p:spPr bwMode="auto">
            <a:xfrm rot="16200000">
              <a:off x="-219705" y="3012152"/>
              <a:ext cx="2290762" cy="163513"/>
            </a:xfrm>
            <a:custGeom>
              <a:avLst/>
              <a:gdLst>
                <a:gd name="T0" fmla="*/ 381777 w 161"/>
                <a:gd name="T1" fmla="*/ 0 h 11"/>
                <a:gd name="T2" fmla="*/ 11911508 w 161"/>
                <a:gd name="T3" fmla="*/ 0 h 11"/>
                <a:gd name="T4" fmla="*/ 12293284 w 161"/>
                <a:gd name="T5" fmla="*/ 167562 h 11"/>
                <a:gd name="T6" fmla="*/ 12293284 w 161"/>
                <a:gd name="T7" fmla="*/ 670268 h 11"/>
                <a:gd name="T8" fmla="*/ 11911508 w 161"/>
                <a:gd name="T9" fmla="*/ 921616 h 11"/>
                <a:gd name="T10" fmla="*/ 381777 w 161"/>
                <a:gd name="T11" fmla="*/ 921616 h 11"/>
                <a:gd name="T12" fmla="*/ 0 w 161"/>
                <a:gd name="T13" fmla="*/ 670268 h 11"/>
                <a:gd name="T14" fmla="*/ 0 w 161"/>
                <a:gd name="T15" fmla="*/ 167562 h 11"/>
                <a:gd name="T16" fmla="*/ 381777 w 161"/>
                <a:gd name="T17" fmla="*/ 0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1"/>
                <a:gd name="T28" fmla="*/ 0 h 11"/>
                <a:gd name="T29" fmla="*/ 161 w 161"/>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1" h="11">
                  <a:moveTo>
                    <a:pt x="5" y="0"/>
                  </a:moveTo>
                  <a:lnTo>
                    <a:pt x="156" y="0"/>
                  </a:lnTo>
                  <a:cubicBezTo>
                    <a:pt x="159" y="0"/>
                    <a:pt x="161" y="1"/>
                    <a:pt x="161" y="2"/>
                  </a:cubicBezTo>
                  <a:lnTo>
                    <a:pt x="161" y="8"/>
                  </a:lnTo>
                  <a:cubicBezTo>
                    <a:pt x="161" y="10"/>
                    <a:pt x="159" y="11"/>
                    <a:pt x="156" y="11"/>
                  </a:cubicBezTo>
                  <a:lnTo>
                    <a:pt x="5" y="11"/>
                  </a:lnTo>
                  <a:cubicBezTo>
                    <a:pt x="2" y="11"/>
                    <a:pt x="0" y="10"/>
                    <a:pt x="0" y="8"/>
                  </a:cubicBezTo>
                  <a:lnTo>
                    <a:pt x="0" y="2"/>
                  </a:lnTo>
                  <a:cubicBezTo>
                    <a:pt x="0" y="1"/>
                    <a:pt x="2" y="0"/>
                    <a:pt x="5" y="0"/>
                  </a:cubicBezTo>
                  <a:close/>
                </a:path>
              </a:pathLst>
            </a:custGeom>
            <a:solidFill>
              <a:srgbClr val="99CC00"/>
            </a:solidFill>
            <a:ln w="6350">
              <a:solidFill>
                <a:srgbClr val="24211D"/>
              </a:solidFill>
              <a:round/>
              <a:headEnd/>
              <a:tailEnd/>
            </a:ln>
          </p:spPr>
          <p:txBody>
            <a:bodyPr rot="1080000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itchFamily="34" charset="0"/>
                <a:cs typeface="Arial"/>
              </a:endParaRPr>
            </a:p>
          </p:txBody>
        </p:sp>
        <p:sp>
          <p:nvSpPr>
            <p:cNvPr id="413" name="Freeform 24"/>
            <p:cNvSpPr>
              <a:spLocks noChangeAspect="1"/>
            </p:cNvSpPr>
            <p:nvPr/>
          </p:nvSpPr>
          <p:spPr bwMode="auto">
            <a:xfrm rot="16200000">
              <a:off x="815345" y="1299240"/>
              <a:ext cx="569912" cy="161925"/>
            </a:xfrm>
            <a:custGeom>
              <a:avLst/>
              <a:gdLst>
                <a:gd name="T0" fmla="*/ 43568 w 75"/>
                <a:gd name="T1" fmla="*/ 0 h 11"/>
                <a:gd name="T2" fmla="*/ 1590178 w 75"/>
                <a:gd name="T3" fmla="*/ 0 h 11"/>
                <a:gd name="T4" fmla="*/ 1633747 w 75"/>
                <a:gd name="T5" fmla="*/ 163265 h 11"/>
                <a:gd name="T6" fmla="*/ 1633747 w 75"/>
                <a:gd name="T7" fmla="*/ 653050 h 11"/>
                <a:gd name="T8" fmla="*/ 1590178 w 75"/>
                <a:gd name="T9" fmla="*/ 897943 h 11"/>
                <a:gd name="T10" fmla="*/ 43568 w 75"/>
                <a:gd name="T11" fmla="*/ 897943 h 11"/>
                <a:gd name="T12" fmla="*/ 0 w 75"/>
                <a:gd name="T13" fmla="*/ 653050 h 11"/>
                <a:gd name="T14" fmla="*/ 0 w 75"/>
                <a:gd name="T15" fmla="*/ 163265 h 11"/>
                <a:gd name="T16" fmla="*/ 43568 w 75"/>
                <a:gd name="T17" fmla="*/ 0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5"/>
                <a:gd name="T28" fmla="*/ 0 h 11"/>
                <a:gd name="T29" fmla="*/ 75 w 75"/>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5" h="11">
                  <a:moveTo>
                    <a:pt x="2" y="0"/>
                  </a:moveTo>
                  <a:lnTo>
                    <a:pt x="73" y="0"/>
                  </a:lnTo>
                  <a:cubicBezTo>
                    <a:pt x="74" y="0"/>
                    <a:pt x="75" y="1"/>
                    <a:pt x="75" y="2"/>
                  </a:cubicBezTo>
                  <a:lnTo>
                    <a:pt x="75" y="8"/>
                  </a:lnTo>
                  <a:cubicBezTo>
                    <a:pt x="75" y="10"/>
                    <a:pt x="74" y="11"/>
                    <a:pt x="73" y="11"/>
                  </a:cubicBezTo>
                  <a:lnTo>
                    <a:pt x="2" y="11"/>
                  </a:lnTo>
                  <a:cubicBezTo>
                    <a:pt x="1" y="11"/>
                    <a:pt x="0" y="10"/>
                    <a:pt x="0" y="8"/>
                  </a:cubicBezTo>
                  <a:lnTo>
                    <a:pt x="0" y="2"/>
                  </a:lnTo>
                  <a:cubicBezTo>
                    <a:pt x="0" y="1"/>
                    <a:pt x="1" y="0"/>
                    <a:pt x="2" y="0"/>
                  </a:cubicBezTo>
                  <a:close/>
                </a:path>
              </a:pathLst>
            </a:custGeom>
            <a:solidFill>
              <a:srgbClr val="99CC00"/>
            </a:solidFill>
            <a:ln w="6350">
              <a:solidFill>
                <a:srgbClr val="24211D"/>
              </a:solidFill>
              <a:round/>
              <a:headEnd/>
              <a:tailEnd/>
            </a:ln>
          </p:spPr>
          <p:txBody>
            <a:bodyPr rot="1080000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itchFamily="34" charset="0"/>
                <a:cs typeface="Arial"/>
              </a:endParaRPr>
            </a:p>
          </p:txBody>
        </p:sp>
        <p:sp>
          <p:nvSpPr>
            <p:cNvPr id="414" name="Freeform 25"/>
            <p:cNvSpPr>
              <a:spLocks noChangeAspect="1"/>
            </p:cNvSpPr>
            <p:nvPr/>
          </p:nvSpPr>
          <p:spPr bwMode="auto">
            <a:xfrm rot="16200000">
              <a:off x="2456820" y="5042564"/>
              <a:ext cx="569912" cy="161925"/>
            </a:xfrm>
            <a:custGeom>
              <a:avLst/>
              <a:gdLst>
                <a:gd name="T0" fmla="*/ 1590183 w 75"/>
                <a:gd name="T1" fmla="*/ 897943 h 11"/>
                <a:gd name="T2" fmla="*/ 43568 w 75"/>
                <a:gd name="T3" fmla="*/ 897943 h 11"/>
                <a:gd name="T4" fmla="*/ 0 w 75"/>
                <a:gd name="T5" fmla="*/ 734678 h 11"/>
                <a:gd name="T6" fmla="*/ 0 w 75"/>
                <a:gd name="T7" fmla="*/ 244893 h 11"/>
                <a:gd name="T8" fmla="*/ 43568 w 75"/>
                <a:gd name="T9" fmla="*/ 0 h 11"/>
                <a:gd name="T10" fmla="*/ 1590183 w 75"/>
                <a:gd name="T11" fmla="*/ 0 h 11"/>
                <a:gd name="T12" fmla="*/ 1633751 w 75"/>
                <a:gd name="T13" fmla="*/ 244893 h 11"/>
                <a:gd name="T14" fmla="*/ 1633751 w 75"/>
                <a:gd name="T15" fmla="*/ 734678 h 11"/>
                <a:gd name="T16" fmla="*/ 1590183 w 75"/>
                <a:gd name="T17" fmla="*/ 897943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5"/>
                <a:gd name="T28" fmla="*/ 0 h 11"/>
                <a:gd name="T29" fmla="*/ 75 w 75"/>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5" h="11">
                  <a:moveTo>
                    <a:pt x="73" y="11"/>
                  </a:moveTo>
                  <a:lnTo>
                    <a:pt x="2" y="11"/>
                  </a:lnTo>
                  <a:cubicBezTo>
                    <a:pt x="1" y="11"/>
                    <a:pt x="0" y="10"/>
                    <a:pt x="0" y="9"/>
                  </a:cubicBezTo>
                  <a:lnTo>
                    <a:pt x="0" y="3"/>
                  </a:lnTo>
                  <a:cubicBezTo>
                    <a:pt x="0" y="1"/>
                    <a:pt x="1" y="0"/>
                    <a:pt x="2" y="0"/>
                  </a:cubicBezTo>
                  <a:lnTo>
                    <a:pt x="73" y="0"/>
                  </a:lnTo>
                  <a:cubicBezTo>
                    <a:pt x="74" y="0"/>
                    <a:pt x="75" y="1"/>
                    <a:pt x="75" y="3"/>
                  </a:cubicBezTo>
                  <a:lnTo>
                    <a:pt x="75" y="9"/>
                  </a:lnTo>
                  <a:cubicBezTo>
                    <a:pt x="75" y="10"/>
                    <a:pt x="74" y="11"/>
                    <a:pt x="73" y="11"/>
                  </a:cubicBezTo>
                  <a:close/>
                </a:path>
              </a:pathLst>
            </a:custGeom>
            <a:solidFill>
              <a:srgbClr val="99CC00"/>
            </a:solidFill>
            <a:ln w="6350">
              <a:solidFill>
                <a:srgbClr val="000000"/>
              </a:solidFill>
              <a:round/>
              <a:headEnd/>
              <a:tailEnd/>
            </a:ln>
          </p:spPr>
          <p:txBody>
            <a:bodyPr rot="1080000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itchFamily="34" charset="0"/>
                <a:cs typeface="Arial"/>
              </a:endParaRPr>
            </a:p>
          </p:txBody>
        </p:sp>
        <p:sp>
          <p:nvSpPr>
            <p:cNvPr id="415" name="Freeform 27"/>
            <p:cNvSpPr>
              <a:spLocks noChangeAspect="1"/>
            </p:cNvSpPr>
            <p:nvPr/>
          </p:nvSpPr>
          <p:spPr bwMode="auto">
            <a:xfrm rot="16200000">
              <a:off x="804233" y="5067964"/>
              <a:ext cx="569912" cy="161925"/>
            </a:xfrm>
            <a:custGeom>
              <a:avLst/>
              <a:gdLst>
                <a:gd name="T0" fmla="*/ 43568 w 75"/>
                <a:gd name="T1" fmla="*/ 0 h 11"/>
                <a:gd name="T2" fmla="*/ 1590183 w 75"/>
                <a:gd name="T3" fmla="*/ 0 h 11"/>
                <a:gd name="T4" fmla="*/ 1633751 w 75"/>
                <a:gd name="T5" fmla="*/ 163265 h 11"/>
                <a:gd name="T6" fmla="*/ 1633751 w 75"/>
                <a:gd name="T7" fmla="*/ 653050 h 11"/>
                <a:gd name="T8" fmla="*/ 1590183 w 75"/>
                <a:gd name="T9" fmla="*/ 897943 h 11"/>
                <a:gd name="T10" fmla="*/ 43568 w 75"/>
                <a:gd name="T11" fmla="*/ 897943 h 11"/>
                <a:gd name="T12" fmla="*/ 0 w 75"/>
                <a:gd name="T13" fmla="*/ 653050 h 11"/>
                <a:gd name="T14" fmla="*/ 0 w 75"/>
                <a:gd name="T15" fmla="*/ 163265 h 11"/>
                <a:gd name="T16" fmla="*/ 43568 w 75"/>
                <a:gd name="T17" fmla="*/ 0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5"/>
                <a:gd name="T28" fmla="*/ 0 h 11"/>
                <a:gd name="T29" fmla="*/ 75 w 75"/>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5" h="11">
                  <a:moveTo>
                    <a:pt x="2" y="0"/>
                  </a:moveTo>
                  <a:lnTo>
                    <a:pt x="73" y="0"/>
                  </a:lnTo>
                  <a:cubicBezTo>
                    <a:pt x="74" y="0"/>
                    <a:pt x="75" y="1"/>
                    <a:pt x="75" y="2"/>
                  </a:cubicBezTo>
                  <a:lnTo>
                    <a:pt x="75" y="8"/>
                  </a:lnTo>
                  <a:cubicBezTo>
                    <a:pt x="75" y="10"/>
                    <a:pt x="74" y="11"/>
                    <a:pt x="73" y="11"/>
                  </a:cubicBezTo>
                  <a:lnTo>
                    <a:pt x="2" y="11"/>
                  </a:lnTo>
                  <a:cubicBezTo>
                    <a:pt x="1" y="11"/>
                    <a:pt x="0" y="10"/>
                    <a:pt x="0" y="8"/>
                  </a:cubicBezTo>
                  <a:lnTo>
                    <a:pt x="0" y="2"/>
                  </a:lnTo>
                  <a:cubicBezTo>
                    <a:pt x="0" y="1"/>
                    <a:pt x="1" y="0"/>
                    <a:pt x="2" y="0"/>
                  </a:cubicBezTo>
                  <a:close/>
                </a:path>
              </a:pathLst>
            </a:custGeom>
            <a:solidFill>
              <a:srgbClr val="99CC00"/>
            </a:solidFill>
            <a:ln w="6350">
              <a:solidFill>
                <a:srgbClr val="000000"/>
              </a:solidFill>
              <a:round/>
              <a:headEnd/>
              <a:tailEnd/>
            </a:ln>
          </p:spPr>
          <p:txBody>
            <a:bodyPr rot="1080000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itchFamily="34" charset="0"/>
                <a:cs typeface="Arial"/>
              </a:endParaRPr>
            </a:p>
          </p:txBody>
        </p:sp>
        <p:sp>
          <p:nvSpPr>
            <p:cNvPr id="416" name="Freeform 30"/>
            <p:cNvSpPr>
              <a:spLocks noChangeAspect="1"/>
            </p:cNvSpPr>
            <p:nvPr/>
          </p:nvSpPr>
          <p:spPr bwMode="auto">
            <a:xfrm rot="16200000">
              <a:off x="2464758" y="1299240"/>
              <a:ext cx="569912" cy="161925"/>
            </a:xfrm>
            <a:custGeom>
              <a:avLst/>
              <a:gdLst>
                <a:gd name="T0" fmla="*/ 1590178 w 75"/>
                <a:gd name="T1" fmla="*/ 897943 h 11"/>
                <a:gd name="T2" fmla="*/ 43568 w 75"/>
                <a:gd name="T3" fmla="*/ 897943 h 11"/>
                <a:gd name="T4" fmla="*/ 0 w 75"/>
                <a:gd name="T5" fmla="*/ 734678 h 11"/>
                <a:gd name="T6" fmla="*/ 0 w 75"/>
                <a:gd name="T7" fmla="*/ 244893 h 11"/>
                <a:gd name="T8" fmla="*/ 43568 w 75"/>
                <a:gd name="T9" fmla="*/ 0 h 11"/>
                <a:gd name="T10" fmla="*/ 1590178 w 75"/>
                <a:gd name="T11" fmla="*/ 0 h 11"/>
                <a:gd name="T12" fmla="*/ 1633747 w 75"/>
                <a:gd name="T13" fmla="*/ 244893 h 11"/>
                <a:gd name="T14" fmla="*/ 1633747 w 75"/>
                <a:gd name="T15" fmla="*/ 734678 h 11"/>
                <a:gd name="T16" fmla="*/ 1590178 w 75"/>
                <a:gd name="T17" fmla="*/ 897943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5"/>
                <a:gd name="T28" fmla="*/ 0 h 11"/>
                <a:gd name="T29" fmla="*/ 75 w 75"/>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5" h="11">
                  <a:moveTo>
                    <a:pt x="73" y="11"/>
                  </a:moveTo>
                  <a:lnTo>
                    <a:pt x="2" y="11"/>
                  </a:lnTo>
                  <a:cubicBezTo>
                    <a:pt x="1" y="11"/>
                    <a:pt x="0" y="10"/>
                    <a:pt x="0" y="9"/>
                  </a:cubicBezTo>
                  <a:lnTo>
                    <a:pt x="0" y="3"/>
                  </a:lnTo>
                  <a:cubicBezTo>
                    <a:pt x="0" y="1"/>
                    <a:pt x="1" y="0"/>
                    <a:pt x="2" y="0"/>
                  </a:cubicBezTo>
                  <a:lnTo>
                    <a:pt x="73" y="0"/>
                  </a:lnTo>
                  <a:cubicBezTo>
                    <a:pt x="74" y="0"/>
                    <a:pt x="75" y="1"/>
                    <a:pt x="75" y="3"/>
                  </a:cubicBezTo>
                  <a:lnTo>
                    <a:pt x="75" y="9"/>
                  </a:lnTo>
                  <a:cubicBezTo>
                    <a:pt x="75" y="10"/>
                    <a:pt x="74" y="11"/>
                    <a:pt x="73" y="11"/>
                  </a:cubicBezTo>
                  <a:close/>
                </a:path>
              </a:pathLst>
            </a:custGeom>
            <a:solidFill>
              <a:srgbClr val="99CC00"/>
            </a:solidFill>
            <a:ln w="6350">
              <a:solidFill>
                <a:srgbClr val="24211D"/>
              </a:solidFill>
              <a:round/>
              <a:headEnd/>
              <a:tailEnd/>
            </a:ln>
          </p:spPr>
          <p:txBody>
            <a:bodyPr rot="1080000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itchFamily="34" charset="0"/>
                <a:cs typeface="Arial"/>
              </a:endParaRPr>
            </a:p>
          </p:txBody>
        </p:sp>
        <p:cxnSp>
          <p:nvCxnSpPr>
            <p:cNvPr id="417" name="Elbow Connector 416"/>
            <p:cNvCxnSpPr/>
            <p:nvPr/>
          </p:nvCxnSpPr>
          <p:spPr bwMode="auto">
            <a:xfrm flipH="1" flipV="1">
              <a:off x="2852108" y="4302789"/>
              <a:ext cx="382588" cy="3175"/>
            </a:xfrm>
            <a:prstGeom prst="bentConnector3">
              <a:avLst>
                <a:gd name="adj1" fmla="val 50000"/>
              </a:avLst>
            </a:prstGeom>
            <a:noFill/>
            <a:ln w="3175" cap="flat" cmpd="sng" algn="ctr">
              <a:solidFill>
                <a:srgbClr val="000000"/>
              </a:solidFill>
              <a:prstDash val="solid"/>
              <a:headEnd type="oval" w="sm" len="sm"/>
              <a:tailEnd type="oval" w="sm" len="sm"/>
            </a:ln>
            <a:effectLst/>
          </p:spPr>
        </p:cxnSp>
        <p:cxnSp>
          <p:nvCxnSpPr>
            <p:cNvPr id="418" name="Elbow Connector 417"/>
            <p:cNvCxnSpPr/>
            <p:nvPr/>
          </p:nvCxnSpPr>
          <p:spPr bwMode="auto">
            <a:xfrm rot="16200000" flipH="1">
              <a:off x="2806070" y="4020214"/>
              <a:ext cx="449262" cy="127000"/>
            </a:xfrm>
            <a:prstGeom prst="bentConnector3">
              <a:avLst>
                <a:gd name="adj1" fmla="val 588"/>
              </a:avLst>
            </a:prstGeom>
            <a:noFill/>
            <a:ln w="3175" cap="flat" cmpd="sng" algn="ctr">
              <a:solidFill>
                <a:srgbClr val="000000"/>
              </a:solidFill>
              <a:prstDash val="solid"/>
              <a:headEnd type="oval" w="sm" len="sm"/>
              <a:tailEnd type="oval" w="sm" len="sm"/>
            </a:ln>
            <a:effectLst/>
          </p:spPr>
        </p:cxnSp>
        <p:cxnSp>
          <p:nvCxnSpPr>
            <p:cNvPr id="419" name="Elbow Connector 418"/>
            <p:cNvCxnSpPr/>
            <p:nvPr/>
          </p:nvCxnSpPr>
          <p:spPr bwMode="auto">
            <a:xfrm flipH="1" flipV="1">
              <a:off x="2728283" y="5261639"/>
              <a:ext cx="382588" cy="1587"/>
            </a:xfrm>
            <a:prstGeom prst="bentConnector3">
              <a:avLst>
                <a:gd name="adj1" fmla="val 50000"/>
              </a:avLst>
            </a:prstGeom>
            <a:noFill/>
            <a:ln w="3175" cap="flat" cmpd="sng" algn="ctr">
              <a:solidFill>
                <a:srgbClr val="000000"/>
              </a:solidFill>
              <a:prstDash val="solid"/>
              <a:headEnd type="oval" w="sm" len="sm"/>
              <a:tailEnd type="oval" w="sm" len="sm"/>
            </a:ln>
            <a:effectLst/>
          </p:spPr>
        </p:cxnSp>
        <p:sp>
          <p:nvSpPr>
            <p:cNvPr id="420" name="Text Box 255"/>
            <p:cNvSpPr txBox="1">
              <a:spLocks noChangeAspect="1" noChangeArrowheads="1"/>
            </p:cNvSpPr>
            <p:nvPr/>
          </p:nvSpPr>
          <p:spPr bwMode="auto">
            <a:xfrm>
              <a:off x="3277483" y="4153564"/>
              <a:ext cx="1146175" cy="304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4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+1 kV</a:t>
              </a:r>
            </a:p>
          </p:txBody>
        </p:sp>
        <p:cxnSp>
          <p:nvCxnSpPr>
            <p:cNvPr id="421" name="Elbow Connector 420"/>
            <p:cNvCxnSpPr/>
            <p:nvPr/>
          </p:nvCxnSpPr>
          <p:spPr bwMode="auto">
            <a:xfrm flipH="1" flipV="1">
              <a:off x="2737808" y="1330990"/>
              <a:ext cx="382588" cy="1587"/>
            </a:xfrm>
            <a:prstGeom prst="bentConnector3">
              <a:avLst>
                <a:gd name="adj1" fmla="val 50000"/>
              </a:avLst>
            </a:prstGeom>
            <a:noFill/>
            <a:ln w="3175" cap="flat" cmpd="sng" algn="ctr">
              <a:solidFill>
                <a:srgbClr val="000000"/>
              </a:solidFill>
              <a:prstDash val="solid"/>
              <a:headEnd type="oval" w="sm" len="sm"/>
              <a:tailEnd type="oval" w="sm" len="sm"/>
            </a:ln>
            <a:effectLst/>
          </p:spPr>
        </p:cxnSp>
        <p:cxnSp>
          <p:nvCxnSpPr>
            <p:cNvPr id="422" name="Straight Arrow Connector 138"/>
            <p:cNvCxnSpPr>
              <a:cxnSpLocks noChangeAspect="1" noChangeShapeType="1"/>
              <a:stCxn id="407" idx="1"/>
              <a:endCxn id="425" idx="3"/>
            </p:cNvCxnSpPr>
            <p:nvPr/>
          </p:nvCxnSpPr>
          <p:spPr bwMode="auto">
            <a:xfrm flipH="1">
              <a:off x="1939296" y="3680262"/>
              <a:ext cx="1344612" cy="780484"/>
            </a:xfrm>
            <a:prstGeom prst="straightConnector1">
              <a:avLst/>
            </a:prstGeom>
            <a:noFill/>
            <a:ln w="9525" algn="ctr">
              <a:solidFill>
                <a:srgbClr val="000000"/>
              </a:solidFill>
              <a:round/>
              <a:headEnd type="none" w="sm" len="sm"/>
              <a:tailEnd type="triangle" w="sm" len="sm"/>
            </a:ln>
            <a:extLst>
              <a:ext uri="{909E8E84-426E-40DD-AFC4-6F175D3DCCD1}">
                <a14:hiddenFill xmlns:a14="http://schemas.microsoft.com/office/drawing/2010/main">
                  <a:noFill/>
                </a14:hiddenFill>
              </a:ext>
            </a:extLst>
          </p:spPr>
        </p:cxnSp>
        <p:sp>
          <p:nvSpPr>
            <p:cNvPr id="423" name="Right Arrow 422"/>
            <p:cNvSpPr/>
            <p:nvPr/>
          </p:nvSpPr>
          <p:spPr bwMode="auto">
            <a:xfrm>
              <a:off x="512133" y="4429789"/>
              <a:ext cx="3689350" cy="219075"/>
            </a:xfrm>
            <a:prstGeom prst="rightArrow">
              <a:avLst/>
            </a:prstGeom>
            <a:solidFill>
              <a:srgbClr val="FFFFFF">
                <a:lumMod val="85000"/>
              </a:srgbClr>
            </a:solidFill>
            <a:ln w="6350" cap="flat" cmpd="sng" algn="ctr">
              <a:solidFill>
                <a:srgbClr val="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pic>
          <p:nvPicPr>
            <p:cNvPr id="424"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18633" y="4461539"/>
              <a:ext cx="423863"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5" name="Rectangle 10"/>
            <p:cNvSpPr>
              <a:spLocks noChangeAspect="1" noChangeArrowheads="1"/>
            </p:cNvSpPr>
            <p:nvPr/>
          </p:nvSpPr>
          <p:spPr bwMode="auto">
            <a:xfrm rot="16200000">
              <a:off x="1856745" y="4331364"/>
              <a:ext cx="165100" cy="423863"/>
            </a:xfrm>
            <a:prstGeom prst="rect">
              <a:avLst/>
            </a:prstGeom>
            <a:noFill/>
            <a:ln w="0">
              <a:solidFill>
                <a:srgbClr val="24211D"/>
              </a:solidFill>
              <a:miter lim="800000"/>
              <a:headEnd/>
              <a:tailEnd/>
            </a:ln>
            <a:extLst>
              <a:ext uri="{909E8E84-426E-40DD-AFC4-6F175D3DCCD1}">
                <a14:hiddenFill xmlns:a14="http://schemas.microsoft.com/office/drawing/2010/main">
                  <a:solidFill>
                    <a:srgbClr val="FFFFFF"/>
                  </a:solidFill>
                </a14:hiddenFill>
              </a:ext>
            </a:extLst>
          </p:spPr>
          <p:txBody>
            <a:bodyPr vert="eaVert"/>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itchFamily="34" charset="0"/>
                <a:cs typeface="Times New Roman" pitchFamily="18" charset="0"/>
              </a:endParaRPr>
            </a:p>
          </p:txBody>
        </p:sp>
        <p:sp>
          <p:nvSpPr>
            <p:cNvPr id="426" name="Rectangle 46"/>
            <p:cNvSpPr>
              <a:spLocks noChangeAspect="1" noChangeArrowheads="1"/>
            </p:cNvSpPr>
            <p:nvPr/>
          </p:nvSpPr>
          <p:spPr bwMode="auto">
            <a:xfrm>
              <a:off x="3054170" y="2794344"/>
              <a:ext cx="15271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24211D"/>
                  </a:solidFill>
                  <a:effectLst/>
                  <a:uLnTx/>
                  <a:uFillTx/>
                  <a:latin typeface="Times New Roman" pitchFamily="18" charset="0"/>
                  <a:cs typeface="Times New Roman" pitchFamily="18" charset="0"/>
                </a:rPr>
                <a:t>magnetic filter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24211D"/>
                  </a:solidFill>
                  <a:effectLst/>
                  <a:uLnTx/>
                  <a:uFillTx/>
                  <a:latin typeface="Times New Roman" pitchFamily="18" charset="0"/>
                  <a:cs typeface="Times New Roman" pitchFamily="18" charset="0"/>
                </a:rPr>
                <a:t>region (field maximum)</a:t>
              </a:r>
              <a:endParaRPr kumimoji="0" lang="en-US" sz="1400" b="0" i="0" u="none" strike="noStrike" kern="0" cap="none" spc="0" normalizeH="0" baseline="0" noProof="0" dirty="0">
                <a:ln>
                  <a:noFill/>
                </a:ln>
                <a:solidFill>
                  <a:srgbClr val="000000"/>
                </a:solidFill>
                <a:effectLst/>
                <a:uLnTx/>
                <a:uFillTx/>
                <a:latin typeface="Times New Roman" pitchFamily="18" charset="0"/>
                <a:cs typeface="Times New Roman" pitchFamily="18" charset="0"/>
              </a:endParaRPr>
            </a:p>
          </p:txBody>
        </p:sp>
        <p:cxnSp>
          <p:nvCxnSpPr>
            <p:cNvPr id="427" name="Straight Arrow Connector 45"/>
            <p:cNvCxnSpPr>
              <a:cxnSpLocks noChangeAspect="1" noChangeShapeType="1"/>
            </p:cNvCxnSpPr>
            <p:nvPr/>
          </p:nvCxnSpPr>
          <p:spPr bwMode="auto">
            <a:xfrm flipH="1">
              <a:off x="1934533" y="3080415"/>
              <a:ext cx="1257300" cy="1196975"/>
            </a:xfrm>
            <a:prstGeom prst="straightConnector1">
              <a:avLst/>
            </a:prstGeom>
            <a:noFill/>
            <a:ln w="9525" algn="ctr">
              <a:solidFill>
                <a:srgbClr val="000000"/>
              </a:solidFill>
              <a:round/>
              <a:headEnd type="none" w="sm" len="sm"/>
              <a:tailEnd type="triangle" w="sm" len="sm"/>
            </a:ln>
            <a:extLst>
              <a:ext uri="{909E8E84-426E-40DD-AFC4-6F175D3DCCD1}">
                <a14:hiddenFill xmlns:a14="http://schemas.microsoft.com/office/drawing/2010/main">
                  <a:noFill/>
                </a14:hiddenFill>
              </a:ext>
            </a:extLst>
          </p:spPr>
        </p:cxnSp>
        <p:sp>
          <p:nvSpPr>
            <p:cNvPr id="428" name="Rectangle 45"/>
            <p:cNvSpPr>
              <a:spLocks noChangeAspect="1" noChangeArrowheads="1"/>
            </p:cNvSpPr>
            <p:nvPr/>
          </p:nvSpPr>
          <p:spPr bwMode="auto">
            <a:xfrm>
              <a:off x="285120" y="4318664"/>
              <a:ext cx="890588"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24211D"/>
                  </a:solidFill>
                  <a:effectLst/>
                  <a:uLnTx/>
                  <a:uFillTx/>
                  <a:latin typeface="Times New Roman" pitchFamily="18" charset="0"/>
                  <a:cs typeface="Times New Roman" pitchFamily="18" charset="0"/>
                </a:rPr>
                <a:t>Neutron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24211D"/>
                  </a:solidFill>
                  <a:effectLst/>
                  <a:uLnTx/>
                  <a:uFillTx/>
                  <a:latin typeface="Times New Roman" pitchFamily="18" charset="0"/>
                  <a:cs typeface="Times New Roman" pitchFamily="18" charset="0"/>
                </a:rPr>
                <a:t>beam</a:t>
              </a:r>
              <a:endParaRPr kumimoji="0" lang="en-US" sz="1400" b="0" i="0" u="none" strike="noStrike" kern="0" cap="none" spc="0" normalizeH="0" baseline="0" noProof="0">
                <a:ln>
                  <a:noFill/>
                </a:ln>
                <a:solidFill>
                  <a:srgbClr val="000000"/>
                </a:solidFill>
                <a:effectLst/>
                <a:uLnTx/>
                <a:uFillTx/>
                <a:latin typeface="Times New Roman" pitchFamily="18" charset="0"/>
                <a:cs typeface="Times New Roman" pitchFamily="18" charset="0"/>
              </a:endParaRPr>
            </a:p>
          </p:txBody>
        </p:sp>
        <p:sp>
          <p:nvSpPr>
            <p:cNvPr id="429" name="Rectangle 46"/>
            <p:cNvSpPr>
              <a:spLocks noChangeAspect="1" noChangeArrowheads="1"/>
            </p:cNvSpPr>
            <p:nvPr/>
          </p:nvSpPr>
          <p:spPr bwMode="auto">
            <a:xfrm>
              <a:off x="3195008" y="2193002"/>
              <a:ext cx="13843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24211D"/>
                  </a:solidFill>
                  <a:effectLst/>
                  <a:uLnTx/>
                  <a:uFillTx/>
                  <a:latin typeface="Times New Roman" pitchFamily="18" charset="0"/>
                  <a:cs typeface="Times New Roman" pitchFamily="18" charset="0"/>
                </a:rPr>
                <a:t>TOF region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24211D"/>
                  </a:solidFill>
                  <a:effectLst/>
                  <a:uLnTx/>
                  <a:uFillTx/>
                  <a:latin typeface="Times New Roman" pitchFamily="18" charset="0"/>
                  <a:cs typeface="Times New Roman" pitchFamily="18" charset="0"/>
                </a:rPr>
                <a:t> (low field)</a:t>
              </a:r>
              <a:endParaRPr kumimoji="0" lang="en-US" sz="1400" b="0" i="0" u="none" strike="noStrike" kern="0" cap="none" spc="0" normalizeH="0" baseline="0" noProof="0" dirty="0">
                <a:ln>
                  <a:noFill/>
                </a:ln>
                <a:solidFill>
                  <a:srgbClr val="000000"/>
                </a:solidFill>
                <a:effectLst/>
                <a:uLnTx/>
                <a:uFillTx/>
                <a:latin typeface="Times New Roman" pitchFamily="18" charset="0"/>
                <a:cs typeface="Times New Roman" pitchFamily="18" charset="0"/>
              </a:endParaRPr>
            </a:p>
          </p:txBody>
        </p:sp>
        <p:grpSp>
          <p:nvGrpSpPr>
            <p:cNvPr id="430" name="Group 45"/>
            <p:cNvGrpSpPr>
              <a:grpSpLocks/>
            </p:cNvGrpSpPr>
            <p:nvPr/>
          </p:nvGrpSpPr>
          <p:grpSpPr bwMode="auto">
            <a:xfrm rot="16200000">
              <a:off x="-45079" y="2913727"/>
              <a:ext cx="3965574" cy="776288"/>
              <a:chOff x="2242" y="2166"/>
              <a:chExt cx="2498" cy="489"/>
            </a:xfrm>
          </p:grpSpPr>
          <p:sp>
            <p:nvSpPr>
              <p:cNvPr id="438" name="Freeform 46"/>
              <p:cNvSpPr>
                <a:spLocks/>
              </p:cNvSpPr>
              <p:nvPr/>
            </p:nvSpPr>
            <p:spPr bwMode="auto">
              <a:xfrm>
                <a:off x="2242" y="2166"/>
                <a:ext cx="2494" cy="180"/>
              </a:xfrm>
              <a:custGeom>
                <a:avLst/>
                <a:gdLst>
                  <a:gd name="T0" fmla="*/ 19441 w 1410"/>
                  <a:gd name="T1" fmla="*/ 0 h 413"/>
                  <a:gd name="T2" fmla="*/ 42902 w 1410"/>
                  <a:gd name="T3" fmla="*/ 0 h 413"/>
                  <a:gd name="T4" fmla="*/ 65649 w 1410"/>
                  <a:gd name="T5" fmla="*/ 0 h 413"/>
                  <a:gd name="T6" fmla="*/ 88997 w 1410"/>
                  <a:gd name="T7" fmla="*/ 0 h 413"/>
                  <a:gd name="T8" fmla="*/ 112384 w 1410"/>
                  <a:gd name="T9" fmla="*/ 0 h 413"/>
                  <a:gd name="T10" fmla="*/ 135203 w 1410"/>
                  <a:gd name="T11" fmla="*/ 0 h 413"/>
                  <a:gd name="T12" fmla="*/ 158656 w 1410"/>
                  <a:gd name="T13" fmla="*/ 0 h 413"/>
                  <a:gd name="T14" fmla="*/ 182055 w 1410"/>
                  <a:gd name="T15" fmla="*/ 0 h 413"/>
                  <a:gd name="T16" fmla="*/ 205392 w 1410"/>
                  <a:gd name="T17" fmla="*/ 0 h 413"/>
                  <a:gd name="T18" fmla="*/ 228086 w 1410"/>
                  <a:gd name="T19" fmla="*/ 0 h 413"/>
                  <a:gd name="T20" fmla="*/ 251118 w 1410"/>
                  <a:gd name="T21" fmla="*/ 0 h 413"/>
                  <a:gd name="T22" fmla="*/ 273712 w 1410"/>
                  <a:gd name="T23" fmla="*/ 0 h 413"/>
                  <a:gd name="T24" fmla="*/ 297398 w 1410"/>
                  <a:gd name="T25" fmla="*/ 0 h 413"/>
                  <a:gd name="T26" fmla="*/ 320785 w 1410"/>
                  <a:gd name="T27" fmla="*/ 0 h 413"/>
                  <a:gd name="T28" fmla="*/ 344176 w 1410"/>
                  <a:gd name="T29" fmla="*/ 0 h 413"/>
                  <a:gd name="T30" fmla="*/ 366876 w 1410"/>
                  <a:gd name="T31" fmla="*/ 0 h 413"/>
                  <a:gd name="T32" fmla="*/ 390329 w 1410"/>
                  <a:gd name="T33" fmla="*/ 0 h 413"/>
                  <a:gd name="T34" fmla="*/ 413728 w 1410"/>
                  <a:gd name="T35" fmla="*/ 0 h 413"/>
                  <a:gd name="T36" fmla="*/ 435834 w 1410"/>
                  <a:gd name="T37" fmla="*/ 0 h 413"/>
                  <a:gd name="T38" fmla="*/ 459796 w 1410"/>
                  <a:gd name="T39" fmla="*/ 0 h 413"/>
                  <a:gd name="T40" fmla="*/ 482976 w 1410"/>
                  <a:gd name="T41" fmla="*/ 0 h 413"/>
                  <a:gd name="T42" fmla="*/ 505383 w 1410"/>
                  <a:gd name="T43" fmla="*/ 0 h 413"/>
                  <a:gd name="T44" fmla="*/ 529071 w 1410"/>
                  <a:gd name="T45" fmla="*/ 0 h 413"/>
                  <a:gd name="T46" fmla="*/ 552456 w 1410"/>
                  <a:gd name="T47" fmla="*/ 0 h 413"/>
                  <a:gd name="T48" fmla="*/ 574651 w 1410"/>
                  <a:gd name="T49" fmla="*/ 0 h 413"/>
                  <a:gd name="T50" fmla="*/ 598059 w 1410"/>
                  <a:gd name="T51" fmla="*/ 0 h 413"/>
                  <a:gd name="T52" fmla="*/ 621922 w 1410"/>
                  <a:gd name="T53" fmla="*/ 0 h 413"/>
                  <a:gd name="T54" fmla="*/ 644191 w 1410"/>
                  <a:gd name="T55" fmla="*/ 0 h 413"/>
                  <a:gd name="T56" fmla="*/ 667506 w 1410"/>
                  <a:gd name="T57" fmla="*/ 0 h 413"/>
                  <a:gd name="T58" fmla="*/ 691556 w 1410"/>
                  <a:gd name="T59" fmla="*/ 0 h 413"/>
                  <a:gd name="T60" fmla="*/ 714655 w 1410"/>
                  <a:gd name="T61" fmla="*/ 0 h 413"/>
                  <a:gd name="T62" fmla="*/ 737005 w 1410"/>
                  <a:gd name="T63" fmla="*/ 0 h 413"/>
                  <a:gd name="T64" fmla="*/ 760242 w 1410"/>
                  <a:gd name="T65" fmla="*/ 0 h 413"/>
                  <a:gd name="T66" fmla="*/ 784133 w 1410"/>
                  <a:gd name="T67" fmla="*/ 0 h 413"/>
                  <a:gd name="T68" fmla="*/ 806324 w 1410"/>
                  <a:gd name="T69" fmla="*/ 0 h 413"/>
                  <a:gd name="T70" fmla="*/ 829738 w 1410"/>
                  <a:gd name="T71" fmla="*/ 0 h 413"/>
                  <a:gd name="T72" fmla="*/ 853797 w 1410"/>
                  <a:gd name="T73" fmla="*/ 0 h 413"/>
                  <a:gd name="T74" fmla="*/ 877074 w 1410"/>
                  <a:gd name="T75" fmla="*/ 0 h 413"/>
                  <a:gd name="T76" fmla="*/ 899179 w 1410"/>
                  <a:gd name="T77" fmla="*/ 0 h 413"/>
                  <a:gd name="T78" fmla="*/ 922591 w 1410"/>
                  <a:gd name="T79" fmla="*/ 0 h 413"/>
                  <a:gd name="T80" fmla="*/ 945458 w 1410"/>
                  <a:gd name="T81" fmla="*/ 0 h 413"/>
                  <a:gd name="T82" fmla="*/ 968850 w 1410"/>
                  <a:gd name="T83" fmla="*/ 0 h 413"/>
                  <a:gd name="T84" fmla="*/ 991915 w 1410"/>
                  <a:gd name="T85" fmla="*/ 0 h 413"/>
                  <a:gd name="T86" fmla="*/ 1015805 w 1410"/>
                  <a:gd name="T87" fmla="*/ 0 h 413"/>
                  <a:gd name="T88" fmla="*/ 1038006 w 1410"/>
                  <a:gd name="T89" fmla="*/ 0 h 413"/>
                  <a:gd name="T90" fmla="*/ 1061432 w 1410"/>
                  <a:gd name="T91" fmla="*/ 0 h 413"/>
                  <a:gd name="T92" fmla="*/ 1084763 w 1410"/>
                  <a:gd name="T93" fmla="*/ 0 h 413"/>
                  <a:gd name="T94" fmla="*/ 1107667 w 1410"/>
                  <a:gd name="T95" fmla="*/ 0 h 413"/>
                  <a:gd name="T96" fmla="*/ 1131082 w 1410"/>
                  <a:gd name="T97" fmla="*/ 0 h 413"/>
                  <a:gd name="T98" fmla="*/ 1154441 w 1410"/>
                  <a:gd name="T99" fmla="*/ 0 h 413"/>
                  <a:gd name="T100" fmla="*/ 1177136 w 1410"/>
                  <a:gd name="T101" fmla="*/ 0 h 413"/>
                  <a:gd name="T102" fmla="*/ 1200520 w 1410"/>
                  <a:gd name="T103" fmla="*/ 0 h 413"/>
                  <a:gd name="T104" fmla="*/ 1223581 w 1410"/>
                  <a:gd name="T105" fmla="*/ 0 h 413"/>
                  <a:gd name="T106" fmla="*/ 1246407 w 1410"/>
                  <a:gd name="T107" fmla="*/ 0 h 413"/>
                  <a:gd name="T108" fmla="*/ 1269922 w 1410"/>
                  <a:gd name="T109" fmla="*/ 0 h 413"/>
                  <a:gd name="T110" fmla="*/ 1293258 w 1410"/>
                  <a:gd name="T111" fmla="*/ 0 h 413"/>
                  <a:gd name="T112" fmla="*/ 1316660 w 1410"/>
                  <a:gd name="T113" fmla="*/ 0 h 41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410"/>
                  <a:gd name="T172" fmla="*/ 0 h 413"/>
                  <a:gd name="T173" fmla="*/ 1410 w 1410"/>
                  <a:gd name="T174" fmla="*/ 413 h 41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410" h="413">
                    <a:moveTo>
                      <a:pt x="0" y="179"/>
                    </a:moveTo>
                    <a:lnTo>
                      <a:pt x="3" y="180"/>
                    </a:lnTo>
                    <a:lnTo>
                      <a:pt x="7" y="182"/>
                    </a:lnTo>
                    <a:lnTo>
                      <a:pt x="10" y="184"/>
                    </a:lnTo>
                    <a:lnTo>
                      <a:pt x="14" y="185"/>
                    </a:lnTo>
                    <a:lnTo>
                      <a:pt x="17" y="188"/>
                    </a:lnTo>
                    <a:lnTo>
                      <a:pt x="21" y="190"/>
                    </a:lnTo>
                    <a:lnTo>
                      <a:pt x="24" y="192"/>
                    </a:lnTo>
                    <a:lnTo>
                      <a:pt x="28" y="194"/>
                    </a:lnTo>
                    <a:lnTo>
                      <a:pt x="31" y="197"/>
                    </a:lnTo>
                    <a:lnTo>
                      <a:pt x="35" y="200"/>
                    </a:lnTo>
                    <a:lnTo>
                      <a:pt x="39" y="203"/>
                    </a:lnTo>
                    <a:lnTo>
                      <a:pt x="42" y="206"/>
                    </a:lnTo>
                    <a:lnTo>
                      <a:pt x="46" y="209"/>
                    </a:lnTo>
                    <a:lnTo>
                      <a:pt x="49" y="213"/>
                    </a:lnTo>
                    <a:lnTo>
                      <a:pt x="53" y="216"/>
                    </a:lnTo>
                    <a:lnTo>
                      <a:pt x="56" y="220"/>
                    </a:lnTo>
                    <a:lnTo>
                      <a:pt x="60" y="224"/>
                    </a:lnTo>
                    <a:lnTo>
                      <a:pt x="63" y="228"/>
                    </a:lnTo>
                    <a:lnTo>
                      <a:pt x="67" y="232"/>
                    </a:lnTo>
                    <a:lnTo>
                      <a:pt x="70" y="236"/>
                    </a:lnTo>
                    <a:lnTo>
                      <a:pt x="74" y="241"/>
                    </a:lnTo>
                    <a:lnTo>
                      <a:pt x="77" y="245"/>
                    </a:lnTo>
                    <a:lnTo>
                      <a:pt x="81" y="250"/>
                    </a:lnTo>
                    <a:lnTo>
                      <a:pt x="84" y="255"/>
                    </a:lnTo>
                    <a:lnTo>
                      <a:pt x="88" y="259"/>
                    </a:lnTo>
                    <a:lnTo>
                      <a:pt x="91" y="264"/>
                    </a:lnTo>
                    <a:lnTo>
                      <a:pt x="95" y="269"/>
                    </a:lnTo>
                    <a:lnTo>
                      <a:pt x="99" y="273"/>
                    </a:lnTo>
                    <a:lnTo>
                      <a:pt x="102" y="278"/>
                    </a:lnTo>
                    <a:lnTo>
                      <a:pt x="106" y="282"/>
                    </a:lnTo>
                    <a:lnTo>
                      <a:pt x="109" y="287"/>
                    </a:lnTo>
                    <a:lnTo>
                      <a:pt x="113" y="291"/>
                    </a:lnTo>
                    <a:lnTo>
                      <a:pt x="116" y="295"/>
                    </a:lnTo>
                    <a:lnTo>
                      <a:pt x="120" y="299"/>
                    </a:lnTo>
                    <a:lnTo>
                      <a:pt x="123" y="302"/>
                    </a:lnTo>
                    <a:lnTo>
                      <a:pt x="127" y="306"/>
                    </a:lnTo>
                    <a:lnTo>
                      <a:pt x="130" y="309"/>
                    </a:lnTo>
                    <a:lnTo>
                      <a:pt x="134" y="312"/>
                    </a:lnTo>
                    <a:lnTo>
                      <a:pt x="137" y="315"/>
                    </a:lnTo>
                    <a:lnTo>
                      <a:pt x="141" y="317"/>
                    </a:lnTo>
                    <a:lnTo>
                      <a:pt x="144" y="320"/>
                    </a:lnTo>
                    <a:lnTo>
                      <a:pt x="148" y="322"/>
                    </a:lnTo>
                    <a:lnTo>
                      <a:pt x="151" y="324"/>
                    </a:lnTo>
                    <a:lnTo>
                      <a:pt x="155" y="325"/>
                    </a:lnTo>
                    <a:lnTo>
                      <a:pt x="159" y="327"/>
                    </a:lnTo>
                    <a:lnTo>
                      <a:pt x="162" y="328"/>
                    </a:lnTo>
                    <a:lnTo>
                      <a:pt x="166" y="329"/>
                    </a:lnTo>
                    <a:lnTo>
                      <a:pt x="169" y="330"/>
                    </a:lnTo>
                    <a:lnTo>
                      <a:pt x="172" y="331"/>
                    </a:lnTo>
                    <a:lnTo>
                      <a:pt x="176" y="332"/>
                    </a:lnTo>
                    <a:lnTo>
                      <a:pt x="180" y="333"/>
                    </a:lnTo>
                    <a:lnTo>
                      <a:pt x="183" y="333"/>
                    </a:lnTo>
                    <a:lnTo>
                      <a:pt x="187" y="334"/>
                    </a:lnTo>
                    <a:lnTo>
                      <a:pt x="190" y="334"/>
                    </a:lnTo>
                    <a:lnTo>
                      <a:pt x="194" y="334"/>
                    </a:lnTo>
                    <a:lnTo>
                      <a:pt x="197" y="334"/>
                    </a:lnTo>
                    <a:lnTo>
                      <a:pt x="201" y="335"/>
                    </a:lnTo>
                    <a:lnTo>
                      <a:pt x="204" y="335"/>
                    </a:lnTo>
                    <a:lnTo>
                      <a:pt x="208" y="335"/>
                    </a:lnTo>
                    <a:lnTo>
                      <a:pt x="211" y="335"/>
                    </a:lnTo>
                    <a:lnTo>
                      <a:pt x="215" y="335"/>
                    </a:lnTo>
                    <a:lnTo>
                      <a:pt x="219" y="335"/>
                    </a:lnTo>
                    <a:lnTo>
                      <a:pt x="222" y="335"/>
                    </a:lnTo>
                    <a:lnTo>
                      <a:pt x="225" y="335"/>
                    </a:lnTo>
                    <a:lnTo>
                      <a:pt x="229" y="335"/>
                    </a:lnTo>
                    <a:lnTo>
                      <a:pt x="232" y="334"/>
                    </a:lnTo>
                    <a:lnTo>
                      <a:pt x="236" y="334"/>
                    </a:lnTo>
                    <a:lnTo>
                      <a:pt x="240" y="334"/>
                    </a:lnTo>
                    <a:lnTo>
                      <a:pt x="243" y="334"/>
                    </a:lnTo>
                    <a:lnTo>
                      <a:pt x="247" y="334"/>
                    </a:lnTo>
                    <a:lnTo>
                      <a:pt x="250" y="333"/>
                    </a:lnTo>
                    <a:lnTo>
                      <a:pt x="254" y="333"/>
                    </a:lnTo>
                    <a:lnTo>
                      <a:pt x="257" y="332"/>
                    </a:lnTo>
                    <a:lnTo>
                      <a:pt x="261" y="332"/>
                    </a:lnTo>
                    <a:lnTo>
                      <a:pt x="264" y="331"/>
                    </a:lnTo>
                    <a:lnTo>
                      <a:pt x="268" y="330"/>
                    </a:lnTo>
                    <a:lnTo>
                      <a:pt x="271" y="330"/>
                    </a:lnTo>
                    <a:lnTo>
                      <a:pt x="275" y="329"/>
                    </a:lnTo>
                    <a:lnTo>
                      <a:pt x="278" y="328"/>
                    </a:lnTo>
                    <a:lnTo>
                      <a:pt x="282" y="327"/>
                    </a:lnTo>
                    <a:lnTo>
                      <a:pt x="285" y="326"/>
                    </a:lnTo>
                    <a:lnTo>
                      <a:pt x="289" y="325"/>
                    </a:lnTo>
                    <a:lnTo>
                      <a:pt x="292" y="325"/>
                    </a:lnTo>
                    <a:lnTo>
                      <a:pt x="296" y="324"/>
                    </a:lnTo>
                    <a:lnTo>
                      <a:pt x="300" y="325"/>
                    </a:lnTo>
                    <a:lnTo>
                      <a:pt x="303" y="325"/>
                    </a:lnTo>
                    <a:lnTo>
                      <a:pt x="307" y="327"/>
                    </a:lnTo>
                    <a:lnTo>
                      <a:pt x="310" y="331"/>
                    </a:lnTo>
                    <a:lnTo>
                      <a:pt x="314" y="336"/>
                    </a:lnTo>
                    <a:lnTo>
                      <a:pt x="317" y="343"/>
                    </a:lnTo>
                    <a:lnTo>
                      <a:pt x="321" y="351"/>
                    </a:lnTo>
                    <a:lnTo>
                      <a:pt x="324" y="361"/>
                    </a:lnTo>
                    <a:lnTo>
                      <a:pt x="328" y="371"/>
                    </a:lnTo>
                    <a:lnTo>
                      <a:pt x="331" y="381"/>
                    </a:lnTo>
                    <a:lnTo>
                      <a:pt x="335" y="390"/>
                    </a:lnTo>
                    <a:lnTo>
                      <a:pt x="338" y="398"/>
                    </a:lnTo>
                    <a:lnTo>
                      <a:pt x="342" y="404"/>
                    </a:lnTo>
                    <a:lnTo>
                      <a:pt x="345" y="409"/>
                    </a:lnTo>
                    <a:lnTo>
                      <a:pt x="349" y="412"/>
                    </a:lnTo>
                    <a:lnTo>
                      <a:pt x="352" y="413"/>
                    </a:lnTo>
                    <a:lnTo>
                      <a:pt x="356" y="412"/>
                    </a:lnTo>
                    <a:lnTo>
                      <a:pt x="360" y="409"/>
                    </a:lnTo>
                    <a:lnTo>
                      <a:pt x="363" y="404"/>
                    </a:lnTo>
                    <a:lnTo>
                      <a:pt x="367" y="398"/>
                    </a:lnTo>
                    <a:lnTo>
                      <a:pt x="370" y="390"/>
                    </a:lnTo>
                    <a:lnTo>
                      <a:pt x="374" y="380"/>
                    </a:lnTo>
                    <a:lnTo>
                      <a:pt x="377" y="369"/>
                    </a:lnTo>
                    <a:lnTo>
                      <a:pt x="381" y="358"/>
                    </a:lnTo>
                    <a:lnTo>
                      <a:pt x="384" y="348"/>
                    </a:lnTo>
                    <a:lnTo>
                      <a:pt x="388" y="338"/>
                    </a:lnTo>
                    <a:lnTo>
                      <a:pt x="391" y="329"/>
                    </a:lnTo>
                    <a:lnTo>
                      <a:pt x="395" y="322"/>
                    </a:lnTo>
                    <a:lnTo>
                      <a:pt x="398" y="317"/>
                    </a:lnTo>
                    <a:lnTo>
                      <a:pt x="402" y="312"/>
                    </a:lnTo>
                    <a:lnTo>
                      <a:pt x="405" y="308"/>
                    </a:lnTo>
                    <a:lnTo>
                      <a:pt x="409" y="305"/>
                    </a:lnTo>
                    <a:lnTo>
                      <a:pt x="412" y="303"/>
                    </a:lnTo>
                    <a:lnTo>
                      <a:pt x="416" y="300"/>
                    </a:lnTo>
                    <a:lnTo>
                      <a:pt x="420" y="297"/>
                    </a:lnTo>
                    <a:lnTo>
                      <a:pt x="423" y="294"/>
                    </a:lnTo>
                    <a:lnTo>
                      <a:pt x="426" y="290"/>
                    </a:lnTo>
                    <a:lnTo>
                      <a:pt x="430" y="286"/>
                    </a:lnTo>
                    <a:lnTo>
                      <a:pt x="433" y="282"/>
                    </a:lnTo>
                    <a:lnTo>
                      <a:pt x="437" y="278"/>
                    </a:lnTo>
                    <a:lnTo>
                      <a:pt x="441" y="273"/>
                    </a:lnTo>
                    <a:lnTo>
                      <a:pt x="444" y="268"/>
                    </a:lnTo>
                    <a:lnTo>
                      <a:pt x="448" y="263"/>
                    </a:lnTo>
                    <a:lnTo>
                      <a:pt x="451" y="257"/>
                    </a:lnTo>
                    <a:lnTo>
                      <a:pt x="455" y="251"/>
                    </a:lnTo>
                    <a:lnTo>
                      <a:pt x="458" y="245"/>
                    </a:lnTo>
                    <a:lnTo>
                      <a:pt x="462" y="238"/>
                    </a:lnTo>
                    <a:lnTo>
                      <a:pt x="465" y="231"/>
                    </a:lnTo>
                    <a:lnTo>
                      <a:pt x="469" y="224"/>
                    </a:lnTo>
                    <a:lnTo>
                      <a:pt x="472" y="217"/>
                    </a:lnTo>
                    <a:lnTo>
                      <a:pt x="476" y="210"/>
                    </a:lnTo>
                    <a:lnTo>
                      <a:pt x="479" y="202"/>
                    </a:lnTo>
                    <a:lnTo>
                      <a:pt x="483" y="194"/>
                    </a:lnTo>
                    <a:lnTo>
                      <a:pt x="486" y="187"/>
                    </a:lnTo>
                    <a:lnTo>
                      <a:pt x="490" y="179"/>
                    </a:lnTo>
                    <a:lnTo>
                      <a:pt x="493" y="172"/>
                    </a:lnTo>
                    <a:lnTo>
                      <a:pt x="497" y="164"/>
                    </a:lnTo>
                    <a:lnTo>
                      <a:pt x="501" y="157"/>
                    </a:lnTo>
                    <a:lnTo>
                      <a:pt x="504" y="150"/>
                    </a:lnTo>
                    <a:lnTo>
                      <a:pt x="508" y="142"/>
                    </a:lnTo>
                    <a:lnTo>
                      <a:pt x="511" y="135"/>
                    </a:lnTo>
                    <a:lnTo>
                      <a:pt x="515" y="128"/>
                    </a:lnTo>
                    <a:lnTo>
                      <a:pt x="518" y="122"/>
                    </a:lnTo>
                    <a:lnTo>
                      <a:pt x="522" y="115"/>
                    </a:lnTo>
                    <a:lnTo>
                      <a:pt x="525" y="109"/>
                    </a:lnTo>
                    <a:lnTo>
                      <a:pt x="529" y="103"/>
                    </a:lnTo>
                    <a:lnTo>
                      <a:pt x="532" y="98"/>
                    </a:lnTo>
                    <a:lnTo>
                      <a:pt x="536" y="92"/>
                    </a:lnTo>
                    <a:lnTo>
                      <a:pt x="539" y="87"/>
                    </a:lnTo>
                    <a:lnTo>
                      <a:pt x="543" y="82"/>
                    </a:lnTo>
                    <a:lnTo>
                      <a:pt x="546" y="77"/>
                    </a:lnTo>
                    <a:lnTo>
                      <a:pt x="550" y="73"/>
                    </a:lnTo>
                    <a:lnTo>
                      <a:pt x="553" y="69"/>
                    </a:lnTo>
                    <a:lnTo>
                      <a:pt x="557" y="65"/>
                    </a:lnTo>
                    <a:lnTo>
                      <a:pt x="561" y="61"/>
                    </a:lnTo>
                    <a:lnTo>
                      <a:pt x="564" y="57"/>
                    </a:lnTo>
                    <a:lnTo>
                      <a:pt x="568" y="54"/>
                    </a:lnTo>
                    <a:lnTo>
                      <a:pt x="571" y="51"/>
                    </a:lnTo>
                    <a:lnTo>
                      <a:pt x="575" y="48"/>
                    </a:lnTo>
                    <a:lnTo>
                      <a:pt x="578" y="45"/>
                    </a:lnTo>
                    <a:lnTo>
                      <a:pt x="582" y="43"/>
                    </a:lnTo>
                    <a:lnTo>
                      <a:pt x="585" y="40"/>
                    </a:lnTo>
                    <a:lnTo>
                      <a:pt x="589" y="38"/>
                    </a:lnTo>
                    <a:lnTo>
                      <a:pt x="592" y="35"/>
                    </a:lnTo>
                    <a:lnTo>
                      <a:pt x="596" y="33"/>
                    </a:lnTo>
                    <a:lnTo>
                      <a:pt x="599" y="31"/>
                    </a:lnTo>
                    <a:lnTo>
                      <a:pt x="603" y="30"/>
                    </a:lnTo>
                    <a:lnTo>
                      <a:pt x="606" y="28"/>
                    </a:lnTo>
                    <a:lnTo>
                      <a:pt x="610" y="26"/>
                    </a:lnTo>
                    <a:lnTo>
                      <a:pt x="613" y="25"/>
                    </a:lnTo>
                    <a:lnTo>
                      <a:pt x="617" y="23"/>
                    </a:lnTo>
                    <a:lnTo>
                      <a:pt x="621" y="22"/>
                    </a:lnTo>
                    <a:lnTo>
                      <a:pt x="624" y="21"/>
                    </a:lnTo>
                    <a:lnTo>
                      <a:pt x="628" y="20"/>
                    </a:lnTo>
                    <a:lnTo>
                      <a:pt x="631" y="18"/>
                    </a:lnTo>
                    <a:lnTo>
                      <a:pt x="635" y="17"/>
                    </a:lnTo>
                    <a:lnTo>
                      <a:pt x="638" y="17"/>
                    </a:lnTo>
                    <a:lnTo>
                      <a:pt x="642" y="16"/>
                    </a:lnTo>
                    <a:lnTo>
                      <a:pt x="645" y="15"/>
                    </a:lnTo>
                    <a:lnTo>
                      <a:pt x="649" y="14"/>
                    </a:lnTo>
                    <a:lnTo>
                      <a:pt x="652" y="13"/>
                    </a:lnTo>
                    <a:lnTo>
                      <a:pt x="656" y="13"/>
                    </a:lnTo>
                    <a:lnTo>
                      <a:pt x="659" y="12"/>
                    </a:lnTo>
                    <a:lnTo>
                      <a:pt x="663" y="11"/>
                    </a:lnTo>
                    <a:lnTo>
                      <a:pt x="666" y="11"/>
                    </a:lnTo>
                    <a:lnTo>
                      <a:pt x="670" y="10"/>
                    </a:lnTo>
                    <a:lnTo>
                      <a:pt x="673" y="9"/>
                    </a:lnTo>
                    <a:lnTo>
                      <a:pt x="677" y="9"/>
                    </a:lnTo>
                    <a:lnTo>
                      <a:pt x="681" y="8"/>
                    </a:lnTo>
                    <a:lnTo>
                      <a:pt x="684" y="8"/>
                    </a:lnTo>
                    <a:lnTo>
                      <a:pt x="687" y="8"/>
                    </a:lnTo>
                    <a:lnTo>
                      <a:pt x="691" y="7"/>
                    </a:lnTo>
                    <a:lnTo>
                      <a:pt x="695" y="7"/>
                    </a:lnTo>
                    <a:lnTo>
                      <a:pt x="698" y="7"/>
                    </a:lnTo>
                    <a:lnTo>
                      <a:pt x="702" y="6"/>
                    </a:lnTo>
                    <a:lnTo>
                      <a:pt x="705" y="6"/>
                    </a:lnTo>
                    <a:lnTo>
                      <a:pt x="709" y="6"/>
                    </a:lnTo>
                    <a:lnTo>
                      <a:pt x="712" y="5"/>
                    </a:lnTo>
                    <a:lnTo>
                      <a:pt x="716" y="5"/>
                    </a:lnTo>
                    <a:lnTo>
                      <a:pt x="719" y="5"/>
                    </a:lnTo>
                    <a:lnTo>
                      <a:pt x="723" y="5"/>
                    </a:lnTo>
                    <a:lnTo>
                      <a:pt x="726" y="4"/>
                    </a:lnTo>
                    <a:lnTo>
                      <a:pt x="730" y="4"/>
                    </a:lnTo>
                    <a:lnTo>
                      <a:pt x="733" y="4"/>
                    </a:lnTo>
                    <a:lnTo>
                      <a:pt x="737" y="4"/>
                    </a:lnTo>
                    <a:lnTo>
                      <a:pt x="740" y="4"/>
                    </a:lnTo>
                    <a:lnTo>
                      <a:pt x="744" y="4"/>
                    </a:lnTo>
                    <a:lnTo>
                      <a:pt x="747" y="3"/>
                    </a:lnTo>
                    <a:lnTo>
                      <a:pt x="751" y="3"/>
                    </a:lnTo>
                    <a:lnTo>
                      <a:pt x="755" y="3"/>
                    </a:lnTo>
                    <a:lnTo>
                      <a:pt x="758" y="3"/>
                    </a:lnTo>
                    <a:lnTo>
                      <a:pt x="762" y="3"/>
                    </a:lnTo>
                    <a:lnTo>
                      <a:pt x="765" y="3"/>
                    </a:lnTo>
                    <a:lnTo>
                      <a:pt x="769" y="3"/>
                    </a:lnTo>
                    <a:lnTo>
                      <a:pt x="772" y="2"/>
                    </a:lnTo>
                    <a:lnTo>
                      <a:pt x="776" y="2"/>
                    </a:lnTo>
                    <a:lnTo>
                      <a:pt x="779" y="2"/>
                    </a:lnTo>
                    <a:lnTo>
                      <a:pt x="783" y="2"/>
                    </a:lnTo>
                    <a:lnTo>
                      <a:pt x="786" y="2"/>
                    </a:lnTo>
                    <a:lnTo>
                      <a:pt x="790" y="2"/>
                    </a:lnTo>
                    <a:lnTo>
                      <a:pt x="793" y="2"/>
                    </a:lnTo>
                    <a:lnTo>
                      <a:pt x="797" y="2"/>
                    </a:lnTo>
                    <a:lnTo>
                      <a:pt x="800" y="2"/>
                    </a:lnTo>
                    <a:lnTo>
                      <a:pt x="804" y="2"/>
                    </a:lnTo>
                    <a:lnTo>
                      <a:pt x="807" y="1"/>
                    </a:lnTo>
                    <a:lnTo>
                      <a:pt x="811" y="1"/>
                    </a:lnTo>
                    <a:lnTo>
                      <a:pt x="815" y="1"/>
                    </a:lnTo>
                    <a:lnTo>
                      <a:pt x="818" y="1"/>
                    </a:lnTo>
                    <a:lnTo>
                      <a:pt x="822" y="1"/>
                    </a:lnTo>
                    <a:lnTo>
                      <a:pt x="825" y="1"/>
                    </a:lnTo>
                    <a:lnTo>
                      <a:pt x="829" y="1"/>
                    </a:lnTo>
                    <a:lnTo>
                      <a:pt x="832" y="1"/>
                    </a:lnTo>
                    <a:lnTo>
                      <a:pt x="836" y="1"/>
                    </a:lnTo>
                    <a:lnTo>
                      <a:pt x="839" y="1"/>
                    </a:lnTo>
                    <a:lnTo>
                      <a:pt x="843" y="1"/>
                    </a:lnTo>
                    <a:lnTo>
                      <a:pt x="846" y="1"/>
                    </a:lnTo>
                    <a:lnTo>
                      <a:pt x="850" y="1"/>
                    </a:lnTo>
                    <a:lnTo>
                      <a:pt x="853" y="1"/>
                    </a:lnTo>
                    <a:lnTo>
                      <a:pt x="857" y="1"/>
                    </a:lnTo>
                    <a:lnTo>
                      <a:pt x="860" y="1"/>
                    </a:lnTo>
                    <a:lnTo>
                      <a:pt x="864" y="1"/>
                    </a:lnTo>
                    <a:lnTo>
                      <a:pt x="867" y="1"/>
                    </a:lnTo>
                    <a:lnTo>
                      <a:pt x="871" y="1"/>
                    </a:lnTo>
                    <a:lnTo>
                      <a:pt x="875" y="1"/>
                    </a:lnTo>
                    <a:lnTo>
                      <a:pt x="878" y="1"/>
                    </a:lnTo>
                    <a:lnTo>
                      <a:pt x="882" y="0"/>
                    </a:lnTo>
                    <a:lnTo>
                      <a:pt x="885" y="0"/>
                    </a:lnTo>
                    <a:lnTo>
                      <a:pt x="889" y="0"/>
                    </a:lnTo>
                    <a:lnTo>
                      <a:pt x="892" y="0"/>
                    </a:lnTo>
                    <a:lnTo>
                      <a:pt x="896" y="0"/>
                    </a:lnTo>
                    <a:lnTo>
                      <a:pt x="899" y="0"/>
                    </a:lnTo>
                    <a:lnTo>
                      <a:pt x="903" y="0"/>
                    </a:lnTo>
                    <a:lnTo>
                      <a:pt x="906" y="0"/>
                    </a:lnTo>
                    <a:lnTo>
                      <a:pt x="910" y="0"/>
                    </a:lnTo>
                    <a:lnTo>
                      <a:pt x="913" y="0"/>
                    </a:lnTo>
                    <a:lnTo>
                      <a:pt x="917" y="0"/>
                    </a:lnTo>
                    <a:lnTo>
                      <a:pt x="920" y="0"/>
                    </a:lnTo>
                    <a:lnTo>
                      <a:pt x="924" y="0"/>
                    </a:lnTo>
                    <a:lnTo>
                      <a:pt x="927" y="0"/>
                    </a:lnTo>
                    <a:lnTo>
                      <a:pt x="931" y="0"/>
                    </a:lnTo>
                    <a:lnTo>
                      <a:pt x="935" y="0"/>
                    </a:lnTo>
                    <a:lnTo>
                      <a:pt x="938" y="0"/>
                    </a:lnTo>
                    <a:lnTo>
                      <a:pt x="941" y="0"/>
                    </a:lnTo>
                    <a:lnTo>
                      <a:pt x="945" y="0"/>
                    </a:lnTo>
                    <a:lnTo>
                      <a:pt x="948" y="0"/>
                    </a:lnTo>
                    <a:lnTo>
                      <a:pt x="952" y="0"/>
                    </a:lnTo>
                    <a:lnTo>
                      <a:pt x="956" y="0"/>
                    </a:lnTo>
                    <a:lnTo>
                      <a:pt x="959" y="0"/>
                    </a:lnTo>
                    <a:lnTo>
                      <a:pt x="963" y="0"/>
                    </a:lnTo>
                    <a:lnTo>
                      <a:pt x="966" y="0"/>
                    </a:lnTo>
                    <a:lnTo>
                      <a:pt x="970" y="0"/>
                    </a:lnTo>
                    <a:lnTo>
                      <a:pt x="973" y="0"/>
                    </a:lnTo>
                    <a:lnTo>
                      <a:pt x="977" y="0"/>
                    </a:lnTo>
                    <a:lnTo>
                      <a:pt x="980" y="0"/>
                    </a:lnTo>
                    <a:lnTo>
                      <a:pt x="984" y="0"/>
                    </a:lnTo>
                    <a:lnTo>
                      <a:pt x="987" y="0"/>
                    </a:lnTo>
                    <a:lnTo>
                      <a:pt x="991" y="0"/>
                    </a:lnTo>
                    <a:lnTo>
                      <a:pt x="994" y="0"/>
                    </a:lnTo>
                    <a:lnTo>
                      <a:pt x="998" y="0"/>
                    </a:lnTo>
                    <a:lnTo>
                      <a:pt x="1001" y="0"/>
                    </a:lnTo>
                    <a:lnTo>
                      <a:pt x="1005" y="0"/>
                    </a:lnTo>
                    <a:lnTo>
                      <a:pt x="1008" y="0"/>
                    </a:lnTo>
                    <a:lnTo>
                      <a:pt x="1012" y="0"/>
                    </a:lnTo>
                    <a:lnTo>
                      <a:pt x="1016" y="0"/>
                    </a:lnTo>
                    <a:lnTo>
                      <a:pt x="1019" y="0"/>
                    </a:lnTo>
                    <a:lnTo>
                      <a:pt x="1023" y="0"/>
                    </a:lnTo>
                    <a:lnTo>
                      <a:pt x="1026" y="0"/>
                    </a:lnTo>
                    <a:lnTo>
                      <a:pt x="1030" y="0"/>
                    </a:lnTo>
                    <a:lnTo>
                      <a:pt x="1033" y="0"/>
                    </a:lnTo>
                    <a:lnTo>
                      <a:pt x="1037" y="0"/>
                    </a:lnTo>
                    <a:lnTo>
                      <a:pt x="1040" y="0"/>
                    </a:lnTo>
                    <a:lnTo>
                      <a:pt x="1044" y="0"/>
                    </a:lnTo>
                    <a:lnTo>
                      <a:pt x="1047" y="0"/>
                    </a:lnTo>
                    <a:lnTo>
                      <a:pt x="1051" y="0"/>
                    </a:lnTo>
                    <a:lnTo>
                      <a:pt x="1054" y="0"/>
                    </a:lnTo>
                    <a:lnTo>
                      <a:pt x="1058" y="0"/>
                    </a:lnTo>
                    <a:lnTo>
                      <a:pt x="1061" y="0"/>
                    </a:lnTo>
                    <a:lnTo>
                      <a:pt x="1065" y="0"/>
                    </a:lnTo>
                    <a:lnTo>
                      <a:pt x="1068" y="0"/>
                    </a:lnTo>
                    <a:lnTo>
                      <a:pt x="1072" y="0"/>
                    </a:lnTo>
                    <a:lnTo>
                      <a:pt x="1076" y="0"/>
                    </a:lnTo>
                    <a:lnTo>
                      <a:pt x="1079" y="0"/>
                    </a:lnTo>
                    <a:lnTo>
                      <a:pt x="1083" y="0"/>
                    </a:lnTo>
                    <a:lnTo>
                      <a:pt x="1086" y="0"/>
                    </a:lnTo>
                    <a:lnTo>
                      <a:pt x="1090" y="0"/>
                    </a:lnTo>
                    <a:lnTo>
                      <a:pt x="1093" y="0"/>
                    </a:lnTo>
                    <a:lnTo>
                      <a:pt x="1097" y="0"/>
                    </a:lnTo>
                    <a:lnTo>
                      <a:pt x="1100" y="0"/>
                    </a:lnTo>
                    <a:lnTo>
                      <a:pt x="1104" y="0"/>
                    </a:lnTo>
                    <a:lnTo>
                      <a:pt x="1107" y="0"/>
                    </a:lnTo>
                    <a:lnTo>
                      <a:pt x="1111" y="0"/>
                    </a:lnTo>
                    <a:lnTo>
                      <a:pt x="1114" y="0"/>
                    </a:lnTo>
                    <a:lnTo>
                      <a:pt x="1118" y="0"/>
                    </a:lnTo>
                    <a:lnTo>
                      <a:pt x="1121" y="0"/>
                    </a:lnTo>
                    <a:lnTo>
                      <a:pt x="1125" y="0"/>
                    </a:lnTo>
                    <a:lnTo>
                      <a:pt x="1128" y="0"/>
                    </a:lnTo>
                    <a:lnTo>
                      <a:pt x="1132" y="0"/>
                    </a:lnTo>
                    <a:lnTo>
                      <a:pt x="1136" y="0"/>
                    </a:lnTo>
                    <a:lnTo>
                      <a:pt x="1139" y="0"/>
                    </a:lnTo>
                    <a:lnTo>
                      <a:pt x="1143" y="0"/>
                    </a:lnTo>
                    <a:lnTo>
                      <a:pt x="1146" y="0"/>
                    </a:lnTo>
                    <a:lnTo>
                      <a:pt x="1149" y="0"/>
                    </a:lnTo>
                    <a:lnTo>
                      <a:pt x="1153" y="0"/>
                    </a:lnTo>
                    <a:lnTo>
                      <a:pt x="1157" y="0"/>
                    </a:lnTo>
                    <a:lnTo>
                      <a:pt x="1160" y="0"/>
                    </a:lnTo>
                    <a:lnTo>
                      <a:pt x="1164" y="0"/>
                    </a:lnTo>
                    <a:lnTo>
                      <a:pt x="1167" y="0"/>
                    </a:lnTo>
                    <a:lnTo>
                      <a:pt x="1171" y="0"/>
                    </a:lnTo>
                    <a:lnTo>
                      <a:pt x="1174" y="0"/>
                    </a:lnTo>
                    <a:lnTo>
                      <a:pt x="1178" y="0"/>
                    </a:lnTo>
                    <a:lnTo>
                      <a:pt x="1181" y="0"/>
                    </a:lnTo>
                    <a:lnTo>
                      <a:pt x="1185" y="0"/>
                    </a:lnTo>
                    <a:lnTo>
                      <a:pt x="1188" y="0"/>
                    </a:lnTo>
                    <a:lnTo>
                      <a:pt x="1192" y="0"/>
                    </a:lnTo>
                    <a:lnTo>
                      <a:pt x="1196" y="0"/>
                    </a:lnTo>
                    <a:lnTo>
                      <a:pt x="1199" y="0"/>
                    </a:lnTo>
                    <a:lnTo>
                      <a:pt x="1202" y="0"/>
                    </a:lnTo>
                    <a:lnTo>
                      <a:pt x="1206" y="0"/>
                    </a:lnTo>
                    <a:lnTo>
                      <a:pt x="1209" y="0"/>
                    </a:lnTo>
                    <a:lnTo>
                      <a:pt x="1213" y="0"/>
                    </a:lnTo>
                    <a:lnTo>
                      <a:pt x="1217" y="0"/>
                    </a:lnTo>
                    <a:lnTo>
                      <a:pt x="1220" y="0"/>
                    </a:lnTo>
                    <a:lnTo>
                      <a:pt x="1224" y="0"/>
                    </a:lnTo>
                    <a:lnTo>
                      <a:pt x="1227" y="0"/>
                    </a:lnTo>
                    <a:lnTo>
                      <a:pt x="1231" y="0"/>
                    </a:lnTo>
                    <a:lnTo>
                      <a:pt x="1234" y="0"/>
                    </a:lnTo>
                    <a:lnTo>
                      <a:pt x="1238" y="1"/>
                    </a:lnTo>
                    <a:lnTo>
                      <a:pt x="1241" y="1"/>
                    </a:lnTo>
                    <a:lnTo>
                      <a:pt x="1245" y="1"/>
                    </a:lnTo>
                    <a:lnTo>
                      <a:pt x="1248" y="1"/>
                    </a:lnTo>
                    <a:lnTo>
                      <a:pt x="1252" y="2"/>
                    </a:lnTo>
                    <a:lnTo>
                      <a:pt x="1255" y="2"/>
                    </a:lnTo>
                    <a:lnTo>
                      <a:pt x="1259" y="2"/>
                    </a:lnTo>
                    <a:lnTo>
                      <a:pt x="1262" y="3"/>
                    </a:lnTo>
                    <a:lnTo>
                      <a:pt x="1266" y="4"/>
                    </a:lnTo>
                    <a:lnTo>
                      <a:pt x="1269" y="4"/>
                    </a:lnTo>
                    <a:lnTo>
                      <a:pt x="1273" y="5"/>
                    </a:lnTo>
                    <a:lnTo>
                      <a:pt x="1277" y="7"/>
                    </a:lnTo>
                    <a:lnTo>
                      <a:pt x="1280" y="8"/>
                    </a:lnTo>
                    <a:lnTo>
                      <a:pt x="1284" y="10"/>
                    </a:lnTo>
                    <a:lnTo>
                      <a:pt x="1287" y="12"/>
                    </a:lnTo>
                    <a:lnTo>
                      <a:pt x="1291" y="14"/>
                    </a:lnTo>
                    <a:lnTo>
                      <a:pt x="1294" y="17"/>
                    </a:lnTo>
                    <a:lnTo>
                      <a:pt x="1298" y="20"/>
                    </a:lnTo>
                    <a:lnTo>
                      <a:pt x="1301" y="24"/>
                    </a:lnTo>
                    <a:lnTo>
                      <a:pt x="1305" y="28"/>
                    </a:lnTo>
                    <a:lnTo>
                      <a:pt x="1308" y="33"/>
                    </a:lnTo>
                    <a:lnTo>
                      <a:pt x="1312" y="38"/>
                    </a:lnTo>
                    <a:lnTo>
                      <a:pt x="1315" y="44"/>
                    </a:lnTo>
                    <a:lnTo>
                      <a:pt x="1319" y="51"/>
                    </a:lnTo>
                    <a:lnTo>
                      <a:pt x="1322" y="58"/>
                    </a:lnTo>
                    <a:lnTo>
                      <a:pt x="1326" y="65"/>
                    </a:lnTo>
                    <a:lnTo>
                      <a:pt x="1329" y="73"/>
                    </a:lnTo>
                    <a:lnTo>
                      <a:pt x="1333" y="81"/>
                    </a:lnTo>
                    <a:lnTo>
                      <a:pt x="1337" y="89"/>
                    </a:lnTo>
                    <a:lnTo>
                      <a:pt x="1340" y="96"/>
                    </a:lnTo>
                    <a:lnTo>
                      <a:pt x="1344" y="103"/>
                    </a:lnTo>
                    <a:lnTo>
                      <a:pt x="1347" y="110"/>
                    </a:lnTo>
                    <a:lnTo>
                      <a:pt x="1351" y="116"/>
                    </a:lnTo>
                    <a:lnTo>
                      <a:pt x="1354" y="121"/>
                    </a:lnTo>
                    <a:lnTo>
                      <a:pt x="1358" y="126"/>
                    </a:lnTo>
                    <a:lnTo>
                      <a:pt x="1361" y="131"/>
                    </a:lnTo>
                    <a:lnTo>
                      <a:pt x="1365" y="135"/>
                    </a:lnTo>
                    <a:lnTo>
                      <a:pt x="1368" y="138"/>
                    </a:lnTo>
                    <a:lnTo>
                      <a:pt x="1372" y="141"/>
                    </a:lnTo>
                    <a:lnTo>
                      <a:pt x="1375" y="143"/>
                    </a:lnTo>
                    <a:lnTo>
                      <a:pt x="1379" y="145"/>
                    </a:lnTo>
                    <a:lnTo>
                      <a:pt x="1382" y="147"/>
                    </a:lnTo>
                    <a:lnTo>
                      <a:pt x="1386" y="148"/>
                    </a:lnTo>
                    <a:lnTo>
                      <a:pt x="1389" y="150"/>
                    </a:lnTo>
                    <a:lnTo>
                      <a:pt x="1393" y="150"/>
                    </a:lnTo>
                    <a:lnTo>
                      <a:pt x="1397" y="151"/>
                    </a:lnTo>
                    <a:lnTo>
                      <a:pt x="1400" y="152"/>
                    </a:lnTo>
                    <a:lnTo>
                      <a:pt x="1404" y="153"/>
                    </a:lnTo>
                    <a:lnTo>
                      <a:pt x="1407" y="153"/>
                    </a:lnTo>
                    <a:lnTo>
                      <a:pt x="1410" y="153"/>
                    </a:lnTo>
                  </a:path>
                </a:pathLst>
              </a:custGeom>
              <a:noFill/>
              <a:ln w="4826">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itchFamily="34" charset="0"/>
                  <a:cs typeface="Arial"/>
                </a:endParaRPr>
              </a:p>
            </p:txBody>
          </p:sp>
          <p:sp>
            <p:nvSpPr>
              <p:cNvPr id="439" name="Freeform 47"/>
              <p:cNvSpPr>
                <a:spLocks/>
              </p:cNvSpPr>
              <p:nvPr/>
            </p:nvSpPr>
            <p:spPr bwMode="auto">
              <a:xfrm>
                <a:off x="2242" y="2288"/>
                <a:ext cx="2494" cy="90"/>
              </a:xfrm>
              <a:custGeom>
                <a:avLst/>
                <a:gdLst>
                  <a:gd name="T0" fmla="*/ 19441 w 1410"/>
                  <a:gd name="T1" fmla="*/ 0 h 206"/>
                  <a:gd name="T2" fmla="*/ 42902 w 1410"/>
                  <a:gd name="T3" fmla="*/ 0 h 206"/>
                  <a:gd name="T4" fmla="*/ 65649 w 1410"/>
                  <a:gd name="T5" fmla="*/ 0 h 206"/>
                  <a:gd name="T6" fmla="*/ 88997 w 1410"/>
                  <a:gd name="T7" fmla="*/ 0 h 206"/>
                  <a:gd name="T8" fmla="*/ 112384 w 1410"/>
                  <a:gd name="T9" fmla="*/ 0 h 206"/>
                  <a:gd name="T10" fmla="*/ 135203 w 1410"/>
                  <a:gd name="T11" fmla="*/ 0 h 206"/>
                  <a:gd name="T12" fmla="*/ 158656 w 1410"/>
                  <a:gd name="T13" fmla="*/ 0 h 206"/>
                  <a:gd name="T14" fmla="*/ 182055 w 1410"/>
                  <a:gd name="T15" fmla="*/ 0 h 206"/>
                  <a:gd name="T16" fmla="*/ 205392 w 1410"/>
                  <a:gd name="T17" fmla="*/ 0 h 206"/>
                  <a:gd name="T18" fmla="*/ 228086 w 1410"/>
                  <a:gd name="T19" fmla="*/ 0 h 206"/>
                  <a:gd name="T20" fmla="*/ 251118 w 1410"/>
                  <a:gd name="T21" fmla="*/ 0 h 206"/>
                  <a:gd name="T22" fmla="*/ 273712 w 1410"/>
                  <a:gd name="T23" fmla="*/ 0 h 206"/>
                  <a:gd name="T24" fmla="*/ 297398 w 1410"/>
                  <a:gd name="T25" fmla="*/ 0 h 206"/>
                  <a:gd name="T26" fmla="*/ 320785 w 1410"/>
                  <a:gd name="T27" fmla="*/ 0 h 206"/>
                  <a:gd name="T28" fmla="*/ 344176 w 1410"/>
                  <a:gd name="T29" fmla="*/ 0 h 206"/>
                  <a:gd name="T30" fmla="*/ 366876 w 1410"/>
                  <a:gd name="T31" fmla="*/ 0 h 206"/>
                  <a:gd name="T32" fmla="*/ 390329 w 1410"/>
                  <a:gd name="T33" fmla="*/ 0 h 206"/>
                  <a:gd name="T34" fmla="*/ 413728 w 1410"/>
                  <a:gd name="T35" fmla="*/ 0 h 206"/>
                  <a:gd name="T36" fmla="*/ 435834 w 1410"/>
                  <a:gd name="T37" fmla="*/ 0 h 206"/>
                  <a:gd name="T38" fmla="*/ 459796 w 1410"/>
                  <a:gd name="T39" fmla="*/ 0 h 206"/>
                  <a:gd name="T40" fmla="*/ 482976 w 1410"/>
                  <a:gd name="T41" fmla="*/ 0 h 206"/>
                  <a:gd name="T42" fmla="*/ 505383 w 1410"/>
                  <a:gd name="T43" fmla="*/ 0 h 206"/>
                  <a:gd name="T44" fmla="*/ 529071 w 1410"/>
                  <a:gd name="T45" fmla="*/ 0 h 206"/>
                  <a:gd name="T46" fmla="*/ 552456 w 1410"/>
                  <a:gd name="T47" fmla="*/ 0 h 206"/>
                  <a:gd name="T48" fmla="*/ 574651 w 1410"/>
                  <a:gd name="T49" fmla="*/ 0 h 206"/>
                  <a:gd name="T50" fmla="*/ 598059 w 1410"/>
                  <a:gd name="T51" fmla="*/ 0 h 206"/>
                  <a:gd name="T52" fmla="*/ 621922 w 1410"/>
                  <a:gd name="T53" fmla="*/ 0 h 206"/>
                  <a:gd name="T54" fmla="*/ 644191 w 1410"/>
                  <a:gd name="T55" fmla="*/ 0 h 206"/>
                  <a:gd name="T56" fmla="*/ 667506 w 1410"/>
                  <a:gd name="T57" fmla="*/ 0 h 206"/>
                  <a:gd name="T58" fmla="*/ 691556 w 1410"/>
                  <a:gd name="T59" fmla="*/ 0 h 206"/>
                  <a:gd name="T60" fmla="*/ 714655 w 1410"/>
                  <a:gd name="T61" fmla="*/ 0 h 206"/>
                  <a:gd name="T62" fmla="*/ 737005 w 1410"/>
                  <a:gd name="T63" fmla="*/ 0 h 206"/>
                  <a:gd name="T64" fmla="*/ 760242 w 1410"/>
                  <a:gd name="T65" fmla="*/ 0 h 206"/>
                  <a:gd name="T66" fmla="*/ 784133 w 1410"/>
                  <a:gd name="T67" fmla="*/ 0 h 206"/>
                  <a:gd name="T68" fmla="*/ 806324 w 1410"/>
                  <a:gd name="T69" fmla="*/ 0 h 206"/>
                  <a:gd name="T70" fmla="*/ 829738 w 1410"/>
                  <a:gd name="T71" fmla="*/ 0 h 206"/>
                  <a:gd name="T72" fmla="*/ 853797 w 1410"/>
                  <a:gd name="T73" fmla="*/ 0 h 206"/>
                  <a:gd name="T74" fmla="*/ 877074 w 1410"/>
                  <a:gd name="T75" fmla="*/ 0 h 206"/>
                  <a:gd name="T76" fmla="*/ 899179 w 1410"/>
                  <a:gd name="T77" fmla="*/ 0 h 206"/>
                  <a:gd name="T78" fmla="*/ 922591 w 1410"/>
                  <a:gd name="T79" fmla="*/ 0 h 206"/>
                  <a:gd name="T80" fmla="*/ 945458 w 1410"/>
                  <a:gd name="T81" fmla="*/ 0 h 206"/>
                  <a:gd name="T82" fmla="*/ 968850 w 1410"/>
                  <a:gd name="T83" fmla="*/ 0 h 206"/>
                  <a:gd name="T84" fmla="*/ 991915 w 1410"/>
                  <a:gd name="T85" fmla="*/ 0 h 206"/>
                  <a:gd name="T86" fmla="*/ 1015805 w 1410"/>
                  <a:gd name="T87" fmla="*/ 0 h 206"/>
                  <a:gd name="T88" fmla="*/ 1038006 w 1410"/>
                  <a:gd name="T89" fmla="*/ 0 h 206"/>
                  <a:gd name="T90" fmla="*/ 1061432 w 1410"/>
                  <a:gd name="T91" fmla="*/ 0 h 206"/>
                  <a:gd name="T92" fmla="*/ 1084763 w 1410"/>
                  <a:gd name="T93" fmla="*/ 0 h 206"/>
                  <a:gd name="T94" fmla="*/ 1107667 w 1410"/>
                  <a:gd name="T95" fmla="*/ 0 h 206"/>
                  <a:gd name="T96" fmla="*/ 1131082 w 1410"/>
                  <a:gd name="T97" fmla="*/ 0 h 206"/>
                  <a:gd name="T98" fmla="*/ 1154441 w 1410"/>
                  <a:gd name="T99" fmla="*/ 0 h 206"/>
                  <a:gd name="T100" fmla="*/ 1177136 w 1410"/>
                  <a:gd name="T101" fmla="*/ 0 h 206"/>
                  <a:gd name="T102" fmla="*/ 1200520 w 1410"/>
                  <a:gd name="T103" fmla="*/ 0 h 206"/>
                  <a:gd name="T104" fmla="*/ 1223581 w 1410"/>
                  <a:gd name="T105" fmla="*/ 0 h 206"/>
                  <a:gd name="T106" fmla="*/ 1246407 w 1410"/>
                  <a:gd name="T107" fmla="*/ 0 h 206"/>
                  <a:gd name="T108" fmla="*/ 1269922 w 1410"/>
                  <a:gd name="T109" fmla="*/ 0 h 206"/>
                  <a:gd name="T110" fmla="*/ 1293258 w 1410"/>
                  <a:gd name="T111" fmla="*/ 0 h 206"/>
                  <a:gd name="T112" fmla="*/ 1316660 w 1410"/>
                  <a:gd name="T113" fmla="*/ 0 h 2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410"/>
                  <a:gd name="T172" fmla="*/ 0 h 206"/>
                  <a:gd name="T173" fmla="*/ 1410 w 1410"/>
                  <a:gd name="T174" fmla="*/ 206 h 20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410" h="206">
                    <a:moveTo>
                      <a:pt x="0" y="89"/>
                    </a:moveTo>
                    <a:lnTo>
                      <a:pt x="3" y="90"/>
                    </a:lnTo>
                    <a:lnTo>
                      <a:pt x="7" y="91"/>
                    </a:lnTo>
                    <a:lnTo>
                      <a:pt x="10" y="92"/>
                    </a:lnTo>
                    <a:lnTo>
                      <a:pt x="14" y="93"/>
                    </a:lnTo>
                    <a:lnTo>
                      <a:pt x="17" y="94"/>
                    </a:lnTo>
                    <a:lnTo>
                      <a:pt x="21" y="95"/>
                    </a:lnTo>
                    <a:lnTo>
                      <a:pt x="24" y="96"/>
                    </a:lnTo>
                    <a:lnTo>
                      <a:pt x="28" y="97"/>
                    </a:lnTo>
                    <a:lnTo>
                      <a:pt x="31" y="99"/>
                    </a:lnTo>
                    <a:lnTo>
                      <a:pt x="35" y="100"/>
                    </a:lnTo>
                    <a:lnTo>
                      <a:pt x="39" y="101"/>
                    </a:lnTo>
                    <a:lnTo>
                      <a:pt x="42" y="103"/>
                    </a:lnTo>
                    <a:lnTo>
                      <a:pt x="46" y="105"/>
                    </a:lnTo>
                    <a:lnTo>
                      <a:pt x="49" y="106"/>
                    </a:lnTo>
                    <a:lnTo>
                      <a:pt x="53" y="108"/>
                    </a:lnTo>
                    <a:lnTo>
                      <a:pt x="56" y="110"/>
                    </a:lnTo>
                    <a:lnTo>
                      <a:pt x="60" y="112"/>
                    </a:lnTo>
                    <a:lnTo>
                      <a:pt x="63" y="114"/>
                    </a:lnTo>
                    <a:lnTo>
                      <a:pt x="67" y="116"/>
                    </a:lnTo>
                    <a:lnTo>
                      <a:pt x="70" y="118"/>
                    </a:lnTo>
                    <a:lnTo>
                      <a:pt x="74" y="121"/>
                    </a:lnTo>
                    <a:lnTo>
                      <a:pt x="77" y="123"/>
                    </a:lnTo>
                    <a:lnTo>
                      <a:pt x="81" y="125"/>
                    </a:lnTo>
                    <a:lnTo>
                      <a:pt x="84" y="127"/>
                    </a:lnTo>
                    <a:lnTo>
                      <a:pt x="88" y="130"/>
                    </a:lnTo>
                    <a:lnTo>
                      <a:pt x="91" y="132"/>
                    </a:lnTo>
                    <a:lnTo>
                      <a:pt x="95" y="135"/>
                    </a:lnTo>
                    <a:lnTo>
                      <a:pt x="99" y="137"/>
                    </a:lnTo>
                    <a:lnTo>
                      <a:pt x="102" y="139"/>
                    </a:lnTo>
                    <a:lnTo>
                      <a:pt x="106" y="141"/>
                    </a:lnTo>
                    <a:lnTo>
                      <a:pt x="109" y="144"/>
                    </a:lnTo>
                    <a:lnTo>
                      <a:pt x="113" y="146"/>
                    </a:lnTo>
                    <a:lnTo>
                      <a:pt x="116" y="148"/>
                    </a:lnTo>
                    <a:lnTo>
                      <a:pt x="120" y="150"/>
                    </a:lnTo>
                    <a:lnTo>
                      <a:pt x="123" y="151"/>
                    </a:lnTo>
                    <a:lnTo>
                      <a:pt x="127" y="153"/>
                    </a:lnTo>
                    <a:lnTo>
                      <a:pt x="130" y="155"/>
                    </a:lnTo>
                    <a:lnTo>
                      <a:pt x="134" y="156"/>
                    </a:lnTo>
                    <a:lnTo>
                      <a:pt x="137" y="158"/>
                    </a:lnTo>
                    <a:lnTo>
                      <a:pt x="141" y="159"/>
                    </a:lnTo>
                    <a:lnTo>
                      <a:pt x="144" y="160"/>
                    </a:lnTo>
                    <a:lnTo>
                      <a:pt x="148" y="161"/>
                    </a:lnTo>
                    <a:lnTo>
                      <a:pt x="151" y="162"/>
                    </a:lnTo>
                    <a:lnTo>
                      <a:pt x="155" y="163"/>
                    </a:lnTo>
                    <a:lnTo>
                      <a:pt x="159" y="164"/>
                    </a:lnTo>
                    <a:lnTo>
                      <a:pt x="162" y="164"/>
                    </a:lnTo>
                    <a:lnTo>
                      <a:pt x="166" y="165"/>
                    </a:lnTo>
                    <a:lnTo>
                      <a:pt x="169" y="165"/>
                    </a:lnTo>
                    <a:lnTo>
                      <a:pt x="172" y="166"/>
                    </a:lnTo>
                    <a:lnTo>
                      <a:pt x="176" y="166"/>
                    </a:lnTo>
                    <a:lnTo>
                      <a:pt x="180" y="166"/>
                    </a:lnTo>
                    <a:lnTo>
                      <a:pt x="183" y="167"/>
                    </a:lnTo>
                    <a:lnTo>
                      <a:pt x="187" y="167"/>
                    </a:lnTo>
                    <a:lnTo>
                      <a:pt x="190" y="167"/>
                    </a:lnTo>
                    <a:lnTo>
                      <a:pt x="194" y="167"/>
                    </a:lnTo>
                    <a:lnTo>
                      <a:pt x="197" y="167"/>
                    </a:lnTo>
                    <a:lnTo>
                      <a:pt x="201" y="167"/>
                    </a:lnTo>
                    <a:lnTo>
                      <a:pt x="204" y="168"/>
                    </a:lnTo>
                    <a:lnTo>
                      <a:pt x="208" y="168"/>
                    </a:lnTo>
                    <a:lnTo>
                      <a:pt x="211" y="168"/>
                    </a:lnTo>
                    <a:lnTo>
                      <a:pt x="215" y="168"/>
                    </a:lnTo>
                    <a:lnTo>
                      <a:pt x="219" y="168"/>
                    </a:lnTo>
                    <a:lnTo>
                      <a:pt x="222" y="168"/>
                    </a:lnTo>
                    <a:lnTo>
                      <a:pt x="225" y="168"/>
                    </a:lnTo>
                    <a:lnTo>
                      <a:pt x="229" y="168"/>
                    </a:lnTo>
                    <a:lnTo>
                      <a:pt x="232" y="167"/>
                    </a:lnTo>
                    <a:lnTo>
                      <a:pt x="236" y="167"/>
                    </a:lnTo>
                    <a:lnTo>
                      <a:pt x="240" y="167"/>
                    </a:lnTo>
                    <a:lnTo>
                      <a:pt x="243" y="167"/>
                    </a:lnTo>
                    <a:lnTo>
                      <a:pt x="247" y="167"/>
                    </a:lnTo>
                    <a:lnTo>
                      <a:pt x="250" y="167"/>
                    </a:lnTo>
                    <a:lnTo>
                      <a:pt x="254" y="166"/>
                    </a:lnTo>
                    <a:lnTo>
                      <a:pt x="257" y="166"/>
                    </a:lnTo>
                    <a:lnTo>
                      <a:pt x="261" y="166"/>
                    </a:lnTo>
                    <a:lnTo>
                      <a:pt x="264" y="166"/>
                    </a:lnTo>
                    <a:lnTo>
                      <a:pt x="268" y="165"/>
                    </a:lnTo>
                    <a:lnTo>
                      <a:pt x="271" y="165"/>
                    </a:lnTo>
                    <a:lnTo>
                      <a:pt x="275" y="165"/>
                    </a:lnTo>
                    <a:lnTo>
                      <a:pt x="278" y="164"/>
                    </a:lnTo>
                    <a:lnTo>
                      <a:pt x="282" y="164"/>
                    </a:lnTo>
                    <a:lnTo>
                      <a:pt x="285" y="163"/>
                    </a:lnTo>
                    <a:lnTo>
                      <a:pt x="289" y="163"/>
                    </a:lnTo>
                    <a:lnTo>
                      <a:pt x="292" y="162"/>
                    </a:lnTo>
                    <a:lnTo>
                      <a:pt x="296" y="162"/>
                    </a:lnTo>
                    <a:lnTo>
                      <a:pt x="300" y="162"/>
                    </a:lnTo>
                    <a:lnTo>
                      <a:pt x="303" y="163"/>
                    </a:lnTo>
                    <a:lnTo>
                      <a:pt x="307" y="164"/>
                    </a:lnTo>
                    <a:lnTo>
                      <a:pt x="310" y="165"/>
                    </a:lnTo>
                    <a:lnTo>
                      <a:pt x="314" y="168"/>
                    </a:lnTo>
                    <a:lnTo>
                      <a:pt x="317" y="172"/>
                    </a:lnTo>
                    <a:lnTo>
                      <a:pt x="321" y="176"/>
                    </a:lnTo>
                    <a:lnTo>
                      <a:pt x="324" y="181"/>
                    </a:lnTo>
                    <a:lnTo>
                      <a:pt x="328" y="186"/>
                    </a:lnTo>
                    <a:lnTo>
                      <a:pt x="331" y="191"/>
                    </a:lnTo>
                    <a:lnTo>
                      <a:pt x="335" y="195"/>
                    </a:lnTo>
                    <a:lnTo>
                      <a:pt x="338" y="199"/>
                    </a:lnTo>
                    <a:lnTo>
                      <a:pt x="342" y="202"/>
                    </a:lnTo>
                    <a:lnTo>
                      <a:pt x="345" y="205"/>
                    </a:lnTo>
                    <a:lnTo>
                      <a:pt x="349" y="206"/>
                    </a:lnTo>
                    <a:lnTo>
                      <a:pt x="352" y="206"/>
                    </a:lnTo>
                    <a:lnTo>
                      <a:pt x="356" y="206"/>
                    </a:lnTo>
                    <a:lnTo>
                      <a:pt x="360" y="204"/>
                    </a:lnTo>
                    <a:lnTo>
                      <a:pt x="363" y="202"/>
                    </a:lnTo>
                    <a:lnTo>
                      <a:pt x="367" y="199"/>
                    </a:lnTo>
                    <a:lnTo>
                      <a:pt x="370" y="195"/>
                    </a:lnTo>
                    <a:lnTo>
                      <a:pt x="374" y="190"/>
                    </a:lnTo>
                    <a:lnTo>
                      <a:pt x="377" y="185"/>
                    </a:lnTo>
                    <a:lnTo>
                      <a:pt x="381" y="179"/>
                    </a:lnTo>
                    <a:lnTo>
                      <a:pt x="384" y="174"/>
                    </a:lnTo>
                    <a:lnTo>
                      <a:pt x="388" y="169"/>
                    </a:lnTo>
                    <a:lnTo>
                      <a:pt x="391" y="165"/>
                    </a:lnTo>
                    <a:lnTo>
                      <a:pt x="395" y="161"/>
                    </a:lnTo>
                    <a:lnTo>
                      <a:pt x="398" y="158"/>
                    </a:lnTo>
                    <a:lnTo>
                      <a:pt x="402" y="156"/>
                    </a:lnTo>
                    <a:lnTo>
                      <a:pt x="405" y="154"/>
                    </a:lnTo>
                    <a:lnTo>
                      <a:pt x="409" y="153"/>
                    </a:lnTo>
                    <a:lnTo>
                      <a:pt x="412" y="151"/>
                    </a:lnTo>
                    <a:lnTo>
                      <a:pt x="416" y="150"/>
                    </a:lnTo>
                    <a:lnTo>
                      <a:pt x="420" y="148"/>
                    </a:lnTo>
                    <a:lnTo>
                      <a:pt x="423" y="147"/>
                    </a:lnTo>
                    <a:lnTo>
                      <a:pt x="426" y="145"/>
                    </a:lnTo>
                    <a:lnTo>
                      <a:pt x="430" y="143"/>
                    </a:lnTo>
                    <a:lnTo>
                      <a:pt x="433" y="141"/>
                    </a:lnTo>
                    <a:lnTo>
                      <a:pt x="437" y="139"/>
                    </a:lnTo>
                    <a:lnTo>
                      <a:pt x="441" y="137"/>
                    </a:lnTo>
                    <a:lnTo>
                      <a:pt x="444" y="134"/>
                    </a:lnTo>
                    <a:lnTo>
                      <a:pt x="448" y="131"/>
                    </a:lnTo>
                    <a:lnTo>
                      <a:pt x="451" y="129"/>
                    </a:lnTo>
                    <a:lnTo>
                      <a:pt x="455" y="126"/>
                    </a:lnTo>
                    <a:lnTo>
                      <a:pt x="458" y="123"/>
                    </a:lnTo>
                    <a:lnTo>
                      <a:pt x="462" y="119"/>
                    </a:lnTo>
                    <a:lnTo>
                      <a:pt x="465" y="116"/>
                    </a:lnTo>
                    <a:lnTo>
                      <a:pt x="469" y="112"/>
                    </a:lnTo>
                    <a:lnTo>
                      <a:pt x="472" y="109"/>
                    </a:lnTo>
                    <a:lnTo>
                      <a:pt x="476" y="105"/>
                    </a:lnTo>
                    <a:lnTo>
                      <a:pt x="479" y="101"/>
                    </a:lnTo>
                    <a:lnTo>
                      <a:pt x="483" y="97"/>
                    </a:lnTo>
                    <a:lnTo>
                      <a:pt x="486" y="94"/>
                    </a:lnTo>
                    <a:lnTo>
                      <a:pt x="490" y="90"/>
                    </a:lnTo>
                    <a:lnTo>
                      <a:pt x="493" y="86"/>
                    </a:lnTo>
                    <a:lnTo>
                      <a:pt x="497" y="82"/>
                    </a:lnTo>
                    <a:lnTo>
                      <a:pt x="501" y="79"/>
                    </a:lnTo>
                    <a:lnTo>
                      <a:pt x="504" y="75"/>
                    </a:lnTo>
                    <a:lnTo>
                      <a:pt x="508" y="71"/>
                    </a:lnTo>
                    <a:lnTo>
                      <a:pt x="511" y="68"/>
                    </a:lnTo>
                    <a:lnTo>
                      <a:pt x="515" y="64"/>
                    </a:lnTo>
                    <a:lnTo>
                      <a:pt x="518" y="61"/>
                    </a:lnTo>
                    <a:lnTo>
                      <a:pt x="522" y="58"/>
                    </a:lnTo>
                    <a:lnTo>
                      <a:pt x="525" y="55"/>
                    </a:lnTo>
                    <a:lnTo>
                      <a:pt x="529" y="52"/>
                    </a:lnTo>
                    <a:lnTo>
                      <a:pt x="532" y="49"/>
                    </a:lnTo>
                    <a:lnTo>
                      <a:pt x="536" y="46"/>
                    </a:lnTo>
                    <a:lnTo>
                      <a:pt x="539" y="44"/>
                    </a:lnTo>
                    <a:lnTo>
                      <a:pt x="543" y="41"/>
                    </a:lnTo>
                    <a:lnTo>
                      <a:pt x="546" y="39"/>
                    </a:lnTo>
                    <a:lnTo>
                      <a:pt x="550" y="37"/>
                    </a:lnTo>
                    <a:lnTo>
                      <a:pt x="553" y="35"/>
                    </a:lnTo>
                    <a:lnTo>
                      <a:pt x="557" y="33"/>
                    </a:lnTo>
                    <a:lnTo>
                      <a:pt x="561" y="31"/>
                    </a:lnTo>
                    <a:lnTo>
                      <a:pt x="564" y="29"/>
                    </a:lnTo>
                    <a:lnTo>
                      <a:pt x="568" y="27"/>
                    </a:lnTo>
                    <a:lnTo>
                      <a:pt x="571" y="26"/>
                    </a:lnTo>
                    <a:lnTo>
                      <a:pt x="575" y="24"/>
                    </a:lnTo>
                    <a:lnTo>
                      <a:pt x="578" y="23"/>
                    </a:lnTo>
                    <a:lnTo>
                      <a:pt x="582" y="21"/>
                    </a:lnTo>
                    <a:lnTo>
                      <a:pt x="585" y="20"/>
                    </a:lnTo>
                    <a:lnTo>
                      <a:pt x="589" y="19"/>
                    </a:lnTo>
                    <a:lnTo>
                      <a:pt x="592" y="18"/>
                    </a:lnTo>
                    <a:lnTo>
                      <a:pt x="596" y="17"/>
                    </a:lnTo>
                    <a:lnTo>
                      <a:pt x="599" y="16"/>
                    </a:lnTo>
                    <a:lnTo>
                      <a:pt x="603" y="15"/>
                    </a:lnTo>
                    <a:lnTo>
                      <a:pt x="606" y="14"/>
                    </a:lnTo>
                    <a:lnTo>
                      <a:pt x="610" y="13"/>
                    </a:lnTo>
                    <a:lnTo>
                      <a:pt x="613" y="12"/>
                    </a:lnTo>
                    <a:lnTo>
                      <a:pt x="617" y="12"/>
                    </a:lnTo>
                    <a:lnTo>
                      <a:pt x="621" y="11"/>
                    </a:lnTo>
                    <a:lnTo>
                      <a:pt x="624" y="11"/>
                    </a:lnTo>
                    <a:lnTo>
                      <a:pt x="628" y="10"/>
                    </a:lnTo>
                    <a:lnTo>
                      <a:pt x="631" y="9"/>
                    </a:lnTo>
                    <a:lnTo>
                      <a:pt x="635" y="9"/>
                    </a:lnTo>
                    <a:lnTo>
                      <a:pt x="638" y="8"/>
                    </a:lnTo>
                    <a:lnTo>
                      <a:pt x="642" y="8"/>
                    </a:lnTo>
                    <a:lnTo>
                      <a:pt x="645" y="7"/>
                    </a:lnTo>
                    <a:lnTo>
                      <a:pt x="649" y="7"/>
                    </a:lnTo>
                    <a:lnTo>
                      <a:pt x="652" y="7"/>
                    </a:lnTo>
                    <a:lnTo>
                      <a:pt x="656" y="7"/>
                    </a:lnTo>
                    <a:lnTo>
                      <a:pt x="659" y="6"/>
                    </a:lnTo>
                    <a:lnTo>
                      <a:pt x="663" y="6"/>
                    </a:lnTo>
                    <a:lnTo>
                      <a:pt x="666" y="6"/>
                    </a:lnTo>
                    <a:lnTo>
                      <a:pt x="670" y="5"/>
                    </a:lnTo>
                    <a:lnTo>
                      <a:pt x="673" y="5"/>
                    </a:lnTo>
                    <a:lnTo>
                      <a:pt x="677" y="5"/>
                    </a:lnTo>
                    <a:lnTo>
                      <a:pt x="681" y="4"/>
                    </a:lnTo>
                    <a:lnTo>
                      <a:pt x="684" y="4"/>
                    </a:lnTo>
                    <a:lnTo>
                      <a:pt x="687" y="4"/>
                    </a:lnTo>
                    <a:lnTo>
                      <a:pt x="691" y="4"/>
                    </a:lnTo>
                    <a:lnTo>
                      <a:pt x="695" y="4"/>
                    </a:lnTo>
                    <a:lnTo>
                      <a:pt x="698" y="3"/>
                    </a:lnTo>
                    <a:lnTo>
                      <a:pt x="702" y="3"/>
                    </a:lnTo>
                    <a:lnTo>
                      <a:pt x="705" y="3"/>
                    </a:lnTo>
                    <a:lnTo>
                      <a:pt x="709" y="3"/>
                    </a:lnTo>
                    <a:lnTo>
                      <a:pt x="712" y="3"/>
                    </a:lnTo>
                    <a:lnTo>
                      <a:pt x="716" y="3"/>
                    </a:lnTo>
                    <a:lnTo>
                      <a:pt x="719" y="3"/>
                    </a:lnTo>
                    <a:lnTo>
                      <a:pt x="723" y="3"/>
                    </a:lnTo>
                    <a:lnTo>
                      <a:pt x="726" y="2"/>
                    </a:lnTo>
                    <a:lnTo>
                      <a:pt x="730" y="2"/>
                    </a:lnTo>
                    <a:lnTo>
                      <a:pt x="733" y="2"/>
                    </a:lnTo>
                    <a:lnTo>
                      <a:pt x="737" y="2"/>
                    </a:lnTo>
                    <a:lnTo>
                      <a:pt x="740" y="2"/>
                    </a:lnTo>
                    <a:lnTo>
                      <a:pt x="744" y="2"/>
                    </a:lnTo>
                    <a:lnTo>
                      <a:pt x="747" y="2"/>
                    </a:lnTo>
                    <a:lnTo>
                      <a:pt x="751" y="2"/>
                    </a:lnTo>
                    <a:lnTo>
                      <a:pt x="755" y="2"/>
                    </a:lnTo>
                    <a:lnTo>
                      <a:pt x="758" y="2"/>
                    </a:lnTo>
                    <a:lnTo>
                      <a:pt x="762" y="2"/>
                    </a:lnTo>
                    <a:lnTo>
                      <a:pt x="765" y="2"/>
                    </a:lnTo>
                    <a:lnTo>
                      <a:pt x="769" y="1"/>
                    </a:lnTo>
                    <a:lnTo>
                      <a:pt x="772" y="1"/>
                    </a:lnTo>
                    <a:lnTo>
                      <a:pt x="776" y="1"/>
                    </a:lnTo>
                    <a:lnTo>
                      <a:pt x="779" y="1"/>
                    </a:lnTo>
                    <a:lnTo>
                      <a:pt x="783" y="1"/>
                    </a:lnTo>
                    <a:lnTo>
                      <a:pt x="786" y="1"/>
                    </a:lnTo>
                    <a:lnTo>
                      <a:pt x="790" y="1"/>
                    </a:lnTo>
                    <a:lnTo>
                      <a:pt x="793" y="1"/>
                    </a:lnTo>
                    <a:lnTo>
                      <a:pt x="797" y="1"/>
                    </a:lnTo>
                    <a:lnTo>
                      <a:pt x="800" y="1"/>
                    </a:lnTo>
                    <a:lnTo>
                      <a:pt x="804" y="1"/>
                    </a:lnTo>
                    <a:lnTo>
                      <a:pt x="807" y="1"/>
                    </a:lnTo>
                    <a:lnTo>
                      <a:pt x="811" y="1"/>
                    </a:lnTo>
                    <a:lnTo>
                      <a:pt x="815" y="1"/>
                    </a:lnTo>
                    <a:lnTo>
                      <a:pt x="818" y="1"/>
                    </a:lnTo>
                    <a:lnTo>
                      <a:pt x="822" y="1"/>
                    </a:lnTo>
                    <a:lnTo>
                      <a:pt x="825" y="1"/>
                    </a:lnTo>
                    <a:lnTo>
                      <a:pt x="829" y="1"/>
                    </a:lnTo>
                    <a:lnTo>
                      <a:pt x="832" y="1"/>
                    </a:lnTo>
                    <a:lnTo>
                      <a:pt x="836" y="1"/>
                    </a:lnTo>
                    <a:lnTo>
                      <a:pt x="839" y="1"/>
                    </a:lnTo>
                    <a:lnTo>
                      <a:pt x="843" y="1"/>
                    </a:lnTo>
                    <a:lnTo>
                      <a:pt x="846" y="1"/>
                    </a:lnTo>
                    <a:lnTo>
                      <a:pt x="850" y="1"/>
                    </a:lnTo>
                    <a:lnTo>
                      <a:pt x="853" y="1"/>
                    </a:lnTo>
                    <a:lnTo>
                      <a:pt x="857" y="1"/>
                    </a:lnTo>
                    <a:lnTo>
                      <a:pt x="860" y="1"/>
                    </a:lnTo>
                    <a:lnTo>
                      <a:pt x="864" y="1"/>
                    </a:lnTo>
                    <a:lnTo>
                      <a:pt x="867" y="1"/>
                    </a:lnTo>
                    <a:lnTo>
                      <a:pt x="871" y="0"/>
                    </a:lnTo>
                    <a:lnTo>
                      <a:pt x="875" y="0"/>
                    </a:lnTo>
                    <a:lnTo>
                      <a:pt x="878" y="0"/>
                    </a:lnTo>
                    <a:lnTo>
                      <a:pt x="882" y="0"/>
                    </a:lnTo>
                    <a:lnTo>
                      <a:pt x="885" y="0"/>
                    </a:lnTo>
                    <a:lnTo>
                      <a:pt x="889" y="0"/>
                    </a:lnTo>
                    <a:lnTo>
                      <a:pt x="892" y="0"/>
                    </a:lnTo>
                    <a:lnTo>
                      <a:pt x="896" y="0"/>
                    </a:lnTo>
                    <a:lnTo>
                      <a:pt x="899" y="0"/>
                    </a:lnTo>
                    <a:lnTo>
                      <a:pt x="903" y="0"/>
                    </a:lnTo>
                    <a:lnTo>
                      <a:pt x="906" y="0"/>
                    </a:lnTo>
                    <a:lnTo>
                      <a:pt x="910" y="0"/>
                    </a:lnTo>
                    <a:lnTo>
                      <a:pt x="913" y="0"/>
                    </a:lnTo>
                    <a:lnTo>
                      <a:pt x="917" y="0"/>
                    </a:lnTo>
                    <a:lnTo>
                      <a:pt x="920" y="0"/>
                    </a:lnTo>
                    <a:lnTo>
                      <a:pt x="924" y="0"/>
                    </a:lnTo>
                    <a:lnTo>
                      <a:pt x="927" y="0"/>
                    </a:lnTo>
                    <a:lnTo>
                      <a:pt x="931" y="0"/>
                    </a:lnTo>
                    <a:lnTo>
                      <a:pt x="935" y="0"/>
                    </a:lnTo>
                    <a:lnTo>
                      <a:pt x="938" y="0"/>
                    </a:lnTo>
                    <a:lnTo>
                      <a:pt x="941" y="0"/>
                    </a:lnTo>
                    <a:lnTo>
                      <a:pt x="945" y="0"/>
                    </a:lnTo>
                    <a:lnTo>
                      <a:pt x="948" y="0"/>
                    </a:lnTo>
                    <a:lnTo>
                      <a:pt x="952" y="0"/>
                    </a:lnTo>
                    <a:lnTo>
                      <a:pt x="956" y="0"/>
                    </a:lnTo>
                    <a:lnTo>
                      <a:pt x="959" y="0"/>
                    </a:lnTo>
                    <a:lnTo>
                      <a:pt x="963" y="0"/>
                    </a:lnTo>
                    <a:lnTo>
                      <a:pt x="966" y="0"/>
                    </a:lnTo>
                    <a:lnTo>
                      <a:pt x="970" y="0"/>
                    </a:lnTo>
                    <a:lnTo>
                      <a:pt x="973" y="0"/>
                    </a:lnTo>
                    <a:lnTo>
                      <a:pt x="977" y="0"/>
                    </a:lnTo>
                    <a:lnTo>
                      <a:pt x="980" y="0"/>
                    </a:lnTo>
                    <a:lnTo>
                      <a:pt x="984" y="0"/>
                    </a:lnTo>
                    <a:lnTo>
                      <a:pt x="987" y="0"/>
                    </a:lnTo>
                    <a:lnTo>
                      <a:pt x="991" y="0"/>
                    </a:lnTo>
                    <a:lnTo>
                      <a:pt x="994" y="0"/>
                    </a:lnTo>
                    <a:lnTo>
                      <a:pt x="998" y="0"/>
                    </a:lnTo>
                    <a:lnTo>
                      <a:pt x="1001" y="0"/>
                    </a:lnTo>
                    <a:lnTo>
                      <a:pt x="1005" y="0"/>
                    </a:lnTo>
                    <a:lnTo>
                      <a:pt x="1008" y="0"/>
                    </a:lnTo>
                    <a:lnTo>
                      <a:pt x="1012" y="0"/>
                    </a:lnTo>
                    <a:lnTo>
                      <a:pt x="1016" y="0"/>
                    </a:lnTo>
                    <a:lnTo>
                      <a:pt x="1019" y="0"/>
                    </a:lnTo>
                    <a:lnTo>
                      <a:pt x="1023" y="0"/>
                    </a:lnTo>
                    <a:lnTo>
                      <a:pt x="1026" y="0"/>
                    </a:lnTo>
                    <a:lnTo>
                      <a:pt x="1030" y="0"/>
                    </a:lnTo>
                    <a:lnTo>
                      <a:pt x="1033" y="0"/>
                    </a:lnTo>
                    <a:lnTo>
                      <a:pt x="1037" y="0"/>
                    </a:lnTo>
                    <a:lnTo>
                      <a:pt x="1040" y="0"/>
                    </a:lnTo>
                    <a:lnTo>
                      <a:pt x="1044" y="0"/>
                    </a:lnTo>
                    <a:lnTo>
                      <a:pt x="1047" y="0"/>
                    </a:lnTo>
                    <a:lnTo>
                      <a:pt x="1051" y="0"/>
                    </a:lnTo>
                    <a:lnTo>
                      <a:pt x="1054" y="0"/>
                    </a:lnTo>
                    <a:lnTo>
                      <a:pt x="1058" y="0"/>
                    </a:lnTo>
                    <a:lnTo>
                      <a:pt x="1061" y="0"/>
                    </a:lnTo>
                    <a:lnTo>
                      <a:pt x="1065" y="0"/>
                    </a:lnTo>
                    <a:lnTo>
                      <a:pt x="1068" y="0"/>
                    </a:lnTo>
                    <a:lnTo>
                      <a:pt x="1072" y="0"/>
                    </a:lnTo>
                    <a:lnTo>
                      <a:pt x="1076" y="0"/>
                    </a:lnTo>
                    <a:lnTo>
                      <a:pt x="1079" y="0"/>
                    </a:lnTo>
                    <a:lnTo>
                      <a:pt x="1083" y="0"/>
                    </a:lnTo>
                    <a:lnTo>
                      <a:pt x="1086" y="0"/>
                    </a:lnTo>
                    <a:lnTo>
                      <a:pt x="1090" y="0"/>
                    </a:lnTo>
                    <a:lnTo>
                      <a:pt x="1093" y="0"/>
                    </a:lnTo>
                    <a:lnTo>
                      <a:pt x="1097" y="0"/>
                    </a:lnTo>
                    <a:lnTo>
                      <a:pt x="1100" y="0"/>
                    </a:lnTo>
                    <a:lnTo>
                      <a:pt x="1104" y="0"/>
                    </a:lnTo>
                    <a:lnTo>
                      <a:pt x="1107" y="0"/>
                    </a:lnTo>
                    <a:lnTo>
                      <a:pt x="1111" y="0"/>
                    </a:lnTo>
                    <a:lnTo>
                      <a:pt x="1114" y="0"/>
                    </a:lnTo>
                    <a:lnTo>
                      <a:pt x="1118" y="0"/>
                    </a:lnTo>
                    <a:lnTo>
                      <a:pt x="1121" y="0"/>
                    </a:lnTo>
                    <a:lnTo>
                      <a:pt x="1125" y="0"/>
                    </a:lnTo>
                    <a:lnTo>
                      <a:pt x="1128" y="0"/>
                    </a:lnTo>
                    <a:lnTo>
                      <a:pt x="1132" y="0"/>
                    </a:lnTo>
                    <a:lnTo>
                      <a:pt x="1136" y="0"/>
                    </a:lnTo>
                    <a:lnTo>
                      <a:pt x="1139" y="0"/>
                    </a:lnTo>
                    <a:lnTo>
                      <a:pt x="1143" y="0"/>
                    </a:lnTo>
                    <a:lnTo>
                      <a:pt x="1146" y="0"/>
                    </a:lnTo>
                    <a:lnTo>
                      <a:pt x="1149" y="0"/>
                    </a:lnTo>
                    <a:lnTo>
                      <a:pt x="1153" y="0"/>
                    </a:lnTo>
                    <a:lnTo>
                      <a:pt x="1157" y="0"/>
                    </a:lnTo>
                    <a:lnTo>
                      <a:pt x="1160" y="0"/>
                    </a:lnTo>
                    <a:lnTo>
                      <a:pt x="1164" y="0"/>
                    </a:lnTo>
                    <a:lnTo>
                      <a:pt x="1167" y="0"/>
                    </a:lnTo>
                    <a:lnTo>
                      <a:pt x="1171" y="0"/>
                    </a:lnTo>
                    <a:lnTo>
                      <a:pt x="1174" y="0"/>
                    </a:lnTo>
                    <a:lnTo>
                      <a:pt x="1178" y="0"/>
                    </a:lnTo>
                    <a:lnTo>
                      <a:pt x="1181" y="0"/>
                    </a:lnTo>
                    <a:lnTo>
                      <a:pt x="1185" y="0"/>
                    </a:lnTo>
                    <a:lnTo>
                      <a:pt x="1188" y="0"/>
                    </a:lnTo>
                    <a:lnTo>
                      <a:pt x="1192" y="0"/>
                    </a:lnTo>
                    <a:lnTo>
                      <a:pt x="1196" y="0"/>
                    </a:lnTo>
                    <a:lnTo>
                      <a:pt x="1199" y="0"/>
                    </a:lnTo>
                    <a:lnTo>
                      <a:pt x="1202" y="0"/>
                    </a:lnTo>
                    <a:lnTo>
                      <a:pt x="1206" y="0"/>
                    </a:lnTo>
                    <a:lnTo>
                      <a:pt x="1209" y="0"/>
                    </a:lnTo>
                    <a:lnTo>
                      <a:pt x="1213" y="0"/>
                    </a:lnTo>
                    <a:lnTo>
                      <a:pt x="1217" y="0"/>
                    </a:lnTo>
                    <a:lnTo>
                      <a:pt x="1220" y="0"/>
                    </a:lnTo>
                    <a:lnTo>
                      <a:pt x="1224" y="0"/>
                    </a:lnTo>
                    <a:lnTo>
                      <a:pt x="1227" y="0"/>
                    </a:lnTo>
                    <a:lnTo>
                      <a:pt x="1231" y="0"/>
                    </a:lnTo>
                    <a:lnTo>
                      <a:pt x="1234" y="0"/>
                    </a:lnTo>
                    <a:lnTo>
                      <a:pt x="1238" y="0"/>
                    </a:lnTo>
                    <a:lnTo>
                      <a:pt x="1241" y="1"/>
                    </a:lnTo>
                    <a:lnTo>
                      <a:pt x="1245" y="1"/>
                    </a:lnTo>
                    <a:lnTo>
                      <a:pt x="1248" y="1"/>
                    </a:lnTo>
                    <a:lnTo>
                      <a:pt x="1252" y="1"/>
                    </a:lnTo>
                    <a:lnTo>
                      <a:pt x="1255" y="1"/>
                    </a:lnTo>
                    <a:lnTo>
                      <a:pt x="1259" y="1"/>
                    </a:lnTo>
                    <a:lnTo>
                      <a:pt x="1262" y="2"/>
                    </a:lnTo>
                    <a:lnTo>
                      <a:pt x="1266" y="2"/>
                    </a:lnTo>
                    <a:lnTo>
                      <a:pt x="1269" y="2"/>
                    </a:lnTo>
                    <a:lnTo>
                      <a:pt x="1273" y="3"/>
                    </a:lnTo>
                    <a:lnTo>
                      <a:pt x="1277" y="3"/>
                    </a:lnTo>
                    <a:lnTo>
                      <a:pt x="1280" y="4"/>
                    </a:lnTo>
                    <a:lnTo>
                      <a:pt x="1284" y="5"/>
                    </a:lnTo>
                    <a:lnTo>
                      <a:pt x="1287" y="6"/>
                    </a:lnTo>
                    <a:lnTo>
                      <a:pt x="1291" y="7"/>
                    </a:lnTo>
                    <a:lnTo>
                      <a:pt x="1294" y="8"/>
                    </a:lnTo>
                    <a:lnTo>
                      <a:pt x="1298" y="10"/>
                    </a:lnTo>
                    <a:lnTo>
                      <a:pt x="1301" y="12"/>
                    </a:lnTo>
                    <a:lnTo>
                      <a:pt x="1305" y="14"/>
                    </a:lnTo>
                    <a:lnTo>
                      <a:pt x="1308" y="17"/>
                    </a:lnTo>
                    <a:lnTo>
                      <a:pt x="1312" y="19"/>
                    </a:lnTo>
                    <a:lnTo>
                      <a:pt x="1315" y="22"/>
                    </a:lnTo>
                    <a:lnTo>
                      <a:pt x="1319" y="26"/>
                    </a:lnTo>
                    <a:lnTo>
                      <a:pt x="1322" y="29"/>
                    </a:lnTo>
                    <a:lnTo>
                      <a:pt x="1326" y="33"/>
                    </a:lnTo>
                    <a:lnTo>
                      <a:pt x="1329" y="37"/>
                    </a:lnTo>
                    <a:lnTo>
                      <a:pt x="1333" y="41"/>
                    </a:lnTo>
                    <a:lnTo>
                      <a:pt x="1337" y="44"/>
                    </a:lnTo>
                    <a:lnTo>
                      <a:pt x="1340" y="48"/>
                    </a:lnTo>
                    <a:lnTo>
                      <a:pt x="1344" y="52"/>
                    </a:lnTo>
                    <a:lnTo>
                      <a:pt x="1347" y="55"/>
                    </a:lnTo>
                    <a:lnTo>
                      <a:pt x="1351" y="58"/>
                    </a:lnTo>
                    <a:lnTo>
                      <a:pt x="1354" y="61"/>
                    </a:lnTo>
                    <a:lnTo>
                      <a:pt x="1358" y="63"/>
                    </a:lnTo>
                    <a:lnTo>
                      <a:pt x="1361" y="66"/>
                    </a:lnTo>
                    <a:lnTo>
                      <a:pt x="1365" y="67"/>
                    </a:lnTo>
                    <a:lnTo>
                      <a:pt x="1368" y="69"/>
                    </a:lnTo>
                    <a:lnTo>
                      <a:pt x="1372" y="71"/>
                    </a:lnTo>
                    <a:lnTo>
                      <a:pt x="1375" y="72"/>
                    </a:lnTo>
                    <a:lnTo>
                      <a:pt x="1379" y="73"/>
                    </a:lnTo>
                    <a:lnTo>
                      <a:pt x="1382" y="74"/>
                    </a:lnTo>
                    <a:lnTo>
                      <a:pt x="1386" y="74"/>
                    </a:lnTo>
                    <a:lnTo>
                      <a:pt x="1389" y="75"/>
                    </a:lnTo>
                    <a:lnTo>
                      <a:pt x="1393" y="75"/>
                    </a:lnTo>
                    <a:lnTo>
                      <a:pt x="1397" y="76"/>
                    </a:lnTo>
                    <a:lnTo>
                      <a:pt x="1400" y="76"/>
                    </a:lnTo>
                    <a:lnTo>
                      <a:pt x="1404" y="76"/>
                    </a:lnTo>
                    <a:lnTo>
                      <a:pt x="1407" y="77"/>
                    </a:lnTo>
                    <a:lnTo>
                      <a:pt x="1410" y="77"/>
                    </a:lnTo>
                  </a:path>
                </a:pathLst>
              </a:custGeom>
              <a:noFill/>
              <a:ln w="4826">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itchFamily="34" charset="0"/>
                  <a:cs typeface="Arial"/>
                </a:endParaRPr>
              </a:p>
            </p:txBody>
          </p:sp>
          <p:sp>
            <p:nvSpPr>
              <p:cNvPr id="440" name="Freeform 48"/>
              <p:cNvSpPr>
                <a:spLocks/>
              </p:cNvSpPr>
              <p:nvPr/>
            </p:nvSpPr>
            <p:spPr bwMode="auto">
              <a:xfrm>
                <a:off x="2242" y="2410"/>
                <a:ext cx="2494" cy="0"/>
              </a:xfrm>
              <a:custGeom>
                <a:avLst/>
                <a:gdLst>
                  <a:gd name="T0" fmla="*/ 19441 w 1410"/>
                  <a:gd name="T1" fmla="*/ 42902 w 1410"/>
                  <a:gd name="T2" fmla="*/ 65649 w 1410"/>
                  <a:gd name="T3" fmla="*/ 88997 w 1410"/>
                  <a:gd name="T4" fmla="*/ 112384 w 1410"/>
                  <a:gd name="T5" fmla="*/ 135203 w 1410"/>
                  <a:gd name="T6" fmla="*/ 158656 w 1410"/>
                  <a:gd name="T7" fmla="*/ 182055 w 1410"/>
                  <a:gd name="T8" fmla="*/ 205392 w 1410"/>
                  <a:gd name="T9" fmla="*/ 228086 w 1410"/>
                  <a:gd name="T10" fmla="*/ 251118 w 1410"/>
                  <a:gd name="T11" fmla="*/ 273712 w 1410"/>
                  <a:gd name="T12" fmla="*/ 297398 w 1410"/>
                  <a:gd name="T13" fmla="*/ 320785 w 1410"/>
                  <a:gd name="T14" fmla="*/ 344176 w 1410"/>
                  <a:gd name="T15" fmla="*/ 366876 w 1410"/>
                  <a:gd name="T16" fmla="*/ 390329 w 1410"/>
                  <a:gd name="T17" fmla="*/ 413728 w 1410"/>
                  <a:gd name="T18" fmla="*/ 435834 w 1410"/>
                  <a:gd name="T19" fmla="*/ 459796 w 1410"/>
                  <a:gd name="T20" fmla="*/ 482976 w 1410"/>
                  <a:gd name="T21" fmla="*/ 505383 w 1410"/>
                  <a:gd name="T22" fmla="*/ 529071 w 1410"/>
                  <a:gd name="T23" fmla="*/ 552456 w 1410"/>
                  <a:gd name="T24" fmla="*/ 574651 w 1410"/>
                  <a:gd name="T25" fmla="*/ 598059 w 1410"/>
                  <a:gd name="T26" fmla="*/ 621922 w 1410"/>
                  <a:gd name="T27" fmla="*/ 644191 w 1410"/>
                  <a:gd name="T28" fmla="*/ 667506 w 1410"/>
                  <a:gd name="T29" fmla="*/ 691556 w 1410"/>
                  <a:gd name="T30" fmla="*/ 714655 w 1410"/>
                  <a:gd name="T31" fmla="*/ 737005 w 1410"/>
                  <a:gd name="T32" fmla="*/ 760242 w 1410"/>
                  <a:gd name="T33" fmla="*/ 784133 w 1410"/>
                  <a:gd name="T34" fmla="*/ 806324 w 1410"/>
                  <a:gd name="T35" fmla="*/ 829738 w 1410"/>
                  <a:gd name="T36" fmla="*/ 853797 w 1410"/>
                  <a:gd name="T37" fmla="*/ 877074 w 1410"/>
                  <a:gd name="T38" fmla="*/ 899179 w 1410"/>
                  <a:gd name="T39" fmla="*/ 922591 w 1410"/>
                  <a:gd name="T40" fmla="*/ 945458 w 1410"/>
                  <a:gd name="T41" fmla="*/ 968850 w 1410"/>
                  <a:gd name="T42" fmla="*/ 991915 w 1410"/>
                  <a:gd name="T43" fmla="*/ 1015805 w 1410"/>
                  <a:gd name="T44" fmla="*/ 1038006 w 1410"/>
                  <a:gd name="T45" fmla="*/ 1061432 w 1410"/>
                  <a:gd name="T46" fmla="*/ 1084763 w 1410"/>
                  <a:gd name="T47" fmla="*/ 1107667 w 1410"/>
                  <a:gd name="T48" fmla="*/ 1131082 w 1410"/>
                  <a:gd name="T49" fmla="*/ 1154441 w 1410"/>
                  <a:gd name="T50" fmla="*/ 1177136 w 1410"/>
                  <a:gd name="T51" fmla="*/ 1200520 w 1410"/>
                  <a:gd name="T52" fmla="*/ 1223581 w 1410"/>
                  <a:gd name="T53" fmla="*/ 1246407 w 1410"/>
                  <a:gd name="T54" fmla="*/ 1269922 w 1410"/>
                  <a:gd name="T55" fmla="*/ 1293258 w 1410"/>
                  <a:gd name="T56" fmla="*/ 1316660 w 1410"/>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10"/>
                  <a:gd name="T115" fmla="*/ 1410 w 1410"/>
                </a:gdLst>
                <a:ahLst/>
                <a:cxnLst>
                  <a:cxn ang="T57">
                    <a:pos x="T0" y="0"/>
                  </a:cxn>
                  <a:cxn ang="T58">
                    <a:pos x="T1" y="0"/>
                  </a:cxn>
                  <a:cxn ang="T59">
                    <a:pos x="T2" y="0"/>
                  </a:cxn>
                  <a:cxn ang="T60">
                    <a:pos x="T3" y="0"/>
                  </a:cxn>
                  <a:cxn ang="T61">
                    <a:pos x="T4" y="0"/>
                  </a:cxn>
                  <a:cxn ang="T62">
                    <a:pos x="T5" y="0"/>
                  </a:cxn>
                  <a:cxn ang="T63">
                    <a:pos x="T6" y="0"/>
                  </a:cxn>
                  <a:cxn ang="T64">
                    <a:pos x="T7" y="0"/>
                  </a:cxn>
                  <a:cxn ang="T65">
                    <a:pos x="T8" y="0"/>
                  </a:cxn>
                  <a:cxn ang="T66">
                    <a:pos x="T9" y="0"/>
                  </a:cxn>
                  <a:cxn ang="T67">
                    <a:pos x="T10" y="0"/>
                  </a:cxn>
                  <a:cxn ang="T68">
                    <a:pos x="T11" y="0"/>
                  </a:cxn>
                  <a:cxn ang="T69">
                    <a:pos x="T12" y="0"/>
                  </a:cxn>
                  <a:cxn ang="T70">
                    <a:pos x="T13" y="0"/>
                  </a:cxn>
                  <a:cxn ang="T71">
                    <a:pos x="T14" y="0"/>
                  </a:cxn>
                  <a:cxn ang="T72">
                    <a:pos x="T15" y="0"/>
                  </a:cxn>
                  <a:cxn ang="T73">
                    <a:pos x="T16" y="0"/>
                  </a:cxn>
                  <a:cxn ang="T74">
                    <a:pos x="T17" y="0"/>
                  </a:cxn>
                  <a:cxn ang="T75">
                    <a:pos x="T18" y="0"/>
                  </a:cxn>
                  <a:cxn ang="T76">
                    <a:pos x="T19" y="0"/>
                  </a:cxn>
                  <a:cxn ang="T77">
                    <a:pos x="T20" y="0"/>
                  </a:cxn>
                  <a:cxn ang="T78">
                    <a:pos x="T21" y="0"/>
                  </a:cxn>
                  <a:cxn ang="T79">
                    <a:pos x="T22" y="0"/>
                  </a:cxn>
                  <a:cxn ang="T80">
                    <a:pos x="T23" y="0"/>
                  </a:cxn>
                  <a:cxn ang="T81">
                    <a:pos x="T24" y="0"/>
                  </a:cxn>
                  <a:cxn ang="T82">
                    <a:pos x="T25" y="0"/>
                  </a:cxn>
                  <a:cxn ang="T83">
                    <a:pos x="T26" y="0"/>
                  </a:cxn>
                  <a:cxn ang="T84">
                    <a:pos x="T27" y="0"/>
                  </a:cxn>
                  <a:cxn ang="T85">
                    <a:pos x="T28" y="0"/>
                  </a:cxn>
                  <a:cxn ang="T86">
                    <a:pos x="T29" y="0"/>
                  </a:cxn>
                  <a:cxn ang="T87">
                    <a:pos x="T30" y="0"/>
                  </a:cxn>
                  <a:cxn ang="T88">
                    <a:pos x="T31" y="0"/>
                  </a:cxn>
                  <a:cxn ang="T89">
                    <a:pos x="T32" y="0"/>
                  </a:cxn>
                  <a:cxn ang="T90">
                    <a:pos x="T33" y="0"/>
                  </a:cxn>
                  <a:cxn ang="T91">
                    <a:pos x="T34" y="0"/>
                  </a:cxn>
                  <a:cxn ang="T92">
                    <a:pos x="T35" y="0"/>
                  </a:cxn>
                  <a:cxn ang="T93">
                    <a:pos x="T36" y="0"/>
                  </a:cxn>
                  <a:cxn ang="T94">
                    <a:pos x="T37" y="0"/>
                  </a:cxn>
                  <a:cxn ang="T95">
                    <a:pos x="T38" y="0"/>
                  </a:cxn>
                  <a:cxn ang="T96">
                    <a:pos x="T39" y="0"/>
                  </a:cxn>
                  <a:cxn ang="T97">
                    <a:pos x="T40" y="0"/>
                  </a:cxn>
                  <a:cxn ang="T98">
                    <a:pos x="T41" y="0"/>
                  </a:cxn>
                  <a:cxn ang="T99">
                    <a:pos x="T42" y="0"/>
                  </a:cxn>
                  <a:cxn ang="T100">
                    <a:pos x="T43" y="0"/>
                  </a:cxn>
                  <a:cxn ang="T101">
                    <a:pos x="T44" y="0"/>
                  </a:cxn>
                  <a:cxn ang="T102">
                    <a:pos x="T45" y="0"/>
                  </a:cxn>
                  <a:cxn ang="T103">
                    <a:pos x="T46" y="0"/>
                  </a:cxn>
                  <a:cxn ang="T104">
                    <a:pos x="T47" y="0"/>
                  </a:cxn>
                  <a:cxn ang="T105">
                    <a:pos x="T48" y="0"/>
                  </a:cxn>
                  <a:cxn ang="T106">
                    <a:pos x="T49" y="0"/>
                  </a:cxn>
                  <a:cxn ang="T107">
                    <a:pos x="T50" y="0"/>
                  </a:cxn>
                  <a:cxn ang="T108">
                    <a:pos x="T51" y="0"/>
                  </a:cxn>
                  <a:cxn ang="T109">
                    <a:pos x="T52" y="0"/>
                  </a:cxn>
                  <a:cxn ang="T110">
                    <a:pos x="T53" y="0"/>
                  </a:cxn>
                  <a:cxn ang="T111">
                    <a:pos x="T54" y="0"/>
                  </a:cxn>
                  <a:cxn ang="T112">
                    <a:pos x="T55" y="0"/>
                  </a:cxn>
                  <a:cxn ang="T113">
                    <a:pos x="T56" y="0"/>
                  </a:cxn>
                </a:cxnLst>
                <a:rect l="T114" t="0" r="T115" b="0"/>
                <a:pathLst>
                  <a:path w="1410">
                    <a:moveTo>
                      <a:pt x="0" y="0"/>
                    </a:moveTo>
                    <a:lnTo>
                      <a:pt x="3" y="0"/>
                    </a:lnTo>
                    <a:lnTo>
                      <a:pt x="7" y="0"/>
                    </a:lnTo>
                    <a:lnTo>
                      <a:pt x="10" y="0"/>
                    </a:lnTo>
                    <a:lnTo>
                      <a:pt x="14" y="0"/>
                    </a:lnTo>
                    <a:lnTo>
                      <a:pt x="17" y="0"/>
                    </a:lnTo>
                    <a:lnTo>
                      <a:pt x="21" y="0"/>
                    </a:lnTo>
                    <a:lnTo>
                      <a:pt x="24" y="0"/>
                    </a:lnTo>
                    <a:lnTo>
                      <a:pt x="28" y="0"/>
                    </a:lnTo>
                    <a:lnTo>
                      <a:pt x="31" y="0"/>
                    </a:lnTo>
                    <a:lnTo>
                      <a:pt x="35" y="0"/>
                    </a:lnTo>
                    <a:lnTo>
                      <a:pt x="39" y="0"/>
                    </a:lnTo>
                    <a:lnTo>
                      <a:pt x="42" y="0"/>
                    </a:lnTo>
                    <a:lnTo>
                      <a:pt x="46" y="0"/>
                    </a:lnTo>
                    <a:lnTo>
                      <a:pt x="49" y="0"/>
                    </a:lnTo>
                    <a:lnTo>
                      <a:pt x="53" y="0"/>
                    </a:lnTo>
                    <a:lnTo>
                      <a:pt x="56" y="0"/>
                    </a:lnTo>
                    <a:lnTo>
                      <a:pt x="60" y="0"/>
                    </a:lnTo>
                    <a:lnTo>
                      <a:pt x="63" y="0"/>
                    </a:lnTo>
                    <a:lnTo>
                      <a:pt x="67" y="0"/>
                    </a:lnTo>
                    <a:lnTo>
                      <a:pt x="70" y="0"/>
                    </a:lnTo>
                    <a:lnTo>
                      <a:pt x="74" y="0"/>
                    </a:lnTo>
                    <a:lnTo>
                      <a:pt x="77" y="0"/>
                    </a:lnTo>
                    <a:lnTo>
                      <a:pt x="81" y="0"/>
                    </a:lnTo>
                    <a:lnTo>
                      <a:pt x="84" y="0"/>
                    </a:lnTo>
                    <a:lnTo>
                      <a:pt x="88" y="0"/>
                    </a:lnTo>
                    <a:lnTo>
                      <a:pt x="91" y="0"/>
                    </a:lnTo>
                    <a:lnTo>
                      <a:pt x="95" y="0"/>
                    </a:lnTo>
                    <a:lnTo>
                      <a:pt x="99" y="0"/>
                    </a:lnTo>
                    <a:lnTo>
                      <a:pt x="102" y="0"/>
                    </a:lnTo>
                    <a:lnTo>
                      <a:pt x="106" y="0"/>
                    </a:lnTo>
                    <a:lnTo>
                      <a:pt x="109" y="0"/>
                    </a:lnTo>
                    <a:lnTo>
                      <a:pt x="113" y="0"/>
                    </a:lnTo>
                    <a:lnTo>
                      <a:pt x="116" y="0"/>
                    </a:lnTo>
                    <a:lnTo>
                      <a:pt x="120" y="0"/>
                    </a:lnTo>
                    <a:lnTo>
                      <a:pt x="123" y="0"/>
                    </a:lnTo>
                    <a:lnTo>
                      <a:pt x="127" y="0"/>
                    </a:lnTo>
                    <a:lnTo>
                      <a:pt x="130" y="0"/>
                    </a:lnTo>
                    <a:lnTo>
                      <a:pt x="134" y="0"/>
                    </a:lnTo>
                    <a:lnTo>
                      <a:pt x="137" y="0"/>
                    </a:lnTo>
                    <a:lnTo>
                      <a:pt x="141" y="0"/>
                    </a:lnTo>
                    <a:lnTo>
                      <a:pt x="144" y="0"/>
                    </a:lnTo>
                    <a:lnTo>
                      <a:pt x="148" y="0"/>
                    </a:lnTo>
                    <a:lnTo>
                      <a:pt x="151" y="0"/>
                    </a:lnTo>
                    <a:lnTo>
                      <a:pt x="155" y="0"/>
                    </a:lnTo>
                    <a:lnTo>
                      <a:pt x="159" y="0"/>
                    </a:lnTo>
                    <a:lnTo>
                      <a:pt x="162" y="0"/>
                    </a:lnTo>
                    <a:lnTo>
                      <a:pt x="166" y="0"/>
                    </a:lnTo>
                    <a:lnTo>
                      <a:pt x="169" y="0"/>
                    </a:lnTo>
                    <a:lnTo>
                      <a:pt x="172" y="0"/>
                    </a:lnTo>
                    <a:lnTo>
                      <a:pt x="176" y="0"/>
                    </a:lnTo>
                    <a:lnTo>
                      <a:pt x="180" y="0"/>
                    </a:lnTo>
                    <a:lnTo>
                      <a:pt x="183" y="0"/>
                    </a:lnTo>
                    <a:lnTo>
                      <a:pt x="187" y="0"/>
                    </a:lnTo>
                    <a:lnTo>
                      <a:pt x="190" y="0"/>
                    </a:lnTo>
                    <a:lnTo>
                      <a:pt x="194" y="0"/>
                    </a:lnTo>
                    <a:lnTo>
                      <a:pt x="197" y="0"/>
                    </a:lnTo>
                    <a:lnTo>
                      <a:pt x="201" y="0"/>
                    </a:lnTo>
                    <a:lnTo>
                      <a:pt x="204" y="0"/>
                    </a:lnTo>
                    <a:lnTo>
                      <a:pt x="208" y="0"/>
                    </a:lnTo>
                    <a:lnTo>
                      <a:pt x="211" y="0"/>
                    </a:lnTo>
                    <a:lnTo>
                      <a:pt x="215" y="0"/>
                    </a:lnTo>
                    <a:lnTo>
                      <a:pt x="219" y="0"/>
                    </a:lnTo>
                    <a:lnTo>
                      <a:pt x="222" y="0"/>
                    </a:lnTo>
                    <a:lnTo>
                      <a:pt x="225" y="0"/>
                    </a:lnTo>
                    <a:lnTo>
                      <a:pt x="229" y="0"/>
                    </a:lnTo>
                    <a:lnTo>
                      <a:pt x="232" y="0"/>
                    </a:lnTo>
                    <a:lnTo>
                      <a:pt x="236" y="0"/>
                    </a:lnTo>
                    <a:lnTo>
                      <a:pt x="240" y="0"/>
                    </a:lnTo>
                    <a:lnTo>
                      <a:pt x="243" y="0"/>
                    </a:lnTo>
                    <a:lnTo>
                      <a:pt x="247" y="0"/>
                    </a:lnTo>
                    <a:lnTo>
                      <a:pt x="250" y="0"/>
                    </a:lnTo>
                    <a:lnTo>
                      <a:pt x="254" y="0"/>
                    </a:lnTo>
                    <a:lnTo>
                      <a:pt x="257" y="0"/>
                    </a:lnTo>
                    <a:lnTo>
                      <a:pt x="261" y="0"/>
                    </a:lnTo>
                    <a:lnTo>
                      <a:pt x="264" y="0"/>
                    </a:lnTo>
                    <a:lnTo>
                      <a:pt x="268" y="0"/>
                    </a:lnTo>
                    <a:lnTo>
                      <a:pt x="271" y="0"/>
                    </a:lnTo>
                    <a:lnTo>
                      <a:pt x="275" y="0"/>
                    </a:lnTo>
                    <a:lnTo>
                      <a:pt x="278" y="0"/>
                    </a:lnTo>
                    <a:lnTo>
                      <a:pt x="282" y="0"/>
                    </a:lnTo>
                    <a:lnTo>
                      <a:pt x="285" y="0"/>
                    </a:lnTo>
                    <a:lnTo>
                      <a:pt x="289" y="0"/>
                    </a:lnTo>
                    <a:lnTo>
                      <a:pt x="292" y="0"/>
                    </a:lnTo>
                    <a:lnTo>
                      <a:pt x="296" y="0"/>
                    </a:lnTo>
                    <a:lnTo>
                      <a:pt x="300" y="0"/>
                    </a:lnTo>
                    <a:lnTo>
                      <a:pt x="303" y="0"/>
                    </a:lnTo>
                    <a:lnTo>
                      <a:pt x="307" y="0"/>
                    </a:lnTo>
                    <a:lnTo>
                      <a:pt x="310" y="0"/>
                    </a:lnTo>
                    <a:lnTo>
                      <a:pt x="314" y="0"/>
                    </a:lnTo>
                    <a:lnTo>
                      <a:pt x="317" y="0"/>
                    </a:lnTo>
                    <a:lnTo>
                      <a:pt x="321" y="0"/>
                    </a:lnTo>
                    <a:lnTo>
                      <a:pt x="324" y="0"/>
                    </a:lnTo>
                    <a:lnTo>
                      <a:pt x="328" y="0"/>
                    </a:lnTo>
                    <a:lnTo>
                      <a:pt x="331" y="0"/>
                    </a:lnTo>
                    <a:lnTo>
                      <a:pt x="335" y="0"/>
                    </a:lnTo>
                    <a:lnTo>
                      <a:pt x="338" y="0"/>
                    </a:lnTo>
                    <a:lnTo>
                      <a:pt x="342" y="0"/>
                    </a:lnTo>
                    <a:lnTo>
                      <a:pt x="345" y="0"/>
                    </a:lnTo>
                    <a:lnTo>
                      <a:pt x="349" y="0"/>
                    </a:lnTo>
                    <a:lnTo>
                      <a:pt x="352" y="0"/>
                    </a:lnTo>
                    <a:lnTo>
                      <a:pt x="356" y="0"/>
                    </a:lnTo>
                    <a:lnTo>
                      <a:pt x="360" y="0"/>
                    </a:lnTo>
                    <a:lnTo>
                      <a:pt x="363" y="0"/>
                    </a:lnTo>
                    <a:lnTo>
                      <a:pt x="367" y="0"/>
                    </a:lnTo>
                    <a:lnTo>
                      <a:pt x="370" y="0"/>
                    </a:lnTo>
                    <a:lnTo>
                      <a:pt x="374" y="0"/>
                    </a:lnTo>
                    <a:lnTo>
                      <a:pt x="377" y="0"/>
                    </a:lnTo>
                    <a:lnTo>
                      <a:pt x="381" y="0"/>
                    </a:lnTo>
                    <a:lnTo>
                      <a:pt x="384" y="0"/>
                    </a:lnTo>
                    <a:lnTo>
                      <a:pt x="388" y="0"/>
                    </a:lnTo>
                    <a:lnTo>
                      <a:pt x="391" y="0"/>
                    </a:lnTo>
                    <a:lnTo>
                      <a:pt x="395" y="0"/>
                    </a:lnTo>
                    <a:lnTo>
                      <a:pt x="398" y="0"/>
                    </a:lnTo>
                    <a:lnTo>
                      <a:pt x="402" y="0"/>
                    </a:lnTo>
                    <a:lnTo>
                      <a:pt x="405" y="0"/>
                    </a:lnTo>
                    <a:lnTo>
                      <a:pt x="409" y="0"/>
                    </a:lnTo>
                    <a:lnTo>
                      <a:pt x="412" y="0"/>
                    </a:lnTo>
                    <a:lnTo>
                      <a:pt x="416" y="0"/>
                    </a:lnTo>
                    <a:lnTo>
                      <a:pt x="420" y="0"/>
                    </a:lnTo>
                    <a:lnTo>
                      <a:pt x="423" y="0"/>
                    </a:lnTo>
                    <a:lnTo>
                      <a:pt x="426" y="0"/>
                    </a:lnTo>
                    <a:lnTo>
                      <a:pt x="430" y="0"/>
                    </a:lnTo>
                    <a:lnTo>
                      <a:pt x="433" y="0"/>
                    </a:lnTo>
                    <a:lnTo>
                      <a:pt x="437" y="0"/>
                    </a:lnTo>
                    <a:lnTo>
                      <a:pt x="441" y="0"/>
                    </a:lnTo>
                    <a:lnTo>
                      <a:pt x="444" y="0"/>
                    </a:lnTo>
                    <a:lnTo>
                      <a:pt x="448" y="0"/>
                    </a:lnTo>
                    <a:lnTo>
                      <a:pt x="451" y="0"/>
                    </a:lnTo>
                    <a:lnTo>
                      <a:pt x="455" y="0"/>
                    </a:lnTo>
                    <a:lnTo>
                      <a:pt x="458" y="0"/>
                    </a:lnTo>
                    <a:lnTo>
                      <a:pt x="462" y="0"/>
                    </a:lnTo>
                    <a:lnTo>
                      <a:pt x="465" y="0"/>
                    </a:lnTo>
                    <a:lnTo>
                      <a:pt x="469" y="0"/>
                    </a:lnTo>
                    <a:lnTo>
                      <a:pt x="472" y="0"/>
                    </a:lnTo>
                    <a:lnTo>
                      <a:pt x="476" y="0"/>
                    </a:lnTo>
                    <a:lnTo>
                      <a:pt x="479" y="0"/>
                    </a:lnTo>
                    <a:lnTo>
                      <a:pt x="483" y="0"/>
                    </a:lnTo>
                    <a:lnTo>
                      <a:pt x="486" y="0"/>
                    </a:lnTo>
                    <a:lnTo>
                      <a:pt x="490" y="0"/>
                    </a:lnTo>
                    <a:lnTo>
                      <a:pt x="493" y="0"/>
                    </a:lnTo>
                    <a:lnTo>
                      <a:pt x="497" y="0"/>
                    </a:lnTo>
                    <a:lnTo>
                      <a:pt x="501" y="0"/>
                    </a:lnTo>
                    <a:lnTo>
                      <a:pt x="504" y="0"/>
                    </a:lnTo>
                    <a:lnTo>
                      <a:pt x="508" y="0"/>
                    </a:lnTo>
                    <a:lnTo>
                      <a:pt x="511" y="0"/>
                    </a:lnTo>
                    <a:lnTo>
                      <a:pt x="515" y="0"/>
                    </a:lnTo>
                    <a:lnTo>
                      <a:pt x="518" y="0"/>
                    </a:lnTo>
                    <a:lnTo>
                      <a:pt x="522" y="0"/>
                    </a:lnTo>
                    <a:lnTo>
                      <a:pt x="525" y="0"/>
                    </a:lnTo>
                    <a:lnTo>
                      <a:pt x="529" y="0"/>
                    </a:lnTo>
                    <a:lnTo>
                      <a:pt x="532" y="0"/>
                    </a:lnTo>
                    <a:lnTo>
                      <a:pt x="536" y="0"/>
                    </a:lnTo>
                    <a:lnTo>
                      <a:pt x="539" y="0"/>
                    </a:lnTo>
                    <a:lnTo>
                      <a:pt x="543" y="0"/>
                    </a:lnTo>
                    <a:lnTo>
                      <a:pt x="546" y="0"/>
                    </a:lnTo>
                    <a:lnTo>
                      <a:pt x="550" y="0"/>
                    </a:lnTo>
                    <a:lnTo>
                      <a:pt x="553" y="0"/>
                    </a:lnTo>
                    <a:lnTo>
                      <a:pt x="557" y="0"/>
                    </a:lnTo>
                    <a:lnTo>
                      <a:pt x="561" y="0"/>
                    </a:lnTo>
                    <a:lnTo>
                      <a:pt x="564" y="0"/>
                    </a:lnTo>
                    <a:lnTo>
                      <a:pt x="568" y="0"/>
                    </a:lnTo>
                    <a:lnTo>
                      <a:pt x="571" y="0"/>
                    </a:lnTo>
                    <a:lnTo>
                      <a:pt x="575" y="0"/>
                    </a:lnTo>
                    <a:lnTo>
                      <a:pt x="578" y="0"/>
                    </a:lnTo>
                    <a:lnTo>
                      <a:pt x="582" y="0"/>
                    </a:lnTo>
                    <a:lnTo>
                      <a:pt x="585" y="0"/>
                    </a:lnTo>
                    <a:lnTo>
                      <a:pt x="589" y="0"/>
                    </a:lnTo>
                    <a:lnTo>
                      <a:pt x="592" y="0"/>
                    </a:lnTo>
                    <a:lnTo>
                      <a:pt x="596" y="0"/>
                    </a:lnTo>
                    <a:lnTo>
                      <a:pt x="599" y="0"/>
                    </a:lnTo>
                    <a:lnTo>
                      <a:pt x="603" y="0"/>
                    </a:lnTo>
                    <a:lnTo>
                      <a:pt x="606" y="0"/>
                    </a:lnTo>
                    <a:lnTo>
                      <a:pt x="610" y="0"/>
                    </a:lnTo>
                    <a:lnTo>
                      <a:pt x="613" y="0"/>
                    </a:lnTo>
                    <a:lnTo>
                      <a:pt x="617" y="0"/>
                    </a:lnTo>
                    <a:lnTo>
                      <a:pt x="621" y="0"/>
                    </a:lnTo>
                    <a:lnTo>
                      <a:pt x="624" y="0"/>
                    </a:lnTo>
                    <a:lnTo>
                      <a:pt x="628" y="0"/>
                    </a:lnTo>
                    <a:lnTo>
                      <a:pt x="631" y="0"/>
                    </a:lnTo>
                    <a:lnTo>
                      <a:pt x="635" y="0"/>
                    </a:lnTo>
                    <a:lnTo>
                      <a:pt x="638" y="0"/>
                    </a:lnTo>
                    <a:lnTo>
                      <a:pt x="642" y="0"/>
                    </a:lnTo>
                    <a:lnTo>
                      <a:pt x="645" y="0"/>
                    </a:lnTo>
                    <a:lnTo>
                      <a:pt x="649" y="0"/>
                    </a:lnTo>
                    <a:lnTo>
                      <a:pt x="652" y="0"/>
                    </a:lnTo>
                    <a:lnTo>
                      <a:pt x="656" y="0"/>
                    </a:lnTo>
                    <a:lnTo>
                      <a:pt x="659" y="0"/>
                    </a:lnTo>
                    <a:lnTo>
                      <a:pt x="663" y="0"/>
                    </a:lnTo>
                    <a:lnTo>
                      <a:pt x="666" y="0"/>
                    </a:lnTo>
                    <a:lnTo>
                      <a:pt x="670" y="0"/>
                    </a:lnTo>
                    <a:lnTo>
                      <a:pt x="673" y="0"/>
                    </a:lnTo>
                    <a:lnTo>
                      <a:pt x="677" y="0"/>
                    </a:lnTo>
                    <a:lnTo>
                      <a:pt x="681" y="0"/>
                    </a:lnTo>
                    <a:lnTo>
                      <a:pt x="684" y="0"/>
                    </a:lnTo>
                    <a:lnTo>
                      <a:pt x="687" y="0"/>
                    </a:lnTo>
                    <a:lnTo>
                      <a:pt x="691" y="0"/>
                    </a:lnTo>
                    <a:lnTo>
                      <a:pt x="695" y="0"/>
                    </a:lnTo>
                    <a:lnTo>
                      <a:pt x="698" y="0"/>
                    </a:lnTo>
                    <a:lnTo>
                      <a:pt x="702" y="0"/>
                    </a:lnTo>
                    <a:lnTo>
                      <a:pt x="705" y="0"/>
                    </a:lnTo>
                    <a:lnTo>
                      <a:pt x="709" y="0"/>
                    </a:lnTo>
                    <a:lnTo>
                      <a:pt x="712" y="0"/>
                    </a:lnTo>
                    <a:lnTo>
                      <a:pt x="716" y="0"/>
                    </a:lnTo>
                    <a:lnTo>
                      <a:pt x="719" y="0"/>
                    </a:lnTo>
                    <a:lnTo>
                      <a:pt x="723" y="0"/>
                    </a:lnTo>
                    <a:lnTo>
                      <a:pt x="726" y="0"/>
                    </a:lnTo>
                    <a:lnTo>
                      <a:pt x="730" y="0"/>
                    </a:lnTo>
                    <a:lnTo>
                      <a:pt x="733" y="0"/>
                    </a:lnTo>
                    <a:lnTo>
                      <a:pt x="737" y="0"/>
                    </a:lnTo>
                    <a:lnTo>
                      <a:pt x="740" y="0"/>
                    </a:lnTo>
                    <a:lnTo>
                      <a:pt x="744" y="0"/>
                    </a:lnTo>
                    <a:lnTo>
                      <a:pt x="747" y="0"/>
                    </a:lnTo>
                    <a:lnTo>
                      <a:pt x="751" y="0"/>
                    </a:lnTo>
                    <a:lnTo>
                      <a:pt x="755" y="0"/>
                    </a:lnTo>
                    <a:lnTo>
                      <a:pt x="758" y="0"/>
                    </a:lnTo>
                    <a:lnTo>
                      <a:pt x="762" y="0"/>
                    </a:lnTo>
                    <a:lnTo>
                      <a:pt x="765" y="0"/>
                    </a:lnTo>
                    <a:lnTo>
                      <a:pt x="769" y="0"/>
                    </a:lnTo>
                    <a:lnTo>
                      <a:pt x="772" y="0"/>
                    </a:lnTo>
                    <a:lnTo>
                      <a:pt x="776" y="0"/>
                    </a:lnTo>
                    <a:lnTo>
                      <a:pt x="779" y="0"/>
                    </a:lnTo>
                    <a:lnTo>
                      <a:pt x="783" y="0"/>
                    </a:lnTo>
                    <a:lnTo>
                      <a:pt x="786" y="0"/>
                    </a:lnTo>
                    <a:lnTo>
                      <a:pt x="790" y="0"/>
                    </a:lnTo>
                    <a:lnTo>
                      <a:pt x="793" y="0"/>
                    </a:lnTo>
                    <a:lnTo>
                      <a:pt x="797" y="0"/>
                    </a:lnTo>
                    <a:lnTo>
                      <a:pt x="800" y="0"/>
                    </a:lnTo>
                    <a:lnTo>
                      <a:pt x="804" y="0"/>
                    </a:lnTo>
                    <a:lnTo>
                      <a:pt x="807" y="0"/>
                    </a:lnTo>
                    <a:lnTo>
                      <a:pt x="811" y="0"/>
                    </a:lnTo>
                    <a:lnTo>
                      <a:pt x="815" y="0"/>
                    </a:lnTo>
                    <a:lnTo>
                      <a:pt x="818" y="0"/>
                    </a:lnTo>
                    <a:lnTo>
                      <a:pt x="822" y="0"/>
                    </a:lnTo>
                    <a:lnTo>
                      <a:pt x="825" y="0"/>
                    </a:lnTo>
                    <a:lnTo>
                      <a:pt x="829" y="0"/>
                    </a:lnTo>
                    <a:lnTo>
                      <a:pt x="832" y="0"/>
                    </a:lnTo>
                    <a:lnTo>
                      <a:pt x="836" y="0"/>
                    </a:lnTo>
                    <a:lnTo>
                      <a:pt x="839" y="0"/>
                    </a:lnTo>
                    <a:lnTo>
                      <a:pt x="843" y="0"/>
                    </a:lnTo>
                    <a:lnTo>
                      <a:pt x="846" y="0"/>
                    </a:lnTo>
                    <a:lnTo>
                      <a:pt x="850" y="0"/>
                    </a:lnTo>
                    <a:lnTo>
                      <a:pt x="853" y="0"/>
                    </a:lnTo>
                    <a:lnTo>
                      <a:pt x="857" y="0"/>
                    </a:lnTo>
                    <a:lnTo>
                      <a:pt x="860" y="0"/>
                    </a:lnTo>
                    <a:lnTo>
                      <a:pt x="864" y="0"/>
                    </a:lnTo>
                    <a:lnTo>
                      <a:pt x="867" y="0"/>
                    </a:lnTo>
                    <a:lnTo>
                      <a:pt x="871" y="0"/>
                    </a:lnTo>
                    <a:lnTo>
                      <a:pt x="875" y="0"/>
                    </a:lnTo>
                    <a:lnTo>
                      <a:pt x="878" y="0"/>
                    </a:lnTo>
                    <a:lnTo>
                      <a:pt x="882" y="0"/>
                    </a:lnTo>
                    <a:lnTo>
                      <a:pt x="885" y="0"/>
                    </a:lnTo>
                    <a:lnTo>
                      <a:pt x="889" y="0"/>
                    </a:lnTo>
                    <a:lnTo>
                      <a:pt x="892" y="0"/>
                    </a:lnTo>
                    <a:lnTo>
                      <a:pt x="896" y="0"/>
                    </a:lnTo>
                    <a:lnTo>
                      <a:pt x="899" y="0"/>
                    </a:lnTo>
                    <a:lnTo>
                      <a:pt x="903" y="0"/>
                    </a:lnTo>
                    <a:lnTo>
                      <a:pt x="906" y="0"/>
                    </a:lnTo>
                    <a:lnTo>
                      <a:pt x="910" y="0"/>
                    </a:lnTo>
                    <a:lnTo>
                      <a:pt x="913" y="0"/>
                    </a:lnTo>
                    <a:lnTo>
                      <a:pt x="917" y="0"/>
                    </a:lnTo>
                    <a:lnTo>
                      <a:pt x="920" y="0"/>
                    </a:lnTo>
                    <a:lnTo>
                      <a:pt x="924" y="0"/>
                    </a:lnTo>
                    <a:lnTo>
                      <a:pt x="927" y="0"/>
                    </a:lnTo>
                    <a:lnTo>
                      <a:pt x="931" y="0"/>
                    </a:lnTo>
                    <a:lnTo>
                      <a:pt x="935" y="0"/>
                    </a:lnTo>
                    <a:lnTo>
                      <a:pt x="938" y="0"/>
                    </a:lnTo>
                    <a:lnTo>
                      <a:pt x="941" y="0"/>
                    </a:lnTo>
                    <a:lnTo>
                      <a:pt x="945" y="0"/>
                    </a:lnTo>
                    <a:lnTo>
                      <a:pt x="948" y="0"/>
                    </a:lnTo>
                    <a:lnTo>
                      <a:pt x="952" y="0"/>
                    </a:lnTo>
                    <a:lnTo>
                      <a:pt x="956" y="0"/>
                    </a:lnTo>
                    <a:lnTo>
                      <a:pt x="959" y="0"/>
                    </a:lnTo>
                    <a:lnTo>
                      <a:pt x="963" y="0"/>
                    </a:lnTo>
                    <a:lnTo>
                      <a:pt x="966" y="0"/>
                    </a:lnTo>
                    <a:lnTo>
                      <a:pt x="970" y="0"/>
                    </a:lnTo>
                    <a:lnTo>
                      <a:pt x="973" y="0"/>
                    </a:lnTo>
                    <a:lnTo>
                      <a:pt x="977" y="0"/>
                    </a:lnTo>
                    <a:lnTo>
                      <a:pt x="980" y="0"/>
                    </a:lnTo>
                    <a:lnTo>
                      <a:pt x="984" y="0"/>
                    </a:lnTo>
                    <a:lnTo>
                      <a:pt x="987" y="0"/>
                    </a:lnTo>
                    <a:lnTo>
                      <a:pt x="991" y="0"/>
                    </a:lnTo>
                    <a:lnTo>
                      <a:pt x="994" y="0"/>
                    </a:lnTo>
                    <a:lnTo>
                      <a:pt x="998" y="0"/>
                    </a:lnTo>
                    <a:lnTo>
                      <a:pt x="1001" y="0"/>
                    </a:lnTo>
                    <a:lnTo>
                      <a:pt x="1005" y="0"/>
                    </a:lnTo>
                    <a:lnTo>
                      <a:pt x="1008" y="0"/>
                    </a:lnTo>
                    <a:lnTo>
                      <a:pt x="1012" y="0"/>
                    </a:lnTo>
                    <a:lnTo>
                      <a:pt x="1016" y="0"/>
                    </a:lnTo>
                    <a:lnTo>
                      <a:pt x="1019" y="0"/>
                    </a:lnTo>
                    <a:lnTo>
                      <a:pt x="1023" y="0"/>
                    </a:lnTo>
                    <a:lnTo>
                      <a:pt x="1026" y="0"/>
                    </a:lnTo>
                    <a:lnTo>
                      <a:pt x="1030" y="0"/>
                    </a:lnTo>
                    <a:lnTo>
                      <a:pt x="1033" y="0"/>
                    </a:lnTo>
                    <a:lnTo>
                      <a:pt x="1037" y="0"/>
                    </a:lnTo>
                    <a:lnTo>
                      <a:pt x="1040" y="0"/>
                    </a:lnTo>
                    <a:lnTo>
                      <a:pt x="1044" y="0"/>
                    </a:lnTo>
                    <a:lnTo>
                      <a:pt x="1047" y="0"/>
                    </a:lnTo>
                    <a:lnTo>
                      <a:pt x="1051" y="0"/>
                    </a:lnTo>
                    <a:lnTo>
                      <a:pt x="1054" y="0"/>
                    </a:lnTo>
                    <a:lnTo>
                      <a:pt x="1058" y="0"/>
                    </a:lnTo>
                    <a:lnTo>
                      <a:pt x="1061" y="0"/>
                    </a:lnTo>
                    <a:lnTo>
                      <a:pt x="1065" y="0"/>
                    </a:lnTo>
                    <a:lnTo>
                      <a:pt x="1068" y="0"/>
                    </a:lnTo>
                    <a:lnTo>
                      <a:pt x="1072" y="0"/>
                    </a:lnTo>
                    <a:lnTo>
                      <a:pt x="1076" y="0"/>
                    </a:lnTo>
                    <a:lnTo>
                      <a:pt x="1079" y="0"/>
                    </a:lnTo>
                    <a:lnTo>
                      <a:pt x="1083" y="0"/>
                    </a:lnTo>
                    <a:lnTo>
                      <a:pt x="1086" y="0"/>
                    </a:lnTo>
                    <a:lnTo>
                      <a:pt x="1090" y="0"/>
                    </a:lnTo>
                    <a:lnTo>
                      <a:pt x="1093" y="0"/>
                    </a:lnTo>
                    <a:lnTo>
                      <a:pt x="1097" y="0"/>
                    </a:lnTo>
                    <a:lnTo>
                      <a:pt x="1100" y="0"/>
                    </a:lnTo>
                    <a:lnTo>
                      <a:pt x="1104" y="0"/>
                    </a:lnTo>
                    <a:lnTo>
                      <a:pt x="1107" y="0"/>
                    </a:lnTo>
                    <a:lnTo>
                      <a:pt x="1111" y="0"/>
                    </a:lnTo>
                    <a:lnTo>
                      <a:pt x="1114" y="0"/>
                    </a:lnTo>
                    <a:lnTo>
                      <a:pt x="1118" y="0"/>
                    </a:lnTo>
                    <a:lnTo>
                      <a:pt x="1121" y="0"/>
                    </a:lnTo>
                    <a:lnTo>
                      <a:pt x="1125" y="0"/>
                    </a:lnTo>
                    <a:lnTo>
                      <a:pt x="1128" y="0"/>
                    </a:lnTo>
                    <a:lnTo>
                      <a:pt x="1132" y="0"/>
                    </a:lnTo>
                    <a:lnTo>
                      <a:pt x="1136" y="0"/>
                    </a:lnTo>
                    <a:lnTo>
                      <a:pt x="1139" y="0"/>
                    </a:lnTo>
                    <a:lnTo>
                      <a:pt x="1143" y="0"/>
                    </a:lnTo>
                    <a:lnTo>
                      <a:pt x="1146" y="0"/>
                    </a:lnTo>
                    <a:lnTo>
                      <a:pt x="1149" y="0"/>
                    </a:lnTo>
                    <a:lnTo>
                      <a:pt x="1153" y="0"/>
                    </a:lnTo>
                    <a:lnTo>
                      <a:pt x="1157" y="0"/>
                    </a:lnTo>
                    <a:lnTo>
                      <a:pt x="1160" y="0"/>
                    </a:lnTo>
                    <a:lnTo>
                      <a:pt x="1164" y="0"/>
                    </a:lnTo>
                    <a:lnTo>
                      <a:pt x="1167" y="0"/>
                    </a:lnTo>
                    <a:lnTo>
                      <a:pt x="1171" y="0"/>
                    </a:lnTo>
                    <a:lnTo>
                      <a:pt x="1174" y="0"/>
                    </a:lnTo>
                    <a:lnTo>
                      <a:pt x="1178" y="0"/>
                    </a:lnTo>
                    <a:lnTo>
                      <a:pt x="1181" y="0"/>
                    </a:lnTo>
                    <a:lnTo>
                      <a:pt x="1185" y="0"/>
                    </a:lnTo>
                    <a:lnTo>
                      <a:pt x="1188" y="0"/>
                    </a:lnTo>
                    <a:lnTo>
                      <a:pt x="1192" y="0"/>
                    </a:lnTo>
                    <a:lnTo>
                      <a:pt x="1196" y="0"/>
                    </a:lnTo>
                    <a:lnTo>
                      <a:pt x="1199" y="0"/>
                    </a:lnTo>
                    <a:lnTo>
                      <a:pt x="1202" y="0"/>
                    </a:lnTo>
                    <a:lnTo>
                      <a:pt x="1206" y="0"/>
                    </a:lnTo>
                    <a:lnTo>
                      <a:pt x="1209" y="0"/>
                    </a:lnTo>
                    <a:lnTo>
                      <a:pt x="1213" y="0"/>
                    </a:lnTo>
                    <a:lnTo>
                      <a:pt x="1217" y="0"/>
                    </a:lnTo>
                    <a:lnTo>
                      <a:pt x="1220" y="0"/>
                    </a:lnTo>
                    <a:lnTo>
                      <a:pt x="1224" y="0"/>
                    </a:lnTo>
                    <a:lnTo>
                      <a:pt x="1227" y="0"/>
                    </a:lnTo>
                    <a:lnTo>
                      <a:pt x="1231" y="0"/>
                    </a:lnTo>
                    <a:lnTo>
                      <a:pt x="1234" y="0"/>
                    </a:lnTo>
                    <a:lnTo>
                      <a:pt x="1238" y="0"/>
                    </a:lnTo>
                    <a:lnTo>
                      <a:pt x="1241" y="0"/>
                    </a:lnTo>
                    <a:lnTo>
                      <a:pt x="1245" y="0"/>
                    </a:lnTo>
                    <a:lnTo>
                      <a:pt x="1248" y="0"/>
                    </a:lnTo>
                    <a:lnTo>
                      <a:pt x="1252" y="0"/>
                    </a:lnTo>
                    <a:lnTo>
                      <a:pt x="1255" y="0"/>
                    </a:lnTo>
                    <a:lnTo>
                      <a:pt x="1259" y="0"/>
                    </a:lnTo>
                    <a:lnTo>
                      <a:pt x="1262" y="0"/>
                    </a:lnTo>
                    <a:lnTo>
                      <a:pt x="1266" y="0"/>
                    </a:lnTo>
                    <a:lnTo>
                      <a:pt x="1269" y="0"/>
                    </a:lnTo>
                    <a:lnTo>
                      <a:pt x="1273" y="0"/>
                    </a:lnTo>
                    <a:lnTo>
                      <a:pt x="1277" y="0"/>
                    </a:lnTo>
                    <a:lnTo>
                      <a:pt x="1280" y="0"/>
                    </a:lnTo>
                    <a:lnTo>
                      <a:pt x="1284" y="0"/>
                    </a:lnTo>
                    <a:lnTo>
                      <a:pt x="1287" y="0"/>
                    </a:lnTo>
                    <a:lnTo>
                      <a:pt x="1291" y="0"/>
                    </a:lnTo>
                    <a:lnTo>
                      <a:pt x="1294" y="0"/>
                    </a:lnTo>
                    <a:lnTo>
                      <a:pt x="1298" y="0"/>
                    </a:lnTo>
                    <a:lnTo>
                      <a:pt x="1301" y="0"/>
                    </a:lnTo>
                    <a:lnTo>
                      <a:pt x="1305" y="0"/>
                    </a:lnTo>
                    <a:lnTo>
                      <a:pt x="1308" y="0"/>
                    </a:lnTo>
                    <a:lnTo>
                      <a:pt x="1312" y="0"/>
                    </a:lnTo>
                    <a:lnTo>
                      <a:pt x="1315" y="0"/>
                    </a:lnTo>
                    <a:lnTo>
                      <a:pt x="1319" y="0"/>
                    </a:lnTo>
                    <a:lnTo>
                      <a:pt x="1322" y="0"/>
                    </a:lnTo>
                    <a:lnTo>
                      <a:pt x="1326" y="0"/>
                    </a:lnTo>
                    <a:lnTo>
                      <a:pt x="1329" y="0"/>
                    </a:lnTo>
                    <a:lnTo>
                      <a:pt x="1333" y="0"/>
                    </a:lnTo>
                    <a:lnTo>
                      <a:pt x="1337" y="0"/>
                    </a:lnTo>
                    <a:lnTo>
                      <a:pt x="1340" y="0"/>
                    </a:lnTo>
                    <a:lnTo>
                      <a:pt x="1344" y="0"/>
                    </a:lnTo>
                    <a:lnTo>
                      <a:pt x="1347" y="0"/>
                    </a:lnTo>
                    <a:lnTo>
                      <a:pt x="1351" y="0"/>
                    </a:lnTo>
                    <a:lnTo>
                      <a:pt x="1354" y="0"/>
                    </a:lnTo>
                    <a:lnTo>
                      <a:pt x="1358" y="0"/>
                    </a:lnTo>
                    <a:lnTo>
                      <a:pt x="1361" y="0"/>
                    </a:lnTo>
                    <a:lnTo>
                      <a:pt x="1365" y="0"/>
                    </a:lnTo>
                    <a:lnTo>
                      <a:pt x="1368" y="0"/>
                    </a:lnTo>
                    <a:lnTo>
                      <a:pt x="1372" y="0"/>
                    </a:lnTo>
                    <a:lnTo>
                      <a:pt x="1375" y="0"/>
                    </a:lnTo>
                    <a:lnTo>
                      <a:pt x="1379" y="0"/>
                    </a:lnTo>
                    <a:lnTo>
                      <a:pt x="1382" y="0"/>
                    </a:lnTo>
                    <a:lnTo>
                      <a:pt x="1386" y="0"/>
                    </a:lnTo>
                    <a:lnTo>
                      <a:pt x="1389" y="0"/>
                    </a:lnTo>
                    <a:lnTo>
                      <a:pt x="1393" y="0"/>
                    </a:lnTo>
                    <a:lnTo>
                      <a:pt x="1397" y="0"/>
                    </a:lnTo>
                    <a:lnTo>
                      <a:pt x="1400" y="0"/>
                    </a:lnTo>
                    <a:lnTo>
                      <a:pt x="1404" y="0"/>
                    </a:lnTo>
                    <a:lnTo>
                      <a:pt x="1407" y="0"/>
                    </a:lnTo>
                    <a:lnTo>
                      <a:pt x="1410" y="0"/>
                    </a:lnTo>
                  </a:path>
                </a:pathLst>
              </a:custGeom>
              <a:noFill/>
              <a:ln w="4826">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itchFamily="34" charset="0"/>
                  <a:cs typeface="Arial"/>
                </a:endParaRPr>
              </a:p>
            </p:txBody>
          </p:sp>
          <p:sp>
            <p:nvSpPr>
              <p:cNvPr id="441" name="Freeform 49"/>
              <p:cNvSpPr>
                <a:spLocks/>
              </p:cNvSpPr>
              <p:nvPr/>
            </p:nvSpPr>
            <p:spPr bwMode="auto">
              <a:xfrm>
                <a:off x="2242" y="2475"/>
                <a:ext cx="2494" cy="180"/>
              </a:xfrm>
              <a:custGeom>
                <a:avLst/>
                <a:gdLst>
                  <a:gd name="T0" fmla="*/ 19441 w 1410"/>
                  <a:gd name="T1" fmla="*/ 0 h 413"/>
                  <a:gd name="T2" fmla="*/ 42902 w 1410"/>
                  <a:gd name="T3" fmla="*/ 0 h 413"/>
                  <a:gd name="T4" fmla="*/ 65649 w 1410"/>
                  <a:gd name="T5" fmla="*/ 0 h 413"/>
                  <a:gd name="T6" fmla="*/ 88997 w 1410"/>
                  <a:gd name="T7" fmla="*/ 0 h 413"/>
                  <a:gd name="T8" fmla="*/ 112384 w 1410"/>
                  <a:gd name="T9" fmla="*/ 0 h 413"/>
                  <a:gd name="T10" fmla="*/ 135203 w 1410"/>
                  <a:gd name="T11" fmla="*/ 0 h 413"/>
                  <a:gd name="T12" fmla="*/ 158656 w 1410"/>
                  <a:gd name="T13" fmla="*/ 0 h 413"/>
                  <a:gd name="T14" fmla="*/ 182055 w 1410"/>
                  <a:gd name="T15" fmla="*/ 0 h 413"/>
                  <a:gd name="T16" fmla="*/ 205392 w 1410"/>
                  <a:gd name="T17" fmla="*/ 0 h 413"/>
                  <a:gd name="T18" fmla="*/ 228086 w 1410"/>
                  <a:gd name="T19" fmla="*/ 0 h 413"/>
                  <a:gd name="T20" fmla="*/ 251118 w 1410"/>
                  <a:gd name="T21" fmla="*/ 0 h 413"/>
                  <a:gd name="T22" fmla="*/ 273712 w 1410"/>
                  <a:gd name="T23" fmla="*/ 0 h 413"/>
                  <a:gd name="T24" fmla="*/ 297398 w 1410"/>
                  <a:gd name="T25" fmla="*/ 0 h 413"/>
                  <a:gd name="T26" fmla="*/ 320785 w 1410"/>
                  <a:gd name="T27" fmla="*/ 0 h 413"/>
                  <a:gd name="T28" fmla="*/ 344176 w 1410"/>
                  <a:gd name="T29" fmla="*/ 0 h 413"/>
                  <a:gd name="T30" fmla="*/ 366876 w 1410"/>
                  <a:gd name="T31" fmla="*/ 0 h 413"/>
                  <a:gd name="T32" fmla="*/ 390329 w 1410"/>
                  <a:gd name="T33" fmla="*/ 0 h 413"/>
                  <a:gd name="T34" fmla="*/ 413728 w 1410"/>
                  <a:gd name="T35" fmla="*/ 0 h 413"/>
                  <a:gd name="T36" fmla="*/ 435834 w 1410"/>
                  <a:gd name="T37" fmla="*/ 0 h 413"/>
                  <a:gd name="T38" fmla="*/ 459796 w 1410"/>
                  <a:gd name="T39" fmla="*/ 0 h 413"/>
                  <a:gd name="T40" fmla="*/ 482976 w 1410"/>
                  <a:gd name="T41" fmla="*/ 0 h 413"/>
                  <a:gd name="T42" fmla="*/ 505383 w 1410"/>
                  <a:gd name="T43" fmla="*/ 0 h 413"/>
                  <a:gd name="T44" fmla="*/ 529071 w 1410"/>
                  <a:gd name="T45" fmla="*/ 0 h 413"/>
                  <a:gd name="T46" fmla="*/ 552456 w 1410"/>
                  <a:gd name="T47" fmla="*/ 0 h 413"/>
                  <a:gd name="T48" fmla="*/ 574651 w 1410"/>
                  <a:gd name="T49" fmla="*/ 0 h 413"/>
                  <a:gd name="T50" fmla="*/ 598059 w 1410"/>
                  <a:gd name="T51" fmla="*/ 0 h 413"/>
                  <a:gd name="T52" fmla="*/ 621922 w 1410"/>
                  <a:gd name="T53" fmla="*/ 0 h 413"/>
                  <a:gd name="T54" fmla="*/ 644191 w 1410"/>
                  <a:gd name="T55" fmla="*/ 0 h 413"/>
                  <a:gd name="T56" fmla="*/ 667506 w 1410"/>
                  <a:gd name="T57" fmla="*/ 0 h 413"/>
                  <a:gd name="T58" fmla="*/ 691556 w 1410"/>
                  <a:gd name="T59" fmla="*/ 0 h 413"/>
                  <a:gd name="T60" fmla="*/ 714655 w 1410"/>
                  <a:gd name="T61" fmla="*/ 0 h 413"/>
                  <a:gd name="T62" fmla="*/ 737005 w 1410"/>
                  <a:gd name="T63" fmla="*/ 0 h 413"/>
                  <a:gd name="T64" fmla="*/ 760242 w 1410"/>
                  <a:gd name="T65" fmla="*/ 0 h 413"/>
                  <a:gd name="T66" fmla="*/ 784133 w 1410"/>
                  <a:gd name="T67" fmla="*/ 0 h 413"/>
                  <a:gd name="T68" fmla="*/ 806324 w 1410"/>
                  <a:gd name="T69" fmla="*/ 0 h 413"/>
                  <a:gd name="T70" fmla="*/ 829738 w 1410"/>
                  <a:gd name="T71" fmla="*/ 0 h 413"/>
                  <a:gd name="T72" fmla="*/ 853797 w 1410"/>
                  <a:gd name="T73" fmla="*/ 0 h 413"/>
                  <a:gd name="T74" fmla="*/ 877074 w 1410"/>
                  <a:gd name="T75" fmla="*/ 0 h 413"/>
                  <a:gd name="T76" fmla="*/ 899179 w 1410"/>
                  <a:gd name="T77" fmla="*/ 0 h 413"/>
                  <a:gd name="T78" fmla="*/ 922591 w 1410"/>
                  <a:gd name="T79" fmla="*/ 0 h 413"/>
                  <a:gd name="T80" fmla="*/ 945458 w 1410"/>
                  <a:gd name="T81" fmla="*/ 0 h 413"/>
                  <a:gd name="T82" fmla="*/ 968850 w 1410"/>
                  <a:gd name="T83" fmla="*/ 0 h 413"/>
                  <a:gd name="T84" fmla="*/ 991915 w 1410"/>
                  <a:gd name="T85" fmla="*/ 0 h 413"/>
                  <a:gd name="T86" fmla="*/ 1015805 w 1410"/>
                  <a:gd name="T87" fmla="*/ 0 h 413"/>
                  <a:gd name="T88" fmla="*/ 1038006 w 1410"/>
                  <a:gd name="T89" fmla="*/ 0 h 413"/>
                  <a:gd name="T90" fmla="*/ 1061432 w 1410"/>
                  <a:gd name="T91" fmla="*/ 0 h 413"/>
                  <a:gd name="T92" fmla="*/ 1084763 w 1410"/>
                  <a:gd name="T93" fmla="*/ 0 h 413"/>
                  <a:gd name="T94" fmla="*/ 1107667 w 1410"/>
                  <a:gd name="T95" fmla="*/ 0 h 413"/>
                  <a:gd name="T96" fmla="*/ 1131082 w 1410"/>
                  <a:gd name="T97" fmla="*/ 0 h 413"/>
                  <a:gd name="T98" fmla="*/ 1154441 w 1410"/>
                  <a:gd name="T99" fmla="*/ 0 h 413"/>
                  <a:gd name="T100" fmla="*/ 1177136 w 1410"/>
                  <a:gd name="T101" fmla="*/ 0 h 413"/>
                  <a:gd name="T102" fmla="*/ 1200520 w 1410"/>
                  <a:gd name="T103" fmla="*/ 0 h 413"/>
                  <a:gd name="T104" fmla="*/ 1223581 w 1410"/>
                  <a:gd name="T105" fmla="*/ 0 h 413"/>
                  <a:gd name="T106" fmla="*/ 1246407 w 1410"/>
                  <a:gd name="T107" fmla="*/ 0 h 413"/>
                  <a:gd name="T108" fmla="*/ 1269922 w 1410"/>
                  <a:gd name="T109" fmla="*/ 0 h 413"/>
                  <a:gd name="T110" fmla="*/ 1293258 w 1410"/>
                  <a:gd name="T111" fmla="*/ 0 h 413"/>
                  <a:gd name="T112" fmla="*/ 1316660 w 1410"/>
                  <a:gd name="T113" fmla="*/ 0 h 41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410"/>
                  <a:gd name="T172" fmla="*/ 0 h 413"/>
                  <a:gd name="T173" fmla="*/ 1410 w 1410"/>
                  <a:gd name="T174" fmla="*/ 413 h 41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410" h="413">
                    <a:moveTo>
                      <a:pt x="0" y="234"/>
                    </a:moveTo>
                    <a:lnTo>
                      <a:pt x="3" y="233"/>
                    </a:lnTo>
                    <a:lnTo>
                      <a:pt x="7" y="231"/>
                    </a:lnTo>
                    <a:lnTo>
                      <a:pt x="10" y="229"/>
                    </a:lnTo>
                    <a:lnTo>
                      <a:pt x="14" y="227"/>
                    </a:lnTo>
                    <a:lnTo>
                      <a:pt x="17" y="225"/>
                    </a:lnTo>
                    <a:lnTo>
                      <a:pt x="21" y="223"/>
                    </a:lnTo>
                    <a:lnTo>
                      <a:pt x="24" y="221"/>
                    </a:lnTo>
                    <a:lnTo>
                      <a:pt x="28" y="218"/>
                    </a:lnTo>
                    <a:lnTo>
                      <a:pt x="31" y="216"/>
                    </a:lnTo>
                    <a:lnTo>
                      <a:pt x="35" y="213"/>
                    </a:lnTo>
                    <a:lnTo>
                      <a:pt x="39" y="210"/>
                    </a:lnTo>
                    <a:lnTo>
                      <a:pt x="42" y="207"/>
                    </a:lnTo>
                    <a:lnTo>
                      <a:pt x="46" y="204"/>
                    </a:lnTo>
                    <a:lnTo>
                      <a:pt x="49" y="200"/>
                    </a:lnTo>
                    <a:lnTo>
                      <a:pt x="53" y="196"/>
                    </a:lnTo>
                    <a:lnTo>
                      <a:pt x="56" y="193"/>
                    </a:lnTo>
                    <a:lnTo>
                      <a:pt x="60" y="189"/>
                    </a:lnTo>
                    <a:lnTo>
                      <a:pt x="63" y="185"/>
                    </a:lnTo>
                    <a:lnTo>
                      <a:pt x="67" y="181"/>
                    </a:lnTo>
                    <a:lnTo>
                      <a:pt x="70" y="176"/>
                    </a:lnTo>
                    <a:lnTo>
                      <a:pt x="74" y="172"/>
                    </a:lnTo>
                    <a:lnTo>
                      <a:pt x="77" y="167"/>
                    </a:lnTo>
                    <a:lnTo>
                      <a:pt x="81" y="163"/>
                    </a:lnTo>
                    <a:lnTo>
                      <a:pt x="84" y="158"/>
                    </a:lnTo>
                    <a:lnTo>
                      <a:pt x="88" y="153"/>
                    </a:lnTo>
                    <a:lnTo>
                      <a:pt x="91" y="149"/>
                    </a:lnTo>
                    <a:lnTo>
                      <a:pt x="95" y="144"/>
                    </a:lnTo>
                    <a:lnTo>
                      <a:pt x="99" y="139"/>
                    </a:lnTo>
                    <a:lnTo>
                      <a:pt x="102" y="135"/>
                    </a:lnTo>
                    <a:lnTo>
                      <a:pt x="106" y="130"/>
                    </a:lnTo>
                    <a:lnTo>
                      <a:pt x="109" y="126"/>
                    </a:lnTo>
                    <a:lnTo>
                      <a:pt x="113" y="122"/>
                    </a:lnTo>
                    <a:lnTo>
                      <a:pt x="116" y="118"/>
                    </a:lnTo>
                    <a:lnTo>
                      <a:pt x="120" y="114"/>
                    </a:lnTo>
                    <a:lnTo>
                      <a:pt x="123" y="110"/>
                    </a:lnTo>
                    <a:lnTo>
                      <a:pt x="127" y="107"/>
                    </a:lnTo>
                    <a:lnTo>
                      <a:pt x="130" y="104"/>
                    </a:lnTo>
                    <a:lnTo>
                      <a:pt x="134" y="101"/>
                    </a:lnTo>
                    <a:lnTo>
                      <a:pt x="137" y="98"/>
                    </a:lnTo>
                    <a:lnTo>
                      <a:pt x="141" y="95"/>
                    </a:lnTo>
                    <a:lnTo>
                      <a:pt x="144" y="93"/>
                    </a:lnTo>
                    <a:lnTo>
                      <a:pt x="148" y="91"/>
                    </a:lnTo>
                    <a:lnTo>
                      <a:pt x="151" y="89"/>
                    </a:lnTo>
                    <a:lnTo>
                      <a:pt x="155" y="87"/>
                    </a:lnTo>
                    <a:lnTo>
                      <a:pt x="159" y="86"/>
                    </a:lnTo>
                    <a:lnTo>
                      <a:pt x="162" y="85"/>
                    </a:lnTo>
                    <a:lnTo>
                      <a:pt x="166" y="83"/>
                    </a:lnTo>
                    <a:lnTo>
                      <a:pt x="169" y="82"/>
                    </a:lnTo>
                    <a:lnTo>
                      <a:pt x="172" y="81"/>
                    </a:lnTo>
                    <a:lnTo>
                      <a:pt x="176" y="81"/>
                    </a:lnTo>
                    <a:lnTo>
                      <a:pt x="180" y="80"/>
                    </a:lnTo>
                    <a:lnTo>
                      <a:pt x="183" y="80"/>
                    </a:lnTo>
                    <a:lnTo>
                      <a:pt x="187" y="79"/>
                    </a:lnTo>
                    <a:lnTo>
                      <a:pt x="190" y="79"/>
                    </a:lnTo>
                    <a:lnTo>
                      <a:pt x="194" y="78"/>
                    </a:lnTo>
                    <a:lnTo>
                      <a:pt x="197" y="78"/>
                    </a:lnTo>
                    <a:lnTo>
                      <a:pt x="201" y="78"/>
                    </a:lnTo>
                    <a:lnTo>
                      <a:pt x="204" y="78"/>
                    </a:lnTo>
                    <a:lnTo>
                      <a:pt x="208" y="78"/>
                    </a:lnTo>
                    <a:lnTo>
                      <a:pt x="211" y="78"/>
                    </a:lnTo>
                    <a:lnTo>
                      <a:pt x="215" y="78"/>
                    </a:lnTo>
                    <a:lnTo>
                      <a:pt x="219" y="78"/>
                    </a:lnTo>
                    <a:lnTo>
                      <a:pt x="222" y="78"/>
                    </a:lnTo>
                    <a:lnTo>
                      <a:pt x="225" y="78"/>
                    </a:lnTo>
                    <a:lnTo>
                      <a:pt x="229" y="78"/>
                    </a:lnTo>
                    <a:lnTo>
                      <a:pt x="232" y="78"/>
                    </a:lnTo>
                    <a:lnTo>
                      <a:pt x="236" y="78"/>
                    </a:lnTo>
                    <a:lnTo>
                      <a:pt x="240" y="79"/>
                    </a:lnTo>
                    <a:lnTo>
                      <a:pt x="243" y="79"/>
                    </a:lnTo>
                    <a:lnTo>
                      <a:pt x="247" y="79"/>
                    </a:lnTo>
                    <a:lnTo>
                      <a:pt x="250" y="80"/>
                    </a:lnTo>
                    <a:lnTo>
                      <a:pt x="254" y="80"/>
                    </a:lnTo>
                    <a:lnTo>
                      <a:pt x="257" y="80"/>
                    </a:lnTo>
                    <a:lnTo>
                      <a:pt x="261" y="81"/>
                    </a:lnTo>
                    <a:lnTo>
                      <a:pt x="264" y="82"/>
                    </a:lnTo>
                    <a:lnTo>
                      <a:pt x="268" y="82"/>
                    </a:lnTo>
                    <a:lnTo>
                      <a:pt x="271" y="83"/>
                    </a:lnTo>
                    <a:lnTo>
                      <a:pt x="275" y="84"/>
                    </a:lnTo>
                    <a:lnTo>
                      <a:pt x="278" y="85"/>
                    </a:lnTo>
                    <a:lnTo>
                      <a:pt x="282" y="86"/>
                    </a:lnTo>
                    <a:lnTo>
                      <a:pt x="285" y="87"/>
                    </a:lnTo>
                    <a:lnTo>
                      <a:pt x="289" y="87"/>
                    </a:lnTo>
                    <a:lnTo>
                      <a:pt x="292" y="88"/>
                    </a:lnTo>
                    <a:lnTo>
                      <a:pt x="296" y="88"/>
                    </a:lnTo>
                    <a:lnTo>
                      <a:pt x="300" y="88"/>
                    </a:lnTo>
                    <a:lnTo>
                      <a:pt x="303" y="87"/>
                    </a:lnTo>
                    <a:lnTo>
                      <a:pt x="307" y="85"/>
                    </a:lnTo>
                    <a:lnTo>
                      <a:pt x="310" y="82"/>
                    </a:lnTo>
                    <a:lnTo>
                      <a:pt x="314" y="77"/>
                    </a:lnTo>
                    <a:lnTo>
                      <a:pt x="317" y="70"/>
                    </a:lnTo>
                    <a:lnTo>
                      <a:pt x="321" y="61"/>
                    </a:lnTo>
                    <a:lnTo>
                      <a:pt x="324" y="52"/>
                    </a:lnTo>
                    <a:lnTo>
                      <a:pt x="328" y="42"/>
                    </a:lnTo>
                    <a:lnTo>
                      <a:pt x="331" y="32"/>
                    </a:lnTo>
                    <a:lnTo>
                      <a:pt x="335" y="22"/>
                    </a:lnTo>
                    <a:lnTo>
                      <a:pt x="338" y="15"/>
                    </a:lnTo>
                    <a:lnTo>
                      <a:pt x="342" y="8"/>
                    </a:lnTo>
                    <a:lnTo>
                      <a:pt x="345" y="4"/>
                    </a:lnTo>
                    <a:lnTo>
                      <a:pt x="349" y="1"/>
                    </a:lnTo>
                    <a:lnTo>
                      <a:pt x="352" y="0"/>
                    </a:lnTo>
                    <a:lnTo>
                      <a:pt x="356" y="1"/>
                    </a:lnTo>
                    <a:lnTo>
                      <a:pt x="360" y="4"/>
                    </a:lnTo>
                    <a:lnTo>
                      <a:pt x="363" y="9"/>
                    </a:lnTo>
                    <a:lnTo>
                      <a:pt x="367" y="15"/>
                    </a:lnTo>
                    <a:lnTo>
                      <a:pt x="370" y="23"/>
                    </a:lnTo>
                    <a:lnTo>
                      <a:pt x="374" y="33"/>
                    </a:lnTo>
                    <a:lnTo>
                      <a:pt x="377" y="43"/>
                    </a:lnTo>
                    <a:lnTo>
                      <a:pt x="381" y="54"/>
                    </a:lnTo>
                    <a:lnTo>
                      <a:pt x="384" y="65"/>
                    </a:lnTo>
                    <a:lnTo>
                      <a:pt x="388" y="75"/>
                    </a:lnTo>
                    <a:lnTo>
                      <a:pt x="391" y="83"/>
                    </a:lnTo>
                    <a:lnTo>
                      <a:pt x="395" y="90"/>
                    </a:lnTo>
                    <a:lnTo>
                      <a:pt x="398" y="96"/>
                    </a:lnTo>
                    <a:lnTo>
                      <a:pt x="402" y="101"/>
                    </a:lnTo>
                    <a:lnTo>
                      <a:pt x="405" y="104"/>
                    </a:lnTo>
                    <a:lnTo>
                      <a:pt x="409" y="107"/>
                    </a:lnTo>
                    <a:lnTo>
                      <a:pt x="412" y="110"/>
                    </a:lnTo>
                    <a:lnTo>
                      <a:pt x="416" y="113"/>
                    </a:lnTo>
                    <a:lnTo>
                      <a:pt x="420" y="116"/>
                    </a:lnTo>
                    <a:lnTo>
                      <a:pt x="423" y="119"/>
                    </a:lnTo>
                    <a:lnTo>
                      <a:pt x="426" y="123"/>
                    </a:lnTo>
                    <a:lnTo>
                      <a:pt x="430" y="126"/>
                    </a:lnTo>
                    <a:lnTo>
                      <a:pt x="433" y="130"/>
                    </a:lnTo>
                    <a:lnTo>
                      <a:pt x="437" y="135"/>
                    </a:lnTo>
                    <a:lnTo>
                      <a:pt x="441" y="140"/>
                    </a:lnTo>
                    <a:lnTo>
                      <a:pt x="444" y="145"/>
                    </a:lnTo>
                    <a:lnTo>
                      <a:pt x="448" y="150"/>
                    </a:lnTo>
                    <a:lnTo>
                      <a:pt x="451" y="156"/>
                    </a:lnTo>
                    <a:lnTo>
                      <a:pt x="455" y="162"/>
                    </a:lnTo>
                    <a:lnTo>
                      <a:pt x="458" y="168"/>
                    </a:lnTo>
                    <a:lnTo>
                      <a:pt x="462" y="175"/>
                    </a:lnTo>
                    <a:lnTo>
                      <a:pt x="465" y="181"/>
                    </a:lnTo>
                    <a:lnTo>
                      <a:pt x="469" y="188"/>
                    </a:lnTo>
                    <a:lnTo>
                      <a:pt x="472" y="196"/>
                    </a:lnTo>
                    <a:lnTo>
                      <a:pt x="476" y="203"/>
                    </a:lnTo>
                    <a:lnTo>
                      <a:pt x="479" y="211"/>
                    </a:lnTo>
                    <a:lnTo>
                      <a:pt x="483" y="218"/>
                    </a:lnTo>
                    <a:lnTo>
                      <a:pt x="486" y="226"/>
                    </a:lnTo>
                    <a:lnTo>
                      <a:pt x="490" y="233"/>
                    </a:lnTo>
                    <a:lnTo>
                      <a:pt x="493" y="241"/>
                    </a:lnTo>
                    <a:lnTo>
                      <a:pt x="497" y="248"/>
                    </a:lnTo>
                    <a:lnTo>
                      <a:pt x="501" y="256"/>
                    </a:lnTo>
                    <a:lnTo>
                      <a:pt x="504" y="263"/>
                    </a:lnTo>
                    <a:lnTo>
                      <a:pt x="508" y="270"/>
                    </a:lnTo>
                    <a:lnTo>
                      <a:pt x="511" y="277"/>
                    </a:lnTo>
                    <a:lnTo>
                      <a:pt x="515" y="284"/>
                    </a:lnTo>
                    <a:lnTo>
                      <a:pt x="518" y="291"/>
                    </a:lnTo>
                    <a:lnTo>
                      <a:pt x="522" y="297"/>
                    </a:lnTo>
                    <a:lnTo>
                      <a:pt x="525" y="303"/>
                    </a:lnTo>
                    <a:lnTo>
                      <a:pt x="529" y="309"/>
                    </a:lnTo>
                    <a:lnTo>
                      <a:pt x="532" y="315"/>
                    </a:lnTo>
                    <a:lnTo>
                      <a:pt x="536" y="320"/>
                    </a:lnTo>
                    <a:lnTo>
                      <a:pt x="539" y="326"/>
                    </a:lnTo>
                    <a:lnTo>
                      <a:pt x="543" y="330"/>
                    </a:lnTo>
                    <a:lnTo>
                      <a:pt x="546" y="335"/>
                    </a:lnTo>
                    <a:lnTo>
                      <a:pt x="550" y="340"/>
                    </a:lnTo>
                    <a:lnTo>
                      <a:pt x="553" y="344"/>
                    </a:lnTo>
                    <a:lnTo>
                      <a:pt x="557" y="348"/>
                    </a:lnTo>
                    <a:lnTo>
                      <a:pt x="561" y="352"/>
                    </a:lnTo>
                    <a:lnTo>
                      <a:pt x="564" y="355"/>
                    </a:lnTo>
                    <a:lnTo>
                      <a:pt x="568" y="359"/>
                    </a:lnTo>
                    <a:lnTo>
                      <a:pt x="571" y="362"/>
                    </a:lnTo>
                    <a:lnTo>
                      <a:pt x="575" y="365"/>
                    </a:lnTo>
                    <a:lnTo>
                      <a:pt x="578" y="367"/>
                    </a:lnTo>
                    <a:lnTo>
                      <a:pt x="582" y="370"/>
                    </a:lnTo>
                    <a:lnTo>
                      <a:pt x="585" y="373"/>
                    </a:lnTo>
                    <a:lnTo>
                      <a:pt x="589" y="375"/>
                    </a:lnTo>
                    <a:lnTo>
                      <a:pt x="592" y="377"/>
                    </a:lnTo>
                    <a:lnTo>
                      <a:pt x="596" y="379"/>
                    </a:lnTo>
                    <a:lnTo>
                      <a:pt x="599" y="381"/>
                    </a:lnTo>
                    <a:lnTo>
                      <a:pt x="603" y="383"/>
                    </a:lnTo>
                    <a:lnTo>
                      <a:pt x="606" y="385"/>
                    </a:lnTo>
                    <a:lnTo>
                      <a:pt x="610" y="386"/>
                    </a:lnTo>
                    <a:lnTo>
                      <a:pt x="613" y="388"/>
                    </a:lnTo>
                    <a:lnTo>
                      <a:pt x="617" y="389"/>
                    </a:lnTo>
                    <a:lnTo>
                      <a:pt x="621" y="391"/>
                    </a:lnTo>
                    <a:lnTo>
                      <a:pt x="624" y="392"/>
                    </a:lnTo>
                    <a:lnTo>
                      <a:pt x="628" y="393"/>
                    </a:lnTo>
                    <a:lnTo>
                      <a:pt x="631" y="394"/>
                    </a:lnTo>
                    <a:lnTo>
                      <a:pt x="635" y="395"/>
                    </a:lnTo>
                    <a:lnTo>
                      <a:pt x="638" y="396"/>
                    </a:lnTo>
                    <a:lnTo>
                      <a:pt x="642" y="397"/>
                    </a:lnTo>
                    <a:lnTo>
                      <a:pt x="645" y="398"/>
                    </a:lnTo>
                    <a:lnTo>
                      <a:pt x="649" y="399"/>
                    </a:lnTo>
                    <a:lnTo>
                      <a:pt x="652" y="399"/>
                    </a:lnTo>
                    <a:lnTo>
                      <a:pt x="656" y="400"/>
                    </a:lnTo>
                    <a:lnTo>
                      <a:pt x="659" y="401"/>
                    </a:lnTo>
                    <a:lnTo>
                      <a:pt x="663" y="402"/>
                    </a:lnTo>
                    <a:lnTo>
                      <a:pt x="666" y="402"/>
                    </a:lnTo>
                    <a:lnTo>
                      <a:pt x="670" y="403"/>
                    </a:lnTo>
                    <a:lnTo>
                      <a:pt x="673" y="403"/>
                    </a:lnTo>
                    <a:lnTo>
                      <a:pt x="677" y="404"/>
                    </a:lnTo>
                    <a:lnTo>
                      <a:pt x="681" y="404"/>
                    </a:lnTo>
                    <a:lnTo>
                      <a:pt x="684" y="405"/>
                    </a:lnTo>
                    <a:lnTo>
                      <a:pt x="687" y="405"/>
                    </a:lnTo>
                    <a:lnTo>
                      <a:pt x="691" y="405"/>
                    </a:lnTo>
                    <a:lnTo>
                      <a:pt x="695" y="406"/>
                    </a:lnTo>
                    <a:lnTo>
                      <a:pt x="698" y="406"/>
                    </a:lnTo>
                    <a:lnTo>
                      <a:pt x="702" y="406"/>
                    </a:lnTo>
                    <a:lnTo>
                      <a:pt x="705" y="407"/>
                    </a:lnTo>
                    <a:lnTo>
                      <a:pt x="709" y="407"/>
                    </a:lnTo>
                    <a:lnTo>
                      <a:pt x="712" y="407"/>
                    </a:lnTo>
                    <a:lnTo>
                      <a:pt x="716" y="407"/>
                    </a:lnTo>
                    <a:lnTo>
                      <a:pt x="719" y="408"/>
                    </a:lnTo>
                    <a:lnTo>
                      <a:pt x="723" y="408"/>
                    </a:lnTo>
                    <a:lnTo>
                      <a:pt x="726" y="408"/>
                    </a:lnTo>
                    <a:lnTo>
                      <a:pt x="730" y="408"/>
                    </a:lnTo>
                    <a:lnTo>
                      <a:pt x="733" y="409"/>
                    </a:lnTo>
                    <a:lnTo>
                      <a:pt x="737" y="409"/>
                    </a:lnTo>
                    <a:lnTo>
                      <a:pt x="740" y="409"/>
                    </a:lnTo>
                    <a:lnTo>
                      <a:pt x="744" y="409"/>
                    </a:lnTo>
                    <a:lnTo>
                      <a:pt x="747" y="409"/>
                    </a:lnTo>
                    <a:lnTo>
                      <a:pt x="751" y="410"/>
                    </a:lnTo>
                    <a:lnTo>
                      <a:pt x="755" y="410"/>
                    </a:lnTo>
                    <a:lnTo>
                      <a:pt x="758" y="410"/>
                    </a:lnTo>
                    <a:lnTo>
                      <a:pt x="762" y="410"/>
                    </a:lnTo>
                    <a:lnTo>
                      <a:pt x="765" y="410"/>
                    </a:lnTo>
                    <a:lnTo>
                      <a:pt x="769" y="410"/>
                    </a:lnTo>
                    <a:lnTo>
                      <a:pt x="772" y="410"/>
                    </a:lnTo>
                    <a:lnTo>
                      <a:pt x="776" y="410"/>
                    </a:lnTo>
                    <a:lnTo>
                      <a:pt x="779" y="410"/>
                    </a:lnTo>
                    <a:lnTo>
                      <a:pt x="783" y="410"/>
                    </a:lnTo>
                    <a:lnTo>
                      <a:pt x="786" y="411"/>
                    </a:lnTo>
                    <a:lnTo>
                      <a:pt x="790" y="411"/>
                    </a:lnTo>
                    <a:lnTo>
                      <a:pt x="793" y="411"/>
                    </a:lnTo>
                    <a:lnTo>
                      <a:pt x="797" y="411"/>
                    </a:lnTo>
                    <a:lnTo>
                      <a:pt x="800" y="411"/>
                    </a:lnTo>
                    <a:lnTo>
                      <a:pt x="804" y="411"/>
                    </a:lnTo>
                    <a:lnTo>
                      <a:pt x="807" y="411"/>
                    </a:lnTo>
                    <a:lnTo>
                      <a:pt x="811" y="411"/>
                    </a:lnTo>
                    <a:lnTo>
                      <a:pt x="815" y="411"/>
                    </a:lnTo>
                    <a:lnTo>
                      <a:pt x="818" y="411"/>
                    </a:lnTo>
                    <a:lnTo>
                      <a:pt x="822" y="411"/>
                    </a:lnTo>
                    <a:lnTo>
                      <a:pt x="825" y="411"/>
                    </a:lnTo>
                    <a:lnTo>
                      <a:pt x="829" y="411"/>
                    </a:lnTo>
                    <a:lnTo>
                      <a:pt x="832" y="412"/>
                    </a:lnTo>
                    <a:lnTo>
                      <a:pt x="836" y="412"/>
                    </a:lnTo>
                    <a:lnTo>
                      <a:pt x="839" y="412"/>
                    </a:lnTo>
                    <a:lnTo>
                      <a:pt x="843" y="412"/>
                    </a:lnTo>
                    <a:lnTo>
                      <a:pt x="846" y="412"/>
                    </a:lnTo>
                    <a:lnTo>
                      <a:pt x="850" y="412"/>
                    </a:lnTo>
                    <a:lnTo>
                      <a:pt x="853" y="412"/>
                    </a:lnTo>
                    <a:lnTo>
                      <a:pt x="857" y="412"/>
                    </a:lnTo>
                    <a:lnTo>
                      <a:pt x="860" y="412"/>
                    </a:lnTo>
                    <a:lnTo>
                      <a:pt x="864" y="412"/>
                    </a:lnTo>
                    <a:lnTo>
                      <a:pt x="867" y="412"/>
                    </a:lnTo>
                    <a:lnTo>
                      <a:pt x="871" y="412"/>
                    </a:lnTo>
                    <a:lnTo>
                      <a:pt x="875" y="412"/>
                    </a:lnTo>
                    <a:lnTo>
                      <a:pt x="878" y="412"/>
                    </a:lnTo>
                    <a:lnTo>
                      <a:pt x="882" y="412"/>
                    </a:lnTo>
                    <a:lnTo>
                      <a:pt x="885" y="412"/>
                    </a:lnTo>
                    <a:lnTo>
                      <a:pt x="889" y="412"/>
                    </a:lnTo>
                    <a:lnTo>
                      <a:pt x="892" y="412"/>
                    </a:lnTo>
                    <a:lnTo>
                      <a:pt x="896" y="412"/>
                    </a:lnTo>
                    <a:lnTo>
                      <a:pt x="899" y="412"/>
                    </a:lnTo>
                    <a:lnTo>
                      <a:pt x="903" y="412"/>
                    </a:lnTo>
                    <a:lnTo>
                      <a:pt x="906" y="412"/>
                    </a:lnTo>
                    <a:lnTo>
                      <a:pt x="910" y="412"/>
                    </a:lnTo>
                    <a:lnTo>
                      <a:pt x="913" y="412"/>
                    </a:lnTo>
                    <a:lnTo>
                      <a:pt x="917" y="412"/>
                    </a:lnTo>
                    <a:lnTo>
                      <a:pt x="920" y="412"/>
                    </a:lnTo>
                    <a:lnTo>
                      <a:pt x="924" y="412"/>
                    </a:lnTo>
                    <a:lnTo>
                      <a:pt x="927" y="412"/>
                    </a:lnTo>
                    <a:lnTo>
                      <a:pt x="931" y="412"/>
                    </a:lnTo>
                    <a:lnTo>
                      <a:pt x="935" y="412"/>
                    </a:lnTo>
                    <a:lnTo>
                      <a:pt x="938" y="412"/>
                    </a:lnTo>
                    <a:lnTo>
                      <a:pt x="941" y="412"/>
                    </a:lnTo>
                    <a:lnTo>
                      <a:pt x="945" y="412"/>
                    </a:lnTo>
                    <a:lnTo>
                      <a:pt x="948" y="412"/>
                    </a:lnTo>
                    <a:lnTo>
                      <a:pt x="952" y="412"/>
                    </a:lnTo>
                    <a:lnTo>
                      <a:pt x="956" y="412"/>
                    </a:lnTo>
                    <a:lnTo>
                      <a:pt x="959" y="412"/>
                    </a:lnTo>
                    <a:lnTo>
                      <a:pt x="963" y="413"/>
                    </a:lnTo>
                    <a:lnTo>
                      <a:pt x="966" y="413"/>
                    </a:lnTo>
                    <a:lnTo>
                      <a:pt x="970" y="413"/>
                    </a:lnTo>
                    <a:lnTo>
                      <a:pt x="973" y="413"/>
                    </a:lnTo>
                    <a:lnTo>
                      <a:pt x="977" y="413"/>
                    </a:lnTo>
                    <a:lnTo>
                      <a:pt x="980" y="413"/>
                    </a:lnTo>
                    <a:lnTo>
                      <a:pt x="984" y="413"/>
                    </a:lnTo>
                    <a:lnTo>
                      <a:pt x="987" y="413"/>
                    </a:lnTo>
                    <a:lnTo>
                      <a:pt x="991" y="413"/>
                    </a:lnTo>
                    <a:lnTo>
                      <a:pt x="994" y="413"/>
                    </a:lnTo>
                    <a:lnTo>
                      <a:pt x="998" y="413"/>
                    </a:lnTo>
                    <a:lnTo>
                      <a:pt x="1001" y="413"/>
                    </a:lnTo>
                    <a:lnTo>
                      <a:pt x="1005" y="413"/>
                    </a:lnTo>
                    <a:lnTo>
                      <a:pt x="1008" y="413"/>
                    </a:lnTo>
                    <a:lnTo>
                      <a:pt x="1012" y="413"/>
                    </a:lnTo>
                    <a:lnTo>
                      <a:pt x="1016" y="413"/>
                    </a:lnTo>
                    <a:lnTo>
                      <a:pt x="1019" y="413"/>
                    </a:lnTo>
                    <a:lnTo>
                      <a:pt x="1023" y="413"/>
                    </a:lnTo>
                    <a:lnTo>
                      <a:pt x="1026" y="413"/>
                    </a:lnTo>
                    <a:lnTo>
                      <a:pt x="1030" y="413"/>
                    </a:lnTo>
                    <a:lnTo>
                      <a:pt x="1033" y="413"/>
                    </a:lnTo>
                    <a:lnTo>
                      <a:pt x="1037" y="413"/>
                    </a:lnTo>
                    <a:lnTo>
                      <a:pt x="1040" y="413"/>
                    </a:lnTo>
                    <a:lnTo>
                      <a:pt x="1044" y="413"/>
                    </a:lnTo>
                    <a:lnTo>
                      <a:pt x="1047" y="413"/>
                    </a:lnTo>
                    <a:lnTo>
                      <a:pt x="1051" y="413"/>
                    </a:lnTo>
                    <a:lnTo>
                      <a:pt x="1054" y="413"/>
                    </a:lnTo>
                    <a:lnTo>
                      <a:pt x="1058" y="413"/>
                    </a:lnTo>
                    <a:lnTo>
                      <a:pt x="1061" y="413"/>
                    </a:lnTo>
                    <a:lnTo>
                      <a:pt x="1065" y="413"/>
                    </a:lnTo>
                    <a:lnTo>
                      <a:pt x="1068" y="413"/>
                    </a:lnTo>
                    <a:lnTo>
                      <a:pt x="1072" y="413"/>
                    </a:lnTo>
                    <a:lnTo>
                      <a:pt x="1076" y="413"/>
                    </a:lnTo>
                    <a:lnTo>
                      <a:pt x="1079" y="413"/>
                    </a:lnTo>
                    <a:lnTo>
                      <a:pt x="1083" y="413"/>
                    </a:lnTo>
                    <a:lnTo>
                      <a:pt x="1086" y="413"/>
                    </a:lnTo>
                    <a:lnTo>
                      <a:pt x="1090" y="413"/>
                    </a:lnTo>
                    <a:lnTo>
                      <a:pt x="1093" y="413"/>
                    </a:lnTo>
                    <a:lnTo>
                      <a:pt x="1097" y="413"/>
                    </a:lnTo>
                    <a:lnTo>
                      <a:pt x="1100" y="413"/>
                    </a:lnTo>
                    <a:lnTo>
                      <a:pt x="1104" y="413"/>
                    </a:lnTo>
                    <a:lnTo>
                      <a:pt x="1107" y="413"/>
                    </a:lnTo>
                    <a:lnTo>
                      <a:pt x="1111" y="413"/>
                    </a:lnTo>
                    <a:lnTo>
                      <a:pt x="1114" y="413"/>
                    </a:lnTo>
                    <a:lnTo>
                      <a:pt x="1118" y="413"/>
                    </a:lnTo>
                    <a:lnTo>
                      <a:pt x="1121" y="413"/>
                    </a:lnTo>
                    <a:lnTo>
                      <a:pt x="1125" y="413"/>
                    </a:lnTo>
                    <a:lnTo>
                      <a:pt x="1128" y="413"/>
                    </a:lnTo>
                    <a:lnTo>
                      <a:pt x="1132" y="413"/>
                    </a:lnTo>
                    <a:lnTo>
                      <a:pt x="1136" y="413"/>
                    </a:lnTo>
                    <a:lnTo>
                      <a:pt x="1139" y="413"/>
                    </a:lnTo>
                    <a:lnTo>
                      <a:pt x="1143" y="413"/>
                    </a:lnTo>
                    <a:lnTo>
                      <a:pt x="1146" y="413"/>
                    </a:lnTo>
                    <a:lnTo>
                      <a:pt x="1149" y="413"/>
                    </a:lnTo>
                    <a:lnTo>
                      <a:pt x="1153" y="413"/>
                    </a:lnTo>
                    <a:lnTo>
                      <a:pt x="1157" y="413"/>
                    </a:lnTo>
                    <a:lnTo>
                      <a:pt x="1160" y="413"/>
                    </a:lnTo>
                    <a:lnTo>
                      <a:pt x="1164" y="413"/>
                    </a:lnTo>
                    <a:lnTo>
                      <a:pt x="1167" y="413"/>
                    </a:lnTo>
                    <a:lnTo>
                      <a:pt x="1171" y="413"/>
                    </a:lnTo>
                    <a:lnTo>
                      <a:pt x="1174" y="413"/>
                    </a:lnTo>
                    <a:lnTo>
                      <a:pt x="1178" y="413"/>
                    </a:lnTo>
                    <a:lnTo>
                      <a:pt x="1181" y="413"/>
                    </a:lnTo>
                    <a:lnTo>
                      <a:pt x="1185" y="413"/>
                    </a:lnTo>
                    <a:lnTo>
                      <a:pt x="1188" y="413"/>
                    </a:lnTo>
                    <a:lnTo>
                      <a:pt x="1192" y="413"/>
                    </a:lnTo>
                    <a:lnTo>
                      <a:pt x="1196" y="413"/>
                    </a:lnTo>
                    <a:lnTo>
                      <a:pt x="1199" y="413"/>
                    </a:lnTo>
                    <a:lnTo>
                      <a:pt x="1202" y="413"/>
                    </a:lnTo>
                    <a:lnTo>
                      <a:pt x="1206" y="413"/>
                    </a:lnTo>
                    <a:lnTo>
                      <a:pt x="1209" y="413"/>
                    </a:lnTo>
                    <a:lnTo>
                      <a:pt x="1213" y="413"/>
                    </a:lnTo>
                    <a:lnTo>
                      <a:pt x="1217" y="413"/>
                    </a:lnTo>
                    <a:lnTo>
                      <a:pt x="1220" y="413"/>
                    </a:lnTo>
                    <a:lnTo>
                      <a:pt x="1224" y="412"/>
                    </a:lnTo>
                    <a:lnTo>
                      <a:pt x="1227" y="412"/>
                    </a:lnTo>
                    <a:lnTo>
                      <a:pt x="1231" y="412"/>
                    </a:lnTo>
                    <a:lnTo>
                      <a:pt x="1234" y="412"/>
                    </a:lnTo>
                    <a:lnTo>
                      <a:pt x="1238" y="412"/>
                    </a:lnTo>
                    <a:lnTo>
                      <a:pt x="1241" y="412"/>
                    </a:lnTo>
                    <a:lnTo>
                      <a:pt x="1245" y="412"/>
                    </a:lnTo>
                    <a:lnTo>
                      <a:pt x="1248" y="411"/>
                    </a:lnTo>
                    <a:lnTo>
                      <a:pt x="1252" y="411"/>
                    </a:lnTo>
                    <a:lnTo>
                      <a:pt x="1255" y="411"/>
                    </a:lnTo>
                    <a:lnTo>
                      <a:pt x="1259" y="410"/>
                    </a:lnTo>
                    <a:lnTo>
                      <a:pt x="1262" y="410"/>
                    </a:lnTo>
                    <a:lnTo>
                      <a:pt x="1266" y="409"/>
                    </a:lnTo>
                    <a:lnTo>
                      <a:pt x="1269" y="408"/>
                    </a:lnTo>
                    <a:lnTo>
                      <a:pt x="1273" y="407"/>
                    </a:lnTo>
                    <a:lnTo>
                      <a:pt x="1277" y="406"/>
                    </a:lnTo>
                    <a:lnTo>
                      <a:pt x="1280" y="405"/>
                    </a:lnTo>
                    <a:lnTo>
                      <a:pt x="1284" y="403"/>
                    </a:lnTo>
                    <a:lnTo>
                      <a:pt x="1287" y="401"/>
                    </a:lnTo>
                    <a:lnTo>
                      <a:pt x="1291" y="399"/>
                    </a:lnTo>
                    <a:lnTo>
                      <a:pt x="1294" y="396"/>
                    </a:lnTo>
                    <a:lnTo>
                      <a:pt x="1298" y="393"/>
                    </a:lnTo>
                    <a:lnTo>
                      <a:pt x="1301" y="389"/>
                    </a:lnTo>
                    <a:lnTo>
                      <a:pt x="1305" y="385"/>
                    </a:lnTo>
                    <a:lnTo>
                      <a:pt x="1308" y="380"/>
                    </a:lnTo>
                    <a:lnTo>
                      <a:pt x="1312" y="374"/>
                    </a:lnTo>
                    <a:lnTo>
                      <a:pt x="1315" y="368"/>
                    </a:lnTo>
                    <a:lnTo>
                      <a:pt x="1319" y="362"/>
                    </a:lnTo>
                    <a:lnTo>
                      <a:pt x="1322" y="355"/>
                    </a:lnTo>
                    <a:lnTo>
                      <a:pt x="1326" y="347"/>
                    </a:lnTo>
                    <a:lnTo>
                      <a:pt x="1329" y="339"/>
                    </a:lnTo>
                    <a:lnTo>
                      <a:pt x="1333" y="332"/>
                    </a:lnTo>
                    <a:lnTo>
                      <a:pt x="1337" y="324"/>
                    </a:lnTo>
                    <a:lnTo>
                      <a:pt x="1340" y="317"/>
                    </a:lnTo>
                    <a:lnTo>
                      <a:pt x="1344" y="310"/>
                    </a:lnTo>
                    <a:lnTo>
                      <a:pt x="1347" y="303"/>
                    </a:lnTo>
                    <a:lnTo>
                      <a:pt x="1351" y="297"/>
                    </a:lnTo>
                    <a:lnTo>
                      <a:pt x="1354" y="291"/>
                    </a:lnTo>
                    <a:lnTo>
                      <a:pt x="1358" y="286"/>
                    </a:lnTo>
                    <a:lnTo>
                      <a:pt x="1361" y="282"/>
                    </a:lnTo>
                    <a:lnTo>
                      <a:pt x="1365" y="278"/>
                    </a:lnTo>
                    <a:lnTo>
                      <a:pt x="1368" y="275"/>
                    </a:lnTo>
                    <a:lnTo>
                      <a:pt x="1372" y="272"/>
                    </a:lnTo>
                    <a:lnTo>
                      <a:pt x="1375" y="269"/>
                    </a:lnTo>
                    <a:lnTo>
                      <a:pt x="1379" y="268"/>
                    </a:lnTo>
                    <a:lnTo>
                      <a:pt x="1382" y="266"/>
                    </a:lnTo>
                    <a:lnTo>
                      <a:pt x="1386" y="264"/>
                    </a:lnTo>
                    <a:lnTo>
                      <a:pt x="1389" y="263"/>
                    </a:lnTo>
                    <a:lnTo>
                      <a:pt x="1393" y="262"/>
                    </a:lnTo>
                    <a:lnTo>
                      <a:pt x="1397" y="261"/>
                    </a:lnTo>
                    <a:lnTo>
                      <a:pt x="1400" y="261"/>
                    </a:lnTo>
                    <a:lnTo>
                      <a:pt x="1404" y="260"/>
                    </a:lnTo>
                    <a:lnTo>
                      <a:pt x="1407" y="260"/>
                    </a:lnTo>
                    <a:lnTo>
                      <a:pt x="1410" y="259"/>
                    </a:lnTo>
                  </a:path>
                </a:pathLst>
              </a:custGeom>
              <a:noFill/>
              <a:ln w="4826">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itchFamily="34" charset="0"/>
                  <a:cs typeface="Arial"/>
                </a:endParaRPr>
              </a:p>
            </p:txBody>
          </p:sp>
          <p:sp>
            <p:nvSpPr>
              <p:cNvPr id="442" name="Freeform 50"/>
              <p:cNvSpPr>
                <a:spLocks/>
              </p:cNvSpPr>
              <p:nvPr/>
            </p:nvSpPr>
            <p:spPr bwMode="auto">
              <a:xfrm flipV="1">
                <a:off x="2246" y="2440"/>
                <a:ext cx="2494" cy="90"/>
              </a:xfrm>
              <a:custGeom>
                <a:avLst/>
                <a:gdLst>
                  <a:gd name="T0" fmla="*/ 19441 w 1410"/>
                  <a:gd name="T1" fmla="*/ 0 h 206"/>
                  <a:gd name="T2" fmla="*/ 42902 w 1410"/>
                  <a:gd name="T3" fmla="*/ 0 h 206"/>
                  <a:gd name="T4" fmla="*/ 65649 w 1410"/>
                  <a:gd name="T5" fmla="*/ 0 h 206"/>
                  <a:gd name="T6" fmla="*/ 88997 w 1410"/>
                  <a:gd name="T7" fmla="*/ 0 h 206"/>
                  <a:gd name="T8" fmla="*/ 112384 w 1410"/>
                  <a:gd name="T9" fmla="*/ 0 h 206"/>
                  <a:gd name="T10" fmla="*/ 135203 w 1410"/>
                  <a:gd name="T11" fmla="*/ 0 h 206"/>
                  <a:gd name="T12" fmla="*/ 158656 w 1410"/>
                  <a:gd name="T13" fmla="*/ 0 h 206"/>
                  <a:gd name="T14" fmla="*/ 182055 w 1410"/>
                  <a:gd name="T15" fmla="*/ 0 h 206"/>
                  <a:gd name="T16" fmla="*/ 205392 w 1410"/>
                  <a:gd name="T17" fmla="*/ 0 h 206"/>
                  <a:gd name="T18" fmla="*/ 228086 w 1410"/>
                  <a:gd name="T19" fmla="*/ 0 h 206"/>
                  <a:gd name="T20" fmla="*/ 251118 w 1410"/>
                  <a:gd name="T21" fmla="*/ 0 h 206"/>
                  <a:gd name="T22" fmla="*/ 273712 w 1410"/>
                  <a:gd name="T23" fmla="*/ 0 h 206"/>
                  <a:gd name="T24" fmla="*/ 297398 w 1410"/>
                  <a:gd name="T25" fmla="*/ 0 h 206"/>
                  <a:gd name="T26" fmla="*/ 320785 w 1410"/>
                  <a:gd name="T27" fmla="*/ 0 h 206"/>
                  <a:gd name="T28" fmla="*/ 344176 w 1410"/>
                  <a:gd name="T29" fmla="*/ 0 h 206"/>
                  <a:gd name="T30" fmla="*/ 366876 w 1410"/>
                  <a:gd name="T31" fmla="*/ 0 h 206"/>
                  <a:gd name="T32" fmla="*/ 390329 w 1410"/>
                  <a:gd name="T33" fmla="*/ 0 h 206"/>
                  <a:gd name="T34" fmla="*/ 413728 w 1410"/>
                  <a:gd name="T35" fmla="*/ 0 h 206"/>
                  <a:gd name="T36" fmla="*/ 435834 w 1410"/>
                  <a:gd name="T37" fmla="*/ 0 h 206"/>
                  <a:gd name="T38" fmla="*/ 459796 w 1410"/>
                  <a:gd name="T39" fmla="*/ 0 h 206"/>
                  <a:gd name="T40" fmla="*/ 482976 w 1410"/>
                  <a:gd name="T41" fmla="*/ 0 h 206"/>
                  <a:gd name="T42" fmla="*/ 505383 w 1410"/>
                  <a:gd name="T43" fmla="*/ 0 h 206"/>
                  <a:gd name="T44" fmla="*/ 529071 w 1410"/>
                  <a:gd name="T45" fmla="*/ 0 h 206"/>
                  <a:gd name="T46" fmla="*/ 552456 w 1410"/>
                  <a:gd name="T47" fmla="*/ 0 h 206"/>
                  <a:gd name="T48" fmla="*/ 574651 w 1410"/>
                  <a:gd name="T49" fmla="*/ 0 h 206"/>
                  <a:gd name="T50" fmla="*/ 598059 w 1410"/>
                  <a:gd name="T51" fmla="*/ 0 h 206"/>
                  <a:gd name="T52" fmla="*/ 621922 w 1410"/>
                  <a:gd name="T53" fmla="*/ 0 h 206"/>
                  <a:gd name="T54" fmla="*/ 644191 w 1410"/>
                  <a:gd name="T55" fmla="*/ 0 h 206"/>
                  <a:gd name="T56" fmla="*/ 667506 w 1410"/>
                  <a:gd name="T57" fmla="*/ 0 h 206"/>
                  <a:gd name="T58" fmla="*/ 691556 w 1410"/>
                  <a:gd name="T59" fmla="*/ 0 h 206"/>
                  <a:gd name="T60" fmla="*/ 714655 w 1410"/>
                  <a:gd name="T61" fmla="*/ 0 h 206"/>
                  <a:gd name="T62" fmla="*/ 737005 w 1410"/>
                  <a:gd name="T63" fmla="*/ 0 h 206"/>
                  <a:gd name="T64" fmla="*/ 760242 w 1410"/>
                  <a:gd name="T65" fmla="*/ 0 h 206"/>
                  <a:gd name="T66" fmla="*/ 784133 w 1410"/>
                  <a:gd name="T67" fmla="*/ 0 h 206"/>
                  <a:gd name="T68" fmla="*/ 806324 w 1410"/>
                  <a:gd name="T69" fmla="*/ 0 h 206"/>
                  <a:gd name="T70" fmla="*/ 829738 w 1410"/>
                  <a:gd name="T71" fmla="*/ 0 h 206"/>
                  <a:gd name="T72" fmla="*/ 853797 w 1410"/>
                  <a:gd name="T73" fmla="*/ 0 h 206"/>
                  <a:gd name="T74" fmla="*/ 877074 w 1410"/>
                  <a:gd name="T75" fmla="*/ 0 h 206"/>
                  <a:gd name="T76" fmla="*/ 899179 w 1410"/>
                  <a:gd name="T77" fmla="*/ 0 h 206"/>
                  <a:gd name="T78" fmla="*/ 922591 w 1410"/>
                  <a:gd name="T79" fmla="*/ 0 h 206"/>
                  <a:gd name="T80" fmla="*/ 945458 w 1410"/>
                  <a:gd name="T81" fmla="*/ 0 h 206"/>
                  <a:gd name="T82" fmla="*/ 968850 w 1410"/>
                  <a:gd name="T83" fmla="*/ 0 h 206"/>
                  <a:gd name="T84" fmla="*/ 991915 w 1410"/>
                  <a:gd name="T85" fmla="*/ 0 h 206"/>
                  <a:gd name="T86" fmla="*/ 1015805 w 1410"/>
                  <a:gd name="T87" fmla="*/ 0 h 206"/>
                  <a:gd name="T88" fmla="*/ 1038006 w 1410"/>
                  <a:gd name="T89" fmla="*/ 0 h 206"/>
                  <a:gd name="T90" fmla="*/ 1061432 w 1410"/>
                  <a:gd name="T91" fmla="*/ 0 h 206"/>
                  <a:gd name="T92" fmla="*/ 1084763 w 1410"/>
                  <a:gd name="T93" fmla="*/ 0 h 206"/>
                  <a:gd name="T94" fmla="*/ 1107667 w 1410"/>
                  <a:gd name="T95" fmla="*/ 0 h 206"/>
                  <a:gd name="T96" fmla="*/ 1131082 w 1410"/>
                  <a:gd name="T97" fmla="*/ 0 h 206"/>
                  <a:gd name="T98" fmla="*/ 1154441 w 1410"/>
                  <a:gd name="T99" fmla="*/ 0 h 206"/>
                  <a:gd name="T100" fmla="*/ 1177136 w 1410"/>
                  <a:gd name="T101" fmla="*/ 0 h 206"/>
                  <a:gd name="T102" fmla="*/ 1200520 w 1410"/>
                  <a:gd name="T103" fmla="*/ 0 h 206"/>
                  <a:gd name="T104" fmla="*/ 1223581 w 1410"/>
                  <a:gd name="T105" fmla="*/ 0 h 206"/>
                  <a:gd name="T106" fmla="*/ 1246407 w 1410"/>
                  <a:gd name="T107" fmla="*/ 0 h 206"/>
                  <a:gd name="T108" fmla="*/ 1269922 w 1410"/>
                  <a:gd name="T109" fmla="*/ 0 h 206"/>
                  <a:gd name="T110" fmla="*/ 1293258 w 1410"/>
                  <a:gd name="T111" fmla="*/ 0 h 206"/>
                  <a:gd name="T112" fmla="*/ 1316660 w 1410"/>
                  <a:gd name="T113" fmla="*/ 0 h 2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410"/>
                  <a:gd name="T172" fmla="*/ 0 h 206"/>
                  <a:gd name="T173" fmla="*/ 1410 w 1410"/>
                  <a:gd name="T174" fmla="*/ 206 h 20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410" h="206">
                    <a:moveTo>
                      <a:pt x="0" y="89"/>
                    </a:moveTo>
                    <a:lnTo>
                      <a:pt x="3" y="90"/>
                    </a:lnTo>
                    <a:lnTo>
                      <a:pt x="7" y="91"/>
                    </a:lnTo>
                    <a:lnTo>
                      <a:pt x="10" y="92"/>
                    </a:lnTo>
                    <a:lnTo>
                      <a:pt x="14" y="93"/>
                    </a:lnTo>
                    <a:lnTo>
                      <a:pt x="17" y="94"/>
                    </a:lnTo>
                    <a:lnTo>
                      <a:pt x="21" y="95"/>
                    </a:lnTo>
                    <a:lnTo>
                      <a:pt x="24" y="96"/>
                    </a:lnTo>
                    <a:lnTo>
                      <a:pt x="28" y="97"/>
                    </a:lnTo>
                    <a:lnTo>
                      <a:pt x="31" y="99"/>
                    </a:lnTo>
                    <a:lnTo>
                      <a:pt x="35" y="100"/>
                    </a:lnTo>
                    <a:lnTo>
                      <a:pt x="39" y="101"/>
                    </a:lnTo>
                    <a:lnTo>
                      <a:pt x="42" y="103"/>
                    </a:lnTo>
                    <a:lnTo>
                      <a:pt x="46" y="105"/>
                    </a:lnTo>
                    <a:lnTo>
                      <a:pt x="49" y="106"/>
                    </a:lnTo>
                    <a:lnTo>
                      <a:pt x="53" y="108"/>
                    </a:lnTo>
                    <a:lnTo>
                      <a:pt x="56" y="110"/>
                    </a:lnTo>
                    <a:lnTo>
                      <a:pt x="60" y="112"/>
                    </a:lnTo>
                    <a:lnTo>
                      <a:pt x="63" y="114"/>
                    </a:lnTo>
                    <a:lnTo>
                      <a:pt x="67" y="116"/>
                    </a:lnTo>
                    <a:lnTo>
                      <a:pt x="70" y="118"/>
                    </a:lnTo>
                    <a:lnTo>
                      <a:pt x="74" y="121"/>
                    </a:lnTo>
                    <a:lnTo>
                      <a:pt x="77" y="123"/>
                    </a:lnTo>
                    <a:lnTo>
                      <a:pt x="81" y="125"/>
                    </a:lnTo>
                    <a:lnTo>
                      <a:pt x="84" y="127"/>
                    </a:lnTo>
                    <a:lnTo>
                      <a:pt x="88" y="130"/>
                    </a:lnTo>
                    <a:lnTo>
                      <a:pt x="91" y="132"/>
                    </a:lnTo>
                    <a:lnTo>
                      <a:pt x="95" y="135"/>
                    </a:lnTo>
                    <a:lnTo>
                      <a:pt x="99" y="137"/>
                    </a:lnTo>
                    <a:lnTo>
                      <a:pt x="102" y="139"/>
                    </a:lnTo>
                    <a:lnTo>
                      <a:pt x="106" y="141"/>
                    </a:lnTo>
                    <a:lnTo>
                      <a:pt x="109" y="144"/>
                    </a:lnTo>
                    <a:lnTo>
                      <a:pt x="113" y="146"/>
                    </a:lnTo>
                    <a:lnTo>
                      <a:pt x="116" y="148"/>
                    </a:lnTo>
                    <a:lnTo>
                      <a:pt x="120" y="150"/>
                    </a:lnTo>
                    <a:lnTo>
                      <a:pt x="123" y="151"/>
                    </a:lnTo>
                    <a:lnTo>
                      <a:pt x="127" y="153"/>
                    </a:lnTo>
                    <a:lnTo>
                      <a:pt x="130" y="155"/>
                    </a:lnTo>
                    <a:lnTo>
                      <a:pt x="134" y="156"/>
                    </a:lnTo>
                    <a:lnTo>
                      <a:pt x="137" y="158"/>
                    </a:lnTo>
                    <a:lnTo>
                      <a:pt x="141" y="159"/>
                    </a:lnTo>
                    <a:lnTo>
                      <a:pt x="144" y="160"/>
                    </a:lnTo>
                    <a:lnTo>
                      <a:pt x="148" y="161"/>
                    </a:lnTo>
                    <a:lnTo>
                      <a:pt x="151" y="162"/>
                    </a:lnTo>
                    <a:lnTo>
                      <a:pt x="155" y="163"/>
                    </a:lnTo>
                    <a:lnTo>
                      <a:pt x="159" y="164"/>
                    </a:lnTo>
                    <a:lnTo>
                      <a:pt x="162" y="164"/>
                    </a:lnTo>
                    <a:lnTo>
                      <a:pt x="166" y="165"/>
                    </a:lnTo>
                    <a:lnTo>
                      <a:pt x="169" y="165"/>
                    </a:lnTo>
                    <a:lnTo>
                      <a:pt x="172" y="166"/>
                    </a:lnTo>
                    <a:lnTo>
                      <a:pt x="176" y="166"/>
                    </a:lnTo>
                    <a:lnTo>
                      <a:pt x="180" y="166"/>
                    </a:lnTo>
                    <a:lnTo>
                      <a:pt x="183" y="167"/>
                    </a:lnTo>
                    <a:lnTo>
                      <a:pt x="187" y="167"/>
                    </a:lnTo>
                    <a:lnTo>
                      <a:pt x="190" y="167"/>
                    </a:lnTo>
                    <a:lnTo>
                      <a:pt x="194" y="167"/>
                    </a:lnTo>
                    <a:lnTo>
                      <a:pt x="197" y="167"/>
                    </a:lnTo>
                    <a:lnTo>
                      <a:pt x="201" y="167"/>
                    </a:lnTo>
                    <a:lnTo>
                      <a:pt x="204" y="168"/>
                    </a:lnTo>
                    <a:lnTo>
                      <a:pt x="208" y="168"/>
                    </a:lnTo>
                    <a:lnTo>
                      <a:pt x="211" y="168"/>
                    </a:lnTo>
                    <a:lnTo>
                      <a:pt x="215" y="168"/>
                    </a:lnTo>
                    <a:lnTo>
                      <a:pt x="219" y="168"/>
                    </a:lnTo>
                    <a:lnTo>
                      <a:pt x="222" y="168"/>
                    </a:lnTo>
                    <a:lnTo>
                      <a:pt x="225" y="168"/>
                    </a:lnTo>
                    <a:lnTo>
                      <a:pt x="229" y="168"/>
                    </a:lnTo>
                    <a:lnTo>
                      <a:pt x="232" y="167"/>
                    </a:lnTo>
                    <a:lnTo>
                      <a:pt x="236" y="167"/>
                    </a:lnTo>
                    <a:lnTo>
                      <a:pt x="240" y="167"/>
                    </a:lnTo>
                    <a:lnTo>
                      <a:pt x="243" y="167"/>
                    </a:lnTo>
                    <a:lnTo>
                      <a:pt x="247" y="167"/>
                    </a:lnTo>
                    <a:lnTo>
                      <a:pt x="250" y="167"/>
                    </a:lnTo>
                    <a:lnTo>
                      <a:pt x="254" y="166"/>
                    </a:lnTo>
                    <a:lnTo>
                      <a:pt x="257" y="166"/>
                    </a:lnTo>
                    <a:lnTo>
                      <a:pt x="261" y="166"/>
                    </a:lnTo>
                    <a:lnTo>
                      <a:pt x="264" y="166"/>
                    </a:lnTo>
                    <a:lnTo>
                      <a:pt x="268" y="165"/>
                    </a:lnTo>
                    <a:lnTo>
                      <a:pt x="271" y="165"/>
                    </a:lnTo>
                    <a:lnTo>
                      <a:pt x="275" y="165"/>
                    </a:lnTo>
                    <a:lnTo>
                      <a:pt x="278" y="164"/>
                    </a:lnTo>
                    <a:lnTo>
                      <a:pt x="282" y="164"/>
                    </a:lnTo>
                    <a:lnTo>
                      <a:pt x="285" y="163"/>
                    </a:lnTo>
                    <a:lnTo>
                      <a:pt x="289" y="163"/>
                    </a:lnTo>
                    <a:lnTo>
                      <a:pt x="292" y="162"/>
                    </a:lnTo>
                    <a:lnTo>
                      <a:pt x="296" y="162"/>
                    </a:lnTo>
                    <a:lnTo>
                      <a:pt x="300" y="162"/>
                    </a:lnTo>
                    <a:lnTo>
                      <a:pt x="303" y="163"/>
                    </a:lnTo>
                    <a:lnTo>
                      <a:pt x="307" y="164"/>
                    </a:lnTo>
                    <a:lnTo>
                      <a:pt x="310" y="165"/>
                    </a:lnTo>
                    <a:lnTo>
                      <a:pt x="314" y="168"/>
                    </a:lnTo>
                    <a:lnTo>
                      <a:pt x="317" y="172"/>
                    </a:lnTo>
                    <a:lnTo>
                      <a:pt x="321" y="176"/>
                    </a:lnTo>
                    <a:lnTo>
                      <a:pt x="324" y="181"/>
                    </a:lnTo>
                    <a:lnTo>
                      <a:pt x="328" y="186"/>
                    </a:lnTo>
                    <a:lnTo>
                      <a:pt x="331" y="191"/>
                    </a:lnTo>
                    <a:lnTo>
                      <a:pt x="335" y="195"/>
                    </a:lnTo>
                    <a:lnTo>
                      <a:pt x="338" y="199"/>
                    </a:lnTo>
                    <a:lnTo>
                      <a:pt x="342" y="202"/>
                    </a:lnTo>
                    <a:lnTo>
                      <a:pt x="345" y="205"/>
                    </a:lnTo>
                    <a:lnTo>
                      <a:pt x="349" y="206"/>
                    </a:lnTo>
                    <a:lnTo>
                      <a:pt x="352" y="206"/>
                    </a:lnTo>
                    <a:lnTo>
                      <a:pt x="356" y="206"/>
                    </a:lnTo>
                    <a:lnTo>
                      <a:pt x="360" y="204"/>
                    </a:lnTo>
                    <a:lnTo>
                      <a:pt x="363" y="202"/>
                    </a:lnTo>
                    <a:lnTo>
                      <a:pt x="367" y="199"/>
                    </a:lnTo>
                    <a:lnTo>
                      <a:pt x="370" y="195"/>
                    </a:lnTo>
                    <a:lnTo>
                      <a:pt x="374" y="190"/>
                    </a:lnTo>
                    <a:lnTo>
                      <a:pt x="377" y="185"/>
                    </a:lnTo>
                    <a:lnTo>
                      <a:pt x="381" y="179"/>
                    </a:lnTo>
                    <a:lnTo>
                      <a:pt x="384" y="174"/>
                    </a:lnTo>
                    <a:lnTo>
                      <a:pt x="388" y="169"/>
                    </a:lnTo>
                    <a:lnTo>
                      <a:pt x="391" y="165"/>
                    </a:lnTo>
                    <a:lnTo>
                      <a:pt x="395" y="161"/>
                    </a:lnTo>
                    <a:lnTo>
                      <a:pt x="398" y="158"/>
                    </a:lnTo>
                    <a:lnTo>
                      <a:pt x="402" y="156"/>
                    </a:lnTo>
                    <a:lnTo>
                      <a:pt x="405" y="154"/>
                    </a:lnTo>
                    <a:lnTo>
                      <a:pt x="409" y="153"/>
                    </a:lnTo>
                    <a:lnTo>
                      <a:pt x="412" y="151"/>
                    </a:lnTo>
                    <a:lnTo>
                      <a:pt x="416" y="150"/>
                    </a:lnTo>
                    <a:lnTo>
                      <a:pt x="420" y="148"/>
                    </a:lnTo>
                    <a:lnTo>
                      <a:pt x="423" y="147"/>
                    </a:lnTo>
                    <a:lnTo>
                      <a:pt x="426" y="145"/>
                    </a:lnTo>
                    <a:lnTo>
                      <a:pt x="430" y="143"/>
                    </a:lnTo>
                    <a:lnTo>
                      <a:pt x="433" y="141"/>
                    </a:lnTo>
                    <a:lnTo>
                      <a:pt x="437" y="139"/>
                    </a:lnTo>
                    <a:lnTo>
                      <a:pt x="441" y="137"/>
                    </a:lnTo>
                    <a:lnTo>
                      <a:pt x="444" y="134"/>
                    </a:lnTo>
                    <a:lnTo>
                      <a:pt x="448" y="131"/>
                    </a:lnTo>
                    <a:lnTo>
                      <a:pt x="451" y="129"/>
                    </a:lnTo>
                    <a:lnTo>
                      <a:pt x="455" y="126"/>
                    </a:lnTo>
                    <a:lnTo>
                      <a:pt x="458" y="123"/>
                    </a:lnTo>
                    <a:lnTo>
                      <a:pt x="462" y="119"/>
                    </a:lnTo>
                    <a:lnTo>
                      <a:pt x="465" y="116"/>
                    </a:lnTo>
                    <a:lnTo>
                      <a:pt x="469" y="112"/>
                    </a:lnTo>
                    <a:lnTo>
                      <a:pt x="472" y="109"/>
                    </a:lnTo>
                    <a:lnTo>
                      <a:pt x="476" y="105"/>
                    </a:lnTo>
                    <a:lnTo>
                      <a:pt x="479" y="101"/>
                    </a:lnTo>
                    <a:lnTo>
                      <a:pt x="483" y="97"/>
                    </a:lnTo>
                    <a:lnTo>
                      <a:pt x="486" y="94"/>
                    </a:lnTo>
                    <a:lnTo>
                      <a:pt x="490" y="90"/>
                    </a:lnTo>
                    <a:lnTo>
                      <a:pt x="493" y="86"/>
                    </a:lnTo>
                    <a:lnTo>
                      <a:pt x="497" y="82"/>
                    </a:lnTo>
                    <a:lnTo>
                      <a:pt x="501" y="79"/>
                    </a:lnTo>
                    <a:lnTo>
                      <a:pt x="504" y="75"/>
                    </a:lnTo>
                    <a:lnTo>
                      <a:pt x="508" y="71"/>
                    </a:lnTo>
                    <a:lnTo>
                      <a:pt x="511" y="68"/>
                    </a:lnTo>
                    <a:lnTo>
                      <a:pt x="515" y="64"/>
                    </a:lnTo>
                    <a:lnTo>
                      <a:pt x="518" y="61"/>
                    </a:lnTo>
                    <a:lnTo>
                      <a:pt x="522" y="58"/>
                    </a:lnTo>
                    <a:lnTo>
                      <a:pt x="525" y="55"/>
                    </a:lnTo>
                    <a:lnTo>
                      <a:pt x="529" y="52"/>
                    </a:lnTo>
                    <a:lnTo>
                      <a:pt x="532" y="49"/>
                    </a:lnTo>
                    <a:lnTo>
                      <a:pt x="536" y="46"/>
                    </a:lnTo>
                    <a:lnTo>
                      <a:pt x="539" y="44"/>
                    </a:lnTo>
                    <a:lnTo>
                      <a:pt x="543" y="41"/>
                    </a:lnTo>
                    <a:lnTo>
                      <a:pt x="546" y="39"/>
                    </a:lnTo>
                    <a:lnTo>
                      <a:pt x="550" y="37"/>
                    </a:lnTo>
                    <a:lnTo>
                      <a:pt x="553" y="35"/>
                    </a:lnTo>
                    <a:lnTo>
                      <a:pt x="557" y="33"/>
                    </a:lnTo>
                    <a:lnTo>
                      <a:pt x="561" y="31"/>
                    </a:lnTo>
                    <a:lnTo>
                      <a:pt x="564" y="29"/>
                    </a:lnTo>
                    <a:lnTo>
                      <a:pt x="568" y="27"/>
                    </a:lnTo>
                    <a:lnTo>
                      <a:pt x="571" y="26"/>
                    </a:lnTo>
                    <a:lnTo>
                      <a:pt x="575" y="24"/>
                    </a:lnTo>
                    <a:lnTo>
                      <a:pt x="578" y="23"/>
                    </a:lnTo>
                    <a:lnTo>
                      <a:pt x="582" y="21"/>
                    </a:lnTo>
                    <a:lnTo>
                      <a:pt x="585" y="20"/>
                    </a:lnTo>
                    <a:lnTo>
                      <a:pt x="589" y="19"/>
                    </a:lnTo>
                    <a:lnTo>
                      <a:pt x="592" y="18"/>
                    </a:lnTo>
                    <a:lnTo>
                      <a:pt x="596" y="17"/>
                    </a:lnTo>
                    <a:lnTo>
                      <a:pt x="599" y="16"/>
                    </a:lnTo>
                    <a:lnTo>
                      <a:pt x="603" y="15"/>
                    </a:lnTo>
                    <a:lnTo>
                      <a:pt x="606" y="14"/>
                    </a:lnTo>
                    <a:lnTo>
                      <a:pt x="610" y="13"/>
                    </a:lnTo>
                    <a:lnTo>
                      <a:pt x="613" y="12"/>
                    </a:lnTo>
                    <a:lnTo>
                      <a:pt x="617" y="12"/>
                    </a:lnTo>
                    <a:lnTo>
                      <a:pt x="621" y="11"/>
                    </a:lnTo>
                    <a:lnTo>
                      <a:pt x="624" y="11"/>
                    </a:lnTo>
                    <a:lnTo>
                      <a:pt x="628" y="10"/>
                    </a:lnTo>
                    <a:lnTo>
                      <a:pt x="631" y="9"/>
                    </a:lnTo>
                    <a:lnTo>
                      <a:pt x="635" y="9"/>
                    </a:lnTo>
                    <a:lnTo>
                      <a:pt x="638" y="8"/>
                    </a:lnTo>
                    <a:lnTo>
                      <a:pt x="642" y="8"/>
                    </a:lnTo>
                    <a:lnTo>
                      <a:pt x="645" y="7"/>
                    </a:lnTo>
                    <a:lnTo>
                      <a:pt x="649" y="7"/>
                    </a:lnTo>
                    <a:lnTo>
                      <a:pt x="652" y="7"/>
                    </a:lnTo>
                    <a:lnTo>
                      <a:pt x="656" y="7"/>
                    </a:lnTo>
                    <a:lnTo>
                      <a:pt x="659" y="6"/>
                    </a:lnTo>
                    <a:lnTo>
                      <a:pt x="663" y="6"/>
                    </a:lnTo>
                    <a:lnTo>
                      <a:pt x="666" y="6"/>
                    </a:lnTo>
                    <a:lnTo>
                      <a:pt x="670" y="5"/>
                    </a:lnTo>
                    <a:lnTo>
                      <a:pt x="673" y="5"/>
                    </a:lnTo>
                    <a:lnTo>
                      <a:pt x="677" y="5"/>
                    </a:lnTo>
                    <a:lnTo>
                      <a:pt x="681" y="4"/>
                    </a:lnTo>
                    <a:lnTo>
                      <a:pt x="684" y="4"/>
                    </a:lnTo>
                    <a:lnTo>
                      <a:pt x="687" y="4"/>
                    </a:lnTo>
                    <a:lnTo>
                      <a:pt x="691" y="4"/>
                    </a:lnTo>
                    <a:lnTo>
                      <a:pt x="695" y="4"/>
                    </a:lnTo>
                    <a:lnTo>
                      <a:pt x="698" y="3"/>
                    </a:lnTo>
                    <a:lnTo>
                      <a:pt x="702" y="3"/>
                    </a:lnTo>
                    <a:lnTo>
                      <a:pt x="705" y="3"/>
                    </a:lnTo>
                    <a:lnTo>
                      <a:pt x="709" y="3"/>
                    </a:lnTo>
                    <a:lnTo>
                      <a:pt x="712" y="3"/>
                    </a:lnTo>
                    <a:lnTo>
                      <a:pt x="716" y="3"/>
                    </a:lnTo>
                    <a:lnTo>
                      <a:pt x="719" y="3"/>
                    </a:lnTo>
                    <a:lnTo>
                      <a:pt x="723" y="3"/>
                    </a:lnTo>
                    <a:lnTo>
                      <a:pt x="726" y="2"/>
                    </a:lnTo>
                    <a:lnTo>
                      <a:pt x="730" y="2"/>
                    </a:lnTo>
                    <a:lnTo>
                      <a:pt x="733" y="2"/>
                    </a:lnTo>
                    <a:lnTo>
                      <a:pt x="737" y="2"/>
                    </a:lnTo>
                    <a:lnTo>
                      <a:pt x="740" y="2"/>
                    </a:lnTo>
                    <a:lnTo>
                      <a:pt x="744" y="2"/>
                    </a:lnTo>
                    <a:lnTo>
                      <a:pt x="747" y="2"/>
                    </a:lnTo>
                    <a:lnTo>
                      <a:pt x="751" y="2"/>
                    </a:lnTo>
                    <a:lnTo>
                      <a:pt x="755" y="2"/>
                    </a:lnTo>
                    <a:lnTo>
                      <a:pt x="758" y="2"/>
                    </a:lnTo>
                    <a:lnTo>
                      <a:pt x="762" y="2"/>
                    </a:lnTo>
                    <a:lnTo>
                      <a:pt x="765" y="2"/>
                    </a:lnTo>
                    <a:lnTo>
                      <a:pt x="769" y="1"/>
                    </a:lnTo>
                    <a:lnTo>
                      <a:pt x="772" y="1"/>
                    </a:lnTo>
                    <a:lnTo>
                      <a:pt x="776" y="1"/>
                    </a:lnTo>
                    <a:lnTo>
                      <a:pt x="779" y="1"/>
                    </a:lnTo>
                    <a:lnTo>
                      <a:pt x="783" y="1"/>
                    </a:lnTo>
                    <a:lnTo>
                      <a:pt x="786" y="1"/>
                    </a:lnTo>
                    <a:lnTo>
                      <a:pt x="790" y="1"/>
                    </a:lnTo>
                    <a:lnTo>
                      <a:pt x="793" y="1"/>
                    </a:lnTo>
                    <a:lnTo>
                      <a:pt x="797" y="1"/>
                    </a:lnTo>
                    <a:lnTo>
                      <a:pt x="800" y="1"/>
                    </a:lnTo>
                    <a:lnTo>
                      <a:pt x="804" y="1"/>
                    </a:lnTo>
                    <a:lnTo>
                      <a:pt x="807" y="1"/>
                    </a:lnTo>
                    <a:lnTo>
                      <a:pt x="811" y="1"/>
                    </a:lnTo>
                    <a:lnTo>
                      <a:pt x="815" y="1"/>
                    </a:lnTo>
                    <a:lnTo>
                      <a:pt x="818" y="1"/>
                    </a:lnTo>
                    <a:lnTo>
                      <a:pt x="822" y="1"/>
                    </a:lnTo>
                    <a:lnTo>
                      <a:pt x="825" y="1"/>
                    </a:lnTo>
                    <a:lnTo>
                      <a:pt x="829" y="1"/>
                    </a:lnTo>
                    <a:lnTo>
                      <a:pt x="832" y="1"/>
                    </a:lnTo>
                    <a:lnTo>
                      <a:pt x="836" y="1"/>
                    </a:lnTo>
                    <a:lnTo>
                      <a:pt x="839" y="1"/>
                    </a:lnTo>
                    <a:lnTo>
                      <a:pt x="843" y="1"/>
                    </a:lnTo>
                    <a:lnTo>
                      <a:pt x="846" y="1"/>
                    </a:lnTo>
                    <a:lnTo>
                      <a:pt x="850" y="1"/>
                    </a:lnTo>
                    <a:lnTo>
                      <a:pt x="853" y="1"/>
                    </a:lnTo>
                    <a:lnTo>
                      <a:pt x="857" y="1"/>
                    </a:lnTo>
                    <a:lnTo>
                      <a:pt x="860" y="1"/>
                    </a:lnTo>
                    <a:lnTo>
                      <a:pt x="864" y="1"/>
                    </a:lnTo>
                    <a:lnTo>
                      <a:pt x="867" y="1"/>
                    </a:lnTo>
                    <a:lnTo>
                      <a:pt x="871" y="0"/>
                    </a:lnTo>
                    <a:lnTo>
                      <a:pt x="875" y="0"/>
                    </a:lnTo>
                    <a:lnTo>
                      <a:pt x="878" y="0"/>
                    </a:lnTo>
                    <a:lnTo>
                      <a:pt x="882" y="0"/>
                    </a:lnTo>
                    <a:lnTo>
                      <a:pt x="885" y="0"/>
                    </a:lnTo>
                    <a:lnTo>
                      <a:pt x="889" y="0"/>
                    </a:lnTo>
                    <a:lnTo>
                      <a:pt x="892" y="0"/>
                    </a:lnTo>
                    <a:lnTo>
                      <a:pt x="896" y="0"/>
                    </a:lnTo>
                    <a:lnTo>
                      <a:pt x="899" y="0"/>
                    </a:lnTo>
                    <a:lnTo>
                      <a:pt x="903" y="0"/>
                    </a:lnTo>
                    <a:lnTo>
                      <a:pt x="906" y="0"/>
                    </a:lnTo>
                    <a:lnTo>
                      <a:pt x="910" y="0"/>
                    </a:lnTo>
                    <a:lnTo>
                      <a:pt x="913" y="0"/>
                    </a:lnTo>
                    <a:lnTo>
                      <a:pt x="917" y="0"/>
                    </a:lnTo>
                    <a:lnTo>
                      <a:pt x="920" y="0"/>
                    </a:lnTo>
                    <a:lnTo>
                      <a:pt x="924" y="0"/>
                    </a:lnTo>
                    <a:lnTo>
                      <a:pt x="927" y="0"/>
                    </a:lnTo>
                    <a:lnTo>
                      <a:pt x="931" y="0"/>
                    </a:lnTo>
                    <a:lnTo>
                      <a:pt x="935" y="0"/>
                    </a:lnTo>
                    <a:lnTo>
                      <a:pt x="938" y="0"/>
                    </a:lnTo>
                    <a:lnTo>
                      <a:pt x="941" y="0"/>
                    </a:lnTo>
                    <a:lnTo>
                      <a:pt x="945" y="0"/>
                    </a:lnTo>
                    <a:lnTo>
                      <a:pt x="948" y="0"/>
                    </a:lnTo>
                    <a:lnTo>
                      <a:pt x="952" y="0"/>
                    </a:lnTo>
                    <a:lnTo>
                      <a:pt x="956" y="0"/>
                    </a:lnTo>
                    <a:lnTo>
                      <a:pt x="959" y="0"/>
                    </a:lnTo>
                    <a:lnTo>
                      <a:pt x="963" y="0"/>
                    </a:lnTo>
                    <a:lnTo>
                      <a:pt x="966" y="0"/>
                    </a:lnTo>
                    <a:lnTo>
                      <a:pt x="970" y="0"/>
                    </a:lnTo>
                    <a:lnTo>
                      <a:pt x="973" y="0"/>
                    </a:lnTo>
                    <a:lnTo>
                      <a:pt x="977" y="0"/>
                    </a:lnTo>
                    <a:lnTo>
                      <a:pt x="980" y="0"/>
                    </a:lnTo>
                    <a:lnTo>
                      <a:pt x="984" y="0"/>
                    </a:lnTo>
                    <a:lnTo>
                      <a:pt x="987" y="0"/>
                    </a:lnTo>
                    <a:lnTo>
                      <a:pt x="991" y="0"/>
                    </a:lnTo>
                    <a:lnTo>
                      <a:pt x="994" y="0"/>
                    </a:lnTo>
                    <a:lnTo>
                      <a:pt x="998" y="0"/>
                    </a:lnTo>
                    <a:lnTo>
                      <a:pt x="1001" y="0"/>
                    </a:lnTo>
                    <a:lnTo>
                      <a:pt x="1005" y="0"/>
                    </a:lnTo>
                    <a:lnTo>
                      <a:pt x="1008" y="0"/>
                    </a:lnTo>
                    <a:lnTo>
                      <a:pt x="1012" y="0"/>
                    </a:lnTo>
                    <a:lnTo>
                      <a:pt x="1016" y="0"/>
                    </a:lnTo>
                    <a:lnTo>
                      <a:pt x="1019" y="0"/>
                    </a:lnTo>
                    <a:lnTo>
                      <a:pt x="1023" y="0"/>
                    </a:lnTo>
                    <a:lnTo>
                      <a:pt x="1026" y="0"/>
                    </a:lnTo>
                    <a:lnTo>
                      <a:pt x="1030" y="0"/>
                    </a:lnTo>
                    <a:lnTo>
                      <a:pt x="1033" y="0"/>
                    </a:lnTo>
                    <a:lnTo>
                      <a:pt x="1037" y="0"/>
                    </a:lnTo>
                    <a:lnTo>
                      <a:pt x="1040" y="0"/>
                    </a:lnTo>
                    <a:lnTo>
                      <a:pt x="1044" y="0"/>
                    </a:lnTo>
                    <a:lnTo>
                      <a:pt x="1047" y="0"/>
                    </a:lnTo>
                    <a:lnTo>
                      <a:pt x="1051" y="0"/>
                    </a:lnTo>
                    <a:lnTo>
                      <a:pt x="1054" y="0"/>
                    </a:lnTo>
                    <a:lnTo>
                      <a:pt x="1058" y="0"/>
                    </a:lnTo>
                    <a:lnTo>
                      <a:pt x="1061" y="0"/>
                    </a:lnTo>
                    <a:lnTo>
                      <a:pt x="1065" y="0"/>
                    </a:lnTo>
                    <a:lnTo>
                      <a:pt x="1068" y="0"/>
                    </a:lnTo>
                    <a:lnTo>
                      <a:pt x="1072" y="0"/>
                    </a:lnTo>
                    <a:lnTo>
                      <a:pt x="1076" y="0"/>
                    </a:lnTo>
                    <a:lnTo>
                      <a:pt x="1079" y="0"/>
                    </a:lnTo>
                    <a:lnTo>
                      <a:pt x="1083" y="0"/>
                    </a:lnTo>
                    <a:lnTo>
                      <a:pt x="1086" y="0"/>
                    </a:lnTo>
                    <a:lnTo>
                      <a:pt x="1090" y="0"/>
                    </a:lnTo>
                    <a:lnTo>
                      <a:pt x="1093" y="0"/>
                    </a:lnTo>
                    <a:lnTo>
                      <a:pt x="1097" y="0"/>
                    </a:lnTo>
                    <a:lnTo>
                      <a:pt x="1100" y="0"/>
                    </a:lnTo>
                    <a:lnTo>
                      <a:pt x="1104" y="0"/>
                    </a:lnTo>
                    <a:lnTo>
                      <a:pt x="1107" y="0"/>
                    </a:lnTo>
                    <a:lnTo>
                      <a:pt x="1111" y="0"/>
                    </a:lnTo>
                    <a:lnTo>
                      <a:pt x="1114" y="0"/>
                    </a:lnTo>
                    <a:lnTo>
                      <a:pt x="1118" y="0"/>
                    </a:lnTo>
                    <a:lnTo>
                      <a:pt x="1121" y="0"/>
                    </a:lnTo>
                    <a:lnTo>
                      <a:pt x="1125" y="0"/>
                    </a:lnTo>
                    <a:lnTo>
                      <a:pt x="1128" y="0"/>
                    </a:lnTo>
                    <a:lnTo>
                      <a:pt x="1132" y="0"/>
                    </a:lnTo>
                    <a:lnTo>
                      <a:pt x="1136" y="0"/>
                    </a:lnTo>
                    <a:lnTo>
                      <a:pt x="1139" y="0"/>
                    </a:lnTo>
                    <a:lnTo>
                      <a:pt x="1143" y="0"/>
                    </a:lnTo>
                    <a:lnTo>
                      <a:pt x="1146" y="0"/>
                    </a:lnTo>
                    <a:lnTo>
                      <a:pt x="1149" y="0"/>
                    </a:lnTo>
                    <a:lnTo>
                      <a:pt x="1153" y="0"/>
                    </a:lnTo>
                    <a:lnTo>
                      <a:pt x="1157" y="0"/>
                    </a:lnTo>
                    <a:lnTo>
                      <a:pt x="1160" y="0"/>
                    </a:lnTo>
                    <a:lnTo>
                      <a:pt x="1164" y="0"/>
                    </a:lnTo>
                    <a:lnTo>
                      <a:pt x="1167" y="0"/>
                    </a:lnTo>
                    <a:lnTo>
                      <a:pt x="1171" y="0"/>
                    </a:lnTo>
                    <a:lnTo>
                      <a:pt x="1174" y="0"/>
                    </a:lnTo>
                    <a:lnTo>
                      <a:pt x="1178" y="0"/>
                    </a:lnTo>
                    <a:lnTo>
                      <a:pt x="1181" y="0"/>
                    </a:lnTo>
                    <a:lnTo>
                      <a:pt x="1185" y="0"/>
                    </a:lnTo>
                    <a:lnTo>
                      <a:pt x="1188" y="0"/>
                    </a:lnTo>
                    <a:lnTo>
                      <a:pt x="1192" y="0"/>
                    </a:lnTo>
                    <a:lnTo>
                      <a:pt x="1196" y="0"/>
                    </a:lnTo>
                    <a:lnTo>
                      <a:pt x="1199" y="0"/>
                    </a:lnTo>
                    <a:lnTo>
                      <a:pt x="1202" y="0"/>
                    </a:lnTo>
                    <a:lnTo>
                      <a:pt x="1206" y="0"/>
                    </a:lnTo>
                    <a:lnTo>
                      <a:pt x="1209" y="0"/>
                    </a:lnTo>
                    <a:lnTo>
                      <a:pt x="1213" y="0"/>
                    </a:lnTo>
                    <a:lnTo>
                      <a:pt x="1217" y="0"/>
                    </a:lnTo>
                    <a:lnTo>
                      <a:pt x="1220" y="0"/>
                    </a:lnTo>
                    <a:lnTo>
                      <a:pt x="1224" y="0"/>
                    </a:lnTo>
                    <a:lnTo>
                      <a:pt x="1227" y="0"/>
                    </a:lnTo>
                    <a:lnTo>
                      <a:pt x="1231" y="0"/>
                    </a:lnTo>
                    <a:lnTo>
                      <a:pt x="1234" y="0"/>
                    </a:lnTo>
                    <a:lnTo>
                      <a:pt x="1238" y="0"/>
                    </a:lnTo>
                    <a:lnTo>
                      <a:pt x="1241" y="1"/>
                    </a:lnTo>
                    <a:lnTo>
                      <a:pt x="1245" y="1"/>
                    </a:lnTo>
                    <a:lnTo>
                      <a:pt x="1248" y="1"/>
                    </a:lnTo>
                    <a:lnTo>
                      <a:pt x="1252" y="1"/>
                    </a:lnTo>
                    <a:lnTo>
                      <a:pt x="1255" y="1"/>
                    </a:lnTo>
                    <a:lnTo>
                      <a:pt x="1259" y="1"/>
                    </a:lnTo>
                    <a:lnTo>
                      <a:pt x="1262" y="2"/>
                    </a:lnTo>
                    <a:lnTo>
                      <a:pt x="1266" y="2"/>
                    </a:lnTo>
                    <a:lnTo>
                      <a:pt x="1269" y="2"/>
                    </a:lnTo>
                    <a:lnTo>
                      <a:pt x="1273" y="3"/>
                    </a:lnTo>
                    <a:lnTo>
                      <a:pt x="1277" y="3"/>
                    </a:lnTo>
                    <a:lnTo>
                      <a:pt x="1280" y="4"/>
                    </a:lnTo>
                    <a:lnTo>
                      <a:pt x="1284" y="5"/>
                    </a:lnTo>
                    <a:lnTo>
                      <a:pt x="1287" y="6"/>
                    </a:lnTo>
                    <a:lnTo>
                      <a:pt x="1291" y="7"/>
                    </a:lnTo>
                    <a:lnTo>
                      <a:pt x="1294" y="8"/>
                    </a:lnTo>
                    <a:lnTo>
                      <a:pt x="1298" y="10"/>
                    </a:lnTo>
                    <a:lnTo>
                      <a:pt x="1301" y="12"/>
                    </a:lnTo>
                    <a:lnTo>
                      <a:pt x="1305" y="14"/>
                    </a:lnTo>
                    <a:lnTo>
                      <a:pt x="1308" y="17"/>
                    </a:lnTo>
                    <a:lnTo>
                      <a:pt x="1312" y="19"/>
                    </a:lnTo>
                    <a:lnTo>
                      <a:pt x="1315" y="22"/>
                    </a:lnTo>
                    <a:lnTo>
                      <a:pt x="1319" y="26"/>
                    </a:lnTo>
                    <a:lnTo>
                      <a:pt x="1322" y="29"/>
                    </a:lnTo>
                    <a:lnTo>
                      <a:pt x="1326" y="33"/>
                    </a:lnTo>
                    <a:lnTo>
                      <a:pt x="1329" y="37"/>
                    </a:lnTo>
                    <a:lnTo>
                      <a:pt x="1333" y="41"/>
                    </a:lnTo>
                    <a:lnTo>
                      <a:pt x="1337" y="44"/>
                    </a:lnTo>
                    <a:lnTo>
                      <a:pt x="1340" y="48"/>
                    </a:lnTo>
                    <a:lnTo>
                      <a:pt x="1344" y="52"/>
                    </a:lnTo>
                    <a:lnTo>
                      <a:pt x="1347" y="55"/>
                    </a:lnTo>
                    <a:lnTo>
                      <a:pt x="1351" y="58"/>
                    </a:lnTo>
                    <a:lnTo>
                      <a:pt x="1354" y="61"/>
                    </a:lnTo>
                    <a:lnTo>
                      <a:pt x="1358" y="63"/>
                    </a:lnTo>
                    <a:lnTo>
                      <a:pt x="1361" y="66"/>
                    </a:lnTo>
                    <a:lnTo>
                      <a:pt x="1365" y="67"/>
                    </a:lnTo>
                    <a:lnTo>
                      <a:pt x="1368" y="69"/>
                    </a:lnTo>
                    <a:lnTo>
                      <a:pt x="1372" y="71"/>
                    </a:lnTo>
                    <a:lnTo>
                      <a:pt x="1375" y="72"/>
                    </a:lnTo>
                    <a:lnTo>
                      <a:pt x="1379" y="73"/>
                    </a:lnTo>
                    <a:lnTo>
                      <a:pt x="1382" y="74"/>
                    </a:lnTo>
                    <a:lnTo>
                      <a:pt x="1386" y="74"/>
                    </a:lnTo>
                    <a:lnTo>
                      <a:pt x="1389" y="75"/>
                    </a:lnTo>
                    <a:lnTo>
                      <a:pt x="1393" y="75"/>
                    </a:lnTo>
                    <a:lnTo>
                      <a:pt x="1397" y="76"/>
                    </a:lnTo>
                    <a:lnTo>
                      <a:pt x="1400" y="76"/>
                    </a:lnTo>
                    <a:lnTo>
                      <a:pt x="1404" y="76"/>
                    </a:lnTo>
                    <a:lnTo>
                      <a:pt x="1407" y="77"/>
                    </a:lnTo>
                    <a:lnTo>
                      <a:pt x="1410" y="77"/>
                    </a:lnTo>
                  </a:path>
                </a:pathLst>
              </a:custGeom>
              <a:noFill/>
              <a:ln w="4826">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itchFamily="34" charset="0"/>
                  <a:cs typeface="Arial"/>
                </a:endParaRPr>
              </a:p>
            </p:txBody>
          </p:sp>
        </p:grpSp>
        <p:sp>
          <p:nvSpPr>
            <p:cNvPr id="431" name="Rectangle 38"/>
            <p:cNvSpPr>
              <a:spLocks noChangeAspect="1" noChangeArrowheads="1"/>
            </p:cNvSpPr>
            <p:nvPr/>
          </p:nvSpPr>
          <p:spPr bwMode="auto">
            <a:xfrm rot="16200000">
              <a:off x="1882145" y="1007140"/>
              <a:ext cx="106362" cy="600075"/>
            </a:xfrm>
            <a:prstGeom prst="rect">
              <a:avLst/>
            </a:prstGeom>
            <a:solidFill>
              <a:srgbClr val="FFFF66"/>
            </a:solidFill>
            <a:ln w="3175">
              <a:solidFill>
                <a:srgbClr val="000000"/>
              </a:solidFill>
              <a:miter lim="800000"/>
              <a:headEnd/>
              <a:tailEnd/>
            </a:ln>
          </p:spPr>
          <p:txBody>
            <a:bodyPr vert="eaVert"/>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rgbClr val="000000"/>
                  </a:solidFill>
                </a:ln>
                <a:solidFill>
                  <a:srgbClr val="FFFFFF">
                    <a:lumMod val="65000"/>
                  </a:srgbClr>
                </a:solidFill>
                <a:effectLst/>
                <a:uLnTx/>
                <a:uFillTx/>
                <a:latin typeface="Arial"/>
                <a:cs typeface="Arial"/>
              </a:endParaRPr>
            </a:p>
          </p:txBody>
        </p:sp>
        <p:sp>
          <p:nvSpPr>
            <p:cNvPr id="432" name="Rectangle 40"/>
            <p:cNvSpPr>
              <a:spLocks noChangeAspect="1" noChangeArrowheads="1"/>
            </p:cNvSpPr>
            <p:nvPr/>
          </p:nvSpPr>
          <p:spPr bwMode="auto">
            <a:xfrm rot="16200000">
              <a:off x="1890083" y="4928264"/>
              <a:ext cx="115887" cy="600075"/>
            </a:xfrm>
            <a:prstGeom prst="rect">
              <a:avLst/>
            </a:prstGeom>
            <a:solidFill>
              <a:srgbClr val="FFFF66"/>
            </a:solidFill>
            <a:ln w="3175">
              <a:solidFill>
                <a:srgbClr val="000000"/>
              </a:solidFill>
              <a:miter lim="800000"/>
              <a:headEnd/>
              <a:tailEnd/>
            </a:ln>
          </p:spPr>
          <p:txBody>
            <a:bodyPr vert="eaVert"/>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rgbClr val="000000"/>
                  </a:solidFill>
                </a:ln>
                <a:solidFill>
                  <a:srgbClr val="FFFFFF">
                    <a:lumMod val="65000"/>
                  </a:srgbClr>
                </a:solidFill>
                <a:effectLst/>
                <a:uLnTx/>
                <a:uFillTx/>
                <a:latin typeface="Arial"/>
                <a:cs typeface="Arial"/>
              </a:endParaRPr>
            </a:p>
          </p:txBody>
        </p:sp>
        <p:cxnSp>
          <p:nvCxnSpPr>
            <p:cNvPr id="433" name="Elbow Connector 130"/>
            <p:cNvCxnSpPr/>
            <p:nvPr/>
          </p:nvCxnSpPr>
          <p:spPr bwMode="auto">
            <a:xfrm flipH="1" flipV="1">
              <a:off x="2229808" y="1338928"/>
              <a:ext cx="493713" cy="1587"/>
            </a:xfrm>
            <a:prstGeom prst="bentConnector3">
              <a:avLst>
                <a:gd name="adj1" fmla="val 50000"/>
              </a:avLst>
            </a:prstGeom>
            <a:noFill/>
            <a:ln w="3175" cap="flat" cmpd="sng" algn="ctr">
              <a:solidFill>
                <a:srgbClr val="000000"/>
              </a:solidFill>
              <a:prstDash val="solid"/>
              <a:headEnd type="oval" w="sm" len="sm"/>
              <a:tailEnd type="oval" w="sm" len="sm"/>
            </a:ln>
            <a:effectLst/>
          </p:spPr>
        </p:cxnSp>
        <p:cxnSp>
          <p:nvCxnSpPr>
            <p:cNvPr id="434" name="Elbow Connector 130"/>
            <p:cNvCxnSpPr/>
            <p:nvPr/>
          </p:nvCxnSpPr>
          <p:spPr bwMode="auto">
            <a:xfrm flipH="1" flipV="1">
              <a:off x="2239333" y="5253702"/>
              <a:ext cx="493713" cy="1587"/>
            </a:xfrm>
            <a:prstGeom prst="bentConnector3">
              <a:avLst>
                <a:gd name="adj1" fmla="val 50000"/>
              </a:avLst>
            </a:prstGeom>
            <a:noFill/>
            <a:ln w="3175" cap="flat" cmpd="sng" algn="ctr">
              <a:solidFill>
                <a:srgbClr val="000000"/>
              </a:solidFill>
              <a:prstDash val="solid"/>
              <a:headEnd type="oval" w="sm" len="sm"/>
              <a:tailEnd type="oval" w="sm" len="sm"/>
            </a:ln>
            <a:effectLst/>
          </p:spPr>
        </p:cxnSp>
        <p:cxnSp>
          <p:nvCxnSpPr>
            <p:cNvPr id="435" name="Straight Arrow Connector 434"/>
            <p:cNvCxnSpPr/>
            <p:nvPr/>
          </p:nvCxnSpPr>
          <p:spPr bwMode="auto">
            <a:xfrm flipH="1" flipV="1">
              <a:off x="1931358" y="2359690"/>
              <a:ext cx="1417638" cy="98425"/>
            </a:xfrm>
            <a:prstGeom prst="straightConnector1">
              <a:avLst/>
            </a:prstGeom>
            <a:noFill/>
            <a:ln w="9525" cap="flat" cmpd="sng" algn="ctr">
              <a:solidFill>
                <a:srgbClr val="000000"/>
              </a:solidFill>
              <a:prstDash val="solid"/>
              <a:headEnd w="sm" len="sm"/>
              <a:tailEnd type="triangle" w="sm" len="sm"/>
            </a:ln>
            <a:effectLst/>
          </p:spPr>
        </p:cxnSp>
        <p:sp>
          <p:nvSpPr>
            <p:cNvPr id="436" name="TextBox 435"/>
            <p:cNvSpPr txBox="1"/>
            <p:nvPr/>
          </p:nvSpPr>
          <p:spPr>
            <a:xfrm>
              <a:off x="774001" y="2579837"/>
              <a:ext cx="2346395" cy="307777"/>
            </a:xfrm>
            <a:prstGeom prst="rect">
              <a:avLst/>
            </a:prstGeom>
            <a:solidFill>
              <a:schemeClr val="bg1"/>
            </a:solidFill>
          </p:spPr>
          <p:txBody>
            <a:bodyPr wrap="square" rtlCol="0">
              <a:spAutoFit/>
            </a:bodyPr>
            <a:lstStyle/>
            <a:p>
              <a:r>
                <a:rPr lang="en-US" sz="1400" dirty="0">
                  <a:latin typeface="Times New Roman" pitchFamily="18" charset="0"/>
                  <a:cs typeface="Times New Roman" pitchFamily="18" charset="0"/>
                </a:rPr>
                <a:t>  4 m flight path skipped   </a:t>
              </a:r>
            </a:p>
          </p:txBody>
        </p:sp>
        <p:sp>
          <p:nvSpPr>
            <p:cNvPr id="437" name="TextBox 436"/>
            <p:cNvSpPr txBox="1"/>
            <p:nvPr/>
          </p:nvSpPr>
          <p:spPr>
            <a:xfrm>
              <a:off x="790832" y="4747877"/>
              <a:ext cx="2346395" cy="307777"/>
            </a:xfrm>
            <a:prstGeom prst="rect">
              <a:avLst/>
            </a:prstGeom>
            <a:solidFill>
              <a:schemeClr val="bg1"/>
            </a:solidFill>
          </p:spPr>
          <p:txBody>
            <a:bodyPr wrap="square" rtlCol="0">
              <a:spAutoFit/>
            </a:bodyPr>
            <a:lstStyle/>
            <a:p>
              <a:r>
                <a:rPr lang="en-US" sz="1400" dirty="0">
                  <a:latin typeface="Times New Roman" pitchFamily="18" charset="0"/>
                  <a:cs typeface="Times New Roman" pitchFamily="18" charset="0"/>
                </a:rPr>
                <a:t>  1 m flight path skipped   </a:t>
              </a:r>
            </a:p>
          </p:txBody>
        </p:sp>
        <p:sp>
          <p:nvSpPr>
            <p:cNvPr id="443" name="Text Box 255"/>
            <p:cNvSpPr txBox="1">
              <a:spLocks noChangeAspect="1" noChangeArrowheads="1"/>
            </p:cNvSpPr>
            <p:nvPr/>
          </p:nvSpPr>
          <p:spPr bwMode="auto">
            <a:xfrm>
              <a:off x="3193711" y="1191641"/>
              <a:ext cx="1146175" cy="304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4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0 V</a:t>
              </a:r>
            </a:p>
          </p:txBody>
        </p:sp>
        <p:sp>
          <p:nvSpPr>
            <p:cNvPr id="445" name="Text Box 255"/>
            <p:cNvSpPr txBox="1">
              <a:spLocks noChangeAspect="1" noChangeArrowheads="1"/>
            </p:cNvSpPr>
            <p:nvPr/>
          </p:nvSpPr>
          <p:spPr bwMode="auto">
            <a:xfrm>
              <a:off x="3180164" y="5107603"/>
              <a:ext cx="1146175" cy="304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4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-30 kV</a:t>
              </a:r>
            </a:p>
          </p:txBody>
        </p:sp>
      </p:grpSp>
      <p:sp>
        <p:nvSpPr>
          <p:cNvPr id="6" name="TextBox 6"/>
          <p:cNvSpPr txBox="1">
            <a:spLocks noChangeArrowheads="1"/>
          </p:cNvSpPr>
          <p:nvPr/>
        </p:nvSpPr>
        <p:spPr bwMode="auto">
          <a:xfrm>
            <a:off x="871756" y="3930427"/>
            <a:ext cx="18986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600" dirty="0">
                <a:solidFill>
                  <a:srgbClr val="000000"/>
                </a:solidFill>
                <a:latin typeface="Times New Roman" pitchFamily="18" charset="0"/>
                <a:cs typeface="Times New Roman" pitchFamily="18" charset="0"/>
              </a:rPr>
              <a:t>Electron spectrum:</a:t>
            </a:r>
          </a:p>
        </p:txBody>
      </p:sp>
      <p:grpSp>
        <p:nvGrpSpPr>
          <p:cNvPr id="8" name="Group 5"/>
          <p:cNvGrpSpPr>
            <a:grpSpLocks noChangeAspect="1"/>
          </p:cNvGrpSpPr>
          <p:nvPr/>
        </p:nvGrpSpPr>
        <p:grpSpPr bwMode="auto">
          <a:xfrm>
            <a:off x="312162" y="2501281"/>
            <a:ext cx="3686175" cy="3930650"/>
            <a:chOff x="3314" y="1058"/>
            <a:chExt cx="2322" cy="2476"/>
          </a:xfrm>
        </p:grpSpPr>
        <p:sp>
          <p:nvSpPr>
            <p:cNvPr id="9" name="AutoShape 4"/>
            <p:cNvSpPr>
              <a:spLocks noChangeAspect="1" noChangeArrowheads="1" noTextEdit="1"/>
            </p:cNvSpPr>
            <p:nvPr/>
          </p:nvSpPr>
          <p:spPr bwMode="auto">
            <a:xfrm>
              <a:off x="3340" y="1058"/>
              <a:ext cx="2252" cy="2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 name="Freeform 6"/>
            <p:cNvSpPr>
              <a:spLocks/>
            </p:cNvSpPr>
            <p:nvPr/>
          </p:nvSpPr>
          <p:spPr bwMode="auto">
            <a:xfrm>
              <a:off x="3538" y="3146"/>
              <a:ext cx="2031" cy="1"/>
            </a:xfrm>
            <a:custGeom>
              <a:avLst/>
              <a:gdLst>
                <a:gd name="T0" fmla="*/ 0 w 14220"/>
                <a:gd name="T1" fmla="*/ 0 h 1"/>
                <a:gd name="T2" fmla="*/ 0 w 14220"/>
                <a:gd name="T3" fmla="*/ 0 h 1"/>
                <a:gd name="T4" fmla="*/ 0 w 14220"/>
                <a:gd name="T5" fmla="*/ 0 h 1"/>
                <a:gd name="T6" fmla="*/ 0 60000 65536"/>
                <a:gd name="T7" fmla="*/ 0 60000 65536"/>
                <a:gd name="T8" fmla="*/ 0 60000 65536"/>
                <a:gd name="T9" fmla="*/ 0 w 14220"/>
                <a:gd name="T10" fmla="*/ 0 h 1"/>
                <a:gd name="T11" fmla="*/ 14220 w 14220"/>
                <a:gd name="T12" fmla="*/ 1 h 1"/>
              </a:gdLst>
              <a:ahLst/>
              <a:cxnLst>
                <a:cxn ang="T6">
                  <a:pos x="T0" y="T1"/>
                </a:cxn>
                <a:cxn ang="T7">
                  <a:pos x="T2" y="T3"/>
                </a:cxn>
                <a:cxn ang="T8">
                  <a:pos x="T4" y="T5"/>
                </a:cxn>
              </a:cxnLst>
              <a:rect l="T9" t="T10" r="T11" b="T12"/>
              <a:pathLst>
                <a:path w="14220" h="1">
                  <a:moveTo>
                    <a:pt x="0" y="0"/>
                  </a:moveTo>
                  <a:lnTo>
                    <a:pt x="14220" y="0"/>
                  </a:lnTo>
                  <a:lnTo>
                    <a:pt x="0" y="0"/>
                  </a:lnTo>
                </a:path>
              </a:pathLst>
            </a:custGeom>
            <a:noFill/>
            <a:ln w="2">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 name="Line 7"/>
            <p:cNvSpPr>
              <a:spLocks noChangeShapeType="1"/>
            </p:cNvSpPr>
            <p:nvPr/>
          </p:nvSpPr>
          <p:spPr bwMode="auto">
            <a:xfrm flipV="1">
              <a:off x="3538" y="3086"/>
              <a:ext cx="1" cy="6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 name="Rectangle 8"/>
            <p:cNvSpPr>
              <a:spLocks noChangeArrowheads="1"/>
            </p:cNvSpPr>
            <p:nvPr/>
          </p:nvSpPr>
          <p:spPr bwMode="auto">
            <a:xfrm>
              <a:off x="3512" y="3163"/>
              <a:ext cx="90"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000000"/>
                  </a:solidFill>
                  <a:latin typeface="Times New Roman" pitchFamily="18" charset="0"/>
                  <a:cs typeface="Times New Roman" pitchFamily="18" charset="0"/>
                </a:rPr>
                <a:t>0</a:t>
              </a:r>
              <a:endParaRPr lang="en-US">
                <a:solidFill>
                  <a:srgbClr val="000000"/>
                </a:solidFill>
                <a:latin typeface="Calibri" pitchFamily="34" charset="0"/>
                <a:cs typeface="Times New Roman" pitchFamily="18" charset="0"/>
              </a:endParaRPr>
            </a:p>
          </p:txBody>
        </p:sp>
        <p:sp>
          <p:nvSpPr>
            <p:cNvPr id="13" name="Line 9"/>
            <p:cNvSpPr>
              <a:spLocks noChangeShapeType="1"/>
            </p:cNvSpPr>
            <p:nvPr/>
          </p:nvSpPr>
          <p:spPr bwMode="auto">
            <a:xfrm flipV="1">
              <a:off x="3665" y="3116"/>
              <a:ext cx="1" cy="3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 name="Line 10"/>
            <p:cNvSpPr>
              <a:spLocks noChangeShapeType="1"/>
            </p:cNvSpPr>
            <p:nvPr/>
          </p:nvSpPr>
          <p:spPr bwMode="auto">
            <a:xfrm flipV="1">
              <a:off x="3792" y="3116"/>
              <a:ext cx="1" cy="3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Line 11"/>
            <p:cNvSpPr>
              <a:spLocks noChangeShapeType="1"/>
            </p:cNvSpPr>
            <p:nvPr/>
          </p:nvSpPr>
          <p:spPr bwMode="auto">
            <a:xfrm flipV="1">
              <a:off x="3919" y="3116"/>
              <a:ext cx="1" cy="3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 name="Line 12"/>
            <p:cNvSpPr>
              <a:spLocks noChangeShapeType="1"/>
            </p:cNvSpPr>
            <p:nvPr/>
          </p:nvSpPr>
          <p:spPr bwMode="auto">
            <a:xfrm flipV="1">
              <a:off x="4046" y="3086"/>
              <a:ext cx="1" cy="6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 name="Rectangle 13"/>
            <p:cNvSpPr>
              <a:spLocks noChangeArrowheads="1"/>
            </p:cNvSpPr>
            <p:nvPr/>
          </p:nvSpPr>
          <p:spPr bwMode="auto">
            <a:xfrm>
              <a:off x="3970" y="3163"/>
              <a:ext cx="90"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000000"/>
                  </a:solidFill>
                  <a:latin typeface="Times New Roman" pitchFamily="18" charset="0"/>
                  <a:cs typeface="Times New Roman" pitchFamily="18" charset="0"/>
                </a:rPr>
                <a:t>2</a:t>
              </a:r>
              <a:endParaRPr lang="en-US">
                <a:solidFill>
                  <a:srgbClr val="000000"/>
                </a:solidFill>
                <a:latin typeface="Calibri" pitchFamily="34" charset="0"/>
                <a:cs typeface="Times New Roman" pitchFamily="18" charset="0"/>
              </a:endParaRPr>
            </a:p>
          </p:txBody>
        </p:sp>
        <p:sp>
          <p:nvSpPr>
            <p:cNvPr id="18" name="Rectangle 14"/>
            <p:cNvSpPr>
              <a:spLocks noChangeArrowheads="1"/>
            </p:cNvSpPr>
            <p:nvPr/>
          </p:nvSpPr>
          <p:spPr bwMode="auto">
            <a:xfrm>
              <a:off x="4020" y="3163"/>
              <a:ext cx="90"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000000"/>
                  </a:solidFill>
                  <a:latin typeface="Times New Roman" pitchFamily="18" charset="0"/>
                  <a:cs typeface="Times New Roman" pitchFamily="18" charset="0"/>
                </a:rPr>
                <a:t>0</a:t>
              </a:r>
              <a:endParaRPr lang="en-US">
                <a:solidFill>
                  <a:srgbClr val="000000"/>
                </a:solidFill>
                <a:latin typeface="Calibri" pitchFamily="34" charset="0"/>
                <a:cs typeface="Times New Roman" pitchFamily="18" charset="0"/>
              </a:endParaRPr>
            </a:p>
          </p:txBody>
        </p:sp>
        <p:sp>
          <p:nvSpPr>
            <p:cNvPr id="19" name="Rectangle 15"/>
            <p:cNvSpPr>
              <a:spLocks noChangeArrowheads="1"/>
            </p:cNvSpPr>
            <p:nvPr/>
          </p:nvSpPr>
          <p:spPr bwMode="auto">
            <a:xfrm>
              <a:off x="4071" y="3163"/>
              <a:ext cx="90"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000000"/>
                  </a:solidFill>
                  <a:latin typeface="Times New Roman" pitchFamily="18" charset="0"/>
                  <a:cs typeface="Times New Roman" pitchFamily="18" charset="0"/>
                </a:rPr>
                <a:t>0</a:t>
              </a:r>
              <a:endParaRPr lang="en-US">
                <a:solidFill>
                  <a:srgbClr val="000000"/>
                </a:solidFill>
                <a:latin typeface="Calibri" pitchFamily="34" charset="0"/>
                <a:cs typeface="Times New Roman" pitchFamily="18" charset="0"/>
              </a:endParaRPr>
            </a:p>
          </p:txBody>
        </p:sp>
        <p:sp>
          <p:nvSpPr>
            <p:cNvPr id="20" name="Line 16"/>
            <p:cNvSpPr>
              <a:spLocks noChangeShapeType="1"/>
            </p:cNvSpPr>
            <p:nvPr/>
          </p:nvSpPr>
          <p:spPr bwMode="auto">
            <a:xfrm flipV="1">
              <a:off x="4173" y="3116"/>
              <a:ext cx="1" cy="3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 name="Line 17"/>
            <p:cNvSpPr>
              <a:spLocks noChangeShapeType="1"/>
            </p:cNvSpPr>
            <p:nvPr/>
          </p:nvSpPr>
          <p:spPr bwMode="auto">
            <a:xfrm flipV="1">
              <a:off x="4299" y="3116"/>
              <a:ext cx="1" cy="3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 name="Line 18"/>
            <p:cNvSpPr>
              <a:spLocks noChangeShapeType="1"/>
            </p:cNvSpPr>
            <p:nvPr/>
          </p:nvSpPr>
          <p:spPr bwMode="auto">
            <a:xfrm flipV="1">
              <a:off x="4427" y="3116"/>
              <a:ext cx="1" cy="3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 name="Line 19"/>
            <p:cNvSpPr>
              <a:spLocks noChangeShapeType="1"/>
            </p:cNvSpPr>
            <p:nvPr/>
          </p:nvSpPr>
          <p:spPr bwMode="auto">
            <a:xfrm flipV="1">
              <a:off x="4554" y="3086"/>
              <a:ext cx="1" cy="6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Rectangle 20"/>
            <p:cNvSpPr>
              <a:spLocks noChangeArrowheads="1"/>
            </p:cNvSpPr>
            <p:nvPr/>
          </p:nvSpPr>
          <p:spPr bwMode="auto">
            <a:xfrm>
              <a:off x="4478" y="3163"/>
              <a:ext cx="90"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000000"/>
                  </a:solidFill>
                  <a:latin typeface="Times New Roman" pitchFamily="18" charset="0"/>
                  <a:cs typeface="Times New Roman" pitchFamily="18" charset="0"/>
                </a:rPr>
                <a:t>4</a:t>
              </a:r>
              <a:endParaRPr lang="en-US">
                <a:solidFill>
                  <a:srgbClr val="000000"/>
                </a:solidFill>
                <a:latin typeface="Calibri" pitchFamily="34" charset="0"/>
                <a:cs typeface="Times New Roman" pitchFamily="18" charset="0"/>
              </a:endParaRPr>
            </a:p>
          </p:txBody>
        </p:sp>
        <p:sp>
          <p:nvSpPr>
            <p:cNvPr id="25" name="Rectangle 21"/>
            <p:cNvSpPr>
              <a:spLocks noChangeArrowheads="1"/>
            </p:cNvSpPr>
            <p:nvPr/>
          </p:nvSpPr>
          <p:spPr bwMode="auto">
            <a:xfrm>
              <a:off x="4528" y="3163"/>
              <a:ext cx="90"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000000"/>
                  </a:solidFill>
                  <a:latin typeface="Times New Roman" pitchFamily="18" charset="0"/>
                  <a:cs typeface="Times New Roman" pitchFamily="18" charset="0"/>
                </a:rPr>
                <a:t>0</a:t>
              </a:r>
              <a:endParaRPr lang="en-US">
                <a:solidFill>
                  <a:srgbClr val="000000"/>
                </a:solidFill>
                <a:latin typeface="Calibri" pitchFamily="34" charset="0"/>
                <a:cs typeface="Times New Roman" pitchFamily="18" charset="0"/>
              </a:endParaRPr>
            </a:p>
          </p:txBody>
        </p:sp>
        <p:sp>
          <p:nvSpPr>
            <p:cNvPr id="26" name="Rectangle 22"/>
            <p:cNvSpPr>
              <a:spLocks noChangeArrowheads="1"/>
            </p:cNvSpPr>
            <p:nvPr/>
          </p:nvSpPr>
          <p:spPr bwMode="auto">
            <a:xfrm>
              <a:off x="4579" y="3163"/>
              <a:ext cx="90"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000000"/>
                  </a:solidFill>
                  <a:latin typeface="Times New Roman" pitchFamily="18" charset="0"/>
                  <a:cs typeface="Times New Roman" pitchFamily="18" charset="0"/>
                </a:rPr>
                <a:t>0</a:t>
              </a:r>
              <a:endParaRPr lang="en-US">
                <a:solidFill>
                  <a:srgbClr val="000000"/>
                </a:solidFill>
                <a:latin typeface="Calibri" pitchFamily="34" charset="0"/>
                <a:cs typeface="Times New Roman" pitchFamily="18" charset="0"/>
              </a:endParaRPr>
            </a:p>
          </p:txBody>
        </p:sp>
        <p:sp>
          <p:nvSpPr>
            <p:cNvPr id="27" name="Line 23"/>
            <p:cNvSpPr>
              <a:spLocks noChangeShapeType="1"/>
            </p:cNvSpPr>
            <p:nvPr/>
          </p:nvSpPr>
          <p:spPr bwMode="auto">
            <a:xfrm flipV="1">
              <a:off x="4681" y="3116"/>
              <a:ext cx="1" cy="3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 name="Line 24"/>
            <p:cNvSpPr>
              <a:spLocks noChangeShapeType="1"/>
            </p:cNvSpPr>
            <p:nvPr/>
          </p:nvSpPr>
          <p:spPr bwMode="auto">
            <a:xfrm flipV="1">
              <a:off x="4808" y="3116"/>
              <a:ext cx="1" cy="3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 name="Line 25"/>
            <p:cNvSpPr>
              <a:spLocks noChangeShapeType="1"/>
            </p:cNvSpPr>
            <p:nvPr/>
          </p:nvSpPr>
          <p:spPr bwMode="auto">
            <a:xfrm flipV="1">
              <a:off x="4935" y="3116"/>
              <a:ext cx="1" cy="3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 name="Line 26"/>
            <p:cNvSpPr>
              <a:spLocks noChangeShapeType="1"/>
            </p:cNvSpPr>
            <p:nvPr/>
          </p:nvSpPr>
          <p:spPr bwMode="auto">
            <a:xfrm flipV="1">
              <a:off x="5062" y="3086"/>
              <a:ext cx="1" cy="6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 name="Rectangle 27"/>
            <p:cNvSpPr>
              <a:spLocks noChangeArrowheads="1"/>
            </p:cNvSpPr>
            <p:nvPr/>
          </p:nvSpPr>
          <p:spPr bwMode="auto">
            <a:xfrm>
              <a:off x="4986" y="3163"/>
              <a:ext cx="90"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000000"/>
                  </a:solidFill>
                  <a:latin typeface="Times New Roman" pitchFamily="18" charset="0"/>
                  <a:cs typeface="Times New Roman" pitchFamily="18" charset="0"/>
                </a:rPr>
                <a:t>6</a:t>
              </a:r>
              <a:endParaRPr lang="en-US">
                <a:solidFill>
                  <a:srgbClr val="000000"/>
                </a:solidFill>
                <a:latin typeface="Calibri" pitchFamily="34" charset="0"/>
                <a:cs typeface="Times New Roman" pitchFamily="18" charset="0"/>
              </a:endParaRPr>
            </a:p>
          </p:txBody>
        </p:sp>
        <p:sp>
          <p:nvSpPr>
            <p:cNvPr id="32" name="Rectangle 28"/>
            <p:cNvSpPr>
              <a:spLocks noChangeArrowheads="1"/>
            </p:cNvSpPr>
            <p:nvPr/>
          </p:nvSpPr>
          <p:spPr bwMode="auto">
            <a:xfrm>
              <a:off x="5037" y="3163"/>
              <a:ext cx="90"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000000"/>
                  </a:solidFill>
                  <a:latin typeface="Times New Roman" pitchFamily="18" charset="0"/>
                  <a:cs typeface="Times New Roman" pitchFamily="18" charset="0"/>
                </a:rPr>
                <a:t>0</a:t>
              </a:r>
              <a:endParaRPr lang="en-US">
                <a:solidFill>
                  <a:srgbClr val="000000"/>
                </a:solidFill>
                <a:latin typeface="Calibri" pitchFamily="34" charset="0"/>
                <a:cs typeface="Times New Roman" pitchFamily="18" charset="0"/>
              </a:endParaRPr>
            </a:p>
          </p:txBody>
        </p:sp>
        <p:sp>
          <p:nvSpPr>
            <p:cNvPr id="33" name="Rectangle 29"/>
            <p:cNvSpPr>
              <a:spLocks noChangeArrowheads="1"/>
            </p:cNvSpPr>
            <p:nvPr/>
          </p:nvSpPr>
          <p:spPr bwMode="auto">
            <a:xfrm>
              <a:off x="5087" y="3163"/>
              <a:ext cx="90"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000000"/>
                  </a:solidFill>
                  <a:latin typeface="Times New Roman" pitchFamily="18" charset="0"/>
                  <a:cs typeface="Times New Roman" pitchFamily="18" charset="0"/>
                </a:rPr>
                <a:t>0</a:t>
              </a:r>
              <a:endParaRPr lang="en-US">
                <a:solidFill>
                  <a:srgbClr val="000000"/>
                </a:solidFill>
                <a:latin typeface="Calibri" pitchFamily="34" charset="0"/>
                <a:cs typeface="Times New Roman" pitchFamily="18" charset="0"/>
              </a:endParaRPr>
            </a:p>
          </p:txBody>
        </p:sp>
        <p:sp>
          <p:nvSpPr>
            <p:cNvPr id="34" name="Line 30"/>
            <p:cNvSpPr>
              <a:spLocks noChangeShapeType="1"/>
            </p:cNvSpPr>
            <p:nvPr/>
          </p:nvSpPr>
          <p:spPr bwMode="auto">
            <a:xfrm flipV="1">
              <a:off x="5189" y="3116"/>
              <a:ext cx="1" cy="3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 name="Line 31"/>
            <p:cNvSpPr>
              <a:spLocks noChangeShapeType="1"/>
            </p:cNvSpPr>
            <p:nvPr/>
          </p:nvSpPr>
          <p:spPr bwMode="auto">
            <a:xfrm flipV="1">
              <a:off x="5316" y="3116"/>
              <a:ext cx="1" cy="3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 name="Line 32"/>
            <p:cNvSpPr>
              <a:spLocks noChangeShapeType="1"/>
            </p:cNvSpPr>
            <p:nvPr/>
          </p:nvSpPr>
          <p:spPr bwMode="auto">
            <a:xfrm flipV="1">
              <a:off x="5443" y="3116"/>
              <a:ext cx="1" cy="3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 name="Line 33"/>
            <p:cNvSpPr>
              <a:spLocks noChangeShapeType="1"/>
            </p:cNvSpPr>
            <p:nvPr/>
          </p:nvSpPr>
          <p:spPr bwMode="auto">
            <a:xfrm flipV="1">
              <a:off x="5569" y="3086"/>
              <a:ext cx="1" cy="6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 name="Rectangle 34"/>
            <p:cNvSpPr>
              <a:spLocks noChangeArrowheads="1"/>
            </p:cNvSpPr>
            <p:nvPr/>
          </p:nvSpPr>
          <p:spPr bwMode="auto">
            <a:xfrm>
              <a:off x="5445" y="3163"/>
              <a:ext cx="90"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000000"/>
                  </a:solidFill>
                  <a:latin typeface="Times New Roman" pitchFamily="18" charset="0"/>
                  <a:cs typeface="Times New Roman" pitchFamily="18" charset="0"/>
                </a:rPr>
                <a:t>8</a:t>
              </a:r>
              <a:endParaRPr lang="en-US">
                <a:solidFill>
                  <a:srgbClr val="000000"/>
                </a:solidFill>
                <a:latin typeface="Calibri" pitchFamily="34" charset="0"/>
                <a:cs typeface="Times New Roman" pitchFamily="18" charset="0"/>
              </a:endParaRPr>
            </a:p>
          </p:txBody>
        </p:sp>
        <p:sp>
          <p:nvSpPr>
            <p:cNvPr id="39" name="Rectangle 35"/>
            <p:cNvSpPr>
              <a:spLocks noChangeArrowheads="1"/>
            </p:cNvSpPr>
            <p:nvPr/>
          </p:nvSpPr>
          <p:spPr bwMode="auto">
            <a:xfrm>
              <a:off x="5495" y="3163"/>
              <a:ext cx="90"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000000"/>
                  </a:solidFill>
                  <a:latin typeface="Times New Roman" pitchFamily="18" charset="0"/>
                  <a:cs typeface="Times New Roman" pitchFamily="18" charset="0"/>
                </a:rPr>
                <a:t>0</a:t>
              </a:r>
              <a:endParaRPr lang="en-US">
                <a:solidFill>
                  <a:srgbClr val="000000"/>
                </a:solidFill>
                <a:latin typeface="Calibri" pitchFamily="34" charset="0"/>
                <a:cs typeface="Times New Roman" pitchFamily="18" charset="0"/>
              </a:endParaRPr>
            </a:p>
          </p:txBody>
        </p:sp>
        <p:sp>
          <p:nvSpPr>
            <p:cNvPr id="40" name="Rectangle 36"/>
            <p:cNvSpPr>
              <a:spLocks noChangeArrowheads="1"/>
            </p:cNvSpPr>
            <p:nvPr/>
          </p:nvSpPr>
          <p:spPr bwMode="auto">
            <a:xfrm>
              <a:off x="5546" y="3163"/>
              <a:ext cx="90"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000000"/>
                  </a:solidFill>
                  <a:latin typeface="Times New Roman" pitchFamily="18" charset="0"/>
                  <a:cs typeface="Times New Roman" pitchFamily="18" charset="0"/>
                </a:rPr>
                <a:t>0</a:t>
              </a:r>
              <a:endParaRPr lang="en-US">
                <a:solidFill>
                  <a:srgbClr val="000000"/>
                </a:solidFill>
                <a:latin typeface="Calibri" pitchFamily="34" charset="0"/>
                <a:cs typeface="Times New Roman" pitchFamily="18" charset="0"/>
              </a:endParaRPr>
            </a:p>
          </p:txBody>
        </p:sp>
        <mc:AlternateContent xmlns:mc="http://schemas.openxmlformats.org/markup-compatibility/2006" xmlns:a14="http://schemas.microsoft.com/office/drawing/2010/main">
          <mc:Choice Requires="a14">
            <p:sp>
              <p:nvSpPr>
                <p:cNvPr id="41" name="Rectangle 37"/>
                <p:cNvSpPr>
                  <a:spLocks noChangeArrowheads="1"/>
                </p:cNvSpPr>
                <p:nvPr/>
              </p:nvSpPr>
              <p:spPr bwMode="auto">
                <a:xfrm>
                  <a:off x="4277" y="3291"/>
                  <a:ext cx="638" cy="15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b>
                          <m:sSubPr>
                            <m:ctrlPr>
                              <a:rPr lang="en-US" sz="1500" b="0" i="1" dirty="0" smtClean="0">
                                <a:solidFill>
                                  <a:srgbClr val="000000"/>
                                </a:solidFill>
                                <a:latin typeface="Cambria Math" panose="02040503050406030204" pitchFamily="18" charset="0"/>
                                <a:cs typeface="Times New Roman" pitchFamily="18" charset="0"/>
                              </a:rPr>
                            </m:ctrlPr>
                          </m:sSubPr>
                          <m:e>
                            <m:r>
                              <a:rPr lang="en-US" sz="1500" i="1" dirty="0" smtClean="0">
                                <a:solidFill>
                                  <a:srgbClr val="000000"/>
                                </a:solidFill>
                                <a:latin typeface="Cambria Math"/>
                                <a:cs typeface="Times New Roman" pitchFamily="18" charset="0"/>
                              </a:rPr>
                              <m:t>𝐸</m:t>
                            </m:r>
                          </m:e>
                          <m:sub>
                            <m:r>
                              <a:rPr lang="en-US" sz="1500" b="0" i="1" dirty="0" smtClean="0">
                                <a:solidFill>
                                  <a:srgbClr val="000000"/>
                                </a:solidFill>
                                <a:latin typeface="Cambria Math"/>
                                <a:cs typeface="Times New Roman" pitchFamily="18" charset="0"/>
                              </a:rPr>
                              <m:t>𝑒</m:t>
                            </m:r>
                            <m:r>
                              <a:rPr lang="en-US" sz="1500" b="0" i="1" dirty="0" smtClean="0">
                                <a:solidFill>
                                  <a:srgbClr val="000000"/>
                                </a:solidFill>
                                <a:latin typeface="Cambria Math"/>
                                <a:cs typeface="Times New Roman" pitchFamily="18" charset="0"/>
                              </a:rPr>
                              <m:t>,</m:t>
                            </m:r>
                            <m:r>
                              <a:rPr lang="en-US" sz="1500" b="0" i="1" dirty="0" smtClean="0">
                                <a:solidFill>
                                  <a:srgbClr val="000000"/>
                                </a:solidFill>
                                <a:latin typeface="Cambria Math"/>
                                <a:cs typeface="Times New Roman" pitchFamily="18" charset="0"/>
                              </a:rPr>
                              <m:t>𝑘𝑖𝑛</m:t>
                            </m:r>
                          </m:sub>
                        </m:sSub>
                        <m:r>
                          <a:rPr lang="en-US" sz="1500" b="0" i="1" dirty="0" smtClean="0">
                            <a:solidFill>
                              <a:srgbClr val="000000"/>
                            </a:solidFill>
                            <a:latin typeface="Cambria Math"/>
                            <a:cs typeface="Times New Roman" pitchFamily="18" charset="0"/>
                          </a:rPr>
                          <m:t> </m:t>
                        </m:r>
                        <m:r>
                          <m:rPr>
                            <m:nor/>
                          </m:rPr>
                          <a:rPr lang="en-US" sz="1500" b="0" i="0" dirty="0" smtClean="0">
                            <a:solidFill>
                              <a:srgbClr val="000000"/>
                            </a:solidFill>
                            <a:latin typeface="Cambria Math"/>
                            <a:cs typeface="Times New Roman" pitchFamily="18" charset="0"/>
                          </a:rPr>
                          <m:t>(</m:t>
                        </m:r>
                        <m:r>
                          <m:rPr>
                            <m:nor/>
                          </m:rPr>
                          <a:rPr lang="en-US" sz="1500" b="0" i="0" dirty="0" smtClean="0">
                            <a:solidFill>
                              <a:srgbClr val="000000"/>
                            </a:solidFill>
                            <a:latin typeface="Cambria Math"/>
                            <a:cs typeface="Times New Roman" pitchFamily="18" charset="0"/>
                          </a:rPr>
                          <m:t>keV</m:t>
                        </m:r>
                        <m:r>
                          <m:rPr>
                            <m:nor/>
                          </m:rPr>
                          <a:rPr lang="en-US" sz="1500" b="0" i="0" dirty="0" smtClean="0">
                            <a:solidFill>
                              <a:srgbClr val="000000"/>
                            </a:solidFill>
                            <a:latin typeface="Cambria Math"/>
                            <a:cs typeface="Times New Roman" pitchFamily="18" charset="0"/>
                          </a:rPr>
                          <m:t>)</m:t>
                        </m:r>
                      </m:oMath>
                    </m:oMathPara>
                  </a14:m>
                  <a:endParaRPr lang="en-US" dirty="0">
                    <a:solidFill>
                      <a:srgbClr val="000000"/>
                    </a:solidFill>
                    <a:latin typeface="Calibri" pitchFamily="34" charset="0"/>
                    <a:cs typeface="Times New Roman" pitchFamily="18" charset="0"/>
                  </a:endParaRPr>
                </a:p>
              </p:txBody>
            </p:sp>
          </mc:Choice>
          <mc:Fallback xmlns="">
            <p:sp>
              <p:nvSpPr>
                <p:cNvPr id="41" name="Rectangle 37"/>
                <p:cNvSpPr>
                  <a:spLocks noRot="1" noChangeAspect="1" noMove="1" noResize="1" noEditPoints="1" noAdjustHandles="1" noChangeArrowheads="1" noChangeShapeType="1" noTextEdit="1"/>
                </p:cNvSpPr>
                <p:nvPr/>
              </p:nvSpPr>
              <p:spPr bwMode="auto">
                <a:xfrm>
                  <a:off x="4277" y="3291"/>
                  <a:ext cx="638" cy="152"/>
                </a:xfrm>
                <a:prstGeom prst="rect">
                  <a:avLst/>
                </a:prstGeom>
                <a:blipFill rotWithShape="1">
                  <a:blip r:embed="rId6"/>
                  <a:stretch>
                    <a:fillRect l="-4217" r="-6024" b="-3076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42" name="Rectangle 38"/>
            <p:cNvSpPr>
              <a:spLocks noChangeArrowheads="1"/>
            </p:cNvSpPr>
            <p:nvPr/>
          </p:nvSpPr>
          <p:spPr bwMode="auto">
            <a:xfrm>
              <a:off x="4352" y="3360"/>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solidFill>
                  <a:srgbClr val="000000"/>
                </a:solidFill>
                <a:latin typeface="Calibri" pitchFamily="34" charset="0"/>
                <a:cs typeface="Times New Roman" pitchFamily="18" charset="0"/>
              </a:endParaRPr>
            </a:p>
          </p:txBody>
        </p:sp>
        <p:sp>
          <p:nvSpPr>
            <p:cNvPr id="44" name="Rectangle 40"/>
            <p:cNvSpPr>
              <a:spLocks noChangeArrowheads="1"/>
            </p:cNvSpPr>
            <p:nvPr/>
          </p:nvSpPr>
          <p:spPr bwMode="auto">
            <a:xfrm>
              <a:off x="4408" y="3360"/>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solidFill>
                  <a:srgbClr val="000000"/>
                </a:solidFill>
                <a:latin typeface="Calibri" pitchFamily="34" charset="0"/>
                <a:cs typeface="Times New Roman" pitchFamily="18" charset="0"/>
              </a:endParaRPr>
            </a:p>
          </p:txBody>
        </p:sp>
        <p:sp>
          <p:nvSpPr>
            <p:cNvPr id="45" name="Rectangle 41"/>
            <p:cNvSpPr>
              <a:spLocks noChangeArrowheads="1"/>
            </p:cNvSpPr>
            <p:nvPr/>
          </p:nvSpPr>
          <p:spPr bwMode="auto">
            <a:xfrm>
              <a:off x="4447" y="3360"/>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solidFill>
                  <a:srgbClr val="000000"/>
                </a:solidFill>
                <a:latin typeface="Calibri" pitchFamily="34" charset="0"/>
                <a:cs typeface="Times New Roman" pitchFamily="18" charset="0"/>
              </a:endParaRPr>
            </a:p>
          </p:txBody>
        </p:sp>
        <p:sp>
          <p:nvSpPr>
            <p:cNvPr id="46" name="Rectangle 42"/>
            <p:cNvSpPr>
              <a:spLocks noChangeArrowheads="1"/>
            </p:cNvSpPr>
            <p:nvPr/>
          </p:nvSpPr>
          <p:spPr bwMode="auto">
            <a:xfrm>
              <a:off x="4470" y="3360"/>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solidFill>
                  <a:srgbClr val="000000"/>
                </a:solidFill>
                <a:latin typeface="Calibri" pitchFamily="34" charset="0"/>
                <a:cs typeface="Times New Roman" pitchFamily="18" charset="0"/>
              </a:endParaRPr>
            </a:p>
          </p:txBody>
        </p:sp>
        <p:sp>
          <p:nvSpPr>
            <p:cNvPr id="47" name="Rectangle 43"/>
            <p:cNvSpPr>
              <a:spLocks noChangeArrowheads="1"/>
            </p:cNvSpPr>
            <p:nvPr/>
          </p:nvSpPr>
          <p:spPr bwMode="auto">
            <a:xfrm>
              <a:off x="4545" y="3291"/>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solidFill>
                  <a:srgbClr val="000000"/>
                </a:solidFill>
                <a:latin typeface="Calibri" pitchFamily="34" charset="0"/>
                <a:cs typeface="Times New Roman" pitchFamily="18" charset="0"/>
              </a:endParaRPr>
            </a:p>
          </p:txBody>
        </p:sp>
        <p:sp>
          <p:nvSpPr>
            <p:cNvPr id="48" name="Rectangle 44"/>
            <p:cNvSpPr>
              <a:spLocks noChangeArrowheads="1"/>
            </p:cNvSpPr>
            <p:nvPr/>
          </p:nvSpPr>
          <p:spPr bwMode="auto">
            <a:xfrm>
              <a:off x="4585" y="3291"/>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solidFill>
                  <a:srgbClr val="000000"/>
                </a:solidFill>
                <a:latin typeface="Calibri" pitchFamily="34" charset="0"/>
                <a:cs typeface="Times New Roman" pitchFamily="18" charset="0"/>
              </a:endParaRPr>
            </a:p>
          </p:txBody>
        </p:sp>
        <p:sp>
          <p:nvSpPr>
            <p:cNvPr id="49" name="Rectangle 45"/>
            <p:cNvSpPr>
              <a:spLocks noChangeArrowheads="1"/>
            </p:cNvSpPr>
            <p:nvPr/>
          </p:nvSpPr>
          <p:spPr bwMode="auto">
            <a:xfrm>
              <a:off x="4647" y="3291"/>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solidFill>
                  <a:srgbClr val="000000"/>
                </a:solidFill>
                <a:latin typeface="Calibri" pitchFamily="34" charset="0"/>
                <a:cs typeface="Times New Roman" pitchFamily="18" charset="0"/>
              </a:endParaRPr>
            </a:p>
          </p:txBody>
        </p:sp>
        <p:sp>
          <p:nvSpPr>
            <p:cNvPr id="50" name="Rectangle 46"/>
            <p:cNvSpPr>
              <a:spLocks noChangeArrowheads="1"/>
            </p:cNvSpPr>
            <p:nvPr/>
          </p:nvSpPr>
          <p:spPr bwMode="auto">
            <a:xfrm>
              <a:off x="4701" y="3291"/>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solidFill>
                  <a:srgbClr val="000000"/>
                </a:solidFill>
                <a:latin typeface="Calibri" pitchFamily="34" charset="0"/>
                <a:cs typeface="Times New Roman" pitchFamily="18" charset="0"/>
              </a:endParaRPr>
            </a:p>
          </p:txBody>
        </p:sp>
        <p:sp>
          <p:nvSpPr>
            <p:cNvPr id="51" name="Rectangle 47"/>
            <p:cNvSpPr>
              <a:spLocks noChangeArrowheads="1"/>
            </p:cNvSpPr>
            <p:nvPr/>
          </p:nvSpPr>
          <p:spPr bwMode="auto">
            <a:xfrm>
              <a:off x="4789" y="3291"/>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solidFill>
                  <a:srgbClr val="000000"/>
                </a:solidFill>
                <a:latin typeface="Calibri" pitchFamily="34" charset="0"/>
                <a:cs typeface="Times New Roman" pitchFamily="18" charset="0"/>
              </a:endParaRPr>
            </a:p>
          </p:txBody>
        </p:sp>
        <p:sp>
          <p:nvSpPr>
            <p:cNvPr id="52" name="Freeform 48"/>
            <p:cNvSpPr>
              <a:spLocks/>
            </p:cNvSpPr>
            <p:nvPr/>
          </p:nvSpPr>
          <p:spPr bwMode="auto">
            <a:xfrm>
              <a:off x="3538" y="1059"/>
              <a:ext cx="1" cy="2087"/>
            </a:xfrm>
            <a:custGeom>
              <a:avLst/>
              <a:gdLst>
                <a:gd name="T0" fmla="*/ 0 w 1"/>
                <a:gd name="T1" fmla="*/ 0 h 14605"/>
                <a:gd name="T2" fmla="*/ 0 w 1"/>
                <a:gd name="T3" fmla="*/ 0 h 14605"/>
                <a:gd name="T4" fmla="*/ 0 w 1"/>
                <a:gd name="T5" fmla="*/ 0 h 14605"/>
                <a:gd name="T6" fmla="*/ 0 60000 65536"/>
                <a:gd name="T7" fmla="*/ 0 60000 65536"/>
                <a:gd name="T8" fmla="*/ 0 60000 65536"/>
                <a:gd name="T9" fmla="*/ 0 w 1"/>
                <a:gd name="T10" fmla="*/ 0 h 14605"/>
                <a:gd name="T11" fmla="*/ 1 w 1"/>
                <a:gd name="T12" fmla="*/ 14605 h 14605"/>
              </a:gdLst>
              <a:ahLst/>
              <a:cxnLst>
                <a:cxn ang="T6">
                  <a:pos x="T0" y="T1"/>
                </a:cxn>
                <a:cxn ang="T7">
                  <a:pos x="T2" y="T3"/>
                </a:cxn>
                <a:cxn ang="T8">
                  <a:pos x="T4" y="T5"/>
                </a:cxn>
              </a:cxnLst>
              <a:rect l="T9" t="T10" r="T11" b="T12"/>
              <a:pathLst>
                <a:path w="1" h="14605">
                  <a:moveTo>
                    <a:pt x="0" y="14605"/>
                  </a:moveTo>
                  <a:lnTo>
                    <a:pt x="0" y="0"/>
                  </a:lnTo>
                  <a:lnTo>
                    <a:pt x="0" y="14605"/>
                  </a:lnTo>
                </a:path>
              </a:pathLst>
            </a:custGeom>
            <a:noFill/>
            <a:ln w="2">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3" name="Line 49"/>
            <p:cNvSpPr>
              <a:spLocks noChangeShapeType="1"/>
            </p:cNvSpPr>
            <p:nvPr/>
          </p:nvSpPr>
          <p:spPr bwMode="auto">
            <a:xfrm>
              <a:off x="3538" y="3146"/>
              <a:ext cx="59" cy="1"/>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 name="Line 50"/>
            <p:cNvSpPr>
              <a:spLocks noChangeShapeType="1"/>
            </p:cNvSpPr>
            <p:nvPr/>
          </p:nvSpPr>
          <p:spPr bwMode="auto">
            <a:xfrm>
              <a:off x="3538" y="3071"/>
              <a:ext cx="30" cy="1"/>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 name="Line 51"/>
            <p:cNvSpPr>
              <a:spLocks noChangeShapeType="1"/>
            </p:cNvSpPr>
            <p:nvPr/>
          </p:nvSpPr>
          <p:spPr bwMode="auto">
            <a:xfrm>
              <a:off x="3538" y="2996"/>
              <a:ext cx="30" cy="1"/>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 name="Line 52"/>
            <p:cNvSpPr>
              <a:spLocks noChangeShapeType="1"/>
            </p:cNvSpPr>
            <p:nvPr/>
          </p:nvSpPr>
          <p:spPr bwMode="auto">
            <a:xfrm>
              <a:off x="3538" y="2922"/>
              <a:ext cx="30" cy="1"/>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 name="Line 53"/>
            <p:cNvSpPr>
              <a:spLocks noChangeShapeType="1"/>
            </p:cNvSpPr>
            <p:nvPr/>
          </p:nvSpPr>
          <p:spPr bwMode="auto">
            <a:xfrm>
              <a:off x="3538" y="2847"/>
              <a:ext cx="59" cy="1"/>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 name="Line 54"/>
            <p:cNvSpPr>
              <a:spLocks noChangeShapeType="1"/>
            </p:cNvSpPr>
            <p:nvPr/>
          </p:nvSpPr>
          <p:spPr bwMode="auto">
            <a:xfrm>
              <a:off x="3538" y="2773"/>
              <a:ext cx="30" cy="1"/>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 name="Line 55"/>
            <p:cNvSpPr>
              <a:spLocks noChangeShapeType="1"/>
            </p:cNvSpPr>
            <p:nvPr/>
          </p:nvSpPr>
          <p:spPr bwMode="auto">
            <a:xfrm>
              <a:off x="3538" y="2698"/>
              <a:ext cx="30" cy="1"/>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 name="Line 56"/>
            <p:cNvSpPr>
              <a:spLocks noChangeShapeType="1"/>
            </p:cNvSpPr>
            <p:nvPr/>
          </p:nvSpPr>
          <p:spPr bwMode="auto">
            <a:xfrm>
              <a:off x="3538" y="2624"/>
              <a:ext cx="30" cy="1"/>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 name="Line 57"/>
            <p:cNvSpPr>
              <a:spLocks noChangeShapeType="1"/>
            </p:cNvSpPr>
            <p:nvPr/>
          </p:nvSpPr>
          <p:spPr bwMode="auto">
            <a:xfrm>
              <a:off x="3538" y="2550"/>
              <a:ext cx="59" cy="1"/>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 name="Line 58"/>
            <p:cNvSpPr>
              <a:spLocks noChangeShapeType="1"/>
            </p:cNvSpPr>
            <p:nvPr/>
          </p:nvSpPr>
          <p:spPr bwMode="auto">
            <a:xfrm>
              <a:off x="3538" y="2475"/>
              <a:ext cx="30" cy="1"/>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 name="Line 59"/>
            <p:cNvSpPr>
              <a:spLocks noChangeShapeType="1"/>
            </p:cNvSpPr>
            <p:nvPr/>
          </p:nvSpPr>
          <p:spPr bwMode="auto">
            <a:xfrm>
              <a:off x="3538" y="2401"/>
              <a:ext cx="30" cy="1"/>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 name="Line 60"/>
            <p:cNvSpPr>
              <a:spLocks noChangeShapeType="1"/>
            </p:cNvSpPr>
            <p:nvPr/>
          </p:nvSpPr>
          <p:spPr bwMode="auto">
            <a:xfrm>
              <a:off x="3538" y="2326"/>
              <a:ext cx="30" cy="1"/>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 name="Line 61"/>
            <p:cNvSpPr>
              <a:spLocks noChangeShapeType="1"/>
            </p:cNvSpPr>
            <p:nvPr/>
          </p:nvSpPr>
          <p:spPr bwMode="auto">
            <a:xfrm>
              <a:off x="3538" y="2251"/>
              <a:ext cx="59" cy="1"/>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 name="Line 62"/>
            <p:cNvSpPr>
              <a:spLocks noChangeShapeType="1"/>
            </p:cNvSpPr>
            <p:nvPr/>
          </p:nvSpPr>
          <p:spPr bwMode="auto">
            <a:xfrm>
              <a:off x="3538" y="2177"/>
              <a:ext cx="30" cy="1"/>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 name="Line 63"/>
            <p:cNvSpPr>
              <a:spLocks noChangeShapeType="1"/>
            </p:cNvSpPr>
            <p:nvPr/>
          </p:nvSpPr>
          <p:spPr bwMode="auto">
            <a:xfrm>
              <a:off x="3538" y="2102"/>
              <a:ext cx="30" cy="1"/>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 name="Line 64"/>
            <p:cNvSpPr>
              <a:spLocks noChangeShapeType="1"/>
            </p:cNvSpPr>
            <p:nvPr/>
          </p:nvSpPr>
          <p:spPr bwMode="auto">
            <a:xfrm>
              <a:off x="3538" y="2028"/>
              <a:ext cx="30" cy="1"/>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 name="Line 65"/>
            <p:cNvSpPr>
              <a:spLocks noChangeShapeType="1"/>
            </p:cNvSpPr>
            <p:nvPr/>
          </p:nvSpPr>
          <p:spPr bwMode="auto">
            <a:xfrm>
              <a:off x="3538" y="1953"/>
              <a:ext cx="59" cy="1"/>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 name="Line 66"/>
            <p:cNvSpPr>
              <a:spLocks noChangeShapeType="1"/>
            </p:cNvSpPr>
            <p:nvPr/>
          </p:nvSpPr>
          <p:spPr bwMode="auto">
            <a:xfrm>
              <a:off x="3538" y="1879"/>
              <a:ext cx="30" cy="1"/>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 name="Line 67"/>
            <p:cNvSpPr>
              <a:spLocks noChangeShapeType="1"/>
            </p:cNvSpPr>
            <p:nvPr/>
          </p:nvSpPr>
          <p:spPr bwMode="auto">
            <a:xfrm>
              <a:off x="3538" y="1804"/>
              <a:ext cx="30" cy="1"/>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 name="Line 68"/>
            <p:cNvSpPr>
              <a:spLocks noChangeShapeType="1"/>
            </p:cNvSpPr>
            <p:nvPr/>
          </p:nvSpPr>
          <p:spPr bwMode="auto">
            <a:xfrm>
              <a:off x="3538" y="1730"/>
              <a:ext cx="30" cy="1"/>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 name="Line 69"/>
            <p:cNvSpPr>
              <a:spLocks noChangeShapeType="1"/>
            </p:cNvSpPr>
            <p:nvPr/>
          </p:nvSpPr>
          <p:spPr bwMode="auto">
            <a:xfrm>
              <a:off x="3538" y="1655"/>
              <a:ext cx="59" cy="1"/>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 name="Line 70"/>
            <p:cNvSpPr>
              <a:spLocks noChangeShapeType="1"/>
            </p:cNvSpPr>
            <p:nvPr/>
          </p:nvSpPr>
          <p:spPr bwMode="auto">
            <a:xfrm>
              <a:off x="3538" y="1580"/>
              <a:ext cx="30" cy="1"/>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 name="Line 71"/>
            <p:cNvSpPr>
              <a:spLocks noChangeShapeType="1"/>
            </p:cNvSpPr>
            <p:nvPr/>
          </p:nvSpPr>
          <p:spPr bwMode="auto">
            <a:xfrm>
              <a:off x="3538" y="1506"/>
              <a:ext cx="30" cy="1"/>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 name="Line 72"/>
            <p:cNvSpPr>
              <a:spLocks noChangeShapeType="1"/>
            </p:cNvSpPr>
            <p:nvPr/>
          </p:nvSpPr>
          <p:spPr bwMode="auto">
            <a:xfrm>
              <a:off x="3538" y="1432"/>
              <a:ext cx="30" cy="1"/>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 name="Line 73"/>
            <p:cNvSpPr>
              <a:spLocks noChangeShapeType="1"/>
            </p:cNvSpPr>
            <p:nvPr/>
          </p:nvSpPr>
          <p:spPr bwMode="auto">
            <a:xfrm>
              <a:off x="3538" y="1357"/>
              <a:ext cx="59" cy="1"/>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 name="Line 74"/>
            <p:cNvSpPr>
              <a:spLocks noChangeShapeType="1"/>
            </p:cNvSpPr>
            <p:nvPr/>
          </p:nvSpPr>
          <p:spPr bwMode="auto">
            <a:xfrm>
              <a:off x="3538" y="1283"/>
              <a:ext cx="30" cy="1"/>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 name="Line 75"/>
            <p:cNvSpPr>
              <a:spLocks noChangeShapeType="1"/>
            </p:cNvSpPr>
            <p:nvPr/>
          </p:nvSpPr>
          <p:spPr bwMode="auto">
            <a:xfrm>
              <a:off x="3538" y="1208"/>
              <a:ext cx="30" cy="1"/>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 name="Line 76"/>
            <p:cNvSpPr>
              <a:spLocks noChangeShapeType="1"/>
            </p:cNvSpPr>
            <p:nvPr/>
          </p:nvSpPr>
          <p:spPr bwMode="auto">
            <a:xfrm>
              <a:off x="3538" y="1134"/>
              <a:ext cx="30" cy="1"/>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 name="Line 77"/>
            <p:cNvSpPr>
              <a:spLocks noChangeShapeType="1"/>
            </p:cNvSpPr>
            <p:nvPr/>
          </p:nvSpPr>
          <p:spPr bwMode="auto">
            <a:xfrm>
              <a:off x="3538" y="1059"/>
              <a:ext cx="59" cy="1"/>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 name="Rectangle 78"/>
            <p:cNvSpPr>
              <a:spLocks noChangeArrowheads="1"/>
            </p:cNvSpPr>
            <p:nvPr/>
          </p:nvSpPr>
          <p:spPr bwMode="auto">
            <a:xfrm rot="-5400000">
              <a:off x="3330" y="2372"/>
              <a:ext cx="138" cy="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000000"/>
                  </a:solidFill>
                  <a:latin typeface="Times New Roman" pitchFamily="18" charset="0"/>
                  <a:cs typeface="Times New Roman" pitchFamily="18" charset="0"/>
                </a:rPr>
                <a:t>Y</a:t>
              </a:r>
              <a:endParaRPr lang="en-US">
                <a:solidFill>
                  <a:srgbClr val="000000"/>
                </a:solidFill>
                <a:latin typeface="Calibri" pitchFamily="34" charset="0"/>
                <a:cs typeface="Times New Roman" pitchFamily="18" charset="0"/>
              </a:endParaRPr>
            </a:p>
          </p:txBody>
        </p:sp>
        <p:sp>
          <p:nvSpPr>
            <p:cNvPr id="83" name="Rectangle 79"/>
            <p:cNvSpPr>
              <a:spLocks noChangeArrowheads="1"/>
            </p:cNvSpPr>
            <p:nvPr/>
          </p:nvSpPr>
          <p:spPr bwMode="auto">
            <a:xfrm rot="-5400000">
              <a:off x="3357" y="2310"/>
              <a:ext cx="83" cy="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dirty="0" err="1">
                  <a:solidFill>
                    <a:srgbClr val="000000"/>
                  </a:solidFill>
                  <a:latin typeface="Times New Roman" pitchFamily="18" charset="0"/>
                  <a:cs typeface="Times New Roman" pitchFamily="18" charset="0"/>
                </a:rPr>
                <a:t>i</a:t>
              </a:r>
              <a:endParaRPr lang="en-US" dirty="0">
                <a:solidFill>
                  <a:srgbClr val="000000"/>
                </a:solidFill>
                <a:latin typeface="Calibri" pitchFamily="34" charset="0"/>
                <a:cs typeface="Times New Roman" pitchFamily="18" charset="0"/>
              </a:endParaRPr>
            </a:p>
          </p:txBody>
        </p:sp>
        <p:sp>
          <p:nvSpPr>
            <p:cNvPr id="84" name="Rectangle 80"/>
            <p:cNvSpPr>
              <a:spLocks noChangeArrowheads="1"/>
            </p:cNvSpPr>
            <p:nvPr/>
          </p:nvSpPr>
          <p:spPr bwMode="auto">
            <a:xfrm rot="-5400000">
              <a:off x="3347" y="2266"/>
              <a:ext cx="103" cy="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000000"/>
                  </a:solidFill>
                  <a:latin typeface="Times New Roman" pitchFamily="18" charset="0"/>
                  <a:cs typeface="Times New Roman" pitchFamily="18" charset="0"/>
                </a:rPr>
                <a:t>e</a:t>
              </a:r>
              <a:endParaRPr lang="en-US">
                <a:solidFill>
                  <a:srgbClr val="000000"/>
                </a:solidFill>
                <a:latin typeface="Calibri" pitchFamily="34" charset="0"/>
                <a:cs typeface="Times New Roman" pitchFamily="18" charset="0"/>
              </a:endParaRPr>
            </a:p>
          </p:txBody>
        </p:sp>
        <p:sp>
          <p:nvSpPr>
            <p:cNvPr id="85" name="Rectangle 81"/>
            <p:cNvSpPr>
              <a:spLocks noChangeArrowheads="1"/>
            </p:cNvSpPr>
            <p:nvPr/>
          </p:nvSpPr>
          <p:spPr bwMode="auto">
            <a:xfrm rot="-5400000">
              <a:off x="3357" y="2222"/>
              <a:ext cx="83" cy="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000000"/>
                  </a:solidFill>
                  <a:latin typeface="Times New Roman" pitchFamily="18" charset="0"/>
                  <a:cs typeface="Times New Roman" pitchFamily="18" charset="0"/>
                </a:rPr>
                <a:t>l</a:t>
              </a:r>
              <a:endParaRPr lang="en-US">
                <a:solidFill>
                  <a:srgbClr val="000000"/>
                </a:solidFill>
                <a:latin typeface="Calibri" pitchFamily="34" charset="0"/>
                <a:cs typeface="Times New Roman" pitchFamily="18" charset="0"/>
              </a:endParaRPr>
            </a:p>
          </p:txBody>
        </p:sp>
        <p:sp>
          <p:nvSpPr>
            <p:cNvPr id="86" name="Rectangle 82"/>
            <p:cNvSpPr>
              <a:spLocks noChangeArrowheads="1"/>
            </p:cNvSpPr>
            <p:nvPr/>
          </p:nvSpPr>
          <p:spPr bwMode="auto">
            <a:xfrm rot="-5400000">
              <a:off x="3344" y="2175"/>
              <a:ext cx="110" cy="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000000"/>
                  </a:solidFill>
                  <a:latin typeface="Times New Roman" pitchFamily="18" charset="0"/>
                  <a:cs typeface="Times New Roman" pitchFamily="18" charset="0"/>
                </a:rPr>
                <a:t>d</a:t>
              </a:r>
              <a:endParaRPr lang="en-US">
                <a:solidFill>
                  <a:srgbClr val="000000"/>
                </a:solidFill>
                <a:latin typeface="Calibri" pitchFamily="34" charset="0"/>
                <a:cs typeface="Times New Roman" pitchFamily="18" charset="0"/>
              </a:endParaRPr>
            </a:p>
          </p:txBody>
        </p:sp>
        <p:sp>
          <p:nvSpPr>
            <p:cNvPr id="87" name="Rectangle 83"/>
            <p:cNvSpPr>
              <a:spLocks noChangeArrowheads="1"/>
            </p:cNvSpPr>
            <p:nvPr/>
          </p:nvSpPr>
          <p:spPr bwMode="auto">
            <a:xfrm rot="-5400000">
              <a:off x="3354" y="2088"/>
              <a:ext cx="90" cy="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000000"/>
                  </a:solidFill>
                  <a:latin typeface="Times New Roman" pitchFamily="18" charset="0"/>
                  <a:cs typeface="Times New Roman" pitchFamily="18" charset="0"/>
                </a:rPr>
                <a:t>(</a:t>
              </a:r>
              <a:endParaRPr lang="en-US">
                <a:solidFill>
                  <a:srgbClr val="000000"/>
                </a:solidFill>
                <a:latin typeface="Calibri" pitchFamily="34" charset="0"/>
                <a:cs typeface="Times New Roman" pitchFamily="18" charset="0"/>
              </a:endParaRPr>
            </a:p>
          </p:txBody>
        </p:sp>
        <p:sp>
          <p:nvSpPr>
            <p:cNvPr id="88" name="Rectangle 84"/>
            <p:cNvSpPr>
              <a:spLocks noChangeArrowheads="1"/>
            </p:cNvSpPr>
            <p:nvPr/>
          </p:nvSpPr>
          <p:spPr bwMode="auto">
            <a:xfrm rot="-5400000">
              <a:off x="3347" y="2041"/>
              <a:ext cx="103" cy="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000000"/>
                  </a:solidFill>
                  <a:latin typeface="Times New Roman" pitchFamily="18" charset="0"/>
                  <a:cs typeface="Times New Roman" pitchFamily="18" charset="0"/>
                </a:rPr>
                <a:t>a</a:t>
              </a:r>
              <a:endParaRPr lang="en-US">
                <a:solidFill>
                  <a:srgbClr val="000000"/>
                </a:solidFill>
                <a:latin typeface="Calibri" pitchFamily="34" charset="0"/>
                <a:cs typeface="Times New Roman" pitchFamily="18" charset="0"/>
              </a:endParaRPr>
            </a:p>
          </p:txBody>
        </p:sp>
        <p:sp>
          <p:nvSpPr>
            <p:cNvPr id="89" name="Rectangle 85"/>
            <p:cNvSpPr>
              <a:spLocks noChangeArrowheads="1"/>
            </p:cNvSpPr>
            <p:nvPr/>
          </p:nvSpPr>
          <p:spPr bwMode="auto">
            <a:xfrm rot="-5400000">
              <a:off x="3354" y="1994"/>
              <a:ext cx="90" cy="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000000"/>
                  </a:solidFill>
                  <a:latin typeface="Times New Roman" pitchFamily="18" charset="0"/>
                  <a:cs typeface="Times New Roman" pitchFamily="18" charset="0"/>
                </a:rPr>
                <a:t>r</a:t>
              </a:r>
              <a:endParaRPr lang="en-US">
                <a:solidFill>
                  <a:srgbClr val="000000"/>
                </a:solidFill>
                <a:latin typeface="Calibri" pitchFamily="34" charset="0"/>
                <a:cs typeface="Times New Roman" pitchFamily="18" charset="0"/>
              </a:endParaRPr>
            </a:p>
          </p:txBody>
        </p:sp>
        <p:sp>
          <p:nvSpPr>
            <p:cNvPr id="90" name="Rectangle 86"/>
            <p:cNvSpPr>
              <a:spLocks noChangeArrowheads="1"/>
            </p:cNvSpPr>
            <p:nvPr/>
          </p:nvSpPr>
          <p:spPr bwMode="auto">
            <a:xfrm rot="-5400000">
              <a:off x="3344" y="1943"/>
              <a:ext cx="110" cy="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000000"/>
                  </a:solidFill>
                  <a:latin typeface="Times New Roman" pitchFamily="18" charset="0"/>
                  <a:cs typeface="Times New Roman" pitchFamily="18" charset="0"/>
                </a:rPr>
                <a:t>b</a:t>
              </a:r>
              <a:endParaRPr lang="en-US">
                <a:solidFill>
                  <a:srgbClr val="000000"/>
                </a:solidFill>
                <a:latin typeface="Calibri" pitchFamily="34" charset="0"/>
                <a:cs typeface="Times New Roman" pitchFamily="18" charset="0"/>
              </a:endParaRPr>
            </a:p>
          </p:txBody>
        </p:sp>
        <p:sp>
          <p:nvSpPr>
            <p:cNvPr id="91" name="Rectangle 87"/>
            <p:cNvSpPr>
              <a:spLocks noChangeArrowheads="1"/>
            </p:cNvSpPr>
            <p:nvPr/>
          </p:nvSpPr>
          <p:spPr bwMode="auto">
            <a:xfrm rot="-5400000">
              <a:off x="3359" y="1897"/>
              <a:ext cx="80" cy="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000000"/>
                  </a:solidFill>
                  <a:latin typeface="Times New Roman" pitchFamily="18" charset="0"/>
                  <a:cs typeface="Times New Roman" pitchFamily="18" charset="0"/>
                </a:rPr>
                <a:t>.</a:t>
              </a:r>
              <a:endParaRPr lang="en-US">
                <a:solidFill>
                  <a:srgbClr val="000000"/>
                </a:solidFill>
                <a:latin typeface="Calibri" pitchFamily="34" charset="0"/>
                <a:cs typeface="Times New Roman" pitchFamily="18" charset="0"/>
              </a:endParaRPr>
            </a:p>
          </p:txBody>
        </p:sp>
        <p:sp>
          <p:nvSpPr>
            <p:cNvPr id="92" name="Rectangle 88"/>
            <p:cNvSpPr>
              <a:spLocks noChangeArrowheads="1"/>
            </p:cNvSpPr>
            <p:nvPr/>
          </p:nvSpPr>
          <p:spPr bwMode="auto">
            <a:xfrm rot="-5400000">
              <a:off x="3344" y="1817"/>
              <a:ext cx="110" cy="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000000"/>
                  </a:solidFill>
                  <a:latin typeface="Times New Roman" pitchFamily="18" charset="0"/>
                  <a:cs typeface="Times New Roman" pitchFamily="18" charset="0"/>
                </a:rPr>
                <a:t>u</a:t>
              </a:r>
              <a:endParaRPr lang="en-US">
                <a:solidFill>
                  <a:srgbClr val="000000"/>
                </a:solidFill>
                <a:latin typeface="Calibri" pitchFamily="34" charset="0"/>
                <a:cs typeface="Times New Roman" pitchFamily="18" charset="0"/>
              </a:endParaRPr>
            </a:p>
          </p:txBody>
        </p:sp>
        <p:sp>
          <p:nvSpPr>
            <p:cNvPr id="93" name="Rectangle 89"/>
            <p:cNvSpPr>
              <a:spLocks noChangeArrowheads="1"/>
            </p:cNvSpPr>
            <p:nvPr/>
          </p:nvSpPr>
          <p:spPr bwMode="auto">
            <a:xfrm rot="-5400000">
              <a:off x="3344" y="1755"/>
              <a:ext cx="110" cy="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000000"/>
                  </a:solidFill>
                  <a:latin typeface="Times New Roman" pitchFamily="18" charset="0"/>
                  <a:cs typeface="Times New Roman" pitchFamily="18" charset="0"/>
                </a:rPr>
                <a:t>n</a:t>
              </a:r>
              <a:endParaRPr lang="en-US">
                <a:solidFill>
                  <a:srgbClr val="000000"/>
                </a:solidFill>
                <a:latin typeface="Calibri" pitchFamily="34" charset="0"/>
                <a:cs typeface="Times New Roman" pitchFamily="18" charset="0"/>
              </a:endParaRPr>
            </a:p>
          </p:txBody>
        </p:sp>
        <p:sp>
          <p:nvSpPr>
            <p:cNvPr id="94" name="Rectangle 90"/>
            <p:cNvSpPr>
              <a:spLocks noChangeArrowheads="1"/>
            </p:cNvSpPr>
            <p:nvPr/>
          </p:nvSpPr>
          <p:spPr bwMode="auto">
            <a:xfrm rot="-5400000">
              <a:off x="3357" y="1707"/>
              <a:ext cx="83" cy="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000000"/>
                  </a:solidFill>
                  <a:latin typeface="Times New Roman" pitchFamily="18" charset="0"/>
                  <a:cs typeface="Times New Roman" pitchFamily="18" charset="0"/>
                </a:rPr>
                <a:t>i</a:t>
              </a:r>
              <a:endParaRPr lang="en-US">
                <a:solidFill>
                  <a:srgbClr val="000000"/>
                </a:solidFill>
                <a:latin typeface="Calibri" pitchFamily="34" charset="0"/>
                <a:cs typeface="Times New Roman" pitchFamily="18" charset="0"/>
              </a:endParaRPr>
            </a:p>
          </p:txBody>
        </p:sp>
        <p:sp>
          <p:nvSpPr>
            <p:cNvPr id="95" name="Rectangle 91"/>
            <p:cNvSpPr>
              <a:spLocks noChangeArrowheads="1"/>
            </p:cNvSpPr>
            <p:nvPr/>
          </p:nvSpPr>
          <p:spPr bwMode="auto">
            <a:xfrm rot="-5400000">
              <a:off x="3357" y="1672"/>
              <a:ext cx="83" cy="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000000"/>
                  </a:solidFill>
                  <a:latin typeface="Times New Roman" pitchFamily="18" charset="0"/>
                  <a:cs typeface="Times New Roman" pitchFamily="18" charset="0"/>
                </a:rPr>
                <a:t>t</a:t>
              </a:r>
              <a:endParaRPr lang="en-US">
                <a:solidFill>
                  <a:srgbClr val="000000"/>
                </a:solidFill>
                <a:latin typeface="Calibri" pitchFamily="34" charset="0"/>
                <a:cs typeface="Times New Roman" pitchFamily="18" charset="0"/>
              </a:endParaRPr>
            </a:p>
          </p:txBody>
        </p:sp>
        <p:sp>
          <p:nvSpPr>
            <p:cNvPr id="96" name="Rectangle 92"/>
            <p:cNvSpPr>
              <a:spLocks noChangeArrowheads="1"/>
            </p:cNvSpPr>
            <p:nvPr/>
          </p:nvSpPr>
          <p:spPr bwMode="auto">
            <a:xfrm rot="-5400000">
              <a:off x="3350" y="1631"/>
              <a:ext cx="97" cy="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000000"/>
                  </a:solidFill>
                  <a:latin typeface="Times New Roman" pitchFamily="18" charset="0"/>
                  <a:cs typeface="Times New Roman" pitchFamily="18" charset="0"/>
                </a:rPr>
                <a:t>s</a:t>
              </a:r>
              <a:endParaRPr lang="en-US">
                <a:solidFill>
                  <a:srgbClr val="000000"/>
                </a:solidFill>
                <a:latin typeface="Calibri" pitchFamily="34" charset="0"/>
                <a:cs typeface="Times New Roman" pitchFamily="18" charset="0"/>
              </a:endParaRPr>
            </a:p>
          </p:txBody>
        </p:sp>
        <p:sp>
          <p:nvSpPr>
            <p:cNvPr id="97" name="Rectangle 93"/>
            <p:cNvSpPr>
              <a:spLocks noChangeArrowheads="1"/>
            </p:cNvSpPr>
            <p:nvPr/>
          </p:nvSpPr>
          <p:spPr bwMode="auto">
            <a:xfrm rot="-5400000">
              <a:off x="3354" y="1586"/>
              <a:ext cx="90" cy="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000000"/>
                  </a:solidFill>
                  <a:latin typeface="Times New Roman" pitchFamily="18" charset="0"/>
                  <a:cs typeface="Times New Roman" pitchFamily="18" charset="0"/>
                </a:rPr>
                <a:t>)</a:t>
              </a:r>
              <a:endParaRPr lang="en-US">
                <a:solidFill>
                  <a:srgbClr val="000000"/>
                </a:solidFill>
                <a:latin typeface="Calibri" pitchFamily="34" charset="0"/>
                <a:cs typeface="Times New Roman" pitchFamily="18" charset="0"/>
              </a:endParaRPr>
            </a:p>
          </p:txBody>
        </p:sp>
        <p:sp>
          <p:nvSpPr>
            <p:cNvPr id="98" name="Freeform 94"/>
            <p:cNvSpPr>
              <a:spLocks/>
            </p:cNvSpPr>
            <p:nvPr/>
          </p:nvSpPr>
          <p:spPr bwMode="auto">
            <a:xfrm>
              <a:off x="3538" y="1059"/>
              <a:ext cx="2031" cy="1"/>
            </a:xfrm>
            <a:custGeom>
              <a:avLst/>
              <a:gdLst>
                <a:gd name="T0" fmla="*/ 0 w 14220"/>
                <a:gd name="T1" fmla="*/ 0 h 1"/>
                <a:gd name="T2" fmla="*/ 0 w 14220"/>
                <a:gd name="T3" fmla="*/ 0 h 1"/>
                <a:gd name="T4" fmla="*/ 0 w 14220"/>
                <a:gd name="T5" fmla="*/ 0 h 1"/>
                <a:gd name="T6" fmla="*/ 0 60000 65536"/>
                <a:gd name="T7" fmla="*/ 0 60000 65536"/>
                <a:gd name="T8" fmla="*/ 0 60000 65536"/>
                <a:gd name="T9" fmla="*/ 0 w 14220"/>
                <a:gd name="T10" fmla="*/ 0 h 1"/>
                <a:gd name="T11" fmla="*/ 14220 w 14220"/>
                <a:gd name="T12" fmla="*/ 1 h 1"/>
              </a:gdLst>
              <a:ahLst/>
              <a:cxnLst>
                <a:cxn ang="T6">
                  <a:pos x="T0" y="T1"/>
                </a:cxn>
                <a:cxn ang="T7">
                  <a:pos x="T2" y="T3"/>
                </a:cxn>
                <a:cxn ang="T8">
                  <a:pos x="T4" y="T5"/>
                </a:cxn>
              </a:cxnLst>
              <a:rect l="T9" t="T10" r="T11" b="T12"/>
              <a:pathLst>
                <a:path w="14220" h="1">
                  <a:moveTo>
                    <a:pt x="0" y="0"/>
                  </a:moveTo>
                  <a:lnTo>
                    <a:pt x="14220" y="0"/>
                  </a:lnTo>
                  <a:lnTo>
                    <a:pt x="0" y="0"/>
                  </a:lnTo>
                </a:path>
              </a:pathLst>
            </a:custGeom>
            <a:noFill/>
            <a:ln w="2">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9" name="Line 95"/>
            <p:cNvSpPr>
              <a:spLocks noChangeShapeType="1"/>
            </p:cNvSpPr>
            <p:nvPr/>
          </p:nvSpPr>
          <p:spPr bwMode="auto">
            <a:xfrm>
              <a:off x="3538" y="1059"/>
              <a:ext cx="1" cy="6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 name="Line 96"/>
            <p:cNvSpPr>
              <a:spLocks noChangeShapeType="1"/>
            </p:cNvSpPr>
            <p:nvPr/>
          </p:nvSpPr>
          <p:spPr bwMode="auto">
            <a:xfrm>
              <a:off x="3665" y="1059"/>
              <a:ext cx="1" cy="3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 name="Line 97"/>
            <p:cNvSpPr>
              <a:spLocks noChangeShapeType="1"/>
            </p:cNvSpPr>
            <p:nvPr/>
          </p:nvSpPr>
          <p:spPr bwMode="auto">
            <a:xfrm>
              <a:off x="3792" y="1059"/>
              <a:ext cx="1" cy="3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 name="Line 98"/>
            <p:cNvSpPr>
              <a:spLocks noChangeShapeType="1"/>
            </p:cNvSpPr>
            <p:nvPr/>
          </p:nvSpPr>
          <p:spPr bwMode="auto">
            <a:xfrm>
              <a:off x="3919" y="1059"/>
              <a:ext cx="1" cy="3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 name="Line 99"/>
            <p:cNvSpPr>
              <a:spLocks noChangeShapeType="1"/>
            </p:cNvSpPr>
            <p:nvPr/>
          </p:nvSpPr>
          <p:spPr bwMode="auto">
            <a:xfrm>
              <a:off x="4046" y="1059"/>
              <a:ext cx="1" cy="6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 name="Line 100"/>
            <p:cNvSpPr>
              <a:spLocks noChangeShapeType="1"/>
            </p:cNvSpPr>
            <p:nvPr/>
          </p:nvSpPr>
          <p:spPr bwMode="auto">
            <a:xfrm>
              <a:off x="4173" y="1059"/>
              <a:ext cx="1" cy="3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 name="Line 101"/>
            <p:cNvSpPr>
              <a:spLocks noChangeShapeType="1"/>
            </p:cNvSpPr>
            <p:nvPr/>
          </p:nvSpPr>
          <p:spPr bwMode="auto">
            <a:xfrm>
              <a:off x="4299" y="1059"/>
              <a:ext cx="1" cy="3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 name="Line 102"/>
            <p:cNvSpPr>
              <a:spLocks noChangeShapeType="1"/>
            </p:cNvSpPr>
            <p:nvPr/>
          </p:nvSpPr>
          <p:spPr bwMode="auto">
            <a:xfrm>
              <a:off x="4427" y="1059"/>
              <a:ext cx="1" cy="3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 name="Line 103"/>
            <p:cNvSpPr>
              <a:spLocks noChangeShapeType="1"/>
            </p:cNvSpPr>
            <p:nvPr/>
          </p:nvSpPr>
          <p:spPr bwMode="auto">
            <a:xfrm>
              <a:off x="4554" y="1059"/>
              <a:ext cx="1" cy="6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 name="Line 104"/>
            <p:cNvSpPr>
              <a:spLocks noChangeShapeType="1"/>
            </p:cNvSpPr>
            <p:nvPr/>
          </p:nvSpPr>
          <p:spPr bwMode="auto">
            <a:xfrm>
              <a:off x="4681" y="1059"/>
              <a:ext cx="1" cy="3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 name="Line 105"/>
            <p:cNvSpPr>
              <a:spLocks noChangeShapeType="1"/>
            </p:cNvSpPr>
            <p:nvPr/>
          </p:nvSpPr>
          <p:spPr bwMode="auto">
            <a:xfrm>
              <a:off x="4808" y="1059"/>
              <a:ext cx="1" cy="3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 name="Line 106"/>
            <p:cNvSpPr>
              <a:spLocks noChangeShapeType="1"/>
            </p:cNvSpPr>
            <p:nvPr/>
          </p:nvSpPr>
          <p:spPr bwMode="auto">
            <a:xfrm>
              <a:off x="4935" y="1059"/>
              <a:ext cx="1" cy="3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 name="Line 107"/>
            <p:cNvSpPr>
              <a:spLocks noChangeShapeType="1"/>
            </p:cNvSpPr>
            <p:nvPr/>
          </p:nvSpPr>
          <p:spPr bwMode="auto">
            <a:xfrm>
              <a:off x="5062" y="1059"/>
              <a:ext cx="1" cy="6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 name="Line 108"/>
            <p:cNvSpPr>
              <a:spLocks noChangeShapeType="1"/>
            </p:cNvSpPr>
            <p:nvPr/>
          </p:nvSpPr>
          <p:spPr bwMode="auto">
            <a:xfrm>
              <a:off x="5189" y="1059"/>
              <a:ext cx="1" cy="3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 name="Line 109"/>
            <p:cNvSpPr>
              <a:spLocks noChangeShapeType="1"/>
            </p:cNvSpPr>
            <p:nvPr/>
          </p:nvSpPr>
          <p:spPr bwMode="auto">
            <a:xfrm>
              <a:off x="5316" y="1059"/>
              <a:ext cx="1" cy="3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 name="Line 110"/>
            <p:cNvSpPr>
              <a:spLocks noChangeShapeType="1"/>
            </p:cNvSpPr>
            <p:nvPr/>
          </p:nvSpPr>
          <p:spPr bwMode="auto">
            <a:xfrm>
              <a:off x="5443" y="1059"/>
              <a:ext cx="1" cy="3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 name="Line 111"/>
            <p:cNvSpPr>
              <a:spLocks noChangeShapeType="1"/>
            </p:cNvSpPr>
            <p:nvPr/>
          </p:nvSpPr>
          <p:spPr bwMode="auto">
            <a:xfrm>
              <a:off x="5569" y="1059"/>
              <a:ext cx="1" cy="60"/>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 name="Freeform 112"/>
            <p:cNvSpPr>
              <a:spLocks/>
            </p:cNvSpPr>
            <p:nvPr/>
          </p:nvSpPr>
          <p:spPr bwMode="auto">
            <a:xfrm>
              <a:off x="5569" y="1059"/>
              <a:ext cx="1" cy="2087"/>
            </a:xfrm>
            <a:custGeom>
              <a:avLst/>
              <a:gdLst>
                <a:gd name="T0" fmla="*/ 0 w 1"/>
                <a:gd name="T1" fmla="*/ 0 h 14605"/>
                <a:gd name="T2" fmla="*/ 0 w 1"/>
                <a:gd name="T3" fmla="*/ 0 h 14605"/>
                <a:gd name="T4" fmla="*/ 0 w 1"/>
                <a:gd name="T5" fmla="*/ 0 h 14605"/>
                <a:gd name="T6" fmla="*/ 0 60000 65536"/>
                <a:gd name="T7" fmla="*/ 0 60000 65536"/>
                <a:gd name="T8" fmla="*/ 0 60000 65536"/>
                <a:gd name="T9" fmla="*/ 0 w 1"/>
                <a:gd name="T10" fmla="*/ 0 h 14605"/>
                <a:gd name="T11" fmla="*/ 1 w 1"/>
                <a:gd name="T12" fmla="*/ 14605 h 14605"/>
              </a:gdLst>
              <a:ahLst/>
              <a:cxnLst>
                <a:cxn ang="T6">
                  <a:pos x="T0" y="T1"/>
                </a:cxn>
                <a:cxn ang="T7">
                  <a:pos x="T2" y="T3"/>
                </a:cxn>
                <a:cxn ang="T8">
                  <a:pos x="T4" y="T5"/>
                </a:cxn>
              </a:cxnLst>
              <a:rect l="T9" t="T10" r="T11" b="T12"/>
              <a:pathLst>
                <a:path w="1" h="14605">
                  <a:moveTo>
                    <a:pt x="0" y="14605"/>
                  </a:moveTo>
                  <a:lnTo>
                    <a:pt x="0" y="0"/>
                  </a:lnTo>
                  <a:lnTo>
                    <a:pt x="0" y="14605"/>
                  </a:lnTo>
                </a:path>
              </a:pathLst>
            </a:custGeom>
            <a:noFill/>
            <a:ln w="2">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 name="Line 113"/>
            <p:cNvSpPr>
              <a:spLocks noChangeShapeType="1"/>
            </p:cNvSpPr>
            <p:nvPr/>
          </p:nvSpPr>
          <p:spPr bwMode="auto">
            <a:xfrm flipH="1">
              <a:off x="5510" y="3146"/>
              <a:ext cx="59" cy="1"/>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 name="Line 114"/>
            <p:cNvSpPr>
              <a:spLocks noChangeShapeType="1"/>
            </p:cNvSpPr>
            <p:nvPr/>
          </p:nvSpPr>
          <p:spPr bwMode="auto">
            <a:xfrm flipH="1">
              <a:off x="5540" y="3071"/>
              <a:ext cx="29" cy="1"/>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 name="Line 115"/>
            <p:cNvSpPr>
              <a:spLocks noChangeShapeType="1"/>
            </p:cNvSpPr>
            <p:nvPr/>
          </p:nvSpPr>
          <p:spPr bwMode="auto">
            <a:xfrm flipH="1">
              <a:off x="5540" y="2996"/>
              <a:ext cx="29" cy="1"/>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 name="Line 116"/>
            <p:cNvSpPr>
              <a:spLocks noChangeShapeType="1"/>
            </p:cNvSpPr>
            <p:nvPr/>
          </p:nvSpPr>
          <p:spPr bwMode="auto">
            <a:xfrm flipH="1">
              <a:off x="5540" y="2922"/>
              <a:ext cx="29" cy="1"/>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 name="Line 117"/>
            <p:cNvSpPr>
              <a:spLocks noChangeShapeType="1"/>
            </p:cNvSpPr>
            <p:nvPr/>
          </p:nvSpPr>
          <p:spPr bwMode="auto">
            <a:xfrm flipH="1">
              <a:off x="5510" y="2847"/>
              <a:ext cx="59" cy="1"/>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 name="Line 118"/>
            <p:cNvSpPr>
              <a:spLocks noChangeShapeType="1"/>
            </p:cNvSpPr>
            <p:nvPr/>
          </p:nvSpPr>
          <p:spPr bwMode="auto">
            <a:xfrm flipH="1">
              <a:off x="5540" y="2773"/>
              <a:ext cx="29" cy="1"/>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 name="Line 119"/>
            <p:cNvSpPr>
              <a:spLocks noChangeShapeType="1"/>
            </p:cNvSpPr>
            <p:nvPr/>
          </p:nvSpPr>
          <p:spPr bwMode="auto">
            <a:xfrm flipH="1">
              <a:off x="5540" y="2698"/>
              <a:ext cx="29" cy="1"/>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 name="Line 120"/>
            <p:cNvSpPr>
              <a:spLocks noChangeShapeType="1"/>
            </p:cNvSpPr>
            <p:nvPr/>
          </p:nvSpPr>
          <p:spPr bwMode="auto">
            <a:xfrm flipH="1">
              <a:off x="5540" y="2624"/>
              <a:ext cx="29" cy="1"/>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5" name="Line 121"/>
            <p:cNvSpPr>
              <a:spLocks noChangeShapeType="1"/>
            </p:cNvSpPr>
            <p:nvPr/>
          </p:nvSpPr>
          <p:spPr bwMode="auto">
            <a:xfrm flipH="1">
              <a:off x="5510" y="2550"/>
              <a:ext cx="59" cy="1"/>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6" name="Line 122"/>
            <p:cNvSpPr>
              <a:spLocks noChangeShapeType="1"/>
            </p:cNvSpPr>
            <p:nvPr/>
          </p:nvSpPr>
          <p:spPr bwMode="auto">
            <a:xfrm flipH="1">
              <a:off x="5540" y="2475"/>
              <a:ext cx="29" cy="1"/>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 name="Line 123"/>
            <p:cNvSpPr>
              <a:spLocks noChangeShapeType="1"/>
            </p:cNvSpPr>
            <p:nvPr/>
          </p:nvSpPr>
          <p:spPr bwMode="auto">
            <a:xfrm flipH="1">
              <a:off x="5540" y="2401"/>
              <a:ext cx="29" cy="1"/>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8" name="Line 124"/>
            <p:cNvSpPr>
              <a:spLocks noChangeShapeType="1"/>
            </p:cNvSpPr>
            <p:nvPr/>
          </p:nvSpPr>
          <p:spPr bwMode="auto">
            <a:xfrm flipH="1">
              <a:off x="5540" y="2326"/>
              <a:ext cx="29" cy="1"/>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9" name="Line 125"/>
            <p:cNvSpPr>
              <a:spLocks noChangeShapeType="1"/>
            </p:cNvSpPr>
            <p:nvPr/>
          </p:nvSpPr>
          <p:spPr bwMode="auto">
            <a:xfrm flipH="1">
              <a:off x="5510" y="2251"/>
              <a:ext cx="59" cy="1"/>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0" name="Line 126"/>
            <p:cNvSpPr>
              <a:spLocks noChangeShapeType="1"/>
            </p:cNvSpPr>
            <p:nvPr/>
          </p:nvSpPr>
          <p:spPr bwMode="auto">
            <a:xfrm flipH="1">
              <a:off x="5540" y="2177"/>
              <a:ext cx="29" cy="1"/>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1" name="Line 127"/>
            <p:cNvSpPr>
              <a:spLocks noChangeShapeType="1"/>
            </p:cNvSpPr>
            <p:nvPr/>
          </p:nvSpPr>
          <p:spPr bwMode="auto">
            <a:xfrm flipH="1">
              <a:off x="5540" y="2102"/>
              <a:ext cx="29" cy="1"/>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2" name="Line 128"/>
            <p:cNvSpPr>
              <a:spLocks noChangeShapeType="1"/>
            </p:cNvSpPr>
            <p:nvPr/>
          </p:nvSpPr>
          <p:spPr bwMode="auto">
            <a:xfrm flipH="1">
              <a:off x="5540" y="2028"/>
              <a:ext cx="29" cy="1"/>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 name="Line 129"/>
            <p:cNvSpPr>
              <a:spLocks noChangeShapeType="1"/>
            </p:cNvSpPr>
            <p:nvPr/>
          </p:nvSpPr>
          <p:spPr bwMode="auto">
            <a:xfrm flipH="1">
              <a:off x="5510" y="1953"/>
              <a:ext cx="59" cy="1"/>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 name="Line 130"/>
            <p:cNvSpPr>
              <a:spLocks noChangeShapeType="1"/>
            </p:cNvSpPr>
            <p:nvPr/>
          </p:nvSpPr>
          <p:spPr bwMode="auto">
            <a:xfrm flipH="1">
              <a:off x="5540" y="1879"/>
              <a:ext cx="29" cy="1"/>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5" name="Line 131"/>
            <p:cNvSpPr>
              <a:spLocks noChangeShapeType="1"/>
            </p:cNvSpPr>
            <p:nvPr/>
          </p:nvSpPr>
          <p:spPr bwMode="auto">
            <a:xfrm flipH="1">
              <a:off x="5540" y="1804"/>
              <a:ext cx="29" cy="1"/>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 name="Line 132"/>
            <p:cNvSpPr>
              <a:spLocks noChangeShapeType="1"/>
            </p:cNvSpPr>
            <p:nvPr/>
          </p:nvSpPr>
          <p:spPr bwMode="auto">
            <a:xfrm flipH="1">
              <a:off x="5540" y="1730"/>
              <a:ext cx="29" cy="1"/>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7" name="Line 133"/>
            <p:cNvSpPr>
              <a:spLocks noChangeShapeType="1"/>
            </p:cNvSpPr>
            <p:nvPr/>
          </p:nvSpPr>
          <p:spPr bwMode="auto">
            <a:xfrm flipH="1">
              <a:off x="5510" y="1655"/>
              <a:ext cx="59" cy="1"/>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8" name="Line 134"/>
            <p:cNvSpPr>
              <a:spLocks noChangeShapeType="1"/>
            </p:cNvSpPr>
            <p:nvPr/>
          </p:nvSpPr>
          <p:spPr bwMode="auto">
            <a:xfrm flipH="1">
              <a:off x="5540" y="1580"/>
              <a:ext cx="29" cy="1"/>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9" name="Line 135"/>
            <p:cNvSpPr>
              <a:spLocks noChangeShapeType="1"/>
            </p:cNvSpPr>
            <p:nvPr/>
          </p:nvSpPr>
          <p:spPr bwMode="auto">
            <a:xfrm flipH="1">
              <a:off x="5540" y="1506"/>
              <a:ext cx="29" cy="1"/>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 name="Line 136"/>
            <p:cNvSpPr>
              <a:spLocks noChangeShapeType="1"/>
            </p:cNvSpPr>
            <p:nvPr/>
          </p:nvSpPr>
          <p:spPr bwMode="auto">
            <a:xfrm flipH="1">
              <a:off x="5540" y="1432"/>
              <a:ext cx="29" cy="1"/>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 name="Line 137"/>
            <p:cNvSpPr>
              <a:spLocks noChangeShapeType="1"/>
            </p:cNvSpPr>
            <p:nvPr/>
          </p:nvSpPr>
          <p:spPr bwMode="auto">
            <a:xfrm flipH="1">
              <a:off x="5510" y="1357"/>
              <a:ext cx="59" cy="1"/>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 name="Line 138"/>
            <p:cNvSpPr>
              <a:spLocks noChangeShapeType="1"/>
            </p:cNvSpPr>
            <p:nvPr/>
          </p:nvSpPr>
          <p:spPr bwMode="auto">
            <a:xfrm flipH="1">
              <a:off x="5540" y="1283"/>
              <a:ext cx="29" cy="1"/>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 name="Line 139"/>
            <p:cNvSpPr>
              <a:spLocks noChangeShapeType="1"/>
            </p:cNvSpPr>
            <p:nvPr/>
          </p:nvSpPr>
          <p:spPr bwMode="auto">
            <a:xfrm flipH="1">
              <a:off x="5540" y="1208"/>
              <a:ext cx="29" cy="1"/>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 name="Line 140"/>
            <p:cNvSpPr>
              <a:spLocks noChangeShapeType="1"/>
            </p:cNvSpPr>
            <p:nvPr/>
          </p:nvSpPr>
          <p:spPr bwMode="auto">
            <a:xfrm flipH="1">
              <a:off x="5540" y="1134"/>
              <a:ext cx="29" cy="1"/>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 name="Line 141"/>
            <p:cNvSpPr>
              <a:spLocks noChangeShapeType="1"/>
            </p:cNvSpPr>
            <p:nvPr/>
          </p:nvSpPr>
          <p:spPr bwMode="auto">
            <a:xfrm flipH="1">
              <a:off x="5510" y="1059"/>
              <a:ext cx="59" cy="1"/>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 name="Freeform 142"/>
            <p:cNvSpPr>
              <a:spLocks/>
            </p:cNvSpPr>
            <p:nvPr/>
          </p:nvSpPr>
          <p:spPr bwMode="auto">
            <a:xfrm>
              <a:off x="3541" y="1211"/>
              <a:ext cx="1253" cy="1771"/>
            </a:xfrm>
            <a:custGeom>
              <a:avLst/>
              <a:gdLst>
                <a:gd name="T0" fmla="*/ 0 w 8768"/>
                <a:gd name="T1" fmla="*/ 0 h 12401"/>
                <a:gd name="T2" fmla="*/ 0 w 8768"/>
                <a:gd name="T3" fmla="*/ 0 h 12401"/>
                <a:gd name="T4" fmla="*/ 0 w 8768"/>
                <a:gd name="T5" fmla="*/ 0 h 12401"/>
                <a:gd name="T6" fmla="*/ 0 w 8768"/>
                <a:gd name="T7" fmla="*/ 0 h 12401"/>
                <a:gd name="T8" fmla="*/ 0 w 8768"/>
                <a:gd name="T9" fmla="*/ 0 h 12401"/>
                <a:gd name="T10" fmla="*/ 0 w 8768"/>
                <a:gd name="T11" fmla="*/ 0 h 12401"/>
                <a:gd name="T12" fmla="*/ 0 w 8768"/>
                <a:gd name="T13" fmla="*/ 0 h 12401"/>
                <a:gd name="T14" fmla="*/ 0 w 8768"/>
                <a:gd name="T15" fmla="*/ 0 h 12401"/>
                <a:gd name="T16" fmla="*/ 0 w 8768"/>
                <a:gd name="T17" fmla="*/ 0 h 12401"/>
                <a:gd name="T18" fmla="*/ 0 w 8768"/>
                <a:gd name="T19" fmla="*/ 0 h 12401"/>
                <a:gd name="T20" fmla="*/ 0 w 8768"/>
                <a:gd name="T21" fmla="*/ 0 h 12401"/>
                <a:gd name="T22" fmla="*/ 0 w 8768"/>
                <a:gd name="T23" fmla="*/ 0 h 12401"/>
                <a:gd name="T24" fmla="*/ 0 w 8768"/>
                <a:gd name="T25" fmla="*/ 0 h 12401"/>
                <a:gd name="T26" fmla="*/ 0 w 8768"/>
                <a:gd name="T27" fmla="*/ 0 h 12401"/>
                <a:gd name="T28" fmla="*/ 0 w 8768"/>
                <a:gd name="T29" fmla="*/ 0 h 12401"/>
                <a:gd name="T30" fmla="*/ 0 w 8768"/>
                <a:gd name="T31" fmla="*/ 0 h 12401"/>
                <a:gd name="T32" fmla="*/ 0 w 8768"/>
                <a:gd name="T33" fmla="*/ 0 h 12401"/>
                <a:gd name="T34" fmla="*/ 0 w 8768"/>
                <a:gd name="T35" fmla="*/ 0 h 12401"/>
                <a:gd name="T36" fmla="*/ 0 w 8768"/>
                <a:gd name="T37" fmla="*/ 0 h 12401"/>
                <a:gd name="T38" fmla="*/ 0 w 8768"/>
                <a:gd name="T39" fmla="*/ 0 h 12401"/>
                <a:gd name="T40" fmla="*/ 0 w 8768"/>
                <a:gd name="T41" fmla="*/ 0 h 12401"/>
                <a:gd name="T42" fmla="*/ 0 w 8768"/>
                <a:gd name="T43" fmla="*/ 0 h 12401"/>
                <a:gd name="T44" fmla="*/ 0 w 8768"/>
                <a:gd name="T45" fmla="*/ 0 h 12401"/>
                <a:gd name="T46" fmla="*/ 0 w 8768"/>
                <a:gd name="T47" fmla="*/ 0 h 12401"/>
                <a:gd name="T48" fmla="*/ 0 w 8768"/>
                <a:gd name="T49" fmla="*/ 0 h 12401"/>
                <a:gd name="T50" fmla="*/ 0 w 8768"/>
                <a:gd name="T51" fmla="*/ 0 h 12401"/>
                <a:gd name="T52" fmla="*/ 0 w 8768"/>
                <a:gd name="T53" fmla="*/ 0 h 12401"/>
                <a:gd name="T54" fmla="*/ 0 w 8768"/>
                <a:gd name="T55" fmla="*/ 0 h 12401"/>
                <a:gd name="T56" fmla="*/ 0 w 8768"/>
                <a:gd name="T57" fmla="*/ 0 h 12401"/>
                <a:gd name="T58" fmla="*/ 0 w 8768"/>
                <a:gd name="T59" fmla="*/ 0 h 12401"/>
                <a:gd name="T60" fmla="*/ 0 w 8768"/>
                <a:gd name="T61" fmla="*/ 0 h 12401"/>
                <a:gd name="T62" fmla="*/ 0 w 8768"/>
                <a:gd name="T63" fmla="*/ 0 h 12401"/>
                <a:gd name="T64" fmla="*/ 0 w 8768"/>
                <a:gd name="T65" fmla="*/ 0 h 12401"/>
                <a:gd name="T66" fmla="*/ 0 w 8768"/>
                <a:gd name="T67" fmla="*/ 0 h 12401"/>
                <a:gd name="T68" fmla="*/ 0 w 8768"/>
                <a:gd name="T69" fmla="*/ 0 h 12401"/>
                <a:gd name="T70" fmla="*/ 0 w 8768"/>
                <a:gd name="T71" fmla="*/ 0 h 12401"/>
                <a:gd name="T72" fmla="*/ 0 w 8768"/>
                <a:gd name="T73" fmla="*/ 0 h 12401"/>
                <a:gd name="T74" fmla="*/ 0 w 8768"/>
                <a:gd name="T75" fmla="*/ 0 h 12401"/>
                <a:gd name="T76" fmla="*/ 0 w 8768"/>
                <a:gd name="T77" fmla="*/ 0 h 12401"/>
                <a:gd name="T78" fmla="*/ 0 w 8768"/>
                <a:gd name="T79" fmla="*/ 0 h 12401"/>
                <a:gd name="T80" fmla="*/ 0 w 8768"/>
                <a:gd name="T81" fmla="*/ 0 h 12401"/>
                <a:gd name="T82" fmla="*/ 0 w 8768"/>
                <a:gd name="T83" fmla="*/ 0 h 12401"/>
                <a:gd name="T84" fmla="*/ 0 w 8768"/>
                <a:gd name="T85" fmla="*/ 0 h 12401"/>
                <a:gd name="T86" fmla="*/ 0 w 8768"/>
                <a:gd name="T87" fmla="*/ 0 h 12401"/>
                <a:gd name="T88" fmla="*/ 0 w 8768"/>
                <a:gd name="T89" fmla="*/ 0 h 12401"/>
                <a:gd name="T90" fmla="*/ 0 w 8768"/>
                <a:gd name="T91" fmla="*/ 0 h 12401"/>
                <a:gd name="T92" fmla="*/ 0 w 8768"/>
                <a:gd name="T93" fmla="*/ 0 h 12401"/>
                <a:gd name="T94" fmla="*/ 0 w 8768"/>
                <a:gd name="T95" fmla="*/ 0 h 12401"/>
                <a:gd name="T96" fmla="*/ 0 w 8768"/>
                <a:gd name="T97" fmla="*/ 0 h 12401"/>
                <a:gd name="T98" fmla="*/ 0 w 8768"/>
                <a:gd name="T99" fmla="*/ 0 h 12401"/>
                <a:gd name="T100" fmla="*/ 0 w 8768"/>
                <a:gd name="T101" fmla="*/ 0 h 12401"/>
                <a:gd name="T102" fmla="*/ 0 w 8768"/>
                <a:gd name="T103" fmla="*/ 0 h 12401"/>
                <a:gd name="T104" fmla="*/ 0 w 8768"/>
                <a:gd name="T105" fmla="*/ 0 h 12401"/>
                <a:gd name="T106" fmla="*/ 0 w 8768"/>
                <a:gd name="T107" fmla="*/ 0 h 12401"/>
                <a:gd name="T108" fmla="*/ 0 w 8768"/>
                <a:gd name="T109" fmla="*/ 0 h 12401"/>
                <a:gd name="T110" fmla="*/ 0 w 8768"/>
                <a:gd name="T111" fmla="*/ 0 h 12401"/>
                <a:gd name="T112" fmla="*/ 0 w 8768"/>
                <a:gd name="T113" fmla="*/ 0 h 12401"/>
                <a:gd name="T114" fmla="*/ 0 w 8768"/>
                <a:gd name="T115" fmla="*/ 0 h 12401"/>
                <a:gd name="T116" fmla="*/ 0 w 8768"/>
                <a:gd name="T117" fmla="*/ 0 h 12401"/>
                <a:gd name="T118" fmla="*/ 0 w 8768"/>
                <a:gd name="T119" fmla="*/ 0 h 12401"/>
                <a:gd name="T120" fmla="*/ 0 w 8768"/>
                <a:gd name="T121" fmla="*/ 0 h 12401"/>
                <a:gd name="T122" fmla="*/ 0 w 8768"/>
                <a:gd name="T123" fmla="*/ 0 h 12401"/>
                <a:gd name="T124" fmla="*/ 0 w 8768"/>
                <a:gd name="T125" fmla="*/ 0 h 1240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768"/>
                <a:gd name="T190" fmla="*/ 0 h 12401"/>
                <a:gd name="T191" fmla="*/ 8768 w 8768"/>
                <a:gd name="T192" fmla="*/ 12401 h 1240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768" h="12401">
                  <a:moveTo>
                    <a:pt x="0" y="12401"/>
                  </a:moveTo>
                  <a:lnTo>
                    <a:pt x="68" y="11007"/>
                  </a:lnTo>
                  <a:lnTo>
                    <a:pt x="137" y="10144"/>
                  </a:lnTo>
                  <a:lnTo>
                    <a:pt x="209" y="9467"/>
                  </a:lnTo>
                  <a:lnTo>
                    <a:pt x="273" y="8891"/>
                  </a:lnTo>
                  <a:lnTo>
                    <a:pt x="346" y="8379"/>
                  </a:lnTo>
                  <a:lnTo>
                    <a:pt x="414" y="7920"/>
                  </a:lnTo>
                  <a:lnTo>
                    <a:pt x="487" y="7496"/>
                  </a:lnTo>
                  <a:lnTo>
                    <a:pt x="551" y="7106"/>
                  </a:lnTo>
                  <a:lnTo>
                    <a:pt x="624" y="6738"/>
                  </a:lnTo>
                  <a:lnTo>
                    <a:pt x="693" y="6396"/>
                  </a:lnTo>
                  <a:lnTo>
                    <a:pt x="761" y="6073"/>
                  </a:lnTo>
                  <a:lnTo>
                    <a:pt x="834" y="5767"/>
                  </a:lnTo>
                  <a:lnTo>
                    <a:pt x="902" y="5477"/>
                  </a:lnTo>
                  <a:lnTo>
                    <a:pt x="975" y="5199"/>
                  </a:lnTo>
                  <a:lnTo>
                    <a:pt x="1040" y="4933"/>
                  </a:lnTo>
                  <a:lnTo>
                    <a:pt x="1112" y="4683"/>
                  </a:lnTo>
                  <a:lnTo>
                    <a:pt x="1181" y="4442"/>
                  </a:lnTo>
                  <a:lnTo>
                    <a:pt x="1249" y="4208"/>
                  </a:lnTo>
                  <a:lnTo>
                    <a:pt x="1318" y="3982"/>
                  </a:lnTo>
                  <a:lnTo>
                    <a:pt x="1390" y="3772"/>
                  </a:lnTo>
                  <a:lnTo>
                    <a:pt x="1459" y="3563"/>
                  </a:lnTo>
                  <a:lnTo>
                    <a:pt x="1528" y="3370"/>
                  </a:lnTo>
                  <a:lnTo>
                    <a:pt x="1600" y="3176"/>
                  </a:lnTo>
                  <a:lnTo>
                    <a:pt x="1669" y="2995"/>
                  </a:lnTo>
                  <a:lnTo>
                    <a:pt x="1741" y="2821"/>
                  </a:lnTo>
                  <a:lnTo>
                    <a:pt x="1805" y="2652"/>
                  </a:lnTo>
                  <a:lnTo>
                    <a:pt x="1878" y="2491"/>
                  </a:lnTo>
                  <a:lnTo>
                    <a:pt x="1946" y="2334"/>
                  </a:lnTo>
                  <a:lnTo>
                    <a:pt x="2015" y="2185"/>
                  </a:lnTo>
                  <a:lnTo>
                    <a:pt x="2084" y="2044"/>
                  </a:lnTo>
                  <a:lnTo>
                    <a:pt x="2156" y="1903"/>
                  </a:lnTo>
                  <a:lnTo>
                    <a:pt x="2225" y="1773"/>
                  </a:lnTo>
                  <a:lnTo>
                    <a:pt x="2293" y="1645"/>
                  </a:lnTo>
                  <a:lnTo>
                    <a:pt x="2366" y="1528"/>
                  </a:lnTo>
                  <a:lnTo>
                    <a:pt x="2434" y="1411"/>
                  </a:lnTo>
                  <a:lnTo>
                    <a:pt x="2503" y="1298"/>
                  </a:lnTo>
                  <a:lnTo>
                    <a:pt x="2572" y="1197"/>
                  </a:lnTo>
                  <a:lnTo>
                    <a:pt x="2644" y="1096"/>
                  </a:lnTo>
                  <a:lnTo>
                    <a:pt x="2713" y="1000"/>
                  </a:lnTo>
                  <a:lnTo>
                    <a:pt x="2781" y="911"/>
                  </a:lnTo>
                  <a:lnTo>
                    <a:pt x="2850" y="822"/>
                  </a:lnTo>
                  <a:lnTo>
                    <a:pt x="2923" y="742"/>
                  </a:lnTo>
                  <a:lnTo>
                    <a:pt x="2991" y="665"/>
                  </a:lnTo>
                  <a:lnTo>
                    <a:pt x="3060" y="593"/>
                  </a:lnTo>
                  <a:lnTo>
                    <a:pt x="3132" y="524"/>
                  </a:lnTo>
                  <a:lnTo>
                    <a:pt x="3201" y="463"/>
                  </a:lnTo>
                  <a:lnTo>
                    <a:pt x="3269" y="403"/>
                  </a:lnTo>
                  <a:lnTo>
                    <a:pt x="3337" y="351"/>
                  </a:lnTo>
                  <a:lnTo>
                    <a:pt x="3410" y="298"/>
                  </a:lnTo>
                  <a:lnTo>
                    <a:pt x="3478" y="250"/>
                  </a:lnTo>
                  <a:lnTo>
                    <a:pt x="3547" y="210"/>
                  </a:lnTo>
                  <a:lnTo>
                    <a:pt x="3616" y="170"/>
                  </a:lnTo>
                  <a:lnTo>
                    <a:pt x="3688" y="134"/>
                  </a:lnTo>
                  <a:lnTo>
                    <a:pt x="3757" y="105"/>
                  </a:lnTo>
                  <a:lnTo>
                    <a:pt x="3825" y="81"/>
                  </a:lnTo>
                  <a:lnTo>
                    <a:pt x="3898" y="56"/>
                  </a:lnTo>
                  <a:lnTo>
                    <a:pt x="3966" y="36"/>
                  </a:lnTo>
                  <a:lnTo>
                    <a:pt x="4035" y="25"/>
                  </a:lnTo>
                  <a:lnTo>
                    <a:pt x="4104" y="8"/>
                  </a:lnTo>
                  <a:lnTo>
                    <a:pt x="4176" y="4"/>
                  </a:lnTo>
                  <a:lnTo>
                    <a:pt x="4241" y="0"/>
                  </a:lnTo>
                  <a:lnTo>
                    <a:pt x="4313" y="0"/>
                  </a:lnTo>
                  <a:lnTo>
                    <a:pt x="4382" y="4"/>
                  </a:lnTo>
                  <a:lnTo>
                    <a:pt x="4455" y="8"/>
                  </a:lnTo>
                  <a:lnTo>
                    <a:pt x="4523" y="21"/>
                  </a:lnTo>
                  <a:lnTo>
                    <a:pt x="4592" y="32"/>
                  </a:lnTo>
                  <a:lnTo>
                    <a:pt x="4664" y="49"/>
                  </a:lnTo>
                  <a:lnTo>
                    <a:pt x="4728" y="69"/>
                  </a:lnTo>
                  <a:lnTo>
                    <a:pt x="4801" y="93"/>
                  </a:lnTo>
                  <a:lnTo>
                    <a:pt x="4869" y="121"/>
                  </a:lnTo>
                  <a:lnTo>
                    <a:pt x="4942" y="149"/>
                  </a:lnTo>
                  <a:lnTo>
                    <a:pt x="5006" y="186"/>
                  </a:lnTo>
                  <a:lnTo>
                    <a:pt x="5079" y="222"/>
                  </a:lnTo>
                  <a:lnTo>
                    <a:pt x="5148" y="262"/>
                  </a:lnTo>
                  <a:lnTo>
                    <a:pt x="5216" y="307"/>
                  </a:lnTo>
                  <a:lnTo>
                    <a:pt x="5289" y="351"/>
                  </a:lnTo>
                  <a:lnTo>
                    <a:pt x="5357" y="400"/>
                  </a:lnTo>
                  <a:lnTo>
                    <a:pt x="5430" y="452"/>
                  </a:lnTo>
                  <a:lnTo>
                    <a:pt x="5495" y="508"/>
                  </a:lnTo>
                  <a:lnTo>
                    <a:pt x="5567" y="565"/>
                  </a:lnTo>
                  <a:lnTo>
                    <a:pt x="5636" y="625"/>
                  </a:lnTo>
                  <a:lnTo>
                    <a:pt x="5708" y="690"/>
                  </a:lnTo>
                  <a:lnTo>
                    <a:pt x="5773" y="754"/>
                  </a:lnTo>
                  <a:lnTo>
                    <a:pt x="5845" y="827"/>
                  </a:lnTo>
                  <a:lnTo>
                    <a:pt x="5914" y="894"/>
                  </a:lnTo>
                  <a:lnTo>
                    <a:pt x="5983" y="972"/>
                  </a:lnTo>
                  <a:lnTo>
                    <a:pt x="6055" y="1048"/>
                  </a:lnTo>
                  <a:lnTo>
                    <a:pt x="6124" y="1128"/>
                  </a:lnTo>
                  <a:lnTo>
                    <a:pt x="6196" y="1210"/>
                  </a:lnTo>
                  <a:lnTo>
                    <a:pt x="6260" y="1298"/>
                  </a:lnTo>
                  <a:lnTo>
                    <a:pt x="6333" y="1383"/>
                  </a:lnTo>
                  <a:lnTo>
                    <a:pt x="6401" y="1472"/>
                  </a:lnTo>
                  <a:lnTo>
                    <a:pt x="6470" y="1564"/>
                  </a:lnTo>
                  <a:lnTo>
                    <a:pt x="6538" y="1661"/>
                  </a:lnTo>
                  <a:lnTo>
                    <a:pt x="6611" y="1758"/>
                  </a:lnTo>
                  <a:lnTo>
                    <a:pt x="6680" y="1854"/>
                  </a:lnTo>
                  <a:lnTo>
                    <a:pt x="6748" y="1955"/>
                  </a:lnTo>
                  <a:lnTo>
                    <a:pt x="6821" y="2059"/>
                  </a:lnTo>
                  <a:lnTo>
                    <a:pt x="6889" y="2165"/>
                  </a:lnTo>
                  <a:lnTo>
                    <a:pt x="6958" y="2269"/>
                  </a:lnTo>
                  <a:lnTo>
                    <a:pt x="7027" y="2382"/>
                  </a:lnTo>
                  <a:lnTo>
                    <a:pt x="7099" y="2491"/>
                  </a:lnTo>
                  <a:lnTo>
                    <a:pt x="7168" y="2607"/>
                  </a:lnTo>
                  <a:lnTo>
                    <a:pt x="7236" y="2720"/>
                  </a:lnTo>
                  <a:lnTo>
                    <a:pt x="7305" y="2837"/>
                  </a:lnTo>
                  <a:lnTo>
                    <a:pt x="7377" y="2958"/>
                  </a:lnTo>
                  <a:lnTo>
                    <a:pt x="7446" y="3079"/>
                  </a:lnTo>
                  <a:lnTo>
                    <a:pt x="7515" y="3200"/>
                  </a:lnTo>
                  <a:lnTo>
                    <a:pt x="7587" y="3325"/>
                  </a:lnTo>
                  <a:lnTo>
                    <a:pt x="7656" y="3450"/>
                  </a:lnTo>
                  <a:lnTo>
                    <a:pt x="7723" y="3575"/>
                  </a:lnTo>
                  <a:lnTo>
                    <a:pt x="7792" y="3708"/>
                  </a:lnTo>
                  <a:lnTo>
                    <a:pt x="7866" y="3837"/>
                  </a:lnTo>
                  <a:lnTo>
                    <a:pt x="7933" y="3966"/>
                  </a:lnTo>
                  <a:lnTo>
                    <a:pt x="8002" y="4099"/>
                  </a:lnTo>
                  <a:lnTo>
                    <a:pt x="8070" y="4236"/>
                  </a:lnTo>
                  <a:lnTo>
                    <a:pt x="8143" y="4369"/>
                  </a:lnTo>
                  <a:lnTo>
                    <a:pt x="8212" y="4506"/>
                  </a:lnTo>
                  <a:lnTo>
                    <a:pt x="8280" y="4643"/>
                  </a:lnTo>
                  <a:lnTo>
                    <a:pt x="8353" y="4784"/>
                  </a:lnTo>
                  <a:lnTo>
                    <a:pt x="8421" y="4925"/>
                  </a:lnTo>
                  <a:lnTo>
                    <a:pt x="8490" y="5066"/>
                  </a:lnTo>
                  <a:lnTo>
                    <a:pt x="8559" y="5207"/>
                  </a:lnTo>
                  <a:lnTo>
                    <a:pt x="8631" y="5349"/>
                  </a:lnTo>
                  <a:lnTo>
                    <a:pt x="8696" y="5490"/>
                  </a:lnTo>
                  <a:lnTo>
                    <a:pt x="8768" y="5635"/>
                  </a:lnTo>
                </a:path>
              </a:pathLst>
            </a:custGeom>
            <a:noFill/>
            <a:ln w="1">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7" name="Freeform 143"/>
            <p:cNvSpPr>
              <a:spLocks/>
            </p:cNvSpPr>
            <p:nvPr/>
          </p:nvSpPr>
          <p:spPr bwMode="auto">
            <a:xfrm>
              <a:off x="4783" y="1995"/>
              <a:ext cx="737" cy="1151"/>
            </a:xfrm>
            <a:custGeom>
              <a:avLst/>
              <a:gdLst>
                <a:gd name="T0" fmla="*/ 0 w 5157"/>
                <a:gd name="T1" fmla="*/ 0 h 8055"/>
                <a:gd name="T2" fmla="*/ 0 w 5157"/>
                <a:gd name="T3" fmla="*/ 0 h 8055"/>
                <a:gd name="T4" fmla="*/ 0 w 5157"/>
                <a:gd name="T5" fmla="*/ 0 h 8055"/>
                <a:gd name="T6" fmla="*/ 0 w 5157"/>
                <a:gd name="T7" fmla="*/ 0 h 8055"/>
                <a:gd name="T8" fmla="*/ 0 w 5157"/>
                <a:gd name="T9" fmla="*/ 0 h 8055"/>
                <a:gd name="T10" fmla="*/ 0 w 5157"/>
                <a:gd name="T11" fmla="*/ 0 h 8055"/>
                <a:gd name="T12" fmla="*/ 0 w 5157"/>
                <a:gd name="T13" fmla="*/ 0 h 8055"/>
                <a:gd name="T14" fmla="*/ 0 w 5157"/>
                <a:gd name="T15" fmla="*/ 0 h 8055"/>
                <a:gd name="T16" fmla="*/ 0 w 5157"/>
                <a:gd name="T17" fmla="*/ 0 h 8055"/>
                <a:gd name="T18" fmla="*/ 0 w 5157"/>
                <a:gd name="T19" fmla="*/ 0 h 8055"/>
                <a:gd name="T20" fmla="*/ 0 w 5157"/>
                <a:gd name="T21" fmla="*/ 0 h 8055"/>
                <a:gd name="T22" fmla="*/ 0 w 5157"/>
                <a:gd name="T23" fmla="*/ 0 h 8055"/>
                <a:gd name="T24" fmla="*/ 0 w 5157"/>
                <a:gd name="T25" fmla="*/ 0 h 8055"/>
                <a:gd name="T26" fmla="*/ 0 w 5157"/>
                <a:gd name="T27" fmla="*/ 0 h 8055"/>
                <a:gd name="T28" fmla="*/ 0 w 5157"/>
                <a:gd name="T29" fmla="*/ 0 h 8055"/>
                <a:gd name="T30" fmla="*/ 0 w 5157"/>
                <a:gd name="T31" fmla="*/ 0 h 8055"/>
                <a:gd name="T32" fmla="*/ 0 w 5157"/>
                <a:gd name="T33" fmla="*/ 0 h 8055"/>
                <a:gd name="T34" fmla="*/ 0 w 5157"/>
                <a:gd name="T35" fmla="*/ 0 h 8055"/>
                <a:gd name="T36" fmla="*/ 0 w 5157"/>
                <a:gd name="T37" fmla="*/ 0 h 8055"/>
                <a:gd name="T38" fmla="*/ 0 w 5157"/>
                <a:gd name="T39" fmla="*/ 0 h 8055"/>
                <a:gd name="T40" fmla="*/ 0 w 5157"/>
                <a:gd name="T41" fmla="*/ 0 h 8055"/>
                <a:gd name="T42" fmla="*/ 0 w 5157"/>
                <a:gd name="T43" fmla="*/ 0 h 8055"/>
                <a:gd name="T44" fmla="*/ 0 w 5157"/>
                <a:gd name="T45" fmla="*/ 0 h 8055"/>
                <a:gd name="T46" fmla="*/ 0 w 5157"/>
                <a:gd name="T47" fmla="*/ 0 h 8055"/>
                <a:gd name="T48" fmla="*/ 0 w 5157"/>
                <a:gd name="T49" fmla="*/ 0 h 8055"/>
                <a:gd name="T50" fmla="*/ 0 w 5157"/>
                <a:gd name="T51" fmla="*/ 0 h 8055"/>
                <a:gd name="T52" fmla="*/ 0 w 5157"/>
                <a:gd name="T53" fmla="*/ 0 h 8055"/>
                <a:gd name="T54" fmla="*/ 0 w 5157"/>
                <a:gd name="T55" fmla="*/ 0 h 8055"/>
                <a:gd name="T56" fmla="*/ 0 w 5157"/>
                <a:gd name="T57" fmla="*/ 0 h 8055"/>
                <a:gd name="T58" fmla="*/ 0 w 5157"/>
                <a:gd name="T59" fmla="*/ 0 h 8055"/>
                <a:gd name="T60" fmla="*/ 0 w 5157"/>
                <a:gd name="T61" fmla="*/ 0 h 8055"/>
                <a:gd name="T62" fmla="*/ 0 w 5157"/>
                <a:gd name="T63" fmla="*/ 0 h 8055"/>
                <a:gd name="T64" fmla="*/ 0 w 5157"/>
                <a:gd name="T65" fmla="*/ 0 h 8055"/>
                <a:gd name="T66" fmla="*/ 0 w 5157"/>
                <a:gd name="T67" fmla="*/ 0 h 8055"/>
                <a:gd name="T68" fmla="*/ 0 w 5157"/>
                <a:gd name="T69" fmla="*/ 0 h 8055"/>
                <a:gd name="T70" fmla="*/ 0 w 5157"/>
                <a:gd name="T71" fmla="*/ 0 h 8055"/>
                <a:gd name="T72" fmla="*/ 0 w 5157"/>
                <a:gd name="T73" fmla="*/ 0 h 805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157"/>
                <a:gd name="T112" fmla="*/ 0 h 8055"/>
                <a:gd name="T113" fmla="*/ 5157 w 5157"/>
                <a:gd name="T114" fmla="*/ 8055 h 805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157" h="8055">
                  <a:moveTo>
                    <a:pt x="0" y="0"/>
                  </a:moveTo>
                  <a:lnTo>
                    <a:pt x="72" y="145"/>
                  </a:lnTo>
                  <a:lnTo>
                    <a:pt x="141" y="290"/>
                  </a:lnTo>
                  <a:lnTo>
                    <a:pt x="213" y="435"/>
                  </a:lnTo>
                  <a:lnTo>
                    <a:pt x="282" y="583"/>
                  </a:lnTo>
                  <a:lnTo>
                    <a:pt x="351" y="725"/>
                  </a:lnTo>
                  <a:lnTo>
                    <a:pt x="423" y="873"/>
                  </a:lnTo>
                  <a:lnTo>
                    <a:pt x="492" y="1023"/>
                  </a:lnTo>
                  <a:lnTo>
                    <a:pt x="560" y="1168"/>
                  </a:lnTo>
                  <a:lnTo>
                    <a:pt x="628" y="1317"/>
                  </a:lnTo>
                  <a:lnTo>
                    <a:pt x="702" y="1466"/>
                  </a:lnTo>
                  <a:lnTo>
                    <a:pt x="765" y="1611"/>
                  </a:lnTo>
                  <a:lnTo>
                    <a:pt x="838" y="1761"/>
                  </a:lnTo>
                  <a:lnTo>
                    <a:pt x="906" y="1910"/>
                  </a:lnTo>
                  <a:lnTo>
                    <a:pt x="979" y="2055"/>
                  </a:lnTo>
                  <a:lnTo>
                    <a:pt x="1048" y="2203"/>
                  </a:lnTo>
                  <a:lnTo>
                    <a:pt x="1116" y="2353"/>
                  </a:lnTo>
                  <a:lnTo>
                    <a:pt x="1189" y="2498"/>
                  </a:lnTo>
                  <a:lnTo>
                    <a:pt x="1254" y="2647"/>
                  </a:lnTo>
                  <a:lnTo>
                    <a:pt x="1326" y="2796"/>
                  </a:lnTo>
                  <a:lnTo>
                    <a:pt x="1395" y="2941"/>
                  </a:lnTo>
                  <a:lnTo>
                    <a:pt x="1467" y="3086"/>
                  </a:lnTo>
                  <a:lnTo>
                    <a:pt x="1532" y="3231"/>
                  </a:lnTo>
                  <a:lnTo>
                    <a:pt x="1604" y="3377"/>
                  </a:lnTo>
                  <a:lnTo>
                    <a:pt x="1673" y="3522"/>
                  </a:lnTo>
                  <a:lnTo>
                    <a:pt x="1742" y="3663"/>
                  </a:lnTo>
                  <a:lnTo>
                    <a:pt x="1814" y="3808"/>
                  </a:lnTo>
                  <a:lnTo>
                    <a:pt x="1883" y="3949"/>
                  </a:lnTo>
                  <a:lnTo>
                    <a:pt x="1955" y="4085"/>
                  </a:lnTo>
                  <a:lnTo>
                    <a:pt x="2019" y="4226"/>
                  </a:lnTo>
                  <a:lnTo>
                    <a:pt x="2093" y="4364"/>
                  </a:lnTo>
                  <a:lnTo>
                    <a:pt x="2160" y="4497"/>
                  </a:lnTo>
                  <a:lnTo>
                    <a:pt x="2234" y="4633"/>
                  </a:lnTo>
                  <a:lnTo>
                    <a:pt x="2297" y="4771"/>
                  </a:lnTo>
                  <a:lnTo>
                    <a:pt x="2370" y="4900"/>
                  </a:lnTo>
                  <a:lnTo>
                    <a:pt x="2438" y="5033"/>
                  </a:lnTo>
                  <a:lnTo>
                    <a:pt x="2507" y="5157"/>
                  </a:lnTo>
                  <a:lnTo>
                    <a:pt x="2580" y="5287"/>
                  </a:lnTo>
                  <a:lnTo>
                    <a:pt x="2648" y="5415"/>
                  </a:lnTo>
                  <a:lnTo>
                    <a:pt x="2721" y="5541"/>
                  </a:lnTo>
                  <a:lnTo>
                    <a:pt x="2785" y="5662"/>
                  </a:lnTo>
                  <a:lnTo>
                    <a:pt x="2858" y="5783"/>
                  </a:lnTo>
                  <a:lnTo>
                    <a:pt x="2927" y="5900"/>
                  </a:lnTo>
                  <a:lnTo>
                    <a:pt x="2995" y="6012"/>
                  </a:lnTo>
                  <a:lnTo>
                    <a:pt x="3064" y="6125"/>
                  </a:lnTo>
                  <a:lnTo>
                    <a:pt x="3136" y="6238"/>
                  </a:lnTo>
                  <a:lnTo>
                    <a:pt x="3205" y="6346"/>
                  </a:lnTo>
                  <a:lnTo>
                    <a:pt x="3274" y="6452"/>
                  </a:lnTo>
                  <a:lnTo>
                    <a:pt x="3346" y="6556"/>
                  </a:lnTo>
                  <a:lnTo>
                    <a:pt x="3415" y="6656"/>
                  </a:lnTo>
                  <a:lnTo>
                    <a:pt x="3483" y="6753"/>
                  </a:lnTo>
                  <a:lnTo>
                    <a:pt x="3551" y="6851"/>
                  </a:lnTo>
                  <a:lnTo>
                    <a:pt x="3624" y="6943"/>
                  </a:lnTo>
                  <a:lnTo>
                    <a:pt x="3692" y="7031"/>
                  </a:lnTo>
                  <a:lnTo>
                    <a:pt x="3761" y="7120"/>
                  </a:lnTo>
                  <a:lnTo>
                    <a:pt x="3829" y="7201"/>
                  </a:lnTo>
                  <a:lnTo>
                    <a:pt x="3902" y="7282"/>
                  </a:lnTo>
                  <a:lnTo>
                    <a:pt x="3971" y="7358"/>
                  </a:lnTo>
                  <a:lnTo>
                    <a:pt x="4039" y="7435"/>
                  </a:lnTo>
                  <a:lnTo>
                    <a:pt x="4112" y="7499"/>
                  </a:lnTo>
                  <a:lnTo>
                    <a:pt x="4180" y="7568"/>
                  </a:lnTo>
                  <a:lnTo>
                    <a:pt x="4249" y="7628"/>
                  </a:lnTo>
                  <a:lnTo>
                    <a:pt x="4318" y="7689"/>
                  </a:lnTo>
                  <a:lnTo>
                    <a:pt x="4390" y="7741"/>
                  </a:lnTo>
                  <a:lnTo>
                    <a:pt x="4459" y="7793"/>
                  </a:lnTo>
                  <a:lnTo>
                    <a:pt x="4527" y="7838"/>
                  </a:lnTo>
                  <a:lnTo>
                    <a:pt x="4596" y="7878"/>
                  </a:lnTo>
                  <a:lnTo>
                    <a:pt x="4668" y="7918"/>
                  </a:lnTo>
                  <a:lnTo>
                    <a:pt x="4737" y="7951"/>
                  </a:lnTo>
                  <a:lnTo>
                    <a:pt x="4806" y="7979"/>
                  </a:lnTo>
                  <a:lnTo>
                    <a:pt x="4878" y="8003"/>
                  </a:lnTo>
                  <a:lnTo>
                    <a:pt x="4947" y="8023"/>
                  </a:lnTo>
                  <a:lnTo>
                    <a:pt x="5015" y="8040"/>
                  </a:lnTo>
                  <a:lnTo>
                    <a:pt x="5083" y="8051"/>
                  </a:lnTo>
                  <a:lnTo>
                    <a:pt x="5157" y="8055"/>
                  </a:lnTo>
                </a:path>
              </a:pathLst>
            </a:custGeom>
            <a:noFill/>
            <a:ln w="1">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8" name="Line 144"/>
            <p:cNvSpPr>
              <a:spLocks noChangeShapeType="1"/>
            </p:cNvSpPr>
            <p:nvPr/>
          </p:nvSpPr>
          <p:spPr bwMode="auto">
            <a:xfrm>
              <a:off x="3911" y="2294"/>
              <a:ext cx="242" cy="1"/>
            </a:xfrm>
            <a:prstGeom prst="line">
              <a:avLst/>
            </a:prstGeom>
            <a:noFill/>
            <a:ln w="1">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 name="Rectangle 145"/>
            <p:cNvSpPr>
              <a:spLocks noChangeArrowheads="1"/>
            </p:cNvSpPr>
            <p:nvPr/>
          </p:nvSpPr>
          <p:spPr bwMode="auto">
            <a:xfrm>
              <a:off x="4200" y="2222"/>
              <a:ext cx="129"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i="1">
                  <a:solidFill>
                    <a:srgbClr val="FF0000"/>
                  </a:solidFill>
                  <a:latin typeface="Times New Roman" pitchFamily="18" charset="0"/>
                  <a:cs typeface="Times New Roman" pitchFamily="18" charset="0"/>
                </a:rPr>
                <a:t>b </a:t>
              </a:r>
              <a:endParaRPr lang="en-US">
                <a:solidFill>
                  <a:srgbClr val="000000"/>
                </a:solidFill>
                <a:latin typeface="Calibri" pitchFamily="34" charset="0"/>
                <a:cs typeface="Times New Roman" pitchFamily="18" charset="0"/>
              </a:endParaRPr>
            </a:p>
          </p:txBody>
        </p:sp>
        <p:sp>
          <p:nvSpPr>
            <p:cNvPr id="150" name="Rectangle 146"/>
            <p:cNvSpPr>
              <a:spLocks noChangeArrowheads="1"/>
            </p:cNvSpPr>
            <p:nvPr/>
          </p:nvSpPr>
          <p:spPr bwMode="auto">
            <a:xfrm>
              <a:off x="4284" y="2222"/>
              <a:ext cx="340"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FF0000"/>
                  </a:solidFill>
                  <a:latin typeface="Times New Roman" pitchFamily="18" charset="0"/>
                  <a:cs typeface="Times New Roman" pitchFamily="18" charset="0"/>
                </a:rPr>
                <a:t>= +0.1</a:t>
              </a:r>
              <a:endParaRPr lang="en-US">
                <a:solidFill>
                  <a:srgbClr val="000000"/>
                </a:solidFill>
                <a:latin typeface="Calibri" pitchFamily="34" charset="0"/>
                <a:cs typeface="Times New Roman" pitchFamily="18" charset="0"/>
              </a:endParaRPr>
            </a:p>
          </p:txBody>
        </p:sp>
        <p:sp>
          <p:nvSpPr>
            <p:cNvPr id="151" name="Freeform 147"/>
            <p:cNvSpPr>
              <a:spLocks/>
            </p:cNvSpPr>
            <p:nvPr/>
          </p:nvSpPr>
          <p:spPr bwMode="auto">
            <a:xfrm>
              <a:off x="3541" y="1333"/>
              <a:ext cx="1253" cy="1663"/>
            </a:xfrm>
            <a:custGeom>
              <a:avLst/>
              <a:gdLst>
                <a:gd name="T0" fmla="*/ 0 w 8768"/>
                <a:gd name="T1" fmla="*/ 0 h 11646"/>
                <a:gd name="T2" fmla="*/ 0 w 8768"/>
                <a:gd name="T3" fmla="*/ 0 h 11646"/>
                <a:gd name="T4" fmla="*/ 0 w 8768"/>
                <a:gd name="T5" fmla="*/ 0 h 11646"/>
                <a:gd name="T6" fmla="*/ 0 w 8768"/>
                <a:gd name="T7" fmla="*/ 0 h 11646"/>
                <a:gd name="T8" fmla="*/ 0 w 8768"/>
                <a:gd name="T9" fmla="*/ 0 h 11646"/>
                <a:gd name="T10" fmla="*/ 0 w 8768"/>
                <a:gd name="T11" fmla="*/ 0 h 11646"/>
                <a:gd name="T12" fmla="*/ 0 w 8768"/>
                <a:gd name="T13" fmla="*/ 0 h 11646"/>
                <a:gd name="T14" fmla="*/ 0 w 8768"/>
                <a:gd name="T15" fmla="*/ 0 h 11646"/>
                <a:gd name="T16" fmla="*/ 0 w 8768"/>
                <a:gd name="T17" fmla="*/ 0 h 11646"/>
                <a:gd name="T18" fmla="*/ 0 w 8768"/>
                <a:gd name="T19" fmla="*/ 0 h 11646"/>
                <a:gd name="T20" fmla="*/ 0 w 8768"/>
                <a:gd name="T21" fmla="*/ 0 h 11646"/>
                <a:gd name="T22" fmla="*/ 0 w 8768"/>
                <a:gd name="T23" fmla="*/ 0 h 11646"/>
                <a:gd name="T24" fmla="*/ 0 w 8768"/>
                <a:gd name="T25" fmla="*/ 0 h 11646"/>
                <a:gd name="T26" fmla="*/ 0 w 8768"/>
                <a:gd name="T27" fmla="*/ 0 h 11646"/>
                <a:gd name="T28" fmla="*/ 0 w 8768"/>
                <a:gd name="T29" fmla="*/ 0 h 11646"/>
                <a:gd name="T30" fmla="*/ 0 w 8768"/>
                <a:gd name="T31" fmla="*/ 0 h 11646"/>
                <a:gd name="T32" fmla="*/ 0 w 8768"/>
                <a:gd name="T33" fmla="*/ 0 h 11646"/>
                <a:gd name="T34" fmla="*/ 0 w 8768"/>
                <a:gd name="T35" fmla="*/ 0 h 11646"/>
                <a:gd name="T36" fmla="*/ 0 w 8768"/>
                <a:gd name="T37" fmla="*/ 0 h 11646"/>
                <a:gd name="T38" fmla="*/ 0 w 8768"/>
                <a:gd name="T39" fmla="*/ 0 h 11646"/>
                <a:gd name="T40" fmla="*/ 0 w 8768"/>
                <a:gd name="T41" fmla="*/ 0 h 11646"/>
                <a:gd name="T42" fmla="*/ 0 w 8768"/>
                <a:gd name="T43" fmla="*/ 0 h 11646"/>
                <a:gd name="T44" fmla="*/ 0 w 8768"/>
                <a:gd name="T45" fmla="*/ 0 h 11646"/>
                <a:gd name="T46" fmla="*/ 0 w 8768"/>
                <a:gd name="T47" fmla="*/ 0 h 11646"/>
                <a:gd name="T48" fmla="*/ 0 w 8768"/>
                <a:gd name="T49" fmla="*/ 0 h 11646"/>
                <a:gd name="T50" fmla="*/ 0 w 8768"/>
                <a:gd name="T51" fmla="*/ 0 h 11646"/>
                <a:gd name="T52" fmla="*/ 0 w 8768"/>
                <a:gd name="T53" fmla="*/ 0 h 11646"/>
                <a:gd name="T54" fmla="*/ 0 w 8768"/>
                <a:gd name="T55" fmla="*/ 0 h 11646"/>
                <a:gd name="T56" fmla="*/ 0 w 8768"/>
                <a:gd name="T57" fmla="*/ 0 h 11646"/>
                <a:gd name="T58" fmla="*/ 0 w 8768"/>
                <a:gd name="T59" fmla="*/ 0 h 11646"/>
                <a:gd name="T60" fmla="*/ 0 w 8768"/>
                <a:gd name="T61" fmla="*/ 0 h 11646"/>
                <a:gd name="T62" fmla="*/ 0 w 8768"/>
                <a:gd name="T63" fmla="*/ 0 h 11646"/>
                <a:gd name="T64" fmla="*/ 0 w 8768"/>
                <a:gd name="T65" fmla="*/ 0 h 11646"/>
                <a:gd name="T66" fmla="*/ 0 w 8768"/>
                <a:gd name="T67" fmla="*/ 0 h 11646"/>
                <a:gd name="T68" fmla="*/ 0 w 8768"/>
                <a:gd name="T69" fmla="*/ 0 h 11646"/>
                <a:gd name="T70" fmla="*/ 0 w 8768"/>
                <a:gd name="T71" fmla="*/ 0 h 11646"/>
                <a:gd name="T72" fmla="*/ 0 w 8768"/>
                <a:gd name="T73" fmla="*/ 0 h 11646"/>
                <a:gd name="T74" fmla="*/ 0 w 8768"/>
                <a:gd name="T75" fmla="*/ 0 h 11646"/>
                <a:gd name="T76" fmla="*/ 0 w 8768"/>
                <a:gd name="T77" fmla="*/ 0 h 11646"/>
                <a:gd name="T78" fmla="*/ 0 w 8768"/>
                <a:gd name="T79" fmla="*/ 0 h 11646"/>
                <a:gd name="T80" fmla="*/ 0 w 8768"/>
                <a:gd name="T81" fmla="*/ 0 h 11646"/>
                <a:gd name="T82" fmla="*/ 0 w 8768"/>
                <a:gd name="T83" fmla="*/ 0 h 11646"/>
                <a:gd name="T84" fmla="*/ 0 w 8768"/>
                <a:gd name="T85" fmla="*/ 0 h 11646"/>
                <a:gd name="T86" fmla="*/ 0 w 8768"/>
                <a:gd name="T87" fmla="*/ 0 h 11646"/>
                <a:gd name="T88" fmla="*/ 0 w 8768"/>
                <a:gd name="T89" fmla="*/ 0 h 11646"/>
                <a:gd name="T90" fmla="*/ 0 w 8768"/>
                <a:gd name="T91" fmla="*/ 0 h 11646"/>
                <a:gd name="T92" fmla="*/ 0 w 8768"/>
                <a:gd name="T93" fmla="*/ 0 h 11646"/>
                <a:gd name="T94" fmla="*/ 0 w 8768"/>
                <a:gd name="T95" fmla="*/ 0 h 11646"/>
                <a:gd name="T96" fmla="*/ 0 w 8768"/>
                <a:gd name="T97" fmla="*/ 0 h 11646"/>
                <a:gd name="T98" fmla="*/ 0 w 8768"/>
                <a:gd name="T99" fmla="*/ 0 h 11646"/>
                <a:gd name="T100" fmla="*/ 0 w 8768"/>
                <a:gd name="T101" fmla="*/ 0 h 11646"/>
                <a:gd name="T102" fmla="*/ 0 w 8768"/>
                <a:gd name="T103" fmla="*/ 0 h 11646"/>
                <a:gd name="T104" fmla="*/ 0 w 8768"/>
                <a:gd name="T105" fmla="*/ 0 h 11646"/>
                <a:gd name="T106" fmla="*/ 0 w 8768"/>
                <a:gd name="T107" fmla="*/ 0 h 11646"/>
                <a:gd name="T108" fmla="*/ 0 w 8768"/>
                <a:gd name="T109" fmla="*/ 0 h 11646"/>
                <a:gd name="T110" fmla="*/ 0 w 8768"/>
                <a:gd name="T111" fmla="*/ 0 h 11646"/>
                <a:gd name="T112" fmla="*/ 0 w 8768"/>
                <a:gd name="T113" fmla="*/ 0 h 11646"/>
                <a:gd name="T114" fmla="*/ 0 w 8768"/>
                <a:gd name="T115" fmla="*/ 0 h 11646"/>
                <a:gd name="T116" fmla="*/ 0 w 8768"/>
                <a:gd name="T117" fmla="*/ 0 h 11646"/>
                <a:gd name="T118" fmla="*/ 0 w 8768"/>
                <a:gd name="T119" fmla="*/ 0 h 11646"/>
                <a:gd name="T120" fmla="*/ 0 w 8768"/>
                <a:gd name="T121" fmla="*/ 0 h 11646"/>
                <a:gd name="T122" fmla="*/ 0 w 8768"/>
                <a:gd name="T123" fmla="*/ 0 h 11646"/>
                <a:gd name="T124" fmla="*/ 0 w 8768"/>
                <a:gd name="T125" fmla="*/ 0 h 1164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768"/>
                <a:gd name="T190" fmla="*/ 0 h 11646"/>
                <a:gd name="T191" fmla="*/ 8768 w 8768"/>
                <a:gd name="T192" fmla="*/ 11646 h 1164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768" h="11646">
                  <a:moveTo>
                    <a:pt x="0" y="11646"/>
                  </a:moveTo>
                  <a:lnTo>
                    <a:pt x="68" y="10377"/>
                  </a:lnTo>
                  <a:lnTo>
                    <a:pt x="137" y="9591"/>
                  </a:lnTo>
                  <a:lnTo>
                    <a:pt x="209" y="8975"/>
                  </a:lnTo>
                  <a:lnTo>
                    <a:pt x="273" y="8443"/>
                  </a:lnTo>
                  <a:lnTo>
                    <a:pt x="346" y="7979"/>
                  </a:lnTo>
                  <a:lnTo>
                    <a:pt x="414" y="7556"/>
                  </a:lnTo>
                  <a:lnTo>
                    <a:pt x="487" y="7165"/>
                  </a:lnTo>
                  <a:lnTo>
                    <a:pt x="551" y="6803"/>
                  </a:lnTo>
                  <a:lnTo>
                    <a:pt x="624" y="6468"/>
                  </a:lnTo>
                  <a:lnTo>
                    <a:pt x="693" y="6145"/>
                  </a:lnTo>
                  <a:lnTo>
                    <a:pt x="761" y="5848"/>
                  </a:lnTo>
                  <a:lnTo>
                    <a:pt x="834" y="5562"/>
                  </a:lnTo>
                  <a:lnTo>
                    <a:pt x="902" y="5295"/>
                  </a:lnTo>
                  <a:lnTo>
                    <a:pt x="975" y="5033"/>
                  </a:lnTo>
                  <a:lnTo>
                    <a:pt x="1040" y="4787"/>
                  </a:lnTo>
                  <a:lnTo>
                    <a:pt x="1112" y="4550"/>
                  </a:lnTo>
                  <a:lnTo>
                    <a:pt x="1181" y="4324"/>
                  </a:lnTo>
                  <a:lnTo>
                    <a:pt x="1249" y="4106"/>
                  </a:lnTo>
                  <a:lnTo>
                    <a:pt x="1318" y="3892"/>
                  </a:lnTo>
                  <a:lnTo>
                    <a:pt x="1390" y="3691"/>
                  </a:lnTo>
                  <a:lnTo>
                    <a:pt x="1459" y="3502"/>
                  </a:lnTo>
                  <a:lnTo>
                    <a:pt x="1528" y="3312"/>
                  </a:lnTo>
                  <a:lnTo>
                    <a:pt x="1600" y="3135"/>
                  </a:lnTo>
                  <a:lnTo>
                    <a:pt x="1669" y="2961"/>
                  </a:lnTo>
                  <a:lnTo>
                    <a:pt x="1741" y="2796"/>
                  </a:lnTo>
                  <a:lnTo>
                    <a:pt x="1805" y="2636"/>
                  </a:lnTo>
                  <a:lnTo>
                    <a:pt x="1878" y="2478"/>
                  </a:lnTo>
                  <a:lnTo>
                    <a:pt x="1946" y="2333"/>
                  </a:lnTo>
                  <a:lnTo>
                    <a:pt x="2015" y="2188"/>
                  </a:lnTo>
                  <a:lnTo>
                    <a:pt x="2084" y="2051"/>
                  </a:lnTo>
                  <a:lnTo>
                    <a:pt x="2156" y="1918"/>
                  </a:lnTo>
                  <a:lnTo>
                    <a:pt x="2225" y="1793"/>
                  </a:lnTo>
                  <a:lnTo>
                    <a:pt x="2293" y="1672"/>
                  </a:lnTo>
                  <a:lnTo>
                    <a:pt x="2366" y="1551"/>
                  </a:lnTo>
                  <a:lnTo>
                    <a:pt x="2434" y="1442"/>
                  </a:lnTo>
                  <a:lnTo>
                    <a:pt x="2503" y="1334"/>
                  </a:lnTo>
                  <a:lnTo>
                    <a:pt x="2572" y="1228"/>
                  </a:lnTo>
                  <a:lnTo>
                    <a:pt x="2644" y="1132"/>
                  </a:lnTo>
                  <a:lnTo>
                    <a:pt x="2713" y="1040"/>
                  </a:lnTo>
                  <a:lnTo>
                    <a:pt x="2781" y="951"/>
                  </a:lnTo>
                  <a:lnTo>
                    <a:pt x="2850" y="866"/>
                  </a:lnTo>
                  <a:lnTo>
                    <a:pt x="2923" y="786"/>
                  </a:lnTo>
                  <a:lnTo>
                    <a:pt x="2991" y="709"/>
                  </a:lnTo>
                  <a:lnTo>
                    <a:pt x="3060" y="641"/>
                  </a:lnTo>
                  <a:lnTo>
                    <a:pt x="3132" y="568"/>
                  </a:lnTo>
                  <a:lnTo>
                    <a:pt x="3201" y="503"/>
                  </a:lnTo>
                  <a:lnTo>
                    <a:pt x="3269" y="447"/>
                  </a:lnTo>
                  <a:lnTo>
                    <a:pt x="3337" y="390"/>
                  </a:lnTo>
                  <a:lnTo>
                    <a:pt x="3410" y="342"/>
                  </a:lnTo>
                  <a:lnTo>
                    <a:pt x="3478" y="290"/>
                  </a:lnTo>
                  <a:lnTo>
                    <a:pt x="3547" y="245"/>
                  </a:lnTo>
                  <a:lnTo>
                    <a:pt x="3616" y="205"/>
                  </a:lnTo>
                  <a:lnTo>
                    <a:pt x="3688" y="169"/>
                  </a:lnTo>
                  <a:lnTo>
                    <a:pt x="3757" y="137"/>
                  </a:lnTo>
                  <a:lnTo>
                    <a:pt x="3825" y="108"/>
                  </a:lnTo>
                  <a:lnTo>
                    <a:pt x="3898" y="80"/>
                  </a:lnTo>
                  <a:lnTo>
                    <a:pt x="3966" y="60"/>
                  </a:lnTo>
                  <a:lnTo>
                    <a:pt x="4035" y="39"/>
                  </a:lnTo>
                  <a:lnTo>
                    <a:pt x="4104" y="28"/>
                  </a:lnTo>
                  <a:lnTo>
                    <a:pt x="4176" y="15"/>
                  </a:lnTo>
                  <a:lnTo>
                    <a:pt x="4241" y="8"/>
                  </a:lnTo>
                  <a:lnTo>
                    <a:pt x="4313" y="4"/>
                  </a:lnTo>
                  <a:lnTo>
                    <a:pt x="4382" y="0"/>
                  </a:lnTo>
                  <a:lnTo>
                    <a:pt x="4455" y="4"/>
                  </a:lnTo>
                  <a:lnTo>
                    <a:pt x="4523" y="11"/>
                  </a:lnTo>
                  <a:lnTo>
                    <a:pt x="4592" y="20"/>
                  </a:lnTo>
                  <a:lnTo>
                    <a:pt x="4664" y="32"/>
                  </a:lnTo>
                  <a:lnTo>
                    <a:pt x="4728" y="44"/>
                  </a:lnTo>
                  <a:lnTo>
                    <a:pt x="4801" y="65"/>
                  </a:lnTo>
                  <a:lnTo>
                    <a:pt x="4869" y="84"/>
                  </a:lnTo>
                  <a:lnTo>
                    <a:pt x="4942" y="113"/>
                  </a:lnTo>
                  <a:lnTo>
                    <a:pt x="5006" y="141"/>
                  </a:lnTo>
                  <a:lnTo>
                    <a:pt x="5079" y="169"/>
                  </a:lnTo>
                  <a:lnTo>
                    <a:pt x="5148" y="201"/>
                  </a:lnTo>
                  <a:lnTo>
                    <a:pt x="5216" y="241"/>
                  </a:lnTo>
                  <a:lnTo>
                    <a:pt x="5289" y="282"/>
                  </a:lnTo>
                  <a:lnTo>
                    <a:pt x="5357" y="322"/>
                  </a:lnTo>
                  <a:lnTo>
                    <a:pt x="5430" y="366"/>
                  </a:lnTo>
                  <a:lnTo>
                    <a:pt x="5495" y="415"/>
                  </a:lnTo>
                  <a:lnTo>
                    <a:pt x="5567" y="467"/>
                  </a:lnTo>
                  <a:lnTo>
                    <a:pt x="5636" y="524"/>
                  </a:lnTo>
                  <a:lnTo>
                    <a:pt x="5708" y="580"/>
                  </a:lnTo>
                  <a:lnTo>
                    <a:pt x="5773" y="637"/>
                  </a:lnTo>
                  <a:lnTo>
                    <a:pt x="5845" y="701"/>
                  </a:lnTo>
                  <a:lnTo>
                    <a:pt x="5914" y="765"/>
                  </a:lnTo>
                  <a:lnTo>
                    <a:pt x="5983" y="830"/>
                  </a:lnTo>
                  <a:lnTo>
                    <a:pt x="6055" y="903"/>
                  </a:lnTo>
                  <a:lnTo>
                    <a:pt x="6124" y="971"/>
                  </a:lnTo>
                  <a:lnTo>
                    <a:pt x="6196" y="1048"/>
                  </a:lnTo>
                  <a:lnTo>
                    <a:pt x="6260" y="1124"/>
                  </a:lnTo>
                  <a:lnTo>
                    <a:pt x="6333" y="1204"/>
                  </a:lnTo>
                  <a:lnTo>
                    <a:pt x="6401" y="1285"/>
                  </a:lnTo>
                  <a:lnTo>
                    <a:pt x="6470" y="1369"/>
                  </a:lnTo>
                  <a:lnTo>
                    <a:pt x="6538" y="1455"/>
                  </a:lnTo>
                  <a:lnTo>
                    <a:pt x="6611" y="1547"/>
                  </a:lnTo>
                  <a:lnTo>
                    <a:pt x="6680" y="1636"/>
                  </a:lnTo>
                  <a:lnTo>
                    <a:pt x="6748" y="1728"/>
                  </a:lnTo>
                  <a:lnTo>
                    <a:pt x="6821" y="1826"/>
                  </a:lnTo>
                  <a:lnTo>
                    <a:pt x="6889" y="1922"/>
                  </a:lnTo>
                  <a:lnTo>
                    <a:pt x="6958" y="2019"/>
                  </a:lnTo>
                  <a:lnTo>
                    <a:pt x="7027" y="2120"/>
                  </a:lnTo>
                  <a:lnTo>
                    <a:pt x="7099" y="2224"/>
                  </a:lnTo>
                  <a:lnTo>
                    <a:pt x="7168" y="2329"/>
                  </a:lnTo>
                  <a:lnTo>
                    <a:pt x="7236" y="2438"/>
                  </a:lnTo>
                  <a:lnTo>
                    <a:pt x="7305" y="2543"/>
                  </a:lnTo>
                  <a:lnTo>
                    <a:pt x="7377" y="2655"/>
                  </a:lnTo>
                  <a:lnTo>
                    <a:pt x="7446" y="2768"/>
                  </a:lnTo>
                  <a:lnTo>
                    <a:pt x="7515" y="2881"/>
                  </a:lnTo>
                  <a:lnTo>
                    <a:pt x="7587" y="2998"/>
                  </a:lnTo>
                  <a:lnTo>
                    <a:pt x="7656" y="3115"/>
                  </a:lnTo>
                  <a:lnTo>
                    <a:pt x="7723" y="3232"/>
                  </a:lnTo>
                  <a:lnTo>
                    <a:pt x="7792" y="3353"/>
                  </a:lnTo>
                  <a:lnTo>
                    <a:pt x="7866" y="3474"/>
                  </a:lnTo>
                  <a:lnTo>
                    <a:pt x="7933" y="3598"/>
                  </a:lnTo>
                  <a:lnTo>
                    <a:pt x="8002" y="3723"/>
                  </a:lnTo>
                  <a:lnTo>
                    <a:pt x="8070" y="3849"/>
                  </a:lnTo>
                  <a:lnTo>
                    <a:pt x="8143" y="3973"/>
                  </a:lnTo>
                  <a:lnTo>
                    <a:pt x="8212" y="4102"/>
                  </a:lnTo>
                  <a:lnTo>
                    <a:pt x="8280" y="4232"/>
                  </a:lnTo>
                  <a:lnTo>
                    <a:pt x="8353" y="4360"/>
                  </a:lnTo>
                  <a:lnTo>
                    <a:pt x="8421" y="4494"/>
                  </a:lnTo>
                  <a:lnTo>
                    <a:pt x="8490" y="4626"/>
                  </a:lnTo>
                  <a:lnTo>
                    <a:pt x="8559" y="4755"/>
                  </a:lnTo>
                  <a:lnTo>
                    <a:pt x="8631" y="4892"/>
                  </a:lnTo>
                  <a:lnTo>
                    <a:pt x="8696" y="5025"/>
                  </a:lnTo>
                  <a:lnTo>
                    <a:pt x="8768" y="5162"/>
                  </a:lnTo>
                </a:path>
              </a:pathLst>
            </a:custGeom>
            <a:noFill/>
            <a:ln w="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2" name="Freeform 148"/>
            <p:cNvSpPr>
              <a:spLocks/>
            </p:cNvSpPr>
            <p:nvPr/>
          </p:nvSpPr>
          <p:spPr bwMode="auto">
            <a:xfrm>
              <a:off x="4783" y="2051"/>
              <a:ext cx="737" cy="1095"/>
            </a:xfrm>
            <a:custGeom>
              <a:avLst/>
              <a:gdLst>
                <a:gd name="T0" fmla="*/ 0 w 5157"/>
                <a:gd name="T1" fmla="*/ 0 h 7665"/>
                <a:gd name="T2" fmla="*/ 0 w 5157"/>
                <a:gd name="T3" fmla="*/ 0 h 7665"/>
                <a:gd name="T4" fmla="*/ 0 w 5157"/>
                <a:gd name="T5" fmla="*/ 0 h 7665"/>
                <a:gd name="T6" fmla="*/ 0 w 5157"/>
                <a:gd name="T7" fmla="*/ 0 h 7665"/>
                <a:gd name="T8" fmla="*/ 0 w 5157"/>
                <a:gd name="T9" fmla="*/ 0 h 7665"/>
                <a:gd name="T10" fmla="*/ 0 w 5157"/>
                <a:gd name="T11" fmla="*/ 0 h 7665"/>
                <a:gd name="T12" fmla="*/ 0 w 5157"/>
                <a:gd name="T13" fmla="*/ 0 h 7665"/>
                <a:gd name="T14" fmla="*/ 0 w 5157"/>
                <a:gd name="T15" fmla="*/ 0 h 7665"/>
                <a:gd name="T16" fmla="*/ 0 w 5157"/>
                <a:gd name="T17" fmla="*/ 0 h 7665"/>
                <a:gd name="T18" fmla="*/ 0 w 5157"/>
                <a:gd name="T19" fmla="*/ 0 h 7665"/>
                <a:gd name="T20" fmla="*/ 0 w 5157"/>
                <a:gd name="T21" fmla="*/ 0 h 7665"/>
                <a:gd name="T22" fmla="*/ 0 w 5157"/>
                <a:gd name="T23" fmla="*/ 0 h 7665"/>
                <a:gd name="T24" fmla="*/ 0 w 5157"/>
                <a:gd name="T25" fmla="*/ 0 h 7665"/>
                <a:gd name="T26" fmla="*/ 0 w 5157"/>
                <a:gd name="T27" fmla="*/ 0 h 7665"/>
                <a:gd name="T28" fmla="*/ 0 w 5157"/>
                <a:gd name="T29" fmla="*/ 0 h 7665"/>
                <a:gd name="T30" fmla="*/ 0 w 5157"/>
                <a:gd name="T31" fmla="*/ 0 h 7665"/>
                <a:gd name="T32" fmla="*/ 0 w 5157"/>
                <a:gd name="T33" fmla="*/ 0 h 7665"/>
                <a:gd name="T34" fmla="*/ 0 w 5157"/>
                <a:gd name="T35" fmla="*/ 0 h 7665"/>
                <a:gd name="T36" fmla="*/ 0 w 5157"/>
                <a:gd name="T37" fmla="*/ 0 h 7665"/>
                <a:gd name="T38" fmla="*/ 0 w 5157"/>
                <a:gd name="T39" fmla="*/ 0 h 7665"/>
                <a:gd name="T40" fmla="*/ 0 w 5157"/>
                <a:gd name="T41" fmla="*/ 0 h 7665"/>
                <a:gd name="T42" fmla="*/ 0 w 5157"/>
                <a:gd name="T43" fmla="*/ 0 h 7665"/>
                <a:gd name="T44" fmla="*/ 0 w 5157"/>
                <a:gd name="T45" fmla="*/ 0 h 7665"/>
                <a:gd name="T46" fmla="*/ 0 w 5157"/>
                <a:gd name="T47" fmla="*/ 0 h 7665"/>
                <a:gd name="T48" fmla="*/ 0 w 5157"/>
                <a:gd name="T49" fmla="*/ 0 h 7665"/>
                <a:gd name="T50" fmla="*/ 0 w 5157"/>
                <a:gd name="T51" fmla="*/ 0 h 7665"/>
                <a:gd name="T52" fmla="*/ 0 w 5157"/>
                <a:gd name="T53" fmla="*/ 0 h 7665"/>
                <a:gd name="T54" fmla="*/ 0 w 5157"/>
                <a:gd name="T55" fmla="*/ 0 h 7665"/>
                <a:gd name="T56" fmla="*/ 0 w 5157"/>
                <a:gd name="T57" fmla="*/ 0 h 7665"/>
                <a:gd name="T58" fmla="*/ 0 w 5157"/>
                <a:gd name="T59" fmla="*/ 0 h 7665"/>
                <a:gd name="T60" fmla="*/ 0 w 5157"/>
                <a:gd name="T61" fmla="*/ 0 h 7665"/>
                <a:gd name="T62" fmla="*/ 0 w 5157"/>
                <a:gd name="T63" fmla="*/ 0 h 7665"/>
                <a:gd name="T64" fmla="*/ 0 w 5157"/>
                <a:gd name="T65" fmla="*/ 0 h 7665"/>
                <a:gd name="T66" fmla="*/ 0 w 5157"/>
                <a:gd name="T67" fmla="*/ 0 h 7665"/>
                <a:gd name="T68" fmla="*/ 0 w 5157"/>
                <a:gd name="T69" fmla="*/ 0 h 7665"/>
                <a:gd name="T70" fmla="*/ 0 w 5157"/>
                <a:gd name="T71" fmla="*/ 0 h 7665"/>
                <a:gd name="T72" fmla="*/ 0 w 5157"/>
                <a:gd name="T73" fmla="*/ 0 h 766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157"/>
                <a:gd name="T112" fmla="*/ 0 h 7665"/>
                <a:gd name="T113" fmla="*/ 5157 w 5157"/>
                <a:gd name="T114" fmla="*/ 7665 h 766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157" h="7665">
                  <a:moveTo>
                    <a:pt x="0" y="0"/>
                  </a:moveTo>
                  <a:lnTo>
                    <a:pt x="72" y="137"/>
                  </a:lnTo>
                  <a:lnTo>
                    <a:pt x="141" y="275"/>
                  </a:lnTo>
                  <a:lnTo>
                    <a:pt x="213" y="411"/>
                  </a:lnTo>
                  <a:lnTo>
                    <a:pt x="282" y="548"/>
                  </a:lnTo>
                  <a:lnTo>
                    <a:pt x="351" y="685"/>
                  </a:lnTo>
                  <a:lnTo>
                    <a:pt x="423" y="823"/>
                  </a:lnTo>
                  <a:lnTo>
                    <a:pt x="492" y="964"/>
                  </a:lnTo>
                  <a:lnTo>
                    <a:pt x="560" y="1100"/>
                  </a:lnTo>
                  <a:lnTo>
                    <a:pt x="628" y="1241"/>
                  </a:lnTo>
                  <a:lnTo>
                    <a:pt x="702" y="1382"/>
                  </a:lnTo>
                  <a:lnTo>
                    <a:pt x="765" y="1523"/>
                  </a:lnTo>
                  <a:lnTo>
                    <a:pt x="838" y="1665"/>
                  </a:lnTo>
                  <a:lnTo>
                    <a:pt x="906" y="1806"/>
                  </a:lnTo>
                  <a:lnTo>
                    <a:pt x="979" y="1947"/>
                  </a:lnTo>
                  <a:lnTo>
                    <a:pt x="1048" y="2084"/>
                  </a:lnTo>
                  <a:lnTo>
                    <a:pt x="1116" y="2225"/>
                  </a:lnTo>
                  <a:lnTo>
                    <a:pt x="1189" y="2365"/>
                  </a:lnTo>
                  <a:lnTo>
                    <a:pt x="1254" y="2503"/>
                  </a:lnTo>
                  <a:lnTo>
                    <a:pt x="1326" y="2644"/>
                  </a:lnTo>
                  <a:lnTo>
                    <a:pt x="1395" y="2781"/>
                  </a:lnTo>
                  <a:lnTo>
                    <a:pt x="1467" y="2918"/>
                  </a:lnTo>
                  <a:lnTo>
                    <a:pt x="1532" y="3054"/>
                  </a:lnTo>
                  <a:lnTo>
                    <a:pt x="1604" y="3196"/>
                  </a:lnTo>
                  <a:lnTo>
                    <a:pt x="1673" y="3333"/>
                  </a:lnTo>
                  <a:lnTo>
                    <a:pt x="1742" y="3466"/>
                  </a:lnTo>
                  <a:lnTo>
                    <a:pt x="1814" y="3603"/>
                  </a:lnTo>
                  <a:lnTo>
                    <a:pt x="1883" y="3740"/>
                  </a:lnTo>
                  <a:lnTo>
                    <a:pt x="1955" y="3869"/>
                  </a:lnTo>
                  <a:lnTo>
                    <a:pt x="2019" y="4002"/>
                  </a:lnTo>
                  <a:lnTo>
                    <a:pt x="2093" y="4135"/>
                  </a:lnTo>
                  <a:lnTo>
                    <a:pt x="2160" y="4264"/>
                  </a:lnTo>
                  <a:lnTo>
                    <a:pt x="2234" y="4393"/>
                  </a:lnTo>
                  <a:lnTo>
                    <a:pt x="2297" y="4522"/>
                  </a:lnTo>
                  <a:lnTo>
                    <a:pt x="2370" y="4646"/>
                  </a:lnTo>
                  <a:lnTo>
                    <a:pt x="2438" y="4772"/>
                  </a:lnTo>
                  <a:lnTo>
                    <a:pt x="2507" y="4893"/>
                  </a:lnTo>
                  <a:lnTo>
                    <a:pt x="2580" y="5018"/>
                  </a:lnTo>
                  <a:lnTo>
                    <a:pt x="2648" y="5135"/>
                  </a:lnTo>
                  <a:lnTo>
                    <a:pt x="2721" y="5255"/>
                  </a:lnTo>
                  <a:lnTo>
                    <a:pt x="2785" y="5372"/>
                  </a:lnTo>
                  <a:lnTo>
                    <a:pt x="2858" y="5485"/>
                  </a:lnTo>
                  <a:lnTo>
                    <a:pt x="2927" y="5598"/>
                  </a:lnTo>
                  <a:lnTo>
                    <a:pt x="2995" y="5711"/>
                  </a:lnTo>
                  <a:lnTo>
                    <a:pt x="3064" y="5815"/>
                  </a:lnTo>
                  <a:lnTo>
                    <a:pt x="3136" y="5924"/>
                  </a:lnTo>
                  <a:lnTo>
                    <a:pt x="3205" y="6029"/>
                  </a:lnTo>
                  <a:lnTo>
                    <a:pt x="3274" y="6130"/>
                  </a:lnTo>
                  <a:lnTo>
                    <a:pt x="3346" y="6227"/>
                  </a:lnTo>
                  <a:lnTo>
                    <a:pt x="3415" y="6323"/>
                  </a:lnTo>
                  <a:lnTo>
                    <a:pt x="3483" y="6420"/>
                  </a:lnTo>
                  <a:lnTo>
                    <a:pt x="3551" y="6509"/>
                  </a:lnTo>
                  <a:lnTo>
                    <a:pt x="3624" y="6601"/>
                  </a:lnTo>
                  <a:lnTo>
                    <a:pt x="3692" y="6682"/>
                  </a:lnTo>
                  <a:lnTo>
                    <a:pt x="3761" y="6766"/>
                  </a:lnTo>
                  <a:lnTo>
                    <a:pt x="3829" y="6847"/>
                  </a:lnTo>
                  <a:lnTo>
                    <a:pt x="3902" y="6924"/>
                  </a:lnTo>
                  <a:lnTo>
                    <a:pt x="3971" y="6996"/>
                  </a:lnTo>
                  <a:lnTo>
                    <a:pt x="4039" y="7065"/>
                  </a:lnTo>
                  <a:lnTo>
                    <a:pt x="4112" y="7133"/>
                  </a:lnTo>
                  <a:lnTo>
                    <a:pt x="4180" y="7198"/>
                  </a:lnTo>
                  <a:lnTo>
                    <a:pt x="4249" y="7254"/>
                  </a:lnTo>
                  <a:lnTo>
                    <a:pt x="4318" y="7310"/>
                  </a:lnTo>
                  <a:lnTo>
                    <a:pt x="4390" y="7367"/>
                  </a:lnTo>
                  <a:lnTo>
                    <a:pt x="4459" y="7412"/>
                  </a:lnTo>
                  <a:lnTo>
                    <a:pt x="4527" y="7455"/>
                  </a:lnTo>
                  <a:lnTo>
                    <a:pt x="4596" y="7496"/>
                  </a:lnTo>
                  <a:lnTo>
                    <a:pt x="4668" y="7533"/>
                  </a:lnTo>
                  <a:lnTo>
                    <a:pt x="4737" y="7568"/>
                  </a:lnTo>
                  <a:lnTo>
                    <a:pt x="4806" y="7593"/>
                  </a:lnTo>
                  <a:lnTo>
                    <a:pt x="4878" y="7617"/>
                  </a:lnTo>
                  <a:lnTo>
                    <a:pt x="4947" y="7633"/>
                  </a:lnTo>
                  <a:lnTo>
                    <a:pt x="5015" y="7650"/>
                  </a:lnTo>
                  <a:lnTo>
                    <a:pt x="5083" y="7661"/>
                  </a:lnTo>
                  <a:lnTo>
                    <a:pt x="5157" y="7665"/>
                  </a:lnTo>
                </a:path>
              </a:pathLst>
            </a:custGeom>
            <a:noFill/>
            <a:ln w="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 name="Line 149"/>
            <p:cNvSpPr>
              <a:spLocks noChangeShapeType="1"/>
            </p:cNvSpPr>
            <p:nvPr/>
          </p:nvSpPr>
          <p:spPr bwMode="auto">
            <a:xfrm>
              <a:off x="3911" y="2440"/>
              <a:ext cx="242" cy="1"/>
            </a:xfrm>
            <a:prstGeom prst="line">
              <a:avLst/>
            </a:prstGeom>
            <a:noFill/>
            <a:ln w="1">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 name="Rectangle 150"/>
            <p:cNvSpPr>
              <a:spLocks noChangeArrowheads="1"/>
            </p:cNvSpPr>
            <p:nvPr/>
          </p:nvSpPr>
          <p:spPr bwMode="auto">
            <a:xfrm>
              <a:off x="4200" y="2367"/>
              <a:ext cx="207"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latin typeface="Times New Roman" pitchFamily="18" charset="0"/>
                  <a:cs typeface="Times New Roman" pitchFamily="18" charset="0"/>
                </a:rPr>
                <a:t>SM</a:t>
              </a:r>
              <a:endParaRPr lang="en-US">
                <a:solidFill>
                  <a:srgbClr val="000000"/>
                </a:solidFill>
                <a:latin typeface="Calibri" pitchFamily="34" charset="0"/>
                <a:cs typeface="Times New Roman" pitchFamily="18" charset="0"/>
              </a:endParaRPr>
            </a:p>
          </p:txBody>
        </p:sp>
      </p:grpSp>
      <mc:AlternateContent xmlns:mc="http://schemas.openxmlformats.org/markup-compatibility/2006" xmlns:a14="http://schemas.microsoft.com/office/drawing/2010/main">
        <mc:Choice Requires="a14">
          <p:sp>
            <p:nvSpPr>
              <p:cNvPr id="386" name="Rectangle 57"/>
              <p:cNvSpPr>
                <a:spLocks noChangeArrowheads="1"/>
              </p:cNvSpPr>
              <p:nvPr/>
            </p:nvSpPr>
            <p:spPr bwMode="auto">
              <a:xfrm>
                <a:off x="0" y="23813"/>
                <a:ext cx="9144000" cy="812800"/>
              </a:xfrm>
              <a:prstGeom prst="rect">
                <a:avLst/>
              </a:prstGeom>
              <a:solidFill>
                <a:srgbClr val="FFCC00"/>
              </a:solidFill>
              <a:ln>
                <a:noFill/>
              </a:ln>
              <a:extLst>
                <a:ext uri="{91240B29-F687-4F45-9708-019B960494DF}">
                  <a14:hiddenLine w="38100">
                    <a:solidFill>
                      <a:srgbClr val="000000"/>
                    </a:solidFill>
                    <a:miter lim="800000"/>
                    <a:headEnd/>
                    <a:tailEnd/>
                  </a14:hiddenLine>
                </a:ext>
              </a:extLst>
            </p:spPr>
            <p:txBody>
              <a:bodyPr anchor="ctr"/>
              <a:lstStyle/>
              <a:p>
                <a:pPr algn="ctr"/>
                <a:r>
                  <a:rPr lang="en-US" sz="2800" dirty="0">
                    <a:solidFill>
                      <a:srgbClr val="000000"/>
                    </a:solidFill>
                    <a:latin typeface="Times New Roman" pitchFamily="18" charset="0"/>
                    <a:cs typeface="Times New Roman" pitchFamily="18" charset="0"/>
                  </a:rPr>
                  <a:t>The measurement of the Fierz Interference Term </a:t>
                </a:r>
                <a14:m>
                  <m:oMath xmlns:m="http://schemas.openxmlformats.org/officeDocument/2006/math">
                    <m:r>
                      <a:rPr lang="en-US" sz="2800" b="0" i="1" smtClean="0">
                        <a:solidFill>
                          <a:srgbClr val="000000"/>
                        </a:solidFill>
                        <a:latin typeface="Cambria Math"/>
                        <a:cs typeface="Times New Roman" pitchFamily="18" charset="0"/>
                      </a:rPr>
                      <m:t>𝑏</m:t>
                    </m:r>
                  </m:oMath>
                </a14:m>
                <a:r>
                  <a:rPr lang="en-US" sz="2800" dirty="0">
                    <a:solidFill>
                      <a:srgbClr val="000000"/>
                    </a:solidFill>
                    <a:latin typeface="Times New Roman" pitchFamily="18" charset="0"/>
                    <a:cs typeface="Times New Roman" pitchFamily="18" charset="0"/>
                  </a:rPr>
                  <a:t> </a:t>
                </a:r>
              </a:p>
            </p:txBody>
          </p:sp>
        </mc:Choice>
        <mc:Fallback xmlns="">
          <p:sp>
            <p:nvSpPr>
              <p:cNvPr id="386" name="Rectangle 57"/>
              <p:cNvSpPr>
                <a:spLocks noRot="1" noChangeAspect="1" noMove="1" noResize="1" noEditPoints="1" noAdjustHandles="1" noChangeArrowheads="1" noChangeShapeType="1" noTextEdit="1"/>
              </p:cNvSpPr>
              <p:nvPr/>
            </p:nvSpPr>
            <p:spPr bwMode="auto">
              <a:xfrm>
                <a:off x="0" y="23813"/>
                <a:ext cx="9144000" cy="812800"/>
              </a:xfrm>
              <a:prstGeom prst="rect">
                <a:avLst/>
              </a:prstGeom>
              <a:blipFill>
                <a:blip r:embed="rId7"/>
                <a:stretch>
                  <a:fillRect b="-3008"/>
                </a:stretch>
              </a:blipFill>
              <a:ln>
                <a:noFill/>
              </a:ln>
              <a:extLst>
                <a:ext uri="{91240B29-F687-4F45-9708-019B960494DF}">
                  <a14:hiddenLine xmlns:a14="http://schemas.microsoft.com/office/drawing/2010/main" w="38100">
                    <a:solidFill>
                      <a:srgbClr val="000000"/>
                    </a:solidFill>
                    <a:miter lim="800000"/>
                    <a:headEnd/>
                    <a:tailEnd/>
                  </a14:hiddenLine>
                </a:ext>
              </a:extLst>
            </p:spPr>
            <p:txBody>
              <a:bodyPr/>
              <a:lstStyle/>
              <a:p>
                <a:r>
                  <a:rPr lang="en-US">
                    <a:noFill/>
                  </a:rPr>
                  <a:t> </a:t>
                </a:r>
              </a:p>
            </p:txBody>
          </p:sp>
        </mc:Fallback>
      </mc:AlternateContent>
      <p:sp>
        <p:nvSpPr>
          <p:cNvPr id="387" name="Slide Number Placeholder 1"/>
          <p:cNvSpPr>
            <a:spLocks noGrp="1"/>
          </p:cNvSpPr>
          <p:nvPr>
            <p:ph type="sldNum" sz="quarter" idx="12"/>
          </p:nvPr>
        </p:nvSpPr>
        <p:spPr>
          <a:xfrm>
            <a:off x="6553200" y="6245225"/>
            <a:ext cx="2133600" cy="476250"/>
          </a:xfrm>
        </p:spPr>
        <p:txBody>
          <a:bodyPr/>
          <a:lstStyle/>
          <a:p>
            <a:pPr>
              <a:defRPr/>
            </a:pPr>
            <a:fld id="{F0334121-F8DE-458F-B242-0D924A9A864E}" type="slidenum">
              <a:rPr lang="en-US" smtClean="0"/>
              <a:pPr>
                <a:defRPr/>
              </a:pPr>
              <a:t>21</a:t>
            </a:fld>
            <a:endParaRPr lang="en-US" dirty="0"/>
          </a:p>
        </p:txBody>
      </p:sp>
      <mc:AlternateContent xmlns:mc="http://schemas.openxmlformats.org/markup-compatibility/2006" xmlns:a14="http://schemas.microsoft.com/office/drawing/2010/main">
        <mc:Choice Requires="a14">
          <p:sp>
            <p:nvSpPr>
              <p:cNvPr id="388" name="TextBox 387"/>
              <p:cNvSpPr txBox="1"/>
              <p:nvPr/>
            </p:nvSpPr>
            <p:spPr>
              <a:xfrm>
                <a:off x="4455809" y="905360"/>
                <a:ext cx="3932615" cy="71468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00FF"/>
                          </a:solidFill>
                          <a:latin typeface="Cambria Math"/>
                        </a:rPr>
                        <m:t>𝑑</m:t>
                      </m:r>
                      <m:r>
                        <m:rPr>
                          <m:sty m:val="p"/>
                        </m:rPr>
                        <a:rPr lang="el-GR" b="0" i="1" smtClean="0">
                          <a:solidFill>
                            <a:srgbClr val="0000FF"/>
                          </a:solidFill>
                          <a:latin typeface="Cambria Math"/>
                          <a:ea typeface="Cambria Math"/>
                        </a:rPr>
                        <m:t>Γ</m:t>
                      </m:r>
                      <m:r>
                        <a:rPr lang="el-GR" b="0" i="1" smtClean="0">
                          <a:solidFill>
                            <a:srgbClr val="0000FF"/>
                          </a:solidFill>
                          <a:latin typeface="Cambria Math"/>
                          <a:ea typeface="Cambria Math"/>
                        </a:rPr>
                        <m:t>∝</m:t>
                      </m:r>
                      <m:r>
                        <a:rPr lang="el-GR" b="0" i="1" smtClean="0">
                          <a:solidFill>
                            <a:srgbClr val="0000FF"/>
                          </a:solidFill>
                          <a:latin typeface="Cambria Math"/>
                          <a:ea typeface="Cambria Math"/>
                        </a:rPr>
                        <m:t>𝜚</m:t>
                      </m:r>
                      <m:d>
                        <m:dPr>
                          <m:ctrlPr>
                            <a:rPr lang="el-GR" b="0" i="1" smtClean="0">
                              <a:solidFill>
                                <a:srgbClr val="0000FF"/>
                              </a:solidFill>
                              <a:latin typeface="Cambria Math" panose="02040503050406030204" pitchFamily="18" charset="0"/>
                              <a:ea typeface="Cambria Math"/>
                            </a:rPr>
                          </m:ctrlPr>
                        </m:dPr>
                        <m:e>
                          <m:sSub>
                            <m:sSubPr>
                              <m:ctrlPr>
                                <a:rPr lang="en-US" i="1">
                                  <a:solidFill>
                                    <a:srgbClr val="0000FF"/>
                                  </a:solidFill>
                                  <a:latin typeface="Cambria Math" panose="02040503050406030204" pitchFamily="18" charset="0"/>
                                  <a:ea typeface="Cambria Math"/>
                                </a:rPr>
                              </m:ctrlPr>
                            </m:sSubPr>
                            <m:e>
                              <m:r>
                                <a:rPr lang="en-US" i="1">
                                  <a:solidFill>
                                    <a:srgbClr val="0000FF"/>
                                  </a:solidFill>
                                  <a:latin typeface="Cambria Math"/>
                                  <a:ea typeface="Cambria Math"/>
                                </a:rPr>
                                <m:t>𝐸</m:t>
                              </m:r>
                            </m:e>
                            <m:sub>
                              <m:r>
                                <a:rPr lang="en-US" i="1">
                                  <a:solidFill>
                                    <a:srgbClr val="0000FF"/>
                                  </a:solidFill>
                                  <a:latin typeface="Cambria Math"/>
                                  <a:ea typeface="Cambria Math"/>
                                </a:rPr>
                                <m:t>𝑒</m:t>
                              </m:r>
                            </m:sub>
                          </m:sSub>
                        </m:e>
                      </m:d>
                      <m:d>
                        <m:dPr>
                          <m:ctrlPr>
                            <a:rPr lang="el-GR" b="0" i="1" smtClean="0">
                              <a:solidFill>
                                <a:srgbClr val="0000FF"/>
                              </a:solidFill>
                              <a:latin typeface="Cambria Math" panose="02040503050406030204" pitchFamily="18" charset="0"/>
                              <a:ea typeface="Cambria Math"/>
                            </a:rPr>
                          </m:ctrlPr>
                        </m:dPr>
                        <m:e>
                          <m:r>
                            <a:rPr lang="en-US" b="0" i="1" smtClean="0">
                              <a:solidFill>
                                <a:srgbClr val="0000FF"/>
                              </a:solidFill>
                              <a:latin typeface="Cambria Math"/>
                              <a:ea typeface="Cambria Math"/>
                            </a:rPr>
                            <m:t>1+</m:t>
                          </m:r>
                          <m:r>
                            <a:rPr lang="en-US" b="0" i="1" smtClean="0">
                              <a:solidFill>
                                <a:srgbClr val="0000FF"/>
                              </a:solidFill>
                              <a:latin typeface="Cambria Math"/>
                              <a:ea typeface="Cambria Math"/>
                            </a:rPr>
                            <m:t>𝑎</m:t>
                          </m:r>
                          <m:f>
                            <m:fPr>
                              <m:ctrlPr>
                                <a:rPr lang="en-US" b="0" i="1" smtClean="0">
                                  <a:solidFill>
                                    <a:srgbClr val="0000FF"/>
                                  </a:solidFill>
                                  <a:latin typeface="Cambria Math" panose="02040503050406030204" pitchFamily="18" charset="0"/>
                                  <a:ea typeface="Cambria Math"/>
                                </a:rPr>
                              </m:ctrlPr>
                            </m:fPr>
                            <m:num>
                              <m:sSub>
                                <m:sSubPr>
                                  <m:ctrlPr>
                                    <a:rPr lang="en-US" b="0" i="1" smtClean="0">
                                      <a:solidFill>
                                        <a:srgbClr val="0000FF"/>
                                      </a:solidFill>
                                      <a:latin typeface="Cambria Math" panose="02040503050406030204" pitchFamily="18" charset="0"/>
                                      <a:ea typeface="Cambria Math"/>
                                    </a:rPr>
                                  </m:ctrlPr>
                                </m:sSubPr>
                                <m:e>
                                  <m:r>
                                    <a:rPr lang="en-US" b="0" i="1" smtClean="0">
                                      <a:solidFill>
                                        <a:srgbClr val="0000FF"/>
                                      </a:solidFill>
                                      <a:latin typeface="Cambria Math"/>
                                      <a:ea typeface="Cambria Math"/>
                                    </a:rPr>
                                    <m:t>𝑝</m:t>
                                  </m:r>
                                </m:e>
                                <m:sub>
                                  <m:r>
                                    <a:rPr lang="en-US" b="0" i="1" smtClean="0">
                                      <a:solidFill>
                                        <a:srgbClr val="0000FF"/>
                                      </a:solidFill>
                                      <a:latin typeface="Cambria Math"/>
                                      <a:ea typeface="Cambria Math"/>
                                    </a:rPr>
                                    <m:t>𝑒</m:t>
                                  </m:r>
                                </m:sub>
                              </m:sSub>
                            </m:num>
                            <m:den>
                              <m:sSub>
                                <m:sSubPr>
                                  <m:ctrlPr>
                                    <a:rPr lang="en-US" b="0" i="1" smtClean="0">
                                      <a:solidFill>
                                        <a:srgbClr val="0000FF"/>
                                      </a:solidFill>
                                      <a:latin typeface="Cambria Math" panose="02040503050406030204" pitchFamily="18" charset="0"/>
                                      <a:ea typeface="Cambria Math"/>
                                    </a:rPr>
                                  </m:ctrlPr>
                                </m:sSubPr>
                                <m:e>
                                  <m:r>
                                    <a:rPr lang="en-US" b="0" i="1" smtClean="0">
                                      <a:solidFill>
                                        <a:srgbClr val="0000FF"/>
                                      </a:solidFill>
                                      <a:latin typeface="Cambria Math"/>
                                      <a:ea typeface="Cambria Math"/>
                                    </a:rPr>
                                    <m:t>𝐸</m:t>
                                  </m:r>
                                </m:e>
                                <m:sub>
                                  <m:r>
                                    <a:rPr lang="en-US" b="0" i="1" smtClean="0">
                                      <a:solidFill>
                                        <a:srgbClr val="0000FF"/>
                                      </a:solidFill>
                                      <a:latin typeface="Cambria Math"/>
                                      <a:ea typeface="Cambria Math"/>
                                    </a:rPr>
                                    <m:t>𝑒</m:t>
                                  </m:r>
                                </m:sub>
                              </m:sSub>
                            </m:den>
                          </m:f>
                          <m:func>
                            <m:funcPr>
                              <m:ctrlPr>
                                <a:rPr lang="en-US" b="0" i="1" smtClean="0">
                                  <a:solidFill>
                                    <a:srgbClr val="0000FF"/>
                                  </a:solidFill>
                                  <a:latin typeface="Cambria Math" panose="02040503050406030204" pitchFamily="18" charset="0"/>
                                  <a:ea typeface="Cambria Math"/>
                                </a:rPr>
                              </m:ctrlPr>
                            </m:funcPr>
                            <m:fName>
                              <m:r>
                                <m:rPr>
                                  <m:sty m:val="p"/>
                                </m:rPr>
                                <a:rPr lang="en-US" b="0" i="0" smtClean="0">
                                  <a:solidFill>
                                    <a:srgbClr val="0000FF"/>
                                  </a:solidFill>
                                  <a:latin typeface="Cambria Math"/>
                                  <a:ea typeface="Cambria Math"/>
                                </a:rPr>
                                <m:t>cos</m:t>
                              </m:r>
                            </m:fName>
                            <m:e>
                              <m:sSub>
                                <m:sSubPr>
                                  <m:ctrlPr>
                                    <a:rPr lang="en-US" b="0" i="1" smtClean="0">
                                      <a:solidFill>
                                        <a:srgbClr val="0000FF"/>
                                      </a:solidFill>
                                      <a:latin typeface="Cambria Math" panose="02040503050406030204" pitchFamily="18" charset="0"/>
                                      <a:ea typeface="Cambria Math"/>
                                    </a:rPr>
                                  </m:ctrlPr>
                                </m:sSubPr>
                                <m:e>
                                  <m:r>
                                    <a:rPr lang="en-US" b="0" i="1" smtClean="0">
                                      <a:solidFill>
                                        <a:srgbClr val="0000FF"/>
                                      </a:solidFill>
                                      <a:latin typeface="Cambria Math"/>
                                      <a:ea typeface="Cambria Math"/>
                                    </a:rPr>
                                    <m:t>𝜃</m:t>
                                  </m:r>
                                </m:e>
                                <m:sub>
                                  <m:r>
                                    <a:rPr lang="en-US" b="0" i="1" smtClean="0">
                                      <a:solidFill>
                                        <a:srgbClr val="0000FF"/>
                                      </a:solidFill>
                                      <a:latin typeface="Cambria Math"/>
                                      <a:ea typeface="Cambria Math"/>
                                    </a:rPr>
                                    <m:t>𝑒</m:t>
                                  </m:r>
                                  <m:r>
                                    <a:rPr lang="en-US" b="0" i="1" smtClean="0">
                                      <a:solidFill>
                                        <a:srgbClr val="0000FF"/>
                                      </a:solidFill>
                                      <a:latin typeface="Cambria Math"/>
                                      <a:ea typeface="Cambria Math"/>
                                    </a:rPr>
                                    <m:t>𝜈</m:t>
                                  </m:r>
                                </m:sub>
                              </m:sSub>
                            </m:e>
                          </m:func>
                          <m:r>
                            <a:rPr lang="en-US" i="1">
                              <a:solidFill>
                                <a:srgbClr val="0000FF"/>
                              </a:solidFill>
                              <a:latin typeface="Cambria Math"/>
                              <a:ea typeface="Cambria Math"/>
                            </a:rPr>
                            <m:t>+</m:t>
                          </m:r>
                          <m:r>
                            <a:rPr lang="en-US" i="1" smtClean="0">
                              <a:solidFill>
                                <a:srgbClr val="FF0000"/>
                              </a:solidFill>
                              <a:latin typeface="Cambria Math"/>
                              <a:ea typeface="Cambria Math"/>
                            </a:rPr>
                            <m:t>𝑏</m:t>
                          </m:r>
                          <m:f>
                            <m:fPr>
                              <m:ctrlPr>
                                <a:rPr lang="en-US" i="1">
                                  <a:solidFill>
                                    <a:srgbClr val="0000FF"/>
                                  </a:solidFill>
                                  <a:latin typeface="Cambria Math" panose="02040503050406030204" pitchFamily="18" charset="0"/>
                                  <a:ea typeface="Cambria Math"/>
                                </a:rPr>
                              </m:ctrlPr>
                            </m:fPr>
                            <m:num>
                              <m:sSub>
                                <m:sSubPr>
                                  <m:ctrlPr>
                                    <a:rPr lang="en-US" i="1">
                                      <a:solidFill>
                                        <a:srgbClr val="0000FF"/>
                                      </a:solidFill>
                                      <a:latin typeface="Cambria Math" panose="02040503050406030204" pitchFamily="18" charset="0"/>
                                      <a:ea typeface="Cambria Math"/>
                                    </a:rPr>
                                  </m:ctrlPr>
                                </m:sSubPr>
                                <m:e>
                                  <m:r>
                                    <a:rPr lang="en-US" b="0" i="1" smtClean="0">
                                      <a:solidFill>
                                        <a:srgbClr val="0000FF"/>
                                      </a:solidFill>
                                      <a:latin typeface="Cambria Math"/>
                                      <a:ea typeface="Cambria Math"/>
                                    </a:rPr>
                                    <m:t>𝑚</m:t>
                                  </m:r>
                                </m:e>
                                <m:sub>
                                  <m:r>
                                    <a:rPr lang="en-US" i="1">
                                      <a:solidFill>
                                        <a:srgbClr val="0000FF"/>
                                      </a:solidFill>
                                      <a:latin typeface="Cambria Math"/>
                                      <a:ea typeface="Cambria Math"/>
                                    </a:rPr>
                                    <m:t>𝑒</m:t>
                                  </m:r>
                                </m:sub>
                              </m:sSub>
                            </m:num>
                            <m:den>
                              <m:sSub>
                                <m:sSubPr>
                                  <m:ctrlPr>
                                    <a:rPr lang="en-US" i="1">
                                      <a:solidFill>
                                        <a:srgbClr val="0000FF"/>
                                      </a:solidFill>
                                      <a:latin typeface="Cambria Math" panose="02040503050406030204" pitchFamily="18" charset="0"/>
                                      <a:ea typeface="Cambria Math"/>
                                    </a:rPr>
                                  </m:ctrlPr>
                                </m:sSubPr>
                                <m:e>
                                  <m:r>
                                    <a:rPr lang="en-US" i="1">
                                      <a:solidFill>
                                        <a:srgbClr val="0000FF"/>
                                      </a:solidFill>
                                      <a:latin typeface="Cambria Math"/>
                                      <a:ea typeface="Cambria Math"/>
                                    </a:rPr>
                                    <m:t>𝐸</m:t>
                                  </m:r>
                                </m:e>
                                <m:sub>
                                  <m:r>
                                    <a:rPr lang="en-US" i="1">
                                      <a:solidFill>
                                        <a:srgbClr val="0000FF"/>
                                      </a:solidFill>
                                      <a:latin typeface="Cambria Math"/>
                                      <a:ea typeface="Cambria Math"/>
                                    </a:rPr>
                                    <m:t>𝑒</m:t>
                                  </m:r>
                                </m:sub>
                              </m:sSub>
                            </m:den>
                          </m:f>
                        </m:e>
                      </m:d>
                    </m:oMath>
                  </m:oMathPara>
                </a14:m>
                <a:endParaRPr lang="en-US" dirty="0">
                  <a:solidFill>
                    <a:srgbClr val="0000FF"/>
                  </a:solidFill>
                </a:endParaRPr>
              </a:p>
            </p:txBody>
          </p:sp>
        </mc:Choice>
        <mc:Fallback xmlns="">
          <p:sp>
            <p:nvSpPr>
              <p:cNvPr id="388" name="TextBox 387"/>
              <p:cNvSpPr txBox="1">
                <a:spLocks noRot="1" noChangeAspect="1" noMove="1" noResize="1" noEditPoints="1" noAdjustHandles="1" noChangeArrowheads="1" noChangeShapeType="1" noTextEdit="1"/>
              </p:cNvSpPr>
              <p:nvPr/>
            </p:nvSpPr>
            <p:spPr>
              <a:xfrm>
                <a:off x="4455809" y="905360"/>
                <a:ext cx="3932615" cy="714683"/>
              </a:xfrm>
              <a:prstGeom prst="rect">
                <a:avLst/>
              </a:prstGeom>
              <a:blipFill rotWithShape="1">
                <a:blip r:embed="rId8"/>
                <a:stretch>
                  <a:fillRect/>
                </a:stretch>
              </a:blipFill>
            </p:spPr>
            <p:txBody>
              <a:bodyPr/>
              <a:lstStyle/>
              <a:p>
                <a:r>
                  <a:rPr lang="en-US">
                    <a:noFill/>
                  </a:rPr>
                  <a:t> </a:t>
                </a:r>
              </a:p>
            </p:txBody>
          </p:sp>
        </mc:Fallback>
      </mc:AlternateContent>
      <p:grpSp>
        <p:nvGrpSpPr>
          <p:cNvPr id="389" name="Group 388"/>
          <p:cNvGrpSpPr/>
          <p:nvPr/>
        </p:nvGrpSpPr>
        <p:grpSpPr>
          <a:xfrm>
            <a:off x="469900" y="781050"/>
            <a:ext cx="2661940" cy="1217082"/>
            <a:chOff x="469900" y="781050"/>
            <a:chExt cx="2661940" cy="1217082"/>
          </a:xfrm>
        </p:grpSpPr>
        <p:sp>
          <p:nvSpPr>
            <p:cNvPr id="390" name="Oval 140"/>
            <p:cNvSpPr>
              <a:spLocks noChangeArrowheads="1"/>
            </p:cNvSpPr>
            <p:nvPr/>
          </p:nvSpPr>
          <p:spPr bwMode="auto">
            <a:xfrm>
              <a:off x="625475" y="1055687"/>
              <a:ext cx="228600" cy="228600"/>
            </a:xfrm>
            <a:prstGeom prst="ellipse">
              <a:avLst/>
            </a:prstGeom>
            <a:solidFill>
              <a:srgbClr val="FF3300">
                <a:alpha val="85097"/>
              </a:srgbClr>
            </a:solidFill>
            <a:ln w="9525">
              <a:solidFill>
                <a:schemeClr val="tx1"/>
              </a:solidFill>
              <a:round/>
              <a:headEnd/>
              <a:tailEnd/>
            </a:ln>
          </p:spPr>
          <p:txBody>
            <a:bodyPr wrap="none" anchor="ctr"/>
            <a:lstStyle/>
            <a:p>
              <a:endParaRPr lang="en-US">
                <a:latin typeface="Times New Roman" pitchFamily="18" charset="0"/>
                <a:cs typeface="Times New Roman" pitchFamily="18" charset="0"/>
              </a:endParaRPr>
            </a:p>
          </p:txBody>
        </p:sp>
        <p:sp>
          <p:nvSpPr>
            <p:cNvPr id="391" name="Oval 141"/>
            <p:cNvSpPr>
              <a:spLocks noChangeArrowheads="1"/>
            </p:cNvSpPr>
            <p:nvPr/>
          </p:nvSpPr>
          <p:spPr bwMode="auto">
            <a:xfrm>
              <a:off x="1616075" y="1208087"/>
              <a:ext cx="304800" cy="304800"/>
            </a:xfrm>
            <a:prstGeom prst="ellipse">
              <a:avLst/>
            </a:prstGeom>
            <a:solidFill>
              <a:srgbClr val="008000">
                <a:alpha val="85097"/>
              </a:srgbClr>
            </a:solidFill>
            <a:ln w="9525">
              <a:solidFill>
                <a:schemeClr val="tx1"/>
              </a:solidFill>
              <a:round/>
              <a:headEnd/>
              <a:tailEnd/>
            </a:ln>
          </p:spPr>
          <p:txBody>
            <a:bodyPr wrap="none" anchor="ctr"/>
            <a:lstStyle/>
            <a:p>
              <a:endParaRPr lang="en-US">
                <a:latin typeface="Times New Roman" pitchFamily="18" charset="0"/>
                <a:cs typeface="Times New Roman" pitchFamily="18" charset="0"/>
              </a:endParaRPr>
            </a:p>
          </p:txBody>
        </p:sp>
        <p:sp>
          <p:nvSpPr>
            <p:cNvPr id="392" name="Oval 142"/>
            <p:cNvSpPr>
              <a:spLocks noChangeArrowheads="1"/>
            </p:cNvSpPr>
            <p:nvPr/>
          </p:nvSpPr>
          <p:spPr bwMode="auto">
            <a:xfrm>
              <a:off x="2911475" y="1131887"/>
              <a:ext cx="152400" cy="152400"/>
            </a:xfrm>
            <a:prstGeom prst="ellipse">
              <a:avLst/>
            </a:prstGeom>
            <a:solidFill>
              <a:srgbClr val="FFFF00"/>
            </a:solidFill>
            <a:ln w="9525">
              <a:solidFill>
                <a:schemeClr val="tx1"/>
              </a:solidFill>
              <a:round/>
              <a:headEnd/>
              <a:tailEnd/>
            </a:ln>
          </p:spPr>
          <p:txBody>
            <a:bodyPr wrap="none" anchor="ctr"/>
            <a:lstStyle/>
            <a:p>
              <a:endParaRPr lang="en-US">
                <a:latin typeface="Times New Roman" pitchFamily="18" charset="0"/>
                <a:cs typeface="Times New Roman" pitchFamily="18" charset="0"/>
              </a:endParaRPr>
            </a:p>
          </p:txBody>
        </p:sp>
        <p:sp>
          <p:nvSpPr>
            <p:cNvPr id="393" name="Oval 143"/>
            <p:cNvSpPr>
              <a:spLocks noChangeArrowheads="1"/>
            </p:cNvSpPr>
            <p:nvPr/>
          </p:nvSpPr>
          <p:spPr bwMode="auto">
            <a:xfrm>
              <a:off x="2530475" y="1741487"/>
              <a:ext cx="152400" cy="152400"/>
            </a:xfrm>
            <a:prstGeom prst="ellipse">
              <a:avLst/>
            </a:prstGeom>
            <a:solidFill>
              <a:srgbClr val="EAEAEA">
                <a:alpha val="85097"/>
              </a:srgbClr>
            </a:solidFill>
            <a:ln w="9525">
              <a:solidFill>
                <a:schemeClr val="tx1"/>
              </a:solidFill>
              <a:round/>
              <a:headEnd/>
              <a:tailEnd/>
            </a:ln>
          </p:spPr>
          <p:txBody>
            <a:bodyPr wrap="none" anchor="ctr"/>
            <a:lstStyle/>
            <a:p>
              <a:endParaRPr lang="en-US">
                <a:latin typeface="Times New Roman" pitchFamily="18" charset="0"/>
                <a:cs typeface="Times New Roman" pitchFamily="18" charset="0"/>
              </a:endParaRPr>
            </a:p>
          </p:txBody>
        </p:sp>
        <p:sp>
          <p:nvSpPr>
            <p:cNvPr id="394" name="Line 144"/>
            <p:cNvSpPr>
              <a:spLocks noChangeShapeType="1"/>
            </p:cNvSpPr>
            <p:nvPr/>
          </p:nvSpPr>
          <p:spPr bwMode="auto">
            <a:xfrm flipH="1" flipV="1">
              <a:off x="1006475" y="1208087"/>
              <a:ext cx="457200" cy="76200"/>
            </a:xfrm>
            <a:prstGeom prst="line">
              <a:avLst/>
            </a:prstGeom>
            <a:noFill/>
            <a:ln w="38100">
              <a:solidFill>
                <a:schemeClr val="tx1"/>
              </a:solidFill>
              <a:round/>
              <a:headEnd/>
              <a:tailEnd type="triangle" w="med" len="med"/>
            </a:ln>
          </p:spPr>
          <p:txBody>
            <a:bodyPr/>
            <a:lstStyle/>
            <a:p>
              <a:endParaRPr lang="en-US"/>
            </a:p>
          </p:txBody>
        </p:sp>
        <p:sp>
          <p:nvSpPr>
            <p:cNvPr id="395" name="Line 145"/>
            <p:cNvSpPr>
              <a:spLocks noChangeShapeType="1"/>
            </p:cNvSpPr>
            <p:nvPr/>
          </p:nvSpPr>
          <p:spPr bwMode="auto">
            <a:xfrm flipV="1">
              <a:off x="1997075" y="1208087"/>
              <a:ext cx="762000" cy="152400"/>
            </a:xfrm>
            <a:prstGeom prst="line">
              <a:avLst/>
            </a:prstGeom>
            <a:noFill/>
            <a:ln w="38100">
              <a:solidFill>
                <a:schemeClr val="tx1"/>
              </a:solidFill>
              <a:round/>
              <a:headEnd/>
              <a:tailEnd type="triangle" w="med" len="med"/>
            </a:ln>
          </p:spPr>
          <p:txBody>
            <a:bodyPr/>
            <a:lstStyle/>
            <a:p>
              <a:endParaRPr lang="en-US"/>
            </a:p>
          </p:txBody>
        </p:sp>
        <p:sp>
          <p:nvSpPr>
            <p:cNvPr id="396" name="Line 146"/>
            <p:cNvSpPr>
              <a:spLocks noChangeShapeType="1"/>
            </p:cNvSpPr>
            <p:nvPr/>
          </p:nvSpPr>
          <p:spPr bwMode="auto">
            <a:xfrm>
              <a:off x="1997075" y="1512887"/>
              <a:ext cx="457200" cy="228600"/>
            </a:xfrm>
            <a:prstGeom prst="line">
              <a:avLst/>
            </a:prstGeom>
            <a:noFill/>
            <a:ln w="38100">
              <a:solidFill>
                <a:schemeClr val="tx1"/>
              </a:solidFill>
              <a:round/>
              <a:headEnd/>
              <a:tailEnd type="triangle" w="med" len="med"/>
            </a:ln>
          </p:spPr>
          <p:txBody>
            <a:bodyPr/>
            <a:lstStyle/>
            <a:p>
              <a:endParaRPr lang="en-US"/>
            </a:p>
          </p:txBody>
        </p:sp>
        <p:sp>
          <p:nvSpPr>
            <p:cNvPr id="397" name="Text Box 147"/>
            <p:cNvSpPr txBox="1">
              <a:spLocks noChangeArrowheads="1"/>
            </p:cNvSpPr>
            <p:nvPr/>
          </p:nvSpPr>
          <p:spPr bwMode="auto">
            <a:xfrm>
              <a:off x="1463675" y="1436687"/>
              <a:ext cx="311150" cy="366713"/>
            </a:xfrm>
            <a:prstGeom prst="rect">
              <a:avLst/>
            </a:prstGeom>
            <a:noFill/>
            <a:ln w="9525">
              <a:noFill/>
              <a:miter lim="800000"/>
              <a:headEnd/>
              <a:tailEnd/>
            </a:ln>
          </p:spPr>
          <p:txBody>
            <a:bodyPr>
              <a:spAutoFit/>
            </a:bodyPr>
            <a:lstStyle/>
            <a:p>
              <a:r>
                <a:rPr lang="en-US">
                  <a:latin typeface="Times New Roman" pitchFamily="18" charset="0"/>
                  <a:cs typeface="Times New Roman" pitchFamily="18" charset="0"/>
                </a:rPr>
                <a:t>n</a:t>
              </a:r>
            </a:p>
          </p:txBody>
        </p:sp>
        <p:sp>
          <p:nvSpPr>
            <p:cNvPr id="398" name="Text Box 148"/>
            <p:cNvSpPr txBox="1">
              <a:spLocks noChangeArrowheads="1"/>
            </p:cNvSpPr>
            <p:nvPr/>
          </p:nvSpPr>
          <p:spPr bwMode="auto">
            <a:xfrm>
              <a:off x="2778125" y="781050"/>
              <a:ext cx="338554" cy="369332"/>
            </a:xfrm>
            <a:prstGeom prst="rect">
              <a:avLst/>
            </a:prstGeom>
            <a:noFill/>
            <a:ln w="9525">
              <a:noFill/>
              <a:miter lim="800000"/>
              <a:headEnd/>
              <a:tailEnd/>
            </a:ln>
          </p:spPr>
          <p:txBody>
            <a:bodyPr wrap="none">
              <a:spAutoFit/>
            </a:bodyPr>
            <a:lstStyle/>
            <a:p>
              <a:r>
                <a:rPr lang="en-US" dirty="0">
                  <a:latin typeface="Times New Roman" pitchFamily="18" charset="0"/>
                  <a:cs typeface="Times New Roman" pitchFamily="18" charset="0"/>
                </a:rPr>
                <a:t>e</a:t>
              </a:r>
              <a:r>
                <a:rPr lang="en-US" baseline="30000" dirty="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399" name="Text Box 149"/>
                <p:cNvSpPr txBox="1">
                  <a:spLocks noChangeArrowheads="1"/>
                </p:cNvSpPr>
                <p:nvPr/>
              </p:nvSpPr>
              <p:spPr bwMode="auto">
                <a:xfrm>
                  <a:off x="2675946" y="1628800"/>
                  <a:ext cx="455894" cy="369332"/>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i="1" smtClean="0">
                                <a:latin typeface="Cambria Math" panose="02040503050406030204" pitchFamily="18" charset="0"/>
                                <a:cs typeface="Times New Roman" pitchFamily="18" charset="0"/>
                              </a:rPr>
                            </m:ctrlPr>
                          </m:accPr>
                          <m:e>
                            <m:sSub>
                              <m:sSubPr>
                                <m:ctrlPr>
                                  <a:rPr lang="en-US" i="1" smtClean="0">
                                    <a:latin typeface="Cambria Math" panose="02040503050406030204" pitchFamily="18" charset="0"/>
                                    <a:cs typeface="Times New Roman" pitchFamily="18" charset="0"/>
                                  </a:rPr>
                                </m:ctrlPr>
                              </m:sSubPr>
                              <m:e>
                                <m:r>
                                  <a:rPr lang="en-US" i="1" smtClean="0">
                                    <a:latin typeface="Cambria Math"/>
                                    <a:ea typeface="Cambria Math"/>
                                    <a:cs typeface="Times New Roman" pitchFamily="18" charset="0"/>
                                  </a:rPr>
                                  <m:t>𝜈</m:t>
                                </m:r>
                              </m:e>
                              <m:sub>
                                <m:r>
                                  <a:rPr lang="en-US" b="0" i="1" smtClean="0">
                                    <a:latin typeface="Cambria Math"/>
                                    <a:cs typeface="Times New Roman" pitchFamily="18" charset="0"/>
                                  </a:rPr>
                                  <m:t>𝑒</m:t>
                                </m:r>
                              </m:sub>
                            </m:sSub>
                          </m:e>
                        </m:acc>
                      </m:oMath>
                    </m:oMathPara>
                  </a14:m>
                  <a:endParaRPr lang="en-US" dirty="0">
                    <a:latin typeface="Times New Roman" pitchFamily="18" charset="0"/>
                    <a:cs typeface="Times New Roman" pitchFamily="18" charset="0"/>
                  </a:endParaRPr>
                </a:p>
              </p:txBody>
            </p:sp>
          </mc:Choice>
          <mc:Fallback xmlns="">
            <p:sp>
              <p:nvSpPr>
                <p:cNvPr id="399" name="Text Box 149"/>
                <p:cNvSpPr txBox="1">
                  <a:spLocks noRot="1" noChangeAspect="1" noMove="1" noResize="1" noEditPoints="1" noAdjustHandles="1" noChangeArrowheads="1" noChangeShapeType="1" noTextEdit="1"/>
                </p:cNvSpPr>
                <p:nvPr/>
              </p:nvSpPr>
              <p:spPr bwMode="auto">
                <a:xfrm>
                  <a:off x="2675946" y="1628800"/>
                  <a:ext cx="455894" cy="369332"/>
                </a:xfrm>
                <a:prstGeom prst="rect">
                  <a:avLst/>
                </a:prstGeom>
                <a:blipFill rotWithShape="1">
                  <a:blip r:embed="rId9"/>
                  <a:stretch>
                    <a:fillRect/>
                  </a:stretch>
                </a:blipFill>
                <a:ln w="9525">
                  <a:noFill/>
                  <a:miter lim="800000"/>
                  <a:headEnd/>
                  <a:tailEnd/>
                </a:ln>
              </p:spPr>
              <p:txBody>
                <a:bodyPr/>
                <a:lstStyle/>
                <a:p>
                  <a:r>
                    <a:rPr lang="en-US">
                      <a:noFill/>
                    </a:rPr>
                    <a:t> </a:t>
                  </a:r>
                </a:p>
              </p:txBody>
            </p:sp>
          </mc:Fallback>
        </mc:AlternateContent>
        <p:sp>
          <p:nvSpPr>
            <p:cNvPr id="400" name="Arc 151"/>
            <p:cNvSpPr>
              <a:spLocks/>
            </p:cNvSpPr>
            <p:nvPr/>
          </p:nvSpPr>
          <p:spPr bwMode="auto">
            <a:xfrm flipV="1">
              <a:off x="2052638" y="1271587"/>
              <a:ext cx="288925" cy="317500"/>
            </a:xfrm>
            <a:custGeom>
              <a:avLst/>
              <a:gdLst>
                <a:gd name="T0" fmla="*/ 2147483647 w 21574"/>
                <a:gd name="T1" fmla="*/ 0 h 19058"/>
                <a:gd name="T2" fmla="*/ 2147483647 w 21574"/>
                <a:gd name="T3" fmla="*/ 2147483647 h 19058"/>
                <a:gd name="T4" fmla="*/ 0 w 21574"/>
                <a:gd name="T5" fmla="*/ 2147483647 h 19058"/>
                <a:gd name="T6" fmla="*/ 0 60000 65536"/>
                <a:gd name="T7" fmla="*/ 0 60000 65536"/>
                <a:gd name="T8" fmla="*/ 0 60000 65536"/>
                <a:gd name="T9" fmla="*/ 0 w 21574"/>
                <a:gd name="T10" fmla="*/ 0 h 19058"/>
                <a:gd name="T11" fmla="*/ 21574 w 21574"/>
                <a:gd name="T12" fmla="*/ 19058 h 19058"/>
              </a:gdLst>
              <a:ahLst/>
              <a:cxnLst>
                <a:cxn ang="T6">
                  <a:pos x="T0" y="T1"/>
                </a:cxn>
                <a:cxn ang="T7">
                  <a:pos x="T2" y="T3"/>
                </a:cxn>
                <a:cxn ang="T8">
                  <a:pos x="T4" y="T5"/>
                </a:cxn>
              </a:cxnLst>
              <a:rect l="T9" t="T10" r="T11" b="T12"/>
              <a:pathLst>
                <a:path w="21574" h="19058" fill="none" extrusionOk="0">
                  <a:moveTo>
                    <a:pt x="10166" y="-1"/>
                  </a:moveTo>
                  <a:cubicBezTo>
                    <a:pt x="16868" y="3575"/>
                    <a:pt x="21200" y="10409"/>
                    <a:pt x="21573" y="17997"/>
                  </a:cubicBezTo>
                </a:path>
                <a:path w="21574" h="19058" stroke="0" extrusionOk="0">
                  <a:moveTo>
                    <a:pt x="10166" y="-1"/>
                  </a:moveTo>
                  <a:cubicBezTo>
                    <a:pt x="16868" y="3575"/>
                    <a:pt x="21200" y="10409"/>
                    <a:pt x="21573" y="17997"/>
                  </a:cubicBezTo>
                  <a:lnTo>
                    <a:pt x="0" y="19058"/>
                  </a:lnTo>
                  <a:close/>
                </a:path>
              </a:pathLst>
            </a:custGeom>
            <a:noFill/>
            <a:ln w="15875">
              <a:solidFill>
                <a:schemeClr val="tx1"/>
              </a:solidFill>
              <a:round/>
              <a:headEnd/>
              <a:tailEnd/>
            </a:ln>
          </p:spPr>
          <p:txBody>
            <a:bodyPr rot="10800000" wrap="none" anchor="ctr"/>
            <a:lstStyle/>
            <a:p>
              <a:endParaRPr lang="en-US"/>
            </a:p>
          </p:txBody>
        </p:sp>
        <p:sp>
          <p:nvSpPr>
            <p:cNvPr id="401" name="Text Box 147"/>
            <p:cNvSpPr txBox="1">
              <a:spLocks noChangeArrowheads="1"/>
            </p:cNvSpPr>
            <p:nvPr/>
          </p:nvSpPr>
          <p:spPr bwMode="auto">
            <a:xfrm>
              <a:off x="469900" y="1222374"/>
              <a:ext cx="311150" cy="366713"/>
            </a:xfrm>
            <a:prstGeom prst="rect">
              <a:avLst/>
            </a:prstGeom>
            <a:noFill/>
            <a:ln w="9525">
              <a:noFill/>
              <a:miter lim="800000"/>
              <a:headEnd/>
              <a:tailEnd/>
            </a:ln>
          </p:spPr>
          <p:txBody>
            <a:bodyPr>
              <a:spAutoFit/>
            </a:bodyPr>
            <a:lstStyle/>
            <a:p>
              <a:r>
                <a:rPr lang="en-US">
                  <a:latin typeface="Times New Roman" pitchFamily="18" charset="0"/>
                  <a:cs typeface="Times New Roman" pitchFamily="18" charset="0"/>
                </a:rPr>
                <a:t>p</a:t>
              </a:r>
            </a:p>
          </p:txBody>
        </p:sp>
        <mc:AlternateContent xmlns:mc="http://schemas.openxmlformats.org/markup-compatibility/2006" xmlns:a14="http://schemas.microsoft.com/office/drawing/2010/main">
          <mc:Choice Requires="a14">
            <p:sp>
              <p:nvSpPr>
                <p:cNvPr id="402" name="TextBox 401"/>
                <p:cNvSpPr txBox="1"/>
                <p:nvPr/>
              </p:nvSpPr>
              <p:spPr>
                <a:xfrm>
                  <a:off x="2207311" y="1308326"/>
                  <a:ext cx="56714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Cambria Math"/>
                              </a:rPr>
                            </m:ctrlPr>
                          </m:sSubPr>
                          <m:e>
                            <m:r>
                              <a:rPr lang="en-US" i="1">
                                <a:latin typeface="Cambria Math"/>
                                <a:ea typeface="Cambria Math"/>
                              </a:rPr>
                              <m:t>𝜃</m:t>
                            </m:r>
                          </m:e>
                          <m:sub>
                            <m:r>
                              <a:rPr lang="en-US" i="1">
                                <a:latin typeface="Cambria Math"/>
                                <a:ea typeface="Cambria Math"/>
                              </a:rPr>
                              <m:t>𝑒</m:t>
                            </m:r>
                            <m:r>
                              <a:rPr lang="en-US" i="1">
                                <a:latin typeface="Cambria Math"/>
                                <a:ea typeface="Cambria Math"/>
                              </a:rPr>
                              <m:t>𝜈</m:t>
                            </m:r>
                          </m:sub>
                        </m:sSub>
                      </m:oMath>
                    </m:oMathPara>
                  </a14:m>
                  <a:endParaRPr lang="en-US" dirty="0"/>
                </a:p>
              </p:txBody>
            </p:sp>
          </mc:Choice>
          <mc:Fallback xmlns="">
            <p:sp>
              <p:nvSpPr>
                <p:cNvPr id="402" name="TextBox 401"/>
                <p:cNvSpPr txBox="1">
                  <a:spLocks noRot="1" noChangeAspect="1" noMove="1" noResize="1" noEditPoints="1" noAdjustHandles="1" noChangeArrowheads="1" noChangeShapeType="1" noTextEdit="1"/>
                </p:cNvSpPr>
                <p:nvPr/>
              </p:nvSpPr>
              <p:spPr>
                <a:xfrm>
                  <a:off x="2207311" y="1308326"/>
                  <a:ext cx="567144" cy="369332"/>
                </a:xfrm>
                <a:prstGeom prst="rect">
                  <a:avLst/>
                </a:prstGeom>
                <a:blipFill rotWithShape="1">
                  <a:blip r:embed="rId10"/>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393924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0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13766" y="2771447"/>
            <a:ext cx="4485682" cy="3998822"/>
          </a:xfrm>
          <a:prstGeom prst="rect">
            <a:avLst/>
          </a:prstGeom>
        </p:spPr>
      </p:pic>
      <mc:AlternateContent xmlns:mc="http://schemas.openxmlformats.org/markup-compatibility/2006" xmlns:a14="http://schemas.microsoft.com/office/drawing/2010/main">
        <mc:Choice Requires="a14">
          <p:sp>
            <p:nvSpPr>
              <p:cNvPr id="4" name="TextBox 3"/>
              <p:cNvSpPr txBox="1"/>
              <p:nvPr/>
            </p:nvSpPr>
            <p:spPr>
              <a:xfrm>
                <a:off x="29268" y="1280267"/>
                <a:ext cx="8948596" cy="55912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350" i="1" smtClean="0">
                          <a:solidFill>
                            <a:srgbClr val="0000FF"/>
                          </a:solidFill>
                          <a:latin typeface="Cambria Math"/>
                        </a:rPr>
                        <m:t>𝑑</m:t>
                      </m:r>
                      <m:r>
                        <m:rPr>
                          <m:sty m:val="p"/>
                        </m:rPr>
                        <a:rPr lang="el-GR" sz="1350" i="1">
                          <a:solidFill>
                            <a:srgbClr val="0000FF"/>
                          </a:solidFill>
                          <a:latin typeface="Cambria Math"/>
                          <a:ea typeface="Cambria Math"/>
                        </a:rPr>
                        <m:t>Γ</m:t>
                      </m:r>
                      <m:r>
                        <a:rPr lang="el-GR" sz="1350" i="1">
                          <a:solidFill>
                            <a:srgbClr val="0000FF"/>
                          </a:solidFill>
                          <a:latin typeface="Cambria Math"/>
                          <a:ea typeface="Cambria Math"/>
                        </a:rPr>
                        <m:t>∝</m:t>
                      </m:r>
                      <m:r>
                        <a:rPr lang="el-GR" sz="1350" i="1">
                          <a:solidFill>
                            <a:srgbClr val="0000FF"/>
                          </a:solidFill>
                          <a:latin typeface="Cambria Math"/>
                          <a:ea typeface="Cambria Math"/>
                        </a:rPr>
                        <m:t>𝜚</m:t>
                      </m:r>
                      <m:d>
                        <m:dPr>
                          <m:ctrlPr>
                            <a:rPr lang="el-GR" sz="1350" i="1">
                              <a:solidFill>
                                <a:srgbClr val="0000FF"/>
                              </a:solidFill>
                              <a:latin typeface="Cambria Math" panose="02040503050406030204" pitchFamily="18" charset="0"/>
                              <a:ea typeface="Cambria Math"/>
                            </a:rPr>
                          </m:ctrlPr>
                        </m:dPr>
                        <m:e>
                          <m:sSub>
                            <m:sSubPr>
                              <m:ctrlPr>
                                <a:rPr lang="en-US" sz="1350" i="1">
                                  <a:solidFill>
                                    <a:srgbClr val="0000FF"/>
                                  </a:solidFill>
                                  <a:latin typeface="Cambria Math" panose="02040503050406030204" pitchFamily="18" charset="0"/>
                                  <a:ea typeface="Cambria Math"/>
                                </a:rPr>
                              </m:ctrlPr>
                            </m:sSubPr>
                            <m:e>
                              <m:r>
                                <a:rPr lang="en-US" sz="1350" i="1">
                                  <a:solidFill>
                                    <a:srgbClr val="0000FF"/>
                                  </a:solidFill>
                                  <a:latin typeface="Cambria Math"/>
                                  <a:ea typeface="Cambria Math"/>
                                </a:rPr>
                                <m:t>𝐸</m:t>
                              </m:r>
                            </m:e>
                            <m:sub>
                              <m:r>
                                <a:rPr lang="en-US" sz="1350" i="1">
                                  <a:solidFill>
                                    <a:srgbClr val="0000FF"/>
                                  </a:solidFill>
                                  <a:latin typeface="Cambria Math"/>
                                  <a:ea typeface="Cambria Math"/>
                                </a:rPr>
                                <m:t>𝑒</m:t>
                              </m:r>
                            </m:sub>
                          </m:sSub>
                        </m:e>
                      </m:d>
                      <m:d>
                        <m:dPr>
                          <m:ctrlPr>
                            <a:rPr lang="el-GR" sz="1350" i="1">
                              <a:solidFill>
                                <a:srgbClr val="0000FF"/>
                              </a:solidFill>
                              <a:latin typeface="Cambria Math" panose="02040503050406030204" pitchFamily="18" charset="0"/>
                              <a:ea typeface="Cambria Math"/>
                            </a:rPr>
                          </m:ctrlPr>
                        </m:dPr>
                        <m:e>
                          <m:r>
                            <a:rPr lang="en-US" sz="1350" i="1">
                              <a:solidFill>
                                <a:srgbClr val="0000FF"/>
                              </a:solidFill>
                              <a:latin typeface="Cambria Math"/>
                              <a:ea typeface="Cambria Math"/>
                            </a:rPr>
                            <m:t>1</m:t>
                          </m:r>
                          <m:r>
                            <a:rPr lang="en-US" sz="1350" b="0" i="1" smtClean="0">
                              <a:solidFill>
                                <a:srgbClr val="0000FF"/>
                              </a:solidFill>
                              <a:latin typeface="Cambria Math" panose="02040503050406030204" pitchFamily="18" charset="0"/>
                              <a:ea typeface="Cambria Math"/>
                            </a:rPr>
                            <m:t>+</m:t>
                          </m:r>
                          <m:r>
                            <a:rPr lang="en-US" sz="1350" b="0" i="1" smtClean="0">
                              <a:solidFill>
                                <a:srgbClr val="FF0000"/>
                              </a:solidFill>
                              <a:latin typeface="Cambria Math" panose="02040503050406030204" pitchFamily="18" charset="0"/>
                              <a:ea typeface="Cambria Math"/>
                            </a:rPr>
                            <m:t>𝑎</m:t>
                          </m:r>
                          <m:f>
                            <m:fPr>
                              <m:ctrlPr>
                                <a:rPr lang="en-US" sz="1350" i="1">
                                  <a:solidFill>
                                    <a:srgbClr val="0000FF"/>
                                  </a:solidFill>
                                  <a:latin typeface="Cambria Math" panose="02040503050406030204" pitchFamily="18" charset="0"/>
                                  <a:ea typeface="Cambria Math"/>
                                </a:rPr>
                              </m:ctrlPr>
                            </m:fPr>
                            <m:num>
                              <m:sSub>
                                <m:sSubPr>
                                  <m:ctrlPr>
                                    <a:rPr lang="en-US" sz="1350" i="1">
                                      <a:solidFill>
                                        <a:srgbClr val="0000FF"/>
                                      </a:solidFill>
                                      <a:latin typeface="Cambria Math" panose="02040503050406030204" pitchFamily="18" charset="0"/>
                                      <a:ea typeface="Cambria Math"/>
                                    </a:rPr>
                                  </m:ctrlPr>
                                </m:sSubPr>
                                <m:e>
                                  <m:r>
                                    <a:rPr lang="en-US" sz="1350" i="1">
                                      <a:solidFill>
                                        <a:srgbClr val="0000FF"/>
                                      </a:solidFill>
                                      <a:latin typeface="Cambria Math"/>
                                      <a:ea typeface="Cambria Math"/>
                                    </a:rPr>
                                    <m:t>𝑝</m:t>
                                  </m:r>
                                </m:e>
                                <m:sub>
                                  <m:r>
                                    <a:rPr lang="en-US" sz="1350" i="1">
                                      <a:solidFill>
                                        <a:srgbClr val="0000FF"/>
                                      </a:solidFill>
                                      <a:latin typeface="Cambria Math"/>
                                      <a:ea typeface="Cambria Math"/>
                                    </a:rPr>
                                    <m:t>𝑒</m:t>
                                  </m:r>
                                </m:sub>
                              </m:sSub>
                            </m:num>
                            <m:den>
                              <m:sSub>
                                <m:sSubPr>
                                  <m:ctrlPr>
                                    <a:rPr lang="en-US" sz="1350" i="1">
                                      <a:solidFill>
                                        <a:srgbClr val="0000FF"/>
                                      </a:solidFill>
                                      <a:latin typeface="Cambria Math" panose="02040503050406030204" pitchFamily="18" charset="0"/>
                                      <a:ea typeface="Cambria Math"/>
                                    </a:rPr>
                                  </m:ctrlPr>
                                </m:sSubPr>
                                <m:e>
                                  <m:r>
                                    <a:rPr lang="en-US" sz="1350" i="1">
                                      <a:solidFill>
                                        <a:srgbClr val="0000FF"/>
                                      </a:solidFill>
                                      <a:latin typeface="Cambria Math"/>
                                      <a:ea typeface="Cambria Math"/>
                                    </a:rPr>
                                    <m:t>𝐸</m:t>
                                  </m:r>
                                </m:e>
                                <m:sub>
                                  <m:r>
                                    <a:rPr lang="en-US" sz="1350" i="1">
                                      <a:solidFill>
                                        <a:srgbClr val="0000FF"/>
                                      </a:solidFill>
                                      <a:latin typeface="Cambria Math"/>
                                      <a:ea typeface="Cambria Math"/>
                                    </a:rPr>
                                    <m:t>𝑒</m:t>
                                  </m:r>
                                </m:sub>
                              </m:sSub>
                            </m:den>
                          </m:f>
                          <m:func>
                            <m:funcPr>
                              <m:ctrlPr>
                                <a:rPr lang="en-US" sz="1350" i="1">
                                  <a:solidFill>
                                    <a:srgbClr val="0000FF"/>
                                  </a:solidFill>
                                  <a:latin typeface="Cambria Math" panose="02040503050406030204" pitchFamily="18" charset="0"/>
                                  <a:ea typeface="Cambria Math"/>
                                </a:rPr>
                              </m:ctrlPr>
                            </m:funcPr>
                            <m:fName>
                              <m:r>
                                <m:rPr>
                                  <m:sty m:val="p"/>
                                </m:rPr>
                                <a:rPr lang="en-US" sz="1350">
                                  <a:solidFill>
                                    <a:srgbClr val="0000FF"/>
                                  </a:solidFill>
                                  <a:latin typeface="Cambria Math"/>
                                  <a:ea typeface="Cambria Math"/>
                                </a:rPr>
                                <m:t>cos</m:t>
                              </m:r>
                            </m:fName>
                            <m:e>
                              <m:r>
                                <a:rPr lang="en-US" sz="1350" i="1">
                                  <a:solidFill>
                                    <a:srgbClr val="0000FF"/>
                                  </a:solidFill>
                                  <a:latin typeface="Cambria Math" panose="02040503050406030204" pitchFamily="18" charset="0"/>
                                  <a:ea typeface="Cambria Math"/>
                                </a:rPr>
                                <m:t>(</m:t>
                              </m:r>
                              <m:sSub>
                                <m:sSubPr>
                                  <m:ctrlPr>
                                    <a:rPr lang="en-US" sz="1350" i="1">
                                      <a:solidFill>
                                        <a:srgbClr val="0000FF"/>
                                      </a:solidFill>
                                      <a:latin typeface="Cambria Math" panose="02040503050406030204" pitchFamily="18" charset="0"/>
                                      <a:ea typeface="Cambria Math"/>
                                    </a:rPr>
                                  </m:ctrlPr>
                                </m:sSubPr>
                                <m:e>
                                  <m:acc>
                                    <m:accPr>
                                      <m:chr m:val="⃗"/>
                                      <m:ctrlPr>
                                        <a:rPr lang="en-US" sz="1350" i="1">
                                          <a:solidFill>
                                            <a:srgbClr val="0000FF"/>
                                          </a:solidFill>
                                          <a:latin typeface="Cambria Math" panose="02040503050406030204" pitchFamily="18" charset="0"/>
                                          <a:ea typeface="Cambria Math"/>
                                        </a:rPr>
                                      </m:ctrlPr>
                                    </m:accPr>
                                    <m:e>
                                      <m:r>
                                        <a:rPr lang="en-US" sz="1350" b="0" i="1" smtClean="0">
                                          <a:solidFill>
                                            <a:srgbClr val="0000FF"/>
                                          </a:solidFill>
                                          <a:latin typeface="Cambria Math" panose="02040503050406030204" pitchFamily="18" charset="0"/>
                                          <a:ea typeface="Cambria Math"/>
                                        </a:rPr>
                                        <m:t>𝑝</m:t>
                                      </m:r>
                                    </m:e>
                                  </m:acc>
                                </m:e>
                                <m:sub>
                                  <m:r>
                                    <a:rPr lang="en-US" sz="1350" b="0" i="1" smtClean="0">
                                      <a:solidFill>
                                        <a:srgbClr val="0000FF"/>
                                      </a:solidFill>
                                      <a:latin typeface="Cambria Math" panose="02040503050406030204" pitchFamily="18" charset="0"/>
                                      <a:ea typeface="Cambria Math"/>
                                    </a:rPr>
                                    <m:t>𝜈</m:t>
                                  </m:r>
                                </m:sub>
                              </m:sSub>
                              <m:r>
                                <a:rPr lang="en-US" sz="1350" i="1">
                                  <a:solidFill>
                                    <a:srgbClr val="0000FF"/>
                                  </a:solidFill>
                                  <a:latin typeface="Cambria Math" panose="02040503050406030204" pitchFamily="18" charset="0"/>
                                  <a:ea typeface="Cambria Math"/>
                                </a:rPr>
                                <m:t>,</m:t>
                              </m:r>
                              <m:sSub>
                                <m:sSubPr>
                                  <m:ctrlPr>
                                    <a:rPr lang="en-US" sz="1350" i="1">
                                      <a:solidFill>
                                        <a:srgbClr val="0000FF"/>
                                      </a:solidFill>
                                      <a:latin typeface="Cambria Math" panose="02040503050406030204" pitchFamily="18" charset="0"/>
                                      <a:ea typeface="Cambria Math"/>
                                    </a:rPr>
                                  </m:ctrlPr>
                                </m:sSubPr>
                                <m:e>
                                  <m:acc>
                                    <m:accPr>
                                      <m:chr m:val="⃗"/>
                                      <m:ctrlPr>
                                        <a:rPr lang="en-US" sz="1350" i="1">
                                          <a:solidFill>
                                            <a:srgbClr val="0000FF"/>
                                          </a:solidFill>
                                          <a:latin typeface="Cambria Math" panose="02040503050406030204" pitchFamily="18" charset="0"/>
                                          <a:ea typeface="Cambria Math"/>
                                        </a:rPr>
                                      </m:ctrlPr>
                                    </m:accPr>
                                    <m:e>
                                      <m:r>
                                        <a:rPr lang="en-US" sz="1350" i="1">
                                          <a:solidFill>
                                            <a:srgbClr val="0000FF"/>
                                          </a:solidFill>
                                          <a:latin typeface="Cambria Math" panose="02040503050406030204" pitchFamily="18" charset="0"/>
                                          <a:ea typeface="Cambria Math"/>
                                        </a:rPr>
                                        <m:t>𝑝</m:t>
                                      </m:r>
                                    </m:e>
                                  </m:acc>
                                </m:e>
                                <m:sub>
                                  <m:r>
                                    <a:rPr lang="en-US" sz="1350" i="1">
                                      <a:solidFill>
                                        <a:srgbClr val="0000FF"/>
                                      </a:solidFill>
                                      <a:latin typeface="Cambria Math" panose="02040503050406030204" pitchFamily="18" charset="0"/>
                                      <a:ea typeface="Cambria Math"/>
                                    </a:rPr>
                                    <m:t>𝑒</m:t>
                                  </m:r>
                                </m:sub>
                              </m:sSub>
                              <m:r>
                                <a:rPr lang="en-US" sz="1350" i="1">
                                  <a:solidFill>
                                    <a:srgbClr val="0000FF"/>
                                  </a:solidFill>
                                  <a:latin typeface="Cambria Math" panose="02040503050406030204" pitchFamily="18" charset="0"/>
                                  <a:ea typeface="Cambria Math"/>
                                </a:rPr>
                                <m:t>)</m:t>
                              </m:r>
                            </m:e>
                          </m:func>
                          <m:r>
                            <a:rPr lang="en-US" sz="1350" b="0" i="1" smtClean="0">
                              <a:solidFill>
                                <a:srgbClr val="0000FF"/>
                              </a:solidFill>
                              <a:latin typeface="Cambria Math" panose="02040503050406030204" pitchFamily="18" charset="0"/>
                              <a:ea typeface="Cambria Math"/>
                            </a:rPr>
                            <m:t>+</m:t>
                          </m:r>
                          <m:r>
                            <a:rPr lang="en-US" sz="1350" b="0" i="1" smtClean="0">
                              <a:solidFill>
                                <a:srgbClr val="FF0000"/>
                              </a:solidFill>
                              <a:latin typeface="Cambria Math" panose="02040503050406030204" pitchFamily="18" charset="0"/>
                              <a:ea typeface="Cambria Math"/>
                            </a:rPr>
                            <m:t>𝑏</m:t>
                          </m:r>
                          <m:f>
                            <m:fPr>
                              <m:ctrlPr>
                                <a:rPr lang="en-US" sz="1350" b="0" i="1" smtClean="0">
                                  <a:solidFill>
                                    <a:srgbClr val="0000FF"/>
                                  </a:solidFill>
                                  <a:latin typeface="Cambria Math" panose="02040503050406030204" pitchFamily="18" charset="0"/>
                                  <a:ea typeface="Cambria Math"/>
                                </a:rPr>
                              </m:ctrlPr>
                            </m:fPr>
                            <m:num>
                              <m:sSub>
                                <m:sSubPr>
                                  <m:ctrlPr>
                                    <a:rPr lang="en-US" sz="1350" b="0" i="1" smtClean="0">
                                      <a:solidFill>
                                        <a:srgbClr val="0000FF"/>
                                      </a:solidFill>
                                      <a:latin typeface="Cambria Math" panose="02040503050406030204" pitchFamily="18" charset="0"/>
                                      <a:ea typeface="Cambria Math"/>
                                    </a:rPr>
                                  </m:ctrlPr>
                                </m:sSubPr>
                                <m:e>
                                  <m:r>
                                    <a:rPr lang="en-US" sz="1350" b="0" i="1" smtClean="0">
                                      <a:solidFill>
                                        <a:srgbClr val="0000FF"/>
                                      </a:solidFill>
                                      <a:latin typeface="Cambria Math" panose="02040503050406030204" pitchFamily="18" charset="0"/>
                                      <a:ea typeface="Cambria Math"/>
                                    </a:rPr>
                                    <m:t>𝑚</m:t>
                                  </m:r>
                                </m:e>
                                <m:sub>
                                  <m:r>
                                    <a:rPr lang="en-US" sz="1350" b="0" i="1" smtClean="0">
                                      <a:solidFill>
                                        <a:srgbClr val="0000FF"/>
                                      </a:solidFill>
                                      <a:latin typeface="Cambria Math" panose="02040503050406030204" pitchFamily="18" charset="0"/>
                                      <a:ea typeface="Cambria Math"/>
                                    </a:rPr>
                                    <m:t>𝑒</m:t>
                                  </m:r>
                                </m:sub>
                              </m:sSub>
                            </m:num>
                            <m:den>
                              <m:sSub>
                                <m:sSubPr>
                                  <m:ctrlPr>
                                    <a:rPr lang="en-US" sz="1350" b="0" i="1" smtClean="0">
                                      <a:solidFill>
                                        <a:srgbClr val="0000FF"/>
                                      </a:solidFill>
                                      <a:latin typeface="Cambria Math" panose="02040503050406030204" pitchFamily="18" charset="0"/>
                                      <a:ea typeface="Cambria Math"/>
                                    </a:rPr>
                                  </m:ctrlPr>
                                </m:sSubPr>
                                <m:e>
                                  <m:r>
                                    <a:rPr lang="en-US" sz="1350" b="0" i="1" smtClean="0">
                                      <a:solidFill>
                                        <a:srgbClr val="0000FF"/>
                                      </a:solidFill>
                                      <a:latin typeface="Cambria Math" panose="02040503050406030204" pitchFamily="18" charset="0"/>
                                      <a:ea typeface="Cambria Math"/>
                                    </a:rPr>
                                    <m:t>𝐸</m:t>
                                  </m:r>
                                </m:e>
                                <m:sub>
                                  <m:r>
                                    <a:rPr lang="en-US" sz="1350" b="0" i="1" smtClean="0">
                                      <a:solidFill>
                                        <a:srgbClr val="0000FF"/>
                                      </a:solidFill>
                                      <a:latin typeface="Cambria Math" panose="02040503050406030204" pitchFamily="18" charset="0"/>
                                      <a:ea typeface="Cambria Math"/>
                                    </a:rPr>
                                    <m:t>𝑒</m:t>
                                  </m:r>
                                </m:sub>
                              </m:sSub>
                            </m:den>
                          </m:f>
                          <m:r>
                            <a:rPr lang="en-US" sz="1350" i="1">
                              <a:solidFill>
                                <a:srgbClr val="0000FF"/>
                              </a:solidFill>
                              <a:latin typeface="Cambria Math"/>
                              <a:ea typeface="Cambria Math"/>
                            </a:rPr>
                            <m:t>+</m:t>
                          </m:r>
                          <m:sSub>
                            <m:sSubPr>
                              <m:ctrlPr>
                                <a:rPr lang="en-US" sz="1350" b="0" i="1" smtClean="0">
                                  <a:solidFill>
                                    <a:srgbClr val="FF0000"/>
                                  </a:solidFill>
                                  <a:latin typeface="Cambria Math" panose="02040503050406030204" pitchFamily="18" charset="0"/>
                                  <a:ea typeface="Cambria Math"/>
                                </a:rPr>
                              </m:ctrlPr>
                            </m:sSubPr>
                            <m:e>
                              <m:r>
                                <a:rPr lang="en-US" sz="1350" i="1">
                                  <a:solidFill>
                                    <a:srgbClr val="FF0000"/>
                                  </a:solidFill>
                                  <a:latin typeface="Cambria Math" panose="02040503050406030204" pitchFamily="18" charset="0"/>
                                  <a:ea typeface="Cambria Math"/>
                                </a:rPr>
                                <m:t>𝐴</m:t>
                              </m:r>
                            </m:e>
                            <m:sub>
                              <m:r>
                                <a:rPr lang="en-US" sz="1350" b="0" i="1" smtClean="0">
                                  <a:solidFill>
                                    <a:srgbClr val="FF0000"/>
                                  </a:solidFill>
                                  <a:latin typeface="Cambria Math" panose="02040503050406030204" pitchFamily="18" charset="0"/>
                                  <a:ea typeface="Cambria Math"/>
                                </a:rPr>
                                <m:t>0</m:t>
                              </m:r>
                            </m:sub>
                          </m:sSub>
                          <m:f>
                            <m:fPr>
                              <m:ctrlPr>
                                <a:rPr lang="en-US" sz="1350" i="1">
                                  <a:solidFill>
                                    <a:srgbClr val="0000FF"/>
                                  </a:solidFill>
                                  <a:latin typeface="Cambria Math" panose="02040503050406030204" pitchFamily="18" charset="0"/>
                                  <a:ea typeface="Cambria Math"/>
                                </a:rPr>
                              </m:ctrlPr>
                            </m:fPr>
                            <m:num>
                              <m:sSub>
                                <m:sSubPr>
                                  <m:ctrlPr>
                                    <a:rPr lang="en-US" sz="1350" i="1">
                                      <a:solidFill>
                                        <a:srgbClr val="0000FF"/>
                                      </a:solidFill>
                                      <a:latin typeface="Cambria Math" panose="02040503050406030204" pitchFamily="18" charset="0"/>
                                      <a:ea typeface="Cambria Math"/>
                                    </a:rPr>
                                  </m:ctrlPr>
                                </m:sSubPr>
                                <m:e>
                                  <m:r>
                                    <a:rPr lang="en-US" sz="1350" i="1">
                                      <a:solidFill>
                                        <a:srgbClr val="0000FF"/>
                                      </a:solidFill>
                                      <a:latin typeface="Cambria Math"/>
                                      <a:ea typeface="Cambria Math"/>
                                    </a:rPr>
                                    <m:t>𝑝</m:t>
                                  </m:r>
                                </m:e>
                                <m:sub>
                                  <m:r>
                                    <a:rPr lang="en-US" sz="1350" i="1">
                                      <a:solidFill>
                                        <a:srgbClr val="0000FF"/>
                                      </a:solidFill>
                                      <a:latin typeface="Cambria Math"/>
                                      <a:ea typeface="Cambria Math"/>
                                    </a:rPr>
                                    <m:t>𝑒</m:t>
                                  </m:r>
                                </m:sub>
                              </m:sSub>
                            </m:num>
                            <m:den>
                              <m:sSub>
                                <m:sSubPr>
                                  <m:ctrlPr>
                                    <a:rPr lang="en-US" sz="1350" i="1">
                                      <a:solidFill>
                                        <a:srgbClr val="0000FF"/>
                                      </a:solidFill>
                                      <a:latin typeface="Cambria Math" panose="02040503050406030204" pitchFamily="18" charset="0"/>
                                      <a:ea typeface="Cambria Math"/>
                                    </a:rPr>
                                  </m:ctrlPr>
                                </m:sSubPr>
                                <m:e>
                                  <m:r>
                                    <a:rPr lang="en-US" sz="1350" i="1">
                                      <a:solidFill>
                                        <a:srgbClr val="0000FF"/>
                                      </a:solidFill>
                                      <a:latin typeface="Cambria Math"/>
                                      <a:ea typeface="Cambria Math"/>
                                    </a:rPr>
                                    <m:t>𝐸</m:t>
                                  </m:r>
                                </m:e>
                                <m:sub>
                                  <m:r>
                                    <a:rPr lang="en-US" sz="1350" i="1">
                                      <a:solidFill>
                                        <a:srgbClr val="0000FF"/>
                                      </a:solidFill>
                                      <a:latin typeface="Cambria Math"/>
                                      <a:ea typeface="Cambria Math"/>
                                    </a:rPr>
                                    <m:t>𝑒</m:t>
                                  </m:r>
                                </m:sub>
                              </m:sSub>
                            </m:den>
                          </m:f>
                          <m:func>
                            <m:funcPr>
                              <m:ctrlPr>
                                <a:rPr lang="en-US" sz="1350" i="1">
                                  <a:solidFill>
                                    <a:srgbClr val="0000FF"/>
                                  </a:solidFill>
                                  <a:latin typeface="Cambria Math" panose="02040503050406030204" pitchFamily="18" charset="0"/>
                                  <a:ea typeface="Cambria Math"/>
                                </a:rPr>
                              </m:ctrlPr>
                            </m:funcPr>
                            <m:fName>
                              <m:r>
                                <m:rPr>
                                  <m:sty m:val="p"/>
                                </m:rPr>
                                <a:rPr lang="en-US" sz="1350">
                                  <a:solidFill>
                                    <a:srgbClr val="0000FF"/>
                                  </a:solidFill>
                                  <a:latin typeface="Cambria Math"/>
                                  <a:ea typeface="Cambria Math"/>
                                </a:rPr>
                                <m:t>cos</m:t>
                              </m:r>
                            </m:fName>
                            <m:e>
                              <m:r>
                                <a:rPr lang="en-US" sz="1350" i="1">
                                  <a:solidFill>
                                    <a:srgbClr val="0000FF"/>
                                  </a:solidFill>
                                  <a:latin typeface="Cambria Math" panose="02040503050406030204" pitchFamily="18" charset="0"/>
                                  <a:ea typeface="Cambria Math"/>
                                </a:rPr>
                                <m:t>(</m:t>
                              </m:r>
                              <m:sSub>
                                <m:sSubPr>
                                  <m:ctrlPr>
                                    <a:rPr lang="en-US" sz="1350" i="1">
                                      <a:solidFill>
                                        <a:srgbClr val="0000FF"/>
                                      </a:solidFill>
                                      <a:latin typeface="Cambria Math" panose="02040503050406030204" pitchFamily="18" charset="0"/>
                                      <a:ea typeface="Cambria Math"/>
                                    </a:rPr>
                                  </m:ctrlPr>
                                </m:sSubPr>
                                <m:e>
                                  <m:acc>
                                    <m:accPr>
                                      <m:chr m:val="⃗"/>
                                      <m:ctrlPr>
                                        <a:rPr lang="en-US" sz="1350" i="1">
                                          <a:solidFill>
                                            <a:srgbClr val="0000FF"/>
                                          </a:solidFill>
                                          <a:latin typeface="Cambria Math" panose="02040503050406030204" pitchFamily="18" charset="0"/>
                                          <a:ea typeface="Cambria Math"/>
                                        </a:rPr>
                                      </m:ctrlPr>
                                    </m:accPr>
                                    <m:e>
                                      <m:r>
                                        <a:rPr lang="en-US" sz="1350" i="1">
                                          <a:solidFill>
                                            <a:srgbClr val="0000FF"/>
                                          </a:solidFill>
                                          <a:latin typeface="Cambria Math" panose="02040503050406030204" pitchFamily="18" charset="0"/>
                                          <a:ea typeface="Cambria Math"/>
                                        </a:rPr>
                                        <m:t>𝜎</m:t>
                                      </m:r>
                                    </m:e>
                                  </m:acc>
                                </m:e>
                                <m:sub>
                                  <m:r>
                                    <a:rPr lang="en-US" sz="1350" i="1">
                                      <a:solidFill>
                                        <a:srgbClr val="0000FF"/>
                                      </a:solidFill>
                                      <a:latin typeface="Cambria Math" panose="02040503050406030204" pitchFamily="18" charset="0"/>
                                      <a:ea typeface="Cambria Math"/>
                                    </a:rPr>
                                    <m:t>𝑛</m:t>
                                  </m:r>
                                </m:sub>
                              </m:sSub>
                              <m:r>
                                <a:rPr lang="en-US" sz="1350" i="1">
                                  <a:solidFill>
                                    <a:srgbClr val="0000FF"/>
                                  </a:solidFill>
                                  <a:latin typeface="Cambria Math" panose="02040503050406030204" pitchFamily="18" charset="0"/>
                                  <a:ea typeface="Cambria Math"/>
                                </a:rPr>
                                <m:t>,</m:t>
                              </m:r>
                              <m:sSub>
                                <m:sSubPr>
                                  <m:ctrlPr>
                                    <a:rPr lang="en-US" sz="1350" i="1">
                                      <a:solidFill>
                                        <a:srgbClr val="0000FF"/>
                                      </a:solidFill>
                                      <a:latin typeface="Cambria Math" panose="02040503050406030204" pitchFamily="18" charset="0"/>
                                      <a:ea typeface="Cambria Math"/>
                                    </a:rPr>
                                  </m:ctrlPr>
                                </m:sSubPr>
                                <m:e>
                                  <m:acc>
                                    <m:accPr>
                                      <m:chr m:val="⃗"/>
                                      <m:ctrlPr>
                                        <a:rPr lang="en-US" sz="1350" i="1">
                                          <a:solidFill>
                                            <a:srgbClr val="0000FF"/>
                                          </a:solidFill>
                                          <a:latin typeface="Cambria Math" panose="02040503050406030204" pitchFamily="18" charset="0"/>
                                          <a:ea typeface="Cambria Math"/>
                                        </a:rPr>
                                      </m:ctrlPr>
                                    </m:accPr>
                                    <m:e>
                                      <m:r>
                                        <a:rPr lang="en-US" sz="1350" i="1">
                                          <a:solidFill>
                                            <a:srgbClr val="0000FF"/>
                                          </a:solidFill>
                                          <a:latin typeface="Cambria Math" panose="02040503050406030204" pitchFamily="18" charset="0"/>
                                          <a:ea typeface="Cambria Math"/>
                                        </a:rPr>
                                        <m:t>𝑝</m:t>
                                      </m:r>
                                    </m:e>
                                  </m:acc>
                                </m:e>
                                <m:sub>
                                  <m:r>
                                    <a:rPr lang="en-US" sz="1350" i="1">
                                      <a:solidFill>
                                        <a:srgbClr val="0000FF"/>
                                      </a:solidFill>
                                      <a:latin typeface="Cambria Math" panose="02040503050406030204" pitchFamily="18" charset="0"/>
                                      <a:ea typeface="Cambria Math"/>
                                    </a:rPr>
                                    <m:t>𝑒</m:t>
                                  </m:r>
                                </m:sub>
                              </m:sSub>
                              <m:r>
                                <a:rPr lang="en-US" sz="1350" i="1">
                                  <a:solidFill>
                                    <a:srgbClr val="0000FF"/>
                                  </a:solidFill>
                                  <a:latin typeface="Cambria Math" panose="02040503050406030204" pitchFamily="18" charset="0"/>
                                  <a:ea typeface="Cambria Math"/>
                                </a:rPr>
                                <m:t>)</m:t>
                              </m:r>
                            </m:e>
                          </m:func>
                          <m:r>
                            <a:rPr lang="en-US" sz="1350" i="1" smtClean="0">
                              <a:solidFill>
                                <a:srgbClr val="2B2BFF"/>
                              </a:solidFill>
                              <a:latin typeface="Cambria Math"/>
                              <a:ea typeface="Cambria Math"/>
                            </a:rPr>
                            <m:t>+</m:t>
                          </m:r>
                          <m:d>
                            <m:dPr>
                              <m:ctrlPr>
                                <a:rPr lang="en-US" sz="1350" b="0" i="1" smtClean="0">
                                  <a:solidFill>
                                    <a:srgbClr val="2B2BFF"/>
                                  </a:solidFill>
                                  <a:latin typeface="Cambria Math" panose="02040503050406030204" pitchFamily="18" charset="0"/>
                                  <a:ea typeface="Cambria Math"/>
                                </a:rPr>
                              </m:ctrlPr>
                            </m:dPr>
                            <m:e>
                              <m:sSub>
                                <m:sSubPr>
                                  <m:ctrlPr>
                                    <a:rPr lang="en-US" sz="1350" b="0" i="1" smtClean="0">
                                      <a:solidFill>
                                        <a:srgbClr val="FF0000"/>
                                      </a:solidFill>
                                      <a:latin typeface="Cambria Math" panose="02040503050406030204" pitchFamily="18" charset="0"/>
                                      <a:ea typeface="Cambria Math"/>
                                    </a:rPr>
                                  </m:ctrlPr>
                                </m:sSubPr>
                                <m:e>
                                  <m:r>
                                    <a:rPr lang="en-US" sz="1350" b="0" i="1" smtClean="0">
                                      <a:solidFill>
                                        <a:srgbClr val="FF0000"/>
                                      </a:solidFill>
                                      <a:latin typeface="Cambria Math" panose="02040503050406030204" pitchFamily="18" charset="0"/>
                                      <a:ea typeface="Cambria Math"/>
                                    </a:rPr>
                                    <m:t>𝐵</m:t>
                                  </m:r>
                                </m:e>
                                <m:sub>
                                  <m:r>
                                    <a:rPr lang="en-US" sz="1350" b="0" i="1" smtClean="0">
                                      <a:solidFill>
                                        <a:srgbClr val="FF0000"/>
                                      </a:solidFill>
                                      <a:latin typeface="Cambria Math" panose="02040503050406030204" pitchFamily="18" charset="0"/>
                                      <a:ea typeface="Cambria Math"/>
                                    </a:rPr>
                                    <m:t>0</m:t>
                                  </m:r>
                                </m:sub>
                              </m:sSub>
                              <m:r>
                                <a:rPr lang="en-US" sz="1350" b="0" i="1" smtClean="0">
                                  <a:solidFill>
                                    <a:srgbClr val="2B2BFF"/>
                                  </a:solidFill>
                                  <a:latin typeface="Cambria Math" panose="02040503050406030204" pitchFamily="18" charset="0"/>
                                  <a:ea typeface="Cambria Math"/>
                                </a:rPr>
                                <m:t>+</m:t>
                              </m:r>
                              <m:sSub>
                                <m:sSubPr>
                                  <m:ctrlPr>
                                    <a:rPr lang="en-US" sz="1350" b="0" i="1" smtClean="0">
                                      <a:solidFill>
                                        <a:srgbClr val="FF0000"/>
                                      </a:solidFill>
                                      <a:latin typeface="Cambria Math" panose="02040503050406030204" pitchFamily="18" charset="0"/>
                                      <a:ea typeface="Cambria Math"/>
                                    </a:rPr>
                                  </m:ctrlPr>
                                </m:sSubPr>
                                <m:e>
                                  <m:r>
                                    <a:rPr lang="en-US" sz="1350" b="0" i="1" smtClean="0">
                                      <a:solidFill>
                                        <a:srgbClr val="FF0000"/>
                                      </a:solidFill>
                                      <a:latin typeface="Cambria Math" panose="02040503050406030204" pitchFamily="18" charset="0"/>
                                      <a:ea typeface="Cambria Math"/>
                                    </a:rPr>
                                    <m:t>𝑏</m:t>
                                  </m:r>
                                </m:e>
                                <m:sub>
                                  <m:r>
                                    <a:rPr lang="en-US" sz="1350" b="0" i="1" smtClean="0">
                                      <a:solidFill>
                                        <a:srgbClr val="FF0000"/>
                                      </a:solidFill>
                                      <a:latin typeface="Cambria Math" panose="02040503050406030204" pitchFamily="18" charset="0"/>
                                      <a:ea typeface="Cambria Math"/>
                                    </a:rPr>
                                    <m:t>𝜈</m:t>
                                  </m:r>
                                </m:sub>
                              </m:sSub>
                              <m:f>
                                <m:fPr>
                                  <m:ctrlPr>
                                    <a:rPr lang="en-US" sz="1350" b="0" i="1" smtClean="0">
                                      <a:solidFill>
                                        <a:srgbClr val="2B2BFF"/>
                                      </a:solidFill>
                                      <a:latin typeface="Cambria Math" panose="02040503050406030204" pitchFamily="18" charset="0"/>
                                      <a:ea typeface="Cambria Math"/>
                                    </a:rPr>
                                  </m:ctrlPr>
                                </m:fPr>
                                <m:num>
                                  <m:sSub>
                                    <m:sSubPr>
                                      <m:ctrlPr>
                                        <a:rPr lang="en-US" sz="1350" b="0" i="1" smtClean="0">
                                          <a:solidFill>
                                            <a:srgbClr val="2B2BFF"/>
                                          </a:solidFill>
                                          <a:latin typeface="Cambria Math" panose="02040503050406030204" pitchFamily="18" charset="0"/>
                                          <a:ea typeface="Cambria Math"/>
                                        </a:rPr>
                                      </m:ctrlPr>
                                    </m:sSubPr>
                                    <m:e>
                                      <m:r>
                                        <a:rPr lang="en-US" sz="1350" b="0" i="1" smtClean="0">
                                          <a:solidFill>
                                            <a:srgbClr val="2B2BFF"/>
                                          </a:solidFill>
                                          <a:latin typeface="Cambria Math" panose="02040503050406030204" pitchFamily="18" charset="0"/>
                                          <a:ea typeface="Cambria Math"/>
                                        </a:rPr>
                                        <m:t>𝑚</m:t>
                                      </m:r>
                                    </m:e>
                                    <m:sub>
                                      <m:r>
                                        <a:rPr lang="en-US" sz="1350" b="0" i="1" smtClean="0">
                                          <a:solidFill>
                                            <a:srgbClr val="2B2BFF"/>
                                          </a:solidFill>
                                          <a:latin typeface="Cambria Math" panose="02040503050406030204" pitchFamily="18" charset="0"/>
                                          <a:ea typeface="Cambria Math"/>
                                        </a:rPr>
                                        <m:t>𝑒</m:t>
                                      </m:r>
                                    </m:sub>
                                  </m:sSub>
                                </m:num>
                                <m:den>
                                  <m:sSub>
                                    <m:sSubPr>
                                      <m:ctrlPr>
                                        <a:rPr lang="en-US" sz="1350" b="0" i="1" smtClean="0">
                                          <a:solidFill>
                                            <a:srgbClr val="2B2BFF"/>
                                          </a:solidFill>
                                          <a:latin typeface="Cambria Math" panose="02040503050406030204" pitchFamily="18" charset="0"/>
                                          <a:ea typeface="Cambria Math"/>
                                        </a:rPr>
                                      </m:ctrlPr>
                                    </m:sSubPr>
                                    <m:e>
                                      <m:r>
                                        <a:rPr lang="en-US" sz="1350" b="0" i="1" smtClean="0">
                                          <a:solidFill>
                                            <a:srgbClr val="2B2BFF"/>
                                          </a:solidFill>
                                          <a:latin typeface="Cambria Math" panose="02040503050406030204" pitchFamily="18" charset="0"/>
                                          <a:ea typeface="Cambria Math"/>
                                        </a:rPr>
                                        <m:t>𝐸</m:t>
                                      </m:r>
                                    </m:e>
                                    <m:sub>
                                      <m:r>
                                        <a:rPr lang="en-US" sz="1350" b="0" i="1" smtClean="0">
                                          <a:solidFill>
                                            <a:srgbClr val="2B2BFF"/>
                                          </a:solidFill>
                                          <a:latin typeface="Cambria Math" panose="02040503050406030204" pitchFamily="18" charset="0"/>
                                          <a:ea typeface="Cambria Math"/>
                                        </a:rPr>
                                        <m:t>𝑒</m:t>
                                      </m:r>
                                    </m:sub>
                                  </m:sSub>
                                </m:den>
                              </m:f>
                            </m:e>
                          </m:d>
                          <m:func>
                            <m:funcPr>
                              <m:ctrlPr>
                                <a:rPr lang="en-US" sz="1350" i="1">
                                  <a:solidFill>
                                    <a:srgbClr val="0000FF"/>
                                  </a:solidFill>
                                  <a:latin typeface="Cambria Math" panose="02040503050406030204" pitchFamily="18" charset="0"/>
                                  <a:ea typeface="Cambria Math"/>
                                </a:rPr>
                              </m:ctrlPr>
                            </m:funcPr>
                            <m:fName>
                              <m:r>
                                <m:rPr>
                                  <m:sty m:val="p"/>
                                </m:rPr>
                                <a:rPr lang="en-US" sz="1350">
                                  <a:solidFill>
                                    <a:srgbClr val="0000FF"/>
                                  </a:solidFill>
                                  <a:latin typeface="Cambria Math"/>
                                  <a:ea typeface="Cambria Math"/>
                                </a:rPr>
                                <m:t>cos</m:t>
                              </m:r>
                            </m:fName>
                            <m:e>
                              <m:r>
                                <a:rPr lang="en-US" sz="1350" i="1">
                                  <a:solidFill>
                                    <a:srgbClr val="0000FF"/>
                                  </a:solidFill>
                                  <a:latin typeface="Cambria Math" panose="02040503050406030204" pitchFamily="18" charset="0"/>
                                  <a:ea typeface="Cambria Math"/>
                                </a:rPr>
                                <m:t>(</m:t>
                              </m:r>
                              <m:sSub>
                                <m:sSubPr>
                                  <m:ctrlPr>
                                    <a:rPr lang="en-US" sz="1350" i="1">
                                      <a:solidFill>
                                        <a:srgbClr val="0000FF"/>
                                      </a:solidFill>
                                      <a:latin typeface="Cambria Math" panose="02040503050406030204" pitchFamily="18" charset="0"/>
                                      <a:ea typeface="Cambria Math"/>
                                    </a:rPr>
                                  </m:ctrlPr>
                                </m:sSubPr>
                                <m:e>
                                  <m:acc>
                                    <m:accPr>
                                      <m:chr m:val="⃗"/>
                                      <m:ctrlPr>
                                        <a:rPr lang="en-US" sz="1350" i="1">
                                          <a:solidFill>
                                            <a:srgbClr val="0000FF"/>
                                          </a:solidFill>
                                          <a:latin typeface="Cambria Math" panose="02040503050406030204" pitchFamily="18" charset="0"/>
                                          <a:ea typeface="Cambria Math"/>
                                        </a:rPr>
                                      </m:ctrlPr>
                                    </m:accPr>
                                    <m:e>
                                      <m:r>
                                        <a:rPr lang="en-US" sz="1350" i="1">
                                          <a:solidFill>
                                            <a:srgbClr val="0000FF"/>
                                          </a:solidFill>
                                          <a:latin typeface="Cambria Math" panose="02040503050406030204" pitchFamily="18" charset="0"/>
                                          <a:ea typeface="Cambria Math"/>
                                        </a:rPr>
                                        <m:t>𝜎</m:t>
                                      </m:r>
                                    </m:e>
                                  </m:acc>
                                </m:e>
                                <m:sub>
                                  <m:r>
                                    <a:rPr lang="en-US" sz="1350" i="1">
                                      <a:solidFill>
                                        <a:srgbClr val="0000FF"/>
                                      </a:solidFill>
                                      <a:latin typeface="Cambria Math" panose="02040503050406030204" pitchFamily="18" charset="0"/>
                                      <a:ea typeface="Cambria Math"/>
                                    </a:rPr>
                                    <m:t>𝑛</m:t>
                                  </m:r>
                                </m:sub>
                              </m:sSub>
                              <m:r>
                                <a:rPr lang="en-US" sz="1350" i="1">
                                  <a:solidFill>
                                    <a:srgbClr val="0000FF"/>
                                  </a:solidFill>
                                  <a:latin typeface="Cambria Math" panose="02040503050406030204" pitchFamily="18" charset="0"/>
                                  <a:ea typeface="Cambria Math"/>
                                </a:rPr>
                                <m:t>,</m:t>
                              </m:r>
                              <m:sSub>
                                <m:sSubPr>
                                  <m:ctrlPr>
                                    <a:rPr lang="en-US" sz="1350" i="1">
                                      <a:solidFill>
                                        <a:srgbClr val="0000FF"/>
                                      </a:solidFill>
                                      <a:latin typeface="Cambria Math" panose="02040503050406030204" pitchFamily="18" charset="0"/>
                                      <a:ea typeface="Cambria Math"/>
                                    </a:rPr>
                                  </m:ctrlPr>
                                </m:sSubPr>
                                <m:e>
                                  <m:acc>
                                    <m:accPr>
                                      <m:chr m:val="⃗"/>
                                      <m:ctrlPr>
                                        <a:rPr lang="en-US" sz="1350" i="1">
                                          <a:solidFill>
                                            <a:srgbClr val="0000FF"/>
                                          </a:solidFill>
                                          <a:latin typeface="Cambria Math" panose="02040503050406030204" pitchFamily="18" charset="0"/>
                                          <a:ea typeface="Cambria Math"/>
                                        </a:rPr>
                                      </m:ctrlPr>
                                    </m:accPr>
                                    <m:e>
                                      <m:r>
                                        <a:rPr lang="en-US" sz="1350" i="1">
                                          <a:solidFill>
                                            <a:srgbClr val="0000FF"/>
                                          </a:solidFill>
                                          <a:latin typeface="Cambria Math" panose="02040503050406030204" pitchFamily="18" charset="0"/>
                                          <a:ea typeface="Cambria Math"/>
                                        </a:rPr>
                                        <m:t>𝑝</m:t>
                                      </m:r>
                                    </m:e>
                                  </m:acc>
                                </m:e>
                                <m:sub>
                                  <m:r>
                                    <a:rPr lang="en-US" sz="1350" i="1">
                                      <a:solidFill>
                                        <a:srgbClr val="0000FF"/>
                                      </a:solidFill>
                                      <a:latin typeface="Cambria Math" panose="02040503050406030204" pitchFamily="18" charset="0"/>
                                      <a:ea typeface="Cambria Math"/>
                                    </a:rPr>
                                    <m:t>𝜈</m:t>
                                  </m:r>
                                </m:sub>
                              </m:sSub>
                              <m:r>
                                <a:rPr lang="en-US" sz="1350" i="1">
                                  <a:solidFill>
                                    <a:srgbClr val="0000FF"/>
                                  </a:solidFill>
                                  <a:latin typeface="Cambria Math" panose="02040503050406030204" pitchFamily="18" charset="0"/>
                                  <a:ea typeface="Cambria Math"/>
                                </a:rPr>
                                <m:t>)</m:t>
                              </m:r>
                            </m:e>
                          </m:func>
                        </m:e>
                      </m:d>
                    </m:oMath>
                  </m:oMathPara>
                </a14:m>
                <a:endParaRPr lang="en-US" sz="1350" dirty="0">
                  <a:solidFill>
                    <a:srgbClr val="0000FF"/>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29268" y="1280267"/>
                <a:ext cx="8948596" cy="559127"/>
              </a:xfrm>
              <a:prstGeom prst="rect">
                <a:avLst/>
              </a:prstGeom>
              <a:blipFill>
                <a:blip r:embed="rId3"/>
                <a:stretch>
                  <a:fillRect/>
                </a:stretch>
              </a:blipFill>
            </p:spPr>
            <p:txBody>
              <a:bodyPr/>
              <a:lstStyle/>
              <a:p>
                <a:r>
                  <a:rPr lang="en-US">
                    <a:noFill/>
                  </a:rPr>
                  <a:t> </a:t>
                </a:r>
              </a:p>
            </p:txBody>
          </p:sp>
        </mc:Fallback>
      </mc:AlternateContent>
      <p:cxnSp>
        <p:nvCxnSpPr>
          <p:cNvPr id="5" name="Straight Arrow Connector 4"/>
          <p:cNvCxnSpPr/>
          <p:nvPr/>
        </p:nvCxnSpPr>
        <p:spPr>
          <a:xfrm flipH="1" flipV="1">
            <a:off x="4485875" y="1721951"/>
            <a:ext cx="955979" cy="32535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TextBox 5"/>
              <p:cNvSpPr txBox="1"/>
              <p:nvPr/>
            </p:nvSpPr>
            <p:spPr>
              <a:xfrm>
                <a:off x="5082584" y="2001294"/>
                <a:ext cx="1065483" cy="279307"/>
              </a:xfrm>
              <a:prstGeom prst="rect">
                <a:avLst/>
              </a:prstGeom>
              <a:noFill/>
            </p:spPr>
            <p:txBody>
              <a:bodyPr wrap="none" rtlCol="0">
                <a:spAutoFit/>
              </a:bodyPr>
              <a:lstStyle/>
              <a:p>
                <a:pPr algn="ctr">
                  <a:lnSpc>
                    <a:spcPct val="90000"/>
                  </a:lnSpc>
                </a:pPr>
                <a14:m>
                  <m:oMathPara xmlns:m="http://schemas.openxmlformats.org/officeDocument/2006/math">
                    <m:oMathParaPr>
                      <m:jc m:val="centerGroup"/>
                    </m:oMathParaPr>
                    <m:oMath xmlns:m="http://schemas.openxmlformats.org/officeDocument/2006/math">
                      <m:sSub>
                        <m:sSubPr>
                          <m:ctrlPr>
                            <a:rPr lang="en-US" sz="1350" b="0" i="1" smtClean="0">
                              <a:solidFill>
                                <a:srgbClr val="FF0000"/>
                              </a:solidFill>
                              <a:latin typeface="Cambria Math" panose="02040503050406030204" pitchFamily="18" charset="0"/>
                            </a:rPr>
                          </m:ctrlPr>
                        </m:sSubPr>
                        <m:e>
                          <m:r>
                            <a:rPr lang="en-US" sz="1350" i="1" smtClean="0">
                              <a:solidFill>
                                <a:srgbClr val="FF0000"/>
                              </a:solidFill>
                              <a:latin typeface="Cambria Math" panose="02040503050406030204" pitchFamily="18" charset="0"/>
                            </a:rPr>
                            <m:t>𝐴</m:t>
                          </m:r>
                        </m:e>
                        <m:sub>
                          <m:r>
                            <a:rPr lang="en-US" sz="1350" b="0" i="1" smtClean="0">
                              <a:solidFill>
                                <a:srgbClr val="FF0000"/>
                              </a:solidFill>
                              <a:latin typeface="Cambria Math" panose="02040503050406030204" pitchFamily="18" charset="0"/>
                            </a:rPr>
                            <m:t>0</m:t>
                          </m:r>
                        </m:sub>
                      </m:sSub>
                      <m:r>
                        <a:rPr lang="en-US" sz="1350" i="1">
                          <a:solidFill>
                            <a:srgbClr val="FF0000"/>
                          </a:solidFill>
                          <a:latin typeface="Cambria Math" panose="02040503050406030204" pitchFamily="18" charset="0"/>
                        </a:rPr>
                        <m:t>=</m:t>
                      </m:r>
                      <m:sSub>
                        <m:sSubPr>
                          <m:ctrlPr>
                            <a:rPr lang="en-US" sz="1350" b="0" i="1" smtClean="0">
                              <a:solidFill>
                                <a:srgbClr val="FF0000"/>
                              </a:solidFill>
                              <a:latin typeface="Cambria Math" panose="02040503050406030204" pitchFamily="18" charset="0"/>
                            </a:rPr>
                          </m:ctrlPr>
                        </m:sSubPr>
                        <m:e>
                          <m:r>
                            <a:rPr lang="en-US" sz="1350" i="1">
                              <a:solidFill>
                                <a:srgbClr val="FF0000"/>
                              </a:solidFill>
                              <a:latin typeface="Cambria Math" panose="02040503050406030204" pitchFamily="18" charset="0"/>
                            </a:rPr>
                            <m:t>𝐴</m:t>
                          </m:r>
                        </m:e>
                        <m:sub>
                          <m:r>
                            <a:rPr lang="en-US" sz="1350" b="0" i="1" smtClean="0">
                              <a:solidFill>
                                <a:srgbClr val="FF0000"/>
                              </a:solidFill>
                              <a:latin typeface="Cambria Math" panose="02040503050406030204" pitchFamily="18" charset="0"/>
                            </a:rPr>
                            <m:t>0</m:t>
                          </m:r>
                        </m:sub>
                      </m:sSub>
                      <m:d>
                        <m:dPr>
                          <m:ctrlPr>
                            <a:rPr lang="en-US" sz="1350" i="1">
                              <a:solidFill>
                                <a:srgbClr val="FF0000"/>
                              </a:solidFill>
                              <a:latin typeface="Cambria Math" panose="02040503050406030204" pitchFamily="18" charset="0"/>
                            </a:rPr>
                          </m:ctrlPr>
                        </m:dPr>
                        <m:e>
                          <m:r>
                            <a:rPr lang="en-US" sz="1350" i="1">
                              <a:solidFill>
                                <a:srgbClr val="FF0000"/>
                              </a:solidFill>
                              <a:latin typeface="Cambria Math" panose="02040503050406030204" pitchFamily="18" charset="0"/>
                            </a:rPr>
                            <m:t>𝜆</m:t>
                          </m:r>
                        </m:e>
                      </m:d>
                    </m:oMath>
                  </m:oMathPara>
                </a14:m>
                <a:endParaRPr lang="en-US" sz="1350" dirty="0">
                  <a:solidFill>
                    <a:srgbClr val="FF0000"/>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5082584" y="2001294"/>
                <a:ext cx="1065483" cy="279307"/>
              </a:xfrm>
              <a:prstGeom prst="rect">
                <a:avLst/>
              </a:prstGeom>
              <a:blipFill>
                <a:blip r:embed="rId4"/>
                <a:stretch>
                  <a:fillRect/>
                </a:stretch>
              </a:blipFill>
            </p:spPr>
            <p:txBody>
              <a:bodyPr/>
              <a:lstStyle/>
              <a:p>
                <a:r>
                  <a:rPr lang="en-US">
                    <a:noFill/>
                  </a:rPr>
                  <a:t> </a:t>
                </a:r>
              </a:p>
            </p:txBody>
          </p:sp>
        </mc:Fallback>
      </mc:AlternateContent>
      <p:cxnSp>
        <p:nvCxnSpPr>
          <p:cNvPr id="7" name="Straight Arrow Connector 6"/>
          <p:cNvCxnSpPr/>
          <p:nvPr/>
        </p:nvCxnSpPr>
        <p:spPr>
          <a:xfrm flipH="1">
            <a:off x="5952749" y="1131491"/>
            <a:ext cx="731844" cy="33387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p:cNvSpPr txBox="1"/>
              <p:nvPr/>
            </p:nvSpPr>
            <p:spPr>
              <a:xfrm>
                <a:off x="5952749" y="827214"/>
                <a:ext cx="2276970" cy="279307"/>
              </a:xfrm>
              <a:prstGeom prst="rect">
                <a:avLst/>
              </a:prstGeom>
              <a:noFill/>
            </p:spPr>
            <p:txBody>
              <a:bodyPr wrap="none" rtlCol="0">
                <a:spAutoFit/>
              </a:bodyPr>
              <a:lstStyle/>
              <a:p>
                <a:pPr algn="ctr">
                  <a:lnSpc>
                    <a:spcPct val="90000"/>
                  </a:lnSpc>
                </a:pPr>
                <a14:m>
                  <m:oMath xmlns:m="http://schemas.openxmlformats.org/officeDocument/2006/math">
                    <m:sSub>
                      <m:sSubPr>
                        <m:ctrlPr>
                          <a:rPr lang="en-US" sz="1350" b="0" i="1" smtClean="0">
                            <a:solidFill>
                              <a:srgbClr val="FF0000"/>
                            </a:solidFill>
                            <a:latin typeface="Cambria Math" panose="02040503050406030204" pitchFamily="18" charset="0"/>
                          </a:rPr>
                        </m:ctrlPr>
                      </m:sSubPr>
                      <m:e>
                        <m:r>
                          <a:rPr lang="en-US" sz="1350" i="1" smtClean="0">
                            <a:solidFill>
                              <a:srgbClr val="FF0000"/>
                            </a:solidFill>
                            <a:latin typeface="Cambria Math" panose="02040503050406030204" pitchFamily="18" charset="0"/>
                          </a:rPr>
                          <m:t>𝐵</m:t>
                        </m:r>
                      </m:e>
                      <m:sub>
                        <m:r>
                          <a:rPr lang="en-US" sz="1350" b="0" i="1" smtClean="0">
                            <a:solidFill>
                              <a:srgbClr val="FF0000"/>
                            </a:solidFill>
                            <a:latin typeface="Cambria Math" panose="02040503050406030204" pitchFamily="18" charset="0"/>
                          </a:rPr>
                          <m:t>0</m:t>
                        </m:r>
                      </m:sub>
                    </m:sSub>
                    <m:r>
                      <a:rPr lang="en-US" sz="1350" i="1">
                        <a:solidFill>
                          <a:srgbClr val="FF0000"/>
                        </a:solidFill>
                        <a:latin typeface="Cambria Math" panose="02040503050406030204" pitchFamily="18" charset="0"/>
                      </a:rPr>
                      <m:t>≠</m:t>
                    </m:r>
                    <m:sSub>
                      <m:sSubPr>
                        <m:ctrlPr>
                          <a:rPr lang="en-US" sz="1350" b="0" i="1" smtClean="0">
                            <a:solidFill>
                              <a:srgbClr val="FF0000"/>
                            </a:solidFill>
                            <a:latin typeface="Cambria Math" panose="02040503050406030204" pitchFamily="18" charset="0"/>
                          </a:rPr>
                        </m:ctrlPr>
                      </m:sSubPr>
                      <m:e>
                        <m:r>
                          <a:rPr lang="en-US" sz="1350" i="1">
                            <a:solidFill>
                              <a:srgbClr val="FF0000"/>
                            </a:solidFill>
                            <a:latin typeface="Cambria Math" panose="02040503050406030204" pitchFamily="18" charset="0"/>
                          </a:rPr>
                          <m:t>𝐵</m:t>
                        </m:r>
                      </m:e>
                      <m:sub>
                        <m:r>
                          <a:rPr lang="en-US" sz="1350" b="0" i="1" smtClean="0">
                            <a:solidFill>
                              <a:srgbClr val="FF0000"/>
                            </a:solidFill>
                            <a:latin typeface="Cambria Math" panose="02040503050406030204" pitchFamily="18" charset="0"/>
                          </a:rPr>
                          <m:t>0</m:t>
                        </m:r>
                      </m:sub>
                    </m:sSub>
                    <m:r>
                      <a:rPr lang="en-US" sz="1350" i="1">
                        <a:solidFill>
                          <a:srgbClr val="FF0000"/>
                        </a:solidFill>
                        <a:latin typeface="Cambria Math" panose="02040503050406030204" pitchFamily="18" charset="0"/>
                      </a:rPr>
                      <m:t>(</m:t>
                    </m:r>
                    <m:r>
                      <a:rPr lang="en-US" sz="1350" i="1">
                        <a:solidFill>
                          <a:srgbClr val="FF0000"/>
                        </a:solidFill>
                        <a:latin typeface="Cambria Math" panose="02040503050406030204" pitchFamily="18" charset="0"/>
                      </a:rPr>
                      <m:t>𝜆</m:t>
                    </m:r>
                    <m:r>
                      <a:rPr lang="en-US" sz="1350" i="1">
                        <a:solidFill>
                          <a:srgbClr val="FF0000"/>
                        </a:solidFill>
                        <a:latin typeface="Cambria Math" panose="02040503050406030204" pitchFamily="18" charset="0"/>
                      </a:rPr>
                      <m:t>)</m:t>
                    </m:r>
                  </m:oMath>
                </a14:m>
                <a:r>
                  <a:rPr lang="en-US" sz="1350" dirty="0">
                    <a:solidFill>
                      <a:srgbClr val="FF0000"/>
                    </a:solidFill>
                  </a:rPr>
                  <a:t> may indicate V+A</a:t>
                </a:r>
              </a:p>
            </p:txBody>
          </p:sp>
        </mc:Choice>
        <mc:Fallback xmlns="">
          <p:sp>
            <p:nvSpPr>
              <p:cNvPr id="8" name="TextBox 7"/>
              <p:cNvSpPr txBox="1">
                <a:spLocks noRot="1" noChangeAspect="1" noMove="1" noResize="1" noEditPoints="1" noAdjustHandles="1" noChangeArrowheads="1" noChangeShapeType="1" noTextEdit="1"/>
              </p:cNvSpPr>
              <p:nvPr/>
            </p:nvSpPr>
            <p:spPr>
              <a:xfrm>
                <a:off x="5952749" y="827214"/>
                <a:ext cx="2276970" cy="279307"/>
              </a:xfrm>
              <a:prstGeom prst="rect">
                <a:avLst/>
              </a:prstGeom>
              <a:blipFill>
                <a:blip r:embed="rId5"/>
                <a:stretch>
                  <a:fillRect t="-10870" b="-21739"/>
                </a:stretch>
              </a:blipFill>
            </p:spPr>
            <p:txBody>
              <a:bodyPr/>
              <a:lstStyle/>
              <a:p>
                <a:r>
                  <a:rPr lang="en-US">
                    <a:noFill/>
                  </a:rPr>
                  <a:t> </a:t>
                </a:r>
              </a:p>
            </p:txBody>
          </p:sp>
        </mc:Fallback>
      </mc:AlternateContent>
      <p:sp>
        <p:nvSpPr>
          <p:cNvPr id="9" name="Oval 8"/>
          <p:cNvSpPr/>
          <p:nvPr/>
        </p:nvSpPr>
        <p:spPr>
          <a:xfrm>
            <a:off x="2749971" y="4226704"/>
            <a:ext cx="242731" cy="464355"/>
          </a:xfrm>
          <a:prstGeom prst="ellipse">
            <a:avLst/>
          </a:prstGeom>
          <a:solidFill>
            <a:schemeClr val="bg2"/>
          </a:solidFill>
          <a:ln>
            <a:solidFill>
              <a:srgbClr val="FF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9" tIns="34299" rIns="34299" bIns="34299" numCol="1" spcCol="0" rtlCol="0" fromWordArt="0" anchor="ctr" anchorCtr="0" forceAA="0" compatLnSpc="1">
            <a:prstTxWarp prst="textNoShape">
              <a:avLst/>
            </a:prstTxWarp>
            <a:noAutofit/>
          </a:bodyPr>
          <a:lstStyle/>
          <a:p>
            <a:pPr algn="ctr">
              <a:lnSpc>
                <a:spcPct val="90000"/>
              </a:lnSpc>
            </a:pPr>
            <a:endParaRPr lang="en-US" sz="1350" dirty="0">
              <a:solidFill>
                <a:schemeClr val="tx1"/>
              </a:solidFill>
            </a:endParaRPr>
          </a:p>
        </p:txBody>
      </p:sp>
      <p:cxnSp>
        <p:nvCxnSpPr>
          <p:cNvPr id="10" name="Straight Arrow Connector 9"/>
          <p:cNvCxnSpPr>
            <a:stCxn id="11" idx="2"/>
          </p:cNvCxnSpPr>
          <p:nvPr/>
        </p:nvCxnSpPr>
        <p:spPr>
          <a:xfrm>
            <a:off x="2871336" y="3060818"/>
            <a:ext cx="2275" cy="139806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956662" y="2594537"/>
            <a:ext cx="1829347" cy="466281"/>
          </a:xfrm>
          <a:prstGeom prst="rect">
            <a:avLst/>
          </a:prstGeom>
          <a:noFill/>
        </p:spPr>
        <p:txBody>
          <a:bodyPr wrap="none" rtlCol="0">
            <a:spAutoFit/>
          </a:bodyPr>
          <a:lstStyle/>
          <a:p>
            <a:pPr algn="ctr">
              <a:lnSpc>
                <a:spcPct val="90000"/>
              </a:lnSpc>
            </a:pPr>
            <a:r>
              <a:rPr lang="en-US" sz="1350" dirty="0">
                <a:solidFill>
                  <a:srgbClr val="FF0000"/>
                </a:solidFill>
                <a:latin typeface="Times New Roman" panose="02020603050405020304" pitchFamily="18" charset="0"/>
                <a:cs typeface="Times New Roman" panose="02020603050405020304" pitchFamily="18" charset="0"/>
              </a:rPr>
              <a:t>New addition:</a:t>
            </a:r>
          </a:p>
          <a:p>
            <a:pPr algn="ctr">
              <a:lnSpc>
                <a:spcPct val="90000"/>
              </a:lnSpc>
            </a:pPr>
            <a:r>
              <a:rPr lang="en-US" sz="1350" dirty="0">
                <a:solidFill>
                  <a:srgbClr val="FF0000"/>
                </a:solidFill>
                <a:latin typeface="Times New Roman" panose="02020603050405020304" pitchFamily="18" charset="0"/>
                <a:cs typeface="Times New Roman" panose="02020603050405020304" pitchFamily="18" charset="0"/>
              </a:rPr>
              <a:t>Neutron beam polarizer</a:t>
            </a:r>
          </a:p>
        </p:txBody>
      </p:sp>
      <p:cxnSp>
        <p:nvCxnSpPr>
          <p:cNvPr id="12" name="Straight Arrow Connector 11"/>
          <p:cNvCxnSpPr/>
          <p:nvPr/>
        </p:nvCxnSpPr>
        <p:spPr>
          <a:xfrm flipH="1">
            <a:off x="3891717" y="1096957"/>
            <a:ext cx="188011" cy="28382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p:cNvSpPr txBox="1"/>
              <p:nvPr/>
            </p:nvSpPr>
            <p:spPr>
              <a:xfrm>
                <a:off x="3592180" y="768782"/>
                <a:ext cx="1849674" cy="279307"/>
              </a:xfrm>
              <a:prstGeom prst="rect">
                <a:avLst/>
              </a:prstGeom>
              <a:noFill/>
            </p:spPr>
            <p:txBody>
              <a:bodyPr wrap="none" rtlCol="0">
                <a:spAutoFit/>
              </a:bodyPr>
              <a:lstStyle/>
              <a:p>
                <a:pPr algn="ctr">
                  <a:lnSpc>
                    <a:spcPct val="90000"/>
                  </a:lnSpc>
                </a:pPr>
                <a14:m>
                  <m:oMath xmlns:m="http://schemas.openxmlformats.org/officeDocument/2006/math">
                    <m:r>
                      <a:rPr lang="en-US" sz="1350" b="0" i="1" smtClean="0">
                        <a:solidFill>
                          <a:srgbClr val="FF0000"/>
                        </a:solidFill>
                        <a:latin typeface="Cambria Math" panose="02040503050406030204" pitchFamily="18" charset="0"/>
                      </a:rPr>
                      <m:t>𝑏</m:t>
                    </m:r>
                  </m:oMath>
                </a14:m>
                <a:r>
                  <a:rPr lang="en-US" sz="1350" dirty="0">
                    <a:solidFill>
                      <a:srgbClr val="FF0000"/>
                    </a:solidFill>
                  </a:rPr>
                  <a:t> or </a:t>
                </a:r>
                <a14:m>
                  <m:oMath xmlns:m="http://schemas.openxmlformats.org/officeDocument/2006/math">
                    <m:sSub>
                      <m:sSubPr>
                        <m:ctrlPr>
                          <a:rPr lang="en-US" sz="1350" b="0" i="1" smtClean="0">
                            <a:solidFill>
                              <a:srgbClr val="FF0000"/>
                            </a:solidFill>
                            <a:latin typeface="Cambria Math" panose="02040503050406030204" pitchFamily="18" charset="0"/>
                          </a:rPr>
                        </m:ctrlPr>
                      </m:sSubPr>
                      <m:e>
                        <m:r>
                          <a:rPr lang="en-US" sz="1350" b="0" i="1" smtClean="0">
                            <a:solidFill>
                              <a:srgbClr val="FF0000"/>
                            </a:solidFill>
                            <a:latin typeface="Cambria Math" panose="02040503050406030204" pitchFamily="18" charset="0"/>
                          </a:rPr>
                          <m:t>𝑏</m:t>
                        </m:r>
                      </m:e>
                      <m:sub>
                        <m:r>
                          <a:rPr lang="en-US" sz="1350" b="0" i="1" smtClean="0">
                            <a:solidFill>
                              <a:srgbClr val="FF0000"/>
                            </a:solidFill>
                            <a:latin typeface="Cambria Math" panose="02040503050406030204" pitchFamily="18" charset="0"/>
                          </a:rPr>
                          <m:t>𝜈</m:t>
                        </m:r>
                      </m:sub>
                    </m:sSub>
                  </m:oMath>
                </a14:m>
                <a:r>
                  <a:rPr lang="en-US" sz="1350" dirty="0">
                    <a:solidFill>
                      <a:srgbClr val="FF0000"/>
                    </a:solidFill>
                  </a:rPr>
                  <a:t> may indicate S,T</a:t>
                </a:r>
              </a:p>
            </p:txBody>
          </p:sp>
        </mc:Choice>
        <mc:Fallback xmlns="">
          <p:sp>
            <p:nvSpPr>
              <p:cNvPr id="13" name="TextBox 12"/>
              <p:cNvSpPr txBox="1">
                <a:spLocks noRot="1" noChangeAspect="1" noMove="1" noResize="1" noEditPoints="1" noAdjustHandles="1" noChangeArrowheads="1" noChangeShapeType="1" noTextEdit="1"/>
              </p:cNvSpPr>
              <p:nvPr/>
            </p:nvSpPr>
            <p:spPr>
              <a:xfrm>
                <a:off x="3592180" y="768782"/>
                <a:ext cx="1849674" cy="279307"/>
              </a:xfrm>
              <a:prstGeom prst="rect">
                <a:avLst/>
              </a:prstGeom>
              <a:blipFill>
                <a:blip r:embed="rId6"/>
                <a:stretch>
                  <a:fillRect t="-8696" r="-329" b="-21739"/>
                </a:stretch>
              </a:blipFill>
            </p:spPr>
            <p:txBody>
              <a:bodyPr/>
              <a:lstStyle/>
              <a:p>
                <a:r>
                  <a:rPr lang="en-US">
                    <a:noFill/>
                  </a:rPr>
                  <a:t> </a:t>
                </a:r>
              </a:p>
            </p:txBody>
          </p:sp>
        </mc:Fallback>
      </mc:AlternateContent>
      <p:cxnSp>
        <p:nvCxnSpPr>
          <p:cNvPr id="14" name="Straight Arrow Connector 13"/>
          <p:cNvCxnSpPr/>
          <p:nvPr/>
        </p:nvCxnSpPr>
        <p:spPr>
          <a:xfrm>
            <a:off x="4079728" y="1096957"/>
            <a:ext cx="2208360" cy="35268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1871532" y="1696535"/>
            <a:ext cx="650449" cy="35077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p:cNvSpPr txBox="1"/>
              <p:nvPr/>
            </p:nvSpPr>
            <p:spPr>
              <a:xfrm>
                <a:off x="1203199" y="2047308"/>
                <a:ext cx="1039835" cy="279307"/>
              </a:xfrm>
              <a:prstGeom prst="rect">
                <a:avLst/>
              </a:prstGeom>
              <a:noFill/>
            </p:spPr>
            <p:txBody>
              <a:bodyPr wrap="none" rtlCol="0">
                <a:spAutoFit/>
              </a:bodyPr>
              <a:lstStyle/>
              <a:p>
                <a:pPr algn="ctr">
                  <a:lnSpc>
                    <a:spcPct val="90000"/>
                  </a:lnSpc>
                </a:pPr>
                <a14:m>
                  <m:oMathPara xmlns:m="http://schemas.openxmlformats.org/officeDocument/2006/math">
                    <m:oMathParaPr>
                      <m:jc m:val="centerGroup"/>
                    </m:oMathParaPr>
                    <m:oMath xmlns:m="http://schemas.openxmlformats.org/officeDocument/2006/math">
                      <m:sSub>
                        <m:sSubPr>
                          <m:ctrlPr>
                            <a:rPr lang="en-US" sz="1350" b="0" i="1" smtClean="0">
                              <a:solidFill>
                                <a:srgbClr val="FF0000"/>
                              </a:solidFill>
                              <a:latin typeface="Cambria Math" panose="02040503050406030204" pitchFamily="18" charset="0"/>
                            </a:rPr>
                          </m:ctrlPr>
                        </m:sSubPr>
                        <m:e>
                          <m:r>
                            <a:rPr lang="en-US" sz="1350" b="0" i="1" smtClean="0">
                              <a:solidFill>
                                <a:srgbClr val="FF0000"/>
                              </a:solidFill>
                              <a:latin typeface="Cambria Math" panose="02040503050406030204" pitchFamily="18" charset="0"/>
                            </a:rPr>
                            <m:t>𝑎</m:t>
                          </m:r>
                        </m:e>
                        <m:sub>
                          <m:r>
                            <a:rPr lang="en-US" sz="1350" b="0" i="1" smtClean="0">
                              <a:solidFill>
                                <a:srgbClr val="FF0000"/>
                              </a:solidFill>
                              <a:latin typeface="Cambria Math" panose="02040503050406030204" pitchFamily="18" charset="0"/>
                            </a:rPr>
                            <m:t>0</m:t>
                          </m:r>
                        </m:sub>
                      </m:sSub>
                      <m:r>
                        <a:rPr lang="en-US" sz="1350" i="1">
                          <a:solidFill>
                            <a:srgbClr val="FF0000"/>
                          </a:solidFill>
                          <a:latin typeface="Cambria Math" panose="02040503050406030204" pitchFamily="18" charset="0"/>
                        </a:rPr>
                        <m:t>=</m:t>
                      </m:r>
                      <m:sSub>
                        <m:sSubPr>
                          <m:ctrlPr>
                            <a:rPr lang="en-US" sz="1350" b="0" i="1" smtClean="0">
                              <a:solidFill>
                                <a:srgbClr val="FF0000"/>
                              </a:solidFill>
                              <a:latin typeface="Cambria Math" panose="02040503050406030204" pitchFamily="18" charset="0"/>
                            </a:rPr>
                          </m:ctrlPr>
                        </m:sSubPr>
                        <m:e>
                          <m:r>
                            <a:rPr lang="en-US" sz="1350" b="0" i="1" smtClean="0">
                              <a:solidFill>
                                <a:srgbClr val="FF0000"/>
                              </a:solidFill>
                              <a:latin typeface="Cambria Math" panose="02040503050406030204" pitchFamily="18" charset="0"/>
                            </a:rPr>
                            <m:t>𝑎</m:t>
                          </m:r>
                        </m:e>
                        <m:sub>
                          <m:r>
                            <a:rPr lang="en-US" sz="1350" b="0" i="1" smtClean="0">
                              <a:solidFill>
                                <a:srgbClr val="FF0000"/>
                              </a:solidFill>
                              <a:latin typeface="Cambria Math" panose="02040503050406030204" pitchFamily="18" charset="0"/>
                            </a:rPr>
                            <m:t>0</m:t>
                          </m:r>
                        </m:sub>
                      </m:sSub>
                      <m:d>
                        <m:dPr>
                          <m:ctrlPr>
                            <a:rPr lang="en-US" sz="1350" i="1">
                              <a:solidFill>
                                <a:srgbClr val="FF0000"/>
                              </a:solidFill>
                              <a:latin typeface="Cambria Math" panose="02040503050406030204" pitchFamily="18" charset="0"/>
                            </a:rPr>
                          </m:ctrlPr>
                        </m:dPr>
                        <m:e>
                          <m:r>
                            <a:rPr lang="en-US" sz="1350" i="1">
                              <a:solidFill>
                                <a:srgbClr val="FF0000"/>
                              </a:solidFill>
                              <a:latin typeface="Cambria Math" panose="02040503050406030204" pitchFamily="18" charset="0"/>
                            </a:rPr>
                            <m:t>𝜆</m:t>
                          </m:r>
                        </m:e>
                      </m:d>
                    </m:oMath>
                  </m:oMathPara>
                </a14:m>
                <a:endParaRPr lang="en-US" sz="1350" dirty="0">
                  <a:solidFill>
                    <a:srgbClr val="FF0000"/>
                  </a:solidFill>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1203199" y="2047308"/>
                <a:ext cx="1039835" cy="279307"/>
              </a:xfrm>
              <a:prstGeom prst="rect">
                <a:avLst/>
              </a:prstGeom>
              <a:blipFill>
                <a:blip r:embed="rId7"/>
                <a:stretch>
                  <a:fillRect/>
                </a:stretch>
              </a:blipFill>
            </p:spPr>
            <p:txBody>
              <a:bodyPr/>
              <a:lstStyle/>
              <a:p>
                <a:r>
                  <a:rPr lang="en-US">
                    <a:noFill/>
                  </a:rPr>
                  <a:t> </a:t>
                </a:r>
              </a:p>
            </p:txBody>
          </p:sp>
        </mc:Fallback>
      </mc:AlternateContent>
      <p:sp>
        <p:nvSpPr>
          <p:cNvPr id="18" name="Rectangle 378"/>
          <p:cNvSpPr>
            <a:spLocks noChangeArrowheads="1"/>
          </p:cNvSpPr>
          <p:nvPr/>
        </p:nvSpPr>
        <p:spPr bwMode="auto">
          <a:xfrm>
            <a:off x="0" y="0"/>
            <a:ext cx="9144000" cy="792163"/>
          </a:xfrm>
          <a:prstGeom prst="rect">
            <a:avLst/>
          </a:prstGeom>
          <a:solidFill>
            <a:srgbClr val="FFCC00"/>
          </a:solidFill>
          <a:ln w="38100">
            <a:noFill/>
            <a:miter lim="800000"/>
            <a:headEnd/>
            <a:tailEnd/>
          </a:ln>
        </p:spPr>
        <p:txBody>
          <a:bodyPr anchor="ctr"/>
          <a:lstStyle/>
          <a:p>
            <a:pPr algn="ctr"/>
            <a:r>
              <a:rPr lang="en-US" sz="2800" dirty="0" err="1">
                <a:solidFill>
                  <a:srgbClr val="000000"/>
                </a:solidFill>
                <a:latin typeface="Times New Roman" pitchFamily="18" charset="0"/>
                <a:cs typeface="Times New Roman" pitchFamily="18" charset="0"/>
              </a:rPr>
              <a:t>pNab</a:t>
            </a:r>
            <a:r>
              <a:rPr lang="en-US" sz="2800" dirty="0">
                <a:solidFill>
                  <a:srgbClr val="000000"/>
                </a:solidFill>
                <a:latin typeface="Times New Roman" pitchFamily="18" charset="0"/>
                <a:cs typeface="Times New Roman" pitchFamily="18" charset="0"/>
              </a:rPr>
              <a:t>: Measurement of correlation coefficients with polarized neutrons</a:t>
            </a:r>
          </a:p>
        </p:txBody>
      </p:sp>
      <p:sp>
        <p:nvSpPr>
          <p:cNvPr id="19" name="Slide Number Placeholder 12"/>
          <p:cNvSpPr>
            <a:spLocks noGrp="1"/>
          </p:cNvSpPr>
          <p:nvPr>
            <p:ph type="sldNum" sz="quarter" idx="12"/>
          </p:nvPr>
        </p:nvSpPr>
        <p:spPr>
          <a:xfrm>
            <a:off x="6457950" y="6356351"/>
            <a:ext cx="2057400" cy="365125"/>
          </a:xfrm>
        </p:spPr>
        <p:txBody>
          <a:bodyPr/>
          <a:lstStyle/>
          <a:p>
            <a:fld id="{1168D57D-14F2-46AA-9C6D-C307C795B8A4}" type="slidenum">
              <a:rPr lang="en-US" smtClean="0"/>
              <a:t>22</a:t>
            </a:fld>
            <a:endParaRPr lang="en-US" dirty="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324742E-ED24-5607-BD3D-240FE623A32B}"/>
                  </a:ext>
                </a:extLst>
              </p:cNvPr>
              <p:cNvSpPr txBox="1"/>
              <p:nvPr/>
            </p:nvSpPr>
            <p:spPr>
              <a:xfrm>
                <a:off x="6684593" y="4755112"/>
                <a:ext cx="2085827" cy="491994"/>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Goal: </a:t>
                </a:r>
                <a14:m>
                  <m:oMath xmlns:m="http://schemas.openxmlformats.org/officeDocument/2006/math">
                    <m:f>
                      <m:fPr>
                        <m:ctrlPr>
                          <a:rPr lang="en-US" b="0" i="1" smtClean="0">
                            <a:latin typeface="Cambria Math" panose="02040503050406030204" pitchFamily="18" charset="0"/>
                            <a:cs typeface="Calibri" panose="020F0502020204030204" pitchFamily="34" charset="0"/>
                          </a:rPr>
                        </m:ctrlPr>
                      </m:fPr>
                      <m:num>
                        <m:r>
                          <m:rPr>
                            <m:sty m:val="p"/>
                          </m:rPr>
                          <a:rPr lang="en-US" b="0" i="0" smtClean="0">
                            <a:latin typeface="Cambria Math" panose="02040503050406030204" pitchFamily="18" charset="0"/>
                            <a:cs typeface="Calibri" panose="020F0502020204030204" pitchFamily="34" charset="0"/>
                          </a:rPr>
                          <m:t>Δ</m:t>
                        </m:r>
                        <m:r>
                          <a:rPr lang="en-US" b="0" i="1" smtClean="0">
                            <a:latin typeface="Cambria Math" panose="02040503050406030204" pitchFamily="18" charset="0"/>
                            <a:cs typeface="Calibri" panose="020F0502020204030204" pitchFamily="34" charset="0"/>
                          </a:rPr>
                          <m:t>𝐴</m:t>
                        </m:r>
                      </m:num>
                      <m:den>
                        <m:r>
                          <a:rPr lang="en-US" b="0" i="1" smtClean="0">
                            <a:latin typeface="Cambria Math" panose="02040503050406030204" pitchFamily="18" charset="0"/>
                            <a:cs typeface="Calibri" panose="020F0502020204030204" pitchFamily="34" charset="0"/>
                          </a:rPr>
                          <m:t>𝐴</m:t>
                        </m:r>
                      </m:den>
                    </m:f>
                    <m:r>
                      <a:rPr lang="en-US" b="0" i="1" smtClean="0">
                        <a:latin typeface="Cambria Math" panose="02040503050406030204" pitchFamily="18" charset="0"/>
                        <a:cs typeface="Calibri" panose="020F0502020204030204" pitchFamily="34" charset="0"/>
                      </a:rPr>
                      <m:t>∼8⋅</m:t>
                    </m:r>
                    <m:sSup>
                      <m:sSupPr>
                        <m:ctrlPr>
                          <a:rPr lang="en-US" b="0" i="1" smtClean="0">
                            <a:latin typeface="Cambria Math" panose="02040503050406030204" pitchFamily="18" charset="0"/>
                            <a:cs typeface="Calibri" panose="020F0502020204030204" pitchFamily="34" charset="0"/>
                          </a:rPr>
                        </m:ctrlPr>
                      </m:sSupPr>
                      <m:e>
                        <m:r>
                          <a:rPr lang="en-US" b="0" i="1" smtClean="0">
                            <a:latin typeface="Cambria Math" panose="02040503050406030204" pitchFamily="18" charset="0"/>
                            <a:cs typeface="Calibri" panose="020F0502020204030204" pitchFamily="34" charset="0"/>
                          </a:rPr>
                          <m:t>10</m:t>
                        </m:r>
                      </m:e>
                      <m:sup>
                        <m:r>
                          <a:rPr lang="en-US" b="0" i="1" smtClean="0">
                            <a:latin typeface="Cambria Math" panose="02040503050406030204" pitchFamily="18" charset="0"/>
                            <a:cs typeface="Calibri" panose="020F0502020204030204" pitchFamily="34" charset="0"/>
                          </a:rPr>
                          <m:t>−4</m:t>
                        </m:r>
                      </m:sup>
                    </m:sSup>
                  </m:oMath>
                </a14:m>
                <a:r>
                  <a:rPr lang="en-US" dirty="0">
                    <a:latin typeface="Calibri" panose="020F0502020204030204" pitchFamily="34" charset="0"/>
                    <a:cs typeface="Calibri" panose="020F0502020204030204" pitchFamily="34" charset="0"/>
                  </a:rPr>
                  <a:t> </a:t>
                </a:r>
              </a:p>
            </p:txBody>
          </p:sp>
        </mc:Choice>
        <mc:Fallback xmlns="">
          <p:sp>
            <p:nvSpPr>
              <p:cNvPr id="3" name="TextBox 2">
                <a:extLst>
                  <a:ext uri="{FF2B5EF4-FFF2-40B4-BE49-F238E27FC236}">
                    <a16:creationId xmlns:a16="http://schemas.microsoft.com/office/drawing/2014/main" id="{C324742E-ED24-5607-BD3D-240FE623A32B}"/>
                  </a:ext>
                </a:extLst>
              </p:cNvPr>
              <p:cNvSpPr txBox="1">
                <a:spLocks noRot="1" noChangeAspect="1" noMove="1" noResize="1" noEditPoints="1" noAdjustHandles="1" noChangeArrowheads="1" noChangeShapeType="1" noTextEdit="1"/>
              </p:cNvSpPr>
              <p:nvPr/>
            </p:nvSpPr>
            <p:spPr>
              <a:xfrm>
                <a:off x="6684593" y="4755112"/>
                <a:ext cx="2085827" cy="491994"/>
              </a:xfrm>
              <a:prstGeom prst="rect">
                <a:avLst/>
              </a:prstGeom>
              <a:blipFill>
                <a:blip r:embed="rId8"/>
                <a:stretch>
                  <a:fillRect l="-2632" b="-7407"/>
                </a:stretch>
              </a:blipFill>
            </p:spPr>
            <p:txBody>
              <a:bodyPr/>
              <a:lstStyle/>
              <a:p>
                <a:r>
                  <a:rPr lang="en-US">
                    <a:noFill/>
                  </a:rPr>
                  <a:t> </a:t>
                </a:r>
              </a:p>
            </p:txBody>
          </p:sp>
        </mc:Fallback>
      </mc:AlternateContent>
    </p:spTree>
    <p:extLst>
      <p:ext uri="{BB962C8B-B14F-4D97-AF65-F5344CB8AC3E}">
        <p14:creationId xmlns:p14="http://schemas.microsoft.com/office/powerpoint/2010/main" val="2074076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25073E-2255-4AF4-ADFE-06ECBD40AF84}" type="slidenum">
              <a:rPr kumimoji="0" lang="en-US" sz="1200" b="0" i="0" u="none" strike="noStrike" kern="1200" cap="none" spc="0" normalizeH="0" baseline="0" noProof="0" smtClean="0">
                <a:ln>
                  <a:noFill/>
                </a:ln>
                <a:solidFill>
                  <a:schemeClr val="tx1"/>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220" name="TextBox 219"/>
          <p:cNvSpPr txBox="1"/>
          <p:nvPr/>
        </p:nvSpPr>
        <p:spPr>
          <a:xfrm>
            <a:off x="157188" y="948677"/>
            <a:ext cx="274344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Electron energy calibration</a:t>
            </a:r>
          </a:p>
        </p:txBody>
      </p:sp>
      <p:sp>
        <p:nvSpPr>
          <p:cNvPr id="6" name="AutoShape 2"/>
          <p:cNvSpPr>
            <a:spLocks noChangeAspect="1" noChangeArrowheads="1" noTextEdit="1"/>
          </p:cNvSpPr>
          <p:nvPr/>
        </p:nvSpPr>
        <p:spPr bwMode="auto">
          <a:xfrm>
            <a:off x="4388394" y="1172974"/>
            <a:ext cx="4487862"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10"/>
          <p:cNvSpPr>
            <a:spLocks noChangeArrowheads="1"/>
          </p:cNvSpPr>
          <p:nvPr/>
        </p:nvSpPr>
        <p:spPr bwMode="auto">
          <a:xfrm>
            <a:off x="6695031" y="3797112"/>
            <a:ext cx="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
        <p:nvSpPr>
          <p:cNvPr id="9" name="Rectangle 4"/>
          <p:cNvSpPr>
            <a:spLocks noChangeArrowheads="1"/>
          </p:cNvSpPr>
          <p:nvPr/>
        </p:nvSpPr>
        <p:spPr bwMode="auto">
          <a:xfrm>
            <a:off x="4733474" y="1542987"/>
            <a:ext cx="3988738" cy="233740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0" name="Rectangle 5"/>
          <p:cNvSpPr>
            <a:spLocks noChangeArrowheads="1"/>
          </p:cNvSpPr>
          <p:nvPr/>
        </p:nvSpPr>
        <p:spPr bwMode="auto">
          <a:xfrm>
            <a:off x="4733474" y="1542987"/>
            <a:ext cx="3988738" cy="233740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1" name="Rectangle 6"/>
          <p:cNvSpPr>
            <a:spLocks noChangeArrowheads="1"/>
          </p:cNvSpPr>
          <p:nvPr/>
        </p:nvSpPr>
        <p:spPr bwMode="auto">
          <a:xfrm>
            <a:off x="4733474" y="1542987"/>
            <a:ext cx="3988738" cy="233740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2" name="Freeform 7"/>
          <p:cNvSpPr>
            <a:spLocks noEditPoints="1"/>
          </p:cNvSpPr>
          <p:nvPr/>
        </p:nvSpPr>
        <p:spPr bwMode="auto">
          <a:xfrm>
            <a:off x="4733474" y="1654743"/>
            <a:ext cx="3988738" cy="2231329"/>
          </a:xfrm>
          <a:custGeom>
            <a:avLst/>
            <a:gdLst>
              <a:gd name="T0" fmla="*/ 244 w 14743"/>
              <a:gd name="T1" fmla="*/ 7751 h 8248"/>
              <a:gd name="T2" fmla="*/ 919 w 14743"/>
              <a:gd name="T3" fmla="*/ 8223 h 8248"/>
              <a:gd name="T4" fmla="*/ 894 w 14743"/>
              <a:gd name="T5" fmla="*/ 7727 h 8248"/>
              <a:gd name="T6" fmla="*/ 1561 w 14743"/>
              <a:gd name="T7" fmla="*/ 8248 h 8248"/>
              <a:gd name="T8" fmla="*/ 1983 w 14743"/>
              <a:gd name="T9" fmla="*/ 8223 h 8248"/>
              <a:gd name="T10" fmla="*/ 2235 w 14743"/>
              <a:gd name="T11" fmla="*/ 6970 h 8248"/>
              <a:gd name="T12" fmla="*/ 2235 w 14743"/>
              <a:gd name="T13" fmla="*/ 7246 h 8248"/>
              <a:gd name="T14" fmla="*/ 2430 w 14743"/>
              <a:gd name="T15" fmla="*/ 6799 h 8248"/>
              <a:gd name="T16" fmla="*/ 3153 w 14743"/>
              <a:gd name="T17" fmla="*/ 6799 h 8248"/>
              <a:gd name="T18" fmla="*/ 3576 w 14743"/>
              <a:gd name="T19" fmla="*/ 7246 h 8248"/>
              <a:gd name="T20" fmla="*/ 3576 w 14743"/>
              <a:gd name="T21" fmla="*/ 8198 h 8248"/>
              <a:gd name="T22" fmla="*/ 3771 w 14743"/>
              <a:gd name="T23" fmla="*/ 6994 h 8248"/>
              <a:gd name="T24" fmla="*/ 4047 w 14743"/>
              <a:gd name="T25" fmla="*/ 6994 h 8248"/>
              <a:gd name="T26" fmla="*/ 4267 w 14743"/>
              <a:gd name="T27" fmla="*/ 7751 h 8248"/>
              <a:gd name="T28" fmla="*/ 4242 w 14743"/>
              <a:gd name="T29" fmla="*/ 6775 h 8248"/>
              <a:gd name="T30" fmla="*/ 4470 w 14743"/>
              <a:gd name="T31" fmla="*/ 7295 h 8248"/>
              <a:gd name="T32" fmla="*/ 4665 w 14743"/>
              <a:gd name="T33" fmla="*/ 7271 h 8248"/>
              <a:gd name="T34" fmla="*/ 4909 w 14743"/>
              <a:gd name="T35" fmla="*/ 6775 h 8248"/>
              <a:gd name="T36" fmla="*/ 4909 w 14743"/>
              <a:gd name="T37" fmla="*/ 6970 h 8248"/>
              <a:gd name="T38" fmla="*/ 5332 w 14743"/>
              <a:gd name="T39" fmla="*/ 6799 h 8248"/>
              <a:gd name="T40" fmla="*/ 5559 w 14743"/>
              <a:gd name="T41" fmla="*/ 6799 h 8248"/>
              <a:gd name="T42" fmla="*/ 5828 w 14743"/>
              <a:gd name="T43" fmla="*/ 6645 h 8248"/>
              <a:gd name="T44" fmla="*/ 5803 w 14743"/>
              <a:gd name="T45" fmla="*/ 6303 h 8248"/>
              <a:gd name="T46" fmla="*/ 6226 w 14743"/>
              <a:gd name="T47" fmla="*/ 6246 h 8248"/>
              <a:gd name="T48" fmla="*/ 6501 w 14743"/>
              <a:gd name="T49" fmla="*/ 6246 h 8248"/>
              <a:gd name="T50" fmla="*/ 6721 w 14743"/>
              <a:gd name="T51" fmla="*/ 6328 h 8248"/>
              <a:gd name="T52" fmla="*/ 6696 w 14743"/>
              <a:gd name="T53" fmla="*/ 5970 h 8248"/>
              <a:gd name="T54" fmla="*/ 6900 w 14743"/>
              <a:gd name="T55" fmla="*/ 5945 h 8248"/>
              <a:gd name="T56" fmla="*/ 7168 w 14743"/>
              <a:gd name="T57" fmla="*/ 5945 h 8248"/>
              <a:gd name="T58" fmla="*/ 7396 w 14743"/>
              <a:gd name="T59" fmla="*/ 6417 h 8248"/>
              <a:gd name="T60" fmla="*/ 7371 w 14743"/>
              <a:gd name="T61" fmla="*/ 6149 h 8248"/>
              <a:gd name="T62" fmla="*/ 7566 w 14743"/>
              <a:gd name="T63" fmla="*/ 5702 h 8248"/>
              <a:gd name="T64" fmla="*/ 7843 w 14743"/>
              <a:gd name="T65" fmla="*/ 5702 h 8248"/>
              <a:gd name="T66" fmla="*/ 8062 w 14743"/>
              <a:gd name="T67" fmla="*/ 5848 h 8248"/>
              <a:gd name="T68" fmla="*/ 8038 w 14743"/>
              <a:gd name="T69" fmla="*/ 5441 h 8248"/>
              <a:gd name="T70" fmla="*/ 8265 w 14743"/>
              <a:gd name="T71" fmla="*/ 5661 h 8248"/>
              <a:gd name="T72" fmla="*/ 8460 w 14743"/>
              <a:gd name="T73" fmla="*/ 5636 h 8248"/>
              <a:gd name="T74" fmla="*/ 8737 w 14743"/>
              <a:gd name="T75" fmla="*/ 5417 h 8248"/>
              <a:gd name="T76" fmla="*/ 8712 w 14743"/>
              <a:gd name="T77" fmla="*/ 5271 h 8248"/>
              <a:gd name="T78" fmla="*/ 8907 w 14743"/>
              <a:gd name="T79" fmla="*/ 5238 h 8248"/>
              <a:gd name="T80" fmla="*/ 9135 w 14743"/>
              <a:gd name="T81" fmla="*/ 5238 h 8248"/>
              <a:gd name="T82" fmla="*/ 9404 w 14743"/>
              <a:gd name="T83" fmla="*/ 4978 h 8248"/>
              <a:gd name="T84" fmla="*/ 9379 w 14743"/>
              <a:gd name="T85" fmla="*/ 4799 h 8248"/>
              <a:gd name="T86" fmla="*/ 9582 w 14743"/>
              <a:gd name="T87" fmla="*/ 4710 h 8248"/>
              <a:gd name="T88" fmla="*/ 9802 w 14743"/>
              <a:gd name="T89" fmla="*/ 4710 h 8248"/>
              <a:gd name="T90" fmla="*/ 10078 w 14743"/>
              <a:gd name="T91" fmla="*/ 4563 h 8248"/>
              <a:gd name="T92" fmla="*/ 10054 w 14743"/>
              <a:gd name="T93" fmla="*/ 4425 h 8248"/>
              <a:gd name="T94" fmla="*/ 10273 w 14743"/>
              <a:gd name="T95" fmla="*/ 4481 h 8248"/>
              <a:gd name="T96" fmla="*/ 10476 w 14743"/>
              <a:gd name="T97" fmla="*/ 4458 h 8248"/>
              <a:gd name="T98" fmla="*/ 10744 w 14743"/>
              <a:gd name="T99" fmla="*/ 4377 h 8248"/>
              <a:gd name="T100" fmla="*/ 10719 w 14743"/>
              <a:gd name="T101" fmla="*/ 3872 h 8248"/>
              <a:gd name="T102" fmla="*/ 10923 w 14743"/>
              <a:gd name="T103" fmla="*/ 3636 h 8248"/>
              <a:gd name="T104" fmla="*/ 11191 w 14743"/>
              <a:gd name="T105" fmla="*/ 3636 h 8248"/>
              <a:gd name="T106" fmla="*/ 11394 w 14743"/>
              <a:gd name="T107" fmla="*/ 3628 h 8248"/>
              <a:gd name="T108" fmla="*/ 11394 w 14743"/>
              <a:gd name="T109" fmla="*/ 3636 h 8248"/>
              <a:gd name="T110" fmla="*/ 11614 w 14743"/>
              <a:gd name="T111" fmla="*/ 3718 h 8248"/>
              <a:gd name="T112" fmla="*/ 11816 w 14743"/>
              <a:gd name="T113" fmla="*/ 3693 h 8248"/>
              <a:gd name="T114" fmla="*/ 12085 w 14743"/>
              <a:gd name="T115" fmla="*/ 3669 h 8248"/>
              <a:gd name="T116" fmla="*/ 12061 w 14743"/>
              <a:gd name="T117" fmla="*/ 3375 h 8248"/>
              <a:gd name="T118" fmla="*/ 12264 w 14743"/>
              <a:gd name="T119" fmla="*/ 2424 h 8248"/>
              <a:gd name="T120" fmla="*/ 12483 w 14743"/>
              <a:gd name="T121" fmla="*/ 2424 h 8248"/>
              <a:gd name="T122" fmla="*/ 12735 w 14743"/>
              <a:gd name="T123" fmla="*/ 0 h 8248"/>
              <a:gd name="T124" fmla="*/ 12735 w 14743"/>
              <a:gd name="T125" fmla="*/ 8198 h 824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743"/>
              <a:gd name="T190" fmla="*/ 0 h 8248"/>
              <a:gd name="T191" fmla="*/ 14743 w 14743"/>
              <a:gd name="T192" fmla="*/ 8248 h 824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743" h="8248">
                <a:moveTo>
                  <a:pt x="0" y="7727"/>
                </a:moveTo>
                <a:lnTo>
                  <a:pt x="219" y="7727"/>
                </a:lnTo>
                <a:lnTo>
                  <a:pt x="219" y="7776"/>
                </a:lnTo>
                <a:lnTo>
                  <a:pt x="0" y="7776"/>
                </a:lnTo>
                <a:lnTo>
                  <a:pt x="0" y="7727"/>
                </a:lnTo>
                <a:close/>
                <a:moveTo>
                  <a:pt x="219" y="7727"/>
                </a:moveTo>
                <a:lnTo>
                  <a:pt x="244" y="7727"/>
                </a:lnTo>
                <a:lnTo>
                  <a:pt x="244" y="7751"/>
                </a:lnTo>
                <a:lnTo>
                  <a:pt x="219" y="7751"/>
                </a:lnTo>
                <a:lnTo>
                  <a:pt x="219" y="7727"/>
                </a:lnTo>
                <a:close/>
                <a:moveTo>
                  <a:pt x="244" y="7751"/>
                </a:moveTo>
                <a:lnTo>
                  <a:pt x="244" y="8223"/>
                </a:lnTo>
                <a:lnTo>
                  <a:pt x="195" y="8223"/>
                </a:lnTo>
                <a:lnTo>
                  <a:pt x="195" y="7751"/>
                </a:lnTo>
                <a:lnTo>
                  <a:pt x="244" y="7751"/>
                </a:lnTo>
                <a:close/>
                <a:moveTo>
                  <a:pt x="219" y="8248"/>
                </a:moveTo>
                <a:lnTo>
                  <a:pt x="195" y="8248"/>
                </a:lnTo>
                <a:lnTo>
                  <a:pt x="195" y="8223"/>
                </a:lnTo>
                <a:lnTo>
                  <a:pt x="219" y="8223"/>
                </a:lnTo>
                <a:lnTo>
                  <a:pt x="219" y="8248"/>
                </a:lnTo>
                <a:close/>
                <a:moveTo>
                  <a:pt x="219" y="8198"/>
                </a:moveTo>
                <a:lnTo>
                  <a:pt x="894" y="8198"/>
                </a:lnTo>
                <a:lnTo>
                  <a:pt x="894" y="8248"/>
                </a:lnTo>
                <a:lnTo>
                  <a:pt x="219" y="8248"/>
                </a:lnTo>
                <a:lnTo>
                  <a:pt x="219" y="8198"/>
                </a:lnTo>
                <a:close/>
                <a:moveTo>
                  <a:pt x="919" y="8223"/>
                </a:moveTo>
                <a:lnTo>
                  <a:pt x="919" y="8248"/>
                </a:lnTo>
                <a:lnTo>
                  <a:pt x="894" y="8248"/>
                </a:lnTo>
                <a:lnTo>
                  <a:pt x="894" y="8223"/>
                </a:lnTo>
                <a:lnTo>
                  <a:pt x="919" y="8223"/>
                </a:lnTo>
                <a:close/>
                <a:moveTo>
                  <a:pt x="869" y="8223"/>
                </a:moveTo>
                <a:lnTo>
                  <a:pt x="869" y="7751"/>
                </a:lnTo>
                <a:lnTo>
                  <a:pt x="919" y="7751"/>
                </a:lnTo>
                <a:lnTo>
                  <a:pt x="919" y="8223"/>
                </a:lnTo>
                <a:lnTo>
                  <a:pt x="869" y="8223"/>
                </a:lnTo>
                <a:close/>
                <a:moveTo>
                  <a:pt x="869" y="7751"/>
                </a:moveTo>
                <a:lnTo>
                  <a:pt x="869" y="7727"/>
                </a:lnTo>
                <a:lnTo>
                  <a:pt x="894" y="7727"/>
                </a:lnTo>
                <a:lnTo>
                  <a:pt x="894" y="7751"/>
                </a:lnTo>
                <a:lnTo>
                  <a:pt x="869" y="7751"/>
                </a:lnTo>
                <a:close/>
                <a:moveTo>
                  <a:pt x="894" y="7727"/>
                </a:moveTo>
                <a:lnTo>
                  <a:pt x="1561" y="7727"/>
                </a:lnTo>
                <a:lnTo>
                  <a:pt x="1561" y="7776"/>
                </a:lnTo>
                <a:lnTo>
                  <a:pt x="894" y="7776"/>
                </a:lnTo>
                <a:lnTo>
                  <a:pt x="894" y="7727"/>
                </a:lnTo>
                <a:close/>
                <a:moveTo>
                  <a:pt x="1561" y="7727"/>
                </a:moveTo>
                <a:lnTo>
                  <a:pt x="1585" y="7727"/>
                </a:lnTo>
                <a:lnTo>
                  <a:pt x="1585" y="7751"/>
                </a:lnTo>
                <a:lnTo>
                  <a:pt x="1561" y="7751"/>
                </a:lnTo>
                <a:lnTo>
                  <a:pt x="1561" y="7727"/>
                </a:lnTo>
                <a:close/>
                <a:moveTo>
                  <a:pt x="1585" y="7751"/>
                </a:moveTo>
                <a:lnTo>
                  <a:pt x="1585" y="8223"/>
                </a:lnTo>
                <a:lnTo>
                  <a:pt x="1536" y="8223"/>
                </a:lnTo>
                <a:lnTo>
                  <a:pt x="1536" y="7751"/>
                </a:lnTo>
                <a:lnTo>
                  <a:pt x="1585" y="7751"/>
                </a:lnTo>
                <a:close/>
                <a:moveTo>
                  <a:pt x="1561" y="8248"/>
                </a:moveTo>
                <a:lnTo>
                  <a:pt x="1536" y="8248"/>
                </a:lnTo>
                <a:lnTo>
                  <a:pt x="1536" y="8223"/>
                </a:lnTo>
                <a:lnTo>
                  <a:pt x="1561" y="8223"/>
                </a:lnTo>
                <a:lnTo>
                  <a:pt x="1561" y="8248"/>
                </a:lnTo>
                <a:close/>
                <a:moveTo>
                  <a:pt x="1561" y="8198"/>
                </a:moveTo>
                <a:lnTo>
                  <a:pt x="2008" y="8198"/>
                </a:lnTo>
                <a:lnTo>
                  <a:pt x="2008" y="8248"/>
                </a:lnTo>
                <a:lnTo>
                  <a:pt x="1561" y="8248"/>
                </a:lnTo>
                <a:lnTo>
                  <a:pt x="1561" y="8198"/>
                </a:lnTo>
                <a:close/>
                <a:moveTo>
                  <a:pt x="2032" y="8223"/>
                </a:moveTo>
                <a:lnTo>
                  <a:pt x="2032" y="8248"/>
                </a:lnTo>
                <a:lnTo>
                  <a:pt x="2008" y="8248"/>
                </a:lnTo>
                <a:lnTo>
                  <a:pt x="2008" y="8223"/>
                </a:lnTo>
                <a:lnTo>
                  <a:pt x="2032" y="8223"/>
                </a:lnTo>
                <a:close/>
                <a:moveTo>
                  <a:pt x="1983" y="8223"/>
                </a:moveTo>
                <a:lnTo>
                  <a:pt x="1983" y="6994"/>
                </a:lnTo>
                <a:lnTo>
                  <a:pt x="2032" y="6994"/>
                </a:lnTo>
                <a:lnTo>
                  <a:pt x="2032" y="8223"/>
                </a:lnTo>
                <a:lnTo>
                  <a:pt x="1983" y="8223"/>
                </a:lnTo>
                <a:close/>
                <a:moveTo>
                  <a:pt x="1983" y="6994"/>
                </a:moveTo>
                <a:lnTo>
                  <a:pt x="1983" y="6970"/>
                </a:lnTo>
                <a:lnTo>
                  <a:pt x="2008" y="6970"/>
                </a:lnTo>
                <a:lnTo>
                  <a:pt x="2008" y="6994"/>
                </a:lnTo>
                <a:lnTo>
                  <a:pt x="1983" y="6994"/>
                </a:lnTo>
                <a:close/>
                <a:moveTo>
                  <a:pt x="2008" y="6970"/>
                </a:moveTo>
                <a:lnTo>
                  <a:pt x="2235" y="6970"/>
                </a:lnTo>
                <a:lnTo>
                  <a:pt x="2235" y="7019"/>
                </a:lnTo>
                <a:lnTo>
                  <a:pt x="2008" y="7019"/>
                </a:lnTo>
                <a:lnTo>
                  <a:pt x="2008" y="6970"/>
                </a:lnTo>
                <a:close/>
                <a:moveTo>
                  <a:pt x="2235" y="6970"/>
                </a:moveTo>
                <a:lnTo>
                  <a:pt x="2260" y="6970"/>
                </a:lnTo>
                <a:lnTo>
                  <a:pt x="2260" y="6994"/>
                </a:lnTo>
                <a:lnTo>
                  <a:pt x="2235" y="6994"/>
                </a:lnTo>
                <a:lnTo>
                  <a:pt x="2235" y="6970"/>
                </a:lnTo>
                <a:close/>
                <a:moveTo>
                  <a:pt x="2260" y="6994"/>
                </a:moveTo>
                <a:lnTo>
                  <a:pt x="2260" y="7271"/>
                </a:lnTo>
                <a:lnTo>
                  <a:pt x="2211" y="7271"/>
                </a:lnTo>
                <a:lnTo>
                  <a:pt x="2211" y="6994"/>
                </a:lnTo>
                <a:lnTo>
                  <a:pt x="2260" y="6994"/>
                </a:lnTo>
                <a:close/>
                <a:moveTo>
                  <a:pt x="2235" y="7295"/>
                </a:moveTo>
                <a:lnTo>
                  <a:pt x="2211" y="7295"/>
                </a:lnTo>
                <a:lnTo>
                  <a:pt x="2211" y="7271"/>
                </a:lnTo>
                <a:lnTo>
                  <a:pt x="2235" y="7271"/>
                </a:lnTo>
                <a:lnTo>
                  <a:pt x="2235" y="7295"/>
                </a:lnTo>
                <a:close/>
                <a:moveTo>
                  <a:pt x="2235" y="7246"/>
                </a:moveTo>
                <a:lnTo>
                  <a:pt x="2455" y="7246"/>
                </a:lnTo>
                <a:lnTo>
                  <a:pt x="2455" y="7295"/>
                </a:lnTo>
                <a:lnTo>
                  <a:pt x="2235" y="7295"/>
                </a:lnTo>
                <a:lnTo>
                  <a:pt x="2235" y="7246"/>
                </a:lnTo>
                <a:close/>
                <a:moveTo>
                  <a:pt x="2478" y="7271"/>
                </a:moveTo>
                <a:lnTo>
                  <a:pt x="2478" y="7295"/>
                </a:lnTo>
                <a:lnTo>
                  <a:pt x="2455" y="7295"/>
                </a:lnTo>
                <a:lnTo>
                  <a:pt x="2455" y="7271"/>
                </a:lnTo>
                <a:lnTo>
                  <a:pt x="2478" y="7271"/>
                </a:lnTo>
                <a:close/>
                <a:moveTo>
                  <a:pt x="2430" y="7271"/>
                </a:moveTo>
                <a:lnTo>
                  <a:pt x="2430" y="6799"/>
                </a:lnTo>
                <a:lnTo>
                  <a:pt x="2478" y="6799"/>
                </a:lnTo>
                <a:lnTo>
                  <a:pt x="2478" y="7271"/>
                </a:lnTo>
                <a:lnTo>
                  <a:pt x="2430" y="7271"/>
                </a:lnTo>
                <a:close/>
                <a:moveTo>
                  <a:pt x="2430" y="6799"/>
                </a:moveTo>
                <a:lnTo>
                  <a:pt x="2430" y="6775"/>
                </a:lnTo>
                <a:lnTo>
                  <a:pt x="2455" y="6775"/>
                </a:lnTo>
                <a:lnTo>
                  <a:pt x="2455" y="6799"/>
                </a:lnTo>
                <a:lnTo>
                  <a:pt x="2430" y="6799"/>
                </a:lnTo>
                <a:close/>
                <a:moveTo>
                  <a:pt x="2455" y="6775"/>
                </a:moveTo>
                <a:lnTo>
                  <a:pt x="3130" y="6775"/>
                </a:lnTo>
                <a:lnTo>
                  <a:pt x="3130" y="6824"/>
                </a:lnTo>
                <a:lnTo>
                  <a:pt x="2455" y="6824"/>
                </a:lnTo>
                <a:lnTo>
                  <a:pt x="2455" y="6775"/>
                </a:lnTo>
                <a:close/>
                <a:moveTo>
                  <a:pt x="3130" y="6775"/>
                </a:moveTo>
                <a:lnTo>
                  <a:pt x="3153" y="6775"/>
                </a:lnTo>
                <a:lnTo>
                  <a:pt x="3153" y="6799"/>
                </a:lnTo>
                <a:lnTo>
                  <a:pt x="3130" y="6799"/>
                </a:lnTo>
                <a:lnTo>
                  <a:pt x="3130" y="6775"/>
                </a:lnTo>
                <a:close/>
                <a:moveTo>
                  <a:pt x="3153" y="6799"/>
                </a:moveTo>
                <a:lnTo>
                  <a:pt x="3153" y="7271"/>
                </a:lnTo>
                <a:lnTo>
                  <a:pt x="3105" y="7271"/>
                </a:lnTo>
                <a:lnTo>
                  <a:pt x="3105" y="6799"/>
                </a:lnTo>
                <a:lnTo>
                  <a:pt x="3153" y="6799"/>
                </a:lnTo>
                <a:close/>
                <a:moveTo>
                  <a:pt x="3130" y="7295"/>
                </a:moveTo>
                <a:lnTo>
                  <a:pt x="3105" y="7295"/>
                </a:lnTo>
                <a:lnTo>
                  <a:pt x="3105" y="7271"/>
                </a:lnTo>
                <a:lnTo>
                  <a:pt x="3130" y="7271"/>
                </a:lnTo>
                <a:lnTo>
                  <a:pt x="3130" y="7295"/>
                </a:lnTo>
                <a:close/>
                <a:moveTo>
                  <a:pt x="3130" y="7246"/>
                </a:moveTo>
                <a:lnTo>
                  <a:pt x="3576" y="7246"/>
                </a:lnTo>
                <a:lnTo>
                  <a:pt x="3576" y="7295"/>
                </a:lnTo>
                <a:lnTo>
                  <a:pt x="3130" y="7295"/>
                </a:lnTo>
                <a:lnTo>
                  <a:pt x="3130" y="7246"/>
                </a:lnTo>
                <a:close/>
                <a:moveTo>
                  <a:pt x="3576" y="7246"/>
                </a:moveTo>
                <a:lnTo>
                  <a:pt x="3600" y="7246"/>
                </a:lnTo>
                <a:lnTo>
                  <a:pt x="3600" y="7271"/>
                </a:lnTo>
                <a:lnTo>
                  <a:pt x="3576" y="7271"/>
                </a:lnTo>
                <a:lnTo>
                  <a:pt x="3576" y="7246"/>
                </a:lnTo>
                <a:close/>
                <a:moveTo>
                  <a:pt x="3600" y="7271"/>
                </a:moveTo>
                <a:lnTo>
                  <a:pt x="3600" y="8223"/>
                </a:lnTo>
                <a:lnTo>
                  <a:pt x="3552" y="8223"/>
                </a:lnTo>
                <a:lnTo>
                  <a:pt x="3552" y="7271"/>
                </a:lnTo>
                <a:lnTo>
                  <a:pt x="3600" y="7271"/>
                </a:lnTo>
                <a:close/>
                <a:moveTo>
                  <a:pt x="3576" y="8248"/>
                </a:moveTo>
                <a:lnTo>
                  <a:pt x="3552" y="8248"/>
                </a:lnTo>
                <a:lnTo>
                  <a:pt x="3552" y="8223"/>
                </a:lnTo>
                <a:lnTo>
                  <a:pt x="3576" y="8223"/>
                </a:lnTo>
                <a:lnTo>
                  <a:pt x="3576" y="8248"/>
                </a:lnTo>
                <a:close/>
                <a:moveTo>
                  <a:pt x="3576" y="8198"/>
                </a:moveTo>
                <a:lnTo>
                  <a:pt x="3795" y="8198"/>
                </a:lnTo>
                <a:lnTo>
                  <a:pt x="3795" y="8248"/>
                </a:lnTo>
                <a:lnTo>
                  <a:pt x="3576" y="8248"/>
                </a:lnTo>
                <a:lnTo>
                  <a:pt x="3576" y="8198"/>
                </a:lnTo>
                <a:close/>
                <a:moveTo>
                  <a:pt x="3820" y="8223"/>
                </a:moveTo>
                <a:lnTo>
                  <a:pt x="3820" y="8248"/>
                </a:lnTo>
                <a:lnTo>
                  <a:pt x="3795" y="8248"/>
                </a:lnTo>
                <a:lnTo>
                  <a:pt x="3795" y="8223"/>
                </a:lnTo>
                <a:lnTo>
                  <a:pt x="3820" y="8223"/>
                </a:lnTo>
                <a:close/>
                <a:moveTo>
                  <a:pt x="3771" y="8223"/>
                </a:moveTo>
                <a:lnTo>
                  <a:pt x="3771" y="6994"/>
                </a:lnTo>
                <a:lnTo>
                  <a:pt x="3820" y="6994"/>
                </a:lnTo>
                <a:lnTo>
                  <a:pt x="3820" y="8223"/>
                </a:lnTo>
                <a:lnTo>
                  <a:pt x="3771" y="8223"/>
                </a:lnTo>
                <a:close/>
                <a:moveTo>
                  <a:pt x="3771" y="6994"/>
                </a:moveTo>
                <a:lnTo>
                  <a:pt x="3771" y="6970"/>
                </a:lnTo>
                <a:lnTo>
                  <a:pt x="3795" y="6970"/>
                </a:lnTo>
                <a:lnTo>
                  <a:pt x="3795" y="6994"/>
                </a:lnTo>
                <a:lnTo>
                  <a:pt x="3771" y="6994"/>
                </a:lnTo>
                <a:close/>
                <a:moveTo>
                  <a:pt x="3795" y="6970"/>
                </a:moveTo>
                <a:lnTo>
                  <a:pt x="4023" y="6970"/>
                </a:lnTo>
                <a:lnTo>
                  <a:pt x="4023" y="7019"/>
                </a:lnTo>
                <a:lnTo>
                  <a:pt x="3795" y="7019"/>
                </a:lnTo>
                <a:lnTo>
                  <a:pt x="3795" y="6970"/>
                </a:lnTo>
                <a:close/>
                <a:moveTo>
                  <a:pt x="4023" y="6970"/>
                </a:moveTo>
                <a:lnTo>
                  <a:pt x="4047" y="6970"/>
                </a:lnTo>
                <a:lnTo>
                  <a:pt x="4047" y="6994"/>
                </a:lnTo>
                <a:lnTo>
                  <a:pt x="4023" y="6994"/>
                </a:lnTo>
                <a:lnTo>
                  <a:pt x="4023" y="6970"/>
                </a:lnTo>
                <a:close/>
                <a:moveTo>
                  <a:pt x="4047" y="6994"/>
                </a:moveTo>
                <a:lnTo>
                  <a:pt x="4047" y="7751"/>
                </a:lnTo>
                <a:lnTo>
                  <a:pt x="3998" y="7751"/>
                </a:lnTo>
                <a:lnTo>
                  <a:pt x="3998" y="6994"/>
                </a:lnTo>
                <a:lnTo>
                  <a:pt x="4047" y="6994"/>
                </a:lnTo>
                <a:close/>
                <a:moveTo>
                  <a:pt x="4023" y="7776"/>
                </a:moveTo>
                <a:lnTo>
                  <a:pt x="3998" y="7776"/>
                </a:lnTo>
                <a:lnTo>
                  <a:pt x="3998" y="7751"/>
                </a:lnTo>
                <a:lnTo>
                  <a:pt x="4023" y="7751"/>
                </a:lnTo>
                <a:lnTo>
                  <a:pt x="4023" y="7776"/>
                </a:lnTo>
                <a:close/>
                <a:moveTo>
                  <a:pt x="4023" y="7727"/>
                </a:moveTo>
                <a:lnTo>
                  <a:pt x="4242" y="7727"/>
                </a:lnTo>
                <a:lnTo>
                  <a:pt x="4242" y="7776"/>
                </a:lnTo>
                <a:lnTo>
                  <a:pt x="4023" y="7776"/>
                </a:lnTo>
                <a:lnTo>
                  <a:pt x="4023" y="7727"/>
                </a:lnTo>
                <a:close/>
                <a:moveTo>
                  <a:pt x="4267" y="7751"/>
                </a:moveTo>
                <a:lnTo>
                  <a:pt x="4267" y="7776"/>
                </a:lnTo>
                <a:lnTo>
                  <a:pt x="4242" y="7776"/>
                </a:lnTo>
                <a:lnTo>
                  <a:pt x="4242" y="7751"/>
                </a:lnTo>
                <a:lnTo>
                  <a:pt x="4267" y="7751"/>
                </a:lnTo>
                <a:close/>
                <a:moveTo>
                  <a:pt x="4218" y="7751"/>
                </a:moveTo>
                <a:lnTo>
                  <a:pt x="4218" y="6799"/>
                </a:lnTo>
                <a:lnTo>
                  <a:pt x="4267" y="6799"/>
                </a:lnTo>
                <a:lnTo>
                  <a:pt x="4267" y="7751"/>
                </a:lnTo>
                <a:lnTo>
                  <a:pt x="4218" y="7751"/>
                </a:lnTo>
                <a:close/>
                <a:moveTo>
                  <a:pt x="4218" y="6799"/>
                </a:moveTo>
                <a:lnTo>
                  <a:pt x="4218" y="6775"/>
                </a:lnTo>
                <a:lnTo>
                  <a:pt x="4242" y="6775"/>
                </a:lnTo>
                <a:lnTo>
                  <a:pt x="4242" y="6799"/>
                </a:lnTo>
                <a:lnTo>
                  <a:pt x="4218" y="6799"/>
                </a:lnTo>
                <a:close/>
                <a:moveTo>
                  <a:pt x="4242" y="6775"/>
                </a:moveTo>
                <a:lnTo>
                  <a:pt x="4470" y="6775"/>
                </a:lnTo>
                <a:lnTo>
                  <a:pt x="4470" y="6824"/>
                </a:lnTo>
                <a:lnTo>
                  <a:pt x="4242" y="6824"/>
                </a:lnTo>
                <a:lnTo>
                  <a:pt x="4242" y="6775"/>
                </a:lnTo>
                <a:close/>
                <a:moveTo>
                  <a:pt x="4470" y="6775"/>
                </a:moveTo>
                <a:lnTo>
                  <a:pt x="4494" y="6775"/>
                </a:lnTo>
                <a:lnTo>
                  <a:pt x="4494" y="6799"/>
                </a:lnTo>
                <a:lnTo>
                  <a:pt x="4470" y="6799"/>
                </a:lnTo>
                <a:lnTo>
                  <a:pt x="4470" y="6775"/>
                </a:lnTo>
                <a:close/>
                <a:moveTo>
                  <a:pt x="4494" y="6799"/>
                </a:moveTo>
                <a:lnTo>
                  <a:pt x="4494" y="7271"/>
                </a:lnTo>
                <a:lnTo>
                  <a:pt x="4445" y="7271"/>
                </a:lnTo>
                <a:lnTo>
                  <a:pt x="4445" y="6799"/>
                </a:lnTo>
                <a:lnTo>
                  <a:pt x="4494" y="6799"/>
                </a:lnTo>
                <a:close/>
                <a:moveTo>
                  <a:pt x="4470" y="7295"/>
                </a:moveTo>
                <a:lnTo>
                  <a:pt x="4445" y="7295"/>
                </a:lnTo>
                <a:lnTo>
                  <a:pt x="4445" y="7271"/>
                </a:lnTo>
                <a:lnTo>
                  <a:pt x="4470" y="7271"/>
                </a:lnTo>
                <a:lnTo>
                  <a:pt x="4470" y="7295"/>
                </a:lnTo>
                <a:close/>
                <a:moveTo>
                  <a:pt x="4470" y="7246"/>
                </a:moveTo>
                <a:lnTo>
                  <a:pt x="4689" y="7246"/>
                </a:lnTo>
                <a:lnTo>
                  <a:pt x="4689" y="7295"/>
                </a:lnTo>
                <a:lnTo>
                  <a:pt x="4470" y="7295"/>
                </a:lnTo>
                <a:lnTo>
                  <a:pt x="4470" y="7246"/>
                </a:lnTo>
                <a:close/>
                <a:moveTo>
                  <a:pt x="4714" y="7271"/>
                </a:moveTo>
                <a:lnTo>
                  <a:pt x="4714" y="7295"/>
                </a:lnTo>
                <a:lnTo>
                  <a:pt x="4689" y="7295"/>
                </a:lnTo>
                <a:lnTo>
                  <a:pt x="4689" y="7271"/>
                </a:lnTo>
                <a:lnTo>
                  <a:pt x="4714" y="7271"/>
                </a:lnTo>
                <a:close/>
                <a:moveTo>
                  <a:pt x="4665" y="7271"/>
                </a:moveTo>
                <a:lnTo>
                  <a:pt x="4665" y="6799"/>
                </a:lnTo>
                <a:lnTo>
                  <a:pt x="4714" y="6799"/>
                </a:lnTo>
                <a:lnTo>
                  <a:pt x="4714" y="7271"/>
                </a:lnTo>
                <a:lnTo>
                  <a:pt x="4665" y="7271"/>
                </a:lnTo>
                <a:close/>
                <a:moveTo>
                  <a:pt x="4665" y="6799"/>
                </a:moveTo>
                <a:lnTo>
                  <a:pt x="4665" y="6775"/>
                </a:lnTo>
                <a:lnTo>
                  <a:pt x="4689" y="6775"/>
                </a:lnTo>
                <a:lnTo>
                  <a:pt x="4689" y="6799"/>
                </a:lnTo>
                <a:lnTo>
                  <a:pt x="4665" y="6799"/>
                </a:lnTo>
                <a:close/>
                <a:moveTo>
                  <a:pt x="4689" y="6775"/>
                </a:moveTo>
                <a:lnTo>
                  <a:pt x="4909" y="6775"/>
                </a:lnTo>
                <a:lnTo>
                  <a:pt x="4909" y="6824"/>
                </a:lnTo>
                <a:lnTo>
                  <a:pt x="4689" y="6824"/>
                </a:lnTo>
                <a:lnTo>
                  <a:pt x="4689" y="6775"/>
                </a:lnTo>
                <a:close/>
                <a:moveTo>
                  <a:pt x="4909" y="6775"/>
                </a:moveTo>
                <a:lnTo>
                  <a:pt x="4934" y="6775"/>
                </a:lnTo>
                <a:lnTo>
                  <a:pt x="4934" y="6799"/>
                </a:lnTo>
                <a:lnTo>
                  <a:pt x="4909" y="6799"/>
                </a:lnTo>
                <a:lnTo>
                  <a:pt x="4909" y="6775"/>
                </a:lnTo>
                <a:close/>
                <a:moveTo>
                  <a:pt x="4934" y="6799"/>
                </a:moveTo>
                <a:lnTo>
                  <a:pt x="4934" y="6994"/>
                </a:lnTo>
                <a:lnTo>
                  <a:pt x="4885" y="6994"/>
                </a:lnTo>
                <a:lnTo>
                  <a:pt x="4885" y="6799"/>
                </a:lnTo>
                <a:lnTo>
                  <a:pt x="4934" y="6799"/>
                </a:lnTo>
                <a:close/>
                <a:moveTo>
                  <a:pt x="4909" y="7019"/>
                </a:moveTo>
                <a:lnTo>
                  <a:pt x="4885" y="7019"/>
                </a:lnTo>
                <a:lnTo>
                  <a:pt x="4885" y="6994"/>
                </a:lnTo>
                <a:lnTo>
                  <a:pt x="4909" y="6994"/>
                </a:lnTo>
                <a:lnTo>
                  <a:pt x="4909" y="7019"/>
                </a:lnTo>
                <a:close/>
                <a:moveTo>
                  <a:pt x="4909" y="6970"/>
                </a:moveTo>
                <a:lnTo>
                  <a:pt x="5356" y="6970"/>
                </a:lnTo>
                <a:lnTo>
                  <a:pt x="5356" y="7019"/>
                </a:lnTo>
                <a:lnTo>
                  <a:pt x="4909" y="7019"/>
                </a:lnTo>
                <a:lnTo>
                  <a:pt x="4909" y="6970"/>
                </a:lnTo>
                <a:close/>
                <a:moveTo>
                  <a:pt x="5381" y="6994"/>
                </a:moveTo>
                <a:lnTo>
                  <a:pt x="5381" y="7019"/>
                </a:lnTo>
                <a:lnTo>
                  <a:pt x="5356" y="7019"/>
                </a:lnTo>
                <a:lnTo>
                  <a:pt x="5356" y="6994"/>
                </a:lnTo>
                <a:lnTo>
                  <a:pt x="5381" y="6994"/>
                </a:lnTo>
                <a:close/>
                <a:moveTo>
                  <a:pt x="5332" y="6994"/>
                </a:moveTo>
                <a:lnTo>
                  <a:pt x="5332" y="6799"/>
                </a:lnTo>
                <a:lnTo>
                  <a:pt x="5381" y="6799"/>
                </a:lnTo>
                <a:lnTo>
                  <a:pt x="5381" y="6994"/>
                </a:lnTo>
                <a:lnTo>
                  <a:pt x="5332" y="6994"/>
                </a:lnTo>
                <a:close/>
                <a:moveTo>
                  <a:pt x="5332" y="6799"/>
                </a:moveTo>
                <a:lnTo>
                  <a:pt x="5332" y="6775"/>
                </a:lnTo>
                <a:lnTo>
                  <a:pt x="5356" y="6775"/>
                </a:lnTo>
                <a:lnTo>
                  <a:pt x="5356" y="6799"/>
                </a:lnTo>
                <a:lnTo>
                  <a:pt x="5332" y="6799"/>
                </a:lnTo>
                <a:close/>
                <a:moveTo>
                  <a:pt x="5356" y="6775"/>
                </a:moveTo>
                <a:lnTo>
                  <a:pt x="5584" y="6775"/>
                </a:lnTo>
                <a:lnTo>
                  <a:pt x="5584" y="6824"/>
                </a:lnTo>
                <a:lnTo>
                  <a:pt x="5356" y="6824"/>
                </a:lnTo>
                <a:lnTo>
                  <a:pt x="5356" y="6775"/>
                </a:lnTo>
                <a:close/>
                <a:moveTo>
                  <a:pt x="5608" y="6799"/>
                </a:moveTo>
                <a:lnTo>
                  <a:pt x="5608" y="6824"/>
                </a:lnTo>
                <a:lnTo>
                  <a:pt x="5584" y="6824"/>
                </a:lnTo>
                <a:lnTo>
                  <a:pt x="5584" y="6799"/>
                </a:lnTo>
                <a:lnTo>
                  <a:pt x="5608" y="6799"/>
                </a:lnTo>
                <a:close/>
                <a:moveTo>
                  <a:pt x="5559" y="6799"/>
                </a:moveTo>
                <a:lnTo>
                  <a:pt x="5559" y="6645"/>
                </a:lnTo>
                <a:lnTo>
                  <a:pt x="5608" y="6645"/>
                </a:lnTo>
                <a:lnTo>
                  <a:pt x="5608" y="6799"/>
                </a:lnTo>
                <a:lnTo>
                  <a:pt x="5559" y="6799"/>
                </a:lnTo>
                <a:close/>
                <a:moveTo>
                  <a:pt x="5559" y="6645"/>
                </a:moveTo>
                <a:lnTo>
                  <a:pt x="5559" y="6621"/>
                </a:lnTo>
                <a:lnTo>
                  <a:pt x="5584" y="6621"/>
                </a:lnTo>
                <a:lnTo>
                  <a:pt x="5584" y="6645"/>
                </a:lnTo>
                <a:lnTo>
                  <a:pt x="5559" y="6645"/>
                </a:lnTo>
                <a:close/>
                <a:moveTo>
                  <a:pt x="5584" y="6621"/>
                </a:moveTo>
                <a:lnTo>
                  <a:pt x="5803" y="6621"/>
                </a:lnTo>
                <a:lnTo>
                  <a:pt x="5803" y="6670"/>
                </a:lnTo>
                <a:lnTo>
                  <a:pt x="5584" y="6670"/>
                </a:lnTo>
                <a:lnTo>
                  <a:pt x="5584" y="6621"/>
                </a:lnTo>
                <a:close/>
                <a:moveTo>
                  <a:pt x="5828" y="6645"/>
                </a:moveTo>
                <a:lnTo>
                  <a:pt x="5828" y="6670"/>
                </a:lnTo>
                <a:lnTo>
                  <a:pt x="5803" y="6670"/>
                </a:lnTo>
                <a:lnTo>
                  <a:pt x="5803" y="6645"/>
                </a:lnTo>
                <a:lnTo>
                  <a:pt x="5828" y="6645"/>
                </a:lnTo>
                <a:close/>
                <a:moveTo>
                  <a:pt x="5779" y="6645"/>
                </a:moveTo>
                <a:lnTo>
                  <a:pt x="5779" y="6328"/>
                </a:lnTo>
                <a:lnTo>
                  <a:pt x="5828" y="6328"/>
                </a:lnTo>
                <a:lnTo>
                  <a:pt x="5828" y="6645"/>
                </a:lnTo>
                <a:lnTo>
                  <a:pt x="5779" y="6645"/>
                </a:lnTo>
                <a:close/>
                <a:moveTo>
                  <a:pt x="5779" y="6328"/>
                </a:moveTo>
                <a:lnTo>
                  <a:pt x="5779" y="6303"/>
                </a:lnTo>
                <a:lnTo>
                  <a:pt x="5803" y="6303"/>
                </a:lnTo>
                <a:lnTo>
                  <a:pt x="5803" y="6328"/>
                </a:lnTo>
                <a:lnTo>
                  <a:pt x="5779" y="6328"/>
                </a:lnTo>
                <a:close/>
                <a:moveTo>
                  <a:pt x="5803" y="6303"/>
                </a:moveTo>
                <a:lnTo>
                  <a:pt x="6250" y="6303"/>
                </a:lnTo>
                <a:lnTo>
                  <a:pt x="6250" y="6352"/>
                </a:lnTo>
                <a:lnTo>
                  <a:pt x="5803" y="6352"/>
                </a:lnTo>
                <a:lnTo>
                  <a:pt x="5803" y="6303"/>
                </a:lnTo>
                <a:close/>
                <a:moveTo>
                  <a:pt x="6274" y="6328"/>
                </a:moveTo>
                <a:lnTo>
                  <a:pt x="6274" y="6352"/>
                </a:lnTo>
                <a:lnTo>
                  <a:pt x="6250" y="6352"/>
                </a:lnTo>
                <a:lnTo>
                  <a:pt x="6250" y="6328"/>
                </a:lnTo>
                <a:lnTo>
                  <a:pt x="6274" y="6328"/>
                </a:lnTo>
                <a:close/>
                <a:moveTo>
                  <a:pt x="6226" y="6328"/>
                </a:moveTo>
                <a:lnTo>
                  <a:pt x="6226" y="6246"/>
                </a:lnTo>
                <a:lnTo>
                  <a:pt x="6274" y="6246"/>
                </a:lnTo>
                <a:lnTo>
                  <a:pt x="6274" y="6328"/>
                </a:lnTo>
                <a:lnTo>
                  <a:pt x="6226" y="6328"/>
                </a:lnTo>
                <a:close/>
                <a:moveTo>
                  <a:pt x="6226" y="6246"/>
                </a:moveTo>
                <a:lnTo>
                  <a:pt x="6226" y="6222"/>
                </a:lnTo>
                <a:lnTo>
                  <a:pt x="6250" y="6222"/>
                </a:lnTo>
                <a:lnTo>
                  <a:pt x="6250" y="6246"/>
                </a:lnTo>
                <a:lnTo>
                  <a:pt x="6226" y="6246"/>
                </a:lnTo>
                <a:close/>
                <a:moveTo>
                  <a:pt x="6250" y="6222"/>
                </a:moveTo>
                <a:lnTo>
                  <a:pt x="6478" y="6222"/>
                </a:lnTo>
                <a:lnTo>
                  <a:pt x="6478" y="6271"/>
                </a:lnTo>
                <a:lnTo>
                  <a:pt x="6250" y="6271"/>
                </a:lnTo>
                <a:lnTo>
                  <a:pt x="6250" y="6222"/>
                </a:lnTo>
                <a:close/>
                <a:moveTo>
                  <a:pt x="6478" y="6222"/>
                </a:moveTo>
                <a:lnTo>
                  <a:pt x="6501" y="6222"/>
                </a:lnTo>
                <a:lnTo>
                  <a:pt x="6501" y="6246"/>
                </a:lnTo>
                <a:lnTo>
                  <a:pt x="6478" y="6246"/>
                </a:lnTo>
                <a:lnTo>
                  <a:pt x="6478" y="6222"/>
                </a:lnTo>
                <a:close/>
                <a:moveTo>
                  <a:pt x="6501" y="6246"/>
                </a:moveTo>
                <a:lnTo>
                  <a:pt x="6501" y="6328"/>
                </a:lnTo>
                <a:lnTo>
                  <a:pt x="6453" y="6328"/>
                </a:lnTo>
                <a:lnTo>
                  <a:pt x="6453" y="6246"/>
                </a:lnTo>
                <a:lnTo>
                  <a:pt x="6501" y="6246"/>
                </a:lnTo>
                <a:close/>
                <a:moveTo>
                  <a:pt x="6478" y="6352"/>
                </a:moveTo>
                <a:lnTo>
                  <a:pt x="6453" y="6352"/>
                </a:lnTo>
                <a:lnTo>
                  <a:pt x="6453" y="6328"/>
                </a:lnTo>
                <a:lnTo>
                  <a:pt x="6478" y="6328"/>
                </a:lnTo>
                <a:lnTo>
                  <a:pt x="6478" y="6352"/>
                </a:lnTo>
                <a:close/>
                <a:moveTo>
                  <a:pt x="6478" y="6303"/>
                </a:moveTo>
                <a:lnTo>
                  <a:pt x="6696" y="6303"/>
                </a:lnTo>
                <a:lnTo>
                  <a:pt x="6696" y="6352"/>
                </a:lnTo>
                <a:lnTo>
                  <a:pt x="6478" y="6352"/>
                </a:lnTo>
                <a:lnTo>
                  <a:pt x="6478" y="6303"/>
                </a:lnTo>
                <a:close/>
                <a:moveTo>
                  <a:pt x="6721" y="6328"/>
                </a:moveTo>
                <a:lnTo>
                  <a:pt x="6721" y="6352"/>
                </a:lnTo>
                <a:lnTo>
                  <a:pt x="6696" y="6352"/>
                </a:lnTo>
                <a:lnTo>
                  <a:pt x="6696" y="6328"/>
                </a:lnTo>
                <a:lnTo>
                  <a:pt x="6721" y="6328"/>
                </a:lnTo>
                <a:close/>
                <a:moveTo>
                  <a:pt x="6673" y="6328"/>
                </a:moveTo>
                <a:lnTo>
                  <a:pt x="6673" y="5994"/>
                </a:lnTo>
                <a:lnTo>
                  <a:pt x="6721" y="5994"/>
                </a:lnTo>
                <a:lnTo>
                  <a:pt x="6721" y="6328"/>
                </a:lnTo>
                <a:lnTo>
                  <a:pt x="6673" y="6328"/>
                </a:lnTo>
                <a:close/>
                <a:moveTo>
                  <a:pt x="6673" y="5994"/>
                </a:moveTo>
                <a:lnTo>
                  <a:pt x="6673" y="5970"/>
                </a:lnTo>
                <a:lnTo>
                  <a:pt x="6696" y="5970"/>
                </a:lnTo>
                <a:lnTo>
                  <a:pt x="6696" y="5994"/>
                </a:lnTo>
                <a:lnTo>
                  <a:pt x="6673" y="5994"/>
                </a:lnTo>
                <a:close/>
                <a:moveTo>
                  <a:pt x="6696" y="5970"/>
                </a:moveTo>
                <a:lnTo>
                  <a:pt x="6925" y="5970"/>
                </a:lnTo>
                <a:lnTo>
                  <a:pt x="6925" y="6019"/>
                </a:lnTo>
                <a:lnTo>
                  <a:pt x="6696" y="6019"/>
                </a:lnTo>
                <a:lnTo>
                  <a:pt x="6696" y="5970"/>
                </a:lnTo>
                <a:close/>
                <a:moveTo>
                  <a:pt x="6948" y="5994"/>
                </a:moveTo>
                <a:lnTo>
                  <a:pt x="6948" y="6019"/>
                </a:lnTo>
                <a:lnTo>
                  <a:pt x="6925" y="6019"/>
                </a:lnTo>
                <a:lnTo>
                  <a:pt x="6925" y="5994"/>
                </a:lnTo>
                <a:lnTo>
                  <a:pt x="6948" y="5994"/>
                </a:lnTo>
                <a:close/>
                <a:moveTo>
                  <a:pt x="6900" y="5994"/>
                </a:moveTo>
                <a:lnTo>
                  <a:pt x="6900" y="5945"/>
                </a:lnTo>
                <a:lnTo>
                  <a:pt x="6948" y="5945"/>
                </a:lnTo>
                <a:lnTo>
                  <a:pt x="6948" y="5994"/>
                </a:lnTo>
                <a:lnTo>
                  <a:pt x="6900" y="5994"/>
                </a:lnTo>
                <a:close/>
                <a:moveTo>
                  <a:pt x="6900" y="5945"/>
                </a:moveTo>
                <a:lnTo>
                  <a:pt x="6900" y="5922"/>
                </a:lnTo>
                <a:lnTo>
                  <a:pt x="6925" y="5922"/>
                </a:lnTo>
                <a:lnTo>
                  <a:pt x="6925" y="5945"/>
                </a:lnTo>
                <a:lnTo>
                  <a:pt x="6900" y="5945"/>
                </a:lnTo>
                <a:close/>
                <a:moveTo>
                  <a:pt x="6925" y="5922"/>
                </a:moveTo>
                <a:lnTo>
                  <a:pt x="7144" y="5922"/>
                </a:lnTo>
                <a:lnTo>
                  <a:pt x="7144" y="5970"/>
                </a:lnTo>
                <a:lnTo>
                  <a:pt x="6925" y="5970"/>
                </a:lnTo>
                <a:lnTo>
                  <a:pt x="6925" y="5922"/>
                </a:lnTo>
                <a:close/>
                <a:moveTo>
                  <a:pt x="7144" y="5922"/>
                </a:moveTo>
                <a:lnTo>
                  <a:pt x="7168" y="5922"/>
                </a:lnTo>
                <a:lnTo>
                  <a:pt x="7168" y="5945"/>
                </a:lnTo>
                <a:lnTo>
                  <a:pt x="7144" y="5945"/>
                </a:lnTo>
                <a:lnTo>
                  <a:pt x="7144" y="5922"/>
                </a:lnTo>
                <a:close/>
                <a:moveTo>
                  <a:pt x="7168" y="5945"/>
                </a:moveTo>
                <a:lnTo>
                  <a:pt x="7168" y="6417"/>
                </a:lnTo>
                <a:lnTo>
                  <a:pt x="7119" y="6417"/>
                </a:lnTo>
                <a:lnTo>
                  <a:pt x="7119" y="5945"/>
                </a:lnTo>
                <a:lnTo>
                  <a:pt x="7168" y="5945"/>
                </a:lnTo>
                <a:close/>
                <a:moveTo>
                  <a:pt x="7144" y="6441"/>
                </a:moveTo>
                <a:lnTo>
                  <a:pt x="7119" y="6441"/>
                </a:lnTo>
                <a:lnTo>
                  <a:pt x="7119" y="6417"/>
                </a:lnTo>
                <a:lnTo>
                  <a:pt x="7144" y="6417"/>
                </a:lnTo>
                <a:lnTo>
                  <a:pt x="7144" y="6441"/>
                </a:lnTo>
                <a:close/>
                <a:moveTo>
                  <a:pt x="7144" y="6393"/>
                </a:moveTo>
                <a:lnTo>
                  <a:pt x="7371" y="6393"/>
                </a:lnTo>
                <a:lnTo>
                  <a:pt x="7371" y="6441"/>
                </a:lnTo>
                <a:lnTo>
                  <a:pt x="7144" y="6441"/>
                </a:lnTo>
                <a:lnTo>
                  <a:pt x="7144" y="6393"/>
                </a:lnTo>
                <a:close/>
                <a:moveTo>
                  <a:pt x="7396" y="6417"/>
                </a:moveTo>
                <a:lnTo>
                  <a:pt x="7396" y="6441"/>
                </a:lnTo>
                <a:lnTo>
                  <a:pt x="7371" y="6441"/>
                </a:lnTo>
                <a:lnTo>
                  <a:pt x="7371" y="6417"/>
                </a:lnTo>
                <a:lnTo>
                  <a:pt x="7396" y="6417"/>
                </a:lnTo>
                <a:close/>
                <a:moveTo>
                  <a:pt x="7348" y="6417"/>
                </a:moveTo>
                <a:lnTo>
                  <a:pt x="7348" y="6174"/>
                </a:lnTo>
                <a:lnTo>
                  <a:pt x="7396" y="6174"/>
                </a:lnTo>
                <a:lnTo>
                  <a:pt x="7396" y="6417"/>
                </a:lnTo>
                <a:lnTo>
                  <a:pt x="7348" y="6417"/>
                </a:lnTo>
                <a:close/>
                <a:moveTo>
                  <a:pt x="7348" y="6174"/>
                </a:moveTo>
                <a:lnTo>
                  <a:pt x="7348" y="6149"/>
                </a:lnTo>
                <a:lnTo>
                  <a:pt x="7371" y="6149"/>
                </a:lnTo>
                <a:lnTo>
                  <a:pt x="7371" y="6174"/>
                </a:lnTo>
                <a:lnTo>
                  <a:pt x="7348" y="6174"/>
                </a:lnTo>
                <a:close/>
                <a:moveTo>
                  <a:pt x="7371" y="6149"/>
                </a:moveTo>
                <a:lnTo>
                  <a:pt x="7591" y="6149"/>
                </a:lnTo>
                <a:lnTo>
                  <a:pt x="7591" y="6198"/>
                </a:lnTo>
                <a:lnTo>
                  <a:pt x="7371" y="6198"/>
                </a:lnTo>
                <a:lnTo>
                  <a:pt x="7371" y="6149"/>
                </a:lnTo>
                <a:close/>
                <a:moveTo>
                  <a:pt x="7615" y="6174"/>
                </a:moveTo>
                <a:lnTo>
                  <a:pt x="7615" y="6198"/>
                </a:lnTo>
                <a:lnTo>
                  <a:pt x="7591" y="6198"/>
                </a:lnTo>
                <a:lnTo>
                  <a:pt x="7591" y="6174"/>
                </a:lnTo>
                <a:lnTo>
                  <a:pt x="7615" y="6174"/>
                </a:lnTo>
                <a:close/>
                <a:moveTo>
                  <a:pt x="7566" y="6174"/>
                </a:moveTo>
                <a:lnTo>
                  <a:pt x="7566" y="5702"/>
                </a:lnTo>
                <a:lnTo>
                  <a:pt x="7615" y="5702"/>
                </a:lnTo>
                <a:lnTo>
                  <a:pt x="7615" y="6174"/>
                </a:lnTo>
                <a:lnTo>
                  <a:pt x="7566" y="6174"/>
                </a:lnTo>
                <a:close/>
                <a:moveTo>
                  <a:pt x="7566" y="5702"/>
                </a:moveTo>
                <a:lnTo>
                  <a:pt x="7566" y="5678"/>
                </a:lnTo>
                <a:lnTo>
                  <a:pt x="7591" y="5678"/>
                </a:lnTo>
                <a:lnTo>
                  <a:pt x="7591" y="5702"/>
                </a:lnTo>
                <a:lnTo>
                  <a:pt x="7566" y="5702"/>
                </a:lnTo>
                <a:close/>
                <a:moveTo>
                  <a:pt x="7591" y="5678"/>
                </a:moveTo>
                <a:lnTo>
                  <a:pt x="7818" y="5678"/>
                </a:lnTo>
                <a:lnTo>
                  <a:pt x="7818" y="5726"/>
                </a:lnTo>
                <a:lnTo>
                  <a:pt x="7591" y="5726"/>
                </a:lnTo>
                <a:lnTo>
                  <a:pt x="7591" y="5678"/>
                </a:lnTo>
                <a:close/>
                <a:moveTo>
                  <a:pt x="7818" y="5678"/>
                </a:moveTo>
                <a:lnTo>
                  <a:pt x="7843" y="5678"/>
                </a:lnTo>
                <a:lnTo>
                  <a:pt x="7843" y="5702"/>
                </a:lnTo>
                <a:lnTo>
                  <a:pt x="7818" y="5702"/>
                </a:lnTo>
                <a:lnTo>
                  <a:pt x="7818" y="5678"/>
                </a:lnTo>
                <a:close/>
                <a:moveTo>
                  <a:pt x="7843" y="5702"/>
                </a:moveTo>
                <a:lnTo>
                  <a:pt x="7843" y="5848"/>
                </a:lnTo>
                <a:lnTo>
                  <a:pt x="7794" y="5848"/>
                </a:lnTo>
                <a:lnTo>
                  <a:pt x="7794" y="5702"/>
                </a:lnTo>
                <a:lnTo>
                  <a:pt x="7843" y="5702"/>
                </a:lnTo>
                <a:close/>
                <a:moveTo>
                  <a:pt x="7818" y="5873"/>
                </a:moveTo>
                <a:lnTo>
                  <a:pt x="7794" y="5873"/>
                </a:lnTo>
                <a:lnTo>
                  <a:pt x="7794" y="5848"/>
                </a:lnTo>
                <a:lnTo>
                  <a:pt x="7818" y="5848"/>
                </a:lnTo>
                <a:lnTo>
                  <a:pt x="7818" y="5873"/>
                </a:lnTo>
                <a:close/>
                <a:moveTo>
                  <a:pt x="7818" y="5824"/>
                </a:moveTo>
                <a:lnTo>
                  <a:pt x="8038" y="5824"/>
                </a:lnTo>
                <a:lnTo>
                  <a:pt x="8038" y="5873"/>
                </a:lnTo>
                <a:lnTo>
                  <a:pt x="7818" y="5873"/>
                </a:lnTo>
                <a:lnTo>
                  <a:pt x="7818" y="5824"/>
                </a:lnTo>
                <a:close/>
                <a:moveTo>
                  <a:pt x="8062" y="5848"/>
                </a:moveTo>
                <a:lnTo>
                  <a:pt x="8062" y="5873"/>
                </a:lnTo>
                <a:lnTo>
                  <a:pt x="8038" y="5873"/>
                </a:lnTo>
                <a:lnTo>
                  <a:pt x="8038" y="5848"/>
                </a:lnTo>
                <a:lnTo>
                  <a:pt x="8062" y="5848"/>
                </a:lnTo>
                <a:close/>
                <a:moveTo>
                  <a:pt x="8013" y="5848"/>
                </a:moveTo>
                <a:lnTo>
                  <a:pt x="8013" y="5466"/>
                </a:lnTo>
                <a:lnTo>
                  <a:pt x="8062" y="5466"/>
                </a:lnTo>
                <a:lnTo>
                  <a:pt x="8062" y="5848"/>
                </a:lnTo>
                <a:lnTo>
                  <a:pt x="8013" y="5848"/>
                </a:lnTo>
                <a:close/>
                <a:moveTo>
                  <a:pt x="8013" y="5466"/>
                </a:moveTo>
                <a:lnTo>
                  <a:pt x="8013" y="5441"/>
                </a:lnTo>
                <a:lnTo>
                  <a:pt x="8038" y="5441"/>
                </a:lnTo>
                <a:lnTo>
                  <a:pt x="8038" y="5466"/>
                </a:lnTo>
                <a:lnTo>
                  <a:pt x="8013" y="5466"/>
                </a:lnTo>
                <a:close/>
                <a:moveTo>
                  <a:pt x="8038" y="5441"/>
                </a:moveTo>
                <a:lnTo>
                  <a:pt x="8265" y="5441"/>
                </a:lnTo>
                <a:lnTo>
                  <a:pt x="8265" y="5490"/>
                </a:lnTo>
                <a:lnTo>
                  <a:pt x="8038" y="5490"/>
                </a:lnTo>
                <a:lnTo>
                  <a:pt x="8038" y="5441"/>
                </a:lnTo>
                <a:close/>
                <a:moveTo>
                  <a:pt x="8265" y="5441"/>
                </a:moveTo>
                <a:lnTo>
                  <a:pt x="8290" y="5441"/>
                </a:lnTo>
                <a:lnTo>
                  <a:pt x="8290" y="5466"/>
                </a:lnTo>
                <a:lnTo>
                  <a:pt x="8265" y="5466"/>
                </a:lnTo>
                <a:lnTo>
                  <a:pt x="8265" y="5441"/>
                </a:lnTo>
                <a:close/>
                <a:moveTo>
                  <a:pt x="8290" y="5466"/>
                </a:moveTo>
                <a:lnTo>
                  <a:pt x="8290" y="5636"/>
                </a:lnTo>
                <a:lnTo>
                  <a:pt x="8241" y="5636"/>
                </a:lnTo>
                <a:lnTo>
                  <a:pt x="8241" y="5466"/>
                </a:lnTo>
                <a:lnTo>
                  <a:pt x="8290" y="5466"/>
                </a:lnTo>
                <a:close/>
                <a:moveTo>
                  <a:pt x="8265" y="5661"/>
                </a:moveTo>
                <a:lnTo>
                  <a:pt x="8241" y="5661"/>
                </a:lnTo>
                <a:lnTo>
                  <a:pt x="8241" y="5636"/>
                </a:lnTo>
                <a:lnTo>
                  <a:pt x="8265" y="5636"/>
                </a:lnTo>
                <a:lnTo>
                  <a:pt x="8265" y="5661"/>
                </a:lnTo>
                <a:close/>
                <a:moveTo>
                  <a:pt x="8265" y="5612"/>
                </a:moveTo>
                <a:lnTo>
                  <a:pt x="8485" y="5612"/>
                </a:lnTo>
                <a:lnTo>
                  <a:pt x="8485" y="5661"/>
                </a:lnTo>
                <a:lnTo>
                  <a:pt x="8265" y="5661"/>
                </a:lnTo>
                <a:lnTo>
                  <a:pt x="8265" y="5612"/>
                </a:lnTo>
                <a:close/>
                <a:moveTo>
                  <a:pt x="8509" y="5636"/>
                </a:moveTo>
                <a:lnTo>
                  <a:pt x="8509" y="5661"/>
                </a:lnTo>
                <a:lnTo>
                  <a:pt x="8485" y="5661"/>
                </a:lnTo>
                <a:lnTo>
                  <a:pt x="8485" y="5636"/>
                </a:lnTo>
                <a:lnTo>
                  <a:pt x="8509" y="5636"/>
                </a:lnTo>
                <a:close/>
                <a:moveTo>
                  <a:pt x="8460" y="5636"/>
                </a:moveTo>
                <a:lnTo>
                  <a:pt x="8460" y="5417"/>
                </a:lnTo>
                <a:lnTo>
                  <a:pt x="8509" y="5417"/>
                </a:lnTo>
                <a:lnTo>
                  <a:pt x="8509" y="5636"/>
                </a:lnTo>
                <a:lnTo>
                  <a:pt x="8460" y="5636"/>
                </a:lnTo>
                <a:close/>
                <a:moveTo>
                  <a:pt x="8460" y="5417"/>
                </a:moveTo>
                <a:lnTo>
                  <a:pt x="8460" y="5392"/>
                </a:lnTo>
                <a:lnTo>
                  <a:pt x="8485" y="5392"/>
                </a:lnTo>
                <a:lnTo>
                  <a:pt x="8485" y="5417"/>
                </a:lnTo>
                <a:lnTo>
                  <a:pt x="8460" y="5417"/>
                </a:lnTo>
                <a:close/>
                <a:moveTo>
                  <a:pt x="8485" y="5392"/>
                </a:moveTo>
                <a:lnTo>
                  <a:pt x="8712" y="5392"/>
                </a:lnTo>
                <a:lnTo>
                  <a:pt x="8712" y="5441"/>
                </a:lnTo>
                <a:lnTo>
                  <a:pt x="8485" y="5441"/>
                </a:lnTo>
                <a:lnTo>
                  <a:pt x="8485" y="5392"/>
                </a:lnTo>
                <a:close/>
                <a:moveTo>
                  <a:pt x="8737" y="5417"/>
                </a:moveTo>
                <a:lnTo>
                  <a:pt x="8737" y="5441"/>
                </a:lnTo>
                <a:lnTo>
                  <a:pt x="8712" y="5441"/>
                </a:lnTo>
                <a:lnTo>
                  <a:pt x="8712" y="5417"/>
                </a:lnTo>
                <a:lnTo>
                  <a:pt x="8737" y="5417"/>
                </a:lnTo>
                <a:close/>
                <a:moveTo>
                  <a:pt x="8688" y="5417"/>
                </a:moveTo>
                <a:lnTo>
                  <a:pt x="8688" y="5295"/>
                </a:lnTo>
                <a:lnTo>
                  <a:pt x="8737" y="5295"/>
                </a:lnTo>
                <a:lnTo>
                  <a:pt x="8737" y="5417"/>
                </a:lnTo>
                <a:lnTo>
                  <a:pt x="8688" y="5417"/>
                </a:lnTo>
                <a:close/>
                <a:moveTo>
                  <a:pt x="8688" y="5295"/>
                </a:moveTo>
                <a:lnTo>
                  <a:pt x="8688" y="5271"/>
                </a:lnTo>
                <a:lnTo>
                  <a:pt x="8712" y="5271"/>
                </a:lnTo>
                <a:lnTo>
                  <a:pt x="8712" y="5295"/>
                </a:lnTo>
                <a:lnTo>
                  <a:pt x="8688" y="5295"/>
                </a:lnTo>
                <a:close/>
                <a:moveTo>
                  <a:pt x="8712" y="5271"/>
                </a:moveTo>
                <a:lnTo>
                  <a:pt x="8932" y="5271"/>
                </a:lnTo>
                <a:lnTo>
                  <a:pt x="8932" y="5320"/>
                </a:lnTo>
                <a:lnTo>
                  <a:pt x="8712" y="5320"/>
                </a:lnTo>
                <a:lnTo>
                  <a:pt x="8712" y="5271"/>
                </a:lnTo>
                <a:close/>
                <a:moveTo>
                  <a:pt x="8956" y="5295"/>
                </a:moveTo>
                <a:lnTo>
                  <a:pt x="8956" y="5320"/>
                </a:lnTo>
                <a:lnTo>
                  <a:pt x="8932" y="5320"/>
                </a:lnTo>
                <a:lnTo>
                  <a:pt x="8932" y="5295"/>
                </a:lnTo>
                <a:lnTo>
                  <a:pt x="8956" y="5295"/>
                </a:lnTo>
                <a:close/>
                <a:moveTo>
                  <a:pt x="8907" y="5295"/>
                </a:moveTo>
                <a:lnTo>
                  <a:pt x="8907" y="5238"/>
                </a:lnTo>
                <a:lnTo>
                  <a:pt x="8956" y="5238"/>
                </a:lnTo>
                <a:lnTo>
                  <a:pt x="8956" y="5295"/>
                </a:lnTo>
                <a:lnTo>
                  <a:pt x="8907" y="5295"/>
                </a:lnTo>
                <a:close/>
                <a:moveTo>
                  <a:pt x="8907" y="5238"/>
                </a:moveTo>
                <a:lnTo>
                  <a:pt x="8907" y="5214"/>
                </a:lnTo>
                <a:lnTo>
                  <a:pt x="8932" y="5214"/>
                </a:lnTo>
                <a:lnTo>
                  <a:pt x="8932" y="5238"/>
                </a:lnTo>
                <a:lnTo>
                  <a:pt x="8907" y="5238"/>
                </a:lnTo>
                <a:close/>
                <a:moveTo>
                  <a:pt x="8932" y="5214"/>
                </a:moveTo>
                <a:lnTo>
                  <a:pt x="9159" y="5214"/>
                </a:lnTo>
                <a:lnTo>
                  <a:pt x="9159" y="5263"/>
                </a:lnTo>
                <a:lnTo>
                  <a:pt x="8932" y="5263"/>
                </a:lnTo>
                <a:lnTo>
                  <a:pt x="8932" y="5214"/>
                </a:lnTo>
                <a:close/>
                <a:moveTo>
                  <a:pt x="9184" y="5238"/>
                </a:moveTo>
                <a:lnTo>
                  <a:pt x="9184" y="5263"/>
                </a:lnTo>
                <a:lnTo>
                  <a:pt x="9159" y="5263"/>
                </a:lnTo>
                <a:lnTo>
                  <a:pt x="9159" y="5238"/>
                </a:lnTo>
                <a:lnTo>
                  <a:pt x="9184" y="5238"/>
                </a:lnTo>
                <a:close/>
                <a:moveTo>
                  <a:pt x="9135" y="5238"/>
                </a:moveTo>
                <a:lnTo>
                  <a:pt x="9135" y="4978"/>
                </a:lnTo>
                <a:lnTo>
                  <a:pt x="9184" y="4978"/>
                </a:lnTo>
                <a:lnTo>
                  <a:pt x="9184" y="5238"/>
                </a:lnTo>
                <a:lnTo>
                  <a:pt x="9135" y="5238"/>
                </a:lnTo>
                <a:close/>
                <a:moveTo>
                  <a:pt x="9135" y="4978"/>
                </a:moveTo>
                <a:lnTo>
                  <a:pt x="9135" y="4954"/>
                </a:lnTo>
                <a:lnTo>
                  <a:pt x="9159" y="4954"/>
                </a:lnTo>
                <a:lnTo>
                  <a:pt x="9159" y="4978"/>
                </a:lnTo>
                <a:lnTo>
                  <a:pt x="9135" y="4978"/>
                </a:lnTo>
                <a:close/>
                <a:moveTo>
                  <a:pt x="9159" y="4954"/>
                </a:moveTo>
                <a:lnTo>
                  <a:pt x="9379" y="4954"/>
                </a:lnTo>
                <a:lnTo>
                  <a:pt x="9379" y="5002"/>
                </a:lnTo>
                <a:lnTo>
                  <a:pt x="9159" y="5002"/>
                </a:lnTo>
                <a:lnTo>
                  <a:pt x="9159" y="4954"/>
                </a:lnTo>
                <a:close/>
                <a:moveTo>
                  <a:pt x="9404" y="4978"/>
                </a:moveTo>
                <a:lnTo>
                  <a:pt x="9404" y="5002"/>
                </a:lnTo>
                <a:lnTo>
                  <a:pt x="9379" y="5002"/>
                </a:lnTo>
                <a:lnTo>
                  <a:pt x="9379" y="4978"/>
                </a:lnTo>
                <a:lnTo>
                  <a:pt x="9404" y="4978"/>
                </a:lnTo>
                <a:close/>
                <a:moveTo>
                  <a:pt x="9355" y="4978"/>
                </a:moveTo>
                <a:lnTo>
                  <a:pt x="9355" y="4824"/>
                </a:lnTo>
                <a:lnTo>
                  <a:pt x="9404" y="4824"/>
                </a:lnTo>
                <a:lnTo>
                  <a:pt x="9404" y="4978"/>
                </a:lnTo>
                <a:lnTo>
                  <a:pt x="9355" y="4978"/>
                </a:lnTo>
                <a:close/>
                <a:moveTo>
                  <a:pt x="9355" y="4824"/>
                </a:moveTo>
                <a:lnTo>
                  <a:pt x="9355" y="4799"/>
                </a:lnTo>
                <a:lnTo>
                  <a:pt x="9379" y="4799"/>
                </a:lnTo>
                <a:lnTo>
                  <a:pt x="9379" y="4824"/>
                </a:lnTo>
                <a:lnTo>
                  <a:pt x="9355" y="4824"/>
                </a:lnTo>
                <a:close/>
                <a:moveTo>
                  <a:pt x="9379" y="4799"/>
                </a:moveTo>
                <a:lnTo>
                  <a:pt x="9607" y="4799"/>
                </a:lnTo>
                <a:lnTo>
                  <a:pt x="9607" y="4848"/>
                </a:lnTo>
                <a:lnTo>
                  <a:pt x="9379" y="4848"/>
                </a:lnTo>
                <a:lnTo>
                  <a:pt x="9379" y="4799"/>
                </a:lnTo>
                <a:close/>
                <a:moveTo>
                  <a:pt x="9631" y="4824"/>
                </a:moveTo>
                <a:lnTo>
                  <a:pt x="9631" y="4848"/>
                </a:lnTo>
                <a:lnTo>
                  <a:pt x="9607" y="4848"/>
                </a:lnTo>
                <a:lnTo>
                  <a:pt x="9607" y="4824"/>
                </a:lnTo>
                <a:lnTo>
                  <a:pt x="9631" y="4824"/>
                </a:lnTo>
                <a:close/>
                <a:moveTo>
                  <a:pt x="9582" y="4824"/>
                </a:moveTo>
                <a:lnTo>
                  <a:pt x="9582" y="4710"/>
                </a:lnTo>
                <a:lnTo>
                  <a:pt x="9631" y="4710"/>
                </a:lnTo>
                <a:lnTo>
                  <a:pt x="9631" y="4824"/>
                </a:lnTo>
                <a:lnTo>
                  <a:pt x="9582" y="4824"/>
                </a:lnTo>
                <a:close/>
                <a:moveTo>
                  <a:pt x="9582" y="4710"/>
                </a:moveTo>
                <a:lnTo>
                  <a:pt x="9582" y="4685"/>
                </a:lnTo>
                <a:lnTo>
                  <a:pt x="9607" y="4685"/>
                </a:lnTo>
                <a:lnTo>
                  <a:pt x="9607" y="4710"/>
                </a:lnTo>
                <a:lnTo>
                  <a:pt x="9582" y="4710"/>
                </a:lnTo>
                <a:close/>
                <a:moveTo>
                  <a:pt x="9607" y="4685"/>
                </a:moveTo>
                <a:lnTo>
                  <a:pt x="9826" y="4685"/>
                </a:lnTo>
                <a:lnTo>
                  <a:pt x="9826" y="4734"/>
                </a:lnTo>
                <a:lnTo>
                  <a:pt x="9607" y="4734"/>
                </a:lnTo>
                <a:lnTo>
                  <a:pt x="9607" y="4685"/>
                </a:lnTo>
                <a:close/>
                <a:moveTo>
                  <a:pt x="9851" y="4710"/>
                </a:moveTo>
                <a:lnTo>
                  <a:pt x="9851" y="4734"/>
                </a:lnTo>
                <a:lnTo>
                  <a:pt x="9826" y="4734"/>
                </a:lnTo>
                <a:lnTo>
                  <a:pt x="9826" y="4710"/>
                </a:lnTo>
                <a:lnTo>
                  <a:pt x="9851" y="4710"/>
                </a:lnTo>
                <a:close/>
                <a:moveTo>
                  <a:pt x="9802" y="4710"/>
                </a:moveTo>
                <a:lnTo>
                  <a:pt x="9802" y="4563"/>
                </a:lnTo>
                <a:lnTo>
                  <a:pt x="9851" y="4563"/>
                </a:lnTo>
                <a:lnTo>
                  <a:pt x="9851" y="4710"/>
                </a:lnTo>
                <a:lnTo>
                  <a:pt x="9802" y="4710"/>
                </a:lnTo>
                <a:close/>
                <a:moveTo>
                  <a:pt x="9802" y="4563"/>
                </a:moveTo>
                <a:lnTo>
                  <a:pt x="9802" y="4539"/>
                </a:lnTo>
                <a:lnTo>
                  <a:pt x="9826" y="4539"/>
                </a:lnTo>
                <a:lnTo>
                  <a:pt x="9826" y="4563"/>
                </a:lnTo>
                <a:lnTo>
                  <a:pt x="9802" y="4563"/>
                </a:lnTo>
                <a:close/>
                <a:moveTo>
                  <a:pt x="9826" y="4539"/>
                </a:moveTo>
                <a:lnTo>
                  <a:pt x="10054" y="4539"/>
                </a:lnTo>
                <a:lnTo>
                  <a:pt x="10054" y="4587"/>
                </a:lnTo>
                <a:lnTo>
                  <a:pt x="9826" y="4587"/>
                </a:lnTo>
                <a:lnTo>
                  <a:pt x="9826" y="4539"/>
                </a:lnTo>
                <a:close/>
                <a:moveTo>
                  <a:pt x="10078" y="4563"/>
                </a:moveTo>
                <a:lnTo>
                  <a:pt x="10078" y="4587"/>
                </a:lnTo>
                <a:lnTo>
                  <a:pt x="10054" y="4587"/>
                </a:lnTo>
                <a:lnTo>
                  <a:pt x="10054" y="4563"/>
                </a:lnTo>
                <a:lnTo>
                  <a:pt x="10078" y="4563"/>
                </a:lnTo>
                <a:close/>
                <a:moveTo>
                  <a:pt x="10029" y="4563"/>
                </a:moveTo>
                <a:lnTo>
                  <a:pt x="10029" y="4449"/>
                </a:lnTo>
                <a:lnTo>
                  <a:pt x="10078" y="4449"/>
                </a:lnTo>
                <a:lnTo>
                  <a:pt x="10078" y="4563"/>
                </a:lnTo>
                <a:lnTo>
                  <a:pt x="10029" y="4563"/>
                </a:lnTo>
                <a:close/>
                <a:moveTo>
                  <a:pt x="10029" y="4449"/>
                </a:moveTo>
                <a:lnTo>
                  <a:pt x="10029" y="4425"/>
                </a:lnTo>
                <a:lnTo>
                  <a:pt x="10054" y="4425"/>
                </a:lnTo>
                <a:lnTo>
                  <a:pt x="10054" y="4449"/>
                </a:lnTo>
                <a:lnTo>
                  <a:pt x="10029" y="4449"/>
                </a:lnTo>
                <a:close/>
                <a:moveTo>
                  <a:pt x="10054" y="4425"/>
                </a:moveTo>
                <a:lnTo>
                  <a:pt x="10273" y="4425"/>
                </a:lnTo>
                <a:lnTo>
                  <a:pt x="10273" y="4474"/>
                </a:lnTo>
                <a:lnTo>
                  <a:pt x="10054" y="4474"/>
                </a:lnTo>
                <a:lnTo>
                  <a:pt x="10054" y="4425"/>
                </a:lnTo>
                <a:close/>
                <a:moveTo>
                  <a:pt x="10273" y="4425"/>
                </a:moveTo>
                <a:lnTo>
                  <a:pt x="10297" y="4425"/>
                </a:lnTo>
                <a:lnTo>
                  <a:pt x="10297" y="4449"/>
                </a:lnTo>
                <a:lnTo>
                  <a:pt x="10273" y="4449"/>
                </a:lnTo>
                <a:lnTo>
                  <a:pt x="10273" y="4425"/>
                </a:lnTo>
                <a:close/>
                <a:moveTo>
                  <a:pt x="10297" y="4449"/>
                </a:moveTo>
                <a:lnTo>
                  <a:pt x="10297" y="4458"/>
                </a:lnTo>
                <a:lnTo>
                  <a:pt x="10249" y="4458"/>
                </a:lnTo>
                <a:lnTo>
                  <a:pt x="10249" y="4449"/>
                </a:lnTo>
                <a:lnTo>
                  <a:pt x="10297" y="4449"/>
                </a:lnTo>
                <a:close/>
                <a:moveTo>
                  <a:pt x="10273" y="4481"/>
                </a:moveTo>
                <a:lnTo>
                  <a:pt x="10249" y="4481"/>
                </a:lnTo>
                <a:lnTo>
                  <a:pt x="10249" y="4458"/>
                </a:lnTo>
                <a:lnTo>
                  <a:pt x="10273" y="4458"/>
                </a:lnTo>
                <a:lnTo>
                  <a:pt x="10273" y="4481"/>
                </a:lnTo>
                <a:close/>
                <a:moveTo>
                  <a:pt x="10273" y="4433"/>
                </a:moveTo>
                <a:lnTo>
                  <a:pt x="10501" y="4433"/>
                </a:lnTo>
                <a:lnTo>
                  <a:pt x="10501" y="4481"/>
                </a:lnTo>
                <a:lnTo>
                  <a:pt x="10273" y="4481"/>
                </a:lnTo>
                <a:lnTo>
                  <a:pt x="10273" y="4433"/>
                </a:lnTo>
                <a:close/>
                <a:moveTo>
                  <a:pt x="10525" y="4458"/>
                </a:moveTo>
                <a:lnTo>
                  <a:pt x="10525" y="4481"/>
                </a:lnTo>
                <a:lnTo>
                  <a:pt x="10501" y="4481"/>
                </a:lnTo>
                <a:lnTo>
                  <a:pt x="10501" y="4458"/>
                </a:lnTo>
                <a:lnTo>
                  <a:pt x="10525" y="4458"/>
                </a:lnTo>
                <a:close/>
                <a:moveTo>
                  <a:pt x="10476" y="4458"/>
                </a:moveTo>
                <a:lnTo>
                  <a:pt x="10476" y="4377"/>
                </a:lnTo>
                <a:lnTo>
                  <a:pt x="10525" y="4377"/>
                </a:lnTo>
                <a:lnTo>
                  <a:pt x="10525" y="4458"/>
                </a:lnTo>
                <a:lnTo>
                  <a:pt x="10476" y="4458"/>
                </a:lnTo>
                <a:close/>
                <a:moveTo>
                  <a:pt x="10476" y="4377"/>
                </a:moveTo>
                <a:lnTo>
                  <a:pt x="10476" y="4352"/>
                </a:lnTo>
                <a:lnTo>
                  <a:pt x="10501" y="4352"/>
                </a:lnTo>
                <a:lnTo>
                  <a:pt x="10501" y="4377"/>
                </a:lnTo>
                <a:lnTo>
                  <a:pt x="10476" y="4377"/>
                </a:lnTo>
                <a:close/>
                <a:moveTo>
                  <a:pt x="10501" y="4352"/>
                </a:moveTo>
                <a:lnTo>
                  <a:pt x="10719" y="4352"/>
                </a:lnTo>
                <a:lnTo>
                  <a:pt x="10719" y="4401"/>
                </a:lnTo>
                <a:lnTo>
                  <a:pt x="10501" y="4401"/>
                </a:lnTo>
                <a:lnTo>
                  <a:pt x="10501" y="4352"/>
                </a:lnTo>
                <a:close/>
                <a:moveTo>
                  <a:pt x="10744" y="4377"/>
                </a:moveTo>
                <a:lnTo>
                  <a:pt x="10744" y="4401"/>
                </a:lnTo>
                <a:lnTo>
                  <a:pt x="10719" y="4401"/>
                </a:lnTo>
                <a:lnTo>
                  <a:pt x="10719" y="4377"/>
                </a:lnTo>
                <a:lnTo>
                  <a:pt x="10744" y="4377"/>
                </a:lnTo>
                <a:close/>
                <a:moveTo>
                  <a:pt x="10696" y="4377"/>
                </a:moveTo>
                <a:lnTo>
                  <a:pt x="10696" y="3896"/>
                </a:lnTo>
                <a:lnTo>
                  <a:pt x="10744" y="3896"/>
                </a:lnTo>
                <a:lnTo>
                  <a:pt x="10744" y="4377"/>
                </a:lnTo>
                <a:lnTo>
                  <a:pt x="10696" y="4377"/>
                </a:lnTo>
                <a:close/>
                <a:moveTo>
                  <a:pt x="10696" y="3896"/>
                </a:moveTo>
                <a:lnTo>
                  <a:pt x="10696" y="3872"/>
                </a:lnTo>
                <a:lnTo>
                  <a:pt x="10719" y="3872"/>
                </a:lnTo>
                <a:lnTo>
                  <a:pt x="10719" y="3896"/>
                </a:lnTo>
                <a:lnTo>
                  <a:pt x="10696" y="3896"/>
                </a:lnTo>
                <a:close/>
                <a:moveTo>
                  <a:pt x="10719" y="3872"/>
                </a:moveTo>
                <a:lnTo>
                  <a:pt x="10948" y="3872"/>
                </a:lnTo>
                <a:lnTo>
                  <a:pt x="10948" y="3921"/>
                </a:lnTo>
                <a:lnTo>
                  <a:pt x="10719" y="3921"/>
                </a:lnTo>
                <a:lnTo>
                  <a:pt x="10719" y="3872"/>
                </a:lnTo>
                <a:close/>
                <a:moveTo>
                  <a:pt x="10971" y="3896"/>
                </a:moveTo>
                <a:lnTo>
                  <a:pt x="10971" y="3921"/>
                </a:lnTo>
                <a:lnTo>
                  <a:pt x="10948" y="3921"/>
                </a:lnTo>
                <a:lnTo>
                  <a:pt x="10948" y="3896"/>
                </a:lnTo>
                <a:lnTo>
                  <a:pt x="10971" y="3896"/>
                </a:lnTo>
                <a:close/>
                <a:moveTo>
                  <a:pt x="10923" y="3896"/>
                </a:moveTo>
                <a:lnTo>
                  <a:pt x="10923" y="3636"/>
                </a:lnTo>
                <a:lnTo>
                  <a:pt x="10971" y="3636"/>
                </a:lnTo>
                <a:lnTo>
                  <a:pt x="10971" y="3896"/>
                </a:lnTo>
                <a:lnTo>
                  <a:pt x="10923" y="3896"/>
                </a:lnTo>
                <a:close/>
                <a:moveTo>
                  <a:pt x="10923" y="3636"/>
                </a:moveTo>
                <a:lnTo>
                  <a:pt x="10923" y="3612"/>
                </a:lnTo>
                <a:lnTo>
                  <a:pt x="10948" y="3612"/>
                </a:lnTo>
                <a:lnTo>
                  <a:pt x="10948" y="3636"/>
                </a:lnTo>
                <a:lnTo>
                  <a:pt x="10923" y="3636"/>
                </a:lnTo>
                <a:close/>
                <a:moveTo>
                  <a:pt x="10948" y="3612"/>
                </a:moveTo>
                <a:lnTo>
                  <a:pt x="11166" y="3612"/>
                </a:lnTo>
                <a:lnTo>
                  <a:pt x="11166" y="3661"/>
                </a:lnTo>
                <a:lnTo>
                  <a:pt x="10948" y="3661"/>
                </a:lnTo>
                <a:lnTo>
                  <a:pt x="10948" y="3612"/>
                </a:lnTo>
                <a:close/>
                <a:moveTo>
                  <a:pt x="11166" y="3612"/>
                </a:moveTo>
                <a:lnTo>
                  <a:pt x="11191" y="3612"/>
                </a:lnTo>
                <a:lnTo>
                  <a:pt x="11191" y="3636"/>
                </a:lnTo>
                <a:lnTo>
                  <a:pt x="11166" y="3636"/>
                </a:lnTo>
                <a:lnTo>
                  <a:pt x="11166" y="3612"/>
                </a:lnTo>
                <a:close/>
                <a:moveTo>
                  <a:pt x="11191" y="3636"/>
                </a:moveTo>
                <a:lnTo>
                  <a:pt x="11191" y="3652"/>
                </a:lnTo>
                <a:lnTo>
                  <a:pt x="11143" y="3652"/>
                </a:lnTo>
                <a:lnTo>
                  <a:pt x="11143" y="3636"/>
                </a:lnTo>
                <a:lnTo>
                  <a:pt x="11191" y="3636"/>
                </a:lnTo>
                <a:close/>
                <a:moveTo>
                  <a:pt x="11166" y="3676"/>
                </a:moveTo>
                <a:lnTo>
                  <a:pt x="11143" y="3676"/>
                </a:lnTo>
                <a:lnTo>
                  <a:pt x="11143" y="3652"/>
                </a:lnTo>
                <a:lnTo>
                  <a:pt x="11166" y="3652"/>
                </a:lnTo>
                <a:lnTo>
                  <a:pt x="11166" y="3676"/>
                </a:lnTo>
                <a:close/>
                <a:moveTo>
                  <a:pt x="11166" y="3628"/>
                </a:moveTo>
                <a:lnTo>
                  <a:pt x="11394" y="3628"/>
                </a:lnTo>
                <a:lnTo>
                  <a:pt x="11394" y="3676"/>
                </a:lnTo>
                <a:lnTo>
                  <a:pt x="11166" y="3676"/>
                </a:lnTo>
                <a:lnTo>
                  <a:pt x="11166" y="3628"/>
                </a:lnTo>
                <a:close/>
                <a:moveTo>
                  <a:pt x="11394" y="3628"/>
                </a:moveTo>
                <a:lnTo>
                  <a:pt x="11418" y="3628"/>
                </a:lnTo>
                <a:lnTo>
                  <a:pt x="11418" y="3652"/>
                </a:lnTo>
                <a:lnTo>
                  <a:pt x="11394" y="3652"/>
                </a:lnTo>
                <a:lnTo>
                  <a:pt x="11394" y="3628"/>
                </a:lnTo>
                <a:close/>
                <a:moveTo>
                  <a:pt x="11418" y="3652"/>
                </a:moveTo>
                <a:lnTo>
                  <a:pt x="11418" y="3661"/>
                </a:lnTo>
                <a:lnTo>
                  <a:pt x="11370" y="3661"/>
                </a:lnTo>
                <a:lnTo>
                  <a:pt x="11370" y="3652"/>
                </a:lnTo>
                <a:lnTo>
                  <a:pt x="11418" y="3652"/>
                </a:lnTo>
                <a:close/>
                <a:moveTo>
                  <a:pt x="11394" y="3685"/>
                </a:moveTo>
                <a:lnTo>
                  <a:pt x="11370" y="3685"/>
                </a:lnTo>
                <a:lnTo>
                  <a:pt x="11370" y="3661"/>
                </a:lnTo>
                <a:lnTo>
                  <a:pt x="11394" y="3661"/>
                </a:lnTo>
                <a:lnTo>
                  <a:pt x="11394" y="3685"/>
                </a:lnTo>
                <a:close/>
                <a:moveTo>
                  <a:pt x="11394" y="3636"/>
                </a:moveTo>
                <a:lnTo>
                  <a:pt x="11614" y="3636"/>
                </a:lnTo>
                <a:lnTo>
                  <a:pt x="11614" y="3685"/>
                </a:lnTo>
                <a:lnTo>
                  <a:pt x="11394" y="3685"/>
                </a:lnTo>
                <a:lnTo>
                  <a:pt x="11394" y="3636"/>
                </a:lnTo>
                <a:close/>
                <a:moveTo>
                  <a:pt x="11614" y="3636"/>
                </a:moveTo>
                <a:lnTo>
                  <a:pt x="11638" y="3636"/>
                </a:lnTo>
                <a:lnTo>
                  <a:pt x="11638" y="3661"/>
                </a:lnTo>
                <a:lnTo>
                  <a:pt x="11614" y="3661"/>
                </a:lnTo>
                <a:lnTo>
                  <a:pt x="11614" y="3636"/>
                </a:lnTo>
                <a:close/>
                <a:moveTo>
                  <a:pt x="11638" y="3661"/>
                </a:moveTo>
                <a:lnTo>
                  <a:pt x="11638" y="3693"/>
                </a:lnTo>
                <a:lnTo>
                  <a:pt x="11589" y="3693"/>
                </a:lnTo>
                <a:lnTo>
                  <a:pt x="11589" y="3661"/>
                </a:lnTo>
                <a:lnTo>
                  <a:pt x="11638" y="3661"/>
                </a:lnTo>
                <a:close/>
                <a:moveTo>
                  <a:pt x="11614" y="3718"/>
                </a:moveTo>
                <a:lnTo>
                  <a:pt x="11589" y="3718"/>
                </a:lnTo>
                <a:lnTo>
                  <a:pt x="11589" y="3693"/>
                </a:lnTo>
                <a:lnTo>
                  <a:pt x="11614" y="3693"/>
                </a:lnTo>
                <a:lnTo>
                  <a:pt x="11614" y="3718"/>
                </a:lnTo>
                <a:close/>
                <a:moveTo>
                  <a:pt x="11614" y="3669"/>
                </a:moveTo>
                <a:lnTo>
                  <a:pt x="11841" y="3669"/>
                </a:lnTo>
                <a:lnTo>
                  <a:pt x="11841" y="3718"/>
                </a:lnTo>
                <a:lnTo>
                  <a:pt x="11614" y="3718"/>
                </a:lnTo>
                <a:lnTo>
                  <a:pt x="11614" y="3669"/>
                </a:lnTo>
                <a:close/>
                <a:moveTo>
                  <a:pt x="11866" y="3693"/>
                </a:moveTo>
                <a:lnTo>
                  <a:pt x="11866" y="3718"/>
                </a:lnTo>
                <a:lnTo>
                  <a:pt x="11841" y="3718"/>
                </a:lnTo>
                <a:lnTo>
                  <a:pt x="11841" y="3693"/>
                </a:lnTo>
                <a:lnTo>
                  <a:pt x="11866" y="3693"/>
                </a:lnTo>
                <a:close/>
                <a:moveTo>
                  <a:pt x="11816" y="3693"/>
                </a:moveTo>
                <a:lnTo>
                  <a:pt x="11816" y="3669"/>
                </a:lnTo>
                <a:lnTo>
                  <a:pt x="11866" y="3669"/>
                </a:lnTo>
                <a:lnTo>
                  <a:pt x="11866" y="3693"/>
                </a:lnTo>
                <a:lnTo>
                  <a:pt x="11816" y="3693"/>
                </a:lnTo>
                <a:close/>
                <a:moveTo>
                  <a:pt x="11816" y="3669"/>
                </a:moveTo>
                <a:lnTo>
                  <a:pt x="11816" y="3644"/>
                </a:lnTo>
                <a:lnTo>
                  <a:pt x="11841" y="3644"/>
                </a:lnTo>
                <a:lnTo>
                  <a:pt x="11841" y="3669"/>
                </a:lnTo>
                <a:lnTo>
                  <a:pt x="11816" y="3669"/>
                </a:lnTo>
                <a:close/>
                <a:moveTo>
                  <a:pt x="11841" y="3644"/>
                </a:moveTo>
                <a:lnTo>
                  <a:pt x="12061" y="3644"/>
                </a:lnTo>
                <a:lnTo>
                  <a:pt x="12061" y="3693"/>
                </a:lnTo>
                <a:lnTo>
                  <a:pt x="11841" y="3693"/>
                </a:lnTo>
                <a:lnTo>
                  <a:pt x="11841" y="3644"/>
                </a:lnTo>
                <a:close/>
                <a:moveTo>
                  <a:pt x="12085" y="3669"/>
                </a:moveTo>
                <a:lnTo>
                  <a:pt x="12085" y="3693"/>
                </a:lnTo>
                <a:lnTo>
                  <a:pt x="12061" y="3693"/>
                </a:lnTo>
                <a:lnTo>
                  <a:pt x="12061" y="3669"/>
                </a:lnTo>
                <a:lnTo>
                  <a:pt x="12085" y="3669"/>
                </a:lnTo>
                <a:close/>
                <a:moveTo>
                  <a:pt x="12036" y="3669"/>
                </a:moveTo>
                <a:lnTo>
                  <a:pt x="12036" y="3400"/>
                </a:lnTo>
                <a:lnTo>
                  <a:pt x="12085" y="3400"/>
                </a:lnTo>
                <a:lnTo>
                  <a:pt x="12085" y="3669"/>
                </a:lnTo>
                <a:lnTo>
                  <a:pt x="12036" y="3669"/>
                </a:lnTo>
                <a:close/>
                <a:moveTo>
                  <a:pt x="12036" y="3400"/>
                </a:moveTo>
                <a:lnTo>
                  <a:pt x="12036" y="3375"/>
                </a:lnTo>
                <a:lnTo>
                  <a:pt x="12061" y="3375"/>
                </a:lnTo>
                <a:lnTo>
                  <a:pt x="12061" y="3400"/>
                </a:lnTo>
                <a:lnTo>
                  <a:pt x="12036" y="3400"/>
                </a:lnTo>
                <a:close/>
                <a:moveTo>
                  <a:pt x="12061" y="3375"/>
                </a:moveTo>
                <a:lnTo>
                  <a:pt x="12288" y="3375"/>
                </a:lnTo>
                <a:lnTo>
                  <a:pt x="12288" y="3424"/>
                </a:lnTo>
                <a:lnTo>
                  <a:pt x="12061" y="3424"/>
                </a:lnTo>
                <a:lnTo>
                  <a:pt x="12061" y="3375"/>
                </a:lnTo>
                <a:close/>
                <a:moveTo>
                  <a:pt x="12313" y="3400"/>
                </a:moveTo>
                <a:lnTo>
                  <a:pt x="12313" y="3424"/>
                </a:lnTo>
                <a:lnTo>
                  <a:pt x="12288" y="3424"/>
                </a:lnTo>
                <a:lnTo>
                  <a:pt x="12288" y="3400"/>
                </a:lnTo>
                <a:lnTo>
                  <a:pt x="12313" y="3400"/>
                </a:lnTo>
                <a:close/>
                <a:moveTo>
                  <a:pt x="12264" y="3400"/>
                </a:moveTo>
                <a:lnTo>
                  <a:pt x="12264" y="2424"/>
                </a:lnTo>
                <a:lnTo>
                  <a:pt x="12313" y="2424"/>
                </a:lnTo>
                <a:lnTo>
                  <a:pt x="12313" y="3400"/>
                </a:lnTo>
                <a:lnTo>
                  <a:pt x="12264" y="3400"/>
                </a:lnTo>
                <a:close/>
                <a:moveTo>
                  <a:pt x="12264" y="2424"/>
                </a:moveTo>
                <a:lnTo>
                  <a:pt x="12264" y="2400"/>
                </a:lnTo>
                <a:lnTo>
                  <a:pt x="12288" y="2400"/>
                </a:lnTo>
                <a:lnTo>
                  <a:pt x="12288" y="2424"/>
                </a:lnTo>
                <a:lnTo>
                  <a:pt x="12264" y="2424"/>
                </a:lnTo>
                <a:close/>
                <a:moveTo>
                  <a:pt x="12288" y="2400"/>
                </a:moveTo>
                <a:lnTo>
                  <a:pt x="12508" y="2400"/>
                </a:lnTo>
                <a:lnTo>
                  <a:pt x="12508" y="2449"/>
                </a:lnTo>
                <a:lnTo>
                  <a:pt x="12288" y="2449"/>
                </a:lnTo>
                <a:lnTo>
                  <a:pt x="12288" y="2400"/>
                </a:lnTo>
                <a:close/>
                <a:moveTo>
                  <a:pt x="12532" y="2424"/>
                </a:moveTo>
                <a:lnTo>
                  <a:pt x="12532" y="2449"/>
                </a:lnTo>
                <a:lnTo>
                  <a:pt x="12508" y="2449"/>
                </a:lnTo>
                <a:lnTo>
                  <a:pt x="12508" y="2424"/>
                </a:lnTo>
                <a:lnTo>
                  <a:pt x="12532" y="2424"/>
                </a:lnTo>
                <a:close/>
                <a:moveTo>
                  <a:pt x="12483" y="2424"/>
                </a:moveTo>
                <a:lnTo>
                  <a:pt x="12483" y="25"/>
                </a:lnTo>
                <a:lnTo>
                  <a:pt x="12532" y="25"/>
                </a:lnTo>
                <a:lnTo>
                  <a:pt x="12532" y="2424"/>
                </a:lnTo>
                <a:lnTo>
                  <a:pt x="12483" y="2424"/>
                </a:lnTo>
                <a:close/>
                <a:moveTo>
                  <a:pt x="12483" y="25"/>
                </a:moveTo>
                <a:lnTo>
                  <a:pt x="12483" y="0"/>
                </a:lnTo>
                <a:lnTo>
                  <a:pt x="12508" y="0"/>
                </a:lnTo>
                <a:lnTo>
                  <a:pt x="12508" y="25"/>
                </a:lnTo>
                <a:lnTo>
                  <a:pt x="12483" y="25"/>
                </a:lnTo>
                <a:close/>
                <a:moveTo>
                  <a:pt x="12508" y="0"/>
                </a:moveTo>
                <a:lnTo>
                  <a:pt x="12735" y="0"/>
                </a:lnTo>
                <a:lnTo>
                  <a:pt x="12735" y="50"/>
                </a:lnTo>
                <a:lnTo>
                  <a:pt x="12508" y="50"/>
                </a:lnTo>
                <a:lnTo>
                  <a:pt x="12508" y="0"/>
                </a:lnTo>
                <a:close/>
                <a:moveTo>
                  <a:pt x="12735" y="0"/>
                </a:moveTo>
                <a:lnTo>
                  <a:pt x="12760" y="0"/>
                </a:lnTo>
                <a:lnTo>
                  <a:pt x="12760" y="25"/>
                </a:lnTo>
                <a:lnTo>
                  <a:pt x="12735" y="25"/>
                </a:lnTo>
                <a:lnTo>
                  <a:pt x="12735" y="0"/>
                </a:lnTo>
                <a:close/>
                <a:moveTo>
                  <a:pt x="12760" y="25"/>
                </a:moveTo>
                <a:lnTo>
                  <a:pt x="12760" y="8223"/>
                </a:lnTo>
                <a:lnTo>
                  <a:pt x="12711" y="8223"/>
                </a:lnTo>
                <a:lnTo>
                  <a:pt x="12711" y="25"/>
                </a:lnTo>
                <a:lnTo>
                  <a:pt x="12760" y="25"/>
                </a:lnTo>
                <a:close/>
                <a:moveTo>
                  <a:pt x="12735" y="8248"/>
                </a:moveTo>
                <a:lnTo>
                  <a:pt x="12711" y="8248"/>
                </a:lnTo>
                <a:lnTo>
                  <a:pt x="12711" y="8223"/>
                </a:lnTo>
                <a:lnTo>
                  <a:pt x="12735" y="8223"/>
                </a:lnTo>
                <a:lnTo>
                  <a:pt x="12735" y="8248"/>
                </a:lnTo>
                <a:close/>
                <a:moveTo>
                  <a:pt x="12735" y="8198"/>
                </a:moveTo>
                <a:lnTo>
                  <a:pt x="14743" y="8198"/>
                </a:lnTo>
                <a:lnTo>
                  <a:pt x="14743" y="8248"/>
                </a:lnTo>
                <a:lnTo>
                  <a:pt x="12735" y="8248"/>
                </a:lnTo>
                <a:lnTo>
                  <a:pt x="12735" y="819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Line 8"/>
          <p:cNvSpPr>
            <a:spLocks noChangeShapeType="1"/>
          </p:cNvSpPr>
          <p:nvPr/>
        </p:nvSpPr>
        <p:spPr bwMode="auto">
          <a:xfrm>
            <a:off x="4733474" y="3880391"/>
            <a:ext cx="3988738"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Rectangle 9"/>
          <p:cNvSpPr>
            <a:spLocks noChangeArrowheads="1"/>
          </p:cNvSpPr>
          <p:nvPr/>
        </p:nvSpPr>
        <p:spPr bwMode="auto">
          <a:xfrm>
            <a:off x="5868307" y="4111478"/>
            <a:ext cx="1314551" cy="215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rPr>
              <a:t>detected </a:t>
            </a:r>
            <a:r>
              <a:rPr kumimoji="0" lang="en-US" sz="1400" b="0" i="1"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E</a:t>
            </a:r>
            <a:r>
              <a:rPr kumimoji="0" lang="en-US" sz="1400" b="0" i="0" u="none" strike="noStrike" kern="1200" cap="none" spc="0" normalizeH="0" baseline="-25000" noProof="0">
                <a:ln>
                  <a:noFill/>
                </a:ln>
                <a:solidFill>
                  <a:prstClr val="black"/>
                </a:solidFill>
                <a:effectLst/>
                <a:uLnTx/>
                <a:uFillTx/>
                <a:latin typeface="Times New Roman" pitchFamily="18" charset="0"/>
                <a:ea typeface="+mn-ea"/>
                <a:cs typeface="Times New Roman" pitchFamily="18" charset="0"/>
              </a:rPr>
              <a:t>e</a:t>
            </a:r>
            <a:r>
              <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rPr>
              <a:t> [keV]</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
        <p:nvSpPr>
          <p:cNvPr id="15" name="Line 12"/>
          <p:cNvSpPr>
            <a:spLocks noChangeShapeType="1"/>
          </p:cNvSpPr>
          <p:nvPr/>
        </p:nvSpPr>
        <p:spPr bwMode="auto">
          <a:xfrm>
            <a:off x="4733474" y="3836824"/>
            <a:ext cx="1894" cy="4356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Line 13"/>
          <p:cNvSpPr>
            <a:spLocks noChangeShapeType="1"/>
          </p:cNvSpPr>
          <p:nvPr/>
        </p:nvSpPr>
        <p:spPr bwMode="auto">
          <a:xfrm>
            <a:off x="4845219" y="3859554"/>
            <a:ext cx="1894" cy="2083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Line 14"/>
          <p:cNvSpPr>
            <a:spLocks noChangeShapeType="1"/>
          </p:cNvSpPr>
          <p:nvPr/>
        </p:nvSpPr>
        <p:spPr bwMode="auto">
          <a:xfrm>
            <a:off x="4960752" y="3859554"/>
            <a:ext cx="1894" cy="2083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Line 15"/>
          <p:cNvSpPr>
            <a:spLocks noChangeShapeType="1"/>
          </p:cNvSpPr>
          <p:nvPr/>
        </p:nvSpPr>
        <p:spPr bwMode="auto">
          <a:xfrm>
            <a:off x="5072498" y="3859554"/>
            <a:ext cx="1894" cy="2083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Line 16"/>
          <p:cNvSpPr>
            <a:spLocks noChangeShapeType="1"/>
          </p:cNvSpPr>
          <p:nvPr/>
        </p:nvSpPr>
        <p:spPr bwMode="auto">
          <a:xfrm>
            <a:off x="5186136" y="3859554"/>
            <a:ext cx="1894" cy="2083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Line 17"/>
          <p:cNvSpPr>
            <a:spLocks noChangeShapeType="1"/>
          </p:cNvSpPr>
          <p:nvPr/>
        </p:nvSpPr>
        <p:spPr bwMode="auto">
          <a:xfrm>
            <a:off x="5299776" y="3836824"/>
            <a:ext cx="1894" cy="4356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Line 18"/>
          <p:cNvSpPr>
            <a:spLocks noChangeShapeType="1"/>
          </p:cNvSpPr>
          <p:nvPr/>
        </p:nvSpPr>
        <p:spPr bwMode="auto">
          <a:xfrm>
            <a:off x="5413415" y="3859554"/>
            <a:ext cx="1894" cy="2083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Line 19"/>
          <p:cNvSpPr>
            <a:spLocks noChangeShapeType="1"/>
          </p:cNvSpPr>
          <p:nvPr/>
        </p:nvSpPr>
        <p:spPr bwMode="auto">
          <a:xfrm>
            <a:off x="5527055" y="3859554"/>
            <a:ext cx="1894" cy="2083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Line 20"/>
          <p:cNvSpPr>
            <a:spLocks noChangeShapeType="1"/>
          </p:cNvSpPr>
          <p:nvPr/>
        </p:nvSpPr>
        <p:spPr bwMode="auto">
          <a:xfrm>
            <a:off x="5638800" y="3859554"/>
            <a:ext cx="1894" cy="2083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Line 21"/>
          <p:cNvSpPr>
            <a:spLocks noChangeShapeType="1"/>
          </p:cNvSpPr>
          <p:nvPr/>
        </p:nvSpPr>
        <p:spPr bwMode="auto">
          <a:xfrm>
            <a:off x="5754333" y="3859554"/>
            <a:ext cx="1894" cy="2083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Line 22"/>
          <p:cNvSpPr>
            <a:spLocks noChangeShapeType="1"/>
          </p:cNvSpPr>
          <p:nvPr/>
        </p:nvSpPr>
        <p:spPr bwMode="auto">
          <a:xfrm>
            <a:off x="5866079" y="3836824"/>
            <a:ext cx="1894" cy="4356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Line 23"/>
          <p:cNvSpPr>
            <a:spLocks noChangeShapeType="1"/>
          </p:cNvSpPr>
          <p:nvPr/>
        </p:nvSpPr>
        <p:spPr bwMode="auto">
          <a:xfrm>
            <a:off x="5979717" y="3859554"/>
            <a:ext cx="1894" cy="2083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Line 24"/>
          <p:cNvSpPr>
            <a:spLocks noChangeShapeType="1"/>
          </p:cNvSpPr>
          <p:nvPr/>
        </p:nvSpPr>
        <p:spPr bwMode="auto">
          <a:xfrm>
            <a:off x="6093357" y="3859554"/>
            <a:ext cx="1894" cy="2083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Line 25"/>
          <p:cNvSpPr>
            <a:spLocks noChangeShapeType="1"/>
          </p:cNvSpPr>
          <p:nvPr/>
        </p:nvSpPr>
        <p:spPr bwMode="auto">
          <a:xfrm>
            <a:off x="6206997" y="3859554"/>
            <a:ext cx="1894" cy="2083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Line 26"/>
          <p:cNvSpPr>
            <a:spLocks noChangeShapeType="1"/>
          </p:cNvSpPr>
          <p:nvPr/>
        </p:nvSpPr>
        <p:spPr bwMode="auto">
          <a:xfrm>
            <a:off x="6318741" y="3859554"/>
            <a:ext cx="1894" cy="2083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Line 27"/>
          <p:cNvSpPr>
            <a:spLocks noChangeShapeType="1"/>
          </p:cNvSpPr>
          <p:nvPr/>
        </p:nvSpPr>
        <p:spPr bwMode="auto">
          <a:xfrm>
            <a:off x="6434275" y="3836824"/>
            <a:ext cx="1894" cy="4356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Line 28"/>
          <p:cNvSpPr>
            <a:spLocks noChangeShapeType="1"/>
          </p:cNvSpPr>
          <p:nvPr/>
        </p:nvSpPr>
        <p:spPr bwMode="auto">
          <a:xfrm>
            <a:off x="6546020" y="3859554"/>
            <a:ext cx="1894" cy="2083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Line 29"/>
          <p:cNvSpPr>
            <a:spLocks noChangeShapeType="1"/>
          </p:cNvSpPr>
          <p:nvPr/>
        </p:nvSpPr>
        <p:spPr bwMode="auto">
          <a:xfrm>
            <a:off x="6659659" y="3859554"/>
            <a:ext cx="1894" cy="2083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Line 30"/>
          <p:cNvSpPr>
            <a:spLocks noChangeShapeType="1"/>
          </p:cNvSpPr>
          <p:nvPr/>
        </p:nvSpPr>
        <p:spPr bwMode="auto">
          <a:xfrm>
            <a:off x="6771405" y="3859554"/>
            <a:ext cx="1894" cy="2083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Line 31"/>
          <p:cNvSpPr>
            <a:spLocks noChangeShapeType="1"/>
          </p:cNvSpPr>
          <p:nvPr/>
        </p:nvSpPr>
        <p:spPr bwMode="auto">
          <a:xfrm>
            <a:off x="6886938" y="3859554"/>
            <a:ext cx="1894" cy="2083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Line 32"/>
          <p:cNvSpPr>
            <a:spLocks noChangeShapeType="1"/>
          </p:cNvSpPr>
          <p:nvPr/>
        </p:nvSpPr>
        <p:spPr bwMode="auto">
          <a:xfrm>
            <a:off x="7000577" y="3836824"/>
            <a:ext cx="1894" cy="4356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Line 33"/>
          <p:cNvSpPr>
            <a:spLocks noChangeShapeType="1"/>
          </p:cNvSpPr>
          <p:nvPr/>
        </p:nvSpPr>
        <p:spPr bwMode="auto">
          <a:xfrm>
            <a:off x="7112322" y="3859554"/>
            <a:ext cx="1894" cy="2083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Line 34"/>
          <p:cNvSpPr>
            <a:spLocks noChangeShapeType="1"/>
          </p:cNvSpPr>
          <p:nvPr/>
        </p:nvSpPr>
        <p:spPr bwMode="auto">
          <a:xfrm>
            <a:off x="7227856" y="3859554"/>
            <a:ext cx="1894" cy="2083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Line 35"/>
          <p:cNvSpPr>
            <a:spLocks noChangeShapeType="1"/>
          </p:cNvSpPr>
          <p:nvPr/>
        </p:nvSpPr>
        <p:spPr bwMode="auto">
          <a:xfrm>
            <a:off x="7339601" y="3859554"/>
            <a:ext cx="1894" cy="2083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Line 36"/>
          <p:cNvSpPr>
            <a:spLocks noChangeShapeType="1"/>
          </p:cNvSpPr>
          <p:nvPr/>
        </p:nvSpPr>
        <p:spPr bwMode="auto">
          <a:xfrm>
            <a:off x="7453240" y="3859554"/>
            <a:ext cx="1894" cy="2083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Line 37"/>
          <p:cNvSpPr>
            <a:spLocks noChangeShapeType="1"/>
          </p:cNvSpPr>
          <p:nvPr/>
        </p:nvSpPr>
        <p:spPr bwMode="auto">
          <a:xfrm>
            <a:off x="7566880" y="3836824"/>
            <a:ext cx="1894" cy="4356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Line 38"/>
          <p:cNvSpPr>
            <a:spLocks noChangeShapeType="1"/>
          </p:cNvSpPr>
          <p:nvPr/>
        </p:nvSpPr>
        <p:spPr bwMode="auto">
          <a:xfrm>
            <a:off x="7680519" y="3859554"/>
            <a:ext cx="1894" cy="2083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Line 39"/>
          <p:cNvSpPr>
            <a:spLocks noChangeShapeType="1"/>
          </p:cNvSpPr>
          <p:nvPr/>
        </p:nvSpPr>
        <p:spPr bwMode="auto">
          <a:xfrm>
            <a:off x="7792264" y="3859554"/>
            <a:ext cx="1894" cy="2083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Line 40"/>
          <p:cNvSpPr>
            <a:spLocks noChangeShapeType="1"/>
          </p:cNvSpPr>
          <p:nvPr/>
        </p:nvSpPr>
        <p:spPr bwMode="auto">
          <a:xfrm>
            <a:off x="7905904" y="3859554"/>
            <a:ext cx="1894" cy="2083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Line 41"/>
          <p:cNvSpPr>
            <a:spLocks noChangeShapeType="1"/>
          </p:cNvSpPr>
          <p:nvPr/>
        </p:nvSpPr>
        <p:spPr bwMode="auto">
          <a:xfrm>
            <a:off x="8019543" y="3859554"/>
            <a:ext cx="1894" cy="2083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Line 42"/>
          <p:cNvSpPr>
            <a:spLocks noChangeShapeType="1"/>
          </p:cNvSpPr>
          <p:nvPr/>
        </p:nvSpPr>
        <p:spPr bwMode="auto">
          <a:xfrm>
            <a:off x="8133182" y="3836824"/>
            <a:ext cx="1894" cy="4356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Line 43"/>
          <p:cNvSpPr>
            <a:spLocks noChangeShapeType="1"/>
          </p:cNvSpPr>
          <p:nvPr/>
        </p:nvSpPr>
        <p:spPr bwMode="auto">
          <a:xfrm>
            <a:off x="8244928" y="3859554"/>
            <a:ext cx="1894" cy="2083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Line 44"/>
          <p:cNvSpPr>
            <a:spLocks noChangeShapeType="1"/>
          </p:cNvSpPr>
          <p:nvPr/>
        </p:nvSpPr>
        <p:spPr bwMode="auto">
          <a:xfrm>
            <a:off x="8360461" y="3859554"/>
            <a:ext cx="1894" cy="2083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Line 45"/>
          <p:cNvSpPr>
            <a:spLocks noChangeShapeType="1"/>
          </p:cNvSpPr>
          <p:nvPr/>
        </p:nvSpPr>
        <p:spPr bwMode="auto">
          <a:xfrm>
            <a:off x="8474100" y="3859554"/>
            <a:ext cx="1894" cy="2083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Line 46"/>
          <p:cNvSpPr>
            <a:spLocks noChangeShapeType="1"/>
          </p:cNvSpPr>
          <p:nvPr/>
        </p:nvSpPr>
        <p:spPr bwMode="auto">
          <a:xfrm>
            <a:off x="8585845" y="3859554"/>
            <a:ext cx="1894" cy="2083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Line 47"/>
          <p:cNvSpPr>
            <a:spLocks noChangeShapeType="1"/>
          </p:cNvSpPr>
          <p:nvPr/>
        </p:nvSpPr>
        <p:spPr bwMode="auto">
          <a:xfrm>
            <a:off x="8701379" y="3836824"/>
            <a:ext cx="1894" cy="4356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Line 48"/>
          <p:cNvSpPr>
            <a:spLocks noChangeShapeType="1"/>
          </p:cNvSpPr>
          <p:nvPr/>
        </p:nvSpPr>
        <p:spPr bwMode="auto">
          <a:xfrm>
            <a:off x="8701379" y="3836824"/>
            <a:ext cx="1894" cy="4356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Line 49"/>
          <p:cNvSpPr>
            <a:spLocks noChangeShapeType="1"/>
          </p:cNvSpPr>
          <p:nvPr/>
        </p:nvSpPr>
        <p:spPr bwMode="auto">
          <a:xfrm>
            <a:off x="4733474" y="1542987"/>
            <a:ext cx="3988738"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Line 50"/>
          <p:cNvSpPr>
            <a:spLocks noChangeShapeType="1"/>
          </p:cNvSpPr>
          <p:nvPr/>
        </p:nvSpPr>
        <p:spPr bwMode="auto">
          <a:xfrm flipV="1">
            <a:off x="4733474" y="1542987"/>
            <a:ext cx="1894" cy="4167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Line 51"/>
          <p:cNvSpPr>
            <a:spLocks noChangeShapeType="1"/>
          </p:cNvSpPr>
          <p:nvPr/>
        </p:nvSpPr>
        <p:spPr bwMode="auto">
          <a:xfrm flipV="1">
            <a:off x="4845219" y="1542987"/>
            <a:ext cx="1894" cy="2083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Line 52"/>
          <p:cNvSpPr>
            <a:spLocks noChangeShapeType="1"/>
          </p:cNvSpPr>
          <p:nvPr/>
        </p:nvSpPr>
        <p:spPr bwMode="auto">
          <a:xfrm flipV="1">
            <a:off x="4960752" y="1542987"/>
            <a:ext cx="1894" cy="2083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Line 53"/>
          <p:cNvSpPr>
            <a:spLocks noChangeShapeType="1"/>
          </p:cNvSpPr>
          <p:nvPr/>
        </p:nvSpPr>
        <p:spPr bwMode="auto">
          <a:xfrm flipV="1">
            <a:off x="5072498" y="1542987"/>
            <a:ext cx="1894" cy="2083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Line 54"/>
          <p:cNvSpPr>
            <a:spLocks noChangeShapeType="1"/>
          </p:cNvSpPr>
          <p:nvPr/>
        </p:nvSpPr>
        <p:spPr bwMode="auto">
          <a:xfrm flipV="1">
            <a:off x="5186136" y="1542987"/>
            <a:ext cx="1894" cy="2083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Line 55"/>
          <p:cNvSpPr>
            <a:spLocks noChangeShapeType="1"/>
          </p:cNvSpPr>
          <p:nvPr/>
        </p:nvSpPr>
        <p:spPr bwMode="auto">
          <a:xfrm flipV="1">
            <a:off x="5299776" y="1542987"/>
            <a:ext cx="1894" cy="4167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Line 56"/>
          <p:cNvSpPr>
            <a:spLocks noChangeShapeType="1"/>
          </p:cNvSpPr>
          <p:nvPr/>
        </p:nvSpPr>
        <p:spPr bwMode="auto">
          <a:xfrm flipV="1">
            <a:off x="5413415" y="1542987"/>
            <a:ext cx="1894" cy="2083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Line 57"/>
          <p:cNvSpPr>
            <a:spLocks noChangeShapeType="1"/>
          </p:cNvSpPr>
          <p:nvPr/>
        </p:nvSpPr>
        <p:spPr bwMode="auto">
          <a:xfrm flipV="1">
            <a:off x="5527055" y="1542987"/>
            <a:ext cx="1894" cy="2083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Line 58"/>
          <p:cNvSpPr>
            <a:spLocks noChangeShapeType="1"/>
          </p:cNvSpPr>
          <p:nvPr/>
        </p:nvSpPr>
        <p:spPr bwMode="auto">
          <a:xfrm flipV="1">
            <a:off x="5638800" y="1542987"/>
            <a:ext cx="1894" cy="2083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Line 59"/>
          <p:cNvSpPr>
            <a:spLocks noChangeShapeType="1"/>
          </p:cNvSpPr>
          <p:nvPr/>
        </p:nvSpPr>
        <p:spPr bwMode="auto">
          <a:xfrm flipV="1">
            <a:off x="5754333" y="1542987"/>
            <a:ext cx="1894" cy="2083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Line 60"/>
          <p:cNvSpPr>
            <a:spLocks noChangeShapeType="1"/>
          </p:cNvSpPr>
          <p:nvPr/>
        </p:nvSpPr>
        <p:spPr bwMode="auto">
          <a:xfrm flipV="1">
            <a:off x="5866079" y="1542987"/>
            <a:ext cx="1894" cy="4167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Line 61"/>
          <p:cNvSpPr>
            <a:spLocks noChangeShapeType="1"/>
          </p:cNvSpPr>
          <p:nvPr/>
        </p:nvSpPr>
        <p:spPr bwMode="auto">
          <a:xfrm flipV="1">
            <a:off x="5979717" y="1542987"/>
            <a:ext cx="1894" cy="2083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Line 62"/>
          <p:cNvSpPr>
            <a:spLocks noChangeShapeType="1"/>
          </p:cNvSpPr>
          <p:nvPr/>
        </p:nvSpPr>
        <p:spPr bwMode="auto">
          <a:xfrm flipV="1">
            <a:off x="6093357" y="1542987"/>
            <a:ext cx="1894" cy="2083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Line 63"/>
          <p:cNvSpPr>
            <a:spLocks noChangeShapeType="1"/>
          </p:cNvSpPr>
          <p:nvPr/>
        </p:nvSpPr>
        <p:spPr bwMode="auto">
          <a:xfrm flipV="1">
            <a:off x="6206997" y="1542987"/>
            <a:ext cx="1894" cy="2083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Line 64"/>
          <p:cNvSpPr>
            <a:spLocks noChangeShapeType="1"/>
          </p:cNvSpPr>
          <p:nvPr/>
        </p:nvSpPr>
        <p:spPr bwMode="auto">
          <a:xfrm flipV="1">
            <a:off x="6318741" y="1542987"/>
            <a:ext cx="1894" cy="2083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Line 65"/>
          <p:cNvSpPr>
            <a:spLocks noChangeShapeType="1"/>
          </p:cNvSpPr>
          <p:nvPr/>
        </p:nvSpPr>
        <p:spPr bwMode="auto">
          <a:xfrm flipV="1">
            <a:off x="6434275" y="1542987"/>
            <a:ext cx="1894" cy="4167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Line 66"/>
          <p:cNvSpPr>
            <a:spLocks noChangeShapeType="1"/>
          </p:cNvSpPr>
          <p:nvPr/>
        </p:nvSpPr>
        <p:spPr bwMode="auto">
          <a:xfrm flipV="1">
            <a:off x="6546020" y="1542987"/>
            <a:ext cx="1894" cy="2083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Line 67"/>
          <p:cNvSpPr>
            <a:spLocks noChangeShapeType="1"/>
          </p:cNvSpPr>
          <p:nvPr/>
        </p:nvSpPr>
        <p:spPr bwMode="auto">
          <a:xfrm flipV="1">
            <a:off x="6659659" y="1542987"/>
            <a:ext cx="1894" cy="2083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Line 68"/>
          <p:cNvSpPr>
            <a:spLocks noChangeShapeType="1"/>
          </p:cNvSpPr>
          <p:nvPr/>
        </p:nvSpPr>
        <p:spPr bwMode="auto">
          <a:xfrm flipV="1">
            <a:off x="6771405" y="1542987"/>
            <a:ext cx="1894" cy="2083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Line 69"/>
          <p:cNvSpPr>
            <a:spLocks noChangeShapeType="1"/>
          </p:cNvSpPr>
          <p:nvPr/>
        </p:nvSpPr>
        <p:spPr bwMode="auto">
          <a:xfrm flipV="1">
            <a:off x="6886938" y="1542987"/>
            <a:ext cx="1894" cy="2083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Line 70"/>
          <p:cNvSpPr>
            <a:spLocks noChangeShapeType="1"/>
          </p:cNvSpPr>
          <p:nvPr/>
        </p:nvSpPr>
        <p:spPr bwMode="auto">
          <a:xfrm flipV="1">
            <a:off x="7000577" y="1542987"/>
            <a:ext cx="1894" cy="4167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Line 71"/>
          <p:cNvSpPr>
            <a:spLocks noChangeShapeType="1"/>
          </p:cNvSpPr>
          <p:nvPr/>
        </p:nvSpPr>
        <p:spPr bwMode="auto">
          <a:xfrm flipV="1">
            <a:off x="7112322" y="1542987"/>
            <a:ext cx="1894" cy="2083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Line 72"/>
          <p:cNvSpPr>
            <a:spLocks noChangeShapeType="1"/>
          </p:cNvSpPr>
          <p:nvPr/>
        </p:nvSpPr>
        <p:spPr bwMode="auto">
          <a:xfrm flipV="1">
            <a:off x="7227856" y="1542987"/>
            <a:ext cx="1894" cy="2083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Line 73"/>
          <p:cNvSpPr>
            <a:spLocks noChangeShapeType="1"/>
          </p:cNvSpPr>
          <p:nvPr/>
        </p:nvSpPr>
        <p:spPr bwMode="auto">
          <a:xfrm flipV="1">
            <a:off x="7339601" y="1542987"/>
            <a:ext cx="1894" cy="2083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Line 74"/>
          <p:cNvSpPr>
            <a:spLocks noChangeShapeType="1"/>
          </p:cNvSpPr>
          <p:nvPr/>
        </p:nvSpPr>
        <p:spPr bwMode="auto">
          <a:xfrm flipV="1">
            <a:off x="7453240" y="1542987"/>
            <a:ext cx="1894" cy="2083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Line 75"/>
          <p:cNvSpPr>
            <a:spLocks noChangeShapeType="1"/>
          </p:cNvSpPr>
          <p:nvPr/>
        </p:nvSpPr>
        <p:spPr bwMode="auto">
          <a:xfrm flipV="1">
            <a:off x="7566880" y="1542987"/>
            <a:ext cx="1894" cy="4167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Line 76"/>
          <p:cNvSpPr>
            <a:spLocks noChangeShapeType="1"/>
          </p:cNvSpPr>
          <p:nvPr/>
        </p:nvSpPr>
        <p:spPr bwMode="auto">
          <a:xfrm flipV="1">
            <a:off x="7680519" y="1542987"/>
            <a:ext cx="1894" cy="2083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Line 77"/>
          <p:cNvSpPr>
            <a:spLocks noChangeShapeType="1"/>
          </p:cNvSpPr>
          <p:nvPr/>
        </p:nvSpPr>
        <p:spPr bwMode="auto">
          <a:xfrm flipV="1">
            <a:off x="7792264" y="1542987"/>
            <a:ext cx="1894" cy="2083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Line 78"/>
          <p:cNvSpPr>
            <a:spLocks noChangeShapeType="1"/>
          </p:cNvSpPr>
          <p:nvPr/>
        </p:nvSpPr>
        <p:spPr bwMode="auto">
          <a:xfrm flipV="1">
            <a:off x="7905904" y="1542987"/>
            <a:ext cx="1894" cy="2083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Line 79"/>
          <p:cNvSpPr>
            <a:spLocks noChangeShapeType="1"/>
          </p:cNvSpPr>
          <p:nvPr/>
        </p:nvSpPr>
        <p:spPr bwMode="auto">
          <a:xfrm flipV="1">
            <a:off x="8019543" y="1542987"/>
            <a:ext cx="1894" cy="2083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Line 80"/>
          <p:cNvSpPr>
            <a:spLocks noChangeShapeType="1"/>
          </p:cNvSpPr>
          <p:nvPr/>
        </p:nvSpPr>
        <p:spPr bwMode="auto">
          <a:xfrm flipV="1">
            <a:off x="8133182" y="1542987"/>
            <a:ext cx="1894" cy="4167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Line 81"/>
          <p:cNvSpPr>
            <a:spLocks noChangeShapeType="1"/>
          </p:cNvSpPr>
          <p:nvPr/>
        </p:nvSpPr>
        <p:spPr bwMode="auto">
          <a:xfrm flipV="1">
            <a:off x="8244928" y="1542987"/>
            <a:ext cx="1894" cy="2083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Line 82"/>
          <p:cNvSpPr>
            <a:spLocks noChangeShapeType="1"/>
          </p:cNvSpPr>
          <p:nvPr/>
        </p:nvSpPr>
        <p:spPr bwMode="auto">
          <a:xfrm flipV="1">
            <a:off x="8360461" y="1542987"/>
            <a:ext cx="1894" cy="2083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Line 83"/>
          <p:cNvSpPr>
            <a:spLocks noChangeShapeType="1"/>
          </p:cNvSpPr>
          <p:nvPr/>
        </p:nvSpPr>
        <p:spPr bwMode="auto">
          <a:xfrm flipV="1">
            <a:off x="8474100" y="1542987"/>
            <a:ext cx="1894" cy="2083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Line 84"/>
          <p:cNvSpPr>
            <a:spLocks noChangeShapeType="1"/>
          </p:cNvSpPr>
          <p:nvPr/>
        </p:nvSpPr>
        <p:spPr bwMode="auto">
          <a:xfrm flipV="1">
            <a:off x="8585845" y="1542987"/>
            <a:ext cx="1894" cy="2083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Line 85"/>
          <p:cNvSpPr>
            <a:spLocks noChangeShapeType="1"/>
          </p:cNvSpPr>
          <p:nvPr/>
        </p:nvSpPr>
        <p:spPr bwMode="auto">
          <a:xfrm flipV="1">
            <a:off x="8701379" y="1542987"/>
            <a:ext cx="1894" cy="4167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Line 86"/>
          <p:cNvSpPr>
            <a:spLocks noChangeShapeType="1"/>
          </p:cNvSpPr>
          <p:nvPr/>
        </p:nvSpPr>
        <p:spPr bwMode="auto">
          <a:xfrm flipV="1">
            <a:off x="8701379" y="1542987"/>
            <a:ext cx="1894" cy="4167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Line 87"/>
          <p:cNvSpPr>
            <a:spLocks noChangeShapeType="1"/>
          </p:cNvSpPr>
          <p:nvPr/>
        </p:nvSpPr>
        <p:spPr bwMode="auto">
          <a:xfrm flipV="1">
            <a:off x="4733474" y="1542987"/>
            <a:ext cx="1894" cy="233740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Rectangle 88"/>
          <p:cNvSpPr>
            <a:spLocks noChangeArrowheads="1"/>
          </p:cNvSpPr>
          <p:nvPr/>
        </p:nvSpPr>
        <p:spPr bwMode="auto">
          <a:xfrm rot="16200000">
            <a:off x="4104854" y="2521745"/>
            <a:ext cx="389337" cy="215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Times New Roman" pitchFamily="18" charset="0"/>
                <a:ea typeface="+mn-ea"/>
                <a:cs typeface="Arial" charset="0"/>
              </a:rPr>
              <a:t>Yield</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
        <p:nvSpPr>
          <p:cNvPr id="92" name="Line 93"/>
          <p:cNvSpPr>
            <a:spLocks noChangeShapeType="1"/>
          </p:cNvSpPr>
          <p:nvPr/>
        </p:nvSpPr>
        <p:spPr bwMode="auto">
          <a:xfrm flipH="1">
            <a:off x="4733474" y="3880391"/>
            <a:ext cx="35985"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Line 94"/>
          <p:cNvSpPr>
            <a:spLocks noChangeShapeType="1"/>
          </p:cNvSpPr>
          <p:nvPr/>
        </p:nvSpPr>
        <p:spPr bwMode="auto">
          <a:xfrm flipH="1">
            <a:off x="4733474" y="3846295"/>
            <a:ext cx="35985"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Line 95"/>
          <p:cNvSpPr>
            <a:spLocks noChangeShapeType="1"/>
          </p:cNvSpPr>
          <p:nvPr/>
        </p:nvSpPr>
        <p:spPr bwMode="auto">
          <a:xfrm flipH="1">
            <a:off x="4733474" y="3817882"/>
            <a:ext cx="35985"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Line 96"/>
          <p:cNvSpPr>
            <a:spLocks noChangeShapeType="1"/>
          </p:cNvSpPr>
          <p:nvPr/>
        </p:nvSpPr>
        <p:spPr bwMode="auto">
          <a:xfrm flipH="1">
            <a:off x="4733474" y="3793258"/>
            <a:ext cx="35985"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Line 97"/>
          <p:cNvSpPr>
            <a:spLocks noChangeShapeType="1"/>
          </p:cNvSpPr>
          <p:nvPr/>
        </p:nvSpPr>
        <p:spPr bwMode="auto">
          <a:xfrm flipH="1">
            <a:off x="4733474" y="3772423"/>
            <a:ext cx="35985"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Line 98"/>
          <p:cNvSpPr>
            <a:spLocks noChangeShapeType="1"/>
          </p:cNvSpPr>
          <p:nvPr/>
        </p:nvSpPr>
        <p:spPr bwMode="auto">
          <a:xfrm flipH="1">
            <a:off x="4733474" y="3751587"/>
            <a:ext cx="70078"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Rectangle 99"/>
          <p:cNvSpPr>
            <a:spLocks noChangeArrowheads="1"/>
          </p:cNvSpPr>
          <p:nvPr/>
        </p:nvSpPr>
        <p:spPr bwMode="auto">
          <a:xfrm>
            <a:off x="4617940" y="3632254"/>
            <a:ext cx="164777" cy="24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New Roman" pitchFamily="18" charset="0"/>
                <a:ea typeface="+mn-ea"/>
                <a:cs typeface="Arial" charset="0"/>
              </a:rPr>
              <a:t>1</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
        <p:nvSpPr>
          <p:cNvPr id="99" name="Line 100"/>
          <p:cNvSpPr>
            <a:spLocks noChangeShapeType="1"/>
          </p:cNvSpPr>
          <p:nvPr/>
        </p:nvSpPr>
        <p:spPr bwMode="auto">
          <a:xfrm flipH="1">
            <a:off x="4733474" y="3622784"/>
            <a:ext cx="35985"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Line 101"/>
          <p:cNvSpPr>
            <a:spLocks noChangeShapeType="1"/>
          </p:cNvSpPr>
          <p:nvPr/>
        </p:nvSpPr>
        <p:spPr bwMode="auto">
          <a:xfrm flipH="1">
            <a:off x="4733474" y="3547016"/>
            <a:ext cx="35985"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Line 102"/>
          <p:cNvSpPr>
            <a:spLocks noChangeShapeType="1"/>
          </p:cNvSpPr>
          <p:nvPr/>
        </p:nvSpPr>
        <p:spPr bwMode="auto">
          <a:xfrm flipH="1">
            <a:off x="4733474" y="3493980"/>
            <a:ext cx="35985"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Line 103"/>
          <p:cNvSpPr>
            <a:spLocks noChangeShapeType="1"/>
          </p:cNvSpPr>
          <p:nvPr/>
        </p:nvSpPr>
        <p:spPr bwMode="auto">
          <a:xfrm flipH="1">
            <a:off x="4733474" y="3452308"/>
            <a:ext cx="35985"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Line 104"/>
          <p:cNvSpPr>
            <a:spLocks noChangeShapeType="1"/>
          </p:cNvSpPr>
          <p:nvPr/>
        </p:nvSpPr>
        <p:spPr bwMode="auto">
          <a:xfrm flipH="1">
            <a:off x="4733474" y="3420108"/>
            <a:ext cx="35985"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Line 105"/>
          <p:cNvSpPr>
            <a:spLocks noChangeShapeType="1"/>
          </p:cNvSpPr>
          <p:nvPr/>
        </p:nvSpPr>
        <p:spPr bwMode="auto">
          <a:xfrm flipH="1">
            <a:off x="4733474" y="3391695"/>
            <a:ext cx="35985"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Line 106"/>
          <p:cNvSpPr>
            <a:spLocks noChangeShapeType="1"/>
          </p:cNvSpPr>
          <p:nvPr/>
        </p:nvSpPr>
        <p:spPr bwMode="auto">
          <a:xfrm flipH="1">
            <a:off x="4733474" y="3367071"/>
            <a:ext cx="35985"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Line 107"/>
          <p:cNvSpPr>
            <a:spLocks noChangeShapeType="1"/>
          </p:cNvSpPr>
          <p:nvPr/>
        </p:nvSpPr>
        <p:spPr bwMode="auto">
          <a:xfrm flipH="1">
            <a:off x="4733474" y="3344341"/>
            <a:ext cx="35985"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Line 108"/>
          <p:cNvSpPr>
            <a:spLocks noChangeShapeType="1"/>
          </p:cNvSpPr>
          <p:nvPr/>
        </p:nvSpPr>
        <p:spPr bwMode="auto">
          <a:xfrm flipH="1">
            <a:off x="4733474" y="3325399"/>
            <a:ext cx="70078"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Rectangle 109"/>
          <p:cNvSpPr>
            <a:spLocks noChangeArrowheads="1"/>
          </p:cNvSpPr>
          <p:nvPr/>
        </p:nvSpPr>
        <p:spPr bwMode="auto">
          <a:xfrm>
            <a:off x="4470209" y="3206067"/>
            <a:ext cx="253794" cy="24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New Roman" pitchFamily="18" charset="0"/>
                <a:ea typeface="+mn-ea"/>
                <a:cs typeface="Arial" charset="0"/>
              </a:rPr>
              <a:t>10</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
        <p:nvSpPr>
          <p:cNvPr id="109" name="Rectangle 110"/>
          <p:cNvSpPr>
            <a:spLocks noChangeArrowheads="1"/>
          </p:cNvSpPr>
          <p:nvPr/>
        </p:nvSpPr>
        <p:spPr bwMode="auto">
          <a:xfrm>
            <a:off x="4652032" y="3196596"/>
            <a:ext cx="81442" cy="12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Times New Roman" pitchFamily="18" charset="0"/>
                <a:ea typeface="+mn-ea"/>
                <a:cs typeface="Arial" charset="0"/>
              </a:rPr>
              <a:t>1</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
        <p:nvSpPr>
          <p:cNvPr id="110" name="Rectangle 111"/>
          <p:cNvSpPr>
            <a:spLocks noChangeArrowheads="1"/>
          </p:cNvSpPr>
          <p:nvPr/>
        </p:nvSpPr>
        <p:spPr bwMode="auto">
          <a:xfrm>
            <a:off x="4462633" y="2819656"/>
            <a:ext cx="253794" cy="24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New Roman" pitchFamily="18" charset="0"/>
                <a:ea typeface="+mn-ea"/>
                <a:cs typeface="Arial" charset="0"/>
              </a:rPr>
              <a:t>10</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
        <p:nvSpPr>
          <p:cNvPr id="111" name="Rectangle 112"/>
          <p:cNvSpPr>
            <a:spLocks noChangeArrowheads="1"/>
          </p:cNvSpPr>
          <p:nvPr/>
        </p:nvSpPr>
        <p:spPr bwMode="auto">
          <a:xfrm>
            <a:off x="4644456" y="2810186"/>
            <a:ext cx="81442" cy="12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Times New Roman" pitchFamily="18" charset="0"/>
                <a:ea typeface="+mn-ea"/>
                <a:cs typeface="Arial" charset="0"/>
              </a:rPr>
              <a:t>2</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
        <p:nvSpPr>
          <p:cNvPr id="112" name="Rectangle 113"/>
          <p:cNvSpPr>
            <a:spLocks noChangeArrowheads="1"/>
          </p:cNvSpPr>
          <p:nvPr/>
        </p:nvSpPr>
        <p:spPr bwMode="auto">
          <a:xfrm>
            <a:off x="4466422" y="2380210"/>
            <a:ext cx="253794" cy="24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New Roman" pitchFamily="18" charset="0"/>
                <a:ea typeface="+mn-ea"/>
                <a:cs typeface="Arial" charset="0"/>
              </a:rPr>
              <a:t>10</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
        <p:nvSpPr>
          <p:cNvPr id="113" name="Rectangle 114"/>
          <p:cNvSpPr>
            <a:spLocks noChangeArrowheads="1"/>
          </p:cNvSpPr>
          <p:nvPr/>
        </p:nvSpPr>
        <p:spPr bwMode="auto">
          <a:xfrm>
            <a:off x="4648244" y="2370739"/>
            <a:ext cx="81442" cy="12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Times New Roman" pitchFamily="18" charset="0"/>
                <a:ea typeface="+mn-ea"/>
                <a:cs typeface="Arial" charset="0"/>
              </a:rPr>
              <a:t>3</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
        <p:nvSpPr>
          <p:cNvPr id="114" name="Rectangle 115"/>
          <p:cNvSpPr>
            <a:spLocks noChangeArrowheads="1"/>
          </p:cNvSpPr>
          <p:nvPr/>
        </p:nvSpPr>
        <p:spPr bwMode="auto">
          <a:xfrm>
            <a:off x="4462633" y="1959705"/>
            <a:ext cx="253794" cy="24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New Roman" pitchFamily="18" charset="0"/>
                <a:ea typeface="+mn-ea"/>
                <a:cs typeface="Arial" charset="0"/>
              </a:rPr>
              <a:t>10</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
        <p:nvSpPr>
          <p:cNvPr id="115" name="Rectangle 116"/>
          <p:cNvSpPr>
            <a:spLocks noChangeArrowheads="1"/>
          </p:cNvSpPr>
          <p:nvPr/>
        </p:nvSpPr>
        <p:spPr bwMode="auto">
          <a:xfrm>
            <a:off x="4644456" y="1950233"/>
            <a:ext cx="81442" cy="12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Times New Roman" pitchFamily="18" charset="0"/>
                <a:ea typeface="+mn-ea"/>
                <a:cs typeface="Arial" charset="0"/>
              </a:rPr>
              <a:t>4</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
        <p:nvSpPr>
          <p:cNvPr id="116" name="Rectangle 117"/>
          <p:cNvSpPr>
            <a:spLocks noChangeArrowheads="1"/>
          </p:cNvSpPr>
          <p:nvPr/>
        </p:nvSpPr>
        <p:spPr bwMode="auto">
          <a:xfrm>
            <a:off x="4464527" y="1529728"/>
            <a:ext cx="253794" cy="24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New Roman" pitchFamily="18" charset="0"/>
                <a:ea typeface="+mn-ea"/>
                <a:cs typeface="Arial" charset="0"/>
              </a:rPr>
              <a:t>10</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
        <p:nvSpPr>
          <p:cNvPr id="117" name="Rectangle 118"/>
          <p:cNvSpPr>
            <a:spLocks noChangeArrowheads="1"/>
          </p:cNvSpPr>
          <p:nvPr/>
        </p:nvSpPr>
        <p:spPr bwMode="auto">
          <a:xfrm>
            <a:off x="4646350" y="1520258"/>
            <a:ext cx="81442" cy="12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Times New Roman" pitchFamily="18" charset="0"/>
                <a:ea typeface="+mn-ea"/>
                <a:cs typeface="Arial" charset="0"/>
              </a:rPr>
              <a:t>5</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
        <p:nvSpPr>
          <p:cNvPr id="118" name="Line 119"/>
          <p:cNvSpPr>
            <a:spLocks noChangeShapeType="1"/>
          </p:cNvSpPr>
          <p:nvPr/>
        </p:nvSpPr>
        <p:spPr bwMode="auto">
          <a:xfrm flipH="1">
            <a:off x="4733474" y="3196596"/>
            <a:ext cx="35985"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Line 120"/>
          <p:cNvSpPr>
            <a:spLocks noChangeShapeType="1"/>
          </p:cNvSpPr>
          <p:nvPr/>
        </p:nvSpPr>
        <p:spPr bwMode="auto">
          <a:xfrm flipH="1">
            <a:off x="4733474" y="3120829"/>
            <a:ext cx="35985"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Line 121"/>
          <p:cNvSpPr>
            <a:spLocks noChangeShapeType="1"/>
          </p:cNvSpPr>
          <p:nvPr/>
        </p:nvSpPr>
        <p:spPr bwMode="auto">
          <a:xfrm flipH="1">
            <a:off x="4733474" y="3067793"/>
            <a:ext cx="35985"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Line 122"/>
          <p:cNvSpPr>
            <a:spLocks noChangeShapeType="1"/>
          </p:cNvSpPr>
          <p:nvPr/>
        </p:nvSpPr>
        <p:spPr bwMode="auto">
          <a:xfrm flipH="1">
            <a:off x="4733474" y="3026121"/>
            <a:ext cx="35985"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Line 123"/>
          <p:cNvSpPr>
            <a:spLocks noChangeShapeType="1"/>
          </p:cNvSpPr>
          <p:nvPr/>
        </p:nvSpPr>
        <p:spPr bwMode="auto">
          <a:xfrm flipH="1">
            <a:off x="4733474" y="2992025"/>
            <a:ext cx="35985"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Line 124"/>
          <p:cNvSpPr>
            <a:spLocks noChangeShapeType="1"/>
          </p:cNvSpPr>
          <p:nvPr/>
        </p:nvSpPr>
        <p:spPr bwMode="auto">
          <a:xfrm flipH="1">
            <a:off x="4733474" y="2963613"/>
            <a:ext cx="35985"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Line 125"/>
          <p:cNvSpPr>
            <a:spLocks noChangeShapeType="1"/>
          </p:cNvSpPr>
          <p:nvPr/>
        </p:nvSpPr>
        <p:spPr bwMode="auto">
          <a:xfrm flipH="1">
            <a:off x="4733474" y="2938989"/>
            <a:ext cx="35985"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Line 126"/>
          <p:cNvSpPr>
            <a:spLocks noChangeShapeType="1"/>
          </p:cNvSpPr>
          <p:nvPr/>
        </p:nvSpPr>
        <p:spPr bwMode="auto">
          <a:xfrm flipH="1">
            <a:off x="4733474" y="2918153"/>
            <a:ext cx="35985"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Line 127"/>
          <p:cNvSpPr>
            <a:spLocks noChangeShapeType="1"/>
          </p:cNvSpPr>
          <p:nvPr/>
        </p:nvSpPr>
        <p:spPr bwMode="auto">
          <a:xfrm flipH="1">
            <a:off x="4733474" y="2897317"/>
            <a:ext cx="70078"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Line 128"/>
          <p:cNvSpPr>
            <a:spLocks noChangeShapeType="1"/>
          </p:cNvSpPr>
          <p:nvPr/>
        </p:nvSpPr>
        <p:spPr bwMode="auto">
          <a:xfrm flipH="1">
            <a:off x="4733474" y="2770408"/>
            <a:ext cx="35985"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Line 129"/>
          <p:cNvSpPr>
            <a:spLocks noChangeShapeType="1"/>
          </p:cNvSpPr>
          <p:nvPr/>
        </p:nvSpPr>
        <p:spPr bwMode="auto">
          <a:xfrm flipH="1">
            <a:off x="4733474" y="2692747"/>
            <a:ext cx="35985"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Line 130"/>
          <p:cNvSpPr>
            <a:spLocks noChangeShapeType="1"/>
          </p:cNvSpPr>
          <p:nvPr/>
        </p:nvSpPr>
        <p:spPr bwMode="auto">
          <a:xfrm flipH="1">
            <a:off x="4733474" y="2639710"/>
            <a:ext cx="35985"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Line 131"/>
          <p:cNvSpPr>
            <a:spLocks noChangeShapeType="1"/>
          </p:cNvSpPr>
          <p:nvPr/>
        </p:nvSpPr>
        <p:spPr bwMode="auto">
          <a:xfrm flipH="1">
            <a:off x="4733474" y="2598038"/>
            <a:ext cx="35985"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Line 132"/>
          <p:cNvSpPr>
            <a:spLocks noChangeShapeType="1"/>
          </p:cNvSpPr>
          <p:nvPr/>
        </p:nvSpPr>
        <p:spPr bwMode="auto">
          <a:xfrm flipH="1">
            <a:off x="4733474" y="2565838"/>
            <a:ext cx="35985"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Line 133"/>
          <p:cNvSpPr>
            <a:spLocks noChangeShapeType="1"/>
          </p:cNvSpPr>
          <p:nvPr/>
        </p:nvSpPr>
        <p:spPr bwMode="auto">
          <a:xfrm flipH="1">
            <a:off x="4733474" y="2537426"/>
            <a:ext cx="35985"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Line 134"/>
          <p:cNvSpPr>
            <a:spLocks noChangeShapeType="1"/>
          </p:cNvSpPr>
          <p:nvPr/>
        </p:nvSpPr>
        <p:spPr bwMode="auto">
          <a:xfrm flipH="1">
            <a:off x="4733474" y="2512802"/>
            <a:ext cx="35985"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Line 135"/>
          <p:cNvSpPr>
            <a:spLocks noChangeShapeType="1"/>
          </p:cNvSpPr>
          <p:nvPr/>
        </p:nvSpPr>
        <p:spPr bwMode="auto">
          <a:xfrm flipH="1">
            <a:off x="4733474" y="2490071"/>
            <a:ext cx="35985"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Line 136"/>
          <p:cNvSpPr>
            <a:spLocks noChangeShapeType="1"/>
          </p:cNvSpPr>
          <p:nvPr/>
        </p:nvSpPr>
        <p:spPr bwMode="auto">
          <a:xfrm flipH="1">
            <a:off x="4733474" y="2471130"/>
            <a:ext cx="70078"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Line 137"/>
          <p:cNvSpPr>
            <a:spLocks noChangeShapeType="1"/>
          </p:cNvSpPr>
          <p:nvPr/>
        </p:nvSpPr>
        <p:spPr bwMode="auto">
          <a:xfrm flipH="1">
            <a:off x="4733474" y="2344220"/>
            <a:ext cx="35985"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Line 138"/>
          <p:cNvSpPr>
            <a:spLocks noChangeShapeType="1"/>
          </p:cNvSpPr>
          <p:nvPr/>
        </p:nvSpPr>
        <p:spPr bwMode="auto">
          <a:xfrm flipH="1">
            <a:off x="4733474" y="2268454"/>
            <a:ext cx="35985"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Line 139"/>
          <p:cNvSpPr>
            <a:spLocks noChangeShapeType="1"/>
          </p:cNvSpPr>
          <p:nvPr/>
        </p:nvSpPr>
        <p:spPr bwMode="auto">
          <a:xfrm flipH="1">
            <a:off x="4733474" y="2213523"/>
            <a:ext cx="35985"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Line 140"/>
          <p:cNvSpPr>
            <a:spLocks noChangeShapeType="1"/>
          </p:cNvSpPr>
          <p:nvPr/>
        </p:nvSpPr>
        <p:spPr bwMode="auto">
          <a:xfrm flipH="1">
            <a:off x="4733474" y="2171851"/>
            <a:ext cx="35985"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Line 141"/>
          <p:cNvSpPr>
            <a:spLocks noChangeShapeType="1"/>
          </p:cNvSpPr>
          <p:nvPr/>
        </p:nvSpPr>
        <p:spPr bwMode="auto">
          <a:xfrm flipH="1">
            <a:off x="4733474" y="2139650"/>
            <a:ext cx="35985"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Line 142"/>
          <p:cNvSpPr>
            <a:spLocks noChangeShapeType="1"/>
          </p:cNvSpPr>
          <p:nvPr/>
        </p:nvSpPr>
        <p:spPr bwMode="auto">
          <a:xfrm flipH="1">
            <a:off x="4733474" y="2109344"/>
            <a:ext cx="35985"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Line 143"/>
          <p:cNvSpPr>
            <a:spLocks noChangeShapeType="1"/>
          </p:cNvSpPr>
          <p:nvPr/>
        </p:nvSpPr>
        <p:spPr bwMode="auto">
          <a:xfrm flipH="1">
            <a:off x="4733474" y="2086613"/>
            <a:ext cx="35985"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Line 144"/>
          <p:cNvSpPr>
            <a:spLocks noChangeShapeType="1"/>
          </p:cNvSpPr>
          <p:nvPr/>
        </p:nvSpPr>
        <p:spPr bwMode="auto">
          <a:xfrm flipH="1">
            <a:off x="4733474" y="2063884"/>
            <a:ext cx="35985"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Line 145"/>
          <p:cNvSpPr>
            <a:spLocks noChangeShapeType="1"/>
          </p:cNvSpPr>
          <p:nvPr/>
        </p:nvSpPr>
        <p:spPr bwMode="auto">
          <a:xfrm flipH="1">
            <a:off x="4733474" y="2044942"/>
            <a:ext cx="70078"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Line 146"/>
          <p:cNvSpPr>
            <a:spLocks noChangeShapeType="1"/>
          </p:cNvSpPr>
          <p:nvPr/>
        </p:nvSpPr>
        <p:spPr bwMode="auto">
          <a:xfrm flipH="1">
            <a:off x="4733474" y="1916139"/>
            <a:ext cx="35985"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Line 147"/>
          <p:cNvSpPr>
            <a:spLocks noChangeShapeType="1"/>
          </p:cNvSpPr>
          <p:nvPr/>
        </p:nvSpPr>
        <p:spPr bwMode="auto">
          <a:xfrm flipH="1">
            <a:off x="4733474" y="1842266"/>
            <a:ext cx="35985"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Line 148"/>
          <p:cNvSpPr>
            <a:spLocks noChangeShapeType="1"/>
          </p:cNvSpPr>
          <p:nvPr/>
        </p:nvSpPr>
        <p:spPr bwMode="auto">
          <a:xfrm flipH="1">
            <a:off x="4733474" y="1787335"/>
            <a:ext cx="35985"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Line 149"/>
          <p:cNvSpPr>
            <a:spLocks noChangeShapeType="1"/>
          </p:cNvSpPr>
          <p:nvPr/>
        </p:nvSpPr>
        <p:spPr bwMode="auto">
          <a:xfrm flipH="1">
            <a:off x="4733474" y="1747557"/>
            <a:ext cx="35985"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Line 150"/>
          <p:cNvSpPr>
            <a:spLocks noChangeShapeType="1"/>
          </p:cNvSpPr>
          <p:nvPr/>
        </p:nvSpPr>
        <p:spPr bwMode="auto">
          <a:xfrm flipH="1">
            <a:off x="4733474" y="1711569"/>
            <a:ext cx="35985"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Line 151"/>
          <p:cNvSpPr>
            <a:spLocks noChangeShapeType="1"/>
          </p:cNvSpPr>
          <p:nvPr/>
        </p:nvSpPr>
        <p:spPr bwMode="auto">
          <a:xfrm flipH="1">
            <a:off x="4733474" y="1683156"/>
            <a:ext cx="35985"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Line 152"/>
          <p:cNvSpPr>
            <a:spLocks noChangeShapeType="1"/>
          </p:cNvSpPr>
          <p:nvPr/>
        </p:nvSpPr>
        <p:spPr bwMode="auto">
          <a:xfrm flipH="1">
            <a:off x="4733474" y="1658532"/>
            <a:ext cx="35985"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Line 153"/>
          <p:cNvSpPr>
            <a:spLocks noChangeShapeType="1"/>
          </p:cNvSpPr>
          <p:nvPr/>
        </p:nvSpPr>
        <p:spPr bwMode="auto">
          <a:xfrm flipH="1">
            <a:off x="4733474" y="1637696"/>
            <a:ext cx="35985"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Line 154"/>
          <p:cNvSpPr>
            <a:spLocks noChangeShapeType="1"/>
          </p:cNvSpPr>
          <p:nvPr/>
        </p:nvSpPr>
        <p:spPr bwMode="auto">
          <a:xfrm flipH="1">
            <a:off x="4733474" y="1616860"/>
            <a:ext cx="70078"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Line 155"/>
          <p:cNvSpPr>
            <a:spLocks noChangeShapeType="1"/>
          </p:cNvSpPr>
          <p:nvPr/>
        </p:nvSpPr>
        <p:spPr bwMode="auto">
          <a:xfrm flipV="1">
            <a:off x="8722212" y="1542987"/>
            <a:ext cx="1894" cy="233740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Line 156"/>
          <p:cNvSpPr>
            <a:spLocks noChangeShapeType="1"/>
          </p:cNvSpPr>
          <p:nvPr/>
        </p:nvSpPr>
        <p:spPr bwMode="auto">
          <a:xfrm>
            <a:off x="8688121" y="3880391"/>
            <a:ext cx="34091"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Line 157"/>
          <p:cNvSpPr>
            <a:spLocks noChangeShapeType="1"/>
          </p:cNvSpPr>
          <p:nvPr/>
        </p:nvSpPr>
        <p:spPr bwMode="auto">
          <a:xfrm>
            <a:off x="8688121" y="3846295"/>
            <a:ext cx="34091"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Line 158"/>
          <p:cNvSpPr>
            <a:spLocks noChangeShapeType="1"/>
          </p:cNvSpPr>
          <p:nvPr/>
        </p:nvSpPr>
        <p:spPr bwMode="auto">
          <a:xfrm>
            <a:off x="8688121" y="3817882"/>
            <a:ext cx="34091"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Line 159"/>
          <p:cNvSpPr>
            <a:spLocks noChangeShapeType="1"/>
          </p:cNvSpPr>
          <p:nvPr/>
        </p:nvSpPr>
        <p:spPr bwMode="auto">
          <a:xfrm>
            <a:off x="8688121" y="3793258"/>
            <a:ext cx="34091"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Line 160"/>
          <p:cNvSpPr>
            <a:spLocks noChangeShapeType="1"/>
          </p:cNvSpPr>
          <p:nvPr/>
        </p:nvSpPr>
        <p:spPr bwMode="auto">
          <a:xfrm>
            <a:off x="8688121" y="3772423"/>
            <a:ext cx="34091"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Line 161"/>
          <p:cNvSpPr>
            <a:spLocks noChangeShapeType="1"/>
          </p:cNvSpPr>
          <p:nvPr/>
        </p:nvSpPr>
        <p:spPr bwMode="auto">
          <a:xfrm>
            <a:off x="8650240" y="3751587"/>
            <a:ext cx="71972"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Line 162"/>
          <p:cNvSpPr>
            <a:spLocks noChangeShapeType="1"/>
          </p:cNvSpPr>
          <p:nvPr/>
        </p:nvSpPr>
        <p:spPr bwMode="auto">
          <a:xfrm>
            <a:off x="8688121" y="3622784"/>
            <a:ext cx="34091"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Line 163"/>
          <p:cNvSpPr>
            <a:spLocks noChangeShapeType="1"/>
          </p:cNvSpPr>
          <p:nvPr/>
        </p:nvSpPr>
        <p:spPr bwMode="auto">
          <a:xfrm>
            <a:off x="8688121" y="3547016"/>
            <a:ext cx="34091"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Line 164"/>
          <p:cNvSpPr>
            <a:spLocks noChangeShapeType="1"/>
          </p:cNvSpPr>
          <p:nvPr/>
        </p:nvSpPr>
        <p:spPr bwMode="auto">
          <a:xfrm>
            <a:off x="8688121" y="3493980"/>
            <a:ext cx="34091"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Line 165"/>
          <p:cNvSpPr>
            <a:spLocks noChangeShapeType="1"/>
          </p:cNvSpPr>
          <p:nvPr/>
        </p:nvSpPr>
        <p:spPr bwMode="auto">
          <a:xfrm>
            <a:off x="8688121" y="3452308"/>
            <a:ext cx="34091"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Line 166"/>
          <p:cNvSpPr>
            <a:spLocks noChangeShapeType="1"/>
          </p:cNvSpPr>
          <p:nvPr/>
        </p:nvSpPr>
        <p:spPr bwMode="auto">
          <a:xfrm>
            <a:off x="8688121" y="3420108"/>
            <a:ext cx="34091"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Line 167"/>
          <p:cNvSpPr>
            <a:spLocks noChangeShapeType="1"/>
          </p:cNvSpPr>
          <p:nvPr/>
        </p:nvSpPr>
        <p:spPr bwMode="auto">
          <a:xfrm>
            <a:off x="8688121" y="3391695"/>
            <a:ext cx="34091"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Line 168"/>
          <p:cNvSpPr>
            <a:spLocks noChangeShapeType="1"/>
          </p:cNvSpPr>
          <p:nvPr/>
        </p:nvSpPr>
        <p:spPr bwMode="auto">
          <a:xfrm>
            <a:off x="8688121" y="3367071"/>
            <a:ext cx="34091"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Line 169"/>
          <p:cNvSpPr>
            <a:spLocks noChangeShapeType="1"/>
          </p:cNvSpPr>
          <p:nvPr/>
        </p:nvSpPr>
        <p:spPr bwMode="auto">
          <a:xfrm>
            <a:off x="8688121" y="3344341"/>
            <a:ext cx="34091"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Line 170"/>
          <p:cNvSpPr>
            <a:spLocks noChangeShapeType="1"/>
          </p:cNvSpPr>
          <p:nvPr/>
        </p:nvSpPr>
        <p:spPr bwMode="auto">
          <a:xfrm>
            <a:off x="8650240" y="3325399"/>
            <a:ext cx="71972"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Line 171"/>
          <p:cNvSpPr>
            <a:spLocks noChangeShapeType="1"/>
          </p:cNvSpPr>
          <p:nvPr/>
        </p:nvSpPr>
        <p:spPr bwMode="auto">
          <a:xfrm>
            <a:off x="8688121" y="3196596"/>
            <a:ext cx="34091"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Line 172"/>
          <p:cNvSpPr>
            <a:spLocks noChangeShapeType="1"/>
          </p:cNvSpPr>
          <p:nvPr/>
        </p:nvSpPr>
        <p:spPr bwMode="auto">
          <a:xfrm>
            <a:off x="8688121" y="3120829"/>
            <a:ext cx="34091"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Line 173"/>
          <p:cNvSpPr>
            <a:spLocks noChangeShapeType="1"/>
          </p:cNvSpPr>
          <p:nvPr/>
        </p:nvSpPr>
        <p:spPr bwMode="auto">
          <a:xfrm>
            <a:off x="8688121" y="3067793"/>
            <a:ext cx="34091"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Line 174"/>
          <p:cNvSpPr>
            <a:spLocks noChangeShapeType="1"/>
          </p:cNvSpPr>
          <p:nvPr/>
        </p:nvSpPr>
        <p:spPr bwMode="auto">
          <a:xfrm>
            <a:off x="8688121" y="3026121"/>
            <a:ext cx="34091"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Line 175"/>
          <p:cNvSpPr>
            <a:spLocks noChangeShapeType="1"/>
          </p:cNvSpPr>
          <p:nvPr/>
        </p:nvSpPr>
        <p:spPr bwMode="auto">
          <a:xfrm>
            <a:off x="8688121" y="2992025"/>
            <a:ext cx="34091"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Line 176"/>
          <p:cNvSpPr>
            <a:spLocks noChangeShapeType="1"/>
          </p:cNvSpPr>
          <p:nvPr/>
        </p:nvSpPr>
        <p:spPr bwMode="auto">
          <a:xfrm>
            <a:off x="8688121" y="2963613"/>
            <a:ext cx="34091"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Line 177"/>
          <p:cNvSpPr>
            <a:spLocks noChangeShapeType="1"/>
          </p:cNvSpPr>
          <p:nvPr/>
        </p:nvSpPr>
        <p:spPr bwMode="auto">
          <a:xfrm>
            <a:off x="8688121" y="2938989"/>
            <a:ext cx="34091"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Line 178"/>
          <p:cNvSpPr>
            <a:spLocks noChangeShapeType="1"/>
          </p:cNvSpPr>
          <p:nvPr/>
        </p:nvSpPr>
        <p:spPr bwMode="auto">
          <a:xfrm>
            <a:off x="8688121" y="2918153"/>
            <a:ext cx="34091"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Line 179"/>
          <p:cNvSpPr>
            <a:spLocks noChangeShapeType="1"/>
          </p:cNvSpPr>
          <p:nvPr/>
        </p:nvSpPr>
        <p:spPr bwMode="auto">
          <a:xfrm>
            <a:off x="8650240" y="2897317"/>
            <a:ext cx="71972"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Line 180"/>
          <p:cNvSpPr>
            <a:spLocks noChangeShapeType="1"/>
          </p:cNvSpPr>
          <p:nvPr/>
        </p:nvSpPr>
        <p:spPr bwMode="auto">
          <a:xfrm>
            <a:off x="8688121" y="2770408"/>
            <a:ext cx="34091"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Line 181"/>
          <p:cNvSpPr>
            <a:spLocks noChangeShapeType="1"/>
          </p:cNvSpPr>
          <p:nvPr/>
        </p:nvSpPr>
        <p:spPr bwMode="auto">
          <a:xfrm>
            <a:off x="8688121" y="2692747"/>
            <a:ext cx="34091"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Line 182"/>
          <p:cNvSpPr>
            <a:spLocks noChangeShapeType="1"/>
          </p:cNvSpPr>
          <p:nvPr/>
        </p:nvSpPr>
        <p:spPr bwMode="auto">
          <a:xfrm>
            <a:off x="8688121" y="2639710"/>
            <a:ext cx="34091"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Line 183"/>
          <p:cNvSpPr>
            <a:spLocks noChangeShapeType="1"/>
          </p:cNvSpPr>
          <p:nvPr/>
        </p:nvSpPr>
        <p:spPr bwMode="auto">
          <a:xfrm>
            <a:off x="8688121" y="2598038"/>
            <a:ext cx="34091"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Line 184"/>
          <p:cNvSpPr>
            <a:spLocks noChangeShapeType="1"/>
          </p:cNvSpPr>
          <p:nvPr/>
        </p:nvSpPr>
        <p:spPr bwMode="auto">
          <a:xfrm>
            <a:off x="8688121" y="2565838"/>
            <a:ext cx="34091"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Line 185"/>
          <p:cNvSpPr>
            <a:spLocks noChangeShapeType="1"/>
          </p:cNvSpPr>
          <p:nvPr/>
        </p:nvSpPr>
        <p:spPr bwMode="auto">
          <a:xfrm>
            <a:off x="8688121" y="2537426"/>
            <a:ext cx="34091"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Line 186"/>
          <p:cNvSpPr>
            <a:spLocks noChangeShapeType="1"/>
          </p:cNvSpPr>
          <p:nvPr/>
        </p:nvSpPr>
        <p:spPr bwMode="auto">
          <a:xfrm>
            <a:off x="8688121" y="2512802"/>
            <a:ext cx="34091"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Line 187"/>
          <p:cNvSpPr>
            <a:spLocks noChangeShapeType="1"/>
          </p:cNvSpPr>
          <p:nvPr/>
        </p:nvSpPr>
        <p:spPr bwMode="auto">
          <a:xfrm>
            <a:off x="8688121" y="2490071"/>
            <a:ext cx="34091"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Line 188"/>
          <p:cNvSpPr>
            <a:spLocks noChangeShapeType="1"/>
          </p:cNvSpPr>
          <p:nvPr/>
        </p:nvSpPr>
        <p:spPr bwMode="auto">
          <a:xfrm>
            <a:off x="8650240" y="2471130"/>
            <a:ext cx="71972"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Line 189"/>
          <p:cNvSpPr>
            <a:spLocks noChangeShapeType="1"/>
          </p:cNvSpPr>
          <p:nvPr/>
        </p:nvSpPr>
        <p:spPr bwMode="auto">
          <a:xfrm>
            <a:off x="8688121" y="2344220"/>
            <a:ext cx="34091"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Line 190"/>
          <p:cNvSpPr>
            <a:spLocks noChangeShapeType="1"/>
          </p:cNvSpPr>
          <p:nvPr/>
        </p:nvSpPr>
        <p:spPr bwMode="auto">
          <a:xfrm>
            <a:off x="8688121" y="2268454"/>
            <a:ext cx="34091"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Line 191"/>
          <p:cNvSpPr>
            <a:spLocks noChangeShapeType="1"/>
          </p:cNvSpPr>
          <p:nvPr/>
        </p:nvSpPr>
        <p:spPr bwMode="auto">
          <a:xfrm>
            <a:off x="8688121" y="2213523"/>
            <a:ext cx="34091"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Line 192"/>
          <p:cNvSpPr>
            <a:spLocks noChangeShapeType="1"/>
          </p:cNvSpPr>
          <p:nvPr/>
        </p:nvSpPr>
        <p:spPr bwMode="auto">
          <a:xfrm>
            <a:off x="8688121" y="2171851"/>
            <a:ext cx="34091"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Line 193"/>
          <p:cNvSpPr>
            <a:spLocks noChangeShapeType="1"/>
          </p:cNvSpPr>
          <p:nvPr/>
        </p:nvSpPr>
        <p:spPr bwMode="auto">
          <a:xfrm>
            <a:off x="8688121" y="2139650"/>
            <a:ext cx="34091"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Line 194"/>
          <p:cNvSpPr>
            <a:spLocks noChangeShapeType="1"/>
          </p:cNvSpPr>
          <p:nvPr/>
        </p:nvSpPr>
        <p:spPr bwMode="auto">
          <a:xfrm>
            <a:off x="8688121" y="2109344"/>
            <a:ext cx="34091"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Line 195"/>
          <p:cNvSpPr>
            <a:spLocks noChangeShapeType="1"/>
          </p:cNvSpPr>
          <p:nvPr/>
        </p:nvSpPr>
        <p:spPr bwMode="auto">
          <a:xfrm>
            <a:off x="8688121" y="2086613"/>
            <a:ext cx="34091"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Line 196"/>
          <p:cNvSpPr>
            <a:spLocks noChangeShapeType="1"/>
          </p:cNvSpPr>
          <p:nvPr/>
        </p:nvSpPr>
        <p:spPr bwMode="auto">
          <a:xfrm>
            <a:off x="8688121" y="2063884"/>
            <a:ext cx="34091"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Line 197"/>
          <p:cNvSpPr>
            <a:spLocks noChangeShapeType="1"/>
          </p:cNvSpPr>
          <p:nvPr/>
        </p:nvSpPr>
        <p:spPr bwMode="auto">
          <a:xfrm>
            <a:off x="8650240" y="2044942"/>
            <a:ext cx="71972"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Line 198"/>
          <p:cNvSpPr>
            <a:spLocks noChangeShapeType="1"/>
          </p:cNvSpPr>
          <p:nvPr/>
        </p:nvSpPr>
        <p:spPr bwMode="auto">
          <a:xfrm>
            <a:off x="8688121" y="1916139"/>
            <a:ext cx="34091"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Line 199"/>
          <p:cNvSpPr>
            <a:spLocks noChangeShapeType="1"/>
          </p:cNvSpPr>
          <p:nvPr/>
        </p:nvSpPr>
        <p:spPr bwMode="auto">
          <a:xfrm>
            <a:off x="8688121" y="1842266"/>
            <a:ext cx="34091"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Line 200"/>
          <p:cNvSpPr>
            <a:spLocks noChangeShapeType="1"/>
          </p:cNvSpPr>
          <p:nvPr/>
        </p:nvSpPr>
        <p:spPr bwMode="auto">
          <a:xfrm>
            <a:off x="8688121" y="1787335"/>
            <a:ext cx="34091"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Line 201"/>
          <p:cNvSpPr>
            <a:spLocks noChangeShapeType="1"/>
          </p:cNvSpPr>
          <p:nvPr/>
        </p:nvSpPr>
        <p:spPr bwMode="auto">
          <a:xfrm>
            <a:off x="8688121" y="1747557"/>
            <a:ext cx="34091"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Line 202"/>
          <p:cNvSpPr>
            <a:spLocks noChangeShapeType="1"/>
          </p:cNvSpPr>
          <p:nvPr/>
        </p:nvSpPr>
        <p:spPr bwMode="auto">
          <a:xfrm>
            <a:off x="8688121" y="1711569"/>
            <a:ext cx="34091"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Line 203"/>
          <p:cNvSpPr>
            <a:spLocks noChangeShapeType="1"/>
          </p:cNvSpPr>
          <p:nvPr/>
        </p:nvSpPr>
        <p:spPr bwMode="auto">
          <a:xfrm>
            <a:off x="8688121" y="1683156"/>
            <a:ext cx="34091"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Line 205"/>
          <p:cNvSpPr>
            <a:spLocks noChangeShapeType="1"/>
          </p:cNvSpPr>
          <p:nvPr/>
        </p:nvSpPr>
        <p:spPr bwMode="auto">
          <a:xfrm>
            <a:off x="8688121" y="1658532"/>
            <a:ext cx="34091"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Line 206"/>
          <p:cNvSpPr>
            <a:spLocks noChangeShapeType="1"/>
          </p:cNvSpPr>
          <p:nvPr/>
        </p:nvSpPr>
        <p:spPr bwMode="auto">
          <a:xfrm>
            <a:off x="8688121" y="1637697"/>
            <a:ext cx="34091"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Line 207"/>
          <p:cNvSpPr>
            <a:spLocks noChangeShapeType="1"/>
          </p:cNvSpPr>
          <p:nvPr/>
        </p:nvSpPr>
        <p:spPr bwMode="auto">
          <a:xfrm>
            <a:off x="8650241" y="1616860"/>
            <a:ext cx="71972" cy="18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205"/>
          <p:cNvSpPr>
            <a:spLocks noEditPoints="1"/>
          </p:cNvSpPr>
          <p:nvPr/>
        </p:nvSpPr>
        <p:spPr bwMode="auto">
          <a:xfrm>
            <a:off x="4733474" y="1660426"/>
            <a:ext cx="3988738" cy="2225646"/>
          </a:xfrm>
          <a:custGeom>
            <a:avLst/>
            <a:gdLst>
              <a:gd name="T0" fmla="*/ 195 w 14743"/>
              <a:gd name="T1" fmla="*/ 5392 h 8223"/>
              <a:gd name="T2" fmla="*/ 471 w 14743"/>
              <a:gd name="T3" fmla="*/ 5416 h 8223"/>
              <a:gd name="T4" fmla="*/ 642 w 14743"/>
              <a:gd name="T5" fmla="*/ 5286 h 8223"/>
              <a:gd name="T6" fmla="*/ 919 w 14743"/>
              <a:gd name="T7" fmla="*/ 5213 h 8223"/>
              <a:gd name="T8" fmla="*/ 894 w 14743"/>
              <a:gd name="T9" fmla="*/ 5229 h 8223"/>
              <a:gd name="T10" fmla="*/ 1341 w 14743"/>
              <a:gd name="T11" fmla="*/ 4920 h 8223"/>
              <a:gd name="T12" fmla="*/ 1341 w 14743"/>
              <a:gd name="T13" fmla="*/ 4814 h 8223"/>
              <a:gd name="T14" fmla="*/ 1764 w 14743"/>
              <a:gd name="T15" fmla="*/ 4717 h 8223"/>
              <a:gd name="T16" fmla="*/ 2260 w 14743"/>
              <a:gd name="T17" fmla="*/ 4522 h 8223"/>
              <a:gd name="T18" fmla="*/ 2478 w 14743"/>
              <a:gd name="T19" fmla="*/ 4522 h 8223"/>
              <a:gd name="T20" fmla="*/ 2707 w 14743"/>
              <a:gd name="T21" fmla="*/ 4449 h 8223"/>
              <a:gd name="T22" fmla="*/ 2682 w 14743"/>
              <a:gd name="T23" fmla="*/ 4424 h 8223"/>
              <a:gd name="T24" fmla="*/ 2901 w 14743"/>
              <a:gd name="T25" fmla="*/ 4481 h 8223"/>
              <a:gd name="T26" fmla="*/ 3130 w 14743"/>
              <a:gd name="T27" fmla="*/ 4384 h 8223"/>
              <a:gd name="T28" fmla="*/ 3324 w 14743"/>
              <a:gd name="T29" fmla="*/ 4408 h 8223"/>
              <a:gd name="T30" fmla="*/ 3600 w 14743"/>
              <a:gd name="T31" fmla="*/ 4376 h 8223"/>
              <a:gd name="T32" fmla="*/ 3795 w 14743"/>
              <a:gd name="T33" fmla="*/ 4376 h 8223"/>
              <a:gd name="T34" fmla="*/ 4242 w 14743"/>
              <a:gd name="T35" fmla="*/ 4213 h 8223"/>
              <a:gd name="T36" fmla="*/ 4470 w 14743"/>
              <a:gd name="T37" fmla="*/ 4295 h 8223"/>
              <a:gd name="T38" fmla="*/ 4470 w 14743"/>
              <a:gd name="T39" fmla="*/ 4335 h 8223"/>
              <a:gd name="T40" fmla="*/ 4665 w 14743"/>
              <a:gd name="T41" fmla="*/ 4172 h 8223"/>
              <a:gd name="T42" fmla="*/ 4885 w 14743"/>
              <a:gd name="T43" fmla="*/ 4197 h 8223"/>
              <a:gd name="T44" fmla="*/ 5161 w 14743"/>
              <a:gd name="T45" fmla="*/ 4204 h 8223"/>
              <a:gd name="T46" fmla="*/ 5381 w 14743"/>
              <a:gd name="T47" fmla="*/ 4213 h 8223"/>
              <a:gd name="T48" fmla="*/ 5356 w 14743"/>
              <a:gd name="T49" fmla="*/ 4261 h 8223"/>
              <a:gd name="T50" fmla="*/ 5803 w 14743"/>
              <a:gd name="T51" fmla="*/ 4278 h 8223"/>
              <a:gd name="T52" fmla="*/ 5803 w 14743"/>
              <a:gd name="T53" fmla="*/ 4197 h 8223"/>
              <a:gd name="T54" fmla="*/ 6031 w 14743"/>
              <a:gd name="T55" fmla="*/ 4367 h 8223"/>
              <a:gd name="T56" fmla="*/ 6274 w 14743"/>
              <a:gd name="T57" fmla="*/ 4270 h 8223"/>
              <a:gd name="T58" fmla="*/ 6478 w 14743"/>
              <a:gd name="T59" fmla="*/ 4246 h 8223"/>
              <a:gd name="T60" fmla="*/ 6721 w 14743"/>
              <a:gd name="T61" fmla="*/ 4270 h 8223"/>
              <a:gd name="T62" fmla="*/ 6696 w 14743"/>
              <a:gd name="T63" fmla="*/ 4352 h 8223"/>
              <a:gd name="T64" fmla="*/ 6925 w 14743"/>
              <a:gd name="T65" fmla="*/ 4327 h 8223"/>
              <a:gd name="T66" fmla="*/ 7144 w 14743"/>
              <a:gd name="T67" fmla="*/ 4302 h 8223"/>
              <a:gd name="T68" fmla="*/ 7396 w 14743"/>
              <a:gd name="T69" fmla="*/ 4327 h 8223"/>
              <a:gd name="T70" fmla="*/ 7566 w 14743"/>
              <a:gd name="T71" fmla="*/ 4343 h 8223"/>
              <a:gd name="T72" fmla="*/ 7818 w 14743"/>
              <a:gd name="T73" fmla="*/ 4343 h 8223"/>
              <a:gd name="T74" fmla="*/ 8038 w 14743"/>
              <a:gd name="T75" fmla="*/ 4302 h 8223"/>
              <a:gd name="T76" fmla="*/ 8265 w 14743"/>
              <a:gd name="T77" fmla="*/ 4400 h 8223"/>
              <a:gd name="T78" fmla="*/ 8265 w 14743"/>
              <a:gd name="T79" fmla="*/ 4547 h 8223"/>
              <a:gd name="T80" fmla="*/ 8460 w 14743"/>
              <a:gd name="T81" fmla="*/ 4343 h 8223"/>
              <a:gd name="T82" fmla="*/ 8688 w 14743"/>
              <a:gd name="T83" fmla="*/ 4367 h 8223"/>
              <a:gd name="T84" fmla="*/ 8907 w 14743"/>
              <a:gd name="T85" fmla="*/ 4522 h 8223"/>
              <a:gd name="T86" fmla="*/ 9184 w 14743"/>
              <a:gd name="T87" fmla="*/ 4392 h 8223"/>
              <a:gd name="T88" fmla="*/ 9159 w 14743"/>
              <a:gd name="T89" fmla="*/ 4449 h 8223"/>
              <a:gd name="T90" fmla="*/ 9607 w 14743"/>
              <a:gd name="T91" fmla="*/ 4473 h 8223"/>
              <a:gd name="T92" fmla="*/ 9607 w 14743"/>
              <a:gd name="T93" fmla="*/ 4424 h 8223"/>
              <a:gd name="T94" fmla="*/ 9826 w 14743"/>
              <a:gd name="T95" fmla="*/ 4505 h 8223"/>
              <a:gd name="T96" fmla="*/ 10078 w 14743"/>
              <a:gd name="T97" fmla="*/ 4441 h 8223"/>
              <a:gd name="T98" fmla="*/ 10273 w 14743"/>
              <a:gd name="T99" fmla="*/ 4416 h 8223"/>
              <a:gd name="T100" fmla="*/ 10525 w 14743"/>
              <a:gd name="T101" fmla="*/ 4571 h 8223"/>
              <a:gd name="T102" fmla="*/ 10501 w 14743"/>
              <a:gd name="T103" fmla="*/ 4498 h 8223"/>
              <a:gd name="T104" fmla="*/ 10719 w 14743"/>
              <a:gd name="T105" fmla="*/ 4327 h 8223"/>
              <a:gd name="T106" fmla="*/ 10923 w 14743"/>
              <a:gd name="T107" fmla="*/ 4449 h 8223"/>
              <a:gd name="T108" fmla="*/ 11191 w 14743"/>
              <a:gd name="T109" fmla="*/ 4449 h 8223"/>
              <a:gd name="T110" fmla="*/ 11418 w 14743"/>
              <a:gd name="T111" fmla="*/ 4514 h 8223"/>
              <a:gd name="T112" fmla="*/ 11614 w 14743"/>
              <a:gd name="T113" fmla="*/ 4514 h 8223"/>
              <a:gd name="T114" fmla="*/ 11866 w 14743"/>
              <a:gd name="T115" fmla="*/ 4619 h 8223"/>
              <a:gd name="T116" fmla="*/ 12061 w 14743"/>
              <a:gd name="T117" fmla="*/ 4554 h 8223"/>
              <a:gd name="T118" fmla="*/ 12036 w 14743"/>
              <a:gd name="T119" fmla="*/ 4295 h 8223"/>
              <a:gd name="T120" fmla="*/ 12264 w 14743"/>
              <a:gd name="T121" fmla="*/ 2350 h 8223"/>
              <a:gd name="T122" fmla="*/ 12532 w 14743"/>
              <a:gd name="T123" fmla="*/ 2375 h 8223"/>
              <a:gd name="T124" fmla="*/ 12760 w 14743"/>
              <a:gd name="T125" fmla="*/ 25 h 822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743"/>
              <a:gd name="T190" fmla="*/ 0 h 8223"/>
              <a:gd name="T191" fmla="*/ 14743 w 14743"/>
              <a:gd name="T192" fmla="*/ 8223 h 822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743" h="8223">
                <a:moveTo>
                  <a:pt x="0" y="5945"/>
                </a:moveTo>
                <a:lnTo>
                  <a:pt x="219" y="5945"/>
                </a:lnTo>
                <a:lnTo>
                  <a:pt x="219" y="5994"/>
                </a:lnTo>
                <a:lnTo>
                  <a:pt x="0" y="5994"/>
                </a:lnTo>
                <a:lnTo>
                  <a:pt x="0" y="5945"/>
                </a:lnTo>
                <a:close/>
                <a:moveTo>
                  <a:pt x="244" y="5969"/>
                </a:moveTo>
                <a:lnTo>
                  <a:pt x="244" y="5994"/>
                </a:lnTo>
                <a:lnTo>
                  <a:pt x="219" y="5994"/>
                </a:lnTo>
                <a:lnTo>
                  <a:pt x="219" y="5969"/>
                </a:lnTo>
                <a:lnTo>
                  <a:pt x="244" y="5969"/>
                </a:lnTo>
                <a:close/>
                <a:moveTo>
                  <a:pt x="195" y="5969"/>
                </a:moveTo>
                <a:lnTo>
                  <a:pt x="195" y="5416"/>
                </a:lnTo>
                <a:lnTo>
                  <a:pt x="244" y="5416"/>
                </a:lnTo>
                <a:lnTo>
                  <a:pt x="244" y="5969"/>
                </a:lnTo>
                <a:lnTo>
                  <a:pt x="195" y="5969"/>
                </a:lnTo>
                <a:close/>
                <a:moveTo>
                  <a:pt x="195" y="5416"/>
                </a:moveTo>
                <a:lnTo>
                  <a:pt x="195" y="5392"/>
                </a:lnTo>
                <a:lnTo>
                  <a:pt x="219" y="5392"/>
                </a:lnTo>
                <a:lnTo>
                  <a:pt x="219" y="5416"/>
                </a:lnTo>
                <a:lnTo>
                  <a:pt x="195" y="5416"/>
                </a:lnTo>
                <a:close/>
                <a:moveTo>
                  <a:pt x="219" y="5392"/>
                </a:moveTo>
                <a:lnTo>
                  <a:pt x="447" y="5392"/>
                </a:lnTo>
                <a:lnTo>
                  <a:pt x="447" y="5441"/>
                </a:lnTo>
                <a:lnTo>
                  <a:pt x="219" y="5441"/>
                </a:lnTo>
                <a:lnTo>
                  <a:pt x="219" y="5392"/>
                </a:lnTo>
                <a:close/>
                <a:moveTo>
                  <a:pt x="471" y="5416"/>
                </a:moveTo>
                <a:lnTo>
                  <a:pt x="471" y="5441"/>
                </a:lnTo>
                <a:lnTo>
                  <a:pt x="447" y="5441"/>
                </a:lnTo>
                <a:lnTo>
                  <a:pt x="447" y="5416"/>
                </a:lnTo>
                <a:lnTo>
                  <a:pt x="471" y="5416"/>
                </a:lnTo>
                <a:close/>
                <a:moveTo>
                  <a:pt x="422" y="5416"/>
                </a:moveTo>
                <a:lnTo>
                  <a:pt x="422" y="5286"/>
                </a:lnTo>
                <a:lnTo>
                  <a:pt x="471" y="5286"/>
                </a:lnTo>
                <a:lnTo>
                  <a:pt x="471" y="5416"/>
                </a:lnTo>
                <a:lnTo>
                  <a:pt x="422" y="5416"/>
                </a:lnTo>
                <a:close/>
                <a:moveTo>
                  <a:pt x="422" y="5286"/>
                </a:moveTo>
                <a:lnTo>
                  <a:pt x="422" y="5262"/>
                </a:lnTo>
                <a:lnTo>
                  <a:pt x="447" y="5262"/>
                </a:lnTo>
                <a:lnTo>
                  <a:pt x="447" y="5286"/>
                </a:lnTo>
                <a:lnTo>
                  <a:pt x="422" y="5286"/>
                </a:lnTo>
                <a:close/>
                <a:moveTo>
                  <a:pt x="447" y="5262"/>
                </a:moveTo>
                <a:lnTo>
                  <a:pt x="667" y="5262"/>
                </a:lnTo>
                <a:lnTo>
                  <a:pt x="667" y="5310"/>
                </a:lnTo>
                <a:lnTo>
                  <a:pt x="447" y="5310"/>
                </a:lnTo>
                <a:lnTo>
                  <a:pt x="447" y="5262"/>
                </a:lnTo>
                <a:close/>
                <a:moveTo>
                  <a:pt x="691" y="5286"/>
                </a:moveTo>
                <a:lnTo>
                  <a:pt x="691" y="5310"/>
                </a:lnTo>
                <a:lnTo>
                  <a:pt x="667" y="5310"/>
                </a:lnTo>
                <a:lnTo>
                  <a:pt x="667" y="5286"/>
                </a:lnTo>
                <a:lnTo>
                  <a:pt x="691" y="5286"/>
                </a:lnTo>
                <a:close/>
                <a:moveTo>
                  <a:pt x="642" y="5286"/>
                </a:moveTo>
                <a:lnTo>
                  <a:pt x="642" y="5213"/>
                </a:lnTo>
                <a:lnTo>
                  <a:pt x="691" y="5213"/>
                </a:lnTo>
                <a:lnTo>
                  <a:pt x="691" y="5286"/>
                </a:lnTo>
                <a:lnTo>
                  <a:pt x="642" y="5286"/>
                </a:lnTo>
                <a:close/>
                <a:moveTo>
                  <a:pt x="642" y="5213"/>
                </a:moveTo>
                <a:lnTo>
                  <a:pt x="642" y="5189"/>
                </a:lnTo>
                <a:lnTo>
                  <a:pt x="667" y="5189"/>
                </a:lnTo>
                <a:lnTo>
                  <a:pt x="667" y="5213"/>
                </a:lnTo>
                <a:lnTo>
                  <a:pt x="642" y="5213"/>
                </a:lnTo>
                <a:close/>
                <a:moveTo>
                  <a:pt x="667" y="5189"/>
                </a:moveTo>
                <a:lnTo>
                  <a:pt x="894" y="5189"/>
                </a:lnTo>
                <a:lnTo>
                  <a:pt x="894" y="5238"/>
                </a:lnTo>
                <a:lnTo>
                  <a:pt x="667" y="5238"/>
                </a:lnTo>
                <a:lnTo>
                  <a:pt x="667" y="5189"/>
                </a:lnTo>
                <a:close/>
                <a:moveTo>
                  <a:pt x="894" y="5189"/>
                </a:moveTo>
                <a:lnTo>
                  <a:pt x="919" y="5189"/>
                </a:lnTo>
                <a:lnTo>
                  <a:pt x="919" y="5213"/>
                </a:lnTo>
                <a:lnTo>
                  <a:pt x="894" y="5213"/>
                </a:lnTo>
                <a:lnTo>
                  <a:pt x="894" y="5189"/>
                </a:lnTo>
                <a:close/>
                <a:moveTo>
                  <a:pt x="919" y="5213"/>
                </a:moveTo>
                <a:lnTo>
                  <a:pt x="919" y="5254"/>
                </a:lnTo>
                <a:lnTo>
                  <a:pt x="869" y="5254"/>
                </a:lnTo>
                <a:lnTo>
                  <a:pt x="869" y="5213"/>
                </a:lnTo>
                <a:lnTo>
                  <a:pt x="919" y="5213"/>
                </a:lnTo>
                <a:close/>
                <a:moveTo>
                  <a:pt x="894" y="5278"/>
                </a:moveTo>
                <a:lnTo>
                  <a:pt x="869" y="5278"/>
                </a:lnTo>
                <a:lnTo>
                  <a:pt x="869" y="5254"/>
                </a:lnTo>
                <a:lnTo>
                  <a:pt x="894" y="5254"/>
                </a:lnTo>
                <a:lnTo>
                  <a:pt x="894" y="5278"/>
                </a:lnTo>
                <a:close/>
                <a:moveTo>
                  <a:pt x="894" y="5229"/>
                </a:moveTo>
                <a:lnTo>
                  <a:pt x="1114" y="5229"/>
                </a:lnTo>
                <a:lnTo>
                  <a:pt x="1114" y="5278"/>
                </a:lnTo>
                <a:lnTo>
                  <a:pt x="894" y="5278"/>
                </a:lnTo>
                <a:lnTo>
                  <a:pt x="894" y="5229"/>
                </a:lnTo>
                <a:close/>
                <a:moveTo>
                  <a:pt x="1138" y="5254"/>
                </a:moveTo>
                <a:lnTo>
                  <a:pt x="1138" y="5278"/>
                </a:lnTo>
                <a:lnTo>
                  <a:pt x="1114" y="5278"/>
                </a:lnTo>
                <a:lnTo>
                  <a:pt x="1114" y="5254"/>
                </a:lnTo>
                <a:lnTo>
                  <a:pt x="1138" y="5254"/>
                </a:lnTo>
                <a:close/>
                <a:moveTo>
                  <a:pt x="1089" y="5254"/>
                </a:moveTo>
                <a:lnTo>
                  <a:pt x="1089" y="4945"/>
                </a:lnTo>
                <a:lnTo>
                  <a:pt x="1138" y="4945"/>
                </a:lnTo>
                <a:lnTo>
                  <a:pt x="1138" y="5254"/>
                </a:lnTo>
                <a:lnTo>
                  <a:pt x="1089" y="5254"/>
                </a:lnTo>
                <a:close/>
                <a:moveTo>
                  <a:pt x="1089" y="4945"/>
                </a:moveTo>
                <a:lnTo>
                  <a:pt x="1089" y="4920"/>
                </a:lnTo>
                <a:lnTo>
                  <a:pt x="1114" y="4920"/>
                </a:lnTo>
                <a:lnTo>
                  <a:pt x="1114" y="4945"/>
                </a:lnTo>
                <a:lnTo>
                  <a:pt x="1089" y="4945"/>
                </a:lnTo>
                <a:close/>
                <a:moveTo>
                  <a:pt x="1114" y="4920"/>
                </a:moveTo>
                <a:lnTo>
                  <a:pt x="1341" y="4920"/>
                </a:lnTo>
                <a:lnTo>
                  <a:pt x="1341" y="4969"/>
                </a:lnTo>
                <a:lnTo>
                  <a:pt x="1114" y="4969"/>
                </a:lnTo>
                <a:lnTo>
                  <a:pt x="1114" y="4920"/>
                </a:lnTo>
                <a:close/>
                <a:moveTo>
                  <a:pt x="1366" y="4945"/>
                </a:moveTo>
                <a:lnTo>
                  <a:pt x="1366" y="4969"/>
                </a:lnTo>
                <a:lnTo>
                  <a:pt x="1341" y="4969"/>
                </a:lnTo>
                <a:lnTo>
                  <a:pt x="1341" y="4945"/>
                </a:lnTo>
                <a:lnTo>
                  <a:pt x="1366" y="4945"/>
                </a:lnTo>
                <a:close/>
                <a:moveTo>
                  <a:pt x="1317" y="4945"/>
                </a:moveTo>
                <a:lnTo>
                  <a:pt x="1317" y="4814"/>
                </a:lnTo>
                <a:lnTo>
                  <a:pt x="1366" y="4814"/>
                </a:lnTo>
                <a:lnTo>
                  <a:pt x="1366" y="4945"/>
                </a:lnTo>
                <a:lnTo>
                  <a:pt x="1317" y="4945"/>
                </a:lnTo>
                <a:close/>
                <a:moveTo>
                  <a:pt x="1317" y="4814"/>
                </a:moveTo>
                <a:lnTo>
                  <a:pt x="1317" y="4791"/>
                </a:lnTo>
                <a:lnTo>
                  <a:pt x="1341" y="4791"/>
                </a:lnTo>
                <a:lnTo>
                  <a:pt x="1341" y="4814"/>
                </a:lnTo>
                <a:lnTo>
                  <a:pt x="1317" y="4814"/>
                </a:lnTo>
                <a:close/>
                <a:moveTo>
                  <a:pt x="1341" y="4791"/>
                </a:moveTo>
                <a:lnTo>
                  <a:pt x="1788" y="4791"/>
                </a:lnTo>
                <a:lnTo>
                  <a:pt x="1788" y="4839"/>
                </a:lnTo>
                <a:lnTo>
                  <a:pt x="1341" y="4839"/>
                </a:lnTo>
                <a:lnTo>
                  <a:pt x="1341" y="4791"/>
                </a:lnTo>
                <a:close/>
                <a:moveTo>
                  <a:pt x="1813" y="4814"/>
                </a:moveTo>
                <a:lnTo>
                  <a:pt x="1813" y="4839"/>
                </a:lnTo>
                <a:lnTo>
                  <a:pt x="1788" y="4839"/>
                </a:lnTo>
                <a:lnTo>
                  <a:pt x="1788" y="4814"/>
                </a:lnTo>
                <a:lnTo>
                  <a:pt x="1813" y="4814"/>
                </a:lnTo>
                <a:close/>
                <a:moveTo>
                  <a:pt x="1764" y="4814"/>
                </a:moveTo>
                <a:lnTo>
                  <a:pt x="1764" y="4717"/>
                </a:lnTo>
                <a:lnTo>
                  <a:pt x="1813" y="4717"/>
                </a:lnTo>
                <a:lnTo>
                  <a:pt x="1813" y="4814"/>
                </a:lnTo>
                <a:lnTo>
                  <a:pt x="1764" y="4814"/>
                </a:lnTo>
                <a:close/>
                <a:moveTo>
                  <a:pt x="1764" y="4717"/>
                </a:moveTo>
                <a:lnTo>
                  <a:pt x="1764" y="4693"/>
                </a:lnTo>
                <a:lnTo>
                  <a:pt x="1788" y="4693"/>
                </a:lnTo>
                <a:lnTo>
                  <a:pt x="1788" y="4717"/>
                </a:lnTo>
                <a:lnTo>
                  <a:pt x="1764" y="4717"/>
                </a:lnTo>
                <a:close/>
                <a:moveTo>
                  <a:pt x="1788" y="4693"/>
                </a:moveTo>
                <a:lnTo>
                  <a:pt x="2235" y="4693"/>
                </a:lnTo>
                <a:lnTo>
                  <a:pt x="2235" y="4742"/>
                </a:lnTo>
                <a:lnTo>
                  <a:pt x="1788" y="4742"/>
                </a:lnTo>
                <a:lnTo>
                  <a:pt x="1788" y="4693"/>
                </a:lnTo>
                <a:close/>
                <a:moveTo>
                  <a:pt x="2260" y="4717"/>
                </a:moveTo>
                <a:lnTo>
                  <a:pt x="2260" y="4742"/>
                </a:lnTo>
                <a:lnTo>
                  <a:pt x="2235" y="4742"/>
                </a:lnTo>
                <a:lnTo>
                  <a:pt x="2235" y="4717"/>
                </a:lnTo>
                <a:lnTo>
                  <a:pt x="2260" y="4717"/>
                </a:lnTo>
                <a:close/>
                <a:moveTo>
                  <a:pt x="2211" y="4717"/>
                </a:moveTo>
                <a:lnTo>
                  <a:pt x="2211" y="4522"/>
                </a:lnTo>
                <a:lnTo>
                  <a:pt x="2260" y="4522"/>
                </a:lnTo>
                <a:lnTo>
                  <a:pt x="2260" y="4717"/>
                </a:lnTo>
                <a:lnTo>
                  <a:pt x="2211" y="4717"/>
                </a:lnTo>
                <a:close/>
                <a:moveTo>
                  <a:pt x="2211" y="4522"/>
                </a:moveTo>
                <a:lnTo>
                  <a:pt x="2211" y="4498"/>
                </a:lnTo>
                <a:lnTo>
                  <a:pt x="2235" y="4498"/>
                </a:lnTo>
                <a:lnTo>
                  <a:pt x="2235" y="4522"/>
                </a:lnTo>
                <a:lnTo>
                  <a:pt x="2211" y="4522"/>
                </a:lnTo>
                <a:close/>
                <a:moveTo>
                  <a:pt x="2235" y="4498"/>
                </a:moveTo>
                <a:lnTo>
                  <a:pt x="2455" y="4498"/>
                </a:lnTo>
                <a:lnTo>
                  <a:pt x="2455" y="4547"/>
                </a:lnTo>
                <a:lnTo>
                  <a:pt x="2235" y="4547"/>
                </a:lnTo>
                <a:lnTo>
                  <a:pt x="2235" y="4498"/>
                </a:lnTo>
                <a:close/>
                <a:moveTo>
                  <a:pt x="2478" y="4522"/>
                </a:moveTo>
                <a:lnTo>
                  <a:pt x="2478" y="4547"/>
                </a:lnTo>
                <a:lnTo>
                  <a:pt x="2455" y="4547"/>
                </a:lnTo>
                <a:lnTo>
                  <a:pt x="2455" y="4522"/>
                </a:lnTo>
                <a:lnTo>
                  <a:pt x="2478" y="4522"/>
                </a:lnTo>
                <a:close/>
                <a:moveTo>
                  <a:pt x="2430" y="4522"/>
                </a:moveTo>
                <a:lnTo>
                  <a:pt x="2430" y="4424"/>
                </a:lnTo>
                <a:lnTo>
                  <a:pt x="2478" y="4424"/>
                </a:lnTo>
                <a:lnTo>
                  <a:pt x="2478" y="4522"/>
                </a:lnTo>
                <a:lnTo>
                  <a:pt x="2430" y="4522"/>
                </a:lnTo>
                <a:close/>
                <a:moveTo>
                  <a:pt x="2430" y="4424"/>
                </a:moveTo>
                <a:lnTo>
                  <a:pt x="2430" y="4400"/>
                </a:lnTo>
                <a:lnTo>
                  <a:pt x="2455" y="4400"/>
                </a:lnTo>
                <a:lnTo>
                  <a:pt x="2455" y="4424"/>
                </a:lnTo>
                <a:lnTo>
                  <a:pt x="2430" y="4424"/>
                </a:lnTo>
                <a:close/>
                <a:moveTo>
                  <a:pt x="2455" y="4400"/>
                </a:moveTo>
                <a:lnTo>
                  <a:pt x="2682" y="4400"/>
                </a:lnTo>
                <a:lnTo>
                  <a:pt x="2682" y="4449"/>
                </a:lnTo>
                <a:lnTo>
                  <a:pt x="2455" y="4449"/>
                </a:lnTo>
                <a:lnTo>
                  <a:pt x="2455" y="4400"/>
                </a:lnTo>
                <a:close/>
                <a:moveTo>
                  <a:pt x="2707" y="4424"/>
                </a:moveTo>
                <a:lnTo>
                  <a:pt x="2707" y="4449"/>
                </a:lnTo>
                <a:lnTo>
                  <a:pt x="2682" y="4449"/>
                </a:lnTo>
                <a:lnTo>
                  <a:pt x="2682" y="4424"/>
                </a:lnTo>
                <a:lnTo>
                  <a:pt x="2707" y="4424"/>
                </a:lnTo>
                <a:close/>
                <a:moveTo>
                  <a:pt x="2658" y="4424"/>
                </a:moveTo>
                <a:lnTo>
                  <a:pt x="2658" y="4400"/>
                </a:lnTo>
                <a:lnTo>
                  <a:pt x="2707" y="4400"/>
                </a:lnTo>
                <a:lnTo>
                  <a:pt x="2707" y="4424"/>
                </a:lnTo>
                <a:lnTo>
                  <a:pt x="2658" y="4424"/>
                </a:lnTo>
                <a:close/>
                <a:moveTo>
                  <a:pt x="2658" y="4400"/>
                </a:moveTo>
                <a:lnTo>
                  <a:pt x="2658" y="4376"/>
                </a:lnTo>
                <a:lnTo>
                  <a:pt x="2682" y="4376"/>
                </a:lnTo>
                <a:lnTo>
                  <a:pt x="2682" y="4400"/>
                </a:lnTo>
                <a:lnTo>
                  <a:pt x="2658" y="4400"/>
                </a:lnTo>
                <a:close/>
                <a:moveTo>
                  <a:pt x="2682" y="4376"/>
                </a:moveTo>
                <a:lnTo>
                  <a:pt x="2901" y="4376"/>
                </a:lnTo>
                <a:lnTo>
                  <a:pt x="2901" y="4424"/>
                </a:lnTo>
                <a:lnTo>
                  <a:pt x="2682" y="4424"/>
                </a:lnTo>
                <a:lnTo>
                  <a:pt x="2682" y="4376"/>
                </a:lnTo>
                <a:close/>
                <a:moveTo>
                  <a:pt x="2901" y="4376"/>
                </a:moveTo>
                <a:lnTo>
                  <a:pt x="2926" y="4376"/>
                </a:lnTo>
                <a:lnTo>
                  <a:pt x="2926" y="4400"/>
                </a:lnTo>
                <a:lnTo>
                  <a:pt x="2901" y="4400"/>
                </a:lnTo>
                <a:lnTo>
                  <a:pt x="2901" y="4376"/>
                </a:lnTo>
                <a:close/>
                <a:moveTo>
                  <a:pt x="2926" y="4400"/>
                </a:moveTo>
                <a:lnTo>
                  <a:pt x="2926" y="4505"/>
                </a:lnTo>
                <a:lnTo>
                  <a:pt x="2878" y="4505"/>
                </a:lnTo>
                <a:lnTo>
                  <a:pt x="2878" y="4400"/>
                </a:lnTo>
                <a:lnTo>
                  <a:pt x="2926" y="4400"/>
                </a:lnTo>
                <a:close/>
                <a:moveTo>
                  <a:pt x="2901" y="4530"/>
                </a:moveTo>
                <a:lnTo>
                  <a:pt x="2878" y="4530"/>
                </a:lnTo>
                <a:lnTo>
                  <a:pt x="2878" y="4505"/>
                </a:lnTo>
                <a:lnTo>
                  <a:pt x="2901" y="4505"/>
                </a:lnTo>
                <a:lnTo>
                  <a:pt x="2901" y="4530"/>
                </a:lnTo>
                <a:close/>
                <a:moveTo>
                  <a:pt x="2901" y="4481"/>
                </a:moveTo>
                <a:lnTo>
                  <a:pt x="3130" y="4481"/>
                </a:lnTo>
                <a:lnTo>
                  <a:pt x="3130" y="4530"/>
                </a:lnTo>
                <a:lnTo>
                  <a:pt x="2901" y="4530"/>
                </a:lnTo>
                <a:lnTo>
                  <a:pt x="2901" y="4481"/>
                </a:lnTo>
                <a:close/>
                <a:moveTo>
                  <a:pt x="3153" y="4505"/>
                </a:moveTo>
                <a:lnTo>
                  <a:pt x="3153" y="4530"/>
                </a:lnTo>
                <a:lnTo>
                  <a:pt x="3130" y="4530"/>
                </a:lnTo>
                <a:lnTo>
                  <a:pt x="3130" y="4505"/>
                </a:lnTo>
                <a:lnTo>
                  <a:pt x="3153" y="4505"/>
                </a:lnTo>
                <a:close/>
                <a:moveTo>
                  <a:pt x="3105" y="4505"/>
                </a:moveTo>
                <a:lnTo>
                  <a:pt x="3105" y="4408"/>
                </a:lnTo>
                <a:lnTo>
                  <a:pt x="3153" y="4408"/>
                </a:lnTo>
                <a:lnTo>
                  <a:pt x="3153" y="4505"/>
                </a:lnTo>
                <a:lnTo>
                  <a:pt x="3105" y="4505"/>
                </a:lnTo>
                <a:close/>
                <a:moveTo>
                  <a:pt x="3105" y="4408"/>
                </a:moveTo>
                <a:lnTo>
                  <a:pt x="3105" y="4384"/>
                </a:lnTo>
                <a:lnTo>
                  <a:pt x="3130" y="4384"/>
                </a:lnTo>
                <a:lnTo>
                  <a:pt x="3130" y="4408"/>
                </a:lnTo>
                <a:lnTo>
                  <a:pt x="3105" y="4408"/>
                </a:lnTo>
                <a:close/>
                <a:moveTo>
                  <a:pt x="3130" y="4384"/>
                </a:moveTo>
                <a:lnTo>
                  <a:pt x="3348" y="4384"/>
                </a:lnTo>
                <a:lnTo>
                  <a:pt x="3348" y="4433"/>
                </a:lnTo>
                <a:lnTo>
                  <a:pt x="3130" y="4433"/>
                </a:lnTo>
                <a:lnTo>
                  <a:pt x="3130" y="4384"/>
                </a:lnTo>
                <a:close/>
                <a:moveTo>
                  <a:pt x="3373" y="4408"/>
                </a:moveTo>
                <a:lnTo>
                  <a:pt x="3373" y="4433"/>
                </a:lnTo>
                <a:lnTo>
                  <a:pt x="3348" y="4433"/>
                </a:lnTo>
                <a:lnTo>
                  <a:pt x="3348" y="4408"/>
                </a:lnTo>
                <a:lnTo>
                  <a:pt x="3373" y="4408"/>
                </a:lnTo>
                <a:close/>
                <a:moveTo>
                  <a:pt x="3324" y="4408"/>
                </a:moveTo>
                <a:lnTo>
                  <a:pt x="3324" y="4359"/>
                </a:lnTo>
                <a:lnTo>
                  <a:pt x="3373" y="4359"/>
                </a:lnTo>
                <a:lnTo>
                  <a:pt x="3373" y="4408"/>
                </a:lnTo>
                <a:lnTo>
                  <a:pt x="3324" y="4408"/>
                </a:lnTo>
                <a:close/>
                <a:moveTo>
                  <a:pt x="3324" y="4359"/>
                </a:moveTo>
                <a:lnTo>
                  <a:pt x="3324" y="4335"/>
                </a:lnTo>
                <a:lnTo>
                  <a:pt x="3348" y="4335"/>
                </a:lnTo>
                <a:lnTo>
                  <a:pt x="3348" y="4359"/>
                </a:lnTo>
                <a:lnTo>
                  <a:pt x="3324" y="4359"/>
                </a:lnTo>
                <a:close/>
                <a:moveTo>
                  <a:pt x="3348" y="4335"/>
                </a:moveTo>
                <a:lnTo>
                  <a:pt x="3576" y="4335"/>
                </a:lnTo>
                <a:lnTo>
                  <a:pt x="3576" y="4384"/>
                </a:lnTo>
                <a:lnTo>
                  <a:pt x="3348" y="4384"/>
                </a:lnTo>
                <a:lnTo>
                  <a:pt x="3348" y="4335"/>
                </a:lnTo>
                <a:close/>
                <a:moveTo>
                  <a:pt x="3576" y="4335"/>
                </a:moveTo>
                <a:lnTo>
                  <a:pt x="3600" y="4335"/>
                </a:lnTo>
                <a:lnTo>
                  <a:pt x="3600" y="4359"/>
                </a:lnTo>
                <a:lnTo>
                  <a:pt x="3576" y="4359"/>
                </a:lnTo>
                <a:lnTo>
                  <a:pt x="3576" y="4335"/>
                </a:lnTo>
                <a:close/>
                <a:moveTo>
                  <a:pt x="3600" y="4359"/>
                </a:moveTo>
                <a:lnTo>
                  <a:pt x="3600" y="4376"/>
                </a:lnTo>
                <a:lnTo>
                  <a:pt x="3552" y="4376"/>
                </a:lnTo>
                <a:lnTo>
                  <a:pt x="3552" y="4359"/>
                </a:lnTo>
                <a:lnTo>
                  <a:pt x="3600" y="4359"/>
                </a:lnTo>
                <a:close/>
                <a:moveTo>
                  <a:pt x="3576" y="4400"/>
                </a:moveTo>
                <a:lnTo>
                  <a:pt x="3552" y="4400"/>
                </a:lnTo>
                <a:lnTo>
                  <a:pt x="3552" y="4376"/>
                </a:lnTo>
                <a:lnTo>
                  <a:pt x="3576" y="4376"/>
                </a:lnTo>
                <a:lnTo>
                  <a:pt x="3576" y="4400"/>
                </a:lnTo>
                <a:close/>
                <a:moveTo>
                  <a:pt x="3576" y="4351"/>
                </a:moveTo>
                <a:lnTo>
                  <a:pt x="3795" y="4351"/>
                </a:lnTo>
                <a:lnTo>
                  <a:pt x="3795" y="4400"/>
                </a:lnTo>
                <a:lnTo>
                  <a:pt x="3576" y="4400"/>
                </a:lnTo>
                <a:lnTo>
                  <a:pt x="3576" y="4351"/>
                </a:lnTo>
                <a:close/>
                <a:moveTo>
                  <a:pt x="3820" y="4376"/>
                </a:moveTo>
                <a:lnTo>
                  <a:pt x="3820" y="4400"/>
                </a:lnTo>
                <a:lnTo>
                  <a:pt x="3795" y="4400"/>
                </a:lnTo>
                <a:lnTo>
                  <a:pt x="3795" y="4376"/>
                </a:lnTo>
                <a:lnTo>
                  <a:pt x="3820" y="4376"/>
                </a:lnTo>
                <a:close/>
                <a:moveTo>
                  <a:pt x="3771" y="4376"/>
                </a:moveTo>
                <a:lnTo>
                  <a:pt x="3771" y="4238"/>
                </a:lnTo>
                <a:lnTo>
                  <a:pt x="3820" y="4238"/>
                </a:lnTo>
                <a:lnTo>
                  <a:pt x="3820" y="4376"/>
                </a:lnTo>
                <a:lnTo>
                  <a:pt x="3771" y="4376"/>
                </a:lnTo>
                <a:close/>
                <a:moveTo>
                  <a:pt x="3771" y="4238"/>
                </a:moveTo>
                <a:lnTo>
                  <a:pt x="3771" y="4213"/>
                </a:lnTo>
                <a:lnTo>
                  <a:pt x="3795" y="4213"/>
                </a:lnTo>
                <a:lnTo>
                  <a:pt x="3795" y="4238"/>
                </a:lnTo>
                <a:lnTo>
                  <a:pt x="3771" y="4238"/>
                </a:lnTo>
                <a:close/>
                <a:moveTo>
                  <a:pt x="3795" y="4213"/>
                </a:moveTo>
                <a:lnTo>
                  <a:pt x="4242" y="4213"/>
                </a:lnTo>
                <a:lnTo>
                  <a:pt x="4242" y="4261"/>
                </a:lnTo>
                <a:lnTo>
                  <a:pt x="3795" y="4261"/>
                </a:lnTo>
                <a:lnTo>
                  <a:pt x="3795" y="4213"/>
                </a:lnTo>
                <a:close/>
                <a:moveTo>
                  <a:pt x="4242" y="4213"/>
                </a:moveTo>
                <a:lnTo>
                  <a:pt x="4267" y="4213"/>
                </a:lnTo>
                <a:lnTo>
                  <a:pt x="4267" y="4238"/>
                </a:lnTo>
                <a:lnTo>
                  <a:pt x="4242" y="4238"/>
                </a:lnTo>
                <a:lnTo>
                  <a:pt x="4242" y="4213"/>
                </a:lnTo>
                <a:close/>
                <a:moveTo>
                  <a:pt x="4267" y="4238"/>
                </a:moveTo>
                <a:lnTo>
                  <a:pt x="4267" y="4270"/>
                </a:lnTo>
                <a:lnTo>
                  <a:pt x="4218" y="4270"/>
                </a:lnTo>
                <a:lnTo>
                  <a:pt x="4218" y="4238"/>
                </a:lnTo>
                <a:lnTo>
                  <a:pt x="4267" y="4238"/>
                </a:lnTo>
                <a:close/>
                <a:moveTo>
                  <a:pt x="4242" y="4295"/>
                </a:moveTo>
                <a:lnTo>
                  <a:pt x="4218" y="4295"/>
                </a:lnTo>
                <a:lnTo>
                  <a:pt x="4218" y="4270"/>
                </a:lnTo>
                <a:lnTo>
                  <a:pt x="4242" y="4270"/>
                </a:lnTo>
                <a:lnTo>
                  <a:pt x="4242" y="4295"/>
                </a:lnTo>
                <a:close/>
                <a:moveTo>
                  <a:pt x="4242" y="4246"/>
                </a:moveTo>
                <a:lnTo>
                  <a:pt x="4470" y="4246"/>
                </a:lnTo>
                <a:lnTo>
                  <a:pt x="4470" y="4295"/>
                </a:lnTo>
                <a:lnTo>
                  <a:pt x="4242" y="4295"/>
                </a:lnTo>
                <a:lnTo>
                  <a:pt x="4242" y="4246"/>
                </a:lnTo>
                <a:close/>
                <a:moveTo>
                  <a:pt x="4470" y="4246"/>
                </a:moveTo>
                <a:lnTo>
                  <a:pt x="4494" y="4246"/>
                </a:lnTo>
                <a:lnTo>
                  <a:pt x="4494" y="4270"/>
                </a:lnTo>
                <a:lnTo>
                  <a:pt x="4470" y="4270"/>
                </a:lnTo>
                <a:lnTo>
                  <a:pt x="4470" y="4246"/>
                </a:lnTo>
                <a:close/>
                <a:moveTo>
                  <a:pt x="4494" y="4270"/>
                </a:moveTo>
                <a:lnTo>
                  <a:pt x="4494" y="4310"/>
                </a:lnTo>
                <a:lnTo>
                  <a:pt x="4445" y="4310"/>
                </a:lnTo>
                <a:lnTo>
                  <a:pt x="4445" y="4270"/>
                </a:lnTo>
                <a:lnTo>
                  <a:pt x="4494" y="4270"/>
                </a:lnTo>
                <a:close/>
                <a:moveTo>
                  <a:pt x="4470" y="4335"/>
                </a:moveTo>
                <a:lnTo>
                  <a:pt x="4445" y="4335"/>
                </a:lnTo>
                <a:lnTo>
                  <a:pt x="4445" y="4310"/>
                </a:lnTo>
                <a:lnTo>
                  <a:pt x="4470" y="4310"/>
                </a:lnTo>
                <a:lnTo>
                  <a:pt x="4470" y="4335"/>
                </a:lnTo>
                <a:close/>
                <a:moveTo>
                  <a:pt x="4470" y="4286"/>
                </a:moveTo>
                <a:lnTo>
                  <a:pt x="4689" y="4286"/>
                </a:lnTo>
                <a:lnTo>
                  <a:pt x="4689" y="4335"/>
                </a:lnTo>
                <a:lnTo>
                  <a:pt x="4470" y="4335"/>
                </a:lnTo>
                <a:lnTo>
                  <a:pt x="4470" y="4286"/>
                </a:lnTo>
                <a:close/>
                <a:moveTo>
                  <a:pt x="4714" y="4310"/>
                </a:moveTo>
                <a:lnTo>
                  <a:pt x="4714" y="4335"/>
                </a:lnTo>
                <a:lnTo>
                  <a:pt x="4689" y="4335"/>
                </a:lnTo>
                <a:lnTo>
                  <a:pt x="4689" y="4310"/>
                </a:lnTo>
                <a:lnTo>
                  <a:pt x="4714" y="4310"/>
                </a:lnTo>
                <a:close/>
                <a:moveTo>
                  <a:pt x="4665" y="4310"/>
                </a:moveTo>
                <a:lnTo>
                  <a:pt x="4665" y="4197"/>
                </a:lnTo>
                <a:lnTo>
                  <a:pt x="4714" y="4197"/>
                </a:lnTo>
                <a:lnTo>
                  <a:pt x="4714" y="4310"/>
                </a:lnTo>
                <a:lnTo>
                  <a:pt x="4665" y="4310"/>
                </a:lnTo>
                <a:close/>
                <a:moveTo>
                  <a:pt x="4665" y="4197"/>
                </a:moveTo>
                <a:lnTo>
                  <a:pt x="4665" y="4172"/>
                </a:lnTo>
                <a:lnTo>
                  <a:pt x="4689" y="4172"/>
                </a:lnTo>
                <a:lnTo>
                  <a:pt x="4689" y="4197"/>
                </a:lnTo>
                <a:lnTo>
                  <a:pt x="4665" y="4197"/>
                </a:lnTo>
                <a:close/>
                <a:moveTo>
                  <a:pt x="4689" y="4172"/>
                </a:moveTo>
                <a:lnTo>
                  <a:pt x="4909" y="4172"/>
                </a:lnTo>
                <a:lnTo>
                  <a:pt x="4909" y="4221"/>
                </a:lnTo>
                <a:lnTo>
                  <a:pt x="4689" y="4221"/>
                </a:lnTo>
                <a:lnTo>
                  <a:pt x="4689" y="4172"/>
                </a:lnTo>
                <a:close/>
                <a:moveTo>
                  <a:pt x="4909" y="4172"/>
                </a:moveTo>
                <a:lnTo>
                  <a:pt x="4934" y="4172"/>
                </a:lnTo>
                <a:lnTo>
                  <a:pt x="4934" y="4197"/>
                </a:lnTo>
                <a:lnTo>
                  <a:pt x="4909" y="4197"/>
                </a:lnTo>
                <a:lnTo>
                  <a:pt x="4909" y="4172"/>
                </a:lnTo>
                <a:close/>
                <a:moveTo>
                  <a:pt x="4934" y="4197"/>
                </a:moveTo>
                <a:lnTo>
                  <a:pt x="4934" y="4204"/>
                </a:lnTo>
                <a:lnTo>
                  <a:pt x="4885" y="4204"/>
                </a:lnTo>
                <a:lnTo>
                  <a:pt x="4885" y="4197"/>
                </a:lnTo>
                <a:lnTo>
                  <a:pt x="4934" y="4197"/>
                </a:lnTo>
                <a:close/>
                <a:moveTo>
                  <a:pt x="4909" y="4229"/>
                </a:moveTo>
                <a:lnTo>
                  <a:pt x="4885" y="4229"/>
                </a:lnTo>
                <a:lnTo>
                  <a:pt x="4885" y="4204"/>
                </a:lnTo>
                <a:lnTo>
                  <a:pt x="4909" y="4204"/>
                </a:lnTo>
                <a:lnTo>
                  <a:pt x="4909" y="4229"/>
                </a:lnTo>
                <a:close/>
                <a:moveTo>
                  <a:pt x="4909" y="4180"/>
                </a:moveTo>
                <a:lnTo>
                  <a:pt x="5137" y="4180"/>
                </a:lnTo>
                <a:lnTo>
                  <a:pt x="5137" y="4229"/>
                </a:lnTo>
                <a:lnTo>
                  <a:pt x="4909" y="4229"/>
                </a:lnTo>
                <a:lnTo>
                  <a:pt x="4909" y="4180"/>
                </a:lnTo>
                <a:close/>
                <a:moveTo>
                  <a:pt x="5137" y="4180"/>
                </a:moveTo>
                <a:lnTo>
                  <a:pt x="5161" y="4180"/>
                </a:lnTo>
                <a:lnTo>
                  <a:pt x="5161" y="4204"/>
                </a:lnTo>
                <a:lnTo>
                  <a:pt x="5137" y="4204"/>
                </a:lnTo>
                <a:lnTo>
                  <a:pt x="5137" y="4180"/>
                </a:lnTo>
                <a:close/>
                <a:moveTo>
                  <a:pt x="5161" y="4204"/>
                </a:moveTo>
                <a:lnTo>
                  <a:pt x="5161" y="4213"/>
                </a:lnTo>
                <a:lnTo>
                  <a:pt x="5112" y="4213"/>
                </a:lnTo>
                <a:lnTo>
                  <a:pt x="5112" y="4204"/>
                </a:lnTo>
                <a:lnTo>
                  <a:pt x="5161" y="4204"/>
                </a:lnTo>
                <a:close/>
                <a:moveTo>
                  <a:pt x="5137" y="4238"/>
                </a:moveTo>
                <a:lnTo>
                  <a:pt x="5112" y="4238"/>
                </a:lnTo>
                <a:lnTo>
                  <a:pt x="5112" y="4213"/>
                </a:lnTo>
                <a:lnTo>
                  <a:pt x="5137" y="4213"/>
                </a:lnTo>
                <a:lnTo>
                  <a:pt x="5137" y="4238"/>
                </a:lnTo>
                <a:close/>
                <a:moveTo>
                  <a:pt x="5137" y="4189"/>
                </a:moveTo>
                <a:lnTo>
                  <a:pt x="5356" y="4189"/>
                </a:lnTo>
                <a:lnTo>
                  <a:pt x="5356" y="4238"/>
                </a:lnTo>
                <a:lnTo>
                  <a:pt x="5137" y="4238"/>
                </a:lnTo>
                <a:lnTo>
                  <a:pt x="5137" y="4189"/>
                </a:lnTo>
                <a:close/>
                <a:moveTo>
                  <a:pt x="5356" y="4189"/>
                </a:moveTo>
                <a:lnTo>
                  <a:pt x="5381" y="4189"/>
                </a:lnTo>
                <a:lnTo>
                  <a:pt x="5381" y="4213"/>
                </a:lnTo>
                <a:lnTo>
                  <a:pt x="5356" y="4213"/>
                </a:lnTo>
                <a:lnTo>
                  <a:pt x="5356" y="4189"/>
                </a:lnTo>
                <a:close/>
                <a:moveTo>
                  <a:pt x="5381" y="4213"/>
                </a:moveTo>
                <a:lnTo>
                  <a:pt x="5381" y="4286"/>
                </a:lnTo>
                <a:lnTo>
                  <a:pt x="5332" y="4286"/>
                </a:lnTo>
                <a:lnTo>
                  <a:pt x="5332" y="4213"/>
                </a:lnTo>
                <a:lnTo>
                  <a:pt x="5381" y="4213"/>
                </a:lnTo>
                <a:close/>
                <a:moveTo>
                  <a:pt x="5356" y="4310"/>
                </a:moveTo>
                <a:lnTo>
                  <a:pt x="5332" y="4310"/>
                </a:lnTo>
                <a:lnTo>
                  <a:pt x="5332" y="4286"/>
                </a:lnTo>
                <a:lnTo>
                  <a:pt x="5356" y="4286"/>
                </a:lnTo>
                <a:lnTo>
                  <a:pt x="5356" y="4310"/>
                </a:lnTo>
                <a:close/>
                <a:moveTo>
                  <a:pt x="5356" y="4261"/>
                </a:moveTo>
                <a:lnTo>
                  <a:pt x="5584" y="4261"/>
                </a:lnTo>
                <a:lnTo>
                  <a:pt x="5584" y="4310"/>
                </a:lnTo>
                <a:lnTo>
                  <a:pt x="5356" y="4310"/>
                </a:lnTo>
                <a:lnTo>
                  <a:pt x="5356" y="4261"/>
                </a:lnTo>
                <a:close/>
                <a:moveTo>
                  <a:pt x="5584" y="4261"/>
                </a:moveTo>
                <a:lnTo>
                  <a:pt x="5608" y="4261"/>
                </a:lnTo>
                <a:lnTo>
                  <a:pt x="5608" y="4286"/>
                </a:lnTo>
                <a:lnTo>
                  <a:pt x="5584" y="4286"/>
                </a:lnTo>
                <a:lnTo>
                  <a:pt x="5584" y="4261"/>
                </a:lnTo>
                <a:close/>
                <a:moveTo>
                  <a:pt x="5608" y="4286"/>
                </a:moveTo>
                <a:lnTo>
                  <a:pt x="5608" y="4302"/>
                </a:lnTo>
                <a:lnTo>
                  <a:pt x="5559" y="4302"/>
                </a:lnTo>
                <a:lnTo>
                  <a:pt x="5559" y="4286"/>
                </a:lnTo>
                <a:lnTo>
                  <a:pt x="5608" y="4286"/>
                </a:lnTo>
                <a:close/>
                <a:moveTo>
                  <a:pt x="5584" y="4327"/>
                </a:moveTo>
                <a:lnTo>
                  <a:pt x="5559" y="4327"/>
                </a:lnTo>
                <a:lnTo>
                  <a:pt x="5559" y="4302"/>
                </a:lnTo>
                <a:lnTo>
                  <a:pt x="5584" y="4302"/>
                </a:lnTo>
                <a:lnTo>
                  <a:pt x="5584" y="4327"/>
                </a:lnTo>
                <a:close/>
                <a:moveTo>
                  <a:pt x="5584" y="4278"/>
                </a:moveTo>
                <a:lnTo>
                  <a:pt x="5803" y="4278"/>
                </a:lnTo>
                <a:lnTo>
                  <a:pt x="5803" y="4327"/>
                </a:lnTo>
                <a:lnTo>
                  <a:pt x="5584" y="4327"/>
                </a:lnTo>
                <a:lnTo>
                  <a:pt x="5584" y="4278"/>
                </a:lnTo>
                <a:close/>
                <a:moveTo>
                  <a:pt x="5828" y="4302"/>
                </a:moveTo>
                <a:lnTo>
                  <a:pt x="5828" y="4327"/>
                </a:lnTo>
                <a:lnTo>
                  <a:pt x="5803" y="4327"/>
                </a:lnTo>
                <a:lnTo>
                  <a:pt x="5803" y="4302"/>
                </a:lnTo>
                <a:lnTo>
                  <a:pt x="5828" y="4302"/>
                </a:lnTo>
                <a:close/>
                <a:moveTo>
                  <a:pt x="5779" y="4302"/>
                </a:moveTo>
                <a:lnTo>
                  <a:pt x="5779" y="4197"/>
                </a:lnTo>
                <a:lnTo>
                  <a:pt x="5828" y="4197"/>
                </a:lnTo>
                <a:lnTo>
                  <a:pt x="5828" y="4302"/>
                </a:lnTo>
                <a:lnTo>
                  <a:pt x="5779" y="4302"/>
                </a:lnTo>
                <a:close/>
                <a:moveTo>
                  <a:pt x="5779" y="4197"/>
                </a:moveTo>
                <a:lnTo>
                  <a:pt x="5779" y="4172"/>
                </a:lnTo>
                <a:lnTo>
                  <a:pt x="5803" y="4172"/>
                </a:lnTo>
                <a:lnTo>
                  <a:pt x="5803" y="4197"/>
                </a:lnTo>
                <a:lnTo>
                  <a:pt x="5779" y="4197"/>
                </a:lnTo>
                <a:close/>
                <a:moveTo>
                  <a:pt x="5803" y="4172"/>
                </a:moveTo>
                <a:lnTo>
                  <a:pt x="6031" y="4172"/>
                </a:lnTo>
                <a:lnTo>
                  <a:pt x="6031" y="4221"/>
                </a:lnTo>
                <a:lnTo>
                  <a:pt x="5803" y="4221"/>
                </a:lnTo>
                <a:lnTo>
                  <a:pt x="5803" y="4172"/>
                </a:lnTo>
                <a:close/>
                <a:moveTo>
                  <a:pt x="6031" y="4172"/>
                </a:moveTo>
                <a:lnTo>
                  <a:pt x="6055" y="4172"/>
                </a:lnTo>
                <a:lnTo>
                  <a:pt x="6055" y="4197"/>
                </a:lnTo>
                <a:lnTo>
                  <a:pt x="6031" y="4197"/>
                </a:lnTo>
                <a:lnTo>
                  <a:pt x="6031" y="4172"/>
                </a:lnTo>
                <a:close/>
                <a:moveTo>
                  <a:pt x="6055" y="4197"/>
                </a:moveTo>
                <a:lnTo>
                  <a:pt x="6055" y="4343"/>
                </a:lnTo>
                <a:lnTo>
                  <a:pt x="6006" y="4343"/>
                </a:lnTo>
                <a:lnTo>
                  <a:pt x="6006" y="4197"/>
                </a:lnTo>
                <a:lnTo>
                  <a:pt x="6055" y="4197"/>
                </a:lnTo>
                <a:close/>
                <a:moveTo>
                  <a:pt x="6031" y="4367"/>
                </a:moveTo>
                <a:lnTo>
                  <a:pt x="6006" y="4367"/>
                </a:lnTo>
                <a:lnTo>
                  <a:pt x="6006" y="4343"/>
                </a:lnTo>
                <a:lnTo>
                  <a:pt x="6031" y="4343"/>
                </a:lnTo>
                <a:lnTo>
                  <a:pt x="6031" y="4367"/>
                </a:lnTo>
                <a:close/>
                <a:moveTo>
                  <a:pt x="6031" y="4318"/>
                </a:moveTo>
                <a:lnTo>
                  <a:pt x="6250" y="4318"/>
                </a:lnTo>
                <a:lnTo>
                  <a:pt x="6250" y="4367"/>
                </a:lnTo>
                <a:lnTo>
                  <a:pt x="6031" y="4367"/>
                </a:lnTo>
                <a:lnTo>
                  <a:pt x="6031" y="4318"/>
                </a:lnTo>
                <a:close/>
                <a:moveTo>
                  <a:pt x="6274" y="4343"/>
                </a:moveTo>
                <a:lnTo>
                  <a:pt x="6274" y="4367"/>
                </a:lnTo>
                <a:lnTo>
                  <a:pt x="6250" y="4367"/>
                </a:lnTo>
                <a:lnTo>
                  <a:pt x="6250" y="4343"/>
                </a:lnTo>
                <a:lnTo>
                  <a:pt x="6274" y="4343"/>
                </a:lnTo>
                <a:close/>
                <a:moveTo>
                  <a:pt x="6226" y="4343"/>
                </a:moveTo>
                <a:lnTo>
                  <a:pt x="6226" y="4270"/>
                </a:lnTo>
                <a:lnTo>
                  <a:pt x="6274" y="4270"/>
                </a:lnTo>
                <a:lnTo>
                  <a:pt x="6274" y="4343"/>
                </a:lnTo>
                <a:lnTo>
                  <a:pt x="6226" y="4343"/>
                </a:lnTo>
                <a:close/>
                <a:moveTo>
                  <a:pt x="6226" y="4270"/>
                </a:moveTo>
                <a:lnTo>
                  <a:pt x="6226" y="4246"/>
                </a:lnTo>
                <a:lnTo>
                  <a:pt x="6250" y="4246"/>
                </a:lnTo>
                <a:lnTo>
                  <a:pt x="6250" y="4270"/>
                </a:lnTo>
                <a:lnTo>
                  <a:pt x="6226" y="4270"/>
                </a:lnTo>
                <a:close/>
                <a:moveTo>
                  <a:pt x="6250" y="4246"/>
                </a:moveTo>
                <a:lnTo>
                  <a:pt x="6478" y="4246"/>
                </a:lnTo>
                <a:lnTo>
                  <a:pt x="6478" y="4295"/>
                </a:lnTo>
                <a:lnTo>
                  <a:pt x="6250" y="4295"/>
                </a:lnTo>
                <a:lnTo>
                  <a:pt x="6250" y="4246"/>
                </a:lnTo>
                <a:close/>
                <a:moveTo>
                  <a:pt x="6478" y="4246"/>
                </a:moveTo>
                <a:lnTo>
                  <a:pt x="6501" y="4246"/>
                </a:lnTo>
                <a:lnTo>
                  <a:pt x="6501" y="4270"/>
                </a:lnTo>
                <a:lnTo>
                  <a:pt x="6478" y="4270"/>
                </a:lnTo>
                <a:lnTo>
                  <a:pt x="6478" y="4246"/>
                </a:lnTo>
                <a:close/>
                <a:moveTo>
                  <a:pt x="6501" y="4270"/>
                </a:moveTo>
                <a:lnTo>
                  <a:pt x="6501" y="4295"/>
                </a:lnTo>
                <a:lnTo>
                  <a:pt x="6453" y="4295"/>
                </a:lnTo>
                <a:lnTo>
                  <a:pt x="6453" y="4270"/>
                </a:lnTo>
                <a:lnTo>
                  <a:pt x="6501" y="4270"/>
                </a:lnTo>
                <a:close/>
                <a:moveTo>
                  <a:pt x="6478" y="4318"/>
                </a:moveTo>
                <a:lnTo>
                  <a:pt x="6453" y="4318"/>
                </a:lnTo>
                <a:lnTo>
                  <a:pt x="6453" y="4295"/>
                </a:lnTo>
                <a:lnTo>
                  <a:pt x="6478" y="4295"/>
                </a:lnTo>
                <a:lnTo>
                  <a:pt x="6478" y="4318"/>
                </a:lnTo>
                <a:close/>
                <a:moveTo>
                  <a:pt x="6478" y="4270"/>
                </a:moveTo>
                <a:lnTo>
                  <a:pt x="6696" y="4270"/>
                </a:lnTo>
                <a:lnTo>
                  <a:pt x="6696" y="4318"/>
                </a:lnTo>
                <a:lnTo>
                  <a:pt x="6478" y="4318"/>
                </a:lnTo>
                <a:lnTo>
                  <a:pt x="6478" y="4270"/>
                </a:lnTo>
                <a:close/>
                <a:moveTo>
                  <a:pt x="6696" y="4270"/>
                </a:moveTo>
                <a:lnTo>
                  <a:pt x="6721" y="4270"/>
                </a:lnTo>
                <a:lnTo>
                  <a:pt x="6721" y="4295"/>
                </a:lnTo>
                <a:lnTo>
                  <a:pt x="6696" y="4295"/>
                </a:lnTo>
                <a:lnTo>
                  <a:pt x="6696" y="4270"/>
                </a:lnTo>
                <a:close/>
                <a:moveTo>
                  <a:pt x="6721" y="4295"/>
                </a:moveTo>
                <a:lnTo>
                  <a:pt x="6721" y="4327"/>
                </a:lnTo>
                <a:lnTo>
                  <a:pt x="6673" y="4327"/>
                </a:lnTo>
                <a:lnTo>
                  <a:pt x="6673" y="4295"/>
                </a:lnTo>
                <a:lnTo>
                  <a:pt x="6721" y="4295"/>
                </a:lnTo>
                <a:close/>
                <a:moveTo>
                  <a:pt x="6696" y="4352"/>
                </a:moveTo>
                <a:lnTo>
                  <a:pt x="6673" y="4352"/>
                </a:lnTo>
                <a:lnTo>
                  <a:pt x="6673" y="4327"/>
                </a:lnTo>
                <a:lnTo>
                  <a:pt x="6696" y="4327"/>
                </a:lnTo>
                <a:lnTo>
                  <a:pt x="6696" y="4352"/>
                </a:lnTo>
                <a:close/>
                <a:moveTo>
                  <a:pt x="6696" y="4302"/>
                </a:moveTo>
                <a:lnTo>
                  <a:pt x="6925" y="4302"/>
                </a:lnTo>
                <a:lnTo>
                  <a:pt x="6925" y="4352"/>
                </a:lnTo>
                <a:lnTo>
                  <a:pt x="6696" y="4352"/>
                </a:lnTo>
                <a:lnTo>
                  <a:pt x="6696" y="4302"/>
                </a:lnTo>
                <a:close/>
                <a:moveTo>
                  <a:pt x="6925" y="4302"/>
                </a:moveTo>
                <a:lnTo>
                  <a:pt x="6948" y="4302"/>
                </a:lnTo>
                <a:lnTo>
                  <a:pt x="6948" y="4327"/>
                </a:lnTo>
                <a:lnTo>
                  <a:pt x="6925" y="4327"/>
                </a:lnTo>
                <a:lnTo>
                  <a:pt x="6925" y="4302"/>
                </a:lnTo>
                <a:close/>
                <a:moveTo>
                  <a:pt x="6948" y="4327"/>
                </a:moveTo>
                <a:lnTo>
                  <a:pt x="6948" y="4352"/>
                </a:lnTo>
                <a:lnTo>
                  <a:pt x="6900" y="4352"/>
                </a:lnTo>
                <a:lnTo>
                  <a:pt x="6900" y="4327"/>
                </a:lnTo>
                <a:lnTo>
                  <a:pt x="6948" y="4327"/>
                </a:lnTo>
                <a:close/>
                <a:moveTo>
                  <a:pt x="6925" y="4376"/>
                </a:moveTo>
                <a:lnTo>
                  <a:pt x="6900" y="4376"/>
                </a:lnTo>
                <a:lnTo>
                  <a:pt x="6900" y="4352"/>
                </a:lnTo>
                <a:lnTo>
                  <a:pt x="6925" y="4352"/>
                </a:lnTo>
                <a:lnTo>
                  <a:pt x="6925" y="4376"/>
                </a:lnTo>
                <a:close/>
                <a:moveTo>
                  <a:pt x="6925" y="4327"/>
                </a:moveTo>
                <a:lnTo>
                  <a:pt x="7144" y="4327"/>
                </a:lnTo>
                <a:lnTo>
                  <a:pt x="7144" y="4376"/>
                </a:lnTo>
                <a:lnTo>
                  <a:pt x="6925" y="4376"/>
                </a:lnTo>
                <a:lnTo>
                  <a:pt x="6925" y="4327"/>
                </a:lnTo>
                <a:close/>
                <a:moveTo>
                  <a:pt x="7168" y="4352"/>
                </a:moveTo>
                <a:lnTo>
                  <a:pt x="7168" y="4376"/>
                </a:lnTo>
                <a:lnTo>
                  <a:pt x="7144" y="4376"/>
                </a:lnTo>
                <a:lnTo>
                  <a:pt x="7144" y="4352"/>
                </a:lnTo>
                <a:lnTo>
                  <a:pt x="7168" y="4352"/>
                </a:lnTo>
                <a:close/>
                <a:moveTo>
                  <a:pt x="7119" y="4352"/>
                </a:moveTo>
                <a:lnTo>
                  <a:pt x="7119" y="4327"/>
                </a:lnTo>
                <a:lnTo>
                  <a:pt x="7168" y="4327"/>
                </a:lnTo>
                <a:lnTo>
                  <a:pt x="7168" y="4352"/>
                </a:lnTo>
                <a:lnTo>
                  <a:pt x="7119" y="4352"/>
                </a:lnTo>
                <a:close/>
                <a:moveTo>
                  <a:pt x="7119" y="4327"/>
                </a:moveTo>
                <a:lnTo>
                  <a:pt x="7119" y="4302"/>
                </a:lnTo>
                <a:lnTo>
                  <a:pt x="7144" y="4302"/>
                </a:lnTo>
                <a:lnTo>
                  <a:pt x="7144" y="4327"/>
                </a:lnTo>
                <a:lnTo>
                  <a:pt x="7119" y="4327"/>
                </a:lnTo>
                <a:close/>
                <a:moveTo>
                  <a:pt x="7144" y="4302"/>
                </a:moveTo>
                <a:lnTo>
                  <a:pt x="7371" y="4302"/>
                </a:lnTo>
                <a:lnTo>
                  <a:pt x="7371" y="4352"/>
                </a:lnTo>
                <a:lnTo>
                  <a:pt x="7144" y="4352"/>
                </a:lnTo>
                <a:lnTo>
                  <a:pt x="7144" y="4302"/>
                </a:lnTo>
                <a:close/>
                <a:moveTo>
                  <a:pt x="7371" y="4302"/>
                </a:moveTo>
                <a:lnTo>
                  <a:pt x="7396" y="4302"/>
                </a:lnTo>
                <a:lnTo>
                  <a:pt x="7396" y="4327"/>
                </a:lnTo>
                <a:lnTo>
                  <a:pt x="7371" y="4327"/>
                </a:lnTo>
                <a:lnTo>
                  <a:pt x="7371" y="4302"/>
                </a:lnTo>
                <a:close/>
                <a:moveTo>
                  <a:pt x="7396" y="4327"/>
                </a:moveTo>
                <a:lnTo>
                  <a:pt x="7396" y="4490"/>
                </a:lnTo>
                <a:lnTo>
                  <a:pt x="7348" y="4490"/>
                </a:lnTo>
                <a:lnTo>
                  <a:pt x="7348" y="4327"/>
                </a:lnTo>
                <a:lnTo>
                  <a:pt x="7396" y="4327"/>
                </a:lnTo>
                <a:close/>
                <a:moveTo>
                  <a:pt x="7371" y="4514"/>
                </a:moveTo>
                <a:lnTo>
                  <a:pt x="7348" y="4514"/>
                </a:lnTo>
                <a:lnTo>
                  <a:pt x="7348" y="4490"/>
                </a:lnTo>
                <a:lnTo>
                  <a:pt x="7371" y="4490"/>
                </a:lnTo>
                <a:lnTo>
                  <a:pt x="7371" y="4514"/>
                </a:lnTo>
                <a:close/>
                <a:moveTo>
                  <a:pt x="7371" y="4465"/>
                </a:moveTo>
                <a:lnTo>
                  <a:pt x="7591" y="4465"/>
                </a:lnTo>
                <a:lnTo>
                  <a:pt x="7591" y="4514"/>
                </a:lnTo>
                <a:lnTo>
                  <a:pt x="7371" y="4514"/>
                </a:lnTo>
                <a:lnTo>
                  <a:pt x="7371" y="4465"/>
                </a:lnTo>
                <a:close/>
                <a:moveTo>
                  <a:pt x="7615" y="4490"/>
                </a:moveTo>
                <a:lnTo>
                  <a:pt x="7615" y="4514"/>
                </a:lnTo>
                <a:lnTo>
                  <a:pt x="7591" y="4514"/>
                </a:lnTo>
                <a:lnTo>
                  <a:pt x="7591" y="4490"/>
                </a:lnTo>
                <a:lnTo>
                  <a:pt x="7615" y="4490"/>
                </a:lnTo>
                <a:close/>
                <a:moveTo>
                  <a:pt x="7566" y="4490"/>
                </a:moveTo>
                <a:lnTo>
                  <a:pt x="7566" y="4343"/>
                </a:lnTo>
                <a:lnTo>
                  <a:pt x="7615" y="4343"/>
                </a:lnTo>
                <a:lnTo>
                  <a:pt x="7615" y="4490"/>
                </a:lnTo>
                <a:lnTo>
                  <a:pt x="7566" y="4490"/>
                </a:lnTo>
                <a:close/>
                <a:moveTo>
                  <a:pt x="7566" y="4343"/>
                </a:moveTo>
                <a:lnTo>
                  <a:pt x="7566" y="4318"/>
                </a:lnTo>
                <a:lnTo>
                  <a:pt x="7591" y="4318"/>
                </a:lnTo>
                <a:lnTo>
                  <a:pt x="7591" y="4343"/>
                </a:lnTo>
                <a:lnTo>
                  <a:pt x="7566" y="4343"/>
                </a:lnTo>
                <a:close/>
                <a:moveTo>
                  <a:pt x="7591" y="4318"/>
                </a:moveTo>
                <a:lnTo>
                  <a:pt x="7818" y="4318"/>
                </a:lnTo>
                <a:lnTo>
                  <a:pt x="7818" y="4367"/>
                </a:lnTo>
                <a:lnTo>
                  <a:pt x="7591" y="4367"/>
                </a:lnTo>
                <a:lnTo>
                  <a:pt x="7591" y="4318"/>
                </a:lnTo>
                <a:close/>
                <a:moveTo>
                  <a:pt x="7843" y="4343"/>
                </a:moveTo>
                <a:lnTo>
                  <a:pt x="7843" y="4367"/>
                </a:lnTo>
                <a:lnTo>
                  <a:pt x="7818" y="4367"/>
                </a:lnTo>
                <a:lnTo>
                  <a:pt x="7818" y="4343"/>
                </a:lnTo>
                <a:lnTo>
                  <a:pt x="7843" y="4343"/>
                </a:lnTo>
                <a:close/>
                <a:moveTo>
                  <a:pt x="7794" y="4343"/>
                </a:moveTo>
                <a:lnTo>
                  <a:pt x="7794" y="4327"/>
                </a:lnTo>
                <a:lnTo>
                  <a:pt x="7843" y="4327"/>
                </a:lnTo>
                <a:lnTo>
                  <a:pt x="7843" y="4343"/>
                </a:lnTo>
                <a:lnTo>
                  <a:pt x="7794" y="4343"/>
                </a:lnTo>
                <a:close/>
                <a:moveTo>
                  <a:pt x="7794" y="4327"/>
                </a:moveTo>
                <a:lnTo>
                  <a:pt x="7794" y="4302"/>
                </a:lnTo>
                <a:lnTo>
                  <a:pt x="7818" y="4302"/>
                </a:lnTo>
                <a:lnTo>
                  <a:pt x="7818" y="4327"/>
                </a:lnTo>
                <a:lnTo>
                  <a:pt x="7794" y="4327"/>
                </a:lnTo>
                <a:close/>
                <a:moveTo>
                  <a:pt x="7818" y="4302"/>
                </a:moveTo>
                <a:lnTo>
                  <a:pt x="8038" y="4302"/>
                </a:lnTo>
                <a:lnTo>
                  <a:pt x="8038" y="4352"/>
                </a:lnTo>
                <a:lnTo>
                  <a:pt x="7818" y="4352"/>
                </a:lnTo>
                <a:lnTo>
                  <a:pt x="7818" y="4302"/>
                </a:lnTo>
                <a:close/>
                <a:moveTo>
                  <a:pt x="8038" y="4302"/>
                </a:moveTo>
                <a:lnTo>
                  <a:pt x="8062" y="4302"/>
                </a:lnTo>
                <a:lnTo>
                  <a:pt x="8062" y="4327"/>
                </a:lnTo>
                <a:lnTo>
                  <a:pt x="8038" y="4327"/>
                </a:lnTo>
                <a:lnTo>
                  <a:pt x="8038" y="4302"/>
                </a:lnTo>
                <a:close/>
                <a:moveTo>
                  <a:pt x="8062" y="4327"/>
                </a:moveTo>
                <a:lnTo>
                  <a:pt x="8062" y="4376"/>
                </a:lnTo>
                <a:lnTo>
                  <a:pt x="8013" y="4376"/>
                </a:lnTo>
                <a:lnTo>
                  <a:pt x="8013" y="4327"/>
                </a:lnTo>
                <a:lnTo>
                  <a:pt x="8062" y="4327"/>
                </a:lnTo>
                <a:close/>
                <a:moveTo>
                  <a:pt x="8038" y="4400"/>
                </a:moveTo>
                <a:lnTo>
                  <a:pt x="8013" y="4400"/>
                </a:lnTo>
                <a:lnTo>
                  <a:pt x="8013" y="4376"/>
                </a:lnTo>
                <a:lnTo>
                  <a:pt x="8038" y="4376"/>
                </a:lnTo>
                <a:lnTo>
                  <a:pt x="8038" y="4400"/>
                </a:lnTo>
                <a:close/>
                <a:moveTo>
                  <a:pt x="8038" y="4351"/>
                </a:moveTo>
                <a:lnTo>
                  <a:pt x="8265" y="4351"/>
                </a:lnTo>
                <a:lnTo>
                  <a:pt x="8265" y="4400"/>
                </a:lnTo>
                <a:lnTo>
                  <a:pt x="8038" y="4400"/>
                </a:lnTo>
                <a:lnTo>
                  <a:pt x="8038" y="4351"/>
                </a:lnTo>
                <a:close/>
                <a:moveTo>
                  <a:pt x="8265" y="4351"/>
                </a:moveTo>
                <a:lnTo>
                  <a:pt x="8290" y="4351"/>
                </a:lnTo>
                <a:lnTo>
                  <a:pt x="8290" y="4376"/>
                </a:lnTo>
                <a:lnTo>
                  <a:pt x="8265" y="4376"/>
                </a:lnTo>
                <a:lnTo>
                  <a:pt x="8265" y="4351"/>
                </a:lnTo>
                <a:close/>
                <a:moveTo>
                  <a:pt x="8290" y="4376"/>
                </a:moveTo>
                <a:lnTo>
                  <a:pt x="8290" y="4522"/>
                </a:lnTo>
                <a:lnTo>
                  <a:pt x="8241" y="4522"/>
                </a:lnTo>
                <a:lnTo>
                  <a:pt x="8241" y="4376"/>
                </a:lnTo>
                <a:lnTo>
                  <a:pt x="8290" y="4376"/>
                </a:lnTo>
                <a:close/>
                <a:moveTo>
                  <a:pt x="8265" y="4547"/>
                </a:moveTo>
                <a:lnTo>
                  <a:pt x="8241" y="4547"/>
                </a:lnTo>
                <a:lnTo>
                  <a:pt x="8241" y="4522"/>
                </a:lnTo>
                <a:lnTo>
                  <a:pt x="8265" y="4522"/>
                </a:lnTo>
                <a:lnTo>
                  <a:pt x="8265" y="4547"/>
                </a:lnTo>
                <a:close/>
                <a:moveTo>
                  <a:pt x="8265" y="4498"/>
                </a:moveTo>
                <a:lnTo>
                  <a:pt x="8485" y="4498"/>
                </a:lnTo>
                <a:lnTo>
                  <a:pt x="8485" y="4547"/>
                </a:lnTo>
                <a:lnTo>
                  <a:pt x="8265" y="4547"/>
                </a:lnTo>
                <a:lnTo>
                  <a:pt x="8265" y="4498"/>
                </a:lnTo>
                <a:close/>
                <a:moveTo>
                  <a:pt x="8509" y="4522"/>
                </a:moveTo>
                <a:lnTo>
                  <a:pt x="8509" y="4547"/>
                </a:lnTo>
                <a:lnTo>
                  <a:pt x="8485" y="4547"/>
                </a:lnTo>
                <a:lnTo>
                  <a:pt x="8485" y="4522"/>
                </a:lnTo>
                <a:lnTo>
                  <a:pt x="8509" y="4522"/>
                </a:lnTo>
                <a:close/>
                <a:moveTo>
                  <a:pt x="8460" y="4522"/>
                </a:moveTo>
                <a:lnTo>
                  <a:pt x="8460" y="4367"/>
                </a:lnTo>
                <a:lnTo>
                  <a:pt x="8509" y="4367"/>
                </a:lnTo>
                <a:lnTo>
                  <a:pt x="8509" y="4522"/>
                </a:lnTo>
                <a:lnTo>
                  <a:pt x="8460" y="4522"/>
                </a:lnTo>
                <a:close/>
                <a:moveTo>
                  <a:pt x="8460" y="4367"/>
                </a:moveTo>
                <a:lnTo>
                  <a:pt x="8460" y="4343"/>
                </a:lnTo>
                <a:lnTo>
                  <a:pt x="8485" y="4343"/>
                </a:lnTo>
                <a:lnTo>
                  <a:pt x="8485" y="4367"/>
                </a:lnTo>
                <a:lnTo>
                  <a:pt x="8460" y="4367"/>
                </a:lnTo>
                <a:close/>
                <a:moveTo>
                  <a:pt x="8485" y="4343"/>
                </a:moveTo>
                <a:lnTo>
                  <a:pt x="8712" y="4343"/>
                </a:lnTo>
                <a:lnTo>
                  <a:pt x="8712" y="4392"/>
                </a:lnTo>
                <a:lnTo>
                  <a:pt x="8485" y="4392"/>
                </a:lnTo>
                <a:lnTo>
                  <a:pt x="8485" y="4343"/>
                </a:lnTo>
                <a:close/>
                <a:moveTo>
                  <a:pt x="8712" y="4343"/>
                </a:moveTo>
                <a:lnTo>
                  <a:pt x="8737" y="4343"/>
                </a:lnTo>
                <a:lnTo>
                  <a:pt x="8737" y="4367"/>
                </a:lnTo>
                <a:lnTo>
                  <a:pt x="8712" y="4367"/>
                </a:lnTo>
                <a:lnTo>
                  <a:pt x="8712" y="4343"/>
                </a:lnTo>
                <a:close/>
                <a:moveTo>
                  <a:pt x="8737" y="4367"/>
                </a:moveTo>
                <a:lnTo>
                  <a:pt x="8737" y="4522"/>
                </a:lnTo>
                <a:lnTo>
                  <a:pt x="8688" y="4522"/>
                </a:lnTo>
                <a:lnTo>
                  <a:pt x="8688" y="4367"/>
                </a:lnTo>
                <a:lnTo>
                  <a:pt x="8737" y="4367"/>
                </a:lnTo>
                <a:close/>
                <a:moveTo>
                  <a:pt x="8712" y="4547"/>
                </a:moveTo>
                <a:lnTo>
                  <a:pt x="8688" y="4547"/>
                </a:lnTo>
                <a:lnTo>
                  <a:pt x="8688" y="4522"/>
                </a:lnTo>
                <a:lnTo>
                  <a:pt x="8712" y="4522"/>
                </a:lnTo>
                <a:lnTo>
                  <a:pt x="8712" y="4547"/>
                </a:lnTo>
                <a:close/>
                <a:moveTo>
                  <a:pt x="8712" y="4498"/>
                </a:moveTo>
                <a:lnTo>
                  <a:pt x="8932" y="4498"/>
                </a:lnTo>
                <a:lnTo>
                  <a:pt x="8932" y="4547"/>
                </a:lnTo>
                <a:lnTo>
                  <a:pt x="8712" y="4547"/>
                </a:lnTo>
                <a:lnTo>
                  <a:pt x="8712" y="4498"/>
                </a:lnTo>
                <a:close/>
                <a:moveTo>
                  <a:pt x="8956" y="4522"/>
                </a:moveTo>
                <a:lnTo>
                  <a:pt x="8956" y="4547"/>
                </a:lnTo>
                <a:lnTo>
                  <a:pt x="8932" y="4547"/>
                </a:lnTo>
                <a:lnTo>
                  <a:pt x="8932" y="4522"/>
                </a:lnTo>
                <a:lnTo>
                  <a:pt x="8956" y="4522"/>
                </a:lnTo>
                <a:close/>
                <a:moveTo>
                  <a:pt x="8907" y="4522"/>
                </a:moveTo>
                <a:lnTo>
                  <a:pt x="8907" y="4392"/>
                </a:lnTo>
                <a:lnTo>
                  <a:pt x="8956" y="4392"/>
                </a:lnTo>
                <a:lnTo>
                  <a:pt x="8956" y="4522"/>
                </a:lnTo>
                <a:lnTo>
                  <a:pt x="8907" y="4522"/>
                </a:lnTo>
                <a:close/>
                <a:moveTo>
                  <a:pt x="8907" y="4392"/>
                </a:moveTo>
                <a:lnTo>
                  <a:pt x="8907" y="4367"/>
                </a:lnTo>
                <a:lnTo>
                  <a:pt x="8932" y="4367"/>
                </a:lnTo>
                <a:lnTo>
                  <a:pt x="8932" y="4392"/>
                </a:lnTo>
                <a:lnTo>
                  <a:pt x="8907" y="4392"/>
                </a:lnTo>
                <a:close/>
                <a:moveTo>
                  <a:pt x="8932" y="4367"/>
                </a:moveTo>
                <a:lnTo>
                  <a:pt x="9159" y="4367"/>
                </a:lnTo>
                <a:lnTo>
                  <a:pt x="9159" y="4416"/>
                </a:lnTo>
                <a:lnTo>
                  <a:pt x="8932" y="4416"/>
                </a:lnTo>
                <a:lnTo>
                  <a:pt x="8932" y="4367"/>
                </a:lnTo>
                <a:close/>
                <a:moveTo>
                  <a:pt x="9159" y="4367"/>
                </a:moveTo>
                <a:lnTo>
                  <a:pt x="9184" y="4367"/>
                </a:lnTo>
                <a:lnTo>
                  <a:pt x="9184" y="4392"/>
                </a:lnTo>
                <a:lnTo>
                  <a:pt x="9159" y="4392"/>
                </a:lnTo>
                <a:lnTo>
                  <a:pt x="9159" y="4367"/>
                </a:lnTo>
                <a:close/>
                <a:moveTo>
                  <a:pt x="9184" y="4392"/>
                </a:moveTo>
                <a:lnTo>
                  <a:pt x="9184" y="4473"/>
                </a:lnTo>
                <a:lnTo>
                  <a:pt x="9135" y="4473"/>
                </a:lnTo>
                <a:lnTo>
                  <a:pt x="9135" y="4392"/>
                </a:lnTo>
                <a:lnTo>
                  <a:pt x="9184" y="4392"/>
                </a:lnTo>
                <a:close/>
                <a:moveTo>
                  <a:pt x="9159" y="4498"/>
                </a:moveTo>
                <a:lnTo>
                  <a:pt x="9135" y="4498"/>
                </a:lnTo>
                <a:lnTo>
                  <a:pt x="9135" y="4473"/>
                </a:lnTo>
                <a:lnTo>
                  <a:pt x="9159" y="4473"/>
                </a:lnTo>
                <a:lnTo>
                  <a:pt x="9159" y="4498"/>
                </a:lnTo>
                <a:close/>
                <a:moveTo>
                  <a:pt x="9159" y="4449"/>
                </a:moveTo>
                <a:lnTo>
                  <a:pt x="9379" y="4449"/>
                </a:lnTo>
                <a:lnTo>
                  <a:pt x="9379" y="4498"/>
                </a:lnTo>
                <a:lnTo>
                  <a:pt x="9159" y="4498"/>
                </a:lnTo>
                <a:lnTo>
                  <a:pt x="9159" y="4449"/>
                </a:lnTo>
                <a:close/>
                <a:moveTo>
                  <a:pt x="9379" y="4449"/>
                </a:moveTo>
                <a:lnTo>
                  <a:pt x="9404" y="4449"/>
                </a:lnTo>
                <a:lnTo>
                  <a:pt x="9404" y="4473"/>
                </a:lnTo>
                <a:lnTo>
                  <a:pt x="9379" y="4473"/>
                </a:lnTo>
                <a:lnTo>
                  <a:pt x="9379" y="4449"/>
                </a:lnTo>
                <a:close/>
                <a:moveTo>
                  <a:pt x="9404" y="4473"/>
                </a:moveTo>
                <a:lnTo>
                  <a:pt x="9404" y="4498"/>
                </a:lnTo>
                <a:lnTo>
                  <a:pt x="9355" y="4498"/>
                </a:lnTo>
                <a:lnTo>
                  <a:pt x="9355" y="4473"/>
                </a:lnTo>
                <a:lnTo>
                  <a:pt x="9404" y="4473"/>
                </a:lnTo>
                <a:close/>
                <a:moveTo>
                  <a:pt x="9379" y="4522"/>
                </a:moveTo>
                <a:lnTo>
                  <a:pt x="9355" y="4522"/>
                </a:lnTo>
                <a:lnTo>
                  <a:pt x="9355" y="4498"/>
                </a:lnTo>
                <a:lnTo>
                  <a:pt x="9379" y="4498"/>
                </a:lnTo>
                <a:lnTo>
                  <a:pt x="9379" y="4522"/>
                </a:lnTo>
                <a:close/>
                <a:moveTo>
                  <a:pt x="9379" y="4473"/>
                </a:moveTo>
                <a:lnTo>
                  <a:pt x="9607" y="4473"/>
                </a:lnTo>
                <a:lnTo>
                  <a:pt x="9607" y="4522"/>
                </a:lnTo>
                <a:lnTo>
                  <a:pt x="9379" y="4522"/>
                </a:lnTo>
                <a:lnTo>
                  <a:pt x="9379" y="4473"/>
                </a:lnTo>
                <a:close/>
                <a:moveTo>
                  <a:pt x="9631" y="4498"/>
                </a:moveTo>
                <a:lnTo>
                  <a:pt x="9631" y="4522"/>
                </a:lnTo>
                <a:lnTo>
                  <a:pt x="9607" y="4522"/>
                </a:lnTo>
                <a:lnTo>
                  <a:pt x="9607" y="4498"/>
                </a:lnTo>
                <a:lnTo>
                  <a:pt x="9631" y="4498"/>
                </a:lnTo>
                <a:close/>
                <a:moveTo>
                  <a:pt x="9582" y="4498"/>
                </a:moveTo>
                <a:lnTo>
                  <a:pt x="9582" y="4424"/>
                </a:lnTo>
                <a:lnTo>
                  <a:pt x="9631" y="4424"/>
                </a:lnTo>
                <a:lnTo>
                  <a:pt x="9631" y="4498"/>
                </a:lnTo>
                <a:lnTo>
                  <a:pt x="9582" y="4498"/>
                </a:lnTo>
                <a:close/>
                <a:moveTo>
                  <a:pt x="9582" y="4424"/>
                </a:moveTo>
                <a:lnTo>
                  <a:pt x="9582" y="4400"/>
                </a:lnTo>
                <a:lnTo>
                  <a:pt x="9607" y="4400"/>
                </a:lnTo>
                <a:lnTo>
                  <a:pt x="9607" y="4424"/>
                </a:lnTo>
                <a:lnTo>
                  <a:pt x="9582" y="4424"/>
                </a:lnTo>
                <a:close/>
                <a:moveTo>
                  <a:pt x="9607" y="4400"/>
                </a:moveTo>
                <a:lnTo>
                  <a:pt x="9826" y="4400"/>
                </a:lnTo>
                <a:lnTo>
                  <a:pt x="9826" y="4449"/>
                </a:lnTo>
                <a:lnTo>
                  <a:pt x="9607" y="4449"/>
                </a:lnTo>
                <a:lnTo>
                  <a:pt x="9607" y="4400"/>
                </a:lnTo>
                <a:close/>
                <a:moveTo>
                  <a:pt x="9826" y="4400"/>
                </a:moveTo>
                <a:lnTo>
                  <a:pt x="9851" y="4400"/>
                </a:lnTo>
                <a:lnTo>
                  <a:pt x="9851" y="4424"/>
                </a:lnTo>
                <a:lnTo>
                  <a:pt x="9826" y="4424"/>
                </a:lnTo>
                <a:lnTo>
                  <a:pt x="9826" y="4400"/>
                </a:lnTo>
                <a:close/>
                <a:moveTo>
                  <a:pt x="9851" y="4424"/>
                </a:moveTo>
                <a:lnTo>
                  <a:pt x="9851" y="4481"/>
                </a:lnTo>
                <a:lnTo>
                  <a:pt x="9802" y="4481"/>
                </a:lnTo>
                <a:lnTo>
                  <a:pt x="9802" y="4424"/>
                </a:lnTo>
                <a:lnTo>
                  <a:pt x="9851" y="4424"/>
                </a:lnTo>
                <a:close/>
                <a:moveTo>
                  <a:pt x="9826" y="4505"/>
                </a:moveTo>
                <a:lnTo>
                  <a:pt x="9802" y="4505"/>
                </a:lnTo>
                <a:lnTo>
                  <a:pt x="9802" y="4481"/>
                </a:lnTo>
                <a:lnTo>
                  <a:pt x="9826" y="4481"/>
                </a:lnTo>
                <a:lnTo>
                  <a:pt x="9826" y="4505"/>
                </a:lnTo>
                <a:close/>
                <a:moveTo>
                  <a:pt x="9826" y="4456"/>
                </a:moveTo>
                <a:lnTo>
                  <a:pt x="10054" y="4456"/>
                </a:lnTo>
                <a:lnTo>
                  <a:pt x="10054" y="4505"/>
                </a:lnTo>
                <a:lnTo>
                  <a:pt x="9826" y="4505"/>
                </a:lnTo>
                <a:lnTo>
                  <a:pt x="9826" y="4456"/>
                </a:lnTo>
                <a:close/>
                <a:moveTo>
                  <a:pt x="10078" y="4481"/>
                </a:moveTo>
                <a:lnTo>
                  <a:pt x="10078" y="4505"/>
                </a:lnTo>
                <a:lnTo>
                  <a:pt x="10054" y="4505"/>
                </a:lnTo>
                <a:lnTo>
                  <a:pt x="10054" y="4481"/>
                </a:lnTo>
                <a:lnTo>
                  <a:pt x="10078" y="4481"/>
                </a:lnTo>
                <a:close/>
                <a:moveTo>
                  <a:pt x="10029" y="4481"/>
                </a:moveTo>
                <a:lnTo>
                  <a:pt x="10029" y="4441"/>
                </a:lnTo>
                <a:lnTo>
                  <a:pt x="10078" y="4441"/>
                </a:lnTo>
                <a:lnTo>
                  <a:pt x="10078" y="4481"/>
                </a:lnTo>
                <a:lnTo>
                  <a:pt x="10029" y="4481"/>
                </a:lnTo>
                <a:close/>
                <a:moveTo>
                  <a:pt x="10029" y="4441"/>
                </a:moveTo>
                <a:lnTo>
                  <a:pt x="10029" y="4416"/>
                </a:lnTo>
                <a:lnTo>
                  <a:pt x="10054" y="4416"/>
                </a:lnTo>
                <a:lnTo>
                  <a:pt x="10054" y="4441"/>
                </a:lnTo>
                <a:lnTo>
                  <a:pt x="10029" y="4441"/>
                </a:lnTo>
                <a:close/>
                <a:moveTo>
                  <a:pt x="10054" y="4416"/>
                </a:moveTo>
                <a:lnTo>
                  <a:pt x="10273" y="4416"/>
                </a:lnTo>
                <a:lnTo>
                  <a:pt x="10273" y="4465"/>
                </a:lnTo>
                <a:lnTo>
                  <a:pt x="10054" y="4465"/>
                </a:lnTo>
                <a:lnTo>
                  <a:pt x="10054" y="4416"/>
                </a:lnTo>
                <a:close/>
                <a:moveTo>
                  <a:pt x="10273" y="4416"/>
                </a:moveTo>
                <a:lnTo>
                  <a:pt x="10297" y="4416"/>
                </a:lnTo>
                <a:lnTo>
                  <a:pt x="10297" y="4441"/>
                </a:lnTo>
                <a:lnTo>
                  <a:pt x="10273" y="4441"/>
                </a:lnTo>
                <a:lnTo>
                  <a:pt x="10273" y="4416"/>
                </a:lnTo>
                <a:close/>
                <a:moveTo>
                  <a:pt x="10297" y="4441"/>
                </a:moveTo>
                <a:lnTo>
                  <a:pt x="10297" y="4547"/>
                </a:lnTo>
                <a:lnTo>
                  <a:pt x="10249" y="4547"/>
                </a:lnTo>
                <a:lnTo>
                  <a:pt x="10249" y="4441"/>
                </a:lnTo>
                <a:lnTo>
                  <a:pt x="10297" y="4441"/>
                </a:lnTo>
                <a:close/>
                <a:moveTo>
                  <a:pt x="10273" y="4571"/>
                </a:moveTo>
                <a:lnTo>
                  <a:pt x="10249" y="4571"/>
                </a:lnTo>
                <a:lnTo>
                  <a:pt x="10249" y="4547"/>
                </a:lnTo>
                <a:lnTo>
                  <a:pt x="10273" y="4547"/>
                </a:lnTo>
                <a:lnTo>
                  <a:pt x="10273" y="4571"/>
                </a:lnTo>
                <a:close/>
                <a:moveTo>
                  <a:pt x="10273" y="4522"/>
                </a:moveTo>
                <a:lnTo>
                  <a:pt x="10501" y="4522"/>
                </a:lnTo>
                <a:lnTo>
                  <a:pt x="10501" y="4571"/>
                </a:lnTo>
                <a:lnTo>
                  <a:pt x="10273" y="4571"/>
                </a:lnTo>
                <a:lnTo>
                  <a:pt x="10273" y="4522"/>
                </a:lnTo>
                <a:close/>
                <a:moveTo>
                  <a:pt x="10525" y="4547"/>
                </a:moveTo>
                <a:lnTo>
                  <a:pt x="10525" y="4571"/>
                </a:lnTo>
                <a:lnTo>
                  <a:pt x="10501" y="4571"/>
                </a:lnTo>
                <a:lnTo>
                  <a:pt x="10501" y="4547"/>
                </a:lnTo>
                <a:lnTo>
                  <a:pt x="10525" y="4547"/>
                </a:lnTo>
                <a:close/>
                <a:moveTo>
                  <a:pt x="10476" y="4547"/>
                </a:moveTo>
                <a:lnTo>
                  <a:pt x="10476" y="4473"/>
                </a:lnTo>
                <a:lnTo>
                  <a:pt x="10525" y="4473"/>
                </a:lnTo>
                <a:lnTo>
                  <a:pt x="10525" y="4547"/>
                </a:lnTo>
                <a:lnTo>
                  <a:pt x="10476" y="4547"/>
                </a:lnTo>
                <a:close/>
                <a:moveTo>
                  <a:pt x="10476" y="4473"/>
                </a:moveTo>
                <a:lnTo>
                  <a:pt x="10476" y="4449"/>
                </a:lnTo>
                <a:lnTo>
                  <a:pt x="10501" y="4449"/>
                </a:lnTo>
                <a:lnTo>
                  <a:pt x="10501" y="4473"/>
                </a:lnTo>
                <a:lnTo>
                  <a:pt x="10476" y="4473"/>
                </a:lnTo>
                <a:close/>
                <a:moveTo>
                  <a:pt x="10501" y="4449"/>
                </a:moveTo>
                <a:lnTo>
                  <a:pt x="10719" y="4449"/>
                </a:lnTo>
                <a:lnTo>
                  <a:pt x="10719" y="4498"/>
                </a:lnTo>
                <a:lnTo>
                  <a:pt x="10501" y="4498"/>
                </a:lnTo>
                <a:lnTo>
                  <a:pt x="10501" y="4449"/>
                </a:lnTo>
                <a:close/>
                <a:moveTo>
                  <a:pt x="10744" y="4473"/>
                </a:moveTo>
                <a:lnTo>
                  <a:pt x="10744" y="4498"/>
                </a:lnTo>
                <a:lnTo>
                  <a:pt x="10719" y="4498"/>
                </a:lnTo>
                <a:lnTo>
                  <a:pt x="10719" y="4473"/>
                </a:lnTo>
                <a:lnTo>
                  <a:pt x="10744" y="4473"/>
                </a:lnTo>
                <a:close/>
                <a:moveTo>
                  <a:pt x="10696" y="4473"/>
                </a:moveTo>
                <a:lnTo>
                  <a:pt x="10696" y="4352"/>
                </a:lnTo>
                <a:lnTo>
                  <a:pt x="10744" y="4352"/>
                </a:lnTo>
                <a:lnTo>
                  <a:pt x="10744" y="4473"/>
                </a:lnTo>
                <a:lnTo>
                  <a:pt x="10696" y="4473"/>
                </a:lnTo>
                <a:close/>
                <a:moveTo>
                  <a:pt x="10696" y="4352"/>
                </a:moveTo>
                <a:lnTo>
                  <a:pt x="10696" y="4327"/>
                </a:lnTo>
                <a:lnTo>
                  <a:pt x="10719" y="4327"/>
                </a:lnTo>
                <a:lnTo>
                  <a:pt x="10719" y="4352"/>
                </a:lnTo>
                <a:lnTo>
                  <a:pt x="10696" y="4352"/>
                </a:lnTo>
                <a:close/>
                <a:moveTo>
                  <a:pt x="10719" y="4327"/>
                </a:moveTo>
                <a:lnTo>
                  <a:pt x="10948" y="4327"/>
                </a:lnTo>
                <a:lnTo>
                  <a:pt x="10948" y="4376"/>
                </a:lnTo>
                <a:lnTo>
                  <a:pt x="10719" y="4376"/>
                </a:lnTo>
                <a:lnTo>
                  <a:pt x="10719" y="4327"/>
                </a:lnTo>
                <a:close/>
                <a:moveTo>
                  <a:pt x="10948" y="4327"/>
                </a:moveTo>
                <a:lnTo>
                  <a:pt x="10971" y="4327"/>
                </a:lnTo>
                <a:lnTo>
                  <a:pt x="10971" y="4352"/>
                </a:lnTo>
                <a:lnTo>
                  <a:pt x="10948" y="4352"/>
                </a:lnTo>
                <a:lnTo>
                  <a:pt x="10948" y="4327"/>
                </a:lnTo>
                <a:close/>
                <a:moveTo>
                  <a:pt x="10971" y="4352"/>
                </a:moveTo>
                <a:lnTo>
                  <a:pt x="10971" y="4449"/>
                </a:lnTo>
                <a:lnTo>
                  <a:pt x="10923" y="4449"/>
                </a:lnTo>
                <a:lnTo>
                  <a:pt x="10923" y="4352"/>
                </a:lnTo>
                <a:lnTo>
                  <a:pt x="10971" y="4352"/>
                </a:lnTo>
                <a:close/>
                <a:moveTo>
                  <a:pt x="10948" y="4473"/>
                </a:moveTo>
                <a:lnTo>
                  <a:pt x="10923" y="4473"/>
                </a:lnTo>
                <a:lnTo>
                  <a:pt x="10923" y="4449"/>
                </a:lnTo>
                <a:lnTo>
                  <a:pt x="10948" y="4449"/>
                </a:lnTo>
                <a:lnTo>
                  <a:pt x="10948" y="4473"/>
                </a:lnTo>
                <a:close/>
                <a:moveTo>
                  <a:pt x="10948" y="4424"/>
                </a:moveTo>
                <a:lnTo>
                  <a:pt x="11166" y="4424"/>
                </a:lnTo>
                <a:lnTo>
                  <a:pt x="11166" y="4473"/>
                </a:lnTo>
                <a:lnTo>
                  <a:pt x="10948" y="4473"/>
                </a:lnTo>
                <a:lnTo>
                  <a:pt x="10948" y="4424"/>
                </a:lnTo>
                <a:close/>
                <a:moveTo>
                  <a:pt x="11166" y="4424"/>
                </a:moveTo>
                <a:lnTo>
                  <a:pt x="11191" y="4424"/>
                </a:lnTo>
                <a:lnTo>
                  <a:pt x="11191" y="4449"/>
                </a:lnTo>
                <a:lnTo>
                  <a:pt x="11166" y="4449"/>
                </a:lnTo>
                <a:lnTo>
                  <a:pt x="11166" y="4424"/>
                </a:lnTo>
                <a:close/>
                <a:moveTo>
                  <a:pt x="11191" y="4449"/>
                </a:moveTo>
                <a:lnTo>
                  <a:pt x="11191" y="4465"/>
                </a:lnTo>
                <a:lnTo>
                  <a:pt x="11143" y="4465"/>
                </a:lnTo>
                <a:lnTo>
                  <a:pt x="11143" y="4449"/>
                </a:lnTo>
                <a:lnTo>
                  <a:pt x="11191" y="4449"/>
                </a:lnTo>
                <a:close/>
                <a:moveTo>
                  <a:pt x="11166" y="4490"/>
                </a:moveTo>
                <a:lnTo>
                  <a:pt x="11143" y="4490"/>
                </a:lnTo>
                <a:lnTo>
                  <a:pt x="11143" y="4465"/>
                </a:lnTo>
                <a:lnTo>
                  <a:pt x="11166" y="4465"/>
                </a:lnTo>
                <a:lnTo>
                  <a:pt x="11166" y="4490"/>
                </a:lnTo>
                <a:close/>
                <a:moveTo>
                  <a:pt x="11166" y="4441"/>
                </a:moveTo>
                <a:lnTo>
                  <a:pt x="11394" y="4441"/>
                </a:lnTo>
                <a:lnTo>
                  <a:pt x="11394" y="4490"/>
                </a:lnTo>
                <a:lnTo>
                  <a:pt x="11166" y="4490"/>
                </a:lnTo>
                <a:lnTo>
                  <a:pt x="11166" y="4441"/>
                </a:lnTo>
                <a:close/>
                <a:moveTo>
                  <a:pt x="11394" y="4441"/>
                </a:moveTo>
                <a:lnTo>
                  <a:pt x="11418" y="4441"/>
                </a:lnTo>
                <a:lnTo>
                  <a:pt x="11418" y="4465"/>
                </a:lnTo>
                <a:lnTo>
                  <a:pt x="11394" y="4465"/>
                </a:lnTo>
                <a:lnTo>
                  <a:pt x="11394" y="4441"/>
                </a:lnTo>
                <a:close/>
                <a:moveTo>
                  <a:pt x="11418" y="4465"/>
                </a:moveTo>
                <a:lnTo>
                  <a:pt x="11418" y="4514"/>
                </a:lnTo>
                <a:lnTo>
                  <a:pt x="11370" y="4514"/>
                </a:lnTo>
                <a:lnTo>
                  <a:pt x="11370" y="4465"/>
                </a:lnTo>
                <a:lnTo>
                  <a:pt x="11418" y="4465"/>
                </a:lnTo>
                <a:close/>
                <a:moveTo>
                  <a:pt x="11394" y="4538"/>
                </a:moveTo>
                <a:lnTo>
                  <a:pt x="11370" y="4538"/>
                </a:lnTo>
                <a:lnTo>
                  <a:pt x="11370" y="4514"/>
                </a:lnTo>
                <a:lnTo>
                  <a:pt x="11394" y="4514"/>
                </a:lnTo>
                <a:lnTo>
                  <a:pt x="11394" y="4538"/>
                </a:lnTo>
                <a:close/>
                <a:moveTo>
                  <a:pt x="11394" y="4490"/>
                </a:moveTo>
                <a:lnTo>
                  <a:pt x="11614" y="4490"/>
                </a:lnTo>
                <a:lnTo>
                  <a:pt x="11614" y="4538"/>
                </a:lnTo>
                <a:lnTo>
                  <a:pt x="11394" y="4538"/>
                </a:lnTo>
                <a:lnTo>
                  <a:pt x="11394" y="4490"/>
                </a:lnTo>
                <a:close/>
                <a:moveTo>
                  <a:pt x="11614" y="4490"/>
                </a:moveTo>
                <a:lnTo>
                  <a:pt x="11638" y="4490"/>
                </a:lnTo>
                <a:lnTo>
                  <a:pt x="11638" y="4514"/>
                </a:lnTo>
                <a:lnTo>
                  <a:pt x="11614" y="4514"/>
                </a:lnTo>
                <a:lnTo>
                  <a:pt x="11614" y="4490"/>
                </a:lnTo>
                <a:close/>
                <a:moveTo>
                  <a:pt x="11638" y="4514"/>
                </a:moveTo>
                <a:lnTo>
                  <a:pt x="11638" y="4619"/>
                </a:lnTo>
                <a:lnTo>
                  <a:pt x="11589" y="4619"/>
                </a:lnTo>
                <a:lnTo>
                  <a:pt x="11589" y="4514"/>
                </a:lnTo>
                <a:lnTo>
                  <a:pt x="11638" y="4514"/>
                </a:lnTo>
                <a:close/>
                <a:moveTo>
                  <a:pt x="11614" y="4644"/>
                </a:moveTo>
                <a:lnTo>
                  <a:pt x="11589" y="4644"/>
                </a:lnTo>
                <a:lnTo>
                  <a:pt x="11589" y="4619"/>
                </a:lnTo>
                <a:lnTo>
                  <a:pt x="11614" y="4619"/>
                </a:lnTo>
                <a:lnTo>
                  <a:pt x="11614" y="4644"/>
                </a:lnTo>
                <a:close/>
                <a:moveTo>
                  <a:pt x="11614" y="4596"/>
                </a:moveTo>
                <a:lnTo>
                  <a:pt x="11841" y="4596"/>
                </a:lnTo>
                <a:lnTo>
                  <a:pt x="11841" y="4644"/>
                </a:lnTo>
                <a:lnTo>
                  <a:pt x="11614" y="4644"/>
                </a:lnTo>
                <a:lnTo>
                  <a:pt x="11614" y="4596"/>
                </a:lnTo>
                <a:close/>
                <a:moveTo>
                  <a:pt x="11866" y="4619"/>
                </a:moveTo>
                <a:lnTo>
                  <a:pt x="11866" y="4644"/>
                </a:lnTo>
                <a:lnTo>
                  <a:pt x="11841" y="4644"/>
                </a:lnTo>
                <a:lnTo>
                  <a:pt x="11841" y="4619"/>
                </a:lnTo>
                <a:lnTo>
                  <a:pt x="11866" y="4619"/>
                </a:lnTo>
                <a:close/>
                <a:moveTo>
                  <a:pt x="11816" y="4619"/>
                </a:moveTo>
                <a:lnTo>
                  <a:pt x="11816" y="4530"/>
                </a:lnTo>
                <a:lnTo>
                  <a:pt x="11866" y="4530"/>
                </a:lnTo>
                <a:lnTo>
                  <a:pt x="11866" y="4619"/>
                </a:lnTo>
                <a:lnTo>
                  <a:pt x="11816" y="4619"/>
                </a:lnTo>
                <a:close/>
                <a:moveTo>
                  <a:pt x="11816" y="4530"/>
                </a:moveTo>
                <a:lnTo>
                  <a:pt x="11816" y="4505"/>
                </a:lnTo>
                <a:lnTo>
                  <a:pt x="11841" y="4505"/>
                </a:lnTo>
                <a:lnTo>
                  <a:pt x="11841" y="4530"/>
                </a:lnTo>
                <a:lnTo>
                  <a:pt x="11816" y="4530"/>
                </a:lnTo>
                <a:close/>
                <a:moveTo>
                  <a:pt x="11841" y="4505"/>
                </a:moveTo>
                <a:lnTo>
                  <a:pt x="12061" y="4505"/>
                </a:lnTo>
                <a:lnTo>
                  <a:pt x="12061" y="4554"/>
                </a:lnTo>
                <a:lnTo>
                  <a:pt x="11841" y="4554"/>
                </a:lnTo>
                <a:lnTo>
                  <a:pt x="11841" y="4505"/>
                </a:lnTo>
                <a:close/>
                <a:moveTo>
                  <a:pt x="12085" y="4530"/>
                </a:moveTo>
                <a:lnTo>
                  <a:pt x="12085" y="4554"/>
                </a:lnTo>
                <a:lnTo>
                  <a:pt x="12061" y="4554"/>
                </a:lnTo>
                <a:lnTo>
                  <a:pt x="12061" y="4530"/>
                </a:lnTo>
                <a:lnTo>
                  <a:pt x="12085" y="4530"/>
                </a:lnTo>
                <a:close/>
                <a:moveTo>
                  <a:pt x="12036" y="4530"/>
                </a:moveTo>
                <a:lnTo>
                  <a:pt x="12036" y="4295"/>
                </a:lnTo>
                <a:lnTo>
                  <a:pt x="12085" y="4295"/>
                </a:lnTo>
                <a:lnTo>
                  <a:pt x="12085" y="4530"/>
                </a:lnTo>
                <a:lnTo>
                  <a:pt x="12036" y="4530"/>
                </a:lnTo>
                <a:close/>
                <a:moveTo>
                  <a:pt x="12036" y="4295"/>
                </a:moveTo>
                <a:lnTo>
                  <a:pt x="12036" y="4270"/>
                </a:lnTo>
                <a:lnTo>
                  <a:pt x="12061" y="4270"/>
                </a:lnTo>
                <a:lnTo>
                  <a:pt x="12061" y="4295"/>
                </a:lnTo>
                <a:lnTo>
                  <a:pt x="12036" y="4295"/>
                </a:lnTo>
                <a:close/>
                <a:moveTo>
                  <a:pt x="12061" y="4270"/>
                </a:moveTo>
                <a:lnTo>
                  <a:pt x="12288" y="4270"/>
                </a:lnTo>
                <a:lnTo>
                  <a:pt x="12288" y="4318"/>
                </a:lnTo>
                <a:lnTo>
                  <a:pt x="12061" y="4318"/>
                </a:lnTo>
                <a:lnTo>
                  <a:pt x="12061" y="4270"/>
                </a:lnTo>
                <a:close/>
                <a:moveTo>
                  <a:pt x="12313" y="4295"/>
                </a:moveTo>
                <a:lnTo>
                  <a:pt x="12313" y="4318"/>
                </a:lnTo>
                <a:lnTo>
                  <a:pt x="12288" y="4318"/>
                </a:lnTo>
                <a:lnTo>
                  <a:pt x="12288" y="4295"/>
                </a:lnTo>
                <a:lnTo>
                  <a:pt x="12313" y="4295"/>
                </a:lnTo>
                <a:close/>
                <a:moveTo>
                  <a:pt x="12264" y="4295"/>
                </a:moveTo>
                <a:lnTo>
                  <a:pt x="12264" y="2375"/>
                </a:lnTo>
                <a:lnTo>
                  <a:pt x="12313" y="2375"/>
                </a:lnTo>
                <a:lnTo>
                  <a:pt x="12313" y="4295"/>
                </a:lnTo>
                <a:lnTo>
                  <a:pt x="12264" y="4295"/>
                </a:lnTo>
                <a:close/>
                <a:moveTo>
                  <a:pt x="12264" y="2375"/>
                </a:moveTo>
                <a:lnTo>
                  <a:pt x="12264" y="2350"/>
                </a:lnTo>
                <a:lnTo>
                  <a:pt x="12288" y="2350"/>
                </a:lnTo>
                <a:lnTo>
                  <a:pt x="12288" y="2375"/>
                </a:lnTo>
                <a:lnTo>
                  <a:pt x="12264" y="2375"/>
                </a:lnTo>
                <a:close/>
                <a:moveTo>
                  <a:pt x="12288" y="2350"/>
                </a:moveTo>
                <a:lnTo>
                  <a:pt x="12508" y="2350"/>
                </a:lnTo>
                <a:lnTo>
                  <a:pt x="12508" y="2399"/>
                </a:lnTo>
                <a:lnTo>
                  <a:pt x="12288" y="2399"/>
                </a:lnTo>
                <a:lnTo>
                  <a:pt x="12288" y="2350"/>
                </a:lnTo>
                <a:close/>
                <a:moveTo>
                  <a:pt x="12532" y="2375"/>
                </a:moveTo>
                <a:lnTo>
                  <a:pt x="12532" y="2399"/>
                </a:lnTo>
                <a:lnTo>
                  <a:pt x="12508" y="2399"/>
                </a:lnTo>
                <a:lnTo>
                  <a:pt x="12508" y="2375"/>
                </a:lnTo>
                <a:lnTo>
                  <a:pt x="12532" y="2375"/>
                </a:lnTo>
                <a:close/>
                <a:moveTo>
                  <a:pt x="12483" y="2375"/>
                </a:moveTo>
                <a:lnTo>
                  <a:pt x="12483" y="25"/>
                </a:lnTo>
                <a:lnTo>
                  <a:pt x="12532" y="25"/>
                </a:lnTo>
                <a:lnTo>
                  <a:pt x="12532" y="2375"/>
                </a:lnTo>
                <a:lnTo>
                  <a:pt x="12483" y="2375"/>
                </a:lnTo>
                <a:close/>
                <a:moveTo>
                  <a:pt x="12483" y="25"/>
                </a:moveTo>
                <a:lnTo>
                  <a:pt x="12483" y="0"/>
                </a:lnTo>
                <a:lnTo>
                  <a:pt x="12508" y="0"/>
                </a:lnTo>
                <a:lnTo>
                  <a:pt x="12508" y="25"/>
                </a:lnTo>
                <a:lnTo>
                  <a:pt x="12483" y="25"/>
                </a:lnTo>
                <a:close/>
                <a:moveTo>
                  <a:pt x="12508" y="0"/>
                </a:moveTo>
                <a:lnTo>
                  <a:pt x="12735" y="0"/>
                </a:lnTo>
                <a:lnTo>
                  <a:pt x="12735" y="49"/>
                </a:lnTo>
                <a:lnTo>
                  <a:pt x="12508" y="49"/>
                </a:lnTo>
                <a:lnTo>
                  <a:pt x="12508" y="0"/>
                </a:lnTo>
                <a:close/>
                <a:moveTo>
                  <a:pt x="12735" y="0"/>
                </a:moveTo>
                <a:lnTo>
                  <a:pt x="12760" y="0"/>
                </a:lnTo>
                <a:lnTo>
                  <a:pt x="12760" y="25"/>
                </a:lnTo>
                <a:lnTo>
                  <a:pt x="12735" y="25"/>
                </a:lnTo>
                <a:lnTo>
                  <a:pt x="12735" y="0"/>
                </a:lnTo>
                <a:close/>
                <a:moveTo>
                  <a:pt x="12760" y="25"/>
                </a:moveTo>
                <a:lnTo>
                  <a:pt x="12760" y="8198"/>
                </a:lnTo>
                <a:lnTo>
                  <a:pt x="12711" y="8198"/>
                </a:lnTo>
                <a:lnTo>
                  <a:pt x="12711" y="25"/>
                </a:lnTo>
                <a:lnTo>
                  <a:pt x="12760" y="25"/>
                </a:lnTo>
                <a:close/>
                <a:moveTo>
                  <a:pt x="12735" y="8223"/>
                </a:moveTo>
                <a:lnTo>
                  <a:pt x="12711" y="8223"/>
                </a:lnTo>
                <a:lnTo>
                  <a:pt x="12711" y="8198"/>
                </a:lnTo>
                <a:lnTo>
                  <a:pt x="12735" y="8198"/>
                </a:lnTo>
                <a:lnTo>
                  <a:pt x="12735" y="8223"/>
                </a:lnTo>
                <a:close/>
                <a:moveTo>
                  <a:pt x="12735" y="8173"/>
                </a:moveTo>
                <a:lnTo>
                  <a:pt x="14743" y="8173"/>
                </a:lnTo>
                <a:lnTo>
                  <a:pt x="14743" y="8223"/>
                </a:lnTo>
                <a:lnTo>
                  <a:pt x="12735" y="8223"/>
                </a:lnTo>
                <a:lnTo>
                  <a:pt x="12735" y="817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Rectangle 206"/>
          <p:cNvSpPr>
            <a:spLocks noChangeArrowheads="1"/>
          </p:cNvSpPr>
          <p:nvPr/>
        </p:nvSpPr>
        <p:spPr bwMode="auto">
          <a:xfrm>
            <a:off x="4703170" y="3903120"/>
            <a:ext cx="164777" cy="24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73435"/>
                </a:solidFill>
                <a:effectLst/>
                <a:uLnTx/>
                <a:uFillTx/>
                <a:latin typeface="Times New Roman" pitchFamily="18" charset="0"/>
                <a:ea typeface="+mn-ea"/>
                <a:cs typeface="Arial" charset="0"/>
              </a:rPr>
              <a:t>0</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
        <p:nvSpPr>
          <p:cNvPr id="208" name="Rectangle 207"/>
          <p:cNvSpPr>
            <a:spLocks noChangeArrowheads="1"/>
          </p:cNvSpPr>
          <p:nvPr/>
        </p:nvSpPr>
        <p:spPr bwMode="auto">
          <a:xfrm>
            <a:off x="5210758" y="3903120"/>
            <a:ext cx="253794" cy="24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73435"/>
                </a:solidFill>
                <a:effectLst/>
                <a:uLnTx/>
                <a:uFillTx/>
                <a:latin typeface="Times New Roman" pitchFamily="18" charset="0"/>
                <a:ea typeface="+mn-ea"/>
                <a:cs typeface="Arial" charset="0"/>
              </a:rPr>
              <a:t>50</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
        <p:nvSpPr>
          <p:cNvPr id="209" name="Rectangle 208"/>
          <p:cNvSpPr>
            <a:spLocks noChangeArrowheads="1"/>
          </p:cNvSpPr>
          <p:nvPr/>
        </p:nvSpPr>
        <p:spPr bwMode="auto">
          <a:xfrm>
            <a:off x="5742969" y="3903120"/>
            <a:ext cx="344705" cy="24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73435"/>
                </a:solidFill>
                <a:effectLst/>
                <a:uLnTx/>
                <a:uFillTx/>
                <a:latin typeface="Times New Roman" pitchFamily="18" charset="0"/>
                <a:ea typeface="+mn-ea"/>
                <a:cs typeface="Arial" charset="0"/>
              </a:rPr>
              <a:t>100</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
        <p:nvSpPr>
          <p:cNvPr id="210" name="Rectangle 209"/>
          <p:cNvSpPr>
            <a:spLocks noChangeArrowheads="1"/>
          </p:cNvSpPr>
          <p:nvPr/>
        </p:nvSpPr>
        <p:spPr bwMode="auto">
          <a:xfrm>
            <a:off x="6309272" y="3903120"/>
            <a:ext cx="344705" cy="24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73435"/>
                </a:solidFill>
                <a:effectLst/>
                <a:uLnTx/>
                <a:uFillTx/>
                <a:latin typeface="Times New Roman" pitchFamily="18" charset="0"/>
                <a:ea typeface="+mn-ea"/>
                <a:cs typeface="Arial" charset="0"/>
              </a:rPr>
              <a:t>150</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
        <p:nvSpPr>
          <p:cNvPr id="211" name="Rectangle 210"/>
          <p:cNvSpPr>
            <a:spLocks noChangeArrowheads="1"/>
          </p:cNvSpPr>
          <p:nvPr/>
        </p:nvSpPr>
        <p:spPr bwMode="auto">
          <a:xfrm>
            <a:off x="6875574" y="3903120"/>
            <a:ext cx="344705" cy="24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73435"/>
                </a:solidFill>
                <a:effectLst/>
                <a:uLnTx/>
                <a:uFillTx/>
                <a:latin typeface="Times New Roman" pitchFamily="18" charset="0"/>
                <a:ea typeface="+mn-ea"/>
                <a:cs typeface="Arial" charset="0"/>
              </a:rPr>
              <a:t>200</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
        <p:nvSpPr>
          <p:cNvPr id="212" name="Rectangle 211"/>
          <p:cNvSpPr>
            <a:spLocks noChangeArrowheads="1"/>
          </p:cNvSpPr>
          <p:nvPr/>
        </p:nvSpPr>
        <p:spPr bwMode="auto">
          <a:xfrm>
            <a:off x="7443771" y="3903120"/>
            <a:ext cx="344705" cy="24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73435"/>
                </a:solidFill>
                <a:effectLst/>
                <a:uLnTx/>
                <a:uFillTx/>
                <a:latin typeface="Times New Roman" pitchFamily="18" charset="0"/>
                <a:ea typeface="+mn-ea"/>
                <a:cs typeface="Arial" charset="0"/>
              </a:rPr>
              <a:t>250</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
        <p:nvSpPr>
          <p:cNvPr id="213" name="Rectangle 212"/>
          <p:cNvSpPr>
            <a:spLocks noChangeArrowheads="1"/>
          </p:cNvSpPr>
          <p:nvPr/>
        </p:nvSpPr>
        <p:spPr bwMode="auto">
          <a:xfrm>
            <a:off x="8010073" y="3903120"/>
            <a:ext cx="344705" cy="24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73435"/>
                </a:solidFill>
                <a:effectLst/>
                <a:uLnTx/>
                <a:uFillTx/>
                <a:latin typeface="Times New Roman" pitchFamily="18" charset="0"/>
                <a:ea typeface="+mn-ea"/>
                <a:cs typeface="Arial" charset="0"/>
              </a:rPr>
              <a:t>300</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
        <p:nvSpPr>
          <p:cNvPr id="214" name="Line 216"/>
          <p:cNvSpPr>
            <a:spLocks noChangeShapeType="1"/>
          </p:cNvSpPr>
          <p:nvPr/>
        </p:nvSpPr>
        <p:spPr bwMode="auto">
          <a:xfrm>
            <a:off x="5053112" y="1788784"/>
            <a:ext cx="357963" cy="1894"/>
          </a:xfrm>
          <a:prstGeom prst="line">
            <a:avLst/>
          </a:prstGeom>
          <a:noFill/>
          <a:ln w="6350">
            <a:solidFill>
              <a:srgbClr val="373435"/>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Line 217"/>
          <p:cNvSpPr>
            <a:spLocks noChangeShapeType="1"/>
          </p:cNvSpPr>
          <p:nvPr/>
        </p:nvSpPr>
        <p:spPr bwMode="auto">
          <a:xfrm>
            <a:off x="5062582" y="2063439"/>
            <a:ext cx="356070" cy="1894"/>
          </a:xfrm>
          <a:prstGeom prst="line">
            <a:avLst/>
          </a:prstGeom>
          <a:noFill/>
          <a:ln w="6350">
            <a:solidFill>
              <a:srgbClr val="ED3237"/>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Rectangle 219"/>
          <p:cNvSpPr>
            <a:spLocks noChangeArrowheads="1"/>
          </p:cNvSpPr>
          <p:nvPr/>
        </p:nvSpPr>
        <p:spPr bwMode="auto">
          <a:xfrm>
            <a:off x="5796001" y="1864997"/>
            <a:ext cx="65" cy="277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
        <p:nvSpPr>
          <p:cNvPr id="217" name="Rectangle 220"/>
          <p:cNvSpPr>
            <a:spLocks noChangeArrowheads="1"/>
          </p:cNvSpPr>
          <p:nvPr/>
        </p:nvSpPr>
        <p:spPr bwMode="auto">
          <a:xfrm>
            <a:off x="5487281" y="1672682"/>
            <a:ext cx="2201073" cy="184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73435"/>
                </a:solidFill>
                <a:effectLst/>
                <a:uLnTx/>
                <a:uFillTx/>
                <a:latin typeface="Times New Roman" pitchFamily="18" charset="0"/>
                <a:ea typeface="+mn-ea"/>
                <a:cs typeface="Arial" charset="0"/>
              </a:rPr>
              <a:t> detected </a:t>
            </a:r>
            <a:r>
              <a:rPr kumimoji="0" lang="en-US" sz="1200" b="0" i="1" u="none" strike="noStrike" kern="1200" cap="none" spc="0" normalizeH="0" baseline="0" noProof="0">
                <a:ln>
                  <a:noFill/>
                </a:ln>
                <a:solidFill>
                  <a:srgbClr val="373435"/>
                </a:solidFill>
                <a:effectLst/>
                <a:uLnTx/>
                <a:uFillTx/>
                <a:latin typeface="Times New Roman" pitchFamily="18" charset="0"/>
                <a:ea typeface="+mn-ea"/>
                <a:cs typeface="Arial" charset="0"/>
              </a:rPr>
              <a:t>E</a:t>
            </a:r>
            <a:r>
              <a:rPr kumimoji="0" lang="en-US" sz="1200" b="0" i="0" u="none" strike="noStrike" kern="1200" cap="none" spc="0" normalizeH="0" baseline="-25000" noProof="0">
                <a:ln>
                  <a:noFill/>
                </a:ln>
                <a:solidFill>
                  <a:srgbClr val="373435"/>
                </a:solidFill>
                <a:effectLst/>
                <a:uLnTx/>
                <a:uFillTx/>
                <a:latin typeface="Times New Roman" pitchFamily="18" charset="0"/>
                <a:ea typeface="+mn-ea"/>
                <a:cs typeface="Arial" charset="0"/>
              </a:rPr>
              <a:t>e</a:t>
            </a:r>
            <a:r>
              <a:rPr kumimoji="0" lang="en-US" sz="1200" b="0" i="0" u="none" strike="noStrike" kern="1200" cap="none" spc="0" normalizeH="0" baseline="0" noProof="0">
                <a:ln>
                  <a:noFill/>
                </a:ln>
                <a:solidFill>
                  <a:srgbClr val="373435"/>
                </a:solidFill>
                <a:effectLst/>
                <a:uLnTx/>
                <a:uFillTx/>
                <a:latin typeface="Times New Roman" pitchFamily="18" charset="0"/>
                <a:ea typeface="+mn-ea"/>
                <a:cs typeface="Arial" charset="0"/>
              </a:rPr>
              <a:t> for e</a:t>
            </a:r>
            <a:r>
              <a:rPr kumimoji="0" lang="en-US" sz="1200" b="0" i="0" u="none" strike="noStrike" kern="1200" cap="none" spc="0" normalizeH="0" baseline="30000" noProof="0">
                <a:ln>
                  <a:noFill/>
                </a:ln>
                <a:solidFill>
                  <a:srgbClr val="373435"/>
                </a:solidFill>
                <a:effectLst/>
                <a:uLnTx/>
                <a:uFillTx/>
                <a:latin typeface="Times New Roman" pitchFamily="18" charset="0"/>
                <a:ea typeface="+mn-ea"/>
                <a:cs typeface="Arial" charset="0"/>
              </a:rPr>
              <a:t>-</a:t>
            </a:r>
            <a:r>
              <a:rPr kumimoji="0" lang="en-US" sz="1200" b="0" i="0" u="none" strike="noStrike" kern="1200" cap="none" spc="0" normalizeH="0" baseline="0" noProof="0">
                <a:ln>
                  <a:noFill/>
                </a:ln>
                <a:solidFill>
                  <a:srgbClr val="373435"/>
                </a:solidFill>
                <a:effectLst/>
                <a:uLnTx/>
                <a:uFillTx/>
                <a:latin typeface="Times New Roman" pitchFamily="18" charset="0"/>
                <a:ea typeface="+mn-ea"/>
                <a:cs typeface="Arial" charset="0"/>
              </a:rPr>
              <a:t> in lower detector</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
        <p:nvSpPr>
          <p:cNvPr id="218" name="Rectangle 224"/>
          <p:cNvSpPr>
            <a:spLocks noChangeArrowheads="1"/>
          </p:cNvSpPr>
          <p:nvPr/>
        </p:nvSpPr>
        <p:spPr bwMode="auto">
          <a:xfrm>
            <a:off x="5450526" y="1944105"/>
            <a:ext cx="2322910" cy="184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D3237"/>
                </a:solidFill>
                <a:effectLst/>
                <a:uLnTx/>
                <a:uFillTx/>
                <a:latin typeface="Times New Roman" pitchFamily="18" charset="0"/>
                <a:ea typeface="+mn-ea"/>
                <a:cs typeface="Arial" charset="0"/>
              </a:rPr>
              <a:t> </a:t>
            </a:r>
            <a:r>
              <a:rPr kumimoji="0" lang="en-US" sz="1200" b="0" i="0" u="none" strike="noStrike" kern="1200" cap="none" spc="0" normalizeH="0" baseline="0" noProof="0" dirty="0">
                <a:ln>
                  <a:noFill/>
                </a:ln>
                <a:solidFill>
                  <a:srgbClr val="373435"/>
                </a:solidFill>
                <a:effectLst/>
                <a:uLnTx/>
                <a:uFillTx/>
                <a:latin typeface="Times New Roman" pitchFamily="18" charset="0"/>
                <a:ea typeface="+mn-ea"/>
                <a:cs typeface="Arial" charset="0"/>
              </a:rPr>
              <a:t> </a:t>
            </a:r>
            <a:r>
              <a:rPr kumimoji="0" lang="en-US" sz="1200" b="0" i="0" u="none" strike="noStrike" kern="1200" cap="none" spc="0" normalizeH="0" baseline="0" noProof="0" dirty="0">
                <a:ln>
                  <a:noFill/>
                </a:ln>
                <a:solidFill>
                  <a:srgbClr val="FF0000"/>
                </a:solidFill>
                <a:effectLst/>
                <a:uLnTx/>
                <a:uFillTx/>
                <a:latin typeface="Times New Roman" pitchFamily="18" charset="0"/>
                <a:ea typeface="+mn-ea"/>
                <a:cs typeface="Arial" charset="0"/>
              </a:rPr>
              <a:t>detected </a:t>
            </a:r>
            <a:r>
              <a:rPr kumimoji="0" lang="en-US" sz="1200" b="0" i="1" u="none" strike="noStrike" kern="1200" cap="none" spc="0" normalizeH="0" baseline="0" noProof="0" dirty="0" err="1">
                <a:ln>
                  <a:noFill/>
                </a:ln>
                <a:solidFill>
                  <a:srgbClr val="FF0000"/>
                </a:solidFill>
                <a:effectLst/>
                <a:uLnTx/>
                <a:uFillTx/>
                <a:latin typeface="Times New Roman" pitchFamily="18" charset="0"/>
                <a:ea typeface="+mn-ea"/>
                <a:cs typeface="Arial" charset="0"/>
              </a:rPr>
              <a:t>E</a:t>
            </a:r>
            <a:r>
              <a:rPr kumimoji="0" lang="en-US" sz="1200" b="0" i="0" u="none" strike="noStrike" kern="1200" cap="none" spc="0" normalizeH="0" baseline="-25000" noProof="0" dirty="0" err="1">
                <a:ln>
                  <a:noFill/>
                </a:ln>
                <a:solidFill>
                  <a:srgbClr val="FF0000"/>
                </a:solidFill>
                <a:effectLst/>
                <a:uLnTx/>
                <a:uFillTx/>
                <a:latin typeface="Times New Roman" pitchFamily="18" charset="0"/>
                <a:ea typeface="+mn-ea"/>
                <a:cs typeface="Arial" charset="0"/>
              </a:rPr>
              <a:t>e</a:t>
            </a:r>
            <a:r>
              <a:rPr kumimoji="0" lang="en-US" sz="1200" b="0" i="0" u="none" strike="noStrike" kern="1200" cap="none" spc="0" normalizeH="0" baseline="0" noProof="0" dirty="0">
                <a:ln>
                  <a:noFill/>
                </a:ln>
                <a:solidFill>
                  <a:srgbClr val="FF0000"/>
                </a:solidFill>
                <a:effectLst/>
                <a:uLnTx/>
                <a:uFillTx/>
                <a:latin typeface="Times New Roman" pitchFamily="18" charset="0"/>
                <a:ea typeface="+mn-ea"/>
                <a:cs typeface="Arial" charset="0"/>
              </a:rPr>
              <a:t> </a:t>
            </a:r>
            <a:r>
              <a:rPr kumimoji="0" lang="en-US" sz="1200" b="0" i="0" u="none" strike="noStrike" kern="1200" cap="none" spc="0" normalizeH="0" baseline="0" noProof="0" dirty="0">
                <a:ln>
                  <a:noFill/>
                </a:ln>
                <a:solidFill>
                  <a:srgbClr val="ED3237"/>
                </a:solidFill>
                <a:effectLst/>
                <a:uLnTx/>
                <a:uFillTx/>
                <a:latin typeface="Times New Roman" pitchFamily="18" charset="0"/>
                <a:ea typeface="+mn-ea"/>
                <a:cs typeface="Arial" charset="0"/>
              </a:rPr>
              <a:t>with only lower detector</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endParaRPr>
          </a:p>
        </p:txBody>
      </p:sp>
      <mc:AlternateContent xmlns:mc="http://schemas.openxmlformats.org/markup-compatibility/2006" xmlns:a14="http://schemas.microsoft.com/office/drawing/2010/main">
        <mc:Choice Requires="a14">
          <p:sp>
            <p:nvSpPr>
              <p:cNvPr id="219" name="TextBox 606"/>
              <p:cNvSpPr txBox="1">
                <a:spLocks noChangeArrowheads="1"/>
              </p:cNvSpPr>
              <p:nvPr/>
            </p:nvSpPr>
            <p:spPr bwMode="auto">
              <a:xfrm>
                <a:off x="4295329" y="955690"/>
                <a:ext cx="4748462" cy="523220"/>
              </a:xfrm>
              <a:prstGeom prst="rect">
                <a:avLst/>
              </a:prstGeom>
              <a:noFill/>
              <a:ln w="9525">
                <a:noFill/>
                <a:miter lim="800000"/>
                <a:headEnd/>
                <a:tailEnd/>
              </a:ln>
              <a:extLst>
                <a:ext uri="{909E8E84-426E-40DD-AFC4-6F175D3DCCD1}">
                  <a14:hiddenFill>
                    <a:solidFill>
                      <a:srgbClr val="FFFFFF"/>
                    </a:solidFill>
                  </a14:hiddenFill>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Detector response </a:t>
                </a:r>
                <a:r>
                  <a:rPr kumimoji="0" lang="en-US" sz="1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in Si detector for incoming </a:t>
                </a:r>
                <a:r>
                  <a:rPr kumimoji="0" lang="en-US" sz="1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E</a:t>
                </a:r>
                <a:r>
                  <a:rPr kumimoji="0" lang="en-US" sz="1400" b="0" i="0" u="none" strike="noStrike" kern="1200" cap="none" spc="0" normalizeH="0" baseline="-25000" noProof="0" dirty="0" err="1">
                    <a:ln>
                      <a:noFill/>
                    </a:ln>
                    <a:solidFill>
                      <a:prstClr val="black"/>
                    </a:solidFill>
                    <a:effectLst/>
                    <a:uLnTx/>
                    <a:uFillTx/>
                    <a:latin typeface="Times New Roman" pitchFamily="18" charset="0"/>
                    <a:ea typeface="+mn-ea"/>
                    <a:cs typeface="Times New Roman" pitchFamily="18" charset="0"/>
                  </a:rPr>
                  <a:t>e</a:t>
                </a:r>
                <a:r>
                  <a:rPr kumimoji="0" lang="en-US" sz="1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300 </a:t>
                </a:r>
                <a:r>
                  <a:rPr kumimoji="0" lang="en-US" sz="1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keV</a:t>
                </a:r>
                <a:r>
                  <a:rPr kumimoji="0" lang="en-US" sz="1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(Max. impact angle of electrons is </a:t>
                </a:r>
                <a14:m>
                  <m:oMath xmlns:m="http://schemas.openxmlformats.org/officeDocument/2006/math">
                    <m:sSup>
                      <m:sSup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itchFamily="18" charset="0"/>
                          </a:rPr>
                        </m:ctrlPr>
                      </m:sSup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itchFamily="18" charset="0"/>
                          </a:rPr>
                          <m:t>12</m:t>
                        </m:r>
                      </m:e>
                      <m:sup>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itchFamily="18" charset="0"/>
                          </a:rPr>
                          <m:t>∘</m:t>
                        </m:r>
                      </m:sup>
                    </m:sSup>
                  </m:oMath>
                </a14:m>
                <a:r>
                  <a:rPr kumimoji="0" lang="en-US" sz="1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due to magnetic filter)</a:t>
                </a:r>
              </a:p>
            </p:txBody>
          </p:sp>
        </mc:Choice>
        <mc:Fallback xmlns="">
          <p:sp>
            <p:nvSpPr>
              <p:cNvPr id="219" name="TextBox 606"/>
              <p:cNvSpPr txBox="1">
                <a:spLocks noRot="1" noChangeAspect="1" noMove="1" noResize="1" noEditPoints="1" noAdjustHandles="1" noChangeArrowheads="1" noChangeShapeType="1" noTextEdit="1"/>
              </p:cNvSpPr>
              <p:nvPr/>
            </p:nvSpPr>
            <p:spPr bwMode="auto">
              <a:xfrm>
                <a:off x="4295329" y="955690"/>
                <a:ext cx="4748462" cy="523220"/>
              </a:xfrm>
              <a:prstGeom prst="rect">
                <a:avLst/>
              </a:prstGeom>
              <a:blipFill>
                <a:blip r:embed="rId3"/>
                <a:stretch>
                  <a:fillRect l="-385" t="-2326" b="-10465"/>
                </a:stretch>
              </a:blipFill>
              <a:ln w="9525">
                <a:noFill/>
                <a:miter lim="800000"/>
                <a:headEnd/>
                <a:tailEnd/>
              </a:ln>
              <a:extLst>
                <a:ext uri="{909E8E84-426E-40DD-AFC4-6F175D3DCCD1}">
                  <a14:hiddenFill xmlns:a14="http://schemas.microsoft.com/office/drawing/2010/main">
                    <a:solidFill>
                      <a:srgbClr val="FFFFFF"/>
                    </a:solidFill>
                  </a14:hiddenFill>
                </a:ext>
              </a:extLst>
            </p:spPr>
            <p:txBody>
              <a:bodyPr/>
              <a:lstStyle/>
              <a:p>
                <a:r>
                  <a:rPr lang="en-US">
                    <a:noFill/>
                  </a:rPr>
                  <a:t> </a:t>
                </a:r>
              </a:p>
            </p:txBody>
          </p:sp>
        </mc:Fallback>
      </mc:AlternateContent>
      <p:sp>
        <p:nvSpPr>
          <p:cNvPr id="221" name="TextBox 220"/>
          <p:cNvSpPr txBox="1"/>
          <p:nvPr/>
        </p:nvSpPr>
        <p:spPr>
          <a:xfrm>
            <a:off x="5805553" y="3526211"/>
            <a:ext cx="1966820"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(mostly) bremsstrahlung</a:t>
            </a:r>
          </a:p>
        </p:txBody>
      </p:sp>
      <p:sp>
        <p:nvSpPr>
          <p:cNvPr id="222" name="TextBox 221"/>
          <p:cNvSpPr txBox="1"/>
          <p:nvPr/>
        </p:nvSpPr>
        <p:spPr>
          <a:xfrm>
            <a:off x="4739155" y="2523440"/>
            <a:ext cx="1840504"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alibri" panose="020F0502020204030204"/>
                <a:ea typeface="+mn-ea"/>
                <a:cs typeface="+mn-cs"/>
              </a:rPr>
              <a:t>(mostly)backscattering</a:t>
            </a:r>
          </a:p>
        </p:txBody>
      </p:sp>
      <mc:AlternateContent xmlns:mc="http://schemas.openxmlformats.org/markup-compatibility/2006" xmlns:a14="http://schemas.microsoft.com/office/drawing/2010/main">
        <mc:Choice Requires="a14">
          <p:graphicFrame>
            <p:nvGraphicFramePr>
              <p:cNvPr id="224" name="Table 223"/>
              <p:cNvGraphicFramePr>
                <a:graphicFrameLocks noGrp="1"/>
              </p:cNvGraphicFramePr>
              <p:nvPr/>
            </p:nvGraphicFramePr>
            <p:xfrm>
              <a:off x="101696" y="4517353"/>
              <a:ext cx="8942097" cy="2040637"/>
            </p:xfrm>
            <a:graphic>
              <a:graphicData uri="http://schemas.openxmlformats.org/drawingml/2006/table">
                <a:tbl>
                  <a:tblPr>
                    <a:tableStyleId>{616DA210-FB5B-4158-B5E0-FEB733F419BA}</a:tableStyleId>
                  </a:tblPr>
                  <a:tblGrid>
                    <a:gridCol w="2271853">
                      <a:extLst>
                        <a:ext uri="{9D8B030D-6E8A-4147-A177-3AD203B41FA5}">
                          <a16:colId xmlns:a16="http://schemas.microsoft.com/office/drawing/2014/main" val="668989279"/>
                        </a:ext>
                      </a:extLst>
                    </a:gridCol>
                    <a:gridCol w="1667561">
                      <a:extLst>
                        <a:ext uri="{9D8B030D-6E8A-4147-A177-3AD203B41FA5}">
                          <a16:colId xmlns:a16="http://schemas.microsoft.com/office/drawing/2014/main" val="771719629"/>
                        </a:ext>
                      </a:extLst>
                    </a:gridCol>
                    <a:gridCol w="1667561">
                      <a:extLst>
                        <a:ext uri="{9D8B030D-6E8A-4147-A177-3AD203B41FA5}">
                          <a16:colId xmlns:a16="http://schemas.microsoft.com/office/drawing/2014/main" val="3744320094"/>
                        </a:ext>
                      </a:extLst>
                    </a:gridCol>
                    <a:gridCol w="1667561">
                      <a:extLst>
                        <a:ext uri="{9D8B030D-6E8A-4147-A177-3AD203B41FA5}">
                          <a16:colId xmlns:a16="http://schemas.microsoft.com/office/drawing/2014/main" val="3538161101"/>
                        </a:ext>
                      </a:extLst>
                    </a:gridCol>
                    <a:gridCol w="1667561">
                      <a:extLst>
                        <a:ext uri="{9D8B030D-6E8A-4147-A177-3AD203B41FA5}">
                          <a16:colId xmlns:a16="http://schemas.microsoft.com/office/drawing/2014/main" val="450026210"/>
                        </a:ext>
                      </a:extLst>
                    </a:gridCol>
                  </a:tblGrid>
                  <a:tr h="526616">
                    <a:tc>
                      <a:txBody>
                        <a:bodyPr/>
                        <a:lstStyle/>
                        <a:p>
                          <a:pPr algn="ctr" fontAlgn="b"/>
                          <a:r>
                            <a:rPr lang="en-US" sz="1600" b="1" u="none" strike="noStrike" dirty="0">
                              <a:effectLst/>
                            </a:rPr>
                            <a:t>Specification</a:t>
                          </a:r>
                          <a:endParaRPr lang="en-US" sz="1600" b="1" i="0" u="none" strike="noStrike" dirty="0">
                            <a:solidFill>
                              <a:srgbClr val="000000"/>
                            </a:solidFill>
                            <a:effectLst/>
                            <a:latin typeface="Calibri" panose="020F0502020204030204" pitchFamily="34" charset="0"/>
                          </a:endParaRPr>
                        </a:p>
                      </a:txBody>
                      <a:tcPr marL="9404" marR="9404" marT="9404" marB="0"/>
                    </a:tc>
                    <a:tc>
                      <a:txBody>
                        <a:bodyPr/>
                        <a:lstStyle/>
                        <a:p>
                          <a:pPr algn="l" fontAlgn="b"/>
                          <a:r>
                            <a:rPr lang="en-US" sz="1600" b="1" u="none" strike="noStrike" dirty="0">
                              <a:effectLst/>
                            </a:rPr>
                            <a:t>for </a:t>
                          </a:r>
                          <a14:m>
                            <m:oMath xmlns:m="http://schemas.openxmlformats.org/officeDocument/2006/math">
                              <m:r>
                                <a:rPr lang="en-US" sz="1600" b="1" i="0" u="none" strike="noStrike" dirty="0" smtClean="0">
                                  <a:effectLst/>
                                  <a:latin typeface="Cambria Math" panose="02040503050406030204" pitchFamily="18" charset="0"/>
                                </a:rPr>
                                <m:t>𝚫</m:t>
                              </m:r>
                              <m:r>
                                <a:rPr lang="en-US" sz="1600" b="1" i="1" u="none" strike="noStrike" dirty="0" smtClean="0">
                                  <a:effectLst/>
                                  <a:latin typeface="Cambria Math" panose="02040503050406030204" pitchFamily="18" charset="0"/>
                                </a:rPr>
                                <m:t>𝒂</m:t>
                              </m:r>
                              <m:r>
                                <a:rPr lang="en-US" sz="1600" b="1" i="1" u="none" strike="noStrike" dirty="0" smtClean="0">
                                  <a:effectLst/>
                                  <a:latin typeface="Cambria Math" panose="02040503050406030204" pitchFamily="18" charset="0"/>
                                </a:rPr>
                                <m:t>=</m:t>
                              </m:r>
                              <m:r>
                                <a:rPr lang="en-US" sz="1600" b="1" i="1" u="none" strike="noStrike" dirty="0" smtClean="0">
                                  <a:effectLst/>
                                  <a:latin typeface="Cambria Math" panose="02040503050406030204" pitchFamily="18" charset="0"/>
                                </a:rPr>
                                <m:t>𝟑</m:t>
                              </m:r>
                              <m:r>
                                <a:rPr lang="en-US" sz="1600" b="1" i="1" u="none" strike="noStrike" dirty="0" smtClean="0">
                                  <a:effectLst/>
                                  <a:latin typeface="Cambria Math" panose="02040503050406030204" pitchFamily="18" charset="0"/>
                                </a:rPr>
                                <m:t>⋅</m:t>
                              </m:r>
                              <m:r>
                                <a:rPr lang="en-US" sz="1600" b="1" i="1" u="none" strike="noStrike" dirty="0" smtClean="0">
                                  <a:effectLst/>
                                  <a:latin typeface="Cambria Math" panose="02040503050406030204" pitchFamily="18" charset="0"/>
                                </a:rPr>
                                <m:t>𝟏</m:t>
                              </m:r>
                              <m:sSup>
                                <m:sSupPr>
                                  <m:ctrlPr>
                                    <a:rPr lang="en-US" sz="1600" b="1" i="1" u="none" strike="noStrike" dirty="0" smtClean="0">
                                      <a:effectLst/>
                                      <a:latin typeface="Cambria Math" panose="02040503050406030204" pitchFamily="18" charset="0"/>
                                    </a:rPr>
                                  </m:ctrlPr>
                                </m:sSupPr>
                                <m:e>
                                  <m:r>
                                    <a:rPr lang="en-US" sz="1600" b="1" i="1" u="none" strike="noStrike" dirty="0" smtClean="0">
                                      <a:effectLst/>
                                      <a:latin typeface="Cambria Math" panose="02040503050406030204" pitchFamily="18" charset="0"/>
                                    </a:rPr>
                                    <m:t>𝟎</m:t>
                                  </m:r>
                                </m:e>
                                <m:sup>
                                  <m:r>
                                    <a:rPr lang="en-US" sz="1600" b="1" i="1" u="none" strike="noStrike" dirty="0" smtClean="0">
                                      <a:effectLst/>
                                      <a:latin typeface="Cambria Math" panose="02040503050406030204" pitchFamily="18" charset="0"/>
                                    </a:rPr>
                                    <m:t>−</m:t>
                                  </m:r>
                                  <m:r>
                                    <a:rPr lang="en-US" sz="1600" b="1" i="1" u="none" strike="noStrike" dirty="0" smtClean="0">
                                      <a:effectLst/>
                                      <a:latin typeface="Cambria Math" panose="02040503050406030204" pitchFamily="18" charset="0"/>
                                    </a:rPr>
                                    <m:t>𝟓</m:t>
                                  </m:r>
                                </m:sup>
                              </m:sSup>
                            </m:oMath>
                          </a14:m>
                          <a:r>
                            <a:rPr lang="en-US" sz="1600" b="1" u="none" strike="noStrike" dirty="0">
                              <a:effectLst/>
                            </a:rPr>
                            <a:t> In Nab</a:t>
                          </a:r>
                          <a:endParaRPr lang="en-US" sz="1600" b="1" i="0" u="none" strike="noStrike" dirty="0">
                            <a:solidFill>
                              <a:srgbClr val="000000"/>
                            </a:solidFill>
                            <a:effectLst/>
                            <a:latin typeface="Calibri" panose="020F0502020204030204" pitchFamily="34" charset="0"/>
                          </a:endParaRPr>
                        </a:p>
                      </a:txBody>
                      <a:tcPr marL="9404" marR="9404" marT="9404" marB="0"/>
                    </a:tc>
                    <a:tc>
                      <a:txBody>
                        <a:bodyPr/>
                        <a:lstStyle/>
                        <a:p>
                          <a:pPr algn="l" fontAlgn="b"/>
                          <a:r>
                            <a:rPr lang="en-US" sz="1600" b="1" u="none" strike="noStrike" dirty="0">
                              <a:effectLst/>
                            </a:rPr>
                            <a:t>for </a:t>
                          </a:r>
                          <a14:m>
                            <m:oMath xmlns:m="http://schemas.openxmlformats.org/officeDocument/2006/math">
                              <m:r>
                                <a:rPr lang="en-US" sz="1600" b="1" i="0" u="none" strike="noStrike" dirty="0" smtClean="0">
                                  <a:effectLst/>
                                  <a:latin typeface="Cambria Math" panose="02040503050406030204" pitchFamily="18" charset="0"/>
                                </a:rPr>
                                <m:t>𝚫</m:t>
                              </m:r>
                              <m:r>
                                <a:rPr lang="en-US" sz="1600" b="1" i="1" u="none" strike="noStrike" dirty="0" smtClean="0">
                                  <a:effectLst/>
                                  <a:latin typeface="Cambria Math" panose="02040503050406030204" pitchFamily="18" charset="0"/>
                                </a:rPr>
                                <m:t>𝑨</m:t>
                              </m:r>
                              <m:r>
                                <a:rPr lang="en-US" sz="1600" b="1" i="1" u="none" strike="noStrike" dirty="0" smtClean="0">
                                  <a:effectLst/>
                                  <a:latin typeface="Cambria Math" panose="02040503050406030204" pitchFamily="18" charset="0"/>
                                </a:rPr>
                                <m:t>=</m:t>
                              </m:r>
                              <m:r>
                                <a:rPr lang="en-US" sz="1600" b="1" i="1" u="none" strike="noStrike" dirty="0" smtClean="0">
                                  <a:effectLst/>
                                  <a:latin typeface="Cambria Math" panose="02040503050406030204" pitchFamily="18" charset="0"/>
                                </a:rPr>
                                <m:t>𝟑</m:t>
                              </m:r>
                              <m:r>
                                <a:rPr lang="en-US" sz="1600" b="1" i="1" u="none" strike="noStrike" dirty="0" smtClean="0">
                                  <a:effectLst/>
                                  <a:latin typeface="Cambria Math" panose="02040503050406030204" pitchFamily="18" charset="0"/>
                                </a:rPr>
                                <m:t>⋅</m:t>
                              </m:r>
                              <m:r>
                                <a:rPr lang="en-US" sz="1600" b="1" i="1" u="none" strike="noStrike" dirty="0" smtClean="0">
                                  <a:effectLst/>
                                  <a:latin typeface="Cambria Math" panose="02040503050406030204" pitchFamily="18" charset="0"/>
                                </a:rPr>
                                <m:t>𝟏</m:t>
                              </m:r>
                              <m:sSup>
                                <m:sSupPr>
                                  <m:ctrlPr>
                                    <a:rPr lang="en-US" sz="1600" b="1" i="1" u="none" strike="noStrike" dirty="0" smtClean="0">
                                      <a:effectLst/>
                                      <a:latin typeface="Cambria Math" panose="02040503050406030204" pitchFamily="18" charset="0"/>
                                    </a:rPr>
                                  </m:ctrlPr>
                                </m:sSupPr>
                                <m:e>
                                  <m:r>
                                    <a:rPr lang="en-US" sz="1600" b="1" i="1" u="none" strike="noStrike" dirty="0" smtClean="0">
                                      <a:effectLst/>
                                      <a:latin typeface="Cambria Math" panose="02040503050406030204" pitchFamily="18" charset="0"/>
                                    </a:rPr>
                                    <m:t>𝟎</m:t>
                                  </m:r>
                                </m:e>
                                <m:sup>
                                  <m:r>
                                    <a:rPr lang="en-US" sz="1600" b="1" i="1" u="none" strike="noStrike" dirty="0" smtClean="0">
                                      <a:effectLst/>
                                      <a:latin typeface="Cambria Math" panose="02040503050406030204" pitchFamily="18" charset="0"/>
                                    </a:rPr>
                                    <m:t>−</m:t>
                                  </m:r>
                                  <m:r>
                                    <a:rPr lang="en-US" sz="1600" b="1" i="1" u="none" strike="noStrike" dirty="0" smtClean="0">
                                      <a:effectLst/>
                                      <a:latin typeface="Cambria Math" panose="02040503050406030204" pitchFamily="18" charset="0"/>
                                    </a:rPr>
                                    <m:t>𝟓</m:t>
                                  </m:r>
                                </m:sup>
                              </m:sSup>
                            </m:oMath>
                          </a14:m>
                          <a:endParaRPr lang="en-US" sz="1600" b="1" i="0" u="none" strike="noStrike" dirty="0">
                            <a:solidFill>
                              <a:srgbClr val="000000"/>
                            </a:solidFill>
                            <a:effectLst/>
                            <a:latin typeface="Calibri" panose="020F0502020204030204" pitchFamily="34" charset="0"/>
                          </a:endParaRPr>
                        </a:p>
                        <a:p>
                          <a:pPr algn="l" fontAlgn="b"/>
                          <a:r>
                            <a:rPr lang="en-US" sz="1600" b="1" u="none" strike="noStrike" dirty="0">
                              <a:effectLst/>
                            </a:rPr>
                            <a:t>In </a:t>
                          </a:r>
                          <a:r>
                            <a:rPr lang="en-US" sz="1600" b="1" u="none" strike="noStrike" dirty="0" err="1">
                              <a:effectLst/>
                            </a:rPr>
                            <a:t>pNab</a:t>
                          </a:r>
                          <a:endParaRPr lang="en-US" sz="1600" b="1" i="0" u="none" strike="noStrike" dirty="0">
                            <a:solidFill>
                              <a:srgbClr val="000000"/>
                            </a:solidFill>
                            <a:effectLst/>
                            <a:latin typeface="Calibri" panose="020F0502020204030204" pitchFamily="34" charset="0"/>
                          </a:endParaRPr>
                        </a:p>
                      </a:txBody>
                      <a:tcPr marL="9404" marR="9404" marT="9404" marB="0"/>
                    </a:tc>
                    <a:tc>
                      <a:txBody>
                        <a:bodyPr/>
                        <a:lstStyle/>
                        <a:p>
                          <a:pPr algn="l" fontAlgn="b"/>
                          <a:r>
                            <a:rPr lang="en-US" sz="1600" b="1" u="none" strike="noStrike" dirty="0">
                              <a:effectLst/>
                            </a:rPr>
                            <a:t>for </a:t>
                          </a:r>
                          <a14:m>
                            <m:oMath xmlns:m="http://schemas.openxmlformats.org/officeDocument/2006/math">
                              <m:r>
                                <a:rPr lang="en-US" sz="1600" b="1" i="0" u="none" strike="noStrike" dirty="0" smtClean="0">
                                  <a:effectLst/>
                                  <a:latin typeface="Cambria Math" panose="02040503050406030204" pitchFamily="18" charset="0"/>
                                </a:rPr>
                                <m:t>𝚫</m:t>
                              </m:r>
                              <m:r>
                                <a:rPr lang="en-US" sz="1600" b="1" i="1" u="none" strike="noStrike" dirty="0" smtClean="0">
                                  <a:effectLst/>
                                  <a:latin typeface="Cambria Math" panose="02040503050406030204" pitchFamily="18" charset="0"/>
                                </a:rPr>
                                <m:t>𝒃</m:t>
                              </m:r>
                              <m:r>
                                <a:rPr lang="en-US" sz="1600" b="1" i="1" u="none" strike="noStrike" dirty="0" smtClean="0">
                                  <a:effectLst/>
                                  <a:latin typeface="Cambria Math" panose="02040503050406030204" pitchFamily="18" charset="0"/>
                                </a:rPr>
                                <m:t>=</m:t>
                              </m:r>
                              <m:r>
                                <a:rPr lang="en-US" sz="1600" b="1" i="1" u="none" strike="noStrike" dirty="0" smtClean="0">
                                  <a:effectLst/>
                                  <a:latin typeface="Cambria Math" panose="02040503050406030204" pitchFamily="18" charset="0"/>
                                </a:rPr>
                                <m:t>𝟓</m:t>
                              </m:r>
                              <m:r>
                                <a:rPr lang="en-US" sz="1600" b="1" i="1" u="none" strike="noStrike" dirty="0" smtClean="0">
                                  <a:effectLst/>
                                  <a:latin typeface="Cambria Math" panose="02040503050406030204" pitchFamily="18" charset="0"/>
                                </a:rPr>
                                <m:t>⋅</m:t>
                              </m:r>
                              <m:r>
                                <a:rPr lang="en-US" sz="1600" b="1" i="1" u="none" strike="noStrike" dirty="0" smtClean="0">
                                  <a:effectLst/>
                                  <a:latin typeface="Cambria Math" panose="02040503050406030204" pitchFamily="18" charset="0"/>
                                </a:rPr>
                                <m:t>𝟏</m:t>
                              </m:r>
                              <m:sSup>
                                <m:sSupPr>
                                  <m:ctrlPr>
                                    <a:rPr lang="en-US" sz="1600" b="1" i="1" u="none" strike="noStrike" dirty="0" smtClean="0">
                                      <a:effectLst/>
                                      <a:latin typeface="Cambria Math" panose="02040503050406030204" pitchFamily="18" charset="0"/>
                                    </a:rPr>
                                  </m:ctrlPr>
                                </m:sSupPr>
                                <m:e>
                                  <m:r>
                                    <a:rPr lang="en-US" sz="1600" b="1" i="1" u="none" strike="noStrike" dirty="0" smtClean="0">
                                      <a:effectLst/>
                                      <a:latin typeface="Cambria Math" panose="02040503050406030204" pitchFamily="18" charset="0"/>
                                    </a:rPr>
                                    <m:t>𝟎</m:t>
                                  </m:r>
                                </m:e>
                                <m:sup>
                                  <m:r>
                                    <a:rPr lang="en-US" sz="1600" b="1" i="1" u="none" strike="noStrike" dirty="0" smtClean="0">
                                      <a:effectLst/>
                                      <a:latin typeface="Cambria Math" panose="02040503050406030204" pitchFamily="18" charset="0"/>
                                    </a:rPr>
                                    <m:t>−</m:t>
                                  </m:r>
                                  <m:r>
                                    <a:rPr lang="en-US" sz="1600" b="1" i="1" u="none" strike="noStrike" dirty="0" smtClean="0">
                                      <a:effectLst/>
                                      <a:latin typeface="Cambria Math" panose="02040503050406030204" pitchFamily="18" charset="0"/>
                                    </a:rPr>
                                    <m:t>𝟒</m:t>
                                  </m:r>
                                </m:sup>
                              </m:sSup>
                            </m:oMath>
                          </a14:m>
                          <a:endParaRPr lang="en-US" sz="1600" b="1" u="none" strike="noStrike" dirty="0">
                            <a:effectLst/>
                          </a:endParaRPr>
                        </a:p>
                        <a:p>
                          <a:pPr algn="l" fontAlgn="b"/>
                          <a:r>
                            <a:rPr lang="en-US" sz="1600" b="1" u="none" strike="noStrike" dirty="0">
                              <a:effectLst/>
                            </a:rPr>
                            <a:t>In Nab</a:t>
                          </a:r>
                          <a:endParaRPr lang="en-US" sz="1600" b="1" i="0" u="none" strike="noStrike" dirty="0">
                            <a:solidFill>
                              <a:srgbClr val="000000"/>
                            </a:solidFill>
                            <a:effectLst/>
                            <a:latin typeface="Calibri" panose="020F0502020204030204" pitchFamily="34" charset="0"/>
                          </a:endParaRPr>
                        </a:p>
                      </a:txBody>
                      <a:tcPr marL="9404" marR="9404" marT="9404" marB="0"/>
                    </a:tc>
                    <a:tc>
                      <a:txBody>
                        <a:bodyPr/>
                        <a:lstStyle/>
                        <a:p>
                          <a:pPr algn="l" fontAlgn="b"/>
                          <a:r>
                            <a:rPr lang="en-US" sz="1600" b="1" u="none" strike="noStrike" dirty="0">
                              <a:effectLst/>
                            </a:rPr>
                            <a:t>for </a:t>
                          </a:r>
                          <a14:m>
                            <m:oMath xmlns:m="http://schemas.openxmlformats.org/officeDocument/2006/math">
                              <m:r>
                                <a:rPr lang="en-US" sz="1600" b="1" i="0" u="none" strike="noStrike" dirty="0" smtClean="0">
                                  <a:effectLst/>
                                  <a:latin typeface="Cambria Math" panose="02040503050406030204" pitchFamily="18" charset="0"/>
                                </a:rPr>
                                <m:t>𝚫</m:t>
                              </m:r>
                              <m:r>
                                <a:rPr lang="en-US" sz="1600" b="1" i="1" u="none" strike="noStrike" dirty="0" smtClean="0">
                                  <a:effectLst/>
                                  <a:latin typeface="Cambria Math" panose="02040503050406030204" pitchFamily="18" charset="0"/>
                                </a:rPr>
                                <m:t>𝒃</m:t>
                              </m:r>
                              <m:r>
                                <a:rPr lang="en-US" sz="1600" b="1" i="1" u="none" strike="noStrike" dirty="0" smtClean="0">
                                  <a:effectLst/>
                                  <a:latin typeface="Cambria Math" panose="02040503050406030204" pitchFamily="18" charset="0"/>
                                </a:rPr>
                                <m:t>=</m:t>
                              </m:r>
                              <m:r>
                                <a:rPr lang="en-US" sz="1600" b="1" i="1" u="none" strike="noStrike" dirty="0" smtClean="0">
                                  <a:effectLst/>
                                  <a:latin typeface="Cambria Math" panose="02040503050406030204" pitchFamily="18" charset="0"/>
                                </a:rPr>
                                <m:t>𝟓</m:t>
                              </m:r>
                              <m:r>
                                <a:rPr lang="en-US" sz="1600" b="1" i="1" u="none" strike="noStrike" dirty="0" smtClean="0">
                                  <a:effectLst/>
                                  <a:latin typeface="Cambria Math" panose="02040503050406030204" pitchFamily="18" charset="0"/>
                                </a:rPr>
                                <m:t>⋅</m:t>
                              </m:r>
                              <m:r>
                                <a:rPr lang="en-US" sz="1600" b="1" i="1" u="none" strike="noStrike" dirty="0" smtClean="0">
                                  <a:effectLst/>
                                  <a:latin typeface="Cambria Math" panose="02040503050406030204" pitchFamily="18" charset="0"/>
                                </a:rPr>
                                <m:t>𝟏</m:t>
                              </m:r>
                              <m:sSup>
                                <m:sSupPr>
                                  <m:ctrlPr>
                                    <a:rPr lang="en-US" sz="1600" b="1" i="1" u="none" strike="noStrike" dirty="0" smtClean="0">
                                      <a:effectLst/>
                                      <a:latin typeface="Cambria Math" panose="02040503050406030204" pitchFamily="18" charset="0"/>
                                    </a:rPr>
                                  </m:ctrlPr>
                                </m:sSupPr>
                                <m:e>
                                  <m:r>
                                    <a:rPr lang="en-US" sz="1600" b="1" i="1" u="none" strike="noStrike" dirty="0" smtClean="0">
                                      <a:effectLst/>
                                      <a:latin typeface="Cambria Math" panose="02040503050406030204" pitchFamily="18" charset="0"/>
                                    </a:rPr>
                                    <m:t>𝟎</m:t>
                                  </m:r>
                                </m:e>
                                <m:sup>
                                  <m:r>
                                    <a:rPr lang="en-US" sz="1600" b="1" i="1" u="none" strike="noStrike" dirty="0" smtClean="0">
                                      <a:effectLst/>
                                      <a:latin typeface="Cambria Math" panose="02040503050406030204" pitchFamily="18" charset="0"/>
                                    </a:rPr>
                                    <m:t>−</m:t>
                                  </m:r>
                                  <m:r>
                                    <a:rPr lang="en-US" sz="1600" b="1" i="1" u="none" strike="noStrike" dirty="0" smtClean="0">
                                      <a:effectLst/>
                                      <a:latin typeface="Cambria Math" panose="02040503050406030204" pitchFamily="18" charset="0"/>
                                    </a:rPr>
                                    <m:t>𝟒</m:t>
                                  </m:r>
                                </m:sup>
                              </m:sSup>
                            </m:oMath>
                          </a14:m>
                          <a:endParaRPr lang="en-US" sz="1600" b="1" i="0" u="none" strike="noStrike" dirty="0">
                            <a:solidFill>
                              <a:srgbClr val="000000"/>
                            </a:solidFill>
                            <a:effectLst/>
                            <a:latin typeface="Calibri" panose="020F0502020204030204" pitchFamily="34" charset="0"/>
                          </a:endParaRPr>
                        </a:p>
                        <a:p>
                          <a:pPr algn="l" fontAlgn="b"/>
                          <a:r>
                            <a:rPr lang="en-US" sz="1600" b="1" u="none" strike="noStrike" dirty="0">
                              <a:effectLst/>
                            </a:rPr>
                            <a:t>In </a:t>
                          </a:r>
                          <a:r>
                            <a:rPr lang="en-US" sz="1600" b="1" u="none" strike="noStrike" dirty="0" err="1">
                              <a:effectLst/>
                            </a:rPr>
                            <a:t>pNab</a:t>
                          </a:r>
                          <a:endParaRPr lang="en-US" sz="1600" b="1" i="0" u="none" strike="noStrike" dirty="0">
                            <a:solidFill>
                              <a:srgbClr val="000000"/>
                            </a:solidFill>
                            <a:effectLst/>
                            <a:latin typeface="Calibri" panose="020F0502020204030204" pitchFamily="34" charset="0"/>
                          </a:endParaRPr>
                        </a:p>
                      </a:txBody>
                      <a:tcPr marL="9404" marR="9404" marT="9404" marB="0"/>
                    </a:tc>
                    <a:extLst>
                      <a:ext uri="{0D108BD9-81ED-4DB2-BD59-A6C34878D82A}">
                        <a16:rowId xmlns:a16="http://schemas.microsoft.com/office/drawing/2014/main" val="1258148301"/>
                      </a:ext>
                    </a:extLst>
                  </a:tr>
                  <a:tr h="263308">
                    <a:tc>
                      <a:txBody>
                        <a:bodyPr/>
                        <a:lstStyle/>
                        <a:p>
                          <a:pPr algn="l" fontAlgn="b"/>
                          <a:r>
                            <a:rPr lang="en-US" sz="1600" u="none" strike="noStrike" dirty="0">
                              <a:effectLst/>
                            </a:rPr>
                            <a:t>gain factor </a:t>
                          </a:r>
                          <a14:m>
                            <m:oMath xmlns:m="http://schemas.openxmlformats.org/officeDocument/2006/math">
                              <m:r>
                                <a:rPr lang="en-US" sz="1600" i="1" u="none" strike="noStrike" dirty="0" smtClean="0">
                                  <a:effectLst/>
                                  <a:latin typeface="Cambria Math" panose="02040503050406030204" pitchFamily="18" charset="0"/>
                                </a:rPr>
                                <m:t>(</m:t>
                              </m:r>
                              <m:r>
                                <m:rPr>
                                  <m:sty m:val="p"/>
                                </m:rPr>
                                <a:rPr lang="en-US" sz="1600" b="0" i="0" u="none" strike="noStrike" dirty="0" smtClean="0">
                                  <a:effectLst/>
                                  <a:latin typeface="Cambria Math" panose="02040503050406030204" pitchFamily="18" charset="0"/>
                                </a:rPr>
                                <m:t>Δ</m:t>
                              </m:r>
                              <m:r>
                                <a:rPr lang="en-US" sz="1600" i="1" u="none" strike="noStrike" dirty="0" smtClean="0">
                                  <a:effectLst/>
                                  <a:latin typeface="Cambria Math" panose="02040503050406030204" pitchFamily="18" charset="0"/>
                                </a:rPr>
                                <m:t>𝑔</m:t>
                              </m:r>
                              <m:r>
                                <a:rPr lang="en-US" sz="1600" i="1" u="none" strike="noStrike" dirty="0" smtClean="0">
                                  <a:effectLst/>
                                  <a:latin typeface="Cambria Math" panose="02040503050406030204" pitchFamily="18" charset="0"/>
                                </a:rPr>
                                <m:t>/</m:t>
                              </m:r>
                              <m:r>
                                <a:rPr lang="en-US" sz="1600" i="1" u="none" strike="noStrike" dirty="0" smtClean="0">
                                  <a:effectLst/>
                                  <a:latin typeface="Cambria Math" panose="02040503050406030204" pitchFamily="18" charset="0"/>
                                </a:rPr>
                                <m:t>𝑔</m:t>
                              </m:r>
                            </m:oMath>
                          </a14:m>
                          <a:r>
                            <a:rPr lang="en-US" sz="1600" u="none" strike="noStrike" dirty="0">
                              <a:effectLst/>
                            </a:rPr>
                            <a:t>)</a:t>
                          </a:r>
                          <a:endParaRPr lang="en-US" sz="1600" b="0" i="0" u="none" strike="noStrike" dirty="0">
                            <a:solidFill>
                              <a:srgbClr val="000000"/>
                            </a:solidFill>
                            <a:effectLst/>
                            <a:latin typeface="Calibri" panose="020F0502020204030204" pitchFamily="34" charset="0"/>
                          </a:endParaRPr>
                        </a:p>
                      </a:txBody>
                      <a:tcPr marL="9404" marR="9404" marT="9404"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dirty="0">
                              <a:effectLst/>
                            </a:rPr>
                            <a:t>fit parameter</a:t>
                          </a:r>
                          <a:endParaRPr lang="en-US" sz="1600" b="0" i="0" u="none" strike="noStrike" dirty="0">
                            <a:solidFill>
                              <a:srgbClr val="000000"/>
                            </a:solidFill>
                            <a:effectLst/>
                            <a:latin typeface="Calibri" panose="020F0502020204030204" pitchFamily="34" charset="0"/>
                          </a:endParaRPr>
                        </a:p>
                      </a:txBody>
                      <a:tcPr marL="9404" marR="9404" marT="9404" marB="0" anchor="b"/>
                    </a:tc>
                    <a:tc>
                      <a:txBody>
                        <a:bodyPr/>
                        <a:lstStyle/>
                        <a:p>
                          <a:pPr algn="ctr" fontAlgn="b"/>
                          <a:r>
                            <a:rPr lang="en-US" sz="1600" u="none" strike="noStrike" dirty="0">
                              <a:effectLst/>
                            </a:rPr>
                            <a:t>0.0018</a:t>
                          </a:r>
                          <a:endParaRPr lang="en-US" sz="1600" b="0" i="0" u="none" strike="noStrike" dirty="0">
                            <a:solidFill>
                              <a:srgbClr val="000000"/>
                            </a:solidFill>
                            <a:effectLst/>
                            <a:latin typeface="Calibri" panose="020F0502020204030204" pitchFamily="34" charset="0"/>
                          </a:endParaRPr>
                        </a:p>
                      </a:txBody>
                      <a:tcPr marL="9404" marR="9404" marT="9404" marB="0" anchor="b"/>
                    </a:tc>
                    <a:tc>
                      <a:txBody>
                        <a:bodyPr/>
                        <a:lstStyle/>
                        <a:p>
                          <a:pPr algn="ctr" fontAlgn="b"/>
                          <a:r>
                            <a:rPr lang="en-US" sz="1600" u="none" strike="noStrike" dirty="0">
                              <a:effectLst/>
                            </a:rPr>
                            <a:t>fit parameter</a:t>
                          </a:r>
                          <a:endParaRPr lang="en-US" sz="1600" b="0" i="0" u="none" strike="noStrike" dirty="0">
                            <a:solidFill>
                              <a:srgbClr val="000000"/>
                            </a:solidFill>
                            <a:effectLst/>
                            <a:latin typeface="Calibri" panose="020F0502020204030204" pitchFamily="34" charset="0"/>
                          </a:endParaRPr>
                        </a:p>
                      </a:txBody>
                      <a:tcPr marL="9404" marR="9404" marT="9404" marB="0" anchor="b"/>
                    </a:tc>
                    <a:tc>
                      <a:txBody>
                        <a:bodyPr/>
                        <a:lstStyle/>
                        <a:p>
                          <a:pPr algn="ctr" fontAlgn="b"/>
                          <a:r>
                            <a:rPr lang="en-US" sz="1600" u="none" strike="noStrike" dirty="0">
                              <a:effectLst/>
                            </a:rPr>
                            <a:t>0.0008</a:t>
                          </a:r>
                          <a:endParaRPr lang="en-US" sz="1600" b="0" i="0" u="none" strike="noStrike" dirty="0">
                            <a:solidFill>
                              <a:srgbClr val="000000"/>
                            </a:solidFill>
                            <a:effectLst/>
                            <a:latin typeface="Calibri" panose="020F0502020204030204" pitchFamily="34" charset="0"/>
                          </a:endParaRPr>
                        </a:p>
                      </a:txBody>
                      <a:tcPr marL="9404" marR="9404" marT="9404" marB="0" anchor="b"/>
                    </a:tc>
                    <a:extLst>
                      <a:ext uri="{0D108BD9-81ED-4DB2-BD59-A6C34878D82A}">
                        <a16:rowId xmlns:a16="http://schemas.microsoft.com/office/drawing/2014/main" val="3784902694"/>
                      </a:ext>
                    </a:extLst>
                  </a:tr>
                  <a:tr h="263308">
                    <a:tc>
                      <a:txBody>
                        <a:bodyPr/>
                        <a:lstStyle/>
                        <a:p>
                          <a:pPr algn="l" fontAlgn="b"/>
                          <a:r>
                            <a:rPr lang="en-US" sz="1600" u="none" strike="noStrike" dirty="0">
                              <a:effectLst/>
                            </a:rPr>
                            <a:t>Offset </a:t>
                          </a:r>
                          <a14:m>
                            <m:oMath xmlns:m="http://schemas.openxmlformats.org/officeDocument/2006/math">
                              <m:sSub>
                                <m:sSubPr>
                                  <m:ctrlPr>
                                    <a:rPr lang="en-US" sz="1600" b="0" i="1" u="none" strike="noStrike" smtClean="0">
                                      <a:effectLst/>
                                      <a:latin typeface="Cambria Math" panose="02040503050406030204" pitchFamily="18" charset="0"/>
                                    </a:rPr>
                                  </m:ctrlPr>
                                </m:sSubPr>
                                <m:e>
                                  <m:r>
                                    <a:rPr lang="en-US" sz="1600" b="0" i="1" u="none" strike="noStrike" smtClean="0">
                                      <a:effectLst/>
                                      <a:latin typeface="Cambria Math" panose="02040503050406030204" pitchFamily="18" charset="0"/>
                                    </a:rPr>
                                    <m:t>𝐸</m:t>
                                  </m:r>
                                </m:e>
                                <m:sub>
                                  <m:r>
                                    <a:rPr lang="en-US" sz="1600" b="0" i="1" u="none" strike="noStrike" smtClean="0">
                                      <a:effectLst/>
                                      <a:latin typeface="Cambria Math" panose="02040503050406030204" pitchFamily="18" charset="0"/>
                                    </a:rPr>
                                    <m:t>0</m:t>
                                  </m:r>
                                </m:sub>
                              </m:sSub>
                            </m:oMath>
                          </a14:m>
                          <a:endParaRPr lang="en-US" sz="1600" b="0" i="0" u="none" strike="noStrike" dirty="0">
                            <a:solidFill>
                              <a:srgbClr val="000000"/>
                            </a:solidFill>
                            <a:effectLst/>
                            <a:latin typeface="Calibri" panose="020F0502020204030204" pitchFamily="34" charset="0"/>
                          </a:endParaRPr>
                        </a:p>
                      </a:txBody>
                      <a:tcPr marL="9404" marR="9404" marT="9404"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dirty="0">
                              <a:effectLst/>
                            </a:rPr>
                            <a:t>0.3 </a:t>
                          </a:r>
                          <a:r>
                            <a:rPr lang="en-US" sz="1600" u="none" strike="noStrike" dirty="0" err="1">
                              <a:effectLst/>
                            </a:rPr>
                            <a:t>keV</a:t>
                          </a:r>
                          <a:endParaRPr lang="en-US" sz="1600" b="0" i="0" u="none" strike="noStrike" dirty="0">
                            <a:solidFill>
                              <a:srgbClr val="000000"/>
                            </a:solidFill>
                            <a:effectLst/>
                            <a:latin typeface="Calibri" panose="020F0502020204030204" pitchFamily="34" charset="0"/>
                          </a:endParaRPr>
                        </a:p>
                      </a:txBody>
                      <a:tcPr marL="9404" marR="9404" marT="9404" marB="0" anchor="b"/>
                    </a:tc>
                    <a:tc>
                      <a:txBody>
                        <a:bodyPr/>
                        <a:lstStyle/>
                        <a:p>
                          <a:pPr algn="ctr" fontAlgn="b"/>
                          <a:r>
                            <a:rPr lang="en-US" sz="1600" u="none" strike="noStrike" dirty="0">
                              <a:effectLst/>
                            </a:rPr>
                            <a:t>0.2 </a:t>
                          </a:r>
                          <a:r>
                            <a:rPr lang="en-US" sz="1600" u="none" strike="noStrike" dirty="0" err="1">
                              <a:effectLst/>
                            </a:rPr>
                            <a:t>keV</a:t>
                          </a:r>
                          <a:endParaRPr lang="en-US" sz="1600" b="0" i="0" u="none" strike="noStrike" dirty="0">
                            <a:solidFill>
                              <a:srgbClr val="000000"/>
                            </a:solidFill>
                            <a:effectLst/>
                            <a:latin typeface="Calibri" panose="020F0502020204030204" pitchFamily="34" charset="0"/>
                          </a:endParaRPr>
                        </a:p>
                      </a:txBody>
                      <a:tcPr marL="9404" marR="9404" marT="9404" marB="0" anchor="b"/>
                    </a:tc>
                    <a:tc>
                      <a:txBody>
                        <a:bodyPr/>
                        <a:lstStyle/>
                        <a:p>
                          <a:pPr algn="ctr" fontAlgn="b"/>
                          <a:r>
                            <a:rPr lang="en-US" sz="1600" u="none" strike="noStrike" dirty="0">
                              <a:effectLst/>
                            </a:rPr>
                            <a:t>0.03 </a:t>
                          </a:r>
                          <a:r>
                            <a:rPr lang="en-US" sz="1600" u="none" strike="noStrike" dirty="0" err="1">
                              <a:effectLst/>
                            </a:rPr>
                            <a:t>keV</a:t>
                          </a:r>
                          <a:endParaRPr lang="en-US" sz="1600" b="0" i="0" u="none" strike="noStrike" dirty="0">
                            <a:solidFill>
                              <a:srgbClr val="000000"/>
                            </a:solidFill>
                            <a:effectLst/>
                            <a:latin typeface="Calibri" panose="020F0502020204030204" pitchFamily="34" charset="0"/>
                          </a:endParaRPr>
                        </a:p>
                      </a:txBody>
                      <a:tcPr marL="9404" marR="9404" marT="9404" marB="0" anchor="b"/>
                    </a:tc>
                    <a:tc>
                      <a:txBody>
                        <a:bodyPr/>
                        <a:lstStyle/>
                        <a:p>
                          <a:pPr algn="ctr" fontAlgn="b"/>
                          <a:r>
                            <a:rPr lang="en-US" sz="1600" u="none" strike="noStrike" dirty="0">
                              <a:effectLst/>
                            </a:rPr>
                            <a:t>0.05 </a:t>
                          </a:r>
                          <a:r>
                            <a:rPr lang="en-US" sz="1600" u="none" strike="noStrike" dirty="0" err="1">
                              <a:effectLst/>
                            </a:rPr>
                            <a:t>keV</a:t>
                          </a:r>
                          <a:endParaRPr lang="en-US" sz="1600" b="0" i="0" u="none" strike="noStrike" dirty="0">
                            <a:solidFill>
                              <a:srgbClr val="000000"/>
                            </a:solidFill>
                            <a:effectLst/>
                            <a:latin typeface="Calibri" panose="020F0502020204030204" pitchFamily="34" charset="0"/>
                          </a:endParaRPr>
                        </a:p>
                      </a:txBody>
                      <a:tcPr marL="9404" marR="9404" marT="9404" marB="0" anchor="b"/>
                    </a:tc>
                    <a:extLst>
                      <a:ext uri="{0D108BD9-81ED-4DB2-BD59-A6C34878D82A}">
                        <a16:rowId xmlns:a16="http://schemas.microsoft.com/office/drawing/2014/main" val="704102259"/>
                      </a:ext>
                    </a:extLst>
                  </a:tr>
                  <a:tr h="263308">
                    <a:tc>
                      <a:txBody>
                        <a:bodyPr/>
                        <a:lstStyle/>
                        <a:p>
                          <a:pPr algn="l" fontAlgn="b"/>
                          <a:r>
                            <a:rPr lang="en-US" sz="1600" u="none" strike="noStrike" dirty="0">
                              <a:effectLst/>
                            </a:rPr>
                            <a:t>Nonlinearity ( </a:t>
                          </a:r>
                          <a14:m>
                            <m:oMath xmlns:m="http://schemas.openxmlformats.org/officeDocument/2006/math">
                              <m:r>
                                <m:rPr>
                                  <m:sty m:val="p"/>
                                </m:rPr>
                                <a:rPr lang="en-US" sz="1600" i="0" u="none" strike="noStrike" dirty="0" smtClean="0">
                                  <a:effectLst/>
                                  <a:latin typeface="Cambria Math" panose="02040503050406030204" pitchFamily="18" charset="0"/>
                                </a:rPr>
                                <m:t>Δ</m:t>
                              </m:r>
                              <m:sSub>
                                <m:sSubPr>
                                  <m:ctrlPr>
                                    <a:rPr lang="en-US" sz="1600" i="1" u="none" strike="noStrike" dirty="0" err="1" smtClean="0">
                                      <a:effectLst/>
                                      <a:latin typeface="Cambria Math" panose="02040503050406030204" pitchFamily="18" charset="0"/>
                                    </a:rPr>
                                  </m:ctrlPr>
                                </m:sSubPr>
                                <m:e>
                                  <m:r>
                                    <a:rPr lang="en-US" sz="1600" i="1" u="none" strike="noStrike" dirty="0" err="1" smtClean="0">
                                      <a:effectLst/>
                                      <a:latin typeface="Cambria Math" panose="02040503050406030204" pitchFamily="18" charset="0"/>
                                    </a:rPr>
                                    <m:t>𝐸</m:t>
                                  </m:r>
                                </m:e>
                                <m:sub>
                                  <m:r>
                                    <m:rPr>
                                      <m:sty m:val="p"/>
                                    </m:rPr>
                                    <a:rPr lang="en-US" sz="1600" i="1" u="none" strike="noStrike" dirty="0" err="1" smtClean="0">
                                      <a:effectLst/>
                                      <a:latin typeface="Cambria Math" panose="02040503050406030204" pitchFamily="18" charset="0"/>
                                    </a:rPr>
                                    <m:t>ma</m:t>
                                  </m:r>
                                  <m:r>
                                    <a:rPr lang="en-US" sz="1600" b="0" i="1" u="none" strike="noStrike" dirty="0" smtClean="0">
                                      <a:effectLst/>
                                      <a:latin typeface="Cambria Math" panose="02040503050406030204" pitchFamily="18" charset="0"/>
                                    </a:rPr>
                                    <m:t>𝑥</m:t>
                                  </m:r>
                                </m:sub>
                              </m:sSub>
                            </m:oMath>
                          </a14:m>
                          <a:r>
                            <a:rPr lang="en-US" sz="1600" u="none" strike="noStrike" dirty="0">
                              <a:effectLst/>
                            </a:rPr>
                            <a:t>)</a:t>
                          </a:r>
                          <a:endParaRPr lang="en-US" sz="1600" b="0" i="0" u="none" strike="noStrike" dirty="0">
                            <a:solidFill>
                              <a:srgbClr val="000000"/>
                            </a:solidFill>
                            <a:effectLst/>
                            <a:latin typeface="Calibri" panose="020F0502020204030204" pitchFamily="34" charset="0"/>
                          </a:endParaRPr>
                        </a:p>
                      </a:txBody>
                      <a:tcPr marL="9404" marR="9404" marT="9404" marB="0" anchor="b"/>
                    </a:tc>
                    <a:tc>
                      <a:txBody>
                        <a:bodyPr/>
                        <a:lstStyle/>
                        <a:p>
                          <a:pPr algn="ctr" fontAlgn="b"/>
                          <a:r>
                            <a:rPr lang="en-US" sz="1600" u="none" strike="noStrike" dirty="0">
                              <a:effectLst/>
                            </a:rPr>
                            <a:t>1.5 </a:t>
                          </a:r>
                          <a:r>
                            <a:rPr lang="en-US" sz="1600" u="none" strike="noStrike" dirty="0" err="1">
                              <a:effectLst/>
                            </a:rPr>
                            <a:t>keV</a:t>
                          </a:r>
                          <a:endParaRPr lang="en-US" sz="1600" b="0" i="0" u="none" strike="noStrike" dirty="0">
                            <a:solidFill>
                              <a:srgbClr val="000000"/>
                            </a:solidFill>
                            <a:effectLst/>
                            <a:latin typeface="Calibri" panose="020F0502020204030204" pitchFamily="34" charset="0"/>
                          </a:endParaRPr>
                        </a:p>
                      </a:txBody>
                      <a:tcPr marL="9404" marR="9404" marT="9404" marB="0" anchor="b"/>
                    </a:tc>
                    <a:tc>
                      <a:txBody>
                        <a:bodyPr/>
                        <a:lstStyle/>
                        <a:p>
                          <a:pPr algn="ctr" fontAlgn="b"/>
                          <a:r>
                            <a:rPr lang="en-US" sz="1600" u="none" strike="noStrike" dirty="0">
                              <a:effectLst/>
                            </a:rPr>
                            <a:t>0.3 </a:t>
                          </a:r>
                          <a:r>
                            <a:rPr lang="en-US" sz="1600" u="none" strike="noStrike" dirty="0" err="1">
                              <a:effectLst/>
                            </a:rPr>
                            <a:t>keV</a:t>
                          </a:r>
                          <a:endParaRPr lang="en-US" sz="1600" b="0" i="0" u="none" strike="noStrike" dirty="0">
                            <a:solidFill>
                              <a:srgbClr val="000000"/>
                            </a:solidFill>
                            <a:effectLst/>
                            <a:latin typeface="Calibri" panose="020F0502020204030204" pitchFamily="34" charset="0"/>
                          </a:endParaRPr>
                        </a:p>
                      </a:txBody>
                      <a:tcPr marL="9404" marR="9404" marT="9404" marB="0" anchor="b"/>
                    </a:tc>
                    <a:tc>
                      <a:txBody>
                        <a:bodyPr/>
                        <a:lstStyle/>
                        <a:p>
                          <a:pPr algn="ctr" fontAlgn="b"/>
                          <a:r>
                            <a:rPr lang="en-US" sz="1600" u="none" strike="noStrike" dirty="0">
                              <a:effectLst/>
                            </a:rPr>
                            <a:t>0.03 </a:t>
                          </a:r>
                          <a:r>
                            <a:rPr lang="en-US" sz="1600" u="none" strike="noStrike" dirty="0" err="1">
                              <a:effectLst/>
                            </a:rPr>
                            <a:t>keV</a:t>
                          </a:r>
                          <a:endParaRPr lang="en-US" sz="1600" b="0" i="0" u="none" strike="noStrike" dirty="0">
                            <a:solidFill>
                              <a:srgbClr val="000000"/>
                            </a:solidFill>
                            <a:effectLst/>
                            <a:latin typeface="Calibri" panose="020F0502020204030204" pitchFamily="34" charset="0"/>
                          </a:endParaRPr>
                        </a:p>
                      </a:txBody>
                      <a:tcPr marL="9404" marR="9404" marT="9404" marB="0" anchor="b"/>
                    </a:tc>
                    <a:tc>
                      <a:txBody>
                        <a:bodyPr/>
                        <a:lstStyle/>
                        <a:p>
                          <a:pPr algn="ctr" fontAlgn="b"/>
                          <a:r>
                            <a:rPr lang="en-US" sz="1600" u="none" strike="noStrike" dirty="0">
                              <a:effectLst/>
                            </a:rPr>
                            <a:t>0.1 </a:t>
                          </a:r>
                          <a:r>
                            <a:rPr lang="en-US" sz="1600" u="none" strike="noStrike" dirty="0" err="1">
                              <a:effectLst/>
                            </a:rPr>
                            <a:t>keV</a:t>
                          </a:r>
                          <a:endParaRPr lang="en-US" sz="1600" b="0" i="0" u="none" strike="noStrike" dirty="0">
                            <a:solidFill>
                              <a:srgbClr val="000000"/>
                            </a:solidFill>
                            <a:effectLst/>
                            <a:latin typeface="Calibri" panose="020F0502020204030204" pitchFamily="34" charset="0"/>
                          </a:endParaRPr>
                        </a:p>
                      </a:txBody>
                      <a:tcPr marL="9404" marR="9404" marT="9404" marB="0" anchor="b"/>
                    </a:tc>
                    <a:extLst>
                      <a:ext uri="{0D108BD9-81ED-4DB2-BD59-A6C34878D82A}">
                        <a16:rowId xmlns:a16="http://schemas.microsoft.com/office/drawing/2014/main" val="3976381440"/>
                      </a:ext>
                    </a:extLst>
                  </a:tr>
                  <a:tr h="263308">
                    <a:tc>
                      <a:txBody>
                        <a:bodyPr/>
                        <a:lstStyle/>
                        <a:p>
                          <a:pPr algn="l" fontAlgn="b"/>
                          <a:r>
                            <a:rPr lang="en-US" sz="1600" u="none" strike="noStrike">
                              <a:effectLst/>
                            </a:rPr>
                            <a:t>peak width</a:t>
                          </a:r>
                          <a:endParaRPr lang="en-US" sz="1600" b="0" i="0" u="none" strike="noStrike">
                            <a:solidFill>
                              <a:srgbClr val="000000"/>
                            </a:solidFill>
                            <a:effectLst/>
                            <a:latin typeface="Calibri" panose="020F0502020204030204" pitchFamily="34" charset="0"/>
                          </a:endParaRPr>
                        </a:p>
                      </a:txBody>
                      <a:tcPr marL="9404" marR="9404" marT="9404" marB="0" anchor="b"/>
                    </a:tc>
                    <a:tc>
                      <a:txBody>
                        <a:bodyPr/>
                        <a:lstStyle/>
                        <a:p>
                          <a:pPr algn="ctr" fontAlgn="b"/>
                          <a:r>
                            <a:rPr lang="en-US" sz="1600" b="0" i="0" u="none" strike="noStrike" dirty="0">
                              <a:solidFill>
                                <a:srgbClr val="000000"/>
                              </a:solidFill>
                              <a:effectLst/>
                              <a:latin typeface="Calibri" panose="020F0502020204030204" pitchFamily="34" charset="0"/>
                            </a:rPr>
                            <a:t>1</a:t>
                          </a:r>
                          <a:r>
                            <a:rPr lang="en-US" sz="1600" b="0" i="0" u="none" strike="noStrike" baseline="0" dirty="0">
                              <a:solidFill>
                                <a:srgbClr val="000000"/>
                              </a:solidFill>
                              <a:effectLst/>
                              <a:latin typeface="Calibri" panose="020F0502020204030204" pitchFamily="34" charset="0"/>
                            </a:rPr>
                            <a:t> </a:t>
                          </a:r>
                          <a:r>
                            <a:rPr lang="en-US" sz="1600" b="0" i="0" u="none" strike="noStrike" baseline="0" dirty="0" err="1">
                              <a:solidFill>
                                <a:srgbClr val="000000"/>
                              </a:solidFill>
                              <a:effectLst/>
                              <a:latin typeface="Calibri" panose="020F0502020204030204" pitchFamily="34" charset="0"/>
                            </a:rPr>
                            <a:t>keV</a:t>
                          </a:r>
                          <a:endParaRPr lang="en-US" sz="1600" b="0" i="0" u="none" strike="noStrike" dirty="0">
                            <a:solidFill>
                              <a:srgbClr val="000000"/>
                            </a:solidFill>
                            <a:effectLst/>
                            <a:latin typeface="Calibri" panose="020F0502020204030204" pitchFamily="34" charset="0"/>
                          </a:endParaRPr>
                        </a:p>
                      </a:txBody>
                      <a:tcPr marL="9404" marR="9404" marT="9404" marB="0" anchor="b"/>
                    </a:tc>
                    <a:tc>
                      <a:txBody>
                        <a:bodyPr/>
                        <a:lstStyle/>
                        <a:p>
                          <a:pPr algn="ctr" fontAlgn="b"/>
                          <a:r>
                            <a:rPr lang="en-US" sz="1600" u="none" strike="noStrike" dirty="0">
                              <a:effectLst/>
                            </a:rPr>
                            <a:t>10 </a:t>
                          </a:r>
                          <a:r>
                            <a:rPr lang="en-US" sz="1600" u="none" strike="noStrike" dirty="0" err="1">
                              <a:effectLst/>
                            </a:rPr>
                            <a:t>keV</a:t>
                          </a:r>
                          <a:endParaRPr lang="en-US" sz="1600" b="0" i="0" u="none" strike="noStrike" dirty="0">
                            <a:solidFill>
                              <a:srgbClr val="000000"/>
                            </a:solidFill>
                            <a:effectLst/>
                            <a:latin typeface="Calibri" panose="020F0502020204030204" pitchFamily="34" charset="0"/>
                          </a:endParaRPr>
                        </a:p>
                      </a:txBody>
                      <a:tcPr marL="9404" marR="9404" marT="9404" marB="0" anchor="b"/>
                    </a:tc>
                    <a:tc>
                      <a:txBody>
                        <a:bodyPr/>
                        <a:lstStyle/>
                        <a:p>
                          <a:pPr algn="ctr" fontAlgn="b"/>
                          <a:r>
                            <a:rPr lang="en-US" sz="1600" u="none" strike="noStrike" dirty="0">
                              <a:effectLst/>
                            </a:rPr>
                            <a:t>3 </a:t>
                          </a:r>
                          <a:r>
                            <a:rPr lang="en-US" sz="1600" u="none" strike="noStrike" dirty="0" err="1">
                              <a:effectLst/>
                            </a:rPr>
                            <a:t>keV</a:t>
                          </a:r>
                          <a:endParaRPr lang="en-US" sz="1600" b="0" i="0" u="none" strike="noStrike" dirty="0">
                            <a:solidFill>
                              <a:srgbClr val="000000"/>
                            </a:solidFill>
                            <a:effectLst/>
                            <a:latin typeface="Calibri" panose="020F0502020204030204" pitchFamily="34" charset="0"/>
                          </a:endParaRPr>
                        </a:p>
                      </a:txBody>
                      <a:tcPr marL="9404" marR="9404" marT="9404" marB="0" anchor="b"/>
                    </a:tc>
                    <a:tc>
                      <a:txBody>
                        <a:bodyPr/>
                        <a:lstStyle/>
                        <a:p>
                          <a:pPr algn="ctr" fontAlgn="b"/>
                          <a:r>
                            <a:rPr lang="en-US" sz="1600" u="none" strike="noStrike" dirty="0">
                              <a:effectLst/>
                            </a:rPr>
                            <a:t>8 </a:t>
                          </a:r>
                          <a:r>
                            <a:rPr lang="en-US" sz="1600" u="none" strike="noStrike" dirty="0" err="1">
                              <a:effectLst/>
                            </a:rPr>
                            <a:t>keV</a:t>
                          </a:r>
                          <a:endParaRPr lang="en-US" sz="1600" b="0" i="0" u="none" strike="noStrike" dirty="0">
                            <a:solidFill>
                              <a:srgbClr val="000000"/>
                            </a:solidFill>
                            <a:effectLst/>
                            <a:latin typeface="Calibri" panose="020F0502020204030204" pitchFamily="34" charset="0"/>
                          </a:endParaRPr>
                        </a:p>
                      </a:txBody>
                      <a:tcPr marL="9404" marR="9404" marT="9404" marB="0" anchor="b"/>
                    </a:tc>
                    <a:extLst>
                      <a:ext uri="{0D108BD9-81ED-4DB2-BD59-A6C34878D82A}">
                        <a16:rowId xmlns:a16="http://schemas.microsoft.com/office/drawing/2014/main" val="3540604027"/>
                      </a:ext>
                    </a:extLst>
                  </a:tr>
                  <a:tr h="263308">
                    <a:tc>
                      <a:txBody>
                        <a:bodyPr/>
                        <a:lstStyle/>
                        <a:p>
                          <a:pPr algn="l" fontAlgn="b"/>
                          <a:r>
                            <a:rPr lang="en-US" sz="1600" u="none" strike="noStrike" dirty="0">
                              <a:effectLst/>
                            </a:rPr>
                            <a:t>tail amplitude (</a:t>
                          </a:r>
                          <a14:m>
                            <m:oMath xmlns:m="http://schemas.openxmlformats.org/officeDocument/2006/math">
                              <m:r>
                                <m:rPr>
                                  <m:sty m:val="p"/>
                                </m:rPr>
                                <a:rPr lang="en-US" sz="1600" i="0" u="none" strike="noStrike" dirty="0" smtClean="0">
                                  <a:effectLst/>
                                  <a:latin typeface="Cambria Math" panose="02040503050406030204" pitchFamily="18" charset="0"/>
                                </a:rPr>
                                <m:t>Δ</m:t>
                              </m:r>
                              <m:r>
                                <a:rPr lang="en-US" sz="1600" i="1" u="none" strike="noStrike" dirty="0" smtClean="0">
                                  <a:effectLst/>
                                  <a:latin typeface="Cambria Math" panose="02040503050406030204" pitchFamily="18" charset="0"/>
                                </a:rPr>
                                <m:t>𝑡</m:t>
                              </m:r>
                            </m:oMath>
                          </a14:m>
                          <a:r>
                            <a:rPr lang="en-US" sz="1600" u="none" strike="noStrike" dirty="0">
                              <a:effectLst/>
                            </a:rPr>
                            <a:t> of peak)</a:t>
                          </a:r>
                          <a:endParaRPr lang="en-US" sz="1600" b="0" i="0" u="none" strike="noStrike" dirty="0">
                            <a:solidFill>
                              <a:srgbClr val="000000"/>
                            </a:solidFill>
                            <a:effectLst/>
                            <a:latin typeface="Calibri" panose="020F0502020204030204" pitchFamily="34" charset="0"/>
                          </a:endParaRPr>
                        </a:p>
                      </a:txBody>
                      <a:tcPr marL="9404" marR="9404" marT="9404" marB="0" anchor="b">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0.01%</a:t>
                          </a:r>
                        </a:p>
                      </a:txBody>
                      <a:tcPr marL="9404" marR="9404" marT="9404" marB="0" anchor="b">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rPr>
                            <a:t>2.40%</a:t>
                          </a:r>
                          <a:endParaRPr lang="en-US" sz="1600" b="0" i="0" u="none" strike="noStrike" dirty="0">
                            <a:solidFill>
                              <a:srgbClr val="000000"/>
                            </a:solidFill>
                            <a:effectLst/>
                            <a:latin typeface="Calibri" panose="020F0502020204030204" pitchFamily="34" charset="0"/>
                          </a:endParaRPr>
                        </a:p>
                      </a:txBody>
                      <a:tcPr marL="9404" marR="9404" marT="9404" marB="0" anchor="b">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rPr>
                            <a:t>0.1%</a:t>
                          </a:r>
                          <a:endParaRPr lang="en-US" sz="1600" b="0" i="0" u="none" strike="noStrike" dirty="0">
                            <a:solidFill>
                              <a:srgbClr val="000000"/>
                            </a:solidFill>
                            <a:effectLst/>
                            <a:latin typeface="Calibri" panose="020F0502020204030204" pitchFamily="34" charset="0"/>
                          </a:endParaRPr>
                        </a:p>
                      </a:txBody>
                      <a:tcPr marL="9404" marR="9404" marT="9404" marB="0" anchor="b">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rPr>
                            <a:t>0.9%</a:t>
                          </a:r>
                          <a:endParaRPr lang="en-US" sz="1600" b="0" i="0" u="none" strike="noStrike" dirty="0">
                            <a:solidFill>
                              <a:srgbClr val="000000"/>
                            </a:solidFill>
                            <a:effectLst/>
                            <a:latin typeface="Calibri" panose="020F0502020204030204" pitchFamily="34" charset="0"/>
                          </a:endParaRPr>
                        </a:p>
                      </a:txBody>
                      <a:tcPr marL="9404" marR="9404" marT="9404"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09517547"/>
                      </a:ext>
                    </a:extLst>
                  </a:tr>
                  <a:tr h="197481">
                    <a:tc>
                      <a:txBody>
                        <a:bodyPr/>
                        <a:lstStyle/>
                        <a:p>
                          <a:pPr algn="l" fontAlgn="b"/>
                          <a:endParaRPr lang="en-US" sz="1100" b="0" i="0" u="none" strike="noStrike">
                            <a:solidFill>
                              <a:srgbClr val="000000"/>
                            </a:solidFill>
                            <a:effectLst/>
                            <a:latin typeface="Calibri" panose="020F0502020204030204" pitchFamily="34" charset="0"/>
                          </a:endParaRPr>
                        </a:p>
                      </a:txBody>
                      <a:tcPr marL="9404" marR="9404" marT="9404"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404" marR="9404" marT="9404"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404" marR="9404" marT="9404"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gridSpan="2">
                      <a:txBody>
                        <a:bodyPr/>
                        <a:lstStyle/>
                        <a:p>
                          <a:pPr algn="ctr" fontAlgn="b"/>
                          <a:r>
                            <a:rPr lang="en-US" sz="1100" b="0" i="0" u="none" strike="noStrike" dirty="0">
                              <a:solidFill>
                                <a:srgbClr val="000000"/>
                              </a:solidFill>
                              <a:effectLst/>
                              <a:latin typeface="Calibri" panose="020F0502020204030204" pitchFamily="34" charset="0"/>
                            </a:rPr>
                            <a:t>(numbers for Si detector, H. Li)</a:t>
                          </a:r>
                        </a:p>
                      </a:txBody>
                      <a:tcPr marL="9404" marR="9404" marT="9404"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pPr algn="l" fontAlgn="b"/>
                          <a:endParaRPr lang="en-US" sz="1100" b="0" i="0" u="none" strike="noStrike" dirty="0">
                            <a:solidFill>
                              <a:srgbClr val="000000"/>
                            </a:solidFill>
                            <a:effectLst/>
                            <a:latin typeface="Calibri" panose="020F0502020204030204" pitchFamily="34" charset="0"/>
                          </a:endParaRPr>
                        </a:p>
                      </a:txBody>
                      <a:tcPr marL="9404" marR="9404" marT="9404"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2667210"/>
                      </a:ext>
                    </a:extLst>
                  </a:tr>
                </a:tbl>
              </a:graphicData>
            </a:graphic>
          </p:graphicFrame>
        </mc:Choice>
        <mc:Fallback xmlns="">
          <p:graphicFrame>
            <p:nvGraphicFramePr>
              <p:cNvPr id="224" name="Table 223"/>
              <p:cNvGraphicFramePr>
                <a:graphicFrameLocks noGrp="1"/>
              </p:cNvGraphicFramePr>
              <p:nvPr>
                <p:extLst>
                  <p:ext uri="{D42A27DB-BD31-4B8C-83A1-F6EECF244321}">
                    <p14:modId xmlns:p14="http://schemas.microsoft.com/office/powerpoint/2010/main" val="2782157375"/>
                  </p:ext>
                </p:extLst>
              </p:nvPr>
            </p:nvGraphicFramePr>
            <p:xfrm>
              <a:off x="101696" y="4517353"/>
              <a:ext cx="8942097" cy="2040637"/>
            </p:xfrm>
            <a:graphic>
              <a:graphicData uri="http://schemas.openxmlformats.org/drawingml/2006/table">
                <a:tbl>
                  <a:tblPr>
                    <a:tableStyleId>{616DA210-FB5B-4158-B5E0-FEB733F419BA}</a:tableStyleId>
                  </a:tblPr>
                  <a:tblGrid>
                    <a:gridCol w="2271853">
                      <a:extLst>
                        <a:ext uri="{9D8B030D-6E8A-4147-A177-3AD203B41FA5}">
                          <a16:colId xmlns:a16="http://schemas.microsoft.com/office/drawing/2014/main" val="668989279"/>
                        </a:ext>
                      </a:extLst>
                    </a:gridCol>
                    <a:gridCol w="1667561">
                      <a:extLst>
                        <a:ext uri="{9D8B030D-6E8A-4147-A177-3AD203B41FA5}">
                          <a16:colId xmlns:a16="http://schemas.microsoft.com/office/drawing/2014/main" val="771719629"/>
                        </a:ext>
                      </a:extLst>
                    </a:gridCol>
                    <a:gridCol w="1667561">
                      <a:extLst>
                        <a:ext uri="{9D8B030D-6E8A-4147-A177-3AD203B41FA5}">
                          <a16:colId xmlns:a16="http://schemas.microsoft.com/office/drawing/2014/main" val="3744320094"/>
                        </a:ext>
                      </a:extLst>
                    </a:gridCol>
                    <a:gridCol w="1667561">
                      <a:extLst>
                        <a:ext uri="{9D8B030D-6E8A-4147-A177-3AD203B41FA5}">
                          <a16:colId xmlns:a16="http://schemas.microsoft.com/office/drawing/2014/main" val="3538161101"/>
                        </a:ext>
                      </a:extLst>
                    </a:gridCol>
                    <a:gridCol w="1667561">
                      <a:extLst>
                        <a:ext uri="{9D8B030D-6E8A-4147-A177-3AD203B41FA5}">
                          <a16:colId xmlns:a16="http://schemas.microsoft.com/office/drawing/2014/main" val="450026210"/>
                        </a:ext>
                      </a:extLst>
                    </a:gridCol>
                  </a:tblGrid>
                  <a:tr h="526616">
                    <a:tc>
                      <a:txBody>
                        <a:bodyPr/>
                        <a:lstStyle/>
                        <a:p>
                          <a:pPr algn="ctr" fontAlgn="b"/>
                          <a:r>
                            <a:rPr lang="en-US" sz="1600" b="1" u="none" strike="noStrike" dirty="0">
                              <a:effectLst/>
                            </a:rPr>
                            <a:t>Specification</a:t>
                          </a:r>
                          <a:endParaRPr lang="en-US" sz="1600" b="1" i="0" u="none" strike="noStrike" dirty="0">
                            <a:solidFill>
                              <a:srgbClr val="000000"/>
                            </a:solidFill>
                            <a:effectLst/>
                            <a:latin typeface="Calibri" panose="020F0502020204030204" pitchFamily="34" charset="0"/>
                          </a:endParaRPr>
                        </a:p>
                      </a:txBody>
                      <a:tcPr marL="9404" marR="9404" marT="9404" marB="0"/>
                    </a:tc>
                    <a:tc>
                      <a:txBody>
                        <a:bodyPr/>
                        <a:lstStyle/>
                        <a:p>
                          <a:endParaRPr lang="en-US"/>
                        </a:p>
                      </a:txBody>
                      <a:tcPr marL="9404" marR="9404" marT="9404" marB="0">
                        <a:blipFill>
                          <a:blip r:embed="rId4"/>
                          <a:stretch>
                            <a:fillRect l="-136496" t="-9302" r="-300365" b="-305814"/>
                          </a:stretch>
                        </a:blipFill>
                      </a:tcPr>
                    </a:tc>
                    <a:tc>
                      <a:txBody>
                        <a:bodyPr/>
                        <a:lstStyle/>
                        <a:p>
                          <a:endParaRPr lang="en-US"/>
                        </a:p>
                      </a:txBody>
                      <a:tcPr marL="9404" marR="9404" marT="9404" marB="0">
                        <a:blipFill>
                          <a:blip r:embed="rId4"/>
                          <a:stretch>
                            <a:fillRect l="-237363" t="-9302" r="-201465" b="-305814"/>
                          </a:stretch>
                        </a:blipFill>
                      </a:tcPr>
                    </a:tc>
                    <a:tc>
                      <a:txBody>
                        <a:bodyPr/>
                        <a:lstStyle/>
                        <a:p>
                          <a:endParaRPr lang="en-US"/>
                        </a:p>
                      </a:txBody>
                      <a:tcPr marL="9404" marR="9404" marT="9404" marB="0">
                        <a:blipFill>
                          <a:blip r:embed="rId4"/>
                          <a:stretch>
                            <a:fillRect l="-336131" t="-9302" r="-100730" b="-305814"/>
                          </a:stretch>
                        </a:blipFill>
                      </a:tcPr>
                    </a:tc>
                    <a:tc>
                      <a:txBody>
                        <a:bodyPr/>
                        <a:lstStyle/>
                        <a:p>
                          <a:endParaRPr lang="en-US"/>
                        </a:p>
                      </a:txBody>
                      <a:tcPr marL="9404" marR="9404" marT="9404" marB="0">
                        <a:blipFill>
                          <a:blip r:embed="rId4"/>
                          <a:stretch>
                            <a:fillRect l="-436131" t="-9302" r="-730" b="-305814"/>
                          </a:stretch>
                        </a:blipFill>
                      </a:tcPr>
                    </a:tc>
                    <a:extLst>
                      <a:ext uri="{0D108BD9-81ED-4DB2-BD59-A6C34878D82A}">
                        <a16:rowId xmlns:a16="http://schemas.microsoft.com/office/drawing/2014/main" val="1258148301"/>
                      </a:ext>
                    </a:extLst>
                  </a:tr>
                  <a:tr h="263308">
                    <a:tc>
                      <a:txBody>
                        <a:bodyPr/>
                        <a:lstStyle/>
                        <a:p>
                          <a:endParaRPr lang="en-US"/>
                        </a:p>
                      </a:txBody>
                      <a:tcPr marL="9404" marR="9404" marT="9404" marB="0" anchor="b">
                        <a:blipFill>
                          <a:blip r:embed="rId4"/>
                          <a:stretch>
                            <a:fillRect l="-268" t="-213636" r="-294102" b="-497727"/>
                          </a:stretch>
                        </a:blip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dirty="0" smtClean="0">
                              <a:effectLst/>
                            </a:rPr>
                            <a:t>fit parameter</a:t>
                          </a:r>
                          <a:endParaRPr lang="en-US" sz="1600" b="0" i="0" u="none" strike="noStrike" dirty="0" smtClean="0">
                            <a:solidFill>
                              <a:srgbClr val="000000"/>
                            </a:solidFill>
                            <a:effectLst/>
                            <a:latin typeface="Calibri" panose="020F0502020204030204" pitchFamily="34" charset="0"/>
                          </a:endParaRPr>
                        </a:p>
                      </a:txBody>
                      <a:tcPr marL="9404" marR="9404" marT="9404" marB="0" anchor="b"/>
                    </a:tc>
                    <a:tc>
                      <a:txBody>
                        <a:bodyPr/>
                        <a:lstStyle/>
                        <a:p>
                          <a:pPr algn="ctr" fontAlgn="b"/>
                          <a:r>
                            <a:rPr lang="en-US" sz="1600" u="none" strike="noStrike" dirty="0">
                              <a:effectLst/>
                            </a:rPr>
                            <a:t>0.0018</a:t>
                          </a:r>
                          <a:endParaRPr lang="en-US" sz="1600" b="0" i="0" u="none" strike="noStrike" dirty="0">
                            <a:solidFill>
                              <a:srgbClr val="000000"/>
                            </a:solidFill>
                            <a:effectLst/>
                            <a:latin typeface="Calibri" panose="020F0502020204030204" pitchFamily="34" charset="0"/>
                          </a:endParaRPr>
                        </a:p>
                      </a:txBody>
                      <a:tcPr marL="9404" marR="9404" marT="9404" marB="0" anchor="b"/>
                    </a:tc>
                    <a:tc>
                      <a:txBody>
                        <a:bodyPr/>
                        <a:lstStyle/>
                        <a:p>
                          <a:pPr algn="ctr" fontAlgn="b"/>
                          <a:r>
                            <a:rPr lang="en-US" sz="1600" u="none" strike="noStrike" dirty="0">
                              <a:effectLst/>
                            </a:rPr>
                            <a:t>fit parameter</a:t>
                          </a:r>
                          <a:endParaRPr lang="en-US" sz="1600" b="0" i="0" u="none" strike="noStrike" dirty="0">
                            <a:solidFill>
                              <a:srgbClr val="000000"/>
                            </a:solidFill>
                            <a:effectLst/>
                            <a:latin typeface="Calibri" panose="020F0502020204030204" pitchFamily="34" charset="0"/>
                          </a:endParaRPr>
                        </a:p>
                      </a:txBody>
                      <a:tcPr marL="9404" marR="9404" marT="9404" marB="0" anchor="b"/>
                    </a:tc>
                    <a:tc>
                      <a:txBody>
                        <a:bodyPr/>
                        <a:lstStyle/>
                        <a:p>
                          <a:pPr algn="ctr" fontAlgn="b"/>
                          <a:r>
                            <a:rPr lang="en-US" sz="1600" u="none" strike="noStrike" dirty="0">
                              <a:effectLst/>
                            </a:rPr>
                            <a:t>0.0008</a:t>
                          </a:r>
                          <a:endParaRPr lang="en-US" sz="1600" b="0" i="0" u="none" strike="noStrike" dirty="0">
                            <a:solidFill>
                              <a:srgbClr val="000000"/>
                            </a:solidFill>
                            <a:effectLst/>
                            <a:latin typeface="Calibri" panose="020F0502020204030204" pitchFamily="34" charset="0"/>
                          </a:endParaRPr>
                        </a:p>
                      </a:txBody>
                      <a:tcPr marL="9404" marR="9404" marT="9404" marB="0" anchor="b"/>
                    </a:tc>
                    <a:extLst>
                      <a:ext uri="{0D108BD9-81ED-4DB2-BD59-A6C34878D82A}">
                        <a16:rowId xmlns:a16="http://schemas.microsoft.com/office/drawing/2014/main" val="3784902694"/>
                      </a:ext>
                    </a:extLst>
                  </a:tr>
                  <a:tr h="263308">
                    <a:tc>
                      <a:txBody>
                        <a:bodyPr/>
                        <a:lstStyle/>
                        <a:p>
                          <a:endParaRPr lang="en-US"/>
                        </a:p>
                      </a:txBody>
                      <a:tcPr marL="9404" marR="9404" marT="9404" marB="0" anchor="b">
                        <a:blipFill>
                          <a:blip r:embed="rId4"/>
                          <a:stretch>
                            <a:fillRect l="-268" t="-320930" r="-294102" b="-409302"/>
                          </a:stretch>
                        </a:blip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u="none" strike="noStrike" dirty="0" smtClean="0">
                              <a:effectLst/>
                            </a:rPr>
                            <a:t>0.3 </a:t>
                          </a:r>
                          <a:r>
                            <a:rPr lang="en-US" sz="1600" u="none" strike="noStrike" dirty="0" err="1" smtClean="0">
                              <a:effectLst/>
                            </a:rPr>
                            <a:t>keV</a:t>
                          </a:r>
                          <a:endParaRPr lang="en-US" sz="1600" b="0" i="0" u="none" strike="noStrike" dirty="0" smtClean="0">
                            <a:solidFill>
                              <a:srgbClr val="000000"/>
                            </a:solidFill>
                            <a:effectLst/>
                            <a:latin typeface="Calibri" panose="020F0502020204030204" pitchFamily="34" charset="0"/>
                          </a:endParaRPr>
                        </a:p>
                      </a:txBody>
                      <a:tcPr marL="9404" marR="9404" marT="9404" marB="0" anchor="b"/>
                    </a:tc>
                    <a:tc>
                      <a:txBody>
                        <a:bodyPr/>
                        <a:lstStyle/>
                        <a:p>
                          <a:pPr algn="ctr" fontAlgn="b"/>
                          <a:r>
                            <a:rPr lang="en-US" sz="1600" u="none" strike="noStrike" dirty="0">
                              <a:effectLst/>
                            </a:rPr>
                            <a:t>0.2 </a:t>
                          </a:r>
                          <a:r>
                            <a:rPr lang="en-US" sz="1600" u="none" strike="noStrike" dirty="0" err="1">
                              <a:effectLst/>
                            </a:rPr>
                            <a:t>keV</a:t>
                          </a:r>
                          <a:endParaRPr lang="en-US" sz="1600" b="0" i="0" u="none" strike="noStrike" dirty="0">
                            <a:solidFill>
                              <a:srgbClr val="000000"/>
                            </a:solidFill>
                            <a:effectLst/>
                            <a:latin typeface="Calibri" panose="020F0502020204030204" pitchFamily="34" charset="0"/>
                          </a:endParaRPr>
                        </a:p>
                      </a:txBody>
                      <a:tcPr marL="9404" marR="9404" marT="9404" marB="0" anchor="b"/>
                    </a:tc>
                    <a:tc>
                      <a:txBody>
                        <a:bodyPr/>
                        <a:lstStyle/>
                        <a:p>
                          <a:pPr algn="ctr" fontAlgn="b"/>
                          <a:r>
                            <a:rPr lang="en-US" sz="1600" u="none" strike="noStrike" dirty="0">
                              <a:effectLst/>
                            </a:rPr>
                            <a:t>0.03 </a:t>
                          </a:r>
                          <a:r>
                            <a:rPr lang="en-US" sz="1600" u="none" strike="noStrike" dirty="0" err="1">
                              <a:effectLst/>
                            </a:rPr>
                            <a:t>keV</a:t>
                          </a:r>
                          <a:endParaRPr lang="en-US" sz="1600" b="0" i="0" u="none" strike="noStrike" dirty="0">
                            <a:solidFill>
                              <a:srgbClr val="000000"/>
                            </a:solidFill>
                            <a:effectLst/>
                            <a:latin typeface="Calibri" panose="020F0502020204030204" pitchFamily="34" charset="0"/>
                          </a:endParaRPr>
                        </a:p>
                      </a:txBody>
                      <a:tcPr marL="9404" marR="9404" marT="9404" marB="0" anchor="b"/>
                    </a:tc>
                    <a:tc>
                      <a:txBody>
                        <a:bodyPr/>
                        <a:lstStyle/>
                        <a:p>
                          <a:pPr algn="ctr" fontAlgn="b"/>
                          <a:r>
                            <a:rPr lang="en-US" sz="1600" u="none" strike="noStrike" dirty="0">
                              <a:effectLst/>
                            </a:rPr>
                            <a:t>0.05 </a:t>
                          </a:r>
                          <a:r>
                            <a:rPr lang="en-US" sz="1600" u="none" strike="noStrike" dirty="0" err="1">
                              <a:effectLst/>
                            </a:rPr>
                            <a:t>keV</a:t>
                          </a:r>
                          <a:endParaRPr lang="en-US" sz="1600" b="0" i="0" u="none" strike="noStrike" dirty="0">
                            <a:solidFill>
                              <a:srgbClr val="000000"/>
                            </a:solidFill>
                            <a:effectLst/>
                            <a:latin typeface="Calibri" panose="020F0502020204030204" pitchFamily="34" charset="0"/>
                          </a:endParaRPr>
                        </a:p>
                      </a:txBody>
                      <a:tcPr marL="9404" marR="9404" marT="9404" marB="0" anchor="b"/>
                    </a:tc>
                    <a:extLst>
                      <a:ext uri="{0D108BD9-81ED-4DB2-BD59-A6C34878D82A}">
                        <a16:rowId xmlns:a16="http://schemas.microsoft.com/office/drawing/2014/main" val="704102259"/>
                      </a:ext>
                    </a:extLst>
                  </a:tr>
                  <a:tr h="263308">
                    <a:tc>
                      <a:txBody>
                        <a:bodyPr/>
                        <a:lstStyle/>
                        <a:p>
                          <a:endParaRPr lang="en-US"/>
                        </a:p>
                      </a:txBody>
                      <a:tcPr marL="9404" marR="9404" marT="9404" marB="0" anchor="b">
                        <a:blipFill>
                          <a:blip r:embed="rId4"/>
                          <a:stretch>
                            <a:fillRect l="-268" t="-420930" r="-294102" b="-309302"/>
                          </a:stretch>
                        </a:blipFill>
                      </a:tcPr>
                    </a:tc>
                    <a:tc>
                      <a:txBody>
                        <a:bodyPr/>
                        <a:lstStyle/>
                        <a:p>
                          <a:pPr algn="ctr" fontAlgn="b"/>
                          <a:r>
                            <a:rPr lang="en-US" sz="1600" u="none" strike="noStrike" dirty="0" smtClean="0">
                              <a:effectLst/>
                            </a:rPr>
                            <a:t>1.5 </a:t>
                          </a:r>
                          <a:r>
                            <a:rPr lang="en-US" sz="1600" u="none" strike="noStrike" dirty="0" err="1" smtClean="0">
                              <a:effectLst/>
                            </a:rPr>
                            <a:t>keV</a:t>
                          </a:r>
                          <a:endParaRPr lang="en-US" sz="1600" b="0" i="0" u="none" strike="noStrike" dirty="0">
                            <a:solidFill>
                              <a:srgbClr val="000000"/>
                            </a:solidFill>
                            <a:effectLst/>
                            <a:latin typeface="Calibri" panose="020F0502020204030204" pitchFamily="34" charset="0"/>
                          </a:endParaRPr>
                        </a:p>
                      </a:txBody>
                      <a:tcPr marL="9404" marR="9404" marT="9404" marB="0" anchor="b"/>
                    </a:tc>
                    <a:tc>
                      <a:txBody>
                        <a:bodyPr/>
                        <a:lstStyle/>
                        <a:p>
                          <a:pPr algn="ctr" fontAlgn="b"/>
                          <a:r>
                            <a:rPr lang="en-US" sz="1600" u="none" strike="noStrike" dirty="0" smtClean="0">
                              <a:effectLst/>
                            </a:rPr>
                            <a:t>0.3 </a:t>
                          </a:r>
                          <a:r>
                            <a:rPr lang="en-US" sz="1600" u="none" strike="noStrike" dirty="0" err="1" smtClean="0">
                              <a:effectLst/>
                            </a:rPr>
                            <a:t>keV</a:t>
                          </a:r>
                          <a:endParaRPr lang="en-US" sz="1600" b="0" i="0" u="none" strike="noStrike" dirty="0">
                            <a:solidFill>
                              <a:srgbClr val="000000"/>
                            </a:solidFill>
                            <a:effectLst/>
                            <a:latin typeface="Calibri" panose="020F0502020204030204" pitchFamily="34" charset="0"/>
                          </a:endParaRPr>
                        </a:p>
                      </a:txBody>
                      <a:tcPr marL="9404" marR="9404" marT="9404" marB="0" anchor="b"/>
                    </a:tc>
                    <a:tc>
                      <a:txBody>
                        <a:bodyPr/>
                        <a:lstStyle/>
                        <a:p>
                          <a:pPr algn="ctr" fontAlgn="b"/>
                          <a:r>
                            <a:rPr lang="en-US" sz="1600" u="none" strike="noStrike" dirty="0">
                              <a:effectLst/>
                            </a:rPr>
                            <a:t>0.03 </a:t>
                          </a:r>
                          <a:r>
                            <a:rPr lang="en-US" sz="1600" u="none" strike="noStrike" dirty="0" err="1">
                              <a:effectLst/>
                            </a:rPr>
                            <a:t>keV</a:t>
                          </a:r>
                          <a:endParaRPr lang="en-US" sz="1600" b="0" i="0" u="none" strike="noStrike" dirty="0">
                            <a:solidFill>
                              <a:srgbClr val="000000"/>
                            </a:solidFill>
                            <a:effectLst/>
                            <a:latin typeface="Calibri" panose="020F0502020204030204" pitchFamily="34" charset="0"/>
                          </a:endParaRPr>
                        </a:p>
                      </a:txBody>
                      <a:tcPr marL="9404" marR="9404" marT="9404" marB="0" anchor="b"/>
                    </a:tc>
                    <a:tc>
                      <a:txBody>
                        <a:bodyPr/>
                        <a:lstStyle/>
                        <a:p>
                          <a:pPr algn="ctr" fontAlgn="b"/>
                          <a:r>
                            <a:rPr lang="en-US" sz="1600" u="none" strike="noStrike" dirty="0">
                              <a:effectLst/>
                            </a:rPr>
                            <a:t>0.1 </a:t>
                          </a:r>
                          <a:r>
                            <a:rPr lang="en-US" sz="1600" u="none" strike="noStrike" dirty="0" err="1">
                              <a:effectLst/>
                            </a:rPr>
                            <a:t>keV</a:t>
                          </a:r>
                          <a:endParaRPr lang="en-US" sz="1600" b="0" i="0" u="none" strike="noStrike" dirty="0">
                            <a:solidFill>
                              <a:srgbClr val="000000"/>
                            </a:solidFill>
                            <a:effectLst/>
                            <a:latin typeface="Calibri" panose="020F0502020204030204" pitchFamily="34" charset="0"/>
                          </a:endParaRPr>
                        </a:p>
                      </a:txBody>
                      <a:tcPr marL="9404" marR="9404" marT="9404" marB="0" anchor="b"/>
                    </a:tc>
                    <a:extLst>
                      <a:ext uri="{0D108BD9-81ED-4DB2-BD59-A6C34878D82A}">
                        <a16:rowId xmlns:a16="http://schemas.microsoft.com/office/drawing/2014/main" val="3976381440"/>
                      </a:ext>
                    </a:extLst>
                  </a:tr>
                  <a:tr h="263308">
                    <a:tc>
                      <a:txBody>
                        <a:bodyPr/>
                        <a:lstStyle/>
                        <a:p>
                          <a:pPr algn="l" fontAlgn="b"/>
                          <a:r>
                            <a:rPr lang="en-US" sz="1600" u="none" strike="noStrike">
                              <a:effectLst/>
                            </a:rPr>
                            <a:t>peak width</a:t>
                          </a:r>
                          <a:endParaRPr lang="en-US" sz="1600" b="0" i="0" u="none" strike="noStrike">
                            <a:solidFill>
                              <a:srgbClr val="000000"/>
                            </a:solidFill>
                            <a:effectLst/>
                            <a:latin typeface="Calibri" panose="020F0502020204030204" pitchFamily="34" charset="0"/>
                          </a:endParaRPr>
                        </a:p>
                      </a:txBody>
                      <a:tcPr marL="9404" marR="9404" marT="9404" marB="0" anchor="b"/>
                    </a:tc>
                    <a:tc>
                      <a:txBody>
                        <a:bodyPr/>
                        <a:lstStyle/>
                        <a:p>
                          <a:pPr algn="ctr" fontAlgn="b"/>
                          <a:r>
                            <a:rPr lang="en-US" sz="1600" b="0" i="0" u="none" strike="noStrike" dirty="0" smtClean="0">
                              <a:solidFill>
                                <a:srgbClr val="000000"/>
                              </a:solidFill>
                              <a:effectLst/>
                              <a:latin typeface="Calibri" panose="020F0502020204030204" pitchFamily="34" charset="0"/>
                            </a:rPr>
                            <a:t>1</a:t>
                          </a:r>
                          <a:r>
                            <a:rPr lang="en-US" sz="1600" b="0" i="0" u="none" strike="noStrike" baseline="0" dirty="0" smtClean="0">
                              <a:solidFill>
                                <a:srgbClr val="000000"/>
                              </a:solidFill>
                              <a:effectLst/>
                              <a:latin typeface="Calibri" panose="020F0502020204030204" pitchFamily="34" charset="0"/>
                            </a:rPr>
                            <a:t> </a:t>
                          </a:r>
                          <a:r>
                            <a:rPr lang="en-US" sz="1600" b="0" i="0" u="none" strike="noStrike" baseline="0" dirty="0" err="1" smtClean="0">
                              <a:solidFill>
                                <a:srgbClr val="000000"/>
                              </a:solidFill>
                              <a:effectLst/>
                              <a:latin typeface="Calibri" panose="020F0502020204030204" pitchFamily="34" charset="0"/>
                            </a:rPr>
                            <a:t>keV</a:t>
                          </a:r>
                          <a:endParaRPr lang="en-US" sz="1600" b="0" i="0" u="none" strike="noStrike" dirty="0">
                            <a:solidFill>
                              <a:srgbClr val="000000"/>
                            </a:solidFill>
                            <a:effectLst/>
                            <a:latin typeface="Calibri" panose="020F0502020204030204" pitchFamily="34" charset="0"/>
                          </a:endParaRPr>
                        </a:p>
                      </a:txBody>
                      <a:tcPr marL="9404" marR="9404" marT="9404" marB="0" anchor="b"/>
                    </a:tc>
                    <a:tc>
                      <a:txBody>
                        <a:bodyPr/>
                        <a:lstStyle/>
                        <a:p>
                          <a:pPr algn="ctr" fontAlgn="b"/>
                          <a:r>
                            <a:rPr lang="en-US" sz="1600" u="none" strike="noStrike" dirty="0">
                              <a:effectLst/>
                            </a:rPr>
                            <a:t>10 </a:t>
                          </a:r>
                          <a:r>
                            <a:rPr lang="en-US" sz="1600" u="none" strike="noStrike" dirty="0" err="1">
                              <a:effectLst/>
                            </a:rPr>
                            <a:t>keV</a:t>
                          </a:r>
                          <a:endParaRPr lang="en-US" sz="1600" b="0" i="0" u="none" strike="noStrike" dirty="0">
                            <a:solidFill>
                              <a:srgbClr val="000000"/>
                            </a:solidFill>
                            <a:effectLst/>
                            <a:latin typeface="Calibri" panose="020F0502020204030204" pitchFamily="34" charset="0"/>
                          </a:endParaRPr>
                        </a:p>
                      </a:txBody>
                      <a:tcPr marL="9404" marR="9404" marT="9404" marB="0" anchor="b"/>
                    </a:tc>
                    <a:tc>
                      <a:txBody>
                        <a:bodyPr/>
                        <a:lstStyle/>
                        <a:p>
                          <a:pPr algn="ctr" fontAlgn="b"/>
                          <a:r>
                            <a:rPr lang="en-US" sz="1600" u="none" strike="noStrike" dirty="0">
                              <a:effectLst/>
                            </a:rPr>
                            <a:t>3 </a:t>
                          </a:r>
                          <a:r>
                            <a:rPr lang="en-US" sz="1600" u="none" strike="noStrike" dirty="0" err="1">
                              <a:effectLst/>
                            </a:rPr>
                            <a:t>keV</a:t>
                          </a:r>
                          <a:endParaRPr lang="en-US" sz="1600" b="0" i="0" u="none" strike="noStrike" dirty="0">
                            <a:solidFill>
                              <a:srgbClr val="000000"/>
                            </a:solidFill>
                            <a:effectLst/>
                            <a:latin typeface="Calibri" panose="020F0502020204030204" pitchFamily="34" charset="0"/>
                          </a:endParaRPr>
                        </a:p>
                      </a:txBody>
                      <a:tcPr marL="9404" marR="9404" marT="9404" marB="0" anchor="b"/>
                    </a:tc>
                    <a:tc>
                      <a:txBody>
                        <a:bodyPr/>
                        <a:lstStyle/>
                        <a:p>
                          <a:pPr algn="ctr" fontAlgn="b"/>
                          <a:r>
                            <a:rPr lang="en-US" sz="1600" u="none" strike="noStrike" dirty="0">
                              <a:effectLst/>
                            </a:rPr>
                            <a:t>8 </a:t>
                          </a:r>
                          <a:r>
                            <a:rPr lang="en-US" sz="1600" u="none" strike="noStrike" dirty="0" err="1">
                              <a:effectLst/>
                            </a:rPr>
                            <a:t>keV</a:t>
                          </a:r>
                          <a:endParaRPr lang="en-US" sz="1600" b="0" i="0" u="none" strike="noStrike" dirty="0">
                            <a:solidFill>
                              <a:srgbClr val="000000"/>
                            </a:solidFill>
                            <a:effectLst/>
                            <a:latin typeface="Calibri" panose="020F0502020204030204" pitchFamily="34" charset="0"/>
                          </a:endParaRPr>
                        </a:p>
                      </a:txBody>
                      <a:tcPr marL="9404" marR="9404" marT="9404" marB="0" anchor="b"/>
                    </a:tc>
                    <a:extLst>
                      <a:ext uri="{0D108BD9-81ED-4DB2-BD59-A6C34878D82A}">
                        <a16:rowId xmlns:a16="http://schemas.microsoft.com/office/drawing/2014/main" val="3540604027"/>
                      </a:ext>
                    </a:extLst>
                  </a:tr>
                  <a:tr h="263308">
                    <a:tc>
                      <a:txBody>
                        <a:bodyPr/>
                        <a:lstStyle/>
                        <a:p>
                          <a:endParaRPr lang="en-US"/>
                        </a:p>
                      </a:txBody>
                      <a:tcPr marL="9404" marR="9404" marT="9404" marB="0" anchor="b">
                        <a:lnB w="12700" cap="flat" cmpd="sng" algn="ctr">
                          <a:solidFill>
                            <a:schemeClr val="tx1"/>
                          </a:solidFill>
                          <a:prstDash val="solid"/>
                          <a:round/>
                          <a:headEnd type="none" w="med" len="med"/>
                          <a:tailEnd type="none" w="med" len="med"/>
                        </a:lnB>
                        <a:blipFill>
                          <a:blip r:embed="rId4"/>
                          <a:stretch>
                            <a:fillRect l="-268" t="-606818" r="-294102" b="-104545"/>
                          </a:stretch>
                        </a:blipFill>
                      </a:tcPr>
                    </a:tc>
                    <a:tc>
                      <a:txBody>
                        <a:bodyPr/>
                        <a:lstStyle/>
                        <a:p>
                          <a:pPr algn="ctr" fontAlgn="b"/>
                          <a:r>
                            <a:rPr lang="en-US" sz="1600" b="0" i="0" u="none" strike="noStrike" dirty="0" smtClean="0">
                              <a:solidFill>
                                <a:srgbClr val="000000"/>
                              </a:solidFill>
                              <a:effectLst/>
                              <a:latin typeface="Calibri" panose="020F0502020204030204" pitchFamily="34" charset="0"/>
                            </a:rPr>
                            <a:t>0.01%</a:t>
                          </a:r>
                          <a:endParaRPr lang="en-US" sz="1600" b="0" i="0" u="none" strike="noStrike" dirty="0">
                            <a:solidFill>
                              <a:srgbClr val="000000"/>
                            </a:solidFill>
                            <a:effectLst/>
                            <a:latin typeface="Calibri" panose="020F0502020204030204" pitchFamily="34" charset="0"/>
                          </a:endParaRPr>
                        </a:p>
                      </a:txBody>
                      <a:tcPr marL="9404" marR="9404" marT="9404" marB="0" anchor="b">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rPr>
                            <a:t>2.40%</a:t>
                          </a:r>
                          <a:endParaRPr lang="en-US" sz="1600" b="0" i="0" u="none" strike="noStrike" dirty="0">
                            <a:solidFill>
                              <a:srgbClr val="000000"/>
                            </a:solidFill>
                            <a:effectLst/>
                            <a:latin typeface="Calibri" panose="020F0502020204030204" pitchFamily="34" charset="0"/>
                          </a:endParaRPr>
                        </a:p>
                      </a:txBody>
                      <a:tcPr marL="9404" marR="9404" marT="9404" marB="0" anchor="b">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smtClean="0">
                              <a:effectLst/>
                            </a:rPr>
                            <a:t>0.1%</a:t>
                          </a:r>
                          <a:endParaRPr lang="en-US" sz="1600" b="0" i="0" u="none" strike="noStrike" dirty="0">
                            <a:solidFill>
                              <a:srgbClr val="000000"/>
                            </a:solidFill>
                            <a:effectLst/>
                            <a:latin typeface="Calibri" panose="020F0502020204030204" pitchFamily="34" charset="0"/>
                          </a:endParaRPr>
                        </a:p>
                      </a:txBody>
                      <a:tcPr marL="9404" marR="9404" marT="9404" marB="0" anchor="b">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smtClean="0">
                              <a:effectLst/>
                            </a:rPr>
                            <a:t>0.9%</a:t>
                          </a:r>
                          <a:endParaRPr lang="en-US" sz="1600" b="0" i="0" u="none" strike="noStrike" dirty="0">
                            <a:solidFill>
                              <a:srgbClr val="000000"/>
                            </a:solidFill>
                            <a:effectLst/>
                            <a:latin typeface="Calibri" panose="020F0502020204030204" pitchFamily="34" charset="0"/>
                          </a:endParaRPr>
                        </a:p>
                      </a:txBody>
                      <a:tcPr marL="9404" marR="9404" marT="9404"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09517547"/>
                      </a:ext>
                    </a:extLst>
                  </a:tr>
                  <a:tr h="197481">
                    <a:tc>
                      <a:txBody>
                        <a:bodyPr/>
                        <a:lstStyle/>
                        <a:p>
                          <a:pPr algn="l" fontAlgn="b"/>
                          <a:endParaRPr lang="en-US" sz="1100" b="0" i="0" u="none" strike="noStrike">
                            <a:solidFill>
                              <a:srgbClr val="000000"/>
                            </a:solidFill>
                            <a:effectLst/>
                            <a:latin typeface="Calibri" panose="020F0502020204030204" pitchFamily="34" charset="0"/>
                          </a:endParaRPr>
                        </a:p>
                      </a:txBody>
                      <a:tcPr marL="9404" marR="9404" marT="9404"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404" marR="9404" marT="9404"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404" marR="9404" marT="9404"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gridSpan="2">
                      <a:txBody>
                        <a:bodyPr/>
                        <a:lstStyle/>
                        <a:p>
                          <a:pPr algn="ctr" fontAlgn="b"/>
                          <a:r>
                            <a:rPr lang="en-US" sz="1100" b="0" i="0" u="none" strike="noStrike" dirty="0">
                              <a:solidFill>
                                <a:srgbClr val="000000"/>
                              </a:solidFill>
                              <a:effectLst/>
                              <a:latin typeface="Calibri" panose="020F0502020204030204" pitchFamily="34" charset="0"/>
                            </a:rPr>
                            <a:t>(numbers for Si </a:t>
                          </a:r>
                          <a:r>
                            <a:rPr lang="en-US" sz="1100" b="0" i="0" u="none" strike="noStrike" dirty="0" smtClean="0">
                              <a:solidFill>
                                <a:srgbClr val="000000"/>
                              </a:solidFill>
                              <a:effectLst/>
                              <a:latin typeface="Calibri" panose="020F0502020204030204" pitchFamily="34" charset="0"/>
                            </a:rPr>
                            <a:t>detector, H. Li)</a:t>
                          </a:r>
                          <a:endParaRPr lang="en-US" sz="1100" b="0" i="0" u="none" strike="noStrike" dirty="0">
                            <a:solidFill>
                              <a:srgbClr val="000000"/>
                            </a:solidFill>
                            <a:effectLst/>
                            <a:latin typeface="Calibri" panose="020F0502020204030204" pitchFamily="34" charset="0"/>
                          </a:endParaRPr>
                        </a:p>
                      </a:txBody>
                      <a:tcPr marL="9404" marR="9404" marT="9404"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pPr algn="l" fontAlgn="b"/>
                          <a:endParaRPr lang="en-US" sz="1100" b="0" i="0" u="none" strike="noStrike" dirty="0">
                            <a:solidFill>
                              <a:srgbClr val="000000"/>
                            </a:solidFill>
                            <a:effectLst/>
                            <a:latin typeface="Calibri" panose="020F0502020204030204" pitchFamily="34" charset="0"/>
                          </a:endParaRPr>
                        </a:p>
                      </a:txBody>
                      <a:tcPr marL="9404" marR="9404" marT="9404"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2667210"/>
                      </a:ext>
                    </a:extLst>
                  </a:tr>
                </a:tbl>
              </a:graphicData>
            </a:graphic>
          </p:graphicFrame>
        </mc:Fallback>
      </mc:AlternateContent>
      <p:grpSp>
        <p:nvGrpSpPr>
          <p:cNvPr id="226" name="Group 225"/>
          <p:cNvGrpSpPr/>
          <p:nvPr/>
        </p:nvGrpSpPr>
        <p:grpSpPr>
          <a:xfrm>
            <a:off x="7806050" y="2094153"/>
            <a:ext cx="646281" cy="2700"/>
            <a:chOff x="2746931" y="2498585"/>
            <a:chExt cx="646281" cy="2700"/>
          </a:xfrm>
        </p:grpSpPr>
        <p:cxnSp>
          <p:nvCxnSpPr>
            <p:cNvPr id="227" name="Straight Arrow Connector 226"/>
            <p:cNvCxnSpPr/>
            <p:nvPr/>
          </p:nvCxnSpPr>
          <p:spPr>
            <a:xfrm flipV="1">
              <a:off x="2746931" y="2498585"/>
              <a:ext cx="293465" cy="27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8" name="Straight Arrow Connector 227"/>
            <p:cNvCxnSpPr/>
            <p:nvPr/>
          </p:nvCxnSpPr>
          <p:spPr>
            <a:xfrm flipV="1">
              <a:off x="3099747" y="2498585"/>
              <a:ext cx="293465" cy="2700"/>
            </a:xfrm>
            <a:prstGeom prst="straightConnector1">
              <a:avLst/>
            </a:prstGeom>
            <a:ln>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29" name="TextBox 228"/>
          <p:cNvSpPr txBox="1"/>
          <p:nvPr/>
        </p:nvSpPr>
        <p:spPr>
          <a:xfrm>
            <a:off x="7444412" y="2039281"/>
            <a:ext cx="604653"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alibri" panose="020F0502020204030204"/>
                <a:ea typeface="+mn-ea"/>
                <a:cs typeface="+mn-cs"/>
              </a:rPr>
              <a:t>width</a:t>
            </a:r>
          </a:p>
        </p:txBody>
      </p:sp>
      <p:cxnSp>
        <p:nvCxnSpPr>
          <p:cNvPr id="230" name="Straight Arrow Connector 229"/>
          <p:cNvCxnSpPr/>
          <p:nvPr/>
        </p:nvCxnSpPr>
        <p:spPr>
          <a:xfrm>
            <a:off x="7244031" y="2838681"/>
            <a:ext cx="6754" cy="350266"/>
          </a:xfrm>
          <a:prstGeom prst="straightConnector1">
            <a:avLst/>
          </a:prstGeom>
          <a:ln>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1" name="TextBox 230"/>
              <p:cNvSpPr txBox="1"/>
              <p:nvPr/>
            </p:nvSpPr>
            <p:spPr>
              <a:xfrm>
                <a:off x="6942225" y="3193046"/>
                <a:ext cx="1330749"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alibri" panose="020F0502020204030204"/>
                    <a:ea typeface="+mn-ea"/>
                    <a:cs typeface="+mn-cs"/>
                  </a:rPr>
                  <a:t>Tail amplitude </a:t>
                </a:r>
                <a14:m>
                  <m:oMath xmlns:m="http://schemas.openxmlformats.org/officeDocument/2006/math">
                    <m:r>
                      <a:rPr kumimoji="0" lang="en-US" sz="1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𝑡</m:t>
                    </m:r>
                  </m:oMath>
                </a14:m>
                <a:endParaRPr kumimoji="0" lang="en-US" sz="1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mc:Choice>
        <mc:Fallback xmlns="">
          <p:sp>
            <p:nvSpPr>
              <p:cNvPr id="231" name="TextBox 230"/>
              <p:cNvSpPr txBox="1">
                <a:spLocks noRot="1" noChangeAspect="1" noMove="1" noResize="1" noEditPoints="1" noAdjustHandles="1" noChangeArrowheads="1" noChangeShapeType="1" noTextEdit="1"/>
              </p:cNvSpPr>
              <p:nvPr/>
            </p:nvSpPr>
            <p:spPr>
              <a:xfrm>
                <a:off x="6942225" y="3193046"/>
                <a:ext cx="1330749" cy="307777"/>
              </a:xfrm>
              <a:prstGeom prst="rect">
                <a:avLst/>
              </a:prstGeom>
              <a:blipFill>
                <a:blip r:embed="rId5"/>
                <a:stretch>
                  <a:fillRect l="-1376" t="-4000" b="-20000"/>
                </a:stretch>
              </a:blipFill>
            </p:spPr>
            <p:txBody>
              <a:bodyPr/>
              <a:lstStyle/>
              <a:p>
                <a:r>
                  <a:rPr lang="en-US">
                    <a:noFill/>
                  </a:rPr>
                  <a:t> </a:t>
                </a:r>
              </a:p>
            </p:txBody>
          </p:sp>
        </mc:Fallback>
      </mc:AlternateContent>
      <p:cxnSp>
        <p:nvCxnSpPr>
          <p:cNvPr id="233" name="Straight Arrow Connector 232"/>
          <p:cNvCxnSpPr/>
          <p:nvPr/>
        </p:nvCxnSpPr>
        <p:spPr>
          <a:xfrm flipV="1">
            <a:off x="453230" y="1608372"/>
            <a:ext cx="0" cy="1276669"/>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34" name="Straight Arrow Connector 233"/>
          <p:cNvCxnSpPr/>
          <p:nvPr/>
        </p:nvCxnSpPr>
        <p:spPr>
          <a:xfrm flipV="1">
            <a:off x="453230" y="2887921"/>
            <a:ext cx="3206113" cy="9396"/>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6" name="TextBox 235"/>
              <p:cNvSpPr txBox="1"/>
              <p:nvPr/>
            </p:nvSpPr>
            <p:spPr>
              <a:xfrm>
                <a:off x="2653031" y="2887921"/>
                <a:ext cx="1220783"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Pulse height </a:t>
                </a:r>
                <a14:m>
                  <m:oMath xmlns:m="http://schemas.openxmlformats.org/officeDocument/2006/math">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36" name="TextBox 235"/>
              <p:cNvSpPr txBox="1">
                <a:spLocks noRot="1" noChangeAspect="1" noMove="1" noResize="1" noEditPoints="1" noAdjustHandles="1" noChangeArrowheads="1" noChangeShapeType="1" noTextEdit="1"/>
              </p:cNvSpPr>
              <p:nvPr/>
            </p:nvSpPr>
            <p:spPr>
              <a:xfrm>
                <a:off x="2653031" y="2887921"/>
                <a:ext cx="1220783" cy="307777"/>
              </a:xfrm>
              <a:prstGeom prst="rect">
                <a:avLst/>
              </a:prstGeom>
              <a:blipFill>
                <a:blip r:embed="rId6"/>
                <a:stretch>
                  <a:fillRect l="-1500" t="-4000"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7" name="TextBox 236"/>
              <p:cNvSpPr txBox="1"/>
              <p:nvPr/>
            </p:nvSpPr>
            <p:spPr>
              <a:xfrm rot="16200000">
                <a:off x="-711311" y="2189340"/>
                <a:ext cx="1937582"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Reconstructed energy </a:t>
                </a:r>
                <a14:m>
                  <m:oMath xmlns:m="http://schemas.openxmlformats.org/officeDocument/2006/math">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m:t>
                    </m:r>
                  </m:oMath>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37" name="TextBox 236"/>
              <p:cNvSpPr txBox="1">
                <a:spLocks noRot="1" noChangeAspect="1" noMove="1" noResize="1" noEditPoints="1" noAdjustHandles="1" noChangeArrowheads="1" noChangeShapeType="1" noTextEdit="1"/>
              </p:cNvSpPr>
              <p:nvPr/>
            </p:nvSpPr>
            <p:spPr>
              <a:xfrm rot="16200000">
                <a:off x="-711311" y="2189340"/>
                <a:ext cx="1937582" cy="307777"/>
              </a:xfrm>
              <a:prstGeom prst="rect">
                <a:avLst/>
              </a:prstGeom>
              <a:blipFill>
                <a:blip r:embed="rId7"/>
                <a:stretch>
                  <a:fillRect l="-4000" r="-20000" b="-943"/>
                </a:stretch>
              </a:blipFill>
            </p:spPr>
            <p:txBody>
              <a:bodyPr/>
              <a:lstStyle/>
              <a:p>
                <a:r>
                  <a:rPr lang="en-US">
                    <a:noFill/>
                  </a:rPr>
                  <a:t> </a:t>
                </a:r>
              </a:p>
            </p:txBody>
          </p:sp>
        </mc:Fallback>
      </mc:AlternateContent>
      <p:cxnSp>
        <p:nvCxnSpPr>
          <p:cNvPr id="238" name="Straight Arrow Connector 237"/>
          <p:cNvCxnSpPr/>
          <p:nvPr/>
        </p:nvCxnSpPr>
        <p:spPr>
          <a:xfrm flipV="1">
            <a:off x="451336" y="3067793"/>
            <a:ext cx="1894" cy="1072448"/>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39" name="TextBox 238"/>
          <p:cNvSpPr txBox="1"/>
          <p:nvPr/>
        </p:nvSpPr>
        <p:spPr>
          <a:xfrm rot="16200000">
            <a:off x="-143753" y="3444539"/>
            <a:ext cx="798680"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Residual</a:t>
            </a:r>
          </a:p>
        </p:txBody>
      </p:sp>
      <p:cxnSp>
        <p:nvCxnSpPr>
          <p:cNvPr id="241" name="Straight Arrow Connector 240"/>
          <p:cNvCxnSpPr/>
          <p:nvPr/>
        </p:nvCxnSpPr>
        <p:spPr>
          <a:xfrm flipV="1">
            <a:off x="451336" y="4130845"/>
            <a:ext cx="3206113" cy="9396"/>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42" name="TextBox 241"/>
          <p:cNvSpPr txBox="1"/>
          <p:nvPr/>
        </p:nvSpPr>
        <p:spPr>
          <a:xfrm>
            <a:off x="2746936" y="4130845"/>
            <a:ext cx="1079078"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Pulse height</a:t>
            </a:r>
          </a:p>
        </p:txBody>
      </p:sp>
      <p:cxnSp>
        <p:nvCxnSpPr>
          <p:cNvPr id="244" name="Straight Connector 243"/>
          <p:cNvCxnSpPr/>
          <p:nvPr/>
        </p:nvCxnSpPr>
        <p:spPr>
          <a:xfrm flipV="1">
            <a:off x="716096" y="1842266"/>
            <a:ext cx="2743200" cy="8504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7" name="TextBox 246"/>
              <p:cNvSpPr txBox="1"/>
              <p:nvPr/>
            </p:nvSpPr>
            <p:spPr>
              <a:xfrm rot="20549065">
                <a:off x="2630057" y="1957214"/>
                <a:ext cx="1324530"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sub>
                      </m:sSub>
                    </m:oMath>
                  </m:oMathPara>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47" name="TextBox 246"/>
              <p:cNvSpPr txBox="1">
                <a:spLocks noRot="1" noChangeAspect="1" noMove="1" noResize="1" noEditPoints="1" noAdjustHandles="1" noChangeArrowheads="1" noChangeShapeType="1" noTextEdit="1"/>
              </p:cNvSpPr>
              <p:nvPr/>
            </p:nvSpPr>
            <p:spPr>
              <a:xfrm rot="20549065">
                <a:off x="2630057" y="1957214"/>
                <a:ext cx="1324530" cy="307777"/>
              </a:xfrm>
              <a:prstGeom prst="rect">
                <a:avLst/>
              </a:prstGeom>
              <a:blipFill>
                <a:blip r:embed="rId8"/>
                <a:stretch>
                  <a:fillRect/>
                </a:stretch>
              </a:blipFill>
            </p:spPr>
            <p:txBody>
              <a:bodyPr/>
              <a:lstStyle/>
              <a:p>
                <a:r>
                  <a:rPr lang="en-US">
                    <a:noFill/>
                  </a:rPr>
                  <a:t> </a:t>
                </a:r>
              </a:p>
            </p:txBody>
          </p:sp>
        </mc:Fallback>
      </mc:AlternateContent>
      <p:cxnSp>
        <p:nvCxnSpPr>
          <p:cNvPr id="248" name="Straight Connector 247"/>
          <p:cNvCxnSpPr/>
          <p:nvPr/>
        </p:nvCxnSpPr>
        <p:spPr>
          <a:xfrm>
            <a:off x="704173" y="3645441"/>
            <a:ext cx="255496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a:off x="367926" y="3643603"/>
            <a:ext cx="16106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3" name="TextBox 252"/>
              <p:cNvSpPr txBox="1"/>
              <p:nvPr/>
            </p:nvSpPr>
            <p:spPr>
              <a:xfrm>
                <a:off x="366032" y="3394347"/>
                <a:ext cx="324128"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oMath>
                  </m:oMathPara>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53" name="TextBox 252"/>
              <p:cNvSpPr txBox="1">
                <a:spLocks noRot="1" noChangeAspect="1" noMove="1" noResize="1" noEditPoints="1" noAdjustHandles="1" noChangeArrowheads="1" noChangeShapeType="1" noTextEdit="1"/>
              </p:cNvSpPr>
              <p:nvPr/>
            </p:nvSpPr>
            <p:spPr>
              <a:xfrm>
                <a:off x="366032" y="3394347"/>
                <a:ext cx="324128" cy="307777"/>
              </a:xfrm>
              <a:prstGeom prst="rect">
                <a:avLst/>
              </a:prstGeom>
              <a:blipFill>
                <a:blip r:embed="rId9"/>
                <a:stretch>
                  <a:fillRect/>
                </a:stretch>
              </a:blipFill>
            </p:spPr>
            <p:txBody>
              <a:bodyPr/>
              <a:lstStyle/>
              <a:p>
                <a:r>
                  <a:rPr lang="en-US">
                    <a:noFill/>
                  </a:rPr>
                  <a:t> </a:t>
                </a:r>
              </a:p>
            </p:txBody>
          </p:sp>
        </mc:Fallback>
      </mc:AlternateContent>
      <p:sp>
        <p:nvSpPr>
          <p:cNvPr id="254" name="Arc 253"/>
          <p:cNvSpPr/>
          <p:nvPr/>
        </p:nvSpPr>
        <p:spPr>
          <a:xfrm rot="20626732">
            <a:off x="-185749" y="1492415"/>
            <a:ext cx="4052417" cy="928142"/>
          </a:xfrm>
          <a:prstGeom prst="arc">
            <a:avLst>
              <a:gd name="adj1" fmla="val 625090"/>
              <a:gd name="adj2" fmla="val 9874939"/>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Arc 254"/>
          <p:cNvSpPr/>
          <p:nvPr/>
        </p:nvSpPr>
        <p:spPr>
          <a:xfrm>
            <a:off x="481312" y="1360263"/>
            <a:ext cx="3044641" cy="2513028"/>
          </a:xfrm>
          <a:prstGeom prst="arc">
            <a:avLst>
              <a:gd name="adj1" fmla="val 1859477"/>
              <a:gd name="adj2" fmla="val 9032661"/>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57" name="Straight Arrow Connector 256"/>
          <p:cNvCxnSpPr/>
          <p:nvPr/>
        </p:nvCxnSpPr>
        <p:spPr>
          <a:xfrm flipH="1">
            <a:off x="2054859" y="3632254"/>
            <a:ext cx="8156" cy="248135"/>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59" name="Straight Arrow Connector 258"/>
          <p:cNvCxnSpPr/>
          <p:nvPr/>
        </p:nvCxnSpPr>
        <p:spPr>
          <a:xfrm flipH="1">
            <a:off x="3199687" y="3390872"/>
            <a:ext cx="8156" cy="248135"/>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0" name="TextBox 259"/>
              <p:cNvSpPr txBox="1"/>
              <p:nvPr/>
            </p:nvSpPr>
            <p:spPr>
              <a:xfrm>
                <a:off x="3232074" y="3328398"/>
                <a:ext cx="726224"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Δ</m:t>
                      </m:r>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𝑚𝑎𝑥</m:t>
                          </m:r>
                        </m:sub>
                      </m:sSub>
                    </m:oMath>
                  </m:oMathPara>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60" name="TextBox 259"/>
              <p:cNvSpPr txBox="1">
                <a:spLocks noRot="1" noChangeAspect="1" noMove="1" noResize="1" noEditPoints="1" noAdjustHandles="1" noChangeArrowheads="1" noChangeShapeType="1" noTextEdit="1"/>
              </p:cNvSpPr>
              <p:nvPr/>
            </p:nvSpPr>
            <p:spPr>
              <a:xfrm>
                <a:off x="3232074" y="3328398"/>
                <a:ext cx="726224" cy="307777"/>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1" name="TextBox 260"/>
              <p:cNvSpPr txBox="1"/>
              <p:nvPr/>
            </p:nvSpPr>
            <p:spPr>
              <a:xfrm>
                <a:off x="2052965" y="3599376"/>
                <a:ext cx="726224"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Δ</m:t>
                      </m:r>
                      <m:sSub>
                        <m:sSubPr>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m:t>
                          </m:r>
                        </m:e>
                        <m:sub>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𝑚𝑎𝑥</m:t>
                          </m:r>
                        </m:sub>
                      </m:sSub>
                    </m:oMath>
                  </m:oMathPara>
                </a14:m>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61" name="TextBox 260"/>
              <p:cNvSpPr txBox="1">
                <a:spLocks noRot="1" noChangeAspect="1" noMove="1" noResize="1" noEditPoints="1" noAdjustHandles="1" noChangeArrowheads="1" noChangeShapeType="1" noTextEdit="1"/>
              </p:cNvSpPr>
              <p:nvPr/>
            </p:nvSpPr>
            <p:spPr>
              <a:xfrm>
                <a:off x="2052965" y="3599376"/>
                <a:ext cx="726224" cy="307777"/>
              </a:xfrm>
              <a:prstGeom prst="rect">
                <a:avLst/>
              </a:prstGeom>
              <a:blipFill>
                <a:blip r:embed="rId11"/>
                <a:stretch>
                  <a:fillRect/>
                </a:stretch>
              </a:blipFill>
            </p:spPr>
            <p:txBody>
              <a:bodyPr/>
              <a:lstStyle/>
              <a:p>
                <a:r>
                  <a:rPr lang="en-US">
                    <a:noFill/>
                  </a:rPr>
                  <a:t> </a:t>
                </a:r>
              </a:p>
            </p:txBody>
          </p:sp>
        </mc:Fallback>
      </mc:AlternateContent>
      <p:sp>
        <p:nvSpPr>
          <p:cNvPr id="262" name="Oval 261"/>
          <p:cNvSpPr/>
          <p:nvPr/>
        </p:nvSpPr>
        <p:spPr>
          <a:xfrm>
            <a:off x="886323" y="2607624"/>
            <a:ext cx="45719" cy="457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3" name="TextBox 262"/>
          <p:cNvSpPr txBox="1"/>
          <p:nvPr/>
        </p:nvSpPr>
        <p:spPr>
          <a:xfrm>
            <a:off x="514874" y="2299847"/>
            <a:ext cx="55816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30000" noProof="0" dirty="0">
                <a:ln>
                  <a:noFill/>
                </a:ln>
                <a:solidFill>
                  <a:srgbClr val="5B9BD5"/>
                </a:solidFill>
                <a:effectLst/>
                <a:uLnTx/>
                <a:uFillTx/>
                <a:latin typeface="Calibri" panose="020F0502020204030204"/>
                <a:ea typeface="+mn-ea"/>
                <a:cs typeface="+mn-cs"/>
              </a:rPr>
              <a:t>109</a:t>
            </a:r>
            <a:r>
              <a:rPr kumimoji="0" lang="en-US" sz="1400" b="0" i="0" u="none" strike="noStrike" kern="1200" cap="none" spc="0" normalizeH="0" baseline="0" noProof="0" dirty="0">
                <a:ln>
                  <a:noFill/>
                </a:ln>
                <a:solidFill>
                  <a:srgbClr val="5B9BD5"/>
                </a:solidFill>
                <a:effectLst/>
                <a:uLnTx/>
                <a:uFillTx/>
                <a:latin typeface="Calibri" panose="020F0502020204030204"/>
                <a:ea typeface="+mn-ea"/>
                <a:cs typeface="+mn-cs"/>
              </a:rPr>
              <a:t>Cd</a:t>
            </a:r>
            <a:endParaRPr kumimoji="0" lang="en-US" sz="1400" b="0" i="0" u="none" strike="noStrike" kern="1200" cap="none" spc="0" normalizeH="0" baseline="30000" noProof="0" dirty="0">
              <a:ln>
                <a:noFill/>
              </a:ln>
              <a:solidFill>
                <a:srgbClr val="5B9BD5"/>
              </a:solidFill>
              <a:effectLst/>
              <a:uLnTx/>
              <a:uFillTx/>
              <a:latin typeface="Calibri" panose="020F0502020204030204"/>
              <a:ea typeface="+mn-ea"/>
              <a:cs typeface="+mn-cs"/>
            </a:endParaRPr>
          </a:p>
        </p:txBody>
      </p:sp>
      <p:sp>
        <p:nvSpPr>
          <p:cNvPr id="264" name="TextBox 263"/>
          <p:cNvSpPr txBox="1"/>
          <p:nvPr/>
        </p:nvSpPr>
        <p:spPr>
          <a:xfrm>
            <a:off x="958187" y="2605119"/>
            <a:ext cx="553357"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30000" noProof="0" dirty="0">
                <a:ln>
                  <a:noFill/>
                </a:ln>
                <a:solidFill>
                  <a:srgbClr val="5B9BD5"/>
                </a:solidFill>
                <a:effectLst/>
                <a:uLnTx/>
                <a:uFillTx/>
                <a:latin typeface="Calibri" panose="020F0502020204030204"/>
                <a:ea typeface="+mn-ea"/>
                <a:cs typeface="+mn-cs"/>
              </a:rPr>
              <a:t>139</a:t>
            </a:r>
            <a:r>
              <a:rPr kumimoji="0" lang="en-US" sz="1400" b="0" i="0" u="none" strike="noStrike" kern="1200" cap="none" spc="0" normalizeH="0" baseline="0" noProof="0" dirty="0">
                <a:ln>
                  <a:noFill/>
                </a:ln>
                <a:solidFill>
                  <a:srgbClr val="5B9BD5"/>
                </a:solidFill>
                <a:effectLst/>
                <a:uLnTx/>
                <a:uFillTx/>
                <a:latin typeface="Calibri" panose="020F0502020204030204"/>
                <a:ea typeface="+mn-ea"/>
                <a:cs typeface="+mn-cs"/>
              </a:rPr>
              <a:t>Ce</a:t>
            </a:r>
            <a:endParaRPr kumimoji="0" lang="en-US" sz="1400" b="0" i="0" u="none" strike="noStrike" kern="1200" cap="none" spc="0" normalizeH="0" baseline="30000" noProof="0" dirty="0">
              <a:ln>
                <a:noFill/>
              </a:ln>
              <a:solidFill>
                <a:srgbClr val="5B9BD5"/>
              </a:solidFill>
              <a:effectLst/>
              <a:uLnTx/>
              <a:uFillTx/>
              <a:latin typeface="Calibri" panose="020F0502020204030204"/>
              <a:ea typeface="+mn-ea"/>
              <a:cs typeface="+mn-cs"/>
            </a:endParaRPr>
          </a:p>
        </p:txBody>
      </p:sp>
      <p:sp>
        <p:nvSpPr>
          <p:cNvPr id="265" name="Oval 264"/>
          <p:cNvSpPr/>
          <p:nvPr/>
        </p:nvSpPr>
        <p:spPr>
          <a:xfrm>
            <a:off x="1126859" y="2572735"/>
            <a:ext cx="45719" cy="457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6" name="TextBox 265"/>
          <p:cNvSpPr txBox="1"/>
          <p:nvPr/>
        </p:nvSpPr>
        <p:spPr>
          <a:xfrm>
            <a:off x="1608219" y="2485799"/>
            <a:ext cx="543739"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30000" noProof="0" dirty="0">
                <a:ln>
                  <a:noFill/>
                </a:ln>
                <a:solidFill>
                  <a:srgbClr val="5B9BD5"/>
                </a:solidFill>
                <a:effectLst/>
                <a:uLnTx/>
                <a:uFillTx/>
                <a:latin typeface="Calibri" panose="020F0502020204030204"/>
                <a:ea typeface="+mn-ea"/>
                <a:cs typeface="+mn-cs"/>
              </a:rPr>
              <a:t>113</a:t>
            </a:r>
            <a:r>
              <a:rPr kumimoji="0" lang="en-US" sz="1400" b="0" i="0" u="none" strike="noStrike" kern="1200" cap="none" spc="0" normalizeH="0" baseline="0" noProof="0" dirty="0">
                <a:ln>
                  <a:noFill/>
                </a:ln>
                <a:solidFill>
                  <a:srgbClr val="5B9BD5"/>
                </a:solidFill>
                <a:effectLst/>
                <a:uLnTx/>
                <a:uFillTx/>
                <a:latin typeface="Calibri" panose="020F0502020204030204"/>
                <a:ea typeface="+mn-ea"/>
                <a:cs typeface="+mn-cs"/>
              </a:rPr>
              <a:t>Sn</a:t>
            </a:r>
            <a:endParaRPr kumimoji="0" lang="en-US" sz="1400" b="0" i="0" u="none" strike="noStrike" kern="1200" cap="none" spc="0" normalizeH="0" baseline="30000" noProof="0" dirty="0">
              <a:ln>
                <a:noFill/>
              </a:ln>
              <a:solidFill>
                <a:srgbClr val="5B9BD5"/>
              </a:solidFill>
              <a:effectLst/>
              <a:uLnTx/>
              <a:uFillTx/>
              <a:latin typeface="Calibri" panose="020F0502020204030204"/>
              <a:ea typeface="+mn-ea"/>
              <a:cs typeface="+mn-cs"/>
            </a:endParaRPr>
          </a:p>
        </p:txBody>
      </p:sp>
      <p:sp>
        <p:nvSpPr>
          <p:cNvPr id="267" name="Oval 266"/>
          <p:cNvSpPr/>
          <p:nvPr/>
        </p:nvSpPr>
        <p:spPr>
          <a:xfrm>
            <a:off x="1752983" y="2438693"/>
            <a:ext cx="45719" cy="457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8" name="TextBox 267"/>
          <p:cNvSpPr txBox="1"/>
          <p:nvPr/>
        </p:nvSpPr>
        <p:spPr>
          <a:xfrm>
            <a:off x="2102425" y="2330524"/>
            <a:ext cx="506870"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30000" noProof="0" dirty="0">
                <a:ln>
                  <a:noFill/>
                </a:ln>
                <a:solidFill>
                  <a:srgbClr val="5B9BD5"/>
                </a:solidFill>
                <a:effectLst/>
                <a:uLnTx/>
                <a:uFillTx/>
                <a:latin typeface="Calibri" panose="020F0502020204030204"/>
                <a:ea typeface="+mn-ea"/>
                <a:cs typeface="+mn-cs"/>
              </a:rPr>
              <a:t>207</a:t>
            </a:r>
            <a:r>
              <a:rPr kumimoji="0" lang="en-US" sz="1400" b="0" i="0" u="none" strike="noStrike" kern="1200" cap="none" spc="0" normalizeH="0" baseline="0" noProof="0" dirty="0">
                <a:ln>
                  <a:noFill/>
                </a:ln>
                <a:solidFill>
                  <a:srgbClr val="5B9BD5"/>
                </a:solidFill>
                <a:effectLst/>
                <a:uLnTx/>
                <a:uFillTx/>
                <a:latin typeface="Calibri" panose="020F0502020204030204"/>
                <a:ea typeface="+mn-ea"/>
                <a:cs typeface="+mn-cs"/>
              </a:rPr>
              <a:t>Bi</a:t>
            </a:r>
            <a:endParaRPr kumimoji="0" lang="en-US" sz="1400" b="0" i="0" u="none" strike="noStrike" kern="1200" cap="none" spc="0" normalizeH="0" baseline="30000" noProof="0" dirty="0">
              <a:ln>
                <a:noFill/>
              </a:ln>
              <a:solidFill>
                <a:srgbClr val="5B9BD5"/>
              </a:solidFill>
              <a:effectLst/>
              <a:uLnTx/>
              <a:uFillTx/>
              <a:latin typeface="Calibri" panose="020F0502020204030204"/>
              <a:ea typeface="+mn-ea"/>
              <a:cs typeface="+mn-cs"/>
            </a:endParaRPr>
          </a:p>
        </p:txBody>
      </p:sp>
      <p:sp>
        <p:nvSpPr>
          <p:cNvPr id="269" name="Oval 268"/>
          <p:cNvSpPr/>
          <p:nvPr/>
        </p:nvSpPr>
        <p:spPr>
          <a:xfrm>
            <a:off x="2247189" y="2283418"/>
            <a:ext cx="45719" cy="457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0" name="TextBox 269"/>
          <p:cNvSpPr txBox="1"/>
          <p:nvPr/>
        </p:nvSpPr>
        <p:spPr>
          <a:xfrm>
            <a:off x="2880567" y="1544948"/>
            <a:ext cx="506870"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30000" noProof="0" dirty="0">
                <a:ln>
                  <a:noFill/>
                </a:ln>
                <a:solidFill>
                  <a:srgbClr val="5B9BD5"/>
                </a:solidFill>
                <a:effectLst/>
                <a:uLnTx/>
                <a:uFillTx/>
                <a:latin typeface="Calibri" panose="020F0502020204030204"/>
                <a:ea typeface="+mn-ea"/>
                <a:cs typeface="+mn-cs"/>
              </a:rPr>
              <a:t>207</a:t>
            </a:r>
            <a:r>
              <a:rPr kumimoji="0" lang="en-US" sz="1400" b="0" i="0" u="none" strike="noStrike" kern="1200" cap="none" spc="0" normalizeH="0" baseline="0" noProof="0" dirty="0">
                <a:ln>
                  <a:noFill/>
                </a:ln>
                <a:solidFill>
                  <a:srgbClr val="5B9BD5"/>
                </a:solidFill>
                <a:effectLst/>
                <a:uLnTx/>
                <a:uFillTx/>
                <a:latin typeface="Calibri" panose="020F0502020204030204"/>
                <a:ea typeface="+mn-ea"/>
                <a:cs typeface="+mn-cs"/>
              </a:rPr>
              <a:t>Bi</a:t>
            </a:r>
            <a:endParaRPr kumimoji="0" lang="en-US" sz="1400" b="0" i="0" u="none" strike="noStrike" kern="1200" cap="none" spc="0" normalizeH="0" baseline="30000" noProof="0" dirty="0">
              <a:ln>
                <a:noFill/>
              </a:ln>
              <a:solidFill>
                <a:srgbClr val="5B9BD5"/>
              </a:solidFill>
              <a:effectLst/>
              <a:uLnTx/>
              <a:uFillTx/>
              <a:latin typeface="Calibri" panose="020F0502020204030204"/>
              <a:ea typeface="+mn-ea"/>
              <a:cs typeface="+mn-cs"/>
            </a:endParaRPr>
          </a:p>
        </p:txBody>
      </p:sp>
      <p:sp>
        <p:nvSpPr>
          <p:cNvPr id="271" name="Oval 270"/>
          <p:cNvSpPr/>
          <p:nvPr/>
        </p:nvSpPr>
        <p:spPr>
          <a:xfrm>
            <a:off x="3358068" y="1785815"/>
            <a:ext cx="45719" cy="457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6" name="Rectangle 57"/>
          <p:cNvSpPr>
            <a:spLocks noChangeArrowheads="1"/>
          </p:cNvSpPr>
          <p:nvPr/>
        </p:nvSpPr>
        <p:spPr bwMode="auto">
          <a:xfrm>
            <a:off x="0" y="23813"/>
            <a:ext cx="9144000" cy="812800"/>
          </a:xfrm>
          <a:prstGeom prst="rect">
            <a:avLst/>
          </a:prstGeom>
          <a:solidFill>
            <a:srgbClr val="FFCC00"/>
          </a:solidFill>
          <a:ln w="38100">
            <a:noFill/>
            <a:miter lim="800000"/>
            <a:headEnd/>
            <a:tailEnd/>
          </a:ln>
        </p:spPr>
        <p:txBody>
          <a:bodyPr rIns="9144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Detector systematics</a:t>
            </a:r>
          </a:p>
        </p:txBody>
      </p:sp>
      <p:sp>
        <p:nvSpPr>
          <p:cNvPr id="2" name="TextBox 1"/>
          <p:cNvSpPr txBox="1"/>
          <p:nvPr/>
        </p:nvSpPr>
        <p:spPr>
          <a:xfrm>
            <a:off x="58450" y="6408970"/>
            <a:ext cx="580190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Requirements in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pNab</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equal or less than what Nab requires!</a:t>
            </a:r>
          </a:p>
        </p:txBody>
      </p:sp>
    </p:spTree>
    <p:extLst>
      <p:ext uri="{BB962C8B-B14F-4D97-AF65-F5344CB8AC3E}">
        <p14:creationId xmlns:p14="http://schemas.microsoft.com/office/powerpoint/2010/main" val="248450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15"/>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18"/>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2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4"/>
                                        </p:tgtEl>
                                        <p:attrNameLst>
                                          <p:attrName>style.visibility</p:attrName>
                                        </p:attrNameLst>
                                      </p:cBhvr>
                                      <p:to>
                                        <p:strVal val="visible"/>
                                      </p:to>
                                    </p:set>
                                  </p:childTnLst>
                                </p:cTn>
                              </p:par>
                              <p:par>
                                <p:cTn id="21" presetID="1" presetClass="exit" presetSubtype="0" fill="hold" grpId="0" nodeType="withEffect">
                                  <p:stCondLst>
                                    <p:cond delay="0"/>
                                  </p:stCondLst>
                                  <p:childTnLst>
                                    <p:set>
                                      <p:cBhvr>
                                        <p:cTn id="22" dur="1" fill="hold">
                                          <p:stCondLst>
                                            <p:cond delay="0"/>
                                          </p:stCondLst>
                                        </p:cTn>
                                        <p:tgtEl>
                                          <p:spTgt spid="222"/>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 grpId="0" animBg="1"/>
      <p:bldP spid="215" grpId="0" animBg="1"/>
      <p:bldP spid="218" grpId="0"/>
      <p:bldP spid="222" grpId="0"/>
      <p:bldP spid="229" grpId="0"/>
      <p:bldP spid="231"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8343CA2-A224-AFF2-1BEC-C20E59CE3A3F}"/>
              </a:ext>
            </a:extLst>
          </p:cNvPr>
          <p:cNvSpPr>
            <a:spLocks noGrp="1"/>
          </p:cNvSpPr>
          <p:nvPr>
            <p:ph type="sldNum" idx="12"/>
          </p:nvPr>
        </p:nvSpPr>
        <p:spPr/>
        <p:txBody>
          <a:bodyPr/>
          <a:lstStyle/>
          <a:p>
            <a:fld id="{00000000-1234-1234-1234-123412341234}" type="slidenum">
              <a:rPr lang="en" smtClean="0"/>
              <a:pPr/>
              <a:t>24</a:t>
            </a:fld>
            <a:endParaRPr lang="en"/>
          </a:p>
        </p:txBody>
      </p:sp>
      <mc:AlternateContent xmlns:mc="http://schemas.openxmlformats.org/markup-compatibility/2006" xmlns:a14="http://schemas.microsoft.com/office/drawing/2010/main">
        <mc:Choice Requires="a14">
          <p:sp>
            <p:nvSpPr>
              <p:cNvPr id="330" name="Rectangle 329">
                <a:extLst>
                  <a:ext uri="{FF2B5EF4-FFF2-40B4-BE49-F238E27FC236}">
                    <a16:creationId xmlns:a16="http://schemas.microsoft.com/office/drawing/2014/main" id="{F1C8565F-B92C-2032-17BC-CDC1781E5EC0}"/>
                  </a:ext>
                </a:extLst>
              </p:cNvPr>
              <p:cNvSpPr>
                <a:spLocks noChangeArrowheads="1"/>
              </p:cNvSpPr>
              <p:nvPr/>
            </p:nvSpPr>
            <p:spPr bwMode="auto">
              <a:xfrm>
                <a:off x="0" y="0"/>
                <a:ext cx="9144000" cy="755650"/>
              </a:xfrm>
              <a:prstGeom prst="rect">
                <a:avLst/>
              </a:prstGeom>
              <a:solidFill>
                <a:srgbClr val="FFCC00"/>
              </a:solidFill>
              <a:ln w="38100">
                <a:noFill/>
                <a:miter lim="800000"/>
                <a:headEnd/>
                <a:tailEnd/>
              </a:ln>
            </p:spPr>
            <p:txBody>
              <a:bodyPr lIns="0" rIns="9144" anchor="ctr"/>
              <a:lstStyle/>
              <a:p>
                <a:pPr algn="ctr"/>
                <a:r>
                  <a:rPr lang="en-US" sz="2800" dirty="0">
                    <a:cs typeface="Times New Roman" pitchFamily="18" charset="0"/>
                  </a:rPr>
                  <a:t>Update on motivation for nab and </a:t>
                </a:r>
                <a:r>
                  <a:rPr lang="en-US" sz="2800" dirty="0" err="1">
                    <a:cs typeface="Times New Roman" pitchFamily="18" charset="0"/>
                  </a:rPr>
                  <a:t>pNab</a:t>
                </a:r>
                <a:r>
                  <a:rPr lang="en-US" sz="2800" dirty="0">
                    <a:cs typeface="Times New Roman" pitchFamily="18" charset="0"/>
                  </a:rPr>
                  <a:t>: </a:t>
                </a:r>
                <a14:m>
                  <m:oMath xmlns:m="http://schemas.openxmlformats.org/officeDocument/2006/math">
                    <m:r>
                      <a:rPr lang="en-US" sz="2800" b="0" i="1" smtClean="0">
                        <a:latin typeface="Cambria Math" panose="02040503050406030204" pitchFamily="18" charset="0"/>
                        <a:cs typeface="Times New Roman" pitchFamily="18" charset="0"/>
                      </a:rPr>
                      <m:t>𝜆</m:t>
                    </m:r>
                  </m:oMath>
                </a14:m>
                <a:endParaRPr lang="en-US" sz="2800" dirty="0">
                  <a:cs typeface="Times New Roman" pitchFamily="18" charset="0"/>
                </a:endParaRPr>
              </a:p>
            </p:txBody>
          </p:sp>
        </mc:Choice>
        <mc:Fallback xmlns="">
          <p:sp>
            <p:nvSpPr>
              <p:cNvPr id="330" name="Rectangle 329">
                <a:extLst>
                  <a:ext uri="{FF2B5EF4-FFF2-40B4-BE49-F238E27FC236}">
                    <a16:creationId xmlns:a16="http://schemas.microsoft.com/office/drawing/2014/main" id="{F1C8565F-B92C-2032-17BC-CDC1781E5EC0}"/>
                  </a:ext>
                </a:extLst>
              </p:cNvPr>
              <p:cNvSpPr>
                <a:spLocks noRot="1" noChangeAspect="1" noMove="1" noResize="1" noEditPoints="1" noAdjustHandles="1" noChangeArrowheads="1" noChangeShapeType="1" noTextEdit="1"/>
              </p:cNvSpPr>
              <p:nvPr/>
            </p:nvSpPr>
            <p:spPr bwMode="auto">
              <a:xfrm>
                <a:off x="0" y="0"/>
                <a:ext cx="9144000" cy="755650"/>
              </a:xfrm>
              <a:prstGeom prst="rect">
                <a:avLst/>
              </a:prstGeom>
              <a:blipFill>
                <a:blip r:embed="rId3"/>
                <a:stretch>
                  <a:fillRect b="-7258"/>
                </a:stretch>
              </a:blipFill>
              <a:ln w="38100">
                <a:noFill/>
                <a:miter lim="800000"/>
                <a:headEnd/>
                <a:tailEnd/>
              </a:ln>
            </p:spPr>
            <p:txBody>
              <a:bodyPr/>
              <a:lstStyle/>
              <a:p>
                <a:r>
                  <a:rPr lang="en-US">
                    <a:noFill/>
                  </a:rPr>
                  <a:t> </a:t>
                </a:r>
              </a:p>
            </p:txBody>
          </p:sp>
        </mc:Fallback>
      </mc:AlternateContent>
      <p:grpSp>
        <p:nvGrpSpPr>
          <p:cNvPr id="1225" name="Group 1224">
            <a:extLst>
              <a:ext uri="{FF2B5EF4-FFF2-40B4-BE49-F238E27FC236}">
                <a16:creationId xmlns:a16="http://schemas.microsoft.com/office/drawing/2014/main" id="{314C68AD-30A3-6D65-D7F4-F1BE90DB3BFF}"/>
              </a:ext>
            </a:extLst>
          </p:cNvPr>
          <p:cNvGrpSpPr/>
          <p:nvPr/>
        </p:nvGrpSpPr>
        <p:grpSpPr>
          <a:xfrm>
            <a:off x="4127469" y="997298"/>
            <a:ext cx="4344989" cy="4456113"/>
            <a:chOff x="4489453" y="1289050"/>
            <a:chExt cx="4344989" cy="4456113"/>
          </a:xfrm>
        </p:grpSpPr>
        <p:grpSp>
          <p:nvGrpSpPr>
            <p:cNvPr id="953" name="Group 205">
              <a:extLst>
                <a:ext uri="{FF2B5EF4-FFF2-40B4-BE49-F238E27FC236}">
                  <a16:creationId xmlns:a16="http://schemas.microsoft.com/office/drawing/2014/main" id="{27041F59-642A-7256-4600-7678F1DF087B}"/>
                </a:ext>
              </a:extLst>
            </p:cNvPr>
            <p:cNvGrpSpPr>
              <a:grpSpLocks/>
            </p:cNvGrpSpPr>
            <p:nvPr/>
          </p:nvGrpSpPr>
          <p:grpSpPr bwMode="auto">
            <a:xfrm>
              <a:off x="4489453" y="1289050"/>
              <a:ext cx="4344989" cy="4456113"/>
              <a:chOff x="2828" y="812"/>
              <a:chExt cx="2737" cy="2807"/>
            </a:xfrm>
          </p:grpSpPr>
          <p:sp>
            <p:nvSpPr>
              <p:cNvPr id="1018" name="Freeform 5">
                <a:extLst>
                  <a:ext uri="{FF2B5EF4-FFF2-40B4-BE49-F238E27FC236}">
                    <a16:creationId xmlns:a16="http://schemas.microsoft.com/office/drawing/2014/main" id="{A9B607D1-87ED-B558-ECD2-64A74AD0BD6E}"/>
                  </a:ext>
                </a:extLst>
              </p:cNvPr>
              <p:cNvSpPr>
                <a:spLocks/>
              </p:cNvSpPr>
              <p:nvPr/>
            </p:nvSpPr>
            <p:spPr bwMode="auto">
              <a:xfrm>
                <a:off x="3245" y="3265"/>
                <a:ext cx="2320" cy="0"/>
              </a:xfrm>
              <a:custGeom>
                <a:avLst/>
                <a:gdLst>
                  <a:gd name="T0" fmla="*/ 0 w 846"/>
                  <a:gd name="T1" fmla="*/ 846 w 846"/>
                  <a:gd name="T2" fmla="*/ 0 w 846"/>
                </a:gdLst>
                <a:ahLst/>
                <a:cxnLst>
                  <a:cxn ang="0">
                    <a:pos x="T0" y="0"/>
                  </a:cxn>
                  <a:cxn ang="0">
                    <a:pos x="T1" y="0"/>
                  </a:cxn>
                  <a:cxn ang="0">
                    <a:pos x="T2" y="0"/>
                  </a:cxn>
                </a:cxnLst>
                <a:rect l="0" t="0" r="r" b="b"/>
                <a:pathLst>
                  <a:path w="846">
                    <a:moveTo>
                      <a:pt x="0" y="0"/>
                    </a:moveTo>
                    <a:lnTo>
                      <a:pt x="846" y="0"/>
                    </a:lnTo>
                    <a:lnTo>
                      <a:pt x="0" y="0"/>
                    </a:lnTo>
                    <a:close/>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19" name="Line 6">
                <a:extLst>
                  <a:ext uri="{FF2B5EF4-FFF2-40B4-BE49-F238E27FC236}">
                    <a16:creationId xmlns:a16="http://schemas.microsoft.com/office/drawing/2014/main" id="{11E4D88F-21E0-E283-509F-6C138F0C374C}"/>
                  </a:ext>
                </a:extLst>
              </p:cNvPr>
              <p:cNvSpPr>
                <a:spLocks noChangeShapeType="1"/>
              </p:cNvSpPr>
              <p:nvPr/>
            </p:nvSpPr>
            <p:spPr bwMode="auto">
              <a:xfrm flipV="1">
                <a:off x="3245" y="3197"/>
                <a:ext cx="0" cy="68"/>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0" name="Rectangle 7">
                <a:extLst>
                  <a:ext uri="{FF2B5EF4-FFF2-40B4-BE49-F238E27FC236}">
                    <a16:creationId xmlns:a16="http://schemas.microsoft.com/office/drawing/2014/main" id="{5CFA6437-2723-9435-B73E-19D5DE243357}"/>
                  </a:ext>
                </a:extLst>
              </p:cNvPr>
              <p:cNvSpPr>
                <a:spLocks noChangeArrowheads="1"/>
              </p:cNvSpPr>
              <p:nvPr/>
            </p:nvSpPr>
            <p:spPr bwMode="auto">
              <a:xfrm>
                <a:off x="3217" y="3282"/>
                <a:ext cx="9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000000"/>
                    </a:solidFill>
                    <a:effectLst/>
                    <a:latin typeface="Times New Roman" panose="02020603050405020304" pitchFamily="18"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21" name="Rectangle 8">
                <a:extLst>
                  <a:ext uri="{FF2B5EF4-FFF2-40B4-BE49-F238E27FC236}">
                    <a16:creationId xmlns:a16="http://schemas.microsoft.com/office/drawing/2014/main" id="{28533144-86B4-94F4-206D-E6F785B532A1}"/>
                  </a:ext>
                </a:extLst>
              </p:cNvPr>
              <p:cNvSpPr>
                <a:spLocks noChangeArrowheads="1"/>
              </p:cNvSpPr>
              <p:nvPr/>
            </p:nvSpPr>
            <p:spPr bwMode="auto">
              <a:xfrm>
                <a:off x="3269" y="3282"/>
                <a:ext cx="6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000000"/>
                    </a:solidFill>
                    <a:effectLst/>
                    <a:latin typeface="Times New Roman" panose="02020603050405020304" pitchFamily="18"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22" name="Rectangle 9">
                <a:extLst>
                  <a:ext uri="{FF2B5EF4-FFF2-40B4-BE49-F238E27FC236}">
                    <a16:creationId xmlns:a16="http://schemas.microsoft.com/office/drawing/2014/main" id="{0E8319B4-CB45-0CE5-D496-966A2FF014AD}"/>
                  </a:ext>
                </a:extLst>
              </p:cNvPr>
              <p:cNvSpPr>
                <a:spLocks noChangeArrowheads="1"/>
              </p:cNvSpPr>
              <p:nvPr/>
            </p:nvSpPr>
            <p:spPr bwMode="auto">
              <a:xfrm>
                <a:off x="3294" y="3282"/>
                <a:ext cx="9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000000"/>
                    </a:solidFill>
                    <a:effectLst/>
                    <a:latin typeface="Times New Roman" panose="02020603050405020304" pitchFamily="18"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23" name="Rectangle 10">
                <a:extLst>
                  <a:ext uri="{FF2B5EF4-FFF2-40B4-BE49-F238E27FC236}">
                    <a16:creationId xmlns:a16="http://schemas.microsoft.com/office/drawing/2014/main" id="{524B4D6A-4623-D783-663F-29B44A52E1CD}"/>
                  </a:ext>
                </a:extLst>
              </p:cNvPr>
              <p:cNvSpPr>
                <a:spLocks noChangeArrowheads="1"/>
              </p:cNvSpPr>
              <p:nvPr/>
            </p:nvSpPr>
            <p:spPr bwMode="auto">
              <a:xfrm>
                <a:off x="3349" y="3282"/>
                <a:ext cx="9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000000"/>
                    </a:solidFill>
                    <a:effectLst/>
                    <a:latin typeface="Times New Roman" panose="02020603050405020304" pitchFamily="18"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24" name="Line 11">
                <a:extLst>
                  <a:ext uri="{FF2B5EF4-FFF2-40B4-BE49-F238E27FC236}">
                    <a16:creationId xmlns:a16="http://schemas.microsoft.com/office/drawing/2014/main" id="{AE4880EA-99A6-483E-881A-560F1FEF1449}"/>
                  </a:ext>
                </a:extLst>
              </p:cNvPr>
              <p:cNvSpPr>
                <a:spLocks noChangeShapeType="1"/>
              </p:cNvSpPr>
              <p:nvPr/>
            </p:nvSpPr>
            <p:spPr bwMode="auto">
              <a:xfrm flipV="1">
                <a:off x="3349" y="3230"/>
                <a:ext cx="0" cy="35"/>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5" name="Line 12">
                <a:extLst>
                  <a:ext uri="{FF2B5EF4-FFF2-40B4-BE49-F238E27FC236}">
                    <a16:creationId xmlns:a16="http://schemas.microsoft.com/office/drawing/2014/main" id="{C4653717-9889-8DDF-2A98-F719503BB9CA}"/>
                  </a:ext>
                </a:extLst>
              </p:cNvPr>
              <p:cNvSpPr>
                <a:spLocks noChangeShapeType="1"/>
              </p:cNvSpPr>
              <p:nvPr/>
            </p:nvSpPr>
            <p:spPr bwMode="auto">
              <a:xfrm flipV="1">
                <a:off x="3456" y="3230"/>
                <a:ext cx="0" cy="35"/>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6" name="Line 13">
                <a:extLst>
                  <a:ext uri="{FF2B5EF4-FFF2-40B4-BE49-F238E27FC236}">
                    <a16:creationId xmlns:a16="http://schemas.microsoft.com/office/drawing/2014/main" id="{07E30F76-03E4-62B6-2C6F-F4BC399B1CFB}"/>
                  </a:ext>
                </a:extLst>
              </p:cNvPr>
              <p:cNvSpPr>
                <a:spLocks noChangeShapeType="1"/>
              </p:cNvSpPr>
              <p:nvPr/>
            </p:nvSpPr>
            <p:spPr bwMode="auto">
              <a:xfrm flipV="1">
                <a:off x="3560" y="3230"/>
                <a:ext cx="0" cy="35"/>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7" name="Line 14">
                <a:extLst>
                  <a:ext uri="{FF2B5EF4-FFF2-40B4-BE49-F238E27FC236}">
                    <a16:creationId xmlns:a16="http://schemas.microsoft.com/office/drawing/2014/main" id="{F7617B40-F136-8BD9-16A8-B846E07058F0}"/>
                  </a:ext>
                </a:extLst>
              </p:cNvPr>
              <p:cNvSpPr>
                <a:spLocks noChangeShapeType="1"/>
              </p:cNvSpPr>
              <p:nvPr/>
            </p:nvSpPr>
            <p:spPr bwMode="auto">
              <a:xfrm flipV="1">
                <a:off x="3667" y="3197"/>
                <a:ext cx="0" cy="68"/>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8" name="Rectangle 15">
                <a:extLst>
                  <a:ext uri="{FF2B5EF4-FFF2-40B4-BE49-F238E27FC236}">
                    <a16:creationId xmlns:a16="http://schemas.microsoft.com/office/drawing/2014/main" id="{BF45B47C-3602-1D52-A212-20C231005F97}"/>
                  </a:ext>
                </a:extLst>
              </p:cNvPr>
              <p:cNvSpPr>
                <a:spLocks noChangeArrowheads="1"/>
              </p:cNvSpPr>
              <p:nvPr/>
            </p:nvSpPr>
            <p:spPr bwMode="auto">
              <a:xfrm>
                <a:off x="3574" y="3282"/>
                <a:ext cx="9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000000"/>
                    </a:solidFill>
                    <a:effectLst/>
                    <a:latin typeface="Times New Roman" panose="02020603050405020304" pitchFamily="18"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29" name="Rectangle 16">
                <a:extLst>
                  <a:ext uri="{FF2B5EF4-FFF2-40B4-BE49-F238E27FC236}">
                    <a16:creationId xmlns:a16="http://schemas.microsoft.com/office/drawing/2014/main" id="{9F8CF02C-6F78-7B2D-9B1C-6791B69EA0B4}"/>
                  </a:ext>
                </a:extLst>
              </p:cNvPr>
              <p:cNvSpPr>
                <a:spLocks noChangeArrowheads="1"/>
              </p:cNvSpPr>
              <p:nvPr/>
            </p:nvSpPr>
            <p:spPr bwMode="auto">
              <a:xfrm>
                <a:off x="3626" y="3282"/>
                <a:ext cx="6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000000"/>
                    </a:solidFill>
                    <a:effectLst/>
                    <a:latin typeface="Times New Roman" panose="02020603050405020304" pitchFamily="18"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30" name="Rectangle 17">
                <a:extLst>
                  <a:ext uri="{FF2B5EF4-FFF2-40B4-BE49-F238E27FC236}">
                    <a16:creationId xmlns:a16="http://schemas.microsoft.com/office/drawing/2014/main" id="{A80980EF-59CC-C5B7-37D6-47BB3C60FC77}"/>
                  </a:ext>
                </a:extLst>
              </p:cNvPr>
              <p:cNvSpPr>
                <a:spLocks noChangeArrowheads="1"/>
              </p:cNvSpPr>
              <p:nvPr/>
            </p:nvSpPr>
            <p:spPr bwMode="auto">
              <a:xfrm>
                <a:off x="3653" y="3282"/>
                <a:ext cx="9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000000"/>
                    </a:solidFill>
                    <a:effectLst/>
                    <a:latin typeface="Times New Roman" panose="02020603050405020304" pitchFamily="18"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31" name="Rectangle 18">
                <a:extLst>
                  <a:ext uri="{FF2B5EF4-FFF2-40B4-BE49-F238E27FC236}">
                    <a16:creationId xmlns:a16="http://schemas.microsoft.com/office/drawing/2014/main" id="{5ADB7D85-2768-5C18-1963-05983D9BD932}"/>
                  </a:ext>
                </a:extLst>
              </p:cNvPr>
              <p:cNvSpPr>
                <a:spLocks noChangeArrowheads="1"/>
              </p:cNvSpPr>
              <p:nvPr/>
            </p:nvSpPr>
            <p:spPr bwMode="auto">
              <a:xfrm>
                <a:off x="3705" y="3282"/>
                <a:ext cx="9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000000"/>
                    </a:solidFill>
                    <a:effectLst/>
                    <a:latin typeface="Times New Roman" panose="02020603050405020304" pitchFamily="18"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32" name="Line 19">
                <a:extLst>
                  <a:ext uri="{FF2B5EF4-FFF2-40B4-BE49-F238E27FC236}">
                    <a16:creationId xmlns:a16="http://schemas.microsoft.com/office/drawing/2014/main" id="{800F8D18-35B9-37C3-B0EA-37084152E36F}"/>
                  </a:ext>
                </a:extLst>
              </p:cNvPr>
              <p:cNvSpPr>
                <a:spLocks noChangeShapeType="1"/>
              </p:cNvSpPr>
              <p:nvPr/>
            </p:nvSpPr>
            <p:spPr bwMode="auto">
              <a:xfrm flipV="1">
                <a:off x="3771" y="3230"/>
                <a:ext cx="0" cy="35"/>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3" name="Line 20">
                <a:extLst>
                  <a:ext uri="{FF2B5EF4-FFF2-40B4-BE49-F238E27FC236}">
                    <a16:creationId xmlns:a16="http://schemas.microsoft.com/office/drawing/2014/main" id="{14940707-D714-C912-C693-A81C77CC2BBA}"/>
                  </a:ext>
                </a:extLst>
              </p:cNvPr>
              <p:cNvSpPr>
                <a:spLocks noChangeShapeType="1"/>
              </p:cNvSpPr>
              <p:nvPr/>
            </p:nvSpPr>
            <p:spPr bwMode="auto">
              <a:xfrm flipV="1">
                <a:off x="3878" y="3230"/>
                <a:ext cx="0" cy="35"/>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4" name="Line 21">
                <a:extLst>
                  <a:ext uri="{FF2B5EF4-FFF2-40B4-BE49-F238E27FC236}">
                    <a16:creationId xmlns:a16="http://schemas.microsoft.com/office/drawing/2014/main" id="{E666F6CC-7F3A-F226-3623-59C35ECD046F}"/>
                  </a:ext>
                </a:extLst>
              </p:cNvPr>
              <p:cNvSpPr>
                <a:spLocks noChangeShapeType="1"/>
              </p:cNvSpPr>
              <p:nvPr/>
            </p:nvSpPr>
            <p:spPr bwMode="auto">
              <a:xfrm flipV="1">
                <a:off x="3982" y="3230"/>
                <a:ext cx="0" cy="35"/>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5" name="Line 22">
                <a:extLst>
                  <a:ext uri="{FF2B5EF4-FFF2-40B4-BE49-F238E27FC236}">
                    <a16:creationId xmlns:a16="http://schemas.microsoft.com/office/drawing/2014/main" id="{F7ADFDDA-026B-343B-C913-2368F0272C1A}"/>
                  </a:ext>
                </a:extLst>
              </p:cNvPr>
              <p:cNvSpPr>
                <a:spLocks noChangeShapeType="1"/>
              </p:cNvSpPr>
              <p:nvPr/>
            </p:nvSpPr>
            <p:spPr bwMode="auto">
              <a:xfrm flipV="1">
                <a:off x="4089" y="3197"/>
                <a:ext cx="0" cy="68"/>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6" name="Rectangle 23">
                <a:extLst>
                  <a:ext uri="{FF2B5EF4-FFF2-40B4-BE49-F238E27FC236}">
                    <a16:creationId xmlns:a16="http://schemas.microsoft.com/office/drawing/2014/main" id="{01E1D732-A0B0-4D37-10C5-8EE0CC269AAD}"/>
                  </a:ext>
                </a:extLst>
              </p:cNvPr>
              <p:cNvSpPr>
                <a:spLocks noChangeArrowheads="1"/>
              </p:cNvSpPr>
              <p:nvPr/>
            </p:nvSpPr>
            <p:spPr bwMode="auto">
              <a:xfrm>
                <a:off x="3996" y="3282"/>
                <a:ext cx="9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000000"/>
                    </a:solidFill>
                    <a:effectLst/>
                    <a:latin typeface="Times New Roman" panose="02020603050405020304" pitchFamily="18"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37" name="Rectangle 24">
                <a:extLst>
                  <a:ext uri="{FF2B5EF4-FFF2-40B4-BE49-F238E27FC236}">
                    <a16:creationId xmlns:a16="http://schemas.microsoft.com/office/drawing/2014/main" id="{33777731-ADDF-7ED0-93E3-9BC2BECC6A38}"/>
                  </a:ext>
                </a:extLst>
              </p:cNvPr>
              <p:cNvSpPr>
                <a:spLocks noChangeArrowheads="1"/>
              </p:cNvSpPr>
              <p:nvPr/>
            </p:nvSpPr>
            <p:spPr bwMode="auto">
              <a:xfrm>
                <a:off x="4048" y="3282"/>
                <a:ext cx="6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000000"/>
                    </a:solidFill>
                    <a:effectLst/>
                    <a:latin typeface="Times New Roman" panose="02020603050405020304" pitchFamily="18"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38" name="Rectangle 25">
                <a:extLst>
                  <a:ext uri="{FF2B5EF4-FFF2-40B4-BE49-F238E27FC236}">
                    <a16:creationId xmlns:a16="http://schemas.microsoft.com/office/drawing/2014/main" id="{C4D55F87-469D-AB84-58D4-521952600756}"/>
                  </a:ext>
                </a:extLst>
              </p:cNvPr>
              <p:cNvSpPr>
                <a:spLocks noChangeArrowheads="1"/>
              </p:cNvSpPr>
              <p:nvPr/>
            </p:nvSpPr>
            <p:spPr bwMode="auto">
              <a:xfrm>
                <a:off x="4076" y="3282"/>
                <a:ext cx="9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000000"/>
                    </a:solidFill>
                    <a:effectLst/>
                    <a:latin typeface="Times New Roman" panose="02020603050405020304" pitchFamily="18"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39" name="Rectangle 26">
                <a:extLst>
                  <a:ext uri="{FF2B5EF4-FFF2-40B4-BE49-F238E27FC236}">
                    <a16:creationId xmlns:a16="http://schemas.microsoft.com/office/drawing/2014/main" id="{FF6ABB77-CDC5-6EB1-9033-4B3F069B203D}"/>
                  </a:ext>
                </a:extLst>
              </p:cNvPr>
              <p:cNvSpPr>
                <a:spLocks noChangeArrowheads="1"/>
              </p:cNvSpPr>
              <p:nvPr/>
            </p:nvSpPr>
            <p:spPr bwMode="auto">
              <a:xfrm>
                <a:off x="4128" y="3282"/>
                <a:ext cx="9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000000"/>
                    </a:solidFill>
                    <a:effectLst/>
                    <a:latin typeface="Times New Roman" panose="02020603050405020304" pitchFamily="18" charset="0"/>
                  </a:rPr>
                  <a:t>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40" name="Line 27">
                <a:extLst>
                  <a:ext uri="{FF2B5EF4-FFF2-40B4-BE49-F238E27FC236}">
                    <a16:creationId xmlns:a16="http://schemas.microsoft.com/office/drawing/2014/main" id="{03E51E2E-7557-F2AE-0FC3-6162E2A330BB}"/>
                  </a:ext>
                </a:extLst>
              </p:cNvPr>
              <p:cNvSpPr>
                <a:spLocks noChangeShapeType="1"/>
              </p:cNvSpPr>
              <p:nvPr/>
            </p:nvSpPr>
            <p:spPr bwMode="auto">
              <a:xfrm flipV="1">
                <a:off x="4193" y="3230"/>
                <a:ext cx="0" cy="35"/>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1" name="Line 28">
                <a:extLst>
                  <a:ext uri="{FF2B5EF4-FFF2-40B4-BE49-F238E27FC236}">
                    <a16:creationId xmlns:a16="http://schemas.microsoft.com/office/drawing/2014/main" id="{ED3470C6-92BA-EAE9-18C0-39C48C837AAE}"/>
                  </a:ext>
                </a:extLst>
              </p:cNvPr>
              <p:cNvSpPr>
                <a:spLocks noChangeShapeType="1"/>
              </p:cNvSpPr>
              <p:nvPr/>
            </p:nvSpPr>
            <p:spPr bwMode="auto">
              <a:xfrm flipV="1">
                <a:off x="4300" y="3230"/>
                <a:ext cx="0" cy="35"/>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2" name="Line 29">
                <a:extLst>
                  <a:ext uri="{FF2B5EF4-FFF2-40B4-BE49-F238E27FC236}">
                    <a16:creationId xmlns:a16="http://schemas.microsoft.com/office/drawing/2014/main" id="{027D6849-77F6-8A62-F433-4BA139D579BC}"/>
                  </a:ext>
                </a:extLst>
              </p:cNvPr>
              <p:cNvSpPr>
                <a:spLocks noChangeShapeType="1"/>
              </p:cNvSpPr>
              <p:nvPr/>
            </p:nvSpPr>
            <p:spPr bwMode="auto">
              <a:xfrm flipV="1">
                <a:off x="4405" y="3230"/>
                <a:ext cx="0" cy="35"/>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3" name="Line 30">
                <a:extLst>
                  <a:ext uri="{FF2B5EF4-FFF2-40B4-BE49-F238E27FC236}">
                    <a16:creationId xmlns:a16="http://schemas.microsoft.com/office/drawing/2014/main" id="{E3CAB3F3-51B2-F7AC-74AC-0D7F8432369E}"/>
                  </a:ext>
                </a:extLst>
              </p:cNvPr>
              <p:cNvSpPr>
                <a:spLocks noChangeShapeType="1"/>
              </p:cNvSpPr>
              <p:nvPr/>
            </p:nvSpPr>
            <p:spPr bwMode="auto">
              <a:xfrm flipV="1">
                <a:off x="4512" y="3197"/>
                <a:ext cx="0" cy="68"/>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4" name="Rectangle 31">
                <a:extLst>
                  <a:ext uri="{FF2B5EF4-FFF2-40B4-BE49-F238E27FC236}">
                    <a16:creationId xmlns:a16="http://schemas.microsoft.com/office/drawing/2014/main" id="{2C9C7CF5-7DF1-8AC1-A9E5-CE9A993A8104}"/>
                  </a:ext>
                </a:extLst>
              </p:cNvPr>
              <p:cNvSpPr>
                <a:spLocks noChangeArrowheads="1"/>
              </p:cNvSpPr>
              <p:nvPr/>
            </p:nvSpPr>
            <p:spPr bwMode="auto">
              <a:xfrm>
                <a:off x="4418" y="3282"/>
                <a:ext cx="9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000000"/>
                    </a:solidFill>
                    <a:effectLst/>
                    <a:latin typeface="Times New Roman" panose="02020603050405020304" pitchFamily="18"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45" name="Rectangle 32">
                <a:extLst>
                  <a:ext uri="{FF2B5EF4-FFF2-40B4-BE49-F238E27FC236}">
                    <a16:creationId xmlns:a16="http://schemas.microsoft.com/office/drawing/2014/main" id="{0E5B03E9-1A06-8908-F38C-B1BAA470B909}"/>
                  </a:ext>
                </a:extLst>
              </p:cNvPr>
              <p:cNvSpPr>
                <a:spLocks noChangeArrowheads="1"/>
              </p:cNvSpPr>
              <p:nvPr/>
            </p:nvSpPr>
            <p:spPr bwMode="auto">
              <a:xfrm>
                <a:off x="4470" y="3282"/>
                <a:ext cx="6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000000"/>
                    </a:solidFill>
                    <a:effectLst/>
                    <a:latin typeface="Times New Roman" panose="02020603050405020304" pitchFamily="18"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46" name="Rectangle 33">
                <a:extLst>
                  <a:ext uri="{FF2B5EF4-FFF2-40B4-BE49-F238E27FC236}">
                    <a16:creationId xmlns:a16="http://schemas.microsoft.com/office/drawing/2014/main" id="{A9F4117F-D430-272B-C3FB-4AA53DE0EEDC}"/>
                  </a:ext>
                </a:extLst>
              </p:cNvPr>
              <p:cNvSpPr>
                <a:spLocks noChangeArrowheads="1"/>
              </p:cNvSpPr>
              <p:nvPr/>
            </p:nvSpPr>
            <p:spPr bwMode="auto">
              <a:xfrm>
                <a:off x="4498" y="3282"/>
                <a:ext cx="9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000000"/>
                    </a:solidFill>
                    <a:effectLst/>
                    <a:latin typeface="Times New Roman" panose="02020603050405020304" pitchFamily="18"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47" name="Rectangle 34">
                <a:extLst>
                  <a:ext uri="{FF2B5EF4-FFF2-40B4-BE49-F238E27FC236}">
                    <a16:creationId xmlns:a16="http://schemas.microsoft.com/office/drawing/2014/main" id="{E03B517E-44BD-9386-3AAB-5FF284731CCB}"/>
                  </a:ext>
                </a:extLst>
              </p:cNvPr>
              <p:cNvSpPr>
                <a:spLocks noChangeArrowheads="1"/>
              </p:cNvSpPr>
              <p:nvPr/>
            </p:nvSpPr>
            <p:spPr bwMode="auto">
              <a:xfrm>
                <a:off x="4550" y="3282"/>
                <a:ext cx="9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000000"/>
                    </a:solidFill>
                    <a:effectLst/>
                    <a:latin typeface="Times New Roman" panose="02020603050405020304" pitchFamily="18" charset="0"/>
                  </a:rPr>
                  <a:t>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48" name="Line 35">
                <a:extLst>
                  <a:ext uri="{FF2B5EF4-FFF2-40B4-BE49-F238E27FC236}">
                    <a16:creationId xmlns:a16="http://schemas.microsoft.com/office/drawing/2014/main" id="{53048171-8CE9-E5CC-9946-DE831BF6FFA1}"/>
                  </a:ext>
                </a:extLst>
              </p:cNvPr>
              <p:cNvSpPr>
                <a:spLocks noChangeShapeType="1"/>
              </p:cNvSpPr>
              <p:nvPr/>
            </p:nvSpPr>
            <p:spPr bwMode="auto">
              <a:xfrm flipV="1">
                <a:off x="4616" y="3230"/>
                <a:ext cx="0" cy="35"/>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9" name="Line 36">
                <a:extLst>
                  <a:ext uri="{FF2B5EF4-FFF2-40B4-BE49-F238E27FC236}">
                    <a16:creationId xmlns:a16="http://schemas.microsoft.com/office/drawing/2014/main" id="{21079918-D2A6-5555-55C4-B70F50219268}"/>
                  </a:ext>
                </a:extLst>
              </p:cNvPr>
              <p:cNvSpPr>
                <a:spLocks noChangeShapeType="1"/>
              </p:cNvSpPr>
              <p:nvPr/>
            </p:nvSpPr>
            <p:spPr bwMode="auto">
              <a:xfrm flipV="1">
                <a:off x="4723" y="3230"/>
                <a:ext cx="0" cy="35"/>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0" name="Line 37">
                <a:extLst>
                  <a:ext uri="{FF2B5EF4-FFF2-40B4-BE49-F238E27FC236}">
                    <a16:creationId xmlns:a16="http://schemas.microsoft.com/office/drawing/2014/main" id="{DAEB7A5A-489E-EA07-3699-2A38606B7F1B}"/>
                  </a:ext>
                </a:extLst>
              </p:cNvPr>
              <p:cNvSpPr>
                <a:spLocks noChangeShapeType="1"/>
              </p:cNvSpPr>
              <p:nvPr/>
            </p:nvSpPr>
            <p:spPr bwMode="auto">
              <a:xfrm flipV="1">
                <a:off x="4827" y="3230"/>
                <a:ext cx="0" cy="35"/>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1" name="Line 38">
                <a:extLst>
                  <a:ext uri="{FF2B5EF4-FFF2-40B4-BE49-F238E27FC236}">
                    <a16:creationId xmlns:a16="http://schemas.microsoft.com/office/drawing/2014/main" id="{8F65A73D-93E7-E6DE-C843-FC9594A2CB7C}"/>
                  </a:ext>
                </a:extLst>
              </p:cNvPr>
              <p:cNvSpPr>
                <a:spLocks noChangeShapeType="1"/>
              </p:cNvSpPr>
              <p:nvPr/>
            </p:nvSpPr>
            <p:spPr bwMode="auto">
              <a:xfrm flipV="1">
                <a:off x="4931" y="3197"/>
                <a:ext cx="0" cy="68"/>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2" name="Rectangle 39">
                <a:extLst>
                  <a:ext uri="{FF2B5EF4-FFF2-40B4-BE49-F238E27FC236}">
                    <a16:creationId xmlns:a16="http://schemas.microsoft.com/office/drawing/2014/main" id="{39E7790F-4B60-D7B6-F429-A767D6EE7BF1}"/>
                  </a:ext>
                </a:extLst>
              </p:cNvPr>
              <p:cNvSpPr>
                <a:spLocks noChangeArrowheads="1"/>
              </p:cNvSpPr>
              <p:nvPr/>
            </p:nvSpPr>
            <p:spPr bwMode="auto">
              <a:xfrm>
                <a:off x="4841" y="3282"/>
                <a:ext cx="9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000000"/>
                    </a:solidFill>
                    <a:effectLst/>
                    <a:latin typeface="Times New Roman" panose="02020603050405020304" pitchFamily="18"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53" name="Rectangle 40">
                <a:extLst>
                  <a:ext uri="{FF2B5EF4-FFF2-40B4-BE49-F238E27FC236}">
                    <a16:creationId xmlns:a16="http://schemas.microsoft.com/office/drawing/2014/main" id="{CDCA7F2A-86AD-6D78-3740-8F0500DAFC5A}"/>
                  </a:ext>
                </a:extLst>
              </p:cNvPr>
              <p:cNvSpPr>
                <a:spLocks noChangeArrowheads="1"/>
              </p:cNvSpPr>
              <p:nvPr/>
            </p:nvSpPr>
            <p:spPr bwMode="auto">
              <a:xfrm>
                <a:off x="4893" y="3282"/>
                <a:ext cx="6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000000"/>
                    </a:solidFill>
                    <a:effectLst/>
                    <a:latin typeface="Times New Roman" panose="02020603050405020304" pitchFamily="18"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54" name="Rectangle 41">
                <a:extLst>
                  <a:ext uri="{FF2B5EF4-FFF2-40B4-BE49-F238E27FC236}">
                    <a16:creationId xmlns:a16="http://schemas.microsoft.com/office/drawing/2014/main" id="{CD9D691F-8E97-40A9-CA99-D4F0AB1B81A5}"/>
                  </a:ext>
                </a:extLst>
              </p:cNvPr>
              <p:cNvSpPr>
                <a:spLocks noChangeArrowheads="1"/>
              </p:cNvSpPr>
              <p:nvPr/>
            </p:nvSpPr>
            <p:spPr bwMode="auto">
              <a:xfrm>
                <a:off x="4920" y="3282"/>
                <a:ext cx="9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000000"/>
                    </a:solidFill>
                    <a:effectLst/>
                    <a:latin typeface="Times New Roman" panose="02020603050405020304" pitchFamily="18"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55" name="Rectangle 42">
                <a:extLst>
                  <a:ext uri="{FF2B5EF4-FFF2-40B4-BE49-F238E27FC236}">
                    <a16:creationId xmlns:a16="http://schemas.microsoft.com/office/drawing/2014/main" id="{A43EBCB2-A1EC-FCCD-B8EB-F8B4A5C4BE7C}"/>
                  </a:ext>
                </a:extLst>
              </p:cNvPr>
              <p:cNvSpPr>
                <a:spLocks noChangeArrowheads="1"/>
              </p:cNvSpPr>
              <p:nvPr/>
            </p:nvSpPr>
            <p:spPr bwMode="auto">
              <a:xfrm>
                <a:off x="4972" y="3282"/>
                <a:ext cx="9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000000"/>
                    </a:solidFill>
                    <a:effectLst/>
                    <a:latin typeface="Times New Roman" panose="02020603050405020304" pitchFamily="18" charset="0"/>
                  </a:rPr>
                  <a:t>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56" name="Line 43">
                <a:extLst>
                  <a:ext uri="{FF2B5EF4-FFF2-40B4-BE49-F238E27FC236}">
                    <a16:creationId xmlns:a16="http://schemas.microsoft.com/office/drawing/2014/main" id="{3096F3DD-21CB-DE8F-CE3B-BB0103D43FC1}"/>
                  </a:ext>
                </a:extLst>
              </p:cNvPr>
              <p:cNvSpPr>
                <a:spLocks noChangeShapeType="1"/>
              </p:cNvSpPr>
              <p:nvPr/>
            </p:nvSpPr>
            <p:spPr bwMode="auto">
              <a:xfrm flipV="1">
                <a:off x="5038" y="3230"/>
                <a:ext cx="0" cy="35"/>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7" name="Line 44">
                <a:extLst>
                  <a:ext uri="{FF2B5EF4-FFF2-40B4-BE49-F238E27FC236}">
                    <a16:creationId xmlns:a16="http://schemas.microsoft.com/office/drawing/2014/main" id="{F8A9D718-9A6C-6E4D-5E5F-3A308C0C2406}"/>
                  </a:ext>
                </a:extLst>
              </p:cNvPr>
              <p:cNvSpPr>
                <a:spLocks noChangeShapeType="1"/>
              </p:cNvSpPr>
              <p:nvPr/>
            </p:nvSpPr>
            <p:spPr bwMode="auto">
              <a:xfrm flipV="1">
                <a:off x="5142" y="3230"/>
                <a:ext cx="0" cy="35"/>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8" name="Line 45">
                <a:extLst>
                  <a:ext uri="{FF2B5EF4-FFF2-40B4-BE49-F238E27FC236}">
                    <a16:creationId xmlns:a16="http://schemas.microsoft.com/office/drawing/2014/main" id="{06C3BC46-E993-2C43-CD1D-1E415C27CDD2}"/>
                  </a:ext>
                </a:extLst>
              </p:cNvPr>
              <p:cNvSpPr>
                <a:spLocks noChangeShapeType="1"/>
              </p:cNvSpPr>
              <p:nvPr/>
            </p:nvSpPr>
            <p:spPr bwMode="auto">
              <a:xfrm flipV="1">
                <a:off x="5249" y="3230"/>
                <a:ext cx="0" cy="35"/>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9" name="Line 46">
                <a:extLst>
                  <a:ext uri="{FF2B5EF4-FFF2-40B4-BE49-F238E27FC236}">
                    <a16:creationId xmlns:a16="http://schemas.microsoft.com/office/drawing/2014/main" id="{3E1198DC-046F-09B0-754C-888E54EF2F74}"/>
                  </a:ext>
                </a:extLst>
              </p:cNvPr>
              <p:cNvSpPr>
                <a:spLocks noChangeShapeType="1"/>
              </p:cNvSpPr>
              <p:nvPr/>
            </p:nvSpPr>
            <p:spPr bwMode="auto">
              <a:xfrm flipV="1">
                <a:off x="5353" y="3197"/>
                <a:ext cx="0" cy="68"/>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0" name="Rectangle 47">
                <a:extLst>
                  <a:ext uri="{FF2B5EF4-FFF2-40B4-BE49-F238E27FC236}">
                    <a16:creationId xmlns:a16="http://schemas.microsoft.com/office/drawing/2014/main" id="{DED51FAC-A126-4975-602F-22EA6CC6E6AF}"/>
                  </a:ext>
                </a:extLst>
              </p:cNvPr>
              <p:cNvSpPr>
                <a:spLocks noChangeArrowheads="1"/>
              </p:cNvSpPr>
              <p:nvPr/>
            </p:nvSpPr>
            <p:spPr bwMode="auto">
              <a:xfrm>
                <a:off x="5263" y="3282"/>
                <a:ext cx="9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000000"/>
                    </a:solidFill>
                    <a:effectLst/>
                    <a:latin typeface="Times New Roman" panose="02020603050405020304" pitchFamily="18"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61" name="Rectangle 48">
                <a:extLst>
                  <a:ext uri="{FF2B5EF4-FFF2-40B4-BE49-F238E27FC236}">
                    <a16:creationId xmlns:a16="http://schemas.microsoft.com/office/drawing/2014/main" id="{DACF6E32-8F29-5855-2424-70897C217A02}"/>
                  </a:ext>
                </a:extLst>
              </p:cNvPr>
              <p:cNvSpPr>
                <a:spLocks noChangeArrowheads="1"/>
              </p:cNvSpPr>
              <p:nvPr/>
            </p:nvSpPr>
            <p:spPr bwMode="auto">
              <a:xfrm>
                <a:off x="5315" y="3282"/>
                <a:ext cx="6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000000"/>
                    </a:solidFill>
                    <a:effectLst/>
                    <a:latin typeface="Times New Roman" panose="02020603050405020304" pitchFamily="18"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62" name="Rectangle 49">
                <a:extLst>
                  <a:ext uri="{FF2B5EF4-FFF2-40B4-BE49-F238E27FC236}">
                    <a16:creationId xmlns:a16="http://schemas.microsoft.com/office/drawing/2014/main" id="{BE056652-4DDA-DCA9-42B6-394382D57ABB}"/>
                  </a:ext>
                </a:extLst>
              </p:cNvPr>
              <p:cNvSpPr>
                <a:spLocks noChangeArrowheads="1"/>
              </p:cNvSpPr>
              <p:nvPr/>
            </p:nvSpPr>
            <p:spPr bwMode="auto">
              <a:xfrm>
                <a:off x="5343" y="3282"/>
                <a:ext cx="9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000000"/>
                    </a:solidFill>
                    <a:effectLst/>
                    <a:latin typeface="Times New Roman" panose="02020603050405020304" pitchFamily="18" charset="0"/>
                  </a:rPr>
                  <a:t>1</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63" name="Rectangle 50">
                <a:extLst>
                  <a:ext uri="{FF2B5EF4-FFF2-40B4-BE49-F238E27FC236}">
                    <a16:creationId xmlns:a16="http://schemas.microsoft.com/office/drawing/2014/main" id="{25662EE6-E736-2452-7953-1593E88C864E}"/>
                  </a:ext>
                </a:extLst>
              </p:cNvPr>
              <p:cNvSpPr>
                <a:spLocks noChangeArrowheads="1"/>
              </p:cNvSpPr>
              <p:nvPr/>
            </p:nvSpPr>
            <p:spPr bwMode="auto">
              <a:xfrm>
                <a:off x="5395" y="3282"/>
                <a:ext cx="9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000000"/>
                    </a:solidFill>
                    <a:effectLst/>
                    <a:latin typeface="Times New Roman" panose="02020603050405020304" pitchFamily="18"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64" name="Line 51">
                <a:extLst>
                  <a:ext uri="{FF2B5EF4-FFF2-40B4-BE49-F238E27FC236}">
                    <a16:creationId xmlns:a16="http://schemas.microsoft.com/office/drawing/2014/main" id="{2A49AF90-8EBB-D45B-3025-40F2442121A5}"/>
                  </a:ext>
                </a:extLst>
              </p:cNvPr>
              <p:cNvSpPr>
                <a:spLocks noChangeShapeType="1"/>
              </p:cNvSpPr>
              <p:nvPr/>
            </p:nvSpPr>
            <p:spPr bwMode="auto">
              <a:xfrm flipV="1">
                <a:off x="5460" y="3230"/>
                <a:ext cx="0" cy="35"/>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5" name="Line 52">
                <a:extLst>
                  <a:ext uri="{FF2B5EF4-FFF2-40B4-BE49-F238E27FC236}">
                    <a16:creationId xmlns:a16="http://schemas.microsoft.com/office/drawing/2014/main" id="{84883D36-C2FE-C7D6-3E22-554F4CA75DF3}"/>
                  </a:ext>
                </a:extLst>
              </p:cNvPr>
              <p:cNvSpPr>
                <a:spLocks noChangeShapeType="1"/>
              </p:cNvSpPr>
              <p:nvPr/>
            </p:nvSpPr>
            <p:spPr bwMode="auto">
              <a:xfrm flipV="1">
                <a:off x="5565" y="3230"/>
                <a:ext cx="0" cy="35"/>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6" name="Rectangle 53">
                <a:extLst>
                  <a:ext uri="{FF2B5EF4-FFF2-40B4-BE49-F238E27FC236}">
                    <a16:creationId xmlns:a16="http://schemas.microsoft.com/office/drawing/2014/main" id="{420899B8-4556-0C9A-3375-1C63A8536A21}"/>
                  </a:ext>
                </a:extLst>
              </p:cNvPr>
              <p:cNvSpPr>
                <a:spLocks noChangeArrowheads="1"/>
              </p:cNvSpPr>
              <p:nvPr/>
            </p:nvSpPr>
            <p:spPr bwMode="auto">
              <a:xfrm>
                <a:off x="4161" y="3406"/>
                <a:ext cx="176"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latin typeface="Symbol" panose="05050102010706020507" pitchFamily="18" charset="2"/>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67" name="Rectangle 54">
                <a:extLst>
                  <a:ext uri="{FF2B5EF4-FFF2-40B4-BE49-F238E27FC236}">
                    <a16:creationId xmlns:a16="http://schemas.microsoft.com/office/drawing/2014/main" id="{659690F6-109B-372C-7F38-D2F2D1CB068F}"/>
                  </a:ext>
                </a:extLst>
              </p:cNvPr>
              <p:cNvSpPr>
                <a:spLocks noChangeArrowheads="1"/>
              </p:cNvSpPr>
              <p:nvPr/>
            </p:nvSpPr>
            <p:spPr bwMode="auto">
              <a:xfrm>
                <a:off x="4246" y="3406"/>
                <a:ext cx="167"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latin typeface="Symbol" panose="05050102010706020507" pitchFamily="18" charset="2"/>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68" name="Rectangle 55">
                <a:extLst>
                  <a:ext uri="{FF2B5EF4-FFF2-40B4-BE49-F238E27FC236}">
                    <a16:creationId xmlns:a16="http://schemas.microsoft.com/office/drawing/2014/main" id="{92EB663F-FD30-34B5-79FF-7CBF8B944DB1}"/>
                  </a:ext>
                </a:extLst>
              </p:cNvPr>
              <p:cNvSpPr>
                <a:spLocks noChangeArrowheads="1"/>
              </p:cNvSpPr>
              <p:nvPr/>
            </p:nvSpPr>
            <p:spPr bwMode="auto">
              <a:xfrm>
                <a:off x="4322" y="3419"/>
                <a:ext cx="99"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solidFill>
                      <a:srgbClr val="000000"/>
                    </a:solidFill>
                    <a:effectLst/>
                    <a:latin typeface="Times New Roman" panose="02020603050405020304" pitchFamily="18"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69" name="Rectangle 56">
                <a:extLst>
                  <a:ext uri="{FF2B5EF4-FFF2-40B4-BE49-F238E27FC236}">
                    <a16:creationId xmlns:a16="http://schemas.microsoft.com/office/drawing/2014/main" id="{F76D6794-CAEC-DFE1-BFF5-EBA2687D0ECB}"/>
                  </a:ext>
                </a:extLst>
              </p:cNvPr>
              <p:cNvSpPr>
                <a:spLocks noChangeArrowheads="1"/>
              </p:cNvSpPr>
              <p:nvPr/>
            </p:nvSpPr>
            <p:spPr bwMode="auto">
              <a:xfrm>
                <a:off x="4363" y="3406"/>
                <a:ext cx="349"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solidFill>
                      <a:srgbClr val="000000"/>
                    </a:solidFill>
                    <a:effectLst/>
                    <a:latin typeface="Symbol" panose="05050102010706020507" pitchFamily="18" charset="2"/>
                  </a:rPr>
                  <a:t>l [%]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70" name="Rectangle 57">
                <a:extLst>
                  <a:ext uri="{FF2B5EF4-FFF2-40B4-BE49-F238E27FC236}">
                    <a16:creationId xmlns:a16="http://schemas.microsoft.com/office/drawing/2014/main" id="{D0743407-96D8-FAFA-6BCF-AB4F455A2D89}"/>
                  </a:ext>
                </a:extLst>
              </p:cNvPr>
              <p:cNvSpPr>
                <a:spLocks noChangeArrowheads="1"/>
              </p:cNvSpPr>
              <p:nvPr/>
            </p:nvSpPr>
            <p:spPr bwMode="auto">
              <a:xfrm>
                <a:off x="4440" y="3419"/>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72" name="Rectangle 59">
                <a:extLst>
                  <a:ext uri="{FF2B5EF4-FFF2-40B4-BE49-F238E27FC236}">
                    <a16:creationId xmlns:a16="http://schemas.microsoft.com/office/drawing/2014/main" id="{A68808DE-684B-461F-5DBD-EC3CD37019DB}"/>
                  </a:ext>
                </a:extLst>
              </p:cNvPr>
              <p:cNvSpPr>
                <a:spLocks noChangeArrowheads="1"/>
              </p:cNvSpPr>
              <p:nvPr/>
            </p:nvSpPr>
            <p:spPr bwMode="auto">
              <a:xfrm>
                <a:off x="4602" y="3419"/>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73" name="Freeform 60">
                <a:extLst>
                  <a:ext uri="{FF2B5EF4-FFF2-40B4-BE49-F238E27FC236}">
                    <a16:creationId xmlns:a16="http://schemas.microsoft.com/office/drawing/2014/main" id="{65309653-2DC6-AAC0-2C59-CECAD3969EF4}"/>
                  </a:ext>
                </a:extLst>
              </p:cNvPr>
              <p:cNvSpPr>
                <a:spLocks/>
              </p:cNvSpPr>
              <p:nvPr/>
            </p:nvSpPr>
            <p:spPr bwMode="auto">
              <a:xfrm>
                <a:off x="3245" y="879"/>
                <a:ext cx="0" cy="2386"/>
              </a:xfrm>
              <a:custGeom>
                <a:avLst/>
                <a:gdLst>
                  <a:gd name="T0" fmla="*/ 870 h 870"/>
                  <a:gd name="T1" fmla="*/ 0 h 870"/>
                  <a:gd name="T2" fmla="*/ 870 h 870"/>
                </a:gdLst>
                <a:ahLst/>
                <a:cxnLst>
                  <a:cxn ang="0">
                    <a:pos x="0" y="T0"/>
                  </a:cxn>
                  <a:cxn ang="0">
                    <a:pos x="0" y="T1"/>
                  </a:cxn>
                  <a:cxn ang="0">
                    <a:pos x="0" y="T2"/>
                  </a:cxn>
                </a:cxnLst>
                <a:rect l="0" t="0" r="r" b="b"/>
                <a:pathLst>
                  <a:path h="870">
                    <a:moveTo>
                      <a:pt x="0" y="870"/>
                    </a:moveTo>
                    <a:lnTo>
                      <a:pt x="0" y="0"/>
                    </a:lnTo>
                    <a:lnTo>
                      <a:pt x="0" y="870"/>
                    </a:lnTo>
                    <a:close/>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4" name="Line 61">
                <a:extLst>
                  <a:ext uri="{FF2B5EF4-FFF2-40B4-BE49-F238E27FC236}">
                    <a16:creationId xmlns:a16="http://schemas.microsoft.com/office/drawing/2014/main" id="{150E74E5-82BB-D08D-B4E1-3D2827DC0B42}"/>
                  </a:ext>
                </a:extLst>
              </p:cNvPr>
              <p:cNvSpPr>
                <a:spLocks noChangeShapeType="1"/>
              </p:cNvSpPr>
              <p:nvPr/>
            </p:nvSpPr>
            <p:spPr bwMode="auto">
              <a:xfrm>
                <a:off x="3245" y="3265"/>
                <a:ext cx="68"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5" name="Rectangle 62">
                <a:extLst>
                  <a:ext uri="{FF2B5EF4-FFF2-40B4-BE49-F238E27FC236}">
                    <a16:creationId xmlns:a16="http://schemas.microsoft.com/office/drawing/2014/main" id="{846E8D34-A0FD-2F78-85A3-5F9EE147F7D3}"/>
                  </a:ext>
                </a:extLst>
              </p:cNvPr>
              <p:cNvSpPr>
                <a:spLocks noChangeArrowheads="1"/>
              </p:cNvSpPr>
              <p:nvPr/>
            </p:nvSpPr>
            <p:spPr bwMode="auto">
              <a:xfrm>
                <a:off x="3047" y="3197"/>
                <a:ext cx="99"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anose="02020603050405020304" pitchFamily="18"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76" name="Rectangle 63">
                <a:extLst>
                  <a:ext uri="{FF2B5EF4-FFF2-40B4-BE49-F238E27FC236}">
                    <a16:creationId xmlns:a16="http://schemas.microsoft.com/office/drawing/2014/main" id="{B761C91B-3516-73C3-53B3-35E3E968FB34}"/>
                  </a:ext>
                </a:extLst>
              </p:cNvPr>
              <p:cNvSpPr>
                <a:spLocks noChangeArrowheads="1"/>
              </p:cNvSpPr>
              <p:nvPr/>
            </p:nvSpPr>
            <p:spPr bwMode="auto">
              <a:xfrm>
                <a:off x="3105" y="3197"/>
                <a:ext cx="7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anose="02020603050405020304" pitchFamily="18"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77" name="Rectangle 64">
                <a:extLst>
                  <a:ext uri="{FF2B5EF4-FFF2-40B4-BE49-F238E27FC236}">
                    <a16:creationId xmlns:a16="http://schemas.microsoft.com/office/drawing/2014/main" id="{720BEBD3-09E7-5082-53DE-DF5495A47F23}"/>
                  </a:ext>
                </a:extLst>
              </p:cNvPr>
              <p:cNvSpPr>
                <a:spLocks noChangeArrowheads="1"/>
              </p:cNvSpPr>
              <p:nvPr/>
            </p:nvSpPr>
            <p:spPr bwMode="auto">
              <a:xfrm>
                <a:off x="3132" y="3197"/>
                <a:ext cx="99"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anose="02020603050405020304" pitchFamily="18"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78" name="Line 65">
                <a:extLst>
                  <a:ext uri="{FF2B5EF4-FFF2-40B4-BE49-F238E27FC236}">
                    <a16:creationId xmlns:a16="http://schemas.microsoft.com/office/drawing/2014/main" id="{E52BC70C-4AFD-930E-ADEA-949675A04BB3}"/>
                  </a:ext>
                </a:extLst>
              </p:cNvPr>
              <p:cNvSpPr>
                <a:spLocks noChangeShapeType="1"/>
              </p:cNvSpPr>
              <p:nvPr/>
            </p:nvSpPr>
            <p:spPr bwMode="auto">
              <a:xfrm>
                <a:off x="3245" y="3183"/>
                <a:ext cx="32"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9" name="Line 66">
                <a:extLst>
                  <a:ext uri="{FF2B5EF4-FFF2-40B4-BE49-F238E27FC236}">
                    <a16:creationId xmlns:a16="http://schemas.microsoft.com/office/drawing/2014/main" id="{934F841C-C753-CB7F-2D0B-0FCFBB080BC9}"/>
                  </a:ext>
                </a:extLst>
              </p:cNvPr>
              <p:cNvSpPr>
                <a:spLocks noChangeShapeType="1"/>
              </p:cNvSpPr>
              <p:nvPr/>
            </p:nvSpPr>
            <p:spPr bwMode="auto">
              <a:xfrm>
                <a:off x="3245" y="3103"/>
                <a:ext cx="32"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0" name="Line 67">
                <a:extLst>
                  <a:ext uri="{FF2B5EF4-FFF2-40B4-BE49-F238E27FC236}">
                    <a16:creationId xmlns:a16="http://schemas.microsoft.com/office/drawing/2014/main" id="{472C4F20-A24D-8916-416E-208FBA0CBB65}"/>
                  </a:ext>
                </a:extLst>
              </p:cNvPr>
              <p:cNvSpPr>
                <a:spLocks noChangeShapeType="1"/>
              </p:cNvSpPr>
              <p:nvPr/>
            </p:nvSpPr>
            <p:spPr bwMode="auto">
              <a:xfrm>
                <a:off x="3245" y="3024"/>
                <a:ext cx="32"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1" name="Line 68">
                <a:extLst>
                  <a:ext uri="{FF2B5EF4-FFF2-40B4-BE49-F238E27FC236}">
                    <a16:creationId xmlns:a16="http://schemas.microsoft.com/office/drawing/2014/main" id="{D856717A-03A2-42EA-3E2D-921331E225D8}"/>
                  </a:ext>
                </a:extLst>
              </p:cNvPr>
              <p:cNvSpPr>
                <a:spLocks noChangeShapeType="1"/>
              </p:cNvSpPr>
              <p:nvPr/>
            </p:nvSpPr>
            <p:spPr bwMode="auto">
              <a:xfrm>
                <a:off x="3245" y="2944"/>
                <a:ext cx="32"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2" name="Line 69">
                <a:extLst>
                  <a:ext uri="{FF2B5EF4-FFF2-40B4-BE49-F238E27FC236}">
                    <a16:creationId xmlns:a16="http://schemas.microsoft.com/office/drawing/2014/main" id="{AC7A0A95-90A6-346F-B7C8-EDBFAE467D89}"/>
                  </a:ext>
                </a:extLst>
              </p:cNvPr>
              <p:cNvSpPr>
                <a:spLocks noChangeShapeType="1"/>
              </p:cNvSpPr>
              <p:nvPr/>
            </p:nvSpPr>
            <p:spPr bwMode="auto">
              <a:xfrm>
                <a:off x="3245" y="2868"/>
                <a:ext cx="68"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3" name="Rectangle 70">
                <a:extLst>
                  <a:ext uri="{FF2B5EF4-FFF2-40B4-BE49-F238E27FC236}">
                    <a16:creationId xmlns:a16="http://schemas.microsoft.com/office/drawing/2014/main" id="{7A76891E-5995-A093-AAB5-3C3AD452ABC7}"/>
                  </a:ext>
                </a:extLst>
              </p:cNvPr>
              <p:cNvSpPr>
                <a:spLocks noChangeArrowheads="1"/>
              </p:cNvSpPr>
              <p:nvPr/>
            </p:nvSpPr>
            <p:spPr bwMode="auto">
              <a:xfrm>
                <a:off x="3047" y="2800"/>
                <a:ext cx="99"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anose="02020603050405020304" pitchFamily="18"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84" name="Rectangle 71">
                <a:extLst>
                  <a:ext uri="{FF2B5EF4-FFF2-40B4-BE49-F238E27FC236}">
                    <a16:creationId xmlns:a16="http://schemas.microsoft.com/office/drawing/2014/main" id="{FD098ECB-CD0D-5037-3760-F0032ABF7799}"/>
                  </a:ext>
                </a:extLst>
              </p:cNvPr>
              <p:cNvSpPr>
                <a:spLocks noChangeArrowheads="1"/>
              </p:cNvSpPr>
              <p:nvPr/>
            </p:nvSpPr>
            <p:spPr bwMode="auto">
              <a:xfrm>
                <a:off x="3105" y="2800"/>
                <a:ext cx="7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anose="02020603050405020304" pitchFamily="18"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85" name="Rectangle 72">
                <a:extLst>
                  <a:ext uri="{FF2B5EF4-FFF2-40B4-BE49-F238E27FC236}">
                    <a16:creationId xmlns:a16="http://schemas.microsoft.com/office/drawing/2014/main" id="{5B9F66A4-0B63-F147-6632-7AF48194BA6D}"/>
                  </a:ext>
                </a:extLst>
              </p:cNvPr>
              <p:cNvSpPr>
                <a:spLocks noChangeArrowheads="1"/>
              </p:cNvSpPr>
              <p:nvPr/>
            </p:nvSpPr>
            <p:spPr bwMode="auto">
              <a:xfrm>
                <a:off x="3132" y="2800"/>
                <a:ext cx="99"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anose="02020603050405020304" pitchFamily="18"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86" name="Line 73">
                <a:extLst>
                  <a:ext uri="{FF2B5EF4-FFF2-40B4-BE49-F238E27FC236}">
                    <a16:creationId xmlns:a16="http://schemas.microsoft.com/office/drawing/2014/main" id="{1C76E670-9092-C545-7F61-84006E1ABFEC}"/>
                  </a:ext>
                </a:extLst>
              </p:cNvPr>
              <p:cNvSpPr>
                <a:spLocks noChangeShapeType="1"/>
              </p:cNvSpPr>
              <p:nvPr/>
            </p:nvSpPr>
            <p:spPr bwMode="auto">
              <a:xfrm>
                <a:off x="3245" y="2785"/>
                <a:ext cx="32"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7" name="Line 74">
                <a:extLst>
                  <a:ext uri="{FF2B5EF4-FFF2-40B4-BE49-F238E27FC236}">
                    <a16:creationId xmlns:a16="http://schemas.microsoft.com/office/drawing/2014/main" id="{7345CA19-86B4-D2F5-85FF-9A8CBAD01186}"/>
                  </a:ext>
                </a:extLst>
              </p:cNvPr>
              <p:cNvSpPr>
                <a:spLocks noChangeShapeType="1"/>
              </p:cNvSpPr>
              <p:nvPr/>
            </p:nvSpPr>
            <p:spPr bwMode="auto">
              <a:xfrm>
                <a:off x="3245" y="2709"/>
                <a:ext cx="32"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8" name="Line 75">
                <a:extLst>
                  <a:ext uri="{FF2B5EF4-FFF2-40B4-BE49-F238E27FC236}">
                    <a16:creationId xmlns:a16="http://schemas.microsoft.com/office/drawing/2014/main" id="{091277B9-D5EB-152C-7230-6AF44107A8E2}"/>
                  </a:ext>
                </a:extLst>
              </p:cNvPr>
              <p:cNvSpPr>
                <a:spLocks noChangeShapeType="1"/>
              </p:cNvSpPr>
              <p:nvPr/>
            </p:nvSpPr>
            <p:spPr bwMode="auto">
              <a:xfrm>
                <a:off x="3245" y="2626"/>
                <a:ext cx="32"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9" name="Line 76">
                <a:extLst>
                  <a:ext uri="{FF2B5EF4-FFF2-40B4-BE49-F238E27FC236}">
                    <a16:creationId xmlns:a16="http://schemas.microsoft.com/office/drawing/2014/main" id="{8EF4519C-A007-CEFA-4CDB-E4899C982D6A}"/>
                  </a:ext>
                </a:extLst>
              </p:cNvPr>
              <p:cNvSpPr>
                <a:spLocks noChangeShapeType="1"/>
              </p:cNvSpPr>
              <p:nvPr/>
            </p:nvSpPr>
            <p:spPr bwMode="auto">
              <a:xfrm>
                <a:off x="3245" y="2549"/>
                <a:ext cx="32"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0" name="Line 77">
                <a:extLst>
                  <a:ext uri="{FF2B5EF4-FFF2-40B4-BE49-F238E27FC236}">
                    <a16:creationId xmlns:a16="http://schemas.microsoft.com/office/drawing/2014/main" id="{47FA5EA7-F041-F477-023F-17413AF2B867}"/>
                  </a:ext>
                </a:extLst>
              </p:cNvPr>
              <p:cNvSpPr>
                <a:spLocks noChangeShapeType="1"/>
              </p:cNvSpPr>
              <p:nvPr/>
            </p:nvSpPr>
            <p:spPr bwMode="auto">
              <a:xfrm>
                <a:off x="3245" y="2470"/>
                <a:ext cx="68"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1" name="Rectangle 78">
                <a:extLst>
                  <a:ext uri="{FF2B5EF4-FFF2-40B4-BE49-F238E27FC236}">
                    <a16:creationId xmlns:a16="http://schemas.microsoft.com/office/drawing/2014/main" id="{E96A0880-6509-41E1-7338-7443BB5E5E2C}"/>
                  </a:ext>
                </a:extLst>
              </p:cNvPr>
              <p:cNvSpPr>
                <a:spLocks noChangeArrowheads="1"/>
              </p:cNvSpPr>
              <p:nvPr/>
            </p:nvSpPr>
            <p:spPr bwMode="auto">
              <a:xfrm>
                <a:off x="3047" y="2402"/>
                <a:ext cx="99"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anose="02020603050405020304" pitchFamily="18"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92" name="Rectangle 79">
                <a:extLst>
                  <a:ext uri="{FF2B5EF4-FFF2-40B4-BE49-F238E27FC236}">
                    <a16:creationId xmlns:a16="http://schemas.microsoft.com/office/drawing/2014/main" id="{2BB1C105-1B65-0394-D9CD-5635E80D3CB6}"/>
                  </a:ext>
                </a:extLst>
              </p:cNvPr>
              <p:cNvSpPr>
                <a:spLocks noChangeArrowheads="1"/>
              </p:cNvSpPr>
              <p:nvPr/>
            </p:nvSpPr>
            <p:spPr bwMode="auto">
              <a:xfrm>
                <a:off x="3105" y="2402"/>
                <a:ext cx="7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anose="02020603050405020304" pitchFamily="18"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93" name="Rectangle 80">
                <a:extLst>
                  <a:ext uri="{FF2B5EF4-FFF2-40B4-BE49-F238E27FC236}">
                    <a16:creationId xmlns:a16="http://schemas.microsoft.com/office/drawing/2014/main" id="{EE6C3E0E-11F0-4886-201C-446306F42CF9}"/>
                  </a:ext>
                </a:extLst>
              </p:cNvPr>
              <p:cNvSpPr>
                <a:spLocks noChangeArrowheads="1"/>
              </p:cNvSpPr>
              <p:nvPr/>
            </p:nvSpPr>
            <p:spPr bwMode="auto">
              <a:xfrm>
                <a:off x="3132" y="2402"/>
                <a:ext cx="99"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anose="02020603050405020304" pitchFamily="18"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94" name="Line 81">
                <a:extLst>
                  <a:ext uri="{FF2B5EF4-FFF2-40B4-BE49-F238E27FC236}">
                    <a16:creationId xmlns:a16="http://schemas.microsoft.com/office/drawing/2014/main" id="{441897A2-B299-4D3C-1CCD-5B2A6AB6B506}"/>
                  </a:ext>
                </a:extLst>
              </p:cNvPr>
              <p:cNvSpPr>
                <a:spLocks noChangeShapeType="1"/>
              </p:cNvSpPr>
              <p:nvPr/>
            </p:nvSpPr>
            <p:spPr bwMode="auto">
              <a:xfrm>
                <a:off x="3245" y="2388"/>
                <a:ext cx="32"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5" name="Line 82">
                <a:extLst>
                  <a:ext uri="{FF2B5EF4-FFF2-40B4-BE49-F238E27FC236}">
                    <a16:creationId xmlns:a16="http://schemas.microsoft.com/office/drawing/2014/main" id="{7F6A4E18-5D69-C2AB-B20C-109A24D4DFFD}"/>
                  </a:ext>
                </a:extLst>
              </p:cNvPr>
              <p:cNvSpPr>
                <a:spLocks noChangeShapeType="1"/>
              </p:cNvSpPr>
              <p:nvPr/>
            </p:nvSpPr>
            <p:spPr bwMode="auto">
              <a:xfrm>
                <a:off x="3245" y="2311"/>
                <a:ext cx="32"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6" name="Line 83">
                <a:extLst>
                  <a:ext uri="{FF2B5EF4-FFF2-40B4-BE49-F238E27FC236}">
                    <a16:creationId xmlns:a16="http://schemas.microsoft.com/office/drawing/2014/main" id="{DB10E207-E3DA-6311-18EE-6F89B94E3FD9}"/>
                  </a:ext>
                </a:extLst>
              </p:cNvPr>
              <p:cNvSpPr>
                <a:spLocks noChangeShapeType="1"/>
              </p:cNvSpPr>
              <p:nvPr/>
            </p:nvSpPr>
            <p:spPr bwMode="auto">
              <a:xfrm>
                <a:off x="3245" y="2229"/>
                <a:ext cx="32"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7" name="Line 84">
                <a:extLst>
                  <a:ext uri="{FF2B5EF4-FFF2-40B4-BE49-F238E27FC236}">
                    <a16:creationId xmlns:a16="http://schemas.microsoft.com/office/drawing/2014/main" id="{203A87ED-1B75-68D4-F4EA-3D8FBCDAA9AA}"/>
                  </a:ext>
                </a:extLst>
              </p:cNvPr>
              <p:cNvSpPr>
                <a:spLocks noChangeShapeType="1"/>
              </p:cNvSpPr>
              <p:nvPr/>
            </p:nvSpPr>
            <p:spPr bwMode="auto">
              <a:xfrm>
                <a:off x="3245" y="2152"/>
                <a:ext cx="32"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8" name="Line 85">
                <a:extLst>
                  <a:ext uri="{FF2B5EF4-FFF2-40B4-BE49-F238E27FC236}">
                    <a16:creationId xmlns:a16="http://schemas.microsoft.com/office/drawing/2014/main" id="{B8781F5B-3112-C6BA-B406-403B990EBD80}"/>
                  </a:ext>
                </a:extLst>
              </p:cNvPr>
              <p:cNvSpPr>
                <a:spLocks noChangeShapeType="1"/>
              </p:cNvSpPr>
              <p:nvPr/>
            </p:nvSpPr>
            <p:spPr bwMode="auto">
              <a:xfrm>
                <a:off x="3245" y="2072"/>
                <a:ext cx="68"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9" name="Rectangle 86">
                <a:extLst>
                  <a:ext uri="{FF2B5EF4-FFF2-40B4-BE49-F238E27FC236}">
                    <a16:creationId xmlns:a16="http://schemas.microsoft.com/office/drawing/2014/main" id="{4ECABC63-3FD8-E904-C079-1D17F483D317}"/>
                  </a:ext>
                </a:extLst>
              </p:cNvPr>
              <p:cNvSpPr>
                <a:spLocks noChangeArrowheads="1"/>
              </p:cNvSpPr>
              <p:nvPr/>
            </p:nvSpPr>
            <p:spPr bwMode="auto">
              <a:xfrm>
                <a:off x="3047" y="2005"/>
                <a:ext cx="99"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anose="02020603050405020304" pitchFamily="18"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00" name="Rectangle 87">
                <a:extLst>
                  <a:ext uri="{FF2B5EF4-FFF2-40B4-BE49-F238E27FC236}">
                    <a16:creationId xmlns:a16="http://schemas.microsoft.com/office/drawing/2014/main" id="{E5D68354-2074-2C42-811A-2E03B4D220CB}"/>
                  </a:ext>
                </a:extLst>
              </p:cNvPr>
              <p:cNvSpPr>
                <a:spLocks noChangeArrowheads="1"/>
              </p:cNvSpPr>
              <p:nvPr/>
            </p:nvSpPr>
            <p:spPr bwMode="auto">
              <a:xfrm>
                <a:off x="3105" y="2005"/>
                <a:ext cx="7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anose="02020603050405020304" pitchFamily="18"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01" name="Rectangle 88">
                <a:extLst>
                  <a:ext uri="{FF2B5EF4-FFF2-40B4-BE49-F238E27FC236}">
                    <a16:creationId xmlns:a16="http://schemas.microsoft.com/office/drawing/2014/main" id="{C0E67B47-7283-1C6B-093C-F1376122C07F}"/>
                  </a:ext>
                </a:extLst>
              </p:cNvPr>
              <p:cNvSpPr>
                <a:spLocks noChangeArrowheads="1"/>
              </p:cNvSpPr>
              <p:nvPr/>
            </p:nvSpPr>
            <p:spPr bwMode="auto">
              <a:xfrm>
                <a:off x="3132" y="2005"/>
                <a:ext cx="99"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anose="02020603050405020304" pitchFamily="18" charset="0"/>
                  </a:rPr>
                  <a:t>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02" name="Line 89">
                <a:extLst>
                  <a:ext uri="{FF2B5EF4-FFF2-40B4-BE49-F238E27FC236}">
                    <a16:creationId xmlns:a16="http://schemas.microsoft.com/office/drawing/2014/main" id="{DBFEB1A5-CE93-F15F-4DC8-314D3D36DACD}"/>
                  </a:ext>
                </a:extLst>
              </p:cNvPr>
              <p:cNvSpPr>
                <a:spLocks noChangeShapeType="1"/>
              </p:cNvSpPr>
              <p:nvPr/>
            </p:nvSpPr>
            <p:spPr bwMode="auto">
              <a:xfrm>
                <a:off x="3245" y="1993"/>
                <a:ext cx="32"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3" name="Line 90">
                <a:extLst>
                  <a:ext uri="{FF2B5EF4-FFF2-40B4-BE49-F238E27FC236}">
                    <a16:creationId xmlns:a16="http://schemas.microsoft.com/office/drawing/2014/main" id="{DAB59010-EB10-A908-4124-CE434C0ABDD3}"/>
                  </a:ext>
                </a:extLst>
              </p:cNvPr>
              <p:cNvSpPr>
                <a:spLocks noChangeShapeType="1"/>
              </p:cNvSpPr>
              <p:nvPr/>
            </p:nvSpPr>
            <p:spPr bwMode="auto">
              <a:xfrm>
                <a:off x="3245" y="1913"/>
                <a:ext cx="32"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4" name="Line 91">
                <a:extLst>
                  <a:ext uri="{FF2B5EF4-FFF2-40B4-BE49-F238E27FC236}">
                    <a16:creationId xmlns:a16="http://schemas.microsoft.com/office/drawing/2014/main" id="{6FD60AED-3BFC-F6EC-6FDF-A1BA78BC65FE}"/>
                  </a:ext>
                </a:extLst>
              </p:cNvPr>
              <p:cNvSpPr>
                <a:spLocks noChangeShapeType="1"/>
              </p:cNvSpPr>
              <p:nvPr/>
            </p:nvSpPr>
            <p:spPr bwMode="auto">
              <a:xfrm>
                <a:off x="3245" y="1834"/>
                <a:ext cx="32"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5" name="Line 92">
                <a:extLst>
                  <a:ext uri="{FF2B5EF4-FFF2-40B4-BE49-F238E27FC236}">
                    <a16:creationId xmlns:a16="http://schemas.microsoft.com/office/drawing/2014/main" id="{C2A92E4A-F4A2-E736-8A84-9D80E5D6653B}"/>
                  </a:ext>
                </a:extLst>
              </p:cNvPr>
              <p:cNvSpPr>
                <a:spLocks noChangeShapeType="1"/>
              </p:cNvSpPr>
              <p:nvPr/>
            </p:nvSpPr>
            <p:spPr bwMode="auto">
              <a:xfrm>
                <a:off x="3245" y="1754"/>
                <a:ext cx="32"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6" name="Line 93">
                <a:extLst>
                  <a:ext uri="{FF2B5EF4-FFF2-40B4-BE49-F238E27FC236}">
                    <a16:creationId xmlns:a16="http://schemas.microsoft.com/office/drawing/2014/main" id="{E606132F-C2CD-EDF8-8B73-D5A706A1C35D}"/>
                  </a:ext>
                </a:extLst>
              </p:cNvPr>
              <p:cNvSpPr>
                <a:spLocks noChangeShapeType="1"/>
              </p:cNvSpPr>
              <p:nvPr/>
            </p:nvSpPr>
            <p:spPr bwMode="auto">
              <a:xfrm>
                <a:off x="3245" y="1675"/>
                <a:ext cx="68"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7" name="Rectangle 94">
                <a:extLst>
                  <a:ext uri="{FF2B5EF4-FFF2-40B4-BE49-F238E27FC236}">
                    <a16:creationId xmlns:a16="http://schemas.microsoft.com/office/drawing/2014/main" id="{4697CDED-3588-C5E4-A0D7-92AB33AE01B6}"/>
                  </a:ext>
                </a:extLst>
              </p:cNvPr>
              <p:cNvSpPr>
                <a:spLocks noChangeArrowheads="1"/>
              </p:cNvSpPr>
              <p:nvPr/>
            </p:nvSpPr>
            <p:spPr bwMode="auto">
              <a:xfrm>
                <a:off x="3047" y="1607"/>
                <a:ext cx="99"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anose="02020603050405020304" pitchFamily="18"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08" name="Rectangle 95">
                <a:extLst>
                  <a:ext uri="{FF2B5EF4-FFF2-40B4-BE49-F238E27FC236}">
                    <a16:creationId xmlns:a16="http://schemas.microsoft.com/office/drawing/2014/main" id="{93208D7A-E692-4E9A-265F-E72CB8F578BB}"/>
                  </a:ext>
                </a:extLst>
              </p:cNvPr>
              <p:cNvSpPr>
                <a:spLocks noChangeArrowheads="1"/>
              </p:cNvSpPr>
              <p:nvPr/>
            </p:nvSpPr>
            <p:spPr bwMode="auto">
              <a:xfrm>
                <a:off x="3105" y="1607"/>
                <a:ext cx="7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anose="02020603050405020304" pitchFamily="18"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09" name="Rectangle 96">
                <a:extLst>
                  <a:ext uri="{FF2B5EF4-FFF2-40B4-BE49-F238E27FC236}">
                    <a16:creationId xmlns:a16="http://schemas.microsoft.com/office/drawing/2014/main" id="{87EC375D-77BC-2CAF-41A1-02A0C2ABDDAD}"/>
                  </a:ext>
                </a:extLst>
              </p:cNvPr>
              <p:cNvSpPr>
                <a:spLocks noChangeArrowheads="1"/>
              </p:cNvSpPr>
              <p:nvPr/>
            </p:nvSpPr>
            <p:spPr bwMode="auto">
              <a:xfrm>
                <a:off x="3132" y="1607"/>
                <a:ext cx="99"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anose="02020603050405020304" pitchFamily="18" charset="0"/>
                  </a:rPr>
                  <a:t>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10" name="Line 97">
                <a:extLst>
                  <a:ext uri="{FF2B5EF4-FFF2-40B4-BE49-F238E27FC236}">
                    <a16:creationId xmlns:a16="http://schemas.microsoft.com/office/drawing/2014/main" id="{57981569-75F8-7709-91AC-987B029F7898}"/>
                  </a:ext>
                </a:extLst>
              </p:cNvPr>
              <p:cNvSpPr>
                <a:spLocks noChangeShapeType="1"/>
              </p:cNvSpPr>
              <p:nvPr/>
            </p:nvSpPr>
            <p:spPr bwMode="auto">
              <a:xfrm>
                <a:off x="3245" y="1595"/>
                <a:ext cx="32"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1" name="Line 98">
                <a:extLst>
                  <a:ext uri="{FF2B5EF4-FFF2-40B4-BE49-F238E27FC236}">
                    <a16:creationId xmlns:a16="http://schemas.microsoft.com/office/drawing/2014/main" id="{A3A2995B-2B71-7EF9-190E-6BFFD4B47207}"/>
                  </a:ext>
                </a:extLst>
              </p:cNvPr>
              <p:cNvSpPr>
                <a:spLocks noChangeShapeType="1"/>
              </p:cNvSpPr>
              <p:nvPr/>
            </p:nvSpPr>
            <p:spPr bwMode="auto">
              <a:xfrm>
                <a:off x="3245" y="1516"/>
                <a:ext cx="32"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2" name="Line 99">
                <a:extLst>
                  <a:ext uri="{FF2B5EF4-FFF2-40B4-BE49-F238E27FC236}">
                    <a16:creationId xmlns:a16="http://schemas.microsoft.com/office/drawing/2014/main" id="{1070FDA6-5DD5-97F9-267F-405191B2796B}"/>
                  </a:ext>
                </a:extLst>
              </p:cNvPr>
              <p:cNvSpPr>
                <a:spLocks noChangeShapeType="1"/>
              </p:cNvSpPr>
              <p:nvPr/>
            </p:nvSpPr>
            <p:spPr bwMode="auto">
              <a:xfrm>
                <a:off x="3245" y="1436"/>
                <a:ext cx="32"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3" name="Line 100">
                <a:extLst>
                  <a:ext uri="{FF2B5EF4-FFF2-40B4-BE49-F238E27FC236}">
                    <a16:creationId xmlns:a16="http://schemas.microsoft.com/office/drawing/2014/main" id="{EC07F8B0-41C3-857B-DB78-2F5C2AAD39B8}"/>
                  </a:ext>
                </a:extLst>
              </p:cNvPr>
              <p:cNvSpPr>
                <a:spLocks noChangeShapeType="1"/>
              </p:cNvSpPr>
              <p:nvPr/>
            </p:nvSpPr>
            <p:spPr bwMode="auto">
              <a:xfrm>
                <a:off x="3245" y="1357"/>
                <a:ext cx="32"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4" name="Line 101">
                <a:extLst>
                  <a:ext uri="{FF2B5EF4-FFF2-40B4-BE49-F238E27FC236}">
                    <a16:creationId xmlns:a16="http://schemas.microsoft.com/office/drawing/2014/main" id="{F199EA53-CC6E-8DBB-7512-189DCA079DE9}"/>
                  </a:ext>
                </a:extLst>
              </p:cNvPr>
              <p:cNvSpPr>
                <a:spLocks noChangeShapeType="1"/>
              </p:cNvSpPr>
              <p:nvPr/>
            </p:nvSpPr>
            <p:spPr bwMode="auto">
              <a:xfrm>
                <a:off x="3245" y="1277"/>
                <a:ext cx="68"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5" name="Rectangle 102">
                <a:extLst>
                  <a:ext uri="{FF2B5EF4-FFF2-40B4-BE49-F238E27FC236}">
                    <a16:creationId xmlns:a16="http://schemas.microsoft.com/office/drawing/2014/main" id="{9B43D70C-4518-664C-8857-1A05C3968B78}"/>
                  </a:ext>
                </a:extLst>
              </p:cNvPr>
              <p:cNvSpPr>
                <a:spLocks noChangeArrowheads="1"/>
              </p:cNvSpPr>
              <p:nvPr/>
            </p:nvSpPr>
            <p:spPr bwMode="auto">
              <a:xfrm>
                <a:off x="3047" y="1209"/>
                <a:ext cx="99"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anose="02020603050405020304" pitchFamily="18"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16" name="Rectangle 103">
                <a:extLst>
                  <a:ext uri="{FF2B5EF4-FFF2-40B4-BE49-F238E27FC236}">
                    <a16:creationId xmlns:a16="http://schemas.microsoft.com/office/drawing/2014/main" id="{8867F66A-6851-45A9-2A19-3D6963514907}"/>
                  </a:ext>
                </a:extLst>
              </p:cNvPr>
              <p:cNvSpPr>
                <a:spLocks noChangeArrowheads="1"/>
              </p:cNvSpPr>
              <p:nvPr/>
            </p:nvSpPr>
            <p:spPr bwMode="auto">
              <a:xfrm>
                <a:off x="3105" y="1209"/>
                <a:ext cx="7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anose="02020603050405020304" pitchFamily="18"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17" name="Rectangle 104">
                <a:extLst>
                  <a:ext uri="{FF2B5EF4-FFF2-40B4-BE49-F238E27FC236}">
                    <a16:creationId xmlns:a16="http://schemas.microsoft.com/office/drawing/2014/main" id="{479A2B8B-A9F2-BDD9-3DE3-841316C6242F}"/>
                  </a:ext>
                </a:extLst>
              </p:cNvPr>
              <p:cNvSpPr>
                <a:spLocks noChangeArrowheads="1"/>
              </p:cNvSpPr>
              <p:nvPr/>
            </p:nvSpPr>
            <p:spPr bwMode="auto">
              <a:xfrm>
                <a:off x="3132" y="1209"/>
                <a:ext cx="99"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anose="02020603050405020304" pitchFamily="18" charset="0"/>
                  </a:rPr>
                  <a:t>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18" name="Line 105">
                <a:extLst>
                  <a:ext uri="{FF2B5EF4-FFF2-40B4-BE49-F238E27FC236}">
                    <a16:creationId xmlns:a16="http://schemas.microsoft.com/office/drawing/2014/main" id="{B53520B3-50D2-2FF9-3BD1-7662220D0E7F}"/>
                  </a:ext>
                </a:extLst>
              </p:cNvPr>
              <p:cNvSpPr>
                <a:spLocks noChangeShapeType="1"/>
              </p:cNvSpPr>
              <p:nvPr/>
            </p:nvSpPr>
            <p:spPr bwMode="auto">
              <a:xfrm>
                <a:off x="3245" y="1198"/>
                <a:ext cx="32"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9" name="Line 106">
                <a:extLst>
                  <a:ext uri="{FF2B5EF4-FFF2-40B4-BE49-F238E27FC236}">
                    <a16:creationId xmlns:a16="http://schemas.microsoft.com/office/drawing/2014/main" id="{8C8CDFC2-0DD6-7E7D-6E0B-028F3339C97E}"/>
                  </a:ext>
                </a:extLst>
              </p:cNvPr>
              <p:cNvSpPr>
                <a:spLocks noChangeShapeType="1"/>
              </p:cNvSpPr>
              <p:nvPr/>
            </p:nvSpPr>
            <p:spPr bwMode="auto">
              <a:xfrm>
                <a:off x="3245" y="1118"/>
                <a:ext cx="32"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0" name="Line 107">
                <a:extLst>
                  <a:ext uri="{FF2B5EF4-FFF2-40B4-BE49-F238E27FC236}">
                    <a16:creationId xmlns:a16="http://schemas.microsoft.com/office/drawing/2014/main" id="{FEB817A0-5F17-A722-FB8F-63906C98DC41}"/>
                  </a:ext>
                </a:extLst>
              </p:cNvPr>
              <p:cNvSpPr>
                <a:spLocks noChangeShapeType="1"/>
              </p:cNvSpPr>
              <p:nvPr/>
            </p:nvSpPr>
            <p:spPr bwMode="auto">
              <a:xfrm>
                <a:off x="3245" y="1039"/>
                <a:ext cx="32"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1" name="Line 108">
                <a:extLst>
                  <a:ext uri="{FF2B5EF4-FFF2-40B4-BE49-F238E27FC236}">
                    <a16:creationId xmlns:a16="http://schemas.microsoft.com/office/drawing/2014/main" id="{73E586B3-0713-7CFD-56D1-386D61FBDDD6}"/>
                  </a:ext>
                </a:extLst>
              </p:cNvPr>
              <p:cNvSpPr>
                <a:spLocks noChangeShapeType="1"/>
              </p:cNvSpPr>
              <p:nvPr/>
            </p:nvSpPr>
            <p:spPr bwMode="auto">
              <a:xfrm>
                <a:off x="3245" y="959"/>
                <a:ext cx="32"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2" name="Line 109">
                <a:extLst>
                  <a:ext uri="{FF2B5EF4-FFF2-40B4-BE49-F238E27FC236}">
                    <a16:creationId xmlns:a16="http://schemas.microsoft.com/office/drawing/2014/main" id="{0C3EA63A-D04A-72E8-F51C-69DAEB48299D}"/>
                  </a:ext>
                </a:extLst>
              </p:cNvPr>
              <p:cNvSpPr>
                <a:spLocks noChangeShapeType="1"/>
              </p:cNvSpPr>
              <p:nvPr/>
            </p:nvSpPr>
            <p:spPr bwMode="auto">
              <a:xfrm>
                <a:off x="3245" y="879"/>
                <a:ext cx="68"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3" name="Rectangle 110">
                <a:extLst>
                  <a:ext uri="{FF2B5EF4-FFF2-40B4-BE49-F238E27FC236}">
                    <a16:creationId xmlns:a16="http://schemas.microsoft.com/office/drawing/2014/main" id="{E07D15A2-EB68-9DE2-2154-5C94EB00960A}"/>
                  </a:ext>
                </a:extLst>
              </p:cNvPr>
              <p:cNvSpPr>
                <a:spLocks noChangeArrowheads="1"/>
              </p:cNvSpPr>
              <p:nvPr/>
            </p:nvSpPr>
            <p:spPr bwMode="auto">
              <a:xfrm>
                <a:off x="3047" y="812"/>
                <a:ext cx="99"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anose="02020603050405020304" pitchFamily="18"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24" name="Rectangle 111">
                <a:extLst>
                  <a:ext uri="{FF2B5EF4-FFF2-40B4-BE49-F238E27FC236}">
                    <a16:creationId xmlns:a16="http://schemas.microsoft.com/office/drawing/2014/main" id="{2C03C667-18CE-DEE0-30EA-DFA2B1361842}"/>
                  </a:ext>
                </a:extLst>
              </p:cNvPr>
              <p:cNvSpPr>
                <a:spLocks noChangeArrowheads="1"/>
              </p:cNvSpPr>
              <p:nvPr/>
            </p:nvSpPr>
            <p:spPr bwMode="auto">
              <a:xfrm>
                <a:off x="3105" y="812"/>
                <a:ext cx="7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anose="02020603050405020304" pitchFamily="18"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25" name="Rectangle 112">
                <a:extLst>
                  <a:ext uri="{FF2B5EF4-FFF2-40B4-BE49-F238E27FC236}">
                    <a16:creationId xmlns:a16="http://schemas.microsoft.com/office/drawing/2014/main" id="{9DF77A80-72F0-5C11-C151-FC5D04DA4D59}"/>
                  </a:ext>
                </a:extLst>
              </p:cNvPr>
              <p:cNvSpPr>
                <a:spLocks noChangeArrowheads="1"/>
              </p:cNvSpPr>
              <p:nvPr/>
            </p:nvSpPr>
            <p:spPr bwMode="auto">
              <a:xfrm>
                <a:off x="3132" y="812"/>
                <a:ext cx="99"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Times New Roman" panose="02020603050405020304" pitchFamily="18" charset="0"/>
                  </a:rPr>
                  <a:t>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26" name="Rectangle 113">
                <a:extLst>
                  <a:ext uri="{FF2B5EF4-FFF2-40B4-BE49-F238E27FC236}">
                    <a16:creationId xmlns:a16="http://schemas.microsoft.com/office/drawing/2014/main" id="{1D82674A-B4F0-A4E0-D3A1-06B6DE9B280D}"/>
                  </a:ext>
                </a:extLst>
              </p:cNvPr>
              <p:cNvSpPr>
                <a:spLocks noChangeArrowheads="1"/>
              </p:cNvSpPr>
              <p:nvPr/>
            </p:nvSpPr>
            <p:spPr bwMode="auto">
              <a:xfrm rot="16200000">
                <a:off x="2846" y="2067"/>
                <a:ext cx="176"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latin typeface="Symbol" panose="05050102010706020507" pitchFamily="18" charset="2"/>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27" name="Rectangle 114">
                <a:extLst>
                  <a:ext uri="{FF2B5EF4-FFF2-40B4-BE49-F238E27FC236}">
                    <a16:creationId xmlns:a16="http://schemas.microsoft.com/office/drawing/2014/main" id="{C96A743A-32D4-D2E9-AFE3-0A42DF888EFA}"/>
                  </a:ext>
                </a:extLst>
              </p:cNvPr>
              <p:cNvSpPr>
                <a:spLocks noChangeArrowheads="1"/>
              </p:cNvSpPr>
              <p:nvPr/>
            </p:nvSpPr>
            <p:spPr bwMode="auto">
              <a:xfrm rot="16200000">
                <a:off x="2857" y="1993"/>
                <a:ext cx="154"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u="none" strike="noStrike" cap="none" normalizeH="0" baseline="0" dirty="0">
                    <a:ln>
                      <a:noFill/>
                    </a:ln>
                    <a:solidFill>
                      <a:srgbClr val="000000"/>
                    </a:solidFill>
                    <a:effectLst/>
                    <a:latin typeface="Symbol" panose="05050102010706020507" pitchFamily="18" charset="2"/>
                  </a:rPr>
                  <a:t>t</a:t>
                </a:r>
                <a:endParaRPr kumimoji="0" lang="en-US" altLang="en-US" sz="1800" b="0" u="none" strike="noStrike" cap="none" normalizeH="0" baseline="0" dirty="0">
                  <a:ln>
                    <a:noFill/>
                  </a:ln>
                  <a:solidFill>
                    <a:schemeClr val="tx1"/>
                  </a:solidFill>
                  <a:effectLst/>
                  <a:latin typeface="Arial" panose="020B0604020202020204" pitchFamily="34" charset="0"/>
                </a:endParaRPr>
              </a:p>
            </p:txBody>
          </p:sp>
          <p:sp>
            <p:nvSpPr>
              <p:cNvPr id="1128" name="Rectangle 115">
                <a:extLst>
                  <a:ext uri="{FF2B5EF4-FFF2-40B4-BE49-F238E27FC236}">
                    <a16:creationId xmlns:a16="http://schemas.microsoft.com/office/drawing/2014/main" id="{B4FC1B98-4277-1CF1-FEA6-C1742BF25AD5}"/>
                  </a:ext>
                </a:extLst>
              </p:cNvPr>
              <p:cNvSpPr>
                <a:spLocks noChangeArrowheads="1"/>
              </p:cNvSpPr>
              <p:nvPr/>
            </p:nvSpPr>
            <p:spPr bwMode="auto">
              <a:xfrm rot="16200000">
                <a:off x="2947" y="2001"/>
                <a:ext cx="8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Times New Roman" panose="02020603050405020304" pitchFamily="18"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29" name="Rectangle 116">
                <a:extLst>
                  <a:ext uri="{FF2B5EF4-FFF2-40B4-BE49-F238E27FC236}">
                    <a16:creationId xmlns:a16="http://schemas.microsoft.com/office/drawing/2014/main" id="{7C7C5B47-819D-A46D-E22C-AFFFDC2FF3B2}"/>
                  </a:ext>
                </a:extLst>
              </p:cNvPr>
              <p:cNvSpPr>
                <a:spLocks noChangeArrowheads="1"/>
              </p:cNvSpPr>
              <p:nvPr/>
            </p:nvSpPr>
            <p:spPr bwMode="auto">
              <a:xfrm rot="16200000">
                <a:off x="2890" y="1873"/>
                <a:ext cx="107"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latin typeface="Times New Roman" panose="02020603050405020304" pitchFamily="18"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30" name="Rectangle 117">
                <a:extLst>
                  <a:ext uri="{FF2B5EF4-FFF2-40B4-BE49-F238E27FC236}">
                    <a16:creationId xmlns:a16="http://schemas.microsoft.com/office/drawing/2014/main" id="{2F4D406A-704B-7851-8C27-311698A194A3}"/>
                  </a:ext>
                </a:extLst>
              </p:cNvPr>
              <p:cNvSpPr>
                <a:spLocks noChangeArrowheads="1"/>
              </p:cNvSpPr>
              <p:nvPr/>
            </p:nvSpPr>
            <p:spPr bwMode="auto">
              <a:xfrm rot="16200000">
                <a:off x="2888" y="1825"/>
                <a:ext cx="112"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latin typeface="Times New Roman" panose="02020603050405020304" pitchFamily="18"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31" name="Rectangle 118">
                <a:extLst>
                  <a:ext uri="{FF2B5EF4-FFF2-40B4-BE49-F238E27FC236}">
                    <a16:creationId xmlns:a16="http://schemas.microsoft.com/office/drawing/2014/main" id="{EFFE45DB-D081-B617-020C-21940165BEEA}"/>
                  </a:ext>
                </a:extLst>
              </p:cNvPr>
              <p:cNvSpPr>
                <a:spLocks noChangeArrowheads="1"/>
              </p:cNvSpPr>
              <p:nvPr/>
            </p:nvSpPr>
            <p:spPr bwMode="auto">
              <a:xfrm rot="16200000">
                <a:off x="2890" y="1772"/>
                <a:ext cx="107"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latin typeface="Times New Roman" panose="02020603050405020304" pitchFamily="18"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32" name="Freeform 119">
                <a:extLst>
                  <a:ext uri="{FF2B5EF4-FFF2-40B4-BE49-F238E27FC236}">
                    <a16:creationId xmlns:a16="http://schemas.microsoft.com/office/drawing/2014/main" id="{8415A7D0-C6EA-EF9F-0004-E68A56C7C6F6}"/>
                  </a:ext>
                </a:extLst>
              </p:cNvPr>
              <p:cNvSpPr>
                <a:spLocks/>
              </p:cNvSpPr>
              <p:nvPr/>
            </p:nvSpPr>
            <p:spPr bwMode="auto">
              <a:xfrm>
                <a:off x="3245" y="879"/>
                <a:ext cx="2320" cy="0"/>
              </a:xfrm>
              <a:custGeom>
                <a:avLst/>
                <a:gdLst>
                  <a:gd name="T0" fmla="*/ 0 w 846"/>
                  <a:gd name="T1" fmla="*/ 846 w 846"/>
                  <a:gd name="T2" fmla="*/ 0 w 846"/>
                </a:gdLst>
                <a:ahLst/>
                <a:cxnLst>
                  <a:cxn ang="0">
                    <a:pos x="T0" y="0"/>
                  </a:cxn>
                  <a:cxn ang="0">
                    <a:pos x="T1" y="0"/>
                  </a:cxn>
                  <a:cxn ang="0">
                    <a:pos x="T2" y="0"/>
                  </a:cxn>
                </a:cxnLst>
                <a:rect l="0" t="0" r="r" b="b"/>
                <a:pathLst>
                  <a:path w="846">
                    <a:moveTo>
                      <a:pt x="0" y="0"/>
                    </a:moveTo>
                    <a:lnTo>
                      <a:pt x="846" y="0"/>
                    </a:lnTo>
                    <a:lnTo>
                      <a:pt x="0" y="0"/>
                    </a:lnTo>
                    <a:close/>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33" name="Line 120">
                <a:extLst>
                  <a:ext uri="{FF2B5EF4-FFF2-40B4-BE49-F238E27FC236}">
                    <a16:creationId xmlns:a16="http://schemas.microsoft.com/office/drawing/2014/main" id="{89A88988-5F40-67C3-F078-69AAE7186A16}"/>
                  </a:ext>
                </a:extLst>
              </p:cNvPr>
              <p:cNvSpPr>
                <a:spLocks noChangeShapeType="1"/>
              </p:cNvSpPr>
              <p:nvPr/>
            </p:nvSpPr>
            <p:spPr bwMode="auto">
              <a:xfrm>
                <a:off x="3245" y="879"/>
                <a:ext cx="0" cy="66"/>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34" name="Line 121">
                <a:extLst>
                  <a:ext uri="{FF2B5EF4-FFF2-40B4-BE49-F238E27FC236}">
                    <a16:creationId xmlns:a16="http://schemas.microsoft.com/office/drawing/2014/main" id="{7870B98D-5683-635C-1DE7-6AA0D1CA97AE}"/>
                  </a:ext>
                </a:extLst>
              </p:cNvPr>
              <p:cNvSpPr>
                <a:spLocks noChangeShapeType="1"/>
              </p:cNvSpPr>
              <p:nvPr/>
            </p:nvSpPr>
            <p:spPr bwMode="auto">
              <a:xfrm>
                <a:off x="3349" y="879"/>
                <a:ext cx="0" cy="33"/>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35" name="Line 122">
                <a:extLst>
                  <a:ext uri="{FF2B5EF4-FFF2-40B4-BE49-F238E27FC236}">
                    <a16:creationId xmlns:a16="http://schemas.microsoft.com/office/drawing/2014/main" id="{692DDB36-65A1-49AE-0771-901A57A4CD53}"/>
                  </a:ext>
                </a:extLst>
              </p:cNvPr>
              <p:cNvSpPr>
                <a:spLocks noChangeShapeType="1"/>
              </p:cNvSpPr>
              <p:nvPr/>
            </p:nvSpPr>
            <p:spPr bwMode="auto">
              <a:xfrm>
                <a:off x="3456" y="879"/>
                <a:ext cx="0" cy="33"/>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36" name="Line 123">
                <a:extLst>
                  <a:ext uri="{FF2B5EF4-FFF2-40B4-BE49-F238E27FC236}">
                    <a16:creationId xmlns:a16="http://schemas.microsoft.com/office/drawing/2014/main" id="{74FF474B-7D9A-BF47-C83D-49FE38DEB68F}"/>
                  </a:ext>
                </a:extLst>
              </p:cNvPr>
              <p:cNvSpPr>
                <a:spLocks noChangeShapeType="1"/>
              </p:cNvSpPr>
              <p:nvPr/>
            </p:nvSpPr>
            <p:spPr bwMode="auto">
              <a:xfrm>
                <a:off x="3560" y="879"/>
                <a:ext cx="0" cy="33"/>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37" name="Line 124">
                <a:extLst>
                  <a:ext uri="{FF2B5EF4-FFF2-40B4-BE49-F238E27FC236}">
                    <a16:creationId xmlns:a16="http://schemas.microsoft.com/office/drawing/2014/main" id="{7AAEE88F-2AD1-F9D3-C6FA-813753729503}"/>
                  </a:ext>
                </a:extLst>
              </p:cNvPr>
              <p:cNvSpPr>
                <a:spLocks noChangeShapeType="1"/>
              </p:cNvSpPr>
              <p:nvPr/>
            </p:nvSpPr>
            <p:spPr bwMode="auto">
              <a:xfrm>
                <a:off x="3667" y="879"/>
                <a:ext cx="0" cy="66"/>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38" name="Line 125">
                <a:extLst>
                  <a:ext uri="{FF2B5EF4-FFF2-40B4-BE49-F238E27FC236}">
                    <a16:creationId xmlns:a16="http://schemas.microsoft.com/office/drawing/2014/main" id="{6DA68BB4-10A0-2E00-4709-2117C1B6C64F}"/>
                  </a:ext>
                </a:extLst>
              </p:cNvPr>
              <p:cNvSpPr>
                <a:spLocks noChangeShapeType="1"/>
              </p:cNvSpPr>
              <p:nvPr/>
            </p:nvSpPr>
            <p:spPr bwMode="auto">
              <a:xfrm>
                <a:off x="3771" y="879"/>
                <a:ext cx="0" cy="33"/>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39" name="Line 126">
                <a:extLst>
                  <a:ext uri="{FF2B5EF4-FFF2-40B4-BE49-F238E27FC236}">
                    <a16:creationId xmlns:a16="http://schemas.microsoft.com/office/drawing/2014/main" id="{7C648C11-33BB-1F48-D839-7203420AAE06}"/>
                  </a:ext>
                </a:extLst>
              </p:cNvPr>
              <p:cNvSpPr>
                <a:spLocks noChangeShapeType="1"/>
              </p:cNvSpPr>
              <p:nvPr/>
            </p:nvSpPr>
            <p:spPr bwMode="auto">
              <a:xfrm>
                <a:off x="3878" y="879"/>
                <a:ext cx="0" cy="33"/>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40" name="Line 127">
                <a:extLst>
                  <a:ext uri="{FF2B5EF4-FFF2-40B4-BE49-F238E27FC236}">
                    <a16:creationId xmlns:a16="http://schemas.microsoft.com/office/drawing/2014/main" id="{E506C3D0-B172-6F76-6C72-7C7FDFE19610}"/>
                  </a:ext>
                </a:extLst>
              </p:cNvPr>
              <p:cNvSpPr>
                <a:spLocks noChangeShapeType="1"/>
              </p:cNvSpPr>
              <p:nvPr/>
            </p:nvSpPr>
            <p:spPr bwMode="auto">
              <a:xfrm>
                <a:off x="3982" y="879"/>
                <a:ext cx="0" cy="33"/>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41" name="Line 128">
                <a:extLst>
                  <a:ext uri="{FF2B5EF4-FFF2-40B4-BE49-F238E27FC236}">
                    <a16:creationId xmlns:a16="http://schemas.microsoft.com/office/drawing/2014/main" id="{AD5935D7-6607-6ED4-73BB-3959A9CECF67}"/>
                  </a:ext>
                </a:extLst>
              </p:cNvPr>
              <p:cNvSpPr>
                <a:spLocks noChangeShapeType="1"/>
              </p:cNvSpPr>
              <p:nvPr/>
            </p:nvSpPr>
            <p:spPr bwMode="auto">
              <a:xfrm>
                <a:off x="4089" y="879"/>
                <a:ext cx="0" cy="66"/>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42" name="Line 129">
                <a:extLst>
                  <a:ext uri="{FF2B5EF4-FFF2-40B4-BE49-F238E27FC236}">
                    <a16:creationId xmlns:a16="http://schemas.microsoft.com/office/drawing/2014/main" id="{AEABDD98-E2A8-5757-7E54-596C57DA047F}"/>
                  </a:ext>
                </a:extLst>
              </p:cNvPr>
              <p:cNvSpPr>
                <a:spLocks noChangeShapeType="1"/>
              </p:cNvSpPr>
              <p:nvPr/>
            </p:nvSpPr>
            <p:spPr bwMode="auto">
              <a:xfrm>
                <a:off x="4193" y="879"/>
                <a:ext cx="0" cy="33"/>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43" name="Line 130">
                <a:extLst>
                  <a:ext uri="{FF2B5EF4-FFF2-40B4-BE49-F238E27FC236}">
                    <a16:creationId xmlns:a16="http://schemas.microsoft.com/office/drawing/2014/main" id="{552B5450-5C2B-3129-CD5C-B98E4EF4C041}"/>
                  </a:ext>
                </a:extLst>
              </p:cNvPr>
              <p:cNvSpPr>
                <a:spLocks noChangeShapeType="1"/>
              </p:cNvSpPr>
              <p:nvPr/>
            </p:nvSpPr>
            <p:spPr bwMode="auto">
              <a:xfrm>
                <a:off x="4300" y="879"/>
                <a:ext cx="0" cy="33"/>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44" name="Line 131">
                <a:extLst>
                  <a:ext uri="{FF2B5EF4-FFF2-40B4-BE49-F238E27FC236}">
                    <a16:creationId xmlns:a16="http://schemas.microsoft.com/office/drawing/2014/main" id="{94B665DB-227E-36D9-F517-F2DE2AD5D0E6}"/>
                  </a:ext>
                </a:extLst>
              </p:cNvPr>
              <p:cNvSpPr>
                <a:spLocks noChangeShapeType="1"/>
              </p:cNvSpPr>
              <p:nvPr/>
            </p:nvSpPr>
            <p:spPr bwMode="auto">
              <a:xfrm>
                <a:off x="4405" y="879"/>
                <a:ext cx="0" cy="33"/>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45" name="Line 132">
                <a:extLst>
                  <a:ext uri="{FF2B5EF4-FFF2-40B4-BE49-F238E27FC236}">
                    <a16:creationId xmlns:a16="http://schemas.microsoft.com/office/drawing/2014/main" id="{D6A1B373-E6CA-309C-4431-3990A97AD6BA}"/>
                  </a:ext>
                </a:extLst>
              </p:cNvPr>
              <p:cNvSpPr>
                <a:spLocks noChangeShapeType="1"/>
              </p:cNvSpPr>
              <p:nvPr/>
            </p:nvSpPr>
            <p:spPr bwMode="auto">
              <a:xfrm>
                <a:off x="4512" y="879"/>
                <a:ext cx="0" cy="66"/>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46" name="Line 133">
                <a:extLst>
                  <a:ext uri="{FF2B5EF4-FFF2-40B4-BE49-F238E27FC236}">
                    <a16:creationId xmlns:a16="http://schemas.microsoft.com/office/drawing/2014/main" id="{A549AED7-4AE7-E05C-E022-29EEF18A60A7}"/>
                  </a:ext>
                </a:extLst>
              </p:cNvPr>
              <p:cNvSpPr>
                <a:spLocks noChangeShapeType="1"/>
              </p:cNvSpPr>
              <p:nvPr/>
            </p:nvSpPr>
            <p:spPr bwMode="auto">
              <a:xfrm>
                <a:off x="4616" y="879"/>
                <a:ext cx="0" cy="33"/>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47" name="Line 134">
                <a:extLst>
                  <a:ext uri="{FF2B5EF4-FFF2-40B4-BE49-F238E27FC236}">
                    <a16:creationId xmlns:a16="http://schemas.microsoft.com/office/drawing/2014/main" id="{7F357030-C362-5D61-DA2A-54A6920EA057}"/>
                  </a:ext>
                </a:extLst>
              </p:cNvPr>
              <p:cNvSpPr>
                <a:spLocks noChangeShapeType="1"/>
              </p:cNvSpPr>
              <p:nvPr/>
            </p:nvSpPr>
            <p:spPr bwMode="auto">
              <a:xfrm>
                <a:off x="4723" y="879"/>
                <a:ext cx="0" cy="33"/>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48" name="Line 135">
                <a:extLst>
                  <a:ext uri="{FF2B5EF4-FFF2-40B4-BE49-F238E27FC236}">
                    <a16:creationId xmlns:a16="http://schemas.microsoft.com/office/drawing/2014/main" id="{7277C65F-8C8D-BB61-474C-CA0D9FF0F4AB}"/>
                  </a:ext>
                </a:extLst>
              </p:cNvPr>
              <p:cNvSpPr>
                <a:spLocks noChangeShapeType="1"/>
              </p:cNvSpPr>
              <p:nvPr/>
            </p:nvSpPr>
            <p:spPr bwMode="auto">
              <a:xfrm>
                <a:off x="4827" y="879"/>
                <a:ext cx="0" cy="33"/>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49" name="Line 136">
                <a:extLst>
                  <a:ext uri="{FF2B5EF4-FFF2-40B4-BE49-F238E27FC236}">
                    <a16:creationId xmlns:a16="http://schemas.microsoft.com/office/drawing/2014/main" id="{FA649C9D-3265-9CCA-AA22-52DB0FBA6A61}"/>
                  </a:ext>
                </a:extLst>
              </p:cNvPr>
              <p:cNvSpPr>
                <a:spLocks noChangeShapeType="1"/>
              </p:cNvSpPr>
              <p:nvPr/>
            </p:nvSpPr>
            <p:spPr bwMode="auto">
              <a:xfrm>
                <a:off x="4931" y="879"/>
                <a:ext cx="0" cy="66"/>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0" name="Line 137">
                <a:extLst>
                  <a:ext uri="{FF2B5EF4-FFF2-40B4-BE49-F238E27FC236}">
                    <a16:creationId xmlns:a16="http://schemas.microsoft.com/office/drawing/2014/main" id="{A35815C1-F2EA-56A4-D7EE-DBDEE2A7CA5C}"/>
                  </a:ext>
                </a:extLst>
              </p:cNvPr>
              <p:cNvSpPr>
                <a:spLocks noChangeShapeType="1"/>
              </p:cNvSpPr>
              <p:nvPr/>
            </p:nvSpPr>
            <p:spPr bwMode="auto">
              <a:xfrm>
                <a:off x="5038" y="879"/>
                <a:ext cx="0" cy="33"/>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1" name="Line 138">
                <a:extLst>
                  <a:ext uri="{FF2B5EF4-FFF2-40B4-BE49-F238E27FC236}">
                    <a16:creationId xmlns:a16="http://schemas.microsoft.com/office/drawing/2014/main" id="{738E73A0-BC03-DBF2-D708-6D509214504C}"/>
                  </a:ext>
                </a:extLst>
              </p:cNvPr>
              <p:cNvSpPr>
                <a:spLocks noChangeShapeType="1"/>
              </p:cNvSpPr>
              <p:nvPr/>
            </p:nvSpPr>
            <p:spPr bwMode="auto">
              <a:xfrm>
                <a:off x="5142" y="879"/>
                <a:ext cx="0" cy="33"/>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2" name="Line 139">
                <a:extLst>
                  <a:ext uri="{FF2B5EF4-FFF2-40B4-BE49-F238E27FC236}">
                    <a16:creationId xmlns:a16="http://schemas.microsoft.com/office/drawing/2014/main" id="{E30C480C-B82E-DA3E-B85E-EA48CD3053C5}"/>
                  </a:ext>
                </a:extLst>
              </p:cNvPr>
              <p:cNvSpPr>
                <a:spLocks noChangeShapeType="1"/>
              </p:cNvSpPr>
              <p:nvPr/>
            </p:nvSpPr>
            <p:spPr bwMode="auto">
              <a:xfrm>
                <a:off x="5249" y="879"/>
                <a:ext cx="0" cy="33"/>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3" name="Line 140">
                <a:extLst>
                  <a:ext uri="{FF2B5EF4-FFF2-40B4-BE49-F238E27FC236}">
                    <a16:creationId xmlns:a16="http://schemas.microsoft.com/office/drawing/2014/main" id="{FEC3F6F3-FB31-6D63-D225-2D309DEE00A0}"/>
                  </a:ext>
                </a:extLst>
              </p:cNvPr>
              <p:cNvSpPr>
                <a:spLocks noChangeShapeType="1"/>
              </p:cNvSpPr>
              <p:nvPr/>
            </p:nvSpPr>
            <p:spPr bwMode="auto">
              <a:xfrm>
                <a:off x="5353" y="879"/>
                <a:ext cx="0" cy="66"/>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4" name="Line 141">
                <a:extLst>
                  <a:ext uri="{FF2B5EF4-FFF2-40B4-BE49-F238E27FC236}">
                    <a16:creationId xmlns:a16="http://schemas.microsoft.com/office/drawing/2014/main" id="{E60C3F3C-62DB-6200-F06F-232556EE89C3}"/>
                  </a:ext>
                </a:extLst>
              </p:cNvPr>
              <p:cNvSpPr>
                <a:spLocks noChangeShapeType="1"/>
              </p:cNvSpPr>
              <p:nvPr/>
            </p:nvSpPr>
            <p:spPr bwMode="auto">
              <a:xfrm>
                <a:off x="5460" y="879"/>
                <a:ext cx="0" cy="33"/>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5" name="Line 142">
                <a:extLst>
                  <a:ext uri="{FF2B5EF4-FFF2-40B4-BE49-F238E27FC236}">
                    <a16:creationId xmlns:a16="http://schemas.microsoft.com/office/drawing/2014/main" id="{2BC470F8-DDCE-2704-9533-17D123076FE3}"/>
                  </a:ext>
                </a:extLst>
              </p:cNvPr>
              <p:cNvSpPr>
                <a:spLocks noChangeShapeType="1"/>
              </p:cNvSpPr>
              <p:nvPr/>
            </p:nvSpPr>
            <p:spPr bwMode="auto">
              <a:xfrm>
                <a:off x="5565" y="879"/>
                <a:ext cx="0" cy="33"/>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6" name="Freeform 143">
                <a:extLst>
                  <a:ext uri="{FF2B5EF4-FFF2-40B4-BE49-F238E27FC236}">
                    <a16:creationId xmlns:a16="http://schemas.microsoft.com/office/drawing/2014/main" id="{05F5072E-35F6-37F7-BCA0-FBDE0BBEA8DA}"/>
                  </a:ext>
                </a:extLst>
              </p:cNvPr>
              <p:cNvSpPr>
                <a:spLocks/>
              </p:cNvSpPr>
              <p:nvPr/>
            </p:nvSpPr>
            <p:spPr bwMode="auto">
              <a:xfrm>
                <a:off x="5565" y="879"/>
                <a:ext cx="0" cy="2386"/>
              </a:xfrm>
              <a:custGeom>
                <a:avLst/>
                <a:gdLst>
                  <a:gd name="T0" fmla="*/ 870 h 870"/>
                  <a:gd name="T1" fmla="*/ 0 h 870"/>
                  <a:gd name="T2" fmla="*/ 870 h 870"/>
                </a:gdLst>
                <a:ahLst/>
                <a:cxnLst>
                  <a:cxn ang="0">
                    <a:pos x="0" y="T0"/>
                  </a:cxn>
                  <a:cxn ang="0">
                    <a:pos x="0" y="T1"/>
                  </a:cxn>
                  <a:cxn ang="0">
                    <a:pos x="0" y="T2"/>
                  </a:cxn>
                </a:cxnLst>
                <a:rect l="0" t="0" r="r" b="b"/>
                <a:pathLst>
                  <a:path h="870">
                    <a:moveTo>
                      <a:pt x="0" y="870"/>
                    </a:moveTo>
                    <a:lnTo>
                      <a:pt x="0" y="0"/>
                    </a:lnTo>
                    <a:lnTo>
                      <a:pt x="0" y="870"/>
                    </a:lnTo>
                    <a:close/>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7" name="Line 144">
                <a:extLst>
                  <a:ext uri="{FF2B5EF4-FFF2-40B4-BE49-F238E27FC236}">
                    <a16:creationId xmlns:a16="http://schemas.microsoft.com/office/drawing/2014/main" id="{BA360323-9084-3001-4745-8A4627FD61F1}"/>
                  </a:ext>
                </a:extLst>
              </p:cNvPr>
              <p:cNvSpPr>
                <a:spLocks noChangeShapeType="1"/>
              </p:cNvSpPr>
              <p:nvPr/>
            </p:nvSpPr>
            <p:spPr bwMode="auto">
              <a:xfrm flipH="1">
                <a:off x="5499" y="3265"/>
                <a:ext cx="66"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8" name="Line 145">
                <a:extLst>
                  <a:ext uri="{FF2B5EF4-FFF2-40B4-BE49-F238E27FC236}">
                    <a16:creationId xmlns:a16="http://schemas.microsoft.com/office/drawing/2014/main" id="{EA769DA2-7920-F2F5-3137-F69198AD83C0}"/>
                  </a:ext>
                </a:extLst>
              </p:cNvPr>
              <p:cNvSpPr>
                <a:spLocks noChangeShapeType="1"/>
              </p:cNvSpPr>
              <p:nvPr/>
            </p:nvSpPr>
            <p:spPr bwMode="auto">
              <a:xfrm flipH="1">
                <a:off x="5532" y="3183"/>
                <a:ext cx="33"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9" name="Line 146">
                <a:extLst>
                  <a:ext uri="{FF2B5EF4-FFF2-40B4-BE49-F238E27FC236}">
                    <a16:creationId xmlns:a16="http://schemas.microsoft.com/office/drawing/2014/main" id="{A07C5665-E998-FDD7-6039-7FF4592E43F6}"/>
                  </a:ext>
                </a:extLst>
              </p:cNvPr>
              <p:cNvSpPr>
                <a:spLocks noChangeShapeType="1"/>
              </p:cNvSpPr>
              <p:nvPr/>
            </p:nvSpPr>
            <p:spPr bwMode="auto">
              <a:xfrm flipH="1">
                <a:off x="5532" y="3103"/>
                <a:ext cx="33"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0" name="Line 147">
                <a:extLst>
                  <a:ext uri="{FF2B5EF4-FFF2-40B4-BE49-F238E27FC236}">
                    <a16:creationId xmlns:a16="http://schemas.microsoft.com/office/drawing/2014/main" id="{18438516-0332-1BF0-625C-64814C8AF3C4}"/>
                  </a:ext>
                </a:extLst>
              </p:cNvPr>
              <p:cNvSpPr>
                <a:spLocks noChangeShapeType="1"/>
              </p:cNvSpPr>
              <p:nvPr/>
            </p:nvSpPr>
            <p:spPr bwMode="auto">
              <a:xfrm flipH="1">
                <a:off x="5532" y="3024"/>
                <a:ext cx="33"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1" name="Line 148">
                <a:extLst>
                  <a:ext uri="{FF2B5EF4-FFF2-40B4-BE49-F238E27FC236}">
                    <a16:creationId xmlns:a16="http://schemas.microsoft.com/office/drawing/2014/main" id="{723EC4EC-CA29-F5C0-CFB1-7EFCC670FDD7}"/>
                  </a:ext>
                </a:extLst>
              </p:cNvPr>
              <p:cNvSpPr>
                <a:spLocks noChangeShapeType="1"/>
              </p:cNvSpPr>
              <p:nvPr/>
            </p:nvSpPr>
            <p:spPr bwMode="auto">
              <a:xfrm flipH="1">
                <a:off x="5532" y="2944"/>
                <a:ext cx="33"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2" name="Line 149">
                <a:extLst>
                  <a:ext uri="{FF2B5EF4-FFF2-40B4-BE49-F238E27FC236}">
                    <a16:creationId xmlns:a16="http://schemas.microsoft.com/office/drawing/2014/main" id="{2C671840-E873-7DAB-2B57-B91F0F9675B7}"/>
                  </a:ext>
                </a:extLst>
              </p:cNvPr>
              <p:cNvSpPr>
                <a:spLocks noChangeShapeType="1"/>
              </p:cNvSpPr>
              <p:nvPr/>
            </p:nvSpPr>
            <p:spPr bwMode="auto">
              <a:xfrm flipH="1">
                <a:off x="5499" y="2868"/>
                <a:ext cx="66"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3" name="Line 150">
                <a:extLst>
                  <a:ext uri="{FF2B5EF4-FFF2-40B4-BE49-F238E27FC236}">
                    <a16:creationId xmlns:a16="http://schemas.microsoft.com/office/drawing/2014/main" id="{6D972721-8EED-DCCF-FBB9-5DAE08F51C95}"/>
                  </a:ext>
                </a:extLst>
              </p:cNvPr>
              <p:cNvSpPr>
                <a:spLocks noChangeShapeType="1"/>
              </p:cNvSpPr>
              <p:nvPr/>
            </p:nvSpPr>
            <p:spPr bwMode="auto">
              <a:xfrm flipH="1">
                <a:off x="5532" y="2785"/>
                <a:ext cx="33"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4" name="Line 151">
                <a:extLst>
                  <a:ext uri="{FF2B5EF4-FFF2-40B4-BE49-F238E27FC236}">
                    <a16:creationId xmlns:a16="http://schemas.microsoft.com/office/drawing/2014/main" id="{24C4F699-215F-054C-B40E-6C0172891B71}"/>
                  </a:ext>
                </a:extLst>
              </p:cNvPr>
              <p:cNvSpPr>
                <a:spLocks noChangeShapeType="1"/>
              </p:cNvSpPr>
              <p:nvPr/>
            </p:nvSpPr>
            <p:spPr bwMode="auto">
              <a:xfrm flipH="1">
                <a:off x="5532" y="2709"/>
                <a:ext cx="33"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5" name="Line 152">
                <a:extLst>
                  <a:ext uri="{FF2B5EF4-FFF2-40B4-BE49-F238E27FC236}">
                    <a16:creationId xmlns:a16="http://schemas.microsoft.com/office/drawing/2014/main" id="{F4938925-4979-A6DD-8D0C-832A9F3E2AEB}"/>
                  </a:ext>
                </a:extLst>
              </p:cNvPr>
              <p:cNvSpPr>
                <a:spLocks noChangeShapeType="1"/>
              </p:cNvSpPr>
              <p:nvPr/>
            </p:nvSpPr>
            <p:spPr bwMode="auto">
              <a:xfrm flipH="1">
                <a:off x="5532" y="2626"/>
                <a:ext cx="33"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6" name="Line 153">
                <a:extLst>
                  <a:ext uri="{FF2B5EF4-FFF2-40B4-BE49-F238E27FC236}">
                    <a16:creationId xmlns:a16="http://schemas.microsoft.com/office/drawing/2014/main" id="{23947095-38BD-1D45-2C99-5F156FECC852}"/>
                  </a:ext>
                </a:extLst>
              </p:cNvPr>
              <p:cNvSpPr>
                <a:spLocks noChangeShapeType="1"/>
              </p:cNvSpPr>
              <p:nvPr/>
            </p:nvSpPr>
            <p:spPr bwMode="auto">
              <a:xfrm flipH="1">
                <a:off x="5532" y="2549"/>
                <a:ext cx="33"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7" name="Line 154">
                <a:extLst>
                  <a:ext uri="{FF2B5EF4-FFF2-40B4-BE49-F238E27FC236}">
                    <a16:creationId xmlns:a16="http://schemas.microsoft.com/office/drawing/2014/main" id="{A2D09DF2-3279-083F-3C7F-F2E1468DE137}"/>
                  </a:ext>
                </a:extLst>
              </p:cNvPr>
              <p:cNvSpPr>
                <a:spLocks noChangeShapeType="1"/>
              </p:cNvSpPr>
              <p:nvPr/>
            </p:nvSpPr>
            <p:spPr bwMode="auto">
              <a:xfrm flipH="1">
                <a:off x="5499" y="2470"/>
                <a:ext cx="66"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8" name="Line 155">
                <a:extLst>
                  <a:ext uri="{FF2B5EF4-FFF2-40B4-BE49-F238E27FC236}">
                    <a16:creationId xmlns:a16="http://schemas.microsoft.com/office/drawing/2014/main" id="{0AA035D0-6B35-BAC0-78F6-33B0F9DD8A48}"/>
                  </a:ext>
                </a:extLst>
              </p:cNvPr>
              <p:cNvSpPr>
                <a:spLocks noChangeShapeType="1"/>
              </p:cNvSpPr>
              <p:nvPr/>
            </p:nvSpPr>
            <p:spPr bwMode="auto">
              <a:xfrm flipH="1">
                <a:off x="5532" y="2388"/>
                <a:ext cx="33"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9" name="Line 156">
                <a:extLst>
                  <a:ext uri="{FF2B5EF4-FFF2-40B4-BE49-F238E27FC236}">
                    <a16:creationId xmlns:a16="http://schemas.microsoft.com/office/drawing/2014/main" id="{006166C5-92ED-31EF-ABC2-109E296CC048}"/>
                  </a:ext>
                </a:extLst>
              </p:cNvPr>
              <p:cNvSpPr>
                <a:spLocks noChangeShapeType="1"/>
              </p:cNvSpPr>
              <p:nvPr/>
            </p:nvSpPr>
            <p:spPr bwMode="auto">
              <a:xfrm flipH="1">
                <a:off x="5532" y="2311"/>
                <a:ext cx="33"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0" name="Line 157">
                <a:extLst>
                  <a:ext uri="{FF2B5EF4-FFF2-40B4-BE49-F238E27FC236}">
                    <a16:creationId xmlns:a16="http://schemas.microsoft.com/office/drawing/2014/main" id="{A5F15633-0DD1-BBED-46CA-EAEF22F2048C}"/>
                  </a:ext>
                </a:extLst>
              </p:cNvPr>
              <p:cNvSpPr>
                <a:spLocks noChangeShapeType="1"/>
              </p:cNvSpPr>
              <p:nvPr/>
            </p:nvSpPr>
            <p:spPr bwMode="auto">
              <a:xfrm flipH="1">
                <a:off x="5532" y="2229"/>
                <a:ext cx="33"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1" name="Line 158">
                <a:extLst>
                  <a:ext uri="{FF2B5EF4-FFF2-40B4-BE49-F238E27FC236}">
                    <a16:creationId xmlns:a16="http://schemas.microsoft.com/office/drawing/2014/main" id="{CA54EAB1-A102-917E-5722-FB27BECE40DA}"/>
                  </a:ext>
                </a:extLst>
              </p:cNvPr>
              <p:cNvSpPr>
                <a:spLocks noChangeShapeType="1"/>
              </p:cNvSpPr>
              <p:nvPr/>
            </p:nvSpPr>
            <p:spPr bwMode="auto">
              <a:xfrm flipH="1">
                <a:off x="5532" y="2152"/>
                <a:ext cx="33"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2" name="Line 159">
                <a:extLst>
                  <a:ext uri="{FF2B5EF4-FFF2-40B4-BE49-F238E27FC236}">
                    <a16:creationId xmlns:a16="http://schemas.microsoft.com/office/drawing/2014/main" id="{9EC714C0-30F5-4F8C-9526-491524AFA0BB}"/>
                  </a:ext>
                </a:extLst>
              </p:cNvPr>
              <p:cNvSpPr>
                <a:spLocks noChangeShapeType="1"/>
              </p:cNvSpPr>
              <p:nvPr/>
            </p:nvSpPr>
            <p:spPr bwMode="auto">
              <a:xfrm flipH="1">
                <a:off x="5499" y="2072"/>
                <a:ext cx="66"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3" name="Line 160">
                <a:extLst>
                  <a:ext uri="{FF2B5EF4-FFF2-40B4-BE49-F238E27FC236}">
                    <a16:creationId xmlns:a16="http://schemas.microsoft.com/office/drawing/2014/main" id="{2FEB7A03-FD42-943D-18BD-B626662BFB17}"/>
                  </a:ext>
                </a:extLst>
              </p:cNvPr>
              <p:cNvSpPr>
                <a:spLocks noChangeShapeType="1"/>
              </p:cNvSpPr>
              <p:nvPr/>
            </p:nvSpPr>
            <p:spPr bwMode="auto">
              <a:xfrm flipH="1">
                <a:off x="5532" y="1993"/>
                <a:ext cx="33"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4" name="Line 161">
                <a:extLst>
                  <a:ext uri="{FF2B5EF4-FFF2-40B4-BE49-F238E27FC236}">
                    <a16:creationId xmlns:a16="http://schemas.microsoft.com/office/drawing/2014/main" id="{8A8F33BE-BE99-6801-DA0A-59F7D1137B4F}"/>
                  </a:ext>
                </a:extLst>
              </p:cNvPr>
              <p:cNvSpPr>
                <a:spLocks noChangeShapeType="1"/>
              </p:cNvSpPr>
              <p:nvPr/>
            </p:nvSpPr>
            <p:spPr bwMode="auto">
              <a:xfrm flipH="1">
                <a:off x="5532" y="1913"/>
                <a:ext cx="33"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5" name="Line 162">
                <a:extLst>
                  <a:ext uri="{FF2B5EF4-FFF2-40B4-BE49-F238E27FC236}">
                    <a16:creationId xmlns:a16="http://schemas.microsoft.com/office/drawing/2014/main" id="{E3CD2567-FA8C-FF06-3858-47F0BF573130}"/>
                  </a:ext>
                </a:extLst>
              </p:cNvPr>
              <p:cNvSpPr>
                <a:spLocks noChangeShapeType="1"/>
              </p:cNvSpPr>
              <p:nvPr/>
            </p:nvSpPr>
            <p:spPr bwMode="auto">
              <a:xfrm flipH="1">
                <a:off x="5532" y="1834"/>
                <a:ext cx="33"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6" name="Line 163">
                <a:extLst>
                  <a:ext uri="{FF2B5EF4-FFF2-40B4-BE49-F238E27FC236}">
                    <a16:creationId xmlns:a16="http://schemas.microsoft.com/office/drawing/2014/main" id="{1AD3D551-CAEF-E105-38B6-7D8C1C69940E}"/>
                  </a:ext>
                </a:extLst>
              </p:cNvPr>
              <p:cNvSpPr>
                <a:spLocks noChangeShapeType="1"/>
              </p:cNvSpPr>
              <p:nvPr/>
            </p:nvSpPr>
            <p:spPr bwMode="auto">
              <a:xfrm flipH="1">
                <a:off x="5532" y="1754"/>
                <a:ext cx="33"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7" name="Line 164">
                <a:extLst>
                  <a:ext uri="{FF2B5EF4-FFF2-40B4-BE49-F238E27FC236}">
                    <a16:creationId xmlns:a16="http://schemas.microsoft.com/office/drawing/2014/main" id="{B18F1AB9-EFF7-99BC-37BD-8D5AC7FDA592}"/>
                  </a:ext>
                </a:extLst>
              </p:cNvPr>
              <p:cNvSpPr>
                <a:spLocks noChangeShapeType="1"/>
              </p:cNvSpPr>
              <p:nvPr/>
            </p:nvSpPr>
            <p:spPr bwMode="auto">
              <a:xfrm flipH="1">
                <a:off x="5499" y="1675"/>
                <a:ext cx="66"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8" name="Line 165">
                <a:extLst>
                  <a:ext uri="{FF2B5EF4-FFF2-40B4-BE49-F238E27FC236}">
                    <a16:creationId xmlns:a16="http://schemas.microsoft.com/office/drawing/2014/main" id="{9CCFCCFE-F6F7-DAD8-E267-A22C2B5F8EB4}"/>
                  </a:ext>
                </a:extLst>
              </p:cNvPr>
              <p:cNvSpPr>
                <a:spLocks noChangeShapeType="1"/>
              </p:cNvSpPr>
              <p:nvPr/>
            </p:nvSpPr>
            <p:spPr bwMode="auto">
              <a:xfrm flipH="1">
                <a:off x="5532" y="1595"/>
                <a:ext cx="33"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9" name="Line 166">
                <a:extLst>
                  <a:ext uri="{FF2B5EF4-FFF2-40B4-BE49-F238E27FC236}">
                    <a16:creationId xmlns:a16="http://schemas.microsoft.com/office/drawing/2014/main" id="{1D737741-ADC7-A883-89F3-3C3101ADB5CB}"/>
                  </a:ext>
                </a:extLst>
              </p:cNvPr>
              <p:cNvSpPr>
                <a:spLocks noChangeShapeType="1"/>
              </p:cNvSpPr>
              <p:nvPr/>
            </p:nvSpPr>
            <p:spPr bwMode="auto">
              <a:xfrm flipH="1">
                <a:off x="5532" y="1516"/>
                <a:ext cx="33"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0" name="Line 167">
                <a:extLst>
                  <a:ext uri="{FF2B5EF4-FFF2-40B4-BE49-F238E27FC236}">
                    <a16:creationId xmlns:a16="http://schemas.microsoft.com/office/drawing/2014/main" id="{F83061DD-E1D1-015C-B899-F6A326809546}"/>
                  </a:ext>
                </a:extLst>
              </p:cNvPr>
              <p:cNvSpPr>
                <a:spLocks noChangeShapeType="1"/>
              </p:cNvSpPr>
              <p:nvPr/>
            </p:nvSpPr>
            <p:spPr bwMode="auto">
              <a:xfrm flipH="1">
                <a:off x="5532" y="1436"/>
                <a:ext cx="33"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1" name="Line 168">
                <a:extLst>
                  <a:ext uri="{FF2B5EF4-FFF2-40B4-BE49-F238E27FC236}">
                    <a16:creationId xmlns:a16="http://schemas.microsoft.com/office/drawing/2014/main" id="{BFEF212A-AB57-4F61-A42D-C2D1AD68667A}"/>
                  </a:ext>
                </a:extLst>
              </p:cNvPr>
              <p:cNvSpPr>
                <a:spLocks noChangeShapeType="1"/>
              </p:cNvSpPr>
              <p:nvPr/>
            </p:nvSpPr>
            <p:spPr bwMode="auto">
              <a:xfrm flipH="1">
                <a:off x="5532" y="1357"/>
                <a:ext cx="33"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2" name="Line 169">
                <a:extLst>
                  <a:ext uri="{FF2B5EF4-FFF2-40B4-BE49-F238E27FC236}">
                    <a16:creationId xmlns:a16="http://schemas.microsoft.com/office/drawing/2014/main" id="{DDD88B0F-8F9A-0A90-A0C0-1C3EBA89014B}"/>
                  </a:ext>
                </a:extLst>
              </p:cNvPr>
              <p:cNvSpPr>
                <a:spLocks noChangeShapeType="1"/>
              </p:cNvSpPr>
              <p:nvPr/>
            </p:nvSpPr>
            <p:spPr bwMode="auto">
              <a:xfrm flipH="1">
                <a:off x="5499" y="1277"/>
                <a:ext cx="66"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3" name="Line 170">
                <a:extLst>
                  <a:ext uri="{FF2B5EF4-FFF2-40B4-BE49-F238E27FC236}">
                    <a16:creationId xmlns:a16="http://schemas.microsoft.com/office/drawing/2014/main" id="{5E799F94-274E-63D8-4172-9A2F81679E39}"/>
                  </a:ext>
                </a:extLst>
              </p:cNvPr>
              <p:cNvSpPr>
                <a:spLocks noChangeShapeType="1"/>
              </p:cNvSpPr>
              <p:nvPr/>
            </p:nvSpPr>
            <p:spPr bwMode="auto">
              <a:xfrm flipH="1">
                <a:off x="5532" y="1198"/>
                <a:ext cx="33"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4" name="Line 171">
                <a:extLst>
                  <a:ext uri="{FF2B5EF4-FFF2-40B4-BE49-F238E27FC236}">
                    <a16:creationId xmlns:a16="http://schemas.microsoft.com/office/drawing/2014/main" id="{DE4284A9-2789-73A1-FFBA-6FB60A17CB3A}"/>
                  </a:ext>
                </a:extLst>
              </p:cNvPr>
              <p:cNvSpPr>
                <a:spLocks noChangeShapeType="1"/>
              </p:cNvSpPr>
              <p:nvPr/>
            </p:nvSpPr>
            <p:spPr bwMode="auto">
              <a:xfrm flipH="1">
                <a:off x="5532" y="1118"/>
                <a:ext cx="33"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5" name="Line 172">
                <a:extLst>
                  <a:ext uri="{FF2B5EF4-FFF2-40B4-BE49-F238E27FC236}">
                    <a16:creationId xmlns:a16="http://schemas.microsoft.com/office/drawing/2014/main" id="{A98A3962-87E1-6DE0-0140-D5C82B6126AD}"/>
                  </a:ext>
                </a:extLst>
              </p:cNvPr>
              <p:cNvSpPr>
                <a:spLocks noChangeShapeType="1"/>
              </p:cNvSpPr>
              <p:nvPr/>
            </p:nvSpPr>
            <p:spPr bwMode="auto">
              <a:xfrm flipH="1">
                <a:off x="5532" y="1039"/>
                <a:ext cx="33"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6" name="Line 173">
                <a:extLst>
                  <a:ext uri="{FF2B5EF4-FFF2-40B4-BE49-F238E27FC236}">
                    <a16:creationId xmlns:a16="http://schemas.microsoft.com/office/drawing/2014/main" id="{7014CA01-E71E-07A2-54FD-EB72F9EB9E39}"/>
                  </a:ext>
                </a:extLst>
              </p:cNvPr>
              <p:cNvSpPr>
                <a:spLocks noChangeShapeType="1"/>
              </p:cNvSpPr>
              <p:nvPr/>
            </p:nvSpPr>
            <p:spPr bwMode="auto">
              <a:xfrm flipH="1">
                <a:off x="5532" y="959"/>
                <a:ext cx="33"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7" name="Line 174">
                <a:extLst>
                  <a:ext uri="{FF2B5EF4-FFF2-40B4-BE49-F238E27FC236}">
                    <a16:creationId xmlns:a16="http://schemas.microsoft.com/office/drawing/2014/main" id="{301E652F-4284-37AB-6B37-401DB12D5A75}"/>
                  </a:ext>
                </a:extLst>
              </p:cNvPr>
              <p:cNvSpPr>
                <a:spLocks noChangeShapeType="1"/>
              </p:cNvSpPr>
              <p:nvPr/>
            </p:nvSpPr>
            <p:spPr bwMode="auto">
              <a:xfrm flipH="1">
                <a:off x="5499" y="879"/>
                <a:ext cx="66"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8" name="Freeform 175">
                <a:extLst>
                  <a:ext uri="{FF2B5EF4-FFF2-40B4-BE49-F238E27FC236}">
                    <a16:creationId xmlns:a16="http://schemas.microsoft.com/office/drawing/2014/main" id="{8263D2BA-801D-03E4-B5C6-B15F62783602}"/>
                  </a:ext>
                </a:extLst>
              </p:cNvPr>
              <p:cNvSpPr>
                <a:spLocks/>
              </p:cNvSpPr>
              <p:nvPr/>
            </p:nvSpPr>
            <p:spPr bwMode="auto">
              <a:xfrm>
                <a:off x="3245" y="975"/>
                <a:ext cx="833" cy="2213"/>
              </a:xfrm>
              <a:custGeom>
                <a:avLst/>
                <a:gdLst>
                  <a:gd name="T0" fmla="*/ 3 w 304"/>
                  <a:gd name="T1" fmla="*/ 0 h 807"/>
                  <a:gd name="T2" fmla="*/ 8 w 304"/>
                  <a:gd name="T3" fmla="*/ 0 h 807"/>
                  <a:gd name="T4" fmla="*/ 14 w 304"/>
                  <a:gd name="T5" fmla="*/ 1 h 807"/>
                  <a:gd name="T6" fmla="*/ 18 w 304"/>
                  <a:gd name="T7" fmla="*/ 2 h 807"/>
                  <a:gd name="T8" fmla="*/ 24 w 304"/>
                  <a:gd name="T9" fmla="*/ 3 h 807"/>
                  <a:gd name="T10" fmla="*/ 29 w 304"/>
                  <a:gd name="T11" fmla="*/ 4 h 807"/>
                  <a:gd name="T12" fmla="*/ 34 w 304"/>
                  <a:gd name="T13" fmla="*/ 5 h 807"/>
                  <a:gd name="T14" fmla="*/ 39 w 304"/>
                  <a:gd name="T15" fmla="*/ 7 h 807"/>
                  <a:gd name="T16" fmla="*/ 44 w 304"/>
                  <a:gd name="T17" fmla="*/ 9 h 807"/>
                  <a:gd name="T18" fmla="*/ 49 w 304"/>
                  <a:gd name="T19" fmla="*/ 11 h 807"/>
                  <a:gd name="T20" fmla="*/ 54 w 304"/>
                  <a:gd name="T21" fmla="*/ 13 h 807"/>
                  <a:gd name="T22" fmla="*/ 59 w 304"/>
                  <a:gd name="T23" fmla="*/ 16 h 807"/>
                  <a:gd name="T24" fmla="*/ 64 w 304"/>
                  <a:gd name="T25" fmla="*/ 19 h 807"/>
                  <a:gd name="T26" fmla="*/ 70 w 304"/>
                  <a:gd name="T27" fmla="*/ 22 h 807"/>
                  <a:gd name="T28" fmla="*/ 74 w 304"/>
                  <a:gd name="T29" fmla="*/ 25 h 807"/>
                  <a:gd name="T30" fmla="*/ 80 w 304"/>
                  <a:gd name="T31" fmla="*/ 29 h 807"/>
                  <a:gd name="T32" fmla="*/ 85 w 304"/>
                  <a:gd name="T33" fmla="*/ 33 h 807"/>
                  <a:gd name="T34" fmla="*/ 90 w 304"/>
                  <a:gd name="T35" fmla="*/ 37 h 807"/>
                  <a:gd name="T36" fmla="*/ 95 w 304"/>
                  <a:gd name="T37" fmla="*/ 42 h 807"/>
                  <a:gd name="T38" fmla="*/ 100 w 304"/>
                  <a:gd name="T39" fmla="*/ 46 h 807"/>
                  <a:gd name="T40" fmla="*/ 105 w 304"/>
                  <a:gd name="T41" fmla="*/ 52 h 807"/>
                  <a:gd name="T42" fmla="*/ 110 w 304"/>
                  <a:gd name="T43" fmla="*/ 57 h 807"/>
                  <a:gd name="T44" fmla="*/ 115 w 304"/>
                  <a:gd name="T45" fmla="*/ 62 h 807"/>
                  <a:gd name="T46" fmla="*/ 120 w 304"/>
                  <a:gd name="T47" fmla="*/ 68 h 807"/>
                  <a:gd name="T48" fmla="*/ 125 w 304"/>
                  <a:gd name="T49" fmla="*/ 75 h 807"/>
                  <a:gd name="T50" fmla="*/ 130 w 304"/>
                  <a:gd name="T51" fmla="*/ 81 h 807"/>
                  <a:gd name="T52" fmla="*/ 136 w 304"/>
                  <a:gd name="T53" fmla="*/ 88 h 807"/>
                  <a:gd name="T54" fmla="*/ 141 w 304"/>
                  <a:gd name="T55" fmla="*/ 95 h 807"/>
                  <a:gd name="T56" fmla="*/ 146 w 304"/>
                  <a:gd name="T57" fmla="*/ 102 h 807"/>
                  <a:gd name="T58" fmla="*/ 151 w 304"/>
                  <a:gd name="T59" fmla="*/ 110 h 807"/>
                  <a:gd name="T60" fmla="*/ 156 w 304"/>
                  <a:gd name="T61" fmla="*/ 118 h 807"/>
                  <a:gd name="T62" fmla="*/ 161 w 304"/>
                  <a:gd name="T63" fmla="*/ 127 h 807"/>
                  <a:gd name="T64" fmla="*/ 166 w 304"/>
                  <a:gd name="T65" fmla="*/ 136 h 807"/>
                  <a:gd name="T66" fmla="*/ 171 w 304"/>
                  <a:gd name="T67" fmla="*/ 145 h 807"/>
                  <a:gd name="T68" fmla="*/ 176 w 304"/>
                  <a:gd name="T69" fmla="*/ 155 h 807"/>
                  <a:gd name="T70" fmla="*/ 181 w 304"/>
                  <a:gd name="T71" fmla="*/ 165 h 807"/>
                  <a:gd name="T72" fmla="*/ 186 w 304"/>
                  <a:gd name="T73" fmla="*/ 176 h 807"/>
                  <a:gd name="T74" fmla="*/ 192 w 304"/>
                  <a:gd name="T75" fmla="*/ 187 h 807"/>
                  <a:gd name="T76" fmla="*/ 197 w 304"/>
                  <a:gd name="T77" fmla="*/ 199 h 807"/>
                  <a:gd name="T78" fmla="*/ 202 w 304"/>
                  <a:gd name="T79" fmla="*/ 211 h 807"/>
                  <a:gd name="T80" fmla="*/ 207 w 304"/>
                  <a:gd name="T81" fmla="*/ 223 h 807"/>
                  <a:gd name="T82" fmla="*/ 212 w 304"/>
                  <a:gd name="T83" fmla="*/ 237 h 807"/>
                  <a:gd name="T84" fmla="*/ 217 w 304"/>
                  <a:gd name="T85" fmla="*/ 251 h 807"/>
                  <a:gd name="T86" fmla="*/ 222 w 304"/>
                  <a:gd name="T87" fmla="*/ 265 h 807"/>
                  <a:gd name="T88" fmla="*/ 227 w 304"/>
                  <a:gd name="T89" fmla="*/ 281 h 807"/>
                  <a:gd name="T90" fmla="*/ 232 w 304"/>
                  <a:gd name="T91" fmla="*/ 297 h 807"/>
                  <a:gd name="T92" fmla="*/ 237 w 304"/>
                  <a:gd name="T93" fmla="*/ 314 h 807"/>
                  <a:gd name="T94" fmla="*/ 242 w 304"/>
                  <a:gd name="T95" fmla="*/ 332 h 807"/>
                  <a:gd name="T96" fmla="*/ 248 w 304"/>
                  <a:gd name="T97" fmla="*/ 351 h 807"/>
                  <a:gd name="T98" fmla="*/ 253 w 304"/>
                  <a:gd name="T99" fmla="*/ 371 h 807"/>
                  <a:gd name="T100" fmla="*/ 258 w 304"/>
                  <a:gd name="T101" fmla="*/ 393 h 807"/>
                  <a:gd name="T102" fmla="*/ 263 w 304"/>
                  <a:gd name="T103" fmla="*/ 416 h 807"/>
                  <a:gd name="T104" fmla="*/ 268 w 304"/>
                  <a:gd name="T105" fmla="*/ 441 h 807"/>
                  <a:gd name="T106" fmla="*/ 273 w 304"/>
                  <a:gd name="T107" fmla="*/ 469 h 807"/>
                  <a:gd name="T108" fmla="*/ 278 w 304"/>
                  <a:gd name="T109" fmla="*/ 499 h 807"/>
                  <a:gd name="T110" fmla="*/ 283 w 304"/>
                  <a:gd name="T111" fmla="*/ 533 h 807"/>
                  <a:gd name="T112" fmla="*/ 288 w 304"/>
                  <a:gd name="T113" fmla="*/ 572 h 807"/>
                  <a:gd name="T114" fmla="*/ 293 w 304"/>
                  <a:gd name="T115" fmla="*/ 619 h 807"/>
                  <a:gd name="T116" fmla="*/ 298 w 304"/>
                  <a:gd name="T117" fmla="*/ 680 h 807"/>
                  <a:gd name="T118" fmla="*/ 304 w 304"/>
                  <a:gd name="T119" fmla="*/ 807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4" h="807">
                    <a:moveTo>
                      <a:pt x="0" y="0"/>
                    </a:moveTo>
                    <a:lnTo>
                      <a:pt x="2" y="0"/>
                    </a:lnTo>
                    <a:lnTo>
                      <a:pt x="3" y="0"/>
                    </a:lnTo>
                    <a:lnTo>
                      <a:pt x="5" y="0"/>
                    </a:lnTo>
                    <a:lnTo>
                      <a:pt x="7" y="0"/>
                    </a:lnTo>
                    <a:lnTo>
                      <a:pt x="8" y="0"/>
                    </a:lnTo>
                    <a:lnTo>
                      <a:pt x="10" y="0"/>
                    </a:lnTo>
                    <a:lnTo>
                      <a:pt x="12" y="1"/>
                    </a:lnTo>
                    <a:lnTo>
                      <a:pt x="14" y="1"/>
                    </a:lnTo>
                    <a:lnTo>
                      <a:pt x="15" y="1"/>
                    </a:lnTo>
                    <a:lnTo>
                      <a:pt x="17" y="1"/>
                    </a:lnTo>
                    <a:lnTo>
                      <a:pt x="18" y="2"/>
                    </a:lnTo>
                    <a:lnTo>
                      <a:pt x="20" y="2"/>
                    </a:lnTo>
                    <a:lnTo>
                      <a:pt x="22" y="2"/>
                    </a:lnTo>
                    <a:lnTo>
                      <a:pt x="24" y="3"/>
                    </a:lnTo>
                    <a:lnTo>
                      <a:pt x="25" y="3"/>
                    </a:lnTo>
                    <a:lnTo>
                      <a:pt x="27" y="3"/>
                    </a:lnTo>
                    <a:lnTo>
                      <a:pt x="29" y="4"/>
                    </a:lnTo>
                    <a:lnTo>
                      <a:pt x="30" y="4"/>
                    </a:lnTo>
                    <a:lnTo>
                      <a:pt x="32" y="5"/>
                    </a:lnTo>
                    <a:lnTo>
                      <a:pt x="34" y="5"/>
                    </a:lnTo>
                    <a:lnTo>
                      <a:pt x="35" y="6"/>
                    </a:lnTo>
                    <a:lnTo>
                      <a:pt x="37" y="6"/>
                    </a:lnTo>
                    <a:lnTo>
                      <a:pt x="39" y="7"/>
                    </a:lnTo>
                    <a:lnTo>
                      <a:pt x="41" y="7"/>
                    </a:lnTo>
                    <a:lnTo>
                      <a:pt x="42" y="8"/>
                    </a:lnTo>
                    <a:lnTo>
                      <a:pt x="44" y="9"/>
                    </a:lnTo>
                    <a:lnTo>
                      <a:pt x="46" y="9"/>
                    </a:lnTo>
                    <a:lnTo>
                      <a:pt x="47" y="10"/>
                    </a:lnTo>
                    <a:lnTo>
                      <a:pt x="49" y="11"/>
                    </a:lnTo>
                    <a:lnTo>
                      <a:pt x="51" y="12"/>
                    </a:lnTo>
                    <a:lnTo>
                      <a:pt x="52" y="13"/>
                    </a:lnTo>
                    <a:lnTo>
                      <a:pt x="54" y="13"/>
                    </a:lnTo>
                    <a:lnTo>
                      <a:pt x="56" y="14"/>
                    </a:lnTo>
                    <a:lnTo>
                      <a:pt x="58" y="15"/>
                    </a:lnTo>
                    <a:lnTo>
                      <a:pt x="59" y="16"/>
                    </a:lnTo>
                    <a:lnTo>
                      <a:pt x="61" y="17"/>
                    </a:lnTo>
                    <a:lnTo>
                      <a:pt x="63" y="18"/>
                    </a:lnTo>
                    <a:lnTo>
                      <a:pt x="64" y="19"/>
                    </a:lnTo>
                    <a:lnTo>
                      <a:pt x="66" y="20"/>
                    </a:lnTo>
                    <a:lnTo>
                      <a:pt x="68" y="21"/>
                    </a:lnTo>
                    <a:lnTo>
                      <a:pt x="70" y="22"/>
                    </a:lnTo>
                    <a:lnTo>
                      <a:pt x="71" y="23"/>
                    </a:lnTo>
                    <a:lnTo>
                      <a:pt x="73" y="24"/>
                    </a:lnTo>
                    <a:lnTo>
                      <a:pt x="74" y="25"/>
                    </a:lnTo>
                    <a:lnTo>
                      <a:pt x="76" y="27"/>
                    </a:lnTo>
                    <a:lnTo>
                      <a:pt x="78" y="28"/>
                    </a:lnTo>
                    <a:lnTo>
                      <a:pt x="80" y="29"/>
                    </a:lnTo>
                    <a:lnTo>
                      <a:pt x="81" y="30"/>
                    </a:lnTo>
                    <a:lnTo>
                      <a:pt x="83" y="32"/>
                    </a:lnTo>
                    <a:lnTo>
                      <a:pt x="85" y="33"/>
                    </a:lnTo>
                    <a:lnTo>
                      <a:pt x="86" y="35"/>
                    </a:lnTo>
                    <a:lnTo>
                      <a:pt x="88" y="36"/>
                    </a:lnTo>
                    <a:lnTo>
                      <a:pt x="90" y="37"/>
                    </a:lnTo>
                    <a:lnTo>
                      <a:pt x="91" y="39"/>
                    </a:lnTo>
                    <a:lnTo>
                      <a:pt x="93" y="40"/>
                    </a:lnTo>
                    <a:lnTo>
                      <a:pt x="95" y="42"/>
                    </a:lnTo>
                    <a:lnTo>
                      <a:pt x="97" y="43"/>
                    </a:lnTo>
                    <a:lnTo>
                      <a:pt x="98" y="45"/>
                    </a:lnTo>
                    <a:lnTo>
                      <a:pt x="100" y="46"/>
                    </a:lnTo>
                    <a:lnTo>
                      <a:pt x="102" y="48"/>
                    </a:lnTo>
                    <a:lnTo>
                      <a:pt x="103" y="50"/>
                    </a:lnTo>
                    <a:lnTo>
                      <a:pt x="105" y="52"/>
                    </a:lnTo>
                    <a:lnTo>
                      <a:pt x="107" y="53"/>
                    </a:lnTo>
                    <a:lnTo>
                      <a:pt x="108" y="55"/>
                    </a:lnTo>
                    <a:lnTo>
                      <a:pt x="110" y="57"/>
                    </a:lnTo>
                    <a:lnTo>
                      <a:pt x="112" y="59"/>
                    </a:lnTo>
                    <a:lnTo>
                      <a:pt x="114" y="61"/>
                    </a:lnTo>
                    <a:lnTo>
                      <a:pt x="115" y="62"/>
                    </a:lnTo>
                    <a:lnTo>
                      <a:pt x="117" y="64"/>
                    </a:lnTo>
                    <a:lnTo>
                      <a:pt x="119" y="66"/>
                    </a:lnTo>
                    <a:lnTo>
                      <a:pt x="120" y="68"/>
                    </a:lnTo>
                    <a:lnTo>
                      <a:pt x="122" y="70"/>
                    </a:lnTo>
                    <a:lnTo>
                      <a:pt x="124" y="72"/>
                    </a:lnTo>
                    <a:lnTo>
                      <a:pt x="125" y="75"/>
                    </a:lnTo>
                    <a:lnTo>
                      <a:pt x="127" y="77"/>
                    </a:lnTo>
                    <a:lnTo>
                      <a:pt x="129" y="79"/>
                    </a:lnTo>
                    <a:lnTo>
                      <a:pt x="130" y="81"/>
                    </a:lnTo>
                    <a:lnTo>
                      <a:pt x="132" y="83"/>
                    </a:lnTo>
                    <a:lnTo>
                      <a:pt x="134" y="86"/>
                    </a:lnTo>
                    <a:lnTo>
                      <a:pt x="136" y="88"/>
                    </a:lnTo>
                    <a:lnTo>
                      <a:pt x="137" y="90"/>
                    </a:lnTo>
                    <a:lnTo>
                      <a:pt x="139" y="93"/>
                    </a:lnTo>
                    <a:lnTo>
                      <a:pt x="141" y="95"/>
                    </a:lnTo>
                    <a:lnTo>
                      <a:pt x="142" y="97"/>
                    </a:lnTo>
                    <a:lnTo>
                      <a:pt x="144" y="100"/>
                    </a:lnTo>
                    <a:lnTo>
                      <a:pt x="146" y="102"/>
                    </a:lnTo>
                    <a:lnTo>
                      <a:pt x="147" y="105"/>
                    </a:lnTo>
                    <a:lnTo>
                      <a:pt x="149" y="108"/>
                    </a:lnTo>
                    <a:lnTo>
                      <a:pt x="151" y="110"/>
                    </a:lnTo>
                    <a:lnTo>
                      <a:pt x="153" y="113"/>
                    </a:lnTo>
                    <a:lnTo>
                      <a:pt x="154" y="116"/>
                    </a:lnTo>
                    <a:lnTo>
                      <a:pt x="156" y="118"/>
                    </a:lnTo>
                    <a:lnTo>
                      <a:pt x="158" y="121"/>
                    </a:lnTo>
                    <a:lnTo>
                      <a:pt x="159" y="124"/>
                    </a:lnTo>
                    <a:lnTo>
                      <a:pt x="161" y="127"/>
                    </a:lnTo>
                    <a:lnTo>
                      <a:pt x="163" y="130"/>
                    </a:lnTo>
                    <a:lnTo>
                      <a:pt x="164" y="133"/>
                    </a:lnTo>
                    <a:lnTo>
                      <a:pt x="166" y="136"/>
                    </a:lnTo>
                    <a:lnTo>
                      <a:pt x="168" y="139"/>
                    </a:lnTo>
                    <a:lnTo>
                      <a:pt x="170" y="142"/>
                    </a:lnTo>
                    <a:lnTo>
                      <a:pt x="171" y="145"/>
                    </a:lnTo>
                    <a:lnTo>
                      <a:pt x="173" y="149"/>
                    </a:lnTo>
                    <a:lnTo>
                      <a:pt x="175" y="152"/>
                    </a:lnTo>
                    <a:lnTo>
                      <a:pt x="176" y="155"/>
                    </a:lnTo>
                    <a:lnTo>
                      <a:pt x="178" y="158"/>
                    </a:lnTo>
                    <a:lnTo>
                      <a:pt x="180" y="162"/>
                    </a:lnTo>
                    <a:lnTo>
                      <a:pt x="181" y="165"/>
                    </a:lnTo>
                    <a:lnTo>
                      <a:pt x="183" y="169"/>
                    </a:lnTo>
                    <a:lnTo>
                      <a:pt x="185" y="172"/>
                    </a:lnTo>
                    <a:lnTo>
                      <a:pt x="186" y="176"/>
                    </a:lnTo>
                    <a:lnTo>
                      <a:pt x="188" y="180"/>
                    </a:lnTo>
                    <a:lnTo>
                      <a:pt x="190" y="183"/>
                    </a:lnTo>
                    <a:lnTo>
                      <a:pt x="192" y="187"/>
                    </a:lnTo>
                    <a:lnTo>
                      <a:pt x="193" y="191"/>
                    </a:lnTo>
                    <a:lnTo>
                      <a:pt x="195" y="195"/>
                    </a:lnTo>
                    <a:lnTo>
                      <a:pt x="197" y="199"/>
                    </a:lnTo>
                    <a:lnTo>
                      <a:pt x="198" y="203"/>
                    </a:lnTo>
                    <a:lnTo>
                      <a:pt x="200" y="207"/>
                    </a:lnTo>
                    <a:lnTo>
                      <a:pt x="202" y="211"/>
                    </a:lnTo>
                    <a:lnTo>
                      <a:pt x="203" y="215"/>
                    </a:lnTo>
                    <a:lnTo>
                      <a:pt x="205" y="219"/>
                    </a:lnTo>
                    <a:lnTo>
                      <a:pt x="207" y="223"/>
                    </a:lnTo>
                    <a:lnTo>
                      <a:pt x="209" y="228"/>
                    </a:lnTo>
                    <a:lnTo>
                      <a:pt x="210" y="232"/>
                    </a:lnTo>
                    <a:lnTo>
                      <a:pt x="212" y="237"/>
                    </a:lnTo>
                    <a:lnTo>
                      <a:pt x="214" y="241"/>
                    </a:lnTo>
                    <a:lnTo>
                      <a:pt x="215" y="246"/>
                    </a:lnTo>
                    <a:lnTo>
                      <a:pt x="217" y="251"/>
                    </a:lnTo>
                    <a:lnTo>
                      <a:pt x="219" y="256"/>
                    </a:lnTo>
                    <a:lnTo>
                      <a:pt x="220" y="260"/>
                    </a:lnTo>
                    <a:lnTo>
                      <a:pt x="222" y="265"/>
                    </a:lnTo>
                    <a:lnTo>
                      <a:pt x="224" y="270"/>
                    </a:lnTo>
                    <a:lnTo>
                      <a:pt x="226" y="276"/>
                    </a:lnTo>
                    <a:lnTo>
                      <a:pt x="227" y="281"/>
                    </a:lnTo>
                    <a:lnTo>
                      <a:pt x="229" y="286"/>
                    </a:lnTo>
                    <a:lnTo>
                      <a:pt x="231" y="292"/>
                    </a:lnTo>
                    <a:lnTo>
                      <a:pt x="232" y="297"/>
                    </a:lnTo>
                    <a:lnTo>
                      <a:pt x="234" y="303"/>
                    </a:lnTo>
                    <a:lnTo>
                      <a:pt x="236" y="308"/>
                    </a:lnTo>
                    <a:lnTo>
                      <a:pt x="237" y="314"/>
                    </a:lnTo>
                    <a:lnTo>
                      <a:pt x="239" y="320"/>
                    </a:lnTo>
                    <a:lnTo>
                      <a:pt x="241" y="326"/>
                    </a:lnTo>
                    <a:lnTo>
                      <a:pt x="242" y="332"/>
                    </a:lnTo>
                    <a:lnTo>
                      <a:pt x="244" y="338"/>
                    </a:lnTo>
                    <a:lnTo>
                      <a:pt x="246" y="345"/>
                    </a:lnTo>
                    <a:lnTo>
                      <a:pt x="248" y="351"/>
                    </a:lnTo>
                    <a:lnTo>
                      <a:pt x="249" y="358"/>
                    </a:lnTo>
                    <a:lnTo>
                      <a:pt x="251" y="365"/>
                    </a:lnTo>
                    <a:lnTo>
                      <a:pt x="253" y="371"/>
                    </a:lnTo>
                    <a:lnTo>
                      <a:pt x="254" y="379"/>
                    </a:lnTo>
                    <a:lnTo>
                      <a:pt x="256" y="386"/>
                    </a:lnTo>
                    <a:lnTo>
                      <a:pt x="258" y="393"/>
                    </a:lnTo>
                    <a:lnTo>
                      <a:pt x="259" y="401"/>
                    </a:lnTo>
                    <a:lnTo>
                      <a:pt x="261" y="408"/>
                    </a:lnTo>
                    <a:lnTo>
                      <a:pt x="263" y="416"/>
                    </a:lnTo>
                    <a:lnTo>
                      <a:pt x="265" y="424"/>
                    </a:lnTo>
                    <a:lnTo>
                      <a:pt x="266" y="433"/>
                    </a:lnTo>
                    <a:lnTo>
                      <a:pt x="268" y="441"/>
                    </a:lnTo>
                    <a:lnTo>
                      <a:pt x="270" y="450"/>
                    </a:lnTo>
                    <a:lnTo>
                      <a:pt x="271" y="459"/>
                    </a:lnTo>
                    <a:lnTo>
                      <a:pt x="273" y="469"/>
                    </a:lnTo>
                    <a:lnTo>
                      <a:pt x="275" y="479"/>
                    </a:lnTo>
                    <a:lnTo>
                      <a:pt x="276" y="489"/>
                    </a:lnTo>
                    <a:lnTo>
                      <a:pt x="278" y="499"/>
                    </a:lnTo>
                    <a:lnTo>
                      <a:pt x="280" y="510"/>
                    </a:lnTo>
                    <a:lnTo>
                      <a:pt x="282" y="521"/>
                    </a:lnTo>
                    <a:lnTo>
                      <a:pt x="283" y="533"/>
                    </a:lnTo>
                    <a:lnTo>
                      <a:pt x="285" y="545"/>
                    </a:lnTo>
                    <a:lnTo>
                      <a:pt x="287" y="558"/>
                    </a:lnTo>
                    <a:lnTo>
                      <a:pt x="288" y="572"/>
                    </a:lnTo>
                    <a:lnTo>
                      <a:pt x="290" y="586"/>
                    </a:lnTo>
                    <a:lnTo>
                      <a:pt x="292" y="602"/>
                    </a:lnTo>
                    <a:lnTo>
                      <a:pt x="293" y="619"/>
                    </a:lnTo>
                    <a:lnTo>
                      <a:pt x="295" y="637"/>
                    </a:lnTo>
                    <a:lnTo>
                      <a:pt x="297" y="657"/>
                    </a:lnTo>
                    <a:lnTo>
                      <a:pt x="298" y="680"/>
                    </a:lnTo>
                    <a:lnTo>
                      <a:pt x="300" y="707"/>
                    </a:lnTo>
                    <a:lnTo>
                      <a:pt x="302" y="742"/>
                    </a:lnTo>
                    <a:lnTo>
                      <a:pt x="304" y="807"/>
                    </a:lnTo>
                  </a:path>
                </a:pathLst>
              </a:custGeom>
              <a:noFill/>
              <a:ln w="4763">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9" name="Line 176">
                <a:extLst>
                  <a:ext uri="{FF2B5EF4-FFF2-40B4-BE49-F238E27FC236}">
                    <a16:creationId xmlns:a16="http://schemas.microsoft.com/office/drawing/2014/main" id="{19C5080A-1D97-CA90-6619-DBB4748A816D}"/>
                  </a:ext>
                </a:extLst>
              </p:cNvPr>
              <p:cNvSpPr>
                <a:spLocks noChangeShapeType="1"/>
              </p:cNvSpPr>
              <p:nvPr/>
            </p:nvSpPr>
            <p:spPr bwMode="auto">
              <a:xfrm>
                <a:off x="3254" y="1277"/>
                <a:ext cx="2151"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0" name="Rectangle 177">
                <a:extLst>
                  <a:ext uri="{FF2B5EF4-FFF2-40B4-BE49-F238E27FC236}">
                    <a16:creationId xmlns:a16="http://schemas.microsoft.com/office/drawing/2014/main" id="{D4ACDF89-913C-8458-89BB-9AB0CCC36EA7}"/>
                  </a:ext>
                </a:extLst>
              </p:cNvPr>
              <p:cNvSpPr>
                <a:spLocks noChangeArrowheads="1"/>
              </p:cNvSpPr>
              <p:nvPr/>
            </p:nvSpPr>
            <p:spPr bwMode="auto">
              <a:xfrm>
                <a:off x="4560" y="1289"/>
                <a:ext cx="548"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Times New Roman" panose="02020603050405020304" pitchFamily="18" charset="0"/>
                  </a:rPr>
                  <a:t>PDG 2022</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91" name="Rectangle 178">
                <a:extLst>
                  <a:ext uri="{FF2B5EF4-FFF2-40B4-BE49-F238E27FC236}">
                    <a16:creationId xmlns:a16="http://schemas.microsoft.com/office/drawing/2014/main" id="{CE268E3D-1E15-4033-5112-7847CB57D413}"/>
                  </a:ext>
                </a:extLst>
              </p:cNvPr>
              <p:cNvSpPr>
                <a:spLocks noChangeArrowheads="1"/>
              </p:cNvSpPr>
              <p:nvPr/>
            </p:nvSpPr>
            <p:spPr bwMode="auto">
              <a:xfrm>
                <a:off x="4512" y="1206"/>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92" name="Rectangle 179">
                <a:extLst>
                  <a:ext uri="{FF2B5EF4-FFF2-40B4-BE49-F238E27FC236}">
                    <a16:creationId xmlns:a16="http://schemas.microsoft.com/office/drawing/2014/main" id="{1781B2CC-1FC4-B0E2-3FE7-9088CFD45D6C}"/>
                  </a:ext>
                </a:extLst>
              </p:cNvPr>
              <p:cNvSpPr>
                <a:spLocks noChangeArrowheads="1"/>
              </p:cNvSpPr>
              <p:nvPr/>
            </p:nvSpPr>
            <p:spPr bwMode="auto">
              <a:xfrm>
                <a:off x="4605" y="1206"/>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93" name="Line 180">
                <a:extLst>
                  <a:ext uri="{FF2B5EF4-FFF2-40B4-BE49-F238E27FC236}">
                    <a16:creationId xmlns:a16="http://schemas.microsoft.com/office/drawing/2014/main" id="{21A90532-F424-1B30-ED09-86154E8B0B80}"/>
                  </a:ext>
                </a:extLst>
              </p:cNvPr>
              <p:cNvSpPr>
                <a:spLocks noChangeShapeType="1"/>
              </p:cNvSpPr>
              <p:nvPr/>
            </p:nvSpPr>
            <p:spPr bwMode="auto">
              <a:xfrm>
                <a:off x="3245" y="1847"/>
                <a:ext cx="1160"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4" name="Rectangle 181">
                <a:extLst>
                  <a:ext uri="{FF2B5EF4-FFF2-40B4-BE49-F238E27FC236}">
                    <a16:creationId xmlns:a16="http://schemas.microsoft.com/office/drawing/2014/main" id="{09026A67-B45C-56AE-502C-C2E606A9F29E}"/>
                  </a:ext>
                </a:extLst>
              </p:cNvPr>
              <p:cNvSpPr>
                <a:spLocks noChangeArrowheads="1"/>
              </p:cNvSpPr>
              <p:nvPr/>
            </p:nvSpPr>
            <p:spPr bwMode="auto">
              <a:xfrm>
                <a:off x="4440" y="1779"/>
                <a:ext cx="145"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Times New Roman" panose="02020603050405020304" pitchFamily="18" charset="0"/>
                  </a:rPr>
                  <a:t>U</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95" name="Rectangle 182">
                <a:extLst>
                  <a:ext uri="{FF2B5EF4-FFF2-40B4-BE49-F238E27FC236}">
                    <a16:creationId xmlns:a16="http://schemas.microsoft.com/office/drawing/2014/main" id="{5878D62B-2D8C-D46D-84AC-10BB8F8303CC}"/>
                  </a:ext>
                </a:extLst>
              </p:cNvPr>
              <p:cNvSpPr>
                <a:spLocks noChangeArrowheads="1"/>
              </p:cNvSpPr>
              <p:nvPr/>
            </p:nvSpPr>
            <p:spPr bwMode="auto">
              <a:xfrm>
                <a:off x="4534" y="1779"/>
                <a:ext cx="137"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Times New Roman" panose="02020603050405020304" pitchFamily="18" charset="0"/>
                  </a:rPr>
                  <a:t>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96" name="Rectangle 183">
                <a:extLst>
                  <a:ext uri="{FF2B5EF4-FFF2-40B4-BE49-F238E27FC236}">
                    <a16:creationId xmlns:a16="http://schemas.microsoft.com/office/drawing/2014/main" id="{494B47A2-FEB5-499D-6420-CD4E6BB3F50A}"/>
                  </a:ext>
                </a:extLst>
              </p:cNvPr>
              <p:cNvSpPr>
                <a:spLocks noChangeArrowheads="1"/>
              </p:cNvSpPr>
              <p:nvPr/>
            </p:nvSpPr>
            <p:spPr bwMode="auto">
              <a:xfrm>
                <a:off x="4619" y="1779"/>
                <a:ext cx="145"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Times New Roman" panose="02020603050405020304" pitchFamily="18"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97" name="Rectangle 184">
                <a:extLst>
                  <a:ext uri="{FF2B5EF4-FFF2-40B4-BE49-F238E27FC236}">
                    <a16:creationId xmlns:a16="http://schemas.microsoft.com/office/drawing/2014/main" id="{D85F5139-44E1-66D9-9AC9-8526EA7B1931}"/>
                  </a:ext>
                </a:extLst>
              </p:cNvPr>
              <p:cNvSpPr>
                <a:spLocks noChangeArrowheads="1"/>
              </p:cNvSpPr>
              <p:nvPr/>
            </p:nvSpPr>
            <p:spPr bwMode="auto">
              <a:xfrm>
                <a:off x="4709" y="1779"/>
                <a:ext cx="132"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Times New Roman" panose="02020603050405020304" pitchFamily="18"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98" name="Rectangle 185">
                <a:extLst>
                  <a:ext uri="{FF2B5EF4-FFF2-40B4-BE49-F238E27FC236}">
                    <a16:creationId xmlns:a16="http://schemas.microsoft.com/office/drawing/2014/main" id="{AF7583D6-1825-BEDD-852A-5E81C983784F}"/>
                  </a:ext>
                </a:extLst>
              </p:cNvPr>
              <p:cNvSpPr>
                <a:spLocks noChangeArrowheads="1"/>
              </p:cNvSpPr>
              <p:nvPr/>
            </p:nvSpPr>
            <p:spPr bwMode="auto">
              <a:xfrm>
                <a:off x="4789" y="1779"/>
                <a:ext cx="145"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Times New Roman" panose="02020603050405020304" pitchFamily="18"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99" name="Rectangle 186">
                <a:extLst>
                  <a:ext uri="{FF2B5EF4-FFF2-40B4-BE49-F238E27FC236}">
                    <a16:creationId xmlns:a16="http://schemas.microsoft.com/office/drawing/2014/main" id="{717A8535-83A9-3B6D-920C-267F986C6F4B}"/>
                  </a:ext>
                </a:extLst>
              </p:cNvPr>
              <p:cNvSpPr>
                <a:spLocks noChangeArrowheads="1"/>
              </p:cNvSpPr>
              <p:nvPr/>
            </p:nvSpPr>
            <p:spPr bwMode="auto">
              <a:xfrm>
                <a:off x="4879" y="1779"/>
                <a:ext cx="145"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Times New Roman" panose="02020603050405020304" pitchFamily="18" charset="0"/>
                  </a:rPr>
                  <a:t>U</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00" name="Line 187">
                <a:extLst>
                  <a:ext uri="{FF2B5EF4-FFF2-40B4-BE49-F238E27FC236}">
                    <a16:creationId xmlns:a16="http://schemas.microsoft.com/office/drawing/2014/main" id="{C67CAE48-B686-8B5A-BCBC-4032DACBC2ED}"/>
                  </a:ext>
                </a:extLst>
              </p:cNvPr>
              <p:cNvSpPr>
                <a:spLocks noChangeShapeType="1"/>
              </p:cNvSpPr>
              <p:nvPr/>
            </p:nvSpPr>
            <p:spPr bwMode="auto">
              <a:xfrm>
                <a:off x="3245" y="2072"/>
                <a:ext cx="1160" cy="0"/>
              </a:xfrm>
              <a:prstGeom prst="line">
                <a:avLst/>
              </a:prstGeom>
              <a:noFill/>
              <a:ln w="4763">
                <a:solidFill>
                  <a:srgbClr val="00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1" name="Rectangle 188">
                <a:extLst>
                  <a:ext uri="{FF2B5EF4-FFF2-40B4-BE49-F238E27FC236}">
                    <a16:creationId xmlns:a16="http://schemas.microsoft.com/office/drawing/2014/main" id="{73ACEEF8-765A-33FC-16EC-D7743FF742E0}"/>
                  </a:ext>
                </a:extLst>
              </p:cNvPr>
              <p:cNvSpPr>
                <a:spLocks noChangeArrowheads="1"/>
              </p:cNvSpPr>
              <p:nvPr/>
            </p:nvSpPr>
            <p:spPr bwMode="auto">
              <a:xfrm>
                <a:off x="4440" y="2001"/>
                <a:ext cx="137"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Times New Roman" panose="02020603050405020304" pitchFamily="18" charset="0"/>
                  </a:rPr>
                  <a:t>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02" name="Rectangle 189">
                <a:extLst>
                  <a:ext uri="{FF2B5EF4-FFF2-40B4-BE49-F238E27FC236}">
                    <a16:creationId xmlns:a16="http://schemas.microsoft.com/office/drawing/2014/main" id="{ED6DD2DE-DF90-3D7A-BECF-755F0F4243B1}"/>
                  </a:ext>
                </a:extLst>
              </p:cNvPr>
              <p:cNvSpPr>
                <a:spLocks noChangeArrowheads="1"/>
              </p:cNvSpPr>
              <p:nvPr/>
            </p:nvSpPr>
            <p:spPr bwMode="auto">
              <a:xfrm>
                <a:off x="4525" y="2001"/>
                <a:ext cx="132"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Times New Roman" panose="02020603050405020304" pitchFamily="18"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03" name="Rectangle 190">
                <a:extLst>
                  <a:ext uri="{FF2B5EF4-FFF2-40B4-BE49-F238E27FC236}">
                    <a16:creationId xmlns:a16="http://schemas.microsoft.com/office/drawing/2014/main" id="{3127C16A-7D06-9F58-E39E-A14662624CCF}"/>
                  </a:ext>
                </a:extLst>
              </p:cNvPr>
              <p:cNvSpPr>
                <a:spLocks noChangeArrowheads="1"/>
              </p:cNvSpPr>
              <p:nvPr/>
            </p:nvSpPr>
            <p:spPr bwMode="auto">
              <a:xfrm>
                <a:off x="4605" y="2001"/>
                <a:ext cx="118"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Times New Roman" panose="02020603050405020304" pitchFamily="18" charset="0"/>
                  </a:rPr>
                  <a:t>3</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04" name="Rectangle 191">
                <a:extLst>
                  <a:ext uri="{FF2B5EF4-FFF2-40B4-BE49-F238E27FC236}">
                    <a16:creationId xmlns:a16="http://schemas.microsoft.com/office/drawing/2014/main" id="{32CECEB6-0CAA-566E-ED21-C5BC47807306}"/>
                  </a:ext>
                </a:extLst>
              </p:cNvPr>
              <p:cNvSpPr>
                <a:spLocks noChangeArrowheads="1"/>
              </p:cNvSpPr>
              <p:nvPr/>
            </p:nvSpPr>
            <p:spPr bwMode="auto">
              <a:xfrm>
                <a:off x="4704" y="2001"/>
                <a:ext cx="96"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Times New Roman" panose="02020603050405020304" pitchFamily="18"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05" name="Rectangle 192">
                <a:extLst>
                  <a:ext uri="{FF2B5EF4-FFF2-40B4-BE49-F238E27FC236}">
                    <a16:creationId xmlns:a16="http://schemas.microsoft.com/office/drawing/2014/main" id="{4FD1914B-9DC9-53E1-13D5-26EA33338C2C}"/>
                  </a:ext>
                </a:extLst>
              </p:cNvPr>
              <p:cNvSpPr>
                <a:spLocks noChangeArrowheads="1"/>
              </p:cNvSpPr>
              <p:nvPr/>
            </p:nvSpPr>
            <p:spPr bwMode="auto">
              <a:xfrm>
                <a:off x="4745" y="2001"/>
                <a:ext cx="118"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Times New Roman" panose="02020603050405020304" pitchFamily="18" charset="0"/>
                  </a:rPr>
                  <a:t>g</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06" name="Rectangle 193">
                <a:extLst>
                  <a:ext uri="{FF2B5EF4-FFF2-40B4-BE49-F238E27FC236}">
                    <a16:creationId xmlns:a16="http://schemas.microsoft.com/office/drawing/2014/main" id="{46C9BB1D-02BB-14ED-63AB-3712C6652317}"/>
                  </a:ext>
                </a:extLst>
              </p:cNvPr>
              <p:cNvSpPr>
                <a:spLocks noChangeArrowheads="1"/>
              </p:cNvSpPr>
              <p:nvPr/>
            </p:nvSpPr>
            <p:spPr bwMode="auto">
              <a:xfrm>
                <a:off x="4810" y="2001"/>
                <a:ext cx="118"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Times New Roman" panose="02020603050405020304" pitchFamily="18"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07" name="Rectangle 194">
                <a:extLst>
                  <a:ext uri="{FF2B5EF4-FFF2-40B4-BE49-F238E27FC236}">
                    <a16:creationId xmlns:a16="http://schemas.microsoft.com/office/drawing/2014/main" id="{90FAB6A7-B0FC-07D1-BDFB-660A07099F7B}"/>
                  </a:ext>
                </a:extLst>
              </p:cNvPr>
              <p:cNvSpPr>
                <a:spLocks noChangeArrowheads="1"/>
              </p:cNvSpPr>
              <p:nvPr/>
            </p:nvSpPr>
            <p:spPr bwMode="auto">
              <a:xfrm>
                <a:off x="4874" y="2001"/>
                <a:ext cx="110"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Times New Roman" panose="02020603050405020304" pitchFamily="18"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08" name="Rectangle 195">
                <a:extLst>
                  <a:ext uri="{FF2B5EF4-FFF2-40B4-BE49-F238E27FC236}">
                    <a16:creationId xmlns:a16="http://schemas.microsoft.com/office/drawing/2014/main" id="{9698B927-0A26-FB78-FB2A-E1AA477B7457}"/>
                  </a:ext>
                </a:extLst>
              </p:cNvPr>
              <p:cNvSpPr>
                <a:spLocks noChangeArrowheads="1"/>
              </p:cNvSpPr>
              <p:nvPr/>
            </p:nvSpPr>
            <p:spPr bwMode="auto">
              <a:xfrm>
                <a:off x="4931" y="2001"/>
                <a:ext cx="88"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Times New Roman" panose="02020603050405020304" pitchFamily="18"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09" name="Rectangle 196">
                <a:extLst>
                  <a:ext uri="{FF2B5EF4-FFF2-40B4-BE49-F238E27FC236}">
                    <a16:creationId xmlns:a16="http://schemas.microsoft.com/office/drawing/2014/main" id="{CD04284A-F2FA-511A-B32D-854D5797C016}"/>
                  </a:ext>
                </a:extLst>
              </p:cNvPr>
              <p:cNvSpPr>
                <a:spLocks noChangeArrowheads="1"/>
              </p:cNvSpPr>
              <p:nvPr/>
            </p:nvSpPr>
            <p:spPr bwMode="auto">
              <a:xfrm>
                <a:off x="4967" y="2001"/>
                <a:ext cx="96"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Times New Roman" panose="02020603050405020304" pitchFamily="18"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10" name="Line 197">
                <a:extLst>
                  <a:ext uri="{FF2B5EF4-FFF2-40B4-BE49-F238E27FC236}">
                    <a16:creationId xmlns:a16="http://schemas.microsoft.com/office/drawing/2014/main" id="{053AE764-7C5F-0E13-38B0-2E0CF3626516}"/>
                  </a:ext>
                </a:extLst>
              </p:cNvPr>
              <p:cNvSpPr>
                <a:spLocks noChangeShapeType="1"/>
              </p:cNvSpPr>
              <p:nvPr/>
            </p:nvSpPr>
            <p:spPr bwMode="auto">
              <a:xfrm>
                <a:off x="3245" y="2667"/>
                <a:ext cx="1160" cy="0"/>
              </a:xfrm>
              <a:prstGeom prst="line">
                <a:avLst/>
              </a:prstGeom>
              <a:noFill/>
              <a:ln w="4763">
                <a:solidFill>
                  <a:srgbClr val="00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1" name="Rectangle 198">
                <a:extLst>
                  <a:ext uri="{FF2B5EF4-FFF2-40B4-BE49-F238E27FC236}">
                    <a16:creationId xmlns:a16="http://schemas.microsoft.com/office/drawing/2014/main" id="{6249708B-79CD-2F9B-829F-B3B4F85B9270}"/>
                  </a:ext>
                </a:extLst>
              </p:cNvPr>
              <p:cNvSpPr>
                <a:spLocks noChangeArrowheads="1"/>
              </p:cNvSpPr>
              <p:nvPr/>
            </p:nvSpPr>
            <p:spPr bwMode="auto">
              <a:xfrm>
                <a:off x="4440" y="2597"/>
                <a:ext cx="145"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Times New Roman" panose="02020603050405020304" pitchFamily="18" charset="0"/>
                  </a:rPr>
                  <a:t>U</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12" name="Rectangle 199">
                <a:extLst>
                  <a:ext uri="{FF2B5EF4-FFF2-40B4-BE49-F238E27FC236}">
                    <a16:creationId xmlns:a16="http://schemas.microsoft.com/office/drawing/2014/main" id="{AD9235C8-DB9A-769E-B848-799D36531FBB}"/>
                  </a:ext>
                </a:extLst>
              </p:cNvPr>
              <p:cNvSpPr>
                <a:spLocks noChangeArrowheads="1"/>
              </p:cNvSpPr>
              <p:nvPr/>
            </p:nvSpPr>
            <p:spPr bwMode="auto">
              <a:xfrm>
                <a:off x="4534" y="2597"/>
                <a:ext cx="137"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Times New Roman" panose="02020603050405020304" pitchFamily="18" charset="0"/>
                  </a:rPr>
                  <a:t>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13" name="Rectangle 200">
                <a:extLst>
                  <a:ext uri="{FF2B5EF4-FFF2-40B4-BE49-F238E27FC236}">
                    <a16:creationId xmlns:a16="http://schemas.microsoft.com/office/drawing/2014/main" id="{DBE02A4D-453C-67B8-1C67-579A163714C3}"/>
                  </a:ext>
                </a:extLst>
              </p:cNvPr>
              <p:cNvSpPr>
                <a:spLocks noChangeArrowheads="1"/>
              </p:cNvSpPr>
              <p:nvPr/>
            </p:nvSpPr>
            <p:spPr bwMode="auto">
              <a:xfrm>
                <a:off x="4619" y="2597"/>
                <a:ext cx="145"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Times New Roman" panose="02020603050405020304" pitchFamily="18"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14" name="Rectangle 201">
                <a:extLst>
                  <a:ext uri="{FF2B5EF4-FFF2-40B4-BE49-F238E27FC236}">
                    <a16:creationId xmlns:a16="http://schemas.microsoft.com/office/drawing/2014/main" id="{6446D955-2511-BA08-31B8-4286354C39E5}"/>
                  </a:ext>
                </a:extLst>
              </p:cNvPr>
              <p:cNvSpPr>
                <a:spLocks noChangeArrowheads="1"/>
              </p:cNvSpPr>
              <p:nvPr/>
            </p:nvSpPr>
            <p:spPr bwMode="auto">
              <a:xfrm>
                <a:off x="4709" y="2597"/>
                <a:ext cx="132"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Times New Roman" panose="02020603050405020304" pitchFamily="18" charset="0"/>
                  </a:rPr>
                  <a:t>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15" name="Rectangle 202">
                <a:extLst>
                  <a:ext uri="{FF2B5EF4-FFF2-40B4-BE49-F238E27FC236}">
                    <a16:creationId xmlns:a16="http://schemas.microsoft.com/office/drawing/2014/main" id="{E47F18BF-B346-D7D3-822B-A3CC200B3CDB}"/>
                  </a:ext>
                </a:extLst>
              </p:cNvPr>
              <p:cNvSpPr>
                <a:spLocks noChangeArrowheads="1"/>
              </p:cNvSpPr>
              <p:nvPr/>
            </p:nvSpPr>
            <p:spPr bwMode="auto">
              <a:xfrm>
                <a:off x="4789" y="2597"/>
                <a:ext cx="145"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Times New Roman" panose="02020603050405020304" pitchFamily="18"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16" name="Rectangle 203">
                <a:extLst>
                  <a:ext uri="{FF2B5EF4-FFF2-40B4-BE49-F238E27FC236}">
                    <a16:creationId xmlns:a16="http://schemas.microsoft.com/office/drawing/2014/main" id="{D6418C86-A183-6E12-D359-DC12E4D7CA60}"/>
                  </a:ext>
                </a:extLst>
              </p:cNvPr>
              <p:cNvSpPr>
                <a:spLocks noChangeArrowheads="1"/>
              </p:cNvSpPr>
              <p:nvPr/>
            </p:nvSpPr>
            <p:spPr bwMode="auto">
              <a:xfrm>
                <a:off x="4879" y="2597"/>
                <a:ext cx="145"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Times New Roman" panose="02020603050405020304" pitchFamily="18" charset="0"/>
                  </a:rPr>
                  <a:t>U</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17" name="Rectangle 204">
                <a:extLst>
                  <a:ext uri="{FF2B5EF4-FFF2-40B4-BE49-F238E27FC236}">
                    <a16:creationId xmlns:a16="http://schemas.microsoft.com/office/drawing/2014/main" id="{E76187E5-94FF-8AEA-5EA3-F16C26C83A51}"/>
                  </a:ext>
                </a:extLst>
              </p:cNvPr>
              <p:cNvSpPr>
                <a:spLocks noChangeArrowheads="1"/>
              </p:cNvSpPr>
              <p:nvPr/>
            </p:nvSpPr>
            <p:spPr bwMode="auto">
              <a:xfrm>
                <a:off x="4972" y="2597"/>
                <a:ext cx="415"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Times New Roman" panose="02020603050405020304" pitchFamily="18" charset="0"/>
                  </a:rPr>
                  <a:t>+ (goal)</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1223" name="Rectangle 178">
                    <a:extLst>
                      <a:ext uri="{FF2B5EF4-FFF2-40B4-BE49-F238E27FC236}">
                        <a16:creationId xmlns:a16="http://schemas.microsoft.com/office/drawing/2014/main" id="{8EA92572-6E17-AEEB-33DE-7A81351706E8}"/>
                      </a:ext>
                    </a:extLst>
                  </p:cNvPr>
                  <p:cNvSpPr>
                    <a:spLocks noChangeArrowheads="1"/>
                  </p:cNvSpPr>
                  <p:nvPr/>
                </p:nvSpPr>
                <p:spPr bwMode="auto">
                  <a:xfrm>
                    <a:off x="3333" y="2752"/>
                    <a:ext cx="804" cy="46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 xmlns:m="http://schemas.openxmlformats.org/officeDocument/2006/math">
                        <m:sSub>
                          <m:sSubPr>
                            <m:ctrlPr>
                              <a:rPr kumimoji="0" lang="en-US" altLang="en-US" sz="1600" b="0" i="1" u="none" strike="noStrike" cap="none" normalizeH="0" baseline="0" dirty="0" smtClean="0">
                                <a:ln>
                                  <a:noFill/>
                                </a:ln>
                                <a:solidFill>
                                  <a:srgbClr val="6262FF"/>
                                </a:solidFill>
                                <a:effectLst/>
                                <a:latin typeface="Cambria Math" panose="02040503050406030204" pitchFamily="18" charset="0"/>
                              </a:rPr>
                            </m:ctrlPr>
                          </m:sSubPr>
                          <m:e>
                            <m:r>
                              <m:rPr>
                                <m:sty m:val="p"/>
                              </m:rPr>
                              <a:rPr kumimoji="0" lang="en-US" altLang="en-US" sz="1600" b="0" i="0" u="none" strike="noStrike" cap="none" normalizeH="0" baseline="0" dirty="0" smtClean="0">
                                <a:ln>
                                  <a:noFill/>
                                </a:ln>
                                <a:solidFill>
                                  <a:srgbClr val="6262FF"/>
                                </a:solidFill>
                                <a:effectLst/>
                                <a:latin typeface="Cambria Math" panose="02040503050406030204" pitchFamily="18" charset="0"/>
                              </a:rPr>
                              <m:t>Δ</m:t>
                            </m:r>
                            <m:r>
                              <a:rPr kumimoji="0" lang="en-US" altLang="en-US" sz="1600" b="0" i="1" u="none" strike="noStrike" cap="none" normalizeH="0" baseline="0" dirty="0" smtClean="0">
                                <a:ln>
                                  <a:noFill/>
                                </a:ln>
                                <a:solidFill>
                                  <a:srgbClr val="6262FF"/>
                                </a:solidFill>
                                <a:effectLst/>
                                <a:latin typeface="Cambria Math" panose="02040503050406030204" pitchFamily="18" charset="0"/>
                              </a:rPr>
                              <m:t>𝑉</m:t>
                            </m:r>
                          </m:e>
                          <m:sub>
                            <m:r>
                              <a:rPr kumimoji="0" lang="en-US" altLang="en-US" sz="1600" b="0" i="1" u="none" strike="noStrike" cap="none" normalizeH="0" baseline="0" dirty="0" smtClean="0">
                                <a:ln>
                                  <a:noFill/>
                                </a:ln>
                                <a:solidFill>
                                  <a:srgbClr val="6262FF"/>
                                </a:solidFill>
                                <a:effectLst/>
                                <a:latin typeface="Cambria Math" panose="02040503050406030204" pitchFamily="18" charset="0"/>
                              </a:rPr>
                              <m:t>𝑢𝑑</m:t>
                            </m:r>
                          </m:sub>
                        </m:sSub>
                      </m:oMath>
                    </a14:m>
                    <a:r>
                      <a:rPr kumimoji="0" lang="en-US" altLang="en-US" sz="1600" b="0" i="0" u="none" strike="noStrike" cap="none" normalizeH="0" baseline="0" dirty="0">
                        <a:ln>
                          <a:noFill/>
                        </a:ln>
                        <a:solidFill>
                          <a:srgbClr val="6262FF"/>
                        </a:solidFill>
                        <a:effectLst/>
                        <a:latin typeface="+mn-lt"/>
                      </a:rPr>
                      <a:t> from </a:t>
                    </a:r>
                    <a:r>
                      <a:rPr kumimoji="0" lang="en-US" altLang="en-US" sz="1600" b="0" i="0" u="none" strike="noStrike" cap="none" normalizeH="0" baseline="0" dirty="0" err="1">
                        <a:ln>
                          <a:noFill/>
                        </a:ln>
                        <a:solidFill>
                          <a:srgbClr val="6262FF"/>
                        </a:solidFill>
                        <a:effectLst/>
                        <a:latin typeface="+mn-lt"/>
                      </a:rPr>
                      <a:t>superallowed</a:t>
                    </a:r>
                    <a:r>
                      <a:rPr kumimoji="0" lang="en-US" altLang="en-US" sz="1600" b="0" i="0" u="none" strike="noStrike" cap="none" normalizeH="0" baseline="0" dirty="0">
                        <a:ln>
                          <a:noFill/>
                        </a:ln>
                        <a:solidFill>
                          <a:srgbClr val="6262FF"/>
                        </a:solidFill>
                        <a:effectLst/>
                        <a:latin typeface="+mn-lt"/>
                      </a:rPr>
                      <a:t> decays</a:t>
                    </a:r>
                  </a:p>
                </p:txBody>
              </p:sp>
            </mc:Choice>
            <mc:Fallback xmlns="">
              <p:sp>
                <p:nvSpPr>
                  <p:cNvPr id="1223" name="Rectangle 178">
                    <a:extLst>
                      <a:ext uri="{FF2B5EF4-FFF2-40B4-BE49-F238E27FC236}">
                        <a16:creationId xmlns:a16="http://schemas.microsoft.com/office/drawing/2014/main" id="{8EA92572-6E17-AEEB-33DE-7A81351706E8}"/>
                      </a:ext>
                    </a:extLst>
                  </p:cNvPr>
                  <p:cNvSpPr>
                    <a:spLocks noRot="1" noChangeAspect="1" noMove="1" noResize="1" noEditPoints="1" noAdjustHandles="1" noChangeArrowheads="1" noChangeShapeType="1" noTextEdit="1"/>
                  </p:cNvSpPr>
                  <p:nvPr/>
                </p:nvSpPr>
                <p:spPr bwMode="auto">
                  <a:xfrm>
                    <a:off x="3333" y="2752"/>
                    <a:ext cx="804" cy="465"/>
                  </a:xfrm>
                  <a:prstGeom prst="rect">
                    <a:avLst/>
                  </a:prstGeom>
                  <a:blipFill>
                    <a:blip r:embed="rId6"/>
                    <a:stretch>
                      <a:fillRect l="-9569" t="-8264" b="-1652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p:sp>
          <p:nvSpPr>
            <p:cNvPr id="954" name="Rectangle 206">
              <a:extLst>
                <a:ext uri="{FF2B5EF4-FFF2-40B4-BE49-F238E27FC236}">
                  <a16:creationId xmlns:a16="http://schemas.microsoft.com/office/drawing/2014/main" id="{EB7FE101-6FA0-4012-96EF-A9450ED322ED}"/>
                </a:ext>
              </a:extLst>
            </p:cNvPr>
            <p:cNvSpPr>
              <a:spLocks noChangeArrowheads="1"/>
            </p:cNvSpPr>
            <p:nvPr/>
          </p:nvSpPr>
          <p:spPr bwMode="auto">
            <a:xfrm>
              <a:off x="8007354" y="4122738"/>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55" name="Rectangle 207">
              <a:extLst>
                <a:ext uri="{FF2B5EF4-FFF2-40B4-BE49-F238E27FC236}">
                  <a16:creationId xmlns:a16="http://schemas.microsoft.com/office/drawing/2014/main" id="{70E39E08-DD9B-722B-BF9D-67B35940E78A}"/>
                </a:ext>
              </a:extLst>
            </p:cNvPr>
            <p:cNvSpPr>
              <a:spLocks noChangeArrowheads="1"/>
            </p:cNvSpPr>
            <p:nvPr/>
          </p:nvSpPr>
          <p:spPr bwMode="auto">
            <a:xfrm>
              <a:off x="8128004" y="4122738"/>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56" name="Rectangle 208">
              <a:extLst>
                <a:ext uri="{FF2B5EF4-FFF2-40B4-BE49-F238E27FC236}">
                  <a16:creationId xmlns:a16="http://schemas.microsoft.com/office/drawing/2014/main" id="{9C56ED9C-25A8-4488-B482-E511729801FE}"/>
                </a:ext>
              </a:extLst>
            </p:cNvPr>
            <p:cNvSpPr>
              <a:spLocks noChangeArrowheads="1"/>
            </p:cNvSpPr>
            <p:nvPr/>
          </p:nvSpPr>
          <p:spPr bwMode="auto">
            <a:xfrm>
              <a:off x="8277229" y="4122738"/>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57" name="Rectangle 209">
              <a:extLst>
                <a:ext uri="{FF2B5EF4-FFF2-40B4-BE49-F238E27FC236}">
                  <a16:creationId xmlns:a16="http://schemas.microsoft.com/office/drawing/2014/main" id="{2BA943A1-E9D2-90BA-DE2B-878F52C1F4F3}"/>
                </a:ext>
              </a:extLst>
            </p:cNvPr>
            <p:cNvSpPr>
              <a:spLocks noChangeArrowheads="1"/>
            </p:cNvSpPr>
            <p:nvPr/>
          </p:nvSpPr>
          <p:spPr bwMode="auto">
            <a:xfrm>
              <a:off x="8447091" y="4122738"/>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58" name="Rectangle 210">
              <a:extLst>
                <a:ext uri="{FF2B5EF4-FFF2-40B4-BE49-F238E27FC236}">
                  <a16:creationId xmlns:a16="http://schemas.microsoft.com/office/drawing/2014/main" id="{73CB9082-4977-46F1-F593-C5A51B92B791}"/>
                </a:ext>
              </a:extLst>
            </p:cNvPr>
            <p:cNvSpPr>
              <a:spLocks noChangeArrowheads="1"/>
            </p:cNvSpPr>
            <p:nvPr/>
          </p:nvSpPr>
          <p:spPr bwMode="auto">
            <a:xfrm>
              <a:off x="8512179" y="4122738"/>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59" name="Rectangle 211">
              <a:extLst>
                <a:ext uri="{FF2B5EF4-FFF2-40B4-BE49-F238E27FC236}">
                  <a16:creationId xmlns:a16="http://schemas.microsoft.com/office/drawing/2014/main" id="{84FFBC93-670E-7491-A4BD-10BEB74D683E}"/>
                </a:ext>
              </a:extLst>
            </p:cNvPr>
            <p:cNvSpPr>
              <a:spLocks noChangeArrowheads="1"/>
            </p:cNvSpPr>
            <p:nvPr/>
          </p:nvSpPr>
          <p:spPr bwMode="auto">
            <a:xfrm>
              <a:off x="8616954" y="4122738"/>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60" name="Rectangle 212">
              <a:extLst>
                <a:ext uri="{FF2B5EF4-FFF2-40B4-BE49-F238E27FC236}">
                  <a16:creationId xmlns:a16="http://schemas.microsoft.com/office/drawing/2014/main" id="{8A19ACCE-F01A-F0DC-27B5-B0BC28A9C28F}"/>
                </a:ext>
              </a:extLst>
            </p:cNvPr>
            <p:cNvSpPr>
              <a:spLocks noChangeArrowheads="1"/>
            </p:cNvSpPr>
            <p:nvPr/>
          </p:nvSpPr>
          <p:spPr bwMode="auto">
            <a:xfrm>
              <a:off x="8716966" y="4122738"/>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61" name="Rectangle 213">
              <a:extLst>
                <a:ext uri="{FF2B5EF4-FFF2-40B4-BE49-F238E27FC236}">
                  <a16:creationId xmlns:a16="http://schemas.microsoft.com/office/drawing/2014/main" id="{CC6D3BBC-37C0-8D6A-7741-B0C896606079}"/>
                </a:ext>
              </a:extLst>
            </p:cNvPr>
            <p:cNvSpPr>
              <a:spLocks noChangeArrowheads="1"/>
            </p:cNvSpPr>
            <p:nvPr/>
          </p:nvSpPr>
          <p:spPr bwMode="auto">
            <a:xfrm>
              <a:off x="8807454" y="4122738"/>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63" name="Line 215">
              <a:extLst>
                <a:ext uri="{FF2B5EF4-FFF2-40B4-BE49-F238E27FC236}">
                  <a16:creationId xmlns:a16="http://schemas.microsoft.com/office/drawing/2014/main" id="{76311069-834E-F219-8B46-7D73BCF865E1}"/>
                </a:ext>
              </a:extLst>
            </p:cNvPr>
            <p:cNvSpPr>
              <a:spLocks noChangeShapeType="1"/>
            </p:cNvSpPr>
            <p:nvPr/>
          </p:nvSpPr>
          <p:spPr bwMode="auto">
            <a:xfrm flipV="1">
              <a:off x="8564566" y="1981114"/>
              <a:ext cx="0" cy="3205713"/>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65" name="Rectangle 217">
              <a:extLst>
                <a:ext uri="{FF2B5EF4-FFF2-40B4-BE49-F238E27FC236}">
                  <a16:creationId xmlns:a16="http://schemas.microsoft.com/office/drawing/2014/main" id="{D4907EC8-4FEB-483B-6DE3-5447E65F7D8D}"/>
                </a:ext>
              </a:extLst>
            </p:cNvPr>
            <p:cNvSpPr>
              <a:spLocks noChangeArrowheads="1"/>
            </p:cNvSpPr>
            <p:nvPr/>
          </p:nvSpPr>
          <p:spPr bwMode="auto">
            <a:xfrm rot="16200000">
              <a:off x="7997708" y="2425679"/>
              <a:ext cx="87043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Times New Roman" panose="02020603050405020304" pitchFamily="18" charset="0"/>
                </a:rPr>
                <a:t>PDG 2022</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67" name="Line 219">
              <a:extLst>
                <a:ext uri="{FF2B5EF4-FFF2-40B4-BE49-F238E27FC236}">
                  <a16:creationId xmlns:a16="http://schemas.microsoft.com/office/drawing/2014/main" id="{10F13AE1-B97C-2B03-4DD8-F9AF73DF47E6}"/>
                </a:ext>
              </a:extLst>
            </p:cNvPr>
            <p:cNvSpPr>
              <a:spLocks noChangeShapeType="1"/>
            </p:cNvSpPr>
            <p:nvPr/>
          </p:nvSpPr>
          <p:spPr bwMode="auto">
            <a:xfrm flipV="1">
              <a:off x="6565903" y="2418471"/>
              <a:ext cx="0" cy="2772843"/>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86" name="Line 238">
              <a:extLst>
                <a:ext uri="{FF2B5EF4-FFF2-40B4-BE49-F238E27FC236}">
                  <a16:creationId xmlns:a16="http://schemas.microsoft.com/office/drawing/2014/main" id="{EB3F6C96-E58E-E8C0-A669-6BE76FD5D56A}"/>
                </a:ext>
              </a:extLst>
            </p:cNvPr>
            <p:cNvSpPr>
              <a:spLocks noChangeShapeType="1"/>
            </p:cNvSpPr>
            <p:nvPr/>
          </p:nvSpPr>
          <p:spPr bwMode="auto">
            <a:xfrm flipV="1">
              <a:off x="6491291" y="1836174"/>
              <a:ext cx="0" cy="3355140"/>
            </a:xfrm>
            <a:prstGeom prst="line">
              <a:avLst/>
            </a:prstGeom>
            <a:noFill/>
            <a:ln w="4763">
              <a:solidFill>
                <a:srgbClr val="FF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96" name="Line 248">
              <a:extLst>
                <a:ext uri="{FF2B5EF4-FFF2-40B4-BE49-F238E27FC236}">
                  <a16:creationId xmlns:a16="http://schemas.microsoft.com/office/drawing/2014/main" id="{6EFC6FC0-89F1-F71B-4FF1-768A34808C59}"/>
                </a:ext>
              </a:extLst>
            </p:cNvPr>
            <p:cNvSpPr>
              <a:spLocks noChangeShapeType="1"/>
            </p:cNvSpPr>
            <p:nvPr/>
          </p:nvSpPr>
          <p:spPr bwMode="auto">
            <a:xfrm flipV="1">
              <a:off x="5821365" y="3626117"/>
              <a:ext cx="0" cy="1565197"/>
            </a:xfrm>
            <a:prstGeom prst="line">
              <a:avLst/>
            </a:prstGeom>
            <a:noFill/>
            <a:ln w="4763">
              <a:solidFill>
                <a:srgbClr val="FF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07" name="Line 259">
              <a:extLst>
                <a:ext uri="{FF2B5EF4-FFF2-40B4-BE49-F238E27FC236}">
                  <a16:creationId xmlns:a16="http://schemas.microsoft.com/office/drawing/2014/main" id="{398763B7-9A10-C9C9-FD0D-8535D4831E2E}"/>
                </a:ext>
              </a:extLst>
            </p:cNvPr>
            <p:cNvSpPr>
              <a:spLocks noChangeShapeType="1"/>
            </p:cNvSpPr>
            <p:nvPr/>
          </p:nvSpPr>
          <p:spPr bwMode="auto">
            <a:xfrm flipV="1">
              <a:off x="5568953" y="3108036"/>
              <a:ext cx="0" cy="2083278"/>
            </a:xfrm>
            <a:prstGeom prst="line">
              <a:avLst/>
            </a:prstGeom>
            <a:noFill/>
            <a:ln w="4763">
              <a:solidFill>
                <a:srgbClr val="00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8" name="Rectangle 217">
              <a:extLst>
                <a:ext uri="{FF2B5EF4-FFF2-40B4-BE49-F238E27FC236}">
                  <a16:creationId xmlns:a16="http://schemas.microsoft.com/office/drawing/2014/main" id="{97E5E2F9-9FF3-4107-CAFD-AB6BB56571F3}"/>
                </a:ext>
              </a:extLst>
            </p:cNvPr>
            <p:cNvSpPr>
              <a:spLocks noChangeArrowheads="1"/>
            </p:cNvSpPr>
            <p:nvPr/>
          </p:nvSpPr>
          <p:spPr bwMode="auto">
            <a:xfrm rot="16200000">
              <a:off x="5899558" y="2281313"/>
              <a:ext cx="88485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FF0000"/>
                  </a:solidFill>
                  <a:effectLst/>
                  <a:latin typeface="Times New Roman" panose="02020603050405020304" pitchFamily="18" charset="0"/>
                </a:rPr>
                <a:t>Nab (goal)</a:t>
              </a:r>
              <a:endParaRPr kumimoji="0" lang="en-US" altLang="en-US" sz="1800" b="0" i="0" u="none" strike="noStrike" cap="none" normalizeH="0" baseline="0" dirty="0">
                <a:ln>
                  <a:noFill/>
                </a:ln>
                <a:solidFill>
                  <a:srgbClr val="FF0000"/>
                </a:solidFill>
                <a:effectLst/>
              </a:endParaRPr>
            </a:p>
          </p:txBody>
        </p:sp>
        <p:sp>
          <p:nvSpPr>
            <p:cNvPr id="1219" name="Rectangle 217">
              <a:extLst>
                <a:ext uri="{FF2B5EF4-FFF2-40B4-BE49-F238E27FC236}">
                  <a16:creationId xmlns:a16="http://schemas.microsoft.com/office/drawing/2014/main" id="{AFB45FB5-3436-9146-B384-A043098B7E8B}"/>
                </a:ext>
              </a:extLst>
            </p:cNvPr>
            <p:cNvSpPr>
              <a:spLocks noChangeArrowheads="1"/>
            </p:cNvSpPr>
            <p:nvPr/>
          </p:nvSpPr>
          <p:spPr bwMode="auto">
            <a:xfrm rot="16200000">
              <a:off x="5300092" y="2955306"/>
              <a:ext cx="98745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err="1">
                  <a:ln>
                    <a:noFill/>
                  </a:ln>
                  <a:solidFill>
                    <a:srgbClr val="FF0000"/>
                  </a:solidFill>
                  <a:effectLst/>
                  <a:latin typeface="Times New Roman" panose="02020603050405020304" pitchFamily="18" charset="0"/>
                </a:rPr>
                <a:t>pNab</a:t>
              </a:r>
              <a:r>
                <a:rPr kumimoji="0" lang="en-US" altLang="en-US" sz="1600" b="0" i="0" u="none" strike="noStrike" cap="none" normalizeH="0" baseline="0" dirty="0">
                  <a:ln>
                    <a:noFill/>
                  </a:ln>
                  <a:solidFill>
                    <a:srgbClr val="FF0000"/>
                  </a:solidFill>
                  <a:effectLst/>
                  <a:latin typeface="Times New Roman" panose="02020603050405020304" pitchFamily="18" charset="0"/>
                </a:rPr>
                <a:t> (goal)</a:t>
              </a:r>
              <a:endParaRPr kumimoji="0" lang="en-US" altLang="en-US" sz="1800" b="0" i="0" u="none" strike="noStrike" cap="none" normalizeH="0" baseline="0" dirty="0">
                <a:ln>
                  <a:noFill/>
                </a:ln>
                <a:solidFill>
                  <a:srgbClr val="FF0000"/>
                </a:solidFill>
                <a:effectLst/>
              </a:endParaRPr>
            </a:p>
          </p:txBody>
        </p:sp>
        <p:sp>
          <p:nvSpPr>
            <p:cNvPr id="1220" name="Rectangle 217">
              <a:extLst>
                <a:ext uri="{FF2B5EF4-FFF2-40B4-BE49-F238E27FC236}">
                  <a16:creationId xmlns:a16="http://schemas.microsoft.com/office/drawing/2014/main" id="{C164A7F0-856D-92C3-327F-DE1AA154B0D2}"/>
                </a:ext>
              </a:extLst>
            </p:cNvPr>
            <p:cNvSpPr>
              <a:spLocks noChangeArrowheads="1"/>
            </p:cNvSpPr>
            <p:nvPr/>
          </p:nvSpPr>
          <p:spPr bwMode="auto">
            <a:xfrm rot="16200000">
              <a:off x="5624662" y="3278620"/>
              <a:ext cx="213988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Times New Roman" panose="02020603050405020304" pitchFamily="18" charset="0"/>
                </a:rPr>
                <a:t>PERKEO III, UCNA only</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cxnSp>
          <p:nvCxnSpPr>
            <p:cNvPr id="1222" name="Straight Arrow Connector 1221">
              <a:extLst>
                <a:ext uri="{FF2B5EF4-FFF2-40B4-BE49-F238E27FC236}">
                  <a16:creationId xmlns:a16="http://schemas.microsoft.com/office/drawing/2014/main" id="{CC968695-0A34-AE4D-5301-853BC484FC14}"/>
                </a:ext>
              </a:extLst>
            </p:cNvPr>
            <p:cNvCxnSpPr>
              <a:cxnSpLocks/>
              <a:endCxn id="1188" idx="56"/>
            </p:cNvCxnSpPr>
            <p:nvPr/>
          </p:nvCxnSpPr>
          <p:spPr>
            <a:xfrm flipV="1">
              <a:off x="5911286" y="4037918"/>
              <a:ext cx="492944" cy="328130"/>
            </a:xfrm>
            <a:prstGeom prst="straightConnector1">
              <a:avLst/>
            </a:prstGeom>
            <a:ln>
              <a:solidFill>
                <a:srgbClr val="6262FF"/>
              </a:solidFill>
              <a:tailEnd type="triangle"/>
            </a:ln>
          </p:spPr>
          <p:style>
            <a:lnRef idx="1">
              <a:schemeClr val="accent1"/>
            </a:lnRef>
            <a:fillRef idx="0">
              <a:schemeClr val="accent1"/>
            </a:fillRef>
            <a:effectRef idx="0">
              <a:schemeClr val="accent1"/>
            </a:effectRef>
            <a:fontRef idx="minor">
              <a:schemeClr val="tx1"/>
            </a:fontRef>
          </p:style>
        </p:cxnSp>
        <p:sp>
          <p:nvSpPr>
            <p:cNvPr id="1224" name="Rectangle 217">
              <a:extLst>
                <a:ext uri="{FF2B5EF4-FFF2-40B4-BE49-F238E27FC236}">
                  <a16:creationId xmlns:a16="http://schemas.microsoft.com/office/drawing/2014/main" id="{C58185C6-E766-F867-1BCF-62D608CCF745}"/>
                </a:ext>
              </a:extLst>
            </p:cNvPr>
            <p:cNvSpPr>
              <a:spLocks noChangeArrowheads="1"/>
            </p:cNvSpPr>
            <p:nvPr/>
          </p:nvSpPr>
          <p:spPr bwMode="auto">
            <a:xfrm rot="16200000">
              <a:off x="5005768" y="2450292"/>
              <a:ext cx="105477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Times New Roman" panose="02020603050405020304" pitchFamily="18" charset="0"/>
                </a:rPr>
                <a:t>PERC (goal)</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mc:AlternateContent xmlns:mc="http://schemas.openxmlformats.org/markup-compatibility/2006">
        <mc:Choice xmlns:a14="http://schemas.microsoft.com/office/drawing/2010/main" Requires="a14">
          <p:sp>
            <p:nvSpPr>
              <p:cNvPr id="1227" name="TextBox 1226">
                <a:extLst>
                  <a:ext uri="{FF2B5EF4-FFF2-40B4-BE49-F238E27FC236}">
                    <a16:creationId xmlns:a16="http://schemas.microsoft.com/office/drawing/2014/main" id="{FC616423-B886-32BC-4D31-22BE2DDCEDE9}"/>
                  </a:ext>
                </a:extLst>
              </p:cNvPr>
              <p:cNvSpPr txBox="1"/>
              <p:nvPr/>
            </p:nvSpPr>
            <p:spPr>
              <a:xfrm>
                <a:off x="140965" y="5544400"/>
                <a:ext cx="8942829" cy="1323439"/>
              </a:xfrm>
              <a:prstGeom prst="rect">
                <a:avLst/>
              </a:prstGeom>
              <a:noFill/>
            </p:spPr>
            <p:txBody>
              <a:bodyPr wrap="square" rtlCol="0">
                <a:spAutoFit/>
              </a:bodyPr>
              <a:lstStyle/>
              <a:p>
                <a:pPr marL="285750" indent="-285750">
                  <a:buFont typeface="Arial" panose="020B0604020202020204" pitchFamily="34" charset="0"/>
                  <a:buChar char="•"/>
                </a:pPr>
                <a:r>
                  <a:rPr lang="en-US" sz="1600" b="0" i="0" dirty="0">
                    <a:latin typeface="+mn-lt"/>
                  </a:rPr>
                  <a:t>Need better accuracy in </a:t>
                </a:r>
                <a14:m>
                  <m:oMath xmlns:m="http://schemas.openxmlformats.org/officeDocument/2006/math">
                    <m:sSub>
                      <m:sSubPr>
                        <m:ctrlPr>
                          <a:rPr lang="en-US" sz="1600" b="0" i="1" smtClean="0">
                            <a:latin typeface="+mn-lt"/>
                          </a:rPr>
                        </m:ctrlPr>
                      </m:sSubPr>
                      <m:e>
                        <m:r>
                          <a:rPr lang="en-US" sz="1600" b="0" i="1" smtClean="0">
                            <a:latin typeface="+mn-lt"/>
                          </a:rPr>
                          <m:t>𝜏</m:t>
                        </m:r>
                      </m:e>
                      <m:sub>
                        <m:r>
                          <a:rPr lang="en-US" sz="1600" b="0" i="1" smtClean="0">
                            <a:latin typeface="+mn-lt"/>
                          </a:rPr>
                          <m:t>𝑛</m:t>
                        </m:r>
                      </m:sub>
                    </m:sSub>
                  </m:oMath>
                </a14:m>
                <a:r>
                  <a:rPr lang="en-US" sz="1600" b="0" i="0" dirty="0">
                    <a:latin typeface="+mn-lt"/>
                  </a:rPr>
                  <a:t> and </a:t>
                </a:r>
                <a14:m>
                  <m:oMath xmlns:m="http://schemas.openxmlformats.org/officeDocument/2006/math">
                    <m:r>
                      <a:rPr lang="en-US" sz="1600" b="0" i="1" smtClean="0">
                        <a:latin typeface="+mn-lt"/>
                      </a:rPr>
                      <m:t>𝜆</m:t>
                    </m:r>
                  </m:oMath>
                </a14:m>
                <a:r>
                  <a:rPr lang="en-US" sz="1600" dirty="0">
                    <a:latin typeface="+mn-lt"/>
                  </a:rPr>
                  <a:t> to fulfill the long-standing hope to base the CKM unitarity test on neutrons. Improving on </a:t>
                </a:r>
                <a14:m>
                  <m:oMath xmlns:m="http://schemas.openxmlformats.org/officeDocument/2006/math">
                    <m:r>
                      <a:rPr lang="en-US" sz="1600" b="0" i="1" smtClean="0">
                        <a:latin typeface="+mn-lt"/>
                      </a:rPr>
                      <m:t>𝜆</m:t>
                    </m:r>
                  </m:oMath>
                </a14:m>
                <a:r>
                  <a:rPr lang="en-US" sz="1600" dirty="0">
                    <a:latin typeface="+mn-lt"/>
                  </a:rPr>
                  <a:t> has the largest impact.</a:t>
                </a:r>
              </a:p>
              <a:p>
                <a:pPr marL="285750" indent="-285750">
                  <a:buFont typeface="Arial" panose="020B0604020202020204" pitchFamily="34" charset="0"/>
                  <a:buChar char="•"/>
                </a:pPr>
                <a:r>
                  <a:rPr lang="en-US" sz="1600" dirty="0">
                    <a:latin typeface="+mn-lt"/>
                  </a:rPr>
                  <a:t>We need variation in experiment techniques to investigate inconsistent results (</a:t>
                </a:r>
                <a:r>
                  <a:rPr lang="en-US" sz="1600" dirty="0" err="1">
                    <a:latin typeface="+mn-lt"/>
                  </a:rPr>
                  <a:t>aSPECT</a:t>
                </a:r>
                <a:r>
                  <a:rPr lang="en-US" sz="1600" dirty="0">
                    <a:latin typeface="+mn-lt"/>
                  </a:rPr>
                  <a:t> vs. PERKEO III just as much as the long-standing beam vs. bottle lifetime experiments controversy).</a:t>
                </a:r>
              </a:p>
              <a:p>
                <a:pPr marL="285750" indent="-285750">
                  <a:buFont typeface="Arial" panose="020B0604020202020204" pitchFamily="34" charset="0"/>
                  <a:buChar char="•"/>
                </a:pPr>
                <a:r>
                  <a:rPr lang="en-US" sz="1600" dirty="0">
                    <a:latin typeface="+mn-lt"/>
                  </a:rPr>
                  <a:t>With Nab and </a:t>
                </a:r>
                <a:r>
                  <a:rPr lang="en-US" sz="1600" dirty="0" err="1">
                    <a:latin typeface="+mn-lt"/>
                  </a:rPr>
                  <a:t>pNab</a:t>
                </a:r>
                <a:r>
                  <a:rPr lang="en-US" sz="1600" dirty="0">
                    <a:latin typeface="+mn-lt"/>
                  </a:rPr>
                  <a:t>, we can measure both </a:t>
                </a:r>
                <a14:m>
                  <m:oMath xmlns:m="http://schemas.openxmlformats.org/officeDocument/2006/math">
                    <m:r>
                      <a:rPr lang="en-US" sz="1600" b="0" i="1" smtClean="0">
                        <a:latin typeface="+mn-lt"/>
                      </a:rPr>
                      <m:t>𝑎</m:t>
                    </m:r>
                  </m:oMath>
                </a14:m>
                <a:r>
                  <a:rPr lang="en-US" sz="1600" dirty="0">
                    <a:latin typeface="+mn-lt"/>
                  </a:rPr>
                  <a:t> and </a:t>
                </a:r>
                <a14:m>
                  <m:oMath xmlns:m="http://schemas.openxmlformats.org/officeDocument/2006/math">
                    <m:r>
                      <a:rPr lang="en-US" sz="1600" b="0" i="1" smtClean="0">
                        <a:latin typeface="+mn-lt"/>
                      </a:rPr>
                      <m:t>𝐴</m:t>
                    </m:r>
                  </m:oMath>
                </a14:m>
                <a:r>
                  <a:rPr lang="en-US" sz="1600" dirty="0">
                    <a:latin typeface="+mn-lt"/>
                  </a:rPr>
                  <a:t> coefficients in the same apparatus.</a:t>
                </a:r>
              </a:p>
            </p:txBody>
          </p:sp>
        </mc:Choice>
        <mc:Fallback>
          <p:sp>
            <p:nvSpPr>
              <p:cNvPr id="1227" name="TextBox 1226">
                <a:extLst>
                  <a:ext uri="{FF2B5EF4-FFF2-40B4-BE49-F238E27FC236}">
                    <a16:creationId xmlns:a16="http://schemas.microsoft.com/office/drawing/2014/main" id="{FC616423-B886-32BC-4D31-22BE2DDCEDE9}"/>
                  </a:ext>
                </a:extLst>
              </p:cNvPr>
              <p:cNvSpPr txBox="1">
                <a:spLocks noRot="1" noChangeAspect="1" noMove="1" noResize="1" noEditPoints="1" noAdjustHandles="1" noChangeArrowheads="1" noChangeShapeType="1" noTextEdit="1"/>
              </p:cNvSpPr>
              <p:nvPr/>
            </p:nvSpPr>
            <p:spPr>
              <a:xfrm>
                <a:off x="140965" y="5544400"/>
                <a:ext cx="8942829" cy="1323439"/>
              </a:xfrm>
              <a:prstGeom prst="rect">
                <a:avLst/>
              </a:prstGeom>
              <a:blipFill>
                <a:blip r:embed="rId7"/>
                <a:stretch>
                  <a:fillRect l="-273" t="-1382" b="-506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5AF71975-EAD9-58BC-A9C9-01B64E7C3D92}"/>
                  </a:ext>
                </a:extLst>
              </p:cNvPr>
              <p:cNvSpPr txBox="1"/>
              <p:nvPr/>
            </p:nvSpPr>
            <p:spPr>
              <a:xfrm>
                <a:off x="465237" y="1077901"/>
                <a:ext cx="3364191" cy="964495"/>
              </a:xfrm>
              <a:prstGeom prst="rect">
                <a:avLst/>
              </a:prstGeom>
              <a:solidFill>
                <a:schemeClr val="bg1"/>
              </a:solidFill>
              <a:ln>
                <a:solidFill>
                  <a:schemeClr val="tx1"/>
                </a:solidFill>
              </a:ln>
            </p:spPr>
            <p:txBody>
              <a:bodyPr wrap="none" rtlCol="0">
                <a:spAutoFit/>
              </a:bodyPr>
              <a:lstStyle/>
              <a:p>
                <a14:m>
                  <m:oMath xmlns:m="http://schemas.openxmlformats.org/officeDocument/2006/math">
                    <m:sSub>
                      <m:sSubPr>
                        <m:ctrlPr>
                          <a:rPr lang="en-US" b="0" i="1" smtClean="0">
                            <a:solidFill>
                              <a:srgbClr val="6262FF"/>
                            </a:solidFill>
                            <a:latin typeface="Cambria Math" panose="02040503050406030204" pitchFamily="18" charset="0"/>
                          </a:rPr>
                        </m:ctrlPr>
                      </m:sSubPr>
                      <m:e>
                        <m:r>
                          <a:rPr lang="en-US" b="0" i="1" smtClean="0">
                            <a:solidFill>
                              <a:srgbClr val="6262FF"/>
                            </a:solidFill>
                            <a:latin typeface="Cambria Math" panose="02040503050406030204" pitchFamily="18" charset="0"/>
                          </a:rPr>
                          <m:t>𝑉</m:t>
                        </m:r>
                      </m:e>
                      <m:sub>
                        <m:r>
                          <a:rPr lang="en-US" b="0" i="1" smtClean="0">
                            <a:solidFill>
                              <a:srgbClr val="6262FF"/>
                            </a:solidFill>
                            <a:latin typeface="Cambria Math" panose="02040503050406030204" pitchFamily="18" charset="0"/>
                          </a:rPr>
                          <m:t>𝑢𝑑</m:t>
                        </m:r>
                      </m:sub>
                    </m:sSub>
                  </m:oMath>
                </a14:m>
                <a:r>
                  <a:rPr lang="en-US" dirty="0">
                    <a:solidFill>
                      <a:srgbClr val="6262FF"/>
                    </a:solidFill>
                  </a:rPr>
                  <a:t> from neutron beta decay:</a:t>
                </a:r>
              </a:p>
              <a:p>
                <a:pPr/>
                <a14:m>
                  <m:oMathPara xmlns:m="http://schemas.openxmlformats.org/officeDocument/2006/math">
                    <m:oMathParaPr>
                      <m:jc m:val="centerGroup"/>
                    </m:oMathParaPr>
                    <m:oMath xmlns:m="http://schemas.openxmlformats.org/officeDocument/2006/math">
                      <m:sSup>
                        <m:sSupPr>
                          <m:ctrlPr>
                            <a:rPr lang="en-US" b="0" i="1" smtClean="0">
                              <a:solidFill>
                                <a:srgbClr val="6262FF"/>
                              </a:solidFill>
                              <a:latin typeface="Cambria Math" panose="02040503050406030204" pitchFamily="18" charset="0"/>
                            </a:rPr>
                          </m:ctrlPr>
                        </m:sSupPr>
                        <m:e>
                          <m:d>
                            <m:dPr>
                              <m:begChr m:val="|"/>
                              <m:endChr m:val="|"/>
                              <m:ctrlPr>
                                <a:rPr lang="en-US" b="0" i="1" smtClean="0">
                                  <a:solidFill>
                                    <a:srgbClr val="6262FF"/>
                                  </a:solidFill>
                                  <a:latin typeface="Cambria Math" panose="02040503050406030204" pitchFamily="18" charset="0"/>
                                </a:rPr>
                              </m:ctrlPr>
                            </m:dPr>
                            <m:e>
                              <m:sSub>
                                <m:sSubPr>
                                  <m:ctrlPr>
                                    <a:rPr lang="en-US" b="0" i="1" smtClean="0">
                                      <a:solidFill>
                                        <a:srgbClr val="6262FF"/>
                                      </a:solidFill>
                                      <a:latin typeface="Cambria Math" panose="02040503050406030204" pitchFamily="18" charset="0"/>
                                    </a:rPr>
                                  </m:ctrlPr>
                                </m:sSubPr>
                                <m:e>
                                  <m:r>
                                    <a:rPr lang="en-US" b="0" i="1" smtClean="0">
                                      <a:solidFill>
                                        <a:srgbClr val="6262FF"/>
                                      </a:solidFill>
                                      <a:latin typeface="Cambria Math" panose="02040503050406030204" pitchFamily="18" charset="0"/>
                                    </a:rPr>
                                    <m:t>𝑉</m:t>
                                  </m:r>
                                </m:e>
                                <m:sub>
                                  <m:r>
                                    <a:rPr lang="en-US" b="0" i="1" smtClean="0">
                                      <a:solidFill>
                                        <a:srgbClr val="6262FF"/>
                                      </a:solidFill>
                                      <a:latin typeface="Cambria Math" panose="02040503050406030204" pitchFamily="18" charset="0"/>
                                    </a:rPr>
                                    <m:t>𝑢𝑑</m:t>
                                  </m:r>
                                </m:sub>
                              </m:sSub>
                            </m:e>
                          </m:d>
                        </m:e>
                        <m:sup>
                          <m:r>
                            <a:rPr lang="en-US" b="0" i="1" smtClean="0">
                              <a:solidFill>
                                <a:srgbClr val="6262FF"/>
                              </a:solidFill>
                              <a:latin typeface="Cambria Math" panose="02040503050406030204" pitchFamily="18" charset="0"/>
                            </a:rPr>
                            <m:t>2</m:t>
                          </m:r>
                        </m:sup>
                      </m:sSup>
                      <m:r>
                        <a:rPr lang="en-US" b="0" i="1" smtClean="0">
                          <a:solidFill>
                            <a:srgbClr val="6262FF"/>
                          </a:solidFill>
                          <a:latin typeface="Cambria Math" panose="02040503050406030204" pitchFamily="18" charset="0"/>
                        </a:rPr>
                        <m:t>=</m:t>
                      </m:r>
                      <m:f>
                        <m:fPr>
                          <m:ctrlPr>
                            <a:rPr lang="en-US" b="0" i="1" smtClean="0">
                              <a:solidFill>
                                <a:srgbClr val="6262FF"/>
                              </a:solidFill>
                              <a:latin typeface="Cambria Math" panose="02040503050406030204" pitchFamily="18" charset="0"/>
                            </a:rPr>
                          </m:ctrlPr>
                        </m:fPr>
                        <m:num>
                          <m:r>
                            <a:rPr lang="en-US" b="0" i="1" smtClean="0">
                              <a:solidFill>
                                <a:srgbClr val="6262FF"/>
                              </a:solidFill>
                              <a:latin typeface="Cambria Math" panose="02040503050406030204" pitchFamily="18" charset="0"/>
                            </a:rPr>
                            <m:t>5024.7 </m:t>
                          </m:r>
                          <m:r>
                            <m:rPr>
                              <m:nor/>
                            </m:rPr>
                            <a:rPr lang="en-US" b="0" i="0" smtClean="0">
                              <a:solidFill>
                                <a:srgbClr val="6262FF"/>
                              </a:solidFill>
                              <a:latin typeface="Cambria Math" panose="02040503050406030204" pitchFamily="18" charset="0"/>
                            </a:rPr>
                            <m:t>s</m:t>
                          </m:r>
                        </m:num>
                        <m:den>
                          <m:sSub>
                            <m:sSubPr>
                              <m:ctrlPr>
                                <a:rPr lang="en-US" b="0" i="1" smtClean="0">
                                  <a:solidFill>
                                    <a:srgbClr val="6262FF"/>
                                  </a:solidFill>
                                  <a:latin typeface="Cambria Math" panose="02040503050406030204" pitchFamily="18" charset="0"/>
                                </a:rPr>
                              </m:ctrlPr>
                            </m:sSubPr>
                            <m:e>
                              <m:r>
                                <a:rPr lang="en-US" b="0" i="1" smtClean="0">
                                  <a:solidFill>
                                    <a:srgbClr val="6262FF"/>
                                  </a:solidFill>
                                  <a:latin typeface="Cambria Math" panose="02040503050406030204" pitchFamily="18" charset="0"/>
                                </a:rPr>
                                <m:t>𝜏</m:t>
                              </m:r>
                            </m:e>
                            <m:sub>
                              <m:r>
                                <a:rPr lang="en-US" b="0" i="1" smtClean="0">
                                  <a:solidFill>
                                    <a:srgbClr val="6262FF"/>
                                  </a:solidFill>
                                  <a:latin typeface="Cambria Math" panose="02040503050406030204" pitchFamily="18" charset="0"/>
                                </a:rPr>
                                <m:t>𝑛</m:t>
                              </m:r>
                            </m:sub>
                          </m:sSub>
                          <m:d>
                            <m:dPr>
                              <m:ctrlPr>
                                <a:rPr lang="en-US" b="0" i="1" smtClean="0">
                                  <a:solidFill>
                                    <a:srgbClr val="6262FF"/>
                                  </a:solidFill>
                                  <a:latin typeface="Cambria Math" panose="02040503050406030204" pitchFamily="18" charset="0"/>
                                </a:rPr>
                              </m:ctrlPr>
                            </m:dPr>
                            <m:e>
                              <m:r>
                                <a:rPr lang="en-US" b="0" i="1" smtClean="0">
                                  <a:solidFill>
                                    <a:srgbClr val="6262FF"/>
                                  </a:solidFill>
                                  <a:latin typeface="Cambria Math" panose="02040503050406030204" pitchFamily="18" charset="0"/>
                                </a:rPr>
                                <m:t>1+3</m:t>
                              </m:r>
                              <m:sSup>
                                <m:sSupPr>
                                  <m:ctrlPr>
                                    <a:rPr lang="en-US" b="0" i="1" smtClean="0">
                                      <a:solidFill>
                                        <a:srgbClr val="6262FF"/>
                                      </a:solidFill>
                                      <a:latin typeface="Cambria Math" panose="02040503050406030204" pitchFamily="18" charset="0"/>
                                    </a:rPr>
                                  </m:ctrlPr>
                                </m:sSupPr>
                                <m:e>
                                  <m:r>
                                    <a:rPr lang="en-US" b="0" i="1" smtClean="0">
                                      <a:solidFill>
                                        <a:srgbClr val="6262FF"/>
                                      </a:solidFill>
                                      <a:latin typeface="Cambria Math" panose="02040503050406030204" pitchFamily="18" charset="0"/>
                                    </a:rPr>
                                    <m:t>𝜆</m:t>
                                  </m:r>
                                </m:e>
                                <m:sup>
                                  <m:r>
                                    <a:rPr lang="en-US" b="0" i="1" smtClean="0">
                                      <a:solidFill>
                                        <a:srgbClr val="6262FF"/>
                                      </a:solidFill>
                                      <a:latin typeface="Cambria Math" panose="02040503050406030204" pitchFamily="18" charset="0"/>
                                    </a:rPr>
                                    <m:t>2</m:t>
                                  </m:r>
                                </m:sup>
                              </m:sSup>
                            </m:e>
                          </m:d>
                          <m:d>
                            <m:dPr>
                              <m:ctrlPr>
                                <a:rPr lang="en-US" b="0" i="1" smtClean="0">
                                  <a:solidFill>
                                    <a:srgbClr val="6262FF"/>
                                  </a:solidFill>
                                  <a:latin typeface="Cambria Math" panose="02040503050406030204" pitchFamily="18" charset="0"/>
                                </a:rPr>
                              </m:ctrlPr>
                            </m:dPr>
                            <m:e>
                              <m:r>
                                <a:rPr lang="en-US" b="0" i="1" smtClean="0">
                                  <a:solidFill>
                                    <a:srgbClr val="6262FF"/>
                                  </a:solidFill>
                                  <a:latin typeface="Cambria Math" panose="02040503050406030204" pitchFamily="18" charset="0"/>
                                </a:rPr>
                                <m:t>1+</m:t>
                              </m:r>
                              <m:sSubSup>
                                <m:sSubSupPr>
                                  <m:ctrlPr>
                                    <a:rPr lang="en-US" b="0" i="1" smtClean="0">
                                      <a:solidFill>
                                        <a:srgbClr val="6262FF"/>
                                      </a:solidFill>
                                      <a:latin typeface="Cambria Math" panose="02040503050406030204" pitchFamily="18" charset="0"/>
                                    </a:rPr>
                                  </m:ctrlPr>
                                </m:sSubSupPr>
                                <m:e>
                                  <m:r>
                                    <m:rPr>
                                      <m:sty m:val="p"/>
                                    </m:rPr>
                                    <a:rPr lang="en-US" b="0" i="0" smtClean="0">
                                      <a:solidFill>
                                        <a:srgbClr val="6262FF"/>
                                      </a:solidFill>
                                      <a:latin typeface="Cambria Math" panose="02040503050406030204" pitchFamily="18" charset="0"/>
                                    </a:rPr>
                                    <m:t>Δ</m:t>
                                  </m:r>
                                </m:e>
                                <m:sub>
                                  <m:r>
                                    <a:rPr lang="en-US" b="0" i="1" smtClean="0">
                                      <a:solidFill>
                                        <a:srgbClr val="6262FF"/>
                                      </a:solidFill>
                                      <a:latin typeface="Cambria Math" panose="02040503050406030204" pitchFamily="18" charset="0"/>
                                    </a:rPr>
                                    <m:t>𝑅</m:t>
                                  </m:r>
                                </m:sub>
                                <m:sup>
                                  <m:r>
                                    <a:rPr lang="en-US" b="0" i="1" smtClean="0">
                                      <a:solidFill>
                                        <a:srgbClr val="6262FF"/>
                                      </a:solidFill>
                                      <a:latin typeface="Cambria Math" panose="02040503050406030204" pitchFamily="18" charset="0"/>
                                    </a:rPr>
                                    <m:t>𝑉</m:t>
                                  </m:r>
                                </m:sup>
                              </m:sSubSup>
                            </m:e>
                          </m:d>
                        </m:den>
                      </m:f>
                    </m:oMath>
                  </m:oMathPara>
                </a14:m>
                <a:endParaRPr lang="en-US" dirty="0">
                  <a:solidFill>
                    <a:srgbClr val="6262FF"/>
                  </a:solidFill>
                </a:endParaRPr>
              </a:p>
            </p:txBody>
          </p:sp>
        </mc:Choice>
        <mc:Fallback>
          <p:sp>
            <p:nvSpPr>
              <p:cNvPr id="2" name="TextBox 1">
                <a:extLst>
                  <a:ext uri="{FF2B5EF4-FFF2-40B4-BE49-F238E27FC236}">
                    <a16:creationId xmlns:a16="http://schemas.microsoft.com/office/drawing/2014/main" id="{5AF71975-EAD9-58BC-A9C9-01B64E7C3D92}"/>
                  </a:ext>
                </a:extLst>
              </p:cNvPr>
              <p:cNvSpPr txBox="1">
                <a:spLocks noRot="1" noChangeAspect="1" noMove="1" noResize="1" noEditPoints="1" noAdjustHandles="1" noChangeArrowheads="1" noChangeShapeType="1" noTextEdit="1"/>
              </p:cNvSpPr>
              <p:nvPr/>
            </p:nvSpPr>
            <p:spPr>
              <a:xfrm>
                <a:off x="465237" y="1077901"/>
                <a:ext cx="3364191" cy="964495"/>
              </a:xfrm>
              <a:prstGeom prst="rect">
                <a:avLst/>
              </a:prstGeom>
              <a:blipFill>
                <a:blip r:embed="rId8"/>
                <a:stretch>
                  <a:fillRect t="-3125"/>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4125659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B29B4C-85FE-74E2-15CA-25E978784025}"/>
              </a:ext>
            </a:extLst>
          </p:cNvPr>
          <p:cNvPicPr>
            <a:picLocks noChangeAspect="1"/>
          </p:cNvPicPr>
          <p:nvPr/>
        </p:nvPicPr>
        <p:blipFill rotWithShape="1">
          <a:blip r:embed="rId3">
            <a:alphaModFix amt="33000"/>
          </a:blip>
          <a:srcRect l="1176" t="606"/>
          <a:stretch/>
        </p:blipFill>
        <p:spPr>
          <a:xfrm>
            <a:off x="-1" y="792162"/>
            <a:ext cx="9144001" cy="6065838"/>
          </a:xfrm>
          <a:prstGeom prst="rect">
            <a:avLst/>
          </a:prstGeom>
        </p:spPr>
      </p:pic>
      <p:sp>
        <p:nvSpPr>
          <p:cNvPr id="4" name="Slide Number Placeholder 3">
            <a:extLst>
              <a:ext uri="{FF2B5EF4-FFF2-40B4-BE49-F238E27FC236}">
                <a16:creationId xmlns:a16="http://schemas.microsoft.com/office/drawing/2014/main" id="{559F1F1B-BAC2-316F-4B40-CBE5E8DDE6A1}"/>
              </a:ext>
            </a:extLst>
          </p:cNvPr>
          <p:cNvSpPr>
            <a:spLocks noGrp="1"/>
          </p:cNvSpPr>
          <p:nvPr>
            <p:ph type="sldNum" sz="quarter" idx="12"/>
          </p:nvPr>
        </p:nvSpPr>
        <p:spPr/>
        <p:txBody>
          <a:bodyPr/>
          <a:lstStyle/>
          <a:p>
            <a:pPr>
              <a:defRPr/>
            </a:pPr>
            <a:fld id="{3DF42D30-36DB-4A90-87D3-B26F42E35829}" type="slidenum">
              <a:rPr lang="de-DE" smtClean="0"/>
              <a:pPr>
                <a:defRPr/>
              </a:pPr>
              <a:t>25</a:t>
            </a:fld>
            <a:endParaRPr lang="de-DE"/>
          </a:p>
        </p:txBody>
      </p:sp>
      <p:sp>
        <p:nvSpPr>
          <p:cNvPr id="6" name="Rectangle 13">
            <a:extLst>
              <a:ext uri="{FF2B5EF4-FFF2-40B4-BE49-F238E27FC236}">
                <a16:creationId xmlns:a16="http://schemas.microsoft.com/office/drawing/2014/main" id="{8AD9024D-E477-75B9-F256-F38F16B7A522}"/>
              </a:ext>
            </a:extLst>
          </p:cNvPr>
          <p:cNvSpPr>
            <a:spLocks noChangeArrowheads="1"/>
          </p:cNvSpPr>
          <p:nvPr/>
        </p:nvSpPr>
        <p:spPr bwMode="auto">
          <a:xfrm>
            <a:off x="0" y="32193"/>
            <a:ext cx="9144000" cy="792162"/>
          </a:xfrm>
          <a:prstGeom prst="rect">
            <a:avLst/>
          </a:prstGeom>
          <a:solidFill>
            <a:srgbClr val="FFCC00"/>
          </a:solidFill>
          <a:ln w="38100">
            <a:noFill/>
            <a:miter lim="800000"/>
            <a:headEnd/>
            <a:tailEnd/>
          </a:ln>
        </p:spPr>
        <p:txBody>
          <a:bodyPr rIns="972000" anchor="ctr"/>
          <a:lstStyle/>
          <a:p>
            <a:pPr algn="ctr"/>
            <a:r>
              <a:rPr lang="en-US" sz="2800" dirty="0">
                <a:solidFill>
                  <a:srgbClr val="000000"/>
                </a:solidFill>
                <a:latin typeface="Calibri" panose="020F0502020204030204" pitchFamily="34" charset="0"/>
              </a:rPr>
              <a:t>Summary</a:t>
            </a: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4038B760-FBAF-BBD2-0C47-AD1219326B55}"/>
                  </a:ext>
                </a:extLst>
              </p:cNvPr>
              <p:cNvSpPr txBox="1"/>
              <p:nvPr/>
            </p:nvSpPr>
            <p:spPr>
              <a:xfrm>
                <a:off x="119381" y="2535633"/>
                <a:ext cx="8723752" cy="1754326"/>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1"/>
                    </a:solidFill>
                    <a:latin typeface="Calibri" panose="020F0502020204030204" pitchFamily="34" charset="0"/>
                    <a:cs typeface="Calibri" panose="020F0502020204030204" pitchFamily="34" charset="0"/>
                  </a:rPr>
                  <a:t>Currently, unitarity of the CKM matrix is violated by about </a:t>
                </a:r>
                <a14:m>
                  <m:oMath xmlns:m="http://schemas.openxmlformats.org/officeDocument/2006/math">
                    <m:r>
                      <a:rPr lang="en-US" b="0" i="0" smtClean="0">
                        <a:solidFill>
                          <a:schemeClr val="tx1"/>
                        </a:solidFill>
                        <a:latin typeface="Cambria Math" panose="02040503050406030204" pitchFamily="18" charset="0"/>
                      </a:rPr>
                      <m:t>2−</m:t>
                    </m:r>
                    <m:r>
                      <a:rPr lang="en-US" b="0" i="0" smtClean="0">
                        <a:solidFill>
                          <a:schemeClr val="tx1"/>
                        </a:solidFill>
                        <a:latin typeface="Cambria Math" panose="02040503050406030204" pitchFamily="18" charset="0"/>
                      </a:rPr>
                      <m:t>3</m:t>
                    </m:r>
                    <m:r>
                      <a:rPr lang="en-US" b="0" i="1" smtClean="0">
                        <a:solidFill>
                          <a:schemeClr val="tx1"/>
                        </a:solidFill>
                        <a:latin typeface="Cambria Math" panose="02040503050406030204" pitchFamily="18" charset="0"/>
                      </a:rPr>
                      <m:t>𝜎</m:t>
                    </m:r>
                  </m:oMath>
                </a14:m>
                <a:r>
                  <a:rPr lang="en-US" dirty="0">
                    <a:solidFill>
                      <a:schemeClr val="tx1"/>
                    </a:solidFill>
                    <a:latin typeface="Calibri" panose="020F0502020204030204" pitchFamily="34" charset="0"/>
                    <a:cs typeface="Calibri" panose="020F0502020204030204" pitchFamily="34" charset="0"/>
                  </a:rPr>
                  <a:t>. This test is based on </a:t>
                </a:r>
                <a14:m>
                  <m:oMath xmlns:m="http://schemas.openxmlformats.org/officeDocument/2006/math">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𝑉</m:t>
                        </m:r>
                      </m:e>
                      <m:sub>
                        <m:r>
                          <a:rPr lang="en-US" b="0" i="1" smtClean="0">
                            <a:solidFill>
                              <a:schemeClr val="tx1"/>
                            </a:solidFill>
                            <a:latin typeface="Cambria Math" panose="02040503050406030204" pitchFamily="18" charset="0"/>
                          </a:rPr>
                          <m:t>𝑢𝑑</m:t>
                        </m:r>
                      </m:sub>
                    </m:sSub>
                  </m:oMath>
                </a14:m>
                <a:r>
                  <a:rPr lang="en-US" dirty="0">
                    <a:solidFill>
                      <a:schemeClr val="tx1"/>
                    </a:solidFill>
                    <a:latin typeface="Calibri" panose="020F0502020204030204" pitchFamily="34" charset="0"/>
                    <a:cs typeface="Calibri" panose="020F0502020204030204" pitchFamily="34" charset="0"/>
                  </a:rPr>
                  <a:t> from </a:t>
                </a:r>
                <a:r>
                  <a:rPr lang="en-US" dirty="0" err="1">
                    <a:solidFill>
                      <a:schemeClr val="tx1"/>
                    </a:solidFill>
                    <a:latin typeface="Calibri" panose="020F0502020204030204" pitchFamily="34" charset="0"/>
                    <a:cs typeface="Calibri" panose="020F0502020204030204" pitchFamily="34" charset="0"/>
                  </a:rPr>
                  <a:t>superallowed</a:t>
                </a:r>
                <a:r>
                  <a:rPr lang="en-US" dirty="0">
                    <a:solidFill>
                      <a:schemeClr val="tx1"/>
                    </a:solidFill>
                    <a:latin typeface="Calibri" panose="020F0502020204030204" pitchFamily="34" charset="0"/>
                    <a:cs typeface="Calibri" panose="020F0502020204030204" pitchFamily="34" charset="0"/>
                  </a:rPr>
                  <a:t> nuclear decays and Kaon decays. Selected neutrons </a:t>
                </a:r>
                <a:r>
                  <a:rPr lang="en-US" dirty="0">
                    <a:latin typeface="Calibri" panose="020F0502020204030204" pitchFamily="34" charset="0"/>
                    <a:cs typeface="Calibri" panose="020F0502020204030204" pitchFamily="34" charset="0"/>
                  </a:rPr>
                  <a:t>decay experiments contribute. All</a:t>
                </a:r>
                <a:r>
                  <a:rPr lang="en-US" dirty="0">
                    <a:solidFill>
                      <a:schemeClr val="tx1"/>
                    </a:solidFill>
                    <a:latin typeface="Calibri" panose="020F0502020204030204" pitchFamily="34" charset="0"/>
                    <a:cs typeface="Calibri" panose="020F0502020204030204" pitchFamily="34" charset="0"/>
                  </a:rPr>
                  <a:t> inputs are under scrutiny. </a:t>
                </a:r>
                <a14:m>
                  <m:oMath xmlns:m="http://schemas.openxmlformats.org/officeDocument/2006/math">
                    <m:r>
                      <a:rPr lang="en-US" b="0" i="1" smtClean="0">
                        <a:solidFill>
                          <a:schemeClr val="tx1"/>
                        </a:solidFill>
                        <a:latin typeface="Cambria Math" panose="02040503050406030204" pitchFamily="18" charset="0"/>
                      </a:rPr>
                      <m:t>2−3</m:t>
                    </m:r>
                    <m:r>
                      <a:rPr lang="en-US" b="0" i="1" smtClean="0">
                        <a:solidFill>
                          <a:schemeClr val="tx1"/>
                        </a:solidFill>
                        <a:latin typeface="Cambria Math" panose="02040503050406030204" pitchFamily="18" charset="0"/>
                      </a:rPr>
                      <m:t>𝜎</m:t>
                    </m:r>
                  </m:oMath>
                </a14:m>
                <a:r>
                  <a:rPr lang="en-US" dirty="0">
                    <a:solidFill>
                      <a:schemeClr val="tx1"/>
                    </a:solidFill>
                    <a:latin typeface="Calibri" panose="020F0502020204030204" pitchFamily="34" charset="0"/>
                    <a:cs typeface="Calibri" panose="020F0502020204030204" pitchFamily="34" charset="0"/>
                  </a:rPr>
                  <a:t> is not usually considered a big deal, but should be understood.</a:t>
                </a:r>
              </a:p>
              <a:p>
                <a:pPr marL="285750" indent="-285750">
                  <a:buFont typeface="Arial" panose="020B0604020202020204" pitchFamily="34" charset="0"/>
                  <a:buChar char="•"/>
                </a:pPr>
                <a:r>
                  <a:rPr lang="en-US" dirty="0">
                    <a:solidFill>
                      <a:schemeClr val="tx1"/>
                    </a:solidFill>
                    <a:latin typeface="Calibri" panose="020F0502020204030204" pitchFamily="34" charset="0"/>
                    <a:cs typeface="Calibri" panose="020F0502020204030204" pitchFamily="34" charset="0"/>
                  </a:rPr>
                  <a:t>Neutron beta decay could replace nuclear beta decay if experiments gain accuracy. There is steady, albeit slow progress. Theoretically, that would be cleaner.</a:t>
                </a:r>
              </a:p>
            </p:txBody>
          </p:sp>
        </mc:Choice>
        <mc:Fallback>
          <p:sp>
            <p:nvSpPr>
              <p:cNvPr id="7" name="TextBox 6">
                <a:extLst>
                  <a:ext uri="{FF2B5EF4-FFF2-40B4-BE49-F238E27FC236}">
                    <a16:creationId xmlns:a16="http://schemas.microsoft.com/office/drawing/2014/main" id="{4038B760-FBAF-BBD2-0C47-AD1219326B55}"/>
                  </a:ext>
                </a:extLst>
              </p:cNvPr>
              <p:cNvSpPr txBox="1">
                <a:spLocks noRot="1" noChangeAspect="1" noMove="1" noResize="1" noEditPoints="1" noAdjustHandles="1" noChangeArrowheads="1" noChangeShapeType="1" noTextEdit="1"/>
              </p:cNvSpPr>
              <p:nvPr/>
            </p:nvSpPr>
            <p:spPr>
              <a:xfrm>
                <a:off x="119381" y="2535633"/>
                <a:ext cx="8723752" cy="1754326"/>
              </a:xfrm>
              <a:prstGeom prst="rect">
                <a:avLst/>
              </a:prstGeom>
              <a:blipFill>
                <a:blip r:embed="rId4"/>
                <a:stretch>
                  <a:fillRect l="-489" t="-2083" r="-1048" b="-4514"/>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4FFFAE1F-BC83-675F-0D7C-46802A33D5FA}"/>
              </a:ext>
            </a:extLst>
          </p:cNvPr>
          <p:cNvSpPr txBox="1"/>
          <p:nvPr/>
        </p:nvSpPr>
        <p:spPr>
          <a:xfrm>
            <a:off x="894682" y="915576"/>
            <a:ext cx="7948451" cy="830997"/>
          </a:xfrm>
          <a:prstGeom prst="rect">
            <a:avLst/>
          </a:prstGeom>
          <a:noFill/>
        </p:spPr>
        <p:txBody>
          <a:bodyPr wrap="square" rtlCol="0">
            <a:spAutoFit/>
          </a:bodyPr>
          <a:lstStyle/>
          <a:p>
            <a:r>
              <a:rPr lang="en-US" sz="2400" dirty="0">
                <a:solidFill>
                  <a:srgbClr val="FF0000"/>
                </a:solidFill>
                <a:latin typeface="Calibri" panose="020F0502020204030204" pitchFamily="34" charset="0"/>
                <a:cs typeface="Calibri" panose="020F0502020204030204" pitchFamily="34" charset="0"/>
              </a:rPr>
              <a:t>The BIG PUZZLE: IS THE STANDARD MODEL OF ELEMENTARY PARTICLE PHYSICS FINALLY BREAKING?</a:t>
            </a:r>
          </a:p>
        </p:txBody>
      </p:sp>
      <mc:AlternateContent xmlns:mc="http://schemas.openxmlformats.org/markup-compatibility/2006">
        <mc:Choice xmlns:a14="http://schemas.microsoft.com/office/drawing/2010/main" Requires="a14">
          <p:sp>
            <p:nvSpPr>
              <p:cNvPr id="114" name="TextBox 113">
                <a:extLst>
                  <a:ext uri="{FF2B5EF4-FFF2-40B4-BE49-F238E27FC236}">
                    <a16:creationId xmlns:a16="http://schemas.microsoft.com/office/drawing/2014/main" id="{9F2A805F-BDB9-731A-3E84-2B5675E014F3}"/>
                  </a:ext>
                </a:extLst>
              </p:cNvPr>
              <p:cNvSpPr txBox="1"/>
              <p:nvPr/>
            </p:nvSpPr>
            <p:spPr>
              <a:xfrm>
                <a:off x="119379" y="4221088"/>
                <a:ext cx="8843135" cy="1477328"/>
              </a:xfrm>
              <a:prstGeom prst="rect">
                <a:avLst/>
              </a:prstGeom>
              <a:noFill/>
            </p:spPr>
            <p:txBody>
              <a:bodyPr wrap="square">
                <a:spAutoFit/>
              </a:bodyPr>
              <a:lstStyle/>
              <a:p>
                <a:pPr marL="285750" indent="-285750">
                  <a:buFont typeface="Arial" panose="020B0604020202020204" pitchFamily="34" charset="0"/>
                  <a:buChar char="•"/>
                </a:pPr>
                <a:r>
                  <a:rPr lang="en-US" dirty="0">
                    <a:solidFill>
                      <a:schemeClr val="tx1"/>
                    </a:solidFill>
                    <a:latin typeface="Calibri" panose="020F0502020204030204" pitchFamily="34" charset="0"/>
                    <a:cs typeface="Calibri" panose="020F0502020204030204" pitchFamily="34" charset="0"/>
                  </a:rPr>
                  <a:t>Physics goal for neutron beta decay should be at least </a:t>
                </a:r>
                <a14:m>
                  <m:oMath xmlns:m="http://schemas.openxmlformats.org/officeDocument/2006/math">
                    <m:sSub>
                      <m:sSubPr>
                        <m:ctrlPr>
                          <a:rPr lang="en-US" b="0" i="1" smtClean="0">
                            <a:solidFill>
                              <a:schemeClr val="tx1"/>
                            </a:solidFill>
                            <a:latin typeface="Cambria Math" panose="02040503050406030204" pitchFamily="18" charset="0"/>
                          </a:rPr>
                        </m:ctrlPr>
                      </m:sSubPr>
                      <m:e>
                        <m:r>
                          <m:rPr>
                            <m:sty m:val="p"/>
                          </m:rPr>
                          <a:rPr lang="en-US" b="0" i="0" smtClean="0">
                            <a:solidFill>
                              <a:schemeClr val="tx1"/>
                            </a:solidFill>
                            <a:latin typeface="Cambria Math" panose="02040503050406030204" pitchFamily="18" charset="0"/>
                          </a:rPr>
                          <m:t>Δ</m:t>
                        </m:r>
                        <m:r>
                          <a:rPr lang="en-US" b="0" i="1" smtClean="0">
                            <a:solidFill>
                              <a:schemeClr val="tx1"/>
                            </a:solidFill>
                            <a:latin typeface="Cambria Math" panose="02040503050406030204" pitchFamily="18" charset="0"/>
                          </a:rPr>
                          <m:t>𝜏</m:t>
                        </m:r>
                      </m:e>
                      <m:sub>
                        <m:r>
                          <a:rPr lang="en-US" b="0" i="1" smtClean="0">
                            <a:solidFill>
                              <a:schemeClr val="tx1"/>
                            </a:solidFill>
                            <a:latin typeface="Cambria Math" panose="02040503050406030204" pitchFamily="18" charset="0"/>
                          </a:rPr>
                          <m:t>𝑛</m:t>
                        </m:r>
                      </m:sub>
                    </m:sSub>
                    <m:r>
                      <a:rPr lang="en-US" b="0" i="1" smtClean="0">
                        <a:solidFill>
                          <a:schemeClr val="tx1"/>
                        </a:solidFill>
                        <a:latin typeface="Cambria Math" panose="02040503050406030204" pitchFamily="18" charset="0"/>
                      </a:rPr>
                      <m:t>∼0.3</m:t>
                    </m:r>
                  </m:oMath>
                </a14:m>
                <a:r>
                  <a:rPr lang="en-US" dirty="0">
                    <a:solidFill>
                      <a:schemeClr val="tx1"/>
                    </a:solidFill>
                    <a:latin typeface="Calibri" panose="020F0502020204030204" pitchFamily="34" charset="0"/>
                    <a:cs typeface="Calibri" panose="020F0502020204030204" pitchFamily="34" charset="0"/>
                  </a:rPr>
                  <a:t> s and  </a:t>
                </a:r>
                <a14:m>
                  <m:oMath xmlns:m="http://schemas.openxmlformats.org/officeDocument/2006/math">
                    <m:r>
                      <m:rPr>
                        <m:sty m:val="p"/>
                      </m:rPr>
                      <a:rPr lang="en-US" smtClean="0">
                        <a:solidFill>
                          <a:schemeClr val="tx1"/>
                        </a:solidFill>
                        <a:latin typeface="Cambria Math" panose="02040503050406030204" pitchFamily="18" charset="0"/>
                      </a:rPr>
                      <m:t>Δ</m:t>
                    </m:r>
                    <m:r>
                      <a:rPr lang="en-US" i="1">
                        <a:solidFill>
                          <a:schemeClr val="tx1"/>
                        </a:solidFill>
                        <a:latin typeface="Cambria Math" panose="02040503050406030204" pitchFamily="18" charset="0"/>
                      </a:rPr>
                      <m:t>𝜆</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𝜆</m:t>
                    </m:r>
                    <m:r>
                      <a:rPr lang="en-US" b="0" i="1" smtClean="0">
                        <a:solidFill>
                          <a:schemeClr val="tx1"/>
                        </a:solidFill>
                        <a:latin typeface="Cambria Math" panose="02040503050406030204" pitchFamily="18" charset="0"/>
                      </a:rPr>
                      <m:t>|∼3⋅</m:t>
                    </m:r>
                    <m:sSup>
                      <m:sSupPr>
                        <m:ctrlPr>
                          <a:rPr lang="en-US" i="1">
                            <a:solidFill>
                              <a:schemeClr val="tx1"/>
                            </a:solidFill>
                            <a:latin typeface="Cambria Math" panose="02040503050406030204" pitchFamily="18" charset="0"/>
                          </a:rPr>
                        </m:ctrlPr>
                      </m:sSupPr>
                      <m:e>
                        <m:r>
                          <a:rPr lang="en-US" i="1">
                            <a:solidFill>
                              <a:schemeClr val="tx1"/>
                            </a:solidFill>
                            <a:latin typeface="Cambria Math" panose="02040503050406030204" pitchFamily="18" charset="0"/>
                          </a:rPr>
                          <m:t>10</m:t>
                        </m:r>
                      </m:e>
                      <m:sup>
                        <m:r>
                          <a:rPr lang="en-US" i="1">
                            <a:solidFill>
                              <a:schemeClr val="tx1"/>
                            </a:solidFill>
                            <a:latin typeface="Cambria Math" panose="02040503050406030204" pitchFamily="18" charset="0"/>
                          </a:rPr>
                          <m:t>−4</m:t>
                        </m:r>
                      </m:sup>
                    </m:sSup>
                  </m:oMath>
                </a14:m>
                <a:r>
                  <a:rPr lang="en-US" dirty="0">
                    <a:solidFill>
                      <a:schemeClr val="tx1"/>
                    </a:solidFill>
                    <a:latin typeface="Calibri" panose="020F0502020204030204" pitchFamily="34" charset="0"/>
                    <a:cs typeface="Calibri" panose="020F0502020204030204" pitchFamily="34" charset="0"/>
                  </a:rPr>
                  <a:t> (for unitarity test), or </a:t>
                </a:r>
                <a14:m>
                  <m:oMath xmlns:m="http://schemas.openxmlformats.org/officeDocument/2006/math">
                    <m:r>
                      <m:rPr>
                        <m:sty m:val="p"/>
                      </m:rPr>
                      <a:rPr lang="en-US" b="0" i="0" smtClean="0">
                        <a:solidFill>
                          <a:schemeClr val="tx1"/>
                        </a:solidFill>
                        <a:latin typeface="Cambria Math" panose="02040503050406030204" pitchFamily="18" charset="0"/>
                      </a:rPr>
                      <m:t>Δ</m:t>
                    </m:r>
                    <m:r>
                      <a:rPr lang="en-US" b="0" i="1" smtClean="0">
                        <a:solidFill>
                          <a:schemeClr val="tx1"/>
                        </a:solidFill>
                        <a:latin typeface="Cambria Math" panose="02040503050406030204" pitchFamily="18" charset="0"/>
                      </a:rPr>
                      <m:t>𝑏</m:t>
                    </m:r>
                    <m:r>
                      <a:rPr lang="en-US" b="0" i="1" smtClean="0">
                        <a:solidFill>
                          <a:schemeClr val="tx1"/>
                        </a:solidFill>
                        <a:latin typeface="Cambria Math" panose="02040503050406030204" pitchFamily="18" charset="0"/>
                      </a:rPr>
                      <m:t>∼</m:t>
                    </m:r>
                    <m:sSup>
                      <m:sSupPr>
                        <m:ctrlPr>
                          <a:rPr lang="en-US" b="0" i="1" smtClean="0">
                            <a:solidFill>
                              <a:schemeClr val="tx1"/>
                            </a:solidFill>
                            <a:latin typeface="Cambria Math" panose="02040503050406030204" pitchFamily="18" charset="0"/>
                          </a:rPr>
                        </m:ctrlPr>
                      </m:sSupPr>
                      <m:e>
                        <m:r>
                          <a:rPr lang="en-US" b="0" i="1" smtClean="0">
                            <a:solidFill>
                              <a:schemeClr val="tx1"/>
                            </a:solidFill>
                            <a:latin typeface="Cambria Math" panose="02040503050406030204" pitchFamily="18" charset="0"/>
                          </a:rPr>
                          <m:t>10</m:t>
                        </m:r>
                      </m:e>
                      <m:sup>
                        <m:r>
                          <a:rPr lang="en-US" b="0" i="1" smtClean="0">
                            <a:solidFill>
                              <a:schemeClr val="tx1"/>
                            </a:solidFill>
                            <a:latin typeface="Cambria Math" panose="02040503050406030204" pitchFamily="18" charset="0"/>
                          </a:rPr>
                          <m:t>−3</m:t>
                        </m:r>
                      </m:sup>
                    </m:sSup>
                  </m:oMath>
                </a14:m>
                <a:r>
                  <a:rPr lang="en-US" dirty="0">
                    <a:solidFill>
                      <a:schemeClr val="tx1"/>
                    </a:solidFill>
                    <a:latin typeface="Calibri" panose="020F0502020204030204" pitchFamily="34" charset="0"/>
                    <a:cs typeface="Calibri" panose="020F0502020204030204" pitchFamily="34" charset="0"/>
                  </a:rPr>
                  <a:t> or and </a:t>
                </a:r>
                <a14:m>
                  <m:oMath xmlns:m="http://schemas.openxmlformats.org/officeDocument/2006/math">
                    <m:r>
                      <m:rPr>
                        <m:sty m:val="p"/>
                      </m:rPr>
                      <a:rPr lang="en-US" b="0" i="0" smtClean="0">
                        <a:solidFill>
                          <a:schemeClr val="tx1"/>
                        </a:solidFill>
                        <a:latin typeface="Cambria Math" panose="02040503050406030204" pitchFamily="18" charset="0"/>
                      </a:rPr>
                      <m:t>Δ</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𝑏</m:t>
                        </m:r>
                      </m:e>
                      <m:sub>
                        <m:r>
                          <a:rPr lang="en-US" b="0" i="1" smtClean="0">
                            <a:solidFill>
                              <a:schemeClr val="tx1"/>
                            </a:solidFill>
                            <a:latin typeface="Cambria Math" panose="02040503050406030204" pitchFamily="18" charset="0"/>
                          </a:rPr>
                          <m:t>𝜈</m:t>
                        </m:r>
                      </m:sub>
                    </m:sSub>
                    <m:r>
                      <a:rPr lang="en-US" b="0" i="1" smtClean="0">
                        <a:solidFill>
                          <a:schemeClr val="tx1"/>
                        </a:solidFill>
                        <a:latin typeface="Cambria Math" panose="02040503050406030204" pitchFamily="18" charset="0"/>
                      </a:rPr>
                      <m:t>∼</m:t>
                    </m:r>
                    <m:sSup>
                      <m:sSupPr>
                        <m:ctrlPr>
                          <a:rPr lang="en-US" b="0" i="1" smtClean="0">
                            <a:solidFill>
                              <a:schemeClr val="tx1"/>
                            </a:solidFill>
                            <a:latin typeface="Cambria Math" panose="02040503050406030204" pitchFamily="18" charset="0"/>
                          </a:rPr>
                        </m:ctrlPr>
                      </m:sSupPr>
                      <m:e>
                        <m:r>
                          <a:rPr lang="en-US" b="0" i="1" smtClean="0">
                            <a:solidFill>
                              <a:schemeClr val="tx1"/>
                            </a:solidFill>
                            <a:latin typeface="Cambria Math" panose="02040503050406030204" pitchFamily="18" charset="0"/>
                          </a:rPr>
                          <m:t>10</m:t>
                        </m:r>
                      </m:e>
                      <m:sup>
                        <m:r>
                          <a:rPr lang="en-US" b="0" i="1" smtClean="0">
                            <a:solidFill>
                              <a:schemeClr val="tx1"/>
                            </a:solidFill>
                            <a:latin typeface="Cambria Math" panose="02040503050406030204" pitchFamily="18" charset="0"/>
                          </a:rPr>
                          <m:t>−3</m:t>
                        </m:r>
                      </m:sup>
                    </m:sSup>
                  </m:oMath>
                </a14:m>
                <a:r>
                  <a:rPr lang="en-US" dirty="0">
                    <a:solidFill>
                      <a:schemeClr val="tx1"/>
                    </a:solidFill>
                    <a:latin typeface="Calibri" panose="020F0502020204030204" pitchFamily="34" charset="0"/>
                    <a:cs typeface="Calibri" panose="020F0502020204030204" pitchFamily="34" charset="0"/>
                  </a:rPr>
                  <a:t>. Several experiments (UCNTAU, BL3, PERC, Nab, </a:t>
                </a:r>
                <a:r>
                  <a:rPr lang="en-US" dirty="0" err="1">
                    <a:solidFill>
                      <a:schemeClr val="tx1"/>
                    </a:solidFill>
                    <a:latin typeface="Calibri" panose="020F0502020204030204" pitchFamily="34" charset="0"/>
                    <a:cs typeface="Calibri" panose="020F0502020204030204" pitchFamily="34" charset="0"/>
                  </a:rPr>
                  <a:t>pNab</a:t>
                </a:r>
                <a:r>
                  <a:rPr lang="en-US" dirty="0">
                    <a:solidFill>
                      <a:schemeClr val="tx1"/>
                    </a:solidFill>
                    <a:latin typeface="Calibri" panose="020F0502020204030204" pitchFamily="34" charset="0"/>
                    <a:cs typeface="Calibri" panose="020F0502020204030204" pitchFamily="34" charset="0"/>
                  </a:rPr>
                  <a:t>) promise to get there.</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It is insufficient to just do one experiment for each input, we need to understand current discrepancies.</a:t>
                </a:r>
              </a:p>
            </p:txBody>
          </p:sp>
        </mc:Choice>
        <mc:Fallback>
          <p:sp>
            <p:nvSpPr>
              <p:cNvPr id="114" name="TextBox 113">
                <a:extLst>
                  <a:ext uri="{FF2B5EF4-FFF2-40B4-BE49-F238E27FC236}">
                    <a16:creationId xmlns:a16="http://schemas.microsoft.com/office/drawing/2014/main" id="{9F2A805F-BDB9-731A-3E84-2B5675E014F3}"/>
                  </a:ext>
                </a:extLst>
              </p:cNvPr>
              <p:cNvSpPr txBox="1">
                <a:spLocks noRot="1" noChangeAspect="1" noMove="1" noResize="1" noEditPoints="1" noAdjustHandles="1" noChangeArrowheads="1" noChangeShapeType="1" noTextEdit="1"/>
              </p:cNvSpPr>
              <p:nvPr/>
            </p:nvSpPr>
            <p:spPr>
              <a:xfrm>
                <a:off x="119379" y="4221088"/>
                <a:ext cx="8843135" cy="1477328"/>
              </a:xfrm>
              <a:prstGeom prst="rect">
                <a:avLst/>
              </a:prstGeom>
              <a:blipFill>
                <a:blip r:embed="rId5"/>
                <a:stretch>
                  <a:fillRect l="-483" t="-2058" r="-138" b="-5350"/>
                </a:stretch>
              </a:blipFill>
            </p:spPr>
            <p:txBody>
              <a:bodyPr/>
              <a:lstStyle/>
              <a:p>
                <a:r>
                  <a:rPr lang="en-US">
                    <a:noFill/>
                  </a:rPr>
                  <a:t> </a:t>
                </a:r>
              </a:p>
            </p:txBody>
          </p:sp>
        </mc:Fallback>
      </mc:AlternateContent>
    </p:spTree>
    <p:extLst>
      <p:ext uri="{BB962C8B-B14F-4D97-AF65-F5344CB8AC3E}">
        <p14:creationId xmlns:p14="http://schemas.microsoft.com/office/powerpoint/2010/main" val="27079343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See the source image">
            <a:extLst>
              <a:ext uri="{FF2B5EF4-FFF2-40B4-BE49-F238E27FC236}">
                <a16:creationId xmlns:a16="http://schemas.microsoft.com/office/drawing/2014/main" id="{BCF38D30-E8E1-8456-7486-FA3CD3BEA01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6836" y="3587183"/>
            <a:ext cx="2208497" cy="147233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04B8CB88-D8B3-1238-5C61-CDD6B921143C}"/>
              </a:ext>
            </a:extLst>
          </p:cNvPr>
          <p:cNvSpPr>
            <a:spLocks noChangeArrowheads="1"/>
          </p:cNvSpPr>
          <p:nvPr/>
        </p:nvSpPr>
        <p:spPr bwMode="auto">
          <a:xfrm>
            <a:off x="0" y="44450"/>
            <a:ext cx="9144000" cy="792163"/>
          </a:xfrm>
          <a:prstGeom prst="rect">
            <a:avLst/>
          </a:prstGeom>
          <a:solidFill>
            <a:srgbClr val="FFCC00"/>
          </a:solidFill>
          <a:ln w="38100">
            <a:noFill/>
            <a:miter lim="800000"/>
            <a:headEnd/>
            <a:tailEnd/>
          </a:ln>
        </p:spPr>
        <p:txBody>
          <a:bodyPr anchor="ctr"/>
          <a:lstStyle/>
          <a:p>
            <a:pPr algn="ctr"/>
            <a:r>
              <a:rPr lang="en-US" sz="2800" b="1" dirty="0">
                <a:latin typeface="Times New Roman" pitchFamily="18" charset="0"/>
                <a:cs typeface="Times New Roman" pitchFamily="18" charset="0"/>
              </a:rPr>
              <a:t>The Nab collaboration</a:t>
            </a:r>
          </a:p>
        </p:txBody>
      </p:sp>
      <p:pic>
        <p:nvPicPr>
          <p:cNvPr id="8" name="Picture 2" descr="http://www.nsf.gov/images/logos/nsf1.jpg">
            <a:extLst>
              <a:ext uri="{FF2B5EF4-FFF2-40B4-BE49-F238E27FC236}">
                <a16:creationId xmlns:a16="http://schemas.microsoft.com/office/drawing/2014/main" id="{4A788FA6-1E00-8DDE-EA72-DFAF70B34B9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3267" y="5777417"/>
            <a:ext cx="985918" cy="9918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science.energy.gov/~/media/_/images/about/resources/logos/jpg/high-res/RGB_Color-Seal_Green-Mark_SC_Vertical.jpg">
            <a:extLst>
              <a:ext uri="{FF2B5EF4-FFF2-40B4-BE49-F238E27FC236}">
                <a16:creationId xmlns:a16="http://schemas.microsoft.com/office/drawing/2014/main" id="{06AADDB5-877A-E773-2E37-44C8315AFB8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76841" y="5809674"/>
            <a:ext cx="2864380" cy="9273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0C639217-C0FF-E78C-27AD-80287DEBC3E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41221" y="1240435"/>
            <a:ext cx="1403994" cy="880833"/>
          </a:xfrm>
          <a:prstGeom prst="rect">
            <a:avLst/>
          </a:prstGeom>
          <a:noFill/>
          <a:ln w="9525">
            <a:noFill/>
            <a:miter lim="800000"/>
            <a:headEnd/>
            <a:tailEnd/>
          </a:ln>
        </p:spPr>
      </p:pic>
      <p:pic>
        <p:nvPicPr>
          <p:cNvPr id="11" name="Picture 2">
            <a:extLst>
              <a:ext uri="{FF2B5EF4-FFF2-40B4-BE49-F238E27FC236}">
                <a16:creationId xmlns:a16="http://schemas.microsoft.com/office/drawing/2014/main" id="{8594B203-5C23-9450-780C-68C86095C297}"/>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62341" y="1377983"/>
            <a:ext cx="1405943" cy="757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B943F69A-1498-CC3D-DE81-93F59F63876F}"/>
              </a:ext>
            </a:extLst>
          </p:cNvPr>
          <p:cNvSpPr txBox="1"/>
          <p:nvPr/>
        </p:nvSpPr>
        <p:spPr>
          <a:xfrm>
            <a:off x="0" y="5385668"/>
            <a:ext cx="2431115" cy="369332"/>
          </a:xfrm>
          <a:prstGeom prst="rect">
            <a:avLst/>
          </a:prstGeom>
          <a:noFill/>
        </p:spPr>
        <p:txBody>
          <a:bodyPr wrap="none" rtlCol="0">
            <a:spAutoFit/>
          </a:bodyPr>
          <a:lstStyle/>
          <a:p>
            <a:r>
              <a:rPr lang="en-US" b="1" dirty="0">
                <a:solidFill>
                  <a:schemeClr val="tx2"/>
                </a:solidFill>
                <a:latin typeface="Times New Roman" panose="02020603050405020304" pitchFamily="18" charset="0"/>
                <a:cs typeface="Times New Roman" panose="02020603050405020304" pitchFamily="18" charset="0"/>
              </a:rPr>
              <a:t>Main project funding: </a:t>
            </a:r>
          </a:p>
        </p:txBody>
      </p:sp>
      <p:pic>
        <p:nvPicPr>
          <p:cNvPr id="1026" name="Picture 2" descr="See the source image">
            <a:extLst>
              <a:ext uri="{FF2B5EF4-FFF2-40B4-BE49-F238E27FC236}">
                <a16:creationId xmlns:a16="http://schemas.microsoft.com/office/drawing/2014/main" id="{13A4D590-DD99-4658-B097-162B64EDE21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2613" y="2431145"/>
            <a:ext cx="2427524" cy="4374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9FE56153-F1F5-6490-E423-11656C65433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15557" y="4758128"/>
            <a:ext cx="2168288" cy="6251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ee the source image">
            <a:extLst>
              <a:ext uri="{FF2B5EF4-FFF2-40B4-BE49-F238E27FC236}">
                <a16:creationId xmlns:a16="http://schemas.microsoft.com/office/drawing/2014/main" id="{26C1041A-4B27-AF1B-F087-79F0723DDF0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88478" y="2437258"/>
            <a:ext cx="5212103" cy="35712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ee the source image">
            <a:extLst>
              <a:ext uri="{FF2B5EF4-FFF2-40B4-BE49-F238E27FC236}">
                <a16:creationId xmlns:a16="http://schemas.microsoft.com/office/drawing/2014/main" id="{95924E3E-C4D2-190B-3F26-2255F5CAE35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93472" y="3061086"/>
            <a:ext cx="1814219" cy="101923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ee the source image">
            <a:extLst>
              <a:ext uri="{FF2B5EF4-FFF2-40B4-BE49-F238E27FC236}">
                <a16:creationId xmlns:a16="http://schemas.microsoft.com/office/drawing/2014/main" id="{841DFA85-B854-561F-AA49-72F207E198D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23658" y="2993739"/>
            <a:ext cx="1384101" cy="87924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See the source image">
            <a:extLst>
              <a:ext uri="{FF2B5EF4-FFF2-40B4-BE49-F238E27FC236}">
                <a16:creationId xmlns:a16="http://schemas.microsoft.com/office/drawing/2014/main" id="{9C754EE3-B30F-F5D3-2305-2A7C2A904DE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396024" y="2849910"/>
            <a:ext cx="1288484" cy="1433493"/>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The University of Tennessee Logo | Brand Guidelines">
            <a:extLst>
              <a:ext uri="{FF2B5EF4-FFF2-40B4-BE49-F238E27FC236}">
                <a16:creationId xmlns:a16="http://schemas.microsoft.com/office/drawing/2014/main" id="{992FF443-681D-5BE3-DEF2-8B723648406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401651" y="1013782"/>
            <a:ext cx="2707944" cy="125148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picture containing text&#10;&#10;Description automatically generated">
            <a:extLst>
              <a:ext uri="{FF2B5EF4-FFF2-40B4-BE49-F238E27FC236}">
                <a16:creationId xmlns:a16="http://schemas.microsoft.com/office/drawing/2014/main" id="{DF0DBF00-22DD-B036-ADA6-7DDDACEF77D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221075" y="1562720"/>
            <a:ext cx="2052673" cy="403106"/>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64B18BA1-BD20-9D82-FEF2-7499D410B7E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082939" y="2135630"/>
            <a:ext cx="1011176" cy="1011176"/>
          </a:xfrm>
          <a:prstGeom prst="rect">
            <a:avLst/>
          </a:prstGeom>
        </p:spPr>
      </p:pic>
      <p:pic>
        <p:nvPicPr>
          <p:cNvPr id="21" name="Picture 6">
            <a:extLst>
              <a:ext uri="{FF2B5EF4-FFF2-40B4-BE49-F238E27FC236}">
                <a16:creationId xmlns:a16="http://schemas.microsoft.com/office/drawing/2014/main" id="{2211B5AD-0FE0-9E17-C68E-566DCBB24EA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351032" y="5832929"/>
            <a:ext cx="1403994" cy="880833"/>
          </a:xfrm>
          <a:prstGeom prst="rect">
            <a:avLst/>
          </a:prstGeom>
          <a:noFill/>
          <a:ln w="9525">
            <a:noFill/>
            <a:miter lim="800000"/>
            <a:headEnd/>
            <a:tailEnd/>
          </a:ln>
        </p:spPr>
      </p:pic>
      <p:pic>
        <p:nvPicPr>
          <p:cNvPr id="22" name="Picture 2">
            <a:extLst>
              <a:ext uri="{FF2B5EF4-FFF2-40B4-BE49-F238E27FC236}">
                <a16:creationId xmlns:a16="http://schemas.microsoft.com/office/drawing/2014/main" id="{FC5A7B83-1C28-547F-2443-66895B9AD9A1}"/>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238877" y="5811383"/>
            <a:ext cx="17145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a:extLst>
              <a:ext uri="{FF2B5EF4-FFF2-40B4-BE49-F238E27FC236}">
                <a16:creationId xmlns:a16="http://schemas.microsoft.com/office/drawing/2014/main" id="{5D368863-C64C-8B16-8FEF-DA1CAB5D49A4}"/>
              </a:ext>
            </a:extLst>
          </p:cNvPr>
          <p:cNvSpPr txBox="1"/>
          <p:nvPr/>
        </p:nvSpPr>
        <p:spPr>
          <a:xfrm>
            <a:off x="49101" y="858715"/>
            <a:ext cx="3198311" cy="369332"/>
          </a:xfrm>
          <a:prstGeom prst="rect">
            <a:avLst/>
          </a:prstGeom>
          <a:noFill/>
        </p:spPr>
        <p:txBody>
          <a:bodyPr wrap="none" rtlCol="0">
            <a:spAutoFit/>
          </a:bodyPr>
          <a:lstStyle/>
          <a:p>
            <a:r>
              <a:rPr lang="en-US" b="1" dirty="0">
                <a:solidFill>
                  <a:schemeClr val="tx2"/>
                </a:solidFill>
                <a:latin typeface="Times New Roman" panose="02020603050405020304" pitchFamily="18" charset="0"/>
                <a:cs typeface="Times New Roman" panose="02020603050405020304" pitchFamily="18" charset="0"/>
              </a:rPr>
              <a:t>Nab collaborating institutions:</a:t>
            </a:r>
          </a:p>
        </p:txBody>
      </p:sp>
      <p:pic>
        <p:nvPicPr>
          <p:cNvPr id="1044" name="Picture 20" descr="See the source image">
            <a:extLst>
              <a:ext uri="{FF2B5EF4-FFF2-40B4-BE49-F238E27FC236}">
                <a16:creationId xmlns:a16="http://schemas.microsoft.com/office/drawing/2014/main" id="{3EBD4B53-BC7A-9EB6-1F40-1AD34CD2C0B0}"/>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016349" y="3088339"/>
            <a:ext cx="2864380" cy="86705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05A4C9CE-811F-334F-1E42-6B6C79883B5C}"/>
              </a:ext>
            </a:extLst>
          </p:cNvPr>
          <p:cNvSpPr txBox="1"/>
          <p:nvPr/>
        </p:nvSpPr>
        <p:spPr>
          <a:xfrm>
            <a:off x="5756122" y="4028157"/>
            <a:ext cx="2998904" cy="1477328"/>
          </a:xfrm>
          <a:prstGeom prst="rect">
            <a:avLst/>
          </a:prstGeom>
          <a:noFill/>
        </p:spPr>
        <p:txBody>
          <a:bodyPr wrap="square">
            <a:spAutoFit/>
          </a:bodyPr>
          <a:lstStyle/>
          <a:p>
            <a:pPr defTabSz="914400">
              <a:defRPr/>
            </a:pP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University of South Carolina, Universität Karlsruhe (TH), </a:t>
            </a:r>
            <a:r>
              <a:rPr kumimoji="0" lang="es-ES" sz="1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Universidad Nacional Autónoma de México, </a:t>
            </a: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Western Kentucky University</a:t>
            </a:r>
          </a:p>
        </p:txBody>
      </p:sp>
      <p:pic>
        <p:nvPicPr>
          <p:cNvPr id="2" name="Picture 2" descr="Georgia Tech tops UGA in women's basketball | College ...">
            <a:extLst>
              <a:ext uri="{FF2B5EF4-FFF2-40B4-BE49-F238E27FC236}">
                <a16:creationId xmlns:a16="http://schemas.microsoft.com/office/drawing/2014/main" id="{CEC0B632-5E57-7C42-D26B-F926FF30A72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857594" y="4442669"/>
            <a:ext cx="1424779" cy="927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52118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33CC"/>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3D1B235B-1622-4B6F-9620-0231321AA420}" type="slidenum">
              <a:rPr lang="en-US" smtClean="0"/>
              <a:pPr>
                <a:defRPr/>
              </a:pPr>
              <a:t>27</a:t>
            </a:fld>
            <a:endParaRPr lang="en-US"/>
          </a:p>
        </p:txBody>
      </p:sp>
    </p:spTree>
    <p:extLst>
      <p:ext uri="{BB962C8B-B14F-4D97-AF65-F5344CB8AC3E}">
        <p14:creationId xmlns:p14="http://schemas.microsoft.com/office/powerpoint/2010/main" val="12988345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601" name="Rectangle 6600"/>
              <p:cNvSpPr/>
              <p:nvPr/>
            </p:nvSpPr>
            <p:spPr>
              <a:xfrm>
                <a:off x="205661" y="5459474"/>
                <a:ext cx="8650239" cy="923330"/>
              </a:xfrm>
              <a:prstGeom prst="rect">
                <a:avLst/>
              </a:prstGeom>
            </p:spPr>
            <p:txBody>
              <a:bodyPr wrap="square">
                <a:spAutoFit/>
              </a:bodyPr>
              <a:lstStyle/>
              <a:p>
                <a:r>
                  <a:rPr lang="en-US" dirty="0">
                    <a:latin typeface="Times New Roman" pitchFamily="18" charset="0"/>
                    <a:cs typeface="Times New Roman" pitchFamily="18" charset="0"/>
                  </a:rPr>
                  <a:t>Search for BSM physics, may show as S,T interactions (fermions with “wrong” helicity) at low energies. Competitive if</a:t>
                </a:r>
              </a:p>
              <a:p>
                <a:pPr algn="ctr"/>
                <a14:m>
                  <m:oMath xmlns:m="http://schemas.openxmlformats.org/officeDocument/2006/math">
                    <m:r>
                      <m:rPr>
                        <m:sty m:val="p"/>
                      </m:rPr>
                      <a:rPr lang="en-US" b="0" i="0" smtClean="0">
                        <a:solidFill>
                          <a:srgbClr val="FF0000"/>
                        </a:solidFill>
                        <a:latin typeface="Cambria Math" panose="02040503050406030204" pitchFamily="18" charset="0"/>
                      </a:rPr>
                      <m:t>Δ</m:t>
                    </m:r>
                    <m:r>
                      <a:rPr lang="en-US" b="0" i="1" smtClean="0">
                        <a:solidFill>
                          <a:srgbClr val="FF0000"/>
                        </a:solidFill>
                        <a:latin typeface="Cambria Math" panose="02040503050406030204" pitchFamily="18" charset="0"/>
                      </a:rPr>
                      <m:t>𝑏</m:t>
                    </m:r>
                    <m:r>
                      <a:rPr lang="en-US" b="0" i="1" smtClean="0">
                        <a:solidFill>
                          <a:srgbClr val="FF0000"/>
                        </a:solidFill>
                        <a:latin typeface="Cambria Math" panose="02040503050406030204" pitchFamily="18" charset="0"/>
                      </a:rPr>
                      <m:t>∼</m:t>
                    </m:r>
                    <m:sSup>
                      <m:sSupPr>
                        <m:ctrlPr>
                          <a:rPr lang="en-US" b="0" i="1" smtClean="0">
                            <a:solidFill>
                              <a:srgbClr val="FF0000"/>
                            </a:solidFill>
                            <a:latin typeface="Cambria Math" panose="02040503050406030204" pitchFamily="18" charset="0"/>
                          </a:rPr>
                        </m:ctrlPr>
                      </m:sSupPr>
                      <m:e>
                        <m:r>
                          <a:rPr lang="en-US" b="0" i="1" smtClean="0">
                            <a:solidFill>
                              <a:srgbClr val="FF0000"/>
                            </a:solidFill>
                            <a:latin typeface="Cambria Math" panose="02040503050406030204" pitchFamily="18" charset="0"/>
                          </a:rPr>
                          <m:t>10</m:t>
                        </m:r>
                      </m:e>
                      <m:sup>
                        <m:r>
                          <a:rPr lang="en-US" b="0" i="1" smtClean="0">
                            <a:solidFill>
                              <a:srgbClr val="FF0000"/>
                            </a:solidFill>
                            <a:latin typeface="Cambria Math" panose="02040503050406030204" pitchFamily="18" charset="0"/>
                          </a:rPr>
                          <m:t>−3</m:t>
                        </m:r>
                      </m:sup>
                    </m:sSup>
                  </m:oMath>
                </a14:m>
                <a:r>
                  <a:rPr lang="en-US" dirty="0"/>
                  <a:t> or </a:t>
                </a:r>
                <a14:m>
                  <m:oMath xmlns:m="http://schemas.openxmlformats.org/officeDocument/2006/math">
                    <m:r>
                      <m:rPr>
                        <m:sty m:val="p"/>
                      </m:rPr>
                      <a:rPr lang="en-US" smtClean="0">
                        <a:solidFill>
                          <a:srgbClr val="FF0000"/>
                        </a:solidFill>
                        <a:latin typeface="Cambria Math" panose="02040503050406030204" pitchFamily="18" charset="0"/>
                      </a:rPr>
                      <m:t>Δ</m:t>
                    </m:r>
                    <m:sSub>
                      <m:sSubPr>
                        <m:ctrlPr>
                          <a:rPr lang="en-US" b="0" i="1" smtClean="0">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𝑏</m:t>
                        </m:r>
                      </m:e>
                      <m:sub>
                        <m:r>
                          <a:rPr lang="en-US" b="0" i="1" smtClean="0">
                            <a:solidFill>
                              <a:srgbClr val="FF0000"/>
                            </a:solidFill>
                            <a:latin typeface="Cambria Math" panose="02040503050406030204" pitchFamily="18" charset="0"/>
                          </a:rPr>
                          <m:t>𝜈</m:t>
                        </m:r>
                      </m:sub>
                    </m:sSub>
                    <m:r>
                      <a:rPr lang="en-US" b="0" i="1" smtClean="0">
                        <a:solidFill>
                          <a:srgbClr val="FF0000"/>
                        </a:solidFill>
                        <a:latin typeface="Cambria Math" panose="02040503050406030204" pitchFamily="18" charset="0"/>
                      </a:rPr>
                      <m:t>∼</m:t>
                    </m:r>
                    <m:sSup>
                      <m:sSupPr>
                        <m:ctrlPr>
                          <a:rPr lang="en-US" i="1">
                            <a:solidFill>
                              <a:srgbClr val="FF0000"/>
                            </a:solidFill>
                            <a:latin typeface="Cambria Math" panose="02040503050406030204" pitchFamily="18" charset="0"/>
                          </a:rPr>
                        </m:ctrlPr>
                      </m:sSupPr>
                      <m:e>
                        <m:r>
                          <a:rPr lang="en-US" i="1">
                            <a:solidFill>
                              <a:srgbClr val="FF0000"/>
                            </a:solidFill>
                            <a:latin typeface="Cambria Math" panose="02040503050406030204" pitchFamily="18" charset="0"/>
                          </a:rPr>
                          <m:t>10</m:t>
                        </m:r>
                      </m:e>
                      <m:sup>
                        <m:r>
                          <a:rPr lang="en-US" i="1">
                            <a:solidFill>
                              <a:srgbClr val="FF0000"/>
                            </a:solidFill>
                            <a:latin typeface="Cambria Math" panose="02040503050406030204" pitchFamily="18" charset="0"/>
                          </a:rPr>
                          <m:t>−3</m:t>
                        </m:r>
                      </m:sup>
                    </m:sSup>
                  </m:oMath>
                </a14:m>
                <a:r>
                  <a:rPr lang="en-US" dirty="0"/>
                  <a:t> in neutron beta decay, or </a:t>
                </a:r>
                <a14:m>
                  <m:oMath xmlns:m="http://schemas.openxmlformats.org/officeDocument/2006/math">
                    <m:r>
                      <m:rPr>
                        <m:sty m:val="p"/>
                      </m:rPr>
                      <a:rPr lang="en-US">
                        <a:solidFill>
                          <a:srgbClr val="FF0000"/>
                        </a:solidFill>
                        <a:latin typeface="Cambria Math" panose="02040503050406030204" pitchFamily="18" charset="0"/>
                      </a:rPr>
                      <m:t>Δ</m:t>
                    </m:r>
                    <m:r>
                      <a:rPr lang="en-US" i="1">
                        <a:solidFill>
                          <a:srgbClr val="FF0000"/>
                        </a:solidFill>
                        <a:latin typeface="Cambria Math" panose="02040503050406030204" pitchFamily="18" charset="0"/>
                      </a:rPr>
                      <m:t>𝑏</m:t>
                    </m:r>
                    <m:r>
                      <a:rPr lang="en-US" i="1">
                        <a:solidFill>
                          <a:srgbClr val="FF0000"/>
                        </a:solidFill>
                        <a:latin typeface="Cambria Math" panose="02040503050406030204" pitchFamily="18" charset="0"/>
                      </a:rPr>
                      <m:t>∼</m:t>
                    </m:r>
                    <m:sSup>
                      <m:sSupPr>
                        <m:ctrlPr>
                          <a:rPr lang="en-US" i="1">
                            <a:solidFill>
                              <a:srgbClr val="FF0000"/>
                            </a:solidFill>
                            <a:latin typeface="Cambria Math" panose="02040503050406030204" pitchFamily="18" charset="0"/>
                          </a:rPr>
                        </m:ctrlPr>
                      </m:sSupPr>
                      <m:e>
                        <m:r>
                          <a:rPr lang="en-US" i="1">
                            <a:solidFill>
                              <a:srgbClr val="FF0000"/>
                            </a:solidFill>
                            <a:latin typeface="Cambria Math" panose="02040503050406030204" pitchFamily="18" charset="0"/>
                          </a:rPr>
                          <m:t>10</m:t>
                        </m:r>
                      </m:e>
                      <m:sup>
                        <m:r>
                          <a:rPr lang="en-US" i="1">
                            <a:solidFill>
                              <a:srgbClr val="FF0000"/>
                            </a:solidFill>
                            <a:latin typeface="Cambria Math" panose="02040503050406030204" pitchFamily="18" charset="0"/>
                          </a:rPr>
                          <m:t>−3</m:t>
                        </m:r>
                      </m:sup>
                    </m:sSup>
                  </m:oMath>
                </a14:m>
                <a:r>
                  <a:rPr lang="en-US" dirty="0"/>
                  <a:t> in </a:t>
                </a:r>
                <a:r>
                  <a:rPr lang="en-US" baseline="30000" dirty="0"/>
                  <a:t>6</a:t>
                </a:r>
                <a:r>
                  <a:rPr lang="en-US" dirty="0"/>
                  <a:t>He beta decay</a:t>
                </a:r>
              </a:p>
            </p:txBody>
          </p:sp>
        </mc:Choice>
        <mc:Fallback xmlns="">
          <p:sp>
            <p:nvSpPr>
              <p:cNvPr id="6601" name="Rectangle 6600"/>
              <p:cNvSpPr>
                <a:spLocks noRot="1" noChangeAspect="1" noMove="1" noResize="1" noEditPoints="1" noAdjustHandles="1" noChangeArrowheads="1" noChangeShapeType="1" noTextEdit="1"/>
              </p:cNvSpPr>
              <p:nvPr/>
            </p:nvSpPr>
            <p:spPr>
              <a:xfrm>
                <a:off x="205661" y="5459474"/>
                <a:ext cx="8650239" cy="923330"/>
              </a:xfrm>
              <a:prstGeom prst="rect">
                <a:avLst/>
              </a:prstGeom>
              <a:blipFill>
                <a:blip r:embed="rId2"/>
                <a:stretch>
                  <a:fillRect l="-634" t="-3974" b="-9934"/>
                </a:stretch>
              </a:blipFill>
            </p:spPr>
            <p:txBody>
              <a:bodyPr/>
              <a:lstStyle/>
              <a:p>
                <a:r>
                  <a:rPr lang="en-US">
                    <a:noFill/>
                  </a:rPr>
                  <a:t> </a:t>
                </a:r>
              </a:p>
            </p:txBody>
          </p:sp>
        </mc:Fallback>
      </mc:AlternateContent>
      <p:sp>
        <p:nvSpPr>
          <p:cNvPr id="3" name="Slide Number Placeholder 2"/>
          <p:cNvSpPr>
            <a:spLocks noGrp="1"/>
          </p:cNvSpPr>
          <p:nvPr>
            <p:ph type="sldNum" sz="quarter" idx="12"/>
          </p:nvPr>
        </p:nvSpPr>
        <p:spPr/>
        <p:txBody>
          <a:bodyPr/>
          <a:lstStyle/>
          <a:p>
            <a:fld id="{1625073E-2255-4AF4-ADFE-06ECBD40AF84}" type="slidenum">
              <a:rPr lang="en-US" smtClean="0"/>
              <a:t>28</a:t>
            </a:fld>
            <a:endParaRPr lang="en-US"/>
          </a:p>
        </p:txBody>
      </p:sp>
      <p:grpSp>
        <p:nvGrpSpPr>
          <p:cNvPr id="6" name="Group 5"/>
          <p:cNvGrpSpPr/>
          <p:nvPr/>
        </p:nvGrpSpPr>
        <p:grpSpPr>
          <a:xfrm>
            <a:off x="823423" y="813235"/>
            <a:ext cx="4181133" cy="4455306"/>
            <a:chOff x="2030096" y="1293565"/>
            <a:chExt cx="4181133" cy="4455306"/>
          </a:xfrm>
        </p:grpSpPr>
        <p:pic>
          <p:nvPicPr>
            <p:cNvPr id="6600" name="Picture 6599"/>
            <p:cNvPicPr>
              <a:picLocks noChangeAspect="1"/>
            </p:cNvPicPr>
            <p:nvPr/>
          </p:nvPicPr>
          <p:blipFill>
            <a:blip r:embed="rId3"/>
            <a:stretch>
              <a:fillRect/>
            </a:stretch>
          </p:blipFill>
          <p:spPr>
            <a:xfrm>
              <a:off x="2030096" y="1293565"/>
              <a:ext cx="4181133" cy="4455306"/>
            </a:xfrm>
            <a:prstGeom prst="rect">
              <a:avLst/>
            </a:prstGeom>
          </p:spPr>
        </p:pic>
        <p:sp>
          <p:nvSpPr>
            <p:cNvPr id="5" name="TextBox 4"/>
            <p:cNvSpPr txBox="1"/>
            <p:nvPr/>
          </p:nvSpPr>
          <p:spPr>
            <a:xfrm>
              <a:off x="3280139" y="1342371"/>
              <a:ext cx="1884556" cy="502896"/>
            </a:xfrm>
            <a:prstGeom prst="rect">
              <a:avLst/>
            </a:prstGeom>
            <a:solidFill>
              <a:schemeClr val="bg1"/>
            </a:solidFill>
          </p:spPr>
          <p:txBody>
            <a:bodyPr wrap="square" rtlCol="0">
              <a:spAutoFit/>
            </a:bodyPr>
            <a:lstStyle/>
            <a:p>
              <a:endParaRPr lang="en-US" dirty="0"/>
            </a:p>
          </p:txBody>
        </p:sp>
      </p:grpSp>
      <p:sp>
        <p:nvSpPr>
          <p:cNvPr id="11" name="Rectangle 57"/>
          <p:cNvSpPr>
            <a:spLocks noChangeArrowheads="1"/>
          </p:cNvSpPr>
          <p:nvPr/>
        </p:nvSpPr>
        <p:spPr bwMode="auto">
          <a:xfrm>
            <a:off x="0" y="23813"/>
            <a:ext cx="9144000" cy="792162"/>
          </a:xfrm>
          <a:prstGeom prst="rect">
            <a:avLst/>
          </a:prstGeom>
          <a:solidFill>
            <a:srgbClr val="FFCC00"/>
          </a:solidFill>
          <a:ln w="38100">
            <a:noFill/>
            <a:miter lim="800000"/>
            <a:headEnd/>
            <a:tailEnd/>
          </a:ln>
        </p:spPr>
        <p:txBody>
          <a:bodyPr rIns="91440" anchor="ctr"/>
          <a:lstStyle/>
          <a:p>
            <a:pPr algn="ctr"/>
            <a:r>
              <a:rPr lang="en-US" sz="2800" b="1" dirty="0">
                <a:cs typeface="Times New Roman" pitchFamily="18" charset="0"/>
              </a:rPr>
              <a:t>Limits for scalar(S) and tensor(T) interactions at quark level</a:t>
            </a:r>
            <a:endParaRPr lang="en-US" sz="2800" b="1" dirty="0">
              <a:latin typeface="Times New Roman" pitchFamily="18" charset="0"/>
              <a:cs typeface="Times New Roman" pitchFamily="18" charset="0"/>
            </a:endParaRPr>
          </a:p>
        </p:txBody>
      </p:sp>
      <p:sp>
        <p:nvSpPr>
          <p:cNvPr id="7" name="TextBox 6"/>
          <p:cNvSpPr txBox="1"/>
          <p:nvPr/>
        </p:nvSpPr>
        <p:spPr>
          <a:xfrm>
            <a:off x="3709009" y="4994951"/>
            <a:ext cx="3911648" cy="246221"/>
          </a:xfrm>
          <a:prstGeom prst="rect">
            <a:avLst/>
          </a:prstGeom>
          <a:noFill/>
        </p:spPr>
        <p:txBody>
          <a:bodyPr wrap="none" rtlCol="0">
            <a:spAutoFit/>
          </a:bodyPr>
          <a:lstStyle/>
          <a:p>
            <a:r>
              <a:rPr lang="en-US" sz="1000" dirty="0"/>
              <a:t>Fig. from V. </a:t>
            </a:r>
            <a:r>
              <a:rPr lang="en-US" sz="1000" dirty="0" err="1"/>
              <a:t>Cirigliano</a:t>
            </a:r>
            <a:r>
              <a:rPr lang="en-US" sz="1000" dirty="0"/>
              <a:t>, M. Gonzales Alonso, after PPNP 104, 165  (2019)</a:t>
            </a:r>
          </a:p>
        </p:txBody>
      </p:sp>
      <mc:AlternateContent xmlns:mc="http://schemas.openxmlformats.org/markup-compatibility/2006" xmlns:a14="http://schemas.microsoft.com/office/drawing/2010/main">
        <mc:Choice Requires="a14">
          <p:sp>
            <p:nvSpPr>
              <p:cNvPr id="10" name="TextBox 9"/>
              <p:cNvSpPr txBox="1"/>
              <p:nvPr/>
            </p:nvSpPr>
            <p:spPr>
              <a:xfrm>
                <a:off x="5391895" y="3596682"/>
                <a:ext cx="2585842" cy="923330"/>
              </a:xfrm>
              <a:prstGeom prst="rect">
                <a:avLst/>
              </a:prstGeom>
              <a:noFill/>
            </p:spPr>
            <p:txBody>
              <a:bodyPr wrap="square" rtlCol="0">
                <a:spAutoFit/>
              </a:bodyPr>
              <a:lstStyle/>
              <a:p>
                <a:r>
                  <a:rPr lang="en-US" dirty="0"/>
                  <a:t>LHC limit from </a:t>
                </a:r>
                <a14:m>
                  <m:oMath xmlns:m="http://schemas.openxmlformats.org/officeDocument/2006/math">
                    <m:r>
                      <a:rPr lang="en-US" b="0" i="1" smtClean="0">
                        <a:latin typeface="Cambria Math" panose="02040503050406030204" pitchFamily="18" charset="0"/>
                      </a:rPr>
                      <m:t>𝑝</m:t>
                    </m:r>
                    <m:r>
                      <a:rPr lang="en-US" b="0" i="1" smtClean="0">
                        <a:latin typeface="Cambria Math" panose="02040503050406030204" pitchFamily="18" charset="0"/>
                      </a:rPr>
                      <m:t>+</m:t>
                    </m:r>
                    <m:r>
                      <a:rPr lang="en-US" b="0" i="1" smtClean="0">
                        <a:latin typeface="Cambria Math" panose="02040503050406030204" pitchFamily="18" charset="0"/>
                      </a:rPr>
                      <m:t>𝑝</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0" i="1" smtClean="0">
                        <a:latin typeface="Cambria Math" panose="02040503050406030204" pitchFamily="18" charset="0"/>
                      </a:rPr>
                      <m:t>𝑋</m:t>
                    </m:r>
                  </m:oMath>
                </a14:m>
                <a:r>
                  <a:rPr lang="en-US" dirty="0"/>
                  <a:t>,</a:t>
                </a:r>
              </a:p>
              <a:p>
                <a:r>
                  <a:rPr lang="en-US" dirty="0"/>
                  <a:t>Assumed validity of EFT</a:t>
                </a:r>
              </a:p>
            </p:txBody>
          </p:sp>
        </mc:Choice>
        <mc:Fallback xmlns="">
          <p:sp>
            <p:nvSpPr>
              <p:cNvPr id="10" name="TextBox 9"/>
              <p:cNvSpPr txBox="1">
                <a:spLocks noRot="1" noChangeAspect="1" noMove="1" noResize="1" noEditPoints="1" noAdjustHandles="1" noChangeArrowheads="1" noChangeShapeType="1" noTextEdit="1"/>
              </p:cNvSpPr>
              <p:nvPr/>
            </p:nvSpPr>
            <p:spPr>
              <a:xfrm>
                <a:off x="5391895" y="3596682"/>
                <a:ext cx="2585842" cy="923330"/>
              </a:xfrm>
              <a:prstGeom prst="rect">
                <a:avLst/>
              </a:prstGeom>
              <a:blipFill>
                <a:blip r:embed="rId4"/>
                <a:stretch>
                  <a:fillRect l="-1882" t="-3311" b="-99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5391895" y="2074465"/>
                <a:ext cx="3464005" cy="830997"/>
              </a:xfrm>
              <a:prstGeom prst="rect">
                <a:avLst/>
              </a:prstGeom>
            </p:spPr>
            <p:txBody>
              <a:bodyPr wrap="square">
                <a:spAutoFit/>
              </a:bodyPr>
              <a:lstStyle/>
              <a:p>
                <a:pPr lvl="0"/>
                <a:r>
                  <a:rPr lang="en-US" dirty="0">
                    <a:solidFill>
                      <a:prstClr val="black"/>
                    </a:solidFill>
                  </a:rPr>
                  <a:t>Similar limits on </a:t>
                </a:r>
                <a14:m>
                  <m:oMath xmlns:m="http://schemas.openxmlformats.org/officeDocument/2006/math">
                    <m:sSub>
                      <m:sSubPr>
                        <m:ctrlPr>
                          <a:rPr lang="en-US" b="0" i="1" smtClean="0">
                            <a:solidFill>
                              <a:prstClr val="black"/>
                            </a:solidFill>
                            <a:latin typeface="Cambria Math" panose="02040503050406030204" pitchFamily="18" charset="0"/>
                          </a:rPr>
                        </m:ctrlPr>
                      </m:sSubPr>
                      <m:e>
                        <m:r>
                          <a:rPr lang="en-US" b="0" i="1" smtClean="0">
                            <a:solidFill>
                              <a:prstClr val="black"/>
                            </a:solidFill>
                            <a:latin typeface="Cambria Math" panose="02040503050406030204" pitchFamily="18" charset="0"/>
                          </a:rPr>
                          <m:t>𝜖</m:t>
                        </m:r>
                      </m:e>
                      <m:sub>
                        <m:r>
                          <a:rPr lang="en-US" b="0" i="1" smtClean="0">
                            <a:solidFill>
                              <a:prstClr val="black"/>
                            </a:solidFill>
                            <a:latin typeface="Cambria Math" panose="02040503050406030204" pitchFamily="18" charset="0"/>
                          </a:rPr>
                          <m:t>𝑇</m:t>
                        </m:r>
                      </m:sub>
                    </m:sSub>
                  </m:oMath>
                </a14:m>
                <a:r>
                  <a:rPr lang="en-US" dirty="0">
                    <a:solidFill>
                      <a:prstClr val="black"/>
                    </a:solidFill>
                  </a:rPr>
                  <a:t> are obtained from radiative pion beta decay</a:t>
                </a:r>
              </a:p>
              <a:p>
                <a:pPr lvl="0"/>
                <a:r>
                  <a:rPr lang="en-US" sz="1200" dirty="0">
                    <a:solidFill>
                      <a:prstClr val="black"/>
                    </a:solidFill>
                  </a:rPr>
                  <a:t>M. Bychkov et al., PRL 103, 051802 (2009)</a:t>
                </a:r>
              </a:p>
            </p:txBody>
          </p:sp>
        </mc:Choice>
        <mc:Fallback xmlns="">
          <p:sp>
            <p:nvSpPr>
              <p:cNvPr id="12" name="Rectangle 11"/>
              <p:cNvSpPr>
                <a:spLocks noRot="1" noChangeAspect="1" noMove="1" noResize="1" noEditPoints="1" noAdjustHandles="1" noChangeArrowheads="1" noChangeShapeType="1" noTextEdit="1"/>
              </p:cNvSpPr>
              <p:nvPr/>
            </p:nvSpPr>
            <p:spPr>
              <a:xfrm>
                <a:off x="5391895" y="2074465"/>
                <a:ext cx="3464005" cy="830997"/>
              </a:xfrm>
              <a:prstGeom prst="rect">
                <a:avLst/>
              </a:prstGeom>
              <a:blipFill>
                <a:blip r:embed="rId5"/>
                <a:stretch>
                  <a:fillRect l="-1406" t="-3650" b="-4380"/>
                </a:stretch>
              </a:blipFill>
            </p:spPr>
            <p:txBody>
              <a:bodyPr/>
              <a:lstStyle/>
              <a:p>
                <a:r>
                  <a:rPr lang="en-US">
                    <a:noFill/>
                  </a:rPr>
                  <a:t> </a:t>
                </a:r>
              </a:p>
            </p:txBody>
          </p:sp>
        </mc:Fallback>
      </mc:AlternateContent>
    </p:spTree>
    <p:extLst>
      <p:ext uri="{BB962C8B-B14F-4D97-AF65-F5344CB8AC3E}">
        <p14:creationId xmlns:p14="http://schemas.microsoft.com/office/powerpoint/2010/main" val="16996239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 name="Rectangle 57"/>
          <p:cNvSpPr>
            <a:spLocks noChangeArrowheads="1"/>
          </p:cNvSpPr>
          <p:nvPr/>
        </p:nvSpPr>
        <p:spPr bwMode="auto">
          <a:xfrm>
            <a:off x="0" y="23813"/>
            <a:ext cx="9144000" cy="792162"/>
          </a:xfrm>
          <a:prstGeom prst="rect">
            <a:avLst/>
          </a:prstGeom>
          <a:solidFill>
            <a:srgbClr val="FFCC00"/>
          </a:solidFill>
          <a:ln w="38100">
            <a:noFill/>
            <a:miter lim="800000"/>
            <a:headEnd/>
            <a:tailEnd/>
          </a:ln>
        </p:spPr>
        <p:txBody>
          <a:bodyPr rIns="91440" anchor="ctr"/>
          <a:lstStyle/>
          <a:p>
            <a:pPr algn="ctr"/>
            <a:r>
              <a:rPr lang="en-US" sz="2800" dirty="0">
                <a:latin typeface="Times New Roman" panose="02020603050405020304" pitchFamily="18" charset="0"/>
                <a:cs typeface="Times New Roman" panose="02020603050405020304" pitchFamily="18" charset="0"/>
              </a:rPr>
              <a:t>Potential neutron decay sources stronger than in use in the past</a:t>
            </a:r>
          </a:p>
        </p:txBody>
      </p:sp>
      <p:grpSp>
        <p:nvGrpSpPr>
          <p:cNvPr id="33" name="Gruppieren 17"/>
          <p:cNvGrpSpPr/>
          <p:nvPr/>
        </p:nvGrpSpPr>
        <p:grpSpPr>
          <a:xfrm>
            <a:off x="301456" y="1488130"/>
            <a:ext cx="6122792" cy="1984191"/>
            <a:chOff x="507217" y="1607880"/>
            <a:chExt cx="8097231" cy="2829232"/>
          </a:xfrm>
        </p:grpSpPr>
        <p:sp>
          <p:nvSpPr>
            <p:cNvPr id="34" name="Textfeld 6"/>
            <p:cNvSpPr txBox="1"/>
            <p:nvPr/>
          </p:nvSpPr>
          <p:spPr>
            <a:xfrm>
              <a:off x="827584" y="3717032"/>
              <a:ext cx="1296144" cy="338555"/>
            </a:xfrm>
            <a:prstGeom prst="rect">
              <a:avLst/>
            </a:prstGeom>
            <a:solidFill>
              <a:schemeClr val="bg1"/>
            </a:solidFill>
          </p:spPr>
          <p:txBody>
            <a:bodyPr wrap="square" rtlCol="0">
              <a:spAutoFit/>
            </a:bodyPr>
            <a:lstStyle/>
            <a:p>
              <a:endParaRPr lang="en-US" sz="1050">
                <a:latin typeface="Arial" pitchFamily="34" charset="0"/>
                <a:cs typeface="Arial" pitchFamily="34" charset="0"/>
              </a:endParaRPr>
            </a:p>
          </p:txBody>
        </p:sp>
        <p:sp>
          <p:nvSpPr>
            <p:cNvPr id="35" name="Textfeld 7"/>
            <p:cNvSpPr txBox="1"/>
            <p:nvPr/>
          </p:nvSpPr>
          <p:spPr>
            <a:xfrm>
              <a:off x="899592" y="3717032"/>
              <a:ext cx="1296144" cy="292388"/>
            </a:xfrm>
            <a:prstGeom prst="rect">
              <a:avLst/>
            </a:prstGeom>
            <a:solidFill>
              <a:schemeClr val="bg1"/>
            </a:solidFill>
          </p:spPr>
          <p:txBody>
            <a:bodyPr wrap="square" rtlCol="0">
              <a:spAutoFit/>
            </a:bodyPr>
            <a:lstStyle/>
            <a:p>
              <a:r>
                <a:rPr lang="en-US" sz="825" b="1">
                  <a:latin typeface="Arial" pitchFamily="34" charset="0"/>
                  <a:cs typeface="Arial" pitchFamily="34" charset="0"/>
                </a:rPr>
                <a:t>Cryostat</a:t>
              </a:r>
            </a:p>
          </p:txBody>
        </p:sp>
        <p:sp>
          <p:nvSpPr>
            <p:cNvPr id="36" name="Rechteck 8"/>
            <p:cNvSpPr/>
            <p:nvPr/>
          </p:nvSpPr>
          <p:spPr>
            <a:xfrm>
              <a:off x="2267744" y="1926124"/>
              <a:ext cx="2520280" cy="3233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itchFamily="34" charset="0"/>
                <a:cs typeface="Arial" pitchFamily="34" charset="0"/>
              </a:endParaRPr>
            </a:p>
          </p:txBody>
        </p:sp>
        <p:grpSp>
          <p:nvGrpSpPr>
            <p:cNvPr id="37" name="Gruppieren 24"/>
            <p:cNvGrpSpPr/>
            <p:nvPr/>
          </p:nvGrpSpPr>
          <p:grpSpPr>
            <a:xfrm>
              <a:off x="507217" y="1607880"/>
              <a:ext cx="8097231" cy="2829232"/>
              <a:chOff x="435209" y="743784"/>
              <a:chExt cx="8097231" cy="2829232"/>
            </a:xfrm>
          </p:grpSpPr>
          <p:pic>
            <p:nvPicPr>
              <p:cNvPr id="39" name="Picture 2" descr="C:\Users\Eva\Desktop\Bastian\e18361bca7.png"/>
              <p:cNvPicPr>
                <a:picLocks noChangeAspect="1" noChangeArrowheads="1"/>
              </p:cNvPicPr>
              <p:nvPr/>
            </p:nvPicPr>
            <p:blipFill>
              <a:blip r:embed="rId3" cstate="print"/>
              <a:srcRect/>
              <a:stretch>
                <a:fillRect/>
              </a:stretch>
            </p:blipFill>
            <p:spPr bwMode="auto">
              <a:xfrm>
                <a:off x="435209" y="743784"/>
                <a:ext cx="7776864" cy="2592288"/>
              </a:xfrm>
              <a:prstGeom prst="rect">
                <a:avLst/>
              </a:prstGeom>
              <a:noFill/>
            </p:spPr>
          </p:pic>
          <p:sp>
            <p:nvSpPr>
              <p:cNvPr id="40" name="Rechteck 16"/>
              <p:cNvSpPr/>
              <p:nvPr/>
            </p:nvSpPr>
            <p:spPr>
              <a:xfrm>
                <a:off x="6623720" y="3356992"/>
                <a:ext cx="1908720"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itchFamily="34" charset="0"/>
                  <a:cs typeface="Arial" pitchFamily="34" charset="0"/>
                </a:endParaRPr>
              </a:p>
            </p:txBody>
          </p:sp>
        </p:grpSp>
        <p:sp>
          <p:nvSpPr>
            <p:cNvPr id="38" name="Rechteck 13"/>
            <p:cNvSpPr/>
            <p:nvPr/>
          </p:nvSpPr>
          <p:spPr>
            <a:xfrm>
              <a:off x="1744296" y="1997344"/>
              <a:ext cx="2088232" cy="3600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itchFamily="34" charset="0"/>
                <a:cs typeface="Arial" pitchFamily="34" charset="0"/>
              </a:endParaRPr>
            </a:p>
          </p:txBody>
        </p:sp>
      </p:grpSp>
      <p:sp>
        <p:nvSpPr>
          <p:cNvPr id="47" name="Rechteck 3"/>
          <p:cNvSpPr/>
          <p:nvPr/>
        </p:nvSpPr>
        <p:spPr>
          <a:xfrm>
            <a:off x="4124925" y="1462220"/>
            <a:ext cx="1271502" cy="276999"/>
          </a:xfrm>
          <a:prstGeom prst="rect">
            <a:avLst/>
          </a:prstGeom>
          <a:solidFill>
            <a:schemeClr val="bg1"/>
          </a:solidFill>
        </p:spPr>
        <p:txBody>
          <a:bodyPr wrap="none">
            <a:spAutoFit/>
          </a:bodyPr>
          <a:lstStyle/>
          <a:p>
            <a:r>
              <a:rPr lang="en-US" sz="1200" b="1" dirty="0">
                <a:solidFill>
                  <a:schemeClr val="accent6">
                    <a:lumMod val="60000"/>
                    <a:lumOff val="40000"/>
                  </a:schemeClr>
                </a:solidFill>
                <a:latin typeface="Arial" pitchFamily="34" charset="0"/>
                <a:cs typeface="Arial" pitchFamily="34" charset="0"/>
              </a:rPr>
              <a:t>Magnetic Filter</a:t>
            </a:r>
            <a:endParaRPr lang="de-DE" sz="1200" dirty="0"/>
          </a:p>
        </p:txBody>
      </p:sp>
      <p:grpSp>
        <p:nvGrpSpPr>
          <p:cNvPr id="49" name="Group 48"/>
          <p:cNvGrpSpPr/>
          <p:nvPr/>
        </p:nvGrpSpPr>
        <p:grpSpPr>
          <a:xfrm>
            <a:off x="3353098" y="4632066"/>
            <a:ext cx="2258077" cy="1961555"/>
            <a:chOff x="6222046" y="1897024"/>
            <a:chExt cx="2258077" cy="1961555"/>
          </a:xfrm>
        </p:grpSpPr>
        <p:sp>
          <p:nvSpPr>
            <p:cNvPr id="50" name="TextBox 13"/>
            <p:cNvSpPr txBox="1">
              <a:spLocks noChangeArrowheads="1"/>
            </p:cNvSpPr>
            <p:nvPr/>
          </p:nvSpPr>
          <p:spPr bwMode="auto">
            <a:xfrm>
              <a:off x="6408190" y="1897024"/>
              <a:ext cx="1885787" cy="923330"/>
            </a:xfrm>
            <a:prstGeom prst="rect">
              <a:avLst/>
            </a:prstGeom>
            <a:noFill/>
            <a:ln w="9525">
              <a:noFill/>
              <a:miter lim="800000"/>
              <a:headEnd/>
              <a:tailEnd/>
            </a:ln>
          </p:spPr>
          <p:txBody>
            <a:bodyPr wrap="square">
              <a:spAutoFit/>
            </a:bodyPr>
            <a:lstStyle/>
            <a:p>
              <a:pPr algn="ctr"/>
              <a:r>
                <a:rPr lang="en-GB" dirty="0">
                  <a:latin typeface="Calibri" panose="020F0502020204030204" pitchFamily="34" charset="0"/>
                  <a:cs typeface="Calibri" panose="020F0502020204030204" pitchFamily="34" charset="0"/>
                </a:rPr>
                <a:t>MAC-E filter</a:t>
              </a:r>
            </a:p>
            <a:p>
              <a:pPr algn="ctr"/>
              <a:r>
                <a:rPr lang="en-GB" dirty="0">
                  <a:latin typeface="Calibri" panose="020F0502020204030204" pitchFamily="34" charset="0"/>
                  <a:cs typeface="Calibri" panose="020F0502020204030204" pitchFamily="34" charset="0"/>
                </a:rPr>
                <a:t>(as in “</a:t>
              </a:r>
              <a:r>
                <a:rPr lang="en-GB" dirty="0" err="1">
                  <a:latin typeface="Calibri" panose="020F0502020204030204" pitchFamily="34" charset="0"/>
                  <a:cs typeface="Calibri" panose="020F0502020204030204" pitchFamily="34" charset="0"/>
                </a:rPr>
                <a:t>aSPECT</a:t>
              </a:r>
              <a:r>
                <a:rPr lang="en-GB" dirty="0">
                  <a:latin typeface="Calibri" panose="020F0502020204030204" pitchFamily="34" charset="0"/>
                  <a:cs typeface="Calibri" panose="020F0502020204030204" pitchFamily="34" charset="0"/>
                </a:rPr>
                <a:t>” – see later)</a:t>
              </a:r>
            </a:p>
          </p:txBody>
        </p:sp>
        <p:pic>
          <p:nvPicPr>
            <p:cNvPr id="51" name="Picture 5"/>
            <p:cNvPicPr>
              <a:picLocks noChangeAspect="1" noChangeArrowheads="1"/>
            </p:cNvPicPr>
            <p:nvPr/>
          </p:nvPicPr>
          <p:blipFill>
            <a:blip r:embed="rId4" cstate="print"/>
            <a:srcRect/>
            <a:stretch>
              <a:fillRect/>
            </a:stretch>
          </p:blipFill>
          <p:spPr bwMode="auto">
            <a:xfrm>
              <a:off x="6222046" y="2820354"/>
              <a:ext cx="2258077" cy="1038225"/>
            </a:xfrm>
            <a:prstGeom prst="rect">
              <a:avLst/>
            </a:prstGeom>
            <a:noFill/>
            <a:ln w="9525">
              <a:noFill/>
              <a:miter lim="800000"/>
              <a:headEnd/>
              <a:tailEnd/>
            </a:ln>
          </p:spPr>
        </p:pic>
      </p:grpSp>
      <p:grpSp>
        <p:nvGrpSpPr>
          <p:cNvPr id="52" name="Group 150"/>
          <p:cNvGrpSpPr>
            <a:grpSpLocks/>
          </p:cNvGrpSpPr>
          <p:nvPr/>
        </p:nvGrpSpPr>
        <p:grpSpPr bwMode="auto">
          <a:xfrm>
            <a:off x="5940152" y="4314214"/>
            <a:ext cx="2289974" cy="2082022"/>
            <a:chOff x="961305" y="1049719"/>
            <a:chExt cx="2289974" cy="2081072"/>
          </a:xfrm>
          <a:noFill/>
        </p:grpSpPr>
        <p:pic>
          <p:nvPicPr>
            <p:cNvPr id="53" name="Picture 2"/>
            <p:cNvPicPr>
              <a:picLocks noChangeAspect="1" noChangeArrowheads="1"/>
            </p:cNvPicPr>
            <p:nvPr/>
          </p:nvPicPr>
          <p:blipFill>
            <a:blip r:embed="rId5" cstate="print"/>
            <a:srcRect/>
            <a:stretch>
              <a:fillRect/>
            </a:stretch>
          </p:blipFill>
          <p:spPr bwMode="auto">
            <a:xfrm>
              <a:off x="1445401" y="1939187"/>
              <a:ext cx="1057511" cy="1191604"/>
            </a:xfrm>
            <a:prstGeom prst="rect">
              <a:avLst/>
            </a:prstGeom>
            <a:grpFill/>
            <a:ln w="9525">
              <a:noFill/>
              <a:miter lim="800000"/>
              <a:headEnd/>
              <a:tailEnd/>
            </a:ln>
          </p:spPr>
        </p:pic>
        <mc:AlternateContent xmlns:mc="http://schemas.openxmlformats.org/markup-compatibility/2006" xmlns:a14="http://schemas.microsoft.com/office/drawing/2010/main">
          <mc:Choice Requires="a14">
            <p:sp>
              <p:nvSpPr>
                <p:cNvPr id="54" name="TextBox 138"/>
                <p:cNvSpPr txBox="1">
                  <a:spLocks noChangeArrowheads="1"/>
                </p:cNvSpPr>
                <p:nvPr/>
              </p:nvSpPr>
              <p:spPr bwMode="auto">
                <a:xfrm>
                  <a:off x="961305" y="1049719"/>
                  <a:ext cx="2289974" cy="646036"/>
                </a:xfrm>
                <a:prstGeom prst="rect">
                  <a:avLst/>
                </a:prstGeom>
                <a:grpFill/>
                <a:ln w="9525">
                  <a:noFill/>
                  <a:miter lim="800000"/>
                  <a:headEnd/>
                  <a:tailEnd/>
                </a:ln>
              </p:spPr>
              <p:txBody>
                <a:bodyPr wrap="square">
                  <a:spAutoFit/>
                </a:bodyPr>
                <a:lstStyle/>
                <a:p>
                  <a:pPr algn="ctr"/>
                  <a:r>
                    <a:rPr lang="en-GB" dirty="0">
                      <a:latin typeface="Calibri" panose="020F0502020204030204" pitchFamily="34" charset="0"/>
                      <a:cs typeface="Calibri" panose="020F0502020204030204" pitchFamily="34" charset="0"/>
                    </a:rPr>
                    <a:t>R×B spectrometer for </a:t>
                  </a:r>
                  <a14:m>
                    <m:oMath xmlns:m="http://schemas.openxmlformats.org/officeDocument/2006/math">
                      <m:sSup>
                        <m:sSupPr>
                          <m:ctrlPr>
                            <a:rPr lang="en-US" b="0" i="1" dirty="0" smtClean="0">
                              <a:latin typeface="Cambria Math" panose="02040503050406030204" pitchFamily="18" charset="0"/>
                              <a:cs typeface="Arial" pitchFamily="34" charset="0"/>
                            </a:rPr>
                          </m:ctrlPr>
                        </m:sSupPr>
                        <m:e>
                          <m:r>
                            <a:rPr lang="en-US" b="0" i="1" dirty="0" smtClean="0">
                              <a:latin typeface="Cambria Math" panose="02040503050406030204" pitchFamily="18" charset="0"/>
                              <a:cs typeface="Arial" pitchFamily="34" charset="0"/>
                            </a:rPr>
                            <m:t>𝑒</m:t>
                          </m:r>
                        </m:e>
                        <m:sup>
                          <m:r>
                            <a:rPr lang="en-US" b="0" i="1" dirty="0" smtClean="0">
                              <a:latin typeface="Cambria Math" panose="02040503050406030204" pitchFamily="18" charset="0"/>
                              <a:cs typeface="Arial" pitchFamily="34" charset="0"/>
                            </a:rPr>
                            <m:t>−</m:t>
                          </m:r>
                        </m:sup>
                      </m:sSup>
                    </m:oMath>
                  </a14:m>
                  <a:r>
                    <a:rPr lang="en-GB" dirty="0">
                      <a:latin typeface="Calibri" panose="020F0502020204030204" pitchFamily="34" charset="0"/>
                      <a:cs typeface="Calibri" panose="020F0502020204030204" pitchFamily="34" charset="0"/>
                    </a:rPr>
                    <a:t> or </a:t>
                  </a:r>
                  <a14:m>
                    <m:oMath xmlns:m="http://schemas.openxmlformats.org/officeDocument/2006/math">
                      <m:r>
                        <a:rPr lang="en-US" b="0" i="1" smtClean="0">
                          <a:latin typeface="Cambria Math" panose="02040503050406030204" pitchFamily="18" charset="0"/>
                          <a:cs typeface="Arial" pitchFamily="34" charset="0"/>
                        </a:rPr>
                        <m:t>𝑝</m:t>
                      </m:r>
                    </m:oMath>
                  </a14:m>
                  <a:r>
                    <a:rPr lang="en-GB" dirty="0">
                      <a:latin typeface="Calibri" panose="020F0502020204030204" pitchFamily="34" charset="0"/>
                      <a:cs typeface="Calibri" panose="020F0502020204030204" pitchFamily="34" charset="0"/>
                    </a:rPr>
                    <a:t> (NOMOS)</a:t>
                  </a:r>
                </a:p>
              </p:txBody>
            </p:sp>
          </mc:Choice>
          <mc:Fallback xmlns="">
            <p:sp>
              <p:nvSpPr>
                <p:cNvPr id="54" name="TextBox 138"/>
                <p:cNvSpPr txBox="1">
                  <a:spLocks noRot="1" noChangeAspect="1" noMove="1" noResize="1" noEditPoints="1" noAdjustHandles="1" noChangeArrowheads="1" noChangeShapeType="1" noTextEdit="1"/>
                </p:cNvSpPr>
                <p:nvPr/>
              </p:nvSpPr>
              <p:spPr bwMode="auto">
                <a:xfrm>
                  <a:off x="961305" y="1049719"/>
                  <a:ext cx="2289974" cy="646036"/>
                </a:xfrm>
                <a:prstGeom prst="rect">
                  <a:avLst/>
                </a:prstGeom>
                <a:blipFill>
                  <a:blip r:embed="rId6"/>
                  <a:stretch>
                    <a:fillRect t="-5660" r="-1862" b="-14151"/>
                  </a:stretch>
                </a:blipFill>
                <a:ln w="9525">
                  <a:noFill/>
                  <a:miter lim="800000"/>
                  <a:headEnd/>
                  <a:tailEnd/>
                </a:ln>
              </p:spPr>
              <p:txBody>
                <a:bodyPr/>
                <a:lstStyle/>
                <a:p>
                  <a:r>
                    <a:rPr lang="en-US">
                      <a:noFill/>
                    </a:rPr>
                    <a:t> </a:t>
                  </a:r>
                </a:p>
              </p:txBody>
            </p:sp>
          </mc:Fallback>
        </mc:AlternateContent>
      </p:grpSp>
      <p:grpSp>
        <p:nvGrpSpPr>
          <p:cNvPr id="56" name="Group 55"/>
          <p:cNvGrpSpPr/>
          <p:nvPr/>
        </p:nvGrpSpPr>
        <p:grpSpPr>
          <a:xfrm>
            <a:off x="600089" y="4675667"/>
            <a:ext cx="2517638" cy="1736753"/>
            <a:chOff x="5511218" y="653318"/>
            <a:chExt cx="1143000" cy="1736753"/>
          </a:xfrm>
        </p:grpSpPr>
        <p:grpSp>
          <p:nvGrpSpPr>
            <p:cNvPr id="57" name="Group 149"/>
            <p:cNvGrpSpPr>
              <a:grpSpLocks/>
            </p:cNvGrpSpPr>
            <p:nvPr/>
          </p:nvGrpSpPr>
          <p:grpSpPr bwMode="auto">
            <a:xfrm>
              <a:off x="5511218" y="653318"/>
              <a:ext cx="1143000" cy="1736753"/>
              <a:chOff x="1341103" y="2317899"/>
              <a:chExt cx="1143035" cy="1737338"/>
            </a:xfrm>
          </p:grpSpPr>
          <p:sp>
            <p:nvSpPr>
              <p:cNvPr id="59" name="TextBox 139"/>
              <p:cNvSpPr txBox="1">
                <a:spLocks noChangeArrowheads="1"/>
              </p:cNvSpPr>
              <p:nvPr/>
            </p:nvSpPr>
            <p:spPr bwMode="auto">
              <a:xfrm>
                <a:off x="1341103" y="2317899"/>
                <a:ext cx="1143035" cy="1200733"/>
              </a:xfrm>
              <a:prstGeom prst="rect">
                <a:avLst/>
              </a:prstGeom>
              <a:noFill/>
              <a:ln w="9525">
                <a:noFill/>
                <a:miter lim="800000"/>
                <a:headEnd/>
                <a:tailEnd/>
              </a:ln>
            </p:spPr>
            <p:txBody>
              <a:bodyPr wrap="square">
                <a:spAutoFit/>
              </a:bodyPr>
              <a:lstStyle/>
              <a:p>
                <a:r>
                  <a:rPr lang="en-US" dirty="0">
                    <a:latin typeface="Calibri" panose="020F0502020204030204" pitchFamily="34" charset="0"/>
                    <a:cs typeface="Calibri" panose="020F0502020204030204" pitchFamily="34" charset="0"/>
                  </a:rPr>
                  <a:t>Electron or proton detector (Plastic scintillator, silicon)</a:t>
                </a:r>
              </a:p>
              <a:p>
                <a:r>
                  <a:rPr lang="en-US" dirty="0">
                    <a:latin typeface="Calibri" panose="020F0502020204030204" pitchFamily="34" charset="0"/>
                    <a:cs typeface="Calibri" panose="020F0502020204030204" pitchFamily="34" charset="0"/>
                  </a:rPr>
                  <a:t>(+ backscatter detector?)</a:t>
                </a:r>
              </a:p>
            </p:txBody>
          </p:sp>
          <p:grpSp>
            <p:nvGrpSpPr>
              <p:cNvPr id="60" name="Group 146"/>
              <p:cNvGrpSpPr>
                <a:grpSpLocks/>
              </p:cNvGrpSpPr>
              <p:nvPr/>
            </p:nvGrpSpPr>
            <p:grpSpPr bwMode="auto">
              <a:xfrm>
                <a:off x="1701922" y="3483989"/>
                <a:ext cx="45807" cy="571248"/>
                <a:chOff x="1092322" y="3522089"/>
                <a:chExt cx="45807" cy="571248"/>
              </a:xfrm>
            </p:grpSpPr>
            <p:sp>
              <p:nvSpPr>
                <p:cNvPr id="61" name="Rectangle 60"/>
                <p:cNvSpPr/>
                <p:nvPr/>
              </p:nvSpPr>
              <p:spPr>
                <a:xfrm>
                  <a:off x="1092322" y="3522089"/>
                  <a:ext cx="45807" cy="570106"/>
                </a:xfrm>
                <a:prstGeom prst="rect">
                  <a:avLst/>
                </a:prstGeom>
                <a:solidFill>
                  <a:schemeClr val="tx2">
                    <a:lumMod val="60000"/>
                    <a:lumOff val="40000"/>
                    <a:alpha val="84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latin typeface="Arial" pitchFamily="34" charset="0"/>
                    <a:cs typeface="Arial" pitchFamily="34" charset="0"/>
                  </a:endParaRPr>
                </a:p>
              </p:txBody>
            </p:sp>
            <p:sp>
              <p:nvSpPr>
                <p:cNvPr id="62" name="Rectangle 61"/>
                <p:cNvSpPr/>
                <p:nvPr/>
              </p:nvSpPr>
              <p:spPr>
                <a:xfrm>
                  <a:off x="1101849" y="3523231"/>
                  <a:ext cx="22904" cy="570106"/>
                </a:xfrm>
                <a:prstGeom prst="rect">
                  <a:avLst/>
                </a:prstGeom>
                <a:solidFill>
                  <a:schemeClr val="accent1">
                    <a:lumMod val="20000"/>
                    <a:lumOff val="80000"/>
                    <a:alpha val="7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latin typeface="Arial" pitchFamily="34" charset="0"/>
                    <a:cs typeface="Arial" pitchFamily="34" charset="0"/>
                  </a:endParaRPr>
                </a:p>
              </p:txBody>
            </p:sp>
          </p:grpSp>
        </p:grpSp>
        <p:sp>
          <p:nvSpPr>
            <p:cNvPr id="58" name="Textfeld 153"/>
            <p:cNvSpPr txBox="1"/>
            <p:nvPr/>
          </p:nvSpPr>
          <p:spPr>
            <a:xfrm>
              <a:off x="6237033" y="1819016"/>
              <a:ext cx="184731" cy="369332"/>
            </a:xfrm>
            <a:prstGeom prst="rect">
              <a:avLst/>
            </a:prstGeom>
            <a:noFill/>
          </p:spPr>
          <p:txBody>
            <a:bodyPr wrap="none" rtlCol="0">
              <a:spAutoFit/>
            </a:bodyPr>
            <a:lstStyle/>
            <a:p>
              <a:endParaRPr lang="de-DE" dirty="0">
                <a:cs typeface="Arial" pitchFamily="34" charset="0"/>
              </a:endParaRPr>
            </a:p>
          </p:txBody>
        </p:sp>
      </p:grpSp>
      <p:sp>
        <p:nvSpPr>
          <p:cNvPr id="2" name="Slide Number Placeholder 1"/>
          <p:cNvSpPr>
            <a:spLocks noGrp="1"/>
          </p:cNvSpPr>
          <p:nvPr>
            <p:ph type="sldNum" sz="quarter" idx="12"/>
          </p:nvPr>
        </p:nvSpPr>
        <p:spPr/>
        <p:txBody>
          <a:bodyPr/>
          <a:lstStyle/>
          <a:p>
            <a:fld id="{DC35721B-1285-4A23-B52A-94C7DA7362F0}" type="slidenum">
              <a:rPr lang="en-US" smtClean="0"/>
              <a:t>29</a:t>
            </a:fld>
            <a:endParaRPr lang="en-US"/>
          </a:p>
        </p:txBody>
      </p:sp>
      <p:sp>
        <p:nvSpPr>
          <p:cNvPr id="64" name="Rectangle 63"/>
          <p:cNvSpPr/>
          <p:nvPr/>
        </p:nvSpPr>
        <p:spPr>
          <a:xfrm>
            <a:off x="122219" y="6592649"/>
            <a:ext cx="3335208" cy="27699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rial"/>
                <a:cs typeface="Arial"/>
              </a:rPr>
              <a:t>MLZ </a:t>
            </a:r>
            <a:r>
              <a:rPr kumimoji="0" lang="en-US" sz="1200" b="0" i="0" u="none" strike="noStrike" kern="0" cap="none" spc="-10" normalizeH="0" baseline="0" noProof="0" dirty="0">
                <a:ln>
                  <a:noFill/>
                </a:ln>
                <a:solidFill>
                  <a:prstClr val="black"/>
                </a:solidFill>
                <a:effectLst/>
                <a:uLnTx/>
                <a:uFillTx/>
                <a:latin typeface="Arial"/>
                <a:cs typeface="Arial"/>
              </a:rPr>
              <a:t>München, TU Vienna, U Heidelberg</a:t>
            </a:r>
            <a:r>
              <a:rPr kumimoji="0" lang="en-US" sz="1200" b="0" i="0" u="none" strike="noStrike" kern="0" cap="none" spc="0" normalizeH="0" baseline="0" noProof="0" dirty="0">
                <a:ln>
                  <a:noFill/>
                </a:ln>
                <a:solidFill>
                  <a:prstClr val="black"/>
                </a:solidFill>
                <a:effectLst/>
                <a:uLnTx/>
                <a:uFillTx/>
                <a:latin typeface="Arial"/>
                <a:cs typeface="Arial"/>
              </a:rPr>
              <a:t> et</a:t>
            </a:r>
            <a:r>
              <a:rPr kumimoji="0" lang="en-US" sz="1200" b="0" i="0" u="none" strike="noStrike" kern="0" cap="none" spc="0" normalizeH="0" noProof="0" dirty="0">
                <a:ln>
                  <a:noFill/>
                </a:ln>
                <a:solidFill>
                  <a:prstClr val="black"/>
                </a:solidFill>
                <a:effectLst/>
                <a:uLnTx/>
                <a:uFillTx/>
                <a:latin typeface="Arial"/>
                <a:cs typeface="Arial"/>
              </a:rPr>
              <a:t> al.</a:t>
            </a:r>
            <a:r>
              <a:rPr kumimoji="0" lang="en-US" sz="1200" b="0" i="0" u="none" strike="noStrike" kern="0" cap="none" spc="0" normalizeH="0" baseline="0" noProof="0" dirty="0">
                <a:ln>
                  <a:noFill/>
                </a:ln>
                <a:solidFill>
                  <a:prstClr val="black"/>
                </a:solidFill>
                <a:effectLst/>
                <a:uLnTx/>
                <a:uFillTx/>
                <a:latin typeface="Arial"/>
                <a:cs typeface="Arial"/>
              </a:rPr>
              <a:t> </a:t>
            </a:r>
            <a:endParaRPr kumimoji="0" lang="en-US" sz="1800" b="0" i="0" u="none" strike="noStrike" kern="0" cap="none" spc="0" normalizeH="0" baseline="0" noProof="0" dirty="0">
              <a:ln>
                <a:noFill/>
              </a:ln>
              <a:solidFill>
                <a:sysClr val="windowText" lastClr="000000"/>
              </a:solidFill>
              <a:effectLst/>
              <a:uLnTx/>
              <a:uFillTx/>
            </a:endParaRPr>
          </a:p>
        </p:txBody>
      </p:sp>
      <mc:AlternateContent xmlns:mc="http://schemas.openxmlformats.org/markup-compatibility/2006" xmlns:a14="http://schemas.microsoft.com/office/drawing/2010/main">
        <mc:Choice Requires="a14">
          <p:sp>
            <p:nvSpPr>
              <p:cNvPr id="3" name="TextBox 2"/>
              <p:cNvSpPr txBox="1"/>
              <p:nvPr/>
            </p:nvSpPr>
            <p:spPr>
              <a:xfrm>
                <a:off x="7434364" y="5342497"/>
                <a:ext cx="1524000" cy="923330"/>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Transverse displacement  of beam </a:t>
                </a:r>
                <a14:m>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𝑝</m:t>
                    </m:r>
                  </m:oMath>
                </a14:m>
                <a:endParaRPr lang="en-US" dirty="0">
                  <a:latin typeface="Calibri" panose="020F0502020204030204" pitchFamily="34" charset="0"/>
                  <a:cs typeface="Calibri" panose="020F0502020204030204" pitchFamily="34"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7434364" y="5342497"/>
                <a:ext cx="1524000" cy="923330"/>
              </a:xfrm>
              <a:prstGeom prst="rect">
                <a:avLst/>
              </a:prstGeom>
              <a:blipFill>
                <a:blip r:embed="rId7"/>
                <a:stretch>
                  <a:fillRect l="-3600" t="-3289" r="-4000" b="-9211"/>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135ECDFF-506D-C20B-30E3-597D728C4FF3}"/>
              </a:ext>
            </a:extLst>
          </p:cNvPr>
          <p:cNvPicPr>
            <a:picLocks noChangeAspect="1"/>
          </p:cNvPicPr>
          <p:nvPr/>
        </p:nvPicPr>
        <p:blipFill>
          <a:blip r:embed="rId8"/>
          <a:stretch>
            <a:fillRect/>
          </a:stretch>
        </p:blipFill>
        <p:spPr>
          <a:xfrm>
            <a:off x="6754062" y="965917"/>
            <a:ext cx="2333897" cy="3226526"/>
          </a:xfrm>
          <a:prstGeom prst="rect">
            <a:avLst/>
          </a:prstGeom>
        </p:spPr>
      </p:pic>
      <p:sp>
        <p:nvSpPr>
          <p:cNvPr id="6" name="TextBox 5">
            <a:extLst>
              <a:ext uri="{FF2B5EF4-FFF2-40B4-BE49-F238E27FC236}">
                <a16:creationId xmlns:a16="http://schemas.microsoft.com/office/drawing/2014/main" id="{9C45BAC0-91B0-8073-B730-06FFF4F94BA7}"/>
              </a:ext>
            </a:extLst>
          </p:cNvPr>
          <p:cNvSpPr txBox="1"/>
          <p:nvPr/>
        </p:nvSpPr>
        <p:spPr>
          <a:xfrm>
            <a:off x="122219" y="1052917"/>
            <a:ext cx="8830848" cy="369332"/>
          </a:xfrm>
          <a:prstGeom prst="rect">
            <a:avLst/>
          </a:prstGeom>
          <a:noFill/>
        </p:spPr>
        <p:txBody>
          <a:bodyPr wrap="square" rtlCol="0">
            <a:spAutoFit/>
          </a:bodyPr>
          <a:lstStyle/>
          <a:p>
            <a:pPr marL="342900" indent="-342900">
              <a:buFont typeface="+mj-lt"/>
              <a:buAutoNum type="arabicPeriod"/>
            </a:pPr>
            <a:r>
              <a:rPr lang="en-US" b="1" dirty="0">
                <a:latin typeface="Calibri" panose="020F0502020204030204" pitchFamily="34" charset="0"/>
                <a:cs typeface="Calibri" panose="020F0502020204030204" pitchFamily="34" charset="0"/>
              </a:rPr>
              <a:t>Cold neutrons (PERC)</a:t>
            </a:r>
          </a:p>
        </p:txBody>
      </p:sp>
      <p:sp>
        <p:nvSpPr>
          <p:cNvPr id="7" name="Rectangle 6">
            <a:extLst>
              <a:ext uri="{FF2B5EF4-FFF2-40B4-BE49-F238E27FC236}">
                <a16:creationId xmlns:a16="http://schemas.microsoft.com/office/drawing/2014/main" id="{72B96F20-4FD7-B8AA-583A-737DD96D18B1}"/>
              </a:ext>
            </a:extLst>
          </p:cNvPr>
          <p:cNvSpPr/>
          <p:nvPr/>
        </p:nvSpPr>
        <p:spPr>
          <a:xfrm>
            <a:off x="217003" y="3387730"/>
            <a:ext cx="6083189" cy="1200329"/>
          </a:xfrm>
          <a:prstGeom prst="rect">
            <a:avLst/>
          </a:prstGeom>
        </p:spPr>
        <p:txBody>
          <a:bodyPr wrap="square">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Concept similar to PERKEO III, very high decay rate (up to MHz) in long neutron guide</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Versatile source of decay products can be coupled with different proton or electron detectors</a:t>
            </a:r>
          </a:p>
        </p:txBody>
      </p:sp>
    </p:spTree>
    <p:extLst>
      <p:ext uri="{BB962C8B-B14F-4D97-AF65-F5344CB8AC3E}">
        <p14:creationId xmlns:p14="http://schemas.microsoft.com/office/powerpoint/2010/main" val="2661358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1A41BB-1D05-588F-E224-B4832BA2B93C}"/>
              </a:ext>
            </a:extLst>
          </p:cNvPr>
          <p:cNvSpPr>
            <a:spLocks noGrp="1"/>
          </p:cNvSpPr>
          <p:nvPr>
            <p:ph type="sldNum" sz="quarter" idx="12"/>
          </p:nvPr>
        </p:nvSpPr>
        <p:spPr/>
        <p:txBody>
          <a:bodyPr/>
          <a:lstStyle/>
          <a:p>
            <a:pPr>
              <a:defRPr/>
            </a:pPr>
            <a:fld id="{1B820114-825E-4443-91D2-63B75780DDE3}" type="slidenum">
              <a:rPr lang="de-DE" smtClean="0"/>
              <a:pPr>
                <a:defRPr/>
              </a:pPr>
              <a:t>3</a:t>
            </a:fld>
            <a:endParaRPr lang="de-DE"/>
          </a:p>
        </p:txBody>
      </p:sp>
      <p:sp>
        <p:nvSpPr>
          <p:cNvPr id="3" name="Rectangle 3">
            <a:extLst>
              <a:ext uri="{FF2B5EF4-FFF2-40B4-BE49-F238E27FC236}">
                <a16:creationId xmlns:a16="http://schemas.microsoft.com/office/drawing/2014/main" id="{EA3DABD8-8B9C-A2C8-CDAC-D7FF81636657}"/>
              </a:ext>
            </a:extLst>
          </p:cNvPr>
          <p:cNvSpPr>
            <a:spLocks noChangeArrowheads="1"/>
          </p:cNvSpPr>
          <p:nvPr/>
        </p:nvSpPr>
        <p:spPr bwMode="auto">
          <a:xfrm>
            <a:off x="0" y="0"/>
            <a:ext cx="9144000" cy="792163"/>
          </a:xfrm>
          <a:prstGeom prst="rect">
            <a:avLst/>
          </a:prstGeom>
          <a:solidFill>
            <a:srgbClr val="FFCC00"/>
          </a:solidFill>
          <a:ln>
            <a:noFill/>
          </a:ln>
          <a:extLst>
            <a:ext uri="{91240B29-F687-4F45-9708-019B960494DF}">
              <a14:hiddenLine xmlns:a14="http://schemas.microsoft.com/office/drawing/2010/main" w="38100">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altLang="en-US" sz="2800" b="1" dirty="0"/>
              <a:t>The coupling constants of semileptonic weak interactions</a:t>
            </a:r>
            <a:endParaRPr lang="el-GR" altLang="en-US" sz="2800" b="1" dirty="0"/>
          </a:p>
        </p:txBody>
      </p:sp>
      <p:grpSp>
        <p:nvGrpSpPr>
          <p:cNvPr id="4" name="Group 175">
            <a:extLst>
              <a:ext uri="{FF2B5EF4-FFF2-40B4-BE49-F238E27FC236}">
                <a16:creationId xmlns:a16="http://schemas.microsoft.com/office/drawing/2014/main" id="{3A8690FC-6430-4E06-3C54-9671E8AEBDD5}"/>
              </a:ext>
            </a:extLst>
          </p:cNvPr>
          <p:cNvGrpSpPr>
            <a:grpSpLocks/>
          </p:cNvGrpSpPr>
          <p:nvPr/>
        </p:nvGrpSpPr>
        <p:grpSpPr bwMode="auto">
          <a:xfrm>
            <a:off x="1900238" y="2298700"/>
            <a:ext cx="268287" cy="61913"/>
            <a:chOff x="158" y="2818"/>
            <a:chExt cx="636" cy="90"/>
          </a:xfrm>
        </p:grpSpPr>
        <p:sp>
          <p:nvSpPr>
            <p:cNvPr id="5" name="Freeform 176">
              <a:extLst>
                <a:ext uri="{FF2B5EF4-FFF2-40B4-BE49-F238E27FC236}">
                  <a16:creationId xmlns:a16="http://schemas.microsoft.com/office/drawing/2014/main" id="{C127EFD9-078F-3F66-B226-91AA9B5F9A99}"/>
                </a:ext>
              </a:extLst>
            </p:cNvPr>
            <p:cNvSpPr>
              <a:spLocks/>
            </p:cNvSpPr>
            <p:nvPr/>
          </p:nvSpPr>
          <p:spPr bwMode="auto">
            <a:xfrm>
              <a:off x="158" y="2818"/>
              <a:ext cx="318" cy="90"/>
            </a:xfrm>
            <a:custGeom>
              <a:avLst/>
              <a:gdLst>
                <a:gd name="T0" fmla="*/ 0 w 5444"/>
                <a:gd name="T1" fmla="*/ 0 h 1059"/>
                <a:gd name="T2" fmla="*/ 0 w 5444"/>
                <a:gd name="T3" fmla="*/ 0 h 1059"/>
                <a:gd name="T4" fmla="*/ 0 w 5444"/>
                <a:gd name="T5" fmla="*/ 0 h 1059"/>
                <a:gd name="T6" fmla="*/ 0 w 5444"/>
                <a:gd name="T7" fmla="*/ 0 h 1059"/>
                <a:gd name="T8" fmla="*/ 0 w 5444"/>
                <a:gd name="T9" fmla="*/ 0 h 1059"/>
                <a:gd name="T10" fmla="*/ 0 w 5444"/>
                <a:gd name="T11" fmla="*/ 0 h 1059"/>
                <a:gd name="T12" fmla="*/ 0 w 5444"/>
                <a:gd name="T13" fmla="*/ 0 h 1059"/>
                <a:gd name="T14" fmla="*/ 0 w 5444"/>
                <a:gd name="T15" fmla="*/ 0 h 1059"/>
                <a:gd name="T16" fmla="*/ 0 w 5444"/>
                <a:gd name="T17" fmla="*/ 0 h 1059"/>
                <a:gd name="T18" fmla="*/ 0 w 5444"/>
                <a:gd name="T19" fmla="*/ 0 h 1059"/>
                <a:gd name="T20" fmla="*/ 0 w 5444"/>
                <a:gd name="T21" fmla="*/ 0 h 1059"/>
                <a:gd name="T22" fmla="*/ 0 w 5444"/>
                <a:gd name="T23" fmla="*/ 0 h 1059"/>
                <a:gd name="T24" fmla="*/ 0 w 5444"/>
                <a:gd name="T25" fmla="*/ 0 h 10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444"/>
                <a:gd name="T40" fmla="*/ 0 h 1059"/>
                <a:gd name="T41" fmla="*/ 5444 w 5444"/>
                <a:gd name="T42" fmla="*/ 1059 h 10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444" h="1059">
                  <a:moveTo>
                    <a:pt x="0" y="529"/>
                  </a:moveTo>
                  <a:cubicBezTo>
                    <a:pt x="151" y="718"/>
                    <a:pt x="303" y="907"/>
                    <a:pt x="454" y="983"/>
                  </a:cubicBezTo>
                  <a:cubicBezTo>
                    <a:pt x="605" y="1059"/>
                    <a:pt x="761" y="1059"/>
                    <a:pt x="908" y="983"/>
                  </a:cubicBezTo>
                  <a:cubicBezTo>
                    <a:pt x="1055" y="907"/>
                    <a:pt x="1188" y="680"/>
                    <a:pt x="1339" y="529"/>
                  </a:cubicBezTo>
                  <a:cubicBezTo>
                    <a:pt x="1490" y="378"/>
                    <a:pt x="1660" y="152"/>
                    <a:pt x="1815" y="76"/>
                  </a:cubicBezTo>
                  <a:cubicBezTo>
                    <a:pt x="1970" y="0"/>
                    <a:pt x="2121" y="1"/>
                    <a:pt x="2268" y="76"/>
                  </a:cubicBezTo>
                  <a:cubicBezTo>
                    <a:pt x="2415" y="151"/>
                    <a:pt x="2548" y="378"/>
                    <a:pt x="2699" y="529"/>
                  </a:cubicBezTo>
                  <a:cubicBezTo>
                    <a:pt x="2850" y="680"/>
                    <a:pt x="3021" y="907"/>
                    <a:pt x="3176" y="983"/>
                  </a:cubicBezTo>
                  <a:cubicBezTo>
                    <a:pt x="3331" y="1059"/>
                    <a:pt x="3478" y="1059"/>
                    <a:pt x="3629" y="983"/>
                  </a:cubicBezTo>
                  <a:cubicBezTo>
                    <a:pt x="3780" y="907"/>
                    <a:pt x="3932" y="680"/>
                    <a:pt x="4083" y="529"/>
                  </a:cubicBezTo>
                  <a:cubicBezTo>
                    <a:pt x="4234" y="378"/>
                    <a:pt x="4385" y="151"/>
                    <a:pt x="4536" y="76"/>
                  </a:cubicBezTo>
                  <a:cubicBezTo>
                    <a:pt x="4687" y="1"/>
                    <a:pt x="4839" y="1"/>
                    <a:pt x="4990" y="76"/>
                  </a:cubicBezTo>
                  <a:cubicBezTo>
                    <a:pt x="5141" y="151"/>
                    <a:pt x="5350" y="442"/>
                    <a:pt x="5444" y="529"/>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 name="Freeform 177">
              <a:extLst>
                <a:ext uri="{FF2B5EF4-FFF2-40B4-BE49-F238E27FC236}">
                  <a16:creationId xmlns:a16="http://schemas.microsoft.com/office/drawing/2014/main" id="{8087368B-D9E3-D84E-906C-5275BF449CFD}"/>
                </a:ext>
              </a:extLst>
            </p:cNvPr>
            <p:cNvSpPr>
              <a:spLocks/>
            </p:cNvSpPr>
            <p:nvPr/>
          </p:nvSpPr>
          <p:spPr bwMode="auto">
            <a:xfrm>
              <a:off x="476" y="2818"/>
              <a:ext cx="318" cy="90"/>
            </a:xfrm>
            <a:custGeom>
              <a:avLst/>
              <a:gdLst>
                <a:gd name="T0" fmla="*/ 0 w 5444"/>
                <a:gd name="T1" fmla="*/ 0 h 1059"/>
                <a:gd name="T2" fmla="*/ 0 w 5444"/>
                <a:gd name="T3" fmla="*/ 0 h 1059"/>
                <a:gd name="T4" fmla="*/ 0 w 5444"/>
                <a:gd name="T5" fmla="*/ 0 h 1059"/>
                <a:gd name="T6" fmla="*/ 0 w 5444"/>
                <a:gd name="T7" fmla="*/ 0 h 1059"/>
                <a:gd name="T8" fmla="*/ 0 w 5444"/>
                <a:gd name="T9" fmla="*/ 0 h 1059"/>
                <a:gd name="T10" fmla="*/ 0 w 5444"/>
                <a:gd name="T11" fmla="*/ 0 h 1059"/>
                <a:gd name="T12" fmla="*/ 0 w 5444"/>
                <a:gd name="T13" fmla="*/ 0 h 1059"/>
                <a:gd name="T14" fmla="*/ 0 w 5444"/>
                <a:gd name="T15" fmla="*/ 0 h 1059"/>
                <a:gd name="T16" fmla="*/ 0 w 5444"/>
                <a:gd name="T17" fmla="*/ 0 h 1059"/>
                <a:gd name="T18" fmla="*/ 0 w 5444"/>
                <a:gd name="T19" fmla="*/ 0 h 1059"/>
                <a:gd name="T20" fmla="*/ 0 w 5444"/>
                <a:gd name="T21" fmla="*/ 0 h 1059"/>
                <a:gd name="T22" fmla="*/ 0 w 5444"/>
                <a:gd name="T23" fmla="*/ 0 h 1059"/>
                <a:gd name="T24" fmla="*/ 0 w 5444"/>
                <a:gd name="T25" fmla="*/ 0 h 10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444"/>
                <a:gd name="T40" fmla="*/ 0 h 1059"/>
                <a:gd name="T41" fmla="*/ 5444 w 5444"/>
                <a:gd name="T42" fmla="*/ 1059 h 10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444" h="1059">
                  <a:moveTo>
                    <a:pt x="0" y="529"/>
                  </a:moveTo>
                  <a:cubicBezTo>
                    <a:pt x="151" y="718"/>
                    <a:pt x="303" y="907"/>
                    <a:pt x="454" y="983"/>
                  </a:cubicBezTo>
                  <a:cubicBezTo>
                    <a:pt x="605" y="1059"/>
                    <a:pt x="761" y="1059"/>
                    <a:pt x="908" y="983"/>
                  </a:cubicBezTo>
                  <a:cubicBezTo>
                    <a:pt x="1055" y="907"/>
                    <a:pt x="1188" y="680"/>
                    <a:pt x="1339" y="529"/>
                  </a:cubicBezTo>
                  <a:cubicBezTo>
                    <a:pt x="1490" y="378"/>
                    <a:pt x="1660" y="152"/>
                    <a:pt x="1815" y="76"/>
                  </a:cubicBezTo>
                  <a:cubicBezTo>
                    <a:pt x="1970" y="0"/>
                    <a:pt x="2121" y="1"/>
                    <a:pt x="2268" y="76"/>
                  </a:cubicBezTo>
                  <a:cubicBezTo>
                    <a:pt x="2415" y="151"/>
                    <a:pt x="2548" y="378"/>
                    <a:pt x="2699" y="529"/>
                  </a:cubicBezTo>
                  <a:cubicBezTo>
                    <a:pt x="2850" y="680"/>
                    <a:pt x="3021" y="907"/>
                    <a:pt x="3176" y="983"/>
                  </a:cubicBezTo>
                  <a:cubicBezTo>
                    <a:pt x="3331" y="1059"/>
                    <a:pt x="3478" y="1059"/>
                    <a:pt x="3629" y="983"/>
                  </a:cubicBezTo>
                  <a:cubicBezTo>
                    <a:pt x="3780" y="907"/>
                    <a:pt x="3932" y="680"/>
                    <a:pt x="4083" y="529"/>
                  </a:cubicBezTo>
                  <a:cubicBezTo>
                    <a:pt x="4234" y="378"/>
                    <a:pt x="4385" y="151"/>
                    <a:pt x="4536" y="76"/>
                  </a:cubicBezTo>
                  <a:cubicBezTo>
                    <a:pt x="4687" y="1"/>
                    <a:pt x="4839" y="1"/>
                    <a:pt x="4990" y="76"/>
                  </a:cubicBezTo>
                  <a:cubicBezTo>
                    <a:pt x="5141" y="151"/>
                    <a:pt x="5350" y="442"/>
                    <a:pt x="5444" y="529"/>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7" name="Line 178">
            <a:extLst>
              <a:ext uri="{FF2B5EF4-FFF2-40B4-BE49-F238E27FC236}">
                <a16:creationId xmlns:a16="http://schemas.microsoft.com/office/drawing/2014/main" id="{715A4005-4BC7-B568-0288-B88D90E0A35E}"/>
              </a:ext>
            </a:extLst>
          </p:cNvPr>
          <p:cNvSpPr>
            <a:spLocks noChangeShapeType="1"/>
          </p:cNvSpPr>
          <p:nvPr/>
        </p:nvSpPr>
        <p:spPr bwMode="auto">
          <a:xfrm flipV="1">
            <a:off x="1692275" y="2347913"/>
            <a:ext cx="207963" cy="481012"/>
          </a:xfrm>
          <a:prstGeom prst="line">
            <a:avLst/>
          </a:prstGeom>
          <a:noFill/>
          <a:ln w="9525">
            <a:solidFill>
              <a:schemeClr val="tx1"/>
            </a:solidFill>
            <a:round/>
            <a:headEnd/>
            <a:tailEnd type="oval" w="sm" len="sm"/>
          </a:ln>
          <a:extLst>
            <a:ext uri="{909E8E84-426E-40DD-AFC4-6F175D3DCCD1}">
              <a14:hiddenFill xmlns:a14="http://schemas.microsoft.com/office/drawing/2010/main">
                <a:noFill/>
              </a14:hiddenFill>
            </a:ext>
          </a:extLst>
        </p:spPr>
        <p:txBody>
          <a:bodyPr/>
          <a:lstStyle/>
          <a:p>
            <a:endParaRPr lang="en-US"/>
          </a:p>
        </p:txBody>
      </p:sp>
      <p:sp>
        <p:nvSpPr>
          <p:cNvPr id="8" name="Line 179">
            <a:extLst>
              <a:ext uri="{FF2B5EF4-FFF2-40B4-BE49-F238E27FC236}">
                <a16:creationId xmlns:a16="http://schemas.microsoft.com/office/drawing/2014/main" id="{3DEB9099-4F07-F051-1B7E-6EA041363454}"/>
              </a:ext>
            </a:extLst>
          </p:cNvPr>
          <p:cNvSpPr>
            <a:spLocks noChangeShapeType="1"/>
          </p:cNvSpPr>
          <p:nvPr/>
        </p:nvSpPr>
        <p:spPr bwMode="auto">
          <a:xfrm flipV="1">
            <a:off x="2168525" y="1878013"/>
            <a:ext cx="207963" cy="479425"/>
          </a:xfrm>
          <a:prstGeom prst="line">
            <a:avLst/>
          </a:prstGeom>
          <a:noFill/>
          <a:ln w="9525">
            <a:solidFill>
              <a:schemeClr val="tx1"/>
            </a:solidFill>
            <a:round/>
            <a:headEnd type="oval" w="sm" len="sm"/>
            <a:tailEnd/>
          </a:ln>
          <a:extLst>
            <a:ext uri="{909E8E84-426E-40DD-AFC4-6F175D3DCCD1}">
              <a14:hiddenFill xmlns:a14="http://schemas.microsoft.com/office/drawing/2010/main">
                <a:noFill/>
              </a14:hiddenFill>
            </a:ext>
          </a:extLst>
        </p:spPr>
        <p:txBody>
          <a:bodyPr/>
          <a:lstStyle/>
          <a:p>
            <a:endParaRPr lang="en-US"/>
          </a:p>
        </p:txBody>
      </p:sp>
      <p:sp>
        <p:nvSpPr>
          <p:cNvPr id="9" name="Line 180">
            <a:extLst>
              <a:ext uri="{FF2B5EF4-FFF2-40B4-BE49-F238E27FC236}">
                <a16:creationId xmlns:a16="http://schemas.microsoft.com/office/drawing/2014/main" id="{12285369-2944-5D36-42A6-CDB69AB892BC}"/>
              </a:ext>
            </a:extLst>
          </p:cNvPr>
          <p:cNvSpPr>
            <a:spLocks noChangeShapeType="1"/>
          </p:cNvSpPr>
          <p:nvPr/>
        </p:nvSpPr>
        <p:spPr bwMode="auto">
          <a:xfrm flipH="1" flipV="1">
            <a:off x="1692275" y="1868488"/>
            <a:ext cx="207963" cy="4810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 name="Line 181">
            <a:extLst>
              <a:ext uri="{FF2B5EF4-FFF2-40B4-BE49-F238E27FC236}">
                <a16:creationId xmlns:a16="http://schemas.microsoft.com/office/drawing/2014/main" id="{D7690AE7-FDF9-DDF3-8BC7-F0EC511B35A5}"/>
              </a:ext>
            </a:extLst>
          </p:cNvPr>
          <p:cNvSpPr>
            <a:spLocks noChangeShapeType="1"/>
          </p:cNvSpPr>
          <p:nvPr/>
        </p:nvSpPr>
        <p:spPr bwMode="auto">
          <a:xfrm flipH="1">
            <a:off x="2168525" y="2084388"/>
            <a:ext cx="495300" cy="2730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 name="Text Box 182">
            <a:extLst>
              <a:ext uri="{FF2B5EF4-FFF2-40B4-BE49-F238E27FC236}">
                <a16:creationId xmlns:a16="http://schemas.microsoft.com/office/drawing/2014/main" id="{57859AC1-F41E-8A4E-A313-E66DB8F1751A}"/>
              </a:ext>
            </a:extLst>
          </p:cNvPr>
          <p:cNvSpPr txBox="1">
            <a:spLocks noChangeArrowheads="1"/>
          </p:cNvSpPr>
          <p:nvPr/>
        </p:nvSpPr>
        <p:spPr bwMode="auto">
          <a:xfrm>
            <a:off x="792163" y="2732088"/>
            <a:ext cx="900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Times New Roman" pitchFamily="18" charset="0"/>
                <a:cs typeface="Times New Roman" pitchFamily="18" charset="0"/>
              </a:defRPr>
            </a:lvl1pPr>
            <a:lvl2pPr marL="742950" indent="-285750" eaLnBrk="0" hangingPunct="0">
              <a:defRPr sz="1600">
                <a:solidFill>
                  <a:schemeClr val="tx1"/>
                </a:solidFill>
                <a:latin typeface="Times New Roman" pitchFamily="18" charset="0"/>
                <a:cs typeface="Times New Roman" pitchFamily="18" charset="0"/>
              </a:defRPr>
            </a:lvl2pPr>
            <a:lvl3pPr marL="1143000" indent="-228600" eaLnBrk="0" hangingPunct="0">
              <a:defRPr sz="1600">
                <a:solidFill>
                  <a:schemeClr val="tx1"/>
                </a:solidFill>
                <a:latin typeface="Times New Roman" pitchFamily="18" charset="0"/>
                <a:cs typeface="Times New Roman" pitchFamily="18" charset="0"/>
              </a:defRPr>
            </a:lvl3pPr>
            <a:lvl4pPr marL="1600200" indent="-228600" eaLnBrk="0" hangingPunct="0">
              <a:defRPr sz="1600">
                <a:solidFill>
                  <a:schemeClr val="tx1"/>
                </a:solidFill>
                <a:latin typeface="Times New Roman" pitchFamily="18" charset="0"/>
                <a:cs typeface="Times New Roman" pitchFamily="18" charset="0"/>
              </a:defRPr>
            </a:lvl4pPr>
            <a:lvl5pPr marL="2057400" indent="-228600" eaLnBrk="0" hangingPunct="0">
              <a:defRPr sz="16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9pPr>
          </a:lstStyle>
          <a:p>
            <a:pPr algn="r" eaLnBrk="1" hangingPunct="1">
              <a:spcBef>
                <a:spcPct val="50000"/>
              </a:spcBef>
            </a:pPr>
            <a:r>
              <a:rPr lang="en-US" altLang="en-US" sz="1200">
                <a:latin typeface="Arial" charset="0"/>
                <a:cs typeface="Arial" charset="0"/>
              </a:rPr>
              <a:t>d</a:t>
            </a:r>
          </a:p>
          <a:p>
            <a:pPr algn="r" eaLnBrk="1" hangingPunct="1"/>
            <a:r>
              <a:rPr lang="en-US" altLang="en-US" sz="1200">
                <a:latin typeface="Arial" charset="0"/>
                <a:cs typeface="Arial" charset="0"/>
              </a:rPr>
              <a:t>n = (ddu)</a:t>
            </a:r>
          </a:p>
        </p:txBody>
      </p:sp>
      <p:sp>
        <p:nvSpPr>
          <p:cNvPr id="12" name="Text Box 183">
            <a:extLst>
              <a:ext uri="{FF2B5EF4-FFF2-40B4-BE49-F238E27FC236}">
                <a16:creationId xmlns:a16="http://schemas.microsoft.com/office/drawing/2014/main" id="{7FBE886B-8A0B-5F38-9EDA-F47F4708A734}"/>
              </a:ext>
            </a:extLst>
          </p:cNvPr>
          <p:cNvSpPr txBox="1">
            <a:spLocks noChangeArrowheads="1"/>
          </p:cNvSpPr>
          <p:nvPr/>
        </p:nvSpPr>
        <p:spPr bwMode="auto">
          <a:xfrm>
            <a:off x="792163" y="1544638"/>
            <a:ext cx="900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Times New Roman" pitchFamily="18" charset="0"/>
                <a:cs typeface="Times New Roman" pitchFamily="18" charset="0"/>
              </a:defRPr>
            </a:lvl1pPr>
            <a:lvl2pPr marL="742950" indent="-285750" eaLnBrk="0" hangingPunct="0">
              <a:defRPr sz="1600">
                <a:solidFill>
                  <a:schemeClr val="tx1"/>
                </a:solidFill>
                <a:latin typeface="Times New Roman" pitchFamily="18" charset="0"/>
                <a:cs typeface="Times New Roman" pitchFamily="18" charset="0"/>
              </a:defRPr>
            </a:lvl2pPr>
            <a:lvl3pPr marL="1143000" indent="-228600" eaLnBrk="0" hangingPunct="0">
              <a:defRPr sz="1600">
                <a:solidFill>
                  <a:schemeClr val="tx1"/>
                </a:solidFill>
                <a:latin typeface="Times New Roman" pitchFamily="18" charset="0"/>
                <a:cs typeface="Times New Roman" pitchFamily="18" charset="0"/>
              </a:defRPr>
            </a:lvl3pPr>
            <a:lvl4pPr marL="1600200" indent="-228600" eaLnBrk="0" hangingPunct="0">
              <a:defRPr sz="1600">
                <a:solidFill>
                  <a:schemeClr val="tx1"/>
                </a:solidFill>
                <a:latin typeface="Times New Roman" pitchFamily="18" charset="0"/>
                <a:cs typeface="Times New Roman" pitchFamily="18" charset="0"/>
              </a:defRPr>
            </a:lvl4pPr>
            <a:lvl5pPr marL="2057400" indent="-228600" eaLnBrk="0" hangingPunct="0">
              <a:defRPr sz="16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9pPr>
          </a:lstStyle>
          <a:p>
            <a:pPr algn="r" eaLnBrk="1" hangingPunct="1"/>
            <a:r>
              <a:rPr lang="en-US" altLang="en-US" sz="1200">
                <a:latin typeface="Arial" charset="0"/>
                <a:cs typeface="Arial" charset="0"/>
              </a:rPr>
              <a:t>p = (udu)</a:t>
            </a:r>
          </a:p>
          <a:p>
            <a:pPr algn="r" eaLnBrk="1" hangingPunct="1"/>
            <a:r>
              <a:rPr lang="en-US" altLang="en-US" sz="1200">
                <a:latin typeface="Arial" charset="0"/>
                <a:cs typeface="Arial" charset="0"/>
              </a:rPr>
              <a:t>u</a:t>
            </a:r>
          </a:p>
        </p:txBody>
      </p:sp>
      <p:sp>
        <p:nvSpPr>
          <p:cNvPr id="13" name="Text Box 184">
            <a:extLst>
              <a:ext uri="{FF2B5EF4-FFF2-40B4-BE49-F238E27FC236}">
                <a16:creationId xmlns:a16="http://schemas.microsoft.com/office/drawing/2014/main" id="{DB7B8690-658C-C79D-7201-5FB9FB3D2505}"/>
              </a:ext>
            </a:extLst>
          </p:cNvPr>
          <p:cNvSpPr txBox="1">
            <a:spLocks noChangeArrowheads="1"/>
          </p:cNvSpPr>
          <p:nvPr/>
        </p:nvSpPr>
        <p:spPr bwMode="auto">
          <a:xfrm>
            <a:off x="1835150" y="2084388"/>
            <a:ext cx="3841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Times New Roman" pitchFamily="18" charset="0"/>
                <a:cs typeface="Times New Roman" pitchFamily="18" charset="0"/>
              </a:defRPr>
            </a:lvl1pPr>
            <a:lvl2pPr marL="742950" indent="-285750" eaLnBrk="0" hangingPunct="0">
              <a:defRPr sz="1600">
                <a:solidFill>
                  <a:schemeClr val="tx1"/>
                </a:solidFill>
                <a:latin typeface="Times New Roman" pitchFamily="18" charset="0"/>
                <a:cs typeface="Times New Roman" pitchFamily="18" charset="0"/>
              </a:defRPr>
            </a:lvl2pPr>
            <a:lvl3pPr marL="1143000" indent="-228600" eaLnBrk="0" hangingPunct="0">
              <a:defRPr sz="1600">
                <a:solidFill>
                  <a:schemeClr val="tx1"/>
                </a:solidFill>
                <a:latin typeface="Times New Roman" pitchFamily="18" charset="0"/>
                <a:cs typeface="Times New Roman" pitchFamily="18" charset="0"/>
              </a:defRPr>
            </a:lvl3pPr>
            <a:lvl4pPr marL="1600200" indent="-228600" eaLnBrk="0" hangingPunct="0">
              <a:defRPr sz="1600">
                <a:solidFill>
                  <a:schemeClr val="tx1"/>
                </a:solidFill>
                <a:latin typeface="Times New Roman" pitchFamily="18" charset="0"/>
                <a:cs typeface="Times New Roman" pitchFamily="18" charset="0"/>
              </a:defRPr>
            </a:lvl4pPr>
            <a:lvl5pPr marL="2057400" indent="-228600" eaLnBrk="0" hangingPunct="0">
              <a:defRPr sz="16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9pPr>
          </a:lstStyle>
          <a:p>
            <a:pPr eaLnBrk="1" hangingPunct="1"/>
            <a:r>
              <a:rPr lang="en-US" altLang="en-US" sz="1200">
                <a:latin typeface="Arial" charset="0"/>
                <a:cs typeface="Arial" charset="0"/>
              </a:rPr>
              <a:t>W</a:t>
            </a:r>
            <a:r>
              <a:rPr lang="en-US" altLang="en-US" sz="1200" baseline="30000">
                <a:latin typeface="Arial" charset="0"/>
                <a:cs typeface="Arial" charset="0"/>
              </a:rPr>
              <a:t>±</a:t>
            </a:r>
            <a:endParaRPr lang="en-US" altLang="en-US" sz="1200">
              <a:latin typeface="Arial" charset="0"/>
              <a:cs typeface="Arial" charset="0"/>
            </a:endParaRPr>
          </a:p>
        </p:txBody>
      </p:sp>
      <p:sp>
        <p:nvSpPr>
          <p:cNvPr id="14" name="Text Box 185">
            <a:extLst>
              <a:ext uri="{FF2B5EF4-FFF2-40B4-BE49-F238E27FC236}">
                <a16:creationId xmlns:a16="http://schemas.microsoft.com/office/drawing/2014/main" id="{88D579C8-3E72-A567-8413-1A8A0E2DCE31}"/>
              </a:ext>
            </a:extLst>
          </p:cNvPr>
          <p:cNvSpPr txBox="1">
            <a:spLocks noChangeArrowheads="1"/>
          </p:cNvSpPr>
          <p:nvPr/>
        </p:nvSpPr>
        <p:spPr bwMode="auto">
          <a:xfrm>
            <a:off x="2339975" y="1760538"/>
            <a:ext cx="3016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Times New Roman" pitchFamily="18" charset="0"/>
                <a:cs typeface="Times New Roman" pitchFamily="18" charset="0"/>
              </a:defRPr>
            </a:lvl1pPr>
            <a:lvl2pPr marL="742950" indent="-285750" eaLnBrk="0" hangingPunct="0">
              <a:defRPr sz="1600">
                <a:solidFill>
                  <a:schemeClr val="tx1"/>
                </a:solidFill>
                <a:latin typeface="Times New Roman" pitchFamily="18" charset="0"/>
                <a:cs typeface="Times New Roman" pitchFamily="18" charset="0"/>
              </a:defRPr>
            </a:lvl2pPr>
            <a:lvl3pPr marL="1143000" indent="-228600" eaLnBrk="0" hangingPunct="0">
              <a:defRPr sz="1600">
                <a:solidFill>
                  <a:schemeClr val="tx1"/>
                </a:solidFill>
                <a:latin typeface="Times New Roman" pitchFamily="18" charset="0"/>
                <a:cs typeface="Times New Roman" pitchFamily="18" charset="0"/>
              </a:defRPr>
            </a:lvl3pPr>
            <a:lvl4pPr marL="1600200" indent="-228600" eaLnBrk="0" hangingPunct="0">
              <a:defRPr sz="1600">
                <a:solidFill>
                  <a:schemeClr val="tx1"/>
                </a:solidFill>
                <a:latin typeface="Times New Roman" pitchFamily="18" charset="0"/>
                <a:cs typeface="Times New Roman" pitchFamily="18" charset="0"/>
              </a:defRPr>
            </a:lvl4pPr>
            <a:lvl5pPr marL="2057400" indent="-228600" eaLnBrk="0" hangingPunct="0">
              <a:defRPr sz="16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9pPr>
          </a:lstStyle>
          <a:p>
            <a:pPr eaLnBrk="1" hangingPunct="1"/>
            <a:r>
              <a:rPr lang="en-US" altLang="en-US" sz="1200">
                <a:latin typeface="Arial" charset="0"/>
                <a:cs typeface="Arial" charset="0"/>
              </a:rPr>
              <a:t>e</a:t>
            </a:r>
            <a:r>
              <a:rPr lang="en-US" altLang="en-US" sz="1200" baseline="30000">
                <a:latin typeface="Arial" charset="0"/>
                <a:cs typeface="Arial" charset="0"/>
              </a:rPr>
              <a:t>-</a:t>
            </a:r>
            <a:endParaRPr lang="en-US" altLang="en-US" sz="1200">
              <a:latin typeface="Arial" charset="0"/>
              <a:cs typeface="Arial" charset="0"/>
            </a:endParaRPr>
          </a:p>
        </p:txBody>
      </p:sp>
      <p:sp>
        <p:nvSpPr>
          <p:cNvPr id="15" name="Text Box 186">
            <a:extLst>
              <a:ext uri="{FF2B5EF4-FFF2-40B4-BE49-F238E27FC236}">
                <a16:creationId xmlns:a16="http://schemas.microsoft.com/office/drawing/2014/main" id="{ADCB6C34-6514-BA51-4ABE-AF63F317E1D2}"/>
              </a:ext>
            </a:extLst>
          </p:cNvPr>
          <p:cNvSpPr txBox="1">
            <a:spLocks noChangeArrowheads="1"/>
          </p:cNvSpPr>
          <p:nvPr/>
        </p:nvSpPr>
        <p:spPr bwMode="auto">
          <a:xfrm>
            <a:off x="2592388" y="2047875"/>
            <a:ext cx="317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Times New Roman" pitchFamily="18" charset="0"/>
                <a:cs typeface="Times New Roman" pitchFamily="18" charset="0"/>
              </a:defRPr>
            </a:lvl1pPr>
            <a:lvl2pPr marL="742950" indent="-285750" eaLnBrk="0" hangingPunct="0">
              <a:defRPr sz="1600">
                <a:solidFill>
                  <a:schemeClr val="tx1"/>
                </a:solidFill>
                <a:latin typeface="Times New Roman" pitchFamily="18" charset="0"/>
                <a:cs typeface="Times New Roman" pitchFamily="18" charset="0"/>
              </a:defRPr>
            </a:lvl2pPr>
            <a:lvl3pPr marL="1143000" indent="-228600" eaLnBrk="0" hangingPunct="0">
              <a:defRPr sz="1600">
                <a:solidFill>
                  <a:schemeClr val="tx1"/>
                </a:solidFill>
                <a:latin typeface="Times New Roman" pitchFamily="18" charset="0"/>
                <a:cs typeface="Times New Roman" pitchFamily="18" charset="0"/>
              </a:defRPr>
            </a:lvl3pPr>
            <a:lvl4pPr marL="1600200" indent="-228600" eaLnBrk="0" hangingPunct="0">
              <a:defRPr sz="1600">
                <a:solidFill>
                  <a:schemeClr val="tx1"/>
                </a:solidFill>
                <a:latin typeface="Times New Roman" pitchFamily="18" charset="0"/>
                <a:cs typeface="Times New Roman" pitchFamily="18" charset="0"/>
              </a:defRPr>
            </a:lvl4pPr>
            <a:lvl5pPr marL="2057400" indent="-228600" eaLnBrk="0" hangingPunct="0">
              <a:defRPr sz="16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9pPr>
          </a:lstStyle>
          <a:p>
            <a:pPr eaLnBrk="1" hangingPunct="1"/>
            <a:r>
              <a:rPr lang="en-US" altLang="en-US" sz="1200">
                <a:latin typeface="Arial" charset="0"/>
                <a:cs typeface="Arial" charset="0"/>
              </a:rPr>
              <a:t>ν</a:t>
            </a:r>
            <a:r>
              <a:rPr lang="en-US" altLang="en-US" sz="1200" baseline="-25000">
                <a:latin typeface="Arial" charset="0"/>
                <a:cs typeface="Arial" charset="0"/>
              </a:rPr>
              <a:t>e</a:t>
            </a:r>
          </a:p>
        </p:txBody>
      </p:sp>
      <p:sp>
        <p:nvSpPr>
          <p:cNvPr id="16" name="Text Box 187">
            <a:extLst>
              <a:ext uri="{FF2B5EF4-FFF2-40B4-BE49-F238E27FC236}">
                <a16:creationId xmlns:a16="http://schemas.microsoft.com/office/drawing/2014/main" id="{4E0FFBA3-32C0-532E-D8EA-07F0B2FEE169}"/>
              </a:ext>
            </a:extLst>
          </p:cNvPr>
          <p:cNvSpPr txBox="1">
            <a:spLocks noChangeArrowheads="1"/>
          </p:cNvSpPr>
          <p:nvPr/>
        </p:nvSpPr>
        <p:spPr bwMode="auto">
          <a:xfrm>
            <a:off x="1295400" y="2192338"/>
            <a:ext cx="539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Times New Roman" pitchFamily="18" charset="0"/>
                <a:cs typeface="Times New Roman" pitchFamily="18" charset="0"/>
              </a:defRPr>
            </a:lvl1pPr>
            <a:lvl2pPr marL="742950" indent="-285750" eaLnBrk="0" hangingPunct="0">
              <a:defRPr sz="1600">
                <a:solidFill>
                  <a:schemeClr val="tx1"/>
                </a:solidFill>
                <a:latin typeface="Times New Roman" pitchFamily="18" charset="0"/>
                <a:cs typeface="Times New Roman" pitchFamily="18" charset="0"/>
              </a:defRPr>
            </a:lvl2pPr>
            <a:lvl3pPr marL="1143000" indent="-228600" eaLnBrk="0" hangingPunct="0">
              <a:defRPr sz="1600">
                <a:solidFill>
                  <a:schemeClr val="tx1"/>
                </a:solidFill>
                <a:latin typeface="Times New Roman" pitchFamily="18" charset="0"/>
                <a:cs typeface="Times New Roman" pitchFamily="18" charset="0"/>
              </a:defRPr>
            </a:lvl3pPr>
            <a:lvl4pPr marL="1600200" indent="-228600" eaLnBrk="0" hangingPunct="0">
              <a:defRPr sz="1600">
                <a:solidFill>
                  <a:schemeClr val="tx1"/>
                </a:solidFill>
                <a:latin typeface="Times New Roman" pitchFamily="18" charset="0"/>
                <a:cs typeface="Times New Roman" pitchFamily="18" charset="0"/>
              </a:defRPr>
            </a:lvl4pPr>
            <a:lvl5pPr marL="2057400" indent="-228600" eaLnBrk="0" hangingPunct="0">
              <a:defRPr sz="16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9pPr>
          </a:lstStyle>
          <a:p>
            <a:pPr eaLnBrk="1" hangingPunct="1">
              <a:spcBef>
                <a:spcPct val="50000"/>
              </a:spcBef>
            </a:pPr>
            <a:endParaRPr lang="en-US" altLang="en-US" sz="1800">
              <a:latin typeface="Arial" charset="0"/>
              <a:cs typeface="Arial" charset="0"/>
            </a:endParaRPr>
          </a:p>
        </p:txBody>
      </p:sp>
      <p:sp>
        <p:nvSpPr>
          <p:cNvPr id="17" name="Text Box 188">
            <a:extLst>
              <a:ext uri="{FF2B5EF4-FFF2-40B4-BE49-F238E27FC236}">
                <a16:creationId xmlns:a16="http://schemas.microsoft.com/office/drawing/2014/main" id="{1BAA7D40-53D9-1903-922E-8B51A480ABC9}"/>
              </a:ext>
            </a:extLst>
          </p:cNvPr>
          <p:cNvSpPr txBox="1">
            <a:spLocks noChangeArrowheads="1"/>
          </p:cNvSpPr>
          <p:nvPr/>
        </p:nvSpPr>
        <p:spPr bwMode="auto">
          <a:xfrm>
            <a:off x="1295400" y="2192338"/>
            <a:ext cx="6842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Times New Roman" pitchFamily="18" charset="0"/>
                <a:cs typeface="Times New Roman" pitchFamily="18" charset="0"/>
              </a:defRPr>
            </a:lvl1pPr>
            <a:lvl2pPr marL="742950" indent="-285750" eaLnBrk="0" hangingPunct="0">
              <a:defRPr sz="1600">
                <a:solidFill>
                  <a:schemeClr val="tx1"/>
                </a:solidFill>
                <a:latin typeface="Times New Roman" pitchFamily="18" charset="0"/>
                <a:cs typeface="Times New Roman" pitchFamily="18" charset="0"/>
              </a:defRPr>
            </a:lvl2pPr>
            <a:lvl3pPr marL="1143000" indent="-228600" eaLnBrk="0" hangingPunct="0">
              <a:defRPr sz="1600">
                <a:solidFill>
                  <a:schemeClr val="tx1"/>
                </a:solidFill>
                <a:latin typeface="Times New Roman" pitchFamily="18" charset="0"/>
                <a:cs typeface="Times New Roman" pitchFamily="18" charset="0"/>
              </a:defRPr>
            </a:lvl3pPr>
            <a:lvl4pPr marL="1600200" indent="-228600" eaLnBrk="0" hangingPunct="0">
              <a:defRPr sz="1600">
                <a:solidFill>
                  <a:schemeClr val="tx1"/>
                </a:solidFill>
                <a:latin typeface="Times New Roman" pitchFamily="18" charset="0"/>
                <a:cs typeface="Times New Roman" pitchFamily="18" charset="0"/>
              </a:defRPr>
            </a:lvl4pPr>
            <a:lvl5pPr marL="2057400" indent="-228600" eaLnBrk="0" hangingPunct="0">
              <a:defRPr sz="16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9pPr>
          </a:lstStyle>
          <a:p>
            <a:pPr eaLnBrk="1" hangingPunct="1">
              <a:spcBef>
                <a:spcPct val="50000"/>
              </a:spcBef>
            </a:pPr>
            <a:r>
              <a:rPr lang="en-US" altLang="en-US" sz="1200" i="1">
                <a:solidFill>
                  <a:srgbClr val="FF3300"/>
                </a:solidFill>
                <a:latin typeface="Arial" charset="0"/>
                <a:cs typeface="Arial" charset="0"/>
              </a:rPr>
              <a:t>g</a:t>
            </a:r>
            <a:r>
              <a:rPr lang="en-US" altLang="en-US" sz="1200" baseline="-25000">
                <a:solidFill>
                  <a:srgbClr val="FF3300"/>
                </a:solidFill>
                <a:latin typeface="Arial" charset="0"/>
                <a:cs typeface="Arial" charset="0"/>
              </a:rPr>
              <a:t>V </a:t>
            </a:r>
            <a:r>
              <a:rPr lang="en-US" altLang="en-US" sz="1200">
                <a:solidFill>
                  <a:srgbClr val="FF3300"/>
                </a:solidFill>
                <a:latin typeface="Arial" charset="0"/>
                <a:cs typeface="Arial" charset="0"/>
              </a:rPr>
              <a:t>, </a:t>
            </a:r>
            <a:r>
              <a:rPr lang="en-US" altLang="en-US" sz="1200" i="1">
                <a:solidFill>
                  <a:srgbClr val="FF3300"/>
                </a:solidFill>
                <a:latin typeface="Arial" charset="0"/>
                <a:cs typeface="Arial" charset="0"/>
              </a:rPr>
              <a:t>g</a:t>
            </a:r>
            <a:r>
              <a:rPr lang="en-US" altLang="en-US" sz="1200" baseline="-25000">
                <a:solidFill>
                  <a:srgbClr val="FF3300"/>
                </a:solidFill>
                <a:latin typeface="Arial" charset="0"/>
                <a:cs typeface="Arial" charset="0"/>
              </a:rPr>
              <a:t>A</a:t>
            </a:r>
          </a:p>
        </p:txBody>
      </p:sp>
      <p:sp>
        <p:nvSpPr>
          <p:cNvPr id="18" name="Text Box 189">
            <a:extLst>
              <a:ext uri="{FF2B5EF4-FFF2-40B4-BE49-F238E27FC236}">
                <a16:creationId xmlns:a16="http://schemas.microsoft.com/office/drawing/2014/main" id="{F2616346-CE2C-2498-03F4-F4D3145A4527}"/>
              </a:ext>
            </a:extLst>
          </p:cNvPr>
          <p:cNvSpPr txBox="1">
            <a:spLocks noChangeArrowheads="1"/>
          </p:cNvSpPr>
          <p:nvPr/>
        </p:nvSpPr>
        <p:spPr bwMode="auto">
          <a:xfrm>
            <a:off x="121377" y="921545"/>
            <a:ext cx="4248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Times New Roman" pitchFamily="18" charset="0"/>
                <a:cs typeface="Times New Roman" pitchFamily="18" charset="0"/>
              </a:defRPr>
            </a:lvl1pPr>
            <a:lvl2pPr marL="742950" indent="-285750" eaLnBrk="0" hangingPunct="0">
              <a:defRPr sz="1600">
                <a:solidFill>
                  <a:schemeClr val="tx1"/>
                </a:solidFill>
                <a:latin typeface="Times New Roman" pitchFamily="18" charset="0"/>
                <a:cs typeface="Times New Roman" pitchFamily="18" charset="0"/>
              </a:defRPr>
            </a:lvl2pPr>
            <a:lvl3pPr marL="1143000" indent="-228600" eaLnBrk="0" hangingPunct="0">
              <a:defRPr sz="1600">
                <a:solidFill>
                  <a:schemeClr val="tx1"/>
                </a:solidFill>
                <a:latin typeface="Times New Roman" pitchFamily="18" charset="0"/>
                <a:cs typeface="Times New Roman" pitchFamily="18" charset="0"/>
              </a:defRPr>
            </a:lvl3pPr>
            <a:lvl4pPr marL="1600200" indent="-228600" eaLnBrk="0" hangingPunct="0">
              <a:defRPr sz="1600">
                <a:solidFill>
                  <a:schemeClr val="tx1"/>
                </a:solidFill>
                <a:latin typeface="Times New Roman" pitchFamily="18" charset="0"/>
                <a:cs typeface="Times New Roman" pitchFamily="18" charset="0"/>
              </a:defRPr>
            </a:lvl4pPr>
            <a:lvl5pPr marL="2057400" indent="-228600" eaLnBrk="0" hangingPunct="0">
              <a:defRPr sz="16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9pPr>
          </a:lstStyle>
          <a:p>
            <a:pPr eaLnBrk="1" hangingPunct="1">
              <a:spcBef>
                <a:spcPct val="50000"/>
              </a:spcBef>
            </a:pPr>
            <a:r>
              <a:rPr lang="en-US" altLang="en-US" sz="1800" dirty="0"/>
              <a:t>Coupling Constants in </a:t>
            </a:r>
            <a:r>
              <a:rPr lang="en-US" altLang="en-US" sz="1800" dirty="0">
                <a:solidFill>
                  <a:srgbClr val="FF3300"/>
                </a:solidFill>
              </a:rPr>
              <a:t>Neutron Decay</a:t>
            </a:r>
          </a:p>
        </p:txBody>
      </p:sp>
      <p:grpSp>
        <p:nvGrpSpPr>
          <p:cNvPr id="19" name="Group 18">
            <a:extLst>
              <a:ext uri="{FF2B5EF4-FFF2-40B4-BE49-F238E27FC236}">
                <a16:creationId xmlns:a16="http://schemas.microsoft.com/office/drawing/2014/main" id="{1B96CF4C-2C1B-03ED-F74C-3CB237C98CFC}"/>
              </a:ext>
            </a:extLst>
          </p:cNvPr>
          <p:cNvGrpSpPr/>
          <p:nvPr/>
        </p:nvGrpSpPr>
        <p:grpSpPr>
          <a:xfrm>
            <a:off x="207067" y="4186210"/>
            <a:ext cx="1684338" cy="1597025"/>
            <a:chOff x="207067" y="4382172"/>
            <a:chExt cx="1684338" cy="1597025"/>
          </a:xfrm>
        </p:grpSpPr>
        <p:grpSp>
          <p:nvGrpSpPr>
            <p:cNvPr id="20" name="Group 190">
              <a:extLst>
                <a:ext uri="{FF2B5EF4-FFF2-40B4-BE49-F238E27FC236}">
                  <a16:creationId xmlns:a16="http://schemas.microsoft.com/office/drawing/2014/main" id="{BEDE1AB3-1249-B2E3-C62D-C934E6DCAB6C}"/>
                </a:ext>
              </a:extLst>
            </p:cNvPr>
            <p:cNvGrpSpPr>
              <a:grpSpLocks/>
            </p:cNvGrpSpPr>
            <p:nvPr/>
          </p:nvGrpSpPr>
          <p:grpSpPr bwMode="auto">
            <a:xfrm>
              <a:off x="811905" y="4958435"/>
              <a:ext cx="268287" cy="61912"/>
              <a:chOff x="158" y="2818"/>
              <a:chExt cx="636" cy="90"/>
            </a:xfrm>
          </p:grpSpPr>
          <p:sp>
            <p:nvSpPr>
              <p:cNvPr id="33" name="Freeform 191">
                <a:extLst>
                  <a:ext uri="{FF2B5EF4-FFF2-40B4-BE49-F238E27FC236}">
                    <a16:creationId xmlns:a16="http://schemas.microsoft.com/office/drawing/2014/main" id="{02CF815F-753E-9ACA-767A-7093DF330FBF}"/>
                  </a:ext>
                </a:extLst>
              </p:cNvPr>
              <p:cNvSpPr>
                <a:spLocks/>
              </p:cNvSpPr>
              <p:nvPr/>
            </p:nvSpPr>
            <p:spPr bwMode="auto">
              <a:xfrm>
                <a:off x="158" y="2818"/>
                <a:ext cx="318" cy="90"/>
              </a:xfrm>
              <a:custGeom>
                <a:avLst/>
                <a:gdLst>
                  <a:gd name="T0" fmla="*/ 0 w 5444"/>
                  <a:gd name="T1" fmla="*/ 0 h 1059"/>
                  <a:gd name="T2" fmla="*/ 0 w 5444"/>
                  <a:gd name="T3" fmla="*/ 0 h 1059"/>
                  <a:gd name="T4" fmla="*/ 0 w 5444"/>
                  <a:gd name="T5" fmla="*/ 0 h 1059"/>
                  <a:gd name="T6" fmla="*/ 0 w 5444"/>
                  <a:gd name="T7" fmla="*/ 0 h 1059"/>
                  <a:gd name="T8" fmla="*/ 0 w 5444"/>
                  <a:gd name="T9" fmla="*/ 0 h 1059"/>
                  <a:gd name="T10" fmla="*/ 0 w 5444"/>
                  <a:gd name="T11" fmla="*/ 0 h 1059"/>
                  <a:gd name="T12" fmla="*/ 0 w 5444"/>
                  <a:gd name="T13" fmla="*/ 0 h 1059"/>
                  <a:gd name="T14" fmla="*/ 0 w 5444"/>
                  <a:gd name="T15" fmla="*/ 0 h 1059"/>
                  <a:gd name="T16" fmla="*/ 0 w 5444"/>
                  <a:gd name="T17" fmla="*/ 0 h 1059"/>
                  <a:gd name="T18" fmla="*/ 0 w 5444"/>
                  <a:gd name="T19" fmla="*/ 0 h 1059"/>
                  <a:gd name="T20" fmla="*/ 0 w 5444"/>
                  <a:gd name="T21" fmla="*/ 0 h 1059"/>
                  <a:gd name="T22" fmla="*/ 0 w 5444"/>
                  <a:gd name="T23" fmla="*/ 0 h 1059"/>
                  <a:gd name="T24" fmla="*/ 0 w 5444"/>
                  <a:gd name="T25" fmla="*/ 0 h 10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444"/>
                  <a:gd name="T40" fmla="*/ 0 h 1059"/>
                  <a:gd name="T41" fmla="*/ 5444 w 5444"/>
                  <a:gd name="T42" fmla="*/ 1059 h 10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444" h="1059">
                    <a:moveTo>
                      <a:pt x="0" y="529"/>
                    </a:moveTo>
                    <a:cubicBezTo>
                      <a:pt x="151" y="718"/>
                      <a:pt x="303" y="907"/>
                      <a:pt x="454" y="983"/>
                    </a:cubicBezTo>
                    <a:cubicBezTo>
                      <a:pt x="605" y="1059"/>
                      <a:pt x="761" y="1059"/>
                      <a:pt x="908" y="983"/>
                    </a:cubicBezTo>
                    <a:cubicBezTo>
                      <a:pt x="1055" y="907"/>
                      <a:pt x="1188" y="680"/>
                      <a:pt x="1339" y="529"/>
                    </a:cubicBezTo>
                    <a:cubicBezTo>
                      <a:pt x="1490" y="378"/>
                      <a:pt x="1660" y="152"/>
                      <a:pt x="1815" y="76"/>
                    </a:cubicBezTo>
                    <a:cubicBezTo>
                      <a:pt x="1970" y="0"/>
                      <a:pt x="2121" y="1"/>
                      <a:pt x="2268" y="76"/>
                    </a:cubicBezTo>
                    <a:cubicBezTo>
                      <a:pt x="2415" y="151"/>
                      <a:pt x="2548" y="378"/>
                      <a:pt x="2699" y="529"/>
                    </a:cubicBezTo>
                    <a:cubicBezTo>
                      <a:pt x="2850" y="680"/>
                      <a:pt x="3021" y="907"/>
                      <a:pt x="3176" y="983"/>
                    </a:cubicBezTo>
                    <a:cubicBezTo>
                      <a:pt x="3331" y="1059"/>
                      <a:pt x="3478" y="1059"/>
                      <a:pt x="3629" y="983"/>
                    </a:cubicBezTo>
                    <a:cubicBezTo>
                      <a:pt x="3780" y="907"/>
                      <a:pt x="3932" y="680"/>
                      <a:pt x="4083" y="529"/>
                    </a:cubicBezTo>
                    <a:cubicBezTo>
                      <a:pt x="4234" y="378"/>
                      <a:pt x="4385" y="151"/>
                      <a:pt x="4536" y="76"/>
                    </a:cubicBezTo>
                    <a:cubicBezTo>
                      <a:pt x="4687" y="1"/>
                      <a:pt x="4839" y="1"/>
                      <a:pt x="4990" y="76"/>
                    </a:cubicBezTo>
                    <a:cubicBezTo>
                      <a:pt x="5141" y="151"/>
                      <a:pt x="5350" y="442"/>
                      <a:pt x="5444" y="529"/>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 name="Freeform 192">
                <a:extLst>
                  <a:ext uri="{FF2B5EF4-FFF2-40B4-BE49-F238E27FC236}">
                    <a16:creationId xmlns:a16="http://schemas.microsoft.com/office/drawing/2014/main" id="{F86D6FE3-BA77-C935-C4CB-B5BDEDF4A2A9}"/>
                  </a:ext>
                </a:extLst>
              </p:cNvPr>
              <p:cNvSpPr>
                <a:spLocks/>
              </p:cNvSpPr>
              <p:nvPr/>
            </p:nvSpPr>
            <p:spPr bwMode="auto">
              <a:xfrm>
                <a:off x="476" y="2818"/>
                <a:ext cx="318" cy="90"/>
              </a:xfrm>
              <a:custGeom>
                <a:avLst/>
                <a:gdLst>
                  <a:gd name="T0" fmla="*/ 0 w 5444"/>
                  <a:gd name="T1" fmla="*/ 0 h 1059"/>
                  <a:gd name="T2" fmla="*/ 0 w 5444"/>
                  <a:gd name="T3" fmla="*/ 0 h 1059"/>
                  <a:gd name="T4" fmla="*/ 0 w 5444"/>
                  <a:gd name="T5" fmla="*/ 0 h 1059"/>
                  <a:gd name="T6" fmla="*/ 0 w 5444"/>
                  <a:gd name="T7" fmla="*/ 0 h 1059"/>
                  <a:gd name="T8" fmla="*/ 0 w 5444"/>
                  <a:gd name="T9" fmla="*/ 0 h 1059"/>
                  <a:gd name="T10" fmla="*/ 0 w 5444"/>
                  <a:gd name="T11" fmla="*/ 0 h 1059"/>
                  <a:gd name="T12" fmla="*/ 0 w 5444"/>
                  <a:gd name="T13" fmla="*/ 0 h 1059"/>
                  <a:gd name="T14" fmla="*/ 0 w 5444"/>
                  <a:gd name="T15" fmla="*/ 0 h 1059"/>
                  <a:gd name="T16" fmla="*/ 0 w 5444"/>
                  <a:gd name="T17" fmla="*/ 0 h 1059"/>
                  <a:gd name="T18" fmla="*/ 0 w 5444"/>
                  <a:gd name="T19" fmla="*/ 0 h 1059"/>
                  <a:gd name="T20" fmla="*/ 0 w 5444"/>
                  <a:gd name="T21" fmla="*/ 0 h 1059"/>
                  <a:gd name="T22" fmla="*/ 0 w 5444"/>
                  <a:gd name="T23" fmla="*/ 0 h 1059"/>
                  <a:gd name="T24" fmla="*/ 0 w 5444"/>
                  <a:gd name="T25" fmla="*/ 0 h 10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444"/>
                  <a:gd name="T40" fmla="*/ 0 h 1059"/>
                  <a:gd name="T41" fmla="*/ 5444 w 5444"/>
                  <a:gd name="T42" fmla="*/ 1059 h 10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444" h="1059">
                    <a:moveTo>
                      <a:pt x="0" y="529"/>
                    </a:moveTo>
                    <a:cubicBezTo>
                      <a:pt x="151" y="718"/>
                      <a:pt x="303" y="907"/>
                      <a:pt x="454" y="983"/>
                    </a:cubicBezTo>
                    <a:cubicBezTo>
                      <a:pt x="605" y="1059"/>
                      <a:pt x="761" y="1059"/>
                      <a:pt x="908" y="983"/>
                    </a:cubicBezTo>
                    <a:cubicBezTo>
                      <a:pt x="1055" y="907"/>
                      <a:pt x="1188" y="680"/>
                      <a:pt x="1339" y="529"/>
                    </a:cubicBezTo>
                    <a:cubicBezTo>
                      <a:pt x="1490" y="378"/>
                      <a:pt x="1660" y="152"/>
                      <a:pt x="1815" y="76"/>
                    </a:cubicBezTo>
                    <a:cubicBezTo>
                      <a:pt x="1970" y="0"/>
                      <a:pt x="2121" y="1"/>
                      <a:pt x="2268" y="76"/>
                    </a:cubicBezTo>
                    <a:cubicBezTo>
                      <a:pt x="2415" y="151"/>
                      <a:pt x="2548" y="378"/>
                      <a:pt x="2699" y="529"/>
                    </a:cubicBezTo>
                    <a:cubicBezTo>
                      <a:pt x="2850" y="680"/>
                      <a:pt x="3021" y="907"/>
                      <a:pt x="3176" y="983"/>
                    </a:cubicBezTo>
                    <a:cubicBezTo>
                      <a:pt x="3331" y="1059"/>
                      <a:pt x="3478" y="1059"/>
                      <a:pt x="3629" y="983"/>
                    </a:cubicBezTo>
                    <a:cubicBezTo>
                      <a:pt x="3780" y="907"/>
                      <a:pt x="3932" y="680"/>
                      <a:pt x="4083" y="529"/>
                    </a:cubicBezTo>
                    <a:cubicBezTo>
                      <a:pt x="4234" y="378"/>
                      <a:pt x="4385" y="151"/>
                      <a:pt x="4536" y="76"/>
                    </a:cubicBezTo>
                    <a:cubicBezTo>
                      <a:pt x="4687" y="1"/>
                      <a:pt x="4839" y="1"/>
                      <a:pt x="4990" y="76"/>
                    </a:cubicBezTo>
                    <a:cubicBezTo>
                      <a:pt x="5141" y="151"/>
                      <a:pt x="5350" y="442"/>
                      <a:pt x="5444" y="529"/>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1" name="Line 193">
              <a:extLst>
                <a:ext uri="{FF2B5EF4-FFF2-40B4-BE49-F238E27FC236}">
                  <a16:creationId xmlns:a16="http://schemas.microsoft.com/office/drawing/2014/main" id="{9D3C2799-5CCE-1E68-3D64-A05A12A12094}"/>
                </a:ext>
              </a:extLst>
            </p:cNvPr>
            <p:cNvSpPr>
              <a:spLocks noChangeShapeType="1"/>
            </p:cNvSpPr>
            <p:nvPr/>
          </p:nvSpPr>
          <p:spPr bwMode="auto">
            <a:xfrm flipV="1">
              <a:off x="603942" y="5007647"/>
              <a:ext cx="207963" cy="481013"/>
            </a:xfrm>
            <a:prstGeom prst="line">
              <a:avLst/>
            </a:prstGeom>
            <a:noFill/>
            <a:ln w="9525">
              <a:solidFill>
                <a:schemeClr val="tx1"/>
              </a:solidFill>
              <a:round/>
              <a:headEnd/>
              <a:tailEnd type="oval" w="sm" len="sm"/>
            </a:ln>
            <a:extLst>
              <a:ext uri="{909E8E84-426E-40DD-AFC4-6F175D3DCCD1}">
                <a14:hiddenFill xmlns:a14="http://schemas.microsoft.com/office/drawing/2010/main">
                  <a:noFill/>
                </a14:hiddenFill>
              </a:ext>
            </a:extLst>
          </p:spPr>
          <p:txBody>
            <a:bodyPr/>
            <a:lstStyle/>
            <a:p>
              <a:endParaRPr lang="en-US"/>
            </a:p>
          </p:txBody>
        </p:sp>
        <p:sp>
          <p:nvSpPr>
            <p:cNvPr id="22" name="Line 194">
              <a:extLst>
                <a:ext uri="{FF2B5EF4-FFF2-40B4-BE49-F238E27FC236}">
                  <a16:creationId xmlns:a16="http://schemas.microsoft.com/office/drawing/2014/main" id="{EA3D23B9-62DA-5D8F-EF2E-F2E524A91348}"/>
                </a:ext>
              </a:extLst>
            </p:cNvPr>
            <p:cNvSpPr>
              <a:spLocks noChangeShapeType="1"/>
            </p:cNvSpPr>
            <p:nvPr/>
          </p:nvSpPr>
          <p:spPr bwMode="auto">
            <a:xfrm flipV="1">
              <a:off x="1080192" y="4537747"/>
              <a:ext cx="207963" cy="479425"/>
            </a:xfrm>
            <a:prstGeom prst="line">
              <a:avLst/>
            </a:prstGeom>
            <a:noFill/>
            <a:ln w="9525">
              <a:solidFill>
                <a:schemeClr val="tx1"/>
              </a:solidFill>
              <a:round/>
              <a:headEnd type="oval" w="sm" len="sm"/>
              <a:tailEnd/>
            </a:ln>
            <a:extLst>
              <a:ext uri="{909E8E84-426E-40DD-AFC4-6F175D3DCCD1}">
                <a14:hiddenFill xmlns:a14="http://schemas.microsoft.com/office/drawing/2010/main">
                  <a:noFill/>
                </a14:hiddenFill>
              </a:ext>
            </a:extLst>
          </p:spPr>
          <p:txBody>
            <a:bodyPr/>
            <a:lstStyle/>
            <a:p>
              <a:endParaRPr lang="en-US"/>
            </a:p>
          </p:txBody>
        </p:sp>
        <p:sp>
          <p:nvSpPr>
            <p:cNvPr id="23" name="Line 195">
              <a:extLst>
                <a:ext uri="{FF2B5EF4-FFF2-40B4-BE49-F238E27FC236}">
                  <a16:creationId xmlns:a16="http://schemas.microsoft.com/office/drawing/2014/main" id="{2BA13AAB-D159-0911-EFA5-2ECE52232FC9}"/>
                </a:ext>
              </a:extLst>
            </p:cNvPr>
            <p:cNvSpPr>
              <a:spLocks noChangeShapeType="1"/>
            </p:cNvSpPr>
            <p:nvPr/>
          </p:nvSpPr>
          <p:spPr bwMode="auto">
            <a:xfrm flipH="1" flipV="1">
              <a:off x="603942" y="4528222"/>
              <a:ext cx="207963" cy="4810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196">
              <a:extLst>
                <a:ext uri="{FF2B5EF4-FFF2-40B4-BE49-F238E27FC236}">
                  <a16:creationId xmlns:a16="http://schemas.microsoft.com/office/drawing/2014/main" id="{AE1B391A-7BA1-7258-B824-35FCA9C68392}"/>
                </a:ext>
              </a:extLst>
            </p:cNvPr>
            <p:cNvSpPr>
              <a:spLocks noChangeShapeType="1"/>
            </p:cNvSpPr>
            <p:nvPr/>
          </p:nvSpPr>
          <p:spPr bwMode="auto">
            <a:xfrm flipH="1" flipV="1">
              <a:off x="1080192" y="5017172"/>
              <a:ext cx="207963" cy="4810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Text Box 197">
              <a:extLst>
                <a:ext uri="{FF2B5EF4-FFF2-40B4-BE49-F238E27FC236}">
                  <a16:creationId xmlns:a16="http://schemas.microsoft.com/office/drawing/2014/main" id="{3C6E7C27-460A-6DF4-05AE-5D369172BC56}"/>
                </a:ext>
              </a:extLst>
            </p:cNvPr>
            <p:cNvSpPr txBox="1">
              <a:spLocks noChangeArrowheads="1"/>
            </p:cNvSpPr>
            <p:nvPr/>
          </p:nvSpPr>
          <p:spPr bwMode="auto">
            <a:xfrm>
              <a:off x="746817" y="4744122"/>
              <a:ext cx="3841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Times New Roman" pitchFamily="18" charset="0"/>
                  <a:cs typeface="Times New Roman" pitchFamily="18" charset="0"/>
                </a:defRPr>
              </a:lvl1pPr>
              <a:lvl2pPr marL="742950" indent="-285750" eaLnBrk="0" hangingPunct="0">
                <a:defRPr sz="1600">
                  <a:solidFill>
                    <a:schemeClr val="tx1"/>
                  </a:solidFill>
                  <a:latin typeface="Times New Roman" pitchFamily="18" charset="0"/>
                  <a:cs typeface="Times New Roman" pitchFamily="18" charset="0"/>
                </a:defRPr>
              </a:lvl2pPr>
              <a:lvl3pPr marL="1143000" indent="-228600" eaLnBrk="0" hangingPunct="0">
                <a:defRPr sz="1600">
                  <a:solidFill>
                    <a:schemeClr val="tx1"/>
                  </a:solidFill>
                  <a:latin typeface="Times New Roman" pitchFamily="18" charset="0"/>
                  <a:cs typeface="Times New Roman" pitchFamily="18" charset="0"/>
                </a:defRPr>
              </a:lvl3pPr>
              <a:lvl4pPr marL="1600200" indent="-228600" eaLnBrk="0" hangingPunct="0">
                <a:defRPr sz="1600">
                  <a:solidFill>
                    <a:schemeClr val="tx1"/>
                  </a:solidFill>
                  <a:latin typeface="Times New Roman" pitchFamily="18" charset="0"/>
                  <a:cs typeface="Times New Roman" pitchFamily="18" charset="0"/>
                </a:defRPr>
              </a:lvl4pPr>
              <a:lvl5pPr marL="2057400" indent="-228600" eaLnBrk="0" hangingPunct="0">
                <a:defRPr sz="16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9pPr>
            </a:lstStyle>
            <a:p>
              <a:pPr eaLnBrk="1" hangingPunct="1"/>
              <a:r>
                <a:rPr lang="en-US" altLang="en-US" sz="1200">
                  <a:latin typeface="Arial" charset="0"/>
                  <a:cs typeface="Arial" charset="0"/>
                </a:rPr>
                <a:t>W</a:t>
              </a:r>
              <a:r>
                <a:rPr lang="en-US" altLang="en-US" sz="1200" baseline="30000">
                  <a:latin typeface="Arial" charset="0"/>
                  <a:cs typeface="Arial" charset="0"/>
                </a:rPr>
                <a:t>±</a:t>
              </a:r>
              <a:endParaRPr lang="en-US" altLang="en-US" sz="1200">
                <a:latin typeface="Arial" charset="0"/>
                <a:cs typeface="Arial" charset="0"/>
              </a:endParaRPr>
            </a:p>
          </p:txBody>
        </p:sp>
        <p:sp>
          <p:nvSpPr>
            <p:cNvPr id="26" name="Text Box 198">
              <a:extLst>
                <a:ext uri="{FF2B5EF4-FFF2-40B4-BE49-F238E27FC236}">
                  <a16:creationId xmlns:a16="http://schemas.microsoft.com/office/drawing/2014/main" id="{8130DC0B-4AF6-FCCD-86D0-BF001EF8F593}"/>
                </a:ext>
              </a:extLst>
            </p:cNvPr>
            <p:cNvSpPr txBox="1">
              <a:spLocks noChangeArrowheads="1"/>
            </p:cNvSpPr>
            <p:nvPr/>
          </p:nvSpPr>
          <p:spPr bwMode="auto">
            <a:xfrm>
              <a:off x="1251642" y="4420272"/>
              <a:ext cx="3016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Times New Roman" pitchFamily="18" charset="0"/>
                  <a:cs typeface="Times New Roman" pitchFamily="18" charset="0"/>
                </a:defRPr>
              </a:lvl1pPr>
              <a:lvl2pPr marL="742950" indent="-285750" eaLnBrk="0" hangingPunct="0">
                <a:defRPr sz="1600">
                  <a:solidFill>
                    <a:schemeClr val="tx1"/>
                  </a:solidFill>
                  <a:latin typeface="Times New Roman" pitchFamily="18" charset="0"/>
                  <a:cs typeface="Times New Roman" pitchFamily="18" charset="0"/>
                </a:defRPr>
              </a:lvl2pPr>
              <a:lvl3pPr marL="1143000" indent="-228600" eaLnBrk="0" hangingPunct="0">
                <a:defRPr sz="1600">
                  <a:solidFill>
                    <a:schemeClr val="tx1"/>
                  </a:solidFill>
                  <a:latin typeface="Times New Roman" pitchFamily="18" charset="0"/>
                  <a:cs typeface="Times New Roman" pitchFamily="18" charset="0"/>
                </a:defRPr>
              </a:lvl3pPr>
              <a:lvl4pPr marL="1600200" indent="-228600" eaLnBrk="0" hangingPunct="0">
                <a:defRPr sz="1600">
                  <a:solidFill>
                    <a:schemeClr val="tx1"/>
                  </a:solidFill>
                  <a:latin typeface="Times New Roman" pitchFamily="18" charset="0"/>
                  <a:cs typeface="Times New Roman" pitchFamily="18" charset="0"/>
                </a:defRPr>
              </a:lvl4pPr>
              <a:lvl5pPr marL="2057400" indent="-228600" eaLnBrk="0" hangingPunct="0">
                <a:defRPr sz="16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9pPr>
            </a:lstStyle>
            <a:p>
              <a:pPr eaLnBrk="1" hangingPunct="1"/>
              <a:r>
                <a:rPr lang="en-US" altLang="en-US" sz="1200">
                  <a:latin typeface="Arial" charset="0"/>
                  <a:cs typeface="Arial" charset="0"/>
                </a:rPr>
                <a:t>e</a:t>
              </a:r>
              <a:r>
                <a:rPr lang="en-US" altLang="en-US" sz="1200" baseline="30000">
                  <a:latin typeface="Arial" charset="0"/>
                  <a:cs typeface="Arial" charset="0"/>
                </a:rPr>
                <a:t>-</a:t>
              </a:r>
              <a:endParaRPr lang="en-US" altLang="en-US" sz="1200">
                <a:latin typeface="Arial" charset="0"/>
                <a:cs typeface="Arial" charset="0"/>
              </a:endParaRPr>
            </a:p>
          </p:txBody>
        </p:sp>
        <p:sp>
          <p:nvSpPr>
            <p:cNvPr id="27" name="Text Box 199">
              <a:extLst>
                <a:ext uri="{FF2B5EF4-FFF2-40B4-BE49-F238E27FC236}">
                  <a16:creationId xmlns:a16="http://schemas.microsoft.com/office/drawing/2014/main" id="{5CAF93E7-A73C-B315-0C89-C1E74455E10D}"/>
                </a:ext>
              </a:extLst>
            </p:cNvPr>
            <p:cNvSpPr txBox="1">
              <a:spLocks noChangeArrowheads="1"/>
            </p:cNvSpPr>
            <p:nvPr/>
          </p:nvSpPr>
          <p:spPr bwMode="auto">
            <a:xfrm>
              <a:off x="1251642" y="5391822"/>
              <a:ext cx="317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Times New Roman" pitchFamily="18" charset="0"/>
                  <a:cs typeface="Times New Roman" pitchFamily="18" charset="0"/>
                </a:defRPr>
              </a:lvl1pPr>
              <a:lvl2pPr marL="742950" indent="-285750" eaLnBrk="0" hangingPunct="0">
                <a:defRPr sz="1600">
                  <a:solidFill>
                    <a:schemeClr val="tx1"/>
                  </a:solidFill>
                  <a:latin typeface="Times New Roman" pitchFamily="18" charset="0"/>
                  <a:cs typeface="Times New Roman" pitchFamily="18" charset="0"/>
                </a:defRPr>
              </a:lvl2pPr>
              <a:lvl3pPr marL="1143000" indent="-228600" eaLnBrk="0" hangingPunct="0">
                <a:defRPr sz="1600">
                  <a:solidFill>
                    <a:schemeClr val="tx1"/>
                  </a:solidFill>
                  <a:latin typeface="Times New Roman" pitchFamily="18" charset="0"/>
                  <a:cs typeface="Times New Roman" pitchFamily="18" charset="0"/>
                </a:defRPr>
              </a:lvl3pPr>
              <a:lvl4pPr marL="1600200" indent="-228600" eaLnBrk="0" hangingPunct="0">
                <a:defRPr sz="1600">
                  <a:solidFill>
                    <a:schemeClr val="tx1"/>
                  </a:solidFill>
                  <a:latin typeface="Times New Roman" pitchFamily="18" charset="0"/>
                  <a:cs typeface="Times New Roman" pitchFamily="18" charset="0"/>
                </a:defRPr>
              </a:lvl4pPr>
              <a:lvl5pPr marL="2057400" indent="-228600" eaLnBrk="0" hangingPunct="0">
                <a:defRPr sz="16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9pPr>
            </a:lstStyle>
            <a:p>
              <a:pPr eaLnBrk="1" hangingPunct="1"/>
              <a:r>
                <a:rPr lang="en-US" altLang="en-US" sz="1200">
                  <a:latin typeface="Arial" charset="0"/>
                  <a:cs typeface="Arial" charset="0"/>
                </a:rPr>
                <a:t>ν</a:t>
              </a:r>
              <a:r>
                <a:rPr lang="en-US" altLang="en-US" sz="1200" baseline="-25000">
                  <a:latin typeface="Arial" charset="0"/>
                  <a:cs typeface="Arial" charset="0"/>
                </a:rPr>
                <a:t>e</a:t>
              </a:r>
            </a:p>
          </p:txBody>
        </p:sp>
        <p:sp>
          <p:nvSpPr>
            <p:cNvPr id="28" name="Text Box 200">
              <a:extLst>
                <a:ext uri="{FF2B5EF4-FFF2-40B4-BE49-F238E27FC236}">
                  <a16:creationId xmlns:a16="http://schemas.microsoft.com/office/drawing/2014/main" id="{C8AB7F7D-C5CC-7D3F-D299-BA5E15A0E117}"/>
                </a:ext>
              </a:extLst>
            </p:cNvPr>
            <p:cNvSpPr txBox="1">
              <a:spLocks noChangeArrowheads="1"/>
            </p:cNvSpPr>
            <p:nvPr/>
          </p:nvSpPr>
          <p:spPr bwMode="auto">
            <a:xfrm>
              <a:off x="207067" y="4852072"/>
              <a:ext cx="539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Times New Roman" pitchFamily="18" charset="0"/>
                  <a:cs typeface="Times New Roman" pitchFamily="18" charset="0"/>
                </a:defRPr>
              </a:lvl1pPr>
              <a:lvl2pPr marL="742950" indent="-285750" eaLnBrk="0" hangingPunct="0">
                <a:defRPr sz="1600">
                  <a:solidFill>
                    <a:schemeClr val="tx1"/>
                  </a:solidFill>
                  <a:latin typeface="Times New Roman" pitchFamily="18" charset="0"/>
                  <a:cs typeface="Times New Roman" pitchFamily="18" charset="0"/>
                </a:defRPr>
              </a:lvl2pPr>
              <a:lvl3pPr marL="1143000" indent="-228600" eaLnBrk="0" hangingPunct="0">
                <a:defRPr sz="1600">
                  <a:solidFill>
                    <a:schemeClr val="tx1"/>
                  </a:solidFill>
                  <a:latin typeface="Times New Roman" pitchFamily="18" charset="0"/>
                  <a:cs typeface="Times New Roman" pitchFamily="18" charset="0"/>
                </a:defRPr>
              </a:lvl3pPr>
              <a:lvl4pPr marL="1600200" indent="-228600" eaLnBrk="0" hangingPunct="0">
                <a:defRPr sz="1600">
                  <a:solidFill>
                    <a:schemeClr val="tx1"/>
                  </a:solidFill>
                  <a:latin typeface="Times New Roman" pitchFamily="18" charset="0"/>
                  <a:cs typeface="Times New Roman" pitchFamily="18" charset="0"/>
                </a:defRPr>
              </a:lvl4pPr>
              <a:lvl5pPr marL="2057400" indent="-228600" eaLnBrk="0" hangingPunct="0">
                <a:defRPr sz="16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9pPr>
            </a:lstStyle>
            <a:p>
              <a:pPr eaLnBrk="1" hangingPunct="1">
                <a:spcBef>
                  <a:spcPct val="50000"/>
                </a:spcBef>
              </a:pPr>
              <a:endParaRPr lang="en-US" altLang="en-US" sz="1800">
                <a:latin typeface="Arial" charset="0"/>
                <a:cs typeface="Arial" charset="0"/>
              </a:endParaRPr>
            </a:p>
          </p:txBody>
        </p:sp>
        <p:sp>
          <p:nvSpPr>
            <p:cNvPr id="29" name="Text Box 201">
              <a:extLst>
                <a:ext uri="{FF2B5EF4-FFF2-40B4-BE49-F238E27FC236}">
                  <a16:creationId xmlns:a16="http://schemas.microsoft.com/office/drawing/2014/main" id="{F2AFBE60-1629-F965-5B93-AA945C2195DC}"/>
                </a:ext>
              </a:extLst>
            </p:cNvPr>
            <p:cNvSpPr txBox="1">
              <a:spLocks noChangeArrowheads="1"/>
            </p:cNvSpPr>
            <p:nvPr/>
          </p:nvSpPr>
          <p:spPr bwMode="auto">
            <a:xfrm>
              <a:off x="343592" y="5355310"/>
              <a:ext cx="268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Times New Roman" pitchFamily="18" charset="0"/>
                  <a:cs typeface="Times New Roman" pitchFamily="18" charset="0"/>
                </a:defRPr>
              </a:lvl1pPr>
              <a:lvl2pPr marL="742950" indent="-285750" eaLnBrk="0" hangingPunct="0">
                <a:defRPr sz="1600">
                  <a:solidFill>
                    <a:schemeClr val="tx1"/>
                  </a:solidFill>
                  <a:latin typeface="Times New Roman" pitchFamily="18" charset="0"/>
                  <a:cs typeface="Times New Roman" pitchFamily="18" charset="0"/>
                </a:defRPr>
              </a:lvl2pPr>
              <a:lvl3pPr marL="1143000" indent="-228600" eaLnBrk="0" hangingPunct="0">
                <a:defRPr sz="1600">
                  <a:solidFill>
                    <a:schemeClr val="tx1"/>
                  </a:solidFill>
                  <a:latin typeface="Times New Roman" pitchFamily="18" charset="0"/>
                  <a:cs typeface="Times New Roman" pitchFamily="18" charset="0"/>
                </a:defRPr>
              </a:lvl3pPr>
              <a:lvl4pPr marL="1600200" indent="-228600" eaLnBrk="0" hangingPunct="0">
                <a:defRPr sz="1600">
                  <a:solidFill>
                    <a:schemeClr val="tx1"/>
                  </a:solidFill>
                  <a:latin typeface="Times New Roman" pitchFamily="18" charset="0"/>
                  <a:cs typeface="Times New Roman" pitchFamily="18" charset="0"/>
                </a:defRPr>
              </a:lvl4pPr>
              <a:lvl5pPr marL="2057400" indent="-228600" eaLnBrk="0" hangingPunct="0">
                <a:defRPr sz="16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9pPr>
            </a:lstStyle>
            <a:p>
              <a:pPr eaLnBrk="1" hangingPunct="1"/>
              <a:r>
                <a:rPr lang="en-US" altLang="en-US" sz="1200">
                  <a:latin typeface="Arial" charset="0"/>
                  <a:cs typeface="Arial" charset="0"/>
                </a:rPr>
                <a:t>n</a:t>
              </a:r>
              <a:endParaRPr lang="en-US" altLang="en-US" sz="1200" baseline="-25000">
                <a:latin typeface="Arial" charset="0"/>
                <a:cs typeface="Arial" charset="0"/>
              </a:endParaRPr>
            </a:p>
          </p:txBody>
        </p:sp>
        <p:sp>
          <p:nvSpPr>
            <p:cNvPr id="30" name="Text Box 202">
              <a:extLst>
                <a:ext uri="{FF2B5EF4-FFF2-40B4-BE49-F238E27FC236}">
                  <a16:creationId xmlns:a16="http://schemas.microsoft.com/office/drawing/2014/main" id="{82DD7A9E-4499-43ED-6313-A5BECBF5135D}"/>
                </a:ext>
              </a:extLst>
            </p:cNvPr>
            <p:cNvSpPr txBox="1">
              <a:spLocks noChangeArrowheads="1"/>
            </p:cNvSpPr>
            <p:nvPr/>
          </p:nvSpPr>
          <p:spPr bwMode="auto">
            <a:xfrm>
              <a:off x="343592" y="4382172"/>
              <a:ext cx="268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Times New Roman" pitchFamily="18" charset="0"/>
                  <a:cs typeface="Times New Roman" pitchFamily="18" charset="0"/>
                </a:defRPr>
              </a:lvl1pPr>
              <a:lvl2pPr marL="742950" indent="-285750" eaLnBrk="0" hangingPunct="0">
                <a:defRPr sz="1600">
                  <a:solidFill>
                    <a:schemeClr val="tx1"/>
                  </a:solidFill>
                  <a:latin typeface="Times New Roman" pitchFamily="18" charset="0"/>
                  <a:cs typeface="Times New Roman" pitchFamily="18" charset="0"/>
                </a:defRPr>
              </a:lvl2pPr>
              <a:lvl3pPr marL="1143000" indent="-228600" eaLnBrk="0" hangingPunct="0">
                <a:defRPr sz="1600">
                  <a:solidFill>
                    <a:schemeClr val="tx1"/>
                  </a:solidFill>
                  <a:latin typeface="Times New Roman" pitchFamily="18" charset="0"/>
                  <a:cs typeface="Times New Roman" pitchFamily="18" charset="0"/>
                </a:defRPr>
              </a:lvl3pPr>
              <a:lvl4pPr marL="1600200" indent="-228600" eaLnBrk="0" hangingPunct="0">
                <a:defRPr sz="1600">
                  <a:solidFill>
                    <a:schemeClr val="tx1"/>
                  </a:solidFill>
                  <a:latin typeface="Times New Roman" pitchFamily="18" charset="0"/>
                  <a:cs typeface="Times New Roman" pitchFamily="18" charset="0"/>
                </a:defRPr>
              </a:lvl4pPr>
              <a:lvl5pPr marL="2057400" indent="-228600" eaLnBrk="0" hangingPunct="0">
                <a:defRPr sz="16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9pPr>
            </a:lstStyle>
            <a:p>
              <a:pPr eaLnBrk="1" hangingPunct="1"/>
              <a:r>
                <a:rPr lang="en-US" altLang="en-US" sz="1200">
                  <a:latin typeface="Arial" charset="0"/>
                  <a:cs typeface="Arial" charset="0"/>
                </a:rPr>
                <a:t>p</a:t>
              </a:r>
              <a:endParaRPr lang="en-US" altLang="en-US" sz="1200" baseline="-25000">
                <a:latin typeface="Arial" charset="0"/>
                <a:cs typeface="Arial" charset="0"/>
              </a:endParaRPr>
            </a:p>
          </p:txBody>
        </p:sp>
        <p:sp>
          <p:nvSpPr>
            <p:cNvPr id="31" name="Text Box 203">
              <a:extLst>
                <a:ext uri="{FF2B5EF4-FFF2-40B4-BE49-F238E27FC236}">
                  <a16:creationId xmlns:a16="http://schemas.microsoft.com/office/drawing/2014/main" id="{9B0615CA-9CDF-F831-9D80-744642CEF7FA}"/>
                </a:ext>
              </a:extLst>
            </p:cNvPr>
            <p:cNvSpPr txBox="1">
              <a:spLocks noChangeArrowheads="1"/>
            </p:cNvSpPr>
            <p:nvPr/>
          </p:nvSpPr>
          <p:spPr bwMode="auto">
            <a:xfrm>
              <a:off x="307080" y="5606135"/>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Times New Roman" pitchFamily="18" charset="0"/>
                  <a:cs typeface="Times New Roman" pitchFamily="18" charset="0"/>
                </a:defRPr>
              </a:lvl1pPr>
              <a:lvl2pPr marL="742950" indent="-285750" eaLnBrk="0" hangingPunct="0">
                <a:defRPr sz="1600">
                  <a:solidFill>
                    <a:schemeClr val="tx1"/>
                  </a:solidFill>
                  <a:latin typeface="Times New Roman" pitchFamily="18" charset="0"/>
                  <a:cs typeface="Times New Roman" pitchFamily="18" charset="0"/>
                </a:defRPr>
              </a:lvl2pPr>
              <a:lvl3pPr marL="1143000" indent="-228600" eaLnBrk="0" hangingPunct="0">
                <a:defRPr sz="1600">
                  <a:solidFill>
                    <a:schemeClr val="tx1"/>
                  </a:solidFill>
                  <a:latin typeface="Times New Roman" pitchFamily="18" charset="0"/>
                  <a:cs typeface="Times New Roman" pitchFamily="18" charset="0"/>
                </a:defRPr>
              </a:lvl3pPr>
              <a:lvl4pPr marL="1600200" indent="-228600" eaLnBrk="0" hangingPunct="0">
                <a:defRPr sz="1600">
                  <a:solidFill>
                    <a:schemeClr val="tx1"/>
                  </a:solidFill>
                  <a:latin typeface="Times New Roman" pitchFamily="18" charset="0"/>
                  <a:cs typeface="Times New Roman" pitchFamily="18" charset="0"/>
                </a:defRPr>
              </a:lvl4pPr>
              <a:lvl5pPr marL="2057400" indent="-228600" eaLnBrk="0" hangingPunct="0">
                <a:defRPr sz="16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9pPr>
            </a:lstStyle>
            <a:p>
              <a:pPr eaLnBrk="1" hangingPunct="1"/>
              <a:endParaRPr lang="en-US" altLang="en-US">
                <a:latin typeface="Arial" charset="0"/>
                <a:cs typeface="Arial" charset="0"/>
              </a:endParaRPr>
            </a:p>
          </p:txBody>
        </p:sp>
        <p:sp>
          <p:nvSpPr>
            <p:cNvPr id="32" name="Text Box 204">
              <a:extLst>
                <a:ext uri="{FF2B5EF4-FFF2-40B4-BE49-F238E27FC236}">
                  <a16:creationId xmlns:a16="http://schemas.microsoft.com/office/drawing/2014/main" id="{0FAC654E-0AD6-EF3F-4E59-09BAE9A01FC0}"/>
                </a:ext>
              </a:extLst>
            </p:cNvPr>
            <p:cNvSpPr txBox="1">
              <a:spLocks noChangeArrowheads="1"/>
            </p:cNvSpPr>
            <p:nvPr/>
          </p:nvSpPr>
          <p:spPr bwMode="auto">
            <a:xfrm>
              <a:off x="235642" y="5642647"/>
              <a:ext cx="16557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Times New Roman" pitchFamily="18" charset="0"/>
                  <a:cs typeface="Times New Roman" pitchFamily="18" charset="0"/>
                </a:defRPr>
              </a:lvl1pPr>
              <a:lvl2pPr marL="742950" indent="-285750" eaLnBrk="0" hangingPunct="0">
                <a:defRPr sz="1600">
                  <a:solidFill>
                    <a:schemeClr val="tx1"/>
                  </a:solidFill>
                  <a:latin typeface="Times New Roman" pitchFamily="18" charset="0"/>
                  <a:cs typeface="Times New Roman" pitchFamily="18" charset="0"/>
                </a:defRPr>
              </a:lvl2pPr>
              <a:lvl3pPr marL="1143000" indent="-228600" eaLnBrk="0" hangingPunct="0">
                <a:defRPr sz="1600">
                  <a:solidFill>
                    <a:schemeClr val="tx1"/>
                  </a:solidFill>
                  <a:latin typeface="Times New Roman" pitchFamily="18" charset="0"/>
                  <a:cs typeface="Times New Roman" pitchFamily="18" charset="0"/>
                </a:defRPr>
              </a:lvl3pPr>
              <a:lvl4pPr marL="1600200" indent="-228600" eaLnBrk="0" hangingPunct="0">
                <a:defRPr sz="1600">
                  <a:solidFill>
                    <a:schemeClr val="tx1"/>
                  </a:solidFill>
                  <a:latin typeface="Times New Roman" pitchFamily="18" charset="0"/>
                  <a:cs typeface="Times New Roman" pitchFamily="18" charset="0"/>
                </a:defRPr>
              </a:lvl4pPr>
              <a:lvl5pPr marL="2057400" indent="-228600" eaLnBrk="0" hangingPunct="0">
                <a:defRPr sz="16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9pPr>
            </a:lstStyle>
            <a:p>
              <a:pPr eaLnBrk="1" hangingPunct="1">
                <a:spcBef>
                  <a:spcPct val="50000"/>
                </a:spcBef>
              </a:pPr>
              <a:r>
                <a:rPr lang="en-US" altLang="en-US">
                  <a:latin typeface="Arial" charset="0"/>
                  <a:cs typeface="Arial" charset="0"/>
                </a:rPr>
                <a:t>n + ν</a:t>
              </a:r>
              <a:r>
                <a:rPr lang="en-US" altLang="en-US" baseline="-25000">
                  <a:latin typeface="Arial" charset="0"/>
                  <a:cs typeface="Arial" charset="0"/>
                </a:rPr>
                <a:t>e </a:t>
              </a:r>
              <a:r>
                <a:rPr lang="en-US" altLang="en-US">
                  <a:latin typeface="Arial Unicode MS" pitchFamily="34" charset="-128"/>
                  <a:ea typeface="Arial Unicode MS" pitchFamily="34" charset="-128"/>
                  <a:cs typeface="Arial Unicode MS" pitchFamily="34" charset="-128"/>
                </a:rPr>
                <a:t>↔</a:t>
              </a:r>
              <a:r>
                <a:rPr lang="en-US" altLang="en-US">
                  <a:latin typeface="Arial" charset="0"/>
                  <a:cs typeface="Arial" charset="0"/>
                </a:rPr>
                <a:t> p + e</a:t>
              </a:r>
              <a:r>
                <a:rPr lang="en-US" altLang="en-US" baseline="30000">
                  <a:latin typeface="Arial" charset="0"/>
                  <a:cs typeface="Arial" charset="0"/>
                </a:rPr>
                <a:t>-</a:t>
              </a:r>
              <a:endParaRPr lang="en-US" altLang="en-US">
                <a:latin typeface="Arial" charset="0"/>
                <a:cs typeface="Arial" charset="0"/>
              </a:endParaRPr>
            </a:p>
          </p:txBody>
        </p:sp>
      </p:grpSp>
      <p:sp>
        <p:nvSpPr>
          <p:cNvPr id="35" name="Text Box 205">
            <a:extLst>
              <a:ext uri="{FF2B5EF4-FFF2-40B4-BE49-F238E27FC236}">
                <a16:creationId xmlns:a16="http://schemas.microsoft.com/office/drawing/2014/main" id="{FB35B72F-8957-1CB4-6DC5-765A29EEF706}"/>
              </a:ext>
            </a:extLst>
          </p:cNvPr>
          <p:cNvSpPr txBox="1">
            <a:spLocks noChangeArrowheads="1"/>
          </p:cNvSpPr>
          <p:nvPr/>
        </p:nvSpPr>
        <p:spPr bwMode="auto">
          <a:xfrm>
            <a:off x="672205" y="3790923"/>
            <a:ext cx="28749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Times New Roman" pitchFamily="18" charset="0"/>
                <a:cs typeface="Times New Roman" pitchFamily="18" charset="0"/>
              </a:defRPr>
            </a:lvl1pPr>
            <a:lvl2pPr marL="742950" indent="-285750" eaLnBrk="0" hangingPunct="0">
              <a:defRPr sz="1600">
                <a:solidFill>
                  <a:schemeClr val="tx1"/>
                </a:solidFill>
                <a:latin typeface="Times New Roman" pitchFamily="18" charset="0"/>
                <a:cs typeface="Times New Roman" pitchFamily="18" charset="0"/>
              </a:defRPr>
            </a:lvl2pPr>
            <a:lvl3pPr marL="1143000" indent="-228600" eaLnBrk="0" hangingPunct="0">
              <a:defRPr sz="1600">
                <a:solidFill>
                  <a:schemeClr val="tx1"/>
                </a:solidFill>
                <a:latin typeface="Times New Roman" pitchFamily="18" charset="0"/>
                <a:cs typeface="Times New Roman" pitchFamily="18" charset="0"/>
              </a:defRPr>
            </a:lvl3pPr>
            <a:lvl4pPr marL="1600200" indent="-228600" eaLnBrk="0" hangingPunct="0">
              <a:defRPr sz="1600">
                <a:solidFill>
                  <a:schemeClr val="tx1"/>
                </a:solidFill>
                <a:latin typeface="Times New Roman" pitchFamily="18" charset="0"/>
                <a:cs typeface="Times New Roman" pitchFamily="18" charset="0"/>
              </a:defRPr>
            </a:lvl4pPr>
            <a:lvl5pPr marL="2057400" indent="-228600" eaLnBrk="0" hangingPunct="0">
              <a:defRPr sz="16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9pPr>
          </a:lstStyle>
          <a:p>
            <a:pPr eaLnBrk="1" hangingPunct="1">
              <a:spcBef>
                <a:spcPct val="50000"/>
              </a:spcBef>
            </a:pPr>
            <a:r>
              <a:rPr lang="en-US" altLang="en-US" sz="1800">
                <a:solidFill>
                  <a:srgbClr val="FF3300"/>
                </a:solidFill>
              </a:rPr>
              <a:t>Primordial Nucleosynthesis</a:t>
            </a:r>
          </a:p>
        </p:txBody>
      </p:sp>
      <p:sp>
        <p:nvSpPr>
          <p:cNvPr id="36" name="Text Box 206">
            <a:extLst>
              <a:ext uri="{FF2B5EF4-FFF2-40B4-BE49-F238E27FC236}">
                <a16:creationId xmlns:a16="http://schemas.microsoft.com/office/drawing/2014/main" id="{6E55CC74-A3FA-618F-6BE5-29ED67586266}"/>
              </a:ext>
            </a:extLst>
          </p:cNvPr>
          <p:cNvSpPr txBox="1">
            <a:spLocks noChangeArrowheads="1"/>
          </p:cNvSpPr>
          <p:nvPr/>
        </p:nvSpPr>
        <p:spPr bwMode="auto">
          <a:xfrm>
            <a:off x="5944293" y="3789040"/>
            <a:ext cx="14398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Times New Roman" pitchFamily="18" charset="0"/>
                <a:cs typeface="Times New Roman" pitchFamily="18" charset="0"/>
              </a:defRPr>
            </a:lvl1pPr>
            <a:lvl2pPr marL="742950" indent="-285750" eaLnBrk="0" hangingPunct="0">
              <a:defRPr sz="1600">
                <a:solidFill>
                  <a:schemeClr val="tx1"/>
                </a:solidFill>
                <a:latin typeface="Times New Roman" pitchFamily="18" charset="0"/>
                <a:cs typeface="Times New Roman" pitchFamily="18" charset="0"/>
              </a:defRPr>
            </a:lvl2pPr>
            <a:lvl3pPr marL="1143000" indent="-228600" eaLnBrk="0" hangingPunct="0">
              <a:defRPr sz="1600">
                <a:solidFill>
                  <a:schemeClr val="tx1"/>
                </a:solidFill>
                <a:latin typeface="Times New Roman" pitchFamily="18" charset="0"/>
                <a:cs typeface="Times New Roman" pitchFamily="18" charset="0"/>
              </a:defRPr>
            </a:lvl3pPr>
            <a:lvl4pPr marL="1600200" indent="-228600" eaLnBrk="0" hangingPunct="0">
              <a:defRPr sz="1600">
                <a:solidFill>
                  <a:schemeClr val="tx1"/>
                </a:solidFill>
                <a:latin typeface="Times New Roman" pitchFamily="18" charset="0"/>
                <a:cs typeface="Times New Roman" pitchFamily="18" charset="0"/>
              </a:defRPr>
            </a:lvl4pPr>
            <a:lvl5pPr marL="2057400" indent="-228600" eaLnBrk="0" hangingPunct="0">
              <a:defRPr sz="16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9pPr>
          </a:lstStyle>
          <a:p>
            <a:pPr eaLnBrk="1" hangingPunct="1">
              <a:spcBef>
                <a:spcPct val="50000"/>
              </a:spcBef>
            </a:pPr>
            <a:r>
              <a:rPr lang="en-US" altLang="en-US" sz="1800">
                <a:solidFill>
                  <a:srgbClr val="FF3300"/>
                </a:solidFill>
              </a:rPr>
              <a:t>Solar cycle</a:t>
            </a:r>
          </a:p>
        </p:txBody>
      </p:sp>
      <p:grpSp>
        <p:nvGrpSpPr>
          <p:cNvPr id="37" name="Group 36">
            <a:extLst>
              <a:ext uri="{FF2B5EF4-FFF2-40B4-BE49-F238E27FC236}">
                <a16:creationId xmlns:a16="http://schemas.microsoft.com/office/drawing/2014/main" id="{B547A0C8-B0C4-CA9B-DA6C-8596B4F1D896}"/>
              </a:ext>
            </a:extLst>
          </p:cNvPr>
          <p:cNvGrpSpPr/>
          <p:nvPr/>
        </p:nvGrpSpPr>
        <p:grpSpPr>
          <a:xfrm>
            <a:off x="4791768" y="4257352"/>
            <a:ext cx="2089150" cy="1595438"/>
            <a:chOff x="4791768" y="4453314"/>
            <a:chExt cx="2089150" cy="1595438"/>
          </a:xfrm>
        </p:grpSpPr>
        <p:grpSp>
          <p:nvGrpSpPr>
            <p:cNvPr id="38" name="Group 207">
              <a:extLst>
                <a:ext uri="{FF2B5EF4-FFF2-40B4-BE49-F238E27FC236}">
                  <a16:creationId xmlns:a16="http://schemas.microsoft.com/office/drawing/2014/main" id="{9F08C629-7A7C-F684-F560-F02CF08D8055}"/>
                </a:ext>
              </a:extLst>
            </p:cNvPr>
            <p:cNvGrpSpPr>
              <a:grpSpLocks/>
            </p:cNvGrpSpPr>
            <p:nvPr/>
          </p:nvGrpSpPr>
          <p:grpSpPr bwMode="auto">
            <a:xfrm>
              <a:off x="5549006" y="5029577"/>
              <a:ext cx="268287" cy="61912"/>
              <a:chOff x="158" y="2818"/>
              <a:chExt cx="636" cy="90"/>
            </a:xfrm>
          </p:grpSpPr>
          <p:sp>
            <p:nvSpPr>
              <p:cNvPr id="51" name="Freeform 208">
                <a:extLst>
                  <a:ext uri="{FF2B5EF4-FFF2-40B4-BE49-F238E27FC236}">
                    <a16:creationId xmlns:a16="http://schemas.microsoft.com/office/drawing/2014/main" id="{D63D4D75-7E55-83F9-42AE-1EFEF022314A}"/>
                  </a:ext>
                </a:extLst>
              </p:cNvPr>
              <p:cNvSpPr>
                <a:spLocks/>
              </p:cNvSpPr>
              <p:nvPr/>
            </p:nvSpPr>
            <p:spPr bwMode="auto">
              <a:xfrm>
                <a:off x="158" y="2818"/>
                <a:ext cx="318" cy="90"/>
              </a:xfrm>
              <a:custGeom>
                <a:avLst/>
                <a:gdLst>
                  <a:gd name="T0" fmla="*/ 0 w 5444"/>
                  <a:gd name="T1" fmla="*/ 0 h 1059"/>
                  <a:gd name="T2" fmla="*/ 0 w 5444"/>
                  <a:gd name="T3" fmla="*/ 0 h 1059"/>
                  <a:gd name="T4" fmla="*/ 0 w 5444"/>
                  <a:gd name="T5" fmla="*/ 0 h 1059"/>
                  <a:gd name="T6" fmla="*/ 0 w 5444"/>
                  <a:gd name="T7" fmla="*/ 0 h 1059"/>
                  <a:gd name="T8" fmla="*/ 0 w 5444"/>
                  <a:gd name="T9" fmla="*/ 0 h 1059"/>
                  <a:gd name="T10" fmla="*/ 0 w 5444"/>
                  <a:gd name="T11" fmla="*/ 0 h 1059"/>
                  <a:gd name="T12" fmla="*/ 0 w 5444"/>
                  <a:gd name="T13" fmla="*/ 0 h 1059"/>
                  <a:gd name="T14" fmla="*/ 0 w 5444"/>
                  <a:gd name="T15" fmla="*/ 0 h 1059"/>
                  <a:gd name="T16" fmla="*/ 0 w 5444"/>
                  <a:gd name="T17" fmla="*/ 0 h 1059"/>
                  <a:gd name="T18" fmla="*/ 0 w 5444"/>
                  <a:gd name="T19" fmla="*/ 0 h 1059"/>
                  <a:gd name="T20" fmla="*/ 0 w 5444"/>
                  <a:gd name="T21" fmla="*/ 0 h 1059"/>
                  <a:gd name="T22" fmla="*/ 0 w 5444"/>
                  <a:gd name="T23" fmla="*/ 0 h 1059"/>
                  <a:gd name="T24" fmla="*/ 0 w 5444"/>
                  <a:gd name="T25" fmla="*/ 0 h 10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444"/>
                  <a:gd name="T40" fmla="*/ 0 h 1059"/>
                  <a:gd name="T41" fmla="*/ 5444 w 5444"/>
                  <a:gd name="T42" fmla="*/ 1059 h 10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444" h="1059">
                    <a:moveTo>
                      <a:pt x="0" y="529"/>
                    </a:moveTo>
                    <a:cubicBezTo>
                      <a:pt x="151" y="718"/>
                      <a:pt x="303" y="907"/>
                      <a:pt x="454" y="983"/>
                    </a:cubicBezTo>
                    <a:cubicBezTo>
                      <a:pt x="605" y="1059"/>
                      <a:pt x="761" y="1059"/>
                      <a:pt x="908" y="983"/>
                    </a:cubicBezTo>
                    <a:cubicBezTo>
                      <a:pt x="1055" y="907"/>
                      <a:pt x="1188" y="680"/>
                      <a:pt x="1339" y="529"/>
                    </a:cubicBezTo>
                    <a:cubicBezTo>
                      <a:pt x="1490" y="378"/>
                      <a:pt x="1660" y="152"/>
                      <a:pt x="1815" y="76"/>
                    </a:cubicBezTo>
                    <a:cubicBezTo>
                      <a:pt x="1970" y="0"/>
                      <a:pt x="2121" y="1"/>
                      <a:pt x="2268" y="76"/>
                    </a:cubicBezTo>
                    <a:cubicBezTo>
                      <a:pt x="2415" y="151"/>
                      <a:pt x="2548" y="378"/>
                      <a:pt x="2699" y="529"/>
                    </a:cubicBezTo>
                    <a:cubicBezTo>
                      <a:pt x="2850" y="680"/>
                      <a:pt x="3021" y="907"/>
                      <a:pt x="3176" y="983"/>
                    </a:cubicBezTo>
                    <a:cubicBezTo>
                      <a:pt x="3331" y="1059"/>
                      <a:pt x="3478" y="1059"/>
                      <a:pt x="3629" y="983"/>
                    </a:cubicBezTo>
                    <a:cubicBezTo>
                      <a:pt x="3780" y="907"/>
                      <a:pt x="3932" y="680"/>
                      <a:pt x="4083" y="529"/>
                    </a:cubicBezTo>
                    <a:cubicBezTo>
                      <a:pt x="4234" y="378"/>
                      <a:pt x="4385" y="151"/>
                      <a:pt x="4536" y="76"/>
                    </a:cubicBezTo>
                    <a:cubicBezTo>
                      <a:pt x="4687" y="1"/>
                      <a:pt x="4839" y="1"/>
                      <a:pt x="4990" y="76"/>
                    </a:cubicBezTo>
                    <a:cubicBezTo>
                      <a:pt x="5141" y="151"/>
                      <a:pt x="5350" y="442"/>
                      <a:pt x="5444" y="529"/>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2" name="Freeform 209">
                <a:extLst>
                  <a:ext uri="{FF2B5EF4-FFF2-40B4-BE49-F238E27FC236}">
                    <a16:creationId xmlns:a16="http://schemas.microsoft.com/office/drawing/2014/main" id="{92433990-BE06-2156-5E74-EDBC900F23CC}"/>
                  </a:ext>
                </a:extLst>
              </p:cNvPr>
              <p:cNvSpPr>
                <a:spLocks/>
              </p:cNvSpPr>
              <p:nvPr/>
            </p:nvSpPr>
            <p:spPr bwMode="auto">
              <a:xfrm>
                <a:off x="476" y="2818"/>
                <a:ext cx="318" cy="90"/>
              </a:xfrm>
              <a:custGeom>
                <a:avLst/>
                <a:gdLst>
                  <a:gd name="T0" fmla="*/ 0 w 5444"/>
                  <a:gd name="T1" fmla="*/ 0 h 1059"/>
                  <a:gd name="T2" fmla="*/ 0 w 5444"/>
                  <a:gd name="T3" fmla="*/ 0 h 1059"/>
                  <a:gd name="T4" fmla="*/ 0 w 5444"/>
                  <a:gd name="T5" fmla="*/ 0 h 1059"/>
                  <a:gd name="T6" fmla="*/ 0 w 5444"/>
                  <a:gd name="T7" fmla="*/ 0 h 1059"/>
                  <a:gd name="T8" fmla="*/ 0 w 5444"/>
                  <a:gd name="T9" fmla="*/ 0 h 1059"/>
                  <a:gd name="T10" fmla="*/ 0 w 5444"/>
                  <a:gd name="T11" fmla="*/ 0 h 1059"/>
                  <a:gd name="T12" fmla="*/ 0 w 5444"/>
                  <a:gd name="T13" fmla="*/ 0 h 1059"/>
                  <a:gd name="T14" fmla="*/ 0 w 5444"/>
                  <a:gd name="T15" fmla="*/ 0 h 1059"/>
                  <a:gd name="T16" fmla="*/ 0 w 5444"/>
                  <a:gd name="T17" fmla="*/ 0 h 1059"/>
                  <a:gd name="T18" fmla="*/ 0 w 5444"/>
                  <a:gd name="T19" fmla="*/ 0 h 1059"/>
                  <a:gd name="T20" fmla="*/ 0 w 5444"/>
                  <a:gd name="T21" fmla="*/ 0 h 1059"/>
                  <a:gd name="T22" fmla="*/ 0 w 5444"/>
                  <a:gd name="T23" fmla="*/ 0 h 1059"/>
                  <a:gd name="T24" fmla="*/ 0 w 5444"/>
                  <a:gd name="T25" fmla="*/ 0 h 10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444"/>
                  <a:gd name="T40" fmla="*/ 0 h 1059"/>
                  <a:gd name="T41" fmla="*/ 5444 w 5444"/>
                  <a:gd name="T42" fmla="*/ 1059 h 10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444" h="1059">
                    <a:moveTo>
                      <a:pt x="0" y="529"/>
                    </a:moveTo>
                    <a:cubicBezTo>
                      <a:pt x="151" y="718"/>
                      <a:pt x="303" y="907"/>
                      <a:pt x="454" y="983"/>
                    </a:cubicBezTo>
                    <a:cubicBezTo>
                      <a:pt x="605" y="1059"/>
                      <a:pt x="761" y="1059"/>
                      <a:pt x="908" y="983"/>
                    </a:cubicBezTo>
                    <a:cubicBezTo>
                      <a:pt x="1055" y="907"/>
                      <a:pt x="1188" y="680"/>
                      <a:pt x="1339" y="529"/>
                    </a:cubicBezTo>
                    <a:cubicBezTo>
                      <a:pt x="1490" y="378"/>
                      <a:pt x="1660" y="152"/>
                      <a:pt x="1815" y="76"/>
                    </a:cubicBezTo>
                    <a:cubicBezTo>
                      <a:pt x="1970" y="0"/>
                      <a:pt x="2121" y="1"/>
                      <a:pt x="2268" y="76"/>
                    </a:cubicBezTo>
                    <a:cubicBezTo>
                      <a:pt x="2415" y="151"/>
                      <a:pt x="2548" y="378"/>
                      <a:pt x="2699" y="529"/>
                    </a:cubicBezTo>
                    <a:cubicBezTo>
                      <a:pt x="2850" y="680"/>
                      <a:pt x="3021" y="907"/>
                      <a:pt x="3176" y="983"/>
                    </a:cubicBezTo>
                    <a:cubicBezTo>
                      <a:pt x="3331" y="1059"/>
                      <a:pt x="3478" y="1059"/>
                      <a:pt x="3629" y="983"/>
                    </a:cubicBezTo>
                    <a:cubicBezTo>
                      <a:pt x="3780" y="907"/>
                      <a:pt x="3932" y="680"/>
                      <a:pt x="4083" y="529"/>
                    </a:cubicBezTo>
                    <a:cubicBezTo>
                      <a:pt x="4234" y="378"/>
                      <a:pt x="4385" y="151"/>
                      <a:pt x="4536" y="76"/>
                    </a:cubicBezTo>
                    <a:cubicBezTo>
                      <a:pt x="4687" y="1"/>
                      <a:pt x="4839" y="1"/>
                      <a:pt x="4990" y="76"/>
                    </a:cubicBezTo>
                    <a:cubicBezTo>
                      <a:pt x="5141" y="151"/>
                      <a:pt x="5350" y="442"/>
                      <a:pt x="5444" y="529"/>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39" name="Line 210">
              <a:extLst>
                <a:ext uri="{FF2B5EF4-FFF2-40B4-BE49-F238E27FC236}">
                  <a16:creationId xmlns:a16="http://schemas.microsoft.com/office/drawing/2014/main" id="{E331CC62-B6B5-F674-92AF-A57665129B12}"/>
                </a:ext>
              </a:extLst>
            </p:cNvPr>
            <p:cNvSpPr>
              <a:spLocks noChangeShapeType="1"/>
            </p:cNvSpPr>
            <p:nvPr/>
          </p:nvSpPr>
          <p:spPr bwMode="auto">
            <a:xfrm flipV="1">
              <a:off x="5341043" y="5078789"/>
              <a:ext cx="207963" cy="481013"/>
            </a:xfrm>
            <a:prstGeom prst="line">
              <a:avLst/>
            </a:prstGeom>
            <a:noFill/>
            <a:ln w="9525">
              <a:solidFill>
                <a:schemeClr val="tx1"/>
              </a:solidFill>
              <a:round/>
              <a:headEnd/>
              <a:tailEnd type="oval" w="sm" len="sm"/>
            </a:ln>
            <a:extLst>
              <a:ext uri="{909E8E84-426E-40DD-AFC4-6F175D3DCCD1}">
                <a14:hiddenFill xmlns:a14="http://schemas.microsoft.com/office/drawing/2010/main">
                  <a:noFill/>
                </a14:hiddenFill>
              </a:ext>
            </a:extLst>
          </p:spPr>
          <p:txBody>
            <a:bodyPr/>
            <a:lstStyle/>
            <a:p>
              <a:endParaRPr lang="en-US"/>
            </a:p>
          </p:txBody>
        </p:sp>
        <p:sp>
          <p:nvSpPr>
            <p:cNvPr id="40" name="Line 211">
              <a:extLst>
                <a:ext uri="{FF2B5EF4-FFF2-40B4-BE49-F238E27FC236}">
                  <a16:creationId xmlns:a16="http://schemas.microsoft.com/office/drawing/2014/main" id="{79F9D75C-8FF8-78A6-2589-6E0735542E6F}"/>
                </a:ext>
              </a:extLst>
            </p:cNvPr>
            <p:cNvSpPr>
              <a:spLocks noChangeShapeType="1"/>
            </p:cNvSpPr>
            <p:nvPr/>
          </p:nvSpPr>
          <p:spPr bwMode="auto">
            <a:xfrm flipV="1">
              <a:off x="5817293" y="4608889"/>
              <a:ext cx="207963" cy="479425"/>
            </a:xfrm>
            <a:prstGeom prst="line">
              <a:avLst/>
            </a:prstGeom>
            <a:noFill/>
            <a:ln w="9525">
              <a:solidFill>
                <a:schemeClr val="tx1"/>
              </a:solidFill>
              <a:round/>
              <a:headEnd type="oval" w="sm" len="sm"/>
              <a:tailEnd/>
            </a:ln>
            <a:extLst>
              <a:ext uri="{909E8E84-426E-40DD-AFC4-6F175D3DCCD1}">
                <a14:hiddenFill xmlns:a14="http://schemas.microsoft.com/office/drawing/2010/main">
                  <a:noFill/>
                </a14:hiddenFill>
              </a:ext>
            </a:extLst>
          </p:spPr>
          <p:txBody>
            <a:bodyPr/>
            <a:lstStyle/>
            <a:p>
              <a:endParaRPr lang="en-US"/>
            </a:p>
          </p:txBody>
        </p:sp>
        <p:sp>
          <p:nvSpPr>
            <p:cNvPr id="41" name="Line 212">
              <a:extLst>
                <a:ext uri="{FF2B5EF4-FFF2-40B4-BE49-F238E27FC236}">
                  <a16:creationId xmlns:a16="http://schemas.microsoft.com/office/drawing/2014/main" id="{2BAA8C9F-BEAE-6842-EE85-30374EEEE65C}"/>
                </a:ext>
              </a:extLst>
            </p:cNvPr>
            <p:cNvSpPr>
              <a:spLocks noChangeShapeType="1"/>
            </p:cNvSpPr>
            <p:nvPr/>
          </p:nvSpPr>
          <p:spPr bwMode="auto">
            <a:xfrm flipH="1" flipV="1">
              <a:off x="5341043" y="4599364"/>
              <a:ext cx="207963" cy="4810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 name="Line 213">
              <a:extLst>
                <a:ext uri="{FF2B5EF4-FFF2-40B4-BE49-F238E27FC236}">
                  <a16:creationId xmlns:a16="http://schemas.microsoft.com/office/drawing/2014/main" id="{462D79D1-5BCA-DA20-5EBF-7BDCB776FF3F}"/>
                </a:ext>
              </a:extLst>
            </p:cNvPr>
            <p:cNvSpPr>
              <a:spLocks noChangeShapeType="1"/>
            </p:cNvSpPr>
            <p:nvPr/>
          </p:nvSpPr>
          <p:spPr bwMode="auto">
            <a:xfrm flipH="1">
              <a:off x="5817293" y="4812089"/>
              <a:ext cx="523875" cy="2762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 name="Text Box 214">
              <a:extLst>
                <a:ext uri="{FF2B5EF4-FFF2-40B4-BE49-F238E27FC236}">
                  <a16:creationId xmlns:a16="http://schemas.microsoft.com/office/drawing/2014/main" id="{6520E270-8167-E562-BD12-2F8DACA9E2F0}"/>
                </a:ext>
              </a:extLst>
            </p:cNvPr>
            <p:cNvSpPr txBox="1">
              <a:spLocks noChangeArrowheads="1"/>
            </p:cNvSpPr>
            <p:nvPr/>
          </p:nvSpPr>
          <p:spPr bwMode="auto">
            <a:xfrm>
              <a:off x="5483918" y="4815264"/>
              <a:ext cx="3841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Times New Roman" pitchFamily="18" charset="0"/>
                  <a:cs typeface="Times New Roman" pitchFamily="18" charset="0"/>
                </a:defRPr>
              </a:lvl1pPr>
              <a:lvl2pPr marL="742950" indent="-285750" eaLnBrk="0" hangingPunct="0">
                <a:defRPr sz="1600">
                  <a:solidFill>
                    <a:schemeClr val="tx1"/>
                  </a:solidFill>
                  <a:latin typeface="Times New Roman" pitchFamily="18" charset="0"/>
                  <a:cs typeface="Times New Roman" pitchFamily="18" charset="0"/>
                </a:defRPr>
              </a:lvl2pPr>
              <a:lvl3pPr marL="1143000" indent="-228600" eaLnBrk="0" hangingPunct="0">
                <a:defRPr sz="1600">
                  <a:solidFill>
                    <a:schemeClr val="tx1"/>
                  </a:solidFill>
                  <a:latin typeface="Times New Roman" pitchFamily="18" charset="0"/>
                  <a:cs typeface="Times New Roman" pitchFamily="18" charset="0"/>
                </a:defRPr>
              </a:lvl3pPr>
              <a:lvl4pPr marL="1600200" indent="-228600" eaLnBrk="0" hangingPunct="0">
                <a:defRPr sz="1600">
                  <a:solidFill>
                    <a:schemeClr val="tx1"/>
                  </a:solidFill>
                  <a:latin typeface="Times New Roman" pitchFamily="18" charset="0"/>
                  <a:cs typeface="Times New Roman" pitchFamily="18" charset="0"/>
                </a:defRPr>
              </a:lvl4pPr>
              <a:lvl5pPr marL="2057400" indent="-228600" eaLnBrk="0" hangingPunct="0">
                <a:defRPr sz="16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9pPr>
            </a:lstStyle>
            <a:p>
              <a:pPr eaLnBrk="1" hangingPunct="1"/>
              <a:r>
                <a:rPr lang="en-US" altLang="en-US" sz="1200">
                  <a:latin typeface="Arial" charset="0"/>
                  <a:cs typeface="Arial" charset="0"/>
                </a:rPr>
                <a:t>W</a:t>
              </a:r>
              <a:r>
                <a:rPr lang="en-US" altLang="en-US" sz="1200" baseline="30000">
                  <a:latin typeface="Arial" charset="0"/>
                  <a:cs typeface="Arial" charset="0"/>
                </a:rPr>
                <a:t>±</a:t>
              </a:r>
              <a:endParaRPr lang="en-US" altLang="en-US" sz="1200">
                <a:latin typeface="Arial" charset="0"/>
                <a:cs typeface="Arial" charset="0"/>
              </a:endParaRPr>
            </a:p>
          </p:txBody>
        </p:sp>
        <p:sp>
          <p:nvSpPr>
            <p:cNvPr id="44" name="Text Box 215">
              <a:extLst>
                <a:ext uri="{FF2B5EF4-FFF2-40B4-BE49-F238E27FC236}">
                  <a16:creationId xmlns:a16="http://schemas.microsoft.com/office/drawing/2014/main" id="{548229AA-822E-726C-6DB8-85F910615493}"/>
                </a:ext>
              </a:extLst>
            </p:cNvPr>
            <p:cNvSpPr txBox="1">
              <a:spLocks noChangeArrowheads="1"/>
            </p:cNvSpPr>
            <p:nvPr/>
          </p:nvSpPr>
          <p:spPr bwMode="auto">
            <a:xfrm>
              <a:off x="5988743" y="4491414"/>
              <a:ext cx="3270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Times New Roman" pitchFamily="18" charset="0"/>
                  <a:cs typeface="Times New Roman" pitchFamily="18" charset="0"/>
                </a:defRPr>
              </a:lvl1pPr>
              <a:lvl2pPr marL="742950" indent="-285750" eaLnBrk="0" hangingPunct="0">
                <a:defRPr sz="1600">
                  <a:solidFill>
                    <a:schemeClr val="tx1"/>
                  </a:solidFill>
                  <a:latin typeface="Times New Roman" pitchFamily="18" charset="0"/>
                  <a:cs typeface="Times New Roman" pitchFamily="18" charset="0"/>
                </a:defRPr>
              </a:lvl2pPr>
              <a:lvl3pPr marL="1143000" indent="-228600" eaLnBrk="0" hangingPunct="0">
                <a:defRPr sz="1600">
                  <a:solidFill>
                    <a:schemeClr val="tx1"/>
                  </a:solidFill>
                  <a:latin typeface="Times New Roman" pitchFamily="18" charset="0"/>
                  <a:cs typeface="Times New Roman" pitchFamily="18" charset="0"/>
                </a:defRPr>
              </a:lvl3pPr>
              <a:lvl4pPr marL="1600200" indent="-228600" eaLnBrk="0" hangingPunct="0">
                <a:defRPr sz="1600">
                  <a:solidFill>
                    <a:schemeClr val="tx1"/>
                  </a:solidFill>
                  <a:latin typeface="Times New Roman" pitchFamily="18" charset="0"/>
                  <a:cs typeface="Times New Roman" pitchFamily="18" charset="0"/>
                </a:defRPr>
              </a:lvl4pPr>
              <a:lvl5pPr marL="2057400" indent="-228600" eaLnBrk="0" hangingPunct="0">
                <a:defRPr sz="16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9pPr>
            </a:lstStyle>
            <a:p>
              <a:pPr eaLnBrk="1" hangingPunct="1"/>
              <a:r>
                <a:rPr lang="en-US" altLang="en-US" sz="1200">
                  <a:latin typeface="Arial" charset="0"/>
                  <a:cs typeface="Arial" charset="0"/>
                </a:rPr>
                <a:t>e</a:t>
              </a:r>
              <a:r>
                <a:rPr lang="en-US" altLang="en-US" sz="1200" baseline="30000">
                  <a:latin typeface="Arial" charset="0"/>
                  <a:cs typeface="Arial" charset="0"/>
                </a:rPr>
                <a:t>+</a:t>
              </a:r>
              <a:endParaRPr lang="en-US" altLang="en-US" sz="1200">
                <a:latin typeface="Arial" charset="0"/>
                <a:cs typeface="Arial" charset="0"/>
              </a:endParaRPr>
            </a:p>
          </p:txBody>
        </p:sp>
        <p:sp>
          <p:nvSpPr>
            <p:cNvPr id="45" name="Text Box 216">
              <a:extLst>
                <a:ext uri="{FF2B5EF4-FFF2-40B4-BE49-F238E27FC236}">
                  <a16:creationId xmlns:a16="http://schemas.microsoft.com/office/drawing/2014/main" id="{89E91F6E-646D-B2AC-F590-79222A72CEFA}"/>
                </a:ext>
              </a:extLst>
            </p:cNvPr>
            <p:cNvSpPr txBox="1">
              <a:spLocks noChangeArrowheads="1"/>
            </p:cNvSpPr>
            <p:nvPr/>
          </p:nvSpPr>
          <p:spPr bwMode="auto">
            <a:xfrm>
              <a:off x="6196706" y="4777164"/>
              <a:ext cx="317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Times New Roman" pitchFamily="18" charset="0"/>
                  <a:cs typeface="Times New Roman" pitchFamily="18" charset="0"/>
                </a:defRPr>
              </a:lvl1pPr>
              <a:lvl2pPr marL="742950" indent="-285750" eaLnBrk="0" hangingPunct="0">
                <a:defRPr sz="1600">
                  <a:solidFill>
                    <a:schemeClr val="tx1"/>
                  </a:solidFill>
                  <a:latin typeface="Times New Roman" pitchFamily="18" charset="0"/>
                  <a:cs typeface="Times New Roman" pitchFamily="18" charset="0"/>
                </a:defRPr>
              </a:lvl2pPr>
              <a:lvl3pPr marL="1143000" indent="-228600" eaLnBrk="0" hangingPunct="0">
                <a:defRPr sz="1600">
                  <a:solidFill>
                    <a:schemeClr val="tx1"/>
                  </a:solidFill>
                  <a:latin typeface="Times New Roman" pitchFamily="18" charset="0"/>
                  <a:cs typeface="Times New Roman" pitchFamily="18" charset="0"/>
                </a:defRPr>
              </a:lvl3pPr>
              <a:lvl4pPr marL="1600200" indent="-228600" eaLnBrk="0" hangingPunct="0">
                <a:defRPr sz="1600">
                  <a:solidFill>
                    <a:schemeClr val="tx1"/>
                  </a:solidFill>
                  <a:latin typeface="Times New Roman" pitchFamily="18" charset="0"/>
                  <a:cs typeface="Times New Roman" pitchFamily="18" charset="0"/>
                </a:defRPr>
              </a:lvl4pPr>
              <a:lvl5pPr marL="2057400" indent="-228600" eaLnBrk="0" hangingPunct="0">
                <a:defRPr sz="16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9pPr>
            </a:lstStyle>
            <a:p>
              <a:pPr eaLnBrk="1" hangingPunct="1"/>
              <a:r>
                <a:rPr lang="en-US" altLang="en-US" sz="1200">
                  <a:latin typeface="Arial" charset="0"/>
                  <a:cs typeface="Arial" charset="0"/>
                </a:rPr>
                <a:t>ν</a:t>
              </a:r>
              <a:r>
                <a:rPr lang="en-US" altLang="en-US" sz="1200" baseline="-25000">
                  <a:latin typeface="Arial" charset="0"/>
                  <a:cs typeface="Arial" charset="0"/>
                </a:rPr>
                <a:t>e</a:t>
              </a:r>
            </a:p>
          </p:txBody>
        </p:sp>
        <p:sp>
          <p:nvSpPr>
            <p:cNvPr id="46" name="Text Box 217">
              <a:extLst>
                <a:ext uri="{FF2B5EF4-FFF2-40B4-BE49-F238E27FC236}">
                  <a16:creationId xmlns:a16="http://schemas.microsoft.com/office/drawing/2014/main" id="{26CB54AE-8918-DECA-8E96-BC7B8F3B0CCE}"/>
                </a:ext>
              </a:extLst>
            </p:cNvPr>
            <p:cNvSpPr txBox="1">
              <a:spLocks noChangeArrowheads="1"/>
            </p:cNvSpPr>
            <p:nvPr/>
          </p:nvSpPr>
          <p:spPr bwMode="auto">
            <a:xfrm>
              <a:off x="4944168" y="4923214"/>
              <a:ext cx="539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Times New Roman" pitchFamily="18" charset="0"/>
                  <a:cs typeface="Times New Roman" pitchFamily="18" charset="0"/>
                </a:defRPr>
              </a:lvl1pPr>
              <a:lvl2pPr marL="742950" indent="-285750" eaLnBrk="0" hangingPunct="0">
                <a:defRPr sz="1600">
                  <a:solidFill>
                    <a:schemeClr val="tx1"/>
                  </a:solidFill>
                  <a:latin typeface="Times New Roman" pitchFamily="18" charset="0"/>
                  <a:cs typeface="Times New Roman" pitchFamily="18" charset="0"/>
                </a:defRPr>
              </a:lvl2pPr>
              <a:lvl3pPr marL="1143000" indent="-228600" eaLnBrk="0" hangingPunct="0">
                <a:defRPr sz="1600">
                  <a:solidFill>
                    <a:schemeClr val="tx1"/>
                  </a:solidFill>
                  <a:latin typeface="Times New Roman" pitchFamily="18" charset="0"/>
                  <a:cs typeface="Times New Roman" pitchFamily="18" charset="0"/>
                </a:defRPr>
              </a:lvl3pPr>
              <a:lvl4pPr marL="1600200" indent="-228600" eaLnBrk="0" hangingPunct="0">
                <a:defRPr sz="1600">
                  <a:solidFill>
                    <a:schemeClr val="tx1"/>
                  </a:solidFill>
                  <a:latin typeface="Times New Roman" pitchFamily="18" charset="0"/>
                  <a:cs typeface="Times New Roman" pitchFamily="18" charset="0"/>
                </a:defRPr>
              </a:lvl4pPr>
              <a:lvl5pPr marL="2057400" indent="-228600" eaLnBrk="0" hangingPunct="0">
                <a:defRPr sz="16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9pPr>
            </a:lstStyle>
            <a:p>
              <a:pPr eaLnBrk="1" hangingPunct="1">
                <a:spcBef>
                  <a:spcPct val="50000"/>
                </a:spcBef>
              </a:pPr>
              <a:endParaRPr lang="en-US" altLang="en-US" sz="1800">
                <a:latin typeface="Arial" charset="0"/>
                <a:cs typeface="Arial" charset="0"/>
              </a:endParaRPr>
            </a:p>
          </p:txBody>
        </p:sp>
        <p:sp>
          <p:nvSpPr>
            <p:cNvPr id="47" name="Text Box 218">
              <a:extLst>
                <a:ext uri="{FF2B5EF4-FFF2-40B4-BE49-F238E27FC236}">
                  <a16:creationId xmlns:a16="http://schemas.microsoft.com/office/drawing/2014/main" id="{57C94B66-3D37-486E-B290-3BA5E570D15A}"/>
                </a:ext>
              </a:extLst>
            </p:cNvPr>
            <p:cNvSpPr txBox="1">
              <a:spLocks noChangeArrowheads="1"/>
            </p:cNvSpPr>
            <p:nvPr/>
          </p:nvSpPr>
          <p:spPr bwMode="auto">
            <a:xfrm>
              <a:off x="4864793" y="5388352"/>
              <a:ext cx="5270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Times New Roman" pitchFamily="18" charset="0"/>
                  <a:cs typeface="Times New Roman" pitchFamily="18" charset="0"/>
                </a:defRPr>
              </a:lvl1pPr>
              <a:lvl2pPr marL="742950" indent="-285750" eaLnBrk="0" hangingPunct="0">
                <a:defRPr sz="1600">
                  <a:solidFill>
                    <a:schemeClr val="tx1"/>
                  </a:solidFill>
                  <a:latin typeface="Times New Roman" pitchFamily="18" charset="0"/>
                  <a:cs typeface="Times New Roman" pitchFamily="18" charset="0"/>
                </a:defRPr>
              </a:lvl2pPr>
              <a:lvl3pPr marL="1143000" indent="-228600" eaLnBrk="0" hangingPunct="0">
                <a:defRPr sz="1600">
                  <a:solidFill>
                    <a:schemeClr val="tx1"/>
                  </a:solidFill>
                  <a:latin typeface="Times New Roman" pitchFamily="18" charset="0"/>
                  <a:cs typeface="Times New Roman" pitchFamily="18" charset="0"/>
                </a:defRPr>
              </a:lvl3pPr>
              <a:lvl4pPr marL="1600200" indent="-228600" eaLnBrk="0" hangingPunct="0">
                <a:defRPr sz="1600">
                  <a:solidFill>
                    <a:schemeClr val="tx1"/>
                  </a:solidFill>
                  <a:latin typeface="Times New Roman" pitchFamily="18" charset="0"/>
                  <a:cs typeface="Times New Roman" pitchFamily="18" charset="0"/>
                </a:defRPr>
              </a:lvl4pPr>
              <a:lvl5pPr marL="2057400" indent="-228600" eaLnBrk="0" hangingPunct="0">
                <a:defRPr sz="16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9pPr>
            </a:lstStyle>
            <a:p>
              <a:pPr eaLnBrk="1" hangingPunct="1"/>
              <a:r>
                <a:rPr lang="en-US" altLang="en-US" sz="1200">
                  <a:latin typeface="Arial" charset="0"/>
                  <a:cs typeface="Arial" charset="0"/>
                </a:rPr>
                <a:t>p + p</a:t>
              </a:r>
              <a:endParaRPr lang="en-US" altLang="en-US" sz="1200" baseline="-25000">
                <a:latin typeface="Arial" charset="0"/>
                <a:cs typeface="Arial" charset="0"/>
              </a:endParaRPr>
            </a:p>
          </p:txBody>
        </p:sp>
        <p:sp>
          <p:nvSpPr>
            <p:cNvPr id="48" name="Text Box 219">
              <a:extLst>
                <a:ext uri="{FF2B5EF4-FFF2-40B4-BE49-F238E27FC236}">
                  <a16:creationId xmlns:a16="http://schemas.microsoft.com/office/drawing/2014/main" id="{31DF851B-14A3-2F27-8278-B5BD33D3A9E9}"/>
                </a:ext>
              </a:extLst>
            </p:cNvPr>
            <p:cNvSpPr txBox="1">
              <a:spLocks noChangeArrowheads="1"/>
            </p:cNvSpPr>
            <p:nvPr/>
          </p:nvSpPr>
          <p:spPr bwMode="auto">
            <a:xfrm>
              <a:off x="5009256" y="4453314"/>
              <a:ext cx="409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Times New Roman" pitchFamily="18" charset="0"/>
                  <a:cs typeface="Times New Roman" pitchFamily="18" charset="0"/>
                </a:defRPr>
              </a:lvl1pPr>
              <a:lvl2pPr marL="742950" indent="-285750" eaLnBrk="0" hangingPunct="0">
                <a:defRPr sz="1600">
                  <a:solidFill>
                    <a:schemeClr val="tx1"/>
                  </a:solidFill>
                  <a:latin typeface="Times New Roman" pitchFamily="18" charset="0"/>
                  <a:cs typeface="Times New Roman" pitchFamily="18" charset="0"/>
                </a:defRPr>
              </a:lvl2pPr>
              <a:lvl3pPr marL="1143000" indent="-228600" eaLnBrk="0" hangingPunct="0">
                <a:defRPr sz="1600">
                  <a:solidFill>
                    <a:schemeClr val="tx1"/>
                  </a:solidFill>
                  <a:latin typeface="Times New Roman" pitchFamily="18" charset="0"/>
                  <a:cs typeface="Times New Roman" pitchFamily="18" charset="0"/>
                </a:defRPr>
              </a:lvl3pPr>
              <a:lvl4pPr marL="1600200" indent="-228600" eaLnBrk="0" hangingPunct="0">
                <a:defRPr sz="1600">
                  <a:solidFill>
                    <a:schemeClr val="tx1"/>
                  </a:solidFill>
                  <a:latin typeface="Times New Roman" pitchFamily="18" charset="0"/>
                  <a:cs typeface="Times New Roman" pitchFamily="18" charset="0"/>
                </a:defRPr>
              </a:lvl4pPr>
              <a:lvl5pPr marL="2057400" indent="-228600" eaLnBrk="0" hangingPunct="0">
                <a:defRPr sz="16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9pPr>
            </a:lstStyle>
            <a:p>
              <a:pPr eaLnBrk="1" hangingPunct="1"/>
              <a:r>
                <a:rPr lang="en-US" altLang="en-US" sz="1200" baseline="30000">
                  <a:latin typeface="Arial" charset="0"/>
                  <a:cs typeface="Arial" charset="0"/>
                </a:rPr>
                <a:t>2</a:t>
              </a:r>
              <a:r>
                <a:rPr lang="en-US" altLang="en-US" sz="1200">
                  <a:latin typeface="Arial" charset="0"/>
                  <a:cs typeface="Arial" charset="0"/>
                </a:rPr>
                <a:t>H</a:t>
              </a:r>
              <a:r>
                <a:rPr lang="en-US" altLang="en-US" sz="1200" baseline="30000">
                  <a:latin typeface="Arial" charset="0"/>
                  <a:cs typeface="Arial" charset="0"/>
                </a:rPr>
                <a:t>+</a:t>
              </a:r>
            </a:p>
          </p:txBody>
        </p:sp>
        <p:sp>
          <p:nvSpPr>
            <p:cNvPr id="49" name="Text Box 220">
              <a:extLst>
                <a:ext uri="{FF2B5EF4-FFF2-40B4-BE49-F238E27FC236}">
                  <a16:creationId xmlns:a16="http://schemas.microsoft.com/office/drawing/2014/main" id="{AF210617-DD7E-C17F-1EBF-5B335E31E8DF}"/>
                </a:ext>
              </a:extLst>
            </p:cNvPr>
            <p:cNvSpPr txBox="1">
              <a:spLocks noChangeArrowheads="1"/>
            </p:cNvSpPr>
            <p:nvPr/>
          </p:nvSpPr>
          <p:spPr bwMode="auto">
            <a:xfrm>
              <a:off x="5044181" y="5677277"/>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Times New Roman" pitchFamily="18" charset="0"/>
                  <a:cs typeface="Times New Roman" pitchFamily="18" charset="0"/>
                </a:defRPr>
              </a:lvl1pPr>
              <a:lvl2pPr marL="742950" indent="-285750" eaLnBrk="0" hangingPunct="0">
                <a:defRPr sz="1600">
                  <a:solidFill>
                    <a:schemeClr val="tx1"/>
                  </a:solidFill>
                  <a:latin typeface="Times New Roman" pitchFamily="18" charset="0"/>
                  <a:cs typeface="Times New Roman" pitchFamily="18" charset="0"/>
                </a:defRPr>
              </a:lvl2pPr>
              <a:lvl3pPr marL="1143000" indent="-228600" eaLnBrk="0" hangingPunct="0">
                <a:defRPr sz="1600">
                  <a:solidFill>
                    <a:schemeClr val="tx1"/>
                  </a:solidFill>
                  <a:latin typeface="Times New Roman" pitchFamily="18" charset="0"/>
                  <a:cs typeface="Times New Roman" pitchFamily="18" charset="0"/>
                </a:defRPr>
              </a:lvl3pPr>
              <a:lvl4pPr marL="1600200" indent="-228600" eaLnBrk="0" hangingPunct="0">
                <a:defRPr sz="1600">
                  <a:solidFill>
                    <a:schemeClr val="tx1"/>
                  </a:solidFill>
                  <a:latin typeface="Times New Roman" pitchFamily="18" charset="0"/>
                  <a:cs typeface="Times New Roman" pitchFamily="18" charset="0"/>
                </a:defRPr>
              </a:lvl4pPr>
              <a:lvl5pPr marL="2057400" indent="-228600" eaLnBrk="0" hangingPunct="0">
                <a:defRPr sz="16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9pPr>
            </a:lstStyle>
            <a:p>
              <a:pPr eaLnBrk="1" hangingPunct="1"/>
              <a:endParaRPr lang="en-US" altLang="en-US">
                <a:latin typeface="Arial" charset="0"/>
                <a:cs typeface="Arial" charset="0"/>
              </a:endParaRPr>
            </a:p>
          </p:txBody>
        </p:sp>
        <p:sp>
          <p:nvSpPr>
            <p:cNvPr id="50" name="Text Box 221">
              <a:extLst>
                <a:ext uri="{FF2B5EF4-FFF2-40B4-BE49-F238E27FC236}">
                  <a16:creationId xmlns:a16="http://schemas.microsoft.com/office/drawing/2014/main" id="{40D8449A-7AC6-7340-471D-E410EF3DF274}"/>
                </a:ext>
              </a:extLst>
            </p:cNvPr>
            <p:cNvSpPr txBox="1">
              <a:spLocks noChangeArrowheads="1"/>
            </p:cNvSpPr>
            <p:nvPr/>
          </p:nvSpPr>
          <p:spPr bwMode="auto">
            <a:xfrm>
              <a:off x="4791768" y="5712202"/>
              <a:ext cx="2089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Times New Roman" pitchFamily="18" charset="0"/>
                  <a:cs typeface="Times New Roman" pitchFamily="18" charset="0"/>
                </a:defRPr>
              </a:lvl1pPr>
              <a:lvl2pPr marL="742950" indent="-285750" eaLnBrk="0" hangingPunct="0">
                <a:defRPr sz="1600">
                  <a:solidFill>
                    <a:schemeClr val="tx1"/>
                  </a:solidFill>
                  <a:latin typeface="Times New Roman" pitchFamily="18" charset="0"/>
                  <a:cs typeface="Times New Roman" pitchFamily="18" charset="0"/>
                </a:defRPr>
              </a:lvl2pPr>
              <a:lvl3pPr marL="1143000" indent="-228600" eaLnBrk="0" hangingPunct="0">
                <a:defRPr sz="1600">
                  <a:solidFill>
                    <a:schemeClr val="tx1"/>
                  </a:solidFill>
                  <a:latin typeface="Times New Roman" pitchFamily="18" charset="0"/>
                  <a:cs typeface="Times New Roman" pitchFamily="18" charset="0"/>
                </a:defRPr>
              </a:lvl3pPr>
              <a:lvl4pPr marL="1600200" indent="-228600" eaLnBrk="0" hangingPunct="0">
                <a:defRPr sz="1600">
                  <a:solidFill>
                    <a:schemeClr val="tx1"/>
                  </a:solidFill>
                  <a:latin typeface="Times New Roman" pitchFamily="18" charset="0"/>
                  <a:cs typeface="Times New Roman" pitchFamily="18" charset="0"/>
                </a:defRPr>
              </a:lvl4pPr>
              <a:lvl5pPr marL="2057400" indent="-228600" eaLnBrk="0" hangingPunct="0">
                <a:defRPr sz="16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9pPr>
            </a:lstStyle>
            <a:p>
              <a:pPr eaLnBrk="1" hangingPunct="1">
                <a:spcBef>
                  <a:spcPct val="50000"/>
                </a:spcBef>
              </a:pPr>
              <a:r>
                <a:rPr lang="en-US" altLang="en-US">
                  <a:latin typeface="Arial" charset="0"/>
                  <a:cs typeface="Arial" charset="0"/>
                </a:rPr>
                <a:t>p + p</a:t>
              </a:r>
              <a:r>
                <a:rPr lang="en-US" altLang="en-US" baseline="-25000">
                  <a:latin typeface="Arial" charset="0"/>
                  <a:cs typeface="Arial" charset="0"/>
                </a:rPr>
                <a:t> </a:t>
              </a:r>
              <a:r>
                <a:rPr lang="en-US" altLang="en-US">
                  <a:latin typeface="Arial" charset="0"/>
                  <a:cs typeface="Arial" charset="0"/>
                </a:rPr>
                <a:t>→ </a:t>
              </a:r>
              <a:r>
                <a:rPr lang="en-US" altLang="en-US" baseline="30000">
                  <a:latin typeface="Arial" charset="0"/>
                  <a:cs typeface="Arial" charset="0"/>
                </a:rPr>
                <a:t>2</a:t>
              </a:r>
              <a:r>
                <a:rPr lang="en-US" altLang="en-US">
                  <a:latin typeface="Arial" charset="0"/>
                  <a:cs typeface="Arial" charset="0"/>
                </a:rPr>
                <a:t>H</a:t>
              </a:r>
              <a:r>
                <a:rPr lang="en-US" altLang="en-US" baseline="30000">
                  <a:latin typeface="Arial" charset="0"/>
                  <a:cs typeface="Arial" charset="0"/>
                </a:rPr>
                <a:t>+</a:t>
              </a:r>
              <a:r>
                <a:rPr lang="en-US" altLang="en-US">
                  <a:latin typeface="Arial" charset="0"/>
                  <a:cs typeface="Arial" charset="0"/>
                </a:rPr>
                <a:t> + e</a:t>
              </a:r>
              <a:r>
                <a:rPr lang="en-US" altLang="en-US" baseline="30000">
                  <a:latin typeface="Arial" charset="0"/>
                  <a:cs typeface="Arial" charset="0"/>
                </a:rPr>
                <a:t>+ </a:t>
              </a:r>
              <a:r>
                <a:rPr lang="en-US" altLang="en-US">
                  <a:latin typeface="Arial" charset="0"/>
                  <a:cs typeface="Arial" charset="0"/>
                </a:rPr>
                <a:t>+ ν</a:t>
              </a:r>
              <a:r>
                <a:rPr lang="en-US" altLang="en-US" baseline="-25000">
                  <a:latin typeface="Arial" charset="0"/>
                  <a:cs typeface="Arial" charset="0"/>
                </a:rPr>
                <a:t>e</a:t>
              </a:r>
            </a:p>
          </p:txBody>
        </p:sp>
      </p:grpSp>
      <p:sp>
        <p:nvSpPr>
          <p:cNvPr id="53" name="Text Box 236">
            <a:extLst>
              <a:ext uri="{FF2B5EF4-FFF2-40B4-BE49-F238E27FC236}">
                <a16:creationId xmlns:a16="http://schemas.microsoft.com/office/drawing/2014/main" id="{9C5BA3E7-69DE-9010-45D4-87840487E125}"/>
              </a:ext>
            </a:extLst>
          </p:cNvPr>
          <p:cNvSpPr txBox="1">
            <a:spLocks noChangeArrowheads="1"/>
          </p:cNvSpPr>
          <p:nvPr/>
        </p:nvSpPr>
        <p:spPr bwMode="auto">
          <a:xfrm>
            <a:off x="1116013" y="3271838"/>
            <a:ext cx="16557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Times New Roman" pitchFamily="18" charset="0"/>
                <a:cs typeface="Times New Roman" pitchFamily="18" charset="0"/>
              </a:defRPr>
            </a:lvl1pPr>
            <a:lvl2pPr marL="742950" indent="-285750" eaLnBrk="0" hangingPunct="0">
              <a:defRPr sz="1600">
                <a:solidFill>
                  <a:schemeClr val="tx1"/>
                </a:solidFill>
                <a:latin typeface="Times New Roman" pitchFamily="18" charset="0"/>
                <a:cs typeface="Times New Roman" pitchFamily="18" charset="0"/>
              </a:defRPr>
            </a:lvl2pPr>
            <a:lvl3pPr marL="1143000" indent="-228600" eaLnBrk="0" hangingPunct="0">
              <a:defRPr sz="1600">
                <a:solidFill>
                  <a:schemeClr val="tx1"/>
                </a:solidFill>
                <a:latin typeface="Times New Roman" pitchFamily="18" charset="0"/>
                <a:cs typeface="Times New Roman" pitchFamily="18" charset="0"/>
              </a:defRPr>
            </a:lvl3pPr>
            <a:lvl4pPr marL="1600200" indent="-228600" eaLnBrk="0" hangingPunct="0">
              <a:defRPr sz="1600">
                <a:solidFill>
                  <a:schemeClr val="tx1"/>
                </a:solidFill>
                <a:latin typeface="Times New Roman" pitchFamily="18" charset="0"/>
                <a:cs typeface="Times New Roman" pitchFamily="18" charset="0"/>
              </a:defRPr>
            </a:lvl4pPr>
            <a:lvl5pPr marL="2057400" indent="-228600" eaLnBrk="0" hangingPunct="0">
              <a:defRPr sz="16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9pPr>
          </a:lstStyle>
          <a:p>
            <a:pPr eaLnBrk="1" hangingPunct="1">
              <a:spcBef>
                <a:spcPct val="50000"/>
              </a:spcBef>
            </a:pPr>
            <a:r>
              <a:rPr lang="en-US" altLang="en-US">
                <a:latin typeface="Arial" charset="0"/>
                <a:cs typeface="Arial" charset="0"/>
              </a:rPr>
              <a:t>n → p + e</a:t>
            </a:r>
            <a:r>
              <a:rPr lang="en-US" altLang="en-US" baseline="30000">
                <a:latin typeface="Arial" charset="0"/>
                <a:cs typeface="Arial" charset="0"/>
              </a:rPr>
              <a:t>-  </a:t>
            </a:r>
            <a:r>
              <a:rPr lang="en-US" altLang="en-US">
                <a:latin typeface="Arial" charset="0"/>
                <a:cs typeface="Arial" charset="0"/>
              </a:rPr>
              <a:t>+ ν</a:t>
            </a:r>
            <a:r>
              <a:rPr lang="en-US" altLang="en-US" baseline="-25000">
                <a:latin typeface="Arial" charset="0"/>
                <a:cs typeface="Arial" charset="0"/>
              </a:rPr>
              <a:t>e </a:t>
            </a:r>
          </a:p>
        </p:txBody>
      </p:sp>
      <p:sp>
        <p:nvSpPr>
          <p:cNvPr id="54" name="Line 237">
            <a:extLst>
              <a:ext uri="{FF2B5EF4-FFF2-40B4-BE49-F238E27FC236}">
                <a16:creationId xmlns:a16="http://schemas.microsoft.com/office/drawing/2014/main" id="{D773AED0-897C-B685-0728-100DC9B021B5}"/>
              </a:ext>
            </a:extLst>
          </p:cNvPr>
          <p:cNvSpPr>
            <a:spLocks noChangeShapeType="1"/>
          </p:cNvSpPr>
          <p:nvPr/>
        </p:nvSpPr>
        <p:spPr bwMode="auto">
          <a:xfrm>
            <a:off x="2376488" y="3344863"/>
            <a:ext cx="14287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 name="Line 238">
            <a:extLst>
              <a:ext uri="{FF2B5EF4-FFF2-40B4-BE49-F238E27FC236}">
                <a16:creationId xmlns:a16="http://schemas.microsoft.com/office/drawing/2014/main" id="{5662389D-C6EB-5000-E93E-AE44A87DCF4C}"/>
              </a:ext>
            </a:extLst>
          </p:cNvPr>
          <p:cNvSpPr>
            <a:spLocks noChangeShapeType="1"/>
          </p:cNvSpPr>
          <p:nvPr/>
        </p:nvSpPr>
        <p:spPr bwMode="auto">
          <a:xfrm>
            <a:off x="2663825" y="2120900"/>
            <a:ext cx="14287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 name="Text Box 240">
            <a:extLst>
              <a:ext uri="{FF2B5EF4-FFF2-40B4-BE49-F238E27FC236}">
                <a16:creationId xmlns:a16="http://schemas.microsoft.com/office/drawing/2014/main" id="{AE6C64B1-C14E-325D-E5D3-250139067C25}"/>
              </a:ext>
            </a:extLst>
          </p:cNvPr>
          <p:cNvSpPr txBox="1">
            <a:spLocks noChangeArrowheads="1"/>
          </p:cNvSpPr>
          <p:nvPr/>
        </p:nvSpPr>
        <p:spPr bwMode="auto">
          <a:xfrm>
            <a:off x="348355" y="5878485"/>
            <a:ext cx="41354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Times New Roman" pitchFamily="18" charset="0"/>
                <a:cs typeface="Times New Roman" pitchFamily="18" charset="0"/>
              </a:defRPr>
            </a:lvl1pPr>
            <a:lvl2pPr marL="742950" indent="-285750" eaLnBrk="0" hangingPunct="0">
              <a:defRPr sz="1600">
                <a:solidFill>
                  <a:schemeClr val="tx1"/>
                </a:solidFill>
                <a:latin typeface="Times New Roman" pitchFamily="18" charset="0"/>
                <a:cs typeface="Times New Roman" pitchFamily="18" charset="0"/>
              </a:defRPr>
            </a:lvl2pPr>
            <a:lvl3pPr marL="1143000" indent="-228600" eaLnBrk="0" hangingPunct="0">
              <a:defRPr sz="1600">
                <a:solidFill>
                  <a:schemeClr val="tx1"/>
                </a:solidFill>
                <a:latin typeface="Times New Roman" pitchFamily="18" charset="0"/>
                <a:cs typeface="Times New Roman" pitchFamily="18" charset="0"/>
              </a:defRPr>
            </a:lvl3pPr>
            <a:lvl4pPr marL="1600200" indent="-228600" eaLnBrk="0" hangingPunct="0">
              <a:defRPr sz="1600">
                <a:solidFill>
                  <a:schemeClr val="tx1"/>
                </a:solidFill>
                <a:latin typeface="Times New Roman" pitchFamily="18" charset="0"/>
                <a:cs typeface="Times New Roman" pitchFamily="18" charset="0"/>
              </a:defRPr>
            </a:lvl4pPr>
            <a:lvl5pPr marL="2057400" indent="-228600" eaLnBrk="0" hangingPunct="0">
              <a:defRPr sz="16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9pPr>
          </a:lstStyle>
          <a:p>
            <a:pPr eaLnBrk="1" hangingPunct="1">
              <a:spcBef>
                <a:spcPct val="50000"/>
              </a:spcBef>
            </a:pPr>
            <a:r>
              <a:rPr lang="en-US" altLang="en-US" sz="1800"/>
              <a:t>Start of Big Bang Nucleosynthesis, Primordial </a:t>
            </a:r>
            <a:r>
              <a:rPr lang="en-US" altLang="en-US" sz="1800" baseline="30000"/>
              <a:t>4</a:t>
            </a:r>
            <a:r>
              <a:rPr lang="en-US" altLang="en-US" sz="1800"/>
              <a:t>He abundance</a:t>
            </a:r>
          </a:p>
        </p:txBody>
      </p:sp>
      <p:sp>
        <p:nvSpPr>
          <p:cNvPr id="57" name="Text Box 241">
            <a:extLst>
              <a:ext uri="{FF2B5EF4-FFF2-40B4-BE49-F238E27FC236}">
                <a16:creationId xmlns:a16="http://schemas.microsoft.com/office/drawing/2014/main" id="{24A87FA0-D80C-4DAC-D272-B5DFDBF8EF13}"/>
              </a:ext>
            </a:extLst>
          </p:cNvPr>
          <p:cNvSpPr txBox="1">
            <a:spLocks noChangeArrowheads="1"/>
          </p:cNvSpPr>
          <p:nvPr/>
        </p:nvSpPr>
        <p:spPr bwMode="auto">
          <a:xfrm>
            <a:off x="4864793" y="5921052"/>
            <a:ext cx="41354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Times New Roman" pitchFamily="18" charset="0"/>
                <a:cs typeface="Times New Roman" pitchFamily="18" charset="0"/>
              </a:defRPr>
            </a:lvl1pPr>
            <a:lvl2pPr marL="742950" indent="-285750" eaLnBrk="0" hangingPunct="0">
              <a:defRPr sz="1600">
                <a:solidFill>
                  <a:schemeClr val="tx1"/>
                </a:solidFill>
                <a:latin typeface="Times New Roman" pitchFamily="18" charset="0"/>
                <a:cs typeface="Times New Roman" pitchFamily="18" charset="0"/>
              </a:defRPr>
            </a:lvl2pPr>
            <a:lvl3pPr marL="1143000" indent="-228600" eaLnBrk="0" hangingPunct="0">
              <a:defRPr sz="1600">
                <a:solidFill>
                  <a:schemeClr val="tx1"/>
                </a:solidFill>
                <a:latin typeface="Times New Roman" pitchFamily="18" charset="0"/>
                <a:cs typeface="Times New Roman" pitchFamily="18" charset="0"/>
              </a:defRPr>
            </a:lvl3pPr>
            <a:lvl4pPr marL="1600200" indent="-228600" eaLnBrk="0" hangingPunct="0">
              <a:defRPr sz="1600">
                <a:solidFill>
                  <a:schemeClr val="tx1"/>
                </a:solidFill>
                <a:latin typeface="Times New Roman" pitchFamily="18" charset="0"/>
                <a:cs typeface="Times New Roman" pitchFamily="18" charset="0"/>
              </a:defRPr>
            </a:lvl4pPr>
            <a:lvl5pPr marL="2057400" indent="-228600" eaLnBrk="0" hangingPunct="0">
              <a:defRPr sz="16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9pPr>
          </a:lstStyle>
          <a:p>
            <a:pPr eaLnBrk="1" hangingPunct="1">
              <a:spcBef>
                <a:spcPct val="50000"/>
              </a:spcBef>
            </a:pPr>
            <a:r>
              <a:rPr lang="en-US" altLang="en-US" sz="1800" dirty="0"/>
              <a:t>Start of Solar Cycle, determines amount of Solar Neutrinos</a:t>
            </a:r>
          </a:p>
        </p:txBody>
      </p:sp>
      <p:pic>
        <p:nvPicPr>
          <p:cNvPr id="58" name="Picture 244">
            <a:extLst>
              <a:ext uri="{FF2B5EF4-FFF2-40B4-BE49-F238E27FC236}">
                <a16:creationId xmlns:a16="http://schemas.microsoft.com/office/drawing/2014/main" id="{B61CB399-C1EF-F22C-9011-A1A3FFC550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6818" y="4328790"/>
            <a:ext cx="15494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245">
            <a:extLst>
              <a:ext uri="{FF2B5EF4-FFF2-40B4-BE49-F238E27FC236}">
                <a16:creationId xmlns:a16="http://schemas.microsoft.com/office/drawing/2014/main" id="{958D1428-15E5-E96C-F1AD-2B8884194F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00" t="2982" r="19202" b="5962"/>
          <a:stretch>
            <a:fillRect/>
          </a:stretch>
        </p:blipFill>
        <p:spPr bwMode="auto">
          <a:xfrm>
            <a:off x="1783455" y="4957735"/>
            <a:ext cx="2663825"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246">
            <a:extLst>
              <a:ext uri="{FF2B5EF4-FFF2-40B4-BE49-F238E27FC236}">
                <a16:creationId xmlns:a16="http://schemas.microsoft.com/office/drawing/2014/main" id="{25056E60-D60B-E6C6-63CF-AB4CFB4A00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00" t="4001" r="28804" b="6401"/>
          <a:stretch>
            <a:fillRect/>
          </a:stretch>
        </p:blipFill>
        <p:spPr bwMode="auto">
          <a:xfrm>
            <a:off x="1783455" y="4270348"/>
            <a:ext cx="2663825"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1" name="Straight Arrow Connector 60">
            <a:extLst>
              <a:ext uri="{FF2B5EF4-FFF2-40B4-BE49-F238E27FC236}">
                <a16:creationId xmlns:a16="http://schemas.microsoft.com/office/drawing/2014/main" id="{B3846D21-6BB4-DF06-4B63-EF5DDF6F5493}"/>
              </a:ext>
            </a:extLst>
          </p:cNvPr>
          <p:cNvCxnSpPr/>
          <p:nvPr/>
        </p:nvCxnSpPr>
        <p:spPr>
          <a:xfrm flipV="1">
            <a:off x="5773433" y="1398504"/>
            <a:ext cx="0" cy="229212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F6D34301-09E1-F461-D413-D33261A147BA}"/>
              </a:ext>
            </a:extLst>
          </p:cNvPr>
          <p:cNvCxnSpPr/>
          <p:nvPr/>
        </p:nvCxnSpPr>
        <p:spPr>
          <a:xfrm>
            <a:off x="4194465" y="2488323"/>
            <a:ext cx="316314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3" name="Text Box 11">
            <a:extLst>
              <a:ext uri="{FF2B5EF4-FFF2-40B4-BE49-F238E27FC236}">
                <a16:creationId xmlns:a16="http://schemas.microsoft.com/office/drawing/2014/main" id="{AC6124F2-C656-F4DA-6D56-3A2BDDC7C6E5}"/>
              </a:ext>
            </a:extLst>
          </p:cNvPr>
          <p:cNvSpPr txBox="1">
            <a:spLocks noChangeArrowheads="1"/>
          </p:cNvSpPr>
          <p:nvPr/>
        </p:nvSpPr>
        <p:spPr bwMode="auto">
          <a:xfrm>
            <a:off x="6944362" y="2497505"/>
            <a:ext cx="1775555" cy="400110"/>
          </a:xfrm>
          <a:prstGeom prst="rect">
            <a:avLst/>
          </a:prstGeom>
          <a:noFill/>
          <a:ln w="9525">
            <a:noFill/>
            <a:miter lim="800000"/>
            <a:headEnd/>
            <a:tailEnd/>
          </a:ln>
        </p:spPr>
        <p:txBody>
          <a:bodyPr>
            <a:spAutoFit/>
          </a:bodyPr>
          <a:lstStyle/>
          <a:p>
            <a:pPr>
              <a:spcBef>
                <a:spcPct val="50000"/>
              </a:spcBef>
            </a:pPr>
            <a:r>
              <a:rPr lang="en-US" sz="2000" i="1" dirty="0" err="1">
                <a:solidFill>
                  <a:srgbClr val="0000FF"/>
                </a:solidFill>
                <a:latin typeface="Times New Roman" pitchFamily="18" charset="0"/>
                <a:cs typeface="Times New Roman" pitchFamily="18" charset="0"/>
              </a:rPr>
              <a:t>g</a:t>
            </a:r>
            <a:r>
              <a:rPr lang="en-US" sz="2000" baseline="-25000" dirty="0" err="1">
                <a:solidFill>
                  <a:srgbClr val="0000FF"/>
                </a:solidFill>
                <a:latin typeface="Times New Roman" pitchFamily="18" charset="0"/>
                <a:cs typeface="Times New Roman" pitchFamily="18" charset="0"/>
              </a:rPr>
              <a:t>V</a:t>
            </a:r>
            <a:r>
              <a:rPr lang="en-US" sz="2000" baseline="-25000" dirty="0">
                <a:solidFill>
                  <a:srgbClr val="0000FF"/>
                </a:solidFill>
                <a:latin typeface="Times New Roman" pitchFamily="18" charset="0"/>
                <a:cs typeface="Times New Roman" pitchFamily="18" charset="0"/>
              </a:rPr>
              <a:t>  </a:t>
            </a:r>
            <a:r>
              <a:rPr lang="en-US" sz="2000" dirty="0">
                <a:solidFill>
                  <a:srgbClr val="000000"/>
                </a:solidFill>
                <a:latin typeface="Times New Roman" pitchFamily="18" charset="0"/>
                <a:cs typeface="Times New Roman" pitchFamily="18" charset="0"/>
              </a:rPr>
              <a:t>= </a:t>
            </a:r>
            <a:r>
              <a:rPr lang="en-US" sz="2000" i="1" dirty="0" err="1">
                <a:solidFill>
                  <a:srgbClr val="000000"/>
                </a:solidFill>
                <a:latin typeface="Times New Roman" pitchFamily="18" charset="0"/>
                <a:cs typeface="Times New Roman" pitchFamily="18" charset="0"/>
              </a:rPr>
              <a:t>G</a:t>
            </a:r>
            <a:r>
              <a:rPr lang="en-US" sz="2000" baseline="-25000" dirty="0" err="1">
                <a:solidFill>
                  <a:srgbClr val="000000"/>
                </a:solidFill>
                <a:latin typeface="Times New Roman" pitchFamily="18" charset="0"/>
                <a:cs typeface="Times New Roman" pitchFamily="18" charset="0"/>
              </a:rPr>
              <a:t>F</a:t>
            </a:r>
            <a:r>
              <a:rPr lang="en-US" sz="2000" dirty="0" err="1">
                <a:solidFill>
                  <a:srgbClr val="000000"/>
                </a:solidFill>
                <a:latin typeface="Times New Roman" pitchFamily="18" charset="0"/>
                <a:cs typeface="Times New Roman" pitchFamily="18" charset="0"/>
              </a:rPr>
              <a:t>·</a:t>
            </a:r>
            <a:r>
              <a:rPr lang="en-US" sz="2000" i="1" dirty="0" err="1">
                <a:solidFill>
                  <a:srgbClr val="000000"/>
                </a:solidFill>
                <a:latin typeface="Times New Roman" pitchFamily="18" charset="0"/>
                <a:cs typeface="Times New Roman" pitchFamily="18" charset="0"/>
              </a:rPr>
              <a:t>V</a:t>
            </a:r>
            <a:r>
              <a:rPr lang="en-US" sz="2000" baseline="-25000" dirty="0" err="1">
                <a:solidFill>
                  <a:srgbClr val="000000"/>
                </a:solidFill>
                <a:latin typeface="Times New Roman" pitchFamily="18" charset="0"/>
                <a:cs typeface="Times New Roman" pitchFamily="18" charset="0"/>
              </a:rPr>
              <a:t>ud</a:t>
            </a:r>
            <a:endParaRPr lang="en-US" sz="2000" baseline="-25000" dirty="0">
              <a:solidFill>
                <a:srgbClr val="0000FF"/>
              </a:solidFill>
              <a:latin typeface="Times New Roman" pitchFamily="18" charset="0"/>
              <a:cs typeface="Times New Roman" pitchFamily="18" charset="0"/>
            </a:endParaRPr>
          </a:p>
        </p:txBody>
      </p:sp>
      <p:sp>
        <p:nvSpPr>
          <p:cNvPr id="64" name="Text Box 11">
            <a:extLst>
              <a:ext uri="{FF2B5EF4-FFF2-40B4-BE49-F238E27FC236}">
                <a16:creationId xmlns:a16="http://schemas.microsoft.com/office/drawing/2014/main" id="{6473D1B4-7974-6D7F-ADF9-3B121D5EA507}"/>
              </a:ext>
            </a:extLst>
          </p:cNvPr>
          <p:cNvSpPr txBox="1">
            <a:spLocks noChangeArrowheads="1"/>
          </p:cNvSpPr>
          <p:nvPr/>
        </p:nvSpPr>
        <p:spPr bwMode="auto">
          <a:xfrm>
            <a:off x="5228331" y="870457"/>
            <a:ext cx="1775555" cy="400110"/>
          </a:xfrm>
          <a:prstGeom prst="rect">
            <a:avLst/>
          </a:prstGeom>
          <a:noFill/>
          <a:ln w="9525">
            <a:noFill/>
            <a:miter lim="800000"/>
            <a:headEnd/>
            <a:tailEnd/>
          </a:ln>
        </p:spPr>
        <p:txBody>
          <a:bodyPr>
            <a:spAutoFit/>
          </a:bodyPr>
          <a:lstStyle/>
          <a:p>
            <a:pPr>
              <a:spcBef>
                <a:spcPct val="50000"/>
              </a:spcBef>
            </a:pPr>
            <a:r>
              <a:rPr lang="en-US" sz="2000" i="1" dirty="0" err="1">
                <a:solidFill>
                  <a:srgbClr val="0000FF"/>
                </a:solidFill>
                <a:latin typeface="Times New Roman" pitchFamily="18" charset="0"/>
                <a:cs typeface="Times New Roman" pitchFamily="18" charset="0"/>
              </a:rPr>
              <a:t>g</a:t>
            </a:r>
            <a:r>
              <a:rPr lang="en-US" sz="2000" baseline="-25000" dirty="0" err="1">
                <a:solidFill>
                  <a:srgbClr val="0000FF"/>
                </a:solidFill>
                <a:latin typeface="Times New Roman" pitchFamily="18" charset="0"/>
                <a:cs typeface="Times New Roman" pitchFamily="18" charset="0"/>
              </a:rPr>
              <a:t>A</a:t>
            </a:r>
            <a:r>
              <a:rPr lang="en-US" sz="2000" baseline="-25000" dirty="0">
                <a:solidFill>
                  <a:srgbClr val="000000"/>
                </a:solidFill>
                <a:latin typeface="Times New Roman" pitchFamily="18" charset="0"/>
                <a:cs typeface="Times New Roman" pitchFamily="18" charset="0"/>
              </a:rPr>
              <a:t> </a:t>
            </a:r>
            <a:r>
              <a:rPr lang="en-US" sz="2000" dirty="0">
                <a:solidFill>
                  <a:srgbClr val="000000"/>
                </a:solidFill>
                <a:latin typeface="Times New Roman" pitchFamily="18" charset="0"/>
                <a:cs typeface="Times New Roman" pitchFamily="18" charset="0"/>
              </a:rPr>
              <a:t>= </a:t>
            </a:r>
            <a:r>
              <a:rPr lang="en-US" sz="2000" i="1" dirty="0" err="1">
                <a:solidFill>
                  <a:srgbClr val="000000"/>
                </a:solidFill>
                <a:latin typeface="Times New Roman" pitchFamily="18" charset="0"/>
                <a:cs typeface="Times New Roman" pitchFamily="18" charset="0"/>
              </a:rPr>
              <a:t>G</a:t>
            </a:r>
            <a:r>
              <a:rPr lang="en-US" sz="2000" baseline="-25000" dirty="0" err="1">
                <a:solidFill>
                  <a:srgbClr val="000000"/>
                </a:solidFill>
                <a:latin typeface="Times New Roman" pitchFamily="18" charset="0"/>
                <a:cs typeface="Times New Roman" pitchFamily="18" charset="0"/>
              </a:rPr>
              <a:t>F</a:t>
            </a:r>
            <a:r>
              <a:rPr lang="en-US" sz="2000" dirty="0" err="1">
                <a:solidFill>
                  <a:srgbClr val="000000"/>
                </a:solidFill>
                <a:latin typeface="Times New Roman" pitchFamily="18" charset="0"/>
                <a:cs typeface="Times New Roman" pitchFamily="18" charset="0"/>
              </a:rPr>
              <a:t>·</a:t>
            </a:r>
            <a:r>
              <a:rPr lang="en-US" sz="2000" i="1" dirty="0" err="1">
                <a:solidFill>
                  <a:srgbClr val="000000"/>
                </a:solidFill>
                <a:latin typeface="Times New Roman" pitchFamily="18" charset="0"/>
                <a:cs typeface="Times New Roman" pitchFamily="18" charset="0"/>
              </a:rPr>
              <a:t>V</a:t>
            </a:r>
            <a:r>
              <a:rPr lang="en-US" sz="2000" baseline="-25000" dirty="0" err="1">
                <a:solidFill>
                  <a:srgbClr val="000000"/>
                </a:solidFill>
                <a:latin typeface="Times New Roman" pitchFamily="18" charset="0"/>
                <a:cs typeface="Times New Roman" pitchFamily="18" charset="0"/>
              </a:rPr>
              <a:t>ud</a:t>
            </a:r>
            <a:r>
              <a:rPr lang="en-US" sz="2000" dirty="0" err="1">
                <a:solidFill>
                  <a:srgbClr val="000000"/>
                </a:solidFill>
                <a:latin typeface="Times New Roman" pitchFamily="18" charset="0"/>
                <a:cs typeface="Times New Roman" pitchFamily="18" charset="0"/>
              </a:rPr>
              <a:t>·</a:t>
            </a:r>
            <a:r>
              <a:rPr lang="en-US" sz="2000" dirty="0" err="1">
                <a:solidFill>
                  <a:srgbClr val="0000FF"/>
                </a:solidFill>
                <a:latin typeface="Times New Roman" pitchFamily="18" charset="0"/>
                <a:cs typeface="Times New Roman" pitchFamily="18" charset="0"/>
              </a:rPr>
              <a:t>λ</a:t>
            </a:r>
            <a:endParaRPr lang="en-US" sz="2000" dirty="0">
              <a:solidFill>
                <a:srgbClr val="0000FF"/>
              </a:solidFill>
              <a:latin typeface="Times New Roman" pitchFamily="18" charset="0"/>
              <a:cs typeface="Times New Roman" pitchFamily="18" charset="0"/>
            </a:endParaRPr>
          </a:p>
        </p:txBody>
      </p:sp>
      <p:grpSp>
        <p:nvGrpSpPr>
          <p:cNvPr id="65" name="Group 64">
            <a:extLst>
              <a:ext uri="{FF2B5EF4-FFF2-40B4-BE49-F238E27FC236}">
                <a16:creationId xmlns:a16="http://schemas.microsoft.com/office/drawing/2014/main" id="{5466D12E-FF04-A805-D308-8216A0B1D3DD}"/>
              </a:ext>
            </a:extLst>
          </p:cNvPr>
          <p:cNvGrpSpPr/>
          <p:nvPr/>
        </p:nvGrpSpPr>
        <p:grpSpPr>
          <a:xfrm>
            <a:off x="4659942" y="1168001"/>
            <a:ext cx="3786516" cy="2031453"/>
            <a:chOff x="5084025" y="1070899"/>
            <a:chExt cx="3786516" cy="2031453"/>
          </a:xfrm>
        </p:grpSpPr>
        <p:sp>
          <p:nvSpPr>
            <p:cNvPr id="66" name="Oval 65">
              <a:extLst>
                <a:ext uri="{FF2B5EF4-FFF2-40B4-BE49-F238E27FC236}">
                  <a16:creationId xmlns:a16="http://schemas.microsoft.com/office/drawing/2014/main" id="{5DC6EC44-CEAC-B7DD-8895-64AF3550E9E2}"/>
                </a:ext>
              </a:extLst>
            </p:cNvPr>
            <p:cNvSpPr/>
            <p:nvPr/>
          </p:nvSpPr>
          <p:spPr>
            <a:xfrm>
              <a:off x="5084025" y="1692900"/>
              <a:ext cx="2263354" cy="140945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Arrow Connector 66">
              <a:extLst>
                <a:ext uri="{FF2B5EF4-FFF2-40B4-BE49-F238E27FC236}">
                  <a16:creationId xmlns:a16="http://schemas.microsoft.com/office/drawing/2014/main" id="{8ED4783E-4BC6-8327-50C4-2BFCE879FC86}"/>
                </a:ext>
              </a:extLst>
            </p:cNvPr>
            <p:cNvCxnSpPr/>
            <p:nvPr/>
          </p:nvCxnSpPr>
          <p:spPr>
            <a:xfrm flipH="1">
              <a:off x="6880918" y="1425051"/>
              <a:ext cx="215900" cy="34818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9A8DC6BA-D7E4-325F-45D3-340A3E28AA06}"/>
                    </a:ext>
                  </a:extLst>
                </p:cNvPr>
                <p:cNvSpPr txBox="1"/>
                <p:nvPr/>
              </p:nvSpPr>
              <p:spPr>
                <a:xfrm>
                  <a:off x="6872494" y="1070899"/>
                  <a:ext cx="1998047" cy="3754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solidFill>
                                  <a:srgbClr val="FF0000"/>
                                </a:solidFill>
                                <a:latin typeface="Cambria Math" panose="02040503050406030204" pitchFamily="18" charset="0"/>
                              </a:rPr>
                            </m:ctrlPr>
                          </m:sSubSupPr>
                          <m:e>
                            <m:r>
                              <a:rPr lang="en-US" b="0" i="1" smtClean="0">
                                <a:solidFill>
                                  <a:srgbClr val="FF0000"/>
                                </a:solidFill>
                                <a:latin typeface="Cambria Math" panose="02040503050406030204" pitchFamily="18" charset="0"/>
                              </a:rPr>
                              <m:t>𝜏</m:t>
                            </m:r>
                          </m:e>
                          <m:sub>
                            <m:r>
                              <a:rPr lang="en-US" b="0" i="1" smtClean="0">
                                <a:solidFill>
                                  <a:srgbClr val="FF0000"/>
                                </a:solidFill>
                                <a:latin typeface="Cambria Math" panose="02040503050406030204" pitchFamily="18" charset="0"/>
                              </a:rPr>
                              <m:t>𝑛</m:t>
                            </m:r>
                          </m:sub>
                          <m:sup>
                            <m:r>
                              <a:rPr lang="en-US" b="0" i="1" smtClean="0">
                                <a:solidFill>
                                  <a:srgbClr val="FF0000"/>
                                </a:solidFill>
                                <a:latin typeface="Cambria Math" panose="02040503050406030204" pitchFamily="18" charset="0"/>
                              </a:rPr>
                              <m:t>−1</m:t>
                            </m:r>
                          </m:sup>
                        </m:sSubSup>
                        <m:r>
                          <a:rPr lang="en-US" b="0" i="1" smtClean="0">
                            <a:solidFill>
                              <a:srgbClr val="FF0000"/>
                            </a:solidFill>
                            <a:latin typeface="Cambria Math" panose="02040503050406030204" pitchFamily="18" charset="0"/>
                          </a:rPr>
                          <m:t>∝</m:t>
                        </m:r>
                        <m:d>
                          <m:dPr>
                            <m:ctrlPr>
                              <a:rPr lang="en-US" b="0" i="1" smtClean="0">
                                <a:solidFill>
                                  <a:srgbClr val="FF0000"/>
                                </a:solidFill>
                                <a:latin typeface="Cambria Math" panose="02040503050406030204" pitchFamily="18" charset="0"/>
                              </a:rPr>
                            </m:ctrlPr>
                          </m:dPr>
                          <m:e>
                            <m:sSubSup>
                              <m:sSubSupPr>
                                <m:ctrlPr>
                                  <a:rPr lang="en-US" b="0" i="1" smtClean="0">
                                    <a:solidFill>
                                      <a:srgbClr val="FF0000"/>
                                    </a:solidFill>
                                    <a:latin typeface="Cambria Math" panose="02040503050406030204" pitchFamily="18" charset="0"/>
                                  </a:rPr>
                                </m:ctrlPr>
                              </m:sSubSupPr>
                              <m:e>
                                <m:r>
                                  <a:rPr lang="en-US" b="0" i="1" smtClean="0">
                                    <a:solidFill>
                                      <a:srgbClr val="FF0000"/>
                                    </a:solidFill>
                                    <a:latin typeface="Cambria Math" panose="02040503050406030204" pitchFamily="18" charset="0"/>
                                  </a:rPr>
                                  <m:t>𝑔</m:t>
                                </m:r>
                              </m:e>
                              <m:sub>
                                <m:r>
                                  <a:rPr lang="en-US" b="0" i="1" smtClean="0">
                                    <a:solidFill>
                                      <a:srgbClr val="FF0000"/>
                                    </a:solidFill>
                                    <a:latin typeface="Cambria Math" panose="02040503050406030204" pitchFamily="18" charset="0"/>
                                  </a:rPr>
                                  <m:t>𝑉</m:t>
                                </m:r>
                              </m:sub>
                              <m:sup>
                                <m:r>
                                  <a:rPr lang="en-US" b="0" i="1" smtClean="0">
                                    <a:solidFill>
                                      <a:srgbClr val="FF0000"/>
                                    </a:solidFill>
                                    <a:latin typeface="Cambria Math" panose="02040503050406030204" pitchFamily="18" charset="0"/>
                                  </a:rPr>
                                  <m:t>2</m:t>
                                </m:r>
                              </m:sup>
                            </m:sSubSup>
                            <m:r>
                              <a:rPr lang="en-US" b="0" i="1" smtClean="0">
                                <a:solidFill>
                                  <a:srgbClr val="FF0000"/>
                                </a:solidFill>
                                <a:latin typeface="Cambria Math" panose="02040503050406030204" pitchFamily="18" charset="0"/>
                              </a:rPr>
                              <m:t>+3</m:t>
                            </m:r>
                            <m:sSubSup>
                              <m:sSubSupPr>
                                <m:ctrlPr>
                                  <a:rPr lang="en-US" b="0" i="1" smtClean="0">
                                    <a:solidFill>
                                      <a:srgbClr val="FF0000"/>
                                    </a:solidFill>
                                    <a:latin typeface="Cambria Math" panose="02040503050406030204" pitchFamily="18" charset="0"/>
                                  </a:rPr>
                                </m:ctrlPr>
                              </m:sSubSupPr>
                              <m:e>
                                <m:r>
                                  <a:rPr lang="en-US" b="0" i="1" smtClean="0">
                                    <a:solidFill>
                                      <a:srgbClr val="FF0000"/>
                                    </a:solidFill>
                                    <a:latin typeface="Cambria Math" panose="02040503050406030204" pitchFamily="18" charset="0"/>
                                  </a:rPr>
                                  <m:t>𝑔</m:t>
                                </m:r>
                              </m:e>
                              <m:sub>
                                <m:r>
                                  <a:rPr lang="en-US" b="0" i="1" smtClean="0">
                                    <a:solidFill>
                                      <a:srgbClr val="FF0000"/>
                                    </a:solidFill>
                                    <a:latin typeface="Cambria Math" panose="02040503050406030204" pitchFamily="18" charset="0"/>
                                  </a:rPr>
                                  <m:t>𝐴</m:t>
                                </m:r>
                              </m:sub>
                              <m:sup>
                                <m:r>
                                  <a:rPr lang="en-US" b="0" i="1" smtClean="0">
                                    <a:solidFill>
                                      <a:srgbClr val="FF0000"/>
                                    </a:solidFill>
                                    <a:latin typeface="Cambria Math" panose="02040503050406030204" pitchFamily="18" charset="0"/>
                                  </a:rPr>
                                  <m:t>2</m:t>
                                </m:r>
                              </m:sup>
                            </m:sSubSup>
                          </m:e>
                        </m:d>
                      </m:oMath>
                    </m:oMathPara>
                  </a14:m>
                  <a:endParaRPr lang="en-US" dirty="0">
                    <a:solidFill>
                      <a:srgbClr val="FF0000"/>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6872494" y="1070899"/>
                  <a:ext cx="1998047" cy="375487"/>
                </a:xfrm>
                <a:prstGeom prst="rect">
                  <a:avLst/>
                </a:prstGeom>
                <a:blipFill>
                  <a:blip r:embed="rId6"/>
                  <a:stretch>
                    <a:fillRect b="-8197"/>
                  </a:stretch>
                </a:blipFill>
              </p:spPr>
              <p:txBody>
                <a:bodyPr/>
                <a:lstStyle/>
                <a:p>
                  <a:r>
                    <a:rPr lang="en-US">
                      <a:noFill/>
                    </a:rPr>
                    <a:t> </a:t>
                  </a:r>
                </a:p>
              </p:txBody>
            </p:sp>
          </mc:Fallback>
        </mc:AlternateContent>
      </p:grpSp>
      <p:grpSp>
        <p:nvGrpSpPr>
          <p:cNvPr id="69" name="Group 68">
            <a:extLst>
              <a:ext uri="{FF2B5EF4-FFF2-40B4-BE49-F238E27FC236}">
                <a16:creationId xmlns:a16="http://schemas.microsoft.com/office/drawing/2014/main" id="{5CDECA70-CBEA-F9E3-E9B6-3B3D6A2CF002}"/>
              </a:ext>
            </a:extLst>
          </p:cNvPr>
          <p:cNvGrpSpPr/>
          <p:nvPr/>
        </p:nvGrpSpPr>
        <p:grpSpPr>
          <a:xfrm>
            <a:off x="4767525" y="1356392"/>
            <a:ext cx="4120858" cy="2311581"/>
            <a:chOff x="5191608" y="1259290"/>
            <a:chExt cx="4120858" cy="2311581"/>
          </a:xfrm>
        </p:grpSpPr>
        <p:cxnSp>
          <p:nvCxnSpPr>
            <p:cNvPr id="70" name="Straight Connector 69">
              <a:extLst>
                <a:ext uri="{FF2B5EF4-FFF2-40B4-BE49-F238E27FC236}">
                  <a16:creationId xmlns:a16="http://schemas.microsoft.com/office/drawing/2014/main" id="{0B29A347-727E-9587-7DEB-2C32D05CAB21}"/>
                </a:ext>
              </a:extLst>
            </p:cNvPr>
            <p:cNvCxnSpPr/>
            <p:nvPr/>
          </p:nvCxnSpPr>
          <p:spPr>
            <a:xfrm>
              <a:off x="5191608" y="1259290"/>
              <a:ext cx="2008362" cy="22417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D2A9FAA0-6DC2-72CB-3D27-965339847D52}"/>
                </a:ext>
              </a:extLst>
            </p:cNvPr>
            <p:cNvSpPr/>
            <p:nvPr/>
          </p:nvSpPr>
          <p:spPr>
            <a:xfrm>
              <a:off x="6613982" y="2883409"/>
              <a:ext cx="274320" cy="2743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72" name="TextBox 71">
                  <a:extLst>
                    <a:ext uri="{FF2B5EF4-FFF2-40B4-BE49-F238E27FC236}">
                      <a16:creationId xmlns:a16="http://schemas.microsoft.com/office/drawing/2014/main" id="{AC0B08CE-9941-96F1-3729-D046BDAF6184}"/>
                    </a:ext>
                  </a:extLst>
                </p:cNvPr>
                <p:cNvSpPr txBox="1"/>
                <p:nvPr/>
              </p:nvSpPr>
              <p:spPr>
                <a:xfrm>
                  <a:off x="7318715" y="3046689"/>
                  <a:ext cx="1993751" cy="524182"/>
                </a:xfrm>
                <a:prstGeom prst="rect">
                  <a:avLst/>
                </a:prstGeom>
                <a:noFill/>
              </p:spPr>
              <p:txBody>
                <a:bodyPr wrap="none" rtlCol="0">
                  <a:spAutoFit/>
                </a:bodyPr>
                <a:lstStyle/>
                <a:p>
                  <a:pPr/>
                  <a:r>
                    <a:rPr lang="en-US" altLang="en-US" dirty="0">
                      <a:solidFill>
                        <a:srgbClr val="FF0000"/>
                      </a:solidFill>
                      <a:cs typeface="Arial" panose="020B0604020202020204" pitchFamily="34" charset="0"/>
                    </a:rPr>
                    <a:t>e.g., </a:t>
                  </a:r>
                  <a14:m>
                    <m:oMath xmlns:m="http://schemas.openxmlformats.org/officeDocument/2006/math">
                      <m:r>
                        <a:rPr lang="en-US" altLang="en-US" i="1">
                          <a:solidFill>
                            <a:srgbClr val="FF0000"/>
                          </a:solidFill>
                          <a:latin typeface="Cambria Math" panose="02040503050406030204" pitchFamily="18" charset="0"/>
                          <a:cs typeface="Arial" panose="020B0604020202020204" pitchFamily="34" charset="0"/>
                        </a:rPr>
                        <m:t>𝐴</m:t>
                      </m:r>
                      <m:r>
                        <a:rPr lang="en-US" altLang="en-US" i="1">
                          <a:solidFill>
                            <a:srgbClr val="FF0000"/>
                          </a:solidFill>
                          <a:latin typeface="Cambria Math" panose="02040503050406030204" pitchFamily="18" charset="0"/>
                          <a:cs typeface="Arial" panose="020B0604020202020204" pitchFamily="34" charset="0"/>
                        </a:rPr>
                        <m:t>=−2</m:t>
                      </m:r>
                      <m:f>
                        <m:fPr>
                          <m:ctrlPr>
                            <a:rPr lang="en-US" altLang="en-US" i="1">
                              <a:solidFill>
                                <a:srgbClr val="FF0000"/>
                              </a:solidFill>
                              <a:latin typeface="Cambria Math" panose="02040503050406030204" pitchFamily="18" charset="0"/>
                              <a:cs typeface="Arial" panose="020B0604020202020204" pitchFamily="34" charset="0"/>
                            </a:rPr>
                          </m:ctrlPr>
                        </m:fPr>
                        <m:num>
                          <m:sSup>
                            <m:sSupPr>
                              <m:ctrlPr>
                                <a:rPr lang="en-US" altLang="en-US" i="1">
                                  <a:solidFill>
                                    <a:srgbClr val="FF0000"/>
                                  </a:solidFill>
                                  <a:latin typeface="Cambria Math" panose="02040503050406030204" pitchFamily="18" charset="0"/>
                                  <a:cs typeface="Arial" panose="020B0604020202020204" pitchFamily="34" charset="0"/>
                                </a:rPr>
                              </m:ctrlPr>
                            </m:sSupPr>
                            <m:e>
                              <m:r>
                                <a:rPr lang="en-US" altLang="en-US" i="1">
                                  <a:solidFill>
                                    <a:srgbClr val="FF0000"/>
                                  </a:solidFill>
                                  <a:latin typeface="Cambria Math" panose="02040503050406030204" pitchFamily="18" charset="0"/>
                                  <a:cs typeface="Arial" panose="020B0604020202020204" pitchFamily="34" charset="0"/>
                                </a:rPr>
                                <m:t>𝜆</m:t>
                              </m:r>
                            </m:e>
                            <m:sup>
                              <m:r>
                                <a:rPr lang="en-US" altLang="en-US" i="1">
                                  <a:solidFill>
                                    <a:srgbClr val="FF0000"/>
                                  </a:solidFill>
                                  <a:latin typeface="Cambria Math" panose="02040503050406030204" pitchFamily="18" charset="0"/>
                                  <a:cs typeface="Arial" panose="020B0604020202020204" pitchFamily="34" charset="0"/>
                                </a:rPr>
                                <m:t>2</m:t>
                              </m:r>
                            </m:sup>
                          </m:sSup>
                          <m:r>
                            <a:rPr lang="en-US" altLang="en-US" i="1">
                              <a:solidFill>
                                <a:srgbClr val="FF0000"/>
                              </a:solidFill>
                              <a:latin typeface="Cambria Math" panose="02040503050406030204" pitchFamily="18" charset="0"/>
                              <a:cs typeface="Arial" panose="020B0604020202020204" pitchFamily="34" charset="0"/>
                            </a:rPr>
                            <m:t>+</m:t>
                          </m:r>
                          <m:r>
                            <a:rPr lang="en-US" altLang="en-US" i="1">
                              <a:solidFill>
                                <a:srgbClr val="FF0000"/>
                              </a:solidFill>
                              <a:latin typeface="Cambria Math" panose="02040503050406030204" pitchFamily="18" charset="0"/>
                              <a:cs typeface="Arial" panose="020B0604020202020204" pitchFamily="34" charset="0"/>
                            </a:rPr>
                            <m:t>𝜆</m:t>
                          </m:r>
                        </m:num>
                        <m:den>
                          <m:r>
                            <a:rPr lang="en-US" altLang="en-US" i="1">
                              <a:solidFill>
                                <a:srgbClr val="FF0000"/>
                              </a:solidFill>
                              <a:latin typeface="Cambria Math" panose="02040503050406030204" pitchFamily="18" charset="0"/>
                              <a:cs typeface="Arial" panose="020B0604020202020204" pitchFamily="34" charset="0"/>
                            </a:rPr>
                            <m:t>1+3</m:t>
                          </m:r>
                          <m:sSup>
                            <m:sSupPr>
                              <m:ctrlPr>
                                <a:rPr lang="en-US" altLang="en-US" i="1">
                                  <a:solidFill>
                                    <a:srgbClr val="FF0000"/>
                                  </a:solidFill>
                                  <a:latin typeface="Cambria Math" panose="02040503050406030204" pitchFamily="18" charset="0"/>
                                  <a:cs typeface="Arial" panose="020B0604020202020204" pitchFamily="34" charset="0"/>
                                </a:rPr>
                              </m:ctrlPr>
                            </m:sSupPr>
                            <m:e>
                              <m:r>
                                <a:rPr lang="en-US" altLang="en-US" i="1">
                                  <a:solidFill>
                                    <a:srgbClr val="FF0000"/>
                                  </a:solidFill>
                                  <a:latin typeface="Cambria Math" panose="02040503050406030204" pitchFamily="18" charset="0"/>
                                  <a:cs typeface="Arial" panose="020B0604020202020204" pitchFamily="34" charset="0"/>
                                </a:rPr>
                                <m:t>𝜆</m:t>
                              </m:r>
                            </m:e>
                            <m:sup>
                              <m:r>
                                <a:rPr lang="en-US" altLang="en-US" i="1">
                                  <a:solidFill>
                                    <a:srgbClr val="FF0000"/>
                                  </a:solidFill>
                                  <a:latin typeface="Cambria Math" panose="02040503050406030204" pitchFamily="18" charset="0"/>
                                  <a:cs typeface="Arial" panose="020B0604020202020204" pitchFamily="34" charset="0"/>
                                </a:rPr>
                                <m:t>2</m:t>
                              </m:r>
                            </m:sup>
                          </m:sSup>
                        </m:den>
                      </m:f>
                    </m:oMath>
                  </a14:m>
                  <a:endParaRPr lang="en-US" dirty="0">
                    <a:solidFill>
                      <a:srgbClr val="FF0000"/>
                    </a:solidFill>
                  </a:endParaRPr>
                </a:p>
              </p:txBody>
            </p:sp>
          </mc:Choice>
          <mc:Fallback>
            <p:sp>
              <p:nvSpPr>
                <p:cNvPr id="72" name="TextBox 71">
                  <a:extLst>
                    <a:ext uri="{FF2B5EF4-FFF2-40B4-BE49-F238E27FC236}">
                      <a16:creationId xmlns:a16="http://schemas.microsoft.com/office/drawing/2014/main" id="{AC0B08CE-9941-96F1-3729-D046BDAF6184}"/>
                    </a:ext>
                  </a:extLst>
                </p:cNvPr>
                <p:cNvSpPr txBox="1">
                  <a:spLocks noRot="1" noChangeAspect="1" noMove="1" noResize="1" noEditPoints="1" noAdjustHandles="1" noChangeArrowheads="1" noChangeShapeType="1" noTextEdit="1"/>
                </p:cNvSpPr>
                <p:nvPr/>
              </p:nvSpPr>
              <p:spPr>
                <a:xfrm>
                  <a:off x="7318715" y="3046689"/>
                  <a:ext cx="1993751" cy="524182"/>
                </a:xfrm>
                <a:prstGeom prst="rect">
                  <a:avLst/>
                </a:prstGeom>
                <a:blipFill>
                  <a:blip r:embed="rId7"/>
                  <a:stretch>
                    <a:fillRect l="-2446" b="-5814"/>
                  </a:stretch>
                </a:blipFill>
              </p:spPr>
              <p:txBody>
                <a:bodyPr/>
                <a:lstStyle/>
                <a:p>
                  <a:r>
                    <a:rPr lang="en-US">
                      <a:noFill/>
                    </a:rPr>
                    <a:t> </a:t>
                  </a:r>
                </a:p>
              </p:txBody>
            </p:sp>
          </mc:Fallback>
        </mc:AlternateContent>
        <p:cxnSp>
          <p:nvCxnSpPr>
            <p:cNvPr id="73" name="Straight Arrow Connector 72">
              <a:extLst>
                <a:ext uri="{FF2B5EF4-FFF2-40B4-BE49-F238E27FC236}">
                  <a16:creationId xmlns:a16="http://schemas.microsoft.com/office/drawing/2014/main" id="{FD0200D8-D287-93F1-71A8-858A1252D1E8}"/>
                </a:ext>
              </a:extLst>
            </p:cNvPr>
            <p:cNvCxnSpPr>
              <a:stCxn id="72" idx="1"/>
            </p:cNvCxnSpPr>
            <p:nvPr/>
          </p:nvCxnSpPr>
          <p:spPr>
            <a:xfrm flipH="1">
              <a:off x="7096818" y="3308780"/>
              <a:ext cx="221897" cy="1704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14166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56" grpId="0"/>
      <p:bldP spid="57"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1"/>
          <p:cNvSpPr>
            <a:spLocks noChangeArrowheads="1"/>
          </p:cNvSpPr>
          <p:nvPr/>
        </p:nvSpPr>
        <p:spPr bwMode="auto">
          <a:xfrm>
            <a:off x="2757871" y="1211262"/>
            <a:ext cx="6269037" cy="4435475"/>
          </a:xfrm>
          <a:prstGeom prst="rect">
            <a:avLst/>
          </a:prstGeom>
          <a:blipFill dpi="0" rotWithShape="0">
            <a:blip r:embed="rId2"/>
            <a:srcRect/>
            <a:stretch>
              <a:fillRect/>
            </a:stretch>
          </a:blip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1002" rIns="90000" bIns="45000" anchor="ctr"/>
          <a:lstStyle>
            <a:lvl1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chemeClr val="tx1"/>
                </a:solidFill>
                <a:latin typeface="Arial" panose="020B0604020202020204" pitchFamily="34" charset="0"/>
                <a:cs typeface="Noto Sans CJK SC Regular" charset="0"/>
              </a:defRPr>
            </a:lvl1pPr>
            <a:lvl2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chemeClr val="tx1"/>
                </a:solidFill>
                <a:latin typeface="Arial" panose="020B0604020202020204" pitchFamily="34" charset="0"/>
                <a:cs typeface="Noto Sans CJK SC Regular" charset="0"/>
              </a:defRPr>
            </a:lvl2pPr>
            <a:lvl3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chemeClr val="tx1"/>
                </a:solidFill>
                <a:latin typeface="Arial" panose="020B0604020202020204" pitchFamily="34" charset="0"/>
                <a:cs typeface="Noto Sans CJK SC Regular" charset="0"/>
              </a:defRPr>
            </a:lvl3pPr>
            <a:lvl4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chemeClr val="tx1"/>
                </a:solidFill>
                <a:latin typeface="Arial" panose="020B0604020202020204" pitchFamily="34" charset="0"/>
                <a:cs typeface="Noto Sans CJK SC Regular" charset="0"/>
              </a:defRPr>
            </a:lvl4pPr>
            <a:lvl5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chemeClr val="tx1"/>
                </a:solidFill>
                <a:latin typeface="Arial" panose="020B0604020202020204" pitchFamily="34" charset="0"/>
                <a:cs typeface="Noto Sans CJK SC Regular"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chemeClr val="tx1"/>
                </a:solidFill>
                <a:latin typeface="Arial" panose="020B0604020202020204" pitchFamily="34" charset="0"/>
                <a:cs typeface="Noto Sans CJK SC Regular"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chemeClr val="tx1"/>
                </a:solidFill>
                <a:latin typeface="Arial" panose="020B0604020202020204" pitchFamily="34" charset="0"/>
                <a:cs typeface="Noto Sans CJK SC Regular"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chemeClr val="tx1"/>
                </a:solidFill>
                <a:latin typeface="Arial" panose="020B0604020202020204" pitchFamily="34" charset="0"/>
                <a:cs typeface="Noto Sans CJK SC Regular"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chemeClr val="tx1"/>
                </a:solidFill>
                <a:latin typeface="Arial" panose="020B0604020202020204" pitchFamily="34" charset="0"/>
                <a:cs typeface="Noto Sans CJK SC Regular" charset="0"/>
              </a:defRPr>
            </a:lvl9pPr>
          </a:lstStyle>
          <a:p>
            <a:pPr algn="ctr" eaLnBrk="1"/>
            <a:r>
              <a:rPr lang="en-US" altLang="en-US">
                <a:solidFill>
                  <a:srgbClr val="000000"/>
                </a:solidFill>
              </a:rPr>
              <a:t>.</a:t>
            </a:r>
          </a:p>
        </p:txBody>
      </p:sp>
      <p:sp>
        <p:nvSpPr>
          <p:cNvPr id="5" name="TextBox 4"/>
          <p:cNvSpPr txBox="1"/>
          <p:nvPr/>
        </p:nvSpPr>
        <p:spPr>
          <a:xfrm>
            <a:off x="120179" y="1352811"/>
            <a:ext cx="8830848" cy="369332"/>
          </a:xfrm>
          <a:prstGeom prst="rect">
            <a:avLst/>
          </a:prstGeom>
          <a:noFill/>
        </p:spPr>
        <p:txBody>
          <a:bodyPr wrap="square" rtlCol="0">
            <a:spAutoFit/>
          </a:bodyPr>
          <a:lstStyle/>
          <a:p>
            <a:pPr marL="342900" indent="-342900">
              <a:buFont typeface="+mj-lt"/>
              <a:buAutoNum type="arabicPeriod" startAt="2"/>
            </a:pPr>
            <a:r>
              <a:rPr lang="en-US" b="1" dirty="0">
                <a:latin typeface="Calibri" panose="020F0502020204030204" pitchFamily="34" charset="0"/>
                <a:cs typeface="Calibri" panose="020F0502020204030204" pitchFamily="34" charset="0"/>
              </a:rPr>
              <a:t>Ultra cold neutrons</a:t>
            </a:r>
          </a:p>
        </p:txBody>
      </p:sp>
      <p:sp>
        <p:nvSpPr>
          <p:cNvPr id="2" name="Slide Number Placeholder 1"/>
          <p:cNvSpPr>
            <a:spLocks noGrp="1"/>
          </p:cNvSpPr>
          <p:nvPr>
            <p:ph type="sldNum" sz="quarter" idx="12"/>
          </p:nvPr>
        </p:nvSpPr>
        <p:spPr/>
        <p:txBody>
          <a:bodyPr/>
          <a:lstStyle/>
          <a:p>
            <a:fld id="{1625073E-2255-4AF4-ADFE-06ECBD40AF84}" type="slidenum">
              <a:rPr lang="en-US" smtClean="0"/>
              <a:t>30</a:t>
            </a:fld>
            <a:endParaRPr lang="en-US" dirty="0"/>
          </a:p>
        </p:txBody>
      </p:sp>
      <p:sp>
        <p:nvSpPr>
          <p:cNvPr id="6" name="TextBox 5"/>
          <p:cNvSpPr txBox="1"/>
          <p:nvPr/>
        </p:nvSpPr>
        <p:spPr>
          <a:xfrm>
            <a:off x="6199405" y="1301013"/>
            <a:ext cx="748923" cy="369332"/>
          </a:xfrm>
          <a:prstGeom prst="rect">
            <a:avLst/>
          </a:prstGeom>
          <a:noFill/>
        </p:spPr>
        <p:txBody>
          <a:bodyPr wrap="none" rtlCol="0">
            <a:spAutoFit/>
          </a:bodyPr>
          <a:lstStyle/>
          <a:p>
            <a:r>
              <a:rPr lang="en-US" b="1" dirty="0"/>
              <a:t>UCNA</a:t>
            </a:r>
          </a:p>
        </p:txBody>
      </p:sp>
      <mc:AlternateContent xmlns:mc="http://schemas.openxmlformats.org/markup-compatibility/2006" xmlns:a14="http://schemas.microsoft.com/office/drawing/2010/main">
        <mc:Choice Requires="a14">
          <p:sp>
            <p:nvSpPr>
              <p:cNvPr id="7" name="Rectangle 6"/>
              <p:cNvSpPr/>
              <p:nvPr/>
            </p:nvSpPr>
            <p:spPr>
              <a:xfrm>
                <a:off x="120178" y="1713761"/>
                <a:ext cx="2890475" cy="2585323"/>
              </a:xfrm>
              <a:prstGeom prst="rect">
                <a:avLst/>
              </a:prstGeom>
            </p:spPr>
            <p:txBody>
              <a:bodyPr wrap="square">
                <a:spAutoFit/>
              </a:bodyPr>
              <a:lstStyle/>
              <a:p>
                <a:r>
                  <a:rPr lang="en-US" dirty="0">
                    <a:latin typeface="Calibri" panose="020F0502020204030204" pitchFamily="34" charset="0"/>
                    <a:cs typeface="Calibri" panose="020F0502020204030204" pitchFamily="34" charset="0"/>
                  </a:rPr>
                  <a:t>Recent upgrades of UCN source at LANL allow for count rates that allow for </a:t>
                </a:r>
                <a14:m>
                  <m:oMath xmlns:m="http://schemas.openxmlformats.org/officeDocument/2006/math">
                    <m:f>
                      <m:fPr>
                        <m:type m:val="lin"/>
                        <m:ctrlPr>
                          <a:rPr lang="en-US" i="1" dirty="0">
                            <a:latin typeface="Cambria Math" panose="02040503050406030204" pitchFamily="18" charset="0"/>
                          </a:rPr>
                        </m:ctrlPr>
                      </m:fPr>
                      <m:num>
                        <m:r>
                          <m:rPr>
                            <m:sty m:val="p"/>
                          </m:rPr>
                          <a:rPr lang="en-US" dirty="0">
                            <a:latin typeface="Cambria Math" panose="02040503050406030204" pitchFamily="18" charset="0"/>
                          </a:rPr>
                          <m:t>Δ</m:t>
                        </m:r>
                        <m:r>
                          <m:rPr>
                            <m:sty m:val="p"/>
                          </m:rPr>
                          <a:rPr lang="en-US" i="1" dirty="0">
                            <a:latin typeface="Cambria Math" panose="02040503050406030204" pitchFamily="18" charset="0"/>
                          </a:rPr>
                          <m:t>A</m:t>
                        </m:r>
                      </m:num>
                      <m:den>
                        <m:r>
                          <a:rPr lang="en-US" i="1" dirty="0">
                            <a:latin typeface="Cambria Math" panose="02040503050406030204" pitchFamily="18" charset="0"/>
                          </a:rPr>
                          <m:t>𝐴</m:t>
                        </m:r>
                      </m:den>
                    </m:f>
                    <m:r>
                      <a:rPr lang="en-US" b="0" i="1" dirty="0" smtClean="0">
                        <a:latin typeface="Cambria Math" panose="02040503050406030204" pitchFamily="18" charset="0"/>
                      </a:rPr>
                      <m:t>&lt;2⋅</m:t>
                    </m:r>
                    <m:sSup>
                      <m:sSupPr>
                        <m:ctrlPr>
                          <a:rPr lang="en-US" i="1" dirty="0">
                            <a:latin typeface="Cambria Math" panose="02040503050406030204" pitchFamily="18" charset="0"/>
                          </a:rPr>
                        </m:ctrlPr>
                      </m:sSupPr>
                      <m:e>
                        <m:r>
                          <a:rPr lang="en-US" i="1" dirty="0">
                            <a:latin typeface="Cambria Math" panose="02040503050406030204" pitchFamily="18" charset="0"/>
                          </a:rPr>
                          <m:t>10</m:t>
                        </m:r>
                      </m:e>
                      <m:sup>
                        <m:r>
                          <a:rPr lang="en-US" i="1" dirty="0">
                            <a:latin typeface="Cambria Math" panose="02040503050406030204" pitchFamily="18" charset="0"/>
                          </a:rPr>
                          <m:t>−</m:t>
                        </m:r>
                        <m:r>
                          <a:rPr lang="en-US" b="0" i="1" dirty="0" smtClean="0">
                            <a:latin typeface="Cambria Math" panose="02040503050406030204" pitchFamily="18" charset="0"/>
                          </a:rPr>
                          <m:t>3</m:t>
                        </m:r>
                      </m:sup>
                    </m:sSup>
                  </m:oMath>
                </a14:m>
                <a:r>
                  <a:rPr lang="en-US" dirty="0">
                    <a:latin typeface="Calibri" panose="020F0502020204030204" pitchFamily="34" charset="0"/>
                    <a:cs typeface="Calibri" panose="020F0502020204030204" pitchFamily="34" charset="0"/>
                  </a:rPr>
                  <a:t> (UCNA+).</a:t>
                </a:r>
              </a:p>
              <a:p>
                <a:r>
                  <a:rPr lang="en-US" dirty="0">
                    <a:latin typeface="Calibri" panose="020F0502020204030204" pitchFamily="34" charset="0"/>
                    <a:cs typeface="Calibri" panose="020F0502020204030204" pitchFamily="34" charset="0"/>
                  </a:rPr>
                  <a:t>Also, improvements to detection system planned to reduce uncertainty associated with backscattering</a:t>
                </a:r>
              </a:p>
            </p:txBody>
          </p:sp>
        </mc:Choice>
        <mc:Fallback xmlns="">
          <p:sp>
            <p:nvSpPr>
              <p:cNvPr id="7" name="Rectangle 6"/>
              <p:cNvSpPr>
                <a:spLocks noRot="1" noChangeAspect="1" noMove="1" noResize="1" noEditPoints="1" noAdjustHandles="1" noChangeArrowheads="1" noChangeShapeType="1" noTextEdit="1"/>
              </p:cNvSpPr>
              <p:nvPr/>
            </p:nvSpPr>
            <p:spPr>
              <a:xfrm>
                <a:off x="120178" y="1713761"/>
                <a:ext cx="2890475" cy="2585323"/>
              </a:xfrm>
              <a:prstGeom prst="rect">
                <a:avLst/>
              </a:prstGeom>
              <a:blipFill>
                <a:blip r:embed="rId3"/>
                <a:stretch>
                  <a:fillRect l="-1899" t="-1179" r="-1266" b="-2830"/>
                </a:stretch>
              </a:blipFill>
            </p:spPr>
            <p:txBody>
              <a:bodyPr/>
              <a:lstStyle/>
              <a:p>
                <a:r>
                  <a:rPr lang="en-US">
                    <a:noFill/>
                  </a:rPr>
                  <a:t> </a:t>
                </a:r>
              </a:p>
            </p:txBody>
          </p:sp>
        </mc:Fallback>
      </mc:AlternateContent>
      <p:sp>
        <p:nvSpPr>
          <p:cNvPr id="10" name="Rectangle 378">
            <a:extLst>
              <a:ext uri="{FF2B5EF4-FFF2-40B4-BE49-F238E27FC236}">
                <a16:creationId xmlns:a16="http://schemas.microsoft.com/office/drawing/2014/main" id="{9D6141AE-B3C0-53AB-B60E-983F7C347433}"/>
              </a:ext>
            </a:extLst>
          </p:cNvPr>
          <p:cNvSpPr>
            <a:spLocks noChangeArrowheads="1"/>
          </p:cNvSpPr>
          <p:nvPr/>
        </p:nvSpPr>
        <p:spPr bwMode="auto">
          <a:xfrm>
            <a:off x="0" y="0"/>
            <a:ext cx="9144000" cy="792163"/>
          </a:xfrm>
          <a:prstGeom prst="rect">
            <a:avLst/>
          </a:prstGeom>
          <a:solidFill>
            <a:srgbClr val="FFCC00"/>
          </a:solidFill>
          <a:ln w="38100">
            <a:noFill/>
            <a:miter lim="800000"/>
            <a:headEnd/>
            <a:tailEnd/>
          </a:ln>
        </p:spPr>
        <p:txBody>
          <a:bodyPr anchor="ctr"/>
          <a:lstStyle/>
          <a:p>
            <a:pPr algn="ctr"/>
            <a:r>
              <a:rPr lang="en-US" sz="2800" dirty="0">
                <a:solidFill>
                  <a:srgbClr val="000000"/>
                </a:solidFill>
                <a:latin typeface="Times New Roman" pitchFamily="18" charset="0"/>
                <a:cs typeface="Times New Roman" pitchFamily="18" charset="0"/>
              </a:rPr>
              <a:t>Potential neutron decay sources stronger than in use in the past</a:t>
            </a:r>
          </a:p>
        </p:txBody>
      </p:sp>
      <p:sp>
        <p:nvSpPr>
          <p:cNvPr id="11" name="Text Box 12">
            <a:extLst>
              <a:ext uri="{FF2B5EF4-FFF2-40B4-BE49-F238E27FC236}">
                <a16:creationId xmlns:a16="http://schemas.microsoft.com/office/drawing/2014/main" id="{321A4712-513F-0674-0656-1823317F38E7}"/>
              </a:ext>
            </a:extLst>
          </p:cNvPr>
          <p:cNvSpPr txBox="1">
            <a:spLocks noChangeArrowheads="1"/>
          </p:cNvSpPr>
          <p:nvPr/>
        </p:nvSpPr>
        <p:spPr bwMode="auto">
          <a:xfrm>
            <a:off x="4663259" y="5980308"/>
            <a:ext cx="2989311" cy="2599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61002" rIns="90000" bIns="45000"/>
          <a:lstStyle>
            <a:lvl1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chemeClr val="tx1"/>
                </a:solidFill>
                <a:latin typeface="Arial" panose="020B0604020202020204" pitchFamily="34" charset="0"/>
                <a:cs typeface="Noto Sans CJK SC Regular" charset="0"/>
              </a:defRPr>
            </a:lvl1pPr>
            <a:lvl2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chemeClr val="tx1"/>
                </a:solidFill>
                <a:latin typeface="Arial" panose="020B0604020202020204" pitchFamily="34" charset="0"/>
                <a:cs typeface="Noto Sans CJK SC Regular" charset="0"/>
              </a:defRPr>
            </a:lvl2pPr>
            <a:lvl3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chemeClr val="tx1"/>
                </a:solidFill>
                <a:latin typeface="Arial" panose="020B0604020202020204" pitchFamily="34" charset="0"/>
                <a:cs typeface="Noto Sans CJK SC Regular" charset="0"/>
              </a:defRPr>
            </a:lvl3pPr>
            <a:lvl4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chemeClr val="tx1"/>
                </a:solidFill>
                <a:latin typeface="Arial" panose="020B0604020202020204" pitchFamily="34" charset="0"/>
                <a:cs typeface="Noto Sans CJK SC Regular" charset="0"/>
              </a:defRPr>
            </a:lvl4pPr>
            <a:lvl5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chemeClr val="tx1"/>
                </a:solidFill>
                <a:latin typeface="Arial" panose="020B0604020202020204" pitchFamily="34" charset="0"/>
                <a:cs typeface="Noto Sans CJK SC Regular"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chemeClr val="tx1"/>
                </a:solidFill>
                <a:latin typeface="Arial" panose="020B0604020202020204" pitchFamily="34" charset="0"/>
                <a:cs typeface="Noto Sans CJK SC Regular"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chemeClr val="tx1"/>
                </a:solidFill>
                <a:latin typeface="Arial" panose="020B0604020202020204" pitchFamily="34" charset="0"/>
                <a:cs typeface="Noto Sans CJK SC Regular"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chemeClr val="tx1"/>
                </a:solidFill>
                <a:latin typeface="Arial" panose="020B0604020202020204" pitchFamily="34" charset="0"/>
                <a:cs typeface="Noto Sans CJK SC Regular"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chemeClr val="tx1"/>
                </a:solidFill>
                <a:latin typeface="Arial" panose="020B0604020202020204" pitchFamily="34" charset="0"/>
                <a:cs typeface="Noto Sans CJK SC Regular" charset="0"/>
              </a:defRPr>
            </a:lvl9pPr>
          </a:lstStyle>
          <a:p>
            <a:pPr eaLnBrk="1"/>
            <a:r>
              <a:rPr lang="en-US" altLang="en-US" sz="1200" dirty="0">
                <a:solidFill>
                  <a:srgbClr val="000000"/>
                </a:solidFill>
                <a:latin typeface="Calibri" panose="020F0502020204030204" pitchFamily="34" charset="0"/>
                <a:ea typeface="Calibri" panose="020F0502020204030204" pitchFamily="34" charset="0"/>
                <a:cs typeface="Calibri" panose="020F0502020204030204" pitchFamily="34" charset="0"/>
              </a:rPr>
              <a:t>T. Ito et al., PRC </a:t>
            </a:r>
            <a:r>
              <a:rPr lang="en-US" altLang="en-US" sz="1200" b="1" dirty="0">
                <a:solidFill>
                  <a:srgbClr val="000000"/>
                </a:solidFill>
                <a:latin typeface="Calibri" panose="020F0502020204030204" pitchFamily="34" charset="0"/>
                <a:ea typeface="Calibri" panose="020F0502020204030204" pitchFamily="34" charset="0"/>
                <a:cs typeface="Calibri" panose="020F0502020204030204" pitchFamily="34" charset="0"/>
              </a:rPr>
              <a:t>97,</a:t>
            </a:r>
            <a:r>
              <a:rPr lang="en-US" altLang="en-US" sz="1200" dirty="0">
                <a:solidFill>
                  <a:srgbClr val="000000"/>
                </a:solidFill>
                <a:latin typeface="Calibri" panose="020F0502020204030204" pitchFamily="34" charset="0"/>
                <a:ea typeface="Calibri" panose="020F0502020204030204" pitchFamily="34" charset="0"/>
                <a:cs typeface="Calibri" panose="020F0502020204030204" pitchFamily="34" charset="0"/>
              </a:rPr>
              <a:t> 012501(R) (2018)</a:t>
            </a:r>
          </a:p>
        </p:txBody>
      </p:sp>
      <p:grpSp>
        <p:nvGrpSpPr>
          <p:cNvPr id="12" name="Group 11">
            <a:extLst>
              <a:ext uri="{FF2B5EF4-FFF2-40B4-BE49-F238E27FC236}">
                <a16:creationId xmlns:a16="http://schemas.microsoft.com/office/drawing/2014/main" id="{9B6D3E23-4D3C-4D67-82B5-0E50EFB7C8AC}"/>
              </a:ext>
            </a:extLst>
          </p:cNvPr>
          <p:cNvGrpSpPr>
            <a:grpSpLocks noChangeAspect="1"/>
          </p:cNvGrpSpPr>
          <p:nvPr/>
        </p:nvGrpSpPr>
        <p:grpSpPr>
          <a:xfrm>
            <a:off x="1411010" y="4287204"/>
            <a:ext cx="3124593" cy="2281131"/>
            <a:chOff x="3838197" y="801485"/>
            <a:chExt cx="3124593" cy="2281131"/>
          </a:xfrm>
        </p:grpSpPr>
        <p:sp>
          <p:nvSpPr>
            <p:cNvPr id="13" name="object 13">
              <a:extLst>
                <a:ext uri="{FF2B5EF4-FFF2-40B4-BE49-F238E27FC236}">
                  <a16:creationId xmlns:a16="http://schemas.microsoft.com/office/drawing/2014/main" id="{EE794F9C-2AED-457E-3A4F-F7DB5C3ACE5B}"/>
                </a:ext>
              </a:extLst>
            </p:cNvPr>
            <p:cNvSpPr/>
            <p:nvPr/>
          </p:nvSpPr>
          <p:spPr>
            <a:xfrm>
              <a:off x="4266501" y="2758617"/>
              <a:ext cx="2687955" cy="0"/>
            </a:xfrm>
            <a:custGeom>
              <a:avLst/>
              <a:gdLst/>
              <a:ahLst/>
              <a:cxnLst/>
              <a:rect l="l" t="t" r="r" b="b"/>
              <a:pathLst>
                <a:path w="2687954">
                  <a:moveTo>
                    <a:pt x="0" y="0"/>
                  </a:moveTo>
                  <a:lnTo>
                    <a:pt x="2687662" y="0"/>
                  </a:lnTo>
                </a:path>
              </a:pathLst>
            </a:custGeom>
            <a:ln w="14224">
              <a:solidFill>
                <a:srgbClr val="000000"/>
              </a:solidFill>
            </a:ln>
          </p:spPr>
          <p:txBody>
            <a:bodyPr wrap="square" lIns="0" tIns="0" rIns="0" bIns="0" rtlCol="0"/>
            <a:lstStyle/>
            <a:p>
              <a:endParaRPr/>
            </a:p>
          </p:txBody>
        </p:sp>
        <p:sp>
          <p:nvSpPr>
            <p:cNvPr id="14" name="object 14">
              <a:extLst>
                <a:ext uri="{FF2B5EF4-FFF2-40B4-BE49-F238E27FC236}">
                  <a16:creationId xmlns:a16="http://schemas.microsoft.com/office/drawing/2014/main" id="{3C25D66E-AB49-EAC7-7462-B04650270C65}"/>
                </a:ext>
              </a:extLst>
            </p:cNvPr>
            <p:cNvSpPr/>
            <p:nvPr/>
          </p:nvSpPr>
          <p:spPr>
            <a:xfrm>
              <a:off x="4266501" y="932078"/>
              <a:ext cx="2687955" cy="1826895"/>
            </a:xfrm>
            <a:custGeom>
              <a:avLst/>
              <a:gdLst/>
              <a:ahLst/>
              <a:cxnLst/>
              <a:rect l="l" t="t" r="r" b="b"/>
              <a:pathLst>
                <a:path w="2687954" h="1826895">
                  <a:moveTo>
                    <a:pt x="0" y="1826539"/>
                  </a:moveTo>
                  <a:lnTo>
                    <a:pt x="2687662" y="1826539"/>
                  </a:lnTo>
                  <a:lnTo>
                    <a:pt x="2687662" y="0"/>
                  </a:lnTo>
                  <a:lnTo>
                    <a:pt x="0" y="0"/>
                  </a:lnTo>
                  <a:lnTo>
                    <a:pt x="0" y="1826539"/>
                  </a:lnTo>
                  <a:close/>
                </a:path>
              </a:pathLst>
            </a:custGeom>
            <a:ln w="14223">
              <a:solidFill>
                <a:srgbClr val="000000"/>
              </a:solidFill>
            </a:ln>
          </p:spPr>
          <p:txBody>
            <a:bodyPr wrap="square" lIns="0" tIns="0" rIns="0" bIns="0" rtlCol="0"/>
            <a:lstStyle/>
            <a:p>
              <a:endParaRPr/>
            </a:p>
          </p:txBody>
        </p:sp>
        <p:sp>
          <p:nvSpPr>
            <p:cNvPr id="15" name="object 15">
              <a:extLst>
                <a:ext uri="{FF2B5EF4-FFF2-40B4-BE49-F238E27FC236}">
                  <a16:creationId xmlns:a16="http://schemas.microsoft.com/office/drawing/2014/main" id="{5743DF62-CD1E-642F-3A92-AC4F40039B1D}"/>
                </a:ext>
              </a:extLst>
            </p:cNvPr>
            <p:cNvSpPr/>
            <p:nvPr/>
          </p:nvSpPr>
          <p:spPr>
            <a:xfrm>
              <a:off x="6954164" y="2731223"/>
              <a:ext cx="0" cy="27940"/>
            </a:xfrm>
            <a:custGeom>
              <a:avLst/>
              <a:gdLst/>
              <a:ahLst/>
              <a:cxnLst/>
              <a:rect l="l" t="t" r="r" b="b"/>
              <a:pathLst>
                <a:path h="27939">
                  <a:moveTo>
                    <a:pt x="-7111" y="13696"/>
                  </a:moveTo>
                  <a:lnTo>
                    <a:pt x="7111" y="13696"/>
                  </a:lnTo>
                </a:path>
              </a:pathLst>
            </a:custGeom>
            <a:ln w="27393">
              <a:solidFill>
                <a:srgbClr val="000000"/>
              </a:solidFill>
            </a:ln>
          </p:spPr>
          <p:txBody>
            <a:bodyPr wrap="square" lIns="0" tIns="0" rIns="0" bIns="0" rtlCol="0"/>
            <a:lstStyle/>
            <a:p>
              <a:endParaRPr/>
            </a:p>
          </p:txBody>
        </p:sp>
        <p:sp>
          <p:nvSpPr>
            <p:cNvPr id="16" name="object 16">
              <a:extLst>
                <a:ext uri="{FF2B5EF4-FFF2-40B4-BE49-F238E27FC236}">
                  <a16:creationId xmlns:a16="http://schemas.microsoft.com/office/drawing/2014/main" id="{6B9E5459-4E7E-2FFA-F123-5330C46C5B03}"/>
                </a:ext>
              </a:extLst>
            </p:cNvPr>
            <p:cNvSpPr/>
            <p:nvPr/>
          </p:nvSpPr>
          <p:spPr>
            <a:xfrm>
              <a:off x="6858177" y="2731223"/>
              <a:ext cx="0" cy="27940"/>
            </a:xfrm>
            <a:custGeom>
              <a:avLst/>
              <a:gdLst/>
              <a:ahLst/>
              <a:cxnLst/>
              <a:rect l="l" t="t" r="r" b="b"/>
              <a:pathLst>
                <a:path h="27939">
                  <a:moveTo>
                    <a:pt x="-7111" y="13696"/>
                  </a:moveTo>
                  <a:lnTo>
                    <a:pt x="7111" y="13696"/>
                  </a:lnTo>
                </a:path>
              </a:pathLst>
            </a:custGeom>
            <a:ln w="27393">
              <a:solidFill>
                <a:srgbClr val="000000"/>
              </a:solidFill>
            </a:ln>
          </p:spPr>
          <p:txBody>
            <a:bodyPr wrap="square" lIns="0" tIns="0" rIns="0" bIns="0" rtlCol="0"/>
            <a:lstStyle/>
            <a:p>
              <a:endParaRPr/>
            </a:p>
          </p:txBody>
        </p:sp>
        <p:sp>
          <p:nvSpPr>
            <p:cNvPr id="17" name="object 17">
              <a:extLst>
                <a:ext uri="{FF2B5EF4-FFF2-40B4-BE49-F238E27FC236}">
                  <a16:creationId xmlns:a16="http://schemas.microsoft.com/office/drawing/2014/main" id="{6FC50B4A-41DC-037D-307C-3A157780F827}"/>
                </a:ext>
              </a:extLst>
            </p:cNvPr>
            <p:cNvSpPr/>
            <p:nvPr/>
          </p:nvSpPr>
          <p:spPr>
            <a:xfrm>
              <a:off x="6755066" y="2703829"/>
              <a:ext cx="14604" cy="55244"/>
            </a:xfrm>
            <a:custGeom>
              <a:avLst/>
              <a:gdLst/>
              <a:ahLst/>
              <a:cxnLst/>
              <a:rect l="l" t="t" r="r" b="b"/>
              <a:pathLst>
                <a:path w="14604" h="55244">
                  <a:moveTo>
                    <a:pt x="0" y="54787"/>
                  </a:moveTo>
                  <a:lnTo>
                    <a:pt x="14223" y="54787"/>
                  </a:lnTo>
                  <a:lnTo>
                    <a:pt x="14223" y="0"/>
                  </a:lnTo>
                  <a:lnTo>
                    <a:pt x="0" y="0"/>
                  </a:lnTo>
                  <a:lnTo>
                    <a:pt x="0" y="54787"/>
                  </a:lnTo>
                  <a:close/>
                </a:path>
              </a:pathLst>
            </a:custGeom>
            <a:solidFill>
              <a:srgbClr val="000000"/>
            </a:solidFill>
          </p:spPr>
          <p:txBody>
            <a:bodyPr wrap="square" lIns="0" tIns="0" rIns="0" bIns="0" rtlCol="0"/>
            <a:lstStyle/>
            <a:p>
              <a:endParaRPr/>
            </a:p>
          </p:txBody>
        </p:sp>
        <p:sp>
          <p:nvSpPr>
            <p:cNvPr id="18" name="object 18">
              <a:extLst>
                <a:ext uri="{FF2B5EF4-FFF2-40B4-BE49-F238E27FC236}">
                  <a16:creationId xmlns:a16="http://schemas.microsoft.com/office/drawing/2014/main" id="{896B0704-5B37-9370-FC9D-B4EAAEB565C8}"/>
                </a:ext>
              </a:extLst>
            </p:cNvPr>
            <p:cNvSpPr/>
            <p:nvPr/>
          </p:nvSpPr>
          <p:spPr>
            <a:xfrm>
              <a:off x="4362487" y="2731223"/>
              <a:ext cx="0" cy="27940"/>
            </a:xfrm>
            <a:custGeom>
              <a:avLst/>
              <a:gdLst/>
              <a:ahLst/>
              <a:cxnLst/>
              <a:rect l="l" t="t" r="r" b="b"/>
              <a:pathLst>
                <a:path h="27939">
                  <a:moveTo>
                    <a:pt x="-7112" y="13696"/>
                  </a:moveTo>
                  <a:lnTo>
                    <a:pt x="7112" y="13696"/>
                  </a:lnTo>
                </a:path>
              </a:pathLst>
            </a:custGeom>
            <a:ln w="27393">
              <a:solidFill>
                <a:srgbClr val="000000"/>
              </a:solidFill>
            </a:ln>
          </p:spPr>
          <p:txBody>
            <a:bodyPr wrap="square" lIns="0" tIns="0" rIns="0" bIns="0" rtlCol="0"/>
            <a:lstStyle/>
            <a:p>
              <a:endParaRPr/>
            </a:p>
          </p:txBody>
        </p:sp>
        <p:sp>
          <p:nvSpPr>
            <p:cNvPr id="19" name="object 19">
              <a:extLst>
                <a:ext uri="{FF2B5EF4-FFF2-40B4-BE49-F238E27FC236}">
                  <a16:creationId xmlns:a16="http://schemas.microsoft.com/office/drawing/2014/main" id="{6C5D073C-0BBE-A0ED-026D-E18E5559066D}"/>
                </a:ext>
              </a:extLst>
            </p:cNvPr>
            <p:cNvSpPr/>
            <p:nvPr/>
          </p:nvSpPr>
          <p:spPr>
            <a:xfrm>
              <a:off x="4451362" y="2703829"/>
              <a:ext cx="14604" cy="55244"/>
            </a:xfrm>
            <a:custGeom>
              <a:avLst/>
              <a:gdLst/>
              <a:ahLst/>
              <a:cxnLst/>
              <a:rect l="l" t="t" r="r" b="b"/>
              <a:pathLst>
                <a:path w="14604" h="55244">
                  <a:moveTo>
                    <a:pt x="0" y="54787"/>
                  </a:moveTo>
                  <a:lnTo>
                    <a:pt x="14224" y="54787"/>
                  </a:lnTo>
                  <a:lnTo>
                    <a:pt x="14224" y="0"/>
                  </a:lnTo>
                  <a:lnTo>
                    <a:pt x="0" y="0"/>
                  </a:lnTo>
                  <a:lnTo>
                    <a:pt x="0" y="54787"/>
                  </a:lnTo>
                  <a:close/>
                </a:path>
              </a:pathLst>
            </a:custGeom>
            <a:solidFill>
              <a:srgbClr val="000000"/>
            </a:solidFill>
          </p:spPr>
          <p:txBody>
            <a:bodyPr wrap="square" lIns="0" tIns="0" rIns="0" bIns="0" rtlCol="0"/>
            <a:lstStyle/>
            <a:p>
              <a:endParaRPr/>
            </a:p>
          </p:txBody>
        </p:sp>
        <p:sp>
          <p:nvSpPr>
            <p:cNvPr id="20" name="object 20">
              <a:extLst>
                <a:ext uri="{FF2B5EF4-FFF2-40B4-BE49-F238E27FC236}">
                  <a16:creationId xmlns:a16="http://schemas.microsoft.com/office/drawing/2014/main" id="{7B884189-3984-B6DE-38DC-23CD0803A4BC}"/>
                </a:ext>
              </a:extLst>
            </p:cNvPr>
            <p:cNvSpPr/>
            <p:nvPr/>
          </p:nvSpPr>
          <p:spPr>
            <a:xfrm>
              <a:off x="6755066" y="2703829"/>
              <a:ext cx="14604" cy="55244"/>
            </a:xfrm>
            <a:custGeom>
              <a:avLst/>
              <a:gdLst/>
              <a:ahLst/>
              <a:cxnLst/>
              <a:rect l="l" t="t" r="r" b="b"/>
              <a:pathLst>
                <a:path w="14604" h="55244">
                  <a:moveTo>
                    <a:pt x="0" y="54787"/>
                  </a:moveTo>
                  <a:lnTo>
                    <a:pt x="14223" y="54787"/>
                  </a:lnTo>
                  <a:lnTo>
                    <a:pt x="14223" y="0"/>
                  </a:lnTo>
                  <a:lnTo>
                    <a:pt x="0" y="0"/>
                  </a:lnTo>
                  <a:lnTo>
                    <a:pt x="0" y="54787"/>
                  </a:lnTo>
                  <a:close/>
                </a:path>
              </a:pathLst>
            </a:custGeom>
            <a:solidFill>
              <a:srgbClr val="000000"/>
            </a:solidFill>
          </p:spPr>
          <p:txBody>
            <a:bodyPr wrap="square" lIns="0" tIns="0" rIns="0" bIns="0" rtlCol="0"/>
            <a:lstStyle/>
            <a:p>
              <a:endParaRPr/>
            </a:p>
          </p:txBody>
        </p:sp>
        <p:sp>
          <p:nvSpPr>
            <p:cNvPr id="21" name="object 21">
              <a:extLst>
                <a:ext uri="{FF2B5EF4-FFF2-40B4-BE49-F238E27FC236}">
                  <a16:creationId xmlns:a16="http://schemas.microsoft.com/office/drawing/2014/main" id="{3C0E0BA2-D690-3E6D-6DDF-EF2ED0F8158F}"/>
                </a:ext>
              </a:extLst>
            </p:cNvPr>
            <p:cNvSpPr/>
            <p:nvPr/>
          </p:nvSpPr>
          <p:spPr>
            <a:xfrm>
              <a:off x="6666191" y="2731223"/>
              <a:ext cx="0" cy="27940"/>
            </a:xfrm>
            <a:custGeom>
              <a:avLst/>
              <a:gdLst/>
              <a:ahLst/>
              <a:cxnLst/>
              <a:rect l="l" t="t" r="r" b="b"/>
              <a:pathLst>
                <a:path h="27939">
                  <a:moveTo>
                    <a:pt x="-7111" y="13696"/>
                  </a:moveTo>
                  <a:lnTo>
                    <a:pt x="7111" y="13696"/>
                  </a:lnTo>
                </a:path>
              </a:pathLst>
            </a:custGeom>
            <a:ln w="27393">
              <a:solidFill>
                <a:srgbClr val="000000"/>
              </a:solidFill>
            </a:ln>
          </p:spPr>
          <p:txBody>
            <a:bodyPr wrap="square" lIns="0" tIns="0" rIns="0" bIns="0" rtlCol="0"/>
            <a:lstStyle/>
            <a:p>
              <a:endParaRPr/>
            </a:p>
          </p:txBody>
        </p:sp>
        <p:sp>
          <p:nvSpPr>
            <p:cNvPr id="22" name="object 22">
              <a:extLst>
                <a:ext uri="{FF2B5EF4-FFF2-40B4-BE49-F238E27FC236}">
                  <a16:creationId xmlns:a16="http://schemas.microsoft.com/office/drawing/2014/main" id="{71B24230-7ABB-AF55-55C0-66B918B3FABA}"/>
                </a:ext>
              </a:extLst>
            </p:cNvPr>
            <p:cNvSpPr/>
            <p:nvPr/>
          </p:nvSpPr>
          <p:spPr>
            <a:xfrm>
              <a:off x="6570218" y="2731223"/>
              <a:ext cx="0" cy="27940"/>
            </a:xfrm>
            <a:custGeom>
              <a:avLst/>
              <a:gdLst/>
              <a:ahLst/>
              <a:cxnLst/>
              <a:rect l="l" t="t" r="r" b="b"/>
              <a:pathLst>
                <a:path h="27939">
                  <a:moveTo>
                    <a:pt x="-7111" y="13696"/>
                  </a:moveTo>
                  <a:lnTo>
                    <a:pt x="7111" y="13696"/>
                  </a:lnTo>
                </a:path>
              </a:pathLst>
            </a:custGeom>
            <a:ln w="27393">
              <a:solidFill>
                <a:srgbClr val="000000"/>
              </a:solidFill>
            </a:ln>
          </p:spPr>
          <p:txBody>
            <a:bodyPr wrap="square" lIns="0" tIns="0" rIns="0" bIns="0" rtlCol="0"/>
            <a:lstStyle/>
            <a:p>
              <a:endParaRPr/>
            </a:p>
          </p:txBody>
        </p:sp>
        <p:sp>
          <p:nvSpPr>
            <p:cNvPr id="23" name="object 23">
              <a:extLst>
                <a:ext uri="{FF2B5EF4-FFF2-40B4-BE49-F238E27FC236}">
                  <a16:creationId xmlns:a16="http://schemas.microsoft.com/office/drawing/2014/main" id="{4778BC85-642B-BF19-8C4D-91C34B5E1D4D}"/>
                </a:ext>
              </a:extLst>
            </p:cNvPr>
            <p:cNvSpPr/>
            <p:nvPr/>
          </p:nvSpPr>
          <p:spPr>
            <a:xfrm>
              <a:off x="6474231" y="2731223"/>
              <a:ext cx="0" cy="27940"/>
            </a:xfrm>
            <a:custGeom>
              <a:avLst/>
              <a:gdLst/>
              <a:ahLst/>
              <a:cxnLst/>
              <a:rect l="l" t="t" r="r" b="b"/>
              <a:pathLst>
                <a:path h="27939">
                  <a:moveTo>
                    <a:pt x="-7112" y="13696"/>
                  </a:moveTo>
                  <a:lnTo>
                    <a:pt x="7112" y="13696"/>
                  </a:lnTo>
                </a:path>
              </a:pathLst>
            </a:custGeom>
            <a:ln w="27393">
              <a:solidFill>
                <a:srgbClr val="000000"/>
              </a:solidFill>
            </a:ln>
          </p:spPr>
          <p:txBody>
            <a:bodyPr wrap="square" lIns="0" tIns="0" rIns="0" bIns="0" rtlCol="0"/>
            <a:lstStyle/>
            <a:p>
              <a:endParaRPr/>
            </a:p>
          </p:txBody>
        </p:sp>
        <p:sp>
          <p:nvSpPr>
            <p:cNvPr id="24" name="object 24">
              <a:extLst>
                <a:ext uri="{FF2B5EF4-FFF2-40B4-BE49-F238E27FC236}">
                  <a16:creationId xmlns:a16="http://schemas.microsoft.com/office/drawing/2014/main" id="{17B19E25-CA3B-3BCA-E046-874C62B0F215}"/>
                </a:ext>
              </a:extLst>
            </p:cNvPr>
            <p:cNvSpPr/>
            <p:nvPr/>
          </p:nvSpPr>
          <p:spPr>
            <a:xfrm>
              <a:off x="6378244" y="2703829"/>
              <a:ext cx="0" cy="55244"/>
            </a:xfrm>
            <a:custGeom>
              <a:avLst/>
              <a:gdLst/>
              <a:ahLst/>
              <a:cxnLst/>
              <a:rect l="l" t="t" r="r" b="b"/>
              <a:pathLst>
                <a:path h="55244">
                  <a:moveTo>
                    <a:pt x="0" y="0"/>
                  </a:moveTo>
                  <a:lnTo>
                    <a:pt x="0" y="54787"/>
                  </a:lnTo>
                </a:path>
              </a:pathLst>
            </a:custGeom>
            <a:ln w="14224">
              <a:solidFill>
                <a:srgbClr val="000000"/>
              </a:solidFill>
            </a:ln>
          </p:spPr>
          <p:txBody>
            <a:bodyPr wrap="square" lIns="0" tIns="0" rIns="0" bIns="0" rtlCol="0"/>
            <a:lstStyle/>
            <a:p>
              <a:endParaRPr/>
            </a:p>
          </p:txBody>
        </p:sp>
        <p:sp>
          <p:nvSpPr>
            <p:cNvPr id="25" name="object 25">
              <a:extLst>
                <a:ext uri="{FF2B5EF4-FFF2-40B4-BE49-F238E27FC236}">
                  <a16:creationId xmlns:a16="http://schemas.microsoft.com/office/drawing/2014/main" id="{E40A874C-7F63-A466-99D4-9D0B7F8E8F3F}"/>
                </a:ext>
              </a:extLst>
            </p:cNvPr>
            <p:cNvSpPr/>
            <p:nvPr/>
          </p:nvSpPr>
          <p:spPr>
            <a:xfrm>
              <a:off x="6282245" y="2731223"/>
              <a:ext cx="0" cy="27940"/>
            </a:xfrm>
            <a:custGeom>
              <a:avLst/>
              <a:gdLst/>
              <a:ahLst/>
              <a:cxnLst/>
              <a:rect l="l" t="t" r="r" b="b"/>
              <a:pathLst>
                <a:path h="27939">
                  <a:moveTo>
                    <a:pt x="-7112" y="13696"/>
                  </a:moveTo>
                  <a:lnTo>
                    <a:pt x="7112" y="13696"/>
                  </a:lnTo>
                </a:path>
              </a:pathLst>
            </a:custGeom>
            <a:ln w="27393">
              <a:solidFill>
                <a:srgbClr val="000000"/>
              </a:solidFill>
            </a:ln>
          </p:spPr>
          <p:txBody>
            <a:bodyPr wrap="square" lIns="0" tIns="0" rIns="0" bIns="0" rtlCol="0"/>
            <a:lstStyle/>
            <a:p>
              <a:endParaRPr/>
            </a:p>
          </p:txBody>
        </p:sp>
        <p:sp>
          <p:nvSpPr>
            <p:cNvPr id="26" name="object 26">
              <a:extLst>
                <a:ext uri="{FF2B5EF4-FFF2-40B4-BE49-F238E27FC236}">
                  <a16:creationId xmlns:a16="http://schemas.microsoft.com/office/drawing/2014/main" id="{FE3759EE-423D-8A64-A847-CE1393796421}"/>
                </a:ext>
              </a:extLst>
            </p:cNvPr>
            <p:cNvSpPr/>
            <p:nvPr/>
          </p:nvSpPr>
          <p:spPr>
            <a:xfrm>
              <a:off x="6186258" y="2731223"/>
              <a:ext cx="0" cy="27940"/>
            </a:xfrm>
            <a:custGeom>
              <a:avLst/>
              <a:gdLst/>
              <a:ahLst/>
              <a:cxnLst/>
              <a:rect l="l" t="t" r="r" b="b"/>
              <a:pathLst>
                <a:path h="27939">
                  <a:moveTo>
                    <a:pt x="-7112" y="13696"/>
                  </a:moveTo>
                  <a:lnTo>
                    <a:pt x="7112" y="13696"/>
                  </a:lnTo>
                </a:path>
              </a:pathLst>
            </a:custGeom>
            <a:ln w="27393">
              <a:solidFill>
                <a:srgbClr val="000000"/>
              </a:solidFill>
            </a:ln>
          </p:spPr>
          <p:txBody>
            <a:bodyPr wrap="square" lIns="0" tIns="0" rIns="0" bIns="0" rtlCol="0"/>
            <a:lstStyle/>
            <a:p>
              <a:endParaRPr/>
            </a:p>
          </p:txBody>
        </p:sp>
        <p:sp>
          <p:nvSpPr>
            <p:cNvPr id="27" name="object 27">
              <a:extLst>
                <a:ext uri="{FF2B5EF4-FFF2-40B4-BE49-F238E27FC236}">
                  <a16:creationId xmlns:a16="http://schemas.microsoft.com/office/drawing/2014/main" id="{3785846B-1A41-C802-84C6-186CD4B02AF6}"/>
                </a:ext>
              </a:extLst>
            </p:cNvPr>
            <p:cNvSpPr/>
            <p:nvPr/>
          </p:nvSpPr>
          <p:spPr>
            <a:xfrm>
              <a:off x="6090272" y="2731223"/>
              <a:ext cx="0" cy="27940"/>
            </a:xfrm>
            <a:custGeom>
              <a:avLst/>
              <a:gdLst/>
              <a:ahLst/>
              <a:cxnLst/>
              <a:rect l="l" t="t" r="r" b="b"/>
              <a:pathLst>
                <a:path h="27939">
                  <a:moveTo>
                    <a:pt x="-7112" y="13696"/>
                  </a:moveTo>
                  <a:lnTo>
                    <a:pt x="7112" y="13696"/>
                  </a:lnTo>
                </a:path>
              </a:pathLst>
            </a:custGeom>
            <a:ln w="27393">
              <a:solidFill>
                <a:srgbClr val="000000"/>
              </a:solidFill>
            </a:ln>
          </p:spPr>
          <p:txBody>
            <a:bodyPr wrap="square" lIns="0" tIns="0" rIns="0" bIns="0" rtlCol="0"/>
            <a:lstStyle/>
            <a:p>
              <a:endParaRPr/>
            </a:p>
          </p:txBody>
        </p:sp>
        <p:sp>
          <p:nvSpPr>
            <p:cNvPr id="28" name="object 28">
              <a:extLst>
                <a:ext uri="{FF2B5EF4-FFF2-40B4-BE49-F238E27FC236}">
                  <a16:creationId xmlns:a16="http://schemas.microsoft.com/office/drawing/2014/main" id="{45A01F84-FA1C-D437-E534-D5A1CFBB19AF}"/>
                </a:ext>
              </a:extLst>
            </p:cNvPr>
            <p:cNvSpPr/>
            <p:nvPr/>
          </p:nvSpPr>
          <p:spPr>
            <a:xfrm>
              <a:off x="5994285" y="2703829"/>
              <a:ext cx="0" cy="55244"/>
            </a:xfrm>
            <a:custGeom>
              <a:avLst/>
              <a:gdLst/>
              <a:ahLst/>
              <a:cxnLst/>
              <a:rect l="l" t="t" r="r" b="b"/>
              <a:pathLst>
                <a:path h="55244">
                  <a:moveTo>
                    <a:pt x="0" y="0"/>
                  </a:moveTo>
                  <a:lnTo>
                    <a:pt x="0" y="54787"/>
                  </a:lnTo>
                </a:path>
              </a:pathLst>
            </a:custGeom>
            <a:ln w="14224">
              <a:solidFill>
                <a:srgbClr val="000000"/>
              </a:solidFill>
            </a:ln>
          </p:spPr>
          <p:txBody>
            <a:bodyPr wrap="square" lIns="0" tIns="0" rIns="0" bIns="0" rtlCol="0"/>
            <a:lstStyle/>
            <a:p>
              <a:endParaRPr/>
            </a:p>
          </p:txBody>
        </p:sp>
        <p:sp>
          <p:nvSpPr>
            <p:cNvPr id="29" name="object 29">
              <a:extLst>
                <a:ext uri="{FF2B5EF4-FFF2-40B4-BE49-F238E27FC236}">
                  <a16:creationId xmlns:a16="http://schemas.microsoft.com/office/drawing/2014/main" id="{F55B36E9-225A-2961-3A1A-6A68220CA1AB}"/>
                </a:ext>
              </a:extLst>
            </p:cNvPr>
            <p:cNvSpPr/>
            <p:nvPr/>
          </p:nvSpPr>
          <p:spPr>
            <a:xfrm>
              <a:off x="5898299" y="2731223"/>
              <a:ext cx="0" cy="27940"/>
            </a:xfrm>
            <a:custGeom>
              <a:avLst/>
              <a:gdLst/>
              <a:ahLst/>
              <a:cxnLst/>
              <a:rect l="l" t="t" r="r" b="b"/>
              <a:pathLst>
                <a:path h="27939">
                  <a:moveTo>
                    <a:pt x="-7112" y="13696"/>
                  </a:moveTo>
                  <a:lnTo>
                    <a:pt x="7112" y="13696"/>
                  </a:lnTo>
                </a:path>
              </a:pathLst>
            </a:custGeom>
            <a:ln w="27393">
              <a:solidFill>
                <a:srgbClr val="000000"/>
              </a:solidFill>
            </a:ln>
          </p:spPr>
          <p:txBody>
            <a:bodyPr wrap="square" lIns="0" tIns="0" rIns="0" bIns="0" rtlCol="0"/>
            <a:lstStyle/>
            <a:p>
              <a:endParaRPr/>
            </a:p>
          </p:txBody>
        </p:sp>
        <p:sp>
          <p:nvSpPr>
            <p:cNvPr id="30" name="object 30">
              <a:extLst>
                <a:ext uri="{FF2B5EF4-FFF2-40B4-BE49-F238E27FC236}">
                  <a16:creationId xmlns:a16="http://schemas.microsoft.com/office/drawing/2014/main" id="{8D99633F-F12B-3714-7D6B-9C66A608D9F1}"/>
                </a:ext>
              </a:extLst>
            </p:cNvPr>
            <p:cNvSpPr/>
            <p:nvPr/>
          </p:nvSpPr>
          <p:spPr>
            <a:xfrm>
              <a:off x="5802299" y="2731223"/>
              <a:ext cx="0" cy="27940"/>
            </a:xfrm>
            <a:custGeom>
              <a:avLst/>
              <a:gdLst/>
              <a:ahLst/>
              <a:cxnLst/>
              <a:rect l="l" t="t" r="r" b="b"/>
              <a:pathLst>
                <a:path h="27939">
                  <a:moveTo>
                    <a:pt x="-7112" y="13696"/>
                  </a:moveTo>
                  <a:lnTo>
                    <a:pt x="7112" y="13696"/>
                  </a:lnTo>
                </a:path>
              </a:pathLst>
            </a:custGeom>
            <a:ln w="27393">
              <a:solidFill>
                <a:srgbClr val="000000"/>
              </a:solidFill>
            </a:ln>
          </p:spPr>
          <p:txBody>
            <a:bodyPr wrap="square" lIns="0" tIns="0" rIns="0" bIns="0" rtlCol="0"/>
            <a:lstStyle/>
            <a:p>
              <a:endParaRPr/>
            </a:p>
          </p:txBody>
        </p:sp>
        <p:sp>
          <p:nvSpPr>
            <p:cNvPr id="31" name="object 31">
              <a:extLst>
                <a:ext uri="{FF2B5EF4-FFF2-40B4-BE49-F238E27FC236}">
                  <a16:creationId xmlns:a16="http://schemas.microsoft.com/office/drawing/2014/main" id="{DED5DC85-2C0D-E451-9C9D-347CFD4C3DD5}"/>
                </a:ext>
              </a:extLst>
            </p:cNvPr>
            <p:cNvSpPr/>
            <p:nvPr/>
          </p:nvSpPr>
          <p:spPr>
            <a:xfrm>
              <a:off x="5706325" y="2731223"/>
              <a:ext cx="0" cy="27940"/>
            </a:xfrm>
            <a:custGeom>
              <a:avLst/>
              <a:gdLst/>
              <a:ahLst/>
              <a:cxnLst/>
              <a:rect l="l" t="t" r="r" b="b"/>
              <a:pathLst>
                <a:path h="27939">
                  <a:moveTo>
                    <a:pt x="-7112" y="13696"/>
                  </a:moveTo>
                  <a:lnTo>
                    <a:pt x="7112" y="13696"/>
                  </a:lnTo>
                </a:path>
              </a:pathLst>
            </a:custGeom>
            <a:ln w="27393">
              <a:solidFill>
                <a:srgbClr val="000000"/>
              </a:solidFill>
            </a:ln>
          </p:spPr>
          <p:txBody>
            <a:bodyPr wrap="square" lIns="0" tIns="0" rIns="0" bIns="0" rtlCol="0"/>
            <a:lstStyle/>
            <a:p>
              <a:endParaRPr/>
            </a:p>
          </p:txBody>
        </p:sp>
        <p:sp>
          <p:nvSpPr>
            <p:cNvPr id="32" name="object 32">
              <a:extLst>
                <a:ext uri="{FF2B5EF4-FFF2-40B4-BE49-F238E27FC236}">
                  <a16:creationId xmlns:a16="http://schemas.microsoft.com/office/drawing/2014/main" id="{017E1B9D-E926-F8DC-239C-44492B981416}"/>
                </a:ext>
              </a:extLst>
            </p:cNvPr>
            <p:cNvSpPr/>
            <p:nvPr/>
          </p:nvSpPr>
          <p:spPr>
            <a:xfrm>
              <a:off x="5610339" y="2703829"/>
              <a:ext cx="0" cy="55244"/>
            </a:xfrm>
            <a:custGeom>
              <a:avLst/>
              <a:gdLst/>
              <a:ahLst/>
              <a:cxnLst/>
              <a:rect l="l" t="t" r="r" b="b"/>
              <a:pathLst>
                <a:path h="55244">
                  <a:moveTo>
                    <a:pt x="0" y="0"/>
                  </a:moveTo>
                  <a:lnTo>
                    <a:pt x="0" y="54787"/>
                  </a:lnTo>
                </a:path>
              </a:pathLst>
            </a:custGeom>
            <a:ln w="14224">
              <a:solidFill>
                <a:srgbClr val="000000"/>
              </a:solidFill>
            </a:ln>
          </p:spPr>
          <p:txBody>
            <a:bodyPr wrap="square" lIns="0" tIns="0" rIns="0" bIns="0" rtlCol="0"/>
            <a:lstStyle/>
            <a:p>
              <a:endParaRPr/>
            </a:p>
          </p:txBody>
        </p:sp>
        <p:sp>
          <p:nvSpPr>
            <p:cNvPr id="33" name="object 33">
              <a:extLst>
                <a:ext uri="{FF2B5EF4-FFF2-40B4-BE49-F238E27FC236}">
                  <a16:creationId xmlns:a16="http://schemas.microsoft.com/office/drawing/2014/main" id="{25635AF8-0FC5-667E-48E5-67D21185B486}"/>
                </a:ext>
              </a:extLst>
            </p:cNvPr>
            <p:cNvSpPr/>
            <p:nvPr/>
          </p:nvSpPr>
          <p:spPr>
            <a:xfrm>
              <a:off x="5514340" y="2731223"/>
              <a:ext cx="0" cy="27940"/>
            </a:xfrm>
            <a:custGeom>
              <a:avLst/>
              <a:gdLst/>
              <a:ahLst/>
              <a:cxnLst/>
              <a:rect l="l" t="t" r="r" b="b"/>
              <a:pathLst>
                <a:path h="27939">
                  <a:moveTo>
                    <a:pt x="-7112" y="13696"/>
                  </a:moveTo>
                  <a:lnTo>
                    <a:pt x="7112" y="13696"/>
                  </a:lnTo>
                </a:path>
              </a:pathLst>
            </a:custGeom>
            <a:ln w="27393">
              <a:solidFill>
                <a:srgbClr val="000000"/>
              </a:solidFill>
            </a:ln>
          </p:spPr>
          <p:txBody>
            <a:bodyPr wrap="square" lIns="0" tIns="0" rIns="0" bIns="0" rtlCol="0"/>
            <a:lstStyle/>
            <a:p>
              <a:endParaRPr/>
            </a:p>
          </p:txBody>
        </p:sp>
        <p:sp>
          <p:nvSpPr>
            <p:cNvPr id="34" name="object 34">
              <a:extLst>
                <a:ext uri="{FF2B5EF4-FFF2-40B4-BE49-F238E27FC236}">
                  <a16:creationId xmlns:a16="http://schemas.microsoft.com/office/drawing/2014/main" id="{18B081B2-648F-C125-EDE8-583809D28C26}"/>
                </a:ext>
              </a:extLst>
            </p:cNvPr>
            <p:cNvSpPr/>
            <p:nvPr/>
          </p:nvSpPr>
          <p:spPr>
            <a:xfrm>
              <a:off x="5418366" y="2731223"/>
              <a:ext cx="0" cy="27940"/>
            </a:xfrm>
            <a:custGeom>
              <a:avLst/>
              <a:gdLst/>
              <a:ahLst/>
              <a:cxnLst/>
              <a:rect l="l" t="t" r="r" b="b"/>
              <a:pathLst>
                <a:path h="27939">
                  <a:moveTo>
                    <a:pt x="-7112" y="13696"/>
                  </a:moveTo>
                  <a:lnTo>
                    <a:pt x="7112" y="13696"/>
                  </a:lnTo>
                </a:path>
              </a:pathLst>
            </a:custGeom>
            <a:ln w="27393">
              <a:solidFill>
                <a:srgbClr val="000000"/>
              </a:solidFill>
            </a:ln>
          </p:spPr>
          <p:txBody>
            <a:bodyPr wrap="square" lIns="0" tIns="0" rIns="0" bIns="0" rtlCol="0"/>
            <a:lstStyle/>
            <a:p>
              <a:endParaRPr/>
            </a:p>
          </p:txBody>
        </p:sp>
        <p:sp>
          <p:nvSpPr>
            <p:cNvPr id="35" name="object 35">
              <a:extLst>
                <a:ext uri="{FF2B5EF4-FFF2-40B4-BE49-F238E27FC236}">
                  <a16:creationId xmlns:a16="http://schemas.microsoft.com/office/drawing/2014/main" id="{5DC71623-61A3-31AA-9941-DB2120AEBB3C}"/>
                </a:ext>
              </a:extLst>
            </p:cNvPr>
            <p:cNvSpPr/>
            <p:nvPr/>
          </p:nvSpPr>
          <p:spPr>
            <a:xfrm>
              <a:off x="5322366" y="2731223"/>
              <a:ext cx="0" cy="27940"/>
            </a:xfrm>
            <a:custGeom>
              <a:avLst/>
              <a:gdLst/>
              <a:ahLst/>
              <a:cxnLst/>
              <a:rect l="l" t="t" r="r" b="b"/>
              <a:pathLst>
                <a:path h="27939">
                  <a:moveTo>
                    <a:pt x="-7112" y="13696"/>
                  </a:moveTo>
                  <a:lnTo>
                    <a:pt x="7112" y="13696"/>
                  </a:lnTo>
                </a:path>
              </a:pathLst>
            </a:custGeom>
            <a:ln w="27393">
              <a:solidFill>
                <a:srgbClr val="000000"/>
              </a:solidFill>
            </a:ln>
          </p:spPr>
          <p:txBody>
            <a:bodyPr wrap="square" lIns="0" tIns="0" rIns="0" bIns="0" rtlCol="0"/>
            <a:lstStyle/>
            <a:p>
              <a:endParaRPr/>
            </a:p>
          </p:txBody>
        </p:sp>
        <p:sp>
          <p:nvSpPr>
            <p:cNvPr id="36" name="object 36">
              <a:extLst>
                <a:ext uri="{FF2B5EF4-FFF2-40B4-BE49-F238E27FC236}">
                  <a16:creationId xmlns:a16="http://schemas.microsoft.com/office/drawing/2014/main" id="{F24DFED1-EA64-D183-A715-41BCE41FAAEE}"/>
                </a:ext>
              </a:extLst>
            </p:cNvPr>
            <p:cNvSpPr/>
            <p:nvPr/>
          </p:nvSpPr>
          <p:spPr>
            <a:xfrm>
              <a:off x="5226380" y="2703829"/>
              <a:ext cx="0" cy="55244"/>
            </a:xfrm>
            <a:custGeom>
              <a:avLst/>
              <a:gdLst/>
              <a:ahLst/>
              <a:cxnLst/>
              <a:rect l="l" t="t" r="r" b="b"/>
              <a:pathLst>
                <a:path h="55244">
                  <a:moveTo>
                    <a:pt x="0" y="0"/>
                  </a:moveTo>
                  <a:lnTo>
                    <a:pt x="0" y="54787"/>
                  </a:lnTo>
                </a:path>
              </a:pathLst>
            </a:custGeom>
            <a:ln w="14224">
              <a:solidFill>
                <a:srgbClr val="000000"/>
              </a:solidFill>
            </a:ln>
          </p:spPr>
          <p:txBody>
            <a:bodyPr wrap="square" lIns="0" tIns="0" rIns="0" bIns="0" rtlCol="0"/>
            <a:lstStyle/>
            <a:p>
              <a:endParaRPr/>
            </a:p>
          </p:txBody>
        </p:sp>
        <p:sp>
          <p:nvSpPr>
            <p:cNvPr id="37" name="object 37">
              <a:extLst>
                <a:ext uri="{FF2B5EF4-FFF2-40B4-BE49-F238E27FC236}">
                  <a16:creationId xmlns:a16="http://schemas.microsoft.com/office/drawing/2014/main" id="{A05A342D-6D45-2A0B-E8F7-E4BBA3B12953}"/>
                </a:ext>
              </a:extLst>
            </p:cNvPr>
            <p:cNvSpPr/>
            <p:nvPr/>
          </p:nvSpPr>
          <p:spPr>
            <a:xfrm>
              <a:off x="5130393" y="2731223"/>
              <a:ext cx="0" cy="27940"/>
            </a:xfrm>
            <a:custGeom>
              <a:avLst/>
              <a:gdLst/>
              <a:ahLst/>
              <a:cxnLst/>
              <a:rect l="l" t="t" r="r" b="b"/>
              <a:pathLst>
                <a:path h="27939">
                  <a:moveTo>
                    <a:pt x="-7112" y="13696"/>
                  </a:moveTo>
                  <a:lnTo>
                    <a:pt x="7112" y="13696"/>
                  </a:lnTo>
                </a:path>
              </a:pathLst>
            </a:custGeom>
            <a:ln w="27393">
              <a:solidFill>
                <a:srgbClr val="000000"/>
              </a:solidFill>
            </a:ln>
          </p:spPr>
          <p:txBody>
            <a:bodyPr wrap="square" lIns="0" tIns="0" rIns="0" bIns="0" rtlCol="0"/>
            <a:lstStyle/>
            <a:p>
              <a:endParaRPr/>
            </a:p>
          </p:txBody>
        </p:sp>
        <p:sp>
          <p:nvSpPr>
            <p:cNvPr id="38" name="object 38">
              <a:extLst>
                <a:ext uri="{FF2B5EF4-FFF2-40B4-BE49-F238E27FC236}">
                  <a16:creationId xmlns:a16="http://schemas.microsoft.com/office/drawing/2014/main" id="{93259652-E759-84D6-4687-1FF11E778EBC}"/>
                </a:ext>
              </a:extLst>
            </p:cNvPr>
            <p:cNvSpPr/>
            <p:nvPr/>
          </p:nvSpPr>
          <p:spPr>
            <a:xfrm>
              <a:off x="5034394" y="2731223"/>
              <a:ext cx="0" cy="27940"/>
            </a:xfrm>
            <a:custGeom>
              <a:avLst/>
              <a:gdLst/>
              <a:ahLst/>
              <a:cxnLst/>
              <a:rect l="l" t="t" r="r" b="b"/>
              <a:pathLst>
                <a:path h="27939">
                  <a:moveTo>
                    <a:pt x="-7112" y="13696"/>
                  </a:moveTo>
                  <a:lnTo>
                    <a:pt x="7112" y="13696"/>
                  </a:lnTo>
                </a:path>
              </a:pathLst>
            </a:custGeom>
            <a:ln w="27393">
              <a:solidFill>
                <a:srgbClr val="000000"/>
              </a:solidFill>
            </a:ln>
          </p:spPr>
          <p:txBody>
            <a:bodyPr wrap="square" lIns="0" tIns="0" rIns="0" bIns="0" rtlCol="0"/>
            <a:lstStyle/>
            <a:p>
              <a:endParaRPr/>
            </a:p>
          </p:txBody>
        </p:sp>
        <p:sp>
          <p:nvSpPr>
            <p:cNvPr id="39" name="object 39">
              <a:extLst>
                <a:ext uri="{FF2B5EF4-FFF2-40B4-BE49-F238E27FC236}">
                  <a16:creationId xmlns:a16="http://schemas.microsoft.com/office/drawing/2014/main" id="{5DE2AC15-20FB-C0B3-1F2E-5A80D341D610}"/>
                </a:ext>
              </a:extLst>
            </p:cNvPr>
            <p:cNvSpPr/>
            <p:nvPr/>
          </p:nvSpPr>
          <p:spPr>
            <a:xfrm>
              <a:off x="4938407" y="2731223"/>
              <a:ext cx="0" cy="27940"/>
            </a:xfrm>
            <a:custGeom>
              <a:avLst/>
              <a:gdLst/>
              <a:ahLst/>
              <a:cxnLst/>
              <a:rect l="l" t="t" r="r" b="b"/>
              <a:pathLst>
                <a:path h="27939">
                  <a:moveTo>
                    <a:pt x="-7112" y="13696"/>
                  </a:moveTo>
                  <a:lnTo>
                    <a:pt x="7112" y="13696"/>
                  </a:lnTo>
                </a:path>
              </a:pathLst>
            </a:custGeom>
            <a:ln w="27393">
              <a:solidFill>
                <a:srgbClr val="000000"/>
              </a:solidFill>
            </a:ln>
          </p:spPr>
          <p:txBody>
            <a:bodyPr wrap="square" lIns="0" tIns="0" rIns="0" bIns="0" rtlCol="0"/>
            <a:lstStyle/>
            <a:p>
              <a:endParaRPr/>
            </a:p>
          </p:txBody>
        </p:sp>
        <p:sp>
          <p:nvSpPr>
            <p:cNvPr id="40" name="object 40">
              <a:extLst>
                <a:ext uri="{FF2B5EF4-FFF2-40B4-BE49-F238E27FC236}">
                  <a16:creationId xmlns:a16="http://schemas.microsoft.com/office/drawing/2014/main" id="{A9C57BDB-A807-3B6B-21C2-C525AAB9EF9A}"/>
                </a:ext>
              </a:extLst>
            </p:cNvPr>
            <p:cNvSpPr/>
            <p:nvPr/>
          </p:nvSpPr>
          <p:spPr>
            <a:xfrm>
              <a:off x="4842421" y="2703829"/>
              <a:ext cx="0" cy="55244"/>
            </a:xfrm>
            <a:custGeom>
              <a:avLst/>
              <a:gdLst/>
              <a:ahLst/>
              <a:cxnLst/>
              <a:rect l="l" t="t" r="r" b="b"/>
              <a:pathLst>
                <a:path h="55244">
                  <a:moveTo>
                    <a:pt x="0" y="0"/>
                  </a:moveTo>
                  <a:lnTo>
                    <a:pt x="0" y="54787"/>
                  </a:lnTo>
                </a:path>
              </a:pathLst>
            </a:custGeom>
            <a:ln w="14224">
              <a:solidFill>
                <a:srgbClr val="000000"/>
              </a:solidFill>
            </a:ln>
          </p:spPr>
          <p:txBody>
            <a:bodyPr wrap="square" lIns="0" tIns="0" rIns="0" bIns="0" rtlCol="0"/>
            <a:lstStyle/>
            <a:p>
              <a:endParaRPr/>
            </a:p>
          </p:txBody>
        </p:sp>
        <p:sp>
          <p:nvSpPr>
            <p:cNvPr id="41" name="object 41">
              <a:extLst>
                <a:ext uri="{FF2B5EF4-FFF2-40B4-BE49-F238E27FC236}">
                  <a16:creationId xmlns:a16="http://schemas.microsoft.com/office/drawing/2014/main" id="{53D600A3-C84A-3C48-DCA0-3C4E84CDC290}"/>
                </a:ext>
              </a:extLst>
            </p:cNvPr>
            <p:cNvSpPr/>
            <p:nvPr/>
          </p:nvSpPr>
          <p:spPr>
            <a:xfrm>
              <a:off x="4746434" y="2731223"/>
              <a:ext cx="0" cy="27940"/>
            </a:xfrm>
            <a:custGeom>
              <a:avLst/>
              <a:gdLst/>
              <a:ahLst/>
              <a:cxnLst/>
              <a:rect l="l" t="t" r="r" b="b"/>
              <a:pathLst>
                <a:path h="27939">
                  <a:moveTo>
                    <a:pt x="-7112" y="13696"/>
                  </a:moveTo>
                  <a:lnTo>
                    <a:pt x="7112" y="13696"/>
                  </a:lnTo>
                </a:path>
              </a:pathLst>
            </a:custGeom>
            <a:ln w="27393">
              <a:solidFill>
                <a:srgbClr val="000000"/>
              </a:solidFill>
            </a:ln>
          </p:spPr>
          <p:txBody>
            <a:bodyPr wrap="square" lIns="0" tIns="0" rIns="0" bIns="0" rtlCol="0"/>
            <a:lstStyle/>
            <a:p>
              <a:endParaRPr/>
            </a:p>
          </p:txBody>
        </p:sp>
        <p:sp>
          <p:nvSpPr>
            <p:cNvPr id="42" name="object 42">
              <a:extLst>
                <a:ext uri="{FF2B5EF4-FFF2-40B4-BE49-F238E27FC236}">
                  <a16:creationId xmlns:a16="http://schemas.microsoft.com/office/drawing/2014/main" id="{F33E5BB5-217E-656A-E6A1-1169B05418F7}"/>
                </a:ext>
              </a:extLst>
            </p:cNvPr>
            <p:cNvSpPr/>
            <p:nvPr/>
          </p:nvSpPr>
          <p:spPr>
            <a:xfrm>
              <a:off x="4650447" y="2731223"/>
              <a:ext cx="0" cy="27940"/>
            </a:xfrm>
            <a:custGeom>
              <a:avLst/>
              <a:gdLst/>
              <a:ahLst/>
              <a:cxnLst/>
              <a:rect l="l" t="t" r="r" b="b"/>
              <a:pathLst>
                <a:path h="27939">
                  <a:moveTo>
                    <a:pt x="-7112" y="13696"/>
                  </a:moveTo>
                  <a:lnTo>
                    <a:pt x="7112" y="13696"/>
                  </a:lnTo>
                </a:path>
              </a:pathLst>
            </a:custGeom>
            <a:ln w="27393">
              <a:solidFill>
                <a:srgbClr val="000000"/>
              </a:solidFill>
            </a:ln>
          </p:spPr>
          <p:txBody>
            <a:bodyPr wrap="square" lIns="0" tIns="0" rIns="0" bIns="0" rtlCol="0"/>
            <a:lstStyle/>
            <a:p>
              <a:endParaRPr/>
            </a:p>
          </p:txBody>
        </p:sp>
        <p:sp>
          <p:nvSpPr>
            <p:cNvPr id="43" name="object 43">
              <a:extLst>
                <a:ext uri="{FF2B5EF4-FFF2-40B4-BE49-F238E27FC236}">
                  <a16:creationId xmlns:a16="http://schemas.microsoft.com/office/drawing/2014/main" id="{674B2E4D-E315-829F-55B2-18CA11C5CC67}"/>
                </a:ext>
              </a:extLst>
            </p:cNvPr>
            <p:cNvSpPr/>
            <p:nvPr/>
          </p:nvSpPr>
          <p:spPr>
            <a:xfrm>
              <a:off x="4554461" y="2731223"/>
              <a:ext cx="0" cy="27940"/>
            </a:xfrm>
            <a:custGeom>
              <a:avLst/>
              <a:gdLst/>
              <a:ahLst/>
              <a:cxnLst/>
              <a:rect l="l" t="t" r="r" b="b"/>
              <a:pathLst>
                <a:path h="27939">
                  <a:moveTo>
                    <a:pt x="-7112" y="13696"/>
                  </a:moveTo>
                  <a:lnTo>
                    <a:pt x="7112" y="13696"/>
                  </a:lnTo>
                </a:path>
              </a:pathLst>
            </a:custGeom>
            <a:ln w="27393">
              <a:solidFill>
                <a:srgbClr val="000000"/>
              </a:solidFill>
            </a:ln>
          </p:spPr>
          <p:txBody>
            <a:bodyPr wrap="square" lIns="0" tIns="0" rIns="0" bIns="0" rtlCol="0"/>
            <a:lstStyle/>
            <a:p>
              <a:endParaRPr/>
            </a:p>
          </p:txBody>
        </p:sp>
        <p:sp>
          <p:nvSpPr>
            <p:cNvPr id="44" name="object 44">
              <a:extLst>
                <a:ext uri="{FF2B5EF4-FFF2-40B4-BE49-F238E27FC236}">
                  <a16:creationId xmlns:a16="http://schemas.microsoft.com/office/drawing/2014/main" id="{E5D041B7-617D-685E-BE7F-2CC9D936DD9D}"/>
                </a:ext>
              </a:extLst>
            </p:cNvPr>
            <p:cNvSpPr/>
            <p:nvPr/>
          </p:nvSpPr>
          <p:spPr>
            <a:xfrm>
              <a:off x="4451362" y="2703829"/>
              <a:ext cx="14604" cy="55244"/>
            </a:xfrm>
            <a:custGeom>
              <a:avLst/>
              <a:gdLst/>
              <a:ahLst/>
              <a:cxnLst/>
              <a:rect l="l" t="t" r="r" b="b"/>
              <a:pathLst>
                <a:path w="14604" h="55244">
                  <a:moveTo>
                    <a:pt x="0" y="54787"/>
                  </a:moveTo>
                  <a:lnTo>
                    <a:pt x="14224" y="54787"/>
                  </a:lnTo>
                  <a:lnTo>
                    <a:pt x="14224" y="0"/>
                  </a:lnTo>
                  <a:lnTo>
                    <a:pt x="0" y="0"/>
                  </a:lnTo>
                  <a:lnTo>
                    <a:pt x="0" y="54787"/>
                  </a:lnTo>
                  <a:close/>
                </a:path>
              </a:pathLst>
            </a:custGeom>
            <a:solidFill>
              <a:srgbClr val="000000"/>
            </a:solidFill>
          </p:spPr>
          <p:txBody>
            <a:bodyPr wrap="square" lIns="0" tIns="0" rIns="0" bIns="0" rtlCol="0"/>
            <a:lstStyle/>
            <a:p>
              <a:endParaRPr/>
            </a:p>
          </p:txBody>
        </p:sp>
        <p:sp>
          <p:nvSpPr>
            <p:cNvPr id="45" name="object 45">
              <a:extLst>
                <a:ext uri="{FF2B5EF4-FFF2-40B4-BE49-F238E27FC236}">
                  <a16:creationId xmlns:a16="http://schemas.microsoft.com/office/drawing/2014/main" id="{5B3A7629-4BDB-2B71-BA3A-81B6D72D917D}"/>
                </a:ext>
              </a:extLst>
            </p:cNvPr>
            <p:cNvSpPr txBox="1">
              <a:spLocks noChangeAspect="1"/>
            </p:cNvSpPr>
            <p:nvPr/>
          </p:nvSpPr>
          <p:spPr>
            <a:xfrm>
              <a:off x="4313570" y="2776546"/>
              <a:ext cx="2649220" cy="306070"/>
            </a:xfrm>
            <a:prstGeom prst="rect">
              <a:avLst/>
            </a:prstGeom>
          </p:spPr>
          <p:txBody>
            <a:bodyPr vert="horz" wrap="square" lIns="0" tIns="11430" rIns="0" bIns="0" rtlCol="0">
              <a:spAutoFit/>
            </a:bodyPr>
            <a:lstStyle/>
            <a:p>
              <a:pPr marL="12700">
                <a:lnSpc>
                  <a:spcPts val="985"/>
                </a:lnSpc>
                <a:spcBef>
                  <a:spcPts val="90"/>
                </a:spcBef>
                <a:tabLst>
                  <a:tab pos="398780" algn="l"/>
                  <a:tab pos="779780" algn="l"/>
                  <a:tab pos="1165860" algn="l"/>
                  <a:tab pos="1546860" algn="l"/>
                  <a:tab pos="1932939" algn="l"/>
                  <a:tab pos="2319020" algn="l"/>
                </a:tabLst>
              </a:pPr>
              <a:r>
                <a:rPr sz="900" b="1" spc="-5" dirty="0">
                  <a:latin typeface="Arial"/>
                  <a:cs typeface="Arial"/>
                </a:rPr>
                <a:t>2004	2006	2008	2010	2012	2014	2016</a:t>
              </a:r>
              <a:endParaRPr sz="900" dirty="0">
                <a:latin typeface="Arial"/>
                <a:cs typeface="Arial"/>
              </a:endParaRPr>
            </a:p>
            <a:p>
              <a:pPr marR="5080" algn="r">
                <a:lnSpc>
                  <a:spcPts val="1225"/>
                </a:lnSpc>
              </a:pPr>
              <a:r>
                <a:rPr sz="1100" b="1" spc="-5" dirty="0">
                  <a:latin typeface="Arial"/>
                  <a:cs typeface="Arial"/>
                </a:rPr>
                <a:t>Year</a:t>
              </a:r>
              <a:endParaRPr sz="1100" dirty="0">
                <a:latin typeface="Arial"/>
                <a:cs typeface="Arial"/>
              </a:endParaRPr>
            </a:p>
          </p:txBody>
        </p:sp>
        <p:sp>
          <p:nvSpPr>
            <p:cNvPr id="46" name="object 46">
              <a:extLst>
                <a:ext uri="{FF2B5EF4-FFF2-40B4-BE49-F238E27FC236}">
                  <a16:creationId xmlns:a16="http://schemas.microsoft.com/office/drawing/2014/main" id="{27D6327C-1E74-4686-E1AB-C929DFEE70FB}"/>
                </a:ext>
              </a:extLst>
            </p:cNvPr>
            <p:cNvSpPr/>
            <p:nvPr/>
          </p:nvSpPr>
          <p:spPr>
            <a:xfrm>
              <a:off x="4266501" y="932078"/>
              <a:ext cx="0" cy="1826895"/>
            </a:xfrm>
            <a:custGeom>
              <a:avLst/>
              <a:gdLst/>
              <a:ahLst/>
              <a:cxnLst/>
              <a:rect l="l" t="t" r="r" b="b"/>
              <a:pathLst>
                <a:path h="1826895">
                  <a:moveTo>
                    <a:pt x="0" y="0"/>
                  </a:moveTo>
                  <a:lnTo>
                    <a:pt x="0" y="1826539"/>
                  </a:lnTo>
                </a:path>
              </a:pathLst>
            </a:custGeom>
            <a:ln w="14224">
              <a:solidFill>
                <a:srgbClr val="000000"/>
              </a:solidFill>
            </a:ln>
          </p:spPr>
          <p:txBody>
            <a:bodyPr wrap="square" lIns="0" tIns="0" rIns="0" bIns="0" rtlCol="0"/>
            <a:lstStyle/>
            <a:p>
              <a:endParaRPr/>
            </a:p>
          </p:txBody>
        </p:sp>
        <p:sp>
          <p:nvSpPr>
            <p:cNvPr id="47" name="object 47">
              <a:extLst>
                <a:ext uri="{FF2B5EF4-FFF2-40B4-BE49-F238E27FC236}">
                  <a16:creationId xmlns:a16="http://schemas.microsoft.com/office/drawing/2014/main" id="{CA8D2638-91CC-1C42-5278-A55AE3B30CC9}"/>
                </a:ext>
              </a:extLst>
            </p:cNvPr>
            <p:cNvSpPr/>
            <p:nvPr/>
          </p:nvSpPr>
          <p:spPr>
            <a:xfrm>
              <a:off x="6954164" y="932078"/>
              <a:ext cx="0" cy="27940"/>
            </a:xfrm>
            <a:custGeom>
              <a:avLst/>
              <a:gdLst/>
              <a:ahLst/>
              <a:cxnLst/>
              <a:rect l="l" t="t" r="r" b="b"/>
              <a:pathLst>
                <a:path h="27940">
                  <a:moveTo>
                    <a:pt x="-7111" y="13696"/>
                  </a:moveTo>
                  <a:lnTo>
                    <a:pt x="7111" y="13696"/>
                  </a:lnTo>
                </a:path>
              </a:pathLst>
            </a:custGeom>
            <a:ln w="27393">
              <a:solidFill>
                <a:srgbClr val="000000"/>
              </a:solidFill>
            </a:ln>
          </p:spPr>
          <p:txBody>
            <a:bodyPr wrap="square" lIns="0" tIns="0" rIns="0" bIns="0" rtlCol="0"/>
            <a:lstStyle/>
            <a:p>
              <a:endParaRPr/>
            </a:p>
          </p:txBody>
        </p:sp>
        <p:sp>
          <p:nvSpPr>
            <p:cNvPr id="48" name="object 48">
              <a:extLst>
                <a:ext uri="{FF2B5EF4-FFF2-40B4-BE49-F238E27FC236}">
                  <a16:creationId xmlns:a16="http://schemas.microsoft.com/office/drawing/2014/main" id="{9E3BF949-08C0-D571-8888-6E689BB3FE0D}"/>
                </a:ext>
              </a:extLst>
            </p:cNvPr>
            <p:cNvSpPr/>
            <p:nvPr/>
          </p:nvSpPr>
          <p:spPr>
            <a:xfrm>
              <a:off x="6858177" y="932078"/>
              <a:ext cx="0" cy="27940"/>
            </a:xfrm>
            <a:custGeom>
              <a:avLst/>
              <a:gdLst/>
              <a:ahLst/>
              <a:cxnLst/>
              <a:rect l="l" t="t" r="r" b="b"/>
              <a:pathLst>
                <a:path h="27940">
                  <a:moveTo>
                    <a:pt x="-7111" y="13696"/>
                  </a:moveTo>
                  <a:lnTo>
                    <a:pt x="7111" y="13696"/>
                  </a:lnTo>
                </a:path>
              </a:pathLst>
            </a:custGeom>
            <a:ln w="27393">
              <a:solidFill>
                <a:srgbClr val="000000"/>
              </a:solidFill>
            </a:ln>
          </p:spPr>
          <p:txBody>
            <a:bodyPr wrap="square" lIns="0" tIns="0" rIns="0" bIns="0" rtlCol="0"/>
            <a:lstStyle/>
            <a:p>
              <a:endParaRPr/>
            </a:p>
          </p:txBody>
        </p:sp>
        <p:sp>
          <p:nvSpPr>
            <p:cNvPr id="49" name="object 49">
              <a:extLst>
                <a:ext uri="{FF2B5EF4-FFF2-40B4-BE49-F238E27FC236}">
                  <a16:creationId xmlns:a16="http://schemas.microsoft.com/office/drawing/2014/main" id="{6927CBDE-6646-414A-DBD8-636FF16B5D84}"/>
                </a:ext>
              </a:extLst>
            </p:cNvPr>
            <p:cNvSpPr/>
            <p:nvPr/>
          </p:nvSpPr>
          <p:spPr>
            <a:xfrm>
              <a:off x="6755066" y="932078"/>
              <a:ext cx="14604" cy="55244"/>
            </a:xfrm>
            <a:custGeom>
              <a:avLst/>
              <a:gdLst/>
              <a:ahLst/>
              <a:cxnLst/>
              <a:rect l="l" t="t" r="r" b="b"/>
              <a:pathLst>
                <a:path w="14604" h="55244">
                  <a:moveTo>
                    <a:pt x="0" y="54800"/>
                  </a:moveTo>
                  <a:lnTo>
                    <a:pt x="14223" y="54800"/>
                  </a:lnTo>
                  <a:lnTo>
                    <a:pt x="14223" y="0"/>
                  </a:lnTo>
                  <a:lnTo>
                    <a:pt x="0" y="0"/>
                  </a:lnTo>
                  <a:lnTo>
                    <a:pt x="0" y="54800"/>
                  </a:lnTo>
                  <a:close/>
                </a:path>
              </a:pathLst>
            </a:custGeom>
            <a:solidFill>
              <a:srgbClr val="000000"/>
            </a:solidFill>
          </p:spPr>
          <p:txBody>
            <a:bodyPr wrap="square" lIns="0" tIns="0" rIns="0" bIns="0" rtlCol="0"/>
            <a:lstStyle/>
            <a:p>
              <a:endParaRPr/>
            </a:p>
          </p:txBody>
        </p:sp>
        <p:sp>
          <p:nvSpPr>
            <p:cNvPr id="50" name="object 50">
              <a:extLst>
                <a:ext uri="{FF2B5EF4-FFF2-40B4-BE49-F238E27FC236}">
                  <a16:creationId xmlns:a16="http://schemas.microsoft.com/office/drawing/2014/main" id="{BAEC5974-CCC2-8F36-5830-D4707C6D245A}"/>
                </a:ext>
              </a:extLst>
            </p:cNvPr>
            <p:cNvSpPr/>
            <p:nvPr/>
          </p:nvSpPr>
          <p:spPr>
            <a:xfrm>
              <a:off x="4362487" y="932078"/>
              <a:ext cx="0" cy="27940"/>
            </a:xfrm>
            <a:custGeom>
              <a:avLst/>
              <a:gdLst/>
              <a:ahLst/>
              <a:cxnLst/>
              <a:rect l="l" t="t" r="r" b="b"/>
              <a:pathLst>
                <a:path h="27940">
                  <a:moveTo>
                    <a:pt x="-7112" y="13696"/>
                  </a:moveTo>
                  <a:lnTo>
                    <a:pt x="7112" y="13696"/>
                  </a:lnTo>
                </a:path>
              </a:pathLst>
            </a:custGeom>
            <a:ln w="27393">
              <a:solidFill>
                <a:srgbClr val="000000"/>
              </a:solidFill>
            </a:ln>
          </p:spPr>
          <p:txBody>
            <a:bodyPr wrap="square" lIns="0" tIns="0" rIns="0" bIns="0" rtlCol="0"/>
            <a:lstStyle/>
            <a:p>
              <a:endParaRPr/>
            </a:p>
          </p:txBody>
        </p:sp>
        <p:sp>
          <p:nvSpPr>
            <p:cNvPr id="51" name="object 51">
              <a:extLst>
                <a:ext uri="{FF2B5EF4-FFF2-40B4-BE49-F238E27FC236}">
                  <a16:creationId xmlns:a16="http://schemas.microsoft.com/office/drawing/2014/main" id="{C722CC45-DD9E-3FF5-0135-0A71554C5120}"/>
                </a:ext>
              </a:extLst>
            </p:cNvPr>
            <p:cNvSpPr/>
            <p:nvPr/>
          </p:nvSpPr>
          <p:spPr>
            <a:xfrm>
              <a:off x="4451362" y="932078"/>
              <a:ext cx="14604" cy="55244"/>
            </a:xfrm>
            <a:custGeom>
              <a:avLst/>
              <a:gdLst/>
              <a:ahLst/>
              <a:cxnLst/>
              <a:rect l="l" t="t" r="r" b="b"/>
              <a:pathLst>
                <a:path w="14604" h="55244">
                  <a:moveTo>
                    <a:pt x="0" y="54800"/>
                  </a:moveTo>
                  <a:lnTo>
                    <a:pt x="14224" y="54800"/>
                  </a:lnTo>
                  <a:lnTo>
                    <a:pt x="14224" y="0"/>
                  </a:lnTo>
                  <a:lnTo>
                    <a:pt x="0" y="0"/>
                  </a:lnTo>
                  <a:lnTo>
                    <a:pt x="0" y="54800"/>
                  </a:lnTo>
                  <a:close/>
                </a:path>
              </a:pathLst>
            </a:custGeom>
            <a:solidFill>
              <a:srgbClr val="000000"/>
            </a:solidFill>
          </p:spPr>
          <p:txBody>
            <a:bodyPr wrap="square" lIns="0" tIns="0" rIns="0" bIns="0" rtlCol="0"/>
            <a:lstStyle/>
            <a:p>
              <a:endParaRPr/>
            </a:p>
          </p:txBody>
        </p:sp>
        <p:sp>
          <p:nvSpPr>
            <p:cNvPr id="52" name="object 52">
              <a:extLst>
                <a:ext uri="{FF2B5EF4-FFF2-40B4-BE49-F238E27FC236}">
                  <a16:creationId xmlns:a16="http://schemas.microsoft.com/office/drawing/2014/main" id="{204EA50E-CE10-E64E-1307-8BA405368A2D}"/>
                </a:ext>
              </a:extLst>
            </p:cNvPr>
            <p:cNvSpPr/>
            <p:nvPr/>
          </p:nvSpPr>
          <p:spPr>
            <a:xfrm>
              <a:off x="6755066" y="932078"/>
              <a:ext cx="14604" cy="55244"/>
            </a:xfrm>
            <a:custGeom>
              <a:avLst/>
              <a:gdLst/>
              <a:ahLst/>
              <a:cxnLst/>
              <a:rect l="l" t="t" r="r" b="b"/>
              <a:pathLst>
                <a:path w="14604" h="55244">
                  <a:moveTo>
                    <a:pt x="0" y="54800"/>
                  </a:moveTo>
                  <a:lnTo>
                    <a:pt x="14223" y="54800"/>
                  </a:lnTo>
                  <a:lnTo>
                    <a:pt x="14223" y="0"/>
                  </a:lnTo>
                  <a:lnTo>
                    <a:pt x="0" y="0"/>
                  </a:lnTo>
                  <a:lnTo>
                    <a:pt x="0" y="54800"/>
                  </a:lnTo>
                  <a:close/>
                </a:path>
              </a:pathLst>
            </a:custGeom>
            <a:solidFill>
              <a:srgbClr val="000000"/>
            </a:solidFill>
          </p:spPr>
          <p:txBody>
            <a:bodyPr wrap="square" lIns="0" tIns="0" rIns="0" bIns="0" rtlCol="0"/>
            <a:lstStyle/>
            <a:p>
              <a:endParaRPr/>
            </a:p>
          </p:txBody>
        </p:sp>
        <p:sp>
          <p:nvSpPr>
            <p:cNvPr id="53" name="object 53">
              <a:extLst>
                <a:ext uri="{FF2B5EF4-FFF2-40B4-BE49-F238E27FC236}">
                  <a16:creationId xmlns:a16="http://schemas.microsoft.com/office/drawing/2014/main" id="{D311C1BD-262E-14B6-E912-A629523FBE87}"/>
                </a:ext>
              </a:extLst>
            </p:cNvPr>
            <p:cNvSpPr/>
            <p:nvPr/>
          </p:nvSpPr>
          <p:spPr>
            <a:xfrm>
              <a:off x="6666191" y="932078"/>
              <a:ext cx="0" cy="27940"/>
            </a:xfrm>
            <a:custGeom>
              <a:avLst/>
              <a:gdLst/>
              <a:ahLst/>
              <a:cxnLst/>
              <a:rect l="l" t="t" r="r" b="b"/>
              <a:pathLst>
                <a:path h="27940">
                  <a:moveTo>
                    <a:pt x="-7111" y="13696"/>
                  </a:moveTo>
                  <a:lnTo>
                    <a:pt x="7111" y="13696"/>
                  </a:lnTo>
                </a:path>
              </a:pathLst>
            </a:custGeom>
            <a:ln w="27393">
              <a:solidFill>
                <a:srgbClr val="000000"/>
              </a:solidFill>
            </a:ln>
          </p:spPr>
          <p:txBody>
            <a:bodyPr wrap="square" lIns="0" tIns="0" rIns="0" bIns="0" rtlCol="0"/>
            <a:lstStyle/>
            <a:p>
              <a:endParaRPr/>
            </a:p>
          </p:txBody>
        </p:sp>
        <p:sp>
          <p:nvSpPr>
            <p:cNvPr id="54" name="object 54">
              <a:extLst>
                <a:ext uri="{FF2B5EF4-FFF2-40B4-BE49-F238E27FC236}">
                  <a16:creationId xmlns:a16="http://schemas.microsoft.com/office/drawing/2014/main" id="{A95CF126-2F5C-73A8-4DAF-DDCE059A681E}"/>
                </a:ext>
              </a:extLst>
            </p:cNvPr>
            <p:cNvSpPr/>
            <p:nvPr/>
          </p:nvSpPr>
          <p:spPr>
            <a:xfrm>
              <a:off x="6570218" y="932078"/>
              <a:ext cx="0" cy="27940"/>
            </a:xfrm>
            <a:custGeom>
              <a:avLst/>
              <a:gdLst/>
              <a:ahLst/>
              <a:cxnLst/>
              <a:rect l="l" t="t" r="r" b="b"/>
              <a:pathLst>
                <a:path h="27940">
                  <a:moveTo>
                    <a:pt x="-7111" y="13696"/>
                  </a:moveTo>
                  <a:lnTo>
                    <a:pt x="7111" y="13696"/>
                  </a:lnTo>
                </a:path>
              </a:pathLst>
            </a:custGeom>
            <a:ln w="27393">
              <a:solidFill>
                <a:srgbClr val="000000"/>
              </a:solidFill>
            </a:ln>
          </p:spPr>
          <p:txBody>
            <a:bodyPr wrap="square" lIns="0" tIns="0" rIns="0" bIns="0" rtlCol="0"/>
            <a:lstStyle/>
            <a:p>
              <a:endParaRPr/>
            </a:p>
          </p:txBody>
        </p:sp>
        <p:sp>
          <p:nvSpPr>
            <p:cNvPr id="55" name="object 55">
              <a:extLst>
                <a:ext uri="{FF2B5EF4-FFF2-40B4-BE49-F238E27FC236}">
                  <a16:creationId xmlns:a16="http://schemas.microsoft.com/office/drawing/2014/main" id="{FD13DD2E-668B-E761-0A0E-1B324D8E6FF1}"/>
                </a:ext>
              </a:extLst>
            </p:cNvPr>
            <p:cNvSpPr/>
            <p:nvPr/>
          </p:nvSpPr>
          <p:spPr>
            <a:xfrm>
              <a:off x="6474231" y="932078"/>
              <a:ext cx="0" cy="27940"/>
            </a:xfrm>
            <a:custGeom>
              <a:avLst/>
              <a:gdLst/>
              <a:ahLst/>
              <a:cxnLst/>
              <a:rect l="l" t="t" r="r" b="b"/>
              <a:pathLst>
                <a:path h="27940">
                  <a:moveTo>
                    <a:pt x="-7112" y="13696"/>
                  </a:moveTo>
                  <a:lnTo>
                    <a:pt x="7112" y="13696"/>
                  </a:lnTo>
                </a:path>
              </a:pathLst>
            </a:custGeom>
            <a:ln w="27393">
              <a:solidFill>
                <a:srgbClr val="000000"/>
              </a:solidFill>
            </a:ln>
          </p:spPr>
          <p:txBody>
            <a:bodyPr wrap="square" lIns="0" tIns="0" rIns="0" bIns="0" rtlCol="0"/>
            <a:lstStyle/>
            <a:p>
              <a:endParaRPr/>
            </a:p>
          </p:txBody>
        </p:sp>
        <p:sp>
          <p:nvSpPr>
            <p:cNvPr id="56" name="object 56">
              <a:extLst>
                <a:ext uri="{FF2B5EF4-FFF2-40B4-BE49-F238E27FC236}">
                  <a16:creationId xmlns:a16="http://schemas.microsoft.com/office/drawing/2014/main" id="{C0B46ED7-23B2-0BA2-B7E1-EFE68232B4D8}"/>
                </a:ext>
              </a:extLst>
            </p:cNvPr>
            <p:cNvSpPr/>
            <p:nvPr/>
          </p:nvSpPr>
          <p:spPr>
            <a:xfrm>
              <a:off x="6378244" y="932078"/>
              <a:ext cx="0" cy="55244"/>
            </a:xfrm>
            <a:custGeom>
              <a:avLst/>
              <a:gdLst/>
              <a:ahLst/>
              <a:cxnLst/>
              <a:rect l="l" t="t" r="r" b="b"/>
              <a:pathLst>
                <a:path h="55244">
                  <a:moveTo>
                    <a:pt x="0" y="54800"/>
                  </a:moveTo>
                  <a:lnTo>
                    <a:pt x="0" y="0"/>
                  </a:lnTo>
                </a:path>
              </a:pathLst>
            </a:custGeom>
            <a:ln w="14224">
              <a:solidFill>
                <a:srgbClr val="000000"/>
              </a:solidFill>
            </a:ln>
          </p:spPr>
          <p:txBody>
            <a:bodyPr wrap="square" lIns="0" tIns="0" rIns="0" bIns="0" rtlCol="0"/>
            <a:lstStyle/>
            <a:p>
              <a:endParaRPr/>
            </a:p>
          </p:txBody>
        </p:sp>
        <p:sp>
          <p:nvSpPr>
            <p:cNvPr id="57" name="object 57">
              <a:extLst>
                <a:ext uri="{FF2B5EF4-FFF2-40B4-BE49-F238E27FC236}">
                  <a16:creationId xmlns:a16="http://schemas.microsoft.com/office/drawing/2014/main" id="{3549D742-64C5-D3B1-DA04-3D32C1647946}"/>
                </a:ext>
              </a:extLst>
            </p:cNvPr>
            <p:cNvSpPr/>
            <p:nvPr/>
          </p:nvSpPr>
          <p:spPr>
            <a:xfrm>
              <a:off x="6282245" y="932078"/>
              <a:ext cx="0" cy="27940"/>
            </a:xfrm>
            <a:custGeom>
              <a:avLst/>
              <a:gdLst/>
              <a:ahLst/>
              <a:cxnLst/>
              <a:rect l="l" t="t" r="r" b="b"/>
              <a:pathLst>
                <a:path h="27940">
                  <a:moveTo>
                    <a:pt x="-7112" y="13696"/>
                  </a:moveTo>
                  <a:lnTo>
                    <a:pt x="7112" y="13696"/>
                  </a:lnTo>
                </a:path>
              </a:pathLst>
            </a:custGeom>
            <a:ln w="27393">
              <a:solidFill>
                <a:srgbClr val="000000"/>
              </a:solidFill>
            </a:ln>
          </p:spPr>
          <p:txBody>
            <a:bodyPr wrap="square" lIns="0" tIns="0" rIns="0" bIns="0" rtlCol="0"/>
            <a:lstStyle/>
            <a:p>
              <a:endParaRPr/>
            </a:p>
          </p:txBody>
        </p:sp>
        <p:sp>
          <p:nvSpPr>
            <p:cNvPr id="58" name="object 58">
              <a:extLst>
                <a:ext uri="{FF2B5EF4-FFF2-40B4-BE49-F238E27FC236}">
                  <a16:creationId xmlns:a16="http://schemas.microsoft.com/office/drawing/2014/main" id="{72814319-F197-51F0-8574-9B2DCCF9570F}"/>
                </a:ext>
              </a:extLst>
            </p:cNvPr>
            <p:cNvSpPr/>
            <p:nvPr/>
          </p:nvSpPr>
          <p:spPr>
            <a:xfrm>
              <a:off x="6186258" y="932078"/>
              <a:ext cx="0" cy="27940"/>
            </a:xfrm>
            <a:custGeom>
              <a:avLst/>
              <a:gdLst/>
              <a:ahLst/>
              <a:cxnLst/>
              <a:rect l="l" t="t" r="r" b="b"/>
              <a:pathLst>
                <a:path h="27940">
                  <a:moveTo>
                    <a:pt x="-7112" y="13696"/>
                  </a:moveTo>
                  <a:lnTo>
                    <a:pt x="7112" y="13696"/>
                  </a:lnTo>
                </a:path>
              </a:pathLst>
            </a:custGeom>
            <a:ln w="27393">
              <a:solidFill>
                <a:srgbClr val="000000"/>
              </a:solidFill>
            </a:ln>
          </p:spPr>
          <p:txBody>
            <a:bodyPr wrap="square" lIns="0" tIns="0" rIns="0" bIns="0" rtlCol="0"/>
            <a:lstStyle/>
            <a:p>
              <a:endParaRPr/>
            </a:p>
          </p:txBody>
        </p:sp>
        <p:sp>
          <p:nvSpPr>
            <p:cNvPr id="59" name="object 59">
              <a:extLst>
                <a:ext uri="{FF2B5EF4-FFF2-40B4-BE49-F238E27FC236}">
                  <a16:creationId xmlns:a16="http://schemas.microsoft.com/office/drawing/2014/main" id="{F9A6A038-FE49-9445-2EFB-D8759E2794D1}"/>
                </a:ext>
              </a:extLst>
            </p:cNvPr>
            <p:cNvSpPr/>
            <p:nvPr/>
          </p:nvSpPr>
          <p:spPr>
            <a:xfrm>
              <a:off x="6090272" y="932078"/>
              <a:ext cx="0" cy="27940"/>
            </a:xfrm>
            <a:custGeom>
              <a:avLst/>
              <a:gdLst/>
              <a:ahLst/>
              <a:cxnLst/>
              <a:rect l="l" t="t" r="r" b="b"/>
              <a:pathLst>
                <a:path h="27940">
                  <a:moveTo>
                    <a:pt x="-7112" y="13696"/>
                  </a:moveTo>
                  <a:lnTo>
                    <a:pt x="7112" y="13696"/>
                  </a:lnTo>
                </a:path>
              </a:pathLst>
            </a:custGeom>
            <a:ln w="27393">
              <a:solidFill>
                <a:srgbClr val="000000"/>
              </a:solidFill>
            </a:ln>
          </p:spPr>
          <p:txBody>
            <a:bodyPr wrap="square" lIns="0" tIns="0" rIns="0" bIns="0" rtlCol="0"/>
            <a:lstStyle/>
            <a:p>
              <a:endParaRPr/>
            </a:p>
          </p:txBody>
        </p:sp>
        <p:sp>
          <p:nvSpPr>
            <p:cNvPr id="60" name="object 60">
              <a:extLst>
                <a:ext uri="{FF2B5EF4-FFF2-40B4-BE49-F238E27FC236}">
                  <a16:creationId xmlns:a16="http://schemas.microsoft.com/office/drawing/2014/main" id="{319BD2C2-05E3-B0DC-21E5-5D6D72E9135D}"/>
                </a:ext>
              </a:extLst>
            </p:cNvPr>
            <p:cNvSpPr/>
            <p:nvPr/>
          </p:nvSpPr>
          <p:spPr>
            <a:xfrm>
              <a:off x="5994285" y="932078"/>
              <a:ext cx="0" cy="55244"/>
            </a:xfrm>
            <a:custGeom>
              <a:avLst/>
              <a:gdLst/>
              <a:ahLst/>
              <a:cxnLst/>
              <a:rect l="l" t="t" r="r" b="b"/>
              <a:pathLst>
                <a:path h="55244">
                  <a:moveTo>
                    <a:pt x="0" y="54800"/>
                  </a:moveTo>
                  <a:lnTo>
                    <a:pt x="0" y="0"/>
                  </a:lnTo>
                </a:path>
              </a:pathLst>
            </a:custGeom>
            <a:ln w="14224">
              <a:solidFill>
                <a:srgbClr val="000000"/>
              </a:solidFill>
            </a:ln>
          </p:spPr>
          <p:txBody>
            <a:bodyPr wrap="square" lIns="0" tIns="0" rIns="0" bIns="0" rtlCol="0"/>
            <a:lstStyle/>
            <a:p>
              <a:endParaRPr/>
            </a:p>
          </p:txBody>
        </p:sp>
        <p:sp>
          <p:nvSpPr>
            <p:cNvPr id="61" name="object 61">
              <a:extLst>
                <a:ext uri="{FF2B5EF4-FFF2-40B4-BE49-F238E27FC236}">
                  <a16:creationId xmlns:a16="http://schemas.microsoft.com/office/drawing/2014/main" id="{3F10E1CB-C98A-AB64-BCF2-E48A56F3620C}"/>
                </a:ext>
              </a:extLst>
            </p:cNvPr>
            <p:cNvSpPr/>
            <p:nvPr/>
          </p:nvSpPr>
          <p:spPr>
            <a:xfrm>
              <a:off x="5898299" y="932078"/>
              <a:ext cx="0" cy="27940"/>
            </a:xfrm>
            <a:custGeom>
              <a:avLst/>
              <a:gdLst/>
              <a:ahLst/>
              <a:cxnLst/>
              <a:rect l="l" t="t" r="r" b="b"/>
              <a:pathLst>
                <a:path h="27940">
                  <a:moveTo>
                    <a:pt x="-7112" y="13696"/>
                  </a:moveTo>
                  <a:lnTo>
                    <a:pt x="7112" y="13696"/>
                  </a:lnTo>
                </a:path>
              </a:pathLst>
            </a:custGeom>
            <a:ln w="27393">
              <a:solidFill>
                <a:srgbClr val="000000"/>
              </a:solidFill>
            </a:ln>
          </p:spPr>
          <p:txBody>
            <a:bodyPr wrap="square" lIns="0" tIns="0" rIns="0" bIns="0" rtlCol="0"/>
            <a:lstStyle/>
            <a:p>
              <a:endParaRPr/>
            </a:p>
          </p:txBody>
        </p:sp>
        <p:sp>
          <p:nvSpPr>
            <p:cNvPr id="62" name="object 62">
              <a:extLst>
                <a:ext uri="{FF2B5EF4-FFF2-40B4-BE49-F238E27FC236}">
                  <a16:creationId xmlns:a16="http://schemas.microsoft.com/office/drawing/2014/main" id="{672492CC-81ED-8F8E-FF35-2116C13F579D}"/>
                </a:ext>
              </a:extLst>
            </p:cNvPr>
            <p:cNvSpPr/>
            <p:nvPr/>
          </p:nvSpPr>
          <p:spPr>
            <a:xfrm>
              <a:off x="5802299" y="932078"/>
              <a:ext cx="0" cy="27940"/>
            </a:xfrm>
            <a:custGeom>
              <a:avLst/>
              <a:gdLst/>
              <a:ahLst/>
              <a:cxnLst/>
              <a:rect l="l" t="t" r="r" b="b"/>
              <a:pathLst>
                <a:path h="27940">
                  <a:moveTo>
                    <a:pt x="-7112" y="13696"/>
                  </a:moveTo>
                  <a:lnTo>
                    <a:pt x="7112" y="13696"/>
                  </a:lnTo>
                </a:path>
              </a:pathLst>
            </a:custGeom>
            <a:ln w="27393">
              <a:solidFill>
                <a:srgbClr val="000000"/>
              </a:solidFill>
            </a:ln>
          </p:spPr>
          <p:txBody>
            <a:bodyPr wrap="square" lIns="0" tIns="0" rIns="0" bIns="0" rtlCol="0"/>
            <a:lstStyle/>
            <a:p>
              <a:endParaRPr/>
            </a:p>
          </p:txBody>
        </p:sp>
        <p:sp>
          <p:nvSpPr>
            <p:cNvPr id="63" name="object 63">
              <a:extLst>
                <a:ext uri="{FF2B5EF4-FFF2-40B4-BE49-F238E27FC236}">
                  <a16:creationId xmlns:a16="http://schemas.microsoft.com/office/drawing/2014/main" id="{EA55E528-2C89-BBEF-E1E9-55FC0253EC47}"/>
                </a:ext>
              </a:extLst>
            </p:cNvPr>
            <p:cNvSpPr/>
            <p:nvPr/>
          </p:nvSpPr>
          <p:spPr>
            <a:xfrm>
              <a:off x="5706325" y="932078"/>
              <a:ext cx="0" cy="27940"/>
            </a:xfrm>
            <a:custGeom>
              <a:avLst/>
              <a:gdLst/>
              <a:ahLst/>
              <a:cxnLst/>
              <a:rect l="l" t="t" r="r" b="b"/>
              <a:pathLst>
                <a:path h="27940">
                  <a:moveTo>
                    <a:pt x="-7112" y="13696"/>
                  </a:moveTo>
                  <a:lnTo>
                    <a:pt x="7112" y="13696"/>
                  </a:lnTo>
                </a:path>
              </a:pathLst>
            </a:custGeom>
            <a:ln w="27393">
              <a:solidFill>
                <a:srgbClr val="000000"/>
              </a:solidFill>
            </a:ln>
          </p:spPr>
          <p:txBody>
            <a:bodyPr wrap="square" lIns="0" tIns="0" rIns="0" bIns="0" rtlCol="0"/>
            <a:lstStyle/>
            <a:p>
              <a:endParaRPr/>
            </a:p>
          </p:txBody>
        </p:sp>
        <p:sp>
          <p:nvSpPr>
            <p:cNvPr id="64" name="object 64">
              <a:extLst>
                <a:ext uri="{FF2B5EF4-FFF2-40B4-BE49-F238E27FC236}">
                  <a16:creationId xmlns:a16="http://schemas.microsoft.com/office/drawing/2014/main" id="{FB5D0465-8811-6BE6-9654-FDA5271847E9}"/>
                </a:ext>
              </a:extLst>
            </p:cNvPr>
            <p:cNvSpPr/>
            <p:nvPr/>
          </p:nvSpPr>
          <p:spPr>
            <a:xfrm>
              <a:off x="5610339" y="932078"/>
              <a:ext cx="0" cy="55244"/>
            </a:xfrm>
            <a:custGeom>
              <a:avLst/>
              <a:gdLst/>
              <a:ahLst/>
              <a:cxnLst/>
              <a:rect l="l" t="t" r="r" b="b"/>
              <a:pathLst>
                <a:path h="55244">
                  <a:moveTo>
                    <a:pt x="0" y="54800"/>
                  </a:moveTo>
                  <a:lnTo>
                    <a:pt x="0" y="0"/>
                  </a:lnTo>
                </a:path>
              </a:pathLst>
            </a:custGeom>
            <a:ln w="14224">
              <a:solidFill>
                <a:srgbClr val="000000"/>
              </a:solidFill>
            </a:ln>
          </p:spPr>
          <p:txBody>
            <a:bodyPr wrap="square" lIns="0" tIns="0" rIns="0" bIns="0" rtlCol="0"/>
            <a:lstStyle/>
            <a:p>
              <a:endParaRPr/>
            </a:p>
          </p:txBody>
        </p:sp>
        <p:sp>
          <p:nvSpPr>
            <p:cNvPr id="65" name="object 65">
              <a:extLst>
                <a:ext uri="{FF2B5EF4-FFF2-40B4-BE49-F238E27FC236}">
                  <a16:creationId xmlns:a16="http://schemas.microsoft.com/office/drawing/2014/main" id="{03418F2F-1A23-7CD4-4AA5-B984235309F0}"/>
                </a:ext>
              </a:extLst>
            </p:cNvPr>
            <p:cNvSpPr/>
            <p:nvPr/>
          </p:nvSpPr>
          <p:spPr>
            <a:xfrm>
              <a:off x="5514340" y="932078"/>
              <a:ext cx="0" cy="27940"/>
            </a:xfrm>
            <a:custGeom>
              <a:avLst/>
              <a:gdLst/>
              <a:ahLst/>
              <a:cxnLst/>
              <a:rect l="l" t="t" r="r" b="b"/>
              <a:pathLst>
                <a:path h="27940">
                  <a:moveTo>
                    <a:pt x="-7112" y="13696"/>
                  </a:moveTo>
                  <a:lnTo>
                    <a:pt x="7112" y="13696"/>
                  </a:lnTo>
                </a:path>
              </a:pathLst>
            </a:custGeom>
            <a:ln w="27393">
              <a:solidFill>
                <a:srgbClr val="000000"/>
              </a:solidFill>
            </a:ln>
          </p:spPr>
          <p:txBody>
            <a:bodyPr wrap="square" lIns="0" tIns="0" rIns="0" bIns="0" rtlCol="0"/>
            <a:lstStyle/>
            <a:p>
              <a:endParaRPr/>
            </a:p>
          </p:txBody>
        </p:sp>
        <p:sp>
          <p:nvSpPr>
            <p:cNvPr id="66" name="object 66">
              <a:extLst>
                <a:ext uri="{FF2B5EF4-FFF2-40B4-BE49-F238E27FC236}">
                  <a16:creationId xmlns:a16="http://schemas.microsoft.com/office/drawing/2014/main" id="{4A59CF08-8C0B-7289-F076-1164BAF37A6C}"/>
                </a:ext>
              </a:extLst>
            </p:cNvPr>
            <p:cNvSpPr/>
            <p:nvPr/>
          </p:nvSpPr>
          <p:spPr>
            <a:xfrm>
              <a:off x="5418366" y="932078"/>
              <a:ext cx="0" cy="27940"/>
            </a:xfrm>
            <a:custGeom>
              <a:avLst/>
              <a:gdLst/>
              <a:ahLst/>
              <a:cxnLst/>
              <a:rect l="l" t="t" r="r" b="b"/>
              <a:pathLst>
                <a:path h="27940">
                  <a:moveTo>
                    <a:pt x="-7112" y="13696"/>
                  </a:moveTo>
                  <a:lnTo>
                    <a:pt x="7112" y="13696"/>
                  </a:lnTo>
                </a:path>
              </a:pathLst>
            </a:custGeom>
            <a:ln w="27393">
              <a:solidFill>
                <a:srgbClr val="000000"/>
              </a:solidFill>
            </a:ln>
          </p:spPr>
          <p:txBody>
            <a:bodyPr wrap="square" lIns="0" tIns="0" rIns="0" bIns="0" rtlCol="0"/>
            <a:lstStyle/>
            <a:p>
              <a:endParaRPr/>
            </a:p>
          </p:txBody>
        </p:sp>
        <p:sp>
          <p:nvSpPr>
            <p:cNvPr id="67" name="object 67">
              <a:extLst>
                <a:ext uri="{FF2B5EF4-FFF2-40B4-BE49-F238E27FC236}">
                  <a16:creationId xmlns:a16="http://schemas.microsoft.com/office/drawing/2014/main" id="{8741676E-53D2-F710-872D-E423864DE763}"/>
                </a:ext>
              </a:extLst>
            </p:cNvPr>
            <p:cNvSpPr/>
            <p:nvPr/>
          </p:nvSpPr>
          <p:spPr>
            <a:xfrm>
              <a:off x="5322366" y="932078"/>
              <a:ext cx="0" cy="27940"/>
            </a:xfrm>
            <a:custGeom>
              <a:avLst/>
              <a:gdLst/>
              <a:ahLst/>
              <a:cxnLst/>
              <a:rect l="l" t="t" r="r" b="b"/>
              <a:pathLst>
                <a:path h="27940">
                  <a:moveTo>
                    <a:pt x="-7112" y="13696"/>
                  </a:moveTo>
                  <a:lnTo>
                    <a:pt x="7112" y="13696"/>
                  </a:lnTo>
                </a:path>
              </a:pathLst>
            </a:custGeom>
            <a:ln w="27393">
              <a:solidFill>
                <a:srgbClr val="000000"/>
              </a:solidFill>
            </a:ln>
          </p:spPr>
          <p:txBody>
            <a:bodyPr wrap="square" lIns="0" tIns="0" rIns="0" bIns="0" rtlCol="0"/>
            <a:lstStyle/>
            <a:p>
              <a:endParaRPr/>
            </a:p>
          </p:txBody>
        </p:sp>
        <p:sp>
          <p:nvSpPr>
            <p:cNvPr id="68" name="object 68">
              <a:extLst>
                <a:ext uri="{FF2B5EF4-FFF2-40B4-BE49-F238E27FC236}">
                  <a16:creationId xmlns:a16="http://schemas.microsoft.com/office/drawing/2014/main" id="{AB03E0AD-7D69-E3AF-A9C5-8883162591DC}"/>
                </a:ext>
              </a:extLst>
            </p:cNvPr>
            <p:cNvSpPr/>
            <p:nvPr/>
          </p:nvSpPr>
          <p:spPr>
            <a:xfrm>
              <a:off x="5226380" y="932078"/>
              <a:ext cx="0" cy="55244"/>
            </a:xfrm>
            <a:custGeom>
              <a:avLst/>
              <a:gdLst/>
              <a:ahLst/>
              <a:cxnLst/>
              <a:rect l="l" t="t" r="r" b="b"/>
              <a:pathLst>
                <a:path h="55244">
                  <a:moveTo>
                    <a:pt x="0" y="54800"/>
                  </a:moveTo>
                  <a:lnTo>
                    <a:pt x="0" y="0"/>
                  </a:lnTo>
                </a:path>
              </a:pathLst>
            </a:custGeom>
            <a:ln w="14224">
              <a:solidFill>
                <a:srgbClr val="000000"/>
              </a:solidFill>
            </a:ln>
          </p:spPr>
          <p:txBody>
            <a:bodyPr wrap="square" lIns="0" tIns="0" rIns="0" bIns="0" rtlCol="0"/>
            <a:lstStyle/>
            <a:p>
              <a:endParaRPr/>
            </a:p>
          </p:txBody>
        </p:sp>
        <p:sp>
          <p:nvSpPr>
            <p:cNvPr id="69" name="object 69">
              <a:extLst>
                <a:ext uri="{FF2B5EF4-FFF2-40B4-BE49-F238E27FC236}">
                  <a16:creationId xmlns:a16="http://schemas.microsoft.com/office/drawing/2014/main" id="{83C30E77-479A-F513-45F0-BF620CE71CAA}"/>
                </a:ext>
              </a:extLst>
            </p:cNvPr>
            <p:cNvSpPr/>
            <p:nvPr/>
          </p:nvSpPr>
          <p:spPr>
            <a:xfrm>
              <a:off x="5130393" y="932078"/>
              <a:ext cx="0" cy="27940"/>
            </a:xfrm>
            <a:custGeom>
              <a:avLst/>
              <a:gdLst/>
              <a:ahLst/>
              <a:cxnLst/>
              <a:rect l="l" t="t" r="r" b="b"/>
              <a:pathLst>
                <a:path h="27940">
                  <a:moveTo>
                    <a:pt x="-7112" y="13696"/>
                  </a:moveTo>
                  <a:lnTo>
                    <a:pt x="7112" y="13696"/>
                  </a:lnTo>
                </a:path>
              </a:pathLst>
            </a:custGeom>
            <a:ln w="27393">
              <a:solidFill>
                <a:srgbClr val="000000"/>
              </a:solidFill>
            </a:ln>
          </p:spPr>
          <p:txBody>
            <a:bodyPr wrap="square" lIns="0" tIns="0" rIns="0" bIns="0" rtlCol="0"/>
            <a:lstStyle/>
            <a:p>
              <a:endParaRPr/>
            </a:p>
          </p:txBody>
        </p:sp>
        <p:sp>
          <p:nvSpPr>
            <p:cNvPr id="70" name="object 70">
              <a:extLst>
                <a:ext uri="{FF2B5EF4-FFF2-40B4-BE49-F238E27FC236}">
                  <a16:creationId xmlns:a16="http://schemas.microsoft.com/office/drawing/2014/main" id="{AC925A79-DF81-DC05-372B-9BD5F6C68774}"/>
                </a:ext>
              </a:extLst>
            </p:cNvPr>
            <p:cNvSpPr/>
            <p:nvPr/>
          </p:nvSpPr>
          <p:spPr>
            <a:xfrm>
              <a:off x="5034394" y="932078"/>
              <a:ext cx="0" cy="27940"/>
            </a:xfrm>
            <a:custGeom>
              <a:avLst/>
              <a:gdLst/>
              <a:ahLst/>
              <a:cxnLst/>
              <a:rect l="l" t="t" r="r" b="b"/>
              <a:pathLst>
                <a:path h="27940">
                  <a:moveTo>
                    <a:pt x="-7112" y="13696"/>
                  </a:moveTo>
                  <a:lnTo>
                    <a:pt x="7112" y="13696"/>
                  </a:lnTo>
                </a:path>
              </a:pathLst>
            </a:custGeom>
            <a:ln w="27393">
              <a:solidFill>
                <a:srgbClr val="000000"/>
              </a:solidFill>
            </a:ln>
          </p:spPr>
          <p:txBody>
            <a:bodyPr wrap="square" lIns="0" tIns="0" rIns="0" bIns="0" rtlCol="0"/>
            <a:lstStyle/>
            <a:p>
              <a:endParaRPr/>
            </a:p>
          </p:txBody>
        </p:sp>
        <p:sp>
          <p:nvSpPr>
            <p:cNvPr id="71" name="object 71">
              <a:extLst>
                <a:ext uri="{FF2B5EF4-FFF2-40B4-BE49-F238E27FC236}">
                  <a16:creationId xmlns:a16="http://schemas.microsoft.com/office/drawing/2014/main" id="{39C63E43-32C9-74AA-E55D-58A56485578D}"/>
                </a:ext>
              </a:extLst>
            </p:cNvPr>
            <p:cNvSpPr/>
            <p:nvPr/>
          </p:nvSpPr>
          <p:spPr>
            <a:xfrm>
              <a:off x="4938407" y="932078"/>
              <a:ext cx="0" cy="27940"/>
            </a:xfrm>
            <a:custGeom>
              <a:avLst/>
              <a:gdLst/>
              <a:ahLst/>
              <a:cxnLst/>
              <a:rect l="l" t="t" r="r" b="b"/>
              <a:pathLst>
                <a:path h="27940">
                  <a:moveTo>
                    <a:pt x="-7112" y="13696"/>
                  </a:moveTo>
                  <a:lnTo>
                    <a:pt x="7112" y="13696"/>
                  </a:lnTo>
                </a:path>
              </a:pathLst>
            </a:custGeom>
            <a:ln w="27393">
              <a:solidFill>
                <a:srgbClr val="000000"/>
              </a:solidFill>
            </a:ln>
          </p:spPr>
          <p:txBody>
            <a:bodyPr wrap="square" lIns="0" tIns="0" rIns="0" bIns="0" rtlCol="0"/>
            <a:lstStyle/>
            <a:p>
              <a:endParaRPr/>
            </a:p>
          </p:txBody>
        </p:sp>
        <p:sp>
          <p:nvSpPr>
            <p:cNvPr id="72" name="object 72">
              <a:extLst>
                <a:ext uri="{FF2B5EF4-FFF2-40B4-BE49-F238E27FC236}">
                  <a16:creationId xmlns:a16="http://schemas.microsoft.com/office/drawing/2014/main" id="{17AB6CE0-40B9-4DA8-D772-58B170598D1E}"/>
                </a:ext>
              </a:extLst>
            </p:cNvPr>
            <p:cNvSpPr/>
            <p:nvPr/>
          </p:nvSpPr>
          <p:spPr>
            <a:xfrm>
              <a:off x="4842421" y="932078"/>
              <a:ext cx="0" cy="55244"/>
            </a:xfrm>
            <a:custGeom>
              <a:avLst/>
              <a:gdLst/>
              <a:ahLst/>
              <a:cxnLst/>
              <a:rect l="l" t="t" r="r" b="b"/>
              <a:pathLst>
                <a:path h="55244">
                  <a:moveTo>
                    <a:pt x="0" y="54800"/>
                  </a:moveTo>
                  <a:lnTo>
                    <a:pt x="0" y="0"/>
                  </a:lnTo>
                </a:path>
              </a:pathLst>
            </a:custGeom>
            <a:ln w="14224">
              <a:solidFill>
                <a:srgbClr val="000000"/>
              </a:solidFill>
            </a:ln>
          </p:spPr>
          <p:txBody>
            <a:bodyPr wrap="square" lIns="0" tIns="0" rIns="0" bIns="0" rtlCol="0"/>
            <a:lstStyle/>
            <a:p>
              <a:endParaRPr/>
            </a:p>
          </p:txBody>
        </p:sp>
        <p:sp>
          <p:nvSpPr>
            <p:cNvPr id="73" name="object 73">
              <a:extLst>
                <a:ext uri="{FF2B5EF4-FFF2-40B4-BE49-F238E27FC236}">
                  <a16:creationId xmlns:a16="http://schemas.microsoft.com/office/drawing/2014/main" id="{2765FA91-43B7-42E7-989E-4760406BCEF9}"/>
                </a:ext>
              </a:extLst>
            </p:cNvPr>
            <p:cNvSpPr/>
            <p:nvPr/>
          </p:nvSpPr>
          <p:spPr>
            <a:xfrm>
              <a:off x="4746434" y="932078"/>
              <a:ext cx="0" cy="27940"/>
            </a:xfrm>
            <a:custGeom>
              <a:avLst/>
              <a:gdLst/>
              <a:ahLst/>
              <a:cxnLst/>
              <a:rect l="l" t="t" r="r" b="b"/>
              <a:pathLst>
                <a:path h="27940">
                  <a:moveTo>
                    <a:pt x="-7112" y="13696"/>
                  </a:moveTo>
                  <a:lnTo>
                    <a:pt x="7112" y="13696"/>
                  </a:lnTo>
                </a:path>
              </a:pathLst>
            </a:custGeom>
            <a:ln w="27393">
              <a:solidFill>
                <a:srgbClr val="000000"/>
              </a:solidFill>
            </a:ln>
          </p:spPr>
          <p:txBody>
            <a:bodyPr wrap="square" lIns="0" tIns="0" rIns="0" bIns="0" rtlCol="0"/>
            <a:lstStyle/>
            <a:p>
              <a:endParaRPr/>
            </a:p>
          </p:txBody>
        </p:sp>
        <p:sp>
          <p:nvSpPr>
            <p:cNvPr id="74" name="object 74">
              <a:extLst>
                <a:ext uri="{FF2B5EF4-FFF2-40B4-BE49-F238E27FC236}">
                  <a16:creationId xmlns:a16="http://schemas.microsoft.com/office/drawing/2014/main" id="{DC05D2E0-AB83-5E9D-E751-7E309AAE23C6}"/>
                </a:ext>
              </a:extLst>
            </p:cNvPr>
            <p:cNvSpPr/>
            <p:nvPr/>
          </p:nvSpPr>
          <p:spPr>
            <a:xfrm>
              <a:off x="4650447" y="932078"/>
              <a:ext cx="0" cy="27940"/>
            </a:xfrm>
            <a:custGeom>
              <a:avLst/>
              <a:gdLst/>
              <a:ahLst/>
              <a:cxnLst/>
              <a:rect l="l" t="t" r="r" b="b"/>
              <a:pathLst>
                <a:path h="27940">
                  <a:moveTo>
                    <a:pt x="-7112" y="13696"/>
                  </a:moveTo>
                  <a:lnTo>
                    <a:pt x="7112" y="13696"/>
                  </a:lnTo>
                </a:path>
              </a:pathLst>
            </a:custGeom>
            <a:ln w="27393">
              <a:solidFill>
                <a:srgbClr val="000000"/>
              </a:solidFill>
            </a:ln>
          </p:spPr>
          <p:txBody>
            <a:bodyPr wrap="square" lIns="0" tIns="0" rIns="0" bIns="0" rtlCol="0"/>
            <a:lstStyle/>
            <a:p>
              <a:endParaRPr/>
            </a:p>
          </p:txBody>
        </p:sp>
        <p:sp>
          <p:nvSpPr>
            <p:cNvPr id="75" name="object 75">
              <a:extLst>
                <a:ext uri="{FF2B5EF4-FFF2-40B4-BE49-F238E27FC236}">
                  <a16:creationId xmlns:a16="http://schemas.microsoft.com/office/drawing/2014/main" id="{3ED57A99-A5A8-2DFC-0F29-33BE9C31A5C3}"/>
                </a:ext>
              </a:extLst>
            </p:cNvPr>
            <p:cNvSpPr/>
            <p:nvPr/>
          </p:nvSpPr>
          <p:spPr>
            <a:xfrm>
              <a:off x="4554461" y="932078"/>
              <a:ext cx="0" cy="27940"/>
            </a:xfrm>
            <a:custGeom>
              <a:avLst/>
              <a:gdLst/>
              <a:ahLst/>
              <a:cxnLst/>
              <a:rect l="l" t="t" r="r" b="b"/>
              <a:pathLst>
                <a:path h="27940">
                  <a:moveTo>
                    <a:pt x="-7112" y="13696"/>
                  </a:moveTo>
                  <a:lnTo>
                    <a:pt x="7112" y="13696"/>
                  </a:lnTo>
                </a:path>
              </a:pathLst>
            </a:custGeom>
            <a:ln w="27393">
              <a:solidFill>
                <a:srgbClr val="000000"/>
              </a:solidFill>
            </a:ln>
          </p:spPr>
          <p:txBody>
            <a:bodyPr wrap="square" lIns="0" tIns="0" rIns="0" bIns="0" rtlCol="0"/>
            <a:lstStyle/>
            <a:p>
              <a:endParaRPr/>
            </a:p>
          </p:txBody>
        </p:sp>
        <p:sp>
          <p:nvSpPr>
            <p:cNvPr id="76" name="object 76">
              <a:extLst>
                <a:ext uri="{FF2B5EF4-FFF2-40B4-BE49-F238E27FC236}">
                  <a16:creationId xmlns:a16="http://schemas.microsoft.com/office/drawing/2014/main" id="{D5C70071-F2A4-99BA-3602-4CAC32FDE7CB}"/>
                </a:ext>
              </a:extLst>
            </p:cNvPr>
            <p:cNvSpPr/>
            <p:nvPr/>
          </p:nvSpPr>
          <p:spPr>
            <a:xfrm>
              <a:off x="4451362" y="932078"/>
              <a:ext cx="14604" cy="55244"/>
            </a:xfrm>
            <a:custGeom>
              <a:avLst/>
              <a:gdLst/>
              <a:ahLst/>
              <a:cxnLst/>
              <a:rect l="l" t="t" r="r" b="b"/>
              <a:pathLst>
                <a:path w="14604" h="55244">
                  <a:moveTo>
                    <a:pt x="0" y="54800"/>
                  </a:moveTo>
                  <a:lnTo>
                    <a:pt x="14224" y="54800"/>
                  </a:lnTo>
                  <a:lnTo>
                    <a:pt x="14224" y="0"/>
                  </a:lnTo>
                  <a:lnTo>
                    <a:pt x="0" y="0"/>
                  </a:lnTo>
                  <a:lnTo>
                    <a:pt x="0" y="54800"/>
                  </a:lnTo>
                  <a:close/>
                </a:path>
              </a:pathLst>
            </a:custGeom>
            <a:solidFill>
              <a:srgbClr val="000000"/>
            </a:solidFill>
          </p:spPr>
          <p:txBody>
            <a:bodyPr wrap="square" lIns="0" tIns="0" rIns="0" bIns="0" rtlCol="0"/>
            <a:lstStyle/>
            <a:p>
              <a:endParaRPr/>
            </a:p>
          </p:txBody>
        </p:sp>
        <p:sp>
          <p:nvSpPr>
            <p:cNvPr id="77" name="object 77">
              <a:extLst>
                <a:ext uri="{FF2B5EF4-FFF2-40B4-BE49-F238E27FC236}">
                  <a16:creationId xmlns:a16="http://schemas.microsoft.com/office/drawing/2014/main" id="{B37E63C3-000F-36DC-2949-B8DC4E05E56B}"/>
                </a:ext>
              </a:extLst>
            </p:cNvPr>
            <p:cNvSpPr/>
            <p:nvPr/>
          </p:nvSpPr>
          <p:spPr>
            <a:xfrm>
              <a:off x="4266501" y="932078"/>
              <a:ext cx="2687955" cy="0"/>
            </a:xfrm>
            <a:custGeom>
              <a:avLst/>
              <a:gdLst/>
              <a:ahLst/>
              <a:cxnLst/>
              <a:rect l="l" t="t" r="r" b="b"/>
              <a:pathLst>
                <a:path w="2687954">
                  <a:moveTo>
                    <a:pt x="0" y="0"/>
                  </a:moveTo>
                  <a:lnTo>
                    <a:pt x="2687662" y="0"/>
                  </a:lnTo>
                </a:path>
              </a:pathLst>
            </a:custGeom>
            <a:ln w="14224">
              <a:solidFill>
                <a:srgbClr val="000000"/>
              </a:solidFill>
            </a:ln>
          </p:spPr>
          <p:txBody>
            <a:bodyPr wrap="square" lIns="0" tIns="0" rIns="0" bIns="0" rtlCol="0"/>
            <a:lstStyle/>
            <a:p>
              <a:endParaRPr/>
            </a:p>
          </p:txBody>
        </p:sp>
        <p:sp>
          <p:nvSpPr>
            <p:cNvPr id="78" name="object 78">
              <a:extLst>
                <a:ext uri="{FF2B5EF4-FFF2-40B4-BE49-F238E27FC236}">
                  <a16:creationId xmlns:a16="http://schemas.microsoft.com/office/drawing/2014/main" id="{28E4FC79-8119-7206-C73E-E622F4D39312}"/>
                </a:ext>
              </a:extLst>
            </p:cNvPr>
            <p:cNvSpPr txBox="1">
              <a:spLocks noChangeAspect="1"/>
            </p:cNvSpPr>
            <p:nvPr/>
          </p:nvSpPr>
          <p:spPr>
            <a:xfrm>
              <a:off x="3838197" y="834224"/>
              <a:ext cx="218440" cy="1727391"/>
            </a:xfrm>
            <a:prstGeom prst="rect">
              <a:avLst/>
            </a:prstGeom>
          </p:spPr>
          <p:txBody>
            <a:bodyPr vert="vert270" wrap="square" lIns="0" tIns="34290" rIns="0" bIns="0" rtlCol="0">
              <a:spAutoFit/>
            </a:bodyPr>
            <a:lstStyle/>
            <a:p>
              <a:pPr marL="12700">
                <a:lnSpc>
                  <a:spcPct val="100000"/>
                </a:lnSpc>
                <a:spcBef>
                  <a:spcPts val="270"/>
                </a:spcBef>
              </a:pPr>
              <a:r>
                <a:rPr sz="1100" b="1" spc="-5" dirty="0">
                  <a:latin typeface="Arial"/>
                  <a:cs typeface="Arial"/>
                </a:rPr>
                <a:t>UCN density</a:t>
              </a:r>
              <a:r>
                <a:rPr sz="1100" b="1" spc="-50" dirty="0">
                  <a:latin typeface="Arial"/>
                  <a:cs typeface="Arial"/>
                </a:rPr>
                <a:t> </a:t>
              </a:r>
              <a:r>
                <a:rPr sz="1100" b="1" spc="-10" dirty="0">
                  <a:latin typeface="Arial"/>
                  <a:cs typeface="Arial"/>
                </a:rPr>
                <a:t>(UCN/cm</a:t>
              </a:r>
              <a:r>
                <a:rPr sz="1050" b="1" spc="-15" baseline="43650" dirty="0">
                  <a:latin typeface="Arial"/>
                  <a:cs typeface="Arial"/>
                </a:rPr>
                <a:t>3</a:t>
              </a:r>
              <a:r>
                <a:rPr sz="1100" b="1" spc="-10" dirty="0">
                  <a:latin typeface="Arial"/>
                  <a:cs typeface="Arial"/>
                </a:rPr>
                <a:t>)</a:t>
              </a:r>
              <a:endParaRPr sz="1100" dirty="0">
                <a:latin typeface="Arial"/>
                <a:cs typeface="Arial"/>
              </a:endParaRPr>
            </a:p>
          </p:txBody>
        </p:sp>
        <p:sp>
          <p:nvSpPr>
            <p:cNvPr id="79" name="object 79">
              <a:extLst>
                <a:ext uri="{FF2B5EF4-FFF2-40B4-BE49-F238E27FC236}">
                  <a16:creationId xmlns:a16="http://schemas.microsoft.com/office/drawing/2014/main" id="{84EA9533-66AF-F872-8931-8CC3F7CAB1DB}"/>
                </a:ext>
              </a:extLst>
            </p:cNvPr>
            <p:cNvSpPr/>
            <p:nvPr/>
          </p:nvSpPr>
          <p:spPr>
            <a:xfrm>
              <a:off x="4266501" y="932078"/>
              <a:ext cx="80645" cy="0"/>
            </a:xfrm>
            <a:custGeom>
              <a:avLst/>
              <a:gdLst/>
              <a:ahLst/>
              <a:cxnLst/>
              <a:rect l="l" t="t" r="r" b="b"/>
              <a:pathLst>
                <a:path w="80645">
                  <a:moveTo>
                    <a:pt x="80632" y="0"/>
                  </a:moveTo>
                  <a:lnTo>
                    <a:pt x="0" y="0"/>
                  </a:lnTo>
                </a:path>
              </a:pathLst>
            </a:custGeom>
            <a:ln w="14224">
              <a:solidFill>
                <a:srgbClr val="000000"/>
              </a:solidFill>
            </a:ln>
          </p:spPr>
          <p:txBody>
            <a:bodyPr wrap="square" lIns="0" tIns="0" rIns="0" bIns="0" rtlCol="0"/>
            <a:lstStyle/>
            <a:p>
              <a:endParaRPr/>
            </a:p>
          </p:txBody>
        </p:sp>
        <p:sp>
          <p:nvSpPr>
            <p:cNvPr id="80" name="object 80">
              <a:extLst>
                <a:ext uri="{FF2B5EF4-FFF2-40B4-BE49-F238E27FC236}">
                  <a16:creationId xmlns:a16="http://schemas.microsoft.com/office/drawing/2014/main" id="{B780400B-96F3-AC49-69F0-D8DAF67A5D0A}"/>
                </a:ext>
              </a:extLst>
            </p:cNvPr>
            <p:cNvSpPr/>
            <p:nvPr/>
          </p:nvSpPr>
          <p:spPr>
            <a:xfrm>
              <a:off x="4266514" y="977747"/>
              <a:ext cx="40640" cy="0"/>
            </a:xfrm>
            <a:custGeom>
              <a:avLst/>
              <a:gdLst/>
              <a:ahLst/>
              <a:cxnLst/>
              <a:rect l="l" t="t" r="r" b="b"/>
              <a:pathLst>
                <a:path w="40639">
                  <a:moveTo>
                    <a:pt x="40309" y="0"/>
                  </a:moveTo>
                  <a:lnTo>
                    <a:pt x="0" y="0"/>
                  </a:lnTo>
                </a:path>
              </a:pathLst>
            </a:custGeom>
            <a:ln w="14224">
              <a:solidFill>
                <a:srgbClr val="000000"/>
              </a:solidFill>
            </a:ln>
          </p:spPr>
          <p:txBody>
            <a:bodyPr wrap="square" lIns="0" tIns="0" rIns="0" bIns="0" rtlCol="0"/>
            <a:lstStyle/>
            <a:p>
              <a:endParaRPr/>
            </a:p>
          </p:txBody>
        </p:sp>
        <p:sp>
          <p:nvSpPr>
            <p:cNvPr id="81" name="object 81">
              <a:extLst>
                <a:ext uri="{FF2B5EF4-FFF2-40B4-BE49-F238E27FC236}">
                  <a16:creationId xmlns:a16="http://schemas.microsoft.com/office/drawing/2014/main" id="{705D6E6E-646B-9234-B874-3BC27510C946}"/>
                </a:ext>
              </a:extLst>
            </p:cNvPr>
            <p:cNvSpPr/>
            <p:nvPr/>
          </p:nvSpPr>
          <p:spPr>
            <a:xfrm>
              <a:off x="4266514" y="1023404"/>
              <a:ext cx="40640" cy="0"/>
            </a:xfrm>
            <a:custGeom>
              <a:avLst/>
              <a:gdLst/>
              <a:ahLst/>
              <a:cxnLst/>
              <a:rect l="l" t="t" r="r" b="b"/>
              <a:pathLst>
                <a:path w="40639">
                  <a:moveTo>
                    <a:pt x="40309" y="0"/>
                  </a:moveTo>
                  <a:lnTo>
                    <a:pt x="0" y="0"/>
                  </a:lnTo>
                </a:path>
              </a:pathLst>
            </a:custGeom>
            <a:ln w="14224">
              <a:solidFill>
                <a:srgbClr val="000000"/>
              </a:solidFill>
            </a:ln>
          </p:spPr>
          <p:txBody>
            <a:bodyPr wrap="square" lIns="0" tIns="0" rIns="0" bIns="0" rtlCol="0"/>
            <a:lstStyle/>
            <a:p>
              <a:endParaRPr/>
            </a:p>
          </p:txBody>
        </p:sp>
        <p:sp>
          <p:nvSpPr>
            <p:cNvPr id="82" name="object 82">
              <a:extLst>
                <a:ext uri="{FF2B5EF4-FFF2-40B4-BE49-F238E27FC236}">
                  <a16:creationId xmlns:a16="http://schemas.microsoft.com/office/drawing/2014/main" id="{50BCF9D5-41F1-984F-41FA-D1B5FC503744}"/>
                </a:ext>
              </a:extLst>
            </p:cNvPr>
            <p:cNvSpPr/>
            <p:nvPr/>
          </p:nvSpPr>
          <p:spPr>
            <a:xfrm>
              <a:off x="4266514" y="1069073"/>
              <a:ext cx="40640" cy="0"/>
            </a:xfrm>
            <a:custGeom>
              <a:avLst/>
              <a:gdLst/>
              <a:ahLst/>
              <a:cxnLst/>
              <a:rect l="l" t="t" r="r" b="b"/>
              <a:pathLst>
                <a:path w="40639">
                  <a:moveTo>
                    <a:pt x="40309" y="0"/>
                  </a:moveTo>
                  <a:lnTo>
                    <a:pt x="0" y="0"/>
                  </a:lnTo>
                </a:path>
              </a:pathLst>
            </a:custGeom>
            <a:ln w="14224">
              <a:solidFill>
                <a:srgbClr val="000000"/>
              </a:solidFill>
            </a:ln>
          </p:spPr>
          <p:txBody>
            <a:bodyPr wrap="square" lIns="0" tIns="0" rIns="0" bIns="0" rtlCol="0"/>
            <a:lstStyle/>
            <a:p>
              <a:endParaRPr/>
            </a:p>
          </p:txBody>
        </p:sp>
        <p:sp>
          <p:nvSpPr>
            <p:cNvPr id="83" name="object 83">
              <a:extLst>
                <a:ext uri="{FF2B5EF4-FFF2-40B4-BE49-F238E27FC236}">
                  <a16:creationId xmlns:a16="http://schemas.microsoft.com/office/drawing/2014/main" id="{D0940560-3DCB-F212-6D39-99DF4C7C2E78}"/>
                </a:ext>
              </a:extLst>
            </p:cNvPr>
            <p:cNvSpPr/>
            <p:nvPr/>
          </p:nvSpPr>
          <p:spPr>
            <a:xfrm>
              <a:off x="4266501" y="1114742"/>
              <a:ext cx="80645" cy="0"/>
            </a:xfrm>
            <a:custGeom>
              <a:avLst/>
              <a:gdLst/>
              <a:ahLst/>
              <a:cxnLst/>
              <a:rect l="l" t="t" r="r" b="b"/>
              <a:pathLst>
                <a:path w="80645">
                  <a:moveTo>
                    <a:pt x="80632" y="0"/>
                  </a:moveTo>
                  <a:lnTo>
                    <a:pt x="0" y="0"/>
                  </a:lnTo>
                </a:path>
              </a:pathLst>
            </a:custGeom>
            <a:ln w="14224">
              <a:solidFill>
                <a:srgbClr val="000000"/>
              </a:solidFill>
            </a:ln>
          </p:spPr>
          <p:txBody>
            <a:bodyPr wrap="square" lIns="0" tIns="0" rIns="0" bIns="0" rtlCol="0"/>
            <a:lstStyle/>
            <a:p>
              <a:endParaRPr/>
            </a:p>
          </p:txBody>
        </p:sp>
        <p:sp>
          <p:nvSpPr>
            <p:cNvPr id="84" name="object 84">
              <a:extLst>
                <a:ext uri="{FF2B5EF4-FFF2-40B4-BE49-F238E27FC236}">
                  <a16:creationId xmlns:a16="http://schemas.microsoft.com/office/drawing/2014/main" id="{3D606AA7-679D-8CD5-AB44-25C19AC17B22}"/>
                </a:ext>
              </a:extLst>
            </p:cNvPr>
            <p:cNvSpPr/>
            <p:nvPr/>
          </p:nvSpPr>
          <p:spPr>
            <a:xfrm>
              <a:off x="4266514" y="1160399"/>
              <a:ext cx="40640" cy="0"/>
            </a:xfrm>
            <a:custGeom>
              <a:avLst/>
              <a:gdLst/>
              <a:ahLst/>
              <a:cxnLst/>
              <a:rect l="l" t="t" r="r" b="b"/>
              <a:pathLst>
                <a:path w="40639">
                  <a:moveTo>
                    <a:pt x="40309" y="0"/>
                  </a:moveTo>
                  <a:lnTo>
                    <a:pt x="0" y="0"/>
                  </a:lnTo>
                </a:path>
              </a:pathLst>
            </a:custGeom>
            <a:ln w="14224">
              <a:solidFill>
                <a:srgbClr val="000000"/>
              </a:solidFill>
            </a:ln>
          </p:spPr>
          <p:txBody>
            <a:bodyPr wrap="square" lIns="0" tIns="0" rIns="0" bIns="0" rtlCol="0"/>
            <a:lstStyle/>
            <a:p>
              <a:endParaRPr/>
            </a:p>
          </p:txBody>
        </p:sp>
        <p:sp>
          <p:nvSpPr>
            <p:cNvPr id="85" name="object 85">
              <a:extLst>
                <a:ext uri="{FF2B5EF4-FFF2-40B4-BE49-F238E27FC236}">
                  <a16:creationId xmlns:a16="http://schemas.microsoft.com/office/drawing/2014/main" id="{D411D805-C0CA-11B8-4AC8-CEEEA1B18572}"/>
                </a:ext>
              </a:extLst>
            </p:cNvPr>
            <p:cNvSpPr/>
            <p:nvPr/>
          </p:nvSpPr>
          <p:spPr>
            <a:xfrm>
              <a:off x="4266514" y="1206068"/>
              <a:ext cx="40640" cy="0"/>
            </a:xfrm>
            <a:custGeom>
              <a:avLst/>
              <a:gdLst/>
              <a:ahLst/>
              <a:cxnLst/>
              <a:rect l="l" t="t" r="r" b="b"/>
              <a:pathLst>
                <a:path w="40639">
                  <a:moveTo>
                    <a:pt x="40309" y="0"/>
                  </a:moveTo>
                  <a:lnTo>
                    <a:pt x="0" y="0"/>
                  </a:lnTo>
                </a:path>
              </a:pathLst>
            </a:custGeom>
            <a:ln w="14224">
              <a:solidFill>
                <a:srgbClr val="000000"/>
              </a:solidFill>
            </a:ln>
          </p:spPr>
          <p:txBody>
            <a:bodyPr wrap="square" lIns="0" tIns="0" rIns="0" bIns="0" rtlCol="0"/>
            <a:lstStyle/>
            <a:p>
              <a:endParaRPr/>
            </a:p>
          </p:txBody>
        </p:sp>
        <p:sp>
          <p:nvSpPr>
            <p:cNvPr id="86" name="object 86">
              <a:extLst>
                <a:ext uri="{FF2B5EF4-FFF2-40B4-BE49-F238E27FC236}">
                  <a16:creationId xmlns:a16="http://schemas.microsoft.com/office/drawing/2014/main" id="{BFFE837B-6E04-8624-7FB1-1A076D4B1F49}"/>
                </a:ext>
              </a:extLst>
            </p:cNvPr>
            <p:cNvSpPr/>
            <p:nvPr/>
          </p:nvSpPr>
          <p:spPr>
            <a:xfrm>
              <a:off x="4266514" y="1251737"/>
              <a:ext cx="40640" cy="0"/>
            </a:xfrm>
            <a:custGeom>
              <a:avLst/>
              <a:gdLst/>
              <a:ahLst/>
              <a:cxnLst/>
              <a:rect l="l" t="t" r="r" b="b"/>
              <a:pathLst>
                <a:path w="40639">
                  <a:moveTo>
                    <a:pt x="40309" y="0"/>
                  </a:moveTo>
                  <a:lnTo>
                    <a:pt x="0" y="0"/>
                  </a:lnTo>
                </a:path>
              </a:pathLst>
            </a:custGeom>
            <a:ln w="14224">
              <a:solidFill>
                <a:srgbClr val="000000"/>
              </a:solidFill>
            </a:ln>
          </p:spPr>
          <p:txBody>
            <a:bodyPr wrap="square" lIns="0" tIns="0" rIns="0" bIns="0" rtlCol="0"/>
            <a:lstStyle/>
            <a:p>
              <a:endParaRPr/>
            </a:p>
          </p:txBody>
        </p:sp>
        <p:sp>
          <p:nvSpPr>
            <p:cNvPr id="87" name="object 87">
              <a:extLst>
                <a:ext uri="{FF2B5EF4-FFF2-40B4-BE49-F238E27FC236}">
                  <a16:creationId xmlns:a16="http://schemas.microsoft.com/office/drawing/2014/main" id="{07000356-1E82-1673-720D-890A90DDE058}"/>
                </a:ext>
              </a:extLst>
            </p:cNvPr>
            <p:cNvSpPr/>
            <p:nvPr/>
          </p:nvSpPr>
          <p:spPr>
            <a:xfrm>
              <a:off x="4266501" y="1297406"/>
              <a:ext cx="80645" cy="0"/>
            </a:xfrm>
            <a:custGeom>
              <a:avLst/>
              <a:gdLst/>
              <a:ahLst/>
              <a:cxnLst/>
              <a:rect l="l" t="t" r="r" b="b"/>
              <a:pathLst>
                <a:path w="80645">
                  <a:moveTo>
                    <a:pt x="80632" y="0"/>
                  </a:moveTo>
                  <a:lnTo>
                    <a:pt x="0" y="0"/>
                  </a:lnTo>
                </a:path>
              </a:pathLst>
            </a:custGeom>
            <a:ln w="14224">
              <a:solidFill>
                <a:srgbClr val="000000"/>
              </a:solidFill>
            </a:ln>
          </p:spPr>
          <p:txBody>
            <a:bodyPr wrap="square" lIns="0" tIns="0" rIns="0" bIns="0" rtlCol="0"/>
            <a:lstStyle/>
            <a:p>
              <a:endParaRPr/>
            </a:p>
          </p:txBody>
        </p:sp>
        <p:sp>
          <p:nvSpPr>
            <p:cNvPr id="88" name="object 88">
              <a:extLst>
                <a:ext uri="{FF2B5EF4-FFF2-40B4-BE49-F238E27FC236}">
                  <a16:creationId xmlns:a16="http://schemas.microsoft.com/office/drawing/2014/main" id="{E34CD960-BA7B-9EAD-020C-4787499A2895}"/>
                </a:ext>
              </a:extLst>
            </p:cNvPr>
            <p:cNvSpPr/>
            <p:nvPr/>
          </p:nvSpPr>
          <p:spPr>
            <a:xfrm>
              <a:off x="4266514" y="1343063"/>
              <a:ext cx="40640" cy="0"/>
            </a:xfrm>
            <a:custGeom>
              <a:avLst/>
              <a:gdLst/>
              <a:ahLst/>
              <a:cxnLst/>
              <a:rect l="l" t="t" r="r" b="b"/>
              <a:pathLst>
                <a:path w="40639">
                  <a:moveTo>
                    <a:pt x="40309" y="0"/>
                  </a:moveTo>
                  <a:lnTo>
                    <a:pt x="0" y="0"/>
                  </a:lnTo>
                </a:path>
              </a:pathLst>
            </a:custGeom>
            <a:ln w="14224">
              <a:solidFill>
                <a:srgbClr val="000000"/>
              </a:solidFill>
            </a:ln>
          </p:spPr>
          <p:txBody>
            <a:bodyPr wrap="square" lIns="0" tIns="0" rIns="0" bIns="0" rtlCol="0"/>
            <a:lstStyle/>
            <a:p>
              <a:endParaRPr/>
            </a:p>
          </p:txBody>
        </p:sp>
        <p:sp>
          <p:nvSpPr>
            <p:cNvPr id="89" name="object 89">
              <a:extLst>
                <a:ext uri="{FF2B5EF4-FFF2-40B4-BE49-F238E27FC236}">
                  <a16:creationId xmlns:a16="http://schemas.microsoft.com/office/drawing/2014/main" id="{8AB5B766-8239-3B4E-491A-1D02FE7282F9}"/>
                </a:ext>
              </a:extLst>
            </p:cNvPr>
            <p:cNvSpPr/>
            <p:nvPr/>
          </p:nvSpPr>
          <p:spPr>
            <a:xfrm>
              <a:off x="4266514" y="1388732"/>
              <a:ext cx="40640" cy="0"/>
            </a:xfrm>
            <a:custGeom>
              <a:avLst/>
              <a:gdLst/>
              <a:ahLst/>
              <a:cxnLst/>
              <a:rect l="l" t="t" r="r" b="b"/>
              <a:pathLst>
                <a:path w="40639">
                  <a:moveTo>
                    <a:pt x="40309" y="0"/>
                  </a:moveTo>
                  <a:lnTo>
                    <a:pt x="0" y="0"/>
                  </a:lnTo>
                </a:path>
              </a:pathLst>
            </a:custGeom>
            <a:ln w="14224">
              <a:solidFill>
                <a:srgbClr val="000000"/>
              </a:solidFill>
            </a:ln>
          </p:spPr>
          <p:txBody>
            <a:bodyPr wrap="square" lIns="0" tIns="0" rIns="0" bIns="0" rtlCol="0"/>
            <a:lstStyle/>
            <a:p>
              <a:endParaRPr/>
            </a:p>
          </p:txBody>
        </p:sp>
        <p:sp>
          <p:nvSpPr>
            <p:cNvPr id="90" name="object 90">
              <a:extLst>
                <a:ext uri="{FF2B5EF4-FFF2-40B4-BE49-F238E27FC236}">
                  <a16:creationId xmlns:a16="http://schemas.microsoft.com/office/drawing/2014/main" id="{C80EDCDE-0FEC-CD1A-3626-C61594E54095}"/>
                </a:ext>
              </a:extLst>
            </p:cNvPr>
            <p:cNvSpPr/>
            <p:nvPr/>
          </p:nvSpPr>
          <p:spPr>
            <a:xfrm>
              <a:off x="4266514" y="1434388"/>
              <a:ext cx="40640" cy="0"/>
            </a:xfrm>
            <a:custGeom>
              <a:avLst/>
              <a:gdLst/>
              <a:ahLst/>
              <a:cxnLst/>
              <a:rect l="l" t="t" r="r" b="b"/>
              <a:pathLst>
                <a:path w="40639">
                  <a:moveTo>
                    <a:pt x="40309" y="0"/>
                  </a:moveTo>
                  <a:lnTo>
                    <a:pt x="0" y="0"/>
                  </a:lnTo>
                </a:path>
              </a:pathLst>
            </a:custGeom>
            <a:ln w="14224">
              <a:solidFill>
                <a:srgbClr val="000000"/>
              </a:solidFill>
            </a:ln>
          </p:spPr>
          <p:txBody>
            <a:bodyPr wrap="square" lIns="0" tIns="0" rIns="0" bIns="0" rtlCol="0"/>
            <a:lstStyle/>
            <a:p>
              <a:endParaRPr/>
            </a:p>
          </p:txBody>
        </p:sp>
        <p:sp>
          <p:nvSpPr>
            <p:cNvPr id="91" name="object 91">
              <a:extLst>
                <a:ext uri="{FF2B5EF4-FFF2-40B4-BE49-F238E27FC236}">
                  <a16:creationId xmlns:a16="http://schemas.microsoft.com/office/drawing/2014/main" id="{1D6BBBA5-9215-B2D3-03BC-46881C5EA545}"/>
                </a:ext>
              </a:extLst>
            </p:cNvPr>
            <p:cNvSpPr/>
            <p:nvPr/>
          </p:nvSpPr>
          <p:spPr>
            <a:xfrm>
              <a:off x="4266501" y="1480058"/>
              <a:ext cx="80645" cy="0"/>
            </a:xfrm>
            <a:custGeom>
              <a:avLst/>
              <a:gdLst/>
              <a:ahLst/>
              <a:cxnLst/>
              <a:rect l="l" t="t" r="r" b="b"/>
              <a:pathLst>
                <a:path w="80645">
                  <a:moveTo>
                    <a:pt x="80632" y="0"/>
                  </a:moveTo>
                  <a:lnTo>
                    <a:pt x="0" y="0"/>
                  </a:lnTo>
                </a:path>
              </a:pathLst>
            </a:custGeom>
            <a:ln w="14224">
              <a:solidFill>
                <a:srgbClr val="000000"/>
              </a:solidFill>
            </a:ln>
          </p:spPr>
          <p:txBody>
            <a:bodyPr wrap="square" lIns="0" tIns="0" rIns="0" bIns="0" rtlCol="0"/>
            <a:lstStyle/>
            <a:p>
              <a:endParaRPr/>
            </a:p>
          </p:txBody>
        </p:sp>
        <p:sp>
          <p:nvSpPr>
            <p:cNvPr id="92" name="object 92">
              <a:extLst>
                <a:ext uri="{FF2B5EF4-FFF2-40B4-BE49-F238E27FC236}">
                  <a16:creationId xmlns:a16="http://schemas.microsoft.com/office/drawing/2014/main" id="{EA790B8B-1C04-8D1B-1F57-35E02F2D437D}"/>
                </a:ext>
              </a:extLst>
            </p:cNvPr>
            <p:cNvSpPr/>
            <p:nvPr/>
          </p:nvSpPr>
          <p:spPr>
            <a:xfrm>
              <a:off x="4266514" y="1525727"/>
              <a:ext cx="40640" cy="0"/>
            </a:xfrm>
            <a:custGeom>
              <a:avLst/>
              <a:gdLst/>
              <a:ahLst/>
              <a:cxnLst/>
              <a:rect l="l" t="t" r="r" b="b"/>
              <a:pathLst>
                <a:path w="40639">
                  <a:moveTo>
                    <a:pt x="40309" y="0"/>
                  </a:moveTo>
                  <a:lnTo>
                    <a:pt x="0" y="0"/>
                  </a:lnTo>
                </a:path>
              </a:pathLst>
            </a:custGeom>
            <a:ln w="14224">
              <a:solidFill>
                <a:srgbClr val="000000"/>
              </a:solidFill>
            </a:ln>
          </p:spPr>
          <p:txBody>
            <a:bodyPr wrap="square" lIns="0" tIns="0" rIns="0" bIns="0" rtlCol="0"/>
            <a:lstStyle/>
            <a:p>
              <a:endParaRPr/>
            </a:p>
          </p:txBody>
        </p:sp>
        <p:sp>
          <p:nvSpPr>
            <p:cNvPr id="93" name="object 93">
              <a:extLst>
                <a:ext uri="{FF2B5EF4-FFF2-40B4-BE49-F238E27FC236}">
                  <a16:creationId xmlns:a16="http://schemas.microsoft.com/office/drawing/2014/main" id="{2A53968C-7992-6002-948A-8D7F5498A493}"/>
                </a:ext>
              </a:extLst>
            </p:cNvPr>
            <p:cNvSpPr/>
            <p:nvPr/>
          </p:nvSpPr>
          <p:spPr>
            <a:xfrm>
              <a:off x="4266514" y="1571383"/>
              <a:ext cx="40640" cy="0"/>
            </a:xfrm>
            <a:custGeom>
              <a:avLst/>
              <a:gdLst/>
              <a:ahLst/>
              <a:cxnLst/>
              <a:rect l="l" t="t" r="r" b="b"/>
              <a:pathLst>
                <a:path w="40639">
                  <a:moveTo>
                    <a:pt x="40309" y="0"/>
                  </a:moveTo>
                  <a:lnTo>
                    <a:pt x="0" y="0"/>
                  </a:lnTo>
                </a:path>
              </a:pathLst>
            </a:custGeom>
            <a:ln w="14224">
              <a:solidFill>
                <a:srgbClr val="000000"/>
              </a:solidFill>
            </a:ln>
          </p:spPr>
          <p:txBody>
            <a:bodyPr wrap="square" lIns="0" tIns="0" rIns="0" bIns="0" rtlCol="0"/>
            <a:lstStyle/>
            <a:p>
              <a:endParaRPr/>
            </a:p>
          </p:txBody>
        </p:sp>
        <p:sp>
          <p:nvSpPr>
            <p:cNvPr id="94" name="object 94">
              <a:extLst>
                <a:ext uri="{FF2B5EF4-FFF2-40B4-BE49-F238E27FC236}">
                  <a16:creationId xmlns:a16="http://schemas.microsoft.com/office/drawing/2014/main" id="{61111880-6A4A-9466-74BE-9BA4A99EDA47}"/>
                </a:ext>
              </a:extLst>
            </p:cNvPr>
            <p:cNvSpPr/>
            <p:nvPr/>
          </p:nvSpPr>
          <p:spPr>
            <a:xfrm>
              <a:off x="4266514" y="1617052"/>
              <a:ext cx="40640" cy="0"/>
            </a:xfrm>
            <a:custGeom>
              <a:avLst/>
              <a:gdLst/>
              <a:ahLst/>
              <a:cxnLst/>
              <a:rect l="l" t="t" r="r" b="b"/>
              <a:pathLst>
                <a:path w="40639">
                  <a:moveTo>
                    <a:pt x="40309" y="0"/>
                  </a:moveTo>
                  <a:lnTo>
                    <a:pt x="0" y="0"/>
                  </a:lnTo>
                </a:path>
              </a:pathLst>
            </a:custGeom>
            <a:ln w="14224">
              <a:solidFill>
                <a:srgbClr val="000000"/>
              </a:solidFill>
            </a:ln>
          </p:spPr>
          <p:txBody>
            <a:bodyPr wrap="square" lIns="0" tIns="0" rIns="0" bIns="0" rtlCol="0"/>
            <a:lstStyle/>
            <a:p>
              <a:endParaRPr/>
            </a:p>
          </p:txBody>
        </p:sp>
        <p:sp>
          <p:nvSpPr>
            <p:cNvPr id="95" name="object 95">
              <a:extLst>
                <a:ext uri="{FF2B5EF4-FFF2-40B4-BE49-F238E27FC236}">
                  <a16:creationId xmlns:a16="http://schemas.microsoft.com/office/drawing/2014/main" id="{C5B92749-515C-0C1F-CFFA-B23CE52CAEE9}"/>
                </a:ext>
              </a:extLst>
            </p:cNvPr>
            <p:cNvSpPr/>
            <p:nvPr/>
          </p:nvSpPr>
          <p:spPr>
            <a:xfrm>
              <a:off x="4266501" y="1662722"/>
              <a:ext cx="80645" cy="0"/>
            </a:xfrm>
            <a:custGeom>
              <a:avLst/>
              <a:gdLst/>
              <a:ahLst/>
              <a:cxnLst/>
              <a:rect l="l" t="t" r="r" b="b"/>
              <a:pathLst>
                <a:path w="80645">
                  <a:moveTo>
                    <a:pt x="80632" y="0"/>
                  </a:moveTo>
                  <a:lnTo>
                    <a:pt x="0" y="0"/>
                  </a:lnTo>
                </a:path>
              </a:pathLst>
            </a:custGeom>
            <a:ln w="14224">
              <a:solidFill>
                <a:srgbClr val="000000"/>
              </a:solidFill>
            </a:ln>
          </p:spPr>
          <p:txBody>
            <a:bodyPr wrap="square" lIns="0" tIns="0" rIns="0" bIns="0" rtlCol="0"/>
            <a:lstStyle/>
            <a:p>
              <a:endParaRPr/>
            </a:p>
          </p:txBody>
        </p:sp>
        <p:sp>
          <p:nvSpPr>
            <p:cNvPr id="96" name="object 96">
              <a:extLst>
                <a:ext uri="{FF2B5EF4-FFF2-40B4-BE49-F238E27FC236}">
                  <a16:creationId xmlns:a16="http://schemas.microsoft.com/office/drawing/2014/main" id="{4226406F-7287-B75B-7C1A-36216D86B69B}"/>
                </a:ext>
              </a:extLst>
            </p:cNvPr>
            <p:cNvSpPr/>
            <p:nvPr/>
          </p:nvSpPr>
          <p:spPr>
            <a:xfrm>
              <a:off x="4266514" y="1708378"/>
              <a:ext cx="40640" cy="0"/>
            </a:xfrm>
            <a:custGeom>
              <a:avLst/>
              <a:gdLst/>
              <a:ahLst/>
              <a:cxnLst/>
              <a:rect l="l" t="t" r="r" b="b"/>
              <a:pathLst>
                <a:path w="40639">
                  <a:moveTo>
                    <a:pt x="40309" y="0"/>
                  </a:moveTo>
                  <a:lnTo>
                    <a:pt x="0" y="0"/>
                  </a:lnTo>
                </a:path>
              </a:pathLst>
            </a:custGeom>
            <a:ln w="14224">
              <a:solidFill>
                <a:srgbClr val="000000"/>
              </a:solidFill>
            </a:ln>
          </p:spPr>
          <p:txBody>
            <a:bodyPr wrap="square" lIns="0" tIns="0" rIns="0" bIns="0" rtlCol="0"/>
            <a:lstStyle/>
            <a:p>
              <a:endParaRPr/>
            </a:p>
          </p:txBody>
        </p:sp>
        <p:sp>
          <p:nvSpPr>
            <p:cNvPr id="97" name="object 97">
              <a:extLst>
                <a:ext uri="{FF2B5EF4-FFF2-40B4-BE49-F238E27FC236}">
                  <a16:creationId xmlns:a16="http://schemas.microsoft.com/office/drawing/2014/main" id="{108316B4-0534-5786-D074-F20E2F931CEC}"/>
                </a:ext>
              </a:extLst>
            </p:cNvPr>
            <p:cNvSpPr/>
            <p:nvPr/>
          </p:nvSpPr>
          <p:spPr>
            <a:xfrm>
              <a:off x="4266514" y="1754047"/>
              <a:ext cx="40640" cy="0"/>
            </a:xfrm>
            <a:custGeom>
              <a:avLst/>
              <a:gdLst/>
              <a:ahLst/>
              <a:cxnLst/>
              <a:rect l="l" t="t" r="r" b="b"/>
              <a:pathLst>
                <a:path w="40639">
                  <a:moveTo>
                    <a:pt x="40309" y="0"/>
                  </a:moveTo>
                  <a:lnTo>
                    <a:pt x="0" y="0"/>
                  </a:lnTo>
                </a:path>
              </a:pathLst>
            </a:custGeom>
            <a:ln w="14224">
              <a:solidFill>
                <a:srgbClr val="000000"/>
              </a:solidFill>
            </a:ln>
          </p:spPr>
          <p:txBody>
            <a:bodyPr wrap="square" lIns="0" tIns="0" rIns="0" bIns="0" rtlCol="0"/>
            <a:lstStyle/>
            <a:p>
              <a:endParaRPr/>
            </a:p>
          </p:txBody>
        </p:sp>
        <p:sp>
          <p:nvSpPr>
            <p:cNvPr id="98" name="object 98">
              <a:extLst>
                <a:ext uri="{FF2B5EF4-FFF2-40B4-BE49-F238E27FC236}">
                  <a16:creationId xmlns:a16="http://schemas.microsoft.com/office/drawing/2014/main" id="{A20C43E3-A688-E9ED-341C-327FE0DAE336}"/>
                </a:ext>
              </a:extLst>
            </p:cNvPr>
            <p:cNvSpPr/>
            <p:nvPr/>
          </p:nvSpPr>
          <p:spPr>
            <a:xfrm>
              <a:off x="4266514" y="1799704"/>
              <a:ext cx="40640" cy="0"/>
            </a:xfrm>
            <a:custGeom>
              <a:avLst/>
              <a:gdLst/>
              <a:ahLst/>
              <a:cxnLst/>
              <a:rect l="l" t="t" r="r" b="b"/>
              <a:pathLst>
                <a:path w="40639">
                  <a:moveTo>
                    <a:pt x="40309" y="0"/>
                  </a:moveTo>
                  <a:lnTo>
                    <a:pt x="0" y="0"/>
                  </a:lnTo>
                </a:path>
              </a:pathLst>
            </a:custGeom>
            <a:ln w="14224">
              <a:solidFill>
                <a:srgbClr val="000000"/>
              </a:solidFill>
            </a:ln>
          </p:spPr>
          <p:txBody>
            <a:bodyPr wrap="square" lIns="0" tIns="0" rIns="0" bIns="0" rtlCol="0"/>
            <a:lstStyle/>
            <a:p>
              <a:endParaRPr/>
            </a:p>
          </p:txBody>
        </p:sp>
        <p:sp>
          <p:nvSpPr>
            <p:cNvPr id="99" name="object 99">
              <a:extLst>
                <a:ext uri="{FF2B5EF4-FFF2-40B4-BE49-F238E27FC236}">
                  <a16:creationId xmlns:a16="http://schemas.microsoft.com/office/drawing/2014/main" id="{B25F763C-F78E-75F0-DBF5-B166800118DA}"/>
                </a:ext>
              </a:extLst>
            </p:cNvPr>
            <p:cNvSpPr/>
            <p:nvPr/>
          </p:nvSpPr>
          <p:spPr>
            <a:xfrm>
              <a:off x="4266501" y="1845373"/>
              <a:ext cx="80645" cy="0"/>
            </a:xfrm>
            <a:custGeom>
              <a:avLst/>
              <a:gdLst/>
              <a:ahLst/>
              <a:cxnLst/>
              <a:rect l="l" t="t" r="r" b="b"/>
              <a:pathLst>
                <a:path w="80645">
                  <a:moveTo>
                    <a:pt x="80632" y="0"/>
                  </a:moveTo>
                  <a:lnTo>
                    <a:pt x="0" y="0"/>
                  </a:lnTo>
                </a:path>
              </a:pathLst>
            </a:custGeom>
            <a:ln w="14224">
              <a:solidFill>
                <a:srgbClr val="000000"/>
              </a:solidFill>
            </a:ln>
          </p:spPr>
          <p:txBody>
            <a:bodyPr wrap="square" lIns="0" tIns="0" rIns="0" bIns="0" rtlCol="0"/>
            <a:lstStyle/>
            <a:p>
              <a:endParaRPr/>
            </a:p>
          </p:txBody>
        </p:sp>
        <p:sp>
          <p:nvSpPr>
            <p:cNvPr id="100" name="object 100">
              <a:extLst>
                <a:ext uri="{FF2B5EF4-FFF2-40B4-BE49-F238E27FC236}">
                  <a16:creationId xmlns:a16="http://schemas.microsoft.com/office/drawing/2014/main" id="{397D4AF6-F821-C93C-8994-DFD1D3F2ACBD}"/>
                </a:ext>
              </a:extLst>
            </p:cNvPr>
            <p:cNvSpPr/>
            <p:nvPr/>
          </p:nvSpPr>
          <p:spPr>
            <a:xfrm>
              <a:off x="4266514" y="1891042"/>
              <a:ext cx="40640" cy="0"/>
            </a:xfrm>
            <a:custGeom>
              <a:avLst/>
              <a:gdLst/>
              <a:ahLst/>
              <a:cxnLst/>
              <a:rect l="l" t="t" r="r" b="b"/>
              <a:pathLst>
                <a:path w="40639">
                  <a:moveTo>
                    <a:pt x="40309" y="0"/>
                  </a:moveTo>
                  <a:lnTo>
                    <a:pt x="0" y="0"/>
                  </a:lnTo>
                </a:path>
              </a:pathLst>
            </a:custGeom>
            <a:ln w="14224">
              <a:solidFill>
                <a:srgbClr val="000000"/>
              </a:solidFill>
            </a:ln>
          </p:spPr>
          <p:txBody>
            <a:bodyPr wrap="square" lIns="0" tIns="0" rIns="0" bIns="0" rtlCol="0"/>
            <a:lstStyle/>
            <a:p>
              <a:endParaRPr/>
            </a:p>
          </p:txBody>
        </p:sp>
        <p:sp>
          <p:nvSpPr>
            <p:cNvPr id="101" name="object 101">
              <a:extLst>
                <a:ext uri="{FF2B5EF4-FFF2-40B4-BE49-F238E27FC236}">
                  <a16:creationId xmlns:a16="http://schemas.microsoft.com/office/drawing/2014/main" id="{9F850483-7FCA-34B7-8EA0-6756DBA87FC3}"/>
                </a:ext>
              </a:extLst>
            </p:cNvPr>
            <p:cNvSpPr/>
            <p:nvPr/>
          </p:nvSpPr>
          <p:spPr>
            <a:xfrm>
              <a:off x="4266514" y="1936711"/>
              <a:ext cx="40640" cy="0"/>
            </a:xfrm>
            <a:custGeom>
              <a:avLst/>
              <a:gdLst/>
              <a:ahLst/>
              <a:cxnLst/>
              <a:rect l="l" t="t" r="r" b="b"/>
              <a:pathLst>
                <a:path w="40639">
                  <a:moveTo>
                    <a:pt x="40309" y="0"/>
                  </a:moveTo>
                  <a:lnTo>
                    <a:pt x="0" y="0"/>
                  </a:lnTo>
                </a:path>
              </a:pathLst>
            </a:custGeom>
            <a:ln w="14224">
              <a:solidFill>
                <a:srgbClr val="000000"/>
              </a:solidFill>
            </a:ln>
          </p:spPr>
          <p:txBody>
            <a:bodyPr wrap="square" lIns="0" tIns="0" rIns="0" bIns="0" rtlCol="0"/>
            <a:lstStyle/>
            <a:p>
              <a:endParaRPr/>
            </a:p>
          </p:txBody>
        </p:sp>
        <p:sp>
          <p:nvSpPr>
            <p:cNvPr id="102" name="object 102">
              <a:extLst>
                <a:ext uri="{FF2B5EF4-FFF2-40B4-BE49-F238E27FC236}">
                  <a16:creationId xmlns:a16="http://schemas.microsoft.com/office/drawing/2014/main" id="{C8063271-594C-111B-2A53-573A7E716F3F}"/>
                </a:ext>
              </a:extLst>
            </p:cNvPr>
            <p:cNvSpPr/>
            <p:nvPr/>
          </p:nvSpPr>
          <p:spPr>
            <a:xfrm>
              <a:off x="4266514" y="1982368"/>
              <a:ext cx="40640" cy="0"/>
            </a:xfrm>
            <a:custGeom>
              <a:avLst/>
              <a:gdLst/>
              <a:ahLst/>
              <a:cxnLst/>
              <a:rect l="l" t="t" r="r" b="b"/>
              <a:pathLst>
                <a:path w="40639">
                  <a:moveTo>
                    <a:pt x="40309" y="0"/>
                  </a:moveTo>
                  <a:lnTo>
                    <a:pt x="0" y="0"/>
                  </a:lnTo>
                </a:path>
              </a:pathLst>
            </a:custGeom>
            <a:ln w="14224">
              <a:solidFill>
                <a:srgbClr val="000000"/>
              </a:solidFill>
            </a:ln>
          </p:spPr>
          <p:txBody>
            <a:bodyPr wrap="square" lIns="0" tIns="0" rIns="0" bIns="0" rtlCol="0"/>
            <a:lstStyle/>
            <a:p>
              <a:endParaRPr/>
            </a:p>
          </p:txBody>
        </p:sp>
        <p:sp>
          <p:nvSpPr>
            <p:cNvPr id="103" name="object 103">
              <a:extLst>
                <a:ext uri="{FF2B5EF4-FFF2-40B4-BE49-F238E27FC236}">
                  <a16:creationId xmlns:a16="http://schemas.microsoft.com/office/drawing/2014/main" id="{70EFA19F-E92E-B019-A1B5-B58CAF523405}"/>
                </a:ext>
              </a:extLst>
            </p:cNvPr>
            <p:cNvSpPr/>
            <p:nvPr/>
          </p:nvSpPr>
          <p:spPr>
            <a:xfrm>
              <a:off x="4266501" y="2028037"/>
              <a:ext cx="80645" cy="0"/>
            </a:xfrm>
            <a:custGeom>
              <a:avLst/>
              <a:gdLst/>
              <a:ahLst/>
              <a:cxnLst/>
              <a:rect l="l" t="t" r="r" b="b"/>
              <a:pathLst>
                <a:path w="80645">
                  <a:moveTo>
                    <a:pt x="80632" y="0"/>
                  </a:moveTo>
                  <a:lnTo>
                    <a:pt x="0" y="0"/>
                  </a:lnTo>
                </a:path>
              </a:pathLst>
            </a:custGeom>
            <a:ln w="14224">
              <a:solidFill>
                <a:srgbClr val="000000"/>
              </a:solidFill>
            </a:ln>
          </p:spPr>
          <p:txBody>
            <a:bodyPr wrap="square" lIns="0" tIns="0" rIns="0" bIns="0" rtlCol="0"/>
            <a:lstStyle/>
            <a:p>
              <a:endParaRPr/>
            </a:p>
          </p:txBody>
        </p:sp>
        <p:sp>
          <p:nvSpPr>
            <p:cNvPr id="104" name="object 104">
              <a:extLst>
                <a:ext uri="{FF2B5EF4-FFF2-40B4-BE49-F238E27FC236}">
                  <a16:creationId xmlns:a16="http://schemas.microsoft.com/office/drawing/2014/main" id="{83B3D5F2-53D8-5F74-867C-E63FADA45BC0}"/>
                </a:ext>
              </a:extLst>
            </p:cNvPr>
            <p:cNvSpPr/>
            <p:nvPr/>
          </p:nvSpPr>
          <p:spPr>
            <a:xfrm>
              <a:off x="4266514" y="2073706"/>
              <a:ext cx="40640" cy="0"/>
            </a:xfrm>
            <a:custGeom>
              <a:avLst/>
              <a:gdLst/>
              <a:ahLst/>
              <a:cxnLst/>
              <a:rect l="l" t="t" r="r" b="b"/>
              <a:pathLst>
                <a:path w="40639">
                  <a:moveTo>
                    <a:pt x="40309" y="0"/>
                  </a:moveTo>
                  <a:lnTo>
                    <a:pt x="0" y="0"/>
                  </a:lnTo>
                </a:path>
              </a:pathLst>
            </a:custGeom>
            <a:ln w="14224">
              <a:solidFill>
                <a:srgbClr val="000000"/>
              </a:solidFill>
            </a:ln>
          </p:spPr>
          <p:txBody>
            <a:bodyPr wrap="square" lIns="0" tIns="0" rIns="0" bIns="0" rtlCol="0"/>
            <a:lstStyle/>
            <a:p>
              <a:endParaRPr/>
            </a:p>
          </p:txBody>
        </p:sp>
        <p:sp>
          <p:nvSpPr>
            <p:cNvPr id="105" name="object 105">
              <a:extLst>
                <a:ext uri="{FF2B5EF4-FFF2-40B4-BE49-F238E27FC236}">
                  <a16:creationId xmlns:a16="http://schemas.microsoft.com/office/drawing/2014/main" id="{719CC980-2F27-99E8-608C-F89BEACF9C91}"/>
                </a:ext>
              </a:extLst>
            </p:cNvPr>
            <p:cNvSpPr/>
            <p:nvPr/>
          </p:nvSpPr>
          <p:spPr>
            <a:xfrm>
              <a:off x="4266514" y="2119376"/>
              <a:ext cx="40640" cy="0"/>
            </a:xfrm>
            <a:custGeom>
              <a:avLst/>
              <a:gdLst/>
              <a:ahLst/>
              <a:cxnLst/>
              <a:rect l="l" t="t" r="r" b="b"/>
              <a:pathLst>
                <a:path w="40639">
                  <a:moveTo>
                    <a:pt x="40309" y="0"/>
                  </a:moveTo>
                  <a:lnTo>
                    <a:pt x="0" y="0"/>
                  </a:lnTo>
                </a:path>
              </a:pathLst>
            </a:custGeom>
            <a:ln w="14224">
              <a:solidFill>
                <a:srgbClr val="000000"/>
              </a:solidFill>
            </a:ln>
          </p:spPr>
          <p:txBody>
            <a:bodyPr wrap="square" lIns="0" tIns="0" rIns="0" bIns="0" rtlCol="0"/>
            <a:lstStyle/>
            <a:p>
              <a:endParaRPr/>
            </a:p>
          </p:txBody>
        </p:sp>
        <p:sp>
          <p:nvSpPr>
            <p:cNvPr id="106" name="object 106">
              <a:extLst>
                <a:ext uri="{FF2B5EF4-FFF2-40B4-BE49-F238E27FC236}">
                  <a16:creationId xmlns:a16="http://schemas.microsoft.com/office/drawing/2014/main" id="{BE1CA02D-653F-1DA1-348F-62D157F81230}"/>
                </a:ext>
              </a:extLst>
            </p:cNvPr>
            <p:cNvSpPr/>
            <p:nvPr/>
          </p:nvSpPr>
          <p:spPr>
            <a:xfrm>
              <a:off x="4266514" y="2165045"/>
              <a:ext cx="40640" cy="0"/>
            </a:xfrm>
            <a:custGeom>
              <a:avLst/>
              <a:gdLst/>
              <a:ahLst/>
              <a:cxnLst/>
              <a:rect l="l" t="t" r="r" b="b"/>
              <a:pathLst>
                <a:path w="40639">
                  <a:moveTo>
                    <a:pt x="40309" y="0"/>
                  </a:moveTo>
                  <a:lnTo>
                    <a:pt x="0" y="0"/>
                  </a:lnTo>
                </a:path>
              </a:pathLst>
            </a:custGeom>
            <a:ln w="14224">
              <a:solidFill>
                <a:srgbClr val="000000"/>
              </a:solidFill>
            </a:ln>
          </p:spPr>
          <p:txBody>
            <a:bodyPr wrap="square" lIns="0" tIns="0" rIns="0" bIns="0" rtlCol="0"/>
            <a:lstStyle/>
            <a:p>
              <a:endParaRPr/>
            </a:p>
          </p:txBody>
        </p:sp>
        <p:sp>
          <p:nvSpPr>
            <p:cNvPr id="107" name="object 107">
              <a:extLst>
                <a:ext uri="{FF2B5EF4-FFF2-40B4-BE49-F238E27FC236}">
                  <a16:creationId xmlns:a16="http://schemas.microsoft.com/office/drawing/2014/main" id="{D268C80D-622D-0969-1C3B-64A09458809C}"/>
                </a:ext>
              </a:extLst>
            </p:cNvPr>
            <p:cNvSpPr/>
            <p:nvPr/>
          </p:nvSpPr>
          <p:spPr>
            <a:xfrm>
              <a:off x="4266501" y="2210714"/>
              <a:ext cx="80645" cy="0"/>
            </a:xfrm>
            <a:custGeom>
              <a:avLst/>
              <a:gdLst/>
              <a:ahLst/>
              <a:cxnLst/>
              <a:rect l="l" t="t" r="r" b="b"/>
              <a:pathLst>
                <a:path w="80645">
                  <a:moveTo>
                    <a:pt x="80632" y="0"/>
                  </a:moveTo>
                  <a:lnTo>
                    <a:pt x="0" y="0"/>
                  </a:lnTo>
                </a:path>
              </a:pathLst>
            </a:custGeom>
            <a:ln w="14224">
              <a:solidFill>
                <a:srgbClr val="000000"/>
              </a:solidFill>
            </a:ln>
          </p:spPr>
          <p:txBody>
            <a:bodyPr wrap="square" lIns="0" tIns="0" rIns="0" bIns="0" rtlCol="0"/>
            <a:lstStyle/>
            <a:p>
              <a:endParaRPr/>
            </a:p>
          </p:txBody>
        </p:sp>
        <p:sp>
          <p:nvSpPr>
            <p:cNvPr id="108" name="object 108">
              <a:extLst>
                <a:ext uri="{FF2B5EF4-FFF2-40B4-BE49-F238E27FC236}">
                  <a16:creationId xmlns:a16="http://schemas.microsoft.com/office/drawing/2014/main" id="{FB2C6842-24CB-9C3C-1EDE-88675738BDD9}"/>
                </a:ext>
              </a:extLst>
            </p:cNvPr>
            <p:cNvSpPr/>
            <p:nvPr/>
          </p:nvSpPr>
          <p:spPr>
            <a:xfrm>
              <a:off x="4266514" y="2256383"/>
              <a:ext cx="40640" cy="0"/>
            </a:xfrm>
            <a:custGeom>
              <a:avLst/>
              <a:gdLst/>
              <a:ahLst/>
              <a:cxnLst/>
              <a:rect l="l" t="t" r="r" b="b"/>
              <a:pathLst>
                <a:path w="40639">
                  <a:moveTo>
                    <a:pt x="40309" y="0"/>
                  </a:moveTo>
                  <a:lnTo>
                    <a:pt x="0" y="0"/>
                  </a:lnTo>
                </a:path>
              </a:pathLst>
            </a:custGeom>
            <a:ln w="14224">
              <a:solidFill>
                <a:srgbClr val="000000"/>
              </a:solidFill>
            </a:ln>
          </p:spPr>
          <p:txBody>
            <a:bodyPr wrap="square" lIns="0" tIns="0" rIns="0" bIns="0" rtlCol="0"/>
            <a:lstStyle/>
            <a:p>
              <a:endParaRPr/>
            </a:p>
          </p:txBody>
        </p:sp>
        <p:sp>
          <p:nvSpPr>
            <p:cNvPr id="109" name="object 109">
              <a:extLst>
                <a:ext uri="{FF2B5EF4-FFF2-40B4-BE49-F238E27FC236}">
                  <a16:creationId xmlns:a16="http://schemas.microsoft.com/office/drawing/2014/main" id="{3C357B69-6D1B-D363-89B7-551C30B8E3F2}"/>
                </a:ext>
              </a:extLst>
            </p:cNvPr>
            <p:cNvSpPr/>
            <p:nvPr/>
          </p:nvSpPr>
          <p:spPr>
            <a:xfrm>
              <a:off x="4266514" y="2302040"/>
              <a:ext cx="40640" cy="0"/>
            </a:xfrm>
            <a:custGeom>
              <a:avLst/>
              <a:gdLst/>
              <a:ahLst/>
              <a:cxnLst/>
              <a:rect l="l" t="t" r="r" b="b"/>
              <a:pathLst>
                <a:path w="40639">
                  <a:moveTo>
                    <a:pt x="40309" y="0"/>
                  </a:moveTo>
                  <a:lnTo>
                    <a:pt x="0" y="0"/>
                  </a:lnTo>
                </a:path>
              </a:pathLst>
            </a:custGeom>
            <a:ln w="14224">
              <a:solidFill>
                <a:srgbClr val="000000"/>
              </a:solidFill>
            </a:ln>
          </p:spPr>
          <p:txBody>
            <a:bodyPr wrap="square" lIns="0" tIns="0" rIns="0" bIns="0" rtlCol="0"/>
            <a:lstStyle/>
            <a:p>
              <a:endParaRPr/>
            </a:p>
          </p:txBody>
        </p:sp>
        <p:sp>
          <p:nvSpPr>
            <p:cNvPr id="110" name="object 110">
              <a:extLst>
                <a:ext uri="{FF2B5EF4-FFF2-40B4-BE49-F238E27FC236}">
                  <a16:creationId xmlns:a16="http://schemas.microsoft.com/office/drawing/2014/main" id="{3632273A-FD2D-B22A-B00F-BE541A15ABD1}"/>
                </a:ext>
              </a:extLst>
            </p:cNvPr>
            <p:cNvSpPr/>
            <p:nvPr/>
          </p:nvSpPr>
          <p:spPr>
            <a:xfrm>
              <a:off x="4266514" y="2347696"/>
              <a:ext cx="40640" cy="0"/>
            </a:xfrm>
            <a:custGeom>
              <a:avLst/>
              <a:gdLst/>
              <a:ahLst/>
              <a:cxnLst/>
              <a:rect l="l" t="t" r="r" b="b"/>
              <a:pathLst>
                <a:path w="40639">
                  <a:moveTo>
                    <a:pt x="40309" y="0"/>
                  </a:moveTo>
                  <a:lnTo>
                    <a:pt x="0" y="0"/>
                  </a:lnTo>
                </a:path>
              </a:pathLst>
            </a:custGeom>
            <a:ln w="14224">
              <a:solidFill>
                <a:srgbClr val="000000"/>
              </a:solidFill>
            </a:ln>
          </p:spPr>
          <p:txBody>
            <a:bodyPr wrap="square" lIns="0" tIns="0" rIns="0" bIns="0" rtlCol="0"/>
            <a:lstStyle/>
            <a:p>
              <a:endParaRPr/>
            </a:p>
          </p:txBody>
        </p:sp>
        <p:sp>
          <p:nvSpPr>
            <p:cNvPr id="111" name="object 111">
              <a:extLst>
                <a:ext uri="{FF2B5EF4-FFF2-40B4-BE49-F238E27FC236}">
                  <a16:creationId xmlns:a16="http://schemas.microsoft.com/office/drawing/2014/main" id="{5FF6C84F-9712-C806-66AA-C392D040D743}"/>
                </a:ext>
              </a:extLst>
            </p:cNvPr>
            <p:cNvSpPr/>
            <p:nvPr/>
          </p:nvSpPr>
          <p:spPr>
            <a:xfrm>
              <a:off x="4266501" y="2393365"/>
              <a:ext cx="80645" cy="0"/>
            </a:xfrm>
            <a:custGeom>
              <a:avLst/>
              <a:gdLst/>
              <a:ahLst/>
              <a:cxnLst/>
              <a:rect l="l" t="t" r="r" b="b"/>
              <a:pathLst>
                <a:path w="80645">
                  <a:moveTo>
                    <a:pt x="80632" y="0"/>
                  </a:moveTo>
                  <a:lnTo>
                    <a:pt x="0" y="0"/>
                  </a:lnTo>
                </a:path>
              </a:pathLst>
            </a:custGeom>
            <a:ln w="14224">
              <a:solidFill>
                <a:srgbClr val="000000"/>
              </a:solidFill>
            </a:ln>
          </p:spPr>
          <p:txBody>
            <a:bodyPr wrap="square" lIns="0" tIns="0" rIns="0" bIns="0" rtlCol="0"/>
            <a:lstStyle/>
            <a:p>
              <a:endParaRPr/>
            </a:p>
          </p:txBody>
        </p:sp>
        <p:sp>
          <p:nvSpPr>
            <p:cNvPr id="112" name="object 112">
              <a:extLst>
                <a:ext uri="{FF2B5EF4-FFF2-40B4-BE49-F238E27FC236}">
                  <a16:creationId xmlns:a16="http://schemas.microsoft.com/office/drawing/2014/main" id="{CDED76E5-0FFD-67AE-3A1D-031ACBDE03EE}"/>
                </a:ext>
              </a:extLst>
            </p:cNvPr>
            <p:cNvSpPr/>
            <p:nvPr/>
          </p:nvSpPr>
          <p:spPr>
            <a:xfrm>
              <a:off x="4266514" y="2439022"/>
              <a:ext cx="40640" cy="0"/>
            </a:xfrm>
            <a:custGeom>
              <a:avLst/>
              <a:gdLst/>
              <a:ahLst/>
              <a:cxnLst/>
              <a:rect l="l" t="t" r="r" b="b"/>
              <a:pathLst>
                <a:path w="40639">
                  <a:moveTo>
                    <a:pt x="40309" y="0"/>
                  </a:moveTo>
                  <a:lnTo>
                    <a:pt x="0" y="0"/>
                  </a:lnTo>
                </a:path>
              </a:pathLst>
            </a:custGeom>
            <a:ln w="14224">
              <a:solidFill>
                <a:srgbClr val="000000"/>
              </a:solidFill>
            </a:ln>
          </p:spPr>
          <p:txBody>
            <a:bodyPr wrap="square" lIns="0" tIns="0" rIns="0" bIns="0" rtlCol="0"/>
            <a:lstStyle/>
            <a:p>
              <a:endParaRPr/>
            </a:p>
          </p:txBody>
        </p:sp>
        <p:sp>
          <p:nvSpPr>
            <p:cNvPr id="113" name="object 113">
              <a:extLst>
                <a:ext uri="{FF2B5EF4-FFF2-40B4-BE49-F238E27FC236}">
                  <a16:creationId xmlns:a16="http://schemas.microsoft.com/office/drawing/2014/main" id="{AAD615F5-B2DB-5376-366F-45E1440C852A}"/>
                </a:ext>
              </a:extLst>
            </p:cNvPr>
            <p:cNvSpPr/>
            <p:nvPr/>
          </p:nvSpPr>
          <p:spPr>
            <a:xfrm>
              <a:off x="4266514" y="2484691"/>
              <a:ext cx="40640" cy="0"/>
            </a:xfrm>
            <a:custGeom>
              <a:avLst/>
              <a:gdLst/>
              <a:ahLst/>
              <a:cxnLst/>
              <a:rect l="l" t="t" r="r" b="b"/>
              <a:pathLst>
                <a:path w="40639">
                  <a:moveTo>
                    <a:pt x="40309" y="0"/>
                  </a:moveTo>
                  <a:lnTo>
                    <a:pt x="0" y="0"/>
                  </a:lnTo>
                </a:path>
              </a:pathLst>
            </a:custGeom>
            <a:ln w="14224">
              <a:solidFill>
                <a:srgbClr val="000000"/>
              </a:solidFill>
            </a:ln>
          </p:spPr>
          <p:txBody>
            <a:bodyPr wrap="square" lIns="0" tIns="0" rIns="0" bIns="0" rtlCol="0"/>
            <a:lstStyle/>
            <a:p>
              <a:endParaRPr/>
            </a:p>
          </p:txBody>
        </p:sp>
        <p:sp>
          <p:nvSpPr>
            <p:cNvPr id="114" name="object 114">
              <a:extLst>
                <a:ext uri="{FF2B5EF4-FFF2-40B4-BE49-F238E27FC236}">
                  <a16:creationId xmlns:a16="http://schemas.microsoft.com/office/drawing/2014/main" id="{97D8D1D8-4840-18C9-A697-3FD7ECE7DF4E}"/>
                </a:ext>
              </a:extLst>
            </p:cNvPr>
            <p:cNvSpPr/>
            <p:nvPr/>
          </p:nvSpPr>
          <p:spPr>
            <a:xfrm>
              <a:off x="4266514" y="2530360"/>
              <a:ext cx="40640" cy="0"/>
            </a:xfrm>
            <a:custGeom>
              <a:avLst/>
              <a:gdLst/>
              <a:ahLst/>
              <a:cxnLst/>
              <a:rect l="l" t="t" r="r" b="b"/>
              <a:pathLst>
                <a:path w="40639">
                  <a:moveTo>
                    <a:pt x="40309" y="0"/>
                  </a:moveTo>
                  <a:lnTo>
                    <a:pt x="0" y="0"/>
                  </a:lnTo>
                </a:path>
              </a:pathLst>
            </a:custGeom>
            <a:ln w="14224">
              <a:solidFill>
                <a:srgbClr val="000000"/>
              </a:solidFill>
            </a:ln>
          </p:spPr>
          <p:txBody>
            <a:bodyPr wrap="square" lIns="0" tIns="0" rIns="0" bIns="0" rtlCol="0"/>
            <a:lstStyle/>
            <a:p>
              <a:endParaRPr/>
            </a:p>
          </p:txBody>
        </p:sp>
        <p:sp>
          <p:nvSpPr>
            <p:cNvPr id="115" name="object 115">
              <a:extLst>
                <a:ext uri="{FF2B5EF4-FFF2-40B4-BE49-F238E27FC236}">
                  <a16:creationId xmlns:a16="http://schemas.microsoft.com/office/drawing/2014/main" id="{3561CFE0-1D2D-5F63-FC37-ED49EAB8D45C}"/>
                </a:ext>
              </a:extLst>
            </p:cNvPr>
            <p:cNvSpPr/>
            <p:nvPr/>
          </p:nvSpPr>
          <p:spPr>
            <a:xfrm>
              <a:off x="4266501" y="2576017"/>
              <a:ext cx="80645" cy="0"/>
            </a:xfrm>
            <a:custGeom>
              <a:avLst/>
              <a:gdLst/>
              <a:ahLst/>
              <a:cxnLst/>
              <a:rect l="l" t="t" r="r" b="b"/>
              <a:pathLst>
                <a:path w="80645">
                  <a:moveTo>
                    <a:pt x="80632" y="0"/>
                  </a:moveTo>
                  <a:lnTo>
                    <a:pt x="0" y="0"/>
                  </a:lnTo>
                </a:path>
              </a:pathLst>
            </a:custGeom>
            <a:ln w="14224">
              <a:solidFill>
                <a:srgbClr val="000000"/>
              </a:solidFill>
            </a:ln>
          </p:spPr>
          <p:txBody>
            <a:bodyPr wrap="square" lIns="0" tIns="0" rIns="0" bIns="0" rtlCol="0"/>
            <a:lstStyle/>
            <a:p>
              <a:endParaRPr/>
            </a:p>
          </p:txBody>
        </p:sp>
        <p:sp>
          <p:nvSpPr>
            <p:cNvPr id="116" name="object 116">
              <a:extLst>
                <a:ext uri="{FF2B5EF4-FFF2-40B4-BE49-F238E27FC236}">
                  <a16:creationId xmlns:a16="http://schemas.microsoft.com/office/drawing/2014/main" id="{009D2BC9-F607-C24A-8E55-EDA128F03023}"/>
                </a:ext>
              </a:extLst>
            </p:cNvPr>
            <p:cNvSpPr/>
            <p:nvPr/>
          </p:nvSpPr>
          <p:spPr>
            <a:xfrm>
              <a:off x="4266514" y="2621686"/>
              <a:ext cx="40640" cy="0"/>
            </a:xfrm>
            <a:custGeom>
              <a:avLst/>
              <a:gdLst/>
              <a:ahLst/>
              <a:cxnLst/>
              <a:rect l="l" t="t" r="r" b="b"/>
              <a:pathLst>
                <a:path w="40639">
                  <a:moveTo>
                    <a:pt x="40309" y="0"/>
                  </a:moveTo>
                  <a:lnTo>
                    <a:pt x="0" y="0"/>
                  </a:lnTo>
                </a:path>
              </a:pathLst>
            </a:custGeom>
            <a:ln w="14224">
              <a:solidFill>
                <a:srgbClr val="000000"/>
              </a:solidFill>
            </a:ln>
          </p:spPr>
          <p:txBody>
            <a:bodyPr wrap="square" lIns="0" tIns="0" rIns="0" bIns="0" rtlCol="0"/>
            <a:lstStyle/>
            <a:p>
              <a:endParaRPr/>
            </a:p>
          </p:txBody>
        </p:sp>
        <p:sp>
          <p:nvSpPr>
            <p:cNvPr id="117" name="object 117">
              <a:extLst>
                <a:ext uri="{FF2B5EF4-FFF2-40B4-BE49-F238E27FC236}">
                  <a16:creationId xmlns:a16="http://schemas.microsoft.com/office/drawing/2014/main" id="{E0C30964-7F2F-44EA-3C6C-F3E7AF538B1D}"/>
                </a:ext>
              </a:extLst>
            </p:cNvPr>
            <p:cNvSpPr/>
            <p:nvPr/>
          </p:nvSpPr>
          <p:spPr>
            <a:xfrm>
              <a:off x="4266514" y="2667342"/>
              <a:ext cx="40640" cy="0"/>
            </a:xfrm>
            <a:custGeom>
              <a:avLst/>
              <a:gdLst/>
              <a:ahLst/>
              <a:cxnLst/>
              <a:rect l="l" t="t" r="r" b="b"/>
              <a:pathLst>
                <a:path w="40639">
                  <a:moveTo>
                    <a:pt x="40309" y="0"/>
                  </a:moveTo>
                  <a:lnTo>
                    <a:pt x="0" y="0"/>
                  </a:lnTo>
                </a:path>
              </a:pathLst>
            </a:custGeom>
            <a:ln w="14224">
              <a:solidFill>
                <a:srgbClr val="000000"/>
              </a:solidFill>
            </a:ln>
          </p:spPr>
          <p:txBody>
            <a:bodyPr wrap="square" lIns="0" tIns="0" rIns="0" bIns="0" rtlCol="0"/>
            <a:lstStyle/>
            <a:p>
              <a:endParaRPr/>
            </a:p>
          </p:txBody>
        </p:sp>
        <p:sp>
          <p:nvSpPr>
            <p:cNvPr id="118" name="object 118">
              <a:extLst>
                <a:ext uri="{FF2B5EF4-FFF2-40B4-BE49-F238E27FC236}">
                  <a16:creationId xmlns:a16="http://schemas.microsoft.com/office/drawing/2014/main" id="{B3B3DC2D-88F9-0BBB-144E-8F60328D3564}"/>
                </a:ext>
              </a:extLst>
            </p:cNvPr>
            <p:cNvSpPr/>
            <p:nvPr/>
          </p:nvSpPr>
          <p:spPr>
            <a:xfrm>
              <a:off x="4266514" y="2713012"/>
              <a:ext cx="40640" cy="0"/>
            </a:xfrm>
            <a:custGeom>
              <a:avLst/>
              <a:gdLst/>
              <a:ahLst/>
              <a:cxnLst/>
              <a:rect l="l" t="t" r="r" b="b"/>
              <a:pathLst>
                <a:path w="40639">
                  <a:moveTo>
                    <a:pt x="40309" y="0"/>
                  </a:moveTo>
                  <a:lnTo>
                    <a:pt x="0" y="0"/>
                  </a:lnTo>
                </a:path>
              </a:pathLst>
            </a:custGeom>
            <a:ln w="14224">
              <a:solidFill>
                <a:srgbClr val="000000"/>
              </a:solidFill>
            </a:ln>
          </p:spPr>
          <p:txBody>
            <a:bodyPr wrap="square" lIns="0" tIns="0" rIns="0" bIns="0" rtlCol="0"/>
            <a:lstStyle/>
            <a:p>
              <a:endParaRPr/>
            </a:p>
          </p:txBody>
        </p:sp>
        <p:sp>
          <p:nvSpPr>
            <p:cNvPr id="119" name="object 119">
              <a:extLst>
                <a:ext uri="{FF2B5EF4-FFF2-40B4-BE49-F238E27FC236}">
                  <a16:creationId xmlns:a16="http://schemas.microsoft.com/office/drawing/2014/main" id="{658ACBCE-A77C-F97D-5C76-6A0DECBA3E4C}"/>
                </a:ext>
              </a:extLst>
            </p:cNvPr>
            <p:cNvSpPr/>
            <p:nvPr/>
          </p:nvSpPr>
          <p:spPr>
            <a:xfrm>
              <a:off x="4266501" y="2758668"/>
              <a:ext cx="80645" cy="0"/>
            </a:xfrm>
            <a:custGeom>
              <a:avLst/>
              <a:gdLst/>
              <a:ahLst/>
              <a:cxnLst/>
              <a:rect l="l" t="t" r="r" b="b"/>
              <a:pathLst>
                <a:path w="80645">
                  <a:moveTo>
                    <a:pt x="80632" y="0"/>
                  </a:moveTo>
                  <a:lnTo>
                    <a:pt x="0" y="0"/>
                  </a:lnTo>
                </a:path>
              </a:pathLst>
            </a:custGeom>
            <a:ln w="14224">
              <a:solidFill>
                <a:srgbClr val="000000"/>
              </a:solidFill>
            </a:ln>
          </p:spPr>
          <p:txBody>
            <a:bodyPr wrap="square" lIns="0" tIns="0" rIns="0" bIns="0" rtlCol="0"/>
            <a:lstStyle/>
            <a:p>
              <a:endParaRPr/>
            </a:p>
          </p:txBody>
        </p:sp>
        <p:sp>
          <p:nvSpPr>
            <p:cNvPr id="120" name="object 120">
              <a:extLst>
                <a:ext uri="{FF2B5EF4-FFF2-40B4-BE49-F238E27FC236}">
                  <a16:creationId xmlns:a16="http://schemas.microsoft.com/office/drawing/2014/main" id="{908830BD-FC16-9B21-EBD5-21EF97D8090A}"/>
                </a:ext>
              </a:extLst>
            </p:cNvPr>
            <p:cNvSpPr txBox="1">
              <a:spLocks noChangeAspect="1"/>
            </p:cNvSpPr>
            <p:nvPr/>
          </p:nvSpPr>
          <p:spPr>
            <a:xfrm>
              <a:off x="4030403" y="801485"/>
              <a:ext cx="214629" cy="2033905"/>
            </a:xfrm>
            <a:prstGeom prst="rect">
              <a:avLst/>
            </a:prstGeom>
          </p:spPr>
          <p:txBody>
            <a:bodyPr vert="horz" wrap="square" lIns="0" tIns="55880" rIns="0" bIns="0" rtlCol="0">
              <a:spAutoFit/>
            </a:bodyPr>
            <a:lstStyle/>
            <a:p>
              <a:pPr marR="5080" algn="r">
                <a:lnSpc>
                  <a:spcPct val="100000"/>
                </a:lnSpc>
                <a:spcBef>
                  <a:spcPts val="440"/>
                </a:spcBef>
              </a:pPr>
              <a:r>
                <a:rPr sz="900" b="1" spc="-5" dirty="0">
                  <a:latin typeface="Arial"/>
                  <a:cs typeface="Arial"/>
                </a:rPr>
                <a:t>200</a:t>
              </a:r>
              <a:endParaRPr sz="900">
                <a:latin typeface="Arial"/>
                <a:cs typeface="Arial"/>
              </a:endParaRPr>
            </a:p>
            <a:p>
              <a:pPr marR="5080" algn="r">
                <a:lnSpc>
                  <a:spcPct val="100000"/>
                </a:lnSpc>
                <a:spcBef>
                  <a:spcPts val="340"/>
                </a:spcBef>
              </a:pPr>
              <a:r>
                <a:rPr sz="900" b="1" spc="-5" dirty="0">
                  <a:latin typeface="Arial"/>
                  <a:cs typeface="Arial"/>
                </a:rPr>
                <a:t>180</a:t>
              </a:r>
              <a:endParaRPr sz="900">
                <a:latin typeface="Arial"/>
                <a:cs typeface="Arial"/>
              </a:endParaRPr>
            </a:p>
            <a:p>
              <a:pPr marR="5080" algn="r">
                <a:lnSpc>
                  <a:spcPct val="100000"/>
                </a:lnSpc>
                <a:spcBef>
                  <a:spcPts val="375"/>
                </a:spcBef>
              </a:pPr>
              <a:r>
                <a:rPr sz="900" b="1" spc="-5" dirty="0">
                  <a:latin typeface="Arial"/>
                  <a:cs typeface="Arial"/>
                </a:rPr>
                <a:t>160</a:t>
              </a:r>
              <a:endParaRPr sz="900">
                <a:latin typeface="Arial"/>
                <a:cs typeface="Arial"/>
              </a:endParaRPr>
            </a:p>
            <a:p>
              <a:pPr marR="5080" algn="r">
                <a:lnSpc>
                  <a:spcPct val="100000"/>
                </a:lnSpc>
                <a:spcBef>
                  <a:spcPts val="340"/>
                </a:spcBef>
              </a:pPr>
              <a:r>
                <a:rPr sz="900" b="1" spc="-5" dirty="0">
                  <a:latin typeface="Arial"/>
                  <a:cs typeface="Arial"/>
                </a:rPr>
                <a:t>140</a:t>
              </a:r>
              <a:endParaRPr sz="900">
                <a:latin typeface="Arial"/>
                <a:cs typeface="Arial"/>
              </a:endParaRPr>
            </a:p>
            <a:p>
              <a:pPr marR="5080" algn="r">
                <a:lnSpc>
                  <a:spcPct val="100000"/>
                </a:lnSpc>
                <a:spcBef>
                  <a:spcPts val="380"/>
                </a:spcBef>
              </a:pPr>
              <a:r>
                <a:rPr sz="900" b="1" spc="-5" dirty="0">
                  <a:latin typeface="Arial"/>
                  <a:cs typeface="Arial"/>
                </a:rPr>
                <a:t>120</a:t>
              </a:r>
              <a:endParaRPr sz="900">
                <a:latin typeface="Arial"/>
                <a:cs typeface="Arial"/>
              </a:endParaRPr>
            </a:p>
            <a:p>
              <a:pPr marR="5080" algn="r">
                <a:lnSpc>
                  <a:spcPct val="100000"/>
                </a:lnSpc>
                <a:spcBef>
                  <a:spcPts val="340"/>
                </a:spcBef>
              </a:pPr>
              <a:r>
                <a:rPr sz="900" b="1" spc="-5" dirty="0">
                  <a:latin typeface="Arial"/>
                  <a:cs typeface="Arial"/>
                </a:rPr>
                <a:t>100</a:t>
              </a:r>
              <a:endParaRPr sz="900">
                <a:latin typeface="Arial"/>
                <a:cs typeface="Arial"/>
              </a:endParaRPr>
            </a:p>
            <a:p>
              <a:pPr marR="5715" algn="r">
                <a:lnSpc>
                  <a:spcPct val="100000"/>
                </a:lnSpc>
                <a:spcBef>
                  <a:spcPts val="380"/>
                </a:spcBef>
              </a:pPr>
              <a:r>
                <a:rPr sz="900" b="1" spc="-5" dirty="0">
                  <a:latin typeface="Arial"/>
                  <a:cs typeface="Arial"/>
                </a:rPr>
                <a:t>80</a:t>
              </a:r>
              <a:endParaRPr sz="900">
                <a:latin typeface="Arial"/>
                <a:cs typeface="Arial"/>
              </a:endParaRPr>
            </a:p>
            <a:p>
              <a:pPr marR="5715" algn="r">
                <a:lnSpc>
                  <a:spcPct val="100000"/>
                </a:lnSpc>
                <a:spcBef>
                  <a:spcPts val="340"/>
                </a:spcBef>
              </a:pPr>
              <a:r>
                <a:rPr sz="900" b="1" spc="-5" dirty="0">
                  <a:latin typeface="Arial"/>
                  <a:cs typeface="Arial"/>
                </a:rPr>
                <a:t>60</a:t>
              </a:r>
              <a:endParaRPr sz="900">
                <a:latin typeface="Arial"/>
                <a:cs typeface="Arial"/>
              </a:endParaRPr>
            </a:p>
            <a:p>
              <a:pPr marR="5715" algn="r">
                <a:lnSpc>
                  <a:spcPct val="100000"/>
                </a:lnSpc>
                <a:spcBef>
                  <a:spcPts val="380"/>
                </a:spcBef>
              </a:pPr>
              <a:r>
                <a:rPr sz="900" b="1" spc="-5" dirty="0">
                  <a:latin typeface="Arial"/>
                  <a:cs typeface="Arial"/>
                </a:rPr>
                <a:t>40</a:t>
              </a:r>
              <a:endParaRPr sz="900">
                <a:latin typeface="Arial"/>
                <a:cs typeface="Arial"/>
              </a:endParaRPr>
            </a:p>
            <a:p>
              <a:pPr marR="5715" algn="r">
                <a:lnSpc>
                  <a:spcPct val="100000"/>
                </a:lnSpc>
                <a:spcBef>
                  <a:spcPts val="335"/>
                </a:spcBef>
              </a:pPr>
              <a:r>
                <a:rPr sz="900" b="1" spc="-5" dirty="0">
                  <a:latin typeface="Arial"/>
                  <a:cs typeface="Arial"/>
                </a:rPr>
                <a:t>20</a:t>
              </a:r>
              <a:endParaRPr sz="900">
                <a:latin typeface="Arial"/>
                <a:cs typeface="Arial"/>
              </a:endParaRPr>
            </a:p>
            <a:p>
              <a:pPr marR="6985" algn="r">
                <a:lnSpc>
                  <a:spcPct val="100000"/>
                </a:lnSpc>
                <a:spcBef>
                  <a:spcPts val="380"/>
                </a:spcBef>
              </a:pPr>
              <a:r>
                <a:rPr sz="900" b="1" spc="-5" dirty="0">
                  <a:latin typeface="Arial"/>
                  <a:cs typeface="Arial"/>
                </a:rPr>
                <a:t>0</a:t>
              </a:r>
              <a:endParaRPr sz="900">
                <a:latin typeface="Arial"/>
                <a:cs typeface="Arial"/>
              </a:endParaRPr>
            </a:p>
          </p:txBody>
        </p:sp>
        <p:sp>
          <p:nvSpPr>
            <p:cNvPr id="121" name="object 121">
              <a:extLst>
                <a:ext uri="{FF2B5EF4-FFF2-40B4-BE49-F238E27FC236}">
                  <a16:creationId xmlns:a16="http://schemas.microsoft.com/office/drawing/2014/main" id="{98BC7DEF-D5F1-8615-6F88-4218696702FB}"/>
                </a:ext>
              </a:extLst>
            </p:cNvPr>
            <p:cNvSpPr/>
            <p:nvPr/>
          </p:nvSpPr>
          <p:spPr>
            <a:xfrm>
              <a:off x="6873532" y="932078"/>
              <a:ext cx="80645" cy="0"/>
            </a:xfrm>
            <a:custGeom>
              <a:avLst/>
              <a:gdLst/>
              <a:ahLst/>
              <a:cxnLst/>
              <a:rect l="l" t="t" r="r" b="b"/>
              <a:pathLst>
                <a:path w="80645">
                  <a:moveTo>
                    <a:pt x="0" y="0"/>
                  </a:moveTo>
                  <a:lnTo>
                    <a:pt x="80632" y="0"/>
                  </a:lnTo>
                </a:path>
              </a:pathLst>
            </a:custGeom>
            <a:ln w="14224">
              <a:solidFill>
                <a:srgbClr val="000000"/>
              </a:solidFill>
            </a:ln>
          </p:spPr>
          <p:txBody>
            <a:bodyPr wrap="square" lIns="0" tIns="0" rIns="0" bIns="0" rtlCol="0"/>
            <a:lstStyle/>
            <a:p>
              <a:endParaRPr/>
            </a:p>
          </p:txBody>
        </p:sp>
        <p:sp>
          <p:nvSpPr>
            <p:cNvPr id="122" name="object 122">
              <a:extLst>
                <a:ext uri="{FF2B5EF4-FFF2-40B4-BE49-F238E27FC236}">
                  <a16:creationId xmlns:a16="http://schemas.microsoft.com/office/drawing/2014/main" id="{0EF2AC3D-BF91-ECB2-A47A-CBB42201DF99}"/>
                </a:ext>
              </a:extLst>
            </p:cNvPr>
            <p:cNvSpPr/>
            <p:nvPr/>
          </p:nvSpPr>
          <p:spPr>
            <a:xfrm>
              <a:off x="6913841" y="977747"/>
              <a:ext cx="40640" cy="0"/>
            </a:xfrm>
            <a:custGeom>
              <a:avLst/>
              <a:gdLst/>
              <a:ahLst/>
              <a:cxnLst/>
              <a:rect l="l" t="t" r="r" b="b"/>
              <a:pathLst>
                <a:path w="40640">
                  <a:moveTo>
                    <a:pt x="0" y="0"/>
                  </a:moveTo>
                  <a:lnTo>
                    <a:pt x="40322" y="0"/>
                  </a:lnTo>
                </a:path>
              </a:pathLst>
            </a:custGeom>
            <a:ln w="14224">
              <a:solidFill>
                <a:srgbClr val="000000"/>
              </a:solidFill>
            </a:ln>
          </p:spPr>
          <p:txBody>
            <a:bodyPr wrap="square" lIns="0" tIns="0" rIns="0" bIns="0" rtlCol="0"/>
            <a:lstStyle/>
            <a:p>
              <a:endParaRPr/>
            </a:p>
          </p:txBody>
        </p:sp>
        <p:sp>
          <p:nvSpPr>
            <p:cNvPr id="123" name="object 123">
              <a:extLst>
                <a:ext uri="{FF2B5EF4-FFF2-40B4-BE49-F238E27FC236}">
                  <a16:creationId xmlns:a16="http://schemas.microsoft.com/office/drawing/2014/main" id="{4F749EF1-382F-AEF8-C91C-A3747A874793}"/>
                </a:ext>
              </a:extLst>
            </p:cNvPr>
            <p:cNvSpPr/>
            <p:nvPr/>
          </p:nvSpPr>
          <p:spPr>
            <a:xfrm>
              <a:off x="6913841" y="1023404"/>
              <a:ext cx="40640" cy="0"/>
            </a:xfrm>
            <a:custGeom>
              <a:avLst/>
              <a:gdLst/>
              <a:ahLst/>
              <a:cxnLst/>
              <a:rect l="l" t="t" r="r" b="b"/>
              <a:pathLst>
                <a:path w="40640">
                  <a:moveTo>
                    <a:pt x="0" y="0"/>
                  </a:moveTo>
                  <a:lnTo>
                    <a:pt x="40322" y="0"/>
                  </a:lnTo>
                </a:path>
              </a:pathLst>
            </a:custGeom>
            <a:ln w="14224">
              <a:solidFill>
                <a:srgbClr val="000000"/>
              </a:solidFill>
            </a:ln>
          </p:spPr>
          <p:txBody>
            <a:bodyPr wrap="square" lIns="0" tIns="0" rIns="0" bIns="0" rtlCol="0"/>
            <a:lstStyle/>
            <a:p>
              <a:endParaRPr/>
            </a:p>
          </p:txBody>
        </p:sp>
        <p:sp>
          <p:nvSpPr>
            <p:cNvPr id="124" name="object 124">
              <a:extLst>
                <a:ext uri="{FF2B5EF4-FFF2-40B4-BE49-F238E27FC236}">
                  <a16:creationId xmlns:a16="http://schemas.microsoft.com/office/drawing/2014/main" id="{37DFD321-ADD7-D4DB-8765-90B1CD1040CB}"/>
                </a:ext>
              </a:extLst>
            </p:cNvPr>
            <p:cNvSpPr/>
            <p:nvPr/>
          </p:nvSpPr>
          <p:spPr>
            <a:xfrm>
              <a:off x="6913841" y="1069073"/>
              <a:ext cx="40640" cy="0"/>
            </a:xfrm>
            <a:custGeom>
              <a:avLst/>
              <a:gdLst/>
              <a:ahLst/>
              <a:cxnLst/>
              <a:rect l="l" t="t" r="r" b="b"/>
              <a:pathLst>
                <a:path w="40640">
                  <a:moveTo>
                    <a:pt x="0" y="0"/>
                  </a:moveTo>
                  <a:lnTo>
                    <a:pt x="40322" y="0"/>
                  </a:lnTo>
                </a:path>
              </a:pathLst>
            </a:custGeom>
            <a:ln w="14224">
              <a:solidFill>
                <a:srgbClr val="000000"/>
              </a:solidFill>
            </a:ln>
          </p:spPr>
          <p:txBody>
            <a:bodyPr wrap="square" lIns="0" tIns="0" rIns="0" bIns="0" rtlCol="0"/>
            <a:lstStyle/>
            <a:p>
              <a:endParaRPr/>
            </a:p>
          </p:txBody>
        </p:sp>
        <p:sp>
          <p:nvSpPr>
            <p:cNvPr id="125" name="object 125">
              <a:extLst>
                <a:ext uri="{FF2B5EF4-FFF2-40B4-BE49-F238E27FC236}">
                  <a16:creationId xmlns:a16="http://schemas.microsoft.com/office/drawing/2014/main" id="{A726F6E9-699D-76CA-6C1A-448BB6390037}"/>
                </a:ext>
              </a:extLst>
            </p:cNvPr>
            <p:cNvSpPr/>
            <p:nvPr/>
          </p:nvSpPr>
          <p:spPr>
            <a:xfrm>
              <a:off x="6873532" y="1114742"/>
              <a:ext cx="80645" cy="0"/>
            </a:xfrm>
            <a:custGeom>
              <a:avLst/>
              <a:gdLst/>
              <a:ahLst/>
              <a:cxnLst/>
              <a:rect l="l" t="t" r="r" b="b"/>
              <a:pathLst>
                <a:path w="80645">
                  <a:moveTo>
                    <a:pt x="0" y="0"/>
                  </a:moveTo>
                  <a:lnTo>
                    <a:pt x="80632" y="0"/>
                  </a:lnTo>
                </a:path>
              </a:pathLst>
            </a:custGeom>
            <a:ln w="14224">
              <a:solidFill>
                <a:srgbClr val="000000"/>
              </a:solidFill>
            </a:ln>
          </p:spPr>
          <p:txBody>
            <a:bodyPr wrap="square" lIns="0" tIns="0" rIns="0" bIns="0" rtlCol="0"/>
            <a:lstStyle/>
            <a:p>
              <a:endParaRPr/>
            </a:p>
          </p:txBody>
        </p:sp>
        <p:sp>
          <p:nvSpPr>
            <p:cNvPr id="126" name="object 126">
              <a:extLst>
                <a:ext uri="{FF2B5EF4-FFF2-40B4-BE49-F238E27FC236}">
                  <a16:creationId xmlns:a16="http://schemas.microsoft.com/office/drawing/2014/main" id="{56F8AF47-13DE-C00F-0267-CC8FB441B23A}"/>
                </a:ext>
              </a:extLst>
            </p:cNvPr>
            <p:cNvSpPr/>
            <p:nvPr/>
          </p:nvSpPr>
          <p:spPr>
            <a:xfrm>
              <a:off x="6913841" y="1160399"/>
              <a:ext cx="40640" cy="0"/>
            </a:xfrm>
            <a:custGeom>
              <a:avLst/>
              <a:gdLst/>
              <a:ahLst/>
              <a:cxnLst/>
              <a:rect l="l" t="t" r="r" b="b"/>
              <a:pathLst>
                <a:path w="40640">
                  <a:moveTo>
                    <a:pt x="0" y="0"/>
                  </a:moveTo>
                  <a:lnTo>
                    <a:pt x="40322" y="0"/>
                  </a:lnTo>
                </a:path>
              </a:pathLst>
            </a:custGeom>
            <a:ln w="14224">
              <a:solidFill>
                <a:srgbClr val="000000"/>
              </a:solidFill>
            </a:ln>
          </p:spPr>
          <p:txBody>
            <a:bodyPr wrap="square" lIns="0" tIns="0" rIns="0" bIns="0" rtlCol="0"/>
            <a:lstStyle/>
            <a:p>
              <a:endParaRPr/>
            </a:p>
          </p:txBody>
        </p:sp>
        <p:sp>
          <p:nvSpPr>
            <p:cNvPr id="127" name="object 127">
              <a:extLst>
                <a:ext uri="{FF2B5EF4-FFF2-40B4-BE49-F238E27FC236}">
                  <a16:creationId xmlns:a16="http://schemas.microsoft.com/office/drawing/2014/main" id="{3FA351A5-8575-828B-4DBB-E3E4F78E0258}"/>
                </a:ext>
              </a:extLst>
            </p:cNvPr>
            <p:cNvSpPr/>
            <p:nvPr/>
          </p:nvSpPr>
          <p:spPr>
            <a:xfrm>
              <a:off x="6913841" y="1206068"/>
              <a:ext cx="40640" cy="0"/>
            </a:xfrm>
            <a:custGeom>
              <a:avLst/>
              <a:gdLst/>
              <a:ahLst/>
              <a:cxnLst/>
              <a:rect l="l" t="t" r="r" b="b"/>
              <a:pathLst>
                <a:path w="40640">
                  <a:moveTo>
                    <a:pt x="0" y="0"/>
                  </a:moveTo>
                  <a:lnTo>
                    <a:pt x="40322" y="0"/>
                  </a:lnTo>
                </a:path>
              </a:pathLst>
            </a:custGeom>
            <a:ln w="14224">
              <a:solidFill>
                <a:srgbClr val="000000"/>
              </a:solidFill>
            </a:ln>
          </p:spPr>
          <p:txBody>
            <a:bodyPr wrap="square" lIns="0" tIns="0" rIns="0" bIns="0" rtlCol="0"/>
            <a:lstStyle/>
            <a:p>
              <a:endParaRPr/>
            </a:p>
          </p:txBody>
        </p:sp>
        <p:sp>
          <p:nvSpPr>
            <p:cNvPr id="128" name="object 128">
              <a:extLst>
                <a:ext uri="{FF2B5EF4-FFF2-40B4-BE49-F238E27FC236}">
                  <a16:creationId xmlns:a16="http://schemas.microsoft.com/office/drawing/2014/main" id="{B3F8675E-7629-4BD0-A37D-E1DDCD658CFA}"/>
                </a:ext>
              </a:extLst>
            </p:cNvPr>
            <p:cNvSpPr/>
            <p:nvPr/>
          </p:nvSpPr>
          <p:spPr>
            <a:xfrm>
              <a:off x="6913841" y="1251737"/>
              <a:ext cx="40640" cy="0"/>
            </a:xfrm>
            <a:custGeom>
              <a:avLst/>
              <a:gdLst/>
              <a:ahLst/>
              <a:cxnLst/>
              <a:rect l="l" t="t" r="r" b="b"/>
              <a:pathLst>
                <a:path w="40640">
                  <a:moveTo>
                    <a:pt x="0" y="0"/>
                  </a:moveTo>
                  <a:lnTo>
                    <a:pt x="40322" y="0"/>
                  </a:lnTo>
                </a:path>
              </a:pathLst>
            </a:custGeom>
            <a:ln w="14224">
              <a:solidFill>
                <a:srgbClr val="000000"/>
              </a:solidFill>
            </a:ln>
          </p:spPr>
          <p:txBody>
            <a:bodyPr wrap="square" lIns="0" tIns="0" rIns="0" bIns="0" rtlCol="0"/>
            <a:lstStyle/>
            <a:p>
              <a:endParaRPr/>
            </a:p>
          </p:txBody>
        </p:sp>
        <p:sp>
          <p:nvSpPr>
            <p:cNvPr id="129" name="object 129">
              <a:extLst>
                <a:ext uri="{FF2B5EF4-FFF2-40B4-BE49-F238E27FC236}">
                  <a16:creationId xmlns:a16="http://schemas.microsoft.com/office/drawing/2014/main" id="{3F6CA63D-9D87-5CA2-A445-F041E4B8516D}"/>
                </a:ext>
              </a:extLst>
            </p:cNvPr>
            <p:cNvSpPr/>
            <p:nvPr/>
          </p:nvSpPr>
          <p:spPr>
            <a:xfrm>
              <a:off x="6873532" y="1297406"/>
              <a:ext cx="80645" cy="0"/>
            </a:xfrm>
            <a:custGeom>
              <a:avLst/>
              <a:gdLst/>
              <a:ahLst/>
              <a:cxnLst/>
              <a:rect l="l" t="t" r="r" b="b"/>
              <a:pathLst>
                <a:path w="80645">
                  <a:moveTo>
                    <a:pt x="0" y="0"/>
                  </a:moveTo>
                  <a:lnTo>
                    <a:pt x="80632" y="0"/>
                  </a:lnTo>
                </a:path>
              </a:pathLst>
            </a:custGeom>
            <a:ln w="14224">
              <a:solidFill>
                <a:srgbClr val="000000"/>
              </a:solidFill>
            </a:ln>
          </p:spPr>
          <p:txBody>
            <a:bodyPr wrap="square" lIns="0" tIns="0" rIns="0" bIns="0" rtlCol="0"/>
            <a:lstStyle/>
            <a:p>
              <a:endParaRPr/>
            </a:p>
          </p:txBody>
        </p:sp>
        <p:sp>
          <p:nvSpPr>
            <p:cNvPr id="130" name="object 130">
              <a:extLst>
                <a:ext uri="{FF2B5EF4-FFF2-40B4-BE49-F238E27FC236}">
                  <a16:creationId xmlns:a16="http://schemas.microsoft.com/office/drawing/2014/main" id="{64616CC7-6AC4-8257-6F55-B7115F503F1B}"/>
                </a:ext>
              </a:extLst>
            </p:cNvPr>
            <p:cNvSpPr/>
            <p:nvPr/>
          </p:nvSpPr>
          <p:spPr>
            <a:xfrm>
              <a:off x="6913841" y="1343063"/>
              <a:ext cx="40640" cy="0"/>
            </a:xfrm>
            <a:custGeom>
              <a:avLst/>
              <a:gdLst/>
              <a:ahLst/>
              <a:cxnLst/>
              <a:rect l="l" t="t" r="r" b="b"/>
              <a:pathLst>
                <a:path w="40640">
                  <a:moveTo>
                    <a:pt x="0" y="0"/>
                  </a:moveTo>
                  <a:lnTo>
                    <a:pt x="40322" y="0"/>
                  </a:lnTo>
                </a:path>
              </a:pathLst>
            </a:custGeom>
            <a:ln w="14224">
              <a:solidFill>
                <a:srgbClr val="000000"/>
              </a:solidFill>
            </a:ln>
          </p:spPr>
          <p:txBody>
            <a:bodyPr wrap="square" lIns="0" tIns="0" rIns="0" bIns="0" rtlCol="0"/>
            <a:lstStyle/>
            <a:p>
              <a:endParaRPr/>
            </a:p>
          </p:txBody>
        </p:sp>
        <p:sp>
          <p:nvSpPr>
            <p:cNvPr id="131" name="object 131">
              <a:extLst>
                <a:ext uri="{FF2B5EF4-FFF2-40B4-BE49-F238E27FC236}">
                  <a16:creationId xmlns:a16="http://schemas.microsoft.com/office/drawing/2014/main" id="{06C56EA6-5B31-6D9A-63A4-B40D8701F8A8}"/>
                </a:ext>
              </a:extLst>
            </p:cNvPr>
            <p:cNvSpPr/>
            <p:nvPr/>
          </p:nvSpPr>
          <p:spPr>
            <a:xfrm>
              <a:off x="6913841" y="1388732"/>
              <a:ext cx="40640" cy="0"/>
            </a:xfrm>
            <a:custGeom>
              <a:avLst/>
              <a:gdLst/>
              <a:ahLst/>
              <a:cxnLst/>
              <a:rect l="l" t="t" r="r" b="b"/>
              <a:pathLst>
                <a:path w="40640">
                  <a:moveTo>
                    <a:pt x="0" y="0"/>
                  </a:moveTo>
                  <a:lnTo>
                    <a:pt x="40322" y="0"/>
                  </a:lnTo>
                </a:path>
              </a:pathLst>
            </a:custGeom>
            <a:ln w="14224">
              <a:solidFill>
                <a:srgbClr val="000000"/>
              </a:solidFill>
            </a:ln>
          </p:spPr>
          <p:txBody>
            <a:bodyPr wrap="square" lIns="0" tIns="0" rIns="0" bIns="0" rtlCol="0"/>
            <a:lstStyle/>
            <a:p>
              <a:endParaRPr/>
            </a:p>
          </p:txBody>
        </p:sp>
        <p:sp>
          <p:nvSpPr>
            <p:cNvPr id="132" name="object 132">
              <a:extLst>
                <a:ext uri="{FF2B5EF4-FFF2-40B4-BE49-F238E27FC236}">
                  <a16:creationId xmlns:a16="http://schemas.microsoft.com/office/drawing/2014/main" id="{A1B6BB27-CA6A-30C4-E7D9-35BEF2C01700}"/>
                </a:ext>
              </a:extLst>
            </p:cNvPr>
            <p:cNvSpPr/>
            <p:nvPr/>
          </p:nvSpPr>
          <p:spPr>
            <a:xfrm>
              <a:off x="6913841" y="1434388"/>
              <a:ext cx="40640" cy="0"/>
            </a:xfrm>
            <a:custGeom>
              <a:avLst/>
              <a:gdLst/>
              <a:ahLst/>
              <a:cxnLst/>
              <a:rect l="l" t="t" r="r" b="b"/>
              <a:pathLst>
                <a:path w="40640">
                  <a:moveTo>
                    <a:pt x="0" y="0"/>
                  </a:moveTo>
                  <a:lnTo>
                    <a:pt x="40322" y="0"/>
                  </a:lnTo>
                </a:path>
              </a:pathLst>
            </a:custGeom>
            <a:ln w="14224">
              <a:solidFill>
                <a:srgbClr val="000000"/>
              </a:solidFill>
            </a:ln>
          </p:spPr>
          <p:txBody>
            <a:bodyPr wrap="square" lIns="0" tIns="0" rIns="0" bIns="0" rtlCol="0"/>
            <a:lstStyle/>
            <a:p>
              <a:endParaRPr/>
            </a:p>
          </p:txBody>
        </p:sp>
        <p:sp>
          <p:nvSpPr>
            <p:cNvPr id="133" name="object 133">
              <a:extLst>
                <a:ext uri="{FF2B5EF4-FFF2-40B4-BE49-F238E27FC236}">
                  <a16:creationId xmlns:a16="http://schemas.microsoft.com/office/drawing/2014/main" id="{25AAF54A-C09E-FDE8-D951-B0520D7F35BD}"/>
                </a:ext>
              </a:extLst>
            </p:cNvPr>
            <p:cNvSpPr/>
            <p:nvPr/>
          </p:nvSpPr>
          <p:spPr>
            <a:xfrm>
              <a:off x="6873532" y="1480058"/>
              <a:ext cx="80645" cy="0"/>
            </a:xfrm>
            <a:custGeom>
              <a:avLst/>
              <a:gdLst/>
              <a:ahLst/>
              <a:cxnLst/>
              <a:rect l="l" t="t" r="r" b="b"/>
              <a:pathLst>
                <a:path w="80645">
                  <a:moveTo>
                    <a:pt x="0" y="0"/>
                  </a:moveTo>
                  <a:lnTo>
                    <a:pt x="80632" y="0"/>
                  </a:lnTo>
                </a:path>
              </a:pathLst>
            </a:custGeom>
            <a:ln w="14224">
              <a:solidFill>
                <a:srgbClr val="000000"/>
              </a:solidFill>
            </a:ln>
          </p:spPr>
          <p:txBody>
            <a:bodyPr wrap="square" lIns="0" tIns="0" rIns="0" bIns="0" rtlCol="0"/>
            <a:lstStyle/>
            <a:p>
              <a:endParaRPr/>
            </a:p>
          </p:txBody>
        </p:sp>
        <p:sp>
          <p:nvSpPr>
            <p:cNvPr id="134" name="object 134">
              <a:extLst>
                <a:ext uri="{FF2B5EF4-FFF2-40B4-BE49-F238E27FC236}">
                  <a16:creationId xmlns:a16="http://schemas.microsoft.com/office/drawing/2014/main" id="{F25B9B68-A0B8-0650-1D2E-76F142176372}"/>
                </a:ext>
              </a:extLst>
            </p:cNvPr>
            <p:cNvSpPr/>
            <p:nvPr/>
          </p:nvSpPr>
          <p:spPr>
            <a:xfrm>
              <a:off x="6913841" y="1525727"/>
              <a:ext cx="40640" cy="0"/>
            </a:xfrm>
            <a:custGeom>
              <a:avLst/>
              <a:gdLst/>
              <a:ahLst/>
              <a:cxnLst/>
              <a:rect l="l" t="t" r="r" b="b"/>
              <a:pathLst>
                <a:path w="40640">
                  <a:moveTo>
                    <a:pt x="0" y="0"/>
                  </a:moveTo>
                  <a:lnTo>
                    <a:pt x="40322" y="0"/>
                  </a:lnTo>
                </a:path>
              </a:pathLst>
            </a:custGeom>
            <a:ln w="14224">
              <a:solidFill>
                <a:srgbClr val="000000"/>
              </a:solidFill>
            </a:ln>
          </p:spPr>
          <p:txBody>
            <a:bodyPr wrap="square" lIns="0" tIns="0" rIns="0" bIns="0" rtlCol="0"/>
            <a:lstStyle/>
            <a:p>
              <a:endParaRPr/>
            </a:p>
          </p:txBody>
        </p:sp>
        <p:sp>
          <p:nvSpPr>
            <p:cNvPr id="135" name="object 135">
              <a:extLst>
                <a:ext uri="{FF2B5EF4-FFF2-40B4-BE49-F238E27FC236}">
                  <a16:creationId xmlns:a16="http://schemas.microsoft.com/office/drawing/2014/main" id="{920608EB-69C3-8119-9583-87B734C1D895}"/>
                </a:ext>
              </a:extLst>
            </p:cNvPr>
            <p:cNvSpPr/>
            <p:nvPr/>
          </p:nvSpPr>
          <p:spPr>
            <a:xfrm>
              <a:off x="6913841" y="1571383"/>
              <a:ext cx="40640" cy="0"/>
            </a:xfrm>
            <a:custGeom>
              <a:avLst/>
              <a:gdLst/>
              <a:ahLst/>
              <a:cxnLst/>
              <a:rect l="l" t="t" r="r" b="b"/>
              <a:pathLst>
                <a:path w="40640">
                  <a:moveTo>
                    <a:pt x="0" y="0"/>
                  </a:moveTo>
                  <a:lnTo>
                    <a:pt x="40322" y="0"/>
                  </a:lnTo>
                </a:path>
              </a:pathLst>
            </a:custGeom>
            <a:ln w="14224">
              <a:solidFill>
                <a:srgbClr val="000000"/>
              </a:solidFill>
            </a:ln>
          </p:spPr>
          <p:txBody>
            <a:bodyPr wrap="square" lIns="0" tIns="0" rIns="0" bIns="0" rtlCol="0"/>
            <a:lstStyle/>
            <a:p>
              <a:endParaRPr/>
            </a:p>
          </p:txBody>
        </p:sp>
        <p:sp>
          <p:nvSpPr>
            <p:cNvPr id="136" name="object 136">
              <a:extLst>
                <a:ext uri="{FF2B5EF4-FFF2-40B4-BE49-F238E27FC236}">
                  <a16:creationId xmlns:a16="http://schemas.microsoft.com/office/drawing/2014/main" id="{219CECD5-7810-E3CF-E86E-298ABB7A346A}"/>
                </a:ext>
              </a:extLst>
            </p:cNvPr>
            <p:cNvSpPr/>
            <p:nvPr/>
          </p:nvSpPr>
          <p:spPr>
            <a:xfrm>
              <a:off x="6913841" y="1617052"/>
              <a:ext cx="40640" cy="0"/>
            </a:xfrm>
            <a:custGeom>
              <a:avLst/>
              <a:gdLst/>
              <a:ahLst/>
              <a:cxnLst/>
              <a:rect l="l" t="t" r="r" b="b"/>
              <a:pathLst>
                <a:path w="40640">
                  <a:moveTo>
                    <a:pt x="0" y="0"/>
                  </a:moveTo>
                  <a:lnTo>
                    <a:pt x="40322" y="0"/>
                  </a:lnTo>
                </a:path>
              </a:pathLst>
            </a:custGeom>
            <a:ln w="14224">
              <a:solidFill>
                <a:srgbClr val="000000"/>
              </a:solidFill>
            </a:ln>
          </p:spPr>
          <p:txBody>
            <a:bodyPr wrap="square" lIns="0" tIns="0" rIns="0" bIns="0" rtlCol="0"/>
            <a:lstStyle/>
            <a:p>
              <a:endParaRPr/>
            </a:p>
          </p:txBody>
        </p:sp>
        <p:sp>
          <p:nvSpPr>
            <p:cNvPr id="137" name="object 137">
              <a:extLst>
                <a:ext uri="{FF2B5EF4-FFF2-40B4-BE49-F238E27FC236}">
                  <a16:creationId xmlns:a16="http://schemas.microsoft.com/office/drawing/2014/main" id="{E0D1044E-D7F5-6D07-9739-A4C27FA5BC65}"/>
                </a:ext>
              </a:extLst>
            </p:cNvPr>
            <p:cNvSpPr/>
            <p:nvPr/>
          </p:nvSpPr>
          <p:spPr>
            <a:xfrm>
              <a:off x="6873532" y="1662722"/>
              <a:ext cx="80645" cy="0"/>
            </a:xfrm>
            <a:custGeom>
              <a:avLst/>
              <a:gdLst/>
              <a:ahLst/>
              <a:cxnLst/>
              <a:rect l="l" t="t" r="r" b="b"/>
              <a:pathLst>
                <a:path w="80645">
                  <a:moveTo>
                    <a:pt x="0" y="0"/>
                  </a:moveTo>
                  <a:lnTo>
                    <a:pt x="80632" y="0"/>
                  </a:lnTo>
                </a:path>
              </a:pathLst>
            </a:custGeom>
            <a:ln w="14224">
              <a:solidFill>
                <a:srgbClr val="000000"/>
              </a:solidFill>
            </a:ln>
          </p:spPr>
          <p:txBody>
            <a:bodyPr wrap="square" lIns="0" tIns="0" rIns="0" bIns="0" rtlCol="0"/>
            <a:lstStyle/>
            <a:p>
              <a:endParaRPr/>
            </a:p>
          </p:txBody>
        </p:sp>
        <p:sp>
          <p:nvSpPr>
            <p:cNvPr id="138" name="object 138">
              <a:extLst>
                <a:ext uri="{FF2B5EF4-FFF2-40B4-BE49-F238E27FC236}">
                  <a16:creationId xmlns:a16="http://schemas.microsoft.com/office/drawing/2014/main" id="{C13251A7-9DC4-08AA-56EC-A2EEC1B09323}"/>
                </a:ext>
              </a:extLst>
            </p:cNvPr>
            <p:cNvSpPr/>
            <p:nvPr/>
          </p:nvSpPr>
          <p:spPr>
            <a:xfrm>
              <a:off x="6913841" y="1708378"/>
              <a:ext cx="40640" cy="0"/>
            </a:xfrm>
            <a:custGeom>
              <a:avLst/>
              <a:gdLst/>
              <a:ahLst/>
              <a:cxnLst/>
              <a:rect l="l" t="t" r="r" b="b"/>
              <a:pathLst>
                <a:path w="40640">
                  <a:moveTo>
                    <a:pt x="0" y="0"/>
                  </a:moveTo>
                  <a:lnTo>
                    <a:pt x="40322" y="0"/>
                  </a:lnTo>
                </a:path>
              </a:pathLst>
            </a:custGeom>
            <a:ln w="14224">
              <a:solidFill>
                <a:srgbClr val="000000"/>
              </a:solidFill>
            </a:ln>
          </p:spPr>
          <p:txBody>
            <a:bodyPr wrap="square" lIns="0" tIns="0" rIns="0" bIns="0" rtlCol="0"/>
            <a:lstStyle/>
            <a:p>
              <a:endParaRPr/>
            </a:p>
          </p:txBody>
        </p:sp>
        <p:sp>
          <p:nvSpPr>
            <p:cNvPr id="139" name="object 139">
              <a:extLst>
                <a:ext uri="{FF2B5EF4-FFF2-40B4-BE49-F238E27FC236}">
                  <a16:creationId xmlns:a16="http://schemas.microsoft.com/office/drawing/2014/main" id="{51D2FC49-F2CF-AFB5-30FF-C23B7EAA4503}"/>
                </a:ext>
              </a:extLst>
            </p:cNvPr>
            <p:cNvSpPr/>
            <p:nvPr/>
          </p:nvSpPr>
          <p:spPr>
            <a:xfrm>
              <a:off x="6913841" y="1754047"/>
              <a:ext cx="40640" cy="0"/>
            </a:xfrm>
            <a:custGeom>
              <a:avLst/>
              <a:gdLst/>
              <a:ahLst/>
              <a:cxnLst/>
              <a:rect l="l" t="t" r="r" b="b"/>
              <a:pathLst>
                <a:path w="40640">
                  <a:moveTo>
                    <a:pt x="0" y="0"/>
                  </a:moveTo>
                  <a:lnTo>
                    <a:pt x="40322" y="0"/>
                  </a:lnTo>
                </a:path>
              </a:pathLst>
            </a:custGeom>
            <a:ln w="14224">
              <a:solidFill>
                <a:srgbClr val="000000"/>
              </a:solidFill>
            </a:ln>
          </p:spPr>
          <p:txBody>
            <a:bodyPr wrap="square" lIns="0" tIns="0" rIns="0" bIns="0" rtlCol="0"/>
            <a:lstStyle/>
            <a:p>
              <a:endParaRPr/>
            </a:p>
          </p:txBody>
        </p:sp>
        <p:sp>
          <p:nvSpPr>
            <p:cNvPr id="140" name="object 140">
              <a:extLst>
                <a:ext uri="{FF2B5EF4-FFF2-40B4-BE49-F238E27FC236}">
                  <a16:creationId xmlns:a16="http://schemas.microsoft.com/office/drawing/2014/main" id="{F739AF8E-9996-BA45-7C47-1E0282F27915}"/>
                </a:ext>
              </a:extLst>
            </p:cNvPr>
            <p:cNvSpPr/>
            <p:nvPr/>
          </p:nvSpPr>
          <p:spPr>
            <a:xfrm>
              <a:off x="6913841" y="1799704"/>
              <a:ext cx="40640" cy="0"/>
            </a:xfrm>
            <a:custGeom>
              <a:avLst/>
              <a:gdLst/>
              <a:ahLst/>
              <a:cxnLst/>
              <a:rect l="l" t="t" r="r" b="b"/>
              <a:pathLst>
                <a:path w="40640">
                  <a:moveTo>
                    <a:pt x="0" y="0"/>
                  </a:moveTo>
                  <a:lnTo>
                    <a:pt x="40322" y="0"/>
                  </a:lnTo>
                </a:path>
              </a:pathLst>
            </a:custGeom>
            <a:ln w="14224">
              <a:solidFill>
                <a:srgbClr val="000000"/>
              </a:solidFill>
            </a:ln>
          </p:spPr>
          <p:txBody>
            <a:bodyPr wrap="square" lIns="0" tIns="0" rIns="0" bIns="0" rtlCol="0"/>
            <a:lstStyle/>
            <a:p>
              <a:endParaRPr/>
            </a:p>
          </p:txBody>
        </p:sp>
        <p:sp>
          <p:nvSpPr>
            <p:cNvPr id="141" name="object 141">
              <a:extLst>
                <a:ext uri="{FF2B5EF4-FFF2-40B4-BE49-F238E27FC236}">
                  <a16:creationId xmlns:a16="http://schemas.microsoft.com/office/drawing/2014/main" id="{0ADC007E-EBAB-24B5-46A9-8280C431450B}"/>
                </a:ext>
              </a:extLst>
            </p:cNvPr>
            <p:cNvSpPr/>
            <p:nvPr/>
          </p:nvSpPr>
          <p:spPr>
            <a:xfrm>
              <a:off x="6873532" y="1845373"/>
              <a:ext cx="80645" cy="0"/>
            </a:xfrm>
            <a:custGeom>
              <a:avLst/>
              <a:gdLst/>
              <a:ahLst/>
              <a:cxnLst/>
              <a:rect l="l" t="t" r="r" b="b"/>
              <a:pathLst>
                <a:path w="80645">
                  <a:moveTo>
                    <a:pt x="0" y="0"/>
                  </a:moveTo>
                  <a:lnTo>
                    <a:pt x="80632" y="0"/>
                  </a:lnTo>
                </a:path>
              </a:pathLst>
            </a:custGeom>
            <a:ln w="14224">
              <a:solidFill>
                <a:srgbClr val="000000"/>
              </a:solidFill>
            </a:ln>
          </p:spPr>
          <p:txBody>
            <a:bodyPr wrap="square" lIns="0" tIns="0" rIns="0" bIns="0" rtlCol="0"/>
            <a:lstStyle/>
            <a:p>
              <a:endParaRPr/>
            </a:p>
          </p:txBody>
        </p:sp>
        <p:sp>
          <p:nvSpPr>
            <p:cNvPr id="142" name="object 142">
              <a:extLst>
                <a:ext uri="{FF2B5EF4-FFF2-40B4-BE49-F238E27FC236}">
                  <a16:creationId xmlns:a16="http://schemas.microsoft.com/office/drawing/2014/main" id="{57EFD1F4-05A7-19B8-C525-4339A12EE6A9}"/>
                </a:ext>
              </a:extLst>
            </p:cNvPr>
            <p:cNvSpPr/>
            <p:nvPr/>
          </p:nvSpPr>
          <p:spPr>
            <a:xfrm>
              <a:off x="6913841" y="1891042"/>
              <a:ext cx="40640" cy="0"/>
            </a:xfrm>
            <a:custGeom>
              <a:avLst/>
              <a:gdLst/>
              <a:ahLst/>
              <a:cxnLst/>
              <a:rect l="l" t="t" r="r" b="b"/>
              <a:pathLst>
                <a:path w="40640">
                  <a:moveTo>
                    <a:pt x="0" y="0"/>
                  </a:moveTo>
                  <a:lnTo>
                    <a:pt x="40322" y="0"/>
                  </a:lnTo>
                </a:path>
              </a:pathLst>
            </a:custGeom>
            <a:ln w="14224">
              <a:solidFill>
                <a:srgbClr val="000000"/>
              </a:solidFill>
            </a:ln>
          </p:spPr>
          <p:txBody>
            <a:bodyPr wrap="square" lIns="0" tIns="0" rIns="0" bIns="0" rtlCol="0"/>
            <a:lstStyle/>
            <a:p>
              <a:endParaRPr/>
            </a:p>
          </p:txBody>
        </p:sp>
        <p:sp>
          <p:nvSpPr>
            <p:cNvPr id="143" name="object 143">
              <a:extLst>
                <a:ext uri="{FF2B5EF4-FFF2-40B4-BE49-F238E27FC236}">
                  <a16:creationId xmlns:a16="http://schemas.microsoft.com/office/drawing/2014/main" id="{DFF8D7B3-4973-6E6E-9761-C36DA04701E5}"/>
                </a:ext>
              </a:extLst>
            </p:cNvPr>
            <p:cNvSpPr/>
            <p:nvPr/>
          </p:nvSpPr>
          <p:spPr>
            <a:xfrm>
              <a:off x="6913841" y="1936711"/>
              <a:ext cx="40640" cy="0"/>
            </a:xfrm>
            <a:custGeom>
              <a:avLst/>
              <a:gdLst/>
              <a:ahLst/>
              <a:cxnLst/>
              <a:rect l="l" t="t" r="r" b="b"/>
              <a:pathLst>
                <a:path w="40640">
                  <a:moveTo>
                    <a:pt x="0" y="0"/>
                  </a:moveTo>
                  <a:lnTo>
                    <a:pt x="40322" y="0"/>
                  </a:lnTo>
                </a:path>
              </a:pathLst>
            </a:custGeom>
            <a:ln w="14224">
              <a:solidFill>
                <a:srgbClr val="000000"/>
              </a:solidFill>
            </a:ln>
          </p:spPr>
          <p:txBody>
            <a:bodyPr wrap="square" lIns="0" tIns="0" rIns="0" bIns="0" rtlCol="0"/>
            <a:lstStyle/>
            <a:p>
              <a:endParaRPr/>
            </a:p>
          </p:txBody>
        </p:sp>
        <p:sp>
          <p:nvSpPr>
            <p:cNvPr id="144" name="object 144">
              <a:extLst>
                <a:ext uri="{FF2B5EF4-FFF2-40B4-BE49-F238E27FC236}">
                  <a16:creationId xmlns:a16="http://schemas.microsoft.com/office/drawing/2014/main" id="{CC0B1853-912A-DB3F-43F6-CA691C366E4D}"/>
                </a:ext>
              </a:extLst>
            </p:cNvPr>
            <p:cNvSpPr/>
            <p:nvPr/>
          </p:nvSpPr>
          <p:spPr>
            <a:xfrm>
              <a:off x="6913841" y="1982368"/>
              <a:ext cx="40640" cy="0"/>
            </a:xfrm>
            <a:custGeom>
              <a:avLst/>
              <a:gdLst/>
              <a:ahLst/>
              <a:cxnLst/>
              <a:rect l="l" t="t" r="r" b="b"/>
              <a:pathLst>
                <a:path w="40640">
                  <a:moveTo>
                    <a:pt x="0" y="0"/>
                  </a:moveTo>
                  <a:lnTo>
                    <a:pt x="40322" y="0"/>
                  </a:lnTo>
                </a:path>
              </a:pathLst>
            </a:custGeom>
            <a:ln w="14224">
              <a:solidFill>
                <a:srgbClr val="000000"/>
              </a:solidFill>
            </a:ln>
          </p:spPr>
          <p:txBody>
            <a:bodyPr wrap="square" lIns="0" tIns="0" rIns="0" bIns="0" rtlCol="0"/>
            <a:lstStyle/>
            <a:p>
              <a:endParaRPr/>
            </a:p>
          </p:txBody>
        </p:sp>
        <p:sp>
          <p:nvSpPr>
            <p:cNvPr id="145" name="object 145">
              <a:extLst>
                <a:ext uri="{FF2B5EF4-FFF2-40B4-BE49-F238E27FC236}">
                  <a16:creationId xmlns:a16="http://schemas.microsoft.com/office/drawing/2014/main" id="{493079C9-0A63-2824-5352-E61128E82E5E}"/>
                </a:ext>
              </a:extLst>
            </p:cNvPr>
            <p:cNvSpPr/>
            <p:nvPr/>
          </p:nvSpPr>
          <p:spPr>
            <a:xfrm>
              <a:off x="6873532" y="2028037"/>
              <a:ext cx="80645" cy="0"/>
            </a:xfrm>
            <a:custGeom>
              <a:avLst/>
              <a:gdLst/>
              <a:ahLst/>
              <a:cxnLst/>
              <a:rect l="l" t="t" r="r" b="b"/>
              <a:pathLst>
                <a:path w="80645">
                  <a:moveTo>
                    <a:pt x="0" y="0"/>
                  </a:moveTo>
                  <a:lnTo>
                    <a:pt x="80632" y="0"/>
                  </a:lnTo>
                </a:path>
              </a:pathLst>
            </a:custGeom>
            <a:ln w="14224">
              <a:solidFill>
                <a:srgbClr val="000000"/>
              </a:solidFill>
            </a:ln>
          </p:spPr>
          <p:txBody>
            <a:bodyPr wrap="square" lIns="0" tIns="0" rIns="0" bIns="0" rtlCol="0"/>
            <a:lstStyle/>
            <a:p>
              <a:endParaRPr/>
            </a:p>
          </p:txBody>
        </p:sp>
        <p:sp>
          <p:nvSpPr>
            <p:cNvPr id="146" name="object 146">
              <a:extLst>
                <a:ext uri="{FF2B5EF4-FFF2-40B4-BE49-F238E27FC236}">
                  <a16:creationId xmlns:a16="http://schemas.microsoft.com/office/drawing/2014/main" id="{3A245D2F-2D9D-75B7-5834-6C30677B3AF1}"/>
                </a:ext>
              </a:extLst>
            </p:cNvPr>
            <p:cNvSpPr/>
            <p:nvPr/>
          </p:nvSpPr>
          <p:spPr>
            <a:xfrm>
              <a:off x="6913841" y="2073706"/>
              <a:ext cx="40640" cy="0"/>
            </a:xfrm>
            <a:custGeom>
              <a:avLst/>
              <a:gdLst/>
              <a:ahLst/>
              <a:cxnLst/>
              <a:rect l="l" t="t" r="r" b="b"/>
              <a:pathLst>
                <a:path w="40640">
                  <a:moveTo>
                    <a:pt x="0" y="0"/>
                  </a:moveTo>
                  <a:lnTo>
                    <a:pt x="40322" y="0"/>
                  </a:lnTo>
                </a:path>
              </a:pathLst>
            </a:custGeom>
            <a:ln w="14224">
              <a:solidFill>
                <a:srgbClr val="000000"/>
              </a:solidFill>
            </a:ln>
          </p:spPr>
          <p:txBody>
            <a:bodyPr wrap="square" lIns="0" tIns="0" rIns="0" bIns="0" rtlCol="0"/>
            <a:lstStyle/>
            <a:p>
              <a:endParaRPr/>
            </a:p>
          </p:txBody>
        </p:sp>
        <p:sp>
          <p:nvSpPr>
            <p:cNvPr id="147" name="object 147">
              <a:extLst>
                <a:ext uri="{FF2B5EF4-FFF2-40B4-BE49-F238E27FC236}">
                  <a16:creationId xmlns:a16="http://schemas.microsoft.com/office/drawing/2014/main" id="{DC03C6E9-41B2-248F-CB31-440C0C981769}"/>
                </a:ext>
              </a:extLst>
            </p:cNvPr>
            <p:cNvSpPr/>
            <p:nvPr/>
          </p:nvSpPr>
          <p:spPr>
            <a:xfrm>
              <a:off x="6913841" y="2119376"/>
              <a:ext cx="40640" cy="0"/>
            </a:xfrm>
            <a:custGeom>
              <a:avLst/>
              <a:gdLst/>
              <a:ahLst/>
              <a:cxnLst/>
              <a:rect l="l" t="t" r="r" b="b"/>
              <a:pathLst>
                <a:path w="40640">
                  <a:moveTo>
                    <a:pt x="0" y="0"/>
                  </a:moveTo>
                  <a:lnTo>
                    <a:pt x="40322" y="0"/>
                  </a:lnTo>
                </a:path>
              </a:pathLst>
            </a:custGeom>
            <a:ln w="14224">
              <a:solidFill>
                <a:srgbClr val="000000"/>
              </a:solidFill>
            </a:ln>
          </p:spPr>
          <p:txBody>
            <a:bodyPr wrap="square" lIns="0" tIns="0" rIns="0" bIns="0" rtlCol="0"/>
            <a:lstStyle/>
            <a:p>
              <a:endParaRPr/>
            </a:p>
          </p:txBody>
        </p:sp>
        <p:sp>
          <p:nvSpPr>
            <p:cNvPr id="148" name="object 148">
              <a:extLst>
                <a:ext uri="{FF2B5EF4-FFF2-40B4-BE49-F238E27FC236}">
                  <a16:creationId xmlns:a16="http://schemas.microsoft.com/office/drawing/2014/main" id="{A7D09875-51CD-2C39-0CB8-6EEFB40C5CB7}"/>
                </a:ext>
              </a:extLst>
            </p:cNvPr>
            <p:cNvSpPr/>
            <p:nvPr/>
          </p:nvSpPr>
          <p:spPr>
            <a:xfrm>
              <a:off x="6913841" y="2165045"/>
              <a:ext cx="40640" cy="0"/>
            </a:xfrm>
            <a:custGeom>
              <a:avLst/>
              <a:gdLst/>
              <a:ahLst/>
              <a:cxnLst/>
              <a:rect l="l" t="t" r="r" b="b"/>
              <a:pathLst>
                <a:path w="40640">
                  <a:moveTo>
                    <a:pt x="0" y="0"/>
                  </a:moveTo>
                  <a:lnTo>
                    <a:pt x="40322" y="0"/>
                  </a:lnTo>
                </a:path>
              </a:pathLst>
            </a:custGeom>
            <a:ln w="14224">
              <a:solidFill>
                <a:srgbClr val="000000"/>
              </a:solidFill>
            </a:ln>
          </p:spPr>
          <p:txBody>
            <a:bodyPr wrap="square" lIns="0" tIns="0" rIns="0" bIns="0" rtlCol="0"/>
            <a:lstStyle/>
            <a:p>
              <a:endParaRPr/>
            </a:p>
          </p:txBody>
        </p:sp>
        <p:sp>
          <p:nvSpPr>
            <p:cNvPr id="149" name="object 149">
              <a:extLst>
                <a:ext uri="{FF2B5EF4-FFF2-40B4-BE49-F238E27FC236}">
                  <a16:creationId xmlns:a16="http://schemas.microsoft.com/office/drawing/2014/main" id="{07CBBF8C-310E-AB26-5C25-0A7175D44661}"/>
                </a:ext>
              </a:extLst>
            </p:cNvPr>
            <p:cNvSpPr/>
            <p:nvPr/>
          </p:nvSpPr>
          <p:spPr>
            <a:xfrm>
              <a:off x="6873532" y="2210714"/>
              <a:ext cx="80645" cy="0"/>
            </a:xfrm>
            <a:custGeom>
              <a:avLst/>
              <a:gdLst/>
              <a:ahLst/>
              <a:cxnLst/>
              <a:rect l="l" t="t" r="r" b="b"/>
              <a:pathLst>
                <a:path w="80645">
                  <a:moveTo>
                    <a:pt x="0" y="0"/>
                  </a:moveTo>
                  <a:lnTo>
                    <a:pt x="80632" y="0"/>
                  </a:lnTo>
                </a:path>
              </a:pathLst>
            </a:custGeom>
            <a:ln w="14224">
              <a:solidFill>
                <a:srgbClr val="000000"/>
              </a:solidFill>
            </a:ln>
          </p:spPr>
          <p:txBody>
            <a:bodyPr wrap="square" lIns="0" tIns="0" rIns="0" bIns="0" rtlCol="0"/>
            <a:lstStyle/>
            <a:p>
              <a:endParaRPr/>
            </a:p>
          </p:txBody>
        </p:sp>
        <p:sp>
          <p:nvSpPr>
            <p:cNvPr id="150" name="object 150">
              <a:extLst>
                <a:ext uri="{FF2B5EF4-FFF2-40B4-BE49-F238E27FC236}">
                  <a16:creationId xmlns:a16="http://schemas.microsoft.com/office/drawing/2014/main" id="{B8054780-D7C7-4462-A33C-3026F795491C}"/>
                </a:ext>
              </a:extLst>
            </p:cNvPr>
            <p:cNvSpPr/>
            <p:nvPr/>
          </p:nvSpPr>
          <p:spPr>
            <a:xfrm>
              <a:off x="6913841" y="2256383"/>
              <a:ext cx="40640" cy="0"/>
            </a:xfrm>
            <a:custGeom>
              <a:avLst/>
              <a:gdLst/>
              <a:ahLst/>
              <a:cxnLst/>
              <a:rect l="l" t="t" r="r" b="b"/>
              <a:pathLst>
                <a:path w="40640">
                  <a:moveTo>
                    <a:pt x="0" y="0"/>
                  </a:moveTo>
                  <a:lnTo>
                    <a:pt x="40322" y="0"/>
                  </a:lnTo>
                </a:path>
              </a:pathLst>
            </a:custGeom>
            <a:ln w="14224">
              <a:solidFill>
                <a:srgbClr val="000000"/>
              </a:solidFill>
            </a:ln>
          </p:spPr>
          <p:txBody>
            <a:bodyPr wrap="square" lIns="0" tIns="0" rIns="0" bIns="0" rtlCol="0"/>
            <a:lstStyle/>
            <a:p>
              <a:endParaRPr/>
            </a:p>
          </p:txBody>
        </p:sp>
        <p:sp>
          <p:nvSpPr>
            <p:cNvPr id="151" name="object 151">
              <a:extLst>
                <a:ext uri="{FF2B5EF4-FFF2-40B4-BE49-F238E27FC236}">
                  <a16:creationId xmlns:a16="http://schemas.microsoft.com/office/drawing/2014/main" id="{C7A2DAC6-DA6F-4550-B8AA-80EA5A8743AD}"/>
                </a:ext>
              </a:extLst>
            </p:cNvPr>
            <p:cNvSpPr/>
            <p:nvPr/>
          </p:nvSpPr>
          <p:spPr>
            <a:xfrm>
              <a:off x="6913841" y="2302040"/>
              <a:ext cx="40640" cy="0"/>
            </a:xfrm>
            <a:custGeom>
              <a:avLst/>
              <a:gdLst/>
              <a:ahLst/>
              <a:cxnLst/>
              <a:rect l="l" t="t" r="r" b="b"/>
              <a:pathLst>
                <a:path w="40640">
                  <a:moveTo>
                    <a:pt x="0" y="0"/>
                  </a:moveTo>
                  <a:lnTo>
                    <a:pt x="40322" y="0"/>
                  </a:lnTo>
                </a:path>
              </a:pathLst>
            </a:custGeom>
            <a:ln w="14224">
              <a:solidFill>
                <a:srgbClr val="000000"/>
              </a:solidFill>
            </a:ln>
          </p:spPr>
          <p:txBody>
            <a:bodyPr wrap="square" lIns="0" tIns="0" rIns="0" bIns="0" rtlCol="0"/>
            <a:lstStyle/>
            <a:p>
              <a:endParaRPr/>
            </a:p>
          </p:txBody>
        </p:sp>
        <p:sp>
          <p:nvSpPr>
            <p:cNvPr id="152" name="object 152">
              <a:extLst>
                <a:ext uri="{FF2B5EF4-FFF2-40B4-BE49-F238E27FC236}">
                  <a16:creationId xmlns:a16="http://schemas.microsoft.com/office/drawing/2014/main" id="{D0CB01BD-44E6-0E3F-5CAB-EA9AA7BBF1AF}"/>
                </a:ext>
              </a:extLst>
            </p:cNvPr>
            <p:cNvSpPr/>
            <p:nvPr/>
          </p:nvSpPr>
          <p:spPr>
            <a:xfrm>
              <a:off x="6913841" y="2347696"/>
              <a:ext cx="40640" cy="0"/>
            </a:xfrm>
            <a:custGeom>
              <a:avLst/>
              <a:gdLst/>
              <a:ahLst/>
              <a:cxnLst/>
              <a:rect l="l" t="t" r="r" b="b"/>
              <a:pathLst>
                <a:path w="40640">
                  <a:moveTo>
                    <a:pt x="0" y="0"/>
                  </a:moveTo>
                  <a:lnTo>
                    <a:pt x="40322" y="0"/>
                  </a:lnTo>
                </a:path>
              </a:pathLst>
            </a:custGeom>
            <a:ln w="14224">
              <a:solidFill>
                <a:srgbClr val="000000"/>
              </a:solidFill>
            </a:ln>
          </p:spPr>
          <p:txBody>
            <a:bodyPr wrap="square" lIns="0" tIns="0" rIns="0" bIns="0" rtlCol="0"/>
            <a:lstStyle/>
            <a:p>
              <a:endParaRPr/>
            </a:p>
          </p:txBody>
        </p:sp>
        <p:sp>
          <p:nvSpPr>
            <p:cNvPr id="153" name="object 153">
              <a:extLst>
                <a:ext uri="{FF2B5EF4-FFF2-40B4-BE49-F238E27FC236}">
                  <a16:creationId xmlns:a16="http://schemas.microsoft.com/office/drawing/2014/main" id="{2EE0AABF-8D81-FE0D-395E-6253A92A2B05}"/>
                </a:ext>
              </a:extLst>
            </p:cNvPr>
            <p:cNvSpPr/>
            <p:nvPr/>
          </p:nvSpPr>
          <p:spPr>
            <a:xfrm>
              <a:off x="6873532" y="2393365"/>
              <a:ext cx="80645" cy="0"/>
            </a:xfrm>
            <a:custGeom>
              <a:avLst/>
              <a:gdLst/>
              <a:ahLst/>
              <a:cxnLst/>
              <a:rect l="l" t="t" r="r" b="b"/>
              <a:pathLst>
                <a:path w="80645">
                  <a:moveTo>
                    <a:pt x="0" y="0"/>
                  </a:moveTo>
                  <a:lnTo>
                    <a:pt x="80632" y="0"/>
                  </a:lnTo>
                </a:path>
              </a:pathLst>
            </a:custGeom>
            <a:ln w="14224">
              <a:solidFill>
                <a:srgbClr val="000000"/>
              </a:solidFill>
            </a:ln>
          </p:spPr>
          <p:txBody>
            <a:bodyPr wrap="square" lIns="0" tIns="0" rIns="0" bIns="0" rtlCol="0"/>
            <a:lstStyle/>
            <a:p>
              <a:endParaRPr/>
            </a:p>
          </p:txBody>
        </p:sp>
        <p:sp>
          <p:nvSpPr>
            <p:cNvPr id="154" name="object 154">
              <a:extLst>
                <a:ext uri="{FF2B5EF4-FFF2-40B4-BE49-F238E27FC236}">
                  <a16:creationId xmlns:a16="http://schemas.microsoft.com/office/drawing/2014/main" id="{E4AF2A18-C8BF-9368-9323-F7022DA9EADD}"/>
                </a:ext>
              </a:extLst>
            </p:cNvPr>
            <p:cNvSpPr/>
            <p:nvPr/>
          </p:nvSpPr>
          <p:spPr>
            <a:xfrm>
              <a:off x="6913841" y="2439022"/>
              <a:ext cx="40640" cy="0"/>
            </a:xfrm>
            <a:custGeom>
              <a:avLst/>
              <a:gdLst/>
              <a:ahLst/>
              <a:cxnLst/>
              <a:rect l="l" t="t" r="r" b="b"/>
              <a:pathLst>
                <a:path w="40640">
                  <a:moveTo>
                    <a:pt x="0" y="0"/>
                  </a:moveTo>
                  <a:lnTo>
                    <a:pt x="40322" y="0"/>
                  </a:lnTo>
                </a:path>
              </a:pathLst>
            </a:custGeom>
            <a:ln w="14224">
              <a:solidFill>
                <a:srgbClr val="000000"/>
              </a:solidFill>
            </a:ln>
          </p:spPr>
          <p:txBody>
            <a:bodyPr wrap="square" lIns="0" tIns="0" rIns="0" bIns="0" rtlCol="0"/>
            <a:lstStyle/>
            <a:p>
              <a:endParaRPr/>
            </a:p>
          </p:txBody>
        </p:sp>
        <p:sp>
          <p:nvSpPr>
            <p:cNvPr id="155" name="object 155">
              <a:extLst>
                <a:ext uri="{FF2B5EF4-FFF2-40B4-BE49-F238E27FC236}">
                  <a16:creationId xmlns:a16="http://schemas.microsoft.com/office/drawing/2014/main" id="{D8C7502C-8FB2-DCB3-6254-DEB2C5636A6F}"/>
                </a:ext>
              </a:extLst>
            </p:cNvPr>
            <p:cNvSpPr/>
            <p:nvPr/>
          </p:nvSpPr>
          <p:spPr>
            <a:xfrm>
              <a:off x="6913841" y="2484691"/>
              <a:ext cx="40640" cy="0"/>
            </a:xfrm>
            <a:custGeom>
              <a:avLst/>
              <a:gdLst/>
              <a:ahLst/>
              <a:cxnLst/>
              <a:rect l="l" t="t" r="r" b="b"/>
              <a:pathLst>
                <a:path w="40640">
                  <a:moveTo>
                    <a:pt x="0" y="0"/>
                  </a:moveTo>
                  <a:lnTo>
                    <a:pt x="40322" y="0"/>
                  </a:lnTo>
                </a:path>
              </a:pathLst>
            </a:custGeom>
            <a:ln w="14224">
              <a:solidFill>
                <a:srgbClr val="000000"/>
              </a:solidFill>
            </a:ln>
          </p:spPr>
          <p:txBody>
            <a:bodyPr wrap="square" lIns="0" tIns="0" rIns="0" bIns="0" rtlCol="0"/>
            <a:lstStyle/>
            <a:p>
              <a:endParaRPr/>
            </a:p>
          </p:txBody>
        </p:sp>
        <p:sp>
          <p:nvSpPr>
            <p:cNvPr id="156" name="object 156">
              <a:extLst>
                <a:ext uri="{FF2B5EF4-FFF2-40B4-BE49-F238E27FC236}">
                  <a16:creationId xmlns:a16="http://schemas.microsoft.com/office/drawing/2014/main" id="{71F98CD1-D034-7DB0-A345-0E50543C8090}"/>
                </a:ext>
              </a:extLst>
            </p:cNvPr>
            <p:cNvSpPr/>
            <p:nvPr/>
          </p:nvSpPr>
          <p:spPr>
            <a:xfrm>
              <a:off x="6913841" y="2530360"/>
              <a:ext cx="40640" cy="0"/>
            </a:xfrm>
            <a:custGeom>
              <a:avLst/>
              <a:gdLst/>
              <a:ahLst/>
              <a:cxnLst/>
              <a:rect l="l" t="t" r="r" b="b"/>
              <a:pathLst>
                <a:path w="40640">
                  <a:moveTo>
                    <a:pt x="0" y="0"/>
                  </a:moveTo>
                  <a:lnTo>
                    <a:pt x="40322" y="0"/>
                  </a:lnTo>
                </a:path>
              </a:pathLst>
            </a:custGeom>
            <a:ln w="14224">
              <a:solidFill>
                <a:srgbClr val="000000"/>
              </a:solidFill>
            </a:ln>
          </p:spPr>
          <p:txBody>
            <a:bodyPr wrap="square" lIns="0" tIns="0" rIns="0" bIns="0" rtlCol="0"/>
            <a:lstStyle/>
            <a:p>
              <a:endParaRPr/>
            </a:p>
          </p:txBody>
        </p:sp>
        <p:sp>
          <p:nvSpPr>
            <p:cNvPr id="157" name="object 157">
              <a:extLst>
                <a:ext uri="{FF2B5EF4-FFF2-40B4-BE49-F238E27FC236}">
                  <a16:creationId xmlns:a16="http://schemas.microsoft.com/office/drawing/2014/main" id="{11AC90AA-2AA2-5757-1A6E-BD951553F5AB}"/>
                </a:ext>
              </a:extLst>
            </p:cNvPr>
            <p:cNvSpPr/>
            <p:nvPr/>
          </p:nvSpPr>
          <p:spPr>
            <a:xfrm>
              <a:off x="6873532" y="2576017"/>
              <a:ext cx="80645" cy="0"/>
            </a:xfrm>
            <a:custGeom>
              <a:avLst/>
              <a:gdLst/>
              <a:ahLst/>
              <a:cxnLst/>
              <a:rect l="l" t="t" r="r" b="b"/>
              <a:pathLst>
                <a:path w="80645">
                  <a:moveTo>
                    <a:pt x="0" y="0"/>
                  </a:moveTo>
                  <a:lnTo>
                    <a:pt x="80632" y="0"/>
                  </a:lnTo>
                </a:path>
              </a:pathLst>
            </a:custGeom>
            <a:ln w="14224">
              <a:solidFill>
                <a:srgbClr val="000000"/>
              </a:solidFill>
            </a:ln>
          </p:spPr>
          <p:txBody>
            <a:bodyPr wrap="square" lIns="0" tIns="0" rIns="0" bIns="0" rtlCol="0"/>
            <a:lstStyle/>
            <a:p>
              <a:endParaRPr/>
            </a:p>
          </p:txBody>
        </p:sp>
        <p:sp>
          <p:nvSpPr>
            <p:cNvPr id="158" name="object 158">
              <a:extLst>
                <a:ext uri="{FF2B5EF4-FFF2-40B4-BE49-F238E27FC236}">
                  <a16:creationId xmlns:a16="http://schemas.microsoft.com/office/drawing/2014/main" id="{69A85062-7D53-3AEF-0A57-4BDE64DAE19F}"/>
                </a:ext>
              </a:extLst>
            </p:cNvPr>
            <p:cNvSpPr/>
            <p:nvPr/>
          </p:nvSpPr>
          <p:spPr>
            <a:xfrm>
              <a:off x="6913841" y="2621686"/>
              <a:ext cx="40640" cy="0"/>
            </a:xfrm>
            <a:custGeom>
              <a:avLst/>
              <a:gdLst/>
              <a:ahLst/>
              <a:cxnLst/>
              <a:rect l="l" t="t" r="r" b="b"/>
              <a:pathLst>
                <a:path w="40640">
                  <a:moveTo>
                    <a:pt x="0" y="0"/>
                  </a:moveTo>
                  <a:lnTo>
                    <a:pt x="40322" y="0"/>
                  </a:lnTo>
                </a:path>
              </a:pathLst>
            </a:custGeom>
            <a:ln w="14224">
              <a:solidFill>
                <a:srgbClr val="000000"/>
              </a:solidFill>
            </a:ln>
          </p:spPr>
          <p:txBody>
            <a:bodyPr wrap="square" lIns="0" tIns="0" rIns="0" bIns="0" rtlCol="0"/>
            <a:lstStyle/>
            <a:p>
              <a:endParaRPr/>
            </a:p>
          </p:txBody>
        </p:sp>
        <p:sp>
          <p:nvSpPr>
            <p:cNvPr id="159" name="object 159">
              <a:extLst>
                <a:ext uri="{FF2B5EF4-FFF2-40B4-BE49-F238E27FC236}">
                  <a16:creationId xmlns:a16="http://schemas.microsoft.com/office/drawing/2014/main" id="{8B77BB29-349B-673A-798D-00AA9AAA287A}"/>
                </a:ext>
              </a:extLst>
            </p:cNvPr>
            <p:cNvSpPr/>
            <p:nvPr/>
          </p:nvSpPr>
          <p:spPr>
            <a:xfrm>
              <a:off x="6913841" y="2667342"/>
              <a:ext cx="40640" cy="0"/>
            </a:xfrm>
            <a:custGeom>
              <a:avLst/>
              <a:gdLst/>
              <a:ahLst/>
              <a:cxnLst/>
              <a:rect l="l" t="t" r="r" b="b"/>
              <a:pathLst>
                <a:path w="40640">
                  <a:moveTo>
                    <a:pt x="0" y="0"/>
                  </a:moveTo>
                  <a:lnTo>
                    <a:pt x="40322" y="0"/>
                  </a:lnTo>
                </a:path>
              </a:pathLst>
            </a:custGeom>
            <a:ln w="14224">
              <a:solidFill>
                <a:srgbClr val="000000"/>
              </a:solidFill>
            </a:ln>
          </p:spPr>
          <p:txBody>
            <a:bodyPr wrap="square" lIns="0" tIns="0" rIns="0" bIns="0" rtlCol="0"/>
            <a:lstStyle/>
            <a:p>
              <a:endParaRPr/>
            </a:p>
          </p:txBody>
        </p:sp>
        <p:sp>
          <p:nvSpPr>
            <p:cNvPr id="160" name="object 160">
              <a:extLst>
                <a:ext uri="{FF2B5EF4-FFF2-40B4-BE49-F238E27FC236}">
                  <a16:creationId xmlns:a16="http://schemas.microsoft.com/office/drawing/2014/main" id="{BE836363-0EB3-1FE7-D5C1-608B82FA60D2}"/>
                </a:ext>
              </a:extLst>
            </p:cNvPr>
            <p:cNvSpPr/>
            <p:nvPr/>
          </p:nvSpPr>
          <p:spPr>
            <a:xfrm>
              <a:off x="6913841" y="2713012"/>
              <a:ext cx="40640" cy="0"/>
            </a:xfrm>
            <a:custGeom>
              <a:avLst/>
              <a:gdLst/>
              <a:ahLst/>
              <a:cxnLst/>
              <a:rect l="l" t="t" r="r" b="b"/>
              <a:pathLst>
                <a:path w="40640">
                  <a:moveTo>
                    <a:pt x="0" y="0"/>
                  </a:moveTo>
                  <a:lnTo>
                    <a:pt x="40322" y="0"/>
                  </a:lnTo>
                </a:path>
              </a:pathLst>
            </a:custGeom>
            <a:ln w="14224">
              <a:solidFill>
                <a:srgbClr val="000000"/>
              </a:solidFill>
            </a:ln>
          </p:spPr>
          <p:txBody>
            <a:bodyPr wrap="square" lIns="0" tIns="0" rIns="0" bIns="0" rtlCol="0"/>
            <a:lstStyle/>
            <a:p>
              <a:endParaRPr/>
            </a:p>
          </p:txBody>
        </p:sp>
        <p:sp>
          <p:nvSpPr>
            <p:cNvPr id="161" name="object 161">
              <a:extLst>
                <a:ext uri="{FF2B5EF4-FFF2-40B4-BE49-F238E27FC236}">
                  <a16:creationId xmlns:a16="http://schemas.microsoft.com/office/drawing/2014/main" id="{F75AF563-7BA2-673C-31A9-52A3BE62B70C}"/>
                </a:ext>
              </a:extLst>
            </p:cNvPr>
            <p:cNvSpPr/>
            <p:nvPr/>
          </p:nvSpPr>
          <p:spPr>
            <a:xfrm>
              <a:off x="6873532" y="932129"/>
              <a:ext cx="80645" cy="1826895"/>
            </a:xfrm>
            <a:custGeom>
              <a:avLst/>
              <a:gdLst/>
              <a:ahLst/>
              <a:cxnLst/>
              <a:rect l="l" t="t" r="r" b="b"/>
              <a:pathLst>
                <a:path w="80645" h="1826895">
                  <a:moveTo>
                    <a:pt x="0" y="1826539"/>
                  </a:moveTo>
                  <a:lnTo>
                    <a:pt x="80632" y="1826539"/>
                  </a:lnTo>
                  <a:lnTo>
                    <a:pt x="80632" y="0"/>
                  </a:lnTo>
                </a:path>
              </a:pathLst>
            </a:custGeom>
            <a:ln w="14224">
              <a:solidFill>
                <a:srgbClr val="000000"/>
              </a:solidFill>
            </a:ln>
          </p:spPr>
          <p:txBody>
            <a:bodyPr wrap="square" lIns="0" tIns="0" rIns="0" bIns="0" rtlCol="0"/>
            <a:lstStyle/>
            <a:p>
              <a:endParaRPr/>
            </a:p>
          </p:txBody>
        </p:sp>
        <p:sp>
          <p:nvSpPr>
            <p:cNvPr id="162" name="object 162">
              <a:extLst>
                <a:ext uri="{FF2B5EF4-FFF2-40B4-BE49-F238E27FC236}">
                  <a16:creationId xmlns:a16="http://schemas.microsoft.com/office/drawing/2014/main" id="{8186E005-4C3E-A2E2-2320-D0EDE94EF6DE}"/>
                </a:ext>
              </a:extLst>
            </p:cNvPr>
            <p:cNvSpPr/>
            <p:nvPr/>
          </p:nvSpPr>
          <p:spPr>
            <a:xfrm>
              <a:off x="4427588" y="1047305"/>
              <a:ext cx="2366010" cy="1742439"/>
            </a:xfrm>
            <a:custGeom>
              <a:avLst/>
              <a:gdLst/>
              <a:ahLst/>
              <a:cxnLst/>
              <a:rect l="l" t="t" r="r" b="b"/>
              <a:pathLst>
                <a:path w="2366009" h="1742439">
                  <a:moveTo>
                    <a:pt x="2334602" y="0"/>
                  </a:moveTo>
                  <a:lnTo>
                    <a:pt x="2313368" y="7724"/>
                  </a:lnTo>
                  <a:lnTo>
                    <a:pt x="2303716" y="30899"/>
                  </a:lnTo>
                  <a:lnTo>
                    <a:pt x="2313368" y="54066"/>
                  </a:lnTo>
                  <a:lnTo>
                    <a:pt x="2334602" y="61788"/>
                  </a:lnTo>
                  <a:lnTo>
                    <a:pt x="2355837" y="54066"/>
                  </a:lnTo>
                  <a:lnTo>
                    <a:pt x="2365489" y="30899"/>
                  </a:lnTo>
                  <a:lnTo>
                    <a:pt x="2355837" y="7724"/>
                  </a:lnTo>
                  <a:lnTo>
                    <a:pt x="2334602" y="0"/>
                  </a:lnTo>
                  <a:close/>
                </a:path>
                <a:path w="2366009" h="1742439">
                  <a:moveTo>
                    <a:pt x="2142629" y="1114107"/>
                  </a:moveTo>
                  <a:lnTo>
                    <a:pt x="2121395" y="1121832"/>
                  </a:lnTo>
                  <a:lnTo>
                    <a:pt x="2111743" y="1145006"/>
                  </a:lnTo>
                  <a:lnTo>
                    <a:pt x="2121395" y="1168173"/>
                  </a:lnTo>
                  <a:lnTo>
                    <a:pt x="2142629" y="1175896"/>
                  </a:lnTo>
                  <a:lnTo>
                    <a:pt x="2163864" y="1168173"/>
                  </a:lnTo>
                  <a:lnTo>
                    <a:pt x="2173516" y="1145006"/>
                  </a:lnTo>
                  <a:lnTo>
                    <a:pt x="2163864" y="1121832"/>
                  </a:lnTo>
                  <a:lnTo>
                    <a:pt x="2142629" y="1114107"/>
                  </a:lnTo>
                  <a:close/>
                </a:path>
                <a:path w="2366009" h="1742439">
                  <a:moveTo>
                    <a:pt x="1950643" y="1114107"/>
                  </a:moveTo>
                  <a:lnTo>
                    <a:pt x="1929400" y="1121832"/>
                  </a:lnTo>
                  <a:lnTo>
                    <a:pt x="1919744" y="1145006"/>
                  </a:lnTo>
                  <a:lnTo>
                    <a:pt x="1929400" y="1168173"/>
                  </a:lnTo>
                  <a:lnTo>
                    <a:pt x="1950643" y="1175896"/>
                  </a:lnTo>
                  <a:lnTo>
                    <a:pt x="1971886" y="1168173"/>
                  </a:lnTo>
                  <a:lnTo>
                    <a:pt x="1981542" y="1145006"/>
                  </a:lnTo>
                  <a:lnTo>
                    <a:pt x="1971886" y="1121832"/>
                  </a:lnTo>
                  <a:lnTo>
                    <a:pt x="1950643" y="1114107"/>
                  </a:lnTo>
                  <a:close/>
                </a:path>
                <a:path w="2366009" h="1742439">
                  <a:moveTo>
                    <a:pt x="1758670" y="1397758"/>
                  </a:moveTo>
                  <a:lnTo>
                    <a:pt x="1737436" y="1405481"/>
                  </a:lnTo>
                  <a:lnTo>
                    <a:pt x="1727784" y="1428648"/>
                  </a:lnTo>
                  <a:lnTo>
                    <a:pt x="1737436" y="1451829"/>
                  </a:lnTo>
                  <a:lnTo>
                    <a:pt x="1758670" y="1459557"/>
                  </a:lnTo>
                  <a:lnTo>
                    <a:pt x="1779904" y="1451829"/>
                  </a:lnTo>
                  <a:lnTo>
                    <a:pt x="1789556" y="1428648"/>
                  </a:lnTo>
                  <a:lnTo>
                    <a:pt x="1779904" y="1405481"/>
                  </a:lnTo>
                  <a:lnTo>
                    <a:pt x="1758670" y="1397758"/>
                  </a:lnTo>
                  <a:close/>
                </a:path>
                <a:path w="2366009" h="1742439">
                  <a:moveTo>
                    <a:pt x="1566703" y="1397758"/>
                  </a:moveTo>
                  <a:lnTo>
                    <a:pt x="1545464" y="1405481"/>
                  </a:lnTo>
                  <a:lnTo>
                    <a:pt x="1535810" y="1428648"/>
                  </a:lnTo>
                  <a:lnTo>
                    <a:pt x="1545464" y="1451829"/>
                  </a:lnTo>
                  <a:lnTo>
                    <a:pt x="1566703" y="1459557"/>
                  </a:lnTo>
                  <a:lnTo>
                    <a:pt x="1587942" y="1451829"/>
                  </a:lnTo>
                  <a:lnTo>
                    <a:pt x="1597596" y="1428648"/>
                  </a:lnTo>
                  <a:lnTo>
                    <a:pt x="1587942" y="1405481"/>
                  </a:lnTo>
                  <a:lnTo>
                    <a:pt x="1566703" y="1397758"/>
                  </a:lnTo>
                  <a:close/>
                </a:path>
                <a:path w="2366009" h="1742439">
                  <a:moveTo>
                    <a:pt x="1374724" y="1377581"/>
                  </a:moveTo>
                  <a:lnTo>
                    <a:pt x="1353489" y="1385306"/>
                  </a:lnTo>
                  <a:lnTo>
                    <a:pt x="1343837" y="1408480"/>
                  </a:lnTo>
                  <a:lnTo>
                    <a:pt x="1353489" y="1431647"/>
                  </a:lnTo>
                  <a:lnTo>
                    <a:pt x="1374724" y="1439370"/>
                  </a:lnTo>
                  <a:lnTo>
                    <a:pt x="1395958" y="1431647"/>
                  </a:lnTo>
                  <a:lnTo>
                    <a:pt x="1405610" y="1408480"/>
                  </a:lnTo>
                  <a:lnTo>
                    <a:pt x="1395958" y="1385306"/>
                  </a:lnTo>
                  <a:lnTo>
                    <a:pt x="1374724" y="1377581"/>
                  </a:lnTo>
                  <a:close/>
                </a:path>
                <a:path w="2366009" h="1742439">
                  <a:moveTo>
                    <a:pt x="1182744" y="1357410"/>
                  </a:moveTo>
                  <a:lnTo>
                    <a:pt x="1161505" y="1365133"/>
                  </a:lnTo>
                  <a:lnTo>
                    <a:pt x="1151851" y="1388300"/>
                  </a:lnTo>
                  <a:lnTo>
                    <a:pt x="1161505" y="1411467"/>
                  </a:lnTo>
                  <a:lnTo>
                    <a:pt x="1182744" y="1419190"/>
                  </a:lnTo>
                  <a:lnTo>
                    <a:pt x="1203983" y="1411467"/>
                  </a:lnTo>
                  <a:lnTo>
                    <a:pt x="1213637" y="1388300"/>
                  </a:lnTo>
                  <a:lnTo>
                    <a:pt x="1203983" y="1365133"/>
                  </a:lnTo>
                  <a:lnTo>
                    <a:pt x="1182744" y="1357410"/>
                  </a:lnTo>
                  <a:close/>
                </a:path>
                <a:path w="2366009" h="1742439">
                  <a:moveTo>
                    <a:pt x="990765" y="1438132"/>
                  </a:moveTo>
                  <a:lnTo>
                    <a:pt x="969521" y="1445854"/>
                  </a:lnTo>
                  <a:lnTo>
                    <a:pt x="959865" y="1469021"/>
                  </a:lnTo>
                  <a:lnTo>
                    <a:pt x="969521" y="1492188"/>
                  </a:lnTo>
                  <a:lnTo>
                    <a:pt x="990765" y="1499911"/>
                  </a:lnTo>
                  <a:lnTo>
                    <a:pt x="1012008" y="1492188"/>
                  </a:lnTo>
                  <a:lnTo>
                    <a:pt x="1021664" y="1469021"/>
                  </a:lnTo>
                  <a:lnTo>
                    <a:pt x="1012008" y="1445854"/>
                  </a:lnTo>
                  <a:lnTo>
                    <a:pt x="990765" y="1438132"/>
                  </a:lnTo>
                  <a:close/>
                </a:path>
                <a:path w="2366009" h="1742439">
                  <a:moveTo>
                    <a:pt x="798798" y="1438132"/>
                  </a:moveTo>
                  <a:lnTo>
                    <a:pt x="777559" y="1445854"/>
                  </a:lnTo>
                  <a:lnTo>
                    <a:pt x="767905" y="1469021"/>
                  </a:lnTo>
                  <a:lnTo>
                    <a:pt x="777559" y="1492188"/>
                  </a:lnTo>
                  <a:lnTo>
                    <a:pt x="798798" y="1499911"/>
                  </a:lnTo>
                  <a:lnTo>
                    <a:pt x="820037" y="1492188"/>
                  </a:lnTo>
                  <a:lnTo>
                    <a:pt x="829690" y="1469021"/>
                  </a:lnTo>
                  <a:lnTo>
                    <a:pt x="820037" y="1445854"/>
                  </a:lnTo>
                  <a:lnTo>
                    <a:pt x="798798" y="1438132"/>
                  </a:lnTo>
                  <a:close/>
                </a:path>
                <a:path w="2366009" h="1742439">
                  <a:moveTo>
                    <a:pt x="606812" y="1589097"/>
                  </a:moveTo>
                  <a:lnTo>
                    <a:pt x="585573" y="1596819"/>
                  </a:lnTo>
                  <a:lnTo>
                    <a:pt x="575919" y="1619986"/>
                  </a:lnTo>
                  <a:lnTo>
                    <a:pt x="585573" y="1643160"/>
                  </a:lnTo>
                  <a:lnTo>
                    <a:pt x="606812" y="1650885"/>
                  </a:lnTo>
                  <a:lnTo>
                    <a:pt x="628051" y="1643160"/>
                  </a:lnTo>
                  <a:lnTo>
                    <a:pt x="637705" y="1619986"/>
                  </a:lnTo>
                  <a:lnTo>
                    <a:pt x="628051" y="1596819"/>
                  </a:lnTo>
                  <a:lnTo>
                    <a:pt x="606812" y="1589097"/>
                  </a:lnTo>
                  <a:close/>
                </a:path>
                <a:path w="2366009" h="1742439">
                  <a:moveTo>
                    <a:pt x="414839" y="1634756"/>
                  </a:moveTo>
                  <a:lnTo>
                    <a:pt x="393600" y="1642481"/>
                  </a:lnTo>
                  <a:lnTo>
                    <a:pt x="383946" y="1665655"/>
                  </a:lnTo>
                  <a:lnTo>
                    <a:pt x="393600" y="1688830"/>
                  </a:lnTo>
                  <a:lnTo>
                    <a:pt x="414839" y="1696554"/>
                  </a:lnTo>
                  <a:lnTo>
                    <a:pt x="436077" y="1688830"/>
                  </a:lnTo>
                  <a:lnTo>
                    <a:pt x="445731" y="1665655"/>
                  </a:lnTo>
                  <a:lnTo>
                    <a:pt x="436077" y="1642481"/>
                  </a:lnTo>
                  <a:lnTo>
                    <a:pt x="414839" y="1634756"/>
                  </a:lnTo>
                  <a:close/>
                </a:path>
                <a:path w="2366009" h="1742439">
                  <a:moveTo>
                    <a:pt x="222865" y="1662160"/>
                  </a:moveTo>
                  <a:lnTo>
                    <a:pt x="201627" y="1669882"/>
                  </a:lnTo>
                  <a:lnTo>
                    <a:pt x="191973" y="1693049"/>
                  </a:lnTo>
                  <a:lnTo>
                    <a:pt x="201627" y="1716224"/>
                  </a:lnTo>
                  <a:lnTo>
                    <a:pt x="222865" y="1723948"/>
                  </a:lnTo>
                  <a:lnTo>
                    <a:pt x="244104" y="1716224"/>
                  </a:lnTo>
                  <a:lnTo>
                    <a:pt x="253758" y="1693049"/>
                  </a:lnTo>
                  <a:lnTo>
                    <a:pt x="244104" y="1669882"/>
                  </a:lnTo>
                  <a:lnTo>
                    <a:pt x="222865" y="1662160"/>
                  </a:lnTo>
                  <a:close/>
                </a:path>
                <a:path w="2366009" h="1742439">
                  <a:moveTo>
                    <a:pt x="30892" y="1680422"/>
                  </a:moveTo>
                  <a:lnTo>
                    <a:pt x="9653" y="1688145"/>
                  </a:lnTo>
                  <a:lnTo>
                    <a:pt x="0" y="1711312"/>
                  </a:lnTo>
                  <a:lnTo>
                    <a:pt x="9653" y="1734479"/>
                  </a:lnTo>
                  <a:lnTo>
                    <a:pt x="30892" y="1742201"/>
                  </a:lnTo>
                  <a:lnTo>
                    <a:pt x="52131" y="1734479"/>
                  </a:lnTo>
                  <a:lnTo>
                    <a:pt x="61785" y="1711312"/>
                  </a:lnTo>
                  <a:lnTo>
                    <a:pt x="52131" y="1688145"/>
                  </a:lnTo>
                  <a:lnTo>
                    <a:pt x="30892" y="1680422"/>
                  </a:lnTo>
                  <a:close/>
                </a:path>
              </a:pathLst>
            </a:custGeom>
            <a:solidFill>
              <a:srgbClr val="0000FF"/>
            </a:solidFill>
          </p:spPr>
          <p:txBody>
            <a:bodyPr wrap="square" lIns="0" tIns="0" rIns="0" bIns="0" rtlCol="0"/>
            <a:lstStyle/>
            <a:p>
              <a:endParaRPr/>
            </a:p>
          </p:txBody>
        </p:sp>
      </p:grpSp>
    </p:spTree>
    <p:extLst>
      <p:ext uri="{BB962C8B-B14F-4D97-AF65-F5344CB8AC3E}">
        <p14:creationId xmlns:p14="http://schemas.microsoft.com/office/powerpoint/2010/main" val="5391337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3" name="Group 22"/>
          <p:cNvGrpSpPr/>
          <p:nvPr/>
        </p:nvGrpSpPr>
        <p:grpSpPr>
          <a:xfrm>
            <a:off x="1739982" y="5369427"/>
            <a:ext cx="4864407" cy="1505350"/>
            <a:chOff x="1704777" y="5369427"/>
            <a:chExt cx="4864407" cy="1505350"/>
          </a:xfrm>
        </p:grpSpPr>
        <p:sp>
          <p:nvSpPr>
            <p:cNvPr id="25" name="Line 146"/>
            <p:cNvSpPr>
              <a:spLocks noChangeAspect="1" noChangeShapeType="1"/>
            </p:cNvSpPr>
            <p:nvPr/>
          </p:nvSpPr>
          <p:spPr bwMode="auto">
            <a:xfrm>
              <a:off x="3706361" y="6426937"/>
              <a:ext cx="365760" cy="182881"/>
            </a:xfrm>
            <a:prstGeom prst="line">
              <a:avLst/>
            </a:prstGeom>
            <a:noFill/>
            <a:ln w="38100" cmpd="dbl">
              <a:solidFill>
                <a:schemeClr val="bg1">
                  <a:lumMod val="50000"/>
                </a:schemeClr>
              </a:solidFill>
              <a:round/>
              <a:headEnd/>
              <a:tailEnd type="triangle" w="med" len="med"/>
            </a:ln>
          </p:spPr>
          <p:txBody>
            <a:bodyPr/>
            <a:lstStyle/>
            <a:p>
              <a:endParaRPr lang="en-US"/>
            </a:p>
          </p:txBody>
        </p:sp>
        <p:sp>
          <p:nvSpPr>
            <p:cNvPr id="36" name="Line 146"/>
            <p:cNvSpPr>
              <a:spLocks noChangeAspect="1" noChangeShapeType="1"/>
            </p:cNvSpPr>
            <p:nvPr/>
          </p:nvSpPr>
          <p:spPr bwMode="auto">
            <a:xfrm>
              <a:off x="5782511" y="6365587"/>
              <a:ext cx="365760" cy="182881"/>
            </a:xfrm>
            <a:prstGeom prst="line">
              <a:avLst/>
            </a:prstGeom>
            <a:noFill/>
            <a:ln w="38100" cmpd="dbl">
              <a:solidFill>
                <a:schemeClr val="bg1">
                  <a:lumMod val="50000"/>
                </a:schemeClr>
              </a:solidFill>
              <a:round/>
              <a:headEnd type="triangle" w="med" len="med"/>
              <a:tailEnd type="none" w="med" len="med"/>
            </a:ln>
          </p:spPr>
          <p:txBody>
            <a:bodyPr/>
            <a:lstStyle/>
            <a:p>
              <a:endParaRPr lang="en-US"/>
            </a:p>
          </p:txBody>
        </p:sp>
        <p:sp>
          <p:nvSpPr>
            <p:cNvPr id="24" name="Line 145"/>
            <p:cNvSpPr>
              <a:spLocks noChangeAspect="1" noChangeShapeType="1"/>
            </p:cNvSpPr>
            <p:nvPr/>
          </p:nvSpPr>
          <p:spPr bwMode="auto">
            <a:xfrm flipV="1">
              <a:off x="4073102" y="5778272"/>
              <a:ext cx="381000" cy="76200"/>
            </a:xfrm>
            <a:prstGeom prst="line">
              <a:avLst/>
            </a:prstGeom>
            <a:noFill/>
            <a:ln w="38100" cmpd="dbl">
              <a:solidFill>
                <a:schemeClr val="bg1">
                  <a:lumMod val="50000"/>
                </a:schemeClr>
              </a:solidFill>
              <a:round/>
              <a:headEnd type="triangle" w="med" len="med"/>
              <a:tailEnd type="none" w="med" len="med"/>
            </a:ln>
          </p:spPr>
          <p:txBody>
            <a:bodyPr/>
            <a:lstStyle/>
            <a:p>
              <a:endParaRPr lang="en-US"/>
            </a:p>
          </p:txBody>
        </p:sp>
        <p:sp>
          <p:nvSpPr>
            <p:cNvPr id="9" name="Oval 140"/>
            <p:cNvSpPr>
              <a:spLocks noChangeArrowheads="1"/>
            </p:cNvSpPr>
            <p:nvPr/>
          </p:nvSpPr>
          <p:spPr bwMode="auto">
            <a:xfrm>
              <a:off x="1860352" y="5722847"/>
              <a:ext cx="228600" cy="228600"/>
            </a:xfrm>
            <a:prstGeom prst="ellipse">
              <a:avLst/>
            </a:prstGeom>
            <a:solidFill>
              <a:srgbClr val="FF3300">
                <a:alpha val="85097"/>
              </a:srgbClr>
            </a:solidFill>
            <a:ln w="9525">
              <a:solidFill>
                <a:schemeClr val="tx1"/>
              </a:solidFill>
              <a:round/>
              <a:headEnd/>
              <a:tailEnd/>
            </a:ln>
          </p:spPr>
          <p:txBody>
            <a:bodyPr wrap="none" anchor="ctr"/>
            <a:lstStyle/>
            <a:p>
              <a:endParaRPr lang="en-US">
                <a:latin typeface="Times New Roman" pitchFamily="18" charset="0"/>
                <a:cs typeface="Times New Roman" pitchFamily="18" charset="0"/>
              </a:endParaRPr>
            </a:p>
          </p:txBody>
        </p:sp>
        <p:sp>
          <p:nvSpPr>
            <p:cNvPr id="10" name="Oval 141"/>
            <p:cNvSpPr>
              <a:spLocks noChangeArrowheads="1"/>
            </p:cNvSpPr>
            <p:nvPr/>
          </p:nvSpPr>
          <p:spPr bwMode="auto">
            <a:xfrm>
              <a:off x="2850952" y="5889522"/>
              <a:ext cx="304800" cy="304800"/>
            </a:xfrm>
            <a:prstGeom prst="ellipse">
              <a:avLst/>
            </a:prstGeom>
            <a:solidFill>
              <a:srgbClr val="008000">
                <a:alpha val="85097"/>
              </a:srgbClr>
            </a:solidFill>
            <a:ln w="9525">
              <a:solidFill>
                <a:schemeClr val="tx1"/>
              </a:solidFill>
              <a:round/>
              <a:headEnd/>
              <a:tailEnd/>
            </a:ln>
          </p:spPr>
          <p:txBody>
            <a:bodyPr wrap="none" anchor="ctr"/>
            <a:lstStyle/>
            <a:p>
              <a:endParaRPr lang="en-US">
                <a:latin typeface="Times New Roman" pitchFamily="18" charset="0"/>
                <a:cs typeface="Times New Roman" pitchFamily="18" charset="0"/>
              </a:endParaRPr>
            </a:p>
          </p:txBody>
        </p:sp>
        <p:sp>
          <p:nvSpPr>
            <p:cNvPr id="11" name="Oval 142"/>
            <p:cNvSpPr>
              <a:spLocks noChangeArrowheads="1"/>
            </p:cNvSpPr>
            <p:nvPr/>
          </p:nvSpPr>
          <p:spPr bwMode="auto">
            <a:xfrm>
              <a:off x="4223027" y="5739977"/>
              <a:ext cx="152400" cy="152400"/>
            </a:xfrm>
            <a:prstGeom prst="ellipse">
              <a:avLst/>
            </a:prstGeom>
            <a:solidFill>
              <a:srgbClr val="FFFF00"/>
            </a:solidFill>
            <a:ln w="9525">
              <a:solidFill>
                <a:schemeClr val="tx1"/>
              </a:solidFill>
              <a:round/>
              <a:headEnd/>
              <a:tailEnd/>
            </a:ln>
          </p:spPr>
          <p:txBody>
            <a:bodyPr wrap="none" anchor="ctr"/>
            <a:lstStyle/>
            <a:p>
              <a:endParaRPr lang="en-US">
                <a:latin typeface="Times New Roman" pitchFamily="18" charset="0"/>
                <a:cs typeface="Times New Roman" pitchFamily="18" charset="0"/>
              </a:endParaRPr>
            </a:p>
          </p:txBody>
        </p:sp>
        <p:sp>
          <p:nvSpPr>
            <p:cNvPr id="12" name="Oval 143"/>
            <p:cNvSpPr>
              <a:spLocks noChangeArrowheads="1"/>
            </p:cNvSpPr>
            <p:nvPr/>
          </p:nvSpPr>
          <p:spPr bwMode="auto">
            <a:xfrm>
              <a:off x="3765352" y="6408647"/>
              <a:ext cx="152400" cy="152400"/>
            </a:xfrm>
            <a:prstGeom prst="ellipse">
              <a:avLst/>
            </a:prstGeom>
            <a:solidFill>
              <a:srgbClr val="EAEAEA">
                <a:alpha val="85097"/>
              </a:srgbClr>
            </a:solidFill>
            <a:ln w="9525">
              <a:solidFill>
                <a:schemeClr val="tx1"/>
              </a:solidFill>
              <a:round/>
              <a:headEnd/>
              <a:tailEnd/>
            </a:ln>
          </p:spPr>
          <p:txBody>
            <a:bodyPr wrap="none" anchor="ctr"/>
            <a:lstStyle/>
            <a:p>
              <a:endParaRPr lang="en-US">
                <a:latin typeface="Times New Roman" pitchFamily="18" charset="0"/>
                <a:cs typeface="Times New Roman" pitchFamily="18" charset="0"/>
              </a:endParaRPr>
            </a:p>
          </p:txBody>
        </p:sp>
        <p:sp>
          <p:nvSpPr>
            <p:cNvPr id="13" name="Line 144"/>
            <p:cNvSpPr>
              <a:spLocks noChangeShapeType="1"/>
            </p:cNvSpPr>
            <p:nvPr/>
          </p:nvSpPr>
          <p:spPr bwMode="auto">
            <a:xfrm flipH="1" flipV="1">
              <a:off x="2241352" y="5875247"/>
              <a:ext cx="457200" cy="76200"/>
            </a:xfrm>
            <a:prstGeom prst="line">
              <a:avLst/>
            </a:prstGeom>
            <a:noFill/>
            <a:ln w="38100">
              <a:solidFill>
                <a:schemeClr val="tx1"/>
              </a:solidFill>
              <a:round/>
              <a:headEnd/>
              <a:tailEnd type="triangle" w="med" len="med"/>
            </a:ln>
          </p:spPr>
          <p:txBody>
            <a:bodyPr/>
            <a:lstStyle/>
            <a:p>
              <a:endParaRPr lang="en-US"/>
            </a:p>
          </p:txBody>
        </p:sp>
        <p:sp>
          <p:nvSpPr>
            <p:cNvPr id="14" name="Line 145"/>
            <p:cNvSpPr>
              <a:spLocks noChangeShapeType="1"/>
            </p:cNvSpPr>
            <p:nvPr/>
          </p:nvSpPr>
          <p:spPr bwMode="auto">
            <a:xfrm flipV="1">
              <a:off x="3231952" y="5875247"/>
              <a:ext cx="762000" cy="152400"/>
            </a:xfrm>
            <a:prstGeom prst="line">
              <a:avLst/>
            </a:prstGeom>
            <a:noFill/>
            <a:ln w="38100">
              <a:solidFill>
                <a:schemeClr val="tx1"/>
              </a:solidFill>
              <a:round/>
              <a:headEnd/>
              <a:tailEnd type="triangle" w="med" len="med"/>
            </a:ln>
          </p:spPr>
          <p:txBody>
            <a:bodyPr/>
            <a:lstStyle/>
            <a:p>
              <a:endParaRPr lang="en-US"/>
            </a:p>
          </p:txBody>
        </p:sp>
        <p:sp>
          <p:nvSpPr>
            <p:cNvPr id="15" name="Line 146"/>
            <p:cNvSpPr>
              <a:spLocks noChangeShapeType="1"/>
            </p:cNvSpPr>
            <p:nvPr/>
          </p:nvSpPr>
          <p:spPr bwMode="auto">
            <a:xfrm>
              <a:off x="3231952" y="6180047"/>
              <a:ext cx="457200" cy="228600"/>
            </a:xfrm>
            <a:prstGeom prst="line">
              <a:avLst/>
            </a:prstGeom>
            <a:noFill/>
            <a:ln w="38100">
              <a:solidFill>
                <a:schemeClr val="tx1"/>
              </a:solidFill>
              <a:round/>
              <a:headEnd/>
              <a:tailEnd type="triangle" w="med" len="med"/>
            </a:ln>
          </p:spPr>
          <p:txBody>
            <a:bodyPr/>
            <a:lstStyle/>
            <a:p>
              <a:endParaRPr lang="en-US"/>
            </a:p>
          </p:txBody>
        </p:sp>
        <p:sp>
          <p:nvSpPr>
            <p:cNvPr id="16" name="Text Box 147"/>
            <p:cNvSpPr txBox="1">
              <a:spLocks noChangeArrowheads="1"/>
            </p:cNvSpPr>
            <p:nvPr/>
          </p:nvSpPr>
          <p:spPr bwMode="auto">
            <a:xfrm>
              <a:off x="2638188" y="5989344"/>
              <a:ext cx="334170" cy="369332"/>
            </a:xfrm>
            <a:prstGeom prst="rect">
              <a:avLst/>
            </a:prstGeom>
            <a:noFill/>
            <a:ln w="9525">
              <a:noFill/>
              <a:miter lim="800000"/>
              <a:headEnd/>
              <a:tailEnd/>
            </a:ln>
          </p:spPr>
          <p:txBody>
            <a:bodyPr wrap="square">
              <a:spAutoFit/>
            </a:bodyPr>
            <a:lstStyle/>
            <a:p>
              <a:r>
                <a:rPr lang="en-US" dirty="0">
                  <a:solidFill>
                    <a:srgbClr val="00B050"/>
                  </a:solidFill>
                  <a:latin typeface="Times New Roman" pitchFamily="18" charset="0"/>
                  <a:cs typeface="Times New Roman" pitchFamily="18" charset="0"/>
                </a:rPr>
                <a:t>n</a:t>
              </a:r>
            </a:p>
          </p:txBody>
        </p:sp>
        <p:sp>
          <p:nvSpPr>
            <p:cNvPr id="17" name="Text Box 148"/>
            <p:cNvSpPr txBox="1">
              <a:spLocks noChangeArrowheads="1"/>
            </p:cNvSpPr>
            <p:nvPr/>
          </p:nvSpPr>
          <p:spPr bwMode="auto">
            <a:xfrm>
              <a:off x="4239447" y="5369427"/>
              <a:ext cx="338554" cy="369332"/>
            </a:xfrm>
            <a:prstGeom prst="rect">
              <a:avLst/>
            </a:prstGeom>
            <a:noFill/>
            <a:ln w="9525">
              <a:noFill/>
              <a:miter lim="800000"/>
              <a:headEnd/>
              <a:tailEnd/>
            </a:ln>
          </p:spPr>
          <p:txBody>
            <a:bodyPr wrap="none">
              <a:spAutoFit/>
            </a:bodyPr>
            <a:lstStyle/>
            <a:p>
              <a:r>
                <a:rPr lang="en-US" dirty="0">
                  <a:latin typeface="Times New Roman" pitchFamily="18" charset="0"/>
                  <a:cs typeface="Times New Roman" pitchFamily="18" charset="0"/>
                </a:rPr>
                <a:t>e</a:t>
              </a:r>
              <a:r>
                <a:rPr lang="en-US" baseline="30000" dirty="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18" name="Text Box 149"/>
                <p:cNvSpPr txBox="1">
                  <a:spLocks noChangeArrowheads="1"/>
                </p:cNvSpPr>
                <p:nvPr/>
              </p:nvSpPr>
              <p:spPr bwMode="auto">
                <a:xfrm>
                  <a:off x="3483943" y="6505445"/>
                  <a:ext cx="455894" cy="369332"/>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cs typeface="Times New Roman" pitchFamily="18" charset="0"/>
                              </a:rPr>
                            </m:ctrlPr>
                          </m:accPr>
                          <m:e>
                            <m:sSub>
                              <m:sSubPr>
                                <m:ctrlPr>
                                  <a:rPr lang="en-US" b="0" i="1" smtClean="0">
                                    <a:latin typeface="Cambria Math" panose="02040503050406030204" pitchFamily="18" charset="0"/>
                                    <a:cs typeface="Times New Roman" pitchFamily="18" charset="0"/>
                                  </a:rPr>
                                </m:ctrlPr>
                              </m:sSubPr>
                              <m:e>
                                <m:r>
                                  <a:rPr lang="en-US" b="0" i="1" smtClean="0">
                                    <a:latin typeface="Cambria Math"/>
                                    <a:cs typeface="Times New Roman" pitchFamily="18" charset="0"/>
                                  </a:rPr>
                                  <m:t>𝜈</m:t>
                                </m:r>
                              </m:e>
                              <m:sub>
                                <m:r>
                                  <a:rPr lang="en-US" b="0" i="1" smtClean="0">
                                    <a:latin typeface="Cambria Math"/>
                                    <a:cs typeface="Times New Roman" pitchFamily="18" charset="0"/>
                                  </a:rPr>
                                  <m:t>𝑒</m:t>
                                </m:r>
                              </m:sub>
                            </m:sSub>
                          </m:e>
                        </m:acc>
                      </m:oMath>
                    </m:oMathPara>
                  </a14:m>
                  <a:endParaRPr lang="en-US" dirty="0">
                    <a:latin typeface="Times New Roman" pitchFamily="18" charset="0"/>
                    <a:cs typeface="Times New Roman" pitchFamily="18" charset="0"/>
                  </a:endParaRPr>
                </a:p>
              </p:txBody>
            </p:sp>
          </mc:Choice>
          <mc:Fallback xmlns="">
            <p:sp>
              <p:nvSpPr>
                <p:cNvPr id="18" name="Text Box 149"/>
                <p:cNvSpPr txBox="1">
                  <a:spLocks noRot="1" noChangeAspect="1" noMove="1" noResize="1" noEditPoints="1" noAdjustHandles="1" noChangeArrowheads="1" noChangeShapeType="1" noTextEdit="1"/>
                </p:cNvSpPr>
                <p:nvPr/>
              </p:nvSpPr>
              <p:spPr bwMode="auto">
                <a:xfrm>
                  <a:off x="3483943" y="6505445"/>
                  <a:ext cx="455894" cy="369332"/>
                </a:xfrm>
                <a:prstGeom prst="rect">
                  <a:avLst/>
                </a:prstGeom>
                <a:blipFill>
                  <a:blip r:embed="rId2"/>
                  <a:stretch>
                    <a:fillRect r="-1333"/>
                  </a:stretch>
                </a:blipFill>
                <a:ln w="9525">
                  <a:noFill/>
                  <a:miter lim="800000"/>
                  <a:headEnd/>
                  <a:tailEnd/>
                </a:ln>
              </p:spPr>
              <p:txBody>
                <a:bodyPr/>
                <a:lstStyle/>
                <a:p>
                  <a:r>
                    <a:rPr lang="en-US">
                      <a:noFill/>
                    </a:rPr>
                    <a:t> </a:t>
                  </a:r>
                </a:p>
              </p:txBody>
            </p:sp>
          </mc:Fallback>
        </mc:AlternateContent>
        <p:sp>
          <p:nvSpPr>
            <p:cNvPr id="19" name="Text Box 147"/>
            <p:cNvSpPr txBox="1">
              <a:spLocks noChangeArrowheads="1"/>
            </p:cNvSpPr>
            <p:nvPr/>
          </p:nvSpPr>
          <p:spPr bwMode="auto">
            <a:xfrm>
              <a:off x="1704777" y="5889534"/>
              <a:ext cx="311150" cy="366713"/>
            </a:xfrm>
            <a:prstGeom prst="rect">
              <a:avLst/>
            </a:prstGeom>
            <a:noFill/>
            <a:ln w="9525">
              <a:noFill/>
              <a:miter lim="800000"/>
              <a:headEnd/>
              <a:tailEnd/>
            </a:ln>
          </p:spPr>
          <p:txBody>
            <a:bodyPr>
              <a:spAutoFit/>
            </a:bodyPr>
            <a:lstStyle/>
            <a:p>
              <a:r>
                <a:rPr lang="en-US" dirty="0">
                  <a:solidFill>
                    <a:srgbClr val="FF0000"/>
                  </a:solidFill>
                  <a:latin typeface="Times New Roman" pitchFamily="18" charset="0"/>
                  <a:cs typeface="Times New Roman" pitchFamily="18" charset="0"/>
                </a:rPr>
                <a:t>p</a:t>
              </a:r>
            </a:p>
          </p:txBody>
        </p:sp>
        <mc:AlternateContent xmlns:mc="http://schemas.openxmlformats.org/markup-compatibility/2006" xmlns:a14="http://schemas.microsoft.com/office/drawing/2010/main">
          <mc:Choice Requires="a14">
            <p:sp>
              <p:nvSpPr>
                <p:cNvPr id="20" name="TextBox 19"/>
                <p:cNvSpPr txBox="1"/>
                <p:nvPr/>
              </p:nvSpPr>
              <p:spPr>
                <a:xfrm>
                  <a:off x="2581128" y="5467815"/>
                  <a:ext cx="48910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bg1">
                                    <a:lumMod val="50000"/>
                                  </a:schemeClr>
                                </a:solidFill>
                                <a:latin typeface="Cambria Math" panose="02040503050406030204" pitchFamily="18" charset="0"/>
                              </a:rPr>
                            </m:ctrlPr>
                          </m:sSubPr>
                          <m:e>
                            <m:acc>
                              <m:accPr>
                                <m:chr m:val="⃗"/>
                                <m:ctrlPr>
                                  <a:rPr lang="en-US" b="0" i="1" smtClean="0">
                                    <a:solidFill>
                                      <a:schemeClr val="bg1">
                                        <a:lumMod val="50000"/>
                                      </a:schemeClr>
                                    </a:solidFill>
                                    <a:latin typeface="Cambria Math" panose="02040503050406030204" pitchFamily="18" charset="0"/>
                                  </a:rPr>
                                </m:ctrlPr>
                              </m:accPr>
                              <m:e>
                                <m:r>
                                  <a:rPr lang="en-US" b="0" i="1" smtClean="0">
                                    <a:solidFill>
                                      <a:schemeClr val="bg1">
                                        <a:lumMod val="50000"/>
                                      </a:schemeClr>
                                    </a:solidFill>
                                    <a:latin typeface="Cambria Math"/>
                                  </a:rPr>
                                  <m:t>𝜎</m:t>
                                </m:r>
                              </m:e>
                            </m:acc>
                          </m:e>
                          <m:sub>
                            <m:r>
                              <a:rPr lang="en-US" b="0" i="1" smtClean="0">
                                <a:solidFill>
                                  <a:schemeClr val="bg1">
                                    <a:lumMod val="50000"/>
                                  </a:schemeClr>
                                </a:solidFill>
                                <a:latin typeface="Cambria Math"/>
                              </a:rPr>
                              <m:t>𝑛</m:t>
                            </m:r>
                          </m:sub>
                        </m:sSub>
                      </m:oMath>
                    </m:oMathPara>
                  </a14:m>
                  <a:endParaRPr lang="en-US" dirty="0">
                    <a:solidFill>
                      <a:schemeClr val="bg1">
                        <a:lumMod val="50000"/>
                      </a:schemeClr>
                    </a:solidFill>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2581128" y="5467815"/>
                  <a:ext cx="489108" cy="369332"/>
                </a:xfrm>
                <a:prstGeom prst="rect">
                  <a:avLst/>
                </a:prstGeom>
                <a:blipFill>
                  <a:blip r:embed="rId3"/>
                  <a:stretch>
                    <a:fillRect t="-21311" r="-23750"/>
                  </a:stretch>
                </a:blipFill>
              </p:spPr>
              <p:txBody>
                <a:bodyPr/>
                <a:lstStyle/>
                <a:p>
                  <a:r>
                    <a:rPr lang="en-US">
                      <a:noFill/>
                    </a:rPr>
                    <a:t> </a:t>
                  </a:r>
                </a:p>
              </p:txBody>
            </p:sp>
          </mc:Fallback>
        </mc:AlternateContent>
        <p:sp>
          <p:nvSpPr>
            <p:cNvPr id="21" name="Line 19"/>
            <p:cNvSpPr>
              <a:spLocks noChangeShapeType="1"/>
            </p:cNvSpPr>
            <p:nvPr/>
          </p:nvSpPr>
          <p:spPr bwMode="auto">
            <a:xfrm flipV="1">
              <a:off x="3003352" y="5767602"/>
              <a:ext cx="0" cy="548640"/>
            </a:xfrm>
            <a:prstGeom prst="line">
              <a:avLst/>
            </a:prstGeom>
            <a:noFill/>
            <a:ln w="38100" cmpd="dbl">
              <a:solidFill>
                <a:srgbClr val="808080"/>
              </a:solidFill>
              <a:round/>
              <a:headEnd/>
              <a:tailEnd type="triangle" w="med" len="sm"/>
            </a:ln>
          </p:spPr>
          <p:txBody>
            <a:bodyPr/>
            <a:lstStyle/>
            <a:p>
              <a:endParaRPr lang="en-US"/>
            </a:p>
          </p:txBody>
        </p:sp>
        <mc:AlternateContent xmlns:mc="http://schemas.openxmlformats.org/markup-compatibility/2006" xmlns:a14="http://schemas.microsoft.com/office/drawing/2010/main">
          <mc:Choice Requires="a14">
            <p:sp>
              <p:nvSpPr>
                <p:cNvPr id="22" name="TextBox 21"/>
                <p:cNvSpPr txBox="1"/>
                <p:nvPr/>
              </p:nvSpPr>
              <p:spPr>
                <a:xfrm>
                  <a:off x="3816850" y="5478806"/>
                  <a:ext cx="46243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bg1">
                                    <a:lumMod val="50000"/>
                                  </a:schemeClr>
                                </a:solidFill>
                                <a:latin typeface="Cambria Math" panose="02040503050406030204" pitchFamily="18" charset="0"/>
                              </a:rPr>
                            </m:ctrlPr>
                          </m:sSubPr>
                          <m:e>
                            <m:acc>
                              <m:accPr>
                                <m:chr m:val="⃗"/>
                                <m:ctrlPr>
                                  <a:rPr lang="en-US" b="0" i="1" smtClean="0">
                                    <a:solidFill>
                                      <a:schemeClr val="bg1">
                                        <a:lumMod val="50000"/>
                                      </a:schemeClr>
                                    </a:solidFill>
                                    <a:latin typeface="Cambria Math" panose="02040503050406030204" pitchFamily="18" charset="0"/>
                                  </a:rPr>
                                </m:ctrlPr>
                              </m:accPr>
                              <m:e>
                                <m:r>
                                  <a:rPr lang="en-US" b="0" i="1" smtClean="0">
                                    <a:solidFill>
                                      <a:schemeClr val="bg1">
                                        <a:lumMod val="50000"/>
                                      </a:schemeClr>
                                    </a:solidFill>
                                    <a:latin typeface="Cambria Math"/>
                                  </a:rPr>
                                  <m:t>𝜎</m:t>
                                </m:r>
                              </m:e>
                            </m:acc>
                          </m:e>
                          <m:sub>
                            <m:r>
                              <a:rPr lang="en-US" b="0" i="1" smtClean="0">
                                <a:solidFill>
                                  <a:schemeClr val="bg1">
                                    <a:lumMod val="50000"/>
                                  </a:schemeClr>
                                </a:solidFill>
                                <a:latin typeface="Cambria Math"/>
                              </a:rPr>
                              <m:t>𝑒</m:t>
                            </m:r>
                          </m:sub>
                        </m:sSub>
                      </m:oMath>
                    </m:oMathPara>
                  </a14:m>
                  <a:endParaRPr lang="en-US" dirty="0">
                    <a:solidFill>
                      <a:schemeClr val="bg1">
                        <a:lumMod val="50000"/>
                      </a:schemeClr>
                    </a:solidFill>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3816850" y="5478806"/>
                  <a:ext cx="462434" cy="369332"/>
                </a:xfrm>
                <a:prstGeom prst="rect">
                  <a:avLst/>
                </a:prstGeom>
                <a:blipFill>
                  <a:blip r:embed="rId4"/>
                  <a:stretch>
                    <a:fillRect t="-21667" r="-236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4066229" y="6358676"/>
                  <a:ext cx="46711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bg1">
                                    <a:lumMod val="50000"/>
                                  </a:schemeClr>
                                </a:solidFill>
                                <a:latin typeface="Cambria Math" panose="02040503050406030204" pitchFamily="18" charset="0"/>
                              </a:rPr>
                            </m:ctrlPr>
                          </m:sSubPr>
                          <m:e>
                            <m:acc>
                              <m:accPr>
                                <m:chr m:val="⃗"/>
                                <m:ctrlPr>
                                  <a:rPr lang="en-US" b="0" i="1" smtClean="0">
                                    <a:solidFill>
                                      <a:schemeClr val="bg1">
                                        <a:lumMod val="50000"/>
                                      </a:schemeClr>
                                    </a:solidFill>
                                    <a:latin typeface="Cambria Math" panose="02040503050406030204" pitchFamily="18" charset="0"/>
                                  </a:rPr>
                                </m:ctrlPr>
                              </m:accPr>
                              <m:e>
                                <m:r>
                                  <a:rPr lang="en-US" b="0" i="1" smtClean="0">
                                    <a:solidFill>
                                      <a:schemeClr val="bg1">
                                        <a:lumMod val="50000"/>
                                      </a:schemeClr>
                                    </a:solidFill>
                                    <a:latin typeface="Cambria Math"/>
                                  </a:rPr>
                                  <m:t>𝜎</m:t>
                                </m:r>
                              </m:e>
                            </m:acc>
                          </m:e>
                          <m:sub>
                            <m:r>
                              <a:rPr lang="en-US" b="0" i="1" smtClean="0">
                                <a:solidFill>
                                  <a:schemeClr val="bg1">
                                    <a:lumMod val="50000"/>
                                  </a:schemeClr>
                                </a:solidFill>
                                <a:latin typeface="Cambria Math"/>
                              </a:rPr>
                              <m:t>𝜈</m:t>
                            </m:r>
                          </m:sub>
                        </m:sSub>
                      </m:oMath>
                    </m:oMathPara>
                  </a14:m>
                  <a:endParaRPr lang="en-US" dirty="0">
                    <a:solidFill>
                      <a:schemeClr val="bg1">
                        <a:lumMod val="50000"/>
                      </a:schemeClr>
                    </a:solidFil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4066229" y="6358676"/>
                  <a:ext cx="467116" cy="369332"/>
                </a:xfrm>
                <a:prstGeom prst="rect">
                  <a:avLst/>
                </a:prstGeom>
                <a:blipFill>
                  <a:blip r:embed="rId5"/>
                  <a:stretch>
                    <a:fillRect t="-21311" r="-25000"/>
                  </a:stretch>
                </a:blipFill>
              </p:spPr>
              <p:txBody>
                <a:bodyPr/>
                <a:lstStyle/>
                <a:p>
                  <a:r>
                    <a:rPr lang="en-US">
                      <a:noFill/>
                    </a:rPr>
                    <a:t> </a:t>
                  </a:r>
                </a:p>
              </p:txBody>
            </p:sp>
          </mc:Fallback>
        </mc:AlternateContent>
        <p:cxnSp>
          <p:nvCxnSpPr>
            <p:cNvPr id="28" name="Straight Arrow Connector 27"/>
            <p:cNvCxnSpPr/>
            <p:nvPr/>
          </p:nvCxnSpPr>
          <p:spPr>
            <a:xfrm>
              <a:off x="4920580" y="5837147"/>
              <a:ext cx="641268" cy="0"/>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9" name="Line 145"/>
            <p:cNvSpPr>
              <a:spLocks noChangeAspect="1" noChangeShapeType="1"/>
            </p:cNvSpPr>
            <p:nvPr/>
          </p:nvSpPr>
          <p:spPr bwMode="auto">
            <a:xfrm flipV="1">
              <a:off x="5852377" y="5823797"/>
              <a:ext cx="381000" cy="76200"/>
            </a:xfrm>
            <a:prstGeom prst="line">
              <a:avLst/>
            </a:prstGeom>
            <a:noFill/>
            <a:ln w="38100" cmpd="dbl">
              <a:solidFill>
                <a:schemeClr val="bg1">
                  <a:lumMod val="50000"/>
                </a:schemeClr>
              </a:solidFill>
              <a:round/>
              <a:headEnd type="none" w="med" len="med"/>
              <a:tailEnd type="triangle" w="med" len="med"/>
            </a:ln>
          </p:spPr>
          <p:txBody>
            <a:bodyPr/>
            <a:lstStyle/>
            <a:p>
              <a:endParaRPr lang="en-US"/>
            </a:p>
          </p:txBody>
        </p:sp>
        <p:sp>
          <p:nvSpPr>
            <p:cNvPr id="30" name="Oval 142"/>
            <p:cNvSpPr>
              <a:spLocks noChangeArrowheads="1"/>
            </p:cNvSpPr>
            <p:nvPr/>
          </p:nvSpPr>
          <p:spPr bwMode="auto">
            <a:xfrm>
              <a:off x="5919177" y="5797377"/>
              <a:ext cx="152400" cy="152400"/>
            </a:xfrm>
            <a:prstGeom prst="ellipse">
              <a:avLst/>
            </a:prstGeom>
            <a:solidFill>
              <a:srgbClr val="FFFF00"/>
            </a:solidFill>
            <a:ln w="9525">
              <a:solidFill>
                <a:schemeClr val="tx1"/>
              </a:solidFill>
              <a:round/>
              <a:headEnd/>
              <a:tailEnd/>
            </a:ln>
          </p:spPr>
          <p:txBody>
            <a:bodyPr wrap="none" anchor="ctr"/>
            <a:lstStyle/>
            <a:p>
              <a:endParaRPr lang="en-US">
                <a:latin typeface="Times New Roman" pitchFamily="18" charset="0"/>
                <a:cs typeface="Times New Roman" pitchFamily="18" charset="0"/>
              </a:endParaRPr>
            </a:p>
          </p:txBody>
        </p:sp>
        <p:sp>
          <p:nvSpPr>
            <p:cNvPr id="31" name="Text Box 148"/>
            <p:cNvSpPr txBox="1">
              <a:spLocks noChangeArrowheads="1"/>
            </p:cNvSpPr>
            <p:nvPr/>
          </p:nvSpPr>
          <p:spPr bwMode="auto">
            <a:xfrm>
              <a:off x="5935597" y="5426827"/>
              <a:ext cx="338554" cy="369332"/>
            </a:xfrm>
            <a:prstGeom prst="rect">
              <a:avLst/>
            </a:prstGeom>
            <a:noFill/>
            <a:ln w="9525">
              <a:noFill/>
              <a:miter lim="800000"/>
              <a:headEnd/>
              <a:tailEnd/>
            </a:ln>
          </p:spPr>
          <p:txBody>
            <a:bodyPr wrap="none">
              <a:spAutoFit/>
            </a:bodyPr>
            <a:lstStyle/>
            <a:p>
              <a:r>
                <a:rPr lang="en-US" dirty="0">
                  <a:latin typeface="Times New Roman" pitchFamily="18" charset="0"/>
                  <a:cs typeface="Times New Roman" pitchFamily="18" charset="0"/>
                </a:rPr>
                <a:t>e</a:t>
              </a:r>
              <a:r>
                <a:rPr lang="en-US" baseline="30000" dirty="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32" name="TextBox 31"/>
                <p:cNvSpPr txBox="1"/>
                <p:nvPr/>
              </p:nvSpPr>
              <p:spPr>
                <a:xfrm>
                  <a:off x="6106750" y="5749956"/>
                  <a:ext cx="46243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bg1">
                                    <a:lumMod val="50000"/>
                                  </a:schemeClr>
                                </a:solidFill>
                                <a:latin typeface="Cambria Math" panose="02040503050406030204" pitchFamily="18" charset="0"/>
                              </a:rPr>
                            </m:ctrlPr>
                          </m:sSubPr>
                          <m:e>
                            <m:acc>
                              <m:accPr>
                                <m:chr m:val="⃗"/>
                                <m:ctrlPr>
                                  <a:rPr lang="en-US" b="0" i="1" smtClean="0">
                                    <a:solidFill>
                                      <a:schemeClr val="bg1">
                                        <a:lumMod val="50000"/>
                                      </a:schemeClr>
                                    </a:solidFill>
                                    <a:latin typeface="Cambria Math" panose="02040503050406030204" pitchFamily="18" charset="0"/>
                                  </a:rPr>
                                </m:ctrlPr>
                              </m:accPr>
                              <m:e>
                                <m:r>
                                  <a:rPr lang="en-US" b="0" i="1" smtClean="0">
                                    <a:solidFill>
                                      <a:schemeClr val="bg1">
                                        <a:lumMod val="50000"/>
                                      </a:schemeClr>
                                    </a:solidFill>
                                    <a:latin typeface="Cambria Math"/>
                                  </a:rPr>
                                  <m:t>𝜎</m:t>
                                </m:r>
                              </m:e>
                            </m:acc>
                          </m:e>
                          <m:sub>
                            <m:r>
                              <a:rPr lang="en-US" b="0" i="1" smtClean="0">
                                <a:solidFill>
                                  <a:schemeClr val="bg1">
                                    <a:lumMod val="50000"/>
                                  </a:schemeClr>
                                </a:solidFill>
                                <a:latin typeface="Cambria Math"/>
                              </a:rPr>
                              <m:t>𝑒</m:t>
                            </m:r>
                          </m:sub>
                        </m:sSub>
                      </m:oMath>
                    </m:oMathPara>
                  </a14:m>
                  <a:endParaRPr lang="en-US" dirty="0">
                    <a:solidFill>
                      <a:schemeClr val="bg1">
                        <a:lumMod val="50000"/>
                      </a:schemeClr>
                    </a:solidFill>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6106750" y="5749956"/>
                  <a:ext cx="462434" cy="369332"/>
                </a:xfrm>
                <a:prstGeom prst="rect">
                  <a:avLst/>
                </a:prstGeom>
                <a:blipFill>
                  <a:blip r:embed="rId6"/>
                  <a:stretch>
                    <a:fillRect t="-21311" r="-25333"/>
                  </a:stretch>
                </a:blipFill>
              </p:spPr>
              <p:txBody>
                <a:bodyPr/>
                <a:lstStyle/>
                <a:p>
                  <a:r>
                    <a:rPr lang="en-US">
                      <a:noFill/>
                    </a:rPr>
                    <a:t> </a:t>
                  </a:r>
                </a:p>
              </p:txBody>
            </p:sp>
          </mc:Fallback>
        </mc:AlternateContent>
        <p:cxnSp>
          <p:nvCxnSpPr>
            <p:cNvPr id="33" name="Straight Arrow Connector 32"/>
            <p:cNvCxnSpPr/>
            <p:nvPr/>
          </p:nvCxnSpPr>
          <p:spPr>
            <a:xfrm>
              <a:off x="4942355" y="6535797"/>
              <a:ext cx="641268" cy="0"/>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34" name="Oval 143"/>
            <p:cNvSpPr>
              <a:spLocks noChangeArrowheads="1"/>
            </p:cNvSpPr>
            <p:nvPr/>
          </p:nvSpPr>
          <p:spPr bwMode="auto">
            <a:xfrm>
              <a:off x="5936502" y="6406672"/>
              <a:ext cx="152400" cy="152400"/>
            </a:xfrm>
            <a:prstGeom prst="ellipse">
              <a:avLst/>
            </a:prstGeom>
            <a:solidFill>
              <a:srgbClr val="EAEAEA">
                <a:alpha val="85097"/>
              </a:srgbClr>
            </a:solidFill>
            <a:ln w="9525">
              <a:solidFill>
                <a:schemeClr val="tx1"/>
              </a:solidFill>
              <a:round/>
              <a:headEnd/>
              <a:tailEnd/>
            </a:ln>
          </p:spPr>
          <p:txBody>
            <a:bodyPr wrap="none" anchor="ctr"/>
            <a:lstStyle/>
            <a:p>
              <a:endParaRPr lang="en-US">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35" name="Text Box 149"/>
                <p:cNvSpPr txBox="1">
                  <a:spLocks noChangeArrowheads="1"/>
                </p:cNvSpPr>
                <p:nvPr/>
              </p:nvSpPr>
              <p:spPr bwMode="auto">
                <a:xfrm>
                  <a:off x="5655093" y="6503470"/>
                  <a:ext cx="455894" cy="369332"/>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cs typeface="Times New Roman" pitchFamily="18" charset="0"/>
                              </a:rPr>
                            </m:ctrlPr>
                          </m:accPr>
                          <m:e>
                            <m:sSub>
                              <m:sSubPr>
                                <m:ctrlPr>
                                  <a:rPr lang="en-US" b="0" i="1" smtClean="0">
                                    <a:latin typeface="Cambria Math" panose="02040503050406030204" pitchFamily="18" charset="0"/>
                                    <a:cs typeface="Times New Roman" pitchFamily="18" charset="0"/>
                                  </a:rPr>
                                </m:ctrlPr>
                              </m:sSubPr>
                              <m:e>
                                <m:r>
                                  <a:rPr lang="en-US" b="0" i="1" smtClean="0">
                                    <a:latin typeface="Cambria Math"/>
                                    <a:cs typeface="Times New Roman" pitchFamily="18" charset="0"/>
                                  </a:rPr>
                                  <m:t>𝜈</m:t>
                                </m:r>
                              </m:e>
                              <m:sub>
                                <m:r>
                                  <a:rPr lang="en-US" b="0" i="1" smtClean="0">
                                    <a:latin typeface="Cambria Math"/>
                                    <a:cs typeface="Times New Roman" pitchFamily="18" charset="0"/>
                                  </a:rPr>
                                  <m:t>𝑒</m:t>
                                </m:r>
                              </m:sub>
                            </m:sSub>
                          </m:e>
                        </m:acc>
                      </m:oMath>
                    </m:oMathPara>
                  </a14:m>
                  <a:endParaRPr lang="en-US" dirty="0">
                    <a:latin typeface="Times New Roman" pitchFamily="18" charset="0"/>
                    <a:cs typeface="Times New Roman" pitchFamily="18" charset="0"/>
                  </a:endParaRPr>
                </a:p>
              </p:txBody>
            </p:sp>
          </mc:Choice>
          <mc:Fallback xmlns="">
            <p:sp>
              <p:nvSpPr>
                <p:cNvPr id="35" name="Text Box 149"/>
                <p:cNvSpPr txBox="1">
                  <a:spLocks noRot="1" noChangeAspect="1" noMove="1" noResize="1" noEditPoints="1" noAdjustHandles="1" noChangeArrowheads="1" noChangeShapeType="1" noTextEdit="1"/>
                </p:cNvSpPr>
                <p:nvPr/>
              </p:nvSpPr>
              <p:spPr bwMode="auto">
                <a:xfrm>
                  <a:off x="5655093" y="6503470"/>
                  <a:ext cx="455894" cy="369332"/>
                </a:xfrm>
                <a:prstGeom prst="rect">
                  <a:avLst/>
                </a:prstGeom>
                <a:blipFill>
                  <a:blip r:embed="rId7"/>
                  <a:stretch>
                    <a:fillRect r="-133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5418004" y="6237951"/>
                  <a:ext cx="46711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bg1">
                                    <a:lumMod val="50000"/>
                                  </a:schemeClr>
                                </a:solidFill>
                                <a:latin typeface="Cambria Math" panose="02040503050406030204" pitchFamily="18" charset="0"/>
                              </a:rPr>
                            </m:ctrlPr>
                          </m:sSubPr>
                          <m:e>
                            <m:acc>
                              <m:accPr>
                                <m:chr m:val="⃗"/>
                                <m:ctrlPr>
                                  <a:rPr lang="en-US" b="0" i="1" smtClean="0">
                                    <a:solidFill>
                                      <a:schemeClr val="bg1">
                                        <a:lumMod val="50000"/>
                                      </a:schemeClr>
                                    </a:solidFill>
                                    <a:latin typeface="Cambria Math" panose="02040503050406030204" pitchFamily="18" charset="0"/>
                                  </a:rPr>
                                </m:ctrlPr>
                              </m:accPr>
                              <m:e>
                                <m:r>
                                  <a:rPr lang="en-US" b="0" i="1" smtClean="0">
                                    <a:solidFill>
                                      <a:schemeClr val="bg1">
                                        <a:lumMod val="50000"/>
                                      </a:schemeClr>
                                    </a:solidFill>
                                    <a:latin typeface="Cambria Math"/>
                                  </a:rPr>
                                  <m:t>𝜎</m:t>
                                </m:r>
                              </m:e>
                            </m:acc>
                          </m:e>
                          <m:sub>
                            <m:r>
                              <a:rPr lang="en-US" b="0" i="1" smtClean="0">
                                <a:solidFill>
                                  <a:schemeClr val="bg1">
                                    <a:lumMod val="50000"/>
                                  </a:schemeClr>
                                </a:solidFill>
                                <a:latin typeface="Cambria Math"/>
                              </a:rPr>
                              <m:t>𝜈</m:t>
                            </m:r>
                          </m:sub>
                        </m:sSub>
                      </m:oMath>
                    </m:oMathPara>
                  </a14:m>
                  <a:endParaRPr lang="en-US" dirty="0">
                    <a:solidFill>
                      <a:schemeClr val="bg1">
                        <a:lumMod val="50000"/>
                      </a:schemeClr>
                    </a:solidFill>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5418004" y="6237951"/>
                  <a:ext cx="467116" cy="369332"/>
                </a:xfrm>
                <a:prstGeom prst="rect">
                  <a:avLst/>
                </a:prstGeom>
                <a:blipFill>
                  <a:blip r:embed="rId8"/>
                  <a:stretch>
                    <a:fillRect t="-21311" r="-25000"/>
                  </a:stretch>
                </a:blipFill>
              </p:spPr>
              <p:txBody>
                <a:bodyPr/>
                <a:lstStyle/>
                <a:p>
                  <a:r>
                    <a:rPr lang="en-US">
                      <a:noFill/>
                    </a:rPr>
                    <a:t> </a:t>
                  </a:r>
                </a:p>
              </p:txBody>
            </p:sp>
          </mc:Fallback>
        </mc:AlternateContent>
        <p:grpSp>
          <p:nvGrpSpPr>
            <p:cNvPr id="41" name="Group 40"/>
            <p:cNvGrpSpPr/>
            <p:nvPr/>
          </p:nvGrpSpPr>
          <p:grpSpPr>
            <a:xfrm>
              <a:off x="5080893" y="5693060"/>
              <a:ext cx="344385" cy="288174"/>
              <a:chOff x="6655131" y="4702918"/>
              <a:chExt cx="344385" cy="288174"/>
            </a:xfrm>
          </p:grpSpPr>
          <p:cxnSp>
            <p:nvCxnSpPr>
              <p:cNvPr id="39" name="Straight Connector 38"/>
              <p:cNvCxnSpPr/>
              <p:nvPr/>
            </p:nvCxnSpPr>
            <p:spPr>
              <a:xfrm>
                <a:off x="6655131" y="4702918"/>
                <a:ext cx="344385" cy="28817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6655131" y="4702918"/>
                <a:ext cx="344385" cy="28817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p:nvGrpSpPr>
          <p:grpSpPr>
            <a:xfrm>
              <a:off x="5090793" y="6391710"/>
              <a:ext cx="344385" cy="288174"/>
              <a:chOff x="6655131" y="4702918"/>
              <a:chExt cx="344385" cy="288174"/>
            </a:xfrm>
          </p:grpSpPr>
          <p:cxnSp>
            <p:nvCxnSpPr>
              <p:cNvPr id="43" name="Straight Connector 42"/>
              <p:cNvCxnSpPr/>
              <p:nvPr/>
            </p:nvCxnSpPr>
            <p:spPr>
              <a:xfrm>
                <a:off x="6655131" y="4702918"/>
                <a:ext cx="344385" cy="28817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6655131" y="4702918"/>
                <a:ext cx="344385" cy="28817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mc:AlternateContent xmlns:mc="http://schemas.openxmlformats.org/markup-compatibility/2006" xmlns:a14="http://schemas.microsoft.com/office/drawing/2010/main">
        <mc:Choice Requires="a14">
          <p:sp>
            <p:nvSpPr>
              <p:cNvPr id="7" name="Rectangle 6"/>
              <p:cNvSpPr/>
              <p:nvPr/>
            </p:nvSpPr>
            <p:spPr>
              <a:xfrm>
                <a:off x="157918" y="4513089"/>
                <a:ext cx="8825418" cy="923330"/>
              </a:xfrm>
              <a:prstGeom prst="rect">
                <a:avLst/>
              </a:prstGeom>
            </p:spPr>
            <p:txBody>
              <a:bodyPr wrap="square">
                <a:spAutoFit/>
              </a:bodyPr>
              <a:lstStyle/>
              <a:p>
                <a:pPr marL="342900" indent="-342900">
                  <a:buFont typeface="+mj-lt"/>
                  <a:buAutoNum type="arabicPeriod" startAt="2"/>
                </a:pPr>
                <a:r>
                  <a:rPr lang="en-US" dirty="0">
                    <a:latin typeface="Calibri" panose="020F0502020204030204" pitchFamily="34" charset="0"/>
                    <a:cs typeface="Times New Roman" pitchFamily="18" charset="0"/>
                  </a:rPr>
                  <a:t>V-A structure of weak interaction: Scalar- and tensor (S,T) interactions, which could be mediated by non-standard intermediate bosons, causes beta decays with one of the leptons having the opposite helicity. Neutrons need </a:t>
                </a:r>
                <a14:m>
                  <m:oMath xmlns:m="http://schemas.openxmlformats.org/officeDocument/2006/math">
                    <m:d>
                      <m:dPr>
                        <m:begChr m:val="|"/>
                        <m:endChr m:val="|"/>
                        <m:ctrlPr>
                          <a:rPr lang="en-US" i="1">
                            <a:latin typeface="Cambria Math" panose="02040503050406030204" pitchFamily="18" charset="0"/>
                            <a:cs typeface="Times New Roman" pitchFamily="18" charset="0"/>
                          </a:rPr>
                        </m:ctrlPr>
                      </m:dPr>
                      <m:e>
                        <m:r>
                          <m:rPr>
                            <m:sty m:val="p"/>
                          </m:rPr>
                          <a:rPr lang="en-US">
                            <a:latin typeface="Cambria Math" panose="02040503050406030204" pitchFamily="18" charset="0"/>
                            <a:cs typeface="Times New Roman" pitchFamily="18" charset="0"/>
                          </a:rPr>
                          <m:t>Δ</m:t>
                        </m:r>
                        <m:r>
                          <a:rPr lang="en-US" i="1">
                            <a:latin typeface="Cambria Math" panose="02040503050406030204" pitchFamily="18" charset="0"/>
                            <a:cs typeface="Times New Roman" pitchFamily="18" charset="0"/>
                          </a:rPr>
                          <m:t>𝑏</m:t>
                        </m:r>
                      </m:e>
                    </m:d>
                    <m:r>
                      <a:rPr lang="en-US" i="1">
                        <a:latin typeface="Cambria Math" panose="02040503050406030204" pitchFamily="18" charset="0"/>
                        <a:cs typeface="Times New Roman" pitchFamily="18" charset="0"/>
                      </a:rPr>
                      <m:t>∼</m:t>
                    </m:r>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10</m:t>
                        </m:r>
                      </m:e>
                      <m:sup>
                        <m:r>
                          <a:rPr lang="en-US" i="1">
                            <a:latin typeface="Cambria Math" panose="02040503050406030204" pitchFamily="18" charset="0"/>
                            <a:cs typeface="Times New Roman" pitchFamily="18" charset="0"/>
                          </a:rPr>
                          <m:t>−3</m:t>
                        </m:r>
                      </m:sup>
                    </m:sSup>
                  </m:oMath>
                </a14:m>
                <a:r>
                  <a:rPr lang="en-US" dirty="0">
                    <a:latin typeface="Calibri" panose="020F0502020204030204" pitchFamily="34" charset="0"/>
                  </a:rPr>
                  <a:t> to contribute.</a:t>
                </a:r>
              </a:p>
            </p:txBody>
          </p:sp>
        </mc:Choice>
        <mc:Fallback xmlns="">
          <p:sp>
            <p:nvSpPr>
              <p:cNvPr id="7" name="Rectangle 6"/>
              <p:cNvSpPr>
                <a:spLocks noRot="1" noChangeAspect="1" noMove="1" noResize="1" noEditPoints="1" noAdjustHandles="1" noChangeArrowheads="1" noChangeShapeType="1" noTextEdit="1"/>
              </p:cNvSpPr>
              <p:nvPr/>
            </p:nvSpPr>
            <p:spPr>
              <a:xfrm>
                <a:off x="157918" y="4513089"/>
                <a:ext cx="8825418" cy="923330"/>
              </a:xfrm>
              <a:prstGeom prst="rect">
                <a:avLst/>
              </a:prstGeom>
              <a:blipFill>
                <a:blip r:embed="rId9"/>
                <a:stretch>
                  <a:fillRect l="-622" t="-3289" b="-92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165423" y="875519"/>
                <a:ext cx="8813153" cy="3477042"/>
              </a:xfrm>
              <a:prstGeom prst="rect">
                <a:avLst/>
              </a:prstGeom>
            </p:spPr>
            <p:txBody>
              <a:bodyPr wrap="square">
                <a:spAutoFit/>
              </a:bodyPr>
              <a:lstStyle/>
              <a:p>
                <a:r>
                  <a:rPr lang="en-US" dirty="0">
                    <a:latin typeface="Calibri" panose="020F0502020204030204" pitchFamily="34" charset="0"/>
                  </a:rPr>
                  <a:t>Beyond-standard model physics searches in neutron and nuclear beta decay:</a:t>
                </a:r>
              </a:p>
              <a:p>
                <a:pPr marL="342900" indent="-342900">
                  <a:buFont typeface="+mj-lt"/>
                  <a:buAutoNum type="arabicPeriod"/>
                </a:pPr>
                <a:r>
                  <a:rPr lang="en-US" dirty="0">
                    <a:latin typeface="Calibri" panose="020F0502020204030204" pitchFamily="34" charset="0"/>
                  </a:rPr>
                  <a:t>Is the </a:t>
                </a:r>
                <a:r>
                  <a:rPr lang="en-US" dirty="0" err="1">
                    <a:latin typeface="Calibri" panose="020F0502020204030204" pitchFamily="34" charset="0"/>
                  </a:rPr>
                  <a:t>Cabbibo</a:t>
                </a:r>
                <a:r>
                  <a:rPr lang="en-US" dirty="0">
                    <a:latin typeface="Calibri" panose="020F0502020204030204" pitchFamily="34" charset="0"/>
                  </a:rPr>
                  <a:t> Kobayashi </a:t>
                </a:r>
                <a:r>
                  <a:rPr lang="en-US" dirty="0" err="1">
                    <a:latin typeface="Calibri" panose="020F0502020204030204" pitchFamily="34" charset="0"/>
                  </a:rPr>
                  <a:t>Maskawa</a:t>
                </a:r>
                <a:r>
                  <a:rPr lang="en-US" dirty="0">
                    <a:latin typeface="Calibri" panose="020F0502020204030204" pitchFamily="34" charset="0"/>
                  </a:rPr>
                  <a:t> (CKM) matrix really unitary?</a:t>
                </a:r>
              </a:p>
              <a:p>
                <a:pPr/>
                <a14:m>
                  <m:oMathPara xmlns:m="http://schemas.openxmlformats.org/officeDocument/2006/math">
                    <m:oMathParaPr>
                      <m:jc m:val="centerGroup"/>
                    </m:oMathParaPr>
                    <m:oMath xmlns:m="http://schemas.openxmlformats.org/officeDocument/2006/math">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p>
                                  <m:sSupPr>
                                    <m:ctrlPr>
                                      <a:rPr lang="en-US" i="1">
                                        <a:latin typeface="Cambria Math" panose="02040503050406030204" pitchFamily="18" charset="0"/>
                                      </a:rPr>
                                    </m:ctrlPr>
                                  </m:sSupPr>
                                  <m:e>
                                    <m:r>
                                      <a:rPr lang="en-US" i="1">
                                        <a:latin typeface="Cambria Math"/>
                                      </a:rPr>
                                      <m:t>𝑑</m:t>
                                    </m:r>
                                  </m:e>
                                  <m:sup>
                                    <m:r>
                                      <a:rPr lang="en-US" i="1">
                                        <a:latin typeface="Cambria Math"/>
                                      </a:rPr>
                                      <m:t>′</m:t>
                                    </m:r>
                                  </m:sup>
                                </m:sSup>
                              </m:e>
                            </m:mr>
                            <m:mr>
                              <m:e>
                                <m:sSup>
                                  <m:sSupPr>
                                    <m:ctrlPr>
                                      <a:rPr lang="en-US" i="1">
                                        <a:latin typeface="Cambria Math" panose="02040503050406030204" pitchFamily="18" charset="0"/>
                                      </a:rPr>
                                    </m:ctrlPr>
                                  </m:sSupPr>
                                  <m:e>
                                    <m:r>
                                      <a:rPr lang="en-US" i="1">
                                        <a:latin typeface="Cambria Math"/>
                                      </a:rPr>
                                      <m:t>𝑠</m:t>
                                    </m:r>
                                  </m:e>
                                  <m:sup>
                                    <m:r>
                                      <a:rPr lang="en-US" i="1">
                                        <a:latin typeface="Cambria Math"/>
                                      </a:rPr>
                                      <m:t>′</m:t>
                                    </m:r>
                                  </m:sup>
                                </m:sSup>
                              </m:e>
                            </m:mr>
                            <m:mr>
                              <m:e>
                                <m:sSup>
                                  <m:sSupPr>
                                    <m:ctrlPr>
                                      <a:rPr lang="en-US" i="1">
                                        <a:latin typeface="Cambria Math" panose="02040503050406030204" pitchFamily="18" charset="0"/>
                                      </a:rPr>
                                    </m:ctrlPr>
                                  </m:sSupPr>
                                  <m:e>
                                    <m:r>
                                      <a:rPr lang="en-US" i="1">
                                        <a:latin typeface="Cambria Math"/>
                                      </a:rPr>
                                      <m:t>𝑏</m:t>
                                    </m:r>
                                  </m:e>
                                  <m:sup>
                                    <m:r>
                                      <a:rPr lang="en-US" i="1">
                                        <a:latin typeface="Cambria Math"/>
                                      </a:rPr>
                                      <m:t>′</m:t>
                                    </m:r>
                                  </m:sup>
                                </m:sSup>
                              </m:e>
                            </m:mr>
                          </m:m>
                        </m:e>
                      </m:d>
                      <m:r>
                        <a:rPr lang="en-US">
                          <a:latin typeface="Cambria Math"/>
                        </a:rPr>
                        <m:t>=</m:t>
                      </m:r>
                      <m:d>
                        <m:dPr>
                          <m:ctrlPr>
                            <a:rPr lang="en-US" i="1">
                              <a:latin typeface="Cambria Math" panose="02040503050406030204" pitchFamily="18" charset="0"/>
                            </a:rPr>
                          </m:ctrlPr>
                        </m:dPr>
                        <m:e>
                          <m:m>
                            <m:mPr>
                              <m:mcs>
                                <m:mc>
                                  <m:mcPr>
                                    <m:count m:val="3"/>
                                    <m:mcJc m:val="center"/>
                                  </m:mcPr>
                                </m:mc>
                              </m:mcs>
                              <m:ctrlPr>
                                <a:rPr lang="en-US" i="1">
                                  <a:latin typeface="Cambria Math" panose="02040503050406030204" pitchFamily="18" charset="0"/>
                                </a:rPr>
                              </m:ctrlPr>
                            </m:mPr>
                            <m:mr>
                              <m:e>
                                <m:sSub>
                                  <m:sSubPr>
                                    <m:ctrlPr>
                                      <a:rPr lang="en-US" i="1">
                                        <a:solidFill>
                                          <a:schemeClr val="tx2"/>
                                        </a:solidFill>
                                        <a:latin typeface="Cambria Math" panose="02040503050406030204" pitchFamily="18" charset="0"/>
                                      </a:rPr>
                                    </m:ctrlPr>
                                  </m:sSubPr>
                                  <m:e>
                                    <m:r>
                                      <a:rPr lang="en-US" i="1">
                                        <a:solidFill>
                                          <a:schemeClr val="tx2"/>
                                        </a:solidFill>
                                        <a:latin typeface="Cambria Math"/>
                                      </a:rPr>
                                      <m:t>𝑉</m:t>
                                    </m:r>
                                  </m:e>
                                  <m:sub>
                                    <m:r>
                                      <a:rPr lang="en-US" i="1">
                                        <a:solidFill>
                                          <a:schemeClr val="tx2"/>
                                        </a:solidFill>
                                        <a:latin typeface="Cambria Math"/>
                                      </a:rPr>
                                      <m:t>𝑢𝑑</m:t>
                                    </m:r>
                                  </m:sub>
                                </m:sSub>
                              </m:e>
                              <m:e>
                                <m:sSub>
                                  <m:sSubPr>
                                    <m:ctrlPr>
                                      <a:rPr lang="en-US" i="1">
                                        <a:solidFill>
                                          <a:schemeClr val="tx2"/>
                                        </a:solidFill>
                                        <a:latin typeface="Cambria Math" panose="02040503050406030204" pitchFamily="18" charset="0"/>
                                      </a:rPr>
                                    </m:ctrlPr>
                                  </m:sSubPr>
                                  <m:e>
                                    <m:r>
                                      <a:rPr lang="en-US" i="1">
                                        <a:solidFill>
                                          <a:schemeClr val="tx2"/>
                                        </a:solidFill>
                                        <a:latin typeface="Cambria Math"/>
                                      </a:rPr>
                                      <m:t>𝑉</m:t>
                                    </m:r>
                                  </m:e>
                                  <m:sub>
                                    <m:r>
                                      <a:rPr lang="en-US" i="1">
                                        <a:solidFill>
                                          <a:schemeClr val="tx2"/>
                                        </a:solidFill>
                                        <a:latin typeface="Cambria Math"/>
                                      </a:rPr>
                                      <m:t>𝑢𝑠</m:t>
                                    </m:r>
                                  </m:sub>
                                </m:sSub>
                              </m:e>
                              <m:e>
                                <m:sSub>
                                  <m:sSubPr>
                                    <m:ctrlPr>
                                      <a:rPr lang="en-US" i="1">
                                        <a:latin typeface="Cambria Math" panose="02040503050406030204" pitchFamily="18" charset="0"/>
                                      </a:rPr>
                                    </m:ctrlPr>
                                  </m:sSubPr>
                                  <m:e>
                                    <m:r>
                                      <a:rPr lang="en-US" i="1">
                                        <a:latin typeface="Cambria Math"/>
                                      </a:rPr>
                                      <m:t>𝑉</m:t>
                                    </m:r>
                                  </m:e>
                                  <m:sub>
                                    <m:r>
                                      <a:rPr lang="en-US" i="1">
                                        <a:latin typeface="Cambria Math"/>
                                      </a:rPr>
                                      <m:t>𝑢𝑏</m:t>
                                    </m:r>
                                  </m:sub>
                                </m:sSub>
                              </m:e>
                            </m:mr>
                            <m:mr>
                              <m:e>
                                <m:sSub>
                                  <m:sSubPr>
                                    <m:ctrlPr>
                                      <a:rPr lang="en-US" i="1">
                                        <a:solidFill>
                                          <a:schemeClr val="tx2"/>
                                        </a:solidFill>
                                        <a:latin typeface="Cambria Math" panose="02040503050406030204" pitchFamily="18" charset="0"/>
                                      </a:rPr>
                                    </m:ctrlPr>
                                  </m:sSubPr>
                                  <m:e>
                                    <m:r>
                                      <a:rPr lang="en-US" i="1">
                                        <a:solidFill>
                                          <a:schemeClr val="tx2"/>
                                        </a:solidFill>
                                        <a:latin typeface="Cambria Math"/>
                                      </a:rPr>
                                      <m:t>𝑉</m:t>
                                    </m:r>
                                  </m:e>
                                  <m:sub>
                                    <m:r>
                                      <a:rPr lang="en-US" i="1">
                                        <a:solidFill>
                                          <a:schemeClr val="tx2"/>
                                        </a:solidFill>
                                        <a:latin typeface="Cambria Math"/>
                                      </a:rPr>
                                      <m:t>𝑐𝑑</m:t>
                                    </m:r>
                                  </m:sub>
                                </m:sSub>
                              </m:e>
                              <m:e>
                                <m:sSub>
                                  <m:sSubPr>
                                    <m:ctrlPr>
                                      <a:rPr lang="en-US" i="1">
                                        <a:solidFill>
                                          <a:schemeClr val="tx2"/>
                                        </a:solidFill>
                                        <a:latin typeface="Cambria Math" panose="02040503050406030204" pitchFamily="18" charset="0"/>
                                      </a:rPr>
                                    </m:ctrlPr>
                                  </m:sSubPr>
                                  <m:e>
                                    <m:r>
                                      <a:rPr lang="en-US" i="1">
                                        <a:solidFill>
                                          <a:schemeClr val="tx2"/>
                                        </a:solidFill>
                                        <a:latin typeface="Cambria Math"/>
                                      </a:rPr>
                                      <m:t>𝑉</m:t>
                                    </m:r>
                                  </m:e>
                                  <m:sub>
                                    <m:r>
                                      <a:rPr lang="en-US" i="1">
                                        <a:solidFill>
                                          <a:schemeClr val="tx2"/>
                                        </a:solidFill>
                                        <a:latin typeface="Cambria Math"/>
                                      </a:rPr>
                                      <m:t>𝑐𝑠</m:t>
                                    </m:r>
                                  </m:sub>
                                </m:sSub>
                              </m:e>
                              <m:e>
                                <m:sSub>
                                  <m:sSubPr>
                                    <m:ctrlPr>
                                      <a:rPr lang="en-US" i="1">
                                        <a:latin typeface="Cambria Math" panose="02040503050406030204" pitchFamily="18" charset="0"/>
                                      </a:rPr>
                                    </m:ctrlPr>
                                  </m:sSubPr>
                                  <m:e>
                                    <m:r>
                                      <a:rPr lang="en-US" i="1">
                                        <a:latin typeface="Cambria Math"/>
                                      </a:rPr>
                                      <m:t>𝑉</m:t>
                                    </m:r>
                                  </m:e>
                                  <m:sub>
                                    <m:r>
                                      <a:rPr lang="en-US" i="1">
                                        <a:latin typeface="Cambria Math"/>
                                      </a:rPr>
                                      <m:t>𝑐𝑏</m:t>
                                    </m:r>
                                  </m:sub>
                                </m:sSub>
                              </m:e>
                            </m:mr>
                            <m:mr>
                              <m:e>
                                <m:sSub>
                                  <m:sSubPr>
                                    <m:ctrlPr>
                                      <a:rPr lang="en-US" i="1">
                                        <a:latin typeface="Cambria Math" panose="02040503050406030204" pitchFamily="18" charset="0"/>
                                      </a:rPr>
                                    </m:ctrlPr>
                                  </m:sSubPr>
                                  <m:e>
                                    <m:r>
                                      <a:rPr lang="en-US" i="1">
                                        <a:latin typeface="Cambria Math"/>
                                      </a:rPr>
                                      <m:t>𝑉</m:t>
                                    </m:r>
                                  </m:e>
                                  <m:sub>
                                    <m:r>
                                      <a:rPr lang="en-US" i="1">
                                        <a:latin typeface="Cambria Math"/>
                                      </a:rPr>
                                      <m:t>𝑡𝑑</m:t>
                                    </m:r>
                                  </m:sub>
                                </m:sSub>
                              </m:e>
                              <m:e>
                                <m:sSub>
                                  <m:sSubPr>
                                    <m:ctrlPr>
                                      <a:rPr lang="en-US" i="1">
                                        <a:latin typeface="Cambria Math" panose="02040503050406030204" pitchFamily="18" charset="0"/>
                                      </a:rPr>
                                    </m:ctrlPr>
                                  </m:sSubPr>
                                  <m:e>
                                    <m:r>
                                      <a:rPr lang="en-US" i="1">
                                        <a:latin typeface="Cambria Math"/>
                                      </a:rPr>
                                      <m:t>𝑉</m:t>
                                    </m:r>
                                  </m:e>
                                  <m:sub>
                                    <m:r>
                                      <a:rPr lang="en-US" i="1">
                                        <a:latin typeface="Cambria Math"/>
                                      </a:rPr>
                                      <m:t>𝑡𝑠</m:t>
                                    </m:r>
                                  </m:sub>
                                </m:sSub>
                              </m:e>
                              <m:e>
                                <m:sSub>
                                  <m:sSubPr>
                                    <m:ctrlPr>
                                      <a:rPr lang="en-US" i="1">
                                        <a:latin typeface="Cambria Math" panose="02040503050406030204" pitchFamily="18" charset="0"/>
                                      </a:rPr>
                                    </m:ctrlPr>
                                  </m:sSubPr>
                                  <m:e>
                                    <m:r>
                                      <a:rPr lang="en-US" i="1">
                                        <a:latin typeface="Cambria Math"/>
                                      </a:rPr>
                                      <m:t>𝑉</m:t>
                                    </m:r>
                                  </m:e>
                                  <m:sub>
                                    <m:r>
                                      <a:rPr lang="en-US" i="1">
                                        <a:latin typeface="Cambria Math"/>
                                      </a:rPr>
                                      <m:t>𝑡𝑏</m:t>
                                    </m:r>
                                  </m:sub>
                                </m:sSub>
                              </m:e>
                            </m:mr>
                          </m:m>
                        </m:e>
                      </m:d>
                      <m:r>
                        <a:rPr lang="en-US" i="1">
                          <a:latin typeface="Cambria Math"/>
                          <a:ea typeface="Cambria Math"/>
                        </a:rPr>
                        <m:t>∙</m:t>
                      </m:r>
                      <m:d>
                        <m:dPr>
                          <m:ctrlPr>
                            <a:rPr lang="en-US" i="1">
                              <a:latin typeface="Cambria Math" panose="02040503050406030204" pitchFamily="18" charset="0"/>
                              <a:ea typeface="Cambria Math"/>
                            </a:rPr>
                          </m:ctrlPr>
                        </m:dPr>
                        <m:e>
                          <m:m>
                            <m:mPr>
                              <m:mcs>
                                <m:mc>
                                  <m:mcPr>
                                    <m:count m:val="1"/>
                                    <m:mcJc m:val="center"/>
                                  </m:mcPr>
                                </m:mc>
                              </m:mcs>
                              <m:ctrlPr>
                                <a:rPr lang="en-US" i="1">
                                  <a:latin typeface="Cambria Math" panose="02040503050406030204" pitchFamily="18" charset="0"/>
                                  <a:ea typeface="Cambria Math"/>
                                </a:rPr>
                              </m:ctrlPr>
                            </m:mPr>
                            <m:mr>
                              <m:e>
                                <m:r>
                                  <m:rPr>
                                    <m:brk m:alnAt="7"/>
                                  </m:rPr>
                                  <a:rPr lang="en-US" i="1">
                                    <a:latin typeface="Cambria Math"/>
                                    <a:ea typeface="Cambria Math"/>
                                  </a:rPr>
                                  <m:t>𝑑</m:t>
                                </m:r>
                              </m:e>
                            </m:mr>
                            <m:mr>
                              <m:e>
                                <m:r>
                                  <a:rPr lang="en-US" i="1">
                                    <a:latin typeface="Cambria Math"/>
                                    <a:ea typeface="Cambria Math"/>
                                  </a:rPr>
                                  <m:t>𝑠</m:t>
                                </m:r>
                              </m:e>
                            </m:mr>
                            <m:mr>
                              <m:e>
                                <m:r>
                                  <a:rPr lang="en-US" i="1">
                                    <a:latin typeface="Cambria Math"/>
                                    <a:ea typeface="Cambria Math"/>
                                  </a:rPr>
                                  <m:t>𝑏</m:t>
                                </m:r>
                              </m:e>
                            </m:mr>
                          </m:m>
                        </m:e>
                      </m:d>
                    </m:oMath>
                  </m:oMathPara>
                </a14:m>
                <a:endParaRPr lang="en-US" dirty="0"/>
              </a:p>
              <a:p>
                <a:r>
                  <a:rPr lang="en-US" dirty="0">
                    <a:latin typeface="Calibri" panose="020F0502020204030204" pitchFamily="34" charset="0"/>
                  </a:rPr>
                  <a:t>      Various unitarity tests possible; the most precise one is the one in the first row: </a:t>
                </a:r>
              </a:p>
              <a:p>
                <a:pPr algn="ctr"/>
                <a14:m>
                  <m:oMath xmlns:m="http://schemas.openxmlformats.org/officeDocument/2006/math">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a:rPr>
                                  <m:t>𝑉</m:t>
                                </m:r>
                              </m:e>
                              <m:sub>
                                <m:r>
                                  <a:rPr lang="en-US" i="1">
                                    <a:latin typeface="Cambria Math"/>
                                  </a:rPr>
                                  <m:t>𝑢𝑑</m:t>
                                </m:r>
                              </m:sub>
                            </m:sSub>
                          </m:e>
                        </m:d>
                      </m:e>
                      <m:sup>
                        <m:r>
                          <a:rPr lang="en-US" i="1">
                            <a:latin typeface="Cambria Math"/>
                          </a:rPr>
                          <m:t>2</m:t>
                        </m:r>
                      </m:sup>
                    </m:sSup>
                    <m:r>
                      <a:rPr lang="en-US" i="1">
                        <a:latin typeface="Cambria Math"/>
                      </a:rPr>
                      <m:t>+</m:t>
                    </m:r>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a:rPr>
                                  <m:t>𝑉</m:t>
                                </m:r>
                              </m:e>
                              <m:sub>
                                <m:r>
                                  <a:rPr lang="en-US" i="1">
                                    <a:latin typeface="Cambria Math"/>
                                  </a:rPr>
                                  <m:t>𝑢𝑠</m:t>
                                </m:r>
                              </m:sub>
                            </m:sSub>
                          </m:e>
                        </m:d>
                      </m:e>
                      <m:sup>
                        <m:r>
                          <a:rPr lang="en-US" i="1">
                            <a:latin typeface="Cambria Math"/>
                          </a:rPr>
                          <m:t>2</m:t>
                        </m:r>
                      </m:sup>
                    </m:sSup>
                    <m:r>
                      <a:rPr lang="en-US" i="1">
                        <a:latin typeface="Cambria Math"/>
                      </a:rPr>
                      <m:t>+</m:t>
                    </m:r>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a:rPr>
                                  <m:t>𝑉</m:t>
                                </m:r>
                              </m:e>
                              <m:sub>
                                <m:r>
                                  <a:rPr lang="en-US" i="1">
                                    <a:latin typeface="Cambria Math"/>
                                  </a:rPr>
                                  <m:t>𝑢𝑏</m:t>
                                </m:r>
                              </m:sub>
                            </m:sSub>
                          </m:e>
                        </m:d>
                      </m:e>
                      <m:sup>
                        <m:r>
                          <a:rPr lang="en-US" i="1">
                            <a:latin typeface="Cambria Math"/>
                          </a:rPr>
                          <m:t>2</m:t>
                        </m:r>
                      </m:sup>
                    </m:sSup>
                    <m:r>
                      <a:rPr lang="en-US" i="1">
                        <a:latin typeface="Cambria Math"/>
                      </a:rPr>
                      <m:t>=1</m:t>
                    </m:r>
                  </m:oMath>
                </a14:m>
                <a:r>
                  <a:rPr lang="en-US" dirty="0">
                    <a:latin typeface="Calibri" panose="020F0502020204030204" pitchFamily="34" charset="0"/>
                  </a:rPr>
                  <a:t> (theory)</a:t>
                </a:r>
              </a:p>
              <a:p>
                <a:r>
                  <a:rPr lang="en-US" dirty="0"/>
                  <a:t>     </a:t>
                </a:r>
                <a:r>
                  <a:rPr lang="en-US" dirty="0">
                    <a:latin typeface="Calibri" panose="020F0502020204030204" pitchFamily="34" charset="0"/>
                  </a:rPr>
                  <a:t>Present status: Not that great!</a:t>
                </a:r>
              </a:p>
              <a:p>
                <a:pPr algn="ctr"/>
                <a14:m>
                  <m:oMath xmlns:m="http://schemas.openxmlformats.org/officeDocument/2006/math">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a:rPr>
                                  <m:t>𝑉</m:t>
                                </m:r>
                              </m:e>
                              <m:sub>
                                <m:r>
                                  <a:rPr lang="en-US" i="1">
                                    <a:latin typeface="Cambria Math"/>
                                  </a:rPr>
                                  <m:t>𝑢𝑑</m:t>
                                </m:r>
                              </m:sub>
                            </m:sSub>
                          </m:e>
                        </m:d>
                      </m:e>
                      <m:sup>
                        <m:r>
                          <a:rPr lang="en-US" i="1">
                            <a:latin typeface="Cambria Math"/>
                          </a:rPr>
                          <m:t>2</m:t>
                        </m:r>
                      </m:sup>
                    </m:sSup>
                    <m:r>
                      <a:rPr lang="en-US" i="1">
                        <a:latin typeface="Cambria Math"/>
                      </a:rPr>
                      <m:t>+</m:t>
                    </m:r>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a:rPr>
                                  <m:t>𝑉</m:t>
                                </m:r>
                              </m:e>
                              <m:sub>
                                <m:r>
                                  <a:rPr lang="en-US" i="1">
                                    <a:latin typeface="Cambria Math"/>
                                  </a:rPr>
                                  <m:t>𝑢𝑠</m:t>
                                </m:r>
                              </m:sub>
                            </m:sSub>
                          </m:e>
                        </m:d>
                      </m:e>
                      <m:sup>
                        <m:r>
                          <a:rPr lang="en-US" i="1">
                            <a:latin typeface="Cambria Math"/>
                          </a:rPr>
                          <m:t>2</m:t>
                        </m:r>
                      </m:sup>
                    </m:sSup>
                    <m:r>
                      <a:rPr lang="en-US" i="1">
                        <a:latin typeface="Cambria Math"/>
                      </a:rPr>
                      <m:t>+</m:t>
                    </m:r>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a:rPr>
                                  <m:t>𝑉</m:t>
                                </m:r>
                              </m:e>
                              <m:sub>
                                <m:r>
                                  <a:rPr lang="en-US" i="1">
                                    <a:latin typeface="Cambria Math"/>
                                  </a:rPr>
                                  <m:t>𝑢𝑏</m:t>
                                </m:r>
                              </m:sub>
                            </m:sSub>
                          </m:e>
                        </m:d>
                      </m:e>
                      <m:sup>
                        <m:r>
                          <a:rPr lang="en-US" i="1">
                            <a:latin typeface="Cambria Math"/>
                          </a:rPr>
                          <m:t>2</m:t>
                        </m:r>
                      </m:sup>
                    </m:sSup>
                    <m:r>
                      <a:rPr lang="en-US" i="1">
                        <a:latin typeface="Cambria Math"/>
                      </a:rPr>
                      <m:t>=</m:t>
                    </m:r>
                    <m:r>
                      <a:rPr lang="en-US" b="0" i="1" smtClean="0">
                        <a:latin typeface="Cambria Math" panose="02040503050406030204" pitchFamily="18" charset="0"/>
                      </a:rPr>
                      <m:t>0.9985(7)</m:t>
                    </m:r>
                  </m:oMath>
                </a14:m>
                <a:r>
                  <a:rPr lang="en-US" dirty="0">
                    <a:latin typeface="Calibri" panose="020F0502020204030204" pitchFamily="34" charset="0"/>
                  </a:rPr>
                  <a:t> (experiment, PDG22)</a:t>
                </a:r>
              </a:p>
              <a:p>
                <a:r>
                  <a:rPr lang="en-US" dirty="0">
                    <a:latin typeface="Calibri" panose="020F0502020204030204" pitchFamily="34" charset="0"/>
                  </a:rPr>
                  <a:t>     </a:t>
                </a:r>
              </a:p>
              <a:p>
                <a:r>
                  <a:rPr lang="en-US" dirty="0">
                    <a:latin typeface="Calibri" panose="020F0502020204030204" pitchFamily="34" charset="0"/>
                  </a:rPr>
                  <a:t> </a:t>
                </a:r>
              </a:p>
              <a:p>
                <a:r>
                  <a:rPr lang="en-US" dirty="0">
                    <a:latin typeface="Calibri" panose="020F0502020204030204" pitchFamily="34" charset="0"/>
                  </a:rPr>
                  <a:t>      If true, this may signal new </a:t>
                </a:r>
                <a:r>
                  <a:rPr lang="en-US" dirty="0" err="1">
                    <a:latin typeface="Calibri" panose="020F0502020204030204" pitchFamily="34" charset="0"/>
                  </a:rPr>
                  <a:t>TeV</a:t>
                </a:r>
                <a:r>
                  <a:rPr lang="en-US" dirty="0">
                    <a:latin typeface="Calibri" panose="020F0502020204030204" pitchFamily="34" charset="0"/>
                  </a:rPr>
                  <a:t> scale physics.</a:t>
                </a:r>
              </a:p>
            </p:txBody>
          </p:sp>
        </mc:Choice>
        <mc:Fallback xmlns="">
          <p:sp>
            <p:nvSpPr>
              <p:cNvPr id="8" name="Rectangle 7"/>
              <p:cNvSpPr>
                <a:spLocks noRot="1" noChangeAspect="1" noMove="1" noResize="1" noEditPoints="1" noAdjustHandles="1" noChangeArrowheads="1" noChangeShapeType="1" noTextEdit="1"/>
              </p:cNvSpPr>
              <p:nvPr/>
            </p:nvSpPr>
            <p:spPr>
              <a:xfrm>
                <a:off x="165423" y="875519"/>
                <a:ext cx="8813153" cy="3477042"/>
              </a:xfrm>
              <a:prstGeom prst="rect">
                <a:avLst/>
              </a:prstGeom>
              <a:blipFill>
                <a:blip r:embed="rId10"/>
                <a:stretch>
                  <a:fillRect l="-553" t="-1053" b="-1930"/>
                </a:stretch>
              </a:blipFill>
            </p:spPr>
            <p:txBody>
              <a:bodyPr/>
              <a:lstStyle/>
              <a:p>
                <a:r>
                  <a:rPr lang="en-US">
                    <a:noFill/>
                  </a:rPr>
                  <a:t> </a:t>
                </a:r>
              </a:p>
            </p:txBody>
          </p:sp>
        </mc:Fallback>
      </mc:AlternateContent>
      <p:sp>
        <p:nvSpPr>
          <p:cNvPr id="5" name="Rectangle 57"/>
          <p:cNvSpPr>
            <a:spLocks noChangeArrowheads="1"/>
          </p:cNvSpPr>
          <p:nvPr/>
        </p:nvSpPr>
        <p:spPr bwMode="auto">
          <a:xfrm>
            <a:off x="0" y="23813"/>
            <a:ext cx="9144000" cy="792162"/>
          </a:xfrm>
          <a:prstGeom prst="rect">
            <a:avLst/>
          </a:prstGeom>
          <a:solidFill>
            <a:srgbClr val="FFCC00"/>
          </a:solidFill>
          <a:ln w="38100">
            <a:noFill/>
            <a:miter lim="800000"/>
            <a:headEnd/>
            <a:tailEnd/>
          </a:ln>
        </p:spPr>
        <p:txBody>
          <a:bodyPr rIns="91440" anchor="ctr"/>
          <a:lstStyle/>
          <a:p>
            <a:pPr algn="ctr"/>
            <a:r>
              <a:rPr lang="en-US" sz="2800" b="1" dirty="0">
                <a:latin typeface="Times New Roman" pitchFamily="18" charset="0"/>
                <a:cs typeface="Times New Roman" pitchFamily="18" charset="0"/>
              </a:rPr>
              <a:t>Puzzle: Explain CKM unitarity</a:t>
            </a:r>
          </a:p>
        </p:txBody>
      </p:sp>
      <p:sp>
        <p:nvSpPr>
          <p:cNvPr id="6" name="Oval 5"/>
          <p:cNvSpPr/>
          <p:nvPr/>
        </p:nvSpPr>
        <p:spPr>
          <a:xfrm>
            <a:off x="1666952" y="3074887"/>
            <a:ext cx="816816" cy="5616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166520" y="3558280"/>
            <a:ext cx="7586914" cy="276999"/>
          </a:xfrm>
          <a:prstGeom prst="rect">
            <a:avLst/>
          </a:prstGeom>
        </p:spPr>
        <p:txBody>
          <a:bodyPr wrap="square">
            <a:spAutoFit/>
          </a:bodyPr>
          <a:lstStyle/>
          <a:p>
            <a:pPr lvl="0"/>
            <a:r>
              <a:rPr lang="en-US" sz="1200" dirty="0">
                <a:solidFill>
                  <a:prstClr val="black"/>
                </a:solidFill>
                <a:latin typeface="Calibri" panose="020F0502020204030204" pitchFamily="34" charset="0"/>
                <a:cs typeface="Times New Roman" pitchFamily="18" charset="0"/>
              </a:rPr>
              <a:t>This evaluation combines data from </a:t>
            </a:r>
            <a:r>
              <a:rPr lang="en-US" sz="1200" dirty="0" err="1">
                <a:solidFill>
                  <a:prstClr val="black"/>
                </a:solidFill>
                <a:latin typeface="Calibri" panose="020F0502020204030204" pitchFamily="34" charset="0"/>
                <a:cs typeface="Times New Roman" pitchFamily="18" charset="0"/>
              </a:rPr>
              <a:t>superallowed</a:t>
            </a:r>
            <a:r>
              <a:rPr lang="en-US" sz="1200" dirty="0">
                <a:solidFill>
                  <a:prstClr val="black"/>
                </a:solidFill>
                <a:latin typeface="Calibri" panose="020F0502020204030204" pitchFamily="34" charset="0"/>
                <a:cs typeface="Times New Roman" pitchFamily="18" charset="0"/>
              </a:rPr>
              <a:t> beta decays, Kaons, and new theoretical corrections</a:t>
            </a:r>
          </a:p>
        </p:txBody>
      </p:sp>
      <p:grpSp>
        <p:nvGrpSpPr>
          <p:cNvPr id="4" name="Group 3"/>
          <p:cNvGrpSpPr/>
          <p:nvPr/>
        </p:nvGrpSpPr>
        <p:grpSpPr>
          <a:xfrm>
            <a:off x="29142" y="4264936"/>
            <a:ext cx="8829573" cy="2607416"/>
            <a:chOff x="165423" y="4271627"/>
            <a:chExt cx="8829573" cy="2607416"/>
          </a:xfrm>
        </p:grpSpPr>
        <p:sp>
          <p:nvSpPr>
            <p:cNvPr id="3" name="Rectangle 2"/>
            <p:cNvSpPr/>
            <p:nvPr/>
          </p:nvSpPr>
          <p:spPr>
            <a:xfrm>
              <a:off x="6690799" y="4271627"/>
              <a:ext cx="2304197" cy="2287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5423" y="4322483"/>
              <a:ext cx="6660232" cy="2501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 name="TextBox 45"/>
            <p:cNvSpPr txBox="1"/>
            <p:nvPr/>
          </p:nvSpPr>
          <p:spPr>
            <a:xfrm>
              <a:off x="6179394" y="4803103"/>
              <a:ext cx="2590460" cy="1384995"/>
            </a:xfrm>
            <a:prstGeom prst="rect">
              <a:avLst/>
            </a:prstGeom>
            <a:solidFill>
              <a:schemeClr val="bg1"/>
            </a:solidFill>
          </p:spPr>
          <p:txBody>
            <a:bodyPr wrap="square" rtlCol="0">
              <a:spAutoFit/>
            </a:bodyPr>
            <a:lstStyle/>
            <a:p>
              <a:r>
                <a:rPr lang="en-US" sz="1200" dirty="0">
                  <a:latin typeface="Calibri" panose="020F0502020204030204" pitchFamily="34" charset="0"/>
                </a:rPr>
                <a:t>Specific models: E.g.</a:t>
              </a:r>
            </a:p>
            <a:p>
              <a:r>
                <a:rPr lang="en-US" sz="1200" dirty="0">
                  <a:latin typeface="Calibri" panose="020F0502020204030204" pitchFamily="34" charset="0"/>
                </a:rPr>
                <a:t>W. Marciano, A. </a:t>
              </a:r>
              <a:r>
                <a:rPr lang="en-US" sz="1200" dirty="0" err="1">
                  <a:latin typeface="Calibri" panose="020F0502020204030204" pitchFamily="34" charset="0"/>
                </a:rPr>
                <a:t>Sirlin</a:t>
              </a:r>
              <a:r>
                <a:rPr lang="en-US" sz="1200" dirty="0">
                  <a:latin typeface="Calibri" panose="020F0502020204030204" pitchFamily="34" charset="0"/>
                </a:rPr>
                <a:t>, PRD 35, 1672 (1987).</a:t>
              </a:r>
            </a:p>
            <a:p>
              <a:r>
                <a:rPr lang="en-US" sz="1200" dirty="0">
                  <a:latin typeface="Calibri" panose="020F0502020204030204" pitchFamily="34" charset="0"/>
                </a:rPr>
                <a:t>R. Barbieri et al., PLB 156, 348 (1985)</a:t>
              </a:r>
            </a:p>
            <a:p>
              <a:r>
                <a:rPr lang="en-US" sz="1200" dirty="0">
                  <a:latin typeface="Calibri" panose="020F0502020204030204" pitchFamily="34" charset="0"/>
                </a:rPr>
                <a:t>K. Hagiwara et al., PRL 75, 3605 (1995)</a:t>
              </a:r>
            </a:p>
            <a:p>
              <a:r>
                <a:rPr lang="en-US" sz="1200" dirty="0">
                  <a:latin typeface="Calibri" panose="020F0502020204030204" pitchFamily="34" charset="0"/>
                </a:rPr>
                <a:t>A. </a:t>
              </a:r>
              <a:r>
                <a:rPr lang="en-US" sz="1200" dirty="0" err="1">
                  <a:latin typeface="Calibri" panose="020F0502020204030204" pitchFamily="34" charset="0"/>
                </a:rPr>
                <a:t>Kurylov</a:t>
              </a:r>
              <a:r>
                <a:rPr lang="en-US" sz="1200" dirty="0">
                  <a:latin typeface="Calibri" panose="020F0502020204030204" pitchFamily="34" charset="0"/>
                </a:rPr>
                <a:t>,  M. Ramsey-</a:t>
              </a:r>
              <a:r>
                <a:rPr lang="en-US" sz="1200" dirty="0" err="1">
                  <a:latin typeface="Calibri" panose="020F0502020204030204" pitchFamily="34" charset="0"/>
                </a:rPr>
                <a:t>Musolf</a:t>
              </a:r>
              <a:r>
                <a:rPr lang="en-US" sz="1200" dirty="0">
                  <a:latin typeface="Calibri" panose="020F0502020204030204" pitchFamily="34" charset="0"/>
                </a:rPr>
                <a:t>, PRL 88, 071804 (2000)</a:t>
              </a:r>
            </a:p>
          </p:txBody>
        </p:sp>
        <mc:AlternateContent xmlns:mc="http://schemas.openxmlformats.org/markup-compatibility/2006" xmlns:a14="http://schemas.microsoft.com/office/drawing/2010/main">
          <mc:Choice Requires="a14">
            <p:sp>
              <p:nvSpPr>
                <p:cNvPr id="47" name="TextBox 46"/>
                <p:cNvSpPr txBox="1"/>
                <p:nvPr/>
              </p:nvSpPr>
              <p:spPr>
                <a:xfrm>
                  <a:off x="1459513" y="6540489"/>
                  <a:ext cx="6177653" cy="338554"/>
                </a:xfrm>
                <a:prstGeom prst="rect">
                  <a:avLst/>
                </a:prstGeom>
                <a:noFill/>
              </p:spPr>
              <p:txBody>
                <a:bodyPr wrap="none" rtlCol="0">
                  <a:spAutoFit/>
                </a:bodyPr>
                <a:lstStyle/>
                <a:p>
                  <a:r>
                    <a:rPr lang="en-US" sz="1600" dirty="0">
                      <a:latin typeface="Calibri" panose="020F0502020204030204" pitchFamily="34" charset="0"/>
                    </a:rPr>
                    <a:t>Energy scale of new physics: </a:t>
                  </a:r>
                  <a14:m>
                    <m:oMath xmlns:m="http://schemas.openxmlformats.org/officeDocument/2006/math">
                      <m:r>
                        <m:rPr>
                          <m:sty m:val="p"/>
                        </m:rPr>
                        <a:rPr lang="en-US" sz="1600" b="0" i="0" smtClean="0">
                          <a:latin typeface="Cambria Math"/>
                        </a:rPr>
                        <m:t>Λ</m:t>
                      </m:r>
                      <m:r>
                        <a:rPr lang="en-US" sz="1600" b="0" i="1" smtClean="0">
                          <a:latin typeface="Cambria Math"/>
                        </a:rPr>
                        <m:t>≥11</m:t>
                      </m:r>
                    </m:oMath>
                  </a14:m>
                  <a:r>
                    <a:rPr lang="en-US" sz="1600" dirty="0">
                      <a:latin typeface="Calibri" panose="020F0502020204030204" pitchFamily="34" charset="0"/>
                    </a:rPr>
                    <a:t> </a:t>
                  </a:r>
                  <a:r>
                    <a:rPr lang="en-US" sz="1600" dirty="0" err="1">
                      <a:latin typeface="Calibri" panose="020F0502020204030204" pitchFamily="34" charset="0"/>
                    </a:rPr>
                    <a:t>TeV</a:t>
                  </a:r>
                  <a:r>
                    <a:rPr lang="en-US" sz="1600" dirty="0">
                      <a:latin typeface="Calibri" panose="020F0502020204030204" pitchFamily="34" charset="0"/>
                    </a:rPr>
                    <a:t>      </a:t>
                  </a:r>
                  <a:r>
                    <a:rPr lang="en-US" sz="1200" dirty="0">
                      <a:latin typeface="Calibri" panose="020F0502020204030204" pitchFamily="34" charset="0"/>
                    </a:rPr>
                    <a:t>V. </a:t>
                  </a:r>
                  <a:r>
                    <a:rPr lang="en-US" sz="1200" dirty="0" err="1">
                      <a:latin typeface="Calibri" panose="020F0502020204030204" pitchFamily="34" charset="0"/>
                    </a:rPr>
                    <a:t>Cirigliano</a:t>
                  </a:r>
                  <a:r>
                    <a:rPr lang="en-US" sz="1200" dirty="0">
                      <a:latin typeface="Calibri" panose="020F0502020204030204" pitchFamily="34" charset="0"/>
                    </a:rPr>
                    <a:t> et al., NPB 830, 95 (2010)</a:t>
                  </a:r>
                  <a:endParaRPr lang="en-US" sz="1600" dirty="0">
                    <a:latin typeface="Calibri" panose="020F0502020204030204" pitchFamily="34" charset="0"/>
                  </a:endParaRPr>
                </a:p>
              </p:txBody>
            </p:sp>
          </mc:Choice>
          <mc:Fallback xmlns="">
            <p:sp>
              <p:nvSpPr>
                <p:cNvPr id="47" name="TextBox 46"/>
                <p:cNvSpPr txBox="1">
                  <a:spLocks noRot="1" noChangeAspect="1" noMove="1" noResize="1" noEditPoints="1" noAdjustHandles="1" noChangeArrowheads="1" noChangeShapeType="1" noTextEdit="1"/>
                </p:cNvSpPr>
                <p:nvPr/>
              </p:nvSpPr>
              <p:spPr>
                <a:xfrm>
                  <a:off x="1459513" y="6540489"/>
                  <a:ext cx="6177653" cy="338554"/>
                </a:xfrm>
                <a:prstGeom prst="rect">
                  <a:avLst/>
                </a:prstGeom>
                <a:blipFill>
                  <a:blip r:embed="rId12"/>
                  <a:stretch>
                    <a:fillRect l="-592" t="-5455" b="-23636"/>
                  </a:stretch>
                </a:blipFill>
              </p:spPr>
              <p:txBody>
                <a:bodyPr/>
                <a:lstStyle/>
                <a:p>
                  <a:r>
                    <a:rPr lang="en-US">
                      <a:noFill/>
                    </a:rPr>
                    <a:t> </a:t>
                  </a:r>
                </a:p>
              </p:txBody>
            </p:sp>
          </mc:Fallback>
        </mc:AlternateContent>
      </p:grpSp>
      <p:sp>
        <p:nvSpPr>
          <p:cNvPr id="2" name="Slide Number Placeholder 1"/>
          <p:cNvSpPr>
            <a:spLocks noGrp="1"/>
          </p:cNvSpPr>
          <p:nvPr>
            <p:ph type="sldNum" sz="quarter" idx="12"/>
          </p:nvPr>
        </p:nvSpPr>
        <p:spPr/>
        <p:txBody>
          <a:bodyPr/>
          <a:lstStyle/>
          <a:p>
            <a:pPr>
              <a:defRPr/>
            </a:pPr>
            <a:fld id="{1B820114-825E-4443-91D2-63B75780DDE3}" type="slidenum">
              <a:rPr lang="de-DE" smtClean="0"/>
              <a:pPr>
                <a:defRPr/>
              </a:pPr>
              <a:t>4</a:t>
            </a:fld>
            <a:endParaRPr lang="de-DE"/>
          </a:p>
        </p:txBody>
      </p:sp>
    </p:spTree>
    <p:extLst>
      <p:ext uri="{BB962C8B-B14F-4D97-AF65-F5344CB8AC3E}">
        <p14:creationId xmlns:p14="http://schemas.microsoft.com/office/powerpoint/2010/main" val="11429520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fld id="{00000000-1234-1234-1234-123412341234}" type="slidenum">
              <a:rPr lang="en" smtClean="0"/>
              <a:pPr/>
              <a:t>5</a:t>
            </a:fld>
            <a:endParaRPr lang="en"/>
          </a:p>
        </p:txBody>
      </p:sp>
      <p:grpSp>
        <p:nvGrpSpPr>
          <p:cNvPr id="439" name="Group 438">
            <a:extLst>
              <a:ext uri="{FF2B5EF4-FFF2-40B4-BE49-F238E27FC236}">
                <a16:creationId xmlns:a16="http://schemas.microsoft.com/office/drawing/2014/main" id="{A47C362E-759C-7D81-6023-10043496CF9A}"/>
              </a:ext>
            </a:extLst>
          </p:cNvPr>
          <p:cNvGrpSpPr/>
          <p:nvPr/>
        </p:nvGrpSpPr>
        <p:grpSpPr>
          <a:xfrm>
            <a:off x="393200" y="2887339"/>
            <a:ext cx="3299191" cy="3304507"/>
            <a:chOff x="639243" y="2681634"/>
            <a:chExt cx="2868637" cy="2811090"/>
          </a:xfrm>
        </p:grpSpPr>
        <p:cxnSp>
          <p:nvCxnSpPr>
            <p:cNvPr id="5" name="Straight Arrow Connector 4">
              <a:extLst>
                <a:ext uri="{FF2B5EF4-FFF2-40B4-BE49-F238E27FC236}">
                  <a16:creationId xmlns:a16="http://schemas.microsoft.com/office/drawing/2014/main" id="{F033346C-809C-56C7-6FE6-D9A83E61F1C6}"/>
                </a:ext>
              </a:extLst>
            </p:cNvPr>
            <p:cNvCxnSpPr>
              <a:cxnSpLocks/>
            </p:cNvCxnSpPr>
            <p:nvPr/>
          </p:nvCxnSpPr>
          <p:spPr>
            <a:xfrm>
              <a:off x="645930" y="4290416"/>
              <a:ext cx="247827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CC7838D0-28B8-24BB-873F-8E7E80E95924}"/>
                </a:ext>
              </a:extLst>
            </p:cNvPr>
            <p:cNvCxnSpPr/>
            <p:nvPr/>
          </p:nvCxnSpPr>
          <p:spPr>
            <a:xfrm flipV="1">
              <a:off x="1650701" y="3200597"/>
              <a:ext cx="0" cy="229212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 Box 11">
              <a:extLst>
                <a:ext uri="{FF2B5EF4-FFF2-40B4-BE49-F238E27FC236}">
                  <a16:creationId xmlns:a16="http://schemas.microsoft.com/office/drawing/2014/main" id="{500E15DA-03E5-69B8-7A4A-9B560917A34E}"/>
                </a:ext>
              </a:extLst>
            </p:cNvPr>
            <p:cNvSpPr txBox="1">
              <a:spLocks noChangeArrowheads="1"/>
            </p:cNvSpPr>
            <p:nvPr/>
          </p:nvSpPr>
          <p:spPr bwMode="auto">
            <a:xfrm>
              <a:off x="2692747" y="4290090"/>
              <a:ext cx="516250" cy="338554"/>
            </a:xfrm>
            <a:prstGeom prst="rect">
              <a:avLst/>
            </a:prstGeom>
            <a:noFill/>
            <a:ln w="9525">
              <a:noFill/>
              <a:miter lim="800000"/>
              <a:headEnd/>
              <a:tailEnd/>
            </a:ln>
          </p:spPr>
          <p:txBody>
            <a:bodyPr wrap="square">
              <a:spAutoFit/>
            </a:bodyPr>
            <a:lstStyle/>
            <a:p>
              <a:pPr>
                <a:spcBef>
                  <a:spcPct val="50000"/>
                </a:spcBef>
              </a:pPr>
              <a:r>
                <a:rPr lang="en-US" sz="1600" i="1" dirty="0" err="1">
                  <a:solidFill>
                    <a:srgbClr val="000000"/>
                  </a:solidFill>
                  <a:latin typeface="Times New Roman" pitchFamily="18" charset="0"/>
                  <a:cs typeface="Times New Roman" pitchFamily="18" charset="0"/>
                </a:rPr>
                <a:t>V</a:t>
              </a:r>
              <a:r>
                <a:rPr lang="en-US" sz="1600" baseline="-25000" dirty="0" err="1">
                  <a:solidFill>
                    <a:srgbClr val="000000"/>
                  </a:solidFill>
                  <a:latin typeface="Times New Roman" pitchFamily="18" charset="0"/>
                  <a:cs typeface="Times New Roman" pitchFamily="18" charset="0"/>
                </a:rPr>
                <a:t>ud</a:t>
              </a:r>
              <a:endParaRPr lang="en-US" sz="1600" baseline="-25000" dirty="0">
                <a:solidFill>
                  <a:srgbClr val="0000FF"/>
                </a:solidFill>
                <a:latin typeface="Times New Roman" pitchFamily="18" charset="0"/>
                <a:cs typeface="Times New Roman" pitchFamily="18" charset="0"/>
              </a:endParaRPr>
            </a:p>
          </p:txBody>
        </p:sp>
        <p:sp>
          <p:nvSpPr>
            <p:cNvPr id="9" name="Text Box 11">
              <a:extLst>
                <a:ext uri="{FF2B5EF4-FFF2-40B4-BE49-F238E27FC236}">
                  <a16:creationId xmlns:a16="http://schemas.microsoft.com/office/drawing/2014/main" id="{F1547032-9FB8-35EC-3F45-8BC482ECAD3D}"/>
                </a:ext>
              </a:extLst>
            </p:cNvPr>
            <p:cNvSpPr txBox="1">
              <a:spLocks noChangeArrowheads="1"/>
            </p:cNvSpPr>
            <p:nvPr/>
          </p:nvSpPr>
          <p:spPr bwMode="auto">
            <a:xfrm>
              <a:off x="1147788" y="3023821"/>
              <a:ext cx="498701" cy="338554"/>
            </a:xfrm>
            <a:prstGeom prst="rect">
              <a:avLst/>
            </a:prstGeom>
            <a:noFill/>
            <a:ln w="9525">
              <a:noFill/>
              <a:miter lim="800000"/>
              <a:headEnd/>
              <a:tailEnd/>
            </a:ln>
          </p:spPr>
          <p:txBody>
            <a:bodyPr wrap="square">
              <a:spAutoFit/>
            </a:bodyPr>
            <a:lstStyle/>
            <a:p>
              <a:pPr>
                <a:spcBef>
                  <a:spcPct val="50000"/>
                </a:spcBef>
              </a:pPr>
              <a:r>
                <a:rPr lang="en-US" sz="1600" i="1" dirty="0" err="1">
                  <a:solidFill>
                    <a:srgbClr val="000000"/>
                  </a:solidFill>
                  <a:latin typeface="Times New Roman" pitchFamily="18" charset="0"/>
                  <a:cs typeface="Times New Roman" pitchFamily="18" charset="0"/>
                </a:rPr>
                <a:t>V</a:t>
              </a:r>
              <a:r>
                <a:rPr lang="en-US" sz="1600" baseline="-25000" dirty="0" err="1">
                  <a:solidFill>
                    <a:srgbClr val="000000"/>
                  </a:solidFill>
                  <a:latin typeface="Times New Roman" pitchFamily="18" charset="0"/>
                  <a:cs typeface="Times New Roman" pitchFamily="18" charset="0"/>
                </a:rPr>
                <a:t>us</a:t>
              </a:r>
              <a:endParaRPr lang="en-US" sz="1600" dirty="0">
                <a:solidFill>
                  <a:srgbClr val="0000FF"/>
                </a:solidFill>
                <a:latin typeface="Times New Roman" pitchFamily="18" charset="0"/>
                <a:cs typeface="Times New Roman" pitchFamily="18" charset="0"/>
              </a:endParaRPr>
            </a:p>
          </p:txBody>
        </p:sp>
        <p:cxnSp>
          <p:nvCxnSpPr>
            <p:cNvPr id="10" name="Straight Arrow Connector 9">
              <a:extLst>
                <a:ext uri="{FF2B5EF4-FFF2-40B4-BE49-F238E27FC236}">
                  <a16:creationId xmlns:a16="http://schemas.microsoft.com/office/drawing/2014/main" id="{3669211D-45D7-75D0-8B5A-A649F0C7ED7C}"/>
                </a:ext>
              </a:extLst>
            </p:cNvPr>
            <p:cNvCxnSpPr>
              <a:cxnSpLocks/>
            </p:cNvCxnSpPr>
            <p:nvPr/>
          </p:nvCxnSpPr>
          <p:spPr>
            <a:xfrm flipH="1">
              <a:off x="1797642" y="3269952"/>
              <a:ext cx="197795" cy="31110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C0609B8A-3875-4E67-9E9A-9ABE28C89AF9}"/>
                    </a:ext>
                  </a:extLst>
                </p:cNvPr>
                <p:cNvSpPr txBox="1"/>
                <p:nvPr/>
              </p:nvSpPr>
              <p:spPr>
                <a:xfrm>
                  <a:off x="1634882" y="2681634"/>
                  <a:ext cx="1872998" cy="497459"/>
                </a:xfrm>
                <a:prstGeom prst="rect">
                  <a:avLst/>
                </a:prstGeom>
                <a:noFill/>
              </p:spPr>
              <p:txBody>
                <a:bodyPr wrap="none" rtlCol="0">
                  <a:spAutoFit/>
                </a:bodyPr>
                <a:lstStyle/>
                <a:p>
                  <a:r>
                    <a:rPr lang="en-US" sz="1600" dirty="0">
                      <a:solidFill>
                        <a:schemeClr val="tx1"/>
                      </a:solidFill>
                      <a:latin typeface="Calibri" panose="020F0502020204030204" pitchFamily="34" charset="0"/>
                      <a:cs typeface="Calibri" panose="020F0502020204030204" pitchFamily="34" charset="0"/>
                    </a:rPr>
                    <a:t>CKM Unitarity:</a:t>
                  </a:r>
                </a:p>
                <a:p>
                  <a:pPr/>
                  <a14:m>
                    <m:oMathPara xmlns:m="http://schemas.openxmlformats.org/officeDocument/2006/math">
                      <m:oMathParaPr>
                        <m:jc m:val="centerGroup"/>
                      </m:oMathParaPr>
                      <m:oMath xmlns:m="http://schemas.openxmlformats.org/officeDocument/2006/math">
                        <m:sSup>
                          <m:sSupPr>
                            <m:ctrlPr>
                              <a:rPr lang="en-US" sz="1600" b="0" i="1" smtClean="0">
                                <a:solidFill>
                                  <a:schemeClr val="tx1"/>
                                </a:solidFill>
                                <a:latin typeface="Cambria Math" panose="02040503050406030204" pitchFamily="18" charset="0"/>
                              </a:rPr>
                            </m:ctrlPr>
                          </m:sSupPr>
                          <m:e>
                            <m:d>
                              <m:dPr>
                                <m:begChr m:val="|"/>
                                <m:endChr m:val="|"/>
                                <m:ctrlPr>
                                  <a:rPr lang="en-US" sz="1600" b="0" i="1" smtClean="0">
                                    <a:solidFill>
                                      <a:schemeClr val="tx1"/>
                                    </a:solidFill>
                                    <a:latin typeface="Cambria Math" panose="02040503050406030204" pitchFamily="18" charset="0"/>
                                  </a:rPr>
                                </m:ctrlPr>
                              </m:dPr>
                              <m:e>
                                <m:sSub>
                                  <m:sSubPr>
                                    <m:ctrlPr>
                                      <a:rPr lang="en-US" sz="1600" b="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𝑉</m:t>
                                    </m:r>
                                  </m:e>
                                  <m:sub>
                                    <m:r>
                                      <a:rPr lang="en-US" sz="1600" b="0" i="1" smtClean="0">
                                        <a:solidFill>
                                          <a:schemeClr val="tx1"/>
                                        </a:solidFill>
                                        <a:latin typeface="Cambria Math" panose="02040503050406030204" pitchFamily="18" charset="0"/>
                                      </a:rPr>
                                      <m:t>𝑢𝑑</m:t>
                                    </m:r>
                                  </m:sub>
                                </m:sSub>
                              </m:e>
                            </m:d>
                          </m:e>
                          <m:sup>
                            <m:r>
                              <a:rPr lang="en-US" sz="1600" b="0" i="1" smtClean="0">
                                <a:solidFill>
                                  <a:schemeClr val="tx1"/>
                                </a:solidFill>
                                <a:latin typeface="Cambria Math" panose="02040503050406030204" pitchFamily="18" charset="0"/>
                              </a:rPr>
                              <m:t>2</m:t>
                            </m:r>
                          </m:sup>
                        </m:sSup>
                        <m:r>
                          <a:rPr lang="en-US" sz="1600" b="0" i="1" smtClean="0">
                            <a:solidFill>
                              <a:schemeClr val="tx1"/>
                            </a:solidFill>
                            <a:latin typeface="Cambria Math" panose="02040503050406030204" pitchFamily="18" charset="0"/>
                          </a:rPr>
                          <m:t>+</m:t>
                        </m:r>
                        <m:sSup>
                          <m:sSupPr>
                            <m:ctrlPr>
                              <a:rPr lang="en-US" sz="1600" b="0" i="1" smtClean="0">
                                <a:solidFill>
                                  <a:schemeClr val="tx1"/>
                                </a:solidFill>
                                <a:latin typeface="Cambria Math" panose="02040503050406030204" pitchFamily="18" charset="0"/>
                              </a:rPr>
                            </m:ctrlPr>
                          </m:sSupPr>
                          <m:e>
                            <m:d>
                              <m:dPr>
                                <m:begChr m:val="|"/>
                                <m:endChr m:val="|"/>
                                <m:ctrlPr>
                                  <a:rPr lang="en-US" sz="1600" b="0" i="1" smtClean="0">
                                    <a:solidFill>
                                      <a:schemeClr val="tx1"/>
                                    </a:solidFill>
                                    <a:latin typeface="Cambria Math" panose="02040503050406030204" pitchFamily="18" charset="0"/>
                                  </a:rPr>
                                </m:ctrlPr>
                              </m:dPr>
                              <m:e>
                                <m:sSub>
                                  <m:sSubPr>
                                    <m:ctrlPr>
                                      <a:rPr lang="en-US" sz="1600" b="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𝑉</m:t>
                                    </m:r>
                                  </m:e>
                                  <m:sub>
                                    <m:r>
                                      <a:rPr lang="en-US" sz="1600" b="0" i="1" smtClean="0">
                                        <a:solidFill>
                                          <a:schemeClr val="tx1"/>
                                        </a:solidFill>
                                        <a:latin typeface="Cambria Math" panose="02040503050406030204" pitchFamily="18" charset="0"/>
                                      </a:rPr>
                                      <m:t>𝑢𝑠</m:t>
                                    </m:r>
                                  </m:sub>
                                </m:sSub>
                              </m:e>
                            </m:d>
                          </m:e>
                          <m:sup>
                            <m:r>
                              <a:rPr lang="en-US" sz="1600" b="0" i="1" smtClean="0">
                                <a:solidFill>
                                  <a:schemeClr val="tx1"/>
                                </a:solidFill>
                                <a:latin typeface="Cambria Math" panose="02040503050406030204" pitchFamily="18" charset="0"/>
                              </a:rPr>
                              <m:t>2</m:t>
                            </m:r>
                          </m:sup>
                        </m:sSup>
                        <m:r>
                          <a:rPr lang="en-US" sz="1600" b="0" i="1" smtClean="0">
                            <a:solidFill>
                              <a:schemeClr val="tx1"/>
                            </a:solidFill>
                            <a:latin typeface="Cambria Math" panose="02040503050406030204" pitchFamily="18" charset="0"/>
                          </a:rPr>
                          <m:t>=1</m:t>
                        </m:r>
                      </m:oMath>
                    </m:oMathPara>
                  </a14:m>
                  <a:endParaRPr lang="en-US" sz="1600" dirty="0">
                    <a:solidFill>
                      <a:schemeClr val="tx1"/>
                    </a:solidFill>
                  </a:endParaRPr>
                </a:p>
              </p:txBody>
            </p:sp>
          </mc:Choice>
          <mc:Fallback>
            <p:sp>
              <p:nvSpPr>
                <p:cNvPr id="11" name="TextBox 10">
                  <a:extLst>
                    <a:ext uri="{FF2B5EF4-FFF2-40B4-BE49-F238E27FC236}">
                      <a16:creationId xmlns:a16="http://schemas.microsoft.com/office/drawing/2014/main" id="{C0609B8A-3875-4E67-9E9A-9ABE28C89AF9}"/>
                    </a:ext>
                  </a:extLst>
                </p:cNvPr>
                <p:cNvSpPr txBox="1">
                  <a:spLocks noRot="1" noChangeAspect="1" noMove="1" noResize="1" noEditPoints="1" noAdjustHandles="1" noChangeArrowheads="1" noChangeShapeType="1" noTextEdit="1"/>
                </p:cNvSpPr>
                <p:nvPr/>
              </p:nvSpPr>
              <p:spPr>
                <a:xfrm>
                  <a:off x="1634882" y="2681634"/>
                  <a:ext cx="1872998" cy="497459"/>
                </a:xfrm>
                <a:prstGeom prst="rect">
                  <a:avLst/>
                </a:prstGeom>
                <a:blipFill>
                  <a:blip r:embed="rId2"/>
                  <a:stretch>
                    <a:fillRect l="-1412" t="-3125"/>
                  </a:stretch>
                </a:blipFill>
              </p:spPr>
              <p:txBody>
                <a:bodyPr/>
                <a:lstStyle/>
                <a:p>
                  <a:r>
                    <a:rPr lang="en-US">
                      <a:noFill/>
                    </a:rPr>
                    <a:t> </a:t>
                  </a:r>
                </a:p>
              </p:txBody>
            </p:sp>
          </mc:Fallback>
        </mc:AlternateContent>
        <p:cxnSp>
          <p:nvCxnSpPr>
            <p:cNvPr id="12" name="Straight Connector 11">
              <a:extLst>
                <a:ext uri="{FF2B5EF4-FFF2-40B4-BE49-F238E27FC236}">
                  <a16:creationId xmlns:a16="http://schemas.microsoft.com/office/drawing/2014/main" id="{C584C8D8-8146-1DC7-B89C-FDBBC6890F42}"/>
                </a:ext>
              </a:extLst>
            </p:cNvPr>
            <p:cNvCxnSpPr>
              <a:cxnSpLocks noChangeAspect="1"/>
            </p:cNvCxnSpPr>
            <p:nvPr/>
          </p:nvCxnSpPr>
          <p:spPr>
            <a:xfrm rot="1440000" flipV="1">
              <a:off x="930929" y="3481579"/>
              <a:ext cx="1454092" cy="162306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9A76AA2-9BE8-8C29-5D5B-D7611AB82161}"/>
                </a:ext>
              </a:extLst>
            </p:cNvPr>
            <p:cNvSpPr txBox="1"/>
            <p:nvPr/>
          </p:nvSpPr>
          <p:spPr>
            <a:xfrm>
              <a:off x="1759909" y="5018397"/>
              <a:ext cx="948514" cy="288002"/>
            </a:xfrm>
            <a:prstGeom prst="rect">
              <a:avLst/>
            </a:prstGeom>
            <a:noFill/>
          </p:spPr>
          <p:txBody>
            <a:bodyPr wrap="none" rtlCol="0">
              <a:spAutoFit/>
            </a:bodyPr>
            <a:lstStyle/>
            <a:p>
              <a:r>
                <a:rPr lang="en-US" sz="1600" dirty="0">
                  <a:solidFill>
                    <a:srgbClr val="FF0000"/>
                  </a:solidFill>
                  <a:latin typeface="Calibri" panose="020F0502020204030204" pitchFamily="34" charset="0"/>
                  <a:cs typeface="Calibri" panose="020F0502020204030204" pitchFamily="34" charset="0"/>
                </a:rPr>
                <a:t>Beta decay</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228258F-6892-F804-2BF9-B5D63AF49229}"/>
                    </a:ext>
                  </a:extLst>
                </p:cNvPr>
                <p:cNvSpPr txBox="1"/>
                <p:nvPr/>
              </p:nvSpPr>
              <p:spPr>
                <a:xfrm>
                  <a:off x="2440329" y="3523611"/>
                  <a:ext cx="540661" cy="35836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solidFill>
                                  <a:srgbClr val="0000FF"/>
                                </a:solidFill>
                                <a:latin typeface="Cambria Math" panose="02040503050406030204" pitchFamily="18" charset="0"/>
                              </a:rPr>
                            </m:ctrlPr>
                          </m:sSubPr>
                          <m:e>
                            <m:r>
                              <a:rPr lang="en-US" sz="1600" b="0" i="1" smtClean="0">
                                <a:solidFill>
                                  <a:srgbClr val="0000FF"/>
                                </a:solidFill>
                                <a:latin typeface="Cambria Math" panose="02040503050406030204" pitchFamily="18" charset="0"/>
                              </a:rPr>
                              <m:t>𝐾</m:t>
                            </m:r>
                          </m:e>
                          <m:sub>
                            <m:r>
                              <a:rPr lang="en-US" sz="1600" b="0" i="1" smtClean="0">
                                <a:solidFill>
                                  <a:srgbClr val="0000FF"/>
                                </a:solidFill>
                                <a:latin typeface="Cambria Math" panose="02040503050406030204" pitchFamily="18" charset="0"/>
                              </a:rPr>
                              <m:t>𝜇</m:t>
                            </m:r>
                            <m:r>
                              <a:rPr lang="en-US" sz="1600" b="0" i="1" smtClean="0">
                                <a:solidFill>
                                  <a:srgbClr val="0000FF"/>
                                </a:solidFill>
                                <a:latin typeface="Cambria Math" panose="02040503050406030204" pitchFamily="18" charset="0"/>
                              </a:rPr>
                              <m:t>2</m:t>
                            </m:r>
                          </m:sub>
                        </m:sSub>
                      </m:oMath>
                    </m:oMathPara>
                  </a14:m>
                  <a:endParaRPr lang="en-US" sz="1600" dirty="0"/>
                </a:p>
              </p:txBody>
            </p:sp>
          </mc:Choice>
          <mc:Fallback xmlns="">
            <p:sp>
              <p:nvSpPr>
                <p:cNvPr id="14" name="TextBox 13">
                  <a:extLst>
                    <a:ext uri="{FF2B5EF4-FFF2-40B4-BE49-F238E27FC236}">
                      <a16:creationId xmlns:a16="http://schemas.microsoft.com/office/drawing/2014/main" id="{9228258F-6892-F804-2BF9-B5D63AF49229}"/>
                    </a:ext>
                  </a:extLst>
                </p:cNvPr>
                <p:cNvSpPr txBox="1">
                  <a:spLocks noRot="1" noChangeAspect="1" noMove="1" noResize="1" noEditPoints="1" noAdjustHandles="1" noChangeArrowheads="1" noChangeShapeType="1" noTextEdit="1"/>
                </p:cNvSpPr>
                <p:nvPr/>
              </p:nvSpPr>
              <p:spPr>
                <a:xfrm>
                  <a:off x="2440329" y="3523611"/>
                  <a:ext cx="540661" cy="358368"/>
                </a:xfrm>
                <a:prstGeom prst="rect">
                  <a:avLst/>
                </a:prstGeom>
                <a:blipFill>
                  <a:blip r:embed="rId3"/>
                  <a:stretch>
                    <a:fillRect/>
                  </a:stretch>
                </a:blipFill>
              </p:spPr>
              <p:txBody>
                <a:bodyPr/>
                <a:lstStyle/>
                <a:p>
                  <a:r>
                    <a:rPr lang="en-US">
                      <a:noFill/>
                    </a:rPr>
                    <a:t> </a:t>
                  </a:r>
                </a:p>
              </p:txBody>
            </p:sp>
          </mc:Fallback>
        </mc:AlternateContent>
        <p:cxnSp>
          <p:nvCxnSpPr>
            <p:cNvPr id="15" name="Straight Connector 14">
              <a:extLst>
                <a:ext uri="{FF2B5EF4-FFF2-40B4-BE49-F238E27FC236}">
                  <a16:creationId xmlns:a16="http://schemas.microsoft.com/office/drawing/2014/main" id="{A9F1199C-D78D-B011-CF12-EF574329AC65}"/>
                </a:ext>
              </a:extLst>
            </p:cNvPr>
            <p:cNvCxnSpPr>
              <a:cxnSpLocks/>
            </p:cNvCxnSpPr>
            <p:nvPr/>
          </p:nvCxnSpPr>
          <p:spPr>
            <a:xfrm>
              <a:off x="639243" y="3999504"/>
              <a:ext cx="2168891" cy="0"/>
            </a:xfrm>
            <a:prstGeom prst="line">
              <a:avLst/>
            </a:prstGeom>
            <a:ln w="28575">
              <a:solidFill>
                <a:srgbClr val="99CC99"/>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687CD051-367B-787C-9679-63B7E82F9BE4}"/>
                    </a:ext>
                  </a:extLst>
                </p:cNvPr>
                <p:cNvSpPr txBox="1"/>
                <p:nvPr/>
              </p:nvSpPr>
              <p:spPr>
                <a:xfrm>
                  <a:off x="2721428" y="3844518"/>
                  <a:ext cx="534249"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solidFill>
                                  <a:srgbClr val="99CC99"/>
                                </a:solidFill>
                                <a:latin typeface="Cambria Math" panose="02040503050406030204" pitchFamily="18" charset="0"/>
                              </a:rPr>
                            </m:ctrlPr>
                          </m:sSubPr>
                          <m:e>
                            <m:r>
                              <a:rPr lang="en-US" sz="1600" b="0" i="1" smtClean="0">
                                <a:solidFill>
                                  <a:srgbClr val="99CC99"/>
                                </a:solidFill>
                                <a:latin typeface="Cambria Math" panose="02040503050406030204" pitchFamily="18" charset="0"/>
                              </a:rPr>
                              <m:t>𝐾</m:t>
                            </m:r>
                          </m:e>
                          <m:sub>
                            <m:r>
                              <a:rPr lang="en-US" sz="1600" b="0" i="1" smtClean="0">
                                <a:solidFill>
                                  <a:srgbClr val="99CC99"/>
                                </a:solidFill>
                                <a:latin typeface="Cambria Math" panose="02040503050406030204" pitchFamily="18" charset="0"/>
                              </a:rPr>
                              <m:t>𝑒</m:t>
                            </m:r>
                            <m:r>
                              <a:rPr lang="en-US" sz="1600" b="0" i="1" smtClean="0">
                                <a:solidFill>
                                  <a:srgbClr val="99CC99"/>
                                </a:solidFill>
                                <a:latin typeface="Cambria Math" panose="02040503050406030204" pitchFamily="18" charset="0"/>
                              </a:rPr>
                              <m:t>3</m:t>
                            </m:r>
                          </m:sub>
                        </m:sSub>
                      </m:oMath>
                    </m:oMathPara>
                  </a14:m>
                  <a:endParaRPr lang="en-US" sz="1600" dirty="0"/>
                </a:p>
              </p:txBody>
            </p:sp>
          </mc:Choice>
          <mc:Fallback xmlns="">
            <p:sp>
              <p:nvSpPr>
                <p:cNvPr id="16" name="TextBox 15">
                  <a:extLst>
                    <a:ext uri="{FF2B5EF4-FFF2-40B4-BE49-F238E27FC236}">
                      <a16:creationId xmlns:a16="http://schemas.microsoft.com/office/drawing/2014/main" id="{687CD051-367B-787C-9679-63B7E82F9BE4}"/>
                    </a:ext>
                  </a:extLst>
                </p:cNvPr>
                <p:cNvSpPr txBox="1">
                  <a:spLocks noRot="1" noChangeAspect="1" noMove="1" noResize="1" noEditPoints="1" noAdjustHandles="1" noChangeArrowheads="1" noChangeShapeType="1" noTextEdit="1"/>
                </p:cNvSpPr>
                <p:nvPr/>
              </p:nvSpPr>
              <p:spPr>
                <a:xfrm>
                  <a:off x="2721428" y="3844518"/>
                  <a:ext cx="534249" cy="338554"/>
                </a:xfrm>
                <a:prstGeom prst="rect">
                  <a:avLst/>
                </a:prstGeom>
                <a:blipFill>
                  <a:blip r:embed="rId4"/>
                  <a:stretch>
                    <a:fillRect/>
                  </a:stretch>
                </a:blipFill>
              </p:spPr>
              <p:txBody>
                <a:bodyPr/>
                <a:lstStyle/>
                <a:p>
                  <a:r>
                    <a:rPr lang="en-US">
                      <a:noFill/>
                    </a:rPr>
                    <a:t> </a:t>
                  </a:r>
                </a:p>
              </p:txBody>
            </p:sp>
          </mc:Fallback>
        </mc:AlternateContent>
        <p:cxnSp>
          <p:nvCxnSpPr>
            <p:cNvPr id="17" name="Straight Connector 16">
              <a:extLst>
                <a:ext uri="{FF2B5EF4-FFF2-40B4-BE49-F238E27FC236}">
                  <a16:creationId xmlns:a16="http://schemas.microsoft.com/office/drawing/2014/main" id="{87EAE751-0A45-E3E2-4EA0-F19330522282}"/>
                </a:ext>
              </a:extLst>
            </p:cNvPr>
            <p:cNvCxnSpPr/>
            <p:nvPr/>
          </p:nvCxnSpPr>
          <p:spPr>
            <a:xfrm flipV="1">
              <a:off x="2296390" y="3468919"/>
              <a:ext cx="0" cy="161893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534E2153-077C-870D-519D-23FBBDF02463}"/>
                </a:ext>
              </a:extLst>
            </p:cNvPr>
            <p:cNvSpPr/>
            <p:nvPr/>
          </p:nvSpPr>
          <p:spPr>
            <a:xfrm>
              <a:off x="954302" y="3592095"/>
              <a:ext cx="1408176" cy="1409452"/>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6" name="Rectangle 125">
            <a:extLst>
              <a:ext uri="{FF2B5EF4-FFF2-40B4-BE49-F238E27FC236}">
                <a16:creationId xmlns:a16="http://schemas.microsoft.com/office/drawing/2014/main" id="{F1C8565F-B92C-2032-17BC-CDC1781E5EC0}"/>
              </a:ext>
            </a:extLst>
          </p:cNvPr>
          <p:cNvSpPr>
            <a:spLocks noChangeArrowheads="1"/>
          </p:cNvSpPr>
          <p:nvPr/>
        </p:nvSpPr>
        <p:spPr bwMode="auto">
          <a:xfrm>
            <a:off x="0" y="0"/>
            <a:ext cx="9144000" cy="755650"/>
          </a:xfrm>
          <a:prstGeom prst="rect">
            <a:avLst/>
          </a:prstGeom>
          <a:solidFill>
            <a:srgbClr val="FFCC00"/>
          </a:solidFill>
          <a:ln w="38100">
            <a:noFill/>
            <a:miter lim="800000"/>
            <a:headEnd/>
            <a:tailEnd/>
          </a:ln>
        </p:spPr>
        <p:txBody>
          <a:bodyPr lIns="0" rIns="9144" anchor="ctr"/>
          <a:lstStyle/>
          <a:p>
            <a:pPr algn="ctr"/>
            <a:r>
              <a:rPr lang="en-US" sz="2800" b="1" dirty="0">
                <a:latin typeface="Times New Roman" pitchFamily="18" charset="0"/>
                <a:cs typeface="Times New Roman" pitchFamily="18" charset="0"/>
              </a:rPr>
              <a:t>Testing the Standard Model, here, CKM unitarity</a:t>
            </a:r>
          </a:p>
        </p:txBody>
      </p:sp>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CCC7EB8E-96DF-DD81-0D7A-B652ABFD011F}"/>
                  </a:ext>
                </a:extLst>
              </p:cNvPr>
              <p:cNvSpPr txBox="1"/>
              <p:nvPr/>
            </p:nvSpPr>
            <p:spPr>
              <a:xfrm>
                <a:off x="41573" y="890198"/>
                <a:ext cx="8833322" cy="1815049"/>
              </a:xfrm>
              <a:prstGeom prst="rect">
                <a:avLst/>
              </a:prstGeom>
              <a:noFill/>
            </p:spPr>
            <p:txBody>
              <a:bodyPr wrap="square">
                <a:spAutoFit/>
              </a:bodyPr>
              <a:lstStyle/>
              <a:p>
                <a:pPr lvl="1"/>
                <a:r>
                  <a:rPr lang="en-US" dirty="0" err="1">
                    <a:latin typeface="Calibri" panose="020F0502020204030204" pitchFamily="34" charset="0"/>
                  </a:rPr>
                  <a:t>Cabbibo</a:t>
                </a:r>
                <a:r>
                  <a:rPr lang="en-US" dirty="0">
                    <a:latin typeface="Calibri" panose="020F0502020204030204" pitchFamily="34" charset="0"/>
                  </a:rPr>
                  <a:t> Kobayashi </a:t>
                </a:r>
                <a:r>
                  <a:rPr lang="en-US" dirty="0" err="1">
                    <a:latin typeface="Calibri" panose="020F0502020204030204" pitchFamily="34" charset="0"/>
                  </a:rPr>
                  <a:t>Maskawa</a:t>
                </a:r>
                <a:r>
                  <a:rPr lang="en-US" dirty="0">
                    <a:latin typeface="Calibri" panose="020F0502020204030204" pitchFamily="34" charset="0"/>
                  </a:rPr>
                  <a:t> (CKM) matrix: </a:t>
                </a:r>
                <a:endParaRPr lang="en-US" i="1" dirty="0">
                  <a:latin typeface="Cambria Math" panose="02040503050406030204" pitchFamily="18" charset="0"/>
                </a:endParaRPr>
              </a:p>
              <a:p>
                <a14:m>
                  <m:oMathPara xmlns:m="http://schemas.openxmlformats.org/officeDocument/2006/math">
                    <m:oMathParaPr>
                      <m:jc m:val="centerGroup"/>
                    </m:oMathParaPr>
                    <m:oMath xmlns:m="http://schemas.openxmlformats.org/officeDocument/2006/math">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p>
                                  <m:sSupPr>
                                    <m:ctrlPr>
                                      <a:rPr lang="en-US" i="1">
                                        <a:latin typeface="Cambria Math" panose="02040503050406030204" pitchFamily="18" charset="0"/>
                                      </a:rPr>
                                    </m:ctrlPr>
                                  </m:sSupPr>
                                  <m:e>
                                    <m:r>
                                      <a:rPr lang="en-US" i="1">
                                        <a:latin typeface="Cambria Math"/>
                                      </a:rPr>
                                      <m:t>𝑑</m:t>
                                    </m:r>
                                  </m:e>
                                  <m:sup>
                                    <m:r>
                                      <a:rPr lang="en-US" i="1">
                                        <a:latin typeface="Cambria Math"/>
                                      </a:rPr>
                                      <m:t>′</m:t>
                                    </m:r>
                                  </m:sup>
                                </m:sSup>
                              </m:e>
                            </m:mr>
                            <m:mr>
                              <m:e>
                                <m:sSup>
                                  <m:sSupPr>
                                    <m:ctrlPr>
                                      <a:rPr lang="en-US" i="1">
                                        <a:latin typeface="Cambria Math" panose="02040503050406030204" pitchFamily="18" charset="0"/>
                                      </a:rPr>
                                    </m:ctrlPr>
                                  </m:sSupPr>
                                  <m:e>
                                    <m:r>
                                      <a:rPr lang="en-US" i="1">
                                        <a:latin typeface="Cambria Math"/>
                                      </a:rPr>
                                      <m:t>𝑠</m:t>
                                    </m:r>
                                  </m:e>
                                  <m:sup>
                                    <m:r>
                                      <a:rPr lang="en-US" i="1">
                                        <a:latin typeface="Cambria Math"/>
                                      </a:rPr>
                                      <m:t>′</m:t>
                                    </m:r>
                                  </m:sup>
                                </m:sSup>
                              </m:e>
                            </m:mr>
                            <m:mr>
                              <m:e>
                                <m:sSup>
                                  <m:sSupPr>
                                    <m:ctrlPr>
                                      <a:rPr lang="en-US" i="1">
                                        <a:latin typeface="Cambria Math" panose="02040503050406030204" pitchFamily="18" charset="0"/>
                                      </a:rPr>
                                    </m:ctrlPr>
                                  </m:sSupPr>
                                  <m:e>
                                    <m:r>
                                      <a:rPr lang="en-US" i="1">
                                        <a:latin typeface="Cambria Math"/>
                                      </a:rPr>
                                      <m:t>𝑏</m:t>
                                    </m:r>
                                  </m:e>
                                  <m:sup>
                                    <m:r>
                                      <a:rPr lang="en-US" i="1">
                                        <a:latin typeface="Cambria Math"/>
                                      </a:rPr>
                                      <m:t>′</m:t>
                                    </m:r>
                                  </m:sup>
                                </m:sSup>
                              </m:e>
                            </m:mr>
                          </m:m>
                        </m:e>
                      </m:d>
                      <m:r>
                        <a:rPr lang="en-US">
                          <a:latin typeface="Cambria Math"/>
                        </a:rPr>
                        <m:t>=</m:t>
                      </m:r>
                      <m:d>
                        <m:dPr>
                          <m:ctrlPr>
                            <a:rPr lang="en-US" i="1">
                              <a:latin typeface="Cambria Math" panose="02040503050406030204" pitchFamily="18" charset="0"/>
                            </a:rPr>
                          </m:ctrlPr>
                        </m:dPr>
                        <m:e>
                          <m:m>
                            <m:mPr>
                              <m:mcs>
                                <m:mc>
                                  <m:mcPr>
                                    <m:count m:val="3"/>
                                    <m:mcJc m:val="center"/>
                                  </m:mcPr>
                                </m:mc>
                              </m:mcs>
                              <m:ctrlPr>
                                <a:rPr lang="en-US" i="1">
                                  <a:latin typeface="Cambria Math" panose="02040503050406030204" pitchFamily="18" charset="0"/>
                                </a:rPr>
                              </m:ctrlPr>
                            </m:mPr>
                            <m:mr>
                              <m:e>
                                <m:sSub>
                                  <m:sSubPr>
                                    <m:ctrlPr>
                                      <a:rPr lang="en-US" i="1">
                                        <a:solidFill>
                                          <a:schemeClr val="tx2"/>
                                        </a:solidFill>
                                        <a:latin typeface="Cambria Math" panose="02040503050406030204" pitchFamily="18" charset="0"/>
                                      </a:rPr>
                                    </m:ctrlPr>
                                  </m:sSubPr>
                                  <m:e>
                                    <m:r>
                                      <a:rPr lang="en-US" i="1">
                                        <a:solidFill>
                                          <a:schemeClr val="tx2"/>
                                        </a:solidFill>
                                        <a:latin typeface="Cambria Math"/>
                                      </a:rPr>
                                      <m:t>𝑉</m:t>
                                    </m:r>
                                  </m:e>
                                  <m:sub>
                                    <m:r>
                                      <a:rPr lang="en-US" i="1">
                                        <a:solidFill>
                                          <a:schemeClr val="tx2"/>
                                        </a:solidFill>
                                        <a:latin typeface="Cambria Math"/>
                                      </a:rPr>
                                      <m:t>𝑢𝑑</m:t>
                                    </m:r>
                                  </m:sub>
                                </m:sSub>
                              </m:e>
                              <m:e>
                                <m:sSub>
                                  <m:sSubPr>
                                    <m:ctrlPr>
                                      <a:rPr lang="en-US" i="1">
                                        <a:solidFill>
                                          <a:schemeClr val="tx2"/>
                                        </a:solidFill>
                                        <a:latin typeface="Cambria Math" panose="02040503050406030204" pitchFamily="18" charset="0"/>
                                      </a:rPr>
                                    </m:ctrlPr>
                                  </m:sSubPr>
                                  <m:e>
                                    <m:r>
                                      <a:rPr lang="en-US" i="1">
                                        <a:solidFill>
                                          <a:schemeClr val="tx2"/>
                                        </a:solidFill>
                                        <a:latin typeface="Cambria Math"/>
                                      </a:rPr>
                                      <m:t>𝑉</m:t>
                                    </m:r>
                                  </m:e>
                                  <m:sub>
                                    <m:r>
                                      <a:rPr lang="en-US" i="1">
                                        <a:solidFill>
                                          <a:schemeClr val="tx2"/>
                                        </a:solidFill>
                                        <a:latin typeface="Cambria Math"/>
                                      </a:rPr>
                                      <m:t>𝑢𝑠</m:t>
                                    </m:r>
                                  </m:sub>
                                </m:sSub>
                              </m:e>
                              <m:e>
                                <m:sSub>
                                  <m:sSubPr>
                                    <m:ctrlPr>
                                      <a:rPr lang="en-US" i="1">
                                        <a:latin typeface="Cambria Math" panose="02040503050406030204" pitchFamily="18" charset="0"/>
                                      </a:rPr>
                                    </m:ctrlPr>
                                  </m:sSubPr>
                                  <m:e>
                                    <m:r>
                                      <a:rPr lang="en-US" i="1">
                                        <a:latin typeface="Cambria Math"/>
                                      </a:rPr>
                                      <m:t>𝑉</m:t>
                                    </m:r>
                                  </m:e>
                                  <m:sub>
                                    <m:r>
                                      <a:rPr lang="en-US" i="1">
                                        <a:latin typeface="Cambria Math"/>
                                      </a:rPr>
                                      <m:t>𝑢𝑏</m:t>
                                    </m:r>
                                  </m:sub>
                                </m:sSub>
                              </m:e>
                            </m:mr>
                            <m:mr>
                              <m:e>
                                <m:sSub>
                                  <m:sSubPr>
                                    <m:ctrlPr>
                                      <a:rPr lang="en-US" i="1">
                                        <a:solidFill>
                                          <a:schemeClr val="tx2"/>
                                        </a:solidFill>
                                        <a:latin typeface="Cambria Math" panose="02040503050406030204" pitchFamily="18" charset="0"/>
                                      </a:rPr>
                                    </m:ctrlPr>
                                  </m:sSubPr>
                                  <m:e>
                                    <m:r>
                                      <a:rPr lang="en-US" i="1">
                                        <a:solidFill>
                                          <a:schemeClr val="tx2"/>
                                        </a:solidFill>
                                        <a:latin typeface="Cambria Math"/>
                                      </a:rPr>
                                      <m:t>𝑉</m:t>
                                    </m:r>
                                  </m:e>
                                  <m:sub>
                                    <m:r>
                                      <a:rPr lang="en-US" i="1">
                                        <a:solidFill>
                                          <a:schemeClr val="tx2"/>
                                        </a:solidFill>
                                        <a:latin typeface="Cambria Math"/>
                                      </a:rPr>
                                      <m:t>𝑐𝑑</m:t>
                                    </m:r>
                                  </m:sub>
                                </m:sSub>
                              </m:e>
                              <m:e>
                                <m:sSub>
                                  <m:sSubPr>
                                    <m:ctrlPr>
                                      <a:rPr lang="en-US" i="1">
                                        <a:solidFill>
                                          <a:schemeClr val="tx2"/>
                                        </a:solidFill>
                                        <a:latin typeface="Cambria Math" panose="02040503050406030204" pitchFamily="18" charset="0"/>
                                      </a:rPr>
                                    </m:ctrlPr>
                                  </m:sSubPr>
                                  <m:e>
                                    <m:r>
                                      <a:rPr lang="en-US" i="1">
                                        <a:solidFill>
                                          <a:schemeClr val="tx2"/>
                                        </a:solidFill>
                                        <a:latin typeface="Cambria Math"/>
                                      </a:rPr>
                                      <m:t>𝑉</m:t>
                                    </m:r>
                                  </m:e>
                                  <m:sub>
                                    <m:r>
                                      <a:rPr lang="en-US" i="1">
                                        <a:solidFill>
                                          <a:schemeClr val="tx2"/>
                                        </a:solidFill>
                                        <a:latin typeface="Cambria Math"/>
                                      </a:rPr>
                                      <m:t>𝑐𝑠</m:t>
                                    </m:r>
                                  </m:sub>
                                </m:sSub>
                              </m:e>
                              <m:e>
                                <m:sSub>
                                  <m:sSubPr>
                                    <m:ctrlPr>
                                      <a:rPr lang="en-US" i="1">
                                        <a:latin typeface="Cambria Math" panose="02040503050406030204" pitchFamily="18" charset="0"/>
                                      </a:rPr>
                                    </m:ctrlPr>
                                  </m:sSubPr>
                                  <m:e>
                                    <m:r>
                                      <a:rPr lang="en-US" i="1">
                                        <a:latin typeface="Cambria Math"/>
                                      </a:rPr>
                                      <m:t>𝑉</m:t>
                                    </m:r>
                                  </m:e>
                                  <m:sub>
                                    <m:r>
                                      <a:rPr lang="en-US" i="1">
                                        <a:latin typeface="Cambria Math"/>
                                      </a:rPr>
                                      <m:t>𝑐𝑏</m:t>
                                    </m:r>
                                  </m:sub>
                                </m:sSub>
                              </m:e>
                            </m:mr>
                            <m:mr>
                              <m:e>
                                <m:sSub>
                                  <m:sSubPr>
                                    <m:ctrlPr>
                                      <a:rPr lang="en-US" i="1">
                                        <a:latin typeface="Cambria Math" panose="02040503050406030204" pitchFamily="18" charset="0"/>
                                      </a:rPr>
                                    </m:ctrlPr>
                                  </m:sSubPr>
                                  <m:e>
                                    <m:r>
                                      <a:rPr lang="en-US" i="1">
                                        <a:latin typeface="Cambria Math"/>
                                      </a:rPr>
                                      <m:t>𝑉</m:t>
                                    </m:r>
                                  </m:e>
                                  <m:sub>
                                    <m:r>
                                      <a:rPr lang="en-US" i="1">
                                        <a:latin typeface="Cambria Math"/>
                                      </a:rPr>
                                      <m:t>𝑡𝑑</m:t>
                                    </m:r>
                                  </m:sub>
                                </m:sSub>
                              </m:e>
                              <m:e>
                                <m:sSub>
                                  <m:sSubPr>
                                    <m:ctrlPr>
                                      <a:rPr lang="en-US" i="1">
                                        <a:latin typeface="Cambria Math" panose="02040503050406030204" pitchFamily="18" charset="0"/>
                                      </a:rPr>
                                    </m:ctrlPr>
                                  </m:sSubPr>
                                  <m:e>
                                    <m:r>
                                      <a:rPr lang="en-US" i="1">
                                        <a:latin typeface="Cambria Math"/>
                                      </a:rPr>
                                      <m:t>𝑉</m:t>
                                    </m:r>
                                  </m:e>
                                  <m:sub>
                                    <m:r>
                                      <a:rPr lang="en-US" i="1">
                                        <a:latin typeface="Cambria Math"/>
                                      </a:rPr>
                                      <m:t>𝑡𝑠</m:t>
                                    </m:r>
                                  </m:sub>
                                </m:sSub>
                              </m:e>
                              <m:e>
                                <m:sSub>
                                  <m:sSubPr>
                                    <m:ctrlPr>
                                      <a:rPr lang="en-US" i="1">
                                        <a:latin typeface="Cambria Math" panose="02040503050406030204" pitchFamily="18" charset="0"/>
                                      </a:rPr>
                                    </m:ctrlPr>
                                  </m:sSubPr>
                                  <m:e>
                                    <m:r>
                                      <a:rPr lang="en-US" i="1">
                                        <a:latin typeface="Cambria Math"/>
                                      </a:rPr>
                                      <m:t>𝑉</m:t>
                                    </m:r>
                                  </m:e>
                                  <m:sub>
                                    <m:r>
                                      <a:rPr lang="en-US" i="1">
                                        <a:latin typeface="Cambria Math"/>
                                      </a:rPr>
                                      <m:t>𝑡𝑏</m:t>
                                    </m:r>
                                  </m:sub>
                                </m:sSub>
                              </m:e>
                            </m:mr>
                          </m:m>
                        </m:e>
                      </m:d>
                      <m:r>
                        <a:rPr lang="en-US" i="1">
                          <a:latin typeface="Cambria Math"/>
                          <a:ea typeface="Cambria Math"/>
                        </a:rPr>
                        <m:t>∙</m:t>
                      </m:r>
                      <m:d>
                        <m:dPr>
                          <m:ctrlPr>
                            <a:rPr lang="en-US" i="1">
                              <a:latin typeface="Cambria Math" panose="02040503050406030204" pitchFamily="18" charset="0"/>
                              <a:ea typeface="Cambria Math"/>
                            </a:rPr>
                          </m:ctrlPr>
                        </m:dPr>
                        <m:e>
                          <m:m>
                            <m:mPr>
                              <m:mcs>
                                <m:mc>
                                  <m:mcPr>
                                    <m:count m:val="1"/>
                                    <m:mcJc m:val="center"/>
                                  </m:mcPr>
                                </m:mc>
                              </m:mcs>
                              <m:ctrlPr>
                                <a:rPr lang="en-US" i="1">
                                  <a:latin typeface="Cambria Math" panose="02040503050406030204" pitchFamily="18" charset="0"/>
                                  <a:ea typeface="Cambria Math"/>
                                </a:rPr>
                              </m:ctrlPr>
                            </m:mPr>
                            <m:mr>
                              <m:e>
                                <m:r>
                                  <m:rPr>
                                    <m:brk m:alnAt="7"/>
                                  </m:rPr>
                                  <a:rPr lang="en-US" i="1">
                                    <a:latin typeface="Cambria Math"/>
                                    <a:ea typeface="Cambria Math"/>
                                  </a:rPr>
                                  <m:t>𝑑</m:t>
                                </m:r>
                              </m:e>
                            </m:mr>
                            <m:mr>
                              <m:e>
                                <m:r>
                                  <a:rPr lang="en-US" i="1">
                                    <a:latin typeface="Cambria Math"/>
                                    <a:ea typeface="Cambria Math"/>
                                  </a:rPr>
                                  <m:t>𝑠</m:t>
                                </m:r>
                              </m:e>
                            </m:mr>
                            <m:mr>
                              <m:e>
                                <m:r>
                                  <a:rPr lang="en-US" i="1">
                                    <a:latin typeface="Cambria Math"/>
                                    <a:ea typeface="Cambria Math"/>
                                  </a:rPr>
                                  <m:t>𝑏</m:t>
                                </m:r>
                              </m:e>
                            </m:mr>
                          </m:m>
                        </m:e>
                      </m:d>
                    </m:oMath>
                  </m:oMathPara>
                </a14:m>
                <a:endParaRPr lang="en-US" dirty="0"/>
              </a:p>
              <a:p>
                <a:r>
                  <a:rPr lang="en-US" dirty="0">
                    <a:latin typeface="Calibri" panose="020F0502020204030204" pitchFamily="34" charset="0"/>
                  </a:rPr>
                  <a:t>      Various unitarity tests possible; the most precise one is the one in the first row: </a:t>
                </a:r>
              </a:p>
              <a:p>
                <a:pPr algn="ctr"/>
                <a14:m>
                  <m:oMath xmlns:m="http://schemas.openxmlformats.org/officeDocument/2006/math">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a:rPr>
                                  <m:t>𝑉</m:t>
                                </m:r>
                              </m:e>
                              <m:sub>
                                <m:r>
                                  <a:rPr lang="en-US" i="1">
                                    <a:latin typeface="Cambria Math"/>
                                  </a:rPr>
                                  <m:t>𝑢𝑑</m:t>
                                </m:r>
                              </m:sub>
                            </m:sSub>
                          </m:e>
                        </m:d>
                      </m:e>
                      <m:sup>
                        <m:r>
                          <a:rPr lang="en-US" i="1">
                            <a:latin typeface="Cambria Math"/>
                          </a:rPr>
                          <m:t>2</m:t>
                        </m:r>
                      </m:sup>
                    </m:sSup>
                    <m:r>
                      <a:rPr lang="en-US" i="1">
                        <a:latin typeface="Cambria Math"/>
                      </a:rPr>
                      <m:t>+</m:t>
                    </m:r>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a:rPr>
                                  <m:t>𝑉</m:t>
                                </m:r>
                              </m:e>
                              <m:sub>
                                <m:r>
                                  <a:rPr lang="en-US" i="1">
                                    <a:latin typeface="Cambria Math"/>
                                  </a:rPr>
                                  <m:t>𝑢𝑠</m:t>
                                </m:r>
                              </m:sub>
                            </m:sSub>
                          </m:e>
                        </m:d>
                      </m:e>
                      <m:sup>
                        <m:r>
                          <a:rPr lang="en-US" i="1">
                            <a:latin typeface="Cambria Math"/>
                          </a:rPr>
                          <m:t>2</m:t>
                        </m:r>
                      </m:sup>
                    </m:sSup>
                    <m:r>
                      <a:rPr lang="en-US" i="1">
                        <a:latin typeface="Cambria Math"/>
                      </a:rPr>
                      <m:t>+</m:t>
                    </m:r>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a:rPr>
                                  <m:t>𝑉</m:t>
                                </m:r>
                              </m:e>
                              <m:sub>
                                <m:r>
                                  <a:rPr lang="en-US" i="1">
                                    <a:latin typeface="Cambria Math"/>
                                  </a:rPr>
                                  <m:t>𝑢𝑏</m:t>
                                </m:r>
                              </m:sub>
                            </m:sSub>
                          </m:e>
                        </m:d>
                      </m:e>
                      <m:sup>
                        <m:r>
                          <a:rPr lang="en-US" i="1">
                            <a:latin typeface="Cambria Math"/>
                          </a:rPr>
                          <m:t>2</m:t>
                        </m:r>
                      </m:sup>
                    </m:sSup>
                    <m:r>
                      <a:rPr lang="en-US" i="1">
                        <a:latin typeface="Cambria Math"/>
                      </a:rPr>
                      <m:t>=1</m:t>
                    </m:r>
                  </m:oMath>
                </a14:m>
                <a:r>
                  <a:rPr lang="en-US" dirty="0">
                    <a:latin typeface="Calibri" panose="020F0502020204030204" pitchFamily="34" charset="0"/>
                  </a:rPr>
                  <a:t> (theory)</a:t>
                </a:r>
              </a:p>
            </p:txBody>
          </p:sp>
        </mc:Choice>
        <mc:Fallback>
          <p:sp>
            <p:nvSpPr>
              <p:cNvPr id="20" name="TextBox 19">
                <a:extLst>
                  <a:ext uri="{FF2B5EF4-FFF2-40B4-BE49-F238E27FC236}">
                    <a16:creationId xmlns:a16="http://schemas.microsoft.com/office/drawing/2014/main" id="{CCC7EB8E-96DF-DD81-0D7A-B652ABFD011F}"/>
                  </a:ext>
                </a:extLst>
              </p:cNvPr>
              <p:cNvSpPr txBox="1">
                <a:spLocks noRot="1" noChangeAspect="1" noMove="1" noResize="1" noEditPoints="1" noAdjustHandles="1" noChangeArrowheads="1" noChangeShapeType="1" noTextEdit="1"/>
              </p:cNvSpPr>
              <p:nvPr/>
            </p:nvSpPr>
            <p:spPr>
              <a:xfrm>
                <a:off x="41573" y="890198"/>
                <a:ext cx="8833322" cy="1815049"/>
              </a:xfrm>
              <a:prstGeom prst="rect">
                <a:avLst/>
              </a:prstGeom>
              <a:blipFill>
                <a:blip r:embed="rId5"/>
                <a:stretch>
                  <a:fillRect t="-1678" b="-4362"/>
                </a:stretch>
              </a:blipFill>
            </p:spPr>
            <p:txBody>
              <a:bodyPr/>
              <a:lstStyle/>
              <a:p>
                <a:r>
                  <a:rPr lang="en-US">
                    <a:noFill/>
                  </a:rPr>
                  <a:t> </a:t>
                </a:r>
              </a:p>
            </p:txBody>
          </p:sp>
        </mc:Fallback>
      </mc:AlternateContent>
      <p:grpSp>
        <p:nvGrpSpPr>
          <p:cNvPr id="517" name="Group 516">
            <a:extLst>
              <a:ext uri="{FF2B5EF4-FFF2-40B4-BE49-F238E27FC236}">
                <a16:creationId xmlns:a16="http://schemas.microsoft.com/office/drawing/2014/main" id="{2B6DC322-692C-A5DC-BA1E-2E7817B54494}"/>
              </a:ext>
            </a:extLst>
          </p:cNvPr>
          <p:cNvGrpSpPr/>
          <p:nvPr/>
        </p:nvGrpSpPr>
        <p:grpSpPr>
          <a:xfrm>
            <a:off x="3863422" y="2814821"/>
            <a:ext cx="5169212" cy="3358429"/>
            <a:chOff x="3863422" y="2814821"/>
            <a:chExt cx="5169212" cy="3358429"/>
          </a:xfrm>
        </p:grpSpPr>
        <p:cxnSp>
          <p:nvCxnSpPr>
            <p:cNvPr id="21" name="Straight Arrow Connector 20">
              <a:extLst>
                <a:ext uri="{FF2B5EF4-FFF2-40B4-BE49-F238E27FC236}">
                  <a16:creationId xmlns:a16="http://schemas.microsoft.com/office/drawing/2014/main" id="{721B1826-0CDB-E8F4-45D2-4C6C3E48F0EC}"/>
                </a:ext>
              </a:extLst>
            </p:cNvPr>
            <p:cNvCxnSpPr>
              <a:cxnSpLocks/>
            </p:cNvCxnSpPr>
            <p:nvPr/>
          </p:nvCxnSpPr>
          <p:spPr>
            <a:xfrm flipH="1">
              <a:off x="5155918" y="3551447"/>
              <a:ext cx="141633" cy="7520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2" name="TextBox 21">
                  <a:extLst>
                    <a:ext uri="{FF2B5EF4-FFF2-40B4-BE49-F238E27FC236}">
                      <a16:creationId xmlns:a16="http://schemas.microsoft.com/office/drawing/2014/main" id="{C043F0EA-0169-F8CB-FD04-26FAF434AF06}"/>
                    </a:ext>
                  </a:extLst>
                </p:cNvPr>
                <p:cNvSpPr txBox="1"/>
                <p:nvPr/>
              </p:nvSpPr>
              <p:spPr>
                <a:xfrm>
                  <a:off x="4919094" y="3228041"/>
                  <a:ext cx="1727052" cy="314144"/>
                </a:xfrm>
                <a:prstGeom prst="rect">
                  <a:avLst/>
                </a:prstGeom>
                <a:noFill/>
              </p:spPr>
              <p:txBody>
                <a:bodyPr wrap="square" rtlCol="0">
                  <a:spAutoFit/>
                </a:bodyPr>
                <a:lstStyle/>
                <a:p>
                  <a:r>
                    <a:rPr lang="en-US" sz="1400" dirty="0">
                      <a:solidFill>
                        <a:srgbClr val="99CC99"/>
                      </a:solidFill>
                    </a:rPr>
                    <a:t>Kaon decays (</a:t>
                  </a:r>
                  <a14:m>
                    <m:oMath xmlns:m="http://schemas.openxmlformats.org/officeDocument/2006/math">
                      <m:sSub>
                        <m:sSubPr>
                          <m:ctrlPr>
                            <a:rPr lang="en-US" sz="1400" b="0" i="1" smtClean="0">
                              <a:solidFill>
                                <a:srgbClr val="99CC99"/>
                              </a:solidFill>
                              <a:latin typeface="Cambria Math" panose="02040503050406030204" pitchFamily="18" charset="0"/>
                            </a:rPr>
                          </m:ctrlPr>
                        </m:sSubPr>
                        <m:e>
                          <m:r>
                            <a:rPr lang="en-US" sz="1400" b="0" i="1" smtClean="0">
                              <a:solidFill>
                                <a:srgbClr val="99CC99"/>
                              </a:solidFill>
                              <a:latin typeface="Cambria Math" panose="02040503050406030204" pitchFamily="18" charset="0"/>
                            </a:rPr>
                            <m:t>𝐾</m:t>
                          </m:r>
                        </m:e>
                        <m:sub>
                          <m:r>
                            <a:rPr lang="en-US" sz="1400" b="0" i="1" smtClean="0">
                              <a:solidFill>
                                <a:srgbClr val="99CC99"/>
                              </a:solidFill>
                              <a:latin typeface="Cambria Math" panose="02040503050406030204" pitchFamily="18" charset="0"/>
                            </a:rPr>
                            <m:t>𝑒</m:t>
                          </m:r>
                          <m:r>
                            <a:rPr lang="en-US" sz="1400" b="0" i="1" smtClean="0">
                              <a:solidFill>
                                <a:srgbClr val="99CC99"/>
                              </a:solidFill>
                              <a:latin typeface="Cambria Math" panose="02040503050406030204" pitchFamily="18" charset="0"/>
                            </a:rPr>
                            <m:t>3</m:t>
                          </m:r>
                        </m:sub>
                      </m:sSub>
                    </m:oMath>
                  </a14:m>
                  <a:r>
                    <a:rPr lang="en-US" sz="1400" dirty="0">
                      <a:solidFill>
                        <a:srgbClr val="99CC99"/>
                      </a:solidFill>
                    </a:rPr>
                    <a:t>)</a:t>
                  </a:r>
                </a:p>
              </p:txBody>
            </p:sp>
          </mc:Choice>
          <mc:Fallback>
            <p:sp>
              <p:nvSpPr>
                <p:cNvPr id="22" name="TextBox 21">
                  <a:extLst>
                    <a:ext uri="{FF2B5EF4-FFF2-40B4-BE49-F238E27FC236}">
                      <a16:creationId xmlns:a16="http://schemas.microsoft.com/office/drawing/2014/main" id="{C043F0EA-0169-F8CB-FD04-26FAF434AF06}"/>
                    </a:ext>
                  </a:extLst>
                </p:cNvPr>
                <p:cNvSpPr txBox="1">
                  <a:spLocks noRot="1" noChangeAspect="1" noMove="1" noResize="1" noEditPoints="1" noAdjustHandles="1" noChangeArrowheads="1" noChangeShapeType="1" noTextEdit="1"/>
                </p:cNvSpPr>
                <p:nvPr/>
              </p:nvSpPr>
              <p:spPr>
                <a:xfrm>
                  <a:off x="4919094" y="3228041"/>
                  <a:ext cx="1727052" cy="314144"/>
                </a:xfrm>
                <a:prstGeom prst="rect">
                  <a:avLst/>
                </a:prstGeom>
                <a:blipFill>
                  <a:blip r:embed="rId6"/>
                  <a:stretch>
                    <a:fillRect l="-1060" t="-3922" b="-17647"/>
                  </a:stretch>
                </a:blipFill>
              </p:spPr>
              <p:txBody>
                <a:bodyPr/>
                <a:lstStyle/>
                <a:p>
                  <a:r>
                    <a:rPr lang="en-US">
                      <a:noFill/>
                    </a:rPr>
                    <a:t> </a:t>
                  </a:r>
                </a:p>
              </p:txBody>
            </p:sp>
          </mc:Fallback>
        </mc:AlternateContent>
        <p:cxnSp>
          <p:nvCxnSpPr>
            <p:cNvPr id="23" name="Straight Arrow Connector 22">
              <a:extLst>
                <a:ext uri="{FF2B5EF4-FFF2-40B4-BE49-F238E27FC236}">
                  <a16:creationId xmlns:a16="http://schemas.microsoft.com/office/drawing/2014/main" id="{AFC7A9C0-4FB2-822A-1079-67CCC7C1F894}"/>
                </a:ext>
              </a:extLst>
            </p:cNvPr>
            <p:cNvCxnSpPr>
              <a:cxnSpLocks/>
            </p:cNvCxnSpPr>
            <p:nvPr/>
          </p:nvCxnSpPr>
          <p:spPr>
            <a:xfrm flipH="1">
              <a:off x="7106038" y="4233190"/>
              <a:ext cx="674975" cy="54643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1183185-8054-817C-8020-885D509C7800}"/>
                </a:ext>
              </a:extLst>
            </p:cNvPr>
            <p:cNvSpPr txBox="1"/>
            <p:nvPr/>
          </p:nvSpPr>
          <p:spPr>
            <a:xfrm>
              <a:off x="7537765" y="3974502"/>
              <a:ext cx="879877" cy="314144"/>
            </a:xfrm>
            <a:prstGeom prst="rect">
              <a:avLst/>
            </a:prstGeom>
            <a:noFill/>
          </p:spPr>
          <p:txBody>
            <a:bodyPr wrap="square" rtlCol="0">
              <a:spAutoFit/>
            </a:bodyPr>
            <a:lstStyle/>
            <a:p>
              <a:r>
                <a:rPr lang="en-US" sz="1400" dirty="0"/>
                <a:t>Unitarity</a:t>
              </a:r>
            </a:p>
          </p:txBody>
        </p:sp>
        <p:cxnSp>
          <p:nvCxnSpPr>
            <p:cNvPr id="25" name="Straight Arrow Connector 24">
              <a:extLst>
                <a:ext uri="{FF2B5EF4-FFF2-40B4-BE49-F238E27FC236}">
                  <a16:creationId xmlns:a16="http://schemas.microsoft.com/office/drawing/2014/main" id="{AA7C5709-E494-D430-89DD-F3D7D73ECBCD}"/>
                </a:ext>
              </a:extLst>
            </p:cNvPr>
            <p:cNvCxnSpPr>
              <a:cxnSpLocks/>
            </p:cNvCxnSpPr>
            <p:nvPr/>
          </p:nvCxnSpPr>
          <p:spPr>
            <a:xfrm flipH="1" flipV="1">
              <a:off x="5112183" y="4879771"/>
              <a:ext cx="73550" cy="29164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6" name="TextBox 25">
                  <a:extLst>
                    <a:ext uri="{FF2B5EF4-FFF2-40B4-BE49-F238E27FC236}">
                      <a16:creationId xmlns:a16="http://schemas.microsoft.com/office/drawing/2014/main" id="{61CE316B-8F3B-5D1C-6A40-1AC11E17C433}"/>
                    </a:ext>
                  </a:extLst>
                </p:cNvPr>
                <p:cNvSpPr txBox="1"/>
                <p:nvPr/>
              </p:nvSpPr>
              <p:spPr>
                <a:xfrm>
                  <a:off x="4902643" y="5165570"/>
                  <a:ext cx="1734759" cy="331814"/>
                </a:xfrm>
                <a:prstGeom prst="rect">
                  <a:avLst/>
                </a:prstGeom>
                <a:noFill/>
              </p:spPr>
              <p:txBody>
                <a:bodyPr wrap="square" rtlCol="0">
                  <a:spAutoFit/>
                </a:bodyPr>
                <a:lstStyle/>
                <a:p>
                  <a:r>
                    <a:rPr lang="en-US" sz="1400" dirty="0">
                      <a:solidFill>
                        <a:srgbClr val="9999FF"/>
                      </a:solidFill>
                    </a:rPr>
                    <a:t>Kaon decays (</a:t>
                  </a:r>
                  <a14:m>
                    <m:oMath xmlns:m="http://schemas.openxmlformats.org/officeDocument/2006/math">
                      <m:sSub>
                        <m:sSubPr>
                          <m:ctrlPr>
                            <a:rPr lang="en-US" sz="1400" b="0" i="1" smtClean="0">
                              <a:solidFill>
                                <a:srgbClr val="9999FF"/>
                              </a:solidFill>
                              <a:latin typeface="Cambria Math" panose="02040503050406030204" pitchFamily="18" charset="0"/>
                            </a:rPr>
                          </m:ctrlPr>
                        </m:sSubPr>
                        <m:e>
                          <m:r>
                            <a:rPr lang="en-US" sz="1400" b="0" i="1" smtClean="0">
                              <a:solidFill>
                                <a:srgbClr val="9999FF"/>
                              </a:solidFill>
                              <a:latin typeface="Cambria Math" panose="02040503050406030204" pitchFamily="18" charset="0"/>
                            </a:rPr>
                            <m:t>𝐾</m:t>
                          </m:r>
                        </m:e>
                        <m:sub>
                          <m:r>
                            <a:rPr lang="en-US" sz="1400" b="0" i="1" smtClean="0">
                              <a:solidFill>
                                <a:srgbClr val="9999FF"/>
                              </a:solidFill>
                              <a:latin typeface="Cambria Math" panose="02040503050406030204" pitchFamily="18" charset="0"/>
                            </a:rPr>
                            <m:t>𝜇</m:t>
                          </m:r>
                          <m:r>
                            <a:rPr lang="en-US" sz="1400" b="0" i="1" smtClean="0">
                              <a:solidFill>
                                <a:srgbClr val="9999FF"/>
                              </a:solidFill>
                              <a:latin typeface="Cambria Math" panose="02040503050406030204" pitchFamily="18" charset="0"/>
                            </a:rPr>
                            <m:t>2</m:t>
                          </m:r>
                        </m:sub>
                      </m:sSub>
                    </m:oMath>
                  </a14:m>
                  <a:r>
                    <a:rPr lang="en-US" sz="1400" dirty="0">
                      <a:solidFill>
                        <a:srgbClr val="9999FF"/>
                      </a:solidFill>
                    </a:rPr>
                    <a:t>)</a:t>
                  </a:r>
                </a:p>
              </p:txBody>
            </p:sp>
          </mc:Choice>
          <mc:Fallback>
            <p:sp>
              <p:nvSpPr>
                <p:cNvPr id="26" name="TextBox 25">
                  <a:extLst>
                    <a:ext uri="{FF2B5EF4-FFF2-40B4-BE49-F238E27FC236}">
                      <a16:creationId xmlns:a16="http://schemas.microsoft.com/office/drawing/2014/main" id="{61CE316B-8F3B-5D1C-6A40-1AC11E17C433}"/>
                    </a:ext>
                  </a:extLst>
                </p:cNvPr>
                <p:cNvSpPr txBox="1">
                  <a:spLocks noRot="1" noChangeAspect="1" noMove="1" noResize="1" noEditPoints="1" noAdjustHandles="1" noChangeArrowheads="1" noChangeShapeType="1" noTextEdit="1"/>
                </p:cNvSpPr>
                <p:nvPr/>
              </p:nvSpPr>
              <p:spPr>
                <a:xfrm>
                  <a:off x="4902643" y="5165570"/>
                  <a:ext cx="1734759" cy="331814"/>
                </a:xfrm>
                <a:prstGeom prst="rect">
                  <a:avLst/>
                </a:prstGeom>
                <a:blipFill>
                  <a:blip r:embed="rId7"/>
                  <a:stretch>
                    <a:fillRect l="-1053" t="-1818" b="-10909"/>
                  </a:stretch>
                </a:blipFill>
              </p:spPr>
              <p:txBody>
                <a:bodyPr/>
                <a:lstStyle/>
                <a:p>
                  <a:r>
                    <a:rPr lang="en-US">
                      <a:noFill/>
                    </a:rPr>
                    <a:t> </a:t>
                  </a:r>
                </a:p>
              </p:txBody>
            </p:sp>
          </mc:Fallback>
        </mc:AlternateContent>
        <p:cxnSp>
          <p:nvCxnSpPr>
            <p:cNvPr id="27" name="Straight Arrow Connector 26">
              <a:extLst>
                <a:ext uri="{FF2B5EF4-FFF2-40B4-BE49-F238E27FC236}">
                  <a16:creationId xmlns:a16="http://schemas.microsoft.com/office/drawing/2014/main" id="{037ABCB2-A91C-4D79-9F79-FE03E5803AB3}"/>
                </a:ext>
              </a:extLst>
            </p:cNvPr>
            <p:cNvCxnSpPr>
              <a:cxnSpLocks/>
            </p:cNvCxnSpPr>
            <p:nvPr/>
          </p:nvCxnSpPr>
          <p:spPr>
            <a:xfrm flipH="1" flipV="1">
              <a:off x="6933562" y="5360769"/>
              <a:ext cx="660438" cy="242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370DC283-5431-67B2-8961-1EC4F789B11F}"/>
                </a:ext>
              </a:extLst>
            </p:cNvPr>
            <p:cNvSpPr txBox="1"/>
            <p:nvPr/>
          </p:nvSpPr>
          <p:spPr>
            <a:xfrm>
              <a:off x="7635131" y="4977110"/>
              <a:ext cx="1348396" cy="753944"/>
            </a:xfrm>
            <a:prstGeom prst="rect">
              <a:avLst/>
            </a:prstGeom>
            <a:noFill/>
          </p:spPr>
          <p:txBody>
            <a:bodyPr wrap="square" rtlCol="0">
              <a:spAutoFit/>
            </a:bodyPr>
            <a:lstStyle/>
            <a:p>
              <a:r>
                <a:rPr lang="en-US" sz="1400" dirty="0" err="1">
                  <a:solidFill>
                    <a:srgbClr val="FF0A10"/>
                  </a:solidFill>
                </a:rPr>
                <a:t>Superallowed</a:t>
              </a:r>
              <a:r>
                <a:rPr lang="en-US" sz="1400" dirty="0">
                  <a:solidFill>
                    <a:srgbClr val="FF0A10"/>
                  </a:solidFill>
                </a:rPr>
                <a:t> nuclear decays</a:t>
              </a:r>
            </a:p>
          </p:txBody>
        </p:sp>
        <p:sp>
          <p:nvSpPr>
            <p:cNvPr id="125" name="TextBox 124">
              <a:extLst>
                <a:ext uri="{FF2B5EF4-FFF2-40B4-BE49-F238E27FC236}">
                  <a16:creationId xmlns:a16="http://schemas.microsoft.com/office/drawing/2014/main" id="{37618A2D-1154-2D48-53FA-6E63A2DAF197}"/>
                </a:ext>
              </a:extLst>
            </p:cNvPr>
            <p:cNvSpPr txBox="1"/>
            <p:nvPr/>
          </p:nvSpPr>
          <p:spPr>
            <a:xfrm>
              <a:off x="6827388" y="5711585"/>
              <a:ext cx="1615486" cy="461665"/>
            </a:xfrm>
            <a:prstGeom prst="rect">
              <a:avLst/>
            </a:prstGeom>
            <a:noFill/>
          </p:spPr>
          <p:txBody>
            <a:bodyPr wrap="square">
              <a:spAutoFit/>
            </a:bodyPr>
            <a:lstStyle/>
            <a:p>
              <a:r>
                <a:rPr lang="en-US" sz="1200" dirty="0">
                  <a:latin typeface="Calibri" panose="020F0502020204030204" pitchFamily="34" charset="0"/>
                  <a:cs typeface="Calibri" panose="020F0502020204030204" pitchFamily="34" charset="0"/>
                </a:rPr>
                <a:t>Adapted from V. </a:t>
              </a:r>
              <a:r>
                <a:rPr lang="en-US" sz="1200" dirty="0" err="1">
                  <a:latin typeface="Calibri" panose="020F0502020204030204" pitchFamily="34" charset="0"/>
                  <a:cs typeface="Calibri" panose="020F0502020204030204" pitchFamily="34" charset="0"/>
                </a:rPr>
                <a:t>Cirigliano</a:t>
              </a:r>
              <a:r>
                <a:rPr lang="en-US" sz="1200" dirty="0">
                  <a:latin typeface="Calibri" panose="020F0502020204030204" pitchFamily="34" charset="0"/>
                  <a:cs typeface="Calibri" panose="020F0502020204030204" pitchFamily="34" charset="0"/>
                </a:rPr>
                <a:t>, 2022</a:t>
              </a:r>
            </a:p>
          </p:txBody>
        </p:sp>
        <p:sp>
          <p:nvSpPr>
            <p:cNvPr id="30" name="object 2">
              <a:extLst>
                <a:ext uri="{FF2B5EF4-FFF2-40B4-BE49-F238E27FC236}">
                  <a16:creationId xmlns:a16="http://schemas.microsoft.com/office/drawing/2014/main" id="{D1225A7A-AA57-3C33-5918-217EA2A457AC}"/>
                </a:ext>
              </a:extLst>
            </p:cNvPr>
            <p:cNvSpPr txBox="1"/>
            <p:nvPr/>
          </p:nvSpPr>
          <p:spPr>
            <a:xfrm>
              <a:off x="4704503" y="5509251"/>
              <a:ext cx="578779" cy="231474"/>
            </a:xfrm>
            <a:prstGeom prst="rect">
              <a:avLst/>
            </a:prstGeom>
          </p:spPr>
          <p:txBody>
            <a:bodyPr vert="horz" wrap="square" lIns="0" tIns="15875" rIns="0" bIns="0" rtlCol="0">
              <a:spAutoFit/>
            </a:bodyPr>
            <a:lstStyle/>
            <a:p>
              <a:pPr marL="12700">
                <a:lnSpc>
                  <a:spcPct val="100000"/>
                </a:lnSpc>
                <a:spcBef>
                  <a:spcPts val="125"/>
                </a:spcBef>
              </a:pPr>
              <a:r>
                <a:rPr sz="1400" spc="5" dirty="0">
                  <a:latin typeface="Cambria Math" panose="02040503050406030204" pitchFamily="18" charset="0"/>
                  <a:ea typeface="Cambria Math" panose="02040503050406030204" pitchFamily="18" charset="0"/>
                  <a:cs typeface="Calibri" panose="020F0502020204030204" pitchFamily="34" charset="0"/>
                </a:rPr>
                <a:t>0.960</a:t>
              </a:r>
              <a:endParaRPr sz="1400" dirty="0">
                <a:latin typeface="Cambria Math" panose="02040503050406030204" pitchFamily="18" charset="0"/>
                <a:ea typeface="Cambria Math" panose="02040503050406030204" pitchFamily="18" charset="0"/>
                <a:cs typeface="Calibri" panose="020F0502020204030204" pitchFamily="34" charset="0"/>
              </a:endParaRPr>
            </a:p>
          </p:txBody>
        </p:sp>
        <p:sp>
          <p:nvSpPr>
            <p:cNvPr id="39" name="object 3">
              <a:extLst>
                <a:ext uri="{FF2B5EF4-FFF2-40B4-BE49-F238E27FC236}">
                  <a16:creationId xmlns:a16="http://schemas.microsoft.com/office/drawing/2014/main" id="{22E5316F-EB88-7254-265C-705EA83A00FC}"/>
                </a:ext>
              </a:extLst>
            </p:cNvPr>
            <p:cNvSpPr/>
            <p:nvPr/>
          </p:nvSpPr>
          <p:spPr>
            <a:xfrm>
              <a:off x="5005479" y="5514692"/>
              <a:ext cx="0" cy="18466"/>
            </a:xfrm>
            <a:custGeom>
              <a:avLst/>
              <a:gdLst/>
              <a:ahLst/>
              <a:cxnLst/>
              <a:rect l="l" t="t" r="r" b="b"/>
              <a:pathLst>
                <a:path h="30479">
                  <a:moveTo>
                    <a:pt x="0" y="30454"/>
                  </a:moveTo>
                  <a:lnTo>
                    <a:pt x="0" y="0"/>
                  </a:lnTo>
                </a:path>
              </a:pathLst>
            </a:custGeom>
            <a:ln w="7937">
              <a:solidFill>
                <a:srgbClr val="656565"/>
              </a:solidFill>
            </a:ln>
          </p:spPr>
          <p:txBody>
            <a:bodyPr wrap="square" lIns="0" tIns="0" rIns="0" bIns="0" rtlCol="0"/>
            <a:lstStyle/>
            <a:p>
              <a:endParaRPr/>
            </a:p>
          </p:txBody>
        </p:sp>
        <p:sp>
          <p:nvSpPr>
            <p:cNvPr id="40" name="object 4">
              <a:extLst>
                <a:ext uri="{FF2B5EF4-FFF2-40B4-BE49-F238E27FC236}">
                  <a16:creationId xmlns:a16="http://schemas.microsoft.com/office/drawing/2014/main" id="{A04C7001-3116-C163-4CEA-FAAE59A4FE41}"/>
                </a:ext>
              </a:extLst>
            </p:cNvPr>
            <p:cNvSpPr/>
            <p:nvPr/>
          </p:nvSpPr>
          <p:spPr>
            <a:xfrm>
              <a:off x="5154426" y="5514692"/>
              <a:ext cx="0" cy="18466"/>
            </a:xfrm>
            <a:custGeom>
              <a:avLst/>
              <a:gdLst/>
              <a:ahLst/>
              <a:cxnLst/>
              <a:rect l="l" t="t" r="r" b="b"/>
              <a:pathLst>
                <a:path h="30479">
                  <a:moveTo>
                    <a:pt x="0" y="30454"/>
                  </a:moveTo>
                  <a:lnTo>
                    <a:pt x="0" y="0"/>
                  </a:lnTo>
                </a:path>
              </a:pathLst>
            </a:custGeom>
            <a:ln w="7937">
              <a:solidFill>
                <a:srgbClr val="656565"/>
              </a:solidFill>
            </a:ln>
          </p:spPr>
          <p:txBody>
            <a:bodyPr wrap="square" lIns="0" tIns="0" rIns="0" bIns="0" rtlCol="0"/>
            <a:lstStyle/>
            <a:p>
              <a:endParaRPr/>
            </a:p>
          </p:txBody>
        </p:sp>
        <p:sp>
          <p:nvSpPr>
            <p:cNvPr id="42" name="object 5">
              <a:extLst>
                <a:ext uri="{FF2B5EF4-FFF2-40B4-BE49-F238E27FC236}">
                  <a16:creationId xmlns:a16="http://schemas.microsoft.com/office/drawing/2014/main" id="{3C93FAC7-8553-427B-309A-C58D6E327114}"/>
                </a:ext>
              </a:extLst>
            </p:cNvPr>
            <p:cNvSpPr/>
            <p:nvPr/>
          </p:nvSpPr>
          <p:spPr>
            <a:xfrm>
              <a:off x="5303348" y="5514692"/>
              <a:ext cx="0" cy="18466"/>
            </a:xfrm>
            <a:custGeom>
              <a:avLst/>
              <a:gdLst/>
              <a:ahLst/>
              <a:cxnLst/>
              <a:rect l="l" t="t" r="r" b="b"/>
              <a:pathLst>
                <a:path h="30479">
                  <a:moveTo>
                    <a:pt x="0" y="30454"/>
                  </a:moveTo>
                  <a:lnTo>
                    <a:pt x="0" y="0"/>
                  </a:lnTo>
                </a:path>
              </a:pathLst>
            </a:custGeom>
            <a:ln w="7937">
              <a:solidFill>
                <a:srgbClr val="656565"/>
              </a:solidFill>
            </a:ln>
          </p:spPr>
          <p:txBody>
            <a:bodyPr wrap="square" lIns="0" tIns="0" rIns="0" bIns="0" rtlCol="0"/>
            <a:lstStyle/>
            <a:p>
              <a:endParaRPr/>
            </a:p>
          </p:txBody>
        </p:sp>
        <p:sp>
          <p:nvSpPr>
            <p:cNvPr id="124" name="object 6">
              <a:extLst>
                <a:ext uri="{FF2B5EF4-FFF2-40B4-BE49-F238E27FC236}">
                  <a16:creationId xmlns:a16="http://schemas.microsoft.com/office/drawing/2014/main" id="{2740E082-1E32-63EE-038C-2E6773097E68}"/>
                </a:ext>
              </a:extLst>
            </p:cNvPr>
            <p:cNvSpPr/>
            <p:nvPr/>
          </p:nvSpPr>
          <p:spPr>
            <a:xfrm>
              <a:off x="5452294" y="5514692"/>
              <a:ext cx="0" cy="18466"/>
            </a:xfrm>
            <a:custGeom>
              <a:avLst/>
              <a:gdLst/>
              <a:ahLst/>
              <a:cxnLst/>
              <a:rect l="l" t="t" r="r" b="b"/>
              <a:pathLst>
                <a:path h="30479">
                  <a:moveTo>
                    <a:pt x="0" y="30454"/>
                  </a:moveTo>
                  <a:lnTo>
                    <a:pt x="0" y="0"/>
                  </a:lnTo>
                </a:path>
              </a:pathLst>
            </a:custGeom>
            <a:ln w="7937">
              <a:solidFill>
                <a:srgbClr val="656565"/>
              </a:solidFill>
            </a:ln>
          </p:spPr>
          <p:txBody>
            <a:bodyPr wrap="square" lIns="0" tIns="0" rIns="0" bIns="0" rtlCol="0"/>
            <a:lstStyle/>
            <a:p>
              <a:endParaRPr/>
            </a:p>
          </p:txBody>
        </p:sp>
        <p:sp>
          <p:nvSpPr>
            <p:cNvPr id="127" name="object 7">
              <a:extLst>
                <a:ext uri="{FF2B5EF4-FFF2-40B4-BE49-F238E27FC236}">
                  <a16:creationId xmlns:a16="http://schemas.microsoft.com/office/drawing/2014/main" id="{9097E249-1285-740A-9CEE-E51959C17A8B}"/>
                </a:ext>
              </a:extLst>
            </p:cNvPr>
            <p:cNvSpPr/>
            <p:nvPr/>
          </p:nvSpPr>
          <p:spPr>
            <a:xfrm>
              <a:off x="5601247" y="5502366"/>
              <a:ext cx="0" cy="30775"/>
            </a:xfrm>
            <a:custGeom>
              <a:avLst/>
              <a:gdLst/>
              <a:ahLst/>
              <a:cxnLst/>
              <a:rect l="l" t="t" r="r" b="b"/>
              <a:pathLst>
                <a:path h="50800">
                  <a:moveTo>
                    <a:pt x="0" y="50800"/>
                  </a:moveTo>
                  <a:lnTo>
                    <a:pt x="0" y="0"/>
                  </a:lnTo>
                </a:path>
              </a:pathLst>
            </a:custGeom>
            <a:ln w="7937">
              <a:solidFill>
                <a:srgbClr val="656565"/>
              </a:solidFill>
            </a:ln>
          </p:spPr>
          <p:txBody>
            <a:bodyPr wrap="square" lIns="0" tIns="0" rIns="0" bIns="0" rtlCol="0"/>
            <a:lstStyle/>
            <a:p>
              <a:endParaRPr/>
            </a:p>
          </p:txBody>
        </p:sp>
        <p:sp>
          <p:nvSpPr>
            <p:cNvPr id="416" name="object 8">
              <a:extLst>
                <a:ext uri="{FF2B5EF4-FFF2-40B4-BE49-F238E27FC236}">
                  <a16:creationId xmlns:a16="http://schemas.microsoft.com/office/drawing/2014/main" id="{327B90D0-6C6D-3FD3-C53D-D8B225A281B6}"/>
                </a:ext>
              </a:extLst>
            </p:cNvPr>
            <p:cNvSpPr txBox="1"/>
            <p:nvPr/>
          </p:nvSpPr>
          <p:spPr>
            <a:xfrm>
              <a:off x="5389650" y="5509251"/>
              <a:ext cx="592874" cy="231474"/>
            </a:xfrm>
            <a:prstGeom prst="rect">
              <a:avLst/>
            </a:prstGeom>
          </p:spPr>
          <p:txBody>
            <a:bodyPr vert="horz" wrap="square" lIns="0" tIns="15875" rIns="0" bIns="0" rtlCol="0">
              <a:spAutoFit/>
            </a:bodyPr>
            <a:lstStyle/>
            <a:p>
              <a:pPr marL="12700">
                <a:lnSpc>
                  <a:spcPct val="100000"/>
                </a:lnSpc>
                <a:spcBef>
                  <a:spcPts val="125"/>
                </a:spcBef>
              </a:pPr>
              <a:r>
                <a:rPr sz="1400" spc="5" dirty="0">
                  <a:latin typeface="Cambria Math" panose="02040503050406030204" pitchFamily="18" charset="0"/>
                  <a:ea typeface="Cambria Math" panose="02040503050406030204" pitchFamily="18" charset="0"/>
                  <a:cs typeface="Calibri" panose="020F0502020204030204" pitchFamily="34" charset="0"/>
                </a:rPr>
                <a:t>0.965</a:t>
              </a:r>
              <a:endParaRPr sz="1400" dirty="0">
                <a:latin typeface="Cambria Math" panose="02040503050406030204" pitchFamily="18" charset="0"/>
                <a:ea typeface="Cambria Math" panose="02040503050406030204" pitchFamily="18" charset="0"/>
                <a:cs typeface="Calibri" panose="020F0502020204030204" pitchFamily="34" charset="0"/>
              </a:endParaRPr>
            </a:p>
          </p:txBody>
        </p:sp>
        <p:sp>
          <p:nvSpPr>
            <p:cNvPr id="417" name="object 9">
              <a:extLst>
                <a:ext uri="{FF2B5EF4-FFF2-40B4-BE49-F238E27FC236}">
                  <a16:creationId xmlns:a16="http://schemas.microsoft.com/office/drawing/2014/main" id="{17736D8E-B8C6-467C-D3DA-3E37A80762DA}"/>
                </a:ext>
              </a:extLst>
            </p:cNvPr>
            <p:cNvSpPr/>
            <p:nvPr/>
          </p:nvSpPr>
          <p:spPr>
            <a:xfrm>
              <a:off x="5750161" y="5514692"/>
              <a:ext cx="0" cy="18466"/>
            </a:xfrm>
            <a:custGeom>
              <a:avLst/>
              <a:gdLst/>
              <a:ahLst/>
              <a:cxnLst/>
              <a:rect l="l" t="t" r="r" b="b"/>
              <a:pathLst>
                <a:path h="30479">
                  <a:moveTo>
                    <a:pt x="0" y="30454"/>
                  </a:moveTo>
                  <a:lnTo>
                    <a:pt x="0" y="0"/>
                  </a:lnTo>
                </a:path>
              </a:pathLst>
            </a:custGeom>
            <a:ln w="7937">
              <a:solidFill>
                <a:srgbClr val="656565"/>
              </a:solidFill>
            </a:ln>
          </p:spPr>
          <p:txBody>
            <a:bodyPr wrap="square" lIns="0" tIns="0" rIns="0" bIns="0" rtlCol="0"/>
            <a:lstStyle/>
            <a:p>
              <a:endParaRPr/>
            </a:p>
          </p:txBody>
        </p:sp>
        <p:sp>
          <p:nvSpPr>
            <p:cNvPr id="418" name="object 10">
              <a:extLst>
                <a:ext uri="{FF2B5EF4-FFF2-40B4-BE49-F238E27FC236}">
                  <a16:creationId xmlns:a16="http://schemas.microsoft.com/office/drawing/2014/main" id="{139C9D99-717D-CFC4-59E0-BDBC6995147B}"/>
                </a:ext>
              </a:extLst>
            </p:cNvPr>
            <p:cNvSpPr/>
            <p:nvPr/>
          </p:nvSpPr>
          <p:spPr>
            <a:xfrm>
              <a:off x="5899107" y="5514692"/>
              <a:ext cx="0" cy="18466"/>
            </a:xfrm>
            <a:custGeom>
              <a:avLst/>
              <a:gdLst/>
              <a:ahLst/>
              <a:cxnLst/>
              <a:rect l="l" t="t" r="r" b="b"/>
              <a:pathLst>
                <a:path h="30479">
                  <a:moveTo>
                    <a:pt x="0" y="30454"/>
                  </a:moveTo>
                  <a:lnTo>
                    <a:pt x="0" y="0"/>
                  </a:lnTo>
                </a:path>
              </a:pathLst>
            </a:custGeom>
            <a:ln w="7937">
              <a:solidFill>
                <a:srgbClr val="656565"/>
              </a:solidFill>
            </a:ln>
          </p:spPr>
          <p:txBody>
            <a:bodyPr wrap="square" lIns="0" tIns="0" rIns="0" bIns="0" rtlCol="0"/>
            <a:lstStyle/>
            <a:p>
              <a:endParaRPr/>
            </a:p>
          </p:txBody>
        </p:sp>
        <p:sp>
          <p:nvSpPr>
            <p:cNvPr id="419" name="object 11">
              <a:extLst>
                <a:ext uri="{FF2B5EF4-FFF2-40B4-BE49-F238E27FC236}">
                  <a16:creationId xmlns:a16="http://schemas.microsoft.com/office/drawing/2014/main" id="{6FC90FAA-B5F6-B217-28BE-3126F07ADD2F}"/>
                </a:ext>
              </a:extLst>
            </p:cNvPr>
            <p:cNvSpPr/>
            <p:nvPr/>
          </p:nvSpPr>
          <p:spPr>
            <a:xfrm>
              <a:off x="6048030" y="5514692"/>
              <a:ext cx="0" cy="18466"/>
            </a:xfrm>
            <a:custGeom>
              <a:avLst/>
              <a:gdLst/>
              <a:ahLst/>
              <a:cxnLst/>
              <a:rect l="l" t="t" r="r" b="b"/>
              <a:pathLst>
                <a:path h="30479">
                  <a:moveTo>
                    <a:pt x="0" y="30454"/>
                  </a:moveTo>
                  <a:lnTo>
                    <a:pt x="0" y="0"/>
                  </a:lnTo>
                </a:path>
              </a:pathLst>
            </a:custGeom>
            <a:ln w="7937">
              <a:solidFill>
                <a:srgbClr val="656565"/>
              </a:solidFill>
            </a:ln>
          </p:spPr>
          <p:txBody>
            <a:bodyPr wrap="square" lIns="0" tIns="0" rIns="0" bIns="0" rtlCol="0"/>
            <a:lstStyle/>
            <a:p>
              <a:endParaRPr/>
            </a:p>
          </p:txBody>
        </p:sp>
        <p:sp>
          <p:nvSpPr>
            <p:cNvPr id="420" name="object 12">
              <a:extLst>
                <a:ext uri="{FF2B5EF4-FFF2-40B4-BE49-F238E27FC236}">
                  <a16:creationId xmlns:a16="http://schemas.microsoft.com/office/drawing/2014/main" id="{FAF1B510-440F-F1E9-A9AC-CAF1D179DF14}"/>
                </a:ext>
              </a:extLst>
            </p:cNvPr>
            <p:cNvSpPr/>
            <p:nvPr/>
          </p:nvSpPr>
          <p:spPr>
            <a:xfrm>
              <a:off x="6196975" y="5514692"/>
              <a:ext cx="0" cy="18466"/>
            </a:xfrm>
            <a:custGeom>
              <a:avLst/>
              <a:gdLst/>
              <a:ahLst/>
              <a:cxnLst/>
              <a:rect l="l" t="t" r="r" b="b"/>
              <a:pathLst>
                <a:path h="30479">
                  <a:moveTo>
                    <a:pt x="0" y="30454"/>
                  </a:moveTo>
                  <a:lnTo>
                    <a:pt x="0" y="0"/>
                  </a:lnTo>
                </a:path>
              </a:pathLst>
            </a:custGeom>
            <a:ln w="7937">
              <a:solidFill>
                <a:srgbClr val="656565"/>
              </a:solidFill>
            </a:ln>
          </p:spPr>
          <p:txBody>
            <a:bodyPr wrap="square" lIns="0" tIns="0" rIns="0" bIns="0" rtlCol="0"/>
            <a:lstStyle/>
            <a:p>
              <a:endParaRPr/>
            </a:p>
          </p:txBody>
        </p:sp>
        <p:sp>
          <p:nvSpPr>
            <p:cNvPr id="421" name="object 13">
              <a:extLst>
                <a:ext uri="{FF2B5EF4-FFF2-40B4-BE49-F238E27FC236}">
                  <a16:creationId xmlns:a16="http://schemas.microsoft.com/office/drawing/2014/main" id="{A79712C7-4B72-EE8A-4778-161A2A029B60}"/>
                </a:ext>
              </a:extLst>
            </p:cNvPr>
            <p:cNvSpPr/>
            <p:nvPr/>
          </p:nvSpPr>
          <p:spPr>
            <a:xfrm>
              <a:off x="6345897" y="5502366"/>
              <a:ext cx="0" cy="30775"/>
            </a:xfrm>
            <a:custGeom>
              <a:avLst/>
              <a:gdLst/>
              <a:ahLst/>
              <a:cxnLst/>
              <a:rect l="l" t="t" r="r" b="b"/>
              <a:pathLst>
                <a:path h="50800">
                  <a:moveTo>
                    <a:pt x="0" y="50800"/>
                  </a:moveTo>
                  <a:lnTo>
                    <a:pt x="0" y="0"/>
                  </a:lnTo>
                </a:path>
              </a:pathLst>
            </a:custGeom>
            <a:ln w="7937">
              <a:solidFill>
                <a:srgbClr val="656565"/>
              </a:solidFill>
            </a:ln>
          </p:spPr>
          <p:txBody>
            <a:bodyPr wrap="square" lIns="0" tIns="0" rIns="0" bIns="0" rtlCol="0"/>
            <a:lstStyle/>
            <a:p>
              <a:endParaRPr/>
            </a:p>
          </p:txBody>
        </p:sp>
        <p:sp>
          <p:nvSpPr>
            <p:cNvPr id="422" name="object 14">
              <a:extLst>
                <a:ext uri="{FF2B5EF4-FFF2-40B4-BE49-F238E27FC236}">
                  <a16:creationId xmlns:a16="http://schemas.microsoft.com/office/drawing/2014/main" id="{E1C804F5-9CDB-DF4A-4F4D-61F76EA695BF}"/>
                </a:ext>
              </a:extLst>
            </p:cNvPr>
            <p:cNvSpPr/>
            <p:nvPr/>
          </p:nvSpPr>
          <p:spPr>
            <a:xfrm>
              <a:off x="6494842" y="5514692"/>
              <a:ext cx="0" cy="18466"/>
            </a:xfrm>
            <a:custGeom>
              <a:avLst/>
              <a:gdLst/>
              <a:ahLst/>
              <a:cxnLst/>
              <a:rect l="l" t="t" r="r" b="b"/>
              <a:pathLst>
                <a:path h="30479">
                  <a:moveTo>
                    <a:pt x="0" y="30454"/>
                  </a:moveTo>
                  <a:lnTo>
                    <a:pt x="0" y="0"/>
                  </a:lnTo>
                </a:path>
              </a:pathLst>
            </a:custGeom>
            <a:ln w="7937">
              <a:solidFill>
                <a:srgbClr val="656565"/>
              </a:solidFill>
            </a:ln>
          </p:spPr>
          <p:txBody>
            <a:bodyPr wrap="square" lIns="0" tIns="0" rIns="0" bIns="0" rtlCol="0"/>
            <a:lstStyle/>
            <a:p>
              <a:endParaRPr/>
            </a:p>
          </p:txBody>
        </p:sp>
        <p:sp>
          <p:nvSpPr>
            <p:cNvPr id="423" name="object 15">
              <a:extLst>
                <a:ext uri="{FF2B5EF4-FFF2-40B4-BE49-F238E27FC236}">
                  <a16:creationId xmlns:a16="http://schemas.microsoft.com/office/drawing/2014/main" id="{ED38A95B-30C5-230A-01A5-FCFC3C00CA51}"/>
                </a:ext>
              </a:extLst>
            </p:cNvPr>
            <p:cNvSpPr/>
            <p:nvPr/>
          </p:nvSpPr>
          <p:spPr>
            <a:xfrm>
              <a:off x="6643796" y="5514692"/>
              <a:ext cx="0" cy="18466"/>
            </a:xfrm>
            <a:custGeom>
              <a:avLst/>
              <a:gdLst/>
              <a:ahLst/>
              <a:cxnLst/>
              <a:rect l="l" t="t" r="r" b="b"/>
              <a:pathLst>
                <a:path h="30479">
                  <a:moveTo>
                    <a:pt x="0" y="30454"/>
                  </a:moveTo>
                  <a:lnTo>
                    <a:pt x="0" y="0"/>
                  </a:lnTo>
                </a:path>
              </a:pathLst>
            </a:custGeom>
            <a:ln w="7937">
              <a:solidFill>
                <a:srgbClr val="656565"/>
              </a:solidFill>
            </a:ln>
          </p:spPr>
          <p:txBody>
            <a:bodyPr wrap="square" lIns="0" tIns="0" rIns="0" bIns="0" rtlCol="0"/>
            <a:lstStyle/>
            <a:p>
              <a:endParaRPr/>
            </a:p>
          </p:txBody>
        </p:sp>
        <p:sp>
          <p:nvSpPr>
            <p:cNvPr id="424" name="object 16">
              <a:extLst>
                <a:ext uri="{FF2B5EF4-FFF2-40B4-BE49-F238E27FC236}">
                  <a16:creationId xmlns:a16="http://schemas.microsoft.com/office/drawing/2014/main" id="{02C2285E-8690-C200-1CB0-A48A5EB15312}"/>
                </a:ext>
              </a:extLst>
            </p:cNvPr>
            <p:cNvSpPr/>
            <p:nvPr/>
          </p:nvSpPr>
          <p:spPr>
            <a:xfrm>
              <a:off x="6792711" y="5514692"/>
              <a:ext cx="0" cy="18466"/>
            </a:xfrm>
            <a:custGeom>
              <a:avLst/>
              <a:gdLst/>
              <a:ahLst/>
              <a:cxnLst/>
              <a:rect l="l" t="t" r="r" b="b"/>
              <a:pathLst>
                <a:path h="30479">
                  <a:moveTo>
                    <a:pt x="0" y="30454"/>
                  </a:moveTo>
                  <a:lnTo>
                    <a:pt x="0" y="0"/>
                  </a:lnTo>
                </a:path>
              </a:pathLst>
            </a:custGeom>
            <a:ln w="7937">
              <a:solidFill>
                <a:srgbClr val="656565"/>
              </a:solidFill>
            </a:ln>
          </p:spPr>
          <p:txBody>
            <a:bodyPr wrap="square" lIns="0" tIns="0" rIns="0" bIns="0" rtlCol="0"/>
            <a:lstStyle/>
            <a:p>
              <a:endParaRPr/>
            </a:p>
          </p:txBody>
        </p:sp>
        <p:sp>
          <p:nvSpPr>
            <p:cNvPr id="425" name="object 17">
              <a:extLst>
                <a:ext uri="{FF2B5EF4-FFF2-40B4-BE49-F238E27FC236}">
                  <a16:creationId xmlns:a16="http://schemas.microsoft.com/office/drawing/2014/main" id="{83240894-CA6B-722B-2EA3-3DBB2B9756A0}"/>
                </a:ext>
              </a:extLst>
            </p:cNvPr>
            <p:cNvSpPr/>
            <p:nvPr/>
          </p:nvSpPr>
          <p:spPr>
            <a:xfrm>
              <a:off x="6941656" y="5514692"/>
              <a:ext cx="0" cy="18466"/>
            </a:xfrm>
            <a:custGeom>
              <a:avLst/>
              <a:gdLst/>
              <a:ahLst/>
              <a:cxnLst/>
              <a:rect l="l" t="t" r="r" b="b"/>
              <a:pathLst>
                <a:path h="30479">
                  <a:moveTo>
                    <a:pt x="0" y="30454"/>
                  </a:moveTo>
                  <a:lnTo>
                    <a:pt x="0" y="0"/>
                  </a:lnTo>
                </a:path>
              </a:pathLst>
            </a:custGeom>
            <a:ln w="7937">
              <a:solidFill>
                <a:srgbClr val="656565"/>
              </a:solidFill>
            </a:ln>
          </p:spPr>
          <p:txBody>
            <a:bodyPr wrap="square" lIns="0" tIns="0" rIns="0" bIns="0" rtlCol="0"/>
            <a:lstStyle/>
            <a:p>
              <a:endParaRPr/>
            </a:p>
          </p:txBody>
        </p:sp>
        <p:sp>
          <p:nvSpPr>
            <p:cNvPr id="426" name="object 18">
              <a:extLst>
                <a:ext uri="{FF2B5EF4-FFF2-40B4-BE49-F238E27FC236}">
                  <a16:creationId xmlns:a16="http://schemas.microsoft.com/office/drawing/2014/main" id="{8B3AE73F-9E19-DB11-3453-FE3CAEAB4B1B}"/>
                </a:ext>
              </a:extLst>
            </p:cNvPr>
            <p:cNvSpPr/>
            <p:nvPr/>
          </p:nvSpPr>
          <p:spPr>
            <a:xfrm>
              <a:off x="7090578" y="5502366"/>
              <a:ext cx="0" cy="30775"/>
            </a:xfrm>
            <a:custGeom>
              <a:avLst/>
              <a:gdLst/>
              <a:ahLst/>
              <a:cxnLst/>
              <a:rect l="l" t="t" r="r" b="b"/>
              <a:pathLst>
                <a:path h="50800">
                  <a:moveTo>
                    <a:pt x="0" y="50800"/>
                  </a:moveTo>
                  <a:lnTo>
                    <a:pt x="0" y="0"/>
                  </a:lnTo>
                </a:path>
              </a:pathLst>
            </a:custGeom>
            <a:ln w="7937">
              <a:solidFill>
                <a:srgbClr val="656565"/>
              </a:solidFill>
            </a:ln>
          </p:spPr>
          <p:txBody>
            <a:bodyPr wrap="square" lIns="0" tIns="0" rIns="0" bIns="0" rtlCol="0"/>
            <a:lstStyle/>
            <a:p>
              <a:endParaRPr/>
            </a:p>
          </p:txBody>
        </p:sp>
        <p:sp>
          <p:nvSpPr>
            <p:cNvPr id="427" name="object 19">
              <a:extLst>
                <a:ext uri="{FF2B5EF4-FFF2-40B4-BE49-F238E27FC236}">
                  <a16:creationId xmlns:a16="http://schemas.microsoft.com/office/drawing/2014/main" id="{543C89F2-18A9-352F-AA21-B2100D9A6ADA}"/>
                </a:ext>
              </a:extLst>
            </p:cNvPr>
            <p:cNvSpPr txBox="1"/>
            <p:nvPr/>
          </p:nvSpPr>
          <p:spPr>
            <a:xfrm>
              <a:off x="6879007" y="5509251"/>
              <a:ext cx="584240" cy="231474"/>
            </a:xfrm>
            <a:prstGeom prst="rect">
              <a:avLst/>
            </a:prstGeom>
          </p:spPr>
          <p:txBody>
            <a:bodyPr vert="horz" wrap="square" lIns="0" tIns="15875" rIns="0" bIns="0" rtlCol="0">
              <a:spAutoFit/>
            </a:bodyPr>
            <a:lstStyle/>
            <a:p>
              <a:pPr marL="12700">
                <a:lnSpc>
                  <a:spcPct val="100000"/>
                </a:lnSpc>
                <a:spcBef>
                  <a:spcPts val="125"/>
                </a:spcBef>
              </a:pPr>
              <a:r>
                <a:rPr sz="1400" spc="5" dirty="0">
                  <a:latin typeface="Cambria Math" panose="02040503050406030204" pitchFamily="18" charset="0"/>
                  <a:ea typeface="Cambria Math" panose="02040503050406030204" pitchFamily="18" charset="0"/>
                  <a:cs typeface="Calibri" panose="020F0502020204030204" pitchFamily="34" charset="0"/>
                </a:rPr>
                <a:t>0.975</a:t>
              </a:r>
              <a:endParaRPr sz="1400" dirty="0">
                <a:latin typeface="Cambria Math" panose="02040503050406030204" pitchFamily="18" charset="0"/>
                <a:ea typeface="Cambria Math" panose="02040503050406030204" pitchFamily="18" charset="0"/>
                <a:cs typeface="Calibri" panose="020F0502020204030204" pitchFamily="34" charset="0"/>
              </a:endParaRPr>
            </a:p>
          </p:txBody>
        </p:sp>
        <p:sp>
          <p:nvSpPr>
            <p:cNvPr id="428" name="object 20">
              <a:extLst>
                <a:ext uri="{FF2B5EF4-FFF2-40B4-BE49-F238E27FC236}">
                  <a16:creationId xmlns:a16="http://schemas.microsoft.com/office/drawing/2014/main" id="{7EFFDFA9-DA5A-6E94-EA7F-32047BC06EBD}"/>
                </a:ext>
              </a:extLst>
            </p:cNvPr>
            <p:cNvSpPr/>
            <p:nvPr/>
          </p:nvSpPr>
          <p:spPr>
            <a:xfrm>
              <a:off x="7239524" y="5514692"/>
              <a:ext cx="0" cy="18466"/>
            </a:xfrm>
            <a:custGeom>
              <a:avLst/>
              <a:gdLst/>
              <a:ahLst/>
              <a:cxnLst/>
              <a:rect l="l" t="t" r="r" b="b"/>
              <a:pathLst>
                <a:path h="30479">
                  <a:moveTo>
                    <a:pt x="0" y="30454"/>
                  </a:moveTo>
                  <a:lnTo>
                    <a:pt x="0" y="0"/>
                  </a:lnTo>
                </a:path>
              </a:pathLst>
            </a:custGeom>
            <a:ln w="7937">
              <a:solidFill>
                <a:srgbClr val="656565"/>
              </a:solidFill>
            </a:ln>
          </p:spPr>
          <p:txBody>
            <a:bodyPr wrap="square" lIns="0" tIns="0" rIns="0" bIns="0" rtlCol="0"/>
            <a:lstStyle/>
            <a:p>
              <a:endParaRPr/>
            </a:p>
          </p:txBody>
        </p:sp>
        <p:sp>
          <p:nvSpPr>
            <p:cNvPr id="429" name="object 21">
              <a:extLst>
                <a:ext uri="{FF2B5EF4-FFF2-40B4-BE49-F238E27FC236}">
                  <a16:creationId xmlns:a16="http://schemas.microsoft.com/office/drawing/2014/main" id="{4DD49079-E134-29EF-1203-5AC984FD45EE}"/>
                </a:ext>
              </a:extLst>
            </p:cNvPr>
            <p:cNvSpPr/>
            <p:nvPr/>
          </p:nvSpPr>
          <p:spPr>
            <a:xfrm>
              <a:off x="7388447" y="5514692"/>
              <a:ext cx="0" cy="18466"/>
            </a:xfrm>
            <a:custGeom>
              <a:avLst/>
              <a:gdLst/>
              <a:ahLst/>
              <a:cxnLst/>
              <a:rect l="l" t="t" r="r" b="b"/>
              <a:pathLst>
                <a:path h="30479">
                  <a:moveTo>
                    <a:pt x="0" y="30454"/>
                  </a:moveTo>
                  <a:lnTo>
                    <a:pt x="0" y="0"/>
                  </a:lnTo>
                </a:path>
              </a:pathLst>
            </a:custGeom>
            <a:ln w="7937">
              <a:solidFill>
                <a:srgbClr val="656565"/>
              </a:solidFill>
            </a:ln>
          </p:spPr>
          <p:txBody>
            <a:bodyPr wrap="square" lIns="0" tIns="0" rIns="0" bIns="0" rtlCol="0"/>
            <a:lstStyle/>
            <a:p>
              <a:endParaRPr/>
            </a:p>
          </p:txBody>
        </p:sp>
        <p:sp>
          <p:nvSpPr>
            <p:cNvPr id="430" name="object 22">
              <a:extLst>
                <a:ext uri="{FF2B5EF4-FFF2-40B4-BE49-F238E27FC236}">
                  <a16:creationId xmlns:a16="http://schemas.microsoft.com/office/drawing/2014/main" id="{EC8A66B3-2C72-E9AB-DB8D-38807F4B3C52}"/>
                </a:ext>
              </a:extLst>
            </p:cNvPr>
            <p:cNvSpPr/>
            <p:nvPr/>
          </p:nvSpPr>
          <p:spPr>
            <a:xfrm>
              <a:off x="4802254" y="5533142"/>
              <a:ext cx="30775" cy="0"/>
            </a:xfrm>
            <a:custGeom>
              <a:avLst/>
              <a:gdLst/>
              <a:ahLst/>
              <a:cxnLst/>
              <a:rect l="l" t="t" r="r" b="b"/>
              <a:pathLst>
                <a:path w="50800">
                  <a:moveTo>
                    <a:pt x="0" y="0"/>
                  </a:moveTo>
                  <a:lnTo>
                    <a:pt x="50800" y="0"/>
                  </a:lnTo>
                </a:path>
              </a:pathLst>
            </a:custGeom>
            <a:ln w="7937">
              <a:solidFill>
                <a:srgbClr val="656565"/>
              </a:solidFill>
            </a:ln>
          </p:spPr>
          <p:txBody>
            <a:bodyPr wrap="square" lIns="0" tIns="0" rIns="0" bIns="0" rtlCol="0"/>
            <a:lstStyle/>
            <a:p>
              <a:endParaRPr/>
            </a:p>
          </p:txBody>
        </p:sp>
        <p:sp>
          <p:nvSpPr>
            <p:cNvPr id="431" name="object 23">
              <a:extLst>
                <a:ext uri="{FF2B5EF4-FFF2-40B4-BE49-F238E27FC236}">
                  <a16:creationId xmlns:a16="http://schemas.microsoft.com/office/drawing/2014/main" id="{B978C191-7229-2068-453C-2E57D8BEF86E}"/>
                </a:ext>
              </a:extLst>
            </p:cNvPr>
            <p:cNvSpPr txBox="1"/>
            <p:nvPr/>
          </p:nvSpPr>
          <p:spPr>
            <a:xfrm>
              <a:off x="4303302" y="5400422"/>
              <a:ext cx="492890" cy="231474"/>
            </a:xfrm>
            <a:prstGeom prst="rect">
              <a:avLst/>
            </a:prstGeom>
          </p:spPr>
          <p:txBody>
            <a:bodyPr vert="horz" wrap="square" lIns="0" tIns="15875" rIns="0" bIns="0" rtlCol="0">
              <a:spAutoFit/>
            </a:bodyPr>
            <a:lstStyle/>
            <a:p>
              <a:pPr marL="12700">
                <a:lnSpc>
                  <a:spcPct val="100000"/>
                </a:lnSpc>
                <a:spcBef>
                  <a:spcPts val="125"/>
                </a:spcBef>
              </a:pPr>
              <a:r>
                <a:rPr sz="1400" spc="5" dirty="0">
                  <a:latin typeface="Cambria Math" panose="02040503050406030204" pitchFamily="18" charset="0"/>
                  <a:ea typeface="Cambria Math" panose="02040503050406030204" pitchFamily="18" charset="0"/>
                  <a:cs typeface="Arial"/>
                </a:rPr>
                <a:t>0.220</a:t>
              </a:r>
              <a:endParaRPr sz="1400" dirty="0">
                <a:latin typeface="Cambria Math" panose="02040503050406030204" pitchFamily="18" charset="0"/>
                <a:ea typeface="Cambria Math" panose="02040503050406030204" pitchFamily="18" charset="0"/>
                <a:cs typeface="Arial"/>
              </a:endParaRPr>
            </a:p>
          </p:txBody>
        </p:sp>
        <p:sp>
          <p:nvSpPr>
            <p:cNvPr id="432" name="object 24">
              <a:extLst>
                <a:ext uri="{FF2B5EF4-FFF2-40B4-BE49-F238E27FC236}">
                  <a16:creationId xmlns:a16="http://schemas.microsoft.com/office/drawing/2014/main" id="{A23DEC1B-0C88-D515-CEC9-4AC26E02316D}"/>
                </a:ext>
              </a:extLst>
            </p:cNvPr>
            <p:cNvSpPr/>
            <p:nvPr/>
          </p:nvSpPr>
          <p:spPr>
            <a:xfrm>
              <a:off x="4802254" y="5363453"/>
              <a:ext cx="18466" cy="0"/>
            </a:xfrm>
            <a:custGeom>
              <a:avLst/>
              <a:gdLst/>
              <a:ahLst/>
              <a:cxnLst/>
              <a:rect l="l" t="t" r="r" b="b"/>
              <a:pathLst>
                <a:path w="30480">
                  <a:moveTo>
                    <a:pt x="0" y="0"/>
                  </a:moveTo>
                  <a:lnTo>
                    <a:pt x="30454" y="0"/>
                  </a:lnTo>
                </a:path>
              </a:pathLst>
            </a:custGeom>
            <a:ln w="7937">
              <a:solidFill>
                <a:srgbClr val="656565"/>
              </a:solidFill>
            </a:ln>
          </p:spPr>
          <p:txBody>
            <a:bodyPr wrap="square" lIns="0" tIns="0" rIns="0" bIns="0" rtlCol="0"/>
            <a:lstStyle/>
            <a:p>
              <a:endParaRPr/>
            </a:p>
          </p:txBody>
        </p:sp>
        <p:sp>
          <p:nvSpPr>
            <p:cNvPr id="433" name="object 25">
              <a:extLst>
                <a:ext uri="{FF2B5EF4-FFF2-40B4-BE49-F238E27FC236}">
                  <a16:creationId xmlns:a16="http://schemas.microsoft.com/office/drawing/2014/main" id="{3381147C-ECF3-FDE6-19B9-AD4DC3A43F14}"/>
                </a:ext>
              </a:extLst>
            </p:cNvPr>
            <p:cNvSpPr/>
            <p:nvPr/>
          </p:nvSpPr>
          <p:spPr>
            <a:xfrm>
              <a:off x="4802254" y="5193773"/>
              <a:ext cx="18466" cy="0"/>
            </a:xfrm>
            <a:custGeom>
              <a:avLst/>
              <a:gdLst/>
              <a:ahLst/>
              <a:cxnLst/>
              <a:rect l="l" t="t" r="r" b="b"/>
              <a:pathLst>
                <a:path w="30480">
                  <a:moveTo>
                    <a:pt x="0" y="0"/>
                  </a:moveTo>
                  <a:lnTo>
                    <a:pt x="30454" y="0"/>
                  </a:lnTo>
                </a:path>
              </a:pathLst>
            </a:custGeom>
            <a:ln w="7937">
              <a:solidFill>
                <a:srgbClr val="656565"/>
              </a:solidFill>
            </a:ln>
          </p:spPr>
          <p:txBody>
            <a:bodyPr wrap="square" lIns="0" tIns="0" rIns="0" bIns="0" rtlCol="0"/>
            <a:lstStyle/>
            <a:p>
              <a:endParaRPr/>
            </a:p>
          </p:txBody>
        </p:sp>
        <p:sp>
          <p:nvSpPr>
            <p:cNvPr id="436" name="object 26">
              <a:extLst>
                <a:ext uri="{FF2B5EF4-FFF2-40B4-BE49-F238E27FC236}">
                  <a16:creationId xmlns:a16="http://schemas.microsoft.com/office/drawing/2014/main" id="{A4497E85-1C8F-6EE2-09AE-799099E72E9C}"/>
                </a:ext>
              </a:extLst>
            </p:cNvPr>
            <p:cNvSpPr/>
            <p:nvPr/>
          </p:nvSpPr>
          <p:spPr>
            <a:xfrm>
              <a:off x="4802254" y="5024085"/>
              <a:ext cx="18466" cy="0"/>
            </a:xfrm>
            <a:custGeom>
              <a:avLst/>
              <a:gdLst/>
              <a:ahLst/>
              <a:cxnLst/>
              <a:rect l="l" t="t" r="r" b="b"/>
              <a:pathLst>
                <a:path w="30480">
                  <a:moveTo>
                    <a:pt x="0" y="0"/>
                  </a:moveTo>
                  <a:lnTo>
                    <a:pt x="30454" y="0"/>
                  </a:lnTo>
                </a:path>
              </a:pathLst>
            </a:custGeom>
            <a:ln w="7937">
              <a:solidFill>
                <a:srgbClr val="656565"/>
              </a:solidFill>
            </a:ln>
          </p:spPr>
          <p:txBody>
            <a:bodyPr wrap="square" lIns="0" tIns="0" rIns="0" bIns="0" rtlCol="0"/>
            <a:lstStyle/>
            <a:p>
              <a:endParaRPr/>
            </a:p>
          </p:txBody>
        </p:sp>
        <p:sp>
          <p:nvSpPr>
            <p:cNvPr id="437" name="object 27">
              <a:extLst>
                <a:ext uri="{FF2B5EF4-FFF2-40B4-BE49-F238E27FC236}">
                  <a16:creationId xmlns:a16="http://schemas.microsoft.com/office/drawing/2014/main" id="{D0DE8F29-DE95-5C7A-AA26-90AE7880B2BE}"/>
                </a:ext>
              </a:extLst>
            </p:cNvPr>
            <p:cNvSpPr/>
            <p:nvPr/>
          </p:nvSpPr>
          <p:spPr>
            <a:xfrm>
              <a:off x="4802254" y="4854397"/>
              <a:ext cx="30775" cy="0"/>
            </a:xfrm>
            <a:custGeom>
              <a:avLst/>
              <a:gdLst/>
              <a:ahLst/>
              <a:cxnLst/>
              <a:rect l="l" t="t" r="r" b="b"/>
              <a:pathLst>
                <a:path w="50800">
                  <a:moveTo>
                    <a:pt x="0" y="0"/>
                  </a:moveTo>
                  <a:lnTo>
                    <a:pt x="50800" y="0"/>
                  </a:lnTo>
                </a:path>
              </a:pathLst>
            </a:custGeom>
            <a:ln w="7937">
              <a:solidFill>
                <a:srgbClr val="656565"/>
              </a:solidFill>
            </a:ln>
          </p:spPr>
          <p:txBody>
            <a:bodyPr wrap="square" lIns="0" tIns="0" rIns="0" bIns="0" rtlCol="0"/>
            <a:lstStyle/>
            <a:p>
              <a:endParaRPr/>
            </a:p>
          </p:txBody>
        </p:sp>
        <p:sp>
          <p:nvSpPr>
            <p:cNvPr id="438" name="object 28">
              <a:extLst>
                <a:ext uri="{FF2B5EF4-FFF2-40B4-BE49-F238E27FC236}">
                  <a16:creationId xmlns:a16="http://schemas.microsoft.com/office/drawing/2014/main" id="{526CB6CF-00E9-E421-D6E0-1AE4BBC4BF3E}"/>
                </a:ext>
              </a:extLst>
            </p:cNvPr>
            <p:cNvSpPr/>
            <p:nvPr/>
          </p:nvSpPr>
          <p:spPr>
            <a:xfrm>
              <a:off x="4802254" y="4684716"/>
              <a:ext cx="18466" cy="0"/>
            </a:xfrm>
            <a:custGeom>
              <a:avLst/>
              <a:gdLst/>
              <a:ahLst/>
              <a:cxnLst/>
              <a:rect l="l" t="t" r="r" b="b"/>
              <a:pathLst>
                <a:path w="30480">
                  <a:moveTo>
                    <a:pt x="0" y="0"/>
                  </a:moveTo>
                  <a:lnTo>
                    <a:pt x="30454" y="0"/>
                  </a:lnTo>
                </a:path>
              </a:pathLst>
            </a:custGeom>
            <a:ln w="7937">
              <a:solidFill>
                <a:srgbClr val="656565"/>
              </a:solidFill>
            </a:ln>
          </p:spPr>
          <p:txBody>
            <a:bodyPr wrap="square" lIns="0" tIns="0" rIns="0" bIns="0" rtlCol="0"/>
            <a:lstStyle/>
            <a:p>
              <a:endParaRPr/>
            </a:p>
          </p:txBody>
        </p:sp>
        <p:sp>
          <p:nvSpPr>
            <p:cNvPr id="440" name="object 29">
              <a:extLst>
                <a:ext uri="{FF2B5EF4-FFF2-40B4-BE49-F238E27FC236}">
                  <a16:creationId xmlns:a16="http://schemas.microsoft.com/office/drawing/2014/main" id="{5E7F92C3-AA45-289F-4D8C-448A8D09DFE7}"/>
                </a:ext>
              </a:extLst>
            </p:cNvPr>
            <p:cNvSpPr/>
            <p:nvPr/>
          </p:nvSpPr>
          <p:spPr>
            <a:xfrm>
              <a:off x="4802254" y="4515028"/>
              <a:ext cx="18466" cy="0"/>
            </a:xfrm>
            <a:custGeom>
              <a:avLst/>
              <a:gdLst/>
              <a:ahLst/>
              <a:cxnLst/>
              <a:rect l="l" t="t" r="r" b="b"/>
              <a:pathLst>
                <a:path w="30480">
                  <a:moveTo>
                    <a:pt x="0" y="0"/>
                  </a:moveTo>
                  <a:lnTo>
                    <a:pt x="30454" y="0"/>
                  </a:lnTo>
                </a:path>
              </a:pathLst>
            </a:custGeom>
            <a:ln w="7937">
              <a:solidFill>
                <a:srgbClr val="656565"/>
              </a:solidFill>
            </a:ln>
          </p:spPr>
          <p:txBody>
            <a:bodyPr wrap="square" lIns="0" tIns="0" rIns="0" bIns="0" rtlCol="0"/>
            <a:lstStyle/>
            <a:p>
              <a:endParaRPr/>
            </a:p>
          </p:txBody>
        </p:sp>
        <p:sp>
          <p:nvSpPr>
            <p:cNvPr id="441" name="object 30">
              <a:extLst>
                <a:ext uri="{FF2B5EF4-FFF2-40B4-BE49-F238E27FC236}">
                  <a16:creationId xmlns:a16="http://schemas.microsoft.com/office/drawing/2014/main" id="{3E91790C-A187-A876-AEAE-F17182926BA8}"/>
                </a:ext>
              </a:extLst>
            </p:cNvPr>
            <p:cNvSpPr/>
            <p:nvPr/>
          </p:nvSpPr>
          <p:spPr>
            <a:xfrm>
              <a:off x="4802254" y="4345339"/>
              <a:ext cx="18466" cy="0"/>
            </a:xfrm>
            <a:custGeom>
              <a:avLst/>
              <a:gdLst/>
              <a:ahLst/>
              <a:cxnLst/>
              <a:rect l="l" t="t" r="r" b="b"/>
              <a:pathLst>
                <a:path w="30480">
                  <a:moveTo>
                    <a:pt x="0" y="0"/>
                  </a:moveTo>
                  <a:lnTo>
                    <a:pt x="30454" y="0"/>
                  </a:lnTo>
                </a:path>
              </a:pathLst>
            </a:custGeom>
            <a:ln w="7937">
              <a:solidFill>
                <a:srgbClr val="656565"/>
              </a:solidFill>
            </a:ln>
          </p:spPr>
          <p:txBody>
            <a:bodyPr wrap="square" lIns="0" tIns="0" rIns="0" bIns="0" rtlCol="0"/>
            <a:lstStyle/>
            <a:p>
              <a:endParaRPr/>
            </a:p>
          </p:txBody>
        </p:sp>
        <p:sp>
          <p:nvSpPr>
            <p:cNvPr id="442" name="object 31">
              <a:extLst>
                <a:ext uri="{FF2B5EF4-FFF2-40B4-BE49-F238E27FC236}">
                  <a16:creationId xmlns:a16="http://schemas.microsoft.com/office/drawing/2014/main" id="{0B6C9B4C-28F9-D3E4-031D-B0FFF8E8B356}"/>
                </a:ext>
              </a:extLst>
            </p:cNvPr>
            <p:cNvSpPr/>
            <p:nvPr/>
          </p:nvSpPr>
          <p:spPr>
            <a:xfrm>
              <a:off x="4802254" y="4175659"/>
              <a:ext cx="30775" cy="0"/>
            </a:xfrm>
            <a:custGeom>
              <a:avLst/>
              <a:gdLst/>
              <a:ahLst/>
              <a:cxnLst/>
              <a:rect l="l" t="t" r="r" b="b"/>
              <a:pathLst>
                <a:path w="50800">
                  <a:moveTo>
                    <a:pt x="0" y="0"/>
                  </a:moveTo>
                  <a:lnTo>
                    <a:pt x="50800" y="0"/>
                  </a:lnTo>
                </a:path>
              </a:pathLst>
            </a:custGeom>
            <a:ln w="7937">
              <a:solidFill>
                <a:srgbClr val="656565"/>
              </a:solidFill>
            </a:ln>
          </p:spPr>
          <p:txBody>
            <a:bodyPr wrap="square" lIns="0" tIns="0" rIns="0" bIns="0" rtlCol="0"/>
            <a:lstStyle/>
            <a:p>
              <a:endParaRPr/>
            </a:p>
          </p:txBody>
        </p:sp>
        <p:sp>
          <p:nvSpPr>
            <p:cNvPr id="443" name="object 32">
              <a:extLst>
                <a:ext uri="{FF2B5EF4-FFF2-40B4-BE49-F238E27FC236}">
                  <a16:creationId xmlns:a16="http://schemas.microsoft.com/office/drawing/2014/main" id="{0DD34653-BE5A-2882-7041-5B8277D10AE2}"/>
                </a:ext>
              </a:extLst>
            </p:cNvPr>
            <p:cNvSpPr/>
            <p:nvPr/>
          </p:nvSpPr>
          <p:spPr>
            <a:xfrm>
              <a:off x="4802254" y="4005972"/>
              <a:ext cx="18466" cy="0"/>
            </a:xfrm>
            <a:custGeom>
              <a:avLst/>
              <a:gdLst/>
              <a:ahLst/>
              <a:cxnLst/>
              <a:rect l="l" t="t" r="r" b="b"/>
              <a:pathLst>
                <a:path w="30480">
                  <a:moveTo>
                    <a:pt x="0" y="0"/>
                  </a:moveTo>
                  <a:lnTo>
                    <a:pt x="30454" y="0"/>
                  </a:lnTo>
                </a:path>
              </a:pathLst>
            </a:custGeom>
            <a:ln w="7937">
              <a:solidFill>
                <a:srgbClr val="656565"/>
              </a:solidFill>
            </a:ln>
          </p:spPr>
          <p:txBody>
            <a:bodyPr wrap="square" lIns="0" tIns="0" rIns="0" bIns="0" rtlCol="0"/>
            <a:lstStyle/>
            <a:p>
              <a:endParaRPr/>
            </a:p>
          </p:txBody>
        </p:sp>
        <p:sp>
          <p:nvSpPr>
            <p:cNvPr id="444" name="object 33">
              <a:extLst>
                <a:ext uri="{FF2B5EF4-FFF2-40B4-BE49-F238E27FC236}">
                  <a16:creationId xmlns:a16="http://schemas.microsoft.com/office/drawing/2014/main" id="{17CDDB1F-EE31-1A6E-B5CE-2AE0B13550F9}"/>
                </a:ext>
              </a:extLst>
            </p:cNvPr>
            <p:cNvSpPr/>
            <p:nvPr/>
          </p:nvSpPr>
          <p:spPr>
            <a:xfrm>
              <a:off x="4802254" y="3836283"/>
              <a:ext cx="18466" cy="0"/>
            </a:xfrm>
            <a:custGeom>
              <a:avLst/>
              <a:gdLst/>
              <a:ahLst/>
              <a:cxnLst/>
              <a:rect l="l" t="t" r="r" b="b"/>
              <a:pathLst>
                <a:path w="30480">
                  <a:moveTo>
                    <a:pt x="0" y="0"/>
                  </a:moveTo>
                  <a:lnTo>
                    <a:pt x="30454" y="0"/>
                  </a:lnTo>
                </a:path>
              </a:pathLst>
            </a:custGeom>
            <a:ln w="7937">
              <a:solidFill>
                <a:srgbClr val="656565"/>
              </a:solidFill>
            </a:ln>
          </p:spPr>
          <p:txBody>
            <a:bodyPr wrap="square" lIns="0" tIns="0" rIns="0" bIns="0" rtlCol="0"/>
            <a:lstStyle/>
            <a:p>
              <a:endParaRPr/>
            </a:p>
          </p:txBody>
        </p:sp>
        <p:sp>
          <p:nvSpPr>
            <p:cNvPr id="445" name="object 34">
              <a:extLst>
                <a:ext uri="{FF2B5EF4-FFF2-40B4-BE49-F238E27FC236}">
                  <a16:creationId xmlns:a16="http://schemas.microsoft.com/office/drawing/2014/main" id="{C6E900AA-C806-0E0F-B06C-3F3823347305}"/>
                </a:ext>
              </a:extLst>
            </p:cNvPr>
            <p:cNvSpPr/>
            <p:nvPr/>
          </p:nvSpPr>
          <p:spPr>
            <a:xfrm>
              <a:off x="4802254" y="3666595"/>
              <a:ext cx="18466" cy="0"/>
            </a:xfrm>
            <a:custGeom>
              <a:avLst/>
              <a:gdLst/>
              <a:ahLst/>
              <a:cxnLst/>
              <a:rect l="l" t="t" r="r" b="b"/>
              <a:pathLst>
                <a:path w="30480">
                  <a:moveTo>
                    <a:pt x="0" y="0"/>
                  </a:moveTo>
                  <a:lnTo>
                    <a:pt x="30454" y="0"/>
                  </a:lnTo>
                </a:path>
              </a:pathLst>
            </a:custGeom>
            <a:ln w="7937">
              <a:solidFill>
                <a:srgbClr val="656565"/>
              </a:solidFill>
            </a:ln>
          </p:spPr>
          <p:txBody>
            <a:bodyPr wrap="square" lIns="0" tIns="0" rIns="0" bIns="0" rtlCol="0"/>
            <a:lstStyle/>
            <a:p>
              <a:endParaRPr/>
            </a:p>
          </p:txBody>
        </p:sp>
        <p:sp>
          <p:nvSpPr>
            <p:cNvPr id="446" name="object 35">
              <a:extLst>
                <a:ext uri="{FF2B5EF4-FFF2-40B4-BE49-F238E27FC236}">
                  <a16:creationId xmlns:a16="http://schemas.microsoft.com/office/drawing/2014/main" id="{90652323-AC0C-F995-3B5E-E7DF61ECA77D}"/>
                </a:ext>
              </a:extLst>
            </p:cNvPr>
            <p:cNvSpPr/>
            <p:nvPr/>
          </p:nvSpPr>
          <p:spPr>
            <a:xfrm>
              <a:off x="4802254" y="3496915"/>
              <a:ext cx="30775" cy="0"/>
            </a:xfrm>
            <a:custGeom>
              <a:avLst/>
              <a:gdLst/>
              <a:ahLst/>
              <a:cxnLst/>
              <a:rect l="l" t="t" r="r" b="b"/>
              <a:pathLst>
                <a:path w="50800">
                  <a:moveTo>
                    <a:pt x="0" y="0"/>
                  </a:moveTo>
                  <a:lnTo>
                    <a:pt x="50800" y="0"/>
                  </a:lnTo>
                </a:path>
              </a:pathLst>
            </a:custGeom>
            <a:ln w="7937">
              <a:solidFill>
                <a:srgbClr val="656565"/>
              </a:solidFill>
            </a:ln>
          </p:spPr>
          <p:txBody>
            <a:bodyPr wrap="square" lIns="0" tIns="0" rIns="0" bIns="0" rtlCol="0"/>
            <a:lstStyle/>
            <a:p>
              <a:endParaRPr/>
            </a:p>
          </p:txBody>
        </p:sp>
        <p:sp>
          <p:nvSpPr>
            <p:cNvPr id="447" name="object 36">
              <a:extLst>
                <a:ext uri="{FF2B5EF4-FFF2-40B4-BE49-F238E27FC236}">
                  <a16:creationId xmlns:a16="http://schemas.microsoft.com/office/drawing/2014/main" id="{BBAED637-38A0-5093-3886-A54B750A8350}"/>
                </a:ext>
              </a:extLst>
            </p:cNvPr>
            <p:cNvSpPr txBox="1"/>
            <p:nvPr/>
          </p:nvSpPr>
          <p:spPr>
            <a:xfrm>
              <a:off x="4325088" y="3364194"/>
              <a:ext cx="471104" cy="231474"/>
            </a:xfrm>
            <a:prstGeom prst="rect">
              <a:avLst/>
            </a:prstGeom>
          </p:spPr>
          <p:txBody>
            <a:bodyPr vert="horz" wrap="square" lIns="0" tIns="15875" rIns="0" bIns="0" rtlCol="0">
              <a:spAutoFit/>
            </a:bodyPr>
            <a:lstStyle/>
            <a:p>
              <a:pPr marL="12700">
                <a:lnSpc>
                  <a:spcPct val="100000"/>
                </a:lnSpc>
                <a:spcBef>
                  <a:spcPts val="125"/>
                </a:spcBef>
              </a:pPr>
              <a:r>
                <a:rPr sz="1400" spc="5" dirty="0">
                  <a:latin typeface="Cambria Math" panose="02040503050406030204" pitchFamily="18" charset="0"/>
                  <a:ea typeface="Cambria Math" panose="02040503050406030204" pitchFamily="18" charset="0"/>
                  <a:cs typeface="Arial"/>
                </a:rPr>
                <a:t>0.226</a:t>
              </a:r>
              <a:endParaRPr sz="1400" dirty="0">
                <a:latin typeface="Cambria Math" panose="02040503050406030204" pitchFamily="18" charset="0"/>
                <a:ea typeface="Cambria Math" panose="02040503050406030204" pitchFamily="18" charset="0"/>
                <a:cs typeface="Arial"/>
              </a:endParaRPr>
            </a:p>
          </p:txBody>
        </p:sp>
        <p:sp>
          <p:nvSpPr>
            <p:cNvPr id="448" name="object 37">
              <a:extLst>
                <a:ext uri="{FF2B5EF4-FFF2-40B4-BE49-F238E27FC236}">
                  <a16:creationId xmlns:a16="http://schemas.microsoft.com/office/drawing/2014/main" id="{4A5E5B54-C0FF-3A53-CBA4-A8C5ABED452B}"/>
                </a:ext>
              </a:extLst>
            </p:cNvPr>
            <p:cNvSpPr/>
            <p:nvPr/>
          </p:nvSpPr>
          <p:spPr>
            <a:xfrm>
              <a:off x="4802254" y="3327226"/>
              <a:ext cx="18466" cy="0"/>
            </a:xfrm>
            <a:custGeom>
              <a:avLst/>
              <a:gdLst/>
              <a:ahLst/>
              <a:cxnLst/>
              <a:rect l="l" t="t" r="r" b="b"/>
              <a:pathLst>
                <a:path w="30480">
                  <a:moveTo>
                    <a:pt x="0" y="0"/>
                  </a:moveTo>
                  <a:lnTo>
                    <a:pt x="30454" y="0"/>
                  </a:lnTo>
                </a:path>
              </a:pathLst>
            </a:custGeom>
            <a:ln w="7937">
              <a:solidFill>
                <a:srgbClr val="656565"/>
              </a:solidFill>
            </a:ln>
          </p:spPr>
          <p:txBody>
            <a:bodyPr wrap="square" lIns="0" tIns="0" rIns="0" bIns="0" rtlCol="0"/>
            <a:lstStyle/>
            <a:p>
              <a:endParaRPr/>
            </a:p>
          </p:txBody>
        </p:sp>
        <p:sp>
          <p:nvSpPr>
            <p:cNvPr id="449" name="object 38">
              <a:extLst>
                <a:ext uri="{FF2B5EF4-FFF2-40B4-BE49-F238E27FC236}">
                  <a16:creationId xmlns:a16="http://schemas.microsoft.com/office/drawing/2014/main" id="{66BD238C-C17E-F8E3-054D-09F1233E980E}"/>
                </a:ext>
              </a:extLst>
            </p:cNvPr>
            <p:cNvSpPr/>
            <p:nvPr/>
          </p:nvSpPr>
          <p:spPr>
            <a:xfrm>
              <a:off x="4802254" y="3157539"/>
              <a:ext cx="18466" cy="0"/>
            </a:xfrm>
            <a:custGeom>
              <a:avLst/>
              <a:gdLst/>
              <a:ahLst/>
              <a:cxnLst/>
              <a:rect l="l" t="t" r="r" b="b"/>
              <a:pathLst>
                <a:path w="30480">
                  <a:moveTo>
                    <a:pt x="0" y="0"/>
                  </a:moveTo>
                  <a:lnTo>
                    <a:pt x="30454" y="0"/>
                  </a:lnTo>
                </a:path>
              </a:pathLst>
            </a:custGeom>
            <a:ln w="7937">
              <a:solidFill>
                <a:srgbClr val="656565"/>
              </a:solidFill>
            </a:ln>
          </p:spPr>
          <p:txBody>
            <a:bodyPr wrap="square" lIns="0" tIns="0" rIns="0" bIns="0" rtlCol="0"/>
            <a:lstStyle/>
            <a:p>
              <a:endParaRPr/>
            </a:p>
          </p:txBody>
        </p:sp>
        <p:sp>
          <p:nvSpPr>
            <p:cNvPr id="450" name="object 39">
              <a:extLst>
                <a:ext uri="{FF2B5EF4-FFF2-40B4-BE49-F238E27FC236}">
                  <a16:creationId xmlns:a16="http://schemas.microsoft.com/office/drawing/2014/main" id="{DE06170A-298B-26D6-0A6F-54A6B75F59DB}"/>
                </a:ext>
              </a:extLst>
            </p:cNvPr>
            <p:cNvSpPr/>
            <p:nvPr/>
          </p:nvSpPr>
          <p:spPr>
            <a:xfrm>
              <a:off x="4802254" y="2987858"/>
              <a:ext cx="18466" cy="0"/>
            </a:xfrm>
            <a:custGeom>
              <a:avLst/>
              <a:gdLst/>
              <a:ahLst/>
              <a:cxnLst/>
              <a:rect l="l" t="t" r="r" b="b"/>
              <a:pathLst>
                <a:path w="30480">
                  <a:moveTo>
                    <a:pt x="0" y="0"/>
                  </a:moveTo>
                  <a:lnTo>
                    <a:pt x="30454" y="0"/>
                  </a:lnTo>
                </a:path>
              </a:pathLst>
            </a:custGeom>
            <a:ln w="7937">
              <a:solidFill>
                <a:srgbClr val="656565"/>
              </a:solidFill>
            </a:ln>
          </p:spPr>
          <p:txBody>
            <a:bodyPr wrap="square" lIns="0" tIns="0" rIns="0" bIns="0" rtlCol="0"/>
            <a:lstStyle/>
            <a:p>
              <a:endParaRPr/>
            </a:p>
          </p:txBody>
        </p:sp>
        <p:sp>
          <p:nvSpPr>
            <p:cNvPr id="451" name="object 40">
              <a:extLst>
                <a:ext uri="{FF2B5EF4-FFF2-40B4-BE49-F238E27FC236}">
                  <a16:creationId xmlns:a16="http://schemas.microsoft.com/office/drawing/2014/main" id="{B43BAB2F-76F9-501F-26F9-B2B70FB310AD}"/>
                </a:ext>
              </a:extLst>
            </p:cNvPr>
            <p:cNvSpPr/>
            <p:nvPr/>
          </p:nvSpPr>
          <p:spPr>
            <a:xfrm>
              <a:off x="4802254" y="2818170"/>
              <a:ext cx="30775" cy="0"/>
            </a:xfrm>
            <a:custGeom>
              <a:avLst/>
              <a:gdLst/>
              <a:ahLst/>
              <a:cxnLst/>
              <a:rect l="l" t="t" r="r" b="b"/>
              <a:pathLst>
                <a:path w="50800">
                  <a:moveTo>
                    <a:pt x="0" y="0"/>
                  </a:moveTo>
                  <a:lnTo>
                    <a:pt x="50800" y="0"/>
                  </a:lnTo>
                </a:path>
              </a:pathLst>
            </a:custGeom>
            <a:ln w="7937">
              <a:solidFill>
                <a:srgbClr val="656565"/>
              </a:solidFill>
            </a:ln>
          </p:spPr>
          <p:txBody>
            <a:bodyPr wrap="square" lIns="0" tIns="0" rIns="0" bIns="0" rtlCol="0"/>
            <a:lstStyle/>
            <a:p>
              <a:endParaRPr/>
            </a:p>
          </p:txBody>
        </p:sp>
        <p:sp>
          <p:nvSpPr>
            <p:cNvPr id="452" name="object 42">
              <a:extLst>
                <a:ext uri="{FF2B5EF4-FFF2-40B4-BE49-F238E27FC236}">
                  <a16:creationId xmlns:a16="http://schemas.microsoft.com/office/drawing/2014/main" id="{A63D0323-608D-ED66-15DB-AD8C70198C5F}"/>
                </a:ext>
              </a:extLst>
            </p:cNvPr>
            <p:cNvSpPr/>
            <p:nvPr/>
          </p:nvSpPr>
          <p:spPr>
            <a:xfrm>
              <a:off x="4856566" y="2818170"/>
              <a:ext cx="0" cy="30775"/>
            </a:xfrm>
            <a:custGeom>
              <a:avLst/>
              <a:gdLst/>
              <a:ahLst/>
              <a:cxnLst/>
              <a:rect l="l" t="t" r="r" b="b"/>
              <a:pathLst>
                <a:path h="50800">
                  <a:moveTo>
                    <a:pt x="0" y="0"/>
                  </a:moveTo>
                  <a:lnTo>
                    <a:pt x="0" y="50800"/>
                  </a:lnTo>
                </a:path>
              </a:pathLst>
            </a:custGeom>
            <a:ln w="7937">
              <a:solidFill>
                <a:srgbClr val="656565"/>
              </a:solidFill>
            </a:ln>
          </p:spPr>
          <p:txBody>
            <a:bodyPr wrap="square" lIns="0" tIns="0" rIns="0" bIns="0" rtlCol="0"/>
            <a:lstStyle/>
            <a:p>
              <a:endParaRPr/>
            </a:p>
          </p:txBody>
        </p:sp>
        <p:sp>
          <p:nvSpPr>
            <p:cNvPr id="453" name="object 43">
              <a:extLst>
                <a:ext uri="{FF2B5EF4-FFF2-40B4-BE49-F238E27FC236}">
                  <a16:creationId xmlns:a16="http://schemas.microsoft.com/office/drawing/2014/main" id="{006D8C7E-B10D-1016-25E0-A06C0D63AAEE}"/>
                </a:ext>
              </a:extLst>
            </p:cNvPr>
            <p:cNvSpPr/>
            <p:nvPr/>
          </p:nvSpPr>
          <p:spPr>
            <a:xfrm>
              <a:off x="5005479" y="2818170"/>
              <a:ext cx="0" cy="18466"/>
            </a:xfrm>
            <a:custGeom>
              <a:avLst/>
              <a:gdLst/>
              <a:ahLst/>
              <a:cxnLst/>
              <a:rect l="l" t="t" r="r" b="b"/>
              <a:pathLst>
                <a:path h="30480">
                  <a:moveTo>
                    <a:pt x="0" y="0"/>
                  </a:moveTo>
                  <a:lnTo>
                    <a:pt x="0" y="30454"/>
                  </a:lnTo>
                </a:path>
              </a:pathLst>
            </a:custGeom>
            <a:ln w="7937">
              <a:solidFill>
                <a:srgbClr val="656565"/>
              </a:solidFill>
            </a:ln>
          </p:spPr>
          <p:txBody>
            <a:bodyPr wrap="square" lIns="0" tIns="0" rIns="0" bIns="0" rtlCol="0"/>
            <a:lstStyle/>
            <a:p>
              <a:endParaRPr/>
            </a:p>
          </p:txBody>
        </p:sp>
        <p:sp>
          <p:nvSpPr>
            <p:cNvPr id="454" name="object 44">
              <a:extLst>
                <a:ext uri="{FF2B5EF4-FFF2-40B4-BE49-F238E27FC236}">
                  <a16:creationId xmlns:a16="http://schemas.microsoft.com/office/drawing/2014/main" id="{802FD486-DC93-07FB-90CD-0F7A1A11F9DF}"/>
                </a:ext>
              </a:extLst>
            </p:cNvPr>
            <p:cNvSpPr/>
            <p:nvPr/>
          </p:nvSpPr>
          <p:spPr>
            <a:xfrm>
              <a:off x="5154426" y="2818170"/>
              <a:ext cx="0" cy="18466"/>
            </a:xfrm>
            <a:custGeom>
              <a:avLst/>
              <a:gdLst/>
              <a:ahLst/>
              <a:cxnLst/>
              <a:rect l="l" t="t" r="r" b="b"/>
              <a:pathLst>
                <a:path h="30480">
                  <a:moveTo>
                    <a:pt x="0" y="0"/>
                  </a:moveTo>
                  <a:lnTo>
                    <a:pt x="0" y="30454"/>
                  </a:lnTo>
                </a:path>
              </a:pathLst>
            </a:custGeom>
            <a:ln w="7937">
              <a:solidFill>
                <a:srgbClr val="656565"/>
              </a:solidFill>
            </a:ln>
          </p:spPr>
          <p:txBody>
            <a:bodyPr wrap="square" lIns="0" tIns="0" rIns="0" bIns="0" rtlCol="0"/>
            <a:lstStyle/>
            <a:p>
              <a:endParaRPr/>
            </a:p>
          </p:txBody>
        </p:sp>
        <p:sp>
          <p:nvSpPr>
            <p:cNvPr id="455" name="object 45">
              <a:extLst>
                <a:ext uri="{FF2B5EF4-FFF2-40B4-BE49-F238E27FC236}">
                  <a16:creationId xmlns:a16="http://schemas.microsoft.com/office/drawing/2014/main" id="{04812A46-2EF2-3E95-0335-40817096B611}"/>
                </a:ext>
              </a:extLst>
            </p:cNvPr>
            <p:cNvSpPr/>
            <p:nvPr/>
          </p:nvSpPr>
          <p:spPr>
            <a:xfrm>
              <a:off x="5303348" y="2818170"/>
              <a:ext cx="0" cy="18466"/>
            </a:xfrm>
            <a:custGeom>
              <a:avLst/>
              <a:gdLst/>
              <a:ahLst/>
              <a:cxnLst/>
              <a:rect l="l" t="t" r="r" b="b"/>
              <a:pathLst>
                <a:path h="30480">
                  <a:moveTo>
                    <a:pt x="0" y="0"/>
                  </a:moveTo>
                  <a:lnTo>
                    <a:pt x="0" y="30454"/>
                  </a:lnTo>
                </a:path>
              </a:pathLst>
            </a:custGeom>
            <a:ln w="7937">
              <a:solidFill>
                <a:srgbClr val="656565"/>
              </a:solidFill>
            </a:ln>
          </p:spPr>
          <p:txBody>
            <a:bodyPr wrap="square" lIns="0" tIns="0" rIns="0" bIns="0" rtlCol="0"/>
            <a:lstStyle/>
            <a:p>
              <a:endParaRPr/>
            </a:p>
          </p:txBody>
        </p:sp>
        <p:sp>
          <p:nvSpPr>
            <p:cNvPr id="456" name="object 46">
              <a:extLst>
                <a:ext uri="{FF2B5EF4-FFF2-40B4-BE49-F238E27FC236}">
                  <a16:creationId xmlns:a16="http://schemas.microsoft.com/office/drawing/2014/main" id="{0A8EC8A7-B259-6743-320D-8BE3312F06D9}"/>
                </a:ext>
              </a:extLst>
            </p:cNvPr>
            <p:cNvSpPr/>
            <p:nvPr/>
          </p:nvSpPr>
          <p:spPr>
            <a:xfrm>
              <a:off x="5452294" y="2818170"/>
              <a:ext cx="0" cy="18466"/>
            </a:xfrm>
            <a:custGeom>
              <a:avLst/>
              <a:gdLst/>
              <a:ahLst/>
              <a:cxnLst/>
              <a:rect l="l" t="t" r="r" b="b"/>
              <a:pathLst>
                <a:path h="30480">
                  <a:moveTo>
                    <a:pt x="0" y="0"/>
                  </a:moveTo>
                  <a:lnTo>
                    <a:pt x="0" y="30454"/>
                  </a:lnTo>
                </a:path>
              </a:pathLst>
            </a:custGeom>
            <a:ln w="7937">
              <a:solidFill>
                <a:srgbClr val="656565"/>
              </a:solidFill>
            </a:ln>
          </p:spPr>
          <p:txBody>
            <a:bodyPr wrap="square" lIns="0" tIns="0" rIns="0" bIns="0" rtlCol="0"/>
            <a:lstStyle/>
            <a:p>
              <a:endParaRPr/>
            </a:p>
          </p:txBody>
        </p:sp>
        <p:sp>
          <p:nvSpPr>
            <p:cNvPr id="457" name="object 47">
              <a:extLst>
                <a:ext uri="{FF2B5EF4-FFF2-40B4-BE49-F238E27FC236}">
                  <a16:creationId xmlns:a16="http://schemas.microsoft.com/office/drawing/2014/main" id="{3B183DC6-0ED4-0F47-57FE-BF470AE6D321}"/>
                </a:ext>
              </a:extLst>
            </p:cNvPr>
            <p:cNvSpPr/>
            <p:nvPr/>
          </p:nvSpPr>
          <p:spPr>
            <a:xfrm>
              <a:off x="5601247" y="2818170"/>
              <a:ext cx="0" cy="30775"/>
            </a:xfrm>
            <a:custGeom>
              <a:avLst/>
              <a:gdLst/>
              <a:ahLst/>
              <a:cxnLst/>
              <a:rect l="l" t="t" r="r" b="b"/>
              <a:pathLst>
                <a:path h="50800">
                  <a:moveTo>
                    <a:pt x="0" y="0"/>
                  </a:moveTo>
                  <a:lnTo>
                    <a:pt x="0" y="50800"/>
                  </a:lnTo>
                </a:path>
              </a:pathLst>
            </a:custGeom>
            <a:ln w="7937">
              <a:solidFill>
                <a:srgbClr val="656565"/>
              </a:solidFill>
            </a:ln>
          </p:spPr>
          <p:txBody>
            <a:bodyPr wrap="square" lIns="0" tIns="0" rIns="0" bIns="0" rtlCol="0"/>
            <a:lstStyle/>
            <a:p>
              <a:endParaRPr/>
            </a:p>
          </p:txBody>
        </p:sp>
        <p:sp>
          <p:nvSpPr>
            <p:cNvPr id="458" name="object 48">
              <a:extLst>
                <a:ext uri="{FF2B5EF4-FFF2-40B4-BE49-F238E27FC236}">
                  <a16:creationId xmlns:a16="http://schemas.microsoft.com/office/drawing/2014/main" id="{66B4DEE2-7B7D-1963-CB49-512F60D26965}"/>
                </a:ext>
              </a:extLst>
            </p:cNvPr>
            <p:cNvSpPr/>
            <p:nvPr/>
          </p:nvSpPr>
          <p:spPr>
            <a:xfrm>
              <a:off x="5750161" y="2818170"/>
              <a:ext cx="0" cy="18466"/>
            </a:xfrm>
            <a:custGeom>
              <a:avLst/>
              <a:gdLst/>
              <a:ahLst/>
              <a:cxnLst/>
              <a:rect l="l" t="t" r="r" b="b"/>
              <a:pathLst>
                <a:path h="30480">
                  <a:moveTo>
                    <a:pt x="0" y="0"/>
                  </a:moveTo>
                  <a:lnTo>
                    <a:pt x="0" y="30454"/>
                  </a:lnTo>
                </a:path>
              </a:pathLst>
            </a:custGeom>
            <a:ln w="7937">
              <a:solidFill>
                <a:srgbClr val="656565"/>
              </a:solidFill>
            </a:ln>
          </p:spPr>
          <p:txBody>
            <a:bodyPr wrap="square" lIns="0" tIns="0" rIns="0" bIns="0" rtlCol="0"/>
            <a:lstStyle/>
            <a:p>
              <a:endParaRPr/>
            </a:p>
          </p:txBody>
        </p:sp>
        <p:sp>
          <p:nvSpPr>
            <p:cNvPr id="459" name="object 49">
              <a:extLst>
                <a:ext uri="{FF2B5EF4-FFF2-40B4-BE49-F238E27FC236}">
                  <a16:creationId xmlns:a16="http://schemas.microsoft.com/office/drawing/2014/main" id="{5C4BC292-9002-5A81-591A-430EB5770689}"/>
                </a:ext>
              </a:extLst>
            </p:cNvPr>
            <p:cNvSpPr/>
            <p:nvPr/>
          </p:nvSpPr>
          <p:spPr>
            <a:xfrm>
              <a:off x="5899107" y="2818170"/>
              <a:ext cx="0" cy="18466"/>
            </a:xfrm>
            <a:custGeom>
              <a:avLst/>
              <a:gdLst/>
              <a:ahLst/>
              <a:cxnLst/>
              <a:rect l="l" t="t" r="r" b="b"/>
              <a:pathLst>
                <a:path h="30480">
                  <a:moveTo>
                    <a:pt x="0" y="0"/>
                  </a:moveTo>
                  <a:lnTo>
                    <a:pt x="0" y="30454"/>
                  </a:lnTo>
                </a:path>
              </a:pathLst>
            </a:custGeom>
            <a:ln w="7937">
              <a:solidFill>
                <a:srgbClr val="656565"/>
              </a:solidFill>
            </a:ln>
          </p:spPr>
          <p:txBody>
            <a:bodyPr wrap="square" lIns="0" tIns="0" rIns="0" bIns="0" rtlCol="0"/>
            <a:lstStyle/>
            <a:p>
              <a:endParaRPr/>
            </a:p>
          </p:txBody>
        </p:sp>
        <p:sp>
          <p:nvSpPr>
            <p:cNvPr id="460" name="object 50">
              <a:extLst>
                <a:ext uri="{FF2B5EF4-FFF2-40B4-BE49-F238E27FC236}">
                  <a16:creationId xmlns:a16="http://schemas.microsoft.com/office/drawing/2014/main" id="{8E3BB71C-2331-C4D7-32F2-9283FF6F8ABD}"/>
                </a:ext>
              </a:extLst>
            </p:cNvPr>
            <p:cNvSpPr/>
            <p:nvPr/>
          </p:nvSpPr>
          <p:spPr>
            <a:xfrm>
              <a:off x="6048030" y="2818170"/>
              <a:ext cx="0" cy="18466"/>
            </a:xfrm>
            <a:custGeom>
              <a:avLst/>
              <a:gdLst/>
              <a:ahLst/>
              <a:cxnLst/>
              <a:rect l="l" t="t" r="r" b="b"/>
              <a:pathLst>
                <a:path h="30480">
                  <a:moveTo>
                    <a:pt x="0" y="0"/>
                  </a:moveTo>
                  <a:lnTo>
                    <a:pt x="0" y="30454"/>
                  </a:lnTo>
                </a:path>
              </a:pathLst>
            </a:custGeom>
            <a:ln w="7937">
              <a:solidFill>
                <a:srgbClr val="656565"/>
              </a:solidFill>
            </a:ln>
          </p:spPr>
          <p:txBody>
            <a:bodyPr wrap="square" lIns="0" tIns="0" rIns="0" bIns="0" rtlCol="0"/>
            <a:lstStyle/>
            <a:p>
              <a:endParaRPr/>
            </a:p>
          </p:txBody>
        </p:sp>
        <p:sp>
          <p:nvSpPr>
            <p:cNvPr id="461" name="object 51">
              <a:extLst>
                <a:ext uri="{FF2B5EF4-FFF2-40B4-BE49-F238E27FC236}">
                  <a16:creationId xmlns:a16="http://schemas.microsoft.com/office/drawing/2014/main" id="{2A4A6EAF-10B8-B830-2469-A05969904B5E}"/>
                </a:ext>
              </a:extLst>
            </p:cNvPr>
            <p:cNvSpPr/>
            <p:nvPr/>
          </p:nvSpPr>
          <p:spPr>
            <a:xfrm>
              <a:off x="6196975" y="2818170"/>
              <a:ext cx="0" cy="18466"/>
            </a:xfrm>
            <a:custGeom>
              <a:avLst/>
              <a:gdLst/>
              <a:ahLst/>
              <a:cxnLst/>
              <a:rect l="l" t="t" r="r" b="b"/>
              <a:pathLst>
                <a:path h="30480">
                  <a:moveTo>
                    <a:pt x="0" y="0"/>
                  </a:moveTo>
                  <a:lnTo>
                    <a:pt x="0" y="30454"/>
                  </a:lnTo>
                </a:path>
              </a:pathLst>
            </a:custGeom>
            <a:ln w="7937">
              <a:solidFill>
                <a:srgbClr val="656565"/>
              </a:solidFill>
            </a:ln>
          </p:spPr>
          <p:txBody>
            <a:bodyPr wrap="square" lIns="0" tIns="0" rIns="0" bIns="0" rtlCol="0"/>
            <a:lstStyle/>
            <a:p>
              <a:endParaRPr/>
            </a:p>
          </p:txBody>
        </p:sp>
        <p:sp>
          <p:nvSpPr>
            <p:cNvPr id="462" name="object 52">
              <a:extLst>
                <a:ext uri="{FF2B5EF4-FFF2-40B4-BE49-F238E27FC236}">
                  <a16:creationId xmlns:a16="http://schemas.microsoft.com/office/drawing/2014/main" id="{29827081-E6DB-417E-D278-BF438FDB7538}"/>
                </a:ext>
              </a:extLst>
            </p:cNvPr>
            <p:cNvSpPr/>
            <p:nvPr/>
          </p:nvSpPr>
          <p:spPr>
            <a:xfrm>
              <a:off x="6345897" y="2818170"/>
              <a:ext cx="0" cy="30775"/>
            </a:xfrm>
            <a:custGeom>
              <a:avLst/>
              <a:gdLst/>
              <a:ahLst/>
              <a:cxnLst/>
              <a:rect l="l" t="t" r="r" b="b"/>
              <a:pathLst>
                <a:path h="50800">
                  <a:moveTo>
                    <a:pt x="0" y="0"/>
                  </a:moveTo>
                  <a:lnTo>
                    <a:pt x="0" y="50800"/>
                  </a:lnTo>
                </a:path>
              </a:pathLst>
            </a:custGeom>
            <a:ln w="7937">
              <a:solidFill>
                <a:srgbClr val="656565"/>
              </a:solidFill>
            </a:ln>
          </p:spPr>
          <p:txBody>
            <a:bodyPr wrap="square" lIns="0" tIns="0" rIns="0" bIns="0" rtlCol="0"/>
            <a:lstStyle/>
            <a:p>
              <a:endParaRPr/>
            </a:p>
          </p:txBody>
        </p:sp>
        <p:sp>
          <p:nvSpPr>
            <p:cNvPr id="463" name="object 53">
              <a:extLst>
                <a:ext uri="{FF2B5EF4-FFF2-40B4-BE49-F238E27FC236}">
                  <a16:creationId xmlns:a16="http://schemas.microsoft.com/office/drawing/2014/main" id="{61C4DDEB-DEBD-41DC-557B-3E8E7A6B7268}"/>
                </a:ext>
              </a:extLst>
            </p:cNvPr>
            <p:cNvSpPr/>
            <p:nvPr/>
          </p:nvSpPr>
          <p:spPr>
            <a:xfrm>
              <a:off x="6494842" y="2818170"/>
              <a:ext cx="0" cy="18466"/>
            </a:xfrm>
            <a:custGeom>
              <a:avLst/>
              <a:gdLst/>
              <a:ahLst/>
              <a:cxnLst/>
              <a:rect l="l" t="t" r="r" b="b"/>
              <a:pathLst>
                <a:path h="30480">
                  <a:moveTo>
                    <a:pt x="0" y="0"/>
                  </a:moveTo>
                  <a:lnTo>
                    <a:pt x="0" y="30454"/>
                  </a:lnTo>
                </a:path>
              </a:pathLst>
            </a:custGeom>
            <a:ln w="7937">
              <a:solidFill>
                <a:srgbClr val="656565"/>
              </a:solidFill>
            </a:ln>
          </p:spPr>
          <p:txBody>
            <a:bodyPr wrap="square" lIns="0" tIns="0" rIns="0" bIns="0" rtlCol="0"/>
            <a:lstStyle/>
            <a:p>
              <a:endParaRPr/>
            </a:p>
          </p:txBody>
        </p:sp>
        <p:sp>
          <p:nvSpPr>
            <p:cNvPr id="464" name="object 54">
              <a:extLst>
                <a:ext uri="{FF2B5EF4-FFF2-40B4-BE49-F238E27FC236}">
                  <a16:creationId xmlns:a16="http://schemas.microsoft.com/office/drawing/2014/main" id="{5E9B4066-AE5C-46B3-3126-DB4FF88FB29A}"/>
                </a:ext>
              </a:extLst>
            </p:cNvPr>
            <p:cNvSpPr/>
            <p:nvPr/>
          </p:nvSpPr>
          <p:spPr>
            <a:xfrm>
              <a:off x="6643796" y="2818170"/>
              <a:ext cx="0" cy="18466"/>
            </a:xfrm>
            <a:custGeom>
              <a:avLst/>
              <a:gdLst/>
              <a:ahLst/>
              <a:cxnLst/>
              <a:rect l="l" t="t" r="r" b="b"/>
              <a:pathLst>
                <a:path h="30480">
                  <a:moveTo>
                    <a:pt x="0" y="0"/>
                  </a:moveTo>
                  <a:lnTo>
                    <a:pt x="0" y="30454"/>
                  </a:lnTo>
                </a:path>
              </a:pathLst>
            </a:custGeom>
            <a:ln w="7937">
              <a:solidFill>
                <a:srgbClr val="656565"/>
              </a:solidFill>
            </a:ln>
          </p:spPr>
          <p:txBody>
            <a:bodyPr wrap="square" lIns="0" tIns="0" rIns="0" bIns="0" rtlCol="0"/>
            <a:lstStyle/>
            <a:p>
              <a:endParaRPr/>
            </a:p>
          </p:txBody>
        </p:sp>
        <p:sp>
          <p:nvSpPr>
            <p:cNvPr id="465" name="object 55">
              <a:extLst>
                <a:ext uri="{FF2B5EF4-FFF2-40B4-BE49-F238E27FC236}">
                  <a16:creationId xmlns:a16="http://schemas.microsoft.com/office/drawing/2014/main" id="{B54374B2-7758-14DB-5A78-D445EA3C4480}"/>
                </a:ext>
              </a:extLst>
            </p:cNvPr>
            <p:cNvSpPr/>
            <p:nvPr/>
          </p:nvSpPr>
          <p:spPr>
            <a:xfrm>
              <a:off x="6792711" y="2818170"/>
              <a:ext cx="0" cy="18466"/>
            </a:xfrm>
            <a:custGeom>
              <a:avLst/>
              <a:gdLst/>
              <a:ahLst/>
              <a:cxnLst/>
              <a:rect l="l" t="t" r="r" b="b"/>
              <a:pathLst>
                <a:path h="30480">
                  <a:moveTo>
                    <a:pt x="0" y="0"/>
                  </a:moveTo>
                  <a:lnTo>
                    <a:pt x="0" y="30454"/>
                  </a:lnTo>
                </a:path>
              </a:pathLst>
            </a:custGeom>
            <a:ln w="7937">
              <a:solidFill>
                <a:srgbClr val="656565"/>
              </a:solidFill>
            </a:ln>
          </p:spPr>
          <p:txBody>
            <a:bodyPr wrap="square" lIns="0" tIns="0" rIns="0" bIns="0" rtlCol="0"/>
            <a:lstStyle/>
            <a:p>
              <a:endParaRPr/>
            </a:p>
          </p:txBody>
        </p:sp>
        <p:sp>
          <p:nvSpPr>
            <p:cNvPr id="466" name="object 56">
              <a:extLst>
                <a:ext uri="{FF2B5EF4-FFF2-40B4-BE49-F238E27FC236}">
                  <a16:creationId xmlns:a16="http://schemas.microsoft.com/office/drawing/2014/main" id="{F8ACB7C7-D811-0C42-EDBC-B74D8E4FA9C1}"/>
                </a:ext>
              </a:extLst>
            </p:cNvPr>
            <p:cNvSpPr/>
            <p:nvPr/>
          </p:nvSpPr>
          <p:spPr>
            <a:xfrm>
              <a:off x="6941656" y="2818170"/>
              <a:ext cx="0" cy="18466"/>
            </a:xfrm>
            <a:custGeom>
              <a:avLst/>
              <a:gdLst/>
              <a:ahLst/>
              <a:cxnLst/>
              <a:rect l="l" t="t" r="r" b="b"/>
              <a:pathLst>
                <a:path h="30480">
                  <a:moveTo>
                    <a:pt x="0" y="0"/>
                  </a:moveTo>
                  <a:lnTo>
                    <a:pt x="0" y="30454"/>
                  </a:lnTo>
                </a:path>
              </a:pathLst>
            </a:custGeom>
            <a:ln w="7937">
              <a:solidFill>
                <a:srgbClr val="656565"/>
              </a:solidFill>
            </a:ln>
          </p:spPr>
          <p:txBody>
            <a:bodyPr wrap="square" lIns="0" tIns="0" rIns="0" bIns="0" rtlCol="0"/>
            <a:lstStyle/>
            <a:p>
              <a:endParaRPr/>
            </a:p>
          </p:txBody>
        </p:sp>
        <p:sp>
          <p:nvSpPr>
            <p:cNvPr id="467" name="object 57">
              <a:extLst>
                <a:ext uri="{FF2B5EF4-FFF2-40B4-BE49-F238E27FC236}">
                  <a16:creationId xmlns:a16="http://schemas.microsoft.com/office/drawing/2014/main" id="{A31C5B06-3D9D-4A13-DB19-27E706AB016E}"/>
                </a:ext>
              </a:extLst>
            </p:cNvPr>
            <p:cNvSpPr/>
            <p:nvPr/>
          </p:nvSpPr>
          <p:spPr>
            <a:xfrm>
              <a:off x="7090578" y="2818170"/>
              <a:ext cx="0" cy="30775"/>
            </a:xfrm>
            <a:custGeom>
              <a:avLst/>
              <a:gdLst/>
              <a:ahLst/>
              <a:cxnLst/>
              <a:rect l="l" t="t" r="r" b="b"/>
              <a:pathLst>
                <a:path h="50800">
                  <a:moveTo>
                    <a:pt x="0" y="0"/>
                  </a:moveTo>
                  <a:lnTo>
                    <a:pt x="0" y="50800"/>
                  </a:lnTo>
                </a:path>
              </a:pathLst>
            </a:custGeom>
            <a:ln w="7937">
              <a:solidFill>
                <a:srgbClr val="656565"/>
              </a:solidFill>
            </a:ln>
          </p:spPr>
          <p:txBody>
            <a:bodyPr wrap="square" lIns="0" tIns="0" rIns="0" bIns="0" rtlCol="0"/>
            <a:lstStyle/>
            <a:p>
              <a:endParaRPr/>
            </a:p>
          </p:txBody>
        </p:sp>
        <p:sp>
          <p:nvSpPr>
            <p:cNvPr id="468" name="object 58">
              <a:extLst>
                <a:ext uri="{FF2B5EF4-FFF2-40B4-BE49-F238E27FC236}">
                  <a16:creationId xmlns:a16="http://schemas.microsoft.com/office/drawing/2014/main" id="{DB821896-D99D-3A05-C47E-35866F7E6B2B}"/>
                </a:ext>
              </a:extLst>
            </p:cNvPr>
            <p:cNvSpPr/>
            <p:nvPr/>
          </p:nvSpPr>
          <p:spPr>
            <a:xfrm>
              <a:off x="7239524" y="2818170"/>
              <a:ext cx="0" cy="18466"/>
            </a:xfrm>
            <a:custGeom>
              <a:avLst/>
              <a:gdLst/>
              <a:ahLst/>
              <a:cxnLst/>
              <a:rect l="l" t="t" r="r" b="b"/>
              <a:pathLst>
                <a:path h="30480">
                  <a:moveTo>
                    <a:pt x="0" y="0"/>
                  </a:moveTo>
                  <a:lnTo>
                    <a:pt x="0" y="30454"/>
                  </a:lnTo>
                </a:path>
              </a:pathLst>
            </a:custGeom>
            <a:ln w="7937">
              <a:solidFill>
                <a:srgbClr val="656565"/>
              </a:solidFill>
            </a:ln>
          </p:spPr>
          <p:txBody>
            <a:bodyPr wrap="square" lIns="0" tIns="0" rIns="0" bIns="0" rtlCol="0"/>
            <a:lstStyle/>
            <a:p>
              <a:endParaRPr/>
            </a:p>
          </p:txBody>
        </p:sp>
        <p:sp>
          <p:nvSpPr>
            <p:cNvPr id="469" name="object 59">
              <a:extLst>
                <a:ext uri="{FF2B5EF4-FFF2-40B4-BE49-F238E27FC236}">
                  <a16:creationId xmlns:a16="http://schemas.microsoft.com/office/drawing/2014/main" id="{BCB54A41-C03D-E49E-FBEA-B41AC16C6728}"/>
                </a:ext>
              </a:extLst>
            </p:cNvPr>
            <p:cNvSpPr/>
            <p:nvPr/>
          </p:nvSpPr>
          <p:spPr>
            <a:xfrm>
              <a:off x="7388447" y="2818170"/>
              <a:ext cx="0" cy="18466"/>
            </a:xfrm>
            <a:custGeom>
              <a:avLst/>
              <a:gdLst/>
              <a:ahLst/>
              <a:cxnLst/>
              <a:rect l="l" t="t" r="r" b="b"/>
              <a:pathLst>
                <a:path h="30480">
                  <a:moveTo>
                    <a:pt x="0" y="0"/>
                  </a:moveTo>
                  <a:lnTo>
                    <a:pt x="0" y="30454"/>
                  </a:lnTo>
                </a:path>
              </a:pathLst>
            </a:custGeom>
            <a:ln w="7937">
              <a:solidFill>
                <a:srgbClr val="656565"/>
              </a:solidFill>
            </a:ln>
          </p:spPr>
          <p:txBody>
            <a:bodyPr wrap="square" lIns="0" tIns="0" rIns="0" bIns="0" rtlCol="0"/>
            <a:lstStyle/>
            <a:p>
              <a:endParaRPr/>
            </a:p>
          </p:txBody>
        </p:sp>
        <p:sp>
          <p:nvSpPr>
            <p:cNvPr id="470" name="object 60">
              <a:extLst>
                <a:ext uri="{FF2B5EF4-FFF2-40B4-BE49-F238E27FC236}">
                  <a16:creationId xmlns:a16="http://schemas.microsoft.com/office/drawing/2014/main" id="{2816127D-AE74-757D-CA7D-7EFAEE59F6AB}"/>
                </a:ext>
              </a:extLst>
            </p:cNvPr>
            <p:cNvSpPr/>
            <p:nvPr/>
          </p:nvSpPr>
          <p:spPr>
            <a:xfrm>
              <a:off x="7486451" y="5533142"/>
              <a:ext cx="30775" cy="0"/>
            </a:xfrm>
            <a:custGeom>
              <a:avLst/>
              <a:gdLst/>
              <a:ahLst/>
              <a:cxnLst/>
              <a:rect l="l" t="t" r="r" b="b"/>
              <a:pathLst>
                <a:path w="50800">
                  <a:moveTo>
                    <a:pt x="50800" y="0"/>
                  </a:moveTo>
                  <a:lnTo>
                    <a:pt x="0" y="0"/>
                  </a:lnTo>
                </a:path>
              </a:pathLst>
            </a:custGeom>
            <a:ln w="7937">
              <a:solidFill>
                <a:srgbClr val="656565"/>
              </a:solidFill>
            </a:ln>
          </p:spPr>
          <p:txBody>
            <a:bodyPr wrap="square" lIns="0" tIns="0" rIns="0" bIns="0" rtlCol="0"/>
            <a:lstStyle/>
            <a:p>
              <a:endParaRPr/>
            </a:p>
          </p:txBody>
        </p:sp>
        <p:sp>
          <p:nvSpPr>
            <p:cNvPr id="471" name="object 61">
              <a:extLst>
                <a:ext uri="{FF2B5EF4-FFF2-40B4-BE49-F238E27FC236}">
                  <a16:creationId xmlns:a16="http://schemas.microsoft.com/office/drawing/2014/main" id="{114B9685-64B8-ACF6-5888-506ABC0EF28D}"/>
                </a:ext>
              </a:extLst>
            </p:cNvPr>
            <p:cNvSpPr/>
            <p:nvPr/>
          </p:nvSpPr>
          <p:spPr>
            <a:xfrm>
              <a:off x="7498777" y="5363453"/>
              <a:ext cx="18466" cy="0"/>
            </a:xfrm>
            <a:custGeom>
              <a:avLst/>
              <a:gdLst/>
              <a:ahLst/>
              <a:cxnLst/>
              <a:rect l="l" t="t" r="r" b="b"/>
              <a:pathLst>
                <a:path w="30479">
                  <a:moveTo>
                    <a:pt x="30454" y="0"/>
                  </a:moveTo>
                  <a:lnTo>
                    <a:pt x="0" y="0"/>
                  </a:lnTo>
                </a:path>
              </a:pathLst>
            </a:custGeom>
            <a:ln w="7937">
              <a:solidFill>
                <a:srgbClr val="656565"/>
              </a:solidFill>
            </a:ln>
          </p:spPr>
          <p:txBody>
            <a:bodyPr wrap="square" lIns="0" tIns="0" rIns="0" bIns="0" rtlCol="0"/>
            <a:lstStyle/>
            <a:p>
              <a:endParaRPr/>
            </a:p>
          </p:txBody>
        </p:sp>
        <p:sp>
          <p:nvSpPr>
            <p:cNvPr id="472" name="object 62">
              <a:extLst>
                <a:ext uri="{FF2B5EF4-FFF2-40B4-BE49-F238E27FC236}">
                  <a16:creationId xmlns:a16="http://schemas.microsoft.com/office/drawing/2014/main" id="{CFFCB6B5-B2FB-4DF3-5A9B-4F742C56F7FD}"/>
                </a:ext>
              </a:extLst>
            </p:cNvPr>
            <p:cNvSpPr/>
            <p:nvPr/>
          </p:nvSpPr>
          <p:spPr>
            <a:xfrm>
              <a:off x="7498777" y="5193773"/>
              <a:ext cx="18466" cy="0"/>
            </a:xfrm>
            <a:custGeom>
              <a:avLst/>
              <a:gdLst/>
              <a:ahLst/>
              <a:cxnLst/>
              <a:rect l="l" t="t" r="r" b="b"/>
              <a:pathLst>
                <a:path w="30479">
                  <a:moveTo>
                    <a:pt x="30454" y="0"/>
                  </a:moveTo>
                  <a:lnTo>
                    <a:pt x="0" y="0"/>
                  </a:lnTo>
                </a:path>
              </a:pathLst>
            </a:custGeom>
            <a:ln w="7937">
              <a:solidFill>
                <a:srgbClr val="656565"/>
              </a:solidFill>
            </a:ln>
          </p:spPr>
          <p:txBody>
            <a:bodyPr wrap="square" lIns="0" tIns="0" rIns="0" bIns="0" rtlCol="0"/>
            <a:lstStyle/>
            <a:p>
              <a:endParaRPr/>
            </a:p>
          </p:txBody>
        </p:sp>
        <p:sp>
          <p:nvSpPr>
            <p:cNvPr id="473" name="object 63">
              <a:extLst>
                <a:ext uri="{FF2B5EF4-FFF2-40B4-BE49-F238E27FC236}">
                  <a16:creationId xmlns:a16="http://schemas.microsoft.com/office/drawing/2014/main" id="{B467AE58-4FFC-71AD-1719-5220B1089FB6}"/>
                </a:ext>
              </a:extLst>
            </p:cNvPr>
            <p:cNvSpPr/>
            <p:nvPr/>
          </p:nvSpPr>
          <p:spPr>
            <a:xfrm>
              <a:off x="7498777" y="5024085"/>
              <a:ext cx="18466" cy="0"/>
            </a:xfrm>
            <a:custGeom>
              <a:avLst/>
              <a:gdLst/>
              <a:ahLst/>
              <a:cxnLst/>
              <a:rect l="l" t="t" r="r" b="b"/>
              <a:pathLst>
                <a:path w="30479">
                  <a:moveTo>
                    <a:pt x="30454" y="0"/>
                  </a:moveTo>
                  <a:lnTo>
                    <a:pt x="0" y="0"/>
                  </a:lnTo>
                </a:path>
              </a:pathLst>
            </a:custGeom>
            <a:ln w="7937">
              <a:solidFill>
                <a:srgbClr val="656565"/>
              </a:solidFill>
            </a:ln>
          </p:spPr>
          <p:txBody>
            <a:bodyPr wrap="square" lIns="0" tIns="0" rIns="0" bIns="0" rtlCol="0"/>
            <a:lstStyle/>
            <a:p>
              <a:endParaRPr/>
            </a:p>
          </p:txBody>
        </p:sp>
        <p:sp>
          <p:nvSpPr>
            <p:cNvPr id="474" name="object 64">
              <a:extLst>
                <a:ext uri="{FF2B5EF4-FFF2-40B4-BE49-F238E27FC236}">
                  <a16:creationId xmlns:a16="http://schemas.microsoft.com/office/drawing/2014/main" id="{144A72B7-37E1-8E37-92DF-D17C10BBE959}"/>
                </a:ext>
              </a:extLst>
            </p:cNvPr>
            <p:cNvSpPr/>
            <p:nvPr/>
          </p:nvSpPr>
          <p:spPr>
            <a:xfrm>
              <a:off x="7486451" y="4854397"/>
              <a:ext cx="30775" cy="0"/>
            </a:xfrm>
            <a:custGeom>
              <a:avLst/>
              <a:gdLst/>
              <a:ahLst/>
              <a:cxnLst/>
              <a:rect l="l" t="t" r="r" b="b"/>
              <a:pathLst>
                <a:path w="50800">
                  <a:moveTo>
                    <a:pt x="50800" y="0"/>
                  </a:moveTo>
                  <a:lnTo>
                    <a:pt x="0" y="0"/>
                  </a:lnTo>
                </a:path>
              </a:pathLst>
            </a:custGeom>
            <a:ln w="7937">
              <a:solidFill>
                <a:srgbClr val="656565"/>
              </a:solidFill>
            </a:ln>
          </p:spPr>
          <p:txBody>
            <a:bodyPr wrap="square" lIns="0" tIns="0" rIns="0" bIns="0" rtlCol="0"/>
            <a:lstStyle/>
            <a:p>
              <a:endParaRPr/>
            </a:p>
          </p:txBody>
        </p:sp>
        <p:sp>
          <p:nvSpPr>
            <p:cNvPr id="475" name="object 65">
              <a:extLst>
                <a:ext uri="{FF2B5EF4-FFF2-40B4-BE49-F238E27FC236}">
                  <a16:creationId xmlns:a16="http://schemas.microsoft.com/office/drawing/2014/main" id="{39A98117-1EDD-F8D7-2DF6-DF67E57CBD83}"/>
                </a:ext>
              </a:extLst>
            </p:cNvPr>
            <p:cNvSpPr/>
            <p:nvPr/>
          </p:nvSpPr>
          <p:spPr>
            <a:xfrm>
              <a:off x="7498777" y="4684716"/>
              <a:ext cx="18466" cy="0"/>
            </a:xfrm>
            <a:custGeom>
              <a:avLst/>
              <a:gdLst/>
              <a:ahLst/>
              <a:cxnLst/>
              <a:rect l="l" t="t" r="r" b="b"/>
              <a:pathLst>
                <a:path w="30479">
                  <a:moveTo>
                    <a:pt x="30454" y="0"/>
                  </a:moveTo>
                  <a:lnTo>
                    <a:pt x="0" y="0"/>
                  </a:lnTo>
                </a:path>
              </a:pathLst>
            </a:custGeom>
            <a:ln w="7937">
              <a:solidFill>
                <a:srgbClr val="656565"/>
              </a:solidFill>
            </a:ln>
          </p:spPr>
          <p:txBody>
            <a:bodyPr wrap="square" lIns="0" tIns="0" rIns="0" bIns="0" rtlCol="0"/>
            <a:lstStyle/>
            <a:p>
              <a:endParaRPr/>
            </a:p>
          </p:txBody>
        </p:sp>
        <p:sp>
          <p:nvSpPr>
            <p:cNvPr id="476" name="object 66">
              <a:extLst>
                <a:ext uri="{FF2B5EF4-FFF2-40B4-BE49-F238E27FC236}">
                  <a16:creationId xmlns:a16="http://schemas.microsoft.com/office/drawing/2014/main" id="{B5ED8E8A-5839-56B2-C54E-5D2E0BCBE8C3}"/>
                </a:ext>
              </a:extLst>
            </p:cNvPr>
            <p:cNvSpPr/>
            <p:nvPr/>
          </p:nvSpPr>
          <p:spPr>
            <a:xfrm>
              <a:off x="7498777" y="4515028"/>
              <a:ext cx="18466" cy="0"/>
            </a:xfrm>
            <a:custGeom>
              <a:avLst/>
              <a:gdLst/>
              <a:ahLst/>
              <a:cxnLst/>
              <a:rect l="l" t="t" r="r" b="b"/>
              <a:pathLst>
                <a:path w="30479">
                  <a:moveTo>
                    <a:pt x="30454" y="0"/>
                  </a:moveTo>
                  <a:lnTo>
                    <a:pt x="0" y="0"/>
                  </a:lnTo>
                </a:path>
              </a:pathLst>
            </a:custGeom>
            <a:ln w="7937">
              <a:solidFill>
                <a:srgbClr val="656565"/>
              </a:solidFill>
            </a:ln>
          </p:spPr>
          <p:txBody>
            <a:bodyPr wrap="square" lIns="0" tIns="0" rIns="0" bIns="0" rtlCol="0"/>
            <a:lstStyle/>
            <a:p>
              <a:endParaRPr/>
            </a:p>
          </p:txBody>
        </p:sp>
        <p:sp>
          <p:nvSpPr>
            <p:cNvPr id="477" name="object 67">
              <a:extLst>
                <a:ext uri="{FF2B5EF4-FFF2-40B4-BE49-F238E27FC236}">
                  <a16:creationId xmlns:a16="http://schemas.microsoft.com/office/drawing/2014/main" id="{9D5C53B8-B854-3790-4AD9-C4D95A556C4F}"/>
                </a:ext>
              </a:extLst>
            </p:cNvPr>
            <p:cNvSpPr/>
            <p:nvPr/>
          </p:nvSpPr>
          <p:spPr>
            <a:xfrm>
              <a:off x="7498777" y="4345339"/>
              <a:ext cx="18466" cy="0"/>
            </a:xfrm>
            <a:custGeom>
              <a:avLst/>
              <a:gdLst/>
              <a:ahLst/>
              <a:cxnLst/>
              <a:rect l="l" t="t" r="r" b="b"/>
              <a:pathLst>
                <a:path w="30479">
                  <a:moveTo>
                    <a:pt x="30454" y="0"/>
                  </a:moveTo>
                  <a:lnTo>
                    <a:pt x="0" y="0"/>
                  </a:lnTo>
                </a:path>
              </a:pathLst>
            </a:custGeom>
            <a:ln w="7937">
              <a:solidFill>
                <a:srgbClr val="656565"/>
              </a:solidFill>
            </a:ln>
          </p:spPr>
          <p:txBody>
            <a:bodyPr wrap="square" lIns="0" tIns="0" rIns="0" bIns="0" rtlCol="0"/>
            <a:lstStyle/>
            <a:p>
              <a:endParaRPr/>
            </a:p>
          </p:txBody>
        </p:sp>
        <p:sp>
          <p:nvSpPr>
            <p:cNvPr id="478" name="object 68">
              <a:extLst>
                <a:ext uri="{FF2B5EF4-FFF2-40B4-BE49-F238E27FC236}">
                  <a16:creationId xmlns:a16="http://schemas.microsoft.com/office/drawing/2014/main" id="{E9127677-8019-33F5-86C9-BEF6BFB0938B}"/>
                </a:ext>
              </a:extLst>
            </p:cNvPr>
            <p:cNvSpPr/>
            <p:nvPr/>
          </p:nvSpPr>
          <p:spPr>
            <a:xfrm>
              <a:off x="7486451" y="4175659"/>
              <a:ext cx="30775" cy="0"/>
            </a:xfrm>
            <a:custGeom>
              <a:avLst/>
              <a:gdLst/>
              <a:ahLst/>
              <a:cxnLst/>
              <a:rect l="l" t="t" r="r" b="b"/>
              <a:pathLst>
                <a:path w="50800">
                  <a:moveTo>
                    <a:pt x="50800" y="0"/>
                  </a:moveTo>
                  <a:lnTo>
                    <a:pt x="0" y="0"/>
                  </a:lnTo>
                </a:path>
              </a:pathLst>
            </a:custGeom>
            <a:ln w="7937">
              <a:solidFill>
                <a:srgbClr val="656565"/>
              </a:solidFill>
            </a:ln>
          </p:spPr>
          <p:txBody>
            <a:bodyPr wrap="square" lIns="0" tIns="0" rIns="0" bIns="0" rtlCol="0"/>
            <a:lstStyle/>
            <a:p>
              <a:endParaRPr/>
            </a:p>
          </p:txBody>
        </p:sp>
        <p:sp>
          <p:nvSpPr>
            <p:cNvPr id="479" name="object 69">
              <a:extLst>
                <a:ext uri="{FF2B5EF4-FFF2-40B4-BE49-F238E27FC236}">
                  <a16:creationId xmlns:a16="http://schemas.microsoft.com/office/drawing/2014/main" id="{E67DDC08-61E1-7DC6-209C-596FE579F9C2}"/>
                </a:ext>
              </a:extLst>
            </p:cNvPr>
            <p:cNvSpPr/>
            <p:nvPr/>
          </p:nvSpPr>
          <p:spPr>
            <a:xfrm>
              <a:off x="7498777" y="4005972"/>
              <a:ext cx="18466" cy="0"/>
            </a:xfrm>
            <a:custGeom>
              <a:avLst/>
              <a:gdLst/>
              <a:ahLst/>
              <a:cxnLst/>
              <a:rect l="l" t="t" r="r" b="b"/>
              <a:pathLst>
                <a:path w="30479">
                  <a:moveTo>
                    <a:pt x="30454" y="0"/>
                  </a:moveTo>
                  <a:lnTo>
                    <a:pt x="0" y="0"/>
                  </a:lnTo>
                </a:path>
              </a:pathLst>
            </a:custGeom>
            <a:ln w="7937">
              <a:solidFill>
                <a:srgbClr val="656565"/>
              </a:solidFill>
            </a:ln>
          </p:spPr>
          <p:txBody>
            <a:bodyPr wrap="square" lIns="0" tIns="0" rIns="0" bIns="0" rtlCol="0"/>
            <a:lstStyle/>
            <a:p>
              <a:endParaRPr/>
            </a:p>
          </p:txBody>
        </p:sp>
        <p:sp>
          <p:nvSpPr>
            <p:cNvPr id="480" name="object 70">
              <a:extLst>
                <a:ext uri="{FF2B5EF4-FFF2-40B4-BE49-F238E27FC236}">
                  <a16:creationId xmlns:a16="http://schemas.microsoft.com/office/drawing/2014/main" id="{259EDF2F-DB84-E538-6B0A-6190C07EA04A}"/>
                </a:ext>
              </a:extLst>
            </p:cNvPr>
            <p:cNvSpPr/>
            <p:nvPr/>
          </p:nvSpPr>
          <p:spPr>
            <a:xfrm>
              <a:off x="7498777" y="3836283"/>
              <a:ext cx="18466" cy="0"/>
            </a:xfrm>
            <a:custGeom>
              <a:avLst/>
              <a:gdLst/>
              <a:ahLst/>
              <a:cxnLst/>
              <a:rect l="l" t="t" r="r" b="b"/>
              <a:pathLst>
                <a:path w="30479">
                  <a:moveTo>
                    <a:pt x="30454" y="0"/>
                  </a:moveTo>
                  <a:lnTo>
                    <a:pt x="0" y="0"/>
                  </a:lnTo>
                </a:path>
              </a:pathLst>
            </a:custGeom>
            <a:ln w="7937">
              <a:solidFill>
                <a:srgbClr val="656565"/>
              </a:solidFill>
            </a:ln>
          </p:spPr>
          <p:txBody>
            <a:bodyPr wrap="square" lIns="0" tIns="0" rIns="0" bIns="0" rtlCol="0"/>
            <a:lstStyle/>
            <a:p>
              <a:endParaRPr/>
            </a:p>
          </p:txBody>
        </p:sp>
        <p:sp>
          <p:nvSpPr>
            <p:cNvPr id="481" name="object 71">
              <a:extLst>
                <a:ext uri="{FF2B5EF4-FFF2-40B4-BE49-F238E27FC236}">
                  <a16:creationId xmlns:a16="http://schemas.microsoft.com/office/drawing/2014/main" id="{0EECB8B6-EC43-A2AE-4418-565093FCA44C}"/>
                </a:ext>
              </a:extLst>
            </p:cNvPr>
            <p:cNvSpPr/>
            <p:nvPr/>
          </p:nvSpPr>
          <p:spPr>
            <a:xfrm>
              <a:off x="7498777" y="3666595"/>
              <a:ext cx="18466" cy="0"/>
            </a:xfrm>
            <a:custGeom>
              <a:avLst/>
              <a:gdLst/>
              <a:ahLst/>
              <a:cxnLst/>
              <a:rect l="l" t="t" r="r" b="b"/>
              <a:pathLst>
                <a:path w="30479">
                  <a:moveTo>
                    <a:pt x="30454" y="0"/>
                  </a:moveTo>
                  <a:lnTo>
                    <a:pt x="0" y="0"/>
                  </a:lnTo>
                </a:path>
              </a:pathLst>
            </a:custGeom>
            <a:ln w="7937">
              <a:solidFill>
                <a:srgbClr val="656565"/>
              </a:solidFill>
            </a:ln>
          </p:spPr>
          <p:txBody>
            <a:bodyPr wrap="square" lIns="0" tIns="0" rIns="0" bIns="0" rtlCol="0"/>
            <a:lstStyle/>
            <a:p>
              <a:endParaRPr/>
            </a:p>
          </p:txBody>
        </p:sp>
        <p:sp>
          <p:nvSpPr>
            <p:cNvPr id="482" name="object 72">
              <a:extLst>
                <a:ext uri="{FF2B5EF4-FFF2-40B4-BE49-F238E27FC236}">
                  <a16:creationId xmlns:a16="http://schemas.microsoft.com/office/drawing/2014/main" id="{C6ECE413-A1E2-7804-14EF-273E5DF7F4BC}"/>
                </a:ext>
              </a:extLst>
            </p:cNvPr>
            <p:cNvSpPr/>
            <p:nvPr/>
          </p:nvSpPr>
          <p:spPr>
            <a:xfrm>
              <a:off x="7486451" y="3496915"/>
              <a:ext cx="30775" cy="0"/>
            </a:xfrm>
            <a:custGeom>
              <a:avLst/>
              <a:gdLst/>
              <a:ahLst/>
              <a:cxnLst/>
              <a:rect l="l" t="t" r="r" b="b"/>
              <a:pathLst>
                <a:path w="50800">
                  <a:moveTo>
                    <a:pt x="50800" y="0"/>
                  </a:moveTo>
                  <a:lnTo>
                    <a:pt x="0" y="0"/>
                  </a:lnTo>
                </a:path>
              </a:pathLst>
            </a:custGeom>
            <a:ln w="7937">
              <a:solidFill>
                <a:srgbClr val="656565"/>
              </a:solidFill>
            </a:ln>
          </p:spPr>
          <p:txBody>
            <a:bodyPr wrap="square" lIns="0" tIns="0" rIns="0" bIns="0" rtlCol="0"/>
            <a:lstStyle/>
            <a:p>
              <a:endParaRPr/>
            </a:p>
          </p:txBody>
        </p:sp>
        <p:sp>
          <p:nvSpPr>
            <p:cNvPr id="483" name="object 73">
              <a:extLst>
                <a:ext uri="{FF2B5EF4-FFF2-40B4-BE49-F238E27FC236}">
                  <a16:creationId xmlns:a16="http://schemas.microsoft.com/office/drawing/2014/main" id="{A588E57F-9403-71E4-963D-27A7B76658A2}"/>
                </a:ext>
              </a:extLst>
            </p:cNvPr>
            <p:cNvSpPr/>
            <p:nvPr/>
          </p:nvSpPr>
          <p:spPr>
            <a:xfrm>
              <a:off x="7498777" y="3327226"/>
              <a:ext cx="18466" cy="0"/>
            </a:xfrm>
            <a:custGeom>
              <a:avLst/>
              <a:gdLst/>
              <a:ahLst/>
              <a:cxnLst/>
              <a:rect l="l" t="t" r="r" b="b"/>
              <a:pathLst>
                <a:path w="30479">
                  <a:moveTo>
                    <a:pt x="30454" y="0"/>
                  </a:moveTo>
                  <a:lnTo>
                    <a:pt x="0" y="0"/>
                  </a:lnTo>
                </a:path>
              </a:pathLst>
            </a:custGeom>
            <a:ln w="7937">
              <a:solidFill>
                <a:srgbClr val="656565"/>
              </a:solidFill>
            </a:ln>
          </p:spPr>
          <p:txBody>
            <a:bodyPr wrap="square" lIns="0" tIns="0" rIns="0" bIns="0" rtlCol="0"/>
            <a:lstStyle/>
            <a:p>
              <a:endParaRPr/>
            </a:p>
          </p:txBody>
        </p:sp>
        <p:sp>
          <p:nvSpPr>
            <p:cNvPr id="484" name="object 74">
              <a:extLst>
                <a:ext uri="{FF2B5EF4-FFF2-40B4-BE49-F238E27FC236}">
                  <a16:creationId xmlns:a16="http://schemas.microsoft.com/office/drawing/2014/main" id="{2582476A-E20E-5EBF-23B8-FDD62A93643A}"/>
                </a:ext>
              </a:extLst>
            </p:cNvPr>
            <p:cNvSpPr/>
            <p:nvPr/>
          </p:nvSpPr>
          <p:spPr>
            <a:xfrm>
              <a:off x="7498777" y="3157539"/>
              <a:ext cx="18466" cy="0"/>
            </a:xfrm>
            <a:custGeom>
              <a:avLst/>
              <a:gdLst/>
              <a:ahLst/>
              <a:cxnLst/>
              <a:rect l="l" t="t" r="r" b="b"/>
              <a:pathLst>
                <a:path w="30479">
                  <a:moveTo>
                    <a:pt x="30454" y="0"/>
                  </a:moveTo>
                  <a:lnTo>
                    <a:pt x="0" y="0"/>
                  </a:lnTo>
                </a:path>
              </a:pathLst>
            </a:custGeom>
            <a:ln w="7937">
              <a:solidFill>
                <a:srgbClr val="656565"/>
              </a:solidFill>
            </a:ln>
          </p:spPr>
          <p:txBody>
            <a:bodyPr wrap="square" lIns="0" tIns="0" rIns="0" bIns="0" rtlCol="0"/>
            <a:lstStyle/>
            <a:p>
              <a:endParaRPr/>
            </a:p>
          </p:txBody>
        </p:sp>
        <p:sp>
          <p:nvSpPr>
            <p:cNvPr id="485" name="object 75">
              <a:extLst>
                <a:ext uri="{FF2B5EF4-FFF2-40B4-BE49-F238E27FC236}">
                  <a16:creationId xmlns:a16="http://schemas.microsoft.com/office/drawing/2014/main" id="{22453908-5C94-D783-0384-CB7D28AFD029}"/>
                </a:ext>
              </a:extLst>
            </p:cNvPr>
            <p:cNvSpPr/>
            <p:nvPr/>
          </p:nvSpPr>
          <p:spPr>
            <a:xfrm>
              <a:off x="7498777" y="2987858"/>
              <a:ext cx="18466" cy="0"/>
            </a:xfrm>
            <a:custGeom>
              <a:avLst/>
              <a:gdLst/>
              <a:ahLst/>
              <a:cxnLst/>
              <a:rect l="l" t="t" r="r" b="b"/>
              <a:pathLst>
                <a:path w="30479">
                  <a:moveTo>
                    <a:pt x="30454" y="0"/>
                  </a:moveTo>
                  <a:lnTo>
                    <a:pt x="0" y="0"/>
                  </a:lnTo>
                </a:path>
              </a:pathLst>
            </a:custGeom>
            <a:ln w="7937">
              <a:solidFill>
                <a:srgbClr val="656565"/>
              </a:solidFill>
            </a:ln>
          </p:spPr>
          <p:txBody>
            <a:bodyPr wrap="square" lIns="0" tIns="0" rIns="0" bIns="0" rtlCol="0"/>
            <a:lstStyle/>
            <a:p>
              <a:endParaRPr/>
            </a:p>
          </p:txBody>
        </p:sp>
        <p:sp>
          <p:nvSpPr>
            <p:cNvPr id="486" name="object 76">
              <a:extLst>
                <a:ext uri="{FF2B5EF4-FFF2-40B4-BE49-F238E27FC236}">
                  <a16:creationId xmlns:a16="http://schemas.microsoft.com/office/drawing/2014/main" id="{E71A9431-8780-DB38-0191-4B7CE732D3BA}"/>
                </a:ext>
              </a:extLst>
            </p:cNvPr>
            <p:cNvSpPr/>
            <p:nvPr/>
          </p:nvSpPr>
          <p:spPr>
            <a:xfrm>
              <a:off x="7486451" y="2818170"/>
              <a:ext cx="30775" cy="0"/>
            </a:xfrm>
            <a:custGeom>
              <a:avLst/>
              <a:gdLst/>
              <a:ahLst/>
              <a:cxnLst/>
              <a:rect l="l" t="t" r="r" b="b"/>
              <a:pathLst>
                <a:path w="50800">
                  <a:moveTo>
                    <a:pt x="50800" y="0"/>
                  </a:moveTo>
                  <a:lnTo>
                    <a:pt x="0" y="0"/>
                  </a:lnTo>
                </a:path>
              </a:pathLst>
            </a:custGeom>
            <a:ln w="7937">
              <a:solidFill>
                <a:srgbClr val="656565"/>
              </a:solidFill>
            </a:ln>
          </p:spPr>
          <p:txBody>
            <a:bodyPr wrap="square" lIns="0" tIns="0" rIns="0" bIns="0" rtlCol="0"/>
            <a:lstStyle/>
            <a:p>
              <a:endParaRPr/>
            </a:p>
          </p:txBody>
        </p:sp>
        <mc:AlternateContent xmlns:mc="http://schemas.openxmlformats.org/markup-compatibility/2006">
          <mc:Choice xmlns:a14="http://schemas.microsoft.com/office/drawing/2010/main" Requires="a14">
            <p:sp>
              <p:nvSpPr>
                <p:cNvPr id="487" name="object 78">
                  <a:extLst>
                    <a:ext uri="{FF2B5EF4-FFF2-40B4-BE49-F238E27FC236}">
                      <a16:creationId xmlns:a16="http://schemas.microsoft.com/office/drawing/2014/main" id="{287BA2F3-AAD0-D215-24C7-AD85DD928FF9}"/>
                    </a:ext>
                  </a:extLst>
                </p:cNvPr>
                <p:cNvSpPr txBox="1"/>
                <p:nvPr/>
              </p:nvSpPr>
              <p:spPr>
                <a:xfrm>
                  <a:off x="3863422" y="4142357"/>
                  <a:ext cx="461665" cy="310447"/>
                </a:xfrm>
                <a:prstGeom prst="rect">
                  <a:avLst/>
                </a:prstGeom>
              </p:spPr>
              <p:txBody>
                <a:bodyPr vert="vert270" wrap="square" lIns="0" tIns="0" rIns="0" bIns="0" rtlCol="0">
                  <a:spAutoFit/>
                </a:bodyPr>
                <a:lstStyle/>
                <a:p>
                  <a:pPr marL="12700">
                    <a:lnSpc>
                      <a:spcPts val="3554"/>
                    </a:lnSpc>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cs typeface="Times New Roman"/>
                              </a:rPr>
                            </m:ctrlPr>
                          </m:sSubPr>
                          <m:e>
                            <m:r>
                              <a:rPr lang="en-US" b="0" i="1" smtClean="0">
                                <a:latin typeface="Cambria Math" panose="02040503050406030204" pitchFamily="18" charset="0"/>
                                <a:cs typeface="Times New Roman"/>
                              </a:rPr>
                              <m:t>𝑉</m:t>
                            </m:r>
                          </m:e>
                          <m:sub>
                            <m:r>
                              <a:rPr lang="en-US" b="0" i="1" smtClean="0">
                                <a:latin typeface="Cambria Math" panose="02040503050406030204" pitchFamily="18" charset="0"/>
                                <a:cs typeface="Times New Roman"/>
                              </a:rPr>
                              <m:t>𝑢𝑠</m:t>
                            </m:r>
                          </m:sub>
                        </m:sSub>
                      </m:oMath>
                    </m:oMathPara>
                  </a14:m>
                  <a:endParaRPr dirty="0">
                    <a:latin typeface="Times New Roman"/>
                    <a:cs typeface="Times New Roman"/>
                  </a:endParaRPr>
                </a:p>
              </p:txBody>
            </p:sp>
          </mc:Choice>
          <mc:Fallback>
            <p:sp>
              <p:nvSpPr>
                <p:cNvPr id="487" name="object 78">
                  <a:extLst>
                    <a:ext uri="{FF2B5EF4-FFF2-40B4-BE49-F238E27FC236}">
                      <a16:creationId xmlns:a16="http://schemas.microsoft.com/office/drawing/2014/main" id="{287BA2F3-AAD0-D215-24C7-AD85DD928FF9}"/>
                    </a:ext>
                  </a:extLst>
                </p:cNvPr>
                <p:cNvSpPr txBox="1">
                  <a:spLocks noRot="1" noChangeAspect="1" noMove="1" noResize="1" noEditPoints="1" noAdjustHandles="1" noChangeArrowheads="1" noChangeShapeType="1" noTextEdit="1"/>
                </p:cNvSpPr>
                <p:nvPr/>
              </p:nvSpPr>
              <p:spPr>
                <a:xfrm>
                  <a:off x="3863422" y="4142357"/>
                  <a:ext cx="461665" cy="310447"/>
                </a:xfrm>
                <a:prstGeom prst="rect">
                  <a:avLst/>
                </a:prstGeom>
                <a:blipFill>
                  <a:blip r:embed="rId8"/>
                  <a:stretch>
                    <a:fillRect/>
                  </a:stretch>
                </a:blipFill>
              </p:spPr>
              <p:txBody>
                <a:bodyPr/>
                <a:lstStyle/>
                <a:p>
                  <a:r>
                    <a:rPr lang="en-US">
                      <a:noFill/>
                    </a:rPr>
                    <a:t> </a:t>
                  </a:r>
                </a:p>
              </p:txBody>
            </p:sp>
          </mc:Fallback>
        </mc:AlternateContent>
        <p:sp>
          <p:nvSpPr>
            <p:cNvPr id="488" name="bk object 16">
              <a:extLst>
                <a:ext uri="{FF2B5EF4-FFF2-40B4-BE49-F238E27FC236}">
                  <a16:creationId xmlns:a16="http://schemas.microsoft.com/office/drawing/2014/main" id="{0644BE2E-9A7F-220C-3CF0-5A2026AFE09D}"/>
                </a:ext>
              </a:extLst>
            </p:cNvPr>
            <p:cNvSpPr/>
            <p:nvPr/>
          </p:nvSpPr>
          <p:spPr>
            <a:xfrm>
              <a:off x="4856566" y="4233364"/>
              <a:ext cx="2606681" cy="360073"/>
            </a:xfrm>
            <a:custGeom>
              <a:avLst/>
              <a:gdLst/>
              <a:ahLst/>
              <a:cxnLst/>
              <a:rect l="l" t="t" r="r" b="b"/>
              <a:pathLst>
                <a:path w="4302760" h="594360">
                  <a:moveTo>
                    <a:pt x="0" y="0"/>
                  </a:moveTo>
                  <a:lnTo>
                    <a:pt x="4302226" y="0"/>
                  </a:lnTo>
                  <a:lnTo>
                    <a:pt x="4302226" y="593775"/>
                  </a:lnTo>
                  <a:lnTo>
                    <a:pt x="0" y="593775"/>
                  </a:lnTo>
                  <a:lnTo>
                    <a:pt x="0" y="0"/>
                  </a:lnTo>
                  <a:close/>
                </a:path>
              </a:pathLst>
            </a:custGeom>
            <a:solidFill>
              <a:srgbClr val="007F00">
                <a:alpha val="39999"/>
              </a:srgbClr>
            </a:solidFill>
          </p:spPr>
          <p:txBody>
            <a:bodyPr wrap="square" lIns="0" tIns="0" rIns="0" bIns="0" rtlCol="0"/>
            <a:lstStyle/>
            <a:p>
              <a:endParaRPr/>
            </a:p>
          </p:txBody>
        </p:sp>
        <p:sp>
          <p:nvSpPr>
            <p:cNvPr id="489" name="bk object 17">
              <a:extLst>
                <a:ext uri="{FF2B5EF4-FFF2-40B4-BE49-F238E27FC236}">
                  <a16:creationId xmlns:a16="http://schemas.microsoft.com/office/drawing/2014/main" id="{7103C23D-677F-00D2-3E81-D6D92C267889}"/>
                </a:ext>
              </a:extLst>
            </p:cNvPr>
            <p:cNvSpPr/>
            <p:nvPr/>
          </p:nvSpPr>
          <p:spPr>
            <a:xfrm>
              <a:off x="4856566" y="4233364"/>
              <a:ext cx="2606681" cy="360073"/>
            </a:xfrm>
            <a:custGeom>
              <a:avLst/>
              <a:gdLst/>
              <a:ahLst/>
              <a:cxnLst/>
              <a:rect l="l" t="t" r="r" b="b"/>
              <a:pathLst>
                <a:path w="4302760" h="594360">
                  <a:moveTo>
                    <a:pt x="0" y="0"/>
                  </a:moveTo>
                  <a:lnTo>
                    <a:pt x="4302226" y="0"/>
                  </a:lnTo>
                  <a:lnTo>
                    <a:pt x="4302226" y="593775"/>
                  </a:lnTo>
                  <a:lnTo>
                    <a:pt x="0" y="593775"/>
                  </a:lnTo>
                  <a:lnTo>
                    <a:pt x="0" y="0"/>
                  </a:lnTo>
                  <a:close/>
                </a:path>
              </a:pathLst>
            </a:custGeom>
            <a:ln w="12700">
              <a:solidFill>
                <a:srgbClr val="007F00"/>
              </a:solidFill>
            </a:ln>
          </p:spPr>
          <p:txBody>
            <a:bodyPr wrap="square" lIns="0" tIns="0" rIns="0" bIns="0" rtlCol="0"/>
            <a:lstStyle/>
            <a:p>
              <a:endParaRPr/>
            </a:p>
          </p:txBody>
        </p:sp>
        <p:sp>
          <p:nvSpPr>
            <p:cNvPr id="490" name="bk object 18">
              <a:extLst>
                <a:ext uri="{FF2B5EF4-FFF2-40B4-BE49-F238E27FC236}">
                  <a16:creationId xmlns:a16="http://schemas.microsoft.com/office/drawing/2014/main" id="{2B615F0C-C166-D0F6-F89B-536FF20ECB99}"/>
                </a:ext>
              </a:extLst>
            </p:cNvPr>
            <p:cNvSpPr/>
            <p:nvPr/>
          </p:nvSpPr>
          <p:spPr>
            <a:xfrm>
              <a:off x="4856566" y="4585381"/>
              <a:ext cx="2606681" cy="15388"/>
            </a:xfrm>
            <a:custGeom>
              <a:avLst/>
              <a:gdLst/>
              <a:ahLst/>
              <a:cxnLst/>
              <a:rect l="l" t="t" r="r" b="b"/>
              <a:pathLst>
                <a:path w="4302760" h="25400">
                  <a:moveTo>
                    <a:pt x="0" y="0"/>
                  </a:moveTo>
                  <a:lnTo>
                    <a:pt x="4302213" y="0"/>
                  </a:lnTo>
                  <a:lnTo>
                    <a:pt x="4302213" y="25400"/>
                  </a:lnTo>
                  <a:lnTo>
                    <a:pt x="0" y="25400"/>
                  </a:lnTo>
                  <a:lnTo>
                    <a:pt x="0" y="0"/>
                  </a:lnTo>
                  <a:close/>
                </a:path>
              </a:pathLst>
            </a:custGeom>
            <a:solidFill>
              <a:srgbClr val="00FE00">
                <a:alpha val="999"/>
              </a:srgbClr>
            </a:solidFill>
          </p:spPr>
          <p:txBody>
            <a:bodyPr wrap="square" lIns="0" tIns="0" rIns="0" bIns="0" rtlCol="0"/>
            <a:lstStyle/>
            <a:p>
              <a:endParaRPr/>
            </a:p>
          </p:txBody>
        </p:sp>
        <p:sp>
          <p:nvSpPr>
            <p:cNvPr id="491" name="bk object 19">
              <a:extLst>
                <a:ext uri="{FF2B5EF4-FFF2-40B4-BE49-F238E27FC236}">
                  <a16:creationId xmlns:a16="http://schemas.microsoft.com/office/drawing/2014/main" id="{9D22187A-6A2A-B98E-F3F3-FD3914B5962F}"/>
                </a:ext>
              </a:extLst>
            </p:cNvPr>
            <p:cNvSpPr/>
            <p:nvPr/>
          </p:nvSpPr>
          <p:spPr>
            <a:xfrm>
              <a:off x="4856566" y="4225670"/>
              <a:ext cx="2606681" cy="15388"/>
            </a:xfrm>
            <a:custGeom>
              <a:avLst/>
              <a:gdLst/>
              <a:ahLst/>
              <a:cxnLst/>
              <a:rect l="l" t="t" r="r" b="b"/>
              <a:pathLst>
                <a:path w="4302760" h="25400">
                  <a:moveTo>
                    <a:pt x="0" y="0"/>
                  </a:moveTo>
                  <a:lnTo>
                    <a:pt x="4302213" y="0"/>
                  </a:lnTo>
                  <a:lnTo>
                    <a:pt x="4302213" y="25400"/>
                  </a:lnTo>
                  <a:lnTo>
                    <a:pt x="0" y="25400"/>
                  </a:lnTo>
                  <a:lnTo>
                    <a:pt x="0" y="0"/>
                  </a:lnTo>
                  <a:close/>
                </a:path>
              </a:pathLst>
            </a:custGeom>
            <a:solidFill>
              <a:srgbClr val="00FE00">
                <a:alpha val="999"/>
              </a:srgbClr>
            </a:solidFill>
          </p:spPr>
          <p:txBody>
            <a:bodyPr wrap="square" lIns="0" tIns="0" rIns="0" bIns="0" rtlCol="0"/>
            <a:lstStyle/>
            <a:p>
              <a:endParaRPr/>
            </a:p>
          </p:txBody>
        </p:sp>
        <p:sp>
          <p:nvSpPr>
            <p:cNvPr id="492" name="bk object 20">
              <a:extLst>
                <a:ext uri="{FF2B5EF4-FFF2-40B4-BE49-F238E27FC236}">
                  <a16:creationId xmlns:a16="http://schemas.microsoft.com/office/drawing/2014/main" id="{01658D48-C03B-A685-AE36-C5FA6EDF702D}"/>
                </a:ext>
              </a:extLst>
            </p:cNvPr>
            <p:cNvSpPr/>
            <p:nvPr/>
          </p:nvSpPr>
          <p:spPr>
            <a:xfrm>
              <a:off x="4856566" y="3368220"/>
              <a:ext cx="2606681" cy="1708038"/>
            </a:xfrm>
            <a:custGeom>
              <a:avLst/>
              <a:gdLst/>
              <a:ahLst/>
              <a:cxnLst/>
              <a:rect l="l" t="t" r="r" b="b"/>
              <a:pathLst>
                <a:path w="4302760" h="2819400">
                  <a:moveTo>
                    <a:pt x="0" y="2818853"/>
                  </a:moveTo>
                  <a:lnTo>
                    <a:pt x="0" y="2270328"/>
                  </a:lnTo>
                  <a:lnTo>
                    <a:pt x="1282" y="2269629"/>
                  </a:lnTo>
                  <a:lnTo>
                    <a:pt x="4207713" y="49860"/>
                  </a:lnTo>
                  <a:lnTo>
                    <a:pt x="4209199" y="49060"/>
                  </a:lnTo>
                  <a:lnTo>
                    <a:pt x="4210684" y="48323"/>
                  </a:lnTo>
                  <a:lnTo>
                    <a:pt x="4213618" y="46735"/>
                  </a:lnTo>
                  <a:lnTo>
                    <a:pt x="4254995" y="24904"/>
                  </a:lnTo>
                  <a:lnTo>
                    <a:pt x="4256481" y="24168"/>
                  </a:lnTo>
                  <a:lnTo>
                    <a:pt x="4257916" y="23367"/>
                  </a:lnTo>
                  <a:lnTo>
                    <a:pt x="4260888" y="21831"/>
                  </a:lnTo>
                  <a:lnTo>
                    <a:pt x="4280090" y="11658"/>
                  </a:lnTo>
                  <a:lnTo>
                    <a:pt x="4281576" y="10921"/>
                  </a:lnTo>
                  <a:lnTo>
                    <a:pt x="4290415" y="6197"/>
                  </a:lnTo>
                  <a:lnTo>
                    <a:pt x="4291901" y="5460"/>
                  </a:lnTo>
                  <a:lnTo>
                    <a:pt x="4302213" y="0"/>
                  </a:lnTo>
                  <a:lnTo>
                    <a:pt x="4302213" y="558507"/>
                  </a:lnTo>
                  <a:lnTo>
                    <a:pt x="4299292" y="560095"/>
                  </a:lnTo>
                  <a:lnTo>
                    <a:pt x="4297807" y="560831"/>
                  </a:lnTo>
                  <a:lnTo>
                    <a:pt x="4296321" y="561632"/>
                  </a:lnTo>
                  <a:lnTo>
                    <a:pt x="4293387" y="563168"/>
                  </a:lnTo>
                  <a:lnTo>
                    <a:pt x="4290415" y="564756"/>
                  </a:lnTo>
                  <a:lnTo>
                    <a:pt x="4281576" y="569366"/>
                  </a:lnTo>
                  <a:lnTo>
                    <a:pt x="4257916" y="581825"/>
                  </a:lnTo>
                  <a:lnTo>
                    <a:pt x="4256481" y="582561"/>
                  </a:lnTo>
                  <a:lnTo>
                    <a:pt x="4254995" y="583361"/>
                  </a:lnTo>
                  <a:lnTo>
                    <a:pt x="4209199" y="607415"/>
                  </a:lnTo>
                  <a:lnTo>
                    <a:pt x="4207713" y="608164"/>
                  </a:lnTo>
                  <a:lnTo>
                    <a:pt x="5257" y="2816123"/>
                  </a:lnTo>
                  <a:lnTo>
                    <a:pt x="2628" y="2817469"/>
                  </a:lnTo>
                  <a:lnTo>
                    <a:pt x="0" y="2818853"/>
                  </a:lnTo>
                  <a:close/>
                </a:path>
              </a:pathLst>
            </a:custGeom>
            <a:solidFill>
              <a:srgbClr val="0000FE">
                <a:alpha val="39999"/>
              </a:srgbClr>
            </a:solidFill>
          </p:spPr>
          <p:txBody>
            <a:bodyPr wrap="square" lIns="0" tIns="0" rIns="0" bIns="0" rtlCol="0"/>
            <a:lstStyle/>
            <a:p>
              <a:endParaRPr/>
            </a:p>
          </p:txBody>
        </p:sp>
        <p:sp>
          <p:nvSpPr>
            <p:cNvPr id="493" name="bk object 21">
              <a:extLst>
                <a:ext uri="{FF2B5EF4-FFF2-40B4-BE49-F238E27FC236}">
                  <a16:creationId xmlns:a16="http://schemas.microsoft.com/office/drawing/2014/main" id="{0FA61FD1-2621-9822-3D47-08E397CCF432}"/>
                </a:ext>
              </a:extLst>
            </p:cNvPr>
            <p:cNvSpPr/>
            <p:nvPr/>
          </p:nvSpPr>
          <p:spPr>
            <a:xfrm>
              <a:off x="4856566" y="3368220"/>
              <a:ext cx="2606681" cy="1708038"/>
            </a:xfrm>
            <a:custGeom>
              <a:avLst/>
              <a:gdLst/>
              <a:ahLst/>
              <a:cxnLst/>
              <a:rect l="l" t="t" r="r" b="b"/>
              <a:pathLst>
                <a:path w="4302760" h="2819400">
                  <a:moveTo>
                    <a:pt x="0" y="2818853"/>
                  </a:moveTo>
                  <a:lnTo>
                    <a:pt x="1282" y="2818168"/>
                  </a:lnTo>
                  <a:lnTo>
                    <a:pt x="2628" y="2817469"/>
                  </a:lnTo>
                  <a:lnTo>
                    <a:pt x="5257" y="2816123"/>
                  </a:lnTo>
                  <a:lnTo>
                    <a:pt x="10566" y="2813354"/>
                  </a:lnTo>
                  <a:lnTo>
                    <a:pt x="21081" y="2807792"/>
                  </a:lnTo>
                  <a:lnTo>
                    <a:pt x="42214" y="2796679"/>
                  </a:lnTo>
                  <a:lnTo>
                    <a:pt x="84429" y="2774505"/>
                  </a:lnTo>
                  <a:lnTo>
                    <a:pt x="175958" y="2726436"/>
                  </a:lnTo>
                  <a:lnTo>
                    <a:pt x="261480" y="2681490"/>
                  </a:lnTo>
                  <a:lnTo>
                    <a:pt x="345274" y="2637485"/>
                  </a:lnTo>
                  <a:lnTo>
                    <a:pt x="436156" y="2589707"/>
                  </a:lnTo>
                  <a:lnTo>
                    <a:pt x="521042" y="2545118"/>
                  </a:lnTo>
                  <a:lnTo>
                    <a:pt x="612965" y="2496845"/>
                  </a:lnTo>
                  <a:lnTo>
                    <a:pt x="703262" y="2449410"/>
                  </a:lnTo>
                  <a:lnTo>
                    <a:pt x="787438" y="2405164"/>
                  </a:lnTo>
                  <a:lnTo>
                    <a:pt x="878725" y="2357196"/>
                  </a:lnTo>
                  <a:lnTo>
                    <a:pt x="964006" y="2312390"/>
                  </a:lnTo>
                  <a:lnTo>
                    <a:pt x="1047546" y="2268486"/>
                  </a:lnTo>
                  <a:lnTo>
                    <a:pt x="1138237" y="2220861"/>
                  </a:lnTo>
                  <a:lnTo>
                    <a:pt x="1222819" y="2176411"/>
                  </a:lnTo>
                  <a:lnTo>
                    <a:pt x="1314488" y="2128240"/>
                  </a:lnTo>
                  <a:lnTo>
                    <a:pt x="1404531" y="2080920"/>
                  </a:lnTo>
                  <a:lnTo>
                    <a:pt x="1488478" y="2036813"/>
                  </a:lnTo>
                  <a:lnTo>
                    <a:pt x="1579562" y="1988985"/>
                  </a:lnTo>
                  <a:lnTo>
                    <a:pt x="1664538" y="1944344"/>
                  </a:lnTo>
                  <a:lnTo>
                    <a:pt x="1756664" y="1895919"/>
                  </a:lnTo>
                  <a:lnTo>
                    <a:pt x="1847049" y="1848446"/>
                  </a:lnTo>
                  <a:lnTo>
                    <a:pt x="1931441" y="1804098"/>
                  </a:lnTo>
                  <a:lnTo>
                    <a:pt x="2022868" y="1756079"/>
                  </a:lnTo>
                  <a:lnTo>
                    <a:pt x="2108288" y="1711223"/>
                  </a:lnTo>
                  <a:lnTo>
                    <a:pt x="2191981" y="1667230"/>
                  </a:lnTo>
                  <a:lnTo>
                    <a:pt x="2282825" y="1619503"/>
                  </a:lnTo>
                  <a:lnTo>
                    <a:pt x="2367546" y="1575003"/>
                  </a:lnTo>
                  <a:lnTo>
                    <a:pt x="2459431" y="1526730"/>
                  </a:lnTo>
                  <a:lnTo>
                    <a:pt x="2549563" y="1479359"/>
                  </a:lnTo>
                  <a:lnTo>
                    <a:pt x="2633713" y="1435150"/>
                  </a:lnTo>
                  <a:lnTo>
                    <a:pt x="2724886" y="1387233"/>
                  </a:lnTo>
                  <a:lnTo>
                    <a:pt x="2810065" y="1342478"/>
                  </a:lnTo>
                  <a:lnTo>
                    <a:pt x="2893517" y="1298625"/>
                  </a:lnTo>
                  <a:lnTo>
                    <a:pt x="2984093" y="1251051"/>
                  </a:lnTo>
                  <a:lnTo>
                    <a:pt x="3068586" y="1206652"/>
                  </a:lnTo>
                  <a:lnTo>
                    <a:pt x="3160217" y="1158532"/>
                  </a:lnTo>
                  <a:lnTo>
                    <a:pt x="3245739" y="1113586"/>
                  </a:lnTo>
                  <a:lnTo>
                    <a:pt x="3329622" y="1069530"/>
                  </a:lnTo>
                  <a:lnTo>
                    <a:pt x="3420567" y="1021753"/>
                  </a:lnTo>
                  <a:lnTo>
                    <a:pt x="3505492" y="977112"/>
                  </a:lnTo>
                  <a:lnTo>
                    <a:pt x="3597465" y="928789"/>
                  </a:lnTo>
                  <a:lnTo>
                    <a:pt x="3687813" y="881367"/>
                  </a:lnTo>
                  <a:lnTo>
                    <a:pt x="3772090" y="837056"/>
                  </a:lnTo>
                  <a:lnTo>
                    <a:pt x="3863428" y="789089"/>
                  </a:lnTo>
                  <a:lnTo>
                    <a:pt x="3948747" y="744245"/>
                  </a:lnTo>
                  <a:lnTo>
                    <a:pt x="4032338" y="700341"/>
                  </a:lnTo>
                  <a:lnTo>
                    <a:pt x="4123080" y="652665"/>
                  </a:lnTo>
                  <a:lnTo>
                    <a:pt x="4207713" y="608164"/>
                  </a:lnTo>
                  <a:lnTo>
                    <a:pt x="4209199" y="607415"/>
                  </a:lnTo>
                  <a:lnTo>
                    <a:pt x="4210684" y="606628"/>
                  </a:lnTo>
                  <a:lnTo>
                    <a:pt x="4213618" y="605091"/>
                  </a:lnTo>
                  <a:lnTo>
                    <a:pt x="4219524" y="601967"/>
                  </a:lnTo>
                  <a:lnTo>
                    <a:pt x="4231373" y="595756"/>
                  </a:lnTo>
                  <a:lnTo>
                    <a:pt x="4254995" y="583361"/>
                  </a:lnTo>
                  <a:lnTo>
                    <a:pt x="4256481" y="582561"/>
                  </a:lnTo>
                  <a:lnTo>
                    <a:pt x="4257916" y="581825"/>
                  </a:lnTo>
                  <a:lnTo>
                    <a:pt x="4260888" y="580237"/>
                  </a:lnTo>
                  <a:lnTo>
                    <a:pt x="4266793" y="577164"/>
                  </a:lnTo>
                  <a:lnTo>
                    <a:pt x="4278604" y="570953"/>
                  </a:lnTo>
                  <a:lnTo>
                    <a:pt x="4281576" y="569366"/>
                  </a:lnTo>
                  <a:lnTo>
                    <a:pt x="4284510" y="567829"/>
                  </a:lnTo>
                  <a:lnTo>
                    <a:pt x="4290415" y="564756"/>
                  </a:lnTo>
                  <a:lnTo>
                    <a:pt x="4293387" y="563168"/>
                  </a:lnTo>
                  <a:lnTo>
                    <a:pt x="4296321" y="561632"/>
                  </a:lnTo>
                  <a:lnTo>
                    <a:pt x="4297807" y="560831"/>
                  </a:lnTo>
                  <a:lnTo>
                    <a:pt x="4299292" y="560095"/>
                  </a:lnTo>
                  <a:lnTo>
                    <a:pt x="4300778" y="559295"/>
                  </a:lnTo>
                  <a:lnTo>
                    <a:pt x="4302213" y="558507"/>
                  </a:lnTo>
                  <a:lnTo>
                    <a:pt x="4302213" y="0"/>
                  </a:lnTo>
                  <a:lnTo>
                    <a:pt x="4300778" y="749"/>
                  </a:lnTo>
                  <a:lnTo>
                    <a:pt x="4296321" y="3124"/>
                  </a:lnTo>
                  <a:lnTo>
                    <a:pt x="4293387" y="4660"/>
                  </a:lnTo>
                  <a:lnTo>
                    <a:pt x="4291901" y="5460"/>
                  </a:lnTo>
                  <a:lnTo>
                    <a:pt x="4290415" y="6197"/>
                  </a:lnTo>
                  <a:lnTo>
                    <a:pt x="4284510" y="9334"/>
                  </a:lnTo>
                  <a:lnTo>
                    <a:pt x="4281576" y="10921"/>
                  </a:lnTo>
                  <a:lnTo>
                    <a:pt x="4280090" y="11658"/>
                  </a:lnTo>
                  <a:lnTo>
                    <a:pt x="4278604" y="12458"/>
                  </a:lnTo>
                  <a:lnTo>
                    <a:pt x="4260888" y="21831"/>
                  </a:lnTo>
                  <a:lnTo>
                    <a:pt x="4257916" y="23367"/>
                  </a:lnTo>
                  <a:lnTo>
                    <a:pt x="4256481" y="24168"/>
                  </a:lnTo>
                  <a:lnTo>
                    <a:pt x="4254995" y="24904"/>
                  </a:lnTo>
                  <a:lnTo>
                    <a:pt x="4231373" y="37414"/>
                  </a:lnTo>
                  <a:lnTo>
                    <a:pt x="4219524" y="43611"/>
                  </a:lnTo>
                  <a:lnTo>
                    <a:pt x="4213618" y="46735"/>
                  </a:lnTo>
                  <a:lnTo>
                    <a:pt x="4210684" y="48323"/>
                  </a:lnTo>
                  <a:lnTo>
                    <a:pt x="4209199" y="49060"/>
                  </a:lnTo>
                  <a:lnTo>
                    <a:pt x="4207713" y="49860"/>
                  </a:lnTo>
                  <a:lnTo>
                    <a:pt x="4123080" y="94564"/>
                  </a:lnTo>
                  <a:lnTo>
                    <a:pt x="4032338" y="142430"/>
                  </a:lnTo>
                  <a:lnTo>
                    <a:pt x="3948747" y="186537"/>
                  </a:lnTo>
                  <a:lnTo>
                    <a:pt x="3863428" y="231533"/>
                  </a:lnTo>
                  <a:lnTo>
                    <a:pt x="3772090" y="279755"/>
                  </a:lnTo>
                  <a:lnTo>
                    <a:pt x="3687813" y="324243"/>
                  </a:lnTo>
                  <a:lnTo>
                    <a:pt x="3597465" y="371868"/>
                  </a:lnTo>
                  <a:lnTo>
                    <a:pt x="3505492" y="420446"/>
                  </a:lnTo>
                  <a:lnTo>
                    <a:pt x="3420567" y="465239"/>
                  </a:lnTo>
                  <a:lnTo>
                    <a:pt x="3329622" y="513257"/>
                  </a:lnTo>
                  <a:lnTo>
                    <a:pt x="3245739" y="557517"/>
                  </a:lnTo>
                  <a:lnTo>
                    <a:pt x="3160217" y="602653"/>
                  </a:lnTo>
                  <a:lnTo>
                    <a:pt x="3068586" y="650976"/>
                  </a:lnTo>
                  <a:lnTo>
                    <a:pt x="2984093" y="695578"/>
                  </a:lnTo>
                  <a:lnTo>
                    <a:pt x="2893517" y="743394"/>
                  </a:lnTo>
                  <a:lnTo>
                    <a:pt x="2810065" y="787450"/>
                  </a:lnTo>
                  <a:lnTo>
                    <a:pt x="2724886" y="832345"/>
                  </a:lnTo>
                  <a:lnTo>
                    <a:pt x="2633713" y="880516"/>
                  </a:lnTo>
                  <a:lnTo>
                    <a:pt x="2549563" y="924864"/>
                  </a:lnTo>
                  <a:lnTo>
                    <a:pt x="2459431" y="972489"/>
                  </a:lnTo>
                  <a:lnTo>
                    <a:pt x="2367546" y="1020965"/>
                  </a:lnTo>
                  <a:lnTo>
                    <a:pt x="2282825" y="1065656"/>
                  </a:lnTo>
                  <a:lnTo>
                    <a:pt x="2191981" y="1113586"/>
                  </a:lnTo>
                  <a:lnTo>
                    <a:pt x="2108288" y="1157782"/>
                  </a:lnTo>
                  <a:lnTo>
                    <a:pt x="2022868" y="1202829"/>
                  </a:lnTo>
                  <a:lnTo>
                    <a:pt x="1931441" y="1251102"/>
                  </a:lnTo>
                  <a:lnTo>
                    <a:pt x="1847049" y="1295603"/>
                  </a:lnTo>
                  <a:lnTo>
                    <a:pt x="1756664" y="1343329"/>
                  </a:lnTo>
                  <a:lnTo>
                    <a:pt x="1664538" y="1391945"/>
                  </a:lnTo>
                  <a:lnTo>
                    <a:pt x="1579562" y="1436789"/>
                  </a:lnTo>
                  <a:lnTo>
                    <a:pt x="1488478" y="1484807"/>
                  </a:lnTo>
                  <a:lnTo>
                    <a:pt x="1404531" y="1529156"/>
                  </a:lnTo>
                  <a:lnTo>
                    <a:pt x="1314488" y="1576641"/>
                  </a:lnTo>
                  <a:lnTo>
                    <a:pt x="1222819" y="1625053"/>
                  </a:lnTo>
                  <a:lnTo>
                    <a:pt x="1138237" y="1669707"/>
                  </a:lnTo>
                  <a:lnTo>
                    <a:pt x="1047546" y="1717522"/>
                  </a:lnTo>
                  <a:lnTo>
                    <a:pt x="964006" y="1761629"/>
                  </a:lnTo>
                  <a:lnTo>
                    <a:pt x="878725" y="1806625"/>
                  </a:lnTo>
                  <a:lnTo>
                    <a:pt x="787438" y="1854796"/>
                  </a:lnTo>
                  <a:lnTo>
                    <a:pt x="703262" y="1899196"/>
                  </a:lnTo>
                  <a:lnTo>
                    <a:pt x="612965" y="1946871"/>
                  </a:lnTo>
                  <a:lnTo>
                    <a:pt x="521042" y="1995385"/>
                  </a:lnTo>
                  <a:lnTo>
                    <a:pt x="436156" y="2040140"/>
                  </a:lnTo>
                  <a:lnTo>
                    <a:pt x="345274" y="2088108"/>
                  </a:lnTo>
                  <a:lnTo>
                    <a:pt x="261480" y="2132368"/>
                  </a:lnTo>
                  <a:lnTo>
                    <a:pt x="175958" y="2177453"/>
                  </a:lnTo>
                  <a:lnTo>
                    <a:pt x="84429" y="2225776"/>
                  </a:lnTo>
                  <a:lnTo>
                    <a:pt x="42214" y="2248052"/>
                  </a:lnTo>
                  <a:lnTo>
                    <a:pt x="21081" y="2259215"/>
                  </a:lnTo>
                  <a:lnTo>
                    <a:pt x="10566" y="2264765"/>
                  </a:lnTo>
                  <a:lnTo>
                    <a:pt x="5257" y="2267546"/>
                  </a:lnTo>
                  <a:lnTo>
                    <a:pt x="2628" y="2268931"/>
                  </a:lnTo>
                  <a:lnTo>
                    <a:pt x="1282" y="2269629"/>
                  </a:lnTo>
                  <a:lnTo>
                    <a:pt x="0" y="2270328"/>
                  </a:lnTo>
                  <a:lnTo>
                    <a:pt x="0" y="2818853"/>
                  </a:lnTo>
                  <a:close/>
                </a:path>
              </a:pathLst>
            </a:custGeom>
            <a:ln w="25400">
              <a:solidFill>
                <a:srgbClr val="0000FE"/>
              </a:solidFill>
            </a:ln>
          </p:spPr>
          <p:txBody>
            <a:bodyPr wrap="square" lIns="0" tIns="0" rIns="0" bIns="0" rtlCol="0"/>
            <a:lstStyle/>
            <a:p>
              <a:endParaRPr/>
            </a:p>
          </p:txBody>
        </p:sp>
        <p:sp>
          <p:nvSpPr>
            <p:cNvPr id="494" name="bk object 22">
              <a:extLst>
                <a:ext uri="{FF2B5EF4-FFF2-40B4-BE49-F238E27FC236}">
                  <a16:creationId xmlns:a16="http://schemas.microsoft.com/office/drawing/2014/main" id="{4AD6FBCF-8FB5-8C23-286B-B3536149C6CB}"/>
                </a:ext>
              </a:extLst>
            </p:cNvPr>
            <p:cNvSpPr/>
            <p:nvPr/>
          </p:nvSpPr>
          <p:spPr>
            <a:xfrm>
              <a:off x="4856566" y="3706573"/>
              <a:ext cx="2606681" cy="1369507"/>
            </a:xfrm>
            <a:custGeom>
              <a:avLst/>
              <a:gdLst/>
              <a:ahLst/>
              <a:cxnLst/>
              <a:rect l="l" t="t" r="r" b="b"/>
              <a:pathLst>
                <a:path w="4302760" h="2260600">
                  <a:moveTo>
                    <a:pt x="0" y="2260346"/>
                  </a:moveTo>
                  <a:lnTo>
                    <a:pt x="1282" y="2259660"/>
                  </a:lnTo>
                  <a:lnTo>
                    <a:pt x="2628" y="2258961"/>
                  </a:lnTo>
                  <a:lnTo>
                    <a:pt x="5257" y="2257615"/>
                  </a:lnTo>
                  <a:lnTo>
                    <a:pt x="10566" y="2254846"/>
                  </a:lnTo>
                  <a:lnTo>
                    <a:pt x="21081" y="2249284"/>
                  </a:lnTo>
                  <a:lnTo>
                    <a:pt x="42214" y="2238171"/>
                  </a:lnTo>
                  <a:lnTo>
                    <a:pt x="84429" y="2215997"/>
                  </a:lnTo>
                  <a:lnTo>
                    <a:pt x="175958" y="2167928"/>
                  </a:lnTo>
                  <a:lnTo>
                    <a:pt x="261480" y="2122982"/>
                  </a:lnTo>
                  <a:lnTo>
                    <a:pt x="345274" y="2078977"/>
                  </a:lnTo>
                  <a:lnTo>
                    <a:pt x="436156" y="2031199"/>
                  </a:lnTo>
                  <a:lnTo>
                    <a:pt x="521042" y="1986610"/>
                  </a:lnTo>
                  <a:lnTo>
                    <a:pt x="612965" y="1938337"/>
                  </a:lnTo>
                  <a:lnTo>
                    <a:pt x="703262" y="1890902"/>
                  </a:lnTo>
                  <a:lnTo>
                    <a:pt x="787438" y="1846656"/>
                  </a:lnTo>
                  <a:lnTo>
                    <a:pt x="878725" y="1798688"/>
                  </a:lnTo>
                  <a:lnTo>
                    <a:pt x="964006" y="1753882"/>
                  </a:lnTo>
                  <a:lnTo>
                    <a:pt x="1047546" y="1709978"/>
                  </a:lnTo>
                  <a:lnTo>
                    <a:pt x="1138237" y="1662353"/>
                  </a:lnTo>
                  <a:lnTo>
                    <a:pt x="1222819" y="1617903"/>
                  </a:lnTo>
                  <a:lnTo>
                    <a:pt x="1314488" y="1569732"/>
                  </a:lnTo>
                  <a:lnTo>
                    <a:pt x="1404531" y="1522412"/>
                  </a:lnTo>
                  <a:lnTo>
                    <a:pt x="1488478" y="1478305"/>
                  </a:lnTo>
                  <a:lnTo>
                    <a:pt x="1579562" y="1430477"/>
                  </a:lnTo>
                  <a:lnTo>
                    <a:pt x="1664538" y="1385836"/>
                  </a:lnTo>
                  <a:lnTo>
                    <a:pt x="1756664" y="1337411"/>
                  </a:lnTo>
                  <a:lnTo>
                    <a:pt x="1847049" y="1289939"/>
                  </a:lnTo>
                  <a:lnTo>
                    <a:pt x="1931441" y="1245590"/>
                  </a:lnTo>
                  <a:lnTo>
                    <a:pt x="2022868" y="1197571"/>
                  </a:lnTo>
                  <a:lnTo>
                    <a:pt x="2108288" y="1152715"/>
                  </a:lnTo>
                  <a:lnTo>
                    <a:pt x="2191981" y="1108722"/>
                  </a:lnTo>
                  <a:lnTo>
                    <a:pt x="2282825" y="1060996"/>
                  </a:lnTo>
                  <a:lnTo>
                    <a:pt x="2367546" y="1016495"/>
                  </a:lnTo>
                  <a:lnTo>
                    <a:pt x="2459431" y="968222"/>
                  </a:lnTo>
                  <a:lnTo>
                    <a:pt x="2549563" y="920851"/>
                  </a:lnTo>
                  <a:lnTo>
                    <a:pt x="2633713" y="876642"/>
                  </a:lnTo>
                  <a:lnTo>
                    <a:pt x="2724886" y="828725"/>
                  </a:lnTo>
                  <a:lnTo>
                    <a:pt x="2810065" y="783971"/>
                  </a:lnTo>
                  <a:lnTo>
                    <a:pt x="2893517" y="740117"/>
                  </a:lnTo>
                  <a:lnTo>
                    <a:pt x="2984093" y="692543"/>
                  </a:lnTo>
                  <a:lnTo>
                    <a:pt x="3068586" y="648144"/>
                  </a:lnTo>
                  <a:lnTo>
                    <a:pt x="3160217" y="600024"/>
                  </a:lnTo>
                  <a:lnTo>
                    <a:pt x="3245739" y="555078"/>
                  </a:lnTo>
                  <a:lnTo>
                    <a:pt x="3329622" y="511022"/>
                  </a:lnTo>
                  <a:lnTo>
                    <a:pt x="3420567" y="463245"/>
                  </a:lnTo>
                  <a:lnTo>
                    <a:pt x="3505492" y="418604"/>
                  </a:lnTo>
                  <a:lnTo>
                    <a:pt x="3597465" y="370281"/>
                  </a:lnTo>
                  <a:lnTo>
                    <a:pt x="3687813" y="322859"/>
                  </a:lnTo>
                  <a:lnTo>
                    <a:pt x="3772090" y="278549"/>
                  </a:lnTo>
                  <a:lnTo>
                    <a:pt x="3863428" y="230581"/>
                  </a:lnTo>
                  <a:lnTo>
                    <a:pt x="3948747" y="185737"/>
                  </a:lnTo>
                  <a:lnTo>
                    <a:pt x="4032338" y="141833"/>
                  </a:lnTo>
                  <a:lnTo>
                    <a:pt x="4123080" y="94157"/>
                  </a:lnTo>
                  <a:lnTo>
                    <a:pt x="4207713" y="49656"/>
                  </a:lnTo>
                  <a:lnTo>
                    <a:pt x="4209199" y="48907"/>
                  </a:lnTo>
                  <a:lnTo>
                    <a:pt x="4210684" y="48120"/>
                  </a:lnTo>
                  <a:lnTo>
                    <a:pt x="4213618" y="46583"/>
                  </a:lnTo>
                  <a:lnTo>
                    <a:pt x="4219524" y="43459"/>
                  </a:lnTo>
                  <a:lnTo>
                    <a:pt x="4231373" y="37249"/>
                  </a:lnTo>
                  <a:lnTo>
                    <a:pt x="4254995" y="24853"/>
                  </a:lnTo>
                  <a:lnTo>
                    <a:pt x="4256481" y="24053"/>
                  </a:lnTo>
                  <a:lnTo>
                    <a:pt x="4257916" y="23317"/>
                  </a:lnTo>
                  <a:lnTo>
                    <a:pt x="4260888" y="21729"/>
                  </a:lnTo>
                  <a:lnTo>
                    <a:pt x="4266793" y="18656"/>
                  </a:lnTo>
                  <a:lnTo>
                    <a:pt x="4278604" y="12446"/>
                  </a:lnTo>
                  <a:lnTo>
                    <a:pt x="4281576" y="10858"/>
                  </a:lnTo>
                  <a:lnTo>
                    <a:pt x="4284510" y="9321"/>
                  </a:lnTo>
                  <a:lnTo>
                    <a:pt x="4290415" y="6248"/>
                  </a:lnTo>
                  <a:lnTo>
                    <a:pt x="4293387" y="4660"/>
                  </a:lnTo>
                  <a:lnTo>
                    <a:pt x="4296321" y="3124"/>
                  </a:lnTo>
                  <a:lnTo>
                    <a:pt x="4297807" y="2324"/>
                  </a:lnTo>
                  <a:lnTo>
                    <a:pt x="4299292" y="1587"/>
                  </a:lnTo>
                  <a:lnTo>
                    <a:pt x="4300778" y="787"/>
                  </a:lnTo>
                  <a:lnTo>
                    <a:pt x="4302213" y="0"/>
                  </a:lnTo>
                </a:path>
              </a:pathLst>
            </a:custGeom>
            <a:ln w="25400">
              <a:solidFill>
                <a:srgbClr val="0000FE"/>
              </a:solidFill>
            </a:ln>
          </p:spPr>
          <p:txBody>
            <a:bodyPr wrap="square" lIns="0" tIns="0" rIns="0" bIns="0" rtlCol="0"/>
            <a:lstStyle/>
            <a:p>
              <a:endParaRPr/>
            </a:p>
          </p:txBody>
        </p:sp>
        <p:sp>
          <p:nvSpPr>
            <p:cNvPr id="495" name="bk object 23">
              <a:extLst>
                <a:ext uri="{FF2B5EF4-FFF2-40B4-BE49-F238E27FC236}">
                  <a16:creationId xmlns:a16="http://schemas.microsoft.com/office/drawing/2014/main" id="{E665F4A0-0F5B-AFEA-5ADF-FF74A35AF6E5}"/>
                </a:ext>
              </a:extLst>
            </p:cNvPr>
            <p:cNvSpPr/>
            <p:nvPr/>
          </p:nvSpPr>
          <p:spPr>
            <a:xfrm>
              <a:off x="4856566" y="3368220"/>
              <a:ext cx="2606681" cy="1375663"/>
            </a:xfrm>
            <a:custGeom>
              <a:avLst/>
              <a:gdLst/>
              <a:ahLst/>
              <a:cxnLst/>
              <a:rect l="l" t="t" r="r" b="b"/>
              <a:pathLst>
                <a:path w="4302760" h="2270760">
                  <a:moveTo>
                    <a:pt x="0" y="2270328"/>
                  </a:moveTo>
                  <a:lnTo>
                    <a:pt x="1282" y="2269629"/>
                  </a:lnTo>
                  <a:lnTo>
                    <a:pt x="2628" y="2268931"/>
                  </a:lnTo>
                  <a:lnTo>
                    <a:pt x="5257" y="2267546"/>
                  </a:lnTo>
                  <a:lnTo>
                    <a:pt x="10566" y="2264765"/>
                  </a:lnTo>
                  <a:lnTo>
                    <a:pt x="21081" y="2259215"/>
                  </a:lnTo>
                  <a:lnTo>
                    <a:pt x="42214" y="2248052"/>
                  </a:lnTo>
                  <a:lnTo>
                    <a:pt x="84429" y="2225776"/>
                  </a:lnTo>
                  <a:lnTo>
                    <a:pt x="175958" y="2177453"/>
                  </a:lnTo>
                  <a:lnTo>
                    <a:pt x="261480" y="2132368"/>
                  </a:lnTo>
                  <a:lnTo>
                    <a:pt x="345274" y="2088108"/>
                  </a:lnTo>
                  <a:lnTo>
                    <a:pt x="436156" y="2040140"/>
                  </a:lnTo>
                  <a:lnTo>
                    <a:pt x="521042" y="1995385"/>
                  </a:lnTo>
                  <a:lnTo>
                    <a:pt x="612965" y="1946871"/>
                  </a:lnTo>
                  <a:lnTo>
                    <a:pt x="703262" y="1899196"/>
                  </a:lnTo>
                  <a:lnTo>
                    <a:pt x="787438" y="1854796"/>
                  </a:lnTo>
                  <a:lnTo>
                    <a:pt x="878725" y="1806625"/>
                  </a:lnTo>
                  <a:lnTo>
                    <a:pt x="964006" y="1761629"/>
                  </a:lnTo>
                  <a:lnTo>
                    <a:pt x="1047546" y="1717522"/>
                  </a:lnTo>
                  <a:lnTo>
                    <a:pt x="1138237" y="1669707"/>
                  </a:lnTo>
                  <a:lnTo>
                    <a:pt x="1222819" y="1625053"/>
                  </a:lnTo>
                  <a:lnTo>
                    <a:pt x="1314488" y="1576641"/>
                  </a:lnTo>
                  <a:lnTo>
                    <a:pt x="1404531" y="1529156"/>
                  </a:lnTo>
                  <a:lnTo>
                    <a:pt x="1488478" y="1484807"/>
                  </a:lnTo>
                  <a:lnTo>
                    <a:pt x="1579562" y="1436789"/>
                  </a:lnTo>
                  <a:lnTo>
                    <a:pt x="1664538" y="1391945"/>
                  </a:lnTo>
                  <a:lnTo>
                    <a:pt x="1756664" y="1343329"/>
                  </a:lnTo>
                  <a:lnTo>
                    <a:pt x="1847049" y="1295603"/>
                  </a:lnTo>
                  <a:lnTo>
                    <a:pt x="1931441" y="1251102"/>
                  </a:lnTo>
                  <a:lnTo>
                    <a:pt x="2022868" y="1202829"/>
                  </a:lnTo>
                  <a:lnTo>
                    <a:pt x="2108288" y="1157782"/>
                  </a:lnTo>
                  <a:lnTo>
                    <a:pt x="2191981" y="1113586"/>
                  </a:lnTo>
                  <a:lnTo>
                    <a:pt x="2282825" y="1065656"/>
                  </a:lnTo>
                  <a:lnTo>
                    <a:pt x="2367546" y="1020965"/>
                  </a:lnTo>
                  <a:lnTo>
                    <a:pt x="2459431" y="972489"/>
                  </a:lnTo>
                  <a:lnTo>
                    <a:pt x="2549563" y="924864"/>
                  </a:lnTo>
                  <a:lnTo>
                    <a:pt x="2633713" y="880516"/>
                  </a:lnTo>
                  <a:lnTo>
                    <a:pt x="2724886" y="832345"/>
                  </a:lnTo>
                  <a:lnTo>
                    <a:pt x="2810065" y="787450"/>
                  </a:lnTo>
                  <a:lnTo>
                    <a:pt x="2893517" y="743394"/>
                  </a:lnTo>
                  <a:lnTo>
                    <a:pt x="2984093" y="695578"/>
                  </a:lnTo>
                  <a:lnTo>
                    <a:pt x="3068586" y="650976"/>
                  </a:lnTo>
                  <a:lnTo>
                    <a:pt x="3160217" y="602653"/>
                  </a:lnTo>
                  <a:lnTo>
                    <a:pt x="3245739" y="557517"/>
                  </a:lnTo>
                  <a:lnTo>
                    <a:pt x="3329622" y="513257"/>
                  </a:lnTo>
                  <a:lnTo>
                    <a:pt x="3420567" y="465239"/>
                  </a:lnTo>
                  <a:lnTo>
                    <a:pt x="3505492" y="420446"/>
                  </a:lnTo>
                  <a:lnTo>
                    <a:pt x="3597465" y="371868"/>
                  </a:lnTo>
                  <a:lnTo>
                    <a:pt x="3687813" y="324243"/>
                  </a:lnTo>
                  <a:lnTo>
                    <a:pt x="3772090" y="279755"/>
                  </a:lnTo>
                  <a:lnTo>
                    <a:pt x="3863428" y="231533"/>
                  </a:lnTo>
                  <a:lnTo>
                    <a:pt x="3948747" y="186537"/>
                  </a:lnTo>
                  <a:lnTo>
                    <a:pt x="4032338" y="142430"/>
                  </a:lnTo>
                  <a:lnTo>
                    <a:pt x="4123080" y="94564"/>
                  </a:lnTo>
                  <a:lnTo>
                    <a:pt x="4207713" y="49860"/>
                  </a:lnTo>
                  <a:lnTo>
                    <a:pt x="4209199" y="49060"/>
                  </a:lnTo>
                  <a:lnTo>
                    <a:pt x="4210684" y="48323"/>
                  </a:lnTo>
                  <a:lnTo>
                    <a:pt x="4213618" y="46735"/>
                  </a:lnTo>
                  <a:lnTo>
                    <a:pt x="4219524" y="43611"/>
                  </a:lnTo>
                  <a:lnTo>
                    <a:pt x="4231373" y="37414"/>
                  </a:lnTo>
                  <a:lnTo>
                    <a:pt x="4254995" y="24904"/>
                  </a:lnTo>
                  <a:lnTo>
                    <a:pt x="4256481" y="24168"/>
                  </a:lnTo>
                  <a:lnTo>
                    <a:pt x="4257916" y="23367"/>
                  </a:lnTo>
                  <a:lnTo>
                    <a:pt x="4260888" y="21831"/>
                  </a:lnTo>
                  <a:lnTo>
                    <a:pt x="4278604" y="12458"/>
                  </a:lnTo>
                  <a:lnTo>
                    <a:pt x="4280090" y="11658"/>
                  </a:lnTo>
                  <a:lnTo>
                    <a:pt x="4281576" y="10921"/>
                  </a:lnTo>
                  <a:lnTo>
                    <a:pt x="4284510" y="9334"/>
                  </a:lnTo>
                  <a:lnTo>
                    <a:pt x="4290415" y="6197"/>
                  </a:lnTo>
                  <a:lnTo>
                    <a:pt x="4291901" y="5460"/>
                  </a:lnTo>
                  <a:lnTo>
                    <a:pt x="4293387" y="4660"/>
                  </a:lnTo>
                  <a:lnTo>
                    <a:pt x="4296321" y="3124"/>
                  </a:lnTo>
                  <a:lnTo>
                    <a:pt x="4300778" y="749"/>
                  </a:lnTo>
                  <a:lnTo>
                    <a:pt x="4302213" y="0"/>
                  </a:lnTo>
                </a:path>
              </a:pathLst>
            </a:custGeom>
            <a:ln w="25399">
              <a:solidFill>
                <a:srgbClr val="0000FE"/>
              </a:solidFill>
            </a:ln>
          </p:spPr>
          <p:txBody>
            <a:bodyPr wrap="square" lIns="0" tIns="0" rIns="0" bIns="0" rtlCol="0"/>
            <a:lstStyle/>
            <a:p>
              <a:endParaRPr/>
            </a:p>
          </p:txBody>
        </p:sp>
        <p:sp>
          <p:nvSpPr>
            <p:cNvPr id="496" name="bk object 24">
              <a:extLst>
                <a:ext uri="{FF2B5EF4-FFF2-40B4-BE49-F238E27FC236}">
                  <a16:creationId xmlns:a16="http://schemas.microsoft.com/office/drawing/2014/main" id="{19690316-000B-E87B-E443-E42D3EA05756}"/>
                </a:ext>
              </a:extLst>
            </p:cNvPr>
            <p:cNvSpPr/>
            <p:nvPr/>
          </p:nvSpPr>
          <p:spPr>
            <a:xfrm>
              <a:off x="6896970" y="2818170"/>
              <a:ext cx="128102" cy="2377440"/>
            </a:xfrm>
            <a:custGeom>
              <a:avLst/>
              <a:gdLst/>
              <a:ahLst/>
              <a:cxnLst/>
              <a:rect l="l" t="t" r="r" b="b"/>
              <a:pathLst>
                <a:path w="211454" h="4481830">
                  <a:moveTo>
                    <a:pt x="0" y="0"/>
                  </a:moveTo>
                  <a:lnTo>
                    <a:pt x="211429" y="0"/>
                  </a:lnTo>
                  <a:lnTo>
                    <a:pt x="211429" y="4481512"/>
                  </a:lnTo>
                  <a:lnTo>
                    <a:pt x="0" y="4481512"/>
                  </a:lnTo>
                  <a:lnTo>
                    <a:pt x="0" y="0"/>
                  </a:lnTo>
                  <a:close/>
                </a:path>
              </a:pathLst>
            </a:custGeom>
            <a:solidFill>
              <a:srgbClr val="FE00FE">
                <a:alpha val="39999"/>
              </a:srgbClr>
            </a:solidFill>
          </p:spPr>
          <p:txBody>
            <a:bodyPr wrap="square" lIns="0" tIns="0" rIns="0" bIns="0" rtlCol="0"/>
            <a:lstStyle/>
            <a:p>
              <a:endParaRPr/>
            </a:p>
          </p:txBody>
        </p:sp>
        <p:sp>
          <p:nvSpPr>
            <p:cNvPr id="497" name="bk object 25">
              <a:extLst>
                <a:ext uri="{FF2B5EF4-FFF2-40B4-BE49-F238E27FC236}">
                  <a16:creationId xmlns:a16="http://schemas.microsoft.com/office/drawing/2014/main" id="{AA920494-F765-D217-FDC8-AAD7AD165B3A}"/>
                </a:ext>
              </a:extLst>
            </p:cNvPr>
            <p:cNvSpPr/>
            <p:nvPr/>
          </p:nvSpPr>
          <p:spPr>
            <a:xfrm>
              <a:off x="6896970" y="2818170"/>
              <a:ext cx="128102" cy="2377440"/>
            </a:xfrm>
            <a:custGeom>
              <a:avLst/>
              <a:gdLst/>
              <a:ahLst/>
              <a:cxnLst/>
              <a:rect l="l" t="t" r="r" b="b"/>
              <a:pathLst>
                <a:path w="211454" h="4481830">
                  <a:moveTo>
                    <a:pt x="0" y="0"/>
                  </a:moveTo>
                  <a:lnTo>
                    <a:pt x="211429" y="0"/>
                  </a:lnTo>
                  <a:lnTo>
                    <a:pt x="211429" y="4481512"/>
                  </a:lnTo>
                  <a:lnTo>
                    <a:pt x="0" y="4481512"/>
                  </a:lnTo>
                  <a:lnTo>
                    <a:pt x="0" y="0"/>
                  </a:lnTo>
                  <a:close/>
                </a:path>
              </a:pathLst>
            </a:custGeom>
            <a:ln w="25400">
              <a:solidFill>
                <a:srgbClr val="FE00FE"/>
              </a:solidFill>
            </a:ln>
          </p:spPr>
          <p:txBody>
            <a:bodyPr wrap="square" lIns="0" tIns="0" rIns="0" bIns="0" rtlCol="0"/>
            <a:lstStyle/>
            <a:p>
              <a:endParaRPr/>
            </a:p>
          </p:txBody>
        </p:sp>
        <p:sp>
          <p:nvSpPr>
            <p:cNvPr id="498" name="bk object 26">
              <a:extLst>
                <a:ext uri="{FF2B5EF4-FFF2-40B4-BE49-F238E27FC236}">
                  <a16:creationId xmlns:a16="http://schemas.microsoft.com/office/drawing/2014/main" id="{8BFEC0AE-5BAB-90CB-2823-4435DFAAB768}"/>
                </a:ext>
              </a:extLst>
            </p:cNvPr>
            <p:cNvSpPr/>
            <p:nvPr/>
          </p:nvSpPr>
          <p:spPr>
            <a:xfrm>
              <a:off x="6844851" y="3055355"/>
              <a:ext cx="95403" cy="2468880"/>
            </a:xfrm>
            <a:custGeom>
              <a:avLst/>
              <a:gdLst/>
              <a:ahLst/>
              <a:cxnLst/>
              <a:rect l="l" t="t" r="r" b="b"/>
              <a:pathLst>
                <a:path w="157479" h="4481830">
                  <a:moveTo>
                    <a:pt x="0" y="0"/>
                  </a:moveTo>
                  <a:lnTo>
                    <a:pt x="157314" y="0"/>
                  </a:lnTo>
                  <a:lnTo>
                    <a:pt x="157314" y="4481512"/>
                  </a:lnTo>
                  <a:lnTo>
                    <a:pt x="0" y="4481512"/>
                  </a:lnTo>
                  <a:lnTo>
                    <a:pt x="0" y="0"/>
                  </a:lnTo>
                  <a:close/>
                </a:path>
              </a:pathLst>
            </a:custGeom>
            <a:solidFill>
              <a:srgbClr val="FE0000">
                <a:alpha val="39999"/>
              </a:srgbClr>
            </a:solidFill>
          </p:spPr>
          <p:txBody>
            <a:bodyPr wrap="square" lIns="0" tIns="0" rIns="0" bIns="0" rtlCol="0"/>
            <a:lstStyle/>
            <a:p>
              <a:endParaRPr/>
            </a:p>
          </p:txBody>
        </p:sp>
        <p:sp>
          <p:nvSpPr>
            <p:cNvPr id="499" name="bk object 27">
              <a:extLst>
                <a:ext uri="{FF2B5EF4-FFF2-40B4-BE49-F238E27FC236}">
                  <a16:creationId xmlns:a16="http://schemas.microsoft.com/office/drawing/2014/main" id="{24DB3D07-19A1-B1A2-E4BC-B4FA8B029CE9}"/>
                </a:ext>
              </a:extLst>
            </p:cNvPr>
            <p:cNvSpPr/>
            <p:nvPr/>
          </p:nvSpPr>
          <p:spPr>
            <a:xfrm>
              <a:off x="6844851" y="3053191"/>
              <a:ext cx="95403" cy="2468880"/>
            </a:xfrm>
            <a:custGeom>
              <a:avLst/>
              <a:gdLst/>
              <a:ahLst/>
              <a:cxnLst/>
              <a:rect l="l" t="t" r="r" b="b"/>
              <a:pathLst>
                <a:path w="157479" h="4481830">
                  <a:moveTo>
                    <a:pt x="0" y="0"/>
                  </a:moveTo>
                  <a:lnTo>
                    <a:pt x="157314" y="0"/>
                  </a:lnTo>
                  <a:lnTo>
                    <a:pt x="157314" y="4481512"/>
                  </a:lnTo>
                  <a:lnTo>
                    <a:pt x="0" y="4481512"/>
                  </a:lnTo>
                  <a:lnTo>
                    <a:pt x="0" y="0"/>
                  </a:lnTo>
                  <a:close/>
                </a:path>
              </a:pathLst>
            </a:custGeom>
            <a:ln w="25400">
              <a:solidFill>
                <a:srgbClr val="FE0000"/>
              </a:solidFill>
            </a:ln>
          </p:spPr>
          <p:txBody>
            <a:bodyPr wrap="square" lIns="0" tIns="0" rIns="0" bIns="0" rtlCol="0"/>
            <a:lstStyle/>
            <a:p>
              <a:endParaRPr/>
            </a:p>
          </p:txBody>
        </p:sp>
        <p:sp>
          <p:nvSpPr>
            <p:cNvPr id="500" name="bk object 28">
              <a:extLst>
                <a:ext uri="{FF2B5EF4-FFF2-40B4-BE49-F238E27FC236}">
                  <a16:creationId xmlns:a16="http://schemas.microsoft.com/office/drawing/2014/main" id="{CDF4CC16-9C85-0C01-F065-DD8C1884FEDB}"/>
                </a:ext>
              </a:extLst>
            </p:cNvPr>
            <p:cNvSpPr/>
            <p:nvPr/>
          </p:nvSpPr>
          <p:spPr>
            <a:xfrm>
              <a:off x="6891138" y="2818170"/>
              <a:ext cx="273902" cy="2715164"/>
            </a:xfrm>
            <a:custGeom>
              <a:avLst/>
              <a:gdLst/>
              <a:ahLst/>
              <a:cxnLst/>
              <a:rect l="l" t="t" r="r" b="b"/>
              <a:pathLst>
                <a:path w="452120" h="4481830">
                  <a:moveTo>
                    <a:pt x="0" y="0"/>
                  </a:moveTo>
                  <a:lnTo>
                    <a:pt x="62166" y="605828"/>
                  </a:lnTo>
                  <a:lnTo>
                    <a:pt x="147091" y="1439024"/>
                  </a:lnTo>
                  <a:lnTo>
                    <a:pt x="239064" y="2348509"/>
                  </a:lnTo>
                  <a:lnTo>
                    <a:pt x="329412" y="3248228"/>
                  </a:lnTo>
                  <a:lnTo>
                    <a:pt x="413689" y="4093717"/>
                  </a:lnTo>
                  <a:lnTo>
                    <a:pt x="452043" y="4481512"/>
                  </a:lnTo>
                </a:path>
              </a:pathLst>
            </a:custGeom>
            <a:ln w="25400">
              <a:solidFill>
                <a:srgbClr val="000000"/>
              </a:solidFill>
            </a:ln>
          </p:spPr>
          <p:txBody>
            <a:bodyPr wrap="square" lIns="0" tIns="0" rIns="0" bIns="0" rtlCol="0"/>
            <a:lstStyle/>
            <a:p>
              <a:endParaRPr/>
            </a:p>
          </p:txBody>
        </p:sp>
        <p:sp>
          <p:nvSpPr>
            <p:cNvPr id="501" name="bk object 29">
              <a:extLst>
                <a:ext uri="{FF2B5EF4-FFF2-40B4-BE49-F238E27FC236}">
                  <a16:creationId xmlns:a16="http://schemas.microsoft.com/office/drawing/2014/main" id="{C8B33EB9-7C86-5E22-44EE-E3FDB2B972A3}"/>
                </a:ext>
              </a:extLst>
            </p:cNvPr>
            <p:cNvSpPr/>
            <p:nvPr/>
          </p:nvSpPr>
          <p:spPr>
            <a:xfrm>
              <a:off x="6844075" y="3907121"/>
              <a:ext cx="130942" cy="389801"/>
            </a:xfrm>
            <a:prstGeom prst="rect">
              <a:avLst/>
            </a:prstGeom>
            <a:blipFill>
              <a:blip r:embed="rId9" cstate="print"/>
              <a:stretch>
                <a:fillRect/>
              </a:stretch>
            </a:blipFill>
          </p:spPr>
          <p:txBody>
            <a:bodyPr wrap="square" lIns="0" tIns="0" rIns="0" bIns="0" rtlCol="0"/>
            <a:lstStyle/>
            <a:p>
              <a:endParaRPr/>
            </a:p>
          </p:txBody>
        </p:sp>
        <p:sp>
          <p:nvSpPr>
            <p:cNvPr id="502" name="bk object 30">
              <a:extLst>
                <a:ext uri="{FF2B5EF4-FFF2-40B4-BE49-F238E27FC236}">
                  <a16:creationId xmlns:a16="http://schemas.microsoft.com/office/drawing/2014/main" id="{64CCAF60-FF43-87FF-08D7-17A47216F0E7}"/>
                </a:ext>
              </a:extLst>
            </p:cNvPr>
            <p:cNvSpPr/>
            <p:nvPr/>
          </p:nvSpPr>
          <p:spPr>
            <a:xfrm>
              <a:off x="4802254" y="2818170"/>
              <a:ext cx="2715165" cy="2715165"/>
            </a:xfrm>
            <a:custGeom>
              <a:avLst/>
              <a:gdLst/>
              <a:ahLst/>
              <a:cxnLst/>
              <a:rect l="l" t="t" r="r" b="b"/>
              <a:pathLst>
                <a:path w="4481830" h="4481830">
                  <a:moveTo>
                    <a:pt x="4481512" y="4481512"/>
                  </a:moveTo>
                  <a:lnTo>
                    <a:pt x="0" y="4481512"/>
                  </a:lnTo>
                  <a:lnTo>
                    <a:pt x="0" y="0"/>
                  </a:lnTo>
                  <a:lnTo>
                    <a:pt x="4481512" y="0"/>
                  </a:lnTo>
                  <a:lnTo>
                    <a:pt x="4481512" y="4481512"/>
                  </a:lnTo>
                </a:path>
              </a:pathLst>
            </a:custGeom>
            <a:ln w="7937">
              <a:solidFill>
                <a:srgbClr val="656565"/>
              </a:solidFill>
            </a:ln>
          </p:spPr>
          <p:txBody>
            <a:bodyPr wrap="square" lIns="0" tIns="0" rIns="0" bIns="0" rtlCol="0"/>
            <a:lstStyle/>
            <a:p>
              <a:endParaRPr/>
            </a:p>
          </p:txBody>
        </p:sp>
        <p:sp>
          <p:nvSpPr>
            <p:cNvPr id="503" name="bk object 31">
              <a:extLst>
                <a:ext uri="{FF2B5EF4-FFF2-40B4-BE49-F238E27FC236}">
                  <a16:creationId xmlns:a16="http://schemas.microsoft.com/office/drawing/2014/main" id="{0D9C3122-84CF-B4D9-ABA5-03D339935D19}"/>
                </a:ext>
              </a:extLst>
            </p:cNvPr>
            <p:cNvSpPr/>
            <p:nvPr/>
          </p:nvSpPr>
          <p:spPr>
            <a:xfrm>
              <a:off x="4856566" y="5502366"/>
              <a:ext cx="0" cy="30775"/>
            </a:xfrm>
            <a:custGeom>
              <a:avLst/>
              <a:gdLst/>
              <a:ahLst/>
              <a:cxnLst/>
              <a:rect l="l" t="t" r="r" b="b"/>
              <a:pathLst>
                <a:path h="50800">
                  <a:moveTo>
                    <a:pt x="0" y="50800"/>
                  </a:moveTo>
                  <a:lnTo>
                    <a:pt x="0" y="0"/>
                  </a:lnTo>
                </a:path>
              </a:pathLst>
            </a:custGeom>
            <a:ln w="7937">
              <a:solidFill>
                <a:srgbClr val="656565"/>
              </a:solidFill>
            </a:ln>
          </p:spPr>
          <p:txBody>
            <a:bodyPr wrap="square" lIns="0" tIns="0" rIns="0" bIns="0" rtlCol="0"/>
            <a:lstStyle/>
            <a:p>
              <a:endParaRPr/>
            </a:p>
          </p:txBody>
        </p:sp>
        <mc:AlternateContent xmlns:mc="http://schemas.openxmlformats.org/markup-compatibility/2006">
          <mc:Choice xmlns:a14="http://schemas.microsoft.com/office/drawing/2010/main" Requires="a14">
            <p:sp>
              <p:nvSpPr>
                <p:cNvPr id="504" name="TextBox 503">
                  <a:extLst>
                    <a:ext uri="{FF2B5EF4-FFF2-40B4-BE49-F238E27FC236}">
                      <a16:creationId xmlns:a16="http://schemas.microsoft.com/office/drawing/2014/main" id="{9CCB6231-AF7A-E792-BC77-CABAC8455D49}"/>
                    </a:ext>
                  </a:extLst>
                </p:cNvPr>
                <p:cNvSpPr txBox="1"/>
                <p:nvPr/>
              </p:nvSpPr>
              <p:spPr>
                <a:xfrm>
                  <a:off x="5674818" y="5713226"/>
                  <a:ext cx="459511" cy="369332"/>
                </a:xfrm>
                <a:prstGeom prst="rect">
                  <a:avLst/>
                </a:prstGeom>
                <a:noFill/>
              </p:spPr>
              <p:txBody>
                <a:bodyPr wrap="square">
                  <a:spAutoFit/>
                </a:bodyPr>
                <a:lstStyle/>
                <a:p>
                  <a:pPr marL="38100" marR="0" lvl="0" indent="0" algn="l" defTabSz="914400" rtl="0" eaLnBrk="1" fontAlgn="base" latinLnBrk="0" hangingPunct="1">
                    <a:lnSpc>
                      <a:spcPct val="100000"/>
                    </a:lnSpc>
                    <a:spcBef>
                      <a:spcPts val="55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a:rPr>
                            </m:ctrlPr>
                          </m:sSubPr>
                          <m:e>
                            <m:r>
                              <a:rPr kumimoji="0" lang="en-US"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a:rPr>
                              <m:t>𝑉</m:t>
                            </m:r>
                          </m:e>
                          <m:sub>
                            <m:r>
                              <a:rPr kumimoji="0" lang="en-US"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a:rPr>
                              <m:t>𝑢𝑑</m:t>
                            </m:r>
                          </m:sub>
                        </m:sSub>
                      </m:oMath>
                    </m:oMathPara>
                  </a14:m>
                  <a:endParaRPr kumimoji="0" lang="en-US" b="0" i="0" u="none" strike="noStrike" kern="1200" cap="none" spc="0" normalizeH="0" baseline="0" noProof="0" dirty="0">
                    <a:ln>
                      <a:noFill/>
                    </a:ln>
                    <a:solidFill>
                      <a:srgbClr val="000000"/>
                    </a:solidFill>
                    <a:effectLst/>
                    <a:uLnTx/>
                    <a:uFillTx/>
                    <a:latin typeface="Times New Roman"/>
                    <a:ea typeface="+mn-ea"/>
                    <a:cs typeface="Times New Roman"/>
                  </a:endParaRPr>
                </a:p>
              </p:txBody>
            </p:sp>
          </mc:Choice>
          <mc:Fallback>
            <p:sp>
              <p:nvSpPr>
                <p:cNvPr id="504" name="TextBox 503">
                  <a:extLst>
                    <a:ext uri="{FF2B5EF4-FFF2-40B4-BE49-F238E27FC236}">
                      <a16:creationId xmlns:a16="http://schemas.microsoft.com/office/drawing/2014/main" id="{9CCB6231-AF7A-E792-BC77-CABAC8455D49}"/>
                    </a:ext>
                  </a:extLst>
                </p:cNvPr>
                <p:cNvSpPr txBox="1">
                  <a:spLocks noRot="1" noChangeAspect="1" noMove="1" noResize="1" noEditPoints="1" noAdjustHandles="1" noChangeArrowheads="1" noChangeShapeType="1" noTextEdit="1"/>
                </p:cNvSpPr>
                <p:nvPr/>
              </p:nvSpPr>
              <p:spPr>
                <a:xfrm>
                  <a:off x="5674818" y="5713226"/>
                  <a:ext cx="459511" cy="369332"/>
                </a:xfrm>
                <a:prstGeom prst="rect">
                  <a:avLst/>
                </a:prstGeom>
                <a:blipFill>
                  <a:blip r:embed="rId10"/>
                  <a:stretch>
                    <a:fillRect r="-14667" b="-1639"/>
                  </a:stretch>
                </a:blipFill>
              </p:spPr>
              <p:txBody>
                <a:bodyPr/>
                <a:lstStyle/>
                <a:p>
                  <a:r>
                    <a:rPr lang="en-US">
                      <a:noFill/>
                    </a:rPr>
                    <a:t> </a:t>
                  </a:r>
                </a:p>
              </p:txBody>
            </p:sp>
          </mc:Fallback>
        </mc:AlternateContent>
        <p:sp>
          <p:nvSpPr>
            <p:cNvPr id="505" name="TextBox 504">
              <a:extLst>
                <a:ext uri="{FF2B5EF4-FFF2-40B4-BE49-F238E27FC236}">
                  <a16:creationId xmlns:a16="http://schemas.microsoft.com/office/drawing/2014/main" id="{43F2AB2E-9548-9B1E-D853-0320F3592C91}"/>
                </a:ext>
              </a:extLst>
            </p:cNvPr>
            <p:cNvSpPr txBox="1"/>
            <p:nvPr/>
          </p:nvSpPr>
          <p:spPr>
            <a:xfrm>
              <a:off x="4200447" y="4694331"/>
              <a:ext cx="661779" cy="307777"/>
            </a:xfrm>
            <a:prstGeom prst="rect">
              <a:avLst/>
            </a:prstGeom>
            <a:noFill/>
          </p:spPr>
          <p:txBody>
            <a:bodyPr wrap="square">
              <a:spAutoFit/>
            </a:bodyPr>
            <a:lstStyle/>
            <a:p>
              <a:pPr marL="12700" marR="0" lvl="0" indent="0" algn="l" defTabSz="914400" rtl="0" eaLnBrk="1" fontAlgn="base" latinLnBrk="0" hangingPunct="1">
                <a:lnSpc>
                  <a:spcPct val="100000"/>
                </a:lnSpc>
                <a:spcBef>
                  <a:spcPts val="1475"/>
                </a:spcBef>
                <a:spcAft>
                  <a:spcPct val="0"/>
                </a:spcAft>
                <a:buClrTx/>
                <a:buSzTx/>
                <a:buFontTx/>
                <a:buNone/>
                <a:tabLst/>
                <a:defRPr/>
              </a:pPr>
              <a:r>
                <a:rPr kumimoji="0" lang="en-US" sz="1400" b="0" i="0" u="none" strike="noStrike" kern="1200" cap="none" spc="5"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Arial"/>
                </a:rPr>
                <a:t>0.222</a:t>
              </a:r>
              <a:endParaRPr kumimoji="0" lang="en-US" sz="14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Arial"/>
              </a:endParaRPr>
            </a:p>
          </p:txBody>
        </p:sp>
        <p:sp>
          <p:nvSpPr>
            <p:cNvPr id="506" name="TextBox 505">
              <a:extLst>
                <a:ext uri="{FF2B5EF4-FFF2-40B4-BE49-F238E27FC236}">
                  <a16:creationId xmlns:a16="http://schemas.microsoft.com/office/drawing/2014/main" id="{2BC2C91D-BF34-AEFF-1F14-ED1B008C216B}"/>
                </a:ext>
              </a:extLst>
            </p:cNvPr>
            <p:cNvSpPr txBox="1"/>
            <p:nvPr/>
          </p:nvSpPr>
          <p:spPr>
            <a:xfrm>
              <a:off x="4200447" y="4025432"/>
              <a:ext cx="661779" cy="307777"/>
            </a:xfrm>
            <a:prstGeom prst="rect">
              <a:avLst/>
            </a:prstGeom>
            <a:noFill/>
          </p:spPr>
          <p:txBody>
            <a:bodyPr wrap="square">
              <a:spAutoFit/>
            </a:bodyPr>
            <a:lstStyle/>
            <a:p>
              <a:pPr marL="12700" marR="0" lvl="0" indent="0" algn="l" defTabSz="914400" rtl="0" eaLnBrk="1" fontAlgn="base" latinLnBrk="0" hangingPunct="1">
                <a:lnSpc>
                  <a:spcPct val="100000"/>
                </a:lnSpc>
                <a:spcBef>
                  <a:spcPts val="1470"/>
                </a:spcBef>
                <a:spcAft>
                  <a:spcPct val="0"/>
                </a:spcAft>
                <a:buClrTx/>
                <a:buSzTx/>
                <a:buFontTx/>
                <a:buNone/>
                <a:tabLst/>
                <a:defRPr/>
              </a:pPr>
              <a:r>
                <a:rPr kumimoji="0" lang="en-US" sz="1400" b="0" i="0" u="none" strike="noStrike" kern="1200" cap="none" spc="5"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Arial"/>
                </a:rPr>
                <a:t>0.224</a:t>
              </a:r>
              <a:endParaRPr kumimoji="0" lang="en-US" sz="14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Arial"/>
              </a:endParaRPr>
            </a:p>
          </p:txBody>
        </p:sp>
        <p:sp>
          <p:nvSpPr>
            <p:cNvPr id="507" name="object 8">
              <a:extLst>
                <a:ext uri="{FF2B5EF4-FFF2-40B4-BE49-F238E27FC236}">
                  <a16:creationId xmlns:a16="http://schemas.microsoft.com/office/drawing/2014/main" id="{86A12B0E-8E23-E67C-350A-7593C7742B97}"/>
                </a:ext>
              </a:extLst>
            </p:cNvPr>
            <p:cNvSpPr txBox="1"/>
            <p:nvPr/>
          </p:nvSpPr>
          <p:spPr>
            <a:xfrm>
              <a:off x="6120235" y="5509251"/>
              <a:ext cx="592874" cy="231474"/>
            </a:xfrm>
            <a:prstGeom prst="rect">
              <a:avLst/>
            </a:prstGeom>
          </p:spPr>
          <p:txBody>
            <a:bodyPr vert="horz" wrap="square" lIns="0" tIns="15875" rIns="0" bIns="0" rtlCol="0">
              <a:spAutoFit/>
            </a:bodyPr>
            <a:lstStyle/>
            <a:p>
              <a:pPr marL="12700">
                <a:lnSpc>
                  <a:spcPct val="100000"/>
                </a:lnSpc>
                <a:spcBef>
                  <a:spcPts val="125"/>
                </a:spcBef>
              </a:pPr>
              <a:r>
                <a:rPr sz="1400" spc="5" dirty="0">
                  <a:latin typeface="Cambria Math" panose="02040503050406030204" pitchFamily="18" charset="0"/>
                  <a:ea typeface="Cambria Math" panose="02040503050406030204" pitchFamily="18" charset="0"/>
                  <a:cs typeface="Calibri" panose="020F0502020204030204" pitchFamily="34" charset="0"/>
                </a:rPr>
                <a:t>0.9</a:t>
              </a:r>
              <a:r>
                <a:rPr lang="en-US" sz="1400" spc="5" dirty="0">
                  <a:latin typeface="Cambria Math" panose="02040503050406030204" pitchFamily="18" charset="0"/>
                  <a:ea typeface="Cambria Math" panose="02040503050406030204" pitchFamily="18" charset="0"/>
                  <a:cs typeface="Calibri" panose="020F0502020204030204" pitchFamily="34" charset="0"/>
                </a:rPr>
                <a:t>70</a:t>
              </a:r>
              <a:endParaRPr sz="1400" dirty="0">
                <a:latin typeface="Cambria Math" panose="02040503050406030204" pitchFamily="18" charset="0"/>
                <a:ea typeface="Cambria Math" panose="02040503050406030204" pitchFamily="18" charset="0"/>
                <a:cs typeface="Calibri" panose="020F0502020204030204" pitchFamily="34" charset="0"/>
              </a:endParaRPr>
            </a:p>
          </p:txBody>
        </p:sp>
        <p:sp>
          <p:nvSpPr>
            <p:cNvPr id="509" name="TextBox 508">
              <a:extLst>
                <a:ext uri="{FF2B5EF4-FFF2-40B4-BE49-F238E27FC236}">
                  <a16:creationId xmlns:a16="http://schemas.microsoft.com/office/drawing/2014/main" id="{92AFE9B6-DB09-AE9A-B7B8-75062FAB8AE1}"/>
                </a:ext>
              </a:extLst>
            </p:cNvPr>
            <p:cNvSpPr txBox="1"/>
            <p:nvPr/>
          </p:nvSpPr>
          <p:spPr>
            <a:xfrm>
              <a:off x="7612159" y="2814821"/>
              <a:ext cx="1420475" cy="738664"/>
            </a:xfrm>
            <a:prstGeom prst="rect">
              <a:avLst/>
            </a:prstGeom>
            <a:noFill/>
          </p:spPr>
          <p:txBody>
            <a:bodyPr wrap="square" rtlCol="0">
              <a:spAutoFit/>
            </a:bodyPr>
            <a:lstStyle/>
            <a:p>
              <a:r>
                <a:rPr lang="en-US" sz="1400" dirty="0">
                  <a:solidFill>
                    <a:srgbClr val="FE01FE"/>
                  </a:solidFill>
                </a:rPr>
                <a:t>Neutron beta decay (selected)</a:t>
              </a:r>
            </a:p>
          </p:txBody>
        </p:sp>
        <p:cxnSp>
          <p:nvCxnSpPr>
            <p:cNvPr id="510" name="Straight Arrow Connector 509">
              <a:extLst>
                <a:ext uri="{FF2B5EF4-FFF2-40B4-BE49-F238E27FC236}">
                  <a16:creationId xmlns:a16="http://schemas.microsoft.com/office/drawing/2014/main" id="{FBD8B26D-05D7-5F91-4425-68536881819F}"/>
                </a:ext>
              </a:extLst>
            </p:cNvPr>
            <p:cNvCxnSpPr>
              <a:cxnSpLocks/>
            </p:cNvCxnSpPr>
            <p:nvPr/>
          </p:nvCxnSpPr>
          <p:spPr>
            <a:xfrm flipH="1" flipV="1">
              <a:off x="6982729" y="3048385"/>
              <a:ext cx="660438" cy="242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mc:Choice xmlns:a14="http://schemas.microsoft.com/office/drawing/2010/main" Requires="a14">
          <p:sp>
            <p:nvSpPr>
              <p:cNvPr id="511" name="TextBox 510">
                <a:extLst>
                  <a:ext uri="{FF2B5EF4-FFF2-40B4-BE49-F238E27FC236}">
                    <a16:creationId xmlns:a16="http://schemas.microsoft.com/office/drawing/2014/main" id="{5DBFBF6D-8600-9A43-01DB-4902D5771847}"/>
                  </a:ext>
                </a:extLst>
              </p:cNvPr>
              <p:cNvSpPr txBox="1"/>
              <p:nvPr/>
            </p:nvSpPr>
            <p:spPr>
              <a:xfrm>
                <a:off x="183364" y="6231633"/>
                <a:ext cx="5709833" cy="646331"/>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Apparently, The unitarity test fails by </a:t>
                </a:r>
                <a14:m>
                  <m:oMath xmlns:m="http://schemas.openxmlformats.org/officeDocument/2006/math">
                    <m:r>
                      <a:rPr lang="en-US" b="0" i="1" smtClean="0">
                        <a:latin typeface="Cambria Math" panose="02040503050406030204" pitchFamily="18" charset="0"/>
                        <a:cs typeface="Calibri" panose="020F0502020204030204" pitchFamily="34" charset="0"/>
                      </a:rPr>
                      <m:t>2.8</m:t>
                    </m:r>
                    <m:r>
                      <a:rPr lang="en-US" b="0" i="1" smtClean="0">
                        <a:latin typeface="Cambria Math" panose="02040503050406030204" pitchFamily="18" charset="0"/>
                        <a:cs typeface="Calibri" panose="020F0502020204030204" pitchFamily="34" charset="0"/>
                      </a:rPr>
                      <m:t>𝜎</m:t>
                    </m:r>
                  </m:oMath>
                </a14:m>
                <a:r>
                  <a:rPr lang="en-US" dirty="0">
                    <a:latin typeface="Calibri" panose="020F0502020204030204" pitchFamily="34" charset="0"/>
                    <a:cs typeface="Calibri" panose="020F0502020204030204" pitchFamily="34" charset="0"/>
                  </a:rPr>
                  <a:t> (from this work).</a:t>
                </a:r>
              </a:p>
              <a:p>
                <a:r>
                  <a:rPr lang="en-US" dirty="0">
                    <a:latin typeface="Calibri" panose="020F0502020204030204" pitchFamily="34" charset="0"/>
                    <a:cs typeface="Calibri" panose="020F0502020204030204" pitchFamily="34" charset="0"/>
                  </a:rPr>
                  <a:t>This talk: Neutron beta decay input, next talk: theory input</a:t>
                </a:r>
              </a:p>
            </p:txBody>
          </p:sp>
        </mc:Choice>
        <mc:Fallback>
          <p:sp>
            <p:nvSpPr>
              <p:cNvPr id="511" name="TextBox 510">
                <a:extLst>
                  <a:ext uri="{FF2B5EF4-FFF2-40B4-BE49-F238E27FC236}">
                    <a16:creationId xmlns:a16="http://schemas.microsoft.com/office/drawing/2014/main" id="{5DBFBF6D-8600-9A43-01DB-4902D5771847}"/>
                  </a:ext>
                </a:extLst>
              </p:cNvPr>
              <p:cNvSpPr txBox="1">
                <a:spLocks noRot="1" noChangeAspect="1" noMove="1" noResize="1" noEditPoints="1" noAdjustHandles="1" noChangeArrowheads="1" noChangeShapeType="1" noTextEdit="1"/>
              </p:cNvSpPr>
              <p:nvPr/>
            </p:nvSpPr>
            <p:spPr>
              <a:xfrm>
                <a:off x="183364" y="6231633"/>
                <a:ext cx="5709833" cy="646331"/>
              </a:xfrm>
              <a:prstGeom prst="rect">
                <a:avLst/>
              </a:prstGeom>
              <a:blipFill>
                <a:blip r:embed="rId11"/>
                <a:stretch>
                  <a:fillRect l="-854" t="-4717" r="-640" b="-14151"/>
                </a:stretch>
              </a:blipFill>
            </p:spPr>
            <p:txBody>
              <a:bodyPr/>
              <a:lstStyle/>
              <a:p>
                <a:r>
                  <a:rPr lang="en-US">
                    <a:noFill/>
                  </a:rPr>
                  <a:t> </a:t>
                </a:r>
              </a:p>
            </p:txBody>
          </p:sp>
        </mc:Fallback>
      </mc:AlternateContent>
    </p:spTree>
    <p:extLst>
      <p:ext uri="{BB962C8B-B14F-4D97-AF65-F5344CB8AC3E}">
        <p14:creationId xmlns:p14="http://schemas.microsoft.com/office/powerpoint/2010/main" val="302562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F45D55-AE79-AC0F-0F7D-0FB83557E7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852" y="2368161"/>
            <a:ext cx="3885955" cy="3265723"/>
          </a:xfrm>
          <a:prstGeom prst="rect">
            <a:avLst/>
          </a:prstGeom>
        </p:spPr>
      </p:pic>
      <p:pic>
        <p:nvPicPr>
          <p:cNvPr id="39" name="Picture 10"/>
          <p:cNvPicPr>
            <a:picLocks noChangeAspect="1" noChangeArrowheads="1"/>
          </p:cNvPicPr>
          <p:nvPr/>
        </p:nvPicPr>
        <p:blipFill>
          <a:blip r:embed="rId5" cstate="print"/>
          <a:srcRect/>
          <a:stretch>
            <a:fillRect/>
          </a:stretch>
        </p:blipFill>
        <p:spPr bwMode="auto">
          <a:xfrm>
            <a:off x="4113212" y="763316"/>
            <a:ext cx="5030788" cy="1738313"/>
          </a:xfrm>
          <a:prstGeom prst="rect">
            <a:avLst/>
          </a:prstGeom>
          <a:noFill/>
          <a:ln w="9525">
            <a:noFill/>
            <a:miter lim="800000"/>
            <a:headEnd/>
            <a:tailEnd/>
          </a:ln>
        </p:spPr>
      </p:pic>
      <p:sp>
        <p:nvSpPr>
          <p:cNvPr id="447490" name="Rectangle 8"/>
          <p:cNvSpPr>
            <a:spLocks noChangeArrowheads="1"/>
          </p:cNvSpPr>
          <p:nvPr/>
        </p:nvSpPr>
        <p:spPr bwMode="auto">
          <a:xfrm>
            <a:off x="0" y="0"/>
            <a:ext cx="9144000" cy="792163"/>
          </a:xfrm>
          <a:prstGeom prst="rect">
            <a:avLst/>
          </a:prstGeom>
          <a:solidFill>
            <a:srgbClr val="FFCC00"/>
          </a:solidFill>
          <a:ln w="38100">
            <a:noFill/>
            <a:miter lim="800000"/>
            <a:headEnd/>
            <a:tailEnd/>
          </a:ln>
        </p:spPr>
        <p:txBody>
          <a:bodyPr rIns="91440" anchor="ctr"/>
          <a:lstStyle/>
          <a:p>
            <a:pPr algn="ctr"/>
            <a:r>
              <a:rPr lang="en-US" sz="2800" dirty="0">
                <a:solidFill>
                  <a:srgbClr val="000000"/>
                </a:solidFill>
                <a:latin typeface="Times New Roman" pitchFamily="18" charset="0"/>
                <a:cs typeface="Times New Roman" pitchFamily="18" charset="0"/>
              </a:rPr>
              <a:t>Neutron beta decay lifetime</a:t>
            </a:r>
          </a:p>
        </p:txBody>
      </p:sp>
      <mc:AlternateContent xmlns:mc="http://schemas.openxmlformats.org/markup-compatibility/2006" xmlns:a14="http://schemas.microsoft.com/office/drawing/2010/main">
        <mc:Choice Requires="a14">
          <p:sp>
            <p:nvSpPr>
              <p:cNvPr id="447489" name="Text Box 6"/>
              <p:cNvSpPr txBox="1">
                <a:spLocks noChangeArrowheads="1"/>
              </p:cNvSpPr>
              <p:nvPr/>
            </p:nvSpPr>
            <p:spPr bwMode="auto">
              <a:xfrm>
                <a:off x="179512" y="809142"/>
                <a:ext cx="8712967" cy="525528"/>
              </a:xfrm>
              <a:prstGeom prst="rect">
                <a:avLst/>
              </a:prstGeom>
              <a:noFill/>
              <a:ln w="9525">
                <a:noFill/>
                <a:miter lim="800000"/>
                <a:headEnd/>
                <a:tailEnd/>
              </a:ln>
            </p:spPr>
            <p:txBody>
              <a:bodyPr wrap="square">
                <a:spAutoFit/>
              </a:bodyPr>
              <a:lstStyle/>
              <a:p>
                <a:pPr>
                  <a:spcBef>
                    <a:spcPct val="50000"/>
                  </a:spcBef>
                </a:pPr>
                <a:r>
                  <a:rPr lang="en-US" dirty="0">
                    <a:solidFill>
                      <a:srgbClr val="000000"/>
                    </a:solidFill>
                    <a:latin typeface="Times New Roman" pitchFamily="18" charset="0"/>
                  </a:rPr>
                  <a:t>Beam: Decay rate: </a:t>
                </a:r>
                <a14:m>
                  <m:oMath xmlns:m="http://schemas.openxmlformats.org/officeDocument/2006/math">
                    <m:f>
                      <m:fPr>
                        <m:ctrlPr>
                          <a:rPr lang="en-US" i="1" smtClean="0">
                            <a:solidFill>
                              <a:srgbClr val="0000FF"/>
                            </a:solidFill>
                            <a:latin typeface="Cambria Math" panose="02040503050406030204" pitchFamily="18" charset="0"/>
                          </a:rPr>
                        </m:ctrlPr>
                      </m:fPr>
                      <m:num>
                        <m:r>
                          <a:rPr lang="en-US" b="0" i="1" smtClean="0">
                            <a:solidFill>
                              <a:srgbClr val="0000FF"/>
                            </a:solidFill>
                            <a:latin typeface="Cambria Math"/>
                          </a:rPr>
                          <m:t>𝑑𝑁</m:t>
                        </m:r>
                      </m:num>
                      <m:den>
                        <m:r>
                          <a:rPr lang="en-US" b="0" i="1" smtClean="0">
                            <a:solidFill>
                              <a:srgbClr val="0000FF"/>
                            </a:solidFill>
                            <a:latin typeface="Cambria Math"/>
                          </a:rPr>
                          <m:t>𝑑𝑡</m:t>
                        </m:r>
                      </m:den>
                    </m:f>
                    <m:r>
                      <a:rPr lang="en-US" b="0" i="1" smtClean="0">
                        <a:solidFill>
                          <a:srgbClr val="000000"/>
                        </a:solidFill>
                        <a:latin typeface="Cambria Math"/>
                      </a:rPr>
                      <m:t>=</m:t>
                    </m:r>
                    <m:f>
                      <m:fPr>
                        <m:ctrlPr>
                          <a:rPr lang="en-US" b="0" i="1" smtClean="0">
                            <a:solidFill>
                              <a:srgbClr val="000000"/>
                            </a:solidFill>
                            <a:latin typeface="Cambria Math" panose="02040503050406030204" pitchFamily="18" charset="0"/>
                          </a:rPr>
                        </m:ctrlPr>
                      </m:fPr>
                      <m:num>
                        <m:r>
                          <a:rPr lang="en-US" b="0" i="1" smtClean="0">
                            <a:solidFill>
                              <a:srgbClr val="0000FF"/>
                            </a:solidFill>
                            <a:latin typeface="Cambria Math"/>
                          </a:rPr>
                          <m:t>𝑁</m:t>
                        </m:r>
                      </m:num>
                      <m:den>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a:ea typeface="Cambria Math"/>
                              </a:rPr>
                              <m:t>𝜏</m:t>
                            </m:r>
                          </m:e>
                          <m:sub>
                            <m:r>
                              <a:rPr lang="en-US" b="0" i="1" smtClean="0">
                                <a:solidFill>
                                  <a:srgbClr val="FF0000"/>
                                </a:solidFill>
                                <a:latin typeface="Cambria Math"/>
                              </a:rPr>
                              <m:t>𝑛</m:t>
                            </m:r>
                          </m:sub>
                        </m:sSub>
                      </m:den>
                    </m:f>
                  </m:oMath>
                </a14:m>
                <a:endParaRPr lang="en-US" dirty="0">
                  <a:solidFill>
                    <a:srgbClr val="000000"/>
                  </a:solidFill>
                  <a:latin typeface="Times New Roman" pitchFamily="18" charset="0"/>
                  <a:cs typeface="Times New Roman" pitchFamily="18" charset="0"/>
                </a:endParaRPr>
              </a:p>
            </p:txBody>
          </p:sp>
        </mc:Choice>
        <mc:Fallback xmlns="">
          <p:sp>
            <p:nvSpPr>
              <p:cNvPr id="447489" name="Text Box 6"/>
              <p:cNvSpPr txBox="1">
                <a:spLocks noRot="1" noChangeAspect="1" noMove="1" noResize="1" noEditPoints="1" noAdjustHandles="1" noChangeArrowheads="1" noChangeShapeType="1" noTextEdit="1"/>
              </p:cNvSpPr>
              <p:nvPr/>
            </p:nvSpPr>
            <p:spPr bwMode="auto">
              <a:xfrm>
                <a:off x="179512" y="809142"/>
                <a:ext cx="8712967" cy="525528"/>
              </a:xfrm>
              <a:prstGeom prst="rect">
                <a:avLst/>
              </a:prstGeom>
              <a:blipFill rotWithShape="1">
                <a:blip r:embed="rId7"/>
                <a:stretch>
                  <a:fillRect l="-559"/>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 Box 6"/>
              <p:cNvSpPr txBox="1">
                <a:spLocks noChangeArrowheads="1"/>
              </p:cNvSpPr>
              <p:nvPr/>
            </p:nvSpPr>
            <p:spPr bwMode="auto">
              <a:xfrm>
                <a:off x="179512" y="1296500"/>
                <a:ext cx="4975413" cy="1177053"/>
              </a:xfrm>
              <a:prstGeom prst="rect">
                <a:avLst/>
              </a:prstGeom>
              <a:noFill/>
              <a:ln w="9525">
                <a:noFill/>
                <a:miter lim="800000"/>
                <a:headEnd/>
                <a:tailEnd/>
              </a:ln>
            </p:spPr>
            <p:txBody>
              <a:bodyPr wrap="square">
                <a:spAutoFit/>
              </a:bodyPr>
              <a:lstStyle/>
              <a:p>
                <a:pPr>
                  <a:spcBef>
                    <a:spcPct val="50000"/>
                  </a:spcBef>
                </a:pPr>
                <a:r>
                  <a:rPr lang="en-US" dirty="0">
                    <a:solidFill>
                      <a:srgbClr val="000000"/>
                    </a:solidFill>
                    <a:latin typeface="Times New Roman" pitchFamily="18" charset="0"/>
                  </a:rPr>
                  <a:t>Bottle: Neutron counts :</a:t>
                </a:r>
                <a:r>
                  <a:rPr lang="en-US" i="1" dirty="0">
                    <a:solidFill>
                      <a:srgbClr val="000000"/>
                    </a:solidFill>
                    <a:latin typeface="Times New Roman" pitchFamily="18" charset="0"/>
                  </a:rPr>
                  <a:t> </a:t>
                </a:r>
                <a14:m>
                  <m:oMath xmlns:m="http://schemas.openxmlformats.org/officeDocument/2006/math">
                    <m:r>
                      <a:rPr lang="en-US" i="1" dirty="0" smtClean="0">
                        <a:solidFill>
                          <a:srgbClr val="0000FF"/>
                        </a:solidFill>
                        <a:latin typeface="Cambria Math"/>
                      </a:rPr>
                      <m:t>𝑁</m:t>
                    </m:r>
                    <m:r>
                      <a:rPr lang="en-US" i="1" dirty="0" smtClean="0">
                        <a:solidFill>
                          <a:srgbClr val="000000"/>
                        </a:solidFill>
                        <a:latin typeface="Cambria Math"/>
                      </a:rPr>
                      <m:t>= </m:t>
                    </m:r>
                    <m:sSub>
                      <m:sSubPr>
                        <m:ctrlPr>
                          <a:rPr lang="en-US" i="1" dirty="0" smtClean="0">
                            <a:solidFill>
                              <a:srgbClr val="000000"/>
                            </a:solidFill>
                            <a:latin typeface="Cambria Math" panose="02040503050406030204" pitchFamily="18" charset="0"/>
                          </a:rPr>
                        </m:ctrlPr>
                      </m:sSubPr>
                      <m:e>
                        <m:r>
                          <a:rPr lang="en-US" b="0" i="1" dirty="0" smtClean="0">
                            <a:solidFill>
                              <a:srgbClr val="000000"/>
                            </a:solidFill>
                            <a:latin typeface="Cambria Math"/>
                          </a:rPr>
                          <m:t>𝑁</m:t>
                        </m:r>
                      </m:e>
                      <m:sub>
                        <m:r>
                          <a:rPr lang="en-US" b="0" i="1" dirty="0" smtClean="0">
                            <a:solidFill>
                              <a:srgbClr val="000000"/>
                            </a:solidFill>
                            <a:latin typeface="Cambria Math"/>
                          </a:rPr>
                          <m:t>0</m:t>
                        </m:r>
                      </m:sub>
                    </m:sSub>
                    <m:sSup>
                      <m:sSupPr>
                        <m:ctrlPr>
                          <a:rPr lang="en-US" i="1" dirty="0" smtClean="0">
                            <a:solidFill>
                              <a:srgbClr val="000000"/>
                            </a:solidFill>
                            <a:latin typeface="Cambria Math" panose="02040503050406030204" pitchFamily="18" charset="0"/>
                          </a:rPr>
                        </m:ctrlPr>
                      </m:sSupPr>
                      <m:e>
                        <m:r>
                          <a:rPr lang="en-US" i="1" dirty="0" smtClean="0">
                            <a:solidFill>
                              <a:srgbClr val="000000"/>
                            </a:solidFill>
                            <a:latin typeface="Cambria Math"/>
                          </a:rPr>
                          <m:t>𝑒</m:t>
                        </m:r>
                      </m:e>
                      <m:sup>
                        <m:r>
                          <a:rPr lang="en-US" i="1" dirty="0">
                            <a:solidFill>
                              <a:srgbClr val="000000"/>
                            </a:solidFill>
                            <a:latin typeface="Cambria Math"/>
                          </a:rPr>
                          <m:t>−</m:t>
                        </m:r>
                        <m:f>
                          <m:fPr>
                            <m:ctrlPr>
                              <a:rPr lang="en-US" i="1" dirty="0" smtClean="0">
                                <a:solidFill>
                                  <a:srgbClr val="000000"/>
                                </a:solidFill>
                                <a:latin typeface="Cambria Math" panose="02040503050406030204" pitchFamily="18" charset="0"/>
                              </a:rPr>
                            </m:ctrlPr>
                          </m:fPr>
                          <m:num>
                            <m:r>
                              <a:rPr lang="en-US" b="0" i="1" dirty="0" smtClean="0">
                                <a:solidFill>
                                  <a:srgbClr val="0000FF"/>
                                </a:solidFill>
                                <a:latin typeface="Cambria Math"/>
                              </a:rPr>
                              <m:t>𝑡</m:t>
                            </m:r>
                          </m:num>
                          <m:den>
                            <m:r>
                              <a:rPr lang="en-US" i="1" dirty="0">
                                <a:solidFill>
                                  <a:srgbClr val="FF0000"/>
                                </a:solidFill>
                                <a:latin typeface="Cambria Math"/>
                                <a:cs typeface="Times New Roman" pitchFamily="18" charset="0"/>
                              </a:rPr>
                              <m:t>𝜏</m:t>
                            </m:r>
                            <m:r>
                              <a:rPr lang="en-US" i="1" baseline="-25000" dirty="0" err="1">
                                <a:solidFill>
                                  <a:srgbClr val="FF0000"/>
                                </a:solidFill>
                                <a:latin typeface="Cambria Math"/>
                                <a:cs typeface="Times New Roman" pitchFamily="18" charset="0"/>
                              </a:rPr>
                              <m:t>𝑒𝑓𝑓</m:t>
                            </m:r>
                          </m:den>
                        </m:f>
                      </m:sup>
                    </m:sSup>
                  </m:oMath>
                </a14:m>
                <a:endParaRPr lang="en-US" dirty="0">
                  <a:solidFill>
                    <a:srgbClr val="000000"/>
                  </a:solidFill>
                  <a:latin typeface="Times New Roman" pitchFamily="18" charset="0"/>
                  <a:cs typeface="Times New Roman" pitchFamily="18" charset="0"/>
                </a:endParaRPr>
              </a:p>
              <a:p>
                <a:pPr>
                  <a:spcBef>
                    <a:spcPct val="50000"/>
                  </a:spcBef>
                </a:pPr>
                <a:r>
                  <a:rPr lang="en-US" dirty="0">
                    <a:solidFill>
                      <a:srgbClr val="000000"/>
                    </a:solidFill>
                    <a:latin typeface="Times New Roman" pitchFamily="18" charset="0"/>
                    <a:cs typeface="Times New Roman" pitchFamily="18" charset="0"/>
                  </a:rPr>
                  <a:t>            with </a:t>
                </a:r>
                <a14:m>
                  <m:oMath xmlns:m="http://schemas.openxmlformats.org/officeDocument/2006/math">
                    <m:f>
                      <m:fPr>
                        <m:ctrlPr>
                          <a:rPr lang="en-US" i="1" smtClean="0">
                            <a:solidFill>
                              <a:srgbClr val="000000"/>
                            </a:solidFill>
                            <a:latin typeface="Cambria Math" panose="02040503050406030204" pitchFamily="18" charset="0"/>
                            <a:cs typeface="Times New Roman" pitchFamily="18" charset="0"/>
                          </a:rPr>
                        </m:ctrlPr>
                      </m:fPr>
                      <m:num>
                        <m:r>
                          <a:rPr lang="en-US" b="0" i="1" smtClean="0">
                            <a:solidFill>
                              <a:srgbClr val="000000"/>
                            </a:solidFill>
                            <a:latin typeface="Cambria Math"/>
                            <a:cs typeface="Times New Roman" pitchFamily="18" charset="0"/>
                          </a:rPr>
                          <m:t>1</m:t>
                        </m:r>
                      </m:num>
                      <m:den>
                        <m:r>
                          <a:rPr lang="en-US" i="1" dirty="0">
                            <a:solidFill>
                              <a:srgbClr val="FF0000"/>
                            </a:solidFill>
                            <a:latin typeface="Cambria Math"/>
                            <a:cs typeface="Times New Roman" pitchFamily="18" charset="0"/>
                          </a:rPr>
                          <m:t>𝜏</m:t>
                        </m:r>
                        <m:r>
                          <a:rPr lang="en-US" i="1" baseline="-25000" dirty="0" err="1">
                            <a:solidFill>
                              <a:srgbClr val="FF0000"/>
                            </a:solidFill>
                            <a:latin typeface="Cambria Math"/>
                            <a:cs typeface="Times New Roman" pitchFamily="18" charset="0"/>
                          </a:rPr>
                          <m:t>𝑒𝑓𝑓</m:t>
                        </m:r>
                      </m:den>
                    </m:f>
                    <m:r>
                      <a:rPr lang="en-US" b="0" i="1" smtClean="0">
                        <a:solidFill>
                          <a:srgbClr val="000000"/>
                        </a:solidFill>
                        <a:latin typeface="Cambria Math"/>
                        <a:cs typeface="Times New Roman" pitchFamily="18" charset="0"/>
                      </a:rPr>
                      <m:t>=</m:t>
                    </m:r>
                    <m:f>
                      <m:fPr>
                        <m:ctrlPr>
                          <a:rPr lang="en-US" b="0" i="1" smtClean="0">
                            <a:solidFill>
                              <a:srgbClr val="000000"/>
                            </a:solidFill>
                            <a:latin typeface="Cambria Math" panose="02040503050406030204" pitchFamily="18" charset="0"/>
                            <a:cs typeface="Times New Roman" pitchFamily="18" charset="0"/>
                          </a:rPr>
                        </m:ctrlPr>
                      </m:fPr>
                      <m:num>
                        <m:r>
                          <a:rPr lang="en-US" b="0" i="1" smtClean="0">
                            <a:solidFill>
                              <a:srgbClr val="000000"/>
                            </a:solidFill>
                            <a:latin typeface="Cambria Math"/>
                            <a:cs typeface="Times New Roman" pitchFamily="18" charset="0"/>
                          </a:rPr>
                          <m:t>1</m:t>
                        </m:r>
                      </m:num>
                      <m:den>
                        <m:sSub>
                          <m:sSubPr>
                            <m:ctrlPr>
                              <a:rPr lang="en-US" b="0" i="1" smtClean="0">
                                <a:solidFill>
                                  <a:srgbClr val="FF0000"/>
                                </a:solidFill>
                                <a:latin typeface="Cambria Math" panose="02040503050406030204" pitchFamily="18" charset="0"/>
                                <a:cs typeface="Times New Roman" pitchFamily="18" charset="0"/>
                              </a:rPr>
                            </m:ctrlPr>
                          </m:sSubPr>
                          <m:e>
                            <m:r>
                              <a:rPr lang="en-US" b="0" i="1" smtClean="0">
                                <a:solidFill>
                                  <a:srgbClr val="FF0000"/>
                                </a:solidFill>
                                <a:latin typeface="Cambria Math"/>
                                <a:ea typeface="Cambria Math"/>
                                <a:cs typeface="Times New Roman" pitchFamily="18" charset="0"/>
                              </a:rPr>
                              <m:t>𝜏</m:t>
                            </m:r>
                          </m:e>
                          <m:sub>
                            <m:r>
                              <a:rPr lang="en-US" b="0" i="1" smtClean="0">
                                <a:solidFill>
                                  <a:srgbClr val="FF0000"/>
                                </a:solidFill>
                                <a:latin typeface="Cambria Math"/>
                                <a:cs typeface="Times New Roman" pitchFamily="18" charset="0"/>
                              </a:rPr>
                              <m:t>𝑛</m:t>
                            </m:r>
                          </m:sub>
                        </m:sSub>
                      </m:den>
                    </m:f>
                    <m:r>
                      <a:rPr lang="en-US" b="0" i="1" smtClean="0">
                        <a:solidFill>
                          <a:srgbClr val="000000"/>
                        </a:solidFill>
                        <a:latin typeface="Cambria Math"/>
                        <a:cs typeface="Times New Roman" pitchFamily="18" charset="0"/>
                      </a:rPr>
                      <m:t>+</m:t>
                    </m:r>
                    <m:f>
                      <m:fPr>
                        <m:ctrlPr>
                          <a:rPr lang="en-US" b="0" i="1" smtClean="0">
                            <a:solidFill>
                              <a:srgbClr val="000000"/>
                            </a:solidFill>
                            <a:latin typeface="Cambria Math" panose="02040503050406030204" pitchFamily="18" charset="0"/>
                            <a:cs typeface="Times New Roman" pitchFamily="18" charset="0"/>
                          </a:rPr>
                        </m:ctrlPr>
                      </m:fPr>
                      <m:num>
                        <m:r>
                          <a:rPr lang="en-US" b="0" i="1" smtClean="0">
                            <a:solidFill>
                              <a:srgbClr val="000000"/>
                            </a:solidFill>
                            <a:latin typeface="Cambria Math"/>
                            <a:cs typeface="Times New Roman" pitchFamily="18" charset="0"/>
                          </a:rPr>
                          <m:t>1</m:t>
                        </m:r>
                      </m:num>
                      <m:den>
                        <m:sSub>
                          <m:sSubPr>
                            <m:ctrlPr>
                              <a:rPr lang="en-US" b="0" i="1" smtClean="0">
                                <a:solidFill>
                                  <a:srgbClr val="000000"/>
                                </a:solidFill>
                                <a:latin typeface="Cambria Math" panose="02040503050406030204" pitchFamily="18" charset="0"/>
                                <a:cs typeface="Times New Roman" pitchFamily="18" charset="0"/>
                              </a:rPr>
                            </m:ctrlPr>
                          </m:sSubPr>
                          <m:e>
                            <m:r>
                              <a:rPr lang="en-US" b="0" i="1" smtClean="0">
                                <a:solidFill>
                                  <a:srgbClr val="000000"/>
                                </a:solidFill>
                                <a:latin typeface="Cambria Math"/>
                                <a:ea typeface="Cambria Math"/>
                                <a:cs typeface="Times New Roman" pitchFamily="18" charset="0"/>
                              </a:rPr>
                              <m:t>𝜏</m:t>
                            </m:r>
                          </m:e>
                          <m:sub>
                            <m:r>
                              <a:rPr lang="en-US" b="0" i="1" smtClean="0">
                                <a:solidFill>
                                  <a:srgbClr val="000000"/>
                                </a:solidFill>
                                <a:latin typeface="Cambria Math"/>
                                <a:cs typeface="Times New Roman" pitchFamily="18" charset="0"/>
                              </a:rPr>
                              <m:t>𝑤𝑎𝑙𝑙</m:t>
                            </m:r>
                            <m:r>
                              <a:rPr lang="en-US" b="0" i="1" smtClean="0">
                                <a:solidFill>
                                  <a:srgbClr val="000000"/>
                                </a:solidFill>
                                <a:latin typeface="Cambria Math" panose="02040503050406030204" pitchFamily="18" charset="0"/>
                                <a:cs typeface="Times New Roman" pitchFamily="18" charset="0"/>
                              </a:rPr>
                              <m:t> </m:t>
                            </m:r>
                          </m:sub>
                        </m:sSub>
                      </m:den>
                    </m:f>
                    <m:r>
                      <a:rPr lang="en-US" i="1">
                        <a:solidFill>
                          <a:srgbClr val="000000"/>
                        </a:solidFill>
                        <a:latin typeface="Cambria Math"/>
                        <a:cs typeface="Times New Roman" pitchFamily="18" charset="0"/>
                      </a:rPr>
                      <m:t>+</m:t>
                    </m:r>
                    <m:f>
                      <m:fPr>
                        <m:ctrlPr>
                          <a:rPr lang="en-US" i="1">
                            <a:solidFill>
                              <a:srgbClr val="000000"/>
                            </a:solidFill>
                            <a:latin typeface="Cambria Math" panose="02040503050406030204" pitchFamily="18" charset="0"/>
                            <a:cs typeface="Times New Roman" pitchFamily="18" charset="0"/>
                          </a:rPr>
                        </m:ctrlPr>
                      </m:fPr>
                      <m:num>
                        <m:r>
                          <a:rPr lang="en-US" i="1">
                            <a:solidFill>
                              <a:srgbClr val="000000"/>
                            </a:solidFill>
                            <a:latin typeface="Cambria Math"/>
                            <a:cs typeface="Times New Roman" pitchFamily="18" charset="0"/>
                          </a:rPr>
                          <m:t>1</m:t>
                        </m:r>
                      </m:num>
                      <m:den>
                        <m:sSub>
                          <m:sSubPr>
                            <m:ctrlPr>
                              <a:rPr lang="en-US" i="1">
                                <a:solidFill>
                                  <a:srgbClr val="000000"/>
                                </a:solidFill>
                                <a:latin typeface="Cambria Math" panose="02040503050406030204" pitchFamily="18" charset="0"/>
                                <a:cs typeface="Times New Roman" pitchFamily="18" charset="0"/>
                              </a:rPr>
                            </m:ctrlPr>
                          </m:sSubPr>
                          <m:e>
                            <m:r>
                              <a:rPr lang="en-US" i="1">
                                <a:solidFill>
                                  <a:srgbClr val="000000"/>
                                </a:solidFill>
                                <a:latin typeface="Cambria Math"/>
                                <a:ea typeface="Cambria Math"/>
                                <a:cs typeface="Times New Roman" pitchFamily="18" charset="0"/>
                              </a:rPr>
                              <m:t>𝜏</m:t>
                            </m:r>
                          </m:e>
                          <m:sub>
                            <m:r>
                              <a:rPr lang="en-US" b="0" i="1" smtClean="0">
                                <a:solidFill>
                                  <a:srgbClr val="000000"/>
                                </a:solidFill>
                                <a:latin typeface="Cambria Math" panose="02040503050406030204" pitchFamily="18" charset="0"/>
                                <a:cs typeface="Times New Roman" pitchFamily="18" charset="0"/>
                              </a:rPr>
                              <m:t>𝑔𝑎𝑠</m:t>
                            </m:r>
                          </m:sub>
                        </m:sSub>
                      </m:den>
                    </m:f>
                  </m:oMath>
                </a14:m>
                <a:endParaRPr lang="en-US" dirty="0">
                  <a:solidFill>
                    <a:srgbClr val="000000"/>
                  </a:solidFill>
                  <a:latin typeface="Times New Roman" pitchFamily="18" charset="0"/>
                  <a:cs typeface="Times New Roman" pitchFamily="18" charset="0"/>
                </a:endParaRPr>
              </a:p>
            </p:txBody>
          </p:sp>
        </mc:Choice>
        <mc:Fallback xmlns="">
          <p:sp>
            <p:nvSpPr>
              <p:cNvPr id="40" name="Text Box 6"/>
              <p:cNvSpPr txBox="1">
                <a:spLocks noRot="1" noChangeAspect="1" noMove="1" noResize="1" noEditPoints="1" noAdjustHandles="1" noChangeArrowheads="1" noChangeShapeType="1" noTextEdit="1"/>
              </p:cNvSpPr>
              <p:nvPr/>
            </p:nvSpPr>
            <p:spPr bwMode="auto">
              <a:xfrm>
                <a:off x="179512" y="1296500"/>
                <a:ext cx="4975413" cy="1177053"/>
              </a:xfrm>
              <a:prstGeom prst="rect">
                <a:avLst/>
              </a:prstGeom>
              <a:blipFill>
                <a:blip r:embed="rId8"/>
                <a:stretch>
                  <a:fillRect l="-979" b="-518"/>
                </a:stretch>
              </a:blipFill>
              <a:ln w="9525">
                <a:noFill/>
                <a:miter lim="800000"/>
                <a:headEnd/>
                <a:tailEnd/>
              </a:ln>
            </p:spPr>
            <p:txBody>
              <a:bodyPr/>
              <a:lstStyle/>
              <a:p>
                <a:r>
                  <a:rPr lang="en-US">
                    <a:noFill/>
                  </a:rPr>
                  <a:t> </a:t>
                </a:r>
              </a:p>
            </p:txBody>
          </p:sp>
        </mc:Fallback>
      </mc:AlternateContent>
      <p:sp>
        <p:nvSpPr>
          <p:cNvPr id="31" name="Slide Number Placeholder 22"/>
          <p:cNvSpPr>
            <a:spLocks noGrp="1"/>
          </p:cNvSpPr>
          <p:nvPr>
            <p:ph type="sldNum" sz="quarter" idx="12"/>
          </p:nvPr>
        </p:nvSpPr>
        <p:spPr>
          <a:xfrm>
            <a:off x="6553200" y="6245225"/>
            <a:ext cx="2133600" cy="476250"/>
          </a:xfrm>
        </p:spPr>
        <p:txBody>
          <a:bodyPr/>
          <a:lstStyle/>
          <a:p>
            <a:pPr>
              <a:defRPr/>
            </a:pPr>
            <a:fld id="{1B820114-825E-4443-91D2-63B75780DDE3}" type="slidenum">
              <a:rPr lang="de-DE" smtClean="0"/>
              <a:pPr>
                <a:defRPr/>
              </a:pPr>
              <a:t>6</a:t>
            </a:fld>
            <a:endParaRPr lang="de-DE"/>
          </a:p>
        </p:txBody>
      </p:sp>
      <p:sp>
        <p:nvSpPr>
          <p:cNvPr id="9" name="TextBox 8">
            <a:extLst>
              <a:ext uri="{FF2B5EF4-FFF2-40B4-BE49-F238E27FC236}">
                <a16:creationId xmlns:a16="http://schemas.microsoft.com/office/drawing/2014/main" id="{32E537E0-E00A-1140-695C-D1BD246E53C1}"/>
              </a:ext>
            </a:extLst>
          </p:cNvPr>
          <p:cNvSpPr txBox="1"/>
          <p:nvPr/>
        </p:nvSpPr>
        <p:spPr>
          <a:xfrm>
            <a:off x="2843808" y="2731678"/>
            <a:ext cx="1129348" cy="369332"/>
          </a:xfrm>
          <a:prstGeom prst="rect">
            <a:avLst/>
          </a:prstGeom>
          <a:noFill/>
          <a:ln>
            <a:solidFill>
              <a:schemeClr val="bg1"/>
            </a:solidFill>
          </a:ln>
        </p:spPr>
        <p:txBody>
          <a:bodyPr wrap="none" rtlCol="0">
            <a:spAutoFit/>
          </a:bodyPr>
          <a:lstStyle/>
          <a:p>
            <a:r>
              <a:rPr lang="en-US" dirty="0">
                <a:latin typeface="Times New Roman" panose="02020603050405020304" pitchFamily="18" charset="0"/>
                <a:cs typeface="Times New Roman" panose="02020603050405020304" pitchFamily="18" charset="0"/>
              </a:rPr>
              <a:t>UCNTAU</a:t>
            </a:r>
          </a:p>
        </p:txBody>
      </p:sp>
      <p:sp>
        <p:nvSpPr>
          <p:cNvPr id="10" name="TextBox 9">
            <a:extLst>
              <a:ext uri="{FF2B5EF4-FFF2-40B4-BE49-F238E27FC236}">
                <a16:creationId xmlns:a16="http://schemas.microsoft.com/office/drawing/2014/main" id="{79476421-9F58-BE8E-DB65-281BC6DC689D}"/>
              </a:ext>
            </a:extLst>
          </p:cNvPr>
          <p:cNvSpPr txBox="1"/>
          <p:nvPr/>
        </p:nvSpPr>
        <p:spPr>
          <a:xfrm>
            <a:off x="7055326" y="849536"/>
            <a:ext cx="1343316" cy="369332"/>
          </a:xfrm>
          <a:prstGeom prst="rect">
            <a:avLst/>
          </a:prstGeom>
          <a:noFill/>
          <a:ln>
            <a:solidFill>
              <a:schemeClr val="tx1"/>
            </a:solidFill>
          </a:ln>
        </p:spPr>
        <p:txBody>
          <a:bodyPr wrap="none" rtlCol="0">
            <a:spAutoFit/>
          </a:bodyPr>
          <a:lstStyle/>
          <a:p>
            <a:r>
              <a:rPr lang="en-US" dirty="0">
                <a:latin typeface="Times New Roman" panose="02020603050405020304" pitchFamily="18" charset="0"/>
                <a:cs typeface="Times New Roman" panose="02020603050405020304" pitchFamily="18" charset="0"/>
              </a:rPr>
              <a:t>NIST-BL1/2</a:t>
            </a:r>
          </a:p>
        </p:txBody>
      </p:sp>
      <p:sp>
        <p:nvSpPr>
          <p:cNvPr id="11" name="Rectangle 10">
            <a:extLst>
              <a:ext uri="{FF2B5EF4-FFF2-40B4-BE49-F238E27FC236}">
                <a16:creationId xmlns:a16="http://schemas.microsoft.com/office/drawing/2014/main" id="{69ED2840-6A26-3B13-4075-02DAB04DE141}"/>
              </a:ext>
            </a:extLst>
          </p:cNvPr>
          <p:cNvSpPr/>
          <p:nvPr/>
        </p:nvSpPr>
        <p:spPr>
          <a:xfrm>
            <a:off x="2843808" y="2731678"/>
            <a:ext cx="1129348" cy="3693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65" name="Text Box 13"/>
          <p:cNvSpPr txBox="1">
            <a:spLocks noChangeArrowheads="1"/>
          </p:cNvSpPr>
          <p:nvPr/>
        </p:nvSpPr>
        <p:spPr bwMode="auto">
          <a:xfrm>
            <a:off x="32966" y="5555354"/>
            <a:ext cx="9144000" cy="1323439"/>
          </a:xfrm>
          <a:prstGeom prst="rect">
            <a:avLst/>
          </a:prstGeom>
          <a:noFill/>
          <a:ln w="9525">
            <a:noFill/>
            <a:miter lim="800000"/>
            <a:headEnd/>
            <a:tailEnd/>
          </a:ln>
        </p:spPr>
        <p:txBody>
          <a:bodyPr>
            <a:spAutoFit/>
          </a:bodyPr>
          <a:lstStyle/>
          <a:p>
            <a:r>
              <a:rPr lang="en-US" sz="1600" dirty="0">
                <a:solidFill>
                  <a:srgbClr val="000000"/>
                </a:solidFill>
                <a:latin typeface="Times New Roman" pitchFamily="18" charset="0"/>
                <a:cs typeface="Times New Roman" pitchFamily="18" charset="0"/>
              </a:rPr>
              <a:t>Discrepancy between beam and bottle may be real (decay into dark particle, not otherwise detected, or an experiment error. Previous analysis uses only last data point. Many new experiments:</a:t>
            </a:r>
          </a:p>
          <a:p>
            <a:pPr marL="285750" indent="-285750">
              <a:buFont typeface="Arial" panose="020B0604020202020204" pitchFamily="34" charset="0"/>
              <a:buChar char="•"/>
            </a:pPr>
            <a:r>
              <a:rPr lang="en-US" sz="1600" dirty="0">
                <a:solidFill>
                  <a:srgbClr val="000000"/>
                </a:solidFill>
                <a:latin typeface="Times New Roman" pitchFamily="18" charset="0"/>
                <a:cs typeface="Times New Roman" pitchFamily="18" charset="0"/>
              </a:rPr>
              <a:t>Magnetic bottles (UCNTAU+, LANL, </a:t>
            </a:r>
            <a:r>
              <a:rPr lang="el-GR" sz="1600" dirty="0">
                <a:solidFill>
                  <a:srgbClr val="000000"/>
                </a:solidFill>
                <a:latin typeface="Times New Roman" pitchFamily="18" charset="0"/>
                <a:cs typeface="Times New Roman" pitchFamily="18" charset="0"/>
              </a:rPr>
              <a:t>τ</a:t>
            </a:r>
            <a:r>
              <a:rPr lang="en-US" sz="1600" dirty="0">
                <a:solidFill>
                  <a:srgbClr val="000000"/>
                </a:solidFill>
                <a:latin typeface="Times New Roman" pitchFamily="18" charset="0"/>
                <a:cs typeface="Times New Roman" pitchFamily="18" charset="0"/>
              </a:rPr>
              <a:t>SPECT, TRIGA Mainz; PENELOPE, TU München)</a:t>
            </a:r>
          </a:p>
          <a:p>
            <a:pPr marL="285750" indent="-285750">
              <a:buFont typeface="Arial" panose="020B0604020202020204" pitchFamily="34" charset="0"/>
              <a:buChar char="•"/>
            </a:pPr>
            <a:r>
              <a:rPr lang="en-US" sz="1600" dirty="0">
                <a:solidFill>
                  <a:srgbClr val="000000"/>
                </a:solidFill>
                <a:latin typeface="Times New Roman" pitchFamily="18" charset="0"/>
                <a:cs typeface="Times New Roman" pitchFamily="18" charset="0"/>
              </a:rPr>
              <a:t>Beam Lifetime BL2 and BL3, NIST</a:t>
            </a:r>
          </a:p>
          <a:p>
            <a:pPr marL="285750" indent="-285750">
              <a:buFont typeface="Arial" panose="020B0604020202020204" pitchFamily="34" charset="0"/>
              <a:buChar char="•"/>
            </a:pPr>
            <a:r>
              <a:rPr lang="en-US" sz="1600" dirty="0" err="1">
                <a:solidFill>
                  <a:srgbClr val="000000"/>
                </a:solidFill>
                <a:latin typeface="Times New Roman" pitchFamily="18" charset="0"/>
                <a:cs typeface="Times New Roman" pitchFamily="18" charset="0"/>
              </a:rPr>
              <a:t>UCNProBe</a:t>
            </a:r>
            <a:r>
              <a:rPr lang="en-US" sz="1600" dirty="0">
                <a:solidFill>
                  <a:srgbClr val="000000"/>
                </a:solidFill>
                <a:latin typeface="Times New Roman" pitchFamily="18" charset="0"/>
                <a:cs typeface="Times New Roman" pitchFamily="18" charset="0"/>
              </a:rPr>
              <a:t>, LANL: UCN trap in which both decay rate and neutron count decay are observed.</a:t>
            </a:r>
          </a:p>
        </p:txBody>
      </p:sp>
      <p:pic>
        <p:nvPicPr>
          <p:cNvPr id="3" name="Picture 2" descr="A graph of a number of data&#10;&#10;Description automatically generated with medium confidence">
            <a:extLst>
              <a:ext uri="{FF2B5EF4-FFF2-40B4-BE49-F238E27FC236}">
                <a16:creationId xmlns:a16="http://schemas.microsoft.com/office/drawing/2014/main" id="{12160097-5EB7-0632-751D-2DF0D27666D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41741" y="2437678"/>
            <a:ext cx="3499548" cy="3068680"/>
          </a:xfrm>
          <a:prstGeom prst="rect">
            <a:avLst/>
          </a:prstGeom>
        </p:spPr>
      </p:pic>
      <p:sp>
        <p:nvSpPr>
          <p:cNvPr id="13" name="TextBox 12">
            <a:extLst>
              <a:ext uri="{FF2B5EF4-FFF2-40B4-BE49-F238E27FC236}">
                <a16:creationId xmlns:a16="http://schemas.microsoft.com/office/drawing/2014/main" id="{D283C718-3206-8A6C-3B07-407B4DCA6CDD}"/>
              </a:ext>
            </a:extLst>
          </p:cNvPr>
          <p:cNvSpPr txBox="1"/>
          <p:nvPr/>
        </p:nvSpPr>
        <p:spPr>
          <a:xfrm>
            <a:off x="7597156" y="5405556"/>
            <a:ext cx="1512168" cy="276999"/>
          </a:xfrm>
          <a:prstGeom prst="rect">
            <a:avLst/>
          </a:prstGeom>
          <a:noFill/>
        </p:spPr>
        <p:txBody>
          <a:bodyPr wrap="square" rtlCol="0">
            <a:spAutoFit/>
          </a:bodyPr>
          <a:lstStyle/>
          <a:p>
            <a:r>
              <a:rPr lang="en-US" sz="1200" dirty="0">
                <a:latin typeface="Calibri" panose="020F0502020204030204" pitchFamily="34" charset="0"/>
                <a:cs typeface="Calibri" panose="020F0502020204030204" pitchFamily="34" charset="0"/>
              </a:rPr>
              <a:t>Courtesy A. Young</a:t>
            </a:r>
          </a:p>
        </p:txBody>
      </p:sp>
    </p:spTree>
    <p:custDataLst>
      <p:tags r:id="rId1"/>
    </p:custDataLst>
    <p:extLst>
      <p:ext uri="{BB962C8B-B14F-4D97-AF65-F5344CB8AC3E}">
        <p14:creationId xmlns:p14="http://schemas.microsoft.com/office/powerpoint/2010/main" val="3614698540"/>
      </p:ext>
    </p:extLst>
  </p:cSld>
  <p:clrMapOvr>
    <a:masterClrMapping/>
  </p:clrMapOvr>
  <p:transition advTm="15889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56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11" grpId="0" animBg="1"/>
      <p:bldP spid="23565"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Rectangle 1"/>
          <p:cNvSpPr>
            <a:spLocks noChangeArrowheads="1"/>
          </p:cNvSpPr>
          <p:nvPr/>
        </p:nvSpPr>
        <p:spPr bwMode="auto">
          <a:xfrm>
            <a:off x="3711366" y="957286"/>
            <a:ext cx="4190849" cy="2818008"/>
          </a:xfrm>
          <a:prstGeom prst="rect">
            <a:avLst/>
          </a:prstGeom>
          <a:blipFill dpi="0" rotWithShape="0">
            <a:blip r:embed="rId3"/>
            <a:srcRect/>
            <a:stretch>
              <a:fillRect/>
            </a:stretch>
          </a:blip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1002" rIns="90000" bIns="45000" anchor="ctr"/>
          <a:lstStyle>
            <a:lvl1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chemeClr val="tx1"/>
                </a:solidFill>
                <a:latin typeface="Arial" panose="020B0604020202020204" pitchFamily="34" charset="0"/>
                <a:cs typeface="Noto Sans CJK SC Regular" charset="0"/>
              </a:defRPr>
            </a:lvl1pPr>
            <a:lvl2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chemeClr val="tx1"/>
                </a:solidFill>
                <a:latin typeface="Arial" panose="020B0604020202020204" pitchFamily="34" charset="0"/>
                <a:cs typeface="Noto Sans CJK SC Regular" charset="0"/>
              </a:defRPr>
            </a:lvl2pPr>
            <a:lvl3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chemeClr val="tx1"/>
                </a:solidFill>
                <a:latin typeface="Arial" panose="020B0604020202020204" pitchFamily="34" charset="0"/>
                <a:cs typeface="Noto Sans CJK SC Regular" charset="0"/>
              </a:defRPr>
            </a:lvl3pPr>
            <a:lvl4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chemeClr val="tx1"/>
                </a:solidFill>
                <a:latin typeface="Arial" panose="020B0604020202020204" pitchFamily="34" charset="0"/>
                <a:cs typeface="Noto Sans CJK SC Regular" charset="0"/>
              </a:defRPr>
            </a:lvl4pPr>
            <a:lvl5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chemeClr val="tx1"/>
                </a:solidFill>
                <a:latin typeface="Arial" panose="020B0604020202020204" pitchFamily="34" charset="0"/>
                <a:cs typeface="Noto Sans CJK SC Regular"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chemeClr val="tx1"/>
                </a:solidFill>
                <a:latin typeface="Arial" panose="020B0604020202020204" pitchFamily="34" charset="0"/>
                <a:cs typeface="Noto Sans CJK SC Regular"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chemeClr val="tx1"/>
                </a:solidFill>
                <a:latin typeface="Arial" panose="020B0604020202020204" pitchFamily="34" charset="0"/>
                <a:cs typeface="Noto Sans CJK SC Regular"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chemeClr val="tx1"/>
                </a:solidFill>
                <a:latin typeface="Arial" panose="020B0604020202020204" pitchFamily="34" charset="0"/>
                <a:cs typeface="Noto Sans CJK SC Regular"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chemeClr val="tx1"/>
                </a:solidFill>
                <a:latin typeface="Arial" panose="020B0604020202020204" pitchFamily="34" charset="0"/>
                <a:cs typeface="Noto Sans CJK SC Regular" charset="0"/>
              </a:defRPr>
            </a:lvl9pPr>
          </a:lstStyle>
          <a:p>
            <a:pPr algn="ctr" eaLnBrk="1"/>
            <a:r>
              <a:rPr lang="en-US" altLang="en-US">
                <a:solidFill>
                  <a:srgbClr val="000000"/>
                </a:solidFill>
              </a:rPr>
              <a:t>.</a:t>
            </a:r>
          </a:p>
        </p:txBody>
      </p:sp>
      <p:cxnSp>
        <p:nvCxnSpPr>
          <p:cNvPr id="3" name="Straight Arrow Connector 2"/>
          <p:cNvCxnSpPr/>
          <p:nvPr/>
        </p:nvCxnSpPr>
        <p:spPr>
          <a:xfrm flipV="1">
            <a:off x="2215850" y="980728"/>
            <a:ext cx="0" cy="596691"/>
          </a:xfrm>
          <a:prstGeom prst="straightConnector1">
            <a:avLst/>
          </a:prstGeom>
          <a:ln w="57150" cmpd="dbl">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4566" name="Rectangle 378"/>
              <p:cNvSpPr>
                <a:spLocks noChangeArrowheads="1"/>
              </p:cNvSpPr>
              <p:nvPr/>
            </p:nvSpPr>
            <p:spPr bwMode="auto">
              <a:xfrm>
                <a:off x="0" y="0"/>
                <a:ext cx="9144000" cy="792163"/>
              </a:xfrm>
              <a:prstGeom prst="rect">
                <a:avLst/>
              </a:prstGeom>
              <a:solidFill>
                <a:srgbClr val="FFCC00"/>
              </a:solidFill>
              <a:ln w="38100">
                <a:noFill/>
                <a:miter lim="800000"/>
                <a:headEnd/>
                <a:tailEnd/>
              </a:ln>
            </p:spPr>
            <p:txBody>
              <a:bodyPr anchor="ctr"/>
              <a:lstStyle/>
              <a:p>
                <a:pPr algn="ctr"/>
                <a:r>
                  <a:rPr lang="en-US" sz="2800" dirty="0">
                    <a:solidFill>
                      <a:srgbClr val="000000"/>
                    </a:solidFill>
                    <a:latin typeface="Times New Roman" pitchFamily="18" charset="0"/>
                    <a:cs typeface="Times New Roman" pitchFamily="18" charset="0"/>
                  </a:rPr>
                  <a:t>The Beta Asymmetry </a:t>
                </a:r>
                <a14:m>
                  <m:oMath xmlns:m="http://schemas.openxmlformats.org/officeDocument/2006/math">
                    <m:r>
                      <a:rPr lang="en-US" sz="2800" b="0" i="1" smtClean="0">
                        <a:solidFill>
                          <a:srgbClr val="000000"/>
                        </a:solidFill>
                        <a:latin typeface="Cambria Math" panose="02040503050406030204" pitchFamily="18" charset="0"/>
                        <a:cs typeface="Times New Roman" pitchFamily="18" charset="0"/>
                      </a:rPr>
                      <m:t>𝐴</m:t>
                    </m:r>
                  </m:oMath>
                </a14:m>
                <a:r>
                  <a:rPr lang="en-US" sz="2800" dirty="0">
                    <a:solidFill>
                      <a:srgbClr val="000000"/>
                    </a:solidFill>
                    <a:latin typeface="Times New Roman" pitchFamily="18" charset="0"/>
                    <a:cs typeface="Times New Roman" pitchFamily="18" charset="0"/>
                  </a:rPr>
                  <a:t> in neutron beta decay</a:t>
                </a:r>
              </a:p>
            </p:txBody>
          </p:sp>
        </mc:Choice>
        <mc:Fallback xmlns="">
          <p:sp>
            <p:nvSpPr>
              <p:cNvPr id="194566" name="Rectangle 378"/>
              <p:cNvSpPr>
                <a:spLocks noRot="1" noChangeAspect="1" noMove="1" noResize="1" noEditPoints="1" noAdjustHandles="1" noChangeArrowheads="1" noChangeShapeType="1" noTextEdit="1"/>
              </p:cNvSpPr>
              <p:nvPr/>
            </p:nvSpPr>
            <p:spPr bwMode="auto">
              <a:xfrm>
                <a:off x="0" y="0"/>
                <a:ext cx="9144000" cy="792163"/>
              </a:xfrm>
              <a:prstGeom prst="rect">
                <a:avLst/>
              </a:prstGeom>
              <a:blipFill>
                <a:blip r:embed="rId4"/>
                <a:stretch>
                  <a:fillRect b="-3846"/>
                </a:stretch>
              </a:blipFill>
              <a:ln w="38100">
                <a:noFill/>
                <a:miter lim="800000"/>
                <a:headEnd/>
                <a:tailEnd/>
              </a:ln>
            </p:spPr>
            <p:txBody>
              <a:bodyPr/>
              <a:lstStyle/>
              <a:p>
                <a:r>
                  <a:rPr lang="en-US">
                    <a:noFill/>
                  </a:rPr>
                  <a:t> </a:t>
                </a:r>
              </a:p>
            </p:txBody>
          </p:sp>
        </mc:Fallback>
      </mc:AlternateContent>
      <p:sp>
        <p:nvSpPr>
          <p:cNvPr id="194567" name="Freeform 4"/>
          <p:cNvSpPr>
            <a:spLocks/>
          </p:cNvSpPr>
          <p:nvPr/>
        </p:nvSpPr>
        <p:spPr bwMode="auto">
          <a:xfrm>
            <a:off x="2251075" y="3245863"/>
            <a:ext cx="1030288" cy="233362"/>
          </a:xfrm>
          <a:custGeom>
            <a:avLst/>
            <a:gdLst>
              <a:gd name="T0" fmla="*/ 2147483647 w 90"/>
              <a:gd name="T1" fmla="*/ 2147483647 h 21"/>
              <a:gd name="T2" fmla="*/ 2147483647 w 90"/>
              <a:gd name="T3" fmla="*/ 0 h 21"/>
              <a:gd name="T4" fmla="*/ 0 w 90"/>
              <a:gd name="T5" fmla="*/ 0 h 21"/>
              <a:gd name="T6" fmla="*/ 0 w 90"/>
              <a:gd name="T7" fmla="*/ 2147483647 h 21"/>
              <a:gd name="T8" fmla="*/ 0 60000 65536"/>
              <a:gd name="T9" fmla="*/ 0 60000 65536"/>
              <a:gd name="T10" fmla="*/ 0 60000 65536"/>
              <a:gd name="T11" fmla="*/ 0 60000 65536"/>
              <a:gd name="T12" fmla="*/ 0 w 90"/>
              <a:gd name="T13" fmla="*/ 0 h 21"/>
              <a:gd name="T14" fmla="*/ 90 w 90"/>
              <a:gd name="T15" fmla="*/ 21 h 21"/>
            </a:gdLst>
            <a:ahLst/>
            <a:cxnLst>
              <a:cxn ang="T8">
                <a:pos x="T0" y="T1"/>
              </a:cxn>
              <a:cxn ang="T9">
                <a:pos x="T2" y="T3"/>
              </a:cxn>
              <a:cxn ang="T10">
                <a:pos x="T4" y="T5"/>
              </a:cxn>
              <a:cxn ang="T11">
                <a:pos x="T6" y="T7"/>
              </a:cxn>
            </a:cxnLst>
            <a:rect l="T12" t="T13" r="T14" b="T15"/>
            <a:pathLst>
              <a:path w="90" h="21">
                <a:moveTo>
                  <a:pt x="90" y="21"/>
                </a:moveTo>
                <a:lnTo>
                  <a:pt x="90" y="0"/>
                </a:lnTo>
                <a:lnTo>
                  <a:pt x="0" y="0"/>
                </a:lnTo>
                <a:lnTo>
                  <a:pt x="0" y="21"/>
                </a:lnTo>
              </a:path>
            </a:pathLst>
          </a:custGeom>
          <a:noFill/>
          <a:ln w="0">
            <a:solidFill>
              <a:srgbClr val="24282B"/>
            </a:solidFill>
            <a:prstDash val="solid"/>
            <a:round/>
            <a:headEnd/>
            <a:tailEnd/>
          </a:ln>
        </p:spPr>
        <p:txBody>
          <a:bodyPr/>
          <a:lstStyle/>
          <a:p>
            <a:endParaRPr lang="en-US"/>
          </a:p>
        </p:txBody>
      </p:sp>
      <p:sp>
        <p:nvSpPr>
          <p:cNvPr id="194568" name="Line 5"/>
          <p:cNvSpPr>
            <a:spLocks noChangeShapeType="1"/>
          </p:cNvSpPr>
          <p:nvPr/>
        </p:nvSpPr>
        <p:spPr bwMode="auto">
          <a:xfrm>
            <a:off x="2251075" y="3479225"/>
            <a:ext cx="1588" cy="112713"/>
          </a:xfrm>
          <a:prstGeom prst="line">
            <a:avLst/>
          </a:prstGeom>
          <a:noFill/>
          <a:ln w="0">
            <a:solidFill>
              <a:srgbClr val="24282B"/>
            </a:solidFill>
            <a:round/>
            <a:headEnd/>
            <a:tailEnd/>
          </a:ln>
        </p:spPr>
        <p:txBody>
          <a:bodyPr/>
          <a:lstStyle/>
          <a:p>
            <a:endParaRPr lang="en-US"/>
          </a:p>
        </p:txBody>
      </p:sp>
      <p:sp>
        <p:nvSpPr>
          <p:cNvPr id="194569" name="Rectangle 6"/>
          <p:cNvSpPr>
            <a:spLocks noChangeArrowheads="1"/>
          </p:cNvSpPr>
          <p:nvPr/>
        </p:nvSpPr>
        <p:spPr bwMode="auto">
          <a:xfrm>
            <a:off x="4206875" y="3457000"/>
            <a:ext cx="263525" cy="146050"/>
          </a:xfrm>
          <a:prstGeom prst="rect">
            <a:avLst/>
          </a:prstGeom>
          <a:noFill/>
          <a:ln w="0">
            <a:solidFill>
              <a:srgbClr val="24282B"/>
            </a:solidFill>
            <a:miter lim="800000"/>
            <a:headEnd/>
            <a:tailEnd/>
          </a:ln>
        </p:spPr>
        <p:txBody>
          <a:bodyPr/>
          <a:lstStyle/>
          <a:p>
            <a:endParaRPr lang="en-US">
              <a:solidFill>
                <a:srgbClr val="000000"/>
              </a:solidFill>
              <a:latin typeface="Times New Roman" pitchFamily="18" charset="0"/>
              <a:cs typeface="Times New Roman" pitchFamily="18" charset="0"/>
            </a:endParaRPr>
          </a:p>
        </p:txBody>
      </p:sp>
      <p:sp>
        <p:nvSpPr>
          <p:cNvPr id="194570" name="Freeform 7"/>
          <p:cNvSpPr>
            <a:spLocks/>
          </p:cNvSpPr>
          <p:nvPr/>
        </p:nvSpPr>
        <p:spPr bwMode="auto">
          <a:xfrm>
            <a:off x="3281363" y="3479225"/>
            <a:ext cx="925512" cy="101600"/>
          </a:xfrm>
          <a:custGeom>
            <a:avLst/>
            <a:gdLst>
              <a:gd name="T0" fmla="*/ 0 w 81"/>
              <a:gd name="T1" fmla="*/ 2147483647 h 9"/>
              <a:gd name="T2" fmla="*/ 2147483647 w 81"/>
              <a:gd name="T3" fmla="*/ 2147483647 h 9"/>
              <a:gd name="T4" fmla="*/ 2147483647 w 81"/>
              <a:gd name="T5" fmla="*/ 0 h 9"/>
              <a:gd name="T6" fmla="*/ 0 w 81"/>
              <a:gd name="T7" fmla="*/ 0 h 9"/>
              <a:gd name="T8" fmla="*/ 0 60000 65536"/>
              <a:gd name="T9" fmla="*/ 0 60000 65536"/>
              <a:gd name="T10" fmla="*/ 0 60000 65536"/>
              <a:gd name="T11" fmla="*/ 0 60000 65536"/>
              <a:gd name="T12" fmla="*/ 0 w 81"/>
              <a:gd name="T13" fmla="*/ 0 h 9"/>
              <a:gd name="T14" fmla="*/ 81 w 81"/>
              <a:gd name="T15" fmla="*/ 9 h 9"/>
            </a:gdLst>
            <a:ahLst/>
            <a:cxnLst>
              <a:cxn ang="T8">
                <a:pos x="T0" y="T1"/>
              </a:cxn>
              <a:cxn ang="T9">
                <a:pos x="T2" y="T3"/>
              </a:cxn>
              <a:cxn ang="T10">
                <a:pos x="T4" y="T5"/>
              </a:cxn>
              <a:cxn ang="T11">
                <a:pos x="T6" y="T7"/>
              </a:cxn>
            </a:cxnLst>
            <a:rect l="T12" t="T13" r="T14" b="T15"/>
            <a:pathLst>
              <a:path w="81" h="9">
                <a:moveTo>
                  <a:pt x="0" y="9"/>
                </a:moveTo>
                <a:lnTo>
                  <a:pt x="81" y="9"/>
                </a:lnTo>
                <a:lnTo>
                  <a:pt x="81" y="0"/>
                </a:lnTo>
                <a:lnTo>
                  <a:pt x="0" y="0"/>
                </a:lnTo>
              </a:path>
            </a:pathLst>
          </a:custGeom>
          <a:noFill/>
          <a:ln w="0">
            <a:solidFill>
              <a:srgbClr val="3B2478"/>
            </a:solidFill>
            <a:prstDash val="solid"/>
            <a:round/>
            <a:headEnd/>
            <a:tailEnd/>
          </a:ln>
        </p:spPr>
        <p:txBody>
          <a:bodyPr/>
          <a:lstStyle/>
          <a:p>
            <a:endParaRPr lang="en-US"/>
          </a:p>
        </p:txBody>
      </p:sp>
      <p:sp>
        <p:nvSpPr>
          <p:cNvPr id="194571" name="Line 8"/>
          <p:cNvSpPr>
            <a:spLocks noChangeShapeType="1"/>
          </p:cNvSpPr>
          <p:nvPr/>
        </p:nvSpPr>
        <p:spPr bwMode="auto">
          <a:xfrm>
            <a:off x="3154363" y="3534788"/>
            <a:ext cx="114300" cy="46037"/>
          </a:xfrm>
          <a:prstGeom prst="line">
            <a:avLst/>
          </a:prstGeom>
          <a:noFill/>
          <a:ln w="0">
            <a:solidFill>
              <a:srgbClr val="3B2478"/>
            </a:solidFill>
            <a:round/>
            <a:headEnd/>
            <a:tailEnd/>
          </a:ln>
        </p:spPr>
        <p:txBody>
          <a:bodyPr/>
          <a:lstStyle/>
          <a:p>
            <a:endParaRPr lang="en-US"/>
          </a:p>
        </p:txBody>
      </p:sp>
      <p:sp>
        <p:nvSpPr>
          <p:cNvPr id="194572" name="Line 9"/>
          <p:cNvSpPr>
            <a:spLocks noChangeShapeType="1"/>
          </p:cNvSpPr>
          <p:nvPr/>
        </p:nvSpPr>
        <p:spPr bwMode="auto">
          <a:xfrm flipH="1">
            <a:off x="3167063" y="3512563"/>
            <a:ext cx="11112" cy="3175"/>
          </a:xfrm>
          <a:prstGeom prst="line">
            <a:avLst/>
          </a:prstGeom>
          <a:noFill/>
          <a:ln w="0">
            <a:solidFill>
              <a:srgbClr val="24282B"/>
            </a:solidFill>
            <a:round/>
            <a:headEnd/>
            <a:tailEnd/>
          </a:ln>
        </p:spPr>
        <p:txBody>
          <a:bodyPr/>
          <a:lstStyle/>
          <a:p>
            <a:endParaRPr lang="en-US"/>
          </a:p>
        </p:txBody>
      </p:sp>
      <p:sp>
        <p:nvSpPr>
          <p:cNvPr id="194573" name="Line 10"/>
          <p:cNvSpPr>
            <a:spLocks noChangeShapeType="1"/>
          </p:cNvSpPr>
          <p:nvPr/>
        </p:nvSpPr>
        <p:spPr bwMode="auto">
          <a:xfrm flipV="1">
            <a:off x="2765425" y="2933125"/>
            <a:ext cx="3175" cy="1717675"/>
          </a:xfrm>
          <a:prstGeom prst="line">
            <a:avLst/>
          </a:prstGeom>
          <a:noFill/>
          <a:ln w="0">
            <a:solidFill>
              <a:srgbClr val="24282B"/>
            </a:solidFill>
            <a:round/>
            <a:headEnd/>
            <a:tailEnd/>
          </a:ln>
        </p:spPr>
        <p:txBody>
          <a:bodyPr/>
          <a:lstStyle/>
          <a:p>
            <a:endParaRPr lang="en-US"/>
          </a:p>
        </p:txBody>
      </p:sp>
      <p:sp>
        <p:nvSpPr>
          <p:cNvPr id="194574" name="Line 11"/>
          <p:cNvSpPr>
            <a:spLocks noChangeShapeType="1"/>
          </p:cNvSpPr>
          <p:nvPr/>
        </p:nvSpPr>
        <p:spPr bwMode="auto">
          <a:xfrm flipH="1">
            <a:off x="2800350" y="2933125"/>
            <a:ext cx="22225" cy="1717675"/>
          </a:xfrm>
          <a:prstGeom prst="line">
            <a:avLst/>
          </a:prstGeom>
          <a:noFill/>
          <a:ln w="0">
            <a:solidFill>
              <a:srgbClr val="6600FF"/>
            </a:solidFill>
            <a:round/>
            <a:headEnd/>
            <a:tailEnd/>
          </a:ln>
        </p:spPr>
        <p:txBody>
          <a:bodyPr/>
          <a:lstStyle/>
          <a:p>
            <a:endParaRPr lang="en-US"/>
          </a:p>
        </p:txBody>
      </p:sp>
      <p:sp>
        <p:nvSpPr>
          <p:cNvPr id="194575" name="Line 12"/>
          <p:cNvSpPr>
            <a:spLocks noChangeShapeType="1"/>
          </p:cNvSpPr>
          <p:nvPr/>
        </p:nvSpPr>
        <p:spPr bwMode="auto">
          <a:xfrm flipH="1">
            <a:off x="2846388" y="2933125"/>
            <a:ext cx="33337" cy="1717675"/>
          </a:xfrm>
          <a:prstGeom prst="line">
            <a:avLst/>
          </a:prstGeom>
          <a:noFill/>
          <a:ln w="0">
            <a:solidFill>
              <a:srgbClr val="6600FF"/>
            </a:solidFill>
            <a:round/>
            <a:headEnd/>
            <a:tailEnd/>
          </a:ln>
        </p:spPr>
        <p:txBody>
          <a:bodyPr/>
          <a:lstStyle/>
          <a:p>
            <a:endParaRPr lang="en-US"/>
          </a:p>
        </p:txBody>
      </p:sp>
      <p:sp>
        <p:nvSpPr>
          <p:cNvPr id="194576" name="Line 13"/>
          <p:cNvSpPr>
            <a:spLocks noChangeShapeType="1"/>
          </p:cNvSpPr>
          <p:nvPr/>
        </p:nvSpPr>
        <p:spPr bwMode="auto">
          <a:xfrm flipH="1">
            <a:off x="2892425" y="2933125"/>
            <a:ext cx="44450" cy="1717675"/>
          </a:xfrm>
          <a:prstGeom prst="line">
            <a:avLst/>
          </a:prstGeom>
          <a:noFill/>
          <a:ln w="0">
            <a:solidFill>
              <a:srgbClr val="6600FF"/>
            </a:solidFill>
            <a:round/>
            <a:headEnd/>
            <a:tailEnd/>
          </a:ln>
        </p:spPr>
        <p:txBody>
          <a:bodyPr/>
          <a:lstStyle/>
          <a:p>
            <a:endParaRPr lang="en-US"/>
          </a:p>
        </p:txBody>
      </p:sp>
      <p:sp>
        <p:nvSpPr>
          <p:cNvPr id="194577" name="Freeform 14"/>
          <p:cNvSpPr>
            <a:spLocks/>
          </p:cNvSpPr>
          <p:nvPr/>
        </p:nvSpPr>
        <p:spPr bwMode="auto">
          <a:xfrm>
            <a:off x="2925763" y="2933125"/>
            <a:ext cx="68262" cy="1717675"/>
          </a:xfrm>
          <a:custGeom>
            <a:avLst/>
            <a:gdLst>
              <a:gd name="T0" fmla="*/ 2147483647 w 6"/>
              <a:gd name="T1" fmla="*/ 0 h 154"/>
              <a:gd name="T2" fmla="*/ 2147483647 w 6"/>
              <a:gd name="T3" fmla="*/ 2147483647 h 154"/>
              <a:gd name="T4" fmla="*/ 0 w 6"/>
              <a:gd name="T5" fmla="*/ 2147483647 h 154"/>
              <a:gd name="T6" fmla="*/ 0 60000 65536"/>
              <a:gd name="T7" fmla="*/ 0 60000 65536"/>
              <a:gd name="T8" fmla="*/ 0 60000 65536"/>
              <a:gd name="T9" fmla="*/ 0 w 6"/>
              <a:gd name="T10" fmla="*/ 0 h 154"/>
              <a:gd name="T11" fmla="*/ 6 w 6"/>
              <a:gd name="T12" fmla="*/ 154 h 154"/>
            </a:gdLst>
            <a:ahLst/>
            <a:cxnLst>
              <a:cxn ang="T6">
                <a:pos x="T0" y="T1"/>
              </a:cxn>
              <a:cxn ang="T7">
                <a:pos x="T2" y="T3"/>
              </a:cxn>
              <a:cxn ang="T8">
                <a:pos x="T4" y="T5"/>
              </a:cxn>
            </a:cxnLst>
            <a:rect l="T9" t="T10" r="T11" b="T12"/>
            <a:pathLst>
              <a:path w="6" h="154">
                <a:moveTo>
                  <a:pt x="6" y="0"/>
                </a:moveTo>
                <a:lnTo>
                  <a:pt x="2" y="77"/>
                </a:lnTo>
                <a:lnTo>
                  <a:pt x="0" y="154"/>
                </a:lnTo>
              </a:path>
            </a:pathLst>
          </a:custGeom>
          <a:noFill/>
          <a:ln w="0">
            <a:solidFill>
              <a:srgbClr val="6600FF"/>
            </a:solidFill>
            <a:prstDash val="solid"/>
            <a:round/>
            <a:headEnd/>
            <a:tailEnd/>
          </a:ln>
        </p:spPr>
        <p:txBody>
          <a:bodyPr/>
          <a:lstStyle/>
          <a:p>
            <a:endParaRPr lang="en-US"/>
          </a:p>
        </p:txBody>
      </p:sp>
      <p:sp>
        <p:nvSpPr>
          <p:cNvPr id="194578" name="Freeform 15"/>
          <p:cNvSpPr>
            <a:spLocks/>
          </p:cNvSpPr>
          <p:nvPr/>
        </p:nvSpPr>
        <p:spPr bwMode="auto">
          <a:xfrm>
            <a:off x="2971800" y="2933125"/>
            <a:ext cx="79375" cy="1717675"/>
          </a:xfrm>
          <a:custGeom>
            <a:avLst/>
            <a:gdLst>
              <a:gd name="T0" fmla="*/ 2147483647 w 7"/>
              <a:gd name="T1" fmla="*/ 0 h 154"/>
              <a:gd name="T2" fmla="*/ 2147483647 w 7"/>
              <a:gd name="T3" fmla="*/ 2147483647 h 154"/>
              <a:gd name="T4" fmla="*/ 0 w 7"/>
              <a:gd name="T5" fmla="*/ 2147483647 h 154"/>
              <a:gd name="T6" fmla="*/ 0 60000 65536"/>
              <a:gd name="T7" fmla="*/ 0 60000 65536"/>
              <a:gd name="T8" fmla="*/ 0 60000 65536"/>
              <a:gd name="T9" fmla="*/ 0 w 7"/>
              <a:gd name="T10" fmla="*/ 0 h 154"/>
              <a:gd name="T11" fmla="*/ 7 w 7"/>
              <a:gd name="T12" fmla="*/ 154 h 154"/>
            </a:gdLst>
            <a:ahLst/>
            <a:cxnLst>
              <a:cxn ang="T6">
                <a:pos x="T0" y="T1"/>
              </a:cxn>
              <a:cxn ang="T7">
                <a:pos x="T2" y="T3"/>
              </a:cxn>
              <a:cxn ang="T8">
                <a:pos x="T4" y="T5"/>
              </a:cxn>
            </a:cxnLst>
            <a:rect l="T9" t="T10" r="T11" b="T12"/>
            <a:pathLst>
              <a:path w="7" h="154">
                <a:moveTo>
                  <a:pt x="7" y="0"/>
                </a:moveTo>
                <a:lnTo>
                  <a:pt x="2" y="77"/>
                </a:lnTo>
                <a:lnTo>
                  <a:pt x="0" y="154"/>
                </a:lnTo>
              </a:path>
            </a:pathLst>
          </a:custGeom>
          <a:noFill/>
          <a:ln w="0">
            <a:solidFill>
              <a:srgbClr val="6600FF"/>
            </a:solidFill>
            <a:prstDash val="solid"/>
            <a:round/>
            <a:headEnd/>
            <a:tailEnd/>
          </a:ln>
        </p:spPr>
        <p:txBody>
          <a:bodyPr/>
          <a:lstStyle/>
          <a:p>
            <a:endParaRPr lang="en-US"/>
          </a:p>
        </p:txBody>
      </p:sp>
      <p:sp>
        <p:nvSpPr>
          <p:cNvPr id="194579" name="Freeform 16"/>
          <p:cNvSpPr>
            <a:spLocks/>
          </p:cNvSpPr>
          <p:nvPr/>
        </p:nvSpPr>
        <p:spPr bwMode="auto">
          <a:xfrm>
            <a:off x="3006725" y="2933125"/>
            <a:ext cx="103188" cy="1717675"/>
          </a:xfrm>
          <a:custGeom>
            <a:avLst/>
            <a:gdLst>
              <a:gd name="T0" fmla="*/ 2147483647 w 9"/>
              <a:gd name="T1" fmla="*/ 0 h 154"/>
              <a:gd name="T2" fmla="*/ 2147483647 w 9"/>
              <a:gd name="T3" fmla="*/ 2147483647 h 154"/>
              <a:gd name="T4" fmla="*/ 0 w 9"/>
              <a:gd name="T5" fmla="*/ 2147483647 h 154"/>
              <a:gd name="T6" fmla="*/ 0 60000 65536"/>
              <a:gd name="T7" fmla="*/ 0 60000 65536"/>
              <a:gd name="T8" fmla="*/ 0 60000 65536"/>
              <a:gd name="T9" fmla="*/ 0 w 9"/>
              <a:gd name="T10" fmla="*/ 0 h 154"/>
              <a:gd name="T11" fmla="*/ 9 w 9"/>
              <a:gd name="T12" fmla="*/ 154 h 154"/>
            </a:gdLst>
            <a:ahLst/>
            <a:cxnLst>
              <a:cxn ang="T6">
                <a:pos x="T0" y="T1"/>
              </a:cxn>
              <a:cxn ang="T7">
                <a:pos x="T2" y="T3"/>
              </a:cxn>
              <a:cxn ang="T8">
                <a:pos x="T4" y="T5"/>
              </a:cxn>
            </a:cxnLst>
            <a:rect l="T9" t="T10" r="T11" b="T12"/>
            <a:pathLst>
              <a:path w="9" h="154">
                <a:moveTo>
                  <a:pt x="9" y="0"/>
                </a:moveTo>
                <a:lnTo>
                  <a:pt x="3" y="76"/>
                </a:lnTo>
                <a:lnTo>
                  <a:pt x="0" y="154"/>
                </a:lnTo>
              </a:path>
            </a:pathLst>
          </a:custGeom>
          <a:noFill/>
          <a:ln w="0">
            <a:solidFill>
              <a:srgbClr val="6600FF"/>
            </a:solidFill>
            <a:prstDash val="solid"/>
            <a:round/>
            <a:headEnd/>
            <a:tailEnd/>
          </a:ln>
        </p:spPr>
        <p:txBody>
          <a:bodyPr/>
          <a:lstStyle/>
          <a:p>
            <a:endParaRPr lang="en-US"/>
          </a:p>
        </p:txBody>
      </p:sp>
      <p:sp>
        <p:nvSpPr>
          <p:cNvPr id="194580" name="Freeform 17"/>
          <p:cNvSpPr>
            <a:spLocks/>
          </p:cNvSpPr>
          <p:nvPr/>
        </p:nvSpPr>
        <p:spPr bwMode="auto">
          <a:xfrm>
            <a:off x="3051175" y="2933125"/>
            <a:ext cx="115888" cy="1717675"/>
          </a:xfrm>
          <a:custGeom>
            <a:avLst/>
            <a:gdLst>
              <a:gd name="T0" fmla="*/ 2147483647 w 10"/>
              <a:gd name="T1" fmla="*/ 0 h 154"/>
              <a:gd name="T2" fmla="*/ 2147483647 w 10"/>
              <a:gd name="T3" fmla="*/ 2147483647 h 154"/>
              <a:gd name="T4" fmla="*/ 2147483647 w 10"/>
              <a:gd name="T5" fmla="*/ 2147483647 h 154"/>
              <a:gd name="T6" fmla="*/ 0 w 10"/>
              <a:gd name="T7" fmla="*/ 2147483647 h 154"/>
              <a:gd name="T8" fmla="*/ 0 60000 65536"/>
              <a:gd name="T9" fmla="*/ 0 60000 65536"/>
              <a:gd name="T10" fmla="*/ 0 60000 65536"/>
              <a:gd name="T11" fmla="*/ 0 60000 65536"/>
              <a:gd name="T12" fmla="*/ 0 w 10"/>
              <a:gd name="T13" fmla="*/ 0 h 154"/>
              <a:gd name="T14" fmla="*/ 10 w 10"/>
              <a:gd name="T15" fmla="*/ 154 h 154"/>
            </a:gdLst>
            <a:ahLst/>
            <a:cxnLst>
              <a:cxn ang="T8">
                <a:pos x="T0" y="T1"/>
              </a:cxn>
              <a:cxn ang="T9">
                <a:pos x="T2" y="T3"/>
              </a:cxn>
              <a:cxn ang="T10">
                <a:pos x="T4" y="T5"/>
              </a:cxn>
              <a:cxn ang="T11">
                <a:pos x="T6" y="T7"/>
              </a:cxn>
            </a:cxnLst>
            <a:rect l="T12" t="T13" r="T14" b="T15"/>
            <a:pathLst>
              <a:path w="10" h="154">
                <a:moveTo>
                  <a:pt x="10" y="0"/>
                </a:moveTo>
                <a:lnTo>
                  <a:pt x="5" y="51"/>
                </a:lnTo>
                <a:lnTo>
                  <a:pt x="1" y="102"/>
                </a:lnTo>
                <a:lnTo>
                  <a:pt x="0" y="154"/>
                </a:lnTo>
              </a:path>
            </a:pathLst>
          </a:custGeom>
          <a:noFill/>
          <a:ln w="0">
            <a:solidFill>
              <a:srgbClr val="6600FF"/>
            </a:solidFill>
            <a:prstDash val="solid"/>
            <a:round/>
            <a:headEnd/>
            <a:tailEnd/>
          </a:ln>
        </p:spPr>
        <p:txBody>
          <a:bodyPr/>
          <a:lstStyle/>
          <a:p>
            <a:endParaRPr lang="en-US"/>
          </a:p>
        </p:txBody>
      </p:sp>
      <p:sp>
        <p:nvSpPr>
          <p:cNvPr id="194581" name="Line 18"/>
          <p:cNvSpPr>
            <a:spLocks noChangeShapeType="1"/>
          </p:cNvSpPr>
          <p:nvPr/>
        </p:nvSpPr>
        <p:spPr bwMode="auto">
          <a:xfrm>
            <a:off x="1679575" y="4215825"/>
            <a:ext cx="1588" cy="1588"/>
          </a:xfrm>
          <a:prstGeom prst="line">
            <a:avLst/>
          </a:prstGeom>
          <a:noFill/>
          <a:ln w="0">
            <a:solidFill>
              <a:srgbClr val="24282B"/>
            </a:solidFill>
            <a:round/>
            <a:headEnd/>
            <a:tailEnd/>
          </a:ln>
        </p:spPr>
        <p:txBody>
          <a:bodyPr/>
          <a:lstStyle/>
          <a:p>
            <a:endParaRPr lang="en-US"/>
          </a:p>
        </p:txBody>
      </p:sp>
      <p:sp>
        <p:nvSpPr>
          <p:cNvPr id="194582" name="Line 19"/>
          <p:cNvSpPr>
            <a:spLocks noChangeShapeType="1"/>
          </p:cNvSpPr>
          <p:nvPr/>
        </p:nvSpPr>
        <p:spPr bwMode="auto">
          <a:xfrm>
            <a:off x="2765425" y="4650800"/>
            <a:ext cx="3175" cy="1717675"/>
          </a:xfrm>
          <a:prstGeom prst="line">
            <a:avLst/>
          </a:prstGeom>
          <a:noFill/>
          <a:ln w="0">
            <a:solidFill>
              <a:srgbClr val="24282B"/>
            </a:solidFill>
            <a:round/>
            <a:headEnd/>
            <a:tailEnd/>
          </a:ln>
        </p:spPr>
        <p:txBody>
          <a:bodyPr/>
          <a:lstStyle/>
          <a:p>
            <a:endParaRPr lang="en-US"/>
          </a:p>
        </p:txBody>
      </p:sp>
      <p:sp>
        <p:nvSpPr>
          <p:cNvPr id="194583" name="Line 20"/>
          <p:cNvSpPr>
            <a:spLocks noChangeShapeType="1"/>
          </p:cNvSpPr>
          <p:nvPr/>
        </p:nvSpPr>
        <p:spPr bwMode="auto">
          <a:xfrm flipV="1">
            <a:off x="2708275" y="4650800"/>
            <a:ext cx="12700" cy="1717675"/>
          </a:xfrm>
          <a:prstGeom prst="line">
            <a:avLst/>
          </a:prstGeom>
          <a:noFill/>
          <a:ln w="0">
            <a:solidFill>
              <a:srgbClr val="6600FF"/>
            </a:solidFill>
            <a:round/>
            <a:headEnd/>
            <a:tailEnd/>
          </a:ln>
        </p:spPr>
        <p:txBody>
          <a:bodyPr/>
          <a:lstStyle/>
          <a:p>
            <a:endParaRPr lang="en-US"/>
          </a:p>
        </p:txBody>
      </p:sp>
      <p:sp>
        <p:nvSpPr>
          <p:cNvPr id="194584" name="Line 21"/>
          <p:cNvSpPr>
            <a:spLocks noChangeShapeType="1"/>
          </p:cNvSpPr>
          <p:nvPr/>
        </p:nvSpPr>
        <p:spPr bwMode="auto">
          <a:xfrm flipV="1">
            <a:off x="2651125" y="4650800"/>
            <a:ext cx="34925" cy="1717675"/>
          </a:xfrm>
          <a:prstGeom prst="line">
            <a:avLst/>
          </a:prstGeom>
          <a:noFill/>
          <a:ln w="0">
            <a:solidFill>
              <a:srgbClr val="6600FF"/>
            </a:solidFill>
            <a:round/>
            <a:headEnd/>
            <a:tailEnd/>
          </a:ln>
        </p:spPr>
        <p:txBody>
          <a:bodyPr/>
          <a:lstStyle/>
          <a:p>
            <a:endParaRPr lang="en-US"/>
          </a:p>
        </p:txBody>
      </p:sp>
      <p:sp>
        <p:nvSpPr>
          <p:cNvPr id="194585" name="Line 22"/>
          <p:cNvSpPr>
            <a:spLocks noChangeShapeType="1"/>
          </p:cNvSpPr>
          <p:nvPr/>
        </p:nvSpPr>
        <p:spPr bwMode="auto">
          <a:xfrm flipV="1">
            <a:off x="2582863" y="4650800"/>
            <a:ext cx="57150" cy="1717675"/>
          </a:xfrm>
          <a:prstGeom prst="line">
            <a:avLst/>
          </a:prstGeom>
          <a:noFill/>
          <a:ln w="0">
            <a:solidFill>
              <a:srgbClr val="6600FF"/>
            </a:solidFill>
            <a:round/>
            <a:headEnd/>
            <a:tailEnd/>
          </a:ln>
        </p:spPr>
        <p:txBody>
          <a:bodyPr/>
          <a:lstStyle/>
          <a:p>
            <a:endParaRPr lang="en-US"/>
          </a:p>
        </p:txBody>
      </p:sp>
      <p:sp>
        <p:nvSpPr>
          <p:cNvPr id="194586" name="Freeform 23"/>
          <p:cNvSpPr>
            <a:spLocks/>
          </p:cNvSpPr>
          <p:nvPr/>
        </p:nvSpPr>
        <p:spPr bwMode="auto">
          <a:xfrm>
            <a:off x="2525713" y="4650800"/>
            <a:ext cx="68262" cy="1717675"/>
          </a:xfrm>
          <a:custGeom>
            <a:avLst/>
            <a:gdLst>
              <a:gd name="T0" fmla="*/ 0 w 6"/>
              <a:gd name="T1" fmla="*/ 2147483647 h 154"/>
              <a:gd name="T2" fmla="*/ 2147483647 w 6"/>
              <a:gd name="T3" fmla="*/ 2147483647 h 154"/>
              <a:gd name="T4" fmla="*/ 2147483647 w 6"/>
              <a:gd name="T5" fmla="*/ 0 h 154"/>
              <a:gd name="T6" fmla="*/ 0 60000 65536"/>
              <a:gd name="T7" fmla="*/ 0 60000 65536"/>
              <a:gd name="T8" fmla="*/ 0 60000 65536"/>
              <a:gd name="T9" fmla="*/ 0 w 6"/>
              <a:gd name="T10" fmla="*/ 0 h 154"/>
              <a:gd name="T11" fmla="*/ 6 w 6"/>
              <a:gd name="T12" fmla="*/ 154 h 154"/>
            </a:gdLst>
            <a:ahLst/>
            <a:cxnLst>
              <a:cxn ang="T6">
                <a:pos x="T0" y="T1"/>
              </a:cxn>
              <a:cxn ang="T7">
                <a:pos x="T2" y="T3"/>
              </a:cxn>
              <a:cxn ang="T8">
                <a:pos x="T4" y="T5"/>
              </a:cxn>
            </a:cxnLst>
            <a:rect l="T9" t="T10" r="T11" b="T12"/>
            <a:pathLst>
              <a:path w="6" h="154">
                <a:moveTo>
                  <a:pt x="0" y="154"/>
                </a:moveTo>
                <a:lnTo>
                  <a:pt x="5" y="77"/>
                </a:lnTo>
                <a:lnTo>
                  <a:pt x="6" y="0"/>
                </a:lnTo>
              </a:path>
            </a:pathLst>
          </a:custGeom>
          <a:noFill/>
          <a:ln w="0">
            <a:solidFill>
              <a:srgbClr val="6600FF"/>
            </a:solidFill>
            <a:prstDash val="solid"/>
            <a:round/>
            <a:headEnd/>
            <a:tailEnd/>
          </a:ln>
        </p:spPr>
        <p:txBody>
          <a:bodyPr/>
          <a:lstStyle/>
          <a:p>
            <a:endParaRPr lang="en-US"/>
          </a:p>
        </p:txBody>
      </p:sp>
      <p:sp>
        <p:nvSpPr>
          <p:cNvPr id="194587" name="Freeform 24"/>
          <p:cNvSpPr>
            <a:spLocks/>
          </p:cNvSpPr>
          <p:nvPr/>
        </p:nvSpPr>
        <p:spPr bwMode="auto">
          <a:xfrm>
            <a:off x="2479675" y="4650800"/>
            <a:ext cx="80963" cy="1717675"/>
          </a:xfrm>
          <a:custGeom>
            <a:avLst/>
            <a:gdLst>
              <a:gd name="T0" fmla="*/ 0 w 7"/>
              <a:gd name="T1" fmla="*/ 2147483647 h 154"/>
              <a:gd name="T2" fmla="*/ 2147483647 w 7"/>
              <a:gd name="T3" fmla="*/ 2147483647 h 154"/>
              <a:gd name="T4" fmla="*/ 2147483647 w 7"/>
              <a:gd name="T5" fmla="*/ 0 h 154"/>
              <a:gd name="T6" fmla="*/ 0 60000 65536"/>
              <a:gd name="T7" fmla="*/ 0 60000 65536"/>
              <a:gd name="T8" fmla="*/ 0 60000 65536"/>
              <a:gd name="T9" fmla="*/ 0 w 7"/>
              <a:gd name="T10" fmla="*/ 0 h 154"/>
              <a:gd name="T11" fmla="*/ 7 w 7"/>
              <a:gd name="T12" fmla="*/ 154 h 154"/>
            </a:gdLst>
            <a:ahLst/>
            <a:cxnLst>
              <a:cxn ang="T6">
                <a:pos x="T0" y="T1"/>
              </a:cxn>
              <a:cxn ang="T7">
                <a:pos x="T2" y="T3"/>
              </a:cxn>
              <a:cxn ang="T8">
                <a:pos x="T4" y="T5"/>
              </a:cxn>
            </a:cxnLst>
            <a:rect l="T9" t="T10" r="T11" b="T12"/>
            <a:pathLst>
              <a:path w="7" h="154">
                <a:moveTo>
                  <a:pt x="0" y="154"/>
                </a:moveTo>
                <a:lnTo>
                  <a:pt x="5" y="77"/>
                </a:lnTo>
                <a:lnTo>
                  <a:pt x="7" y="0"/>
                </a:lnTo>
              </a:path>
            </a:pathLst>
          </a:custGeom>
          <a:noFill/>
          <a:ln w="0">
            <a:solidFill>
              <a:srgbClr val="6600FF"/>
            </a:solidFill>
            <a:prstDash val="solid"/>
            <a:round/>
            <a:headEnd/>
            <a:tailEnd/>
          </a:ln>
        </p:spPr>
        <p:txBody>
          <a:bodyPr/>
          <a:lstStyle/>
          <a:p>
            <a:endParaRPr lang="en-US"/>
          </a:p>
        </p:txBody>
      </p:sp>
      <p:sp>
        <p:nvSpPr>
          <p:cNvPr id="194588" name="Freeform 25"/>
          <p:cNvSpPr>
            <a:spLocks/>
          </p:cNvSpPr>
          <p:nvPr/>
        </p:nvSpPr>
        <p:spPr bwMode="auto">
          <a:xfrm>
            <a:off x="2411413" y="4650800"/>
            <a:ext cx="103187" cy="1717675"/>
          </a:xfrm>
          <a:custGeom>
            <a:avLst/>
            <a:gdLst>
              <a:gd name="T0" fmla="*/ 0 w 9"/>
              <a:gd name="T1" fmla="*/ 2147483647 h 154"/>
              <a:gd name="T2" fmla="*/ 2147483647 w 9"/>
              <a:gd name="T3" fmla="*/ 2147483647 h 154"/>
              <a:gd name="T4" fmla="*/ 2147483647 w 9"/>
              <a:gd name="T5" fmla="*/ 0 h 154"/>
              <a:gd name="T6" fmla="*/ 0 60000 65536"/>
              <a:gd name="T7" fmla="*/ 0 60000 65536"/>
              <a:gd name="T8" fmla="*/ 0 60000 65536"/>
              <a:gd name="T9" fmla="*/ 0 w 9"/>
              <a:gd name="T10" fmla="*/ 0 h 154"/>
              <a:gd name="T11" fmla="*/ 9 w 9"/>
              <a:gd name="T12" fmla="*/ 154 h 154"/>
            </a:gdLst>
            <a:ahLst/>
            <a:cxnLst>
              <a:cxn ang="T6">
                <a:pos x="T0" y="T1"/>
              </a:cxn>
              <a:cxn ang="T7">
                <a:pos x="T2" y="T3"/>
              </a:cxn>
              <a:cxn ang="T8">
                <a:pos x="T4" y="T5"/>
              </a:cxn>
            </a:cxnLst>
            <a:rect l="T9" t="T10" r="T11" b="T12"/>
            <a:pathLst>
              <a:path w="9" h="154">
                <a:moveTo>
                  <a:pt x="0" y="154"/>
                </a:moveTo>
                <a:lnTo>
                  <a:pt x="7" y="77"/>
                </a:lnTo>
                <a:lnTo>
                  <a:pt x="9" y="0"/>
                </a:lnTo>
              </a:path>
            </a:pathLst>
          </a:custGeom>
          <a:noFill/>
          <a:ln w="0">
            <a:solidFill>
              <a:srgbClr val="6600FF"/>
            </a:solidFill>
            <a:prstDash val="solid"/>
            <a:round/>
            <a:headEnd/>
            <a:tailEnd/>
          </a:ln>
        </p:spPr>
        <p:txBody>
          <a:bodyPr/>
          <a:lstStyle/>
          <a:p>
            <a:endParaRPr lang="en-US"/>
          </a:p>
        </p:txBody>
      </p:sp>
      <p:sp>
        <p:nvSpPr>
          <p:cNvPr id="194589" name="Freeform 26"/>
          <p:cNvSpPr>
            <a:spLocks/>
          </p:cNvSpPr>
          <p:nvPr/>
        </p:nvSpPr>
        <p:spPr bwMode="auto">
          <a:xfrm>
            <a:off x="2354263" y="4650800"/>
            <a:ext cx="125412" cy="1717675"/>
          </a:xfrm>
          <a:custGeom>
            <a:avLst/>
            <a:gdLst>
              <a:gd name="T0" fmla="*/ 0 w 11"/>
              <a:gd name="T1" fmla="*/ 2147483647 h 154"/>
              <a:gd name="T2" fmla="*/ 2147483647 w 11"/>
              <a:gd name="T3" fmla="*/ 2147483647 h 154"/>
              <a:gd name="T4" fmla="*/ 2147483647 w 11"/>
              <a:gd name="T5" fmla="*/ 2147483647 h 154"/>
              <a:gd name="T6" fmla="*/ 2147483647 w 11"/>
              <a:gd name="T7" fmla="*/ 0 h 154"/>
              <a:gd name="T8" fmla="*/ 0 60000 65536"/>
              <a:gd name="T9" fmla="*/ 0 60000 65536"/>
              <a:gd name="T10" fmla="*/ 0 60000 65536"/>
              <a:gd name="T11" fmla="*/ 0 60000 65536"/>
              <a:gd name="T12" fmla="*/ 0 w 11"/>
              <a:gd name="T13" fmla="*/ 0 h 154"/>
              <a:gd name="T14" fmla="*/ 11 w 11"/>
              <a:gd name="T15" fmla="*/ 154 h 154"/>
            </a:gdLst>
            <a:ahLst/>
            <a:cxnLst>
              <a:cxn ang="T8">
                <a:pos x="T0" y="T1"/>
              </a:cxn>
              <a:cxn ang="T9">
                <a:pos x="T2" y="T3"/>
              </a:cxn>
              <a:cxn ang="T10">
                <a:pos x="T4" y="T5"/>
              </a:cxn>
              <a:cxn ang="T11">
                <a:pos x="T6" y="T7"/>
              </a:cxn>
            </a:cxnLst>
            <a:rect l="T12" t="T13" r="T14" b="T15"/>
            <a:pathLst>
              <a:path w="11" h="154">
                <a:moveTo>
                  <a:pt x="0" y="154"/>
                </a:moveTo>
                <a:lnTo>
                  <a:pt x="6" y="102"/>
                </a:lnTo>
                <a:lnTo>
                  <a:pt x="9" y="51"/>
                </a:lnTo>
                <a:lnTo>
                  <a:pt x="11" y="0"/>
                </a:lnTo>
              </a:path>
            </a:pathLst>
          </a:custGeom>
          <a:noFill/>
          <a:ln w="0">
            <a:solidFill>
              <a:srgbClr val="6600FF"/>
            </a:solidFill>
            <a:prstDash val="solid"/>
            <a:round/>
            <a:headEnd/>
            <a:tailEnd/>
          </a:ln>
        </p:spPr>
        <p:txBody>
          <a:bodyPr/>
          <a:lstStyle/>
          <a:p>
            <a:endParaRPr lang="en-US"/>
          </a:p>
        </p:txBody>
      </p:sp>
      <p:sp>
        <p:nvSpPr>
          <p:cNvPr id="194590" name="Line 27"/>
          <p:cNvSpPr>
            <a:spLocks noChangeShapeType="1"/>
          </p:cNvSpPr>
          <p:nvPr/>
        </p:nvSpPr>
        <p:spPr bwMode="auto">
          <a:xfrm>
            <a:off x="3841750" y="5074663"/>
            <a:ext cx="1588" cy="11112"/>
          </a:xfrm>
          <a:prstGeom prst="line">
            <a:avLst/>
          </a:prstGeom>
          <a:noFill/>
          <a:ln w="0">
            <a:solidFill>
              <a:srgbClr val="24282B"/>
            </a:solidFill>
            <a:round/>
            <a:headEnd/>
            <a:tailEnd/>
          </a:ln>
        </p:spPr>
        <p:txBody>
          <a:bodyPr/>
          <a:lstStyle/>
          <a:p>
            <a:endParaRPr lang="en-US"/>
          </a:p>
        </p:txBody>
      </p:sp>
      <p:sp>
        <p:nvSpPr>
          <p:cNvPr id="194591" name="Line 28"/>
          <p:cNvSpPr>
            <a:spLocks noChangeShapeType="1"/>
          </p:cNvSpPr>
          <p:nvPr/>
        </p:nvSpPr>
        <p:spPr bwMode="auto">
          <a:xfrm>
            <a:off x="2765425" y="4650800"/>
            <a:ext cx="3175" cy="1717675"/>
          </a:xfrm>
          <a:prstGeom prst="line">
            <a:avLst/>
          </a:prstGeom>
          <a:noFill/>
          <a:ln w="0">
            <a:solidFill>
              <a:srgbClr val="6600FF"/>
            </a:solidFill>
            <a:round/>
            <a:headEnd/>
            <a:tailEnd/>
          </a:ln>
        </p:spPr>
        <p:txBody>
          <a:bodyPr/>
          <a:lstStyle/>
          <a:p>
            <a:endParaRPr lang="en-US"/>
          </a:p>
        </p:txBody>
      </p:sp>
      <p:sp>
        <p:nvSpPr>
          <p:cNvPr id="194592" name="Line 29"/>
          <p:cNvSpPr>
            <a:spLocks noChangeShapeType="1"/>
          </p:cNvSpPr>
          <p:nvPr/>
        </p:nvSpPr>
        <p:spPr bwMode="auto">
          <a:xfrm>
            <a:off x="2800350" y="4650800"/>
            <a:ext cx="22225" cy="1717675"/>
          </a:xfrm>
          <a:prstGeom prst="line">
            <a:avLst/>
          </a:prstGeom>
          <a:noFill/>
          <a:ln w="0">
            <a:solidFill>
              <a:srgbClr val="6600FF"/>
            </a:solidFill>
            <a:round/>
            <a:headEnd/>
            <a:tailEnd/>
          </a:ln>
        </p:spPr>
        <p:txBody>
          <a:bodyPr/>
          <a:lstStyle/>
          <a:p>
            <a:endParaRPr lang="en-US"/>
          </a:p>
        </p:txBody>
      </p:sp>
      <p:sp>
        <p:nvSpPr>
          <p:cNvPr id="194593" name="Line 30"/>
          <p:cNvSpPr>
            <a:spLocks noChangeShapeType="1"/>
          </p:cNvSpPr>
          <p:nvPr/>
        </p:nvSpPr>
        <p:spPr bwMode="auto">
          <a:xfrm>
            <a:off x="2846388" y="4650800"/>
            <a:ext cx="33337" cy="1717675"/>
          </a:xfrm>
          <a:prstGeom prst="line">
            <a:avLst/>
          </a:prstGeom>
          <a:noFill/>
          <a:ln w="0">
            <a:solidFill>
              <a:srgbClr val="6600FF"/>
            </a:solidFill>
            <a:round/>
            <a:headEnd/>
            <a:tailEnd/>
          </a:ln>
        </p:spPr>
        <p:txBody>
          <a:bodyPr/>
          <a:lstStyle/>
          <a:p>
            <a:endParaRPr lang="en-US"/>
          </a:p>
        </p:txBody>
      </p:sp>
      <p:sp>
        <p:nvSpPr>
          <p:cNvPr id="194594" name="Line 31"/>
          <p:cNvSpPr>
            <a:spLocks noChangeShapeType="1"/>
          </p:cNvSpPr>
          <p:nvPr/>
        </p:nvSpPr>
        <p:spPr bwMode="auto">
          <a:xfrm>
            <a:off x="2892425" y="4650800"/>
            <a:ext cx="44450" cy="1717675"/>
          </a:xfrm>
          <a:prstGeom prst="line">
            <a:avLst/>
          </a:prstGeom>
          <a:noFill/>
          <a:ln w="0">
            <a:solidFill>
              <a:srgbClr val="6600FF"/>
            </a:solidFill>
            <a:round/>
            <a:headEnd/>
            <a:tailEnd/>
          </a:ln>
        </p:spPr>
        <p:txBody>
          <a:bodyPr/>
          <a:lstStyle/>
          <a:p>
            <a:endParaRPr lang="en-US"/>
          </a:p>
        </p:txBody>
      </p:sp>
      <p:sp>
        <p:nvSpPr>
          <p:cNvPr id="194595" name="Freeform 32"/>
          <p:cNvSpPr>
            <a:spLocks/>
          </p:cNvSpPr>
          <p:nvPr/>
        </p:nvSpPr>
        <p:spPr bwMode="auto">
          <a:xfrm>
            <a:off x="2925763" y="4650800"/>
            <a:ext cx="68262" cy="1717675"/>
          </a:xfrm>
          <a:custGeom>
            <a:avLst/>
            <a:gdLst>
              <a:gd name="T0" fmla="*/ 0 w 6"/>
              <a:gd name="T1" fmla="*/ 0 h 154"/>
              <a:gd name="T2" fmla="*/ 2147483647 w 6"/>
              <a:gd name="T3" fmla="*/ 2147483647 h 154"/>
              <a:gd name="T4" fmla="*/ 2147483647 w 6"/>
              <a:gd name="T5" fmla="*/ 2147483647 h 154"/>
              <a:gd name="T6" fmla="*/ 0 60000 65536"/>
              <a:gd name="T7" fmla="*/ 0 60000 65536"/>
              <a:gd name="T8" fmla="*/ 0 60000 65536"/>
              <a:gd name="T9" fmla="*/ 0 w 6"/>
              <a:gd name="T10" fmla="*/ 0 h 154"/>
              <a:gd name="T11" fmla="*/ 6 w 6"/>
              <a:gd name="T12" fmla="*/ 154 h 154"/>
            </a:gdLst>
            <a:ahLst/>
            <a:cxnLst>
              <a:cxn ang="T6">
                <a:pos x="T0" y="T1"/>
              </a:cxn>
              <a:cxn ang="T7">
                <a:pos x="T2" y="T3"/>
              </a:cxn>
              <a:cxn ang="T8">
                <a:pos x="T4" y="T5"/>
              </a:cxn>
            </a:cxnLst>
            <a:rect l="T9" t="T10" r="T11" b="T12"/>
            <a:pathLst>
              <a:path w="6" h="154">
                <a:moveTo>
                  <a:pt x="0" y="0"/>
                </a:moveTo>
                <a:lnTo>
                  <a:pt x="2" y="77"/>
                </a:lnTo>
                <a:lnTo>
                  <a:pt x="6" y="154"/>
                </a:lnTo>
              </a:path>
            </a:pathLst>
          </a:custGeom>
          <a:noFill/>
          <a:ln w="0">
            <a:solidFill>
              <a:srgbClr val="6600FF"/>
            </a:solidFill>
            <a:prstDash val="solid"/>
            <a:round/>
            <a:headEnd/>
            <a:tailEnd/>
          </a:ln>
        </p:spPr>
        <p:txBody>
          <a:bodyPr/>
          <a:lstStyle/>
          <a:p>
            <a:endParaRPr lang="en-US"/>
          </a:p>
        </p:txBody>
      </p:sp>
      <p:sp>
        <p:nvSpPr>
          <p:cNvPr id="194596" name="Freeform 33"/>
          <p:cNvSpPr>
            <a:spLocks/>
          </p:cNvSpPr>
          <p:nvPr/>
        </p:nvSpPr>
        <p:spPr bwMode="auto">
          <a:xfrm>
            <a:off x="2971800" y="4650800"/>
            <a:ext cx="79375" cy="1717675"/>
          </a:xfrm>
          <a:custGeom>
            <a:avLst/>
            <a:gdLst>
              <a:gd name="T0" fmla="*/ 0 w 7"/>
              <a:gd name="T1" fmla="*/ 0 h 154"/>
              <a:gd name="T2" fmla="*/ 2147483647 w 7"/>
              <a:gd name="T3" fmla="*/ 2147483647 h 154"/>
              <a:gd name="T4" fmla="*/ 2147483647 w 7"/>
              <a:gd name="T5" fmla="*/ 2147483647 h 154"/>
              <a:gd name="T6" fmla="*/ 0 60000 65536"/>
              <a:gd name="T7" fmla="*/ 0 60000 65536"/>
              <a:gd name="T8" fmla="*/ 0 60000 65536"/>
              <a:gd name="T9" fmla="*/ 0 w 7"/>
              <a:gd name="T10" fmla="*/ 0 h 154"/>
              <a:gd name="T11" fmla="*/ 7 w 7"/>
              <a:gd name="T12" fmla="*/ 154 h 154"/>
            </a:gdLst>
            <a:ahLst/>
            <a:cxnLst>
              <a:cxn ang="T6">
                <a:pos x="T0" y="T1"/>
              </a:cxn>
              <a:cxn ang="T7">
                <a:pos x="T2" y="T3"/>
              </a:cxn>
              <a:cxn ang="T8">
                <a:pos x="T4" y="T5"/>
              </a:cxn>
            </a:cxnLst>
            <a:rect l="T9" t="T10" r="T11" b="T12"/>
            <a:pathLst>
              <a:path w="7" h="154">
                <a:moveTo>
                  <a:pt x="0" y="0"/>
                </a:moveTo>
                <a:lnTo>
                  <a:pt x="2" y="77"/>
                </a:lnTo>
                <a:lnTo>
                  <a:pt x="7" y="154"/>
                </a:lnTo>
              </a:path>
            </a:pathLst>
          </a:custGeom>
          <a:noFill/>
          <a:ln w="0">
            <a:solidFill>
              <a:srgbClr val="6600FF"/>
            </a:solidFill>
            <a:prstDash val="solid"/>
            <a:round/>
            <a:headEnd/>
            <a:tailEnd/>
          </a:ln>
        </p:spPr>
        <p:txBody>
          <a:bodyPr/>
          <a:lstStyle/>
          <a:p>
            <a:endParaRPr lang="en-US"/>
          </a:p>
        </p:txBody>
      </p:sp>
      <p:sp>
        <p:nvSpPr>
          <p:cNvPr id="194597" name="Freeform 34"/>
          <p:cNvSpPr>
            <a:spLocks/>
          </p:cNvSpPr>
          <p:nvPr/>
        </p:nvSpPr>
        <p:spPr bwMode="auto">
          <a:xfrm>
            <a:off x="3006725" y="4650800"/>
            <a:ext cx="103188" cy="1717675"/>
          </a:xfrm>
          <a:custGeom>
            <a:avLst/>
            <a:gdLst>
              <a:gd name="T0" fmla="*/ 0 w 9"/>
              <a:gd name="T1" fmla="*/ 0 h 154"/>
              <a:gd name="T2" fmla="*/ 2147483647 w 9"/>
              <a:gd name="T3" fmla="*/ 2147483647 h 154"/>
              <a:gd name="T4" fmla="*/ 2147483647 w 9"/>
              <a:gd name="T5" fmla="*/ 2147483647 h 154"/>
              <a:gd name="T6" fmla="*/ 0 60000 65536"/>
              <a:gd name="T7" fmla="*/ 0 60000 65536"/>
              <a:gd name="T8" fmla="*/ 0 60000 65536"/>
              <a:gd name="T9" fmla="*/ 0 w 9"/>
              <a:gd name="T10" fmla="*/ 0 h 154"/>
              <a:gd name="T11" fmla="*/ 9 w 9"/>
              <a:gd name="T12" fmla="*/ 154 h 154"/>
            </a:gdLst>
            <a:ahLst/>
            <a:cxnLst>
              <a:cxn ang="T6">
                <a:pos x="T0" y="T1"/>
              </a:cxn>
              <a:cxn ang="T7">
                <a:pos x="T2" y="T3"/>
              </a:cxn>
              <a:cxn ang="T8">
                <a:pos x="T4" y="T5"/>
              </a:cxn>
            </a:cxnLst>
            <a:rect l="T9" t="T10" r="T11" b="T12"/>
            <a:pathLst>
              <a:path w="9" h="154">
                <a:moveTo>
                  <a:pt x="0" y="0"/>
                </a:moveTo>
                <a:lnTo>
                  <a:pt x="3" y="77"/>
                </a:lnTo>
                <a:lnTo>
                  <a:pt x="9" y="154"/>
                </a:lnTo>
              </a:path>
            </a:pathLst>
          </a:custGeom>
          <a:noFill/>
          <a:ln w="0">
            <a:solidFill>
              <a:srgbClr val="6600FF"/>
            </a:solidFill>
            <a:prstDash val="solid"/>
            <a:round/>
            <a:headEnd/>
            <a:tailEnd/>
          </a:ln>
        </p:spPr>
        <p:txBody>
          <a:bodyPr/>
          <a:lstStyle/>
          <a:p>
            <a:endParaRPr lang="en-US"/>
          </a:p>
        </p:txBody>
      </p:sp>
      <p:sp>
        <p:nvSpPr>
          <p:cNvPr id="194598" name="Freeform 35"/>
          <p:cNvSpPr>
            <a:spLocks/>
          </p:cNvSpPr>
          <p:nvPr/>
        </p:nvSpPr>
        <p:spPr bwMode="auto">
          <a:xfrm>
            <a:off x="3051175" y="4650800"/>
            <a:ext cx="115888" cy="1717675"/>
          </a:xfrm>
          <a:custGeom>
            <a:avLst/>
            <a:gdLst>
              <a:gd name="T0" fmla="*/ 0 w 10"/>
              <a:gd name="T1" fmla="*/ 0 h 154"/>
              <a:gd name="T2" fmla="*/ 2147483647 w 10"/>
              <a:gd name="T3" fmla="*/ 2147483647 h 154"/>
              <a:gd name="T4" fmla="*/ 2147483647 w 10"/>
              <a:gd name="T5" fmla="*/ 2147483647 h 154"/>
              <a:gd name="T6" fmla="*/ 2147483647 w 10"/>
              <a:gd name="T7" fmla="*/ 2147483647 h 154"/>
              <a:gd name="T8" fmla="*/ 0 60000 65536"/>
              <a:gd name="T9" fmla="*/ 0 60000 65536"/>
              <a:gd name="T10" fmla="*/ 0 60000 65536"/>
              <a:gd name="T11" fmla="*/ 0 60000 65536"/>
              <a:gd name="T12" fmla="*/ 0 w 10"/>
              <a:gd name="T13" fmla="*/ 0 h 154"/>
              <a:gd name="T14" fmla="*/ 10 w 10"/>
              <a:gd name="T15" fmla="*/ 154 h 154"/>
            </a:gdLst>
            <a:ahLst/>
            <a:cxnLst>
              <a:cxn ang="T8">
                <a:pos x="T0" y="T1"/>
              </a:cxn>
              <a:cxn ang="T9">
                <a:pos x="T2" y="T3"/>
              </a:cxn>
              <a:cxn ang="T10">
                <a:pos x="T4" y="T5"/>
              </a:cxn>
              <a:cxn ang="T11">
                <a:pos x="T6" y="T7"/>
              </a:cxn>
            </a:cxnLst>
            <a:rect l="T12" t="T13" r="T14" b="T15"/>
            <a:pathLst>
              <a:path w="10" h="154">
                <a:moveTo>
                  <a:pt x="0" y="0"/>
                </a:moveTo>
                <a:lnTo>
                  <a:pt x="1" y="51"/>
                </a:lnTo>
                <a:lnTo>
                  <a:pt x="5" y="102"/>
                </a:lnTo>
                <a:lnTo>
                  <a:pt x="10" y="154"/>
                </a:lnTo>
              </a:path>
            </a:pathLst>
          </a:custGeom>
          <a:noFill/>
          <a:ln w="0">
            <a:solidFill>
              <a:srgbClr val="6600FF"/>
            </a:solidFill>
            <a:prstDash val="solid"/>
            <a:round/>
            <a:headEnd/>
            <a:tailEnd/>
          </a:ln>
        </p:spPr>
        <p:txBody>
          <a:bodyPr/>
          <a:lstStyle/>
          <a:p>
            <a:endParaRPr lang="en-US"/>
          </a:p>
        </p:txBody>
      </p:sp>
      <p:sp>
        <p:nvSpPr>
          <p:cNvPr id="194599" name="Line 36"/>
          <p:cNvSpPr>
            <a:spLocks noChangeShapeType="1"/>
          </p:cNvSpPr>
          <p:nvPr/>
        </p:nvSpPr>
        <p:spPr bwMode="auto">
          <a:xfrm flipV="1">
            <a:off x="2765425" y="2933125"/>
            <a:ext cx="3175" cy="1717675"/>
          </a:xfrm>
          <a:prstGeom prst="line">
            <a:avLst/>
          </a:prstGeom>
          <a:noFill/>
          <a:ln w="0">
            <a:solidFill>
              <a:srgbClr val="6600FF"/>
            </a:solidFill>
            <a:round/>
            <a:headEnd/>
            <a:tailEnd/>
          </a:ln>
        </p:spPr>
        <p:txBody>
          <a:bodyPr/>
          <a:lstStyle/>
          <a:p>
            <a:endParaRPr lang="en-US"/>
          </a:p>
        </p:txBody>
      </p:sp>
      <p:sp>
        <p:nvSpPr>
          <p:cNvPr id="194600" name="Line 37"/>
          <p:cNvSpPr>
            <a:spLocks noChangeShapeType="1"/>
          </p:cNvSpPr>
          <p:nvPr/>
        </p:nvSpPr>
        <p:spPr bwMode="auto">
          <a:xfrm flipH="1" flipV="1">
            <a:off x="2708275" y="2933125"/>
            <a:ext cx="12700" cy="1717675"/>
          </a:xfrm>
          <a:prstGeom prst="line">
            <a:avLst/>
          </a:prstGeom>
          <a:noFill/>
          <a:ln w="0">
            <a:solidFill>
              <a:srgbClr val="6600FF"/>
            </a:solidFill>
            <a:round/>
            <a:headEnd/>
            <a:tailEnd/>
          </a:ln>
        </p:spPr>
        <p:txBody>
          <a:bodyPr/>
          <a:lstStyle/>
          <a:p>
            <a:endParaRPr lang="en-US"/>
          </a:p>
        </p:txBody>
      </p:sp>
      <p:sp>
        <p:nvSpPr>
          <p:cNvPr id="194601" name="Line 38"/>
          <p:cNvSpPr>
            <a:spLocks noChangeShapeType="1"/>
          </p:cNvSpPr>
          <p:nvPr/>
        </p:nvSpPr>
        <p:spPr bwMode="auto">
          <a:xfrm flipH="1" flipV="1">
            <a:off x="2651125" y="2933125"/>
            <a:ext cx="34925" cy="1717675"/>
          </a:xfrm>
          <a:prstGeom prst="line">
            <a:avLst/>
          </a:prstGeom>
          <a:noFill/>
          <a:ln w="0">
            <a:solidFill>
              <a:srgbClr val="6600FF"/>
            </a:solidFill>
            <a:round/>
            <a:headEnd/>
            <a:tailEnd/>
          </a:ln>
        </p:spPr>
        <p:txBody>
          <a:bodyPr/>
          <a:lstStyle/>
          <a:p>
            <a:endParaRPr lang="en-US"/>
          </a:p>
        </p:txBody>
      </p:sp>
      <p:sp>
        <p:nvSpPr>
          <p:cNvPr id="194602" name="Line 39"/>
          <p:cNvSpPr>
            <a:spLocks noChangeShapeType="1"/>
          </p:cNvSpPr>
          <p:nvPr/>
        </p:nvSpPr>
        <p:spPr bwMode="auto">
          <a:xfrm flipH="1" flipV="1">
            <a:off x="2582863" y="2933125"/>
            <a:ext cx="57150" cy="1717675"/>
          </a:xfrm>
          <a:prstGeom prst="line">
            <a:avLst/>
          </a:prstGeom>
          <a:noFill/>
          <a:ln w="0">
            <a:solidFill>
              <a:srgbClr val="6600FF"/>
            </a:solidFill>
            <a:round/>
            <a:headEnd/>
            <a:tailEnd/>
          </a:ln>
        </p:spPr>
        <p:txBody>
          <a:bodyPr/>
          <a:lstStyle/>
          <a:p>
            <a:endParaRPr lang="en-US"/>
          </a:p>
        </p:txBody>
      </p:sp>
      <p:sp>
        <p:nvSpPr>
          <p:cNvPr id="194603" name="Freeform 40"/>
          <p:cNvSpPr>
            <a:spLocks/>
          </p:cNvSpPr>
          <p:nvPr/>
        </p:nvSpPr>
        <p:spPr bwMode="auto">
          <a:xfrm>
            <a:off x="2525713" y="2933125"/>
            <a:ext cx="68262" cy="1717675"/>
          </a:xfrm>
          <a:custGeom>
            <a:avLst/>
            <a:gdLst>
              <a:gd name="T0" fmla="*/ 2147483647 w 6"/>
              <a:gd name="T1" fmla="*/ 2147483647 h 154"/>
              <a:gd name="T2" fmla="*/ 2147483647 w 6"/>
              <a:gd name="T3" fmla="*/ 2147483647 h 154"/>
              <a:gd name="T4" fmla="*/ 0 w 6"/>
              <a:gd name="T5" fmla="*/ 0 h 154"/>
              <a:gd name="T6" fmla="*/ 0 60000 65536"/>
              <a:gd name="T7" fmla="*/ 0 60000 65536"/>
              <a:gd name="T8" fmla="*/ 0 60000 65536"/>
              <a:gd name="T9" fmla="*/ 0 w 6"/>
              <a:gd name="T10" fmla="*/ 0 h 154"/>
              <a:gd name="T11" fmla="*/ 6 w 6"/>
              <a:gd name="T12" fmla="*/ 154 h 154"/>
            </a:gdLst>
            <a:ahLst/>
            <a:cxnLst>
              <a:cxn ang="T6">
                <a:pos x="T0" y="T1"/>
              </a:cxn>
              <a:cxn ang="T7">
                <a:pos x="T2" y="T3"/>
              </a:cxn>
              <a:cxn ang="T8">
                <a:pos x="T4" y="T5"/>
              </a:cxn>
            </a:cxnLst>
            <a:rect l="T9" t="T10" r="T11" b="T12"/>
            <a:pathLst>
              <a:path w="6" h="154">
                <a:moveTo>
                  <a:pt x="6" y="154"/>
                </a:moveTo>
                <a:lnTo>
                  <a:pt x="5" y="77"/>
                </a:lnTo>
                <a:lnTo>
                  <a:pt x="0" y="0"/>
                </a:lnTo>
              </a:path>
            </a:pathLst>
          </a:custGeom>
          <a:noFill/>
          <a:ln w="0">
            <a:solidFill>
              <a:srgbClr val="6600FF"/>
            </a:solidFill>
            <a:prstDash val="solid"/>
            <a:round/>
            <a:headEnd/>
            <a:tailEnd/>
          </a:ln>
        </p:spPr>
        <p:txBody>
          <a:bodyPr/>
          <a:lstStyle/>
          <a:p>
            <a:endParaRPr lang="en-US"/>
          </a:p>
        </p:txBody>
      </p:sp>
      <p:sp>
        <p:nvSpPr>
          <p:cNvPr id="194604" name="Freeform 41"/>
          <p:cNvSpPr>
            <a:spLocks/>
          </p:cNvSpPr>
          <p:nvPr/>
        </p:nvSpPr>
        <p:spPr bwMode="auto">
          <a:xfrm>
            <a:off x="2479675" y="2933125"/>
            <a:ext cx="80963" cy="1717675"/>
          </a:xfrm>
          <a:custGeom>
            <a:avLst/>
            <a:gdLst>
              <a:gd name="T0" fmla="*/ 2147483647 w 7"/>
              <a:gd name="T1" fmla="*/ 2147483647 h 154"/>
              <a:gd name="T2" fmla="*/ 2147483647 w 7"/>
              <a:gd name="T3" fmla="*/ 2147483647 h 154"/>
              <a:gd name="T4" fmla="*/ 0 w 7"/>
              <a:gd name="T5" fmla="*/ 0 h 154"/>
              <a:gd name="T6" fmla="*/ 0 60000 65536"/>
              <a:gd name="T7" fmla="*/ 0 60000 65536"/>
              <a:gd name="T8" fmla="*/ 0 60000 65536"/>
              <a:gd name="T9" fmla="*/ 0 w 7"/>
              <a:gd name="T10" fmla="*/ 0 h 154"/>
              <a:gd name="T11" fmla="*/ 7 w 7"/>
              <a:gd name="T12" fmla="*/ 154 h 154"/>
            </a:gdLst>
            <a:ahLst/>
            <a:cxnLst>
              <a:cxn ang="T6">
                <a:pos x="T0" y="T1"/>
              </a:cxn>
              <a:cxn ang="T7">
                <a:pos x="T2" y="T3"/>
              </a:cxn>
              <a:cxn ang="T8">
                <a:pos x="T4" y="T5"/>
              </a:cxn>
            </a:cxnLst>
            <a:rect l="T9" t="T10" r="T11" b="T12"/>
            <a:pathLst>
              <a:path w="7" h="154">
                <a:moveTo>
                  <a:pt x="7" y="154"/>
                </a:moveTo>
                <a:lnTo>
                  <a:pt x="5" y="77"/>
                </a:lnTo>
                <a:lnTo>
                  <a:pt x="0" y="0"/>
                </a:lnTo>
              </a:path>
            </a:pathLst>
          </a:custGeom>
          <a:noFill/>
          <a:ln w="0">
            <a:solidFill>
              <a:srgbClr val="6600FF"/>
            </a:solidFill>
            <a:prstDash val="solid"/>
            <a:round/>
            <a:headEnd/>
            <a:tailEnd/>
          </a:ln>
        </p:spPr>
        <p:txBody>
          <a:bodyPr/>
          <a:lstStyle/>
          <a:p>
            <a:endParaRPr lang="en-US"/>
          </a:p>
        </p:txBody>
      </p:sp>
      <p:sp>
        <p:nvSpPr>
          <p:cNvPr id="194605" name="Freeform 42"/>
          <p:cNvSpPr>
            <a:spLocks/>
          </p:cNvSpPr>
          <p:nvPr/>
        </p:nvSpPr>
        <p:spPr bwMode="auto">
          <a:xfrm>
            <a:off x="2411413" y="2933125"/>
            <a:ext cx="103187" cy="1717675"/>
          </a:xfrm>
          <a:custGeom>
            <a:avLst/>
            <a:gdLst>
              <a:gd name="T0" fmla="*/ 2147483647 w 9"/>
              <a:gd name="T1" fmla="*/ 2147483647 h 154"/>
              <a:gd name="T2" fmla="*/ 2147483647 w 9"/>
              <a:gd name="T3" fmla="*/ 2147483647 h 154"/>
              <a:gd name="T4" fmla="*/ 0 w 9"/>
              <a:gd name="T5" fmla="*/ 0 h 154"/>
              <a:gd name="T6" fmla="*/ 0 60000 65536"/>
              <a:gd name="T7" fmla="*/ 0 60000 65536"/>
              <a:gd name="T8" fmla="*/ 0 60000 65536"/>
              <a:gd name="T9" fmla="*/ 0 w 9"/>
              <a:gd name="T10" fmla="*/ 0 h 154"/>
              <a:gd name="T11" fmla="*/ 9 w 9"/>
              <a:gd name="T12" fmla="*/ 154 h 154"/>
            </a:gdLst>
            <a:ahLst/>
            <a:cxnLst>
              <a:cxn ang="T6">
                <a:pos x="T0" y="T1"/>
              </a:cxn>
              <a:cxn ang="T7">
                <a:pos x="T2" y="T3"/>
              </a:cxn>
              <a:cxn ang="T8">
                <a:pos x="T4" y="T5"/>
              </a:cxn>
            </a:cxnLst>
            <a:rect l="T9" t="T10" r="T11" b="T12"/>
            <a:pathLst>
              <a:path w="9" h="154">
                <a:moveTo>
                  <a:pt x="9" y="154"/>
                </a:moveTo>
                <a:lnTo>
                  <a:pt x="7" y="76"/>
                </a:lnTo>
                <a:lnTo>
                  <a:pt x="0" y="0"/>
                </a:lnTo>
              </a:path>
            </a:pathLst>
          </a:custGeom>
          <a:noFill/>
          <a:ln w="0">
            <a:solidFill>
              <a:srgbClr val="6600FF"/>
            </a:solidFill>
            <a:prstDash val="solid"/>
            <a:round/>
            <a:headEnd/>
            <a:tailEnd/>
          </a:ln>
        </p:spPr>
        <p:txBody>
          <a:bodyPr/>
          <a:lstStyle/>
          <a:p>
            <a:endParaRPr lang="en-US"/>
          </a:p>
        </p:txBody>
      </p:sp>
      <p:sp>
        <p:nvSpPr>
          <p:cNvPr id="194606" name="Freeform 43"/>
          <p:cNvSpPr>
            <a:spLocks/>
          </p:cNvSpPr>
          <p:nvPr/>
        </p:nvSpPr>
        <p:spPr bwMode="auto">
          <a:xfrm>
            <a:off x="2354263" y="2933125"/>
            <a:ext cx="125412" cy="1717675"/>
          </a:xfrm>
          <a:custGeom>
            <a:avLst/>
            <a:gdLst>
              <a:gd name="T0" fmla="*/ 2147483647 w 11"/>
              <a:gd name="T1" fmla="*/ 2147483647 h 154"/>
              <a:gd name="T2" fmla="*/ 2147483647 w 11"/>
              <a:gd name="T3" fmla="*/ 2147483647 h 154"/>
              <a:gd name="T4" fmla="*/ 2147483647 w 11"/>
              <a:gd name="T5" fmla="*/ 2147483647 h 154"/>
              <a:gd name="T6" fmla="*/ 0 w 11"/>
              <a:gd name="T7" fmla="*/ 0 h 154"/>
              <a:gd name="T8" fmla="*/ 0 60000 65536"/>
              <a:gd name="T9" fmla="*/ 0 60000 65536"/>
              <a:gd name="T10" fmla="*/ 0 60000 65536"/>
              <a:gd name="T11" fmla="*/ 0 60000 65536"/>
              <a:gd name="T12" fmla="*/ 0 w 11"/>
              <a:gd name="T13" fmla="*/ 0 h 154"/>
              <a:gd name="T14" fmla="*/ 11 w 11"/>
              <a:gd name="T15" fmla="*/ 154 h 154"/>
            </a:gdLst>
            <a:ahLst/>
            <a:cxnLst>
              <a:cxn ang="T8">
                <a:pos x="T0" y="T1"/>
              </a:cxn>
              <a:cxn ang="T9">
                <a:pos x="T2" y="T3"/>
              </a:cxn>
              <a:cxn ang="T10">
                <a:pos x="T4" y="T5"/>
              </a:cxn>
              <a:cxn ang="T11">
                <a:pos x="T6" y="T7"/>
              </a:cxn>
            </a:cxnLst>
            <a:rect l="T12" t="T13" r="T14" b="T15"/>
            <a:pathLst>
              <a:path w="11" h="154">
                <a:moveTo>
                  <a:pt x="11" y="154"/>
                </a:moveTo>
                <a:lnTo>
                  <a:pt x="9" y="102"/>
                </a:lnTo>
                <a:lnTo>
                  <a:pt x="6" y="51"/>
                </a:lnTo>
                <a:lnTo>
                  <a:pt x="0" y="0"/>
                </a:lnTo>
              </a:path>
            </a:pathLst>
          </a:custGeom>
          <a:noFill/>
          <a:ln w="0">
            <a:solidFill>
              <a:srgbClr val="6600FF"/>
            </a:solidFill>
            <a:prstDash val="solid"/>
            <a:round/>
            <a:headEnd/>
            <a:tailEnd/>
          </a:ln>
        </p:spPr>
        <p:txBody>
          <a:bodyPr/>
          <a:lstStyle/>
          <a:p>
            <a:endParaRPr lang="en-US"/>
          </a:p>
        </p:txBody>
      </p:sp>
      <p:sp>
        <p:nvSpPr>
          <p:cNvPr id="194607" name="Line 44"/>
          <p:cNvSpPr>
            <a:spLocks noChangeShapeType="1"/>
          </p:cNvSpPr>
          <p:nvPr/>
        </p:nvSpPr>
        <p:spPr bwMode="auto">
          <a:xfrm flipH="1">
            <a:off x="3154363" y="3479225"/>
            <a:ext cx="114300" cy="33338"/>
          </a:xfrm>
          <a:prstGeom prst="line">
            <a:avLst/>
          </a:prstGeom>
          <a:noFill/>
          <a:ln w="0">
            <a:solidFill>
              <a:srgbClr val="3B2478"/>
            </a:solidFill>
            <a:round/>
            <a:headEnd/>
            <a:tailEnd/>
          </a:ln>
        </p:spPr>
        <p:txBody>
          <a:bodyPr/>
          <a:lstStyle/>
          <a:p>
            <a:endParaRPr lang="en-US"/>
          </a:p>
        </p:txBody>
      </p:sp>
      <p:sp>
        <p:nvSpPr>
          <p:cNvPr id="194608" name="Line 45"/>
          <p:cNvSpPr>
            <a:spLocks noChangeShapeType="1"/>
          </p:cNvSpPr>
          <p:nvPr/>
        </p:nvSpPr>
        <p:spPr bwMode="auto">
          <a:xfrm flipV="1">
            <a:off x="3281363" y="3591938"/>
            <a:ext cx="1587" cy="200025"/>
          </a:xfrm>
          <a:prstGeom prst="line">
            <a:avLst/>
          </a:prstGeom>
          <a:noFill/>
          <a:ln w="0">
            <a:solidFill>
              <a:srgbClr val="24282B"/>
            </a:solidFill>
            <a:round/>
            <a:headEnd/>
            <a:tailEnd/>
          </a:ln>
        </p:spPr>
        <p:txBody>
          <a:bodyPr/>
          <a:lstStyle/>
          <a:p>
            <a:endParaRPr lang="en-US"/>
          </a:p>
        </p:txBody>
      </p:sp>
      <p:sp>
        <p:nvSpPr>
          <p:cNvPr id="194609" name="Freeform 46"/>
          <p:cNvSpPr>
            <a:spLocks/>
          </p:cNvSpPr>
          <p:nvPr/>
        </p:nvSpPr>
        <p:spPr bwMode="auto">
          <a:xfrm>
            <a:off x="2251075" y="5487413"/>
            <a:ext cx="1030288" cy="557212"/>
          </a:xfrm>
          <a:custGeom>
            <a:avLst/>
            <a:gdLst>
              <a:gd name="T0" fmla="*/ 0 w 90"/>
              <a:gd name="T1" fmla="*/ 2147483647 h 50"/>
              <a:gd name="T2" fmla="*/ 2147483647 w 90"/>
              <a:gd name="T3" fmla="*/ 2147483647 h 50"/>
              <a:gd name="T4" fmla="*/ 2147483647 w 90"/>
              <a:gd name="T5" fmla="*/ 0 h 50"/>
              <a:gd name="T6" fmla="*/ 0 60000 65536"/>
              <a:gd name="T7" fmla="*/ 0 60000 65536"/>
              <a:gd name="T8" fmla="*/ 0 60000 65536"/>
              <a:gd name="T9" fmla="*/ 0 w 90"/>
              <a:gd name="T10" fmla="*/ 0 h 50"/>
              <a:gd name="T11" fmla="*/ 90 w 90"/>
              <a:gd name="T12" fmla="*/ 50 h 50"/>
            </a:gdLst>
            <a:ahLst/>
            <a:cxnLst>
              <a:cxn ang="T6">
                <a:pos x="T0" y="T1"/>
              </a:cxn>
              <a:cxn ang="T7">
                <a:pos x="T2" y="T3"/>
              </a:cxn>
              <a:cxn ang="T8">
                <a:pos x="T4" y="T5"/>
              </a:cxn>
            </a:cxnLst>
            <a:rect l="T9" t="T10" r="T11" b="T12"/>
            <a:pathLst>
              <a:path w="90" h="50">
                <a:moveTo>
                  <a:pt x="0" y="50"/>
                </a:moveTo>
                <a:lnTo>
                  <a:pt x="90" y="50"/>
                </a:lnTo>
                <a:lnTo>
                  <a:pt x="90" y="0"/>
                </a:lnTo>
              </a:path>
            </a:pathLst>
          </a:custGeom>
          <a:noFill/>
          <a:ln w="0">
            <a:solidFill>
              <a:srgbClr val="24282B"/>
            </a:solidFill>
            <a:prstDash val="solid"/>
            <a:round/>
            <a:headEnd/>
            <a:tailEnd/>
          </a:ln>
        </p:spPr>
        <p:txBody>
          <a:bodyPr/>
          <a:lstStyle/>
          <a:p>
            <a:endParaRPr lang="en-US"/>
          </a:p>
        </p:txBody>
      </p:sp>
      <p:sp>
        <p:nvSpPr>
          <p:cNvPr id="194610" name="Line 47"/>
          <p:cNvSpPr>
            <a:spLocks noChangeShapeType="1"/>
          </p:cNvSpPr>
          <p:nvPr/>
        </p:nvSpPr>
        <p:spPr bwMode="auto">
          <a:xfrm>
            <a:off x="2251075" y="5476300"/>
            <a:ext cx="1588" cy="568325"/>
          </a:xfrm>
          <a:prstGeom prst="line">
            <a:avLst/>
          </a:prstGeom>
          <a:noFill/>
          <a:ln w="0">
            <a:solidFill>
              <a:srgbClr val="24282B"/>
            </a:solidFill>
            <a:round/>
            <a:headEnd/>
            <a:tailEnd/>
          </a:ln>
        </p:spPr>
        <p:txBody>
          <a:bodyPr/>
          <a:lstStyle/>
          <a:p>
            <a:endParaRPr lang="en-US"/>
          </a:p>
        </p:txBody>
      </p:sp>
      <p:sp>
        <p:nvSpPr>
          <p:cNvPr id="194611" name="Line 48"/>
          <p:cNvSpPr>
            <a:spLocks noChangeShapeType="1"/>
          </p:cNvSpPr>
          <p:nvPr/>
        </p:nvSpPr>
        <p:spPr bwMode="auto">
          <a:xfrm>
            <a:off x="2251075" y="3591938"/>
            <a:ext cx="1588" cy="211137"/>
          </a:xfrm>
          <a:prstGeom prst="line">
            <a:avLst/>
          </a:prstGeom>
          <a:noFill/>
          <a:ln w="0">
            <a:solidFill>
              <a:srgbClr val="24282B"/>
            </a:solidFill>
            <a:round/>
            <a:headEnd/>
            <a:tailEnd/>
          </a:ln>
        </p:spPr>
        <p:txBody>
          <a:bodyPr/>
          <a:lstStyle/>
          <a:p>
            <a:endParaRPr lang="en-US"/>
          </a:p>
        </p:txBody>
      </p:sp>
      <p:sp>
        <p:nvSpPr>
          <p:cNvPr id="194612" name="Freeform 49"/>
          <p:cNvSpPr>
            <a:spLocks/>
          </p:cNvSpPr>
          <p:nvPr/>
        </p:nvSpPr>
        <p:spPr bwMode="auto">
          <a:xfrm>
            <a:off x="1404938" y="3803075"/>
            <a:ext cx="869950" cy="1684338"/>
          </a:xfrm>
          <a:custGeom>
            <a:avLst/>
            <a:gdLst>
              <a:gd name="T0" fmla="*/ 2147483647 w 76"/>
              <a:gd name="T1" fmla="*/ 0 h 151"/>
              <a:gd name="T2" fmla="*/ 0 w 76"/>
              <a:gd name="T3" fmla="*/ 0 h 151"/>
              <a:gd name="T4" fmla="*/ 0 w 76"/>
              <a:gd name="T5" fmla="*/ 2147483647 h 151"/>
              <a:gd name="T6" fmla="*/ 0 60000 65536"/>
              <a:gd name="T7" fmla="*/ 0 60000 65536"/>
              <a:gd name="T8" fmla="*/ 0 60000 65536"/>
              <a:gd name="T9" fmla="*/ 0 w 76"/>
              <a:gd name="T10" fmla="*/ 0 h 151"/>
              <a:gd name="T11" fmla="*/ 76 w 76"/>
              <a:gd name="T12" fmla="*/ 151 h 151"/>
            </a:gdLst>
            <a:ahLst/>
            <a:cxnLst>
              <a:cxn ang="T6">
                <a:pos x="T0" y="T1"/>
              </a:cxn>
              <a:cxn ang="T7">
                <a:pos x="T2" y="T3"/>
              </a:cxn>
              <a:cxn ang="T8">
                <a:pos x="T4" y="T5"/>
              </a:cxn>
            </a:cxnLst>
            <a:rect l="T9" t="T10" r="T11" b="T12"/>
            <a:pathLst>
              <a:path w="76" h="151">
                <a:moveTo>
                  <a:pt x="76" y="0"/>
                </a:moveTo>
                <a:lnTo>
                  <a:pt x="0" y="0"/>
                </a:lnTo>
                <a:lnTo>
                  <a:pt x="0" y="151"/>
                </a:lnTo>
              </a:path>
            </a:pathLst>
          </a:custGeom>
          <a:noFill/>
          <a:ln w="0">
            <a:solidFill>
              <a:srgbClr val="24282B"/>
            </a:solidFill>
            <a:prstDash val="solid"/>
            <a:round/>
            <a:headEnd/>
            <a:tailEnd/>
          </a:ln>
        </p:spPr>
        <p:txBody>
          <a:bodyPr/>
          <a:lstStyle/>
          <a:p>
            <a:endParaRPr lang="en-US"/>
          </a:p>
        </p:txBody>
      </p:sp>
      <p:sp>
        <p:nvSpPr>
          <p:cNvPr id="194613" name="Line 50"/>
          <p:cNvSpPr>
            <a:spLocks noChangeShapeType="1"/>
          </p:cNvSpPr>
          <p:nvPr/>
        </p:nvSpPr>
        <p:spPr bwMode="auto">
          <a:xfrm>
            <a:off x="1404938" y="5487413"/>
            <a:ext cx="869950" cy="1587"/>
          </a:xfrm>
          <a:prstGeom prst="line">
            <a:avLst/>
          </a:prstGeom>
          <a:noFill/>
          <a:ln w="0">
            <a:solidFill>
              <a:srgbClr val="24282B"/>
            </a:solidFill>
            <a:round/>
            <a:headEnd/>
            <a:tailEnd/>
          </a:ln>
        </p:spPr>
        <p:txBody>
          <a:bodyPr/>
          <a:lstStyle/>
          <a:p>
            <a:endParaRPr lang="en-US"/>
          </a:p>
        </p:txBody>
      </p:sp>
      <p:sp>
        <p:nvSpPr>
          <p:cNvPr id="194614" name="Freeform 51"/>
          <p:cNvSpPr>
            <a:spLocks/>
          </p:cNvSpPr>
          <p:nvPr/>
        </p:nvSpPr>
        <p:spPr bwMode="auto">
          <a:xfrm>
            <a:off x="3281363" y="3803075"/>
            <a:ext cx="846137" cy="1684338"/>
          </a:xfrm>
          <a:custGeom>
            <a:avLst/>
            <a:gdLst>
              <a:gd name="T0" fmla="*/ 0 w 74"/>
              <a:gd name="T1" fmla="*/ 2147483647 h 151"/>
              <a:gd name="T2" fmla="*/ 2147483647 w 74"/>
              <a:gd name="T3" fmla="*/ 2147483647 h 151"/>
              <a:gd name="T4" fmla="*/ 2147483647 w 74"/>
              <a:gd name="T5" fmla="*/ 0 h 151"/>
              <a:gd name="T6" fmla="*/ 0 w 74"/>
              <a:gd name="T7" fmla="*/ 0 h 151"/>
              <a:gd name="T8" fmla="*/ 0 60000 65536"/>
              <a:gd name="T9" fmla="*/ 0 60000 65536"/>
              <a:gd name="T10" fmla="*/ 0 60000 65536"/>
              <a:gd name="T11" fmla="*/ 0 60000 65536"/>
              <a:gd name="T12" fmla="*/ 0 w 74"/>
              <a:gd name="T13" fmla="*/ 0 h 151"/>
              <a:gd name="T14" fmla="*/ 74 w 74"/>
              <a:gd name="T15" fmla="*/ 151 h 151"/>
            </a:gdLst>
            <a:ahLst/>
            <a:cxnLst>
              <a:cxn ang="T8">
                <a:pos x="T0" y="T1"/>
              </a:cxn>
              <a:cxn ang="T9">
                <a:pos x="T2" y="T3"/>
              </a:cxn>
              <a:cxn ang="T10">
                <a:pos x="T4" y="T5"/>
              </a:cxn>
              <a:cxn ang="T11">
                <a:pos x="T6" y="T7"/>
              </a:cxn>
            </a:cxnLst>
            <a:rect l="T12" t="T13" r="T14" b="T15"/>
            <a:pathLst>
              <a:path w="74" h="151">
                <a:moveTo>
                  <a:pt x="0" y="151"/>
                </a:moveTo>
                <a:lnTo>
                  <a:pt x="74" y="151"/>
                </a:lnTo>
                <a:lnTo>
                  <a:pt x="74" y="0"/>
                </a:lnTo>
                <a:lnTo>
                  <a:pt x="0" y="0"/>
                </a:lnTo>
              </a:path>
            </a:pathLst>
          </a:custGeom>
          <a:noFill/>
          <a:ln w="0">
            <a:solidFill>
              <a:srgbClr val="24282B"/>
            </a:solidFill>
            <a:prstDash val="solid"/>
            <a:round/>
            <a:headEnd/>
            <a:tailEnd/>
          </a:ln>
        </p:spPr>
        <p:txBody>
          <a:bodyPr/>
          <a:lstStyle/>
          <a:p>
            <a:endParaRPr lang="en-US"/>
          </a:p>
        </p:txBody>
      </p:sp>
      <p:sp>
        <p:nvSpPr>
          <p:cNvPr id="194615" name="Rectangle 52"/>
          <p:cNvSpPr>
            <a:spLocks noChangeArrowheads="1"/>
          </p:cNvSpPr>
          <p:nvPr/>
        </p:nvSpPr>
        <p:spPr bwMode="auto">
          <a:xfrm>
            <a:off x="1062038" y="3457000"/>
            <a:ext cx="250825" cy="146050"/>
          </a:xfrm>
          <a:prstGeom prst="rect">
            <a:avLst/>
          </a:prstGeom>
          <a:noFill/>
          <a:ln w="0">
            <a:solidFill>
              <a:srgbClr val="24282B"/>
            </a:solidFill>
            <a:miter lim="800000"/>
            <a:headEnd/>
            <a:tailEnd/>
          </a:ln>
        </p:spPr>
        <p:txBody>
          <a:bodyPr/>
          <a:lstStyle/>
          <a:p>
            <a:endParaRPr lang="en-US">
              <a:solidFill>
                <a:srgbClr val="000000"/>
              </a:solidFill>
              <a:latin typeface="Times New Roman" pitchFamily="18" charset="0"/>
              <a:cs typeface="Times New Roman" pitchFamily="18" charset="0"/>
            </a:endParaRPr>
          </a:p>
        </p:txBody>
      </p:sp>
      <p:sp>
        <p:nvSpPr>
          <p:cNvPr id="194616" name="Freeform 53"/>
          <p:cNvSpPr>
            <a:spLocks/>
          </p:cNvSpPr>
          <p:nvPr/>
        </p:nvSpPr>
        <p:spPr bwMode="auto">
          <a:xfrm>
            <a:off x="1323975" y="3479225"/>
            <a:ext cx="927100" cy="101600"/>
          </a:xfrm>
          <a:custGeom>
            <a:avLst/>
            <a:gdLst>
              <a:gd name="T0" fmla="*/ 2147483647 w 81"/>
              <a:gd name="T1" fmla="*/ 2147483647 h 9"/>
              <a:gd name="T2" fmla="*/ 0 w 81"/>
              <a:gd name="T3" fmla="*/ 2147483647 h 9"/>
              <a:gd name="T4" fmla="*/ 0 w 81"/>
              <a:gd name="T5" fmla="*/ 0 h 9"/>
              <a:gd name="T6" fmla="*/ 2147483647 w 81"/>
              <a:gd name="T7" fmla="*/ 0 h 9"/>
              <a:gd name="T8" fmla="*/ 0 60000 65536"/>
              <a:gd name="T9" fmla="*/ 0 60000 65536"/>
              <a:gd name="T10" fmla="*/ 0 60000 65536"/>
              <a:gd name="T11" fmla="*/ 0 60000 65536"/>
              <a:gd name="T12" fmla="*/ 0 w 81"/>
              <a:gd name="T13" fmla="*/ 0 h 9"/>
              <a:gd name="T14" fmla="*/ 81 w 81"/>
              <a:gd name="T15" fmla="*/ 9 h 9"/>
            </a:gdLst>
            <a:ahLst/>
            <a:cxnLst>
              <a:cxn ang="T8">
                <a:pos x="T0" y="T1"/>
              </a:cxn>
              <a:cxn ang="T9">
                <a:pos x="T2" y="T3"/>
              </a:cxn>
              <a:cxn ang="T10">
                <a:pos x="T4" y="T5"/>
              </a:cxn>
              <a:cxn ang="T11">
                <a:pos x="T6" y="T7"/>
              </a:cxn>
            </a:cxnLst>
            <a:rect l="T12" t="T13" r="T14" b="T15"/>
            <a:pathLst>
              <a:path w="81" h="9">
                <a:moveTo>
                  <a:pt x="81" y="9"/>
                </a:moveTo>
                <a:lnTo>
                  <a:pt x="0" y="9"/>
                </a:lnTo>
                <a:lnTo>
                  <a:pt x="0" y="0"/>
                </a:lnTo>
                <a:lnTo>
                  <a:pt x="81" y="0"/>
                </a:lnTo>
              </a:path>
            </a:pathLst>
          </a:custGeom>
          <a:noFill/>
          <a:ln w="0">
            <a:solidFill>
              <a:srgbClr val="3B2478"/>
            </a:solidFill>
            <a:prstDash val="solid"/>
            <a:round/>
            <a:headEnd/>
            <a:tailEnd/>
          </a:ln>
        </p:spPr>
        <p:txBody>
          <a:bodyPr/>
          <a:lstStyle/>
          <a:p>
            <a:endParaRPr lang="en-US"/>
          </a:p>
        </p:txBody>
      </p:sp>
      <p:sp>
        <p:nvSpPr>
          <p:cNvPr id="194617" name="Line 54"/>
          <p:cNvSpPr>
            <a:spLocks noChangeShapeType="1"/>
          </p:cNvSpPr>
          <p:nvPr/>
        </p:nvSpPr>
        <p:spPr bwMode="auto">
          <a:xfrm flipH="1">
            <a:off x="2251075" y="3534788"/>
            <a:ext cx="114300" cy="46037"/>
          </a:xfrm>
          <a:prstGeom prst="line">
            <a:avLst/>
          </a:prstGeom>
          <a:noFill/>
          <a:ln w="0">
            <a:solidFill>
              <a:srgbClr val="3B2478"/>
            </a:solidFill>
            <a:round/>
            <a:headEnd/>
            <a:tailEnd/>
          </a:ln>
        </p:spPr>
        <p:txBody>
          <a:bodyPr/>
          <a:lstStyle/>
          <a:p>
            <a:endParaRPr lang="en-US"/>
          </a:p>
        </p:txBody>
      </p:sp>
      <p:sp>
        <p:nvSpPr>
          <p:cNvPr id="194618" name="Line 55"/>
          <p:cNvSpPr>
            <a:spLocks noChangeShapeType="1"/>
          </p:cNvSpPr>
          <p:nvPr/>
        </p:nvSpPr>
        <p:spPr bwMode="auto">
          <a:xfrm>
            <a:off x="2251075" y="3468113"/>
            <a:ext cx="114300" cy="44450"/>
          </a:xfrm>
          <a:prstGeom prst="line">
            <a:avLst/>
          </a:prstGeom>
          <a:noFill/>
          <a:ln w="0">
            <a:solidFill>
              <a:srgbClr val="3B2478"/>
            </a:solidFill>
            <a:round/>
            <a:headEnd/>
            <a:tailEnd/>
          </a:ln>
        </p:spPr>
        <p:txBody>
          <a:bodyPr/>
          <a:lstStyle/>
          <a:p>
            <a:endParaRPr lang="en-US"/>
          </a:p>
        </p:txBody>
      </p:sp>
      <p:sp>
        <p:nvSpPr>
          <p:cNvPr id="194619" name="Rectangle 56"/>
          <p:cNvSpPr>
            <a:spLocks noChangeArrowheads="1"/>
          </p:cNvSpPr>
          <p:nvPr/>
        </p:nvSpPr>
        <p:spPr bwMode="auto">
          <a:xfrm>
            <a:off x="4206875" y="5687438"/>
            <a:ext cx="263525" cy="157162"/>
          </a:xfrm>
          <a:prstGeom prst="rect">
            <a:avLst/>
          </a:prstGeom>
          <a:noFill/>
          <a:ln w="0">
            <a:solidFill>
              <a:srgbClr val="24282B"/>
            </a:solidFill>
            <a:miter lim="800000"/>
            <a:headEnd/>
            <a:tailEnd/>
          </a:ln>
        </p:spPr>
        <p:txBody>
          <a:bodyPr/>
          <a:lstStyle/>
          <a:p>
            <a:endParaRPr lang="en-US">
              <a:solidFill>
                <a:srgbClr val="000000"/>
              </a:solidFill>
              <a:latin typeface="Times New Roman" pitchFamily="18" charset="0"/>
              <a:cs typeface="Times New Roman" pitchFamily="18" charset="0"/>
            </a:endParaRPr>
          </a:p>
        </p:txBody>
      </p:sp>
      <p:sp>
        <p:nvSpPr>
          <p:cNvPr id="194620" name="Freeform 57"/>
          <p:cNvSpPr>
            <a:spLocks/>
          </p:cNvSpPr>
          <p:nvPr/>
        </p:nvSpPr>
        <p:spPr bwMode="auto">
          <a:xfrm>
            <a:off x="3281363" y="5709663"/>
            <a:ext cx="925512" cy="112712"/>
          </a:xfrm>
          <a:custGeom>
            <a:avLst/>
            <a:gdLst>
              <a:gd name="T0" fmla="*/ 0 w 81"/>
              <a:gd name="T1" fmla="*/ 0 h 10"/>
              <a:gd name="T2" fmla="*/ 2147483647 w 81"/>
              <a:gd name="T3" fmla="*/ 0 h 10"/>
              <a:gd name="T4" fmla="*/ 2147483647 w 81"/>
              <a:gd name="T5" fmla="*/ 2147483647 h 10"/>
              <a:gd name="T6" fmla="*/ 0 w 81"/>
              <a:gd name="T7" fmla="*/ 2147483647 h 10"/>
              <a:gd name="T8" fmla="*/ 0 60000 65536"/>
              <a:gd name="T9" fmla="*/ 0 60000 65536"/>
              <a:gd name="T10" fmla="*/ 0 60000 65536"/>
              <a:gd name="T11" fmla="*/ 0 60000 65536"/>
              <a:gd name="T12" fmla="*/ 0 w 81"/>
              <a:gd name="T13" fmla="*/ 0 h 10"/>
              <a:gd name="T14" fmla="*/ 81 w 81"/>
              <a:gd name="T15" fmla="*/ 10 h 10"/>
            </a:gdLst>
            <a:ahLst/>
            <a:cxnLst>
              <a:cxn ang="T8">
                <a:pos x="T0" y="T1"/>
              </a:cxn>
              <a:cxn ang="T9">
                <a:pos x="T2" y="T3"/>
              </a:cxn>
              <a:cxn ang="T10">
                <a:pos x="T4" y="T5"/>
              </a:cxn>
              <a:cxn ang="T11">
                <a:pos x="T6" y="T7"/>
              </a:cxn>
            </a:cxnLst>
            <a:rect l="T12" t="T13" r="T14" b="T15"/>
            <a:pathLst>
              <a:path w="81" h="10">
                <a:moveTo>
                  <a:pt x="0" y="0"/>
                </a:moveTo>
                <a:lnTo>
                  <a:pt x="81" y="0"/>
                </a:lnTo>
                <a:lnTo>
                  <a:pt x="81" y="10"/>
                </a:lnTo>
                <a:lnTo>
                  <a:pt x="0" y="10"/>
                </a:lnTo>
              </a:path>
            </a:pathLst>
          </a:custGeom>
          <a:noFill/>
          <a:ln w="0">
            <a:solidFill>
              <a:srgbClr val="3B2478"/>
            </a:solidFill>
            <a:prstDash val="solid"/>
            <a:round/>
            <a:headEnd/>
            <a:tailEnd/>
          </a:ln>
        </p:spPr>
        <p:txBody>
          <a:bodyPr/>
          <a:lstStyle/>
          <a:p>
            <a:endParaRPr lang="en-US"/>
          </a:p>
        </p:txBody>
      </p:sp>
      <p:sp>
        <p:nvSpPr>
          <p:cNvPr id="194621" name="Line 58"/>
          <p:cNvSpPr>
            <a:spLocks noChangeShapeType="1"/>
          </p:cNvSpPr>
          <p:nvPr/>
        </p:nvSpPr>
        <p:spPr bwMode="auto">
          <a:xfrm flipV="1">
            <a:off x="3154363" y="5709663"/>
            <a:ext cx="114300" cy="46037"/>
          </a:xfrm>
          <a:prstGeom prst="line">
            <a:avLst/>
          </a:prstGeom>
          <a:noFill/>
          <a:ln w="0">
            <a:solidFill>
              <a:srgbClr val="3B2478"/>
            </a:solidFill>
            <a:round/>
            <a:headEnd/>
            <a:tailEnd/>
          </a:ln>
        </p:spPr>
        <p:txBody>
          <a:bodyPr/>
          <a:lstStyle/>
          <a:p>
            <a:endParaRPr lang="en-US"/>
          </a:p>
        </p:txBody>
      </p:sp>
      <p:sp>
        <p:nvSpPr>
          <p:cNvPr id="194622" name="Line 59"/>
          <p:cNvSpPr>
            <a:spLocks noChangeShapeType="1"/>
          </p:cNvSpPr>
          <p:nvPr/>
        </p:nvSpPr>
        <p:spPr bwMode="auto">
          <a:xfrm flipH="1" flipV="1">
            <a:off x="3154363" y="5777925"/>
            <a:ext cx="114300" cy="44450"/>
          </a:xfrm>
          <a:prstGeom prst="line">
            <a:avLst/>
          </a:prstGeom>
          <a:noFill/>
          <a:ln w="0">
            <a:solidFill>
              <a:srgbClr val="3B2478"/>
            </a:solidFill>
            <a:round/>
            <a:headEnd/>
            <a:tailEnd/>
          </a:ln>
        </p:spPr>
        <p:txBody>
          <a:bodyPr/>
          <a:lstStyle/>
          <a:p>
            <a:endParaRPr lang="en-US"/>
          </a:p>
        </p:txBody>
      </p:sp>
      <p:sp>
        <p:nvSpPr>
          <p:cNvPr id="194623" name="Rectangle 60"/>
          <p:cNvSpPr>
            <a:spLocks noChangeArrowheads="1"/>
          </p:cNvSpPr>
          <p:nvPr/>
        </p:nvSpPr>
        <p:spPr bwMode="auto">
          <a:xfrm>
            <a:off x="1062038" y="5687438"/>
            <a:ext cx="250825" cy="157162"/>
          </a:xfrm>
          <a:prstGeom prst="rect">
            <a:avLst/>
          </a:prstGeom>
          <a:noFill/>
          <a:ln w="0">
            <a:solidFill>
              <a:srgbClr val="24282B"/>
            </a:solidFill>
            <a:miter lim="800000"/>
            <a:headEnd/>
            <a:tailEnd/>
          </a:ln>
        </p:spPr>
        <p:txBody>
          <a:bodyPr/>
          <a:lstStyle/>
          <a:p>
            <a:endParaRPr lang="en-US">
              <a:solidFill>
                <a:srgbClr val="000000"/>
              </a:solidFill>
              <a:latin typeface="Times New Roman" pitchFamily="18" charset="0"/>
              <a:cs typeface="Times New Roman" pitchFamily="18" charset="0"/>
            </a:endParaRPr>
          </a:p>
        </p:txBody>
      </p:sp>
      <p:sp>
        <p:nvSpPr>
          <p:cNvPr id="194624" name="Freeform 61"/>
          <p:cNvSpPr>
            <a:spLocks/>
          </p:cNvSpPr>
          <p:nvPr/>
        </p:nvSpPr>
        <p:spPr bwMode="auto">
          <a:xfrm>
            <a:off x="1323975" y="5709663"/>
            <a:ext cx="927100" cy="112712"/>
          </a:xfrm>
          <a:custGeom>
            <a:avLst/>
            <a:gdLst>
              <a:gd name="T0" fmla="*/ 2147483647 w 81"/>
              <a:gd name="T1" fmla="*/ 0 h 10"/>
              <a:gd name="T2" fmla="*/ 0 w 81"/>
              <a:gd name="T3" fmla="*/ 0 h 10"/>
              <a:gd name="T4" fmla="*/ 0 w 81"/>
              <a:gd name="T5" fmla="*/ 2147483647 h 10"/>
              <a:gd name="T6" fmla="*/ 2147483647 w 81"/>
              <a:gd name="T7" fmla="*/ 2147483647 h 10"/>
              <a:gd name="T8" fmla="*/ 0 60000 65536"/>
              <a:gd name="T9" fmla="*/ 0 60000 65536"/>
              <a:gd name="T10" fmla="*/ 0 60000 65536"/>
              <a:gd name="T11" fmla="*/ 0 60000 65536"/>
              <a:gd name="T12" fmla="*/ 0 w 81"/>
              <a:gd name="T13" fmla="*/ 0 h 10"/>
              <a:gd name="T14" fmla="*/ 81 w 81"/>
              <a:gd name="T15" fmla="*/ 10 h 10"/>
            </a:gdLst>
            <a:ahLst/>
            <a:cxnLst>
              <a:cxn ang="T8">
                <a:pos x="T0" y="T1"/>
              </a:cxn>
              <a:cxn ang="T9">
                <a:pos x="T2" y="T3"/>
              </a:cxn>
              <a:cxn ang="T10">
                <a:pos x="T4" y="T5"/>
              </a:cxn>
              <a:cxn ang="T11">
                <a:pos x="T6" y="T7"/>
              </a:cxn>
            </a:cxnLst>
            <a:rect l="T12" t="T13" r="T14" b="T15"/>
            <a:pathLst>
              <a:path w="81" h="10">
                <a:moveTo>
                  <a:pt x="81" y="0"/>
                </a:moveTo>
                <a:lnTo>
                  <a:pt x="0" y="0"/>
                </a:lnTo>
                <a:lnTo>
                  <a:pt x="0" y="10"/>
                </a:lnTo>
                <a:lnTo>
                  <a:pt x="81" y="10"/>
                </a:lnTo>
              </a:path>
            </a:pathLst>
          </a:custGeom>
          <a:noFill/>
          <a:ln w="0">
            <a:solidFill>
              <a:srgbClr val="3B2478"/>
            </a:solidFill>
            <a:prstDash val="solid"/>
            <a:round/>
            <a:headEnd/>
            <a:tailEnd/>
          </a:ln>
        </p:spPr>
        <p:txBody>
          <a:bodyPr/>
          <a:lstStyle/>
          <a:p>
            <a:endParaRPr lang="en-US"/>
          </a:p>
        </p:txBody>
      </p:sp>
      <p:sp>
        <p:nvSpPr>
          <p:cNvPr id="194625" name="Line 62"/>
          <p:cNvSpPr>
            <a:spLocks noChangeShapeType="1"/>
          </p:cNvSpPr>
          <p:nvPr/>
        </p:nvSpPr>
        <p:spPr bwMode="auto">
          <a:xfrm flipH="1" flipV="1">
            <a:off x="2262188" y="5709663"/>
            <a:ext cx="103187" cy="46037"/>
          </a:xfrm>
          <a:prstGeom prst="line">
            <a:avLst/>
          </a:prstGeom>
          <a:noFill/>
          <a:ln w="0">
            <a:solidFill>
              <a:srgbClr val="3B2478"/>
            </a:solidFill>
            <a:round/>
            <a:headEnd/>
            <a:tailEnd/>
          </a:ln>
        </p:spPr>
        <p:txBody>
          <a:bodyPr/>
          <a:lstStyle/>
          <a:p>
            <a:endParaRPr lang="en-US"/>
          </a:p>
        </p:txBody>
      </p:sp>
      <p:sp>
        <p:nvSpPr>
          <p:cNvPr id="194626" name="Line 63"/>
          <p:cNvSpPr>
            <a:spLocks noChangeShapeType="1"/>
          </p:cNvSpPr>
          <p:nvPr/>
        </p:nvSpPr>
        <p:spPr bwMode="auto">
          <a:xfrm flipV="1">
            <a:off x="2251075" y="5777925"/>
            <a:ext cx="114300" cy="44450"/>
          </a:xfrm>
          <a:prstGeom prst="line">
            <a:avLst/>
          </a:prstGeom>
          <a:noFill/>
          <a:ln w="0">
            <a:solidFill>
              <a:srgbClr val="3B2478"/>
            </a:solidFill>
            <a:round/>
            <a:headEnd/>
            <a:tailEnd/>
          </a:ln>
        </p:spPr>
        <p:txBody>
          <a:bodyPr/>
          <a:lstStyle/>
          <a:p>
            <a:endParaRPr lang="en-US"/>
          </a:p>
        </p:txBody>
      </p:sp>
      <p:sp>
        <p:nvSpPr>
          <p:cNvPr id="194627" name="Rectangle 64"/>
          <p:cNvSpPr>
            <a:spLocks noChangeArrowheads="1"/>
          </p:cNvSpPr>
          <p:nvPr/>
        </p:nvSpPr>
        <p:spPr bwMode="auto">
          <a:xfrm>
            <a:off x="3657600" y="4093588"/>
            <a:ext cx="355600" cy="200025"/>
          </a:xfrm>
          <a:prstGeom prst="rect">
            <a:avLst/>
          </a:prstGeom>
          <a:noFill/>
          <a:ln w="0">
            <a:solidFill>
              <a:srgbClr val="24282B"/>
            </a:solidFill>
            <a:miter lim="800000"/>
            <a:headEnd/>
            <a:tailEnd/>
          </a:ln>
        </p:spPr>
        <p:txBody>
          <a:bodyPr/>
          <a:lstStyle/>
          <a:p>
            <a:endParaRPr lang="en-US">
              <a:solidFill>
                <a:srgbClr val="000000"/>
              </a:solidFill>
              <a:latin typeface="Times New Roman" pitchFamily="18" charset="0"/>
              <a:cs typeface="Times New Roman" pitchFamily="18" charset="0"/>
            </a:endParaRPr>
          </a:p>
        </p:txBody>
      </p:sp>
      <p:sp>
        <p:nvSpPr>
          <p:cNvPr id="194628" name="Line 65"/>
          <p:cNvSpPr>
            <a:spLocks noChangeShapeType="1"/>
          </p:cNvSpPr>
          <p:nvPr/>
        </p:nvSpPr>
        <p:spPr bwMode="auto">
          <a:xfrm flipV="1">
            <a:off x="3978275" y="4271388"/>
            <a:ext cx="34925" cy="22225"/>
          </a:xfrm>
          <a:prstGeom prst="line">
            <a:avLst/>
          </a:prstGeom>
          <a:noFill/>
          <a:ln w="0">
            <a:solidFill>
              <a:srgbClr val="24282B"/>
            </a:solidFill>
            <a:round/>
            <a:headEnd/>
            <a:tailEnd/>
          </a:ln>
        </p:spPr>
        <p:txBody>
          <a:bodyPr/>
          <a:lstStyle/>
          <a:p>
            <a:endParaRPr lang="en-US"/>
          </a:p>
        </p:txBody>
      </p:sp>
      <p:sp>
        <p:nvSpPr>
          <p:cNvPr id="194629" name="Line 66"/>
          <p:cNvSpPr>
            <a:spLocks noChangeShapeType="1"/>
          </p:cNvSpPr>
          <p:nvPr/>
        </p:nvSpPr>
        <p:spPr bwMode="auto">
          <a:xfrm flipH="1">
            <a:off x="3956050" y="4238050"/>
            <a:ext cx="57150" cy="55563"/>
          </a:xfrm>
          <a:prstGeom prst="line">
            <a:avLst/>
          </a:prstGeom>
          <a:noFill/>
          <a:ln w="0">
            <a:solidFill>
              <a:srgbClr val="24282B"/>
            </a:solidFill>
            <a:round/>
            <a:headEnd/>
            <a:tailEnd/>
          </a:ln>
        </p:spPr>
        <p:txBody>
          <a:bodyPr/>
          <a:lstStyle/>
          <a:p>
            <a:endParaRPr lang="en-US"/>
          </a:p>
        </p:txBody>
      </p:sp>
      <p:sp>
        <p:nvSpPr>
          <p:cNvPr id="194630" name="Line 67"/>
          <p:cNvSpPr>
            <a:spLocks noChangeShapeType="1"/>
          </p:cNvSpPr>
          <p:nvPr/>
        </p:nvSpPr>
        <p:spPr bwMode="auto">
          <a:xfrm flipV="1">
            <a:off x="3921125" y="4204713"/>
            <a:ext cx="92075" cy="88900"/>
          </a:xfrm>
          <a:prstGeom prst="line">
            <a:avLst/>
          </a:prstGeom>
          <a:noFill/>
          <a:ln w="0">
            <a:solidFill>
              <a:srgbClr val="24282B"/>
            </a:solidFill>
            <a:round/>
            <a:headEnd/>
            <a:tailEnd/>
          </a:ln>
        </p:spPr>
        <p:txBody>
          <a:bodyPr/>
          <a:lstStyle/>
          <a:p>
            <a:endParaRPr lang="en-US"/>
          </a:p>
        </p:txBody>
      </p:sp>
      <p:sp>
        <p:nvSpPr>
          <p:cNvPr id="194631" name="Line 68"/>
          <p:cNvSpPr>
            <a:spLocks noChangeShapeType="1"/>
          </p:cNvSpPr>
          <p:nvPr/>
        </p:nvSpPr>
        <p:spPr bwMode="auto">
          <a:xfrm flipH="1">
            <a:off x="3898900" y="4171375"/>
            <a:ext cx="114300" cy="122238"/>
          </a:xfrm>
          <a:prstGeom prst="line">
            <a:avLst/>
          </a:prstGeom>
          <a:noFill/>
          <a:ln w="0">
            <a:solidFill>
              <a:srgbClr val="24282B"/>
            </a:solidFill>
            <a:round/>
            <a:headEnd/>
            <a:tailEnd/>
          </a:ln>
        </p:spPr>
        <p:txBody>
          <a:bodyPr/>
          <a:lstStyle/>
          <a:p>
            <a:endParaRPr lang="en-US"/>
          </a:p>
        </p:txBody>
      </p:sp>
      <p:sp>
        <p:nvSpPr>
          <p:cNvPr id="194632" name="Line 69"/>
          <p:cNvSpPr>
            <a:spLocks noChangeShapeType="1"/>
          </p:cNvSpPr>
          <p:nvPr/>
        </p:nvSpPr>
        <p:spPr bwMode="auto">
          <a:xfrm flipV="1">
            <a:off x="3863975" y="4149150"/>
            <a:ext cx="149225" cy="144463"/>
          </a:xfrm>
          <a:prstGeom prst="line">
            <a:avLst/>
          </a:prstGeom>
          <a:noFill/>
          <a:ln w="0">
            <a:solidFill>
              <a:srgbClr val="24282B"/>
            </a:solidFill>
            <a:round/>
            <a:headEnd/>
            <a:tailEnd/>
          </a:ln>
        </p:spPr>
        <p:txBody>
          <a:bodyPr/>
          <a:lstStyle/>
          <a:p>
            <a:endParaRPr lang="en-US"/>
          </a:p>
        </p:txBody>
      </p:sp>
      <p:sp>
        <p:nvSpPr>
          <p:cNvPr id="194633" name="Line 70"/>
          <p:cNvSpPr>
            <a:spLocks noChangeShapeType="1"/>
          </p:cNvSpPr>
          <p:nvPr/>
        </p:nvSpPr>
        <p:spPr bwMode="auto">
          <a:xfrm flipH="1">
            <a:off x="3841750" y="4115813"/>
            <a:ext cx="171450" cy="177800"/>
          </a:xfrm>
          <a:prstGeom prst="line">
            <a:avLst/>
          </a:prstGeom>
          <a:noFill/>
          <a:ln w="0">
            <a:solidFill>
              <a:srgbClr val="24282B"/>
            </a:solidFill>
            <a:round/>
            <a:headEnd/>
            <a:tailEnd/>
          </a:ln>
        </p:spPr>
        <p:txBody>
          <a:bodyPr/>
          <a:lstStyle/>
          <a:p>
            <a:endParaRPr lang="en-US"/>
          </a:p>
        </p:txBody>
      </p:sp>
      <p:sp>
        <p:nvSpPr>
          <p:cNvPr id="194634" name="Line 71"/>
          <p:cNvSpPr>
            <a:spLocks noChangeShapeType="1"/>
          </p:cNvSpPr>
          <p:nvPr/>
        </p:nvSpPr>
        <p:spPr bwMode="auto">
          <a:xfrm flipV="1">
            <a:off x="3806825" y="4093588"/>
            <a:ext cx="195263" cy="200025"/>
          </a:xfrm>
          <a:prstGeom prst="line">
            <a:avLst/>
          </a:prstGeom>
          <a:noFill/>
          <a:ln w="0">
            <a:solidFill>
              <a:srgbClr val="24282B"/>
            </a:solidFill>
            <a:round/>
            <a:headEnd/>
            <a:tailEnd/>
          </a:ln>
        </p:spPr>
        <p:txBody>
          <a:bodyPr/>
          <a:lstStyle/>
          <a:p>
            <a:endParaRPr lang="en-US"/>
          </a:p>
        </p:txBody>
      </p:sp>
      <p:sp>
        <p:nvSpPr>
          <p:cNvPr id="194635" name="Line 72"/>
          <p:cNvSpPr>
            <a:spLocks noChangeShapeType="1"/>
          </p:cNvSpPr>
          <p:nvPr/>
        </p:nvSpPr>
        <p:spPr bwMode="auto">
          <a:xfrm flipH="1">
            <a:off x="3771900" y="4093588"/>
            <a:ext cx="195263" cy="200025"/>
          </a:xfrm>
          <a:prstGeom prst="line">
            <a:avLst/>
          </a:prstGeom>
          <a:noFill/>
          <a:ln w="0">
            <a:solidFill>
              <a:srgbClr val="24282B"/>
            </a:solidFill>
            <a:round/>
            <a:headEnd/>
            <a:tailEnd/>
          </a:ln>
        </p:spPr>
        <p:txBody>
          <a:bodyPr/>
          <a:lstStyle/>
          <a:p>
            <a:endParaRPr lang="en-US"/>
          </a:p>
        </p:txBody>
      </p:sp>
      <p:sp>
        <p:nvSpPr>
          <p:cNvPr id="194636" name="Line 73"/>
          <p:cNvSpPr>
            <a:spLocks noChangeShapeType="1"/>
          </p:cNvSpPr>
          <p:nvPr/>
        </p:nvSpPr>
        <p:spPr bwMode="auto">
          <a:xfrm flipV="1">
            <a:off x="3749675" y="4093588"/>
            <a:ext cx="195263" cy="200025"/>
          </a:xfrm>
          <a:prstGeom prst="line">
            <a:avLst/>
          </a:prstGeom>
          <a:noFill/>
          <a:ln w="0">
            <a:solidFill>
              <a:srgbClr val="24282B"/>
            </a:solidFill>
            <a:round/>
            <a:headEnd/>
            <a:tailEnd/>
          </a:ln>
        </p:spPr>
        <p:txBody>
          <a:bodyPr/>
          <a:lstStyle/>
          <a:p>
            <a:endParaRPr lang="en-US"/>
          </a:p>
        </p:txBody>
      </p:sp>
      <p:sp>
        <p:nvSpPr>
          <p:cNvPr id="194637" name="Line 74"/>
          <p:cNvSpPr>
            <a:spLocks noChangeShapeType="1"/>
          </p:cNvSpPr>
          <p:nvPr/>
        </p:nvSpPr>
        <p:spPr bwMode="auto">
          <a:xfrm flipH="1">
            <a:off x="3714750" y="4093588"/>
            <a:ext cx="195263" cy="200025"/>
          </a:xfrm>
          <a:prstGeom prst="line">
            <a:avLst/>
          </a:prstGeom>
          <a:noFill/>
          <a:ln w="0">
            <a:solidFill>
              <a:srgbClr val="24282B"/>
            </a:solidFill>
            <a:round/>
            <a:headEnd/>
            <a:tailEnd/>
          </a:ln>
        </p:spPr>
        <p:txBody>
          <a:bodyPr/>
          <a:lstStyle/>
          <a:p>
            <a:endParaRPr lang="en-US"/>
          </a:p>
        </p:txBody>
      </p:sp>
      <p:sp>
        <p:nvSpPr>
          <p:cNvPr id="194638" name="Line 75"/>
          <p:cNvSpPr>
            <a:spLocks noChangeShapeType="1"/>
          </p:cNvSpPr>
          <p:nvPr/>
        </p:nvSpPr>
        <p:spPr bwMode="auto">
          <a:xfrm flipV="1">
            <a:off x="3692525" y="4093588"/>
            <a:ext cx="195263" cy="200025"/>
          </a:xfrm>
          <a:prstGeom prst="line">
            <a:avLst/>
          </a:prstGeom>
          <a:noFill/>
          <a:ln w="0">
            <a:solidFill>
              <a:srgbClr val="24282B"/>
            </a:solidFill>
            <a:round/>
            <a:headEnd/>
            <a:tailEnd/>
          </a:ln>
        </p:spPr>
        <p:txBody>
          <a:bodyPr/>
          <a:lstStyle/>
          <a:p>
            <a:endParaRPr lang="en-US"/>
          </a:p>
        </p:txBody>
      </p:sp>
      <p:sp>
        <p:nvSpPr>
          <p:cNvPr id="194639" name="Line 76"/>
          <p:cNvSpPr>
            <a:spLocks noChangeShapeType="1"/>
          </p:cNvSpPr>
          <p:nvPr/>
        </p:nvSpPr>
        <p:spPr bwMode="auto">
          <a:xfrm flipH="1">
            <a:off x="3657600" y="4093588"/>
            <a:ext cx="195263" cy="200025"/>
          </a:xfrm>
          <a:prstGeom prst="line">
            <a:avLst/>
          </a:prstGeom>
          <a:noFill/>
          <a:ln w="0">
            <a:solidFill>
              <a:srgbClr val="24282B"/>
            </a:solidFill>
            <a:round/>
            <a:headEnd/>
            <a:tailEnd/>
          </a:ln>
        </p:spPr>
        <p:txBody>
          <a:bodyPr/>
          <a:lstStyle/>
          <a:p>
            <a:endParaRPr lang="en-US"/>
          </a:p>
        </p:txBody>
      </p:sp>
      <p:sp>
        <p:nvSpPr>
          <p:cNvPr id="194640" name="Line 77"/>
          <p:cNvSpPr>
            <a:spLocks noChangeShapeType="1"/>
          </p:cNvSpPr>
          <p:nvPr/>
        </p:nvSpPr>
        <p:spPr bwMode="auto">
          <a:xfrm flipV="1">
            <a:off x="3657600" y="4093588"/>
            <a:ext cx="171450" cy="177800"/>
          </a:xfrm>
          <a:prstGeom prst="line">
            <a:avLst/>
          </a:prstGeom>
          <a:noFill/>
          <a:ln w="0">
            <a:solidFill>
              <a:srgbClr val="24282B"/>
            </a:solidFill>
            <a:round/>
            <a:headEnd/>
            <a:tailEnd/>
          </a:ln>
        </p:spPr>
        <p:txBody>
          <a:bodyPr/>
          <a:lstStyle/>
          <a:p>
            <a:endParaRPr lang="en-US"/>
          </a:p>
        </p:txBody>
      </p:sp>
      <p:sp>
        <p:nvSpPr>
          <p:cNvPr id="194641" name="Line 78"/>
          <p:cNvSpPr>
            <a:spLocks noChangeShapeType="1"/>
          </p:cNvSpPr>
          <p:nvPr/>
        </p:nvSpPr>
        <p:spPr bwMode="auto">
          <a:xfrm flipH="1">
            <a:off x="3657600" y="4093588"/>
            <a:ext cx="138113" cy="144462"/>
          </a:xfrm>
          <a:prstGeom prst="line">
            <a:avLst/>
          </a:prstGeom>
          <a:noFill/>
          <a:ln w="0">
            <a:solidFill>
              <a:srgbClr val="24282B"/>
            </a:solidFill>
            <a:round/>
            <a:headEnd/>
            <a:tailEnd/>
          </a:ln>
        </p:spPr>
        <p:txBody>
          <a:bodyPr/>
          <a:lstStyle/>
          <a:p>
            <a:endParaRPr lang="en-US"/>
          </a:p>
        </p:txBody>
      </p:sp>
      <p:sp>
        <p:nvSpPr>
          <p:cNvPr id="194642" name="Line 79"/>
          <p:cNvSpPr>
            <a:spLocks noChangeShapeType="1"/>
          </p:cNvSpPr>
          <p:nvPr/>
        </p:nvSpPr>
        <p:spPr bwMode="auto">
          <a:xfrm flipV="1">
            <a:off x="3657600" y="4093588"/>
            <a:ext cx="103188" cy="111125"/>
          </a:xfrm>
          <a:prstGeom prst="line">
            <a:avLst/>
          </a:prstGeom>
          <a:noFill/>
          <a:ln w="0">
            <a:solidFill>
              <a:srgbClr val="24282B"/>
            </a:solidFill>
            <a:round/>
            <a:headEnd/>
            <a:tailEnd/>
          </a:ln>
        </p:spPr>
        <p:txBody>
          <a:bodyPr/>
          <a:lstStyle/>
          <a:p>
            <a:endParaRPr lang="en-US"/>
          </a:p>
        </p:txBody>
      </p:sp>
      <p:sp>
        <p:nvSpPr>
          <p:cNvPr id="194643" name="Line 80"/>
          <p:cNvSpPr>
            <a:spLocks noChangeShapeType="1"/>
          </p:cNvSpPr>
          <p:nvPr/>
        </p:nvSpPr>
        <p:spPr bwMode="auto">
          <a:xfrm flipH="1">
            <a:off x="3657600" y="4093588"/>
            <a:ext cx="80963" cy="77787"/>
          </a:xfrm>
          <a:prstGeom prst="line">
            <a:avLst/>
          </a:prstGeom>
          <a:noFill/>
          <a:ln w="0">
            <a:solidFill>
              <a:srgbClr val="24282B"/>
            </a:solidFill>
            <a:round/>
            <a:headEnd/>
            <a:tailEnd/>
          </a:ln>
        </p:spPr>
        <p:txBody>
          <a:bodyPr/>
          <a:lstStyle/>
          <a:p>
            <a:endParaRPr lang="en-US"/>
          </a:p>
        </p:txBody>
      </p:sp>
      <p:sp>
        <p:nvSpPr>
          <p:cNvPr id="194644" name="Line 81"/>
          <p:cNvSpPr>
            <a:spLocks noChangeShapeType="1"/>
          </p:cNvSpPr>
          <p:nvPr/>
        </p:nvSpPr>
        <p:spPr bwMode="auto">
          <a:xfrm flipV="1">
            <a:off x="3657600" y="4093588"/>
            <a:ext cx="46038" cy="55562"/>
          </a:xfrm>
          <a:prstGeom prst="line">
            <a:avLst/>
          </a:prstGeom>
          <a:noFill/>
          <a:ln w="0">
            <a:solidFill>
              <a:srgbClr val="24282B"/>
            </a:solidFill>
            <a:round/>
            <a:headEnd/>
            <a:tailEnd/>
          </a:ln>
        </p:spPr>
        <p:txBody>
          <a:bodyPr/>
          <a:lstStyle/>
          <a:p>
            <a:endParaRPr lang="en-US"/>
          </a:p>
        </p:txBody>
      </p:sp>
      <p:sp>
        <p:nvSpPr>
          <p:cNvPr id="194645" name="Line 82"/>
          <p:cNvSpPr>
            <a:spLocks noChangeShapeType="1"/>
          </p:cNvSpPr>
          <p:nvPr/>
        </p:nvSpPr>
        <p:spPr bwMode="auto">
          <a:xfrm flipH="1">
            <a:off x="3657600" y="4093588"/>
            <a:ext cx="23813" cy="22225"/>
          </a:xfrm>
          <a:prstGeom prst="line">
            <a:avLst/>
          </a:prstGeom>
          <a:noFill/>
          <a:ln w="0">
            <a:solidFill>
              <a:srgbClr val="24282B"/>
            </a:solidFill>
            <a:round/>
            <a:headEnd/>
            <a:tailEnd/>
          </a:ln>
        </p:spPr>
        <p:txBody>
          <a:bodyPr/>
          <a:lstStyle/>
          <a:p>
            <a:endParaRPr lang="en-US"/>
          </a:p>
        </p:txBody>
      </p:sp>
      <p:sp>
        <p:nvSpPr>
          <p:cNvPr id="194646" name="Rectangle 83"/>
          <p:cNvSpPr>
            <a:spLocks noChangeArrowheads="1"/>
          </p:cNvSpPr>
          <p:nvPr/>
        </p:nvSpPr>
        <p:spPr bwMode="auto">
          <a:xfrm>
            <a:off x="1519238" y="4093588"/>
            <a:ext cx="342900" cy="200025"/>
          </a:xfrm>
          <a:prstGeom prst="rect">
            <a:avLst/>
          </a:prstGeom>
          <a:noFill/>
          <a:ln w="0">
            <a:solidFill>
              <a:srgbClr val="24282B"/>
            </a:solidFill>
            <a:miter lim="800000"/>
            <a:headEnd/>
            <a:tailEnd/>
          </a:ln>
        </p:spPr>
        <p:txBody>
          <a:bodyPr/>
          <a:lstStyle/>
          <a:p>
            <a:endParaRPr lang="en-US">
              <a:solidFill>
                <a:srgbClr val="000000"/>
              </a:solidFill>
              <a:latin typeface="Times New Roman" pitchFamily="18" charset="0"/>
              <a:cs typeface="Times New Roman" pitchFamily="18" charset="0"/>
            </a:endParaRPr>
          </a:p>
        </p:txBody>
      </p:sp>
      <p:sp>
        <p:nvSpPr>
          <p:cNvPr id="194647" name="Line 84"/>
          <p:cNvSpPr>
            <a:spLocks noChangeShapeType="1"/>
          </p:cNvSpPr>
          <p:nvPr/>
        </p:nvSpPr>
        <p:spPr bwMode="auto">
          <a:xfrm flipV="1">
            <a:off x="1519238" y="4093588"/>
            <a:ext cx="22225" cy="33337"/>
          </a:xfrm>
          <a:prstGeom prst="line">
            <a:avLst/>
          </a:prstGeom>
          <a:noFill/>
          <a:ln w="0">
            <a:solidFill>
              <a:srgbClr val="24282B"/>
            </a:solidFill>
            <a:round/>
            <a:headEnd/>
            <a:tailEnd/>
          </a:ln>
        </p:spPr>
        <p:txBody>
          <a:bodyPr/>
          <a:lstStyle/>
          <a:p>
            <a:endParaRPr lang="en-US"/>
          </a:p>
        </p:txBody>
      </p:sp>
      <p:sp>
        <p:nvSpPr>
          <p:cNvPr id="194648" name="Line 85"/>
          <p:cNvSpPr>
            <a:spLocks noChangeShapeType="1"/>
          </p:cNvSpPr>
          <p:nvPr/>
        </p:nvSpPr>
        <p:spPr bwMode="auto">
          <a:xfrm flipH="1">
            <a:off x="1519238" y="4093588"/>
            <a:ext cx="57150" cy="66675"/>
          </a:xfrm>
          <a:prstGeom prst="line">
            <a:avLst/>
          </a:prstGeom>
          <a:noFill/>
          <a:ln w="0">
            <a:solidFill>
              <a:srgbClr val="24282B"/>
            </a:solidFill>
            <a:round/>
            <a:headEnd/>
            <a:tailEnd/>
          </a:ln>
        </p:spPr>
        <p:txBody>
          <a:bodyPr/>
          <a:lstStyle/>
          <a:p>
            <a:endParaRPr lang="en-US"/>
          </a:p>
        </p:txBody>
      </p:sp>
      <p:sp>
        <p:nvSpPr>
          <p:cNvPr id="194649" name="Line 86"/>
          <p:cNvSpPr>
            <a:spLocks noChangeShapeType="1"/>
          </p:cNvSpPr>
          <p:nvPr/>
        </p:nvSpPr>
        <p:spPr bwMode="auto">
          <a:xfrm flipV="1">
            <a:off x="1519238" y="4093588"/>
            <a:ext cx="79375" cy="88900"/>
          </a:xfrm>
          <a:prstGeom prst="line">
            <a:avLst/>
          </a:prstGeom>
          <a:noFill/>
          <a:ln w="0">
            <a:solidFill>
              <a:srgbClr val="24282B"/>
            </a:solidFill>
            <a:round/>
            <a:headEnd/>
            <a:tailEnd/>
          </a:ln>
        </p:spPr>
        <p:txBody>
          <a:bodyPr/>
          <a:lstStyle/>
          <a:p>
            <a:endParaRPr lang="en-US"/>
          </a:p>
        </p:txBody>
      </p:sp>
      <p:sp>
        <p:nvSpPr>
          <p:cNvPr id="194650" name="Line 87"/>
          <p:cNvSpPr>
            <a:spLocks noChangeShapeType="1"/>
          </p:cNvSpPr>
          <p:nvPr/>
        </p:nvSpPr>
        <p:spPr bwMode="auto">
          <a:xfrm flipH="1">
            <a:off x="1519238" y="4093588"/>
            <a:ext cx="114300" cy="122237"/>
          </a:xfrm>
          <a:prstGeom prst="line">
            <a:avLst/>
          </a:prstGeom>
          <a:noFill/>
          <a:ln w="0">
            <a:solidFill>
              <a:srgbClr val="24282B"/>
            </a:solidFill>
            <a:round/>
            <a:headEnd/>
            <a:tailEnd/>
          </a:ln>
        </p:spPr>
        <p:txBody>
          <a:bodyPr/>
          <a:lstStyle/>
          <a:p>
            <a:endParaRPr lang="en-US"/>
          </a:p>
        </p:txBody>
      </p:sp>
      <p:sp>
        <p:nvSpPr>
          <p:cNvPr id="194651" name="Line 88"/>
          <p:cNvSpPr>
            <a:spLocks noChangeShapeType="1"/>
          </p:cNvSpPr>
          <p:nvPr/>
        </p:nvSpPr>
        <p:spPr bwMode="auto">
          <a:xfrm flipV="1">
            <a:off x="1519238" y="4093588"/>
            <a:ext cx="136525" cy="155575"/>
          </a:xfrm>
          <a:prstGeom prst="line">
            <a:avLst/>
          </a:prstGeom>
          <a:noFill/>
          <a:ln w="0">
            <a:solidFill>
              <a:srgbClr val="24282B"/>
            </a:solidFill>
            <a:round/>
            <a:headEnd/>
            <a:tailEnd/>
          </a:ln>
        </p:spPr>
        <p:txBody>
          <a:bodyPr/>
          <a:lstStyle/>
          <a:p>
            <a:endParaRPr lang="en-US"/>
          </a:p>
        </p:txBody>
      </p:sp>
      <p:sp>
        <p:nvSpPr>
          <p:cNvPr id="194652" name="Line 89"/>
          <p:cNvSpPr>
            <a:spLocks noChangeShapeType="1"/>
          </p:cNvSpPr>
          <p:nvPr/>
        </p:nvSpPr>
        <p:spPr bwMode="auto">
          <a:xfrm flipH="1">
            <a:off x="1519238" y="4093588"/>
            <a:ext cx="171450" cy="188912"/>
          </a:xfrm>
          <a:prstGeom prst="line">
            <a:avLst/>
          </a:prstGeom>
          <a:noFill/>
          <a:ln w="0">
            <a:solidFill>
              <a:srgbClr val="24282B"/>
            </a:solidFill>
            <a:round/>
            <a:headEnd/>
            <a:tailEnd/>
          </a:ln>
        </p:spPr>
        <p:txBody>
          <a:bodyPr/>
          <a:lstStyle/>
          <a:p>
            <a:endParaRPr lang="en-US"/>
          </a:p>
        </p:txBody>
      </p:sp>
      <p:sp>
        <p:nvSpPr>
          <p:cNvPr id="194653" name="Line 90"/>
          <p:cNvSpPr>
            <a:spLocks noChangeShapeType="1"/>
          </p:cNvSpPr>
          <p:nvPr/>
        </p:nvSpPr>
        <p:spPr bwMode="auto">
          <a:xfrm flipV="1">
            <a:off x="1530350" y="4093588"/>
            <a:ext cx="195263" cy="200025"/>
          </a:xfrm>
          <a:prstGeom prst="line">
            <a:avLst/>
          </a:prstGeom>
          <a:noFill/>
          <a:ln w="0">
            <a:solidFill>
              <a:srgbClr val="24282B"/>
            </a:solidFill>
            <a:round/>
            <a:headEnd/>
            <a:tailEnd/>
          </a:ln>
        </p:spPr>
        <p:txBody>
          <a:bodyPr/>
          <a:lstStyle/>
          <a:p>
            <a:endParaRPr lang="en-US"/>
          </a:p>
        </p:txBody>
      </p:sp>
      <p:sp>
        <p:nvSpPr>
          <p:cNvPr id="194654" name="Line 91"/>
          <p:cNvSpPr>
            <a:spLocks noChangeShapeType="1"/>
          </p:cNvSpPr>
          <p:nvPr/>
        </p:nvSpPr>
        <p:spPr bwMode="auto">
          <a:xfrm flipH="1">
            <a:off x="1554163" y="4093588"/>
            <a:ext cx="193675" cy="200025"/>
          </a:xfrm>
          <a:prstGeom prst="line">
            <a:avLst/>
          </a:prstGeom>
          <a:noFill/>
          <a:ln w="0">
            <a:solidFill>
              <a:srgbClr val="24282B"/>
            </a:solidFill>
            <a:round/>
            <a:headEnd/>
            <a:tailEnd/>
          </a:ln>
        </p:spPr>
        <p:txBody>
          <a:bodyPr/>
          <a:lstStyle/>
          <a:p>
            <a:endParaRPr lang="en-US"/>
          </a:p>
        </p:txBody>
      </p:sp>
      <p:sp>
        <p:nvSpPr>
          <p:cNvPr id="194655" name="Line 92"/>
          <p:cNvSpPr>
            <a:spLocks noChangeShapeType="1"/>
          </p:cNvSpPr>
          <p:nvPr/>
        </p:nvSpPr>
        <p:spPr bwMode="auto">
          <a:xfrm flipV="1">
            <a:off x="1587500" y="4093588"/>
            <a:ext cx="195263" cy="200025"/>
          </a:xfrm>
          <a:prstGeom prst="line">
            <a:avLst/>
          </a:prstGeom>
          <a:noFill/>
          <a:ln w="0">
            <a:solidFill>
              <a:srgbClr val="24282B"/>
            </a:solidFill>
            <a:round/>
            <a:headEnd/>
            <a:tailEnd/>
          </a:ln>
        </p:spPr>
        <p:txBody>
          <a:bodyPr/>
          <a:lstStyle/>
          <a:p>
            <a:endParaRPr lang="en-US"/>
          </a:p>
        </p:txBody>
      </p:sp>
      <p:sp>
        <p:nvSpPr>
          <p:cNvPr id="194656" name="Line 93"/>
          <p:cNvSpPr>
            <a:spLocks noChangeShapeType="1"/>
          </p:cNvSpPr>
          <p:nvPr/>
        </p:nvSpPr>
        <p:spPr bwMode="auto">
          <a:xfrm flipH="1">
            <a:off x="1611313" y="4093588"/>
            <a:ext cx="193675" cy="200025"/>
          </a:xfrm>
          <a:prstGeom prst="line">
            <a:avLst/>
          </a:prstGeom>
          <a:noFill/>
          <a:ln w="0">
            <a:solidFill>
              <a:srgbClr val="24282B"/>
            </a:solidFill>
            <a:round/>
            <a:headEnd/>
            <a:tailEnd/>
          </a:ln>
        </p:spPr>
        <p:txBody>
          <a:bodyPr/>
          <a:lstStyle/>
          <a:p>
            <a:endParaRPr lang="en-US"/>
          </a:p>
        </p:txBody>
      </p:sp>
      <p:sp>
        <p:nvSpPr>
          <p:cNvPr id="194657" name="Line 94"/>
          <p:cNvSpPr>
            <a:spLocks noChangeShapeType="1"/>
          </p:cNvSpPr>
          <p:nvPr/>
        </p:nvSpPr>
        <p:spPr bwMode="auto">
          <a:xfrm flipV="1">
            <a:off x="1644650" y="4093588"/>
            <a:ext cx="195263" cy="200025"/>
          </a:xfrm>
          <a:prstGeom prst="line">
            <a:avLst/>
          </a:prstGeom>
          <a:noFill/>
          <a:ln w="0">
            <a:solidFill>
              <a:srgbClr val="24282B"/>
            </a:solidFill>
            <a:round/>
            <a:headEnd/>
            <a:tailEnd/>
          </a:ln>
        </p:spPr>
        <p:txBody>
          <a:bodyPr/>
          <a:lstStyle/>
          <a:p>
            <a:endParaRPr lang="en-US"/>
          </a:p>
        </p:txBody>
      </p:sp>
      <p:sp>
        <p:nvSpPr>
          <p:cNvPr id="194658" name="Line 95"/>
          <p:cNvSpPr>
            <a:spLocks noChangeShapeType="1"/>
          </p:cNvSpPr>
          <p:nvPr/>
        </p:nvSpPr>
        <p:spPr bwMode="auto">
          <a:xfrm flipH="1">
            <a:off x="1668463" y="4093588"/>
            <a:ext cx="193675" cy="200025"/>
          </a:xfrm>
          <a:prstGeom prst="line">
            <a:avLst/>
          </a:prstGeom>
          <a:noFill/>
          <a:ln w="0">
            <a:solidFill>
              <a:srgbClr val="24282B"/>
            </a:solidFill>
            <a:round/>
            <a:headEnd/>
            <a:tailEnd/>
          </a:ln>
        </p:spPr>
        <p:txBody>
          <a:bodyPr/>
          <a:lstStyle/>
          <a:p>
            <a:endParaRPr lang="en-US"/>
          </a:p>
        </p:txBody>
      </p:sp>
      <p:sp>
        <p:nvSpPr>
          <p:cNvPr id="194659" name="Line 96"/>
          <p:cNvSpPr>
            <a:spLocks noChangeShapeType="1"/>
          </p:cNvSpPr>
          <p:nvPr/>
        </p:nvSpPr>
        <p:spPr bwMode="auto">
          <a:xfrm flipV="1">
            <a:off x="1701800" y="4126925"/>
            <a:ext cx="160338" cy="166688"/>
          </a:xfrm>
          <a:prstGeom prst="line">
            <a:avLst/>
          </a:prstGeom>
          <a:noFill/>
          <a:ln w="0">
            <a:solidFill>
              <a:srgbClr val="24282B"/>
            </a:solidFill>
            <a:round/>
            <a:headEnd/>
            <a:tailEnd/>
          </a:ln>
        </p:spPr>
        <p:txBody>
          <a:bodyPr/>
          <a:lstStyle/>
          <a:p>
            <a:endParaRPr lang="en-US"/>
          </a:p>
        </p:txBody>
      </p:sp>
      <p:sp>
        <p:nvSpPr>
          <p:cNvPr id="194660" name="Line 97"/>
          <p:cNvSpPr>
            <a:spLocks noChangeShapeType="1"/>
          </p:cNvSpPr>
          <p:nvPr/>
        </p:nvSpPr>
        <p:spPr bwMode="auto">
          <a:xfrm flipH="1">
            <a:off x="1736725" y="4160263"/>
            <a:ext cx="125413" cy="133350"/>
          </a:xfrm>
          <a:prstGeom prst="line">
            <a:avLst/>
          </a:prstGeom>
          <a:noFill/>
          <a:ln w="0">
            <a:solidFill>
              <a:srgbClr val="24282B"/>
            </a:solidFill>
            <a:round/>
            <a:headEnd/>
            <a:tailEnd/>
          </a:ln>
        </p:spPr>
        <p:txBody>
          <a:bodyPr/>
          <a:lstStyle/>
          <a:p>
            <a:endParaRPr lang="en-US"/>
          </a:p>
        </p:txBody>
      </p:sp>
      <p:sp>
        <p:nvSpPr>
          <p:cNvPr id="194661" name="Line 98"/>
          <p:cNvSpPr>
            <a:spLocks noChangeShapeType="1"/>
          </p:cNvSpPr>
          <p:nvPr/>
        </p:nvSpPr>
        <p:spPr bwMode="auto">
          <a:xfrm flipV="1">
            <a:off x="1758950" y="4182488"/>
            <a:ext cx="103188" cy="111125"/>
          </a:xfrm>
          <a:prstGeom prst="line">
            <a:avLst/>
          </a:prstGeom>
          <a:noFill/>
          <a:ln w="0">
            <a:solidFill>
              <a:srgbClr val="24282B"/>
            </a:solidFill>
            <a:round/>
            <a:headEnd/>
            <a:tailEnd/>
          </a:ln>
        </p:spPr>
        <p:txBody>
          <a:bodyPr/>
          <a:lstStyle/>
          <a:p>
            <a:endParaRPr lang="en-US"/>
          </a:p>
        </p:txBody>
      </p:sp>
      <p:sp>
        <p:nvSpPr>
          <p:cNvPr id="194662" name="Line 99"/>
          <p:cNvSpPr>
            <a:spLocks noChangeShapeType="1"/>
          </p:cNvSpPr>
          <p:nvPr/>
        </p:nvSpPr>
        <p:spPr bwMode="auto">
          <a:xfrm flipH="1">
            <a:off x="1793875" y="4215825"/>
            <a:ext cx="68263" cy="77788"/>
          </a:xfrm>
          <a:prstGeom prst="line">
            <a:avLst/>
          </a:prstGeom>
          <a:noFill/>
          <a:ln w="0">
            <a:solidFill>
              <a:srgbClr val="24282B"/>
            </a:solidFill>
            <a:round/>
            <a:headEnd/>
            <a:tailEnd/>
          </a:ln>
        </p:spPr>
        <p:txBody>
          <a:bodyPr/>
          <a:lstStyle/>
          <a:p>
            <a:endParaRPr lang="en-US"/>
          </a:p>
        </p:txBody>
      </p:sp>
      <p:sp>
        <p:nvSpPr>
          <p:cNvPr id="194663" name="Line 100"/>
          <p:cNvSpPr>
            <a:spLocks noChangeShapeType="1"/>
          </p:cNvSpPr>
          <p:nvPr/>
        </p:nvSpPr>
        <p:spPr bwMode="auto">
          <a:xfrm flipV="1">
            <a:off x="1816100" y="4249163"/>
            <a:ext cx="46038" cy="44450"/>
          </a:xfrm>
          <a:prstGeom prst="line">
            <a:avLst/>
          </a:prstGeom>
          <a:noFill/>
          <a:ln w="0">
            <a:solidFill>
              <a:srgbClr val="24282B"/>
            </a:solidFill>
            <a:round/>
            <a:headEnd/>
            <a:tailEnd/>
          </a:ln>
        </p:spPr>
        <p:txBody>
          <a:bodyPr/>
          <a:lstStyle/>
          <a:p>
            <a:endParaRPr lang="en-US"/>
          </a:p>
        </p:txBody>
      </p:sp>
      <p:sp>
        <p:nvSpPr>
          <p:cNvPr id="194664" name="Line 101"/>
          <p:cNvSpPr>
            <a:spLocks noChangeShapeType="1"/>
          </p:cNvSpPr>
          <p:nvPr/>
        </p:nvSpPr>
        <p:spPr bwMode="auto">
          <a:xfrm flipH="1">
            <a:off x="1851025" y="4282500"/>
            <a:ext cx="11113" cy="11113"/>
          </a:xfrm>
          <a:prstGeom prst="line">
            <a:avLst/>
          </a:prstGeom>
          <a:noFill/>
          <a:ln w="0">
            <a:solidFill>
              <a:srgbClr val="24282B"/>
            </a:solidFill>
            <a:round/>
            <a:headEnd/>
            <a:tailEnd/>
          </a:ln>
        </p:spPr>
        <p:txBody>
          <a:bodyPr/>
          <a:lstStyle/>
          <a:p>
            <a:endParaRPr lang="en-US"/>
          </a:p>
        </p:txBody>
      </p:sp>
      <p:sp>
        <p:nvSpPr>
          <p:cNvPr id="194665" name="Line 102"/>
          <p:cNvSpPr>
            <a:spLocks noChangeShapeType="1"/>
          </p:cNvSpPr>
          <p:nvPr/>
        </p:nvSpPr>
        <p:spPr bwMode="auto">
          <a:xfrm>
            <a:off x="1679575" y="5074663"/>
            <a:ext cx="1588" cy="11112"/>
          </a:xfrm>
          <a:prstGeom prst="line">
            <a:avLst/>
          </a:prstGeom>
          <a:noFill/>
          <a:ln w="0">
            <a:solidFill>
              <a:srgbClr val="24282B"/>
            </a:solidFill>
            <a:round/>
            <a:headEnd/>
            <a:tailEnd/>
          </a:ln>
        </p:spPr>
        <p:txBody>
          <a:bodyPr/>
          <a:lstStyle/>
          <a:p>
            <a:endParaRPr lang="en-US"/>
          </a:p>
        </p:txBody>
      </p:sp>
      <p:sp>
        <p:nvSpPr>
          <p:cNvPr id="194666" name="Line 103"/>
          <p:cNvSpPr>
            <a:spLocks noChangeShapeType="1"/>
          </p:cNvSpPr>
          <p:nvPr/>
        </p:nvSpPr>
        <p:spPr bwMode="auto">
          <a:xfrm flipV="1">
            <a:off x="3978275" y="5163563"/>
            <a:ext cx="34925" cy="33337"/>
          </a:xfrm>
          <a:prstGeom prst="line">
            <a:avLst/>
          </a:prstGeom>
          <a:noFill/>
          <a:ln w="0">
            <a:solidFill>
              <a:srgbClr val="24282B"/>
            </a:solidFill>
            <a:round/>
            <a:headEnd/>
            <a:tailEnd/>
          </a:ln>
        </p:spPr>
        <p:txBody>
          <a:bodyPr/>
          <a:lstStyle/>
          <a:p>
            <a:endParaRPr lang="en-US"/>
          </a:p>
        </p:txBody>
      </p:sp>
      <p:sp>
        <p:nvSpPr>
          <p:cNvPr id="194667" name="Line 104"/>
          <p:cNvSpPr>
            <a:spLocks noChangeShapeType="1"/>
          </p:cNvSpPr>
          <p:nvPr/>
        </p:nvSpPr>
        <p:spPr bwMode="auto">
          <a:xfrm flipH="1">
            <a:off x="3956050" y="5130225"/>
            <a:ext cx="57150" cy="66675"/>
          </a:xfrm>
          <a:prstGeom prst="line">
            <a:avLst/>
          </a:prstGeom>
          <a:noFill/>
          <a:ln w="0">
            <a:solidFill>
              <a:srgbClr val="24282B"/>
            </a:solidFill>
            <a:round/>
            <a:headEnd/>
            <a:tailEnd/>
          </a:ln>
        </p:spPr>
        <p:txBody>
          <a:bodyPr/>
          <a:lstStyle/>
          <a:p>
            <a:endParaRPr lang="en-US"/>
          </a:p>
        </p:txBody>
      </p:sp>
      <p:sp>
        <p:nvSpPr>
          <p:cNvPr id="194668" name="Line 105"/>
          <p:cNvSpPr>
            <a:spLocks noChangeShapeType="1"/>
          </p:cNvSpPr>
          <p:nvPr/>
        </p:nvSpPr>
        <p:spPr bwMode="auto">
          <a:xfrm flipV="1">
            <a:off x="3921125" y="5108000"/>
            <a:ext cx="92075" cy="88900"/>
          </a:xfrm>
          <a:prstGeom prst="line">
            <a:avLst/>
          </a:prstGeom>
          <a:noFill/>
          <a:ln w="0">
            <a:solidFill>
              <a:srgbClr val="24282B"/>
            </a:solidFill>
            <a:round/>
            <a:headEnd/>
            <a:tailEnd/>
          </a:ln>
        </p:spPr>
        <p:txBody>
          <a:bodyPr/>
          <a:lstStyle/>
          <a:p>
            <a:endParaRPr lang="en-US"/>
          </a:p>
        </p:txBody>
      </p:sp>
      <p:sp>
        <p:nvSpPr>
          <p:cNvPr id="194669" name="Line 106"/>
          <p:cNvSpPr>
            <a:spLocks noChangeShapeType="1"/>
          </p:cNvSpPr>
          <p:nvPr/>
        </p:nvSpPr>
        <p:spPr bwMode="auto">
          <a:xfrm flipH="1">
            <a:off x="3898900" y="5074663"/>
            <a:ext cx="114300" cy="122237"/>
          </a:xfrm>
          <a:prstGeom prst="line">
            <a:avLst/>
          </a:prstGeom>
          <a:noFill/>
          <a:ln w="0">
            <a:solidFill>
              <a:srgbClr val="24282B"/>
            </a:solidFill>
            <a:round/>
            <a:headEnd/>
            <a:tailEnd/>
          </a:ln>
        </p:spPr>
        <p:txBody>
          <a:bodyPr/>
          <a:lstStyle/>
          <a:p>
            <a:endParaRPr lang="en-US"/>
          </a:p>
        </p:txBody>
      </p:sp>
      <p:sp>
        <p:nvSpPr>
          <p:cNvPr id="194670" name="Line 107"/>
          <p:cNvSpPr>
            <a:spLocks noChangeShapeType="1"/>
          </p:cNvSpPr>
          <p:nvPr/>
        </p:nvSpPr>
        <p:spPr bwMode="auto">
          <a:xfrm flipV="1">
            <a:off x="3863975" y="5041325"/>
            <a:ext cx="149225" cy="155575"/>
          </a:xfrm>
          <a:prstGeom prst="line">
            <a:avLst/>
          </a:prstGeom>
          <a:noFill/>
          <a:ln w="0">
            <a:solidFill>
              <a:srgbClr val="24282B"/>
            </a:solidFill>
            <a:round/>
            <a:headEnd/>
            <a:tailEnd/>
          </a:ln>
        </p:spPr>
        <p:txBody>
          <a:bodyPr/>
          <a:lstStyle/>
          <a:p>
            <a:endParaRPr lang="en-US"/>
          </a:p>
        </p:txBody>
      </p:sp>
      <p:sp>
        <p:nvSpPr>
          <p:cNvPr id="194671" name="Line 108"/>
          <p:cNvSpPr>
            <a:spLocks noChangeShapeType="1"/>
          </p:cNvSpPr>
          <p:nvPr/>
        </p:nvSpPr>
        <p:spPr bwMode="auto">
          <a:xfrm flipH="1">
            <a:off x="3841750" y="5019100"/>
            <a:ext cx="171450" cy="177800"/>
          </a:xfrm>
          <a:prstGeom prst="line">
            <a:avLst/>
          </a:prstGeom>
          <a:noFill/>
          <a:ln w="0">
            <a:solidFill>
              <a:srgbClr val="24282B"/>
            </a:solidFill>
            <a:round/>
            <a:headEnd/>
            <a:tailEnd/>
          </a:ln>
        </p:spPr>
        <p:txBody>
          <a:bodyPr/>
          <a:lstStyle/>
          <a:p>
            <a:endParaRPr lang="en-US"/>
          </a:p>
        </p:txBody>
      </p:sp>
      <p:sp>
        <p:nvSpPr>
          <p:cNvPr id="194672" name="Line 109"/>
          <p:cNvSpPr>
            <a:spLocks noChangeShapeType="1"/>
          </p:cNvSpPr>
          <p:nvPr/>
        </p:nvSpPr>
        <p:spPr bwMode="auto">
          <a:xfrm flipV="1">
            <a:off x="3806825" y="4996875"/>
            <a:ext cx="195263" cy="200025"/>
          </a:xfrm>
          <a:prstGeom prst="line">
            <a:avLst/>
          </a:prstGeom>
          <a:noFill/>
          <a:ln w="0">
            <a:solidFill>
              <a:srgbClr val="24282B"/>
            </a:solidFill>
            <a:round/>
            <a:headEnd/>
            <a:tailEnd/>
          </a:ln>
        </p:spPr>
        <p:txBody>
          <a:bodyPr/>
          <a:lstStyle/>
          <a:p>
            <a:endParaRPr lang="en-US"/>
          </a:p>
        </p:txBody>
      </p:sp>
      <p:sp>
        <p:nvSpPr>
          <p:cNvPr id="194673" name="Line 110"/>
          <p:cNvSpPr>
            <a:spLocks noChangeShapeType="1"/>
          </p:cNvSpPr>
          <p:nvPr/>
        </p:nvSpPr>
        <p:spPr bwMode="auto">
          <a:xfrm flipH="1">
            <a:off x="3771900" y="4996875"/>
            <a:ext cx="195263" cy="200025"/>
          </a:xfrm>
          <a:prstGeom prst="line">
            <a:avLst/>
          </a:prstGeom>
          <a:noFill/>
          <a:ln w="0">
            <a:solidFill>
              <a:srgbClr val="24282B"/>
            </a:solidFill>
            <a:round/>
            <a:headEnd/>
            <a:tailEnd/>
          </a:ln>
        </p:spPr>
        <p:txBody>
          <a:bodyPr/>
          <a:lstStyle/>
          <a:p>
            <a:endParaRPr lang="en-US"/>
          </a:p>
        </p:txBody>
      </p:sp>
      <p:sp>
        <p:nvSpPr>
          <p:cNvPr id="194674" name="Line 111"/>
          <p:cNvSpPr>
            <a:spLocks noChangeShapeType="1"/>
          </p:cNvSpPr>
          <p:nvPr/>
        </p:nvSpPr>
        <p:spPr bwMode="auto">
          <a:xfrm flipV="1">
            <a:off x="3749675" y="4996875"/>
            <a:ext cx="195263" cy="200025"/>
          </a:xfrm>
          <a:prstGeom prst="line">
            <a:avLst/>
          </a:prstGeom>
          <a:noFill/>
          <a:ln w="0">
            <a:solidFill>
              <a:srgbClr val="24282B"/>
            </a:solidFill>
            <a:round/>
            <a:headEnd/>
            <a:tailEnd/>
          </a:ln>
        </p:spPr>
        <p:txBody>
          <a:bodyPr/>
          <a:lstStyle/>
          <a:p>
            <a:endParaRPr lang="en-US"/>
          </a:p>
        </p:txBody>
      </p:sp>
      <p:sp>
        <p:nvSpPr>
          <p:cNvPr id="194675" name="Line 112"/>
          <p:cNvSpPr>
            <a:spLocks noChangeShapeType="1"/>
          </p:cNvSpPr>
          <p:nvPr/>
        </p:nvSpPr>
        <p:spPr bwMode="auto">
          <a:xfrm flipH="1">
            <a:off x="3714750" y="4996875"/>
            <a:ext cx="195263" cy="200025"/>
          </a:xfrm>
          <a:prstGeom prst="line">
            <a:avLst/>
          </a:prstGeom>
          <a:noFill/>
          <a:ln w="0">
            <a:solidFill>
              <a:srgbClr val="24282B"/>
            </a:solidFill>
            <a:round/>
            <a:headEnd/>
            <a:tailEnd/>
          </a:ln>
        </p:spPr>
        <p:txBody>
          <a:bodyPr/>
          <a:lstStyle/>
          <a:p>
            <a:endParaRPr lang="en-US"/>
          </a:p>
        </p:txBody>
      </p:sp>
      <p:sp>
        <p:nvSpPr>
          <p:cNvPr id="194676" name="Line 113"/>
          <p:cNvSpPr>
            <a:spLocks noChangeShapeType="1"/>
          </p:cNvSpPr>
          <p:nvPr/>
        </p:nvSpPr>
        <p:spPr bwMode="auto">
          <a:xfrm flipV="1">
            <a:off x="3692525" y="4996875"/>
            <a:ext cx="195263" cy="200025"/>
          </a:xfrm>
          <a:prstGeom prst="line">
            <a:avLst/>
          </a:prstGeom>
          <a:noFill/>
          <a:ln w="0">
            <a:solidFill>
              <a:srgbClr val="24282B"/>
            </a:solidFill>
            <a:round/>
            <a:headEnd/>
            <a:tailEnd/>
          </a:ln>
        </p:spPr>
        <p:txBody>
          <a:bodyPr/>
          <a:lstStyle/>
          <a:p>
            <a:endParaRPr lang="en-US"/>
          </a:p>
        </p:txBody>
      </p:sp>
      <p:sp>
        <p:nvSpPr>
          <p:cNvPr id="194677" name="Line 114"/>
          <p:cNvSpPr>
            <a:spLocks noChangeShapeType="1"/>
          </p:cNvSpPr>
          <p:nvPr/>
        </p:nvSpPr>
        <p:spPr bwMode="auto">
          <a:xfrm flipH="1">
            <a:off x="3657600" y="4996875"/>
            <a:ext cx="195263" cy="200025"/>
          </a:xfrm>
          <a:prstGeom prst="line">
            <a:avLst/>
          </a:prstGeom>
          <a:noFill/>
          <a:ln w="0">
            <a:solidFill>
              <a:srgbClr val="24282B"/>
            </a:solidFill>
            <a:round/>
            <a:headEnd/>
            <a:tailEnd/>
          </a:ln>
        </p:spPr>
        <p:txBody>
          <a:bodyPr/>
          <a:lstStyle/>
          <a:p>
            <a:endParaRPr lang="en-US"/>
          </a:p>
        </p:txBody>
      </p:sp>
      <p:sp>
        <p:nvSpPr>
          <p:cNvPr id="194678" name="Line 115"/>
          <p:cNvSpPr>
            <a:spLocks noChangeShapeType="1"/>
          </p:cNvSpPr>
          <p:nvPr/>
        </p:nvSpPr>
        <p:spPr bwMode="auto">
          <a:xfrm flipV="1">
            <a:off x="3657600" y="4996875"/>
            <a:ext cx="171450" cy="166688"/>
          </a:xfrm>
          <a:prstGeom prst="line">
            <a:avLst/>
          </a:prstGeom>
          <a:noFill/>
          <a:ln w="0">
            <a:solidFill>
              <a:srgbClr val="24282B"/>
            </a:solidFill>
            <a:round/>
            <a:headEnd/>
            <a:tailEnd/>
          </a:ln>
        </p:spPr>
        <p:txBody>
          <a:bodyPr/>
          <a:lstStyle/>
          <a:p>
            <a:endParaRPr lang="en-US"/>
          </a:p>
        </p:txBody>
      </p:sp>
      <p:sp>
        <p:nvSpPr>
          <p:cNvPr id="194679" name="Line 116"/>
          <p:cNvSpPr>
            <a:spLocks noChangeShapeType="1"/>
          </p:cNvSpPr>
          <p:nvPr/>
        </p:nvSpPr>
        <p:spPr bwMode="auto">
          <a:xfrm flipH="1">
            <a:off x="3657600" y="4996875"/>
            <a:ext cx="138113" cy="133350"/>
          </a:xfrm>
          <a:prstGeom prst="line">
            <a:avLst/>
          </a:prstGeom>
          <a:noFill/>
          <a:ln w="0">
            <a:solidFill>
              <a:srgbClr val="24282B"/>
            </a:solidFill>
            <a:round/>
            <a:headEnd/>
            <a:tailEnd/>
          </a:ln>
        </p:spPr>
        <p:txBody>
          <a:bodyPr/>
          <a:lstStyle/>
          <a:p>
            <a:endParaRPr lang="en-US"/>
          </a:p>
        </p:txBody>
      </p:sp>
      <p:sp>
        <p:nvSpPr>
          <p:cNvPr id="194680" name="Line 117"/>
          <p:cNvSpPr>
            <a:spLocks noChangeShapeType="1"/>
          </p:cNvSpPr>
          <p:nvPr/>
        </p:nvSpPr>
        <p:spPr bwMode="auto">
          <a:xfrm flipV="1">
            <a:off x="3657600" y="4996875"/>
            <a:ext cx="103188" cy="111125"/>
          </a:xfrm>
          <a:prstGeom prst="line">
            <a:avLst/>
          </a:prstGeom>
          <a:noFill/>
          <a:ln w="0">
            <a:solidFill>
              <a:srgbClr val="24282B"/>
            </a:solidFill>
            <a:round/>
            <a:headEnd/>
            <a:tailEnd/>
          </a:ln>
        </p:spPr>
        <p:txBody>
          <a:bodyPr/>
          <a:lstStyle/>
          <a:p>
            <a:endParaRPr lang="en-US"/>
          </a:p>
        </p:txBody>
      </p:sp>
      <p:sp>
        <p:nvSpPr>
          <p:cNvPr id="194681" name="Line 118"/>
          <p:cNvSpPr>
            <a:spLocks noChangeShapeType="1"/>
          </p:cNvSpPr>
          <p:nvPr/>
        </p:nvSpPr>
        <p:spPr bwMode="auto">
          <a:xfrm flipH="1">
            <a:off x="3657600" y="4996875"/>
            <a:ext cx="80963" cy="77788"/>
          </a:xfrm>
          <a:prstGeom prst="line">
            <a:avLst/>
          </a:prstGeom>
          <a:noFill/>
          <a:ln w="0">
            <a:solidFill>
              <a:srgbClr val="24282B"/>
            </a:solidFill>
            <a:round/>
            <a:headEnd/>
            <a:tailEnd/>
          </a:ln>
        </p:spPr>
        <p:txBody>
          <a:bodyPr/>
          <a:lstStyle/>
          <a:p>
            <a:endParaRPr lang="en-US"/>
          </a:p>
        </p:txBody>
      </p:sp>
      <p:sp>
        <p:nvSpPr>
          <p:cNvPr id="194682" name="Line 119"/>
          <p:cNvSpPr>
            <a:spLocks noChangeShapeType="1"/>
          </p:cNvSpPr>
          <p:nvPr/>
        </p:nvSpPr>
        <p:spPr bwMode="auto">
          <a:xfrm flipV="1">
            <a:off x="3657600" y="4996875"/>
            <a:ext cx="46038" cy="44450"/>
          </a:xfrm>
          <a:prstGeom prst="line">
            <a:avLst/>
          </a:prstGeom>
          <a:noFill/>
          <a:ln w="0">
            <a:solidFill>
              <a:srgbClr val="24282B"/>
            </a:solidFill>
            <a:round/>
            <a:headEnd/>
            <a:tailEnd/>
          </a:ln>
        </p:spPr>
        <p:txBody>
          <a:bodyPr/>
          <a:lstStyle/>
          <a:p>
            <a:endParaRPr lang="en-US"/>
          </a:p>
        </p:txBody>
      </p:sp>
      <p:sp>
        <p:nvSpPr>
          <p:cNvPr id="194683" name="Line 120"/>
          <p:cNvSpPr>
            <a:spLocks noChangeShapeType="1"/>
          </p:cNvSpPr>
          <p:nvPr/>
        </p:nvSpPr>
        <p:spPr bwMode="auto">
          <a:xfrm flipH="1">
            <a:off x="3657600" y="4996875"/>
            <a:ext cx="23813" cy="22225"/>
          </a:xfrm>
          <a:prstGeom prst="line">
            <a:avLst/>
          </a:prstGeom>
          <a:noFill/>
          <a:ln w="0">
            <a:solidFill>
              <a:srgbClr val="24282B"/>
            </a:solidFill>
            <a:round/>
            <a:headEnd/>
            <a:tailEnd/>
          </a:ln>
        </p:spPr>
        <p:txBody>
          <a:bodyPr/>
          <a:lstStyle/>
          <a:p>
            <a:endParaRPr lang="en-US"/>
          </a:p>
        </p:txBody>
      </p:sp>
      <p:sp>
        <p:nvSpPr>
          <p:cNvPr id="194684" name="Rectangle 121"/>
          <p:cNvSpPr>
            <a:spLocks noChangeArrowheads="1"/>
          </p:cNvSpPr>
          <p:nvPr/>
        </p:nvSpPr>
        <p:spPr bwMode="auto">
          <a:xfrm>
            <a:off x="1519238" y="4996875"/>
            <a:ext cx="342900" cy="200025"/>
          </a:xfrm>
          <a:prstGeom prst="rect">
            <a:avLst/>
          </a:prstGeom>
          <a:noFill/>
          <a:ln w="0">
            <a:solidFill>
              <a:srgbClr val="24282B"/>
            </a:solidFill>
            <a:miter lim="800000"/>
            <a:headEnd/>
            <a:tailEnd/>
          </a:ln>
        </p:spPr>
        <p:txBody>
          <a:bodyPr/>
          <a:lstStyle/>
          <a:p>
            <a:endParaRPr lang="en-US">
              <a:solidFill>
                <a:srgbClr val="000000"/>
              </a:solidFill>
              <a:latin typeface="Times New Roman" pitchFamily="18" charset="0"/>
              <a:cs typeface="Times New Roman" pitchFamily="18" charset="0"/>
            </a:endParaRPr>
          </a:p>
        </p:txBody>
      </p:sp>
      <p:sp>
        <p:nvSpPr>
          <p:cNvPr id="194685" name="Line 122"/>
          <p:cNvSpPr>
            <a:spLocks noChangeShapeType="1"/>
          </p:cNvSpPr>
          <p:nvPr/>
        </p:nvSpPr>
        <p:spPr bwMode="auto">
          <a:xfrm flipV="1">
            <a:off x="1519238" y="4996875"/>
            <a:ext cx="22225" cy="33338"/>
          </a:xfrm>
          <a:prstGeom prst="line">
            <a:avLst/>
          </a:prstGeom>
          <a:noFill/>
          <a:ln w="0">
            <a:solidFill>
              <a:srgbClr val="24282B"/>
            </a:solidFill>
            <a:round/>
            <a:headEnd/>
            <a:tailEnd/>
          </a:ln>
        </p:spPr>
        <p:txBody>
          <a:bodyPr/>
          <a:lstStyle/>
          <a:p>
            <a:endParaRPr lang="en-US"/>
          </a:p>
        </p:txBody>
      </p:sp>
      <p:sp>
        <p:nvSpPr>
          <p:cNvPr id="194686" name="Line 123"/>
          <p:cNvSpPr>
            <a:spLocks noChangeShapeType="1"/>
          </p:cNvSpPr>
          <p:nvPr/>
        </p:nvSpPr>
        <p:spPr bwMode="auto">
          <a:xfrm flipH="1">
            <a:off x="1519238" y="4996875"/>
            <a:ext cx="57150" cy="55563"/>
          </a:xfrm>
          <a:prstGeom prst="line">
            <a:avLst/>
          </a:prstGeom>
          <a:noFill/>
          <a:ln w="0">
            <a:solidFill>
              <a:srgbClr val="24282B"/>
            </a:solidFill>
            <a:round/>
            <a:headEnd/>
            <a:tailEnd/>
          </a:ln>
        </p:spPr>
        <p:txBody>
          <a:bodyPr/>
          <a:lstStyle/>
          <a:p>
            <a:endParaRPr lang="en-US"/>
          </a:p>
        </p:txBody>
      </p:sp>
      <p:sp>
        <p:nvSpPr>
          <p:cNvPr id="194687" name="Line 124"/>
          <p:cNvSpPr>
            <a:spLocks noChangeShapeType="1"/>
          </p:cNvSpPr>
          <p:nvPr/>
        </p:nvSpPr>
        <p:spPr bwMode="auto">
          <a:xfrm flipV="1">
            <a:off x="1519238" y="4996875"/>
            <a:ext cx="79375" cy="88900"/>
          </a:xfrm>
          <a:prstGeom prst="line">
            <a:avLst/>
          </a:prstGeom>
          <a:noFill/>
          <a:ln w="0">
            <a:solidFill>
              <a:srgbClr val="24282B"/>
            </a:solidFill>
            <a:round/>
            <a:headEnd/>
            <a:tailEnd/>
          </a:ln>
        </p:spPr>
        <p:txBody>
          <a:bodyPr/>
          <a:lstStyle/>
          <a:p>
            <a:endParaRPr lang="en-US"/>
          </a:p>
        </p:txBody>
      </p:sp>
      <p:sp>
        <p:nvSpPr>
          <p:cNvPr id="194688" name="Line 125"/>
          <p:cNvSpPr>
            <a:spLocks noChangeShapeType="1"/>
          </p:cNvSpPr>
          <p:nvPr/>
        </p:nvSpPr>
        <p:spPr bwMode="auto">
          <a:xfrm flipH="1">
            <a:off x="1519238" y="4996875"/>
            <a:ext cx="114300" cy="122238"/>
          </a:xfrm>
          <a:prstGeom prst="line">
            <a:avLst/>
          </a:prstGeom>
          <a:noFill/>
          <a:ln w="0">
            <a:solidFill>
              <a:srgbClr val="24282B"/>
            </a:solidFill>
            <a:round/>
            <a:headEnd/>
            <a:tailEnd/>
          </a:ln>
        </p:spPr>
        <p:txBody>
          <a:bodyPr/>
          <a:lstStyle/>
          <a:p>
            <a:endParaRPr lang="en-US"/>
          </a:p>
        </p:txBody>
      </p:sp>
      <p:sp>
        <p:nvSpPr>
          <p:cNvPr id="194689" name="Line 126"/>
          <p:cNvSpPr>
            <a:spLocks noChangeShapeType="1"/>
          </p:cNvSpPr>
          <p:nvPr/>
        </p:nvSpPr>
        <p:spPr bwMode="auto">
          <a:xfrm flipV="1">
            <a:off x="1519238" y="4996875"/>
            <a:ext cx="136525" cy="144463"/>
          </a:xfrm>
          <a:prstGeom prst="line">
            <a:avLst/>
          </a:prstGeom>
          <a:noFill/>
          <a:ln w="0">
            <a:solidFill>
              <a:srgbClr val="24282B"/>
            </a:solidFill>
            <a:round/>
            <a:headEnd/>
            <a:tailEnd/>
          </a:ln>
        </p:spPr>
        <p:txBody>
          <a:bodyPr/>
          <a:lstStyle/>
          <a:p>
            <a:endParaRPr lang="en-US"/>
          </a:p>
        </p:txBody>
      </p:sp>
      <p:sp>
        <p:nvSpPr>
          <p:cNvPr id="194690" name="Line 127"/>
          <p:cNvSpPr>
            <a:spLocks noChangeShapeType="1"/>
          </p:cNvSpPr>
          <p:nvPr/>
        </p:nvSpPr>
        <p:spPr bwMode="auto">
          <a:xfrm flipH="1">
            <a:off x="1519238" y="4996875"/>
            <a:ext cx="171450" cy="177800"/>
          </a:xfrm>
          <a:prstGeom prst="line">
            <a:avLst/>
          </a:prstGeom>
          <a:noFill/>
          <a:ln w="0">
            <a:solidFill>
              <a:srgbClr val="24282B"/>
            </a:solidFill>
            <a:round/>
            <a:headEnd/>
            <a:tailEnd/>
          </a:ln>
        </p:spPr>
        <p:txBody>
          <a:bodyPr/>
          <a:lstStyle/>
          <a:p>
            <a:endParaRPr lang="en-US"/>
          </a:p>
        </p:txBody>
      </p:sp>
      <p:sp>
        <p:nvSpPr>
          <p:cNvPr id="194691" name="Line 128"/>
          <p:cNvSpPr>
            <a:spLocks noChangeShapeType="1"/>
          </p:cNvSpPr>
          <p:nvPr/>
        </p:nvSpPr>
        <p:spPr bwMode="auto">
          <a:xfrm flipV="1">
            <a:off x="1530350" y="4996875"/>
            <a:ext cx="195263" cy="200025"/>
          </a:xfrm>
          <a:prstGeom prst="line">
            <a:avLst/>
          </a:prstGeom>
          <a:noFill/>
          <a:ln w="0">
            <a:solidFill>
              <a:srgbClr val="24282B"/>
            </a:solidFill>
            <a:round/>
            <a:headEnd/>
            <a:tailEnd/>
          </a:ln>
        </p:spPr>
        <p:txBody>
          <a:bodyPr/>
          <a:lstStyle/>
          <a:p>
            <a:endParaRPr lang="en-US"/>
          </a:p>
        </p:txBody>
      </p:sp>
      <p:sp>
        <p:nvSpPr>
          <p:cNvPr id="194692" name="Line 129"/>
          <p:cNvSpPr>
            <a:spLocks noChangeShapeType="1"/>
          </p:cNvSpPr>
          <p:nvPr/>
        </p:nvSpPr>
        <p:spPr bwMode="auto">
          <a:xfrm flipH="1">
            <a:off x="1554163" y="4996875"/>
            <a:ext cx="193675" cy="200025"/>
          </a:xfrm>
          <a:prstGeom prst="line">
            <a:avLst/>
          </a:prstGeom>
          <a:noFill/>
          <a:ln w="0">
            <a:solidFill>
              <a:srgbClr val="24282B"/>
            </a:solidFill>
            <a:round/>
            <a:headEnd/>
            <a:tailEnd/>
          </a:ln>
        </p:spPr>
        <p:txBody>
          <a:bodyPr/>
          <a:lstStyle/>
          <a:p>
            <a:endParaRPr lang="en-US"/>
          </a:p>
        </p:txBody>
      </p:sp>
      <p:sp>
        <p:nvSpPr>
          <p:cNvPr id="194693" name="Line 130"/>
          <p:cNvSpPr>
            <a:spLocks noChangeShapeType="1"/>
          </p:cNvSpPr>
          <p:nvPr/>
        </p:nvSpPr>
        <p:spPr bwMode="auto">
          <a:xfrm flipV="1">
            <a:off x="1587500" y="4996875"/>
            <a:ext cx="195263" cy="200025"/>
          </a:xfrm>
          <a:prstGeom prst="line">
            <a:avLst/>
          </a:prstGeom>
          <a:noFill/>
          <a:ln w="0">
            <a:solidFill>
              <a:srgbClr val="24282B"/>
            </a:solidFill>
            <a:round/>
            <a:headEnd/>
            <a:tailEnd/>
          </a:ln>
        </p:spPr>
        <p:txBody>
          <a:bodyPr/>
          <a:lstStyle/>
          <a:p>
            <a:endParaRPr lang="en-US"/>
          </a:p>
        </p:txBody>
      </p:sp>
      <p:sp>
        <p:nvSpPr>
          <p:cNvPr id="194694" name="Line 131"/>
          <p:cNvSpPr>
            <a:spLocks noChangeShapeType="1"/>
          </p:cNvSpPr>
          <p:nvPr/>
        </p:nvSpPr>
        <p:spPr bwMode="auto">
          <a:xfrm flipH="1">
            <a:off x="1611313" y="4996875"/>
            <a:ext cx="193675" cy="200025"/>
          </a:xfrm>
          <a:prstGeom prst="line">
            <a:avLst/>
          </a:prstGeom>
          <a:noFill/>
          <a:ln w="0">
            <a:solidFill>
              <a:srgbClr val="24282B"/>
            </a:solidFill>
            <a:round/>
            <a:headEnd/>
            <a:tailEnd/>
          </a:ln>
        </p:spPr>
        <p:txBody>
          <a:bodyPr/>
          <a:lstStyle/>
          <a:p>
            <a:endParaRPr lang="en-US"/>
          </a:p>
        </p:txBody>
      </p:sp>
      <p:sp>
        <p:nvSpPr>
          <p:cNvPr id="194695" name="Line 132"/>
          <p:cNvSpPr>
            <a:spLocks noChangeShapeType="1"/>
          </p:cNvSpPr>
          <p:nvPr/>
        </p:nvSpPr>
        <p:spPr bwMode="auto">
          <a:xfrm flipV="1">
            <a:off x="1644650" y="4996875"/>
            <a:ext cx="195263" cy="200025"/>
          </a:xfrm>
          <a:prstGeom prst="line">
            <a:avLst/>
          </a:prstGeom>
          <a:noFill/>
          <a:ln w="0">
            <a:solidFill>
              <a:srgbClr val="24282B"/>
            </a:solidFill>
            <a:round/>
            <a:headEnd/>
            <a:tailEnd/>
          </a:ln>
        </p:spPr>
        <p:txBody>
          <a:bodyPr/>
          <a:lstStyle/>
          <a:p>
            <a:endParaRPr lang="en-US"/>
          </a:p>
        </p:txBody>
      </p:sp>
      <p:sp>
        <p:nvSpPr>
          <p:cNvPr id="194696" name="Line 133"/>
          <p:cNvSpPr>
            <a:spLocks noChangeShapeType="1"/>
          </p:cNvSpPr>
          <p:nvPr/>
        </p:nvSpPr>
        <p:spPr bwMode="auto">
          <a:xfrm flipH="1">
            <a:off x="1668463" y="4996875"/>
            <a:ext cx="193675" cy="200025"/>
          </a:xfrm>
          <a:prstGeom prst="line">
            <a:avLst/>
          </a:prstGeom>
          <a:noFill/>
          <a:ln w="0">
            <a:solidFill>
              <a:srgbClr val="24282B"/>
            </a:solidFill>
            <a:round/>
            <a:headEnd/>
            <a:tailEnd/>
          </a:ln>
        </p:spPr>
        <p:txBody>
          <a:bodyPr/>
          <a:lstStyle/>
          <a:p>
            <a:endParaRPr lang="en-US"/>
          </a:p>
        </p:txBody>
      </p:sp>
      <p:sp>
        <p:nvSpPr>
          <p:cNvPr id="194697" name="Line 134"/>
          <p:cNvSpPr>
            <a:spLocks noChangeShapeType="1"/>
          </p:cNvSpPr>
          <p:nvPr/>
        </p:nvSpPr>
        <p:spPr bwMode="auto">
          <a:xfrm flipV="1">
            <a:off x="1701800" y="5030213"/>
            <a:ext cx="160338" cy="166687"/>
          </a:xfrm>
          <a:prstGeom prst="line">
            <a:avLst/>
          </a:prstGeom>
          <a:noFill/>
          <a:ln w="0">
            <a:solidFill>
              <a:srgbClr val="24282B"/>
            </a:solidFill>
            <a:round/>
            <a:headEnd/>
            <a:tailEnd/>
          </a:ln>
        </p:spPr>
        <p:txBody>
          <a:bodyPr/>
          <a:lstStyle/>
          <a:p>
            <a:endParaRPr lang="en-US"/>
          </a:p>
        </p:txBody>
      </p:sp>
      <p:sp>
        <p:nvSpPr>
          <p:cNvPr id="194698" name="Line 135"/>
          <p:cNvSpPr>
            <a:spLocks noChangeShapeType="1"/>
          </p:cNvSpPr>
          <p:nvPr/>
        </p:nvSpPr>
        <p:spPr bwMode="auto">
          <a:xfrm flipH="1">
            <a:off x="1736725" y="5052438"/>
            <a:ext cx="125413" cy="144462"/>
          </a:xfrm>
          <a:prstGeom prst="line">
            <a:avLst/>
          </a:prstGeom>
          <a:noFill/>
          <a:ln w="0">
            <a:solidFill>
              <a:srgbClr val="24282B"/>
            </a:solidFill>
            <a:round/>
            <a:headEnd/>
            <a:tailEnd/>
          </a:ln>
        </p:spPr>
        <p:txBody>
          <a:bodyPr/>
          <a:lstStyle/>
          <a:p>
            <a:endParaRPr lang="en-US"/>
          </a:p>
        </p:txBody>
      </p:sp>
      <p:sp>
        <p:nvSpPr>
          <p:cNvPr id="194699" name="Line 136"/>
          <p:cNvSpPr>
            <a:spLocks noChangeShapeType="1"/>
          </p:cNvSpPr>
          <p:nvPr/>
        </p:nvSpPr>
        <p:spPr bwMode="auto">
          <a:xfrm flipV="1">
            <a:off x="1758950" y="5085775"/>
            <a:ext cx="103188" cy="111125"/>
          </a:xfrm>
          <a:prstGeom prst="line">
            <a:avLst/>
          </a:prstGeom>
          <a:noFill/>
          <a:ln w="0">
            <a:solidFill>
              <a:srgbClr val="24282B"/>
            </a:solidFill>
            <a:round/>
            <a:headEnd/>
            <a:tailEnd/>
          </a:ln>
        </p:spPr>
        <p:txBody>
          <a:bodyPr/>
          <a:lstStyle/>
          <a:p>
            <a:endParaRPr lang="en-US"/>
          </a:p>
        </p:txBody>
      </p:sp>
      <p:sp>
        <p:nvSpPr>
          <p:cNvPr id="194700" name="Line 137"/>
          <p:cNvSpPr>
            <a:spLocks noChangeShapeType="1"/>
          </p:cNvSpPr>
          <p:nvPr/>
        </p:nvSpPr>
        <p:spPr bwMode="auto">
          <a:xfrm flipH="1">
            <a:off x="1793875" y="5119113"/>
            <a:ext cx="68263" cy="77787"/>
          </a:xfrm>
          <a:prstGeom prst="line">
            <a:avLst/>
          </a:prstGeom>
          <a:noFill/>
          <a:ln w="0">
            <a:solidFill>
              <a:srgbClr val="24282B"/>
            </a:solidFill>
            <a:round/>
            <a:headEnd/>
            <a:tailEnd/>
          </a:ln>
        </p:spPr>
        <p:txBody>
          <a:bodyPr/>
          <a:lstStyle/>
          <a:p>
            <a:endParaRPr lang="en-US"/>
          </a:p>
        </p:txBody>
      </p:sp>
      <p:sp>
        <p:nvSpPr>
          <p:cNvPr id="194701" name="Line 138"/>
          <p:cNvSpPr>
            <a:spLocks noChangeShapeType="1"/>
          </p:cNvSpPr>
          <p:nvPr/>
        </p:nvSpPr>
        <p:spPr bwMode="auto">
          <a:xfrm flipV="1">
            <a:off x="1816100" y="5141338"/>
            <a:ext cx="46038" cy="55562"/>
          </a:xfrm>
          <a:prstGeom prst="line">
            <a:avLst/>
          </a:prstGeom>
          <a:noFill/>
          <a:ln w="0">
            <a:solidFill>
              <a:srgbClr val="24282B"/>
            </a:solidFill>
            <a:round/>
            <a:headEnd/>
            <a:tailEnd/>
          </a:ln>
        </p:spPr>
        <p:txBody>
          <a:bodyPr/>
          <a:lstStyle/>
          <a:p>
            <a:endParaRPr lang="en-US"/>
          </a:p>
        </p:txBody>
      </p:sp>
      <p:sp>
        <p:nvSpPr>
          <p:cNvPr id="194702" name="Line 139"/>
          <p:cNvSpPr>
            <a:spLocks noChangeShapeType="1"/>
          </p:cNvSpPr>
          <p:nvPr/>
        </p:nvSpPr>
        <p:spPr bwMode="auto">
          <a:xfrm flipH="1">
            <a:off x="1851025" y="5174675"/>
            <a:ext cx="11113" cy="22225"/>
          </a:xfrm>
          <a:prstGeom prst="line">
            <a:avLst/>
          </a:prstGeom>
          <a:noFill/>
          <a:ln w="0">
            <a:solidFill>
              <a:srgbClr val="24282B"/>
            </a:solidFill>
            <a:round/>
            <a:headEnd/>
            <a:tailEnd/>
          </a:ln>
        </p:spPr>
        <p:txBody>
          <a:bodyPr/>
          <a:lstStyle/>
          <a:p>
            <a:endParaRPr lang="en-US"/>
          </a:p>
        </p:txBody>
      </p:sp>
      <p:sp>
        <p:nvSpPr>
          <p:cNvPr id="194703" name="Rectangle 140"/>
          <p:cNvSpPr>
            <a:spLocks noChangeArrowheads="1"/>
          </p:cNvSpPr>
          <p:nvPr/>
        </p:nvSpPr>
        <p:spPr bwMode="auto">
          <a:xfrm>
            <a:off x="3657600" y="4996875"/>
            <a:ext cx="355600" cy="200025"/>
          </a:xfrm>
          <a:prstGeom prst="rect">
            <a:avLst/>
          </a:prstGeom>
          <a:noFill/>
          <a:ln w="0">
            <a:solidFill>
              <a:srgbClr val="24282B"/>
            </a:solidFill>
            <a:miter lim="800000"/>
            <a:headEnd/>
            <a:tailEnd/>
          </a:ln>
        </p:spPr>
        <p:txBody>
          <a:bodyPr/>
          <a:lstStyle/>
          <a:p>
            <a:endParaRPr lang="en-US">
              <a:solidFill>
                <a:srgbClr val="000000"/>
              </a:solidFill>
              <a:latin typeface="Times New Roman" pitchFamily="18" charset="0"/>
              <a:cs typeface="Times New Roman" pitchFamily="18" charset="0"/>
            </a:endParaRPr>
          </a:p>
        </p:txBody>
      </p:sp>
      <p:sp>
        <p:nvSpPr>
          <p:cNvPr id="194704" name="Line 141"/>
          <p:cNvSpPr>
            <a:spLocks noChangeShapeType="1"/>
          </p:cNvSpPr>
          <p:nvPr/>
        </p:nvSpPr>
        <p:spPr bwMode="auto">
          <a:xfrm>
            <a:off x="2365375" y="3512563"/>
            <a:ext cx="34925" cy="3175"/>
          </a:xfrm>
          <a:prstGeom prst="line">
            <a:avLst/>
          </a:prstGeom>
          <a:noFill/>
          <a:ln w="0">
            <a:solidFill>
              <a:srgbClr val="3B2478"/>
            </a:solidFill>
            <a:round/>
            <a:headEnd/>
            <a:tailEnd/>
          </a:ln>
        </p:spPr>
        <p:txBody>
          <a:bodyPr/>
          <a:lstStyle/>
          <a:p>
            <a:endParaRPr lang="en-US"/>
          </a:p>
        </p:txBody>
      </p:sp>
      <p:sp>
        <p:nvSpPr>
          <p:cNvPr id="194705" name="Line 142"/>
          <p:cNvSpPr>
            <a:spLocks noChangeShapeType="1"/>
          </p:cNvSpPr>
          <p:nvPr/>
        </p:nvSpPr>
        <p:spPr bwMode="auto">
          <a:xfrm>
            <a:off x="2354263" y="3534788"/>
            <a:ext cx="11112" cy="3175"/>
          </a:xfrm>
          <a:prstGeom prst="line">
            <a:avLst/>
          </a:prstGeom>
          <a:noFill/>
          <a:ln w="0">
            <a:solidFill>
              <a:srgbClr val="24282B"/>
            </a:solidFill>
            <a:round/>
            <a:headEnd/>
            <a:tailEnd/>
          </a:ln>
        </p:spPr>
        <p:txBody>
          <a:bodyPr/>
          <a:lstStyle/>
          <a:p>
            <a:endParaRPr lang="en-US"/>
          </a:p>
        </p:txBody>
      </p:sp>
      <p:sp>
        <p:nvSpPr>
          <p:cNvPr id="194706" name="Line 143"/>
          <p:cNvSpPr>
            <a:spLocks noChangeShapeType="1"/>
          </p:cNvSpPr>
          <p:nvPr/>
        </p:nvSpPr>
        <p:spPr bwMode="auto">
          <a:xfrm>
            <a:off x="2400300" y="3512563"/>
            <a:ext cx="766763" cy="3175"/>
          </a:xfrm>
          <a:prstGeom prst="line">
            <a:avLst/>
          </a:prstGeom>
          <a:noFill/>
          <a:ln w="0">
            <a:solidFill>
              <a:srgbClr val="3B2478"/>
            </a:solidFill>
            <a:round/>
            <a:headEnd/>
            <a:tailEnd/>
          </a:ln>
        </p:spPr>
        <p:txBody>
          <a:bodyPr/>
          <a:lstStyle/>
          <a:p>
            <a:endParaRPr lang="en-US"/>
          </a:p>
        </p:txBody>
      </p:sp>
      <p:sp>
        <p:nvSpPr>
          <p:cNvPr id="194707" name="Line 144"/>
          <p:cNvSpPr>
            <a:spLocks noChangeShapeType="1"/>
          </p:cNvSpPr>
          <p:nvPr/>
        </p:nvSpPr>
        <p:spPr bwMode="auto">
          <a:xfrm>
            <a:off x="3167063" y="3512563"/>
            <a:ext cx="11112" cy="3175"/>
          </a:xfrm>
          <a:prstGeom prst="line">
            <a:avLst/>
          </a:prstGeom>
          <a:noFill/>
          <a:ln w="0">
            <a:solidFill>
              <a:srgbClr val="24282B"/>
            </a:solidFill>
            <a:round/>
            <a:headEnd/>
            <a:tailEnd/>
          </a:ln>
        </p:spPr>
        <p:txBody>
          <a:bodyPr/>
          <a:lstStyle/>
          <a:p>
            <a:endParaRPr lang="en-US"/>
          </a:p>
        </p:txBody>
      </p:sp>
      <p:sp>
        <p:nvSpPr>
          <p:cNvPr id="194708" name="Line 145"/>
          <p:cNvSpPr>
            <a:spLocks noChangeShapeType="1"/>
          </p:cNvSpPr>
          <p:nvPr/>
        </p:nvSpPr>
        <p:spPr bwMode="auto">
          <a:xfrm flipH="1">
            <a:off x="2365375" y="3534788"/>
            <a:ext cx="801688" cy="3175"/>
          </a:xfrm>
          <a:prstGeom prst="line">
            <a:avLst/>
          </a:prstGeom>
          <a:noFill/>
          <a:ln w="0">
            <a:solidFill>
              <a:srgbClr val="3B2478"/>
            </a:solidFill>
            <a:round/>
            <a:headEnd/>
            <a:tailEnd/>
          </a:ln>
        </p:spPr>
        <p:txBody>
          <a:bodyPr/>
          <a:lstStyle/>
          <a:p>
            <a:endParaRPr lang="en-US"/>
          </a:p>
        </p:txBody>
      </p:sp>
      <p:sp>
        <p:nvSpPr>
          <p:cNvPr id="194709" name="Line 146"/>
          <p:cNvSpPr>
            <a:spLocks noChangeShapeType="1"/>
          </p:cNvSpPr>
          <p:nvPr/>
        </p:nvSpPr>
        <p:spPr bwMode="auto">
          <a:xfrm flipH="1">
            <a:off x="2365375" y="5755700"/>
            <a:ext cx="788988" cy="1588"/>
          </a:xfrm>
          <a:prstGeom prst="line">
            <a:avLst/>
          </a:prstGeom>
          <a:noFill/>
          <a:ln w="0">
            <a:solidFill>
              <a:srgbClr val="3B2478"/>
            </a:solidFill>
            <a:round/>
            <a:headEnd/>
            <a:tailEnd/>
          </a:ln>
        </p:spPr>
        <p:txBody>
          <a:bodyPr/>
          <a:lstStyle/>
          <a:p>
            <a:endParaRPr lang="en-US"/>
          </a:p>
        </p:txBody>
      </p:sp>
      <p:sp>
        <p:nvSpPr>
          <p:cNvPr id="194710" name="Line 147"/>
          <p:cNvSpPr>
            <a:spLocks noChangeShapeType="1"/>
          </p:cNvSpPr>
          <p:nvPr/>
        </p:nvSpPr>
        <p:spPr bwMode="auto">
          <a:xfrm flipH="1">
            <a:off x="2365375" y="5777925"/>
            <a:ext cx="788988" cy="1588"/>
          </a:xfrm>
          <a:prstGeom prst="line">
            <a:avLst/>
          </a:prstGeom>
          <a:noFill/>
          <a:ln w="0">
            <a:solidFill>
              <a:srgbClr val="3B2478"/>
            </a:solidFill>
            <a:round/>
            <a:headEnd/>
            <a:tailEnd/>
          </a:ln>
        </p:spPr>
        <p:txBody>
          <a:bodyPr/>
          <a:lstStyle/>
          <a:p>
            <a:endParaRPr lang="en-US"/>
          </a:p>
        </p:txBody>
      </p:sp>
      <p:sp>
        <p:nvSpPr>
          <p:cNvPr id="194711" name="Line 148"/>
          <p:cNvSpPr>
            <a:spLocks noChangeShapeType="1"/>
          </p:cNvSpPr>
          <p:nvPr/>
        </p:nvSpPr>
        <p:spPr bwMode="auto">
          <a:xfrm flipV="1">
            <a:off x="755650" y="5108000"/>
            <a:ext cx="957263" cy="974725"/>
          </a:xfrm>
          <a:prstGeom prst="line">
            <a:avLst/>
          </a:prstGeom>
          <a:noFill/>
          <a:ln w="0">
            <a:solidFill>
              <a:srgbClr val="24282B"/>
            </a:solidFill>
            <a:round/>
            <a:headEnd/>
            <a:tailEnd type="triangle" w="med" len="med"/>
          </a:ln>
        </p:spPr>
        <p:txBody>
          <a:bodyPr/>
          <a:lstStyle/>
          <a:p>
            <a:endParaRPr lang="en-US"/>
          </a:p>
        </p:txBody>
      </p:sp>
      <p:sp>
        <p:nvSpPr>
          <p:cNvPr id="194712" name="Line 149"/>
          <p:cNvSpPr>
            <a:spLocks noChangeShapeType="1"/>
          </p:cNvSpPr>
          <p:nvPr/>
        </p:nvSpPr>
        <p:spPr bwMode="auto">
          <a:xfrm>
            <a:off x="2365375" y="3534788"/>
            <a:ext cx="801688" cy="3175"/>
          </a:xfrm>
          <a:prstGeom prst="line">
            <a:avLst/>
          </a:prstGeom>
          <a:noFill/>
          <a:ln w="0">
            <a:solidFill>
              <a:srgbClr val="3B2478"/>
            </a:solidFill>
            <a:round/>
            <a:headEnd/>
            <a:tailEnd/>
          </a:ln>
        </p:spPr>
        <p:txBody>
          <a:bodyPr/>
          <a:lstStyle/>
          <a:p>
            <a:endParaRPr lang="en-US"/>
          </a:p>
        </p:txBody>
      </p:sp>
      <p:sp>
        <p:nvSpPr>
          <p:cNvPr id="194713" name="Line 150"/>
          <p:cNvSpPr>
            <a:spLocks noChangeShapeType="1"/>
          </p:cNvSpPr>
          <p:nvPr/>
        </p:nvSpPr>
        <p:spPr bwMode="auto">
          <a:xfrm>
            <a:off x="1547813" y="2985513"/>
            <a:ext cx="1012825" cy="549275"/>
          </a:xfrm>
          <a:prstGeom prst="line">
            <a:avLst/>
          </a:prstGeom>
          <a:noFill/>
          <a:ln w="0">
            <a:solidFill>
              <a:srgbClr val="24282B"/>
            </a:solidFill>
            <a:round/>
            <a:headEnd/>
            <a:tailEnd type="triangle" w="med" len="med"/>
          </a:ln>
        </p:spPr>
        <p:txBody>
          <a:bodyPr/>
          <a:lstStyle/>
          <a:p>
            <a:endParaRPr lang="en-US"/>
          </a:p>
        </p:txBody>
      </p:sp>
      <p:sp>
        <p:nvSpPr>
          <p:cNvPr id="194714" name="Freeform 151"/>
          <p:cNvSpPr>
            <a:spLocks/>
          </p:cNvSpPr>
          <p:nvPr/>
        </p:nvSpPr>
        <p:spPr bwMode="auto">
          <a:xfrm>
            <a:off x="2835275" y="4182488"/>
            <a:ext cx="57150" cy="11112"/>
          </a:xfrm>
          <a:custGeom>
            <a:avLst/>
            <a:gdLst>
              <a:gd name="T0" fmla="*/ 0 w 5"/>
              <a:gd name="T1" fmla="*/ 2147483647 h 1"/>
              <a:gd name="T2" fmla="*/ 2147483647 w 5"/>
              <a:gd name="T3" fmla="*/ 2147483647 h 1"/>
              <a:gd name="T4" fmla="*/ 2147483647 w 5"/>
              <a:gd name="T5" fmla="*/ 2147483647 h 1"/>
              <a:gd name="T6" fmla="*/ 2147483647 w 5"/>
              <a:gd name="T7" fmla="*/ 2147483647 h 1"/>
              <a:gd name="T8" fmla="*/ 2147483647 w 5"/>
              <a:gd name="T9" fmla="*/ 2147483647 h 1"/>
              <a:gd name="T10" fmla="*/ 2147483647 w 5"/>
              <a:gd name="T11" fmla="*/ 0 h 1"/>
              <a:gd name="T12" fmla="*/ 2147483647 w 5"/>
              <a:gd name="T13" fmla="*/ 0 h 1"/>
              <a:gd name="T14" fmla="*/ 0 60000 65536"/>
              <a:gd name="T15" fmla="*/ 0 60000 65536"/>
              <a:gd name="T16" fmla="*/ 0 60000 65536"/>
              <a:gd name="T17" fmla="*/ 0 60000 65536"/>
              <a:gd name="T18" fmla="*/ 0 60000 65536"/>
              <a:gd name="T19" fmla="*/ 0 60000 65536"/>
              <a:gd name="T20" fmla="*/ 0 60000 65536"/>
              <a:gd name="T21" fmla="*/ 0 w 5"/>
              <a:gd name="T22" fmla="*/ 0 h 1"/>
              <a:gd name="T23" fmla="*/ 5 w 5"/>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1">
                <a:moveTo>
                  <a:pt x="0" y="1"/>
                </a:moveTo>
                <a:lnTo>
                  <a:pt x="1" y="1"/>
                </a:lnTo>
                <a:lnTo>
                  <a:pt x="2" y="1"/>
                </a:lnTo>
                <a:lnTo>
                  <a:pt x="3" y="1"/>
                </a:lnTo>
                <a:lnTo>
                  <a:pt x="4" y="0"/>
                </a:lnTo>
                <a:lnTo>
                  <a:pt x="5" y="0"/>
                </a:lnTo>
              </a:path>
            </a:pathLst>
          </a:custGeom>
          <a:noFill/>
          <a:ln w="0">
            <a:solidFill>
              <a:srgbClr val="FF9900"/>
            </a:solidFill>
            <a:prstDash val="solid"/>
            <a:round/>
            <a:headEnd/>
            <a:tailEnd/>
          </a:ln>
        </p:spPr>
        <p:txBody>
          <a:bodyPr/>
          <a:lstStyle/>
          <a:p>
            <a:endParaRPr lang="en-US"/>
          </a:p>
        </p:txBody>
      </p:sp>
      <p:sp>
        <p:nvSpPr>
          <p:cNvPr id="194715" name="Freeform 152"/>
          <p:cNvSpPr>
            <a:spLocks/>
          </p:cNvSpPr>
          <p:nvPr/>
        </p:nvSpPr>
        <p:spPr bwMode="auto">
          <a:xfrm>
            <a:off x="2892425" y="4126925"/>
            <a:ext cx="1588" cy="55563"/>
          </a:xfrm>
          <a:custGeom>
            <a:avLst/>
            <a:gdLst>
              <a:gd name="T0" fmla="*/ 0 w 1587"/>
              <a:gd name="T1" fmla="*/ 2147483647 h 5"/>
              <a:gd name="T2" fmla="*/ 0 w 1587"/>
              <a:gd name="T3" fmla="*/ 2147483647 h 5"/>
              <a:gd name="T4" fmla="*/ 0 w 1587"/>
              <a:gd name="T5" fmla="*/ 2147483647 h 5"/>
              <a:gd name="T6" fmla="*/ 0 w 1587"/>
              <a:gd name="T7" fmla="*/ 2147483647 h 5"/>
              <a:gd name="T8" fmla="*/ 0 w 1587"/>
              <a:gd name="T9" fmla="*/ 2147483647 h 5"/>
              <a:gd name="T10" fmla="*/ 0 w 1587"/>
              <a:gd name="T11" fmla="*/ 2147483647 h 5"/>
              <a:gd name="T12" fmla="*/ 0 w 1587"/>
              <a:gd name="T13" fmla="*/ 0 h 5"/>
              <a:gd name="T14" fmla="*/ 0 60000 65536"/>
              <a:gd name="T15" fmla="*/ 0 60000 65536"/>
              <a:gd name="T16" fmla="*/ 0 60000 65536"/>
              <a:gd name="T17" fmla="*/ 0 60000 65536"/>
              <a:gd name="T18" fmla="*/ 0 60000 65536"/>
              <a:gd name="T19" fmla="*/ 0 60000 65536"/>
              <a:gd name="T20" fmla="*/ 0 60000 65536"/>
              <a:gd name="T21" fmla="*/ 0 w 1587"/>
              <a:gd name="T22" fmla="*/ 0 h 5"/>
              <a:gd name="T23" fmla="*/ 1587 w 1587"/>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7" h="5">
                <a:moveTo>
                  <a:pt x="0" y="5"/>
                </a:moveTo>
                <a:lnTo>
                  <a:pt x="0" y="4"/>
                </a:lnTo>
                <a:lnTo>
                  <a:pt x="0" y="3"/>
                </a:lnTo>
                <a:lnTo>
                  <a:pt x="0" y="2"/>
                </a:lnTo>
                <a:lnTo>
                  <a:pt x="0" y="1"/>
                </a:lnTo>
                <a:lnTo>
                  <a:pt x="0" y="0"/>
                </a:lnTo>
              </a:path>
            </a:pathLst>
          </a:custGeom>
          <a:noFill/>
          <a:ln w="0">
            <a:solidFill>
              <a:srgbClr val="FF9900"/>
            </a:solidFill>
            <a:prstDash val="solid"/>
            <a:round/>
            <a:headEnd/>
            <a:tailEnd/>
          </a:ln>
        </p:spPr>
        <p:txBody>
          <a:bodyPr/>
          <a:lstStyle/>
          <a:p>
            <a:endParaRPr lang="en-US"/>
          </a:p>
        </p:txBody>
      </p:sp>
      <p:sp>
        <p:nvSpPr>
          <p:cNvPr id="194716" name="Freeform 153"/>
          <p:cNvSpPr>
            <a:spLocks/>
          </p:cNvSpPr>
          <p:nvPr/>
        </p:nvSpPr>
        <p:spPr bwMode="auto">
          <a:xfrm>
            <a:off x="2835275" y="4082475"/>
            <a:ext cx="57150" cy="44450"/>
          </a:xfrm>
          <a:custGeom>
            <a:avLst/>
            <a:gdLst>
              <a:gd name="T0" fmla="*/ 2147483647 w 5"/>
              <a:gd name="T1" fmla="*/ 2147483647 h 4"/>
              <a:gd name="T2" fmla="*/ 2147483647 w 5"/>
              <a:gd name="T3" fmla="*/ 2147483647 h 4"/>
              <a:gd name="T4" fmla="*/ 2147483647 w 5"/>
              <a:gd name="T5" fmla="*/ 2147483647 h 4"/>
              <a:gd name="T6" fmla="*/ 2147483647 w 5"/>
              <a:gd name="T7" fmla="*/ 2147483647 h 4"/>
              <a:gd name="T8" fmla="*/ 2147483647 w 5"/>
              <a:gd name="T9" fmla="*/ 2147483647 h 4"/>
              <a:gd name="T10" fmla="*/ 2147483647 w 5"/>
              <a:gd name="T11" fmla="*/ 2147483647 h 4"/>
              <a:gd name="T12" fmla="*/ 0 w 5"/>
              <a:gd name="T13" fmla="*/ 0 h 4"/>
              <a:gd name="T14" fmla="*/ 0 60000 65536"/>
              <a:gd name="T15" fmla="*/ 0 60000 65536"/>
              <a:gd name="T16" fmla="*/ 0 60000 65536"/>
              <a:gd name="T17" fmla="*/ 0 60000 65536"/>
              <a:gd name="T18" fmla="*/ 0 60000 65536"/>
              <a:gd name="T19" fmla="*/ 0 60000 65536"/>
              <a:gd name="T20" fmla="*/ 0 60000 65536"/>
              <a:gd name="T21" fmla="*/ 0 w 5"/>
              <a:gd name="T22" fmla="*/ 0 h 4"/>
              <a:gd name="T23" fmla="*/ 5 w 5"/>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4">
                <a:moveTo>
                  <a:pt x="5" y="4"/>
                </a:moveTo>
                <a:lnTo>
                  <a:pt x="4" y="3"/>
                </a:lnTo>
                <a:lnTo>
                  <a:pt x="3" y="3"/>
                </a:lnTo>
                <a:lnTo>
                  <a:pt x="3" y="2"/>
                </a:lnTo>
                <a:lnTo>
                  <a:pt x="2" y="1"/>
                </a:lnTo>
                <a:lnTo>
                  <a:pt x="1" y="1"/>
                </a:lnTo>
                <a:lnTo>
                  <a:pt x="0" y="0"/>
                </a:lnTo>
              </a:path>
            </a:pathLst>
          </a:custGeom>
          <a:noFill/>
          <a:ln w="0">
            <a:solidFill>
              <a:srgbClr val="FF9900"/>
            </a:solidFill>
            <a:prstDash val="solid"/>
            <a:round/>
            <a:headEnd/>
            <a:tailEnd/>
          </a:ln>
        </p:spPr>
        <p:txBody>
          <a:bodyPr/>
          <a:lstStyle/>
          <a:p>
            <a:endParaRPr lang="en-US"/>
          </a:p>
        </p:txBody>
      </p:sp>
      <p:sp>
        <p:nvSpPr>
          <p:cNvPr id="194717" name="Freeform 154"/>
          <p:cNvSpPr>
            <a:spLocks/>
          </p:cNvSpPr>
          <p:nvPr/>
        </p:nvSpPr>
        <p:spPr bwMode="auto">
          <a:xfrm>
            <a:off x="2789238" y="4082475"/>
            <a:ext cx="46037" cy="1588"/>
          </a:xfrm>
          <a:custGeom>
            <a:avLst/>
            <a:gdLst>
              <a:gd name="T0" fmla="*/ 2147483647 w 4"/>
              <a:gd name="T1" fmla="*/ 0 h 1588"/>
              <a:gd name="T2" fmla="*/ 2147483647 w 4"/>
              <a:gd name="T3" fmla="*/ 0 h 1588"/>
              <a:gd name="T4" fmla="*/ 2147483647 w 4"/>
              <a:gd name="T5" fmla="*/ 0 h 1588"/>
              <a:gd name="T6" fmla="*/ 2147483647 w 4"/>
              <a:gd name="T7" fmla="*/ 0 h 1588"/>
              <a:gd name="T8" fmla="*/ 2147483647 w 4"/>
              <a:gd name="T9" fmla="*/ 0 h 1588"/>
              <a:gd name="T10" fmla="*/ 2147483647 w 4"/>
              <a:gd name="T11" fmla="*/ 0 h 1588"/>
              <a:gd name="T12" fmla="*/ 0 w 4"/>
              <a:gd name="T13" fmla="*/ 0 h 1588"/>
              <a:gd name="T14" fmla="*/ 0 60000 65536"/>
              <a:gd name="T15" fmla="*/ 0 60000 65536"/>
              <a:gd name="T16" fmla="*/ 0 60000 65536"/>
              <a:gd name="T17" fmla="*/ 0 60000 65536"/>
              <a:gd name="T18" fmla="*/ 0 60000 65536"/>
              <a:gd name="T19" fmla="*/ 0 60000 65536"/>
              <a:gd name="T20" fmla="*/ 0 60000 65536"/>
              <a:gd name="T21" fmla="*/ 0 w 4"/>
              <a:gd name="T22" fmla="*/ 0 h 1588"/>
              <a:gd name="T23" fmla="*/ 4 w 4"/>
              <a:gd name="T24" fmla="*/ 1588 h 15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1588">
                <a:moveTo>
                  <a:pt x="4" y="0"/>
                </a:moveTo>
                <a:lnTo>
                  <a:pt x="3" y="0"/>
                </a:lnTo>
                <a:lnTo>
                  <a:pt x="2" y="0"/>
                </a:lnTo>
                <a:lnTo>
                  <a:pt x="1" y="0"/>
                </a:lnTo>
                <a:lnTo>
                  <a:pt x="0" y="0"/>
                </a:lnTo>
              </a:path>
            </a:pathLst>
          </a:custGeom>
          <a:noFill/>
          <a:ln w="0">
            <a:solidFill>
              <a:srgbClr val="FF9900"/>
            </a:solidFill>
            <a:prstDash val="solid"/>
            <a:round/>
            <a:headEnd/>
            <a:tailEnd/>
          </a:ln>
        </p:spPr>
        <p:txBody>
          <a:bodyPr/>
          <a:lstStyle/>
          <a:p>
            <a:endParaRPr lang="en-US"/>
          </a:p>
        </p:txBody>
      </p:sp>
      <p:sp>
        <p:nvSpPr>
          <p:cNvPr id="194718" name="Freeform 155"/>
          <p:cNvSpPr>
            <a:spLocks/>
          </p:cNvSpPr>
          <p:nvPr/>
        </p:nvSpPr>
        <p:spPr bwMode="auto">
          <a:xfrm>
            <a:off x="2789238" y="4082475"/>
            <a:ext cx="1587" cy="22225"/>
          </a:xfrm>
          <a:custGeom>
            <a:avLst/>
            <a:gdLst>
              <a:gd name="T0" fmla="*/ 0 w 1588"/>
              <a:gd name="T1" fmla="*/ 0 h 2"/>
              <a:gd name="T2" fmla="*/ 0 w 1588"/>
              <a:gd name="T3" fmla="*/ 0 h 2"/>
              <a:gd name="T4" fmla="*/ 0 w 1588"/>
              <a:gd name="T5" fmla="*/ 2147483647 h 2"/>
              <a:gd name="T6" fmla="*/ 0 w 1588"/>
              <a:gd name="T7" fmla="*/ 2147483647 h 2"/>
              <a:gd name="T8" fmla="*/ 0 w 1588"/>
              <a:gd name="T9" fmla="*/ 2147483647 h 2"/>
              <a:gd name="T10" fmla="*/ 0 w 1588"/>
              <a:gd name="T11" fmla="*/ 2147483647 h 2"/>
              <a:gd name="T12" fmla="*/ 0 w 1588"/>
              <a:gd name="T13" fmla="*/ 2147483647 h 2"/>
              <a:gd name="T14" fmla="*/ 0 60000 65536"/>
              <a:gd name="T15" fmla="*/ 0 60000 65536"/>
              <a:gd name="T16" fmla="*/ 0 60000 65536"/>
              <a:gd name="T17" fmla="*/ 0 60000 65536"/>
              <a:gd name="T18" fmla="*/ 0 60000 65536"/>
              <a:gd name="T19" fmla="*/ 0 60000 65536"/>
              <a:gd name="T20" fmla="*/ 0 60000 65536"/>
              <a:gd name="T21" fmla="*/ 0 w 1588"/>
              <a:gd name="T22" fmla="*/ 0 h 2"/>
              <a:gd name="T23" fmla="*/ 1588 w 1588"/>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8" h="2">
                <a:moveTo>
                  <a:pt x="0" y="0"/>
                </a:moveTo>
                <a:lnTo>
                  <a:pt x="0" y="0"/>
                </a:lnTo>
                <a:lnTo>
                  <a:pt x="0" y="1"/>
                </a:lnTo>
                <a:lnTo>
                  <a:pt x="0" y="2"/>
                </a:lnTo>
              </a:path>
            </a:pathLst>
          </a:custGeom>
          <a:noFill/>
          <a:ln w="0">
            <a:solidFill>
              <a:srgbClr val="FF9900"/>
            </a:solidFill>
            <a:prstDash val="solid"/>
            <a:round/>
            <a:headEnd/>
            <a:tailEnd/>
          </a:ln>
        </p:spPr>
        <p:txBody>
          <a:bodyPr/>
          <a:lstStyle/>
          <a:p>
            <a:endParaRPr lang="en-US"/>
          </a:p>
        </p:txBody>
      </p:sp>
      <p:sp>
        <p:nvSpPr>
          <p:cNvPr id="194719" name="Freeform 156"/>
          <p:cNvSpPr>
            <a:spLocks/>
          </p:cNvSpPr>
          <p:nvPr/>
        </p:nvSpPr>
        <p:spPr bwMode="auto">
          <a:xfrm>
            <a:off x="2789238" y="4104700"/>
            <a:ext cx="46037" cy="22225"/>
          </a:xfrm>
          <a:custGeom>
            <a:avLst/>
            <a:gdLst>
              <a:gd name="T0" fmla="*/ 0 w 4"/>
              <a:gd name="T1" fmla="*/ 0 h 2"/>
              <a:gd name="T2" fmla="*/ 2147483647 w 4"/>
              <a:gd name="T3" fmla="*/ 0 h 2"/>
              <a:gd name="T4" fmla="*/ 2147483647 w 4"/>
              <a:gd name="T5" fmla="*/ 2147483647 h 2"/>
              <a:gd name="T6" fmla="*/ 2147483647 w 4"/>
              <a:gd name="T7" fmla="*/ 2147483647 h 2"/>
              <a:gd name="T8" fmla="*/ 2147483647 w 4"/>
              <a:gd name="T9" fmla="*/ 2147483647 h 2"/>
              <a:gd name="T10" fmla="*/ 2147483647 w 4"/>
              <a:gd name="T11" fmla="*/ 2147483647 h 2"/>
              <a:gd name="T12" fmla="*/ 2147483647 w 4"/>
              <a:gd name="T13" fmla="*/ 2147483647 h 2"/>
              <a:gd name="T14" fmla="*/ 0 60000 65536"/>
              <a:gd name="T15" fmla="*/ 0 60000 65536"/>
              <a:gd name="T16" fmla="*/ 0 60000 65536"/>
              <a:gd name="T17" fmla="*/ 0 60000 65536"/>
              <a:gd name="T18" fmla="*/ 0 60000 65536"/>
              <a:gd name="T19" fmla="*/ 0 60000 65536"/>
              <a:gd name="T20" fmla="*/ 0 60000 65536"/>
              <a:gd name="T21" fmla="*/ 0 w 4"/>
              <a:gd name="T22" fmla="*/ 0 h 2"/>
              <a:gd name="T23" fmla="*/ 4 w 4"/>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
                <a:moveTo>
                  <a:pt x="0" y="0"/>
                </a:moveTo>
                <a:lnTo>
                  <a:pt x="1" y="0"/>
                </a:lnTo>
                <a:lnTo>
                  <a:pt x="1" y="1"/>
                </a:lnTo>
                <a:lnTo>
                  <a:pt x="2" y="1"/>
                </a:lnTo>
                <a:lnTo>
                  <a:pt x="3" y="2"/>
                </a:lnTo>
                <a:lnTo>
                  <a:pt x="4" y="2"/>
                </a:lnTo>
              </a:path>
            </a:pathLst>
          </a:custGeom>
          <a:noFill/>
          <a:ln w="0">
            <a:solidFill>
              <a:srgbClr val="FF9900"/>
            </a:solidFill>
            <a:prstDash val="solid"/>
            <a:round/>
            <a:headEnd/>
            <a:tailEnd/>
          </a:ln>
        </p:spPr>
        <p:txBody>
          <a:bodyPr/>
          <a:lstStyle/>
          <a:p>
            <a:endParaRPr lang="en-US"/>
          </a:p>
        </p:txBody>
      </p:sp>
      <p:sp>
        <p:nvSpPr>
          <p:cNvPr id="194720" name="Freeform 157"/>
          <p:cNvSpPr>
            <a:spLocks/>
          </p:cNvSpPr>
          <p:nvPr/>
        </p:nvSpPr>
        <p:spPr bwMode="auto">
          <a:xfrm>
            <a:off x="2835275" y="4115813"/>
            <a:ext cx="57150" cy="11112"/>
          </a:xfrm>
          <a:custGeom>
            <a:avLst/>
            <a:gdLst>
              <a:gd name="T0" fmla="*/ 0 w 5"/>
              <a:gd name="T1" fmla="*/ 2147483647 h 1"/>
              <a:gd name="T2" fmla="*/ 2147483647 w 5"/>
              <a:gd name="T3" fmla="*/ 2147483647 h 1"/>
              <a:gd name="T4" fmla="*/ 2147483647 w 5"/>
              <a:gd name="T5" fmla="*/ 2147483647 h 1"/>
              <a:gd name="T6" fmla="*/ 2147483647 w 5"/>
              <a:gd name="T7" fmla="*/ 2147483647 h 1"/>
              <a:gd name="T8" fmla="*/ 2147483647 w 5"/>
              <a:gd name="T9" fmla="*/ 2147483647 h 1"/>
              <a:gd name="T10" fmla="*/ 2147483647 w 5"/>
              <a:gd name="T11" fmla="*/ 2147483647 h 1"/>
              <a:gd name="T12" fmla="*/ 2147483647 w 5"/>
              <a:gd name="T13" fmla="*/ 0 h 1"/>
              <a:gd name="T14" fmla="*/ 0 60000 65536"/>
              <a:gd name="T15" fmla="*/ 0 60000 65536"/>
              <a:gd name="T16" fmla="*/ 0 60000 65536"/>
              <a:gd name="T17" fmla="*/ 0 60000 65536"/>
              <a:gd name="T18" fmla="*/ 0 60000 65536"/>
              <a:gd name="T19" fmla="*/ 0 60000 65536"/>
              <a:gd name="T20" fmla="*/ 0 60000 65536"/>
              <a:gd name="T21" fmla="*/ 0 w 5"/>
              <a:gd name="T22" fmla="*/ 0 h 1"/>
              <a:gd name="T23" fmla="*/ 5 w 5"/>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1">
                <a:moveTo>
                  <a:pt x="0" y="1"/>
                </a:moveTo>
                <a:lnTo>
                  <a:pt x="1" y="1"/>
                </a:lnTo>
                <a:lnTo>
                  <a:pt x="2" y="1"/>
                </a:lnTo>
                <a:lnTo>
                  <a:pt x="3" y="1"/>
                </a:lnTo>
                <a:lnTo>
                  <a:pt x="4" y="1"/>
                </a:lnTo>
                <a:lnTo>
                  <a:pt x="5" y="0"/>
                </a:lnTo>
              </a:path>
            </a:pathLst>
          </a:custGeom>
          <a:noFill/>
          <a:ln w="0">
            <a:solidFill>
              <a:srgbClr val="FF9900"/>
            </a:solidFill>
            <a:prstDash val="solid"/>
            <a:round/>
            <a:headEnd/>
            <a:tailEnd/>
          </a:ln>
        </p:spPr>
        <p:txBody>
          <a:bodyPr/>
          <a:lstStyle/>
          <a:p>
            <a:endParaRPr lang="en-US"/>
          </a:p>
        </p:txBody>
      </p:sp>
      <p:sp>
        <p:nvSpPr>
          <p:cNvPr id="194721" name="Freeform 158"/>
          <p:cNvSpPr>
            <a:spLocks/>
          </p:cNvSpPr>
          <p:nvPr/>
        </p:nvSpPr>
        <p:spPr bwMode="auto">
          <a:xfrm>
            <a:off x="2892425" y="4060250"/>
            <a:ext cx="1588" cy="55563"/>
          </a:xfrm>
          <a:custGeom>
            <a:avLst/>
            <a:gdLst>
              <a:gd name="T0" fmla="*/ 0 w 1587"/>
              <a:gd name="T1" fmla="*/ 2147483647 h 5"/>
              <a:gd name="T2" fmla="*/ 0 w 1587"/>
              <a:gd name="T3" fmla="*/ 2147483647 h 5"/>
              <a:gd name="T4" fmla="*/ 0 w 1587"/>
              <a:gd name="T5" fmla="*/ 2147483647 h 5"/>
              <a:gd name="T6" fmla="*/ 0 w 1587"/>
              <a:gd name="T7" fmla="*/ 2147483647 h 5"/>
              <a:gd name="T8" fmla="*/ 0 w 1587"/>
              <a:gd name="T9" fmla="*/ 2147483647 h 5"/>
              <a:gd name="T10" fmla="*/ 0 w 1587"/>
              <a:gd name="T11" fmla="*/ 2147483647 h 5"/>
              <a:gd name="T12" fmla="*/ 0 w 1587"/>
              <a:gd name="T13" fmla="*/ 0 h 5"/>
              <a:gd name="T14" fmla="*/ 0 60000 65536"/>
              <a:gd name="T15" fmla="*/ 0 60000 65536"/>
              <a:gd name="T16" fmla="*/ 0 60000 65536"/>
              <a:gd name="T17" fmla="*/ 0 60000 65536"/>
              <a:gd name="T18" fmla="*/ 0 60000 65536"/>
              <a:gd name="T19" fmla="*/ 0 60000 65536"/>
              <a:gd name="T20" fmla="*/ 0 60000 65536"/>
              <a:gd name="T21" fmla="*/ 0 w 1587"/>
              <a:gd name="T22" fmla="*/ 0 h 5"/>
              <a:gd name="T23" fmla="*/ 1587 w 1587"/>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7" h="5">
                <a:moveTo>
                  <a:pt x="0" y="5"/>
                </a:moveTo>
                <a:lnTo>
                  <a:pt x="0" y="4"/>
                </a:lnTo>
                <a:lnTo>
                  <a:pt x="0" y="3"/>
                </a:lnTo>
                <a:lnTo>
                  <a:pt x="0" y="2"/>
                </a:lnTo>
                <a:lnTo>
                  <a:pt x="0" y="1"/>
                </a:lnTo>
                <a:lnTo>
                  <a:pt x="0" y="0"/>
                </a:lnTo>
              </a:path>
            </a:pathLst>
          </a:custGeom>
          <a:noFill/>
          <a:ln w="0">
            <a:solidFill>
              <a:srgbClr val="FF9900"/>
            </a:solidFill>
            <a:prstDash val="solid"/>
            <a:round/>
            <a:headEnd/>
            <a:tailEnd/>
          </a:ln>
        </p:spPr>
        <p:txBody>
          <a:bodyPr/>
          <a:lstStyle/>
          <a:p>
            <a:endParaRPr lang="en-US"/>
          </a:p>
        </p:txBody>
      </p:sp>
      <p:sp>
        <p:nvSpPr>
          <p:cNvPr id="194722" name="Freeform 159"/>
          <p:cNvSpPr>
            <a:spLocks/>
          </p:cNvSpPr>
          <p:nvPr/>
        </p:nvSpPr>
        <p:spPr bwMode="auto">
          <a:xfrm>
            <a:off x="2835275" y="4026913"/>
            <a:ext cx="57150" cy="33337"/>
          </a:xfrm>
          <a:custGeom>
            <a:avLst/>
            <a:gdLst>
              <a:gd name="T0" fmla="*/ 2147483647 w 5"/>
              <a:gd name="T1" fmla="*/ 2147483647 h 3"/>
              <a:gd name="T2" fmla="*/ 2147483647 w 5"/>
              <a:gd name="T3" fmla="*/ 2147483647 h 3"/>
              <a:gd name="T4" fmla="*/ 2147483647 w 5"/>
              <a:gd name="T5" fmla="*/ 2147483647 h 3"/>
              <a:gd name="T6" fmla="*/ 2147483647 w 5"/>
              <a:gd name="T7" fmla="*/ 2147483647 h 3"/>
              <a:gd name="T8" fmla="*/ 2147483647 w 5"/>
              <a:gd name="T9" fmla="*/ 0 h 3"/>
              <a:gd name="T10" fmla="*/ 2147483647 w 5"/>
              <a:gd name="T11" fmla="*/ 0 h 3"/>
              <a:gd name="T12" fmla="*/ 0 w 5"/>
              <a:gd name="T13" fmla="*/ 0 h 3"/>
              <a:gd name="T14" fmla="*/ 0 60000 65536"/>
              <a:gd name="T15" fmla="*/ 0 60000 65536"/>
              <a:gd name="T16" fmla="*/ 0 60000 65536"/>
              <a:gd name="T17" fmla="*/ 0 60000 65536"/>
              <a:gd name="T18" fmla="*/ 0 60000 65536"/>
              <a:gd name="T19" fmla="*/ 0 60000 65536"/>
              <a:gd name="T20" fmla="*/ 0 60000 65536"/>
              <a:gd name="T21" fmla="*/ 0 w 5"/>
              <a:gd name="T22" fmla="*/ 0 h 3"/>
              <a:gd name="T23" fmla="*/ 5 w 5"/>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3">
                <a:moveTo>
                  <a:pt x="5" y="3"/>
                </a:moveTo>
                <a:lnTo>
                  <a:pt x="4" y="2"/>
                </a:lnTo>
                <a:lnTo>
                  <a:pt x="3" y="2"/>
                </a:lnTo>
                <a:lnTo>
                  <a:pt x="3" y="1"/>
                </a:lnTo>
                <a:lnTo>
                  <a:pt x="2" y="0"/>
                </a:lnTo>
                <a:lnTo>
                  <a:pt x="1" y="0"/>
                </a:lnTo>
                <a:lnTo>
                  <a:pt x="0" y="0"/>
                </a:lnTo>
              </a:path>
            </a:pathLst>
          </a:custGeom>
          <a:noFill/>
          <a:ln w="0">
            <a:solidFill>
              <a:srgbClr val="FF9900"/>
            </a:solidFill>
            <a:prstDash val="solid"/>
            <a:round/>
            <a:headEnd/>
            <a:tailEnd/>
          </a:ln>
        </p:spPr>
        <p:txBody>
          <a:bodyPr/>
          <a:lstStyle/>
          <a:p>
            <a:endParaRPr lang="en-US"/>
          </a:p>
        </p:txBody>
      </p:sp>
      <p:sp>
        <p:nvSpPr>
          <p:cNvPr id="194723" name="Freeform 160"/>
          <p:cNvSpPr>
            <a:spLocks/>
          </p:cNvSpPr>
          <p:nvPr/>
        </p:nvSpPr>
        <p:spPr bwMode="auto">
          <a:xfrm>
            <a:off x="2789238" y="4015800"/>
            <a:ext cx="46037" cy="11113"/>
          </a:xfrm>
          <a:custGeom>
            <a:avLst/>
            <a:gdLst>
              <a:gd name="T0" fmla="*/ 2147483647 w 4"/>
              <a:gd name="T1" fmla="*/ 2147483647 h 1"/>
              <a:gd name="T2" fmla="*/ 2147483647 w 4"/>
              <a:gd name="T3" fmla="*/ 0 h 1"/>
              <a:gd name="T4" fmla="*/ 2147483647 w 4"/>
              <a:gd name="T5" fmla="*/ 0 h 1"/>
              <a:gd name="T6" fmla="*/ 2147483647 w 4"/>
              <a:gd name="T7" fmla="*/ 0 h 1"/>
              <a:gd name="T8" fmla="*/ 2147483647 w 4"/>
              <a:gd name="T9" fmla="*/ 0 h 1"/>
              <a:gd name="T10" fmla="*/ 2147483647 w 4"/>
              <a:gd name="T11" fmla="*/ 0 h 1"/>
              <a:gd name="T12" fmla="*/ 0 w 4"/>
              <a:gd name="T13" fmla="*/ 0 h 1"/>
              <a:gd name="T14" fmla="*/ 0 60000 65536"/>
              <a:gd name="T15" fmla="*/ 0 60000 65536"/>
              <a:gd name="T16" fmla="*/ 0 60000 65536"/>
              <a:gd name="T17" fmla="*/ 0 60000 65536"/>
              <a:gd name="T18" fmla="*/ 0 60000 65536"/>
              <a:gd name="T19" fmla="*/ 0 60000 65536"/>
              <a:gd name="T20" fmla="*/ 0 60000 65536"/>
              <a:gd name="T21" fmla="*/ 0 w 4"/>
              <a:gd name="T22" fmla="*/ 0 h 1"/>
              <a:gd name="T23" fmla="*/ 4 w 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1">
                <a:moveTo>
                  <a:pt x="4" y="1"/>
                </a:moveTo>
                <a:lnTo>
                  <a:pt x="3" y="0"/>
                </a:lnTo>
                <a:lnTo>
                  <a:pt x="2" y="0"/>
                </a:lnTo>
                <a:lnTo>
                  <a:pt x="1" y="0"/>
                </a:lnTo>
                <a:lnTo>
                  <a:pt x="0" y="0"/>
                </a:lnTo>
              </a:path>
            </a:pathLst>
          </a:custGeom>
          <a:noFill/>
          <a:ln w="0">
            <a:solidFill>
              <a:srgbClr val="FF9900"/>
            </a:solidFill>
            <a:prstDash val="solid"/>
            <a:round/>
            <a:headEnd/>
            <a:tailEnd/>
          </a:ln>
        </p:spPr>
        <p:txBody>
          <a:bodyPr/>
          <a:lstStyle/>
          <a:p>
            <a:endParaRPr lang="en-US"/>
          </a:p>
        </p:txBody>
      </p:sp>
      <p:sp>
        <p:nvSpPr>
          <p:cNvPr id="194724" name="Freeform 161"/>
          <p:cNvSpPr>
            <a:spLocks/>
          </p:cNvSpPr>
          <p:nvPr/>
        </p:nvSpPr>
        <p:spPr bwMode="auto">
          <a:xfrm>
            <a:off x="2789238" y="4015800"/>
            <a:ext cx="1587" cy="22225"/>
          </a:xfrm>
          <a:custGeom>
            <a:avLst/>
            <a:gdLst>
              <a:gd name="T0" fmla="*/ 0 w 1588"/>
              <a:gd name="T1" fmla="*/ 0 h 2"/>
              <a:gd name="T2" fmla="*/ 0 w 1588"/>
              <a:gd name="T3" fmla="*/ 0 h 2"/>
              <a:gd name="T4" fmla="*/ 0 w 1588"/>
              <a:gd name="T5" fmla="*/ 2147483647 h 2"/>
              <a:gd name="T6" fmla="*/ 0 w 1588"/>
              <a:gd name="T7" fmla="*/ 2147483647 h 2"/>
              <a:gd name="T8" fmla="*/ 0 w 1588"/>
              <a:gd name="T9" fmla="*/ 2147483647 h 2"/>
              <a:gd name="T10" fmla="*/ 0 w 1588"/>
              <a:gd name="T11" fmla="*/ 2147483647 h 2"/>
              <a:gd name="T12" fmla="*/ 0 w 1588"/>
              <a:gd name="T13" fmla="*/ 2147483647 h 2"/>
              <a:gd name="T14" fmla="*/ 0 60000 65536"/>
              <a:gd name="T15" fmla="*/ 0 60000 65536"/>
              <a:gd name="T16" fmla="*/ 0 60000 65536"/>
              <a:gd name="T17" fmla="*/ 0 60000 65536"/>
              <a:gd name="T18" fmla="*/ 0 60000 65536"/>
              <a:gd name="T19" fmla="*/ 0 60000 65536"/>
              <a:gd name="T20" fmla="*/ 0 60000 65536"/>
              <a:gd name="T21" fmla="*/ 0 w 1588"/>
              <a:gd name="T22" fmla="*/ 0 h 2"/>
              <a:gd name="T23" fmla="*/ 1588 w 1588"/>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8" h="2">
                <a:moveTo>
                  <a:pt x="0" y="0"/>
                </a:moveTo>
                <a:lnTo>
                  <a:pt x="0" y="0"/>
                </a:lnTo>
                <a:lnTo>
                  <a:pt x="0" y="1"/>
                </a:lnTo>
                <a:lnTo>
                  <a:pt x="0" y="2"/>
                </a:lnTo>
              </a:path>
            </a:pathLst>
          </a:custGeom>
          <a:noFill/>
          <a:ln w="0">
            <a:solidFill>
              <a:srgbClr val="FF9900"/>
            </a:solidFill>
            <a:prstDash val="solid"/>
            <a:round/>
            <a:headEnd/>
            <a:tailEnd/>
          </a:ln>
        </p:spPr>
        <p:txBody>
          <a:bodyPr/>
          <a:lstStyle/>
          <a:p>
            <a:endParaRPr lang="en-US"/>
          </a:p>
        </p:txBody>
      </p:sp>
      <p:sp>
        <p:nvSpPr>
          <p:cNvPr id="194725" name="Freeform 162"/>
          <p:cNvSpPr>
            <a:spLocks/>
          </p:cNvSpPr>
          <p:nvPr/>
        </p:nvSpPr>
        <p:spPr bwMode="auto">
          <a:xfrm>
            <a:off x="2789238" y="4038025"/>
            <a:ext cx="46037" cy="22225"/>
          </a:xfrm>
          <a:custGeom>
            <a:avLst/>
            <a:gdLst>
              <a:gd name="T0" fmla="*/ 0 w 4"/>
              <a:gd name="T1" fmla="*/ 0 h 2"/>
              <a:gd name="T2" fmla="*/ 2147483647 w 4"/>
              <a:gd name="T3" fmla="*/ 2147483647 h 2"/>
              <a:gd name="T4" fmla="*/ 2147483647 w 4"/>
              <a:gd name="T5" fmla="*/ 2147483647 h 2"/>
              <a:gd name="T6" fmla="*/ 2147483647 w 4"/>
              <a:gd name="T7" fmla="*/ 2147483647 h 2"/>
              <a:gd name="T8" fmla="*/ 2147483647 w 4"/>
              <a:gd name="T9" fmla="*/ 2147483647 h 2"/>
              <a:gd name="T10" fmla="*/ 2147483647 w 4"/>
              <a:gd name="T11" fmla="*/ 2147483647 h 2"/>
              <a:gd name="T12" fmla="*/ 2147483647 w 4"/>
              <a:gd name="T13" fmla="*/ 2147483647 h 2"/>
              <a:gd name="T14" fmla="*/ 0 60000 65536"/>
              <a:gd name="T15" fmla="*/ 0 60000 65536"/>
              <a:gd name="T16" fmla="*/ 0 60000 65536"/>
              <a:gd name="T17" fmla="*/ 0 60000 65536"/>
              <a:gd name="T18" fmla="*/ 0 60000 65536"/>
              <a:gd name="T19" fmla="*/ 0 60000 65536"/>
              <a:gd name="T20" fmla="*/ 0 60000 65536"/>
              <a:gd name="T21" fmla="*/ 0 w 4"/>
              <a:gd name="T22" fmla="*/ 0 h 2"/>
              <a:gd name="T23" fmla="*/ 4 w 4"/>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
                <a:moveTo>
                  <a:pt x="0" y="0"/>
                </a:moveTo>
                <a:lnTo>
                  <a:pt x="1" y="1"/>
                </a:lnTo>
                <a:lnTo>
                  <a:pt x="2" y="1"/>
                </a:lnTo>
                <a:lnTo>
                  <a:pt x="2" y="2"/>
                </a:lnTo>
                <a:lnTo>
                  <a:pt x="3" y="2"/>
                </a:lnTo>
                <a:lnTo>
                  <a:pt x="4" y="2"/>
                </a:lnTo>
              </a:path>
            </a:pathLst>
          </a:custGeom>
          <a:noFill/>
          <a:ln w="0">
            <a:solidFill>
              <a:srgbClr val="FF9900"/>
            </a:solidFill>
            <a:prstDash val="solid"/>
            <a:round/>
            <a:headEnd/>
            <a:tailEnd/>
          </a:ln>
        </p:spPr>
        <p:txBody>
          <a:bodyPr/>
          <a:lstStyle/>
          <a:p>
            <a:endParaRPr lang="en-US"/>
          </a:p>
        </p:txBody>
      </p:sp>
      <p:sp>
        <p:nvSpPr>
          <p:cNvPr id="194726" name="Freeform 163"/>
          <p:cNvSpPr>
            <a:spLocks/>
          </p:cNvSpPr>
          <p:nvPr/>
        </p:nvSpPr>
        <p:spPr bwMode="auto">
          <a:xfrm>
            <a:off x="2835275" y="4049138"/>
            <a:ext cx="57150" cy="22225"/>
          </a:xfrm>
          <a:custGeom>
            <a:avLst/>
            <a:gdLst>
              <a:gd name="T0" fmla="*/ 0 w 5"/>
              <a:gd name="T1" fmla="*/ 2147483647 h 2"/>
              <a:gd name="T2" fmla="*/ 2147483647 w 5"/>
              <a:gd name="T3" fmla="*/ 2147483647 h 2"/>
              <a:gd name="T4" fmla="*/ 2147483647 w 5"/>
              <a:gd name="T5" fmla="*/ 2147483647 h 2"/>
              <a:gd name="T6" fmla="*/ 2147483647 w 5"/>
              <a:gd name="T7" fmla="*/ 2147483647 h 2"/>
              <a:gd name="T8" fmla="*/ 2147483647 w 5"/>
              <a:gd name="T9" fmla="*/ 2147483647 h 2"/>
              <a:gd name="T10" fmla="*/ 2147483647 w 5"/>
              <a:gd name="T11" fmla="*/ 2147483647 h 2"/>
              <a:gd name="T12" fmla="*/ 2147483647 w 5"/>
              <a:gd name="T13" fmla="*/ 0 h 2"/>
              <a:gd name="T14" fmla="*/ 0 60000 65536"/>
              <a:gd name="T15" fmla="*/ 0 60000 65536"/>
              <a:gd name="T16" fmla="*/ 0 60000 65536"/>
              <a:gd name="T17" fmla="*/ 0 60000 65536"/>
              <a:gd name="T18" fmla="*/ 0 60000 65536"/>
              <a:gd name="T19" fmla="*/ 0 60000 65536"/>
              <a:gd name="T20" fmla="*/ 0 60000 65536"/>
              <a:gd name="T21" fmla="*/ 0 w 5"/>
              <a:gd name="T22" fmla="*/ 0 h 2"/>
              <a:gd name="T23" fmla="*/ 5 w 5"/>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2">
                <a:moveTo>
                  <a:pt x="0" y="1"/>
                </a:moveTo>
                <a:lnTo>
                  <a:pt x="1" y="2"/>
                </a:lnTo>
                <a:lnTo>
                  <a:pt x="2" y="2"/>
                </a:lnTo>
                <a:lnTo>
                  <a:pt x="3" y="1"/>
                </a:lnTo>
                <a:lnTo>
                  <a:pt x="4" y="1"/>
                </a:lnTo>
                <a:lnTo>
                  <a:pt x="5" y="0"/>
                </a:lnTo>
              </a:path>
            </a:pathLst>
          </a:custGeom>
          <a:noFill/>
          <a:ln w="0">
            <a:solidFill>
              <a:srgbClr val="FF9900"/>
            </a:solidFill>
            <a:prstDash val="solid"/>
            <a:round/>
            <a:headEnd/>
            <a:tailEnd/>
          </a:ln>
        </p:spPr>
        <p:txBody>
          <a:bodyPr/>
          <a:lstStyle/>
          <a:p>
            <a:endParaRPr lang="en-US"/>
          </a:p>
        </p:txBody>
      </p:sp>
      <p:sp>
        <p:nvSpPr>
          <p:cNvPr id="194727" name="Freeform 164"/>
          <p:cNvSpPr>
            <a:spLocks/>
          </p:cNvSpPr>
          <p:nvPr/>
        </p:nvSpPr>
        <p:spPr bwMode="auto">
          <a:xfrm>
            <a:off x="2892425" y="4004688"/>
            <a:ext cx="1588" cy="44450"/>
          </a:xfrm>
          <a:custGeom>
            <a:avLst/>
            <a:gdLst>
              <a:gd name="T0" fmla="*/ 0 w 1587"/>
              <a:gd name="T1" fmla="*/ 2147483647 h 4"/>
              <a:gd name="T2" fmla="*/ 0 w 1587"/>
              <a:gd name="T3" fmla="*/ 2147483647 h 4"/>
              <a:gd name="T4" fmla="*/ 0 w 1587"/>
              <a:gd name="T5" fmla="*/ 2147483647 h 4"/>
              <a:gd name="T6" fmla="*/ 0 w 1587"/>
              <a:gd name="T7" fmla="*/ 2147483647 h 4"/>
              <a:gd name="T8" fmla="*/ 0 w 1587"/>
              <a:gd name="T9" fmla="*/ 2147483647 h 4"/>
              <a:gd name="T10" fmla="*/ 0 w 1587"/>
              <a:gd name="T11" fmla="*/ 0 h 4"/>
              <a:gd name="T12" fmla="*/ 0 w 1587"/>
              <a:gd name="T13" fmla="*/ 0 h 4"/>
              <a:gd name="T14" fmla="*/ 0 60000 65536"/>
              <a:gd name="T15" fmla="*/ 0 60000 65536"/>
              <a:gd name="T16" fmla="*/ 0 60000 65536"/>
              <a:gd name="T17" fmla="*/ 0 60000 65536"/>
              <a:gd name="T18" fmla="*/ 0 60000 65536"/>
              <a:gd name="T19" fmla="*/ 0 60000 65536"/>
              <a:gd name="T20" fmla="*/ 0 60000 65536"/>
              <a:gd name="T21" fmla="*/ 0 w 1587"/>
              <a:gd name="T22" fmla="*/ 0 h 4"/>
              <a:gd name="T23" fmla="*/ 1587 w 1587"/>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7" h="4">
                <a:moveTo>
                  <a:pt x="0" y="4"/>
                </a:moveTo>
                <a:lnTo>
                  <a:pt x="0" y="4"/>
                </a:lnTo>
                <a:lnTo>
                  <a:pt x="0" y="3"/>
                </a:lnTo>
                <a:lnTo>
                  <a:pt x="0" y="2"/>
                </a:lnTo>
                <a:lnTo>
                  <a:pt x="0" y="1"/>
                </a:lnTo>
                <a:lnTo>
                  <a:pt x="0" y="0"/>
                </a:lnTo>
              </a:path>
            </a:pathLst>
          </a:custGeom>
          <a:noFill/>
          <a:ln w="0">
            <a:solidFill>
              <a:srgbClr val="FF9900"/>
            </a:solidFill>
            <a:prstDash val="solid"/>
            <a:round/>
            <a:headEnd/>
            <a:tailEnd/>
          </a:ln>
        </p:spPr>
        <p:txBody>
          <a:bodyPr/>
          <a:lstStyle/>
          <a:p>
            <a:endParaRPr lang="en-US"/>
          </a:p>
        </p:txBody>
      </p:sp>
      <p:sp>
        <p:nvSpPr>
          <p:cNvPr id="194728" name="Freeform 165"/>
          <p:cNvSpPr>
            <a:spLocks/>
          </p:cNvSpPr>
          <p:nvPr/>
        </p:nvSpPr>
        <p:spPr bwMode="auto">
          <a:xfrm>
            <a:off x="2835275" y="3958650"/>
            <a:ext cx="57150" cy="46038"/>
          </a:xfrm>
          <a:custGeom>
            <a:avLst/>
            <a:gdLst>
              <a:gd name="T0" fmla="*/ 2147483647 w 5"/>
              <a:gd name="T1" fmla="*/ 2147483647 h 4"/>
              <a:gd name="T2" fmla="*/ 2147483647 w 5"/>
              <a:gd name="T3" fmla="*/ 2147483647 h 4"/>
              <a:gd name="T4" fmla="*/ 2147483647 w 5"/>
              <a:gd name="T5" fmla="*/ 2147483647 h 4"/>
              <a:gd name="T6" fmla="*/ 2147483647 w 5"/>
              <a:gd name="T7" fmla="*/ 2147483647 h 4"/>
              <a:gd name="T8" fmla="*/ 2147483647 w 5"/>
              <a:gd name="T9" fmla="*/ 2147483647 h 4"/>
              <a:gd name="T10" fmla="*/ 2147483647 w 5"/>
              <a:gd name="T11" fmla="*/ 0 h 4"/>
              <a:gd name="T12" fmla="*/ 0 w 5"/>
              <a:gd name="T13" fmla="*/ 0 h 4"/>
              <a:gd name="T14" fmla="*/ 0 60000 65536"/>
              <a:gd name="T15" fmla="*/ 0 60000 65536"/>
              <a:gd name="T16" fmla="*/ 0 60000 65536"/>
              <a:gd name="T17" fmla="*/ 0 60000 65536"/>
              <a:gd name="T18" fmla="*/ 0 60000 65536"/>
              <a:gd name="T19" fmla="*/ 0 60000 65536"/>
              <a:gd name="T20" fmla="*/ 0 60000 65536"/>
              <a:gd name="T21" fmla="*/ 0 w 5"/>
              <a:gd name="T22" fmla="*/ 0 h 4"/>
              <a:gd name="T23" fmla="*/ 5 w 5"/>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4">
                <a:moveTo>
                  <a:pt x="5" y="4"/>
                </a:moveTo>
                <a:lnTo>
                  <a:pt x="4" y="3"/>
                </a:lnTo>
                <a:lnTo>
                  <a:pt x="3" y="2"/>
                </a:lnTo>
                <a:lnTo>
                  <a:pt x="3" y="1"/>
                </a:lnTo>
                <a:lnTo>
                  <a:pt x="2" y="1"/>
                </a:lnTo>
                <a:lnTo>
                  <a:pt x="1" y="0"/>
                </a:lnTo>
                <a:lnTo>
                  <a:pt x="0" y="0"/>
                </a:lnTo>
              </a:path>
            </a:pathLst>
          </a:custGeom>
          <a:noFill/>
          <a:ln w="0">
            <a:solidFill>
              <a:srgbClr val="FF9900"/>
            </a:solidFill>
            <a:prstDash val="solid"/>
            <a:round/>
            <a:headEnd/>
            <a:tailEnd/>
          </a:ln>
        </p:spPr>
        <p:txBody>
          <a:bodyPr/>
          <a:lstStyle/>
          <a:p>
            <a:endParaRPr lang="en-US"/>
          </a:p>
        </p:txBody>
      </p:sp>
      <p:sp>
        <p:nvSpPr>
          <p:cNvPr id="194729" name="Freeform 166"/>
          <p:cNvSpPr>
            <a:spLocks/>
          </p:cNvSpPr>
          <p:nvPr/>
        </p:nvSpPr>
        <p:spPr bwMode="auto">
          <a:xfrm>
            <a:off x="2789238" y="3947538"/>
            <a:ext cx="46037" cy="11112"/>
          </a:xfrm>
          <a:custGeom>
            <a:avLst/>
            <a:gdLst>
              <a:gd name="T0" fmla="*/ 2147483647 w 4"/>
              <a:gd name="T1" fmla="*/ 2147483647 h 1"/>
              <a:gd name="T2" fmla="*/ 2147483647 w 4"/>
              <a:gd name="T3" fmla="*/ 0 h 1"/>
              <a:gd name="T4" fmla="*/ 2147483647 w 4"/>
              <a:gd name="T5" fmla="*/ 0 h 1"/>
              <a:gd name="T6" fmla="*/ 2147483647 w 4"/>
              <a:gd name="T7" fmla="*/ 0 h 1"/>
              <a:gd name="T8" fmla="*/ 2147483647 w 4"/>
              <a:gd name="T9" fmla="*/ 0 h 1"/>
              <a:gd name="T10" fmla="*/ 2147483647 w 4"/>
              <a:gd name="T11" fmla="*/ 0 h 1"/>
              <a:gd name="T12" fmla="*/ 0 w 4"/>
              <a:gd name="T13" fmla="*/ 0 h 1"/>
              <a:gd name="T14" fmla="*/ 0 60000 65536"/>
              <a:gd name="T15" fmla="*/ 0 60000 65536"/>
              <a:gd name="T16" fmla="*/ 0 60000 65536"/>
              <a:gd name="T17" fmla="*/ 0 60000 65536"/>
              <a:gd name="T18" fmla="*/ 0 60000 65536"/>
              <a:gd name="T19" fmla="*/ 0 60000 65536"/>
              <a:gd name="T20" fmla="*/ 0 60000 65536"/>
              <a:gd name="T21" fmla="*/ 0 w 4"/>
              <a:gd name="T22" fmla="*/ 0 h 1"/>
              <a:gd name="T23" fmla="*/ 4 w 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1">
                <a:moveTo>
                  <a:pt x="4" y="1"/>
                </a:moveTo>
                <a:lnTo>
                  <a:pt x="3" y="0"/>
                </a:lnTo>
                <a:lnTo>
                  <a:pt x="2" y="0"/>
                </a:lnTo>
                <a:lnTo>
                  <a:pt x="1" y="0"/>
                </a:lnTo>
                <a:lnTo>
                  <a:pt x="0" y="0"/>
                </a:lnTo>
              </a:path>
            </a:pathLst>
          </a:custGeom>
          <a:noFill/>
          <a:ln w="0">
            <a:solidFill>
              <a:srgbClr val="FF9900"/>
            </a:solidFill>
            <a:prstDash val="solid"/>
            <a:round/>
            <a:headEnd/>
            <a:tailEnd/>
          </a:ln>
        </p:spPr>
        <p:txBody>
          <a:bodyPr/>
          <a:lstStyle/>
          <a:p>
            <a:endParaRPr lang="en-US"/>
          </a:p>
        </p:txBody>
      </p:sp>
      <p:sp>
        <p:nvSpPr>
          <p:cNvPr id="194730" name="Freeform 167"/>
          <p:cNvSpPr>
            <a:spLocks/>
          </p:cNvSpPr>
          <p:nvPr/>
        </p:nvSpPr>
        <p:spPr bwMode="auto">
          <a:xfrm>
            <a:off x="2789238" y="3947538"/>
            <a:ext cx="1587" cy="22225"/>
          </a:xfrm>
          <a:custGeom>
            <a:avLst/>
            <a:gdLst>
              <a:gd name="T0" fmla="*/ 0 w 1588"/>
              <a:gd name="T1" fmla="*/ 0 h 2"/>
              <a:gd name="T2" fmla="*/ 0 w 1588"/>
              <a:gd name="T3" fmla="*/ 2147483647 h 2"/>
              <a:gd name="T4" fmla="*/ 0 w 1588"/>
              <a:gd name="T5" fmla="*/ 2147483647 h 2"/>
              <a:gd name="T6" fmla="*/ 0 w 1588"/>
              <a:gd name="T7" fmla="*/ 2147483647 h 2"/>
              <a:gd name="T8" fmla="*/ 0 w 1588"/>
              <a:gd name="T9" fmla="*/ 2147483647 h 2"/>
              <a:gd name="T10" fmla="*/ 0 w 1588"/>
              <a:gd name="T11" fmla="*/ 2147483647 h 2"/>
              <a:gd name="T12" fmla="*/ 0 w 1588"/>
              <a:gd name="T13" fmla="*/ 2147483647 h 2"/>
              <a:gd name="T14" fmla="*/ 0 60000 65536"/>
              <a:gd name="T15" fmla="*/ 0 60000 65536"/>
              <a:gd name="T16" fmla="*/ 0 60000 65536"/>
              <a:gd name="T17" fmla="*/ 0 60000 65536"/>
              <a:gd name="T18" fmla="*/ 0 60000 65536"/>
              <a:gd name="T19" fmla="*/ 0 60000 65536"/>
              <a:gd name="T20" fmla="*/ 0 60000 65536"/>
              <a:gd name="T21" fmla="*/ 0 w 1588"/>
              <a:gd name="T22" fmla="*/ 0 h 2"/>
              <a:gd name="T23" fmla="*/ 1588 w 1588"/>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8" h="2">
                <a:moveTo>
                  <a:pt x="0" y="0"/>
                </a:moveTo>
                <a:lnTo>
                  <a:pt x="0" y="1"/>
                </a:lnTo>
                <a:lnTo>
                  <a:pt x="0" y="2"/>
                </a:lnTo>
              </a:path>
            </a:pathLst>
          </a:custGeom>
          <a:noFill/>
          <a:ln w="0">
            <a:solidFill>
              <a:srgbClr val="FF9900"/>
            </a:solidFill>
            <a:prstDash val="solid"/>
            <a:round/>
            <a:headEnd/>
            <a:tailEnd/>
          </a:ln>
        </p:spPr>
        <p:txBody>
          <a:bodyPr/>
          <a:lstStyle/>
          <a:p>
            <a:endParaRPr lang="en-US"/>
          </a:p>
        </p:txBody>
      </p:sp>
      <p:sp>
        <p:nvSpPr>
          <p:cNvPr id="194731" name="Freeform 168"/>
          <p:cNvSpPr>
            <a:spLocks/>
          </p:cNvSpPr>
          <p:nvPr/>
        </p:nvSpPr>
        <p:spPr bwMode="auto">
          <a:xfrm>
            <a:off x="2789238" y="3969763"/>
            <a:ext cx="46037" cy="34925"/>
          </a:xfrm>
          <a:custGeom>
            <a:avLst/>
            <a:gdLst>
              <a:gd name="T0" fmla="*/ 0 w 4"/>
              <a:gd name="T1" fmla="*/ 0 h 3"/>
              <a:gd name="T2" fmla="*/ 2147483647 w 4"/>
              <a:gd name="T3" fmla="*/ 2147483647 h 3"/>
              <a:gd name="T4" fmla="*/ 2147483647 w 4"/>
              <a:gd name="T5" fmla="*/ 2147483647 h 3"/>
              <a:gd name="T6" fmla="*/ 2147483647 w 4"/>
              <a:gd name="T7" fmla="*/ 2147483647 h 3"/>
              <a:gd name="T8" fmla="*/ 2147483647 w 4"/>
              <a:gd name="T9" fmla="*/ 2147483647 h 3"/>
              <a:gd name="T10" fmla="*/ 2147483647 w 4"/>
              <a:gd name="T11" fmla="*/ 2147483647 h 3"/>
              <a:gd name="T12" fmla="*/ 2147483647 w 4"/>
              <a:gd name="T13" fmla="*/ 2147483647 h 3"/>
              <a:gd name="T14" fmla="*/ 0 60000 65536"/>
              <a:gd name="T15" fmla="*/ 0 60000 65536"/>
              <a:gd name="T16" fmla="*/ 0 60000 65536"/>
              <a:gd name="T17" fmla="*/ 0 60000 65536"/>
              <a:gd name="T18" fmla="*/ 0 60000 65536"/>
              <a:gd name="T19" fmla="*/ 0 60000 65536"/>
              <a:gd name="T20" fmla="*/ 0 60000 65536"/>
              <a:gd name="T21" fmla="*/ 0 w 4"/>
              <a:gd name="T22" fmla="*/ 0 h 3"/>
              <a:gd name="T23" fmla="*/ 4 w 4"/>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
                <a:moveTo>
                  <a:pt x="0" y="0"/>
                </a:moveTo>
                <a:lnTo>
                  <a:pt x="1" y="1"/>
                </a:lnTo>
                <a:lnTo>
                  <a:pt x="2" y="1"/>
                </a:lnTo>
                <a:lnTo>
                  <a:pt x="2" y="2"/>
                </a:lnTo>
                <a:lnTo>
                  <a:pt x="3" y="2"/>
                </a:lnTo>
                <a:lnTo>
                  <a:pt x="4" y="3"/>
                </a:lnTo>
              </a:path>
            </a:pathLst>
          </a:custGeom>
          <a:noFill/>
          <a:ln w="0">
            <a:solidFill>
              <a:srgbClr val="FF9900"/>
            </a:solidFill>
            <a:prstDash val="solid"/>
            <a:round/>
            <a:headEnd/>
            <a:tailEnd/>
          </a:ln>
        </p:spPr>
        <p:txBody>
          <a:bodyPr/>
          <a:lstStyle/>
          <a:p>
            <a:endParaRPr lang="en-US"/>
          </a:p>
        </p:txBody>
      </p:sp>
      <p:sp>
        <p:nvSpPr>
          <p:cNvPr id="194732" name="Freeform 169"/>
          <p:cNvSpPr>
            <a:spLocks/>
          </p:cNvSpPr>
          <p:nvPr/>
        </p:nvSpPr>
        <p:spPr bwMode="auto">
          <a:xfrm>
            <a:off x="2835275" y="3980875"/>
            <a:ext cx="57150" cy="23813"/>
          </a:xfrm>
          <a:custGeom>
            <a:avLst/>
            <a:gdLst>
              <a:gd name="T0" fmla="*/ 0 w 5"/>
              <a:gd name="T1" fmla="*/ 2147483647 h 2"/>
              <a:gd name="T2" fmla="*/ 2147483647 w 5"/>
              <a:gd name="T3" fmla="*/ 2147483647 h 2"/>
              <a:gd name="T4" fmla="*/ 2147483647 w 5"/>
              <a:gd name="T5" fmla="*/ 2147483647 h 2"/>
              <a:gd name="T6" fmla="*/ 2147483647 w 5"/>
              <a:gd name="T7" fmla="*/ 2147483647 h 2"/>
              <a:gd name="T8" fmla="*/ 2147483647 w 5"/>
              <a:gd name="T9" fmla="*/ 2147483647 h 2"/>
              <a:gd name="T10" fmla="*/ 2147483647 w 5"/>
              <a:gd name="T11" fmla="*/ 2147483647 h 2"/>
              <a:gd name="T12" fmla="*/ 2147483647 w 5"/>
              <a:gd name="T13" fmla="*/ 0 h 2"/>
              <a:gd name="T14" fmla="*/ 0 60000 65536"/>
              <a:gd name="T15" fmla="*/ 0 60000 65536"/>
              <a:gd name="T16" fmla="*/ 0 60000 65536"/>
              <a:gd name="T17" fmla="*/ 0 60000 65536"/>
              <a:gd name="T18" fmla="*/ 0 60000 65536"/>
              <a:gd name="T19" fmla="*/ 0 60000 65536"/>
              <a:gd name="T20" fmla="*/ 0 60000 65536"/>
              <a:gd name="T21" fmla="*/ 0 w 5"/>
              <a:gd name="T22" fmla="*/ 0 h 2"/>
              <a:gd name="T23" fmla="*/ 5 w 5"/>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2">
                <a:moveTo>
                  <a:pt x="0" y="2"/>
                </a:moveTo>
                <a:lnTo>
                  <a:pt x="1" y="2"/>
                </a:lnTo>
                <a:lnTo>
                  <a:pt x="2" y="2"/>
                </a:lnTo>
                <a:lnTo>
                  <a:pt x="3" y="2"/>
                </a:lnTo>
                <a:lnTo>
                  <a:pt x="3" y="1"/>
                </a:lnTo>
                <a:lnTo>
                  <a:pt x="4" y="1"/>
                </a:lnTo>
                <a:lnTo>
                  <a:pt x="5" y="0"/>
                </a:lnTo>
              </a:path>
            </a:pathLst>
          </a:custGeom>
          <a:noFill/>
          <a:ln w="0">
            <a:solidFill>
              <a:srgbClr val="FF9900"/>
            </a:solidFill>
            <a:prstDash val="solid"/>
            <a:round/>
            <a:headEnd/>
            <a:tailEnd/>
          </a:ln>
        </p:spPr>
        <p:txBody>
          <a:bodyPr/>
          <a:lstStyle/>
          <a:p>
            <a:endParaRPr lang="en-US"/>
          </a:p>
        </p:txBody>
      </p:sp>
      <p:sp>
        <p:nvSpPr>
          <p:cNvPr id="194733" name="Freeform 170"/>
          <p:cNvSpPr>
            <a:spLocks/>
          </p:cNvSpPr>
          <p:nvPr/>
        </p:nvSpPr>
        <p:spPr bwMode="auto">
          <a:xfrm>
            <a:off x="2892425" y="3936425"/>
            <a:ext cx="1588" cy="44450"/>
          </a:xfrm>
          <a:custGeom>
            <a:avLst/>
            <a:gdLst>
              <a:gd name="T0" fmla="*/ 0 w 1587"/>
              <a:gd name="T1" fmla="*/ 2147483647 h 4"/>
              <a:gd name="T2" fmla="*/ 0 w 1587"/>
              <a:gd name="T3" fmla="*/ 2147483647 h 4"/>
              <a:gd name="T4" fmla="*/ 0 w 1587"/>
              <a:gd name="T5" fmla="*/ 2147483647 h 4"/>
              <a:gd name="T6" fmla="*/ 0 w 1587"/>
              <a:gd name="T7" fmla="*/ 2147483647 h 4"/>
              <a:gd name="T8" fmla="*/ 0 w 1587"/>
              <a:gd name="T9" fmla="*/ 2147483647 h 4"/>
              <a:gd name="T10" fmla="*/ 0 w 1587"/>
              <a:gd name="T11" fmla="*/ 2147483647 h 4"/>
              <a:gd name="T12" fmla="*/ 0 w 1587"/>
              <a:gd name="T13" fmla="*/ 0 h 4"/>
              <a:gd name="T14" fmla="*/ 0 60000 65536"/>
              <a:gd name="T15" fmla="*/ 0 60000 65536"/>
              <a:gd name="T16" fmla="*/ 0 60000 65536"/>
              <a:gd name="T17" fmla="*/ 0 60000 65536"/>
              <a:gd name="T18" fmla="*/ 0 60000 65536"/>
              <a:gd name="T19" fmla="*/ 0 60000 65536"/>
              <a:gd name="T20" fmla="*/ 0 60000 65536"/>
              <a:gd name="T21" fmla="*/ 0 w 1587"/>
              <a:gd name="T22" fmla="*/ 0 h 4"/>
              <a:gd name="T23" fmla="*/ 1587 w 1587"/>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7" h="4">
                <a:moveTo>
                  <a:pt x="0" y="4"/>
                </a:moveTo>
                <a:lnTo>
                  <a:pt x="0" y="4"/>
                </a:lnTo>
                <a:lnTo>
                  <a:pt x="0" y="3"/>
                </a:lnTo>
                <a:lnTo>
                  <a:pt x="0" y="2"/>
                </a:lnTo>
                <a:lnTo>
                  <a:pt x="0" y="1"/>
                </a:lnTo>
                <a:lnTo>
                  <a:pt x="0" y="0"/>
                </a:lnTo>
              </a:path>
            </a:pathLst>
          </a:custGeom>
          <a:noFill/>
          <a:ln w="0">
            <a:solidFill>
              <a:srgbClr val="FF9900"/>
            </a:solidFill>
            <a:prstDash val="solid"/>
            <a:round/>
            <a:headEnd/>
            <a:tailEnd/>
          </a:ln>
        </p:spPr>
        <p:txBody>
          <a:bodyPr/>
          <a:lstStyle/>
          <a:p>
            <a:endParaRPr lang="en-US"/>
          </a:p>
        </p:txBody>
      </p:sp>
      <p:sp>
        <p:nvSpPr>
          <p:cNvPr id="194734" name="Freeform 171"/>
          <p:cNvSpPr>
            <a:spLocks/>
          </p:cNvSpPr>
          <p:nvPr/>
        </p:nvSpPr>
        <p:spPr bwMode="auto">
          <a:xfrm>
            <a:off x="2835275" y="3891975"/>
            <a:ext cx="57150" cy="44450"/>
          </a:xfrm>
          <a:custGeom>
            <a:avLst/>
            <a:gdLst>
              <a:gd name="T0" fmla="*/ 2147483647 w 5"/>
              <a:gd name="T1" fmla="*/ 2147483647 h 4"/>
              <a:gd name="T2" fmla="*/ 2147483647 w 5"/>
              <a:gd name="T3" fmla="*/ 2147483647 h 4"/>
              <a:gd name="T4" fmla="*/ 2147483647 w 5"/>
              <a:gd name="T5" fmla="*/ 2147483647 h 4"/>
              <a:gd name="T6" fmla="*/ 2147483647 w 5"/>
              <a:gd name="T7" fmla="*/ 2147483647 h 4"/>
              <a:gd name="T8" fmla="*/ 2147483647 w 5"/>
              <a:gd name="T9" fmla="*/ 2147483647 h 4"/>
              <a:gd name="T10" fmla="*/ 2147483647 w 5"/>
              <a:gd name="T11" fmla="*/ 0 h 4"/>
              <a:gd name="T12" fmla="*/ 0 w 5"/>
              <a:gd name="T13" fmla="*/ 0 h 4"/>
              <a:gd name="T14" fmla="*/ 0 60000 65536"/>
              <a:gd name="T15" fmla="*/ 0 60000 65536"/>
              <a:gd name="T16" fmla="*/ 0 60000 65536"/>
              <a:gd name="T17" fmla="*/ 0 60000 65536"/>
              <a:gd name="T18" fmla="*/ 0 60000 65536"/>
              <a:gd name="T19" fmla="*/ 0 60000 65536"/>
              <a:gd name="T20" fmla="*/ 0 60000 65536"/>
              <a:gd name="T21" fmla="*/ 0 w 5"/>
              <a:gd name="T22" fmla="*/ 0 h 4"/>
              <a:gd name="T23" fmla="*/ 5 w 5"/>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4">
                <a:moveTo>
                  <a:pt x="5" y="4"/>
                </a:moveTo>
                <a:lnTo>
                  <a:pt x="4" y="3"/>
                </a:lnTo>
                <a:lnTo>
                  <a:pt x="3" y="2"/>
                </a:lnTo>
                <a:lnTo>
                  <a:pt x="3" y="1"/>
                </a:lnTo>
                <a:lnTo>
                  <a:pt x="2" y="1"/>
                </a:lnTo>
                <a:lnTo>
                  <a:pt x="1" y="0"/>
                </a:lnTo>
                <a:lnTo>
                  <a:pt x="0" y="0"/>
                </a:lnTo>
              </a:path>
            </a:pathLst>
          </a:custGeom>
          <a:noFill/>
          <a:ln w="0">
            <a:solidFill>
              <a:srgbClr val="FF9900"/>
            </a:solidFill>
            <a:prstDash val="solid"/>
            <a:round/>
            <a:headEnd/>
            <a:tailEnd/>
          </a:ln>
        </p:spPr>
        <p:txBody>
          <a:bodyPr/>
          <a:lstStyle/>
          <a:p>
            <a:endParaRPr lang="en-US"/>
          </a:p>
        </p:txBody>
      </p:sp>
      <p:sp>
        <p:nvSpPr>
          <p:cNvPr id="194735" name="Freeform 172"/>
          <p:cNvSpPr>
            <a:spLocks/>
          </p:cNvSpPr>
          <p:nvPr/>
        </p:nvSpPr>
        <p:spPr bwMode="auto">
          <a:xfrm>
            <a:off x="2789238" y="3880863"/>
            <a:ext cx="46037" cy="11112"/>
          </a:xfrm>
          <a:custGeom>
            <a:avLst/>
            <a:gdLst>
              <a:gd name="T0" fmla="*/ 2147483647 w 4"/>
              <a:gd name="T1" fmla="*/ 2147483647 h 1"/>
              <a:gd name="T2" fmla="*/ 2147483647 w 4"/>
              <a:gd name="T3" fmla="*/ 2147483647 h 1"/>
              <a:gd name="T4" fmla="*/ 2147483647 w 4"/>
              <a:gd name="T5" fmla="*/ 2147483647 h 1"/>
              <a:gd name="T6" fmla="*/ 2147483647 w 4"/>
              <a:gd name="T7" fmla="*/ 0 h 1"/>
              <a:gd name="T8" fmla="*/ 2147483647 w 4"/>
              <a:gd name="T9" fmla="*/ 0 h 1"/>
              <a:gd name="T10" fmla="*/ 2147483647 w 4"/>
              <a:gd name="T11" fmla="*/ 2147483647 h 1"/>
              <a:gd name="T12" fmla="*/ 0 w 4"/>
              <a:gd name="T13" fmla="*/ 2147483647 h 1"/>
              <a:gd name="T14" fmla="*/ 0 60000 65536"/>
              <a:gd name="T15" fmla="*/ 0 60000 65536"/>
              <a:gd name="T16" fmla="*/ 0 60000 65536"/>
              <a:gd name="T17" fmla="*/ 0 60000 65536"/>
              <a:gd name="T18" fmla="*/ 0 60000 65536"/>
              <a:gd name="T19" fmla="*/ 0 60000 65536"/>
              <a:gd name="T20" fmla="*/ 0 60000 65536"/>
              <a:gd name="T21" fmla="*/ 0 w 4"/>
              <a:gd name="T22" fmla="*/ 0 h 1"/>
              <a:gd name="T23" fmla="*/ 4 w 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1">
                <a:moveTo>
                  <a:pt x="4" y="1"/>
                </a:moveTo>
                <a:lnTo>
                  <a:pt x="3" y="1"/>
                </a:lnTo>
                <a:lnTo>
                  <a:pt x="2" y="1"/>
                </a:lnTo>
                <a:lnTo>
                  <a:pt x="2" y="0"/>
                </a:lnTo>
                <a:lnTo>
                  <a:pt x="1" y="0"/>
                </a:lnTo>
                <a:lnTo>
                  <a:pt x="1" y="1"/>
                </a:lnTo>
                <a:lnTo>
                  <a:pt x="0" y="1"/>
                </a:lnTo>
              </a:path>
            </a:pathLst>
          </a:custGeom>
          <a:noFill/>
          <a:ln w="0">
            <a:solidFill>
              <a:srgbClr val="FF9900"/>
            </a:solidFill>
            <a:prstDash val="solid"/>
            <a:round/>
            <a:headEnd/>
            <a:tailEnd/>
          </a:ln>
        </p:spPr>
        <p:txBody>
          <a:bodyPr/>
          <a:lstStyle/>
          <a:p>
            <a:endParaRPr lang="en-US"/>
          </a:p>
        </p:txBody>
      </p:sp>
      <p:sp>
        <p:nvSpPr>
          <p:cNvPr id="194736" name="Freeform 173"/>
          <p:cNvSpPr>
            <a:spLocks/>
          </p:cNvSpPr>
          <p:nvPr/>
        </p:nvSpPr>
        <p:spPr bwMode="auto">
          <a:xfrm>
            <a:off x="2789238" y="3891975"/>
            <a:ext cx="1587" cy="22225"/>
          </a:xfrm>
          <a:custGeom>
            <a:avLst/>
            <a:gdLst>
              <a:gd name="T0" fmla="*/ 0 w 1588"/>
              <a:gd name="T1" fmla="*/ 0 h 2"/>
              <a:gd name="T2" fmla="*/ 0 w 1588"/>
              <a:gd name="T3" fmla="*/ 0 h 2"/>
              <a:gd name="T4" fmla="*/ 0 w 1588"/>
              <a:gd name="T5" fmla="*/ 0 h 2"/>
              <a:gd name="T6" fmla="*/ 0 w 1588"/>
              <a:gd name="T7" fmla="*/ 2147483647 h 2"/>
              <a:gd name="T8" fmla="*/ 0 w 1588"/>
              <a:gd name="T9" fmla="*/ 2147483647 h 2"/>
              <a:gd name="T10" fmla="*/ 0 w 1588"/>
              <a:gd name="T11" fmla="*/ 2147483647 h 2"/>
              <a:gd name="T12" fmla="*/ 0 w 1588"/>
              <a:gd name="T13" fmla="*/ 2147483647 h 2"/>
              <a:gd name="T14" fmla="*/ 0 60000 65536"/>
              <a:gd name="T15" fmla="*/ 0 60000 65536"/>
              <a:gd name="T16" fmla="*/ 0 60000 65536"/>
              <a:gd name="T17" fmla="*/ 0 60000 65536"/>
              <a:gd name="T18" fmla="*/ 0 60000 65536"/>
              <a:gd name="T19" fmla="*/ 0 60000 65536"/>
              <a:gd name="T20" fmla="*/ 0 60000 65536"/>
              <a:gd name="T21" fmla="*/ 0 w 1588"/>
              <a:gd name="T22" fmla="*/ 0 h 2"/>
              <a:gd name="T23" fmla="*/ 1588 w 1588"/>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8" h="2">
                <a:moveTo>
                  <a:pt x="0" y="0"/>
                </a:moveTo>
                <a:lnTo>
                  <a:pt x="0" y="0"/>
                </a:lnTo>
                <a:lnTo>
                  <a:pt x="0" y="1"/>
                </a:lnTo>
                <a:lnTo>
                  <a:pt x="0" y="2"/>
                </a:lnTo>
              </a:path>
            </a:pathLst>
          </a:custGeom>
          <a:noFill/>
          <a:ln w="0">
            <a:solidFill>
              <a:srgbClr val="FF9900"/>
            </a:solidFill>
            <a:prstDash val="solid"/>
            <a:round/>
            <a:headEnd/>
            <a:tailEnd/>
          </a:ln>
        </p:spPr>
        <p:txBody>
          <a:bodyPr/>
          <a:lstStyle/>
          <a:p>
            <a:endParaRPr lang="en-US"/>
          </a:p>
        </p:txBody>
      </p:sp>
      <p:sp>
        <p:nvSpPr>
          <p:cNvPr id="194737" name="Freeform 174"/>
          <p:cNvSpPr>
            <a:spLocks/>
          </p:cNvSpPr>
          <p:nvPr/>
        </p:nvSpPr>
        <p:spPr bwMode="auto">
          <a:xfrm>
            <a:off x="2789238" y="3914200"/>
            <a:ext cx="46037" cy="22225"/>
          </a:xfrm>
          <a:custGeom>
            <a:avLst/>
            <a:gdLst>
              <a:gd name="T0" fmla="*/ 0 w 4"/>
              <a:gd name="T1" fmla="*/ 0 h 2"/>
              <a:gd name="T2" fmla="*/ 2147483647 w 4"/>
              <a:gd name="T3" fmla="*/ 0 h 2"/>
              <a:gd name="T4" fmla="*/ 2147483647 w 4"/>
              <a:gd name="T5" fmla="*/ 0 h 2"/>
              <a:gd name="T6" fmla="*/ 2147483647 w 4"/>
              <a:gd name="T7" fmla="*/ 2147483647 h 2"/>
              <a:gd name="T8" fmla="*/ 2147483647 w 4"/>
              <a:gd name="T9" fmla="*/ 2147483647 h 2"/>
              <a:gd name="T10" fmla="*/ 2147483647 w 4"/>
              <a:gd name="T11" fmla="*/ 2147483647 h 2"/>
              <a:gd name="T12" fmla="*/ 2147483647 w 4"/>
              <a:gd name="T13" fmla="*/ 2147483647 h 2"/>
              <a:gd name="T14" fmla="*/ 0 60000 65536"/>
              <a:gd name="T15" fmla="*/ 0 60000 65536"/>
              <a:gd name="T16" fmla="*/ 0 60000 65536"/>
              <a:gd name="T17" fmla="*/ 0 60000 65536"/>
              <a:gd name="T18" fmla="*/ 0 60000 65536"/>
              <a:gd name="T19" fmla="*/ 0 60000 65536"/>
              <a:gd name="T20" fmla="*/ 0 60000 65536"/>
              <a:gd name="T21" fmla="*/ 0 w 4"/>
              <a:gd name="T22" fmla="*/ 0 h 2"/>
              <a:gd name="T23" fmla="*/ 4 w 4"/>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
                <a:moveTo>
                  <a:pt x="0" y="0"/>
                </a:moveTo>
                <a:lnTo>
                  <a:pt x="1" y="0"/>
                </a:lnTo>
                <a:lnTo>
                  <a:pt x="2" y="1"/>
                </a:lnTo>
                <a:lnTo>
                  <a:pt x="3" y="2"/>
                </a:lnTo>
                <a:lnTo>
                  <a:pt x="4" y="2"/>
                </a:lnTo>
              </a:path>
            </a:pathLst>
          </a:custGeom>
          <a:noFill/>
          <a:ln w="0">
            <a:solidFill>
              <a:srgbClr val="FF9900"/>
            </a:solidFill>
            <a:prstDash val="solid"/>
            <a:round/>
            <a:headEnd/>
            <a:tailEnd/>
          </a:ln>
        </p:spPr>
        <p:txBody>
          <a:bodyPr/>
          <a:lstStyle/>
          <a:p>
            <a:endParaRPr lang="en-US"/>
          </a:p>
        </p:txBody>
      </p:sp>
      <p:sp>
        <p:nvSpPr>
          <p:cNvPr id="194738" name="Freeform 175"/>
          <p:cNvSpPr>
            <a:spLocks/>
          </p:cNvSpPr>
          <p:nvPr/>
        </p:nvSpPr>
        <p:spPr bwMode="auto">
          <a:xfrm>
            <a:off x="2835275" y="3925313"/>
            <a:ext cx="57150" cy="11112"/>
          </a:xfrm>
          <a:custGeom>
            <a:avLst/>
            <a:gdLst>
              <a:gd name="T0" fmla="*/ 0 w 5"/>
              <a:gd name="T1" fmla="*/ 2147483647 h 1"/>
              <a:gd name="T2" fmla="*/ 2147483647 w 5"/>
              <a:gd name="T3" fmla="*/ 2147483647 h 1"/>
              <a:gd name="T4" fmla="*/ 2147483647 w 5"/>
              <a:gd name="T5" fmla="*/ 2147483647 h 1"/>
              <a:gd name="T6" fmla="*/ 2147483647 w 5"/>
              <a:gd name="T7" fmla="*/ 2147483647 h 1"/>
              <a:gd name="T8" fmla="*/ 2147483647 w 5"/>
              <a:gd name="T9" fmla="*/ 2147483647 h 1"/>
              <a:gd name="T10" fmla="*/ 2147483647 w 5"/>
              <a:gd name="T11" fmla="*/ 0 h 1"/>
              <a:gd name="T12" fmla="*/ 2147483647 w 5"/>
              <a:gd name="T13" fmla="*/ 0 h 1"/>
              <a:gd name="T14" fmla="*/ 0 60000 65536"/>
              <a:gd name="T15" fmla="*/ 0 60000 65536"/>
              <a:gd name="T16" fmla="*/ 0 60000 65536"/>
              <a:gd name="T17" fmla="*/ 0 60000 65536"/>
              <a:gd name="T18" fmla="*/ 0 60000 65536"/>
              <a:gd name="T19" fmla="*/ 0 60000 65536"/>
              <a:gd name="T20" fmla="*/ 0 60000 65536"/>
              <a:gd name="T21" fmla="*/ 0 w 5"/>
              <a:gd name="T22" fmla="*/ 0 h 1"/>
              <a:gd name="T23" fmla="*/ 5 w 5"/>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1">
                <a:moveTo>
                  <a:pt x="0" y="1"/>
                </a:moveTo>
                <a:lnTo>
                  <a:pt x="1" y="1"/>
                </a:lnTo>
                <a:lnTo>
                  <a:pt x="2" y="1"/>
                </a:lnTo>
                <a:lnTo>
                  <a:pt x="3" y="1"/>
                </a:lnTo>
                <a:lnTo>
                  <a:pt x="4" y="0"/>
                </a:lnTo>
                <a:lnTo>
                  <a:pt x="5" y="0"/>
                </a:lnTo>
              </a:path>
            </a:pathLst>
          </a:custGeom>
          <a:noFill/>
          <a:ln w="0">
            <a:solidFill>
              <a:srgbClr val="FF9900"/>
            </a:solidFill>
            <a:prstDash val="solid"/>
            <a:round/>
            <a:headEnd/>
            <a:tailEnd/>
          </a:ln>
        </p:spPr>
        <p:txBody>
          <a:bodyPr/>
          <a:lstStyle/>
          <a:p>
            <a:endParaRPr lang="en-US"/>
          </a:p>
        </p:txBody>
      </p:sp>
      <p:sp>
        <p:nvSpPr>
          <p:cNvPr id="194739" name="Freeform 176"/>
          <p:cNvSpPr>
            <a:spLocks/>
          </p:cNvSpPr>
          <p:nvPr/>
        </p:nvSpPr>
        <p:spPr bwMode="auto">
          <a:xfrm>
            <a:off x="2892425" y="3869750"/>
            <a:ext cx="1588" cy="55563"/>
          </a:xfrm>
          <a:custGeom>
            <a:avLst/>
            <a:gdLst>
              <a:gd name="T0" fmla="*/ 0 w 1587"/>
              <a:gd name="T1" fmla="*/ 2147483647 h 5"/>
              <a:gd name="T2" fmla="*/ 0 w 1587"/>
              <a:gd name="T3" fmla="*/ 2147483647 h 5"/>
              <a:gd name="T4" fmla="*/ 0 w 1587"/>
              <a:gd name="T5" fmla="*/ 2147483647 h 5"/>
              <a:gd name="T6" fmla="*/ 0 w 1587"/>
              <a:gd name="T7" fmla="*/ 2147483647 h 5"/>
              <a:gd name="T8" fmla="*/ 0 w 1587"/>
              <a:gd name="T9" fmla="*/ 2147483647 h 5"/>
              <a:gd name="T10" fmla="*/ 0 w 1587"/>
              <a:gd name="T11" fmla="*/ 2147483647 h 5"/>
              <a:gd name="T12" fmla="*/ 0 w 1587"/>
              <a:gd name="T13" fmla="*/ 0 h 5"/>
              <a:gd name="T14" fmla="*/ 0 60000 65536"/>
              <a:gd name="T15" fmla="*/ 0 60000 65536"/>
              <a:gd name="T16" fmla="*/ 0 60000 65536"/>
              <a:gd name="T17" fmla="*/ 0 60000 65536"/>
              <a:gd name="T18" fmla="*/ 0 60000 65536"/>
              <a:gd name="T19" fmla="*/ 0 60000 65536"/>
              <a:gd name="T20" fmla="*/ 0 60000 65536"/>
              <a:gd name="T21" fmla="*/ 0 w 1587"/>
              <a:gd name="T22" fmla="*/ 0 h 5"/>
              <a:gd name="T23" fmla="*/ 1587 w 1587"/>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7" h="5">
                <a:moveTo>
                  <a:pt x="0" y="5"/>
                </a:moveTo>
                <a:lnTo>
                  <a:pt x="0" y="4"/>
                </a:lnTo>
                <a:lnTo>
                  <a:pt x="0" y="3"/>
                </a:lnTo>
                <a:lnTo>
                  <a:pt x="0" y="2"/>
                </a:lnTo>
                <a:lnTo>
                  <a:pt x="0" y="1"/>
                </a:lnTo>
                <a:lnTo>
                  <a:pt x="0" y="0"/>
                </a:lnTo>
              </a:path>
            </a:pathLst>
          </a:custGeom>
          <a:noFill/>
          <a:ln w="0">
            <a:solidFill>
              <a:srgbClr val="FF9900"/>
            </a:solidFill>
            <a:prstDash val="solid"/>
            <a:round/>
            <a:headEnd/>
            <a:tailEnd/>
          </a:ln>
        </p:spPr>
        <p:txBody>
          <a:bodyPr/>
          <a:lstStyle/>
          <a:p>
            <a:endParaRPr lang="en-US"/>
          </a:p>
        </p:txBody>
      </p:sp>
      <p:sp>
        <p:nvSpPr>
          <p:cNvPr id="194740" name="Freeform 177"/>
          <p:cNvSpPr>
            <a:spLocks/>
          </p:cNvSpPr>
          <p:nvPr/>
        </p:nvSpPr>
        <p:spPr bwMode="auto">
          <a:xfrm>
            <a:off x="2835275" y="3825300"/>
            <a:ext cx="57150" cy="44450"/>
          </a:xfrm>
          <a:custGeom>
            <a:avLst/>
            <a:gdLst>
              <a:gd name="T0" fmla="*/ 2147483647 w 5"/>
              <a:gd name="T1" fmla="*/ 2147483647 h 4"/>
              <a:gd name="T2" fmla="*/ 2147483647 w 5"/>
              <a:gd name="T3" fmla="*/ 2147483647 h 4"/>
              <a:gd name="T4" fmla="*/ 2147483647 w 5"/>
              <a:gd name="T5" fmla="*/ 2147483647 h 4"/>
              <a:gd name="T6" fmla="*/ 2147483647 w 5"/>
              <a:gd name="T7" fmla="*/ 2147483647 h 4"/>
              <a:gd name="T8" fmla="*/ 2147483647 w 5"/>
              <a:gd name="T9" fmla="*/ 2147483647 h 4"/>
              <a:gd name="T10" fmla="*/ 2147483647 w 5"/>
              <a:gd name="T11" fmla="*/ 2147483647 h 4"/>
              <a:gd name="T12" fmla="*/ 0 w 5"/>
              <a:gd name="T13" fmla="*/ 0 h 4"/>
              <a:gd name="T14" fmla="*/ 0 60000 65536"/>
              <a:gd name="T15" fmla="*/ 0 60000 65536"/>
              <a:gd name="T16" fmla="*/ 0 60000 65536"/>
              <a:gd name="T17" fmla="*/ 0 60000 65536"/>
              <a:gd name="T18" fmla="*/ 0 60000 65536"/>
              <a:gd name="T19" fmla="*/ 0 60000 65536"/>
              <a:gd name="T20" fmla="*/ 0 60000 65536"/>
              <a:gd name="T21" fmla="*/ 0 w 5"/>
              <a:gd name="T22" fmla="*/ 0 h 4"/>
              <a:gd name="T23" fmla="*/ 5 w 5"/>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4">
                <a:moveTo>
                  <a:pt x="5" y="4"/>
                </a:moveTo>
                <a:lnTo>
                  <a:pt x="4" y="3"/>
                </a:lnTo>
                <a:lnTo>
                  <a:pt x="3" y="2"/>
                </a:lnTo>
                <a:lnTo>
                  <a:pt x="2" y="1"/>
                </a:lnTo>
                <a:lnTo>
                  <a:pt x="1" y="1"/>
                </a:lnTo>
                <a:lnTo>
                  <a:pt x="0" y="0"/>
                </a:lnTo>
              </a:path>
            </a:pathLst>
          </a:custGeom>
          <a:noFill/>
          <a:ln w="0">
            <a:solidFill>
              <a:srgbClr val="FF9900"/>
            </a:solidFill>
            <a:prstDash val="solid"/>
            <a:round/>
            <a:headEnd/>
            <a:tailEnd/>
          </a:ln>
        </p:spPr>
        <p:txBody>
          <a:bodyPr/>
          <a:lstStyle/>
          <a:p>
            <a:endParaRPr lang="en-US"/>
          </a:p>
        </p:txBody>
      </p:sp>
      <p:sp>
        <p:nvSpPr>
          <p:cNvPr id="194741" name="Freeform 178"/>
          <p:cNvSpPr>
            <a:spLocks/>
          </p:cNvSpPr>
          <p:nvPr/>
        </p:nvSpPr>
        <p:spPr bwMode="auto">
          <a:xfrm>
            <a:off x="2789238" y="3825300"/>
            <a:ext cx="46037" cy="1588"/>
          </a:xfrm>
          <a:custGeom>
            <a:avLst/>
            <a:gdLst>
              <a:gd name="T0" fmla="*/ 2147483647 w 4"/>
              <a:gd name="T1" fmla="*/ 0 h 1588"/>
              <a:gd name="T2" fmla="*/ 2147483647 w 4"/>
              <a:gd name="T3" fmla="*/ 0 h 1588"/>
              <a:gd name="T4" fmla="*/ 2147483647 w 4"/>
              <a:gd name="T5" fmla="*/ 0 h 1588"/>
              <a:gd name="T6" fmla="*/ 2147483647 w 4"/>
              <a:gd name="T7" fmla="*/ 0 h 1588"/>
              <a:gd name="T8" fmla="*/ 2147483647 w 4"/>
              <a:gd name="T9" fmla="*/ 0 h 1588"/>
              <a:gd name="T10" fmla="*/ 2147483647 w 4"/>
              <a:gd name="T11" fmla="*/ 0 h 1588"/>
              <a:gd name="T12" fmla="*/ 0 w 4"/>
              <a:gd name="T13" fmla="*/ 0 h 1588"/>
              <a:gd name="T14" fmla="*/ 0 60000 65536"/>
              <a:gd name="T15" fmla="*/ 0 60000 65536"/>
              <a:gd name="T16" fmla="*/ 0 60000 65536"/>
              <a:gd name="T17" fmla="*/ 0 60000 65536"/>
              <a:gd name="T18" fmla="*/ 0 60000 65536"/>
              <a:gd name="T19" fmla="*/ 0 60000 65536"/>
              <a:gd name="T20" fmla="*/ 0 60000 65536"/>
              <a:gd name="T21" fmla="*/ 0 w 4"/>
              <a:gd name="T22" fmla="*/ 0 h 1588"/>
              <a:gd name="T23" fmla="*/ 4 w 4"/>
              <a:gd name="T24" fmla="*/ 1588 h 15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1588">
                <a:moveTo>
                  <a:pt x="4" y="0"/>
                </a:moveTo>
                <a:lnTo>
                  <a:pt x="3" y="0"/>
                </a:lnTo>
                <a:lnTo>
                  <a:pt x="2" y="0"/>
                </a:lnTo>
                <a:lnTo>
                  <a:pt x="1" y="0"/>
                </a:lnTo>
                <a:lnTo>
                  <a:pt x="0" y="0"/>
                </a:lnTo>
              </a:path>
            </a:pathLst>
          </a:custGeom>
          <a:noFill/>
          <a:ln w="0">
            <a:solidFill>
              <a:srgbClr val="FF9900"/>
            </a:solidFill>
            <a:prstDash val="solid"/>
            <a:round/>
            <a:headEnd/>
            <a:tailEnd/>
          </a:ln>
        </p:spPr>
        <p:txBody>
          <a:bodyPr/>
          <a:lstStyle/>
          <a:p>
            <a:endParaRPr lang="en-US"/>
          </a:p>
        </p:txBody>
      </p:sp>
      <p:sp>
        <p:nvSpPr>
          <p:cNvPr id="194742" name="Freeform 179"/>
          <p:cNvSpPr>
            <a:spLocks/>
          </p:cNvSpPr>
          <p:nvPr/>
        </p:nvSpPr>
        <p:spPr bwMode="auto">
          <a:xfrm>
            <a:off x="2789238" y="3825300"/>
            <a:ext cx="1587" cy="22225"/>
          </a:xfrm>
          <a:custGeom>
            <a:avLst/>
            <a:gdLst>
              <a:gd name="T0" fmla="*/ 0 w 1588"/>
              <a:gd name="T1" fmla="*/ 0 h 2"/>
              <a:gd name="T2" fmla="*/ 0 w 1588"/>
              <a:gd name="T3" fmla="*/ 0 h 2"/>
              <a:gd name="T4" fmla="*/ 0 w 1588"/>
              <a:gd name="T5" fmla="*/ 0 h 2"/>
              <a:gd name="T6" fmla="*/ 0 w 1588"/>
              <a:gd name="T7" fmla="*/ 2147483647 h 2"/>
              <a:gd name="T8" fmla="*/ 0 w 1588"/>
              <a:gd name="T9" fmla="*/ 2147483647 h 2"/>
              <a:gd name="T10" fmla="*/ 0 w 1588"/>
              <a:gd name="T11" fmla="*/ 2147483647 h 2"/>
              <a:gd name="T12" fmla="*/ 0 w 1588"/>
              <a:gd name="T13" fmla="*/ 2147483647 h 2"/>
              <a:gd name="T14" fmla="*/ 0 60000 65536"/>
              <a:gd name="T15" fmla="*/ 0 60000 65536"/>
              <a:gd name="T16" fmla="*/ 0 60000 65536"/>
              <a:gd name="T17" fmla="*/ 0 60000 65536"/>
              <a:gd name="T18" fmla="*/ 0 60000 65536"/>
              <a:gd name="T19" fmla="*/ 0 60000 65536"/>
              <a:gd name="T20" fmla="*/ 0 60000 65536"/>
              <a:gd name="T21" fmla="*/ 0 w 1588"/>
              <a:gd name="T22" fmla="*/ 0 h 2"/>
              <a:gd name="T23" fmla="*/ 1588 w 1588"/>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8" h="2">
                <a:moveTo>
                  <a:pt x="0" y="0"/>
                </a:moveTo>
                <a:lnTo>
                  <a:pt x="0" y="0"/>
                </a:lnTo>
                <a:lnTo>
                  <a:pt x="0" y="1"/>
                </a:lnTo>
                <a:lnTo>
                  <a:pt x="0" y="2"/>
                </a:lnTo>
              </a:path>
            </a:pathLst>
          </a:custGeom>
          <a:noFill/>
          <a:ln w="0">
            <a:solidFill>
              <a:srgbClr val="FF9900"/>
            </a:solidFill>
            <a:prstDash val="solid"/>
            <a:round/>
            <a:headEnd/>
            <a:tailEnd/>
          </a:ln>
        </p:spPr>
        <p:txBody>
          <a:bodyPr/>
          <a:lstStyle/>
          <a:p>
            <a:endParaRPr lang="en-US"/>
          </a:p>
        </p:txBody>
      </p:sp>
      <p:sp>
        <p:nvSpPr>
          <p:cNvPr id="194743" name="Freeform 180"/>
          <p:cNvSpPr>
            <a:spLocks/>
          </p:cNvSpPr>
          <p:nvPr/>
        </p:nvSpPr>
        <p:spPr bwMode="auto">
          <a:xfrm>
            <a:off x="2789238" y="3847525"/>
            <a:ext cx="46037" cy="22225"/>
          </a:xfrm>
          <a:custGeom>
            <a:avLst/>
            <a:gdLst>
              <a:gd name="T0" fmla="*/ 0 w 4"/>
              <a:gd name="T1" fmla="*/ 0 h 2"/>
              <a:gd name="T2" fmla="*/ 2147483647 w 4"/>
              <a:gd name="T3" fmla="*/ 0 h 2"/>
              <a:gd name="T4" fmla="*/ 2147483647 w 4"/>
              <a:gd name="T5" fmla="*/ 2147483647 h 2"/>
              <a:gd name="T6" fmla="*/ 2147483647 w 4"/>
              <a:gd name="T7" fmla="*/ 2147483647 h 2"/>
              <a:gd name="T8" fmla="*/ 2147483647 w 4"/>
              <a:gd name="T9" fmla="*/ 2147483647 h 2"/>
              <a:gd name="T10" fmla="*/ 2147483647 w 4"/>
              <a:gd name="T11" fmla="*/ 2147483647 h 2"/>
              <a:gd name="T12" fmla="*/ 2147483647 w 4"/>
              <a:gd name="T13" fmla="*/ 2147483647 h 2"/>
              <a:gd name="T14" fmla="*/ 0 60000 65536"/>
              <a:gd name="T15" fmla="*/ 0 60000 65536"/>
              <a:gd name="T16" fmla="*/ 0 60000 65536"/>
              <a:gd name="T17" fmla="*/ 0 60000 65536"/>
              <a:gd name="T18" fmla="*/ 0 60000 65536"/>
              <a:gd name="T19" fmla="*/ 0 60000 65536"/>
              <a:gd name="T20" fmla="*/ 0 60000 65536"/>
              <a:gd name="T21" fmla="*/ 0 w 4"/>
              <a:gd name="T22" fmla="*/ 0 h 2"/>
              <a:gd name="T23" fmla="*/ 4 w 4"/>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
                <a:moveTo>
                  <a:pt x="0" y="0"/>
                </a:moveTo>
                <a:lnTo>
                  <a:pt x="1" y="0"/>
                </a:lnTo>
                <a:lnTo>
                  <a:pt x="1" y="1"/>
                </a:lnTo>
                <a:lnTo>
                  <a:pt x="2" y="1"/>
                </a:lnTo>
                <a:lnTo>
                  <a:pt x="3" y="2"/>
                </a:lnTo>
                <a:lnTo>
                  <a:pt x="4" y="2"/>
                </a:lnTo>
              </a:path>
            </a:pathLst>
          </a:custGeom>
          <a:noFill/>
          <a:ln w="0">
            <a:solidFill>
              <a:srgbClr val="FF9900"/>
            </a:solidFill>
            <a:prstDash val="solid"/>
            <a:round/>
            <a:headEnd/>
            <a:tailEnd/>
          </a:ln>
        </p:spPr>
        <p:txBody>
          <a:bodyPr/>
          <a:lstStyle/>
          <a:p>
            <a:endParaRPr lang="en-US"/>
          </a:p>
        </p:txBody>
      </p:sp>
      <p:sp>
        <p:nvSpPr>
          <p:cNvPr id="194744" name="Freeform 181"/>
          <p:cNvSpPr>
            <a:spLocks/>
          </p:cNvSpPr>
          <p:nvPr/>
        </p:nvSpPr>
        <p:spPr bwMode="auto">
          <a:xfrm>
            <a:off x="2835275" y="3858638"/>
            <a:ext cx="57150" cy="11112"/>
          </a:xfrm>
          <a:custGeom>
            <a:avLst/>
            <a:gdLst>
              <a:gd name="T0" fmla="*/ 0 w 5"/>
              <a:gd name="T1" fmla="*/ 2147483647 h 1"/>
              <a:gd name="T2" fmla="*/ 2147483647 w 5"/>
              <a:gd name="T3" fmla="*/ 2147483647 h 1"/>
              <a:gd name="T4" fmla="*/ 2147483647 w 5"/>
              <a:gd name="T5" fmla="*/ 2147483647 h 1"/>
              <a:gd name="T6" fmla="*/ 2147483647 w 5"/>
              <a:gd name="T7" fmla="*/ 2147483647 h 1"/>
              <a:gd name="T8" fmla="*/ 2147483647 w 5"/>
              <a:gd name="T9" fmla="*/ 2147483647 h 1"/>
              <a:gd name="T10" fmla="*/ 2147483647 w 5"/>
              <a:gd name="T11" fmla="*/ 0 h 1"/>
              <a:gd name="T12" fmla="*/ 2147483647 w 5"/>
              <a:gd name="T13" fmla="*/ 0 h 1"/>
              <a:gd name="T14" fmla="*/ 0 60000 65536"/>
              <a:gd name="T15" fmla="*/ 0 60000 65536"/>
              <a:gd name="T16" fmla="*/ 0 60000 65536"/>
              <a:gd name="T17" fmla="*/ 0 60000 65536"/>
              <a:gd name="T18" fmla="*/ 0 60000 65536"/>
              <a:gd name="T19" fmla="*/ 0 60000 65536"/>
              <a:gd name="T20" fmla="*/ 0 60000 65536"/>
              <a:gd name="T21" fmla="*/ 0 w 5"/>
              <a:gd name="T22" fmla="*/ 0 h 1"/>
              <a:gd name="T23" fmla="*/ 5 w 5"/>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1">
                <a:moveTo>
                  <a:pt x="0" y="1"/>
                </a:moveTo>
                <a:lnTo>
                  <a:pt x="1" y="1"/>
                </a:lnTo>
                <a:lnTo>
                  <a:pt x="2" y="1"/>
                </a:lnTo>
                <a:lnTo>
                  <a:pt x="3" y="1"/>
                </a:lnTo>
                <a:lnTo>
                  <a:pt x="4" y="0"/>
                </a:lnTo>
                <a:lnTo>
                  <a:pt x="5" y="0"/>
                </a:lnTo>
              </a:path>
            </a:pathLst>
          </a:custGeom>
          <a:noFill/>
          <a:ln w="0">
            <a:solidFill>
              <a:srgbClr val="FF9900"/>
            </a:solidFill>
            <a:prstDash val="solid"/>
            <a:round/>
            <a:headEnd/>
            <a:tailEnd/>
          </a:ln>
        </p:spPr>
        <p:txBody>
          <a:bodyPr/>
          <a:lstStyle/>
          <a:p>
            <a:endParaRPr lang="en-US"/>
          </a:p>
        </p:txBody>
      </p:sp>
      <p:sp>
        <p:nvSpPr>
          <p:cNvPr id="194745" name="Freeform 182"/>
          <p:cNvSpPr>
            <a:spLocks/>
          </p:cNvSpPr>
          <p:nvPr/>
        </p:nvSpPr>
        <p:spPr bwMode="auto">
          <a:xfrm>
            <a:off x="2892425" y="3803075"/>
            <a:ext cx="1588" cy="55563"/>
          </a:xfrm>
          <a:custGeom>
            <a:avLst/>
            <a:gdLst>
              <a:gd name="T0" fmla="*/ 0 w 1587"/>
              <a:gd name="T1" fmla="*/ 2147483647 h 5"/>
              <a:gd name="T2" fmla="*/ 0 w 1587"/>
              <a:gd name="T3" fmla="*/ 2147483647 h 5"/>
              <a:gd name="T4" fmla="*/ 0 w 1587"/>
              <a:gd name="T5" fmla="*/ 2147483647 h 5"/>
              <a:gd name="T6" fmla="*/ 0 w 1587"/>
              <a:gd name="T7" fmla="*/ 2147483647 h 5"/>
              <a:gd name="T8" fmla="*/ 0 w 1587"/>
              <a:gd name="T9" fmla="*/ 2147483647 h 5"/>
              <a:gd name="T10" fmla="*/ 0 w 1587"/>
              <a:gd name="T11" fmla="*/ 2147483647 h 5"/>
              <a:gd name="T12" fmla="*/ 0 w 1587"/>
              <a:gd name="T13" fmla="*/ 0 h 5"/>
              <a:gd name="T14" fmla="*/ 0 60000 65536"/>
              <a:gd name="T15" fmla="*/ 0 60000 65536"/>
              <a:gd name="T16" fmla="*/ 0 60000 65536"/>
              <a:gd name="T17" fmla="*/ 0 60000 65536"/>
              <a:gd name="T18" fmla="*/ 0 60000 65536"/>
              <a:gd name="T19" fmla="*/ 0 60000 65536"/>
              <a:gd name="T20" fmla="*/ 0 60000 65536"/>
              <a:gd name="T21" fmla="*/ 0 w 1587"/>
              <a:gd name="T22" fmla="*/ 0 h 5"/>
              <a:gd name="T23" fmla="*/ 1587 w 1587"/>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7" h="5">
                <a:moveTo>
                  <a:pt x="0" y="5"/>
                </a:moveTo>
                <a:lnTo>
                  <a:pt x="0" y="4"/>
                </a:lnTo>
                <a:lnTo>
                  <a:pt x="0" y="3"/>
                </a:lnTo>
                <a:lnTo>
                  <a:pt x="0" y="2"/>
                </a:lnTo>
                <a:lnTo>
                  <a:pt x="0" y="1"/>
                </a:lnTo>
                <a:lnTo>
                  <a:pt x="0" y="0"/>
                </a:lnTo>
              </a:path>
            </a:pathLst>
          </a:custGeom>
          <a:noFill/>
          <a:ln w="0">
            <a:solidFill>
              <a:srgbClr val="FF9900"/>
            </a:solidFill>
            <a:prstDash val="solid"/>
            <a:round/>
            <a:headEnd/>
            <a:tailEnd/>
          </a:ln>
        </p:spPr>
        <p:txBody>
          <a:bodyPr/>
          <a:lstStyle/>
          <a:p>
            <a:endParaRPr lang="en-US"/>
          </a:p>
        </p:txBody>
      </p:sp>
      <p:sp>
        <p:nvSpPr>
          <p:cNvPr id="194746" name="Freeform 183"/>
          <p:cNvSpPr>
            <a:spLocks/>
          </p:cNvSpPr>
          <p:nvPr/>
        </p:nvSpPr>
        <p:spPr bwMode="auto">
          <a:xfrm>
            <a:off x="2835275" y="3758625"/>
            <a:ext cx="57150" cy="44450"/>
          </a:xfrm>
          <a:custGeom>
            <a:avLst/>
            <a:gdLst>
              <a:gd name="T0" fmla="*/ 2147483647 w 5"/>
              <a:gd name="T1" fmla="*/ 2147483647 h 4"/>
              <a:gd name="T2" fmla="*/ 2147483647 w 5"/>
              <a:gd name="T3" fmla="*/ 2147483647 h 4"/>
              <a:gd name="T4" fmla="*/ 2147483647 w 5"/>
              <a:gd name="T5" fmla="*/ 2147483647 h 4"/>
              <a:gd name="T6" fmla="*/ 2147483647 w 5"/>
              <a:gd name="T7" fmla="*/ 2147483647 h 4"/>
              <a:gd name="T8" fmla="*/ 2147483647 w 5"/>
              <a:gd name="T9" fmla="*/ 2147483647 h 4"/>
              <a:gd name="T10" fmla="*/ 2147483647 w 5"/>
              <a:gd name="T11" fmla="*/ 2147483647 h 4"/>
              <a:gd name="T12" fmla="*/ 0 w 5"/>
              <a:gd name="T13" fmla="*/ 0 h 4"/>
              <a:gd name="T14" fmla="*/ 0 60000 65536"/>
              <a:gd name="T15" fmla="*/ 0 60000 65536"/>
              <a:gd name="T16" fmla="*/ 0 60000 65536"/>
              <a:gd name="T17" fmla="*/ 0 60000 65536"/>
              <a:gd name="T18" fmla="*/ 0 60000 65536"/>
              <a:gd name="T19" fmla="*/ 0 60000 65536"/>
              <a:gd name="T20" fmla="*/ 0 60000 65536"/>
              <a:gd name="T21" fmla="*/ 0 w 5"/>
              <a:gd name="T22" fmla="*/ 0 h 4"/>
              <a:gd name="T23" fmla="*/ 5 w 5"/>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4">
                <a:moveTo>
                  <a:pt x="5" y="4"/>
                </a:moveTo>
                <a:lnTo>
                  <a:pt x="4" y="3"/>
                </a:lnTo>
                <a:lnTo>
                  <a:pt x="3" y="3"/>
                </a:lnTo>
                <a:lnTo>
                  <a:pt x="3" y="2"/>
                </a:lnTo>
                <a:lnTo>
                  <a:pt x="2" y="1"/>
                </a:lnTo>
                <a:lnTo>
                  <a:pt x="1" y="1"/>
                </a:lnTo>
                <a:lnTo>
                  <a:pt x="0" y="0"/>
                </a:lnTo>
              </a:path>
            </a:pathLst>
          </a:custGeom>
          <a:noFill/>
          <a:ln w="0">
            <a:solidFill>
              <a:srgbClr val="FF9900"/>
            </a:solidFill>
            <a:prstDash val="solid"/>
            <a:round/>
            <a:headEnd/>
            <a:tailEnd/>
          </a:ln>
        </p:spPr>
        <p:txBody>
          <a:bodyPr/>
          <a:lstStyle/>
          <a:p>
            <a:endParaRPr lang="en-US"/>
          </a:p>
        </p:txBody>
      </p:sp>
      <p:sp>
        <p:nvSpPr>
          <p:cNvPr id="194747" name="Freeform 184"/>
          <p:cNvSpPr>
            <a:spLocks/>
          </p:cNvSpPr>
          <p:nvPr/>
        </p:nvSpPr>
        <p:spPr bwMode="auto">
          <a:xfrm>
            <a:off x="2789238" y="3758625"/>
            <a:ext cx="46037" cy="1588"/>
          </a:xfrm>
          <a:custGeom>
            <a:avLst/>
            <a:gdLst>
              <a:gd name="T0" fmla="*/ 2147483647 w 4"/>
              <a:gd name="T1" fmla="*/ 0 h 1588"/>
              <a:gd name="T2" fmla="*/ 2147483647 w 4"/>
              <a:gd name="T3" fmla="*/ 0 h 1588"/>
              <a:gd name="T4" fmla="*/ 2147483647 w 4"/>
              <a:gd name="T5" fmla="*/ 0 h 1588"/>
              <a:gd name="T6" fmla="*/ 2147483647 w 4"/>
              <a:gd name="T7" fmla="*/ 0 h 1588"/>
              <a:gd name="T8" fmla="*/ 2147483647 w 4"/>
              <a:gd name="T9" fmla="*/ 0 h 1588"/>
              <a:gd name="T10" fmla="*/ 2147483647 w 4"/>
              <a:gd name="T11" fmla="*/ 0 h 1588"/>
              <a:gd name="T12" fmla="*/ 0 w 4"/>
              <a:gd name="T13" fmla="*/ 0 h 1588"/>
              <a:gd name="T14" fmla="*/ 0 60000 65536"/>
              <a:gd name="T15" fmla="*/ 0 60000 65536"/>
              <a:gd name="T16" fmla="*/ 0 60000 65536"/>
              <a:gd name="T17" fmla="*/ 0 60000 65536"/>
              <a:gd name="T18" fmla="*/ 0 60000 65536"/>
              <a:gd name="T19" fmla="*/ 0 60000 65536"/>
              <a:gd name="T20" fmla="*/ 0 60000 65536"/>
              <a:gd name="T21" fmla="*/ 0 w 4"/>
              <a:gd name="T22" fmla="*/ 0 h 1588"/>
              <a:gd name="T23" fmla="*/ 4 w 4"/>
              <a:gd name="T24" fmla="*/ 1588 h 15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1588">
                <a:moveTo>
                  <a:pt x="4" y="0"/>
                </a:moveTo>
                <a:lnTo>
                  <a:pt x="3" y="0"/>
                </a:lnTo>
                <a:lnTo>
                  <a:pt x="2" y="0"/>
                </a:lnTo>
                <a:lnTo>
                  <a:pt x="1" y="0"/>
                </a:lnTo>
                <a:lnTo>
                  <a:pt x="0" y="0"/>
                </a:lnTo>
              </a:path>
            </a:pathLst>
          </a:custGeom>
          <a:noFill/>
          <a:ln w="0">
            <a:solidFill>
              <a:srgbClr val="FF9900"/>
            </a:solidFill>
            <a:prstDash val="solid"/>
            <a:round/>
            <a:headEnd/>
            <a:tailEnd/>
          </a:ln>
        </p:spPr>
        <p:txBody>
          <a:bodyPr/>
          <a:lstStyle/>
          <a:p>
            <a:endParaRPr lang="en-US"/>
          </a:p>
        </p:txBody>
      </p:sp>
      <p:sp>
        <p:nvSpPr>
          <p:cNvPr id="194748" name="Freeform 185"/>
          <p:cNvSpPr>
            <a:spLocks/>
          </p:cNvSpPr>
          <p:nvPr/>
        </p:nvSpPr>
        <p:spPr bwMode="auto">
          <a:xfrm>
            <a:off x="2789238" y="3758625"/>
            <a:ext cx="1587" cy="22225"/>
          </a:xfrm>
          <a:custGeom>
            <a:avLst/>
            <a:gdLst>
              <a:gd name="T0" fmla="*/ 0 w 1588"/>
              <a:gd name="T1" fmla="*/ 0 h 2"/>
              <a:gd name="T2" fmla="*/ 0 w 1588"/>
              <a:gd name="T3" fmla="*/ 0 h 2"/>
              <a:gd name="T4" fmla="*/ 0 w 1588"/>
              <a:gd name="T5" fmla="*/ 2147483647 h 2"/>
              <a:gd name="T6" fmla="*/ 0 w 1588"/>
              <a:gd name="T7" fmla="*/ 2147483647 h 2"/>
              <a:gd name="T8" fmla="*/ 0 w 1588"/>
              <a:gd name="T9" fmla="*/ 2147483647 h 2"/>
              <a:gd name="T10" fmla="*/ 0 w 1588"/>
              <a:gd name="T11" fmla="*/ 2147483647 h 2"/>
              <a:gd name="T12" fmla="*/ 0 w 1588"/>
              <a:gd name="T13" fmla="*/ 2147483647 h 2"/>
              <a:gd name="T14" fmla="*/ 0 60000 65536"/>
              <a:gd name="T15" fmla="*/ 0 60000 65536"/>
              <a:gd name="T16" fmla="*/ 0 60000 65536"/>
              <a:gd name="T17" fmla="*/ 0 60000 65536"/>
              <a:gd name="T18" fmla="*/ 0 60000 65536"/>
              <a:gd name="T19" fmla="*/ 0 60000 65536"/>
              <a:gd name="T20" fmla="*/ 0 60000 65536"/>
              <a:gd name="T21" fmla="*/ 0 w 1588"/>
              <a:gd name="T22" fmla="*/ 0 h 2"/>
              <a:gd name="T23" fmla="*/ 1588 w 1588"/>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8" h="2">
                <a:moveTo>
                  <a:pt x="0" y="0"/>
                </a:moveTo>
                <a:lnTo>
                  <a:pt x="0" y="0"/>
                </a:lnTo>
                <a:lnTo>
                  <a:pt x="0" y="1"/>
                </a:lnTo>
                <a:lnTo>
                  <a:pt x="0" y="2"/>
                </a:lnTo>
              </a:path>
            </a:pathLst>
          </a:custGeom>
          <a:noFill/>
          <a:ln w="0">
            <a:solidFill>
              <a:srgbClr val="FF9900"/>
            </a:solidFill>
            <a:prstDash val="solid"/>
            <a:round/>
            <a:headEnd/>
            <a:tailEnd/>
          </a:ln>
        </p:spPr>
        <p:txBody>
          <a:bodyPr/>
          <a:lstStyle/>
          <a:p>
            <a:endParaRPr lang="en-US"/>
          </a:p>
        </p:txBody>
      </p:sp>
      <p:sp>
        <p:nvSpPr>
          <p:cNvPr id="194749" name="Freeform 186"/>
          <p:cNvSpPr>
            <a:spLocks/>
          </p:cNvSpPr>
          <p:nvPr/>
        </p:nvSpPr>
        <p:spPr bwMode="auto">
          <a:xfrm>
            <a:off x="2789238" y="3780850"/>
            <a:ext cx="46037" cy="22225"/>
          </a:xfrm>
          <a:custGeom>
            <a:avLst/>
            <a:gdLst>
              <a:gd name="T0" fmla="*/ 0 w 4"/>
              <a:gd name="T1" fmla="*/ 0 h 2"/>
              <a:gd name="T2" fmla="*/ 2147483647 w 4"/>
              <a:gd name="T3" fmla="*/ 0 h 2"/>
              <a:gd name="T4" fmla="*/ 2147483647 w 4"/>
              <a:gd name="T5" fmla="*/ 2147483647 h 2"/>
              <a:gd name="T6" fmla="*/ 2147483647 w 4"/>
              <a:gd name="T7" fmla="*/ 2147483647 h 2"/>
              <a:gd name="T8" fmla="*/ 2147483647 w 4"/>
              <a:gd name="T9" fmla="*/ 2147483647 h 2"/>
              <a:gd name="T10" fmla="*/ 2147483647 w 4"/>
              <a:gd name="T11" fmla="*/ 2147483647 h 2"/>
              <a:gd name="T12" fmla="*/ 2147483647 w 4"/>
              <a:gd name="T13" fmla="*/ 2147483647 h 2"/>
              <a:gd name="T14" fmla="*/ 0 60000 65536"/>
              <a:gd name="T15" fmla="*/ 0 60000 65536"/>
              <a:gd name="T16" fmla="*/ 0 60000 65536"/>
              <a:gd name="T17" fmla="*/ 0 60000 65536"/>
              <a:gd name="T18" fmla="*/ 0 60000 65536"/>
              <a:gd name="T19" fmla="*/ 0 60000 65536"/>
              <a:gd name="T20" fmla="*/ 0 60000 65536"/>
              <a:gd name="T21" fmla="*/ 0 w 4"/>
              <a:gd name="T22" fmla="*/ 0 h 2"/>
              <a:gd name="T23" fmla="*/ 4 w 4"/>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
                <a:moveTo>
                  <a:pt x="0" y="0"/>
                </a:moveTo>
                <a:lnTo>
                  <a:pt x="1" y="0"/>
                </a:lnTo>
                <a:lnTo>
                  <a:pt x="1" y="1"/>
                </a:lnTo>
                <a:lnTo>
                  <a:pt x="2" y="1"/>
                </a:lnTo>
                <a:lnTo>
                  <a:pt x="2" y="2"/>
                </a:lnTo>
                <a:lnTo>
                  <a:pt x="3" y="2"/>
                </a:lnTo>
                <a:lnTo>
                  <a:pt x="4" y="2"/>
                </a:lnTo>
              </a:path>
            </a:pathLst>
          </a:custGeom>
          <a:noFill/>
          <a:ln w="0">
            <a:solidFill>
              <a:srgbClr val="FF9900"/>
            </a:solidFill>
            <a:prstDash val="solid"/>
            <a:round/>
            <a:headEnd/>
            <a:tailEnd/>
          </a:ln>
        </p:spPr>
        <p:txBody>
          <a:bodyPr/>
          <a:lstStyle/>
          <a:p>
            <a:endParaRPr lang="en-US"/>
          </a:p>
        </p:txBody>
      </p:sp>
      <p:sp>
        <p:nvSpPr>
          <p:cNvPr id="194750" name="Freeform 187"/>
          <p:cNvSpPr>
            <a:spLocks/>
          </p:cNvSpPr>
          <p:nvPr/>
        </p:nvSpPr>
        <p:spPr bwMode="auto">
          <a:xfrm>
            <a:off x="2835275" y="3791963"/>
            <a:ext cx="57150" cy="22225"/>
          </a:xfrm>
          <a:custGeom>
            <a:avLst/>
            <a:gdLst>
              <a:gd name="T0" fmla="*/ 0 w 5"/>
              <a:gd name="T1" fmla="*/ 2147483647 h 2"/>
              <a:gd name="T2" fmla="*/ 2147483647 w 5"/>
              <a:gd name="T3" fmla="*/ 2147483647 h 2"/>
              <a:gd name="T4" fmla="*/ 2147483647 w 5"/>
              <a:gd name="T5" fmla="*/ 2147483647 h 2"/>
              <a:gd name="T6" fmla="*/ 2147483647 w 5"/>
              <a:gd name="T7" fmla="*/ 2147483647 h 2"/>
              <a:gd name="T8" fmla="*/ 2147483647 w 5"/>
              <a:gd name="T9" fmla="*/ 2147483647 h 2"/>
              <a:gd name="T10" fmla="*/ 2147483647 w 5"/>
              <a:gd name="T11" fmla="*/ 2147483647 h 2"/>
              <a:gd name="T12" fmla="*/ 2147483647 w 5"/>
              <a:gd name="T13" fmla="*/ 0 h 2"/>
              <a:gd name="T14" fmla="*/ 0 60000 65536"/>
              <a:gd name="T15" fmla="*/ 0 60000 65536"/>
              <a:gd name="T16" fmla="*/ 0 60000 65536"/>
              <a:gd name="T17" fmla="*/ 0 60000 65536"/>
              <a:gd name="T18" fmla="*/ 0 60000 65536"/>
              <a:gd name="T19" fmla="*/ 0 60000 65536"/>
              <a:gd name="T20" fmla="*/ 0 60000 65536"/>
              <a:gd name="T21" fmla="*/ 0 w 5"/>
              <a:gd name="T22" fmla="*/ 0 h 2"/>
              <a:gd name="T23" fmla="*/ 5 w 5"/>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2">
                <a:moveTo>
                  <a:pt x="0" y="1"/>
                </a:moveTo>
                <a:lnTo>
                  <a:pt x="1" y="2"/>
                </a:lnTo>
                <a:lnTo>
                  <a:pt x="2" y="2"/>
                </a:lnTo>
                <a:lnTo>
                  <a:pt x="3" y="1"/>
                </a:lnTo>
                <a:lnTo>
                  <a:pt x="4" y="1"/>
                </a:lnTo>
                <a:lnTo>
                  <a:pt x="5" y="0"/>
                </a:lnTo>
              </a:path>
            </a:pathLst>
          </a:custGeom>
          <a:noFill/>
          <a:ln w="0">
            <a:solidFill>
              <a:srgbClr val="FF9900"/>
            </a:solidFill>
            <a:prstDash val="solid"/>
            <a:round/>
            <a:headEnd/>
            <a:tailEnd/>
          </a:ln>
        </p:spPr>
        <p:txBody>
          <a:bodyPr/>
          <a:lstStyle/>
          <a:p>
            <a:endParaRPr lang="en-US"/>
          </a:p>
        </p:txBody>
      </p:sp>
      <p:sp>
        <p:nvSpPr>
          <p:cNvPr id="194751" name="Freeform 188"/>
          <p:cNvSpPr>
            <a:spLocks/>
          </p:cNvSpPr>
          <p:nvPr/>
        </p:nvSpPr>
        <p:spPr bwMode="auto">
          <a:xfrm>
            <a:off x="2892425" y="3736400"/>
            <a:ext cx="1588" cy="55563"/>
          </a:xfrm>
          <a:custGeom>
            <a:avLst/>
            <a:gdLst>
              <a:gd name="T0" fmla="*/ 0 w 1587"/>
              <a:gd name="T1" fmla="*/ 2147483647 h 5"/>
              <a:gd name="T2" fmla="*/ 0 w 1587"/>
              <a:gd name="T3" fmla="*/ 2147483647 h 5"/>
              <a:gd name="T4" fmla="*/ 0 w 1587"/>
              <a:gd name="T5" fmla="*/ 2147483647 h 5"/>
              <a:gd name="T6" fmla="*/ 0 w 1587"/>
              <a:gd name="T7" fmla="*/ 2147483647 h 5"/>
              <a:gd name="T8" fmla="*/ 0 w 1587"/>
              <a:gd name="T9" fmla="*/ 2147483647 h 5"/>
              <a:gd name="T10" fmla="*/ 0 w 1587"/>
              <a:gd name="T11" fmla="*/ 2147483647 h 5"/>
              <a:gd name="T12" fmla="*/ 0 w 1587"/>
              <a:gd name="T13" fmla="*/ 0 h 5"/>
              <a:gd name="T14" fmla="*/ 0 60000 65536"/>
              <a:gd name="T15" fmla="*/ 0 60000 65536"/>
              <a:gd name="T16" fmla="*/ 0 60000 65536"/>
              <a:gd name="T17" fmla="*/ 0 60000 65536"/>
              <a:gd name="T18" fmla="*/ 0 60000 65536"/>
              <a:gd name="T19" fmla="*/ 0 60000 65536"/>
              <a:gd name="T20" fmla="*/ 0 60000 65536"/>
              <a:gd name="T21" fmla="*/ 0 w 1587"/>
              <a:gd name="T22" fmla="*/ 0 h 5"/>
              <a:gd name="T23" fmla="*/ 1587 w 1587"/>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7" h="5">
                <a:moveTo>
                  <a:pt x="0" y="5"/>
                </a:moveTo>
                <a:lnTo>
                  <a:pt x="0" y="4"/>
                </a:lnTo>
                <a:lnTo>
                  <a:pt x="0" y="3"/>
                </a:lnTo>
                <a:lnTo>
                  <a:pt x="0" y="2"/>
                </a:lnTo>
                <a:lnTo>
                  <a:pt x="0" y="1"/>
                </a:lnTo>
                <a:lnTo>
                  <a:pt x="0" y="0"/>
                </a:lnTo>
              </a:path>
            </a:pathLst>
          </a:custGeom>
          <a:noFill/>
          <a:ln w="0">
            <a:solidFill>
              <a:srgbClr val="FF9900"/>
            </a:solidFill>
            <a:prstDash val="solid"/>
            <a:round/>
            <a:headEnd/>
            <a:tailEnd/>
          </a:ln>
        </p:spPr>
        <p:txBody>
          <a:bodyPr/>
          <a:lstStyle/>
          <a:p>
            <a:endParaRPr lang="en-US"/>
          </a:p>
        </p:txBody>
      </p:sp>
      <p:sp>
        <p:nvSpPr>
          <p:cNvPr id="194752" name="Freeform 189"/>
          <p:cNvSpPr>
            <a:spLocks/>
          </p:cNvSpPr>
          <p:nvPr/>
        </p:nvSpPr>
        <p:spPr bwMode="auto">
          <a:xfrm>
            <a:off x="2835275" y="3703063"/>
            <a:ext cx="57150" cy="33337"/>
          </a:xfrm>
          <a:custGeom>
            <a:avLst/>
            <a:gdLst>
              <a:gd name="T0" fmla="*/ 2147483647 w 5"/>
              <a:gd name="T1" fmla="*/ 2147483647 h 3"/>
              <a:gd name="T2" fmla="*/ 2147483647 w 5"/>
              <a:gd name="T3" fmla="*/ 2147483647 h 3"/>
              <a:gd name="T4" fmla="*/ 2147483647 w 5"/>
              <a:gd name="T5" fmla="*/ 2147483647 h 3"/>
              <a:gd name="T6" fmla="*/ 2147483647 w 5"/>
              <a:gd name="T7" fmla="*/ 2147483647 h 3"/>
              <a:gd name="T8" fmla="*/ 2147483647 w 5"/>
              <a:gd name="T9" fmla="*/ 2147483647 h 3"/>
              <a:gd name="T10" fmla="*/ 2147483647 w 5"/>
              <a:gd name="T11" fmla="*/ 0 h 3"/>
              <a:gd name="T12" fmla="*/ 0 w 5"/>
              <a:gd name="T13" fmla="*/ 0 h 3"/>
              <a:gd name="T14" fmla="*/ 0 60000 65536"/>
              <a:gd name="T15" fmla="*/ 0 60000 65536"/>
              <a:gd name="T16" fmla="*/ 0 60000 65536"/>
              <a:gd name="T17" fmla="*/ 0 60000 65536"/>
              <a:gd name="T18" fmla="*/ 0 60000 65536"/>
              <a:gd name="T19" fmla="*/ 0 60000 65536"/>
              <a:gd name="T20" fmla="*/ 0 60000 65536"/>
              <a:gd name="T21" fmla="*/ 0 w 5"/>
              <a:gd name="T22" fmla="*/ 0 h 3"/>
              <a:gd name="T23" fmla="*/ 5 w 5"/>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3">
                <a:moveTo>
                  <a:pt x="5" y="3"/>
                </a:moveTo>
                <a:lnTo>
                  <a:pt x="4" y="3"/>
                </a:lnTo>
                <a:lnTo>
                  <a:pt x="3" y="2"/>
                </a:lnTo>
                <a:lnTo>
                  <a:pt x="3" y="1"/>
                </a:lnTo>
                <a:lnTo>
                  <a:pt x="2" y="1"/>
                </a:lnTo>
                <a:lnTo>
                  <a:pt x="1" y="0"/>
                </a:lnTo>
                <a:lnTo>
                  <a:pt x="0" y="0"/>
                </a:lnTo>
              </a:path>
            </a:pathLst>
          </a:custGeom>
          <a:noFill/>
          <a:ln w="0">
            <a:solidFill>
              <a:srgbClr val="FF9900"/>
            </a:solidFill>
            <a:prstDash val="solid"/>
            <a:round/>
            <a:headEnd/>
            <a:tailEnd/>
          </a:ln>
        </p:spPr>
        <p:txBody>
          <a:bodyPr/>
          <a:lstStyle/>
          <a:p>
            <a:endParaRPr lang="en-US"/>
          </a:p>
        </p:txBody>
      </p:sp>
      <p:sp>
        <p:nvSpPr>
          <p:cNvPr id="194753" name="Freeform 190"/>
          <p:cNvSpPr>
            <a:spLocks/>
          </p:cNvSpPr>
          <p:nvPr/>
        </p:nvSpPr>
        <p:spPr bwMode="auto">
          <a:xfrm>
            <a:off x="2789238" y="3691950"/>
            <a:ext cx="46037" cy="11113"/>
          </a:xfrm>
          <a:custGeom>
            <a:avLst/>
            <a:gdLst>
              <a:gd name="T0" fmla="*/ 2147483647 w 4"/>
              <a:gd name="T1" fmla="*/ 2147483647 h 1"/>
              <a:gd name="T2" fmla="*/ 2147483647 w 4"/>
              <a:gd name="T3" fmla="*/ 0 h 1"/>
              <a:gd name="T4" fmla="*/ 2147483647 w 4"/>
              <a:gd name="T5" fmla="*/ 0 h 1"/>
              <a:gd name="T6" fmla="*/ 2147483647 w 4"/>
              <a:gd name="T7" fmla="*/ 0 h 1"/>
              <a:gd name="T8" fmla="*/ 2147483647 w 4"/>
              <a:gd name="T9" fmla="*/ 0 h 1"/>
              <a:gd name="T10" fmla="*/ 2147483647 w 4"/>
              <a:gd name="T11" fmla="*/ 0 h 1"/>
              <a:gd name="T12" fmla="*/ 0 w 4"/>
              <a:gd name="T13" fmla="*/ 0 h 1"/>
              <a:gd name="T14" fmla="*/ 0 60000 65536"/>
              <a:gd name="T15" fmla="*/ 0 60000 65536"/>
              <a:gd name="T16" fmla="*/ 0 60000 65536"/>
              <a:gd name="T17" fmla="*/ 0 60000 65536"/>
              <a:gd name="T18" fmla="*/ 0 60000 65536"/>
              <a:gd name="T19" fmla="*/ 0 60000 65536"/>
              <a:gd name="T20" fmla="*/ 0 60000 65536"/>
              <a:gd name="T21" fmla="*/ 0 w 4"/>
              <a:gd name="T22" fmla="*/ 0 h 1"/>
              <a:gd name="T23" fmla="*/ 4 w 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1">
                <a:moveTo>
                  <a:pt x="4" y="1"/>
                </a:moveTo>
                <a:lnTo>
                  <a:pt x="3" y="0"/>
                </a:lnTo>
                <a:lnTo>
                  <a:pt x="2" y="0"/>
                </a:lnTo>
                <a:lnTo>
                  <a:pt x="1" y="0"/>
                </a:lnTo>
                <a:lnTo>
                  <a:pt x="0" y="0"/>
                </a:lnTo>
              </a:path>
            </a:pathLst>
          </a:custGeom>
          <a:noFill/>
          <a:ln w="0">
            <a:solidFill>
              <a:srgbClr val="FF9900"/>
            </a:solidFill>
            <a:prstDash val="solid"/>
            <a:round/>
            <a:headEnd/>
            <a:tailEnd/>
          </a:ln>
        </p:spPr>
        <p:txBody>
          <a:bodyPr/>
          <a:lstStyle/>
          <a:p>
            <a:endParaRPr lang="en-US"/>
          </a:p>
        </p:txBody>
      </p:sp>
      <p:sp>
        <p:nvSpPr>
          <p:cNvPr id="194754" name="Freeform 191"/>
          <p:cNvSpPr>
            <a:spLocks/>
          </p:cNvSpPr>
          <p:nvPr/>
        </p:nvSpPr>
        <p:spPr bwMode="auto">
          <a:xfrm>
            <a:off x="2789238" y="3691950"/>
            <a:ext cx="1587" cy="22225"/>
          </a:xfrm>
          <a:custGeom>
            <a:avLst/>
            <a:gdLst>
              <a:gd name="T0" fmla="*/ 0 w 1588"/>
              <a:gd name="T1" fmla="*/ 0 h 2"/>
              <a:gd name="T2" fmla="*/ 0 w 1588"/>
              <a:gd name="T3" fmla="*/ 2147483647 h 2"/>
              <a:gd name="T4" fmla="*/ 0 w 1588"/>
              <a:gd name="T5" fmla="*/ 2147483647 h 2"/>
              <a:gd name="T6" fmla="*/ 0 w 1588"/>
              <a:gd name="T7" fmla="*/ 2147483647 h 2"/>
              <a:gd name="T8" fmla="*/ 0 w 1588"/>
              <a:gd name="T9" fmla="*/ 2147483647 h 2"/>
              <a:gd name="T10" fmla="*/ 0 w 1588"/>
              <a:gd name="T11" fmla="*/ 2147483647 h 2"/>
              <a:gd name="T12" fmla="*/ 0 w 1588"/>
              <a:gd name="T13" fmla="*/ 2147483647 h 2"/>
              <a:gd name="T14" fmla="*/ 0 60000 65536"/>
              <a:gd name="T15" fmla="*/ 0 60000 65536"/>
              <a:gd name="T16" fmla="*/ 0 60000 65536"/>
              <a:gd name="T17" fmla="*/ 0 60000 65536"/>
              <a:gd name="T18" fmla="*/ 0 60000 65536"/>
              <a:gd name="T19" fmla="*/ 0 60000 65536"/>
              <a:gd name="T20" fmla="*/ 0 60000 65536"/>
              <a:gd name="T21" fmla="*/ 0 w 1588"/>
              <a:gd name="T22" fmla="*/ 0 h 2"/>
              <a:gd name="T23" fmla="*/ 1588 w 1588"/>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8" h="2">
                <a:moveTo>
                  <a:pt x="0" y="0"/>
                </a:moveTo>
                <a:lnTo>
                  <a:pt x="0" y="1"/>
                </a:lnTo>
                <a:lnTo>
                  <a:pt x="0" y="2"/>
                </a:lnTo>
              </a:path>
            </a:pathLst>
          </a:custGeom>
          <a:noFill/>
          <a:ln w="0">
            <a:solidFill>
              <a:srgbClr val="FF9900"/>
            </a:solidFill>
            <a:prstDash val="solid"/>
            <a:round/>
            <a:headEnd/>
            <a:tailEnd/>
          </a:ln>
        </p:spPr>
        <p:txBody>
          <a:bodyPr/>
          <a:lstStyle/>
          <a:p>
            <a:endParaRPr lang="en-US"/>
          </a:p>
        </p:txBody>
      </p:sp>
      <p:sp>
        <p:nvSpPr>
          <p:cNvPr id="194755" name="Freeform 192"/>
          <p:cNvSpPr>
            <a:spLocks/>
          </p:cNvSpPr>
          <p:nvPr/>
        </p:nvSpPr>
        <p:spPr bwMode="auto">
          <a:xfrm>
            <a:off x="2789238" y="3714175"/>
            <a:ext cx="46037" cy="33338"/>
          </a:xfrm>
          <a:custGeom>
            <a:avLst/>
            <a:gdLst>
              <a:gd name="T0" fmla="*/ 0 w 4"/>
              <a:gd name="T1" fmla="*/ 0 h 3"/>
              <a:gd name="T2" fmla="*/ 2147483647 w 4"/>
              <a:gd name="T3" fmla="*/ 2147483647 h 3"/>
              <a:gd name="T4" fmla="*/ 2147483647 w 4"/>
              <a:gd name="T5" fmla="*/ 2147483647 h 3"/>
              <a:gd name="T6" fmla="*/ 2147483647 w 4"/>
              <a:gd name="T7" fmla="*/ 2147483647 h 3"/>
              <a:gd name="T8" fmla="*/ 2147483647 w 4"/>
              <a:gd name="T9" fmla="*/ 2147483647 h 3"/>
              <a:gd name="T10" fmla="*/ 2147483647 w 4"/>
              <a:gd name="T11" fmla="*/ 2147483647 h 3"/>
              <a:gd name="T12" fmla="*/ 2147483647 w 4"/>
              <a:gd name="T13" fmla="*/ 2147483647 h 3"/>
              <a:gd name="T14" fmla="*/ 0 60000 65536"/>
              <a:gd name="T15" fmla="*/ 0 60000 65536"/>
              <a:gd name="T16" fmla="*/ 0 60000 65536"/>
              <a:gd name="T17" fmla="*/ 0 60000 65536"/>
              <a:gd name="T18" fmla="*/ 0 60000 65536"/>
              <a:gd name="T19" fmla="*/ 0 60000 65536"/>
              <a:gd name="T20" fmla="*/ 0 60000 65536"/>
              <a:gd name="T21" fmla="*/ 0 w 4"/>
              <a:gd name="T22" fmla="*/ 0 h 3"/>
              <a:gd name="T23" fmla="*/ 4 w 4"/>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
                <a:moveTo>
                  <a:pt x="0" y="0"/>
                </a:moveTo>
                <a:lnTo>
                  <a:pt x="1" y="1"/>
                </a:lnTo>
                <a:lnTo>
                  <a:pt x="2" y="1"/>
                </a:lnTo>
                <a:lnTo>
                  <a:pt x="2" y="2"/>
                </a:lnTo>
                <a:lnTo>
                  <a:pt x="3" y="2"/>
                </a:lnTo>
                <a:lnTo>
                  <a:pt x="4" y="3"/>
                </a:lnTo>
              </a:path>
            </a:pathLst>
          </a:custGeom>
          <a:noFill/>
          <a:ln w="0">
            <a:solidFill>
              <a:srgbClr val="FF9900"/>
            </a:solidFill>
            <a:prstDash val="solid"/>
            <a:round/>
            <a:headEnd/>
            <a:tailEnd/>
          </a:ln>
        </p:spPr>
        <p:txBody>
          <a:bodyPr/>
          <a:lstStyle/>
          <a:p>
            <a:endParaRPr lang="en-US"/>
          </a:p>
        </p:txBody>
      </p:sp>
      <p:sp>
        <p:nvSpPr>
          <p:cNvPr id="194756" name="Freeform 193"/>
          <p:cNvSpPr>
            <a:spLocks/>
          </p:cNvSpPr>
          <p:nvPr/>
        </p:nvSpPr>
        <p:spPr bwMode="auto">
          <a:xfrm>
            <a:off x="2835275" y="3725288"/>
            <a:ext cx="57150" cy="22225"/>
          </a:xfrm>
          <a:custGeom>
            <a:avLst/>
            <a:gdLst>
              <a:gd name="T0" fmla="*/ 0 w 5"/>
              <a:gd name="T1" fmla="*/ 2147483647 h 2"/>
              <a:gd name="T2" fmla="*/ 2147483647 w 5"/>
              <a:gd name="T3" fmla="*/ 2147483647 h 2"/>
              <a:gd name="T4" fmla="*/ 2147483647 w 5"/>
              <a:gd name="T5" fmla="*/ 2147483647 h 2"/>
              <a:gd name="T6" fmla="*/ 2147483647 w 5"/>
              <a:gd name="T7" fmla="*/ 2147483647 h 2"/>
              <a:gd name="T8" fmla="*/ 2147483647 w 5"/>
              <a:gd name="T9" fmla="*/ 2147483647 h 2"/>
              <a:gd name="T10" fmla="*/ 2147483647 w 5"/>
              <a:gd name="T11" fmla="*/ 2147483647 h 2"/>
              <a:gd name="T12" fmla="*/ 2147483647 w 5"/>
              <a:gd name="T13" fmla="*/ 0 h 2"/>
              <a:gd name="T14" fmla="*/ 0 60000 65536"/>
              <a:gd name="T15" fmla="*/ 0 60000 65536"/>
              <a:gd name="T16" fmla="*/ 0 60000 65536"/>
              <a:gd name="T17" fmla="*/ 0 60000 65536"/>
              <a:gd name="T18" fmla="*/ 0 60000 65536"/>
              <a:gd name="T19" fmla="*/ 0 60000 65536"/>
              <a:gd name="T20" fmla="*/ 0 60000 65536"/>
              <a:gd name="T21" fmla="*/ 0 w 5"/>
              <a:gd name="T22" fmla="*/ 0 h 2"/>
              <a:gd name="T23" fmla="*/ 5 w 5"/>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2">
                <a:moveTo>
                  <a:pt x="0" y="2"/>
                </a:moveTo>
                <a:lnTo>
                  <a:pt x="1" y="2"/>
                </a:lnTo>
                <a:lnTo>
                  <a:pt x="2" y="2"/>
                </a:lnTo>
                <a:lnTo>
                  <a:pt x="3" y="2"/>
                </a:lnTo>
                <a:lnTo>
                  <a:pt x="3" y="1"/>
                </a:lnTo>
                <a:lnTo>
                  <a:pt x="4" y="1"/>
                </a:lnTo>
                <a:lnTo>
                  <a:pt x="5" y="0"/>
                </a:lnTo>
              </a:path>
            </a:pathLst>
          </a:custGeom>
          <a:noFill/>
          <a:ln w="0">
            <a:solidFill>
              <a:srgbClr val="FF9900"/>
            </a:solidFill>
            <a:prstDash val="solid"/>
            <a:round/>
            <a:headEnd/>
            <a:tailEnd/>
          </a:ln>
        </p:spPr>
        <p:txBody>
          <a:bodyPr/>
          <a:lstStyle/>
          <a:p>
            <a:endParaRPr lang="en-US"/>
          </a:p>
        </p:txBody>
      </p:sp>
      <p:sp>
        <p:nvSpPr>
          <p:cNvPr id="194757" name="Freeform 194"/>
          <p:cNvSpPr>
            <a:spLocks/>
          </p:cNvSpPr>
          <p:nvPr/>
        </p:nvSpPr>
        <p:spPr bwMode="auto">
          <a:xfrm>
            <a:off x="2892425" y="3680838"/>
            <a:ext cx="1588" cy="44450"/>
          </a:xfrm>
          <a:custGeom>
            <a:avLst/>
            <a:gdLst>
              <a:gd name="T0" fmla="*/ 0 w 1587"/>
              <a:gd name="T1" fmla="*/ 2147483647 h 4"/>
              <a:gd name="T2" fmla="*/ 0 w 1587"/>
              <a:gd name="T3" fmla="*/ 2147483647 h 4"/>
              <a:gd name="T4" fmla="*/ 0 w 1587"/>
              <a:gd name="T5" fmla="*/ 2147483647 h 4"/>
              <a:gd name="T6" fmla="*/ 0 w 1587"/>
              <a:gd name="T7" fmla="*/ 2147483647 h 4"/>
              <a:gd name="T8" fmla="*/ 0 w 1587"/>
              <a:gd name="T9" fmla="*/ 2147483647 h 4"/>
              <a:gd name="T10" fmla="*/ 0 w 1587"/>
              <a:gd name="T11" fmla="*/ 0 h 4"/>
              <a:gd name="T12" fmla="*/ 0 w 1587"/>
              <a:gd name="T13" fmla="*/ 0 h 4"/>
              <a:gd name="T14" fmla="*/ 0 60000 65536"/>
              <a:gd name="T15" fmla="*/ 0 60000 65536"/>
              <a:gd name="T16" fmla="*/ 0 60000 65536"/>
              <a:gd name="T17" fmla="*/ 0 60000 65536"/>
              <a:gd name="T18" fmla="*/ 0 60000 65536"/>
              <a:gd name="T19" fmla="*/ 0 60000 65536"/>
              <a:gd name="T20" fmla="*/ 0 60000 65536"/>
              <a:gd name="T21" fmla="*/ 0 w 1587"/>
              <a:gd name="T22" fmla="*/ 0 h 4"/>
              <a:gd name="T23" fmla="*/ 1587 w 1587"/>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7" h="4">
                <a:moveTo>
                  <a:pt x="0" y="4"/>
                </a:moveTo>
                <a:lnTo>
                  <a:pt x="0" y="4"/>
                </a:lnTo>
                <a:lnTo>
                  <a:pt x="0" y="3"/>
                </a:lnTo>
                <a:lnTo>
                  <a:pt x="0" y="2"/>
                </a:lnTo>
                <a:lnTo>
                  <a:pt x="0" y="1"/>
                </a:lnTo>
                <a:lnTo>
                  <a:pt x="0" y="0"/>
                </a:lnTo>
              </a:path>
            </a:pathLst>
          </a:custGeom>
          <a:noFill/>
          <a:ln w="0">
            <a:solidFill>
              <a:srgbClr val="FF9900"/>
            </a:solidFill>
            <a:prstDash val="solid"/>
            <a:round/>
            <a:headEnd/>
            <a:tailEnd/>
          </a:ln>
        </p:spPr>
        <p:txBody>
          <a:bodyPr/>
          <a:lstStyle/>
          <a:p>
            <a:endParaRPr lang="en-US"/>
          </a:p>
        </p:txBody>
      </p:sp>
      <p:sp>
        <p:nvSpPr>
          <p:cNvPr id="194758" name="Freeform 195"/>
          <p:cNvSpPr>
            <a:spLocks/>
          </p:cNvSpPr>
          <p:nvPr/>
        </p:nvSpPr>
        <p:spPr bwMode="auto">
          <a:xfrm>
            <a:off x="2835275" y="3636388"/>
            <a:ext cx="57150" cy="44450"/>
          </a:xfrm>
          <a:custGeom>
            <a:avLst/>
            <a:gdLst>
              <a:gd name="T0" fmla="*/ 2147483647 w 5"/>
              <a:gd name="T1" fmla="*/ 2147483647 h 4"/>
              <a:gd name="T2" fmla="*/ 2147483647 w 5"/>
              <a:gd name="T3" fmla="*/ 2147483647 h 4"/>
              <a:gd name="T4" fmla="*/ 2147483647 w 5"/>
              <a:gd name="T5" fmla="*/ 2147483647 h 4"/>
              <a:gd name="T6" fmla="*/ 2147483647 w 5"/>
              <a:gd name="T7" fmla="*/ 2147483647 h 4"/>
              <a:gd name="T8" fmla="*/ 2147483647 w 5"/>
              <a:gd name="T9" fmla="*/ 2147483647 h 4"/>
              <a:gd name="T10" fmla="*/ 2147483647 w 5"/>
              <a:gd name="T11" fmla="*/ 0 h 4"/>
              <a:gd name="T12" fmla="*/ 0 w 5"/>
              <a:gd name="T13" fmla="*/ 0 h 4"/>
              <a:gd name="T14" fmla="*/ 0 60000 65536"/>
              <a:gd name="T15" fmla="*/ 0 60000 65536"/>
              <a:gd name="T16" fmla="*/ 0 60000 65536"/>
              <a:gd name="T17" fmla="*/ 0 60000 65536"/>
              <a:gd name="T18" fmla="*/ 0 60000 65536"/>
              <a:gd name="T19" fmla="*/ 0 60000 65536"/>
              <a:gd name="T20" fmla="*/ 0 60000 65536"/>
              <a:gd name="T21" fmla="*/ 0 w 5"/>
              <a:gd name="T22" fmla="*/ 0 h 4"/>
              <a:gd name="T23" fmla="*/ 5 w 5"/>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4">
                <a:moveTo>
                  <a:pt x="5" y="4"/>
                </a:moveTo>
                <a:lnTo>
                  <a:pt x="4" y="3"/>
                </a:lnTo>
                <a:lnTo>
                  <a:pt x="3" y="2"/>
                </a:lnTo>
                <a:lnTo>
                  <a:pt x="3" y="1"/>
                </a:lnTo>
                <a:lnTo>
                  <a:pt x="2" y="1"/>
                </a:lnTo>
                <a:lnTo>
                  <a:pt x="1" y="0"/>
                </a:lnTo>
                <a:lnTo>
                  <a:pt x="0" y="0"/>
                </a:lnTo>
              </a:path>
            </a:pathLst>
          </a:custGeom>
          <a:noFill/>
          <a:ln w="0">
            <a:solidFill>
              <a:srgbClr val="FF9900"/>
            </a:solidFill>
            <a:prstDash val="solid"/>
            <a:round/>
            <a:headEnd/>
            <a:tailEnd/>
          </a:ln>
        </p:spPr>
        <p:txBody>
          <a:bodyPr/>
          <a:lstStyle/>
          <a:p>
            <a:endParaRPr lang="en-US"/>
          </a:p>
        </p:txBody>
      </p:sp>
      <p:sp>
        <p:nvSpPr>
          <p:cNvPr id="194759" name="Freeform 196"/>
          <p:cNvSpPr>
            <a:spLocks/>
          </p:cNvSpPr>
          <p:nvPr/>
        </p:nvSpPr>
        <p:spPr bwMode="auto">
          <a:xfrm>
            <a:off x="2789238" y="3625275"/>
            <a:ext cx="46037" cy="11113"/>
          </a:xfrm>
          <a:custGeom>
            <a:avLst/>
            <a:gdLst>
              <a:gd name="T0" fmla="*/ 2147483647 w 4"/>
              <a:gd name="T1" fmla="*/ 2147483647 h 1"/>
              <a:gd name="T2" fmla="*/ 2147483647 w 4"/>
              <a:gd name="T3" fmla="*/ 2147483647 h 1"/>
              <a:gd name="T4" fmla="*/ 2147483647 w 4"/>
              <a:gd name="T5" fmla="*/ 0 h 1"/>
              <a:gd name="T6" fmla="*/ 2147483647 w 4"/>
              <a:gd name="T7" fmla="*/ 0 h 1"/>
              <a:gd name="T8" fmla="*/ 2147483647 w 4"/>
              <a:gd name="T9" fmla="*/ 0 h 1"/>
              <a:gd name="T10" fmla="*/ 2147483647 w 4"/>
              <a:gd name="T11" fmla="*/ 0 h 1"/>
              <a:gd name="T12" fmla="*/ 0 w 4"/>
              <a:gd name="T13" fmla="*/ 2147483647 h 1"/>
              <a:gd name="T14" fmla="*/ 0 60000 65536"/>
              <a:gd name="T15" fmla="*/ 0 60000 65536"/>
              <a:gd name="T16" fmla="*/ 0 60000 65536"/>
              <a:gd name="T17" fmla="*/ 0 60000 65536"/>
              <a:gd name="T18" fmla="*/ 0 60000 65536"/>
              <a:gd name="T19" fmla="*/ 0 60000 65536"/>
              <a:gd name="T20" fmla="*/ 0 60000 65536"/>
              <a:gd name="T21" fmla="*/ 0 w 4"/>
              <a:gd name="T22" fmla="*/ 0 h 1"/>
              <a:gd name="T23" fmla="*/ 4 w 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1">
                <a:moveTo>
                  <a:pt x="4" y="1"/>
                </a:moveTo>
                <a:lnTo>
                  <a:pt x="3" y="1"/>
                </a:lnTo>
                <a:lnTo>
                  <a:pt x="2" y="0"/>
                </a:lnTo>
                <a:lnTo>
                  <a:pt x="1" y="0"/>
                </a:lnTo>
                <a:lnTo>
                  <a:pt x="0" y="1"/>
                </a:lnTo>
              </a:path>
            </a:pathLst>
          </a:custGeom>
          <a:noFill/>
          <a:ln w="0">
            <a:solidFill>
              <a:srgbClr val="FF9900"/>
            </a:solidFill>
            <a:prstDash val="solid"/>
            <a:round/>
            <a:headEnd/>
            <a:tailEnd/>
          </a:ln>
        </p:spPr>
        <p:txBody>
          <a:bodyPr/>
          <a:lstStyle/>
          <a:p>
            <a:endParaRPr lang="en-US"/>
          </a:p>
        </p:txBody>
      </p:sp>
      <p:sp>
        <p:nvSpPr>
          <p:cNvPr id="194760" name="Freeform 197"/>
          <p:cNvSpPr>
            <a:spLocks/>
          </p:cNvSpPr>
          <p:nvPr/>
        </p:nvSpPr>
        <p:spPr bwMode="auto">
          <a:xfrm>
            <a:off x="2789238" y="3636388"/>
            <a:ext cx="1587" cy="11112"/>
          </a:xfrm>
          <a:custGeom>
            <a:avLst/>
            <a:gdLst>
              <a:gd name="T0" fmla="*/ 0 w 1588"/>
              <a:gd name="T1" fmla="*/ 0 h 1"/>
              <a:gd name="T2" fmla="*/ 0 w 1588"/>
              <a:gd name="T3" fmla="*/ 0 h 1"/>
              <a:gd name="T4" fmla="*/ 0 w 1588"/>
              <a:gd name="T5" fmla="*/ 0 h 1"/>
              <a:gd name="T6" fmla="*/ 0 w 1588"/>
              <a:gd name="T7" fmla="*/ 0 h 1"/>
              <a:gd name="T8" fmla="*/ 0 w 1588"/>
              <a:gd name="T9" fmla="*/ 2147483647 h 1"/>
              <a:gd name="T10" fmla="*/ 0 w 1588"/>
              <a:gd name="T11" fmla="*/ 2147483647 h 1"/>
              <a:gd name="T12" fmla="*/ 0 w 1588"/>
              <a:gd name="T13" fmla="*/ 2147483647 h 1"/>
              <a:gd name="T14" fmla="*/ 0 60000 65536"/>
              <a:gd name="T15" fmla="*/ 0 60000 65536"/>
              <a:gd name="T16" fmla="*/ 0 60000 65536"/>
              <a:gd name="T17" fmla="*/ 0 60000 65536"/>
              <a:gd name="T18" fmla="*/ 0 60000 65536"/>
              <a:gd name="T19" fmla="*/ 0 60000 65536"/>
              <a:gd name="T20" fmla="*/ 0 60000 65536"/>
              <a:gd name="T21" fmla="*/ 0 w 1588"/>
              <a:gd name="T22" fmla="*/ 0 h 1"/>
              <a:gd name="T23" fmla="*/ 1588 w 1588"/>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8" h="1">
                <a:moveTo>
                  <a:pt x="0" y="0"/>
                </a:moveTo>
                <a:lnTo>
                  <a:pt x="0" y="0"/>
                </a:lnTo>
                <a:lnTo>
                  <a:pt x="0" y="1"/>
                </a:lnTo>
              </a:path>
            </a:pathLst>
          </a:custGeom>
          <a:noFill/>
          <a:ln w="0">
            <a:solidFill>
              <a:srgbClr val="FF9900"/>
            </a:solidFill>
            <a:prstDash val="solid"/>
            <a:round/>
            <a:headEnd/>
            <a:tailEnd/>
          </a:ln>
        </p:spPr>
        <p:txBody>
          <a:bodyPr/>
          <a:lstStyle/>
          <a:p>
            <a:endParaRPr lang="en-US"/>
          </a:p>
        </p:txBody>
      </p:sp>
      <p:sp>
        <p:nvSpPr>
          <p:cNvPr id="194761" name="Freeform 198"/>
          <p:cNvSpPr>
            <a:spLocks/>
          </p:cNvSpPr>
          <p:nvPr/>
        </p:nvSpPr>
        <p:spPr bwMode="auto">
          <a:xfrm>
            <a:off x="2789238" y="3647500"/>
            <a:ext cx="46037" cy="33338"/>
          </a:xfrm>
          <a:custGeom>
            <a:avLst/>
            <a:gdLst>
              <a:gd name="T0" fmla="*/ 0 w 4"/>
              <a:gd name="T1" fmla="*/ 0 h 3"/>
              <a:gd name="T2" fmla="*/ 2147483647 w 4"/>
              <a:gd name="T3" fmla="*/ 2147483647 h 3"/>
              <a:gd name="T4" fmla="*/ 2147483647 w 4"/>
              <a:gd name="T5" fmla="*/ 2147483647 h 3"/>
              <a:gd name="T6" fmla="*/ 2147483647 w 4"/>
              <a:gd name="T7" fmla="*/ 2147483647 h 3"/>
              <a:gd name="T8" fmla="*/ 2147483647 w 4"/>
              <a:gd name="T9" fmla="*/ 2147483647 h 3"/>
              <a:gd name="T10" fmla="*/ 2147483647 w 4"/>
              <a:gd name="T11" fmla="*/ 2147483647 h 3"/>
              <a:gd name="T12" fmla="*/ 2147483647 w 4"/>
              <a:gd name="T13" fmla="*/ 2147483647 h 3"/>
              <a:gd name="T14" fmla="*/ 0 60000 65536"/>
              <a:gd name="T15" fmla="*/ 0 60000 65536"/>
              <a:gd name="T16" fmla="*/ 0 60000 65536"/>
              <a:gd name="T17" fmla="*/ 0 60000 65536"/>
              <a:gd name="T18" fmla="*/ 0 60000 65536"/>
              <a:gd name="T19" fmla="*/ 0 60000 65536"/>
              <a:gd name="T20" fmla="*/ 0 60000 65536"/>
              <a:gd name="T21" fmla="*/ 0 w 4"/>
              <a:gd name="T22" fmla="*/ 0 h 3"/>
              <a:gd name="T23" fmla="*/ 4 w 4"/>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
                <a:moveTo>
                  <a:pt x="0" y="0"/>
                </a:moveTo>
                <a:lnTo>
                  <a:pt x="1" y="1"/>
                </a:lnTo>
                <a:lnTo>
                  <a:pt x="2" y="2"/>
                </a:lnTo>
                <a:lnTo>
                  <a:pt x="3" y="2"/>
                </a:lnTo>
                <a:lnTo>
                  <a:pt x="4" y="3"/>
                </a:lnTo>
              </a:path>
            </a:pathLst>
          </a:custGeom>
          <a:noFill/>
          <a:ln w="0">
            <a:solidFill>
              <a:srgbClr val="FF9900"/>
            </a:solidFill>
            <a:prstDash val="solid"/>
            <a:round/>
            <a:headEnd/>
            <a:tailEnd/>
          </a:ln>
        </p:spPr>
        <p:txBody>
          <a:bodyPr/>
          <a:lstStyle/>
          <a:p>
            <a:endParaRPr lang="en-US"/>
          </a:p>
        </p:txBody>
      </p:sp>
      <p:sp>
        <p:nvSpPr>
          <p:cNvPr id="194762" name="Freeform 199"/>
          <p:cNvSpPr>
            <a:spLocks/>
          </p:cNvSpPr>
          <p:nvPr/>
        </p:nvSpPr>
        <p:spPr bwMode="auto">
          <a:xfrm>
            <a:off x="2835275" y="3669725"/>
            <a:ext cx="57150" cy="11113"/>
          </a:xfrm>
          <a:custGeom>
            <a:avLst/>
            <a:gdLst>
              <a:gd name="T0" fmla="*/ 0 w 5"/>
              <a:gd name="T1" fmla="*/ 2147483647 h 1"/>
              <a:gd name="T2" fmla="*/ 2147483647 w 5"/>
              <a:gd name="T3" fmla="*/ 2147483647 h 1"/>
              <a:gd name="T4" fmla="*/ 2147483647 w 5"/>
              <a:gd name="T5" fmla="*/ 2147483647 h 1"/>
              <a:gd name="T6" fmla="*/ 2147483647 w 5"/>
              <a:gd name="T7" fmla="*/ 2147483647 h 1"/>
              <a:gd name="T8" fmla="*/ 2147483647 w 5"/>
              <a:gd name="T9" fmla="*/ 2147483647 h 1"/>
              <a:gd name="T10" fmla="*/ 2147483647 w 5"/>
              <a:gd name="T11" fmla="*/ 0 h 1"/>
              <a:gd name="T12" fmla="*/ 2147483647 w 5"/>
              <a:gd name="T13" fmla="*/ 0 h 1"/>
              <a:gd name="T14" fmla="*/ 0 60000 65536"/>
              <a:gd name="T15" fmla="*/ 0 60000 65536"/>
              <a:gd name="T16" fmla="*/ 0 60000 65536"/>
              <a:gd name="T17" fmla="*/ 0 60000 65536"/>
              <a:gd name="T18" fmla="*/ 0 60000 65536"/>
              <a:gd name="T19" fmla="*/ 0 60000 65536"/>
              <a:gd name="T20" fmla="*/ 0 60000 65536"/>
              <a:gd name="T21" fmla="*/ 0 w 5"/>
              <a:gd name="T22" fmla="*/ 0 h 1"/>
              <a:gd name="T23" fmla="*/ 5 w 5"/>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1">
                <a:moveTo>
                  <a:pt x="0" y="1"/>
                </a:moveTo>
                <a:lnTo>
                  <a:pt x="1" y="1"/>
                </a:lnTo>
                <a:lnTo>
                  <a:pt x="2" y="1"/>
                </a:lnTo>
                <a:lnTo>
                  <a:pt x="3" y="1"/>
                </a:lnTo>
                <a:lnTo>
                  <a:pt x="4" y="0"/>
                </a:lnTo>
                <a:lnTo>
                  <a:pt x="5" y="0"/>
                </a:lnTo>
              </a:path>
            </a:pathLst>
          </a:custGeom>
          <a:noFill/>
          <a:ln w="0">
            <a:solidFill>
              <a:srgbClr val="FF9900"/>
            </a:solidFill>
            <a:prstDash val="solid"/>
            <a:round/>
            <a:headEnd/>
            <a:tailEnd/>
          </a:ln>
        </p:spPr>
        <p:txBody>
          <a:bodyPr/>
          <a:lstStyle/>
          <a:p>
            <a:endParaRPr lang="en-US"/>
          </a:p>
        </p:txBody>
      </p:sp>
      <p:sp>
        <p:nvSpPr>
          <p:cNvPr id="194763" name="Freeform 200"/>
          <p:cNvSpPr>
            <a:spLocks/>
          </p:cNvSpPr>
          <p:nvPr/>
        </p:nvSpPr>
        <p:spPr bwMode="auto">
          <a:xfrm>
            <a:off x="2892425" y="3625275"/>
            <a:ext cx="1588" cy="44450"/>
          </a:xfrm>
          <a:custGeom>
            <a:avLst/>
            <a:gdLst>
              <a:gd name="T0" fmla="*/ 0 w 1587"/>
              <a:gd name="T1" fmla="*/ 2147483647 h 4"/>
              <a:gd name="T2" fmla="*/ 0 w 1587"/>
              <a:gd name="T3" fmla="*/ 2147483647 h 4"/>
              <a:gd name="T4" fmla="*/ 0 w 1587"/>
              <a:gd name="T5" fmla="*/ 2147483647 h 4"/>
              <a:gd name="T6" fmla="*/ 0 w 1587"/>
              <a:gd name="T7" fmla="*/ 2147483647 h 4"/>
              <a:gd name="T8" fmla="*/ 0 w 1587"/>
              <a:gd name="T9" fmla="*/ 2147483647 h 4"/>
              <a:gd name="T10" fmla="*/ 0 w 1587"/>
              <a:gd name="T11" fmla="*/ 2147483647 h 4"/>
              <a:gd name="T12" fmla="*/ 0 w 1587"/>
              <a:gd name="T13" fmla="*/ 0 h 4"/>
              <a:gd name="T14" fmla="*/ 0 60000 65536"/>
              <a:gd name="T15" fmla="*/ 0 60000 65536"/>
              <a:gd name="T16" fmla="*/ 0 60000 65536"/>
              <a:gd name="T17" fmla="*/ 0 60000 65536"/>
              <a:gd name="T18" fmla="*/ 0 60000 65536"/>
              <a:gd name="T19" fmla="*/ 0 60000 65536"/>
              <a:gd name="T20" fmla="*/ 0 60000 65536"/>
              <a:gd name="T21" fmla="*/ 0 w 1587"/>
              <a:gd name="T22" fmla="*/ 0 h 4"/>
              <a:gd name="T23" fmla="*/ 1587 w 1587"/>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7" h="4">
                <a:moveTo>
                  <a:pt x="0" y="4"/>
                </a:moveTo>
                <a:lnTo>
                  <a:pt x="0" y="4"/>
                </a:lnTo>
                <a:lnTo>
                  <a:pt x="0" y="3"/>
                </a:lnTo>
                <a:lnTo>
                  <a:pt x="0" y="2"/>
                </a:lnTo>
                <a:lnTo>
                  <a:pt x="0" y="1"/>
                </a:lnTo>
                <a:lnTo>
                  <a:pt x="0" y="0"/>
                </a:lnTo>
              </a:path>
            </a:pathLst>
          </a:custGeom>
          <a:noFill/>
          <a:ln w="0">
            <a:solidFill>
              <a:srgbClr val="FF9900"/>
            </a:solidFill>
            <a:prstDash val="solid"/>
            <a:round/>
            <a:headEnd/>
            <a:tailEnd/>
          </a:ln>
        </p:spPr>
        <p:txBody>
          <a:bodyPr/>
          <a:lstStyle/>
          <a:p>
            <a:endParaRPr lang="en-US"/>
          </a:p>
        </p:txBody>
      </p:sp>
      <p:sp>
        <p:nvSpPr>
          <p:cNvPr id="194764" name="Freeform 201"/>
          <p:cNvSpPr>
            <a:spLocks/>
          </p:cNvSpPr>
          <p:nvPr/>
        </p:nvSpPr>
        <p:spPr bwMode="auto">
          <a:xfrm>
            <a:off x="2835275" y="3591938"/>
            <a:ext cx="57150" cy="33337"/>
          </a:xfrm>
          <a:custGeom>
            <a:avLst/>
            <a:gdLst>
              <a:gd name="T0" fmla="*/ 2147483647 w 5"/>
              <a:gd name="T1" fmla="*/ 2147483647 h 3"/>
              <a:gd name="T2" fmla="*/ 2147483647 w 5"/>
              <a:gd name="T3" fmla="*/ 2147483647 h 3"/>
              <a:gd name="T4" fmla="*/ 2147483647 w 5"/>
              <a:gd name="T5" fmla="*/ 2147483647 h 3"/>
              <a:gd name="T6" fmla="*/ 2147483647 w 5"/>
              <a:gd name="T7" fmla="*/ 2147483647 h 3"/>
              <a:gd name="T8" fmla="*/ 2147483647 w 5"/>
              <a:gd name="T9" fmla="*/ 2147483647 h 3"/>
              <a:gd name="T10" fmla="*/ 2147483647 w 5"/>
              <a:gd name="T11" fmla="*/ 0 h 3"/>
              <a:gd name="T12" fmla="*/ 0 w 5"/>
              <a:gd name="T13" fmla="*/ 0 h 3"/>
              <a:gd name="T14" fmla="*/ 0 60000 65536"/>
              <a:gd name="T15" fmla="*/ 0 60000 65536"/>
              <a:gd name="T16" fmla="*/ 0 60000 65536"/>
              <a:gd name="T17" fmla="*/ 0 60000 65536"/>
              <a:gd name="T18" fmla="*/ 0 60000 65536"/>
              <a:gd name="T19" fmla="*/ 0 60000 65536"/>
              <a:gd name="T20" fmla="*/ 0 60000 65536"/>
              <a:gd name="T21" fmla="*/ 0 w 5"/>
              <a:gd name="T22" fmla="*/ 0 h 3"/>
              <a:gd name="T23" fmla="*/ 5 w 5"/>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3">
                <a:moveTo>
                  <a:pt x="5" y="3"/>
                </a:moveTo>
                <a:lnTo>
                  <a:pt x="4" y="3"/>
                </a:lnTo>
                <a:lnTo>
                  <a:pt x="3" y="2"/>
                </a:lnTo>
                <a:lnTo>
                  <a:pt x="3" y="1"/>
                </a:lnTo>
                <a:lnTo>
                  <a:pt x="2" y="1"/>
                </a:lnTo>
                <a:lnTo>
                  <a:pt x="1" y="0"/>
                </a:lnTo>
                <a:lnTo>
                  <a:pt x="0" y="0"/>
                </a:lnTo>
              </a:path>
            </a:pathLst>
          </a:custGeom>
          <a:noFill/>
          <a:ln w="0">
            <a:solidFill>
              <a:srgbClr val="FF9900"/>
            </a:solidFill>
            <a:prstDash val="solid"/>
            <a:round/>
            <a:headEnd/>
            <a:tailEnd/>
          </a:ln>
        </p:spPr>
        <p:txBody>
          <a:bodyPr/>
          <a:lstStyle/>
          <a:p>
            <a:endParaRPr lang="en-US"/>
          </a:p>
        </p:txBody>
      </p:sp>
      <p:sp>
        <p:nvSpPr>
          <p:cNvPr id="194765" name="Freeform 202"/>
          <p:cNvSpPr>
            <a:spLocks/>
          </p:cNvSpPr>
          <p:nvPr/>
        </p:nvSpPr>
        <p:spPr bwMode="auto">
          <a:xfrm>
            <a:off x="2835275" y="3591938"/>
            <a:ext cx="57150" cy="33337"/>
          </a:xfrm>
          <a:custGeom>
            <a:avLst/>
            <a:gdLst>
              <a:gd name="T0" fmla="*/ 2147483647 w 5"/>
              <a:gd name="T1" fmla="*/ 2147483647 h 3"/>
              <a:gd name="T2" fmla="*/ 0 w 5"/>
              <a:gd name="T3" fmla="*/ 0 h 3"/>
              <a:gd name="T4" fmla="*/ 2147483647 w 5"/>
              <a:gd name="T5" fmla="*/ 2147483647 h 3"/>
              <a:gd name="T6" fmla="*/ 2147483647 w 5"/>
              <a:gd name="T7" fmla="*/ 2147483647 h 3"/>
              <a:gd name="T8" fmla="*/ 2147483647 w 5"/>
              <a:gd name="T9" fmla="*/ 2147483647 h 3"/>
              <a:gd name="T10" fmla="*/ 0 w 5"/>
              <a:gd name="T11" fmla="*/ 0 h 3"/>
              <a:gd name="T12" fmla="*/ 2147483647 w 5"/>
              <a:gd name="T13" fmla="*/ 2147483647 h 3"/>
              <a:gd name="T14" fmla="*/ 0 w 5"/>
              <a:gd name="T15" fmla="*/ 0 h 3"/>
              <a:gd name="T16" fmla="*/ 2147483647 w 5"/>
              <a:gd name="T17" fmla="*/ 2147483647 h 3"/>
              <a:gd name="T18" fmla="*/ 0 w 5"/>
              <a:gd name="T19" fmla="*/ 0 h 3"/>
              <a:gd name="T20" fmla="*/ 2147483647 w 5"/>
              <a:gd name="T21" fmla="*/ 2147483647 h 3"/>
              <a:gd name="T22" fmla="*/ 0 w 5"/>
              <a:gd name="T23" fmla="*/ 0 h 3"/>
              <a:gd name="T24" fmla="*/ 2147483647 w 5"/>
              <a:gd name="T25" fmla="*/ 2147483647 h 3"/>
              <a:gd name="T26" fmla="*/ 0 w 5"/>
              <a:gd name="T27" fmla="*/ 0 h 3"/>
              <a:gd name="T28" fmla="*/ 2147483647 w 5"/>
              <a:gd name="T29" fmla="*/ 2147483647 h 3"/>
              <a:gd name="T30" fmla="*/ 0 w 5"/>
              <a:gd name="T31" fmla="*/ 0 h 3"/>
              <a:gd name="T32" fmla="*/ 2147483647 w 5"/>
              <a:gd name="T33" fmla="*/ 2147483647 h 3"/>
              <a:gd name="T34" fmla="*/ 0 w 5"/>
              <a:gd name="T35" fmla="*/ 0 h 3"/>
              <a:gd name="T36" fmla="*/ 2147483647 w 5"/>
              <a:gd name="T37" fmla="*/ 2147483647 h 3"/>
              <a:gd name="T38" fmla="*/ 0 w 5"/>
              <a:gd name="T39" fmla="*/ 0 h 3"/>
              <a:gd name="T40" fmla="*/ 2147483647 w 5"/>
              <a:gd name="T41" fmla="*/ 2147483647 h 3"/>
              <a:gd name="T42" fmla="*/ 0 w 5"/>
              <a:gd name="T43" fmla="*/ 0 h 3"/>
              <a:gd name="T44" fmla="*/ 2147483647 w 5"/>
              <a:gd name="T45" fmla="*/ 2147483647 h 3"/>
              <a:gd name="T46" fmla="*/ 0 w 5"/>
              <a:gd name="T47" fmla="*/ 0 h 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
              <a:gd name="T73" fmla="*/ 0 h 3"/>
              <a:gd name="T74" fmla="*/ 5 w 5"/>
              <a:gd name="T75" fmla="*/ 3 h 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 h="3">
                <a:moveTo>
                  <a:pt x="5" y="1"/>
                </a:moveTo>
                <a:lnTo>
                  <a:pt x="0" y="0"/>
                </a:lnTo>
                <a:lnTo>
                  <a:pt x="4" y="3"/>
                </a:lnTo>
                <a:lnTo>
                  <a:pt x="5" y="1"/>
                </a:lnTo>
                <a:lnTo>
                  <a:pt x="0" y="0"/>
                </a:lnTo>
                <a:lnTo>
                  <a:pt x="5" y="2"/>
                </a:lnTo>
                <a:lnTo>
                  <a:pt x="0" y="0"/>
                </a:lnTo>
                <a:lnTo>
                  <a:pt x="5" y="2"/>
                </a:lnTo>
                <a:lnTo>
                  <a:pt x="0" y="0"/>
                </a:lnTo>
                <a:lnTo>
                  <a:pt x="5" y="2"/>
                </a:lnTo>
                <a:lnTo>
                  <a:pt x="0" y="0"/>
                </a:lnTo>
                <a:lnTo>
                  <a:pt x="5" y="2"/>
                </a:lnTo>
                <a:lnTo>
                  <a:pt x="0" y="0"/>
                </a:lnTo>
                <a:lnTo>
                  <a:pt x="5" y="2"/>
                </a:lnTo>
                <a:lnTo>
                  <a:pt x="0" y="0"/>
                </a:lnTo>
                <a:lnTo>
                  <a:pt x="5" y="3"/>
                </a:lnTo>
                <a:lnTo>
                  <a:pt x="0" y="0"/>
                </a:lnTo>
                <a:lnTo>
                  <a:pt x="5" y="3"/>
                </a:lnTo>
                <a:lnTo>
                  <a:pt x="0" y="0"/>
                </a:lnTo>
                <a:lnTo>
                  <a:pt x="5" y="3"/>
                </a:lnTo>
                <a:lnTo>
                  <a:pt x="0" y="0"/>
                </a:lnTo>
                <a:lnTo>
                  <a:pt x="4" y="3"/>
                </a:lnTo>
                <a:lnTo>
                  <a:pt x="0" y="0"/>
                </a:lnTo>
              </a:path>
            </a:pathLst>
          </a:custGeom>
          <a:noFill/>
          <a:ln w="0">
            <a:solidFill>
              <a:srgbClr val="FF9900"/>
            </a:solidFill>
            <a:prstDash val="solid"/>
            <a:round/>
            <a:headEnd/>
            <a:tailEnd/>
          </a:ln>
        </p:spPr>
        <p:txBody>
          <a:bodyPr/>
          <a:lstStyle/>
          <a:p>
            <a:endParaRPr lang="en-US"/>
          </a:p>
        </p:txBody>
      </p:sp>
      <p:sp>
        <p:nvSpPr>
          <p:cNvPr id="194766" name="Freeform 203"/>
          <p:cNvSpPr>
            <a:spLocks/>
          </p:cNvSpPr>
          <p:nvPr/>
        </p:nvSpPr>
        <p:spPr bwMode="auto">
          <a:xfrm>
            <a:off x="2835275" y="4115813"/>
            <a:ext cx="57150" cy="11112"/>
          </a:xfrm>
          <a:custGeom>
            <a:avLst/>
            <a:gdLst>
              <a:gd name="T0" fmla="*/ 0 w 5"/>
              <a:gd name="T1" fmla="*/ 2147483647 h 1"/>
              <a:gd name="T2" fmla="*/ 2147483647 w 5"/>
              <a:gd name="T3" fmla="*/ 2147483647 h 1"/>
              <a:gd name="T4" fmla="*/ 2147483647 w 5"/>
              <a:gd name="T5" fmla="*/ 2147483647 h 1"/>
              <a:gd name="T6" fmla="*/ 2147483647 w 5"/>
              <a:gd name="T7" fmla="*/ 2147483647 h 1"/>
              <a:gd name="T8" fmla="*/ 2147483647 w 5"/>
              <a:gd name="T9" fmla="*/ 2147483647 h 1"/>
              <a:gd name="T10" fmla="*/ 2147483647 w 5"/>
              <a:gd name="T11" fmla="*/ 2147483647 h 1"/>
              <a:gd name="T12" fmla="*/ 2147483647 w 5"/>
              <a:gd name="T13" fmla="*/ 0 h 1"/>
              <a:gd name="T14" fmla="*/ 0 60000 65536"/>
              <a:gd name="T15" fmla="*/ 0 60000 65536"/>
              <a:gd name="T16" fmla="*/ 0 60000 65536"/>
              <a:gd name="T17" fmla="*/ 0 60000 65536"/>
              <a:gd name="T18" fmla="*/ 0 60000 65536"/>
              <a:gd name="T19" fmla="*/ 0 60000 65536"/>
              <a:gd name="T20" fmla="*/ 0 60000 65536"/>
              <a:gd name="T21" fmla="*/ 0 w 5"/>
              <a:gd name="T22" fmla="*/ 0 h 1"/>
              <a:gd name="T23" fmla="*/ 5 w 5"/>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1">
                <a:moveTo>
                  <a:pt x="0" y="1"/>
                </a:moveTo>
                <a:lnTo>
                  <a:pt x="1" y="1"/>
                </a:lnTo>
                <a:lnTo>
                  <a:pt x="2" y="1"/>
                </a:lnTo>
                <a:lnTo>
                  <a:pt x="3" y="1"/>
                </a:lnTo>
                <a:lnTo>
                  <a:pt x="4" y="1"/>
                </a:lnTo>
                <a:lnTo>
                  <a:pt x="5" y="0"/>
                </a:lnTo>
              </a:path>
            </a:pathLst>
          </a:custGeom>
          <a:noFill/>
          <a:ln w="0">
            <a:solidFill>
              <a:srgbClr val="FF9900"/>
            </a:solidFill>
            <a:prstDash val="solid"/>
            <a:round/>
            <a:headEnd/>
            <a:tailEnd/>
          </a:ln>
        </p:spPr>
        <p:txBody>
          <a:bodyPr/>
          <a:lstStyle/>
          <a:p>
            <a:endParaRPr lang="en-US"/>
          </a:p>
        </p:txBody>
      </p:sp>
      <p:sp>
        <p:nvSpPr>
          <p:cNvPr id="194767" name="Freeform 204"/>
          <p:cNvSpPr>
            <a:spLocks/>
          </p:cNvSpPr>
          <p:nvPr/>
        </p:nvSpPr>
        <p:spPr bwMode="auto">
          <a:xfrm>
            <a:off x="2892425" y="4060250"/>
            <a:ext cx="1588" cy="55563"/>
          </a:xfrm>
          <a:custGeom>
            <a:avLst/>
            <a:gdLst>
              <a:gd name="T0" fmla="*/ 0 w 1587"/>
              <a:gd name="T1" fmla="*/ 2147483647 h 5"/>
              <a:gd name="T2" fmla="*/ 0 w 1587"/>
              <a:gd name="T3" fmla="*/ 2147483647 h 5"/>
              <a:gd name="T4" fmla="*/ 0 w 1587"/>
              <a:gd name="T5" fmla="*/ 2147483647 h 5"/>
              <a:gd name="T6" fmla="*/ 0 w 1587"/>
              <a:gd name="T7" fmla="*/ 2147483647 h 5"/>
              <a:gd name="T8" fmla="*/ 0 w 1587"/>
              <a:gd name="T9" fmla="*/ 2147483647 h 5"/>
              <a:gd name="T10" fmla="*/ 0 w 1587"/>
              <a:gd name="T11" fmla="*/ 2147483647 h 5"/>
              <a:gd name="T12" fmla="*/ 0 w 1587"/>
              <a:gd name="T13" fmla="*/ 0 h 5"/>
              <a:gd name="T14" fmla="*/ 0 60000 65536"/>
              <a:gd name="T15" fmla="*/ 0 60000 65536"/>
              <a:gd name="T16" fmla="*/ 0 60000 65536"/>
              <a:gd name="T17" fmla="*/ 0 60000 65536"/>
              <a:gd name="T18" fmla="*/ 0 60000 65536"/>
              <a:gd name="T19" fmla="*/ 0 60000 65536"/>
              <a:gd name="T20" fmla="*/ 0 60000 65536"/>
              <a:gd name="T21" fmla="*/ 0 w 1587"/>
              <a:gd name="T22" fmla="*/ 0 h 5"/>
              <a:gd name="T23" fmla="*/ 1587 w 1587"/>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7" h="5">
                <a:moveTo>
                  <a:pt x="0" y="5"/>
                </a:moveTo>
                <a:lnTo>
                  <a:pt x="0" y="4"/>
                </a:lnTo>
                <a:lnTo>
                  <a:pt x="0" y="3"/>
                </a:lnTo>
                <a:lnTo>
                  <a:pt x="0" y="2"/>
                </a:lnTo>
                <a:lnTo>
                  <a:pt x="0" y="1"/>
                </a:lnTo>
                <a:lnTo>
                  <a:pt x="0" y="0"/>
                </a:lnTo>
              </a:path>
            </a:pathLst>
          </a:custGeom>
          <a:noFill/>
          <a:ln w="0">
            <a:solidFill>
              <a:srgbClr val="FF9900"/>
            </a:solidFill>
            <a:prstDash val="solid"/>
            <a:round/>
            <a:headEnd/>
            <a:tailEnd/>
          </a:ln>
        </p:spPr>
        <p:txBody>
          <a:bodyPr/>
          <a:lstStyle/>
          <a:p>
            <a:endParaRPr lang="en-US"/>
          </a:p>
        </p:txBody>
      </p:sp>
      <p:sp>
        <p:nvSpPr>
          <p:cNvPr id="194768" name="Freeform 205"/>
          <p:cNvSpPr>
            <a:spLocks/>
          </p:cNvSpPr>
          <p:nvPr/>
        </p:nvSpPr>
        <p:spPr bwMode="auto">
          <a:xfrm>
            <a:off x="2835275" y="4026913"/>
            <a:ext cx="57150" cy="33337"/>
          </a:xfrm>
          <a:custGeom>
            <a:avLst/>
            <a:gdLst>
              <a:gd name="T0" fmla="*/ 2147483647 w 5"/>
              <a:gd name="T1" fmla="*/ 2147483647 h 3"/>
              <a:gd name="T2" fmla="*/ 2147483647 w 5"/>
              <a:gd name="T3" fmla="*/ 2147483647 h 3"/>
              <a:gd name="T4" fmla="*/ 2147483647 w 5"/>
              <a:gd name="T5" fmla="*/ 2147483647 h 3"/>
              <a:gd name="T6" fmla="*/ 2147483647 w 5"/>
              <a:gd name="T7" fmla="*/ 2147483647 h 3"/>
              <a:gd name="T8" fmla="*/ 2147483647 w 5"/>
              <a:gd name="T9" fmla="*/ 0 h 3"/>
              <a:gd name="T10" fmla="*/ 2147483647 w 5"/>
              <a:gd name="T11" fmla="*/ 0 h 3"/>
              <a:gd name="T12" fmla="*/ 0 w 5"/>
              <a:gd name="T13" fmla="*/ 0 h 3"/>
              <a:gd name="T14" fmla="*/ 0 60000 65536"/>
              <a:gd name="T15" fmla="*/ 0 60000 65536"/>
              <a:gd name="T16" fmla="*/ 0 60000 65536"/>
              <a:gd name="T17" fmla="*/ 0 60000 65536"/>
              <a:gd name="T18" fmla="*/ 0 60000 65536"/>
              <a:gd name="T19" fmla="*/ 0 60000 65536"/>
              <a:gd name="T20" fmla="*/ 0 60000 65536"/>
              <a:gd name="T21" fmla="*/ 0 w 5"/>
              <a:gd name="T22" fmla="*/ 0 h 3"/>
              <a:gd name="T23" fmla="*/ 5 w 5"/>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3">
                <a:moveTo>
                  <a:pt x="5" y="3"/>
                </a:moveTo>
                <a:lnTo>
                  <a:pt x="4" y="2"/>
                </a:lnTo>
                <a:lnTo>
                  <a:pt x="3" y="2"/>
                </a:lnTo>
                <a:lnTo>
                  <a:pt x="3" y="1"/>
                </a:lnTo>
                <a:lnTo>
                  <a:pt x="2" y="0"/>
                </a:lnTo>
                <a:lnTo>
                  <a:pt x="1" y="0"/>
                </a:lnTo>
                <a:lnTo>
                  <a:pt x="0" y="0"/>
                </a:lnTo>
              </a:path>
            </a:pathLst>
          </a:custGeom>
          <a:noFill/>
          <a:ln w="0">
            <a:solidFill>
              <a:srgbClr val="FF9900"/>
            </a:solidFill>
            <a:prstDash val="solid"/>
            <a:round/>
            <a:headEnd/>
            <a:tailEnd/>
          </a:ln>
        </p:spPr>
        <p:txBody>
          <a:bodyPr/>
          <a:lstStyle/>
          <a:p>
            <a:endParaRPr lang="en-US"/>
          </a:p>
        </p:txBody>
      </p:sp>
      <p:sp>
        <p:nvSpPr>
          <p:cNvPr id="194769" name="Freeform 206"/>
          <p:cNvSpPr>
            <a:spLocks/>
          </p:cNvSpPr>
          <p:nvPr/>
        </p:nvSpPr>
        <p:spPr bwMode="auto">
          <a:xfrm>
            <a:off x="2835275" y="4238050"/>
            <a:ext cx="57150" cy="22225"/>
          </a:xfrm>
          <a:custGeom>
            <a:avLst/>
            <a:gdLst>
              <a:gd name="T0" fmla="*/ 0 w 5"/>
              <a:gd name="T1" fmla="*/ 2147483647 h 2"/>
              <a:gd name="T2" fmla="*/ 2147483647 w 5"/>
              <a:gd name="T3" fmla="*/ 2147483647 h 2"/>
              <a:gd name="T4" fmla="*/ 2147483647 w 5"/>
              <a:gd name="T5" fmla="*/ 2147483647 h 2"/>
              <a:gd name="T6" fmla="*/ 2147483647 w 5"/>
              <a:gd name="T7" fmla="*/ 2147483647 h 2"/>
              <a:gd name="T8" fmla="*/ 2147483647 w 5"/>
              <a:gd name="T9" fmla="*/ 2147483647 h 2"/>
              <a:gd name="T10" fmla="*/ 2147483647 w 5"/>
              <a:gd name="T11" fmla="*/ 2147483647 h 2"/>
              <a:gd name="T12" fmla="*/ 2147483647 w 5"/>
              <a:gd name="T13" fmla="*/ 0 h 2"/>
              <a:gd name="T14" fmla="*/ 0 60000 65536"/>
              <a:gd name="T15" fmla="*/ 0 60000 65536"/>
              <a:gd name="T16" fmla="*/ 0 60000 65536"/>
              <a:gd name="T17" fmla="*/ 0 60000 65536"/>
              <a:gd name="T18" fmla="*/ 0 60000 65536"/>
              <a:gd name="T19" fmla="*/ 0 60000 65536"/>
              <a:gd name="T20" fmla="*/ 0 60000 65536"/>
              <a:gd name="T21" fmla="*/ 0 w 5"/>
              <a:gd name="T22" fmla="*/ 0 h 2"/>
              <a:gd name="T23" fmla="*/ 5 w 5"/>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2">
                <a:moveTo>
                  <a:pt x="0" y="2"/>
                </a:moveTo>
                <a:lnTo>
                  <a:pt x="1" y="2"/>
                </a:lnTo>
                <a:lnTo>
                  <a:pt x="2" y="2"/>
                </a:lnTo>
                <a:lnTo>
                  <a:pt x="3" y="2"/>
                </a:lnTo>
                <a:lnTo>
                  <a:pt x="3" y="1"/>
                </a:lnTo>
                <a:lnTo>
                  <a:pt x="4" y="1"/>
                </a:lnTo>
                <a:lnTo>
                  <a:pt x="5" y="0"/>
                </a:lnTo>
              </a:path>
            </a:pathLst>
          </a:custGeom>
          <a:noFill/>
          <a:ln w="0">
            <a:solidFill>
              <a:srgbClr val="FF9900"/>
            </a:solidFill>
            <a:prstDash val="solid"/>
            <a:round/>
            <a:headEnd/>
            <a:tailEnd/>
          </a:ln>
        </p:spPr>
        <p:txBody>
          <a:bodyPr/>
          <a:lstStyle/>
          <a:p>
            <a:endParaRPr lang="en-US"/>
          </a:p>
        </p:txBody>
      </p:sp>
      <p:sp>
        <p:nvSpPr>
          <p:cNvPr id="194770" name="Freeform 207"/>
          <p:cNvSpPr>
            <a:spLocks/>
          </p:cNvSpPr>
          <p:nvPr/>
        </p:nvSpPr>
        <p:spPr bwMode="auto">
          <a:xfrm>
            <a:off x="2892425" y="4193600"/>
            <a:ext cx="1588" cy="44450"/>
          </a:xfrm>
          <a:custGeom>
            <a:avLst/>
            <a:gdLst>
              <a:gd name="T0" fmla="*/ 0 w 1587"/>
              <a:gd name="T1" fmla="*/ 2147483647 h 4"/>
              <a:gd name="T2" fmla="*/ 0 w 1587"/>
              <a:gd name="T3" fmla="*/ 2147483647 h 4"/>
              <a:gd name="T4" fmla="*/ 0 w 1587"/>
              <a:gd name="T5" fmla="*/ 2147483647 h 4"/>
              <a:gd name="T6" fmla="*/ 0 w 1587"/>
              <a:gd name="T7" fmla="*/ 2147483647 h 4"/>
              <a:gd name="T8" fmla="*/ 0 w 1587"/>
              <a:gd name="T9" fmla="*/ 2147483647 h 4"/>
              <a:gd name="T10" fmla="*/ 0 w 1587"/>
              <a:gd name="T11" fmla="*/ 2147483647 h 4"/>
              <a:gd name="T12" fmla="*/ 0 w 1587"/>
              <a:gd name="T13" fmla="*/ 0 h 4"/>
              <a:gd name="T14" fmla="*/ 0 60000 65536"/>
              <a:gd name="T15" fmla="*/ 0 60000 65536"/>
              <a:gd name="T16" fmla="*/ 0 60000 65536"/>
              <a:gd name="T17" fmla="*/ 0 60000 65536"/>
              <a:gd name="T18" fmla="*/ 0 60000 65536"/>
              <a:gd name="T19" fmla="*/ 0 60000 65536"/>
              <a:gd name="T20" fmla="*/ 0 60000 65536"/>
              <a:gd name="T21" fmla="*/ 0 w 1587"/>
              <a:gd name="T22" fmla="*/ 0 h 4"/>
              <a:gd name="T23" fmla="*/ 1587 w 1587"/>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7" h="4">
                <a:moveTo>
                  <a:pt x="0" y="4"/>
                </a:moveTo>
                <a:lnTo>
                  <a:pt x="0" y="4"/>
                </a:lnTo>
                <a:lnTo>
                  <a:pt x="0" y="3"/>
                </a:lnTo>
                <a:lnTo>
                  <a:pt x="0" y="2"/>
                </a:lnTo>
                <a:lnTo>
                  <a:pt x="0" y="1"/>
                </a:lnTo>
                <a:lnTo>
                  <a:pt x="0" y="0"/>
                </a:lnTo>
              </a:path>
            </a:pathLst>
          </a:custGeom>
          <a:noFill/>
          <a:ln w="0">
            <a:solidFill>
              <a:srgbClr val="FF9900"/>
            </a:solidFill>
            <a:prstDash val="solid"/>
            <a:round/>
            <a:headEnd/>
            <a:tailEnd/>
          </a:ln>
        </p:spPr>
        <p:txBody>
          <a:bodyPr/>
          <a:lstStyle/>
          <a:p>
            <a:endParaRPr lang="en-US"/>
          </a:p>
        </p:txBody>
      </p:sp>
      <p:sp>
        <p:nvSpPr>
          <p:cNvPr id="194771" name="Freeform 208"/>
          <p:cNvSpPr>
            <a:spLocks/>
          </p:cNvSpPr>
          <p:nvPr/>
        </p:nvSpPr>
        <p:spPr bwMode="auto">
          <a:xfrm>
            <a:off x="2835275" y="4149150"/>
            <a:ext cx="57150" cy="44450"/>
          </a:xfrm>
          <a:custGeom>
            <a:avLst/>
            <a:gdLst>
              <a:gd name="T0" fmla="*/ 2147483647 w 5"/>
              <a:gd name="T1" fmla="*/ 2147483647 h 4"/>
              <a:gd name="T2" fmla="*/ 2147483647 w 5"/>
              <a:gd name="T3" fmla="*/ 2147483647 h 4"/>
              <a:gd name="T4" fmla="*/ 2147483647 w 5"/>
              <a:gd name="T5" fmla="*/ 2147483647 h 4"/>
              <a:gd name="T6" fmla="*/ 2147483647 w 5"/>
              <a:gd name="T7" fmla="*/ 2147483647 h 4"/>
              <a:gd name="T8" fmla="*/ 2147483647 w 5"/>
              <a:gd name="T9" fmla="*/ 2147483647 h 4"/>
              <a:gd name="T10" fmla="*/ 2147483647 w 5"/>
              <a:gd name="T11" fmla="*/ 0 h 4"/>
              <a:gd name="T12" fmla="*/ 0 w 5"/>
              <a:gd name="T13" fmla="*/ 0 h 4"/>
              <a:gd name="T14" fmla="*/ 0 60000 65536"/>
              <a:gd name="T15" fmla="*/ 0 60000 65536"/>
              <a:gd name="T16" fmla="*/ 0 60000 65536"/>
              <a:gd name="T17" fmla="*/ 0 60000 65536"/>
              <a:gd name="T18" fmla="*/ 0 60000 65536"/>
              <a:gd name="T19" fmla="*/ 0 60000 65536"/>
              <a:gd name="T20" fmla="*/ 0 60000 65536"/>
              <a:gd name="T21" fmla="*/ 0 w 5"/>
              <a:gd name="T22" fmla="*/ 0 h 4"/>
              <a:gd name="T23" fmla="*/ 5 w 5"/>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4">
                <a:moveTo>
                  <a:pt x="5" y="4"/>
                </a:moveTo>
                <a:lnTo>
                  <a:pt x="4" y="3"/>
                </a:lnTo>
                <a:lnTo>
                  <a:pt x="3" y="2"/>
                </a:lnTo>
                <a:lnTo>
                  <a:pt x="2" y="1"/>
                </a:lnTo>
                <a:lnTo>
                  <a:pt x="1" y="0"/>
                </a:lnTo>
                <a:lnTo>
                  <a:pt x="0" y="0"/>
                </a:lnTo>
              </a:path>
            </a:pathLst>
          </a:custGeom>
          <a:noFill/>
          <a:ln w="0">
            <a:solidFill>
              <a:srgbClr val="FF9900"/>
            </a:solidFill>
            <a:prstDash val="solid"/>
            <a:round/>
            <a:headEnd/>
            <a:tailEnd/>
          </a:ln>
        </p:spPr>
        <p:txBody>
          <a:bodyPr/>
          <a:lstStyle/>
          <a:p>
            <a:endParaRPr lang="en-US"/>
          </a:p>
        </p:txBody>
      </p:sp>
      <p:sp>
        <p:nvSpPr>
          <p:cNvPr id="194772" name="Freeform 209"/>
          <p:cNvSpPr>
            <a:spLocks/>
          </p:cNvSpPr>
          <p:nvPr/>
        </p:nvSpPr>
        <p:spPr bwMode="auto">
          <a:xfrm>
            <a:off x="2789238" y="4149150"/>
            <a:ext cx="46037" cy="1588"/>
          </a:xfrm>
          <a:custGeom>
            <a:avLst/>
            <a:gdLst>
              <a:gd name="T0" fmla="*/ 2147483647 w 4"/>
              <a:gd name="T1" fmla="*/ 0 h 1588"/>
              <a:gd name="T2" fmla="*/ 2147483647 w 4"/>
              <a:gd name="T3" fmla="*/ 0 h 1588"/>
              <a:gd name="T4" fmla="*/ 2147483647 w 4"/>
              <a:gd name="T5" fmla="*/ 0 h 1588"/>
              <a:gd name="T6" fmla="*/ 2147483647 w 4"/>
              <a:gd name="T7" fmla="*/ 0 h 1588"/>
              <a:gd name="T8" fmla="*/ 2147483647 w 4"/>
              <a:gd name="T9" fmla="*/ 0 h 1588"/>
              <a:gd name="T10" fmla="*/ 2147483647 w 4"/>
              <a:gd name="T11" fmla="*/ 0 h 1588"/>
              <a:gd name="T12" fmla="*/ 0 w 4"/>
              <a:gd name="T13" fmla="*/ 0 h 1588"/>
              <a:gd name="T14" fmla="*/ 0 60000 65536"/>
              <a:gd name="T15" fmla="*/ 0 60000 65536"/>
              <a:gd name="T16" fmla="*/ 0 60000 65536"/>
              <a:gd name="T17" fmla="*/ 0 60000 65536"/>
              <a:gd name="T18" fmla="*/ 0 60000 65536"/>
              <a:gd name="T19" fmla="*/ 0 60000 65536"/>
              <a:gd name="T20" fmla="*/ 0 60000 65536"/>
              <a:gd name="T21" fmla="*/ 0 w 4"/>
              <a:gd name="T22" fmla="*/ 0 h 1588"/>
              <a:gd name="T23" fmla="*/ 4 w 4"/>
              <a:gd name="T24" fmla="*/ 1588 h 15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1588">
                <a:moveTo>
                  <a:pt x="4" y="0"/>
                </a:moveTo>
                <a:lnTo>
                  <a:pt x="3" y="0"/>
                </a:lnTo>
                <a:lnTo>
                  <a:pt x="2" y="0"/>
                </a:lnTo>
                <a:lnTo>
                  <a:pt x="1" y="0"/>
                </a:lnTo>
                <a:lnTo>
                  <a:pt x="0" y="0"/>
                </a:lnTo>
              </a:path>
            </a:pathLst>
          </a:custGeom>
          <a:noFill/>
          <a:ln w="0">
            <a:solidFill>
              <a:srgbClr val="FF9900"/>
            </a:solidFill>
            <a:prstDash val="solid"/>
            <a:round/>
            <a:headEnd/>
            <a:tailEnd/>
          </a:ln>
        </p:spPr>
        <p:txBody>
          <a:bodyPr/>
          <a:lstStyle/>
          <a:p>
            <a:endParaRPr lang="en-US"/>
          </a:p>
        </p:txBody>
      </p:sp>
      <p:sp>
        <p:nvSpPr>
          <p:cNvPr id="194773" name="Freeform 210"/>
          <p:cNvSpPr>
            <a:spLocks/>
          </p:cNvSpPr>
          <p:nvPr/>
        </p:nvSpPr>
        <p:spPr bwMode="auto">
          <a:xfrm>
            <a:off x="2789238" y="4149150"/>
            <a:ext cx="1587" cy="22225"/>
          </a:xfrm>
          <a:custGeom>
            <a:avLst/>
            <a:gdLst>
              <a:gd name="T0" fmla="*/ 0 w 1588"/>
              <a:gd name="T1" fmla="*/ 0 h 2"/>
              <a:gd name="T2" fmla="*/ 0 w 1588"/>
              <a:gd name="T3" fmla="*/ 0 h 2"/>
              <a:gd name="T4" fmla="*/ 0 w 1588"/>
              <a:gd name="T5" fmla="*/ 0 h 2"/>
              <a:gd name="T6" fmla="*/ 0 w 1588"/>
              <a:gd name="T7" fmla="*/ 2147483647 h 2"/>
              <a:gd name="T8" fmla="*/ 0 w 1588"/>
              <a:gd name="T9" fmla="*/ 2147483647 h 2"/>
              <a:gd name="T10" fmla="*/ 0 w 1588"/>
              <a:gd name="T11" fmla="*/ 2147483647 h 2"/>
              <a:gd name="T12" fmla="*/ 0 w 1588"/>
              <a:gd name="T13" fmla="*/ 2147483647 h 2"/>
              <a:gd name="T14" fmla="*/ 0 60000 65536"/>
              <a:gd name="T15" fmla="*/ 0 60000 65536"/>
              <a:gd name="T16" fmla="*/ 0 60000 65536"/>
              <a:gd name="T17" fmla="*/ 0 60000 65536"/>
              <a:gd name="T18" fmla="*/ 0 60000 65536"/>
              <a:gd name="T19" fmla="*/ 0 60000 65536"/>
              <a:gd name="T20" fmla="*/ 0 60000 65536"/>
              <a:gd name="T21" fmla="*/ 0 w 1588"/>
              <a:gd name="T22" fmla="*/ 0 h 2"/>
              <a:gd name="T23" fmla="*/ 1588 w 1588"/>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8" h="2">
                <a:moveTo>
                  <a:pt x="0" y="0"/>
                </a:moveTo>
                <a:lnTo>
                  <a:pt x="0" y="0"/>
                </a:lnTo>
                <a:lnTo>
                  <a:pt x="0" y="1"/>
                </a:lnTo>
                <a:lnTo>
                  <a:pt x="0" y="2"/>
                </a:lnTo>
              </a:path>
            </a:pathLst>
          </a:custGeom>
          <a:noFill/>
          <a:ln w="0">
            <a:solidFill>
              <a:srgbClr val="FF9900"/>
            </a:solidFill>
            <a:prstDash val="solid"/>
            <a:round/>
            <a:headEnd/>
            <a:tailEnd/>
          </a:ln>
        </p:spPr>
        <p:txBody>
          <a:bodyPr/>
          <a:lstStyle/>
          <a:p>
            <a:endParaRPr lang="en-US"/>
          </a:p>
        </p:txBody>
      </p:sp>
      <p:sp>
        <p:nvSpPr>
          <p:cNvPr id="194774" name="Freeform 211"/>
          <p:cNvSpPr>
            <a:spLocks/>
          </p:cNvSpPr>
          <p:nvPr/>
        </p:nvSpPr>
        <p:spPr bwMode="auto">
          <a:xfrm>
            <a:off x="2789238" y="4171375"/>
            <a:ext cx="46037" cy="22225"/>
          </a:xfrm>
          <a:custGeom>
            <a:avLst/>
            <a:gdLst>
              <a:gd name="T0" fmla="*/ 0 w 4"/>
              <a:gd name="T1" fmla="*/ 0 h 2"/>
              <a:gd name="T2" fmla="*/ 2147483647 w 4"/>
              <a:gd name="T3" fmla="*/ 0 h 2"/>
              <a:gd name="T4" fmla="*/ 2147483647 w 4"/>
              <a:gd name="T5" fmla="*/ 0 h 2"/>
              <a:gd name="T6" fmla="*/ 2147483647 w 4"/>
              <a:gd name="T7" fmla="*/ 2147483647 h 2"/>
              <a:gd name="T8" fmla="*/ 2147483647 w 4"/>
              <a:gd name="T9" fmla="*/ 2147483647 h 2"/>
              <a:gd name="T10" fmla="*/ 2147483647 w 4"/>
              <a:gd name="T11" fmla="*/ 2147483647 h 2"/>
              <a:gd name="T12" fmla="*/ 2147483647 w 4"/>
              <a:gd name="T13" fmla="*/ 2147483647 h 2"/>
              <a:gd name="T14" fmla="*/ 0 60000 65536"/>
              <a:gd name="T15" fmla="*/ 0 60000 65536"/>
              <a:gd name="T16" fmla="*/ 0 60000 65536"/>
              <a:gd name="T17" fmla="*/ 0 60000 65536"/>
              <a:gd name="T18" fmla="*/ 0 60000 65536"/>
              <a:gd name="T19" fmla="*/ 0 60000 65536"/>
              <a:gd name="T20" fmla="*/ 0 60000 65536"/>
              <a:gd name="T21" fmla="*/ 0 w 4"/>
              <a:gd name="T22" fmla="*/ 0 h 2"/>
              <a:gd name="T23" fmla="*/ 4 w 4"/>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
                <a:moveTo>
                  <a:pt x="0" y="0"/>
                </a:moveTo>
                <a:lnTo>
                  <a:pt x="1" y="0"/>
                </a:lnTo>
                <a:lnTo>
                  <a:pt x="2" y="1"/>
                </a:lnTo>
                <a:lnTo>
                  <a:pt x="3" y="2"/>
                </a:lnTo>
                <a:lnTo>
                  <a:pt x="4" y="2"/>
                </a:lnTo>
              </a:path>
            </a:pathLst>
          </a:custGeom>
          <a:noFill/>
          <a:ln w="0">
            <a:solidFill>
              <a:srgbClr val="FF9900"/>
            </a:solidFill>
            <a:prstDash val="solid"/>
            <a:round/>
            <a:headEnd/>
            <a:tailEnd/>
          </a:ln>
        </p:spPr>
        <p:txBody>
          <a:bodyPr/>
          <a:lstStyle/>
          <a:p>
            <a:endParaRPr lang="en-US"/>
          </a:p>
        </p:txBody>
      </p:sp>
      <p:sp>
        <p:nvSpPr>
          <p:cNvPr id="194775" name="Freeform 212"/>
          <p:cNvSpPr>
            <a:spLocks/>
          </p:cNvSpPr>
          <p:nvPr/>
        </p:nvSpPr>
        <p:spPr bwMode="auto">
          <a:xfrm>
            <a:off x="2835275" y="4304725"/>
            <a:ext cx="57150" cy="22225"/>
          </a:xfrm>
          <a:custGeom>
            <a:avLst/>
            <a:gdLst>
              <a:gd name="T0" fmla="*/ 0 w 5"/>
              <a:gd name="T1" fmla="*/ 2147483647 h 2"/>
              <a:gd name="T2" fmla="*/ 2147483647 w 5"/>
              <a:gd name="T3" fmla="*/ 2147483647 h 2"/>
              <a:gd name="T4" fmla="*/ 2147483647 w 5"/>
              <a:gd name="T5" fmla="*/ 2147483647 h 2"/>
              <a:gd name="T6" fmla="*/ 2147483647 w 5"/>
              <a:gd name="T7" fmla="*/ 2147483647 h 2"/>
              <a:gd name="T8" fmla="*/ 2147483647 w 5"/>
              <a:gd name="T9" fmla="*/ 2147483647 h 2"/>
              <a:gd name="T10" fmla="*/ 2147483647 w 5"/>
              <a:gd name="T11" fmla="*/ 2147483647 h 2"/>
              <a:gd name="T12" fmla="*/ 2147483647 w 5"/>
              <a:gd name="T13" fmla="*/ 0 h 2"/>
              <a:gd name="T14" fmla="*/ 0 60000 65536"/>
              <a:gd name="T15" fmla="*/ 0 60000 65536"/>
              <a:gd name="T16" fmla="*/ 0 60000 65536"/>
              <a:gd name="T17" fmla="*/ 0 60000 65536"/>
              <a:gd name="T18" fmla="*/ 0 60000 65536"/>
              <a:gd name="T19" fmla="*/ 0 60000 65536"/>
              <a:gd name="T20" fmla="*/ 0 60000 65536"/>
              <a:gd name="T21" fmla="*/ 0 w 5"/>
              <a:gd name="T22" fmla="*/ 0 h 2"/>
              <a:gd name="T23" fmla="*/ 5 w 5"/>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2">
                <a:moveTo>
                  <a:pt x="0" y="1"/>
                </a:moveTo>
                <a:lnTo>
                  <a:pt x="1" y="2"/>
                </a:lnTo>
                <a:lnTo>
                  <a:pt x="2" y="2"/>
                </a:lnTo>
                <a:lnTo>
                  <a:pt x="3" y="2"/>
                </a:lnTo>
                <a:lnTo>
                  <a:pt x="3" y="1"/>
                </a:lnTo>
                <a:lnTo>
                  <a:pt x="4" y="1"/>
                </a:lnTo>
                <a:lnTo>
                  <a:pt x="5" y="0"/>
                </a:lnTo>
              </a:path>
            </a:pathLst>
          </a:custGeom>
          <a:noFill/>
          <a:ln w="0">
            <a:solidFill>
              <a:srgbClr val="FF9900"/>
            </a:solidFill>
            <a:prstDash val="solid"/>
            <a:round/>
            <a:headEnd/>
            <a:tailEnd/>
          </a:ln>
        </p:spPr>
        <p:txBody>
          <a:bodyPr/>
          <a:lstStyle/>
          <a:p>
            <a:endParaRPr lang="en-US"/>
          </a:p>
        </p:txBody>
      </p:sp>
      <p:sp>
        <p:nvSpPr>
          <p:cNvPr id="194776" name="Freeform 213"/>
          <p:cNvSpPr>
            <a:spLocks/>
          </p:cNvSpPr>
          <p:nvPr/>
        </p:nvSpPr>
        <p:spPr bwMode="auto">
          <a:xfrm>
            <a:off x="2892425" y="4260275"/>
            <a:ext cx="1588" cy="44450"/>
          </a:xfrm>
          <a:custGeom>
            <a:avLst/>
            <a:gdLst>
              <a:gd name="T0" fmla="*/ 0 w 1587"/>
              <a:gd name="T1" fmla="*/ 2147483647 h 4"/>
              <a:gd name="T2" fmla="*/ 0 w 1587"/>
              <a:gd name="T3" fmla="*/ 2147483647 h 4"/>
              <a:gd name="T4" fmla="*/ 0 w 1587"/>
              <a:gd name="T5" fmla="*/ 2147483647 h 4"/>
              <a:gd name="T6" fmla="*/ 0 w 1587"/>
              <a:gd name="T7" fmla="*/ 2147483647 h 4"/>
              <a:gd name="T8" fmla="*/ 0 w 1587"/>
              <a:gd name="T9" fmla="*/ 2147483647 h 4"/>
              <a:gd name="T10" fmla="*/ 0 w 1587"/>
              <a:gd name="T11" fmla="*/ 0 h 4"/>
              <a:gd name="T12" fmla="*/ 0 w 1587"/>
              <a:gd name="T13" fmla="*/ 0 h 4"/>
              <a:gd name="T14" fmla="*/ 0 60000 65536"/>
              <a:gd name="T15" fmla="*/ 0 60000 65536"/>
              <a:gd name="T16" fmla="*/ 0 60000 65536"/>
              <a:gd name="T17" fmla="*/ 0 60000 65536"/>
              <a:gd name="T18" fmla="*/ 0 60000 65536"/>
              <a:gd name="T19" fmla="*/ 0 60000 65536"/>
              <a:gd name="T20" fmla="*/ 0 60000 65536"/>
              <a:gd name="T21" fmla="*/ 0 w 1587"/>
              <a:gd name="T22" fmla="*/ 0 h 4"/>
              <a:gd name="T23" fmla="*/ 1587 w 1587"/>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7" h="4">
                <a:moveTo>
                  <a:pt x="0" y="4"/>
                </a:moveTo>
                <a:lnTo>
                  <a:pt x="0" y="4"/>
                </a:lnTo>
                <a:lnTo>
                  <a:pt x="0" y="3"/>
                </a:lnTo>
                <a:lnTo>
                  <a:pt x="0" y="2"/>
                </a:lnTo>
                <a:lnTo>
                  <a:pt x="0" y="1"/>
                </a:lnTo>
                <a:lnTo>
                  <a:pt x="0" y="0"/>
                </a:lnTo>
              </a:path>
            </a:pathLst>
          </a:custGeom>
          <a:noFill/>
          <a:ln w="0">
            <a:solidFill>
              <a:srgbClr val="FF9900"/>
            </a:solidFill>
            <a:prstDash val="solid"/>
            <a:round/>
            <a:headEnd/>
            <a:tailEnd/>
          </a:ln>
        </p:spPr>
        <p:txBody>
          <a:bodyPr/>
          <a:lstStyle/>
          <a:p>
            <a:endParaRPr lang="en-US"/>
          </a:p>
        </p:txBody>
      </p:sp>
      <p:sp>
        <p:nvSpPr>
          <p:cNvPr id="194777" name="Freeform 214"/>
          <p:cNvSpPr>
            <a:spLocks/>
          </p:cNvSpPr>
          <p:nvPr/>
        </p:nvSpPr>
        <p:spPr bwMode="auto">
          <a:xfrm>
            <a:off x="2835275" y="4215825"/>
            <a:ext cx="57150" cy="44450"/>
          </a:xfrm>
          <a:custGeom>
            <a:avLst/>
            <a:gdLst>
              <a:gd name="T0" fmla="*/ 2147483647 w 5"/>
              <a:gd name="T1" fmla="*/ 2147483647 h 4"/>
              <a:gd name="T2" fmla="*/ 2147483647 w 5"/>
              <a:gd name="T3" fmla="*/ 2147483647 h 4"/>
              <a:gd name="T4" fmla="*/ 2147483647 w 5"/>
              <a:gd name="T5" fmla="*/ 2147483647 h 4"/>
              <a:gd name="T6" fmla="*/ 2147483647 w 5"/>
              <a:gd name="T7" fmla="*/ 2147483647 h 4"/>
              <a:gd name="T8" fmla="*/ 2147483647 w 5"/>
              <a:gd name="T9" fmla="*/ 2147483647 h 4"/>
              <a:gd name="T10" fmla="*/ 2147483647 w 5"/>
              <a:gd name="T11" fmla="*/ 0 h 4"/>
              <a:gd name="T12" fmla="*/ 0 w 5"/>
              <a:gd name="T13" fmla="*/ 0 h 4"/>
              <a:gd name="T14" fmla="*/ 0 60000 65536"/>
              <a:gd name="T15" fmla="*/ 0 60000 65536"/>
              <a:gd name="T16" fmla="*/ 0 60000 65536"/>
              <a:gd name="T17" fmla="*/ 0 60000 65536"/>
              <a:gd name="T18" fmla="*/ 0 60000 65536"/>
              <a:gd name="T19" fmla="*/ 0 60000 65536"/>
              <a:gd name="T20" fmla="*/ 0 60000 65536"/>
              <a:gd name="T21" fmla="*/ 0 w 5"/>
              <a:gd name="T22" fmla="*/ 0 h 4"/>
              <a:gd name="T23" fmla="*/ 5 w 5"/>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4">
                <a:moveTo>
                  <a:pt x="5" y="4"/>
                </a:moveTo>
                <a:lnTo>
                  <a:pt x="4" y="3"/>
                </a:lnTo>
                <a:lnTo>
                  <a:pt x="3" y="2"/>
                </a:lnTo>
                <a:lnTo>
                  <a:pt x="3" y="1"/>
                </a:lnTo>
                <a:lnTo>
                  <a:pt x="2" y="1"/>
                </a:lnTo>
                <a:lnTo>
                  <a:pt x="1" y="0"/>
                </a:lnTo>
                <a:lnTo>
                  <a:pt x="0" y="0"/>
                </a:lnTo>
              </a:path>
            </a:pathLst>
          </a:custGeom>
          <a:noFill/>
          <a:ln w="0">
            <a:solidFill>
              <a:srgbClr val="FF9900"/>
            </a:solidFill>
            <a:prstDash val="solid"/>
            <a:round/>
            <a:headEnd/>
            <a:tailEnd/>
          </a:ln>
        </p:spPr>
        <p:txBody>
          <a:bodyPr/>
          <a:lstStyle/>
          <a:p>
            <a:endParaRPr lang="en-US"/>
          </a:p>
        </p:txBody>
      </p:sp>
      <p:sp>
        <p:nvSpPr>
          <p:cNvPr id="194778" name="Freeform 215"/>
          <p:cNvSpPr>
            <a:spLocks/>
          </p:cNvSpPr>
          <p:nvPr/>
        </p:nvSpPr>
        <p:spPr bwMode="auto">
          <a:xfrm>
            <a:off x="2789238" y="4204713"/>
            <a:ext cx="46037" cy="11112"/>
          </a:xfrm>
          <a:custGeom>
            <a:avLst/>
            <a:gdLst>
              <a:gd name="T0" fmla="*/ 2147483647 w 4"/>
              <a:gd name="T1" fmla="*/ 2147483647 h 1"/>
              <a:gd name="T2" fmla="*/ 2147483647 w 4"/>
              <a:gd name="T3" fmla="*/ 2147483647 h 1"/>
              <a:gd name="T4" fmla="*/ 2147483647 w 4"/>
              <a:gd name="T5" fmla="*/ 0 h 1"/>
              <a:gd name="T6" fmla="*/ 2147483647 w 4"/>
              <a:gd name="T7" fmla="*/ 0 h 1"/>
              <a:gd name="T8" fmla="*/ 2147483647 w 4"/>
              <a:gd name="T9" fmla="*/ 0 h 1"/>
              <a:gd name="T10" fmla="*/ 2147483647 w 4"/>
              <a:gd name="T11" fmla="*/ 0 h 1"/>
              <a:gd name="T12" fmla="*/ 0 w 4"/>
              <a:gd name="T13" fmla="*/ 2147483647 h 1"/>
              <a:gd name="T14" fmla="*/ 0 60000 65536"/>
              <a:gd name="T15" fmla="*/ 0 60000 65536"/>
              <a:gd name="T16" fmla="*/ 0 60000 65536"/>
              <a:gd name="T17" fmla="*/ 0 60000 65536"/>
              <a:gd name="T18" fmla="*/ 0 60000 65536"/>
              <a:gd name="T19" fmla="*/ 0 60000 65536"/>
              <a:gd name="T20" fmla="*/ 0 60000 65536"/>
              <a:gd name="T21" fmla="*/ 0 w 4"/>
              <a:gd name="T22" fmla="*/ 0 h 1"/>
              <a:gd name="T23" fmla="*/ 4 w 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1">
                <a:moveTo>
                  <a:pt x="4" y="1"/>
                </a:moveTo>
                <a:lnTo>
                  <a:pt x="3" y="1"/>
                </a:lnTo>
                <a:lnTo>
                  <a:pt x="2" y="0"/>
                </a:lnTo>
                <a:lnTo>
                  <a:pt x="1" y="0"/>
                </a:lnTo>
                <a:lnTo>
                  <a:pt x="0" y="1"/>
                </a:lnTo>
              </a:path>
            </a:pathLst>
          </a:custGeom>
          <a:noFill/>
          <a:ln w="0">
            <a:solidFill>
              <a:srgbClr val="FF9900"/>
            </a:solidFill>
            <a:prstDash val="solid"/>
            <a:round/>
            <a:headEnd/>
            <a:tailEnd/>
          </a:ln>
        </p:spPr>
        <p:txBody>
          <a:bodyPr/>
          <a:lstStyle/>
          <a:p>
            <a:endParaRPr lang="en-US"/>
          </a:p>
        </p:txBody>
      </p:sp>
      <p:sp>
        <p:nvSpPr>
          <p:cNvPr id="194779" name="Freeform 216"/>
          <p:cNvSpPr>
            <a:spLocks/>
          </p:cNvSpPr>
          <p:nvPr/>
        </p:nvSpPr>
        <p:spPr bwMode="auto">
          <a:xfrm>
            <a:off x="2789238" y="4215825"/>
            <a:ext cx="1587" cy="11113"/>
          </a:xfrm>
          <a:custGeom>
            <a:avLst/>
            <a:gdLst>
              <a:gd name="T0" fmla="*/ 0 w 1588"/>
              <a:gd name="T1" fmla="*/ 0 h 1"/>
              <a:gd name="T2" fmla="*/ 0 w 1588"/>
              <a:gd name="T3" fmla="*/ 0 h 1"/>
              <a:gd name="T4" fmla="*/ 0 w 1588"/>
              <a:gd name="T5" fmla="*/ 0 h 1"/>
              <a:gd name="T6" fmla="*/ 0 w 1588"/>
              <a:gd name="T7" fmla="*/ 0 h 1"/>
              <a:gd name="T8" fmla="*/ 0 w 1588"/>
              <a:gd name="T9" fmla="*/ 2147483647 h 1"/>
              <a:gd name="T10" fmla="*/ 0 w 1588"/>
              <a:gd name="T11" fmla="*/ 2147483647 h 1"/>
              <a:gd name="T12" fmla="*/ 0 w 1588"/>
              <a:gd name="T13" fmla="*/ 2147483647 h 1"/>
              <a:gd name="T14" fmla="*/ 0 60000 65536"/>
              <a:gd name="T15" fmla="*/ 0 60000 65536"/>
              <a:gd name="T16" fmla="*/ 0 60000 65536"/>
              <a:gd name="T17" fmla="*/ 0 60000 65536"/>
              <a:gd name="T18" fmla="*/ 0 60000 65536"/>
              <a:gd name="T19" fmla="*/ 0 60000 65536"/>
              <a:gd name="T20" fmla="*/ 0 60000 65536"/>
              <a:gd name="T21" fmla="*/ 0 w 1588"/>
              <a:gd name="T22" fmla="*/ 0 h 1"/>
              <a:gd name="T23" fmla="*/ 1588 w 1588"/>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8" h="1">
                <a:moveTo>
                  <a:pt x="0" y="0"/>
                </a:moveTo>
                <a:lnTo>
                  <a:pt x="0" y="0"/>
                </a:lnTo>
                <a:lnTo>
                  <a:pt x="0" y="1"/>
                </a:lnTo>
              </a:path>
            </a:pathLst>
          </a:custGeom>
          <a:noFill/>
          <a:ln w="0">
            <a:solidFill>
              <a:srgbClr val="FF9900"/>
            </a:solidFill>
            <a:prstDash val="solid"/>
            <a:round/>
            <a:headEnd/>
            <a:tailEnd/>
          </a:ln>
        </p:spPr>
        <p:txBody>
          <a:bodyPr/>
          <a:lstStyle/>
          <a:p>
            <a:endParaRPr lang="en-US"/>
          </a:p>
        </p:txBody>
      </p:sp>
      <p:sp>
        <p:nvSpPr>
          <p:cNvPr id="194780" name="Freeform 217"/>
          <p:cNvSpPr>
            <a:spLocks/>
          </p:cNvSpPr>
          <p:nvPr/>
        </p:nvSpPr>
        <p:spPr bwMode="auto">
          <a:xfrm>
            <a:off x="2789238" y="4226938"/>
            <a:ext cx="46037" cy="33337"/>
          </a:xfrm>
          <a:custGeom>
            <a:avLst/>
            <a:gdLst>
              <a:gd name="T0" fmla="*/ 0 w 4"/>
              <a:gd name="T1" fmla="*/ 0 h 3"/>
              <a:gd name="T2" fmla="*/ 2147483647 w 4"/>
              <a:gd name="T3" fmla="*/ 2147483647 h 3"/>
              <a:gd name="T4" fmla="*/ 2147483647 w 4"/>
              <a:gd name="T5" fmla="*/ 2147483647 h 3"/>
              <a:gd name="T6" fmla="*/ 2147483647 w 4"/>
              <a:gd name="T7" fmla="*/ 2147483647 h 3"/>
              <a:gd name="T8" fmla="*/ 2147483647 w 4"/>
              <a:gd name="T9" fmla="*/ 2147483647 h 3"/>
              <a:gd name="T10" fmla="*/ 2147483647 w 4"/>
              <a:gd name="T11" fmla="*/ 2147483647 h 3"/>
              <a:gd name="T12" fmla="*/ 2147483647 w 4"/>
              <a:gd name="T13" fmla="*/ 2147483647 h 3"/>
              <a:gd name="T14" fmla="*/ 0 60000 65536"/>
              <a:gd name="T15" fmla="*/ 0 60000 65536"/>
              <a:gd name="T16" fmla="*/ 0 60000 65536"/>
              <a:gd name="T17" fmla="*/ 0 60000 65536"/>
              <a:gd name="T18" fmla="*/ 0 60000 65536"/>
              <a:gd name="T19" fmla="*/ 0 60000 65536"/>
              <a:gd name="T20" fmla="*/ 0 60000 65536"/>
              <a:gd name="T21" fmla="*/ 0 w 4"/>
              <a:gd name="T22" fmla="*/ 0 h 3"/>
              <a:gd name="T23" fmla="*/ 4 w 4"/>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
                <a:moveTo>
                  <a:pt x="0" y="0"/>
                </a:moveTo>
                <a:lnTo>
                  <a:pt x="1" y="1"/>
                </a:lnTo>
                <a:lnTo>
                  <a:pt x="2" y="2"/>
                </a:lnTo>
                <a:lnTo>
                  <a:pt x="3" y="2"/>
                </a:lnTo>
                <a:lnTo>
                  <a:pt x="4" y="3"/>
                </a:lnTo>
              </a:path>
            </a:pathLst>
          </a:custGeom>
          <a:noFill/>
          <a:ln w="0">
            <a:solidFill>
              <a:srgbClr val="FF9900"/>
            </a:solidFill>
            <a:prstDash val="solid"/>
            <a:round/>
            <a:headEnd/>
            <a:tailEnd/>
          </a:ln>
        </p:spPr>
        <p:txBody>
          <a:bodyPr/>
          <a:lstStyle/>
          <a:p>
            <a:endParaRPr lang="en-US"/>
          </a:p>
        </p:txBody>
      </p:sp>
      <p:sp>
        <p:nvSpPr>
          <p:cNvPr id="194781" name="Freeform 218"/>
          <p:cNvSpPr>
            <a:spLocks/>
          </p:cNvSpPr>
          <p:nvPr/>
        </p:nvSpPr>
        <p:spPr bwMode="auto">
          <a:xfrm>
            <a:off x="2835275" y="4371400"/>
            <a:ext cx="57150" cy="22225"/>
          </a:xfrm>
          <a:custGeom>
            <a:avLst/>
            <a:gdLst>
              <a:gd name="T0" fmla="*/ 0 w 5"/>
              <a:gd name="T1" fmla="*/ 2147483647 h 2"/>
              <a:gd name="T2" fmla="*/ 2147483647 w 5"/>
              <a:gd name="T3" fmla="*/ 2147483647 h 2"/>
              <a:gd name="T4" fmla="*/ 2147483647 w 5"/>
              <a:gd name="T5" fmla="*/ 2147483647 h 2"/>
              <a:gd name="T6" fmla="*/ 2147483647 w 5"/>
              <a:gd name="T7" fmla="*/ 2147483647 h 2"/>
              <a:gd name="T8" fmla="*/ 2147483647 w 5"/>
              <a:gd name="T9" fmla="*/ 2147483647 h 2"/>
              <a:gd name="T10" fmla="*/ 2147483647 w 5"/>
              <a:gd name="T11" fmla="*/ 2147483647 h 2"/>
              <a:gd name="T12" fmla="*/ 2147483647 w 5"/>
              <a:gd name="T13" fmla="*/ 0 h 2"/>
              <a:gd name="T14" fmla="*/ 0 60000 65536"/>
              <a:gd name="T15" fmla="*/ 0 60000 65536"/>
              <a:gd name="T16" fmla="*/ 0 60000 65536"/>
              <a:gd name="T17" fmla="*/ 0 60000 65536"/>
              <a:gd name="T18" fmla="*/ 0 60000 65536"/>
              <a:gd name="T19" fmla="*/ 0 60000 65536"/>
              <a:gd name="T20" fmla="*/ 0 60000 65536"/>
              <a:gd name="T21" fmla="*/ 0 w 5"/>
              <a:gd name="T22" fmla="*/ 0 h 2"/>
              <a:gd name="T23" fmla="*/ 5 w 5"/>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2">
                <a:moveTo>
                  <a:pt x="0" y="1"/>
                </a:moveTo>
                <a:lnTo>
                  <a:pt x="1" y="2"/>
                </a:lnTo>
                <a:lnTo>
                  <a:pt x="2" y="2"/>
                </a:lnTo>
                <a:lnTo>
                  <a:pt x="3" y="1"/>
                </a:lnTo>
                <a:lnTo>
                  <a:pt x="4" y="1"/>
                </a:lnTo>
                <a:lnTo>
                  <a:pt x="5" y="0"/>
                </a:lnTo>
              </a:path>
            </a:pathLst>
          </a:custGeom>
          <a:noFill/>
          <a:ln w="0">
            <a:solidFill>
              <a:srgbClr val="FF9900"/>
            </a:solidFill>
            <a:prstDash val="solid"/>
            <a:round/>
            <a:headEnd/>
            <a:tailEnd/>
          </a:ln>
        </p:spPr>
        <p:txBody>
          <a:bodyPr/>
          <a:lstStyle/>
          <a:p>
            <a:endParaRPr lang="en-US"/>
          </a:p>
        </p:txBody>
      </p:sp>
      <p:sp>
        <p:nvSpPr>
          <p:cNvPr id="194782" name="Freeform 219"/>
          <p:cNvSpPr>
            <a:spLocks/>
          </p:cNvSpPr>
          <p:nvPr/>
        </p:nvSpPr>
        <p:spPr bwMode="auto">
          <a:xfrm>
            <a:off x="2892425" y="4315838"/>
            <a:ext cx="1588" cy="55562"/>
          </a:xfrm>
          <a:custGeom>
            <a:avLst/>
            <a:gdLst>
              <a:gd name="T0" fmla="*/ 0 w 1587"/>
              <a:gd name="T1" fmla="*/ 2147483647 h 5"/>
              <a:gd name="T2" fmla="*/ 0 w 1587"/>
              <a:gd name="T3" fmla="*/ 2147483647 h 5"/>
              <a:gd name="T4" fmla="*/ 0 w 1587"/>
              <a:gd name="T5" fmla="*/ 2147483647 h 5"/>
              <a:gd name="T6" fmla="*/ 0 w 1587"/>
              <a:gd name="T7" fmla="*/ 2147483647 h 5"/>
              <a:gd name="T8" fmla="*/ 0 w 1587"/>
              <a:gd name="T9" fmla="*/ 2147483647 h 5"/>
              <a:gd name="T10" fmla="*/ 0 w 1587"/>
              <a:gd name="T11" fmla="*/ 2147483647 h 5"/>
              <a:gd name="T12" fmla="*/ 0 w 1587"/>
              <a:gd name="T13" fmla="*/ 0 h 5"/>
              <a:gd name="T14" fmla="*/ 0 60000 65536"/>
              <a:gd name="T15" fmla="*/ 0 60000 65536"/>
              <a:gd name="T16" fmla="*/ 0 60000 65536"/>
              <a:gd name="T17" fmla="*/ 0 60000 65536"/>
              <a:gd name="T18" fmla="*/ 0 60000 65536"/>
              <a:gd name="T19" fmla="*/ 0 60000 65536"/>
              <a:gd name="T20" fmla="*/ 0 60000 65536"/>
              <a:gd name="T21" fmla="*/ 0 w 1587"/>
              <a:gd name="T22" fmla="*/ 0 h 5"/>
              <a:gd name="T23" fmla="*/ 1587 w 1587"/>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7" h="5">
                <a:moveTo>
                  <a:pt x="0" y="5"/>
                </a:moveTo>
                <a:lnTo>
                  <a:pt x="0" y="4"/>
                </a:lnTo>
                <a:lnTo>
                  <a:pt x="0" y="3"/>
                </a:lnTo>
                <a:lnTo>
                  <a:pt x="0" y="2"/>
                </a:lnTo>
                <a:lnTo>
                  <a:pt x="0" y="1"/>
                </a:lnTo>
                <a:lnTo>
                  <a:pt x="0" y="0"/>
                </a:lnTo>
              </a:path>
            </a:pathLst>
          </a:custGeom>
          <a:noFill/>
          <a:ln w="0">
            <a:solidFill>
              <a:srgbClr val="FF9900"/>
            </a:solidFill>
            <a:prstDash val="solid"/>
            <a:round/>
            <a:headEnd/>
            <a:tailEnd/>
          </a:ln>
        </p:spPr>
        <p:txBody>
          <a:bodyPr/>
          <a:lstStyle/>
          <a:p>
            <a:endParaRPr lang="en-US"/>
          </a:p>
        </p:txBody>
      </p:sp>
      <p:sp>
        <p:nvSpPr>
          <p:cNvPr id="194783" name="Freeform 220"/>
          <p:cNvSpPr>
            <a:spLocks/>
          </p:cNvSpPr>
          <p:nvPr/>
        </p:nvSpPr>
        <p:spPr bwMode="auto">
          <a:xfrm>
            <a:off x="2835275" y="4282500"/>
            <a:ext cx="57150" cy="33338"/>
          </a:xfrm>
          <a:custGeom>
            <a:avLst/>
            <a:gdLst>
              <a:gd name="T0" fmla="*/ 2147483647 w 5"/>
              <a:gd name="T1" fmla="*/ 2147483647 h 3"/>
              <a:gd name="T2" fmla="*/ 2147483647 w 5"/>
              <a:gd name="T3" fmla="*/ 2147483647 h 3"/>
              <a:gd name="T4" fmla="*/ 2147483647 w 5"/>
              <a:gd name="T5" fmla="*/ 2147483647 h 3"/>
              <a:gd name="T6" fmla="*/ 2147483647 w 5"/>
              <a:gd name="T7" fmla="*/ 2147483647 h 3"/>
              <a:gd name="T8" fmla="*/ 2147483647 w 5"/>
              <a:gd name="T9" fmla="*/ 2147483647 h 3"/>
              <a:gd name="T10" fmla="*/ 2147483647 w 5"/>
              <a:gd name="T11" fmla="*/ 0 h 3"/>
              <a:gd name="T12" fmla="*/ 0 w 5"/>
              <a:gd name="T13" fmla="*/ 0 h 3"/>
              <a:gd name="T14" fmla="*/ 0 60000 65536"/>
              <a:gd name="T15" fmla="*/ 0 60000 65536"/>
              <a:gd name="T16" fmla="*/ 0 60000 65536"/>
              <a:gd name="T17" fmla="*/ 0 60000 65536"/>
              <a:gd name="T18" fmla="*/ 0 60000 65536"/>
              <a:gd name="T19" fmla="*/ 0 60000 65536"/>
              <a:gd name="T20" fmla="*/ 0 60000 65536"/>
              <a:gd name="T21" fmla="*/ 0 w 5"/>
              <a:gd name="T22" fmla="*/ 0 h 3"/>
              <a:gd name="T23" fmla="*/ 5 w 5"/>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3">
                <a:moveTo>
                  <a:pt x="5" y="3"/>
                </a:moveTo>
                <a:lnTo>
                  <a:pt x="4" y="3"/>
                </a:lnTo>
                <a:lnTo>
                  <a:pt x="3" y="2"/>
                </a:lnTo>
                <a:lnTo>
                  <a:pt x="3" y="1"/>
                </a:lnTo>
                <a:lnTo>
                  <a:pt x="2" y="1"/>
                </a:lnTo>
                <a:lnTo>
                  <a:pt x="1" y="0"/>
                </a:lnTo>
                <a:lnTo>
                  <a:pt x="0" y="0"/>
                </a:lnTo>
              </a:path>
            </a:pathLst>
          </a:custGeom>
          <a:noFill/>
          <a:ln w="0">
            <a:solidFill>
              <a:srgbClr val="FF9900"/>
            </a:solidFill>
            <a:prstDash val="solid"/>
            <a:round/>
            <a:headEnd/>
            <a:tailEnd/>
          </a:ln>
        </p:spPr>
        <p:txBody>
          <a:bodyPr/>
          <a:lstStyle/>
          <a:p>
            <a:endParaRPr lang="en-US"/>
          </a:p>
        </p:txBody>
      </p:sp>
      <p:sp>
        <p:nvSpPr>
          <p:cNvPr id="194784" name="Freeform 221"/>
          <p:cNvSpPr>
            <a:spLocks/>
          </p:cNvSpPr>
          <p:nvPr/>
        </p:nvSpPr>
        <p:spPr bwMode="auto">
          <a:xfrm>
            <a:off x="2789238" y="4271388"/>
            <a:ext cx="46037" cy="11112"/>
          </a:xfrm>
          <a:custGeom>
            <a:avLst/>
            <a:gdLst>
              <a:gd name="T0" fmla="*/ 2147483647 w 4"/>
              <a:gd name="T1" fmla="*/ 2147483647 h 1"/>
              <a:gd name="T2" fmla="*/ 2147483647 w 4"/>
              <a:gd name="T3" fmla="*/ 0 h 1"/>
              <a:gd name="T4" fmla="*/ 2147483647 w 4"/>
              <a:gd name="T5" fmla="*/ 0 h 1"/>
              <a:gd name="T6" fmla="*/ 2147483647 w 4"/>
              <a:gd name="T7" fmla="*/ 0 h 1"/>
              <a:gd name="T8" fmla="*/ 2147483647 w 4"/>
              <a:gd name="T9" fmla="*/ 0 h 1"/>
              <a:gd name="T10" fmla="*/ 2147483647 w 4"/>
              <a:gd name="T11" fmla="*/ 0 h 1"/>
              <a:gd name="T12" fmla="*/ 0 w 4"/>
              <a:gd name="T13" fmla="*/ 0 h 1"/>
              <a:gd name="T14" fmla="*/ 0 60000 65536"/>
              <a:gd name="T15" fmla="*/ 0 60000 65536"/>
              <a:gd name="T16" fmla="*/ 0 60000 65536"/>
              <a:gd name="T17" fmla="*/ 0 60000 65536"/>
              <a:gd name="T18" fmla="*/ 0 60000 65536"/>
              <a:gd name="T19" fmla="*/ 0 60000 65536"/>
              <a:gd name="T20" fmla="*/ 0 60000 65536"/>
              <a:gd name="T21" fmla="*/ 0 w 4"/>
              <a:gd name="T22" fmla="*/ 0 h 1"/>
              <a:gd name="T23" fmla="*/ 4 w 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1">
                <a:moveTo>
                  <a:pt x="4" y="1"/>
                </a:moveTo>
                <a:lnTo>
                  <a:pt x="3" y="0"/>
                </a:lnTo>
                <a:lnTo>
                  <a:pt x="2" y="0"/>
                </a:lnTo>
                <a:lnTo>
                  <a:pt x="1" y="0"/>
                </a:lnTo>
                <a:lnTo>
                  <a:pt x="0" y="0"/>
                </a:lnTo>
              </a:path>
            </a:pathLst>
          </a:custGeom>
          <a:noFill/>
          <a:ln w="0">
            <a:solidFill>
              <a:srgbClr val="FF9900"/>
            </a:solidFill>
            <a:prstDash val="solid"/>
            <a:round/>
            <a:headEnd/>
            <a:tailEnd/>
          </a:ln>
        </p:spPr>
        <p:txBody>
          <a:bodyPr/>
          <a:lstStyle/>
          <a:p>
            <a:endParaRPr lang="en-US"/>
          </a:p>
        </p:txBody>
      </p:sp>
      <p:sp>
        <p:nvSpPr>
          <p:cNvPr id="194785" name="Freeform 222"/>
          <p:cNvSpPr>
            <a:spLocks/>
          </p:cNvSpPr>
          <p:nvPr/>
        </p:nvSpPr>
        <p:spPr bwMode="auto">
          <a:xfrm>
            <a:off x="2789238" y="4271388"/>
            <a:ext cx="1587" cy="22225"/>
          </a:xfrm>
          <a:custGeom>
            <a:avLst/>
            <a:gdLst>
              <a:gd name="T0" fmla="*/ 0 w 1588"/>
              <a:gd name="T1" fmla="*/ 0 h 2"/>
              <a:gd name="T2" fmla="*/ 0 w 1588"/>
              <a:gd name="T3" fmla="*/ 2147483647 h 2"/>
              <a:gd name="T4" fmla="*/ 0 w 1588"/>
              <a:gd name="T5" fmla="*/ 2147483647 h 2"/>
              <a:gd name="T6" fmla="*/ 0 w 1588"/>
              <a:gd name="T7" fmla="*/ 2147483647 h 2"/>
              <a:gd name="T8" fmla="*/ 0 w 1588"/>
              <a:gd name="T9" fmla="*/ 2147483647 h 2"/>
              <a:gd name="T10" fmla="*/ 0 w 1588"/>
              <a:gd name="T11" fmla="*/ 2147483647 h 2"/>
              <a:gd name="T12" fmla="*/ 0 w 1588"/>
              <a:gd name="T13" fmla="*/ 2147483647 h 2"/>
              <a:gd name="T14" fmla="*/ 0 60000 65536"/>
              <a:gd name="T15" fmla="*/ 0 60000 65536"/>
              <a:gd name="T16" fmla="*/ 0 60000 65536"/>
              <a:gd name="T17" fmla="*/ 0 60000 65536"/>
              <a:gd name="T18" fmla="*/ 0 60000 65536"/>
              <a:gd name="T19" fmla="*/ 0 60000 65536"/>
              <a:gd name="T20" fmla="*/ 0 60000 65536"/>
              <a:gd name="T21" fmla="*/ 0 w 1588"/>
              <a:gd name="T22" fmla="*/ 0 h 2"/>
              <a:gd name="T23" fmla="*/ 1588 w 1588"/>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8" h="2">
                <a:moveTo>
                  <a:pt x="0" y="0"/>
                </a:moveTo>
                <a:lnTo>
                  <a:pt x="0" y="1"/>
                </a:lnTo>
                <a:lnTo>
                  <a:pt x="0" y="2"/>
                </a:lnTo>
              </a:path>
            </a:pathLst>
          </a:custGeom>
          <a:noFill/>
          <a:ln w="0">
            <a:solidFill>
              <a:srgbClr val="FF9900"/>
            </a:solidFill>
            <a:prstDash val="solid"/>
            <a:round/>
            <a:headEnd/>
            <a:tailEnd/>
          </a:ln>
        </p:spPr>
        <p:txBody>
          <a:bodyPr/>
          <a:lstStyle/>
          <a:p>
            <a:endParaRPr lang="en-US"/>
          </a:p>
        </p:txBody>
      </p:sp>
      <p:sp>
        <p:nvSpPr>
          <p:cNvPr id="194786" name="Freeform 223"/>
          <p:cNvSpPr>
            <a:spLocks/>
          </p:cNvSpPr>
          <p:nvPr/>
        </p:nvSpPr>
        <p:spPr bwMode="auto">
          <a:xfrm>
            <a:off x="2789238" y="4293613"/>
            <a:ext cx="46037" cy="22225"/>
          </a:xfrm>
          <a:custGeom>
            <a:avLst/>
            <a:gdLst>
              <a:gd name="T0" fmla="*/ 0 w 4"/>
              <a:gd name="T1" fmla="*/ 0 h 2"/>
              <a:gd name="T2" fmla="*/ 2147483647 w 4"/>
              <a:gd name="T3" fmla="*/ 2147483647 h 2"/>
              <a:gd name="T4" fmla="*/ 2147483647 w 4"/>
              <a:gd name="T5" fmla="*/ 2147483647 h 2"/>
              <a:gd name="T6" fmla="*/ 2147483647 w 4"/>
              <a:gd name="T7" fmla="*/ 2147483647 h 2"/>
              <a:gd name="T8" fmla="*/ 2147483647 w 4"/>
              <a:gd name="T9" fmla="*/ 2147483647 h 2"/>
              <a:gd name="T10" fmla="*/ 2147483647 w 4"/>
              <a:gd name="T11" fmla="*/ 2147483647 h 2"/>
              <a:gd name="T12" fmla="*/ 2147483647 w 4"/>
              <a:gd name="T13" fmla="*/ 2147483647 h 2"/>
              <a:gd name="T14" fmla="*/ 0 60000 65536"/>
              <a:gd name="T15" fmla="*/ 0 60000 65536"/>
              <a:gd name="T16" fmla="*/ 0 60000 65536"/>
              <a:gd name="T17" fmla="*/ 0 60000 65536"/>
              <a:gd name="T18" fmla="*/ 0 60000 65536"/>
              <a:gd name="T19" fmla="*/ 0 60000 65536"/>
              <a:gd name="T20" fmla="*/ 0 60000 65536"/>
              <a:gd name="T21" fmla="*/ 0 w 4"/>
              <a:gd name="T22" fmla="*/ 0 h 2"/>
              <a:gd name="T23" fmla="*/ 4 w 4"/>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
                <a:moveTo>
                  <a:pt x="0" y="0"/>
                </a:moveTo>
                <a:lnTo>
                  <a:pt x="1" y="1"/>
                </a:lnTo>
                <a:lnTo>
                  <a:pt x="2" y="1"/>
                </a:lnTo>
                <a:lnTo>
                  <a:pt x="2" y="2"/>
                </a:lnTo>
                <a:lnTo>
                  <a:pt x="3" y="2"/>
                </a:lnTo>
                <a:lnTo>
                  <a:pt x="4" y="2"/>
                </a:lnTo>
              </a:path>
            </a:pathLst>
          </a:custGeom>
          <a:noFill/>
          <a:ln w="0">
            <a:solidFill>
              <a:srgbClr val="FF9900"/>
            </a:solidFill>
            <a:prstDash val="solid"/>
            <a:round/>
            <a:headEnd/>
            <a:tailEnd/>
          </a:ln>
        </p:spPr>
        <p:txBody>
          <a:bodyPr/>
          <a:lstStyle/>
          <a:p>
            <a:endParaRPr lang="en-US"/>
          </a:p>
        </p:txBody>
      </p:sp>
      <p:sp>
        <p:nvSpPr>
          <p:cNvPr id="194787" name="Freeform 224"/>
          <p:cNvSpPr>
            <a:spLocks/>
          </p:cNvSpPr>
          <p:nvPr/>
        </p:nvSpPr>
        <p:spPr bwMode="auto">
          <a:xfrm>
            <a:off x="2835275" y="4439663"/>
            <a:ext cx="57150" cy="11112"/>
          </a:xfrm>
          <a:custGeom>
            <a:avLst/>
            <a:gdLst>
              <a:gd name="T0" fmla="*/ 0 w 5"/>
              <a:gd name="T1" fmla="*/ 2147483647 h 1"/>
              <a:gd name="T2" fmla="*/ 2147483647 w 5"/>
              <a:gd name="T3" fmla="*/ 2147483647 h 1"/>
              <a:gd name="T4" fmla="*/ 2147483647 w 5"/>
              <a:gd name="T5" fmla="*/ 2147483647 h 1"/>
              <a:gd name="T6" fmla="*/ 2147483647 w 5"/>
              <a:gd name="T7" fmla="*/ 2147483647 h 1"/>
              <a:gd name="T8" fmla="*/ 2147483647 w 5"/>
              <a:gd name="T9" fmla="*/ 2147483647 h 1"/>
              <a:gd name="T10" fmla="*/ 2147483647 w 5"/>
              <a:gd name="T11" fmla="*/ 0 h 1"/>
              <a:gd name="T12" fmla="*/ 2147483647 w 5"/>
              <a:gd name="T13" fmla="*/ 0 h 1"/>
              <a:gd name="T14" fmla="*/ 0 60000 65536"/>
              <a:gd name="T15" fmla="*/ 0 60000 65536"/>
              <a:gd name="T16" fmla="*/ 0 60000 65536"/>
              <a:gd name="T17" fmla="*/ 0 60000 65536"/>
              <a:gd name="T18" fmla="*/ 0 60000 65536"/>
              <a:gd name="T19" fmla="*/ 0 60000 65536"/>
              <a:gd name="T20" fmla="*/ 0 60000 65536"/>
              <a:gd name="T21" fmla="*/ 0 w 5"/>
              <a:gd name="T22" fmla="*/ 0 h 1"/>
              <a:gd name="T23" fmla="*/ 5 w 5"/>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1">
                <a:moveTo>
                  <a:pt x="0" y="1"/>
                </a:moveTo>
                <a:lnTo>
                  <a:pt x="1" y="1"/>
                </a:lnTo>
                <a:lnTo>
                  <a:pt x="2" y="1"/>
                </a:lnTo>
                <a:lnTo>
                  <a:pt x="3" y="1"/>
                </a:lnTo>
                <a:lnTo>
                  <a:pt x="4" y="0"/>
                </a:lnTo>
                <a:lnTo>
                  <a:pt x="5" y="0"/>
                </a:lnTo>
              </a:path>
            </a:pathLst>
          </a:custGeom>
          <a:noFill/>
          <a:ln w="0">
            <a:solidFill>
              <a:srgbClr val="FF9900"/>
            </a:solidFill>
            <a:prstDash val="solid"/>
            <a:round/>
            <a:headEnd/>
            <a:tailEnd/>
          </a:ln>
        </p:spPr>
        <p:txBody>
          <a:bodyPr/>
          <a:lstStyle/>
          <a:p>
            <a:endParaRPr lang="en-US"/>
          </a:p>
        </p:txBody>
      </p:sp>
      <p:sp>
        <p:nvSpPr>
          <p:cNvPr id="194788" name="Freeform 225"/>
          <p:cNvSpPr>
            <a:spLocks/>
          </p:cNvSpPr>
          <p:nvPr/>
        </p:nvSpPr>
        <p:spPr bwMode="auto">
          <a:xfrm>
            <a:off x="2892425" y="4382513"/>
            <a:ext cx="1588" cy="57150"/>
          </a:xfrm>
          <a:custGeom>
            <a:avLst/>
            <a:gdLst>
              <a:gd name="T0" fmla="*/ 0 w 1587"/>
              <a:gd name="T1" fmla="*/ 2147483647 h 5"/>
              <a:gd name="T2" fmla="*/ 0 w 1587"/>
              <a:gd name="T3" fmla="*/ 2147483647 h 5"/>
              <a:gd name="T4" fmla="*/ 0 w 1587"/>
              <a:gd name="T5" fmla="*/ 2147483647 h 5"/>
              <a:gd name="T6" fmla="*/ 0 w 1587"/>
              <a:gd name="T7" fmla="*/ 2147483647 h 5"/>
              <a:gd name="T8" fmla="*/ 0 w 1587"/>
              <a:gd name="T9" fmla="*/ 2147483647 h 5"/>
              <a:gd name="T10" fmla="*/ 0 w 1587"/>
              <a:gd name="T11" fmla="*/ 2147483647 h 5"/>
              <a:gd name="T12" fmla="*/ 0 w 1587"/>
              <a:gd name="T13" fmla="*/ 0 h 5"/>
              <a:gd name="T14" fmla="*/ 0 60000 65536"/>
              <a:gd name="T15" fmla="*/ 0 60000 65536"/>
              <a:gd name="T16" fmla="*/ 0 60000 65536"/>
              <a:gd name="T17" fmla="*/ 0 60000 65536"/>
              <a:gd name="T18" fmla="*/ 0 60000 65536"/>
              <a:gd name="T19" fmla="*/ 0 60000 65536"/>
              <a:gd name="T20" fmla="*/ 0 60000 65536"/>
              <a:gd name="T21" fmla="*/ 0 w 1587"/>
              <a:gd name="T22" fmla="*/ 0 h 5"/>
              <a:gd name="T23" fmla="*/ 1587 w 1587"/>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7" h="5">
                <a:moveTo>
                  <a:pt x="0" y="5"/>
                </a:moveTo>
                <a:lnTo>
                  <a:pt x="0" y="4"/>
                </a:lnTo>
                <a:lnTo>
                  <a:pt x="0" y="3"/>
                </a:lnTo>
                <a:lnTo>
                  <a:pt x="0" y="2"/>
                </a:lnTo>
                <a:lnTo>
                  <a:pt x="0" y="1"/>
                </a:lnTo>
                <a:lnTo>
                  <a:pt x="0" y="0"/>
                </a:lnTo>
              </a:path>
            </a:pathLst>
          </a:custGeom>
          <a:noFill/>
          <a:ln w="0">
            <a:solidFill>
              <a:srgbClr val="FF9900"/>
            </a:solidFill>
            <a:prstDash val="solid"/>
            <a:round/>
            <a:headEnd/>
            <a:tailEnd/>
          </a:ln>
        </p:spPr>
        <p:txBody>
          <a:bodyPr/>
          <a:lstStyle/>
          <a:p>
            <a:endParaRPr lang="en-US"/>
          </a:p>
        </p:txBody>
      </p:sp>
      <p:sp>
        <p:nvSpPr>
          <p:cNvPr id="194789" name="Freeform 226"/>
          <p:cNvSpPr>
            <a:spLocks/>
          </p:cNvSpPr>
          <p:nvPr/>
        </p:nvSpPr>
        <p:spPr bwMode="auto">
          <a:xfrm>
            <a:off x="2835275" y="4338063"/>
            <a:ext cx="57150" cy="44450"/>
          </a:xfrm>
          <a:custGeom>
            <a:avLst/>
            <a:gdLst>
              <a:gd name="T0" fmla="*/ 2147483647 w 5"/>
              <a:gd name="T1" fmla="*/ 2147483647 h 4"/>
              <a:gd name="T2" fmla="*/ 2147483647 w 5"/>
              <a:gd name="T3" fmla="*/ 2147483647 h 4"/>
              <a:gd name="T4" fmla="*/ 2147483647 w 5"/>
              <a:gd name="T5" fmla="*/ 2147483647 h 4"/>
              <a:gd name="T6" fmla="*/ 2147483647 w 5"/>
              <a:gd name="T7" fmla="*/ 2147483647 h 4"/>
              <a:gd name="T8" fmla="*/ 2147483647 w 5"/>
              <a:gd name="T9" fmla="*/ 2147483647 h 4"/>
              <a:gd name="T10" fmla="*/ 2147483647 w 5"/>
              <a:gd name="T11" fmla="*/ 2147483647 h 4"/>
              <a:gd name="T12" fmla="*/ 0 w 5"/>
              <a:gd name="T13" fmla="*/ 0 h 4"/>
              <a:gd name="T14" fmla="*/ 0 60000 65536"/>
              <a:gd name="T15" fmla="*/ 0 60000 65536"/>
              <a:gd name="T16" fmla="*/ 0 60000 65536"/>
              <a:gd name="T17" fmla="*/ 0 60000 65536"/>
              <a:gd name="T18" fmla="*/ 0 60000 65536"/>
              <a:gd name="T19" fmla="*/ 0 60000 65536"/>
              <a:gd name="T20" fmla="*/ 0 60000 65536"/>
              <a:gd name="T21" fmla="*/ 0 w 5"/>
              <a:gd name="T22" fmla="*/ 0 h 4"/>
              <a:gd name="T23" fmla="*/ 5 w 5"/>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4">
                <a:moveTo>
                  <a:pt x="5" y="4"/>
                </a:moveTo>
                <a:lnTo>
                  <a:pt x="4" y="3"/>
                </a:lnTo>
                <a:lnTo>
                  <a:pt x="3" y="3"/>
                </a:lnTo>
                <a:lnTo>
                  <a:pt x="3" y="2"/>
                </a:lnTo>
                <a:lnTo>
                  <a:pt x="2" y="1"/>
                </a:lnTo>
                <a:lnTo>
                  <a:pt x="1" y="1"/>
                </a:lnTo>
                <a:lnTo>
                  <a:pt x="0" y="0"/>
                </a:lnTo>
              </a:path>
            </a:pathLst>
          </a:custGeom>
          <a:noFill/>
          <a:ln w="0">
            <a:solidFill>
              <a:srgbClr val="FF9900"/>
            </a:solidFill>
            <a:prstDash val="solid"/>
            <a:round/>
            <a:headEnd/>
            <a:tailEnd/>
          </a:ln>
        </p:spPr>
        <p:txBody>
          <a:bodyPr/>
          <a:lstStyle/>
          <a:p>
            <a:endParaRPr lang="en-US"/>
          </a:p>
        </p:txBody>
      </p:sp>
      <p:sp>
        <p:nvSpPr>
          <p:cNvPr id="194790" name="Freeform 227"/>
          <p:cNvSpPr>
            <a:spLocks/>
          </p:cNvSpPr>
          <p:nvPr/>
        </p:nvSpPr>
        <p:spPr bwMode="auto">
          <a:xfrm>
            <a:off x="2789238" y="4338063"/>
            <a:ext cx="46037" cy="1587"/>
          </a:xfrm>
          <a:custGeom>
            <a:avLst/>
            <a:gdLst>
              <a:gd name="T0" fmla="*/ 2147483647 w 4"/>
              <a:gd name="T1" fmla="*/ 0 h 1587"/>
              <a:gd name="T2" fmla="*/ 2147483647 w 4"/>
              <a:gd name="T3" fmla="*/ 0 h 1587"/>
              <a:gd name="T4" fmla="*/ 2147483647 w 4"/>
              <a:gd name="T5" fmla="*/ 0 h 1587"/>
              <a:gd name="T6" fmla="*/ 2147483647 w 4"/>
              <a:gd name="T7" fmla="*/ 0 h 1587"/>
              <a:gd name="T8" fmla="*/ 2147483647 w 4"/>
              <a:gd name="T9" fmla="*/ 0 h 1587"/>
              <a:gd name="T10" fmla="*/ 2147483647 w 4"/>
              <a:gd name="T11" fmla="*/ 0 h 1587"/>
              <a:gd name="T12" fmla="*/ 0 w 4"/>
              <a:gd name="T13" fmla="*/ 0 h 1587"/>
              <a:gd name="T14" fmla="*/ 0 60000 65536"/>
              <a:gd name="T15" fmla="*/ 0 60000 65536"/>
              <a:gd name="T16" fmla="*/ 0 60000 65536"/>
              <a:gd name="T17" fmla="*/ 0 60000 65536"/>
              <a:gd name="T18" fmla="*/ 0 60000 65536"/>
              <a:gd name="T19" fmla="*/ 0 60000 65536"/>
              <a:gd name="T20" fmla="*/ 0 60000 65536"/>
              <a:gd name="T21" fmla="*/ 0 w 4"/>
              <a:gd name="T22" fmla="*/ 0 h 1587"/>
              <a:gd name="T23" fmla="*/ 4 w 4"/>
              <a:gd name="T24" fmla="*/ 1587 h 15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1587">
                <a:moveTo>
                  <a:pt x="4" y="0"/>
                </a:moveTo>
                <a:lnTo>
                  <a:pt x="3" y="0"/>
                </a:lnTo>
                <a:lnTo>
                  <a:pt x="2" y="0"/>
                </a:lnTo>
                <a:lnTo>
                  <a:pt x="1" y="0"/>
                </a:lnTo>
                <a:lnTo>
                  <a:pt x="0" y="0"/>
                </a:lnTo>
              </a:path>
            </a:pathLst>
          </a:custGeom>
          <a:noFill/>
          <a:ln w="0">
            <a:solidFill>
              <a:srgbClr val="FF9900"/>
            </a:solidFill>
            <a:prstDash val="solid"/>
            <a:round/>
            <a:headEnd/>
            <a:tailEnd/>
          </a:ln>
        </p:spPr>
        <p:txBody>
          <a:bodyPr/>
          <a:lstStyle/>
          <a:p>
            <a:endParaRPr lang="en-US"/>
          </a:p>
        </p:txBody>
      </p:sp>
      <p:sp>
        <p:nvSpPr>
          <p:cNvPr id="194791" name="Freeform 228"/>
          <p:cNvSpPr>
            <a:spLocks/>
          </p:cNvSpPr>
          <p:nvPr/>
        </p:nvSpPr>
        <p:spPr bwMode="auto">
          <a:xfrm>
            <a:off x="2789238" y="4338063"/>
            <a:ext cx="1587" cy="22225"/>
          </a:xfrm>
          <a:custGeom>
            <a:avLst/>
            <a:gdLst>
              <a:gd name="T0" fmla="*/ 0 w 1588"/>
              <a:gd name="T1" fmla="*/ 0 h 2"/>
              <a:gd name="T2" fmla="*/ 0 w 1588"/>
              <a:gd name="T3" fmla="*/ 0 h 2"/>
              <a:gd name="T4" fmla="*/ 0 w 1588"/>
              <a:gd name="T5" fmla="*/ 2147483647 h 2"/>
              <a:gd name="T6" fmla="*/ 0 w 1588"/>
              <a:gd name="T7" fmla="*/ 2147483647 h 2"/>
              <a:gd name="T8" fmla="*/ 0 w 1588"/>
              <a:gd name="T9" fmla="*/ 2147483647 h 2"/>
              <a:gd name="T10" fmla="*/ 0 w 1588"/>
              <a:gd name="T11" fmla="*/ 2147483647 h 2"/>
              <a:gd name="T12" fmla="*/ 0 w 1588"/>
              <a:gd name="T13" fmla="*/ 2147483647 h 2"/>
              <a:gd name="T14" fmla="*/ 0 60000 65536"/>
              <a:gd name="T15" fmla="*/ 0 60000 65536"/>
              <a:gd name="T16" fmla="*/ 0 60000 65536"/>
              <a:gd name="T17" fmla="*/ 0 60000 65536"/>
              <a:gd name="T18" fmla="*/ 0 60000 65536"/>
              <a:gd name="T19" fmla="*/ 0 60000 65536"/>
              <a:gd name="T20" fmla="*/ 0 60000 65536"/>
              <a:gd name="T21" fmla="*/ 0 w 1588"/>
              <a:gd name="T22" fmla="*/ 0 h 2"/>
              <a:gd name="T23" fmla="*/ 1588 w 1588"/>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8" h="2">
                <a:moveTo>
                  <a:pt x="0" y="0"/>
                </a:moveTo>
                <a:lnTo>
                  <a:pt x="0" y="0"/>
                </a:lnTo>
                <a:lnTo>
                  <a:pt x="0" y="1"/>
                </a:lnTo>
                <a:lnTo>
                  <a:pt x="0" y="2"/>
                </a:lnTo>
              </a:path>
            </a:pathLst>
          </a:custGeom>
          <a:noFill/>
          <a:ln w="0">
            <a:solidFill>
              <a:srgbClr val="FF9900"/>
            </a:solidFill>
            <a:prstDash val="solid"/>
            <a:round/>
            <a:headEnd/>
            <a:tailEnd/>
          </a:ln>
        </p:spPr>
        <p:txBody>
          <a:bodyPr/>
          <a:lstStyle/>
          <a:p>
            <a:endParaRPr lang="en-US"/>
          </a:p>
        </p:txBody>
      </p:sp>
      <p:sp>
        <p:nvSpPr>
          <p:cNvPr id="194792" name="Freeform 229"/>
          <p:cNvSpPr>
            <a:spLocks/>
          </p:cNvSpPr>
          <p:nvPr/>
        </p:nvSpPr>
        <p:spPr bwMode="auto">
          <a:xfrm>
            <a:off x="2789238" y="4360288"/>
            <a:ext cx="46037" cy="22225"/>
          </a:xfrm>
          <a:custGeom>
            <a:avLst/>
            <a:gdLst>
              <a:gd name="T0" fmla="*/ 0 w 4"/>
              <a:gd name="T1" fmla="*/ 0 h 2"/>
              <a:gd name="T2" fmla="*/ 2147483647 w 4"/>
              <a:gd name="T3" fmla="*/ 0 h 2"/>
              <a:gd name="T4" fmla="*/ 2147483647 w 4"/>
              <a:gd name="T5" fmla="*/ 2147483647 h 2"/>
              <a:gd name="T6" fmla="*/ 2147483647 w 4"/>
              <a:gd name="T7" fmla="*/ 2147483647 h 2"/>
              <a:gd name="T8" fmla="*/ 2147483647 w 4"/>
              <a:gd name="T9" fmla="*/ 2147483647 h 2"/>
              <a:gd name="T10" fmla="*/ 2147483647 w 4"/>
              <a:gd name="T11" fmla="*/ 2147483647 h 2"/>
              <a:gd name="T12" fmla="*/ 2147483647 w 4"/>
              <a:gd name="T13" fmla="*/ 2147483647 h 2"/>
              <a:gd name="T14" fmla="*/ 0 60000 65536"/>
              <a:gd name="T15" fmla="*/ 0 60000 65536"/>
              <a:gd name="T16" fmla="*/ 0 60000 65536"/>
              <a:gd name="T17" fmla="*/ 0 60000 65536"/>
              <a:gd name="T18" fmla="*/ 0 60000 65536"/>
              <a:gd name="T19" fmla="*/ 0 60000 65536"/>
              <a:gd name="T20" fmla="*/ 0 60000 65536"/>
              <a:gd name="T21" fmla="*/ 0 w 4"/>
              <a:gd name="T22" fmla="*/ 0 h 2"/>
              <a:gd name="T23" fmla="*/ 4 w 4"/>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
                <a:moveTo>
                  <a:pt x="0" y="0"/>
                </a:moveTo>
                <a:lnTo>
                  <a:pt x="1" y="0"/>
                </a:lnTo>
                <a:lnTo>
                  <a:pt x="1" y="1"/>
                </a:lnTo>
                <a:lnTo>
                  <a:pt x="2" y="1"/>
                </a:lnTo>
                <a:lnTo>
                  <a:pt x="2" y="2"/>
                </a:lnTo>
                <a:lnTo>
                  <a:pt x="3" y="2"/>
                </a:lnTo>
                <a:lnTo>
                  <a:pt x="4" y="2"/>
                </a:lnTo>
              </a:path>
            </a:pathLst>
          </a:custGeom>
          <a:noFill/>
          <a:ln w="0">
            <a:solidFill>
              <a:srgbClr val="FF9900"/>
            </a:solidFill>
            <a:prstDash val="solid"/>
            <a:round/>
            <a:headEnd/>
            <a:tailEnd/>
          </a:ln>
        </p:spPr>
        <p:txBody>
          <a:bodyPr/>
          <a:lstStyle/>
          <a:p>
            <a:endParaRPr lang="en-US"/>
          </a:p>
        </p:txBody>
      </p:sp>
      <p:sp>
        <p:nvSpPr>
          <p:cNvPr id="194793" name="Freeform 230"/>
          <p:cNvSpPr>
            <a:spLocks/>
          </p:cNvSpPr>
          <p:nvPr/>
        </p:nvSpPr>
        <p:spPr bwMode="auto">
          <a:xfrm>
            <a:off x="2835275" y="4506338"/>
            <a:ext cx="57150" cy="11112"/>
          </a:xfrm>
          <a:custGeom>
            <a:avLst/>
            <a:gdLst>
              <a:gd name="T0" fmla="*/ 0 w 5"/>
              <a:gd name="T1" fmla="*/ 2147483647 h 1"/>
              <a:gd name="T2" fmla="*/ 2147483647 w 5"/>
              <a:gd name="T3" fmla="*/ 2147483647 h 1"/>
              <a:gd name="T4" fmla="*/ 2147483647 w 5"/>
              <a:gd name="T5" fmla="*/ 2147483647 h 1"/>
              <a:gd name="T6" fmla="*/ 2147483647 w 5"/>
              <a:gd name="T7" fmla="*/ 2147483647 h 1"/>
              <a:gd name="T8" fmla="*/ 2147483647 w 5"/>
              <a:gd name="T9" fmla="*/ 2147483647 h 1"/>
              <a:gd name="T10" fmla="*/ 2147483647 w 5"/>
              <a:gd name="T11" fmla="*/ 0 h 1"/>
              <a:gd name="T12" fmla="*/ 2147483647 w 5"/>
              <a:gd name="T13" fmla="*/ 0 h 1"/>
              <a:gd name="T14" fmla="*/ 0 60000 65536"/>
              <a:gd name="T15" fmla="*/ 0 60000 65536"/>
              <a:gd name="T16" fmla="*/ 0 60000 65536"/>
              <a:gd name="T17" fmla="*/ 0 60000 65536"/>
              <a:gd name="T18" fmla="*/ 0 60000 65536"/>
              <a:gd name="T19" fmla="*/ 0 60000 65536"/>
              <a:gd name="T20" fmla="*/ 0 60000 65536"/>
              <a:gd name="T21" fmla="*/ 0 w 5"/>
              <a:gd name="T22" fmla="*/ 0 h 1"/>
              <a:gd name="T23" fmla="*/ 5 w 5"/>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1">
                <a:moveTo>
                  <a:pt x="0" y="1"/>
                </a:moveTo>
                <a:lnTo>
                  <a:pt x="1" y="1"/>
                </a:lnTo>
                <a:lnTo>
                  <a:pt x="2" y="1"/>
                </a:lnTo>
                <a:lnTo>
                  <a:pt x="3" y="1"/>
                </a:lnTo>
                <a:lnTo>
                  <a:pt x="4" y="0"/>
                </a:lnTo>
                <a:lnTo>
                  <a:pt x="5" y="0"/>
                </a:lnTo>
              </a:path>
            </a:pathLst>
          </a:custGeom>
          <a:noFill/>
          <a:ln w="0">
            <a:solidFill>
              <a:srgbClr val="FF9900"/>
            </a:solidFill>
            <a:prstDash val="solid"/>
            <a:round/>
            <a:headEnd/>
            <a:tailEnd/>
          </a:ln>
        </p:spPr>
        <p:txBody>
          <a:bodyPr/>
          <a:lstStyle/>
          <a:p>
            <a:endParaRPr lang="en-US"/>
          </a:p>
        </p:txBody>
      </p:sp>
      <p:sp>
        <p:nvSpPr>
          <p:cNvPr id="194794" name="Freeform 231"/>
          <p:cNvSpPr>
            <a:spLocks/>
          </p:cNvSpPr>
          <p:nvPr/>
        </p:nvSpPr>
        <p:spPr bwMode="auto">
          <a:xfrm>
            <a:off x="2892425" y="4450775"/>
            <a:ext cx="1588" cy="55563"/>
          </a:xfrm>
          <a:custGeom>
            <a:avLst/>
            <a:gdLst>
              <a:gd name="T0" fmla="*/ 0 w 1587"/>
              <a:gd name="T1" fmla="*/ 2147483647 h 5"/>
              <a:gd name="T2" fmla="*/ 0 w 1587"/>
              <a:gd name="T3" fmla="*/ 2147483647 h 5"/>
              <a:gd name="T4" fmla="*/ 0 w 1587"/>
              <a:gd name="T5" fmla="*/ 2147483647 h 5"/>
              <a:gd name="T6" fmla="*/ 0 w 1587"/>
              <a:gd name="T7" fmla="*/ 2147483647 h 5"/>
              <a:gd name="T8" fmla="*/ 0 w 1587"/>
              <a:gd name="T9" fmla="*/ 2147483647 h 5"/>
              <a:gd name="T10" fmla="*/ 0 w 1587"/>
              <a:gd name="T11" fmla="*/ 2147483647 h 5"/>
              <a:gd name="T12" fmla="*/ 0 w 1587"/>
              <a:gd name="T13" fmla="*/ 0 h 5"/>
              <a:gd name="T14" fmla="*/ 0 60000 65536"/>
              <a:gd name="T15" fmla="*/ 0 60000 65536"/>
              <a:gd name="T16" fmla="*/ 0 60000 65536"/>
              <a:gd name="T17" fmla="*/ 0 60000 65536"/>
              <a:gd name="T18" fmla="*/ 0 60000 65536"/>
              <a:gd name="T19" fmla="*/ 0 60000 65536"/>
              <a:gd name="T20" fmla="*/ 0 60000 65536"/>
              <a:gd name="T21" fmla="*/ 0 w 1587"/>
              <a:gd name="T22" fmla="*/ 0 h 5"/>
              <a:gd name="T23" fmla="*/ 1587 w 1587"/>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7" h="5">
                <a:moveTo>
                  <a:pt x="0" y="5"/>
                </a:moveTo>
                <a:lnTo>
                  <a:pt x="0" y="4"/>
                </a:lnTo>
                <a:lnTo>
                  <a:pt x="0" y="3"/>
                </a:lnTo>
                <a:lnTo>
                  <a:pt x="0" y="2"/>
                </a:lnTo>
                <a:lnTo>
                  <a:pt x="0" y="1"/>
                </a:lnTo>
                <a:lnTo>
                  <a:pt x="0" y="0"/>
                </a:lnTo>
              </a:path>
            </a:pathLst>
          </a:custGeom>
          <a:noFill/>
          <a:ln w="0">
            <a:solidFill>
              <a:srgbClr val="FF9900"/>
            </a:solidFill>
            <a:prstDash val="solid"/>
            <a:round/>
            <a:headEnd/>
            <a:tailEnd/>
          </a:ln>
        </p:spPr>
        <p:txBody>
          <a:bodyPr/>
          <a:lstStyle/>
          <a:p>
            <a:endParaRPr lang="en-US"/>
          </a:p>
        </p:txBody>
      </p:sp>
      <p:sp>
        <p:nvSpPr>
          <p:cNvPr id="194795" name="Freeform 232"/>
          <p:cNvSpPr>
            <a:spLocks/>
          </p:cNvSpPr>
          <p:nvPr/>
        </p:nvSpPr>
        <p:spPr bwMode="auto">
          <a:xfrm>
            <a:off x="2835275" y="4404738"/>
            <a:ext cx="57150" cy="46037"/>
          </a:xfrm>
          <a:custGeom>
            <a:avLst/>
            <a:gdLst>
              <a:gd name="T0" fmla="*/ 2147483647 w 5"/>
              <a:gd name="T1" fmla="*/ 2147483647 h 4"/>
              <a:gd name="T2" fmla="*/ 2147483647 w 5"/>
              <a:gd name="T3" fmla="*/ 2147483647 h 4"/>
              <a:gd name="T4" fmla="*/ 2147483647 w 5"/>
              <a:gd name="T5" fmla="*/ 2147483647 h 4"/>
              <a:gd name="T6" fmla="*/ 2147483647 w 5"/>
              <a:gd name="T7" fmla="*/ 2147483647 h 4"/>
              <a:gd name="T8" fmla="*/ 2147483647 w 5"/>
              <a:gd name="T9" fmla="*/ 2147483647 h 4"/>
              <a:gd name="T10" fmla="*/ 2147483647 w 5"/>
              <a:gd name="T11" fmla="*/ 2147483647 h 4"/>
              <a:gd name="T12" fmla="*/ 0 w 5"/>
              <a:gd name="T13" fmla="*/ 0 h 4"/>
              <a:gd name="T14" fmla="*/ 0 60000 65536"/>
              <a:gd name="T15" fmla="*/ 0 60000 65536"/>
              <a:gd name="T16" fmla="*/ 0 60000 65536"/>
              <a:gd name="T17" fmla="*/ 0 60000 65536"/>
              <a:gd name="T18" fmla="*/ 0 60000 65536"/>
              <a:gd name="T19" fmla="*/ 0 60000 65536"/>
              <a:gd name="T20" fmla="*/ 0 60000 65536"/>
              <a:gd name="T21" fmla="*/ 0 w 5"/>
              <a:gd name="T22" fmla="*/ 0 h 4"/>
              <a:gd name="T23" fmla="*/ 5 w 5"/>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4">
                <a:moveTo>
                  <a:pt x="5" y="4"/>
                </a:moveTo>
                <a:lnTo>
                  <a:pt x="4" y="3"/>
                </a:lnTo>
                <a:lnTo>
                  <a:pt x="3" y="2"/>
                </a:lnTo>
                <a:lnTo>
                  <a:pt x="2" y="1"/>
                </a:lnTo>
                <a:lnTo>
                  <a:pt x="1" y="1"/>
                </a:lnTo>
                <a:lnTo>
                  <a:pt x="0" y="0"/>
                </a:lnTo>
              </a:path>
            </a:pathLst>
          </a:custGeom>
          <a:noFill/>
          <a:ln w="0">
            <a:solidFill>
              <a:srgbClr val="FF9900"/>
            </a:solidFill>
            <a:prstDash val="solid"/>
            <a:round/>
            <a:headEnd/>
            <a:tailEnd/>
          </a:ln>
        </p:spPr>
        <p:txBody>
          <a:bodyPr/>
          <a:lstStyle/>
          <a:p>
            <a:endParaRPr lang="en-US"/>
          </a:p>
        </p:txBody>
      </p:sp>
      <p:sp>
        <p:nvSpPr>
          <p:cNvPr id="194796" name="Freeform 233"/>
          <p:cNvSpPr>
            <a:spLocks/>
          </p:cNvSpPr>
          <p:nvPr/>
        </p:nvSpPr>
        <p:spPr bwMode="auto">
          <a:xfrm>
            <a:off x="2789238" y="4404738"/>
            <a:ext cx="46037" cy="3175"/>
          </a:xfrm>
          <a:custGeom>
            <a:avLst/>
            <a:gdLst>
              <a:gd name="T0" fmla="*/ 2147483647 w 4"/>
              <a:gd name="T1" fmla="*/ 0 h 3175"/>
              <a:gd name="T2" fmla="*/ 2147483647 w 4"/>
              <a:gd name="T3" fmla="*/ 0 h 3175"/>
              <a:gd name="T4" fmla="*/ 2147483647 w 4"/>
              <a:gd name="T5" fmla="*/ 0 h 3175"/>
              <a:gd name="T6" fmla="*/ 2147483647 w 4"/>
              <a:gd name="T7" fmla="*/ 0 h 3175"/>
              <a:gd name="T8" fmla="*/ 2147483647 w 4"/>
              <a:gd name="T9" fmla="*/ 0 h 3175"/>
              <a:gd name="T10" fmla="*/ 2147483647 w 4"/>
              <a:gd name="T11" fmla="*/ 0 h 3175"/>
              <a:gd name="T12" fmla="*/ 0 w 4"/>
              <a:gd name="T13" fmla="*/ 0 h 3175"/>
              <a:gd name="T14" fmla="*/ 0 60000 65536"/>
              <a:gd name="T15" fmla="*/ 0 60000 65536"/>
              <a:gd name="T16" fmla="*/ 0 60000 65536"/>
              <a:gd name="T17" fmla="*/ 0 60000 65536"/>
              <a:gd name="T18" fmla="*/ 0 60000 65536"/>
              <a:gd name="T19" fmla="*/ 0 60000 65536"/>
              <a:gd name="T20" fmla="*/ 0 60000 65536"/>
              <a:gd name="T21" fmla="*/ 0 w 4"/>
              <a:gd name="T22" fmla="*/ 0 h 3175"/>
              <a:gd name="T23" fmla="*/ 4 w 4"/>
              <a:gd name="T24" fmla="*/ 3175 h 31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175">
                <a:moveTo>
                  <a:pt x="4" y="0"/>
                </a:moveTo>
                <a:lnTo>
                  <a:pt x="3" y="0"/>
                </a:lnTo>
                <a:lnTo>
                  <a:pt x="2" y="0"/>
                </a:lnTo>
                <a:lnTo>
                  <a:pt x="1" y="0"/>
                </a:lnTo>
                <a:lnTo>
                  <a:pt x="0" y="0"/>
                </a:lnTo>
              </a:path>
            </a:pathLst>
          </a:custGeom>
          <a:noFill/>
          <a:ln w="0">
            <a:solidFill>
              <a:srgbClr val="FF9900"/>
            </a:solidFill>
            <a:prstDash val="solid"/>
            <a:round/>
            <a:headEnd/>
            <a:tailEnd/>
          </a:ln>
        </p:spPr>
        <p:txBody>
          <a:bodyPr/>
          <a:lstStyle/>
          <a:p>
            <a:endParaRPr lang="en-US"/>
          </a:p>
        </p:txBody>
      </p:sp>
      <p:sp>
        <p:nvSpPr>
          <p:cNvPr id="194797" name="Freeform 234"/>
          <p:cNvSpPr>
            <a:spLocks/>
          </p:cNvSpPr>
          <p:nvPr/>
        </p:nvSpPr>
        <p:spPr bwMode="auto">
          <a:xfrm>
            <a:off x="2789238" y="4404738"/>
            <a:ext cx="1587" cy="23812"/>
          </a:xfrm>
          <a:custGeom>
            <a:avLst/>
            <a:gdLst>
              <a:gd name="T0" fmla="*/ 0 w 1588"/>
              <a:gd name="T1" fmla="*/ 0 h 2"/>
              <a:gd name="T2" fmla="*/ 0 w 1588"/>
              <a:gd name="T3" fmla="*/ 0 h 2"/>
              <a:gd name="T4" fmla="*/ 0 w 1588"/>
              <a:gd name="T5" fmla="*/ 0 h 2"/>
              <a:gd name="T6" fmla="*/ 0 w 1588"/>
              <a:gd name="T7" fmla="*/ 2147483647 h 2"/>
              <a:gd name="T8" fmla="*/ 0 w 1588"/>
              <a:gd name="T9" fmla="*/ 2147483647 h 2"/>
              <a:gd name="T10" fmla="*/ 0 w 1588"/>
              <a:gd name="T11" fmla="*/ 2147483647 h 2"/>
              <a:gd name="T12" fmla="*/ 0 w 1588"/>
              <a:gd name="T13" fmla="*/ 2147483647 h 2"/>
              <a:gd name="T14" fmla="*/ 0 60000 65536"/>
              <a:gd name="T15" fmla="*/ 0 60000 65536"/>
              <a:gd name="T16" fmla="*/ 0 60000 65536"/>
              <a:gd name="T17" fmla="*/ 0 60000 65536"/>
              <a:gd name="T18" fmla="*/ 0 60000 65536"/>
              <a:gd name="T19" fmla="*/ 0 60000 65536"/>
              <a:gd name="T20" fmla="*/ 0 60000 65536"/>
              <a:gd name="T21" fmla="*/ 0 w 1588"/>
              <a:gd name="T22" fmla="*/ 0 h 2"/>
              <a:gd name="T23" fmla="*/ 1588 w 1588"/>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8" h="2">
                <a:moveTo>
                  <a:pt x="0" y="0"/>
                </a:moveTo>
                <a:lnTo>
                  <a:pt x="0" y="0"/>
                </a:lnTo>
                <a:lnTo>
                  <a:pt x="0" y="1"/>
                </a:lnTo>
                <a:lnTo>
                  <a:pt x="0" y="2"/>
                </a:lnTo>
              </a:path>
            </a:pathLst>
          </a:custGeom>
          <a:noFill/>
          <a:ln w="0">
            <a:solidFill>
              <a:srgbClr val="FF9900"/>
            </a:solidFill>
            <a:prstDash val="solid"/>
            <a:round/>
            <a:headEnd/>
            <a:tailEnd/>
          </a:ln>
        </p:spPr>
        <p:txBody>
          <a:bodyPr/>
          <a:lstStyle/>
          <a:p>
            <a:endParaRPr lang="en-US"/>
          </a:p>
        </p:txBody>
      </p:sp>
      <p:sp>
        <p:nvSpPr>
          <p:cNvPr id="194798" name="Freeform 235"/>
          <p:cNvSpPr>
            <a:spLocks/>
          </p:cNvSpPr>
          <p:nvPr/>
        </p:nvSpPr>
        <p:spPr bwMode="auto">
          <a:xfrm>
            <a:off x="2789238" y="4428550"/>
            <a:ext cx="46037" cy="22225"/>
          </a:xfrm>
          <a:custGeom>
            <a:avLst/>
            <a:gdLst>
              <a:gd name="T0" fmla="*/ 0 w 4"/>
              <a:gd name="T1" fmla="*/ 0 h 2"/>
              <a:gd name="T2" fmla="*/ 2147483647 w 4"/>
              <a:gd name="T3" fmla="*/ 0 h 2"/>
              <a:gd name="T4" fmla="*/ 2147483647 w 4"/>
              <a:gd name="T5" fmla="*/ 2147483647 h 2"/>
              <a:gd name="T6" fmla="*/ 2147483647 w 4"/>
              <a:gd name="T7" fmla="*/ 2147483647 h 2"/>
              <a:gd name="T8" fmla="*/ 2147483647 w 4"/>
              <a:gd name="T9" fmla="*/ 2147483647 h 2"/>
              <a:gd name="T10" fmla="*/ 2147483647 w 4"/>
              <a:gd name="T11" fmla="*/ 2147483647 h 2"/>
              <a:gd name="T12" fmla="*/ 2147483647 w 4"/>
              <a:gd name="T13" fmla="*/ 2147483647 h 2"/>
              <a:gd name="T14" fmla="*/ 0 60000 65536"/>
              <a:gd name="T15" fmla="*/ 0 60000 65536"/>
              <a:gd name="T16" fmla="*/ 0 60000 65536"/>
              <a:gd name="T17" fmla="*/ 0 60000 65536"/>
              <a:gd name="T18" fmla="*/ 0 60000 65536"/>
              <a:gd name="T19" fmla="*/ 0 60000 65536"/>
              <a:gd name="T20" fmla="*/ 0 60000 65536"/>
              <a:gd name="T21" fmla="*/ 0 w 4"/>
              <a:gd name="T22" fmla="*/ 0 h 2"/>
              <a:gd name="T23" fmla="*/ 4 w 4"/>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
                <a:moveTo>
                  <a:pt x="0" y="0"/>
                </a:moveTo>
                <a:lnTo>
                  <a:pt x="1" y="0"/>
                </a:lnTo>
                <a:lnTo>
                  <a:pt x="1" y="1"/>
                </a:lnTo>
                <a:lnTo>
                  <a:pt x="2" y="1"/>
                </a:lnTo>
                <a:lnTo>
                  <a:pt x="3" y="2"/>
                </a:lnTo>
                <a:lnTo>
                  <a:pt x="4" y="2"/>
                </a:lnTo>
              </a:path>
            </a:pathLst>
          </a:custGeom>
          <a:noFill/>
          <a:ln w="0">
            <a:solidFill>
              <a:srgbClr val="FF9900"/>
            </a:solidFill>
            <a:prstDash val="solid"/>
            <a:round/>
            <a:headEnd/>
            <a:tailEnd/>
          </a:ln>
        </p:spPr>
        <p:txBody>
          <a:bodyPr/>
          <a:lstStyle/>
          <a:p>
            <a:endParaRPr lang="en-US"/>
          </a:p>
        </p:txBody>
      </p:sp>
      <p:sp>
        <p:nvSpPr>
          <p:cNvPr id="194799" name="Freeform 236"/>
          <p:cNvSpPr>
            <a:spLocks/>
          </p:cNvSpPr>
          <p:nvPr/>
        </p:nvSpPr>
        <p:spPr bwMode="auto">
          <a:xfrm>
            <a:off x="2835275" y="4561900"/>
            <a:ext cx="57150" cy="22225"/>
          </a:xfrm>
          <a:custGeom>
            <a:avLst/>
            <a:gdLst>
              <a:gd name="T0" fmla="*/ 0 w 5"/>
              <a:gd name="T1" fmla="*/ 2147483647 h 2"/>
              <a:gd name="T2" fmla="*/ 2147483647 w 5"/>
              <a:gd name="T3" fmla="*/ 2147483647 h 2"/>
              <a:gd name="T4" fmla="*/ 2147483647 w 5"/>
              <a:gd name="T5" fmla="*/ 2147483647 h 2"/>
              <a:gd name="T6" fmla="*/ 2147483647 w 5"/>
              <a:gd name="T7" fmla="*/ 2147483647 h 2"/>
              <a:gd name="T8" fmla="*/ 2147483647 w 5"/>
              <a:gd name="T9" fmla="*/ 2147483647 h 2"/>
              <a:gd name="T10" fmla="*/ 2147483647 w 5"/>
              <a:gd name="T11" fmla="*/ 2147483647 h 2"/>
              <a:gd name="T12" fmla="*/ 2147483647 w 5"/>
              <a:gd name="T13" fmla="*/ 0 h 2"/>
              <a:gd name="T14" fmla="*/ 0 60000 65536"/>
              <a:gd name="T15" fmla="*/ 0 60000 65536"/>
              <a:gd name="T16" fmla="*/ 0 60000 65536"/>
              <a:gd name="T17" fmla="*/ 0 60000 65536"/>
              <a:gd name="T18" fmla="*/ 0 60000 65536"/>
              <a:gd name="T19" fmla="*/ 0 60000 65536"/>
              <a:gd name="T20" fmla="*/ 0 60000 65536"/>
              <a:gd name="T21" fmla="*/ 0 w 5"/>
              <a:gd name="T22" fmla="*/ 0 h 2"/>
              <a:gd name="T23" fmla="*/ 5 w 5"/>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2">
                <a:moveTo>
                  <a:pt x="0" y="2"/>
                </a:moveTo>
                <a:lnTo>
                  <a:pt x="1" y="2"/>
                </a:lnTo>
                <a:lnTo>
                  <a:pt x="2" y="2"/>
                </a:lnTo>
                <a:lnTo>
                  <a:pt x="3" y="2"/>
                </a:lnTo>
                <a:lnTo>
                  <a:pt x="3" y="1"/>
                </a:lnTo>
                <a:lnTo>
                  <a:pt x="4" y="1"/>
                </a:lnTo>
                <a:lnTo>
                  <a:pt x="5" y="0"/>
                </a:lnTo>
              </a:path>
            </a:pathLst>
          </a:custGeom>
          <a:noFill/>
          <a:ln w="0">
            <a:solidFill>
              <a:srgbClr val="FF9900"/>
            </a:solidFill>
            <a:prstDash val="solid"/>
            <a:round/>
            <a:headEnd/>
            <a:tailEnd/>
          </a:ln>
        </p:spPr>
        <p:txBody>
          <a:bodyPr/>
          <a:lstStyle/>
          <a:p>
            <a:endParaRPr lang="en-US"/>
          </a:p>
        </p:txBody>
      </p:sp>
      <p:sp>
        <p:nvSpPr>
          <p:cNvPr id="194800" name="Freeform 237"/>
          <p:cNvSpPr>
            <a:spLocks/>
          </p:cNvSpPr>
          <p:nvPr/>
        </p:nvSpPr>
        <p:spPr bwMode="auto">
          <a:xfrm>
            <a:off x="2892425" y="4517450"/>
            <a:ext cx="1588" cy="44450"/>
          </a:xfrm>
          <a:custGeom>
            <a:avLst/>
            <a:gdLst>
              <a:gd name="T0" fmla="*/ 0 w 1587"/>
              <a:gd name="T1" fmla="*/ 2147483647 h 4"/>
              <a:gd name="T2" fmla="*/ 0 w 1587"/>
              <a:gd name="T3" fmla="*/ 2147483647 h 4"/>
              <a:gd name="T4" fmla="*/ 0 w 1587"/>
              <a:gd name="T5" fmla="*/ 2147483647 h 4"/>
              <a:gd name="T6" fmla="*/ 0 w 1587"/>
              <a:gd name="T7" fmla="*/ 2147483647 h 4"/>
              <a:gd name="T8" fmla="*/ 0 w 1587"/>
              <a:gd name="T9" fmla="*/ 2147483647 h 4"/>
              <a:gd name="T10" fmla="*/ 0 w 1587"/>
              <a:gd name="T11" fmla="*/ 2147483647 h 4"/>
              <a:gd name="T12" fmla="*/ 0 w 1587"/>
              <a:gd name="T13" fmla="*/ 0 h 4"/>
              <a:gd name="T14" fmla="*/ 0 60000 65536"/>
              <a:gd name="T15" fmla="*/ 0 60000 65536"/>
              <a:gd name="T16" fmla="*/ 0 60000 65536"/>
              <a:gd name="T17" fmla="*/ 0 60000 65536"/>
              <a:gd name="T18" fmla="*/ 0 60000 65536"/>
              <a:gd name="T19" fmla="*/ 0 60000 65536"/>
              <a:gd name="T20" fmla="*/ 0 60000 65536"/>
              <a:gd name="T21" fmla="*/ 0 w 1587"/>
              <a:gd name="T22" fmla="*/ 0 h 4"/>
              <a:gd name="T23" fmla="*/ 1587 w 1587"/>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7" h="4">
                <a:moveTo>
                  <a:pt x="0" y="4"/>
                </a:moveTo>
                <a:lnTo>
                  <a:pt x="0" y="4"/>
                </a:lnTo>
                <a:lnTo>
                  <a:pt x="0" y="3"/>
                </a:lnTo>
                <a:lnTo>
                  <a:pt x="0" y="2"/>
                </a:lnTo>
                <a:lnTo>
                  <a:pt x="0" y="1"/>
                </a:lnTo>
                <a:lnTo>
                  <a:pt x="0" y="0"/>
                </a:lnTo>
              </a:path>
            </a:pathLst>
          </a:custGeom>
          <a:noFill/>
          <a:ln w="0">
            <a:solidFill>
              <a:srgbClr val="FF9900"/>
            </a:solidFill>
            <a:prstDash val="solid"/>
            <a:round/>
            <a:headEnd/>
            <a:tailEnd/>
          </a:ln>
        </p:spPr>
        <p:txBody>
          <a:bodyPr/>
          <a:lstStyle/>
          <a:p>
            <a:endParaRPr lang="en-US"/>
          </a:p>
        </p:txBody>
      </p:sp>
      <p:sp>
        <p:nvSpPr>
          <p:cNvPr id="194801" name="Freeform 238"/>
          <p:cNvSpPr>
            <a:spLocks/>
          </p:cNvSpPr>
          <p:nvPr/>
        </p:nvSpPr>
        <p:spPr bwMode="auto">
          <a:xfrm>
            <a:off x="2835275" y="4473000"/>
            <a:ext cx="57150" cy="44450"/>
          </a:xfrm>
          <a:custGeom>
            <a:avLst/>
            <a:gdLst>
              <a:gd name="T0" fmla="*/ 2147483647 w 5"/>
              <a:gd name="T1" fmla="*/ 2147483647 h 4"/>
              <a:gd name="T2" fmla="*/ 2147483647 w 5"/>
              <a:gd name="T3" fmla="*/ 2147483647 h 4"/>
              <a:gd name="T4" fmla="*/ 2147483647 w 5"/>
              <a:gd name="T5" fmla="*/ 2147483647 h 4"/>
              <a:gd name="T6" fmla="*/ 2147483647 w 5"/>
              <a:gd name="T7" fmla="*/ 2147483647 h 4"/>
              <a:gd name="T8" fmla="*/ 2147483647 w 5"/>
              <a:gd name="T9" fmla="*/ 2147483647 h 4"/>
              <a:gd name="T10" fmla="*/ 2147483647 w 5"/>
              <a:gd name="T11" fmla="*/ 0 h 4"/>
              <a:gd name="T12" fmla="*/ 0 w 5"/>
              <a:gd name="T13" fmla="*/ 0 h 4"/>
              <a:gd name="T14" fmla="*/ 0 60000 65536"/>
              <a:gd name="T15" fmla="*/ 0 60000 65536"/>
              <a:gd name="T16" fmla="*/ 0 60000 65536"/>
              <a:gd name="T17" fmla="*/ 0 60000 65536"/>
              <a:gd name="T18" fmla="*/ 0 60000 65536"/>
              <a:gd name="T19" fmla="*/ 0 60000 65536"/>
              <a:gd name="T20" fmla="*/ 0 60000 65536"/>
              <a:gd name="T21" fmla="*/ 0 w 5"/>
              <a:gd name="T22" fmla="*/ 0 h 4"/>
              <a:gd name="T23" fmla="*/ 5 w 5"/>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4">
                <a:moveTo>
                  <a:pt x="5" y="4"/>
                </a:moveTo>
                <a:lnTo>
                  <a:pt x="4" y="3"/>
                </a:lnTo>
                <a:lnTo>
                  <a:pt x="3" y="2"/>
                </a:lnTo>
                <a:lnTo>
                  <a:pt x="3" y="1"/>
                </a:lnTo>
                <a:lnTo>
                  <a:pt x="2" y="1"/>
                </a:lnTo>
                <a:lnTo>
                  <a:pt x="1" y="0"/>
                </a:lnTo>
                <a:lnTo>
                  <a:pt x="0" y="0"/>
                </a:lnTo>
              </a:path>
            </a:pathLst>
          </a:custGeom>
          <a:noFill/>
          <a:ln w="0">
            <a:solidFill>
              <a:srgbClr val="FF9900"/>
            </a:solidFill>
            <a:prstDash val="solid"/>
            <a:round/>
            <a:headEnd/>
            <a:tailEnd/>
          </a:ln>
        </p:spPr>
        <p:txBody>
          <a:bodyPr/>
          <a:lstStyle/>
          <a:p>
            <a:endParaRPr lang="en-US"/>
          </a:p>
        </p:txBody>
      </p:sp>
      <p:sp>
        <p:nvSpPr>
          <p:cNvPr id="194802" name="Freeform 239"/>
          <p:cNvSpPr>
            <a:spLocks/>
          </p:cNvSpPr>
          <p:nvPr/>
        </p:nvSpPr>
        <p:spPr bwMode="auto">
          <a:xfrm>
            <a:off x="2789238" y="4461888"/>
            <a:ext cx="46037" cy="11112"/>
          </a:xfrm>
          <a:custGeom>
            <a:avLst/>
            <a:gdLst>
              <a:gd name="T0" fmla="*/ 2147483647 w 4"/>
              <a:gd name="T1" fmla="*/ 2147483647 h 1"/>
              <a:gd name="T2" fmla="*/ 2147483647 w 4"/>
              <a:gd name="T3" fmla="*/ 2147483647 h 1"/>
              <a:gd name="T4" fmla="*/ 2147483647 w 4"/>
              <a:gd name="T5" fmla="*/ 0 h 1"/>
              <a:gd name="T6" fmla="*/ 2147483647 w 4"/>
              <a:gd name="T7" fmla="*/ 0 h 1"/>
              <a:gd name="T8" fmla="*/ 2147483647 w 4"/>
              <a:gd name="T9" fmla="*/ 0 h 1"/>
              <a:gd name="T10" fmla="*/ 2147483647 w 4"/>
              <a:gd name="T11" fmla="*/ 0 h 1"/>
              <a:gd name="T12" fmla="*/ 0 w 4"/>
              <a:gd name="T13" fmla="*/ 2147483647 h 1"/>
              <a:gd name="T14" fmla="*/ 0 60000 65536"/>
              <a:gd name="T15" fmla="*/ 0 60000 65536"/>
              <a:gd name="T16" fmla="*/ 0 60000 65536"/>
              <a:gd name="T17" fmla="*/ 0 60000 65536"/>
              <a:gd name="T18" fmla="*/ 0 60000 65536"/>
              <a:gd name="T19" fmla="*/ 0 60000 65536"/>
              <a:gd name="T20" fmla="*/ 0 60000 65536"/>
              <a:gd name="T21" fmla="*/ 0 w 4"/>
              <a:gd name="T22" fmla="*/ 0 h 1"/>
              <a:gd name="T23" fmla="*/ 4 w 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1">
                <a:moveTo>
                  <a:pt x="4" y="1"/>
                </a:moveTo>
                <a:lnTo>
                  <a:pt x="3" y="1"/>
                </a:lnTo>
                <a:lnTo>
                  <a:pt x="2" y="0"/>
                </a:lnTo>
                <a:lnTo>
                  <a:pt x="1" y="0"/>
                </a:lnTo>
                <a:lnTo>
                  <a:pt x="0" y="1"/>
                </a:lnTo>
              </a:path>
            </a:pathLst>
          </a:custGeom>
          <a:noFill/>
          <a:ln w="0">
            <a:solidFill>
              <a:srgbClr val="FF9900"/>
            </a:solidFill>
            <a:prstDash val="solid"/>
            <a:round/>
            <a:headEnd/>
            <a:tailEnd/>
          </a:ln>
        </p:spPr>
        <p:txBody>
          <a:bodyPr/>
          <a:lstStyle/>
          <a:p>
            <a:endParaRPr lang="en-US"/>
          </a:p>
        </p:txBody>
      </p:sp>
      <p:sp>
        <p:nvSpPr>
          <p:cNvPr id="194803" name="Freeform 240"/>
          <p:cNvSpPr>
            <a:spLocks/>
          </p:cNvSpPr>
          <p:nvPr/>
        </p:nvSpPr>
        <p:spPr bwMode="auto">
          <a:xfrm>
            <a:off x="2789238" y="4473000"/>
            <a:ext cx="1587" cy="22225"/>
          </a:xfrm>
          <a:custGeom>
            <a:avLst/>
            <a:gdLst>
              <a:gd name="T0" fmla="*/ 0 w 1588"/>
              <a:gd name="T1" fmla="*/ 0 h 2"/>
              <a:gd name="T2" fmla="*/ 0 w 1588"/>
              <a:gd name="T3" fmla="*/ 0 h 2"/>
              <a:gd name="T4" fmla="*/ 0 w 1588"/>
              <a:gd name="T5" fmla="*/ 0 h 2"/>
              <a:gd name="T6" fmla="*/ 0 w 1588"/>
              <a:gd name="T7" fmla="*/ 0 h 2"/>
              <a:gd name="T8" fmla="*/ 0 w 1588"/>
              <a:gd name="T9" fmla="*/ 2147483647 h 2"/>
              <a:gd name="T10" fmla="*/ 0 w 1588"/>
              <a:gd name="T11" fmla="*/ 2147483647 h 2"/>
              <a:gd name="T12" fmla="*/ 0 w 1588"/>
              <a:gd name="T13" fmla="*/ 2147483647 h 2"/>
              <a:gd name="T14" fmla="*/ 0 60000 65536"/>
              <a:gd name="T15" fmla="*/ 0 60000 65536"/>
              <a:gd name="T16" fmla="*/ 0 60000 65536"/>
              <a:gd name="T17" fmla="*/ 0 60000 65536"/>
              <a:gd name="T18" fmla="*/ 0 60000 65536"/>
              <a:gd name="T19" fmla="*/ 0 60000 65536"/>
              <a:gd name="T20" fmla="*/ 0 60000 65536"/>
              <a:gd name="T21" fmla="*/ 0 w 1588"/>
              <a:gd name="T22" fmla="*/ 0 h 2"/>
              <a:gd name="T23" fmla="*/ 1588 w 1588"/>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8" h="2">
                <a:moveTo>
                  <a:pt x="0" y="0"/>
                </a:moveTo>
                <a:lnTo>
                  <a:pt x="0" y="0"/>
                </a:lnTo>
                <a:lnTo>
                  <a:pt x="0" y="1"/>
                </a:lnTo>
                <a:lnTo>
                  <a:pt x="0" y="2"/>
                </a:lnTo>
              </a:path>
            </a:pathLst>
          </a:custGeom>
          <a:noFill/>
          <a:ln w="0">
            <a:solidFill>
              <a:srgbClr val="FF9900"/>
            </a:solidFill>
            <a:prstDash val="solid"/>
            <a:round/>
            <a:headEnd/>
            <a:tailEnd/>
          </a:ln>
        </p:spPr>
        <p:txBody>
          <a:bodyPr/>
          <a:lstStyle/>
          <a:p>
            <a:endParaRPr lang="en-US"/>
          </a:p>
        </p:txBody>
      </p:sp>
      <p:sp>
        <p:nvSpPr>
          <p:cNvPr id="194804" name="Freeform 241"/>
          <p:cNvSpPr>
            <a:spLocks/>
          </p:cNvSpPr>
          <p:nvPr/>
        </p:nvSpPr>
        <p:spPr bwMode="auto">
          <a:xfrm>
            <a:off x="2789238" y="4495225"/>
            <a:ext cx="46037" cy="22225"/>
          </a:xfrm>
          <a:custGeom>
            <a:avLst/>
            <a:gdLst>
              <a:gd name="T0" fmla="*/ 0 w 4"/>
              <a:gd name="T1" fmla="*/ 0 h 2"/>
              <a:gd name="T2" fmla="*/ 2147483647 w 4"/>
              <a:gd name="T3" fmla="*/ 0 h 2"/>
              <a:gd name="T4" fmla="*/ 2147483647 w 4"/>
              <a:gd name="T5" fmla="*/ 0 h 2"/>
              <a:gd name="T6" fmla="*/ 2147483647 w 4"/>
              <a:gd name="T7" fmla="*/ 2147483647 h 2"/>
              <a:gd name="T8" fmla="*/ 2147483647 w 4"/>
              <a:gd name="T9" fmla="*/ 2147483647 h 2"/>
              <a:gd name="T10" fmla="*/ 2147483647 w 4"/>
              <a:gd name="T11" fmla="*/ 2147483647 h 2"/>
              <a:gd name="T12" fmla="*/ 2147483647 w 4"/>
              <a:gd name="T13" fmla="*/ 2147483647 h 2"/>
              <a:gd name="T14" fmla="*/ 0 60000 65536"/>
              <a:gd name="T15" fmla="*/ 0 60000 65536"/>
              <a:gd name="T16" fmla="*/ 0 60000 65536"/>
              <a:gd name="T17" fmla="*/ 0 60000 65536"/>
              <a:gd name="T18" fmla="*/ 0 60000 65536"/>
              <a:gd name="T19" fmla="*/ 0 60000 65536"/>
              <a:gd name="T20" fmla="*/ 0 60000 65536"/>
              <a:gd name="T21" fmla="*/ 0 w 4"/>
              <a:gd name="T22" fmla="*/ 0 h 2"/>
              <a:gd name="T23" fmla="*/ 4 w 4"/>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
                <a:moveTo>
                  <a:pt x="0" y="0"/>
                </a:moveTo>
                <a:lnTo>
                  <a:pt x="1" y="0"/>
                </a:lnTo>
                <a:lnTo>
                  <a:pt x="2" y="1"/>
                </a:lnTo>
                <a:lnTo>
                  <a:pt x="3" y="1"/>
                </a:lnTo>
                <a:lnTo>
                  <a:pt x="4" y="2"/>
                </a:lnTo>
              </a:path>
            </a:pathLst>
          </a:custGeom>
          <a:noFill/>
          <a:ln w="0">
            <a:solidFill>
              <a:srgbClr val="FF9900"/>
            </a:solidFill>
            <a:prstDash val="solid"/>
            <a:round/>
            <a:headEnd/>
            <a:tailEnd/>
          </a:ln>
        </p:spPr>
        <p:txBody>
          <a:bodyPr/>
          <a:lstStyle/>
          <a:p>
            <a:endParaRPr lang="en-US"/>
          </a:p>
        </p:txBody>
      </p:sp>
      <p:sp>
        <p:nvSpPr>
          <p:cNvPr id="194805" name="Freeform 242"/>
          <p:cNvSpPr>
            <a:spLocks/>
          </p:cNvSpPr>
          <p:nvPr/>
        </p:nvSpPr>
        <p:spPr bwMode="auto">
          <a:xfrm>
            <a:off x="2789238" y="4528563"/>
            <a:ext cx="46037" cy="11112"/>
          </a:xfrm>
          <a:custGeom>
            <a:avLst/>
            <a:gdLst>
              <a:gd name="T0" fmla="*/ 2147483647 w 4"/>
              <a:gd name="T1" fmla="*/ 2147483647 h 1"/>
              <a:gd name="T2" fmla="*/ 2147483647 w 4"/>
              <a:gd name="T3" fmla="*/ 0 h 1"/>
              <a:gd name="T4" fmla="*/ 2147483647 w 4"/>
              <a:gd name="T5" fmla="*/ 0 h 1"/>
              <a:gd name="T6" fmla="*/ 2147483647 w 4"/>
              <a:gd name="T7" fmla="*/ 0 h 1"/>
              <a:gd name="T8" fmla="*/ 2147483647 w 4"/>
              <a:gd name="T9" fmla="*/ 0 h 1"/>
              <a:gd name="T10" fmla="*/ 2147483647 w 4"/>
              <a:gd name="T11" fmla="*/ 0 h 1"/>
              <a:gd name="T12" fmla="*/ 0 w 4"/>
              <a:gd name="T13" fmla="*/ 0 h 1"/>
              <a:gd name="T14" fmla="*/ 0 60000 65536"/>
              <a:gd name="T15" fmla="*/ 0 60000 65536"/>
              <a:gd name="T16" fmla="*/ 0 60000 65536"/>
              <a:gd name="T17" fmla="*/ 0 60000 65536"/>
              <a:gd name="T18" fmla="*/ 0 60000 65536"/>
              <a:gd name="T19" fmla="*/ 0 60000 65536"/>
              <a:gd name="T20" fmla="*/ 0 60000 65536"/>
              <a:gd name="T21" fmla="*/ 0 w 4"/>
              <a:gd name="T22" fmla="*/ 0 h 1"/>
              <a:gd name="T23" fmla="*/ 4 w 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1">
                <a:moveTo>
                  <a:pt x="4" y="1"/>
                </a:moveTo>
                <a:lnTo>
                  <a:pt x="3" y="0"/>
                </a:lnTo>
                <a:lnTo>
                  <a:pt x="2" y="0"/>
                </a:lnTo>
                <a:lnTo>
                  <a:pt x="1" y="0"/>
                </a:lnTo>
                <a:lnTo>
                  <a:pt x="0" y="0"/>
                </a:lnTo>
              </a:path>
            </a:pathLst>
          </a:custGeom>
          <a:noFill/>
          <a:ln w="0">
            <a:solidFill>
              <a:srgbClr val="FF9900"/>
            </a:solidFill>
            <a:prstDash val="solid"/>
            <a:round/>
            <a:headEnd/>
            <a:tailEnd/>
          </a:ln>
        </p:spPr>
        <p:txBody>
          <a:bodyPr/>
          <a:lstStyle/>
          <a:p>
            <a:endParaRPr lang="en-US"/>
          </a:p>
        </p:txBody>
      </p:sp>
      <p:sp>
        <p:nvSpPr>
          <p:cNvPr id="194806" name="Freeform 243"/>
          <p:cNvSpPr>
            <a:spLocks/>
          </p:cNvSpPr>
          <p:nvPr/>
        </p:nvSpPr>
        <p:spPr bwMode="auto">
          <a:xfrm>
            <a:off x="2789238" y="4528563"/>
            <a:ext cx="1587" cy="22225"/>
          </a:xfrm>
          <a:custGeom>
            <a:avLst/>
            <a:gdLst>
              <a:gd name="T0" fmla="*/ 0 w 1588"/>
              <a:gd name="T1" fmla="*/ 0 h 2"/>
              <a:gd name="T2" fmla="*/ 0 w 1588"/>
              <a:gd name="T3" fmla="*/ 2147483647 h 2"/>
              <a:gd name="T4" fmla="*/ 0 w 1588"/>
              <a:gd name="T5" fmla="*/ 2147483647 h 2"/>
              <a:gd name="T6" fmla="*/ 0 w 1588"/>
              <a:gd name="T7" fmla="*/ 2147483647 h 2"/>
              <a:gd name="T8" fmla="*/ 0 w 1588"/>
              <a:gd name="T9" fmla="*/ 2147483647 h 2"/>
              <a:gd name="T10" fmla="*/ 0 w 1588"/>
              <a:gd name="T11" fmla="*/ 2147483647 h 2"/>
              <a:gd name="T12" fmla="*/ 0 w 1588"/>
              <a:gd name="T13" fmla="*/ 2147483647 h 2"/>
              <a:gd name="T14" fmla="*/ 0 60000 65536"/>
              <a:gd name="T15" fmla="*/ 0 60000 65536"/>
              <a:gd name="T16" fmla="*/ 0 60000 65536"/>
              <a:gd name="T17" fmla="*/ 0 60000 65536"/>
              <a:gd name="T18" fmla="*/ 0 60000 65536"/>
              <a:gd name="T19" fmla="*/ 0 60000 65536"/>
              <a:gd name="T20" fmla="*/ 0 60000 65536"/>
              <a:gd name="T21" fmla="*/ 0 w 1588"/>
              <a:gd name="T22" fmla="*/ 0 h 2"/>
              <a:gd name="T23" fmla="*/ 1588 w 1588"/>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8" h="2">
                <a:moveTo>
                  <a:pt x="0" y="0"/>
                </a:moveTo>
                <a:lnTo>
                  <a:pt x="0" y="1"/>
                </a:lnTo>
                <a:lnTo>
                  <a:pt x="0" y="2"/>
                </a:lnTo>
              </a:path>
            </a:pathLst>
          </a:custGeom>
          <a:noFill/>
          <a:ln w="0">
            <a:solidFill>
              <a:srgbClr val="FF9900"/>
            </a:solidFill>
            <a:prstDash val="solid"/>
            <a:round/>
            <a:headEnd/>
            <a:tailEnd/>
          </a:ln>
        </p:spPr>
        <p:txBody>
          <a:bodyPr/>
          <a:lstStyle/>
          <a:p>
            <a:endParaRPr lang="en-US"/>
          </a:p>
        </p:txBody>
      </p:sp>
      <p:sp>
        <p:nvSpPr>
          <p:cNvPr id="194807" name="Freeform 244"/>
          <p:cNvSpPr>
            <a:spLocks/>
          </p:cNvSpPr>
          <p:nvPr/>
        </p:nvSpPr>
        <p:spPr bwMode="auto">
          <a:xfrm>
            <a:off x="2789238" y="4550788"/>
            <a:ext cx="46037" cy="33337"/>
          </a:xfrm>
          <a:custGeom>
            <a:avLst/>
            <a:gdLst>
              <a:gd name="T0" fmla="*/ 0 w 4"/>
              <a:gd name="T1" fmla="*/ 0 h 3"/>
              <a:gd name="T2" fmla="*/ 2147483647 w 4"/>
              <a:gd name="T3" fmla="*/ 2147483647 h 3"/>
              <a:gd name="T4" fmla="*/ 2147483647 w 4"/>
              <a:gd name="T5" fmla="*/ 2147483647 h 3"/>
              <a:gd name="T6" fmla="*/ 2147483647 w 4"/>
              <a:gd name="T7" fmla="*/ 2147483647 h 3"/>
              <a:gd name="T8" fmla="*/ 2147483647 w 4"/>
              <a:gd name="T9" fmla="*/ 2147483647 h 3"/>
              <a:gd name="T10" fmla="*/ 2147483647 w 4"/>
              <a:gd name="T11" fmla="*/ 2147483647 h 3"/>
              <a:gd name="T12" fmla="*/ 2147483647 w 4"/>
              <a:gd name="T13" fmla="*/ 2147483647 h 3"/>
              <a:gd name="T14" fmla="*/ 0 60000 65536"/>
              <a:gd name="T15" fmla="*/ 0 60000 65536"/>
              <a:gd name="T16" fmla="*/ 0 60000 65536"/>
              <a:gd name="T17" fmla="*/ 0 60000 65536"/>
              <a:gd name="T18" fmla="*/ 0 60000 65536"/>
              <a:gd name="T19" fmla="*/ 0 60000 65536"/>
              <a:gd name="T20" fmla="*/ 0 60000 65536"/>
              <a:gd name="T21" fmla="*/ 0 w 4"/>
              <a:gd name="T22" fmla="*/ 0 h 3"/>
              <a:gd name="T23" fmla="*/ 4 w 4"/>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
                <a:moveTo>
                  <a:pt x="0" y="0"/>
                </a:moveTo>
                <a:lnTo>
                  <a:pt x="1" y="1"/>
                </a:lnTo>
                <a:lnTo>
                  <a:pt x="2" y="1"/>
                </a:lnTo>
                <a:lnTo>
                  <a:pt x="2" y="2"/>
                </a:lnTo>
                <a:lnTo>
                  <a:pt x="3" y="2"/>
                </a:lnTo>
                <a:lnTo>
                  <a:pt x="4" y="3"/>
                </a:lnTo>
              </a:path>
            </a:pathLst>
          </a:custGeom>
          <a:noFill/>
          <a:ln w="0">
            <a:solidFill>
              <a:srgbClr val="FF9900"/>
            </a:solidFill>
            <a:prstDash val="solid"/>
            <a:round/>
            <a:headEnd/>
            <a:tailEnd/>
          </a:ln>
        </p:spPr>
        <p:txBody>
          <a:bodyPr/>
          <a:lstStyle/>
          <a:p>
            <a:endParaRPr lang="en-US"/>
          </a:p>
        </p:txBody>
      </p:sp>
      <p:sp>
        <p:nvSpPr>
          <p:cNvPr id="194808" name="Freeform 245"/>
          <p:cNvSpPr>
            <a:spLocks/>
          </p:cNvSpPr>
          <p:nvPr/>
        </p:nvSpPr>
        <p:spPr bwMode="auto">
          <a:xfrm>
            <a:off x="2720975" y="5007988"/>
            <a:ext cx="57150" cy="11112"/>
          </a:xfrm>
          <a:custGeom>
            <a:avLst/>
            <a:gdLst>
              <a:gd name="T0" fmla="*/ 0 w 5"/>
              <a:gd name="T1" fmla="*/ 0 h 1"/>
              <a:gd name="T2" fmla="*/ 2147483647 w 5"/>
              <a:gd name="T3" fmla="*/ 0 h 1"/>
              <a:gd name="T4" fmla="*/ 2147483647 w 5"/>
              <a:gd name="T5" fmla="*/ 0 h 1"/>
              <a:gd name="T6" fmla="*/ 2147483647 w 5"/>
              <a:gd name="T7" fmla="*/ 0 h 1"/>
              <a:gd name="T8" fmla="*/ 2147483647 w 5"/>
              <a:gd name="T9" fmla="*/ 2147483647 h 1"/>
              <a:gd name="T10" fmla="*/ 2147483647 w 5"/>
              <a:gd name="T11" fmla="*/ 2147483647 h 1"/>
              <a:gd name="T12" fmla="*/ 2147483647 w 5"/>
              <a:gd name="T13" fmla="*/ 2147483647 h 1"/>
              <a:gd name="T14" fmla="*/ 0 60000 65536"/>
              <a:gd name="T15" fmla="*/ 0 60000 65536"/>
              <a:gd name="T16" fmla="*/ 0 60000 65536"/>
              <a:gd name="T17" fmla="*/ 0 60000 65536"/>
              <a:gd name="T18" fmla="*/ 0 60000 65536"/>
              <a:gd name="T19" fmla="*/ 0 60000 65536"/>
              <a:gd name="T20" fmla="*/ 0 60000 65536"/>
              <a:gd name="T21" fmla="*/ 0 w 5"/>
              <a:gd name="T22" fmla="*/ 0 h 1"/>
              <a:gd name="T23" fmla="*/ 5 w 5"/>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1">
                <a:moveTo>
                  <a:pt x="0" y="0"/>
                </a:moveTo>
                <a:lnTo>
                  <a:pt x="1" y="0"/>
                </a:lnTo>
                <a:lnTo>
                  <a:pt x="2" y="0"/>
                </a:lnTo>
                <a:lnTo>
                  <a:pt x="3" y="0"/>
                </a:lnTo>
                <a:lnTo>
                  <a:pt x="4" y="1"/>
                </a:lnTo>
                <a:lnTo>
                  <a:pt x="5" y="1"/>
                </a:lnTo>
              </a:path>
            </a:pathLst>
          </a:custGeom>
          <a:noFill/>
          <a:ln w="0">
            <a:solidFill>
              <a:srgbClr val="FF9900"/>
            </a:solidFill>
            <a:prstDash val="solid"/>
            <a:round/>
            <a:headEnd/>
            <a:tailEnd/>
          </a:ln>
        </p:spPr>
        <p:txBody>
          <a:bodyPr/>
          <a:lstStyle/>
          <a:p>
            <a:endParaRPr lang="en-US"/>
          </a:p>
        </p:txBody>
      </p:sp>
      <p:sp>
        <p:nvSpPr>
          <p:cNvPr id="194809" name="Freeform 246"/>
          <p:cNvSpPr>
            <a:spLocks/>
          </p:cNvSpPr>
          <p:nvPr/>
        </p:nvSpPr>
        <p:spPr bwMode="auto">
          <a:xfrm>
            <a:off x="2778125" y="5019100"/>
            <a:ext cx="1588" cy="55563"/>
          </a:xfrm>
          <a:custGeom>
            <a:avLst/>
            <a:gdLst>
              <a:gd name="T0" fmla="*/ 0 w 1587"/>
              <a:gd name="T1" fmla="*/ 0 h 5"/>
              <a:gd name="T2" fmla="*/ 0 w 1587"/>
              <a:gd name="T3" fmla="*/ 2147483647 h 5"/>
              <a:gd name="T4" fmla="*/ 0 w 1587"/>
              <a:gd name="T5" fmla="*/ 2147483647 h 5"/>
              <a:gd name="T6" fmla="*/ 0 w 1587"/>
              <a:gd name="T7" fmla="*/ 2147483647 h 5"/>
              <a:gd name="T8" fmla="*/ 0 w 1587"/>
              <a:gd name="T9" fmla="*/ 2147483647 h 5"/>
              <a:gd name="T10" fmla="*/ 0 w 1587"/>
              <a:gd name="T11" fmla="*/ 2147483647 h 5"/>
              <a:gd name="T12" fmla="*/ 0 w 1587"/>
              <a:gd name="T13" fmla="*/ 2147483647 h 5"/>
              <a:gd name="T14" fmla="*/ 0 60000 65536"/>
              <a:gd name="T15" fmla="*/ 0 60000 65536"/>
              <a:gd name="T16" fmla="*/ 0 60000 65536"/>
              <a:gd name="T17" fmla="*/ 0 60000 65536"/>
              <a:gd name="T18" fmla="*/ 0 60000 65536"/>
              <a:gd name="T19" fmla="*/ 0 60000 65536"/>
              <a:gd name="T20" fmla="*/ 0 60000 65536"/>
              <a:gd name="T21" fmla="*/ 0 w 1587"/>
              <a:gd name="T22" fmla="*/ 0 h 5"/>
              <a:gd name="T23" fmla="*/ 1587 w 1587"/>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7" h="5">
                <a:moveTo>
                  <a:pt x="0" y="0"/>
                </a:moveTo>
                <a:lnTo>
                  <a:pt x="0" y="1"/>
                </a:lnTo>
                <a:lnTo>
                  <a:pt x="0" y="2"/>
                </a:lnTo>
                <a:lnTo>
                  <a:pt x="0" y="3"/>
                </a:lnTo>
                <a:lnTo>
                  <a:pt x="0" y="4"/>
                </a:lnTo>
                <a:lnTo>
                  <a:pt x="0" y="5"/>
                </a:lnTo>
              </a:path>
            </a:pathLst>
          </a:custGeom>
          <a:noFill/>
          <a:ln w="0">
            <a:solidFill>
              <a:srgbClr val="FF9900"/>
            </a:solidFill>
            <a:prstDash val="solid"/>
            <a:round/>
            <a:headEnd/>
            <a:tailEnd/>
          </a:ln>
        </p:spPr>
        <p:txBody>
          <a:bodyPr/>
          <a:lstStyle/>
          <a:p>
            <a:endParaRPr lang="en-US"/>
          </a:p>
        </p:txBody>
      </p:sp>
      <p:sp>
        <p:nvSpPr>
          <p:cNvPr id="194810" name="Freeform 247"/>
          <p:cNvSpPr>
            <a:spLocks/>
          </p:cNvSpPr>
          <p:nvPr/>
        </p:nvSpPr>
        <p:spPr bwMode="auto">
          <a:xfrm>
            <a:off x="2720975" y="5074663"/>
            <a:ext cx="57150" cy="44450"/>
          </a:xfrm>
          <a:custGeom>
            <a:avLst/>
            <a:gdLst>
              <a:gd name="T0" fmla="*/ 2147483647 w 5"/>
              <a:gd name="T1" fmla="*/ 0 h 4"/>
              <a:gd name="T2" fmla="*/ 2147483647 w 5"/>
              <a:gd name="T3" fmla="*/ 2147483647 h 4"/>
              <a:gd name="T4" fmla="*/ 2147483647 w 5"/>
              <a:gd name="T5" fmla="*/ 2147483647 h 4"/>
              <a:gd name="T6" fmla="*/ 2147483647 w 5"/>
              <a:gd name="T7" fmla="*/ 2147483647 h 4"/>
              <a:gd name="T8" fmla="*/ 2147483647 w 5"/>
              <a:gd name="T9" fmla="*/ 2147483647 h 4"/>
              <a:gd name="T10" fmla="*/ 2147483647 w 5"/>
              <a:gd name="T11" fmla="*/ 2147483647 h 4"/>
              <a:gd name="T12" fmla="*/ 0 w 5"/>
              <a:gd name="T13" fmla="*/ 2147483647 h 4"/>
              <a:gd name="T14" fmla="*/ 0 60000 65536"/>
              <a:gd name="T15" fmla="*/ 0 60000 65536"/>
              <a:gd name="T16" fmla="*/ 0 60000 65536"/>
              <a:gd name="T17" fmla="*/ 0 60000 65536"/>
              <a:gd name="T18" fmla="*/ 0 60000 65536"/>
              <a:gd name="T19" fmla="*/ 0 60000 65536"/>
              <a:gd name="T20" fmla="*/ 0 60000 65536"/>
              <a:gd name="T21" fmla="*/ 0 w 5"/>
              <a:gd name="T22" fmla="*/ 0 h 4"/>
              <a:gd name="T23" fmla="*/ 5 w 5"/>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4">
                <a:moveTo>
                  <a:pt x="5" y="0"/>
                </a:moveTo>
                <a:lnTo>
                  <a:pt x="4" y="1"/>
                </a:lnTo>
                <a:lnTo>
                  <a:pt x="4" y="2"/>
                </a:lnTo>
                <a:lnTo>
                  <a:pt x="3" y="2"/>
                </a:lnTo>
                <a:lnTo>
                  <a:pt x="2" y="3"/>
                </a:lnTo>
                <a:lnTo>
                  <a:pt x="1" y="4"/>
                </a:lnTo>
                <a:lnTo>
                  <a:pt x="0" y="4"/>
                </a:lnTo>
              </a:path>
            </a:pathLst>
          </a:custGeom>
          <a:noFill/>
          <a:ln w="0">
            <a:solidFill>
              <a:srgbClr val="FF9900"/>
            </a:solidFill>
            <a:prstDash val="solid"/>
            <a:round/>
            <a:headEnd/>
            <a:tailEnd/>
          </a:ln>
        </p:spPr>
        <p:txBody>
          <a:bodyPr/>
          <a:lstStyle/>
          <a:p>
            <a:endParaRPr lang="en-US"/>
          </a:p>
        </p:txBody>
      </p:sp>
      <p:sp>
        <p:nvSpPr>
          <p:cNvPr id="194811" name="Freeform 248"/>
          <p:cNvSpPr>
            <a:spLocks/>
          </p:cNvSpPr>
          <p:nvPr/>
        </p:nvSpPr>
        <p:spPr bwMode="auto">
          <a:xfrm>
            <a:off x="2674938" y="5119113"/>
            <a:ext cx="46037" cy="1587"/>
          </a:xfrm>
          <a:custGeom>
            <a:avLst/>
            <a:gdLst>
              <a:gd name="T0" fmla="*/ 2147483647 w 4"/>
              <a:gd name="T1" fmla="*/ 0 h 1587"/>
              <a:gd name="T2" fmla="*/ 2147483647 w 4"/>
              <a:gd name="T3" fmla="*/ 0 h 1587"/>
              <a:gd name="T4" fmla="*/ 2147483647 w 4"/>
              <a:gd name="T5" fmla="*/ 0 h 1587"/>
              <a:gd name="T6" fmla="*/ 2147483647 w 4"/>
              <a:gd name="T7" fmla="*/ 0 h 1587"/>
              <a:gd name="T8" fmla="*/ 2147483647 w 4"/>
              <a:gd name="T9" fmla="*/ 0 h 1587"/>
              <a:gd name="T10" fmla="*/ 2147483647 w 4"/>
              <a:gd name="T11" fmla="*/ 0 h 1587"/>
              <a:gd name="T12" fmla="*/ 0 w 4"/>
              <a:gd name="T13" fmla="*/ 0 h 1587"/>
              <a:gd name="T14" fmla="*/ 0 60000 65536"/>
              <a:gd name="T15" fmla="*/ 0 60000 65536"/>
              <a:gd name="T16" fmla="*/ 0 60000 65536"/>
              <a:gd name="T17" fmla="*/ 0 60000 65536"/>
              <a:gd name="T18" fmla="*/ 0 60000 65536"/>
              <a:gd name="T19" fmla="*/ 0 60000 65536"/>
              <a:gd name="T20" fmla="*/ 0 60000 65536"/>
              <a:gd name="T21" fmla="*/ 0 w 4"/>
              <a:gd name="T22" fmla="*/ 0 h 1587"/>
              <a:gd name="T23" fmla="*/ 4 w 4"/>
              <a:gd name="T24" fmla="*/ 1587 h 15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1587">
                <a:moveTo>
                  <a:pt x="4" y="0"/>
                </a:moveTo>
                <a:lnTo>
                  <a:pt x="3" y="0"/>
                </a:lnTo>
                <a:lnTo>
                  <a:pt x="2" y="0"/>
                </a:lnTo>
                <a:lnTo>
                  <a:pt x="1" y="0"/>
                </a:lnTo>
                <a:lnTo>
                  <a:pt x="0" y="0"/>
                </a:lnTo>
              </a:path>
            </a:pathLst>
          </a:custGeom>
          <a:noFill/>
          <a:ln w="0">
            <a:solidFill>
              <a:srgbClr val="FF9900"/>
            </a:solidFill>
            <a:prstDash val="solid"/>
            <a:round/>
            <a:headEnd/>
            <a:tailEnd/>
          </a:ln>
        </p:spPr>
        <p:txBody>
          <a:bodyPr/>
          <a:lstStyle/>
          <a:p>
            <a:endParaRPr lang="en-US"/>
          </a:p>
        </p:txBody>
      </p:sp>
      <p:sp>
        <p:nvSpPr>
          <p:cNvPr id="194812" name="Freeform 249"/>
          <p:cNvSpPr>
            <a:spLocks/>
          </p:cNvSpPr>
          <p:nvPr/>
        </p:nvSpPr>
        <p:spPr bwMode="auto">
          <a:xfrm>
            <a:off x="2674938" y="5096888"/>
            <a:ext cx="1587" cy="22225"/>
          </a:xfrm>
          <a:custGeom>
            <a:avLst/>
            <a:gdLst>
              <a:gd name="T0" fmla="*/ 0 w 1588"/>
              <a:gd name="T1" fmla="*/ 2147483647 h 2"/>
              <a:gd name="T2" fmla="*/ 0 w 1588"/>
              <a:gd name="T3" fmla="*/ 2147483647 h 2"/>
              <a:gd name="T4" fmla="*/ 0 w 1588"/>
              <a:gd name="T5" fmla="*/ 2147483647 h 2"/>
              <a:gd name="T6" fmla="*/ 0 w 1588"/>
              <a:gd name="T7" fmla="*/ 2147483647 h 2"/>
              <a:gd name="T8" fmla="*/ 0 w 1588"/>
              <a:gd name="T9" fmla="*/ 2147483647 h 2"/>
              <a:gd name="T10" fmla="*/ 0 w 1588"/>
              <a:gd name="T11" fmla="*/ 2147483647 h 2"/>
              <a:gd name="T12" fmla="*/ 0 w 1588"/>
              <a:gd name="T13" fmla="*/ 0 h 2"/>
              <a:gd name="T14" fmla="*/ 0 60000 65536"/>
              <a:gd name="T15" fmla="*/ 0 60000 65536"/>
              <a:gd name="T16" fmla="*/ 0 60000 65536"/>
              <a:gd name="T17" fmla="*/ 0 60000 65536"/>
              <a:gd name="T18" fmla="*/ 0 60000 65536"/>
              <a:gd name="T19" fmla="*/ 0 60000 65536"/>
              <a:gd name="T20" fmla="*/ 0 60000 65536"/>
              <a:gd name="T21" fmla="*/ 0 w 1588"/>
              <a:gd name="T22" fmla="*/ 0 h 2"/>
              <a:gd name="T23" fmla="*/ 1588 w 1588"/>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8" h="2">
                <a:moveTo>
                  <a:pt x="0" y="2"/>
                </a:moveTo>
                <a:lnTo>
                  <a:pt x="0" y="2"/>
                </a:lnTo>
                <a:lnTo>
                  <a:pt x="0" y="1"/>
                </a:lnTo>
                <a:lnTo>
                  <a:pt x="0" y="0"/>
                </a:lnTo>
              </a:path>
            </a:pathLst>
          </a:custGeom>
          <a:noFill/>
          <a:ln w="0">
            <a:solidFill>
              <a:srgbClr val="FF9900"/>
            </a:solidFill>
            <a:prstDash val="solid"/>
            <a:round/>
            <a:headEnd/>
            <a:tailEnd/>
          </a:ln>
        </p:spPr>
        <p:txBody>
          <a:bodyPr/>
          <a:lstStyle/>
          <a:p>
            <a:endParaRPr lang="en-US"/>
          </a:p>
        </p:txBody>
      </p:sp>
      <p:sp>
        <p:nvSpPr>
          <p:cNvPr id="194813" name="Freeform 250"/>
          <p:cNvSpPr>
            <a:spLocks/>
          </p:cNvSpPr>
          <p:nvPr/>
        </p:nvSpPr>
        <p:spPr bwMode="auto">
          <a:xfrm>
            <a:off x="2674938" y="5074663"/>
            <a:ext cx="46037" cy="22225"/>
          </a:xfrm>
          <a:custGeom>
            <a:avLst/>
            <a:gdLst>
              <a:gd name="T0" fmla="*/ 0 w 4"/>
              <a:gd name="T1" fmla="*/ 2147483647 h 2"/>
              <a:gd name="T2" fmla="*/ 2147483647 w 4"/>
              <a:gd name="T3" fmla="*/ 2147483647 h 2"/>
              <a:gd name="T4" fmla="*/ 2147483647 w 4"/>
              <a:gd name="T5" fmla="*/ 2147483647 h 2"/>
              <a:gd name="T6" fmla="*/ 2147483647 w 4"/>
              <a:gd name="T7" fmla="*/ 2147483647 h 2"/>
              <a:gd name="T8" fmla="*/ 2147483647 w 4"/>
              <a:gd name="T9" fmla="*/ 2147483647 h 2"/>
              <a:gd name="T10" fmla="*/ 2147483647 w 4"/>
              <a:gd name="T11" fmla="*/ 0 h 2"/>
              <a:gd name="T12" fmla="*/ 2147483647 w 4"/>
              <a:gd name="T13" fmla="*/ 0 h 2"/>
              <a:gd name="T14" fmla="*/ 0 60000 65536"/>
              <a:gd name="T15" fmla="*/ 0 60000 65536"/>
              <a:gd name="T16" fmla="*/ 0 60000 65536"/>
              <a:gd name="T17" fmla="*/ 0 60000 65536"/>
              <a:gd name="T18" fmla="*/ 0 60000 65536"/>
              <a:gd name="T19" fmla="*/ 0 60000 65536"/>
              <a:gd name="T20" fmla="*/ 0 60000 65536"/>
              <a:gd name="T21" fmla="*/ 0 w 4"/>
              <a:gd name="T22" fmla="*/ 0 h 2"/>
              <a:gd name="T23" fmla="*/ 4 w 4"/>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
                <a:moveTo>
                  <a:pt x="0" y="2"/>
                </a:moveTo>
                <a:lnTo>
                  <a:pt x="1" y="2"/>
                </a:lnTo>
                <a:lnTo>
                  <a:pt x="2" y="1"/>
                </a:lnTo>
                <a:lnTo>
                  <a:pt x="3" y="0"/>
                </a:lnTo>
                <a:lnTo>
                  <a:pt x="4" y="0"/>
                </a:lnTo>
              </a:path>
            </a:pathLst>
          </a:custGeom>
          <a:noFill/>
          <a:ln w="0">
            <a:solidFill>
              <a:srgbClr val="FF9900"/>
            </a:solidFill>
            <a:prstDash val="solid"/>
            <a:round/>
            <a:headEnd/>
            <a:tailEnd/>
          </a:ln>
        </p:spPr>
        <p:txBody>
          <a:bodyPr/>
          <a:lstStyle/>
          <a:p>
            <a:endParaRPr lang="en-US"/>
          </a:p>
        </p:txBody>
      </p:sp>
      <p:sp>
        <p:nvSpPr>
          <p:cNvPr id="194814" name="Freeform 251"/>
          <p:cNvSpPr>
            <a:spLocks/>
          </p:cNvSpPr>
          <p:nvPr/>
        </p:nvSpPr>
        <p:spPr bwMode="auto">
          <a:xfrm>
            <a:off x="2720975" y="5074663"/>
            <a:ext cx="57150" cy="11112"/>
          </a:xfrm>
          <a:custGeom>
            <a:avLst/>
            <a:gdLst>
              <a:gd name="T0" fmla="*/ 0 w 5"/>
              <a:gd name="T1" fmla="*/ 0 h 1"/>
              <a:gd name="T2" fmla="*/ 2147483647 w 5"/>
              <a:gd name="T3" fmla="*/ 0 h 1"/>
              <a:gd name="T4" fmla="*/ 2147483647 w 5"/>
              <a:gd name="T5" fmla="*/ 0 h 1"/>
              <a:gd name="T6" fmla="*/ 2147483647 w 5"/>
              <a:gd name="T7" fmla="*/ 0 h 1"/>
              <a:gd name="T8" fmla="*/ 2147483647 w 5"/>
              <a:gd name="T9" fmla="*/ 0 h 1"/>
              <a:gd name="T10" fmla="*/ 2147483647 w 5"/>
              <a:gd name="T11" fmla="*/ 2147483647 h 1"/>
              <a:gd name="T12" fmla="*/ 2147483647 w 5"/>
              <a:gd name="T13" fmla="*/ 2147483647 h 1"/>
              <a:gd name="T14" fmla="*/ 0 60000 65536"/>
              <a:gd name="T15" fmla="*/ 0 60000 65536"/>
              <a:gd name="T16" fmla="*/ 0 60000 65536"/>
              <a:gd name="T17" fmla="*/ 0 60000 65536"/>
              <a:gd name="T18" fmla="*/ 0 60000 65536"/>
              <a:gd name="T19" fmla="*/ 0 60000 65536"/>
              <a:gd name="T20" fmla="*/ 0 60000 65536"/>
              <a:gd name="T21" fmla="*/ 0 w 5"/>
              <a:gd name="T22" fmla="*/ 0 h 1"/>
              <a:gd name="T23" fmla="*/ 5 w 5"/>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1">
                <a:moveTo>
                  <a:pt x="0" y="0"/>
                </a:moveTo>
                <a:lnTo>
                  <a:pt x="1" y="0"/>
                </a:lnTo>
                <a:lnTo>
                  <a:pt x="2" y="0"/>
                </a:lnTo>
                <a:lnTo>
                  <a:pt x="3" y="0"/>
                </a:lnTo>
                <a:lnTo>
                  <a:pt x="4" y="0"/>
                </a:lnTo>
                <a:lnTo>
                  <a:pt x="4" y="1"/>
                </a:lnTo>
                <a:lnTo>
                  <a:pt x="5" y="1"/>
                </a:lnTo>
              </a:path>
            </a:pathLst>
          </a:custGeom>
          <a:noFill/>
          <a:ln w="0">
            <a:solidFill>
              <a:srgbClr val="FF9900"/>
            </a:solidFill>
            <a:prstDash val="solid"/>
            <a:round/>
            <a:headEnd/>
            <a:tailEnd/>
          </a:ln>
        </p:spPr>
        <p:txBody>
          <a:bodyPr/>
          <a:lstStyle/>
          <a:p>
            <a:endParaRPr lang="en-US"/>
          </a:p>
        </p:txBody>
      </p:sp>
      <p:sp>
        <p:nvSpPr>
          <p:cNvPr id="194815" name="Freeform 252"/>
          <p:cNvSpPr>
            <a:spLocks/>
          </p:cNvSpPr>
          <p:nvPr/>
        </p:nvSpPr>
        <p:spPr bwMode="auto">
          <a:xfrm>
            <a:off x="2778125" y="5085775"/>
            <a:ext cx="1588" cy="55563"/>
          </a:xfrm>
          <a:custGeom>
            <a:avLst/>
            <a:gdLst>
              <a:gd name="T0" fmla="*/ 0 w 1587"/>
              <a:gd name="T1" fmla="*/ 0 h 5"/>
              <a:gd name="T2" fmla="*/ 0 w 1587"/>
              <a:gd name="T3" fmla="*/ 2147483647 h 5"/>
              <a:gd name="T4" fmla="*/ 0 w 1587"/>
              <a:gd name="T5" fmla="*/ 2147483647 h 5"/>
              <a:gd name="T6" fmla="*/ 0 w 1587"/>
              <a:gd name="T7" fmla="*/ 2147483647 h 5"/>
              <a:gd name="T8" fmla="*/ 0 w 1587"/>
              <a:gd name="T9" fmla="*/ 2147483647 h 5"/>
              <a:gd name="T10" fmla="*/ 0 w 1587"/>
              <a:gd name="T11" fmla="*/ 2147483647 h 5"/>
              <a:gd name="T12" fmla="*/ 0 w 1587"/>
              <a:gd name="T13" fmla="*/ 2147483647 h 5"/>
              <a:gd name="T14" fmla="*/ 0 60000 65536"/>
              <a:gd name="T15" fmla="*/ 0 60000 65536"/>
              <a:gd name="T16" fmla="*/ 0 60000 65536"/>
              <a:gd name="T17" fmla="*/ 0 60000 65536"/>
              <a:gd name="T18" fmla="*/ 0 60000 65536"/>
              <a:gd name="T19" fmla="*/ 0 60000 65536"/>
              <a:gd name="T20" fmla="*/ 0 60000 65536"/>
              <a:gd name="T21" fmla="*/ 0 w 1587"/>
              <a:gd name="T22" fmla="*/ 0 h 5"/>
              <a:gd name="T23" fmla="*/ 1587 w 1587"/>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7" h="5">
                <a:moveTo>
                  <a:pt x="0" y="0"/>
                </a:moveTo>
                <a:lnTo>
                  <a:pt x="0" y="1"/>
                </a:lnTo>
                <a:lnTo>
                  <a:pt x="0" y="2"/>
                </a:lnTo>
                <a:lnTo>
                  <a:pt x="0" y="3"/>
                </a:lnTo>
                <a:lnTo>
                  <a:pt x="0" y="4"/>
                </a:lnTo>
                <a:lnTo>
                  <a:pt x="0" y="5"/>
                </a:lnTo>
              </a:path>
            </a:pathLst>
          </a:custGeom>
          <a:noFill/>
          <a:ln w="0">
            <a:solidFill>
              <a:srgbClr val="FF9900"/>
            </a:solidFill>
            <a:prstDash val="solid"/>
            <a:round/>
            <a:headEnd/>
            <a:tailEnd/>
          </a:ln>
        </p:spPr>
        <p:txBody>
          <a:bodyPr/>
          <a:lstStyle/>
          <a:p>
            <a:endParaRPr lang="en-US"/>
          </a:p>
        </p:txBody>
      </p:sp>
      <p:sp>
        <p:nvSpPr>
          <p:cNvPr id="194816" name="Freeform 253"/>
          <p:cNvSpPr>
            <a:spLocks/>
          </p:cNvSpPr>
          <p:nvPr/>
        </p:nvSpPr>
        <p:spPr bwMode="auto">
          <a:xfrm>
            <a:off x="2720975" y="5141338"/>
            <a:ext cx="57150" cy="44450"/>
          </a:xfrm>
          <a:custGeom>
            <a:avLst/>
            <a:gdLst>
              <a:gd name="T0" fmla="*/ 2147483647 w 5"/>
              <a:gd name="T1" fmla="*/ 0 h 4"/>
              <a:gd name="T2" fmla="*/ 2147483647 w 5"/>
              <a:gd name="T3" fmla="*/ 2147483647 h 4"/>
              <a:gd name="T4" fmla="*/ 2147483647 w 5"/>
              <a:gd name="T5" fmla="*/ 2147483647 h 4"/>
              <a:gd name="T6" fmla="*/ 2147483647 w 5"/>
              <a:gd name="T7" fmla="*/ 2147483647 h 4"/>
              <a:gd name="T8" fmla="*/ 2147483647 w 5"/>
              <a:gd name="T9" fmla="*/ 2147483647 h 4"/>
              <a:gd name="T10" fmla="*/ 2147483647 w 5"/>
              <a:gd name="T11" fmla="*/ 2147483647 h 4"/>
              <a:gd name="T12" fmla="*/ 0 w 5"/>
              <a:gd name="T13" fmla="*/ 2147483647 h 4"/>
              <a:gd name="T14" fmla="*/ 0 60000 65536"/>
              <a:gd name="T15" fmla="*/ 0 60000 65536"/>
              <a:gd name="T16" fmla="*/ 0 60000 65536"/>
              <a:gd name="T17" fmla="*/ 0 60000 65536"/>
              <a:gd name="T18" fmla="*/ 0 60000 65536"/>
              <a:gd name="T19" fmla="*/ 0 60000 65536"/>
              <a:gd name="T20" fmla="*/ 0 60000 65536"/>
              <a:gd name="T21" fmla="*/ 0 w 5"/>
              <a:gd name="T22" fmla="*/ 0 h 4"/>
              <a:gd name="T23" fmla="*/ 5 w 5"/>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4">
                <a:moveTo>
                  <a:pt x="5" y="0"/>
                </a:moveTo>
                <a:lnTo>
                  <a:pt x="4" y="1"/>
                </a:lnTo>
                <a:lnTo>
                  <a:pt x="3" y="2"/>
                </a:lnTo>
                <a:lnTo>
                  <a:pt x="2" y="3"/>
                </a:lnTo>
                <a:lnTo>
                  <a:pt x="1" y="3"/>
                </a:lnTo>
                <a:lnTo>
                  <a:pt x="0" y="4"/>
                </a:lnTo>
              </a:path>
            </a:pathLst>
          </a:custGeom>
          <a:noFill/>
          <a:ln w="0">
            <a:solidFill>
              <a:srgbClr val="FF9900"/>
            </a:solidFill>
            <a:prstDash val="solid"/>
            <a:round/>
            <a:headEnd/>
            <a:tailEnd/>
          </a:ln>
        </p:spPr>
        <p:txBody>
          <a:bodyPr/>
          <a:lstStyle/>
          <a:p>
            <a:endParaRPr lang="en-US"/>
          </a:p>
        </p:txBody>
      </p:sp>
      <p:sp>
        <p:nvSpPr>
          <p:cNvPr id="194817" name="Freeform 254"/>
          <p:cNvSpPr>
            <a:spLocks/>
          </p:cNvSpPr>
          <p:nvPr/>
        </p:nvSpPr>
        <p:spPr bwMode="auto">
          <a:xfrm>
            <a:off x="2674938" y="5185788"/>
            <a:ext cx="46037" cy="1587"/>
          </a:xfrm>
          <a:custGeom>
            <a:avLst/>
            <a:gdLst>
              <a:gd name="T0" fmla="*/ 2147483647 w 4"/>
              <a:gd name="T1" fmla="*/ 0 h 1587"/>
              <a:gd name="T2" fmla="*/ 2147483647 w 4"/>
              <a:gd name="T3" fmla="*/ 0 h 1587"/>
              <a:gd name="T4" fmla="*/ 2147483647 w 4"/>
              <a:gd name="T5" fmla="*/ 0 h 1587"/>
              <a:gd name="T6" fmla="*/ 2147483647 w 4"/>
              <a:gd name="T7" fmla="*/ 0 h 1587"/>
              <a:gd name="T8" fmla="*/ 2147483647 w 4"/>
              <a:gd name="T9" fmla="*/ 0 h 1587"/>
              <a:gd name="T10" fmla="*/ 2147483647 w 4"/>
              <a:gd name="T11" fmla="*/ 0 h 1587"/>
              <a:gd name="T12" fmla="*/ 0 w 4"/>
              <a:gd name="T13" fmla="*/ 0 h 1587"/>
              <a:gd name="T14" fmla="*/ 0 60000 65536"/>
              <a:gd name="T15" fmla="*/ 0 60000 65536"/>
              <a:gd name="T16" fmla="*/ 0 60000 65536"/>
              <a:gd name="T17" fmla="*/ 0 60000 65536"/>
              <a:gd name="T18" fmla="*/ 0 60000 65536"/>
              <a:gd name="T19" fmla="*/ 0 60000 65536"/>
              <a:gd name="T20" fmla="*/ 0 60000 65536"/>
              <a:gd name="T21" fmla="*/ 0 w 4"/>
              <a:gd name="T22" fmla="*/ 0 h 1587"/>
              <a:gd name="T23" fmla="*/ 4 w 4"/>
              <a:gd name="T24" fmla="*/ 1587 h 15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1587">
                <a:moveTo>
                  <a:pt x="4" y="0"/>
                </a:moveTo>
                <a:lnTo>
                  <a:pt x="3" y="0"/>
                </a:lnTo>
                <a:lnTo>
                  <a:pt x="2" y="0"/>
                </a:lnTo>
                <a:lnTo>
                  <a:pt x="1" y="0"/>
                </a:lnTo>
                <a:lnTo>
                  <a:pt x="0" y="0"/>
                </a:lnTo>
              </a:path>
            </a:pathLst>
          </a:custGeom>
          <a:noFill/>
          <a:ln w="0">
            <a:solidFill>
              <a:srgbClr val="FF9900"/>
            </a:solidFill>
            <a:prstDash val="solid"/>
            <a:round/>
            <a:headEnd/>
            <a:tailEnd/>
          </a:ln>
        </p:spPr>
        <p:txBody>
          <a:bodyPr/>
          <a:lstStyle/>
          <a:p>
            <a:endParaRPr lang="en-US"/>
          </a:p>
        </p:txBody>
      </p:sp>
      <p:sp>
        <p:nvSpPr>
          <p:cNvPr id="194818" name="Freeform 255"/>
          <p:cNvSpPr>
            <a:spLocks/>
          </p:cNvSpPr>
          <p:nvPr/>
        </p:nvSpPr>
        <p:spPr bwMode="auto">
          <a:xfrm>
            <a:off x="2674938" y="5163563"/>
            <a:ext cx="1587" cy="22225"/>
          </a:xfrm>
          <a:custGeom>
            <a:avLst/>
            <a:gdLst>
              <a:gd name="T0" fmla="*/ 0 w 1588"/>
              <a:gd name="T1" fmla="*/ 2147483647 h 2"/>
              <a:gd name="T2" fmla="*/ 0 w 1588"/>
              <a:gd name="T3" fmla="*/ 2147483647 h 2"/>
              <a:gd name="T4" fmla="*/ 0 w 1588"/>
              <a:gd name="T5" fmla="*/ 2147483647 h 2"/>
              <a:gd name="T6" fmla="*/ 0 w 1588"/>
              <a:gd name="T7" fmla="*/ 2147483647 h 2"/>
              <a:gd name="T8" fmla="*/ 0 w 1588"/>
              <a:gd name="T9" fmla="*/ 2147483647 h 2"/>
              <a:gd name="T10" fmla="*/ 0 w 1588"/>
              <a:gd name="T11" fmla="*/ 2147483647 h 2"/>
              <a:gd name="T12" fmla="*/ 0 w 1588"/>
              <a:gd name="T13" fmla="*/ 0 h 2"/>
              <a:gd name="T14" fmla="*/ 0 60000 65536"/>
              <a:gd name="T15" fmla="*/ 0 60000 65536"/>
              <a:gd name="T16" fmla="*/ 0 60000 65536"/>
              <a:gd name="T17" fmla="*/ 0 60000 65536"/>
              <a:gd name="T18" fmla="*/ 0 60000 65536"/>
              <a:gd name="T19" fmla="*/ 0 60000 65536"/>
              <a:gd name="T20" fmla="*/ 0 60000 65536"/>
              <a:gd name="T21" fmla="*/ 0 w 1588"/>
              <a:gd name="T22" fmla="*/ 0 h 2"/>
              <a:gd name="T23" fmla="*/ 1588 w 1588"/>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8" h="2">
                <a:moveTo>
                  <a:pt x="0" y="2"/>
                </a:moveTo>
                <a:lnTo>
                  <a:pt x="0" y="2"/>
                </a:lnTo>
                <a:lnTo>
                  <a:pt x="0" y="1"/>
                </a:lnTo>
                <a:lnTo>
                  <a:pt x="0" y="0"/>
                </a:lnTo>
              </a:path>
            </a:pathLst>
          </a:custGeom>
          <a:noFill/>
          <a:ln w="0">
            <a:solidFill>
              <a:srgbClr val="FF9900"/>
            </a:solidFill>
            <a:prstDash val="solid"/>
            <a:round/>
            <a:headEnd/>
            <a:tailEnd/>
          </a:ln>
        </p:spPr>
        <p:txBody>
          <a:bodyPr/>
          <a:lstStyle/>
          <a:p>
            <a:endParaRPr lang="en-US"/>
          </a:p>
        </p:txBody>
      </p:sp>
      <p:sp>
        <p:nvSpPr>
          <p:cNvPr id="194819" name="Freeform 256"/>
          <p:cNvSpPr>
            <a:spLocks/>
          </p:cNvSpPr>
          <p:nvPr/>
        </p:nvSpPr>
        <p:spPr bwMode="auto">
          <a:xfrm>
            <a:off x="2674938" y="5141338"/>
            <a:ext cx="46037" cy="22225"/>
          </a:xfrm>
          <a:custGeom>
            <a:avLst/>
            <a:gdLst>
              <a:gd name="T0" fmla="*/ 0 w 4"/>
              <a:gd name="T1" fmla="*/ 2147483647 h 2"/>
              <a:gd name="T2" fmla="*/ 2147483647 w 4"/>
              <a:gd name="T3" fmla="*/ 2147483647 h 2"/>
              <a:gd name="T4" fmla="*/ 2147483647 w 4"/>
              <a:gd name="T5" fmla="*/ 2147483647 h 2"/>
              <a:gd name="T6" fmla="*/ 2147483647 w 4"/>
              <a:gd name="T7" fmla="*/ 2147483647 h 2"/>
              <a:gd name="T8" fmla="*/ 2147483647 w 4"/>
              <a:gd name="T9" fmla="*/ 2147483647 h 2"/>
              <a:gd name="T10" fmla="*/ 2147483647 w 4"/>
              <a:gd name="T11" fmla="*/ 0 h 2"/>
              <a:gd name="T12" fmla="*/ 2147483647 w 4"/>
              <a:gd name="T13" fmla="*/ 0 h 2"/>
              <a:gd name="T14" fmla="*/ 0 60000 65536"/>
              <a:gd name="T15" fmla="*/ 0 60000 65536"/>
              <a:gd name="T16" fmla="*/ 0 60000 65536"/>
              <a:gd name="T17" fmla="*/ 0 60000 65536"/>
              <a:gd name="T18" fmla="*/ 0 60000 65536"/>
              <a:gd name="T19" fmla="*/ 0 60000 65536"/>
              <a:gd name="T20" fmla="*/ 0 60000 65536"/>
              <a:gd name="T21" fmla="*/ 0 w 4"/>
              <a:gd name="T22" fmla="*/ 0 h 2"/>
              <a:gd name="T23" fmla="*/ 4 w 4"/>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
                <a:moveTo>
                  <a:pt x="0" y="2"/>
                </a:moveTo>
                <a:lnTo>
                  <a:pt x="1" y="2"/>
                </a:lnTo>
                <a:lnTo>
                  <a:pt x="1" y="1"/>
                </a:lnTo>
                <a:lnTo>
                  <a:pt x="2" y="1"/>
                </a:lnTo>
                <a:lnTo>
                  <a:pt x="3" y="0"/>
                </a:lnTo>
                <a:lnTo>
                  <a:pt x="4" y="0"/>
                </a:lnTo>
              </a:path>
            </a:pathLst>
          </a:custGeom>
          <a:noFill/>
          <a:ln w="0">
            <a:solidFill>
              <a:srgbClr val="FF9900"/>
            </a:solidFill>
            <a:prstDash val="solid"/>
            <a:round/>
            <a:headEnd/>
            <a:tailEnd/>
          </a:ln>
        </p:spPr>
        <p:txBody>
          <a:bodyPr/>
          <a:lstStyle/>
          <a:p>
            <a:endParaRPr lang="en-US"/>
          </a:p>
        </p:txBody>
      </p:sp>
      <p:sp>
        <p:nvSpPr>
          <p:cNvPr id="194820" name="Freeform 257"/>
          <p:cNvSpPr>
            <a:spLocks/>
          </p:cNvSpPr>
          <p:nvPr/>
        </p:nvSpPr>
        <p:spPr bwMode="auto">
          <a:xfrm>
            <a:off x="2720975" y="5141338"/>
            <a:ext cx="57150" cy="11112"/>
          </a:xfrm>
          <a:custGeom>
            <a:avLst/>
            <a:gdLst>
              <a:gd name="T0" fmla="*/ 0 w 5"/>
              <a:gd name="T1" fmla="*/ 0 h 1"/>
              <a:gd name="T2" fmla="*/ 2147483647 w 5"/>
              <a:gd name="T3" fmla="*/ 0 h 1"/>
              <a:gd name="T4" fmla="*/ 2147483647 w 5"/>
              <a:gd name="T5" fmla="*/ 0 h 1"/>
              <a:gd name="T6" fmla="*/ 2147483647 w 5"/>
              <a:gd name="T7" fmla="*/ 0 h 1"/>
              <a:gd name="T8" fmla="*/ 2147483647 w 5"/>
              <a:gd name="T9" fmla="*/ 0 h 1"/>
              <a:gd name="T10" fmla="*/ 2147483647 w 5"/>
              <a:gd name="T11" fmla="*/ 0 h 1"/>
              <a:gd name="T12" fmla="*/ 2147483647 w 5"/>
              <a:gd name="T13" fmla="*/ 2147483647 h 1"/>
              <a:gd name="T14" fmla="*/ 0 60000 65536"/>
              <a:gd name="T15" fmla="*/ 0 60000 65536"/>
              <a:gd name="T16" fmla="*/ 0 60000 65536"/>
              <a:gd name="T17" fmla="*/ 0 60000 65536"/>
              <a:gd name="T18" fmla="*/ 0 60000 65536"/>
              <a:gd name="T19" fmla="*/ 0 60000 65536"/>
              <a:gd name="T20" fmla="*/ 0 60000 65536"/>
              <a:gd name="T21" fmla="*/ 0 w 5"/>
              <a:gd name="T22" fmla="*/ 0 h 1"/>
              <a:gd name="T23" fmla="*/ 5 w 5"/>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1">
                <a:moveTo>
                  <a:pt x="0" y="0"/>
                </a:moveTo>
                <a:lnTo>
                  <a:pt x="1" y="0"/>
                </a:lnTo>
                <a:lnTo>
                  <a:pt x="2" y="0"/>
                </a:lnTo>
                <a:lnTo>
                  <a:pt x="3" y="0"/>
                </a:lnTo>
                <a:lnTo>
                  <a:pt x="4" y="0"/>
                </a:lnTo>
                <a:lnTo>
                  <a:pt x="5" y="1"/>
                </a:lnTo>
              </a:path>
            </a:pathLst>
          </a:custGeom>
          <a:noFill/>
          <a:ln w="0">
            <a:solidFill>
              <a:srgbClr val="FF9900"/>
            </a:solidFill>
            <a:prstDash val="solid"/>
            <a:round/>
            <a:headEnd/>
            <a:tailEnd/>
          </a:ln>
        </p:spPr>
        <p:txBody>
          <a:bodyPr/>
          <a:lstStyle/>
          <a:p>
            <a:endParaRPr lang="en-US"/>
          </a:p>
        </p:txBody>
      </p:sp>
      <p:sp>
        <p:nvSpPr>
          <p:cNvPr id="194821" name="Freeform 258"/>
          <p:cNvSpPr>
            <a:spLocks/>
          </p:cNvSpPr>
          <p:nvPr/>
        </p:nvSpPr>
        <p:spPr bwMode="auto">
          <a:xfrm>
            <a:off x="2778125" y="5152450"/>
            <a:ext cx="1588" cy="55563"/>
          </a:xfrm>
          <a:custGeom>
            <a:avLst/>
            <a:gdLst>
              <a:gd name="T0" fmla="*/ 0 w 1587"/>
              <a:gd name="T1" fmla="*/ 0 h 5"/>
              <a:gd name="T2" fmla="*/ 0 w 1587"/>
              <a:gd name="T3" fmla="*/ 2147483647 h 5"/>
              <a:gd name="T4" fmla="*/ 0 w 1587"/>
              <a:gd name="T5" fmla="*/ 2147483647 h 5"/>
              <a:gd name="T6" fmla="*/ 0 w 1587"/>
              <a:gd name="T7" fmla="*/ 2147483647 h 5"/>
              <a:gd name="T8" fmla="*/ 0 w 1587"/>
              <a:gd name="T9" fmla="*/ 2147483647 h 5"/>
              <a:gd name="T10" fmla="*/ 0 w 1587"/>
              <a:gd name="T11" fmla="*/ 2147483647 h 5"/>
              <a:gd name="T12" fmla="*/ 0 w 1587"/>
              <a:gd name="T13" fmla="*/ 2147483647 h 5"/>
              <a:gd name="T14" fmla="*/ 0 60000 65536"/>
              <a:gd name="T15" fmla="*/ 0 60000 65536"/>
              <a:gd name="T16" fmla="*/ 0 60000 65536"/>
              <a:gd name="T17" fmla="*/ 0 60000 65536"/>
              <a:gd name="T18" fmla="*/ 0 60000 65536"/>
              <a:gd name="T19" fmla="*/ 0 60000 65536"/>
              <a:gd name="T20" fmla="*/ 0 60000 65536"/>
              <a:gd name="T21" fmla="*/ 0 w 1587"/>
              <a:gd name="T22" fmla="*/ 0 h 5"/>
              <a:gd name="T23" fmla="*/ 1587 w 1587"/>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7" h="5">
                <a:moveTo>
                  <a:pt x="0" y="0"/>
                </a:moveTo>
                <a:lnTo>
                  <a:pt x="0" y="1"/>
                </a:lnTo>
                <a:lnTo>
                  <a:pt x="0" y="2"/>
                </a:lnTo>
                <a:lnTo>
                  <a:pt x="0" y="3"/>
                </a:lnTo>
                <a:lnTo>
                  <a:pt x="0" y="4"/>
                </a:lnTo>
                <a:lnTo>
                  <a:pt x="0" y="5"/>
                </a:lnTo>
              </a:path>
            </a:pathLst>
          </a:custGeom>
          <a:noFill/>
          <a:ln w="0">
            <a:solidFill>
              <a:srgbClr val="FF9900"/>
            </a:solidFill>
            <a:prstDash val="solid"/>
            <a:round/>
            <a:headEnd/>
            <a:tailEnd/>
          </a:ln>
        </p:spPr>
        <p:txBody>
          <a:bodyPr/>
          <a:lstStyle/>
          <a:p>
            <a:endParaRPr lang="en-US"/>
          </a:p>
        </p:txBody>
      </p:sp>
      <p:sp>
        <p:nvSpPr>
          <p:cNvPr id="194822" name="Freeform 259"/>
          <p:cNvSpPr>
            <a:spLocks/>
          </p:cNvSpPr>
          <p:nvPr/>
        </p:nvSpPr>
        <p:spPr bwMode="auto">
          <a:xfrm>
            <a:off x="2720975" y="5208013"/>
            <a:ext cx="57150" cy="33337"/>
          </a:xfrm>
          <a:custGeom>
            <a:avLst/>
            <a:gdLst>
              <a:gd name="T0" fmla="*/ 2147483647 w 5"/>
              <a:gd name="T1" fmla="*/ 0 h 3"/>
              <a:gd name="T2" fmla="*/ 2147483647 w 5"/>
              <a:gd name="T3" fmla="*/ 0 h 3"/>
              <a:gd name="T4" fmla="*/ 2147483647 w 5"/>
              <a:gd name="T5" fmla="*/ 2147483647 h 3"/>
              <a:gd name="T6" fmla="*/ 2147483647 w 5"/>
              <a:gd name="T7" fmla="*/ 2147483647 h 3"/>
              <a:gd name="T8" fmla="*/ 2147483647 w 5"/>
              <a:gd name="T9" fmla="*/ 2147483647 h 3"/>
              <a:gd name="T10" fmla="*/ 2147483647 w 5"/>
              <a:gd name="T11" fmla="*/ 2147483647 h 3"/>
              <a:gd name="T12" fmla="*/ 0 w 5"/>
              <a:gd name="T13" fmla="*/ 2147483647 h 3"/>
              <a:gd name="T14" fmla="*/ 0 60000 65536"/>
              <a:gd name="T15" fmla="*/ 0 60000 65536"/>
              <a:gd name="T16" fmla="*/ 0 60000 65536"/>
              <a:gd name="T17" fmla="*/ 0 60000 65536"/>
              <a:gd name="T18" fmla="*/ 0 60000 65536"/>
              <a:gd name="T19" fmla="*/ 0 60000 65536"/>
              <a:gd name="T20" fmla="*/ 0 60000 65536"/>
              <a:gd name="T21" fmla="*/ 0 w 5"/>
              <a:gd name="T22" fmla="*/ 0 h 3"/>
              <a:gd name="T23" fmla="*/ 5 w 5"/>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3">
                <a:moveTo>
                  <a:pt x="5" y="0"/>
                </a:moveTo>
                <a:lnTo>
                  <a:pt x="4" y="0"/>
                </a:lnTo>
                <a:lnTo>
                  <a:pt x="4" y="1"/>
                </a:lnTo>
                <a:lnTo>
                  <a:pt x="3" y="2"/>
                </a:lnTo>
                <a:lnTo>
                  <a:pt x="2" y="3"/>
                </a:lnTo>
                <a:lnTo>
                  <a:pt x="1" y="3"/>
                </a:lnTo>
                <a:lnTo>
                  <a:pt x="0" y="3"/>
                </a:lnTo>
              </a:path>
            </a:pathLst>
          </a:custGeom>
          <a:noFill/>
          <a:ln w="0">
            <a:solidFill>
              <a:srgbClr val="FF9900"/>
            </a:solidFill>
            <a:prstDash val="solid"/>
            <a:round/>
            <a:headEnd/>
            <a:tailEnd/>
          </a:ln>
        </p:spPr>
        <p:txBody>
          <a:bodyPr/>
          <a:lstStyle/>
          <a:p>
            <a:endParaRPr lang="en-US"/>
          </a:p>
        </p:txBody>
      </p:sp>
      <p:sp>
        <p:nvSpPr>
          <p:cNvPr id="194823" name="Freeform 260"/>
          <p:cNvSpPr>
            <a:spLocks/>
          </p:cNvSpPr>
          <p:nvPr/>
        </p:nvSpPr>
        <p:spPr bwMode="auto">
          <a:xfrm>
            <a:off x="2674938" y="5241350"/>
            <a:ext cx="46037" cy="11113"/>
          </a:xfrm>
          <a:custGeom>
            <a:avLst/>
            <a:gdLst>
              <a:gd name="T0" fmla="*/ 2147483647 w 4"/>
              <a:gd name="T1" fmla="*/ 0 h 1"/>
              <a:gd name="T2" fmla="*/ 2147483647 w 4"/>
              <a:gd name="T3" fmla="*/ 2147483647 h 1"/>
              <a:gd name="T4" fmla="*/ 2147483647 w 4"/>
              <a:gd name="T5" fmla="*/ 2147483647 h 1"/>
              <a:gd name="T6" fmla="*/ 2147483647 w 4"/>
              <a:gd name="T7" fmla="*/ 2147483647 h 1"/>
              <a:gd name="T8" fmla="*/ 2147483647 w 4"/>
              <a:gd name="T9" fmla="*/ 2147483647 h 1"/>
              <a:gd name="T10" fmla="*/ 2147483647 w 4"/>
              <a:gd name="T11" fmla="*/ 2147483647 h 1"/>
              <a:gd name="T12" fmla="*/ 0 w 4"/>
              <a:gd name="T13" fmla="*/ 2147483647 h 1"/>
              <a:gd name="T14" fmla="*/ 0 60000 65536"/>
              <a:gd name="T15" fmla="*/ 0 60000 65536"/>
              <a:gd name="T16" fmla="*/ 0 60000 65536"/>
              <a:gd name="T17" fmla="*/ 0 60000 65536"/>
              <a:gd name="T18" fmla="*/ 0 60000 65536"/>
              <a:gd name="T19" fmla="*/ 0 60000 65536"/>
              <a:gd name="T20" fmla="*/ 0 60000 65536"/>
              <a:gd name="T21" fmla="*/ 0 w 4"/>
              <a:gd name="T22" fmla="*/ 0 h 1"/>
              <a:gd name="T23" fmla="*/ 4 w 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1">
                <a:moveTo>
                  <a:pt x="4" y="0"/>
                </a:moveTo>
                <a:lnTo>
                  <a:pt x="3" y="1"/>
                </a:lnTo>
                <a:lnTo>
                  <a:pt x="2" y="1"/>
                </a:lnTo>
                <a:lnTo>
                  <a:pt x="1" y="1"/>
                </a:lnTo>
                <a:lnTo>
                  <a:pt x="0" y="1"/>
                </a:lnTo>
              </a:path>
            </a:pathLst>
          </a:custGeom>
          <a:noFill/>
          <a:ln w="0">
            <a:solidFill>
              <a:srgbClr val="FF9900"/>
            </a:solidFill>
            <a:prstDash val="solid"/>
            <a:round/>
            <a:headEnd/>
            <a:tailEnd/>
          </a:ln>
        </p:spPr>
        <p:txBody>
          <a:bodyPr/>
          <a:lstStyle/>
          <a:p>
            <a:endParaRPr lang="en-US"/>
          </a:p>
        </p:txBody>
      </p:sp>
      <p:sp>
        <p:nvSpPr>
          <p:cNvPr id="194824" name="Freeform 261"/>
          <p:cNvSpPr>
            <a:spLocks/>
          </p:cNvSpPr>
          <p:nvPr/>
        </p:nvSpPr>
        <p:spPr bwMode="auto">
          <a:xfrm>
            <a:off x="2674938" y="5230238"/>
            <a:ext cx="1587" cy="22225"/>
          </a:xfrm>
          <a:custGeom>
            <a:avLst/>
            <a:gdLst>
              <a:gd name="T0" fmla="*/ 0 w 1588"/>
              <a:gd name="T1" fmla="*/ 2147483647 h 2"/>
              <a:gd name="T2" fmla="*/ 0 w 1588"/>
              <a:gd name="T3" fmla="*/ 2147483647 h 2"/>
              <a:gd name="T4" fmla="*/ 0 w 1588"/>
              <a:gd name="T5" fmla="*/ 2147483647 h 2"/>
              <a:gd name="T6" fmla="*/ 0 w 1588"/>
              <a:gd name="T7" fmla="*/ 2147483647 h 2"/>
              <a:gd name="T8" fmla="*/ 0 w 1588"/>
              <a:gd name="T9" fmla="*/ 2147483647 h 2"/>
              <a:gd name="T10" fmla="*/ 0 w 1588"/>
              <a:gd name="T11" fmla="*/ 0 h 2"/>
              <a:gd name="T12" fmla="*/ 0 w 1588"/>
              <a:gd name="T13" fmla="*/ 0 h 2"/>
              <a:gd name="T14" fmla="*/ 0 60000 65536"/>
              <a:gd name="T15" fmla="*/ 0 60000 65536"/>
              <a:gd name="T16" fmla="*/ 0 60000 65536"/>
              <a:gd name="T17" fmla="*/ 0 60000 65536"/>
              <a:gd name="T18" fmla="*/ 0 60000 65536"/>
              <a:gd name="T19" fmla="*/ 0 60000 65536"/>
              <a:gd name="T20" fmla="*/ 0 60000 65536"/>
              <a:gd name="T21" fmla="*/ 0 w 1588"/>
              <a:gd name="T22" fmla="*/ 0 h 2"/>
              <a:gd name="T23" fmla="*/ 1588 w 1588"/>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8" h="2">
                <a:moveTo>
                  <a:pt x="0" y="2"/>
                </a:moveTo>
                <a:lnTo>
                  <a:pt x="0" y="1"/>
                </a:lnTo>
                <a:lnTo>
                  <a:pt x="0" y="0"/>
                </a:lnTo>
              </a:path>
            </a:pathLst>
          </a:custGeom>
          <a:noFill/>
          <a:ln w="0">
            <a:solidFill>
              <a:srgbClr val="FF9900"/>
            </a:solidFill>
            <a:prstDash val="solid"/>
            <a:round/>
            <a:headEnd/>
            <a:tailEnd/>
          </a:ln>
        </p:spPr>
        <p:txBody>
          <a:bodyPr/>
          <a:lstStyle/>
          <a:p>
            <a:endParaRPr lang="en-US"/>
          </a:p>
        </p:txBody>
      </p:sp>
      <p:sp>
        <p:nvSpPr>
          <p:cNvPr id="194825" name="Freeform 262"/>
          <p:cNvSpPr>
            <a:spLocks/>
          </p:cNvSpPr>
          <p:nvPr/>
        </p:nvSpPr>
        <p:spPr bwMode="auto">
          <a:xfrm>
            <a:off x="2674938" y="5208013"/>
            <a:ext cx="46037" cy="22225"/>
          </a:xfrm>
          <a:custGeom>
            <a:avLst/>
            <a:gdLst>
              <a:gd name="T0" fmla="*/ 0 w 4"/>
              <a:gd name="T1" fmla="*/ 2147483647 h 2"/>
              <a:gd name="T2" fmla="*/ 2147483647 w 4"/>
              <a:gd name="T3" fmla="*/ 2147483647 h 2"/>
              <a:gd name="T4" fmla="*/ 2147483647 w 4"/>
              <a:gd name="T5" fmla="*/ 2147483647 h 2"/>
              <a:gd name="T6" fmla="*/ 2147483647 w 4"/>
              <a:gd name="T7" fmla="*/ 2147483647 h 2"/>
              <a:gd name="T8" fmla="*/ 2147483647 w 4"/>
              <a:gd name="T9" fmla="*/ 0 h 2"/>
              <a:gd name="T10" fmla="*/ 2147483647 w 4"/>
              <a:gd name="T11" fmla="*/ 0 h 2"/>
              <a:gd name="T12" fmla="*/ 2147483647 w 4"/>
              <a:gd name="T13" fmla="*/ 0 h 2"/>
              <a:gd name="T14" fmla="*/ 0 60000 65536"/>
              <a:gd name="T15" fmla="*/ 0 60000 65536"/>
              <a:gd name="T16" fmla="*/ 0 60000 65536"/>
              <a:gd name="T17" fmla="*/ 0 60000 65536"/>
              <a:gd name="T18" fmla="*/ 0 60000 65536"/>
              <a:gd name="T19" fmla="*/ 0 60000 65536"/>
              <a:gd name="T20" fmla="*/ 0 60000 65536"/>
              <a:gd name="T21" fmla="*/ 0 w 4"/>
              <a:gd name="T22" fmla="*/ 0 h 2"/>
              <a:gd name="T23" fmla="*/ 4 w 4"/>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
                <a:moveTo>
                  <a:pt x="0" y="2"/>
                </a:moveTo>
                <a:lnTo>
                  <a:pt x="1" y="1"/>
                </a:lnTo>
                <a:lnTo>
                  <a:pt x="2" y="1"/>
                </a:lnTo>
                <a:lnTo>
                  <a:pt x="2" y="0"/>
                </a:lnTo>
                <a:lnTo>
                  <a:pt x="3" y="0"/>
                </a:lnTo>
                <a:lnTo>
                  <a:pt x="4" y="0"/>
                </a:lnTo>
              </a:path>
            </a:pathLst>
          </a:custGeom>
          <a:noFill/>
          <a:ln w="0">
            <a:solidFill>
              <a:srgbClr val="FF9900"/>
            </a:solidFill>
            <a:prstDash val="solid"/>
            <a:round/>
            <a:headEnd/>
            <a:tailEnd/>
          </a:ln>
        </p:spPr>
        <p:txBody>
          <a:bodyPr/>
          <a:lstStyle/>
          <a:p>
            <a:endParaRPr lang="en-US"/>
          </a:p>
        </p:txBody>
      </p:sp>
      <p:sp>
        <p:nvSpPr>
          <p:cNvPr id="194826" name="Freeform 263"/>
          <p:cNvSpPr>
            <a:spLocks/>
          </p:cNvSpPr>
          <p:nvPr/>
        </p:nvSpPr>
        <p:spPr bwMode="auto">
          <a:xfrm>
            <a:off x="2720975" y="5196900"/>
            <a:ext cx="57150" cy="22225"/>
          </a:xfrm>
          <a:custGeom>
            <a:avLst/>
            <a:gdLst>
              <a:gd name="T0" fmla="*/ 0 w 5"/>
              <a:gd name="T1" fmla="*/ 2147483647 h 2"/>
              <a:gd name="T2" fmla="*/ 2147483647 w 5"/>
              <a:gd name="T3" fmla="*/ 0 h 2"/>
              <a:gd name="T4" fmla="*/ 2147483647 w 5"/>
              <a:gd name="T5" fmla="*/ 0 h 2"/>
              <a:gd name="T6" fmla="*/ 2147483647 w 5"/>
              <a:gd name="T7" fmla="*/ 2147483647 h 2"/>
              <a:gd name="T8" fmla="*/ 2147483647 w 5"/>
              <a:gd name="T9" fmla="*/ 2147483647 h 2"/>
              <a:gd name="T10" fmla="*/ 2147483647 w 5"/>
              <a:gd name="T11" fmla="*/ 2147483647 h 2"/>
              <a:gd name="T12" fmla="*/ 2147483647 w 5"/>
              <a:gd name="T13" fmla="*/ 2147483647 h 2"/>
              <a:gd name="T14" fmla="*/ 0 60000 65536"/>
              <a:gd name="T15" fmla="*/ 0 60000 65536"/>
              <a:gd name="T16" fmla="*/ 0 60000 65536"/>
              <a:gd name="T17" fmla="*/ 0 60000 65536"/>
              <a:gd name="T18" fmla="*/ 0 60000 65536"/>
              <a:gd name="T19" fmla="*/ 0 60000 65536"/>
              <a:gd name="T20" fmla="*/ 0 60000 65536"/>
              <a:gd name="T21" fmla="*/ 0 w 5"/>
              <a:gd name="T22" fmla="*/ 0 h 2"/>
              <a:gd name="T23" fmla="*/ 5 w 5"/>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2">
                <a:moveTo>
                  <a:pt x="0" y="1"/>
                </a:moveTo>
                <a:lnTo>
                  <a:pt x="1" y="0"/>
                </a:lnTo>
                <a:lnTo>
                  <a:pt x="2" y="0"/>
                </a:lnTo>
                <a:lnTo>
                  <a:pt x="3" y="1"/>
                </a:lnTo>
                <a:lnTo>
                  <a:pt x="4" y="1"/>
                </a:lnTo>
                <a:lnTo>
                  <a:pt x="5" y="2"/>
                </a:lnTo>
              </a:path>
            </a:pathLst>
          </a:custGeom>
          <a:noFill/>
          <a:ln w="0">
            <a:solidFill>
              <a:srgbClr val="FF9900"/>
            </a:solidFill>
            <a:prstDash val="solid"/>
            <a:round/>
            <a:headEnd/>
            <a:tailEnd/>
          </a:ln>
        </p:spPr>
        <p:txBody>
          <a:bodyPr/>
          <a:lstStyle/>
          <a:p>
            <a:endParaRPr lang="en-US"/>
          </a:p>
        </p:txBody>
      </p:sp>
      <p:sp>
        <p:nvSpPr>
          <p:cNvPr id="194827" name="Freeform 264"/>
          <p:cNvSpPr>
            <a:spLocks/>
          </p:cNvSpPr>
          <p:nvPr/>
        </p:nvSpPr>
        <p:spPr bwMode="auto">
          <a:xfrm>
            <a:off x="2778125" y="5219125"/>
            <a:ext cx="1588" cy="44450"/>
          </a:xfrm>
          <a:custGeom>
            <a:avLst/>
            <a:gdLst>
              <a:gd name="T0" fmla="*/ 0 w 1587"/>
              <a:gd name="T1" fmla="*/ 0 h 4"/>
              <a:gd name="T2" fmla="*/ 0 w 1587"/>
              <a:gd name="T3" fmla="*/ 0 h 4"/>
              <a:gd name="T4" fmla="*/ 0 w 1587"/>
              <a:gd name="T5" fmla="*/ 2147483647 h 4"/>
              <a:gd name="T6" fmla="*/ 0 w 1587"/>
              <a:gd name="T7" fmla="*/ 2147483647 h 4"/>
              <a:gd name="T8" fmla="*/ 0 w 1587"/>
              <a:gd name="T9" fmla="*/ 2147483647 h 4"/>
              <a:gd name="T10" fmla="*/ 0 w 1587"/>
              <a:gd name="T11" fmla="*/ 2147483647 h 4"/>
              <a:gd name="T12" fmla="*/ 0 w 1587"/>
              <a:gd name="T13" fmla="*/ 2147483647 h 4"/>
              <a:gd name="T14" fmla="*/ 0 60000 65536"/>
              <a:gd name="T15" fmla="*/ 0 60000 65536"/>
              <a:gd name="T16" fmla="*/ 0 60000 65536"/>
              <a:gd name="T17" fmla="*/ 0 60000 65536"/>
              <a:gd name="T18" fmla="*/ 0 60000 65536"/>
              <a:gd name="T19" fmla="*/ 0 60000 65536"/>
              <a:gd name="T20" fmla="*/ 0 60000 65536"/>
              <a:gd name="T21" fmla="*/ 0 w 1587"/>
              <a:gd name="T22" fmla="*/ 0 h 4"/>
              <a:gd name="T23" fmla="*/ 1587 w 1587"/>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7" h="4">
                <a:moveTo>
                  <a:pt x="0" y="0"/>
                </a:moveTo>
                <a:lnTo>
                  <a:pt x="0" y="0"/>
                </a:lnTo>
                <a:lnTo>
                  <a:pt x="0" y="1"/>
                </a:lnTo>
                <a:lnTo>
                  <a:pt x="0" y="2"/>
                </a:lnTo>
                <a:lnTo>
                  <a:pt x="0" y="3"/>
                </a:lnTo>
                <a:lnTo>
                  <a:pt x="0" y="4"/>
                </a:lnTo>
              </a:path>
            </a:pathLst>
          </a:custGeom>
          <a:noFill/>
          <a:ln w="0">
            <a:solidFill>
              <a:srgbClr val="FF9900"/>
            </a:solidFill>
            <a:prstDash val="solid"/>
            <a:round/>
            <a:headEnd/>
            <a:tailEnd/>
          </a:ln>
        </p:spPr>
        <p:txBody>
          <a:bodyPr/>
          <a:lstStyle/>
          <a:p>
            <a:endParaRPr lang="en-US"/>
          </a:p>
        </p:txBody>
      </p:sp>
      <p:sp>
        <p:nvSpPr>
          <p:cNvPr id="194828" name="Freeform 265"/>
          <p:cNvSpPr>
            <a:spLocks/>
          </p:cNvSpPr>
          <p:nvPr/>
        </p:nvSpPr>
        <p:spPr bwMode="auto">
          <a:xfrm>
            <a:off x="2720975" y="5263575"/>
            <a:ext cx="57150" cy="46038"/>
          </a:xfrm>
          <a:custGeom>
            <a:avLst/>
            <a:gdLst>
              <a:gd name="T0" fmla="*/ 2147483647 w 5"/>
              <a:gd name="T1" fmla="*/ 0 h 4"/>
              <a:gd name="T2" fmla="*/ 2147483647 w 5"/>
              <a:gd name="T3" fmla="*/ 2147483647 h 4"/>
              <a:gd name="T4" fmla="*/ 2147483647 w 5"/>
              <a:gd name="T5" fmla="*/ 2147483647 h 4"/>
              <a:gd name="T6" fmla="*/ 2147483647 w 5"/>
              <a:gd name="T7" fmla="*/ 2147483647 h 4"/>
              <a:gd name="T8" fmla="*/ 2147483647 w 5"/>
              <a:gd name="T9" fmla="*/ 2147483647 h 4"/>
              <a:gd name="T10" fmla="*/ 2147483647 w 5"/>
              <a:gd name="T11" fmla="*/ 2147483647 h 4"/>
              <a:gd name="T12" fmla="*/ 0 w 5"/>
              <a:gd name="T13" fmla="*/ 2147483647 h 4"/>
              <a:gd name="T14" fmla="*/ 0 60000 65536"/>
              <a:gd name="T15" fmla="*/ 0 60000 65536"/>
              <a:gd name="T16" fmla="*/ 0 60000 65536"/>
              <a:gd name="T17" fmla="*/ 0 60000 65536"/>
              <a:gd name="T18" fmla="*/ 0 60000 65536"/>
              <a:gd name="T19" fmla="*/ 0 60000 65536"/>
              <a:gd name="T20" fmla="*/ 0 60000 65536"/>
              <a:gd name="T21" fmla="*/ 0 w 5"/>
              <a:gd name="T22" fmla="*/ 0 h 4"/>
              <a:gd name="T23" fmla="*/ 5 w 5"/>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4">
                <a:moveTo>
                  <a:pt x="5" y="0"/>
                </a:moveTo>
                <a:lnTo>
                  <a:pt x="4" y="1"/>
                </a:lnTo>
                <a:lnTo>
                  <a:pt x="4" y="2"/>
                </a:lnTo>
                <a:lnTo>
                  <a:pt x="3" y="3"/>
                </a:lnTo>
                <a:lnTo>
                  <a:pt x="2" y="3"/>
                </a:lnTo>
                <a:lnTo>
                  <a:pt x="1" y="4"/>
                </a:lnTo>
                <a:lnTo>
                  <a:pt x="0" y="4"/>
                </a:lnTo>
              </a:path>
            </a:pathLst>
          </a:custGeom>
          <a:noFill/>
          <a:ln w="0">
            <a:solidFill>
              <a:srgbClr val="FF9900"/>
            </a:solidFill>
            <a:prstDash val="solid"/>
            <a:round/>
            <a:headEnd/>
            <a:tailEnd/>
          </a:ln>
        </p:spPr>
        <p:txBody>
          <a:bodyPr/>
          <a:lstStyle/>
          <a:p>
            <a:endParaRPr lang="en-US"/>
          </a:p>
        </p:txBody>
      </p:sp>
      <p:sp>
        <p:nvSpPr>
          <p:cNvPr id="194829" name="Freeform 266"/>
          <p:cNvSpPr>
            <a:spLocks/>
          </p:cNvSpPr>
          <p:nvPr/>
        </p:nvSpPr>
        <p:spPr bwMode="auto">
          <a:xfrm>
            <a:off x="2674938" y="5309613"/>
            <a:ext cx="46037" cy="11112"/>
          </a:xfrm>
          <a:custGeom>
            <a:avLst/>
            <a:gdLst>
              <a:gd name="T0" fmla="*/ 2147483647 w 4"/>
              <a:gd name="T1" fmla="*/ 0 h 1"/>
              <a:gd name="T2" fmla="*/ 2147483647 w 4"/>
              <a:gd name="T3" fmla="*/ 2147483647 h 1"/>
              <a:gd name="T4" fmla="*/ 2147483647 w 4"/>
              <a:gd name="T5" fmla="*/ 2147483647 h 1"/>
              <a:gd name="T6" fmla="*/ 2147483647 w 4"/>
              <a:gd name="T7" fmla="*/ 2147483647 h 1"/>
              <a:gd name="T8" fmla="*/ 2147483647 w 4"/>
              <a:gd name="T9" fmla="*/ 2147483647 h 1"/>
              <a:gd name="T10" fmla="*/ 2147483647 w 4"/>
              <a:gd name="T11" fmla="*/ 2147483647 h 1"/>
              <a:gd name="T12" fmla="*/ 0 w 4"/>
              <a:gd name="T13" fmla="*/ 2147483647 h 1"/>
              <a:gd name="T14" fmla="*/ 0 60000 65536"/>
              <a:gd name="T15" fmla="*/ 0 60000 65536"/>
              <a:gd name="T16" fmla="*/ 0 60000 65536"/>
              <a:gd name="T17" fmla="*/ 0 60000 65536"/>
              <a:gd name="T18" fmla="*/ 0 60000 65536"/>
              <a:gd name="T19" fmla="*/ 0 60000 65536"/>
              <a:gd name="T20" fmla="*/ 0 60000 65536"/>
              <a:gd name="T21" fmla="*/ 0 w 4"/>
              <a:gd name="T22" fmla="*/ 0 h 1"/>
              <a:gd name="T23" fmla="*/ 4 w 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1">
                <a:moveTo>
                  <a:pt x="4" y="0"/>
                </a:moveTo>
                <a:lnTo>
                  <a:pt x="3" y="1"/>
                </a:lnTo>
                <a:lnTo>
                  <a:pt x="2" y="1"/>
                </a:lnTo>
                <a:lnTo>
                  <a:pt x="1" y="1"/>
                </a:lnTo>
                <a:lnTo>
                  <a:pt x="0" y="1"/>
                </a:lnTo>
              </a:path>
            </a:pathLst>
          </a:custGeom>
          <a:noFill/>
          <a:ln w="0">
            <a:solidFill>
              <a:srgbClr val="FF9900"/>
            </a:solidFill>
            <a:prstDash val="solid"/>
            <a:round/>
            <a:headEnd/>
            <a:tailEnd/>
          </a:ln>
        </p:spPr>
        <p:txBody>
          <a:bodyPr/>
          <a:lstStyle/>
          <a:p>
            <a:endParaRPr lang="en-US"/>
          </a:p>
        </p:txBody>
      </p:sp>
      <p:sp>
        <p:nvSpPr>
          <p:cNvPr id="194830" name="Freeform 267"/>
          <p:cNvSpPr>
            <a:spLocks/>
          </p:cNvSpPr>
          <p:nvPr/>
        </p:nvSpPr>
        <p:spPr bwMode="auto">
          <a:xfrm>
            <a:off x="2674938" y="5298500"/>
            <a:ext cx="1587" cy="22225"/>
          </a:xfrm>
          <a:custGeom>
            <a:avLst/>
            <a:gdLst>
              <a:gd name="T0" fmla="*/ 0 w 1588"/>
              <a:gd name="T1" fmla="*/ 2147483647 h 2"/>
              <a:gd name="T2" fmla="*/ 0 w 1588"/>
              <a:gd name="T3" fmla="*/ 2147483647 h 2"/>
              <a:gd name="T4" fmla="*/ 0 w 1588"/>
              <a:gd name="T5" fmla="*/ 2147483647 h 2"/>
              <a:gd name="T6" fmla="*/ 0 w 1588"/>
              <a:gd name="T7" fmla="*/ 2147483647 h 2"/>
              <a:gd name="T8" fmla="*/ 0 w 1588"/>
              <a:gd name="T9" fmla="*/ 0 h 2"/>
              <a:gd name="T10" fmla="*/ 0 w 1588"/>
              <a:gd name="T11" fmla="*/ 0 h 2"/>
              <a:gd name="T12" fmla="*/ 0 w 1588"/>
              <a:gd name="T13" fmla="*/ 0 h 2"/>
              <a:gd name="T14" fmla="*/ 0 60000 65536"/>
              <a:gd name="T15" fmla="*/ 0 60000 65536"/>
              <a:gd name="T16" fmla="*/ 0 60000 65536"/>
              <a:gd name="T17" fmla="*/ 0 60000 65536"/>
              <a:gd name="T18" fmla="*/ 0 60000 65536"/>
              <a:gd name="T19" fmla="*/ 0 60000 65536"/>
              <a:gd name="T20" fmla="*/ 0 60000 65536"/>
              <a:gd name="T21" fmla="*/ 0 w 1588"/>
              <a:gd name="T22" fmla="*/ 0 h 2"/>
              <a:gd name="T23" fmla="*/ 1588 w 1588"/>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8" h="2">
                <a:moveTo>
                  <a:pt x="0" y="2"/>
                </a:moveTo>
                <a:lnTo>
                  <a:pt x="0" y="1"/>
                </a:lnTo>
                <a:lnTo>
                  <a:pt x="0" y="0"/>
                </a:lnTo>
              </a:path>
            </a:pathLst>
          </a:custGeom>
          <a:noFill/>
          <a:ln w="0">
            <a:solidFill>
              <a:srgbClr val="FF9900"/>
            </a:solidFill>
            <a:prstDash val="solid"/>
            <a:round/>
            <a:headEnd/>
            <a:tailEnd/>
          </a:ln>
        </p:spPr>
        <p:txBody>
          <a:bodyPr/>
          <a:lstStyle/>
          <a:p>
            <a:endParaRPr lang="en-US"/>
          </a:p>
        </p:txBody>
      </p:sp>
      <p:sp>
        <p:nvSpPr>
          <p:cNvPr id="194831" name="Freeform 268"/>
          <p:cNvSpPr>
            <a:spLocks/>
          </p:cNvSpPr>
          <p:nvPr/>
        </p:nvSpPr>
        <p:spPr bwMode="auto">
          <a:xfrm>
            <a:off x="2674938" y="5263575"/>
            <a:ext cx="46037" cy="34925"/>
          </a:xfrm>
          <a:custGeom>
            <a:avLst/>
            <a:gdLst>
              <a:gd name="T0" fmla="*/ 0 w 4"/>
              <a:gd name="T1" fmla="*/ 2147483647 h 3"/>
              <a:gd name="T2" fmla="*/ 2147483647 w 4"/>
              <a:gd name="T3" fmla="*/ 2147483647 h 3"/>
              <a:gd name="T4" fmla="*/ 2147483647 w 4"/>
              <a:gd name="T5" fmla="*/ 2147483647 h 3"/>
              <a:gd name="T6" fmla="*/ 2147483647 w 4"/>
              <a:gd name="T7" fmla="*/ 2147483647 h 3"/>
              <a:gd name="T8" fmla="*/ 2147483647 w 4"/>
              <a:gd name="T9" fmla="*/ 2147483647 h 3"/>
              <a:gd name="T10" fmla="*/ 2147483647 w 4"/>
              <a:gd name="T11" fmla="*/ 2147483647 h 3"/>
              <a:gd name="T12" fmla="*/ 2147483647 w 4"/>
              <a:gd name="T13" fmla="*/ 0 h 3"/>
              <a:gd name="T14" fmla="*/ 0 60000 65536"/>
              <a:gd name="T15" fmla="*/ 0 60000 65536"/>
              <a:gd name="T16" fmla="*/ 0 60000 65536"/>
              <a:gd name="T17" fmla="*/ 0 60000 65536"/>
              <a:gd name="T18" fmla="*/ 0 60000 65536"/>
              <a:gd name="T19" fmla="*/ 0 60000 65536"/>
              <a:gd name="T20" fmla="*/ 0 60000 65536"/>
              <a:gd name="T21" fmla="*/ 0 w 4"/>
              <a:gd name="T22" fmla="*/ 0 h 3"/>
              <a:gd name="T23" fmla="*/ 4 w 4"/>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
                <a:moveTo>
                  <a:pt x="0" y="3"/>
                </a:moveTo>
                <a:lnTo>
                  <a:pt x="1" y="2"/>
                </a:lnTo>
                <a:lnTo>
                  <a:pt x="2" y="2"/>
                </a:lnTo>
                <a:lnTo>
                  <a:pt x="2" y="1"/>
                </a:lnTo>
                <a:lnTo>
                  <a:pt x="3" y="1"/>
                </a:lnTo>
                <a:lnTo>
                  <a:pt x="4" y="0"/>
                </a:lnTo>
              </a:path>
            </a:pathLst>
          </a:custGeom>
          <a:noFill/>
          <a:ln w="0">
            <a:solidFill>
              <a:srgbClr val="FF9900"/>
            </a:solidFill>
            <a:prstDash val="solid"/>
            <a:round/>
            <a:headEnd/>
            <a:tailEnd/>
          </a:ln>
        </p:spPr>
        <p:txBody>
          <a:bodyPr/>
          <a:lstStyle/>
          <a:p>
            <a:endParaRPr lang="en-US"/>
          </a:p>
        </p:txBody>
      </p:sp>
      <p:sp>
        <p:nvSpPr>
          <p:cNvPr id="194832" name="Freeform 269"/>
          <p:cNvSpPr>
            <a:spLocks/>
          </p:cNvSpPr>
          <p:nvPr/>
        </p:nvSpPr>
        <p:spPr bwMode="auto">
          <a:xfrm>
            <a:off x="2720975" y="5263575"/>
            <a:ext cx="57150" cy="22225"/>
          </a:xfrm>
          <a:custGeom>
            <a:avLst/>
            <a:gdLst>
              <a:gd name="T0" fmla="*/ 0 w 5"/>
              <a:gd name="T1" fmla="*/ 0 h 2"/>
              <a:gd name="T2" fmla="*/ 2147483647 w 5"/>
              <a:gd name="T3" fmla="*/ 0 h 2"/>
              <a:gd name="T4" fmla="*/ 2147483647 w 5"/>
              <a:gd name="T5" fmla="*/ 0 h 2"/>
              <a:gd name="T6" fmla="*/ 2147483647 w 5"/>
              <a:gd name="T7" fmla="*/ 0 h 2"/>
              <a:gd name="T8" fmla="*/ 2147483647 w 5"/>
              <a:gd name="T9" fmla="*/ 2147483647 h 2"/>
              <a:gd name="T10" fmla="*/ 2147483647 w 5"/>
              <a:gd name="T11" fmla="*/ 2147483647 h 2"/>
              <a:gd name="T12" fmla="*/ 2147483647 w 5"/>
              <a:gd name="T13" fmla="*/ 2147483647 h 2"/>
              <a:gd name="T14" fmla="*/ 0 60000 65536"/>
              <a:gd name="T15" fmla="*/ 0 60000 65536"/>
              <a:gd name="T16" fmla="*/ 0 60000 65536"/>
              <a:gd name="T17" fmla="*/ 0 60000 65536"/>
              <a:gd name="T18" fmla="*/ 0 60000 65536"/>
              <a:gd name="T19" fmla="*/ 0 60000 65536"/>
              <a:gd name="T20" fmla="*/ 0 60000 65536"/>
              <a:gd name="T21" fmla="*/ 0 w 5"/>
              <a:gd name="T22" fmla="*/ 0 h 2"/>
              <a:gd name="T23" fmla="*/ 5 w 5"/>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2">
                <a:moveTo>
                  <a:pt x="0" y="0"/>
                </a:moveTo>
                <a:lnTo>
                  <a:pt x="1" y="0"/>
                </a:lnTo>
                <a:lnTo>
                  <a:pt x="2" y="0"/>
                </a:lnTo>
                <a:lnTo>
                  <a:pt x="3" y="0"/>
                </a:lnTo>
                <a:lnTo>
                  <a:pt x="4" y="1"/>
                </a:lnTo>
                <a:lnTo>
                  <a:pt x="5" y="2"/>
                </a:lnTo>
              </a:path>
            </a:pathLst>
          </a:custGeom>
          <a:noFill/>
          <a:ln w="0">
            <a:solidFill>
              <a:srgbClr val="FF9900"/>
            </a:solidFill>
            <a:prstDash val="solid"/>
            <a:round/>
            <a:headEnd/>
            <a:tailEnd/>
          </a:ln>
        </p:spPr>
        <p:txBody>
          <a:bodyPr/>
          <a:lstStyle/>
          <a:p>
            <a:endParaRPr lang="en-US"/>
          </a:p>
        </p:txBody>
      </p:sp>
      <p:sp>
        <p:nvSpPr>
          <p:cNvPr id="194833" name="Freeform 270"/>
          <p:cNvSpPr>
            <a:spLocks/>
          </p:cNvSpPr>
          <p:nvPr/>
        </p:nvSpPr>
        <p:spPr bwMode="auto">
          <a:xfrm>
            <a:off x="2778125" y="5285800"/>
            <a:ext cx="1588" cy="46038"/>
          </a:xfrm>
          <a:custGeom>
            <a:avLst/>
            <a:gdLst>
              <a:gd name="T0" fmla="*/ 0 w 1587"/>
              <a:gd name="T1" fmla="*/ 0 h 4"/>
              <a:gd name="T2" fmla="*/ 0 w 1587"/>
              <a:gd name="T3" fmla="*/ 0 h 4"/>
              <a:gd name="T4" fmla="*/ 0 w 1587"/>
              <a:gd name="T5" fmla="*/ 2147483647 h 4"/>
              <a:gd name="T6" fmla="*/ 0 w 1587"/>
              <a:gd name="T7" fmla="*/ 2147483647 h 4"/>
              <a:gd name="T8" fmla="*/ 0 w 1587"/>
              <a:gd name="T9" fmla="*/ 2147483647 h 4"/>
              <a:gd name="T10" fmla="*/ 0 w 1587"/>
              <a:gd name="T11" fmla="*/ 2147483647 h 4"/>
              <a:gd name="T12" fmla="*/ 0 w 1587"/>
              <a:gd name="T13" fmla="*/ 2147483647 h 4"/>
              <a:gd name="T14" fmla="*/ 0 60000 65536"/>
              <a:gd name="T15" fmla="*/ 0 60000 65536"/>
              <a:gd name="T16" fmla="*/ 0 60000 65536"/>
              <a:gd name="T17" fmla="*/ 0 60000 65536"/>
              <a:gd name="T18" fmla="*/ 0 60000 65536"/>
              <a:gd name="T19" fmla="*/ 0 60000 65536"/>
              <a:gd name="T20" fmla="*/ 0 60000 65536"/>
              <a:gd name="T21" fmla="*/ 0 w 1587"/>
              <a:gd name="T22" fmla="*/ 0 h 4"/>
              <a:gd name="T23" fmla="*/ 1587 w 1587"/>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7" h="4">
                <a:moveTo>
                  <a:pt x="0" y="0"/>
                </a:moveTo>
                <a:lnTo>
                  <a:pt x="0" y="0"/>
                </a:lnTo>
                <a:lnTo>
                  <a:pt x="0" y="1"/>
                </a:lnTo>
                <a:lnTo>
                  <a:pt x="0" y="2"/>
                </a:lnTo>
                <a:lnTo>
                  <a:pt x="0" y="3"/>
                </a:lnTo>
                <a:lnTo>
                  <a:pt x="0" y="4"/>
                </a:lnTo>
              </a:path>
            </a:pathLst>
          </a:custGeom>
          <a:noFill/>
          <a:ln w="0">
            <a:solidFill>
              <a:srgbClr val="FF9900"/>
            </a:solidFill>
            <a:prstDash val="solid"/>
            <a:round/>
            <a:headEnd/>
            <a:tailEnd/>
          </a:ln>
        </p:spPr>
        <p:txBody>
          <a:bodyPr/>
          <a:lstStyle/>
          <a:p>
            <a:endParaRPr lang="en-US"/>
          </a:p>
        </p:txBody>
      </p:sp>
      <p:sp>
        <p:nvSpPr>
          <p:cNvPr id="194834" name="Freeform 271"/>
          <p:cNvSpPr>
            <a:spLocks/>
          </p:cNvSpPr>
          <p:nvPr/>
        </p:nvSpPr>
        <p:spPr bwMode="auto">
          <a:xfrm>
            <a:off x="2720975" y="5331838"/>
            <a:ext cx="57150" cy="44450"/>
          </a:xfrm>
          <a:custGeom>
            <a:avLst/>
            <a:gdLst>
              <a:gd name="T0" fmla="*/ 2147483647 w 5"/>
              <a:gd name="T1" fmla="*/ 0 h 4"/>
              <a:gd name="T2" fmla="*/ 2147483647 w 5"/>
              <a:gd name="T3" fmla="*/ 2147483647 h 4"/>
              <a:gd name="T4" fmla="*/ 2147483647 w 5"/>
              <a:gd name="T5" fmla="*/ 2147483647 h 4"/>
              <a:gd name="T6" fmla="*/ 2147483647 w 5"/>
              <a:gd name="T7" fmla="*/ 2147483647 h 4"/>
              <a:gd name="T8" fmla="*/ 2147483647 w 5"/>
              <a:gd name="T9" fmla="*/ 2147483647 h 4"/>
              <a:gd name="T10" fmla="*/ 2147483647 w 5"/>
              <a:gd name="T11" fmla="*/ 2147483647 h 4"/>
              <a:gd name="T12" fmla="*/ 0 w 5"/>
              <a:gd name="T13" fmla="*/ 2147483647 h 4"/>
              <a:gd name="T14" fmla="*/ 0 60000 65536"/>
              <a:gd name="T15" fmla="*/ 0 60000 65536"/>
              <a:gd name="T16" fmla="*/ 0 60000 65536"/>
              <a:gd name="T17" fmla="*/ 0 60000 65536"/>
              <a:gd name="T18" fmla="*/ 0 60000 65536"/>
              <a:gd name="T19" fmla="*/ 0 60000 65536"/>
              <a:gd name="T20" fmla="*/ 0 60000 65536"/>
              <a:gd name="T21" fmla="*/ 0 w 5"/>
              <a:gd name="T22" fmla="*/ 0 h 4"/>
              <a:gd name="T23" fmla="*/ 5 w 5"/>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4">
                <a:moveTo>
                  <a:pt x="5" y="0"/>
                </a:moveTo>
                <a:lnTo>
                  <a:pt x="4" y="1"/>
                </a:lnTo>
                <a:lnTo>
                  <a:pt x="4" y="2"/>
                </a:lnTo>
                <a:lnTo>
                  <a:pt x="3" y="2"/>
                </a:lnTo>
                <a:lnTo>
                  <a:pt x="2" y="3"/>
                </a:lnTo>
                <a:lnTo>
                  <a:pt x="1" y="4"/>
                </a:lnTo>
                <a:lnTo>
                  <a:pt x="0" y="4"/>
                </a:lnTo>
              </a:path>
            </a:pathLst>
          </a:custGeom>
          <a:noFill/>
          <a:ln w="0">
            <a:solidFill>
              <a:srgbClr val="FF9900"/>
            </a:solidFill>
            <a:prstDash val="solid"/>
            <a:round/>
            <a:headEnd/>
            <a:tailEnd/>
          </a:ln>
        </p:spPr>
        <p:txBody>
          <a:bodyPr/>
          <a:lstStyle/>
          <a:p>
            <a:endParaRPr lang="en-US"/>
          </a:p>
        </p:txBody>
      </p:sp>
      <p:sp>
        <p:nvSpPr>
          <p:cNvPr id="194835" name="Freeform 272"/>
          <p:cNvSpPr>
            <a:spLocks/>
          </p:cNvSpPr>
          <p:nvPr/>
        </p:nvSpPr>
        <p:spPr bwMode="auto">
          <a:xfrm>
            <a:off x="2674938" y="5376288"/>
            <a:ext cx="46037" cy="11112"/>
          </a:xfrm>
          <a:custGeom>
            <a:avLst/>
            <a:gdLst>
              <a:gd name="T0" fmla="*/ 2147483647 w 4"/>
              <a:gd name="T1" fmla="*/ 0 h 1"/>
              <a:gd name="T2" fmla="*/ 2147483647 w 4"/>
              <a:gd name="T3" fmla="*/ 0 h 1"/>
              <a:gd name="T4" fmla="*/ 2147483647 w 4"/>
              <a:gd name="T5" fmla="*/ 0 h 1"/>
              <a:gd name="T6" fmla="*/ 2147483647 w 4"/>
              <a:gd name="T7" fmla="*/ 2147483647 h 1"/>
              <a:gd name="T8" fmla="*/ 2147483647 w 4"/>
              <a:gd name="T9" fmla="*/ 2147483647 h 1"/>
              <a:gd name="T10" fmla="*/ 2147483647 w 4"/>
              <a:gd name="T11" fmla="*/ 0 h 1"/>
              <a:gd name="T12" fmla="*/ 0 w 4"/>
              <a:gd name="T13" fmla="*/ 0 h 1"/>
              <a:gd name="T14" fmla="*/ 0 60000 65536"/>
              <a:gd name="T15" fmla="*/ 0 60000 65536"/>
              <a:gd name="T16" fmla="*/ 0 60000 65536"/>
              <a:gd name="T17" fmla="*/ 0 60000 65536"/>
              <a:gd name="T18" fmla="*/ 0 60000 65536"/>
              <a:gd name="T19" fmla="*/ 0 60000 65536"/>
              <a:gd name="T20" fmla="*/ 0 60000 65536"/>
              <a:gd name="T21" fmla="*/ 0 w 4"/>
              <a:gd name="T22" fmla="*/ 0 h 1"/>
              <a:gd name="T23" fmla="*/ 4 w 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1">
                <a:moveTo>
                  <a:pt x="4" y="0"/>
                </a:moveTo>
                <a:lnTo>
                  <a:pt x="3" y="0"/>
                </a:lnTo>
                <a:lnTo>
                  <a:pt x="2" y="0"/>
                </a:lnTo>
                <a:lnTo>
                  <a:pt x="2" y="1"/>
                </a:lnTo>
                <a:lnTo>
                  <a:pt x="1" y="1"/>
                </a:lnTo>
                <a:lnTo>
                  <a:pt x="1" y="0"/>
                </a:lnTo>
                <a:lnTo>
                  <a:pt x="0" y="0"/>
                </a:lnTo>
              </a:path>
            </a:pathLst>
          </a:custGeom>
          <a:noFill/>
          <a:ln w="0">
            <a:solidFill>
              <a:srgbClr val="FF9900"/>
            </a:solidFill>
            <a:prstDash val="solid"/>
            <a:round/>
            <a:headEnd/>
            <a:tailEnd/>
          </a:ln>
        </p:spPr>
        <p:txBody>
          <a:bodyPr/>
          <a:lstStyle/>
          <a:p>
            <a:endParaRPr lang="en-US"/>
          </a:p>
        </p:txBody>
      </p:sp>
      <p:sp>
        <p:nvSpPr>
          <p:cNvPr id="194836" name="Freeform 273"/>
          <p:cNvSpPr>
            <a:spLocks/>
          </p:cNvSpPr>
          <p:nvPr/>
        </p:nvSpPr>
        <p:spPr bwMode="auto">
          <a:xfrm>
            <a:off x="2674938" y="5354063"/>
            <a:ext cx="1587" cy="22225"/>
          </a:xfrm>
          <a:custGeom>
            <a:avLst/>
            <a:gdLst>
              <a:gd name="T0" fmla="*/ 0 w 1588"/>
              <a:gd name="T1" fmla="*/ 2147483647 h 2"/>
              <a:gd name="T2" fmla="*/ 0 w 1588"/>
              <a:gd name="T3" fmla="*/ 2147483647 h 2"/>
              <a:gd name="T4" fmla="*/ 0 w 1588"/>
              <a:gd name="T5" fmla="*/ 2147483647 h 2"/>
              <a:gd name="T6" fmla="*/ 0 w 1588"/>
              <a:gd name="T7" fmla="*/ 2147483647 h 2"/>
              <a:gd name="T8" fmla="*/ 0 w 1588"/>
              <a:gd name="T9" fmla="*/ 2147483647 h 2"/>
              <a:gd name="T10" fmla="*/ 0 w 1588"/>
              <a:gd name="T11" fmla="*/ 2147483647 h 2"/>
              <a:gd name="T12" fmla="*/ 0 w 1588"/>
              <a:gd name="T13" fmla="*/ 0 h 2"/>
              <a:gd name="T14" fmla="*/ 0 60000 65536"/>
              <a:gd name="T15" fmla="*/ 0 60000 65536"/>
              <a:gd name="T16" fmla="*/ 0 60000 65536"/>
              <a:gd name="T17" fmla="*/ 0 60000 65536"/>
              <a:gd name="T18" fmla="*/ 0 60000 65536"/>
              <a:gd name="T19" fmla="*/ 0 60000 65536"/>
              <a:gd name="T20" fmla="*/ 0 60000 65536"/>
              <a:gd name="T21" fmla="*/ 0 w 1588"/>
              <a:gd name="T22" fmla="*/ 0 h 2"/>
              <a:gd name="T23" fmla="*/ 1588 w 1588"/>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8" h="2">
                <a:moveTo>
                  <a:pt x="0" y="2"/>
                </a:moveTo>
                <a:lnTo>
                  <a:pt x="0" y="2"/>
                </a:lnTo>
                <a:lnTo>
                  <a:pt x="0" y="1"/>
                </a:lnTo>
                <a:lnTo>
                  <a:pt x="0" y="0"/>
                </a:lnTo>
              </a:path>
            </a:pathLst>
          </a:custGeom>
          <a:noFill/>
          <a:ln w="0">
            <a:solidFill>
              <a:srgbClr val="FF9900"/>
            </a:solidFill>
            <a:prstDash val="solid"/>
            <a:round/>
            <a:headEnd/>
            <a:tailEnd/>
          </a:ln>
        </p:spPr>
        <p:txBody>
          <a:bodyPr/>
          <a:lstStyle/>
          <a:p>
            <a:endParaRPr lang="en-US"/>
          </a:p>
        </p:txBody>
      </p:sp>
      <p:sp>
        <p:nvSpPr>
          <p:cNvPr id="194837" name="Freeform 274"/>
          <p:cNvSpPr>
            <a:spLocks/>
          </p:cNvSpPr>
          <p:nvPr/>
        </p:nvSpPr>
        <p:spPr bwMode="auto">
          <a:xfrm>
            <a:off x="2674938" y="5331838"/>
            <a:ext cx="46037" cy="22225"/>
          </a:xfrm>
          <a:custGeom>
            <a:avLst/>
            <a:gdLst>
              <a:gd name="T0" fmla="*/ 0 w 4"/>
              <a:gd name="T1" fmla="*/ 2147483647 h 2"/>
              <a:gd name="T2" fmla="*/ 2147483647 w 4"/>
              <a:gd name="T3" fmla="*/ 2147483647 h 2"/>
              <a:gd name="T4" fmla="*/ 2147483647 w 4"/>
              <a:gd name="T5" fmla="*/ 2147483647 h 2"/>
              <a:gd name="T6" fmla="*/ 2147483647 w 4"/>
              <a:gd name="T7" fmla="*/ 2147483647 h 2"/>
              <a:gd name="T8" fmla="*/ 2147483647 w 4"/>
              <a:gd name="T9" fmla="*/ 2147483647 h 2"/>
              <a:gd name="T10" fmla="*/ 2147483647 w 4"/>
              <a:gd name="T11" fmla="*/ 0 h 2"/>
              <a:gd name="T12" fmla="*/ 2147483647 w 4"/>
              <a:gd name="T13" fmla="*/ 0 h 2"/>
              <a:gd name="T14" fmla="*/ 0 60000 65536"/>
              <a:gd name="T15" fmla="*/ 0 60000 65536"/>
              <a:gd name="T16" fmla="*/ 0 60000 65536"/>
              <a:gd name="T17" fmla="*/ 0 60000 65536"/>
              <a:gd name="T18" fmla="*/ 0 60000 65536"/>
              <a:gd name="T19" fmla="*/ 0 60000 65536"/>
              <a:gd name="T20" fmla="*/ 0 60000 65536"/>
              <a:gd name="T21" fmla="*/ 0 w 4"/>
              <a:gd name="T22" fmla="*/ 0 h 2"/>
              <a:gd name="T23" fmla="*/ 4 w 4"/>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
                <a:moveTo>
                  <a:pt x="0" y="2"/>
                </a:moveTo>
                <a:lnTo>
                  <a:pt x="1" y="2"/>
                </a:lnTo>
                <a:lnTo>
                  <a:pt x="2" y="1"/>
                </a:lnTo>
                <a:lnTo>
                  <a:pt x="3" y="0"/>
                </a:lnTo>
                <a:lnTo>
                  <a:pt x="4" y="0"/>
                </a:lnTo>
              </a:path>
            </a:pathLst>
          </a:custGeom>
          <a:noFill/>
          <a:ln w="0">
            <a:solidFill>
              <a:srgbClr val="FF9900"/>
            </a:solidFill>
            <a:prstDash val="solid"/>
            <a:round/>
            <a:headEnd/>
            <a:tailEnd/>
          </a:ln>
        </p:spPr>
        <p:txBody>
          <a:bodyPr/>
          <a:lstStyle/>
          <a:p>
            <a:endParaRPr lang="en-US"/>
          </a:p>
        </p:txBody>
      </p:sp>
      <p:sp>
        <p:nvSpPr>
          <p:cNvPr id="194838" name="Freeform 275"/>
          <p:cNvSpPr>
            <a:spLocks/>
          </p:cNvSpPr>
          <p:nvPr/>
        </p:nvSpPr>
        <p:spPr bwMode="auto">
          <a:xfrm>
            <a:off x="2720975" y="5331838"/>
            <a:ext cx="57150" cy="11112"/>
          </a:xfrm>
          <a:custGeom>
            <a:avLst/>
            <a:gdLst>
              <a:gd name="T0" fmla="*/ 0 w 5"/>
              <a:gd name="T1" fmla="*/ 0 h 1"/>
              <a:gd name="T2" fmla="*/ 2147483647 w 5"/>
              <a:gd name="T3" fmla="*/ 0 h 1"/>
              <a:gd name="T4" fmla="*/ 2147483647 w 5"/>
              <a:gd name="T5" fmla="*/ 0 h 1"/>
              <a:gd name="T6" fmla="*/ 2147483647 w 5"/>
              <a:gd name="T7" fmla="*/ 0 h 1"/>
              <a:gd name="T8" fmla="*/ 2147483647 w 5"/>
              <a:gd name="T9" fmla="*/ 0 h 1"/>
              <a:gd name="T10" fmla="*/ 2147483647 w 5"/>
              <a:gd name="T11" fmla="*/ 0 h 1"/>
              <a:gd name="T12" fmla="*/ 2147483647 w 5"/>
              <a:gd name="T13" fmla="*/ 2147483647 h 1"/>
              <a:gd name="T14" fmla="*/ 0 60000 65536"/>
              <a:gd name="T15" fmla="*/ 0 60000 65536"/>
              <a:gd name="T16" fmla="*/ 0 60000 65536"/>
              <a:gd name="T17" fmla="*/ 0 60000 65536"/>
              <a:gd name="T18" fmla="*/ 0 60000 65536"/>
              <a:gd name="T19" fmla="*/ 0 60000 65536"/>
              <a:gd name="T20" fmla="*/ 0 60000 65536"/>
              <a:gd name="T21" fmla="*/ 0 w 5"/>
              <a:gd name="T22" fmla="*/ 0 h 1"/>
              <a:gd name="T23" fmla="*/ 5 w 5"/>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1">
                <a:moveTo>
                  <a:pt x="0" y="0"/>
                </a:moveTo>
                <a:lnTo>
                  <a:pt x="1" y="0"/>
                </a:lnTo>
                <a:lnTo>
                  <a:pt x="2" y="0"/>
                </a:lnTo>
                <a:lnTo>
                  <a:pt x="3" y="0"/>
                </a:lnTo>
                <a:lnTo>
                  <a:pt x="4" y="0"/>
                </a:lnTo>
                <a:lnTo>
                  <a:pt x="5" y="1"/>
                </a:lnTo>
              </a:path>
            </a:pathLst>
          </a:custGeom>
          <a:noFill/>
          <a:ln w="0">
            <a:solidFill>
              <a:srgbClr val="FF9900"/>
            </a:solidFill>
            <a:prstDash val="solid"/>
            <a:round/>
            <a:headEnd/>
            <a:tailEnd/>
          </a:ln>
        </p:spPr>
        <p:txBody>
          <a:bodyPr/>
          <a:lstStyle/>
          <a:p>
            <a:endParaRPr lang="en-US"/>
          </a:p>
        </p:txBody>
      </p:sp>
      <p:sp>
        <p:nvSpPr>
          <p:cNvPr id="194839" name="Freeform 276"/>
          <p:cNvSpPr>
            <a:spLocks/>
          </p:cNvSpPr>
          <p:nvPr/>
        </p:nvSpPr>
        <p:spPr bwMode="auto">
          <a:xfrm>
            <a:off x="2778125" y="5342950"/>
            <a:ext cx="1588" cy="44450"/>
          </a:xfrm>
          <a:custGeom>
            <a:avLst/>
            <a:gdLst>
              <a:gd name="T0" fmla="*/ 0 w 1587"/>
              <a:gd name="T1" fmla="*/ 0 h 4"/>
              <a:gd name="T2" fmla="*/ 0 w 1587"/>
              <a:gd name="T3" fmla="*/ 0 h 4"/>
              <a:gd name="T4" fmla="*/ 0 w 1587"/>
              <a:gd name="T5" fmla="*/ 2147483647 h 4"/>
              <a:gd name="T6" fmla="*/ 0 w 1587"/>
              <a:gd name="T7" fmla="*/ 2147483647 h 4"/>
              <a:gd name="T8" fmla="*/ 0 w 1587"/>
              <a:gd name="T9" fmla="*/ 2147483647 h 4"/>
              <a:gd name="T10" fmla="*/ 0 w 1587"/>
              <a:gd name="T11" fmla="*/ 2147483647 h 4"/>
              <a:gd name="T12" fmla="*/ 0 w 1587"/>
              <a:gd name="T13" fmla="*/ 2147483647 h 4"/>
              <a:gd name="T14" fmla="*/ 0 60000 65536"/>
              <a:gd name="T15" fmla="*/ 0 60000 65536"/>
              <a:gd name="T16" fmla="*/ 0 60000 65536"/>
              <a:gd name="T17" fmla="*/ 0 60000 65536"/>
              <a:gd name="T18" fmla="*/ 0 60000 65536"/>
              <a:gd name="T19" fmla="*/ 0 60000 65536"/>
              <a:gd name="T20" fmla="*/ 0 60000 65536"/>
              <a:gd name="T21" fmla="*/ 0 w 1587"/>
              <a:gd name="T22" fmla="*/ 0 h 4"/>
              <a:gd name="T23" fmla="*/ 1587 w 1587"/>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7" h="4">
                <a:moveTo>
                  <a:pt x="0" y="0"/>
                </a:moveTo>
                <a:lnTo>
                  <a:pt x="0" y="0"/>
                </a:lnTo>
                <a:lnTo>
                  <a:pt x="0" y="1"/>
                </a:lnTo>
                <a:lnTo>
                  <a:pt x="0" y="2"/>
                </a:lnTo>
                <a:lnTo>
                  <a:pt x="0" y="3"/>
                </a:lnTo>
                <a:lnTo>
                  <a:pt x="0" y="4"/>
                </a:lnTo>
              </a:path>
            </a:pathLst>
          </a:custGeom>
          <a:noFill/>
          <a:ln w="0">
            <a:solidFill>
              <a:srgbClr val="FF9900"/>
            </a:solidFill>
            <a:prstDash val="solid"/>
            <a:round/>
            <a:headEnd/>
            <a:tailEnd/>
          </a:ln>
        </p:spPr>
        <p:txBody>
          <a:bodyPr/>
          <a:lstStyle/>
          <a:p>
            <a:endParaRPr lang="en-US"/>
          </a:p>
        </p:txBody>
      </p:sp>
      <p:sp>
        <p:nvSpPr>
          <p:cNvPr id="194840" name="Freeform 277"/>
          <p:cNvSpPr>
            <a:spLocks/>
          </p:cNvSpPr>
          <p:nvPr/>
        </p:nvSpPr>
        <p:spPr bwMode="auto">
          <a:xfrm>
            <a:off x="2720975" y="5387400"/>
            <a:ext cx="57150" cy="33338"/>
          </a:xfrm>
          <a:custGeom>
            <a:avLst/>
            <a:gdLst>
              <a:gd name="T0" fmla="*/ 2147483647 w 5"/>
              <a:gd name="T1" fmla="*/ 0 h 3"/>
              <a:gd name="T2" fmla="*/ 2147483647 w 5"/>
              <a:gd name="T3" fmla="*/ 0 h 3"/>
              <a:gd name="T4" fmla="*/ 2147483647 w 5"/>
              <a:gd name="T5" fmla="*/ 2147483647 h 3"/>
              <a:gd name="T6" fmla="*/ 2147483647 w 5"/>
              <a:gd name="T7" fmla="*/ 2147483647 h 3"/>
              <a:gd name="T8" fmla="*/ 2147483647 w 5"/>
              <a:gd name="T9" fmla="*/ 2147483647 h 3"/>
              <a:gd name="T10" fmla="*/ 2147483647 w 5"/>
              <a:gd name="T11" fmla="*/ 2147483647 h 3"/>
              <a:gd name="T12" fmla="*/ 0 w 5"/>
              <a:gd name="T13" fmla="*/ 2147483647 h 3"/>
              <a:gd name="T14" fmla="*/ 0 60000 65536"/>
              <a:gd name="T15" fmla="*/ 0 60000 65536"/>
              <a:gd name="T16" fmla="*/ 0 60000 65536"/>
              <a:gd name="T17" fmla="*/ 0 60000 65536"/>
              <a:gd name="T18" fmla="*/ 0 60000 65536"/>
              <a:gd name="T19" fmla="*/ 0 60000 65536"/>
              <a:gd name="T20" fmla="*/ 0 60000 65536"/>
              <a:gd name="T21" fmla="*/ 0 w 5"/>
              <a:gd name="T22" fmla="*/ 0 h 3"/>
              <a:gd name="T23" fmla="*/ 5 w 5"/>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3">
                <a:moveTo>
                  <a:pt x="5" y="0"/>
                </a:moveTo>
                <a:lnTo>
                  <a:pt x="4" y="0"/>
                </a:lnTo>
                <a:lnTo>
                  <a:pt x="4" y="1"/>
                </a:lnTo>
                <a:lnTo>
                  <a:pt x="3" y="1"/>
                </a:lnTo>
                <a:lnTo>
                  <a:pt x="2" y="2"/>
                </a:lnTo>
                <a:lnTo>
                  <a:pt x="1" y="2"/>
                </a:lnTo>
                <a:lnTo>
                  <a:pt x="0" y="3"/>
                </a:lnTo>
              </a:path>
            </a:pathLst>
          </a:custGeom>
          <a:noFill/>
          <a:ln w="0">
            <a:solidFill>
              <a:srgbClr val="FF9900"/>
            </a:solidFill>
            <a:prstDash val="solid"/>
            <a:round/>
            <a:headEnd/>
            <a:tailEnd/>
          </a:ln>
        </p:spPr>
        <p:txBody>
          <a:bodyPr/>
          <a:lstStyle/>
          <a:p>
            <a:endParaRPr lang="en-US"/>
          </a:p>
        </p:txBody>
      </p:sp>
      <p:sp>
        <p:nvSpPr>
          <p:cNvPr id="194841" name="Freeform 278"/>
          <p:cNvSpPr>
            <a:spLocks/>
          </p:cNvSpPr>
          <p:nvPr/>
        </p:nvSpPr>
        <p:spPr bwMode="auto">
          <a:xfrm>
            <a:off x="2720975" y="5387400"/>
            <a:ext cx="57150" cy="33338"/>
          </a:xfrm>
          <a:custGeom>
            <a:avLst/>
            <a:gdLst>
              <a:gd name="T0" fmla="*/ 2147483647 w 5"/>
              <a:gd name="T1" fmla="*/ 0 h 3"/>
              <a:gd name="T2" fmla="*/ 0 w 5"/>
              <a:gd name="T3" fmla="*/ 2147483647 h 3"/>
              <a:gd name="T4" fmla="*/ 2147483647 w 5"/>
              <a:gd name="T5" fmla="*/ 2147483647 h 3"/>
              <a:gd name="T6" fmla="*/ 2147483647 w 5"/>
              <a:gd name="T7" fmla="*/ 0 h 3"/>
              <a:gd name="T8" fmla="*/ 2147483647 w 5"/>
              <a:gd name="T9" fmla="*/ 0 h 3"/>
              <a:gd name="T10" fmla="*/ 0 w 5"/>
              <a:gd name="T11" fmla="*/ 2147483647 h 3"/>
              <a:gd name="T12" fmla="*/ 2147483647 w 5"/>
              <a:gd name="T13" fmla="*/ 0 h 3"/>
              <a:gd name="T14" fmla="*/ 0 w 5"/>
              <a:gd name="T15" fmla="*/ 2147483647 h 3"/>
              <a:gd name="T16" fmla="*/ 2147483647 w 5"/>
              <a:gd name="T17" fmla="*/ 0 h 3"/>
              <a:gd name="T18" fmla="*/ 0 w 5"/>
              <a:gd name="T19" fmla="*/ 2147483647 h 3"/>
              <a:gd name="T20" fmla="*/ 2147483647 w 5"/>
              <a:gd name="T21" fmla="*/ 0 h 3"/>
              <a:gd name="T22" fmla="*/ 0 w 5"/>
              <a:gd name="T23" fmla="*/ 2147483647 h 3"/>
              <a:gd name="T24" fmla="*/ 2147483647 w 5"/>
              <a:gd name="T25" fmla="*/ 2147483647 h 3"/>
              <a:gd name="T26" fmla="*/ 0 w 5"/>
              <a:gd name="T27" fmla="*/ 2147483647 h 3"/>
              <a:gd name="T28" fmla="*/ 2147483647 w 5"/>
              <a:gd name="T29" fmla="*/ 2147483647 h 3"/>
              <a:gd name="T30" fmla="*/ 0 w 5"/>
              <a:gd name="T31" fmla="*/ 2147483647 h 3"/>
              <a:gd name="T32" fmla="*/ 2147483647 w 5"/>
              <a:gd name="T33" fmla="*/ 2147483647 h 3"/>
              <a:gd name="T34" fmla="*/ 0 w 5"/>
              <a:gd name="T35" fmla="*/ 2147483647 h 3"/>
              <a:gd name="T36" fmla="*/ 2147483647 w 5"/>
              <a:gd name="T37" fmla="*/ 2147483647 h 3"/>
              <a:gd name="T38" fmla="*/ 0 w 5"/>
              <a:gd name="T39" fmla="*/ 2147483647 h 3"/>
              <a:gd name="T40" fmla="*/ 2147483647 w 5"/>
              <a:gd name="T41" fmla="*/ 2147483647 h 3"/>
              <a:gd name="T42" fmla="*/ 0 w 5"/>
              <a:gd name="T43" fmla="*/ 2147483647 h 3"/>
              <a:gd name="T44" fmla="*/ 2147483647 w 5"/>
              <a:gd name="T45" fmla="*/ 2147483647 h 3"/>
              <a:gd name="T46" fmla="*/ 0 w 5"/>
              <a:gd name="T47" fmla="*/ 2147483647 h 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
              <a:gd name="T73" fmla="*/ 0 h 3"/>
              <a:gd name="T74" fmla="*/ 5 w 5"/>
              <a:gd name="T75" fmla="*/ 3 h 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 h="3">
                <a:moveTo>
                  <a:pt x="4" y="0"/>
                </a:moveTo>
                <a:lnTo>
                  <a:pt x="0" y="3"/>
                </a:lnTo>
                <a:lnTo>
                  <a:pt x="5" y="2"/>
                </a:lnTo>
                <a:lnTo>
                  <a:pt x="4" y="0"/>
                </a:lnTo>
                <a:lnTo>
                  <a:pt x="5" y="0"/>
                </a:lnTo>
                <a:lnTo>
                  <a:pt x="0" y="3"/>
                </a:lnTo>
                <a:lnTo>
                  <a:pt x="5" y="0"/>
                </a:lnTo>
                <a:lnTo>
                  <a:pt x="0" y="3"/>
                </a:lnTo>
                <a:lnTo>
                  <a:pt x="5" y="0"/>
                </a:lnTo>
                <a:lnTo>
                  <a:pt x="0" y="3"/>
                </a:lnTo>
                <a:lnTo>
                  <a:pt x="5" y="0"/>
                </a:lnTo>
                <a:lnTo>
                  <a:pt x="0" y="3"/>
                </a:lnTo>
                <a:lnTo>
                  <a:pt x="5" y="1"/>
                </a:lnTo>
                <a:lnTo>
                  <a:pt x="0" y="3"/>
                </a:lnTo>
                <a:lnTo>
                  <a:pt x="5" y="1"/>
                </a:lnTo>
                <a:lnTo>
                  <a:pt x="0" y="3"/>
                </a:lnTo>
                <a:lnTo>
                  <a:pt x="5" y="1"/>
                </a:lnTo>
                <a:lnTo>
                  <a:pt x="0" y="3"/>
                </a:lnTo>
                <a:lnTo>
                  <a:pt x="5" y="1"/>
                </a:lnTo>
                <a:lnTo>
                  <a:pt x="0" y="3"/>
                </a:lnTo>
                <a:lnTo>
                  <a:pt x="5" y="1"/>
                </a:lnTo>
                <a:lnTo>
                  <a:pt x="0" y="3"/>
                </a:lnTo>
                <a:lnTo>
                  <a:pt x="5" y="1"/>
                </a:lnTo>
                <a:lnTo>
                  <a:pt x="0" y="3"/>
                </a:lnTo>
              </a:path>
            </a:pathLst>
          </a:custGeom>
          <a:noFill/>
          <a:ln w="0">
            <a:solidFill>
              <a:srgbClr val="FF9900"/>
            </a:solidFill>
            <a:prstDash val="solid"/>
            <a:round/>
            <a:headEnd/>
            <a:tailEnd/>
          </a:ln>
        </p:spPr>
        <p:txBody>
          <a:bodyPr/>
          <a:lstStyle/>
          <a:p>
            <a:endParaRPr lang="en-US"/>
          </a:p>
        </p:txBody>
      </p:sp>
      <p:sp>
        <p:nvSpPr>
          <p:cNvPr id="194842" name="Freeform 279"/>
          <p:cNvSpPr>
            <a:spLocks/>
          </p:cNvSpPr>
          <p:nvPr/>
        </p:nvSpPr>
        <p:spPr bwMode="auto">
          <a:xfrm>
            <a:off x="2720975" y="4941313"/>
            <a:ext cx="57150" cy="22225"/>
          </a:xfrm>
          <a:custGeom>
            <a:avLst/>
            <a:gdLst>
              <a:gd name="T0" fmla="*/ 0 w 5"/>
              <a:gd name="T1" fmla="*/ 2147483647 h 2"/>
              <a:gd name="T2" fmla="*/ 2147483647 w 5"/>
              <a:gd name="T3" fmla="*/ 0 h 2"/>
              <a:gd name="T4" fmla="*/ 2147483647 w 5"/>
              <a:gd name="T5" fmla="*/ 0 h 2"/>
              <a:gd name="T6" fmla="*/ 2147483647 w 5"/>
              <a:gd name="T7" fmla="*/ 0 h 2"/>
              <a:gd name="T8" fmla="*/ 2147483647 w 5"/>
              <a:gd name="T9" fmla="*/ 2147483647 h 2"/>
              <a:gd name="T10" fmla="*/ 2147483647 w 5"/>
              <a:gd name="T11" fmla="*/ 2147483647 h 2"/>
              <a:gd name="T12" fmla="*/ 2147483647 w 5"/>
              <a:gd name="T13" fmla="*/ 2147483647 h 2"/>
              <a:gd name="T14" fmla="*/ 0 60000 65536"/>
              <a:gd name="T15" fmla="*/ 0 60000 65536"/>
              <a:gd name="T16" fmla="*/ 0 60000 65536"/>
              <a:gd name="T17" fmla="*/ 0 60000 65536"/>
              <a:gd name="T18" fmla="*/ 0 60000 65536"/>
              <a:gd name="T19" fmla="*/ 0 60000 65536"/>
              <a:gd name="T20" fmla="*/ 0 60000 65536"/>
              <a:gd name="T21" fmla="*/ 0 w 5"/>
              <a:gd name="T22" fmla="*/ 0 h 2"/>
              <a:gd name="T23" fmla="*/ 5 w 5"/>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2">
                <a:moveTo>
                  <a:pt x="0" y="1"/>
                </a:moveTo>
                <a:lnTo>
                  <a:pt x="1" y="0"/>
                </a:lnTo>
                <a:lnTo>
                  <a:pt x="2" y="0"/>
                </a:lnTo>
                <a:lnTo>
                  <a:pt x="3" y="0"/>
                </a:lnTo>
                <a:lnTo>
                  <a:pt x="4" y="1"/>
                </a:lnTo>
                <a:lnTo>
                  <a:pt x="5" y="2"/>
                </a:lnTo>
              </a:path>
            </a:pathLst>
          </a:custGeom>
          <a:noFill/>
          <a:ln w="0">
            <a:solidFill>
              <a:srgbClr val="FF9900"/>
            </a:solidFill>
            <a:prstDash val="solid"/>
            <a:round/>
            <a:headEnd/>
            <a:tailEnd/>
          </a:ln>
        </p:spPr>
        <p:txBody>
          <a:bodyPr/>
          <a:lstStyle/>
          <a:p>
            <a:endParaRPr lang="en-US"/>
          </a:p>
        </p:txBody>
      </p:sp>
      <p:sp>
        <p:nvSpPr>
          <p:cNvPr id="194843" name="Freeform 280"/>
          <p:cNvSpPr>
            <a:spLocks/>
          </p:cNvSpPr>
          <p:nvPr/>
        </p:nvSpPr>
        <p:spPr bwMode="auto">
          <a:xfrm>
            <a:off x="2778125" y="4963538"/>
            <a:ext cx="1588" cy="44450"/>
          </a:xfrm>
          <a:custGeom>
            <a:avLst/>
            <a:gdLst>
              <a:gd name="T0" fmla="*/ 0 w 1587"/>
              <a:gd name="T1" fmla="*/ 0 h 4"/>
              <a:gd name="T2" fmla="*/ 0 w 1587"/>
              <a:gd name="T3" fmla="*/ 0 h 4"/>
              <a:gd name="T4" fmla="*/ 0 w 1587"/>
              <a:gd name="T5" fmla="*/ 2147483647 h 4"/>
              <a:gd name="T6" fmla="*/ 0 w 1587"/>
              <a:gd name="T7" fmla="*/ 2147483647 h 4"/>
              <a:gd name="T8" fmla="*/ 0 w 1587"/>
              <a:gd name="T9" fmla="*/ 2147483647 h 4"/>
              <a:gd name="T10" fmla="*/ 0 w 1587"/>
              <a:gd name="T11" fmla="*/ 2147483647 h 4"/>
              <a:gd name="T12" fmla="*/ 0 w 1587"/>
              <a:gd name="T13" fmla="*/ 2147483647 h 4"/>
              <a:gd name="T14" fmla="*/ 0 60000 65536"/>
              <a:gd name="T15" fmla="*/ 0 60000 65536"/>
              <a:gd name="T16" fmla="*/ 0 60000 65536"/>
              <a:gd name="T17" fmla="*/ 0 60000 65536"/>
              <a:gd name="T18" fmla="*/ 0 60000 65536"/>
              <a:gd name="T19" fmla="*/ 0 60000 65536"/>
              <a:gd name="T20" fmla="*/ 0 60000 65536"/>
              <a:gd name="T21" fmla="*/ 0 w 1587"/>
              <a:gd name="T22" fmla="*/ 0 h 4"/>
              <a:gd name="T23" fmla="*/ 1587 w 1587"/>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7" h="4">
                <a:moveTo>
                  <a:pt x="0" y="0"/>
                </a:moveTo>
                <a:lnTo>
                  <a:pt x="0" y="0"/>
                </a:lnTo>
                <a:lnTo>
                  <a:pt x="0" y="1"/>
                </a:lnTo>
                <a:lnTo>
                  <a:pt x="0" y="2"/>
                </a:lnTo>
                <a:lnTo>
                  <a:pt x="0" y="3"/>
                </a:lnTo>
                <a:lnTo>
                  <a:pt x="0" y="4"/>
                </a:lnTo>
              </a:path>
            </a:pathLst>
          </a:custGeom>
          <a:noFill/>
          <a:ln w="0">
            <a:solidFill>
              <a:srgbClr val="FF9900"/>
            </a:solidFill>
            <a:prstDash val="solid"/>
            <a:round/>
            <a:headEnd/>
            <a:tailEnd/>
          </a:ln>
        </p:spPr>
        <p:txBody>
          <a:bodyPr/>
          <a:lstStyle/>
          <a:p>
            <a:endParaRPr lang="en-US"/>
          </a:p>
        </p:txBody>
      </p:sp>
      <p:sp>
        <p:nvSpPr>
          <p:cNvPr id="194844" name="Freeform 281"/>
          <p:cNvSpPr>
            <a:spLocks/>
          </p:cNvSpPr>
          <p:nvPr/>
        </p:nvSpPr>
        <p:spPr bwMode="auto">
          <a:xfrm>
            <a:off x="2720975" y="5007988"/>
            <a:ext cx="57150" cy="44450"/>
          </a:xfrm>
          <a:custGeom>
            <a:avLst/>
            <a:gdLst>
              <a:gd name="T0" fmla="*/ 2147483647 w 5"/>
              <a:gd name="T1" fmla="*/ 0 h 4"/>
              <a:gd name="T2" fmla="*/ 2147483647 w 5"/>
              <a:gd name="T3" fmla="*/ 2147483647 h 4"/>
              <a:gd name="T4" fmla="*/ 2147483647 w 5"/>
              <a:gd name="T5" fmla="*/ 2147483647 h 4"/>
              <a:gd name="T6" fmla="*/ 2147483647 w 5"/>
              <a:gd name="T7" fmla="*/ 2147483647 h 4"/>
              <a:gd name="T8" fmla="*/ 2147483647 w 5"/>
              <a:gd name="T9" fmla="*/ 2147483647 h 4"/>
              <a:gd name="T10" fmla="*/ 2147483647 w 5"/>
              <a:gd name="T11" fmla="*/ 2147483647 h 4"/>
              <a:gd name="T12" fmla="*/ 0 w 5"/>
              <a:gd name="T13" fmla="*/ 2147483647 h 4"/>
              <a:gd name="T14" fmla="*/ 0 60000 65536"/>
              <a:gd name="T15" fmla="*/ 0 60000 65536"/>
              <a:gd name="T16" fmla="*/ 0 60000 65536"/>
              <a:gd name="T17" fmla="*/ 0 60000 65536"/>
              <a:gd name="T18" fmla="*/ 0 60000 65536"/>
              <a:gd name="T19" fmla="*/ 0 60000 65536"/>
              <a:gd name="T20" fmla="*/ 0 60000 65536"/>
              <a:gd name="T21" fmla="*/ 0 w 5"/>
              <a:gd name="T22" fmla="*/ 0 h 4"/>
              <a:gd name="T23" fmla="*/ 5 w 5"/>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4">
                <a:moveTo>
                  <a:pt x="5" y="0"/>
                </a:moveTo>
                <a:lnTo>
                  <a:pt x="4" y="1"/>
                </a:lnTo>
                <a:lnTo>
                  <a:pt x="4" y="2"/>
                </a:lnTo>
                <a:lnTo>
                  <a:pt x="3" y="3"/>
                </a:lnTo>
                <a:lnTo>
                  <a:pt x="2" y="3"/>
                </a:lnTo>
                <a:lnTo>
                  <a:pt x="1" y="4"/>
                </a:lnTo>
                <a:lnTo>
                  <a:pt x="0" y="4"/>
                </a:lnTo>
              </a:path>
            </a:pathLst>
          </a:custGeom>
          <a:noFill/>
          <a:ln w="0">
            <a:solidFill>
              <a:srgbClr val="FF9900"/>
            </a:solidFill>
            <a:prstDash val="solid"/>
            <a:round/>
            <a:headEnd/>
            <a:tailEnd/>
          </a:ln>
        </p:spPr>
        <p:txBody>
          <a:bodyPr/>
          <a:lstStyle/>
          <a:p>
            <a:endParaRPr lang="en-US"/>
          </a:p>
        </p:txBody>
      </p:sp>
      <p:sp>
        <p:nvSpPr>
          <p:cNvPr id="194845" name="Freeform 282"/>
          <p:cNvSpPr>
            <a:spLocks/>
          </p:cNvSpPr>
          <p:nvPr/>
        </p:nvSpPr>
        <p:spPr bwMode="auto">
          <a:xfrm>
            <a:off x="2674938" y="5052438"/>
            <a:ext cx="46037" cy="11112"/>
          </a:xfrm>
          <a:custGeom>
            <a:avLst/>
            <a:gdLst>
              <a:gd name="T0" fmla="*/ 2147483647 w 4"/>
              <a:gd name="T1" fmla="*/ 0 h 1"/>
              <a:gd name="T2" fmla="*/ 2147483647 w 4"/>
              <a:gd name="T3" fmla="*/ 0 h 1"/>
              <a:gd name="T4" fmla="*/ 2147483647 w 4"/>
              <a:gd name="T5" fmla="*/ 2147483647 h 1"/>
              <a:gd name="T6" fmla="*/ 2147483647 w 4"/>
              <a:gd name="T7" fmla="*/ 2147483647 h 1"/>
              <a:gd name="T8" fmla="*/ 2147483647 w 4"/>
              <a:gd name="T9" fmla="*/ 2147483647 h 1"/>
              <a:gd name="T10" fmla="*/ 2147483647 w 4"/>
              <a:gd name="T11" fmla="*/ 2147483647 h 1"/>
              <a:gd name="T12" fmla="*/ 0 w 4"/>
              <a:gd name="T13" fmla="*/ 0 h 1"/>
              <a:gd name="T14" fmla="*/ 0 60000 65536"/>
              <a:gd name="T15" fmla="*/ 0 60000 65536"/>
              <a:gd name="T16" fmla="*/ 0 60000 65536"/>
              <a:gd name="T17" fmla="*/ 0 60000 65536"/>
              <a:gd name="T18" fmla="*/ 0 60000 65536"/>
              <a:gd name="T19" fmla="*/ 0 60000 65536"/>
              <a:gd name="T20" fmla="*/ 0 60000 65536"/>
              <a:gd name="T21" fmla="*/ 0 w 4"/>
              <a:gd name="T22" fmla="*/ 0 h 1"/>
              <a:gd name="T23" fmla="*/ 4 w 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1">
                <a:moveTo>
                  <a:pt x="4" y="0"/>
                </a:moveTo>
                <a:lnTo>
                  <a:pt x="3" y="0"/>
                </a:lnTo>
                <a:lnTo>
                  <a:pt x="2" y="1"/>
                </a:lnTo>
                <a:lnTo>
                  <a:pt x="1" y="1"/>
                </a:lnTo>
                <a:lnTo>
                  <a:pt x="0" y="0"/>
                </a:lnTo>
              </a:path>
            </a:pathLst>
          </a:custGeom>
          <a:noFill/>
          <a:ln w="0">
            <a:solidFill>
              <a:srgbClr val="FF9900"/>
            </a:solidFill>
            <a:prstDash val="solid"/>
            <a:round/>
            <a:headEnd/>
            <a:tailEnd/>
          </a:ln>
        </p:spPr>
        <p:txBody>
          <a:bodyPr/>
          <a:lstStyle/>
          <a:p>
            <a:endParaRPr lang="en-US"/>
          </a:p>
        </p:txBody>
      </p:sp>
      <p:sp>
        <p:nvSpPr>
          <p:cNvPr id="194846" name="Freeform 283"/>
          <p:cNvSpPr>
            <a:spLocks/>
          </p:cNvSpPr>
          <p:nvPr/>
        </p:nvSpPr>
        <p:spPr bwMode="auto">
          <a:xfrm>
            <a:off x="2674938" y="5041325"/>
            <a:ext cx="1587" cy="11113"/>
          </a:xfrm>
          <a:custGeom>
            <a:avLst/>
            <a:gdLst>
              <a:gd name="T0" fmla="*/ 0 w 1588"/>
              <a:gd name="T1" fmla="*/ 2147483647 h 1"/>
              <a:gd name="T2" fmla="*/ 0 w 1588"/>
              <a:gd name="T3" fmla="*/ 2147483647 h 1"/>
              <a:gd name="T4" fmla="*/ 0 w 1588"/>
              <a:gd name="T5" fmla="*/ 2147483647 h 1"/>
              <a:gd name="T6" fmla="*/ 0 w 1588"/>
              <a:gd name="T7" fmla="*/ 2147483647 h 1"/>
              <a:gd name="T8" fmla="*/ 0 w 1588"/>
              <a:gd name="T9" fmla="*/ 0 h 1"/>
              <a:gd name="T10" fmla="*/ 0 w 1588"/>
              <a:gd name="T11" fmla="*/ 0 h 1"/>
              <a:gd name="T12" fmla="*/ 0 w 1588"/>
              <a:gd name="T13" fmla="*/ 0 h 1"/>
              <a:gd name="T14" fmla="*/ 0 60000 65536"/>
              <a:gd name="T15" fmla="*/ 0 60000 65536"/>
              <a:gd name="T16" fmla="*/ 0 60000 65536"/>
              <a:gd name="T17" fmla="*/ 0 60000 65536"/>
              <a:gd name="T18" fmla="*/ 0 60000 65536"/>
              <a:gd name="T19" fmla="*/ 0 60000 65536"/>
              <a:gd name="T20" fmla="*/ 0 60000 65536"/>
              <a:gd name="T21" fmla="*/ 0 w 1588"/>
              <a:gd name="T22" fmla="*/ 0 h 1"/>
              <a:gd name="T23" fmla="*/ 1588 w 1588"/>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8" h="1">
                <a:moveTo>
                  <a:pt x="0" y="1"/>
                </a:moveTo>
                <a:lnTo>
                  <a:pt x="0" y="1"/>
                </a:lnTo>
                <a:lnTo>
                  <a:pt x="0" y="0"/>
                </a:lnTo>
              </a:path>
            </a:pathLst>
          </a:custGeom>
          <a:noFill/>
          <a:ln w="0">
            <a:solidFill>
              <a:srgbClr val="FF9900"/>
            </a:solidFill>
            <a:prstDash val="solid"/>
            <a:round/>
            <a:headEnd/>
            <a:tailEnd/>
          </a:ln>
        </p:spPr>
        <p:txBody>
          <a:bodyPr/>
          <a:lstStyle/>
          <a:p>
            <a:endParaRPr lang="en-US"/>
          </a:p>
        </p:txBody>
      </p:sp>
      <p:sp>
        <p:nvSpPr>
          <p:cNvPr id="194847" name="Freeform 284"/>
          <p:cNvSpPr>
            <a:spLocks/>
          </p:cNvSpPr>
          <p:nvPr/>
        </p:nvSpPr>
        <p:spPr bwMode="auto">
          <a:xfrm>
            <a:off x="2674938" y="5007988"/>
            <a:ext cx="46037" cy="33337"/>
          </a:xfrm>
          <a:custGeom>
            <a:avLst/>
            <a:gdLst>
              <a:gd name="T0" fmla="*/ 0 w 4"/>
              <a:gd name="T1" fmla="*/ 2147483647 h 3"/>
              <a:gd name="T2" fmla="*/ 2147483647 w 4"/>
              <a:gd name="T3" fmla="*/ 2147483647 h 3"/>
              <a:gd name="T4" fmla="*/ 2147483647 w 4"/>
              <a:gd name="T5" fmla="*/ 2147483647 h 3"/>
              <a:gd name="T6" fmla="*/ 2147483647 w 4"/>
              <a:gd name="T7" fmla="*/ 2147483647 h 3"/>
              <a:gd name="T8" fmla="*/ 2147483647 w 4"/>
              <a:gd name="T9" fmla="*/ 2147483647 h 3"/>
              <a:gd name="T10" fmla="*/ 2147483647 w 4"/>
              <a:gd name="T11" fmla="*/ 2147483647 h 3"/>
              <a:gd name="T12" fmla="*/ 2147483647 w 4"/>
              <a:gd name="T13" fmla="*/ 0 h 3"/>
              <a:gd name="T14" fmla="*/ 0 60000 65536"/>
              <a:gd name="T15" fmla="*/ 0 60000 65536"/>
              <a:gd name="T16" fmla="*/ 0 60000 65536"/>
              <a:gd name="T17" fmla="*/ 0 60000 65536"/>
              <a:gd name="T18" fmla="*/ 0 60000 65536"/>
              <a:gd name="T19" fmla="*/ 0 60000 65536"/>
              <a:gd name="T20" fmla="*/ 0 60000 65536"/>
              <a:gd name="T21" fmla="*/ 0 w 4"/>
              <a:gd name="T22" fmla="*/ 0 h 3"/>
              <a:gd name="T23" fmla="*/ 4 w 4"/>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
                <a:moveTo>
                  <a:pt x="0" y="3"/>
                </a:moveTo>
                <a:lnTo>
                  <a:pt x="1" y="2"/>
                </a:lnTo>
                <a:lnTo>
                  <a:pt x="2" y="1"/>
                </a:lnTo>
                <a:lnTo>
                  <a:pt x="3" y="1"/>
                </a:lnTo>
                <a:lnTo>
                  <a:pt x="4" y="0"/>
                </a:lnTo>
              </a:path>
            </a:pathLst>
          </a:custGeom>
          <a:noFill/>
          <a:ln w="0">
            <a:solidFill>
              <a:srgbClr val="FF9900"/>
            </a:solidFill>
            <a:prstDash val="solid"/>
            <a:round/>
            <a:headEnd/>
            <a:tailEnd/>
          </a:ln>
        </p:spPr>
        <p:txBody>
          <a:bodyPr/>
          <a:lstStyle/>
          <a:p>
            <a:endParaRPr lang="en-US"/>
          </a:p>
        </p:txBody>
      </p:sp>
      <p:sp>
        <p:nvSpPr>
          <p:cNvPr id="194848" name="Freeform 285"/>
          <p:cNvSpPr>
            <a:spLocks/>
          </p:cNvSpPr>
          <p:nvPr/>
        </p:nvSpPr>
        <p:spPr bwMode="auto">
          <a:xfrm>
            <a:off x="2720975" y="4874638"/>
            <a:ext cx="57150" cy="22225"/>
          </a:xfrm>
          <a:custGeom>
            <a:avLst/>
            <a:gdLst>
              <a:gd name="T0" fmla="*/ 0 w 5"/>
              <a:gd name="T1" fmla="*/ 2147483647 h 2"/>
              <a:gd name="T2" fmla="*/ 2147483647 w 5"/>
              <a:gd name="T3" fmla="*/ 0 h 2"/>
              <a:gd name="T4" fmla="*/ 2147483647 w 5"/>
              <a:gd name="T5" fmla="*/ 0 h 2"/>
              <a:gd name="T6" fmla="*/ 2147483647 w 5"/>
              <a:gd name="T7" fmla="*/ 2147483647 h 2"/>
              <a:gd name="T8" fmla="*/ 2147483647 w 5"/>
              <a:gd name="T9" fmla="*/ 2147483647 h 2"/>
              <a:gd name="T10" fmla="*/ 2147483647 w 5"/>
              <a:gd name="T11" fmla="*/ 2147483647 h 2"/>
              <a:gd name="T12" fmla="*/ 2147483647 w 5"/>
              <a:gd name="T13" fmla="*/ 2147483647 h 2"/>
              <a:gd name="T14" fmla="*/ 0 60000 65536"/>
              <a:gd name="T15" fmla="*/ 0 60000 65536"/>
              <a:gd name="T16" fmla="*/ 0 60000 65536"/>
              <a:gd name="T17" fmla="*/ 0 60000 65536"/>
              <a:gd name="T18" fmla="*/ 0 60000 65536"/>
              <a:gd name="T19" fmla="*/ 0 60000 65536"/>
              <a:gd name="T20" fmla="*/ 0 60000 65536"/>
              <a:gd name="T21" fmla="*/ 0 w 5"/>
              <a:gd name="T22" fmla="*/ 0 h 2"/>
              <a:gd name="T23" fmla="*/ 5 w 5"/>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2">
                <a:moveTo>
                  <a:pt x="0" y="1"/>
                </a:moveTo>
                <a:lnTo>
                  <a:pt x="1" y="0"/>
                </a:lnTo>
                <a:lnTo>
                  <a:pt x="2" y="0"/>
                </a:lnTo>
                <a:lnTo>
                  <a:pt x="3" y="1"/>
                </a:lnTo>
                <a:lnTo>
                  <a:pt x="4" y="1"/>
                </a:lnTo>
                <a:lnTo>
                  <a:pt x="5" y="2"/>
                </a:lnTo>
              </a:path>
            </a:pathLst>
          </a:custGeom>
          <a:noFill/>
          <a:ln w="0">
            <a:solidFill>
              <a:srgbClr val="FF9900"/>
            </a:solidFill>
            <a:prstDash val="solid"/>
            <a:round/>
            <a:headEnd/>
            <a:tailEnd/>
          </a:ln>
        </p:spPr>
        <p:txBody>
          <a:bodyPr/>
          <a:lstStyle/>
          <a:p>
            <a:endParaRPr lang="en-US"/>
          </a:p>
        </p:txBody>
      </p:sp>
      <p:sp>
        <p:nvSpPr>
          <p:cNvPr id="194849" name="Freeform 286"/>
          <p:cNvSpPr>
            <a:spLocks/>
          </p:cNvSpPr>
          <p:nvPr/>
        </p:nvSpPr>
        <p:spPr bwMode="auto">
          <a:xfrm>
            <a:off x="2778125" y="4896863"/>
            <a:ext cx="1588" cy="55562"/>
          </a:xfrm>
          <a:custGeom>
            <a:avLst/>
            <a:gdLst>
              <a:gd name="T0" fmla="*/ 0 w 1587"/>
              <a:gd name="T1" fmla="*/ 0 h 5"/>
              <a:gd name="T2" fmla="*/ 0 w 1587"/>
              <a:gd name="T3" fmla="*/ 2147483647 h 5"/>
              <a:gd name="T4" fmla="*/ 0 w 1587"/>
              <a:gd name="T5" fmla="*/ 2147483647 h 5"/>
              <a:gd name="T6" fmla="*/ 0 w 1587"/>
              <a:gd name="T7" fmla="*/ 2147483647 h 5"/>
              <a:gd name="T8" fmla="*/ 0 w 1587"/>
              <a:gd name="T9" fmla="*/ 2147483647 h 5"/>
              <a:gd name="T10" fmla="*/ 0 w 1587"/>
              <a:gd name="T11" fmla="*/ 2147483647 h 5"/>
              <a:gd name="T12" fmla="*/ 0 w 1587"/>
              <a:gd name="T13" fmla="*/ 2147483647 h 5"/>
              <a:gd name="T14" fmla="*/ 0 60000 65536"/>
              <a:gd name="T15" fmla="*/ 0 60000 65536"/>
              <a:gd name="T16" fmla="*/ 0 60000 65536"/>
              <a:gd name="T17" fmla="*/ 0 60000 65536"/>
              <a:gd name="T18" fmla="*/ 0 60000 65536"/>
              <a:gd name="T19" fmla="*/ 0 60000 65536"/>
              <a:gd name="T20" fmla="*/ 0 60000 65536"/>
              <a:gd name="T21" fmla="*/ 0 w 1587"/>
              <a:gd name="T22" fmla="*/ 0 h 5"/>
              <a:gd name="T23" fmla="*/ 1587 w 1587"/>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7" h="5">
                <a:moveTo>
                  <a:pt x="0" y="0"/>
                </a:moveTo>
                <a:lnTo>
                  <a:pt x="0" y="1"/>
                </a:lnTo>
                <a:lnTo>
                  <a:pt x="0" y="2"/>
                </a:lnTo>
                <a:lnTo>
                  <a:pt x="0" y="3"/>
                </a:lnTo>
                <a:lnTo>
                  <a:pt x="0" y="4"/>
                </a:lnTo>
                <a:lnTo>
                  <a:pt x="0" y="5"/>
                </a:lnTo>
              </a:path>
            </a:pathLst>
          </a:custGeom>
          <a:noFill/>
          <a:ln w="0">
            <a:solidFill>
              <a:srgbClr val="FF9900"/>
            </a:solidFill>
            <a:prstDash val="solid"/>
            <a:round/>
            <a:headEnd/>
            <a:tailEnd/>
          </a:ln>
        </p:spPr>
        <p:txBody>
          <a:bodyPr/>
          <a:lstStyle/>
          <a:p>
            <a:endParaRPr lang="en-US"/>
          </a:p>
        </p:txBody>
      </p:sp>
      <p:sp>
        <p:nvSpPr>
          <p:cNvPr id="194850" name="Freeform 287"/>
          <p:cNvSpPr>
            <a:spLocks/>
          </p:cNvSpPr>
          <p:nvPr/>
        </p:nvSpPr>
        <p:spPr bwMode="auto">
          <a:xfrm>
            <a:off x="2720975" y="4952425"/>
            <a:ext cx="57150" cy="33338"/>
          </a:xfrm>
          <a:custGeom>
            <a:avLst/>
            <a:gdLst>
              <a:gd name="T0" fmla="*/ 2147483647 w 5"/>
              <a:gd name="T1" fmla="*/ 0 h 3"/>
              <a:gd name="T2" fmla="*/ 2147483647 w 5"/>
              <a:gd name="T3" fmla="*/ 0 h 3"/>
              <a:gd name="T4" fmla="*/ 2147483647 w 5"/>
              <a:gd name="T5" fmla="*/ 2147483647 h 3"/>
              <a:gd name="T6" fmla="*/ 2147483647 w 5"/>
              <a:gd name="T7" fmla="*/ 2147483647 h 3"/>
              <a:gd name="T8" fmla="*/ 2147483647 w 5"/>
              <a:gd name="T9" fmla="*/ 2147483647 h 3"/>
              <a:gd name="T10" fmla="*/ 2147483647 w 5"/>
              <a:gd name="T11" fmla="*/ 2147483647 h 3"/>
              <a:gd name="T12" fmla="*/ 0 w 5"/>
              <a:gd name="T13" fmla="*/ 2147483647 h 3"/>
              <a:gd name="T14" fmla="*/ 0 60000 65536"/>
              <a:gd name="T15" fmla="*/ 0 60000 65536"/>
              <a:gd name="T16" fmla="*/ 0 60000 65536"/>
              <a:gd name="T17" fmla="*/ 0 60000 65536"/>
              <a:gd name="T18" fmla="*/ 0 60000 65536"/>
              <a:gd name="T19" fmla="*/ 0 60000 65536"/>
              <a:gd name="T20" fmla="*/ 0 60000 65536"/>
              <a:gd name="T21" fmla="*/ 0 w 5"/>
              <a:gd name="T22" fmla="*/ 0 h 3"/>
              <a:gd name="T23" fmla="*/ 5 w 5"/>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3">
                <a:moveTo>
                  <a:pt x="5" y="0"/>
                </a:moveTo>
                <a:lnTo>
                  <a:pt x="4" y="0"/>
                </a:lnTo>
                <a:lnTo>
                  <a:pt x="4" y="1"/>
                </a:lnTo>
                <a:lnTo>
                  <a:pt x="3" y="2"/>
                </a:lnTo>
                <a:lnTo>
                  <a:pt x="2" y="2"/>
                </a:lnTo>
                <a:lnTo>
                  <a:pt x="1" y="3"/>
                </a:lnTo>
                <a:lnTo>
                  <a:pt x="0" y="3"/>
                </a:lnTo>
              </a:path>
            </a:pathLst>
          </a:custGeom>
          <a:noFill/>
          <a:ln w="0">
            <a:solidFill>
              <a:srgbClr val="FF9900"/>
            </a:solidFill>
            <a:prstDash val="solid"/>
            <a:round/>
            <a:headEnd/>
            <a:tailEnd/>
          </a:ln>
        </p:spPr>
        <p:txBody>
          <a:bodyPr/>
          <a:lstStyle/>
          <a:p>
            <a:endParaRPr lang="en-US"/>
          </a:p>
        </p:txBody>
      </p:sp>
      <p:sp>
        <p:nvSpPr>
          <p:cNvPr id="194851" name="Freeform 288"/>
          <p:cNvSpPr>
            <a:spLocks/>
          </p:cNvSpPr>
          <p:nvPr/>
        </p:nvSpPr>
        <p:spPr bwMode="auto">
          <a:xfrm>
            <a:off x="2674938" y="4985763"/>
            <a:ext cx="46037" cy="11112"/>
          </a:xfrm>
          <a:custGeom>
            <a:avLst/>
            <a:gdLst>
              <a:gd name="T0" fmla="*/ 2147483647 w 4"/>
              <a:gd name="T1" fmla="*/ 0 h 1"/>
              <a:gd name="T2" fmla="*/ 2147483647 w 4"/>
              <a:gd name="T3" fmla="*/ 2147483647 h 1"/>
              <a:gd name="T4" fmla="*/ 2147483647 w 4"/>
              <a:gd name="T5" fmla="*/ 2147483647 h 1"/>
              <a:gd name="T6" fmla="*/ 2147483647 w 4"/>
              <a:gd name="T7" fmla="*/ 2147483647 h 1"/>
              <a:gd name="T8" fmla="*/ 2147483647 w 4"/>
              <a:gd name="T9" fmla="*/ 2147483647 h 1"/>
              <a:gd name="T10" fmla="*/ 2147483647 w 4"/>
              <a:gd name="T11" fmla="*/ 2147483647 h 1"/>
              <a:gd name="T12" fmla="*/ 0 w 4"/>
              <a:gd name="T13" fmla="*/ 2147483647 h 1"/>
              <a:gd name="T14" fmla="*/ 0 60000 65536"/>
              <a:gd name="T15" fmla="*/ 0 60000 65536"/>
              <a:gd name="T16" fmla="*/ 0 60000 65536"/>
              <a:gd name="T17" fmla="*/ 0 60000 65536"/>
              <a:gd name="T18" fmla="*/ 0 60000 65536"/>
              <a:gd name="T19" fmla="*/ 0 60000 65536"/>
              <a:gd name="T20" fmla="*/ 0 60000 65536"/>
              <a:gd name="T21" fmla="*/ 0 w 4"/>
              <a:gd name="T22" fmla="*/ 0 h 1"/>
              <a:gd name="T23" fmla="*/ 4 w 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1">
                <a:moveTo>
                  <a:pt x="4" y="0"/>
                </a:moveTo>
                <a:lnTo>
                  <a:pt x="3" y="1"/>
                </a:lnTo>
                <a:lnTo>
                  <a:pt x="2" y="1"/>
                </a:lnTo>
                <a:lnTo>
                  <a:pt x="1" y="1"/>
                </a:lnTo>
                <a:lnTo>
                  <a:pt x="0" y="1"/>
                </a:lnTo>
              </a:path>
            </a:pathLst>
          </a:custGeom>
          <a:noFill/>
          <a:ln w="0">
            <a:solidFill>
              <a:srgbClr val="FF9900"/>
            </a:solidFill>
            <a:prstDash val="solid"/>
            <a:round/>
            <a:headEnd/>
            <a:tailEnd/>
          </a:ln>
        </p:spPr>
        <p:txBody>
          <a:bodyPr/>
          <a:lstStyle/>
          <a:p>
            <a:endParaRPr lang="en-US"/>
          </a:p>
        </p:txBody>
      </p:sp>
      <p:sp>
        <p:nvSpPr>
          <p:cNvPr id="194852" name="Freeform 289"/>
          <p:cNvSpPr>
            <a:spLocks/>
          </p:cNvSpPr>
          <p:nvPr/>
        </p:nvSpPr>
        <p:spPr bwMode="auto">
          <a:xfrm>
            <a:off x="2674938" y="4974650"/>
            <a:ext cx="1587" cy="22225"/>
          </a:xfrm>
          <a:custGeom>
            <a:avLst/>
            <a:gdLst>
              <a:gd name="T0" fmla="*/ 0 w 1588"/>
              <a:gd name="T1" fmla="*/ 2147483647 h 2"/>
              <a:gd name="T2" fmla="*/ 0 w 1588"/>
              <a:gd name="T3" fmla="*/ 2147483647 h 2"/>
              <a:gd name="T4" fmla="*/ 0 w 1588"/>
              <a:gd name="T5" fmla="*/ 2147483647 h 2"/>
              <a:gd name="T6" fmla="*/ 0 w 1588"/>
              <a:gd name="T7" fmla="*/ 2147483647 h 2"/>
              <a:gd name="T8" fmla="*/ 0 w 1588"/>
              <a:gd name="T9" fmla="*/ 2147483647 h 2"/>
              <a:gd name="T10" fmla="*/ 0 w 1588"/>
              <a:gd name="T11" fmla="*/ 0 h 2"/>
              <a:gd name="T12" fmla="*/ 0 w 1588"/>
              <a:gd name="T13" fmla="*/ 0 h 2"/>
              <a:gd name="T14" fmla="*/ 0 60000 65536"/>
              <a:gd name="T15" fmla="*/ 0 60000 65536"/>
              <a:gd name="T16" fmla="*/ 0 60000 65536"/>
              <a:gd name="T17" fmla="*/ 0 60000 65536"/>
              <a:gd name="T18" fmla="*/ 0 60000 65536"/>
              <a:gd name="T19" fmla="*/ 0 60000 65536"/>
              <a:gd name="T20" fmla="*/ 0 60000 65536"/>
              <a:gd name="T21" fmla="*/ 0 w 1588"/>
              <a:gd name="T22" fmla="*/ 0 h 2"/>
              <a:gd name="T23" fmla="*/ 1588 w 1588"/>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8" h="2">
                <a:moveTo>
                  <a:pt x="0" y="2"/>
                </a:moveTo>
                <a:lnTo>
                  <a:pt x="0" y="1"/>
                </a:lnTo>
                <a:lnTo>
                  <a:pt x="0" y="0"/>
                </a:lnTo>
              </a:path>
            </a:pathLst>
          </a:custGeom>
          <a:noFill/>
          <a:ln w="0">
            <a:solidFill>
              <a:srgbClr val="FF9900"/>
            </a:solidFill>
            <a:prstDash val="solid"/>
            <a:round/>
            <a:headEnd/>
            <a:tailEnd/>
          </a:ln>
        </p:spPr>
        <p:txBody>
          <a:bodyPr/>
          <a:lstStyle/>
          <a:p>
            <a:endParaRPr lang="en-US"/>
          </a:p>
        </p:txBody>
      </p:sp>
      <p:sp>
        <p:nvSpPr>
          <p:cNvPr id="194853" name="Freeform 290"/>
          <p:cNvSpPr>
            <a:spLocks/>
          </p:cNvSpPr>
          <p:nvPr/>
        </p:nvSpPr>
        <p:spPr bwMode="auto">
          <a:xfrm>
            <a:off x="2674938" y="4952425"/>
            <a:ext cx="46037" cy="22225"/>
          </a:xfrm>
          <a:custGeom>
            <a:avLst/>
            <a:gdLst>
              <a:gd name="T0" fmla="*/ 0 w 4"/>
              <a:gd name="T1" fmla="*/ 2147483647 h 2"/>
              <a:gd name="T2" fmla="*/ 2147483647 w 4"/>
              <a:gd name="T3" fmla="*/ 2147483647 h 2"/>
              <a:gd name="T4" fmla="*/ 2147483647 w 4"/>
              <a:gd name="T5" fmla="*/ 2147483647 h 2"/>
              <a:gd name="T6" fmla="*/ 2147483647 w 4"/>
              <a:gd name="T7" fmla="*/ 2147483647 h 2"/>
              <a:gd name="T8" fmla="*/ 2147483647 w 4"/>
              <a:gd name="T9" fmla="*/ 0 h 2"/>
              <a:gd name="T10" fmla="*/ 2147483647 w 4"/>
              <a:gd name="T11" fmla="*/ 0 h 2"/>
              <a:gd name="T12" fmla="*/ 2147483647 w 4"/>
              <a:gd name="T13" fmla="*/ 0 h 2"/>
              <a:gd name="T14" fmla="*/ 0 60000 65536"/>
              <a:gd name="T15" fmla="*/ 0 60000 65536"/>
              <a:gd name="T16" fmla="*/ 0 60000 65536"/>
              <a:gd name="T17" fmla="*/ 0 60000 65536"/>
              <a:gd name="T18" fmla="*/ 0 60000 65536"/>
              <a:gd name="T19" fmla="*/ 0 60000 65536"/>
              <a:gd name="T20" fmla="*/ 0 60000 65536"/>
              <a:gd name="T21" fmla="*/ 0 w 4"/>
              <a:gd name="T22" fmla="*/ 0 h 2"/>
              <a:gd name="T23" fmla="*/ 4 w 4"/>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
                <a:moveTo>
                  <a:pt x="0" y="2"/>
                </a:moveTo>
                <a:lnTo>
                  <a:pt x="1" y="1"/>
                </a:lnTo>
                <a:lnTo>
                  <a:pt x="2" y="1"/>
                </a:lnTo>
                <a:lnTo>
                  <a:pt x="2" y="0"/>
                </a:lnTo>
                <a:lnTo>
                  <a:pt x="3" y="0"/>
                </a:lnTo>
                <a:lnTo>
                  <a:pt x="4" y="0"/>
                </a:lnTo>
              </a:path>
            </a:pathLst>
          </a:custGeom>
          <a:noFill/>
          <a:ln w="0">
            <a:solidFill>
              <a:srgbClr val="FF9900"/>
            </a:solidFill>
            <a:prstDash val="solid"/>
            <a:round/>
            <a:headEnd/>
            <a:tailEnd/>
          </a:ln>
        </p:spPr>
        <p:txBody>
          <a:bodyPr/>
          <a:lstStyle/>
          <a:p>
            <a:endParaRPr lang="en-US"/>
          </a:p>
        </p:txBody>
      </p:sp>
      <p:sp>
        <p:nvSpPr>
          <p:cNvPr id="194854" name="Freeform 291"/>
          <p:cNvSpPr>
            <a:spLocks/>
          </p:cNvSpPr>
          <p:nvPr/>
        </p:nvSpPr>
        <p:spPr bwMode="auto">
          <a:xfrm>
            <a:off x="2720975" y="4817488"/>
            <a:ext cx="57150" cy="11112"/>
          </a:xfrm>
          <a:custGeom>
            <a:avLst/>
            <a:gdLst>
              <a:gd name="T0" fmla="*/ 0 w 5"/>
              <a:gd name="T1" fmla="*/ 0 h 1"/>
              <a:gd name="T2" fmla="*/ 2147483647 w 5"/>
              <a:gd name="T3" fmla="*/ 0 h 1"/>
              <a:gd name="T4" fmla="*/ 2147483647 w 5"/>
              <a:gd name="T5" fmla="*/ 0 h 1"/>
              <a:gd name="T6" fmla="*/ 2147483647 w 5"/>
              <a:gd name="T7" fmla="*/ 0 h 1"/>
              <a:gd name="T8" fmla="*/ 2147483647 w 5"/>
              <a:gd name="T9" fmla="*/ 0 h 1"/>
              <a:gd name="T10" fmla="*/ 2147483647 w 5"/>
              <a:gd name="T11" fmla="*/ 2147483647 h 1"/>
              <a:gd name="T12" fmla="*/ 2147483647 w 5"/>
              <a:gd name="T13" fmla="*/ 2147483647 h 1"/>
              <a:gd name="T14" fmla="*/ 0 60000 65536"/>
              <a:gd name="T15" fmla="*/ 0 60000 65536"/>
              <a:gd name="T16" fmla="*/ 0 60000 65536"/>
              <a:gd name="T17" fmla="*/ 0 60000 65536"/>
              <a:gd name="T18" fmla="*/ 0 60000 65536"/>
              <a:gd name="T19" fmla="*/ 0 60000 65536"/>
              <a:gd name="T20" fmla="*/ 0 60000 65536"/>
              <a:gd name="T21" fmla="*/ 0 w 5"/>
              <a:gd name="T22" fmla="*/ 0 h 1"/>
              <a:gd name="T23" fmla="*/ 5 w 5"/>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1">
                <a:moveTo>
                  <a:pt x="0" y="0"/>
                </a:moveTo>
                <a:lnTo>
                  <a:pt x="1" y="0"/>
                </a:lnTo>
                <a:lnTo>
                  <a:pt x="2" y="0"/>
                </a:lnTo>
                <a:lnTo>
                  <a:pt x="3" y="0"/>
                </a:lnTo>
                <a:lnTo>
                  <a:pt x="4" y="0"/>
                </a:lnTo>
                <a:lnTo>
                  <a:pt x="4" y="1"/>
                </a:lnTo>
                <a:lnTo>
                  <a:pt x="5" y="1"/>
                </a:lnTo>
              </a:path>
            </a:pathLst>
          </a:custGeom>
          <a:noFill/>
          <a:ln w="0">
            <a:solidFill>
              <a:srgbClr val="FF9900"/>
            </a:solidFill>
            <a:prstDash val="solid"/>
            <a:round/>
            <a:headEnd/>
            <a:tailEnd/>
          </a:ln>
        </p:spPr>
        <p:txBody>
          <a:bodyPr/>
          <a:lstStyle/>
          <a:p>
            <a:endParaRPr lang="en-US"/>
          </a:p>
        </p:txBody>
      </p:sp>
      <p:sp>
        <p:nvSpPr>
          <p:cNvPr id="194855" name="Freeform 292"/>
          <p:cNvSpPr>
            <a:spLocks/>
          </p:cNvSpPr>
          <p:nvPr/>
        </p:nvSpPr>
        <p:spPr bwMode="auto">
          <a:xfrm>
            <a:off x="2778125" y="4828600"/>
            <a:ext cx="1588" cy="57150"/>
          </a:xfrm>
          <a:custGeom>
            <a:avLst/>
            <a:gdLst>
              <a:gd name="T0" fmla="*/ 0 w 1587"/>
              <a:gd name="T1" fmla="*/ 0 h 5"/>
              <a:gd name="T2" fmla="*/ 0 w 1587"/>
              <a:gd name="T3" fmla="*/ 2147483647 h 5"/>
              <a:gd name="T4" fmla="*/ 0 w 1587"/>
              <a:gd name="T5" fmla="*/ 2147483647 h 5"/>
              <a:gd name="T6" fmla="*/ 0 w 1587"/>
              <a:gd name="T7" fmla="*/ 2147483647 h 5"/>
              <a:gd name="T8" fmla="*/ 0 w 1587"/>
              <a:gd name="T9" fmla="*/ 2147483647 h 5"/>
              <a:gd name="T10" fmla="*/ 0 w 1587"/>
              <a:gd name="T11" fmla="*/ 2147483647 h 5"/>
              <a:gd name="T12" fmla="*/ 0 w 1587"/>
              <a:gd name="T13" fmla="*/ 2147483647 h 5"/>
              <a:gd name="T14" fmla="*/ 0 60000 65536"/>
              <a:gd name="T15" fmla="*/ 0 60000 65536"/>
              <a:gd name="T16" fmla="*/ 0 60000 65536"/>
              <a:gd name="T17" fmla="*/ 0 60000 65536"/>
              <a:gd name="T18" fmla="*/ 0 60000 65536"/>
              <a:gd name="T19" fmla="*/ 0 60000 65536"/>
              <a:gd name="T20" fmla="*/ 0 60000 65536"/>
              <a:gd name="T21" fmla="*/ 0 w 1587"/>
              <a:gd name="T22" fmla="*/ 0 h 5"/>
              <a:gd name="T23" fmla="*/ 1587 w 1587"/>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7" h="5">
                <a:moveTo>
                  <a:pt x="0" y="0"/>
                </a:moveTo>
                <a:lnTo>
                  <a:pt x="0" y="1"/>
                </a:lnTo>
                <a:lnTo>
                  <a:pt x="0" y="2"/>
                </a:lnTo>
                <a:lnTo>
                  <a:pt x="0" y="3"/>
                </a:lnTo>
                <a:lnTo>
                  <a:pt x="0" y="4"/>
                </a:lnTo>
                <a:lnTo>
                  <a:pt x="0" y="5"/>
                </a:lnTo>
              </a:path>
            </a:pathLst>
          </a:custGeom>
          <a:noFill/>
          <a:ln w="0">
            <a:solidFill>
              <a:srgbClr val="FF9900"/>
            </a:solidFill>
            <a:prstDash val="solid"/>
            <a:round/>
            <a:headEnd/>
            <a:tailEnd/>
          </a:ln>
        </p:spPr>
        <p:txBody>
          <a:bodyPr/>
          <a:lstStyle/>
          <a:p>
            <a:endParaRPr lang="en-US"/>
          </a:p>
        </p:txBody>
      </p:sp>
      <p:sp>
        <p:nvSpPr>
          <p:cNvPr id="194856" name="Freeform 293"/>
          <p:cNvSpPr>
            <a:spLocks/>
          </p:cNvSpPr>
          <p:nvPr/>
        </p:nvSpPr>
        <p:spPr bwMode="auto">
          <a:xfrm>
            <a:off x="2720975" y="4885750"/>
            <a:ext cx="57150" cy="44450"/>
          </a:xfrm>
          <a:custGeom>
            <a:avLst/>
            <a:gdLst>
              <a:gd name="T0" fmla="*/ 2147483647 w 5"/>
              <a:gd name="T1" fmla="*/ 0 h 4"/>
              <a:gd name="T2" fmla="*/ 2147483647 w 5"/>
              <a:gd name="T3" fmla="*/ 2147483647 h 4"/>
              <a:gd name="T4" fmla="*/ 2147483647 w 5"/>
              <a:gd name="T5" fmla="*/ 2147483647 h 4"/>
              <a:gd name="T6" fmla="*/ 2147483647 w 5"/>
              <a:gd name="T7" fmla="*/ 2147483647 h 4"/>
              <a:gd name="T8" fmla="*/ 2147483647 w 5"/>
              <a:gd name="T9" fmla="*/ 2147483647 h 4"/>
              <a:gd name="T10" fmla="*/ 2147483647 w 5"/>
              <a:gd name="T11" fmla="*/ 2147483647 h 4"/>
              <a:gd name="T12" fmla="*/ 0 w 5"/>
              <a:gd name="T13" fmla="*/ 2147483647 h 4"/>
              <a:gd name="T14" fmla="*/ 0 60000 65536"/>
              <a:gd name="T15" fmla="*/ 0 60000 65536"/>
              <a:gd name="T16" fmla="*/ 0 60000 65536"/>
              <a:gd name="T17" fmla="*/ 0 60000 65536"/>
              <a:gd name="T18" fmla="*/ 0 60000 65536"/>
              <a:gd name="T19" fmla="*/ 0 60000 65536"/>
              <a:gd name="T20" fmla="*/ 0 60000 65536"/>
              <a:gd name="T21" fmla="*/ 0 w 5"/>
              <a:gd name="T22" fmla="*/ 0 h 4"/>
              <a:gd name="T23" fmla="*/ 5 w 5"/>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4">
                <a:moveTo>
                  <a:pt x="5" y="0"/>
                </a:moveTo>
                <a:lnTo>
                  <a:pt x="4" y="1"/>
                </a:lnTo>
                <a:lnTo>
                  <a:pt x="3" y="2"/>
                </a:lnTo>
                <a:lnTo>
                  <a:pt x="2" y="3"/>
                </a:lnTo>
                <a:lnTo>
                  <a:pt x="1" y="3"/>
                </a:lnTo>
                <a:lnTo>
                  <a:pt x="0" y="4"/>
                </a:lnTo>
              </a:path>
            </a:pathLst>
          </a:custGeom>
          <a:noFill/>
          <a:ln w="0">
            <a:solidFill>
              <a:srgbClr val="FF9900"/>
            </a:solidFill>
            <a:prstDash val="solid"/>
            <a:round/>
            <a:headEnd/>
            <a:tailEnd/>
          </a:ln>
        </p:spPr>
        <p:txBody>
          <a:bodyPr/>
          <a:lstStyle/>
          <a:p>
            <a:endParaRPr lang="en-US"/>
          </a:p>
        </p:txBody>
      </p:sp>
      <p:sp>
        <p:nvSpPr>
          <p:cNvPr id="194857" name="Freeform 294"/>
          <p:cNvSpPr>
            <a:spLocks/>
          </p:cNvSpPr>
          <p:nvPr/>
        </p:nvSpPr>
        <p:spPr bwMode="auto">
          <a:xfrm>
            <a:off x="2674938" y="4930200"/>
            <a:ext cx="46037" cy="1588"/>
          </a:xfrm>
          <a:custGeom>
            <a:avLst/>
            <a:gdLst>
              <a:gd name="T0" fmla="*/ 2147483647 w 4"/>
              <a:gd name="T1" fmla="*/ 0 h 1588"/>
              <a:gd name="T2" fmla="*/ 2147483647 w 4"/>
              <a:gd name="T3" fmla="*/ 0 h 1588"/>
              <a:gd name="T4" fmla="*/ 2147483647 w 4"/>
              <a:gd name="T5" fmla="*/ 0 h 1588"/>
              <a:gd name="T6" fmla="*/ 2147483647 w 4"/>
              <a:gd name="T7" fmla="*/ 0 h 1588"/>
              <a:gd name="T8" fmla="*/ 2147483647 w 4"/>
              <a:gd name="T9" fmla="*/ 0 h 1588"/>
              <a:gd name="T10" fmla="*/ 2147483647 w 4"/>
              <a:gd name="T11" fmla="*/ 0 h 1588"/>
              <a:gd name="T12" fmla="*/ 0 w 4"/>
              <a:gd name="T13" fmla="*/ 0 h 1588"/>
              <a:gd name="T14" fmla="*/ 0 60000 65536"/>
              <a:gd name="T15" fmla="*/ 0 60000 65536"/>
              <a:gd name="T16" fmla="*/ 0 60000 65536"/>
              <a:gd name="T17" fmla="*/ 0 60000 65536"/>
              <a:gd name="T18" fmla="*/ 0 60000 65536"/>
              <a:gd name="T19" fmla="*/ 0 60000 65536"/>
              <a:gd name="T20" fmla="*/ 0 60000 65536"/>
              <a:gd name="T21" fmla="*/ 0 w 4"/>
              <a:gd name="T22" fmla="*/ 0 h 1588"/>
              <a:gd name="T23" fmla="*/ 4 w 4"/>
              <a:gd name="T24" fmla="*/ 1588 h 15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1588">
                <a:moveTo>
                  <a:pt x="4" y="0"/>
                </a:moveTo>
                <a:lnTo>
                  <a:pt x="3" y="0"/>
                </a:lnTo>
                <a:lnTo>
                  <a:pt x="2" y="0"/>
                </a:lnTo>
                <a:lnTo>
                  <a:pt x="1" y="0"/>
                </a:lnTo>
                <a:lnTo>
                  <a:pt x="0" y="0"/>
                </a:lnTo>
              </a:path>
            </a:pathLst>
          </a:custGeom>
          <a:noFill/>
          <a:ln w="0">
            <a:solidFill>
              <a:srgbClr val="FF9900"/>
            </a:solidFill>
            <a:prstDash val="solid"/>
            <a:round/>
            <a:headEnd/>
            <a:tailEnd/>
          </a:ln>
        </p:spPr>
        <p:txBody>
          <a:bodyPr/>
          <a:lstStyle/>
          <a:p>
            <a:endParaRPr lang="en-US"/>
          </a:p>
        </p:txBody>
      </p:sp>
      <p:sp>
        <p:nvSpPr>
          <p:cNvPr id="194858" name="Freeform 295"/>
          <p:cNvSpPr>
            <a:spLocks/>
          </p:cNvSpPr>
          <p:nvPr/>
        </p:nvSpPr>
        <p:spPr bwMode="auto">
          <a:xfrm>
            <a:off x="2674938" y="4907975"/>
            <a:ext cx="1587" cy="22225"/>
          </a:xfrm>
          <a:custGeom>
            <a:avLst/>
            <a:gdLst>
              <a:gd name="T0" fmla="*/ 0 w 1588"/>
              <a:gd name="T1" fmla="*/ 2147483647 h 2"/>
              <a:gd name="T2" fmla="*/ 0 w 1588"/>
              <a:gd name="T3" fmla="*/ 2147483647 h 2"/>
              <a:gd name="T4" fmla="*/ 0 w 1588"/>
              <a:gd name="T5" fmla="*/ 2147483647 h 2"/>
              <a:gd name="T6" fmla="*/ 0 w 1588"/>
              <a:gd name="T7" fmla="*/ 2147483647 h 2"/>
              <a:gd name="T8" fmla="*/ 0 w 1588"/>
              <a:gd name="T9" fmla="*/ 2147483647 h 2"/>
              <a:gd name="T10" fmla="*/ 0 w 1588"/>
              <a:gd name="T11" fmla="*/ 0 h 2"/>
              <a:gd name="T12" fmla="*/ 0 w 1588"/>
              <a:gd name="T13" fmla="*/ 0 h 2"/>
              <a:gd name="T14" fmla="*/ 0 60000 65536"/>
              <a:gd name="T15" fmla="*/ 0 60000 65536"/>
              <a:gd name="T16" fmla="*/ 0 60000 65536"/>
              <a:gd name="T17" fmla="*/ 0 60000 65536"/>
              <a:gd name="T18" fmla="*/ 0 60000 65536"/>
              <a:gd name="T19" fmla="*/ 0 60000 65536"/>
              <a:gd name="T20" fmla="*/ 0 60000 65536"/>
              <a:gd name="T21" fmla="*/ 0 w 1588"/>
              <a:gd name="T22" fmla="*/ 0 h 2"/>
              <a:gd name="T23" fmla="*/ 1588 w 1588"/>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8" h="2">
                <a:moveTo>
                  <a:pt x="0" y="2"/>
                </a:moveTo>
                <a:lnTo>
                  <a:pt x="0" y="2"/>
                </a:lnTo>
                <a:lnTo>
                  <a:pt x="0" y="1"/>
                </a:lnTo>
                <a:lnTo>
                  <a:pt x="0" y="0"/>
                </a:lnTo>
              </a:path>
            </a:pathLst>
          </a:custGeom>
          <a:noFill/>
          <a:ln w="0">
            <a:solidFill>
              <a:srgbClr val="FF9900"/>
            </a:solidFill>
            <a:prstDash val="solid"/>
            <a:round/>
            <a:headEnd/>
            <a:tailEnd/>
          </a:ln>
        </p:spPr>
        <p:txBody>
          <a:bodyPr/>
          <a:lstStyle/>
          <a:p>
            <a:endParaRPr lang="en-US"/>
          </a:p>
        </p:txBody>
      </p:sp>
      <p:sp>
        <p:nvSpPr>
          <p:cNvPr id="194859" name="Freeform 296"/>
          <p:cNvSpPr>
            <a:spLocks/>
          </p:cNvSpPr>
          <p:nvPr/>
        </p:nvSpPr>
        <p:spPr bwMode="auto">
          <a:xfrm>
            <a:off x="2674938" y="4885750"/>
            <a:ext cx="46037" cy="22225"/>
          </a:xfrm>
          <a:custGeom>
            <a:avLst/>
            <a:gdLst>
              <a:gd name="T0" fmla="*/ 0 w 4"/>
              <a:gd name="T1" fmla="*/ 2147483647 h 2"/>
              <a:gd name="T2" fmla="*/ 2147483647 w 4"/>
              <a:gd name="T3" fmla="*/ 2147483647 h 2"/>
              <a:gd name="T4" fmla="*/ 2147483647 w 4"/>
              <a:gd name="T5" fmla="*/ 2147483647 h 2"/>
              <a:gd name="T6" fmla="*/ 2147483647 w 4"/>
              <a:gd name="T7" fmla="*/ 2147483647 h 2"/>
              <a:gd name="T8" fmla="*/ 2147483647 w 4"/>
              <a:gd name="T9" fmla="*/ 0 h 2"/>
              <a:gd name="T10" fmla="*/ 2147483647 w 4"/>
              <a:gd name="T11" fmla="*/ 0 h 2"/>
              <a:gd name="T12" fmla="*/ 2147483647 w 4"/>
              <a:gd name="T13" fmla="*/ 0 h 2"/>
              <a:gd name="T14" fmla="*/ 0 60000 65536"/>
              <a:gd name="T15" fmla="*/ 0 60000 65536"/>
              <a:gd name="T16" fmla="*/ 0 60000 65536"/>
              <a:gd name="T17" fmla="*/ 0 60000 65536"/>
              <a:gd name="T18" fmla="*/ 0 60000 65536"/>
              <a:gd name="T19" fmla="*/ 0 60000 65536"/>
              <a:gd name="T20" fmla="*/ 0 60000 65536"/>
              <a:gd name="T21" fmla="*/ 0 w 4"/>
              <a:gd name="T22" fmla="*/ 0 h 2"/>
              <a:gd name="T23" fmla="*/ 4 w 4"/>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
                <a:moveTo>
                  <a:pt x="0" y="2"/>
                </a:moveTo>
                <a:lnTo>
                  <a:pt x="1" y="2"/>
                </a:lnTo>
                <a:lnTo>
                  <a:pt x="1" y="1"/>
                </a:lnTo>
                <a:lnTo>
                  <a:pt x="2" y="1"/>
                </a:lnTo>
                <a:lnTo>
                  <a:pt x="2" y="0"/>
                </a:lnTo>
                <a:lnTo>
                  <a:pt x="3" y="0"/>
                </a:lnTo>
                <a:lnTo>
                  <a:pt x="4" y="0"/>
                </a:lnTo>
              </a:path>
            </a:pathLst>
          </a:custGeom>
          <a:noFill/>
          <a:ln w="0">
            <a:solidFill>
              <a:srgbClr val="FF9900"/>
            </a:solidFill>
            <a:prstDash val="solid"/>
            <a:round/>
            <a:headEnd/>
            <a:tailEnd/>
          </a:ln>
        </p:spPr>
        <p:txBody>
          <a:bodyPr/>
          <a:lstStyle/>
          <a:p>
            <a:endParaRPr lang="en-US"/>
          </a:p>
        </p:txBody>
      </p:sp>
      <p:sp>
        <p:nvSpPr>
          <p:cNvPr id="194860" name="Freeform 297"/>
          <p:cNvSpPr>
            <a:spLocks/>
          </p:cNvSpPr>
          <p:nvPr/>
        </p:nvSpPr>
        <p:spPr bwMode="auto">
          <a:xfrm>
            <a:off x="2720975" y="4750813"/>
            <a:ext cx="57150" cy="11112"/>
          </a:xfrm>
          <a:custGeom>
            <a:avLst/>
            <a:gdLst>
              <a:gd name="T0" fmla="*/ 0 w 5"/>
              <a:gd name="T1" fmla="*/ 0 h 1"/>
              <a:gd name="T2" fmla="*/ 2147483647 w 5"/>
              <a:gd name="T3" fmla="*/ 0 h 1"/>
              <a:gd name="T4" fmla="*/ 2147483647 w 5"/>
              <a:gd name="T5" fmla="*/ 0 h 1"/>
              <a:gd name="T6" fmla="*/ 2147483647 w 5"/>
              <a:gd name="T7" fmla="*/ 0 h 1"/>
              <a:gd name="T8" fmla="*/ 2147483647 w 5"/>
              <a:gd name="T9" fmla="*/ 0 h 1"/>
              <a:gd name="T10" fmla="*/ 2147483647 w 5"/>
              <a:gd name="T11" fmla="*/ 2147483647 h 1"/>
              <a:gd name="T12" fmla="*/ 2147483647 w 5"/>
              <a:gd name="T13" fmla="*/ 2147483647 h 1"/>
              <a:gd name="T14" fmla="*/ 0 60000 65536"/>
              <a:gd name="T15" fmla="*/ 0 60000 65536"/>
              <a:gd name="T16" fmla="*/ 0 60000 65536"/>
              <a:gd name="T17" fmla="*/ 0 60000 65536"/>
              <a:gd name="T18" fmla="*/ 0 60000 65536"/>
              <a:gd name="T19" fmla="*/ 0 60000 65536"/>
              <a:gd name="T20" fmla="*/ 0 60000 65536"/>
              <a:gd name="T21" fmla="*/ 0 w 5"/>
              <a:gd name="T22" fmla="*/ 0 h 1"/>
              <a:gd name="T23" fmla="*/ 5 w 5"/>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1">
                <a:moveTo>
                  <a:pt x="0" y="0"/>
                </a:moveTo>
                <a:lnTo>
                  <a:pt x="1" y="0"/>
                </a:lnTo>
                <a:lnTo>
                  <a:pt x="2" y="0"/>
                </a:lnTo>
                <a:lnTo>
                  <a:pt x="3" y="0"/>
                </a:lnTo>
                <a:lnTo>
                  <a:pt x="4" y="0"/>
                </a:lnTo>
                <a:lnTo>
                  <a:pt x="4" y="1"/>
                </a:lnTo>
                <a:lnTo>
                  <a:pt x="5" y="1"/>
                </a:lnTo>
              </a:path>
            </a:pathLst>
          </a:custGeom>
          <a:noFill/>
          <a:ln w="0">
            <a:solidFill>
              <a:srgbClr val="FF9900"/>
            </a:solidFill>
            <a:prstDash val="solid"/>
            <a:round/>
            <a:headEnd/>
            <a:tailEnd/>
          </a:ln>
        </p:spPr>
        <p:txBody>
          <a:bodyPr/>
          <a:lstStyle/>
          <a:p>
            <a:endParaRPr lang="en-US"/>
          </a:p>
        </p:txBody>
      </p:sp>
      <p:sp>
        <p:nvSpPr>
          <p:cNvPr id="194861" name="Freeform 298"/>
          <p:cNvSpPr>
            <a:spLocks/>
          </p:cNvSpPr>
          <p:nvPr/>
        </p:nvSpPr>
        <p:spPr bwMode="auto">
          <a:xfrm>
            <a:off x="2778125" y="4761925"/>
            <a:ext cx="1588" cy="55563"/>
          </a:xfrm>
          <a:custGeom>
            <a:avLst/>
            <a:gdLst>
              <a:gd name="T0" fmla="*/ 0 w 1587"/>
              <a:gd name="T1" fmla="*/ 0 h 5"/>
              <a:gd name="T2" fmla="*/ 0 w 1587"/>
              <a:gd name="T3" fmla="*/ 2147483647 h 5"/>
              <a:gd name="T4" fmla="*/ 0 w 1587"/>
              <a:gd name="T5" fmla="*/ 2147483647 h 5"/>
              <a:gd name="T6" fmla="*/ 0 w 1587"/>
              <a:gd name="T7" fmla="*/ 2147483647 h 5"/>
              <a:gd name="T8" fmla="*/ 0 w 1587"/>
              <a:gd name="T9" fmla="*/ 2147483647 h 5"/>
              <a:gd name="T10" fmla="*/ 0 w 1587"/>
              <a:gd name="T11" fmla="*/ 2147483647 h 5"/>
              <a:gd name="T12" fmla="*/ 0 w 1587"/>
              <a:gd name="T13" fmla="*/ 2147483647 h 5"/>
              <a:gd name="T14" fmla="*/ 0 60000 65536"/>
              <a:gd name="T15" fmla="*/ 0 60000 65536"/>
              <a:gd name="T16" fmla="*/ 0 60000 65536"/>
              <a:gd name="T17" fmla="*/ 0 60000 65536"/>
              <a:gd name="T18" fmla="*/ 0 60000 65536"/>
              <a:gd name="T19" fmla="*/ 0 60000 65536"/>
              <a:gd name="T20" fmla="*/ 0 60000 65536"/>
              <a:gd name="T21" fmla="*/ 0 w 1587"/>
              <a:gd name="T22" fmla="*/ 0 h 5"/>
              <a:gd name="T23" fmla="*/ 1587 w 1587"/>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7" h="5">
                <a:moveTo>
                  <a:pt x="0" y="0"/>
                </a:moveTo>
                <a:lnTo>
                  <a:pt x="0" y="1"/>
                </a:lnTo>
                <a:lnTo>
                  <a:pt x="0" y="2"/>
                </a:lnTo>
                <a:lnTo>
                  <a:pt x="0" y="3"/>
                </a:lnTo>
                <a:lnTo>
                  <a:pt x="0" y="4"/>
                </a:lnTo>
                <a:lnTo>
                  <a:pt x="0" y="5"/>
                </a:lnTo>
              </a:path>
            </a:pathLst>
          </a:custGeom>
          <a:noFill/>
          <a:ln w="0">
            <a:solidFill>
              <a:srgbClr val="FF9900"/>
            </a:solidFill>
            <a:prstDash val="solid"/>
            <a:round/>
            <a:headEnd/>
            <a:tailEnd/>
          </a:ln>
        </p:spPr>
        <p:txBody>
          <a:bodyPr/>
          <a:lstStyle/>
          <a:p>
            <a:endParaRPr lang="en-US"/>
          </a:p>
        </p:txBody>
      </p:sp>
      <p:sp>
        <p:nvSpPr>
          <p:cNvPr id="194862" name="Freeform 299"/>
          <p:cNvSpPr>
            <a:spLocks/>
          </p:cNvSpPr>
          <p:nvPr/>
        </p:nvSpPr>
        <p:spPr bwMode="auto">
          <a:xfrm>
            <a:off x="2720975" y="4817488"/>
            <a:ext cx="57150" cy="46037"/>
          </a:xfrm>
          <a:custGeom>
            <a:avLst/>
            <a:gdLst>
              <a:gd name="T0" fmla="*/ 2147483647 w 5"/>
              <a:gd name="T1" fmla="*/ 0 h 4"/>
              <a:gd name="T2" fmla="*/ 2147483647 w 5"/>
              <a:gd name="T3" fmla="*/ 2147483647 h 4"/>
              <a:gd name="T4" fmla="*/ 2147483647 w 5"/>
              <a:gd name="T5" fmla="*/ 2147483647 h 4"/>
              <a:gd name="T6" fmla="*/ 2147483647 w 5"/>
              <a:gd name="T7" fmla="*/ 2147483647 h 4"/>
              <a:gd name="T8" fmla="*/ 2147483647 w 5"/>
              <a:gd name="T9" fmla="*/ 2147483647 h 4"/>
              <a:gd name="T10" fmla="*/ 2147483647 w 5"/>
              <a:gd name="T11" fmla="*/ 2147483647 h 4"/>
              <a:gd name="T12" fmla="*/ 0 w 5"/>
              <a:gd name="T13" fmla="*/ 2147483647 h 4"/>
              <a:gd name="T14" fmla="*/ 0 60000 65536"/>
              <a:gd name="T15" fmla="*/ 0 60000 65536"/>
              <a:gd name="T16" fmla="*/ 0 60000 65536"/>
              <a:gd name="T17" fmla="*/ 0 60000 65536"/>
              <a:gd name="T18" fmla="*/ 0 60000 65536"/>
              <a:gd name="T19" fmla="*/ 0 60000 65536"/>
              <a:gd name="T20" fmla="*/ 0 60000 65536"/>
              <a:gd name="T21" fmla="*/ 0 w 5"/>
              <a:gd name="T22" fmla="*/ 0 h 4"/>
              <a:gd name="T23" fmla="*/ 5 w 5"/>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4">
                <a:moveTo>
                  <a:pt x="5" y="0"/>
                </a:moveTo>
                <a:lnTo>
                  <a:pt x="4" y="1"/>
                </a:lnTo>
                <a:lnTo>
                  <a:pt x="4" y="2"/>
                </a:lnTo>
                <a:lnTo>
                  <a:pt x="3" y="2"/>
                </a:lnTo>
                <a:lnTo>
                  <a:pt x="2" y="3"/>
                </a:lnTo>
                <a:lnTo>
                  <a:pt x="1" y="3"/>
                </a:lnTo>
                <a:lnTo>
                  <a:pt x="0" y="4"/>
                </a:lnTo>
              </a:path>
            </a:pathLst>
          </a:custGeom>
          <a:noFill/>
          <a:ln w="0">
            <a:solidFill>
              <a:srgbClr val="FF9900"/>
            </a:solidFill>
            <a:prstDash val="solid"/>
            <a:round/>
            <a:headEnd/>
            <a:tailEnd/>
          </a:ln>
        </p:spPr>
        <p:txBody>
          <a:bodyPr/>
          <a:lstStyle/>
          <a:p>
            <a:endParaRPr lang="en-US"/>
          </a:p>
        </p:txBody>
      </p:sp>
      <p:sp>
        <p:nvSpPr>
          <p:cNvPr id="194863" name="Freeform 300"/>
          <p:cNvSpPr>
            <a:spLocks/>
          </p:cNvSpPr>
          <p:nvPr/>
        </p:nvSpPr>
        <p:spPr bwMode="auto">
          <a:xfrm>
            <a:off x="2674938" y="4863525"/>
            <a:ext cx="46037" cy="1588"/>
          </a:xfrm>
          <a:custGeom>
            <a:avLst/>
            <a:gdLst>
              <a:gd name="T0" fmla="*/ 2147483647 w 4"/>
              <a:gd name="T1" fmla="*/ 0 h 1588"/>
              <a:gd name="T2" fmla="*/ 2147483647 w 4"/>
              <a:gd name="T3" fmla="*/ 0 h 1588"/>
              <a:gd name="T4" fmla="*/ 2147483647 w 4"/>
              <a:gd name="T5" fmla="*/ 0 h 1588"/>
              <a:gd name="T6" fmla="*/ 2147483647 w 4"/>
              <a:gd name="T7" fmla="*/ 0 h 1588"/>
              <a:gd name="T8" fmla="*/ 2147483647 w 4"/>
              <a:gd name="T9" fmla="*/ 0 h 1588"/>
              <a:gd name="T10" fmla="*/ 2147483647 w 4"/>
              <a:gd name="T11" fmla="*/ 0 h 1588"/>
              <a:gd name="T12" fmla="*/ 0 w 4"/>
              <a:gd name="T13" fmla="*/ 0 h 1588"/>
              <a:gd name="T14" fmla="*/ 0 60000 65536"/>
              <a:gd name="T15" fmla="*/ 0 60000 65536"/>
              <a:gd name="T16" fmla="*/ 0 60000 65536"/>
              <a:gd name="T17" fmla="*/ 0 60000 65536"/>
              <a:gd name="T18" fmla="*/ 0 60000 65536"/>
              <a:gd name="T19" fmla="*/ 0 60000 65536"/>
              <a:gd name="T20" fmla="*/ 0 60000 65536"/>
              <a:gd name="T21" fmla="*/ 0 w 4"/>
              <a:gd name="T22" fmla="*/ 0 h 1588"/>
              <a:gd name="T23" fmla="*/ 4 w 4"/>
              <a:gd name="T24" fmla="*/ 1588 h 15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1588">
                <a:moveTo>
                  <a:pt x="4" y="0"/>
                </a:moveTo>
                <a:lnTo>
                  <a:pt x="3" y="0"/>
                </a:lnTo>
                <a:lnTo>
                  <a:pt x="2" y="0"/>
                </a:lnTo>
                <a:lnTo>
                  <a:pt x="1" y="0"/>
                </a:lnTo>
                <a:lnTo>
                  <a:pt x="0" y="0"/>
                </a:lnTo>
              </a:path>
            </a:pathLst>
          </a:custGeom>
          <a:noFill/>
          <a:ln w="0">
            <a:solidFill>
              <a:srgbClr val="FF9900"/>
            </a:solidFill>
            <a:prstDash val="solid"/>
            <a:round/>
            <a:headEnd/>
            <a:tailEnd/>
          </a:ln>
        </p:spPr>
        <p:txBody>
          <a:bodyPr/>
          <a:lstStyle/>
          <a:p>
            <a:endParaRPr lang="en-US"/>
          </a:p>
        </p:txBody>
      </p:sp>
      <p:sp>
        <p:nvSpPr>
          <p:cNvPr id="194864" name="Freeform 301"/>
          <p:cNvSpPr>
            <a:spLocks/>
          </p:cNvSpPr>
          <p:nvPr/>
        </p:nvSpPr>
        <p:spPr bwMode="auto">
          <a:xfrm>
            <a:off x="2674938" y="4839713"/>
            <a:ext cx="1587" cy="23812"/>
          </a:xfrm>
          <a:custGeom>
            <a:avLst/>
            <a:gdLst>
              <a:gd name="T0" fmla="*/ 0 w 1588"/>
              <a:gd name="T1" fmla="*/ 2147483647 h 2"/>
              <a:gd name="T2" fmla="*/ 0 w 1588"/>
              <a:gd name="T3" fmla="*/ 2147483647 h 2"/>
              <a:gd name="T4" fmla="*/ 0 w 1588"/>
              <a:gd name="T5" fmla="*/ 2147483647 h 2"/>
              <a:gd name="T6" fmla="*/ 0 w 1588"/>
              <a:gd name="T7" fmla="*/ 2147483647 h 2"/>
              <a:gd name="T8" fmla="*/ 0 w 1588"/>
              <a:gd name="T9" fmla="*/ 2147483647 h 2"/>
              <a:gd name="T10" fmla="*/ 0 w 1588"/>
              <a:gd name="T11" fmla="*/ 2147483647 h 2"/>
              <a:gd name="T12" fmla="*/ 0 w 1588"/>
              <a:gd name="T13" fmla="*/ 0 h 2"/>
              <a:gd name="T14" fmla="*/ 0 60000 65536"/>
              <a:gd name="T15" fmla="*/ 0 60000 65536"/>
              <a:gd name="T16" fmla="*/ 0 60000 65536"/>
              <a:gd name="T17" fmla="*/ 0 60000 65536"/>
              <a:gd name="T18" fmla="*/ 0 60000 65536"/>
              <a:gd name="T19" fmla="*/ 0 60000 65536"/>
              <a:gd name="T20" fmla="*/ 0 60000 65536"/>
              <a:gd name="T21" fmla="*/ 0 w 1588"/>
              <a:gd name="T22" fmla="*/ 0 h 2"/>
              <a:gd name="T23" fmla="*/ 1588 w 1588"/>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8" h="2">
                <a:moveTo>
                  <a:pt x="0" y="2"/>
                </a:moveTo>
                <a:lnTo>
                  <a:pt x="0" y="2"/>
                </a:lnTo>
                <a:lnTo>
                  <a:pt x="0" y="1"/>
                </a:lnTo>
                <a:lnTo>
                  <a:pt x="0" y="0"/>
                </a:lnTo>
              </a:path>
            </a:pathLst>
          </a:custGeom>
          <a:noFill/>
          <a:ln w="0">
            <a:solidFill>
              <a:srgbClr val="FF9900"/>
            </a:solidFill>
            <a:prstDash val="solid"/>
            <a:round/>
            <a:headEnd/>
            <a:tailEnd/>
          </a:ln>
        </p:spPr>
        <p:txBody>
          <a:bodyPr/>
          <a:lstStyle/>
          <a:p>
            <a:endParaRPr lang="en-US"/>
          </a:p>
        </p:txBody>
      </p:sp>
      <p:sp>
        <p:nvSpPr>
          <p:cNvPr id="194865" name="Freeform 302"/>
          <p:cNvSpPr>
            <a:spLocks/>
          </p:cNvSpPr>
          <p:nvPr/>
        </p:nvSpPr>
        <p:spPr bwMode="auto">
          <a:xfrm>
            <a:off x="2674938" y="4817488"/>
            <a:ext cx="46037" cy="22225"/>
          </a:xfrm>
          <a:custGeom>
            <a:avLst/>
            <a:gdLst>
              <a:gd name="T0" fmla="*/ 0 w 4"/>
              <a:gd name="T1" fmla="*/ 2147483647 h 2"/>
              <a:gd name="T2" fmla="*/ 2147483647 w 4"/>
              <a:gd name="T3" fmla="*/ 2147483647 h 2"/>
              <a:gd name="T4" fmla="*/ 2147483647 w 4"/>
              <a:gd name="T5" fmla="*/ 2147483647 h 2"/>
              <a:gd name="T6" fmla="*/ 2147483647 w 4"/>
              <a:gd name="T7" fmla="*/ 2147483647 h 2"/>
              <a:gd name="T8" fmla="*/ 2147483647 w 4"/>
              <a:gd name="T9" fmla="*/ 2147483647 h 2"/>
              <a:gd name="T10" fmla="*/ 2147483647 w 4"/>
              <a:gd name="T11" fmla="*/ 0 h 2"/>
              <a:gd name="T12" fmla="*/ 2147483647 w 4"/>
              <a:gd name="T13" fmla="*/ 0 h 2"/>
              <a:gd name="T14" fmla="*/ 0 60000 65536"/>
              <a:gd name="T15" fmla="*/ 0 60000 65536"/>
              <a:gd name="T16" fmla="*/ 0 60000 65536"/>
              <a:gd name="T17" fmla="*/ 0 60000 65536"/>
              <a:gd name="T18" fmla="*/ 0 60000 65536"/>
              <a:gd name="T19" fmla="*/ 0 60000 65536"/>
              <a:gd name="T20" fmla="*/ 0 60000 65536"/>
              <a:gd name="T21" fmla="*/ 0 w 4"/>
              <a:gd name="T22" fmla="*/ 0 h 2"/>
              <a:gd name="T23" fmla="*/ 4 w 4"/>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
                <a:moveTo>
                  <a:pt x="0" y="2"/>
                </a:moveTo>
                <a:lnTo>
                  <a:pt x="1" y="2"/>
                </a:lnTo>
                <a:lnTo>
                  <a:pt x="1" y="1"/>
                </a:lnTo>
                <a:lnTo>
                  <a:pt x="2" y="1"/>
                </a:lnTo>
                <a:lnTo>
                  <a:pt x="3" y="0"/>
                </a:lnTo>
                <a:lnTo>
                  <a:pt x="4" y="0"/>
                </a:lnTo>
              </a:path>
            </a:pathLst>
          </a:custGeom>
          <a:noFill/>
          <a:ln w="0">
            <a:solidFill>
              <a:srgbClr val="FF9900"/>
            </a:solidFill>
            <a:prstDash val="solid"/>
            <a:round/>
            <a:headEnd/>
            <a:tailEnd/>
          </a:ln>
        </p:spPr>
        <p:txBody>
          <a:bodyPr/>
          <a:lstStyle/>
          <a:p>
            <a:endParaRPr lang="en-US"/>
          </a:p>
        </p:txBody>
      </p:sp>
      <p:sp>
        <p:nvSpPr>
          <p:cNvPr id="194866" name="Freeform 303"/>
          <p:cNvSpPr>
            <a:spLocks/>
          </p:cNvSpPr>
          <p:nvPr/>
        </p:nvSpPr>
        <p:spPr bwMode="auto">
          <a:xfrm>
            <a:off x="2720975" y="4684138"/>
            <a:ext cx="57150" cy="22225"/>
          </a:xfrm>
          <a:custGeom>
            <a:avLst/>
            <a:gdLst>
              <a:gd name="T0" fmla="*/ 0 w 5"/>
              <a:gd name="T1" fmla="*/ 0 h 2"/>
              <a:gd name="T2" fmla="*/ 2147483647 w 5"/>
              <a:gd name="T3" fmla="*/ 0 h 2"/>
              <a:gd name="T4" fmla="*/ 2147483647 w 5"/>
              <a:gd name="T5" fmla="*/ 0 h 2"/>
              <a:gd name="T6" fmla="*/ 2147483647 w 5"/>
              <a:gd name="T7" fmla="*/ 0 h 2"/>
              <a:gd name="T8" fmla="*/ 2147483647 w 5"/>
              <a:gd name="T9" fmla="*/ 2147483647 h 2"/>
              <a:gd name="T10" fmla="*/ 2147483647 w 5"/>
              <a:gd name="T11" fmla="*/ 2147483647 h 2"/>
              <a:gd name="T12" fmla="*/ 2147483647 w 5"/>
              <a:gd name="T13" fmla="*/ 2147483647 h 2"/>
              <a:gd name="T14" fmla="*/ 0 60000 65536"/>
              <a:gd name="T15" fmla="*/ 0 60000 65536"/>
              <a:gd name="T16" fmla="*/ 0 60000 65536"/>
              <a:gd name="T17" fmla="*/ 0 60000 65536"/>
              <a:gd name="T18" fmla="*/ 0 60000 65536"/>
              <a:gd name="T19" fmla="*/ 0 60000 65536"/>
              <a:gd name="T20" fmla="*/ 0 60000 65536"/>
              <a:gd name="T21" fmla="*/ 0 w 5"/>
              <a:gd name="T22" fmla="*/ 0 h 2"/>
              <a:gd name="T23" fmla="*/ 5 w 5"/>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2">
                <a:moveTo>
                  <a:pt x="0" y="0"/>
                </a:moveTo>
                <a:lnTo>
                  <a:pt x="1" y="0"/>
                </a:lnTo>
                <a:lnTo>
                  <a:pt x="2" y="0"/>
                </a:lnTo>
                <a:lnTo>
                  <a:pt x="3" y="0"/>
                </a:lnTo>
                <a:lnTo>
                  <a:pt x="4" y="1"/>
                </a:lnTo>
                <a:lnTo>
                  <a:pt x="5" y="2"/>
                </a:lnTo>
              </a:path>
            </a:pathLst>
          </a:custGeom>
          <a:noFill/>
          <a:ln w="0">
            <a:solidFill>
              <a:srgbClr val="FF9900"/>
            </a:solidFill>
            <a:prstDash val="solid"/>
            <a:round/>
            <a:headEnd/>
            <a:tailEnd/>
          </a:ln>
        </p:spPr>
        <p:txBody>
          <a:bodyPr/>
          <a:lstStyle/>
          <a:p>
            <a:endParaRPr lang="en-US"/>
          </a:p>
        </p:txBody>
      </p:sp>
      <p:sp>
        <p:nvSpPr>
          <p:cNvPr id="194867" name="Freeform 304"/>
          <p:cNvSpPr>
            <a:spLocks/>
          </p:cNvSpPr>
          <p:nvPr/>
        </p:nvSpPr>
        <p:spPr bwMode="auto">
          <a:xfrm>
            <a:off x="2778125" y="4706363"/>
            <a:ext cx="1588" cy="44450"/>
          </a:xfrm>
          <a:custGeom>
            <a:avLst/>
            <a:gdLst>
              <a:gd name="T0" fmla="*/ 0 w 1587"/>
              <a:gd name="T1" fmla="*/ 0 h 4"/>
              <a:gd name="T2" fmla="*/ 0 w 1587"/>
              <a:gd name="T3" fmla="*/ 0 h 4"/>
              <a:gd name="T4" fmla="*/ 0 w 1587"/>
              <a:gd name="T5" fmla="*/ 2147483647 h 4"/>
              <a:gd name="T6" fmla="*/ 0 w 1587"/>
              <a:gd name="T7" fmla="*/ 2147483647 h 4"/>
              <a:gd name="T8" fmla="*/ 0 w 1587"/>
              <a:gd name="T9" fmla="*/ 2147483647 h 4"/>
              <a:gd name="T10" fmla="*/ 0 w 1587"/>
              <a:gd name="T11" fmla="*/ 2147483647 h 4"/>
              <a:gd name="T12" fmla="*/ 0 w 1587"/>
              <a:gd name="T13" fmla="*/ 2147483647 h 4"/>
              <a:gd name="T14" fmla="*/ 0 60000 65536"/>
              <a:gd name="T15" fmla="*/ 0 60000 65536"/>
              <a:gd name="T16" fmla="*/ 0 60000 65536"/>
              <a:gd name="T17" fmla="*/ 0 60000 65536"/>
              <a:gd name="T18" fmla="*/ 0 60000 65536"/>
              <a:gd name="T19" fmla="*/ 0 60000 65536"/>
              <a:gd name="T20" fmla="*/ 0 60000 65536"/>
              <a:gd name="T21" fmla="*/ 0 w 1587"/>
              <a:gd name="T22" fmla="*/ 0 h 4"/>
              <a:gd name="T23" fmla="*/ 1587 w 1587"/>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7" h="4">
                <a:moveTo>
                  <a:pt x="0" y="0"/>
                </a:moveTo>
                <a:lnTo>
                  <a:pt x="0" y="0"/>
                </a:lnTo>
                <a:lnTo>
                  <a:pt x="0" y="1"/>
                </a:lnTo>
                <a:lnTo>
                  <a:pt x="0" y="2"/>
                </a:lnTo>
                <a:lnTo>
                  <a:pt x="0" y="3"/>
                </a:lnTo>
                <a:lnTo>
                  <a:pt x="0" y="4"/>
                </a:lnTo>
              </a:path>
            </a:pathLst>
          </a:custGeom>
          <a:noFill/>
          <a:ln w="0">
            <a:solidFill>
              <a:srgbClr val="FF9900"/>
            </a:solidFill>
            <a:prstDash val="solid"/>
            <a:round/>
            <a:headEnd/>
            <a:tailEnd/>
          </a:ln>
        </p:spPr>
        <p:txBody>
          <a:bodyPr/>
          <a:lstStyle/>
          <a:p>
            <a:endParaRPr lang="en-US"/>
          </a:p>
        </p:txBody>
      </p:sp>
      <p:sp>
        <p:nvSpPr>
          <p:cNvPr id="194868" name="Freeform 305"/>
          <p:cNvSpPr>
            <a:spLocks/>
          </p:cNvSpPr>
          <p:nvPr/>
        </p:nvSpPr>
        <p:spPr bwMode="auto">
          <a:xfrm>
            <a:off x="2720975" y="4750813"/>
            <a:ext cx="57150" cy="44450"/>
          </a:xfrm>
          <a:custGeom>
            <a:avLst/>
            <a:gdLst>
              <a:gd name="T0" fmla="*/ 2147483647 w 5"/>
              <a:gd name="T1" fmla="*/ 0 h 4"/>
              <a:gd name="T2" fmla="*/ 2147483647 w 5"/>
              <a:gd name="T3" fmla="*/ 2147483647 h 4"/>
              <a:gd name="T4" fmla="*/ 2147483647 w 5"/>
              <a:gd name="T5" fmla="*/ 2147483647 h 4"/>
              <a:gd name="T6" fmla="*/ 2147483647 w 5"/>
              <a:gd name="T7" fmla="*/ 2147483647 h 4"/>
              <a:gd name="T8" fmla="*/ 2147483647 w 5"/>
              <a:gd name="T9" fmla="*/ 2147483647 h 4"/>
              <a:gd name="T10" fmla="*/ 2147483647 w 5"/>
              <a:gd name="T11" fmla="*/ 2147483647 h 4"/>
              <a:gd name="T12" fmla="*/ 0 w 5"/>
              <a:gd name="T13" fmla="*/ 2147483647 h 4"/>
              <a:gd name="T14" fmla="*/ 0 60000 65536"/>
              <a:gd name="T15" fmla="*/ 0 60000 65536"/>
              <a:gd name="T16" fmla="*/ 0 60000 65536"/>
              <a:gd name="T17" fmla="*/ 0 60000 65536"/>
              <a:gd name="T18" fmla="*/ 0 60000 65536"/>
              <a:gd name="T19" fmla="*/ 0 60000 65536"/>
              <a:gd name="T20" fmla="*/ 0 60000 65536"/>
              <a:gd name="T21" fmla="*/ 0 w 5"/>
              <a:gd name="T22" fmla="*/ 0 h 4"/>
              <a:gd name="T23" fmla="*/ 5 w 5"/>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4">
                <a:moveTo>
                  <a:pt x="5" y="0"/>
                </a:moveTo>
                <a:lnTo>
                  <a:pt x="4" y="1"/>
                </a:lnTo>
                <a:lnTo>
                  <a:pt x="4" y="2"/>
                </a:lnTo>
                <a:lnTo>
                  <a:pt x="3" y="3"/>
                </a:lnTo>
                <a:lnTo>
                  <a:pt x="2" y="3"/>
                </a:lnTo>
                <a:lnTo>
                  <a:pt x="1" y="4"/>
                </a:lnTo>
                <a:lnTo>
                  <a:pt x="0" y="4"/>
                </a:lnTo>
              </a:path>
            </a:pathLst>
          </a:custGeom>
          <a:noFill/>
          <a:ln w="0">
            <a:solidFill>
              <a:srgbClr val="FF9900"/>
            </a:solidFill>
            <a:prstDash val="solid"/>
            <a:round/>
            <a:headEnd/>
            <a:tailEnd/>
          </a:ln>
        </p:spPr>
        <p:txBody>
          <a:bodyPr/>
          <a:lstStyle/>
          <a:p>
            <a:endParaRPr lang="en-US"/>
          </a:p>
        </p:txBody>
      </p:sp>
      <p:sp>
        <p:nvSpPr>
          <p:cNvPr id="194869" name="Freeform 306"/>
          <p:cNvSpPr>
            <a:spLocks/>
          </p:cNvSpPr>
          <p:nvPr/>
        </p:nvSpPr>
        <p:spPr bwMode="auto">
          <a:xfrm>
            <a:off x="2674938" y="4795263"/>
            <a:ext cx="46037" cy="11112"/>
          </a:xfrm>
          <a:custGeom>
            <a:avLst/>
            <a:gdLst>
              <a:gd name="T0" fmla="*/ 2147483647 w 4"/>
              <a:gd name="T1" fmla="*/ 0 h 1"/>
              <a:gd name="T2" fmla="*/ 2147483647 w 4"/>
              <a:gd name="T3" fmla="*/ 0 h 1"/>
              <a:gd name="T4" fmla="*/ 2147483647 w 4"/>
              <a:gd name="T5" fmla="*/ 0 h 1"/>
              <a:gd name="T6" fmla="*/ 2147483647 w 4"/>
              <a:gd name="T7" fmla="*/ 2147483647 h 1"/>
              <a:gd name="T8" fmla="*/ 2147483647 w 4"/>
              <a:gd name="T9" fmla="*/ 2147483647 h 1"/>
              <a:gd name="T10" fmla="*/ 2147483647 w 4"/>
              <a:gd name="T11" fmla="*/ 0 h 1"/>
              <a:gd name="T12" fmla="*/ 0 w 4"/>
              <a:gd name="T13" fmla="*/ 0 h 1"/>
              <a:gd name="T14" fmla="*/ 0 60000 65536"/>
              <a:gd name="T15" fmla="*/ 0 60000 65536"/>
              <a:gd name="T16" fmla="*/ 0 60000 65536"/>
              <a:gd name="T17" fmla="*/ 0 60000 65536"/>
              <a:gd name="T18" fmla="*/ 0 60000 65536"/>
              <a:gd name="T19" fmla="*/ 0 60000 65536"/>
              <a:gd name="T20" fmla="*/ 0 60000 65536"/>
              <a:gd name="T21" fmla="*/ 0 w 4"/>
              <a:gd name="T22" fmla="*/ 0 h 1"/>
              <a:gd name="T23" fmla="*/ 4 w 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1">
                <a:moveTo>
                  <a:pt x="4" y="0"/>
                </a:moveTo>
                <a:lnTo>
                  <a:pt x="3" y="0"/>
                </a:lnTo>
                <a:lnTo>
                  <a:pt x="2" y="0"/>
                </a:lnTo>
                <a:lnTo>
                  <a:pt x="2" y="1"/>
                </a:lnTo>
                <a:lnTo>
                  <a:pt x="1" y="1"/>
                </a:lnTo>
                <a:lnTo>
                  <a:pt x="1" y="0"/>
                </a:lnTo>
                <a:lnTo>
                  <a:pt x="0" y="0"/>
                </a:lnTo>
              </a:path>
            </a:pathLst>
          </a:custGeom>
          <a:noFill/>
          <a:ln w="0">
            <a:solidFill>
              <a:srgbClr val="FF9900"/>
            </a:solidFill>
            <a:prstDash val="solid"/>
            <a:round/>
            <a:headEnd/>
            <a:tailEnd/>
          </a:ln>
        </p:spPr>
        <p:txBody>
          <a:bodyPr/>
          <a:lstStyle/>
          <a:p>
            <a:endParaRPr lang="en-US"/>
          </a:p>
        </p:txBody>
      </p:sp>
      <p:sp>
        <p:nvSpPr>
          <p:cNvPr id="194870" name="Freeform 307"/>
          <p:cNvSpPr>
            <a:spLocks/>
          </p:cNvSpPr>
          <p:nvPr/>
        </p:nvSpPr>
        <p:spPr bwMode="auto">
          <a:xfrm>
            <a:off x="2674938" y="4773038"/>
            <a:ext cx="1587" cy="22225"/>
          </a:xfrm>
          <a:custGeom>
            <a:avLst/>
            <a:gdLst>
              <a:gd name="T0" fmla="*/ 0 w 1588"/>
              <a:gd name="T1" fmla="*/ 2147483647 h 2"/>
              <a:gd name="T2" fmla="*/ 0 w 1588"/>
              <a:gd name="T3" fmla="*/ 2147483647 h 2"/>
              <a:gd name="T4" fmla="*/ 0 w 1588"/>
              <a:gd name="T5" fmla="*/ 2147483647 h 2"/>
              <a:gd name="T6" fmla="*/ 0 w 1588"/>
              <a:gd name="T7" fmla="*/ 2147483647 h 2"/>
              <a:gd name="T8" fmla="*/ 0 w 1588"/>
              <a:gd name="T9" fmla="*/ 2147483647 h 2"/>
              <a:gd name="T10" fmla="*/ 0 w 1588"/>
              <a:gd name="T11" fmla="*/ 2147483647 h 2"/>
              <a:gd name="T12" fmla="*/ 0 w 1588"/>
              <a:gd name="T13" fmla="*/ 0 h 2"/>
              <a:gd name="T14" fmla="*/ 0 60000 65536"/>
              <a:gd name="T15" fmla="*/ 0 60000 65536"/>
              <a:gd name="T16" fmla="*/ 0 60000 65536"/>
              <a:gd name="T17" fmla="*/ 0 60000 65536"/>
              <a:gd name="T18" fmla="*/ 0 60000 65536"/>
              <a:gd name="T19" fmla="*/ 0 60000 65536"/>
              <a:gd name="T20" fmla="*/ 0 60000 65536"/>
              <a:gd name="T21" fmla="*/ 0 w 1588"/>
              <a:gd name="T22" fmla="*/ 0 h 2"/>
              <a:gd name="T23" fmla="*/ 1588 w 1588"/>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8" h="2">
                <a:moveTo>
                  <a:pt x="0" y="2"/>
                </a:moveTo>
                <a:lnTo>
                  <a:pt x="0" y="2"/>
                </a:lnTo>
                <a:lnTo>
                  <a:pt x="0" y="1"/>
                </a:lnTo>
                <a:lnTo>
                  <a:pt x="0" y="0"/>
                </a:lnTo>
              </a:path>
            </a:pathLst>
          </a:custGeom>
          <a:noFill/>
          <a:ln w="0">
            <a:solidFill>
              <a:srgbClr val="FF9900"/>
            </a:solidFill>
            <a:prstDash val="solid"/>
            <a:round/>
            <a:headEnd/>
            <a:tailEnd/>
          </a:ln>
        </p:spPr>
        <p:txBody>
          <a:bodyPr/>
          <a:lstStyle/>
          <a:p>
            <a:endParaRPr lang="en-US"/>
          </a:p>
        </p:txBody>
      </p:sp>
      <p:sp>
        <p:nvSpPr>
          <p:cNvPr id="194871" name="Freeform 308"/>
          <p:cNvSpPr>
            <a:spLocks/>
          </p:cNvSpPr>
          <p:nvPr/>
        </p:nvSpPr>
        <p:spPr bwMode="auto">
          <a:xfrm>
            <a:off x="2674938" y="4750813"/>
            <a:ext cx="46037" cy="22225"/>
          </a:xfrm>
          <a:custGeom>
            <a:avLst/>
            <a:gdLst>
              <a:gd name="T0" fmla="*/ 0 w 4"/>
              <a:gd name="T1" fmla="*/ 2147483647 h 2"/>
              <a:gd name="T2" fmla="*/ 2147483647 w 4"/>
              <a:gd name="T3" fmla="*/ 2147483647 h 2"/>
              <a:gd name="T4" fmla="*/ 2147483647 w 4"/>
              <a:gd name="T5" fmla="*/ 2147483647 h 2"/>
              <a:gd name="T6" fmla="*/ 2147483647 w 4"/>
              <a:gd name="T7" fmla="*/ 2147483647 h 2"/>
              <a:gd name="T8" fmla="*/ 2147483647 w 4"/>
              <a:gd name="T9" fmla="*/ 2147483647 h 2"/>
              <a:gd name="T10" fmla="*/ 2147483647 w 4"/>
              <a:gd name="T11" fmla="*/ 2147483647 h 2"/>
              <a:gd name="T12" fmla="*/ 2147483647 w 4"/>
              <a:gd name="T13" fmla="*/ 0 h 2"/>
              <a:gd name="T14" fmla="*/ 0 60000 65536"/>
              <a:gd name="T15" fmla="*/ 0 60000 65536"/>
              <a:gd name="T16" fmla="*/ 0 60000 65536"/>
              <a:gd name="T17" fmla="*/ 0 60000 65536"/>
              <a:gd name="T18" fmla="*/ 0 60000 65536"/>
              <a:gd name="T19" fmla="*/ 0 60000 65536"/>
              <a:gd name="T20" fmla="*/ 0 60000 65536"/>
              <a:gd name="T21" fmla="*/ 0 w 4"/>
              <a:gd name="T22" fmla="*/ 0 h 2"/>
              <a:gd name="T23" fmla="*/ 4 w 4"/>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
                <a:moveTo>
                  <a:pt x="0" y="2"/>
                </a:moveTo>
                <a:lnTo>
                  <a:pt x="1" y="2"/>
                </a:lnTo>
                <a:lnTo>
                  <a:pt x="2" y="1"/>
                </a:lnTo>
                <a:lnTo>
                  <a:pt x="3" y="1"/>
                </a:lnTo>
                <a:lnTo>
                  <a:pt x="4" y="0"/>
                </a:lnTo>
              </a:path>
            </a:pathLst>
          </a:custGeom>
          <a:noFill/>
          <a:ln w="0">
            <a:solidFill>
              <a:srgbClr val="FF9900"/>
            </a:solidFill>
            <a:prstDash val="solid"/>
            <a:round/>
            <a:headEnd/>
            <a:tailEnd/>
          </a:ln>
        </p:spPr>
        <p:txBody>
          <a:bodyPr/>
          <a:lstStyle/>
          <a:p>
            <a:endParaRPr lang="en-US"/>
          </a:p>
        </p:txBody>
      </p:sp>
      <p:sp>
        <p:nvSpPr>
          <p:cNvPr id="194872" name="Freeform 309"/>
          <p:cNvSpPr>
            <a:spLocks/>
          </p:cNvSpPr>
          <p:nvPr/>
        </p:nvSpPr>
        <p:spPr bwMode="auto">
          <a:xfrm>
            <a:off x="2674938" y="4728588"/>
            <a:ext cx="46037" cy="11112"/>
          </a:xfrm>
          <a:custGeom>
            <a:avLst/>
            <a:gdLst>
              <a:gd name="T0" fmla="*/ 2147483647 w 4"/>
              <a:gd name="T1" fmla="*/ 0 h 1"/>
              <a:gd name="T2" fmla="*/ 2147483647 w 4"/>
              <a:gd name="T3" fmla="*/ 2147483647 h 1"/>
              <a:gd name="T4" fmla="*/ 2147483647 w 4"/>
              <a:gd name="T5" fmla="*/ 2147483647 h 1"/>
              <a:gd name="T6" fmla="*/ 2147483647 w 4"/>
              <a:gd name="T7" fmla="*/ 2147483647 h 1"/>
              <a:gd name="T8" fmla="*/ 2147483647 w 4"/>
              <a:gd name="T9" fmla="*/ 2147483647 h 1"/>
              <a:gd name="T10" fmla="*/ 2147483647 w 4"/>
              <a:gd name="T11" fmla="*/ 2147483647 h 1"/>
              <a:gd name="T12" fmla="*/ 0 w 4"/>
              <a:gd name="T13" fmla="*/ 2147483647 h 1"/>
              <a:gd name="T14" fmla="*/ 0 60000 65536"/>
              <a:gd name="T15" fmla="*/ 0 60000 65536"/>
              <a:gd name="T16" fmla="*/ 0 60000 65536"/>
              <a:gd name="T17" fmla="*/ 0 60000 65536"/>
              <a:gd name="T18" fmla="*/ 0 60000 65536"/>
              <a:gd name="T19" fmla="*/ 0 60000 65536"/>
              <a:gd name="T20" fmla="*/ 0 60000 65536"/>
              <a:gd name="T21" fmla="*/ 0 w 4"/>
              <a:gd name="T22" fmla="*/ 0 h 1"/>
              <a:gd name="T23" fmla="*/ 4 w 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1">
                <a:moveTo>
                  <a:pt x="4" y="0"/>
                </a:moveTo>
                <a:lnTo>
                  <a:pt x="3" y="1"/>
                </a:lnTo>
                <a:lnTo>
                  <a:pt x="2" y="1"/>
                </a:lnTo>
                <a:lnTo>
                  <a:pt x="1" y="1"/>
                </a:lnTo>
                <a:lnTo>
                  <a:pt x="0" y="1"/>
                </a:lnTo>
              </a:path>
            </a:pathLst>
          </a:custGeom>
          <a:noFill/>
          <a:ln w="0">
            <a:solidFill>
              <a:srgbClr val="FF9900"/>
            </a:solidFill>
            <a:prstDash val="solid"/>
            <a:round/>
            <a:headEnd/>
            <a:tailEnd/>
          </a:ln>
        </p:spPr>
        <p:txBody>
          <a:bodyPr/>
          <a:lstStyle/>
          <a:p>
            <a:endParaRPr lang="en-US"/>
          </a:p>
        </p:txBody>
      </p:sp>
      <p:sp>
        <p:nvSpPr>
          <p:cNvPr id="194873" name="Freeform 310"/>
          <p:cNvSpPr>
            <a:spLocks/>
          </p:cNvSpPr>
          <p:nvPr/>
        </p:nvSpPr>
        <p:spPr bwMode="auto">
          <a:xfrm>
            <a:off x="2674938" y="4717475"/>
            <a:ext cx="1587" cy="22225"/>
          </a:xfrm>
          <a:custGeom>
            <a:avLst/>
            <a:gdLst>
              <a:gd name="T0" fmla="*/ 0 w 1588"/>
              <a:gd name="T1" fmla="*/ 2147483647 h 2"/>
              <a:gd name="T2" fmla="*/ 0 w 1588"/>
              <a:gd name="T3" fmla="*/ 2147483647 h 2"/>
              <a:gd name="T4" fmla="*/ 0 w 1588"/>
              <a:gd name="T5" fmla="*/ 2147483647 h 2"/>
              <a:gd name="T6" fmla="*/ 0 w 1588"/>
              <a:gd name="T7" fmla="*/ 2147483647 h 2"/>
              <a:gd name="T8" fmla="*/ 0 w 1588"/>
              <a:gd name="T9" fmla="*/ 0 h 2"/>
              <a:gd name="T10" fmla="*/ 0 w 1588"/>
              <a:gd name="T11" fmla="*/ 0 h 2"/>
              <a:gd name="T12" fmla="*/ 0 w 1588"/>
              <a:gd name="T13" fmla="*/ 0 h 2"/>
              <a:gd name="T14" fmla="*/ 0 60000 65536"/>
              <a:gd name="T15" fmla="*/ 0 60000 65536"/>
              <a:gd name="T16" fmla="*/ 0 60000 65536"/>
              <a:gd name="T17" fmla="*/ 0 60000 65536"/>
              <a:gd name="T18" fmla="*/ 0 60000 65536"/>
              <a:gd name="T19" fmla="*/ 0 60000 65536"/>
              <a:gd name="T20" fmla="*/ 0 60000 65536"/>
              <a:gd name="T21" fmla="*/ 0 w 1588"/>
              <a:gd name="T22" fmla="*/ 0 h 2"/>
              <a:gd name="T23" fmla="*/ 1588 w 1588"/>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8" h="2">
                <a:moveTo>
                  <a:pt x="0" y="2"/>
                </a:moveTo>
                <a:lnTo>
                  <a:pt x="0" y="1"/>
                </a:lnTo>
                <a:lnTo>
                  <a:pt x="0" y="0"/>
                </a:lnTo>
              </a:path>
            </a:pathLst>
          </a:custGeom>
          <a:noFill/>
          <a:ln w="0">
            <a:solidFill>
              <a:srgbClr val="FF9900"/>
            </a:solidFill>
            <a:prstDash val="solid"/>
            <a:round/>
            <a:headEnd/>
            <a:tailEnd/>
          </a:ln>
        </p:spPr>
        <p:txBody>
          <a:bodyPr/>
          <a:lstStyle/>
          <a:p>
            <a:endParaRPr lang="en-US"/>
          </a:p>
        </p:txBody>
      </p:sp>
      <p:sp>
        <p:nvSpPr>
          <p:cNvPr id="194874" name="Freeform 311"/>
          <p:cNvSpPr>
            <a:spLocks/>
          </p:cNvSpPr>
          <p:nvPr/>
        </p:nvSpPr>
        <p:spPr bwMode="auto">
          <a:xfrm>
            <a:off x="2674938" y="4684138"/>
            <a:ext cx="46037" cy="33337"/>
          </a:xfrm>
          <a:custGeom>
            <a:avLst/>
            <a:gdLst>
              <a:gd name="T0" fmla="*/ 0 w 4"/>
              <a:gd name="T1" fmla="*/ 2147483647 h 3"/>
              <a:gd name="T2" fmla="*/ 2147483647 w 4"/>
              <a:gd name="T3" fmla="*/ 2147483647 h 3"/>
              <a:gd name="T4" fmla="*/ 2147483647 w 4"/>
              <a:gd name="T5" fmla="*/ 2147483647 h 3"/>
              <a:gd name="T6" fmla="*/ 2147483647 w 4"/>
              <a:gd name="T7" fmla="*/ 2147483647 h 3"/>
              <a:gd name="T8" fmla="*/ 2147483647 w 4"/>
              <a:gd name="T9" fmla="*/ 2147483647 h 3"/>
              <a:gd name="T10" fmla="*/ 2147483647 w 4"/>
              <a:gd name="T11" fmla="*/ 2147483647 h 3"/>
              <a:gd name="T12" fmla="*/ 2147483647 w 4"/>
              <a:gd name="T13" fmla="*/ 0 h 3"/>
              <a:gd name="T14" fmla="*/ 0 60000 65536"/>
              <a:gd name="T15" fmla="*/ 0 60000 65536"/>
              <a:gd name="T16" fmla="*/ 0 60000 65536"/>
              <a:gd name="T17" fmla="*/ 0 60000 65536"/>
              <a:gd name="T18" fmla="*/ 0 60000 65536"/>
              <a:gd name="T19" fmla="*/ 0 60000 65536"/>
              <a:gd name="T20" fmla="*/ 0 60000 65536"/>
              <a:gd name="T21" fmla="*/ 0 w 4"/>
              <a:gd name="T22" fmla="*/ 0 h 3"/>
              <a:gd name="T23" fmla="*/ 4 w 4"/>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
                <a:moveTo>
                  <a:pt x="0" y="3"/>
                </a:moveTo>
                <a:lnTo>
                  <a:pt x="1" y="2"/>
                </a:lnTo>
                <a:lnTo>
                  <a:pt x="2" y="1"/>
                </a:lnTo>
                <a:lnTo>
                  <a:pt x="3" y="1"/>
                </a:lnTo>
                <a:lnTo>
                  <a:pt x="4" y="0"/>
                </a:lnTo>
              </a:path>
            </a:pathLst>
          </a:custGeom>
          <a:noFill/>
          <a:ln w="0">
            <a:solidFill>
              <a:srgbClr val="FF9900"/>
            </a:solidFill>
            <a:prstDash val="solid"/>
            <a:round/>
            <a:headEnd/>
            <a:tailEnd/>
          </a:ln>
        </p:spPr>
        <p:txBody>
          <a:bodyPr/>
          <a:lstStyle/>
          <a:p>
            <a:endParaRPr lang="en-US"/>
          </a:p>
        </p:txBody>
      </p:sp>
      <p:sp>
        <p:nvSpPr>
          <p:cNvPr id="194875" name="Line 312"/>
          <p:cNvSpPr>
            <a:spLocks noChangeShapeType="1"/>
          </p:cNvSpPr>
          <p:nvPr/>
        </p:nvSpPr>
        <p:spPr bwMode="auto">
          <a:xfrm>
            <a:off x="809625" y="4650800"/>
            <a:ext cx="3603625" cy="1588"/>
          </a:xfrm>
          <a:prstGeom prst="line">
            <a:avLst/>
          </a:prstGeom>
          <a:noFill/>
          <a:ln w="0">
            <a:solidFill>
              <a:srgbClr val="008A4A"/>
            </a:solidFill>
            <a:round/>
            <a:headEnd/>
            <a:tailEnd/>
          </a:ln>
        </p:spPr>
        <p:txBody>
          <a:bodyPr/>
          <a:lstStyle/>
          <a:p>
            <a:endParaRPr lang="en-US"/>
          </a:p>
        </p:txBody>
      </p:sp>
      <p:sp>
        <p:nvSpPr>
          <p:cNvPr id="194876" name="Freeform 313"/>
          <p:cNvSpPr>
            <a:spLocks/>
          </p:cNvSpPr>
          <p:nvPr/>
        </p:nvSpPr>
        <p:spPr bwMode="auto">
          <a:xfrm>
            <a:off x="4287838" y="4628575"/>
            <a:ext cx="125412" cy="33338"/>
          </a:xfrm>
          <a:custGeom>
            <a:avLst/>
            <a:gdLst>
              <a:gd name="T0" fmla="*/ 0 w 11"/>
              <a:gd name="T1" fmla="*/ 2147483647 h 3"/>
              <a:gd name="T2" fmla="*/ 2147483647 w 11"/>
              <a:gd name="T3" fmla="*/ 2147483647 h 3"/>
              <a:gd name="T4" fmla="*/ 0 w 11"/>
              <a:gd name="T5" fmla="*/ 0 h 3"/>
              <a:gd name="T6" fmla="*/ 0 w 11"/>
              <a:gd name="T7" fmla="*/ 2147483647 h 3"/>
              <a:gd name="T8" fmla="*/ 0 w 11"/>
              <a:gd name="T9" fmla="*/ 2147483647 h 3"/>
              <a:gd name="T10" fmla="*/ 2147483647 w 11"/>
              <a:gd name="T11" fmla="*/ 2147483647 h 3"/>
              <a:gd name="T12" fmla="*/ 0 w 11"/>
              <a:gd name="T13" fmla="*/ 2147483647 h 3"/>
              <a:gd name="T14" fmla="*/ 2147483647 w 11"/>
              <a:gd name="T15" fmla="*/ 2147483647 h 3"/>
              <a:gd name="T16" fmla="*/ 0 w 11"/>
              <a:gd name="T17" fmla="*/ 2147483647 h 3"/>
              <a:gd name="T18" fmla="*/ 2147483647 w 11"/>
              <a:gd name="T19" fmla="*/ 2147483647 h 3"/>
              <a:gd name="T20" fmla="*/ 0 w 11"/>
              <a:gd name="T21" fmla="*/ 2147483647 h 3"/>
              <a:gd name="T22" fmla="*/ 2147483647 w 11"/>
              <a:gd name="T23" fmla="*/ 2147483647 h 3"/>
              <a:gd name="T24" fmla="*/ 0 w 11"/>
              <a:gd name="T25" fmla="*/ 2147483647 h 3"/>
              <a:gd name="T26" fmla="*/ 2147483647 w 11"/>
              <a:gd name="T27" fmla="*/ 2147483647 h 3"/>
              <a:gd name="T28" fmla="*/ 0 w 11"/>
              <a:gd name="T29" fmla="*/ 2147483647 h 3"/>
              <a:gd name="T30" fmla="*/ 2147483647 w 11"/>
              <a:gd name="T31" fmla="*/ 2147483647 h 3"/>
              <a:gd name="T32" fmla="*/ 0 w 11"/>
              <a:gd name="T33" fmla="*/ 2147483647 h 3"/>
              <a:gd name="T34" fmla="*/ 2147483647 w 11"/>
              <a:gd name="T35" fmla="*/ 2147483647 h 3"/>
              <a:gd name="T36" fmla="*/ 0 w 11"/>
              <a:gd name="T37" fmla="*/ 2147483647 h 3"/>
              <a:gd name="T38" fmla="*/ 2147483647 w 11"/>
              <a:gd name="T39" fmla="*/ 2147483647 h 3"/>
              <a:gd name="T40" fmla="*/ 0 w 11"/>
              <a:gd name="T41" fmla="*/ 0 h 3"/>
              <a:gd name="T42" fmla="*/ 2147483647 w 11"/>
              <a:gd name="T43" fmla="*/ 2147483647 h 3"/>
              <a:gd name="T44" fmla="*/ 0 w 11"/>
              <a:gd name="T45" fmla="*/ 0 h 3"/>
              <a:gd name="T46" fmla="*/ 2147483647 w 11"/>
              <a:gd name="T47" fmla="*/ 2147483647 h 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
              <a:gd name="T73" fmla="*/ 0 h 3"/>
              <a:gd name="T74" fmla="*/ 11 w 11"/>
              <a:gd name="T75" fmla="*/ 3 h 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 h="3">
                <a:moveTo>
                  <a:pt x="0" y="3"/>
                </a:moveTo>
                <a:lnTo>
                  <a:pt x="11" y="2"/>
                </a:lnTo>
                <a:lnTo>
                  <a:pt x="0" y="0"/>
                </a:lnTo>
                <a:lnTo>
                  <a:pt x="0" y="3"/>
                </a:lnTo>
                <a:lnTo>
                  <a:pt x="11" y="2"/>
                </a:lnTo>
                <a:lnTo>
                  <a:pt x="0" y="3"/>
                </a:lnTo>
                <a:lnTo>
                  <a:pt x="11" y="2"/>
                </a:lnTo>
                <a:lnTo>
                  <a:pt x="0" y="2"/>
                </a:lnTo>
                <a:lnTo>
                  <a:pt x="11" y="2"/>
                </a:lnTo>
                <a:lnTo>
                  <a:pt x="0" y="2"/>
                </a:lnTo>
                <a:lnTo>
                  <a:pt x="11" y="2"/>
                </a:lnTo>
                <a:lnTo>
                  <a:pt x="0" y="2"/>
                </a:lnTo>
                <a:lnTo>
                  <a:pt x="11" y="2"/>
                </a:lnTo>
                <a:lnTo>
                  <a:pt x="0" y="1"/>
                </a:lnTo>
                <a:lnTo>
                  <a:pt x="11" y="2"/>
                </a:lnTo>
                <a:lnTo>
                  <a:pt x="0" y="1"/>
                </a:lnTo>
                <a:lnTo>
                  <a:pt x="11" y="2"/>
                </a:lnTo>
                <a:lnTo>
                  <a:pt x="0" y="1"/>
                </a:lnTo>
                <a:lnTo>
                  <a:pt x="11" y="2"/>
                </a:lnTo>
                <a:lnTo>
                  <a:pt x="0" y="0"/>
                </a:lnTo>
                <a:lnTo>
                  <a:pt x="11" y="2"/>
                </a:lnTo>
                <a:lnTo>
                  <a:pt x="0" y="0"/>
                </a:lnTo>
                <a:lnTo>
                  <a:pt x="11" y="2"/>
                </a:lnTo>
              </a:path>
            </a:pathLst>
          </a:custGeom>
          <a:noFill/>
          <a:ln w="0">
            <a:solidFill>
              <a:srgbClr val="008A4A"/>
            </a:solidFill>
            <a:prstDash val="solid"/>
            <a:round/>
            <a:headEnd/>
            <a:tailEnd/>
          </a:ln>
        </p:spPr>
        <p:txBody>
          <a:bodyPr/>
          <a:lstStyle/>
          <a:p>
            <a:endParaRPr lang="en-US"/>
          </a:p>
        </p:txBody>
      </p:sp>
      <p:sp>
        <p:nvSpPr>
          <p:cNvPr id="194877" name="Line 314"/>
          <p:cNvSpPr>
            <a:spLocks noChangeShapeType="1"/>
          </p:cNvSpPr>
          <p:nvPr/>
        </p:nvSpPr>
        <p:spPr bwMode="auto">
          <a:xfrm>
            <a:off x="809625" y="4539675"/>
            <a:ext cx="3603625" cy="1588"/>
          </a:xfrm>
          <a:prstGeom prst="line">
            <a:avLst/>
          </a:prstGeom>
          <a:noFill/>
          <a:ln w="0">
            <a:solidFill>
              <a:srgbClr val="008A4A"/>
            </a:solidFill>
            <a:round/>
            <a:headEnd/>
            <a:tailEnd/>
          </a:ln>
        </p:spPr>
        <p:txBody>
          <a:bodyPr/>
          <a:lstStyle/>
          <a:p>
            <a:endParaRPr lang="en-US"/>
          </a:p>
        </p:txBody>
      </p:sp>
      <p:sp>
        <p:nvSpPr>
          <p:cNvPr id="194878" name="Freeform 315"/>
          <p:cNvSpPr>
            <a:spLocks/>
          </p:cNvSpPr>
          <p:nvPr/>
        </p:nvSpPr>
        <p:spPr bwMode="auto">
          <a:xfrm>
            <a:off x="4287838" y="4517450"/>
            <a:ext cx="125412" cy="44450"/>
          </a:xfrm>
          <a:custGeom>
            <a:avLst/>
            <a:gdLst>
              <a:gd name="T0" fmla="*/ 0 w 11"/>
              <a:gd name="T1" fmla="*/ 2147483647 h 4"/>
              <a:gd name="T2" fmla="*/ 2147483647 w 11"/>
              <a:gd name="T3" fmla="*/ 2147483647 h 4"/>
              <a:gd name="T4" fmla="*/ 0 w 11"/>
              <a:gd name="T5" fmla="*/ 0 h 4"/>
              <a:gd name="T6" fmla="*/ 0 w 11"/>
              <a:gd name="T7" fmla="*/ 2147483647 h 4"/>
              <a:gd name="T8" fmla="*/ 0 w 11"/>
              <a:gd name="T9" fmla="*/ 2147483647 h 4"/>
              <a:gd name="T10" fmla="*/ 2147483647 w 11"/>
              <a:gd name="T11" fmla="*/ 2147483647 h 4"/>
              <a:gd name="T12" fmla="*/ 0 w 11"/>
              <a:gd name="T13" fmla="*/ 2147483647 h 4"/>
              <a:gd name="T14" fmla="*/ 2147483647 w 11"/>
              <a:gd name="T15" fmla="*/ 2147483647 h 4"/>
              <a:gd name="T16" fmla="*/ 0 w 11"/>
              <a:gd name="T17" fmla="*/ 2147483647 h 4"/>
              <a:gd name="T18" fmla="*/ 2147483647 w 11"/>
              <a:gd name="T19" fmla="*/ 2147483647 h 4"/>
              <a:gd name="T20" fmla="*/ 0 w 11"/>
              <a:gd name="T21" fmla="*/ 2147483647 h 4"/>
              <a:gd name="T22" fmla="*/ 2147483647 w 11"/>
              <a:gd name="T23" fmla="*/ 2147483647 h 4"/>
              <a:gd name="T24" fmla="*/ 0 w 11"/>
              <a:gd name="T25" fmla="*/ 2147483647 h 4"/>
              <a:gd name="T26" fmla="*/ 2147483647 w 11"/>
              <a:gd name="T27" fmla="*/ 2147483647 h 4"/>
              <a:gd name="T28" fmla="*/ 0 w 11"/>
              <a:gd name="T29" fmla="*/ 2147483647 h 4"/>
              <a:gd name="T30" fmla="*/ 2147483647 w 11"/>
              <a:gd name="T31" fmla="*/ 2147483647 h 4"/>
              <a:gd name="T32" fmla="*/ 0 w 11"/>
              <a:gd name="T33" fmla="*/ 2147483647 h 4"/>
              <a:gd name="T34" fmla="*/ 2147483647 w 11"/>
              <a:gd name="T35" fmla="*/ 2147483647 h 4"/>
              <a:gd name="T36" fmla="*/ 0 w 11"/>
              <a:gd name="T37" fmla="*/ 2147483647 h 4"/>
              <a:gd name="T38" fmla="*/ 2147483647 w 11"/>
              <a:gd name="T39" fmla="*/ 2147483647 h 4"/>
              <a:gd name="T40" fmla="*/ 0 w 11"/>
              <a:gd name="T41" fmla="*/ 2147483647 h 4"/>
              <a:gd name="T42" fmla="*/ 2147483647 w 11"/>
              <a:gd name="T43" fmla="*/ 2147483647 h 4"/>
              <a:gd name="T44" fmla="*/ 0 w 11"/>
              <a:gd name="T45" fmla="*/ 0 h 4"/>
              <a:gd name="T46" fmla="*/ 2147483647 w 11"/>
              <a:gd name="T47" fmla="*/ 2147483647 h 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
              <a:gd name="T73" fmla="*/ 0 h 4"/>
              <a:gd name="T74" fmla="*/ 11 w 11"/>
              <a:gd name="T75" fmla="*/ 4 h 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 h="4">
                <a:moveTo>
                  <a:pt x="0" y="4"/>
                </a:moveTo>
                <a:lnTo>
                  <a:pt x="11" y="2"/>
                </a:lnTo>
                <a:lnTo>
                  <a:pt x="0" y="0"/>
                </a:lnTo>
                <a:lnTo>
                  <a:pt x="0" y="4"/>
                </a:lnTo>
                <a:lnTo>
                  <a:pt x="0" y="3"/>
                </a:lnTo>
                <a:lnTo>
                  <a:pt x="11" y="2"/>
                </a:lnTo>
                <a:lnTo>
                  <a:pt x="0" y="3"/>
                </a:lnTo>
                <a:lnTo>
                  <a:pt x="11" y="2"/>
                </a:lnTo>
                <a:lnTo>
                  <a:pt x="0" y="3"/>
                </a:lnTo>
                <a:lnTo>
                  <a:pt x="11" y="2"/>
                </a:lnTo>
                <a:lnTo>
                  <a:pt x="0" y="2"/>
                </a:lnTo>
                <a:lnTo>
                  <a:pt x="11" y="2"/>
                </a:lnTo>
                <a:lnTo>
                  <a:pt x="0" y="2"/>
                </a:lnTo>
                <a:lnTo>
                  <a:pt x="11" y="2"/>
                </a:lnTo>
                <a:lnTo>
                  <a:pt x="0" y="2"/>
                </a:lnTo>
                <a:lnTo>
                  <a:pt x="11" y="2"/>
                </a:lnTo>
                <a:lnTo>
                  <a:pt x="0" y="1"/>
                </a:lnTo>
                <a:lnTo>
                  <a:pt x="11" y="2"/>
                </a:lnTo>
                <a:lnTo>
                  <a:pt x="0" y="1"/>
                </a:lnTo>
                <a:lnTo>
                  <a:pt x="11" y="2"/>
                </a:lnTo>
                <a:lnTo>
                  <a:pt x="0" y="1"/>
                </a:lnTo>
                <a:lnTo>
                  <a:pt x="11" y="2"/>
                </a:lnTo>
                <a:lnTo>
                  <a:pt x="0" y="0"/>
                </a:lnTo>
                <a:lnTo>
                  <a:pt x="11" y="2"/>
                </a:lnTo>
              </a:path>
            </a:pathLst>
          </a:custGeom>
          <a:noFill/>
          <a:ln w="0">
            <a:solidFill>
              <a:srgbClr val="008A4A"/>
            </a:solidFill>
            <a:prstDash val="solid"/>
            <a:round/>
            <a:headEnd/>
            <a:tailEnd/>
          </a:ln>
        </p:spPr>
        <p:txBody>
          <a:bodyPr/>
          <a:lstStyle/>
          <a:p>
            <a:endParaRPr lang="en-US"/>
          </a:p>
        </p:txBody>
      </p:sp>
      <p:sp>
        <p:nvSpPr>
          <p:cNvPr id="194879" name="Line 316"/>
          <p:cNvSpPr>
            <a:spLocks noChangeShapeType="1"/>
          </p:cNvSpPr>
          <p:nvPr/>
        </p:nvSpPr>
        <p:spPr bwMode="auto">
          <a:xfrm>
            <a:off x="809625" y="4750813"/>
            <a:ext cx="3603625" cy="1587"/>
          </a:xfrm>
          <a:prstGeom prst="line">
            <a:avLst/>
          </a:prstGeom>
          <a:noFill/>
          <a:ln w="0">
            <a:solidFill>
              <a:srgbClr val="008A4A"/>
            </a:solidFill>
            <a:round/>
            <a:headEnd/>
            <a:tailEnd/>
          </a:ln>
        </p:spPr>
        <p:txBody>
          <a:bodyPr/>
          <a:lstStyle/>
          <a:p>
            <a:endParaRPr lang="en-US"/>
          </a:p>
        </p:txBody>
      </p:sp>
      <p:sp>
        <p:nvSpPr>
          <p:cNvPr id="194880" name="Freeform 317"/>
          <p:cNvSpPr>
            <a:spLocks/>
          </p:cNvSpPr>
          <p:nvPr/>
        </p:nvSpPr>
        <p:spPr bwMode="auto">
          <a:xfrm>
            <a:off x="4287838" y="4728588"/>
            <a:ext cx="125412" cy="44450"/>
          </a:xfrm>
          <a:custGeom>
            <a:avLst/>
            <a:gdLst>
              <a:gd name="T0" fmla="*/ 0 w 11"/>
              <a:gd name="T1" fmla="*/ 2147483647 h 4"/>
              <a:gd name="T2" fmla="*/ 2147483647 w 11"/>
              <a:gd name="T3" fmla="*/ 2147483647 h 4"/>
              <a:gd name="T4" fmla="*/ 0 w 11"/>
              <a:gd name="T5" fmla="*/ 0 h 4"/>
              <a:gd name="T6" fmla="*/ 0 w 11"/>
              <a:gd name="T7" fmla="*/ 2147483647 h 4"/>
              <a:gd name="T8" fmla="*/ 0 w 11"/>
              <a:gd name="T9" fmla="*/ 2147483647 h 4"/>
              <a:gd name="T10" fmla="*/ 2147483647 w 11"/>
              <a:gd name="T11" fmla="*/ 2147483647 h 4"/>
              <a:gd name="T12" fmla="*/ 0 w 11"/>
              <a:gd name="T13" fmla="*/ 2147483647 h 4"/>
              <a:gd name="T14" fmla="*/ 2147483647 w 11"/>
              <a:gd name="T15" fmla="*/ 2147483647 h 4"/>
              <a:gd name="T16" fmla="*/ 0 w 11"/>
              <a:gd name="T17" fmla="*/ 2147483647 h 4"/>
              <a:gd name="T18" fmla="*/ 2147483647 w 11"/>
              <a:gd name="T19" fmla="*/ 2147483647 h 4"/>
              <a:gd name="T20" fmla="*/ 0 w 11"/>
              <a:gd name="T21" fmla="*/ 2147483647 h 4"/>
              <a:gd name="T22" fmla="*/ 2147483647 w 11"/>
              <a:gd name="T23" fmla="*/ 2147483647 h 4"/>
              <a:gd name="T24" fmla="*/ 0 w 11"/>
              <a:gd name="T25" fmla="*/ 2147483647 h 4"/>
              <a:gd name="T26" fmla="*/ 2147483647 w 11"/>
              <a:gd name="T27" fmla="*/ 2147483647 h 4"/>
              <a:gd name="T28" fmla="*/ 0 w 11"/>
              <a:gd name="T29" fmla="*/ 2147483647 h 4"/>
              <a:gd name="T30" fmla="*/ 2147483647 w 11"/>
              <a:gd name="T31" fmla="*/ 2147483647 h 4"/>
              <a:gd name="T32" fmla="*/ 0 w 11"/>
              <a:gd name="T33" fmla="*/ 2147483647 h 4"/>
              <a:gd name="T34" fmla="*/ 2147483647 w 11"/>
              <a:gd name="T35" fmla="*/ 2147483647 h 4"/>
              <a:gd name="T36" fmla="*/ 0 w 11"/>
              <a:gd name="T37" fmla="*/ 2147483647 h 4"/>
              <a:gd name="T38" fmla="*/ 2147483647 w 11"/>
              <a:gd name="T39" fmla="*/ 2147483647 h 4"/>
              <a:gd name="T40" fmla="*/ 0 w 11"/>
              <a:gd name="T41" fmla="*/ 2147483647 h 4"/>
              <a:gd name="T42" fmla="*/ 2147483647 w 11"/>
              <a:gd name="T43" fmla="*/ 2147483647 h 4"/>
              <a:gd name="T44" fmla="*/ 0 w 11"/>
              <a:gd name="T45" fmla="*/ 0 h 4"/>
              <a:gd name="T46" fmla="*/ 2147483647 w 11"/>
              <a:gd name="T47" fmla="*/ 2147483647 h 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
              <a:gd name="T73" fmla="*/ 0 h 4"/>
              <a:gd name="T74" fmla="*/ 11 w 11"/>
              <a:gd name="T75" fmla="*/ 4 h 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 h="4">
                <a:moveTo>
                  <a:pt x="0" y="4"/>
                </a:moveTo>
                <a:lnTo>
                  <a:pt x="11" y="2"/>
                </a:lnTo>
                <a:lnTo>
                  <a:pt x="0" y="0"/>
                </a:lnTo>
                <a:lnTo>
                  <a:pt x="0" y="4"/>
                </a:lnTo>
                <a:lnTo>
                  <a:pt x="11" y="2"/>
                </a:lnTo>
                <a:lnTo>
                  <a:pt x="0" y="3"/>
                </a:lnTo>
                <a:lnTo>
                  <a:pt x="11" y="2"/>
                </a:lnTo>
                <a:lnTo>
                  <a:pt x="0" y="3"/>
                </a:lnTo>
                <a:lnTo>
                  <a:pt x="11" y="2"/>
                </a:lnTo>
                <a:lnTo>
                  <a:pt x="0" y="3"/>
                </a:lnTo>
                <a:lnTo>
                  <a:pt x="11" y="2"/>
                </a:lnTo>
                <a:lnTo>
                  <a:pt x="0" y="2"/>
                </a:lnTo>
                <a:lnTo>
                  <a:pt x="11" y="2"/>
                </a:lnTo>
                <a:lnTo>
                  <a:pt x="0" y="2"/>
                </a:lnTo>
                <a:lnTo>
                  <a:pt x="11" y="2"/>
                </a:lnTo>
                <a:lnTo>
                  <a:pt x="0" y="2"/>
                </a:lnTo>
                <a:lnTo>
                  <a:pt x="11" y="2"/>
                </a:lnTo>
                <a:lnTo>
                  <a:pt x="0" y="1"/>
                </a:lnTo>
                <a:lnTo>
                  <a:pt x="11" y="2"/>
                </a:lnTo>
                <a:lnTo>
                  <a:pt x="0" y="1"/>
                </a:lnTo>
                <a:lnTo>
                  <a:pt x="11" y="2"/>
                </a:lnTo>
                <a:lnTo>
                  <a:pt x="0" y="0"/>
                </a:lnTo>
                <a:lnTo>
                  <a:pt x="11" y="2"/>
                </a:lnTo>
              </a:path>
            </a:pathLst>
          </a:custGeom>
          <a:noFill/>
          <a:ln w="0">
            <a:solidFill>
              <a:srgbClr val="008A4A"/>
            </a:solidFill>
            <a:prstDash val="solid"/>
            <a:round/>
            <a:headEnd/>
            <a:tailEnd/>
          </a:ln>
        </p:spPr>
        <p:txBody>
          <a:bodyPr/>
          <a:lstStyle/>
          <a:p>
            <a:endParaRPr lang="en-US"/>
          </a:p>
        </p:txBody>
      </p:sp>
      <p:sp>
        <p:nvSpPr>
          <p:cNvPr id="194881" name="Line 318"/>
          <p:cNvSpPr>
            <a:spLocks noChangeShapeType="1"/>
          </p:cNvSpPr>
          <p:nvPr/>
        </p:nvSpPr>
        <p:spPr bwMode="auto">
          <a:xfrm>
            <a:off x="2433638" y="4304725"/>
            <a:ext cx="3175" cy="146050"/>
          </a:xfrm>
          <a:prstGeom prst="line">
            <a:avLst/>
          </a:prstGeom>
          <a:noFill/>
          <a:ln w="0">
            <a:solidFill>
              <a:srgbClr val="24282B"/>
            </a:solidFill>
            <a:round/>
            <a:headEnd/>
            <a:tailEnd/>
          </a:ln>
        </p:spPr>
        <p:txBody>
          <a:bodyPr/>
          <a:lstStyle/>
          <a:p>
            <a:endParaRPr lang="en-US"/>
          </a:p>
        </p:txBody>
      </p:sp>
      <p:sp>
        <p:nvSpPr>
          <p:cNvPr id="194882" name="Line 319"/>
          <p:cNvSpPr>
            <a:spLocks noChangeShapeType="1"/>
          </p:cNvSpPr>
          <p:nvPr/>
        </p:nvSpPr>
        <p:spPr bwMode="auto">
          <a:xfrm flipH="1">
            <a:off x="2147888" y="4450775"/>
            <a:ext cx="285750" cy="1588"/>
          </a:xfrm>
          <a:prstGeom prst="line">
            <a:avLst/>
          </a:prstGeom>
          <a:noFill/>
          <a:ln w="0">
            <a:solidFill>
              <a:srgbClr val="24282B"/>
            </a:solidFill>
            <a:round/>
            <a:headEnd/>
            <a:tailEnd/>
          </a:ln>
        </p:spPr>
        <p:txBody>
          <a:bodyPr/>
          <a:lstStyle/>
          <a:p>
            <a:endParaRPr lang="en-US"/>
          </a:p>
        </p:txBody>
      </p:sp>
      <p:sp>
        <p:nvSpPr>
          <p:cNvPr id="194883" name="Line 320"/>
          <p:cNvSpPr>
            <a:spLocks noChangeShapeType="1"/>
          </p:cNvSpPr>
          <p:nvPr/>
        </p:nvSpPr>
        <p:spPr bwMode="auto">
          <a:xfrm>
            <a:off x="2147888" y="4839713"/>
            <a:ext cx="285750" cy="3175"/>
          </a:xfrm>
          <a:prstGeom prst="line">
            <a:avLst/>
          </a:prstGeom>
          <a:noFill/>
          <a:ln w="0">
            <a:solidFill>
              <a:srgbClr val="24282B"/>
            </a:solidFill>
            <a:round/>
            <a:headEnd/>
            <a:tailEnd/>
          </a:ln>
        </p:spPr>
        <p:txBody>
          <a:bodyPr/>
          <a:lstStyle/>
          <a:p>
            <a:endParaRPr lang="en-US"/>
          </a:p>
        </p:txBody>
      </p:sp>
      <p:sp>
        <p:nvSpPr>
          <p:cNvPr id="194884" name="Line 321"/>
          <p:cNvSpPr>
            <a:spLocks noChangeShapeType="1"/>
          </p:cNvSpPr>
          <p:nvPr/>
        </p:nvSpPr>
        <p:spPr bwMode="auto">
          <a:xfrm>
            <a:off x="2433638" y="4839713"/>
            <a:ext cx="3175" cy="90487"/>
          </a:xfrm>
          <a:prstGeom prst="line">
            <a:avLst/>
          </a:prstGeom>
          <a:noFill/>
          <a:ln w="0">
            <a:solidFill>
              <a:srgbClr val="24282B"/>
            </a:solidFill>
            <a:round/>
            <a:headEnd/>
            <a:tailEnd/>
          </a:ln>
        </p:spPr>
        <p:txBody>
          <a:bodyPr/>
          <a:lstStyle/>
          <a:p>
            <a:endParaRPr lang="en-US"/>
          </a:p>
        </p:txBody>
      </p:sp>
      <p:sp>
        <p:nvSpPr>
          <p:cNvPr id="194885" name="Line 322"/>
          <p:cNvSpPr>
            <a:spLocks noChangeShapeType="1"/>
          </p:cNvSpPr>
          <p:nvPr/>
        </p:nvSpPr>
        <p:spPr bwMode="auto">
          <a:xfrm>
            <a:off x="2433638" y="4839713"/>
            <a:ext cx="3175" cy="146050"/>
          </a:xfrm>
          <a:prstGeom prst="line">
            <a:avLst/>
          </a:prstGeom>
          <a:noFill/>
          <a:ln w="0">
            <a:solidFill>
              <a:srgbClr val="24282B"/>
            </a:solidFill>
            <a:round/>
            <a:headEnd/>
            <a:tailEnd/>
          </a:ln>
        </p:spPr>
        <p:txBody>
          <a:bodyPr/>
          <a:lstStyle/>
          <a:p>
            <a:endParaRPr lang="en-US"/>
          </a:p>
        </p:txBody>
      </p:sp>
      <p:sp>
        <p:nvSpPr>
          <p:cNvPr id="194886" name="Line 323"/>
          <p:cNvSpPr>
            <a:spLocks noChangeShapeType="1"/>
          </p:cNvSpPr>
          <p:nvPr/>
        </p:nvSpPr>
        <p:spPr bwMode="auto">
          <a:xfrm flipV="1">
            <a:off x="3097213" y="4839713"/>
            <a:ext cx="3175" cy="146050"/>
          </a:xfrm>
          <a:prstGeom prst="line">
            <a:avLst/>
          </a:prstGeom>
          <a:noFill/>
          <a:ln w="0">
            <a:solidFill>
              <a:srgbClr val="24282B"/>
            </a:solidFill>
            <a:round/>
            <a:headEnd/>
            <a:tailEnd/>
          </a:ln>
        </p:spPr>
        <p:txBody>
          <a:bodyPr/>
          <a:lstStyle/>
          <a:p>
            <a:endParaRPr lang="en-US"/>
          </a:p>
        </p:txBody>
      </p:sp>
      <p:sp>
        <p:nvSpPr>
          <p:cNvPr id="194887" name="Line 324"/>
          <p:cNvSpPr>
            <a:spLocks noChangeShapeType="1"/>
          </p:cNvSpPr>
          <p:nvPr/>
        </p:nvSpPr>
        <p:spPr bwMode="auto">
          <a:xfrm>
            <a:off x="3097213" y="4839713"/>
            <a:ext cx="285750" cy="3175"/>
          </a:xfrm>
          <a:prstGeom prst="line">
            <a:avLst/>
          </a:prstGeom>
          <a:noFill/>
          <a:ln w="0">
            <a:solidFill>
              <a:srgbClr val="24282B"/>
            </a:solidFill>
            <a:round/>
            <a:headEnd/>
            <a:tailEnd/>
          </a:ln>
        </p:spPr>
        <p:txBody>
          <a:bodyPr/>
          <a:lstStyle/>
          <a:p>
            <a:endParaRPr lang="en-US"/>
          </a:p>
        </p:txBody>
      </p:sp>
      <p:sp>
        <p:nvSpPr>
          <p:cNvPr id="194888" name="Line 325"/>
          <p:cNvSpPr>
            <a:spLocks noChangeShapeType="1"/>
          </p:cNvSpPr>
          <p:nvPr/>
        </p:nvSpPr>
        <p:spPr bwMode="auto">
          <a:xfrm>
            <a:off x="3097213" y="4450775"/>
            <a:ext cx="285750" cy="1588"/>
          </a:xfrm>
          <a:prstGeom prst="line">
            <a:avLst/>
          </a:prstGeom>
          <a:noFill/>
          <a:ln w="0">
            <a:solidFill>
              <a:srgbClr val="24282B"/>
            </a:solidFill>
            <a:round/>
            <a:headEnd/>
            <a:tailEnd/>
          </a:ln>
        </p:spPr>
        <p:txBody>
          <a:bodyPr/>
          <a:lstStyle/>
          <a:p>
            <a:endParaRPr lang="en-US"/>
          </a:p>
        </p:txBody>
      </p:sp>
      <p:sp>
        <p:nvSpPr>
          <p:cNvPr id="194889" name="Line 326"/>
          <p:cNvSpPr>
            <a:spLocks noChangeShapeType="1"/>
          </p:cNvSpPr>
          <p:nvPr/>
        </p:nvSpPr>
        <p:spPr bwMode="auto">
          <a:xfrm flipV="1">
            <a:off x="3097213" y="4304725"/>
            <a:ext cx="3175" cy="146050"/>
          </a:xfrm>
          <a:prstGeom prst="line">
            <a:avLst/>
          </a:prstGeom>
          <a:noFill/>
          <a:ln w="0">
            <a:solidFill>
              <a:srgbClr val="24282B"/>
            </a:solidFill>
            <a:round/>
            <a:headEnd/>
            <a:tailEnd/>
          </a:ln>
        </p:spPr>
        <p:txBody>
          <a:bodyPr/>
          <a:lstStyle/>
          <a:p>
            <a:endParaRPr lang="en-US"/>
          </a:p>
        </p:txBody>
      </p:sp>
      <p:sp>
        <p:nvSpPr>
          <p:cNvPr id="194890" name="Line 327"/>
          <p:cNvSpPr>
            <a:spLocks noChangeShapeType="1"/>
          </p:cNvSpPr>
          <p:nvPr/>
        </p:nvSpPr>
        <p:spPr bwMode="auto">
          <a:xfrm flipV="1">
            <a:off x="2916238" y="3849113"/>
            <a:ext cx="287337" cy="144462"/>
          </a:xfrm>
          <a:prstGeom prst="line">
            <a:avLst/>
          </a:prstGeom>
          <a:noFill/>
          <a:ln w="0">
            <a:solidFill>
              <a:srgbClr val="FF9900"/>
            </a:solidFill>
            <a:round/>
            <a:headEnd type="triangle" w="med" len="med"/>
            <a:tailEnd/>
          </a:ln>
        </p:spPr>
        <p:txBody>
          <a:bodyPr/>
          <a:lstStyle/>
          <a:p>
            <a:endParaRPr lang="en-US"/>
          </a:p>
        </p:txBody>
      </p:sp>
      <p:sp>
        <p:nvSpPr>
          <p:cNvPr id="194891" name="Rectangle 328"/>
          <p:cNvSpPr>
            <a:spLocks noChangeArrowheads="1"/>
          </p:cNvSpPr>
          <p:nvPr/>
        </p:nvSpPr>
        <p:spPr bwMode="auto">
          <a:xfrm>
            <a:off x="250825" y="2625150"/>
            <a:ext cx="3133725" cy="244475"/>
          </a:xfrm>
          <a:prstGeom prst="rect">
            <a:avLst/>
          </a:prstGeom>
          <a:noFill/>
          <a:ln w="9525">
            <a:noFill/>
            <a:miter lim="800000"/>
            <a:headEnd/>
            <a:tailEnd/>
          </a:ln>
        </p:spPr>
        <p:txBody>
          <a:bodyPr wrap="none" lIns="0" tIns="0" rIns="0" bIns="0">
            <a:spAutoFit/>
          </a:bodyPr>
          <a:lstStyle/>
          <a:p>
            <a:r>
              <a:rPr lang="en-US" sz="1600" dirty="0">
                <a:solidFill>
                  <a:srgbClr val="24282B"/>
                </a:solidFill>
                <a:latin typeface="Times New Roman" pitchFamily="18" charset="0"/>
              </a:rPr>
              <a:t>Electron Detector (Plastic Scintillator)</a:t>
            </a:r>
            <a:endParaRPr lang="en-US" sz="1600" dirty="0">
              <a:solidFill>
                <a:srgbClr val="000000"/>
              </a:solidFill>
              <a:latin typeface="Times New Roman" pitchFamily="18" charset="0"/>
            </a:endParaRPr>
          </a:p>
        </p:txBody>
      </p:sp>
      <p:sp>
        <p:nvSpPr>
          <p:cNvPr id="194892" name="Rectangle 329"/>
          <p:cNvSpPr>
            <a:spLocks noChangeArrowheads="1"/>
          </p:cNvSpPr>
          <p:nvPr/>
        </p:nvSpPr>
        <p:spPr bwMode="auto">
          <a:xfrm>
            <a:off x="71438" y="4568250"/>
            <a:ext cx="1579562" cy="257175"/>
          </a:xfrm>
          <a:prstGeom prst="rect">
            <a:avLst/>
          </a:prstGeom>
          <a:solidFill>
            <a:schemeClr val="bg1"/>
          </a:solidFill>
          <a:ln w="12700">
            <a:solidFill>
              <a:srgbClr val="008000"/>
            </a:solidFill>
            <a:miter lim="800000"/>
            <a:headEnd/>
            <a:tailEnd/>
          </a:ln>
        </p:spPr>
        <p:txBody>
          <a:bodyPr wrap="none" lIns="0" tIns="0" rIns="0" bIns="0">
            <a:spAutoFit/>
          </a:bodyPr>
          <a:lstStyle/>
          <a:p>
            <a:r>
              <a:rPr lang="en-US" sz="1600">
                <a:solidFill>
                  <a:srgbClr val="339966"/>
                </a:solidFill>
                <a:latin typeface="Times New Roman" pitchFamily="18" charset="0"/>
              </a:rPr>
              <a:t>Polarized Neutrons</a:t>
            </a:r>
          </a:p>
        </p:txBody>
      </p:sp>
      <p:sp>
        <p:nvSpPr>
          <p:cNvPr id="194893" name="Rectangle 330"/>
          <p:cNvSpPr>
            <a:spLocks noChangeArrowheads="1"/>
          </p:cNvSpPr>
          <p:nvPr/>
        </p:nvSpPr>
        <p:spPr bwMode="auto">
          <a:xfrm>
            <a:off x="179388" y="6009700"/>
            <a:ext cx="1438275" cy="244475"/>
          </a:xfrm>
          <a:prstGeom prst="rect">
            <a:avLst/>
          </a:prstGeom>
          <a:noFill/>
          <a:ln w="9525">
            <a:noFill/>
            <a:miter lim="800000"/>
            <a:headEnd/>
            <a:tailEnd/>
          </a:ln>
        </p:spPr>
        <p:txBody>
          <a:bodyPr wrap="none" lIns="0" tIns="0" rIns="0" bIns="0">
            <a:spAutoFit/>
          </a:bodyPr>
          <a:lstStyle/>
          <a:p>
            <a:r>
              <a:rPr lang="en-US" sz="1600">
                <a:solidFill>
                  <a:srgbClr val="24282B"/>
                </a:solidFill>
                <a:latin typeface="Times New Roman" pitchFamily="18" charset="0"/>
              </a:rPr>
              <a:t>Split Pair Magnet</a:t>
            </a:r>
            <a:endParaRPr lang="en-US" sz="1600">
              <a:solidFill>
                <a:srgbClr val="000000"/>
              </a:solidFill>
              <a:latin typeface="Times New Roman" pitchFamily="18" charset="0"/>
            </a:endParaRPr>
          </a:p>
        </p:txBody>
      </p:sp>
      <p:sp>
        <p:nvSpPr>
          <p:cNvPr id="194894" name="Rectangle 331"/>
          <p:cNvSpPr>
            <a:spLocks noChangeArrowheads="1"/>
          </p:cNvSpPr>
          <p:nvPr/>
        </p:nvSpPr>
        <p:spPr bwMode="auto">
          <a:xfrm>
            <a:off x="3203575" y="3704650"/>
            <a:ext cx="1352550" cy="257175"/>
          </a:xfrm>
          <a:prstGeom prst="rect">
            <a:avLst/>
          </a:prstGeom>
          <a:solidFill>
            <a:schemeClr val="bg1"/>
          </a:solidFill>
          <a:ln w="12700">
            <a:solidFill>
              <a:srgbClr val="FF9900"/>
            </a:solidFill>
            <a:miter lim="800000"/>
            <a:headEnd/>
            <a:tailEnd/>
          </a:ln>
        </p:spPr>
        <p:txBody>
          <a:bodyPr wrap="none" lIns="0" tIns="0" rIns="0" bIns="0">
            <a:spAutoFit/>
          </a:bodyPr>
          <a:lstStyle/>
          <a:p>
            <a:r>
              <a:rPr lang="en-US" sz="1600">
                <a:solidFill>
                  <a:srgbClr val="FF9900"/>
                </a:solidFill>
                <a:latin typeface="Times New Roman" pitchFamily="18" charset="0"/>
              </a:rPr>
              <a:t>Decay Electrons</a:t>
            </a:r>
          </a:p>
        </p:txBody>
      </p:sp>
      <p:sp>
        <p:nvSpPr>
          <p:cNvPr id="194895" name="Rectangle 348"/>
          <p:cNvSpPr>
            <a:spLocks noChangeArrowheads="1"/>
          </p:cNvSpPr>
          <p:nvPr/>
        </p:nvSpPr>
        <p:spPr bwMode="auto">
          <a:xfrm>
            <a:off x="2051050" y="6152575"/>
            <a:ext cx="1239838" cy="244475"/>
          </a:xfrm>
          <a:prstGeom prst="rect">
            <a:avLst/>
          </a:prstGeom>
          <a:solidFill>
            <a:schemeClr val="bg1"/>
          </a:solidFill>
          <a:ln w="12700">
            <a:noFill/>
            <a:miter lim="800000"/>
            <a:headEnd/>
            <a:tailEnd/>
          </a:ln>
        </p:spPr>
        <p:txBody>
          <a:bodyPr wrap="none" lIns="0" tIns="0" rIns="0" bIns="0">
            <a:spAutoFit/>
          </a:bodyPr>
          <a:lstStyle/>
          <a:p>
            <a:r>
              <a:rPr lang="en-US" sz="1600">
                <a:solidFill>
                  <a:srgbClr val="6600FF"/>
                </a:solidFill>
                <a:latin typeface="Times New Roman" pitchFamily="18" charset="0"/>
              </a:rPr>
              <a:t>Magnetic Field</a:t>
            </a:r>
          </a:p>
        </p:txBody>
      </p:sp>
      <p:sp>
        <p:nvSpPr>
          <p:cNvPr id="194896" name="Text Box 380"/>
          <p:cNvSpPr txBox="1">
            <a:spLocks noChangeArrowheads="1"/>
          </p:cNvSpPr>
          <p:nvPr/>
        </p:nvSpPr>
        <p:spPr bwMode="auto">
          <a:xfrm>
            <a:off x="3563244" y="6044625"/>
            <a:ext cx="1352550" cy="376238"/>
          </a:xfrm>
          <a:prstGeom prst="rect">
            <a:avLst/>
          </a:prstGeom>
          <a:noFill/>
          <a:ln w="9525">
            <a:solidFill>
              <a:schemeClr val="tx1"/>
            </a:solidFill>
            <a:miter lim="800000"/>
            <a:headEnd/>
            <a:tailEnd/>
          </a:ln>
        </p:spPr>
        <p:txBody>
          <a:bodyPr>
            <a:spAutoFit/>
          </a:bodyPr>
          <a:lstStyle/>
          <a:p>
            <a:pPr>
              <a:spcBef>
                <a:spcPct val="50000"/>
              </a:spcBef>
            </a:pPr>
            <a:r>
              <a:rPr lang="en-US" dirty="0">
                <a:solidFill>
                  <a:srgbClr val="000000"/>
                </a:solidFill>
                <a:latin typeface="Times New Roman" pitchFamily="18" charset="0"/>
                <a:cs typeface="Times New Roman" pitchFamily="18" charset="0"/>
              </a:rPr>
              <a:t>PERKEO II</a:t>
            </a:r>
          </a:p>
        </p:txBody>
      </p:sp>
      <p:sp>
        <p:nvSpPr>
          <p:cNvPr id="194897" name="Line 384"/>
          <p:cNvSpPr>
            <a:spLocks noChangeShapeType="1"/>
          </p:cNvSpPr>
          <p:nvPr/>
        </p:nvSpPr>
        <p:spPr bwMode="auto">
          <a:xfrm flipH="1" flipV="1">
            <a:off x="2354263" y="4339650"/>
            <a:ext cx="0" cy="311150"/>
          </a:xfrm>
          <a:prstGeom prst="line">
            <a:avLst/>
          </a:prstGeom>
          <a:noFill/>
          <a:ln w="38100" cmpd="dbl">
            <a:solidFill>
              <a:srgbClr val="008000"/>
            </a:solidFill>
            <a:round/>
            <a:headEnd/>
            <a:tailEnd type="triangle" w="med" len="med"/>
          </a:ln>
        </p:spPr>
        <p:txBody>
          <a:bodyPr/>
          <a:lstStyle/>
          <a:p>
            <a:endParaRPr lang="en-US"/>
          </a:p>
        </p:txBody>
      </p:sp>
      <p:sp>
        <p:nvSpPr>
          <p:cNvPr id="194898" name="Line 385"/>
          <p:cNvSpPr>
            <a:spLocks noChangeShapeType="1"/>
          </p:cNvSpPr>
          <p:nvPr/>
        </p:nvSpPr>
        <p:spPr bwMode="auto">
          <a:xfrm flipH="1" flipV="1">
            <a:off x="2976563" y="4330125"/>
            <a:ext cx="0" cy="311150"/>
          </a:xfrm>
          <a:prstGeom prst="line">
            <a:avLst/>
          </a:prstGeom>
          <a:noFill/>
          <a:ln w="38100" cmpd="dbl">
            <a:solidFill>
              <a:srgbClr val="008000"/>
            </a:solidFill>
            <a:round/>
            <a:headEnd/>
            <a:tailEnd type="triangle" w="med" len="med"/>
          </a:ln>
        </p:spPr>
        <p:txBody>
          <a:bodyPr/>
          <a:lstStyle/>
          <a:p>
            <a:endParaRPr lang="en-US"/>
          </a:p>
        </p:txBody>
      </p:sp>
      <p:sp>
        <p:nvSpPr>
          <p:cNvPr id="194899" name="Line 386"/>
          <p:cNvSpPr>
            <a:spLocks noChangeShapeType="1"/>
          </p:cNvSpPr>
          <p:nvPr/>
        </p:nvSpPr>
        <p:spPr bwMode="auto">
          <a:xfrm flipH="1" flipV="1">
            <a:off x="3598863" y="4330125"/>
            <a:ext cx="0" cy="311150"/>
          </a:xfrm>
          <a:prstGeom prst="line">
            <a:avLst/>
          </a:prstGeom>
          <a:noFill/>
          <a:ln w="38100" cmpd="dbl">
            <a:solidFill>
              <a:srgbClr val="008000"/>
            </a:solidFill>
            <a:round/>
            <a:headEnd/>
            <a:tailEnd type="triangle" w="med" len="med"/>
          </a:ln>
        </p:spPr>
        <p:txBody>
          <a:bodyPr/>
          <a:lstStyle/>
          <a:p>
            <a:endParaRPr lang="en-US"/>
          </a:p>
        </p:txBody>
      </p:sp>
      <p:sp>
        <p:nvSpPr>
          <p:cNvPr id="424" name="Oval 140"/>
          <p:cNvSpPr>
            <a:spLocks noChangeArrowheads="1"/>
          </p:cNvSpPr>
          <p:nvPr/>
        </p:nvSpPr>
        <p:spPr bwMode="auto">
          <a:xfrm>
            <a:off x="1057860" y="1425019"/>
            <a:ext cx="228600" cy="228600"/>
          </a:xfrm>
          <a:prstGeom prst="ellipse">
            <a:avLst/>
          </a:prstGeom>
          <a:solidFill>
            <a:srgbClr val="FF3300">
              <a:alpha val="85097"/>
            </a:srgbClr>
          </a:solidFill>
          <a:ln w="9525">
            <a:solidFill>
              <a:schemeClr val="tx1"/>
            </a:solidFill>
            <a:round/>
            <a:headEnd/>
            <a:tailEnd/>
          </a:ln>
        </p:spPr>
        <p:txBody>
          <a:bodyPr wrap="none" anchor="ctr"/>
          <a:lstStyle/>
          <a:p>
            <a:endParaRPr lang="en-US">
              <a:latin typeface="Times New Roman" pitchFamily="18" charset="0"/>
              <a:cs typeface="Times New Roman" pitchFamily="18" charset="0"/>
            </a:endParaRPr>
          </a:p>
        </p:txBody>
      </p:sp>
      <p:sp>
        <p:nvSpPr>
          <p:cNvPr id="425" name="Oval 141"/>
          <p:cNvSpPr>
            <a:spLocks noChangeArrowheads="1"/>
          </p:cNvSpPr>
          <p:nvPr/>
        </p:nvSpPr>
        <p:spPr bwMode="auto">
          <a:xfrm>
            <a:off x="2048460" y="1577419"/>
            <a:ext cx="304800" cy="304800"/>
          </a:xfrm>
          <a:prstGeom prst="ellipse">
            <a:avLst/>
          </a:prstGeom>
          <a:solidFill>
            <a:srgbClr val="008000">
              <a:alpha val="85097"/>
            </a:srgbClr>
          </a:solidFill>
          <a:ln w="9525">
            <a:solidFill>
              <a:schemeClr val="tx1"/>
            </a:solidFill>
            <a:round/>
            <a:headEnd/>
            <a:tailEnd/>
          </a:ln>
        </p:spPr>
        <p:txBody>
          <a:bodyPr wrap="none" anchor="ctr"/>
          <a:lstStyle/>
          <a:p>
            <a:endParaRPr lang="en-US">
              <a:latin typeface="Times New Roman" pitchFamily="18" charset="0"/>
              <a:cs typeface="Times New Roman" pitchFamily="18" charset="0"/>
            </a:endParaRPr>
          </a:p>
        </p:txBody>
      </p:sp>
      <p:sp>
        <p:nvSpPr>
          <p:cNvPr id="426" name="Oval 142"/>
          <p:cNvSpPr>
            <a:spLocks noChangeArrowheads="1"/>
          </p:cNvSpPr>
          <p:nvPr/>
        </p:nvSpPr>
        <p:spPr bwMode="auto">
          <a:xfrm>
            <a:off x="3343860" y="1501219"/>
            <a:ext cx="152400" cy="152400"/>
          </a:xfrm>
          <a:prstGeom prst="ellipse">
            <a:avLst/>
          </a:prstGeom>
          <a:solidFill>
            <a:srgbClr val="FFFF00"/>
          </a:solidFill>
          <a:ln w="9525">
            <a:solidFill>
              <a:schemeClr val="tx1"/>
            </a:solidFill>
            <a:round/>
            <a:headEnd/>
            <a:tailEnd/>
          </a:ln>
        </p:spPr>
        <p:txBody>
          <a:bodyPr wrap="none" anchor="ctr"/>
          <a:lstStyle/>
          <a:p>
            <a:endParaRPr lang="en-US">
              <a:latin typeface="Times New Roman" pitchFamily="18" charset="0"/>
              <a:cs typeface="Times New Roman" pitchFamily="18" charset="0"/>
            </a:endParaRPr>
          </a:p>
        </p:txBody>
      </p:sp>
      <p:sp>
        <p:nvSpPr>
          <p:cNvPr id="427" name="Oval 143"/>
          <p:cNvSpPr>
            <a:spLocks noChangeArrowheads="1"/>
          </p:cNvSpPr>
          <p:nvPr/>
        </p:nvSpPr>
        <p:spPr bwMode="auto">
          <a:xfrm>
            <a:off x="2962860" y="2110819"/>
            <a:ext cx="152400" cy="152400"/>
          </a:xfrm>
          <a:prstGeom prst="ellipse">
            <a:avLst/>
          </a:prstGeom>
          <a:solidFill>
            <a:srgbClr val="EAEAEA">
              <a:alpha val="85097"/>
            </a:srgbClr>
          </a:solidFill>
          <a:ln w="9525">
            <a:solidFill>
              <a:schemeClr val="tx1"/>
            </a:solidFill>
            <a:round/>
            <a:headEnd/>
            <a:tailEnd/>
          </a:ln>
        </p:spPr>
        <p:txBody>
          <a:bodyPr wrap="none" anchor="ctr"/>
          <a:lstStyle/>
          <a:p>
            <a:endParaRPr lang="en-US">
              <a:latin typeface="Times New Roman" pitchFamily="18" charset="0"/>
              <a:cs typeface="Times New Roman" pitchFamily="18" charset="0"/>
            </a:endParaRPr>
          </a:p>
        </p:txBody>
      </p:sp>
      <p:sp>
        <p:nvSpPr>
          <p:cNvPr id="428" name="Line 144"/>
          <p:cNvSpPr>
            <a:spLocks noChangeShapeType="1"/>
          </p:cNvSpPr>
          <p:nvPr/>
        </p:nvSpPr>
        <p:spPr bwMode="auto">
          <a:xfrm flipH="1" flipV="1">
            <a:off x="1438860" y="1577419"/>
            <a:ext cx="457200" cy="76200"/>
          </a:xfrm>
          <a:prstGeom prst="line">
            <a:avLst/>
          </a:prstGeom>
          <a:noFill/>
          <a:ln w="38100">
            <a:solidFill>
              <a:schemeClr val="tx1"/>
            </a:solidFill>
            <a:round/>
            <a:headEnd/>
            <a:tailEnd type="triangle" w="med" len="med"/>
          </a:ln>
        </p:spPr>
        <p:txBody>
          <a:bodyPr/>
          <a:lstStyle/>
          <a:p>
            <a:endParaRPr lang="en-US"/>
          </a:p>
        </p:txBody>
      </p:sp>
      <p:sp>
        <p:nvSpPr>
          <p:cNvPr id="429" name="Line 145"/>
          <p:cNvSpPr>
            <a:spLocks noChangeShapeType="1"/>
          </p:cNvSpPr>
          <p:nvPr/>
        </p:nvSpPr>
        <p:spPr bwMode="auto">
          <a:xfrm flipV="1">
            <a:off x="2429460" y="1577419"/>
            <a:ext cx="762000" cy="152400"/>
          </a:xfrm>
          <a:prstGeom prst="line">
            <a:avLst/>
          </a:prstGeom>
          <a:noFill/>
          <a:ln w="38100">
            <a:solidFill>
              <a:schemeClr val="tx1"/>
            </a:solidFill>
            <a:round/>
            <a:headEnd/>
            <a:tailEnd type="triangle" w="med" len="med"/>
          </a:ln>
        </p:spPr>
        <p:txBody>
          <a:bodyPr/>
          <a:lstStyle/>
          <a:p>
            <a:endParaRPr lang="en-US"/>
          </a:p>
        </p:txBody>
      </p:sp>
      <p:sp>
        <p:nvSpPr>
          <p:cNvPr id="430" name="Line 146"/>
          <p:cNvSpPr>
            <a:spLocks noChangeShapeType="1"/>
          </p:cNvSpPr>
          <p:nvPr/>
        </p:nvSpPr>
        <p:spPr bwMode="auto">
          <a:xfrm>
            <a:off x="2429460" y="1882219"/>
            <a:ext cx="457200" cy="228600"/>
          </a:xfrm>
          <a:prstGeom prst="line">
            <a:avLst/>
          </a:prstGeom>
          <a:noFill/>
          <a:ln w="38100">
            <a:solidFill>
              <a:schemeClr val="tx1"/>
            </a:solidFill>
            <a:round/>
            <a:headEnd/>
            <a:tailEnd type="triangle" w="med" len="med"/>
          </a:ln>
        </p:spPr>
        <p:txBody>
          <a:bodyPr/>
          <a:lstStyle/>
          <a:p>
            <a:endParaRPr lang="en-US"/>
          </a:p>
        </p:txBody>
      </p:sp>
      <p:sp>
        <p:nvSpPr>
          <p:cNvPr id="431" name="Text Box 147"/>
          <p:cNvSpPr txBox="1">
            <a:spLocks noChangeArrowheads="1"/>
          </p:cNvSpPr>
          <p:nvPr/>
        </p:nvSpPr>
        <p:spPr bwMode="auto">
          <a:xfrm>
            <a:off x="1835696" y="1691516"/>
            <a:ext cx="334170" cy="369332"/>
          </a:xfrm>
          <a:prstGeom prst="rect">
            <a:avLst/>
          </a:prstGeom>
          <a:noFill/>
          <a:ln w="9525">
            <a:noFill/>
            <a:miter lim="800000"/>
            <a:headEnd/>
            <a:tailEnd/>
          </a:ln>
        </p:spPr>
        <p:txBody>
          <a:bodyPr wrap="square">
            <a:spAutoFit/>
          </a:bodyPr>
          <a:lstStyle/>
          <a:p>
            <a:r>
              <a:rPr lang="en-US" dirty="0">
                <a:solidFill>
                  <a:srgbClr val="00B050"/>
                </a:solidFill>
                <a:latin typeface="Times New Roman" pitchFamily="18" charset="0"/>
                <a:cs typeface="Times New Roman" pitchFamily="18" charset="0"/>
              </a:rPr>
              <a:t>n</a:t>
            </a:r>
          </a:p>
        </p:txBody>
      </p:sp>
      <p:sp>
        <p:nvSpPr>
          <p:cNvPr id="432" name="Text Box 148"/>
          <p:cNvSpPr txBox="1">
            <a:spLocks noChangeArrowheads="1"/>
          </p:cNvSpPr>
          <p:nvPr/>
        </p:nvSpPr>
        <p:spPr bwMode="auto">
          <a:xfrm>
            <a:off x="3210510" y="1150382"/>
            <a:ext cx="338554" cy="369332"/>
          </a:xfrm>
          <a:prstGeom prst="rect">
            <a:avLst/>
          </a:prstGeom>
          <a:noFill/>
          <a:ln w="9525">
            <a:noFill/>
            <a:miter lim="800000"/>
            <a:headEnd/>
            <a:tailEnd/>
          </a:ln>
        </p:spPr>
        <p:txBody>
          <a:bodyPr wrap="none">
            <a:spAutoFit/>
          </a:bodyPr>
          <a:lstStyle/>
          <a:p>
            <a:r>
              <a:rPr lang="en-US" dirty="0">
                <a:latin typeface="Times New Roman" pitchFamily="18" charset="0"/>
                <a:cs typeface="Times New Roman" pitchFamily="18" charset="0"/>
              </a:rPr>
              <a:t>e</a:t>
            </a:r>
            <a:r>
              <a:rPr lang="en-US" baseline="30000" dirty="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433" name="Text Box 149"/>
              <p:cNvSpPr txBox="1">
                <a:spLocks noChangeArrowheads="1"/>
              </p:cNvSpPr>
              <p:nvPr/>
            </p:nvSpPr>
            <p:spPr bwMode="auto">
              <a:xfrm>
                <a:off x="3056523" y="2022951"/>
                <a:ext cx="455894" cy="369332"/>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cs typeface="Times New Roman" pitchFamily="18" charset="0"/>
                            </a:rPr>
                          </m:ctrlPr>
                        </m:accPr>
                        <m:e>
                          <m:sSub>
                            <m:sSubPr>
                              <m:ctrlPr>
                                <a:rPr lang="en-US" b="0" i="1" smtClean="0">
                                  <a:latin typeface="Cambria Math" panose="02040503050406030204" pitchFamily="18" charset="0"/>
                                  <a:cs typeface="Times New Roman" pitchFamily="18" charset="0"/>
                                </a:rPr>
                              </m:ctrlPr>
                            </m:sSubPr>
                            <m:e>
                              <m:r>
                                <a:rPr lang="en-US" b="0" i="1" smtClean="0">
                                  <a:latin typeface="Cambria Math"/>
                                  <a:cs typeface="Times New Roman" pitchFamily="18" charset="0"/>
                                </a:rPr>
                                <m:t>𝜈</m:t>
                              </m:r>
                            </m:e>
                            <m:sub>
                              <m:r>
                                <a:rPr lang="en-US" b="0" i="1" smtClean="0">
                                  <a:latin typeface="Cambria Math"/>
                                  <a:cs typeface="Times New Roman" pitchFamily="18" charset="0"/>
                                </a:rPr>
                                <m:t>𝑒</m:t>
                              </m:r>
                            </m:sub>
                          </m:sSub>
                        </m:e>
                      </m:acc>
                    </m:oMath>
                  </m:oMathPara>
                </a14:m>
                <a:endParaRPr lang="en-US" dirty="0">
                  <a:latin typeface="Times New Roman" pitchFamily="18" charset="0"/>
                  <a:cs typeface="Times New Roman" pitchFamily="18" charset="0"/>
                </a:endParaRPr>
              </a:p>
            </p:txBody>
          </p:sp>
        </mc:Choice>
        <mc:Fallback xmlns="">
          <p:sp>
            <p:nvSpPr>
              <p:cNvPr id="433" name="Text Box 149"/>
              <p:cNvSpPr txBox="1">
                <a:spLocks noRot="1" noChangeAspect="1" noMove="1" noResize="1" noEditPoints="1" noAdjustHandles="1" noChangeArrowheads="1" noChangeShapeType="1" noTextEdit="1"/>
              </p:cNvSpPr>
              <p:nvPr/>
            </p:nvSpPr>
            <p:spPr bwMode="auto">
              <a:xfrm>
                <a:off x="3056523" y="2022951"/>
                <a:ext cx="455894" cy="369332"/>
              </a:xfrm>
              <a:prstGeom prst="rect">
                <a:avLst/>
              </a:prstGeom>
              <a:blipFill rotWithShape="1">
                <a:blip r:embed="rId5"/>
                <a:stretch>
                  <a:fillRect r="-1333"/>
                </a:stretch>
              </a:blipFill>
              <a:ln w="9525">
                <a:noFill/>
                <a:miter lim="800000"/>
                <a:headEnd/>
                <a:tailEnd/>
              </a:ln>
            </p:spPr>
            <p:txBody>
              <a:bodyPr/>
              <a:lstStyle/>
              <a:p>
                <a:r>
                  <a:rPr lang="en-US">
                    <a:noFill/>
                  </a:rPr>
                  <a:t> </a:t>
                </a:r>
              </a:p>
            </p:txBody>
          </p:sp>
        </mc:Fallback>
      </mc:AlternateContent>
      <p:sp>
        <p:nvSpPr>
          <p:cNvPr id="435" name="Text Box 147"/>
          <p:cNvSpPr txBox="1">
            <a:spLocks noChangeArrowheads="1"/>
          </p:cNvSpPr>
          <p:nvPr/>
        </p:nvSpPr>
        <p:spPr bwMode="auto">
          <a:xfrm>
            <a:off x="902285" y="1591706"/>
            <a:ext cx="311150" cy="366713"/>
          </a:xfrm>
          <a:prstGeom prst="rect">
            <a:avLst/>
          </a:prstGeom>
          <a:noFill/>
          <a:ln w="9525">
            <a:noFill/>
            <a:miter lim="800000"/>
            <a:headEnd/>
            <a:tailEnd/>
          </a:ln>
        </p:spPr>
        <p:txBody>
          <a:bodyPr>
            <a:spAutoFit/>
          </a:bodyPr>
          <a:lstStyle/>
          <a:p>
            <a:r>
              <a:rPr lang="en-US" dirty="0">
                <a:solidFill>
                  <a:srgbClr val="FF0000"/>
                </a:solidFill>
                <a:latin typeface="Times New Roman" pitchFamily="18" charset="0"/>
                <a:cs typeface="Times New Roman" pitchFamily="18" charset="0"/>
              </a:rPr>
              <a:t>p</a:t>
            </a:r>
          </a:p>
        </p:txBody>
      </p:sp>
      <p:sp>
        <p:nvSpPr>
          <p:cNvPr id="4" name="Arc 3"/>
          <p:cNvSpPr>
            <a:spLocks noChangeAspect="1"/>
          </p:cNvSpPr>
          <p:nvPr/>
        </p:nvSpPr>
        <p:spPr>
          <a:xfrm>
            <a:off x="1751640" y="1256388"/>
            <a:ext cx="978408" cy="978456"/>
          </a:xfrm>
          <a:prstGeom prst="arc">
            <a:avLst>
              <a:gd name="adj1" fmla="val 16200000"/>
              <a:gd name="adj2" fmla="val 20937589"/>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 name="TextBox 4"/>
              <p:cNvSpPr txBox="1"/>
              <p:nvPr/>
            </p:nvSpPr>
            <p:spPr>
              <a:xfrm>
                <a:off x="1778636" y="1169987"/>
                <a:ext cx="48910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bg1">
                                  <a:lumMod val="50000"/>
                                </a:schemeClr>
                              </a:solidFill>
                              <a:latin typeface="Cambria Math" panose="02040503050406030204" pitchFamily="18" charset="0"/>
                            </a:rPr>
                          </m:ctrlPr>
                        </m:sSubPr>
                        <m:e>
                          <m:acc>
                            <m:accPr>
                              <m:chr m:val="⃗"/>
                              <m:ctrlPr>
                                <a:rPr lang="en-US" b="0" i="1" smtClean="0">
                                  <a:solidFill>
                                    <a:schemeClr val="bg1">
                                      <a:lumMod val="50000"/>
                                    </a:schemeClr>
                                  </a:solidFill>
                                  <a:latin typeface="Cambria Math" panose="02040503050406030204" pitchFamily="18" charset="0"/>
                                </a:rPr>
                              </m:ctrlPr>
                            </m:accPr>
                            <m:e>
                              <m:r>
                                <a:rPr lang="en-US" b="0" i="1" smtClean="0">
                                  <a:solidFill>
                                    <a:schemeClr val="bg1">
                                      <a:lumMod val="50000"/>
                                    </a:schemeClr>
                                  </a:solidFill>
                                  <a:latin typeface="Cambria Math"/>
                                </a:rPr>
                                <m:t>𝜎</m:t>
                              </m:r>
                            </m:e>
                          </m:acc>
                        </m:e>
                        <m:sub>
                          <m:r>
                            <a:rPr lang="en-US" b="0" i="1" smtClean="0">
                              <a:solidFill>
                                <a:schemeClr val="bg1">
                                  <a:lumMod val="50000"/>
                                </a:schemeClr>
                              </a:solidFill>
                              <a:latin typeface="Cambria Math"/>
                            </a:rPr>
                            <m:t>𝑛</m:t>
                          </m:r>
                        </m:sub>
                      </m:sSub>
                    </m:oMath>
                  </m:oMathPara>
                </a14:m>
                <a:endParaRPr lang="en-US" dirty="0">
                  <a:solidFill>
                    <a:schemeClr val="bg1">
                      <a:lumMod val="50000"/>
                    </a:schemeClr>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1778636" y="1169987"/>
                <a:ext cx="489108" cy="369332"/>
              </a:xfrm>
              <a:prstGeom prst="rect">
                <a:avLst/>
              </a:prstGeom>
              <a:blipFill rotWithShape="1">
                <a:blip r:embed="rId6"/>
                <a:stretch>
                  <a:fillRect t="-21311" r="-2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p:cNvSpPr txBox="1"/>
              <p:nvPr/>
            </p:nvSpPr>
            <p:spPr>
              <a:xfrm>
                <a:off x="6027478" y="5839549"/>
                <a:ext cx="3116522"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i="1" dirty="0" smtClean="0">
                          <a:latin typeface="Cambria Math" panose="02040503050406030204" pitchFamily="18" charset="0"/>
                        </a:rPr>
                        <m:t>𝐴</m:t>
                      </m:r>
                      <m:r>
                        <a:rPr lang="en-US" sz="1600" i="1" dirty="0">
                          <a:latin typeface="Cambria Math" panose="02040503050406030204" pitchFamily="18" charset="0"/>
                        </a:rPr>
                        <m:t>=−0.11985</m:t>
                      </m:r>
                      <m:r>
                        <a:rPr lang="en-US" altLang="en-US" sz="1600" i="1" dirty="0">
                          <a:solidFill>
                            <a:srgbClr val="000000"/>
                          </a:solidFill>
                          <a:latin typeface="Cambria Math" panose="02040503050406030204" pitchFamily="18" charset="0"/>
                          <a:cs typeface="Times New Roman" panose="02020603050405020304" pitchFamily="18" charset="0"/>
                        </a:rPr>
                        <m:t>(</m:t>
                      </m:r>
                      <m:r>
                        <a:rPr lang="en-US" altLang="en-US" sz="1600" b="0" i="1" dirty="0" smtClean="0">
                          <a:solidFill>
                            <a:srgbClr val="000000"/>
                          </a:solidFill>
                          <a:latin typeface="Cambria Math" panose="02040503050406030204" pitchFamily="18" charset="0"/>
                          <a:cs typeface="Times New Roman" panose="02020603050405020304" pitchFamily="18" charset="0"/>
                        </a:rPr>
                        <m:t>17</m:t>
                      </m:r>
                      <m:r>
                        <a:rPr lang="en-US" altLang="en-US" sz="1600" i="1" dirty="0">
                          <a:solidFill>
                            <a:srgbClr val="000000"/>
                          </a:solidFill>
                          <a:latin typeface="Cambria Math" panose="02040503050406030204" pitchFamily="18" charset="0"/>
                          <a:cs typeface="Times New Roman" panose="02020603050405020304" pitchFamily="18" charset="0"/>
                        </a:rPr>
                        <m:t>)</m:t>
                      </m:r>
                      <m:r>
                        <a:rPr lang="en-US" altLang="en-US" sz="1600" i="1" baseline="-33000" dirty="0">
                          <a:solidFill>
                            <a:srgbClr val="000000"/>
                          </a:solidFill>
                          <a:latin typeface="Cambria Math" panose="02040503050406030204" pitchFamily="18" charset="0"/>
                          <a:cs typeface="Times New Roman" panose="02020603050405020304" pitchFamily="18" charset="0"/>
                        </a:rPr>
                        <m:t>𝑠𝑡𝑎𝑡</m:t>
                      </m:r>
                      <m:r>
                        <a:rPr lang="en-US" altLang="en-US" sz="1600" i="1" dirty="0">
                          <a:solidFill>
                            <a:srgbClr val="000000"/>
                          </a:solidFill>
                          <a:latin typeface="Cambria Math" panose="02040503050406030204" pitchFamily="18" charset="0"/>
                          <a:cs typeface="Times New Roman" panose="02020603050405020304" pitchFamily="18" charset="0"/>
                        </a:rPr>
                        <m:t> (</m:t>
                      </m:r>
                      <m:r>
                        <a:rPr lang="en-US" altLang="en-US" sz="1600" b="0" i="1" dirty="0" smtClean="0">
                          <a:solidFill>
                            <a:srgbClr val="000000"/>
                          </a:solidFill>
                          <a:latin typeface="Cambria Math" panose="02040503050406030204" pitchFamily="18" charset="0"/>
                          <a:cs typeface="Times New Roman" panose="02020603050405020304" pitchFamily="18" charset="0"/>
                        </a:rPr>
                        <m:t>12</m:t>
                      </m:r>
                      <m:r>
                        <a:rPr lang="en-US" altLang="en-US" sz="1600" i="1" dirty="0">
                          <a:solidFill>
                            <a:srgbClr val="000000"/>
                          </a:solidFill>
                          <a:latin typeface="Cambria Math" panose="02040503050406030204" pitchFamily="18" charset="0"/>
                          <a:cs typeface="Times New Roman" panose="02020603050405020304" pitchFamily="18" charset="0"/>
                        </a:rPr>
                        <m:t>)</m:t>
                      </m:r>
                      <m:r>
                        <a:rPr lang="en-US" altLang="en-US" sz="1600" i="1" baseline="-33000" dirty="0">
                          <a:solidFill>
                            <a:srgbClr val="000000"/>
                          </a:solidFill>
                          <a:latin typeface="Cambria Math" panose="02040503050406030204" pitchFamily="18" charset="0"/>
                          <a:cs typeface="Times New Roman" panose="02020603050405020304" pitchFamily="18" charset="0"/>
                        </a:rPr>
                        <m:t>𝑠𝑦𝑠</m:t>
                      </m:r>
                    </m:oMath>
                  </m:oMathPara>
                </a14:m>
                <a:endParaRPr lang="en-US" sz="1200" dirty="0">
                  <a:latin typeface="Calibri" panose="020F0502020204030204" pitchFamily="34" charset="0"/>
                  <a:ea typeface="Calibri" panose="020F0502020204030204" pitchFamily="34" charset="0"/>
                  <a:cs typeface="Calibri" panose="020F0502020204030204" pitchFamily="34" charset="0"/>
                </a:endParaRPr>
              </a:p>
              <a:p>
                <a:r>
                  <a:rPr lang="en-US" sz="1200" dirty="0">
                    <a:latin typeface="Calibri" panose="020F0502020204030204" pitchFamily="34" charset="0"/>
                    <a:ea typeface="Calibri" panose="020F0502020204030204" pitchFamily="34" charset="0"/>
                    <a:cs typeface="Calibri" panose="020F0502020204030204" pitchFamily="34" charset="0"/>
                  </a:rPr>
                  <a:t>B. </a:t>
                </a:r>
                <a:r>
                  <a:rPr lang="en-US" sz="1200" dirty="0" err="1">
                    <a:latin typeface="Calibri" panose="020F0502020204030204" pitchFamily="34" charset="0"/>
                    <a:ea typeface="Calibri" panose="020F0502020204030204" pitchFamily="34" charset="0"/>
                    <a:cs typeface="Calibri" panose="020F0502020204030204" pitchFamily="34" charset="0"/>
                  </a:rPr>
                  <a:t>Märkisch</a:t>
                </a:r>
                <a:r>
                  <a:rPr lang="en-US" sz="1200" dirty="0">
                    <a:latin typeface="Calibri" panose="020F0502020204030204" pitchFamily="34" charset="0"/>
                    <a:ea typeface="Calibri" panose="020F0502020204030204" pitchFamily="34" charset="0"/>
                    <a:cs typeface="Calibri" panose="020F0502020204030204" pitchFamily="34" charset="0"/>
                  </a:rPr>
                  <a:t> et al., PRL. 122, 242501 (2019)</a:t>
                </a:r>
              </a:p>
            </p:txBody>
          </p:sp>
        </mc:Choice>
        <mc:Fallback xmlns="">
          <p:sp>
            <p:nvSpPr>
              <p:cNvPr id="2" name="TextBox 1"/>
              <p:cNvSpPr txBox="1">
                <a:spLocks noRot="1" noChangeAspect="1" noMove="1" noResize="1" noEditPoints="1" noAdjustHandles="1" noChangeArrowheads="1" noChangeShapeType="1" noTextEdit="1"/>
              </p:cNvSpPr>
              <p:nvPr/>
            </p:nvSpPr>
            <p:spPr>
              <a:xfrm>
                <a:off x="6027478" y="5839549"/>
                <a:ext cx="3116522" cy="523220"/>
              </a:xfrm>
              <a:prstGeom prst="rect">
                <a:avLst/>
              </a:prstGeom>
              <a:blipFill>
                <a:blip r:embed="rId7"/>
                <a:stretch>
                  <a:fillRect l="-196" b="-8140"/>
                </a:stretch>
              </a:blipFill>
            </p:spPr>
            <p:txBody>
              <a:bodyPr/>
              <a:lstStyle/>
              <a:p>
                <a:r>
                  <a:rPr lang="en-US">
                    <a:noFill/>
                  </a:rPr>
                  <a:t> </a:t>
                </a:r>
              </a:p>
            </p:txBody>
          </p:sp>
        </mc:Fallback>
      </mc:AlternateContent>
      <p:sp>
        <p:nvSpPr>
          <p:cNvPr id="353" name="Slide Number Placeholder 22"/>
          <p:cNvSpPr>
            <a:spLocks noGrp="1"/>
          </p:cNvSpPr>
          <p:nvPr>
            <p:ph type="sldNum" sz="quarter" idx="12"/>
          </p:nvPr>
        </p:nvSpPr>
        <p:spPr>
          <a:xfrm>
            <a:off x="6542856" y="6242050"/>
            <a:ext cx="2133600" cy="476250"/>
          </a:xfrm>
        </p:spPr>
        <p:txBody>
          <a:bodyPr/>
          <a:lstStyle/>
          <a:p>
            <a:pPr>
              <a:defRPr/>
            </a:pPr>
            <a:fld id="{1B820114-825E-4443-91D2-63B75780DDE3}" type="slidenum">
              <a:rPr lang="de-DE" smtClean="0"/>
              <a:pPr>
                <a:defRPr/>
              </a:pPr>
              <a:t>7</a:t>
            </a:fld>
            <a:endParaRPr lang="de-DE" dirty="0"/>
          </a:p>
        </p:txBody>
      </p:sp>
      <mc:AlternateContent xmlns:mc="http://schemas.openxmlformats.org/markup-compatibility/2006" xmlns:a14="http://schemas.microsoft.com/office/drawing/2010/main">
        <mc:Choice Requires="a14">
          <p:sp>
            <p:nvSpPr>
              <p:cNvPr id="355" name="TextBox 354"/>
              <p:cNvSpPr txBox="1"/>
              <p:nvPr/>
            </p:nvSpPr>
            <p:spPr>
              <a:xfrm>
                <a:off x="523490" y="6482487"/>
                <a:ext cx="5776701" cy="338554"/>
              </a:xfrm>
              <a:prstGeom prst="rect">
                <a:avLst/>
              </a:prstGeom>
              <a:solidFill>
                <a:schemeClr val="bg1"/>
              </a:solidFill>
              <a:ln>
                <a:noFill/>
              </a:ln>
            </p:spPr>
            <p:txBody>
              <a:bodyPr wrap="square" rtlCol="0">
                <a:spAutoFit/>
              </a:bodyPr>
              <a:lstStyle/>
              <a:p>
                <a14:m>
                  <m:oMath xmlns:m="http://schemas.openxmlformats.org/officeDocument/2006/math">
                    <m:r>
                      <a:rPr lang="en-US" sz="1600" b="0" i="1" smtClean="0">
                        <a:latin typeface="Cambria Math" panose="02040503050406030204" pitchFamily="18" charset="0"/>
                      </a:rPr>
                      <m:t>𝐴</m:t>
                    </m:r>
                    <m:r>
                      <a:rPr lang="en-US" sz="1600" b="0" i="1" smtClean="0">
                        <a:latin typeface="Cambria Math"/>
                      </a:rPr>
                      <m:t>=</m:t>
                    </m:r>
                    <m:r>
                      <a:rPr lang="en-US" sz="1600" b="0" i="1" smtClean="0">
                        <a:latin typeface="Cambria Math" panose="02040503050406030204" pitchFamily="18" charset="0"/>
                      </a:rPr>
                      <m:t>−0.11972</m:t>
                    </m:r>
                    <m:r>
                      <a:rPr lang="en-US" sz="1600" b="0" i="1" smtClean="0">
                        <a:latin typeface="Cambria Math"/>
                      </a:rPr>
                      <m:t>(+</m:t>
                    </m:r>
                    <m:r>
                      <a:rPr lang="en-US" sz="1600" b="0" i="1" smtClean="0">
                        <a:latin typeface="Cambria Math" panose="02040503050406030204" pitchFamily="18" charset="0"/>
                      </a:rPr>
                      <m:t>5</m:t>
                    </m:r>
                    <m:r>
                      <a:rPr lang="en-US" sz="1600" b="0" i="1" smtClean="0">
                        <a:latin typeface="Cambria Math"/>
                      </a:rPr>
                      <m:t>3/−</m:t>
                    </m:r>
                    <m:r>
                      <a:rPr lang="en-US" sz="1600" b="0" i="1" smtClean="0">
                        <a:latin typeface="Cambria Math" panose="02040503050406030204" pitchFamily="18" charset="0"/>
                      </a:rPr>
                      <m:t>65</m:t>
                    </m:r>
                    <m:r>
                      <a:rPr lang="en-US" sz="1600" b="0" i="1" smtClean="0">
                        <a:latin typeface="Cambria Math"/>
                      </a:rPr>
                      <m:t>)</m:t>
                    </m:r>
                  </m:oMath>
                </a14:m>
                <a:r>
                  <a:rPr lang="en-US" sz="1600" dirty="0">
                    <a:latin typeface="Calibri" panose="020F0502020204030204" pitchFamily="34" charset="0"/>
                  </a:rPr>
                  <a:t> </a:t>
                </a:r>
                <a:r>
                  <a:rPr lang="en-US" sz="1200" dirty="0">
                    <a:latin typeface="Calibri" panose="020F0502020204030204" pitchFamily="34" charset="0"/>
                  </a:rPr>
                  <a:t>  D. </a:t>
                </a:r>
                <a:r>
                  <a:rPr lang="en-US" sz="1200" dirty="0" err="1">
                    <a:latin typeface="Calibri" panose="020F0502020204030204" pitchFamily="34" charset="0"/>
                  </a:rPr>
                  <a:t>Mund</a:t>
                </a:r>
                <a:r>
                  <a:rPr lang="en-US" sz="1200" dirty="0">
                    <a:latin typeface="Calibri" panose="020F0502020204030204" pitchFamily="34" charset="0"/>
                  </a:rPr>
                  <a:t> et al., PRL 110, 172502 (2013)</a:t>
                </a:r>
              </a:p>
            </p:txBody>
          </p:sp>
        </mc:Choice>
        <mc:Fallback xmlns="">
          <p:sp>
            <p:nvSpPr>
              <p:cNvPr id="355" name="TextBox 354"/>
              <p:cNvSpPr txBox="1">
                <a:spLocks noRot="1" noChangeAspect="1" noMove="1" noResize="1" noEditPoints="1" noAdjustHandles="1" noChangeArrowheads="1" noChangeShapeType="1" noTextEdit="1"/>
              </p:cNvSpPr>
              <p:nvPr/>
            </p:nvSpPr>
            <p:spPr>
              <a:xfrm>
                <a:off x="523490" y="6482487"/>
                <a:ext cx="5776701" cy="338554"/>
              </a:xfrm>
              <a:prstGeom prst="rect">
                <a:avLst/>
              </a:prstGeom>
              <a:blipFill>
                <a:blip r:embed="rId8"/>
                <a:stretch>
                  <a:fillRect b="-892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7" name="Text Box 11"/>
              <p:cNvSpPr txBox="1">
                <a:spLocks noChangeArrowheads="1"/>
              </p:cNvSpPr>
              <p:nvPr/>
            </p:nvSpPr>
            <p:spPr bwMode="auto">
              <a:xfrm>
                <a:off x="6300191" y="770755"/>
                <a:ext cx="2882511" cy="605723"/>
              </a:xfrm>
              <a:prstGeom prst="rect">
                <a:avLst/>
              </a:prstGeom>
              <a:noFill/>
              <a:ln>
                <a:noFill/>
              </a:ln>
              <a:effectLst/>
              <a:extLst>
                <a:ext uri="{909E8E84-426E-40DD-AFC4-6F175D3DCCD1}">
                  <a14:hiddenFill>
                    <a:solidFill>
                      <a:srgbClr val="FFFFFF"/>
                    </a:solidFill>
                  </a14:hiddenFill>
                </a:ext>
                <a:ext uri="{91240B29-F687-4F45-9708-019B960494DF}">
                  <a14:hiddenLine w="9525">
                    <a:solidFill>
                      <a:srgbClr val="000000"/>
                    </a:solidFill>
                    <a:round/>
                    <a:headEnd/>
                    <a:tailEnd/>
                  </a14:hiddenLine>
                </a:ext>
                <a:ext uri="{AF507438-7753-43E0-B8FC-AC1667EBCBE1}">
                  <a14:hiddenEffects>
                    <a:effectLst>
                      <a:outerShdw dist="35921" dir="2700000" algn="ctr" rotWithShape="0">
                        <a:srgbClr val="808080"/>
                      </a:outerShdw>
                    </a:effectLst>
                  </a14:hiddenEffects>
                </a:ext>
              </a:extLst>
            </p:spPr>
            <p:txBody>
              <a:bodyPr wrap="none" lIns="90000" tIns="61002" rIns="90000" bIns="45000"/>
              <a:lstStyle>
                <a:lvl1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cs typeface="Noto Sans CJK SC Regular" charset="0"/>
                  </a:defRPr>
                </a:lvl1pPr>
                <a:lvl2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cs typeface="Noto Sans CJK SC Regular" charset="0"/>
                  </a:defRPr>
                </a:lvl2pPr>
                <a:lvl3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cs typeface="Noto Sans CJK SC Regular" charset="0"/>
                  </a:defRPr>
                </a:lvl3pPr>
                <a:lvl4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cs typeface="Noto Sans CJK SC Regular" charset="0"/>
                  </a:defRPr>
                </a:lvl4pPr>
                <a:lvl5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cs typeface="Noto Sans CJK SC Regular"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cs typeface="Noto Sans CJK SC Regular"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cs typeface="Noto Sans CJK SC Regular"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cs typeface="Noto Sans CJK SC Regular"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chemeClr val="tx1"/>
                    </a:solidFill>
                    <a:latin typeface="Arial" panose="020B0604020202020204" pitchFamily="34" charset="0"/>
                    <a:cs typeface="Noto Sans CJK SC Regular" charset="0"/>
                  </a:defRPr>
                </a:lvl9pPr>
              </a:lstStyle>
              <a:p>
                <a:pPr eaLnBrk="1"/>
                <a:r>
                  <a:rPr lang="en-US" altLang="en-US" sz="1600" b="0" dirty="0">
                    <a:solidFill>
                      <a:srgbClr val="000000"/>
                    </a:solidFill>
                    <a:latin typeface="Calibri" panose="020F0502020204030204" pitchFamily="34" charset="0"/>
                    <a:ea typeface="Calibri" panose="020F0502020204030204" pitchFamily="34" charset="0"/>
                    <a:cs typeface="Calibri" panose="020F0502020204030204" pitchFamily="34" charset="0"/>
                  </a:rPr>
                  <a:t>Final result of UCNA:</a:t>
                </a:r>
              </a:p>
              <a:p>
                <a:pPr eaLnBrk="1"/>
                <a14:m>
                  <m:oMathPara xmlns:m="http://schemas.openxmlformats.org/officeDocument/2006/math">
                    <m:oMathParaPr>
                      <m:jc m:val="centerGroup"/>
                    </m:oMathParaPr>
                    <m:oMath xmlns:m="http://schemas.openxmlformats.org/officeDocument/2006/math">
                      <m:r>
                        <a:rPr lang="en-US" altLang="en-US" sz="1600" b="0" i="1" dirty="0" smtClean="0">
                          <a:solidFill>
                            <a:srgbClr val="000000"/>
                          </a:solidFill>
                          <a:latin typeface="Cambria Math" panose="02040503050406030204" pitchFamily="18" charset="0"/>
                          <a:cs typeface="Times New Roman" panose="02020603050405020304" pitchFamily="18" charset="0"/>
                        </a:rPr>
                        <m:t>𝐴</m:t>
                      </m:r>
                      <m:r>
                        <a:rPr lang="en-US" altLang="en-US" sz="1600" b="0" i="1" dirty="0" smtClean="0">
                          <a:solidFill>
                            <a:srgbClr val="000000"/>
                          </a:solidFill>
                          <a:latin typeface="Cambria Math" panose="02040503050406030204" pitchFamily="18" charset="0"/>
                          <a:cs typeface="Times New Roman" panose="02020603050405020304" pitchFamily="18" charset="0"/>
                        </a:rPr>
                        <m:t>=−0.12015(34)</m:t>
                      </m:r>
                      <m:r>
                        <a:rPr lang="en-US" altLang="en-US" sz="1600" i="1" baseline="-33000" dirty="0">
                          <a:solidFill>
                            <a:srgbClr val="000000"/>
                          </a:solidFill>
                          <a:latin typeface="Cambria Math" panose="02040503050406030204" pitchFamily="18" charset="0"/>
                          <a:cs typeface="Times New Roman" panose="02020603050405020304" pitchFamily="18" charset="0"/>
                        </a:rPr>
                        <m:t>𝑠𝑡𝑎𝑡</m:t>
                      </m:r>
                      <m:r>
                        <a:rPr lang="en-US" altLang="en-US" sz="1600" i="1" dirty="0">
                          <a:solidFill>
                            <a:srgbClr val="000000"/>
                          </a:solidFill>
                          <a:latin typeface="Cambria Math" panose="02040503050406030204" pitchFamily="18" charset="0"/>
                          <a:cs typeface="Times New Roman" panose="02020603050405020304" pitchFamily="18" charset="0"/>
                        </a:rPr>
                        <m:t> (6</m:t>
                      </m:r>
                      <m:r>
                        <a:rPr lang="en-US" altLang="en-US" sz="1600" b="0" i="1" dirty="0" smtClean="0">
                          <a:solidFill>
                            <a:srgbClr val="000000"/>
                          </a:solidFill>
                          <a:latin typeface="Cambria Math" panose="02040503050406030204" pitchFamily="18" charset="0"/>
                          <a:cs typeface="Times New Roman" panose="02020603050405020304" pitchFamily="18" charset="0"/>
                        </a:rPr>
                        <m:t>3</m:t>
                      </m:r>
                      <m:r>
                        <a:rPr lang="en-US" altLang="en-US" sz="1600" i="1" dirty="0">
                          <a:solidFill>
                            <a:srgbClr val="000000"/>
                          </a:solidFill>
                          <a:latin typeface="Cambria Math" panose="02040503050406030204" pitchFamily="18" charset="0"/>
                          <a:cs typeface="Times New Roman" panose="02020603050405020304" pitchFamily="18" charset="0"/>
                        </a:rPr>
                        <m:t>)</m:t>
                      </m:r>
                      <m:r>
                        <a:rPr lang="en-US" altLang="en-US" sz="1600" i="1" baseline="-33000" dirty="0">
                          <a:solidFill>
                            <a:srgbClr val="000000"/>
                          </a:solidFill>
                          <a:latin typeface="Cambria Math" panose="02040503050406030204" pitchFamily="18" charset="0"/>
                          <a:cs typeface="Times New Roman" panose="02020603050405020304" pitchFamily="18" charset="0"/>
                        </a:rPr>
                        <m:t>𝑠𝑦𝑠</m:t>
                      </m:r>
                    </m:oMath>
                  </m:oMathPara>
                </a14:m>
                <a:endParaRPr lang="en-US" altLang="en-US" sz="1600" baseline="-33000" dirty="0">
                  <a:solidFill>
                    <a:srgbClr val="000000"/>
                  </a:solidFill>
                  <a:latin typeface="Times New Roman" panose="02020603050405020304" pitchFamily="18" charset="0"/>
                  <a:cs typeface="Times New Roman" panose="02020603050405020304" pitchFamily="18" charset="0"/>
                </a:endParaRPr>
              </a:p>
            </p:txBody>
          </p:sp>
        </mc:Choice>
        <mc:Fallback xmlns="">
          <p:sp>
            <p:nvSpPr>
              <p:cNvPr id="357" name="Text Box 11"/>
              <p:cNvSpPr txBox="1">
                <a:spLocks noRot="1" noChangeAspect="1" noMove="1" noResize="1" noEditPoints="1" noAdjustHandles="1" noChangeArrowheads="1" noChangeShapeType="1" noTextEdit="1"/>
              </p:cNvSpPr>
              <p:nvPr/>
            </p:nvSpPr>
            <p:spPr bwMode="auto">
              <a:xfrm>
                <a:off x="6300191" y="770755"/>
                <a:ext cx="2882511" cy="605723"/>
              </a:xfrm>
              <a:prstGeom prst="rect">
                <a:avLst/>
              </a:prstGeom>
              <a:blipFill>
                <a:blip r:embed="rId9"/>
                <a:stretch>
                  <a:fillRect l="-1057" t="-3000"/>
                </a:stretch>
              </a:blip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en-US">
                    <a:noFill/>
                  </a:rPr>
                  <a:t> </a:t>
                </a:r>
              </a:p>
            </p:txBody>
          </p:sp>
        </mc:Fallback>
      </mc:AlternateContent>
      <p:sp>
        <p:nvSpPr>
          <p:cNvPr id="358" name="Text Box 12"/>
          <p:cNvSpPr txBox="1">
            <a:spLocks noChangeArrowheads="1"/>
          </p:cNvSpPr>
          <p:nvPr/>
        </p:nvSpPr>
        <p:spPr bwMode="auto">
          <a:xfrm>
            <a:off x="7741446" y="1288389"/>
            <a:ext cx="1271559" cy="668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61002" rIns="90000" bIns="45000"/>
          <a:lstStyle>
            <a:lvl1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chemeClr val="tx1"/>
                </a:solidFill>
                <a:latin typeface="Arial" panose="020B0604020202020204" pitchFamily="34" charset="0"/>
                <a:cs typeface="Noto Sans CJK SC Regular" charset="0"/>
              </a:defRPr>
            </a:lvl1pPr>
            <a:lvl2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chemeClr val="tx1"/>
                </a:solidFill>
                <a:latin typeface="Arial" panose="020B0604020202020204" pitchFamily="34" charset="0"/>
                <a:cs typeface="Noto Sans CJK SC Regular" charset="0"/>
              </a:defRPr>
            </a:lvl2pPr>
            <a:lvl3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chemeClr val="tx1"/>
                </a:solidFill>
                <a:latin typeface="Arial" panose="020B0604020202020204" pitchFamily="34" charset="0"/>
                <a:cs typeface="Noto Sans CJK SC Regular" charset="0"/>
              </a:defRPr>
            </a:lvl3pPr>
            <a:lvl4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chemeClr val="tx1"/>
                </a:solidFill>
                <a:latin typeface="Arial" panose="020B0604020202020204" pitchFamily="34" charset="0"/>
                <a:cs typeface="Noto Sans CJK SC Regular" charset="0"/>
              </a:defRPr>
            </a:lvl4pPr>
            <a:lvl5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chemeClr val="tx1"/>
                </a:solidFill>
                <a:latin typeface="Arial" panose="020B0604020202020204" pitchFamily="34" charset="0"/>
                <a:cs typeface="Noto Sans CJK SC Regular"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chemeClr val="tx1"/>
                </a:solidFill>
                <a:latin typeface="Arial" panose="020B0604020202020204" pitchFamily="34" charset="0"/>
                <a:cs typeface="Noto Sans CJK SC Regular"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chemeClr val="tx1"/>
                </a:solidFill>
                <a:latin typeface="Arial" panose="020B0604020202020204" pitchFamily="34" charset="0"/>
                <a:cs typeface="Noto Sans CJK SC Regular"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chemeClr val="tx1"/>
                </a:solidFill>
                <a:latin typeface="Arial" panose="020B0604020202020204" pitchFamily="34" charset="0"/>
                <a:cs typeface="Noto Sans CJK SC Regular"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chemeClr val="tx1"/>
                </a:solidFill>
                <a:latin typeface="Arial" panose="020B0604020202020204" pitchFamily="34" charset="0"/>
                <a:cs typeface="Noto Sans CJK SC Regular" charset="0"/>
              </a:defRPr>
            </a:lvl9pPr>
          </a:lstStyle>
          <a:p>
            <a:pPr eaLnBrk="1"/>
            <a:r>
              <a:rPr lang="en-US" altLang="en-US" sz="1200" dirty="0">
                <a:solidFill>
                  <a:srgbClr val="000000"/>
                </a:solidFill>
                <a:latin typeface="Calibri" panose="020F0502020204030204" pitchFamily="34" charset="0"/>
                <a:ea typeface="Calibri" panose="020F0502020204030204" pitchFamily="34" charset="0"/>
                <a:cs typeface="Calibri" panose="020F0502020204030204" pitchFamily="34" charset="0"/>
              </a:rPr>
              <a:t>M. Brown et al., PRC </a:t>
            </a:r>
            <a:r>
              <a:rPr lang="en-US" altLang="en-US" sz="1200" b="1" dirty="0">
                <a:solidFill>
                  <a:srgbClr val="000000"/>
                </a:solidFill>
                <a:latin typeface="Calibri" panose="020F0502020204030204" pitchFamily="34" charset="0"/>
                <a:ea typeface="Calibri" panose="020F0502020204030204" pitchFamily="34" charset="0"/>
                <a:cs typeface="Calibri" panose="020F0502020204030204" pitchFamily="34" charset="0"/>
              </a:rPr>
              <a:t>97,</a:t>
            </a:r>
            <a:r>
              <a:rPr lang="en-US" altLang="en-US" sz="1200" dirty="0">
                <a:solidFill>
                  <a:srgbClr val="000000"/>
                </a:solidFill>
                <a:latin typeface="Calibri" panose="020F0502020204030204" pitchFamily="34" charset="0"/>
                <a:ea typeface="Calibri" panose="020F0502020204030204" pitchFamily="34" charset="0"/>
                <a:cs typeface="Calibri" panose="020F0502020204030204" pitchFamily="34" charset="0"/>
              </a:rPr>
              <a:t> 035505 (2018)  </a:t>
            </a:r>
          </a:p>
        </p:txBody>
      </p:sp>
      <p:sp>
        <p:nvSpPr>
          <p:cNvPr id="359" name="Text Box 380"/>
          <p:cNvSpPr txBox="1">
            <a:spLocks noChangeArrowheads="1"/>
          </p:cNvSpPr>
          <p:nvPr/>
        </p:nvSpPr>
        <p:spPr bwMode="auto">
          <a:xfrm>
            <a:off x="4117659" y="915988"/>
            <a:ext cx="849313" cy="376238"/>
          </a:xfrm>
          <a:prstGeom prst="rect">
            <a:avLst/>
          </a:prstGeom>
          <a:noFill/>
          <a:ln w="9525">
            <a:solidFill>
              <a:schemeClr val="tx1"/>
            </a:solidFill>
            <a:miter lim="800000"/>
            <a:headEnd/>
            <a:tailEnd/>
          </a:ln>
        </p:spPr>
        <p:txBody>
          <a:bodyPr wrap="square">
            <a:spAutoFit/>
          </a:bodyPr>
          <a:lstStyle/>
          <a:p>
            <a:pPr>
              <a:spcBef>
                <a:spcPct val="50000"/>
              </a:spcBef>
            </a:pPr>
            <a:r>
              <a:rPr lang="en-US" dirty="0">
                <a:solidFill>
                  <a:srgbClr val="000000"/>
                </a:solidFill>
                <a:latin typeface="Times New Roman" pitchFamily="18" charset="0"/>
                <a:cs typeface="Times New Roman" pitchFamily="18" charset="0"/>
              </a:rPr>
              <a:t>UCNA</a:t>
            </a:r>
          </a:p>
        </p:txBody>
      </p:sp>
      <p:grpSp>
        <p:nvGrpSpPr>
          <p:cNvPr id="360" name="Group 4"/>
          <p:cNvGrpSpPr>
            <a:grpSpLocks noChangeAspect="1"/>
          </p:cNvGrpSpPr>
          <p:nvPr/>
        </p:nvGrpSpPr>
        <p:grpSpPr bwMode="auto">
          <a:xfrm>
            <a:off x="4956138" y="3994333"/>
            <a:ext cx="4097211" cy="1814792"/>
            <a:chOff x="232" y="409"/>
            <a:chExt cx="4486" cy="1987"/>
          </a:xfrm>
        </p:grpSpPr>
        <p:sp>
          <p:nvSpPr>
            <p:cNvPr id="361" name="AutoShape 3"/>
            <p:cNvSpPr>
              <a:spLocks noChangeAspect="1" noChangeArrowheads="1" noTextEdit="1"/>
            </p:cNvSpPr>
            <p:nvPr/>
          </p:nvSpPr>
          <p:spPr bwMode="auto">
            <a:xfrm>
              <a:off x="348" y="409"/>
              <a:ext cx="4370" cy="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00"/>
            </a:p>
          </p:txBody>
        </p:sp>
        <p:pic>
          <p:nvPicPr>
            <p:cNvPr id="362" name="Picture 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60" y="744"/>
              <a:ext cx="3303" cy="1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3" name="Rectangle 6"/>
            <p:cNvSpPr>
              <a:spLocks noChangeArrowheads="1"/>
            </p:cNvSpPr>
            <p:nvPr/>
          </p:nvSpPr>
          <p:spPr bwMode="auto">
            <a:xfrm>
              <a:off x="1226" y="451"/>
              <a:ext cx="371"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rPr>
                <a:t>Detector 1</a:t>
              </a:r>
              <a:endParaRPr kumimoji="0" lang="en-US" altLang="en-US" sz="1000" b="0" i="0" u="none" strike="noStrike" cap="none" normalizeH="0" baseline="0">
                <a:ln>
                  <a:noFill/>
                </a:ln>
                <a:solidFill>
                  <a:schemeClr val="tx1"/>
                </a:solidFill>
                <a:effectLst/>
                <a:latin typeface="Arial" panose="020B0604020202020204" pitchFamily="34" charset="0"/>
              </a:endParaRPr>
            </a:p>
          </p:txBody>
        </p:sp>
        <p:sp>
          <p:nvSpPr>
            <p:cNvPr id="364" name="Freeform 7"/>
            <p:cNvSpPr>
              <a:spLocks noEditPoints="1"/>
            </p:cNvSpPr>
            <p:nvPr/>
          </p:nvSpPr>
          <p:spPr bwMode="auto">
            <a:xfrm>
              <a:off x="1187" y="570"/>
              <a:ext cx="218" cy="169"/>
            </a:xfrm>
            <a:custGeom>
              <a:avLst/>
              <a:gdLst>
                <a:gd name="T0" fmla="*/ 213 w 218"/>
                <a:gd name="T1" fmla="*/ 0 h 169"/>
                <a:gd name="T2" fmla="*/ 30 w 218"/>
                <a:gd name="T3" fmla="*/ 142 h 169"/>
                <a:gd name="T4" fmla="*/ 34 w 218"/>
                <a:gd name="T5" fmla="*/ 148 h 169"/>
                <a:gd name="T6" fmla="*/ 218 w 218"/>
                <a:gd name="T7" fmla="*/ 6 h 169"/>
                <a:gd name="T8" fmla="*/ 213 w 218"/>
                <a:gd name="T9" fmla="*/ 0 h 169"/>
                <a:gd name="T10" fmla="*/ 24 w 218"/>
                <a:gd name="T11" fmla="*/ 121 h 169"/>
                <a:gd name="T12" fmla="*/ 0 w 218"/>
                <a:gd name="T13" fmla="*/ 169 h 169"/>
                <a:gd name="T14" fmla="*/ 53 w 218"/>
                <a:gd name="T15" fmla="*/ 159 h 169"/>
                <a:gd name="T16" fmla="*/ 24 w 218"/>
                <a:gd name="T17" fmla="*/ 121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8" h="169">
                  <a:moveTo>
                    <a:pt x="213" y="0"/>
                  </a:moveTo>
                  <a:lnTo>
                    <a:pt x="30" y="142"/>
                  </a:lnTo>
                  <a:lnTo>
                    <a:pt x="34" y="148"/>
                  </a:lnTo>
                  <a:lnTo>
                    <a:pt x="218" y="6"/>
                  </a:lnTo>
                  <a:lnTo>
                    <a:pt x="213" y="0"/>
                  </a:lnTo>
                  <a:close/>
                  <a:moveTo>
                    <a:pt x="24" y="121"/>
                  </a:moveTo>
                  <a:lnTo>
                    <a:pt x="0" y="169"/>
                  </a:lnTo>
                  <a:lnTo>
                    <a:pt x="53" y="159"/>
                  </a:lnTo>
                  <a:lnTo>
                    <a:pt x="24" y="121"/>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000"/>
            </a:p>
          </p:txBody>
        </p:sp>
        <p:sp>
          <p:nvSpPr>
            <p:cNvPr id="365" name="Rectangle 8"/>
            <p:cNvSpPr>
              <a:spLocks noChangeArrowheads="1"/>
            </p:cNvSpPr>
            <p:nvPr/>
          </p:nvSpPr>
          <p:spPr bwMode="auto">
            <a:xfrm>
              <a:off x="3964" y="755"/>
              <a:ext cx="371"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rPr>
                <a:t>Detector 2</a:t>
              </a:r>
              <a:endParaRPr kumimoji="0" lang="en-US" altLang="en-US" sz="1000" b="0" i="0" u="none" strike="noStrike" cap="none" normalizeH="0" baseline="0">
                <a:ln>
                  <a:noFill/>
                </a:ln>
                <a:solidFill>
                  <a:schemeClr val="tx1"/>
                </a:solidFill>
                <a:effectLst/>
                <a:latin typeface="Arial" panose="020B0604020202020204" pitchFamily="34" charset="0"/>
              </a:endParaRPr>
            </a:p>
          </p:txBody>
        </p:sp>
        <p:sp>
          <p:nvSpPr>
            <p:cNvPr id="366" name="Freeform 9"/>
            <p:cNvSpPr>
              <a:spLocks noEditPoints="1"/>
            </p:cNvSpPr>
            <p:nvPr/>
          </p:nvSpPr>
          <p:spPr bwMode="auto">
            <a:xfrm>
              <a:off x="4041" y="862"/>
              <a:ext cx="95" cy="331"/>
            </a:xfrm>
            <a:custGeom>
              <a:avLst/>
              <a:gdLst>
                <a:gd name="T0" fmla="*/ 87 w 95"/>
                <a:gd name="T1" fmla="*/ 0 h 331"/>
                <a:gd name="T2" fmla="*/ 18 w 95"/>
                <a:gd name="T3" fmla="*/ 291 h 331"/>
                <a:gd name="T4" fmla="*/ 26 w 95"/>
                <a:gd name="T5" fmla="*/ 293 h 331"/>
                <a:gd name="T6" fmla="*/ 95 w 95"/>
                <a:gd name="T7" fmla="*/ 1 h 331"/>
                <a:gd name="T8" fmla="*/ 87 w 95"/>
                <a:gd name="T9" fmla="*/ 0 h 331"/>
                <a:gd name="T10" fmla="*/ 0 w 95"/>
                <a:gd name="T11" fmla="*/ 279 h 331"/>
                <a:gd name="T12" fmla="*/ 12 w 95"/>
                <a:gd name="T13" fmla="*/ 331 h 331"/>
                <a:gd name="T14" fmla="*/ 47 w 95"/>
                <a:gd name="T15" fmla="*/ 290 h 331"/>
                <a:gd name="T16" fmla="*/ 0 w 95"/>
                <a:gd name="T17" fmla="*/ 279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 h="331">
                  <a:moveTo>
                    <a:pt x="87" y="0"/>
                  </a:moveTo>
                  <a:lnTo>
                    <a:pt x="18" y="291"/>
                  </a:lnTo>
                  <a:lnTo>
                    <a:pt x="26" y="293"/>
                  </a:lnTo>
                  <a:lnTo>
                    <a:pt x="95" y="1"/>
                  </a:lnTo>
                  <a:lnTo>
                    <a:pt x="87" y="0"/>
                  </a:lnTo>
                  <a:close/>
                  <a:moveTo>
                    <a:pt x="0" y="279"/>
                  </a:moveTo>
                  <a:lnTo>
                    <a:pt x="12" y="331"/>
                  </a:lnTo>
                  <a:lnTo>
                    <a:pt x="47" y="290"/>
                  </a:lnTo>
                  <a:lnTo>
                    <a:pt x="0" y="279"/>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000"/>
            </a:p>
          </p:txBody>
        </p:sp>
        <p:sp>
          <p:nvSpPr>
            <p:cNvPr id="367" name="Rectangle 10"/>
            <p:cNvSpPr>
              <a:spLocks noChangeArrowheads="1"/>
            </p:cNvSpPr>
            <p:nvPr/>
          </p:nvSpPr>
          <p:spPr bwMode="auto">
            <a:xfrm>
              <a:off x="3859" y="2105"/>
              <a:ext cx="286"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rPr>
                <a:t>Neutron</a:t>
              </a:r>
              <a:endParaRPr kumimoji="0" lang="en-US" altLang="en-US" sz="1000" b="0" i="0" u="none" strike="noStrike" cap="none" normalizeH="0" baseline="0">
                <a:ln>
                  <a:noFill/>
                </a:ln>
                <a:solidFill>
                  <a:schemeClr val="tx1"/>
                </a:solidFill>
                <a:effectLst/>
                <a:latin typeface="Arial" panose="020B0604020202020204" pitchFamily="34" charset="0"/>
              </a:endParaRPr>
            </a:p>
          </p:txBody>
        </p:sp>
        <p:sp>
          <p:nvSpPr>
            <p:cNvPr id="368" name="Rectangle 11"/>
            <p:cNvSpPr>
              <a:spLocks noChangeArrowheads="1"/>
            </p:cNvSpPr>
            <p:nvPr/>
          </p:nvSpPr>
          <p:spPr bwMode="auto">
            <a:xfrm>
              <a:off x="3859" y="2225"/>
              <a:ext cx="361"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err="1">
                  <a:ln>
                    <a:noFill/>
                  </a:ln>
                  <a:solidFill>
                    <a:srgbClr val="000000"/>
                  </a:solidFill>
                  <a:effectLst/>
                  <a:latin typeface="Arial" panose="020B0604020202020204" pitchFamily="34" charset="0"/>
                </a:rPr>
                <a:t>Beamstop</a:t>
              </a: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sp>
          <p:nvSpPr>
            <p:cNvPr id="369" name="Freeform 12"/>
            <p:cNvSpPr>
              <a:spLocks noEditPoints="1"/>
            </p:cNvSpPr>
            <p:nvPr/>
          </p:nvSpPr>
          <p:spPr bwMode="auto">
            <a:xfrm>
              <a:off x="3899" y="1894"/>
              <a:ext cx="129" cy="185"/>
            </a:xfrm>
            <a:custGeom>
              <a:avLst/>
              <a:gdLst>
                <a:gd name="T0" fmla="*/ 122 w 129"/>
                <a:gd name="T1" fmla="*/ 185 h 185"/>
                <a:gd name="T2" fmla="*/ 19 w 129"/>
                <a:gd name="T3" fmla="*/ 36 h 185"/>
                <a:gd name="T4" fmla="*/ 26 w 129"/>
                <a:gd name="T5" fmla="*/ 31 h 185"/>
                <a:gd name="T6" fmla="*/ 129 w 129"/>
                <a:gd name="T7" fmla="*/ 181 h 185"/>
                <a:gd name="T8" fmla="*/ 122 w 129"/>
                <a:gd name="T9" fmla="*/ 185 h 185"/>
                <a:gd name="T10" fmla="*/ 7 w 129"/>
                <a:gd name="T11" fmla="*/ 54 h 185"/>
                <a:gd name="T12" fmla="*/ 0 w 129"/>
                <a:gd name="T13" fmla="*/ 0 h 185"/>
                <a:gd name="T14" fmla="*/ 47 w 129"/>
                <a:gd name="T15" fmla="*/ 26 h 185"/>
                <a:gd name="T16" fmla="*/ 7 w 129"/>
                <a:gd name="T17" fmla="*/ 54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 h="185">
                  <a:moveTo>
                    <a:pt x="122" y="185"/>
                  </a:moveTo>
                  <a:lnTo>
                    <a:pt x="19" y="36"/>
                  </a:lnTo>
                  <a:lnTo>
                    <a:pt x="26" y="31"/>
                  </a:lnTo>
                  <a:lnTo>
                    <a:pt x="129" y="181"/>
                  </a:lnTo>
                  <a:lnTo>
                    <a:pt x="122" y="185"/>
                  </a:lnTo>
                  <a:close/>
                  <a:moveTo>
                    <a:pt x="7" y="54"/>
                  </a:moveTo>
                  <a:lnTo>
                    <a:pt x="0" y="0"/>
                  </a:lnTo>
                  <a:lnTo>
                    <a:pt x="47" y="26"/>
                  </a:lnTo>
                  <a:lnTo>
                    <a:pt x="7" y="54"/>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000"/>
            </a:p>
          </p:txBody>
        </p:sp>
        <p:sp>
          <p:nvSpPr>
            <p:cNvPr id="370" name="Rectangle 13"/>
            <p:cNvSpPr>
              <a:spLocks noChangeArrowheads="1"/>
            </p:cNvSpPr>
            <p:nvPr/>
          </p:nvSpPr>
          <p:spPr bwMode="auto">
            <a:xfrm>
              <a:off x="2149" y="698"/>
              <a:ext cx="326"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CC0000"/>
                  </a:solidFill>
                  <a:effectLst/>
                  <a:latin typeface="Arial" panose="020B0604020202020204" pitchFamily="34" charset="0"/>
                </a:rPr>
                <a:t>electrons</a:t>
              </a: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sp>
          <p:nvSpPr>
            <p:cNvPr id="371" name="Freeform 14"/>
            <p:cNvSpPr>
              <a:spLocks noEditPoints="1"/>
            </p:cNvSpPr>
            <p:nvPr/>
          </p:nvSpPr>
          <p:spPr bwMode="auto">
            <a:xfrm>
              <a:off x="1808" y="813"/>
              <a:ext cx="468" cy="398"/>
            </a:xfrm>
            <a:custGeom>
              <a:avLst/>
              <a:gdLst>
                <a:gd name="T0" fmla="*/ 462 w 468"/>
                <a:gd name="T1" fmla="*/ 0 h 398"/>
                <a:gd name="T2" fmla="*/ 28 w 468"/>
                <a:gd name="T3" fmla="*/ 369 h 398"/>
                <a:gd name="T4" fmla="*/ 33 w 468"/>
                <a:gd name="T5" fmla="*/ 375 h 398"/>
                <a:gd name="T6" fmla="*/ 468 w 468"/>
                <a:gd name="T7" fmla="*/ 6 h 398"/>
                <a:gd name="T8" fmla="*/ 462 w 468"/>
                <a:gd name="T9" fmla="*/ 0 h 398"/>
                <a:gd name="T10" fmla="*/ 21 w 468"/>
                <a:gd name="T11" fmla="*/ 348 h 398"/>
                <a:gd name="T12" fmla="*/ 0 w 468"/>
                <a:gd name="T13" fmla="*/ 398 h 398"/>
                <a:gd name="T14" fmla="*/ 53 w 468"/>
                <a:gd name="T15" fmla="*/ 385 h 398"/>
                <a:gd name="T16" fmla="*/ 21 w 468"/>
                <a:gd name="T17" fmla="*/ 348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8" h="398">
                  <a:moveTo>
                    <a:pt x="462" y="0"/>
                  </a:moveTo>
                  <a:lnTo>
                    <a:pt x="28" y="369"/>
                  </a:lnTo>
                  <a:lnTo>
                    <a:pt x="33" y="375"/>
                  </a:lnTo>
                  <a:lnTo>
                    <a:pt x="468" y="6"/>
                  </a:lnTo>
                  <a:lnTo>
                    <a:pt x="462" y="0"/>
                  </a:lnTo>
                  <a:close/>
                  <a:moveTo>
                    <a:pt x="21" y="348"/>
                  </a:moveTo>
                  <a:lnTo>
                    <a:pt x="0" y="398"/>
                  </a:lnTo>
                  <a:lnTo>
                    <a:pt x="53" y="385"/>
                  </a:lnTo>
                  <a:lnTo>
                    <a:pt x="21" y="348"/>
                  </a:lnTo>
                  <a:close/>
                </a:path>
              </a:pathLst>
            </a:custGeom>
            <a:solidFill>
              <a:srgbClr val="CC0000"/>
            </a:solidFill>
            <a:ln w="0" cap="flat">
              <a:solidFill>
                <a:srgbClr val="CC0000"/>
              </a:solidFill>
              <a:prstDash val="solid"/>
              <a:round/>
              <a:headEnd/>
              <a:tailEnd/>
            </a:ln>
          </p:spPr>
          <p:txBody>
            <a:bodyPr vert="horz" wrap="square" lIns="91440" tIns="45720" rIns="91440" bIns="45720" numCol="1" anchor="t" anchorCtr="0" compatLnSpc="1">
              <a:prstTxWarp prst="textNoShape">
                <a:avLst/>
              </a:prstTxWarp>
            </a:bodyPr>
            <a:lstStyle/>
            <a:p>
              <a:endParaRPr lang="en-US" sz="1000"/>
            </a:p>
          </p:txBody>
        </p:sp>
        <p:sp>
          <p:nvSpPr>
            <p:cNvPr id="372" name="Freeform 15"/>
            <p:cNvSpPr>
              <a:spLocks noEditPoints="1"/>
            </p:cNvSpPr>
            <p:nvPr/>
          </p:nvSpPr>
          <p:spPr bwMode="auto">
            <a:xfrm>
              <a:off x="2009" y="1768"/>
              <a:ext cx="784" cy="175"/>
            </a:xfrm>
            <a:custGeom>
              <a:avLst/>
              <a:gdLst>
                <a:gd name="T0" fmla="*/ 40 w 784"/>
                <a:gd name="T1" fmla="*/ 18 h 175"/>
                <a:gd name="T2" fmla="*/ 746 w 784"/>
                <a:gd name="T3" fmla="*/ 149 h 175"/>
                <a:gd name="T4" fmla="*/ 744 w 784"/>
                <a:gd name="T5" fmla="*/ 157 h 175"/>
                <a:gd name="T6" fmla="*/ 39 w 784"/>
                <a:gd name="T7" fmla="*/ 26 h 175"/>
                <a:gd name="T8" fmla="*/ 40 w 784"/>
                <a:gd name="T9" fmla="*/ 18 h 175"/>
                <a:gd name="T10" fmla="*/ 43 w 784"/>
                <a:gd name="T11" fmla="*/ 47 h 175"/>
                <a:gd name="T12" fmla="*/ 0 w 784"/>
                <a:gd name="T13" fmla="*/ 15 h 175"/>
                <a:gd name="T14" fmla="*/ 52 w 784"/>
                <a:gd name="T15" fmla="*/ 0 h 175"/>
                <a:gd name="T16" fmla="*/ 43 w 784"/>
                <a:gd name="T17" fmla="*/ 47 h 175"/>
                <a:gd name="T18" fmla="*/ 741 w 784"/>
                <a:gd name="T19" fmla="*/ 128 h 175"/>
                <a:gd name="T20" fmla="*/ 784 w 784"/>
                <a:gd name="T21" fmla="*/ 160 h 175"/>
                <a:gd name="T22" fmla="*/ 733 w 784"/>
                <a:gd name="T23" fmla="*/ 175 h 175"/>
                <a:gd name="T24" fmla="*/ 741 w 784"/>
                <a:gd name="T25" fmla="*/ 128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4" h="175">
                  <a:moveTo>
                    <a:pt x="40" y="18"/>
                  </a:moveTo>
                  <a:lnTo>
                    <a:pt x="746" y="149"/>
                  </a:lnTo>
                  <a:lnTo>
                    <a:pt x="744" y="157"/>
                  </a:lnTo>
                  <a:lnTo>
                    <a:pt x="39" y="26"/>
                  </a:lnTo>
                  <a:lnTo>
                    <a:pt x="40" y="18"/>
                  </a:lnTo>
                  <a:close/>
                  <a:moveTo>
                    <a:pt x="43" y="47"/>
                  </a:moveTo>
                  <a:lnTo>
                    <a:pt x="0" y="15"/>
                  </a:lnTo>
                  <a:lnTo>
                    <a:pt x="52" y="0"/>
                  </a:lnTo>
                  <a:lnTo>
                    <a:pt x="43" y="47"/>
                  </a:lnTo>
                  <a:close/>
                  <a:moveTo>
                    <a:pt x="741" y="128"/>
                  </a:moveTo>
                  <a:lnTo>
                    <a:pt x="784" y="160"/>
                  </a:lnTo>
                  <a:lnTo>
                    <a:pt x="733" y="175"/>
                  </a:lnTo>
                  <a:lnTo>
                    <a:pt x="741" y="12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000"/>
            </a:p>
          </p:txBody>
        </p:sp>
        <p:sp>
          <p:nvSpPr>
            <p:cNvPr id="373" name="Rectangle 17"/>
            <p:cNvSpPr>
              <a:spLocks noChangeArrowheads="1"/>
            </p:cNvSpPr>
            <p:nvPr/>
          </p:nvSpPr>
          <p:spPr bwMode="auto">
            <a:xfrm>
              <a:off x="2654" y="1070"/>
              <a:ext cx="0"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sp>
          <p:nvSpPr>
            <p:cNvPr id="374" name="Rectangle 19"/>
            <p:cNvSpPr>
              <a:spLocks noChangeArrowheads="1"/>
            </p:cNvSpPr>
            <p:nvPr/>
          </p:nvSpPr>
          <p:spPr bwMode="auto">
            <a:xfrm>
              <a:off x="3486" y="1047"/>
              <a:ext cx="478"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sp>
          <p:nvSpPr>
            <p:cNvPr id="375" name="Rectangle 22"/>
            <p:cNvSpPr>
              <a:spLocks noChangeArrowheads="1"/>
            </p:cNvSpPr>
            <p:nvPr/>
          </p:nvSpPr>
          <p:spPr bwMode="auto">
            <a:xfrm>
              <a:off x="3555" y="612"/>
              <a:ext cx="0"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sp>
          <p:nvSpPr>
            <p:cNvPr id="376" name="Freeform 23"/>
            <p:cNvSpPr>
              <a:spLocks noEditPoints="1"/>
            </p:cNvSpPr>
            <p:nvPr/>
          </p:nvSpPr>
          <p:spPr bwMode="auto">
            <a:xfrm>
              <a:off x="615" y="1182"/>
              <a:ext cx="291" cy="137"/>
            </a:xfrm>
            <a:custGeom>
              <a:avLst/>
              <a:gdLst>
                <a:gd name="T0" fmla="*/ 11 w 291"/>
                <a:gd name="T1" fmla="*/ 20 h 137"/>
                <a:gd name="T2" fmla="*/ 14 w 291"/>
                <a:gd name="T3" fmla="*/ 20 h 137"/>
                <a:gd name="T4" fmla="*/ 16 w 291"/>
                <a:gd name="T5" fmla="*/ 21 h 137"/>
                <a:gd name="T6" fmla="*/ 19 w 291"/>
                <a:gd name="T7" fmla="*/ 21 h 137"/>
                <a:gd name="T8" fmla="*/ 22 w 291"/>
                <a:gd name="T9" fmla="*/ 22 h 137"/>
                <a:gd name="T10" fmla="*/ 24 w 291"/>
                <a:gd name="T11" fmla="*/ 22 h 137"/>
                <a:gd name="T12" fmla="*/ 27 w 291"/>
                <a:gd name="T13" fmla="*/ 23 h 137"/>
                <a:gd name="T14" fmla="*/ 30 w 291"/>
                <a:gd name="T15" fmla="*/ 23 h 137"/>
                <a:gd name="T16" fmla="*/ 33 w 291"/>
                <a:gd name="T17" fmla="*/ 24 h 137"/>
                <a:gd name="T18" fmla="*/ 35 w 291"/>
                <a:gd name="T19" fmla="*/ 24 h 137"/>
                <a:gd name="T20" fmla="*/ 38 w 291"/>
                <a:gd name="T21" fmla="*/ 25 h 137"/>
                <a:gd name="T22" fmla="*/ 41 w 291"/>
                <a:gd name="T23" fmla="*/ 25 h 137"/>
                <a:gd name="T24" fmla="*/ 43 w 291"/>
                <a:gd name="T25" fmla="*/ 26 h 137"/>
                <a:gd name="T26" fmla="*/ 46 w 291"/>
                <a:gd name="T27" fmla="*/ 26 h 137"/>
                <a:gd name="T28" fmla="*/ 49 w 291"/>
                <a:gd name="T29" fmla="*/ 26 h 137"/>
                <a:gd name="T30" fmla="*/ 52 w 291"/>
                <a:gd name="T31" fmla="*/ 27 h 137"/>
                <a:gd name="T32" fmla="*/ 54 w 291"/>
                <a:gd name="T33" fmla="*/ 27 h 137"/>
                <a:gd name="T34" fmla="*/ 57 w 291"/>
                <a:gd name="T35" fmla="*/ 28 h 137"/>
                <a:gd name="T36" fmla="*/ 60 w 291"/>
                <a:gd name="T37" fmla="*/ 28 h 137"/>
                <a:gd name="T38" fmla="*/ 63 w 291"/>
                <a:gd name="T39" fmla="*/ 29 h 137"/>
                <a:gd name="T40" fmla="*/ 65 w 291"/>
                <a:gd name="T41" fmla="*/ 29 h 137"/>
                <a:gd name="T42" fmla="*/ 68 w 291"/>
                <a:gd name="T43" fmla="*/ 30 h 137"/>
                <a:gd name="T44" fmla="*/ 71 w 291"/>
                <a:gd name="T45" fmla="*/ 30 h 137"/>
                <a:gd name="T46" fmla="*/ 73 w 291"/>
                <a:gd name="T47" fmla="*/ 31 h 137"/>
                <a:gd name="T48" fmla="*/ 76 w 291"/>
                <a:gd name="T49" fmla="*/ 31 h 137"/>
                <a:gd name="T50" fmla="*/ 79 w 291"/>
                <a:gd name="T51" fmla="*/ 32 h 137"/>
                <a:gd name="T52" fmla="*/ 82 w 291"/>
                <a:gd name="T53" fmla="*/ 32 h 137"/>
                <a:gd name="T54" fmla="*/ 84 w 291"/>
                <a:gd name="T55" fmla="*/ 33 h 137"/>
                <a:gd name="T56" fmla="*/ 87 w 291"/>
                <a:gd name="T57" fmla="*/ 33 h 137"/>
                <a:gd name="T58" fmla="*/ 90 w 291"/>
                <a:gd name="T59" fmla="*/ 34 h 137"/>
                <a:gd name="T60" fmla="*/ 92 w 291"/>
                <a:gd name="T61" fmla="*/ 34 h 137"/>
                <a:gd name="T62" fmla="*/ 95 w 291"/>
                <a:gd name="T63" fmla="*/ 35 h 137"/>
                <a:gd name="T64" fmla="*/ 98 w 291"/>
                <a:gd name="T65" fmla="*/ 35 h 137"/>
                <a:gd name="T66" fmla="*/ 101 w 291"/>
                <a:gd name="T67" fmla="*/ 35 h 137"/>
                <a:gd name="T68" fmla="*/ 103 w 291"/>
                <a:gd name="T69" fmla="*/ 36 h 137"/>
                <a:gd name="T70" fmla="*/ 106 w 291"/>
                <a:gd name="T71" fmla="*/ 36 h 137"/>
                <a:gd name="T72" fmla="*/ 109 w 291"/>
                <a:gd name="T73" fmla="*/ 37 h 137"/>
                <a:gd name="T74" fmla="*/ 112 w 291"/>
                <a:gd name="T75" fmla="*/ 37 h 137"/>
                <a:gd name="T76" fmla="*/ 114 w 291"/>
                <a:gd name="T77" fmla="*/ 38 h 137"/>
                <a:gd name="T78" fmla="*/ 117 w 291"/>
                <a:gd name="T79" fmla="*/ 38 h 137"/>
                <a:gd name="T80" fmla="*/ 120 w 291"/>
                <a:gd name="T81" fmla="*/ 39 h 137"/>
                <a:gd name="T82" fmla="*/ 122 w 291"/>
                <a:gd name="T83" fmla="*/ 39 h 137"/>
                <a:gd name="T84" fmla="*/ 125 w 291"/>
                <a:gd name="T85" fmla="*/ 40 h 137"/>
                <a:gd name="T86" fmla="*/ 128 w 291"/>
                <a:gd name="T87" fmla="*/ 40 h 137"/>
                <a:gd name="T88" fmla="*/ 131 w 291"/>
                <a:gd name="T89" fmla="*/ 41 h 137"/>
                <a:gd name="T90" fmla="*/ 133 w 291"/>
                <a:gd name="T91" fmla="*/ 41 h 137"/>
                <a:gd name="T92" fmla="*/ 136 w 291"/>
                <a:gd name="T93" fmla="*/ 42 h 137"/>
                <a:gd name="T94" fmla="*/ 139 w 291"/>
                <a:gd name="T95" fmla="*/ 42 h 137"/>
                <a:gd name="T96" fmla="*/ 141 w 291"/>
                <a:gd name="T97" fmla="*/ 43 h 137"/>
                <a:gd name="T98" fmla="*/ 144 w 291"/>
                <a:gd name="T99" fmla="*/ 43 h 137"/>
                <a:gd name="T100" fmla="*/ 147 w 291"/>
                <a:gd name="T101" fmla="*/ 44 h 137"/>
                <a:gd name="T102" fmla="*/ 150 w 291"/>
                <a:gd name="T103" fmla="*/ 44 h 137"/>
                <a:gd name="T104" fmla="*/ 152 w 291"/>
                <a:gd name="T105" fmla="*/ 44 h 137"/>
                <a:gd name="T106" fmla="*/ 155 w 291"/>
                <a:gd name="T107" fmla="*/ 45 h 137"/>
                <a:gd name="T108" fmla="*/ 158 w 291"/>
                <a:gd name="T109" fmla="*/ 45 h 137"/>
                <a:gd name="T110" fmla="*/ 161 w 291"/>
                <a:gd name="T111" fmla="*/ 46 h 137"/>
                <a:gd name="T112" fmla="*/ 163 w 291"/>
                <a:gd name="T113" fmla="*/ 46 h 137"/>
                <a:gd name="T114" fmla="*/ 166 w 291"/>
                <a:gd name="T115" fmla="*/ 47 h 137"/>
                <a:gd name="T116" fmla="*/ 169 w 291"/>
                <a:gd name="T117" fmla="*/ 47 h 137"/>
                <a:gd name="T118" fmla="*/ 171 w 291"/>
                <a:gd name="T119" fmla="*/ 48 h 137"/>
                <a:gd name="T120" fmla="*/ 174 w 291"/>
                <a:gd name="T121" fmla="*/ 48 h 137"/>
                <a:gd name="T122" fmla="*/ 177 w 291"/>
                <a:gd name="T123" fmla="*/ 49 h 137"/>
                <a:gd name="T124" fmla="*/ 180 w 291"/>
                <a:gd name="T125" fmla="*/ 4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1" h="137">
                  <a:moveTo>
                    <a:pt x="8" y="19"/>
                  </a:moveTo>
                  <a:lnTo>
                    <a:pt x="8" y="19"/>
                  </a:lnTo>
                  <a:lnTo>
                    <a:pt x="0" y="65"/>
                  </a:lnTo>
                  <a:lnTo>
                    <a:pt x="0" y="65"/>
                  </a:lnTo>
                  <a:lnTo>
                    <a:pt x="8" y="19"/>
                  </a:lnTo>
                  <a:close/>
                  <a:moveTo>
                    <a:pt x="8" y="19"/>
                  </a:moveTo>
                  <a:lnTo>
                    <a:pt x="8" y="19"/>
                  </a:lnTo>
                  <a:lnTo>
                    <a:pt x="0" y="65"/>
                  </a:lnTo>
                  <a:lnTo>
                    <a:pt x="0" y="65"/>
                  </a:lnTo>
                  <a:lnTo>
                    <a:pt x="8" y="19"/>
                  </a:lnTo>
                  <a:close/>
                  <a:moveTo>
                    <a:pt x="8" y="19"/>
                  </a:moveTo>
                  <a:lnTo>
                    <a:pt x="8" y="19"/>
                  </a:lnTo>
                  <a:lnTo>
                    <a:pt x="0" y="65"/>
                  </a:lnTo>
                  <a:lnTo>
                    <a:pt x="0" y="65"/>
                  </a:lnTo>
                  <a:lnTo>
                    <a:pt x="8" y="19"/>
                  </a:lnTo>
                  <a:close/>
                  <a:moveTo>
                    <a:pt x="8" y="19"/>
                  </a:moveTo>
                  <a:lnTo>
                    <a:pt x="8" y="19"/>
                  </a:lnTo>
                  <a:lnTo>
                    <a:pt x="1" y="65"/>
                  </a:lnTo>
                  <a:lnTo>
                    <a:pt x="0" y="65"/>
                  </a:lnTo>
                  <a:lnTo>
                    <a:pt x="8" y="19"/>
                  </a:lnTo>
                  <a:close/>
                  <a:moveTo>
                    <a:pt x="8" y="19"/>
                  </a:moveTo>
                  <a:lnTo>
                    <a:pt x="9" y="19"/>
                  </a:lnTo>
                  <a:lnTo>
                    <a:pt x="1" y="65"/>
                  </a:lnTo>
                  <a:lnTo>
                    <a:pt x="1" y="65"/>
                  </a:lnTo>
                  <a:lnTo>
                    <a:pt x="8" y="19"/>
                  </a:lnTo>
                  <a:close/>
                  <a:moveTo>
                    <a:pt x="9" y="19"/>
                  </a:moveTo>
                  <a:lnTo>
                    <a:pt x="9" y="19"/>
                  </a:lnTo>
                  <a:lnTo>
                    <a:pt x="1" y="65"/>
                  </a:lnTo>
                  <a:lnTo>
                    <a:pt x="1" y="65"/>
                  </a:lnTo>
                  <a:lnTo>
                    <a:pt x="9" y="19"/>
                  </a:lnTo>
                  <a:close/>
                  <a:moveTo>
                    <a:pt x="9" y="19"/>
                  </a:moveTo>
                  <a:lnTo>
                    <a:pt x="9" y="19"/>
                  </a:lnTo>
                  <a:lnTo>
                    <a:pt x="1" y="65"/>
                  </a:lnTo>
                  <a:lnTo>
                    <a:pt x="1" y="65"/>
                  </a:lnTo>
                  <a:lnTo>
                    <a:pt x="9" y="19"/>
                  </a:lnTo>
                  <a:close/>
                  <a:moveTo>
                    <a:pt x="9" y="19"/>
                  </a:moveTo>
                  <a:lnTo>
                    <a:pt x="9" y="19"/>
                  </a:lnTo>
                  <a:lnTo>
                    <a:pt x="1" y="65"/>
                  </a:lnTo>
                  <a:lnTo>
                    <a:pt x="1" y="65"/>
                  </a:lnTo>
                  <a:lnTo>
                    <a:pt x="9" y="19"/>
                  </a:lnTo>
                  <a:close/>
                  <a:moveTo>
                    <a:pt x="9" y="19"/>
                  </a:moveTo>
                  <a:lnTo>
                    <a:pt x="9" y="19"/>
                  </a:lnTo>
                  <a:lnTo>
                    <a:pt x="1" y="65"/>
                  </a:lnTo>
                  <a:lnTo>
                    <a:pt x="1" y="65"/>
                  </a:lnTo>
                  <a:lnTo>
                    <a:pt x="9" y="19"/>
                  </a:lnTo>
                  <a:close/>
                  <a:moveTo>
                    <a:pt x="9" y="20"/>
                  </a:moveTo>
                  <a:lnTo>
                    <a:pt x="9" y="20"/>
                  </a:lnTo>
                  <a:lnTo>
                    <a:pt x="1" y="65"/>
                  </a:lnTo>
                  <a:lnTo>
                    <a:pt x="1" y="65"/>
                  </a:lnTo>
                  <a:lnTo>
                    <a:pt x="9" y="20"/>
                  </a:lnTo>
                  <a:close/>
                  <a:moveTo>
                    <a:pt x="9" y="20"/>
                  </a:moveTo>
                  <a:lnTo>
                    <a:pt x="9" y="20"/>
                  </a:lnTo>
                  <a:lnTo>
                    <a:pt x="1" y="65"/>
                  </a:lnTo>
                  <a:lnTo>
                    <a:pt x="1" y="65"/>
                  </a:lnTo>
                  <a:lnTo>
                    <a:pt x="9" y="20"/>
                  </a:lnTo>
                  <a:close/>
                  <a:moveTo>
                    <a:pt x="9" y="20"/>
                  </a:moveTo>
                  <a:lnTo>
                    <a:pt x="9" y="20"/>
                  </a:lnTo>
                  <a:lnTo>
                    <a:pt x="1" y="65"/>
                  </a:lnTo>
                  <a:lnTo>
                    <a:pt x="1" y="65"/>
                  </a:lnTo>
                  <a:lnTo>
                    <a:pt x="9" y="20"/>
                  </a:lnTo>
                  <a:close/>
                  <a:moveTo>
                    <a:pt x="9" y="20"/>
                  </a:moveTo>
                  <a:lnTo>
                    <a:pt x="9" y="20"/>
                  </a:lnTo>
                  <a:lnTo>
                    <a:pt x="1" y="65"/>
                  </a:lnTo>
                  <a:lnTo>
                    <a:pt x="1" y="65"/>
                  </a:lnTo>
                  <a:lnTo>
                    <a:pt x="9" y="20"/>
                  </a:lnTo>
                  <a:close/>
                  <a:moveTo>
                    <a:pt x="9" y="20"/>
                  </a:moveTo>
                  <a:lnTo>
                    <a:pt x="9" y="20"/>
                  </a:lnTo>
                  <a:lnTo>
                    <a:pt x="1" y="65"/>
                  </a:lnTo>
                  <a:lnTo>
                    <a:pt x="1" y="65"/>
                  </a:lnTo>
                  <a:lnTo>
                    <a:pt x="9" y="20"/>
                  </a:lnTo>
                  <a:close/>
                  <a:moveTo>
                    <a:pt x="9" y="20"/>
                  </a:moveTo>
                  <a:lnTo>
                    <a:pt x="9" y="20"/>
                  </a:lnTo>
                  <a:lnTo>
                    <a:pt x="2" y="65"/>
                  </a:lnTo>
                  <a:lnTo>
                    <a:pt x="2" y="65"/>
                  </a:lnTo>
                  <a:lnTo>
                    <a:pt x="9" y="20"/>
                  </a:lnTo>
                  <a:close/>
                  <a:moveTo>
                    <a:pt x="9" y="20"/>
                  </a:moveTo>
                  <a:lnTo>
                    <a:pt x="10" y="20"/>
                  </a:lnTo>
                  <a:lnTo>
                    <a:pt x="2" y="65"/>
                  </a:lnTo>
                  <a:lnTo>
                    <a:pt x="2" y="65"/>
                  </a:lnTo>
                  <a:lnTo>
                    <a:pt x="9" y="20"/>
                  </a:lnTo>
                  <a:close/>
                  <a:moveTo>
                    <a:pt x="10" y="20"/>
                  </a:moveTo>
                  <a:lnTo>
                    <a:pt x="10" y="20"/>
                  </a:lnTo>
                  <a:lnTo>
                    <a:pt x="2" y="65"/>
                  </a:lnTo>
                  <a:lnTo>
                    <a:pt x="2" y="65"/>
                  </a:lnTo>
                  <a:lnTo>
                    <a:pt x="10" y="20"/>
                  </a:lnTo>
                  <a:close/>
                  <a:moveTo>
                    <a:pt x="10" y="20"/>
                  </a:moveTo>
                  <a:lnTo>
                    <a:pt x="10" y="20"/>
                  </a:lnTo>
                  <a:lnTo>
                    <a:pt x="2" y="65"/>
                  </a:lnTo>
                  <a:lnTo>
                    <a:pt x="2" y="65"/>
                  </a:lnTo>
                  <a:lnTo>
                    <a:pt x="10" y="20"/>
                  </a:lnTo>
                  <a:close/>
                  <a:moveTo>
                    <a:pt x="10" y="20"/>
                  </a:moveTo>
                  <a:lnTo>
                    <a:pt x="10" y="20"/>
                  </a:lnTo>
                  <a:lnTo>
                    <a:pt x="2" y="65"/>
                  </a:lnTo>
                  <a:lnTo>
                    <a:pt x="2" y="65"/>
                  </a:lnTo>
                  <a:lnTo>
                    <a:pt x="10" y="20"/>
                  </a:lnTo>
                  <a:close/>
                  <a:moveTo>
                    <a:pt x="10" y="20"/>
                  </a:moveTo>
                  <a:lnTo>
                    <a:pt x="10" y="20"/>
                  </a:lnTo>
                  <a:lnTo>
                    <a:pt x="2" y="65"/>
                  </a:lnTo>
                  <a:lnTo>
                    <a:pt x="2" y="65"/>
                  </a:lnTo>
                  <a:lnTo>
                    <a:pt x="10" y="20"/>
                  </a:lnTo>
                  <a:close/>
                  <a:moveTo>
                    <a:pt x="10" y="20"/>
                  </a:moveTo>
                  <a:lnTo>
                    <a:pt x="10" y="20"/>
                  </a:lnTo>
                  <a:lnTo>
                    <a:pt x="2" y="65"/>
                  </a:lnTo>
                  <a:lnTo>
                    <a:pt x="2" y="65"/>
                  </a:lnTo>
                  <a:lnTo>
                    <a:pt x="10" y="20"/>
                  </a:lnTo>
                  <a:close/>
                  <a:moveTo>
                    <a:pt x="10" y="20"/>
                  </a:moveTo>
                  <a:lnTo>
                    <a:pt x="10" y="20"/>
                  </a:lnTo>
                  <a:lnTo>
                    <a:pt x="2" y="65"/>
                  </a:lnTo>
                  <a:lnTo>
                    <a:pt x="2" y="65"/>
                  </a:lnTo>
                  <a:lnTo>
                    <a:pt x="10" y="20"/>
                  </a:lnTo>
                  <a:close/>
                  <a:moveTo>
                    <a:pt x="10" y="20"/>
                  </a:moveTo>
                  <a:lnTo>
                    <a:pt x="10" y="20"/>
                  </a:lnTo>
                  <a:lnTo>
                    <a:pt x="2" y="65"/>
                  </a:lnTo>
                  <a:lnTo>
                    <a:pt x="2" y="65"/>
                  </a:lnTo>
                  <a:lnTo>
                    <a:pt x="10" y="20"/>
                  </a:lnTo>
                  <a:close/>
                  <a:moveTo>
                    <a:pt x="10" y="20"/>
                  </a:moveTo>
                  <a:lnTo>
                    <a:pt x="10" y="20"/>
                  </a:lnTo>
                  <a:lnTo>
                    <a:pt x="2" y="65"/>
                  </a:lnTo>
                  <a:lnTo>
                    <a:pt x="2" y="65"/>
                  </a:lnTo>
                  <a:lnTo>
                    <a:pt x="10" y="20"/>
                  </a:lnTo>
                  <a:close/>
                  <a:moveTo>
                    <a:pt x="10" y="20"/>
                  </a:moveTo>
                  <a:lnTo>
                    <a:pt x="10" y="20"/>
                  </a:lnTo>
                  <a:lnTo>
                    <a:pt x="2" y="65"/>
                  </a:lnTo>
                  <a:lnTo>
                    <a:pt x="2" y="65"/>
                  </a:lnTo>
                  <a:lnTo>
                    <a:pt x="10" y="20"/>
                  </a:lnTo>
                  <a:close/>
                  <a:moveTo>
                    <a:pt x="10" y="20"/>
                  </a:moveTo>
                  <a:lnTo>
                    <a:pt x="10" y="20"/>
                  </a:lnTo>
                  <a:lnTo>
                    <a:pt x="3" y="65"/>
                  </a:lnTo>
                  <a:lnTo>
                    <a:pt x="3" y="65"/>
                  </a:lnTo>
                  <a:lnTo>
                    <a:pt x="10" y="20"/>
                  </a:lnTo>
                  <a:close/>
                  <a:moveTo>
                    <a:pt x="11" y="20"/>
                  </a:moveTo>
                  <a:lnTo>
                    <a:pt x="11" y="20"/>
                  </a:lnTo>
                  <a:lnTo>
                    <a:pt x="3" y="65"/>
                  </a:lnTo>
                  <a:lnTo>
                    <a:pt x="3" y="65"/>
                  </a:lnTo>
                  <a:lnTo>
                    <a:pt x="11" y="20"/>
                  </a:lnTo>
                  <a:close/>
                  <a:moveTo>
                    <a:pt x="11" y="20"/>
                  </a:moveTo>
                  <a:lnTo>
                    <a:pt x="11" y="20"/>
                  </a:lnTo>
                  <a:lnTo>
                    <a:pt x="3" y="65"/>
                  </a:lnTo>
                  <a:lnTo>
                    <a:pt x="3" y="65"/>
                  </a:lnTo>
                  <a:lnTo>
                    <a:pt x="11" y="20"/>
                  </a:lnTo>
                  <a:close/>
                  <a:moveTo>
                    <a:pt x="11" y="20"/>
                  </a:moveTo>
                  <a:lnTo>
                    <a:pt x="11" y="20"/>
                  </a:lnTo>
                  <a:lnTo>
                    <a:pt x="3" y="65"/>
                  </a:lnTo>
                  <a:lnTo>
                    <a:pt x="3" y="65"/>
                  </a:lnTo>
                  <a:lnTo>
                    <a:pt x="11" y="20"/>
                  </a:lnTo>
                  <a:close/>
                  <a:moveTo>
                    <a:pt x="11" y="20"/>
                  </a:moveTo>
                  <a:lnTo>
                    <a:pt x="11" y="20"/>
                  </a:lnTo>
                  <a:lnTo>
                    <a:pt x="3" y="65"/>
                  </a:lnTo>
                  <a:lnTo>
                    <a:pt x="3" y="65"/>
                  </a:lnTo>
                  <a:lnTo>
                    <a:pt x="11" y="20"/>
                  </a:lnTo>
                  <a:close/>
                  <a:moveTo>
                    <a:pt x="11" y="20"/>
                  </a:moveTo>
                  <a:lnTo>
                    <a:pt x="11" y="20"/>
                  </a:lnTo>
                  <a:lnTo>
                    <a:pt x="3" y="65"/>
                  </a:lnTo>
                  <a:lnTo>
                    <a:pt x="3" y="65"/>
                  </a:lnTo>
                  <a:lnTo>
                    <a:pt x="11" y="20"/>
                  </a:lnTo>
                  <a:close/>
                  <a:moveTo>
                    <a:pt x="11" y="20"/>
                  </a:moveTo>
                  <a:lnTo>
                    <a:pt x="11" y="20"/>
                  </a:lnTo>
                  <a:lnTo>
                    <a:pt x="3" y="65"/>
                  </a:lnTo>
                  <a:lnTo>
                    <a:pt x="3" y="65"/>
                  </a:lnTo>
                  <a:lnTo>
                    <a:pt x="11" y="20"/>
                  </a:lnTo>
                  <a:close/>
                  <a:moveTo>
                    <a:pt x="11" y="20"/>
                  </a:moveTo>
                  <a:lnTo>
                    <a:pt x="11" y="20"/>
                  </a:lnTo>
                  <a:lnTo>
                    <a:pt x="3" y="65"/>
                  </a:lnTo>
                  <a:lnTo>
                    <a:pt x="3" y="65"/>
                  </a:lnTo>
                  <a:lnTo>
                    <a:pt x="11" y="20"/>
                  </a:lnTo>
                  <a:close/>
                  <a:moveTo>
                    <a:pt x="11" y="20"/>
                  </a:moveTo>
                  <a:lnTo>
                    <a:pt x="11" y="20"/>
                  </a:lnTo>
                  <a:lnTo>
                    <a:pt x="3" y="65"/>
                  </a:lnTo>
                  <a:lnTo>
                    <a:pt x="3" y="65"/>
                  </a:lnTo>
                  <a:lnTo>
                    <a:pt x="11" y="20"/>
                  </a:lnTo>
                  <a:close/>
                  <a:moveTo>
                    <a:pt x="11" y="20"/>
                  </a:moveTo>
                  <a:lnTo>
                    <a:pt x="11" y="20"/>
                  </a:lnTo>
                  <a:lnTo>
                    <a:pt x="3" y="65"/>
                  </a:lnTo>
                  <a:lnTo>
                    <a:pt x="3" y="65"/>
                  </a:lnTo>
                  <a:lnTo>
                    <a:pt x="11" y="20"/>
                  </a:lnTo>
                  <a:close/>
                  <a:moveTo>
                    <a:pt x="11" y="20"/>
                  </a:moveTo>
                  <a:lnTo>
                    <a:pt x="11" y="20"/>
                  </a:lnTo>
                  <a:lnTo>
                    <a:pt x="3" y="65"/>
                  </a:lnTo>
                  <a:lnTo>
                    <a:pt x="3" y="65"/>
                  </a:lnTo>
                  <a:lnTo>
                    <a:pt x="11" y="20"/>
                  </a:lnTo>
                  <a:close/>
                  <a:moveTo>
                    <a:pt x="11" y="20"/>
                  </a:moveTo>
                  <a:lnTo>
                    <a:pt x="11" y="20"/>
                  </a:lnTo>
                  <a:lnTo>
                    <a:pt x="4" y="65"/>
                  </a:lnTo>
                  <a:lnTo>
                    <a:pt x="3" y="65"/>
                  </a:lnTo>
                  <a:lnTo>
                    <a:pt x="11" y="20"/>
                  </a:lnTo>
                  <a:close/>
                  <a:moveTo>
                    <a:pt x="11" y="20"/>
                  </a:moveTo>
                  <a:lnTo>
                    <a:pt x="12" y="20"/>
                  </a:lnTo>
                  <a:lnTo>
                    <a:pt x="4" y="65"/>
                  </a:lnTo>
                  <a:lnTo>
                    <a:pt x="4" y="65"/>
                  </a:lnTo>
                  <a:lnTo>
                    <a:pt x="11" y="20"/>
                  </a:lnTo>
                  <a:close/>
                  <a:moveTo>
                    <a:pt x="12" y="20"/>
                  </a:moveTo>
                  <a:lnTo>
                    <a:pt x="12" y="20"/>
                  </a:lnTo>
                  <a:lnTo>
                    <a:pt x="4" y="65"/>
                  </a:lnTo>
                  <a:lnTo>
                    <a:pt x="4" y="65"/>
                  </a:lnTo>
                  <a:lnTo>
                    <a:pt x="12" y="20"/>
                  </a:lnTo>
                  <a:close/>
                  <a:moveTo>
                    <a:pt x="12" y="20"/>
                  </a:moveTo>
                  <a:lnTo>
                    <a:pt x="12" y="20"/>
                  </a:lnTo>
                  <a:lnTo>
                    <a:pt x="4" y="65"/>
                  </a:lnTo>
                  <a:lnTo>
                    <a:pt x="4" y="65"/>
                  </a:lnTo>
                  <a:lnTo>
                    <a:pt x="12" y="20"/>
                  </a:lnTo>
                  <a:close/>
                  <a:moveTo>
                    <a:pt x="12" y="20"/>
                  </a:moveTo>
                  <a:lnTo>
                    <a:pt x="12" y="20"/>
                  </a:lnTo>
                  <a:lnTo>
                    <a:pt x="4" y="65"/>
                  </a:lnTo>
                  <a:lnTo>
                    <a:pt x="4" y="65"/>
                  </a:lnTo>
                  <a:lnTo>
                    <a:pt x="12" y="20"/>
                  </a:lnTo>
                  <a:close/>
                  <a:moveTo>
                    <a:pt x="12" y="20"/>
                  </a:moveTo>
                  <a:lnTo>
                    <a:pt x="12" y="20"/>
                  </a:lnTo>
                  <a:lnTo>
                    <a:pt x="4" y="66"/>
                  </a:lnTo>
                  <a:lnTo>
                    <a:pt x="4" y="66"/>
                  </a:lnTo>
                  <a:lnTo>
                    <a:pt x="12" y="20"/>
                  </a:lnTo>
                  <a:close/>
                  <a:moveTo>
                    <a:pt x="12" y="20"/>
                  </a:moveTo>
                  <a:lnTo>
                    <a:pt x="12" y="20"/>
                  </a:lnTo>
                  <a:lnTo>
                    <a:pt x="4" y="66"/>
                  </a:lnTo>
                  <a:lnTo>
                    <a:pt x="4" y="66"/>
                  </a:lnTo>
                  <a:lnTo>
                    <a:pt x="12" y="20"/>
                  </a:lnTo>
                  <a:close/>
                  <a:moveTo>
                    <a:pt x="12" y="20"/>
                  </a:moveTo>
                  <a:lnTo>
                    <a:pt x="12" y="20"/>
                  </a:lnTo>
                  <a:lnTo>
                    <a:pt x="4" y="66"/>
                  </a:lnTo>
                  <a:lnTo>
                    <a:pt x="4" y="66"/>
                  </a:lnTo>
                  <a:lnTo>
                    <a:pt x="12" y="20"/>
                  </a:lnTo>
                  <a:close/>
                  <a:moveTo>
                    <a:pt x="12" y="20"/>
                  </a:moveTo>
                  <a:lnTo>
                    <a:pt x="12" y="20"/>
                  </a:lnTo>
                  <a:lnTo>
                    <a:pt x="4" y="66"/>
                  </a:lnTo>
                  <a:lnTo>
                    <a:pt x="4" y="66"/>
                  </a:lnTo>
                  <a:lnTo>
                    <a:pt x="12" y="20"/>
                  </a:lnTo>
                  <a:close/>
                  <a:moveTo>
                    <a:pt x="12" y="20"/>
                  </a:moveTo>
                  <a:lnTo>
                    <a:pt x="12" y="20"/>
                  </a:lnTo>
                  <a:lnTo>
                    <a:pt x="4" y="66"/>
                  </a:lnTo>
                  <a:lnTo>
                    <a:pt x="4" y="66"/>
                  </a:lnTo>
                  <a:lnTo>
                    <a:pt x="12" y="20"/>
                  </a:lnTo>
                  <a:close/>
                  <a:moveTo>
                    <a:pt x="12" y="20"/>
                  </a:moveTo>
                  <a:lnTo>
                    <a:pt x="12" y="20"/>
                  </a:lnTo>
                  <a:lnTo>
                    <a:pt x="4" y="66"/>
                  </a:lnTo>
                  <a:lnTo>
                    <a:pt x="4" y="66"/>
                  </a:lnTo>
                  <a:lnTo>
                    <a:pt x="12" y="20"/>
                  </a:lnTo>
                  <a:close/>
                  <a:moveTo>
                    <a:pt x="12" y="20"/>
                  </a:moveTo>
                  <a:lnTo>
                    <a:pt x="12" y="20"/>
                  </a:lnTo>
                  <a:lnTo>
                    <a:pt x="5" y="66"/>
                  </a:lnTo>
                  <a:lnTo>
                    <a:pt x="5" y="66"/>
                  </a:lnTo>
                  <a:lnTo>
                    <a:pt x="12" y="20"/>
                  </a:lnTo>
                  <a:close/>
                  <a:moveTo>
                    <a:pt x="12" y="20"/>
                  </a:moveTo>
                  <a:lnTo>
                    <a:pt x="13" y="20"/>
                  </a:lnTo>
                  <a:lnTo>
                    <a:pt x="5" y="66"/>
                  </a:lnTo>
                  <a:lnTo>
                    <a:pt x="5" y="66"/>
                  </a:lnTo>
                  <a:lnTo>
                    <a:pt x="12" y="20"/>
                  </a:lnTo>
                  <a:close/>
                  <a:moveTo>
                    <a:pt x="13" y="20"/>
                  </a:moveTo>
                  <a:lnTo>
                    <a:pt x="13" y="20"/>
                  </a:lnTo>
                  <a:lnTo>
                    <a:pt x="5" y="66"/>
                  </a:lnTo>
                  <a:lnTo>
                    <a:pt x="5" y="66"/>
                  </a:lnTo>
                  <a:lnTo>
                    <a:pt x="13" y="20"/>
                  </a:lnTo>
                  <a:close/>
                  <a:moveTo>
                    <a:pt x="13" y="20"/>
                  </a:moveTo>
                  <a:lnTo>
                    <a:pt x="13" y="20"/>
                  </a:lnTo>
                  <a:lnTo>
                    <a:pt x="5" y="66"/>
                  </a:lnTo>
                  <a:lnTo>
                    <a:pt x="5" y="66"/>
                  </a:lnTo>
                  <a:lnTo>
                    <a:pt x="13" y="20"/>
                  </a:lnTo>
                  <a:close/>
                  <a:moveTo>
                    <a:pt x="13" y="20"/>
                  </a:moveTo>
                  <a:lnTo>
                    <a:pt x="13" y="20"/>
                  </a:lnTo>
                  <a:lnTo>
                    <a:pt x="5" y="66"/>
                  </a:lnTo>
                  <a:lnTo>
                    <a:pt x="5" y="66"/>
                  </a:lnTo>
                  <a:lnTo>
                    <a:pt x="13" y="20"/>
                  </a:lnTo>
                  <a:close/>
                  <a:moveTo>
                    <a:pt x="13" y="20"/>
                  </a:moveTo>
                  <a:lnTo>
                    <a:pt x="13" y="20"/>
                  </a:lnTo>
                  <a:lnTo>
                    <a:pt x="5" y="66"/>
                  </a:lnTo>
                  <a:lnTo>
                    <a:pt x="5" y="66"/>
                  </a:lnTo>
                  <a:lnTo>
                    <a:pt x="13" y="20"/>
                  </a:lnTo>
                  <a:close/>
                  <a:moveTo>
                    <a:pt x="13" y="20"/>
                  </a:moveTo>
                  <a:lnTo>
                    <a:pt x="13" y="20"/>
                  </a:lnTo>
                  <a:lnTo>
                    <a:pt x="5" y="66"/>
                  </a:lnTo>
                  <a:lnTo>
                    <a:pt x="5" y="66"/>
                  </a:lnTo>
                  <a:lnTo>
                    <a:pt x="13" y="20"/>
                  </a:lnTo>
                  <a:close/>
                  <a:moveTo>
                    <a:pt x="13" y="20"/>
                  </a:moveTo>
                  <a:lnTo>
                    <a:pt x="13" y="20"/>
                  </a:lnTo>
                  <a:lnTo>
                    <a:pt x="5" y="66"/>
                  </a:lnTo>
                  <a:lnTo>
                    <a:pt x="5" y="66"/>
                  </a:lnTo>
                  <a:lnTo>
                    <a:pt x="13" y="20"/>
                  </a:lnTo>
                  <a:close/>
                  <a:moveTo>
                    <a:pt x="13" y="20"/>
                  </a:moveTo>
                  <a:lnTo>
                    <a:pt x="13" y="20"/>
                  </a:lnTo>
                  <a:lnTo>
                    <a:pt x="5" y="66"/>
                  </a:lnTo>
                  <a:lnTo>
                    <a:pt x="5" y="66"/>
                  </a:lnTo>
                  <a:lnTo>
                    <a:pt x="13" y="20"/>
                  </a:lnTo>
                  <a:close/>
                  <a:moveTo>
                    <a:pt x="13" y="20"/>
                  </a:moveTo>
                  <a:lnTo>
                    <a:pt x="13" y="20"/>
                  </a:lnTo>
                  <a:lnTo>
                    <a:pt x="5" y="66"/>
                  </a:lnTo>
                  <a:lnTo>
                    <a:pt x="5" y="66"/>
                  </a:lnTo>
                  <a:lnTo>
                    <a:pt x="13" y="20"/>
                  </a:lnTo>
                  <a:close/>
                  <a:moveTo>
                    <a:pt x="13" y="20"/>
                  </a:moveTo>
                  <a:lnTo>
                    <a:pt x="13" y="20"/>
                  </a:lnTo>
                  <a:lnTo>
                    <a:pt x="5" y="66"/>
                  </a:lnTo>
                  <a:lnTo>
                    <a:pt x="5" y="66"/>
                  </a:lnTo>
                  <a:lnTo>
                    <a:pt x="13" y="20"/>
                  </a:lnTo>
                  <a:close/>
                  <a:moveTo>
                    <a:pt x="13" y="20"/>
                  </a:moveTo>
                  <a:lnTo>
                    <a:pt x="13" y="20"/>
                  </a:lnTo>
                  <a:lnTo>
                    <a:pt x="6" y="66"/>
                  </a:lnTo>
                  <a:lnTo>
                    <a:pt x="5" y="66"/>
                  </a:lnTo>
                  <a:lnTo>
                    <a:pt x="13" y="20"/>
                  </a:lnTo>
                  <a:close/>
                  <a:moveTo>
                    <a:pt x="14" y="20"/>
                  </a:moveTo>
                  <a:lnTo>
                    <a:pt x="14" y="20"/>
                  </a:lnTo>
                  <a:lnTo>
                    <a:pt x="6" y="66"/>
                  </a:lnTo>
                  <a:lnTo>
                    <a:pt x="6" y="66"/>
                  </a:lnTo>
                  <a:lnTo>
                    <a:pt x="14" y="20"/>
                  </a:lnTo>
                  <a:close/>
                  <a:moveTo>
                    <a:pt x="14" y="20"/>
                  </a:moveTo>
                  <a:lnTo>
                    <a:pt x="14" y="20"/>
                  </a:lnTo>
                  <a:lnTo>
                    <a:pt x="6" y="66"/>
                  </a:lnTo>
                  <a:lnTo>
                    <a:pt x="6" y="66"/>
                  </a:lnTo>
                  <a:lnTo>
                    <a:pt x="14" y="20"/>
                  </a:lnTo>
                  <a:close/>
                  <a:moveTo>
                    <a:pt x="14" y="20"/>
                  </a:moveTo>
                  <a:lnTo>
                    <a:pt x="14" y="20"/>
                  </a:lnTo>
                  <a:lnTo>
                    <a:pt x="6" y="66"/>
                  </a:lnTo>
                  <a:lnTo>
                    <a:pt x="6" y="66"/>
                  </a:lnTo>
                  <a:lnTo>
                    <a:pt x="14" y="20"/>
                  </a:lnTo>
                  <a:close/>
                  <a:moveTo>
                    <a:pt x="14" y="20"/>
                  </a:moveTo>
                  <a:lnTo>
                    <a:pt x="14" y="20"/>
                  </a:lnTo>
                  <a:lnTo>
                    <a:pt x="6" y="66"/>
                  </a:lnTo>
                  <a:lnTo>
                    <a:pt x="6" y="66"/>
                  </a:lnTo>
                  <a:lnTo>
                    <a:pt x="14" y="20"/>
                  </a:lnTo>
                  <a:close/>
                  <a:moveTo>
                    <a:pt x="14" y="20"/>
                  </a:moveTo>
                  <a:lnTo>
                    <a:pt x="14" y="20"/>
                  </a:lnTo>
                  <a:lnTo>
                    <a:pt x="6" y="66"/>
                  </a:lnTo>
                  <a:lnTo>
                    <a:pt x="6" y="66"/>
                  </a:lnTo>
                  <a:lnTo>
                    <a:pt x="14" y="20"/>
                  </a:lnTo>
                  <a:close/>
                  <a:moveTo>
                    <a:pt x="14" y="20"/>
                  </a:moveTo>
                  <a:lnTo>
                    <a:pt x="14" y="20"/>
                  </a:lnTo>
                  <a:lnTo>
                    <a:pt x="6" y="66"/>
                  </a:lnTo>
                  <a:lnTo>
                    <a:pt x="6" y="66"/>
                  </a:lnTo>
                  <a:lnTo>
                    <a:pt x="14" y="20"/>
                  </a:lnTo>
                  <a:close/>
                  <a:moveTo>
                    <a:pt x="14" y="20"/>
                  </a:moveTo>
                  <a:lnTo>
                    <a:pt x="14" y="20"/>
                  </a:lnTo>
                  <a:lnTo>
                    <a:pt x="6" y="66"/>
                  </a:lnTo>
                  <a:lnTo>
                    <a:pt x="6" y="66"/>
                  </a:lnTo>
                  <a:lnTo>
                    <a:pt x="14" y="20"/>
                  </a:lnTo>
                  <a:close/>
                  <a:moveTo>
                    <a:pt x="14" y="20"/>
                  </a:moveTo>
                  <a:lnTo>
                    <a:pt x="14" y="20"/>
                  </a:lnTo>
                  <a:lnTo>
                    <a:pt x="6" y="66"/>
                  </a:lnTo>
                  <a:lnTo>
                    <a:pt x="6" y="66"/>
                  </a:lnTo>
                  <a:lnTo>
                    <a:pt x="14" y="20"/>
                  </a:lnTo>
                  <a:close/>
                  <a:moveTo>
                    <a:pt x="14" y="20"/>
                  </a:moveTo>
                  <a:lnTo>
                    <a:pt x="14" y="20"/>
                  </a:lnTo>
                  <a:lnTo>
                    <a:pt x="6" y="66"/>
                  </a:lnTo>
                  <a:lnTo>
                    <a:pt x="6" y="66"/>
                  </a:lnTo>
                  <a:lnTo>
                    <a:pt x="14" y="20"/>
                  </a:lnTo>
                  <a:close/>
                  <a:moveTo>
                    <a:pt x="14" y="20"/>
                  </a:moveTo>
                  <a:lnTo>
                    <a:pt x="14" y="20"/>
                  </a:lnTo>
                  <a:lnTo>
                    <a:pt x="6" y="66"/>
                  </a:lnTo>
                  <a:lnTo>
                    <a:pt x="6" y="66"/>
                  </a:lnTo>
                  <a:lnTo>
                    <a:pt x="14" y="20"/>
                  </a:lnTo>
                  <a:close/>
                  <a:moveTo>
                    <a:pt x="14" y="20"/>
                  </a:moveTo>
                  <a:lnTo>
                    <a:pt x="14" y="20"/>
                  </a:lnTo>
                  <a:lnTo>
                    <a:pt x="7" y="66"/>
                  </a:lnTo>
                  <a:lnTo>
                    <a:pt x="6" y="66"/>
                  </a:lnTo>
                  <a:lnTo>
                    <a:pt x="14" y="20"/>
                  </a:lnTo>
                  <a:close/>
                  <a:moveTo>
                    <a:pt x="14" y="21"/>
                  </a:moveTo>
                  <a:lnTo>
                    <a:pt x="15" y="21"/>
                  </a:lnTo>
                  <a:lnTo>
                    <a:pt x="7" y="66"/>
                  </a:lnTo>
                  <a:lnTo>
                    <a:pt x="7" y="66"/>
                  </a:lnTo>
                  <a:lnTo>
                    <a:pt x="14" y="21"/>
                  </a:lnTo>
                  <a:close/>
                  <a:moveTo>
                    <a:pt x="15" y="21"/>
                  </a:moveTo>
                  <a:lnTo>
                    <a:pt x="15" y="21"/>
                  </a:lnTo>
                  <a:lnTo>
                    <a:pt x="7" y="66"/>
                  </a:lnTo>
                  <a:lnTo>
                    <a:pt x="7" y="66"/>
                  </a:lnTo>
                  <a:lnTo>
                    <a:pt x="15" y="21"/>
                  </a:lnTo>
                  <a:close/>
                  <a:moveTo>
                    <a:pt x="15" y="21"/>
                  </a:moveTo>
                  <a:lnTo>
                    <a:pt x="15" y="21"/>
                  </a:lnTo>
                  <a:lnTo>
                    <a:pt x="7" y="66"/>
                  </a:lnTo>
                  <a:lnTo>
                    <a:pt x="7" y="66"/>
                  </a:lnTo>
                  <a:lnTo>
                    <a:pt x="15" y="21"/>
                  </a:lnTo>
                  <a:close/>
                  <a:moveTo>
                    <a:pt x="15" y="21"/>
                  </a:moveTo>
                  <a:lnTo>
                    <a:pt x="15" y="21"/>
                  </a:lnTo>
                  <a:lnTo>
                    <a:pt x="7" y="66"/>
                  </a:lnTo>
                  <a:lnTo>
                    <a:pt x="7" y="66"/>
                  </a:lnTo>
                  <a:lnTo>
                    <a:pt x="15" y="21"/>
                  </a:lnTo>
                  <a:close/>
                  <a:moveTo>
                    <a:pt x="15" y="21"/>
                  </a:moveTo>
                  <a:lnTo>
                    <a:pt x="15" y="21"/>
                  </a:lnTo>
                  <a:lnTo>
                    <a:pt x="7" y="66"/>
                  </a:lnTo>
                  <a:lnTo>
                    <a:pt x="7" y="66"/>
                  </a:lnTo>
                  <a:lnTo>
                    <a:pt x="15" y="21"/>
                  </a:lnTo>
                  <a:close/>
                  <a:moveTo>
                    <a:pt x="15" y="21"/>
                  </a:moveTo>
                  <a:lnTo>
                    <a:pt x="15" y="21"/>
                  </a:lnTo>
                  <a:lnTo>
                    <a:pt x="7" y="66"/>
                  </a:lnTo>
                  <a:lnTo>
                    <a:pt x="7" y="66"/>
                  </a:lnTo>
                  <a:lnTo>
                    <a:pt x="15" y="21"/>
                  </a:lnTo>
                  <a:close/>
                  <a:moveTo>
                    <a:pt x="15" y="21"/>
                  </a:moveTo>
                  <a:lnTo>
                    <a:pt x="15" y="21"/>
                  </a:lnTo>
                  <a:lnTo>
                    <a:pt x="7" y="66"/>
                  </a:lnTo>
                  <a:lnTo>
                    <a:pt x="7" y="66"/>
                  </a:lnTo>
                  <a:lnTo>
                    <a:pt x="15" y="21"/>
                  </a:lnTo>
                  <a:close/>
                  <a:moveTo>
                    <a:pt x="15" y="21"/>
                  </a:moveTo>
                  <a:lnTo>
                    <a:pt x="15" y="21"/>
                  </a:lnTo>
                  <a:lnTo>
                    <a:pt x="7" y="66"/>
                  </a:lnTo>
                  <a:lnTo>
                    <a:pt x="7" y="66"/>
                  </a:lnTo>
                  <a:lnTo>
                    <a:pt x="15" y="21"/>
                  </a:lnTo>
                  <a:close/>
                  <a:moveTo>
                    <a:pt x="15" y="21"/>
                  </a:moveTo>
                  <a:lnTo>
                    <a:pt x="15" y="21"/>
                  </a:lnTo>
                  <a:lnTo>
                    <a:pt x="7" y="66"/>
                  </a:lnTo>
                  <a:lnTo>
                    <a:pt x="7" y="66"/>
                  </a:lnTo>
                  <a:lnTo>
                    <a:pt x="15" y="21"/>
                  </a:lnTo>
                  <a:close/>
                  <a:moveTo>
                    <a:pt x="15" y="21"/>
                  </a:moveTo>
                  <a:lnTo>
                    <a:pt x="15" y="21"/>
                  </a:lnTo>
                  <a:lnTo>
                    <a:pt x="7" y="66"/>
                  </a:lnTo>
                  <a:lnTo>
                    <a:pt x="7" y="66"/>
                  </a:lnTo>
                  <a:lnTo>
                    <a:pt x="15" y="21"/>
                  </a:lnTo>
                  <a:close/>
                  <a:moveTo>
                    <a:pt x="15" y="21"/>
                  </a:moveTo>
                  <a:lnTo>
                    <a:pt x="15" y="21"/>
                  </a:lnTo>
                  <a:lnTo>
                    <a:pt x="8" y="66"/>
                  </a:lnTo>
                  <a:lnTo>
                    <a:pt x="8" y="66"/>
                  </a:lnTo>
                  <a:lnTo>
                    <a:pt x="15" y="21"/>
                  </a:lnTo>
                  <a:close/>
                  <a:moveTo>
                    <a:pt x="15" y="21"/>
                  </a:moveTo>
                  <a:lnTo>
                    <a:pt x="16" y="21"/>
                  </a:lnTo>
                  <a:lnTo>
                    <a:pt x="8" y="66"/>
                  </a:lnTo>
                  <a:lnTo>
                    <a:pt x="8" y="66"/>
                  </a:lnTo>
                  <a:lnTo>
                    <a:pt x="15" y="21"/>
                  </a:lnTo>
                  <a:close/>
                  <a:moveTo>
                    <a:pt x="16" y="21"/>
                  </a:moveTo>
                  <a:lnTo>
                    <a:pt x="16" y="21"/>
                  </a:lnTo>
                  <a:lnTo>
                    <a:pt x="8" y="66"/>
                  </a:lnTo>
                  <a:lnTo>
                    <a:pt x="8" y="66"/>
                  </a:lnTo>
                  <a:lnTo>
                    <a:pt x="16" y="21"/>
                  </a:lnTo>
                  <a:close/>
                  <a:moveTo>
                    <a:pt x="16" y="21"/>
                  </a:moveTo>
                  <a:lnTo>
                    <a:pt x="16" y="21"/>
                  </a:lnTo>
                  <a:lnTo>
                    <a:pt x="8" y="66"/>
                  </a:lnTo>
                  <a:lnTo>
                    <a:pt x="8" y="66"/>
                  </a:lnTo>
                  <a:lnTo>
                    <a:pt x="16" y="21"/>
                  </a:lnTo>
                  <a:close/>
                  <a:moveTo>
                    <a:pt x="16" y="21"/>
                  </a:moveTo>
                  <a:lnTo>
                    <a:pt x="16" y="21"/>
                  </a:lnTo>
                  <a:lnTo>
                    <a:pt x="8" y="66"/>
                  </a:lnTo>
                  <a:lnTo>
                    <a:pt x="8" y="66"/>
                  </a:lnTo>
                  <a:lnTo>
                    <a:pt x="16" y="21"/>
                  </a:lnTo>
                  <a:close/>
                  <a:moveTo>
                    <a:pt x="16" y="21"/>
                  </a:moveTo>
                  <a:lnTo>
                    <a:pt x="16" y="21"/>
                  </a:lnTo>
                  <a:lnTo>
                    <a:pt x="8" y="66"/>
                  </a:lnTo>
                  <a:lnTo>
                    <a:pt x="8" y="66"/>
                  </a:lnTo>
                  <a:lnTo>
                    <a:pt x="16" y="21"/>
                  </a:lnTo>
                  <a:close/>
                  <a:moveTo>
                    <a:pt x="16" y="21"/>
                  </a:moveTo>
                  <a:lnTo>
                    <a:pt x="16" y="21"/>
                  </a:lnTo>
                  <a:lnTo>
                    <a:pt x="8" y="66"/>
                  </a:lnTo>
                  <a:lnTo>
                    <a:pt x="8" y="66"/>
                  </a:lnTo>
                  <a:lnTo>
                    <a:pt x="16" y="21"/>
                  </a:lnTo>
                  <a:close/>
                  <a:moveTo>
                    <a:pt x="16" y="21"/>
                  </a:moveTo>
                  <a:lnTo>
                    <a:pt x="16" y="21"/>
                  </a:lnTo>
                  <a:lnTo>
                    <a:pt x="8" y="66"/>
                  </a:lnTo>
                  <a:lnTo>
                    <a:pt x="8" y="66"/>
                  </a:lnTo>
                  <a:lnTo>
                    <a:pt x="16" y="21"/>
                  </a:lnTo>
                  <a:close/>
                  <a:moveTo>
                    <a:pt x="16" y="21"/>
                  </a:moveTo>
                  <a:lnTo>
                    <a:pt x="16" y="21"/>
                  </a:lnTo>
                  <a:lnTo>
                    <a:pt x="8" y="66"/>
                  </a:lnTo>
                  <a:lnTo>
                    <a:pt x="8" y="66"/>
                  </a:lnTo>
                  <a:lnTo>
                    <a:pt x="16" y="21"/>
                  </a:lnTo>
                  <a:close/>
                  <a:moveTo>
                    <a:pt x="16" y="21"/>
                  </a:moveTo>
                  <a:lnTo>
                    <a:pt x="16" y="21"/>
                  </a:lnTo>
                  <a:lnTo>
                    <a:pt x="8" y="66"/>
                  </a:lnTo>
                  <a:lnTo>
                    <a:pt x="8" y="66"/>
                  </a:lnTo>
                  <a:lnTo>
                    <a:pt x="16" y="21"/>
                  </a:lnTo>
                  <a:close/>
                  <a:moveTo>
                    <a:pt x="16" y="21"/>
                  </a:moveTo>
                  <a:lnTo>
                    <a:pt x="16" y="21"/>
                  </a:lnTo>
                  <a:lnTo>
                    <a:pt x="8" y="66"/>
                  </a:lnTo>
                  <a:lnTo>
                    <a:pt x="8" y="66"/>
                  </a:lnTo>
                  <a:lnTo>
                    <a:pt x="16" y="21"/>
                  </a:lnTo>
                  <a:close/>
                  <a:moveTo>
                    <a:pt x="16" y="21"/>
                  </a:moveTo>
                  <a:lnTo>
                    <a:pt x="16" y="21"/>
                  </a:lnTo>
                  <a:lnTo>
                    <a:pt x="9" y="66"/>
                  </a:lnTo>
                  <a:lnTo>
                    <a:pt x="8" y="66"/>
                  </a:lnTo>
                  <a:lnTo>
                    <a:pt x="16" y="21"/>
                  </a:lnTo>
                  <a:close/>
                  <a:moveTo>
                    <a:pt x="16" y="21"/>
                  </a:moveTo>
                  <a:lnTo>
                    <a:pt x="16" y="21"/>
                  </a:lnTo>
                  <a:lnTo>
                    <a:pt x="9" y="66"/>
                  </a:lnTo>
                  <a:lnTo>
                    <a:pt x="9" y="66"/>
                  </a:lnTo>
                  <a:lnTo>
                    <a:pt x="16" y="21"/>
                  </a:lnTo>
                  <a:close/>
                  <a:moveTo>
                    <a:pt x="17" y="21"/>
                  </a:moveTo>
                  <a:lnTo>
                    <a:pt x="17" y="21"/>
                  </a:lnTo>
                  <a:lnTo>
                    <a:pt x="9" y="66"/>
                  </a:lnTo>
                  <a:lnTo>
                    <a:pt x="9" y="66"/>
                  </a:lnTo>
                  <a:lnTo>
                    <a:pt x="17" y="21"/>
                  </a:lnTo>
                  <a:close/>
                  <a:moveTo>
                    <a:pt x="17" y="21"/>
                  </a:moveTo>
                  <a:lnTo>
                    <a:pt x="17" y="21"/>
                  </a:lnTo>
                  <a:lnTo>
                    <a:pt x="9" y="66"/>
                  </a:lnTo>
                  <a:lnTo>
                    <a:pt x="9" y="66"/>
                  </a:lnTo>
                  <a:lnTo>
                    <a:pt x="17" y="21"/>
                  </a:lnTo>
                  <a:close/>
                  <a:moveTo>
                    <a:pt x="17" y="21"/>
                  </a:moveTo>
                  <a:lnTo>
                    <a:pt x="17" y="21"/>
                  </a:lnTo>
                  <a:lnTo>
                    <a:pt x="9" y="66"/>
                  </a:lnTo>
                  <a:lnTo>
                    <a:pt x="9" y="66"/>
                  </a:lnTo>
                  <a:lnTo>
                    <a:pt x="17" y="21"/>
                  </a:lnTo>
                  <a:close/>
                  <a:moveTo>
                    <a:pt x="17" y="21"/>
                  </a:moveTo>
                  <a:lnTo>
                    <a:pt x="17" y="21"/>
                  </a:lnTo>
                  <a:lnTo>
                    <a:pt x="9" y="66"/>
                  </a:lnTo>
                  <a:lnTo>
                    <a:pt x="9" y="66"/>
                  </a:lnTo>
                  <a:lnTo>
                    <a:pt x="17" y="21"/>
                  </a:lnTo>
                  <a:close/>
                  <a:moveTo>
                    <a:pt x="17" y="21"/>
                  </a:moveTo>
                  <a:lnTo>
                    <a:pt x="17" y="21"/>
                  </a:lnTo>
                  <a:lnTo>
                    <a:pt x="9" y="66"/>
                  </a:lnTo>
                  <a:lnTo>
                    <a:pt x="9" y="66"/>
                  </a:lnTo>
                  <a:lnTo>
                    <a:pt x="17" y="21"/>
                  </a:lnTo>
                  <a:close/>
                  <a:moveTo>
                    <a:pt x="17" y="21"/>
                  </a:moveTo>
                  <a:lnTo>
                    <a:pt x="17" y="21"/>
                  </a:lnTo>
                  <a:lnTo>
                    <a:pt x="9" y="66"/>
                  </a:lnTo>
                  <a:lnTo>
                    <a:pt x="9" y="66"/>
                  </a:lnTo>
                  <a:lnTo>
                    <a:pt x="17" y="21"/>
                  </a:lnTo>
                  <a:close/>
                  <a:moveTo>
                    <a:pt x="17" y="21"/>
                  </a:moveTo>
                  <a:lnTo>
                    <a:pt x="17" y="21"/>
                  </a:lnTo>
                  <a:lnTo>
                    <a:pt x="9" y="66"/>
                  </a:lnTo>
                  <a:lnTo>
                    <a:pt x="9" y="66"/>
                  </a:lnTo>
                  <a:lnTo>
                    <a:pt x="17" y="21"/>
                  </a:lnTo>
                  <a:close/>
                  <a:moveTo>
                    <a:pt x="17" y="21"/>
                  </a:moveTo>
                  <a:lnTo>
                    <a:pt x="17" y="21"/>
                  </a:lnTo>
                  <a:lnTo>
                    <a:pt x="9" y="66"/>
                  </a:lnTo>
                  <a:lnTo>
                    <a:pt x="9" y="66"/>
                  </a:lnTo>
                  <a:lnTo>
                    <a:pt x="17" y="21"/>
                  </a:lnTo>
                  <a:close/>
                  <a:moveTo>
                    <a:pt x="17" y="21"/>
                  </a:moveTo>
                  <a:lnTo>
                    <a:pt x="17" y="21"/>
                  </a:lnTo>
                  <a:lnTo>
                    <a:pt x="9" y="66"/>
                  </a:lnTo>
                  <a:lnTo>
                    <a:pt x="9" y="66"/>
                  </a:lnTo>
                  <a:lnTo>
                    <a:pt x="17" y="21"/>
                  </a:lnTo>
                  <a:close/>
                  <a:moveTo>
                    <a:pt x="17" y="21"/>
                  </a:moveTo>
                  <a:lnTo>
                    <a:pt x="17" y="21"/>
                  </a:lnTo>
                  <a:lnTo>
                    <a:pt x="10" y="66"/>
                  </a:lnTo>
                  <a:lnTo>
                    <a:pt x="9" y="66"/>
                  </a:lnTo>
                  <a:lnTo>
                    <a:pt x="17" y="21"/>
                  </a:lnTo>
                  <a:close/>
                  <a:moveTo>
                    <a:pt x="17" y="21"/>
                  </a:moveTo>
                  <a:lnTo>
                    <a:pt x="18" y="21"/>
                  </a:lnTo>
                  <a:lnTo>
                    <a:pt x="10" y="66"/>
                  </a:lnTo>
                  <a:lnTo>
                    <a:pt x="10" y="66"/>
                  </a:lnTo>
                  <a:lnTo>
                    <a:pt x="17" y="21"/>
                  </a:lnTo>
                  <a:close/>
                  <a:moveTo>
                    <a:pt x="18" y="21"/>
                  </a:moveTo>
                  <a:lnTo>
                    <a:pt x="18" y="21"/>
                  </a:lnTo>
                  <a:lnTo>
                    <a:pt x="10" y="66"/>
                  </a:lnTo>
                  <a:lnTo>
                    <a:pt x="10" y="66"/>
                  </a:lnTo>
                  <a:lnTo>
                    <a:pt x="18" y="21"/>
                  </a:lnTo>
                  <a:close/>
                  <a:moveTo>
                    <a:pt x="18" y="21"/>
                  </a:moveTo>
                  <a:lnTo>
                    <a:pt x="18" y="21"/>
                  </a:lnTo>
                  <a:lnTo>
                    <a:pt x="10" y="67"/>
                  </a:lnTo>
                  <a:lnTo>
                    <a:pt x="10" y="66"/>
                  </a:lnTo>
                  <a:lnTo>
                    <a:pt x="18" y="21"/>
                  </a:lnTo>
                  <a:close/>
                  <a:moveTo>
                    <a:pt x="18" y="21"/>
                  </a:moveTo>
                  <a:lnTo>
                    <a:pt x="18" y="21"/>
                  </a:lnTo>
                  <a:lnTo>
                    <a:pt x="10" y="67"/>
                  </a:lnTo>
                  <a:lnTo>
                    <a:pt x="10" y="67"/>
                  </a:lnTo>
                  <a:lnTo>
                    <a:pt x="18" y="21"/>
                  </a:lnTo>
                  <a:close/>
                  <a:moveTo>
                    <a:pt x="18" y="21"/>
                  </a:moveTo>
                  <a:lnTo>
                    <a:pt x="18" y="21"/>
                  </a:lnTo>
                  <a:lnTo>
                    <a:pt x="10" y="67"/>
                  </a:lnTo>
                  <a:lnTo>
                    <a:pt x="10" y="67"/>
                  </a:lnTo>
                  <a:lnTo>
                    <a:pt x="18" y="21"/>
                  </a:lnTo>
                  <a:close/>
                  <a:moveTo>
                    <a:pt x="18" y="21"/>
                  </a:moveTo>
                  <a:lnTo>
                    <a:pt x="18" y="21"/>
                  </a:lnTo>
                  <a:lnTo>
                    <a:pt x="10" y="67"/>
                  </a:lnTo>
                  <a:lnTo>
                    <a:pt x="10" y="67"/>
                  </a:lnTo>
                  <a:lnTo>
                    <a:pt x="18" y="21"/>
                  </a:lnTo>
                  <a:close/>
                  <a:moveTo>
                    <a:pt x="18" y="21"/>
                  </a:moveTo>
                  <a:lnTo>
                    <a:pt x="18" y="21"/>
                  </a:lnTo>
                  <a:lnTo>
                    <a:pt x="10" y="67"/>
                  </a:lnTo>
                  <a:lnTo>
                    <a:pt x="10" y="67"/>
                  </a:lnTo>
                  <a:lnTo>
                    <a:pt x="18" y="21"/>
                  </a:lnTo>
                  <a:close/>
                  <a:moveTo>
                    <a:pt x="18" y="21"/>
                  </a:moveTo>
                  <a:lnTo>
                    <a:pt x="18" y="21"/>
                  </a:lnTo>
                  <a:lnTo>
                    <a:pt x="10" y="67"/>
                  </a:lnTo>
                  <a:lnTo>
                    <a:pt x="10" y="67"/>
                  </a:lnTo>
                  <a:lnTo>
                    <a:pt x="18" y="21"/>
                  </a:lnTo>
                  <a:close/>
                  <a:moveTo>
                    <a:pt x="18" y="21"/>
                  </a:moveTo>
                  <a:lnTo>
                    <a:pt x="18" y="21"/>
                  </a:lnTo>
                  <a:lnTo>
                    <a:pt x="10" y="67"/>
                  </a:lnTo>
                  <a:lnTo>
                    <a:pt x="10" y="67"/>
                  </a:lnTo>
                  <a:lnTo>
                    <a:pt x="18" y="21"/>
                  </a:lnTo>
                  <a:close/>
                  <a:moveTo>
                    <a:pt x="18" y="21"/>
                  </a:moveTo>
                  <a:lnTo>
                    <a:pt x="18" y="21"/>
                  </a:lnTo>
                  <a:lnTo>
                    <a:pt x="10" y="67"/>
                  </a:lnTo>
                  <a:lnTo>
                    <a:pt x="10" y="67"/>
                  </a:lnTo>
                  <a:lnTo>
                    <a:pt x="18" y="21"/>
                  </a:lnTo>
                  <a:close/>
                  <a:moveTo>
                    <a:pt x="18" y="21"/>
                  </a:moveTo>
                  <a:lnTo>
                    <a:pt x="18" y="21"/>
                  </a:lnTo>
                  <a:lnTo>
                    <a:pt x="11" y="67"/>
                  </a:lnTo>
                  <a:lnTo>
                    <a:pt x="11" y="67"/>
                  </a:lnTo>
                  <a:lnTo>
                    <a:pt x="18" y="21"/>
                  </a:lnTo>
                  <a:close/>
                  <a:moveTo>
                    <a:pt x="18" y="21"/>
                  </a:moveTo>
                  <a:lnTo>
                    <a:pt x="19" y="21"/>
                  </a:lnTo>
                  <a:lnTo>
                    <a:pt x="11" y="67"/>
                  </a:lnTo>
                  <a:lnTo>
                    <a:pt x="11" y="67"/>
                  </a:lnTo>
                  <a:lnTo>
                    <a:pt x="18" y="21"/>
                  </a:lnTo>
                  <a:close/>
                  <a:moveTo>
                    <a:pt x="19" y="21"/>
                  </a:moveTo>
                  <a:lnTo>
                    <a:pt x="19" y="21"/>
                  </a:lnTo>
                  <a:lnTo>
                    <a:pt x="11" y="67"/>
                  </a:lnTo>
                  <a:lnTo>
                    <a:pt x="11" y="67"/>
                  </a:lnTo>
                  <a:lnTo>
                    <a:pt x="19" y="21"/>
                  </a:lnTo>
                  <a:close/>
                  <a:moveTo>
                    <a:pt x="19" y="21"/>
                  </a:moveTo>
                  <a:lnTo>
                    <a:pt x="19" y="21"/>
                  </a:lnTo>
                  <a:lnTo>
                    <a:pt x="11" y="67"/>
                  </a:lnTo>
                  <a:lnTo>
                    <a:pt x="11" y="67"/>
                  </a:lnTo>
                  <a:lnTo>
                    <a:pt x="19" y="21"/>
                  </a:lnTo>
                  <a:close/>
                  <a:moveTo>
                    <a:pt x="19" y="21"/>
                  </a:moveTo>
                  <a:lnTo>
                    <a:pt x="19" y="21"/>
                  </a:lnTo>
                  <a:lnTo>
                    <a:pt x="11" y="67"/>
                  </a:lnTo>
                  <a:lnTo>
                    <a:pt x="11" y="67"/>
                  </a:lnTo>
                  <a:lnTo>
                    <a:pt x="19" y="21"/>
                  </a:lnTo>
                  <a:close/>
                  <a:moveTo>
                    <a:pt x="19" y="21"/>
                  </a:moveTo>
                  <a:lnTo>
                    <a:pt x="19" y="21"/>
                  </a:lnTo>
                  <a:lnTo>
                    <a:pt x="11" y="67"/>
                  </a:lnTo>
                  <a:lnTo>
                    <a:pt x="11" y="67"/>
                  </a:lnTo>
                  <a:lnTo>
                    <a:pt x="19" y="21"/>
                  </a:lnTo>
                  <a:close/>
                  <a:moveTo>
                    <a:pt x="19" y="21"/>
                  </a:moveTo>
                  <a:lnTo>
                    <a:pt x="19" y="21"/>
                  </a:lnTo>
                  <a:lnTo>
                    <a:pt x="11" y="67"/>
                  </a:lnTo>
                  <a:lnTo>
                    <a:pt x="11" y="67"/>
                  </a:lnTo>
                  <a:lnTo>
                    <a:pt x="19" y="21"/>
                  </a:lnTo>
                  <a:close/>
                  <a:moveTo>
                    <a:pt x="19" y="21"/>
                  </a:moveTo>
                  <a:lnTo>
                    <a:pt x="19" y="21"/>
                  </a:lnTo>
                  <a:lnTo>
                    <a:pt x="11" y="67"/>
                  </a:lnTo>
                  <a:lnTo>
                    <a:pt x="11" y="67"/>
                  </a:lnTo>
                  <a:lnTo>
                    <a:pt x="19" y="21"/>
                  </a:lnTo>
                  <a:close/>
                  <a:moveTo>
                    <a:pt x="19" y="21"/>
                  </a:moveTo>
                  <a:lnTo>
                    <a:pt x="19" y="21"/>
                  </a:lnTo>
                  <a:lnTo>
                    <a:pt x="11" y="67"/>
                  </a:lnTo>
                  <a:lnTo>
                    <a:pt x="11" y="67"/>
                  </a:lnTo>
                  <a:lnTo>
                    <a:pt x="19" y="21"/>
                  </a:lnTo>
                  <a:close/>
                  <a:moveTo>
                    <a:pt x="19" y="21"/>
                  </a:moveTo>
                  <a:lnTo>
                    <a:pt x="19" y="21"/>
                  </a:lnTo>
                  <a:lnTo>
                    <a:pt x="11" y="67"/>
                  </a:lnTo>
                  <a:lnTo>
                    <a:pt x="11" y="67"/>
                  </a:lnTo>
                  <a:lnTo>
                    <a:pt x="19" y="21"/>
                  </a:lnTo>
                  <a:close/>
                  <a:moveTo>
                    <a:pt x="19" y="21"/>
                  </a:moveTo>
                  <a:lnTo>
                    <a:pt x="19" y="21"/>
                  </a:lnTo>
                  <a:lnTo>
                    <a:pt x="11" y="67"/>
                  </a:lnTo>
                  <a:lnTo>
                    <a:pt x="11" y="67"/>
                  </a:lnTo>
                  <a:lnTo>
                    <a:pt x="19" y="21"/>
                  </a:lnTo>
                  <a:close/>
                  <a:moveTo>
                    <a:pt x="19" y="21"/>
                  </a:moveTo>
                  <a:lnTo>
                    <a:pt x="19" y="21"/>
                  </a:lnTo>
                  <a:lnTo>
                    <a:pt x="12" y="67"/>
                  </a:lnTo>
                  <a:lnTo>
                    <a:pt x="11" y="67"/>
                  </a:lnTo>
                  <a:lnTo>
                    <a:pt x="19" y="21"/>
                  </a:lnTo>
                  <a:close/>
                  <a:moveTo>
                    <a:pt x="19" y="21"/>
                  </a:moveTo>
                  <a:lnTo>
                    <a:pt x="19" y="21"/>
                  </a:lnTo>
                  <a:lnTo>
                    <a:pt x="12" y="67"/>
                  </a:lnTo>
                  <a:lnTo>
                    <a:pt x="12" y="67"/>
                  </a:lnTo>
                  <a:lnTo>
                    <a:pt x="19" y="21"/>
                  </a:lnTo>
                  <a:close/>
                  <a:moveTo>
                    <a:pt x="20" y="21"/>
                  </a:moveTo>
                  <a:lnTo>
                    <a:pt x="20" y="21"/>
                  </a:lnTo>
                  <a:lnTo>
                    <a:pt x="12" y="67"/>
                  </a:lnTo>
                  <a:lnTo>
                    <a:pt x="12" y="67"/>
                  </a:lnTo>
                  <a:lnTo>
                    <a:pt x="20" y="21"/>
                  </a:lnTo>
                  <a:close/>
                  <a:moveTo>
                    <a:pt x="20" y="21"/>
                  </a:moveTo>
                  <a:lnTo>
                    <a:pt x="20" y="21"/>
                  </a:lnTo>
                  <a:lnTo>
                    <a:pt x="12" y="67"/>
                  </a:lnTo>
                  <a:lnTo>
                    <a:pt x="12" y="67"/>
                  </a:lnTo>
                  <a:lnTo>
                    <a:pt x="20" y="21"/>
                  </a:lnTo>
                  <a:close/>
                  <a:moveTo>
                    <a:pt x="20" y="21"/>
                  </a:moveTo>
                  <a:lnTo>
                    <a:pt x="20" y="21"/>
                  </a:lnTo>
                  <a:lnTo>
                    <a:pt x="12" y="67"/>
                  </a:lnTo>
                  <a:lnTo>
                    <a:pt x="12" y="67"/>
                  </a:lnTo>
                  <a:lnTo>
                    <a:pt x="20" y="21"/>
                  </a:lnTo>
                  <a:close/>
                  <a:moveTo>
                    <a:pt x="20" y="21"/>
                  </a:moveTo>
                  <a:lnTo>
                    <a:pt x="20" y="21"/>
                  </a:lnTo>
                  <a:lnTo>
                    <a:pt x="12" y="67"/>
                  </a:lnTo>
                  <a:lnTo>
                    <a:pt x="12" y="67"/>
                  </a:lnTo>
                  <a:lnTo>
                    <a:pt x="20" y="21"/>
                  </a:lnTo>
                  <a:close/>
                  <a:moveTo>
                    <a:pt x="20" y="21"/>
                  </a:moveTo>
                  <a:lnTo>
                    <a:pt x="20" y="21"/>
                  </a:lnTo>
                  <a:lnTo>
                    <a:pt x="12" y="67"/>
                  </a:lnTo>
                  <a:lnTo>
                    <a:pt x="12" y="67"/>
                  </a:lnTo>
                  <a:lnTo>
                    <a:pt x="20" y="21"/>
                  </a:lnTo>
                  <a:close/>
                  <a:moveTo>
                    <a:pt x="20" y="21"/>
                  </a:moveTo>
                  <a:lnTo>
                    <a:pt x="20" y="21"/>
                  </a:lnTo>
                  <a:lnTo>
                    <a:pt x="12" y="67"/>
                  </a:lnTo>
                  <a:lnTo>
                    <a:pt x="12" y="67"/>
                  </a:lnTo>
                  <a:lnTo>
                    <a:pt x="20" y="21"/>
                  </a:lnTo>
                  <a:close/>
                  <a:moveTo>
                    <a:pt x="20" y="21"/>
                  </a:moveTo>
                  <a:lnTo>
                    <a:pt x="20" y="21"/>
                  </a:lnTo>
                  <a:lnTo>
                    <a:pt x="12" y="67"/>
                  </a:lnTo>
                  <a:lnTo>
                    <a:pt x="12" y="67"/>
                  </a:lnTo>
                  <a:lnTo>
                    <a:pt x="20" y="21"/>
                  </a:lnTo>
                  <a:close/>
                  <a:moveTo>
                    <a:pt x="20" y="21"/>
                  </a:moveTo>
                  <a:lnTo>
                    <a:pt x="20" y="21"/>
                  </a:lnTo>
                  <a:lnTo>
                    <a:pt x="12" y="67"/>
                  </a:lnTo>
                  <a:lnTo>
                    <a:pt x="12" y="67"/>
                  </a:lnTo>
                  <a:lnTo>
                    <a:pt x="20" y="21"/>
                  </a:lnTo>
                  <a:close/>
                  <a:moveTo>
                    <a:pt x="20" y="21"/>
                  </a:moveTo>
                  <a:lnTo>
                    <a:pt x="20" y="22"/>
                  </a:lnTo>
                  <a:lnTo>
                    <a:pt x="12" y="67"/>
                  </a:lnTo>
                  <a:lnTo>
                    <a:pt x="12" y="67"/>
                  </a:lnTo>
                  <a:lnTo>
                    <a:pt x="20" y="21"/>
                  </a:lnTo>
                  <a:close/>
                  <a:moveTo>
                    <a:pt x="20" y="22"/>
                  </a:moveTo>
                  <a:lnTo>
                    <a:pt x="20" y="22"/>
                  </a:lnTo>
                  <a:lnTo>
                    <a:pt x="13" y="67"/>
                  </a:lnTo>
                  <a:lnTo>
                    <a:pt x="12" y="67"/>
                  </a:lnTo>
                  <a:lnTo>
                    <a:pt x="20" y="22"/>
                  </a:lnTo>
                  <a:close/>
                  <a:moveTo>
                    <a:pt x="20" y="22"/>
                  </a:moveTo>
                  <a:lnTo>
                    <a:pt x="21" y="22"/>
                  </a:lnTo>
                  <a:lnTo>
                    <a:pt x="13" y="67"/>
                  </a:lnTo>
                  <a:lnTo>
                    <a:pt x="13" y="67"/>
                  </a:lnTo>
                  <a:lnTo>
                    <a:pt x="20" y="22"/>
                  </a:lnTo>
                  <a:close/>
                  <a:moveTo>
                    <a:pt x="21" y="22"/>
                  </a:moveTo>
                  <a:lnTo>
                    <a:pt x="21" y="22"/>
                  </a:lnTo>
                  <a:lnTo>
                    <a:pt x="13" y="67"/>
                  </a:lnTo>
                  <a:lnTo>
                    <a:pt x="13" y="67"/>
                  </a:lnTo>
                  <a:lnTo>
                    <a:pt x="21" y="22"/>
                  </a:lnTo>
                  <a:close/>
                  <a:moveTo>
                    <a:pt x="21" y="22"/>
                  </a:moveTo>
                  <a:lnTo>
                    <a:pt x="21" y="22"/>
                  </a:lnTo>
                  <a:lnTo>
                    <a:pt x="13" y="67"/>
                  </a:lnTo>
                  <a:lnTo>
                    <a:pt x="13" y="67"/>
                  </a:lnTo>
                  <a:lnTo>
                    <a:pt x="21" y="22"/>
                  </a:lnTo>
                  <a:close/>
                  <a:moveTo>
                    <a:pt x="21" y="22"/>
                  </a:moveTo>
                  <a:lnTo>
                    <a:pt x="21" y="22"/>
                  </a:lnTo>
                  <a:lnTo>
                    <a:pt x="13" y="67"/>
                  </a:lnTo>
                  <a:lnTo>
                    <a:pt x="13" y="67"/>
                  </a:lnTo>
                  <a:lnTo>
                    <a:pt x="21" y="22"/>
                  </a:lnTo>
                  <a:close/>
                  <a:moveTo>
                    <a:pt x="21" y="22"/>
                  </a:moveTo>
                  <a:lnTo>
                    <a:pt x="21" y="22"/>
                  </a:lnTo>
                  <a:lnTo>
                    <a:pt x="13" y="67"/>
                  </a:lnTo>
                  <a:lnTo>
                    <a:pt x="13" y="67"/>
                  </a:lnTo>
                  <a:lnTo>
                    <a:pt x="21" y="22"/>
                  </a:lnTo>
                  <a:close/>
                  <a:moveTo>
                    <a:pt x="21" y="22"/>
                  </a:moveTo>
                  <a:lnTo>
                    <a:pt x="21" y="22"/>
                  </a:lnTo>
                  <a:lnTo>
                    <a:pt x="13" y="67"/>
                  </a:lnTo>
                  <a:lnTo>
                    <a:pt x="13" y="67"/>
                  </a:lnTo>
                  <a:lnTo>
                    <a:pt x="21" y="22"/>
                  </a:lnTo>
                  <a:close/>
                  <a:moveTo>
                    <a:pt x="21" y="22"/>
                  </a:moveTo>
                  <a:lnTo>
                    <a:pt x="21" y="22"/>
                  </a:lnTo>
                  <a:lnTo>
                    <a:pt x="13" y="67"/>
                  </a:lnTo>
                  <a:lnTo>
                    <a:pt x="13" y="67"/>
                  </a:lnTo>
                  <a:lnTo>
                    <a:pt x="21" y="22"/>
                  </a:lnTo>
                  <a:close/>
                  <a:moveTo>
                    <a:pt x="21" y="22"/>
                  </a:moveTo>
                  <a:lnTo>
                    <a:pt x="21" y="22"/>
                  </a:lnTo>
                  <a:lnTo>
                    <a:pt x="13" y="67"/>
                  </a:lnTo>
                  <a:lnTo>
                    <a:pt x="13" y="67"/>
                  </a:lnTo>
                  <a:lnTo>
                    <a:pt x="21" y="22"/>
                  </a:lnTo>
                  <a:close/>
                  <a:moveTo>
                    <a:pt x="21" y="22"/>
                  </a:moveTo>
                  <a:lnTo>
                    <a:pt x="21" y="22"/>
                  </a:lnTo>
                  <a:lnTo>
                    <a:pt x="13" y="67"/>
                  </a:lnTo>
                  <a:lnTo>
                    <a:pt x="13" y="67"/>
                  </a:lnTo>
                  <a:lnTo>
                    <a:pt x="21" y="22"/>
                  </a:lnTo>
                  <a:close/>
                  <a:moveTo>
                    <a:pt x="21" y="22"/>
                  </a:moveTo>
                  <a:lnTo>
                    <a:pt x="21" y="22"/>
                  </a:lnTo>
                  <a:lnTo>
                    <a:pt x="13" y="67"/>
                  </a:lnTo>
                  <a:lnTo>
                    <a:pt x="13" y="67"/>
                  </a:lnTo>
                  <a:lnTo>
                    <a:pt x="21" y="22"/>
                  </a:lnTo>
                  <a:close/>
                  <a:moveTo>
                    <a:pt x="21" y="22"/>
                  </a:moveTo>
                  <a:lnTo>
                    <a:pt x="21" y="22"/>
                  </a:lnTo>
                  <a:lnTo>
                    <a:pt x="14" y="67"/>
                  </a:lnTo>
                  <a:lnTo>
                    <a:pt x="14" y="67"/>
                  </a:lnTo>
                  <a:lnTo>
                    <a:pt x="21" y="22"/>
                  </a:lnTo>
                  <a:close/>
                  <a:moveTo>
                    <a:pt x="21" y="22"/>
                  </a:moveTo>
                  <a:lnTo>
                    <a:pt x="21" y="22"/>
                  </a:lnTo>
                  <a:lnTo>
                    <a:pt x="14" y="67"/>
                  </a:lnTo>
                  <a:lnTo>
                    <a:pt x="14" y="67"/>
                  </a:lnTo>
                  <a:lnTo>
                    <a:pt x="21" y="22"/>
                  </a:lnTo>
                  <a:close/>
                  <a:moveTo>
                    <a:pt x="22" y="22"/>
                  </a:moveTo>
                  <a:lnTo>
                    <a:pt x="22" y="22"/>
                  </a:lnTo>
                  <a:lnTo>
                    <a:pt x="14" y="67"/>
                  </a:lnTo>
                  <a:lnTo>
                    <a:pt x="14" y="67"/>
                  </a:lnTo>
                  <a:lnTo>
                    <a:pt x="22" y="22"/>
                  </a:lnTo>
                  <a:close/>
                  <a:moveTo>
                    <a:pt x="22" y="22"/>
                  </a:moveTo>
                  <a:lnTo>
                    <a:pt x="22" y="22"/>
                  </a:lnTo>
                  <a:lnTo>
                    <a:pt x="14" y="67"/>
                  </a:lnTo>
                  <a:lnTo>
                    <a:pt x="14" y="67"/>
                  </a:lnTo>
                  <a:lnTo>
                    <a:pt x="22" y="22"/>
                  </a:lnTo>
                  <a:close/>
                  <a:moveTo>
                    <a:pt x="22" y="22"/>
                  </a:moveTo>
                  <a:lnTo>
                    <a:pt x="22" y="22"/>
                  </a:lnTo>
                  <a:lnTo>
                    <a:pt x="14" y="67"/>
                  </a:lnTo>
                  <a:lnTo>
                    <a:pt x="14" y="67"/>
                  </a:lnTo>
                  <a:lnTo>
                    <a:pt x="22" y="22"/>
                  </a:lnTo>
                  <a:close/>
                  <a:moveTo>
                    <a:pt x="22" y="22"/>
                  </a:moveTo>
                  <a:lnTo>
                    <a:pt x="22" y="22"/>
                  </a:lnTo>
                  <a:lnTo>
                    <a:pt x="14" y="67"/>
                  </a:lnTo>
                  <a:lnTo>
                    <a:pt x="14" y="67"/>
                  </a:lnTo>
                  <a:lnTo>
                    <a:pt x="22" y="22"/>
                  </a:lnTo>
                  <a:close/>
                  <a:moveTo>
                    <a:pt x="22" y="22"/>
                  </a:moveTo>
                  <a:lnTo>
                    <a:pt x="22" y="22"/>
                  </a:lnTo>
                  <a:lnTo>
                    <a:pt x="14" y="67"/>
                  </a:lnTo>
                  <a:lnTo>
                    <a:pt x="14" y="67"/>
                  </a:lnTo>
                  <a:lnTo>
                    <a:pt x="22" y="22"/>
                  </a:lnTo>
                  <a:close/>
                  <a:moveTo>
                    <a:pt x="22" y="22"/>
                  </a:moveTo>
                  <a:lnTo>
                    <a:pt x="22" y="22"/>
                  </a:lnTo>
                  <a:lnTo>
                    <a:pt x="14" y="67"/>
                  </a:lnTo>
                  <a:lnTo>
                    <a:pt x="14" y="67"/>
                  </a:lnTo>
                  <a:lnTo>
                    <a:pt x="22" y="22"/>
                  </a:lnTo>
                  <a:close/>
                  <a:moveTo>
                    <a:pt x="22" y="22"/>
                  </a:moveTo>
                  <a:lnTo>
                    <a:pt x="22" y="22"/>
                  </a:lnTo>
                  <a:lnTo>
                    <a:pt x="14" y="67"/>
                  </a:lnTo>
                  <a:lnTo>
                    <a:pt x="14" y="67"/>
                  </a:lnTo>
                  <a:lnTo>
                    <a:pt x="22" y="22"/>
                  </a:lnTo>
                  <a:close/>
                  <a:moveTo>
                    <a:pt x="22" y="22"/>
                  </a:moveTo>
                  <a:lnTo>
                    <a:pt x="22" y="22"/>
                  </a:lnTo>
                  <a:lnTo>
                    <a:pt x="14" y="67"/>
                  </a:lnTo>
                  <a:lnTo>
                    <a:pt x="14" y="67"/>
                  </a:lnTo>
                  <a:lnTo>
                    <a:pt x="22" y="22"/>
                  </a:lnTo>
                  <a:close/>
                  <a:moveTo>
                    <a:pt x="22" y="22"/>
                  </a:moveTo>
                  <a:lnTo>
                    <a:pt x="22" y="22"/>
                  </a:lnTo>
                  <a:lnTo>
                    <a:pt x="14" y="67"/>
                  </a:lnTo>
                  <a:lnTo>
                    <a:pt x="14" y="67"/>
                  </a:lnTo>
                  <a:lnTo>
                    <a:pt x="22" y="22"/>
                  </a:lnTo>
                  <a:close/>
                  <a:moveTo>
                    <a:pt x="22" y="22"/>
                  </a:moveTo>
                  <a:lnTo>
                    <a:pt x="22" y="22"/>
                  </a:lnTo>
                  <a:lnTo>
                    <a:pt x="15" y="67"/>
                  </a:lnTo>
                  <a:lnTo>
                    <a:pt x="14" y="67"/>
                  </a:lnTo>
                  <a:lnTo>
                    <a:pt x="22" y="22"/>
                  </a:lnTo>
                  <a:close/>
                  <a:moveTo>
                    <a:pt x="22" y="22"/>
                  </a:moveTo>
                  <a:lnTo>
                    <a:pt x="22" y="22"/>
                  </a:lnTo>
                  <a:lnTo>
                    <a:pt x="15" y="67"/>
                  </a:lnTo>
                  <a:lnTo>
                    <a:pt x="15" y="67"/>
                  </a:lnTo>
                  <a:lnTo>
                    <a:pt x="22" y="22"/>
                  </a:lnTo>
                  <a:close/>
                  <a:moveTo>
                    <a:pt x="23" y="22"/>
                  </a:moveTo>
                  <a:lnTo>
                    <a:pt x="23" y="22"/>
                  </a:lnTo>
                  <a:lnTo>
                    <a:pt x="15" y="67"/>
                  </a:lnTo>
                  <a:lnTo>
                    <a:pt x="15" y="67"/>
                  </a:lnTo>
                  <a:lnTo>
                    <a:pt x="23" y="22"/>
                  </a:lnTo>
                  <a:close/>
                  <a:moveTo>
                    <a:pt x="23" y="22"/>
                  </a:moveTo>
                  <a:lnTo>
                    <a:pt x="23" y="22"/>
                  </a:lnTo>
                  <a:lnTo>
                    <a:pt x="15" y="67"/>
                  </a:lnTo>
                  <a:lnTo>
                    <a:pt x="15" y="67"/>
                  </a:lnTo>
                  <a:lnTo>
                    <a:pt x="23" y="22"/>
                  </a:lnTo>
                  <a:close/>
                  <a:moveTo>
                    <a:pt x="23" y="22"/>
                  </a:moveTo>
                  <a:lnTo>
                    <a:pt x="23" y="22"/>
                  </a:lnTo>
                  <a:lnTo>
                    <a:pt x="15" y="67"/>
                  </a:lnTo>
                  <a:lnTo>
                    <a:pt x="15" y="67"/>
                  </a:lnTo>
                  <a:lnTo>
                    <a:pt x="23" y="22"/>
                  </a:lnTo>
                  <a:close/>
                  <a:moveTo>
                    <a:pt x="23" y="22"/>
                  </a:moveTo>
                  <a:lnTo>
                    <a:pt x="23" y="22"/>
                  </a:lnTo>
                  <a:lnTo>
                    <a:pt x="15" y="67"/>
                  </a:lnTo>
                  <a:lnTo>
                    <a:pt x="15" y="67"/>
                  </a:lnTo>
                  <a:lnTo>
                    <a:pt x="23" y="22"/>
                  </a:lnTo>
                  <a:close/>
                  <a:moveTo>
                    <a:pt x="23" y="22"/>
                  </a:moveTo>
                  <a:lnTo>
                    <a:pt x="23" y="22"/>
                  </a:lnTo>
                  <a:lnTo>
                    <a:pt x="15" y="67"/>
                  </a:lnTo>
                  <a:lnTo>
                    <a:pt x="15" y="67"/>
                  </a:lnTo>
                  <a:lnTo>
                    <a:pt x="23" y="22"/>
                  </a:lnTo>
                  <a:close/>
                  <a:moveTo>
                    <a:pt x="23" y="22"/>
                  </a:moveTo>
                  <a:lnTo>
                    <a:pt x="23" y="22"/>
                  </a:lnTo>
                  <a:lnTo>
                    <a:pt x="15" y="67"/>
                  </a:lnTo>
                  <a:lnTo>
                    <a:pt x="15" y="67"/>
                  </a:lnTo>
                  <a:lnTo>
                    <a:pt x="23" y="22"/>
                  </a:lnTo>
                  <a:close/>
                  <a:moveTo>
                    <a:pt x="23" y="22"/>
                  </a:moveTo>
                  <a:lnTo>
                    <a:pt x="23" y="22"/>
                  </a:lnTo>
                  <a:lnTo>
                    <a:pt x="15" y="67"/>
                  </a:lnTo>
                  <a:lnTo>
                    <a:pt x="15" y="67"/>
                  </a:lnTo>
                  <a:lnTo>
                    <a:pt x="23" y="22"/>
                  </a:lnTo>
                  <a:close/>
                  <a:moveTo>
                    <a:pt x="23" y="22"/>
                  </a:moveTo>
                  <a:lnTo>
                    <a:pt x="23" y="22"/>
                  </a:lnTo>
                  <a:lnTo>
                    <a:pt x="15" y="68"/>
                  </a:lnTo>
                  <a:lnTo>
                    <a:pt x="15" y="67"/>
                  </a:lnTo>
                  <a:lnTo>
                    <a:pt x="23" y="22"/>
                  </a:lnTo>
                  <a:close/>
                  <a:moveTo>
                    <a:pt x="23" y="22"/>
                  </a:moveTo>
                  <a:lnTo>
                    <a:pt x="23" y="22"/>
                  </a:lnTo>
                  <a:lnTo>
                    <a:pt x="15" y="68"/>
                  </a:lnTo>
                  <a:lnTo>
                    <a:pt x="15" y="68"/>
                  </a:lnTo>
                  <a:lnTo>
                    <a:pt x="23" y="22"/>
                  </a:lnTo>
                  <a:close/>
                  <a:moveTo>
                    <a:pt x="23" y="22"/>
                  </a:moveTo>
                  <a:lnTo>
                    <a:pt x="23" y="22"/>
                  </a:lnTo>
                  <a:lnTo>
                    <a:pt x="16" y="68"/>
                  </a:lnTo>
                  <a:lnTo>
                    <a:pt x="15" y="68"/>
                  </a:lnTo>
                  <a:lnTo>
                    <a:pt x="23" y="22"/>
                  </a:lnTo>
                  <a:close/>
                  <a:moveTo>
                    <a:pt x="23" y="22"/>
                  </a:moveTo>
                  <a:lnTo>
                    <a:pt x="24" y="22"/>
                  </a:lnTo>
                  <a:lnTo>
                    <a:pt x="16" y="68"/>
                  </a:lnTo>
                  <a:lnTo>
                    <a:pt x="16" y="68"/>
                  </a:lnTo>
                  <a:lnTo>
                    <a:pt x="23" y="22"/>
                  </a:lnTo>
                  <a:close/>
                  <a:moveTo>
                    <a:pt x="24" y="22"/>
                  </a:moveTo>
                  <a:lnTo>
                    <a:pt x="24" y="22"/>
                  </a:lnTo>
                  <a:lnTo>
                    <a:pt x="16" y="68"/>
                  </a:lnTo>
                  <a:lnTo>
                    <a:pt x="16" y="68"/>
                  </a:lnTo>
                  <a:lnTo>
                    <a:pt x="24" y="22"/>
                  </a:lnTo>
                  <a:close/>
                  <a:moveTo>
                    <a:pt x="24" y="22"/>
                  </a:moveTo>
                  <a:lnTo>
                    <a:pt x="24" y="22"/>
                  </a:lnTo>
                  <a:lnTo>
                    <a:pt x="16" y="68"/>
                  </a:lnTo>
                  <a:lnTo>
                    <a:pt x="16" y="68"/>
                  </a:lnTo>
                  <a:lnTo>
                    <a:pt x="24" y="22"/>
                  </a:lnTo>
                  <a:close/>
                  <a:moveTo>
                    <a:pt x="24" y="22"/>
                  </a:moveTo>
                  <a:lnTo>
                    <a:pt x="24" y="22"/>
                  </a:lnTo>
                  <a:lnTo>
                    <a:pt x="16" y="68"/>
                  </a:lnTo>
                  <a:lnTo>
                    <a:pt x="16" y="68"/>
                  </a:lnTo>
                  <a:lnTo>
                    <a:pt x="24" y="22"/>
                  </a:lnTo>
                  <a:close/>
                  <a:moveTo>
                    <a:pt x="24" y="22"/>
                  </a:moveTo>
                  <a:lnTo>
                    <a:pt x="24" y="22"/>
                  </a:lnTo>
                  <a:lnTo>
                    <a:pt x="16" y="68"/>
                  </a:lnTo>
                  <a:lnTo>
                    <a:pt x="16" y="68"/>
                  </a:lnTo>
                  <a:lnTo>
                    <a:pt x="24" y="22"/>
                  </a:lnTo>
                  <a:close/>
                  <a:moveTo>
                    <a:pt x="24" y="22"/>
                  </a:moveTo>
                  <a:lnTo>
                    <a:pt x="24" y="22"/>
                  </a:lnTo>
                  <a:lnTo>
                    <a:pt x="16" y="68"/>
                  </a:lnTo>
                  <a:lnTo>
                    <a:pt x="16" y="68"/>
                  </a:lnTo>
                  <a:lnTo>
                    <a:pt x="24" y="22"/>
                  </a:lnTo>
                  <a:close/>
                  <a:moveTo>
                    <a:pt x="24" y="22"/>
                  </a:moveTo>
                  <a:lnTo>
                    <a:pt x="24" y="22"/>
                  </a:lnTo>
                  <a:lnTo>
                    <a:pt x="16" y="68"/>
                  </a:lnTo>
                  <a:lnTo>
                    <a:pt x="16" y="68"/>
                  </a:lnTo>
                  <a:lnTo>
                    <a:pt x="24" y="22"/>
                  </a:lnTo>
                  <a:close/>
                  <a:moveTo>
                    <a:pt x="24" y="22"/>
                  </a:moveTo>
                  <a:lnTo>
                    <a:pt x="24" y="22"/>
                  </a:lnTo>
                  <a:lnTo>
                    <a:pt x="16" y="68"/>
                  </a:lnTo>
                  <a:lnTo>
                    <a:pt x="16" y="68"/>
                  </a:lnTo>
                  <a:lnTo>
                    <a:pt x="24" y="22"/>
                  </a:lnTo>
                  <a:close/>
                  <a:moveTo>
                    <a:pt x="24" y="22"/>
                  </a:moveTo>
                  <a:lnTo>
                    <a:pt x="24" y="22"/>
                  </a:lnTo>
                  <a:lnTo>
                    <a:pt x="16" y="68"/>
                  </a:lnTo>
                  <a:lnTo>
                    <a:pt x="16" y="68"/>
                  </a:lnTo>
                  <a:lnTo>
                    <a:pt x="24" y="22"/>
                  </a:lnTo>
                  <a:close/>
                  <a:moveTo>
                    <a:pt x="24" y="22"/>
                  </a:moveTo>
                  <a:lnTo>
                    <a:pt x="24" y="22"/>
                  </a:lnTo>
                  <a:lnTo>
                    <a:pt x="16" y="68"/>
                  </a:lnTo>
                  <a:lnTo>
                    <a:pt x="16" y="68"/>
                  </a:lnTo>
                  <a:lnTo>
                    <a:pt x="24" y="22"/>
                  </a:lnTo>
                  <a:close/>
                  <a:moveTo>
                    <a:pt x="24" y="22"/>
                  </a:moveTo>
                  <a:lnTo>
                    <a:pt x="24" y="22"/>
                  </a:lnTo>
                  <a:lnTo>
                    <a:pt x="16" y="68"/>
                  </a:lnTo>
                  <a:lnTo>
                    <a:pt x="16" y="68"/>
                  </a:lnTo>
                  <a:lnTo>
                    <a:pt x="24" y="22"/>
                  </a:lnTo>
                  <a:close/>
                  <a:moveTo>
                    <a:pt x="24" y="22"/>
                  </a:moveTo>
                  <a:lnTo>
                    <a:pt x="24" y="22"/>
                  </a:lnTo>
                  <a:lnTo>
                    <a:pt x="17" y="68"/>
                  </a:lnTo>
                  <a:lnTo>
                    <a:pt x="17" y="68"/>
                  </a:lnTo>
                  <a:lnTo>
                    <a:pt x="24" y="22"/>
                  </a:lnTo>
                  <a:close/>
                  <a:moveTo>
                    <a:pt x="25" y="22"/>
                  </a:moveTo>
                  <a:lnTo>
                    <a:pt x="25" y="22"/>
                  </a:lnTo>
                  <a:lnTo>
                    <a:pt x="17" y="68"/>
                  </a:lnTo>
                  <a:lnTo>
                    <a:pt x="17" y="68"/>
                  </a:lnTo>
                  <a:lnTo>
                    <a:pt x="25" y="22"/>
                  </a:lnTo>
                  <a:close/>
                  <a:moveTo>
                    <a:pt x="25" y="22"/>
                  </a:moveTo>
                  <a:lnTo>
                    <a:pt x="25" y="22"/>
                  </a:lnTo>
                  <a:lnTo>
                    <a:pt x="17" y="68"/>
                  </a:lnTo>
                  <a:lnTo>
                    <a:pt x="17" y="68"/>
                  </a:lnTo>
                  <a:lnTo>
                    <a:pt x="25" y="22"/>
                  </a:lnTo>
                  <a:close/>
                  <a:moveTo>
                    <a:pt x="25" y="22"/>
                  </a:moveTo>
                  <a:lnTo>
                    <a:pt x="25" y="22"/>
                  </a:lnTo>
                  <a:lnTo>
                    <a:pt x="17" y="68"/>
                  </a:lnTo>
                  <a:lnTo>
                    <a:pt x="17" y="68"/>
                  </a:lnTo>
                  <a:lnTo>
                    <a:pt x="25" y="22"/>
                  </a:lnTo>
                  <a:close/>
                  <a:moveTo>
                    <a:pt x="25" y="22"/>
                  </a:moveTo>
                  <a:lnTo>
                    <a:pt x="25" y="22"/>
                  </a:lnTo>
                  <a:lnTo>
                    <a:pt x="17" y="68"/>
                  </a:lnTo>
                  <a:lnTo>
                    <a:pt x="17" y="68"/>
                  </a:lnTo>
                  <a:lnTo>
                    <a:pt x="25" y="22"/>
                  </a:lnTo>
                  <a:close/>
                  <a:moveTo>
                    <a:pt x="25" y="22"/>
                  </a:moveTo>
                  <a:lnTo>
                    <a:pt x="25" y="22"/>
                  </a:lnTo>
                  <a:lnTo>
                    <a:pt x="17" y="68"/>
                  </a:lnTo>
                  <a:lnTo>
                    <a:pt x="17" y="68"/>
                  </a:lnTo>
                  <a:lnTo>
                    <a:pt x="25" y="22"/>
                  </a:lnTo>
                  <a:close/>
                  <a:moveTo>
                    <a:pt x="25" y="22"/>
                  </a:moveTo>
                  <a:lnTo>
                    <a:pt x="25" y="22"/>
                  </a:lnTo>
                  <a:lnTo>
                    <a:pt x="17" y="68"/>
                  </a:lnTo>
                  <a:lnTo>
                    <a:pt x="17" y="68"/>
                  </a:lnTo>
                  <a:lnTo>
                    <a:pt x="25" y="22"/>
                  </a:lnTo>
                  <a:close/>
                  <a:moveTo>
                    <a:pt x="25" y="22"/>
                  </a:moveTo>
                  <a:lnTo>
                    <a:pt x="25" y="22"/>
                  </a:lnTo>
                  <a:lnTo>
                    <a:pt x="17" y="68"/>
                  </a:lnTo>
                  <a:lnTo>
                    <a:pt x="17" y="68"/>
                  </a:lnTo>
                  <a:lnTo>
                    <a:pt x="25" y="22"/>
                  </a:lnTo>
                  <a:close/>
                  <a:moveTo>
                    <a:pt x="25" y="22"/>
                  </a:moveTo>
                  <a:lnTo>
                    <a:pt x="25" y="22"/>
                  </a:lnTo>
                  <a:lnTo>
                    <a:pt x="17" y="68"/>
                  </a:lnTo>
                  <a:lnTo>
                    <a:pt x="17" y="68"/>
                  </a:lnTo>
                  <a:lnTo>
                    <a:pt x="25" y="22"/>
                  </a:lnTo>
                  <a:close/>
                  <a:moveTo>
                    <a:pt x="25" y="22"/>
                  </a:moveTo>
                  <a:lnTo>
                    <a:pt x="25" y="22"/>
                  </a:lnTo>
                  <a:lnTo>
                    <a:pt x="17" y="68"/>
                  </a:lnTo>
                  <a:lnTo>
                    <a:pt x="17" y="68"/>
                  </a:lnTo>
                  <a:lnTo>
                    <a:pt x="25" y="22"/>
                  </a:lnTo>
                  <a:close/>
                  <a:moveTo>
                    <a:pt x="25" y="22"/>
                  </a:moveTo>
                  <a:lnTo>
                    <a:pt x="25" y="22"/>
                  </a:lnTo>
                  <a:lnTo>
                    <a:pt x="18" y="68"/>
                  </a:lnTo>
                  <a:lnTo>
                    <a:pt x="17" y="68"/>
                  </a:lnTo>
                  <a:lnTo>
                    <a:pt x="25" y="22"/>
                  </a:lnTo>
                  <a:close/>
                  <a:moveTo>
                    <a:pt x="25" y="22"/>
                  </a:moveTo>
                  <a:lnTo>
                    <a:pt x="25" y="22"/>
                  </a:lnTo>
                  <a:lnTo>
                    <a:pt x="18" y="68"/>
                  </a:lnTo>
                  <a:lnTo>
                    <a:pt x="18" y="68"/>
                  </a:lnTo>
                  <a:lnTo>
                    <a:pt x="25" y="22"/>
                  </a:lnTo>
                  <a:close/>
                  <a:moveTo>
                    <a:pt x="26" y="22"/>
                  </a:moveTo>
                  <a:lnTo>
                    <a:pt x="26" y="22"/>
                  </a:lnTo>
                  <a:lnTo>
                    <a:pt x="18" y="68"/>
                  </a:lnTo>
                  <a:lnTo>
                    <a:pt x="18" y="68"/>
                  </a:lnTo>
                  <a:lnTo>
                    <a:pt x="26" y="22"/>
                  </a:lnTo>
                  <a:close/>
                  <a:moveTo>
                    <a:pt x="26" y="22"/>
                  </a:moveTo>
                  <a:lnTo>
                    <a:pt x="26" y="22"/>
                  </a:lnTo>
                  <a:lnTo>
                    <a:pt x="18" y="68"/>
                  </a:lnTo>
                  <a:lnTo>
                    <a:pt x="18" y="68"/>
                  </a:lnTo>
                  <a:lnTo>
                    <a:pt x="26" y="22"/>
                  </a:lnTo>
                  <a:close/>
                  <a:moveTo>
                    <a:pt x="26" y="22"/>
                  </a:moveTo>
                  <a:lnTo>
                    <a:pt x="26" y="22"/>
                  </a:lnTo>
                  <a:lnTo>
                    <a:pt x="18" y="68"/>
                  </a:lnTo>
                  <a:lnTo>
                    <a:pt x="18" y="68"/>
                  </a:lnTo>
                  <a:lnTo>
                    <a:pt x="26" y="22"/>
                  </a:lnTo>
                  <a:close/>
                  <a:moveTo>
                    <a:pt x="26" y="22"/>
                  </a:moveTo>
                  <a:lnTo>
                    <a:pt x="26" y="22"/>
                  </a:lnTo>
                  <a:lnTo>
                    <a:pt x="18" y="68"/>
                  </a:lnTo>
                  <a:lnTo>
                    <a:pt x="18" y="68"/>
                  </a:lnTo>
                  <a:lnTo>
                    <a:pt x="26" y="22"/>
                  </a:lnTo>
                  <a:close/>
                  <a:moveTo>
                    <a:pt x="26" y="22"/>
                  </a:moveTo>
                  <a:lnTo>
                    <a:pt x="26" y="22"/>
                  </a:lnTo>
                  <a:lnTo>
                    <a:pt x="18" y="68"/>
                  </a:lnTo>
                  <a:lnTo>
                    <a:pt x="18" y="68"/>
                  </a:lnTo>
                  <a:lnTo>
                    <a:pt x="26" y="22"/>
                  </a:lnTo>
                  <a:close/>
                  <a:moveTo>
                    <a:pt x="26" y="22"/>
                  </a:moveTo>
                  <a:lnTo>
                    <a:pt x="26" y="22"/>
                  </a:lnTo>
                  <a:lnTo>
                    <a:pt x="18" y="68"/>
                  </a:lnTo>
                  <a:lnTo>
                    <a:pt x="18" y="68"/>
                  </a:lnTo>
                  <a:lnTo>
                    <a:pt x="26" y="22"/>
                  </a:lnTo>
                  <a:close/>
                  <a:moveTo>
                    <a:pt x="26" y="22"/>
                  </a:moveTo>
                  <a:lnTo>
                    <a:pt x="26" y="22"/>
                  </a:lnTo>
                  <a:lnTo>
                    <a:pt x="18" y="68"/>
                  </a:lnTo>
                  <a:lnTo>
                    <a:pt x="18" y="68"/>
                  </a:lnTo>
                  <a:lnTo>
                    <a:pt x="26" y="22"/>
                  </a:lnTo>
                  <a:close/>
                  <a:moveTo>
                    <a:pt x="26" y="23"/>
                  </a:moveTo>
                  <a:lnTo>
                    <a:pt x="26" y="23"/>
                  </a:lnTo>
                  <a:lnTo>
                    <a:pt x="18" y="68"/>
                  </a:lnTo>
                  <a:lnTo>
                    <a:pt x="18" y="68"/>
                  </a:lnTo>
                  <a:lnTo>
                    <a:pt x="26" y="23"/>
                  </a:lnTo>
                  <a:close/>
                  <a:moveTo>
                    <a:pt x="26" y="23"/>
                  </a:moveTo>
                  <a:lnTo>
                    <a:pt x="26" y="23"/>
                  </a:lnTo>
                  <a:lnTo>
                    <a:pt x="18" y="68"/>
                  </a:lnTo>
                  <a:lnTo>
                    <a:pt x="18" y="68"/>
                  </a:lnTo>
                  <a:lnTo>
                    <a:pt x="26" y="23"/>
                  </a:lnTo>
                  <a:close/>
                  <a:moveTo>
                    <a:pt x="26" y="23"/>
                  </a:moveTo>
                  <a:lnTo>
                    <a:pt x="26" y="23"/>
                  </a:lnTo>
                  <a:lnTo>
                    <a:pt x="19" y="68"/>
                  </a:lnTo>
                  <a:lnTo>
                    <a:pt x="18" y="68"/>
                  </a:lnTo>
                  <a:lnTo>
                    <a:pt x="26" y="23"/>
                  </a:lnTo>
                  <a:close/>
                  <a:moveTo>
                    <a:pt x="26" y="23"/>
                  </a:moveTo>
                  <a:lnTo>
                    <a:pt x="27" y="23"/>
                  </a:lnTo>
                  <a:lnTo>
                    <a:pt x="19" y="68"/>
                  </a:lnTo>
                  <a:lnTo>
                    <a:pt x="19" y="68"/>
                  </a:lnTo>
                  <a:lnTo>
                    <a:pt x="26" y="23"/>
                  </a:lnTo>
                  <a:close/>
                  <a:moveTo>
                    <a:pt x="27" y="23"/>
                  </a:moveTo>
                  <a:lnTo>
                    <a:pt x="27" y="23"/>
                  </a:lnTo>
                  <a:lnTo>
                    <a:pt x="19" y="68"/>
                  </a:lnTo>
                  <a:lnTo>
                    <a:pt x="19" y="68"/>
                  </a:lnTo>
                  <a:lnTo>
                    <a:pt x="27" y="23"/>
                  </a:lnTo>
                  <a:close/>
                  <a:moveTo>
                    <a:pt x="27" y="23"/>
                  </a:moveTo>
                  <a:lnTo>
                    <a:pt x="27" y="23"/>
                  </a:lnTo>
                  <a:lnTo>
                    <a:pt x="19" y="68"/>
                  </a:lnTo>
                  <a:lnTo>
                    <a:pt x="19" y="68"/>
                  </a:lnTo>
                  <a:lnTo>
                    <a:pt x="27" y="23"/>
                  </a:lnTo>
                  <a:close/>
                  <a:moveTo>
                    <a:pt x="27" y="23"/>
                  </a:moveTo>
                  <a:lnTo>
                    <a:pt x="27" y="23"/>
                  </a:lnTo>
                  <a:lnTo>
                    <a:pt x="19" y="68"/>
                  </a:lnTo>
                  <a:lnTo>
                    <a:pt x="19" y="68"/>
                  </a:lnTo>
                  <a:lnTo>
                    <a:pt x="27" y="23"/>
                  </a:lnTo>
                  <a:close/>
                  <a:moveTo>
                    <a:pt x="27" y="23"/>
                  </a:moveTo>
                  <a:lnTo>
                    <a:pt x="27" y="23"/>
                  </a:lnTo>
                  <a:lnTo>
                    <a:pt x="19" y="68"/>
                  </a:lnTo>
                  <a:lnTo>
                    <a:pt x="19" y="68"/>
                  </a:lnTo>
                  <a:lnTo>
                    <a:pt x="27" y="23"/>
                  </a:lnTo>
                  <a:close/>
                  <a:moveTo>
                    <a:pt x="27" y="23"/>
                  </a:moveTo>
                  <a:lnTo>
                    <a:pt x="27" y="23"/>
                  </a:lnTo>
                  <a:lnTo>
                    <a:pt x="19" y="68"/>
                  </a:lnTo>
                  <a:lnTo>
                    <a:pt x="19" y="68"/>
                  </a:lnTo>
                  <a:lnTo>
                    <a:pt x="27" y="23"/>
                  </a:lnTo>
                  <a:close/>
                  <a:moveTo>
                    <a:pt x="27" y="23"/>
                  </a:moveTo>
                  <a:lnTo>
                    <a:pt x="27" y="23"/>
                  </a:lnTo>
                  <a:lnTo>
                    <a:pt x="19" y="68"/>
                  </a:lnTo>
                  <a:lnTo>
                    <a:pt x="19" y="68"/>
                  </a:lnTo>
                  <a:lnTo>
                    <a:pt x="27" y="23"/>
                  </a:lnTo>
                  <a:close/>
                  <a:moveTo>
                    <a:pt x="27" y="23"/>
                  </a:moveTo>
                  <a:lnTo>
                    <a:pt x="27" y="23"/>
                  </a:lnTo>
                  <a:lnTo>
                    <a:pt x="19" y="68"/>
                  </a:lnTo>
                  <a:lnTo>
                    <a:pt x="19" y="68"/>
                  </a:lnTo>
                  <a:lnTo>
                    <a:pt x="27" y="23"/>
                  </a:lnTo>
                  <a:close/>
                  <a:moveTo>
                    <a:pt x="27" y="23"/>
                  </a:moveTo>
                  <a:lnTo>
                    <a:pt x="27" y="23"/>
                  </a:lnTo>
                  <a:lnTo>
                    <a:pt x="19" y="68"/>
                  </a:lnTo>
                  <a:lnTo>
                    <a:pt x="19" y="68"/>
                  </a:lnTo>
                  <a:lnTo>
                    <a:pt x="27" y="23"/>
                  </a:lnTo>
                  <a:close/>
                  <a:moveTo>
                    <a:pt x="27" y="23"/>
                  </a:moveTo>
                  <a:lnTo>
                    <a:pt x="27" y="23"/>
                  </a:lnTo>
                  <a:lnTo>
                    <a:pt x="19" y="68"/>
                  </a:lnTo>
                  <a:lnTo>
                    <a:pt x="19" y="68"/>
                  </a:lnTo>
                  <a:lnTo>
                    <a:pt x="27" y="23"/>
                  </a:lnTo>
                  <a:close/>
                  <a:moveTo>
                    <a:pt x="27" y="23"/>
                  </a:moveTo>
                  <a:lnTo>
                    <a:pt x="27" y="23"/>
                  </a:lnTo>
                  <a:lnTo>
                    <a:pt x="19" y="68"/>
                  </a:lnTo>
                  <a:lnTo>
                    <a:pt x="19" y="68"/>
                  </a:lnTo>
                  <a:lnTo>
                    <a:pt x="27" y="23"/>
                  </a:lnTo>
                  <a:close/>
                  <a:moveTo>
                    <a:pt x="27" y="23"/>
                  </a:moveTo>
                  <a:lnTo>
                    <a:pt x="27" y="23"/>
                  </a:lnTo>
                  <a:lnTo>
                    <a:pt x="20" y="68"/>
                  </a:lnTo>
                  <a:lnTo>
                    <a:pt x="20" y="68"/>
                  </a:lnTo>
                  <a:lnTo>
                    <a:pt x="27" y="23"/>
                  </a:lnTo>
                  <a:close/>
                  <a:moveTo>
                    <a:pt x="28" y="23"/>
                  </a:moveTo>
                  <a:lnTo>
                    <a:pt x="28" y="23"/>
                  </a:lnTo>
                  <a:lnTo>
                    <a:pt x="20" y="68"/>
                  </a:lnTo>
                  <a:lnTo>
                    <a:pt x="20" y="68"/>
                  </a:lnTo>
                  <a:lnTo>
                    <a:pt x="28" y="23"/>
                  </a:lnTo>
                  <a:close/>
                  <a:moveTo>
                    <a:pt x="28" y="23"/>
                  </a:moveTo>
                  <a:lnTo>
                    <a:pt x="28" y="23"/>
                  </a:lnTo>
                  <a:lnTo>
                    <a:pt x="20" y="68"/>
                  </a:lnTo>
                  <a:lnTo>
                    <a:pt x="20" y="68"/>
                  </a:lnTo>
                  <a:lnTo>
                    <a:pt x="28" y="23"/>
                  </a:lnTo>
                  <a:close/>
                  <a:moveTo>
                    <a:pt x="28" y="23"/>
                  </a:moveTo>
                  <a:lnTo>
                    <a:pt x="28" y="23"/>
                  </a:lnTo>
                  <a:lnTo>
                    <a:pt x="20" y="68"/>
                  </a:lnTo>
                  <a:lnTo>
                    <a:pt x="20" y="68"/>
                  </a:lnTo>
                  <a:lnTo>
                    <a:pt x="28" y="23"/>
                  </a:lnTo>
                  <a:close/>
                  <a:moveTo>
                    <a:pt x="28" y="23"/>
                  </a:moveTo>
                  <a:lnTo>
                    <a:pt x="28" y="23"/>
                  </a:lnTo>
                  <a:lnTo>
                    <a:pt x="20" y="68"/>
                  </a:lnTo>
                  <a:lnTo>
                    <a:pt x="20" y="68"/>
                  </a:lnTo>
                  <a:lnTo>
                    <a:pt x="28" y="23"/>
                  </a:lnTo>
                  <a:close/>
                  <a:moveTo>
                    <a:pt x="28" y="23"/>
                  </a:moveTo>
                  <a:lnTo>
                    <a:pt x="28" y="23"/>
                  </a:lnTo>
                  <a:lnTo>
                    <a:pt x="20" y="68"/>
                  </a:lnTo>
                  <a:lnTo>
                    <a:pt x="20" y="68"/>
                  </a:lnTo>
                  <a:lnTo>
                    <a:pt x="28" y="23"/>
                  </a:lnTo>
                  <a:close/>
                  <a:moveTo>
                    <a:pt x="28" y="23"/>
                  </a:moveTo>
                  <a:lnTo>
                    <a:pt x="28" y="23"/>
                  </a:lnTo>
                  <a:lnTo>
                    <a:pt x="20" y="68"/>
                  </a:lnTo>
                  <a:lnTo>
                    <a:pt x="20" y="68"/>
                  </a:lnTo>
                  <a:lnTo>
                    <a:pt x="28" y="23"/>
                  </a:lnTo>
                  <a:close/>
                  <a:moveTo>
                    <a:pt x="28" y="23"/>
                  </a:moveTo>
                  <a:lnTo>
                    <a:pt x="28" y="23"/>
                  </a:lnTo>
                  <a:lnTo>
                    <a:pt x="20" y="68"/>
                  </a:lnTo>
                  <a:lnTo>
                    <a:pt x="20" y="68"/>
                  </a:lnTo>
                  <a:lnTo>
                    <a:pt x="28" y="23"/>
                  </a:lnTo>
                  <a:close/>
                  <a:moveTo>
                    <a:pt x="28" y="23"/>
                  </a:moveTo>
                  <a:lnTo>
                    <a:pt x="28" y="23"/>
                  </a:lnTo>
                  <a:lnTo>
                    <a:pt x="20" y="68"/>
                  </a:lnTo>
                  <a:lnTo>
                    <a:pt x="20" y="68"/>
                  </a:lnTo>
                  <a:lnTo>
                    <a:pt x="28" y="23"/>
                  </a:lnTo>
                  <a:close/>
                  <a:moveTo>
                    <a:pt x="28" y="23"/>
                  </a:moveTo>
                  <a:lnTo>
                    <a:pt x="28" y="23"/>
                  </a:lnTo>
                  <a:lnTo>
                    <a:pt x="20" y="68"/>
                  </a:lnTo>
                  <a:lnTo>
                    <a:pt x="20" y="68"/>
                  </a:lnTo>
                  <a:lnTo>
                    <a:pt x="28" y="23"/>
                  </a:lnTo>
                  <a:close/>
                  <a:moveTo>
                    <a:pt x="28" y="23"/>
                  </a:moveTo>
                  <a:lnTo>
                    <a:pt x="28" y="23"/>
                  </a:lnTo>
                  <a:lnTo>
                    <a:pt x="21" y="68"/>
                  </a:lnTo>
                  <a:lnTo>
                    <a:pt x="20" y="68"/>
                  </a:lnTo>
                  <a:lnTo>
                    <a:pt x="28" y="23"/>
                  </a:lnTo>
                  <a:close/>
                  <a:moveTo>
                    <a:pt x="28" y="23"/>
                  </a:moveTo>
                  <a:lnTo>
                    <a:pt x="28" y="23"/>
                  </a:lnTo>
                  <a:lnTo>
                    <a:pt x="21" y="68"/>
                  </a:lnTo>
                  <a:lnTo>
                    <a:pt x="21" y="68"/>
                  </a:lnTo>
                  <a:lnTo>
                    <a:pt x="28" y="23"/>
                  </a:lnTo>
                  <a:close/>
                  <a:moveTo>
                    <a:pt x="29" y="23"/>
                  </a:moveTo>
                  <a:lnTo>
                    <a:pt x="29" y="23"/>
                  </a:lnTo>
                  <a:lnTo>
                    <a:pt x="21" y="68"/>
                  </a:lnTo>
                  <a:lnTo>
                    <a:pt x="21" y="68"/>
                  </a:lnTo>
                  <a:lnTo>
                    <a:pt x="29" y="23"/>
                  </a:lnTo>
                  <a:close/>
                  <a:moveTo>
                    <a:pt x="29" y="23"/>
                  </a:moveTo>
                  <a:lnTo>
                    <a:pt x="29" y="23"/>
                  </a:lnTo>
                  <a:lnTo>
                    <a:pt x="21" y="68"/>
                  </a:lnTo>
                  <a:lnTo>
                    <a:pt x="21" y="68"/>
                  </a:lnTo>
                  <a:lnTo>
                    <a:pt x="29" y="23"/>
                  </a:lnTo>
                  <a:close/>
                  <a:moveTo>
                    <a:pt x="29" y="23"/>
                  </a:moveTo>
                  <a:lnTo>
                    <a:pt x="29" y="23"/>
                  </a:lnTo>
                  <a:lnTo>
                    <a:pt x="21" y="68"/>
                  </a:lnTo>
                  <a:lnTo>
                    <a:pt x="21" y="68"/>
                  </a:lnTo>
                  <a:lnTo>
                    <a:pt x="29" y="23"/>
                  </a:lnTo>
                  <a:close/>
                  <a:moveTo>
                    <a:pt x="29" y="23"/>
                  </a:moveTo>
                  <a:lnTo>
                    <a:pt x="29" y="23"/>
                  </a:lnTo>
                  <a:lnTo>
                    <a:pt x="21" y="68"/>
                  </a:lnTo>
                  <a:lnTo>
                    <a:pt x="21" y="68"/>
                  </a:lnTo>
                  <a:lnTo>
                    <a:pt x="29" y="23"/>
                  </a:lnTo>
                  <a:close/>
                  <a:moveTo>
                    <a:pt x="29" y="23"/>
                  </a:moveTo>
                  <a:lnTo>
                    <a:pt x="29" y="23"/>
                  </a:lnTo>
                  <a:lnTo>
                    <a:pt x="21" y="68"/>
                  </a:lnTo>
                  <a:lnTo>
                    <a:pt x="21" y="68"/>
                  </a:lnTo>
                  <a:lnTo>
                    <a:pt x="29" y="23"/>
                  </a:lnTo>
                  <a:close/>
                  <a:moveTo>
                    <a:pt x="29" y="23"/>
                  </a:moveTo>
                  <a:lnTo>
                    <a:pt x="29" y="23"/>
                  </a:lnTo>
                  <a:lnTo>
                    <a:pt x="21" y="68"/>
                  </a:lnTo>
                  <a:lnTo>
                    <a:pt x="21" y="68"/>
                  </a:lnTo>
                  <a:lnTo>
                    <a:pt x="29" y="23"/>
                  </a:lnTo>
                  <a:close/>
                  <a:moveTo>
                    <a:pt x="29" y="23"/>
                  </a:moveTo>
                  <a:lnTo>
                    <a:pt x="29" y="23"/>
                  </a:lnTo>
                  <a:lnTo>
                    <a:pt x="21" y="69"/>
                  </a:lnTo>
                  <a:lnTo>
                    <a:pt x="21" y="69"/>
                  </a:lnTo>
                  <a:lnTo>
                    <a:pt x="29" y="23"/>
                  </a:lnTo>
                  <a:close/>
                  <a:moveTo>
                    <a:pt x="29" y="23"/>
                  </a:moveTo>
                  <a:lnTo>
                    <a:pt x="29" y="23"/>
                  </a:lnTo>
                  <a:lnTo>
                    <a:pt x="21" y="69"/>
                  </a:lnTo>
                  <a:lnTo>
                    <a:pt x="21" y="69"/>
                  </a:lnTo>
                  <a:lnTo>
                    <a:pt x="29" y="23"/>
                  </a:lnTo>
                  <a:close/>
                  <a:moveTo>
                    <a:pt x="29" y="23"/>
                  </a:moveTo>
                  <a:lnTo>
                    <a:pt x="29" y="23"/>
                  </a:lnTo>
                  <a:lnTo>
                    <a:pt x="21" y="69"/>
                  </a:lnTo>
                  <a:lnTo>
                    <a:pt x="21" y="69"/>
                  </a:lnTo>
                  <a:lnTo>
                    <a:pt x="29" y="23"/>
                  </a:lnTo>
                  <a:close/>
                  <a:moveTo>
                    <a:pt x="29" y="23"/>
                  </a:moveTo>
                  <a:lnTo>
                    <a:pt x="29" y="23"/>
                  </a:lnTo>
                  <a:lnTo>
                    <a:pt x="22" y="69"/>
                  </a:lnTo>
                  <a:lnTo>
                    <a:pt x="21" y="69"/>
                  </a:lnTo>
                  <a:lnTo>
                    <a:pt x="29" y="23"/>
                  </a:lnTo>
                  <a:close/>
                  <a:moveTo>
                    <a:pt x="29" y="23"/>
                  </a:moveTo>
                  <a:lnTo>
                    <a:pt x="30" y="23"/>
                  </a:lnTo>
                  <a:lnTo>
                    <a:pt x="22" y="69"/>
                  </a:lnTo>
                  <a:lnTo>
                    <a:pt x="22" y="69"/>
                  </a:lnTo>
                  <a:lnTo>
                    <a:pt x="29" y="23"/>
                  </a:lnTo>
                  <a:close/>
                  <a:moveTo>
                    <a:pt x="30" y="23"/>
                  </a:moveTo>
                  <a:lnTo>
                    <a:pt x="30" y="23"/>
                  </a:lnTo>
                  <a:lnTo>
                    <a:pt x="22" y="69"/>
                  </a:lnTo>
                  <a:lnTo>
                    <a:pt x="22" y="69"/>
                  </a:lnTo>
                  <a:lnTo>
                    <a:pt x="30" y="23"/>
                  </a:lnTo>
                  <a:close/>
                  <a:moveTo>
                    <a:pt x="30" y="23"/>
                  </a:moveTo>
                  <a:lnTo>
                    <a:pt x="30" y="23"/>
                  </a:lnTo>
                  <a:lnTo>
                    <a:pt x="22" y="69"/>
                  </a:lnTo>
                  <a:lnTo>
                    <a:pt x="22" y="69"/>
                  </a:lnTo>
                  <a:lnTo>
                    <a:pt x="30" y="23"/>
                  </a:lnTo>
                  <a:close/>
                  <a:moveTo>
                    <a:pt x="30" y="23"/>
                  </a:moveTo>
                  <a:lnTo>
                    <a:pt x="30" y="23"/>
                  </a:lnTo>
                  <a:lnTo>
                    <a:pt x="22" y="69"/>
                  </a:lnTo>
                  <a:lnTo>
                    <a:pt x="22" y="69"/>
                  </a:lnTo>
                  <a:lnTo>
                    <a:pt x="30" y="23"/>
                  </a:lnTo>
                  <a:close/>
                  <a:moveTo>
                    <a:pt x="30" y="23"/>
                  </a:moveTo>
                  <a:lnTo>
                    <a:pt x="30" y="23"/>
                  </a:lnTo>
                  <a:lnTo>
                    <a:pt x="22" y="69"/>
                  </a:lnTo>
                  <a:lnTo>
                    <a:pt x="22" y="69"/>
                  </a:lnTo>
                  <a:lnTo>
                    <a:pt x="30" y="23"/>
                  </a:lnTo>
                  <a:close/>
                  <a:moveTo>
                    <a:pt x="30" y="23"/>
                  </a:moveTo>
                  <a:lnTo>
                    <a:pt x="30" y="23"/>
                  </a:lnTo>
                  <a:lnTo>
                    <a:pt x="22" y="69"/>
                  </a:lnTo>
                  <a:lnTo>
                    <a:pt x="22" y="69"/>
                  </a:lnTo>
                  <a:lnTo>
                    <a:pt x="30" y="23"/>
                  </a:lnTo>
                  <a:close/>
                  <a:moveTo>
                    <a:pt x="30" y="23"/>
                  </a:moveTo>
                  <a:lnTo>
                    <a:pt x="30" y="23"/>
                  </a:lnTo>
                  <a:lnTo>
                    <a:pt x="22" y="69"/>
                  </a:lnTo>
                  <a:lnTo>
                    <a:pt x="22" y="69"/>
                  </a:lnTo>
                  <a:lnTo>
                    <a:pt x="30" y="23"/>
                  </a:lnTo>
                  <a:close/>
                  <a:moveTo>
                    <a:pt x="30" y="23"/>
                  </a:moveTo>
                  <a:lnTo>
                    <a:pt x="30" y="23"/>
                  </a:lnTo>
                  <a:lnTo>
                    <a:pt x="22" y="69"/>
                  </a:lnTo>
                  <a:lnTo>
                    <a:pt x="22" y="69"/>
                  </a:lnTo>
                  <a:lnTo>
                    <a:pt x="30" y="23"/>
                  </a:lnTo>
                  <a:close/>
                  <a:moveTo>
                    <a:pt x="30" y="23"/>
                  </a:moveTo>
                  <a:lnTo>
                    <a:pt x="30" y="23"/>
                  </a:lnTo>
                  <a:lnTo>
                    <a:pt x="22" y="69"/>
                  </a:lnTo>
                  <a:lnTo>
                    <a:pt x="22" y="69"/>
                  </a:lnTo>
                  <a:lnTo>
                    <a:pt x="30" y="23"/>
                  </a:lnTo>
                  <a:close/>
                  <a:moveTo>
                    <a:pt x="30" y="23"/>
                  </a:moveTo>
                  <a:lnTo>
                    <a:pt x="30" y="23"/>
                  </a:lnTo>
                  <a:lnTo>
                    <a:pt x="22" y="69"/>
                  </a:lnTo>
                  <a:lnTo>
                    <a:pt x="22" y="69"/>
                  </a:lnTo>
                  <a:lnTo>
                    <a:pt x="30" y="23"/>
                  </a:lnTo>
                  <a:close/>
                  <a:moveTo>
                    <a:pt x="30" y="23"/>
                  </a:moveTo>
                  <a:lnTo>
                    <a:pt x="30" y="23"/>
                  </a:lnTo>
                  <a:lnTo>
                    <a:pt x="22" y="69"/>
                  </a:lnTo>
                  <a:lnTo>
                    <a:pt x="22" y="69"/>
                  </a:lnTo>
                  <a:lnTo>
                    <a:pt x="30" y="23"/>
                  </a:lnTo>
                  <a:close/>
                  <a:moveTo>
                    <a:pt x="30" y="23"/>
                  </a:moveTo>
                  <a:lnTo>
                    <a:pt x="30" y="23"/>
                  </a:lnTo>
                  <a:lnTo>
                    <a:pt x="23" y="69"/>
                  </a:lnTo>
                  <a:lnTo>
                    <a:pt x="23" y="69"/>
                  </a:lnTo>
                  <a:lnTo>
                    <a:pt x="30" y="23"/>
                  </a:lnTo>
                  <a:close/>
                  <a:moveTo>
                    <a:pt x="31" y="23"/>
                  </a:moveTo>
                  <a:lnTo>
                    <a:pt x="31" y="23"/>
                  </a:lnTo>
                  <a:lnTo>
                    <a:pt x="23" y="69"/>
                  </a:lnTo>
                  <a:lnTo>
                    <a:pt x="23" y="69"/>
                  </a:lnTo>
                  <a:lnTo>
                    <a:pt x="31" y="23"/>
                  </a:lnTo>
                  <a:close/>
                  <a:moveTo>
                    <a:pt x="31" y="23"/>
                  </a:moveTo>
                  <a:lnTo>
                    <a:pt x="31" y="23"/>
                  </a:lnTo>
                  <a:lnTo>
                    <a:pt x="23" y="69"/>
                  </a:lnTo>
                  <a:lnTo>
                    <a:pt x="23" y="69"/>
                  </a:lnTo>
                  <a:lnTo>
                    <a:pt x="31" y="23"/>
                  </a:lnTo>
                  <a:close/>
                  <a:moveTo>
                    <a:pt x="31" y="23"/>
                  </a:moveTo>
                  <a:lnTo>
                    <a:pt x="31" y="23"/>
                  </a:lnTo>
                  <a:lnTo>
                    <a:pt x="23" y="69"/>
                  </a:lnTo>
                  <a:lnTo>
                    <a:pt x="23" y="69"/>
                  </a:lnTo>
                  <a:lnTo>
                    <a:pt x="31" y="23"/>
                  </a:lnTo>
                  <a:close/>
                  <a:moveTo>
                    <a:pt x="31" y="23"/>
                  </a:moveTo>
                  <a:lnTo>
                    <a:pt x="31" y="23"/>
                  </a:lnTo>
                  <a:lnTo>
                    <a:pt x="23" y="69"/>
                  </a:lnTo>
                  <a:lnTo>
                    <a:pt x="23" y="69"/>
                  </a:lnTo>
                  <a:lnTo>
                    <a:pt x="31" y="23"/>
                  </a:lnTo>
                  <a:close/>
                  <a:moveTo>
                    <a:pt x="31" y="23"/>
                  </a:moveTo>
                  <a:lnTo>
                    <a:pt x="31" y="23"/>
                  </a:lnTo>
                  <a:lnTo>
                    <a:pt x="23" y="69"/>
                  </a:lnTo>
                  <a:lnTo>
                    <a:pt x="23" y="69"/>
                  </a:lnTo>
                  <a:lnTo>
                    <a:pt x="31" y="23"/>
                  </a:lnTo>
                  <a:close/>
                  <a:moveTo>
                    <a:pt x="31" y="23"/>
                  </a:moveTo>
                  <a:lnTo>
                    <a:pt x="31" y="23"/>
                  </a:lnTo>
                  <a:lnTo>
                    <a:pt x="23" y="69"/>
                  </a:lnTo>
                  <a:lnTo>
                    <a:pt x="23" y="69"/>
                  </a:lnTo>
                  <a:lnTo>
                    <a:pt x="31" y="23"/>
                  </a:lnTo>
                  <a:close/>
                  <a:moveTo>
                    <a:pt x="31" y="23"/>
                  </a:moveTo>
                  <a:lnTo>
                    <a:pt x="31" y="23"/>
                  </a:lnTo>
                  <a:lnTo>
                    <a:pt x="23" y="69"/>
                  </a:lnTo>
                  <a:lnTo>
                    <a:pt x="23" y="69"/>
                  </a:lnTo>
                  <a:lnTo>
                    <a:pt x="31" y="23"/>
                  </a:lnTo>
                  <a:close/>
                  <a:moveTo>
                    <a:pt x="31" y="23"/>
                  </a:moveTo>
                  <a:lnTo>
                    <a:pt x="31" y="23"/>
                  </a:lnTo>
                  <a:lnTo>
                    <a:pt x="23" y="69"/>
                  </a:lnTo>
                  <a:lnTo>
                    <a:pt x="23" y="69"/>
                  </a:lnTo>
                  <a:lnTo>
                    <a:pt x="31" y="23"/>
                  </a:lnTo>
                  <a:close/>
                  <a:moveTo>
                    <a:pt x="31" y="23"/>
                  </a:moveTo>
                  <a:lnTo>
                    <a:pt x="31" y="23"/>
                  </a:lnTo>
                  <a:lnTo>
                    <a:pt x="23" y="69"/>
                  </a:lnTo>
                  <a:lnTo>
                    <a:pt x="23" y="69"/>
                  </a:lnTo>
                  <a:lnTo>
                    <a:pt x="31" y="23"/>
                  </a:lnTo>
                  <a:close/>
                  <a:moveTo>
                    <a:pt x="31" y="23"/>
                  </a:moveTo>
                  <a:lnTo>
                    <a:pt x="31" y="23"/>
                  </a:lnTo>
                  <a:lnTo>
                    <a:pt x="24" y="69"/>
                  </a:lnTo>
                  <a:lnTo>
                    <a:pt x="23" y="69"/>
                  </a:lnTo>
                  <a:lnTo>
                    <a:pt x="31" y="23"/>
                  </a:lnTo>
                  <a:close/>
                  <a:moveTo>
                    <a:pt x="31" y="23"/>
                  </a:moveTo>
                  <a:lnTo>
                    <a:pt x="31" y="23"/>
                  </a:lnTo>
                  <a:lnTo>
                    <a:pt x="24" y="69"/>
                  </a:lnTo>
                  <a:lnTo>
                    <a:pt x="24" y="69"/>
                  </a:lnTo>
                  <a:lnTo>
                    <a:pt x="31" y="23"/>
                  </a:lnTo>
                  <a:close/>
                  <a:moveTo>
                    <a:pt x="32" y="23"/>
                  </a:moveTo>
                  <a:lnTo>
                    <a:pt x="32" y="23"/>
                  </a:lnTo>
                  <a:lnTo>
                    <a:pt x="24" y="69"/>
                  </a:lnTo>
                  <a:lnTo>
                    <a:pt x="24" y="69"/>
                  </a:lnTo>
                  <a:lnTo>
                    <a:pt x="32" y="23"/>
                  </a:lnTo>
                  <a:close/>
                  <a:moveTo>
                    <a:pt x="32" y="23"/>
                  </a:moveTo>
                  <a:lnTo>
                    <a:pt x="32" y="23"/>
                  </a:lnTo>
                  <a:lnTo>
                    <a:pt x="24" y="69"/>
                  </a:lnTo>
                  <a:lnTo>
                    <a:pt x="24" y="69"/>
                  </a:lnTo>
                  <a:lnTo>
                    <a:pt x="32" y="23"/>
                  </a:lnTo>
                  <a:close/>
                  <a:moveTo>
                    <a:pt x="32" y="24"/>
                  </a:moveTo>
                  <a:lnTo>
                    <a:pt x="32" y="24"/>
                  </a:lnTo>
                  <a:lnTo>
                    <a:pt x="24" y="69"/>
                  </a:lnTo>
                  <a:lnTo>
                    <a:pt x="24" y="69"/>
                  </a:lnTo>
                  <a:lnTo>
                    <a:pt x="32" y="24"/>
                  </a:lnTo>
                  <a:close/>
                  <a:moveTo>
                    <a:pt x="32" y="24"/>
                  </a:moveTo>
                  <a:lnTo>
                    <a:pt x="32" y="24"/>
                  </a:lnTo>
                  <a:lnTo>
                    <a:pt x="24" y="69"/>
                  </a:lnTo>
                  <a:lnTo>
                    <a:pt x="24" y="69"/>
                  </a:lnTo>
                  <a:lnTo>
                    <a:pt x="32" y="24"/>
                  </a:lnTo>
                  <a:close/>
                  <a:moveTo>
                    <a:pt x="32" y="24"/>
                  </a:moveTo>
                  <a:lnTo>
                    <a:pt x="32" y="24"/>
                  </a:lnTo>
                  <a:lnTo>
                    <a:pt x="24" y="69"/>
                  </a:lnTo>
                  <a:lnTo>
                    <a:pt x="24" y="69"/>
                  </a:lnTo>
                  <a:lnTo>
                    <a:pt x="32" y="24"/>
                  </a:lnTo>
                  <a:close/>
                  <a:moveTo>
                    <a:pt x="32" y="24"/>
                  </a:moveTo>
                  <a:lnTo>
                    <a:pt x="32" y="24"/>
                  </a:lnTo>
                  <a:lnTo>
                    <a:pt x="24" y="69"/>
                  </a:lnTo>
                  <a:lnTo>
                    <a:pt x="24" y="69"/>
                  </a:lnTo>
                  <a:lnTo>
                    <a:pt x="32" y="24"/>
                  </a:lnTo>
                  <a:close/>
                  <a:moveTo>
                    <a:pt x="32" y="24"/>
                  </a:moveTo>
                  <a:lnTo>
                    <a:pt x="32" y="24"/>
                  </a:lnTo>
                  <a:lnTo>
                    <a:pt x="24" y="69"/>
                  </a:lnTo>
                  <a:lnTo>
                    <a:pt x="24" y="69"/>
                  </a:lnTo>
                  <a:lnTo>
                    <a:pt x="32" y="24"/>
                  </a:lnTo>
                  <a:close/>
                  <a:moveTo>
                    <a:pt x="32" y="24"/>
                  </a:moveTo>
                  <a:lnTo>
                    <a:pt x="32" y="24"/>
                  </a:lnTo>
                  <a:lnTo>
                    <a:pt x="24" y="69"/>
                  </a:lnTo>
                  <a:lnTo>
                    <a:pt x="24" y="69"/>
                  </a:lnTo>
                  <a:lnTo>
                    <a:pt x="32" y="24"/>
                  </a:lnTo>
                  <a:close/>
                  <a:moveTo>
                    <a:pt x="32" y="24"/>
                  </a:moveTo>
                  <a:lnTo>
                    <a:pt x="32" y="24"/>
                  </a:lnTo>
                  <a:lnTo>
                    <a:pt x="24" y="69"/>
                  </a:lnTo>
                  <a:lnTo>
                    <a:pt x="24" y="69"/>
                  </a:lnTo>
                  <a:lnTo>
                    <a:pt x="32" y="24"/>
                  </a:lnTo>
                  <a:close/>
                  <a:moveTo>
                    <a:pt x="32" y="24"/>
                  </a:moveTo>
                  <a:lnTo>
                    <a:pt x="32" y="24"/>
                  </a:lnTo>
                  <a:lnTo>
                    <a:pt x="24" y="69"/>
                  </a:lnTo>
                  <a:lnTo>
                    <a:pt x="24" y="69"/>
                  </a:lnTo>
                  <a:lnTo>
                    <a:pt x="32" y="24"/>
                  </a:lnTo>
                  <a:close/>
                  <a:moveTo>
                    <a:pt x="32" y="24"/>
                  </a:moveTo>
                  <a:lnTo>
                    <a:pt x="33" y="24"/>
                  </a:lnTo>
                  <a:lnTo>
                    <a:pt x="25" y="69"/>
                  </a:lnTo>
                  <a:lnTo>
                    <a:pt x="25" y="69"/>
                  </a:lnTo>
                  <a:lnTo>
                    <a:pt x="32" y="24"/>
                  </a:lnTo>
                  <a:close/>
                  <a:moveTo>
                    <a:pt x="33" y="24"/>
                  </a:moveTo>
                  <a:lnTo>
                    <a:pt x="33" y="24"/>
                  </a:lnTo>
                  <a:lnTo>
                    <a:pt x="25" y="69"/>
                  </a:lnTo>
                  <a:lnTo>
                    <a:pt x="25" y="69"/>
                  </a:lnTo>
                  <a:lnTo>
                    <a:pt x="33" y="24"/>
                  </a:lnTo>
                  <a:close/>
                  <a:moveTo>
                    <a:pt x="33" y="24"/>
                  </a:moveTo>
                  <a:lnTo>
                    <a:pt x="33" y="24"/>
                  </a:lnTo>
                  <a:lnTo>
                    <a:pt x="25" y="69"/>
                  </a:lnTo>
                  <a:lnTo>
                    <a:pt x="25" y="69"/>
                  </a:lnTo>
                  <a:lnTo>
                    <a:pt x="33" y="24"/>
                  </a:lnTo>
                  <a:close/>
                  <a:moveTo>
                    <a:pt x="33" y="24"/>
                  </a:moveTo>
                  <a:lnTo>
                    <a:pt x="33" y="24"/>
                  </a:lnTo>
                  <a:lnTo>
                    <a:pt x="25" y="69"/>
                  </a:lnTo>
                  <a:lnTo>
                    <a:pt x="25" y="69"/>
                  </a:lnTo>
                  <a:lnTo>
                    <a:pt x="33" y="24"/>
                  </a:lnTo>
                  <a:close/>
                  <a:moveTo>
                    <a:pt x="33" y="24"/>
                  </a:moveTo>
                  <a:lnTo>
                    <a:pt x="33" y="24"/>
                  </a:lnTo>
                  <a:lnTo>
                    <a:pt x="25" y="69"/>
                  </a:lnTo>
                  <a:lnTo>
                    <a:pt x="25" y="69"/>
                  </a:lnTo>
                  <a:lnTo>
                    <a:pt x="33" y="24"/>
                  </a:lnTo>
                  <a:close/>
                  <a:moveTo>
                    <a:pt x="33" y="24"/>
                  </a:moveTo>
                  <a:lnTo>
                    <a:pt x="33" y="24"/>
                  </a:lnTo>
                  <a:lnTo>
                    <a:pt x="25" y="69"/>
                  </a:lnTo>
                  <a:lnTo>
                    <a:pt x="25" y="69"/>
                  </a:lnTo>
                  <a:lnTo>
                    <a:pt x="33" y="24"/>
                  </a:lnTo>
                  <a:close/>
                  <a:moveTo>
                    <a:pt x="33" y="24"/>
                  </a:moveTo>
                  <a:lnTo>
                    <a:pt x="33" y="24"/>
                  </a:lnTo>
                  <a:lnTo>
                    <a:pt x="25" y="69"/>
                  </a:lnTo>
                  <a:lnTo>
                    <a:pt x="25" y="69"/>
                  </a:lnTo>
                  <a:lnTo>
                    <a:pt x="33" y="24"/>
                  </a:lnTo>
                  <a:close/>
                  <a:moveTo>
                    <a:pt x="33" y="24"/>
                  </a:moveTo>
                  <a:lnTo>
                    <a:pt x="33" y="24"/>
                  </a:lnTo>
                  <a:lnTo>
                    <a:pt x="25" y="69"/>
                  </a:lnTo>
                  <a:lnTo>
                    <a:pt x="25" y="69"/>
                  </a:lnTo>
                  <a:lnTo>
                    <a:pt x="33" y="24"/>
                  </a:lnTo>
                  <a:close/>
                  <a:moveTo>
                    <a:pt x="33" y="24"/>
                  </a:moveTo>
                  <a:lnTo>
                    <a:pt x="33" y="24"/>
                  </a:lnTo>
                  <a:lnTo>
                    <a:pt x="25" y="69"/>
                  </a:lnTo>
                  <a:lnTo>
                    <a:pt x="25" y="69"/>
                  </a:lnTo>
                  <a:lnTo>
                    <a:pt x="33" y="24"/>
                  </a:lnTo>
                  <a:close/>
                  <a:moveTo>
                    <a:pt x="33" y="24"/>
                  </a:moveTo>
                  <a:lnTo>
                    <a:pt x="33" y="24"/>
                  </a:lnTo>
                  <a:lnTo>
                    <a:pt x="25" y="69"/>
                  </a:lnTo>
                  <a:lnTo>
                    <a:pt x="25" y="69"/>
                  </a:lnTo>
                  <a:lnTo>
                    <a:pt x="33" y="24"/>
                  </a:lnTo>
                  <a:close/>
                  <a:moveTo>
                    <a:pt x="33" y="24"/>
                  </a:moveTo>
                  <a:lnTo>
                    <a:pt x="33" y="24"/>
                  </a:lnTo>
                  <a:lnTo>
                    <a:pt x="25" y="69"/>
                  </a:lnTo>
                  <a:lnTo>
                    <a:pt x="25" y="69"/>
                  </a:lnTo>
                  <a:lnTo>
                    <a:pt x="33" y="24"/>
                  </a:lnTo>
                  <a:close/>
                  <a:moveTo>
                    <a:pt x="33" y="24"/>
                  </a:moveTo>
                  <a:lnTo>
                    <a:pt x="33" y="24"/>
                  </a:lnTo>
                  <a:lnTo>
                    <a:pt x="26" y="69"/>
                  </a:lnTo>
                  <a:lnTo>
                    <a:pt x="26" y="69"/>
                  </a:lnTo>
                  <a:lnTo>
                    <a:pt x="33" y="24"/>
                  </a:lnTo>
                  <a:close/>
                  <a:moveTo>
                    <a:pt x="34" y="24"/>
                  </a:moveTo>
                  <a:lnTo>
                    <a:pt x="34" y="24"/>
                  </a:lnTo>
                  <a:lnTo>
                    <a:pt x="26" y="69"/>
                  </a:lnTo>
                  <a:lnTo>
                    <a:pt x="26" y="69"/>
                  </a:lnTo>
                  <a:lnTo>
                    <a:pt x="34" y="24"/>
                  </a:lnTo>
                  <a:close/>
                  <a:moveTo>
                    <a:pt x="34" y="24"/>
                  </a:moveTo>
                  <a:lnTo>
                    <a:pt x="34" y="24"/>
                  </a:lnTo>
                  <a:lnTo>
                    <a:pt x="26" y="69"/>
                  </a:lnTo>
                  <a:lnTo>
                    <a:pt x="26" y="69"/>
                  </a:lnTo>
                  <a:lnTo>
                    <a:pt x="34" y="24"/>
                  </a:lnTo>
                  <a:close/>
                  <a:moveTo>
                    <a:pt x="34" y="24"/>
                  </a:moveTo>
                  <a:lnTo>
                    <a:pt x="34" y="24"/>
                  </a:lnTo>
                  <a:lnTo>
                    <a:pt x="26" y="69"/>
                  </a:lnTo>
                  <a:lnTo>
                    <a:pt x="26" y="69"/>
                  </a:lnTo>
                  <a:lnTo>
                    <a:pt x="34" y="24"/>
                  </a:lnTo>
                  <a:close/>
                  <a:moveTo>
                    <a:pt x="34" y="24"/>
                  </a:moveTo>
                  <a:lnTo>
                    <a:pt x="34" y="24"/>
                  </a:lnTo>
                  <a:lnTo>
                    <a:pt x="26" y="69"/>
                  </a:lnTo>
                  <a:lnTo>
                    <a:pt x="26" y="69"/>
                  </a:lnTo>
                  <a:lnTo>
                    <a:pt x="34" y="24"/>
                  </a:lnTo>
                  <a:close/>
                  <a:moveTo>
                    <a:pt x="34" y="24"/>
                  </a:moveTo>
                  <a:lnTo>
                    <a:pt x="34" y="24"/>
                  </a:lnTo>
                  <a:lnTo>
                    <a:pt x="26" y="69"/>
                  </a:lnTo>
                  <a:lnTo>
                    <a:pt x="26" y="69"/>
                  </a:lnTo>
                  <a:lnTo>
                    <a:pt x="34" y="24"/>
                  </a:lnTo>
                  <a:close/>
                  <a:moveTo>
                    <a:pt x="34" y="24"/>
                  </a:moveTo>
                  <a:lnTo>
                    <a:pt x="34" y="24"/>
                  </a:lnTo>
                  <a:lnTo>
                    <a:pt x="26" y="69"/>
                  </a:lnTo>
                  <a:lnTo>
                    <a:pt x="26" y="69"/>
                  </a:lnTo>
                  <a:lnTo>
                    <a:pt x="34" y="24"/>
                  </a:lnTo>
                  <a:close/>
                  <a:moveTo>
                    <a:pt x="34" y="24"/>
                  </a:moveTo>
                  <a:lnTo>
                    <a:pt x="34" y="24"/>
                  </a:lnTo>
                  <a:lnTo>
                    <a:pt x="26" y="69"/>
                  </a:lnTo>
                  <a:lnTo>
                    <a:pt x="26" y="69"/>
                  </a:lnTo>
                  <a:lnTo>
                    <a:pt x="34" y="24"/>
                  </a:lnTo>
                  <a:close/>
                  <a:moveTo>
                    <a:pt x="34" y="24"/>
                  </a:moveTo>
                  <a:lnTo>
                    <a:pt x="34" y="24"/>
                  </a:lnTo>
                  <a:lnTo>
                    <a:pt x="26" y="69"/>
                  </a:lnTo>
                  <a:lnTo>
                    <a:pt x="26" y="69"/>
                  </a:lnTo>
                  <a:lnTo>
                    <a:pt x="34" y="24"/>
                  </a:lnTo>
                  <a:close/>
                  <a:moveTo>
                    <a:pt x="34" y="24"/>
                  </a:moveTo>
                  <a:lnTo>
                    <a:pt x="34" y="24"/>
                  </a:lnTo>
                  <a:lnTo>
                    <a:pt x="26" y="69"/>
                  </a:lnTo>
                  <a:lnTo>
                    <a:pt x="26" y="69"/>
                  </a:lnTo>
                  <a:lnTo>
                    <a:pt x="34" y="24"/>
                  </a:lnTo>
                  <a:close/>
                  <a:moveTo>
                    <a:pt x="34" y="24"/>
                  </a:moveTo>
                  <a:lnTo>
                    <a:pt x="34" y="24"/>
                  </a:lnTo>
                  <a:lnTo>
                    <a:pt x="27" y="69"/>
                  </a:lnTo>
                  <a:lnTo>
                    <a:pt x="26" y="69"/>
                  </a:lnTo>
                  <a:lnTo>
                    <a:pt x="34" y="24"/>
                  </a:lnTo>
                  <a:close/>
                  <a:moveTo>
                    <a:pt x="34" y="24"/>
                  </a:moveTo>
                  <a:lnTo>
                    <a:pt x="34" y="24"/>
                  </a:lnTo>
                  <a:lnTo>
                    <a:pt x="27" y="69"/>
                  </a:lnTo>
                  <a:lnTo>
                    <a:pt x="27" y="69"/>
                  </a:lnTo>
                  <a:lnTo>
                    <a:pt x="34" y="24"/>
                  </a:lnTo>
                  <a:close/>
                  <a:moveTo>
                    <a:pt x="35" y="24"/>
                  </a:moveTo>
                  <a:lnTo>
                    <a:pt x="35" y="24"/>
                  </a:lnTo>
                  <a:lnTo>
                    <a:pt x="27" y="69"/>
                  </a:lnTo>
                  <a:lnTo>
                    <a:pt x="27" y="69"/>
                  </a:lnTo>
                  <a:lnTo>
                    <a:pt x="35" y="24"/>
                  </a:lnTo>
                  <a:close/>
                  <a:moveTo>
                    <a:pt x="35" y="24"/>
                  </a:moveTo>
                  <a:lnTo>
                    <a:pt x="35" y="24"/>
                  </a:lnTo>
                  <a:lnTo>
                    <a:pt x="27" y="69"/>
                  </a:lnTo>
                  <a:lnTo>
                    <a:pt x="27" y="69"/>
                  </a:lnTo>
                  <a:lnTo>
                    <a:pt x="35" y="24"/>
                  </a:lnTo>
                  <a:close/>
                  <a:moveTo>
                    <a:pt x="35" y="24"/>
                  </a:moveTo>
                  <a:lnTo>
                    <a:pt x="35" y="24"/>
                  </a:lnTo>
                  <a:lnTo>
                    <a:pt x="27" y="69"/>
                  </a:lnTo>
                  <a:lnTo>
                    <a:pt x="27" y="69"/>
                  </a:lnTo>
                  <a:lnTo>
                    <a:pt x="35" y="24"/>
                  </a:lnTo>
                  <a:close/>
                  <a:moveTo>
                    <a:pt x="35" y="24"/>
                  </a:moveTo>
                  <a:lnTo>
                    <a:pt x="35" y="24"/>
                  </a:lnTo>
                  <a:lnTo>
                    <a:pt x="27" y="69"/>
                  </a:lnTo>
                  <a:lnTo>
                    <a:pt x="27" y="69"/>
                  </a:lnTo>
                  <a:lnTo>
                    <a:pt x="35" y="24"/>
                  </a:lnTo>
                  <a:close/>
                  <a:moveTo>
                    <a:pt x="35" y="24"/>
                  </a:moveTo>
                  <a:lnTo>
                    <a:pt x="35" y="24"/>
                  </a:lnTo>
                  <a:lnTo>
                    <a:pt x="27" y="70"/>
                  </a:lnTo>
                  <a:lnTo>
                    <a:pt x="27" y="69"/>
                  </a:lnTo>
                  <a:lnTo>
                    <a:pt x="35" y="24"/>
                  </a:lnTo>
                  <a:close/>
                  <a:moveTo>
                    <a:pt x="35" y="24"/>
                  </a:moveTo>
                  <a:lnTo>
                    <a:pt x="35" y="24"/>
                  </a:lnTo>
                  <a:lnTo>
                    <a:pt x="27" y="70"/>
                  </a:lnTo>
                  <a:lnTo>
                    <a:pt x="27" y="70"/>
                  </a:lnTo>
                  <a:lnTo>
                    <a:pt x="35" y="24"/>
                  </a:lnTo>
                  <a:close/>
                  <a:moveTo>
                    <a:pt x="35" y="24"/>
                  </a:moveTo>
                  <a:lnTo>
                    <a:pt x="35" y="24"/>
                  </a:lnTo>
                  <a:lnTo>
                    <a:pt x="27" y="70"/>
                  </a:lnTo>
                  <a:lnTo>
                    <a:pt x="27" y="70"/>
                  </a:lnTo>
                  <a:lnTo>
                    <a:pt x="35" y="24"/>
                  </a:lnTo>
                  <a:close/>
                  <a:moveTo>
                    <a:pt x="35" y="24"/>
                  </a:moveTo>
                  <a:lnTo>
                    <a:pt x="35" y="24"/>
                  </a:lnTo>
                  <a:lnTo>
                    <a:pt x="27" y="70"/>
                  </a:lnTo>
                  <a:lnTo>
                    <a:pt x="27" y="70"/>
                  </a:lnTo>
                  <a:lnTo>
                    <a:pt x="35" y="24"/>
                  </a:lnTo>
                  <a:close/>
                  <a:moveTo>
                    <a:pt x="35" y="24"/>
                  </a:moveTo>
                  <a:lnTo>
                    <a:pt x="35" y="24"/>
                  </a:lnTo>
                  <a:lnTo>
                    <a:pt x="27" y="70"/>
                  </a:lnTo>
                  <a:lnTo>
                    <a:pt x="27" y="70"/>
                  </a:lnTo>
                  <a:lnTo>
                    <a:pt x="35" y="24"/>
                  </a:lnTo>
                  <a:close/>
                  <a:moveTo>
                    <a:pt x="35" y="24"/>
                  </a:moveTo>
                  <a:lnTo>
                    <a:pt x="35" y="24"/>
                  </a:lnTo>
                  <a:lnTo>
                    <a:pt x="27" y="70"/>
                  </a:lnTo>
                  <a:lnTo>
                    <a:pt x="27" y="70"/>
                  </a:lnTo>
                  <a:lnTo>
                    <a:pt x="35" y="24"/>
                  </a:lnTo>
                  <a:close/>
                  <a:moveTo>
                    <a:pt x="35" y="24"/>
                  </a:moveTo>
                  <a:lnTo>
                    <a:pt x="36" y="24"/>
                  </a:lnTo>
                  <a:lnTo>
                    <a:pt x="28" y="70"/>
                  </a:lnTo>
                  <a:lnTo>
                    <a:pt x="28" y="70"/>
                  </a:lnTo>
                  <a:lnTo>
                    <a:pt x="35" y="24"/>
                  </a:lnTo>
                  <a:close/>
                  <a:moveTo>
                    <a:pt x="36" y="24"/>
                  </a:moveTo>
                  <a:lnTo>
                    <a:pt x="36" y="24"/>
                  </a:lnTo>
                  <a:lnTo>
                    <a:pt x="28" y="70"/>
                  </a:lnTo>
                  <a:lnTo>
                    <a:pt x="28" y="70"/>
                  </a:lnTo>
                  <a:lnTo>
                    <a:pt x="36" y="24"/>
                  </a:lnTo>
                  <a:close/>
                  <a:moveTo>
                    <a:pt x="36" y="24"/>
                  </a:moveTo>
                  <a:lnTo>
                    <a:pt x="36" y="24"/>
                  </a:lnTo>
                  <a:lnTo>
                    <a:pt x="28" y="70"/>
                  </a:lnTo>
                  <a:lnTo>
                    <a:pt x="28" y="70"/>
                  </a:lnTo>
                  <a:lnTo>
                    <a:pt x="36" y="24"/>
                  </a:lnTo>
                  <a:close/>
                  <a:moveTo>
                    <a:pt x="36" y="24"/>
                  </a:moveTo>
                  <a:lnTo>
                    <a:pt x="36" y="24"/>
                  </a:lnTo>
                  <a:lnTo>
                    <a:pt x="28" y="70"/>
                  </a:lnTo>
                  <a:lnTo>
                    <a:pt x="28" y="70"/>
                  </a:lnTo>
                  <a:lnTo>
                    <a:pt x="36" y="24"/>
                  </a:lnTo>
                  <a:close/>
                  <a:moveTo>
                    <a:pt x="36" y="24"/>
                  </a:moveTo>
                  <a:lnTo>
                    <a:pt x="36" y="24"/>
                  </a:lnTo>
                  <a:lnTo>
                    <a:pt x="28" y="70"/>
                  </a:lnTo>
                  <a:lnTo>
                    <a:pt x="28" y="70"/>
                  </a:lnTo>
                  <a:lnTo>
                    <a:pt x="36" y="24"/>
                  </a:lnTo>
                  <a:close/>
                  <a:moveTo>
                    <a:pt x="36" y="24"/>
                  </a:moveTo>
                  <a:lnTo>
                    <a:pt x="36" y="24"/>
                  </a:lnTo>
                  <a:lnTo>
                    <a:pt x="28" y="70"/>
                  </a:lnTo>
                  <a:lnTo>
                    <a:pt x="28" y="70"/>
                  </a:lnTo>
                  <a:lnTo>
                    <a:pt x="36" y="24"/>
                  </a:lnTo>
                  <a:close/>
                  <a:moveTo>
                    <a:pt x="36" y="24"/>
                  </a:moveTo>
                  <a:lnTo>
                    <a:pt x="36" y="24"/>
                  </a:lnTo>
                  <a:lnTo>
                    <a:pt x="28" y="70"/>
                  </a:lnTo>
                  <a:lnTo>
                    <a:pt x="28" y="70"/>
                  </a:lnTo>
                  <a:lnTo>
                    <a:pt x="36" y="24"/>
                  </a:lnTo>
                  <a:close/>
                  <a:moveTo>
                    <a:pt x="36" y="24"/>
                  </a:moveTo>
                  <a:lnTo>
                    <a:pt x="36" y="24"/>
                  </a:lnTo>
                  <a:lnTo>
                    <a:pt x="28" y="70"/>
                  </a:lnTo>
                  <a:lnTo>
                    <a:pt x="28" y="70"/>
                  </a:lnTo>
                  <a:lnTo>
                    <a:pt x="36" y="24"/>
                  </a:lnTo>
                  <a:close/>
                  <a:moveTo>
                    <a:pt x="36" y="24"/>
                  </a:moveTo>
                  <a:lnTo>
                    <a:pt x="36" y="24"/>
                  </a:lnTo>
                  <a:lnTo>
                    <a:pt x="28" y="70"/>
                  </a:lnTo>
                  <a:lnTo>
                    <a:pt x="28" y="70"/>
                  </a:lnTo>
                  <a:lnTo>
                    <a:pt x="36" y="24"/>
                  </a:lnTo>
                  <a:close/>
                  <a:moveTo>
                    <a:pt x="36" y="24"/>
                  </a:moveTo>
                  <a:lnTo>
                    <a:pt x="36" y="24"/>
                  </a:lnTo>
                  <a:lnTo>
                    <a:pt x="28" y="70"/>
                  </a:lnTo>
                  <a:lnTo>
                    <a:pt x="28" y="70"/>
                  </a:lnTo>
                  <a:lnTo>
                    <a:pt x="36" y="24"/>
                  </a:lnTo>
                  <a:close/>
                  <a:moveTo>
                    <a:pt x="36" y="24"/>
                  </a:moveTo>
                  <a:lnTo>
                    <a:pt x="36" y="24"/>
                  </a:lnTo>
                  <a:lnTo>
                    <a:pt x="28" y="70"/>
                  </a:lnTo>
                  <a:lnTo>
                    <a:pt x="28" y="70"/>
                  </a:lnTo>
                  <a:lnTo>
                    <a:pt x="36" y="24"/>
                  </a:lnTo>
                  <a:close/>
                  <a:moveTo>
                    <a:pt x="36" y="24"/>
                  </a:moveTo>
                  <a:lnTo>
                    <a:pt x="36" y="24"/>
                  </a:lnTo>
                  <a:lnTo>
                    <a:pt x="29" y="70"/>
                  </a:lnTo>
                  <a:lnTo>
                    <a:pt x="29" y="70"/>
                  </a:lnTo>
                  <a:lnTo>
                    <a:pt x="36" y="24"/>
                  </a:lnTo>
                  <a:close/>
                  <a:moveTo>
                    <a:pt x="37" y="24"/>
                  </a:moveTo>
                  <a:lnTo>
                    <a:pt x="37" y="24"/>
                  </a:lnTo>
                  <a:lnTo>
                    <a:pt x="29" y="70"/>
                  </a:lnTo>
                  <a:lnTo>
                    <a:pt x="29" y="70"/>
                  </a:lnTo>
                  <a:lnTo>
                    <a:pt x="37" y="24"/>
                  </a:lnTo>
                  <a:close/>
                  <a:moveTo>
                    <a:pt x="37" y="24"/>
                  </a:moveTo>
                  <a:lnTo>
                    <a:pt x="37" y="24"/>
                  </a:lnTo>
                  <a:lnTo>
                    <a:pt x="29" y="70"/>
                  </a:lnTo>
                  <a:lnTo>
                    <a:pt x="29" y="70"/>
                  </a:lnTo>
                  <a:lnTo>
                    <a:pt x="37" y="24"/>
                  </a:lnTo>
                  <a:close/>
                  <a:moveTo>
                    <a:pt x="37" y="24"/>
                  </a:moveTo>
                  <a:lnTo>
                    <a:pt x="37" y="24"/>
                  </a:lnTo>
                  <a:lnTo>
                    <a:pt x="29" y="70"/>
                  </a:lnTo>
                  <a:lnTo>
                    <a:pt x="29" y="70"/>
                  </a:lnTo>
                  <a:lnTo>
                    <a:pt x="37" y="24"/>
                  </a:lnTo>
                  <a:close/>
                  <a:moveTo>
                    <a:pt x="37" y="24"/>
                  </a:moveTo>
                  <a:lnTo>
                    <a:pt x="37" y="24"/>
                  </a:lnTo>
                  <a:lnTo>
                    <a:pt x="29" y="70"/>
                  </a:lnTo>
                  <a:lnTo>
                    <a:pt x="29" y="70"/>
                  </a:lnTo>
                  <a:lnTo>
                    <a:pt x="37" y="24"/>
                  </a:lnTo>
                  <a:close/>
                  <a:moveTo>
                    <a:pt x="37" y="24"/>
                  </a:moveTo>
                  <a:lnTo>
                    <a:pt x="37" y="24"/>
                  </a:lnTo>
                  <a:lnTo>
                    <a:pt x="29" y="70"/>
                  </a:lnTo>
                  <a:lnTo>
                    <a:pt x="29" y="70"/>
                  </a:lnTo>
                  <a:lnTo>
                    <a:pt x="37" y="24"/>
                  </a:lnTo>
                  <a:close/>
                  <a:moveTo>
                    <a:pt x="37" y="24"/>
                  </a:moveTo>
                  <a:lnTo>
                    <a:pt x="37" y="24"/>
                  </a:lnTo>
                  <a:lnTo>
                    <a:pt x="29" y="70"/>
                  </a:lnTo>
                  <a:lnTo>
                    <a:pt x="29" y="70"/>
                  </a:lnTo>
                  <a:lnTo>
                    <a:pt x="37" y="24"/>
                  </a:lnTo>
                  <a:close/>
                  <a:moveTo>
                    <a:pt x="37" y="24"/>
                  </a:moveTo>
                  <a:lnTo>
                    <a:pt x="37" y="24"/>
                  </a:lnTo>
                  <a:lnTo>
                    <a:pt x="29" y="70"/>
                  </a:lnTo>
                  <a:lnTo>
                    <a:pt x="29" y="70"/>
                  </a:lnTo>
                  <a:lnTo>
                    <a:pt x="37" y="24"/>
                  </a:lnTo>
                  <a:close/>
                  <a:moveTo>
                    <a:pt x="37" y="24"/>
                  </a:moveTo>
                  <a:lnTo>
                    <a:pt x="37" y="24"/>
                  </a:lnTo>
                  <a:lnTo>
                    <a:pt x="29" y="70"/>
                  </a:lnTo>
                  <a:lnTo>
                    <a:pt x="29" y="70"/>
                  </a:lnTo>
                  <a:lnTo>
                    <a:pt x="37" y="24"/>
                  </a:lnTo>
                  <a:close/>
                  <a:moveTo>
                    <a:pt x="37" y="24"/>
                  </a:moveTo>
                  <a:lnTo>
                    <a:pt x="37" y="24"/>
                  </a:lnTo>
                  <a:lnTo>
                    <a:pt x="29" y="70"/>
                  </a:lnTo>
                  <a:lnTo>
                    <a:pt x="29" y="70"/>
                  </a:lnTo>
                  <a:lnTo>
                    <a:pt x="37" y="24"/>
                  </a:lnTo>
                  <a:close/>
                  <a:moveTo>
                    <a:pt x="37" y="24"/>
                  </a:moveTo>
                  <a:lnTo>
                    <a:pt x="37" y="24"/>
                  </a:lnTo>
                  <a:lnTo>
                    <a:pt x="30" y="70"/>
                  </a:lnTo>
                  <a:lnTo>
                    <a:pt x="29" y="70"/>
                  </a:lnTo>
                  <a:lnTo>
                    <a:pt x="37" y="24"/>
                  </a:lnTo>
                  <a:close/>
                  <a:moveTo>
                    <a:pt x="37" y="24"/>
                  </a:moveTo>
                  <a:lnTo>
                    <a:pt x="37" y="24"/>
                  </a:lnTo>
                  <a:lnTo>
                    <a:pt x="30" y="70"/>
                  </a:lnTo>
                  <a:lnTo>
                    <a:pt x="30" y="70"/>
                  </a:lnTo>
                  <a:lnTo>
                    <a:pt x="37" y="24"/>
                  </a:lnTo>
                  <a:close/>
                  <a:moveTo>
                    <a:pt x="38" y="24"/>
                  </a:moveTo>
                  <a:lnTo>
                    <a:pt x="38" y="25"/>
                  </a:lnTo>
                  <a:lnTo>
                    <a:pt x="30" y="70"/>
                  </a:lnTo>
                  <a:lnTo>
                    <a:pt x="30" y="70"/>
                  </a:lnTo>
                  <a:lnTo>
                    <a:pt x="38" y="24"/>
                  </a:lnTo>
                  <a:close/>
                  <a:moveTo>
                    <a:pt x="38" y="25"/>
                  </a:moveTo>
                  <a:lnTo>
                    <a:pt x="38" y="25"/>
                  </a:lnTo>
                  <a:lnTo>
                    <a:pt x="30" y="70"/>
                  </a:lnTo>
                  <a:lnTo>
                    <a:pt x="30" y="70"/>
                  </a:lnTo>
                  <a:lnTo>
                    <a:pt x="38" y="25"/>
                  </a:lnTo>
                  <a:close/>
                  <a:moveTo>
                    <a:pt x="38" y="25"/>
                  </a:moveTo>
                  <a:lnTo>
                    <a:pt x="38" y="25"/>
                  </a:lnTo>
                  <a:lnTo>
                    <a:pt x="30" y="70"/>
                  </a:lnTo>
                  <a:lnTo>
                    <a:pt x="30" y="70"/>
                  </a:lnTo>
                  <a:lnTo>
                    <a:pt x="38" y="25"/>
                  </a:lnTo>
                  <a:close/>
                  <a:moveTo>
                    <a:pt x="38" y="25"/>
                  </a:moveTo>
                  <a:lnTo>
                    <a:pt x="38" y="25"/>
                  </a:lnTo>
                  <a:lnTo>
                    <a:pt x="30" y="70"/>
                  </a:lnTo>
                  <a:lnTo>
                    <a:pt x="30" y="70"/>
                  </a:lnTo>
                  <a:lnTo>
                    <a:pt x="38" y="25"/>
                  </a:lnTo>
                  <a:close/>
                  <a:moveTo>
                    <a:pt x="38" y="25"/>
                  </a:moveTo>
                  <a:lnTo>
                    <a:pt x="38" y="25"/>
                  </a:lnTo>
                  <a:lnTo>
                    <a:pt x="30" y="70"/>
                  </a:lnTo>
                  <a:lnTo>
                    <a:pt x="30" y="70"/>
                  </a:lnTo>
                  <a:lnTo>
                    <a:pt x="38" y="25"/>
                  </a:lnTo>
                  <a:close/>
                  <a:moveTo>
                    <a:pt x="38" y="25"/>
                  </a:moveTo>
                  <a:lnTo>
                    <a:pt x="38" y="25"/>
                  </a:lnTo>
                  <a:lnTo>
                    <a:pt x="30" y="70"/>
                  </a:lnTo>
                  <a:lnTo>
                    <a:pt x="30" y="70"/>
                  </a:lnTo>
                  <a:lnTo>
                    <a:pt x="38" y="25"/>
                  </a:lnTo>
                  <a:close/>
                  <a:moveTo>
                    <a:pt x="38" y="25"/>
                  </a:moveTo>
                  <a:lnTo>
                    <a:pt x="38" y="25"/>
                  </a:lnTo>
                  <a:lnTo>
                    <a:pt x="30" y="70"/>
                  </a:lnTo>
                  <a:lnTo>
                    <a:pt x="30" y="70"/>
                  </a:lnTo>
                  <a:lnTo>
                    <a:pt x="38" y="25"/>
                  </a:lnTo>
                  <a:close/>
                  <a:moveTo>
                    <a:pt x="38" y="25"/>
                  </a:moveTo>
                  <a:lnTo>
                    <a:pt x="38" y="25"/>
                  </a:lnTo>
                  <a:lnTo>
                    <a:pt x="30" y="70"/>
                  </a:lnTo>
                  <a:lnTo>
                    <a:pt x="30" y="70"/>
                  </a:lnTo>
                  <a:lnTo>
                    <a:pt x="38" y="25"/>
                  </a:lnTo>
                  <a:close/>
                  <a:moveTo>
                    <a:pt x="38" y="25"/>
                  </a:moveTo>
                  <a:lnTo>
                    <a:pt x="38" y="25"/>
                  </a:lnTo>
                  <a:lnTo>
                    <a:pt x="30" y="70"/>
                  </a:lnTo>
                  <a:lnTo>
                    <a:pt x="30" y="70"/>
                  </a:lnTo>
                  <a:lnTo>
                    <a:pt x="38" y="25"/>
                  </a:lnTo>
                  <a:close/>
                  <a:moveTo>
                    <a:pt x="38" y="25"/>
                  </a:moveTo>
                  <a:lnTo>
                    <a:pt x="38" y="25"/>
                  </a:lnTo>
                  <a:lnTo>
                    <a:pt x="30" y="70"/>
                  </a:lnTo>
                  <a:lnTo>
                    <a:pt x="30" y="70"/>
                  </a:lnTo>
                  <a:lnTo>
                    <a:pt x="38" y="25"/>
                  </a:lnTo>
                  <a:close/>
                  <a:moveTo>
                    <a:pt x="38" y="25"/>
                  </a:moveTo>
                  <a:lnTo>
                    <a:pt x="38" y="25"/>
                  </a:lnTo>
                  <a:lnTo>
                    <a:pt x="31" y="70"/>
                  </a:lnTo>
                  <a:lnTo>
                    <a:pt x="31" y="70"/>
                  </a:lnTo>
                  <a:lnTo>
                    <a:pt x="38" y="25"/>
                  </a:lnTo>
                  <a:close/>
                  <a:moveTo>
                    <a:pt x="39" y="25"/>
                  </a:moveTo>
                  <a:lnTo>
                    <a:pt x="39" y="25"/>
                  </a:lnTo>
                  <a:lnTo>
                    <a:pt x="31" y="70"/>
                  </a:lnTo>
                  <a:lnTo>
                    <a:pt x="31" y="70"/>
                  </a:lnTo>
                  <a:lnTo>
                    <a:pt x="39" y="25"/>
                  </a:lnTo>
                  <a:close/>
                  <a:moveTo>
                    <a:pt x="39" y="25"/>
                  </a:moveTo>
                  <a:lnTo>
                    <a:pt x="39" y="25"/>
                  </a:lnTo>
                  <a:lnTo>
                    <a:pt x="31" y="70"/>
                  </a:lnTo>
                  <a:lnTo>
                    <a:pt x="31" y="70"/>
                  </a:lnTo>
                  <a:lnTo>
                    <a:pt x="39" y="25"/>
                  </a:lnTo>
                  <a:close/>
                  <a:moveTo>
                    <a:pt x="39" y="25"/>
                  </a:moveTo>
                  <a:lnTo>
                    <a:pt x="39" y="25"/>
                  </a:lnTo>
                  <a:lnTo>
                    <a:pt x="31" y="70"/>
                  </a:lnTo>
                  <a:lnTo>
                    <a:pt x="31" y="70"/>
                  </a:lnTo>
                  <a:lnTo>
                    <a:pt x="39" y="25"/>
                  </a:lnTo>
                  <a:close/>
                  <a:moveTo>
                    <a:pt x="39" y="25"/>
                  </a:moveTo>
                  <a:lnTo>
                    <a:pt x="39" y="25"/>
                  </a:lnTo>
                  <a:lnTo>
                    <a:pt x="31" y="70"/>
                  </a:lnTo>
                  <a:lnTo>
                    <a:pt x="31" y="70"/>
                  </a:lnTo>
                  <a:lnTo>
                    <a:pt x="39" y="25"/>
                  </a:lnTo>
                  <a:close/>
                  <a:moveTo>
                    <a:pt x="39" y="25"/>
                  </a:moveTo>
                  <a:lnTo>
                    <a:pt x="39" y="25"/>
                  </a:lnTo>
                  <a:lnTo>
                    <a:pt x="31" y="70"/>
                  </a:lnTo>
                  <a:lnTo>
                    <a:pt x="31" y="70"/>
                  </a:lnTo>
                  <a:lnTo>
                    <a:pt x="39" y="25"/>
                  </a:lnTo>
                  <a:close/>
                  <a:moveTo>
                    <a:pt x="39" y="25"/>
                  </a:moveTo>
                  <a:lnTo>
                    <a:pt x="39" y="25"/>
                  </a:lnTo>
                  <a:lnTo>
                    <a:pt x="31" y="70"/>
                  </a:lnTo>
                  <a:lnTo>
                    <a:pt x="31" y="70"/>
                  </a:lnTo>
                  <a:lnTo>
                    <a:pt x="39" y="25"/>
                  </a:lnTo>
                  <a:close/>
                  <a:moveTo>
                    <a:pt x="39" y="25"/>
                  </a:moveTo>
                  <a:lnTo>
                    <a:pt x="39" y="25"/>
                  </a:lnTo>
                  <a:lnTo>
                    <a:pt x="31" y="70"/>
                  </a:lnTo>
                  <a:lnTo>
                    <a:pt x="31" y="70"/>
                  </a:lnTo>
                  <a:lnTo>
                    <a:pt x="39" y="25"/>
                  </a:lnTo>
                  <a:close/>
                  <a:moveTo>
                    <a:pt x="39" y="25"/>
                  </a:moveTo>
                  <a:lnTo>
                    <a:pt x="39" y="25"/>
                  </a:lnTo>
                  <a:lnTo>
                    <a:pt x="31" y="70"/>
                  </a:lnTo>
                  <a:lnTo>
                    <a:pt x="31" y="70"/>
                  </a:lnTo>
                  <a:lnTo>
                    <a:pt x="39" y="25"/>
                  </a:lnTo>
                  <a:close/>
                  <a:moveTo>
                    <a:pt x="39" y="25"/>
                  </a:moveTo>
                  <a:lnTo>
                    <a:pt x="39" y="25"/>
                  </a:lnTo>
                  <a:lnTo>
                    <a:pt x="31" y="70"/>
                  </a:lnTo>
                  <a:lnTo>
                    <a:pt x="31" y="70"/>
                  </a:lnTo>
                  <a:lnTo>
                    <a:pt x="39" y="25"/>
                  </a:lnTo>
                  <a:close/>
                  <a:moveTo>
                    <a:pt x="39" y="25"/>
                  </a:moveTo>
                  <a:lnTo>
                    <a:pt x="39" y="25"/>
                  </a:lnTo>
                  <a:lnTo>
                    <a:pt x="31" y="70"/>
                  </a:lnTo>
                  <a:lnTo>
                    <a:pt x="31" y="70"/>
                  </a:lnTo>
                  <a:lnTo>
                    <a:pt x="39" y="25"/>
                  </a:lnTo>
                  <a:close/>
                  <a:moveTo>
                    <a:pt x="39" y="25"/>
                  </a:moveTo>
                  <a:lnTo>
                    <a:pt x="39" y="25"/>
                  </a:lnTo>
                  <a:lnTo>
                    <a:pt x="32" y="70"/>
                  </a:lnTo>
                  <a:lnTo>
                    <a:pt x="32" y="70"/>
                  </a:lnTo>
                  <a:lnTo>
                    <a:pt x="39" y="25"/>
                  </a:lnTo>
                  <a:close/>
                  <a:moveTo>
                    <a:pt x="40" y="25"/>
                  </a:moveTo>
                  <a:lnTo>
                    <a:pt x="40" y="25"/>
                  </a:lnTo>
                  <a:lnTo>
                    <a:pt x="32" y="70"/>
                  </a:lnTo>
                  <a:lnTo>
                    <a:pt x="32" y="70"/>
                  </a:lnTo>
                  <a:lnTo>
                    <a:pt x="40" y="25"/>
                  </a:lnTo>
                  <a:close/>
                  <a:moveTo>
                    <a:pt x="40" y="25"/>
                  </a:moveTo>
                  <a:lnTo>
                    <a:pt x="40" y="25"/>
                  </a:lnTo>
                  <a:lnTo>
                    <a:pt x="32" y="70"/>
                  </a:lnTo>
                  <a:lnTo>
                    <a:pt x="32" y="70"/>
                  </a:lnTo>
                  <a:lnTo>
                    <a:pt x="40" y="25"/>
                  </a:lnTo>
                  <a:close/>
                  <a:moveTo>
                    <a:pt x="40" y="25"/>
                  </a:moveTo>
                  <a:lnTo>
                    <a:pt x="40" y="25"/>
                  </a:lnTo>
                  <a:lnTo>
                    <a:pt x="32" y="70"/>
                  </a:lnTo>
                  <a:lnTo>
                    <a:pt x="32" y="70"/>
                  </a:lnTo>
                  <a:lnTo>
                    <a:pt x="40" y="25"/>
                  </a:lnTo>
                  <a:close/>
                  <a:moveTo>
                    <a:pt x="40" y="25"/>
                  </a:moveTo>
                  <a:lnTo>
                    <a:pt x="40" y="25"/>
                  </a:lnTo>
                  <a:lnTo>
                    <a:pt x="32" y="70"/>
                  </a:lnTo>
                  <a:lnTo>
                    <a:pt x="32" y="70"/>
                  </a:lnTo>
                  <a:lnTo>
                    <a:pt x="40" y="25"/>
                  </a:lnTo>
                  <a:close/>
                  <a:moveTo>
                    <a:pt x="40" y="25"/>
                  </a:moveTo>
                  <a:lnTo>
                    <a:pt x="40" y="25"/>
                  </a:lnTo>
                  <a:lnTo>
                    <a:pt x="32" y="70"/>
                  </a:lnTo>
                  <a:lnTo>
                    <a:pt x="32" y="70"/>
                  </a:lnTo>
                  <a:lnTo>
                    <a:pt x="40" y="25"/>
                  </a:lnTo>
                  <a:close/>
                  <a:moveTo>
                    <a:pt x="40" y="25"/>
                  </a:moveTo>
                  <a:lnTo>
                    <a:pt x="40" y="25"/>
                  </a:lnTo>
                  <a:lnTo>
                    <a:pt x="32" y="70"/>
                  </a:lnTo>
                  <a:lnTo>
                    <a:pt x="32" y="70"/>
                  </a:lnTo>
                  <a:lnTo>
                    <a:pt x="40" y="25"/>
                  </a:lnTo>
                  <a:close/>
                  <a:moveTo>
                    <a:pt x="40" y="25"/>
                  </a:moveTo>
                  <a:lnTo>
                    <a:pt x="40" y="25"/>
                  </a:lnTo>
                  <a:lnTo>
                    <a:pt x="32" y="70"/>
                  </a:lnTo>
                  <a:lnTo>
                    <a:pt x="32" y="70"/>
                  </a:lnTo>
                  <a:lnTo>
                    <a:pt x="40" y="25"/>
                  </a:lnTo>
                  <a:close/>
                  <a:moveTo>
                    <a:pt x="40" y="25"/>
                  </a:moveTo>
                  <a:lnTo>
                    <a:pt x="40" y="25"/>
                  </a:lnTo>
                  <a:lnTo>
                    <a:pt x="32" y="70"/>
                  </a:lnTo>
                  <a:lnTo>
                    <a:pt x="32" y="70"/>
                  </a:lnTo>
                  <a:lnTo>
                    <a:pt x="40" y="25"/>
                  </a:lnTo>
                  <a:close/>
                  <a:moveTo>
                    <a:pt x="40" y="25"/>
                  </a:moveTo>
                  <a:lnTo>
                    <a:pt x="40" y="25"/>
                  </a:lnTo>
                  <a:lnTo>
                    <a:pt x="32" y="70"/>
                  </a:lnTo>
                  <a:lnTo>
                    <a:pt x="32" y="70"/>
                  </a:lnTo>
                  <a:lnTo>
                    <a:pt x="40" y="25"/>
                  </a:lnTo>
                  <a:close/>
                  <a:moveTo>
                    <a:pt x="40" y="25"/>
                  </a:moveTo>
                  <a:lnTo>
                    <a:pt x="40" y="25"/>
                  </a:lnTo>
                  <a:lnTo>
                    <a:pt x="33" y="70"/>
                  </a:lnTo>
                  <a:lnTo>
                    <a:pt x="32" y="70"/>
                  </a:lnTo>
                  <a:lnTo>
                    <a:pt x="40" y="25"/>
                  </a:lnTo>
                  <a:close/>
                  <a:moveTo>
                    <a:pt x="40" y="25"/>
                  </a:moveTo>
                  <a:lnTo>
                    <a:pt x="40" y="25"/>
                  </a:lnTo>
                  <a:lnTo>
                    <a:pt x="33" y="71"/>
                  </a:lnTo>
                  <a:lnTo>
                    <a:pt x="33" y="70"/>
                  </a:lnTo>
                  <a:lnTo>
                    <a:pt x="40" y="25"/>
                  </a:lnTo>
                  <a:close/>
                  <a:moveTo>
                    <a:pt x="41" y="25"/>
                  </a:moveTo>
                  <a:lnTo>
                    <a:pt x="41" y="25"/>
                  </a:lnTo>
                  <a:lnTo>
                    <a:pt x="33" y="71"/>
                  </a:lnTo>
                  <a:lnTo>
                    <a:pt x="33" y="71"/>
                  </a:lnTo>
                  <a:lnTo>
                    <a:pt x="41" y="25"/>
                  </a:lnTo>
                  <a:close/>
                  <a:moveTo>
                    <a:pt x="41" y="25"/>
                  </a:moveTo>
                  <a:lnTo>
                    <a:pt x="41" y="25"/>
                  </a:lnTo>
                  <a:lnTo>
                    <a:pt x="33" y="71"/>
                  </a:lnTo>
                  <a:lnTo>
                    <a:pt x="33" y="71"/>
                  </a:lnTo>
                  <a:lnTo>
                    <a:pt x="41" y="25"/>
                  </a:lnTo>
                  <a:close/>
                  <a:moveTo>
                    <a:pt x="41" y="25"/>
                  </a:moveTo>
                  <a:lnTo>
                    <a:pt x="41" y="25"/>
                  </a:lnTo>
                  <a:lnTo>
                    <a:pt x="33" y="71"/>
                  </a:lnTo>
                  <a:lnTo>
                    <a:pt x="33" y="71"/>
                  </a:lnTo>
                  <a:lnTo>
                    <a:pt x="41" y="25"/>
                  </a:lnTo>
                  <a:close/>
                  <a:moveTo>
                    <a:pt x="41" y="25"/>
                  </a:moveTo>
                  <a:lnTo>
                    <a:pt x="41" y="25"/>
                  </a:lnTo>
                  <a:lnTo>
                    <a:pt x="33" y="71"/>
                  </a:lnTo>
                  <a:lnTo>
                    <a:pt x="33" y="71"/>
                  </a:lnTo>
                  <a:lnTo>
                    <a:pt x="41" y="25"/>
                  </a:lnTo>
                  <a:close/>
                  <a:moveTo>
                    <a:pt x="41" y="25"/>
                  </a:moveTo>
                  <a:lnTo>
                    <a:pt x="41" y="25"/>
                  </a:lnTo>
                  <a:lnTo>
                    <a:pt x="33" y="71"/>
                  </a:lnTo>
                  <a:lnTo>
                    <a:pt x="33" y="71"/>
                  </a:lnTo>
                  <a:lnTo>
                    <a:pt x="41" y="25"/>
                  </a:lnTo>
                  <a:close/>
                  <a:moveTo>
                    <a:pt x="41" y="25"/>
                  </a:moveTo>
                  <a:lnTo>
                    <a:pt x="41" y="25"/>
                  </a:lnTo>
                  <a:lnTo>
                    <a:pt x="33" y="71"/>
                  </a:lnTo>
                  <a:lnTo>
                    <a:pt x="33" y="71"/>
                  </a:lnTo>
                  <a:lnTo>
                    <a:pt x="41" y="25"/>
                  </a:lnTo>
                  <a:close/>
                  <a:moveTo>
                    <a:pt x="41" y="25"/>
                  </a:moveTo>
                  <a:lnTo>
                    <a:pt x="41" y="25"/>
                  </a:lnTo>
                  <a:lnTo>
                    <a:pt x="33" y="71"/>
                  </a:lnTo>
                  <a:lnTo>
                    <a:pt x="33" y="71"/>
                  </a:lnTo>
                  <a:lnTo>
                    <a:pt x="41" y="25"/>
                  </a:lnTo>
                  <a:close/>
                  <a:moveTo>
                    <a:pt x="41" y="25"/>
                  </a:moveTo>
                  <a:lnTo>
                    <a:pt x="41" y="25"/>
                  </a:lnTo>
                  <a:lnTo>
                    <a:pt x="33" y="71"/>
                  </a:lnTo>
                  <a:lnTo>
                    <a:pt x="33" y="71"/>
                  </a:lnTo>
                  <a:lnTo>
                    <a:pt x="41" y="25"/>
                  </a:lnTo>
                  <a:close/>
                  <a:moveTo>
                    <a:pt x="41" y="25"/>
                  </a:moveTo>
                  <a:lnTo>
                    <a:pt x="41" y="25"/>
                  </a:lnTo>
                  <a:lnTo>
                    <a:pt x="33" y="71"/>
                  </a:lnTo>
                  <a:lnTo>
                    <a:pt x="33" y="71"/>
                  </a:lnTo>
                  <a:lnTo>
                    <a:pt x="41" y="25"/>
                  </a:lnTo>
                  <a:close/>
                  <a:moveTo>
                    <a:pt x="41" y="25"/>
                  </a:moveTo>
                  <a:lnTo>
                    <a:pt x="41" y="25"/>
                  </a:lnTo>
                  <a:lnTo>
                    <a:pt x="33" y="71"/>
                  </a:lnTo>
                  <a:lnTo>
                    <a:pt x="33" y="71"/>
                  </a:lnTo>
                  <a:lnTo>
                    <a:pt x="41" y="25"/>
                  </a:lnTo>
                  <a:close/>
                  <a:moveTo>
                    <a:pt x="41" y="25"/>
                  </a:moveTo>
                  <a:lnTo>
                    <a:pt x="41" y="25"/>
                  </a:lnTo>
                  <a:lnTo>
                    <a:pt x="34" y="71"/>
                  </a:lnTo>
                  <a:lnTo>
                    <a:pt x="34" y="71"/>
                  </a:lnTo>
                  <a:lnTo>
                    <a:pt x="41" y="25"/>
                  </a:lnTo>
                  <a:close/>
                  <a:moveTo>
                    <a:pt x="42" y="25"/>
                  </a:moveTo>
                  <a:lnTo>
                    <a:pt x="42" y="25"/>
                  </a:lnTo>
                  <a:lnTo>
                    <a:pt x="34" y="71"/>
                  </a:lnTo>
                  <a:lnTo>
                    <a:pt x="34" y="71"/>
                  </a:lnTo>
                  <a:lnTo>
                    <a:pt x="42" y="25"/>
                  </a:lnTo>
                  <a:close/>
                  <a:moveTo>
                    <a:pt x="42" y="25"/>
                  </a:moveTo>
                  <a:lnTo>
                    <a:pt x="42" y="25"/>
                  </a:lnTo>
                  <a:lnTo>
                    <a:pt x="34" y="71"/>
                  </a:lnTo>
                  <a:lnTo>
                    <a:pt x="34" y="71"/>
                  </a:lnTo>
                  <a:lnTo>
                    <a:pt x="42" y="25"/>
                  </a:lnTo>
                  <a:close/>
                  <a:moveTo>
                    <a:pt x="42" y="25"/>
                  </a:moveTo>
                  <a:lnTo>
                    <a:pt x="42" y="25"/>
                  </a:lnTo>
                  <a:lnTo>
                    <a:pt x="34" y="71"/>
                  </a:lnTo>
                  <a:lnTo>
                    <a:pt x="34" y="71"/>
                  </a:lnTo>
                  <a:lnTo>
                    <a:pt x="42" y="25"/>
                  </a:lnTo>
                  <a:close/>
                  <a:moveTo>
                    <a:pt x="42" y="25"/>
                  </a:moveTo>
                  <a:lnTo>
                    <a:pt x="42" y="25"/>
                  </a:lnTo>
                  <a:lnTo>
                    <a:pt x="34" y="71"/>
                  </a:lnTo>
                  <a:lnTo>
                    <a:pt x="34" y="71"/>
                  </a:lnTo>
                  <a:lnTo>
                    <a:pt x="42" y="25"/>
                  </a:lnTo>
                  <a:close/>
                  <a:moveTo>
                    <a:pt x="42" y="25"/>
                  </a:moveTo>
                  <a:lnTo>
                    <a:pt x="42" y="25"/>
                  </a:lnTo>
                  <a:lnTo>
                    <a:pt x="34" y="71"/>
                  </a:lnTo>
                  <a:lnTo>
                    <a:pt x="34" y="71"/>
                  </a:lnTo>
                  <a:lnTo>
                    <a:pt x="42" y="25"/>
                  </a:lnTo>
                  <a:close/>
                  <a:moveTo>
                    <a:pt x="42" y="25"/>
                  </a:moveTo>
                  <a:lnTo>
                    <a:pt x="42" y="25"/>
                  </a:lnTo>
                  <a:lnTo>
                    <a:pt x="34" y="71"/>
                  </a:lnTo>
                  <a:lnTo>
                    <a:pt x="34" y="71"/>
                  </a:lnTo>
                  <a:lnTo>
                    <a:pt x="42" y="25"/>
                  </a:lnTo>
                  <a:close/>
                  <a:moveTo>
                    <a:pt x="42" y="25"/>
                  </a:moveTo>
                  <a:lnTo>
                    <a:pt x="42" y="25"/>
                  </a:lnTo>
                  <a:lnTo>
                    <a:pt x="34" y="71"/>
                  </a:lnTo>
                  <a:lnTo>
                    <a:pt x="34" y="71"/>
                  </a:lnTo>
                  <a:lnTo>
                    <a:pt x="42" y="25"/>
                  </a:lnTo>
                  <a:close/>
                  <a:moveTo>
                    <a:pt x="42" y="25"/>
                  </a:moveTo>
                  <a:lnTo>
                    <a:pt x="42" y="25"/>
                  </a:lnTo>
                  <a:lnTo>
                    <a:pt x="34" y="71"/>
                  </a:lnTo>
                  <a:lnTo>
                    <a:pt x="34" y="71"/>
                  </a:lnTo>
                  <a:lnTo>
                    <a:pt x="42" y="25"/>
                  </a:lnTo>
                  <a:close/>
                  <a:moveTo>
                    <a:pt x="42" y="25"/>
                  </a:moveTo>
                  <a:lnTo>
                    <a:pt x="42" y="25"/>
                  </a:lnTo>
                  <a:lnTo>
                    <a:pt x="34" y="71"/>
                  </a:lnTo>
                  <a:lnTo>
                    <a:pt x="34" y="71"/>
                  </a:lnTo>
                  <a:lnTo>
                    <a:pt x="42" y="25"/>
                  </a:lnTo>
                  <a:close/>
                  <a:moveTo>
                    <a:pt x="42" y="25"/>
                  </a:moveTo>
                  <a:lnTo>
                    <a:pt x="42" y="25"/>
                  </a:lnTo>
                  <a:lnTo>
                    <a:pt x="34" y="71"/>
                  </a:lnTo>
                  <a:lnTo>
                    <a:pt x="34" y="71"/>
                  </a:lnTo>
                  <a:lnTo>
                    <a:pt x="42" y="25"/>
                  </a:lnTo>
                  <a:close/>
                  <a:moveTo>
                    <a:pt x="42" y="25"/>
                  </a:moveTo>
                  <a:lnTo>
                    <a:pt x="42" y="25"/>
                  </a:lnTo>
                  <a:lnTo>
                    <a:pt x="35" y="71"/>
                  </a:lnTo>
                  <a:lnTo>
                    <a:pt x="35" y="71"/>
                  </a:lnTo>
                  <a:lnTo>
                    <a:pt x="42" y="25"/>
                  </a:lnTo>
                  <a:close/>
                  <a:moveTo>
                    <a:pt x="43" y="25"/>
                  </a:moveTo>
                  <a:lnTo>
                    <a:pt x="43" y="25"/>
                  </a:lnTo>
                  <a:lnTo>
                    <a:pt x="35" y="71"/>
                  </a:lnTo>
                  <a:lnTo>
                    <a:pt x="35" y="71"/>
                  </a:lnTo>
                  <a:lnTo>
                    <a:pt x="43" y="25"/>
                  </a:lnTo>
                  <a:close/>
                  <a:moveTo>
                    <a:pt x="43" y="25"/>
                  </a:moveTo>
                  <a:lnTo>
                    <a:pt x="43" y="25"/>
                  </a:lnTo>
                  <a:lnTo>
                    <a:pt x="35" y="71"/>
                  </a:lnTo>
                  <a:lnTo>
                    <a:pt x="35" y="71"/>
                  </a:lnTo>
                  <a:lnTo>
                    <a:pt x="43" y="25"/>
                  </a:lnTo>
                  <a:close/>
                  <a:moveTo>
                    <a:pt x="43" y="25"/>
                  </a:moveTo>
                  <a:lnTo>
                    <a:pt x="43" y="25"/>
                  </a:lnTo>
                  <a:lnTo>
                    <a:pt x="35" y="71"/>
                  </a:lnTo>
                  <a:lnTo>
                    <a:pt x="35" y="71"/>
                  </a:lnTo>
                  <a:lnTo>
                    <a:pt x="43" y="25"/>
                  </a:lnTo>
                  <a:close/>
                  <a:moveTo>
                    <a:pt x="43" y="25"/>
                  </a:moveTo>
                  <a:lnTo>
                    <a:pt x="43" y="25"/>
                  </a:lnTo>
                  <a:lnTo>
                    <a:pt x="35" y="71"/>
                  </a:lnTo>
                  <a:lnTo>
                    <a:pt x="35" y="71"/>
                  </a:lnTo>
                  <a:lnTo>
                    <a:pt x="43" y="25"/>
                  </a:lnTo>
                  <a:close/>
                  <a:moveTo>
                    <a:pt x="43" y="25"/>
                  </a:moveTo>
                  <a:lnTo>
                    <a:pt x="43" y="25"/>
                  </a:lnTo>
                  <a:lnTo>
                    <a:pt x="35" y="71"/>
                  </a:lnTo>
                  <a:lnTo>
                    <a:pt x="35" y="71"/>
                  </a:lnTo>
                  <a:lnTo>
                    <a:pt x="43" y="25"/>
                  </a:lnTo>
                  <a:close/>
                  <a:moveTo>
                    <a:pt x="43" y="25"/>
                  </a:moveTo>
                  <a:lnTo>
                    <a:pt x="43" y="25"/>
                  </a:lnTo>
                  <a:lnTo>
                    <a:pt x="35" y="71"/>
                  </a:lnTo>
                  <a:lnTo>
                    <a:pt x="35" y="71"/>
                  </a:lnTo>
                  <a:lnTo>
                    <a:pt x="43" y="25"/>
                  </a:lnTo>
                  <a:close/>
                  <a:moveTo>
                    <a:pt x="43" y="25"/>
                  </a:moveTo>
                  <a:lnTo>
                    <a:pt x="43" y="25"/>
                  </a:lnTo>
                  <a:lnTo>
                    <a:pt x="35" y="71"/>
                  </a:lnTo>
                  <a:lnTo>
                    <a:pt x="35" y="71"/>
                  </a:lnTo>
                  <a:lnTo>
                    <a:pt x="43" y="25"/>
                  </a:lnTo>
                  <a:close/>
                  <a:moveTo>
                    <a:pt x="43" y="25"/>
                  </a:moveTo>
                  <a:lnTo>
                    <a:pt x="43" y="25"/>
                  </a:lnTo>
                  <a:lnTo>
                    <a:pt x="35" y="71"/>
                  </a:lnTo>
                  <a:lnTo>
                    <a:pt x="35" y="71"/>
                  </a:lnTo>
                  <a:lnTo>
                    <a:pt x="43" y="25"/>
                  </a:lnTo>
                  <a:close/>
                  <a:moveTo>
                    <a:pt x="43" y="25"/>
                  </a:moveTo>
                  <a:lnTo>
                    <a:pt x="43" y="25"/>
                  </a:lnTo>
                  <a:lnTo>
                    <a:pt x="35" y="71"/>
                  </a:lnTo>
                  <a:lnTo>
                    <a:pt x="35" y="71"/>
                  </a:lnTo>
                  <a:lnTo>
                    <a:pt x="43" y="25"/>
                  </a:lnTo>
                  <a:close/>
                  <a:moveTo>
                    <a:pt x="43" y="25"/>
                  </a:moveTo>
                  <a:lnTo>
                    <a:pt x="43" y="25"/>
                  </a:lnTo>
                  <a:lnTo>
                    <a:pt x="36" y="71"/>
                  </a:lnTo>
                  <a:lnTo>
                    <a:pt x="35" y="71"/>
                  </a:lnTo>
                  <a:lnTo>
                    <a:pt x="43" y="25"/>
                  </a:lnTo>
                  <a:close/>
                  <a:moveTo>
                    <a:pt x="43" y="26"/>
                  </a:moveTo>
                  <a:lnTo>
                    <a:pt x="43" y="26"/>
                  </a:lnTo>
                  <a:lnTo>
                    <a:pt x="36" y="71"/>
                  </a:lnTo>
                  <a:lnTo>
                    <a:pt x="36" y="71"/>
                  </a:lnTo>
                  <a:lnTo>
                    <a:pt x="43" y="26"/>
                  </a:lnTo>
                  <a:close/>
                  <a:moveTo>
                    <a:pt x="43" y="26"/>
                  </a:moveTo>
                  <a:lnTo>
                    <a:pt x="44" y="26"/>
                  </a:lnTo>
                  <a:lnTo>
                    <a:pt x="36" y="71"/>
                  </a:lnTo>
                  <a:lnTo>
                    <a:pt x="36" y="71"/>
                  </a:lnTo>
                  <a:lnTo>
                    <a:pt x="43" y="26"/>
                  </a:lnTo>
                  <a:close/>
                  <a:moveTo>
                    <a:pt x="44" y="26"/>
                  </a:moveTo>
                  <a:lnTo>
                    <a:pt x="44" y="26"/>
                  </a:lnTo>
                  <a:lnTo>
                    <a:pt x="36" y="71"/>
                  </a:lnTo>
                  <a:lnTo>
                    <a:pt x="36" y="71"/>
                  </a:lnTo>
                  <a:lnTo>
                    <a:pt x="44" y="26"/>
                  </a:lnTo>
                  <a:close/>
                  <a:moveTo>
                    <a:pt x="44" y="26"/>
                  </a:moveTo>
                  <a:lnTo>
                    <a:pt x="44" y="26"/>
                  </a:lnTo>
                  <a:lnTo>
                    <a:pt x="36" y="71"/>
                  </a:lnTo>
                  <a:lnTo>
                    <a:pt x="36" y="71"/>
                  </a:lnTo>
                  <a:lnTo>
                    <a:pt x="44" y="26"/>
                  </a:lnTo>
                  <a:close/>
                  <a:moveTo>
                    <a:pt x="44" y="26"/>
                  </a:moveTo>
                  <a:lnTo>
                    <a:pt x="44" y="26"/>
                  </a:lnTo>
                  <a:lnTo>
                    <a:pt x="36" y="71"/>
                  </a:lnTo>
                  <a:lnTo>
                    <a:pt x="36" y="71"/>
                  </a:lnTo>
                  <a:lnTo>
                    <a:pt x="44" y="26"/>
                  </a:lnTo>
                  <a:close/>
                  <a:moveTo>
                    <a:pt x="44" y="26"/>
                  </a:moveTo>
                  <a:lnTo>
                    <a:pt x="44" y="26"/>
                  </a:lnTo>
                  <a:lnTo>
                    <a:pt x="36" y="71"/>
                  </a:lnTo>
                  <a:lnTo>
                    <a:pt x="36" y="71"/>
                  </a:lnTo>
                  <a:lnTo>
                    <a:pt x="44" y="26"/>
                  </a:lnTo>
                  <a:close/>
                  <a:moveTo>
                    <a:pt x="44" y="26"/>
                  </a:moveTo>
                  <a:lnTo>
                    <a:pt x="44" y="26"/>
                  </a:lnTo>
                  <a:lnTo>
                    <a:pt x="36" y="71"/>
                  </a:lnTo>
                  <a:lnTo>
                    <a:pt x="36" y="71"/>
                  </a:lnTo>
                  <a:lnTo>
                    <a:pt x="44" y="26"/>
                  </a:lnTo>
                  <a:close/>
                  <a:moveTo>
                    <a:pt x="44" y="26"/>
                  </a:moveTo>
                  <a:lnTo>
                    <a:pt x="44" y="26"/>
                  </a:lnTo>
                  <a:lnTo>
                    <a:pt x="36" y="71"/>
                  </a:lnTo>
                  <a:lnTo>
                    <a:pt x="36" y="71"/>
                  </a:lnTo>
                  <a:lnTo>
                    <a:pt x="44" y="26"/>
                  </a:lnTo>
                  <a:close/>
                  <a:moveTo>
                    <a:pt x="44" y="26"/>
                  </a:moveTo>
                  <a:lnTo>
                    <a:pt x="44" y="26"/>
                  </a:lnTo>
                  <a:lnTo>
                    <a:pt x="36" y="71"/>
                  </a:lnTo>
                  <a:lnTo>
                    <a:pt x="36" y="71"/>
                  </a:lnTo>
                  <a:lnTo>
                    <a:pt x="44" y="26"/>
                  </a:lnTo>
                  <a:close/>
                  <a:moveTo>
                    <a:pt x="44" y="26"/>
                  </a:moveTo>
                  <a:lnTo>
                    <a:pt x="44" y="26"/>
                  </a:lnTo>
                  <a:lnTo>
                    <a:pt x="36" y="71"/>
                  </a:lnTo>
                  <a:lnTo>
                    <a:pt x="36" y="71"/>
                  </a:lnTo>
                  <a:lnTo>
                    <a:pt x="44" y="26"/>
                  </a:lnTo>
                  <a:close/>
                  <a:moveTo>
                    <a:pt x="44" y="26"/>
                  </a:moveTo>
                  <a:lnTo>
                    <a:pt x="44" y="26"/>
                  </a:lnTo>
                  <a:lnTo>
                    <a:pt x="36" y="71"/>
                  </a:lnTo>
                  <a:lnTo>
                    <a:pt x="36" y="71"/>
                  </a:lnTo>
                  <a:lnTo>
                    <a:pt x="44" y="26"/>
                  </a:lnTo>
                  <a:close/>
                  <a:moveTo>
                    <a:pt x="44" y="26"/>
                  </a:moveTo>
                  <a:lnTo>
                    <a:pt x="44" y="26"/>
                  </a:lnTo>
                  <a:lnTo>
                    <a:pt x="37" y="71"/>
                  </a:lnTo>
                  <a:lnTo>
                    <a:pt x="37" y="71"/>
                  </a:lnTo>
                  <a:lnTo>
                    <a:pt x="44" y="26"/>
                  </a:lnTo>
                  <a:close/>
                  <a:moveTo>
                    <a:pt x="45" y="26"/>
                  </a:moveTo>
                  <a:lnTo>
                    <a:pt x="45" y="26"/>
                  </a:lnTo>
                  <a:lnTo>
                    <a:pt x="37" y="71"/>
                  </a:lnTo>
                  <a:lnTo>
                    <a:pt x="37" y="71"/>
                  </a:lnTo>
                  <a:lnTo>
                    <a:pt x="45" y="26"/>
                  </a:lnTo>
                  <a:close/>
                  <a:moveTo>
                    <a:pt x="45" y="26"/>
                  </a:moveTo>
                  <a:lnTo>
                    <a:pt x="45" y="26"/>
                  </a:lnTo>
                  <a:lnTo>
                    <a:pt x="37" y="71"/>
                  </a:lnTo>
                  <a:lnTo>
                    <a:pt x="37" y="71"/>
                  </a:lnTo>
                  <a:lnTo>
                    <a:pt x="45" y="26"/>
                  </a:lnTo>
                  <a:close/>
                  <a:moveTo>
                    <a:pt x="45" y="26"/>
                  </a:moveTo>
                  <a:lnTo>
                    <a:pt x="45" y="26"/>
                  </a:lnTo>
                  <a:lnTo>
                    <a:pt x="37" y="71"/>
                  </a:lnTo>
                  <a:lnTo>
                    <a:pt x="37" y="71"/>
                  </a:lnTo>
                  <a:lnTo>
                    <a:pt x="45" y="26"/>
                  </a:lnTo>
                  <a:close/>
                  <a:moveTo>
                    <a:pt x="45" y="26"/>
                  </a:moveTo>
                  <a:lnTo>
                    <a:pt x="45" y="26"/>
                  </a:lnTo>
                  <a:lnTo>
                    <a:pt x="37" y="71"/>
                  </a:lnTo>
                  <a:lnTo>
                    <a:pt x="37" y="71"/>
                  </a:lnTo>
                  <a:lnTo>
                    <a:pt x="45" y="26"/>
                  </a:lnTo>
                  <a:close/>
                  <a:moveTo>
                    <a:pt x="45" y="26"/>
                  </a:moveTo>
                  <a:lnTo>
                    <a:pt x="45" y="26"/>
                  </a:lnTo>
                  <a:lnTo>
                    <a:pt x="37" y="71"/>
                  </a:lnTo>
                  <a:lnTo>
                    <a:pt x="37" y="71"/>
                  </a:lnTo>
                  <a:lnTo>
                    <a:pt x="45" y="26"/>
                  </a:lnTo>
                  <a:close/>
                  <a:moveTo>
                    <a:pt x="45" y="26"/>
                  </a:moveTo>
                  <a:lnTo>
                    <a:pt x="45" y="26"/>
                  </a:lnTo>
                  <a:lnTo>
                    <a:pt x="37" y="71"/>
                  </a:lnTo>
                  <a:lnTo>
                    <a:pt x="37" y="71"/>
                  </a:lnTo>
                  <a:lnTo>
                    <a:pt x="45" y="26"/>
                  </a:lnTo>
                  <a:close/>
                  <a:moveTo>
                    <a:pt x="45" y="26"/>
                  </a:moveTo>
                  <a:lnTo>
                    <a:pt x="45" y="26"/>
                  </a:lnTo>
                  <a:lnTo>
                    <a:pt x="37" y="71"/>
                  </a:lnTo>
                  <a:lnTo>
                    <a:pt x="37" y="71"/>
                  </a:lnTo>
                  <a:lnTo>
                    <a:pt x="45" y="26"/>
                  </a:lnTo>
                  <a:close/>
                  <a:moveTo>
                    <a:pt x="45" y="26"/>
                  </a:moveTo>
                  <a:lnTo>
                    <a:pt x="45" y="26"/>
                  </a:lnTo>
                  <a:lnTo>
                    <a:pt x="37" y="71"/>
                  </a:lnTo>
                  <a:lnTo>
                    <a:pt x="37" y="71"/>
                  </a:lnTo>
                  <a:lnTo>
                    <a:pt x="45" y="26"/>
                  </a:lnTo>
                  <a:close/>
                  <a:moveTo>
                    <a:pt x="45" y="26"/>
                  </a:moveTo>
                  <a:lnTo>
                    <a:pt x="45" y="26"/>
                  </a:lnTo>
                  <a:lnTo>
                    <a:pt x="37" y="71"/>
                  </a:lnTo>
                  <a:lnTo>
                    <a:pt x="37" y="71"/>
                  </a:lnTo>
                  <a:lnTo>
                    <a:pt x="45" y="26"/>
                  </a:lnTo>
                  <a:close/>
                  <a:moveTo>
                    <a:pt x="45" y="26"/>
                  </a:moveTo>
                  <a:lnTo>
                    <a:pt x="45" y="26"/>
                  </a:lnTo>
                  <a:lnTo>
                    <a:pt x="37" y="71"/>
                  </a:lnTo>
                  <a:lnTo>
                    <a:pt x="37" y="71"/>
                  </a:lnTo>
                  <a:lnTo>
                    <a:pt x="45" y="26"/>
                  </a:lnTo>
                  <a:close/>
                  <a:moveTo>
                    <a:pt x="45" y="26"/>
                  </a:moveTo>
                  <a:lnTo>
                    <a:pt x="45" y="26"/>
                  </a:lnTo>
                  <a:lnTo>
                    <a:pt x="38" y="71"/>
                  </a:lnTo>
                  <a:lnTo>
                    <a:pt x="38" y="71"/>
                  </a:lnTo>
                  <a:lnTo>
                    <a:pt x="45" y="26"/>
                  </a:lnTo>
                  <a:close/>
                  <a:moveTo>
                    <a:pt x="46" y="26"/>
                  </a:moveTo>
                  <a:lnTo>
                    <a:pt x="46" y="26"/>
                  </a:lnTo>
                  <a:lnTo>
                    <a:pt x="38" y="71"/>
                  </a:lnTo>
                  <a:lnTo>
                    <a:pt x="38" y="71"/>
                  </a:lnTo>
                  <a:lnTo>
                    <a:pt x="46" y="26"/>
                  </a:lnTo>
                  <a:close/>
                  <a:moveTo>
                    <a:pt x="46" y="26"/>
                  </a:moveTo>
                  <a:lnTo>
                    <a:pt x="46" y="26"/>
                  </a:lnTo>
                  <a:lnTo>
                    <a:pt x="38" y="71"/>
                  </a:lnTo>
                  <a:lnTo>
                    <a:pt x="38" y="71"/>
                  </a:lnTo>
                  <a:lnTo>
                    <a:pt x="46" y="26"/>
                  </a:lnTo>
                  <a:close/>
                  <a:moveTo>
                    <a:pt x="46" y="26"/>
                  </a:moveTo>
                  <a:lnTo>
                    <a:pt x="46" y="26"/>
                  </a:lnTo>
                  <a:lnTo>
                    <a:pt x="38" y="71"/>
                  </a:lnTo>
                  <a:lnTo>
                    <a:pt x="38" y="71"/>
                  </a:lnTo>
                  <a:lnTo>
                    <a:pt x="46" y="26"/>
                  </a:lnTo>
                  <a:close/>
                  <a:moveTo>
                    <a:pt x="46" y="26"/>
                  </a:moveTo>
                  <a:lnTo>
                    <a:pt x="46" y="26"/>
                  </a:lnTo>
                  <a:lnTo>
                    <a:pt x="38" y="71"/>
                  </a:lnTo>
                  <a:lnTo>
                    <a:pt x="38" y="71"/>
                  </a:lnTo>
                  <a:lnTo>
                    <a:pt x="46" y="26"/>
                  </a:lnTo>
                  <a:close/>
                  <a:moveTo>
                    <a:pt x="46" y="26"/>
                  </a:moveTo>
                  <a:lnTo>
                    <a:pt x="46" y="26"/>
                  </a:lnTo>
                  <a:lnTo>
                    <a:pt x="38" y="71"/>
                  </a:lnTo>
                  <a:lnTo>
                    <a:pt x="38" y="71"/>
                  </a:lnTo>
                  <a:lnTo>
                    <a:pt x="46" y="26"/>
                  </a:lnTo>
                  <a:close/>
                  <a:moveTo>
                    <a:pt x="46" y="26"/>
                  </a:moveTo>
                  <a:lnTo>
                    <a:pt x="46" y="26"/>
                  </a:lnTo>
                  <a:lnTo>
                    <a:pt x="38" y="71"/>
                  </a:lnTo>
                  <a:lnTo>
                    <a:pt x="38" y="71"/>
                  </a:lnTo>
                  <a:lnTo>
                    <a:pt x="46" y="26"/>
                  </a:lnTo>
                  <a:close/>
                  <a:moveTo>
                    <a:pt x="46" y="26"/>
                  </a:moveTo>
                  <a:lnTo>
                    <a:pt x="46" y="26"/>
                  </a:lnTo>
                  <a:lnTo>
                    <a:pt x="38" y="71"/>
                  </a:lnTo>
                  <a:lnTo>
                    <a:pt x="38" y="71"/>
                  </a:lnTo>
                  <a:lnTo>
                    <a:pt x="46" y="26"/>
                  </a:lnTo>
                  <a:close/>
                  <a:moveTo>
                    <a:pt x="46" y="26"/>
                  </a:moveTo>
                  <a:lnTo>
                    <a:pt x="46" y="26"/>
                  </a:lnTo>
                  <a:lnTo>
                    <a:pt x="38" y="71"/>
                  </a:lnTo>
                  <a:lnTo>
                    <a:pt x="38" y="71"/>
                  </a:lnTo>
                  <a:lnTo>
                    <a:pt x="46" y="26"/>
                  </a:lnTo>
                  <a:close/>
                  <a:moveTo>
                    <a:pt x="46" y="26"/>
                  </a:moveTo>
                  <a:lnTo>
                    <a:pt x="46" y="26"/>
                  </a:lnTo>
                  <a:lnTo>
                    <a:pt x="38" y="71"/>
                  </a:lnTo>
                  <a:lnTo>
                    <a:pt x="38" y="71"/>
                  </a:lnTo>
                  <a:lnTo>
                    <a:pt x="46" y="26"/>
                  </a:lnTo>
                  <a:close/>
                  <a:moveTo>
                    <a:pt x="46" y="26"/>
                  </a:moveTo>
                  <a:lnTo>
                    <a:pt x="46" y="26"/>
                  </a:lnTo>
                  <a:lnTo>
                    <a:pt x="39" y="72"/>
                  </a:lnTo>
                  <a:lnTo>
                    <a:pt x="38" y="72"/>
                  </a:lnTo>
                  <a:lnTo>
                    <a:pt x="46" y="26"/>
                  </a:lnTo>
                  <a:close/>
                  <a:moveTo>
                    <a:pt x="46" y="26"/>
                  </a:moveTo>
                  <a:lnTo>
                    <a:pt x="46" y="26"/>
                  </a:lnTo>
                  <a:lnTo>
                    <a:pt x="39" y="72"/>
                  </a:lnTo>
                  <a:lnTo>
                    <a:pt x="39" y="72"/>
                  </a:lnTo>
                  <a:lnTo>
                    <a:pt x="46" y="26"/>
                  </a:lnTo>
                  <a:close/>
                  <a:moveTo>
                    <a:pt x="46" y="26"/>
                  </a:moveTo>
                  <a:lnTo>
                    <a:pt x="47" y="26"/>
                  </a:lnTo>
                  <a:lnTo>
                    <a:pt x="39" y="72"/>
                  </a:lnTo>
                  <a:lnTo>
                    <a:pt x="39" y="72"/>
                  </a:lnTo>
                  <a:lnTo>
                    <a:pt x="46" y="26"/>
                  </a:lnTo>
                  <a:close/>
                  <a:moveTo>
                    <a:pt x="47" y="26"/>
                  </a:moveTo>
                  <a:lnTo>
                    <a:pt x="47" y="26"/>
                  </a:lnTo>
                  <a:lnTo>
                    <a:pt x="39" y="72"/>
                  </a:lnTo>
                  <a:lnTo>
                    <a:pt x="39" y="72"/>
                  </a:lnTo>
                  <a:lnTo>
                    <a:pt x="47" y="26"/>
                  </a:lnTo>
                  <a:close/>
                  <a:moveTo>
                    <a:pt x="47" y="26"/>
                  </a:moveTo>
                  <a:lnTo>
                    <a:pt x="47" y="26"/>
                  </a:lnTo>
                  <a:lnTo>
                    <a:pt x="39" y="72"/>
                  </a:lnTo>
                  <a:lnTo>
                    <a:pt x="39" y="72"/>
                  </a:lnTo>
                  <a:lnTo>
                    <a:pt x="47" y="26"/>
                  </a:lnTo>
                  <a:close/>
                  <a:moveTo>
                    <a:pt x="47" y="26"/>
                  </a:moveTo>
                  <a:lnTo>
                    <a:pt x="47" y="26"/>
                  </a:lnTo>
                  <a:lnTo>
                    <a:pt x="39" y="72"/>
                  </a:lnTo>
                  <a:lnTo>
                    <a:pt x="39" y="72"/>
                  </a:lnTo>
                  <a:lnTo>
                    <a:pt x="47" y="26"/>
                  </a:lnTo>
                  <a:close/>
                  <a:moveTo>
                    <a:pt x="47" y="26"/>
                  </a:moveTo>
                  <a:lnTo>
                    <a:pt x="47" y="26"/>
                  </a:lnTo>
                  <a:lnTo>
                    <a:pt x="39" y="72"/>
                  </a:lnTo>
                  <a:lnTo>
                    <a:pt x="39" y="72"/>
                  </a:lnTo>
                  <a:lnTo>
                    <a:pt x="47" y="26"/>
                  </a:lnTo>
                  <a:close/>
                  <a:moveTo>
                    <a:pt x="47" y="26"/>
                  </a:moveTo>
                  <a:lnTo>
                    <a:pt x="47" y="26"/>
                  </a:lnTo>
                  <a:lnTo>
                    <a:pt x="39" y="72"/>
                  </a:lnTo>
                  <a:lnTo>
                    <a:pt x="39" y="72"/>
                  </a:lnTo>
                  <a:lnTo>
                    <a:pt x="47" y="26"/>
                  </a:lnTo>
                  <a:close/>
                  <a:moveTo>
                    <a:pt x="47" y="26"/>
                  </a:moveTo>
                  <a:lnTo>
                    <a:pt x="47" y="26"/>
                  </a:lnTo>
                  <a:lnTo>
                    <a:pt x="39" y="72"/>
                  </a:lnTo>
                  <a:lnTo>
                    <a:pt x="39" y="72"/>
                  </a:lnTo>
                  <a:lnTo>
                    <a:pt x="47" y="26"/>
                  </a:lnTo>
                  <a:close/>
                  <a:moveTo>
                    <a:pt x="47" y="26"/>
                  </a:moveTo>
                  <a:lnTo>
                    <a:pt x="47" y="26"/>
                  </a:lnTo>
                  <a:lnTo>
                    <a:pt x="39" y="72"/>
                  </a:lnTo>
                  <a:lnTo>
                    <a:pt x="39" y="72"/>
                  </a:lnTo>
                  <a:lnTo>
                    <a:pt x="47" y="26"/>
                  </a:lnTo>
                  <a:close/>
                  <a:moveTo>
                    <a:pt x="47" y="26"/>
                  </a:moveTo>
                  <a:lnTo>
                    <a:pt x="47" y="26"/>
                  </a:lnTo>
                  <a:lnTo>
                    <a:pt x="39" y="72"/>
                  </a:lnTo>
                  <a:lnTo>
                    <a:pt x="39" y="72"/>
                  </a:lnTo>
                  <a:lnTo>
                    <a:pt x="47" y="26"/>
                  </a:lnTo>
                  <a:close/>
                  <a:moveTo>
                    <a:pt x="47" y="26"/>
                  </a:moveTo>
                  <a:lnTo>
                    <a:pt x="47" y="26"/>
                  </a:lnTo>
                  <a:lnTo>
                    <a:pt x="39" y="72"/>
                  </a:lnTo>
                  <a:lnTo>
                    <a:pt x="39" y="72"/>
                  </a:lnTo>
                  <a:lnTo>
                    <a:pt x="47" y="26"/>
                  </a:lnTo>
                  <a:close/>
                  <a:moveTo>
                    <a:pt x="47" y="26"/>
                  </a:moveTo>
                  <a:lnTo>
                    <a:pt x="47" y="26"/>
                  </a:lnTo>
                  <a:lnTo>
                    <a:pt x="40" y="72"/>
                  </a:lnTo>
                  <a:lnTo>
                    <a:pt x="40" y="72"/>
                  </a:lnTo>
                  <a:lnTo>
                    <a:pt x="47" y="26"/>
                  </a:lnTo>
                  <a:close/>
                  <a:moveTo>
                    <a:pt x="48" y="26"/>
                  </a:moveTo>
                  <a:lnTo>
                    <a:pt x="48" y="26"/>
                  </a:lnTo>
                  <a:lnTo>
                    <a:pt x="40" y="72"/>
                  </a:lnTo>
                  <a:lnTo>
                    <a:pt x="40" y="72"/>
                  </a:lnTo>
                  <a:lnTo>
                    <a:pt x="48" y="26"/>
                  </a:lnTo>
                  <a:close/>
                  <a:moveTo>
                    <a:pt x="48" y="26"/>
                  </a:moveTo>
                  <a:lnTo>
                    <a:pt x="48" y="26"/>
                  </a:lnTo>
                  <a:lnTo>
                    <a:pt x="40" y="72"/>
                  </a:lnTo>
                  <a:lnTo>
                    <a:pt x="40" y="72"/>
                  </a:lnTo>
                  <a:lnTo>
                    <a:pt x="48" y="26"/>
                  </a:lnTo>
                  <a:close/>
                  <a:moveTo>
                    <a:pt x="48" y="26"/>
                  </a:moveTo>
                  <a:lnTo>
                    <a:pt x="48" y="26"/>
                  </a:lnTo>
                  <a:lnTo>
                    <a:pt x="40" y="72"/>
                  </a:lnTo>
                  <a:lnTo>
                    <a:pt x="40" y="72"/>
                  </a:lnTo>
                  <a:lnTo>
                    <a:pt x="48" y="26"/>
                  </a:lnTo>
                  <a:close/>
                  <a:moveTo>
                    <a:pt x="48" y="26"/>
                  </a:moveTo>
                  <a:lnTo>
                    <a:pt x="48" y="26"/>
                  </a:lnTo>
                  <a:lnTo>
                    <a:pt x="40" y="72"/>
                  </a:lnTo>
                  <a:lnTo>
                    <a:pt x="40" y="72"/>
                  </a:lnTo>
                  <a:lnTo>
                    <a:pt x="48" y="26"/>
                  </a:lnTo>
                  <a:close/>
                  <a:moveTo>
                    <a:pt x="48" y="26"/>
                  </a:moveTo>
                  <a:lnTo>
                    <a:pt x="48" y="26"/>
                  </a:lnTo>
                  <a:lnTo>
                    <a:pt x="40" y="72"/>
                  </a:lnTo>
                  <a:lnTo>
                    <a:pt x="40" y="72"/>
                  </a:lnTo>
                  <a:lnTo>
                    <a:pt x="48" y="26"/>
                  </a:lnTo>
                  <a:close/>
                  <a:moveTo>
                    <a:pt x="48" y="26"/>
                  </a:moveTo>
                  <a:lnTo>
                    <a:pt x="48" y="26"/>
                  </a:lnTo>
                  <a:lnTo>
                    <a:pt x="40" y="72"/>
                  </a:lnTo>
                  <a:lnTo>
                    <a:pt x="40" y="72"/>
                  </a:lnTo>
                  <a:lnTo>
                    <a:pt x="48" y="26"/>
                  </a:lnTo>
                  <a:close/>
                  <a:moveTo>
                    <a:pt x="48" y="26"/>
                  </a:moveTo>
                  <a:lnTo>
                    <a:pt x="48" y="26"/>
                  </a:lnTo>
                  <a:lnTo>
                    <a:pt x="40" y="72"/>
                  </a:lnTo>
                  <a:lnTo>
                    <a:pt x="40" y="72"/>
                  </a:lnTo>
                  <a:lnTo>
                    <a:pt x="48" y="26"/>
                  </a:lnTo>
                  <a:close/>
                  <a:moveTo>
                    <a:pt x="48" y="26"/>
                  </a:moveTo>
                  <a:lnTo>
                    <a:pt x="48" y="26"/>
                  </a:lnTo>
                  <a:lnTo>
                    <a:pt x="40" y="72"/>
                  </a:lnTo>
                  <a:lnTo>
                    <a:pt x="40" y="72"/>
                  </a:lnTo>
                  <a:lnTo>
                    <a:pt x="48" y="26"/>
                  </a:lnTo>
                  <a:close/>
                  <a:moveTo>
                    <a:pt x="48" y="26"/>
                  </a:moveTo>
                  <a:lnTo>
                    <a:pt x="48" y="26"/>
                  </a:lnTo>
                  <a:lnTo>
                    <a:pt x="40" y="72"/>
                  </a:lnTo>
                  <a:lnTo>
                    <a:pt x="40" y="72"/>
                  </a:lnTo>
                  <a:lnTo>
                    <a:pt x="48" y="26"/>
                  </a:lnTo>
                  <a:close/>
                  <a:moveTo>
                    <a:pt x="48" y="26"/>
                  </a:moveTo>
                  <a:lnTo>
                    <a:pt x="48" y="26"/>
                  </a:lnTo>
                  <a:lnTo>
                    <a:pt x="40" y="72"/>
                  </a:lnTo>
                  <a:lnTo>
                    <a:pt x="40" y="72"/>
                  </a:lnTo>
                  <a:lnTo>
                    <a:pt x="48" y="26"/>
                  </a:lnTo>
                  <a:close/>
                  <a:moveTo>
                    <a:pt x="48" y="26"/>
                  </a:moveTo>
                  <a:lnTo>
                    <a:pt x="48" y="26"/>
                  </a:lnTo>
                  <a:lnTo>
                    <a:pt x="41" y="72"/>
                  </a:lnTo>
                  <a:lnTo>
                    <a:pt x="41" y="72"/>
                  </a:lnTo>
                  <a:lnTo>
                    <a:pt x="48" y="26"/>
                  </a:lnTo>
                  <a:close/>
                  <a:moveTo>
                    <a:pt x="49" y="26"/>
                  </a:moveTo>
                  <a:lnTo>
                    <a:pt x="49" y="26"/>
                  </a:lnTo>
                  <a:lnTo>
                    <a:pt x="41" y="72"/>
                  </a:lnTo>
                  <a:lnTo>
                    <a:pt x="41" y="72"/>
                  </a:lnTo>
                  <a:lnTo>
                    <a:pt x="49" y="26"/>
                  </a:lnTo>
                  <a:close/>
                  <a:moveTo>
                    <a:pt x="49" y="26"/>
                  </a:moveTo>
                  <a:lnTo>
                    <a:pt x="49" y="26"/>
                  </a:lnTo>
                  <a:lnTo>
                    <a:pt x="41" y="72"/>
                  </a:lnTo>
                  <a:lnTo>
                    <a:pt x="41" y="72"/>
                  </a:lnTo>
                  <a:lnTo>
                    <a:pt x="49" y="26"/>
                  </a:lnTo>
                  <a:close/>
                  <a:moveTo>
                    <a:pt x="49" y="26"/>
                  </a:moveTo>
                  <a:lnTo>
                    <a:pt x="49" y="26"/>
                  </a:lnTo>
                  <a:lnTo>
                    <a:pt x="41" y="72"/>
                  </a:lnTo>
                  <a:lnTo>
                    <a:pt x="41" y="72"/>
                  </a:lnTo>
                  <a:lnTo>
                    <a:pt x="49" y="26"/>
                  </a:lnTo>
                  <a:close/>
                  <a:moveTo>
                    <a:pt x="49" y="26"/>
                  </a:moveTo>
                  <a:lnTo>
                    <a:pt x="49" y="26"/>
                  </a:lnTo>
                  <a:lnTo>
                    <a:pt x="41" y="72"/>
                  </a:lnTo>
                  <a:lnTo>
                    <a:pt x="41" y="72"/>
                  </a:lnTo>
                  <a:lnTo>
                    <a:pt x="49" y="26"/>
                  </a:lnTo>
                  <a:close/>
                  <a:moveTo>
                    <a:pt x="49" y="26"/>
                  </a:moveTo>
                  <a:lnTo>
                    <a:pt x="49" y="26"/>
                  </a:lnTo>
                  <a:lnTo>
                    <a:pt x="41" y="72"/>
                  </a:lnTo>
                  <a:lnTo>
                    <a:pt x="41" y="72"/>
                  </a:lnTo>
                  <a:lnTo>
                    <a:pt x="49" y="26"/>
                  </a:lnTo>
                  <a:close/>
                  <a:moveTo>
                    <a:pt x="49" y="27"/>
                  </a:moveTo>
                  <a:lnTo>
                    <a:pt x="49" y="27"/>
                  </a:lnTo>
                  <a:lnTo>
                    <a:pt x="41" y="72"/>
                  </a:lnTo>
                  <a:lnTo>
                    <a:pt x="41" y="72"/>
                  </a:lnTo>
                  <a:lnTo>
                    <a:pt x="49" y="27"/>
                  </a:lnTo>
                  <a:close/>
                  <a:moveTo>
                    <a:pt x="49" y="27"/>
                  </a:moveTo>
                  <a:lnTo>
                    <a:pt x="49" y="27"/>
                  </a:lnTo>
                  <a:lnTo>
                    <a:pt x="41" y="72"/>
                  </a:lnTo>
                  <a:lnTo>
                    <a:pt x="41" y="72"/>
                  </a:lnTo>
                  <a:lnTo>
                    <a:pt x="49" y="27"/>
                  </a:lnTo>
                  <a:close/>
                  <a:moveTo>
                    <a:pt x="49" y="27"/>
                  </a:moveTo>
                  <a:lnTo>
                    <a:pt x="49" y="27"/>
                  </a:lnTo>
                  <a:lnTo>
                    <a:pt x="41" y="72"/>
                  </a:lnTo>
                  <a:lnTo>
                    <a:pt x="41" y="72"/>
                  </a:lnTo>
                  <a:lnTo>
                    <a:pt x="49" y="27"/>
                  </a:lnTo>
                  <a:close/>
                  <a:moveTo>
                    <a:pt x="49" y="27"/>
                  </a:moveTo>
                  <a:lnTo>
                    <a:pt x="49" y="27"/>
                  </a:lnTo>
                  <a:lnTo>
                    <a:pt x="41" y="72"/>
                  </a:lnTo>
                  <a:lnTo>
                    <a:pt x="41" y="72"/>
                  </a:lnTo>
                  <a:lnTo>
                    <a:pt x="49" y="27"/>
                  </a:lnTo>
                  <a:close/>
                  <a:moveTo>
                    <a:pt x="49" y="27"/>
                  </a:moveTo>
                  <a:lnTo>
                    <a:pt x="49" y="27"/>
                  </a:lnTo>
                  <a:lnTo>
                    <a:pt x="41" y="72"/>
                  </a:lnTo>
                  <a:lnTo>
                    <a:pt x="41" y="72"/>
                  </a:lnTo>
                  <a:lnTo>
                    <a:pt x="49" y="27"/>
                  </a:lnTo>
                  <a:close/>
                  <a:moveTo>
                    <a:pt x="49" y="27"/>
                  </a:moveTo>
                  <a:lnTo>
                    <a:pt x="49" y="27"/>
                  </a:lnTo>
                  <a:lnTo>
                    <a:pt x="42" y="72"/>
                  </a:lnTo>
                  <a:lnTo>
                    <a:pt x="42" y="72"/>
                  </a:lnTo>
                  <a:lnTo>
                    <a:pt x="49" y="27"/>
                  </a:lnTo>
                  <a:close/>
                  <a:moveTo>
                    <a:pt x="49" y="27"/>
                  </a:moveTo>
                  <a:lnTo>
                    <a:pt x="50" y="27"/>
                  </a:lnTo>
                  <a:lnTo>
                    <a:pt x="42" y="72"/>
                  </a:lnTo>
                  <a:lnTo>
                    <a:pt x="42" y="72"/>
                  </a:lnTo>
                  <a:lnTo>
                    <a:pt x="49" y="27"/>
                  </a:lnTo>
                  <a:close/>
                  <a:moveTo>
                    <a:pt x="50" y="27"/>
                  </a:moveTo>
                  <a:lnTo>
                    <a:pt x="50" y="27"/>
                  </a:lnTo>
                  <a:lnTo>
                    <a:pt x="42" y="72"/>
                  </a:lnTo>
                  <a:lnTo>
                    <a:pt x="42" y="72"/>
                  </a:lnTo>
                  <a:lnTo>
                    <a:pt x="50" y="27"/>
                  </a:lnTo>
                  <a:close/>
                  <a:moveTo>
                    <a:pt x="50" y="27"/>
                  </a:moveTo>
                  <a:lnTo>
                    <a:pt x="50" y="27"/>
                  </a:lnTo>
                  <a:lnTo>
                    <a:pt x="42" y="72"/>
                  </a:lnTo>
                  <a:lnTo>
                    <a:pt x="42" y="72"/>
                  </a:lnTo>
                  <a:lnTo>
                    <a:pt x="50" y="27"/>
                  </a:lnTo>
                  <a:close/>
                  <a:moveTo>
                    <a:pt x="50" y="27"/>
                  </a:moveTo>
                  <a:lnTo>
                    <a:pt x="50" y="27"/>
                  </a:lnTo>
                  <a:lnTo>
                    <a:pt x="42" y="72"/>
                  </a:lnTo>
                  <a:lnTo>
                    <a:pt x="42" y="72"/>
                  </a:lnTo>
                  <a:lnTo>
                    <a:pt x="50" y="27"/>
                  </a:lnTo>
                  <a:close/>
                  <a:moveTo>
                    <a:pt x="50" y="27"/>
                  </a:moveTo>
                  <a:lnTo>
                    <a:pt x="50" y="27"/>
                  </a:lnTo>
                  <a:lnTo>
                    <a:pt x="42" y="72"/>
                  </a:lnTo>
                  <a:lnTo>
                    <a:pt x="42" y="72"/>
                  </a:lnTo>
                  <a:lnTo>
                    <a:pt x="50" y="27"/>
                  </a:lnTo>
                  <a:close/>
                  <a:moveTo>
                    <a:pt x="50" y="27"/>
                  </a:moveTo>
                  <a:lnTo>
                    <a:pt x="50" y="27"/>
                  </a:lnTo>
                  <a:lnTo>
                    <a:pt x="42" y="72"/>
                  </a:lnTo>
                  <a:lnTo>
                    <a:pt x="42" y="72"/>
                  </a:lnTo>
                  <a:lnTo>
                    <a:pt x="50" y="27"/>
                  </a:lnTo>
                  <a:close/>
                  <a:moveTo>
                    <a:pt x="50" y="27"/>
                  </a:moveTo>
                  <a:lnTo>
                    <a:pt x="50" y="27"/>
                  </a:lnTo>
                  <a:lnTo>
                    <a:pt x="42" y="72"/>
                  </a:lnTo>
                  <a:lnTo>
                    <a:pt x="42" y="72"/>
                  </a:lnTo>
                  <a:lnTo>
                    <a:pt x="50" y="27"/>
                  </a:lnTo>
                  <a:close/>
                  <a:moveTo>
                    <a:pt x="50" y="27"/>
                  </a:moveTo>
                  <a:lnTo>
                    <a:pt x="50" y="27"/>
                  </a:lnTo>
                  <a:lnTo>
                    <a:pt x="42" y="72"/>
                  </a:lnTo>
                  <a:lnTo>
                    <a:pt x="42" y="72"/>
                  </a:lnTo>
                  <a:lnTo>
                    <a:pt x="50" y="27"/>
                  </a:lnTo>
                  <a:close/>
                  <a:moveTo>
                    <a:pt x="50" y="27"/>
                  </a:moveTo>
                  <a:lnTo>
                    <a:pt x="50" y="27"/>
                  </a:lnTo>
                  <a:lnTo>
                    <a:pt x="42" y="72"/>
                  </a:lnTo>
                  <a:lnTo>
                    <a:pt x="42" y="72"/>
                  </a:lnTo>
                  <a:lnTo>
                    <a:pt x="50" y="27"/>
                  </a:lnTo>
                  <a:close/>
                  <a:moveTo>
                    <a:pt x="50" y="27"/>
                  </a:moveTo>
                  <a:lnTo>
                    <a:pt x="50" y="27"/>
                  </a:lnTo>
                  <a:lnTo>
                    <a:pt x="42" y="72"/>
                  </a:lnTo>
                  <a:lnTo>
                    <a:pt x="42" y="72"/>
                  </a:lnTo>
                  <a:lnTo>
                    <a:pt x="50" y="27"/>
                  </a:lnTo>
                  <a:close/>
                  <a:moveTo>
                    <a:pt x="50" y="27"/>
                  </a:moveTo>
                  <a:lnTo>
                    <a:pt x="50" y="27"/>
                  </a:lnTo>
                  <a:lnTo>
                    <a:pt x="43" y="72"/>
                  </a:lnTo>
                  <a:lnTo>
                    <a:pt x="43" y="72"/>
                  </a:lnTo>
                  <a:lnTo>
                    <a:pt x="50" y="27"/>
                  </a:lnTo>
                  <a:close/>
                  <a:moveTo>
                    <a:pt x="51" y="27"/>
                  </a:moveTo>
                  <a:lnTo>
                    <a:pt x="51" y="27"/>
                  </a:lnTo>
                  <a:lnTo>
                    <a:pt x="43" y="72"/>
                  </a:lnTo>
                  <a:lnTo>
                    <a:pt x="43" y="72"/>
                  </a:lnTo>
                  <a:lnTo>
                    <a:pt x="51" y="27"/>
                  </a:lnTo>
                  <a:close/>
                  <a:moveTo>
                    <a:pt x="51" y="27"/>
                  </a:moveTo>
                  <a:lnTo>
                    <a:pt x="51" y="27"/>
                  </a:lnTo>
                  <a:lnTo>
                    <a:pt x="43" y="72"/>
                  </a:lnTo>
                  <a:lnTo>
                    <a:pt x="43" y="72"/>
                  </a:lnTo>
                  <a:lnTo>
                    <a:pt x="51" y="27"/>
                  </a:lnTo>
                  <a:close/>
                  <a:moveTo>
                    <a:pt x="51" y="27"/>
                  </a:moveTo>
                  <a:lnTo>
                    <a:pt x="51" y="27"/>
                  </a:lnTo>
                  <a:lnTo>
                    <a:pt x="43" y="72"/>
                  </a:lnTo>
                  <a:lnTo>
                    <a:pt x="43" y="72"/>
                  </a:lnTo>
                  <a:lnTo>
                    <a:pt x="51" y="27"/>
                  </a:lnTo>
                  <a:close/>
                  <a:moveTo>
                    <a:pt x="51" y="27"/>
                  </a:moveTo>
                  <a:lnTo>
                    <a:pt x="51" y="27"/>
                  </a:lnTo>
                  <a:lnTo>
                    <a:pt x="43" y="72"/>
                  </a:lnTo>
                  <a:lnTo>
                    <a:pt x="43" y="72"/>
                  </a:lnTo>
                  <a:lnTo>
                    <a:pt x="51" y="27"/>
                  </a:lnTo>
                  <a:close/>
                  <a:moveTo>
                    <a:pt x="51" y="27"/>
                  </a:moveTo>
                  <a:lnTo>
                    <a:pt x="51" y="27"/>
                  </a:lnTo>
                  <a:lnTo>
                    <a:pt x="43" y="72"/>
                  </a:lnTo>
                  <a:lnTo>
                    <a:pt x="43" y="72"/>
                  </a:lnTo>
                  <a:lnTo>
                    <a:pt x="51" y="27"/>
                  </a:lnTo>
                  <a:close/>
                  <a:moveTo>
                    <a:pt x="51" y="27"/>
                  </a:moveTo>
                  <a:lnTo>
                    <a:pt x="51" y="27"/>
                  </a:lnTo>
                  <a:lnTo>
                    <a:pt x="43" y="72"/>
                  </a:lnTo>
                  <a:lnTo>
                    <a:pt x="43" y="72"/>
                  </a:lnTo>
                  <a:lnTo>
                    <a:pt x="51" y="27"/>
                  </a:lnTo>
                  <a:close/>
                  <a:moveTo>
                    <a:pt x="51" y="27"/>
                  </a:moveTo>
                  <a:lnTo>
                    <a:pt x="51" y="27"/>
                  </a:lnTo>
                  <a:lnTo>
                    <a:pt x="43" y="72"/>
                  </a:lnTo>
                  <a:lnTo>
                    <a:pt x="43" y="72"/>
                  </a:lnTo>
                  <a:lnTo>
                    <a:pt x="51" y="27"/>
                  </a:lnTo>
                  <a:close/>
                  <a:moveTo>
                    <a:pt x="51" y="27"/>
                  </a:moveTo>
                  <a:lnTo>
                    <a:pt x="51" y="27"/>
                  </a:lnTo>
                  <a:lnTo>
                    <a:pt x="43" y="72"/>
                  </a:lnTo>
                  <a:lnTo>
                    <a:pt x="43" y="72"/>
                  </a:lnTo>
                  <a:lnTo>
                    <a:pt x="51" y="27"/>
                  </a:lnTo>
                  <a:close/>
                  <a:moveTo>
                    <a:pt x="51" y="27"/>
                  </a:moveTo>
                  <a:lnTo>
                    <a:pt x="51" y="27"/>
                  </a:lnTo>
                  <a:lnTo>
                    <a:pt x="43" y="72"/>
                  </a:lnTo>
                  <a:lnTo>
                    <a:pt x="43" y="72"/>
                  </a:lnTo>
                  <a:lnTo>
                    <a:pt x="51" y="27"/>
                  </a:lnTo>
                  <a:close/>
                  <a:moveTo>
                    <a:pt x="51" y="27"/>
                  </a:moveTo>
                  <a:lnTo>
                    <a:pt x="51" y="27"/>
                  </a:lnTo>
                  <a:lnTo>
                    <a:pt x="43" y="72"/>
                  </a:lnTo>
                  <a:lnTo>
                    <a:pt x="43" y="72"/>
                  </a:lnTo>
                  <a:lnTo>
                    <a:pt x="51" y="27"/>
                  </a:lnTo>
                  <a:close/>
                  <a:moveTo>
                    <a:pt x="51" y="27"/>
                  </a:moveTo>
                  <a:lnTo>
                    <a:pt x="51" y="27"/>
                  </a:lnTo>
                  <a:lnTo>
                    <a:pt x="44" y="72"/>
                  </a:lnTo>
                  <a:lnTo>
                    <a:pt x="44" y="72"/>
                  </a:lnTo>
                  <a:lnTo>
                    <a:pt x="51" y="27"/>
                  </a:lnTo>
                  <a:close/>
                  <a:moveTo>
                    <a:pt x="52" y="27"/>
                  </a:moveTo>
                  <a:lnTo>
                    <a:pt x="52" y="27"/>
                  </a:lnTo>
                  <a:lnTo>
                    <a:pt x="44" y="72"/>
                  </a:lnTo>
                  <a:lnTo>
                    <a:pt x="44" y="72"/>
                  </a:lnTo>
                  <a:lnTo>
                    <a:pt x="52" y="27"/>
                  </a:lnTo>
                  <a:close/>
                  <a:moveTo>
                    <a:pt x="52" y="27"/>
                  </a:moveTo>
                  <a:lnTo>
                    <a:pt x="52" y="27"/>
                  </a:lnTo>
                  <a:lnTo>
                    <a:pt x="44" y="72"/>
                  </a:lnTo>
                  <a:lnTo>
                    <a:pt x="44" y="72"/>
                  </a:lnTo>
                  <a:lnTo>
                    <a:pt x="52" y="27"/>
                  </a:lnTo>
                  <a:close/>
                  <a:moveTo>
                    <a:pt x="52" y="27"/>
                  </a:moveTo>
                  <a:lnTo>
                    <a:pt x="52" y="27"/>
                  </a:lnTo>
                  <a:lnTo>
                    <a:pt x="44" y="72"/>
                  </a:lnTo>
                  <a:lnTo>
                    <a:pt x="44" y="72"/>
                  </a:lnTo>
                  <a:lnTo>
                    <a:pt x="52" y="27"/>
                  </a:lnTo>
                  <a:close/>
                  <a:moveTo>
                    <a:pt x="52" y="27"/>
                  </a:moveTo>
                  <a:lnTo>
                    <a:pt x="52" y="27"/>
                  </a:lnTo>
                  <a:lnTo>
                    <a:pt x="44" y="73"/>
                  </a:lnTo>
                  <a:lnTo>
                    <a:pt x="44" y="72"/>
                  </a:lnTo>
                  <a:lnTo>
                    <a:pt x="52" y="27"/>
                  </a:lnTo>
                  <a:close/>
                  <a:moveTo>
                    <a:pt x="52" y="27"/>
                  </a:moveTo>
                  <a:lnTo>
                    <a:pt x="52" y="27"/>
                  </a:lnTo>
                  <a:lnTo>
                    <a:pt x="44" y="73"/>
                  </a:lnTo>
                  <a:lnTo>
                    <a:pt x="44" y="73"/>
                  </a:lnTo>
                  <a:lnTo>
                    <a:pt x="52" y="27"/>
                  </a:lnTo>
                  <a:close/>
                  <a:moveTo>
                    <a:pt x="52" y="27"/>
                  </a:moveTo>
                  <a:lnTo>
                    <a:pt x="52" y="27"/>
                  </a:lnTo>
                  <a:lnTo>
                    <a:pt x="44" y="73"/>
                  </a:lnTo>
                  <a:lnTo>
                    <a:pt x="44" y="73"/>
                  </a:lnTo>
                  <a:lnTo>
                    <a:pt x="52" y="27"/>
                  </a:lnTo>
                  <a:close/>
                  <a:moveTo>
                    <a:pt x="52" y="27"/>
                  </a:moveTo>
                  <a:lnTo>
                    <a:pt x="52" y="27"/>
                  </a:lnTo>
                  <a:lnTo>
                    <a:pt x="44" y="73"/>
                  </a:lnTo>
                  <a:lnTo>
                    <a:pt x="44" y="73"/>
                  </a:lnTo>
                  <a:lnTo>
                    <a:pt x="52" y="27"/>
                  </a:lnTo>
                  <a:close/>
                  <a:moveTo>
                    <a:pt x="52" y="27"/>
                  </a:moveTo>
                  <a:lnTo>
                    <a:pt x="52" y="27"/>
                  </a:lnTo>
                  <a:lnTo>
                    <a:pt x="44" y="73"/>
                  </a:lnTo>
                  <a:lnTo>
                    <a:pt x="44" y="73"/>
                  </a:lnTo>
                  <a:lnTo>
                    <a:pt x="52" y="27"/>
                  </a:lnTo>
                  <a:close/>
                  <a:moveTo>
                    <a:pt x="52" y="27"/>
                  </a:moveTo>
                  <a:lnTo>
                    <a:pt x="52" y="27"/>
                  </a:lnTo>
                  <a:lnTo>
                    <a:pt x="44" y="73"/>
                  </a:lnTo>
                  <a:lnTo>
                    <a:pt x="44" y="73"/>
                  </a:lnTo>
                  <a:lnTo>
                    <a:pt x="52" y="27"/>
                  </a:lnTo>
                  <a:close/>
                  <a:moveTo>
                    <a:pt x="52" y="27"/>
                  </a:moveTo>
                  <a:lnTo>
                    <a:pt x="52" y="27"/>
                  </a:lnTo>
                  <a:lnTo>
                    <a:pt x="44" y="73"/>
                  </a:lnTo>
                  <a:lnTo>
                    <a:pt x="44" y="73"/>
                  </a:lnTo>
                  <a:lnTo>
                    <a:pt x="52" y="27"/>
                  </a:lnTo>
                  <a:close/>
                  <a:moveTo>
                    <a:pt x="52" y="27"/>
                  </a:moveTo>
                  <a:lnTo>
                    <a:pt x="52" y="27"/>
                  </a:lnTo>
                  <a:lnTo>
                    <a:pt x="45" y="73"/>
                  </a:lnTo>
                  <a:lnTo>
                    <a:pt x="45" y="73"/>
                  </a:lnTo>
                  <a:lnTo>
                    <a:pt x="52" y="27"/>
                  </a:lnTo>
                  <a:close/>
                  <a:moveTo>
                    <a:pt x="52" y="27"/>
                  </a:moveTo>
                  <a:lnTo>
                    <a:pt x="53" y="27"/>
                  </a:lnTo>
                  <a:lnTo>
                    <a:pt x="45" y="73"/>
                  </a:lnTo>
                  <a:lnTo>
                    <a:pt x="45" y="73"/>
                  </a:lnTo>
                  <a:lnTo>
                    <a:pt x="52" y="27"/>
                  </a:lnTo>
                  <a:close/>
                  <a:moveTo>
                    <a:pt x="53" y="27"/>
                  </a:moveTo>
                  <a:lnTo>
                    <a:pt x="53" y="27"/>
                  </a:lnTo>
                  <a:lnTo>
                    <a:pt x="45" y="73"/>
                  </a:lnTo>
                  <a:lnTo>
                    <a:pt x="45" y="73"/>
                  </a:lnTo>
                  <a:lnTo>
                    <a:pt x="53" y="27"/>
                  </a:lnTo>
                  <a:close/>
                  <a:moveTo>
                    <a:pt x="53" y="27"/>
                  </a:moveTo>
                  <a:lnTo>
                    <a:pt x="53" y="27"/>
                  </a:lnTo>
                  <a:lnTo>
                    <a:pt x="45" y="73"/>
                  </a:lnTo>
                  <a:lnTo>
                    <a:pt x="45" y="73"/>
                  </a:lnTo>
                  <a:lnTo>
                    <a:pt x="53" y="27"/>
                  </a:lnTo>
                  <a:close/>
                  <a:moveTo>
                    <a:pt x="53" y="27"/>
                  </a:moveTo>
                  <a:lnTo>
                    <a:pt x="53" y="27"/>
                  </a:lnTo>
                  <a:lnTo>
                    <a:pt x="45" y="73"/>
                  </a:lnTo>
                  <a:lnTo>
                    <a:pt x="45" y="73"/>
                  </a:lnTo>
                  <a:lnTo>
                    <a:pt x="53" y="27"/>
                  </a:lnTo>
                  <a:close/>
                  <a:moveTo>
                    <a:pt x="53" y="27"/>
                  </a:moveTo>
                  <a:lnTo>
                    <a:pt x="53" y="27"/>
                  </a:lnTo>
                  <a:lnTo>
                    <a:pt x="45" y="73"/>
                  </a:lnTo>
                  <a:lnTo>
                    <a:pt x="45" y="73"/>
                  </a:lnTo>
                  <a:lnTo>
                    <a:pt x="53" y="27"/>
                  </a:lnTo>
                  <a:close/>
                  <a:moveTo>
                    <a:pt x="53" y="27"/>
                  </a:moveTo>
                  <a:lnTo>
                    <a:pt x="53" y="27"/>
                  </a:lnTo>
                  <a:lnTo>
                    <a:pt x="45" y="73"/>
                  </a:lnTo>
                  <a:lnTo>
                    <a:pt x="45" y="73"/>
                  </a:lnTo>
                  <a:lnTo>
                    <a:pt x="53" y="27"/>
                  </a:lnTo>
                  <a:close/>
                  <a:moveTo>
                    <a:pt x="53" y="27"/>
                  </a:moveTo>
                  <a:lnTo>
                    <a:pt x="53" y="27"/>
                  </a:lnTo>
                  <a:lnTo>
                    <a:pt x="45" y="73"/>
                  </a:lnTo>
                  <a:lnTo>
                    <a:pt x="45" y="73"/>
                  </a:lnTo>
                  <a:lnTo>
                    <a:pt x="53" y="27"/>
                  </a:lnTo>
                  <a:close/>
                  <a:moveTo>
                    <a:pt x="53" y="27"/>
                  </a:moveTo>
                  <a:lnTo>
                    <a:pt x="53" y="27"/>
                  </a:lnTo>
                  <a:lnTo>
                    <a:pt x="45" y="73"/>
                  </a:lnTo>
                  <a:lnTo>
                    <a:pt x="45" y="73"/>
                  </a:lnTo>
                  <a:lnTo>
                    <a:pt x="53" y="27"/>
                  </a:lnTo>
                  <a:close/>
                  <a:moveTo>
                    <a:pt x="53" y="27"/>
                  </a:moveTo>
                  <a:lnTo>
                    <a:pt x="53" y="27"/>
                  </a:lnTo>
                  <a:lnTo>
                    <a:pt x="45" y="73"/>
                  </a:lnTo>
                  <a:lnTo>
                    <a:pt x="45" y="73"/>
                  </a:lnTo>
                  <a:lnTo>
                    <a:pt x="53" y="27"/>
                  </a:lnTo>
                  <a:close/>
                  <a:moveTo>
                    <a:pt x="53" y="27"/>
                  </a:moveTo>
                  <a:lnTo>
                    <a:pt x="53" y="27"/>
                  </a:lnTo>
                  <a:lnTo>
                    <a:pt x="45" y="73"/>
                  </a:lnTo>
                  <a:lnTo>
                    <a:pt x="45" y="73"/>
                  </a:lnTo>
                  <a:lnTo>
                    <a:pt x="53" y="27"/>
                  </a:lnTo>
                  <a:close/>
                  <a:moveTo>
                    <a:pt x="53" y="27"/>
                  </a:moveTo>
                  <a:lnTo>
                    <a:pt x="53" y="27"/>
                  </a:lnTo>
                  <a:lnTo>
                    <a:pt x="46" y="73"/>
                  </a:lnTo>
                  <a:lnTo>
                    <a:pt x="46" y="73"/>
                  </a:lnTo>
                  <a:lnTo>
                    <a:pt x="53" y="27"/>
                  </a:lnTo>
                  <a:close/>
                  <a:moveTo>
                    <a:pt x="54" y="27"/>
                  </a:moveTo>
                  <a:lnTo>
                    <a:pt x="54" y="27"/>
                  </a:lnTo>
                  <a:lnTo>
                    <a:pt x="46" y="73"/>
                  </a:lnTo>
                  <a:lnTo>
                    <a:pt x="46" y="73"/>
                  </a:lnTo>
                  <a:lnTo>
                    <a:pt x="54" y="27"/>
                  </a:lnTo>
                  <a:close/>
                  <a:moveTo>
                    <a:pt x="54" y="27"/>
                  </a:moveTo>
                  <a:lnTo>
                    <a:pt x="54" y="27"/>
                  </a:lnTo>
                  <a:lnTo>
                    <a:pt x="46" y="73"/>
                  </a:lnTo>
                  <a:lnTo>
                    <a:pt x="46" y="73"/>
                  </a:lnTo>
                  <a:lnTo>
                    <a:pt x="54" y="27"/>
                  </a:lnTo>
                  <a:close/>
                  <a:moveTo>
                    <a:pt x="54" y="27"/>
                  </a:moveTo>
                  <a:lnTo>
                    <a:pt x="54" y="27"/>
                  </a:lnTo>
                  <a:lnTo>
                    <a:pt x="46" y="73"/>
                  </a:lnTo>
                  <a:lnTo>
                    <a:pt x="46" y="73"/>
                  </a:lnTo>
                  <a:lnTo>
                    <a:pt x="54" y="27"/>
                  </a:lnTo>
                  <a:close/>
                  <a:moveTo>
                    <a:pt x="54" y="27"/>
                  </a:moveTo>
                  <a:lnTo>
                    <a:pt x="54" y="27"/>
                  </a:lnTo>
                  <a:lnTo>
                    <a:pt x="46" y="73"/>
                  </a:lnTo>
                  <a:lnTo>
                    <a:pt x="46" y="73"/>
                  </a:lnTo>
                  <a:lnTo>
                    <a:pt x="54" y="27"/>
                  </a:lnTo>
                  <a:close/>
                  <a:moveTo>
                    <a:pt x="54" y="27"/>
                  </a:moveTo>
                  <a:lnTo>
                    <a:pt x="54" y="27"/>
                  </a:lnTo>
                  <a:lnTo>
                    <a:pt x="46" y="73"/>
                  </a:lnTo>
                  <a:lnTo>
                    <a:pt x="46" y="73"/>
                  </a:lnTo>
                  <a:lnTo>
                    <a:pt x="54" y="27"/>
                  </a:lnTo>
                  <a:close/>
                  <a:moveTo>
                    <a:pt x="54" y="27"/>
                  </a:moveTo>
                  <a:lnTo>
                    <a:pt x="54" y="27"/>
                  </a:lnTo>
                  <a:lnTo>
                    <a:pt x="46" y="73"/>
                  </a:lnTo>
                  <a:lnTo>
                    <a:pt x="46" y="73"/>
                  </a:lnTo>
                  <a:lnTo>
                    <a:pt x="54" y="27"/>
                  </a:lnTo>
                  <a:close/>
                  <a:moveTo>
                    <a:pt x="54" y="27"/>
                  </a:moveTo>
                  <a:lnTo>
                    <a:pt x="54" y="27"/>
                  </a:lnTo>
                  <a:lnTo>
                    <a:pt x="46" y="73"/>
                  </a:lnTo>
                  <a:lnTo>
                    <a:pt x="46" y="73"/>
                  </a:lnTo>
                  <a:lnTo>
                    <a:pt x="54" y="27"/>
                  </a:lnTo>
                  <a:close/>
                  <a:moveTo>
                    <a:pt x="54" y="27"/>
                  </a:moveTo>
                  <a:lnTo>
                    <a:pt x="54" y="27"/>
                  </a:lnTo>
                  <a:lnTo>
                    <a:pt x="46" y="73"/>
                  </a:lnTo>
                  <a:lnTo>
                    <a:pt x="46" y="73"/>
                  </a:lnTo>
                  <a:lnTo>
                    <a:pt x="54" y="27"/>
                  </a:lnTo>
                  <a:close/>
                  <a:moveTo>
                    <a:pt x="54" y="27"/>
                  </a:moveTo>
                  <a:lnTo>
                    <a:pt x="54" y="27"/>
                  </a:lnTo>
                  <a:lnTo>
                    <a:pt x="46" y="73"/>
                  </a:lnTo>
                  <a:lnTo>
                    <a:pt x="46" y="73"/>
                  </a:lnTo>
                  <a:lnTo>
                    <a:pt x="54" y="27"/>
                  </a:lnTo>
                  <a:close/>
                  <a:moveTo>
                    <a:pt x="54" y="27"/>
                  </a:moveTo>
                  <a:lnTo>
                    <a:pt x="54" y="27"/>
                  </a:lnTo>
                  <a:lnTo>
                    <a:pt x="46" y="73"/>
                  </a:lnTo>
                  <a:lnTo>
                    <a:pt x="46" y="73"/>
                  </a:lnTo>
                  <a:lnTo>
                    <a:pt x="54" y="27"/>
                  </a:lnTo>
                  <a:close/>
                  <a:moveTo>
                    <a:pt x="54" y="27"/>
                  </a:moveTo>
                  <a:lnTo>
                    <a:pt x="54" y="27"/>
                  </a:lnTo>
                  <a:lnTo>
                    <a:pt x="47" y="73"/>
                  </a:lnTo>
                  <a:lnTo>
                    <a:pt x="46" y="73"/>
                  </a:lnTo>
                  <a:lnTo>
                    <a:pt x="54" y="27"/>
                  </a:lnTo>
                  <a:close/>
                  <a:moveTo>
                    <a:pt x="55" y="27"/>
                  </a:moveTo>
                  <a:lnTo>
                    <a:pt x="55" y="27"/>
                  </a:lnTo>
                  <a:lnTo>
                    <a:pt x="47" y="73"/>
                  </a:lnTo>
                  <a:lnTo>
                    <a:pt x="47" y="73"/>
                  </a:lnTo>
                  <a:lnTo>
                    <a:pt x="55" y="27"/>
                  </a:lnTo>
                  <a:close/>
                  <a:moveTo>
                    <a:pt x="55" y="27"/>
                  </a:moveTo>
                  <a:lnTo>
                    <a:pt x="55" y="27"/>
                  </a:lnTo>
                  <a:lnTo>
                    <a:pt x="47" y="73"/>
                  </a:lnTo>
                  <a:lnTo>
                    <a:pt x="47" y="73"/>
                  </a:lnTo>
                  <a:lnTo>
                    <a:pt x="55" y="27"/>
                  </a:lnTo>
                  <a:close/>
                  <a:moveTo>
                    <a:pt x="55" y="27"/>
                  </a:moveTo>
                  <a:lnTo>
                    <a:pt x="55" y="27"/>
                  </a:lnTo>
                  <a:lnTo>
                    <a:pt x="47" y="73"/>
                  </a:lnTo>
                  <a:lnTo>
                    <a:pt x="47" y="73"/>
                  </a:lnTo>
                  <a:lnTo>
                    <a:pt x="55" y="27"/>
                  </a:lnTo>
                  <a:close/>
                  <a:moveTo>
                    <a:pt x="55" y="27"/>
                  </a:moveTo>
                  <a:lnTo>
                    <a:pt x="55" y="28"/>
                  </a:lnTo>
                  <a:lnTo>
                    <a:pt x="47" y="73"/>
                  </a:lnTo>
                  <a:lnTo>
                    <a:pt x="47" y="73"/>
                  </a:lnTo>
                  <a:lnTo>
                    <a:pt x="55" y="27"/>
                  </a:lnTo>
                  <a:close/>
                  <a:moveTo>
                    <a:pt x="55" y="28"/>
                  </a:moveTo>
                  <a:lnTo>
                    <a:pt x="55" y="28"/>
                  </a:lnTo>
                  <a:lnTo>
                    <a:pt x="47" y="73"/>
                  </a:lnTo>
                  <a:lnTo>
                    <a:pt x="47" y="73"/>
                  </a:lnTo>
                  <a:lnTo>
                    <a:pt x="55" y="28"/>
                  </a:lnTo>
                  <a:close/>
                  <a:moveTo>
                    <a:pt x="55" y="28"/>
                  </a:moveTo>
                  <a:lnTo>
                    <a:pt x="55" y="28"/>
                  </a:lnTo>
                  <a:lnTo>
                    <a:pt x="47" y="73"/>
                  </a:lnTo>
                  <a:lnTo>
                    <a:pt x="47" y="73"/>
                  </a:lnTo>
                  <a:lnTo>
                    <a:pt x="55" y="28"/>
                  </a:lnTo>
                  <a:close/>
                  <a:moveTo>
                    <a:pt x="55" y="28"/>
                  </a:moveTo>
                  <a:lnTo>
                    <a:pt x="55" y="28"/>
                  </a:lnTo>
                  <a:lnTo>
                    <a:pt x="47" y="73"/>
                  </a:lnTo>
                  <a:lnTo>
                    <a:pt x="47" y="73"/>
                  </a:lnTo>
                  <a:lnTo>
                    <a:pt x="55" y="28"/>
                  </a:lnTo>
                  <a:close/>
                  <a:moveTo>
                    <a:pt x="55" y="28"/>
                  </a:moveTo>
                  <a:lnTo>
                    <a:pt x="55" y="28"/>
                  </a:lnTo>
                  <a:lnTo>
                    <a:pt x="47" y="73"/>
                  </a:lnTo>
                  <a:lnTo>
                    <a:pt x="47" y="73"/>
                  </a:lnTo>
                  <a:lnTo>
                    <a:pt x="55" y="28"/>
                  </a:lnTo>
                  <a:close/>
                  <a:moveTo>
                    <a:pt x="55" y="28"/>
                  </a:moveTo>
                  <a:lnTo>
                    <a:pt x="55" y="28"/>
                  </a:lnTo>
                  <a:lnTo>
                    <a:pt x="47" y="73"/>
                  </a:lnTo>
                  <a:lnTo>
                    <a:pt x="47" y="73"/>
                  </a:lnTo>
                  <a:lnTo>
                    <a:pt x="55" y="28"/>
                  </a:lnTo>
                  <a:close/>
                  <a:moveTo>
                    <a:pt x="55" y="28"/>
                  </a:moveTo>
                  <a:lnTo>
                    <a:pt x="55" y="28"/>
                  </a:lnTo>
                  <a:lnTo>
                    <a:pt x="47" y="73"/>
                  </a:lnTo>
                  <a:lnTo>
                    <a:pt x="47" y="73"/>
                  </a:lnTo>
                  <a:lnTo>
                    <a:pt x="55" y="28"/>
                  </a:lnTo>
                  <a:close/>
                  <a:moveTo>
                    <a:pt x="55" y="28"/>
                  </a:moveTo>
                  <a:lnTo>
                    <a:pt x="55" y="28"/>
                  </a:lnTo>
                  <a:lnTo>
                    <a:pt x="48" y="73"/>
                  </a:lnTo>
                  <a:lnTo>
                    <a:pt x="48" y="73"/>
                  </a:lnTo>
                  <a:lnTo>
                    <a:pt x="55" y="28"/>
                  </a:lnTo>
                  <a:close/>
                  <a:moveTo>
                    <a:pt x="55" y="28"/>
                  </a:moveTo>
                  <a:lnTo>
                    <a:pt x="56" y="28"/>
                  </a:lnTo>
                  <a:lnTo>
                    <a:pt x="48" y="73"/>
                  </a:lnTo>
                  <a:lnTo>
                    <a:pt x="48" y="73"/>
                  </a:lnTo>
                  <a:lnTo>
                    <a:pt x="55" y="28"/>
                  </a:lnTo>
                  <a:close/>
                  <a:moveTo>
                    <a:pt x="56" y="28"/>
                  </a:moveTo>
                  <a:lnTo>
                    <a:pt x="56" y="28"/>
                  </a:lnTo>
                  <a:lnTo>
                    <a:pt x="48" y="73"/>
                  </a:lnTo>
                  <a:lnTo>
                    <a:pt x="48" y="73"/>
                  </a:lnTo>
                  <a:lnTo>
                    <a:pt x="56" y="28"/>
                  </a:lnTo>
                  <a:close/>
                  <a:moveTo>
                    <a:pt x="56" y="28"/>
                  </a:moveTo>
                  <a:lnTo>
                    <a:pt x="56" y="28"/>
                  </a:lnTo>
                  <a:lnTo>
                    <a:pt x="48" y="73"/>
                  </a:lnTo>
                  <a:lnTo>
                    <a:pt x="48" y="73"/>
                  </a:lnTo>
                  <a:lnTo>
                    <a:pt x="56" y="28"/>
                  </a:lnTo>
                  <a:close/>
                  <a:moveTo>
                    <a:pt x="56" y="28"/>
                  </a:moveTo>
                  <a:lnTo>
                    <a:pt x="56" y="28"/>
                  </a:lnTo>
                  <a:lnTo>
                    <a:pt x="48" y="73"/>
                  </a:lnTo>
                  <a:lnTo>
                    <a:pt x="48" y="73"/>
                  </a:lnTo>
                  <a:lnTo>
                    <a:pt x="56" y="28"/>
                  </a:lnTo>
                  <a:close/>
                  <a:moveTo>
                    <a:pt x="56" y="28"/>
                  </a:moveTo>
                  <a:lnTo>
                    <a:pt x="56" y="28"/>
                  </a:lnTo>
                  <a:lnTo>
                    <a:pt x="48" y="73"/>
                  </a:lnTo>
                  <a:lnTo>
                    <a:pt x="48" y="73"/>
                  </a:lnTo>
                  <a:lnTo>
                    <a:pt x="56" y="28"/>
                  </a:lnTo>
                  <a:close/>
                  <a:moveTo>
                    <a:pt x="56" y="28"/>
                  </a:moveTo>
                  <a:lnTo>
                    <a:pt x="56" y="28"/>
                  </a:lnTo>
                  <a:lnTo>
                    <a:pt x="48" y="73"/>
                  </a:lnTo>
                  <a:lnTo>
                    <a:pt x="48" y="73"/>
                  </a:lnTo>
                  <a:lnTo>
                    <a:pt x="56" y="28"/>
                  </a:lnTo>
                  <a:close/>
                  <a:moveTo>
                    <a:pt x="56" y="28"/>
                  </a:moveTo>
                  <a:lnTo>
                    <a:pt x="56" y="28"/>
                  </a:lnTo>
                  <a:lnTo>
                    <a:pt x="48" y="73"/>
                  </a:lnTo>
                  <a:lnTo>
                    <a:pt x="48" y="73"/>
                  </a:lnTo>
                  <a:lnTo>
                    <a:pt x="56" y="28"/>
                  </a:lnTo>
                  <a:close/>
                  <a:moveTo>
                    <a:pt x="56" y="28"/>
                  </a:moveTo>
                  <a:lnTo>
                    <a:pt x="56" y="28"/>
                  </a:lnTo>
                  <a:lnTo>
                    <a:pt x="48" y="73"/>
                  </a:lnTo>
                  <a:lnTo>
                    <a:pt x="48" y="73"/>
                  </a:lnTo>
                  <a:lnTo>
                    <a:pt x="56" y="28"/>
                  </a:lnTo>
                  <a:close/>
                  <a:moveTo>
                    <a:pt x="56" y="28"/>
                  </a:moveTo>
                  <a:lnTo>
                    <a:pt x="56" y="28"/>
                  </a:lnTo>
                  <a:lnTo>
                    <a:pt x="48" y="73"/>
                  </a:lnTo>
                  <a:lnTo>
                    <a:pt x="48" y="73"/>
                  </a:lnTo>
                  <a:lnTo>
                    <a:pt x="56" y="28"/>
                  </a:lnTo>
                  <a:close/>
                  <a:moveTo>
                    <a:pt x="56" y="28"/>
                  </a:moveTo>
                  <a:lnTo>
                    <a:pt x="56" y="28"/>
                  </a:lnTo>
                  <a:lnTo>
                    <a:pt x="48" y="73"/>
                  </a:lnTo>
                  <a:lnTo>
                    <a:pt x="48" y="73"/>
                  </a:lnTo>
                  <a:lnTo>
                    <a:pt x="56" y="28"/>
                  </a:lnTo>
                  <a:close/>
                  <a:moveTo>
                    <a:pt x="56" y="28"/>
                  </a:moveTo>
                  <a:lnTo>
                    <a:pt x="56" y="28"/>
                  </a:lnTo>
                  <a:lnTo>
                    <a:pt x="49" y="73"/>
                  </a:lnTo>
                  <a:lnTo>
                    <a:pt x="49" y="73"/>
                  </a:lnTo>
                  <a:lnTo>
                    <a:pt x="56" y="28"/>
                  </a:lnTo>
                  <a:close/>
                  <a:moveTo>
                    <a:pt x="57" y="28"/>
                  </a:moveTo>
                  <a:lnTo>
                    <a:pt x="57" y="28"/>
                  </a:lnTo>
                  <a:lnTo>
                    <a:pt x="49" y="73"/>
                  </a:lnTo>
                  <a:lnTo>
                    <a:pt x="49" y="73"/>
                  </a:lnTo>
                  <a:lnTo>
                    <a:pt x="57" y="28"/>
                  </a:lnTo>
                  <a:close/>
                  <a:moveTo>
                    <a:pt x="57" y="28"/>
                  </a:moveTo>
                  <a:lnTo>
                    <a:pt x="57" y="28"/>
                  </a:lnTo>
                  <a:lnTo>
                    <a:pt x="49" y="73"/>
                  </a:lnTo>
                  <a:lnTo>
                    <a:pt x="49" y="73"/>
                  </a:lnTo>
                  <a:lnTo>
                    <a:pt x="57" y="28"/>
                  </a:lnTo>
                  <a:close/>
                  <a:moveTo>
                    <a:pt x="57" y="28"/>
                  </a:moveTo>
                  <a:lnTo>
                    <a:pt x="57" y="28"/>
                  </a:lnTo>
                  <a:lnTo>
                    <a:pt x="49" y="73"/>
                  </a:lnTo>
                  <a:lnTo>
                    <a:pt x="49" y="73"/>
                  </a:lnTo>
                  <a:lnTo>
                    <a:pt x="57" y="28"/>
                  </a:lnTo>
                  <a:close/>
                  <a:moveTo>
                    <a:pt x="57" y="28"/>
                  </a:moveTo>
                  <a:lnTo>
                    <a:pt x="57" y="28"/>
                  </a:lnTo>
                  <a:lnTo>
                    <a:pt x="49" y="73"/>
                  </a:lnTo>
                  <a:lnTo>
                    <a:pt x="49" y="73"/>
                  </a:lnTo>
                  <a:lnTo>
                    <a:pt x="57" y="28"/>
                  </a:lnTo>
                  <a:close/>
                  <a:moveTo>
                    <a:pt x="57" y="28"/>
                  </a:moveTo>
                  <a:lnTo>
                    <a:pt x="57" y="28"/>
                  </a:lnTo>
                  <a:lnTo>
                    <a:pt x="49" y="73"/>
                  </a:lnTo>
                  <a:lnTo>
                    <a:pt x="49" y="73"/>
                  </a:lnTo>
                  <a:lnTo>
                    <a:pt x="57" y="28"/>
                  </a:lnTo>
                  <a:close/>
                  <a:moveTo>
                    <a:pt x="57" y="28"/>
                  </a:moveTo>
                  <a:lnTo>
                    <a:pt x="57" y="28"/>
                  </a:lnTo>
                  <a:lnTo>
                    <a:pt x="49" y="73"/>
                  </a:lnTo>
                  <a:lnTo>
                    <a:pt x="49" y="73"/>
                  </a:lnTo>
                  <a:lnTo>
                    <a:pt x="57" y="28"/>
                  </a:lnTo>
                  <a:close/>
                  <a:moveTo>
                    <a:pt x="57" y="28"/>
                  </a:moveTo>
                  <a:lnTo>
                    <a:pt x="57" y="28"/>
                  </a:lnTo>
                  <a:lnTo>
                    <a:pt x="49" y="73"/>
                  </a:lnTo>
                  <a:lnTo>
                    <a:pt x="49" y="73"/>
                  </a:lnTo>
                  <a:lnTo>
                    <a:pt x="57" y="28"/>
                  </a:lnTo>
                  <a:close/>
                  <a:moveTo>
                    <a:pt x="57" y="28"/>
                  </a:moveTo>
                  <a:lnTo>
                    <a:pt x="57" y="28"/>
                  </a:lnTo>
                  <a:lnTo>
                    <a:pt x="49" y="73"/>
                  </a:lnTo>
                  <a:lnTo>
                    <a:pt x="49" y="73"/>
                  </a:lnTo>
                  <a:lnTo>
                    <a:pt x="57" y="28"/>
                  </a:lnTo>
                  <a:close/>
                  <a:moveTo>
                    <a:pt x="57" y="28"/>
                  </a:moveTo>
                  <a:lnTo>
                    <a:pt x="57" y="28"/>
                  </a:lnTo>
                  <a:lnTo>
                    <a:pt x="49" y="73"/>
                  </a:lnTo>
                  <a:lnTo>
                    <a:pt x="49" y="73"/>
                  </a:lnTo>
                  <a:lnTo>
                    <a:pt x="57" y="28"/>
                  </a:lnTo>
                  <a:close/>
                  <a:moveTo>
                    <a:pt x="57" y="28"/>
                  </a:moveTo>
                  <a:lnTo>
                    <a:pt x="57" y="28"/>
                  </a:lnTo>
                  <a:lnTo>
                    <a:pt x="49" y="73"/>
                  </a:lnTo>
                  <a:lnTo>
                    <a:pt x="49" y="73"/>
                  </a:lnTo>
                  <a:lnTo>
                    <a:pt x="57" y="28"/>
                  </a:lnTo>
                  <a:close/>
                  <a:moveTo>
                    <a:pt x="57" y="28"/>
                  </a:moveTo>
                  <a:lnTo>
                    <a:pt x="57" y="28"/>
                  </a:lnTo>
                  <a:lnTo>
                    <a:pt x="50" y="73"/>
                  </a:lnTo>
                  <a:lnTo>
                    <a:pt x="49" y="73"/>
                  </a:lnTo>
                  <a:lnTo>
                    <a:pt x="57" y="28"/>
                  </a:lnTo>
                  <a:close/>
                  <a:moveTo>
                    <a:pt x="57" y="28"/>
                  </a:moveTo>
                  <a:lnTo>
                    <a:pt x="58" y="28"/>
                  </a:lnTo>
                  <a:lnTo>
                    <a:pt x="50" y="73"/>
                  </a:lnTo>
                  <a:lnTo>
                    <a:pt x="50" y="73"/>
                  </a:lnTo>
                  <a:lnTo>
                    <a:pt x="57" y="28"/>
                  </a:lnTo>
                  <a:close/>
                  <a:moveTo>
                    <a:pt x="58" y="28"/>
                  </a:moveTo>
                  <a:lnTo>
                    <a:pt x="58" y="28"/>
                  </a:lnTo>
                  <a:lnTo>
                    <a:pt x="50" y="73"/>
                  </a:lnTo>
                  <a:lnTo>
                    <a:pt x="50" y="73"/>
                  </a:lnTo>
                  <a:lnTo>
                    <a:pt x="58" y="28"/>
                  </a:lnTo>
                  <a:close/>
                  <a:moveTo>
                    <a:pt x="58" y="28"/>
                  </a:moveTo>
                  <a:lnTo>
                    <a:pt x="58" y="28"/>
                  </a:lnTo>
                  <a:lnTo>
                    <a:pt x="50" y="74"/>
                  </a:lnTo>
                  <a:lnTo>
                    <a:pt x="50" y="73"/>
                  </a:lnTo>
                  <a:lnTo>
                    <a:pt x="58" y="28"/>
                  </a:lnTo>
                  <a:close/>
                  <a:moveTo>
                    <a:pt x="58" y="28"/>
                  </a:moveTo>
                  <a:lnTo>
                    <a:pt x="58" y="28"/>
                  </a:lnTo>
                  <a:lnTo>
                    <a:pt x="50" y="74"/>
                  </a:lnTo>
                  <a:lnTo>
                    <a:pt x="50" y="74"/>
                  </a:lnTo>
                  <a:lnTo>
                    <a:pt x="58" y="28"/>
                  </a:lnTo>
                  <a:close/>
                  <a:moveTo>
                    <a:pt x="58" y="28"/>
                  </a:moveTo>
                  <a:lnTo>
                    <a:pt x="58" y="28"/>
                  </a:lnTo>
                  <a:lnTo>
                    <a:pt x="50" y="74"/>
                  </a:lnTo>
                  <a:lnTo>
                    <a:pt x="50" y="74"/>
                  </a:lnTo>
                  <a:lnTo>
                    <a:pt x="58" y="28"/>
                  </a:lnTo>
                  <a:close/>
                  <a:moveTo>
                    <a:pt x="58" y="28"/>
                  </a:moveTo>
                  <a:lnTo>
                    <a:pt x="58" y="28"/>
                  </a:lnTo>
                  <a:lnTo>
                    <a:pt x="50" y="74"/>
                  </a:lnTo>
                  <a:lnTo>
                    <a:pt x="50" y="74"/>
                  </a:lnTo>
                  <a:lnTo>
                    <a:pt x="58" y="28"/>
                  </a:lnTo>
                  <a:close/>
                  <a:moveTo>
                    <a:pt x="58" y="28"/>
                  </a:moveTo>
                  <a:lnTo>
                    <a:pt x="58" y="28"/>
                  </a:lnTo>
                  <a:lnTo>
                    <a:pt x="50" y="74"/>
                  </a:lnTo>
                  <a:lnTo>
                    <a:pt x="50" y="74"/>
                  </a:lnTo>
                  <a:lnTo>
                    <a:pt x="58" y="28"/>
                  </a:lnTo>
                  <a:close/>
                  <a:moveTo>
                    <a:pt x="58" y="28"/>
                  </a:moveTo>
                  <a:lnTo>
                    <a:pt x="58" y="28"/>
                  </a:lnTo>
                  <a:lnTo>
                    <a:pt x="50" y="74"/>
                  </a:lnTo>
                  <a:lnTo>
                    <a:pt x="50" y="74"/>
                  </a:lnTo>
                  <a:lnTo>
                    <a:pt x="58" y="28"/>
                  </a:lnTo>
                  <a:close/>
                  <a:moveTo>
                    <a:pt x="58" y="28"/>
                  </a:moveTo>
                  <a:lnTo>
                    <a:pt x="58" y="28"/>
                  </a:lnTo>
                  <a:lnTo>
                    <a:pt x="50" y="74"/>
                  </a:lnTo>
                  <a:lnTo>
                    <a:pt x="50" y="74"/>
                  </a:lnTo>
                  <a:lnTo>
                    <a:pt x="58" y="28"/>
                  </a:lnTo>
                  <a:close/>
                  <a:moveTo>
                    <a:pt x="58" y="28"/>
                  </a:moveTo>
                  <a:lnTo>
                    <a:pt x="58" y="28"/>
                  </a:lnTo>
                  <a:lnTo>
                    <a:pt x="50" y="74"/>
                  </a:lnTo>
                  <a:lnTo>
                    <a:pt x="50" y="74"/>
                  </a:lnTo>
                  <a:lnTo>
                    <a:pt x="58" y="28"/>
                  </a:lnTo>
                  <a:close/>
                  <a:moveTo>
                    <a:pt x="58" y="28"/>
                  </a:moveTo>
                  <a:lnTo>
                    <a:pt x="58" y="28"/>
                  </a:lnTo>
                  <a:lnTo>
                    <a:pt x="51" y="74"/>
                  </a:lnTo>
                  <a:lnTo>
                    <a:pt x="51" y="74"/>
                  </a:lnTo>
                  <a:lnTo>
                    <a:pt x="58" y="28"/>
                  </a:lnTo>
                  <a:close/>
                  <a:moveTo>
                    <a:pt x="58" y="28"/>
                  </a:moveTo>
                  <a:lnTo>
                    <a:pt x="59" y="28"/>
                  </a:lnTo>
                  <a:lnTo>
                    <a:pt x="51" y="74"/>
                  </a:lnTo>
                  <a:lnTo>
                    <a:pt x="51" y="74"/>
                  </a:lnTo>
                  <a:lnTo>
                    <a:pt x="58" y="28"/>
                  </a:lnTo>
                  <a:close/>
                  <a:moveTo>
                    <a:pt x="59" y="28"/>
                  </a:moveTo>
                  <a:lnTo>
                    <a:pt x="59" y="28"/>
                  </a:lnTo>
                  <a:lnTo>
                    <a:pt x="51" y="74"/>
                  </a:lnTo>
                  <a:lnTo>
                    <a:pt x="51" y="74"/>
                  </a:lnTo>
                  <a:lnTo>
                    <a:pt x="59" y="28"/>
                  </a:lnTo>
                  <a:close/>
                  <a:moveTo>
                    <a:pt x="59" y="28"/>
                  </a:moveTo>
                  <a:lnTo>
                    <a:pt x="59" y="28"/>
                  </a:lnTo>
                  <a:lnTo>
                    <a:pt x="51" y="74"/>
                  </a:lnTo>
                  <a:lnTo>
                    <a:pt x="51" y="74"/>
                  </a:lnTo>
                  <a:lnTo>
                    <a:pt x="59" y="28"/>
                  </a:lnTo>
                  <a:close/>
                  <a:moveTo>
                    <a:pt x="59" y="28"/>
                  </a:moveTo>
                  <a:lnTo>
                    <a:pt x="59" y="28"/>
                  </a:lnTo>
                  <a:lnTo>
                    <a:pt x="51" y="74"/>
                  </a:lnTo>
                  <a:lnTo>
                    <a:pt x="51" y="74"/>
                  </a:lnTo>
                  <a:lnTo>
                    <a:pt x="59" y="28"/>
                  </a:lnTo>
                  <a:close/>
                  <a:moveTo>
                    <a:pt x="59" y="28"/>
                  </a:moveTo>
                  <a:lnTo>
                    <a:pt x="59" y="28"/>
                  </a:lnTo>
                  <a:lnTo>
                    <a:pt x="51" y="74"/>
                  </a:lnTo>
                  <a:lnTo>
                    <a:pt x="51" y="74"/>
                  </a:lnTo>
                  <a:lnTo>
                    <a:pt x="59" y="28"/>
                  </a:lnTo>
                  <a:close/>
                  <a:moveTo>
                    <a:pt x="59" y="28"/>
                  </a:moveTo>
                  <a:lnTo>
                    <a:pt x="59" y="28"/>
                  </a:lnTo>
                  <a:lnTo>
                    <a:pt x="51" y="74"/>
                  </a:lnTo>
                  <a:lnTo>
                    <a:pt x="51" y="74"/>
                  </a:lnTo>
                  <a:lnTo>
                    <a:pt x="59" y="28"/>
                  </a:lnTo>
                  <a:close/>
                  <a:moveTo>
                    <a:pt x="59" y="28"/>
                  </a:moveTo>
                  <a:lnTo>
                    <a:pt x="59" y="28"/>
                  </a:lnTo>
                  <a:lnTo>
                    <a:pt x="51" y="74"/>
                  </a:lnTo>
                  <a:lnTo>
                    <a:pt x="51" y="74"/>
                  </a:lnTo>
                  <a:lnTo>
                    <a:pt x="59" y="28"/>
                  </a:lnTo>
                  <a:close/>
                  <a:moveTo>
                    <a:pt x="59" y="28"/>
                  </a:moveTo>
                  <a:lnTo>
                    <a:pt x="59" y="28"/>
                  </a:lnTo>
                  <a:lnTo>
                    <a:pt x="51" y="74"/>
                  </a:lnTo>
                  <a:lnTo>
                    <a:pt x="51" y="74"/>
                  </a:lnTo>
                  <a:lnTo>
                    <a:pt x="59" y="28"/>
                  </a:lnTo>
                  <a:close/>
                  <a:moveTo>
                    <a:pt x="59" y="28"/>
                  </a:moveTo>
                  <a:lnTo>
                    <a:pt x="59" y="28"/>
                  </a:lnTo>
                  <a:lnTo>
                    <a:pt x="51" y="74"/>
                  </a:lnTo>
                  <a:lnTo>
                    <a:pt x="51" y="74"/>
                  </a:lnTo>
                  <a:lnTo>
                    <a:pt x="59" y="28"/>
                  </a:lnTo>
                  <a:close/>
                  <a:moveTo>
                    <a:pt x="59" y="28"/>
                  </a:moveTo>
                  <a:lnTo>
                    <a:pt x="59" y="28"/>
                  </a:lnTo>
                  <a:lnTo>
                    <a:pt x="51" y="74"/>
                  </a:lnTo>
                  <a:lnTo>
                    <a:pt x="51" y="74"/>
                  </a:lnTo>
                  <a:lnTo>
                    <a:pt x="59" y="28"/>
                  </a:lnTo>
                  <a:close/>
                  <a:moveTo>
                    <a:pt x="59" y="28"/>
                  </a:moveTo>
                  <a:lnTo>
                    <a:pt x="59" y="28"/>
                  </a:lnTo>
                  <a:lnTo>
                    <a:pt x="52" y="74"/>
                  </a:lnTo>
                  <a:lnTo>
                    <a:pt x="52" y="74"/>
                  </a:lnTo>
                  <a:lnTo>
                    <a:pt x="59" y="28"/>
                  </a:lnTo>
                  <a:close/>
                  <a:moveTo>
                    <a:pt x="60" y="28"/>
                  </a:moveTo>
                  <a:lnTo>
                    <a:pt x="60" y="28"/>
                  </a:lnTo>
                  <a:lnTo>
                    <a:pt x="52" y="74"/>
                  </a:lnTo>
                  <a:lnTo>
                    <a:pt x="52" y="74"/>
                  </a:lnTo>
                  <a:lnTo>
                    <a:pt x="60" y="28"/>
                  </a:lnTo>
                  <a:close/>
                  <a:moveTo>
                    <a:pt x="60" y="28"/>
                  </a:moveTo>
                  <a:lnTo>
                    <a:pt x="60" y="28"/>
                  </a:lnTo>
                  <a:lnTo>
                    <a:pt x="52" y="74"/>
                  </a:lnTo>
                  <a:lnTo>
                    <a:pt x="52" y="74"/>
                  </a:lnTo>
                  <a:lnTo>
                    <a:pt x="60" y="28"/>
                  </a:lnTo>
                  <a:close/>
                  <a:moveTo>
                    <a:pt x="60" y="28"/>
                  </a:moveTo>
                  <a:lnTo>
                    <a:pt x="60" y="28"/>
                  </a:lnTo>
                  <a:lnTo>
                    <a:pt x="52" y="74"/>
                  </a:lnTo>
                  <a:lnTo>
                    <a:pt x="52" y="74"/>
                  </a:lnTo>
                  <a:lnTo>
                    <a:pt x="60" y="28"/>
                  </a:lnTo>
                  <a:close/>
                  <a:moveTo>
                    <a:pt x="60" y="28"/>
                  </a:moveTo>
                  <a:lnTo>
                    <a:pt x="60" y="28"/>
                  </a:lnTo>
                  <a:lnTo>
                    <a:pt x="52" y="74"/>
                  </a:lnTo>
                  <a:lnTo>
                    <a:pt x="52" y="74"/>
                  </a:lnTo>
                  <a:lnTo>
                    <a:pt x="60" y="28"/>
                  </a:lnTo>
                  <a:close/>
                  <a:moveTo>
                    <a:pt x="60" y="28"/>
                  </a:moveTo>
                  <a:lnTo>
                    <a:pt x="60" y="28"/>
                  </a:lnTo>
                  <a:lnTo>
                    <a:pt x="52" y="74"/>
                  </a:lnTo>
                  <a:lnTo>
                    <a:pt x="52" y="74"/>
                  </a:lnTo>
                  <a:lnTo>
                    <a:pt x="60" y="28"/>
                  </a:lnTo>
                  <a:close/>
                  <a:moveTo>
                    <a:pt x="60" y="28"/>
                  </a:moveTo>
                  <a:lnTo>
                    <a:pt x="60" y="28"/>
                  </a:lnTo>
                  <a:lnTo>
                    <a:pt x="52" y="74"/>
                  </a:lnTo>
                  <a:lnTo>
                    <a:pt x="52" y="74"/>
                  </a:lnTo>
                  <a:lnTo>
                    <a:pt x="60" y="28"/>
                  </a:lnTo>
                  <a:close/>
                  <a:moveTo>
                    <a:pt x="60" y="28"/>
                  </a:moveTo>
                  <a:lnTo>
                    <a:pt x="60" y="28"/>
                  </a:lnTo>
                  <a:lnTo>
                    <a:pt x="52" y="74"/>
                  </a:lnTo>
                  <a:lnTo>
                    <a:pt x="52" y="74"/>
                  </a:lnTo>
                  <a:lnTo>
                    <a:pt x="60" y="28"/>
                  </a:lnTo>
                  <a:close/>
                  <a:moveTo>
                    <a:pt x="60" y="28"/>
                  </a:moveTo>
                  <a:lnTo>
                    <a:pt x="60" y="28"/>
                  </a:lnTo>
                  <a:lnTo>
                    <a:pt x="52" y="74"/>
                  </a:lnTo>
                  <a:lnTo>
                    <a:pt x="52" y="74"/>
                  </a:lnTo>
                  <a:lnTo>
                    <a:pt x="60" y="28"/>
                  </a:lnTo>
                  <a:close/>
                  <a:moveTo>
                    <a:pt x="60" y="28"/>
                  </a:moveTo>
                  <a:lnTo>
                    <a:pt x="60" y="28"/>
                  </a:lnTo>
                  <a:lnTo>
                    <a:pt x="52" y="74"/>
                  </a:lnTo>
                  <a:lnTo>
                    <a:pt x="52" y="74"/>
                  </a:lnTo>
                  <a:lnTo>
                    <a:pt x="60" y="28"/>
                  </a:lnTo>
                  <a:close/>
                  <a:moveTo>
                    <a:pt x="60" y="28"/>
                  </a:moveTo>
                  <a:lnTo>
                    <a:pt x="60" y="29"/>
                  </a:lnTo>
                  <a:lnTo>
                    <a:pt x="52" y="74"/>
                  </a:lnTo>
                  <a:lnTo>
                    <a:pt x="52" y="74"/>
                  </a:lnTo>
                  <a:lnTo>
                    <a:pt x="60" y="28"/>
                  </a:lnTo>
                  <a:close/>
                  <a:moveTo>
                    <a:pt x="60" y="29"/>
                  </a:moveTo>
                  <a:lnTo>
                    <a:pt x="60" y="29"/>
                  </a:lnTo>
                  <a:lnTo>
                    <a:pt x="53" y="74"/>
                  </a:lnTo>
                  <a:lnTo>
                    <a:pt x="52" y="74"/>
                  </a:lnTo>
                  <a:lnTo>
                    <a:pt x="60" y="29"/>
                  </a:lnTo>
                  <a:close/>
                  <a:moveTo>
                    <a:pt x="60" y="29"/>
                  </a:moveTo>
                  <a:lnTo>
                    <a:pt x="61" y="29"/>
                  </a:lnTo>
                  <a:lnTo>
                    <a:pt x="53" y="74"/>
                  </a:lnTo>
                  <a:lnTo>
                    <a:pt x="53" y="74"/>
                  </a:lnTo>
                  <a:lnTo>
                    <a:pt x="60" y="29"/>
                  </a:lnTo>
                  <a:close/>
                  <a:moveTo>
                    <a:pt x="61" y="29"/>
                  </a:moveTo>
                  <a:lnTo>
                    <a:pt x="61" y="29"/>
                  </a:lnTo>
                  <a:lnTo>
                    <a:pt x="53" y="74"/>
                  </a:lnTo>
                  <a:lnTo>
                    <a:pt x="53" y="74"/>
                  </a:lnTo>
                  <a:lnTo>
                    <a:pt x="61" y="29"/>
                  </a:lnTo>
                  <a:close/>
                  <a:moveTo>
                    <a:pt x="61" y="29"/>
                  </a:moveTo>
                  <a:lnTo>
                    <a:pt x="61" y="29"/>
                  </a:lnTo>
                  <a:lnTo>
                    <a:pt x="53" y="74"/>
                  </a:lnTo>
                  <a:lnTo>
                    <a:pt x="53" y="74"/>
                  </a:lnTo>
                  <a:lnTo>
                    <a:pt x="61" y="29"/>
                  </a:lnTo>
                  <a:close/>
                  <a:moveTo>
                    <a:pt x="61" y="29"/>
                  </a:moveTo>
                  <a:lnTo>
                    <a:pt x="61" y="29"/>
                  </a:lnTo>
                  <a:lnTo>
                    <a:pt x="53" y="74"/>
                  </a:lnTo>
                  <a:lnTo>
                    <a:pt x="53" y="74"/>
                  </a:lnTo>
                  <a:lnTo>
                    <a:pt x="61" y="29"/>
                  </a:lnTo>
                  <a:close/>
                  <a:moveTo>
                    <a:pt x="61" y="29"/>
                  </a:moveTo>
                  <a:lnTo>
                    <a:pt x="61" y="29"/>
                  </a:lnTo>
                  <a:lnTo>
                    <a:pt x="53" y="74"/>
                  </a:lnTo>
                  <a:lnTo>
                    <a:pt x="53" y="74"/>
                  </a:lnTo>
                  <a:lnTo>
                    <a:pt x="61" y="29"/>
                  </a:lnTo>
                  <a:close/>
                  <a:moveTo>
                    <a:pt x="61" y="29"/>
                  </a:moveTo>
                  <a:lnTo>
                    <a:pt x="61" y="29"/>
                  </a:lnTo>
                  <a:lnTo>
                    <a:pt x="53" y="74"/>
                  </a:lnTo>
                  <a:lnTo>
                    <a:pt x="53" y="74"/>
                  </a:lnTo>
                  <a:lnTo>
                    <a:pt x="61" y="29"/>
                  </a:lnTo>
                  <a:close/>
                  <a:moveTo>
                    <a:pt x="61" y="29"/>
                  </a:moveTo>
                  <a:lnTo>
                    <a:pt x="61" y="29"/>
                  </a:lnTo>
                  <a:lnTo>
                    <a:pt x="53" y="74"/>
                  </a:lnTo>
                  <a:lnTo>
                    <a:pt x="53" y="74"/>
                  </a:lnTo>
                  <a:lnTo>
                    <a:pt x="61" y="29"/>
                  </a:lnTo>
                  <a:close/>
                  <a:moveTo>
                    <a:pt x="61" y="29"/>
                  </a:moveTo>
                  <a:lnTo>
                    <a:pt x="61" y="29"/>
                  </a:lnTo>
                  <a:lnTo>
                    <a:pt x="53" y="74"/>
                  </a:lnTo>
                  <a:lnTo>
                    <a:pt x="53" y="74"/>
                  </a:lnTo>
                  <a:lnTo>
                    <a:pt x="61" y="29"/>
                  </a:lnTo>
                  <a:close/>
                  <a:moveTo>
                    <a:pt x="61" y="29"/>
                  </a:moveTo>
                  <a:lnTo>
                    <a:pt x="61" y="29"/>
                  </a:lnTo>
                  <a:lnTo>
                    <a:pt x="53" y="74"/>
                  </a:lnTo>
                  <a:lnTo>
                    <a:pt x="53" y="74"/>
                  </a:lnTo>
                  <a:lnTo>
                    <a:pt x="61" y="29"/>
                  </a:lnTo>
                  <a:close/>
                  <a:moveTo>
                    <a:pt x="61" y="29"/>
                  </a:moveTo>
                  <a:lnTo>
                    <a:pt x="61" y="29"/>
                  </a:lnTo>
                  <a:lnTo>
                    <a:pt x="53" y="74"/>
                  </a:lnTo>
                  <a:lnTo>
                    <a:pt x="53" y="74"/>
                  </a:lnTo>
                  <a:lnTo>
                    <a:pt x="61" y="29"/>
                  </a:lnTo>
                  <a:close/>
                  <a:moveTo>
                    <a:pt x="61" y="29"/>
                  </a:moveTo>
                  <a:lnTo>
                    <a:pt x="61" y="29"/>
                  </a:lnTo>
                  <a:lnTo>
                    <a:pt x="54" y="74"/>
                  </a:lnTo>
                  <a:lnTo>
                    <a:pt x="54" y="74"/>
                  </a:lnTo>
                  <a:lnTo>
                    <a:pt x="61" y="29"/>
                  </a:lnTo>
                  <a:close/>
                  <a:moveTo>
                    <a:pt x="61" y="29"/>
                  </a:moveTo>
                  <a:lnTo>
                    <a:pt x="62" y="29"/>
                  </a:lnTo>
                  <a:lnTo>
                    <a:pt x="54" y="74"/>
                  </a:lnTo>
                  <a:lnTo>
                    <a:pt x="54" y="74"/>
                  </a:lnTo>
                  <a:lnTo>
                    <a:pt x="61" y="29"/>
                  </a:lnTo>
                  <a:close/>
                  <a:moveTo>
                    <a:pt x="62" y="29"/>
                  </a:moveTo>
                  <a:lnTo>
                    <a:pt x="62" y="29"/>
                  </a:lnTo>
                  <a:lnTo>
                    <a:pt x="54" y="74"/>
                  </a:lnTo>
                  <a:lnTo>
                    <a:pt x="54" y="74"/>
                  </a:lnTo>
                  <a:lnTo>
                    <a:pt x="62" y="29"/>
                  </a:lnTo>
                  <a:close/>
                  <a:moveTo>
                    <a:pt x="62" y="29"/>
                  </a:moveTo>
                  <a:lnTo>
                    <a:pt x="62" y="29"/>
                  </a:lnTo>
                  <a:lnTo>
                    <a:pt x="54" y="74"/>
                  </a:lnTo>
                  <a:lnTo>
                    <a:pt x="54" y="74"/>
                  </a:lnTo>
                  <a:lnTo>
                    <a:pt x="62" y="29"/>
                  </a:lnTo>
                  <a:close/>
                  <a:moveTo>
                    <a:pt x="62" y="29"/>
                  </a:moveTo>
                  <a:lnTo>
                    <a:pt x="62" y="29"/>
                  </a:lnTo>
                  <a:lnTo>
                    <a:pt x="54" y="74"/>
                  </a:lnTo>
                  <a:lnTo>
                    <a:pt x="54" y="74"/>
                  </a:lnTo>
                  <a:lnTo>
                    <a:pt x="62" y="29"/>
                  </a:lnTo>
                  <a:close/>
                  <a:moveTo>
                    <a:pt x="62" y="29"/>
                  </a:moveTo>
                  <a:lnTo>
                    <a:pt x="62" y="29"/>
                  </a:lnTo>
                  <a:lnTo>
                    <a:pt x="54" y="74"/>
                  </a:lnTo>
                  <a:lnTo>
                    <a:pt x="54" y="74"/>
                  </a:lnTo>
                  <a:lnTo>
                    <a:pt x="62" y="29"/>
                  </a:lnTo>
                  <a:close/>
                  <a:moveTo>
                    <a:pt x="62" y="29"/>
                  </a:moveTo>
                  <a:lnTo>
                    <a:pt x="62" y="29"/>
                  </a:lnTo>
                  <a:lnTo>
                    <a:pt x="54" y="74"/>
                  </a:lnTo>
                  <a:lnTo>
                    <a:pt x="54" y="74"/>
                  </a:lnTo>
                  <a:lnTo>
                    <a:pt x="62" y="29"/>
                  </a:lnTo>
                  <a:close/>
                  <a:moveTo>
                    <a:pt x="62" y="29"/>
                  </a:moveTo>
                  <a:lnTo>
                    <a:pt x="62" y="29"/>
                  </a:lnTo>
                  <a:lnTo>
                    <a:pt x="54" y="74"/>
                  </a:lnTo>
                  <a:lnTo>
                    <a:pt x="54" y="74"/>
                  </a:lnTo>
                  <a:lnTo>
                    <a:pt x="62" y="29"/>
                  </a:lnTo>
                  <a:close/>
                  <a:moveTo>
                    <a:pt x="62" y="29"/>
                  </a:moveTo>
                  <a:lnTo>
                    <a:pt x="62" y="29"/>
                  </a:lnTo>
                  <a:lnTo>
                    <a:pt x="54" y="74"/>
                  </a:lnTo>
                  <a:lnTo>
                    <a:pt x="54" y="74"/>
                  </a:lnTo>
                  <a:lnTo>
                    <a:pt x="62" y="29"/>
                  </a:lnTo>
                  <a:close/>
                  <a:moveTo>
                    <a:pt x="62" y="29"/>
                  </a:moveTo>
                  <a:lnTo>
                    <a:pt x="62" y="29"/>
                  </a:lnTo>
                  <a:lnTo>
                    <a:pt x="54" y="74"/>
                  </a:lnTo>
                  <a:lnTo>
                    <a:pt x="54" y="74"/>
                  </a:lnTo>
                  <a:lnTo>
                    <a:pt x="62" y="29"/>
                  </a:lnTo>
                  <a:close/>
                  <a:moveTo>
                    <a:pt x="62" y="29"/>
                  </a:moveTo>
                  <a:lnTo>
                    <a:pt x="62" y="29"/>
                  </a:lnTo>
                  <a:lnTo>
                    <a:pt x="54" y="74"/>
                  </a:lnTo>
                  <a:lnTo>
                    <a:pt x="54" y="74"/>
                  </a:lnTo>
                  <a:lnTo>
                    <a:pt x="62" y="29"/>
                  </a:lnTo>
                  <a:close/>
                  <a:moveTo>
                    <a:pt x="62" y="29"/>
                  </a:moveTo>
                  <a:lnTo>
                    <a:pt x="62" y="29"/>
                  </a:lnTo>
                  <a:lnTo>
                    <a:pt x="55" y="74"/>
                  </a:lnTo>
                  <a:lnTo>
                    <a:pt x="55" y="74"/>
                  </a:lnTo>
                  <a:lnTo>
                    <a:pt x="62" y="29"/>
                  </a:lnTo>
                  <a:close/>
                  <a:moveTo>
                    <a:pt x="63" y="29"/>
                  </a:moveTo>
                  <a:lnTo>
                    <a:pt x="63" y="29"/>
                  </a:lnTo>
                  <a:lnTo>
                    <a:pt x="55" y="74"/>
                  </a:lnTo>
                  <a:lnTo>
                    <a:pt x="55" y="74"/>
                  </a:lnTo>
                  <a:lnTo>
                    <a:pt x="63" y="29"/>
                  </a:lnTo>
                  <a:close/>
                  <a:moveTo>
                    <a:pt x="63" y="29"/>
                  </a:moveTo>
                  <a:lnTo>
                    <a:pt x="63" y="29"/>
                  </a:lnTo>
                  <a:lnTo>
                    <a:pt x="55" y="74"/>
                  </a:lnTo>
                  <a:lnTo>
                    <a:pt x="55" y="74"/>
                  </a:lnTo>
                  <a:lnTo>
                    <a:pt x="63" y="29"/>
                  </a:lnTo>
                  <a:close/>
                  <a:moveTo>
                    <a:pt x="63" y="29"/>
                  </a:moveTo>
                  <a:lnTo>
                    <a:pt x="63" y="29"/>
                  </a:lnTo>
                  <a:lnTo>
                    <a:pt x="55" y="74"/>
                  </a:lnTo>
                  <a:lnTo>
                    <a:pt x="55" y="74"/>
                  </a:lnTo>
                  <a:lnTo>
                    <a:pt x="63" y="29"/>
                  </a:lnTo>
                  <a:close/>
                  <a:moveTo>
                    <a:pt x="63" y="29"/>
                  </a:moveTo>
                  <a:lnTo>
                    <a:pt x="63" y="29"/>
                  </a:lnTo>
                  <a:lnTo>
                    <a:pt x="55" y="74"/>
                  </a:lnTo>
                  <a:lnTo>
                    <a:pt x="55" y="74"/>
                  </a:lnTo>
                  <a:lnTo>
                    <a:pt x="63" y="29"/>
                  </a:lnTo>
                  <a:close/>
                  <a:moveTo>
                    <a:pt x="63" y="29"/>
                  </a:moveTo>
                  <a:lnTo>
                    <a:pt x="63" y="29"/>
                  </a:lnTo>
                  <a:lnTo>
                    <a:pt x="55" y="74"/>
                  </a:lnTo>
                  <a:lnTo>
                    <a:pt x="55" y="74"/>
                  </a:lnTo>
                  <a:lnTo>
                    <a:pt x="63" y="29"/>
                  </a:lnTo>
                  <a:close/>
                  <a:moveTo>
                    <a:pt x="63" y="29"/>
                  </a:moveTo>
                  <a:lnTo>
                    <a:pt x="63" y="29"/>
                  </a:lnTo>
                  <a:lnTo>
                    <a:pt x="55" y="74"/>
                  </a:lnTo>
                  <a:lnTo>
                    <a:pt x="55" y="74"/>
                  </a:lnTo>
                  <a:lnTo>
                    <a:pt x="63" y="29"/>
                  </a:lnTo>
                  <a:close/>
                  <a:moveTo>
                    <a:pt x="63" y="29"/>
                  </a:moveTo>
                  <a:lnTo>
                    <a:pt x="63" y="29"/>
                  </a:lnTo>
                  <a:lnTo>
                    <a:pt x="55" y="74"/>
                  </a:lnTo>
                  <a:lnTo>
                    <a:pt x="55" y="74"/>
                  </a:lnTo>
                  <a:lnTo>
                    <a:pt x="63" y="29"/>
                  </a:lnTo>
                  <a:close/>
                  <a:moveTo>
                    <a:pt x="63" y="29"/>
                  </a:moveTo>
                  <a:lnTo>
                    <a:pt x="63" y="29"/>
                  </a:lnTo>
                  <a:lnTo>
                    <a:pt x="55" y="74"/>
                  </a:lnTo>
                  <a:lnTo>
                    <a:pt x="55" y="74"/>
                  </a:lnTo>
                  <a:lnTo>
                    <a:pt x="63" y="29"/>
                  </a:lnTo>
                  <a:close/>
                  <a:moveTo>
                    <a:pt x="63" y="29"/>
                  </a:moveTo>
                  <a:lnTo>
                    <a:pt x="63" y="29"/>
                  </a:lnTo>
                  <a:lnTo>
                    <a:pt x="55" y="74"/>
                  </a:lnTo>
                  <a:lnTo>
                    <a:pt x="55" y="74"/>
                  </a:lnTo>
                  <a:lnTo>
                    <a:pt x="63" y="29"/>
                  </a:lnTo>
                  <a:close/>
                  <a:moveTo>
                    <a:pt x="63" y="29"/>
                  </a:moveTo>
                  <a:lnTo>
                    <a:pt x="63" y="29"/>
                  </a:lnTo>
                  <a:lnTo>
                    <a:pt x="55" y="74"/>
                  </a:lnTo>
                  <a:lnTo>
                    <a:pt x="55" y="74"/>
                  </a:lnTo>
                  <a:lnTo>
                    <a:pt x="63" y="29"/>
                  </a:lnTo>
                  <a:close/>
                  <a:moveTo>
                    <a:pt x="63" y="29"/>
                  </a:moveTo>
                  <a:lnTo>
                    <a:pt x="63" y="29"/>
                  </a:lnTo>
                  <a:lnTo>
                    <a:pt x="56" y="74"/>
                  </a:lnTo>
                  <a:lnTo>
                    <a:pt x="55" y="74"/>
                  </a:lnTo>
                  <a:lnTo>
                    <a:pt x="63" y="29"/>
                  </a:lnTo>
                  <a:close/>
                  <a:moveTo>
                    <a:pt x="63" y="29"/>
                  </a:moveTo>
                  <a:lnTo>
                    <a:pt x="64" y="29"/>
                  </a:lnTo>
                  <a:lnTo>
                    <a:pt x="56" y="74"/>
                  </a:lnTo>
                  <a:lnTo>
                    <a:pt x="56" y="74"/>
                  </a:lnTo>
                  <a:lnTo>
                    <a:pt x="63" y="29"/>
                  </a:lnTo>
                  <a:close/>
                  <a:moveTo>
                    <a:pt x="64" y="29"/>
                  </a:moveTo>
                  <a:lnTo>
                    <a:pt x="64" y="29"/>
                  </a:lnTo>
                  <a:lnTo>
                    <a:pt x="56" y="75"/>
                  </a:lnTo>
                  <a:lnTo>
                    <a:pt x="56" y="75"/>
                  </a:lnTo>
                  <a:lnTo>
                    <a:pt x="64" y="29"/>
                  </a:lnTo>
                  <a:close/>
                  <a:moveTo>
                    <a:pt x="64" y="29"/>
                  </a:moveTo>
                  <a:lnTo>
                    <a:pt x="64" y="29"/>
                  </a:lnTo>
                  <a:lnTo>
                    <a:pt x="56" y="75"/>
                  </a:lnTo>
                  <a:lnTo>
                    <a:pt x="56" y="75"/>
                  </a:lnTo>
                  <a:lnTo>
                    <a:pt x="64" y="29"/>
                  </a:lnTo>
                  <a:close/>
                  <a:moveTo>
                    <a:pt x="64" y="29"/>
                  </a:moveTo>
                  <a:lnTo>
                    <a:pt x="64" y="29"/>
                  </a:lnTo>
                  <a:lnTo>
                    <a:pt x="56" y="75"/>
                  </a:lnTo>
                  <a:lnTo>
                    <a:pt x="56" y="75"/>
                  </a:lnTo>
                  <a:lnTo>
                    <a:pt x="64" y="29"/>
                  </a:lnTo>
                  <a:close/>
                  <a:moveTo>
                    <a:pt x="64" y="29"/>
                  </a:moveTo>
                  <a:lnTo>
                    <a:pt x="64" y="29"/>
                  </a:lnTo>
                  <a:lnTo>
                    <a:pt x="56" y="75"/>
                  </a:lnTo>
                  <a:lnTo>
                    <a:pt x="56" y="75"/>
                  </a:lnTo>
                  <a:lnTo>
                    <a:pt x="64" y="29"/>
                  </a:lnTo>
                  <a:close/>
                  <a:moveTo>
                    <a:pt x="64" y="29"/>
                  </a:moveTo>
                  <a:lnTo>
                    <a:pt x="64" y="29"/>
                  </a:lnTo>
                  <a:lnTo>
                    <a:pt x="56" y="75"/>
                  </a:lnTo>
                  <a:lnTo>
                    <a:pt x="56" y="75"/>
                  </a:lnTo>
                  <a:lnTo>
                    <a:pt x="64" y="29"/>
                  </a:lnTo>
                  <a:close/>
                  <a:moveTo>
                    <a:pt x="64" y="29"/>
                  </a:moveTo>
                  <a:lnTo>
                    <a:pt x="64" y="29"/>
                  </a:lnTo>
                  <a:lnTo>
                    <a:pt x="56" y="75"/>
                  </a:lnTo>
                  <a:lnTo>
                    <a:pt x="56" y="75"/>
                  </a:lnTo>
                  <a:lnTo>
                    <a:pt x="64" y="29"/>
                  </a:lnTo>
                  <a:close/>
                  <a:moveTo>
                    <a:pt x="64" y="29"/>
                  </a:moveTo>
                  <a:lnTo>
                    <a:pt x="64" y="29"/>
                  </a:lnTo>
                  <a:lnTo>
                    <a:pt x="56" y="75"/>
                  </a:lnTo>
                  <a:lnTo>
                    <a:pt x="56" y="75"/>
                  </a:lnTo>
                  <a:lnTo>
                    <a:pt x="64" y="29"/>
                  </a:lnTo>
                  <a:close/>
                  <a:moveTo>
                    <a:pt x="64" y="29"/>
                  </a:moveTo>
                  <a:lnTo>
                    <a:pt x="64" y="29"/>
                  </a:lnTo>
                  <a:lnTo>
                    <a:pt x="56" y="75"/>
                  </a:lnTo>
                  <a:lnTo>
                    <a:pt x="56" y="75"/>
                  </a:lnTo>
                  <a:lnTo>
                    <a:pt x="64" y="29"/>
                  </a:lnTo>
                  <a:close/>
                  <a:moveTo>
                    <a:pt x="64" y="29"/>
                  </a:moveTo>
                  <a:lnTo>
                    <a:pt x="64" y="29"/>
                  </a:lnTo>
                  <a:lnTo>
                    <a:pt x="56" y="75"/>
                  </a:lnTo>
                  <a:lnTo>
                    <a:pt x="56" y="75"/>
                  </a:lnTo>
                  <a:lnTo>
                    <a:pt x="64" y="29"/>
                  </a:lnTo>
                  <a:close/>
                  <a:moveTo>
                    <a:pt x="64" y="29"/>
                  </a:moveTo>
                  <a:lnTo>
                    <a:pt x="64" y="29"/>
                  </a:lnTo>
                  <a:lnTo>
                    <a:pt x="57" y="75"/>
                  </a:lnTo>
                  <a:lnTo>
                    <a:pt x="57" y="75"/>
                  </a:lnTo>
                  <a:lnTo>
                    <a:pt x="64" y="29"/>
                  </a:lnTo>
                  <a:close/>
                  <a:moveTo>
                    <a:pt x="64" y="29"/>
                  </a:moveTo>
                  <a:lnTo>
                    <a:pt x="65" y="29"/>
                  </a:lnTo>
                  <a:lnTo>
                    <a:pt x="57" y="75"/>
                  </a:lnTo>
                  <a:lnTo>
                    <a:pt x="57" y="75"/>
                  </a:lnTo>
                  <a:lnTo>
                    <a:pt x="64" y="29"/>
                  </a:lnTo>
                  <a:close/>
                  <a:moveTo>
                    <a:pt x="65" y="29"/>
                  </a:moveTo>
                  <a:lnTo>
                    <a:pt x="65" y="29"/>
                  </a:lnTo>
                  <a:lnTo>
                    <a:pt x="57" y="75"/>
                  </a:lnTo>
                  <a:lnTo>
                    <a:pt x="57" y="75"/>
                  </a:lnTo>
                  <a:lnTo>
                    <a:pt x="65" y="29"/>
                  </a:lnTo>
                  <a:close/>
                  <a:moveTo>
                    <a:pt x="65" y="29"/>
                  </a:moveTo>
                  <a:lnTo>
                    <a:pt x="65" y="29"/>
                  </a:lnTo>
                  <a:lnTo>
                    <a:pt x="57" y="75"/>
                  </a:lnTo>
                  <a:lnTo>
                    <a:pt x="57" y="75"/>
                  </a:lnTo>
                  <a:lnTo>
                    <a:pt x="65" y="29"/>
                  </a:lnTo>
                  <a:close/>
                  <a:moveTo>
                    <a:pt x="65" y="29"/>
                  </a:moveTo>
                  <a:lnTo>
                    <a:pt x="65" y="29"/>
                  </a:lnTo>
                  <a:lnTo>
                    <a:pt x="57" y="75"/>
                  </a:lnTo>
                  <a:lnTo>
                    <a:pt x="57" y="75"/>
                  </a:lnTo>
                  <a:lnTo>
                    <a:pt x="65" y="29"/>
                  </a:lnTo>
                  <a:close/>
                  <a:moveTo>
                    <a:pt x="65" y="29"/>
                  </a:moveTo>
                  <a:lnTo>
                    <a:pt x="65" y="29"/>
                  </a:lnTo>
                  <a:lnTo>
                    <a:pt x="57" y="75"/>
                  </a:lnTo>
                  <a:lnTo>
                    <a:pt x="57" y="75"/>
                  </a:lnTo>
                  <a:lnTo>
                    <a:pt x="65" y="29"/>
                  </a:lnTo>
                  <a:close/>
                  <a:moveTo>
                    <a:pt x="65" y="29"/>
                  </a:moveTo>
                  <a:lnTo>
                    <a:pt x="65" y="29"/>
                  </a:lnTo>
                  <a:lnTo>
                    <a:pt x="57" y="75"/>
                  </a:lnTo>
                  <a:lnTo>
                    <a:pt x="57" y="75"/>
                  </a:lnTo>
                  <a:lnTo>
                    <a:pt x="65" y="29"/>
                  </a:lnTo>
                  <a:close/>
                  <a:moveTo>
                    <a:pt x="65" y="29"/>
                  </a:moveTo>
                  <a:lnTo>
                    <a:pt x="65" y="29"/>
                  </a:lnTo>
                  <a:lnTo>
                    <a:pt x="57" y="75"/>
                  </a:lnTo>
                  <a:lnTo>
                    <a:pt x="57" y="75"/>
                  </a:lnTo>
                  <a:lnTo>
                    <a:pt x="65" y="29"/>
                  </a:lnTo>
                  <a:close/>
                  <a:moveTo>
                    <a:pt x="65" y="29"/>
                  </a:moveTo>
                  <a:lnTo>
                    <a:pt x="65" y="29"/>
                  </a:lnTo>
                  <a:lnTo>
                    <a:pt x="57" y="75"/>
                  </a:lnTo>
                  <a:lnTo>
                    <a:pt x="57" y="75"/>
                  </a:lnTo>
                  <a:lnTo>
                    <a:pt x="65" y="29"/>
                  </a:lnTo>
                  <a:close/>
                  <a:moveTo>
                    <a:pt x="65" y="29"/>
                  </a:moveTo>
                  <a:lnTo>
                    <a:pt x="65" y="29"/>
                  </a:lnTo>
                  <a:lnTo>
                    <a:pt x="57" y="75"/>
                  </a:lnTo>
                  <a:lnTo>
                    <a:pt x="57" y="75"/>
                  </a:lnTo>
                  <a:lnTo>
                    <a:pt x="65" y="29"/>
                  </a:lnTo>
                  <a:close/>
                  <a:moveTo>
                    <a:pt x="65" y="29"/>
                  </a:moveTo>
                  <a:lnTo>
                    <a:pt x="65" y="29"/>
                  </a:lnTo>
                  <a:lnTo>
                    <a:pt x="57" y="75"/>
                  </a:lnTo>
                  <a:lnTo>
                    <a:pt x="57" y="75"/>
                  </a:lnTo>
                  <a:lnTo>
                    <a:pt x="65" y="29"/>
                  </a:lnTo>
                  <a:close/>
                  <a:moveTo>
                    <a:pt x="65" y="29"/>
                  </a:moveTo>
                  <a:lnTo>
                    <a:pt x="65" y="29"/>
                  </a:lnTo>
                  <a:lnTo>
                    <a:pt x="58" y="75"/>
                  </a:lnTo>
                  <a:lnTo>
                    <a:pt x="58" y="75"/>
                  </a:lnTo>
                  <a:lnTo>
                    <a:pt x="65" y="29"/>
                  </a:lnTo>
                  <a:close/>
                  <a:moveTo>
                    <a:pt x="66" y="29"/>
                  </a:moveTo>
                  <a:lnTo>
                    <a:pt x="66" y="29"/>
                  </a:lnTo>
                  <a:lnTo>
                    <a:pt x="58" y="75"/>
                  </a:lnTo>
                  <a:lnTo>
                    <a:pt x="58" y="75"/>
                  </a:lnTo>
                  <a:lnTo>
                    <a:pt x="66" y="29"/>
                  </a:lnTo>
                  <a:close/>
                  <a:moveTo>
                    <a:pt x="66" y="29"/>
                  </a:moveTo>
                  <a:lnTo>
                    <a:pt x="66" y="29"/>
                  </a:lnTo>
                  <a:lnTo>
                    <a:pt x="58" y="75"/>
                  </a:lnTo>
                  <a:lnTo>
                    <a:pt x="58" y="75"/>
                  </a:lnTo>
                  <a:lnTo>
                    <a:pt x="66" y="29"/>
                  </a:lnTo>
                  <a:close/>
                  <a:moveTo>
                    <a:pt x="66" y="29"/>
                  </a:moveTo>
                  <a:lnTo>
                    <a:pt x="66" y="29"/>
                  </a:lnTo>
                  <a:lnTo>
                    <a:pt x="58" y="75"/>
                  </a:lnTo>
                  <a:lnTo>
                    <a:pt x="58" y="75"/>
                  </a:lnTo>
                  <a:lnTo>
                    <a:pt x="66" y="29"/>
                  </a:lnTo>
                  <a:close/>
                  <a:moveTo>
                    <a:pt x="66" y="29"/>
                  </a:moveTo>
                  <a:lnTo>
                    <a:pt x="66" y="29"/>
                  </a:lnTo>
                  <a:lnTo>
                    <a:pt x="58" y="75"/>
                  </a:lnTo>
                  <a:lnTo>
                    <a:pt x="58" y="75"/>
                  </a:lnTo>
                  <a:lnTo>
                    <a:pt x="66" y="29"/>
                  </a:lnTo>
                  <a:close/>
                  <a:moveTo>
                    <a:pt x="66" y="29"/>
                  </a:moveTo>
                  <a:lnTo>
                    <a:pt x="66" y="29"/>
                  </a:lnTo>
                  <a:lnTo>
                    <a:pt x="58" y="75"/>
                  </a:lnTo>
                  <a:lnTo>
                    <a:pt x="58" y="75"/>
                  </a:lnTo>
                  <a:lnTo>
                    <a:pt x="66" y="29"/>
                  </a:lnTo>
                  <a:close/>
                  <a:moveTo>
                    <a:pt x="66" y="29"/>
                  </a:moveTo>
                  <a:lnTo>
                    <a:pt x="66" y="29"/>
                  </a:lnTo>
                  <a:lnTo>
                    <a:pt x="58" y="75"/>
                  </a:lnTo>
                  <a:lnTo>
                    <a:pt x="58" y="75"/>
                  </a:lnTo>
                  <a:lnTo>
                    <a:pt x="66" y="29"/>
                  </a:lnTo>
                  <a:close/>
                  <a:moveTo>
                    <a:pt x="66" y="29"/>
                  </a:moveTo>
                  <a:lnTo>
                    <a:pt x="66" y="29"/>
                  </a:lnTo>
                  <a:lnTo>
                    <a:pt x="58" y="75"/>
                  </a:lnTo>
                  <a:lnTo>
                    <a:pt x="58" y="75"/>
                  </a:lnTo>
                  <a:lnTo>
                    <a:pt x="66" y="29"/>
                  </a:lnTo>
                  <a:close/>
                  <a:moveTo>
                    <a:pt x="66" y="29"/>
                  </a:moveTo>
                  <a:lnTo>
                    <a:pt x="66" y="29"/>
                  </a:lnTo>
                  <a:lnTo>
                    <a:pt x="58" y="75"/>
                  </a:lnTo>
                  <a:lnTo>
                    <a:pt x="58" y="75"/>
                  </a:lnTo>
                  <a:lnTo>
                    <a:pt x="66" y="29"/>
                  </a:lnTo>
                  <a:close/>
                  <a:moveTo>
                    <a:pt x="66" y="30"/>
                  </a:moveTo>
                  <a:lnTo>
                    <a:pt x="66" y="30"/>
                  </a:lnTo>
                  <a:lnTo>
                    <a:pt x="58" y="75"/>
                  </a:lnTo>
                  <a:lnTo>
                    <a:pt x="58" y="75"/>
                  </a:lnTo>
                  <a:lnTo>
                    <a:pt x="66" y="30"/>
                  </a:lnTo>
                  <a:close/>
                  <a:moveTo>
                    <a:pt x="66" y="30"/>
                  </a:moveTo>
                  <a:lnTo>
                    <a:pt x="66" y="30"/>
                  </a:lnTo>
                  <a:lnTo>
                    <a:pt x="58" y="75"/>
                  </a:lnTo>
                  <a:lnTo>
                    <a:pt x="58" y="75"/>
                  </a:lnTo>
                  <a:lnTo>
                    <a:pt x="66" y="30"/>
                  </a:lnTo>
                  <a:close/>
                  <a:moveTo>
                    <a:pt x="66" y="30"/>
                  </a:moveTo>
                  <a:lnTo>
                    <a:pt x="66" y="30"/>
                  </a:lnTo>
                  <a:lnTo>
                    <a:pt x="59" y="75"/>
                  </a:lnTo>
                  <a:lnTo>
                    <a:pt x="58" y="75"/>
                  </a:lnTo>
                  <a:lnTo>
                    <a:pt x="66" y="30"/>
                  </a:lnTo>
                  <a:close/>
                  <a:moveTo>
                    <a:pt x="66" y="30"/>
                  </a:moveTo>
                  <a:lnTo>
                    <a:pt x="67" y="30"/>
                  </a:lnTo>
                  <a:lnTo>
                    <a:pt x="59" y="75"/>
                  </a:lnTo>
                  <a:lnTo>
                    <a:pt x="59" y="75"/>
                  </a:lnTo>
                  <a:lnTo>
                    <a:pt x="66" y="30"/>
                  </a:lnTo>
                  <a:close/>
                  <a:moveTo>
                    <a:pt x="67" y="30"/>
                  </a:moveTo>
                  <a:lnTo>
                    <a:pt x="67" y="30"/>
                  </a:lnTo>
                  <a:lnTo>
                    <a:pt x="59" y="75"/>
                  </a:lnTo>
                  <a:lnTo>
                    <a:pt x="59" y="75"/>
                  </a:lnTo>
                  <a:lnTo>
                    <a:pt x="67" y="30"/>
                  </a:lnTo>
                  <a:close/>
                  <a:moveTo>
                    <a:pt x="67" y="30"/>
                  </a:moveTo>
                  <a:lnTo>
                    <a:pt x="67" y="30"/>
                  </a:lnTo>
                  <a:lnTo>
                    <a:pt x="59" y="75"/>
                  </a:lnTo>
                  <a:lnTo>
                    <a:pt x="59" y="75"/>
                  </a:lnTo>
                  <a:lnTo>
                    <a:pt x="67" y="30"/>
                  </a:lnTo>
                  <a:close/>
                  <a:moveTo>
                    <a:pt x="67" y="30"/>
                  </a:moveTo>
                  <a:lnTo>
                    <a:pt x="67" y="30"/>
                  </a:lnTo>
                  <a:lnTo>
                    <a:pt x="59" y="75"/>
                  </a:lnTo>
                  <a:lnTo>
                    <a:pt x="59" y="75"/>
                  </a:lnTo>
                  <a:lnTo>
                    <a:pt x="67" y="30"/>
                  </a:lnTo>
                  <a:close/>
                  <a:moveTo>
                    <a:pt x="67" y="30"/>
                  </a:moveTo>
                  <a:lnTo>
                    <a:pt x="67" y="30"/>
                  </a:lnTo>
                  <a:lnTo>
                    <a:pt x="59" y="75"/>
                  </a:lnTo>
                  <a:lnTo>
                    <a:pt x="59" y="75"/>
                  </a:lnTo>
                  <a:lnTo>
                    <a:pt x="67" y="30"/>
                  </a:lnTo>
                  <a:close/>
                  <a:moveTo>
                    <a:pt x="67" y="30"/>
                  </a:moveTo>
                  <a:lnTo>
                    <a:pt x="67" y="30"/>
                  </a:lnTo>
                  <a:lnTo>
                    <a:pt x="59" y="75"/>
                  </a:lnTo>
                  <a:lnTo>
                    <a:pt x="59" y="75"/>
                  </a:lnTo>
                  <a:lnTo>
                    <a:pt x="67" y="30"/>
                  </a:lnTo>
                  <a:close/>
                  <a:moveTo>
                    <a:pt x="67" y="30"/>
                  </a:moveTo>
                  <a:lnTo>
                    <a:pt x="67" y="30"/>
                  </a:lnTo>
                  <a:lnTo>
                    <a:pt x="59" y="75"/>
                  </a:lnTo>
                  <a:lnTo>
                    <a:pt x="59" y="75"/>
                  </a:lnTo>
                  <a:lnTo>
                    <a:pt x="67" y="30"/>
                  </a:lnTo>
                  <a:close/>
                  <a:moveTo>
                    <a:pt x="67" y="30"/>
                  </a:moveTo>
                  <a:lnTo>
                    <a:pt x="67" y="30"/>
                  </a:lnTo>
                  <a:lnTo>
                    <a:pt x="59" y="75"/>
                  </a:lnTo>
                  <a:lnTo>
                    <a:pt x="59" y="75"/>
                  </a:lnTo>
                  <a:lnTo>
                    <a:pt x="67" y="30"/>
                  </a:lnTo>
                  <a:close/>
                  <a:moveTo>
                    <a:pt x="67" y="30"/>
                  </a:moveTo>
                  <a:lnTo>
                    <a:pt x="67" y="30"/>
                  </a:lnTo>
                  <a:lnTo>
                    <a:pt x="59" y="75"/>
                  </a:lnTo>
                  <a:lnTo>
                    <a:pt x="59" y="75"/>
                  </a:lnTo>
                  <a:lnTo>
                    <a:pt x="67" y="30"/>
                  </a:lnTo>
                  <a:close/>
                  <a:moveTo>
                    <a:pt x="67" y="30"/>
                  </a:moveTo>
                  <a:lnTo>
                    <a:pt x="67" y="30"/>
                  </a:lnTo>
                  <a:lnTo>
                    <a:pt x="59" y="75"/>
                  </a:lnTo>
                  <a:lnTo>
                    <a:pt x="59" y="75"/>
                  </a:lnTo>
                  <a:lnTo>
                    <a:pt x="67" y="30"/>
                  </a:lnTo>
                  <a:close/>
                  <a:moveTo>
                    <a:pt x="67" y="30"/>
                  </a:moveTo>
                  <a:lnTo>
                    <a:pt x="67" y="30"/>
                  </a:lnTo>
                  <a:lnTo>
                    <a:pt x="60" y="75"/>
                  </a:lnTo>
                  <a:lnTo>
                    <a:pt x="60" y="75"/>
                  </a:lnTo>
                  <a:lnTo>
                    <a:pt x="67" y="30"/>
                  </a:lnTo>
                  <a:close/>
                  <a:moveTo>
                    <a:pt x="67" y="30"/>
                  </a:moveTo>
                  <a:lnTo>
                    <a:pt x="68" y="30"/>
                  </a:lnTo>
                  <a:lnTo>
                    <a:pt x="60" y="75"/>
                  </a:lnTo>
                  <a:lnTo>
                    <a:pt x="60" y="75"/>
                  </a:lnTo>
                  <a:lnTo>
                    <a:pt x="67" y="30"/>
                  </a:lnTo>
                  <a:close/>
                  <a:moveTo>
                    <a:pt x="68" y="30"/>
                  </a:moveTo>
                  <a:lnTo>
                    <a:pt x="68" y="30"/>
                  </a:lnTo>
                  <a:lnTo>
                    <a:pt x="60" y="75"/>
                  </a:lnTo>
                  <a:lnTo>
                    <a:pt x="60" y="75"/>
                  </a:lnTo>
                  <a:lnTo>
                    <a:pt x="68" y="30"/>
                  </a:lnTo>
                  <a:close/>
                  <a:moveTo>
                    <a:pt x="68" y="30"/>
                  </a:moveTo>
                  <a:lnTo>
                    <a:pt x="68" y="30"/>
                  </a:lnTo>
                  <a:lnTo>
                    <a:pt x="60" y="75"/>
                  </a:lnTo>
                  <a:lnTo>
                    <a:pt x="60" y="75"/>
                  </a:lnTo>
                  <a:lnTo>
                    <a:pt x="68" y="30"/>
                  </a:lnTo>
                  <a:close/>
                  <a:moveTo>
                    <a:pt x="68" y="30"/>
                  </a:moveTo>
                  <a:lnTo>
                    <a:pt x="68" y="30"/>
                  </a:lnTo>
                  <a:lnTo>
                    <a:pt x="60" y="75"/>
                  </a:lnTo>
                  <a:lnTo>
                    <a:pt x="60" y="75"/>
                  </a:lnTo>
                  <a:lnTo>
                    <a:pt x="68" y="30"/>
                  </a:lnTo>
                  <a:close/>
                  <a:moveTo>
                    <a:pt x="68" y="30"/>
                  </a:moveTo>
                  <a:lnTo>
                    <a:pt x="68" y="30"/>
                  </a:lnTo>
                  <a:lnTo>
                    <a:pt x="60" y="75"/>
                  </a:lnTo>
                  <a:lnTo>
                    <a:pt x="60" y="75"/>
                  </a:lnTo>
                  <a:lnTo>
                    <a:pt x="68" y="30"/>
                  </a:lnTo>
                  <a:close/>
                  <a:moveTo>
                    <a:pt x="68" y="30"/>
                  </a:moveTo>
                  <a:lnTo>
                    <a:pt x="68" y="30"/>
                  </a:lnTo>
                  <a:lnTo>
                    <a:pt x="60" y="75"/>
                  </a:lnTo>
                  <a:lnTo>
                    <a:pt x="60" y="75"/>
                  </a:lnTo>
                  <a:lnTo>
                    <a:pt x="68" y="30"/>
                  </a:lnTo>
                  <a:close/>
                  <a:moveTo>
                    <a:pt x="68" y="30"/>
                  </a:moveTo>
                  <a:lnTo>
                    <a:pt x="68" y="30"/>
                  </a:lnTo>
                  <a:lnTo>
                    <a:pt x="60" y="75"/>
                  </a:lnTo>
                  <a:lnTo>
                    <a:pt x="60" y="75"/>
                  </a:lnTo>
                  <a:lnTo>
                    <a:pt x="68" y="30"/>
                  </a:lnTo>
                  <a:close/>
                  <a:moveTo>
                    <a:pt x="68" y="30"/>
                  </a:moveTo>
                  <a:lnTo>
                    <a:pt x="68" y="30"/>
                  </a:lnTo>
                  <a:lnTo>
                    <a:pt x="60" y="75"/>
                  </a:lnTo>
                  <a:lnTo>
                    <a:pt x="60" y="75"/>
                  </a:lnTo>
                  <a:lnTo>
                    <a:pt x="68" y="30"/>
                  </a:lnTo>
                  <a:close/>
                  <a:moveTo>
                    <a:pt x="68" y="30"/>
                  </a:moveTo>
                  <a:lnTo>
                    <a:pt x="68" y="30"/>
                  </a:lnTo>
                  <a:lnTo>
                    <a:pt x="60" y="75"/>
                  </a:lnTo>
                  <a:lnTo>
                    <a:pt x="60" y="75"/>
                  </a:lnTo>
                  <a:lnTo>
                    <a:pt x="68" y="30"/>
                  </a:lnTo>
                  <a:close/>
                  <a:moveTo>
                    <a:pt x="68" y="30"/>
                  </a:moveTo>
                  <a:lnTo>
                    <a:pt x="68" y="30"/>
                  </a:lnTo>
                  <a:lnTo>
                    <a:pt x="60" y="75"/>
                  </a:lnTo>
                  <a:lnTo>
                    <a:pt x="60" y="75"/>
                  </a:lnTo>
                  <a:lnTo>
                    <a:pt x="68" y="30"/>
                  </a:lnTo>
                  <a:close/>
                  <a:moveTo>
                    <a:pt x="68" y="30"/>
                  </a:moveTo>
                  <a:lnTo>
                    <a:pt x="68" y="30"/>
                  </a:lnTo>
                  <a:lnTo>
                    <a:pt x="61" y="75"/>
                  </a:lnTo>
                  <a:lnTo>
                    <a:pt x="60" y="75"/>
                  </a:lnTo>
                  <a:lnTo>
                    <a:pt x="68" y="30"/>
                  </a:lnTo>
                  <a:close/>
                  <a:moveTo>
                    <a:pt x="69" y="30"/>
                  </a:moveTo>
                  <a:lnTo>
                    <a:pt x="69" y="30"/>
                  </a:lnTo>
                  <a:lnTo>
                    <a:pt x="61" y="75"/>
                  </a:lnTo>
                  <a:lnTo>
                    <a:pt x="61" y="75"/>
                  </a:lnTo>
                  <a:lnTo>
                    <a:pt x="69" y="30"/>
                  </a:lnTo>
                  <a:close/>
                  <a:moveTo>
                    <a:pt x="69" y="30"/>
                  </a:moveTo>
                  <a:lnTo>
                    <a:pt x="69" y="30"/>
                  </a:lnTo>
                  <a:lnTo>
                    <a:pt x="61" y="75"/>
                  </a:lnTo>
                  <a:lnTo>
                    <a:pt x="61" y="75"/>
                  </a:lnTo>
                  <a:lnTo>
                    <a:pt x="69" y="30"/>
                  </a:lnTo>
                  <a:close/>
                  <a:moveTo>
                    <a:pt x="69" y="30"/>
                  </a:moveTo>
                  <a:lnTo>
                    <a:pt x="69" y="30"/>
                  </a:lnTo>
                  <a:lnTo>
                    <a:pt x="61" y="75"/>
                  </a:lnTo>
                  <a:lnTo>
                    <a:pt x="61" y="75"/>
                  </a:lnTo>
                  <a:lnTo>
                    <a:pt x="69" y="30"/>
                  </a:lnTo>
                  <a:close/>
                  <a:moveTo>
                    <a:pt x="69" y="30"/>
                  </a:moveTo>
                  <a:lnTo>
                    <a:pt x="69" y="30"/>
                  </a:lnTo>
                  <a:lnTo>
                    <a:pt x="61" y="75"/>
                  </a:lnTo>
                  <a:lnTo>
                    <a:pt x="61" y="75"/>
                  </a:lnTo>
                  <a:lnTo>
                    <a:pt x="69" y="30"/>
                  </a:lnTo>
                  <a:close/>
                  <a:moveTo>
                    <a:pt x="69" y="30"/>
                  </a:moveTo>
                  <a:lnTo>
                    <a:pt x="69" y="30"/>
                  </a:lnTo>
                  <a:lnTo>
                    <a:pt x="61" y="75"/>
                  </a:lnTo>
                  <a:lnTo>
                    <a:pt x="61" y="75"/>
                  </a:lnTo>
                  <a:lnTo>
                    <a:pt x="69" y="30"/>
                  </a:lnTo>
                  <a:close/>
                  <a:moveTo>
                    <a:pt x="69" y="30"/>
                  </a:moveTo>
                  <a:lnTo>
                    <a:pt x="69" y="30"/>
                  </a:lnTo>
                  <a:lnTo>
                    <a:pt x="61" y="75"/>
                  </a:lnTo>
                  <a:lnTo>
                    <a:pt x="61" y="75"/>
                  </a:lnTo>
                  <a:lnTo>
                    <a:pt x="69" y="30"/>
                  </a:lnTo>
                  <a:close/>
                  <a:moveTo>
                    <a:pt x="69" y="30"/>
                  </a:moveTo>
                  <a:lnTo>
                    <a:pt x="69" y="30"/>
                  </a:lnTo>
                  <a:lnTo>
                    <a:pt x="61" y="76"/>
                  </a:lnTo>
                  <a:lnTo>
                    <a:pt x="61" y="75"/>
                  </a:lnTo>
                  <a:lnTo>
                    <a:pt x="69" y="30"/>
                  </a:lnTo>
                  <a:close/>
                  <a:moveTo>
                    <a:pt x="69" y="30"/>
                  </a:moveTo>
                  <a:lnTo>
                    <a:pt x="69" y="30"/>
                  </a:lnTo>
                  <a:lnTo>
                    <a:pt x="61" y="76"/>
                  </a:lnTo>
                  <a:lnTo>
                    <a:pt x="61" y="76"/>
                  </a:lnTo>
                  <a:lnTo>
                    <a:pt x="69" y="30"/>
                  </a:lnTo>
                  <a:close/>
                  <a:moveTo>
                    <a:pt x="69" y="30"/>
                  </a:moveTo>
                  <a:lnTo>
                    <a:pt x="69" y="30"/>
                  </a:lnTo>
                  <a:lnTo>
                    <a:pt x="61" y="76"/>
                  </a:lnTo>
                  <a:lnTo>
                    <a:pt x="61" y="76"/>
                  </a:lnTo>
                  <a:lnTo>
                    <a:pt x="69" y="30"/>
                  </a:lnTo>
                  <a:close/>
                  <a:moveTo>
                    <a:pt x="69" y="30"/>
                  </a:moveTo>
                  <a:lnTo>
                    <a:pt x="69" y="30"/>
                  </a:lnTo>
                  <a:lnTo>
                    <a:pt x="61" y="76"/>
                  </a:lnTo>
                  <a:lnTo>
                    <a:pt x="61" y="76"/>
                  </a:lnTo>
                  <a:lnTo>
                    <a:pt x="69" y="30"/>
                  </a:lnTo>
                  <a:close/>
                  <a:moveTo>
                    <a:pt x="69" y="30"/>
                  </a:moveTo>
                  <a:lnTo>
                    <a:pt x="69" y="30"/>
                  </a:lnTo>
                  <a:lnTo>
                    <a:pt x="62" y="76"/>
                  </a:lnTo>
                  <a:lnTo>
                    <a:pt x="61" y="76"/>
                  </a:lnTo>
                  <a:lnTo>
                    <a:pt x="69" y="30"/>
                  </a:lnTo>
                  <a:close/>
                  <a:moveTo>
                    <a:pt x="69" y="30"/>
                  </a:moveTo>
                  <a:lnTo>
                    <a:pt x="70" y="30"/>
                  </a:lnTo>
                  <a:lnTo>
                    <a:pt x="62" y="76"/>
                  </a:lnTo>
                  <a:lnTo>
                    <a:pt x="62" y="76"/>
                  </a:lnTo>
                  <a:lnTo>
                    <a:pt x="69" y="30"/>
                  </a:lnTo>
                  <a:close/>
                  <a:moveTo>
                    <a:pt x="70" y="30"/>
                  </a:moveTo>
                  <a:lnTo>
                    <a:pt x="70" y="30"/>
                  </a:lnTo>
                  <a:lnTo>
                    <a:pt x="62" y="76"/>
                  </a:lnTo>
                  <a:lnTo>
                    <a:pt x="62" y="76"/>
                  </a:lnTo>
                  <a:lnTo>
                    <a:pt x="70" y="30"/>
                  </a:lnTo>
                  <a:close/>
                  <a:moveTo>
                    <a:pt x="70" y="30"/>
                  </a:moveTo>
                  <a:lnTo>
                    <a:pt x="70" y="30"/>
                  </a:lnTo>
                  <a:lnTo>
                    <a:pt x="62" y="76"/>
                  </a:lnTo>
                  <a:lnTo>
                    <a:pt x="62" y="76"/>
                  </a:lnTo>
                  <a:lnTo>
                    <a:pt x="70" y="30"/>
                  </a:lnTo>
                  <a:close/>
                  <a:moveTo>
                    <a:pt x="70" y="30"/>
                  </a:moveTo>
                  <a:lnTo>
                    <a:pt x="70" y="30"/>
                  </a:lnTo>
                  <a:lnTo>
                    <a:pt x="62" y="76"/>
                  </a:lnTo>
                  <a:lnTo>
                    <a:pt x="62" y="76"/>
                  </a:lnTo>
                  <a:lnTo>
                    <a:pt x="70" y="30"/>
                  </a:lnTo>
                  <a:close/>
                  <a:moveTo>
                    <a:pt x="70" y="30"/>
                  </a:moveTo>
                  <a:lnTo>
                    <a:pt x="70" y="30"/>
                  </a:lnTo>
                  <a:lnTo>
                    <a:pt x="62" y="76"/>
                  </a:lnTo>
                  <a:lnTo>
                    <a:pt x="62" y="76"/>
                  </a:lnTo>
                  <a:lnTo>
                    <a:pt x="70" y="30"/>
                  </a:lnTo>
                  <a:close/>
                  <a:moveTo>
                    <a:pt x="70" y="30"/>
                  </a:moveTo>
                  <a:lnTo>
                    <a:pt x="70" y="30"/>
                  </a:lnTo>
                  <a:lnTo>
                    <a:pt x="62" y="76"/>
                  </a:lnTo>
                  <a:lnTo>
                    <a:pt x="62" y="76"/>
                  </a:lnTo>
                  <a:lnTo>
                    <a:pt x="70" y="30"/>
                  </a:lnTo>
                  <a:close/>
                  <a:moveTo>
                    <a:pt x="70" y="30"/>
                  </a:moveTo>
                  <a:lnTo>
                    <a:pt x="70" y="30"/>
                  </a:lnTo>
                  <a:lnTo>
                    <a:pt x="62" y="76"/>
                  </a:lnTo>
                  <a:lnTo>
                    <a:pt x="62" y="76"/>
                  </a:lnTo>
                  <a:lnTo>
                    <a:pt x="70" y="30"/>
                  </a:lnTo>
                  <a:close/>
                  <a:moveTo>
                    <a:pt x="70" y="30"/>
                  </a:moveTo>
                  <a:lnTo>
                    <a:pt x="70" y="30"/>
                  </a:lnTo>
                  <a:lnTo>
                    <a:pt x="62" y="76"/>
                  </a:lnTo>
                  <a:lnTo>
                    <a:pt x="62" y="76"/>
                  </a:lnTo>
                  <a:lnTo>
                    <a:pt x="70" y="30"/>
                  </a:lnTo>
                  <a:close/>
                  <a:moveTo>
                    <a:pt x="70" y="30"/>
                  </a:moveTo>
                  <a:lnTo>
                    <a:pt x="70" y="30"/>
                  </a:lnTo>
                  <a:lnTo>
                    <a:pt x="62" y="76"/>
                  </a:lnTo>
                  <a:lnTo>
                    <a:pt x="62" y="76"/>
                  </a:lnTo>
                  <a:lnTo>
                    <a:pt x="70" y="30"/>
                  </a:lnTo>
                  <a:close/>
                  <a:moveTo>
                    <a:pt x="70" y="30"/>
                  </a:moveTo>
                  <a:lnTo>
                    <a:pt x="70" y="30"/>
                  </a:lnTo>
                  <a:lnTo>
                    <a:pt x="62" y="76"/>
                  </a:lnTo>
                  <a:lnTo>
                    <a:pt x="62" y="76"/>
                  </a:lnTo>
                  <a:lnTo>
                    <a:pt x="70" y="30"/>
                  </a:lnTo>
                  <a:close/>
                  <a:moveTo>
                    <a:pt x="70" y="30"/>
                  </a:moveTo>
                  <a:lnTo>
                    <a:pt x="70" y="30"/>
                  </a:lnTo>
                  <a:lnTo>
                    <a:pt x="63" y="76"/>
                  </a:lnTo>
                  <a:lnTo>
                    <a:pt x="63" y="76"/>
                  </a:lnTo>
                  <a:lnTo>
                    <a:pt x="70" y="30"/>
                  </a:lnTo>
                  <a:close/>
                  <a:moveTo>
                    <a:pt x="70" y="30"/>
                  </a:moveTo>
                  <a:lnTo>
                    <a:pt x="71" y="30"/>
                  </a:lnTo>
                  <a:lnTo>
                    <a:pt x="63" y="76"/>
                  </a:lnTo>
                  <a:lnTo>
                    <a:pt x="63" y="76"/>
                  </a:lnTo>
                  <a:lnTo>
                    <a:pt x="70" y="30"/>
                  </a:lnTo>
                  <a:close/>
                  <a:moveTo>
                    <a:pt x="71" y="30"/>
                  </a:moveTo>
                  <a:lnTo>
                    <a:pt x="71" y="30"/>
                  </a:lnTo>
                  <a:lnTo>
                    <a:pt x="63" y="76"/>
                  </a:lnTo>
                  <a:lnTo>
                    <a:pt x="63" y="76"/>
                  </a:lnTo>
                  <a:lnTo>
                    <a:pt x="71" y="30"/>
                  </a:lnTo>
                  <a:close/>
                  <a:moveTo>
                    <a:pt x="71" y="30"/>
                  </a:moveTo>
                  <a:lnTo>
                    <a:pt x="71" y="30"/>
                  </a:lnTo>
                  <a:lnTo>
                    <a:pt x="63" y="76"/>
                  </a:lnTo>
                  <a:lnTo>
                    <a:pt x="63" y="76"/>
                  </a:lnTo>
                  <a:lnTo>
                    <a:pt x="71" y="30"/>
                  </a:lnTo>
                  <a:close/>
                  <a:moveTo>
                    <a:pt x="71" y="30"/>
                  </a:moveTo>
                  <a:lnTo>
                    <a:pt x="71" y="30"/>
                  </a:lnTo>
                  <a:lnTo>
                    <a:pt x="63" y="76"/>
                  </a:lnTo>
                  <a:lnTo>
                    <a:pt x="63" y="76"/>
                  </a:lnTo>
                  <a:lnTo>
                    <a:pt x="71" y="30"/>
                  </a:lnTo>
                  <a:close/>
                  <a:moveTo>
                    <a:pt x="71" y="30"/>
                  </a:moveTo>
                  <a:lnTo>
                    <a:pt x="71" y="30"/>
                  </a:lnTo>
                  <a:lnTo>
                    <a:pt x="63" y="76"/>
                  </a:lnTo>
                  <a:lnTo>
                    <a:pt x="63" y="76"/>
                  </a:lnTo>
                  <a:lnTo>
                    <a:pt x="71" y="30"/>
                  </a:lnTo>
                  <a:close/>
                  <a:moveTo>
                    <a:pt x="71" y="30"/>
                  </a:moveTo>
                  <a:lnTo>
                    <a:pt x="71" y="30"/>
                  </a:lnTo>
                  <a:lnTo>
                    <a:pt x="63" y="76"/>
                  </a:lnTo>
                  <a:lnTo>
                    <a:pt x="63" y="76"/>
                  </a:lnTo>
                  <a:lnTo>
                    <a:pt x="71" y="30"/>
                  </a:lnTo>
                  <a:close/>
                  <a:moveTo>
                    <a:pt x="71" y="30"/>
                  </a:moveTo>
                  <a:lnTo>
                    <a:pt x="71" y="30"/>
                  </a:lnTo>
                  <a:lnTo>
                    <a:pt x="63" y="76"/>
                  </a:lnTo>
                  <a:lnTo>
                    <a:pt x="63" y="76"/>
                  </a:lnTo>
                  <a:lnTo>
                    <a:pt x="71" y="30"/>
                  </a:lnTo>
                  <a:close/>
                  <a:moveTo>
                    <a:pt x="71" y="30"/>
                  </a:moveTo>
                  <a:lnTo>
                    <a:pt x="71" y="30"/>
                  </a:lnTo>
                  <a:lnTo>
                    <a:pt x="63" y="76"/>
                  </a:lnTo>
                  <a:lnTo>
                    <a:pt x="63" y="76"/>
                  </a:lnTo>
                  <a:lnTo>
                    <a:pt x="71" y="30"/>
                  </a:lnTo>
                  <a:close/>
                  <a:moveTo>
                    <a:pt x="71" y="30"/>
                  </a:moveTo>
                  <a:lnTo>
                    <a:pt x="71" y="30"/>
                  </a:lnTo>
                  <a:lnTo>
                    <a:pt x="63" y="76"/>
                  </a:lnTo>
                  <a:lnTo>
                    <a:pt x="63" y="76"/>
                  </a:lnTo>
                  <a:lnTo>
                    <a:pt x="71" y="30"/>
                  </a:lnTo>
                  <a:close/>
                  <a:moveTo>
                    <a:pt x="71" y="30"/>
                  </a:moveTo>
                  <a:lnTo>
                    <a:pt x="71" y="30"/>
                  </a:lnTo>
                  <a:lnTo>
                    <a:pt x="63" y="76"/>
                  </a:lnTo>
                  <a:lnTo>
                    <a:pt x="63" y="76"/>
                  </a:lnTo>
                  <a:lnTo>
                    <a:pt x="71" y="30"/>
                  </a:lnTo>
                  <a:close/>
                  <a:moveTo>
                    <a:pt x="71" y="30"/>
                  </a:moveTo>
                  <a:lnTo>
                    <a:pt x="71" y="30"/>
                  </a:lnTo>
                  <a:lnTo>
                    <a:pt x="64" y="76"/>
                  </a:lnTo>
                  <a:lnTo>
                    <a:pt x="63" y="76"/>
                  </a:lnTo>
                  <a:lnTo>
                    <a:pt x="71" y="30"/>
                  </a:lnTo>
                  <a:close/>
                  <a:moveTo>
                    <a:pt x="72" y="30"/>
                  </a:moveTo>
                  <a:lnTo>
                    <a:pt x="72" y="30"/>
                  </a:lnTo>
                  <a:lnTo>
                    <a:pt x="64" y="76"/>
                  </a:lnTo>
                  <a:lnTo>
                    <a:pt x="64" y="76"/>
                  </a:lnTo>
                  <a:lnTo>
                    <a:pt x="72" y="30"/>
                  </a:lnTo>
                  <a:close/>
                  <a:moveTo>
                    <a:pt x="72" y="30"/>
                  </a:moveTo>
                  <a:lnTo>
                    <a:pt x="72" y="30"/>
                  </a:lnTo>
                  <a:lnTo>
                    <a:pt x="64" y="76"/>
                  </a:lnTo>
                  <a:lnTo>
                    <a:pt x="64" y="76"/>
                  </a:lnTo>
                  <a:lnTo>
                    <a:pt x="72" y="30"/>
                  </a:lnTo>
                  <a:close/>
                  <a:moveTo>
                    <a:pt x="72" y="30"/>
                  </a:moveTo>
                  <a:lnTo>
                    <a:pt x="72" y="30"/>
                  </a:lnTo>
                  <a:lnTo>
                    <a:pt x="64" y="76"/>
                  </a:lnTo>
                  <a:lnTo>
                    <a:pt x="64" y="76"/>
                  </a:lnTo>
                  <a:lnTo>
                    <a:pt x="72" y="30"/>
                  </a:lnTo>
                  <a:close/>
                  <a:moveTo>
                    <a:pt x="72" y="30"/>
                  </a:moveTo>
                  <a:lnTo>
                    <a:pt x="72" y="30"/>
                  </a:lnTo>
                  <a:lnTo>
                    <a:pt x="64" y="76"/>
                  </a:lnTo>
                  <a:lnTo>
                    <a:pt x="64" y="76"/>
                  </a:lnTo>
                  <a:lnTo>
                    <a:pt x="72" y="30"/>
                  </a:lnTo>
                  <a:close/>
                  <a:moveTo>
                    <a:pt x="72" y="30"/>
                  </a:moveTo>
                  <a:lnTo>
                    <a:pt x="72" y="30"/>
                  </a:lnTo>
                  <a:lnTo>
                    <a:pt x="64" y="76"/>
                  </a:lnTo>
                  <a:lnTo>
                    <a:pt x="64" y="76"/>
                  </a:lnTo>
                  <a:lnTo>
                    <a:pt x="72" y="30"/>
                  </a:lnTo>
                  <a:close/>
                  <a:moveTo>
                    <a:pt x="72" y="30"/>
                  </a:moveTo>
                  <a:lnTo>
                    <a:pt x="72" y="30"/>
                  </a:lnTo>
                  <a:lnTo>
                    <a:pt x="64" y="76"/>
                  </a:lnTo>
                  <a:lnTo>
                    <a:pt x="64" y="76"/>
                  </a:lnTo>
                  <a:lnTo>
                    <a:pt x="72" y="30"/>
                  </a:lnTo>
                  <a:close/>
                  <a:moveTo>
                    <a:pt x="72" y="30"/>
                  </a:moveTo>
                  <a:lnTo>
                    <a:pt x="72" y="31"/>
                  </a:lnTo>
                  <a:lnTo>
                    <a:pt x="64" y="76"/>
                  </a:lnTo>
                  <a:lnTo>
                    <a:pt x="64" y="76"/>
                  </a:lnTo>
                  <a:lnTo>
                    <a:pt x="72" y="30"/>
                  </a:lnTo>
                  <a:close/>
                  <a:moveTo>
                    <a:pt x="72" y="31"/>
                  </a:moveTo>
                  <a:lnTo>
                    <a:pt x="72" y="31"/>
                  </a:lnTo>
                  <a:lnTo>
                    <a:pt x="64" y="76"/>
                  </a:lnTo>
                  <a:lnTo>
                    <a:pt x="64" y="76"/>
                  </a:lnTo>
                  <a:lnTo>
                    <a:pt x="72" y="31"/>
                  </a:lnTo>
                  <a:close/>
                  <a:moveTo>
                    <a:pt x="72" y="31"/>
                  </a:moveTo>
                  <a:lnTo>
                    <a:pt x="72" y="31"/>
                  </a:lnTo>
                  <a:lnTo>
                    <a:pt x="64" y="76"/>
                  </a:lnTo>
                  <a:lnTo>
                    <a:pt x="64" y="76"/>
                  </a:lnTo>
                  <a:lnTo>
                    <a:pt x="72" y="31"/>
                  </a:lnTo>
                  <a:close/>
                  <a:moveTo>
                    <a:pt x="72" y="31"/>
                  </a:moveTo>
                  <a:lnTo>
                    <a:pt x="72" y="31"/>
                  </a:lnTo>
                  <a:lnTo>
                    <a:pt x="64" y="76"/>
                  </a:lnTo>
                  <a:lnTo>
                    <a:pt x="64" y="76"/>
                  </a:lnTo>
                  <a:lnTo>
                    <a:pt x="72" y="31"/>
                  </a:lnTo>
                  <a:close/>
                  <a:moveTo>
                    <a:pt x="72" y="31"/>
                  </a:moveTo>
                  <a:lnTo>
                    <a:pt x="72" y="31"/>
                  </a:lnTo>
                  <a:lnTo>
                    <a:pt x="65" y="76"/>
                  </a:lnTo>
                  <a:lnTo>
                    <a:pt x="64" y="76"/>
                  </a:lnTo>
                  <a:lnTo>
                    <a:pt x="72" y="31"/>
                  </a:lnTo>
                  <a:close/>
                  <a:moveTo>
                    <a:pt x="72" y="31"/>
                  </a:moveTo>
                  <a:lnTo>
                    <a:pt x="73" y="31"/>
                  </a:lnTo>
                  <a:lnTo>
                    <a:pt x="65" y="76"/>
                  </a:lnTo>
                  <a:lnTo>
                    <a:pt x="65" y="76"/>
                  </a:lnTo>
                  <a:lnTo>
                    <a:pt x="72" y="31"/>
                  </a:lnTo>
                  <a:close/>
                  <a:moveTo>
                    <a:pt x="73" y="31"/>
                  </a:moveTo>
                  <a:lnTo>
                    <a:pt x="73" y="31"/>
                  </a:lnTo>
                  <a:lnTo>
                    <a:pt x="65" y="76"/>
                  </a:lnTo>
                  <a:lnTo>
                    <a:pt x="65" y="76"/>
                  </a:lnTo>
                  <a:lnTo>
                    <a:pt x="73" y="31"/>
                  </a:lnTo>
                  <a:close/>
                  <a:moveTo>
                    <a:pt x="73" y="31"/>
                  </a:moveTo>
                  <a:lnTo>
                    <a:pt x="73" y="31"/>
                  </a:lnTo>
                  <a:lnTo>
                    <a:pt x="65" y="76"/>
                  </a:lnTo>
                  <a:lnTo>
                    <a:pt x="65" y="76"/>
                  </a:lnTo>
                  <a:lnTo>
                    <a:pt x="73" y="31"/>
                  </a:lnTo>
                  <a:close/>
                  <a:moveTo>
                    <a:pt x="73" y="31"/>
                  </a:moveTo>
                  <a:lnTo>
                    <a:pt x="73" y="31"/>
                  </a:lnTo>
                  <a:lnTo>
                    <a:pt x="65" y="76"/>
                  </a:lnTo>
                  <a:lnTo>
                    <a:pt x="65" y="76"/>
                  </a:lnTo>
                  <a:lnTo>
                    <a:pt x="73" y="31"/>
                  </a:lnTo>
                  <a:close/>
                  <a:moveTo>
                    <a:pt x="73" y="31"/>
                  </a:moveTo>
                  <a:lnTo>
                    <a:pt x="73" y="31"/>
                  </a:lnTo>
                  <a:lnTo>
                    <a:pt x="65" y="76"/>
                  </a:lnTo>
                  <a:lnTo>
                    <a:pt x="65" y="76"/>
                  </a:lnTo>
                  <a:lnTo>
                    <a:pt x="73" y="31"/>
                  </a:lnTo>
                  <a:close/>
                  <a:moveTo>
                    <a:pt x="73" y="31"/>
                  </a:moveTo>
                  <a:lnTo>
                    <a:pt x="73" y="31"/>
                  </a:lnTo>
                  <a:lnTo>
                    <a:pt x="65" y="76"/>
                  </a:lnTo>
                  <a:lnTo>
                    <a:pt x="65" y="76"/>
                  </a:lnTo>
                  <a:lnTo>
                    <a:pt x="73" y="31"/>
                  </a:lnTo>
                  <a:close/>
                  <a:moveTo>
                    <a:pt x="73" y="31"/>
                  </a:moveTo>
                  <a:lnTo>
                    <a:pt x="73" y="31"/>
                  </a:lnTo>
                  <a:lnTo>
                    <a:pt x="65" y="76"/>
                  </a:lnTo>
                  <a:lnTo>
                    <a:pt x="65" y="76"/>
                  </a:lnTo>
                  <a:lnTo>
                    <a:pt x="73" y="31"/>
                  </a:lnTo>
                  <a:close/>
                  <a:moveTo>
                    <a:pt x="73" y="31"/>
                  </a:moveTo>
                  <a:lnTo>
                    <a:pt x="73" y="31"/>
                  </a:lnTo>
                  <a:lnTo>
                    <a:pt x="65" y="76"/>
                  </a:lnTo>
                  <a:lnTo>
                    <a:pt x="65" y="76"/>
                  </a:lnTo>
                  <a:lnTo>
                    <a:pt x="73" y="31"/>
                  </a:lnTo>
                  <a:close/>
                  <a:moveTo>
                    <a:pt x="73" y="31"/>
                  </a:moveTo>
                  <a:lnTo>
                    <a:pt x="73" y="31"/>
                  </a:lnTo>
                  <a:lnTo>
                    <a:pt x="65" y="76"/>
                  </a:lnTo>
                  <a:lnTo>
                    <a:pt x="65" y="76"/>
                  </a:lnTo>
                  <a:lnTo>
                    <a:pt x="73" y="31"/>
                  </a:lnTo>
                  <a:close/>
                  <a:moveTo>
                    <a:pt x="73" y="31"/>
                  </a:moveTo>
                  <a:lnTo>
                    <a:pt x="73" y="31"/>
                  </a:lnTo>
                  <a:lnTo>
                    <a:pt x="65" y="76"/>
                  </a:lnTo>
                  <a:lnTo>
                    <a:pt x="65" y="76"/>
                  </a:lnTo>
                  <a:lnTo>
                    <a:pt x="73" y="31"/>
                  </a:lnTo>
                  <a:close/>
                  <a:moveTo>
                    <a:pt x="73" y="31"/>
                  </a:moveTo>
                  <a:lnTo>
                    <a:pt x="73" y="31"/>
                  </a:lnTo>
                  <a:lnTo>
                    <a:pt x="66" y="76"/>
                  </a:lnTo>
                  <a:lnTo>
                    <a:pt x="66" y="76"/>
                  </a:lnTo>
                  <a:lnTo>
                    <a:pt x="73" y="31"/>
                  </a:lnTo>
                  <a:close/>
                  <a:moveTo>
                    <a:pt x="73" y="31"/>
                  </a:moveTo>
                  <a:lnTo>
                    <a:pt x="74" y="31"/>
                  </a:lnTo>
                  <a:lnTo>
                    <a:pt x="66" y="76"/>
                  </a:lnTo>
                  <a:lnTo>
                    <a:pt x="66" y="76"/>
                  </a:lnTo>
                  <a:lnTo>
                    <a:pt x="73" y="31"/>
                  </a:lnTo>
                  <a:close/>
                  <a:moveTo>
                    <a:pt x="74" y="31"/>
                  </a:moveTo>
                  <a:lnTo>
                    <a:pt x="74" y="31"/>
                  </a:lnTo>
                  <a:lnTo>
                    <a:pt x="66" y="76"/>
                  </a:lnTo>
                  <a:lnTo>
                    <a:pt x="66" y="76"/>
                  </a:lnTo>
                  <a:lnTo>
                    <a:pt x="74" y="31"/>
                  </a:lnTo>
                  <a:close/>
                  <a:moveTo>
                    <a:pt x="74" y="31"/>
                  </a:moveTo>
                  <a:lnTo>
                    <a:pt x="74" y="31"/>
                  </a:lnTo>
                  <a:lnTo>
                    <a:pt x="66" y="76"/>
                  </a:lnTo>
                  <a:lnTo>
                    <a:pt x="66" y="76"/>
                  </a:lnTo>
                  <a:lnTo>
                    <a:pt x="74" y="31"/>
                  </a:lnTo>
                  <a:close/>
                  <a:moveTo>
                    <a:pt x="74" y="31"/>
                  </a:moveTo>
                  <a:lnTo>
                    <a:pt x="74" y="31"/>
                  </a:lnTo>
                  <a:lnTo>
                    <a:pt x="66" y="76"/>
                  </a:lnTo>
                  <a:lnTo>
                    <a:pt x="66" y="76"/>
                  </a:lnTo>
                  <a:lnTo>
                    <a:pt x="74" y="31"/>
                  </a:lnTo>
                  <a:close/>
                  <a:moveTo>
                    <a:pt x="74" y="31"/>
                  </a:moveTo>
                  <a:lnTo>
                    <a:pt x="74" y="31"/>
                  </a:lnTo>
                  <a:lnTo>
                    <a:pt x="66" y="76"/>
                  </a:lnTo>
                  <a:lnTo>
                    <a:pt x="66" y="76"/>
                  </a:lnTo>
                  <a:lnTo>
                    <a:pt x="74" y="31"/>
                  </a:lnTo>
                  <a:close/>
                  <a:moveTo>
                    <a:pt x="74" y="31"/>
                  </a:moveTo>
                  <a:lnTo>
                    <a:pt x="74" y="31"/>
                  </a:lnTo>
                  <a:lnTo>
                    <a:pt x="66" y="76"/>
                  </a:lnTo>
                  <a:lnTo>
                    <a:pt x="66" y="76"/>
                  </a:lnTo>
                  <a:lnTo>
                    <a:pt x="74" y="31"/>
                  </a:lnTo>
                  <a:close/>
                  <a:moveTo>
                    <a:pt x="74" y="31"/>
                  </a:moveTo>
                  <a:lnTo>
                    <a:pt x="74" y="31"/>
                  </a:lnTo>
                  <a:lnTo>
                    <a:pt x="66" y="76"/>
                  </a:lnTo>
                  <a:lnTo>
                    <a:pt x="66" y="76"/>
                  </a:lnTo>
                  <a:lnTo>
                    <a:pt x="74" y="31"/>
                  </a:lnTo>
                  <a:close/>
                  <a:moveTo>
                    <a:pt x="74" y="31"/>
                  </a:moveTo>
                  <a:lnTo>
                    <a:pt x="74" y="31"/>
                  </a:lnTo>
                  <a:lnTo>
                    <a:pt x="66" y="76"/>
                  </a:lnTo>
                  <a:lnTo>
                    <a:pt x="66" y="76"/>
                  </a:lnTo>
                  <a:lnTo>
                    <a:pt x="74" y="31"/>
                  </a:lnTo>
                  <a:close/>
                  <a:moveTo>
                    <a:pt x="74" y="31"/>
                  </a:moveTo>
                  <a:lnTo>
                    <a:pt x="74" y="31"/>
                  </a:lnTo>
                  <a:lnTo>
                    <a:pt x="66" y="76"/>
                  </a:lnTo>
                  <a:lnTo>
                    <a:pt x="66" y="76"/>
                  </a:lnTo>
                  <a:lnTo>
                    <a:pt x="74" y="31"/>
                  </a:lnTo>
                  <a:close/>
                  <a:moveTo>
                    <a:pt x="74" y="31"/>
                  </a:moveTo>
                  <a:lnTo>
                    <a:pt x="74" y="31"/>
                  </a:lnTo>
                  <a:lnTo>
                    <a:pt x="66" y="76"/>
                  </a:lnTo>
                  <a:lnTo>
                    <a:pt x="66" y="76"/>
                  </a:lnTo>
                  <a:lnTo>
                    <a:pt x="74" y="31"/>
                  </a:lnTo>
                  <a:close/>
                  <a:moveTo>
                    <a:pt x="74" y="31"/>
                  </a:moveTo>
                  <a:lnTo>
                    <a:pt x="74" y="31"/>
                  </a:lnTo>
                  <a:lnTo>
                    <a:pt x="67" y="76"/>
                  </a:lnTo>
                  <a:lnTo>
                    <a:pt x="66" y="76"/>
                  </a:lnTo>
                  <a:lnTo>
                    <a:pt x="74" y="31"/>
                  </a:lnTo>
                  <a:close/>
                  <a:moveTo>
                    <a:pt x="74" y="31"/>
                  </a:moveTo>
                  <a:lnTo>
                    <a:pt x="75" y="31"/>
                  </a:lnTo>
                  <a:lnTo>
                    <a:pt x="67" y="76"/>
                  </a:lnTo>
                  <a:lnTo>
                    <a:pt x="67" y="76"/>
                  </a:lnTo>
                  <a:lnTo>
                    <a:pt x="74" y="31"/>
                  </a:lnTo>
                  <a:close/>
                  <a:moveTo>
                    <a:pt x="75" y="31"/>
                  </a:moveTo>
                  <a:lnTo>
                    <a:pt x="75" y="31"/>
                  </a:lnTo>
                  <a:lnTo>
                    <a:pt x="67" y="76"/>
                  </a:lnTo>
                  <a:lnTo>
                    <a:pt x="67" y="76"/>
                  </a:lnTo>
                  <a:lnTo>
                    <a:pt x="75" y="31"/>
                  </a:lnTo>
                  <a:close/>
                  <a:moveTo>
                    <a:pt x="75" y="31"/>
                  </a:moveTo>
                  <a:lnTo>
                    <a:pt x="75" y="31"/>
                  </a:lnTo>
                  <a:lnTo>
                    <a:pt x="67" y="76"/>
                  </a:lnTo>
                  <a:lnTo>
                    <a:pt x="67" y="76"/>
                  </a:lnTo>
                  <a:lnTo>
                    <a:pt x="75" y="31"/>
                  </a:lnTo>
                  <a:close/>
                  <a:moveTo>
                    <a:pt x="75" y="31"/>
                  </a:moveTo>
                  <a:lnTo>
                    <a:pt x="75" y="31"/>
                  </a:lnTo>
                  <a:lnTo>
                    <a:pt x="67" y="76"/>
                  </a:lnTo>
                  <a:lnTo>
                    <a:pt x="67" y="76"/>
                  </a:lnTo>
                  <a:lnTo>
                    <a:pt x="75" y="31"/>
                  </a:lnTo>
                  <a:close/>
                  <a:moveTo>
                    <a:pt x="75" y="31"/>
                  </a:moveTo>
                  <a:lnTo>
                    <a:pt x="75" y="31"/>
                  </a:lnTo>
                  <a:lnTo>
                    <a:pt x="67" y="76"/>
                  </a:lnTo>
                  <a:lnTo>
                    <a:pt x="67" y="76"/>
                  </a:lnTo>
                  <a:lnTo>
                    <a:pt x="75" y="31"/>
                  </a:lnTo>
                  <a:close/>
                  <a:moveTo>
                    <a:pt x="75" y="31"/>
                  </a:moveTo>
                  <a:lnTo>
                    <a:pt x="75" y="31"/>
                  </a:lnTo>
                  <a:lnTo>
                    <a:pt x="67" y="77"/>
                  </a:lnTo>
                  <a:lnTo>
                    <a:pt x="67" y="76"/>
                  </a:lnTo>
                  <a:lnTo>
                    <a:pt x="75" y="31"/>
                  </a:lnTo>
                  <a:close/>
                  <a:moveTo>
                    <a:pt x="75" y="31"/>
                  </a:moveTo>
                  <a:lnTo>
                    <a:pt x="75" y="31"/>
                  </a:lnTo>
                  <a:lnTo>
                    <a:pt x="67" y="77"/>
                  </a:lnTo>
                  <a:lnTo>
                    <a:pt x="67" y="77"/>
                  </a:lnTo>
                  <a:lnTo>
                    <a:pt x="75" y="31"/>
                  </a:lnTo>
                  <a:close/>
                  <a:moveTo>
                    <a:pt x="75" y="31"/>
                  </a:moveTo>
                  <a:lnTo>
                    <a:pt x="75" y="31"/>
                  </a:lnTo>
                  <a:lnTo>
                    <a:pt x="67" y="77"/>
                  </a:lnTo>
                  <a:lnTo>
                    <a:pt x="67" y="77"/>
                  </a:lnTo>
                  <a:lnTo>
                    <a:pt x="75" y="31"/>
                  </a:lnTo>
                  <a:close/>
                  <a:moveTo>
                    <a:pt x="75" y="31"/>
                  </a:moveTo>
                  <a:lnTo>
                    <a:pt x="75" y="31"/>
                  </a:lnTo>
                  <a:lnTo>
                    <a:pt x="67" y="77"/>
                  </a:lnTo>
                  <a:lnTo>
                    <a:pt x="67" y="77"/>
                  </a:lnTo>
                  <a:lnTo>
                    <a:pt x="75" y="31"/>
                  </a:lnTo>
                  <a:close/>
                  <a:moveTo>
                    <a:pt x="75" y="31"/>
                  </a:moveTo>
                  <a:lnTo>
                    <a:pt x="75" y="31"/>
                  </a:lnTo>
                  <a:lnTo>
                    <a:pt x="67" y="77"/>
                  </a:lnTo>
                  <a:lnTo>
                    <a:pt x="67" y="77"/>
                  </a:lnTo>
                  <a:lnTo>
                    <a:pt x="75" y="31"/>
                  </a:lnTo>
                  <a:close/>
                  <a:moveTo>
                    <a:pt x="75" y="31"/>
                  </a:moveTo>
                  <a:lnTo>
                    <a:pt x="75" y="31"/>
                  </a:lnTo>
                  <a:lnTo>
                    <a:pt x="68" y="77"/>
                  </a:lnTo>
                  <a:lnTo>
                    <a:pt x="67" y="77"/>
                  </a:lnTo>
                  <a:lnTo>
                    <a:pt x="75" y="31"/>
                  </a:lnTo>
                  <a:close/>
                  <a:moveTo>
                    <a:pt x="75" y="31"/>
                  </a:moveTo>
                  <a:lnTo>
                    <a:pt x="76" y="31"/>
                  </a:lnTo>
                  <a:lnTo>
                    <a:pt x="68" y="77"/>
                  </a:lnTo>
                  <a:lnTo>
                    <a:pt x="68" y="77"/>
                  </a:lnTo>
                  <a:lnTo>
                    <a:pt x="75" y="31"/>
                  </a:lnTo>
                  <a:close/>
                  <a:moveTo>
                    <a:pt x="76" y="31"/>
                  </a:moveTo>
                  <a:lnTo>
                    <a:pt x="76" y="31"/>
                  </a:lnTo>
                  <a:lnTo>
                    <a:pt x="68" y="77"/>
                  </a:lnTo>
                  <a:lnTo>
                    <a:pt x="68" y="77"/>
                  </a:lnTo>
                  <a:lnTo>
                    <a:pt x="76" y="31"/>
                  </a:lnTo>
                  <a:close/>
                  <a:moveTo>
                    <a:pt x="76" y="31"/>
                  </a:moveTo>
                  <a:lnTo>
                    <a:pt x="76" y="31"/>
                  </a:lnTo>
                  <a:lnTo>
                    <a:pt x="68" y="77"/>
                  </a:lnTo>
                  <a:lnTo>
                    <a:pt x="68" y="77"/>
                  </a:lnTo>
                  <a:lnTo>
                    <a:pt x="76" y="31"/>
                  </a:lnTo>
                  <a:close/>
                  <a:moveTo>
                    <a:pt x="76" y="31"/>
                  </a:moveTo>
                  <a:lnTo>
                    <a:pt x="76" y="31"/>
                  </a:lnTo>
                  <a:lnTo>
                    <a:pt x="68" y="77"/>
                  </a:lnTo>
                  <a:lnTo>
                    <a:pt x="68" y="77"/>
                  </a:lnTo>
                  <a:lnTo>
                    <a:pt x="76" y="31"/>
                  </a:lnTo>
                  <a:close/>
                  <a:moveTo>
                    <a:pt x="76" y="31"/>
                  </a:moveTo>
                  <a:lnTo>
                    <a:pt x="76" y="31"/>
                  </a:lnTo>
                  <a:lnTo>
                    <a:pt x="68" y="77"/>
                  </a:lnTo>
                  <a:lnTo>
                    <a:pt x="68" y="77"/>
                  </a:lnTo>
                  <a:lnTo>
                    <a:pt x="76" y="31"/>
                  </a:lnTo>
                  <a:close/>
                  <a:moveTo>
                    <a:pt x="76" y="31"/>
                  </a:moveTo>
                  <a:lnTo>
                    <a:pt x="76" y="31"/>
                  </a:lnTo>
                  <a:lnTo>
                    <a:pt x="68" y="77"/>
                  </a:lnTo>
                  <a:lnTo>
                    <a:pt x="68" y="77"/>
                  </a:lnTo>
                  <a:lnTo>
                    <a:pt x="76" y="31"/>
                  </a:lnTo>
                  <a:close/>
                  <a:moveTo>
                    <a:pt x="76" y="31"/>
                  </a:moveTo>
                  <a:lnTo>
                    <a:pt x="76" y="31"/>
                  </a:lnTo>
                  <a:lnTo>
                    <a:pt x="68" y="77"/>
                  </a:lnTo>
                  <a:lnTo>
                    <a:pt x="68" y="77"/>
                  </a:lnTo>
                  <a:lnTo>
                    <a:pt x="76" y="31"/>
                  </a:lnTo>
                  <a:close/>
                  <a:moveTo>
                    <a:pt x="76" y="31"/>
                  </a:moveTo>
                  <a:lnTo>
                    <a:pt x="76" y="31"/>
                  </a:lnTo>
                  <a:lnTo>
                    <a:pt x="68" y="77"/>
                  </a:lnTo>
                  <a:lnTo>
                    <a:pt x="68" y="77"/>
                  </a:lnTo>
                  <a:lnTo>
                    <a:pt x="76" y="31"/>
                  </a:lnTo>
                  <a:close/>
                  <a:moveTo>
                    <a:pt x="76" y="31"/>
                  </a:moveTo>
                  <a:lnTo>
                    <a:pt x="76" y="31"/>
                  </a:lnTo>
                  <a:lnTo>
                    <a:pt x="68" y="77"/>
                  </a:lnTo>
                  <a:lnTo>
                    <a:pt x="68" y="77"/>
                  </a:lnTo>
                  <a:lnTo>
                    <a:pt x="76" y="31"/>
                  </a:lnTo>
                  <a:close/>
                  <a:moveTo>
                    <a:pt x="76" y="31"/>
                  </a:moveTo>
                  <a:lnTo>
                    <a:pt x="76" y="31"/>
                  </a:lnTo>
                  <a:lnTo>
                    <a:pt x="68" y="77"/>
                  </a:lnTo>
                  <a:lnTo>
                    <a:pt x="68" y="77"/>
                  </a:lnTo>
                  <a:lnTo>
                    <a:pt x="76" y="31"/>
                  </a:lnTo>
                  <a:close/>
                  <a:moveTo>
                    <a:pt x="76" y="31"/>
                  </a:moveTo>
                  <a:lnTo>
                    <a:pt x="76" y="31"/>
                  </a:lnTo>
                  <a:lnTo>
                    <a:pt x="69" y="77"/>
                  </a:lnTo>
                  <a:lnTo>
                    <a:pt x="69" y="77"/>
                  </a:lnTo>
                  <a:lnTo>
                    <a:pt x="76" y="31"/>
                  </a:lnTo>
                  <a:close/>
                  <a:moveTo>
                    <a:pt x="76" y="31"/>
                  </a:moveTo>
                  <a:lnTo>
                    <a:pt x="77" y="31"/>
                  </a:lnTo>
                  <a:lnTo>
                    <a:pt x="69" y="77"/>
                  </a:lnTo>
                  <a:lnTo>
                    <a:pt x="69" y="77"/>
                  </a:lnTo>
                  <a:lnTo>
                    <a:pt x="76" y="31"/>
                  </a:lnTo>
                  <a:close/>
                  <a:moveTo>
                    <a:pt x="77" y="31"/>
                  </a:moveTo>
                  <a:lnTo>
                    <a:pt x="77" y="31"/>
                  </a:lnTo>
                  <a:lnTo>
                    <a:pt x="69" y="77"/>
                  </a:lnTo>
                  <a:lnTo>
                    <a:pt x="69" y="77"/>
                  </a:lnTo>
                  <a:lnTo>
                    <a:pt x="77" y="31"/>
                  </a:lnTo>
                  <a:close/>
                  <a:moveTo>
                    <a:pt x="77" y="31"/>
                  </a:moveTo>
                  <a:lnTo>
                    <a:pt x="77" y="31"/>
                  </a:lnTo>
                  <a:lnTo>
                    <a:pt x="69" y="77"/>
                  </a:lnTo>
                  <a:lnTo>
                    <a:pt x="69" y="77"/>
                  </a:lnTo>
                  <a:lnTo>
                    <a:pt x="77" y="31"/>
                  </a:lnTo>
                  <a:close/>
                  <a:moveTo>
                    <a:pt x="77" y="31"/>
                  </a:moveTo>
                  <a:lnTo>
                    <a:pt x="77" y="31"/>
                  </a:lnTo>
                  <a:lnTo>
                    <a:pt x="69" y="77"/>
                  </a:lnTo>
                  <a:lnTo>
                    <a:pt x="69" y="77"/>
                  </a:lnTo>
                  <a:lnTo>
                    <a:pt x="77" y="31"/>
                  </a:lnTo>
                  <a:close/>
                  <a:moveTo>
                    <a:pt x="77" y="31"/>
                  </a:moveTo>
                  <a:lnTo>
                    <a:pt x="77" y="31"/>
                  </a:lnTo>
                  <a:lnTo>
                    <a:pt x="69" y="77"/>
                  </a:lnTo>
                  <a:lnTo>
                    <a:pt x="69" y="77"/>
                  </a:lnTo>
                  <a:lnTo>
                    <a:pt x="77" y="31"/>
                  </a:lnTo>
                  <a:close/>
                  <a:moveTo>
                    <a:pt x="77" y="31"/>
                  </a:moveTo>
                  <a:lnTo>
                    <a:pt x="77" y="31"/>
                  </a:lnTo>
                  <a:lnTo>
                    <a:pt x="69" y="77"/>
                  </a:lnTo>
                  <a:lnTo>
                    <a:pt x="69" y="77"/>
                  </a:lnTo>
                  <a:lnTo>
                    <a:pt x="77" y="31"/>
                  </a:lnTo>
                  <a:close/>
                  <a:moveTo>
                    <a:pt x="77" y="31"/>
                  </a:moveTo>
                  <a:lnTo>
                    <a:pt x="77" y="31"/>
                  </a:lnTo>
                  <a:lnTo>
                    <a:pt x="69" y="77"/>
                  </a:lnTo>
                  <a:lnTo>
                    <a:pt x="69" y="77"/>
                  </a:lnTo>
                  <a:lnTo>
                    <a:pt x="77" y="31"/>
                  </a:lnTo>
                  <a:close/>
                  <a:moveTo>
                    <a:pt x="77" y="31"/>
                  </a:moveTo>
                  <a:lnTo>
                    <a:pt x="77" y="31"/>
                  </a:lnTo>
                  <a:lnTo>
                    <a:pt x="69" y="77"/>
                  </a:lnTo>
                  <a:lnTo>
                    <a:pt x="69" y="77"/>
                  </a:lnTo>
                  <a:lnTo>
                    <a:pt x="77" y="31"/>
                  </a:lnTo>
                  <a:close/>
                  <a:moveTo>
                    <a:pt x="77" y="31"/>
                  </a:moveTo>
                  <a:lnTo>
                    <a:pt x="77" y="31"/>
                  </a:lnTo>
                  <a:lnTo>
                    <a:pt x="69" y="77"/>
                  </a:lnTo>
                  <a:lnTo>
                    <a:pt x="69" y="77"/>
                  </a:lnTo>
                  <a:lnTo>
                    <a:pt x="77" y="31"/>
                  </a:lnTo>
                  <a:close/>
                  <a:moveTo>
                    <a:pt x="77" y="31"/>
                  </a:moveTo>
                  <a:lnTo>
                    <a:pt x="77" y="31"/>
                  </a:lnTo>
                  <a:lnTo>
                    <a:pt x="69" y="77"/>
                  </a:lnTo>
                  <a:lnTo>
                    <a:pt x="69" y="77"/>
                  </a:lnTo>
                  <a:lnTo>
                    <a:pt x="77" y="31"/>
                  </a:lnTo>
                  <a:close/>
                  <a:moveTo>
                    <a:pt x="77" y="31"/>
                  </a:moveTo>
                  <a:lnTo>
                    <a:pt x="77" y="31"/>
                  </a:lnTo>
                  <a:lnTo>
                    <a:pt x="70" y="77"/>
                  </a:lnTo>
                  <a:lnTo>
                    <a:pt x="69" y="77"/>
                  </a:lnTo>
                  <a:lnTo>
                    <a:pt x="77" y="31"/>
                  </a:lnTo>
                  <a:close/>
                  <a:moveTo>
                    <a:pt x="77" y="31"/>
                  </a:moveTo>
                  <a:lnTo>
                    <a:pt x="78" y="31"/>
                  </a:lnTo>
                  <a:lnTo>
                    <a:pt x="70" y="77"/>
                  </a:lnTo>
                  <a:lnTo>
                    <a:pt x="70" y="77"/>
                  </a:lnTo>
                  <a:lnTo>
                    <a:pt x="77" y="31"/>
                  </a:lnTo>
                  <a:close/>
                  <a:moveTo>
                    <a:pt x="78" y="31"/>
                  </a:moveTo>
                  <a:lnTo>
                    <a:pt x="78" y="32"/>
                  </a:lnTo>
                  <a:lnTo>
                    <a:pt x="70" y="77"/>
                  </a:lnTo>
                  <a:lnTo>
                    <a:pt x="70" y="77"/>
                  </a:lnTo>
                  <a:lnTo>
                    <a:pt x="78" y="31"/>
                  </a:lnTo>
                  <a:close/>
                  <a:moveTo>
                    <a:pt x="78" y="32"/>
                  </a:moveTo>
                  <a:lnTo>
                    <a:pt x="78" y="32"/>
                  </a:lnTo>
                  <a:lnTo>
                    <a:pt x="70" y="77"/>
                  </a:lnTo>
                  <a:lnTo>
                    <a:pt x="70" y="77"/>
                  </a:lnTo>
                  <a:lnTo>
                    <a:pt x="78" y="32"/>
                  </a:lnTo>
                  <a:close/>
                  <a:moveTo>
                    <a:pt x="78" y="32"/>
                  </a:moveTo>
                  <a:lnTo>
                    <a:pt x="78" y="32"/>
                  </a:lnTo>
                  <a:lnTo>
                    <a:pt x="70" y="77"/>
                  </a:lnTo>
                  <a:lnTo>
                    <a:pt x="70" y="77"/>
                  </a:lnTo>
                  <a:lnTo>
                    <a:pt x="78" y="32"/>
                  </a:lnTo>
                  <a:close/>
                  <a:moveTo>
                    <a:pt x="78" y="32"/>
                  </a:moveTo>
                  <a:lnTo>
                    <a:pt x="78" y="32"/>
                  </a:lnTo>
                  <a:lnTo>
                    <a:pt x="70" y="77"/>
                  </a:lnTo>
                  <a:lnTo>
                    <a:pt x="70" y="77"/>
                  </a:lnTo>
                  <a:lnTo>
                    <a:pt x="78" y="32"/>
                  </a:lnTo>
                  <a:close/>
                  <a:moveTo>
                    <a:pt x="78" y="32"/>
                  </a:moveTo>
                  <a:lnTo>
                    <a:pt x="78" y="32"/>
                  </a:lnTo>
                  <a:lnTo>
                    <a:pt x="70" y="77"/>
                  </a:lnTo>
                  <a:lnTo>
                    <a:pt x="70" y="77"/>
                  </a:lnTo>
                  <a:lnTo>
                    <a:pt x="78" y="32"/>
                  </a:lnTo>
                  <a:close/>
                  <a:moveTo>
                    <a:pt x="78" y="32"/>
                  </a:moveTo>
                  <a:lnTo>
                    <a:pt x="78" y="32"/>
                  </a:lnTo>
                  <a:lnTo>
                    <a:pt x="70" y="77"/>
                  </a:lnTo>
                  <a:lnTo>
                    <a:pt x="70" y="77"/>
                  </a:lnTo>
                  <a:lnTo>
                    <a:pt x="78" y="32"/>
                  </a:lnTo>
                  <a:close/>
                  <a:moveTo>
                    <a:pt x="78" y="32"/>
                  </a:moveTo>
                  <a:lnTo>
                    <a:pt x="78" y="32"/>
                  </a:lnTo>
                  <a:lnTo>
                    <a:pt x="70" y="77"/>
                  </a:lnTo>
                  <a:lnTo>
                    <a:pt x="70" y="77"/>
                  </a:lnTo>
                  <a:lnTo>
                    <a:pt x="78" y="32"/>
                  </a:lnTo>
                  <a:close/>
                  <a:moveTo>
                    <a:pt x="78" y="32"/>
                  </a:moveTo>
                  <a:lnTo>
                    <a:pt x="78" y="32"/>
                  </a:lnTo>
                  <a:lnTo>
                    <a:pt x="70" y="77"/>
                  </a:lnTo>
                  <a:lnTo>
                    <a:pt x="70" y="77"/>
                  </a:lnTo>
                  <a:lnTo>
                    <a:pt x="78" y="32"/>
                  </a:lnTo>
                  <a:close/>
                  <a:moveTo>
                    <a:pt x="78" y="32"/>
                  </a:moveTo>
                  <a:lnTo>
                    <a:pt x="78" y="32"/>
                  </a:lnTo>
                  <a:lnTo>
                    <a:pt x="70" y="77"/>
                  </a:lnTo>
                  <a:lnTo>
                    <a:pt x="70" y="77"/>
                  </a:lnTo>
                  <a:lnTo>
                    <a:pt x="78" y="32"/>
                  </a:lnTo>
                  <a:close/>
                  <a:moveTo>
                    <a:pt x="78" y="32"/>
                  </a:moveTo>
                  <a:lnTo>
                    <a:pt x="78" y="32"/>
                  </a:lnTo>
                  <a:lnTo>
                    <a:pt x="71" y="77"/>
                  </a:lnTo>
                  <a:lnTo>
                    <a:pt x="70" y="77"/>
                  </a:lnTo>
                  <a:lnTo>
                    <a:pt x="78" y="32"/>
                  </a:lnTo>
                  <a:close/>
                  <a:moveTo>
                    <a:pt x="78" y="32"/>
                  </a:moveTo>
                  <a:lnTo>
                    <a:pt x="79" y="32"/>
                  </a:lnTo>
                  <a:lnTo>
                    <a:pt x="71" y="77"/>
                  </a:lnTo>
                  <a:lnTo>
                    <a:pt x="71" y="77"/>
                  </a:lnTo>
                  <a:lnTo>
                    <a:pt x="78" y="32"/>
                  </a:lnTo>
                  <a:close/>
                  <a:moveTo>
                    <a:pt x="79" y="32"/>
                  </a:moveTo>
                  <a:lnTo>
                    <a:pt x="79" y="32"/>
                  </a:lnTo>
                  <a:lnTo>
                    <a:pt x="71" y="77"/>
                  </a:lnTo>
                  <a:lnTo>
                    <a:pt x="71" y="77"/>
                  </a:lnTo>
                  <a:lnTo>
                    <a:pt x="79" y="32"/>
                  </a:lnTo>
                  <a:close/>
                  <a:moveTo>
                    <a:pt x="79" y="32"/>
                  </a:moveTo>
                  <a:lnTo>
                    <a:pt x="79" y="32"/>
                  </a:lnTo>
                  <a:lnTo>
                    <a:pt x="71" y="77"/>
                  </a:lnTo>
                  <a:lnTo>
                    <a:pt x="71" y="77"/>
                  </a:lnTo>
                  <a:lnTo>
                    <a:pt x="79" y="32"/>
                  </a:lnTo>
                  <a:close/>
                  <a:moveTo>
                    <a:pt x="79" y="32"/>
                  </a:moveTo>
                  <a:lnTo>
                    <a:pt x="79" y="32"/>
                  </a:lnTo>
                  <a:lnTo>
                    <a:pt x="71" y="77"/>
                  </a:lnTo>
                  <a:lnTo>
                    <a:pt x="71" y="77"/>
                  </a:lnTo>
                  <a:lnTo>
                    <a:pt x="79" y="32"/>
                  </a:lnTo>
                  <a:close/>
                  <a:moveTo>
                    <a:pt x="79" y="32"/>
                  </a:moveTo>
                  <a:lnTo>
                    <a:pt x="79" y="32"/>
                  </a:lnTo>
                  <a:lnTo>
                    <a:pt x="71" y="77"/>
                  </a:lnTo>
                  <a:lnTo>
                    <a:pt x="71" y="77"/>
                  </a:lnTo>
                  <a:lnTo>
                    <a:pt x="79" y="32"/>
                  </a:lnTo>
                  <a:close/>
                  <a:moveTo>
                    <a:pt x="79" y="32"/>
                  </a:moveTo>
                  <a:lnTo>
                    <a:pt x="79" y="32"/>
                  </a:lnTo>
                  <a:lnTo>
                    <a:pt x="71" y="77"/>
                  </a:lnTo>
                  <a:lnTo>
                    <a:pt x="71" y="77"/>
                  </a:lnTo>
                  <a:lnTo>
                    <a:pt x="79" y="32"/>
                  </a:lnTo>
                  <a:close/>
                  <a:moveTo>
                    <a:pt x="79" y="32"/>
                  </a:moveTo>
                  <a:lnTo>
                    <a:pt x="79" y="32"/>
                  </a:lnTo>
                  <a:lnTo>
                    <a:pt x="71" y="77"/>
                  </a:lnTo>
                  <a:lnTo>
                    <a:pt x="71" y="77"/>
                  </a:lnTo>
                  <a:lnTo>
                    <a:pt x="79" y="32"/>
                  </a:lnTo>
                  <a:close/>
                  <a:moveTo>
                    <a:pt x="79" y="32"/>
                  </a:moveTo>
                  <a:lnTo>
                    <a:pt x="79" y="32"/>
                  </a:lnTo>
                  <a:lnTo>
                    <a:pt x="71" y="77"/>
                  </a:lnTo>
                  <a:lnTo>
                    <a:pt x="71" y="77"/>
                  </a:lnTo>
                  <a:lnTo>
                    <a:pt x="79" y="32"/>
                  </a:lnTo>
                  <a:close/>
                  <a:moveTo>
                    <a:pt x="79" y="32"/>
                  </a:moveTo>
                  <a:lnTo>
                    <a:pt x="79" y="32"/>
                  </a:lnTo>
                  <a:lnTo>
                    <a:pt x="71" y="77"/>
                  </a:lnTo>
                  <a:lnTo>
                    <a:pt x="71" y="77"/>
                  </a:lnTo>
                  <a:lnTo>
                    <a:pt x="79" y="32"/>
                  </a:lnTo>
                  <a:close/>
                  <a:moveTo>
                    <a:pt x="79" y="32"/>
                  </a:moveTo>
                  <a:lnTo>
                    <a:pt x="79" y="32"/>
                  </a:lnTo>
                  <a:lnTo>
                    <a:pt x="71" y="77"/>
                  </a:lnTo>
                  <a:lnTo>
                    <a:pt x="71" y="77"/>
                  </a:lnTo>
                  <a:lnTo>
                    <a:pt x="79" y="32"/>
                  </a:lnTo>
                  <a:close/>
                  <a:moveTo>
                    <a:pt x="79" y="32"/>
                  </a:moveTo>
                  <a:lnTo>
                    <a:pt x="79" y="32"/>
                  </a:lnTo>
                  <a:lnTo>
                    <a:pt x="72" y="77"/>
                  </a:lnTo>
                  <a:lnTo>
                    <a:pt x="72" y="77"/>
                  </a:lnTo>
                  <a:lnTo>
                    <a:pt x="79" y="32"/>
                  </a:lnTo>
                  <a:close/>
                  <a:moveTo>
                    <a:pt x="79" y="32"/>
                  </a:moveTo>
                  <a:lnTo>
                    <a:pt x="79" y="32"/>
                  </a:lnTo>
                  <a:lnTo>
                    <a:pt x="72" y="77"/>
                  </a:lnTo>
                  <a:lnTo>
                    <a:pt x="72" y="77"/>
                  </a:lnTo>
                  <a:lnTo>
                    <a:pt x="79" y="32"/>
                  </a:lnTo>
                  <a:close/>
                  <a:moveTo>
                    <a:pt x="80" y="32"/>
                  </a:moveTo>
                  <a:lnTo>
                    <a:pt x="80" y="32"/>
                  </a:lnTo>
                  <a:lnTo>
                    <a:pt x="72" y="77"/>
                  </a:lnTo>
                  <a:lnTo>
                    <a:pt x="72" y="77"/>
                  </a:lnTo>
                  <a:lnTo>
                    <a:pt x="80" y="32"/>
                  </a:lnTo>
                  <a:close/>
                  <a:moveTo>
                    <a:pt x="80" y="32"/>
                  </a:moveTo>
                  <a:lnTo>
                    <a:pt x="80" y="32"/>
                  </a:lnTo>
                  <a:lnTo>
                    <a:pt x="72" y="77"/>
                  </a:lnTo>
                  <a:lnTo>
                    <a:pt x="72" y="77"/>
                  </a:lnTo>
                  <a:lnTo>
                    <a:pt x="80" y="32"/>
                  </a:lnTo>
                  <a:close/>
                  <a:moveTo>
                    <a:pt x="80" y="32"/>
                  </a:moveTo>
                  <a:lnTo>
                    <a:pt x="80" y="32"/>
                  </a:lnTo>
                  <a:lnTo>
                    <a:pt x="72" y="77"/>
                  </a:lnTo>
                  <a:lnTo>
                    <a:pt x="72" y="77"/>
                  </a:lnTo>
                  <a:lnTo>
                    <a:pt x="80" y="32"/>
                  </a:lnTo>
                  <a:close/>
                  <a:moveTo>
                    <a:pt x="80" y="32"/>
                  </a:moveTo>
                  <a:lnTo>
                    <a:pt x="80" y="32"/>
                  </a:lnTo>
                  <a:lnTo>
                    <a:pt x="72" y="77"/>
                  </a:lnTo>
                  <a:lnTo>
                    <a:pt x="72" y="77"/>
                  </a:lnTo>
                  <a:lnTo>
                    <a:pt x="80" y="32"/>
                  </a:lnTo>
                  <a:close/>
                  <a:moveTo>
                    <a:pt x="80" y="32"/>
                  </a:moveTo>
                  <a:lnTo>
                    <a:pt x="80" y="32"/>
                  </a:lnTo>
                  <a:lnTo>
                    <a:pt x="72" y="77"/>
                  </a:lnTo>
                  <a:lnTo>
                    <a:pt x="72" y="77"/>
                  </a:lnTo>
                  <a:lnTo>
                    <a:pt x="80" y="32"/>
                  </a:lnTo>
                  <a:close/>
                  <a:moveTo>
                    <a:pt x="80" y="32"/>
                  </a:moveTo>
                  <a:lnTo>
                    <a:pt x="80" y="32"/>
                  </a:lnTo>
                  <a:lnTo>
                    <a:pt x="72" y="77"/>
                  </a:lnTo>
                  <a:lnTo>
                    <a:pt x="72" y="77"/>
                  </a:lnTo>
                  <a:lnTo>
                    <a:pt x="80" y="32"/>
                  </a:lnTo>
                  <a:close/>
                  <a:moveTo>
                    <a:pt x="80" y="32"/>
                  </a:moveTo>
                  <a:lnTo>
                    <a:pt x="80" y="32"/>
                  </a:lnTo>
                  <a:lnTo>
                    <a:pt x="72" y="77"/>
                  </a:lnTo>
                  <a:lnTo>
                    <a:pt x="72" y="77"/>
                  </a:lnTo>
                  <a:lnTo>
                    <a:pt x="80" y="32"/>
                  </a:lnTo>
                  <a:close/>
                  <a:moveTo>
                    <a:pt x="80" y="32"/>
                  </a:moveTo>
                  <a:lnTo>
                    <a:pt x="80" y="32"/>
                  </a:lnTo>
                  <a:lnTo>
                    <a:pt x="72" y="77"/>
                  </a:lnTo>
                  <a:lnTo>
                    <a:pt x="72" y="77"/>
                  </a:lnTo>
                  <a:lnTo>
                    <a:pt x="80" y="32"/>
                  </a:lnTo>
                  <a:close/>
                  <a:moveTo>
                    <a:pt x="80" y="32"/>
                  </a:moveTo>
                  <a:lnTo>
                    <a:pt x="80" y="32"/>
                  </a:lnTo>
                  <a:lnTo>
                    <a:pt x="72" y="77"/>
                  </a:lnTo>
                  <a:lnTo>
                    <a:pt x="72" y="77"/>
                  </a:lnTo>
                  <a:lnTo>
                    <a:pt x="80" y="32"/>
                  </a:lnTo>
                  <a:close/>
                  <a:moveTo>
                    <a:pt x="80" y="32"/>
                  </a:moveTo>
                  <a:lnTo>
                    <a:pt x="80" y="32"/>
                  </a:lnTo>
                  <a:lnTo>
                    <a:pt x="73" y="77"/>
                  </a:lnTo>
                  <a:lnTo>
                    <a:pt x="72" y="77"/>
                  </a:lnTo>
                  <a:lnTo>
                    <a:pt x="80" y="32"/>
                  </a:lnTo>
                  <a:close/>
                  <a:moveTo>
                    <a:pt x="80" y="32"/>
                  </a:moveTo>
                  <a:lnTo>
                    <a:pt x="81" y="32"/>
                  </a:lnTo>
                  <a:lnTo>
                    <a:pt x="73" y="77"/>
                  </a:lnTo>
                  <a:lnTo>
                    <a:pt x="73" y="77"/>
                  </a:lnTo>
                  <a:lnTo>
                    <a:pt x="80" y="32"/>
                  </a:lnTo>
                  <a:close/>
                  <a:moveTo>
                    <a:pt x="81" y="32"/>
                  </a:moveTo>
                  <a:lnTo>
                    <a:pt x="81" y="32"/>
                  </a:lnTo>
                  <a:lnTo>
                    <a:pt x="73" y="77"/>
                  </a:lnTo>
                  <a:lnTo>
                    <a:pt x="73" y="77"/>
                  </a:lnTo>
                  <a:lnTo>
                    <a:pt x="81" y="32"/>
                  </a:lnTo>
                  <a:close/>
                  <a:moveTo>
                    <a:pt x="81" y="32"/>
                  </a:moveTo>
                  <a:lnTo>
                    <a:pt x="81" y="32"/>
                  </a:lnTo>
                  <a:lnTo>
                    <a:pt x="73" y="77"/>
                  </a:lnTo>
                  <a:lnTo>
                    <a:pt x="73" y="77"/>
                  </a:lnTo>
                  <a:lnTo>
                    <a:pt x="81" y="32"/>
                  </a:lnTo>
                  <a:close/>
                  <a:moveTo>
                    <a:pt x="81" y="32"/>
                  </a:moveTo>
                  <a:lnTo>
                    <a:pt x="81" y="32"/>
                  </a:lnTo>
                  <a:lnTo>
                    <a:pt x="73" y="77"/>
                  </a:lnTo>
                  <a:lnTo>
                    <a:pt x="73" y="77"/>
                  </a:lnTo>
                  <a:lnTo>
                    <a:pt x="81" y="32"/>
                  </a:lnTo>
                  <a:close/>
                  <a:moveTo>
                    <a:pt x="81" y="32"/>
                  </a:moveTo>
                  <a:lnTo>
                    <a:pt x="81" y="32"/>
                  </a:lnTo>
                  <a:lnTo>
                    <a:pt x="73" y="78"/>
                  </a:lnTo>
                  <a:lnTo>
                    <a:pt x="73" y="78"/>
                  </a:lnTo>
                  <a:lnTo>
                    <a:pt x="81" y="32"/>
                  </a:lnTo>
                  <a:close/>
                  <a:moveTo>
                    <a:pt x="81" y="32"/>
                  </a:moveTo>
                  <a:lnTo>
                    <a:pt x="81" y="32"/>
                  </a:lnTo>
                  <a:lnTo>
                    <a:pt x="73" y="78"/>
                  </a:lnTo>
                  <a:lnTo>
                    <a:pt x="73" y="78"/>
                  </a:lnTo>
                  <a:lnTo>
                    <a:pt x="81" y="32"/>
                  </a:lnTo>
                  <a:close/>
                  <a:moveTo>
                    <a:pt x="81" y="32"/>
                  </a:moveTo>
                  <a:lnTo>
                    <a:pt x="81" y="32"/>
                  </a:lnTo>
                  <a:lnTo>
                    <a:pt x="73" y="78"/>
                  </a:lnTo>
                  <a:lnTo>
                    <a:pt x="73" y="78"/>
                  </a:lnTo>
                  <a:lnTo>
                    <a:pt x="81" y="32"/>
                  </a:lnTo>
                  <a:close/>
                  <a:moveTo>
                    <a:pt x="81" y="32"/>
                  </a:moveTo>
                  <a:lnTo>
                    <a:pt x="81" y="32"/>
                  </a:lnTo>
                  <a:lnTo>
                    <a:pt x="73" y="78"/>
                  </a:lnTo>
                  <a:lnTo>
                    <a:pt x="73" y="78"/>
                  </a:lnTo>
                  <a:lnTo>
                    <a:pt x="81" y="32"/>
                  </a:lnTo>
                  <a:close/>
                  <a:moveTo>
                    <a:pt x="81" y="32"/>
                  </a:moveTo>
                  <a:lnTo>
                    <a:pt x="81" y="32"/>
                  </a:lnTo>
                  <a:lnTo>
                    <a:pt x="73" y="78"/>
                  </a:lnTo>
                  <a:lnTo>
                    <a:pt x="73" y="78"/>
                  </a:lnTo>
                  <a:lnTo>
                    <a:pt x="81" y="32"/>
                  </a:lnTo>
                  <a:close/>
                  <a:moveTo>
                    <a:pt x="81" y="32"/>
                  </a:moveTo>
                  <a:lnTo>
                    <a:pt x="81" y="32"/>
                  </a:lnTo>
                  <a:lnTo>
                    <a:pt x="73" y="78"/>
                  </a:lnTo>
                  <a:lnTo>
                    <a:pt x="73" y="78"/>
                  </a:lnTo>
                  <a:lnTo>
                    <a:pt x="81" y="32"/>
                  </a:lnTo>
                  <a:close/>
                  <a:moveTo>
                    <a:pt x="81" y="32"/>
                  </a:moveTo>
                  <a:lnTo>
                    <a:pt x="81" y="32"/>
                  </a:lnTo>
                  <a:lnTo>
                    <a:pt x="74" y="78"/>
                  </a:lnTo>
                  <a:lnTo>
                    <a:pt x="73" y="78"/>
                  </a:lnTo>
                  <a:lnTo>
                    <a:pt x="81" y="32"/>
                  </a:lnTo>
                  <a:close/>
                  <a:moveTo>
                    <a:pt x="81" y="32"/>
                  </a:moveTo>
                  <a:lnTo>
                    <a:pt x="82" y="32"/>
                  </a:lnTo>
                  <a:lnTo>
                    <a:pt x="74" y="78"/>
                  </a:lnTo>
                  <a:lnTo>
                    <a:pt x="74" y="78"/>
                  </a:lnTo>
                  <a:lnTo>
                    <a:pt x="81" y="32"/>
                  </a:lnTo>
                  <a:close/>
                  <a:moveTo>
                    <a:pt x="82" y="32"/>
                  </a:moveTo>
                  <a:lnTo>
                    <a:pt x="82" y="32"/>
                  </a:lnTo>
                  <a:lnTo>
                    <a:pt x="74" y="78"/>
                  </a:lnTo>
                  <a:lnTo>
                    <a:pt x="74" y="78"/>
                  </a:lnTo>
                  <a:lnTo>
                    <a:pt x="82" y="32"/>
                  </a:lnTo>
                  <a:close/>
                  <a:moveTo>
                    <a:pt x="82" y="32"/>
                  </a:moveTo>
                  <a:lnTo>
                    <a:pt x="82" y="32"/>
                  </a:lnTo>
                  <a:lnTo>
                    <a:pt x="74" y="78"/>
                  </a:lnTo>
                  <a:lnTo>
                    <a:pt x="74" y="78"/>
                  </a:lnTo>
                  <a:lnTo>
                    <a:pt x="82" y="32"/>
                  </a:lnTo>
                  <a:close/>
                  <a:moveTo>
                    <a:pt x="82" y="32"/>
                  </a:moveTo>
                  <a:lnTo>
                    <a:pt x="82" y="32"/>
                  </a:lnTo>
                  <a:lnTo>
                    <a:pt x="74" y="78"/>
                  </a:lnTo>
                  <a:lnTo>
                    <a:pt x="74" y="78"/>
                  </a:lnTo>
                  <a:lnTo>
                    <a:pt x="82" y="32"/>
                  </a:lnTo>
                  <a:close/>
                  <a:moveTo>
                    <a:pt x="82" y="32"/>
                  </a:moveTo>
                  <a:lnTo>
                    <a:pt x="82" y="32"/>
                  </a:lnTo>
                  <a:lnTo>
                    <a:pt x="74" y="78"/>
                  </a:lnTo>
                  <a:lnTo>
                    <a:pt x="74" y="78"/>
                  </a:lnTo>
                  <a:lnTo>
                    <a:pt x="82" y="32"/>
                  </a:lnTo>
                  <a:close/>
                  <a:moveTo>
                    <a:pt x="82" y="32"/>
                  </a:moveTo>
                  <a:lnTo>
                    <a:pt x="82" y="32"/>
                  </a:lnTo>
                  <a:lnTo>
                    <a:pt x="74" y="78"/>
                  </a:lnTo>
                  <a:lnTo>
                    <a:pt x="74" y="78"/>
                  </a:lnTo>
                  <a:lnTo>
                    <a:pt x="82" y="32"/>
                  </a:lnTo>
                  <a:close/>
                  <a:moveTo>
                    <a:pt x="82" y="32"/>
                  </a:moveTo>
                  <a:lnTo>
                    <a:pt x="82" y="32"/>
                  </a:lnTo>
                  <a:lnTo>
                    <a:pt x="74" y="78"/>
                  </a:lnTo>
                  <a:lnTo>
                    <a:pt x="74" y="78"/>
                  </a:lnTo>
                  <a:lnTo>
                    <a:pt x="82" y="32"/>
                  </a:lnTo>
                  <a:close/>
                  <a:moveTo>
                    <a:pt x="82" y="32"/>
                  </a:moveTo>
                  <a:lnTo>
                    <a:pt x="82" y="32"/>
                  </a:lnTo>
                  <a:lnTo>
                    <a:pt x="74" y="78"/>
                  </a:lnTo>
                  <a:lnTo>
                    <a:pt x="74" y="78"/>
                  </a:lnTo>
                  <a:lnTo>
                    <a:pt x="82" y="32"/>
                  </a:lnTo>
                  <a:close/>
                  <a:moveTo>
                    <a:pt x="82" y="32"/>
                  </a:moveTo>
                  <a:lnTo>
                    <a:pt x="82" y="32"/>
                  </a:lnTo>
                  <a:lnTo>
                    <a:pt x="74" y="78"/>
                  </a:lnTo>
                  <a:lnTo>
                    <a:pt x="74" y="78"/>
                  </a:lnTo>
                  <a:lnTo>
                    <a:pt x="82" y="32"/>
                  </a:lnTo>
                  <a:close/>
                  <a:moveTo>
                    <a:pt x="82" y="32"/>
                  </a:moveTo>
                  <a:lnTo>
                    <a:pt x="82" y="32"/>
                  </a:lnTo>
                  <a:lnTo>
                    <a:pt x="74" y="78"/>
                  </a:lnTo>
                  <a:lnTo>
                    <a:pt x="74" y="78"/>
                  </a:lnTo>
                  <a:lnTo>
                    <a:pt x="82" y="32"/>
                  </a:lnTo>
                  <a:close/>
                  <a:moveTo>
                    <a:pt x="82" y="32"/>
                  </a:moveTo>
                  <a:lnTo>
                    <a:pt x="82" y="32"/>
                  </a:lnTo>
                  <a:lnTo>
                    <a:pt x="75" y="78"/>
                  </a:lnTo>
                  <a:lnTo>
                    <a:pt x="75" y="78"/>
                  </a:lnTo>
                  <a:lnTo>
                    <a:pt x="82" y="32"/>
                  </a:lnTo>
                  <a:close/>
                  <a:moveTo>
                    <a:pt x="82" y="32"/>
                  </a:moveTo>
                  <a:lnTo>
                    <a:pt x="82" y="32"/>
                  </a:lnTo>
                  <a:lnTo>
                    <a:pt x="75" y="78"/>
                  </a:lnTo>
                  <a:lnTo>
                    <a:pt x="75" y="78"/>
                  </a:lnTo>
                  <a:lnTo>
                    <a:pt x="82" y="32"/>
                  </a:lnTo>
                  <a:close/>
                  <a:moveTo>
                    <a:pt x="83" y="32"/>
                  </a:moveTo>
                  <a:lnTo>
                    <a:pt x="83" y="32"/>
                  </a:lnTo>
                  <a:lnTo>
                    <a:pt x="75" y="78"/>
                  </a:lnTo>
                  <a:lnTo>
                    <a:pt x="75" y="78"/>
                  </a:lnTo>
                  <a:lnTo>
                    <a:pt x="83" y="32"/>
                  </a:lnTo>
                  <a:close/>
                  <a:moveTo>
                    <a:pt x="83" y="32"/>
                  </a:moveTo>
                  <a:lnTo>
                    <a:pt x="83" y="32"/>
                  </a:lnTo>
                  <a:lnTo>
                    <a:pt x="75" y="78"/>
                  </a:lnTo>
                  <a:lnTo>
                    <a:pt x="75" y="78"/>
                  </a:lnTo>
                  <a:lnTo>
                    <a:pt x="83" y="32"/>
                  </a:lnTo>
                  <a:close/>
                  <a:moveTo>
                    <a:pt x="83" y="32"/>
                  </a:moveTo>
                  <a:lnTo>
                    <a:pt x="83" y="32"/>
                  </a:lnTo>
                  <a:lnTo>
                    <a:pt x="75" y="78"/>
                  </a:lnTo>
                  <a:lnTo>
                    <a:pt x="75" y="78"/>
                  </a:lnTo>
                  <a:lnTo>
                    <a:pt x="83" y="32"/>
                  </a:lnTo>
                  <a:close/>
                  <a:moveTo>
                    <a:pt x="83" y="32"/>
                  </a:moveTo>
                  <a:lnTo>
                    <a:pt x="83" y="32"/>
                  </a:lnTo>
                  <a:lnTo>
                    <a:pt x="75" y="78"/>
                  </a:lnTo>
                  <a:lnTo>
                    <a:pt x="75" y="78"/>
                  </a:lnTo>
                  <a:lnTo>
                    <a:pt x="83" y="32"/>
                  </a:lnTo>
                  <a:close/>
                  <a:moveTo>
                    <a:pt x="83" y="32"/>
                  </a:moveTo>
                  <a:lnTo>
                    <a:pt x="83" y="32"/>
                  </a:lnTo>
                  <a:lnTo>
                    <a:pt x="75" y="78"/>
                  </a:lnTo>
                  <a:lnTo>
                    <a:pt x="75" y="78"/>
                  </a:lnTo>
                  <a:lnTo>
                    <a:pt x="83" y="32"/>
                  </a:lnTo>
                  <a:close/>
                  <a:moveTo>
                    <a:pt x="83" y="32"/>
                  </a:moveTo>
                  <a:lnTo>
                    <a:pt x="83" y="32"/>
                  </a:lnTo>
                  <a:lnTo>
                    <a:pt x="75" y="78"/>
                  </a:lnTo>
                  <a:lnTo>
                    <a:pt x="75" y="78"/>
                  </a:lnTo>
                  <a:lnTo>
                    <a:pt x="83" y="32"/>
                  </a:lnTo>
                  <a:close/>
                  <a:moveTo>
                    <a:pt x="83" y="32"/>
                  </a:moveTo>
                  <a:lnTo>
                    <a:pt x="83" y="32"/>
                  </a:lnTo>
                  <a:lnTo>
                    <a:pt x="75" y="78"/>
                  </a:lnTo>
                  <a:lnTo>
                    <a:pt x="75" y="78"/>
                  </a:lnTo>
                  <a:lnTo>
                    <a:pt x="83" y="32"/>
                  </a:lnTo>
                  <a:close/>
                  <a:moveTo>
                    <a:pt x="83" y="32"/>
                  </a:moveTo>
                  <a:lnTo>
                    <a:pt x="83" y="32"/>
                  </a:lnTo>
                  <a:lnTo>
                    <a:pt x="75" y="78"/>
                  </a:lnTo>
                  <a:lnTo>
                    <a:pt x="75" y="78"/>
                  </a:lnTo>
                  <a:lnTo>
                    <a:pt x="83" y="32"/>
                  </a:lnTo>
                  <a:close/>
                  <a:moveTo>
                    <a:pt x="83" y="32"/>
                  </a:moveTo>
                  <a:lnTo>
                    <a:pt x="83" y="32"/>
                  </a:lnTo>
                  <a:lnTo>
                    <a:pt x="75" y="78"/>
                  </a:lnTo>
                  <a:lnTo>
                    <a:pt x="75" y="78"/>
                  </a:lnTo>
                  <a:lnTo>
                    <a:pt x="83" y="32"/>
                  </a:lnTo>
                  <a:close/>
                  <a:moveTo>
                    <a:pt x="83" y="32"/>
                  </a:moveTo>
                  <a:lnTo>
                    <a:pt x="83" y="32"/>
                  </a:lnTo>
                  <a:lnTo>
                    <a:pt x="76" y="78"/>
                  </a:lnTo>
                  <a:lnTo>
                    <a:pt x="75" y="78"/>
                  </a:lnTo>
                  <a:lnTo>
                    <a:pt x="83" y="32"/>
                  </a:lnTo>
                  <a:close/>
                  <a:moveTo>
                    <a:pt x="83" y="33"/>
                  </a:moveTo>
                  <a:lnTo>
                    <a:pt x="84" y="33"/>
                  </a:lnTo>
                  <a:lnTo>
                    <a:pt x="76" y="78"/>
                  </a:lnTo>
                  <a:lnTo>
                    <a:pt x="76" y="78"/>
                  </a:lnTo>
                  <a:lnTo>
                    <a:pt x="83" y="33"/>
                  </a:lnTo>
                  <a:close/>
                  <a:moveTo>
                    <a:pt x="84" y="33"/>
                  </a:moveTo>
                  <a:lnTo>
                    <a:pt x="84" y="33"/>
                  </a:lnTo>
                  <a:lnTo>
                    <a:pt x="76" y="78"/>
                  </a:lnTo>
                  <a:lnTo>
                    <a:pt x="76" y="78"/>
                  </a:lnTo>
                  <a:lnTo>
                    <a:pt x="84" y="33"/>
                  </a:lnTo>
                  <a:close/>
                  <a:moveTo>
                    <a:pt x="84" y="33"/>
                  </a:moveTo>
                  <a:lnTo>
                    <a:pt x="84" y="33"/>
                  </a:lnTo>
                  <a:lnTo>
                    <a:pt x="76" y="78"/>
                  </a:lnTo>
                  <a:lnTo>
                    <a:pt x="76" y="78"/>
                  </a:lnTo>
                  <a:lnTo>
                    <a:pt x="84" y="33"/>
                  </a:lnTo>
                  <a:close/>
                  <a:moveTo>
                    <a:pt x="84" y="33"/>
                  </a:moveTo>
                  <a:lnTo>
                    <a:pt x="84" y="33"/>
                  </a:lnTo>
                  <a:lnTo>
                    <a:pt x="76" y="78"/>
                  </a:lnTo>
                  <a:lnTo>
                    <a:pt x="76" y="78"/>
                  </a:lnTo>
                  <a:lnTo>
                    <a:pt x="84" y="33"/>
                  </a:lnTo>
                  <a:close/>
                  <a:moveTo>
                    <a:pt x="84" y="33"/>
                  </a:moveTo>
                  <a:lnTo>
                    <a:pt x="84" y="33"/>
                  </a:lnTo>
                  <a:lnTo>
                    <a:pt x="76" y="78"/>
                  </a:lnTo>
                  <a:lnTo>
                    <a:pt x="76" y="78"/>
                  </a:lnTo>
                  <a:lnTo>
                    <a:pt x="84" y="33"/>
                  </a:lnTo>
                  <a:close/>
                  <a:moveTo>
                    <a:pt x="84" y="33"/>
                  </a:moveTo>
                  <a:lnTo>
                    <a:pt x="84" y="33"/>
                  </a:lnTo>
                  <a:lnTo>
                    <a:pt x="76" y="78"/>
                  </a:lnTo>
                  <a:lnTo>
                    <a:pt x="76" y="78"/>
                  </a:lnTo>
                  <a:lnTo>
                    <a:pt x="84" y="33"/>
                  </a:lnTo>
                  <a:close/>
                  <a:moveTo>
                    <a:pt x="84" y="33"/>
                  </a:moveTo>
                  <a:lnTo>
                    <a:pt x="84" y="33"/>
                  </a:lnTo>
                  <a:lnTo>
                    <a:pt x="76" y="78"/>
                  </a:lnTo>
                  <a:lnTo>
                    <a:pt x="76" y="78"/>
                  </a:lnTo>
                  <a:lnTo>
                    <a:pt x="84" y="33"/>
                  </a:lnTo>
                  <a:close/>
                  <a:moveTo>
                    <a:pt x="84" y="33"/>
                  </a:moveTo>
                  <a:lnTo>
                    <a:pt x="84" y="33"/>
                  </a:lnTo>
                  <a:lnTo>
                    <a:pt x="76" y="78"/>
                  </a:lnTo>
                  <a:lnTo>
                    <a:pt x="76" y="78"/>
                  </a:lnTo>
                  <a:lnTo>
                    <a:pt x="84" y="33"/>
                  </a:lnTo>
                  <a:close/>
                  <a:moveTo>
                    <a:pt x="84" y="33"/>
                  </a:moveTo>
                  <a:lnTo>
                    <a:pt x="84" y="33"/>
                  </a:lnTo>
                  <a:lnTo>
                    <a:pt x="76" y="78"/>
                  </a:lnTo>
                  <a:lnTo>
                    <a:pt x="76" y="78"/>
                  </a:lnTo>
                  <a:lnTo>
                    <a:pt x="84" y="33"/>
                  </a:lnTo>
                  <a:close/>
                  <a:moveTo>
                    <a:pt x="84" y="33"/>
                  </a:moveTo>
                  <a:lnTo>
                    <a:pt x="84" y="33"/>
                  </a:lnTo>
                  <a:lnTo>
                    <a:pt x="76" y="78"/>
                  </a:lnTo>
                  <a:lnTo>
                    <a:pt x="76" y="78"/>
                  </a:lnTo>
                  <a:lnTo>
                    <a:pt x="84" y="33"/>
                  </a:lnTo>
                  <a:close/>
                  <a:moveTo>
                    <a:pt x="84" y="33"/>
                  </a:moveTo>
                  <a:lnTo>
                    <a:pt x="84" y="33"/>
                  </a:lnTo>
                  <a:lnTo>
                    <a:pt x="77" y="78"/>
                  </a:lnTo>
                  <a:lnTo>
                    <a:pt x="76" y="78"/>
                  </a:lnTo>
                  <a:lnTo>
                    <a:pt x="84" y="33"/>
                  </a:lnTo>
                  <a:close/>
                  <a:moveTo>
                    <a:pt x="84" y="33"/>
                  </a:moveTo>
                  <a:lnTo>
                    <a:pt x="85" y="33"/>
                  </a:lnTo>
                  <a:lnTo>
                    <a:pt x="77" y="78"/>
                  </a:lnTo>
                  <a:lnTo>
                    <a:pt x="77" y="78"/>
                  </a:lnTo>
                  <a:lnTo>
                    <a:pt x="84" y="33"/>
                  </a:lnTo>
                  <a:close/>
                  <a:moveTo>
                    <a:pt x="85" y="33"/>
                  </a:moveTo>
                  <a:lnTo>
                    <a:pt x="85" y="33"/>
                  </a:lnTo>
                  <a:lnTo>
                    <a:pt x="77" y="78"/>
                  </a:lnTo>
                  <a:lnTo>
                    <a:pt x="77" y="78"/>
                  </a:lnTo>
                  <a:lnTo>
                    <a:pt x="85" y="33"/>
                  </a:lnTo>
                  <a:close/>
                  <a:moveTo>
                    <a:pt x="85" y="33"/>
                  </a:moveTo>
                  <a:lnTo>
                    <a:pt x="85" y="33"/>
                  </a:lnTo>
                  <a:lnTo>
                    <a:pt x="77" y="78"/>
                  </a:lnTo>
                  <a:lnTo>
                    <a:pt x="77" y="78"/>
                  </a:lnTo>
                  <a:lnTo>
                    <a:pt x="85" y="33"/>
                  </a:lnTo>
                  <a:close/>
                  <a:moveTo>
                    <a:pt x="85" y="33"/>
                  </a:moveTo>
                  <a:lnTo>
                    <a:pt x="85" y="33"/>
                  </a:lnTo>
                  <a:lnTo>
                    <a:pt x="77" y="78"/>
                  </a:lnTo>
                  <a:lnTo>
                    <a:pt x="77" y="78"/>
                  </a:lnTo>
                  <a:lnTo>
                    <a:pt x="85" y="33"/>
                  </a:lnTo>
                  <a:close/>
                  <a:moveTo>
                    <a:pt x="85" y="33"/>
                  </a:moveTo>
                  <a:lnTo>
                    <a:pt x="85" y="33"/>
                  </a:lnTo>
                  <a:lnTo>
                    <a:pt x="77" y="78"/>
                  </a:lnTo>
                  <a:lnTo>
                    <a:pt x="77" y="78"/>
                  </a:lnTo>
                  <a:lnTo>
                    <a:pt x="85" y="33"/>
                  </a:lnTo>
                  <a:close/>
                  <a:moveTo>
                    <a:pt x="85" y="33"/>
                  </a:moveTo>
                  <a:lnTo>
                    <a:pt x="85" y="33"/>
                  </a:lnTo>
                  <a:lnTo>
                    <a:pt x="77" y="78"/>
                  </a:lnTo>
                  <a:lnTo>
                    <a:pt x="77" y="78"/>
                  </a:lnTo>
                  <a:lnTo>
                    <a:pt x="85" y="33"/>
                  </a:lnTo>
                  <a:close/>
                  <a:moveTo>
                    <a:pt x="85" y="33"/>
                  </a:moveTo>
                  <a:lnTo>
                    <a:pt x="85" y="33"/>
                  </a:lnTo>
                  <a:lnTo>
                    <a:pt x="77" y="78"/>
                  </a:lnTo>
                  <a:lnTo>
                    <a:pt x="77" y="78"/>
                  </a:lnTo>
                  <a:lnTo>
                    <a:pt x="85" y="33"/>
                  </a:lnTo>
                  <a:close/>
                  <a:moveTo>
                    <a:pt x="85" y="33"/>
                  </a:moveTo>
                  <a:lnTo>
                    <a:pt x="85" y="33"/>
                  </a:lnTo>
                  <a:lnTo>
                    <a:pt x="77" y="78"/>
                  </a:lnTo>
                  <a:lnTo>
                    <a:pt x="77" y="78"/>
                  </a:lnTo>
                  <a:lnTo>
                    <a:pt x="85" y="33"/>
                  </a:lnTo>
                  <a:close/>
                  <a:moveTo>
                    <a:pt x="85" y="33"/>
                  </a:moveTo>
                  <a:lnTo>
                    <a:pt x="85" y="33"/>
                  </a:lnTo>
                  <a:lnTo>
                    <a:pt x="77" y="78"/>
                  </a:lnTo>
                  <a:lnTo>
                    <a:pt x="77" y="78"/>
                  </a:lnTo>
                  <a:lnTo>
                    <a:pt x="85" y="33"/>
                  </a:lnTo>
                  <a:close/>
                  <a:moveTo>
                    <a:pt x="85" y="33"/>
                  </a:moveTo>
                  <a:lnTo>
                    <a:pt x="85" y="33"/>
                  </a:lnTo>
                  <a:lnTo>
                    <a:pt x="77" y="78"/>
                  </a:lnTo>
                  <a:lnTo>
                    <a:pt x="77" y="78"/>
                  </a:lnTo>
                  <a:lnTo>
                    <a:pt x="85" y="33"/>
                  </a:lnTo>
                  <a:close/>
                  <a:moveTo>
                    <a:pt x="85" y="33"/>
                  </a:moveTo>
                  <a:lnTo>
                    <a:pt x="85" y="33"/>
                  </a:lnTo>
                  <a:lnTo>
                    <a:pt x="78" y="78"/>
                  </a:lnTo>
                  <a:lnTo>
                    <a:pt x="77" y="78"/>
                  </a:lnTo>
                  <a:lnTo>
                    <a:pt x="85" y="33"/>
                  </a:lnTo>
                  <a:close/>
                  <a:moveTo>
                    <a:pt x="85" y="33"/>
                  </a:moveTo>
                  <a:lnTo>
                    <a:pt x="85" y="33"/>
                  </a:lnTo>
                  <a:lnTo>
                    <a:pt x="78" y="78"/>
                  </a:lnTo>
                  <a:lnTo>
                    <a:pt x="78" y="78"/>
                  </a:lnTo>
                  <a:lnTo>
                    <a:pt x="85" y="33"/>
                  </a:lnTo>
                  <a:close/>
                  <a:moveTo>
                    <a:pt x="86" y="33"/>
                  </a:moveTo>
                  <a:lnTo>
                    <a:pt x="86" y="33"/>
                  </a:lnTo>
                  <a:lnTo>
                    <a:pt x="78" y="78"/>
                  </a:lnTo>
                  <a:lnTo>
                    <a:pt x="78" y="78"/>
                  </a:lnTo>
                  <a:lnTo>
                    <a:pt x="86" y="33"/>
                  </a:lnTo>
                  <a:close/>
                  <a:moveTo>
                    <a:pt x="86" y="33"/>
                  </a:moveTo>
                  <a:lnTo>
                    <a:pt x="86" y="33"/>
                  </a:lnTo>
                  <a:lnTo>
                    <a:pt x="78" y="78"/>
                  </a:lnTo>
                  <a:lnTo>
                    <a:pt x="78" y="78"/>
                  </a:lnTo>
                  <a:lnTo>
                    <a:pt x="86" y="33"/>
                  </a:lnTo>
                  <a:close/>
                  <a:moveTo>
                    <a:pt x="86" y="33"/>
                  </a:moveTo>
                  <a:lnTo>
                    <a:pt x="86" y="33"/>
                  </a:lnTo>
                  <a:lnTo>
                    <a:pt x="78" y="78"/>
                  </a:lnTo>
                  <a:lnTo>
                    <a:pt x="78" y="78"/>
                  </a:lnTo>
                  <a:lnTo>
                    <a:pt x="86" y="33"/>
                  </a:lnTo>
                  <a:close/>
                  <a:moveTo>
                    <a:pt x="86" y="33"/>
                  </a:moveTo>
                  <a:lnTo>
                    <a:pt x="86" y="33"/>
                  </a:lnTo>
                  <a:lnTo>
                    <a:pt x="78" y="78"/>
                  </a:lnTo>
                  <a:lnTo>
                    <a:pt x="78" y="78"/>
                  </a:lnTo>
                  <a:lnTo>
                    <a:pt x="86" y="33"/>
                  </a:lnTo>
                  <a:close/>
                  <a:moveTo>
                    <a:pt x="86" y="33"/>
                  </a:moveTo>
                  <a:lnTo>
                    <a:pt x="86" y="33"/>
                  </a:lnTo>
                  <a:lnTo>
                    <a:pt x="78" y="78"/>
                  </a:lnTo>
                  <a:lnTo>
                    <a:pt x="78" y="78"/>
                  </a:lnTo>
                  <a:lnTo>
                    <a:pt x="86" y="33"/>
                  </a:lnTo>
                  <a:close/>
                  <a:moveTo>
                    <a:pt x="86" y="33"/>
                  </a:moveTo>
                  <a:lnTo>
                    <a:pt x="86" y="33"/>
                  </a:lnTo>
                  <a:lnTo>
                    <a:pt x="78" y="78"/>
                  </a:lnTo>
                  <a:lnTo>
                    <a:pt x="78" y="78"/>
                  </a:lnTo>
                  <a:lnTo>
                    <a:pt x="86" y="33"/>
                  </a:lnTo>
                  <a:close/>
                  <a:moveTo>
                    <a:pt x="86" y="33"/>
                  </a:moveTo>
                  <a:lnTo>
                    <a:pt x="86" y="33"/>
                  </a:lnTo>
                  <a:lnTo>
                    <a:pt x="78" y="78"/>
                  </a:lnTo>
                  <a:lnTo>
                    <a:pt x="78" y="78"/>
                  </a:lnTo>
                  <a:lnTo>
                    <a:pt x="86" y="33"/>
                  </a:lnTo>
                  <a:close/>
                  <a:moveTo>
                    <a:pt x="86" y="33"/>
                  </a:moveTo>
                  <a:lnTo>
                    <a:pt x="86" y="33"/>
                  </a:lnTo>
                  <a:lnTo>
                    <a:pt x="78" y="78"/>
                  </a:lnTo>
                  <a:lnTo>
                    <a:pt x="78" y="78"/>
                  </a:lnTo>
                  <a:lnTo>
                    <a:pt x="86" y="33"/>
                  </a:lnTo>
                  <a:close/>
                  <a:moveTo>
                    <a:pt x="86" y="33"/>
                  </a:moveTo>
                  <a:lnTo>
                    <a:pt x="86" y="33"/>
                  </a:lnTo>
                  <a:lnTo>
                    <a:pt x="78" y="79"/>
                  </a:lnTo>
                  <a:lnTo>
                    <a:pt x="78" y="78"/>
                  </a:lnTo>
                  <a:lnTo>
                    <a:pt x="86" y="33"/>
                  </a:lnTo>
                  <a:close/>
                  <a:moveTo>
                    <a:pt x="86" y="33"/>
                  </a:moveTo>
                  <a:lnTo>
                    <a:pt x="86" y="33"/>
                  </a:lnTo>
                  <a:lnTo>
                    <a:pt x="79" y="79"/>
                  </a:lnTo>
                  <a:lnTo>
                    <a:pt x="78" y="79"/>
                  </a:lnTo>
                  <a:lnTo>
                    <a:pt x="86" y="33"/>
                  </a:lnTo>
                  <a:close/>
                  <a:moveTo>
                    <a:pt x="86" y="33"/>
                  </a:moveTo>
                  <a:lnTo>
                    <a:pt x="87" y="33"/>
                  </a:lnTo>
                  <a:lnTo>
                    <a:pt x="79" y="79"/>
                  </a:lnTo>
                  <a:lnTo>
                    <a:pt x="79" y="79"/>
                  </a:lnTo>
                  <a:lnTo>
                    <a:pt x="86" y="33"/>
                  </a:lnTo>
                  <a:close/>
                  <a:moveTo>
                    <a:pt x="87" y="33"/>
                  </a:moveTo>
                  <a:lnTo>
                    <a:pt x="87" y="33"/>
                  </a:lnTo>
                  <a:lnTo>
                    <a:pt x="79" y="79"/>
                  </a:lnTo>
                  <a:lnTo>
                    <a:pt x="79" y="79"/>
                  </a:lnTo>
                  <a:lnTo>
                    <a:pt x="87" y="33"/>
                  </a:lnTo>
                  <a:close/>
                  <a:moveTo>
                    <a:pt x="87" y="33"/>
                  </a:moveTo>
                  <a:lnTo>
                    <a:pt x="87" y="33"/>
                  </a:lnTo>
                  <a:lnTo>
                    <a:pt x="79" y="79"/>
                  </a:lnTo>
                  <a:lnTo>
                    <a:pt x="79" y="79"/>
                  </a:lnTo>
                  <a:lnTo>
                    <a:pt x="87" y="33"/>
                  </a:lnTo>
                  <a:close/>
                  <a:moveTo>
                    <a:pt x="87" y="33"/>
                  </a:moveTo>
                  <a:lnTo>
                    <a:pt x="87" y="33"/>
                  </a:lnTo>
                  <a:lnTo>
                    <a:pt x="79" y="79"/>
                  </a:lnTo>
                  <a:lnTo>
                    <a:pt x="79" y="79"/>
                  </a:lnTo>
                  <a:lnTo>
                    <a:pt x="87" y="33"/>
                  </a:lnTo>
                  <a:close/>
                  <a:moveTo>
                    <a:pt x="87" y="33"/>
                  </a:moveTo>
                  <a:lnTo>
                    <a:pt x="87" y="33"/>
                  </a:lnTo>
                  <a:lnTo>
                    <a:pt x="79" y="79"/>
                  </a:lnTo>
                  <a:lnTo>
                    <a:pt x="79" y="79"/>
                  </a:lnTo>
                  <a:lnTo>
                    <a:pt x="87" y="33"/>
                  </a:lnTo>
                  <a:close/>
                  <a:moveTo>
                    <a:pt x="87" y="33"/>
                  </a:moveTo>
                  <a:lnTo>
                    <a:pt x="87" y="33"/>
                  </a:lnTo>
                  <a:lnTo>
                    <a:pt x="79" y="79"/>
                  </a:lnTo>
                  <a:lnTo>
                    <a:pt x="79" y="79"/>
                  </a:lnTo>
                  <a:lnTo>
                    <a:pt x="87" y="33"/>
                  </a:lnTo>
                  <a:close/>
                  <a:moveTo>
                    <a:pt x="87" y="33"/>
                  </a:moveTo>
                  <a:lnTo>
                    <a:pt x="87" y="33"/>
                  </a:lnTo>
                  <a:lnTo>
                    <a:pt x="79" y="79"/>
                  </a:lnTo>
                  <a:lnTo>
                    <a:pt x="79" y="79"/>
                  </a:lnTo>
                  <a:lnTo>
                    <a:pt x="87" y="33"/>
                  </a:lnTo>
                  <a:close/>
                  <a:moveTo>
                    <a:pt x="87" y="33"/>
                  </a:moveTo>
                  <a:lnTo>
                    <a:pt x="87" y="33"/>
                  </a:lnTo>
                  <a:lnTo>
                    <a:pt x="79" y="79"/>
                  </a:lnTo>
                  <a:lnTo>
                    <a:pt x="79" y="79"/>
                  </a:lnTo>
                  <a:lnTo>
                    <a:pt x="87" y="33"/>
                  </a:lnTo>
                  <a:close/>
                  <a:moveTo>
                    <a:pt x="87" y="33"/>
                  </a:moveTo>
                  <a:lnTo>
                    <a:pt x="87" y="33"/>
                  </a:lnTo>
                  <a:lnTo>
                    <a:pt x="79" y="79"/>
                  </a:lnTo>
                  <a:lnTo>
                    <a:pt x="79" y="79"/>
                  </a:lnTo>
                  <a:lnTo>
                    <a:pt x="87" y="33"/>
                  </a:lnTo>
                  <a:close/>
                  <a:moveTo>
                    <a:pt x="87" y="33"/>
                  </a:moveTo>
                  <a:lnTo>
                    <a:pt x="87" y="33"/>
                  </a:lnTo>
                  <a:lnTo>
                    <a:pt x="79" y="79"/>
                  </a:lnTo>
                  <a:lnTo>
                    <a:pt x="79" y="79"/>
                  </a:lnTo>
                  <a:lnTo>
                    <a:pt x="87" y="33"/>
                  </a:lnTo>
                  <a:close/>
                  <a:moveTo>
                    <a:pt x="87" y="33"/>
                  </a:moveTo>
                  <a:lnTo>
                    <a:pt x="87" y="33"/>
                  </a:lnTo>
                  <a:lnTo>
                    <a:pt x="80" y="79"/>
                  </a:lnTo>
                  <a:lnTo>
                    <a:pt x="79" y="79"/>
                  </a:lnTo>
                  <a:lnTo>
                    <a:pt x="87" y="33"/>
                  </a:lnTo>
                  <a:close/>
                  <a:moveTo>
                    <a:pt x="87" y="33"/>
                  </a:moveTo>
                  <a:lnTo>
                    <a:pt x="88" y="33"/>
                  </a:lnTo>
                  <a:lnTo>
                    <a:pt x="80" y="79"/>
                  </a:lnTo>
                  <a:lnTo>
                    <a:pt x="80" y="79"/>
                  </a:lnTo>
                  <a:lnTo>
                    <a:pt x="87" y="33"/>
                  </a:lnTo>
                  <a:close/>
                  <a:moveTo>
                    <a:pt x="88" y="33"/>
                  </a:moveTo>
                  <a:lnTo>
                    <a:pt x="88" y="33"/>
                  </a:lnTo>
                  <a:lnTo>
                    <a:pt x="80" y="79"/>
                  </a:lnTo>
                  <a:lnTo>
                    <a:pt x="80" y="79"/>
                  </a:lnTo>
                  <a:lnTo>
                    <a:pt x="88" y="33"/>
                  </a:lnTo>
                  <a:close/>
                  <a:moveTo>
                    <a:pt x="88" y="33"/>
                  </a:moveTo>
                  <a:lnTo>
                    <a:pt x="88" y="33"/>
                  </a:lnTo>
                  <a:lnTo>
                    <a:pt x="80" y="79"/>
                  </a:lnTo>
                  <a:lnTo>
                    <a:pt x="80" y="79"/>
                  </a:lnTo>
                  <a:lnTo>
                    <a:pt x="88" y="33"/>
                  </a:lnTo>
                  <a:close/>
                  <a:moveTo>
                    <a:pt x="88" y="33"/>
                  </a:moveTo>
                  <a:lnTo>
                    <a:pt x="88" y="33"/>
                  </a:lnTo>
                  <a:lnTo>
                    <a:pt x="80" y="79"/>
                  </a:lnTo>
                  <a:lnTo>
                    <a:pt x="80" y="79"/>
                  </a:lnTo>
                  <a:lnTo>
                    <a:pt x="88" y="33"/>
                  </a:lnTo>
                  <a:close/>
                  <a:moveTo>
                    <a:pt x="88" y="33"/>
                  </a:moveTo>
                  <a:lnTo>
                    <a:pt x="88" y="33"/>
                  </a:lnTo>
                  <a:lnTo>
                    <a:pt x="80" y="79"/>
                  </a:lnTo>
                  <a:lnTo>
                    <a:pt x="80" y="79"/>
                  </a:lnTo>
                  <a:lnTo>
                    <a:pt x="88" y="33"/>
                  </a:lnTo>
                  <a:close/>
                  <a:moveTo>
                    <a:pt x="88" y="33"/>
                  </a:moveTo>
                  <a:lnTo>
                    <a:pt x="88" y="33"/>
                  </a:lnTo>
                  <a:lnTo>
                    <a:pt x="80" y="79"/>
                  </a:lnTo>
                  <a:lnTo>
                    <a:pt x="80" y="79"/>
                  </a:lnTo>
                  <a:lnTo>
                    <a:pt x="88" y="33"/>
                  </a:lnTo>
                  <a:close/>
                  <a:moveTo>
                    <a:pt x="88" y="33"/>
                  </a:moveTo>
                  <a:lnTo>
                    <a:pt x="88" y="33"/>
                  </a:lnTo>
                  <a:lnTo>
                    <a:pt x="80" y="79"/>
                  </a:lnTo>
                  <a:lnTo>
                    <a:pt x="80" y="79"/>
                  </a:lnTo>
                  <a:lnTo>
                    <a:pt x="88" y="33"/>
                  </a:lnTo>
                  <a:close/>
                  <a:moveTo>
                    <a:pt x="88" y="33"/>
                  </a:moveTo>
                  <a:lnTo>
                    <a:pt x="88" y="33"/>
                  </a:lnTo>
                  <a:lnTo>
                    <a:pt x="80" y="79"/>
                  </a:lnTo>
                  <a:lnTo>
                    <a:pt x="80" y="79"/>
                  </a:lnTo>
                  <a:lnTo>
                    <a:pt x="88" y="33"/>
                  </a:lnTo>
                  <a:close/>
                  <a:moveTo>
                    <a:pt x="88" y="33"/>
                  </a:moveTo>
                  <a:lnTo>
                    <a:pt x="88" y="33"/>
                  </a:lnTo>
                  <a:lnTo>
                    <a:pt x="80" y="79"/>
                  </a:lnTo>
                  <a:lnTo>
                    <a:pt x="80" y="79"/>
                  </a:lnTo>
                  <a:lnTo>
                    <a:pt x="88" y="33"/>
                  </a:lnTo>
                  <a:close/>
                  <a:moveTo>
                    <a:pt x="88" y="33"/>
                  </a:moveTo>
                  <a:lnTo>
                    <a:pt x="88" y="33"/>
                  </a:lnTo>
                  <a:lnTo>
                    <a:pt x="80" y="79"/>
                  </a:lnTo>
                  <a:lnTo>
                    <a:pt x="80" y="79"/>
                  </a:lnTo>
                  <a:lnTo>
                    <a:pt x="88" y="33"/>
                  </a:lnTo>
                  <a:close/>
                  <a:moveTo>
                    <a:pt x="88" y="33"/>
                  </a:moveTo>
                  <a:lnTo>
                    <a:pt x="88" y="33"/>
                  </a:lnTo>
                  <a:lnTo>
                    <a:pt x="81" y="79"/>
                  </a:lnTo>
                  <a:lnTo>
                    <a:pt x="80" y="79"/>
                  </a:lnTo>
                  <a:lnTo>
                    <a:pt x="88" y="33"/>
                  </a:lnTo>
                  <a:close/>
                  <a:moveTo>
                    <a:pt x="88" y="33"/>
                  </a:moveTo>
                  <a:lnTo>
                    <a:pt x="88" y="33"/>
                  </a:lnTo>
                  <a:lnTo>
                    <a:pt x="81" y="79"/>
                  </a:lnTo>
                  <a:lnTo>
                    <a:pt x="81" y="79"/>
                  </a:lnTo>
                  <a:lnTo>
                    <a:pt x="88" y="33"/>
                  </a:lnTo>
                  <a:close/>
                  <a:moveTo>
                    <a:pt x="89" y="33"/>
                  </a:moveTo>
                  <a:lnTo>
                    <a:pt x="89" y="33"/>
                  </a:lnTo>
                  <a:lnTo>
                    <a:pt x="81" y="79"/>
                  </a:lnTo>
                  <a:lnTo>
                    <a:pt x="81" y="79"/>
                  </a:lnTo>
                  <a:lnTo>
                    <a:pt x="89" y="33"/>
                  </a:lnTo>
                  <a:close/>
                  <a:moveTo>
                    <a:pt x="89" y="33"/>
                  </a:moveTo>
                  <a:lnTo>
                    <a:pt x="89" y="33"/>
                  </a:lnTo>
                  <a:lnTo>
                    <a:pt x="81" y="79"/>
                  </a:lnTo>
                  <a:lnTo>
                    <a:pt x="81" y="79"/>
                  </a:lnTo>
                  <a:lnTo>
                    <a:pt x="89" y="33"/>
                  </a:lnTo>
                  <a:close/>
                  <a:moveTo>
                    <a:pt x="89" y="33"/>
                  </a:moveTo>
                  <a:lnTo>
                    <a:pt x="89" y="33"/>
                  </a:lnTo>
                  <a:lnTo>
                    <a:pt x="81" y="79"/>
                  </a:lnTo>
                  <a:lnTo>
                    <a:pt x="81" y="79"/>
                  </a:lnTo>
                  <a:lnTo>
                    <a:pt x="89" y="33"/>
                  </a:lnTo>
                  <a:close/>
                  <a:moveTo>
                    <a:pt x="89" y="33"/>
                  </a:moveTo>
                  <a:lnTo>
                    <a:pt x="89" y="33"/>
                  </a:lnTo>
                  <a:lnTo>
                    <a:pt x="81" y="79"/>
                  </a:lnTo>
                  <a:lnTo>
                    <a:pt x="81" y="79"/>
                  </a:lnTo>
                  <a:lnTo>
                    <a:pt x="89" y="33"/>
                  </a:lnTo>
                  <a:close/>
                  <a:moveTo>
                    <a:pt x="89" y="33"/>
                  </a:moveTo>
                  <a:lnTo>
                    <a:pt x="89" y="33"/>
                  </a:lnTo>
                  <a:lnTo>
                    <a:pt x="81" y="79"/>
                  </a:lnTo>
                  <a:lnTo>
                    <a:pt x="81" y="79"/>
                  </a:lnTo>
                  <a:lnTo>
                    <a:pt x="89" y="33"/>
                  </a:lnTo>
                  <a:close/>
                  <a:moveTo>
                    <a:pt x="89" y="33"/>
                  </a:moveTo>
                  <a:lnTo>
                    <a:pt x="89" y="33"/>
                  </a:lnTo>
                  <a:lnTo>
                    <a:pt x="81" y="79"/>
                  </a:lnTo>
                  <a:lnTo>
                    <a:pt x="81" y="79"/>
                  </a:lnTo>
                  <a:lnTo>
                    <a:pt x="89" y="33"/>
                  </a:lnTo>
                  <a:close/>
                  <a:moveTo>
                    <a:pt x="89" y="33"/>
                  </a:moveTo>
                  <a:lnTo>
                    <a:pt x="89" y="33"/>
                  </a:lnTo>
                  <a:lnTo>
                    <a:pt x="81" y="79"/>
                  </a:lnTo>
                  <a:lnTo>
                    <a:pt x="81" y="79"/>
                  </a:lnTo>
                  <a:lnTo>
                    <a:pt x="89" y="33"/>
                  </a:lnTo>
                  <a:close/>
                  <a:moveTo>
                    <a:pt x="89" y="33"/>
                  </a:moveTo>
                  <a:lnTo>
                    <a:pt x="89" y="33"/>
                  </a:lnTo>
                  <a:lnTo>
                    <a:pt x="81" y="79"/>
                  </a:lnTo>
                  <a:lnTo>
                    <a:pt x="81" y="79"/>
                  </a:lnTo>
                  <a:lnTo>
                    <a:pt x="89" y="33"/>
                  </a:lnTo>
                  <a:close/>
                  <a:moveTo>
                    <a:pt x="89" y="33"/>
                  </a:moveTo>
                  <a:lnTo>
                    <a:pt x="89" y="34"/>
                  </a:lnTo>
                  <a:lnTo>
                    <a:pt x="81" y="79"/>
                  </a:lnTo>
                  <a:lnTo>
                    <a:pt x="81" y="79"/>
                  </a:lnTo>
                  <a:lnTo>
                    <a:pt x="89" y="33"/>
                  </a:lnTo>
                  <a:close/>
                  <a:moveTo>
                    <a:pt x="89" y="34"/>
                  </a:moveTo>
                  <a:lnTo>
                    <a:pt x="89" y="34"/>
                  </a:lnTo>
                  <a:lnTo>
                    <a:pt x="82" y="79"/>
                  </a:lnTo>
                  <a:lnTo>
                    <a:pt x="81" y="79"/>
                  </a:lnTo>
                  <a:lnTo>
                    <a:pt x="89" y="34"/>
                  </a:lnTo>
                  <a:close/>
                  <a:moveTo>
                    <a:pt x="89" y="34"/>
                  </a:moveTo>
                  <a:lnTo>
                    <a:pt x="90" y="34"/>
                  </a:lnTo>
                  <a:lnTo>
                    <a:pt x="82" y="79"/>
                  </a:lnTo>
                  <a:lnTo>
                    <a:pt x="82" y="79"/>
                  </a:lnTo>
                  <a:lnTo>
                    <a:pt x="89" y="34"/>
                  </a:lnTo>
                  <a:close/>
                  <a:moveTo>
                    <a:pt x="90" y="34"/>
                  </a:moveTo>
                  <a:lnTo>
                    <a:pt x="90" y="34"/>
                  </a:lnTo>
                  <a:lnTo>
                    <a:pt x="82" y="79"/>
                  </a:lnTo>
                  <a:lnTo>
                    <a:pt x="82" y="79"/>
                  </a:lnTo>
                  <a:lnTo>
                    <a:pt x="90" y="34"/>
                  </a:lnTo>
                  <a:close/>
                  <a:moveTo>
                    <a:pt x="90" y="34"/>
                  </a:moveTo>
                  <a:lnTo>
                    <a:pt x="90" y="34"/>
                  </a:lnTo>
                  <a:lnTo>
                    <a:pt x="82" y="79"/>
                  </a:lnTo>
                  <a:lnTo>
                    <a:pt x="82" y="79"/>
                  </a:lnTo>
                  <a:lnTo>
                    <a:pt x="90" y="34"/>
                  </a:lnTo>
                  <a:close/>
                  <a:moveTo>
                    <a:pt x="90" y="34"/>
                  </a:moveTo>
                  <a:lnTo>
                    <a:pt x="90" y="34"/>
                  </a:lnTo>
                  <a:lnTo>
                    <a:pt x="82" y="79"/>
                  </a:lnTo>
                  <a:lnTo>
                    <a:pt x="82" y="79"/>
                  </a:lnTo>
                  <a:lnTo>
                    <a:pt x="90" y="34"/>
                  </a:lnTo>
                  <a:close/>
                  <a:moveTo>
                    <a:pt x="90" y="34"/>
                  </a:moveTo>
                  <a:lnTo>
                    <a:pt x="90" y="34"/>
                  </a:lnTo>
                  <a:lnTo>
                    <a:pt x="82" y="79"/>
                  </a:lnTo>
                  <a:lnTo>
                    <a:pt x="82" y="79"/>
                  </a:lnTo>
                  <a:lnTo>
                    <a:pt x="90" y="34"/>
                  </a:lnTo>
                  <a:close/>
                  <a:moveTo>
                    <a:pt x="90" y="34"/>
                  </a:moveTo>
                  <a:lnTo>
                    <a:pt x="90" y="34"/>
                  </a:lnTo>
                  <a:lnTo>
                    <a:pt x="82" y="79"/>
                  </a:lnTo>
                  <a:lnTo>
                    <a:pt x="82" y="79"/>
                  </a:lnTo>
                  <a:lnTo>
                    <a:pt x="90" y="34"/>
                  </a:lnTo>
                  <a:close/>
                  <a:moveTo>
                    <a:pt x="90" y="34"/>
                  </a:moveTo>
                  <a:lnTo>
                    <a:pt x="90" y="34"/>
                  </a:lnTo>
                  <a:lnTo>
                    <a:pt x="82" y="79"/>
                  </a:lnTo>
                  <a:lnTo>
                    <a:pt x="82" y="79"/>
                  </a:lnTo>
                  <a:lnTo>
                    <a:pt x="90" y="34"/>
                  </a:lnTo>
                  <a:close/>
                  <a:moveTo>
                    <a:pt x="90" y="34"/>
                  </a:moveTo>
                  <a:lnTo>
                    <a:pt x="90" y="34"/>
                  </a:lnTo>
                  <a:lnTo>
                    <a:pt x="82" y="79"/>
                  </a:lnTo>
                  <a:lnTo>
                    <a:pt x="82" y="79"/>
                  </a:lnTo>
                  <a:lnTo>
                    <a:pt x="90" y="34"/>
                  </a:lnTo>
                  <a:close/>
                  <a:moveTo>
                    <a:pt x="90" y="34"/>
                  </a:moveTo>
                  <a:lnTo>
                    <a:pt x="90" y="34"/>
                  </a:lnTo>
                  <a:lnTo>
                    <a:pt x="82" y="79"/>
                  </a:lnTo>
                  <a:lnTo>
                    <a:pt x="82" y="79"/>
                  </a:lnTo>
                  <a:lnTo>
                    <a:pt x="90" y="34"/>
                  </a:lnTo>
                  <a:close/>
                  <a:moveTo>
                    <a:pt x="90" y="34"/>
                  </a:moveTo>
                  <a:lnTo>
                    <a:pt x="90" y="34"/>
                  </a:lnTo>
                  <a:lnTo>
                    <a:pt x="82" y="79"/>
                  </a:lnTo>
                  <a:lnTo>
                    <a:pt x="82" y="79"/>
                  </a:lnTo>
                  <a:lnTo>
                    <a:pt x="90" y="34"/>
                  </a:lnTo>
                  <a:close/>
                  <a:moveTo>
                    <a:pt x="90" y="34"/>
                  </a:moveTo>
                  <a:lnTo>
                    <a:pt x="90" y="34"/>
                  </a:lnTo>
                  <a:lnTo>
                    <a:pt x="82" y="79"/>
                  </a:lnTo>
                  <a:lnTo>
                    <a:pt x="82" y="79"/>
                  </a:lnTo>
                  <a:lnTo>
                    <a:pt x="90" y="34"/>
                  </a:lnTo>
                  <a:close/>
                  <a:moveTo>
                    <a:pt x="90" y="34"/>
                  </a:moveTo>
                  <a:lnTo>
                    <a:pt x="91" y="34"/>
                  </a:lnTo>
                  <a:lnTo>
                    <a:pt x="83" y="79"/>
                  </a:lnTo>
                  <a:lnTo>
                    <a:pt x="83" y="79"/>
                  </a:lnTo>
                  <a:lnTo>
                    <a:pt x="90" y="34"/>
                  </a:lnTo>
                  <a:close/>
                  <a:moveTo>
                    <a:pt x="91" y="34"/>
                  </a:moveTo>
                  <a:lnTo>
                    <a:pt x="91" y="34"/>
                  </a:lnTo>
                  <a:lnTo>
                    <a:pt x="83" y="79"/>
                  </a:lnTo>
                  <a:lnTo>
                    <a:pt x="83" y="79"/>
                  </a:lnTo>
                  <a:lnTo>
                    <a:pt x="91" y="34"/>
                  </a:lnTo>
                  <a:close/>
                  <a:moveTo>
                    <a:pt x="91" y="34"/>
                  </a:moveTo>
                  <a:lnTo>
                    <a:pt x="91" y="34"/>
                  </a:lnTo>
                  <a:lnTo>
                    <a:pt x="83" y="79"/>
                  </a:lnTo>
                  <a:lnTo>
                    <a:pt x="83" y="79"/>
                  </a:lnTo>
                  <a:lnTo>
                    <a:pt x="91" y="34"/>
                  </a:lnTo>
                  <a:close/>
                  <a:moveTo>
                    <a:pt x="91" y="34"/>
                  </a:moveTo>
                  <a:lnTo>
                    <a:pt x="91" y="34"/>
                  </a:lnTo>
                  <a:lnTo>
                    <a:pt x="83" y="79"/>
                  </a:lnTo>
                  <a:lnTo>
                    <a:pt x="83" y="79"/>
                  </a:lnTo>
                  <a:lnTo>
                    <a:pt x="91" y="34"/>
                  </a:lnTo>
                  <a:close/>
                  <a:moveTo>
                    <a:pt x="91" y="34"/>
                  </a:moveTo>
                  <a:lnTo>
                    <a:pt x="91" y="34"/>
                  </a:lnTo>
                  <a:lnTo>
                    <a:pt x="83" y="79"/>
                  </a:lnTo>
                  <a:lnTo>
                    <a:pt x="83" y="79"/>
                  </a:lnTo>
                  <a:lnTo>
                    <a:pt x="91" y="34"/>
                  </a:lnTo>
                  <a:close/>
                  <a:moveTo>
                    <a:pt x="91" y="34"/>
                  </a:moveTo>
                  <a:lnTo>
                    <a:pt x="91" y="34"/>
                  </a:lnTo>
                  <a:lnTo>
                    <a:pt x="83" y="79"/>
                  </a:lnTo>
                  <a:lnTo>
                    <a:pt x="83" y="79"/>
                  </a:lnTo>
                  <a:lnTo>
                    <a:pt x="91" y="34"/>
                  </a:lnTo>
                  <a:close/>
                  <a:moveTo>
                    <a:pt x="91" y="34"/>
                  </a:moveTo>
                  <a:lnTo>
                    <a:pt x="91" y="34"/>
                  </a:lnTo>
                  <a:lnTo>
                    <a:pt x="83" y="79"/>
                  </a:lnTo>
                  <a:lnTo>
                    <a:pt x="83" y="79"/>
                  </a:lnTo>
                  <a:lnTo>
                    <a:pt x="91" y="34"/>
                  </a:lnTo>
                  <a:close/>
                  <a:moveTo>
                    <a:pt x="91" y="34"/>
                  </a:moveTo>
                  <a:lnTo>
                    <a:pt x="91" y="34"/>
                  </a:lnTo>
                  <a:lnTo>
                    <a:pt x="83" y="79"/>
                  </a:lnTo>
                  <a:lnTo>
                    <a:pt x="83" y="79"/>
                  </a:lnTo>
                  <a:lnTo>
                    <a:pt x="91" y="34"/>
                  </a:lnTo>
                  <a:close/>
                  <a:moveTo>
                    <a:pt x="91" y="34"/>
                  </a:moveTo>
                  <a:lnTo>
                    <a:pt x="91" y="34"/>
                  </a:lnTo>
                  <a:lnTo>
                    <a:pt x="83" y="79"/>
                  </a:lnTo>
                  <a:lnTo>
                    <a:pt x="83" y="79"/>
                  </a:lnTo>
                  <a:lnTo>
                    <a:pt x="91" y="34"/>
                  </a:lnTo>
                  <a:close/>
                  <a:moveTo>
                    <a:pt x="91" y="34"/>
                  </a:moveTo>
                  <a:lnTo>
                    <a:pt x="91" y="34"/>
                  </a:lnTo>
                  <a:lnTo>
                    <a:pt x="83" y="79"/>
                  </a:lnTo>
                  <a:lnTo>
                    <a:pt x="83" y="79"/>
                  </a:lnTo>
                  <a:lnTo>
                    <a:pt x="91" y="34"/>
                  </a:lnTo>
                  <a:close/>
                  <a:moveTo>
                    <a:pt x="91" y="34"/>
                  </a:moveTo>
                  <a:lnTo>
                    <a:pt x="91" y="34"/>
                  </a:lnTo>
                  <a:lnTo>
                    <a:pt x="84" y="79"/>
                  </a:lnTo>
                  <a:lnTo>
                    <a:pt x="83" y="79"/>
                  </a:lnTo>
                  <a:lnTo>
                    <a:pt x="91" y="34"/>
                  </a:lnTo>
                  <a:close/>
                  <a:moveTo>
                    <a:pt x="91" y="34"/>
                  </a:moveTo>
                  <a:lnTo>
                    <a:pt x="91" y="34"/>
                  </a:lnTo>
                  <a:lnTo>
                    <a:pt x="84" y="79"/>
                  </a:lnTo>
                  <a:lnTo>
                    <a:pt x="84" y="79"/>
                  </a:lnTo>
                  <a:lnTo>
                    <a:pt x="91" y="34"/>
                  </a:lnTo>
                  <a:close/>
                  <a:moveTo>
                    <a:pt x="92" y="34"/>
                  </a:moveTo>
                  <a:lnTo>
                    <a:pt x="92" y="34"/>
                  </a:lnTo>
                  <a:lnTo>
                    <a:pt x="84" y="79"/>
                  </a:lnTo>
                  <a:lnTo>
                    <a:pt x="84" y="79"/>
                  </a:lnTo>
                  <a:lnTo>
                    <a:pt x="92" y="34"/>
                  </a:lnTo>
                  <a:close/>
                  <a:moveTo>
                    <a:pt x="92" y="34"/>
                  </a:moveTo>
                  <a:lnTo>
                    <a:pt x="92" y="34"/>
                  </a:lnTo>
                  <a:lnTo>
                    <a:pt x="84" y="79"/>
                  </a:lnTo>
                  <a:lnTo>
                    <a:pt x="84" y="79"/>
                  </a:lnTo>
                  <a:lnTo>
                    <a:pt x="92" y="34"/>
                  </a:lnTo>
                  <a:close/>
                  <a:moveTo>
                    <a:pt x="92" y="34"/>
                  </a:moveTo>
                  <a:lnTo>
                    <a:pt x="92" y="34"/>
                  </a:lnTo>
                  <a:lnTo>
                    <a:pt x="84" y="79"/>
                  </a:lnTo>
                  <a:lnTo>
                    <a:pt x="84" y="79"/>
                  </a:lnTo>
                  <a:lnTo>
                    <a:pt x="92" y="34"/>
                  </a:lnTo>
                  <a:close/>
                  <a:moveTo>
                    <a:pt x="92" y="34"/>
                  </a:moveTo>
                  <a:lnTo>
                    <a:pt x="92" y="34"/>
                  </a:lnTo>
                  <a:lnTo>
                    <a:pt x="84" y="79"/>
                  </a:lnTo>
                  <a:lnTo>
                    <a:pt x="84" y="79"/>
                  </a:lnTo>
                  <a:lnTo>
                    <a:pt x="92" y="34"/>
                  </a:lnTo>
                  <a:close/>
                  <a:moveTo>
                    <a:pt x="92" y="34"/>
                  </a:moveTo>
                  <a:lnTo>
                    <a:pt x="92" y="34"/>
                  </a:lnTo>
                  <a:lnTo>
                    <a:pt x="84" y="79"/>
                  </a:lnTo>
                  <a:lnTo>
                    <a:pt x="84" y="79"/>
                  </a:lnTo>
                  <a:lnTo>
                    <a:pt x="92" y="34"/>
                  </a:lnTo>
                  <a:close/>
                  <a:moveTo>
                    <a:pt x="92" y="34"/>
                  </a:moveTo>
                  <a:lnTo>
                    <a:pt x="92" y="34"/>
                  </a:lnTo>
                  <a:lnTo>
                    <a:pt x="84" y="79"/>
                  </a:lnTo>
                  <a:lnTo>
                    <a:pt x="84" y="79"/>
                  </a:lnTo>
                  <a:lnTo>
                    <a:pt x="92" y="34"/>
                  </a:lnTo>
                  <a:close/>
                  <a:moveTo>
                    <a:pt x="92" y="34"/>
                  </a:moveTo>
                  <a:lnTo>
                    <a:pt x="92" y="34"/>
                  </a:lnTo>
                  <a:lnTo>
                    <a:pt x="84" y="79"/>
                  </a:lnTo>
                  <a:lnTo>
                    <a:pt x="84" y="79"/>
                  </a:lnTo>
                  <a:lnTo>
                    <a:pt x="92" y="34"/>
                  </a:lnTo>
                  <a:close/>
                  <a:moveTo>
                    <a:pt x="92" y="34"/>
                  </a:moveTo>
                  <a:lnTo>
                    <a:pt x="92" y="34"/>
                  </a:lnTo>
                  <a:lnTo>
                    <a:pt x="84" y="80"/>
                  </a:lnTo>
                  <a:lnTo>
                    <a:pt x="84" y="79"/>
                  </a:lnTo>
                  <a:lnTo>
                    <a:pt x="92" y="34"/>
                  </a:lnTo>
                  <a:close/>
                  <a:moveTo>
                    <a:pt x="92" y="34"/>
                  </a:moveTo>
                  <a:lnTo>
                    <a:pt x="92" y="34"/>
                  </a:lnTo>
                  <a:lnTo>
                    <a:pt x="84" y="80"/>
                  </a:lnTo>
                  <a:lnTo>
                    <a:pt x="84" y="80"/>
                  </a:lnTo>
                  <a:lnTo>
                    <a:pt x="92" y="34"/>
                  </a:lnTo>
                  <a:close/>
                  <a:moveTo>
                    <a:pt x="92" y="34"/>
                  </a:moveTo>
                  <a:lnTo>
                    <a:pt x="92" y="34"/>
                  </a:lnTo>
                  <a:lnTo>
                    <a:pt x="85" y="80"/>
                  </a:lnTo>
                  <a:lnTo>
                    <a:pt x="84" y="80"/>
                  </a:lnTo>
                  <a:lnTo>
                    <a:pt x="92" y="34"/>
                  </a:lnTo>
                  <a:close/>
                  <a:moveTo>
                    <a:pt x="92" y="34"/>
                  </a:moveTo>
                  <a:lnTo>
                    <a:pt x="93" y="34"/>
                  </a:lnTo>
                  <a:lnTo>
                    <a:pt x="85" y="80"/>
                  </a:lnTo>
                  <a:lnTo>
                    <a:pt x="85" y="80"/>
                  </a:lnTo>
                  <a:lnTo>
                    <a:pt x="92" y="34"/>
                  </a:lnTo>
                  <a:close/>
                  <a:moveTo>
                    <a:pt x="93" y="34"/>
                  </a:moveTo>
                  <a:lnTo>
                    <a:pt x="93" y="34"/>
                  </a:lnTo>
                  <a:lnTo>
                    <a:pt x="85" y="80"/>
                  </a:lnTo>
                  <a:lnTo>
                    <a:pt x="85" y="80"/>
                  </a:lnTo>
                  <a:lnTo>
                    <a:pt x="93" y="34"/>
                  </a:lnTo>
                  <a:close/>
                  <a:moveTo>
                    <a:pt x="93" y="34"/>
                  </a:moveTo>
                  <a:lnTo>
                    <a:pt x="93" y="34"/>
                  </a:lnTo>
                  <a:lnTo>
                    <a:pt x="85" y="80"/>
                  </a:lnTo>
                  <a:lnTo>
                    <a:pt x="85" y="80"/>
                  </a:lnTo>
                  <a:lnTo>
                    <a:pt x="93" y="34"/>
                  </a:lnTo>
                  <a:close/>
                  <a:moveTo>
                    <a:pt x="93" y="34"/>
                  </a:moveTo>
                  <a:lnTo>
                    <a:pt x="93" y="34"/>
                  </a:lnTo>
                  <a:lnTo>
                    <a:pt x="85" y="80"/>
                  </a:lnTo>
                  <a:lnTo>
                    <a:pt x="85" y="80"/>
                  </a:lnTo>
                  <a:lnTo>
                    <a:pt x="93" y="34"/>
                  </a:lnTo>
                  <a:close/>
                  <a:moveTo>
                    <a:pt x="93" y="34"/>
                  </a:moveTo>
                  <a:lnTo>
                    <a:pt x="93" y="34"/>
                  </a:lnTo>
                  <a:lnTo>
                    <a:pt x="85" y="80"/>
                  </a:lnTo>
                  <a:lnTo>
                    <a:pt x="85" y="80"/>
                  </a:lnTo>
                  <a:lnTo>
                    <a:pt x="93" y="34"/>
                  </a:lnTo>
                  <a:close/>
                  <a:moveTo>
                    <a:pt x="93" y="34"/>
                  </a:moveTo>
                  <a:lnTo>
                    <a:pt x="93" y="34"/>
                  </a:lnTo>
                  <a:lnTo>
                    <a:pt x="85" y="80"/>
                  </a:lnTo>
                  <a:lnTo>
                    <a:pt x="85" y="80"/>
                  </a:lnTo>
                  <a:lnTo>
                    <a:pt x="93" y="34"/>
                  </a:lnTo>
                  <a:close/>
                  <a:moveTo>
                    <a:pt x="93" y="34"/>
                  </a:moveTo>
                  <a:lnTo>
                    <a:pt x="93" y="34"/>
                  </a:lnTo>
                  <a:lnTo>
                    <a:pt x="85" y="80"/>
                  </a:lnTo>
                  <a:lnTo>
                    <a:pt x="85" y="80"/>
                  </a:lnTo>
                  <a:lnTo>
                    <a:pt x="93" y="34"/>
                  </a:lnTo>
                  <a:close/>
                  <a:moveTo>
                    <a:pt x="93" y="34"/>
                  </a:moveTo>
                  <a:lnTo>
                    <a:pt x="93" y="34"/>
                  </a:lnTo>
                  <a:lnTo>
                    <a:pt x="85" y="80"/>
                  </a:lnTo>
                  <a:lnTo>
                    <a:pt x="85" y="80"/>
                  </a:lnTo>
                  <a:lnTo>
                    <a:pt x="93" y="34"/>
                  </a:lnTo>
                  <a:close/>
                  <a:moveTo>
                    <a:pt x="93" y="34"/>
                  </a:moveTo>
                  <a:lnTo>
                    <a:pt x="93" y="34"/>
                  </a:lnTo>
                  <a:lnTo>
                    <a:pt x="85" y="80"/>
                  </a:lnTo>
                  <a:lnTo>
                    <a:pt x="85" y="80"/>
                  </a:lnTo>
                  <a:lnTo>
                    <a:pt x="93" y="34"/>
                  </a:lnTo>
                  <a:close/>
                  <a:moveTo>
                    <a:pt x="93" y="34"/>
                  </a:moveTo>
                  <a:lnTo>
                    <a:pt x="93" y="34"/>
                  </a:lnTo>
                  <a:lnTo>
                    <a:pt x="85" y="80"/>
                  </a:lnTo>
                  <a:lnTo>
                    <a:pt x="85" y="80"/>
                  </a:lnTo>
                  <a:lnTo>
                    <a:pt x="93" y="34"/>
                  </a:lnTo>
                  <a:close/>
                  <a:moveTo>
                    <a:pt x="93" y="34"/>
                  </a:moveTo>
                  <a:lnTo>
                    <a:pt x="93" y="34"/>
                  </a:lnTo>
                  <a:lnTo>
                    <a:pt x="85" y="80"/>
                  </a:lnTo>
                  <a:lnTo>
                    <a:pt x="85" y="80"/>
                  </a:lnTo>
                  <a:lnTo>
                    <a:pt x="93" y="34"/>
                  </a:lnTo>
                  <a:close/>
                  <a:moveTo>
                    <a:pt x="93" y="34"/>
                  </a:moveTo>
                  <a:lnTo>
                    <a:pt x="94" y="34"/>
                  </a:lnTo>
                  <a:lnTo>
                    <a:pt x="86" y="80"/>
                  </a:lnTo>
                  <a:lnTo>
                    <a:pt x="86" y="80"/>
                  </a:lnTo>
                  <a:lnTo>
                    <a:pt x="93" y="34"/>
                  </a:lnTo>
                  <a:close/>
                  <a:moveTo>
                    <a:pt x="94" y="34"/>
                  </a:moveTo>
                  <a:lnTo>
                    <a:pt x="94" y="34"/>
                  </a:lnTo>
                  <a:lnTo>
                    <a:pt x="86" y="80"/>
                  </a:lnTo>
                  <a:lnTo>
                    <a:pt x="86" y="80"/>
                  </a:lnTo>
                  <a:lnTo>
                    <a:pt x="94" y="34"/>
                  </a:lnTo>
                  <a:close/>
                  <a:moveTo>
                    <a:pt x="94" y="34"/>
                  </a:moveTo>
                  <a:lnTo>
                    <a:pt x="94" y="34"/>
                  </a:lnTo>
                  <a:lnTo>
                    <a:pt x="86" y="80"/>
                  </a:lnTo>
                  <a:lnTo>
                    <a:pt x="86" y="80"/>
                  </a:lnTo>
                  <a:lnTo>
                    <a:pt x="94" y="34"/>
                  </a:lnTo>
                  <a:close/>
                  <a:moveTo>
                    <a:pt x="94" y="34"/>
                  </a:moveTo>
                  <a:lnTo>
                    <a:pt x="94" y="34"/>
                  </a:lnTo>
                  <a:lnTo>
                    <a:pt x="86" y="80"/>
                  </a:lnTo>
                  <a:lnTo>
                    <a:pt x="86" y="80"/>
                  </a:lnTo>
                  <a:lnTo>
                    <a:pt x="94" y="34"/>
                  </a:lnTo>
                  <a:close/>
                  <a:moveTo>
                    <a:pt x="94" y="34"/>
                  </a:moveTo>
                  <a:lnTo>
                    <a:pt x="94" y="34"/>
                  </a:lnTo>
                  <a:lnTo>
                    <a:pt x="86" y="80"/>
                  </a:lnTo>
                  <a:lnTo>
                    <a:pt x="86" y="80"/>
                  </a:lnTo>
                  <a:lnTo>
                    <a:pt x="94" y="34"/>
                  </a:lnTo>
                  <a:close/>
                  <a:moveTo>
                    <a:pt x="94" y="34"/>
                  </a:moveTo>
                  <a:lnTo>
                    <a:pt x="94" y="34"/>
                  </a:lnTo>
                  <a:lnTo>
                    <a:pt x="86" y="80"/>
                  </a:lnTo>
                  <a:lnTo>
                    <a:pt x="86" y="80"/>
                  </a:lnTo>
                  <a:lnTo>
                    <a:pt x="94" y="34"/>
                  </a:lnTo>
                  <a:close/>
                  <a:moveTo>
                    <a:pt x="94" y="34"/>
                  </a:moveTo>
                  <a:lnTo>
                    <a:pt x="94" y="34"/>
                  </a:lnTo>
                  <a:lnTo>
                    <a:pt x="86" y="80"/>
                  </a:lnTo>
                  <a:lnTo>
                    <a:pt x="86" y="80"/>
                  </a:lnTo>
                  <a:lnTo>
                    <a:pt x="94" y="34"/>
                  </a:lnTo>
                  <a:close/>
                  <a:moveTo>
                    <a:pt x="94" y="34"/>
                  </a:moveTo>
                  <a:lnTo>
                    <a:pt x="94" y="34"/>
                  </a:lnTo>
                  <a:lnTo>
                    <a:pt x="86" y="80"/>
                  </a:lnTo>
                  <a:lnTo>
                    <a:pt x="86" y="80"/>
                  </a:lnTo>
                  <a:lnTo>
                    <a:pt x="94" y="34"/>
                  </a:lnTo>
                  <a:close/>
                  <a:moveTo>
                    <a:pt x="94" y="34"/>
                  </a:moveTo>
                  <a:lnTo>
                    <a:pt x="94" y="34"/>
                  </a:lnTo>
                  <a:lnTo>
                    <a:pt x="86" y="80"/>
                  </a:lnTo>
                  <a:lnTo>
                    <a:pt x="86" y="80"/>
                  </a:lnTo>
                  <a:lnTo>
                    <a:pt x="94" y="34"/>
                  </a:lnTo>
                  <a:close/>
                  <a:moveTo>
                    <a:pt x="94" y="34"/>
                  </a:moveTo>
                  <a:lnTo>
                    <a:pt x="94" y="34"/>
                  </a:lnTo>
                  <a:lnTo>
                    <a:pt x="86" y="80"/>
                  </a:lnTo>
                  <a:lnTo>
                    <a:pt x="86" y="80"/>
                  </a:lnTo>
                  <a:lnTo>
                    <a:pt x="94" y="34"/>
                  </a:lnTo>
                  <a:close/>
                  <a:moveTo>
                    <a:pt x="94" y="34"/>
                  </a:moveTo>
                  <a:lnTo>
                    <a:pt x="94" y="34"/>
                  </a:lnTo>
                  <a:lnTo>
                    <a:pt x="87" y="80"/>
                  </a:lnTo>
                  <a:lnTo>
                    <a:pt x="86" y="80"/>
                  </a:lnTo>
                  <a:lnTo>
                    <a:pt x="94" y="34"/>
                  </a:lnTo>
                  <a:close/>
                  <a:moveTo>
                    <a:pt x="94" y="34"/>
                  </a:moveTo>
                  <a:lnTo>
                    <a:pt x="94" y="34"/>
                  </a:lnTo>
                  <a:lnTo>
                    <a:pt x="87" y="80"/>
                  </a:lnTo>
                  <a:lnTo>
                    <a:pt x="87" y="80"/>
                  </a:lnTo>
                  <a:lnTo>
                    <a:pt x="94" y="34"/>
                  </a:lnTo>
                  <a:close/>
                  <a:moveTo>
                    <a:pt x="95" y="34"/>
                  </a:moveTo>
                  <a:lnTo>
                    <a:pt x="95" y="34"/>
                  </a:lnTo>
                  <a:lnTo>
                    <a:pt x="87" y="80"/>
                  </a:lnTo>
                  <a:lnTo>
                    <a:pt x="87" y="80"/>
                  </a:lnTo>
                  <a:lnTo>
                    <a:pt x="95" y="34"/>
                  </a:lnTo>
                  <a:close/>
                  <a:moveTo>
                    <a:pt x="95" y="34"/>
                  </a:moveTo>
                  <a:lnTo>
                    <a:pt x="95" y="34"/>
                  </a:lnTo>
                  <a:lnTo>
                    <a:pt x="87" y="80"/>
                  </a:lnTo>
                  <a:lnTo>
                    <a:pt x="87" y="80"/>
                  </a:lnTo>
                  <a:lnTo>
                    <a:pt x="95" y="34"/>
                  </a:lnTo>
                  <a:close/>
                  <a:moveTo>
                    <a:pt x="95" y="34"/>
                  </a:moveTo>
                  <a:lnTo>
                    <a:pt x="95" y="34"/>
                  </a:lnTo>
                  <a:lnTo>
                    <a:pt x="87" y="80"/>
                  </a:lnTo>
                  <a:lnTo>
                    <a:pt x="87" y="80"/>
                  </a:lnTo>
                  <a:lnTo>
                    <a:pt x="95" y="34"/>
                  </a:lnTo>
                  <a:close/>
                  <a:moveTo>
                    <a:pt x="95" y="34"/>
                  </a:moveTo>
                  <a:lnTo>
                    <a:pt x="95" y="35"/>
                  </a:lnTo>
                  <a:lnTo>
                    <a:pt x="87" y="80"/>
                  </a:lnTo>
                  <a:lnTo>
                    <a:pt x="87" y="80"/>
                  </a:lnTo>
                  <a:lnTo>
                    <a:pt x="95" y="34"/>
                  </a:lnTo>
                  <a:close/>
                  <a:moveTo>
                    <a:pt x="95" y="35"/>
                  </a:moveTo>
                  <a:lnTo>
                    <a:pt x="95" y="35"/>
                  </a:lnTo>
                  <a:lnTo>
                    <a:pt x="87" y="80"/>
                  </a:lnTo>
                  <a:lnTo>
                    <a:pt x="87" y="80"/>
                  </a:lnTo>
                  <a:lnTo>
                    <a:pt x="95" y="35"/>
                  </a:lnTo>
                  <a:close/>
                  <a:moveTo>
                    <a:pt x="95" y="35"/>
                  </a:moveTo>
                  <a:lnTo>
                    <a:pt x="95" y="35"/>
                  </a:lnTo>
                  <a:lnTo>
                    <a:pt x="87" y="80"/>
                  </a:lnTo>
                  <a:lnTo>
                    <a:pt x="87" y="80"/>
                  </a:lnTo>
                  <a:lnTo>
                    <a:pt x="95" y="35"/>
                  </a:lnTo>
                  <a:close/>
                  <a:moveTo>
                    <a:pt x="95" y="35"/>
                  </a:moveTo>
                  <a:lnTo>
                    <a:pt x="95" y="35"/>
                  </a:lnTo>
                  <a:lnTo>
                    <a:pt x="87" y="80"/>
                  </a:lnTo>
                  <a:lnTo>
                    <a:pt x="87" y="80"/>
                  </a:lnTo>
                  <a:lnTo>
                    <a:pt x="95" y="35"/>
                  </a:lnTo>
                  <a:close/>
                  <a:moveTo>
                    <a:pt x="95" y="35"/>
                  </a:moveTo>
                  <a:lnTo>
                    <a:pt x="95" y="35"/>
                  </a:lnTo>
                  <a:lnTo>
                    <a:pt x="87" y="80"/>
                  </a:lnTo>
                  <a:lnTo>
                    <a:pt x="87" y="80"/>
                  </a:lnTo>
                  <a:lnTo>
                    <a:pt x="95" y="35"/>
                  </a:lnTo>
                  <a:close/>
                  <a:moveTo>
                    <a:pt x="95" y="35"/>
                  </a:moveTo>
                  <a:lnTo>
                    <a:pt x="95" y="35"/>
                  </a:lnTo>
                  <a:lnTo>
                    <a:pt x="87" y="80"/>
                  </a:lnTo>
                  <a:lnTo>
                    <a:pt x="87" y="80"/>
                  </a:lnTo>
                  <a:lnTo>
                    <a:pt x="95" y="35"/>
                  </a:lnTo>
                  <a:close/>
                  <a:moveTo>
                    <a:pt x="95" y="35"/>
                  </a:moveTo>
                  <a:lnTo>
                    <a:pt x="95" y="35"/>
                  </a:lnTo>
                  <a:lnTo>
                    <a:pt x="88" y="80"/>
                  </a:lnTo>
                  <a:lnTo>
                    <a:pt x="87" y="80"/>
                  </a:lnTo>
                  <a:lnTo>
                    <a:pt x="95" y="35"/>
                  </a:lnTo>
                  <a:close/>
                  <a:moveTo>
                    <a:pt x="95" y="35"/>
                  </a:moveTo>
                  <a:lnTo>
                    <a:pt x="96" y="35"/>
                  </a:lnTo>
                  <a:lnTo>
                    <a:pt x="88" y="80"/>
                  </a:lnTo>
                  <a:lnTo>
                    <a:pt x="88" y="80"/>
                  </a:lnTo>
                  <a:lnTo>
                    <a:pt x="95" y="35"/>
                  </a:lnTo>
                  <a:close/>
                  <a:moveTo>
                    <a:pt x="96" y="35"/>
                  </a:moveTo>
                  <a:lnTo>
                    <a:pt x="96" y="35"/>
                  </a:lnTo>
                  <a:lnTo>
                    <a:pt x="88" y="80"/>
                  </a:lnTo>
                  <a:lnTo>
                    <a:pt x="88" y="80"/>
                  </a:lnTo>
                  <a:lnTo>
                    <a:pt x="96" y="35"/>
                  </a:lnTo>
                  <a:close/>
                  <a:moveTo>
                    <a:pt x="96" y="35"/>
                  </a:moveTo>
                  <a:lnTo>
                    <a:pt x="96" y="35"/>
                  </a:lnTo>
                  <a:lnTo>
                    <a:pt x="88" y="80"/>
                  </a:lnTo>
                  <a:lnTo>
                    <a:pt x="88" y="80"/>
                  </a:lnTo>
                  <a:lnTo>
                    <a:pt x="96" y="35"/>
                  </a:lnTo>
                  <a:close/>
                  <a:moveTo>
                    <a:pt x="96" y="35"/>
                  </a:moveTo>
                  <a:lnTo>
                    <a:pt x="96" y="35"/>
                  </a:lnTo>
                  <a:lnTo>
                    <a:pt x="88" y="80"/>
                  </a:lnTo>
                  <a:lnTo>
                    <a:pt x="88" y="80"/>
                  </a:lnTo>
                  <a:lnTo>
                    <a:pt x="96" y="35"/>
                  </a:lnTo>
                  <a:close/>
                  <a:moveTo>
                    <a:pt x="96" y="35"/>
                  </a:moveTo>
                  <a:lnTo>
                    <a:pt x="96" y="35"/>
                  </a:lnTo>
                  <a:lnTo>
                    <a:pt x="88" y="80"/>
                  </a:lnTo>
                  <a:lnTo>
                    <a:pt x="88" y="80"/>
                  </a:lnTo>
                  <a:lnTo>
                    <a:pt x="96" y="35"/>
                  </a:lnTo>
                  <a:close/>
                  <a:moveTo>
                    <a:pt x="96" y="35"/>
                  </a:moveTo>
                  <a:lnTo>
                    <a:pt x="96" y="35"/>
                  </a:lnTo>
                  <a:lnTo>
                    <a:pt x="88" y="80"/>
                  </a:lnTo>
                  <a:lnTo>
                    <a:pt x="88" y="80"/>
                  </a:lnTo>
                  <a:lnTo>
                    <a:pt x="96" y="35"/>
                  </a:lnTo>
                  <a:close/>
                  <a:moveTo>
                    <a:pt x="96" y="35"/>
                  </a:moveTo>
                  <a:lnTo>
                    <a:pt x="96" y="35"/>
                  </a:lnTo>
                  <a:lnTo>
                    <a:pt x="88" y="80"/>
                  </a:lnTo>
                  <a:lnTo>
                    <a:pt x="88" y="80"/>
                  </a:lnTo>
                  <a:lnTo>
                    <a:pt x="96" y="35"/>
                  </a:lnTo>
                  <a:close/>
                  <a:moveTo>
                    <a:pt x="96" y="35"/>
                  </a:moveTo>
                  <a:lnTo>
                    <a:pt x="96" y="35"/>
                  </a:lnTo>
                  <a:lnTo>
                    <a:pt x="88" y="80"/>
                  </a:lnTo>
                  <a:lnTo>
                    <a:pt x="88" y="80"/>
                  </a:lnTo>
                  <a:lnTo>
                    <a:pt x="96" y="35"/>
                  </a:lnTo>
                  <a:close/>
                  <a:moveTo>
                    <a:pt x="96" y="35"/>
                  </a:moveTo>
                  <a:lnTo>
                    <a:pt x="96" y="35"/>
                  </a:lnTo>
                  <a:lnTo>
                    <a:pt x="88" y="80"/>
                  </a:lnTo>
                  <a:lnTo>
                    <a:pt x="88" y="80"/>
                  </a:lnTo>
                  <a:lnTo>
                    <a:pt x="96" y="35"/>
                  </a:lnTo>
                  <a:close/>
                  <a:moveTo>
                    <a:pt x="96" y="35"/>
                  </a:moveTo>
                  <a:lnTo>
                    <a:pt x="96" y="35"/>
                  </a:lnTo>
                  <a:lnTo>
                    <a:pt x="88" y="80"/>
                  </a:lnTo>
                  <a:lnTo>
                    <a:pt x="88" y="80"/>
                  </a:lnTo>
                  <a:lnTo>
                    <a:pt x="96" y="35"/>
                  </a:lnTo>
                  <a:close/>
                  <a:moveTo>
                    <a:pt x="96" y="35"/>
                  </a:moveTo>
                  <a:lnTo>
                    <a:pt x="96" y="35"/>
                  </a:lnTo>
                  <a:lnTo>
                    <a:pt x="88" y="80"/>
                  </a:lnTo>
                  <a:lnTo>
                    <a:pt x="88" y="80"/>
                  </a:lnTo>
                  <a:lnTo>
                    <a:pt x="96" y="35"/>
                  </a:lnTo>
                  <a:close/>
                  <a:moveTo>
                    <a:pt x="96" y="35"/>
                  </a:moveTo>
                  <a:lnTo>
                    <a:pt x="96" y="35"/>
                  </a:lnTo>
                  <a:lnTo>
                    <a:pt x="89" y="80"/>
                  </a:lnTo>
                  <a:lnTo>
                    <a:pt x="89" y="80"/>
                  </a:lnTo>
                  <a:lnTo>
                    <a:pt x="96" y="35"/>
                  </a:lnTo>
                  <a:close/>
                  <a:moveTo>
                    <a:pt x="97" y="35"/>
                  </a:moveTo>
                  <a:lnTo>
                    <a:pt x="97" y="35"/>
                  </a:lnTo>
                  <a:lnTo>
                    <a:pt x="89" y="80"/>
                  </a:lnTo>
                  <a:lnTo>
                    <a:pt x="89" y="80"/>
                  </a:lnTo>
                  <a:lnTo>
                    <a:pt x="97" y="35"/>
                  </a:lnTo>
                  <a:close/>
                  <a:moveTo>
                    <a:pt x="97" y="35"/>
                  </a:moveTo>
                  <a:lnTo>
                    <a:pt x="97" y="35"/>
                  </a:lnTo>
                  <a:lnTo>
                    <a:pt x="89" y="80"/>
                  </a:lnTo>
                  <a:lnTo>
                    <a:pt x="89" y="80"/>
                  </a:lnTo>
                  <a:lnTo>
                    <a:pt x="97" y="35"/>
                  </a:lnTo>
                  <a:close/>
                  <a:moveTo>
                    <a:pt x="97" y="35"/>
                  </a:moveTo>
                  <a:lnTo>
                    <a:pt x="97" y="35"/>
                  </a:lnTo>
                  <a:lnTo>
                    <a:pt x="89" y="80"/>
                  </a:lnTo>
                  <a:lnTo>
                    <a:pt x="89" y="80"/>
                  </a:lnTo>
                  <a:lnTo>
                    <a:pt x="97" y="35"/>
                  </a:lnTo>
                  <a:close/>
                  <a:moveTo>
                    <a:pt x="97" y="35"/>
                  </a:moveTo>
                  <a:lnTo>
                    <a:pt x="97" y="35"/>
                  </a:lnTo>
                  <a:lnTo>
                    <a:pt x="89" y="80"/>
                  </a:lnTo>
                  <a:lnTo>
                    <a:pt x="89" y="80"/>
                  </a:lnTo>
                  <a:lnTo>
                    <a:pt x="97" y="35"/>
                  </a:lnTo>
                  <a:close/>
                  <a:moveTo>
                    <a:pt x="97" y="35"/>
                  </a:moveTo>
                  <a:lnTo>
                    <a:pt x="97" y="35"/>
                  </a:lnTo>
                  <a:lnTo>
                    <a:pt x="89" y="80"/>
                  </a:lnTo>
                  <a:lnTo>
                    <a:pt x="89" y="80"/>
                  </a:lnTo>
                  <a:lnTo>
                    <a:pt x="97" y="35"/>
                  </a:lnTo>
                  <a:close/>
                  <a:moveTo>
                    <a:pt x="97" y="35"/>
                  </a:moveTo>
                  <a:lnTo>
                    <a:pt x="97" y="35"/>
                  </a:lnTo>
                  <a:lnTo>
                    <a:pt x="89" y="80"/>
                  </a:lnTo>
                  <a:lnTo>
                    <a:pt x="89" y="80"/>
                  </a:lnTo>
                  <a:lnTo>
                    <a:pt x="97" y="35"/>
                  </a:lnTo>
                  <a:close/>
                  <a:moveTo>
                    <a:pt x="97" y="35"/>
                  </a:moveTo>
                  <a:lnTo>
                    <a:pt x="97" y="35"/>
                  </a:lnTo>
                  <a:lnTo>
                    <a:pt x="89" y="80"/>
                  </a:lnTo>
                  <a:lnTo>
                    <a:pt x="89" y="80"/>
                  </a:lnTo>
                  <a:lnTo>
                    <a:pt x="97" y="35"/>
                  </a:lnTo>
                  <a:close/>
                  <a:moveTo>
                    <a:pt x="97" y="35"/>
                  </a:moveTo>
                  <a:lnTo>
                    <a:pt x="97" y="35"/>
                  </a:lnTo>
                  <a:lnTo>
                    <a:pt x="89" y="80"/>
                  </a:lnTo>
                  <a:lnTo>
                    <a:pt x="89" y="80"/>
                  </a:lnTo>
                  <a:lnTo>
                    <a:pt x="97" y="35"/>
                  </a:lnTo>
                  <a:close/>
                  <a:moveTo>
                    <a:pt x="97" y="35"/>
                  </a:moveTo>
                  <a:lnTo>
                    <a:pt x="97" y="35"/>
                  </a:lnTo>
                  <a:lnTo>
                    <a:pt x="89" y="80"/>
                  </a:lnTo>
                  <a:lnTo>
                    <a:pt x="89" y="80"/>
                  </a:lnTo>
                  <a:lnTo>
                    <a:pt x="97" y="35"/>
                  </a:lnTo>
                  <a:close/>
                  <a:moveTo>
                    <a:pt x="97" y="35"/>
                  </a:moveTo>
                  <a:lnTo>
                    <a:pt x="97" y="35"/>
                  </a:lnTo>
                  <a:lnTo>
                    <a:pt x="90" y="80"/>
                  </a:lnTo>
                  <a:lnTo>
                    <a:pt x="89" y="80"/>
                  </a:lnTo>
                  <a:lnTo>
                    <a:pt x="97" y="35"/>
                  </a:lnTo>
                  <a:close/>
                  <a:moveTo>
                    <a:pt x="97" y="35"/>
                  </a:moveTo>
                  <a:lnTo>
                    <a:pt x="97" y="35"/>
                  </a:lnTo>
                  <a:lnTo>
                    <a:pt x="90" y="80"/>
                  </a:lnTo>
                  <a:lnTo>
                    <a:pt x="90" y="80"/>
                  </a:lnTo>
                  <a:lnTo>
                    <a:pt x="97" y="35"/>
                  </a:lnTo>
                  <a:close/>
                  <a:moveTo>
                    <a:pt x="98" y="35"/>
                  </a:moveTo>
                  <a:lnTo>
                    <a:pt x="98" y="35"/>
                  </a:lnTo>
                  <a:lnTo>
                    <a:pt x="90" y="80"/>
                  </a:lnTo>
                  <a:lnTo>
                    <a:pt x="90" y="80"/>
                  </a:lnTo>
                  <a:lnTo>
                    <a:pt x="98" y="35"/>
                  </a:lnTo>
                  <a:close/>
                  <a:moveTo>
                    <a:pt x="98" y="35"/>
                  </a:moveTo>
                  <a:lnTo>
                    <a:pt x="98" y="35"/>
                  </a:lnTo>
                  <a:lnTo>
                    <a:pt x="90" y="80"/>
                  </a:lnTo>
                  <a:lnTo>
                    <a:pt x="90" y="80"/>
                  </a:lnTo>
                  <a:lnTo>
                    <a:pt x="98" y="35"/>
                  </a:lnTo>
                  <a:close/>
                  <a:moveTo>
                    <a:pt x="98" y="35"/>
                  </a:moveTo>
                  <a:lnTo>
                    <a:pt x="98" y="35"/>
                  </a:lnTo>
                  <a:lnTo>
                    <a:pt x="90" y="80"/>
                  </a:lnTo>
                  <a:lnTo>
                    <a:pt x="90" y="80"/>
                  </a:lnTo>
                  <a:lnTo>
                    <a:pt x="98" y="35"/>
                  </a:lnTo>
                  <a:close/>
                  <a:moveTo>
                    <a:pt x="98" y="35"/>
                  </a:moveTo>
                  <a:lnTo>
                    <a:pt x="98" y="35"/>
                  </a:lnTo>
                  <a:lnTo>
                    <a:pt x="90" y="80"/>
                  </a:lnTo>
                  <a:lnTo>
                    <a:pt x="90" y="80"/>
                  </a:lnTo>
                  <a:lnTo>
                    <a:pt x="98" y="35"/>
                  </a:lnTo>
                  <a:close/>
                  <a:moveTo>
                    <a:pt x="98" y="35"/>
                  </a:moveTo>
                  <a:lnTo>
                    <a:pt x="98" y="35"/>
                  </a:lnTo>
                  <a:lnTo>
                    <a:pt x="90" y="80"/>
                  </a:lnTo>
                  <a:lnTo>
                    <a:pt x="90" y="80"/>
                  </a:lnTo>
                  <a:lnTo>
                    <a:pt x="98" y="35"/>
                  </a:lnTo>
                  <a:close/>
                  <a:moveTo>
                    <a:pt x="98" y="35"/>
                  </a:moveTo>
                  <a:lnTo>
                    <a:pt x="98" y="35"/>
                  </a:lnTo>
                  <a:lnTo>
                    <a:pt x="90" y="80"/>
                  </a:lnTo>
                  <a:lnTo>
                    <a:pt x="90" y="80"/>
                  </a:lnTo>
                  <a:lnTo>
                    <a:pt x="98" y="35"/>
                  </a:lnTo>
                  <a:close/>
                  <a:moveTo>
                    <a:pt x="98" y="35"/>
                  </a:moveTo>
                  <a:lnTo>
                    <a:pt x="98" y="35"/>
                  </a:lnTo>
                  <a:lnTo>
                    <a:pt x="90" y="81"/>
                  </a:lnTo>
                  <a:lnTo>
                    <a:pt x="90" y="81"/>
                  </a:lnTo>
                  <a:lnTo>
                    <a:pt x="98" y="35"/>
                  </a:lnTo>
                  <a:close/>
                  <a:moveTo>
                    <a:pt x="98" y="35"/>
                  </a:moveTo>
                  <a:lnTo>
                    <a:pt x="98" y="35"/>
                  </a:lnTo>
                  <a:lnTo>
                    <a:pt x="90" y="81"/>
                  </a:lnTo>
                  <a:lnTo>
                    <a:pt x="90" y="81"/>
                  </a:lnTo>
                  <a:lnTo>
                    <a:pt x="98" y="35"/>
                  </a:lnTo>
                  <a:close/>
                  <a:moveTo>
                    <a:pt x="98" y="35"/>
                  </a:moveTo>
                  <a:lnTo>
                    <a:pt x="98" y="35"/>
                  </a:lnTo>
                  <a:lnTo>
                    <a:pt x="90" y="81"/>
                  </a:lnTo>
                  <a:lnTo>
                    <a:pt x="90" y="81"/>
                  </a:lnTo>
                  <a:lnTo>
                    <a:pt x="98" y="35"/>
                  </a:lnTo>
                  <a:close/>
                  <a:moveTo>
                    <a:pt x="98" y="35"/>
                  </a:moveTo>
                  <a:lnTo>
                    <a:pt x="98" y="35"/>
                  </a:lnTo>
                  <a:lnTo>
                    <a:pt x="91" y="81"/>
                  </a:lnTo>
                  <a:lnTo>
                    <a:pt x="90" y="81"/>
                  </a:lnTo>
                  <a:lnTo>
                    <a:pt x="98" y="35"/>
                  </a:lnTo>
                  <a:close/>
                  <a:moveTo>
                    <a:pt x="98" y="35"/>
                  </a:moveTo>
                  <a:lnTo>
                    <a:pt x="99" y="35"/>
                  </a:lnTo>
                  <a:lnTo>
                    <a:pt x="91" y="81"/>
                  </a:lnTo>
                  <a:lnTo>
                    <a:pt x="91" y="81"/>
                  </a:lnTo>
                  <a:lnTo>
                    <a:pt x="98" y="35"/>
                  </a:lnTo>
                  <a:close/>
                  <a:moveTo>
                    <a:pt x="99" y="35"/>
                  </a:moveTo>
                  <a:lnTo>
                    <a:pt x="99" y="35"/>
                  </a:lnTo>
                  <a:lnTo>
                    <a:pt x="91" y="81"/>
                  </a:lnTo>
                  <a:lnTo>
                    <a:pt x="91" y="81"/>
                  </a:lnTo>
                  <a:lnTo>
                    <a:pt x="99" y="35"/>
                  </a:lnTo>
                  <a:close/>
                  <a:moveTo>
                    <a:pt x="99" y="35"/>
                  </a:moveTo>
                  <a:lnTo>
                    <a:pt x="99" y="35"/>
                  </a:lnTo>
                  <a:lnTo>
                    <a:pt x="91" y="81"/>
                  </a:lnTo>
                  <a:lnTo>
                    <a:pt x="91" y="81"/>
                  </a:lnTo>
                  <a:lnTo>
                    <a:pt x="99" y="35"/>
                  </a:lnTo>
                  <a:close/>
                  <a:moveTo>
                    <a:pt x="99" y="35"/>
                  </a:moveTo>
                  <a:lnTo>
                    <a:pt x="99" y="35"/>
                  </a:lnTo>
                  <a:lnTo>
                    <a:pt x="91" y="81"/>
                  </a:lnTo>
                  <a:lnTo>
                    <a:pt x="91" y="81"/>
                  </a:lnTo>
                  <a:lnTo>
                    <a:pt x="99" y="35"/>
                  </a:lnTo>
                  <a:close/>
                  <a:moveTo>
                    <a:pt x="99" y="35"/>
                  </a:moveTo>
                  <a:lnTo>
                    <a:pt x="99" y="35"/>
                  </a:lnTo>
                  <a:lnTo>
                    <a:pt x="91" y="81"/>
                  </a:lnTo>
                  <a:lnTo>
                    <a:pt x="91" y="81"/>
                  </a:lnTo>
                  <a:lnTo>
                    <a:pt x="99" y="35"/>
                  </a:lnTo>
                  <a:close/>
                  <a:moveTo>
                    <a:pt x="99" y="35"/>
                  </a:moveTo>
                  <a:lnTo>
                    <a:pt x="99" y="35"/>
                  </a:lnTo>
                  <a:lnTo>
                    <a:pt x="91" y="81"/>
                  </a:lnTo>
                  <a:lnTo>
                    <a:pt x="91" y="81"/>
                  </a:lnTo>
                  <a:lnTo>
                    <a:pt x="99" y="35"/>
                  </a:lnTo>
                  <a:close/>
                  <a:moveTo>
                    <a:pt x="99" y="35"/>
                  </a:moveTo>
                  <a:lnTo>
                    <a:pt x="99" y="35"/>
                  </a:lnTo>
                  <a:lnTo>
                    <a:pt x="91" y="81"/>
                  </a:lnTo>
                  <a:lnTo>
                    <a:pt x="91" y="81"/>
                  </a:lnTo>
                  <a:lnTo>
                    <a:pt x="99" y="35"/>
                  </a:lnTo>
                  <a:close/>
                  <a:moveTo>
                    <a:pt x="99" y="35"/>
                  </a:moveTo>
                  <a:lnTo>
                    <a:pt x="99" y="35"/>
                  </a:lnTo>
                  <a:lnTo>
                    <a:pt x="91" y="81"/>
                  </a:lnTo>
                  <a:lnTo>
                    <a:pt x="91" y="81"/>
                  </a:lnTo>
                  <a:lnTo>
                    <a:pt x="99" y="35"/>
                  </a:lnTo>
                  <a:close/>
                  <a:moveTo>
                    <a:pt x="99" y="35"/>
                  </a:moveTo>
                  <a:lnTo>
                    <a:pt x="99" y="35"/>
                  </a:lnTo>
                  <a:lnTo>
                    <a:pt x="91" y="81"/>
                  </a:lnTo>
                  <a:lnTo>
                    <a:pt x="91" y="81"/>
                  </a:lnTo>
                  <a:lnTo>
                    <a:pt x="99" y="35"/>
                  </a:lnTo>
                  <a:close/>
                  <a:moveTo>
                    <a:pt x="99" y="35"/>
                  </a:moveTo>
                  <a:lnTo>
                    <a:pt x="99" y="35"/>
                  </a:lnTo>
                  <a:lnTo>
                    <a:pt x="91" y="81"/>
                  </a:lnTo>
                  <a:lnTo>
                    <a:pt x="91" y="81"/>
                  </a:lnTo>
                  <a:lnTo>
                    <a:pt x="99" y="35"/>
                  </a:lnTo>
                  <a:close/>
                  <a:moveTo>
                    <a:pt x="99" y="35"/>
                  </a:moveTo>
                  <a:lnTo>
                    <a:pt x="99" y="35"/>
                  </a:lnTo>
                  <a:lnTo>
                    <a:pt x="91" y="81"/>
                  </a:lnTo>
                  <a:lnTo>
                    <a:pt x="91" y="81"/>
                  </a:lnTo>
                  <a:lnTo>
                    <a:pt x="99" y="35"/>
                  </a:lnTo>
                  <a:close/>
                  <a:moveTo>
                    <a:pt x="99" y="35"/>
                  </a:moveTo>
                  <a:lnTo>
                    <a:pt x="99" y="35"/>
                  </a:lnTo>
                  <a:lnTo>
                    <a:pt x="92" y="81"/>
                  </a:lnTo>
                  <a:lnTo>
                    <a:pt x="92" y="81"/>
                  </a:lnTo>
                  <a:lnTo>
                    <a:pt x="99" y="35"/>
                  </a:lnTo>
                  <a:close/>
                  <a:moveTo>
                    <a:pt x="100" y="35"/>
                  </a:moveTo>
                  <a:lnTo>
                    <a:pt x="100" y="35"/>
                  </a:lnTo>
                  <a:lnTo>
                    <a:pt x="92" y="81"/>
                  </a:lnTo>
                  <a:lnTo>
                    <a:pt x="92" y="81"/>
                  </a:lnTo>
                  <a:lnTo>
                    <a:pt x="100" y="35"/>
                  </a:lnTo>
                  <a:close/>
                  <a:moveTo>
                    <a:pt x="100" y="35"/>
                  </a:moveTo>
                  <a:lnTo>
                    <a:pt x="100" y="35"/>
                  </a:lnTo>
                  <a:lnTo>
                    <a:pt x="92" y="81"/>
                  </a:lnTo>
                  <a:lnTo>
                    <a:pt x="92" y="81"/>
                  </a:lnTo>
                  <a:lnTo>
                    <a:pt x="100" y="35"/>
                  </a:lnTo>
                  <a:close/>
                  <a:moveTo>
                    <a:pt x="100" y="35"/>
                  </a:moveTo>
                  <a:lnTo>
                    <a:pt x="100" y="35"/>
                  </a:lnTo>
                  <a:lnTo>
                    <a:pt x="92" y="81"/>
                  </a:lnTo>
                  <a:lnTo>
                    <a:pt x="92" y="81"/>
                  </a:lnTo>
                  <a:lnTo>
                    <a:pt x="100" y="35"/>
                  </a:lnTo>
                  <a:close/>
                  <a:moveTo>
                    <a:pt x="100" y="35"/>
                  </a:moveTo>
                  <a:lnTo>
                    <a:pt x="100" y="35"/>
                  </a:lnTo>
                  <a:lnTo>
                    <a:pt x="92" y="81"/>
                  </a:lnTo>
                  <a:lnTo>
                    <a:pt x="92" y="81"/>
                  </a:lnTo>
                  <a:lnTo>
                    <a:pt x="100" y="35"/>
                  </a:lnTo>
                  <a:close/>
                  <a:moveTo>
                    <a:pt x="100" y="35"/>
                  </a:moveTo>
                  <a:lnTo>
                    <a:pt x="100" y="35"/>
                  </a:lnTo>
                  <a:lnTo>
                    <a:pt x="92" y="81"/>
                  </a:lnTo>
                  <a:lnTo>
                    <a:pt x="92" y="81"/>
                  </a:lnTo>
                  <a:lnTo>
                    <a:pt x="100" y="35"/>
                  </a:lnTo>
                  <a:close/>
                  <a:moveTo>
                    <a:pt x="100" y="35"/>
                  </a:moveTo>
                  <a:lnTo>
                    <a:pt x="100" y="35"/>
                  </a:lnTo>
                  <a:lnTo>
                    <a:pt x="92" y="81"/>
                  </a:lnTo>
                  <a:lnTo>
                    <a:pt x="92" y="81"/>
                  </a:lnTo>
                  <a:lnTo>
                    <a:pt x="100" y="35"/>
                  </a:lnTo>
                  <a:close/>
                  <a:moveTo>
                    <a:pt x="100" y="35"/>
                  </a:moveTo>
                  <a:lnTo>
                    <a:pt x="100" y="35"/>
                  </a:lnTo>
                  <a:lnTo>
                    <a:pt x="92" y="81"/>
                  </a:lnTo>
                  <a:lnTo>
                    <a:pt x="92" y="81"/>
                  </a:lnTo>
                  <a:lnTo>
                    <a:pt x="100" y="35"/>
                  </a:lnTo>
                  <a:close/>
                  <a:moveTo>
                    <a:pt x="100" y="35"/>
                  </a:moveTo>
                  <a:lnTo>
                    <a:pt x="100" y="35"/>
                  </a:lnTo>
                  <a:lnTo>
                    <a:pt x="92" y="81"/>
                  </a:lnTo>
                  <a:lnTo>
                    <a:pt x="92" y="81"/>
                  </a:lnTo>
                  <a:lnTo>
                    <a:pt x="100" y="35"/>
                  </a:lnTo>
                  <a:close/>
                  <a:moveTo>
                    <a:pt x="100" y="35"/>
                  </a:moveTo>
                  <a:lnTo>
                    <a:pt x="100" y="35"/>
                  </a:lnTo>
                  <a:lnTo>
                    <a:pt x="92" y="81"/>
                  </a:lnTo>
                  <a:lnTo>
                    <a:pt x="92" y="81"/>
                  </a:lnTo>
                  <a:lnTo>
                    <a:pt x="100" y="35"/>
                  </a:lnTo>
                  <a:close/>
                  <a:moveTo>
                    <a:pt x="100" y="35"/>
                  </a:moveTo>
                  <a:lnTo>
                    <a:pt x="100" y="35"/>
                  </a:lnTo>
                  <a:lnTo>
                    <a:pt x="93" y="81"/>
                  </a:lnTo>
                  <a:lnTo>
                    <a:pt x="92" y="81"/>
                  </a:lnTo>
                  <a:lnTo>
                    <a:pt x="100" y="35"/>
                  </a:lnTo>
                  <a:close/>
                  <a:moveTo>
                    <a:pt x="100" y="35"/>
                  </a:moveTo>
                  <a:lnTo>
                    <a:pt x="100" y="35"/>
                  </a:lnTo>
                  <a:lnTo>
                    <a:pt x="93" y="81"/>
                  </a:lnTo>
                  <a:lnTo>
                    <a:pt x="93" y="81"/>
                  </a:lnTo>
                  <a:lnTo>
                    <a:pt x="100" y="35"/>
                  </a:lnTo>
                  <a:close/>
                  <a:moveTo>
                    <a:pt x="101" y="35"/>
                  </a:moveTo>
                  <a:lnTo>
                    <a:pt x="101" y="35"/>
                  </a:lnTo>
                  <a:lnTo>
                    <a:pt x="93" y="81"/>
                  </a:lnTo>
                  <a:lnTo>
                    <a:pt x="93" y="81"/>
                  </a:lnTo>
                  <a:lnTo>
                    <a:pt x="101" y="35"/>
                  </a:lnTo>
                  <a:close/>
                  <a:moveTo>
                    <a:pt x="101" y="35"/>
                  </a:moveTo>
                  <a:lnTo>
                    <a:pt x="101" y="35"/>
                  </a:lnTo>
                  <a:lnTo>
                    <a:pt x="93" y="81"/>
                  </a:lnTo>
                  <a:lnTo>
                    <a:pt x="93" y="81"/>
                  </a:lnTo>
                  <a:lnTo>
                    <a:pt x="101" y="35"/>
                  </a:lnTo>
                  <a:close/>
                  <a:moveTo>
                    <a:pt x="101" y="36"/>
                  </a:moveTo>
                  <a:lnTo>
                    <a:pt x="101" y="36"/>
                  </a:lnTo>
                  <a:lnTo>
                    <a:pt x="93" y="81"/>
                  </a:lnTo>
                  <a:lnTo>
                    <a:pt x="93" y="81"/>
                  </a:lnTo>
                  <a:lnTo>
                    <a:pt x="101" y="36"/>
                  </a:lnTo>
                  <a:close/>
                  <a:moveTo>
                    <a:pt x="101" y="36"/>
                  </a:moveTo>
                  <a:lnTo>
                    <a:pt x="101" y="36"/>
                  </a:lnTo>
                  <a:lnTo>
                    <a:pt x="93" y="81"/>
                  </a:lnTo>
                  <a:lnTo>
                    <a:pt x="93" y="81"/>
                  </a:lnTo>
                  <a:lnTo>
                    <a:pt x="101" y="36"/>
                  </a:lnTo>
                  <a:close/>
                  <a:moveTo>
                    <a:pt x="101" y="36"/>
                  </a:moveTo>
                  <a:lnTo>
                    <a:pt x="101" y="36"/>
                  </a:lnTo>
                  <a:lnTo>
                    <a:pt x="93" y="81"/>
                  </a:lnTo>
                  <a:lnTo>
                    <a:pt x="93" y="81"/>
                  </a:lnTo>
                  <a:lnTo>
                    <a:pt x="101" y="36"/>
                  </a:lnTo>
                  <a:close/>
                  <a:moveTo>
                    <a:pt x="101" y="36"/>
                  </a:moveTo>
                  <a:lnTo>
                    <a:pt x="101" y="36"/>
                  </a:lnTo>
                  <a:lnTo>
                    <a:pt x="93" y="81"/>
                  </a:lnTo>
                  <a:lnTo>
                    <a:pt x="93" y="81"/>
                  </a:lnTo>
                  <a:lnTo>
                    <a:pt x="101" y="36"/>
                  </a:lnTo>
                  <a:close/>
                  <a:moveTo>
                    <a:pt x="101" y="36"/>
                  </a:moveTo>
                  <a:lnTo>
                    <a:pt x="101" y="36"/>
                  </a:lnTo>
                  <a:lnTo>
                    <a:pt x="93" y="81"/>
                  </a:lnTo>
                  <a:lnTo>
                    <a:pt x="93" y="81"/>
                  </a:lnTo>
                  <a:lnTo>
                    <a:pt x="101" y="36"/>
                  </a:lnTo>
                  <a:close/>
                  <a:moveTo>
                    <a:pt x="101" y="36"/>
                  </a:moveTo>
                  <a:lnTo>
                    <a:pt x="101" y="36"/>
                  </a:lnTo>
                  <a:lnTo>
                    <a:pt x="93" y="81"/>
                  </a:lnTo>
                  <a:lnTo>
                    <a:pt x="93" y="81"/>
                  </a:lnTo>
                  <a:lnTo>
                    <a:pt x="101" y="36"/>
                  </a:lnTo>
                  <a:close/>
                  <a:moveTo>
                    <a:pt x="101" y="36"/>
                  </a:moveTo>
                  <a:lnTo>
                    <a:pt x="101" y="36"/>
                  </a:lnTo>
                  <a:lnTo>
                    <a:pt x="93" y="81"/>
                  </a:lnTo>
                  <a:lnTo>
                    <a:pt x="93" y="81"/>
                  </a:lnTo>
                  <a:lnTo>
                    <a:pt x="101" y="36"/>
                  </a:lnTo>
                  <a:close/>
                  <a:moveTo>
                    <a:pt x="101" y="36"/>
                  </a:moveTo>
                  <a:lnTo>
                    <a:pt x="101" y="36"/>
                  </a:lnTo>
                  <a:lnTo>
                    <a:pt x="94" y="81"/>
                  </a:lnTo>
                  <a:lnTo>
                    <a:pt x="93" y="81"/>
                  </a:lnTo>
                  <a:lnTo>
                    <a:pt x="101" y="36"/>
                  </a:lnTo>
                  <a:close/>
                  <a:moveTo>
                    <a:pt x="101" y="36"/>
                  </a:moveTo>
                  <a:lnTo>
                    <a:pt x="102" y="36"/>
                  </a:lnTo>
                  <a:lnTo>
                    <a:pt x="94" y="81"/>
                  </a:lnTo>
                  <a:lnTo>
                    <a:pt x="94" y="81"/>
                  </a:lnTo>
                  <a:lnTo>
                    <a:pt x="101" y="36"/>
                  </a:lnTo>
                  <a:close/>
                  <a:moveTo>
                    <a:pt x="102" y="36"/>
                  </a:moveTo>
                  <a:lnTo>
                    <a:pt x="102" y="36"/>
                  </a:lnTo>
                  <a:lnTo>
                    <a:pt x="94" y="81"/>
                  </a:lnTo>
                  <a:lnTo>
                    <a:pt x="94" y="81"/>
                  </a:lnTo>
                  <a:lnTo>
                    <a:pt x="102" y="36"/>
                  </a:lnTo>
                  <a:close/>
                  <a:moveTo>
                    <a:pt x="102" y="36"/>
                  </a:moveTo>
                  <a:lnTo>
                    <a:pt x="102" y="36"/>
                  </a:lnTo>
                  <a:lnTo>
                    <a:pt x="94" y="81"/>
                  </a:lnTo>
                  <a:lnTo>
                    <a:pt x="94" y="81"/>
                  </a:lnTo>
                  <a:lnTo>
                    <a:pt x="102" y="36"/>
                  </a:lnTo>
                  <a:close/>
                  <a:moveTo>
                    <a:pt x="102" y="36"/>
                  </a:moveTo>
                  <a:lnTo>
                    <a:pt x="102" y="36"/>
                  </a:lnTo>
                  <a:lnTo>
                    <a:pt x="94" y="81"/>
                  </a:lnTo>
                  <a:lnTo>
                    <a:pt x="94" y="81"/>
                  </a:lnTo>
                  <a:lnTo>
                    <a:pt x="102" y="36"/>
                  </a:lnTo>
                  <a:close/>
                  <a:moveTo>
                    <a:pt x="102" y="36"/>
                  </a:moveTo>
                  <a:lnTo>
                    <a:pt x="102" y="36"/>
                  </a:lnTo>
                  <a:lnTo>
                    <a:pt x="94" y="81"/>
                  </a:lnTo>
                  <a:lnTo>
                    <a:pt x="94" y="81"/>
                  </a:lnTo>
                  <a:lnTo>
                    <a:pt x="102" y="36"/>
                  </a:lnTo>
                  <a:close/>
                  <a:moveTo>
                    <a:pt x="102" y="36"/>
                  </a:moveTo>
                  <a:lnTo>
                    <a:pt x="102" y="36"/>
                  </a:lnTo>
                  <a:lnTo>
                    <a:pt x="94" y="81"/>
                  </a:lnTo>
                  <a:lnTo>
                    <a:pt x="94" y="81"/>
                  </a:lnTo>
                  <a:lnTo>
                    <a:pt x="102" y="36"/>
                  </a:lnTo>
                  <a:close/>
                  <a:moveTo>
                    <a:pt x="102" y="36"/>
                  </a:moveTo>
                  <a:lnTo>
                    <a:pt x="102" y="36"/>
                  </a:lnTo>
                  <a:lnTo>
                    <a:pt x="94" y="81"/>
                  </a:lnTo>
                  <a:lnTo>
                    <a:pt x="94" y="81"/>
                  </a:lnTo>
                  <a:lnTo>
                    <a:pt x="102" y="36"/>
                  </a:lnTo>
                  <a:close/>
                  <a:moveTo>
                    <a:pt x="102" y="36"/>
                  </a:moveTo>
                  <a:lnTo>
                    <a:pt x="102" y="36"/>
                  </a:lnTo>
                  <a:lnTo>
                    <a:pt x="94" y="81"/>
                  </a:lnTo>
                  <a:lnTo>
                    <a:pt x="94" y="81"/>
                  </a:lnTo>
                  <a:lnTo>
                    <a:pt x="102" y="36"/>
                  </a:lnTo>
                  <a:close/>
                  <a:moveTo>
                    <a:pt x="102" y="36"/>
                  </a:moveTo>
                  <a:lnTo>
                    <a:pt x="102" y="36"/>
                  </a:lnTo>
                  <a:lnTo>
                    <a:pt x="94" y="81"/>
                  </a:lnTo>
                  <a:lnTo>
                    <a:pt x="94" y="81"/>
                  </a:lnTo>
                  <a:lnTo>
                    <a:pt x="102" y="36"/>
                  </a:lnTo>
                  <a:close/>
                  <a:moveTo>
                    <a:pt x="102" y="36"/>
                  </a:moveTo>
                  <a:lnTo>
                    <a:pt x="102" y="36"/>
                  </a:lnTo>
                  <a:lnTo>
                    <a:pt x="94" y="81"/>
                  </a:lnTo>
                  <a:lnTo>
                    <a:pt x="94" y="81"/>
                  </a:lnTo>
                  <a:lnTo>
                    <a:pt x="102" y="36"/>
                  </a:lnTo>
                  <a:close/>
                  <a:moveTo>
                    <a:pt x="102" y="36"/>
                  </a:moveTo>
                  <a:lnTo>
                    <a:pt x="102" y="36"/>
                  </a:lnTo>
                  <a:lnTo>
                    <a:pt x="94" y="81"/>
                  </a:lnTo>
                  <a:lnTo>
                    <a:pt x="94" y="81"/>
                  </a:lnTo>
                  <a:lnTo>
                    <a:pt x="102" y="36"/>
                  </a:lnTo>
                  <a:close/>
                  <a:moveTo>
                    <a:pt x="102" y="36"/>
                  </a:moveTo>
                  <a:lnTo>
                    <a:pt x="102" y="36"/>
                  </a:lnTo>
                  <a:lnTo>
                    <a:pt x="95" y="81"/>
                  </a:lnTo>
                  <a:lnTo>
                    <a:pt x="95" y="81"/>
                  </a:lnTo>
                  <a:lnTo>
                    <a:pt x="102" y="36"/>
                  </a:lnTo>
                  <a:close/>
                  <a:moveTo>
                    <a:pt x="103" y="36"/>
                  </a:moveTo>
                  <a:lnTo>
                    <a:pt x="103" y="36"/>
                  </a:lnTo>
                  <a:lnTo>
                    <a:pt x="95" y="81"/>
                  </a:lnTo>
                  <a:lnTo>
                    <a:pt x="95" y="81"/>
                  </a:lnTo>
                  <a:lnTo>
                    <a:pt x="103" y="36"/>
                  </a:lnTo>
                  <a:close/>
                  <a:moveTo>
                    <a:pt x="103" y="36"/>
                  </a:moveTo>
                  <a:lnTo>
                    <a:pt x="103" y="36"/>
                  </a:lnTo>
                  <a:lnTo>
                    <a:pt x="95" y="81"/>
                  </a:lnTo>
                  <a:lnTo>
                    <a:pt x="95" y="81"/>
                  </a:lnTo>
                  <a:lnTo>
                    <a:pt x="103" y="36"/>
                  </a:lnTo>
                  <a:close/>
                  <a:moveTo>
                    <a:pt x="103" y="36"/>
                  </a:moveTo>
                  <a:lnTo>
                    <a:pt x="103" y="36"/>
                  </a:lnTo>
                  <a:lnTo>
                    <a:pt x="95" y="81"/>
                  </a:lnTo>
                  <a:lnTo>
                    <a:pt x="95" y="81"/>
                  </a:lnTo>
                  <a:lnTo>
                    <a:pt x="103" y="36"/>
                  </a:lnTo>
                  <a:close/>
                  <a:moveTo>
                    <a:pt x="103" y="36"/>
                  </a:moveTo>
                  <a:lnTo>
                    <a:pt x="103" y="36"/>
                  </a:lnTo>
                  <a:lnTo>
                    <a:pt x="95" y="81"/>
                  </a:lnTo>
                  <a:lnTo>
                    <a:pt x="95" y="81"/>
                  </a:lnTo>
                  <a:lnTo>
                    <a:pt x="103" y="36"/>
                  </a:lnTo>
                  <a:close/>
                  <a:moveTo>
                    <a:pt x="103" y="36"/>
                  </a:moveTo>
                  <a:lnTo>
                    <a:pt x="103" y="36"/>
                  </a:lnTo>
                  <a:lnTo>
                    <a:pt x="95" y="81"/>
                  </a:lnTo>
                  <a:lnTo>
                    <a:pt x="95" y="81"/>
                  </a:lnTo>
                  <a:lnTo>
                    <a:pt x="103" y="36"/>
                  </a:lnTo>
                  <a:close/>
                  <a:moveTo>
                    <a:pt x="103" y="36"/>
                  </a:moveTo>
                  <a:lnTo>
                    <a:pt x="103" y="36"/>
                  </a:lnTo>
                  <a:lnTo>
                    <a:pt x="95" y="81"/>
                  </a:lnTo>
                  <a:lnTo>
                    <a:pt x="95" y="81"/>
                  </a:lnTo>
                  <a:lnTo>
                    <a:pt x="103" y="36"/>
                  </a:lnTo>
                  <a:close/>
                  <a:moveTo>
                    <a:pt x="103" y="36"/>
                  </a:moveTo>
                  <a:lnTo>
                    <a:pt x="103" y="36"/>
                  </a:lnTo>
                  <a:lnTo>
                    <a:pt x="95" y="81"/>
                  </a:lnTo>
                  <a:lnTo>
                    <a:pt x="95" y="81"/>
                  </a:lnTo>
                  <a:lnTo>
                    <a:pt x="103" y="36"/>
                  </a:lnTo>
                  <a:close/>
                  <a:moveTo>
                    <a:pt x="103" y="36"/>
                  </a:moveTo>
                  <a:lnTo>
                    <a:pt x="103" y="36"/>
                  </a:lnTo>
                  <a:lnTo>
                    <a:pt x="95" y="81"/>
                  </a:lnTo>
                  <a:lnTo>
                    <a:pt x="95" y="81"/>
                  </a:lnTo>
                  <a:lnTo>
                    <a:pt x="103" y="36"/>
                  </a:lnTo>
                  <a:close/>
                  <a:moveTo>
                    <a:pt x="103" y="36"/>
                  </a:moveTo>
                  <a:lnTo>
                    <a:pt x="103" y="36"/>
                  </a:lnTo>
                  <a:lnTo>
                    <a:pt x="95" y="81"/>
                  </a:lnTo>
                  <a:lnTo>
                    <a:pt x="95" y="81"/>
                  </a:lnTo>
                  <a:lnTo>
                    <a:pt x="103" y="36"/>
                  </a:lnTo>
                  <a:close/>
                  <a:moveTo>
                    <a:pt x="103" y="36"/>
                  </a:moveTo>
                  <a:lnTo>
                    <a:pt x="103" y="36"/>
                  </a:lnTo>
                  <a:lnTo>
                    <a:pt x="96" y="81"/>
                  </a:lnTo>
                  <a:lnTo>
                    <a:pt x="95" y="81"/>
                  </a:lnTo>
                  <a:lnTo>
                    <a:pt x="103" y="36"/>
                  </a:lnTo>
                  <a:close/>
                  <a:moveTo>
                    <a:pt x="103" y="36"/>
                  </a:moveTo>
                  <a:lnTo>
                    <a:pt x="103" y="36"/>
                  </a:lnTo>
                  <a:lnTo>
                    <a:pt x="96" y="81"/>
                  </a:lnTo>
                  <a:lnTo>
                    <a:pt x="96" y="81"/>
                  </a:lnTo>
                  <a:lnTo>
                    <a:pt x="103" y="36"/>
                  </a:lnTo>
                  <a:close/>
                  <a:moveTo>
                    <a:pt x="104" y="36"/>
                  </a:moveTo>
                  <a:lnTo>
                    <a:pt x="104" y="36"/>
                  </a:lnTo>
                  <a:lnTo>
                    <a:pt x="96" y="82"/>
                  </a:lnTo>
                  <a:lnTo>
                    <a:pt x="96" y="81"/>
                  </a:lnTo>
                  <a:lnTo>
                    <a:pt x="104" y="36"/>
                  </a:lnTo>
                  <a:close/>
                  <a:moveTo>
                    <a:pt x="104" y="36"/>
                  </a:moveTo>
                  <a:lnTo>
                    <a:pt x="104" y="36"/>
                  </a:lnTo>
                  <a:lnTo>
                    <a:pt x="96" y="82"/>
                  </a:lnTo>
                  <a:lnTo>
                    <a:pt x="96" y="82"/>
                  </a:lnTo>
                  <a:lnTo>
                    <a:pt x="104" y="36"/>
                  </a:lnTo>
                  <a:close/>
                  <a:moveTo>
                    <a:pt x="104" y="36"/>
                  </a:moveTo>
                  <a:lnTo>
                    <a:pt x="104" y="36"/>
                  </a:lnTo>
                  <a:lnTo>
                    <a:pt x="96" y="82"/>
                  </a:lnTo>
                  <a:lnTo>
                    <a:pt x="96" y="82"/>
                  </a:lnTo>
                  <a:lnTo>
                    <a:pt x="104" y="36"/>
                  </a:lnTo>
                  <a:close/>
                  <a:moveTo>
                    <a:pt x="104" y="36"/>
                  </a:moveTo>
                  <a:lnTo>
                    <a:pt x="104" y="36"/>
                  </a:lnTo>
                  <a:lnTo>
                    <a:pt x="96" y="82"/>
                  </a:lnTo>
                  <a:lnTo>
                    <a:pt x="96" y="82"/>
                  </a:lnTo>
                  <a:lnTo>
                    <a:pt x="104" y="36"/>
                  </a:lnTo>
                  <a:close/>
                  <a:moveTo>
                    <a:pt x="104" y="36"/>
                  </a:moveTo>
                  <a:lnTo>
                    <a:pt x="104" y="36"/>
                  </a:lnTo>
                  <a:lnTo>
                    <a:pt x="96" y="82"/>
                  </a:lnTo>
                  <a:lnTo>
                    <a:pt x="96" y="82"/>
                  </a:lnTo>
                  <a:lnTo>
                    <a:pt x="104" y="36"/>
                  </a:lnTo>
                  <a:close/>
                  <a:moveTo>
                    <a:pt x="104" y="36"/>
                  </a:moveTo>
                  <a:lnTo>
                    <a:pt x="104" y="36"/>
                  </a:lnTo>
                  <a:lnTo>
                    <a:pt x="96" y="82"/>
                  </a:lnTo>
                  <a:lnTo>
                    <a:pt x="96" y="82"/>
                  </a:lnTo>
                  <a:lnTo>
                    <a:pt x="104" y="36"/>
                  </a:lnTo>
                  <a:close/>
                  <a:moveTo>
                    <a:pt x="104" y="36"/>
                  </a:moveTo>
                  <a:lnTo>
                    <a:pt x="104" y="36"/>
                  </a:lnTo>
                  <a:lnTo>
                    <a:pt x="96" y="82"/>
                  </a:lnTo>
                  <a:lnTo>
                    <a:pt x="96" y="82"/>
                  </a:lnTo>
                  <a:lnTo>
                    <a:pt x="104" y="36"/>
                  </a:lnTo>
                  <a:close/>
                  <a:moveTo>
                    <a:pt x="104" y="36"/>
                  </a:moveTo>
                  <a:lnTo>
                    <a:pt x="104" y="36"/>
                  </a:lnTo>
                  <a:lnTo>
                    <a:pt x="96" y="82"/>
                  </a:lnTo>
                  <a:lnTo>
                    <a:pt x="96" y="82"/>
                  </a:lnTo>
                  <a:lnTo>
                    <a:pt x="104" y="36"/>
                  </a:lnTo>
                  <a:close/>
                  <a:moveTo>
                    <a:pt x="104" y="36"/>
                  </a:moveTo>
                  <a:lnTo>
                    <a:pt x="104" y="36"/>
                  </a:lnTo>
                  <a:lnTo>
                    <a:pt x="96" y="82"/>
                  </a:lnTo>
                  <a:lnTo>
                    <a:pt x="96" y="82"/>
                  </a:lnTo>
                  <a:lnTo>
                    <a:pt x="104" y="36"/>
                  </a:lnTo>
                  <a:close/>
                  <a:moveTo>
                    <a:pt x="104" y="36"/>
                  </a:moveTo>
                  <a:lnTo>
                    <a:pt x="104" y="36"/>
                  </a:lnTo>
                  <a:lnTo>
                    <a:pt x="96" y="82"/>
                  </a:lnTo>
                  <a:lnTo>
                    <a:pt x="96" y="82"/>
                  </a:lnTo>
                  <a:lnTo>
                    <a:pt x="104" y="36"/>
                  </a:lnTo>
                  <a:close/>
                  <a:moveTo>
                    <a:pt x="104" y="36"/>
                  </a:moveTo>
                  <a:lnTo>
                    <a:pt x="105" y="36"/>
                  </a:lnTo>
                  <a:lnTo>
                    <a:pt x="97" y="82"/>
                  </a:lnTo>
                  <a:lnTo>
                    <a:pt x="97" y="82"/>
                  </a:lnTo>
                  <a:lnTo>
                    <a:pt x="104" y="36"/>
                  </a:lnTo>
                  <a:close/>
                  <a:moveTo>
                    <a:pt x="105" y="36"/>
                  </a:moveTo>
                  <a:lnTo>
                    <a:pt x="105" y="36"/>
                  </a:lnTo>
                  <a:lnTo>
                    <a:pt x="97" y="82"/>
                  </a:lnTo>
                  <a:lnTo>
                    <a:pt x="97" y="82"/>
                  </a:lnTo>
                  <a:lnTo>
                    <a:pt x="105" y="36"/>
                  </a:lnTo>
                  <a:close/>
                  <a:moveTo>
                    <a:pt x="105" y="36"/>
                  </a:moveTo>
                  <a:lnTo>
                    <a:pt x="105" y="36"/>
                  </a:lnTo>
                  <a:lnTo>
                    <a:pt x="97" y="82"/>
                  </a:lnTo>
                  <a:lnTo>
                    <a:pt x="97" y="82"/>
                  </a:lnTo>
                  <a:lnTo>
                    <a:pt x="105" y="36"/>
                  </a:lnTo>
                  <a:close/>
                  <a:moveTo>
                    <a:pt x="105" y="36"/>
                  </a:moveTo>
                  <a:lnTo>
                    <a:pt x="105" y="36"/>
                  </a:lnTo>
                  <a:lnTo>
                    <a:pt x="97" y="82"/>
                  </a:lnTo>
                  <a:lnTo>
                    <a:pt x="97" y="82"/>
                  </a:lnTo>
                  <a:lnTo>
                    <a:pt x="105" y="36"/>
                  </a:lnTo>
                  <a:close/>
                  <a:moveTo>
                    <a:pt x="105" y="36"/>
                  </a:moveTo>
                  <a:lnTo>
                    <a:pt x="105" y="36"/>
                  </a:lnTo>
                  <a:lnTo>
                    <a:pt x="97" y="82"/>
                  </a:lnTo>
                  <a:lnTo>
                    <a:pt x="97" y="82"/>
                  </a:lnTo>
                  <a:lnTo>
                    <a:pt x="105" y="36"/>
                  </a:lnTo>
                  <a:close/>
                  <a:moveTo>
                    <a:pt x="105" y="36"/>
                  </a:moveTo>
                  <a:lnTo>
                    <a:pt x="105" y="36"/>
                  </a:lnTo>
                  <a:lnTo>
                    <a:pt x="97" y="82"/>
                  </a:lnTo>
                  <a:lnTo>
                    <a:pt x="97" y="82"/>
                  </a:lnTo>
                  <a:lnTo>
                    <a:pt x="105" y="36"/>
                  </a:lnTo>
                  <a:close/>
                  <a:moveTo>
                    <a:pt x="105" y="36"/>
                  </a:moveTo>
                  <a:lnTo>
                    <a:pt x="105" y="36"/>
                  </a:lnTo>
                  <a:lnTo>
                    <a:pt x="97" y="82"/>
                  </a:lnTo>
                  <a:lnTo>
                    <a:pt x="97" y="82"/>
                  </a:lnTo>
                  <a:lnTo>
                    <a:pt x="105" y="36"/>
                  </a:lnTo>
                  <a:close/>
                  <a:moveTo>
                    <a:pt x="105" y="36"/>
                  </a:moveTo>
                  <a:lnTo>
                    <a:pt x="105" y="36"/>
                  </a:lnTo>
                  <a:lnTo>
                    <a:pt x="97" y="82"/>
                  </a:lnTo>
                  <a:lnTo>
                    <a:pt x="97" y="82"/>
                  </a:lnTo>
                  <a:lnTo>
                    <a:pt x="105" y="36"/>
                  </a:lnTo>
                  <a:close/>
                  <a:moveTo>
                    <a:pt x="105" y="36"/>
                  </a:moveTo>
                  <a:lnTo>
                    <a:pt x="105" y="36"/>
                  </a:lnTo>
                  <a:lnTo>
                    <a:pt x="97" y="82"/>
                  </a:lnTo>
                  <a:lnTo>
                    <a:pt x="97" y="82"/>
                  </a:lnTo>
                  <a:lnTo>
                    <a:pt x="105" y="36"/>
                  </a:lnTo>
                  <a:close/>
                  <a:moveTo>
                    <a:pt x="105" y="36"/>
                  </a:moveTo>
                  <a:lnTo>
                    <a:pt x="105" y="36"/>
                  </a:lnTo>
                  <a:lnTo>
                    <a:pt x="97" y="82"/>
                  </a:lnTo>
                  <a:lnTo>
                    <a:pt x="97" y="82"/>
                  </a:lnTo>
                  <a:lnTo>
                    <a:pt x="105" y="36"/>
                  </a:lnTo>
                  <a:close/>
                  <a:moveTo>
                    <a:pt x="105" y="36"/>
                  </a:moveTo>
                  <a:lnTo>
                    <a:pt x="105" y="36"/>
                  </a:lnTo>
                  <a:lnTo>
                    <a:pt x="97" y="82"/>
                  </a:lnTo>
                  <a:lnTo>
                    <a:pt x="97" y="82"/>
                  </a:lnTo>
                  <a:lnTo>
                    <a:pt x="105" y="36"/>
                  </a:lnTo>
                  <a:close/>
                  <a:moveTo>
                    <a:pt x="105" y="36"/>
                  </a:moveTo>
                  <a:lnTo>
                    <a:pt x="105" y="36"/>
                  </a:lnTo>
                  <a:lnTo>
                    <a:pt x="98" y="82"/>
                  </a:lnTo>
                  <a:lnTo>
                    <a:pt x="98" y="82"/>
                  </a:lnTo>
                  <a:lnTo>
                    <a:pt x="105" y="36"/>
                  </a:lnTo>
                  <a:close/>
                  <a:moveTo>
                    <a:pt x="106" y="36"/>
                  </a:moveTo>
                  <a:lnTo>
                    <a:pt x="106" y="36"/>
                  </a:lnTo>
                  <a:lnTo>
                    <a:pt x="98" y="82"/>
                  </a:lnTo>
                  <a:lnTo>
                    <a:pt x="98" y="82"/>
                  </a:lnTo>
                  <a:lnTo>
                    <a:pt x="106" y="36"/>
                  </a:lnTo>
                  <a:close/>
                  <a:moveTo>
                    <a:pt x="106" y="36"/>
                  </a:moveTo>
                  <a:lnTo>
                    <a:pt x="106" y="36"/>
                  </a:lnTo>
                  <a:lnTo>
                    <a:pt x="98" y="82"/>
                  </a:lnTo>
                  <a:lnTo>
                    <a:pt x="98" y="82"/>
                  </a:lnTo>
                  <a:lnTo>
                    <a:pt x="106" y="36"/>
                  </a:lnTo>
                  <a:close/>
                  <a:moveTo>
                    <a:pt x="106" y="36"/>
                  </a:moveTo>
                  <a:lnTo>
                    <a:pt x="106" y="36"/>
                  </a:lnTo>
                  <a:lnTo>
                    <a:pt x="98" y="82"/>
                  </a:lnTo>
                  <a:lnTo>
                    <a:pt x="98" y="82"/>
                  </a:lnTo>
                  <a:lnTo>
                    <a:pt x="106" y="36"/>
                  </a:lnTo>
                  <a:close/>
                  <a:moveTo>
                    <a:pt x="106" y="36"/>
                  </a:moveTo>
                  <a:lnTo>
                    <a:pt x="106" y="36"/>
                  </a:lnTo>
                  <a:lnTo>
                    <a:pt x="98" y="82"/>
                  </a:lnTo>
                  <a:lnTo>
                    <a:pt x="98" y="82"/>
                  </a:lnTo>
                  <a:lnTo>
                    <a:pt x="106" y="36"/>
                  </a:lnTo>
                  <a:close/>
                  <a:moveTo>
                    <a:pt x="106" y="36"/>
                  </a:moveTo>
                  <a:lnTo>
                    <a:pt x="106" y="36"/>
                  </a:lnTo>
                  <a:lnTo>
                    <a:pt x="98" y="82"/>
                  </a:lnTo>
                  <a:lnTo>
                    <a:pt x="98" y="82"/>
                  </a:lnTo>
                  <a:lnTo>
                    <a:pt x="106" y="36"/>
                  </a:lnTo>
                  <a:close/>
                  <a:moveTo>
                    <a:pt x="106" y="36"/>
                  </a:moveTo>
                  <a:lnTo>
                    <a:pt x="106" y="36"/>
                  </a:lnTo>
                  <a:lnTo>
                    <a:pt x="98" y="82"/>
                  </a:lnTo>
                  <a:lnTo>
                    <a:pt x="98" y="82"/>
                  </a:lnTo>
                  <a:lnTo>
                    <a:pt x="106" y="36"/>
                  </a:lnTo>
                  <a:close/>
                  <a:moveTo>
                    <a:pt x="106" y="36"/>
                  </a:moveTo>
                  <a:lnTo>
                    <a:pt x="106" y="36"/>
                  </a:lnTo>
                  <a:lnTo>
                    <a:pt x="98" y="82"/>
                  </a:lnTo>
                  <a:lnTo>
                    <a:pt x="98" y="82"/>
                  </a:lnTo>
                  <a:lnTo>
                    <a:pt x="106" y="36"/>
                  </a:lnTo>
                  <a:close/>
                  <a:moveTo>
                    <a:pt x="106" y="36"/>
                  </a:moveTo>
                  <a:lnTo>
                    <a:pt x="106" y="36"/>
                  </a:lnTo>
                  <a:lnTo>
                    <a:pt x="98" y="82"/>
                  </a:lnTo>
                  <a:lnTo>
                    <a:pt x="98" y="82"/>
                  </a:lnTo>
                  <a:lnTo>
                    <a:pt x="106" y="36"/>
                  </a:lnTo>
                  <a:close/>
                  <a:moveTo>
                    <a:pt x="106" y="36"/>
                  </a:moveTo>
                  <a:lnTo>
                    <a:pt x="106" y="36"/>
                  </a:lnTo>
                  <a:lnTo>
                    <a:pt x="98" y="82"/>
                  </a:lnTo>
                  <a:lnTo>
                    <a:pt x="98" y="82"/>
                  </a:lnTo>
                  <a:lnTo>
                    <a:pt x="106" y="36"/>
                  </a:lnTo>
                  <a:close/>
                  <a:moveTo>
                    <a:pt x="106" y="36"/>
                  </a:moveTo>
                  <a:lnTo>
                    <a:pt x="106" y="36"/>
                  </a:lnTo>
                  <a:lnTo>
                    <a:pt x="99" y="82"/>
                  </a:lnTo>
                  <a:lnTo>
                    <a:pt x="98" y="82"/>
                  </a:lnTo>
                  <a:lnTo>
                    <a:pt x="106" y="36"/>
                  </a:lnTo>
                  <a:close/>
                  <a:moveTo>
                    <a:pt x="106" y="36"/>
                  </a:moveTo>
                  <a:lnTo>
                    <a:pt x="106" y="36"/>
                  </a:lnTo>
                  <a:lnTo>
                    <a:pt x="99" y="82"/>
                  </a:lnTo>
                  <a:lnTo>
                    <a:pt x="99" y="82"/>
                  </a:lnTo>
                  <a:lnTo>
                    <a:pt x="106" y="36"/>
                  </a:lnTo>
                  <a:close/>
                  <a:moveTo>
                    <a:pt x="107" y="36"/>
                  </a:moveTo>
                  <a:lnTo>
                    <a:pt x="107" y="37"/>
                  </a:lnTo>
                  <a:lnTo>
                    <a:pt x="99" y="82"/>
                  </a:lnTo>
                  <a:lnTo>
                    <a:pt x="99" y="82"/>
                  </a:lnTo>
                  <a:lnTo>
                    <a:pt x="107" y="36"/>
                  </a:lnTo>
                  <a:close/>
                  <a:moveTo>
                    <a:pt x="107" y="37"/>
                  </a:moveTo>
                  <a:lnTo>
                    <a:pt x="107" y="37"/>
                  </a:lnTo>
                  <a:lnTo>
                    <a:pt x="99" y="82"/>
                  </a:lnTo>
                  <a:lnTo>
                    <a:pt x="99" y="82"/>
                  </a:lnTo>
                  <a:lnTo>
                    <a:pt x="107" y="37"/>
                  </a:lnTo>
                  <a:close/>
                  <a:moveTo>
                    <a:pt x="107" y="37"/>
                  </a:moveTo>
                  <a:lnTo>
                    <a:pt x="107" y="37"/>
                  </a:lnTo>
                  <a:lnTo>
                    <a:pt x="99" y="82"/>
                  </a:lnTo>
                  <a:lnTo>
                    <a:pt x="99" y="82"/>
                  </a:lnTo>
                  <a:lnTo>
                    <a:pt x="107" y="37"/>
                  </a:lnTo>
                  <a:close/>
                  <a:moveTo>
                    <a:pt x="107" y="37"/>
                  </a:moveTo>
                  <a:lnTo>
                    <a:pt x="107" y="37"/>
                  </a:lnTo>
                  <a:lnTo>
                    <a:pt x="99" y="82"/>
                  </a:lnTo>
                  <a:lnTo>
                    <a:pt x="99" y="82"/>
                  </a:lnTo>
                  <a:lnTo>
                    <a:pt x="107" y="37"/>
                  </a:lnTo>
                  <a:close/>
                  <a:moveTo>
                    <a:pt x="107" y="37"/>
                  </a:moveTo>
                  <a:lnTo>
                    <a:pt x="107" y="37"/>
                  </a:lnTo>
                  <a:lnTo>
                    <a:pt x="99" y="82"/>
                  </a:lnTo>
                  <a:lnTo>
                    <a:pt x="99" y="82"/>
                  </a:lnTo>
                  <a:lnTo>
                    <a:pt x="107" y="37"/>
                  </a:lnTo>
                  <a:close/>
                  <a:moveTo>
                    <a:pt x="107" y="37"/>
                  </a:moveTo>
                  <a:lnTo>
                    <a:pt x="107" y="37"/>
                  </a:lnTo>
                  <a:lnTo>
                    <a:pt x="99" y="82"/>
                  </a:lnTo>
                  <a:lnTo>
                    <a:pt x="99" y="82"/>
                  </a:lnTo>
                  <a:lnTo>
                    <a:pt x="107" y="37"/>
                  </a:lnTo>
                  <a:close/>
                  <a:moveTo>
                    <a:pt x="107" y="37"/>
                  </a:moveTo>
                  <a:lnTo>
                    <a:pt x="107" y="37"/>
                  </a:lnTo>
                  <a:lnTo>
                    <a:pt x="99" y="82"/>
                  </a:lnTo>
                  <a:lnTo>
                    <a:pt x="99" y="82"/>
                  </a:lnTo>
                  <a:lnTo>
                    <a:pt x="107" y="37"/>
                  </a:lnTo>
                  <a:close/>
                  <a:moveTo>
                    <a:pt x="107" y="37"/>
                  </a:moveTo>
                  <a:lnTo>
                    <a:pt x="107" y="37"/>
                  </a:lnTo>
                  <a:lnTo>
                    <a:pt x="99" y="82"/>
                  </a:lnTo>
                  <a:lnTo>
                    <a:pt x="99" y="82"/>
                  </a:lnTo>
                  <a:lnTo>
                    <a:pt x="107" y="37"/>
                  </a:lnTo>
                  <a:close/>
                  <a:moveTo>
                    <a:pt x="107" y="37"/>
                  </a:moveTo>
                  <a:lnTo>
                    <a:pt x="107" y="37"/>
                  </a:lnTo>
                  <a:lnTo>
                    <a:pt x="99" y="82"/>
                  </a:lnTo>
                  <a:lnTo>
                    <a:pt x="99" y="82"/>
                  </a:lnTo>
                  <a:lnTo>
                    <a:pt x="107" y="37"/>
                  </a:lnTo>
                  <a:close/>
                  <a:moveTo>
                    <a:pt x="107" y="37"/>
                  </a:moveTo>
                  <a:lnTo>
                    <a:pt x="107" y="37"/>
                  </a:lnTo>
                  <a:lnTo>
                    <a:pt x="99" y="82"/>
                  </a:lnTo>
                  <a:lnTo>
                    <a:pt x="99" y="82"/>
                  </a:lnTo>
                  <a:lnTo>
                    <a:pt x="107" y="37"/>
                  </a:lnTo>
                  <a:close/>
                  <a:moveTo>
                    <a:pt x="107" y="37"/>
                  </a:moveTo>
                  <a:lnTo>
                    <a:pt x="108" y="37"/>
                  </a:lnTo>
                  <a:lnTo>
                    <a:pt x="100" y="82"/>
                  </a:lnTo>
                  <a:lnTo>
                    <a:pt x="100" y="82"/>
                  </a:lnTo>
                  <a:lnTo>
                    <a:pt x="107" y="37"/>
                  </a:lnTo>
                  <a:close/>
                  <a:moveTo>
                    <a:pt x="108" y="37"/>
                  </a:moveTo>
                  <a:lnTo>
                    <a:pt x="108" y="37"/>
                  </a:lnTo>
                  <a:lnTo>
                    <a:pt x="100" y="82"/>
                  </a:lnTo>
                  <a:lnTo>
                    <a:pt x="100" y="82"/>
                  </a:lnTo>
                  <a:lnTo>
                    <a:pt x="108" y="37"/>
                  </a:lnTo>
                  <a:close/>
                  <a:moveTo>
                    <a:pt x="108" y="37"/>
                  </a:moveTo>
                  <a:lnTo>
                    <a:pt x="108" y="37"/>
                  </a:lnTo>
                  <a:lnTo>
                    <a:pt x="100" y="82"/>
                  </a:lnTo>
                  <a:lnTo>
                    <a:pt x="100" y="82"/>
                  </a:lnTo>
                  <a:lnTo>
                    <a:pt x="108" y="37"/>
                  </a:lnTo>
                  <a:close/>
                  <a:moveTo>
                    <a:pt x="108" y="37"/>
                  </a:moveTo>
                  <a:lnTo>
                    <a:pt x="108" y="37"/>
                  </a:lnTo>
                  <a:lnTo>
                    <a:pt x="100" y="82"/>
                  </a:lnTo>
                  <a:lnTo>
                    <a:pt x="100" y="82"/>
                  </a:lnTo>
                  <a:lnTo>
                    <a:pt x="108" y="37"/>
                  </a:lnTo>
                  <a:close/>
                  <a:moveTo>
                    <a:pt x="108" y="37"/>
                  </a:moveTo>
                  <a:lnTo>
                    <a:pt x="108" y="37"/>
                  </a:lnTo>
                  <a:lnTo>
                    <a:pt x="100" y="82"/>
                  </a:lnTo>
                  <a:lnTo>
                    <a:pt x="100" y="82"/>
                  </a:lnTo>
                  <a:lnTo>
                    <a:pt x="108" y="37"/>
                  </a:lnTo>
                  <a:close/>
                  <a:moveTo>
                    <a:pt x="108" y="37"/>
                  </a:moveTo>
                  <a:lnTo>
                    <a:pt x="108" y="37"/>
                  </a:lnTo>
                  <a:lnTo>
                    <a:pt x="100" y="82"/>
                  </a:lnTo>
                  <a:lnTo>
                    <a:pt x="100" y="82"/>
                  </a:lnTo>
                  <a:lnTo>
                    <a:pt x="108" y="37"/>
                  </a:lnTo>
                  <a:close/>
                  <a:moveTo>
                    <a:pt x="108" y="37"/>
                  </a:moveTo>
                  <a:lnTo>
                    <a:pt x="108" y="37"/>
                  </a:lnTo>
                  <a:lnTo>
                    <a:pt x="100" y="82"/>
                  </a:lnTo>
                  <a:lnTo>
                    <a:pt x="100" y="82"/>
                  </a:lnTo>
                  <a:lnTo>
                    <a:pt x="108" y="37"/>
                  </a:lnTo>
                  <a:close/>
                  <a:moveTo>
                    <a:pt x="108" y="37"/>
                  </a:moveTo>
                  <a:lnTo>
                    <a:pt x="108" y="37"/>
                  </a:lnTo>
                  <a:lnTo>
                    <a:pt x="100" y="82"/>
                  </a:lnTo>
                  <a:lnTo>
                    <a:pt x="100" y="82"/>
                  </a:lnTo>
                  <a:lnTo>
                    <a:pt x="108" y="37"/>
                  </a:lnTo>
                  <a:close/>
                  <a:moveTo>
                    <a:pt x="108" y="37"/>
                  </a:moveTo>
                  <a:lnTo>
                    <a:pt x="108" y="37"/>
                  </a:lnTo>
                  <a:lnTo>
                    <a:pt x="100" y="82"/>
                  </a:lnTo>
                  <a:lnTo>
                    <a:pt x="100" y="82"/>
                  </a:lnTo>
                  <a:lnTo>
                    <a:pt x="108" y="37"/>
                  </a:lnTo>
                  <a:close/>
                  <a:moveTo>
                    <a:pt x="108" y="37"/>
                  </a:moveTo>
                  <a:lnTo>
                    <a:pt x="108" y="37"/>
                  </a:lnTo>
                  <a:lnTo>
                    <a:pt x="100" y="82"/>
                  </a:lnTo>
                  <a:lnTo>
                    <a:pt x="100" y="82"/>
                  </a:lnTo>
                  <a:lnTo>
                    <a:pt x="108" y="37"/>
                  </a:lnTo>
                  <a:close/>
                  <a:moveTo>
                    <a:pt x="108" y="37"/>
                  </a:moveTo>
                  <a:lnTo>
                    <a:pt x="108" y="37"/>
                  </a:lnTo>
                  <a:lnTo>
                    <a:pt x="100" y="82"/>
                  </a:lnTo>
                  <a:lnTo>
                    <a:pt x="100" y="82"/>
                  </a:lnTo>
                  <a:lnTo>
                    <a:pt x="108" y="37"/>
                  </a:lnTo>
                  <a:close/>
                  <a:moveTo>
                    <a:pt x="108" y="37"/>
                  </a:moveTo>
                  <a:lnTo>
                    <a:pt x="108" y="37"/>
                  </a:lnTo>
                  <a:lnTo>
                    <a:pt x="101" y="82"/>
                  </a:lnTo>
                  <a:lnTo>
                    <a:pt x="101" y="82"/>
                  </a:lnTo>
                  <a:lnTo>
                    <a:pt x="108" y="37"/>
                  </a:lnTo>
                  <a:close/>
                  <a:moveTo>
                    <a:pt x="109" y="37"/>
                  </a:moveTo>
                  <a:lnTo>
                    <a:pt x="109" y="37"/>
                  </a:lnTo>
                  <a:lnTo>
                    <a:pt x="101" y="82"/>
                  </a:lnTo>
                  <a:lnTo>
                    <a:pt x="101" y="82"/>
                  </a:lnTo>
                  <a:lnTo>
                    <a:pt x="109" y="37"/>
                  </a:lnTo>
                  <a:close/>
                  <a:moveTo>
                    <a:pt x="109" y="37"/>
                  </a:moveTo>
                  <a:lnTo>
                    <a:pt x="109" y="37"/>
                  </a:lnTo>
                  <a:lnTo>
                    <a:pt x="101" y="82"/>
                  </a:lnTo>
                  <a:lnTo>
                    <a:pt x="101" y="82"/>
                  </a:lnTo>
                  <a:lnTo>
                    <a:pt x="109" y="37"/>
                  </a:lnTo>
                  <a:close/>
                  <a:moveTo>
                    <a:pt x="109" y="37"/>
                  </a:moveTo>
                  <a:lnTo>
                    <a:pt x="109" y="37"/>
                  </a:lnTo>
                  <a:lnTo>
                    <a:pt x="101" y="82"/>
                  </a:lnTo>
                  <a:lnTo>
                    <a:pt x="101" y="82"/>
                  </a:lnTo>
                  <a:lnTo>
                    <a:pt x="109" y="37"/>
                  </a:lnTo>
                  <a:close/>
                  <a:moveTo>
                    <a:pt x="109" y="37"/>
                  </a:moveTo>
                  <a:lnTo>
                    <a:pt x="109" y="37"/>
                  </a:lnTo>
                  <a:lnTo>
                    <a:pt x="101" y="82"/>
                  </a:lnTo>
                  <a:lnTo>
                    <a:pt x="101" y="82"/>
                  </a:lnTo>
                  <a:lnTo>
                    <a:pt x="109" y="37"/>
                  </a:lnTo>
                  <a:close/>
                  <a:moveTo>
                    <a:pt x="109" y="37"/>
                  </a:moveTo>
                  <a:lnTo>
                    <a:pt x="109" y="37"/>
                  </a:lnTo>
                  <a:lnTo>
                    <a:pt x="101" y="82"/>
                  </a:lnTo>
                  <a:lnTo>
                    <a:pt x="101" y="82"/>
                  </a:lnTo>
                  <a:lnTo>
                    <a:pt x="109" y="37"/>
                  </a:lnTo>
                  <a:close/>
                  <a:moveTo>
                    <a:pt x="109" y="37"/>
                  </a:moveTo>
                  <a:lnTo>
                    <a:pt x="109" y="37"/>
                  </a:lnTo>
                  <a:lnTo>
                    <a:pt x="101" y="82"/>
                  </a:lnTo>
                  <a:lnTo>
                    <a:pt x="101" y="82"/>
                  </a:lnTo>
                  <a:lnTo>
                    <a:pt x="109" y="37"/>
                  </a:lnTo>
                  <a:close/>
                  <a:moveTo>
                    <a:pt x="109" y="37"/>
                  </a:moveTo>
                  <a:lnTo>
                    <a:pt x="109" y="37"/>
                  </a:lnTo>
                  <a:lnTo>
                    <a:pt x="101" y="82"/>
                  </a:lnTo>
                  <a:lnTo>
                    <a:pt x="101" y="82"/>
                  </a:lnTo>
                  <a:lnTo>
                    <a:pt x="109" y="37"/>
                  </a:lnTo>
                  <a:close/>
                  <a:moveTo>
                    <a:pt x="109" y="37"/>
                  </a:moveTo>
                  <a:lnTo>
                    <a:pt x="109" y="37"/>
                  </a:lnTo>
                  <a:lnTo>
                    <a:pt x="101" y="82"/>
                  </a:lnTo>
                  <a:lnTo>
                    <a:pt x="101" y="82"/>
                  </a:lnTo>
                  <a:lnTo>
                    <a:pt x="109" y="37"/>
                  </a:lnTo>
                  <a:close/>
                  <a:moveTo>
                    <a:pt x="109" y="37"/>
                  </a:moveTo>
                  <a:lnTo>
                    <a:pt x="109" y="37"/>
                  </a:lnTo>
                  <a:lnTo>
                    <a:pt x="101" y="82"/>
                  </a:lnTo>
                  <a:lnTo>
                    <a:pt x="101" y="82"/>
                  </a:lnTo>
                  <a:lnTo>
                    <a:pt x="109" y="37"/>
                  </a:lnTo>
                  <a:close/>
                  <a:moveTo>
                    <a:pt x="109" y="37"/>
                  </a:moveTo>
                  <a:lnTo>
                    <a:pt x="109" y="37"/>
                  </a:lnTo>
                  <a:lnTo>
                    <a:pt x="102" y="82"/>
                  </a:lnTo>
                  <a:lnTo>
                    <a:pt x="101" y="82"/>
                  </a:lnTo>
                  <a:lnTo>
                    <a:pt x="109" y="37"/>
                  </a:lnTo>
                  <a:close/>
                  <a:moveTo>
                    <a:pt x="109" y="37"/>
                  </a:moveTo>
                  <a:lnTo>
                    <a:pt x="109" y="37"/>
                  </a:lnTo>
                  <a:lnTo>
                    <a:pt x="102" y="83"/>
                  </a:lnTo>
                  <a:lnTo>
                    <a:pt x="102" y="82"/>
                  </a:lnTo>
                  <a:lnTo>
                    <a:pt x="109" y="37"/>
                  </a:lnTo>
                  <a:close/>
                  <a:moveTo>
                    <a:pt x="110" y="37"/>
                  </a:moveTo>
                  <a:lnTo>
                    <a:pt x="110" y="37"/>
                  </a:lnTo>
                  <a:lnTo>
                    <a:pt x="102" y="83"/>
                  </a:lnTo>
                  <a:lnTo>
                    <a:pt x="102" y="83"/>
                  </a:lnTo>
                  <a:lnTo>
                    <a:pt x="110" y="37"/>
                  </a:lnTo>
                  <a:close/>
                  <a:moveTo>
                    <a:pt x="110" y="37"/>
                  </a:moveTo>
                  <a:lnTo>
                    <a:pt x="110" y="37"/>
                  </a:lnTo>
                  <a:lnTo>
                    <a:pt x="102" y="83"/>
                  </a:lnTo>
                  <a:lnTo>
                    <a:pt x="102" y="83"/>
                  </a:lnTo>
                  <a:lnTo>
                    <a:pt x="110" y="37"/>
                  </a:lnTo>
                  <a:close/>
                  <a:moveTo>
                    <a:pt x="110" y="37"/>
                  </a:moveTo>
                  <a:lnTo>
                    <a:pt x="110" y="37"/>
                  </a:lnTo>
                  <a:lnTo>
                    <a:pt x="102" y="83"/>
                  </a:lnTo>
                  <a:lnTo>
                    <a:pt x="102" y="83"/>
                  </a:lnTo>
                  <a:lnTo>
                    <a:pt x="110" y="37"/>
                  </a:lnTo>
                  <a:close/>
                  <a:moveTo>
                    <a:pt x="110" y="37"/>
                  </a:moveTo>
                  <a:lnTo>
                    <a:pt x="110" y="37"/>
                  </a:lnTo>
                  <a:lnTo>
                    <a:pt x="102" y="83"/>
                  </a:lnTo>
                  <a:lnTo>
                    <a:pt x="102" y="83"/>
                  </a:lnTo>
                  <a:lnTo>
                    <a:pt x="110" y="37"/>
                  </a:lnTo>
                  <a:close/>
                  <a:moveTo>
                    <a:pt x="110" y="37"/>
                  </a:moveTo>
                  <a:lnTo>
                    <a:pt x="110" y="37"/>
                  </a:lnTo>
                  <a:lnTo>
                    <a:pt x="102" y="83"/>
                  </a:lnTo>
                  <a:lnTo>
                    <a:pt x="102" y="83"/>
                  </a:lnTo>
                  <a:lnTo>
                    <a:pt x="110" y="37"/>
                  </a:lnTo>
                  <a:close/>
                  <a:moveTo>
                    <a:pt x="110" y="37"/>
                  </a:moveTo>
                  <a:lnTo>
                    <a:pt x="110" y="37"/>
                  </a:lnTo>
                  <a:lnTo>
                    <a:pt x="102" y="83"/>
                  </a:lnTo>
                  <a:lnTo>
                    <a:pt x="102" y="83"/>
                  </a:lnTo>
                  <a:lnTo>
                    <a:pt x="110" y="37"/>
                  </a:lnTo>
                  <a:close/>
                  <a:moveTo>
                    <a:pt x="110" y="37"/>
                  </a:moveTo>
                  <a:lnTo>
                    <a:pt x="110" y="37"/>
                  </a:lnTo>
                  <a:lnTo>
                    <a:pt x="102" y="83"/>
                  </a:lnTo>
                  <a:lnTo>
                    <a:pt x="102" y="83"/>
                  </a:lnTo>
                  <a:lnTo>
                    <a:pt x="110" y="37"/>
                  </a:lnTo>
                  <a:close/>
                  <a:moveTo>
                    <a:pt x="110" y="37"/>
                  </a:moveTo>
                  <a:lnTo>
                    <a:pt x="110" y="37"/>
                  </a:lnTo>
                  <a:lnTo>
                    <a:pt x="102" y="83"/>
                  </a:lnTo>
                  <a:lnTo>
                    <a:pt x="102" y="83"/>
                  </a:lnTo>
                  <a:lnTo>
                    <a:pt x="110" y="37"/>
                  </a:lnTo>
                  <a:close/>
                  <a:moveTo>
                    <a:pt x="110" y="37"/>
                  </a:moveTo>
                  <a:lnTo>
                    <a:pt x="110" y="37"/>
                  </a:lnTo>
                  <a:lnTo>
                    <a:pt x="102" y="83"/>
                  </a:lnTo>
                  <a:lnTo>
                    <a:pt x="102" y="83"/>
                  </a:lnTo>
                  <a:lnTo>
                    <a:pt x="110" y="37"/>
                  </a:lnTo>
                  <a:close/>
                  <a:moveTo>
                    <a:pt x="110" y="37"/>
                  </a:moveTo>
                  <a:lnTo>
                    <a:pt x="110" y="37"/>
                  </a:lnTo>
                  <a:lnTo>
                    <a:pt x="102" y="83"/>
                  </a:lnTo>
                  <a:lnTo>
                    <a:pt x="102" y="83"/>
                  </a:lnTo>
                  <a:lnTo>
                    <a:pt x="110" y="37"/>
                  </a:lnTo>
                  <a:close/>
                  <a:moveTo>
                    <a:pt x="110" y="37"/>
                  </a:moveTo>
                  <a:lnTo>
                    <a:pt x="110" y="37"/>
                  </a:lnTo>
                  <a:lnTo>
                    <a:pt x="103" y="83"/>
                  </a:lnTo>
                  <a:lnTo>
                    <a:pt x="103" y="83"/>
                  </a:lnTo>
                  <a:lnTo>
                    <a:pt x="110" y="37"/>
                  </a:lnTo>
                  <a:close/>
                  <a:moveTo>
                    <a:pt x="111" y="37"/>
                  </a:moveTo>
                  <a:lnTo>
                    <a:pt x="111" y="37"/>
                  </a:lnTo>
                  <a:lnTo>
                    <a:pt x="103" y="83"/>
                  </a:lnTo>
                  <a:lnTo>
                    <a:pt x="103" y="83"/>
                  </a:lnTo>
                  <a:lnTo>
                    <a:pt x="111" y="37"/>
                  </a:lnTo>
                  <a:close/>
                  <a:moveTo>
                    <a:pt x="111" y="37"/>
                  </a:moveTo>
                  <a:lnTo>
                    <a:pt x="111" y="37"/>
                  </a:lnTo>
                  <a:lnTo>
                    <a:pt x="103" y="83"/>
                  </a:lnTo>
                  <a:lnTo>
                    <a:pt x="103" y="83"/>
                  </a:lnTo>
                  <a:lnTo>
                    <a:pt x="111" y="37"/>
                  </a:lnTo>
                  <a:close/>
                  <a:moveTo>
                    <a:pt x="111" y="37"/>
                  </a:moveTo>
                  <a:lnTo>
                    <a:pt x="111" y="37"/>
                  </a:lnTo>
                  <a:lnTo>
                    <a:pt x="103" y="83"/>
                  </a:lnTo>
                  <a:lnTo>
                    <a:pt x="103" y="83"/>
                  </a:lnTo>
                  <a:lnTo>
                    <a:pt x="111" y="37"/>
                  </a:lnTo>
                  <a:close/>
                  <a:moveTo>
                    <a:pt x="111" y="37"/>
                  </a:moveTo>
                  <a:lnTo>
                    <a:pt x="111" y="37"/>
                  </a:lnTo>
                  <a:lnTo>
                    <a:pt x="103" y="83"/>
                  </a:lnTo>
                  <a:lnTo>
                    <a:pt x="103" y="83"/>
                  </a:lnTo>
                  <a:lnTo>
                    <a:pt x="111" y="37"/>
                  </a:lnTo>
                  <a:close/>
                  <a:moveTo>
                    <a:pt x="111" y="37"/>
                  </a:moveTo>
                  <a:lnTo>
                    <a:pt x="111" y="37"/>
                  </a:lnTo>
                  <a:lnTo>
                    <a:pt x="103" y="83"/>
                  </a:lnTo>
                  <a:lnTo>
                    <a:pt x="103" y="83"/>
                  </a:lnTo>
                  <a:lnTo>
                    <a:pt x="111" y="37"/>
                  </a:lnTo>
                  <a:close/>
                  <a:moveTo>
                    <a:pt x="111" y="37"/>
                  </a:moveTo>
                  <a:lnTo>
                    <a:pt x="111" y="37"/>
                  </a:lnTo>
                  <a:lnTo>
                    <a:pt x="103" y="83"/>
                  </a:lnTo>
                  <a:lnTo>
                    <a:pt x="103" y="83"/>
                  </a:lnTo>
                  <a:lnTo>
                    <a:pt x="111" y="37"/>
                  </a:lnTo>
                  <a:close/>
                  <a:moveTo>
                    <a:pt x="111" y="37"/>
                  </a:moveTo>
                  <a:lnTo>
                    <a:pt x="111" y="37"/>
                  </a:lnTo>
                  <a:lnTo>
                    <a:pt x="103" y="83"/>
                  </a:lnTo>
                  <a:lnTo>
                    <a:pt x="103" y="83"/>
                  </a:lnTo>
                  <a:lnTo>
                    <a:pt x="111" y="37"/>
                  </a:lnTo>
                  <a:close/>
                  <a:moveTo>
                    <a:pt x="111" y="37"/>
                  </a:moveTo>
                  <a:lnTo>
                    <a:pt x="111" y="37"/>
                  </a:lnTo>
                  <a:lnTo>
                    <a:pt x="103" y="83"/>
                  </a:lnTo>
                  <a:lnTo>
                    <a:pt x="103" y="83"/>
                  </a:lnTo>
                  <a:lnTo>
                    <a:pt x="111" y="37"/>
                  </a:lnTo>
                  <a:close/>
                  <a:moveTo>
                    <a:pt x="111" y="37"/>
                  </a:moveTo>
                  <a:lnTo>
                    <a:pt x="111" y="37"/>
                  </a:lnTo>
                  <a:lnTo>
                    <a:pt x="103" y="83"/>
                  </a:lnTo>
                  <a:lnTo>
                    <a:pt x="103" y="83"/>
                  </a:lnTo>
                  <a:lnTo>
                    <a:pt x="111" y="37"/>
                  </a:lnTo>
                  <a:close/>
                  <a:moveTo>
                    <a:pt x="111" y="37"/>
                  </a:moveTo>
                  <a:lnTo>
                    <a:pt x="111" y="37"/>
                  </a:lnTo>
                  <a:lnTo>
                    <a:pt x="103" y="83"/>
                  </a:lnTo>
                  <a:lnTo>
                    <a:pt x="103" y="83"/>
                  </a:lnTo>
                  <a:lnTo>
                    <a:pt x="111" y="37"/>
                  </a:lnTo>
                  <a:close/>
                  <a:moveTo>
                    <a:pt x="111" y="37"/>
                  </a:moveTo>
                  <a:lnTo>
                    <a:pt x="111" y="37"/>
                  </a:lnTo>
                  <a:lnTo>
                    <a:pt x="104" y="83"/>
                  </a:lnTo>
                  <a:lnTo>
                    <a:pt x="104" y="83"/>
                  </a:lnTo>
                  <a:lnTo>
                    <a:pt x="111" y="37"/>
                  </a:lnTo>
                  <a:close/>
                  <a:moveTo>
                    <a:pt x="112" y="37"/>
                  </a:moveTo>
                  <a:lnTo>
                    <a:pt x="112" y="37"/>
                  </a:lnTo>
                  <a:lnTo>
                    <a:pt x="104" y="83"/>
                  </a:lnTo>
                  <a:lnTo>
                    <a:pt x="104" y="83"/>
                  </a:lnTo>
                  <a:lnTo>
                    <a:pt x="112" y="37"/>
                  </a:lnTo>
                  <a:close/>
                  <a:moveTo>
                    <a:pt x="112" y="37"/>
                  </a:moveTo>
                  <a:lnTo>
                    <a:pt x="112" y="37"/>
                  </a:lnTo>
                  <a:lnTo>
                    <a:pt x="104" y="83"/>
                  </a:lnTo>
                  <a:lnTo>
                    <a:pt x="104" y="83"/>
                  </a:lnTo>
                  <a:lnTo>
                    <a:pt x="112" y="37"/>
                  </a:lnTo>
                  <a:close/>
                  <a:moveTo>
                    <a:pt x="112" y="37"/>
                  </a:moveTo>
                  <a:lnTo>
                    <a:pt x="112" y="37"/>
                  </a:lnTo>
                  <a:lnTo>
                    <a:pt x="104" y="83"/>
                  </a:lnTo>
                  <a:lnTo>
                    <a:pt x="104" y="83"/>
                  </a:lnTo>
                  <a:lnTo>
                    <a:pt x="112" y="37"/>
                  </a:lnTo>
                  <a:close/>
                  <a:moveTo>
                    <a:pt x="112" y="37"/>
                  </a:moveTo>
                  <a:lnTo>
                    <a:pt x="112" y="37"/>
                  </a:lnTo>
                  <a:lnTo>
                    <a:pt x="104" y="83"/>
                  </a:lnTo>
                  <a:lnTo>
                    <a:pt x="104" y="83"/>
                  </a:lnTo>
                  <a:lnTo>
                    <a:pt x="112" y="37"/>
                  </a:lnTo>
                  <a:close/>
                  <a:moveTo>
                    <a:pt x="112" y="37"/>
                  </a:moveTo>
                  <a:lnTo>
                    <a:pt x="112" y="37"/>
                  </a:lnTo>
                  <a:lnTo>
                    <a:pt x="104" y="83"/>
                  </a:lnTo>
                  <a:lnTo>
                    <a:pt x="104" y="83"/>
                  </a:lnTo>
                  <a:lnTo>
                    <a:pt x="112" y="37"/>
                  </a:lnTo>
                  <a:close/>
                  <a:moveTo>
                    <a:pt x="112" y="37"/>
                  </a:moveTo>
                  <a:lnTo>
                    <a:pt x="112" y="37"/>
                  </a:lnTo>
                  <a:lnTo>
                    <a:pt x="104" y="83"/>
                  </a:lnTo>
                  <a:lnTo>
                    <a:pt x="104" y="83"/>
                  </a:lnTo>
                  <a:lnTo>
                    <a:pt x="112" y="37"/>
                  </a:lnTo>
                  <a:close/>
                  <a:moveTo>
                    <a:pt x="112" y="37"/>
                  </a:moveTo>
                  <a:lnTo>
                    <a:pt x="112" y="38"/>
                  </a:lnTo>
                  <a:lnTo>
                    <a:pt x="104" y="83"/>
                  </a:lnTo>
                  <a:lnTo>
                    <a:pt x="104" y="83"/>
                  </a:lnTo>
                  <a:lnTo>
                    <a:pt x="112" y="37"/>
                  </a:lnTo>
                  <a:close/>
                  <a:moveTo>
                    <a:pt x="112" y="38"/>
                  </a:moveTo>
                  <a:lnTo>
                    <a:pt x="112" y="38"/>
                  </a:lnTo>
                  <a:lnTo>
                    <a:pt x="104" y="83"/>
                  </a:lnTo>
                  <a:lnTo>
                    <a:pt x="104" y="83"/>
                  </a:lnTo>
                  <a:lnTo>
                    <a:pt x="112" y="38"/>
                  </a:lnTo>
                  <a:close/>
                  <a:moveTo>
                    <a:pt x="112" y="38"/>
                  </a:moveTo>
                  <a:lnTo>
                    <a:pt x="112" y="38"/>
                  </a:lnTo>
                  <a:lnTo>
                    <a:pt x="104" y="83"/>
                  </a:lnTo>
                  <a:lnTo>
                    <a:pt x="104" y="83"/>
                  </a:lnTo>
                  <a:lnTo>
                    <a:pt x="112" y="38"/>
                  </a:lnTo>
                  <a:close/>
                  <a:moveTo>
                    <a:pt x="112" y="38"/>
                  </a:moveTo>
                  <a:lnTo>
                    <a:pt x="112" y="38"/>
                  </a:lnTo>
                  <a:lnTo>
                    <a:pt x="105" y="83"/>
                  </a:lnTo>
                  <a:lnTo>
                    <a:pt x="104" y="83"/>
                  </a:lnTo>
                  <a:lnTo>
                    <a:pt x="112" y="38"/>
                  </a:lnTo>
                  <a:close/>
                  <a:moveTo>
                    <a:pt x="112" y="38"/>
                  </a:moveTo>
                  <a:lnTo>
                    <a:pt x="112" y="38"/>
                  </a:lnTo>
                  <a:lnTo>
                    <a:pt x="105" y="83"/>
                  </a:lnTo>
                  <a:lnTo>
                    <a:pt x="105" y="83"/>
                  </a:lnTo>
                  <a:lnTo>
                    <a:pt x="112" y="38"/>
                  </a:lnTo>
                  <a:close/>
                  <a:moveTo>
                    <a:pt x="113" y="38"/>
                  </a:moveTo>
                  <a:lnTo>
                    <a:pt x="113" y="38"/>
                  </a:lnTo>
                  <a:lnTo>
                    <a:pt x="105" y="83"/>
                  </a:lnTo>
                  <a:lnTo>
                    <a:pt x="105" y="83"/>
                  </a:lnTo>
                  <a:lnTo>
                    <a:pt x="113" y="38"/>
                  </a:lnTo>
                  <a:close/>
                  <a:moveTo>
                    <a:pt x="113" y="38"/>
                  </a:moveTo>
                  <a:lnTo>
                    <a:pt x="113" y="38"/>
                  </a:lnTo>
                  <a:lnTo>
                    <a:pt x="105" y="83"/>
                  </a:lnTo>
                  <a:lnTo>
                    <a:pt x="105" y="83"/>
                  </a:lnTo>
                  <a:lnTo>
                    <a:pt x="113" y="38"/>
                  </a:lnTo>
                  <a:close/>
                  <a:moveTo>
                    <a:pt x="113" y="38"/>
                  </a:moveTo>
                  <a:lnTo>
                    <a:pt x="113" y="38"/>
                  </a:lnTo>
                  <a:lnTo>
                    <a:pt x="105" y="83"/>
                  </a:lnTo>
                  <a:lnTo>
                    <a:pt x="105" y="83"/>
                  </a:lnTo>
                  <a:lnTo>
                    <a:pt x="113" y="38"/>
                  </a:lnTo>
                  <a:close/>
                  <a:moveTo>
                    <a:pt x="113" y="38"/>
                  </a:moveTo>
                  <a:lnTo>
                    <a:pt x="113" y="38"/>
                  </a:lnTo>
                  <a:lnTo>
                    <a:pt x="105" y="83"/>
                  </a:lnTo>
                  <a:lnTo>
                    <a:pt x="105" y="83"/>
                  </a:lnTo>
                  <a:lnTo>
                    <a:pt x="113" y="38"/>
                  </a:lnTo>
                  <a:close/>
                  <a:moveTo>
                    <a:pt x="113" y="38"/>
                  </a:moveTo>
                  <a:lnTo>
                    <a:pt x="113" y="38"/>
                  </a:lnTo>
                  <a:lnTo>
                    <a:pt x="105" y="83"/>
                  </a:lnTo>
                  <a:lnTo>
                    <a:pt x="105" y="83"/>
                  </a:lnTo>
                  <a:lnTo>
                    <a:pt x="113" y="38"/>
                  </a:lnTo>
                  <a:close/>
                  <a:moveTo>
                    <a:pt x="113" y="38"/>
                  </a:moveTo>
                  <a:lnTo>
                    <a:pt x="113" y="38"/>
                  </a:lnTo>
                  <a:lnTo>
                    <a:pt x="105" y="83"/>
                  </a:lnTo>
                  <a:lnTo>
                    <a:pt x="105" y="83"/>
                  </a:lnTo>
                  <a:lnTo>
                    <a:pt x="113" y="38"/>
                  </a:lnTo>
                  <a:close/>
                  <a:moveTo>
                    <a:pt x="113" y="38"/>
                  </a:moveTo>
                  <a:lnTo>
                    <a:pt x="113" y="38"/>
                  </a:lnTo>
                  <a:lnTo>
                    <a:pt x="105" y="83"/>
                  </a:lnTo>
                  <a:lnTo>
                    <a:pt x="105" y="83"/>
                  </a:lnTo>
                  <a:lnTo>
                    <a:pt x="113" y="38"/>
                  </a:lnTo>
                  <a:close/>
                  <a:moveTo>
                    <a:pt x="113" y="38"/>
                  </a:moveTo>
                  <a:lnTo>
                    <a:pt x="113" y="38"/>
                  </a:lnTo>
                  <a:lnTo>
                    <a:pt x="105" y="83"/>
                  </a:lnTo>
                  <a:lnTo>
                    <a:pt x="105" y="83"/>
                  </a:lnTo>
                  <a:lnTo>
                    <a:pt x="113" y="38"/>
                  </a:lnTo>
                  <a:close/>
                  <a:moveTo>
                    <a:pt x="113" y="38"/>
                  </a:moveTo>
                  <a:lnTo>
                    <a:pt x="113" y="38"/>
                  </a:lnTo>
                  <a:lnTo>
                    <a:pt x="105" y="83"/>
                  </a:lnTo>
                  <a:lnTo>
                    <a:pt x="105" y="83"/>
                  </a:lnTo>
                  <a:lnTo>
                    <a:pt x="113" y="38"/>
                  </a:lnTo>
                  <a:close/>
                  <a:moveTo>
                    <a:pt x="113" y="38"/>
                  </a:moveTo>
                  <a:lnTo>
                    <a:pt x="113" y="38"/>
                  </a:lnTo>
                  <a:lnTo>
                    <a:pt x="105" y="83"/>
                  </a:lnTo>
                  <a:lnTo>
                    <a:pt x="105" y="83"/>
                  </a:lnTo>
                  <a:lnTo>
                    <a:pt x="113" y="38"/>
                  </a:lnTo>
                  <a:close/>
                  <a:moveTo>
                    <a:pt x="113" y="38"/>
                  </a:moveTo>
                  <a:lnTo>
                    <a:pt x="113" y="38"/>
                  </a:lnTo>
                  <a:lnTo>
                    <a:pt x="106" y="83"/>
                  </a:lnTo>
                  <a:lnTo>
                    <a:pt x="106" y="83"/>
                  </a:lnTo>
                  <a:lnTo>
                    <a:pt x="113" y="38"/>
                  </a:lnTo>
                  <a:close/>
                  <a:moveTo>
                    <a:pt x="114" y="38"/>
                  </a:moveTo>
                  <a:lnTo>
                    <a:pt x="114" y="38"/>
                  </a:lnTo>
                  <a:lnTo>
                    <a:pt x="106" y="83"/>
                  </a:lnTo>
                  <a:lnTo>
                    <a:pt x="106" y="83"/>
                  </a:lnTo>
                  <a:lnTo>
                    <a:pt x="114" y="38"/>
                  </a:lnTo>
                  <a:close/>
                  <a:moveTo>
                    <a:pt x="114" y="38"/>
                  </a:moveTo>
                  <a:lnTo>
                    <a:pt x="114" y="38"/>
                  </a:lnTo>
                  <a:lnTo>
                    <a:pt x="106" y="83"/>
                  </a:lnTo>
                  <a:lnTo>
                    <a:pt x="106" y="83"/>
                  </a:lnTo>
                  <a:lnTo>
                    <a:pt x="114" y="38"/>
                  </a:lnTo>
                  <a:close/>
                  <a:moveTo>
                    <a:pt x="114" y="38"/>
                  </a:moveTo>
                  <a:lnTo>
                    <a:pt x="114" y="38"/>
                  </a:lnTo>
                  <a:lnTo>
                    <a:pt x="106" y="83"/>
                  </a:lnTo>
                  <a:lnTo>
                    <a:pt x="106" y="83"/>
                  </a:lnTo>
                  <a:lnTo>
                    <a:pt x="114" y="38"/>
                  </a:lnTo>
                  <a:close/>
                  <a:moveTo>
                    <a:pt x="114" y="38"/>
                  </a:moveTo>
                  <a:lnTo>
                    <a:pt x="114" y="38"/>
                  </a:lnTo>
                  <a:lnTo>
                    <a:pt x="106" y="83"/>
                  </a:lnTo>
                  <a:lnTo>
                    <a:pt x="106" y="83"/>
                  </a:lnTo>
                  <a:lnTo>
                    <a:pt x="114" y="38"/>
                  </a:lnTo>
                  <a:close/>
                  <a:moveTo>
                    <a:pt x="114" y="38"/>
                  </a:moveTo>
                  <a:lnTo>
                    <a:pt x="114" y="38"/>
                  </a:lnTo>
                  <a:lnTo>
                    <a:pt x="106" y="83"/>
                  </a:lnTo>
                  <a:lnTo>
                    <a:pt x="106" y="83"/>
                  </a:lnTo>
                  <a:lnTo>
                    <a:pt x="114" y="38"/>
                  </a:lnTo>
                  <a:close/>
                  <a:moveTo>
                    <a:pt x="114" y="38"/>
                  </a:moveTo>
                  <a:lnTo>
                    <a:pt x="114" y="38"/>
                  </a:lnTo>
                  <a:lnTo>
                    <a:pt x="106" y="83"/>
                  </a:lnTo>
                  <a:lnTo>
                    <a:pt x="106" y="83"/>
                  </a:lnTo>
                  <a:lnTo>
                    <a:pt x="114" y="38"/>
                  </a:lnTo>
                  <a:close/>
                  <a:moveTo>
                    <a:pt x="114" y="38"/>
                  </a:moveTo>
                  <a:lnTo>
                    <a:pt x="114" y="38"/>
                  </a:lnTo>
                  <a:lnTo>
                    <a:pt x="106" y="83"/>
                  </a:lnTo>
                  <a:lnTo>
                    <a:pt x="106" y="83"/>
                  </a:lnTo>
                  <a:lnTo>
                    <a:pt x="114" y="38"/>
                  </a:lnTo>
                  <a:close/>
                  <a:moveTo>
                    <a:pt x="114" y="38"/>
                  </a:moveTo>
                  <a:lnTo>
                    <a:pt x="114" y="38"/>
                  </a:lnTo>
                  <a:lnTo>
                    <a:pt x="106" y="83"/>
                  </a:lnTo>
                  <a:lnTo>
                    <a:pt x="106" y="83"/>
                  </a:lnTo>
                  <a:lnTo>
                    <a:pt x="114" y="38"/>
                  </a:lnTo>
                  <a:close/>
                  <a:moveTo>
                    <a:pt x="114" y="38"/>
                  </a:moveTo>
                  <a:lnTo>
                    <a:pt x="114" y="38"/>
                  </a:lnTo>
                  <a:lnTo>
                    <a:pt x="106" y="83"/>
                  </a:lnTo>
                  <a:lnTo>
                    <a:pt x="106" y="83"/>
                  </a:lnTo>
                  <a:lnTo>
                    <a:pt x="114" y="38"/>
                  </a:lnTo>
                  <a:close/>
                  <a:moveTo>
                    <a:pt x="114" y="38"/>
                  </a:moveTo>
                  <a:lnTo>
                    <a:pt x="114" y="38"/>
                  </a:lnTo>
                  <a:lnTo>
                    <a:pt x="106" y="83"/>
                  </a:lnTo>
                  <a:lnTo>
                    <a:pt x="106" y="83"/>
                  </a:lnTo>
                  <a:lnTo>
                    <a:pt x="114" y="38"/>
                  </a:lnTo>
                  <a:close/>
                  <a:moveTo>
                    <a:pt x="114" y="38"/>
                  </a:moveTo>
                  <a:lnTo>
                    <a:pt x="114" y="38"/>
                  </a:lnTo>
                  <a:lnTo>
                    <a:pt x="107" y="83"/>
                  </a:lnTo>
                  <a:lnTo>
                    <a:pt x="107" y="83"/>
                  </a:lnTo>
                  <a:lnTo>
                    <a:pt x="114" y="38"/>
                  </a:lnTo>
                  <a:close/>
                  <a:moveTo>
                    <a:pt x="115" y="38"/>
                  </a:moveTo>
                  <a:lnTo>
                    <a:pt x="115" y="38"/>
                  </a:lnTo>
                  <a:lnTo>
                    <a:pt x="107" y="83"/>
                  </a:lnTo>
                  <a:lnTo>
                    <a:pt x="107" y="83"/>
                  </a:lnTo>
                  <a:lnTo>
                    <a:pt x="115" y="38"/>
                  </a:lnTo>
                  <a:close/>
                  <a:moveTo>
                    <a:pt x="115" y="38"/>
                  </a:moveTo>
                  <a:lnTo>
                    <a:pt x="115" y="38"/>
                  </a:lnTo>
                  <a:lnTo>
                    <a:pt x="107" y="83"/>
                  </a:lnTo>
                  <a:lnTo>
                    <a:pt x="107" y="83"/>
                  </a:lnTo>
                  <a:lnTo>
                    <a:pt x="115" y="38"/>
                  </a:lnTo>
                  <a:close/>
                  <a:moveTo>
                    <a:pt x="115" y="38"/>
                  </a:moveTo>
                  <a:lnTo>
                    <a:pt x="115" y="38"/>
                  </a:lnTo>
                  <a:lnTo>
                    <a:pt x="107" y="83"/>
                  </a:lnTo>
                  <a:lnTo>
                    <a:pt x="107" y="83"/>
                  </a:lnTo>
                  <a:lnTo>
                    <a:pt x="115" y="38"/>
                  </a:lnTo>
                  <a:close/>
                  <a:moveTo>
                    <a:pt x="115" y="38"/>
                  </a:moveTo>
                  <a:lnTo>
                    <a:pt x="115" y="38"/>
                  </a:lnTo>
                  <a:lnTo>
                    <a:pt x="107" y="83"/>
                  </a:lnTo>
                  <a:lnTo>
                    <a:pt x="107" y="83"/>
                  </a:lnTo>
                  <a:lnTo>
                    <a:pt x="115" y="38"/>
                  </a:lnTo>
                  <a:close/>
                  <a:moveTo>
                    <a:pt x="115" y="38"/>
                  </a:moveTo>
                  <a:lnTo>
                    <a:pt x="115" y="38"/>
                  </a:lnTo>
                  <a:lnTo>
                    <a:pt x="107" y="83"/>
                  </a:lnTo>
                  <a:lnTo>
                    <a:pt x="107" y="83"/>
                  </a:lnTo>
                  <a:lnTo>
                    <a:pt x="115" y="38"/>
                  </a:lnTo>
                  <a:close/>
                  <a:moveTo>
                    <a:pt x="115" y="38"/>
                  </a:moveTo>
                  <a:lnTo>
                    <a:pt x="115" y="38"/>
                  </a:lnTo>
                  <a:lnTo>
                    <a:pt x="107" y="84"/>
                  </a:lnTo>
                  <a:lnTo>
                    <a:pt x="107" y="84"/>
                  </a:lnTo>
                  <a:lnTo>
                    <a:pt x="115" y="38"/>
                  </a:lnTo>
                  <a:close/>
                  <a:moveTo>
                    <a:pt x="115" y="38"/>
                  </a:moveTo>
                  <a:lnTo>
                    <a:pt x="115" y="38"/>
                  </a:lnTo>
                  <a:lnTo>
                    <a:pt x="107" y="84"/>
                  </a:lnTo>
                  <a:lnTo>
                    <a:pt x="107" y="84"/>
                  </a:lnTo>
                  <a:lnTo>
                    <a:pt x="115" y="38"/>
                  </a:lnTo>
                  <a:close/>
                  <a:moveTo>
                    <a:pt x="115" y="38"/>
                  </a:moveTo>
                  <a:lnTo>
                    <a:pt x="115" y="38"/>
                  </a:lnTo>
                  <a:lnTo>
                    <a:pt x="107" y="84"/>
                  </a:lnTo>
                  <a:lnTo>
                    <a:pt x="107" y="84"/>
                  </a:lnTo>
                  <a:lnTo>
                    <a:pt x="115" y="38"/>
                  </a:lnTo>
                  <a:close/>
                  <a:moveTo>
                    <a:pt x="115" y="38"/>
                  </a:moveTo>
                  <a:lnTo>
                    <a:pt x="115" y="38"/>
                  </a:lnTo>
                  <a:lnTo>
                    <a:pt x="107" y="84"/>
                  </a:lnTo>
                  <a:lnTo>
                    <a:pt x="107" y="84"/>
                  </a:lnTo>
                  <a:lnTo>
                    <a:pt x="115" y="38"/>
                  </a:lnTo>
                  <a:close/>
                  <a:moveTo>
                    <a:pt x="115" y="38"/>
                  </a:moveTo>
                  <a:lnTo>
                    <a:pt x="115" y="38"/>
                  </a:lnTo>
                  <a:lnTo>
                    <a:pt x="108" y="84"/>
                  </a:lnTo>
                  <a:lnTo>
                    <a:pt x="107" y="84"/>
                  </a:lnTo>
                  <a:lnTo>
                    <a:pt x="115" y="38"/>
                  </a:lnTo>
                  <a:close/>
                  <a:moveTo>
                    <a:pt x="115" y="38"/>
                  </a:moveTo>
                  <a:lnTo>
                    <a:pt x="115" y="38"/>
                  </a:lnTo>
                  <a:lnTo>
                    <a:pt x="108" y="84"/>
                  </a:lnTo>
                  <a:lnTo>
                    <a:pt x="108" y="84"/>
                  </a:lnTo>
                  <a:lnTo>
                    <a:pt x="115" y="38"/>
                  </a:lnTo>
                  <a:close/>
                  <a:moveTo>
                    <a:pt x="115" y="38"/>
                  </a:moveTo>
                  <a:lnTo>
                    <a:pt x="116" y="38"/>
                  </a:lnTo>
                  <a:lnTo>
                    <a:pt x="108" y="84"/>
                  </a:lnTo>
                  <a:lnTo>
                    <a:pt x="108" y="84"/>
                  </a:lnTo>
                  <a:lnTo>
                    <a:pt x="115" y="38"/>
                  </a:lnTo>
                  <a:close/>
                  <a:moveTo>
                    <a:pt x="116" y="38"/>
                  </a:moveTo>
                  <a:lnTo>
                    <a:pt x="116" y="38"/>
                  </a:lnTo>
                  <a:lnTo>
                    <a:pt x="108" y="84"/>
                  </a:lnTo>
                  <a:lnTo>
                    <a:pt x="108" y="84"/>
                  </a:lnTo>
                  <a:lnTo>
                    <a:pt x="116" y="38"/>
                  </a:lnTo>
                  <a:close/>
                  <a:moveTo>
                    <a:pt x="116" y="38"/>
                  </a:moveTo>
                  <a:lnTo>
                    <a:pt x="116" y="38"/>
                  </a:lnTo>
                  <a:lnTo>
                    <a:pt x="108" y="84"/>
                  </a:lnTo>
                  <a:lnTo>
                    <a:pt x="108" y="84"/>
                  </a:lnTo>
                  <a:lnTo>
                    <a:pt x="116" y="38"/>
                  </a:lnTo>
                  <a:close/>
                  <a:moveTo>
                    <a:pt x="116" y="38"/>
                  </a:moveTo>
                  <a:lnTo>
                    <a:pt x="116" y="38"/>
                  </a:lnTo>
                  <a:lnTo>
                    <a:pt x="108" y="84"/>
                  </a:lnTo>
                  <a:lnTo>
                    <a:pt x="108" y="84"/>
                  </a:lnTo>
                  <a:lnTo>
                    <a:pt x="116" y="38"/>
                  </a:lnTo>
                  <a:close/>
                  <a:moveTo>
                    <a:pt x="116" y="38"/>
                  </a:moveTo>
                  <a:lnTo>
                    <a:pt x="116" y="38"/>
                  </a:lnTo>
                  <a:lnTo>
                    <a:pt x="108" y="84"/>
                  </a:lnTo>
                  <a:lnTo>
                    <a:pt x="108" y="84"/>
                  </a:lnTo>
                  <a:lnTo>
                    <a:pt x="116" y="38"/>
                  </a:lnTo>
                  <a:close/>
                  <a:moveTo>
                    <a:pt x="116" y="38"/>
                  </a:moveTo>
                  <a:lnTo>
                    <a:pt x="116" y="38"/>
                  </a:lnTo>
                  <a:lnTo>
                    <a:pt x="108" y="84"/>
                  </a:lnTo>
                  <a:lnTo>
                    <a:pt x="108" y="84"/>
                  </a:lnTo>
                  <a:lnTo>
                    <a:pt x="116" y="38"/>
                  </a:lnTo>
                  <a:close/>
                  <a:moveTo>
                    <a:pt x="116" y="38"/>
                  </a:moveTo>
                  <a:lnTo>
                    <a:pt x="116" y="38"/>
                  </a:lnTo>
                  <a:lnTo>
                    <a:pt x="108" y="84"/>
                  </a:lnTo>
                  <a:lnTo>
                    <a:pt x="108" y="84"/>
                  </a:lnTo>
                  <a:lnTo>
                    <a:pt x="116" y="38"/>
                  </a:lnTo>
                  <a:close/>
                  <a:moveTo>
                    <a:pt x="116" y="38"/>
                  </a:moveTo>
                  <a:lnTo>
                    <a:pt x="116" y="38"/>
                  </a:lnTo>
                  <a:lnTo>
                    <a:pt x="108" y="84"/>
                  </a:lnTo>
                  <a:lnTo>
                    <a:pt x="108" y="84"/>
                  </a:lnTo>
                  <a:lnTo>
                    <a:pt x="116" y="38"/>
                  </a:lnTo>
                  <a:close/>
                  <a:moveTo>
                    <a:pt x="116" y="38"/>
                  </a:moveTo>
                  <a:lnTo>
                    <a:pt x="116" y="38"/>
                  </a:lnTo>
                  <a:lnTo>
                    <a:pt x="108" y="84"/>
                  </a:lnTo>
                  <a:lnTo>
                    <a:pt x="108" y="84"/>
                  </a:lnTo>
                  <a:lnTo>
                    <a:pt x="116" y="38"/>
                  </a:lnTo>
                  <a:close/>
                  <a:moveTo>
                    <a:pt x="116" y="38"/>
                  </a:moveTo>
                  <a:lnTo>
                    <a:pt x="116" y="38"/>
                  </a:lnTo>
                  <a:lnTo>
                    <a:pt x="108" y="84"/>
                  </a:lnTo>
                  <a:lnTo>
                    <a:pt x="108" y="84"/>
                  </a:lnTo>
                  <a:lnTo>
                    <a:pt x="116" y="38"/>
                  </a:lnTo>
                  <a:close/>
                  <a:moveTo>
                    <a:pt x="116" y="38"/>
                  </a:moveTo>
                  <a:lnTo>
                    <a:pt x="116" y="38"/>
                  </a:lnTo>
                  <a:lnTo>
                    <a:pt x="109" y="84"/>
                  </a:lnTo>
                  <a:lnTo>
                    <a:pt x="109" y="84"/>
                  </a:lnTo>
                  <a:lnTo>
                    <a:pt x="116" y="38"/>
                  </a:lnTo>
                  <a:close/>
                  <a:moveTo>
                    <a:pt x="117" y="38"/>
                  </a:moveTo>
                  <a:lnTo>
                    <a:pt x="117" y="38"/>
                  </a:lnTo>
                  <a:lnTo>
                    <a:pt x="109" y="84"/>
                  </a:lnTo>
                  <a:lnTo>
                    <a:pt x="109" y="84"/>
                  </a:lnTo>
                  <a:lnTo>
                    <a:pt x="117" y="38"/>
                  </a:lnTo>
                  <a:close/>
                  <a:moveTo>
                    <a:pt x="117" y="38"/>
                  </a:moveTo>
                  <a:lnTo>
                    <a:pt x="117" y="38"/>
                  </a:lnTo>
                  <a:lnTo>
                    <a:pt x="109" y="84"/>
                  </a:lnTo>
                  <a:lnTo>
                    <a:pt x="109" y="84"/>
                  </a:lnTo>
                  <a:lnTo>
                    <a:pt x="117" y="38"/>
                  </a:lnTo>
                  <a:close/>
                  <a:moveTo>
                    <a:pt x="117" y="38"/>
                  </a:moveTo>
                  <a:lnTo>
                    <a:pt x="117" y="38"/>
                  </a:lnTo>
                  <a:lnTo>
                    <a:pt x="109" y="84"/>
                  </a:lnTo>
                  <a:lnTo>
                    <a:pt x="109" y="84"/>
                  </a:lnTo>
                  <a:lnTo>
                    <a:pt x="117" y="38"/>
                  </a:lnTo>
                  <a:close/>
                  <a:moveTo>
                    <a:pt x="117" y="38"/>
                  </a:moveTo>
                  <a:lnTo>
                    <a:pt x="117" y="38"/>
                  </a:lnTo>
                  <a:lnTo>
                    <a:pt x="109" y="84"/>
                  </a:lnTo>
                  <a:lnTo>
                    <a:pt x="109" y="84"/>
                  </a:lnTo>
                  <a:lnTo>
                    <a:pt x="117" y="38"/>
                  </a:lnTo>
                  <a:close/>
                  <a:moveTo>
                    <a:pt x="117" y="38"/>
                  </a:moveTo>
                  <a:lnTo>
                    <a:pt x="117" y="38"/>
                  </a:lnTo>
                  <a:lnTo>
                    <a:pt x="109" y="84"/>
                  </a:lnTo>
                  <a:lnTo>
                    <a:pt x="109" y="84"/>
                  </a:lnTo>
                  <a:lnTo>
                    <a:pt x="117" y="38"/>
                  </a:lnTo>
                  <a:close/>
                  <a:moveTo>
                    <a:pt x="117" y="38"/>
                  </a:moveTo>
                  <a:lnTo>
                    <a:pt x="117" y="38"/>
                  </a:lnTo>
                  <a:lnTo>
                    <a:pt x="109" y="84"/>
                  </a:lnTo>
                  <a:lnTo>
                    <a:pt x="109" y="84"/>
                  </a:lnTo>
                  <a:lnTo>
                    <a:pt x="117" y="38"/>
                  </a:lnTo>
                  <a:close/>
                  <a:moveTo>
                    <a:pt x="117" y="38"/>
                  </a:moveTo>
                  <a:lnTo>
                    <a:pt x="117" y="38"/>
                  </a:lnTo>
                  <a:lnTo>
                    <a:pt x="109" y="84"/>
                  </a:lnTo>
                  <a:lnTo>
                    <a:pt x="109" y="84"/>
                  </a:lnTo>
                  <a:lnTo>
                    <a:pt x="117" y="38"/>
                  </a:lnTo>
                  <a:close/>
                  <a:moveTo>
                    <a:pt x="117" y="38"/>
                  </a:moveTo>
                  <a:lnTo>
                    <a:pt x="117" y="38"/>
                  </a:lnTo>
                  <a:lnTo>
                    <a:pt x="109" y="84"/>
                  </a:lnTo>
                  <a:lnTo>
                    <a:pt x="109" y="84"/>
                  </a:lnTo>
                  <a:lnTo>
                    <a:pt x="117" y="38"/>
                  </a:lnTo>
                  <a:close/>
                  <a:moveTo>
                    <a:pt x="117" y="38"/>
                  </a:moveTo>
                  <a:lnTo>
                    <a:pt x="117" y="38"/>
                  </a:lnTo>
                  <a:lnTo>
                    <a:pt x="109" y="84"/>
                  </a:lnTo>
                  <a:lnTo>
                    <a:pt x="109" y="84"/>
                  </a:lnTo>
                  <a:lnTo>
                    <a:pt x="117" y="38"/>
                  </a:lnTo>
                  <a:close/>
                  <a:moveTo>
                    <a:pt x="117" y="38"/>
                  </a:moveTo>
                  <a:lnTo>
                    <a:pt x="117" y="38"/>
                  </a:lnTo>
                  <a:lnTo>
                    <a:pt x="109" y="84"/>
                  </a:lnTo>
                  <a:lnTo>
                    <a:pt x="109" y="84"/>
                  </a:lnTo>
                  <a:lnTo>
                    <a:pt x="117" y="38"/>
                  </a:lnTo>
                  <a:close/>
                  <a:moveTo>
                    <a:pt x="117" y="38"/>
                  </a:moveTo>
                  <a:lnTo>
                    <a:pt x="117" y="38"/>
                  </a:lnTo>
                  <a:lnTo>
                    <a:pt x="110" y="84"/>
                  </a:lnTo>
                  <a:lnTo>
                    <a:pt x="110" y="84"/>
                  </a:lnTo>
                  <a:lnTo>
                    <a:pt x="117" y="38"/>
                  </a:lnTo>
                  <a:close/>
                  <a:moveTo>
                    <a:pt x="118" y="38"/>
                  </a:moveTo>
                  <a:lnTo>
                    <a:pt x="118" y="38"/>
                  </a:lnTo>
                  <a:lnTo>
                    <a:pt x="110" y="84"/>
                  </a:lnTo>
                  <a:lnTo>
                    <a:pt x="110" y="84"/>
                  </a:lnTo>
                  <a:lnTo>
                    <a:pt x="118" y="38"/>
                  </a:lnTo>
                  <a:close/>
                  <a:moveTo>
                    <a:pt x="118" y="38"/>
                  </a:moveTo>
                  <a:lnTo>
                    <a:pt x="118" y="38"/>
                  </a:lnTo>
                  <a:lnTo>
                    <a:pt x="110" y="84"/>
                  </a:lnTo>
                  <a:lnTo>
                    <a:pt x="110" y="84"/>
                  </a:lnTo>
                  <a:lnTo>
                    <a:pt x="118" y="38"/>
                  </a:lnTo>
                  <a:close/>
                  <a:moveTo>
                    <a:pt x="118" y="38"/>
                  </a:moveTo>
                  <a:lnTo>
                    <a:pt x="118" y="38"/>
                  </a:lnTo>
                  <a:lnTo>
                    <a:pt x="110" y="84"/>
                  </a:lnTo>
                  <a:lnTo>
                    <a:pt x="110" y="84"/>
                  </a:lnTo>
                  <a:lnTo>
                    <a:pt x="118" y="38"/>
                  </a:lnTo>
                  <a:close/>
                  <a:moveTo>
                    <a:pt x="118" y="38"/>
                  </a:moveTo>
                  <a:lnTo>
                    <a:pt x="118" y="38"/>
                  </a:lnTo>
                  <a:lnTo>
                    <a:pt x="110" y="84"/>
                  </a:lnTo>
                  <a:lnTo>
                    <a:pt x="110" y="84"/>
                  </a:lnTo>
                  <a:lnTo>
                    <a:pt x="118" y="38"/>
                  </a:lnTo>
                  <a:close/>
                  <a:moveTo>
                    <a:pt x="118" y="38"/>
                  </a:moveTo>
                  <a:lnTo>
                    <a:pt x="118" y="38"/>
                  </a:lnTo>
                  <a:lnTo>
                    <a:pt x="110" y="84"/>
                  </a:lnTo>
                  <a:lnTo>
                    <a:pt x="110" y="84"/>
                  </a:lnTo>
                  <a:lnTo>
                    <a:pt x="118" y="38"/>
                  </a:lnTo>
                  <a:close/>
                  <a:moveTo>
                    <a:pt x="118" y="39"/>
                  </a:moveTo>
                  <a:lnTo>
                    <a:pt x="118" y="39"/>
                  </a:lnTo>
                  <a:lnTo>
                    <a:pt x="110" y="84"/>
                  </a:lnTo>
                  <a:lnTo>
                    <a:pt x="110" y="84"/>
                  </a:lnTo>
                  <a:lnTo>
                    <a:pt x="118" y="39"/>
                  </a:lnTo>
                  <a:close/>
                  <a:moveTo>
                    <a:pt x="118" y="39"/>
                  </a:moveTo>
                  <a:lnTo>
                    <a:pt x="118" y="39"/>
                  </a:lnTo>
                  <a:lnTo>
                    <a:pt x="110" y="84"/>
                  </a:lnTo>
                  <a:lnTo>
                    <a:pt x="110" y="84"/>
                  </a:lnTo>
                  <a:lnTo>
                    <a:pt x="118" y="39"/>
                  </a:lnTo>
                  <a:close/>
                  <a:moveTo>
                    <a:pt x="118" y="39"/>
                  </a:moveTo>
                  <a:lnTo>
                    <a:pt x="118" y="39"/>
                  </a:lnTo>
                  <a:lnTo>
                    <a:pt x="110" y="84"/>
                  </a:lnTo>
                  <a:lnTo>
                    <a:pt x="110" y="84"/>
                  </a:lnTo>
                  <a:lnTo>
                    <a:pt x="118" y="39"/>
                  </a:lnTo>
                  <a:close/>
                  <a:moveTo>
                    <a:pt x="118" y="39"/>
                  </a:moveTo>
                  <a:lnTo>
                    <a:pt x="118" y="39"/>
                  </a:lnTo>
                  <a:lnTo>
                    <a:pt x="110" y="84"/>
                  </a:lnTo>
                  <a:lnTo>
                    <a:pt x="110" y="84"/>
                  </a:lnTo>
                  <a:lnTo>
                    <a:pt x="118" y="39"/>
                  </a:lnTo>
                  <a:close/>
                  <a:moveTo>
                    <a:pt x="118" y="39"/>
                  </a:moveTo>
                  <a:lnTo>
                    <a:pt x="118" y="39"/>
                  </a:lnTo>
                  <a:lnTo>
                    <a:pt x="111" y="84"/>
                  </a:lnTo>
                  <a:lnTo>
                    <a:pt x="110" y="84"/>
                  </a:lnTo>
                  <a:lnTo>
                    <a:pt x="118" y="39"/>
                  </a:lnTo>
                  <a:close/>
                  <a:moveTo>
                    <a:pt x="118" y="39"/>
                  </a:moveTo>
                  <a:lnTo>
                    <a:pt x="118" y="39"/>
                  </a:lnTo>
                  <a:lnTo>
                    <a:pt x="111" y="84"/>
                  </a:lnTo>
                  <a:lnTo>
                    <a:pt x="111" y="84"/>
                  </a:lnTo>
                  <a:lnTo>
                    <a:pt x="118" y="39"/>
                  </a:lnTo>
                  <a:close/>
                  <a:moveTo>
                    <a:pt x="118" y="39"/>
                  </a:moveTo>
                  <a:lnTo>
                    <a:pt x="119" y="39"/>
                  </a:lnTo>
                  <a:lnTo>
                    <a:pt x="111" y="84"/>
                  </a:lnTo>
                  <a:lnTo>
                    <a:pt x="111" y="84"/>
                  </a:lnTo>
                  <a:lnTo>
                    <a:pt x="118" y="39"/>
                  </a:lnTo>
                  <a:close/>
                  <a:moveTo>
                    <a:pt x="119" y="39"/>
                  </a:moveTo>
                  <a:lnTo>
                    <a:pt x="119" y="39"/>
                  </a:lnTo>
                  <a:lnTo>
                    <a:pt x="111" y="84"/>
                  </a:lnTo>
                  <a:lnTo>
                    <a:pt x="111" y="84"/>
                  </a:lnTo>
                  <a:lnTo>
                    <a:pt x="119" y="39"/>
                  </a:lnTo>
                  <a:close/>
                  <a:moveTo>
                    <a:pt x="119" y="39"/>
                  </a:moveTo>
                  <a:lnTo>
                    <a:pt x="119" y="39"/>
                  </a:lnTo>
                  <a:lnTo>
                    <a:pt x="111" y="84"/>
                  </a:lnTo>
                  <a:lnTo>
                    <a:pt x="111" y="84"/>
                  </a:lnTo>
                  <a:lnTo>
                    <a:pt x="119" y="39"/>
                  </a:lnTo>
                  <a:close/>
                  <a:moveTo>
                    <a:pt x="119" y="39"/>
                  </a:moveTo>
                  <a:lnTo>
                    <a:pt x="119" y="39"/>
                  </a:lnTo>
                  <a:lnTo>
                    <a:pt x="111" y="84"/>
                  </a:lnTo>
                  <a:lnTo>
                    <a:pt x="111" y="84"/>
                  </a:lnTo>
                  <a:lnTo>
                    <a:pt x="119" y="39"/>
                  </a:lnTo>
                  <a:close/>
                  <a:moveTo>
                    <a:pt x="119" y="39"/>
                  </a:moveTo>
                  <a:lnTo>
                    <a:pt x="119" y="39"/>
                  </a:lnTo>
                  <a:lnTo>
                    <a:pt x="111" y="84"/>
                  </a:lnTo>
                  <a:lnTo>
                    <a:pt x="111" y="84"/>
                  </a:lnTo>
                  <a:lnTo>
                    <a:pt x="119" y="39"/>
                  </a:lnTo>
                  <a:close/>
                  <a:moveTo>
                    <a:pt x="119" y="39"/>
                  </a:moveTo>
                  <a:lnTo>
                    <a:pt x="119" y="39"/>
                  </a:lnTo>
                  <a:lnTo>
                    <a:pt x="111" y="84"/>
                  </a:lnTo>
                  <a:lnTo>
                    <a:pt x="111" y="84"/>
                  </a:lnTo>
                  <a:lnTo>
                    <a:pt x="119" y="39"/>
                  </a:lnTo>
                  <a:close/>
                  <a:moveTo>
                    <a:pt x="119" y="39"/>
                  </a:moveTo>
                  <a:lnTo>
                    <a:pt x="119" y="39"/>
                  </a:lnTo>
                  <a:lnTo>
                    <a:pt x="111" y="84"/>
                  </a:lnTo>
                  <a:lnTo>
                    <a:pt x="111" y="84"/>
                  </a:lnTo>
                  <a:lnTo>
                    <a:pt x="119" y="39"/>
                  </a:lnTo>
                  <a:close/>
                  <a:moveTo>
                    <a:pt x="119" y="39"/>
                  </a:moveTo>
                  <a:lnTo>
                    <a:pt x="119" y="39"/>
                  </a:lnTo>
                  <a:lnTo>
                    <a:pt x="111" y="84"/>
                  </a:lnTo>
                  <a:lnTo>
                    <a:pt x="111" y="84"/>
                  </a:lnTo>
                  <a:lnTo>
                    <a:pt x="119" y="39"/>
                  </a:lnTo>
                  <a:close/>
                  <a:moveTo>
                    <a:pt x="119" y="39"/>
                  </a:moveTo>
                  <a:lnTo>
                    <a:pt x="119" y="39"/>
                  </a:lnTo>
                  <a:lnTo>
                    <a:pt x="111" y="84"/>
                  </a:lnTo>
                  <a:lnTo>
                    <a:pt x="111" y="84"/>
                  </a:lnTo>
                  <a:lnTo>
                    <a:pt x="119" y="39"/>
                  </a:lnTo>
                  <a:close/>
                  <a:moveTo>
                    <a:pt x="119" y="39"/>
                  </a:moveTo>
                  <a:lnTo>
                    <a:pt x="119" y="39"/>
                  </a:lnTo>
                  <a:lnTo>
                    <a:pt x="111" y="84"/>
                  </a:lnTo>
                  <a:lnTo>
                    <a:pt x="111" y="84"/>
                  </a:lnTo>
                  <a:lnTo>
                    <a:pt x="119" y="39"/>
                  </a:lnTo>
                  <a:close/>
                  <a:moveTo>
                    <a:pt x="119" y="39"/>
                  </a:moveTo>
                  <a:lnTo>
                    <a:pt x="119" y="39"/>
                  </a:lnTo>
                  <a:lnTo>
                    <a:pt x="112" y="84"/>
                  </a:lnTo>
                  <a:lnTo>
                    <a:pt x="112" y="84"/>
                  </a:lnTo>
                  <a:lnTo>
                    <a:pt x="119" y="39"/>
                  </a:lnTo>
                  <a:close/>
                  <a:moveTo>
                    <a:pt x="120" y="39"/>
                  </a:moveTo>
                  <a:lnTo>
                    <a:pt x="120" y="39"/>
                  </a:lnTo>
                  <a:lnTo>
                    <a:pt x="112" y="84"/>
                  </a:lnTo>
                  <a:lnTo>
                    <a:pt x="112" y="84"/>
                  </a:lnTo>
                  <a:lnTo>
                    <a:pt x="120" y="39"/>
                  </a:lnTo>
                  <a:close/>
                  <a:moveTo>
                    <a:pt x="120" y="39"/>
                  </a:moveTo>
                  <a:lnTo>
                    <a:pt x="120" y="39"/>
                  </a:lnTo>
                  <a:lnTo>
                    <a:pt x="112" y="84"/>
                  </a:lnTo>
                  <a:lnTo>
                    <a:pt x="112" y="84"/>
                  </a:lnTo>
                  <a:lnTo>
                    <a:pt x="120" y="39"/>
                  </a:lnTo>
                  <a:close/>
                  <a:moveTo>
                    <a:pt x="120" y="39"/>
                  </a:moveTo>
                  <a:lnTo>
                    <a:pt x="120" y="39"/>
                  </a:lnTo>
                  <a:lnTo>
                    <a:pt x="112" y="84"/>
                  </a:lnTo>
                  <a:lnTo>
                    <a:pt x="112" y="84"/>
                  </a:lnTo>
                  <a:lnTo>
                    <a:pt x="120" y="39"/>
                  </a:lnTo>
                  <a:close/>
                  <a:moveTo>
                    <a:pt x="120" y="39"/>
                  </a:moveTo>
                  <a:lnTo>
                    <a:pt x="120" y="39"/>
                  </a:lnTo>
                  <a:lnTo>
                    <a:pt x="112" y="84"/>
                  </a:lnTo>
                  <a:lnTo>
                    <a:pt x="112" y="84"/>
                  </a:lnTo>
                  <a:lnTo>
                    <a:pt x="120" y="39"/>
                  </a:lnTo>
                  <a:close/>
                  <a:moveTo>
                    <a:pt x="120" y="39"/>
                  </a:moveTo>
                  <a:lnTo>
                    <a:pt x="120" y="39"/>
                  </a:lnTo>
                  <a:lnTo>
                    <a:pt x="112" y="84"/>
                  </a:lnTo>
                  <a:lnTo>
                    <a:pt x="112" y="84"/>
                  </a:lnTo>
                  <a:lnTo>
                    <a:pt x="120" y="39"/>
                  </a:lnTo>
                  <a:close/>
                  <a:moveTo>
                    <a:pt x="120" y="39"/>
                  </a:moveTo>
                  <a:lnTo>
                    <a:pt x="120" y="39"/>
                  </a:lnTo>
                  <a:lnTo>
                    <a:pt x="112" y="84"/>
                  </a:lnTo>
                  <a:lnTo>
                    <a:pt x="112" y="84"/>
                  </a:lnTo>
                  <a:lnTo>
                    <a:pt x="120" y="39"/>
                  </a:lnTo>
                  <a:close/>
                  <a:moveTo>
                    <a:pt x="120" y="39"/>
                  </a:moveTo>
                  <a:lnTo>
                    <a:pt x="120" y="39"/>
                  </a:lnTo>
                  <a:lnTo>
                    <a:pt x="112" y="84"/>
                  </a:lnTo>
                  <a:lnTo>
                    <a:pt x="112" y="84"/>
                  </a:lnTo>
                  <a:lnTo>
                    <a:pt x="120" y="39"/>
                  </a:lnTo>
                  <a:close/>
                  <a:moveTo>
                    <a:pt x="120" y="39"/>
                  </a:moveTo>
                  <a:lnTo>
                    <a:pt x="120" y="39"/>
                  </a:lnTo>
                  <a:lnTo>
                    <a:pt x="112" y="84"/>
                  </a:lnTo>
                  <a:lnTo>
                    <a:pt x="112" y="84"/>
                  </a:lnTo>
                  <a:lnTo>
                    <a:pt x="120" y="39"/>
                  </a:lnTo>
                  <a:close/>
                  <a:moveTo>
                    <a:pt x="120" y="39"/>
                  </a:moveTo>
                  <a:lnTo>
                    <a:pt x="120" y="39"/>
                  </a:lnTo>
                  <a:lnTo>
                    <a:pt x="112" y="84"/>
                  </a:lnTo>
                  <a:lnTo>
                    <a:pt x="112" y="84"/>
                  </a:lnTo>
                  <a:lnTo>
                    <a:pt x="120" y="39"/>
                  </a:lnTo>
                  <a:close/>
                  <a:moveTo>
                    <a:pt x="120" y="39"/>
                  </a:moveTo>
                  <a:lnTo>
                    <a:pt x="120" y="39"/>
                  </a:lnTo>
                  <a:lnTo>
                    <a:pt x="112" y="84"/>
                  </a:lnTo>
                  <a:lnTo>
                    <a:pt x="112" y="84"/>
                  </a:lnTo>
                  <a:lnTo>
                    <a:pt x="120" y="39"/>
                  </a:lnTo>
                  <a:close/>
                  <a:moveTo>
                    <a:pt x="120" y="39"/>
                  </a:moveTo>
                  <a:lnTo>
                    <a:pt x="120" y="39"/>
                  </a:lnTo>
                  <a:lnTo>
                    <a:pt x="113" y="84"/>
                  </a:lnTo>
                  <a:lnTo>
                    <a:pt x="113" y="84"/>
                  </a:lnTo>
                  <a:lnTo>
                    <a:pt x="120" y="39"/>
                  </a:lnTo>
                  <a:close/>
                  <a:moveTo>
                    <a:pt x="121" y="39"/>
                  </a:moveTo>
                  <a:lnTo>
                    <a:pt x="121" y="39"/>
                  </a:lnTo>
                  <a:lnTo>
                    <a:pt x="113" y="84"/>
                  </a:lnTo>
                  <a:lnTo>
                    <a:pt x="113" y="84"/>
                  </a:lnTo>
                  <a:lnTo>
                    <a:pt x="121" y="39"/>
                  </a:lnTo>
                  <a:close/>
                  <a:moveTo>
                    <a:pt x="121" y="39"/>
                  </a:moveTo>
                  <a:lnTo>
                    <a:pt x="121" y="39"/>
                  </a:lnTo>
                  <a:lnTo>
                    <a:pt x="113" y="84"/>
                  </a:lnTo>
                  <a:lnTo>
                    <a:pt x="113" y="84"/>
                  </a:lnTo>
                  <a:lnTo>
                    <a:pt x="121" y="39"/>
                  </a:lnTo>
                  <a:close/>
                  <a:moveTo>
                    <a:pt x="121" y="39"/>
                  </a:moveTo>
                  <a:lnTo>
                    <a:pt x="121" y="39"/>
                  </a:lnTo>
                  <a:lnTo>
                    <a:pt x="113" y="84"/>
                  </a:lnTo>
                  <a:lnTo>
                    <a:pt x="113" y="84"/>
                  </a:lnTo>
                  <a:lnTo>
                    <a:pt x="121" y="39"/>
                  </a:lnTo>
                  <a:close/>
                  <a:moveTo>
                    <a:pt x="121" y="39"/>
                  </a:moveTo>
                  <a:lnTo>
                    <a:pt x="121" y="39"/>
                  </a:lnTo>
                  <a:lnTo>
                    <a:pt x="113" y="85"/>
                  </a:lnTo>
                  <a:lnTo>
                    <a:pt x="113" y="84"/>
                  </a:lnTo>
                  <a:lnTo>
                    <a:pt x="121" y="39"/>
                  </a:lnTo>
                  <a:close/>
                  <a:moveTo>
                    <a:pt x="121" y="39"/>
                  </a:moveTo>
                  <a:lnTo>
                    <a:pt x="121" y="39"/>
                  </a:lnTo>
                  <a:lnTo>
                    <a:pt x="113" y="85"/>
                  </a:lnTo>
                  <a:lnTo>
                    <a:pt x="113" y="85"/>
                  </a:lnTo>
                  <a:lnTo>
                    <a:pt x="121" y="39"/>
                  </a:lnTo>
                  <a:close/>
                  <a:moveTo>
                    <a:pt x="121" y="39"/>
                  </a:moveTo>
                  <a:lnTo>
                    <a:pt x="121" y="39"/>
                  </a:lnTo>
                  <a:lnTo>
                    <a:pt x="113" y="85"/>
                  </a:lnTo>
                  <a:lnTo>
                    <a:pt x="113" y="85"/>
                  </a:lnTo>
                  <a:lnTo>
                    <a:pt x="121" y="39"/>
                  </a:lnTo>
                  <a:close/>
                  <a:moveTo>
                    <a:pt x="121" y="39"/>
                  </a:moveTo>
                  <a:lnTo>
                    <a:pt x="121" y="39"/>
                  </a:lnTo>
                  <a:lnTo>
                    <a:pt x="113" y="85"/>
                  </a:lnTo>
                  <a:lnTo>
                    <a:pt x="113" y="85"/>
                  </a:lnTo>
                  <a:lnTo>
                    <a:pt x="121" y="39"/>
                  </a:lnTo>
                  <a:close/>
                  <a:moveTo>
                    <a:pt x="121" y="39"/>
                  </a:moveTo>
                  <a:lnTo>
                    <a:pt x="121" y="39"/>
                  </a:lnTo>
                  <a:lnTo>
                    <a:pt x="113" y="85"/>
                  </a:lnTo>
                  <a:lnTo>
                    <a:pt x="113" y="85"/>
                  </a:lnTo>
                  <a:lnTo>
                    <a:pt x="121" y="39"/>
                  </a:lnTo>
                  <a:close/>
                  <a:moveTo>
                    <a:pt x="121" y="39"/>
                  </a:moveTo>
                  <a:lnTo>
                    <a:pt x="121" y="39"/>
                  </a:lnTo>
                  <a:lnTo>
                    <a:pt x="113" y="85"/>
                  </a:lnTo>
                  <a:lnTo>
                    <a:pt x="113" y="85"/>
                  </a:lnTo>
                  <a:lnTo>
                    <a:pt x="121" y="39"/>
                  </a:lnTo>
                  <a:close/>
                  <a:moveTo>
                    <a:pt x="121" y="39"/>
                  </a:moveTo>
                  <a:lnTo>
                    <a:pt x="121" y="39"/>
                  </a:lnTo>
                  <a:lnTo>
                    <a:pt x="113" y="85"/>
                  </a:lnTo>
                  <a:lnTo>
                    <a:pt x="113" y="85"/>
                  </a:lnTo>
                  <a:lnTo>
                    <a:pt x="121" y="39"/>
                  </a:lnTo>
                  <a:close/>
                  <a:moveTo>
                    <a:pt x="121" y="39"/>
                  </a:moveTo>
                  <a:lnTo>
                    <a:pt x="121" y="39"/>
                  </a:lnTo>
                  <a:lnTo>
                    <a:pt x="114" y="85"/>
                  </a:lnTo>
                  <a:lnTo>
                    <a:pt x="114" y="85"/>
                  </a:lnTo>
                  <a:lnTo>
                    <a:pt x="121" y="39"/>
                  </a:lnTo>
                  <a:close/>
                  <a:moveTo>
                    <a:pt x="121" y="39"/>
                  </a:moveTo>
                  <a:lnTo>
                    <a:pt x="122" y="39"/>
                  </a:lnTo>
                  <a:lnTo>
                    <a:pt x="114" y="85"/>
                  </a:lnTo>
                  <a:lnTo>
                    <a:pt x="114" y="85"/>
                  </a:lnTo>
                  <a:lnTo>
                    <a:pt x="121" y="39"/>
                  </a:lnTo>
                  <a:close/>
                  <a:moveTo>
                    <a:pt x="122" y="39"/>
                  </a:moveTo>
                  <a:lnTo>
                    <a:pt x="122" y="39"/>
                  </a:lnTo>
                  <a:lnTo>
                    <a:pt x="114" y="85"/>
                  </a:lnTo>
                  <a:lnTo>
                    <a:pt x="114" y="85"/>
                  </a:lnTo>
                  <a:lnTo>
                    <a:pt x="122" y="39"/>
                  </a:lnTo>
                  <a:close/>
                  <a:moveTo>
                    <a:pt x="122" y="39"/>
                  </a:moveTo>
                  <a:lnTo>
                    <a:pt x="122" y="39"/>
                  </a:lnTo>
                  <a:lnTo>
                    <a:pt x="114" y="85"/>
                  </a:lnTo>
                  <a:lnTo>
                    <a:pt x="114" y="85"/>
                  </a:lnTo>
                  <a:lnTo>
                    <a:pt x="122" y="39"/>
                  </a:lnTo>
                  <a:close/>
                  <a:moveTo>
                    <a:pt x="122" y="39"/>
                  </a:moveTo>
                  <a:lnTo>
                    <a:pt x="122" y="39"/>
                  </a:lnTo>
                  <a:lnTo>
                    <a:pt x="114" y="85"/>
                  </a:lnTo>
                  <a:lnTo>
                    <a:pt x="114" y="85"/>
                  </a:lnTo>
                  <a:lnTo>
                    <a:pt x="122" y="39"/>
                  </a:lnTo>
                  <a:close/>
                  <a:moveTo>
                    <a:pt x="122" y="39"/>
                  </a:moveTo>
                  <a:lnTo>
                    <a:pt x="122" y="39"/>
                  </a:lnTo>
                  <a:lnTo>
                    <a:pt x="114" y="85"/>
                  </a:lnTo>
                  <a:lnTo>
                    <a:pt x="114" y="85"/>
                  </a:lnTo>
                  <a:lnTo>
                    <a:pt x="122" y="39"/>
                  </a:lnTo>
                  <a:close/>
                  <a:moveTo>
                    <a:pt x="122" y="39"/>
                  </a:moveTo>
                  <a:lnTo>
                    <a:pt x="122" y="39"/>
                  </a:lnTo>
                  <a:lnTo>
                    <a:pt x="114" y="85"/>
                  </a:lnTo>
                  <a:lnTo>
                    <a:pt x="114" y="85"/>
                  </a:lnTo>
                  <a:lnTo>
                    <a:pt x="122" y="39"/>
                  </a:lnTo>
                  <a:close/>
                  <a:moveTo>
                    <a:pt x="122" y="39"/>
                  </a:moveTo>
                  <a:lnTo>
                    <a:pt x="122" y="39"/>
                  </a:lnTo>
                  <a:lnTo>
                    <a:pt x="114" y="85"/>
                  </a:lnTo>
                  <a:lnTo>
                    <a:pt x="114" y="85"/>
                  </a:lnTo>
                  <a:lnTo>
                    <a:pt x="122" y="39"/>
                  </a:lnTo>
                  <a:close/>
                  <a:moveTo>
                    <a:pt x="122" y="39"/>
                  </a:moveTo>
                  <a:lnTo>
                    <a:pt x="122" y="39"/>
                  </a:lnTo>
                  <a:lnTo>
                    <a:pt x="114" y="85"/>
                  </a:lnTo>
                  <a:lnTo>
                    <a:pt x="114" y="85"/>
                  </a:lnTo>
                  <a:lnTo>
                    <a:pt x="122" y="39"/>
                  </a:lnTo>
                  <a:close/>
                  <a:moveTo>
                    <a:pt x="122" y="39"/>
                  </a:moveTo>
                  <a:lnTo>
                    <a:pt x="122" y="39"/>
                  </a:lnTo>
                  <a:lnTo>
                    <a:pt x="114" y="85"/>
                  </a:lnTo>
                  <a:lnTo>
                    <a:pt x="114" y="85"/>
                  </a:lnTo>
                  <a:lnTo>
                    <a:pt x="122" y="39"/>
                  </a:lnTo>
                  <a:close/>
                  <a:moveTo>
                    <a:pt x="122" y="39"/>
                  </a:moveTo>
                  <a:lnTo>
                    <a:pt x="122" y="39"/>
                  </a:lnTo>
                  <a:lnTo>
                    <a:pt x="114" y="85"/>
                  </a:lnTo>
                  <a:lnTo>
                    <a:pt x="114" y="85"/>
                  </a:lnTo>
                  <a:lnTo>
                    <a:pt x="122" y="39"/>
                  </a:lnTo>
                  <a:close/>
                  <a:moveTo>
                    <a:pt x="122" y="39"/>
                  </a:moveTo>
                  <a:lnTo>
                    <a:pt x="122" y="39"/>
                  </a:lnTo>
                  <a:lnTo>
                    <a:pt x="115" y="85"/>
                  </a:lnTo>
                  <a:lnTo>
                    <a:pt x="115" y="85"/>
                  </a:lnTo>
                  <a:lnTo>
                    <a:pt x="122" y="39"/>
                  </a:lnTo>
                  <a:close/>
                  <a:moveTo>
                    <a:pt x="123" y="39"/>
                  </a:moveTo>
                  <a:lnTo>
                    <a:pt x="123" y="39"/>
                  </a:lnTo>
                  <a:lnTo>
                    <a:pt x="115" y="85"/>
                  </a:lnTo>
                  <a:lnTo>
                    <a:pt x="115" y="85"/>
                  </a:lnTo>
                  <a:lnTo>
                    <a:pt x="123" y="39"/>
                  </a:lnTo>
                  <a:close/>
                  <a:moveTo>
                    <a:pt x="123" y="39"/>
                  </a:moveTo>
                  <a:lnTo>
                    <a:pt x="123" y="39"/>
                  </a:lnTo>
                  <a:lnTo>
                    <a:pt x="115" y="85"/>
                  </a:lnTo>
                  <a:lnTo>
                    <a:pt x="115" y="85"/>
                  </a:lnTo>
                  <a:lnTo>
                    <a:pt x="123" y="39"/>
                  </a:lnTo>
                  <a:close/>
                  <a:moveTo>
                    <a:pt x="123" y="39"/>
                  </a:moveTo>
                  <a:lnTo>
                    <a:pt x="123" y="39"/>
                  </a:lnTo>
                  <a:lnTo>
                    <a:pt x="115" y="85"/>
                  </a:lnTo>
                  <a:lnTo>
                    <a:pt x="115" y="85"/>
                  </a:lnTo>
                  <a:lnTo>
                    <a:pt x="123" y="39"/>
                  </a:lnTo>
                  <a:close/>
                  <a:moveTo>
                    <a:pt x="123" y="39"/>
                  </a:moveTo>
                  <a:lnTo>
                    <a:pt x="123" y="39"/>
                  </a:lnTo>
                  <a:lnTo>
                    <a:pt x="115" y="85"/>
                  </a:lnTo>
                  <a:lnTo>
                    <a:pt x="115" y="85"/>
                  </a:lnTo>
                  <a:lnTo>
                    <a:pt x="123" y="39"/>
                  </a:lnTo>
                  <a:close/>
                  <a:moveTo>
                    <a:pt x="123" y="39"/>
                  </a:moveTo>
                  <a:lnTo>
                    <a:pt x="123" y="39"/>
                  </a:lnTo>
                  <a:lnTo>
                    <a:pt x="115" y="85"/>
                  </a:lnTo>
                  <a:lnTo>
                    <a:pt x="115" y="85"/>
                  </a:lnTo>
                  <a:lnTo>
                    <a:pt x="123" y="39"/>
                  </a:lnTo>
                  <a:close/>
                  <a:moveTo>
                    <a:pt x="123" y="39"/>
                  </a:moveTo>
                  <a:lnTo>
                    <a:pt x="123" y="39"/>
                  </a:lnTo>
                  <a:lnTo>
                    <a:pt x="115" y="85"/>
                  </a:lnTo>
                  <a:lnTo>
                    <a:pt x="115" y="85"/>
                  </a:lnTo>
                  <a:lnTo>
                    <a:pt x="123" y="39"/>
                  </a:lnTo>
                  <a:close/>
                  <a:moveTo>
                    <a:pt x="123" y="39"/>
                  </a:moveTo>
                  <a:lnTo>
                    <a:pt x="123" y="39"/>
                  </a:lnTo>
                  <a:lnTo>
                    <a:pt x="115" y="85"/>
                  </a:lnTo>
                  <a:lnTo>
                    <a:pt x="115" y="85"/>
                  </a:lnTo>
                  <a:lnTo>
                    <a:pt x="123" y="39"/>
                  </a:lnTo>
                  <a:close/>
                  <a:moveTo>
                    <a:pt x="123" y="39"/>
                  </a:moveTo>
                  <a:lnTo>
                    <a:pt x="123" y="39"/>
                  </a:lnTo>
                  <a:lnTo>
                    <a:pt x="115" y="85"/>
                  </a:lnTo>
                  <a:lnTo>
                    <a:pt x="115" y="85"/>
                  </a:lnTo>
                  <a:lnTo>
                    <a:pt x="123" y="39"/>
                  </a:lnTo>
                  <a:close/>
                  <a:moveTo>
                    <a:pt x="123" y="39"/>
                  </a:moveTo>
                  <a:lnTo>
                    <a:pt x="123" y="39"/>
                  </a:lnTo>
                  <a:lnTo>
                    <a:pt x="115" y="85"/>
                  </a:lnTo>
                  <a:lnTo>
                    <a:pt x="115" y="85"/>
                  </a:lnTo>
                  <a:lnTo>
                    <a:pt x="123" y="39"/>
                  </a:lnTo>
                  <a:close/>
                  <a:moveTo>
                    <a:pt x="123" y="39"/>
                  </a:moveTo>
                  <a:lnTo>
                    <a:pt x="123" y="39"/>
                  </a:lnTo>
                  <a:lnTo>
                    <a:pt x="115" y="85"/>
                  </a:lnTo>
                  <a:lnTo>
                    <a:pt x="115" y="85"/>
                  </a:lnTo>
                  <a:lnTo>
                    <a:pt x="123" y="39"/>
                  </a:lnTo>
                  <a:close/>
                  <a:moveTo>
                    <a:pt x="123" y="39"/>
                  </a:moveTo>
                  <a:lnTo>
                    <a:pt x="123" y="40"/>
                  </a:lnTo>
                  <a:lnTo>
                    <a:pt x="116" y="85"/>
                  </a:lnTo>
                  <a:lnTo>
                    <a:pt x="116" y="85"/>
                  </a:lnTo>
                  <a:lnTo>
                    <a:pt x="123" y="39"/>
                  </a:lnTo>
                  <a:close/>
                  <a:moveTo>
                    <a:pt x="124" y="40"/>
                  </a:moveTo>
                  <a:lnTo>
                    <a:pt x="124" y="40"/>
                  </a:lnTo>
                  <a:lnTo>
                    <a:pt x="116" y="85"/>
                  </a:lnTo>
                  <a:lnTo>
                    <a:pt x="116" y="85"/>
                  </a:lnTo>
                  <a:lnTo>
                    <a:pt x="124" y="40"/>
                  </a:lnTo>
                  <a:close/>
                  <a:moveTo>
                    <a:pt x="124" y="40"/>
                  </a:moveTo>
                  <a:lnTo>
                    <a:pt x="124" y="40"/>
                  </a:lnTo>
                  <a:lnTo>
                    <a:pt x="116" y="85"/>
                  </a:lnTo>
                  <a:lnTo>
                    <a:pt x="116" y="85"/>
                  </a:lnTo>
                  <a:lnTo>
                    <a:pt x="124" y="40"/>
                  </a:lnTo>
                  <a:close/>
                  <a:moveTo>
                    <a:pt x="124" y="40"/>
                  </a:moveTo>
                  <a:lnTo>
                    <a:pt x="124" y="40"/>
                  </a:lnTo>
                  <a:lnTo>
                    <a:pt x="116" y="85"/>
                  </a:lnTo>
                  <a:lnTo>
                    <a:pt x="116" y="85"/>
                  </a:lnTo>
                  <a:lnTo>
                    <a:pt x="124" y="40"/>
                  </a:lnTo>
                  <a:close/>
                  <a:moveTo>
                    <a:pt x="124" y="40"/>
                  </a:moveTo>
                  <a:lnTo>
                    <a:pt x="124" y="40"/>
                  </a:lnTo>
                  <a:lnTo>
                    <a:pt x="116" y="85"/>
                  </a:lnTo>
                  <a:lnTo>
                    <a:pt x="116" y="85"/>
                  </a:lnTo>
                  <a:lnTo>
                    <a:pt x="124" y="40"/>
                  </a:lnTo>
                  <a:close/>
                  <a:moveTo>
                    <a:pt x="124" y="40"/>
                  </a:moveTo>
                  <a:lnTo>
                    <a:pt x="124" y="40"/>
                  </a:lnTo>
                  <a:lnTo>
                    <a:pt x="116" y="85"/>
                  </a:lnTo>
                  <a:lnTo>
                    <a:pt x="116" y="85"/>
                  </a:lnTo>
                  <a:lnTo>
                    <a:pt x="124" y="40"/>
                  </a:lnTo>
                  <a:close/>
                  <a:moveTo>
                    <a:pt x="124" y="40"/>
                  </a:moveTo>
                  <a:lnTo>
                    <a:pt x="124" y="40"/>
                  </a:lnTo>
                  <a:lnTo>
                    <a:pt x="116" y="85"/>
                  </a:lnTo>
                  <a:lnTo>
                    <a:pt x="116" y="85"/>
                  </a:lnTo>
                  <a:lnTo>
                    <a:pt x="124" y="40"/>
                  </a:lnTo>
                  <a:close/>
                  <a:moveTo>
                    <a:pt x="124" y="40"/>
                  </a:moveTo>
                  <a:lnTo>
                    <a:pt x="124" y="40"/>
                  </a:lnTo>
                  <a:lnTo>
                    <a:pt x="116" y="85"/>
                  </a:lnTo>
                  <a:lnTo>
                    <a:pt x="116" y="85"/>
                  </a:lnTo>
                  <a:lnTo>
                    <a:pt x="124" y="40"/>
                  </a:lnTo>
                  <a:close/>
                  <a:moveTo>
                    <a:pt x="124" y="40"/>
                  </a:moveTo>
                  <a:lnTo>
                    <a:pt x="124" y="40"/>
                  </a:lnTo>
                  <a:lnTo>
                    <a:pt x="116" y="85"/>
                  </a:lnTo>
                  <a:lnTo>
                    <a:pt x="116" y="85"/>
                  </a:lnTo>
                  <a:lnTo>
                    <a:pt x="124" y="40"/>
                  </a:lnTo>
                  <a:close/>
                  <a:moveTo>
                    <a:pt x="124" y="40"/>
                  </a:moveTo>
                  <a:lnTo>
                    <a:pt x="124" y="40"/>
                  </a:lnTo>
                  <a:lnTo>
                    <a:pt x="116" y="85"/>
                  </a:lnTo>
                  <a:lnTo>
                    <a:pt x="116" y="85"/>
                  </a:lnTo>
                  <a:lnTo>
                    <a:pt x="124" y="40"/>
                  </a:lnTo>
                  <a:close/>
                  <a:moveTo>
                    <a:pt x="124" y="40"/>
                  </a:moveTo>
                  <a:lnTo>
                    <a:pt x="124" y="40"/>
                  </a:lnTo>
                  <a:lnTo>
                    <a:pt x="116" y="85"/>
                  </a:lnTo>
                  <a:lnTo>
                    <a:pt x="116" y="85"/>
                  </a:lnTo>
                  <a:lnTo>
                    <a:pt x="124" y="40"/>
                  </a:lnTo>
                  <a:close/>
                  <a:moveTo>
                    <a:pt x="124" y="40"/>
                  </a:moveTo>
                  <a:lnTo>
                    <a:pt x="124" y="40"/>
                  </a:lnTo>
                  <a:lnTo>
                    <a:pt x="117" y="85"/>
                  </a:lnTo>
                  <a:lnTo>
                    <a:pt x="117" y="85"/>
                  </a:lnTo>
                  <a:lnTo>
                    <a:pt x="124" y="40"/>
                  </a:lnTo>
                  <a:close/>
                  <a:moveTo>
                    <a:pt x="124" y="40"/>
                  </a:moveTo>
                  <a:lnTo>
                    <a:pt x="125" y="40"/>
                  </a:lnTo>
                  <a:lnTo>
                    <a:pt x="117" y="85"/>
                  </a:lnTo>
                  <a:lnTo>
                    <a:pt x="117" y="85"/>
                  </a:lnTo>
                  <a:lnTo>
                    <a:pt x="124" y="40"/>
                  </a:lnTo>
                  <a:close/>
                  <a:moveTo>
                    <a:pt x="125" y="40"/>
                  </a:moveTo>
                  <a:lnTo>
                    <a:pt x="125" y="40"/>
                  </a:lnTo>
                  <a:lnTo>
                    <a:pt x="117" y="85"/>
                  </a:lnTo>
                  <a:lnTo>
                    <a:pt x="117" y="85"/>
                  </a:lnTo>
                  <a:lnTo>
                    <a:pt x="125" y="40"/>
                  </a:lnTo>
                  <a:close/>
                  <a:moveTo>
                    <a:pt x="125" y="40"/>
                  </a:moveTo>
                  <a:lnTo>
                    <a:pt x="125" y="40"/>
                  </a:lnTo>
                  <a:lnTo>
                    <a:pt x="117" y="85"/>
                  </a:lnTo>
                  <a:lnTo>
                    <a:pt x="117" y="85"/>
                  </a:lnTo>
                  <a:lnTo>
                    <a:pt x="125" y="40"/>
                  </a:lnTo>
                  <a:close/>
                  <a:moveTo>
                    <a:pt x="125" y="40"/>
                  </a:moveTo>
                  <a:lnTo>
                    <a:pt x="125" y="40"/>
                  </a:lnTo>
                  <a:lnTo>
                    <a:pt x="117" y="85"/>
                  </a:lnTo>
                  <a:lnTo>
                    <a:pt x="117" y="85"/>
                  </a:lnTo>
                  <a:lnTo>
                    <a:pt x="125" y="40"/>
                  </a:lnTo>
                  <a:close/>
                  <a:moveTo>
                    <a:pt x="125" y="40"/>
                  </a:moveTo>
                  <a:lnTo>
                    <a:pt x="125" y="40"/>
                  </a:lnTo>
                  <a:lnTo>
                    <a:pt x="117" y="85"/>
                  </a:lnTo>
                  <a:lnTo>
                    <a:pt x="117" y="85"/>
                  </a:lnTo>
                  <a:lnTo>
                    <a:pt x="125" y="40"/>
                  </a:lnTo>
                  <a:close/>
                  <a:moveTo>
                    <a:pt x="125" y="40"/>
                  </a:moveTo>
                  <a:lnTo>
                    <a:pt x="125" y="40"/>
                  </a:lnTo>
                  <a:lnTo>
                    <a:pt x="117" y="85"/>
                  </a:lnTo>
                  <a:lnTo>
                    <a:pt x="117" y="85"/>
                  </a:lnTo>
                  <a:lnTo>
                    <a:pt x="125" y="40"/>
                  </a:lnTo>
                  <a:close/>
                  <a:moveTo>
                    <a:pt x="125" y="40"/>
                  </a:moveTo>
                  <a:lnTo>
                    <a:pt x="125" y="40"/>
                  </a:lnTo>
                  <a:lnTo>
                    <a:pt x="117" y="85"/>
                  </a:lnTo>
                  <a:lnTo>
                    <a:pt x="117" y="85"/>
                  </a:lnTo>
                  <a:lnTo>
                    <a:pt x="125" y="40"/>
                  </a:lnTo>
                  <a:close/>
                  <a:moveTo>
                    <a:pt x="125" y="40"/>
                  </a:moveTo>
                  <a:lnTo>
                    <a:pt x="125" y="40"/>
                  </a:lnTo>
                  <a:lnTo>
                    <a:pt x="117" y="85"/>
                  </a:lnTo>
                  <a:lnTo>
                    <a:pt x="117" y="85"/>
                  </a:lnTo>
                  <a:lnTo>
                    <a:pt x="125" y="40"/>
                  </a:lnTo>
                  <a:close/>
                  <a:moveTo>
                    <a:pt x="125" y="40"/>
                  </a:moveTo>
                  <a:lnTo>
                    <a:pt x="125" y="40"/>
                  </a:lnTo>
                  <a:lnTo>
                    <a:pt x="117" y="85"/>
                  </a:lnTo>
                  <a:lnTo>
                    <a:pt x="117" y="85"/>
                  </a:lnTo>
                  <a:lnTo>
                    <a:pt x="125" y="40"/>
                  </a:lnTo>
                  <a:close/>
                  <a:moveTo>
                    <a:pt x="125" y="40"/>
                  </a:moveTo>
                  <a:lnTo>
                    <a:pt x="125" y="40"/>
                  </a:lnTo>
                  <a:lnTo>
                    <a:pt x="117" y="85"/>
                  </a:lnTo>
                  <a:lnTo>
                    <a:pt x="117" y="85"/>
                  </a:lnTo>
                  <a:lnTo>
                    <a:pt x="125" y="40"/>
                  </a:lnTo>
                  <a:close/>
                  <a:moveTo>
                    <a:pt x="125" y="40"/>
                  </a:moveTo>
                  <a:lnTo>
                    <a:pt x="125" y="40"/>
                  </a:lnTo>
                  <a:lnTo>
                    <a:pt x="118" y="85"/>
                  </a:lnTo>
                  <a:lnTo>
                    <a:pt x="118" y="85"/>
                  </a:lnTo>
                  <a:lnTo>
                    <a:pt x="125" y="40"/>
                  </a:lnTo>
                  <a:close/>
                  <a:moveTo>
                    <a:pt x="126" y="40"/>
                  </a:moveTo>
                  <a:lnTo>
                    <a:pt x="126" y="40"/>
                  </a:lnTo>
                  <a:lnTo>
                    <a:pt x="118" y="85"/>
                  </a:lnTo>
                  <a:lnTo>
                    <a:pt x="118" y="85"/>
                  </a:lnTo>
                  <a:lnTo>
                    <a:pt x="126" y="40"/>
                  </a:lnTo>
                  <a:close/>
                  <a:moveTo>
                    <a:pt x="126" y="40"/>
                  </a:moveTo>
                  <a:lnTo>
                    <a:pt x="126" y="40"/>
                  </a:lnTo>
                  <a:lnTo>
                    <a:pt x="118" y="85"/>
                  </a:lnTo>
                  <a:lnTo>
                    <a:pt x="118" y="85"/>
                  </a:lnTo>
                  <a:lnTo>
                    <a:pt x="126" y="40"/>
                  </a:lnTo>
                  <a:close/>
                  <a:moveTo>
                    <a:pt x="126" y="40"/>
                  </a:moveTo>
                  <a:lnTo>
                    <a:pt x="126" y="40"/>
                  </a:lnTo>
                  <a:lnTo>
                    <a:pt x="118" y="85"/>
                  </a:lnTo>
                  <a:lnTo>
                    <a:pt x="118" y="85"/>
                  </a:lnTo>
                  <a:lnTo>
                    <a:pt x="126" y="40"/>
                  </a:lnTo>
                  <a:close/>
                  <a:moveTo>
                    <a:pt x="126" y="40"/>
                  </a:moveTo>
                  <a:lnTo>
                    <a:pt x="126" y="40"/>
                  </a:lnTo>
                  <a:lnTo>
                    <a:pt x="118" y="85"/>
                  </a:lnTo>
                  <a:lnTo>
                    <a:pt x="118" y="85"/>
                  </a:lnTo>
                  <a:lnTo>
                    <a:pt x="126" y="40"/>
                  </a:lnTo>
                  <a:close/>
                  <a:moveTo>
                    <a:pt x="126" y="40"/>
                  </a:moveTo>
                  <a:lnTo>
                    <a:pt x="126" y="40"/>
                  </a:lnTo>
                  <a:lnTo>
                    <a:pt x="118" y="85"/>
                  </a:lnTo>
                  <a:lnTo>
                    <a:pt x="118" y="85"/>
                  </a:lnTo>
                  <a:lnTo>
                    <a:pt x="126" y="40"/>
                  </a:lnTo>
                  <a:close/>
                  <a:moveTo>
                    <a:pt x="126" y="40"/>
                  </a:moveTo>
                  <a:lnTo>
                    <a:pt x="126" y="40"/>
                  </a:lnTo>
                  <a:lnTo>
                    <a:pt x="118" y="85"/>
                  </a:lnTo>
                  <a:lnTo>
                    <a:pt x="118" y="85"/>
                  </a:lnTo>
                  <a:lnTo>
                    <a:pt x="126" y="40"/>
                  </a:lnTo>
                  <a:close/>
                  <a:moveTo>
                    <a:pt x="126" y="40"/>
                  </a:moveTo>
                  <a:lnTo>
                    <a:pt x="126" y="40"/>
                  </a:lnTo>
                  <a:lnTo>
                    <a:pt x="118" y="85"/>
                  </a:lnTo>
                  <a:lnTo>
                    <a:pt x="118" y="85"/>
                  </a:lnTo>
                  <a:lnTo>
                    <a:pt x="126" y="40"/>
                  </a:lnTo>
                  <a:close/>
                  <a:moveTo>
                    <a:pt x="126" y="40"/>
                  </a:moveTo>
                  <a:lnTo>
                    <a:pt x="126" y="40"/>
                  </a:lnTo>
                  <a:lnTo>
                    <a:pt x="118" y="85"/>
                  </a:lnTo>
                  <a:lnTo>
                    <a:pt x="118" y="85"/>
                  </a:lnTo>
                  <a:lnTo>
                    <a:pt x="126" y="40"/>
                  </a:lnTo>
                  <a:close/>
                  <a:moveTo>
                    <a:pt x="126" y="40"/>
                  </a:moveTo>
                  <a:lnTo>
                    <a:pt x="126" y="40"/>
                  </a:lnTo>
                  <a:lnTo>
                    <a:pt x="118" y="85"/>
                  </a:lnTo>
                  <a:lnTo>
                    <a:pt x="118" y="85"/>
                  </a:lnTo>
                  <a:lnTo>
                    <a:pt x="126" y="40"/>
                  </a:lnTo>
                  <a:close/>
                  <a:moveTo>
                    <a:pt x="126" y="40"/>
                  </a:moveTo>
                  <a:lnTo>
                    <a:pt x="126" y="40"/>
                  </a:lnTo>
                  <a:lnTo>
                    <a:pt x="118" y="85"/>
                  </a:lnTo>
                  <a:lnTo>
                    <a:pt x="118" y="85"/>
                  </a:lnTo>
                  <a:lnTo>
                    <a:pt x="126" y="40"/>
                  </a:lnTo>
                  <a:close/>
                  <a:moveTo>
                    <a:pt x="126" y="40"/>
                  </a:moveTo>
                  <a:lnTo>
                    <a:pt x="126" y="40"/>
                  </a:lnTo>
                  <a:lnTo>
                    <a:pt x="119" y="85"/>
                  </a:lnTo>
                  <a:lnTo>
                    <a:pt x="118" y="85"/>
                  </a:lnTo>
                  <a:lnTo>
                    <a:pt x="126" y="40"/>
                  </a:lnTo>
                  <a:close/>
                  <a:moveTo>
                    <a:pt x="127" y="40"/>
                  </a:moveTo>
                  <a:lnTo>
                    <a:pt x="127" y="40"/>
                  </a:lnTo>
                  <a:lnTo>
                    <a:pt x="119" y="85"/>
                  </a:lnTo>
                  <a:lnTo>
                    <a:pt x="119" y="85"/>
                  </a:lnTo>
                  <a:lnTo>
                    <a:pt x="127" y="40"/>
                  </a:lnTo>
                  <a:close/>
                  <a:moveTo>
                    <a:pt x="127" y="40"/>
                  </a:moveTo>
                  <a:lnTo>
                    <a:pt x="127" y="40"/>
                  </a:lnTo>
                  <a:lnTo>
                    <a:pt x="119" y="85"/>
                  </a:lnTo>
                  <a:lnTo>
                    <a:pt x="119" y="85"/>
                  </a:lnTo>
                  <a:lnTo>
                    <a:pt x="127" y="40"/>
                  </a:lnTo>
                  <a:close/>
                  <a:moveTo>
                    <a:pt x="127" y="40"/>
                  </a:moveTo>
                  <a:lnTo>
                    <a:pt x="127" y="40"/>
                  </a:lnTo>
                  <a:lnTo>
                    <a:pt x="119" y="86"/>
                  </a:lnTo>
                  <a:lnTo>
                    <a:pt x="119" y="85"/>
                  </a:lnTo>
                  <a:lnTo>
                    <a:pt x="127" y="40"/>
                  </a:lnTo>
                  <a:close/>
                  <a:moveTo>
                    <a:pt x="127" y="40"/>
                  </a:moveTo>
                  <a:lnTo>
                    <a:pt x="127" y="40"/>
                  </a:lnTo>
                  <a:lnTo>
                    <a:pt x="119" y="86"/>
                  </a:lnTo>
                  <a:lnTo>
                    <a:pt x="119" y="86"/>
                  </a:lnTo>
                  <a:lnTo>
                    <a:pt x="127" y="40"/>
                  </a:lnTo>
                  <a:close/>
                  <a:moveTo>
                    <a:pt x="127" y="40"/>
                  </a:moveTo>
                  <a:lnTo>
                    <a:pt x="127" y="40"/>
                  </a:lnTo>
                  <a:lnTo>
                    <a:pt x="119" y="86"/>
                  </a:lnTo>
                  <a:lnTo>
                    <a:pt x="119" y="86"/>
                  </a:lnTo>
                  <a:lnTo>
                    <a:pt x="127" y="40"/>
                  </a:lnTo>
                  <a:close/>
                  <a:moveTo>
                    <a:pt x="127" y="40"/>
                  </a:moveTo>
                  <a:lnTo>
                    <a:pt x="127" y="40"/>
                  </a:lnTo>
                  <a:lnTo>
                    <a:pt x="119" y="86"/>
                  </a:lnTo>
                  <a:lnTo>
                    <a:pt x="119" y="86"/>
                  </a:lnTo>
                  <a:lnTo>
                    <a:pt x="127" y="40"/>
                  </a:lnTo>
                  <a:close/>
                  <a:moveTo>
                    <a:pt x="127" y="40"/>
                  </a:moveTo>
                  <a:lnTo>
                    <a:pt x="127" y="40"/>
                  </a:lnTo>
                  <a:lnTo>
                    <a:pt x="119" y="86"/>
                  </a:lnTo>
                  <a:lnTo>
                    <a:pt x="119" y="86"/>
                  </a:lnTo>
                  <a:lnTo>
                    <a:pt x="127" y="40"/>
                  </a:lnTo>
                  <a:close/>
                  <a:moveTo>
                    <a:pt x="127" y="40"/>
                  </a:moveTo>
                  <a:lnTo>
                    <a:pt x="127" y="40"/>
                  </a:lnTo>
                  <a:lnTo>
                    <a:pt x="119" y="86"/>
                  </a:lnTo>
                  <a:lnTo>
                    <a:pt x="119" y="86"/>
                  </a:lnTo>
                  <a:lnTo>
                    <a:pt x="127" y="40"/>
                  </a:lnTo>
                  <a:close/>
                  <a:moveTo>
                    <a:pt x="127" y="40"/>
                  </a:moveTo>
                  <a:lnTo>
                    <a:pt x="127" y="40"/>
                  </a:lnTo>
                  <a:lnTo>
                    <a:pt x="119" y="86"/>
                  </a:lnTo>
                  <a:lnTo>
                    <a:pt x="119" y="86"/>
                  </a:lnTo>
                  <a:lnTo>
                    <a:pt x="127" y="40"/>
                  </a:lnTo>
                  <a:close/>
                  <a:moveTo>
                    <a:pt x="127" y="40"/>
                  </a:moveTo>
                  <a:lnTo>
                    <a:pt x="127" y="40"/>
                  </a:lnTo>
                  <a:lnTo>
                    <a:pt x="119" y="86"/>
                  </a:lnTo>
                  <a:lnTo>
                    <a:pt x="119" y="86"/>
                  </a:lnTo>
                  <a:lnTo>
                    <a:pt x="127" y="40"/>
                  </a:lnTo>
                  <a:close/>
                  <a:moveTo>
                    <a:pt x="127" y="40"/>
                  </a:moveTo>
                  <a:lnTo>
                    <a:pt x="127" y="40"/>
                  </a:lnTo>
                  <a:lnTo>
                    <a:pt x="120" y="86"/>
                  </a:lnTo>
                  <a:lnTo>
                    <a:pt x="120" y="86"/>
                  </a:lnTo>
                  <a:lnTo>
                    <a:pt x="127" y="40"/>
                  </a:lnTo>
                  <a:close/>
                  <a:moveTo>
                    <a:pt x="127" y="40"/>
                  </a:moveTo>
                  <a:lnTo>
                    <a:pt x="128" y="40"/>
                  </a:lnTo>
                  <a:lnTo>
                    <a:pt x="120" y="86"/>
                  </a:lnTo>
                  <a:lnTo>
                    <a:pt x="120" y="86"/>
                  </a:lnTo>
                  <a:lnTo>
                    <a:pt x="127" y="40"/>
                  </a:lnTo>
                  <a:close/>
                  <a:moveTo>
                    <a:pt x="128" y="40"/>
                  </a:moveTo>
                  <a:lnTo>
                    <a:pt x="128" y="40"/>
                  </a:lnTo>
                  <a:lnTo>
                    <a:pt x="120" y="86"/>
                  </a:lnTo>
                  <a:lnTo>
                    <a:pt x="120" y="86"/>
                  </a:lnTo>
                  <a:lnTo>
                    <a:pt x="128" y="40"/>
                  </a:lnTo>
                  <a:close/>
                  <a:moveTo>
                    <a:pt x="128" y="40"/>
                  </a:moveTo>
                  <a:lnTo>
                    <a:pt x="128" y="40"/>
                  </a:lnTo>
                  <a:lnTo>
                    <a:pt x="120" y="86"/>
                  </a:lnTo>
                  <a:lnTo>
                    <a:pt x="120" y="86"/>
                  </a:lnTo>
                  <a:lnTo>
                    <a:pt x="128" y="40"/>
                  </a:lnTo>
                  <a:close/>
                  <a:moveTo>
                    <a:pt x="128" y="40"/>
                  </a:moveTo>
                  <a:lnTo>
                    <a:pt x="128" y="40"/>
                  </a:lnTo>
                  <a:lnTo>
                    <a:pt x="120" y="86"/>
                  </a:lnTo>
                  <a:lnTo>
                    <a:pt x="120" y="86"/>
                  </a:lnTo>
                  <a:lnTo>
                    <a:pt x="128" y="40"/>
                  </a:lnTo>
                  <a:close/>
                  <a:moveTo>
                    <a:pt x="128" y="40"/>
                  </a:moveTo>
                  <a:lnTo>
                    <a:pt x="128" y="40"/>
                  </a:lnTo>
                  <a:lnTo>
                    <a:pt x="120" y="86"/>
                  </a:lnTo>
                  <a:lnTo>
                    <a:pt x="120" y="86"/>
                  </a:lnTo>
                  <a:lnTo>
                    <a:pt x="128" y="40"/>
                  </a:lnTo>
                  <a:close/>
                  <a:moveTo>
                    <a:pt x="128" y="40"/>
                  </a:moveTo>
                  <a:lnTo>
                    <a:pt x="128" y="40"/>
                  </a:lnTo>
                  <a:lnTo>
                    <a:pt x="120" y="86"/>
                  </a:lnTo>
                  <a:lnTo>
                    <a:pt x="120" y="86"/>
                  </a:lnTo>
                  <a:lnTo>
                    <a:pt x="128" y="40"/>
                  </a:lnTo>
                  <a:close/>
                  <a:moveTo>
                    <a:pt x="128" y="40"/>
                  </a:moveTo>
                  <a:lnTo>
                    <a:pt x="128" y="40"/>
                  </a:lnTo>
                  <a:lnTo>
                    <a:pt x="120" y="86"/>
                  </a:lnTo>
                  <a:lnTo>
                    <a:pt x="120" y="86"/>
                  </a:lnTo>
                  <a:lnTo>
                    <a:pt x="128" y="40"/>
                  </a:lnTo>
                  <a:close/>
                  <a:moveTo>
                    <a:pt x="128" y="40"/>
                  </a:moveTo>
                  <a:lnTo>
                    <a:pt x="128" y="40"/>
                  </a:lnTo>
                  <a:lnTo>
                    <a:pt x="120" y="86"/>
                  </a:lnTo>
                  <a:lnTo>
                    <a:pt x="120" y="86"/>
                  </a:lnTo>
                  <a:lnTo>
                    <a:pt x="128" y="40"/>
                  </a:lnTo>
                  <a:close/>
                  <a:moveTo>
                    <a:pt x="128" y="40"/>
                  </a:moveTo>
                  <a:lnTo>
                    <a:pt x="128" y="40"/>
                  </a:lnTo>
                  <a:lnTo>
                    <a:pt x="120" y="86"/>
                  </a:lnTo>
                  <a:lnTo>
                    <a:pt x="120" y="86"/>
                  </a:lnTo>
                  <a:lnTo>
                    <a:pt x="128" y="40"/>
                  </a:lnTo>
                  <a:close/>
                  <a:moveTo>
                    <a:pt x="128" y="40"/>
                  </a:moveTo>
                  <a:lnTo>
                    <a:pt x="128" y="40"/>
                  </a:lnTo>
                  <a:lnTo>
                    <a:pt x="120" y="86"/>
                  </a:lnTo>
                  <a:lnTo>
                    <a:pt x="120" y="86"/>
                  </a:lnTo>
                  <a:lnTo>
                    <a:pt x="128" y="40"/>
                  </a:lnTo>
                  <a:close/>
                  <a:moveTo>
                    <a:pt x="128" y="40"/>
                  </a:moveTo>
                  <a:lnTo>
                    <a:pt x="128" y="40"/>
                  </a:lnTo>
                  <a:lnTo>
                    <a:pt x="121" y="86"/>
                  </a:lnTo>
                  <a:lnTo>
                    <a:pt x="121" y="86"/>
                  </a:lnTo>
                  <a:lnTo>
                    <a:pt x="128" y="40"/>
                  </a:lnTo>
                  <a:close/>
                  <a:moveTo>
                    <a:pt x="128" y="40"/>
                  </a:moveTo>
                  <a:lnTo>
                    <a:pt x="129" y="40"/>
                  </a:lnTo>
                  <a:lnTo>
                    <a:pt x="121" y="86"/>
                  </a:lnTo>
                  <a:lnTo>
                    <a:pt x="121" y="86"/>
                  </a:lnTo>
                  <a:lnTo>
                    <a:pt x="128" y="40"/>
                  </a:lnTo>
                  <a:close/>
                  <a:moveTo>
                    <a:pt x="129" y="40"/>
                  </a:moveTo>
                  <a:lnTo>
                    <a:pt x="129" y="40"/>
                  </a:lnTo>
                  <a:lnTo>
                    <a:pt x="121" y="86"/>
                  </a:lnTo>
                  <a:lnTo>
                    <a:pt x="121" y="86"/>
                  </a:lnTo>
                  <a:lnTo>
                    <a:pt x="129" y="40"/>
                  </a:lnTo>
                  <a:close/>
                  <a:moveTo>
                    <a:pt x="129" y="40"/>
                  </a:moveTo>
                  <a:lnTo>
                    <a:pt x="129" y="40"/>
                  </a:lnTo>
                  <a:lnTo>
                    <a:pt x="121" y="86"/>
                  </a:lnTo>
                  <a:lnTo>
                    <a:pt x="121" y="86"/>
                  </a:lnTo>
                  <a:lnTo>
                    <a:pt x="129" y="40"/>
                  </a:lnTo>
                  <a:close/>
                  <a:moveTo>
                    <a:pt x="129" y="40"/>
                  </a:moveTo>
                  <a:lnTo>
                    <a:pt x="129" y="40"/>
                  </a:lnTo>
                  <a:lnTo>
                    <a:pt x="121" y="86"/>
                  </a:lnTo>
                  <a:lnTo>
                    <a:pt x="121" y="86"/>
                  </a:lnTo>
                  <a:lnTo>
                    <a:pt x="129" y="40"/>
                  </a:lnTo>
                  <a:close/>
                  <a:moveTo>
                    <a:pt x="129" y="40"/>
                  </a:moveTo>
                  <a:lnTo>
                    <a:pt x="129" y="40"/>
                  </a:lnTo>
                  <a:lnTo>
                    <a:pt x="121" y="86"/>
                  </a:lnTo>
                  <a:lnTo>
                    <a:pt x="121" y="86"/>
                  </a:lnTo>
                  <a:lnTo>
                    <a:pt x="129" y="40"/>
                  </a:lnTo>
                  <a:close/>
                  <a:moveTo>
                    <a:pt x="129" y="40"/>
                  </a:moveTo>
                  <a:lnTo>
                    <a:pt x="129" y="40"/>
                  </a:lnTo>
                  <a:lnTo>
                    <a:pt x="121" y="86"/>
                  </a:lnTo>
                  <a:lnTo>
                    <a:pt x="121" y="86"/>
                  </a:lnTo>
                  <a:lnTo>
                    <a:pt x="129" y="40"/>
                  </a:lnTo>
                  <a:close/>
                  <a:moveTo>
                    <a:pt x="129" y="40"/>
                  </a:moveTo>
                  <a:lnTo>
                    <a:pt x="129" y="40"/>
                  </a:lnTo>
                  <a:lnTo>
                    <a:pt x="121" y="86"/>
                  </a:lnTo>
                  <a:lnTo>
                    <a:pt x="121" y="86"/>
                  </a:lnTo>
                  <a:lnTo>
                    <a:pt x="129" y="40"/>
                  </a:lnTo>
                  <a:close/>
                  <a:moveTo>
                    <a:pt x="129" y="40"/>
                  </a:moveTo>
                  <a:lnTo>
                    <a:pt x="129" y="40"/>
                  </a:lnTo>
                  <a:lnTo>
                    <a:pt x="121" y="86"/>
                  </a:lnTo>
                  <a:lnTo>
                    <a:pt x="121" y="86"/>
                  </a:lnTo>
                  <a:lnTo>
                    <a:pt x="129" y="40"/>
                  </a:lnTo>
                  <a:close/>
                  <a:moveTo>
                    <a:pt x="129" y="40"/>
                  </a:moveTo>
                  <a:lnTo>
                    <a:pt x="129" y="40"/>
                  </a:lnTo>
                  <a:lnTo>
                    <a:pt x="121" y="86"/>
                  </a:lnTo>
                  <a:lnTo>
                    <a:pt x="121" y="86"/>
                  </a:lnTo>
                  <a:lnTo>
                    <a:pt x="129" y="40"/>
                  </a:lnTo>
                  <a:close/>
                  <a:moveTo>
                    <a:pt x="129" y="40"/>
                  </a:moveTo>
                  <a:lnTo>
                    <a:pt x="129" y="41"/>
                  </a:lnTo>
                  <a:lnTo>
                    <a:pt x="121" y="86"/>
                  </a:lnTo>
                  <a:lnTo>
                    <a:pt x="121" y="86"/>
                  </a:lnTo>
                  <a:lnTo>
                    <a:pt x="129" y="40"/>
                  </a:lnTo>
                  <a:close/>
                  <a:moveTo>
                    <a:pt x="129" y="41"/>
                  </a:moveTo>
                  <a:lnTo>
                    <a:pt x="129" y="41"/>
                  </a:lnTo>
                  <a:lnTo>
                    <a:pt x="122" y="86"/>
                  </a:lnTo>
                  <a:lnTo>
                    <a:pt x="121" y="86"/>
                  </a:lnTo>
                  <a:lnTo>
                    <a:pt x="129" y="41"/>
                  </a:lnTo>
                  <a:close/>
                  <a:moveTo>
                    <a:pt x="130" y="41"/>
                  </a:moveTo>
                  <a:lnTo>
                    <a:pt x="130" y="41"/>
                  </a:lnTo>
                  <a:lnTo>
                    <a:pt x="122" y="86"/>
                  </a:lnTo>
                  <a:lnTo>
                    <a:pt x="122" y="86"/>
                  </a:lnTo>
                  <a:lnTo>
                    <a:pt x="130" y="41"/>
                  </a:lnTo>
                  <a:close/>
                  <a:moveTo>
                    <a:pt x="130" y="41"/>
                  </a:moveTo>
                  <a:lnTo>
                    <a:pt x="130" y="41"/>
                  </a:lnTo>
                  <a:lnTo>
                    <a:pt x="122" y="86"/>
                  </a:lnTo>
                  <a:lnTo>
                    <a:pt x="122" y="86"/>
                  </a:lnTo>
                  <a:lnTo>
                    <a:pt x="130" y="41"/>
                  </a:lnTo>
                  <a:close/>
                  <a:moveTo>
                    <a:pt x="130" y="41"/>
                  </a:moveTo>
                  <a:lnTo>
                    <a:pt x="130" y="41"/>
                  </a:lnTo>
                  <a:lnTo>
                    <a:pt x="122" y="86"/>
                  </a:lnTo>
                  <a:lnTo>
                    <a:pt x="122" y="86"/>
                  </a:lnTo>
                  <a:lnTo>
                    <a:pt x="130" y="41"/>
                  </a:lnTo>
                  <a:close/>
                  <a:moveTo>
                    <a:pt x="130" y="41"/>
                  </a:moveTo>
                  <a:lnTo>
                    <a:pt x="130" y="41"/>
                  </a:lnTo>
                  <a:lnTo>
                    <a:pt x="122" y="86"/>
                  </a:lnTo>
                  <a:lnTo>
                    <a:pt x="122" y="86"/>
                  </a:lnTo>
                  <a:lnTo>
                    <a:pt x="130" y="41"/>
                  </a:lnTo>
                  <a:close/>
                  <a:moveTo>
                    <a:pt x="130" y="41"/>
                  </a:moveTo>
                  <a:lnTo>
                    <a:pt x="130" y="41"/>
                  </a:lnTo>
                  <a:lnTo>
                    <a:pt x="122" y="86"/>
                  </a:lnTo>
                  <a:lnTo>
                    <a:pt x="122" y="86"/>
                  </a:lnTo>
                  <a:lnTo>
                    <a:pt x="130" y="41"/>
                  </a:lnTo>
                  <a:close/>
                  <a:moveTo>
                    <a:pt x="130" y="41"/>
                  </a:moveTo>
                  <a:lnTo>
                    <a:pt x="130" y="41"/>
                  </a:lnTo>
                  <a:lnTo>
                    <a:pt x="122" y="86"/>
                  </a:lnTo>
                  <a:lnTo>
                    <a:pt x="122" y="86"/>
                  </a:lnTo>
                  <a:lnTo>
                    <a:pt x="130" y="41"/>
                  </a:lnTo>
                  <a:close/>
                  <a:moveTo>
                    <a:pt x="130" y="41"/>
                  </a:moveTo>
                  <a:lnTo>
                    <a:pt x="130" y="41"/>
                  </a:lnTo>
                  <a:lnTo>
                    <a:pt x="122" y="86"/>
                  </a:lnTo>
                  <a:lnTo>
                    <a:pt x="122" y="86"/>
                  </a:lnTo>
                  <a:lnTo>
                    <a:pt x="130" y="41"/>
                  </a:lnTo>
                  <a:close/>
                  <a:moveTo>
                    <a:pt x="130" y="41"/>
                  </a:moveTo>
                  <a:lnTo>
                    <a:pt x="130" y="41"/>
                  </a:lnTo>
                  <a:lnTo>
                    <a:pt x="122" y="86"/>
                  </a:lnTo>
                  <a:lnTo>
                    <a:pt x="122" y="86"/>
                  </a:lnTo>
                  <a:lnTo>
                    <a:pt x="130" y="41"/>
                  </a:lnTo>
                  <a:close/>
                  <a:moveTo>
                    <a:pt x="130" y="41"/>
                  </a:moveTo>
                  <a:lnTo>
                    <a:pt x="130" y="41"/>
                  </a:lnTo>
                  <a:lnTo>
                    <a:pt x="122" y="86"/>
                  </a:lnTo>
                  <a:lnTo>
                    <a:pt x="122" y="86"/>
                  </a:lnTo>
                  <a:lnTo>
                    <a:pt x="130" y="41"/>
                  </a:lnTo>
                  <a:close/>
                  <a:moveTo>
                    <a:pt x="130" y="41"/>
                  </a:moveTo>
                  <a:lnTo>
                    <a:pt x="130" y="41"/>
                  </a:lnTo>
                  <a:lnTo>
                    <a:pt x="122" y="86"/>
                  </a:lnTo>
                  <a:lnTo>
                    <a:pt x="122" y="86"/>
                  </a:lnTo>
                  <a:lnTo>
                    <a:pt x="130" y="41"/>
                  </a:lnTo>
                  <a:close/>
                  <a:moveTo>
                    <a:pt x="130" y="41"/>
                  </a:moveTo>
                  <a:lnTo>
                    <a:pt x="130" y="41"/>
                  </a:lnTo>
                  <a:lnTo>
                    <a:pt x="123" y="86"/>
                  </a:lnTo>
                  <a:lnTo>
                    <a:pt x="123" y="86"/>
                  </a:lnTo>
                  <a:lnTo>
                    <a:pt x="130" y="41"/>
                  </a:lnTo>
                  <a:close/>
                  <a:moveTo>
                    <a:pt x="130" y="41"/>
                  </a:moveTo>
                  <a:lnTo>
                    <a:pt x="131" y="41"/>
                  </a:lnTo>
                  <a:lnTo>
                    <a:pt x="123" y="86"/>
                  </a:lnTo>
                  <a:lnTo>
                    <a:pt x="123" y="86"/>
                  </a:lnTo>
                  <a:lnTo>
                    <a:pt x="130" y="41"/>
                  </a:lnTo>
                  <a:close/>
                  <a:moveTo>
                    <a:pt x="131" y="41"/>
                  </a:moveTo>
                  <a:lnTo>
                    <a:pt x="131" y="41"/>
                  </a:lnTo>
                  <a:lnTo>
                    <a:pt x="123" y="86"/>
                  </a:lnTo>
                  <a:lnTo>
                    <a:pt x="123" y="86"/>
                  </a:lnTo>
                  <a:lnTo>
                    <a:pt x="131" y="41"/>
                  </a:lnTo>
                  <a:close/>
                  <a:moveTo>
                    <a:pt x="131" y="41"/>
                  </a:moveTo>
                  <a:lnTo>
                    <a:pt x="131" y="41"/>
                  </a:lnTo>
                  <a:lnTo>
                    <a:pt x="123" y="86"/>
                  </a:lnTo>
                  <a:lnTo>
                    <a:pt x="123" y="86"/>
                  </a:lnTo>
                  <a:lnTo>
                    <a:pt x="131" y="41"/>
                  </a:lnTo>
                  <a:close/>
                  <a:moveTo>
                    <a:pt x="131" y="41"/>
                  </a:moveTo>
                  <a:lnTo>
                    <a:pt x="131" y="41"/>
                  </a:lnTo>
                  <a:lnTo>
                    <a:pt x="123" y="86"/>
                  </a:lnTo>
                  <a:lnTo>
                    <a:pt x="123" y="86"/>
                  </a:lnTo>
                  <a:lnTo>
                    <a:pt x="131" y="41"/>
                  </a:lnTo>
                  <a:close/>
                  <a:moveTo>
                    <a:pt x="131" y="41"/>
                  </a:moveTo>
                  <a:lnTo>
                    <a:pt x="131" y="41"/>
                  </a:lnTo>
                  <a:lnTo>
                    <a:pt x="123" y="86"/>
                  </a:lnTo>
                  <a:lnTo>
                    <a:pt x="123" y="86"/>
                  </a:lnTo>
                  <a:lnTo>
                    <a:pt x="131" y="41"/>
                  </a:lnTo>
                  <a:close/>
                  <a:moveTo>
                    <a:pt x="131" y="41"/>
                  </a:moveTo>
                  <a:lnTo>
                    <a:pt x="131" y="41"/>
                  </a:lnTo>
                  <a:lnTo>
                    <a:pt x="123" y="86"/>
                  </a:lnTo>
                  <a:lnTo>
                    <a:pt x="123" y="86"/>
                  </a:lnTo>
                  <a:lnTo>
                    <a:pt x="131" y="41"/>
                  </a:lnTo>
                  <a:close/>
                  <a:moveTo>
                    <a:pt x="131" y="41"/>
                  </a:moveTo>
                  <a:lnTo>
                    <a:pt x="131" y="41"/>
                  </a:lnTo>
                  <a:lnTo>
                    <a:pt x="123" y="86"/>
                  </a:lnTo>
                  <a:lnTo>
                    <a:pt x="123" y="86"/>
                  </a:lnTo>
                  <a:lnTo>
                    <a:pt x="131" y="41"/>
                  </a:lnTo>
                  <a:close/>
                  <a:moveTo>
                    <a:pt x="131" y="41"/>
                  </a:moveTo>
                  <a:lnTo>
                    <a:pt x="131" y="41"/>
                  </a:lnTo>
                  <a:lnTo>
                    <a:pt x="123" y="86"/>
                  </a:lnTo>
                  <a:lnTo>
                    <a:pt x="123" y="86"/>
                  </a:lnTo>
                  <a:lnTo>
                    <a:pt x="131" y="41"/>
                  </a:lnTo>
                  <a:close/>
                  <a:moveTo>
                    <a:pt x="131" y="41"/>
                  </a:moveTo>
                  <a:lnTo>
                    <a:pt x="131" y="41"/>
                  </a:lnTo>
                  <a:lnTo>
                    <a:pt x="123" y="86"/>
                  </a:lnTo>
                  <a:lnTo>
                    <a:pt x="123" y="86"/>
                  </a:lnTo>
                  <a:lnTo>
                    <a:pt x="131" y="41"/>
                  </a:lnTo>
                  <a:close/>
                  <a:moveTo>
                    <a:pt x="131" y="41"/>
                  </a:moveTo>
                  <a:lnTo>
                    <a:pt x="131" y="41"/>
                  </a:lnTo>
                  <a:lnTo>
                    <a:pt x="123" y="86"/>
                  </a:lnTo>
                  <a:lnTo>
                    <a:pt x="123" y="86"/>
                  </a:lnTo>
                  <a:lnTo>
                    <a:pt x="131" y="41"/>
                  </a:lnTo>
                  <a:close/>
                  <a:moveTo>
                    <a:pt x="131" y="41"/>
                  </a:moveTo>
                  <a:lnTo>
                    <a:pt x="131" y="41"/>
                  </a:lnTo>
                  <a:lnTo>
                    <a:pt x="124" y="86"/>
                  </a:lnTo>
                  <a:lnTo>
                    <a:pt x="124" y="86"/>
                  </a:lnTo>
                  <a:lnTo>
                    <a:pt x="131" y="41"/>
                  </a:lnTo>
                  <a:close/>
                  <a:moveTo>
                    <a:pt x="131" y="41"/>
                  </a:moveTo>
                  <a:lnTo>
                    <a:pt x="132" y="41"/>
                  </a:lnTo>
                  <a:lnTo>
                    <a:pt x="124" y="86"/>
                  </a:lnTo>
                  <a:lnTo>
                    <a:pt x="124" y="86"/>
                  </a:lnTo>
                  <a:lnTo>
                    <a:pt x="131" y="41"/>
                  </a:lnTo>
                  <a:close/>
                  <a:moveTo>
                    <a:pt x="132" y="41"/>
                  </a:moveTo>
                  <a:lnTo>
                    <a:pt x="132" y="41"/>
                  </a:lnTo>
                  <a:lnTo>
                    <a:pt x="124" y="86"/>
                  </a:lnTo>
                  <a:lnTo>
                    <a:pt x="124" y="86"/>
                  </a:lnTo>
                  <a:lnTo>
                    <a:pt x="132" y="41"/>
                  </a:lnTo>
                  <a:close/>
                  <a:moveTo>
                    <a:pt x="132" y="41"/>
                  </a:moveTo>
                  <a:lnTo>
                    <a:pt x="132" y="41"/>
                  </a:lnTo>
                  <a:lnTo>
                    <a:pt x="124" y="86"/>
                  </a:lnTo>
                  <a:lnTo>
                    <a:pt x="124" y="86"/>
                  </a:lnTo>
                  <a:lnTo>
                    <a:pt x="132" y="41"/>
                  </a:lnTo>
                  <a:close/>
                  <a:moveTo>
                    <a:pt x="132" y="41"/>
                  </a:moveTo>
                  <a:lnTo>
                    <a:pt x="132" y="41"/>
                  </a:lnTo>
                  <a:lnTo>
                    <a:pt x="124" y="86"/>
                  </a:lnTo>
                  <a:lnTo>
                    <a:pt x="124" y="86"/>
                  </a:lnTo>
                  <a:lnTo>
                    <a:pt x="132" y="41"/>
                  </a:lnTo>
                  <a:close/>
                  <a:moveTo>
                    <a:pt x="132" y="41"/>
                  </a:moveTo>
                  <a:lnTo>
                    <a:pt x="132" y="41"/>
                  </a:lnTo>
                  <a:lnTo>
                    <a:pt x="124" y="86"/>
                  </a:lnTo>
                  <a:lnTo>
                    <a:pt x="124" y="86"/>
                  </a:lnTo>
                  <a:lnTo>
                    <a:pt x="132" y="41"/>
                  </a:lnTo>
                  <a:close/>
                  <a:moveTo>
                    <a:pt x="132" y="41"/>
                  </a:moveTo>
                  <a:lnTo>
                    <a:pt x="132" y="41"/>
                  </a:lnTo>
                  <a:lnTo>
                    <a:pt x="124" y="86"/>
                  </a:lnTo>
                  <a:lnTo>
                    <a:pt x="124" y="86"/>
                  </a:lnTo>
                  <a:lnTo>
                    <a:pt x="132" y="41"/>
                  </a:lnTo>
                  <a:close/>
                  <a:moveTo>
                    <a:pt x="132" y="41"/>
                  </a:moveTo>
                  <a:lnTo>
                    <a:pt x="132" y="41"/>
                  </a:lnTo>
                  <a:lnTo>
                    <a:pt x="124" y="86"/>
                  </a:lnTo>
                  <a:lnTo>
                    <a:pt x="124" y="86"/>
                  </a:lnTo>
                  <a:lnTo>
                    <a:pt x="132" y="41"/>
                  </a:lnTo>
                  <a:close/>
                  <a:moveTo>
                    <a:pt x="132" y="41"/>
                  </a:moveTo>
                  <a:lnTo>
                    <a:pt x="132" y="41"/>
                  </a:lnTo>
                  <a:lnTo>
                    <a:pt x="124" y="86"/>
                  </a:lnTo>
                  <a:lnTo>
                    <a:pt x="124" y="86"/>
                  </a:lnTo>
                  <a:lnTo>
                    <a:pt x="132" y="41"/>
                  </a:lnTo>
                  <a:close/>
                  <a:moveTo>
                    <a:pt x="132" y="41"/>
                  </a:moveTo>
                  <a:lnTo>
                    <a:pt x="132" y="41"/>
                  </a:lnTo>
                  <a:lnTo>
                    <a:pt x="124" y="87"/>
                  </a:lnTo>
                  <a:lnTo>
                    <a:pt x="124" y="87"/>
                  </a:lnTo>
                  <a:lnTo>
                    <a:pt x="132" y="41"/>
                  </a:lnTo>
                  <a:close/>
                  <a:moveTo>
                    <a:pt x="132" y="41"/>
                  </a:moveTo>
                  <a:lnTo>
                    <a:pt x="132" y="41"/>
                  </a:lnTo>
                  <a:lnTo>
                    <a:pt x="124" y="87"/>
                  </a:lnTo>
                  <a:lnTo>
                    <a:pt x="124" y="87"/>
                  </a:lnTo>
                  <a:lnTo>
                    <a:pt x="132" y="41"/>
                  </a:lnTo>
                  <a:close/>
                  <a:moveTo>
                    <a:pt x="132" y="41"/>
                  </a:moveTo>
                  <a:lnTo>
                    <a:pt x="132" y="41"/>
                  </a:lnTo>
                  <a:lnTo>
                    <a:pt x="125" y="87"/>
                  </a:lnTo>
                  <a:lnTo>
                    <a:pt x="124" y="87"/>
                  </a:lnTo>
                  <a:lnTo>
                    <a:pt x="132" y="41"/>
                  </a:lnTo>
                  <a:close/>
                  <a:moveTo>
                    <a:pt x="132" y="41"/>
                  </a:moveTo>
                  <a:lnTo>
                    <a:pt x="133" y="41"/>
                  </a:lnTo>
                  <a:lnTo>
                    <a:pt x="125" y="87"/>
                  </a:lnTo>
                  <a:lnTo>
                    <a:pt x="125" y="87"/>
                  </a:lnTo>
                  <a:lnTo>
                    <a:pt x="132" y="41"/>
                  </a:lnTo>
                  <a:close/>
                  <a:moveTo>
                    <a:pt x="133" y="41"/>
                  </a:moveTo>
                  <a:lnTo>
                    <a:pt x="133" y="41"/>
                  </a:lnTo>
                  <a:lnTo>
                    <a:pt x="125" y="87"/>
                  </a:lnTo>
                  <a:lnTo>
                    <a:pt x="125" y="87"/>
                  </a:lnTo>
                  <a:lnTo>
                    <a:pt x="133" y="41"/>
                  </a:lnTo>
                  <a:close/>
                  <a:moveTo>
                    <a:pt x="133" y="41"/>
                  </a:moveTo>
                  <a:lnTo>
                    <a:pt x="133" y="41"/>
                  </a:lnTo>
                  <a:lnTo>
                    <a:pt x="125" y="87"/>
                  </a:lnTo>
                  <a:lnTo>
                    <a:pt x="125" y="87"/>
                  </a:lnTo>
                  <a:lnTo>
                    <a:pt x="133" y="41"/>
                  </a:lnTo>
                  <a:close/>
                  <a:moveTo>
                    <a:pt x="133" y="41"/>
                  </a:moveTo>
                  <a:lnTo>
                    <a:pt x="133" y="41"/>
                  </a:lnTo>
                  <a:lnTo>
                    <a:pt x="125" y="87"/>
                  </a:lnTo>
                  <a:lnTo>
                    <a:pt x="125" y="87"/>
                  </a:lnTo>
                  <a:lnTo>
                    <a:pt x="133" y="41"/>
                  </a:lnTo>
                  <a:close/>
                  <a:moveTo>
                    <a:pt x="133" y="41"/>
                  </a:moveTo>
                  <a:lnTo>
                    <a:pt x="133" y="41"/>
                  </a:lnTo>
                  <a:lnTo>
                    <a:pt x="125" y="87"/>
                  </a:lnTo>
                  <a:lnTo>
                    <a:pt x="125" y="87"/>
                  </a:lnTo>
                  <a:lnTo>
                    <a:pt x="133" y="41"/>
                  </a:lnTo>
                  <a:close/>
                  <a:moveTo>
                    <a:pt x="133" y="41"/>
                  </a:moveTo>
                  <a:lnTo>
                    <a:pt x="133" y="41"/>
                  </a:lnTo>
                  <a:lnTo>
                    <a:pt x="125" y="87"/>
                  </a:lnTo>
                  <a:lnTo>
                    <a:pt x="125" y="87"/>
                  </a:lnTo>
                  <a:lnTo>
                    <a:pt x="133" y="41"/>
                  </a:lnTo>
                  <a:close/>
                  <a:moveTo>
                    <a:pt x="133" y="41"/>
                  </a:moveTo>
                  <a:lnTo>
                    <a:pt x="133" y="41"/>
                  </a:lnTo>
                  <a:lnTo>
                    <a:pt x="125" y="87"/>
                  </a:lnTo>
                  <a:lnTo>
                    <a:pt x="125" y="87"/>
                  </a:lnTo>
                  <a:lnTo>
                    <a:pt x="133" y="41"/>
                  </a:lnTo>
                  <a:close/>
                  <a:moveTo>
                    <a:pt x="133" y="41"/>
                  </a:moveTo>
                  <a:lnTo>
                    <a:pt x="133" y="41"/>
                  </a:lnTo>
                  <a:lnTo>
                    <a:pt x="125" y="87"/>
                  </a:lnTo>
                  <a:lnTo>
                    <a:pt x="125" y="87"/>
                  </a:lnTo>
                  <a:lnTo>
                    <a:pt x="133" y="41"/>
                  </a:lnTo>
                  <a:close/>
                  <a:moveTo>
                    <a:pt x="133" y="41"/>
                  </a:moveTo>
                  <a:lnTo>
                    <a:pt x="133" y="41"/>
                  </a:lnTo>
                  <a:lnTo>
                    <a:pt x="125" y="87"/>
                  </a:lnTo>
                  <a:lnTo>
                    <a:pt x="125" y="87"/>
                  </a:lnTo>
                  <a:lnTo>
                    <a:pt x="133" y="41"/>
                  </a:lnTo>
                  <a:close/>
                  <a:moveTo>
                    <a:pt x="133" y="41"/>
                  </a:moveTo>
                  <a:lnTo>
                    <a:pt x="133" y="41"/>
                  </a:lnTo>
                  <a:lnTo>
                    <a:pt x="125" y="87"/>
                  </a:lnTo>
                  <a:lnTo>
                    <a:pt x="125" y="87"/>
                  </a:lnTo>
                  <a:lnTo>
                    <a:pt x="133" y="41"/>
                  </a:lnTo>
                  <a:close/>
                  <a:moveTo>
                    <a:pt x="133" y="41"/>
                  </a:moveTo>
                  <a:lnTo>
                    <a:pt x="133" y="41"/>
                  </a:lnTo>
                  <a:lnTo>
                    <a:pt x="126" y="87"/>
                  </a:lnTo>
                  <a:lnTo>
                    <a:pt x="126" y="87"/>
                  </a:lnTo>
                  <a:lnTo>
                    <a:pt x="133" y="41"/>
                  </a:lnTo>
                  <a:close/>
                  <a:moveTo>
                    <a:pt x="133" y="41"/>
                  </a:moveTo>
                  <a:lnTo>
                    <a:pt x="134" y="41"/>
                  </a:lnTo>
                  <a:lnTo>
                    <a:pt x="126" y="87"/>
                  </a:lnTo>
                  <a:lnTo>
                    <a:pt x="126" y="87"/>
                  </a:lnTo>
                  <a:lnTo>
                    <a:pt x="133" y="41"/>
                  </a:lnTo>
                  <a:close/>
                  <a:moveTo>
                    <a:pt x="134" y="41"/>
                  </a:moveTo>
                  <a:lnTo>
                    <a:pt x="134" y="41"/>
                  </a:lnTo>
                  <a:lnTo>
                    <a:pt x="126" y="87"/>
                  </a:lnTo>
                  <a:lnTo>
                    <a:pt x="126" y="87"/>
                  </a:lnTo>
                  <a:lnTo>
                    <a:pt x="134" y="41"/>
                  </a:lnTo>
                  <a:close/>
                  <a:moveTo>
                    <a:pt x="134" y="41"/>
                  </a:moveTo>
                  <a:lnTo>
                    <a:pt x="134" y="41"/>
                  </a:lnTo>
                  <a:lnTo>
                    <a:pt x="126" y="87"/>
                  </a:lnTo>
                  <a:lnTo>
                    <a:pt x="126" y="87"/>
                  </a:lnTo>
                  <a:lnTo>
                    <a:pt x="134" y="41"/>
                  </a:lnTo>
                  <a:close/>
                  <a:moveTo>
                    <a:pt x="134" y="41"/>
                  </a:moveTo>
                  <a:lnTo>
                    <a:pt x="134" y="41"/>
                  </a:lnTo>
                  <a:lnTo>
                    <a:pt x="126" y="87"/>
                  </a:lnTo>
                  <a:lnTo>
                    <a:pt x="126" y="87"/>
                  </a:lnTo>
                  <a:lnTo>
                    <a:pt x="134" y="41"/>
                  </a:lnTo>
                  <a:close/>
                  <a:moveTo>
                    <a:pt x="134" y="41"/>
                  </a:moveTo>
                  <a:lnTo>
                    <a:pt x="134" y="41"/>
                  </a:lnTo>
                  <a:lnTo>
                    <a:pt x="126" y="87"/>
                  </a:lnTo>
                  <a:lnTo>
                    <a:pt x="126" y="87"/>
                  </a:lnTo>
                  <a:lnTo>
                    <a:pt x="134" y="41"/>
                  </a:lnTo>
                  <a:close/>
                  <a:moveTo>
                    <a:pt x="134" y="41"/>
                  </a:moveTo>
                  <a:lnTo>
                    <a:pt x="134" y="41"/>
                  </a:lnTo>
                  <a:lnTo>
                    <a:pt x="126" y="87"/>
                  </a:lnTo>
                  <a:lnTo>
                    <a:pt x="126" y="87"/>
                  </a:lnTo>
                  <a:lnTo>
                    <a:pt x="134" y="41"/>
                  </a:lnTo>
                  <a:close/>
                  <a:moveTo>
                    <a:pt x="134" y="41"/>
                  </a:moveTo>
                  <a:lnTo>
                    <a:pt x="134" y="41"/>
                  </a:lnTo>
                  <a:lnTo>
                    <a:pt x="126" y="87"/>
                  </a:lnTo>
                  <a:lnTo>
                    <a:pt x="126" y="87"/>
                  </a:lnTo>
                  <a:lnTo>
                    <a:pt x="134" y="41"/>
                  </a:lnTo>
                  <a:close/>
                  <a:moveTo>
                    <a:pt x="134" y="41"/>
                  </a:moveTo>
                  <a:lnTo>
                    <a:pt x="134" y="41"/>
                  </a:lnTo>
                  <a:lnTo>
                    <a:pt x="126" y="87"/>
                  </a:lnTo>
                  <a:lnTo>
                    <a:pt x="126" y="87"/>
                  </a:lnTo>
                  <a:lnTo>
                    <a:pt x="134" y="41"/>
                  </a:lnTo>
                  <a:close/>
                  <a:moveTo>
                    <a:pt x="134" y="41"/>
                  </a:moveTo>
                  <a:lnTo>
                    <a:pt x="134" y="41"/>
                  </a:lnTo>
                  <a:lnTo>
                    <a:pt x="126" y="87"/>
                  </a:lnTo>
                  <a:lnTo>
                    <a:pt x="126" y="87"/>
                  </a:lnTo>
                  <a:lnTo>
                    <a:pt x="134" y="41"/>
                  </a:lnTo>
                  <a:close/>
                  <a:moveTo>
                    <a:pt x="134" y="41"/>
                  </a:moveTo>
                  <a:lnTo>
                    <a:pt x="134" y="41"/>
                  </a:lnTo>
                  <a:lnTo>
                    <a:pt x="126" y="87"/>
                  </a:lnTo>
                  <a:lnTo>
                    <a:pt x="126" y="87"/>
                  </a:lnTo>
                  <a:lnTo>
                    <a:pt x="134" y="41"/>
                  </a:lnTo>
                  <a:close/>
                  <a:moveTo>
                    <a:pt x="134" y="41"/>
                  </a:moveTo>
                  <a:lnTo>
                    <a:pt x="134" y="41"/>
                  </a:lnTo>
                  <a:lnTo>
                    <a:pt x="127" y="87"/>
                  </a:lnTo>
                  <a:lnTo>
                    <a:pt x="127" y="87"/>
                  </a:lnTo>
                  <a:lnTo>
                    <a:pt x="134" y="41"/>
                  </a:lnTo>
                  <a:close/>
                  <a:moveTo>
                    <a:pt x="134" y="41"/>
                  </a:moveTo>
                  <a:lnTo>
                    <a:pt x="135" y="41"/>
                  </a:lnTo>
                  <a:lnTo>
                    <a:pt x="127" y="87"/>
                  </a:lnTo>
                  <a:lnTo>
                    <a:pt x="127" y="87"/>
                  </a:lnTo>
                  <a:lnTo>
                    <a:pt x="134" y="41"/>
                  </a:lnTo>
                  <a:close/>
                  <a:moveTo>
                    <a:pt x="135" y="41"/>
                  </a:moveTo>
                  <a:lnTo>
                    <a:pt x="135" y="41"/>
                  </a:lnTo>
                  <a:lnTo>
                    <a:pt x="127" y="87"/>
                  </a:lnTo>
                  <a:lnTo>
                    <a:pt x="127" y="87"/>
                  </a:lnTo>
                  <a:lnTo>
                    <a:pt x="135" y="41"/>
                  </a:lnTo>
                  <a:close/>
                  <a:moveTo>
                    <a:pt x="135" y="41"/>
                  </a:moveTo>
                  <a:lnTo>
                    <a:pt x="135" y="41"/>
                  </a:lnTo>
                  <a:lnTo>
                    <a:pt x="127" y="87"/>
                  </a:lnTo>
                  <a:lnTo>
                    <a:pt x="127" y="87"/>
                  </a:lnTo>
                  <a:lnTo>
                    <a:pt x="135" y="41"/>
                  </a:lnTo>
                  <a:close/>
                  <a:moveTo>
                    <a:pt x="135" y="41"/>
                  </a:moveTo>
                  <a:lnTo>
                    <a:pt x="135" y="41"/>
                  </a:lnTo>
                  <a:lnTo>
                    <a:pt x="127" y="87"/>
                  </a:lnTo>
                  <a:lnTo>
                    <a:pt x="127" y="87"/>
                  </a:lnTo>
                  <a:lnTo>
                    <a:pt x="135" y="41"/>
                  </a:lnTo>
                  <a:close/>
                  <a:moveTo>
                    <a:pt x="135" y="41"/>
                  </a:moveTo>
                  <a:lnTo>
                    <a:pt x="135" y="41"/>
                  </a:lnTo>
                  <a:lnTo>
                    <a:pt x="127" y="87"/>
                  </a:lnTo>
                  <a:lnTo>
                    <a:pt x="127" y="87"/>
                  </a:lnTo>
                  <a:lnTo>
                    <a:pt x="135" y="41"/>
                  </a:lnTo>
                  <a:close/>
                  <a:moveTo>
                    <a:pt x="135" y="41"/>
                  </a:moveTo>
                  <a:lnTo>
                    <a:pt x="135" y="41"/>
                  </a:lnTo>
                  <a:lnTo>
                    <a:pt x="127" y="87"/>
                  </a:lnTo>
                  <a:lnTo>
                    <a:pt x="127" y="87"/>
                  </a:lnTo>
                  <a:lnTo>
                    <a:pt x="135" y="41"/>
                  </a:lnTo>
                  <a:close/>
                  <a:moveTo>
                    <a:pt x="135" y="41"/>
                  </a:moveTo>
                  <a:lnTo>
                    <a:pt x="135" y="41"/>
                  </a:lnTo>
                  <a:lnTo>
                    <a:pt x="127" y="87"/>
                  </a:lnTo>
                  <a:lnTo>
                    <a:pt x="127" y="87"/>
                  </a:lnTo>
                  <a:lnTo>
                    <a:pt x="135" y="41"/>
                  </a:lnTo>
                  <a:close/>
                  <a:moveTo>
                    <a:pt x="135" y="41"/>
                  </a:moveTo>
                  <a:lnTo>
                    <a:pt x="135" y="41"/>
                  </a:lnTo>
                  <a:lnTo>
                    <a:pt x="127" y="87"/>
                  </a:lnTo>
                  <a:lnTo>
                    <a:pt x="127" y="87"/>
                  </a:lnTo>
                  <a:lnTo>
                    <a:pt x="135" y="41"/>
                  </a:lnTo>
                  <a:close/>
                  <a:moveTo>
                    <a:pt x="135" y="42"/>
                  </a:moveTo>
                  <a:lnTo>
                    <a:pt x="135" y="42"/>
                  </a:lnTo>
                  <a:lnTo>
                    <a:pt x="127" y="87"/>
                  </a:lnTo>
                  <a:lnTo>
                    <a:pt x="127" y="87"/>
                  </a:lnTo>
                  <a:lnTo>
                    <a:pt x="135" y="42"/>
                  </a:lnTo>
                  <a:close/>
                  <a:moveTo>
                    <a:pt x="135" y="42"/>
                  </a:moveTo>
                  <a:lnTo>
                    <a:pt x="135" y="42"/>
                  </a:lnTo>
                  <a:lnTo>
                    <a:pt x="127" y="87"/>
                  </a:lnTo>
                  <a:lnTo>
                    <a:pt x="127" y="87"/>
                  </a:lnTo>
                  <a:lnTo>
                    <a:pt x="135" y="42"/>
                  </a:lnTo>
                  <a:close/>
                  <a:moveTo>
                    <a:pt x="135" y="42"/>
                  </a:moveTo>
                  <a:lnTo>
                    <a:pt x="135" y="42"/>
                  </a:lnTo>
                  <a:lnTo>
                    <a:pt x="128" y="87"/>
                  </a:lnTo>
                  <a:lnTo>
                    <a:pt x="127" y="87"/>
                  </a:lnTo>
                  <a:lnTo>
                    <a:pt x="135" y="42"/>
                  </a:lnTo>
                  <a:close/>
                  <a:moveTo>
                    <a:pt x="135" y="42"/>
                  </a:moveTo>
                  <a:lnTo>
                    <a:pt x="136" y="42"/>
                  </a:lnTo>
                  <a:lnTo>
                    <a:pt x="128" y="87"/>
                  </a:lnTo>
                  <a:lnTo>
                    <a:pt x="128" y="87"/>
                  </a:lnTo>
                  <a:lnTo>
                    <a:pt x="135" y="42"/>
                  </a:lnTo>
                  <a:close/>
                  <a:moveTo>
                    <a:pt x="136" y="42"/>
                  </a:moveTo>
                  <a:lnTo>
                    <a:pt x="136" y="42"/>
                  </a:lnTo>
                  <a:lnTo>
                    <a:pt x="128" y="87"/>
                  </a:lnTo>
                  <a:lnTo>
                    <a:pt x="128" y="87"/>
                  </a:lnTo>
                  <a:lnTo>
                    <a:pt x="136" y="42"/>
                  </a:lnTo>
                  <a:close/>
                  <a:moveTo>
                    <a:pt x="136" y="42"/>
                  </a:moveTo>
                  <a:lnTo>
                    <a:pt x="136" y="42"/>
                  </a:lnTo>
                  <a:lnTo>
                    <a:pt x="128" y="87"/>
                  </a:lnTo>
                  <a:lnTo>
                    <a:pt x="128" y="87"/>
                  </a:lnTo>
                  <a:lnTo>
                    <a:pt x="136" y="42"/>
                  </a:lnTo>
                  <a:close/>
                  <a:moveTo>
                    <a:pt x="136" y="42"/>
                  </a:moveTo>
                  <a:lnTo>
                    <a:pt x="136" y="42"/>
                  </a:lnTo>
                  <a:lnTo>
                    <a:pt x="128" y="87"/>
                  </a:lnTo>
                  <a:lnTo>
                    <a:pt x="128" y="87"/>
                  </a:lnTo>
                  <a:lnTo>
                    <a:pt x="136" y="42"/>
                  </a:lnTo>
                  <a:close/>
                  <a:moveTo>
                    <a:pt x="136" y="42"/>
                  </a:moveTo>
                  <a:lnTo>
                    <a:pt x="136" y="42"/>
                  </a:lnTo>
                  <a:lnTo>
                    <a:pt x="128" y="87"/>
                  </a:lnTo>
                  <a:lnTo>
                    <a:pt x="128" y="87"/>
                  </a:lnTo>
                  <a:lnTo>
                    <a:pt x="136" y="42"/>
                  </a:lnTo>
                  <a:close/>
                  <a:moveTo>
                    <a:pt x="136" y="42"/>
                  </a:moveTo>
                  <a:lnTo>
                    <a:pt x="136" y="42"/>
                  </a:lnTo>
                  <a:lnTo>
                    <a:pt x="128" y="87"/>
                  </a:lnTo>
                  <a:lnTo>
                    <a:pt x="128" y="87"/>
                  </a:lnTo>
                  <a:lnTo>
                    <a:pt x="136" y="42"/>
                  </a:lnTo>
                  <a:close/>
                  <a:moveTo>
                    <a:pt x="136" y="42"/>
                  </a:moveTo>
                  <a:lnTo>
                    <a:pt x="136" y="42"/>
                  </a:lnTo>
                  <a:lnTo>
                    <a:pt x="128" y="87"/>
                  </a:lnTo>
                  <a:lnTo>
                    <a:pt x="128" y="87"/>
                  </a:lnTo>
                  <a:lnTo>
                    <a:pt x="136" y="42"/>
                  </a:lnTo>
                  <a:close/>
                  <a:moveTo>
                    <a:pt x="136" y="42"/>
                  </a:moveTo>
                  <a:lnTo>
                    <a:pt x="136" y="42"/>
                  </a:lnTo>
                  <a:lnTo>
                    <a:pt x="128" y="87"/>
                  </a:lnTo>
                  <a:lnTo>
                    <a:pt x="128" y="87"/>
                  </a:lnTo>
                  <a:lnTo>
                    <a:pt x="136" y="42"/>
                  </a:lnTo>
                  <a:close/>
                  <a:moveTo>
                    <a:pt x="136" y="42"/>
                  </a:moveTo>
                  <a:lnTo>
                    <a:pt x="136" y="42"/>
                  </a:lnTo>
                  <a:lnTo>
                    <a:pt x="128" y="87"/>
                  </a:lnTo>
                  <a:lnTo>
                    <a:pt x="128" y="87"/>
                  </a:lnTo>
                  <a:lnTo>
                    <a:pt x="136" y="42"/>
                  </a:lnTo>
                  <a:close/>
                  <a:moveTo>
                    <a:pt x="136" y="42"/>
                  </a:moveTo>
                  <a:lnTo>
                    <a:pt x="136" y="42"/>
                  </a:lnTo>
                  <a:lnTo>
                    <a:pt x="128" y="87"/>
                  </a:lnTo>
                  <a:lnTo>
                    <a:pt x="128" y="87"/>
                  </a:lnTo>
                  <a:lnTo>
                    <a:pt x="136" y="42"/>
                  </a:lnTo>
                  <a:close/>
                  <a:moveTo>
                    <a:pt x="136" y="42"/>
                  </a:moveTo>
                  <a:lnTo>
                    <a:pt x="136" y="42"/>
                  </a:lnTo>
                  <a:lnTo>
                    <a:pt x="129" y="87"/>
                  </a:lnTo>
                  <a:lnTo>
                    <a:pt x="128" y="87"/>
                  </a:lnTo>
                  <a:lnTo>
                    <a:pt x="136" y="42"/>
                  </a:lnTo>
                  <a:close/>
                  <a:moveTo>
                    <a:pt x="136" y="42"/>
                  </a:moveTo>
                  <a:lnTo>
                    <a:pt x="137" y="42"/>
                  </a:lnTo>
                  <a:lnTo>
                    <a:pt x="129" y="87"/>
                  </a:lnTo>
                  <a:lnTo>
                    <a:pt x="129" y="87"/>
                  </a:lnTo>
                  <a:lnTo>
                    <a:pt x="136" y="42"/>
                  </a:lnTo>
                  <a:close/>
                  <a:moveTo>
                    <a:pt x="137" y="42"/>
                  </a:moveTo>
                  <a:lnTo>
                    <a:pt x="137" y="42"/>
                  </a:lnTo>
                  <a:lnTo>
                    <a:pt x="129" y="87"/>
                  </a:lnTo>
                  <a:lnTo>
                    <a:pt x="129" y="87"/>
                  </a:lnTo>
                  <a:lnTo>
                    <a:pt x="137" y="42"/>
                  </a:lnTo>
                  <a:close/>
                  <a:moveTo>
                    <a:pt x="137" y="42"/>
                  </a:moveTo>
                  <a:lnTo>
                    <a:pt x="137" y="42"/>
                  </a:lnTo>
                  <a:lnTo>
                    <a:pt x="129" y="87"/>
                  </a:lnTo>
                  <a:lnTo>
                    <a:pt x="129" y="87"/>
                  </a:lnTo>
                  <a:lnTo>
                    <a:pt x="137" y="42"/>
                  </a:lnTo>
                  <a:close/>
                  <a:moveTo>
                    <a:pt x="137" y="42"/>
                  </a:moveTo>
                  <a:lnTo>
                    <a:pt x="137" y="42"/>
                  </a:lnTo>
                  <a:lnTo>
                    <a:pt x="129" y="87"/>
                  </a:lnTo>
                  <a:lnTo>
                    <a:pt x="129" y="87"/>
                  </a:lnTo>
                  <a:lnTo>
                    <a:pt x="137" y="42"/>
                  </a:lnTo>
                  <a:close/>
                  <a:moveTo>
                    <a:pt x="137" y="42"/>
                  </a:moveTo>
                  <a:lnTo>
                    <a:pt x="137" y="42"/>
                  </a:lnTo>
                  <a:lnTo>
                    <a:pt x="129" y="87"/>
                  </a:lnTo>
                  <a:lnTo>
                    <a:pt x="129" y="87"/>
                  </a:lnTo>
                  <a:lnTo>
                    <a:pt x="137" y="42"/>
                  </a:lnTo>
                  <a:close/>
                  <a:moveTo>
                    <a:pt x="137" y="42"/>
                  </a:moveTo>
                  <a:lnTo>
                    <a:pt x="137" y="42"/>
                  </a:lnTo>
                  <a:lnTo>
                    <a:pt x="129" y="87"/>
                  </a:lnTo>
                  <a:lnTo>
                    <a:pt x="129" y="87"/>
                  </a:lnTo>
                  <a:lnTo>
                    <a:pt x="137" y="42"/>
                  </a:lnTo>
                  <a:close/>
                  <a:moveTo>
                    <a:pt x="137" y="42"/>
                  </a:moveTo>
                  <a:lnTo>
                    <a:pt x="137" y="42"/>
                  </a:lnTo>
                  <a:lnTo>
                    <a:pt x="129" y="87"/>
                  </a:lnTo>
                  <a:lnTo>
                    <a:pt x="129" y="87"/>
                  </a:lnTo>
                  <a:lnTo>
                    <a:pt x="137" y="42"/>
                  </a:lnTo>
                  <a:close/>
                  <a:moveTo>
                    <a:pt x="137" y="42"/>
                  </a:moveTo>
                  <a:lnTo>
                    <a:pt x="137" y="42"/>
                  </a:lnTo>
                  <a:lnTo>
                    <a:pt x="129" y="87"/>
                  </a:lnTo>
                  <a:lnTo>
                    <a:pt x="129" y="87"/>
                  </a:lnTo>
                  <a:lnTo>
                    <a:pt x="137" y="42"/>
                  </a:lnTo>
                  <a:close/>
                  <a:moveTo>
                    <a:pt x="137" y="42"/>
                  </a:moveTo>
                  <a:lnTo>
                    <a:pt x="137" y="42"/>
                  </a:lnTo>
                  <a:lnTo>
                    <a:pt x="129" y="87"/>
                  </a:lnTo>
                  <a:lnTo>
                    <a:pt x="129" y="87"/>
                  </a:lnTo>
                  <a:lnTo>
                    <a:pt x="137" y="42"/>
                  </a:lnTo>
                  <a:close/>
                  <a:moveTo>
                    <a:pt x="137" y="42"/>
                  </a:moveTo>
                  <a:lnTo>
                    <a:pt x="137" y="42"/>
                  </a:lnTo>
                  <a:lnTo>
                    <a:pt x="129" y="87"/>
                  </a:lnTo>
                  <a:lnTo>
                    <a:pt x="129" y="87"/>
                  </a:lnTo>
                  <a:lnTo>
                    <a:pt x="137" y="42"/>
                  </a:lnTo>
                  <a:close/>
                  <a:moveTo>
                    <a:pt x="137" y="42"/>
                  </a:moveTo>
                  <a:lnTo>
                    <a:pt x="137" y="42"/>
                  </a:lnTo>
                  <a:lnTo>
                    <a:pt x="130" y="87"/>
                  </a:lnTo>
                  <a:lnTo>
                    <a:pt x="130" y="87"/>
                  </a:lnTo>
                  <a:lnTo>
                    <a:pt x="137" y="42"/>
                  </a:lnTo>
                  <a:close/>
                  <a:moveTo>
                    <a:pt x="137" y="42"/>
                  </a:moveTo>
                  <a:lnTo>
                    <a:pt x="137" y="42"/>
                  </a:lnTo>
                  <a:lnTo>
                    <a:pt x="130" y="87"/>
                  </a:lnTo>
                  <a:lnTo>
                    <a:pt x="130" y="87"/>
                  </a:lnTo>
                  <a:lnTo>
                    <a:pt x="137" y="42"/>
                  </a:lnTo>
                  <a:close/>
                  <a:moveTo>
                    <a:pt x="138" y="42"/>
                  </a:moveTo>
                  <a:lnTo>
                    <a:pt x="138" y="42"/>
                  </a:lnTo>
                  <a:lnTo>
                    <a:pt x="130" y="87"/>
                  </a:lnTo>
                  <a:lnTo>
                    <a:pt x="130" y="87"/>
                  </a:lnTo>
                  <a:lnTo>
                    <a:pt x="138" y="42"/>
                  </a:lnTo>
                  <a:close/>
                  <a:moveTo>
                    <a:pt x="138" y="42"/>
                  </a:moveTo>
                  <a:lnTo>
                    <a:pt x="138" y="42"/>
                  </a:lnTo>
                  <a:lnTo>
                    <a:pt x="130" y="87"/>
                  </a:lnTo>
                  <a:lnTo>
                    <a:pt x="130" y="87"/>
                  </a:lnTo>
                  <a:lnTo>
                    <a:pt x="138" y="42"/>
                  </a:lnTo>
                  <a:close/>
                  <a:moveTo>
                    <a:pt x="138" y="42"/>
                  </a:moveTo>
                  <a:lnTo>
                    <a:pt x="138" y="42"/>
                  </a:lnTo>
                  <a:lnTo>
                    <a:pt x="130" y="87"/>
                  </a:lnTo>
                  <a:lnTo>
                    <a:pt x="130" y="87"/>
                  </a:lnTo>
                  <a:lnTo>
                    <a:pt x="138" y="42"/>
                  </a:lnTo>
                  <a:close/>
                  <a:moveTo>
                    <a:pt x="138" y="42"/>
                  </a:moveTo>
                  <a:lnTo>
                    <a:pt x="138" y="42"/>
                  </a:lnTo>
                  <a:lnTo>
                    <a:pt x="130" y="87"/>
                  </a:lnTo>
                  <a:lnTo>
                    <a:pt x="130" y="87"/>
                  </a:lnTo>
                  <a:lnTo>
                    <a:pt x="138" y="42"/>
                  </a:lnTo>
                  <a:close/>
                  <a:moveTo>
                    <a:pt x="138" y="42"/>
                  </a:moveTo>
                  <a:lnTo>
                    <a:pt x="138" y="42"/>
                  </a:lnTo>
                  <a:lnTo>
                    <a:pt x="130" y="87"/>
                  </a:lnTo>
                  <a:lnTo>
                    <a:pt x="130" y="87"/>
                  </a:lnTo>
                  <a:lnTo>
                    <a:pt x="138" y="42"/>
                  </a:lnTo>
                  <a:close/>
                  <a:moveTo>
                    <a:pt x="138" y="42"/>
                  </a:moveTo>
                  <a:lnTo>
                    <a:pt x="138" y="42"/>
                  </a:lnTo>
                  <a:lnTo>
                    <a:pt x="130" y="88"/>
                  </a:lnTo>
                  <a:lnTo>
                    <a:pt x="130" y="87"/>
                  </a:lnTo>
                  <a:lnTo>
                    <a:pt x="138" y="42"/>
                  </a:lnTo>
                  <a:close/>
                  <a:moveTo>
                    <a:pt x="138" y="42"/>
                  </a:moveTo>
                  <a:lnTo>
                    <a:pt x="138" y="42"/>
                  </a:lnTo>
                  <a:lnTo>
                    <a:pt x="130" y="88"/>
                  </a:lnTo>
                  <a:lnTo>
                    <a:pt x="130" y="88"/>
                  </a:lnTo>
                  <a:lnTo>
                    <a:pt x="138" y="42"/>
                  </a:lnTo>
                  <a:close/>
                  <a:moveTo>
                    <a:pt x="138" y="42"/>
                  </a:moveTo>
                  <a:lnTo>
                    <a:pt x="138" y="42"/>
                  </a:lnTo>
                  <a:lnTo>
                    <a:pt x="130" y="88"/>
                  </a:lnTo>
                  <a:lnTo>
                    <a:pt x="130" y="88"/>
                  </a:lnTo>
                  <a:lnTo>
                    <a:pt x="138" y="42"/>
                  </a:lnTo>
                  <a:close/>
                  <a:moveTo>
                    <a:pt x="138" y="42"/>
                  </a:moveTo>
                  <a:lnTo>
                    <a:pt x="138" y="42"/>
                  </a:lnTo>
                  <a:lnTo>
                    <a:pt x="130" y="88"/>
                  </a:lnTo>
                  <a:lnTo>
                    <a:pt x="130" y="88"/>
                  </a:lnTo>
                  <a:lnTo>
                    <a:pt x="138" y="42"/>
                  </a:lnTo>
                  <a:close/>
                  <a:moveTo>
                    <a:pt x="138" y="42"/>
                  </a:moveTo>
                  <a:lnTo>
                    <a:pt x="138" y="42"/>
                  </a:lnTo>
                  <a:lnTo>
                    <a:pt x="131" y="88"/>
                  </a:lnTo>
                  <a:lnTo>
                    <a:pt x="130" y="88"/>
                  </a:lnTo>
                  <a:lnTo>
                    <a:pt x="138" y="42"/>
                  </a:lnTo>
                  <a:close/>
                  <a:moveTo>
                    <a:pt x="138" y="42"/>
                  </a:moveTo>
                  <a:lnTo>
                    <a:pt x="139" y="42"/>
                  </a:lnTo>
                  <a:lnTo>
                    <a:pt x="131" y="88"/>
                  </a:lnTo>
                  <a:lnTo>
                    <a:pt x="131" y="88"/>
                  </a:lnTo>
                  <a:lnTo>
                    <a:pt x="138" y="42"/>
                  </a:lnTo>
                  <a:close/>
                  <a:moveTo>
                    <a:pt x="139" y="42"/>
                  </a:moveTo>
                  <a:lnTo>
                    <a:pt x="139" y="42"/>
                  </a:lnTo>
                  <a:lnTo>
                    <a:pt x="131" y="88"/>
                  </a:lnTo>
                  <a:lnTo>
                    <a:pt x="131" y="88"/>
                  </a:lnTo>
                  <a:lnTo>
                    <a:pt x="139" y="42"/>
                  </a:lnTo>
                  <a:close/>
                  <a:moveTo>
                    <a:pt x="139" y="42"/>
                  </a:moveTo>
                  <a:lnTo>
                    <a:pt x="139" y="42"/>
                  </a:lnTo>
                  <a:lnTo>
                    <a:pt x="131" y="88"/>
                  </a:lnTo>
                  <a:lnTo>
                    <a:pt x="131" y="88"/>
                  </a:lnTo>
                  <a:lnTo>
                    <a:pt x="139" y="42"/>
                  </a:lnTo>
                  <a:close/>
                  <a:moveTo>
                    <a:pt x="139" y="42"/>
                  </a:moveTo>
                  <a:lnTo>
                    <a:pt x="139" y="42"/>
                  </a:lnTo>
                  <a:lnTo>
                    <a:pt x="131" y="88"/>
                  </a:lnTo>
                  <a:lnTo>
                    <a:pt x="131" y="88"/>
                  </a:lnTo>
                  <a:lnTo>
                    <a:pt x="139" y="42"/>
                  </a:lnTo>
                  <a:close/>
                  <a:moveTo>
                    <a:pt x="139" y="42"/>
                  </a:moveTo>
                  <a:lnTo>
                    <a:pt x="139" y="42"/>
                  </a:lnTo>
                  <a:lnTo>
                    <a:pt x="131" y="88"/>
                  </a:lnTo>
                  <a:lnTo>
                    <a:pt x="131" y="88"/>
                  </a:lnTo>
                  <a:lnTo>
                    <a:pt x="139" y="42"/>
                  </a:lnTo>
                  <a:close/>
                  <a:moveTo>
                    <a:pt x="139" y="42"/>
                  </a:moveTo>
                  <a:lnTo>
                    <a:pt x="139" y="42"/>
                  </a:lnTo>
                  <a:lnTo>
                    <a:pt x="131" y="88"/>
                  </a:lnTo>
                  <a:lnTo>
                    <a:pt x="131" y="88"/>
                  </a:lnTo>
                  <a:lnTo>
                    <a:pt x="139" y="42"/>
                  </a:lnTo>
                  <a:close/>
                  <a:moveTo>
                    <a:pt x="139" y="42"/>
                  </a:moveTo>
                  <a:lnTo>
                    <a:pt x="139" y="42"/>
                  </a:lnTo>
                  <a:lnTo>
                    <a:pt x="131" y="88"/>
                  </a:lnTo>
                  <a:lnTo>
                    <a:pt x="131" y="88"/>
                  </a:lnTo>
                  <a:lnTo>
                    <a:pt x="139" y="42"/>
                  </a:lnTo>
                  <a:close/>
                  <a:moveTo>
                    <a:pt x="139" y="42"/>
                  </a:moveTo>
                  <a:lnTo>
                    <a:pt x="139" y="42"/>
                  </a:lnTo>
                  <a:lnTo>
                    <a:pt x="131" y="88"/>
                  </a:lnTo>
                  <a:lnTo>
                    <a:pt x="131" y="88"/>
                  </a:lnTo>
                  <a:lnTo>
                    <a:pt x="139" y="42"/>
                  </a:lnTo>
                  <a:close/>
                  <a:moveTo>
                    <a:pt x="139" y="42"/>
                  </a:moveTo>
                  <a:lnTo>
                    <a:pt x="139" y="42"/>
                  </a:lnTo>
                  <a:lnTo>
                    <a:pt x="131" y="88"/>
                  </a:lnTo>
                  <a:lnTo>
                    <a:pt x="131" y="88"/>
                  </a:lnTo>
                  <a:lnTo>
                    <a:pt x="139" y="42"/>
                  </a:lnTo>
                  <a:close/>
                  <a:moveTo>
                    <a:pt x="139" y="42"/>
                  </a:moveTo>
                  <a:lnTo>
                    <a:pt x="139" y="42"/>
                  </a:lnTo>
                  <a:lnTo>
                    <a:pt x="131" y="88"/>
                  </a:lnTo>
                  <a:lnTo>
                    <a:pt x="131" y="88"/>
                  </a:lnTo>
                  <a:lnTo>
                    <a:pt x="139" y="42"/>
                  </a:lnTo>
                  <a:close/>
                  <a:moveTo>
                    <a:pt x="139" y="42"/>
                  </a:moveTo>
                  <a:lnTo>
                    <a:pt x="139" y="42"/>
                  </a:lnTo>
                  <a:lnTo>
                    <a:pt x="132" y="88"/>
                  </a:lnTo>
                  <a:lnTo>
                    <a:pt x="131" y="88"/>
                  </a:lnTo>
                  <a:lnTo>
                    <a:pt x="139" y="42"/>
                  </a:lnTo>
                  <a:close/>
                  <a:moveTo>
                    <a:pt x="139" y="42"/>
                  </a:moveTo>
                  <a:lnTo>
                    <a:pt x="140" y="42"/>
                  </a:lnTo>
                  <a:lnTo>
                    <a:pt x="132" y="88"/>
                  </a:lnTo>
                  <a:lnTo>
                    <a:pt x="132" y="88"/>
                  </a:lnTo>
                  <a:lnTo>
                    <a:pt x="139" y="42"/>
                  </a:lnTo>
                  <a:close/>
                  <a:moveTo>
                    <a:pt x="140" y="42"/>
                  </a:moveTo>
                  <a:lnTo>
                    <a:pt x="140" y="42"/>
                  </a:lnTo>
                  <a:lnTo>
                    <a:pt x="132" y="88"/>
                  </a:lnTo>
                  <a:lnTo>
                    <a:pt x="132" y="88"/>
                  </a:lnTo>
                  <a:lnTo>
                    <a:pt x="140" y="42"/>
                  </a:lnTo>
                  <a:close/>
                  <a:moveTo>
                    <a:pt x="140" y="42"/>
                  </a:moveTo>
                  <a:lnTo>
                    <a:pt x="140" y="42"/>
                  </a:lnTo>
                  <a:lnTo>
                    <a:pt x="132" y="88"/>
                  </a:lnTo>
                  <a:lnTo>
                    <a:pt x="132" y="88"/>
                  </a:lnTo>
                  <a:lnTo>
                    <a:pt x="140" y="42"/>
                  </a:lnTo>
                  <a:close/>
                  <a:moveTo>
                    <a:pt x="140" y="42"/>
                  </a:moveTo>
                  <a:lnTo>
                    <a:pt x="140" y="42"/>
                  </a:lnTo>
                  <a:lnTo>
                    <a:pt x="132" y="88"/>
                  </a:lnTo>
                  <a:lnTo>
                    <a:pt x="132" y="88"/>
                  </a:lnTo>
                  <a:lnTo>
                    <a:pt x="140" y="42"/>
                  </a:lnTo>
                  <a:close/>
                  <a:moveTo>
                    <a:pt x="140" y="42"/>
                  </a:moveTo>
                  <a:lnTo>
                    <a:pt x="140" y="42"/>
                  </a:lnTo>
                  <a:lnTo>
                    <a:pt x="132" y="88"/>
                  </a:lnTo>
                  <a:lnTo>
                    <a:pt x="132" y="88"/>
                  </a:lnTo>
                  <a:lnTo>
                    <a:pt x="140" y="42"/>
                  </a:lnTo>
                  <a:close/>
                  <a:moveTo>
                    <a:pt x="140" y="42"/>
                  </a:moveTo>
                  <a:lnTo>
                    <a:pt x="140" y="42"/>
                  </a:lnTo>
                  <a:lnTo>
                    <a:pt x="132" y="88"/>
                  </a:lnTo>
                  <a:lnTo>
                    <a:pt x="132" y="88"/>
                  </a:lnTo>
                  <a:lnTo>
                    <a:pt x="140" y="42"/>
                  </a:lnTo>
                  <a:close/>
                  <a:moveTo>
                    <a:pt x="140" y="42"/>
                  </a:moveTo>
                  <a:lnTo>
                    <a:pt x="140" y="42"/>
                  </a:lnTo>
                  <a:lnTo>
                    <a:pt x="132" y="88"/>
                  </a:lnTo>
                  <a:lnTo>
                    <a:pt x="132" y="88"/>
                  </a:lnTo>
                  <a:lnTo>
                    <a:pt x="140" y="42"/>
                  </a:lnTo>
                  <a:close/>
                  <a:moveTo>
                    <a:pt x="140" y="42"/>
                  </a:moveTo>
                  <a:lnTo>
                    <a:pt x="140" y="42"/>
                  </a:lnTo>
                  <a:lnTo>
                    <a:pt x="132" y="88"/>
                  </a:lnTo>
                  <a:lnTo>
                    <a:pt x="132" y="88"/>
                  </a:lnTo>
                  <a:lnTo>
                    <a:pt x="140" y="42"/>
                  </a:lnTo>
                  <a:close/>
                  <a:moveTo>
                    <a:pt x="140" y="42"/>
                  </a:moveTo>
                  <a:lnTo>
                    <a:pt x="140" y="42"/>
                  </a:lnTo>
                  <a:lnTo>
                    <a:pt x="132" y="88"/>
                  </a:lnTo>
                  <a:lnTo>
                    <a:pt x="132" y="88"/>
                  </a:lnTo>
                  <a:lnTo>
                    <a:pt x="140" y="42"/>
                  </a:lnTo>
                  <a:close/>
                  <a:moveTo>
                    <a:pt x="140" y="42"/>
                  </a:moveTo>
                  <a:lnTo>
                    <a:pt x="140" y="42"/>
                  </a:lnTo>
                  <a:lnTo>
                    <a:pt x="132" y="88"/>
                  </a:lnTo>
                  <a:lnTo>
                    <a:pt x="132" y="88"/>
                  </a:lnTo>
                  <a:lnTo>
                    <a:pt x="140" y="42"/>
                  </a:lnTo>
                  <a:close/>
                  <a:moveTo>
                    <a:pt x="140" y="42"/>
                  </a:moveTo>
                  <a:lnTo>
                    <a:pt x="140" y="42"/>
                  </a:lnTo>
                  <a:lnTo>
                    <a:pt x="133" y="88"/>
                  </a:lnTo>
                  <a:lnTo>
                    <a:pt x="133" y="88"/>
                  </a:lnTo>
                  <a:lnTo>
                    <a:pt x="140" y="42"/>
                  </a:lnTo>
                  <a:close/>
                  <a:moveTo>
                    <a:pt x="140" y="42"/>
                  </a:moveTo>
                  <a:lnTo>
                    <a:pt x="140" y="42"/>
                  </a:lnTo>
                  <a:lnTo>
                    <a:pt x="133" y="88"/>
                  </a:lnTo>
                  <a:lnTo>
                    <a:pt x="133" y="88"/>
                  </a:lnTo>
                  <a:lnTo>
                    <a:pt x="140" y="42"/>
                  </a:lnTo>
                  <a:close/>
                  <a:moveTo>
                    <a:pt x="141" y="42"/>
                  </a:moveTo>
                  <a:lnTo>
                    <a:pt x="141" y="42"/>
                  </a:lnTo>
                  <a:lnTo>
                    <a:pt x="133" y="88"/>
                  </a:lnTo>
                  <a:lnTo>
                    <a:pt x="133" y="88"/>
                  </a:lnTo>
                  <a:lnTo>
                    <a:pt x="141" y="42"/>
                  </a:lnTo>
                  <a:close/>
                  <a:moveTo>
                    <a:pt x="141" y="42"/>
                  </a:moveTo>
                  <a:lnTo>
                    <a:pt x="141" y="43"/>
                  </a:lnTo>
                  <a:lnTo>
                    <a:pt x="133" y="88"/>
                  </a:lnTo>
                  <a:lnTo>
                    <a:pt x="133" y="88"/>
                  </a:lnTo>
                  <a:lnTo>
                    <a:pt x="141" y="42"/>
                  </a:lnTo>
                  <a:close/>
                  <a:moveTo>
                    <a:pt x="141" y="43"/>
                  </a:moveTo>
                  <a:lnTo>
                    <a:pt x="141" y="43"/>
                  </a:lnTo>
                  <a:lnTo>
                    <a:pt x="133" y="88"/>
                  </a:lnTo>
                  <a:lnTo>
                    <a:pt x="133" y="88"/>
                  </a:lnTo>
                  <a:lnTo>
                    <a:pt x="141" y="43"/>
                  </a:lnTo>
                  <a:close/>
                  <a:moveTo>
                    <a:pt x="141" y="43"/>
                  </a:moveTo>
                  <a:lnTo>
                    <a:pt x="141" y="43"/>
                  </a:lnTo>
                  <a:lnTo>
                    <a:pt x="133" y="88"/>
                  </a:lnTo>
                  <a:lnTo>
                    <a:pt x="133" y="88"/>
                  </a:lnTo>
                  <a:lnTo>
                    <a:pt x="141" y="43"/>
                  </a:lnTo>
                  <a:close/>
                  <a:moveTo>
                    <a:pt x="141" y="43"/>
                  </a:moveTo>
                  <a:lnTo>
                    <a:pt x="141" y="43"/>
                  </a:lnTo>
                  <a:lnTo>
                    <a:pt x="133" y="88"/>
                  </a:lnTo>
                  <a:lnTo>
                    <a:pt x="133" y="88"/>
                  </a:lnTo>
                  <a:lnTo>
                    <a:pt x="141" y="43"/>
                  </a:lnTo>
                  <a:close/>
                  <a:moveTo>
                    <a:pt x="141" y="43"/>
                  </a:moveTo>
                  <a:lnTo>
                    <a:pt x="141" y="43"/>
                  </a:lnTo>
                  <a:lnTo>
                    <a:pt x="133" y="88"/>
                  </a:lnTo>
                  <a:lnTo>
                    <a:pt x="133" y="88"/>
                  </a:lnTo>
                  <a:lnTo>
                    <a:pt x="141" y="43"/>
                  </a:lnTo>
                  <a:close/>
                  <a:moveTo>
                    <a:pt x="141" y="43"/>
                  </a:moveTo>
                  <a:lnTo>
                    <a:pt x="141" y="43"/>
                  </a:lnTo>
                  <a:lnTo>
                    <a:pt x="133" y="88"/>
                  </a:lnTo>
                  <a:lnTo>
                    <a:pt x="133" y="88"/>
                  </a:lnTo>
                  <a:lnTo>
                    <a:pt x="141" y="43"/>
                  </a:lnTo>
                  <a:close/>
                  <a:moveTo>
                    <a:pt x="141" y="43"/>
                  </a:moveTo>
                  <a:lnTo>
                    <a:pt x="141" y="43"/>
                  </a:lnTo>
                  <a:lnTo>
                    <a:pt x="133" y="88"/>
                  </a:lnTo>
                  <a:lnTo>
                    <a:pt x="133" y="88"/>
                  </a:lnTo>
                  <a:lnTo>
                    <a:pt x="141" y="43"/>
                  </a:lnTo>
                  <a:close/>
                  <a:moveTo>
                    <a:pt x="141" y="43"/>
                  </a:moveTo>
                  <a:lnTo>
                    <a:pt x="141" y="43"/>
                  </a:lnTo>
                  <a:lnTo>
                    <a:pt x="133" y="88"/>
                  </a:lnTo>
                  <a:lnTo>
                    <a:pt x="133" y="88"/>
                  </a:lnTo>
                  <a:lnTo>
                    <a:pt x="141" y="43"/>
                  </a:lnTo>
                  <a:close/>
                  <a:moveTo>
                    <a:pt x="141" y="43"/>
                  </a:moveTo>
                  <a:lnTo>
                    <a:pt x="141" y="43"/>
                  </a:lnTo>
                  <a:lnTo>
                    <a:pt x="134" y="88"/>
                  </a:lnTo>
                  <a:lnTo>
                    <a:pt x="133" y="88"/>
                  </a:lnTo>
                  <a:lnTo>
                    <a:pt x="141" y="43"/>
                  </a:lnTo>
                  <a:close/>
                  <a:moveTo>
                    <a:pt x="141" y="43"/>
                  </a:moveTo>
                  <a:lnTo>
                    <a:pt x="142" y="43"/>
                  </a:lnTo>
                  <a:lnTo>
                    <a:pt x="134" y="88"/>
                  </a:lnTo>
                  <a:lnTo>
                    <a:pt x="134" y="88"/>
                  </a:lnTo>
                  <a:lnTo>
                    <a:pt x="141" y="43"/>
                  </a:lnTo>
                  <a:close/>
                  <a:moveTo>
                    <a:pt x="142" y="43"/>
                  </a:moveTo>
                  <a:lnTo>
                    <a:pt x="142" y="43"/>
                  </a:lnTo>
                  <a:lnTo>
                    <a:pt x="134" y="88"/>
                  </a:lnTo>
                  <a:lnTo>
                    <a:pt x="134" y="88"/>
                  </a:lnTo>
                  <a:lnTo>
                    <a:pt x="142" y="43"/>
                  </a:lnTo>
                  <a:close/>
                  <a:moveTo>
                    <a:pt x="142" y="43"/>
                  </a:moveTo>
                  <a:lnTo>
                    <a:pt x="142" y="43"/>
                  </a:lnTo>
                  <a:lnTo>
                    <a:pt x="134" y="88"/>
                  </a:lnTo>
                  <a:lnTo>
                    <a:pt x="134" y="88"/>
                  </a:lnTo>
                  <a:lnTo>
                    <a:pt x="142" y="43"/>
                  </a:lnTo>
                  <a:close/>
                  <a:moveTo>
                    <a:pt x="142" y="43"/>
                  </a:moveTo>
                  <a:lnTo>
                    <a:pt x="142" y="43"/>
                  </a:lnTo>
                  <a:lnTo>
                    <a:pt x="134" y="88"/>
                  </a:lnTo>
                  <a:lnTo>
                    <a:pt x="134" y="88"/>
                  </a:lnTo>
                  <a:lnTo>
                    <a:pt x="142" y="43"/>
                  </a:lnTo>
                  <a:close/>
                  <a:moveTo>
                    <a:pt x="142" y="43"/>
                  </a:moveTo>
                  <a:lnTo>
                    <a:pt x="142" y="43"/>
                  </a:lnTo>
                  <a:lnTo>
                    <a:pt x="134" y="88"/>
                  </a:lnTo>
                  <a:lnTo>
                    <a:pt x="134" y="88"/>
                  </a:lnTo>
                  <a:lnTo>
                    <a:pt x="142" y="43"/>
                  </a:lnTo>
                  <a:close/>
                  <a:moveTo>
                    <a:pt x="142" y="43"/>
                  </a:moveTo>
                  <a:lnTo>
                    <a:pt x="142" y="43"/>
                  </a:lnTo>
                  <a:lnTo>
                    <a:pt x="134" y="88"/>
                  </a:lnTo>
                  <a:lnTo>
                    <a:pt x="134" y="88"/>
                  </a:lnTo>
                  <a:lnTo>
                    <a:pt x="142" y="43"/>
                  </a:lnTo>
                  <a:close/>
                  <a:moveTo>
                    <a:pt x="142" y="43"/>
                  </a:moveTo>
                  <a:lnTo>
                    <a:pt x="142" y="43"/>
                  </a:lnTo>
                  <a:lnTo>
                    <a:pt x="134" y="88"/>
                  </a:lnTo>
                  <a:lnTo>
                    <a:pt x="134" y="88"/>
                  </a:lnTo>
                  <a:lnTo>
                    <a:pt x="142" y="43"/>
                  </a:lnTo>
                  <a:close/>
                  <a:moveTo>
                    <a:pt x="142" y="43"/>
                  </a:moveTo>
                  <a:lnTo>
                    <a:pt x="142" y="43"/>
                  </a:lnTo>
                  <a:lnTo>
                    <a:pt x="134" y="88"/>
                  </a:lnTo>
                  <a:lnTo>
                    <a:pt x="134" y="88"/>
                  </a:lnTo>
                  <a:lnTo>
                    <a:pt x="142" y="43"/>
                  </a:lnTo>
                  <a:close/>
                  <a:moveTo>
                    <a:pt x="142" y="43"/>
                  </a:moveTo>
                  <a:lnTo>
                    <a:pt x="142" y="43"/>
                  </a:lnTo>
                  <a:lnTo>
                    <a:pt x="134" y="88"/>
                  </a:lnTo>
                  <a:lnTo>
                    <a:pt x="134" y="88"/>
                  </a:lnTo>
                  <a:lnTo>
                    <a:pt x="142" y="43"/>
                  </a:lnTo>
                  <a:close/>
                  <a:moveTo>
                    <a:pt x="142" y="43"/>
                  </a:moveTo>
                  <a:lnTo>
                    <a:pt x="142" y="43"/>
                  </a:lnTo>
                  <a:lnTo>
                    <a:pt x="134" y="88"/>
                  </a:lnTo>
                  <a:lnTo>
                    <a:pt x="134" y="88"/>
                  </a:lnTo>
                  <a:lnTo>
                    <a:pt x="142" y="43"/>
                  </a:lnTo>
                  <a:close/>
                  <a:moveTo>
                    <a:pt x="142" y="43"/>
                  </a:moveTo>
                  <a:lnTo>
                    <a:pt x="142" y="43"/>
                  </a:lnTo>
                  <a:lnTo>
                    <a:pt x="135" y="88"/>
                  </a:lnTo>
                  <a:lnTo>
                    <a:pt x="134" y="88"/>
                  </a:lnTo>
                  <a:lnTo>
                    <a:pt x="142" y="43"/>
                  </a:lnTo>
                  <a:close/>
                  <a:moveTo>
                    <a:pt x="142" y="43"/>
                  </a:moveTo>
                  <a:lnTo>
                    <a:pt x="143" y="43"/>
                  </a:lnTo>
                  <a:lnTo>
                    <a:pt x="135" y="88"/>
                  </a:lnTo>
                  <a:lnTo>
                    <a:pt x="135" y="88"/>
                  </a:lnTo>
                  <a:lnTo>
                    <a:pt x="142" y="43"/>
                  </a:lnTo>
                  <a:close/>
                  <a:moveTo>
                    <a:pt x="143" y="43"/>
                  </a:moveTo>
                  <a:lnTo>
                    <a:pt x="143" y="43"/>
                  </a:lnTo>
                  <a:lnTo>
                    <a:pt x="135" y="88"/>
                  </a:lnTo>
                  <a:lnTo>
                    <a:pt x="135" y="88"/>
                  </a:lnTo>
                  <a:lnTo>
                    <a:pt x="143" y="43"/>
                  </a:lnTo>
                  <a:close/>
                  <a:moveTo>
                    <a:pt x="143" y="43"/>
                  </a:moveTo>
                  <a:lnTo>
                    <a:pt x="143" y="43"/>
                  </a:lnTo>
                  <a:lnTo>
                    <a:pt x="135" y="88"/>
                  </a:lnTo>
                  <a:lnTo>
                    <a:pt x="135" y="88"/>
                  </a:lnTo>
                  <a:lnTo>
                    <a:pt x="143" y="43"/>
                  </a:lnTo>
                  <a:close/>
                  <a:moveTo>
                    <a:pt x="143" y="43"/>
                  </a:moveTo>
                  <a:lnTo>
                    <a:pt x="143" y="43"/>
                  </a:lnTo>
                  <a:lnTo>
                    <a:pt x="135" y="88"/>
                  </a:lnTo>
                  <a:lnTo>
                    <a:pt x="135" y="88"/>
                  </a:lnTo>
                  <a:lnTo>
                    <a:pt x="143" y="43"/>
                  </a:lnTo>
                  <a:close/>
                  <a:moveTo>
                    <a:pt x="143" y="43"/>
                  </a:moveTo>
                  <a:lnTo>
                    <a:pt x="143" y="43"/>
                  </a:lnTo>
                  <a:lnTo>
                    <a:pt x="135" y="88"/>
                  </a:lnTo>
                  <a:lnTo>
                    <a:pt x="135" y="88"/>
                  </a:lnTo>
                  <a:lnTo>
                    <a:pt x="143" y="43"/>
                  </a:lnTo>
                  <a:close/>
                  <a:moveTo>
                    <a:pt x="143" y="43"/>
                  </a:moveTo>
                  <a:lnTo>
                    <a:pt x="143" y="43"/>
                  </a:lnTo>
                  <a:lnTo>
                    <a:pt x="135" y="88"/>
                  </a:lnTo>
                  <a:lnTo>
                    <a:pt x="135" y="88"/>
                  </a:lnTo>
                  <a:lnTo>
                    <a:pt x="143" y="43"/>
                  </a:lnTo>
                  <a:close/>
                  <a:moveTo>
                    <a:pt x="143" y="43"/>
                  </a:moveTo>
                  <a:lnTo>
                    <a:pt x="143" y="43"/>
                  </a:lnTo>
                  <a:lnTo>
                    <a:pt x="135" y="88"/>
                  </a:lnTo>
                  <a:lnTo>
                    <a:pt x="135" y="88"/>
                  </a:lnTo>
                  <a:lnTo>
                    <a:pt x="143" y="43"/>
                  </a:lnTo>
                  <a:close/>
                  <a:moveTo>
                    <a:pt x="143" y="43"/>
                  </a:moveTo>
                  <a:lnTo>
                    <a:pt x="143" y="43"/>
                  </a:lnTo>
                  <a:lnTo>
                    <a:pt x="135" y="88"/>
                  </a:lnTo>
                  <a:lnTo>
                    <a:pt x="135" y="88"/>
                  </a:lnTo>
                  <a:lnTo>
                    <a:pt x="143" y="43"/>
                  </a:lnTo>
                  <a:close/>
                  <a:moveTo>
                    <a:pt x="143" y="43"/>
                  </a:moveTo>
                  <a:lnTo>
                    <a:pt x="143" y="43"/>
                  </a:lnTo>
                  <a:lnTo>
                    <a:pt x="135" y="88"/>
                  </a:lnTo>
                  <a:lnTo>
                    <a:pt x="135" y="88"/>
                  </a:lnTo>
                  <a:lnTo>
                    <a:pt x="143" y="43"/>
                  </a:lnTo>
                  <a:close/>
                  <a:moveTo>
                    <a:pt x="143" y="43"/>
                  </a:moveTo>
                  <a:lnTo>
                    <a:pt x="143" y="43"/>
                  </a:lnTo>
                  <a:lnTo>
                    <a:pt x="135" y="88"/>
                  </a:lnTo>
                  <a:lnTo>
                    <a:pt x="135" y="88"/>
                  </a:lnTo>
                  <a:lnTo>
                    <a:pt x="143" y="43"/>
                  </a:lnTo>
                  <a:close/>
                  <a:moveTo>
                    <a:pt x="143" y="43"/>
                  </a:moveTo>
                  <a:lnTo>
                    <a:pt x="143" y="43"/>
                  </a:lnTo>
                  <a:lnTo>
                    <a:pt x="136" y="88"/>
                  </a:lnTo>
                  <a:lnTo>
                    <a:pt x="135" y="88"/>
                  </a:lnTo>
                  <a:lnTo>
                    <a:pt x="143" y="43"/>
                  </a:lnTo>
                  <a:close/>
                  <a:moveTo>
                    <a:pt x="143" y="43"/>
                  </a:moveTo>
                  <a:lnTo>
                    <a:pt x="143" y="43"/>
                  </a:lnTo>
                  <a:lnTo>
                    <a:pt x="136" y="88"/>
                  </a:lnTo>
                  <a:lnTo>
                    <a:pt x="136" y="88"/>
                  </a:lnTo>
                  <a:lnTo>
                    <a:pt x="143" y="43"/>
                  </a:lnTo>
                  <a:close/>
                  <a:moveTo>
                    <a:pt x="144" y="43"/>
                  </a:moveTo>
                  <a:lnTo>
                    <a:pt x="144" y="43"/>
                  </a:lnTo>
                  <a:lnTo>
                    <a:pt x="136" y="88"/>
                  </a:lnTo>
                  <a:lnTo>
                    <a:pt x="136" y="88"/>
                  </a:lnTo>
                  <a:lnTo>
                    <a:pt x="144" y="43"/>
                  </a:lnTo>
                  <a:close/>
                  <a:moveTo>
                    <a:pt x="144" y="43"/>
                  </a:moveTo>
                  <a:lnTo>
                    <a:pt x="144" y="43"/>
                  </a:lnTo>
                  <a:lnTo>
                    <a:pt x="136" y="88"/>
                  </a:lnTo>
                  <a:lnTo>
                    <a:pt x="136" y="88"/>
                  </a:lnTo>
                  <a:lnTo>
                    <a:pt x="144" y="43"/>
                  </a:lnTo>
                  <a:close/>
                  <a:moveTo>
                    <a:pt x="144" y="43"/>
                  </a:moveTo>
                  <a:lnTo>
                    <a:pt x="144" y="43"/>
                  </a:lnTo>
                  <a:lnTo>
                    <a:pt x="136" y="88"/>
                  </a:lnTo>
                  <a:lnTo>
                    <a:pt x="136" y="88"/>
                  </a:lnTo>
                  <a:lnTo>
                    <a:pt x="144" y="43"/>
                  </a:lnTo>
                  <a:close/>
                  <a:moveTo>
                    <a:pt x="144" y="43"/>
                  </a:moveTo>
                  <a:lnTo>
                    <a:pt x="144" y="43"/>
                  </a:lnTo>
                  <a:lnTo>
                    <a:pt x="136" y="88"/>
                  </a:lnTo>
                  <a:lnTo>
                    <a:pt x="136" y="88"/>
                  </a:lnTo>
                  <a:lnTo>
                    <a:pt x="144" y="43"/>
                  </a:lnTo>
                  <a:close/>
                  <a:moveTo>
                    <a:pt x="144" y="43"/>
                  </a:moveTo>
                  <a:lnTo>
                    <a:pt x="144" y="43"/>
                  </a:lnTo>
                  <a:lnTo>
                    <a:pt x="136" y="89"/>
                  </a:lnTo>
                  <a:lnTo>
                    <a:pt x="136" y="89"/>
                  </a:lnTo>
                  <a:lnTo>
                    <a:pt x="144" y="43"/>
                  </a:lnTo>
                  <a:close/>
                  <a:moveTo>
                    <a:pt x="144" y="43"/>
                  </a:moveTo>
                  <a:lnTo>
                    <a:pt x="144" y="43"/>
                  </a:lnTo>
                  <a:lnTo>
                    <a:pt x="136" y="89"/>
                  </a:lnTo>
                  <a:lnTo>
                    <a:pt x="136" y="89"/>
                  </a:lnTo>
                  <a:lnTo>
                    <a:pt x="144" y="43"/>
                  </a:lnTo>
                  <a:close/>
                  <a:moveTo>
                    <a:pt x="144" y="43"/>
                  </a:moveTo>
                  <a:lnTo>
                    <a:pt x="144" y="43"/>
                  </a:lnTo>
                  <a:lnTo>
                    <a:pt x="136" y="89"/>
                  </a:lnTo>
                  <a:lnTo>
                    <a:pt x="136" y="89"/>
                  </a:lnTo>
                  <a:lnTo>
                    <a:pt x="144" y="43"/>
                  </a:lnTo>
                  <a:close/>
                  <a:moveTo>
                    <a:pt x="144" y="43"/>
                  </a:moveTo>
                  <a:lnTo>
                    <a:pt x="144" y="43"/>
                  </a:lnTo>
                  <a:lnTo>
                    <a:pt x="136" y="89"/>
                  </a:lnTo>
                  <a:lnTo>
                    <a:pt x="136" y="89"/>
                  </a:lnTo>
                  <a:lnTo>
                    <a:pt x="144" y="43"/>
                  </a:lnTo>
                  <a:close/>
                  <a:moveTo>
                    <a:pt x="144" y="43"/>
                  </a:moveTo>
                  <a:lnTo>
                    <a:pt x="144" y="43"/>
                  </a:lnTo>
                  <a:lnTo>
                    <a:pt x="136" y="89"/>
                  </a:lnTo>
                  <a:lnTo>
                    <a:pt x="136" y="89"/>
                  </a:lnTo>
                  <a:lnTo>
                    <a:pt x="144" y="43"/>
                  </a:lnTo>
                  <a:close/>
                  <a:moveTo>
                    <a:pt x="144" y="43"/>
                  </a:moveTo>
                  <a:lnTo>
                    <a:pt x="144" y="43"/>
                  </a:lnTo>
                  <a:lnTo>
                    <a:pt x="137" y="89"/>
                  </a:lnTo>
                  <a:lnTo>
                    <a:pt x="136" y="89"/>
                  </a:lnTo>
                  <a:lnTo>
                    <a:pt x="144" y="43"/>
                  </a:lnTo>
                  <a:close/>
                  <a:moveTo>
                    <a:pt x="144" y="43"/>
                  </a:moveTo>
                  <a:lnTo>
                    <a:pt x="145" y="43"/>
                  </a:lnTo>
                  <a:lnTo>
                    <a:pt x="137" y="89"/>
                  </a:lnTo>
                  <a:lnTo>
                    <a:pt x="137" y="89"/>
                  </a:lnTo>
                  <a:lnTo>
                    <a:pt x="144" y="43"/>
                  </a:lnTo>
                  <a:close/>
                  <a:moveTo>
                    <a:pt x="145" y="43"/>
                  </a:moveTo>
                  <a:lnTo>
                    <a:pt x="145" y="43"/>
                  </a:lnTo>
                  <a:lnTo>
                    <a:pt x="137" y="89"/>
                  </a:lnTo>
                  <a:lnTo>
                    <a:pt x="137" y="89"/>
                  </a:lnTo>
                  <a:lnTo>
                    <a:pt x="145" y="43"/>
                  </a:lnTo>
                  <a:close/>
                  <a:moveTo>
                    <a:pt x="145" y="43"/>
                  </a:moveTo>
                  <a:lnTo>
                    <a:pt x="145" y="43"/>
                  </a:lnTo>
                  <a:lnTo>
                    <a:pt x="137" y="89"/>
                  </a:lnTo>
                  <a:lnTo>
                    <a:pt x="137" y="89"/>
                  </a:lnTo>
                  <a:lnTo>
                    <a:pt x="145" y="43"/>
                  </a:lnTo>
                  <a:close/>
                  <a:moveTo>
                    <a:pt x="145" y="43"/>
                  </a:moveTo>
                  <a:lnTo>
                    <a:pt x="145" y="43"/>
                  </a:lnTo>
                  <a:lnTo>
                    <a:pt x="137" y="89"/>
                  </a:lnTo>
                  <a:lnTo>
                    <a:pt x="137" y="89"/>
                  </a:lnTo>
                  <a:lnTo>
                    <a:pt x="145" y="43"/>
                  </a:lnTo>
                  <a:close/>
                  <a:moveTo>
                    <a:pt x="145" y="43"/>
                  </a:moveTo>
                  <a:lnTo>
                    <a:pt x="145" y="43"/>
                  </a:lnTo>
                  <a:lnTo>
                    <a:pt x="137" y="89"/>
                  </a:lnTo>
                  <a:lnTo>
                    <a:pt x="137" y="89"/>
                  </a:lnTo>
                  <a:lnTo>
                    <a:pt x="145" y="43"/>
                  </a:lnTo>
                  <a:close/>
                  <a:moveTo>
                    <a:pt x="145" y="43"/>
                  </a:moveTo>
                  <a:lnTo>
                    <a:pt x="145" y="43"/>
                  </a:lnTo>
                  <a:lnTo>
                    <a:pt x="137" y="89"/>
                  </a:lnTo>
                  <a:lnTo>
                    <a:pt x="137" y="89"/>
                  </a:lnTo>
                  <a:lnTo>
                    <a:pt x="145" y="43"/>
                  </a:lnTo>
                  <a:close/>
                  <a:moveTo>
                    <a:pt x="145" y="43"/>
                  </a:moveTo>
                  <a:lnTo>
                    <a:pt x="145" y="43"/>
                  </a:lnTo>
                  <a:lnTo>
                    <a:pt x="137" y="89"/>
                  </a:lnTo>
                  <a:lnTo>
                    <a:pt x="137" y="89"/>
                  </a:lnTo>
                  <a:lnTo>
                    <a:pt x="145" y="43"/>
                  </a:lnTo>
                  <a:close/>
                  <a:moveTo>
                    <a:pt x="145" y="43"/>
                  </a:moveTo>
                  <a:lnTo>
                    <a:pt x="145" y="43"/>
                  </a:lnTo>
                  <a:lnTo>
                    <a:pt x="137" y="89"/>
                  </a:lnTo>
                  <a:lnTo>
                    <a:pt x="137" y="89"/>
                  </a:lnTo>
                  <a:lnTo>
                    <a:pt x="145" y="43"/>
                  </a:lnTo>
                  <a:close/>
                  <a:moveTo>
                    <a:pt x="145" y="43"/>
                  </a:moveTo>
                  <a:lnTo>
                    <a:pt x="145" y="43"/>
                  </a:lnTo>
                  <a:lnTo>
                    <a:pt x="137" y="89"/>
                  </a:lnTo>
                  <a:lnTo>
                    <a:pt x="137" y="89"/>
                  </a:lnTo>
                  <a:lnTo>
                    <a:pt x="145" y="43"/>
                  </a:lnTo>
                  <a:close/>
                  <a:moveTo>
                    <a:pt x="145" y="43"/>
                  </a:moveTo>
                  <a:lnTo>
                    <a:pt x="145" y="43"/>
                  </a:lnTo>
                  <a:lnTo>
                    <a:pt x="137" y="89"/>
                  </a:lnTo>
                  <a:lnTo>
                    <a:pt x="137" y="89"/>
                  </a:lnTo>
                  <a:lnTo>
                    <a:pt x="145" y="43"/>
                  </a:lnTo>
                  <a:close/>
                  <a:moveTo>
                    <a:pt x="145" y="43"/>
                  </a:moveTo>
                  <a:lnTo>
                    <a:pt x="145" y="43"/>
                  </a:lnTo>
                  <a:lnTo>
                    <a:pt x="138" y="89"/>
                  </a:lnTo>
                  <a:lnTo>
                    <a:pt x="137" y="89"/>
                  </a:lnTo>
                  <a:lnTo>
                    <a:pt x="145" y="43"/>
                  </a:lnTo>
                  <a:close/>
                  <a:moveTo>
                    <a:pt x="145" y="43"/>
                  </a:moveTo>
                  <a:lnTo>
                    <a:pt x="146" y="43"/>
                  </a:lnTo>
                  <a:lnTo>
                    <a:pt x="138" y="89"/>
                  </a:lnTo>
                  <a:lnTo>
                    <a:pt x="138" y="89"/>
                  </a:lnTo>
                  <a:lnTo>
                    <a:pt x="145" y="43"/>
                  </a:lnTo>
                  <a:close/>
                  <a:moveTo>
                    <a:pt x="146" y="43"/>
                  </a:moveTo>
                  <a:lnTo>
                    <a:pt x="146" y="43"/>
                  </a:lnTo>
                  <a:lnTo>
                    <a:pt x="138" y="89"/>
                  </a:lnTo>
                  <a:lnTo>
                    <a:pt x="138" y="89"/>
                  </a:lnTo>
                  <a:lnTo>
                    <a:pt x="146" y="43"/>
                  </a:lnTo>
                  <a:close/>
                  <a:moveTo>
                    <a:pt x="146" y="43"/>
                  </a:moveTo>
                  <a:lnTo>
                    <a:pt x="146" y="43"/>
                  </a:lnTo>
                  <a:lnTo>
                    <a:pt x="138" y="89"/>
                  </a:lnTo>
                  <a:lnTo>
                    <a:pt x="138" y="89"/>
                  </a:lnTo>
                  <a:lnTo>
                    <a:pt x="146" y="43"/>
                  </a:lnTo>
                  <a:close/>
                  <a:moveTo>
                    <a:pt x="146" y="43"/>
                  </a:moveTo>
                  <a:lnTo>
                    <a:pt x="146" y="43"/>
                  </a:lnTo>
                  <a:lnTo>
                    <a:pt x="138" y="89"/>
                  </a:lnTo>
                  <a:lnTo>
                    <a:pt x="138" y="89"/>
                  </a:lnTo>
                  <a:lnTo>
                    <a:pt x="146" y="43"/>
                  </a:lnTo>
                  <a:close/>
                  <a:moveTo>
                    <a:pt x="146" y="43"/>
                  </a:moveTo>
                  <a:lnTo>
                    <a:pt x="146" y="43"/>
                  </a:lnTo>
                  <a:lnTo>
                    <a:pt x="138" y="89"/>
                  </a:lnTo>
                  <a:lnTo>
                    <a:pt x="138" y="89"/>
                  </a:lnTo>
                  <a:lnTo>
                    <a:pt x="146" y="43"/>
                  </a:lnTo>
                  <a:close/>
                  <a:moveTo>
                    <a:pt x="146" y="43"/>
                  </a:moveTo>
                  <a:lnTo>
                    <a:pt x="146" y="43"/>
                  </a:lnTo>
                  <a:lnTo>
                    <a:pt x="138" y="89"/>
                  </a:lnTo>
                  <a:lnTo>
                    <a:pt x="138" y="89"/>
                  </a:lnTo>
                  <a:lnTo>
                    <a:pt x="146" y="43"/>
                  </a:lnTo>
                  <a:close/>
                  <a:moveTo>
                    <a:pt x="146" y="43"/>
                  </a:moveTo>
                  <a:lnTo>
                    <a:pt x="146" y="43"/>
                  </a:lnTo>
                  <a:lnTo>
                    <a:pt x="138" y="89"/>
                  </a:lnTo>
                  <a:lnTo>
                    <a:pt x="138" y="89"/>
                  </a:lnTo>
                  <a:lnTo>
                    <a:pt x="146" y="43"/>
                  </a:lnTo>
                  <a:close/>
                  <a:moveTo>
                    <a:pt x="146" y="43"/>
                  </a:moveTo>
                  <a:lnTo>
                    <a:pt x="146" y="43"/>
                  </a:lnTo>
                  <a:lnTo>
                    <a:pt x="138" y="89"/>
                  </a:lnTo>
                  <a:lnTo>
                    <a:pt x="138" y="89"/>
                  </a:lnTo>
                  <a:lnTo>
                    <a:pt x="146" y="43"/>
                  </a:lnTo>
                  <a:close/>
                  <a:moveTo>
                    <a:pt x="146" y="43"/>
                  </a:moveTo>
                  <a:lnTo>
                    <a:pt x="146" y="43"/>
                  </a:lnTo>
                  <a:lnTo>
                    <a:pt x="138" y="89"/>
                  </a:lnTo>
                  <a:lnTo>
                    <a:pt x="138" y="89"/>
                  </a:lnTo>
                  <a:lnTo>
                    <a:pt x="146" y="43"/>
                  </a:lnTo>
                  <a:close/>
                  <a:moveTo>
                    <a:pt x="146" y="43"/>
                  </a:moveTo>
                  <a:lnTo>
                    <a:pt x="146" y="43"/>
                  </a:lnTo>
                  <a:lnTo>
                    <a:pt x="138" y="89"/>
                  </a:lnTo>
                  <a:lnTo>
                    <a:pt x="138" y="89"/>
                  </a:lnTo>
                  <a:lnTo>
                    <a:pt x="146" y="43"/>
                  </a:lnTo>
                  <a:close/>
                  <a:moveTo>
                    <a:pt x="146" y="43"/>
                  </a:moveTo>
                  <a:lnTo>
                    <a:pt x="146" y="43"/>
                  </a:lnTo>
                  <a:lnTo>
                    <a:pt x="139" y="89"/>
                  </a:lnTo>
                  <a:lnTo>
                    <a:pt x="138" y="89"/>
                  </a:lnTo>
                  <a:lnTo>
                    <a:pt x="146" y="43"/>
                  </a:lnTo>
                  <a:close/>
                  <a:moveTo>
                    <a:pt x="146" y="43"/>
                  </a:moveTo>
                  <a:lnTo>
                    <a:pt x="146" y="43"/>
                  </a:lnTo>
                  <a:lnTo>
                    <a:pt x="139" y="89"/>
                  </a:lnTo>
                  <a:lnTo>
                    <a:pt x="139" y="89"/>
                  </a:lnTo>
                  <a:lnTo>
                    <a:pt x="146" y="43"/>
                  </a:lnTo>
                  <a:close/>
                  <a:moveTo>
                    <a:pt x="147" y="43"/>
                  </a:moveTo>
                  <a:lnTo>
                    <a:pt x="147" y="44"/>
                  </a:lnTo>
                  <a:lnTo>
                    <a:pt x="139" y="89"/>
                  </a:lnTo>
                  <a:lnTo>
                    <a:pt x="139" y="89"/>
                  </a:lnTo>
                  <a:lnTo>
                    <a:pt x="147" y="43"/>
                  </a:lnTo>
                  <a:close/>
                  <a:moveTo>
                    <a:pt x="147" y="44"/>
                  </a:moveTo>
                  <a:lnTo>
                    <a:pt x="147" y="44"/>
                  </a:lnTo>
                  <a:lnTo>
                    <a:pt x="139" y="89"/>
                  </a:lnTo>
                  <a:lnTo>
                    <a:pt x="139" y="89"/>
                  </a:lnTo>
                  <a:lnTo>
                    <a:pt x="147" y="44"/>
                  </a:lnTo>
                  <a:close/>
                  <a:moveTo>
                    <a:pt x="147" y="44"/>
                  </a:moveTo>
                  <a:lnTo>
                    <a:pt x="147" y="44"/>
                  </a:lnTo>
                  <a:lnTo>
                    <a:pt x="139" y="89"/>
                  </a:lnTo>
                  <a:lnTo>
                    <a:pt x="139" y="89"/>
                  </a:lnTo>
                  <a:lnTo>
                    <a:pt x="147" y="44"/>
                  </a:lnTo>
                  <a:close/>
                  <a:moveTo>
                    <a:pt x="147" y="44"/>
                  </a:moveTo>
                  <a:lnTo>
                    <a:pt x="147" y="44"/>
                  </a:lnTo>
                  <a:lnTo>
                    <a:pt x="139" y="89"/>
                  </a:lnTo>
                  <a:lnTo>
                    <a:pt x="139" y="89"/>
                  </a:lnTo>
                  <a:lnTo>
                    <a:pt x="147" y="44"/>
                  </a:lnTo>
                  <a:close/>
                  <a:moveTo>
                    <a:pt x="147" y="44"/>
                  </a:moveTo>
                  <a:lnTo>
                    <a:pt x="147" y="44"/>
                  </a:lnTo>
                  <a:lnTo>
                    <a:pt x="139" y="89"/>
                  </a:lnTo>
                  <a:lnTo>
                    <a:pt x="139" y="89"/>
                  </a:lnTo>
                  <a:lnTo>
                    <a:pt x="147" y="44"/>
                  </a:lnTo>
                  <a:close/>
                  <a:moveTo>
                    <a:pt x="147" y="44"/>
                  </a:moveTo>
                  <a:lnTo>
                    <a:pt x="147" y="44"/>
                  </a:lnTo>
                  <a:lnTo>
                    <a:pt x="139" y="89"/>
                  </a:lnTo>
                  <a:lnTo>
                    <a:pt x="139" y="89"/>
                  </a:lnTo>
                  <a:lnTo>
                    <a:pt x="147" y="44"/>
                  </a:lnTo>
                  <a:close/>
                  <a:moveTo>
                    <a:pt x="147" y="44"/>
                  </a:moveTo>
                  <a:lnTo>
                    <a:pt x="147" y="44"/>
                  </a:lnTo>
                  <a:lnTo>
                    <a:pt x="139" y="89"/>
                  </a:lnTo>
                  <a:lnTo>
                    <a:pt x="139" y="89"/>
                  </a:lnTo>
                  <a:lnTo>
                    <a:pt x="147" y="44"/>
                  </a:lnTo>
                  <a:close/>
                  <a:moveTo>
                    <a:pt x="147" y="44"/>
                  </a:moveTo>
                  <a:lnTo>
                    <a:pt x="147" y="44"/>
                  </a:lnTo>
                  <a:lnTo>
                    <a:pt x="139" y="89"/>
                  </a:lnTo>
                  <a:lnTo>
                    <a:pt x="139" y="89"/>
                  </a:lnTo>
                  <a:lnTo>
                    <a:pt x="147" y="44"/>
                  </a:lnTo>
                  <a:close/>
                  <a:moveTo>
                    <a:pt x="147" y="44"/>
                  </a:moveTo>
                  <a:lnTo>
                    <a:pt x="147" y="44"/>
                  </a:lnTo>
                  <a:lnTo>
                    <a:pt x="139" y="89"/>
                  </a:lnTo>
                  <a:lnTo>
                    <a:pt x="139" y="89"/>
                  </a:lnTo>
                  <a:lnTo>
                    <a:pt x="147" y="44"/>
                  </a:lnTo>
                  <a:close/>
                  <a:moveTo>
                    <a:pt x="147" y="44"/>
                  </a:moveTo>
                  <a:lnTo>
                    <a:pt x="147" y="44"/>
                  </a:lnTo>
                  <a:lnTo>
                    <a:pt x="140" y="89"/>
                  </a:lnTo>
                  <a:lnTo>
                    <a:pt x="139" y="89"/>
                  </a:lnTo>
                  <a:lnTo>
                    <a:pt x="147" y="44"/>
                  </a:lnTo>
                  <a:close/>
                  <a:moveTo>
                    <a:pt x="147" y="44"/>
                  </a:moveTo>
                  <a:lnTo>
                    <a:pt x="148" y="44"/>
                  </a:lnTo>
                  <a:lnTo>
                    <a:pt x="140" y="89"/>
                  </a:lnTo>
                  <a:lnTo>
                    <a:pt x="140" y="89"/>
                  </a:lnTo>
                  <a:lnTo>
                    <a:pt x="147" y="44"/>
                  </a:lnTo>
                  <a:close/>
                  <a:moveTo>
                    <a:pt x="148" y="44"/>
                  </a:moveTo>
                  <a:lnTo>
                    <a:pt x="148" y="44"/>
                  </a:lnTo>
                  <a:lnTo>
                    <a:pt x="140" y="89"/>
                  </a:lnTo>
                  <a:lnTo>
                    <a:pt x="140" y="89"/>
                  </a:lnTo>
                  <a:lnTo>
                    <a:pt x="148" y="44"/>
                  </a:lnTo>
                  <a:close/>
                  <a:moveTo>
                    <a:pt x="148" y="44"/>
                  </a:moveTo>
                  <a:lnTo>
                    <a:pt x="148" y="44"/>
                  </a:lnTo>
                  <a:lnTo>
                    <a:pt x="140" y="89"/>
                  </a:lnTo>
                  <a:lnTo>
                    <a:pt x="140" y="89"/>
                  </a:lnTo>
                  <a:lnTo>
                    <a:pt x="148" y="44"/>
                  </a:lnTo>
                  <a:close/>
                  <a:moveTo>
                    <a:pt x="148" y="44"/>
                  </a:moveTo>
                  <a:lnTo>
                    <a:pt x="148" y="44"/>
                  </a:lnTo>
                  <a:lnTo>
                    <a:pt x="140" y="89"/>
                  </a:lnTo>
                  <a:lnTo>
                    <a:pt x="140" y="89"/>
                  </a:lnTo>
                  <a:lnTo>
                    <a:pt x="148" y="44"/>
                  </a:lnTo>
                  <a:close/>
                  <a:moveTo>
                    <a:pt x="148" y="44"/>
                  </a:moveTo>
                  <a:lnTo>
                    <a:pt x="148" y="44"/>
                  </a:lnTo>
                  <a:lnTo>
                    <a:pt x="140" y="89"/>
                  </a:lnTo>
                  <a:lnTo>
                    <a:pt x="140" y="89"/>
                  </a:lnTo>
                  <a:lnTo>
                    <a:pt x="148" y="44"/>
                  </a:lnTo>
                  <a:close/>
                  <a:moveTo>
                    <a:pt x="148" y="44"/>
                  </a:moveTo>
                  <a:lnTo>
                    <a:pt x="148" y="44"/>
                  </a:lnTo>
                  <a:lnTo>
                    <a:pt x="140" y="89"/>
                  </a:lnTo>
                  <a:lnTo>
                    <a:pt x="140" y="89"/>
                  </a:lnTo>
                  <a:lnTo>
                    <a:pt x="148" y="44"/>
                  </a:lnTo>
                  <a:close/>
                  <a:moveTo>
                    <a:pt x="148" y="44"/>
                  </a:moveTo>
                  <a:lnTo>
                    <a:pt x="148" y="44"/>
                  </a:lnTo>
                  <a:lnTo>
                    <a:pt x="140" y="89"/>
                  </a:lnTo>
                  <a:lnTo>
                    <a:pt x="140" y="89"/>
                  </a:lnTo>
                  <a:lnTo>
                    <a:pt x="148" y="44"/>
                  </a:lnTo>
                  <a:close/>
                  <a:moveTo>
                    <a:pt x="148" y="44"/>
                  </a:moveTo>
                  <a:lnTo>
                    <a:pt x="148" y="44"/>
                  </a:lnTo>
                  <a:lnTo>
                    <a:pt x="140" y="89"/>
                  </a:lnTo>
                  <a:lnTo>
                    <a:pt x="140" y="89"/>
                  </a:lnTo>
                  <a:lnTo>
                    <a:pt x="148" y="44"/>
                  </a:lnTo>
                  <a:close/>
                  <a:moveTo>
                    <a:pt x="148" y="44"/>
                  </a:moveTo>
                  <a:lnTo>
                    <a:pt x="148" y="44"/>
                  </a:lnTo>
                  <a:lnTo>
                    <a:pt x="140" y="89"/>
                  </a:lnTo>
                  <a:lnTo>
                    <a:pt x="140" y="89"/>
                  </a:lnTo>
                  <a:lnTo>
                    <a:pt x="148" y="44"/>
                  </a:lnTo>
                  <a:close/>
                  <a:moveTo>
                    <a:pt x="148" y="44"/>
                  </a:moveTo>
                  <a:lnTo>
                    <a:pt x="148" y="44"/>
                  </a:lnTo>
                  <a:lnTo>
                    <a:pt x="140" y="89"/>
                  </a:lnTo>
                  <a:lnTo>
                    <a:pt x="140" y="89"/>
                  </a:lnTo>
                  <a:lnTo>
                    <a:pt x="148" y="44"/>
                  </a:lnTo>
                  <a:close/>
                  <a:moveTo>
                    <a:pt x="148" y="44"/>
                  </a:moveTo>
                  <a:lnTo>
                    <a:pt x="148" y="44"/>
                  </a:lnTo>
                  <a:lnTo>
                    <a:pt x="140" y="89"/>
                  </a:lnTo>
                  <a:lnTo>
                    <a:pt x="140" y="89"/>
                  </a:lnTo>
                  <a:lnTo>
                    <a:pt x="148" y="44"/>
                  </a:lnTo>
                  <a:close/>
                  <a:moveTo>
                    <a:pt x="148" y="44"/>
                  </a:moveTo>
                  <a:lnTo>
                    <a:pt x="149" y="44"/>
                  </a:lnTo>
                  <a:lnTo>
                    <a:pt x="141" y="89"/>
                  </a:lnTo>
                  <a:lnTo>
                    <a:pt x="141" y="89"/>
                  </a:lnTo>
                  <a:lnTo>
                    <a:pt x="148" y="44"/>
                  </a:lnTo>
                  <a:close/>
                  <a:moveTo>
                    <a:pt x="149" y="44"/>
                  </a:moveTo>
                  <a:lnTo>
                    <a:pt x="149" y="44"/>
                  </a:lnTo>
                  <a:lnTo>
                    <a:pt x="141" y="89"/>
                  </a:lnTo>
                  <a:lnTo>
                    <a:pt x="141" y="89"/>
                  </a:lnTo>
                  <a:lnTo>
                    <a:pt x="149" y="44"/>
                  </a:lnTo>
                  <a:close/>
                  <a:moveTo>
                    <a:pt x="149" y="44"/>
                  </a:moveTo>
                  <a:lnTo>
                    <a:pt x="149" y="44"/>
                  </a:lnTo>
                  <a:lnTo>
                    <a:pt x="141" y="89"/>
                  </a:lnTo>
                  <a:lnTo>
                    <a:pt x="141" y="89"/>
                  </a:lnTo>
                  <a:lnTo>
                    <a:pt x="149" y="44"/>
                  </a:lnTo>
                  <a:close/>
                  <a:moveTo>
                    <a:pt x="149" y="44"/>
                  </a:moveTo>
                  <a:lnTo>
                    <a:pt x="149" y="44"/>
                  </a:lnTo>
                  <a:lnTo>
                    <a:pt x="141" y="89"/>
                  </a:lnTo>
                  <a:lnTo>
                    <a:pt x="141" y="89"/>
                  </a:lnTo>
                  <a:lnTo>
                    <a:pt x="149" y="44"/>
                  </a:lnTo>
                  <a:close/>
                  <a:moveTo>
                    <a:pt x="149" y="44"/>
                  </a:moveTo>
                  <a:lnTo>
                    <a:pt x="149" y="44"/>
                  </a:lnTo>
                  <a:lnTo>
                    <a:pt x="141" y="89"/>
                  </a:lnTo>
                  <a:lnTo>
                    <a:pt x="141" y="89"/>
                  </a:lnTo>
                  <a:lnTo>
                    <a:pt x="149" y="44"/>
                  </a:lnTo>
                  <a:close/>
                  <a:moveTo>
                    <a:pt x="149" y="44"/>
                  </a:moveTo>
                  <a:lnTo>
                    <a:pt x="149" y="44"/>
                  </a:lnTo>
                  <a:lnTo>
                    <a:pt x="141" y="89"/>
                  </a:lnTo>
                  <a:lnTo>
                    <a:pt x="141" y="89"/>
                  </a:lnTo>
                  <a:lnTo>
                    <a:pt x="149" y="44"/>
                  </a:lnTo>
                  <a:close/>
                  <a:moveTo>
                    <a:pt x="149" y="44"/>
                  </a:moveTo>
                  <a:lnTo>
                    <a:pt x="149" y="44"/>
                  </a:lnTo>
                  <a:lnTo>
                    <a:pt x="141" y="89"/>
                  </a:lnTo>
                  <a:lnTo>
                    <a:pt x="141" y="89"/>
                  </a:lnTo>
                  <a:lnTo>
                    <a:pt x="149" y="44"/>
                  </a:lnTo>
                  <a:close/>
                  <a:moveTo>
                    <a:pt x="149" y="44"/>
                  </a:moveTo>
                  <a:lnTo>
                    <a:pt x="149" y="44"/>
                  </a:lnTo>
                  <a:lnTo>
                    <a:pt x="141" y="89"/>
                  </a:lnTo>
                  <a:lnTo>
                    <a:pt x="141" y="89"/>
                  </a:lnTo>
                  <a:lnTo>
                    <a:pt x="149" y="44"/>
                  </a:lnTo>
                  <a:close/>
                  <a:moveTo>
                    <a:pt x="149" y="44"/>
                  </a:moveTo>
                  <a:lnTo>
                    <a:pt x="149" y="44"/>
                  </a:lnTo>
                  <a:lnTo>
                    <a:pt x="141" y="89"/>
                  </a:lnTo>
                  <a:lnTo>
                    <a:pt x="141" y="89"/>
                  </a:lnTo>
                  <a:lnTo>
                    <a:pt x="149" y="44"/>
                  </a:lnTo>
                  <a:close/>
                  <a:moveTo>
                    <a:pt x="149" y="44"/>
                  </a:moveTo>
                  <a:lnTo>
                    <a:pt x="149" y="44"/>
                  </a:lnTo>
                  <a:lnTo>
                    <a:pt x="141" y="89"/>
                  </a:lnTo>
                  <a:lnTo>
                    <a:pt x="141" y="89"/>
                  </a:lnTo>
                  <a:lnTo>
                    <a:pt x="149" y="44"/>
                  </a:lnTo>
                  <a:close/>
                  <a:moveTo>
                    <a:pt x="149" y="44"/>
                  </a:moveTo>
                  <a:lnTo>
                    <a:pt x="149" y="44"/>
                  </a:lnTo>
                  <a:lnTo>
                    <a:pt x="142" y="89"/>
                  </a:lnTo>
                  <a:lnTo>
                    <a:pt x="141" y="89"/>
                  </a:lnTo>
                  <a:lnTo>
                    <a:pt x="149" y="44"/>
                  </a:lnTo>
                  <a:close/>
                  <a:moveTo>
                    <a:pt x="149" y="44"/>
                  </a:moveTo>
                  <a:lnTo>
                    <a:pt x="149" y="44"/>
                  </a:lnTo>
                  <a:lnTo>
                    <a:pt x="142" y="90"/>
                  </a:lnTo>
                  <a:lnTo>
                    <a:pt x="142" y="90"/>
                  </a:lnTo>
                  <a:lnTo>
                    <a:pt x="149" y="44"/>
                  </a:lnTo>
                  <a:close/>
                  <a:moveTo>
                    <a:pt x="150" y="44"/>
                  </a:moveTo>
                  <a:lnTo>
                    <a:pt x="150" y="44"/>
                  </a:lnTo>
                  <a:lnTo>
                    <a:pt x="142" y="90"/>
                  </a:lnTo>
                  <a:lnTo>
                    <a:pt x="142" y="90"/>
                  </a:lnTo>
                  <a:lnTo>
                    <a:pt x="150" y="44"/>
                  </a:lnTo>
                  <a:close/>
                  <a:moveTo>
                    <a:pt x="150" y="44"/>
                  </a:moveTo>
                  <a:lnTo>
                    <a:pt x="150" y="44"/>
                  </a:lnTo>
                  <a:lnTo>
                    <a:pt x="142" y="90"/>
                  </a:lnTo>
                  <a:lnTo>
                    <a:pt x="142" y="90"/>
                  </a:lnTo>
                  <a:lnTo>
                    <a:pt x="150" y="44"/>
                  </a:lnTo>
                  <a:close/>
                  <a:moveTo>
                    <a:pt x="150" y="44"/>
                  </a:moveTo>
                  <a:lnTo>
                    <a:pt x="150" y="44"/>
                  </a:lnTo>
                  <a:lnTo>
                    <a:pt x="142" y="90"/>
                  </a:lnTo>
                  <a:lnTo>
                    <a:pt x="142" y="90"/>
                  </a:lnTo>
                  <a:lnTo>
                    <a:pt x="150" y="44"/>
                  </a:lnTo>
                  <a:close/>
                  <a:moveTo>
                    <a:pt x="150" y="44"/>
                  </a:moveTo>
                  <a:lnTo>
                    <a:pt x="150" y="44"/>
                  </a:lnTo>
                  <a:lnTo>
                    <a:pt x="142" y="90"/>
                  </a:lnTo>
                  <a:lnTo>
                    <a:pt x="142" y="90"/>
                  </a:lnTo>
                  <a:lnTo>
                    <a:pt x="150" y="44"/>
                  </a:lnTo>
                  <a:close/>
                  <a:moveTo>
                    <a:pt x="150" y="44"/>
                  </a:moveTo>
                  <a:lnTo>
                    <a:pt x="150" y="44"/>
                  </a:lnTo>
                  <a:lnTo>
                    <a:pt x="142" y="90"/>
                  </a:lnTo>
                  <a:lnTo>
                    <a:pt x="142" y="90"/>
                  </a:lnTo>
                  <a:lnTo>
                    <a:pt x="150" y="44"/>
                  </a:lnTo>
                  <a:close/>
                  <a:moveTo>
                    <a:pt x="150" y="44"/>
                  </a:moveTo>
                  <a:lnTo>
                    <a:pt x="150" y="44"/>
                  </a:lnTo>
                  <a:lnTo>
                    <a:pt x="142" y="90"/>
                  </a:lnTo>
                  <a:lnTo>
                    <a:pt x="142" y="90"/>
                  </a:lnTo>
                  <a:lnTo>
                    <a:pt x="150" y="44"/>
                  </a:lnTo>
                  <a:close/>
                  <a:moveTo>
                    <a:pt x="150" y="44"/>
                  </a:moveTo>
                  <a:lnTo>
                    <a:pt x="150" y="44"/>
                  </a:lnTo>
                  <a:lnTo>
                    <a:pt x="142" y="90"/>
                  </a:lnTo>
                  <a:lnTo>
                    <a:pt x="142" y="90"/>
                  </a:lnTo>
                  <a:lnTo>
                    <a:pt x="150" y="44"/>
                  </a:lnTo>
                  <a:close/>
                  <a:moveTo>
                    <a:pt x="150" y="44"/>
                  </a:moveTo>
                  <a:lnTo>
                    <a:pt x="150" y="44"/>
                  </a:lnTo>
                  <a:lnTo>
                    <a:pt x="142" y="90"/>
                  </a:lnTo>
                  <a:lnTo>
                    <a:pt x="142" y="90"/>
                  </a:lnTo>
                  <a:lnTo>
                    <a:pt x="150" y="44"/>
                  </a:lnTo>
                  <a:close/>
                  <a:moveTo>
                    <a:pt x="150" y="44"/>
                  </a:moveTo>
                  <a:lnTo>
                    <a:pt x="150" y="44"/>
                  </a:lnTo>
                  <a:lnTo>
                    <a:pt x="142" y="90"/>
                  </a:lnTo>
                  <a:lnTo>
                    <a:pt x="142" y="90"/>
                  </a:lnTo>
                  <a:lnTo>
                    <a:pt x="150" y="44"/>
                  </a:lnTo>
                  <a:close/>
                  <a:moveTo>
                    <a:pt x="150" y="44"/>
                  </a:moveTo>
                  <a:lnTo>
                    <a:pt x="150" y="44"/>
                  </a:lnTo>
                  <a:lnTo>
                    <a:pt x="143" y="90"/>
                  </a:lnTo>
                  <a:lnTo>
                    <a:pt x="142" y="90"/>
                  </a:lnTo>
                  <a:lnTo>
                    <a:pt x="150" y="44"/>
                  </a:lnTo>
                  <a:close/>
                  <a:moveTo>
                    <a:pt x="150" y="44"/>
                  </a:moveTo>
                  <a:lnTo>
                    <a:pt x="151" y="44"/>
                  </a:lnTo>
                  <a:lnTo>
                    <a:pt x="143" y="90"/>
                  </a:lnTo>
                  <a:lnTo>
                    <a:pt x="143" y="90"/>
                  </a:lnTo>
                  <a:lnTo>
                    <a:pt x="150" y="44"/>
                  </a:lnTo>
                  <a:close/>
                  <a:moveTo>
                    <a:pt x="151" y="44"/>
                  </a:moveTo>
                  <a:lnTo>
                    <a:pt x="151" y="44"/>
                  </a:lnTo>
                  <a:lnTo>
                    <a:pt x="143" y="90"/>
                  </a:lnTo>
                  <a:lnTo>
                    <a:pt x="143" y="90"/>
                  </a:lnTo>
                  <a:lnTo>
                    <a:pt x="151" y="44"/>
                  </a:lnTo>
                  <a:close/>
                  <a:moveTo>
                    <a:pt x="151" y="44"/>
                  </a:moveTo>
                  <a:lnTo>
                    <a:pt x="151" y="44"/>
                  </a:lnTo>
                  <a:lnTo>
                    <a:pt x="143" y="90"/>
                  </a:lnTo>
                  <a:lnTo>
                    <a:pt x="143" y="90"/>
                  </a:lnTo>
                  <a:lnTo>
                    <a:pt x="151" y="44"/>
                  </a:lnTo>
                  <a:close/>
                  <a:moveTo>
                    <a:pt x="151" y="44"/>
                  </a:moveTo>
                  <a:lnTo>
                    <a:pt x="151" y="44"/>
                  </a:lnTo>
                  <a:lnTo>
                    <a:pt x="143" y="90"/>
                  </a:lnTo>
                  <a:lnTo>
                    <a:pt x="143" y="90"/>
                  </a:lnTo>
                  <a:lnTo>
                    <a:pt x="151" y="44"/>
                  </a:lnTo>
                  <a:close/>
                  <a:moveTo>
                    <a:pt x="151" y="44"/>
                  </a:moveTo>
                  <a:lnTo>
                    <a:pt x="151" y="44"/>
                  </a:lnTo>
                  <a:lnTo>
                    <a:pt x="143" y="90"/>
                  </a:lnTo>
                  <a:lnTo>
                    <a:pt x="143" y="90"/>
                  </a:lnTo>
                  <a:lnTo>
                    <a:pt x="151" y="44"/>
                  </a:lnTo>
                  <a:close/>
                  <a:moveTo>
                    <a:pt x="151" y="44"/>
                  </a:moveTo>
                  <a:lnTo>
                    <a:pt x="151" y="44"/>
                  </a:lnTo>
                  <a:lnTo>
                    <a:pt x="143" y="90"/>
                  </a:lnTo>
                  <a:lnTo>
                    <a:pt x="143" y="90"/>
                  </a:lnTo>
                  <a:lnTo>
                    <a:pt x="151" y="44"/>
                  </a:lnTo>
                  <a:close/>
                  <a:moveTo>
                    <a:pt x="151" y="44"/>
                  </a:moveTo>
                  <a:lnTo>
                    <a:pt x="151" y="44"/>
                  </a:lnTo>
                  <a:lnTo>
                    <a:pt x="143" y="90"/>
                  </a:lnTo>
                  <a:lnTo>
                    <a:pt x="143" y="90"/>
                  </a:lnTo>
                  <a:lnTo>
                    <a:pt x="151" y="44"/>
                  </a:lnTo>
                  <a:close/>
                  <a:moveTo>
                    <a:pt x="151" y="44"/>
                  </a:moveTo>
                  <a:lnTo>
                    <a:pt x="151" y="44"/>
                  </a:lnTo>
                  <a:lnTo>
                    <a:pt x="143" y="90"/>
                  </a:lnTo>
                  <a:lnTo>
                    <a:pt x="143" y="90"/>
                  </a:lnTo>
                  <a:lnTo>
                    <a:pt x="151" y="44"/>
                  </a:lnTo>
                  <a:close/>
                  <a:moveTo>
                    <a:pt x="151" y="44"/>
                  </a:moveTo>
                  <a:lnTo>
                    <a:pt x="151" y="44"/>
                  </a:lnTo>
                  <a:lnTo>
                    <a:pt x="143" y="90"/>
                  </a:lnTo>
                  <a:lnTo>
                    <a:pt x="143" y="90"/>
                  </a:lnTo>
                  <a:lnTo>
                    <a:pt x="151" y="44"/>
                  </a:lnTo>
                  <a:close/>
                  <a:moveTo>
                    <a:pt x="151" y="44"/>
                  </a:moveTo>
                  <a:lnTo>
                    <a:pt x="151" y="44"/>
                  </a:lnTo>
                  <a:lnTo>
                    <a:pt x="143" y="90"/>
                  </a:lnTo>
                  <a:lnTo>
                    <a:pt x="143" y="90"/>
                  </a:lnTo>
                  <a:lnTo>
                    <a:pt x="151" y="44"/>
                  </a:lnTo>
                  <a:close/>
                  <a:moveTo>
                    <a:pt x="151" y="44"/>
                  </a:moveTo>
                  <a:lnTo>
                    <a:pt x="151" y="44"/>
                  </a:lnTo>
                  <a:lnTo>
                    <a:pt x="143" y="90"/>
                  </a:lnTo>
                  <a:lnTo>
                    <a:pt x="143" y="90"/>
                  </a:lnTo>
                  <a:lnTo>
                    <a:pt x="151" y="44"/>
                  </a:lnTo>
                  <a:close/>
                  <a:moveTo>
                    <a:pt x="151" y="44"/>
                  </a:moveTo>
                  <a:lnTo>
                    <a:pt x="152" y="44"/>
                  </a:lnTo>
                  <a:lnTo>
                    <a:pt x="144" y="90"/>
                  </a:lnTo>
                  <a:lnTo>
                    <a:pt x="144" y="90"/>
                  </a:lnTo>
                  <a:lnTo>
                    <a:pt x="151" y="44"/>
                  </a:lnTo>
                  <a:close/>
                  <a:moveTo>
                    <a:pt x="152" y="44"/>
                  </a:moveTo>
                  <a:lnTo>
                    <a:pt x="152" y="44"/>
                  </a:lnTo>
                  <a:lnTo>
                    <a:pt x="144" y="90"/>
                  </a:lnTo>
                  <a:lnTo>
                    <a:pt x="144" y="90"/>
                  </a:lnTo>
                  <a:lnTo>
                    <a:pt x="152" y="44"/>
                  </a:lnTo>
                  <a:close/>
                  <a:moveTo>
                    <a:pt x="152" y="44"/>
                  </a:moveTo>
                  <a:lnTo>
                    <a:pt x="152" y="44"/>
                  </a:lnTo>
                  <a:lnTo>
                    <a:pt x="144" y="90"/>
                  </a:lnTo>
                  <a:lnTo>
                    <a:pt x="144" y="90"/>
                  </a:lnTo>
                  <a:lnTo>
                    <a:pt x="152" y="44"/>
                  </a:lnTo>
                  <a:close/>
                  <a:moveTo>
                    <a:pt x="152" y="44"/>
                  </a:moveTo>
                  <a:lnTo>
                    <a:pt x="152" y="44"/>
                  </a:lnTo>
                  <a:lnTo>
                    <a:pt x="144" y="90"/>
                  </a:lnTo>
                  <a:lnTo>
                    <a:pt x="144" y="90"/>
                  </a:lnTo>
                  <a:lnTo>
                    <a:pt x="152" y="44"/>
                  </a:lnTo>
                  <a:close/>
                  <a:moveTo>
                    <a:pt x="152" y="44"/>
                  </a:moveTo>
                  <a:lnTo>
                    <a:pt x="152" y="44"/>
                  </a:lnTo>
                  <a:lnTo>
                    <a:pt x="144" y="90"/>
                  </a:lnTo>
                  <a:lnTo>
                    <a:pt x="144" y="90"/>
                  </a:lnTo>
                  <a:lnTo>
                    <a:pt x="152" y="44"/>
                  </a:lnTo>
                  <a:close/>
                  <a:moveTo>
                    <a:pt x="152" y="44"/>
                  </a:moveTo>
                  <a:lnTo>
                    <a:pt x="152" y="44"/>
                  </a:lnTo>
                  <a:lnTo>
                    <a:pt x="144" y="90"/>
                  </a:lnTo>
                  <a:lnTo>
                    <a:pt x="144" y="90"/>
                  </a:lnTo>
                  <a:lnTo>
                    <a:pt x="152" y="44"/>
                  </a:lnTo>
                  <a:close/>
                  <a:moveTo>
                    <a:pt x="152" y="44"/>
                  </a:moveTo>
                  <a:lnTo>
                    <a:pt x="152" y="44"/>
                  </a:lnTo>
                  <a:lnTo>
                    <a:pt x="144" y="90"/>
                  </a:lnTo>
                  <a:lnTo>
                    <a:pt x="144" y="90"/>
                  </a:lnTo>
                  <a:lnTo>
                    <a:pt x="152" y="44"/>
                  </a:lnTo>
                  <a:close/>
                  <a:moveTo>
                    <a:pt x="152" y="44"/>
                  </a:moveTo>
                  <a:lnTo>
                    <a:pt x="152" y="44"/>
                  </a:lnTo>
                  <a:lnTo>
                    <a:pt x="144" y="90"/>
                  </a:lnTo>
                  <a:lnTo>
                    <a:pt x="144" y="90"/>
                  </a:lnTo>
                  <a:lnTo>
                    <a:pt x="152" y="44"/>
                  </a:lnTo>
                  <a:close/>
                  <a:moveTo>
                    <a:pt x="152" y="44"/>
                  </a:moveTo>
                  <a:lnTo>
                    <a:pt x="152" y="44"/>
                  </a:lnTo>
                  <a:lnTo>
                    <a:pt x="144" y="90"/>
                  </a:lnTo>
                  <a:lnTo>
                    <a:pt x="144" y="90"/>
                  </a:lnTo>
                  <a:lnTo>
                    <a:pt x="152" y="44"/>
                  </a:lnTo>
                  <a:close/>
                  <a:moveTo>
                    <a:pt x="152" y="44"/>
                  </a:moveTo>
                  <a:lnTo>
                    <a:pt x="152" y="44"/>
                  </a:lnTo>
                  <a:lnTo>
                    <a:pt x="144" y="90"/>
                  </a:lnTo>
                  <a:lnTo>
                    <a:pt x="144" y="90"/>
                  </a:lnTo>
                  <a:lnTo>
                    <a:pt x="152" y="44"/>
                  </a:lnTo>
                  <a:close/>
                  <a:moveTo>
                    <a:pt x="152" y="44"/>
                  </a:moveTo>
                  <a:lnTo>
                    <a:pt x="152" y="44"/>
                  </a:lnTo>
                  <a:lnTo>
                    <a:pt x="145" y="90"/>
                  </a:lnTo>
                  <a:lnTo>
                    <a:pt x="144" y="90"/>
                  </a:lnTo>
                  <a:lnTo>
                    <a:pt x="152" y="44"/>
                  </a:lnTo>
                  <a:close/>
                  <a:moveTo>
                    <a:pt x="152" y="45"/>
                  </a:moveTo>
                  <a:lnTo>
                    <a:pt x="152" y="45"/>
                  </a:lnTo>
                  <a:lnTo>
                    <a:pt x="145" y="90"/>
                  </a:lnTo>
                  <a:lnTo>
                    <a:pt x="145" y="90"/>
                  </a:lnTo>
                  <a:lnTo>
                    <a:pt x="152" y="45"/>
                  </a:lnTo>
                  <a:close/>
                  <a:moveTo>
                    <a:pt x="153" y="45"/>
                  </a:moveTo>
                  <a:lnTo>
                    <a:pt x="153" y="45"/>
                  </a:lnTo>
                  <a:lnTo>
                    <a:pt x="145" y="90"/>
                  </a:lnTo>
                  <a:lnTo>
                    <a:pt x="145" y="90"/>
                  </a:lnTo>
                  <a:lnTo>
                    <a:pt x="153" y="45"/>
                  </a:lnTo>
                  <a:close/>
                  <a:moveTo>
                    <a:pt x="153" y="45"/>
                  </a:moveTo>
                  <a:lnTo>
                    <a:pt x="153" y="45"/>
                  </a:lnTo>
                  <a:lnTo>
                    <a:pt x="145" y="90"/>
                  </a:lnTo>
                  <a:lnTo>
                    <a:pt x="145" y="90"/>
                  </a:lnTo>
                  <a:lnTo>
                    <a:pt x="153" y="45"/>
                  </a:lnTo>
                  <a:close/>
                  <a:moveTo>
                    <a:pt x="153" y="45"/>
                  </a:moveTo>
                  <a:lnTo>
                    <a:pt x="153" y="45"/>
                  </a:lnTo>
                  <a:lnTo>
                    <a:pt x="145" y="90"/>
                  </a:lnTo>
                  <a:lnTo>
                    <a:pt x="145" y="90"/>
                  </a:lnTo>
                  <a:lnTo>
                    <a:pt x="153" y="45"/>
                  </a:lnTo>
                  <a:close/>
                  <a:moveTo>
                    <a:pt x="153" y="45"/>
                  </a:moveTo>
                  <a:lnTo>
                    <a:pt x="153" y="45"/>
                  </a:lnTo>
                  <a:lnTo>
                    <a:pt x="145" y="90"/>
                  </a:lnTo>
                  <a:lnTo>
                    <a:pt x="145" y="90"/>
                  </a:lnTo>
                  <a:lnTo>
                    <a:pt x="153" y="45"/>
                  </a:lnTo>
                  <a:close/>
                  <a:moveTo>
                    <a:pt x="153" y="45"/>
                  </a:moveTo>
                  <a:lnTo>
                    <a:pt x="153" y="45"/>
                  </a:lnTo>
                  <a:lnTo>
                    <a:pt x="145" y="90"/>
                  </a:lnTo>
                  <a:lnTo>
                    <a:pt x="145" y="90"/>
                  </a:lnTo>
                  <a:lnTo>
                    <a:pt x="153" y="45"/>
                  </a:lnTo>
                  <a:close/>
                  <a:moveTo>
                    <a:pt x="153" y="45"/>
                  </a:moveTo>
                  <a:lnTo>
                    <a:pt x="153" y="45"/>
                  </a:lnTo>
                  <a:lnTo>
                    <a:pt x="145" y="90"/>
                  </a:lnTo>
                  <a:lnTo>
                    <a:pt x="145" y="90"/>
                  </a:lnTo>
                  <a:lnTo>
                    <a:pt x="153" y="45"/>
                  </a:lnTo>
                  <a:close/>
                  <a:moveTo>
                    <a:pt x="153" y="45"/>
                  </a:moveTo>
                  <a:lnTo>
                    <a:pt x="153" y="45"/>
                  </a:lnTo>
                  <a:lnTo>
                    <a:pt x="145" y="90"/>
                  </a:lnTo>
                  <a:lnTo>
                    <a:pt x="145" y="90"/>
                  </a:lnTo>
                  <a:lnTo>
                    <a:pt x="153" y="45"/>
                  </a:lnTo>
                  <a:close/>
                  <a:moveTo>
                    <a:pt x="153" y="45"/>
                  </a:moveTo>
                  <a:lnTo>
                    <a:pt x="153" y="45"/>
                  </a:lnTo>
                  <a:lnTo>
                    <a:pt x="145" y="90"/>
                  </a:lnTo>
                  <a:lnTo>
                    <a:pt x="145" y="90"/>
                  </a:lnTo>
                  <a:lnTo>
                    <a:pt x="153" y="45"/>
                  </a:lnTo>
                  <a:close/>
                  <a:moveTo>
                    <a:pt x="153" y="45"/>
                  </a:moveTo>
                  <a:lnTo>
                    <a:pt x="153" y="45"/>
                  </a:lnTo>
                  <a:lnTo>
                    <a:pt x="145" y="90"/>
                  </a:lnTo>
                  <a:lnTo>
                    <a:pt x="145" y="90"/>
                  </a:lnTo>
                  <a:lnTo>
                    <a:pt x="153" y="45"/>
                  </a:lnTo>
                  <a:close/>
                  <a:moveTo>
                    <a:pt x="153" y="45"/>
                  </a:moveTo>
                  <a:lnTo>
                    <a:pt x="153" y="45"/>
                  </a:lnTo>
                  <a:lnTo>
                    <a:pt x="146" y="90"/>
                  </a:lnTo>
                  <a:lnTo>
                    <a:pt x="145" y="90"/>
                  </a:lnTo>
                  <a:lnTo>
                    <a:pt x="153" y="45"/>
                  </a:lnTo>
                  <a:close/>
                  <a:moveTo>
                    <a:pt x="153" y="45"/>
                  </a:moveTo>
                  <a:lnTo>
                    <a:pt x="154" y="45"/>
                  </a:lnTo>
                  <a:lnTo>
                    <a:pt x="146" y="90"/>
                  </a:lnTo>
                  <a:lnTo>
                    <a:pt x="146" y="90"/>
                  </a:lnTo>
                  <a:lnTo>
                    <a:pt x="153" y="45"/>
                  </a:lnTo>
                  <a:close/>
                  <a:moveTo>
                    <a:pt x="154" y="45"/>
                  </a:moveTo>
                  <a:lnTo>
                    <a:pt x="154" y="45"/>
                  </a:lnTo>
                  <a:lnTo>
                    <a:pt x="146" y="90"/>
                  </a:lnTo>
                  <a:lnTo>
                    <a:pt x="146" y="90"/>
                  </a:lnTo>
                  <a:lnTo>
                    <a:pt x="154" y="45"/>
                  </a:lnTo>
                  <a:close/>
                  <a:moveTo>
                    <a:pt x="154" y="45"/>
                  </a:moveTo>
                  <a:lnTo>
                    <a:pt x="154" y="45"/>
                  </a:lnTo>
                  <a:lnTo>
                    <a:pt x="146" y="90"/>
                  </a:lnTo>
                  <a:lnTo>
                    <a:pt x="146" y="90"/>
                  </a:lnTo>
                  <a:lnTo>
                    <a:pt x="154" y="45"/>
                  </a:lnTo>
                  <a:close/>
                  <a:moveTo>
                    <a:pt x="154" y="45"/>
                  </a:moveTo>
                  <a:lnTo>
                    <a:pt x="154" y="45"/>
                  </a:lnTo>
                  <a:lnTo>
                    <a:pt x="146" y="90"/>
                  </a:lnTo>
                  <a:lnTo>
                    <a:pt x="146" y="90"/>
                  </a:lnTo>
                  <a:lnTo>
                    <a:pt x="154" y="45"/>
                  </a:lnTo>
                  <a:close/>
                  <a:moveTo>
                    <a:pt x="154" y="45"/>
                  </a:moveTo>
                  <a:lnTo>
                    <a:pt x="154" y="45"/>
                  </a:lnTo>
                  <a:lnTo>
                    <a:pt x="146" y="90"/>
                  </a:lnTo>
                  <a:lnTo>
                    <a:pt x="146" y="90"/>
                  </a:lnTo>
                  <a:lnTo>
                    <a:pt x="154" y="45"/>
                  </a:lnTo>
                  <a:close/>
                  <a:moveTo>
                    <a:pt x="154" y="45"/>
                  </a:moveTo>
                  <a:lnTo>
                    <a:pt x="154" y="45"/>
                  </a:lnTo>
                  <a:lnTo>
                    <a:pt x="146" y="90"/>
                  </a:lnTo>
                  <a:lnTo>
                    <a:pt x="146" y="90"/>
                  </a:lnTo>
                  <a:lnTo>
                    <a:pt x="154" y="45"/>
                  </a:lnTo>
                  <a:close/>
                  <a:moveTo>
                    <a:pt x="154" y="45"/>
                  </a:moveTo>
                  <a:lnTo>
                    <a:pt x="154" y="45"/>
                  </a:lnTo>
                  <a:lnTo>
                    <a:pt x="146" y="90"/>
                  </a:lnTo>
                  <a:lnTo>
                    <a:pt x="146" y="90"/>
                  </a:lnTo>
                  <a:lnTo>
                    <a:pt x="154" y="45"/>
                  </a:lnTo>
                  <a:close/>
                  <a:moveTo>
                    <a:pt x="154" y="45"/>
                  </a:moveTo>
                  <a:lnTo>
                    <a:pt x="154" y="45"/>
                  </a:lnTo>
                  <a:lnTo>
                    <a:pt x="146" y="90"/>
                  </a:lnTo>
                  <a:lnTo>
                    <a:pt x="146" y="90"/>
                  </a:lnTo>
                  <a:lnTo>
                    <a:pt x="154" y="45"/>
                  </a:lnTo>
                  <a:close/>
                  <a:moveTo>
                    <a:pt x="154" y="45"/>
                  </a:moveTo>
                  <a:lnTo>
                    <a:pt x="154" y="45"/>
                  </a:lnTo>
                  <a:lnTo>
                    <a:pt x="146" y="90"/>
                  </a:lnTo>
                  <a:lnTo>
                    <a:pt x="146" y="90"/>
                  </a:lnTo>
                  <a:lnTo>
                    <a:pt x="154" y="45"/>
                  </a:lnTo>
                  <a:close/>
                  <a:moveTo>
                    <a:pt x="154" y="45"/>
                  </a:moveTo>
                  <a:lnTo>
                    <a:pt x="154" y="45"/>
                  </a:lnTo>
                  <a:lnTo>
                    <a:pt x="146" y="90"/>
                  </a:lnTo>
                  <a:lnTo>
                    <a:pt x="146" y="90"/>
                  </a:lnTo>
                  <a:lnTo>
                    <a:pt x="154" y="45"/>
                  </a:lnTo>
                  <a:close/>
                  <a:moveTo>
                    <a:pt x="154" y="45"/>
                  </a:moveTo>
                  <a:lnTo>
                    <a:pt x="154" y="45"/>
                  </a:lnTo>
                  <a:lnTo>
                    <a:pt x="146" y="90"/>
                  </a:lnTo>
                  <a:lnTo>
                    <a:pt x="146" y="90"/>
                  </a:lnTo>
                  <a:lnTo>
                    <a:pt x="154" y="45"/>
                  </a:lnTo>
                  <a:close/>
                  <a:moveTo>
                    <a:pt x="154" y="45"/>
                  </a:moveTo>
                  <a:lnTo>
                    <a:pt x="154" y="45"/>
                  </a:lnTo>
                  <a:lnTo>
                    <a:pt x="147" y="90"/>
                  </a:lnTo>
                  <a:lnTo>
                    <a:pt x="147" y="90"/>
                  </a:lnTo>
                  <a:lnTo>
                    <a:pt x="154" y="45"/>
                  </a:lnTo>
                  <a:close/>
                  <a:moveTo>
                    <a:pt x="155" y="45"/>
                  </a:moveTo>
                  <a:lnTo>
                    <a:pt x="155" y="45"/>
                  </a:lnTo>
                  <a:lnTo>
                    <a:pt x="147" y="90"/>
                  </a:lnTo>
                  <a:lnTo>
                    <a:pt x="147" y="90"/>
                  </a:lnTo>
                  <a:lnTo>
                    <a:pt x="155" y="45"/>
                  </a:lnTo>
                  <a:close/>
                  <a:moveTo>
                    <a:pt x="155" y="45"/>
                  </a:moveTo>
                  <a:lnTo>
                    <a:pt x="155" y="45"/>
                  </a:lnTo>
                  <a:lnTo>
                    <a:pt x="147" y="90"/>
                  </a:lnTo>
                  <a:lnTo>
                    <a:pt x="147" y="90"/>
                  </a:lnTo>
                  <a:lnTo>
                    <a:pt x="155" y="45"/>
                  </a:lnTo>
                  <a:close/>
                  <a:moveTo>
                    <a:pt x="155" y="45"/>
                  </a:moveTo>
                  <a:lnTo>
                    <a:pt x="155" y="45"/>
                  </a:lnTo>
                  <a:lnTo>
                    <a:pt x="147" y="90"/>
                  </a:lnTo>
                  <a:lnTo>
                    <a:pt x="147" y="90"/>
                  </a:lnTo>
                  <a:lnTo>
                    <a:pt x="155" y="45"/>
                  </a:lnTo>
                  <a:close/>
                  <a:moveTo>
                    <a:pt x="155" y="45"/>
                  </a:moveTo>
                  <a:lnTo>
                    <a:pt x="155" y="45"/>
                  </a:lnTo>
                  <a:lnTo>
                    <a:pt x="147" y="90"/>
                  </a:lnTo>
                  <a:lnTo>
                    <a:pt x="147" y="90"/>
                  </a:lnTo>
                  <a:lnTo>
                    <a:pt x="155" y="45"/>
                  </a:lnTo>
                  <a:close/>
                  <a:moveTo>
                    <a:pt x="155" y="45"/>
                  </a:moveTo>
                  <a:lnTo>
                    <a:pt x="155" y="45"/>
                  </a:lnTo>
                  <a:lnTo>
                    <a:pt x="147" y="90"/>
                  </a:lnTo>
                  <a:lnTo>
                    <a:pt x="147" y="90"/>
                  </a:lnTo>
                  <a:lnTo>
                    <a:pt x="155" y="45"/>
                  </a:lnTo>
                  <a:close/>
                  <a:moveTo>
                    <a:pt x="155" y="45"/>
                  </a:moveTo>
                  <a:lnTo>
                    <a:pt x="155" y="45"/>
                  </a:lnTo>
                  <a:lnTo>
                    <a:pt x="147" y="90"/>
                  </a:lnTo>
                  <a:lnTo>
                    <a:pt x="147" y="90"/>
                  </a:lnTo>
                  <a:lnTo>
                    <a:pt x="155" y="45"/>
                  </a:lnTo>
                  <a:close/>
                  <a:moveTo>
                    <a:pt x="155" y="45"/>
                  </a:moveTo>
                  <a:lnTo>
                    <a:pt x="155" y="45"/>
                  </a:lnTo>
                  <a:lnTo>
                    <a:pt x="147" y="90"/>
                  </a:lnTo>
                  <a:lnTo>
                    <a:pt x="147" y="90"/>
                  </a:lnTo>
                  <a:lnTo>
                    <a:pt x="155" y="45"/>
                  </a:lnTo>
                  <a:close/>
                  <a:moveTo>
                    <a:pt x="155" y="45"/>
                  </a:moveTo>
                  <a:lnTo>
                    <a:pt x="155" y="45"/>
                  </a:lnTo>
                  <a:lnTo>
                    <a:pt x="147" y="90"/>
                  </a:lnTo>
                  <a:lnTo>
                    <a:pt x="147" y="90"/>
                  </a:lnTo>
                  <a:lnTo>
                    <a:pt x="155" y="45"/>
                  </a:lnTo>
                  <a:close/>
                  <a:moveTo>
                    <a:pt x="155" y="45"/>
                  </a:moveTo>
                  <a:lnTo>
                    <a:pt x="155" y="45"/>
                  </a:lnTo>
                  <a:lnTo>
                    <a:pt x="147" y="91"/>
                  </a:lnTo>
                  <a:lnTo>
                    <a:pt x="147" y="90"/>
                  </a:lnTo>
                  <a:lnTo>
                    <a:pt x="155" y="45"/>
                  </a:lnTo>
                  <a:close/>
                  <a:moveTo>
                    <a:pt x="155" y="45"/>
                  </a:moveTo>
                  <a:lnTo>
                    <a:pt x="155" y="45"/>
                  </a:lnTo>
                  <a:lnTo>
                    <a:pt x="148" y="91"/>
                  </a:lnTo>
                  <a:lnTo>
                    <a:pt x="147" y="91"/>
                  </a:lnTo>
                  <a:lnTo>
                    <a:pt x="155" y="45"/>
                  </a:lnTo>
                  <a:close/>
                  <a:moveTo>
                    <a:pt x="155" y="45"/>
                  </a:moveTo>
                  <a:lnTo>
                    <a:pt x="155" y="45"/>
                  </a:lnTo>
                  <a:lnTo>
                    <a:pt x="148" y="91"/>
                  </a:lnTo>
                  <a:lnTo>
                    <a:pt x="148" y="91"/>
                  </a:lnTo>
                  <a:lnTo>
                    <a:pt x="155" y="45"/>
                  </a:lnTo>
                  <a:close/>
                  <a:moveTo>
                    <a:pt x="156" y="45"/>
                  </a:moveTo>
                  <a:lnTo>
                    <a:pt x="156" y="45"/>
                  </a:lnTo>
                  <a:lnTo>
                    <a:pt x="148" y="91"/>
                  </a:lnTo>
                  <a:lnTo>
                    <a:pt x="148" y="91"/>
                  </a:lnTo>
                  <a:lnTo>
                    <a:pt x="156" y="45"/>
                  </a:lnTo>
                  <a:close/>
                  <a:moveTo>
                    <a:pt x="156" y="45"/>
                  </a:moveTo>
                  <a:lnTo>
                    <a:pt x="156" y="45"/>
                  </a:lnTo>
                  <a:lnTo>
                    <a:pt x="148" y="91"/>
                  </a:lnTo>
                  <a:lnTo>
                    <a:pt x="148" y="91"/>
                  </a:lnTo>
                  <a:lnTo>
                    <a:pt x="156" y="45"/>
                  </a:lnTo>
                  <a:close/>
                  <a:moveTo>
                    <a:pt x="156" y="45"/>
                  </a:moveTo>
                  <a:lnTo>
                    <a:pt x="156" y="45"/>
                  </a:lnTo>
                  <a:lnTo>
                    <a:pt x="148" y="91"/>
                  </a:lnTo>
                  <a:lnTo>
                    <a:pt x="148" y="91"/>
                  </a:lnTo>
                  <a:lnTo>
                    <a:pt x="156" y="45"/>
                  </a:lnTo>
                  <a:close/>
                  <a:moveTo>
                    <a:pt x="156" y="45"/>
                  </a:moveTo>
                  <a:lnTo>
                    <a:pt x="156" y="45"/>
                  </a:lnTo>
                  <a:lnTo>
                    <a:pt x="148" y="91"/>
                  </a:lnTo>
                  <a:lnTo>
                    <a:pt x="148" y="91"/>
                  </a:lnTo>
                  <a:lnTo>
                    <a:pt x="156" y="45"/>
                  </a:lnTo>
                  <a:close/>
                  <a:moveTo>
                    <a:pt x="156" y="45"/>
                  </a:moveTo>
                  <a:lnTo>
                    <a:pt x="156" y="45"/>
                  </a:lnTo>
                  <a:lnTo>
                    <a:pt x="148" y="91"/>
                  </a:lnTo>
                  <a:lnTo>
                    <a:pt x="148" y="91"/>
                  </a:lnTo>
                  <a:lnTo>
                    <a:pt x="156" y="45"/>
                  </a:lnTo>
                  <a:close/>
                  <a:moveTo>
                    <a:pt x="156" y="45"/>
                  </a:moveTo>
                  <a:lnTo>
                    <a:pt x="156" y="45"/>
                  </a:lnTo>
                  <a:lnTo>
                    <a:pt x="148" y="91"/>
                  </a:lnTo>
                  <a:lnTo>
                    <a:pt x="148" y="91"/>
                  </a:lnTo>
                  <a:lnTo>
                    <a:pt x="156" y="45"/>
                  </a:lnTo>
                  <a:close/>
                  <a:moveTo>
                    <a:pt x="156" y="45"/>
                  </a:moveTo>
                  <a:lnTo>
                    <a:pt x="156" y="45"/>
                  </a:lnTo>
                  <a:lnTo>
                    <a:pt x="148" y="91"/>
                  </a:lnTo>
                  <a:lnTo>
                    <a:pt x="148" y="91"/>
                  </a:lnTo>
                  <a:lnTo>
                    <a:pt x="156" y="45"/>
                  </a:lnTo>
                  <a:close/>
                  <a:moveTo>
                    <a:pt x="156" y="45"/>
                  </a:moveTo>
                  <a:lnTo>
                    <a:pt x="156" y="45"/>
                  </a:lnTo>
                  <a:lnTo>
                    <a:pt x="148" y="91"/>
                  </a:lnTo>
                  <a:lnTo>
                    <a:pt x="148" y="91"/>
                  </a:lnTo>
                  <a:lnTo>
                    <a:pt x="156" y="45"/>
                  </a:lnTo>
                  <a:close/>
                  <a:moveTo>
                    <a:pt x="156" y="45"/>
                  </a:moveTo>
                  <a:lnTo>
                    <a:pt x="156" y="45"/>
                  </a:lnTo>
                  <a:lnTo>
                    <a:pt x="148" y="91"/>
                  </a:lnTo>
                  <a:lnTo>
                    <a:pt x="148" y="91"/>
                  </a:lnTo>
                  <a:lnTo>
                    <a:pt x="156" y="45"/>
                  </a:lnTo>
                  <a:close/>
                  <a:moveTo>
                    <a:pt x="156" y="45"/>
                  </a:moveTo>
                  <a:lnTo>
                    <a:pt x="156" y="45"/>
                  </a:lnTo>
                  <a:lnTo>
                    <a:pt x="149" y="91"/>
                  </a:lnTo>
                  <a:lnTo>
                    <a:pt x="148" y="91"/>
                  </a:lnTo>
                  <a:lnTo>
                    <a:pt x="156" y="45"/>
                  </a:lnTo>
                  <a:close/>
                  <a:moveTo>
                    <a:pt x="156" y="45"/>
                  </a:moveTo>
                  <a:lnTo>
                    <a:pt x="157" y="45"/>
                  </a:lnTo>
                  <a:lnTo>
                    <a:pt x="149" y="91"/>
                  </a:lnTo>
                  <a:lnTo>
                    <a:pt x="149" y="91"/>
                  </a:lnTo>
                  <a:lnTo>
                    <a:pt x="156" y="45"/>
                  </a:lnTo>
                  <a:close/>
                  <a:moveTo>
                    <a:pt x="157" y="45"/>
                  </a:moveTo>
                  <a:lnTo>
                    <a:pt x="157" y="45"/>
                  </a:lnTo>
                  <a:lnTo>
                    <a:pt x="149" y="91"/>
                  </a:lnTo>
                  <a:lnTo>
                    <a:pt x="149" y="91"/>
                  </a:lnTo>
                  <a:lnTo>
                    <a:pt x="157" y="45"/>
                  </a:lnTo>
                  <a:close/>
                  <a:moveTo>
                    <a:pt x="157" y="45"/>
                  </a:moveTo>
                  <a:lnTo>
                    <a:pt x="157" y="45"/>
                  </a:lnTo>
                  <a:lnTo>
                    <a:pt x="149" y="91"/>
                  </a:lnTo>
                  <a:lnTo>
                    <a:pt x="149" y="91"/>
                  </a:lnTo>
                  <a:lnTo>
                    <a:pt x="157" y="45"/>
                  </a:lnTo>
                  <a:close/>
                  <a:moveTo>
                    <a:pt x="157" y="45"/>
                  </a:moveTo>
                  <a:lnTo>
                    <a:pt x="157" y="45"/>
                  </a:lnTo>
                  <a:lnTo>
                    <a:pt x="149" y="91"/>
                  </a:lnTo>
                  <a:lnTo>
                    <a:pt x="149" y="91"/>
                  </a:lnTo>
                  <a:lnTo>
                    <a:pt x="157" y="45"/>
                  </a:lnTo>
                  <a:close/>
                  <a:moveTo>
                    <a:pt x="157" y="45"/>
                  </a:moveTo>
                  <a:lnTo>
                    <a:pt x="157" y="45"/>
                  </a:lnTo>
                  <a:lnTo>
                    <a:pt x="149" y="91"/>
                  </a:lnTo>
                  <a:lnTo>
                    <a:pt x="149" y="91"/>
                  </a:lnTo>
                  <a:lnTo>
                    <a:pt x="157" y="45"/>
                  </a:lnTo>
                  <a:close/>
                  <a:moveTo>
                    <a:pt x="157" y="45"/>
                  </a:moveTo>
                  <a:lnTo>
                    <a:pt x="157" y="45"/>
                  </a:lnTo>
                  <a:lnTo>
                    <a:pt x="149" y="91"/>
                  </a:lnTo>
                  <a:lnTo>
                    <a:pt x="149" y="91"/>
                  </a:lnTo>
                  <a:lnTo>
                    <a:pt x="157" y="45"/>
                  </a:lnTo>
                  <a:close/>
                  <a:moveTo>
                    <a:pt x="157" y="45"/>
                  </a:moveTo>
                  <a:lnTo>
                    <a:pt x="157" y="45"/>
                  </a:lnTo>
                  <a:lnTo>
                    <a:pt x="149" y="91"/>
                  </a:lnTo>
                  <a:lnTo>
                    <a:pt x="149" y="91"/>
                  </a:lnTo>
                  <a:lnTo>
                    <a:pt x="157" y="45"/>
                  </a:lnTo>
                  <a:close/>
                  <a:moveTo>
                    <a:pt x="157" y="45"/>
                  </a:moveTo>
                  <a:lnTo>
                    <a:pt x="157" y="45"/>
                  </a:lnTo>
                  <a:lnTo>
                    <a:pt x="149" y="91"/>
                  </a:lnTo>
                  <a:lnTo>
                    <a:pt x="149" y="91"/>
                  </a:lnTo>
                  <a:lnTo>
                    <a:pt x="157" y="45"/>
                  </a:lnTo>
                  <a:close/>
                  <a:moveTo>
                    <a:pt x="157" y="45"/>
                  </a:moveTo>
                  <a:lnTo>
                    <a:pt x="157" y="45"/>
                  </a:lnTo>
                  <a:lnTo>
                    <a:pt x="149" y="91"/>
                  </a:lnTo>
                  <a:lnTo>
                    <a:pt x="149" y="91"/>
                  </a:lnTo>
                  <a:lnTo>
                    <a:pt x="157" y="45"/>
                  </a:lnTo>
                  <a:close/>
                  <a:moveTo>
                    <a:pt x="157" y="45"/>
                  </a:moveTo>
                  <a:lnTo>
                    <a:pt x="157" y="45"/>
                  </a:lnTo>
                  <a:lnTo>
                    <a:pt x="149" y="91"/>
                  </a:lnTo>
                  <a:lnTo>
                    <a:pt x="149" y="91"/>
                  </a:lnTo>
                  <a:lnTo>
                    <a:pt x="157" y="45"/>
                  </a:lnTo>
                  <a:close/>
                  <a:moveTo>
                    <a:pt x="157" y="45"/>
                  </a:moveTo>
                  <a:lnTo>
                    <a:pt x="157" y="45"/>
                  </a:lnTo>
                  <a:lnTo>
                    <a:pt x="149" y="91"/>
                  </a:lnTo>
                  <a:lnTo>
                    <a:pt x="149" y="91"/>
                  </a:lnTo>
                  <a:lnTo>
                    <a:pt x="157" y="45"/>
                  </a:lnTo>
                  <a:close/>
                  <a:moveTo>
                    <a:pt x="157" y="45"/>
                  </a:moveTo>
                  <a:lnTo>
                    <a:pt x="157" y="45"/>
                  </a:lnTo>
                  <a:lnTo>
                    <a:pt x="150" y="91"/>
                  </a:lnTo>
                  <a:lnTo>
                    <a:pt x="150" y="91"/>
                  </a:lnTo>
                  <a:lnTo>
                    <a:pt x="157" y="45"/>
                  </a:lnTo>
                  <a:close/>
                  <a:moveTo>
                    <a:pt x="158" y="45"/>
                  </a:moveTo>
                  <a:lnTo>
                    <a:pt x="158" y="45"/>
                  </a:lnTo>
                  <a:lnTo>
                    <a:pt x="150" y="91"/>
                  </a:lnTo>
                  <a:lnTo>
                    <a:pt x="150" y="91"/>
                  </a:lnTo>
                  <a:lnTo>
                    <a:pt x="158" y="45"/>
                  </a:lnTo>
                  <a:close/>
                  <a:moveTo>
                    <a:pt x="158" y="45"/>
                  </a:moveTo>
                  <a:lnTo>
                    <a:pt x="158" y="45"/>
                  </a:lnTo>
                  <a:lnTo>
                    <a:pt x="150" y="91"/>
                  </a:lnTo>
                  <a:lnTo>
                    <a:pt x="150" y="91"/>
                  </a:lnTo>
                  <a:lnTo>
                    <a:pt x="158" y="45"/>
                  </a:lnTo>
                  <a:close/>
                  <a:moveTo>
                    <a:pt x="158" y="45"/>
                  </a:moveTo>
                  <a:lnTo>
                    <a:pt x="158" y="45"/>
                  </a:lnTo>
                  <a:lnTo>
                    <a:pt x="150" y="91"/>
                  </a:lnTo>
                  <a:lnTo>
                    <a:pt x="150" y="91"/>
                  </a:lnTo>
                  <a:lnTo>
                    <a:pt x="158" y="45"/>
                  </a:lnTo>
                  <a:close/>
                  <a:moveTo>
                    <a:pt x="158" y="45"/>
                  </a:moveTo>
                  <a:lnTo>
                    <a:pt x="158" y="45"/>
                  </a:lnTo>
                  <a:lnTo>
                    <a:pt x="150" y="91"/>
                  </a:lnTo>
                  <a:lnTo>
                    <a:pt x="150" y="91"/>
                  </a:lnTo>
                  <a:lnTo>
                    <a:pt x="158" y="45"/>
                  </a:lnTo>
                  <a:close/>
                  <a:moveTo>
                    <a:pt x="158" y="45"/>
                  </a:moveTo>
                  <a:lnTo>
                    <a:pt x="158" y="46"/>
                  </a:lnTo>
                  <a:lnTo>
                    <a:pt x="150" y="91"/>
                  </a:lnTo>
                  <a:lnTo>
                    <a:pt x="150" y="91"/>
                  </a:lnTo>
                  <a:lnTo>
                    <a:pt x="158" y="45"/>
                  </a:lnTo>
                  <a:close/>
                  <a:moveTo>
                    <a:pt x="158" y="46"/>
                  </a:moveTo>
                  <a:lnTo>
                    <a:pt x="158" y="46"/>
                  </a:lnTo>
                  <a:lnTo>
                    <a:pt x="150" y="91"/>
                  </a:lnTo>
                  <a:lnTo>
                    <a:pt x="150" y="91"/>
                  </a:lnTo>
                  <a:lnTo>
                    <a:pt x="158" y="46"/>
                  </a:lnTo>
                  <a:close/>
                  <a:moveTo>
                    <a:pt x="158" y="46"/>
                  </a:moveTo>
                  <a:lnTo>
                    <a:pt x="158" y="46"/>
                  </a:lnTo>
                  <a:lnTo>
                    <a:pt x="150" y="91"/>
                  </a:lnTo>
                  <a:lnTo>
                    <a:pt x="150" y="91"/>
                  </a:lnTo>
                  <a:lnTo>
                    <a:pt x="158" y="46"/>
                  </a:lnTo>
                  <a:close/>
                  <a:moveTo>
                    <a:pt x="158" y="46"/>
                  </a:moveTo>
                  <a:lnTo>
                    <a:pt x="158" y="46"/>
                  </a:lnTo>
                  <a:lnTo>
                    <a:pt x="150" y="91"/>
                  </a:lnTo>
                  <a:lnTo>
                    <a:pt x="150" y="91"/>
                  </a:lnTo>
                  <a:lnTo>
                    <a:pt x="158" y="46"/>
                  </a:lnTo>
                  <a:close/>
                  <a:moveTo>
                    <a:pt x="158" y="46"/>
                  </a:moveTo>
                  <a:lnTo>
                    <a:pt x="158" y="46"/>
                  </a:lnTo>
                  <a:lnTo>
                    <a:pt x="150" y="91"/>
                  </a:lnTo>
                  <a:lnTo>
                    <a:pt x="150" y="91"/>
                  </a:lnTo>
                  <a:lnTo>
                    <a:pt x="158" y="46"/>
                  </a:lnTo>
                  <a:close/>
                  <a:moveTo>
                    <a:pt x="158" y="46"/>
                  </a:moveTo>
                  <a:lnTo>
                    <a:pt x="158" y="46"/>
                  </a:lnTo>
                  <a:lnTo>
                    <a:pt x="151" y="91"/>
                  </a:lnTo>
                  <a:lnTo>
                    <a:pt x="150" y="91"/>
                  </a:lnTo>
                  <a:lnTo>
                    <a:pt x="158" y="46"/>
                  </a:lnTo>
                  <a:close/>
                  <a:moveTo>
                    <a:pt x="158" y="46"/>
                  </a:moveTo>
                  <a:lnTo>
                    <a:pt x="158" y="46"/>
                  </a:lnTo>
                  <a:lnTo>
                    <a:pt x="151" y="91"/>
                  </a:lnTo>
                  <a:lnTo>
                    <a:pt x="151" y="91"/>
                  </a:lnTo>
                  <a:lnTo>
                    <a:pt x="158" y="46"/>
                  </a:lnTo>
                  <a:close/>
                  <a:moveTo>
                    <a:pt x="159" y="46"/>
                  </a:moveTo>
                  <a:lnTo>
                    <a:pt x="159" y="46"/>
                  </a:lnTo>
                  <a:lnTo>
                    <a:pt x="151" y="91"/>
                  </a:lnTo>
                  <a:lnTo>
                    <a:pt x="151" y="91"/>
                  </a:lnTo>
                  <a:lnTo>
                    <a:pt x="159" y="46"/>
                  </a:lnTo>
                  <a:close/>
                  <a:moveTo>
                    <a:pt x="159" y="46"/>
                  </a:moveTo>
                  <a:lnTo>
                    <a:pt x="159" y="46"/>
                  </a:lnTo>
                  <a:lnTo>
                    <a:pt x="151" y="91"/>
                  </a:lnTo>
                  <a:lnTo>
                    <a:pt x="151" y="91"/>
                  </a:lnTo>
                  <a:lnTo>
                    <a:pt x="159" y="46"/>
                  </a:lnTo>
                  <a:close/>
                  <a:moveTo>
                    <a:pt x="159" y="46"/>
                  </a:moveTo>
                  <a:lnTo>
                    <a:pt x="159" y="46"/>
                  </a:lnTo>
                  <a:lnTo>
                    <a:pt x="151" y="91"/>
                  </a:lnTo>
                  <a:lnTo>
                    <a:pt x="151" y="91"/>
                  </a:lnTo>
                  <a:lnTo>
                    <a:pt x="159" y="46"/>
                  </a:lnTo>
                  <a:close/>
                  <a:moveTo>
                    <a:pt x="159" y="46"/>
                  </a:moveTo>
                  <a:lnTo>
                    <a:pt x="159" y="46"/>
                  </a:lnTo>
                  <a:lnTo>
                    <a:pt x="151" y="91"/>
                  </a:lnTo>
                  <a:lnTo>
                    <a:pt x="151" y="91"/>
                  </a:lnTo>
                  <a:lnTo>
                    <a:pt x="159" y="46"/>
                  </a:lnTo>
                  <a:close/>
                  <a:moveTo>
                    <a:pt x="159" y="46"/>
                  </a:moveTo>
                  <a:lnTo>
                    <a:pt x="159" y="46"/>
                  </a:lnTo>
                  <a:lnTo>
                    <a:pt x="151" y="91"/>
                  </a:lnTo>
                  <a:lnTo>
                    <a:pt x="151" y="91"/>
                  </a:lnTo>
                  <a:lnTo>
                    <a:pt x="159" y="46"/>
                  </a:lnTo>
                  <a:close/>
                  <a:moveTo>
                    <a:pt x="159" y="46"/>
                  </a:moveTo>
                  <a:lnTo>
                    <a:pt x="159" y="46"/>
                  </a:lnTo>
                  <a:lnTo>
                    <a:pt x="151" y="91"/>
                  </a:lnTo>
                  <a:lnTo>
                    <a:pt x="151" y="91"/>
                  </a:lnTo>
                  <a:lnTo>
                    <a:pt x="159" y="46"/>
                  </a:lnTo>
                  <a:close/>
                  <a:moveTo>
                    <a:pt x="159" y="46"/>
                  </a:moveTo>
                  <a:lnTo>
                    <a:pt x="159" y="46"/>
                  </a:lnTo>
                  <a:lnTo>
                    <a:pt x="151" y="91"/>
                  </a:lnTo>
                  <a:lnTo>
                    <a:pt x="151" y="91"/>
                  </a:lnTo>
                  <a:lnTo>
                    <a:pt x="159" y="46"/>
                  </a:lnTo>
                  <a:close/>
                  <a:moveTo>
                    <a:pt x="159" y="46"/>
                  </a:moveTo>
                  <a:lnTo>
                    <a:pt x="159" y="46"/>
                  </a:lnTo>
                  <a:lnTo>
                    <a:pt x="151" y="91"/>
                  </a:lnTo>
                  <a:lnTo>
                    <a:pt x="151" y="91"/>
                  </a:lnTo>
                  <a:lnTo>
                    <a:pt x="159" y="46"/>
                  </a:lnTo>
                  <a:close/>
                  <a:moveTo>
                    <a:pt x="159" y="46"/>
                  </a:moveTo>
                  <a:lnTo>
                    <a:pt x="159" y="46"/>
                  </a:lnTo>
                  <a:lnTo>
                    <a:pt x="151" y="91"/>
                  </a:lnTo>
                  <a:lnTo>
                    <a:pt x="151" y="91"/>
                  </a:lnTo>
                  <a:lnTo>
                    <a:pt x="159" y="46"/>
                  </a:lnTo>
                  <a:close/>
                  <a:moveTo>
                    <a:pt x="159" y="46"/>
                  </a:moveTo>
                  <a:lnTo>
                    <a:pt x="159" y="46"/>
                  </a:lnTo>
                  <a:lnTo>
                    <a:pt x="152" y="91"/>
                  </a:lnTo>
                  <a:lnTo>
                    <a:pt x="151" y="91"/>
                  </a:lnTo>
                  <a:lnTo>
                    <a:pt x="159" y="46"/>
                  </a:lnTo>
                  <a:close/>
                  <a:moveTo>
                    <a:pt x="159" y="46"/>
                  </a:moveTo>
                  <a:lnTo>
                    <a:pt x="160" y="46"/>
                  </a:lnTo>
                  <a:lnTo>
                    <a:pt x="152" y="91"/>
                  </a:lnTo>
                  <a:lnTo>
                    <a:pt x="152" y="91"/>
                  </a:lnTo>
                  <a:lnTo>
                    <a:pt x="159" y="46"/>
                  </a:lnTo>
                  <a:close/>
                  <a:moveTo>
                    <a:pt x="160" y="46"/>
                  </a:moveTo>
                  <a:lnTo>
                    <a:pt x="160" y="46"/>
                  </a:lnTo>
                  <a:lnTo>
                    <a:pt x="152" y="91"/>
                  </a:lnTo>
                  <a:lnTo>
                    <a:pt x="152" y="91"/>
                  </a:lnTo>
                  <a:lnTo>
                    <a:pt x="160" y="46"/>
                  </a:lnTo>
                  <a:close/>
                  <a:moveTo>
                    <a:pt x="160" y="46"/>
                  </a:moveTo>
                  <a:lnTo>
                    <a:pt x="160" y="46"/>
                  </a:lnTo>
                  <a:lnTo>
                    <a:pt x="152" y="91"/>
                  </a:lnTo>
                  <a:lnTo>
                    <a:pt x="152" y="91"/>
                  </a:lnTo>
                  <a:lnTo>
                    <a:pt x="160" y="46"/>
                  </a:lnTo>
                  <a:close/>
                  <a:moveTo>
                    <a:pt x="160" y="46"/>
                  </a:moveTo>
                  <a:lnTo>
                    <a:pt x="160" y="46"/>
                  </a:lnTo>
                  <a:lnTo>
                    <a:pt x="152" y="91"/>
                  </a:lnTo>
                  <a:lnTo>
                    <a:pt x="152" y="91"/>
                  </a:lnTo>
                  <a:lnTo>
                    <a:pt x="160" y="46"/>
                  </a:lnTo>
                  <a:close/>
                  <a:moveTo>
                    <a:pt x="160" y="46"/>
                  </a:moveTo>
                  <a:lnTo>
                    <a:pt x="160" y="46"/>
                  </a:lnTo>
                  <a:lnTo>
                    <a:pt x="152" y="91"/>
                  </a:lnTo>
                  <a:lnTo>
                    <a:pt x="152" y="91"/>
                  </a:lnTo>
                  <a:lnTo>
                    <a:pt x="160" y="46"/>
                  </a:lnTo>
                  <a:close/>
                  <a:moveTo>
                    <a:pt x="160" y="46"/>
                  </a:moveTo>
                  <a:lnTo>
                    <a:pt x="160" y="46"/>
                  </a:lnTo>
                  <a:lnTo>
                    <a:pt x="152" y="91"/>
                  </a:lnTo>
                  <a:lnTo>
                    <a:pt x="152" y="91"/>
                  </a:lnTo>
                  <a:lnTo>
                    <a:pt x="160" y="46"/>
                  </a:lnTo>
                  <a:close/>
                  <a:moveTo>
                    <a:pt x="160" y="46"/>
                  </a:moveTo>
                  <a:lnTo>
                    <a:pt x="160" y="46"/>
                  </a:lnTo>
                  <a:lnTo>
                    <a:pt x="152" y="91"/>
                  </a:lnTo>
                  <a:lnTo>
                    <a:pt x="152" y="91"/>
                  </a:lnTo>
                  <a:lnTo>
                    <a:pt x="160" y="46"/>
                  </a:lnTo>
                  <a:close/>
                  <a:moveTo>
                    <a:pt x="160" y="46"/>
                  </a:moveTo>
                  <a:lnTo>
                    <a:pt x="160" y="46"/>
                  </a:lnTo>
                  <a:lnTo>
                    <a:pt x="152" y="91"/>
                  </a:lnTo>
                  <a:lnTo>
                    <a:pt x="152" y="91"/>
                  </a:lnTo>
                  <a:lnTo>
                    <a:pt x="160" y="46"/>
                  </a:lnTo>
                  <a:close/>
                  <a:moveTo>
                    <a:pt x="160" y="46"/>
                  </a:moveTo>
                  <a:lnTo>
                    <a:pt x="160" y="46"/>
                  </a:lnTo>
                  <a:lnTo>
                    <a:pt x="152" y="91"/>
                  </a:lnTo>
                  <a:lnTo>
                    <a:pt x="152" y="91"/>
                  </a:lnTo>
                  <a:lnTo>
                    <a:pt x="160" y="46"/>
                  </a:lnTo>
                  <a:close/>
                  <a:moveTo>
                    <a:pt x="160" y="46"/>
                  </a:moveTo>
                  <a:lnTo>
                    <a:pt x="160" y="46"/>
                  </a:lnTo>
                  <a:lnTo>
                    <a:pt x="152" y="91"/>
                  </a:lnTo>
                  <a:lnTo>
                    <a:pt x="152" y="91"/>
                  </a:lnTo>
                  <a:lnTo>
                    <a:pt x="160" y="46"/>
                  </a:lnTo>
                  <a:close/>
                  <a:moveTo>
                    <a:pt x="160" y="46"/>
                  </a:moveTo>
                  <a:lnTo>
                    <a:pt x="160" y="46"/>
                  </a:lnTo>
                  <a:lnTo>
                    <a:pt x="152" y="91"/>
                  </a:lnTo>
                  <a:lnTo>
                    <a:pt x="152" y="91"/>
                  </a:lnTo>
                  <a:lnTo>
                    <a:pt x="160" y="46"/>
                  </a:lnTo>
                  <a:close/>
                  <a:moveTo>
                    <a:pt x="160" y="46"/>
                  </a:moveTo>
                  <a:lnTo>
                    <a:pt x="160" y="46"/>
                  </a:lnTo>
                  <a:lnTo>
                    <a:pt x="153" y="91"/>
                  </a:lnTo>
                  <a:lnTo>
                    <a:pt x="153" y="91"/>
                  </a:lnTo>
                  <a:lnTo>
                    <a:pt x="160" y="46"/>
                  </a:lnTo>
                  <a:close/>
                  <a:moveTo>
                    <a:pt x="161" y="46"/>
                  </a:moveTo>
                  <a:lnTo>
                    <a:pt x="161" y="46"/>
                  </a:lnTo>
                  <a:lnTo>
                    <a:pt x="153" y="91"/>
                  </a:lnTo>
                  <a:lnTo>
                    <a:pt x="153" y="91"/>
                  </a:lnTo>
                  <a:lnTo>
                    <a:pt x="161" y="46"/>
                  </a:lnTo>
                  <a:close/>
                  <a:moveTo>
                    <a:pt x="161" y="46"/>
                  </a:moveTo>
                  <a:lnTo>
                    <a:pt x="161" y="46"/>
                  </a:lnTo>
                  <a:lnTo>
                    <a:pt x="153" y="91"/>
                  </a:lnTo>
                  <a:lnTo>
                    <a:pt x="153" y="91"/>
                  </a:lnTo>
                  <a:lnTo>
                    <a:pt x="161" y="46"/>
                  </a:lnTo>
                  <a:close/>
                  <a:moveTo>
                    <a:pt x="161" y="46"/>
                  </a:moveTo>
                  <a:lnTo>
                    <a:pt x="161" y="46"/>
                  </a:lnTo>
                  <a:lnTo>
                    <a:pt x="153" y="91"/>
                  </a:lnTo>
                  <a:lnTo>
                    <a:pt x="153" y="91"/>
                  </a:lnTo>
                  <a:lnTo>
                    <a:pt x="161" y="46"/>
                  </a:lnTo>
                  <a:close/>
                  <a:moveTo>
                    <a:pt x="161" y="46"/>
                  </a:moveTo>
                  <a:lnTo>
                    <a:pt x="161" y="46"/>
                  </a:lnTo>
                  <a:lnTo>
                    <a:pt x="153" y="91"/>
                  </a:lnTo>
                  <a:lnTo>
                    <a:pt x="153" y="91"/>
                  </a:lnTo>
                  <a:lnTo>
                    <a:pt x="161" y="46"/>
                  </a:lnTo>
                  <a:close/>
                  <a:moveTo>
                    <a:pt x="161" y="46"/>
                  </a:moveTo>
                  <a:lnTo>
                    <a:pt x="161" y="46"/>
                  </a:lnTo>
                  <a:lnTo>
                    <a:pt x="153" y="91"/>
                  </a:lnTo>
                  <a:lnTo>
                    <a:pt x="153" y="91"/>
                  </a:lnTo>
                  <a:lnTo>
                    <a:pt x="161" y="46"/>
                  </a:lnTo>
                  <a:close/>
                  <a:moveTo>
                    <a:pt x="161" y="46"/>
                  </a:moveTo>
                  <a:lnTo>
                    <a:pt x="161" y="46"/>
                  </a:lnTo>
                  <a:lnTo>
                    <a:pt x="153" y="91"/>
                  </a:lnTo>
                  <a:lnTo>
                    <a:pt x="153" y="91"/>
                  </a:lnTo>
                  <a:lnTo>
                    <a:pt x="161" y="46"/>
                  </a:lnTo>
                  <a:close/>
                  <a:moveTo>
                    <a:pt x="161" y="46"/>
                  </a:moveTo>
                  <a:lnTo>
                    <a:pt x="161" y="46"/>
                  </a:lnTo>
                  <a:lnTo>
                    <a:pt x="153" y="91"/>
                  </a:lnTo>
                  <a:lnTo>
                    <a:pt x="153" y="91"/>
                  </a:lnTo>
                  <a:lnTo>
                    <a:pt x="161" y="46"/>
                  </a:lnTo>
                  <a:close/>
                  <a:moveTo>
                    <a:pt x="161" y="46"/>
                  </a:moveTo>
                  <a:lnTo>
                    <a:pt x="161" y="46"/>
                  </a:lnTo>
                  <a:lnTo>
                    <a:pt x="153" y="92"/>
                  </a:lnTo>
                  <a:lnTo>
                    <a:pt x="153" y="92"/>
                  </a:lnTo>
                  <a:lnTo>
                    <a:pt x="161" y="46"/>
                  </a:lnTo>
                  <a:close/>
                  <a:moveTo>
                    <a:pt x="161" y="46"/>
                  </a:moveTo>
                  <a:lnTo>
                    <a:pt x="161" y="46"/>
                  </a:lnTo>
                  <a:lnTo>
                    <a:pt x="153" y="92"/>
                  </a:lnTo>
                  <a:lnTo>
                    <a:pt x="153" y="92"/>
                  </a:lnTo>
                  <a:lnTo>
                    <a:pt x="161" y="46"/>
                  </a:lnTo>
                  <a:close/>
                  <a:moveTo>
                    <a:pt x="161" y="46"/>
                  </a:moveTo>
                  <a:lnTo>
                    <a:pt x="161" y="46"/>
                  </a:lnTo>
                  <a:lnTo>
                    <a:pt x="154" y="92"/>
                  </a:lnTo>
                  <a:lnTo>
                    <a:pt x="153" y="92"/>
                  </a:lnTo>
                  <a:lnTo>
                    <a:pt x="161" y="46"/>
                  </a:lnTo>
                  <a:close/>
                  <a:moveTo>
                    <a:pt x="161" y="46"/>
                  </a:moveTo>
                  <a:lnTo>
                    <a:pt x="161" y="46"/>
                  </a:lnTo>
                  <a:lnTo>
                    <a:pt x="154" y="92"/>
                  </a:lnTo>
                  <a:lnTo>
                    <a:pt x="154" y="92"/>
                  </a:lnTo>
                  <a:lnTo>
                    <a:pt x="161" y="46"/>
                  </a:lnTo>
                  <a:close/>
                  <a:moveTo>
                    <a:pt x="162" y="46"/>
                  </a:moveTo>
                  <a:lnTo>
                    <a:pt x="162" y="46"/>
                  </a:lnTo>
                  <a:lnTo>
                    <a:pt x="154" y="92"/>
                  </a:lnTo>
                  <a:lnTo>
                    <a:pt x="154" y="92"/>
                  </a:lnTo>
                  <a:lnTo>
                    <a:pt x="162" y="46"/>
                  </a:lnTo>
                  <a:close/>
                  <a:moveTo>
                    <a:pt x="162" y="46"/>
                  </a:moveTo>
                  <a:lnTo>
                    <a:pt x="162" y="46"/>
                  </a:lnTo>
                  <a:lnTo>
                    <a:pt x="154" y="92"/>
                  </a:lnTo>
                  <a:lnTo>
                    <a:pt x="154" y="92"/>
                  </a:lnTo>
                  <a:lnTo>
                    <a:pt x="162" y="46"/>
                  </a:lnTo>
                  <a:close/>
                  <a:moveTo>
                    <a:pt x="162" y="46"/>
                  </a:moveTo>
                  <a:lnTo>
                    <a:pt x="162" y="46"/>
                  </a:lnTo>
                  <a:lnTo>
                    <a:pt x="154" y="92"/>
                  </a:lnTo>
                  <a:lnTo>
                    <a:pt x="154" y="92"/>
                  </a:lnTo>
                  <a:lnTo>
                    <a:pt x="162" y="46"/>
                  </a:lnTo>
                  <a:close/>
                  <a:moveTo>
                    <a:pt x="162" y="46"/>
                  </a:moveTo>
                  <a:lnTo>
                    <a:pt x="162" y="46"/>
                  </a:lnTo>
                  <a:lnTo>
                    <a:pt x="154" y="92"/>
                  </a:lnTo>
                  <a:lnTo>
                    <a:pt x="154" y="92"/>
                  </a:lnTo>
                  <a:lnTo>
                    <a:pt x="162" y="46"/>
                  </a:lnTo>
                  <a:close/>
                  <a:moveTo>
                    <a:pt x="162" y="46"/>
                  </a:moveTo>
                  <a:lnTo>
                    <a:pt x="162" y="46"/>
                  </a:lnTo>
                  <a:lnTo>
                    <a:pt x="154" y="92"/>
                  </a:lnTo>
                  <a:lnTo>
                    <a:pt x="154" y="92"/>
                  </a:lnTo>
                  <a:lnTo>
                    <a:pt x="162" y="46"/>
                  </a:lnTo>
                  <a:close/>
                  <a:moveTo>
                    <a:pt x="162" y="46"/>
                  </a:moveTo>
                  <a:lnTo>
                    <a:pt x="162" y="46"/>
                  </a:lnTo>
                  <a:lnTo>
                    <a:pt x="154" y="92"/>
                  </a:lnTo>
                  <a:lnTo>
                    <a:pt x="154" y="92"/>
                  </a:lnTo>
                  <a:lnTo>
                    <a:pt x="162" y="46"/>
                  </a:lnTo>
                  <a:close/>
                  <a:moveTo>
                    <a:pt x="162" y="46"/>
                  </a:moveTo>
                  <a:lnTo>
                    <a:pt x="162" y="46"/>
                  </a:lnTo>
                  <a:lnTo>
                    <a:pt x="154" y="92"/>
                  </a:lnTo>
                  <a:lnTo>
                    <a:pt x="154" y="92"/>
                  </a:lnTo>
                  <a:lnTo>
                    <a:pt x="162" y="46"/>
                  </a:lnTo>
                  <a:close/>
                  <a:moveTo>
                    <a:pt x="162" y="46"/>
                  </a:moveTo>
                  <a:lnTo>
                    <a:pt x="162" y="46"/>
                  </a:lnTo>
                  <a:lnTo>
                    <a:pt x="154" y="92"/>
                  </a:lnTo>
                  <a:lnTo>
                    <a:pt x="154" y="92"/>
                  </a:lnTo>
                  <a:lnTo>
                    <a:pt x="162" y="46"/>
                  </a:lnTo>
                  <a:close/>
                  <a:moveTo>
                    <a:pt x="162" y="46"/>
                  </a:moveTo>
                  <a:lnTo>
                    <a:pt x="162" y="46"/>
                  </a:lnTo>
                  <a:lnTo>
                    <a:pt x="154" y="92"/>
                  </a:lnTo>
                  <a:lnTo>
                    <a:pt x="154" y="92"/>
                  </a:lnTo>
                  <a:lnTo>
                    <a:pt x="162" y="46"/>
                  </a:lnTo>
                  <a:close/>
                  <a:moveTo>
                    <a:pt x="162" y="46"/>
                  </a:moveTo>
                  <a:lnTo>
                    <a:pt x="162" y="46"/>
                  </a:lnTo>
                  <a:lnTo>
                    <a:pt x="155" y="92"/>
                  </a:lnTo>
                  <a:lnTo>
                    <a:pt x="154" y="92"/>
                  </a:lnTo>
                  <a:lnTo>
                    <a:pt x="162" y="46"/>
                  </a:lnTo>
                  <a:close/>
                  <a:moveTo>
                    <a:pt x="162" y="46"/>
                  </a:moveTo>
                  <a:lnTo>
                    <a:pt x="163" y="46"/>
                  </a:lnTo>
                  <a:lnTo>
                    <a:pt x="155" y="92"/>
                  </a:lnTo>
                  <a:lnTo>
                    <a:pt x="155" y="92"/>
                  </a:lnTo>
                  <a:lnTo>
                    <a:pt x="162" y="46"/>
                  </a:lnTo>
                  <a:close/>
                  <a:moveTo>
                    <a:pt x="163" y="46"/>
                  </a:moveTo>
                  <a:lnTo>
                    <a:pt x="163" y="46"/>
                  </a:lnTo>
                  <a:lnTo>
                    <a:pt x="155" y="92"/>
                  </a:lnTo>
                  <a:lnTo>
                    <a:pt x="155" y="92"/>
                  </a:lnTo>
                  <a:lnTo>
                    <a:pt x="163" y="46"/>
                  </a:lnTo>
                  <a:close/>
                  <a:moveTo>
                    <a:pt x="163" y="46"/>
                  </a:moveTo>
                  <a:lnTo>
                    <a:pt x="163" y="46"/>
                  </a:lnTo>
                  <a:lnTo>
                    <a:pt x="155" y="92"/>
                  </a:lnTo>
                  <a:lnTo>
                    <a:pt x="155" y="92"/>
                  </a:lnTo>
                  <a:lnTo>
                    <a:pt x="163" y="46"/>
                  </a:lnTo>
                  <a:close/>
                  <a:moveTo>
                    <a:pt x="163" y="46"/>
                  </a:moveTo>
                  <a:lnTo>
                    <a:pt x="163" y="46"/>
                  </a:lnTo>
                  <a:lnTo>
                    <a:pt x="155" y="92"/>
                  </a:lnTo>
                  <a:lnTo>
                    <a:pt x="155" y="92"/>
                  </a:lnTo>
                  <a:lnTo>
                    <a:pt x="163" y="46"/>
                  </a:lnTo>
                  <a:close/>
                  <a:moveTo>
                    <a:pt x="163" y="46"/>
                  </a:moveTo>
                  <a:lnTo>
                    <a:pt x="163" y="46"/>
                  </a:lnTo>
                  <a:lnTo>
                    <a:pt x="155" y="92"/>
                  </a:lnTo>
                  <a:lnTo>
                    <a:pt x="155" y="92"/>
                  </a:lnTo>
                  <a:lnTo>
                    <a:pt x="163" y="46"/>
                  </a:lnTo>
                  <a:close/>
                  <a:moveTo>
                    <a:pt x="163" y="46"/>
                  </a:moveTo>
                  <a:lnTo>
                    <a:pt x="163" y="46"/>
                  </a:lnTo>
                  <a:lnTo>
                    <a:pt x="155" y="92"/>
                  </a:lnTo>
                  <a:lnTo>
                    <a:pt x="155" y="92"/>
                  </a:lnTo>
                  <a:lnTo>
                    <a:pt x="163" y="46"/>
                  </a:lnTo>
                  <a:close/>
                  <a:moveTo>
                    <a:pt x="163" y="46"/>
                  </a:moveTo>
                  <a:lnTo>
                    <a:pt x="163" y="46"/>
                  </a:lnTo>
                  <a:lnTo>
                    <a:pt x="155" y="92"/>
                  </a:lnTo>
                  <a:lnTo>
                    <a:pt x="155" y="92"/>
                  </a:lnTo>
                  <a:lnTo>
                    <a:pt x="163" y="46"/>
                  </a:lnTo>
                  <a:close/>
                  <a:moveTo>
                    <a:pt x="163" y="46"/>
                  </a:moveTo>
                  <a:lnTo>
                    <a:pt x="163" y="46"/>
                  </a:lnTo>
                  <a:lnTo>
                    <a:pt x="155" y="92"/>
                  </a:lnTo>
                  <a:lnTo>
                    <a:pt x="155" y="92"/>
                  </a:lnTo>
                  <a:lnTo>
                    <a:pt x="163" y="46"/>
                  </a:lnTo>
                  <a:close/>
                  <a:moveTo>
                    <a:pt x="163" y="46"/>
                  </a:moveTo>
                  <a:lnTo>
                    <a:pt x="163" y="46"/>
                  </a:lnTo>
                  <a:lnTo>
                    <a:pt x="155" y="92"/>
                  </a:lnTo>
                  <a:lnTo>
                    <a:pt x="155" y="92"/>
                  </a:lnTo>
                  <a:lnTo>
                    <a:pt x="163" y="46"/>
                  </a:lnTo>
                  <a:close/>
                  <a:moveTo>
                    <a:pt x="163" y="46"/>
                  </a:moveTo>
                  <a:lnTo>
                    <a:pt x="163" y="46"/>
                  </a:lnTo>
                  <a:lnTo>
                    <a:pt x="155" y="92"/>
                  </a:lnTo>
                  <a:lnTo>
                    <a:pt x="155" y="92"/>
                  </a:lnTo>
                  <a:lnTo>
                    <a:pt x="163" y="46"/>
                  </a:lnTo>
                  <a:close/>
                  <a:moveTo>
                    <a:pt x="163" y="46"/>
                  </a:moveTo>
                  <a:lnTo>
                    <a:pt x="163" y="46"/>
                  </a:lnTo>
                  <a:lnTo>
                    <a:pt x="155" y="92"/>
                  </a:lnTo>
                  <a:lnTo>
                    <a:pt x="155" y="92"/>
                  </a:lnTo>
                  <a:lnTo>
                    <a:pt x="163" y="46"/>
                  </a:lnTo>
                  <a:close/>
                  <a:moveTo>
                    <a:pt x="163" y="46"/>
                  </a:moveTo>
                  <a:lnTo>
                    <a:pt x="163" y="46"/>
                  </a:lnTo>
                  <a:lnTo>
                    <a:pt x="156" y="92"/>
                  </a:lnTo>
                  <a:lnTo>
                    <a:pt x="156" y="92"/>
                  </a:lnTo>
                  <a:lnTo>
                    <a:pt x="163" y="46"/>
                  </a:lnTo>
                  <a:close/>
                  <a:moveTo>
                    <a:pt x="164" y="46"/>
                  </a:moveTo>
                  <a:lnTo>
                    <a:pt x="164" y="46"/>
                  </a:lnTo>
                  <a:lnTo>
                    <a:pt x="156" y="92"/>
                  </a:lnTo>
                  <a:lnTo>
                    <a:pt x="156" y="92"/>
                  </a:lnTo>
                  <a:lnTo>
                    <a:pt x="164" y="46"/>
                  </a:lnTo>
                  <a:close/>
                  <a:moveTo>
                    <a:pt x="164" y="46"/>
                  </a:moveTo>
                  <a:lnTo>
                    <a:pt x="164" y="46"/>
                  </a:lnTo>
                  <a:lnTo>
                    <a:pt x="156" y="92"/>
                  </a:lnTo>
                  <a:lnTo>
                    <a:pt x="156" y="92"/>
                  </a:lnTo>
                  <a:lnTo>
                    <a:pt x="164" y="46"/>
                  </a:lnTo>
                  <a:close/>
                  <a:moveTo>
                    <a:pt x="164" y="46"/>
                  </a:moveTo>
                  <a:lnTo>
                    <a:pt x="164" y="46"/>
                  </a:lnTo>
                  <a:lnTo>
                    <a:pt x="156" y="92"/>
                  </a:lnTo>
                  <a:lnTo>
                    <a:pt x="156" y="92"/>
                  </a:lnTo>
                  <a:lnTo>
                    <a:pt x="164" y="46"/>
                  </a:lnTo>
                  <a:close/>
                  <a:moveTo>
                    <a:pt x="164" y="47"/>
                  </a:moveTo>
                  <a:lnTo>
                    <a:pt x="164" y="47"/>
                  </a:lnTo>
                  <a:lnTo>
                    <a:pt x="156" y="92"/>
                  </a:lnTo>
                  <a:lnTo>
                    <a:pt x="156" y="92"/>
                  </a:lnTo>
                  <a:lnTo>
                    <a:pt x="164" y="47"/>
                  </a:lnTo>
                  <a:close/>
                  <a:moveTo>
                    <a:pt x="164" y="47"/>
                  </a:moveTo>
                  <a:lnTo>
                    <a:pt x="164" y="47"/>
                  </a:lnTo>
                  <a:lnTo>
                    <a:pt x="156" y="92"/>
                  </a:lnTo>
                  <a:lnTo>
                    <a:pt x="156" y="92"/>
                  </a:lnTo>
                  <a:lnTo>
                    <a:pt x="164" y="47"/>
                  </a:lnTo>
                  <a:close/>
                  <a:moveTo>
                    <a:pt x="164" y="47"/>
                  </a:moveTo>
                  <a:lnTo>
                    <a:pt x="164" y="47"/>
                  </a:lnTo>
                  <a:lnTo>
                    <a:pt x="156" y="92"/>
                  </a:lnTo>
                  <a:lnTo>
                    <a:pt x="156" y="92"/>
                  </a:lnTo>
                  <a:lnTo>
                    <a:pt x="164" y="47"/>
                  </a:lnTo>
                  <a:close/>
                  <a:moveTo>
                    <a:pt x="164" y="47"/>
                  </a:moveTo>
                  <a:lnTo>
                    <a:pt x="164" y="47"/>
                  </a:lnTo>
                  <a:lnTo>
                    <a:pt x="156" y="92"/>
                  </a:lnTo>
                  <a:lnTo>
                    <a:pt x="156" y="92"/>
                  </a:lnTo>
                  <a:lnTo>
                    <a:pt x="164" y="47"/>
                  </a:lnTo>
                  <a:close/>
                  <a:moveTo>
                    <a:pt x="164" y="47"/>
                  </a:moveTo>
                  <a:lnTo>
                    <a:pt x="164" y="47"/>
                  </a:lnTo>
                  <a:lnTo>
                    <a:pt x="156" y="92"/>
                  </a:lnTo>
                  <a:lnTo>
                    <a:pt x="156" y="92"/>
                  </a:lnTo>
                  <a:lnTo>
                    <a:pt x="164" y="47"/>
                  </a:lnTo>
                  <a:close/>
                  <a:moveTo>
                    <a:pt x="164" y="47"/>
                  </a:moveTo>
                  <a:lnTo>
                    <a:pt x="164" y="47"/>
                  </a:lnTo>
                  <a:lnTo>
                    <a:pt x="156" y="92"/>
                  </a:lnTo>
                  <a:lnTo>
                    <a:pt x="156" y="92"/>
                  </a:lnTo>
                  <a:lnTo>
                    <a:pt x="164" y="47"/>
                  </a:lnTo>
                  <a:close/>
                  <a:moveTo>
                    <a:pt x="164" y="47"/>
                  </a:moveTo>
                  <a:lnTo>
                    <a:pt x="164" y="47"/>
                  </a:lnTo>
                  <a:lnTo>
                    <a:pt x="157" y="92"/>
                  </a:lnTo>
                  <a:lnTo>
                    <a:pt x="156" y="92"/>
                  </a:lnTo>
                  <a:lnTo>
                    <a:pt x="164" y="47"/>
                  </a:lnTo>
                  <a:close/>
                  <a:moveTo>
                    <a:pt x="164" y="47"/>
                  </a:moveTo>
                  <a:lnTo>
                    <a:pt x="164" y="47"/>
                  </a:lnTo>
                  <a:lnTo>
                    <a:pt x="157" y="92"/>
                  </a:lnTo>
                  <a:lnTo>
                    <a:pt x="157" y="92"/>
                  </a:lnTo>
                  <a:lnTo>
                    <a:pt x="164" y="47"/>
                  </a:lnTo>
                  <a:close/>
                  <a:moveTo>
                    <a:pt x="165" y="47"/>
                  </a:moveTo>
                  <a:lnTo>
                    <a:pt x="165" y="47"/>
                  </a:lnTo>
                  <a:lnTo>
                    <a:pt x="157" y="92"/>
                  </a:lnTo>
                  <a:lnTo>
                    <a:pt x="157" y="92"/>
                  </a:lnTo>
                  <a:lnTo>
                    <a:pt x="165" y="47"/>
                  </a:lnTo>
                  <a:close/>
                  <a:moveTo>
                    <a:pt x="165" y="47"/>
                  </a:moveTo>
                  <a:lnTo>
                    <a:pt x="165" y="47"/>
                  </a:lnTo>
                  <a:lnTo>
                    <a:pt x="157" y="92"/>
                  </a:lnTo>
                  <a:lnTo>
                    <a:pt x="157" y="92"/>
                  </a:lnTo>
                  <a:lnTo>
                    <a:pt x="165" y="47"/>
                  </a:lnTo>
                  <a:close/>
                  <a:moveTo>
                    <a:pt x="165" y="47"/>
                  </a:moveTo>
                  <a:lnTo>
                    <a:pt x="165" y="47"/>
                  </a:lnTo>
                  <a:lnTo>
                    <a:pt x="157" y="92"/>
                  </a:lnTo>
                  <a:lnTo>
                    <a:pt x="157" y="92"/>
                  </a:lnTo>
                  <a:lnTo>
                    <a:pt x="165" y="47"/>
                  </a:lnTo>
                  <a:close/>
                  <a:moveTo>
                    <a:pt x="165" y="47"/>
                  </a:moveTo>
                  <a:lnTo>
                    <a:pt x="165" y="47"/>
                  </a:lnTo>
                  <a:lnTo>
                    <a:pt x="157" y="92"/>
                  </a:lnTo>
                  <a:lnTo>
                    <a:pt x="157" y="92"/>
                  </a:lnTo>
                  <a:lnTo>
                    <a:pt x="165" y="47"/>
                  </a:lnTo>
                  <a:close/>
                  <a:moveTo>
                    <a:pt x="165" y="47"/>
                  </a:moveTo>
                  <a:lnTo>
                    <a:pt x="165" y="47"/>
                  </a:lnTo>
                  <a:lnTo>
                    <a:pt x="157" y="92"/>
                  </a:lnTo>
                  <a:lnTo>
                    <a:pt x="157" y="92"/>
                  </a:lnTo>
                  <a:lnTo>
                    <a:pt x="165" y="47"/>
                  </a:lnTo>
                  <a:close/>
                  <a:moveTo>
                    <a:pt x="165" y="47"/>
                  </a:moveTo>
                  <a:lnTo>
                    <a:pt x="165" y="47"/>
                  </a:lnTo>
                  <a:lnTo>
                    <a:pt x="157" y="92"/>
                  </a:lnTo>
                  <a:lnTo>
                    <a:pt x="157" y="92"/>
                  </a:lnTo>
                  <a:lnTo>
                    <a:pt x="165" y="47"/>
                  </a:lnTo>
                  <a:close/>
                  <a:moveTo>
                    <a:pt x="165" y="47"/>
                  </a:moveTo>
                  <a:lnTo>
                    <a:pt x="165" y="47"/>
                  </a:lnTo>
                  <a:lnTo>
                    <a:pt x="157" y="92"/>
                  </a:lnTo>
                  <a:lnTo>
                    <a:pt x="157" y="92"/>
                  </a:lnTo>
                  <a:lnTo>
                    <a:pt x="165" y="47"/>
                  </a:lnTo>
                  <a:close/>
                  <a:moveTo>
                    <a:pt x="165" y="47"/>
                  </a:moveTo>
                  <a:lnTo>
                    <a:pt x="165" y="47"/>
                  </a:lnTo>
                  <a:lnTo>
                    <a:pt x="157" y="92"/>
                  </a:lnTo>
                  <a:lnTo>
                    <a:pt x="157" y="92"/>
                  </a:lnTo>
                  <a:lnTo>
                    <a:pt x="165" y="47"/>
                  </a:lnTo>
                  <a:close/>
                  <a:moveTo>
                    <a:pt x="165" y="47"/>
                  </a:moveTo>
                  <a:lnTo>
                    <a:pt x="165" y="47"/>
                  </a:lnTo>
                  <a:lnTo>
                    <a:pt x="157" y="92"/>
                  </a:lnTo>
                  <a:lnTo>
                    <a:pt x="157" y="92"/>
                  </a:lnTo>
                  <a:lnTo>
                    <a:pt x="165" y="47"/>
                  </a:lnTo>
                  <a:close/>
                  <a:moveTo>
                    <a:pt x="165" y="47"/>
                  </a:moveTo>
                  <a:lnTo>
                    <a:pt x="165" y="47"/>
                  </a:lnTo>
                  <a:lnTo>
                    <a:pt x="158" y="92"/>
                  </a:lnTo>
                  <a:lnTo>
                    <a:pt x="157" y="92"/>
                  </a:lnTo>
                  <a:lnTo>
                    <a:pt x="165" y="47"/>
                  </a:lnTo>
                  <a:close/>
                  <a:moveTo>
                    <a:pt x="165" y="47"/>
                  </a:moveTo>
                  <a:lnTo>
                    <a:pt x="166" y="47"/>
                  </a:lnTo>
                  <a:lnTo>
                    <a:pt x="158" y="92"/>
                  </a:lnTo>
                  <a:lnTo>
                    <a:pt x="158" y="92"/>
                  </a:lnTo>
                  <a:lnTo>
                    <a:pt x="165" y="47"/>
                  </a:lnTo>
                  <a:close/>
                  <a:moveTo>
                    <a:pt x="166" y="47"/>
                  </a:moveTo>
                  <a:lnTo>
                    <a:pt x="166" y="47"/>
                  </a:lnTo>
                  <a:lnTo>
                    <a:pt x="158" y="92"/>
                  </a:lnTo>
                  <a:lnTo>
                    <a:pt x="158" y="92"/>
                  </a:lnTo>
                  <a:lnTo>
                    <a:pt x="166" y="47"/>
                  </a:lnTo>
                  <a:close/>
                  <a:moveTo>
                    <a:pt x="166" y="47"/>
                  </a:moveTo>
                  <a:lnTo>
                    <a:pt x="166" y="47"/>
                  </a:lnTo>
                  <a:lnTo>
                    <a:pt x="158" y="92"/>
                  </a:lnTo>
                  <a:lnTo>
                    <a:pt x="158" y="92"/>
                  </a:lnTo>
                  <a:lnTo>
                    <a:pt x="166" y="47"/>
                  </a:lnTo>
                  <a:close/>
                  <a:moveTo>
                    <a:pt x="166" y="47"/>
                  </a:moveTo>
                  <a:lnTo>
                    <a:pt x="166" y="47"/>
                  </a:lnTo>
                  <a:lnTo>
                    <a:pt x="158" y="92"/>
                  </a:lnTo>
                  <a:lnTo>
                    <a:pt x="158" y="92"/>
                  </a:lnTo>
                  <a:lnTo>
                    <a:pt x="166" y="47"/>
                  </a:lnTo>
                  <a:close/>
                  <a:moveTo>
                    <a:pt x="166" y="47"/>
                  </a:moveTo>
                  <a:lnTo>
                    <a:pt x="166" y="47"/>
                  </a:lnTo>
                  <a:lnTo>
                    <a:pt x="158" y="92"/>
                  </a:lnTo>
                  <a:lnTo>
                    <a:pt x="158" y="92"/>
                  </a:lnTo>
                  <a:lnTo>
                    <a:pt x="166" y="47"/>
                  </a:lnTo>
                  <a:close/>
                  <a:moveTo>
                    <a:pt x="166" y="47"/>
                  </a:moveTo>
                  <a:lnTo>
                    <a:pt x="166" y="47"/>
                  </a:lnTo>
                  <a:lnTo>
                    <a:pt x="158" y="92"/>
                  </a:lnTo>
                  <a:lnTo>
                    <a:pt x="158" y="92"/>
                  </a:lnTo>
                  <a:lnTo>
                    <a:pt x="166" y="47"/>
                  </a:lnTo>
                  <a:close/>
                  <a:moveTo>
                    <a:pt x="166" y="47"/>
                  </a:moveTo>
                  <a:lnTo>
                    <a:pt x="166" y="47"/>
                  </a:lnTo>
                  <a:lnTo>
                    <a:pt x="158" y="92"/>
                  </a:lnTo>
                  <a:lnTo>
                    <a:pt x="158" y="92"/>
                  </a:lnTo>
                  <a:lnTo>
                    <a:pt x="166" y="47"/>
                  </a:lnTo>
                  <a:close/>
                  <a:moveTo>
                    <a:pt x="166" y="47"/>
                  </a:moveTo>
                  <a:lnTo>
                    <a:pt x="166" y="47"/>
                  </a:lnTo>
                  <a:lnTo>
                    <a:pt x="158" y="92"/>
                  </a:lnTo>
                  <a:lnTo>
                    <a:pt x="158" y="92"/>
                  </a:lnTo>
                  <a:lnTo>
                    <a:pt x="166" y="47"/>
                  </a:lnTo>
                  <a:close/>
                  <a:moveTo>
                    <a:pt x="166" y="47"/>
                  </a:moveTo>
                  <a:lnTo>
                    <a:pt x="166" y="47"/>
                  </a:lnTo>
                  <a:lnTo>
                    <a:pt x="158" y="92"/>
                  </a:lnTo>
                  <a:lnTo>
                    <a:pt x="158" y="92"/>
                  </a:lnTo>
                  <a:lnTo>
                    <a:pt x="166" y="47"/>
                  </a:lnTo>
                  <a:close/>
                  <a:moveTo>
                    <a:pt x="166" y="47"/>
                  </a:moveTo>
                  <a:lnTo>
                    <a:pt x="166" y="47"/>
                  </a:lnTo>
                  <a:lnTo>
                    <a:pt x="158" y="92"/>
                  </a:lnTo>
                  <a:lnTo>
                    <a:pt x="158" y="92"/>
                  </a:lnTo>
                  <a:lnTo>
                    <a:pt x="166" y="47"/>
                  </a:lnTo>
                  <a:close/>
                  <a:moveTo>
                    <a:pt x="166" y="47"/>
                  </a:moveTo>
                  <a:lnTo>
                    <a:pt x="166" y="47"/>
                  </a:lnTo>
                  <a:lnTo>
                    <a:pt x="158" y="92"/>
                  </a:lnTo>
                  <a:lnTo>
                    <a:pt x="158" y="92"/>
                  </a:lnTo>
                  <a:lnTo>
                    <a:pt x="166" y="47"/>
                  </a:lnTo>
                  <a:close/>
                  <a:moveTo>
                    <a:pt x="166" y="47"/>
                  </a:moveTo>
                  <a:lnTo>
                    <a:pt x="166" y="47"/>
                  </a:lnTo>
                  <a:lnTo>
                    <a:pt x="159" y="92"/>
                  </a:lnTo>
                  <a:lnTo>
                    <a:pt x="159" y="92"/>
                  </a:lnTo>
                  <a:lnTo>
                    <a:pt x="166" y="47"/>
                  </a:lnTo>
                  <a:close/>
                  <a:moveTo>
                    <a:pt x="167" y="47"/>
                  </a:moveTo>
                  <a:lnTo>
                    <a:pt x="167" y="47"/>
                  </a:lnTo>
                  <a:lnTo>
                    <a:pt x="159" y="92"/>
                  </a:lnTo>
                  <a:lnTo>
                    <a:pt x="159" y="92"/>
                  </a:lnTo>
                  <a:lnTo>
                    <a:pt x="167" y="47"/>
                  </a:lnTo>
                  <a:close/>
                  <a:moveTo>
                    <a:pt x="167" y="47"/>
                  </a:moveTo>
                  <a:lnTo>
                    <a:pt x="167" y="47"/>
                  </a:lnTo>
                  <a:lnTo>
                    <a:pt x="159" y="92"/>
                  </a:lnTo>
                  <a:lnTo>
                    <a:pt x="159" y="92"/>
                  </a:lnTo>
                  <a:lnTo>
                    <a:pt x="167" y="47"/>
                  </a:lnTo>
                  <a:close/>
                  <a:moveTo>
                    <a:pt x="167" y="47"/>
                  </a:moveTo>
                  <a:lnTo>
                    <a:pt x="167" y="47"/>
                  </a:lnTo>
                  <a:lnTo>
                    <a:pt x="159" y="93"/>
                  </a:lnTo>
                  <a:lnTo>
                    <a:pt x="159" y="93"/>
                  </a:lnTo>
                  <a:lnTo>
                    <a:pt x="167" y="47"/>
                  </a:lnTo>
                  <a:close/>
                  <a:moveTo>
                    <a:pt x="167" y="47"/>
                  </a:moveTo>
                  <a:lnTo>
                    <a:pt x="167" y="47"/>
                  </a:lnTo>
                  <a:lnTo>
                    <a:pt x="159" y="93"/>
                  </a:lnTo>
                  <a:lnTo>
                    <a:pt x="159" y="93"/>
                  </a:lnTo>
                  <a:lnTo>
                    <a:pt x="167" y="47"/>
                  </a:lnTo>
                  <a:close/>
                  <a:moveTo>
                    <a:pt x="167" y="47"/>
                  </a:moveTo>
                  <a:lnTo>
                    <a:pt x="167" y="47"/>
                  </a:lnTo>
                  <a:lnTo>
                    <a:pt x="159" y="93"/>
                  </a:lnTo>
                  <a:lnTo>
                    <a:pt x="159" y="93"/>
                  </a:lnTo>
                  <a:lnTo>
                    <a:pt x="167" y="47"/>
                  </a:lnTo>
                  <a:close/>
                  <a:moveTo>
                    <a:pt x="167" y="47"/>
                  </a:moveTo>
                  <a:lnTo>
                    <a:pt x="167" y="47"/>
                  </a:lnTo>
                  <a:lnTo>
                    <a:pt x="159" y="93"/>
                  </a:lnTo>
                  <a:lnTo>
                    <a:pt x="159" y="93"/>
                  </a:lnTo>
                  <a:lnTo>
                    <a:pt x="167" y="47"/>
                  </a:lnTo>
                  <a:close/>
                  <a:moveTo>
                    <a:pt x="167" y="47"/>
                  </a:moveTo>
                  <a:lnTo>
                    <a:pt x="167" y="47"/>
                  </a:lnTo>
                  <a:lnTo>
                    <a:pt x="159" y="93"/>
                  </a:lnTo>
                  <a:lnTo>
                    <a:pt x="159" y="93"/>
                  </a:lnTo>
                  <a:lnTo>
                    <a:pt x="167" y="47"/>
                  </a:lnTo>
                  <a:close/>
                  <a:moveTo>
                    <a:pt x="167" y="47"/>
                  </a:moveTo>
                  <a:lnTo>
                    <a:pt x="167" y="47"/>
                  </a:lnTo>
                  <a:lnTo>
                    <a:pt x="159" y="93"/>
                  </a:lnTo>
                  <a:lnTo>
                    <a:pt x="159" y="93"/>
                  </a:lnTo>
                  <a:lnTo>
                    <a:pt x="167" y="47"/>
                  </a:lnTo>
                  <a:close/>
                  <a:moveTo>
                    <a:pt x="167" y="47"/>
                  </a:moveTo>
                  <a:lnTo>
                    <a:pt x="167" y="47"/>
                  </a:lnTo>
                  <a:lnTo>
                    <a:pt x="159" y="93"/>
                  </a:lnTo>
                  <a:lnTo>
                    <a:pt x="159" y="93"/>
                  </a:lnTo>
                  <a:lnTo>
                    <a:pt x="167" y="47"/>
                  </a:lnTo>
                  <a:close/>
                  <a:moveTo>
                    <a:pt x="167" y="47"/>
                  </a:moveTo>
                  <a:lnTo>
                    <a:pt x="167" y="47"/>
                  </a:lnTo>
                  <a:lnTo>
                    <a:pt x="160" y="93"/>
                  </a:lnTo>
                  <a:lnTo>
                    <a:pt x="159" y="93"/>
                  </a:lnTo>
                  <a:lnTo>
                    <a:pt x="167" y="47"/>
                  </a:lnTo>
                  <a:close/>
                  <a:moveTo>
                    <a:pt x="167" y="47"/>
                  </a:moveTo>
                  <a:lnTo>
                    <a:pt x="167" y="47"/>
                  </a:lnTo>
                  <a:lnTo>
                    <a:pt x="160" y="93"/>
                  </a:lnTo>
                  <a:lnTo>
                    <a:pt x="160" y="93"/>
                  </a:lnTo>
                  <a:lnTo>
                    <a:pt x="167" y="47"/>
                  </a:lnTo>
                  <a:close/>
                  <a:moveTo>
                    <a:pt x="168" y="47"/>
                  </a:moveTo>
                  <a:lnTo>
                    <a:pt x="168" y="47"/>
                  </a:lnTo>
                  <a:lnTo>
                    <a:pt x="160" y="93"/>
                  </a:lnTo>
                  <a:lnTo>
                    <a:pt x="160" y="93"/>
                  </a:lnTo>
                  <a:lnTo>
                    <a:pt x="168" y="47"/>
                  </a:lnTo>
                  <a:close/>
                  <a:moveTo>
                    <a:pt x="168" y="47"/>
                  </a:moveTo>
                  <a:lnTo>
                    <a:pt x="168" y="47"/>
                  </a:lnTo>
                  <a:lnTo>
                    <a:pt x="160" y="93"/>
                  </a:lnTo>
                  <a:lnTo>
                    <a:pt x="160" y="93"/>
                  </a:lnTo>
                  <a:lnTo>
                    <a:pt x="168" y="47"/>
                  </a:lnTo>
                  <a:close/>
                  <a:moveTo>
                    <a:pt x="168" y="47"/>
                  </a:moveTo>
                  <a:lnTo>
                    <a:pt x="168" y="47"/>
                  </a:lnTo>
                  <a:lnTo>
                    <a:pt x="160" y="93"/>
                  </a:lnTo>
                  <a:lnTo>
                    <a:pt x="160" y="93"/>
                  </a:lnTo>
                  <a:lnTo>
                    <a:pt x="168" y="47"/>
                  </a:lnTo>
                  <a:close/>
                  <a:moveTo>
                    <a:pt x="168" y="47"/>
                  </a:moveTo>
                  <a:lnTo>
                    <a:pt x="168" y="47"/>
                  </a:lnTo>
                  <a:lnTo>
                    <a:pt x="160" y="93"/>
                  </a:lnTo>
                  <a:lnTo>
                    <a:pt x="160" y="93"/>
                  </a:lnTo>
                  <a:lnTo>
                    <a:pt x="168" y="47"/>
                  </a:lnTo>
                  <a:close/>
                  <a:moveTo>
                    <a:pt x="168" y="47"/>
                  </a:moveTo>
                  <a:lnTo>
                    <a:pt x="168" y="47"/>
                  </a:lnTo>
                  <a:lnTo>
                    <a:pt x="160" y="93"/>
                  </a:lnTo>
                  <a:lnTo>
                    <a:pt x="160" y="93"/>
                  </a:lnTo>
                  <a:lnTo>
                    <a:pt x="168" y="47"/>
                  </a:lnTo>
                  <a:close/>
                  <a:moveTo>
                    <a:pt x="168" y="47"/>
                  </a:moveTo>
                  <a:lnTo>
                    <a:pt x="168" y="47"/>
                  </a:lnTo>
                  <a:lnTo>
                    <a:pt x="160" y="93"/>
                  </a:lnTo>
                  <a:lnTo>
                    <a:pt x="160" y="93"/>
                  </a:lnTo>
                  <a:lnTo>
                    <a:pt x="168" y="47"/>
                  </a:lnTo>
                  <a:close/>
                  <a:moveTo>
                    <a:pt x="168" y="47"/>
                  </a:moveTo>
                  <a:lnTo>
                    <a:pt x="168" y="47"/>
                  </a:lnTo>
                  <a:lnTo>
                    <a:pt x="160" y="93"/>
                  </a:lnTo>
                  <a:lnTo>
                    <a:pt x="160" y="93"/>
                  </a:lnTo>
                  <a:lnTo>
                    <a:pt x="168" y="47"/>
                  </a:lnTo>
                  <a:close/>
                  <a:moveTo>
                    <a:pt x="168" y="47"/>
                  </a:moveTo>
                  <a:lnTo>
                    <a:pt x="168" y="47"/>
                  </a:lnTo>
                  <a:lnTo>
                    <a:pt x="160" y="93"/>
                  </a:lnTo>
                  <a:lnTo>
                    <a:pt x="160" y="93"/>
                  </a:lnTo>
                  <a:lnTo>
                    <a:pt x="168" y="47"/>
                  </a:lnTo>
                  <a:close/>
                  <a:moveTo>
                    <a:pt x="168" y="47"/>
                  </a:moveTo>
                  <a:lnTo>
                    <a:pt x="168" y="47"/>
                  </a:lnTo>
                  <a:lnTo>
                    <a:pt x="160" y="93"/>
                  </a:lnTo>
                  <a:lnTo>
                    <a:pt x="160" y="93"/>
                  </a:lnTo>
                  <a:lnTo>
                    <a:pt x="168" y="47"/>
                  </a:lnTo>
                  <a:close/>
                  <a:moveTo>
                    <a:pt x="168" y="47"/>
                  </a:moveTo>
                  <a:lnTo>
                    <a:pt x="168" y="47"/>
                  </a:lnTo>
                  <a:lnTo>
                    <a:pt x="160" y="93"/>
                  </a:lnTo>
                  <a:lnTo>
                    <a:pt x="160" y="93"/>
                  </a:lnTo>
                  <a:lnTo>
                    <a:pt x="168" y="47"/>
                  </a:lnTo>
                  <a:close/>
                  <a:moveTo>
                    <a:pt x="168" y="47"/>
                  </a:moveTo>
                  <a:lnTo>
                    <a:pt x="169" y="47"/>
                  </a:lnTo>
                  <a:lnTo>
                    <a:pt x="161" y="93"/>
                  </a:lnTo>
                  <a:lnTo>
                    <a:pt x="161" y="93"/>
                  </a:lnTo>
                  <a:lnTo>
                    <a:pt x="168" y="47"/>
                  </a:lnTo>
                  <a:close/>
                  <a:moveTo>
                    <a:pt x="169" y="47"/>
                  </a:moveTo>
                  <a:lnTo>
                    <a:pt x="169" y="47"/>
                  </a:lnTo>
                  <a:lnTo>
                    <a:pt x="161" y="93"/>
                  </a:lnTo>
                  <a:lnTo>
                    <a:pt x="161" y="93"/>
                  </a:lnTo>
                  <a:lnTo>
                    <a:pt x="169" y="47"/>
                  </a:lnTo>
                  <a:close/>
                  <a:moveTo>
                    <a:pt x="169" y="47"/>
                  </a:moveTo>
                  <a:lnTo>
                    <a:pt x="169" y="47"/>
                  </a:lnTo>
                  <a:lnTo>
                    <a:pt x="161" y="93"/>
                  </a:lnTo>
                  <a:lnTo>
                    <a:pt x="161" y="93"/>
                  </a:lnTo>
                  <a:lnTo>
                    <a:pt x="169" y="47"/>
                  </a:lnTo>
                  <a:close/>
                  <a:moveTo>
                    <a:pt x="169" y="47"/>
                  </a:moveTo>
                  <a:lnTo>
                    <a:pt x="169" y="47"/>
                  </a:lnTo>
                  <a:lnTo>
                    <a:pt x="161" y="93"/>
                  </a:lnTo>
                  <a:lnTo>
                    <a:pt x="161" y="93"/>
                  </a:lnTo>
                  <a:lnTo>
                    <a:pt x="169" y="47"/>
                  </a:lnTo>
                  <a:close/>
                  <a:moveTo>
                    <a:pt x="169" y="47"/>
                  </a:moveTo>
                  <a:lnTo>
                    <a:pt x="169" y="47"/>
                  </a:lnTo>
                  <a:lnTo>
                    <a:pt x="161" y="93"/>
                  </a:lnTo>
                  <a:lnTo>
                    <a:pt x="161" y="93"/>
                  </a:lnTo>
                  <a:lnTo>
                    <a:pt x="169" y="47"/>
                  </a:lnTo>
                  <a:close/>
                  <a:moveTo>
                    <a:pt x="169" y="47"/>
                  </a:moveTo>
                  <a:lnTo>
                    <a:pt x="169" y="47"/>
                  </a:lnTo>
                  <a:lnTo>
                    <a:pt x="161" y="93"/>
                  </a:lnTo>
                  <a:lnTo>
                    <a:pt x="161" y="93"/>
                  </a:lnTo>
                  <a:lnTo>
                    <a:pt x="169" y="47"/>
                  </a:lnTo>
                  <a:close/>
                  <a:moveTo>
                    <a:pt x="169" y="47"/>
                  </a:moveTo>
                  <a:lnTo>
                    <a:pt x="169" y="47"/>
                  </a:lnTo>
                  <a:lnTo>
                    <a:pt x="161" y="93"/>
                  </a:lnTo>
                  <a:lnTo>
                    <a:pt x="161" y="93"/>
                  </a:lnTo>
                  <a:lnTo>
                    <a:pt x="169" y="47"/>
                  </a:lnTo>
                  <a:close/>
                  <a:moveTo>
                    <a:pt x="169" y="47"/>
                  </a:moveTo>
                  <a:lnTo>
                    <a:pt x="169" y="47"/>
                  </a:lnTo>
                  <a:lnTo>
                    <a:pt x="161" y="93"/>
                  </a:lnTo>
                  <a:lnTo>
                    <a:pt x="161" y="93"/>
                  </a:lnTo>
                  <a:lnTo>
                    <a:pt x="169" y="47"/>
                  </a:lnTo>
                  <a:close/>
                  <a:moveTo>
                    <a:pt x="169" y="47"/>
                  </a:moveTo>
                  <a:lnTo>
                    <a:pt x="169" y="47"/>
                  </a:lnTo>
                  <a:lnTo>
                    <a:pt x="161" y="93"/>
                  </a:lnTo>
                  <a:lnTo>
                    <a:pt x="161" y="93"/>
                  </a:lnTo>
                  <a:lnTo>
                    <a:pt x="169" y="47"/>
                  </a:lnTo>
                  <a:close/>
                  <a:moveTo>
                    <a:pt x="169" y="47"/>
                  </a:moveTo>
                  <a:lnTo>
                    <a:pt x="169" y="47"/>
                  </a:lnTo>
                  <a:lnTo>
                    <a:pt x="161" y="93"/>
                  </a:lnTo>
                  <a:lnTo>
                    <a:pt x="161" y="93"/>
                  </a:lnTo>
                  <a:lnTo>
                    <a:pt x="169" y="47"/>
                  </a:lnTo>
                  <a:close/>
                  <a:moveTo>
                    <a:pt x="169" y="47"/>
                  </a:moveTo>
                  <a:lnTo>
                    <a:pt x="169" y="47"/>
                  </a:lnTo>
                  <a:lnTo>
                    <a:pt x="161" y="93"/>
                  </a:lnTo>
                  <a:lnTo>
                    <a:pt x="161" y="93"/>
                  </a:lnTo>
                  <a:lnTo>
                    <a:pt x="169" y="47"/>
                  </a:lnTo>
                  <a:close/>
                  <a:moveTo>
                    <a:pt x="169" y="47"/>
                  </a:moveTo>
                  <a:lnTo>
                    <a:pt x="169" y="47"/>
                  </a:lnTo>
                  <a:lnTo>
                    <a:pt x="162" y="93"/>
                  </a:lnTo>
                  <a:lnTo>
                    <a:pt x="162" y="93"/>
                  </a:lnTo>
                  <a:lnTo>
                    <a:pt x="169" y="47"/>
                  </a:lnTo>
                  <a:close/>
                  <a:moveTo>
                    <a:pt x="170" y="47"/>
                  </a:moveTo>
                  <a:lnTo>
                    <a:pt x="170" y="47"/>
                  </a:lnTo>
                  <a:lnTo>
                    <a:pt x="162" y="93"/>
                  </a:lnTo>
                  <a:lnTo>
                    <a:pt x="162" y="93"/>
                  </a:lnTo>
                  <a:lnTo>
                    <a:pt x="170" y="47"/>
                  </a:lnTo>
                  <a:close/>
                  <a:moveTo>
                    <a:pt x="170" y="47"/>
                  </a:moveTo>
                  <a:lnTo>
                    <a:pt x="170" y="47"/>
                  </a:lnTo>
                  <a:lnTo>
                    <a:pt x="162" y="93"/>
                  </a:lnTo>
                  <a:lnTo>
                    <a:pt x="162" y="93"/>
                  </a:lnTo>
                  <a:lnTo>
                    <a:pt x="170" y="47"/>
                  </a:lnTo>
                  <a:close/>
                  <a:moveTo>
                    <a:pt x="170" y="48"/>
                  </a:moveTo>
                  <a:lnTo>
                    <a:pt x="170" y="48"/>
                  </a:lnTo>
                  <a:lnTo>
                    <a:pt x="162" y="93"/>
                  </a:lnTo>
                  <a:lnTo>
                    <a:pt x="162" y="93"/>
                  </a:lnTo>
                  <a:lnTo>
                    <a:pt x="170" y="48"/>
                  </a:lnTo>
                  <a:close/>
                  <a:moveTo>
                    <a:pt x="170" y="48"/>
                  </a:moveTo>
                  <a:lnTo>
                    <a:pt x="170" y="48"/>
                  </a:lnTo>
                  <a:lnTo>
                    <a:pt x="162" y="93"/>
                  </a:lnTo>
                  <a:lnTo>
                    <a:pt x="162" y="93"/>
                  </a:lnTo>
                  <a:lnTo>
                    <a:pt x="170" y="48"/>
                  </a:lnTo>
                  <a:close/>
                  <a:moveTo>
                    <a:pt x="170" y="48"/>
                  </a:moveTo>
                  <a:lnTo>
                    <a:pt x="170" y="48"/>
                  </a:lnTo>
                  <a:lnTo>
                    <a:pt x="162" y="93"/>
                  </a:lnTo>
                  <a:lnTo>
                    <a:pt x="162" y="93"/>
                  </a:lnTo>
                  <a:lnTo>
                    <a:pt x="170" y="48"/>
                  </a:lnTo>
                  <a:close/>
                  <a:moveTo>
                    <a:pt x="170" y="48"/>
                  </a:moveTo>
                  <a:lnTo>
                    <a:pt x="170" y="48"/>
                  </a:lnTo>
                  <a:lnTo>
                    <a:pt x="162" y="93"/>
                  </a:lnTo>
                  <a:lnTo>
                    <a:pt x="162" y="93"/>
                  </a:lnTo>
                  <a:lnTo>
                    <a:pt x="170" y="48"/>
                  </a:lnTo>
                  <a:close/>
                  <a:moveTo>
                    <a:pt x="170" y="48"/>
                  </a:moveTo>
                  <a:lnTo>
                    <a:pt x="170" y="48"/>
                  </a:lnTo>
                  <a:lnTo>
                    <a:pt x="162" y="93"/>
                  </a:lnTo>
                  <a:lnTo>
                    <a:pt x="162" y="93"/>
                  </a:lnTo>
                  <a:lnTo>
                    <a:pt x="170" y="48"/>
                  </a:lnTo>
                  <a:close/>
                  <a:moveTo>
                    <a:pt x="170" y="48"/>
                  </a:moveTo>
                  <a:lnTo>
                    <a:pt x="170" y="48"/>
                  </a:lnTo>
                  <a:lnTo>
                    <a:pt x="162" y="93"/>
                  </a:lnTo>
                  <a:lnTo>
                    <a:pt x="162" y="93"/>
                  </a:lnTo>
                  <a:lnTo>
                    <a:pt x="170" y="48"/>
                  </a:lnTo>
                  <a:close/>
                  <a:moveTo>
                    <a:pt x="170" y="48"/>
                  </a:moveTo>
                  <a:lnTo>
                    <a:pt x="170" y="48"/>
                  </a:lnTo>
                  <a:lnTo>
                    <a:pt x="162" y="93"/>
                  </a:lnTo>
                  <a:lnTo>
                    <a:pt x="162" y="93"/>
                  </a:lnTo>
                  <a:lnTo>
                    <a:pt x="170" y="48"/>
                  </a:lnTo>
                  <a:close/>
                  <a:moveTo>
                    <a:pt x="170" y="48"/>
                  </a:moveTo>
                  <a:lnTo>
                    <a:pt x="170" y="48"/>
                  </a:lnTo>
                  <a:lnTo>
                    <a:pt x="163" y="93"/>
                  </a:lnTo>
                  <a:lnTo>
                    <a:pt x="162" y="93"/>
                  </a:lnTo>
                  <a:lnTo>
                    <a:pt x="170" y="48"/>
                  </a:lnTo>
                  <a:close/>
                  <a:moveTo>
                    <a:pt x="170" y="48"/>
                  </a:moveTo>
                  <a:lnTo>
                    <a:pt x="170" y="48"/>
                  </a:lnTo>
                  <a:lnTo>
                    <a:pt x="163" y="93"/>
                  </a:lnTo>
                  <a:lnTo>
                    <a:pt x="163" y="93"/>
                  </a:lnTo>
                  <a:lnTo>
                    <a:pt x="170" y="48"/>
                  </a:lnTo>
                  <a:close/>
                  <a:moveTo>
                    <a:pt x="171" y="48"/>
                  </a:moveTo>
                  <a:lnTo>
                    <a:pt x="171" y="48"/>
                  </a:lnTo>
                  <a:lnTo>
                    <a:pt x="163" y="93"/>
                  </a:lnTo>
                  <a:lnTo>
                    <a:pt x="163" y="93"/>
                  </a:lnTo>
                  <a:lnTo>
                    <a:pt x="171" y="48"/>
                  </a:lnTo>
                  <a:close/>
                  <a:moveTo>
                    <a:pt x="171" y="48"/>
                  </a:moveTo>
                  <a:lnTo>
                    <a:pt x="171" y="48"/>
                  </a:lnTo>
                  <a:lnTo>
                    <a:pt x="163" y="93"/>
                  </a:lnTo>
                  <a:lnTo>
                    <a:pt x="163" y="93"/>
                  </a:lnTo>
                  <a:lnTo>
                    <a:pt x="171" y="48"/>
                  </a:lnTo>
                  <a:close/>
                  <a:moveTo>
                    <a:pt x="171" y="48"/>
                  </a:moveTo>
                  <a:lnTo>
                    <a:pt x="171" y="48"/>
                  </a:lnTo>
                  <a:lnTo>
                    <a:pt x="163" y="93"/>
                  </a:lnTo>
                  <a:lnTo>
                    <a:pt x="163" y="93"/>
                  </a:lnTo>
                  <a:lnTo>
                    <a:pt x="171" y="48"/>
                  </a:lnTo>
                  <a:close/>
                  <a:moveTo>
                    <a:pt x="171" y="48"/>
                  </a:moveTo>
                  <a:lnTo>
                    <a:pt x="171" y="48"/>
                  </a:lnTo>
                  <a:lnTo>
                    <a:pt x="163" y="93"/>
                  </a:lnTo>
                  <a:lnTo>
                    <a:pt x="163" y="93"/>
                  </a:lnTo>
                  <a:lnTo>
                    <a:pt x="171" y="48"/>
                  </a:lnTo>
                  <a:close/>
                  <a:moveTo>
                    <a:pt x="171" y="48"/>
                  </a:moveTo>
                  <a:lnTo>
                    <a:pt x="171" y="48"/>
                  </a:lnTo>
                  <a:lnTo>
                    <a:pt x="163" y="93"/>
                  </a:lnTo>
                  <a:lnTo>
                    <a:pt x="163" y="93"/>
                  </a:lnTo>
                  <a:lnTo>
                    <a:pt x="171" y="48"/>
                  </a:lnTo>
                  <a:close/>
                  <a:moveTo>
                    <a:pt x="171" y="48"/>
                  </a:moveTo>
                  <a:lnTo>
                    <a:pt x="171" y="48"/>
                  </a:lnTo>
                  <a:lnTo>
                    <a:pt x="163" y="93"/>
                  </a:lnTo>
                  <a:lnTo>
                    <a:pt x="163" y="93"/>
                  </a:lnTo>
                  <a:lnTo>
                    <a:pt x="171" y="48"/>
                  </a:lnTo>
                  <a:close/>
                  <a:moveTo>
                    <a:pt x="171" y="48"/>
                  </a:moveTo>
                  <a:lnTo>
                    <a:pt x="171" y="48"/>
                  </a:lnTo>
                  <a:lnTo>
                    <a:pt x="163" y="93"/>
                  </a:lnTo>
                  <a:lnTo>
                    <a:pt x="163" y="93"/>
                  </a:lnTo>
                  <a:lnTo>
                    <a:pt x="171" y="48"/>
                  </a:lnTo>
                  <a:close/>
                  <a:moveTo>
                    <a:pt x="171" y="48"/>
                  </a:moveTo>
                  <a:lnTo>
                    <a:pt x="171" y="48"/>
                  </a:lnTo>
                  <a:lnTo>
                    <a:pt x="163" y="93"/>
                  </a:lnTo>
                  <a:lnTo>
                    <a:pt x="163" y="93"/>
                  </a:lnTo>
                  <a:lnTo>
                    <a:pt x="171" y="48"/>
                  </a:lnTo>
                  <a:close/>
                  <a:moveTo>
                    <a:pt x="171" y="48"/>
                  </a:moveTo>
                  <a:lnTo>
                    <a:pt x="171" y="48"/>
                  </a:lnTo>
                  <a:lnTo>
                    <a:pt x="163" y="93"/>
                  </a:lnTo>
                  <a:lnTo>
                    <a:pt x="163" y="93"/>
                  </a:lnTo>
                  <a:lnTo>
                    <a:pt x="171" y="48"/>
                  </a:lnTo>
                  <a:close/>
                  <a:moveTo>
                    <a:pt x="171" y="48"/>
                  </a:moveTo>
                  <a:lnTo>
                    <a:pt x="171" y="48"/>
                  </a:lnTo>
                  <a:lnTo>
                    <a:pt x="163" y="93"/>
                  </a:lnTo>
                  <a:lnTo>
                    <a:pt x="163" y="93"/>
                  </a:lnTo>
                  <a:lnTo>
                    <a:pt x="171" y="48"/>
                  </a:lnTo>
                  <a:close/>
                  <a:moveTo>
                    <a:pt x="171" y="48"/>
                  </a:moveTo>
                  <a:lnTo>
                    <a:pt x="171" y="48"/>
                  </a:lnTo>
                  <a:lnTo>
                    <a:pt x="164" y="93"/>
                  </a:lnTo>
                  <a:lnTo>
                    <a:pt x="164" y="93"/>
                  </a:lnTo>
                  <a:lnTo>
                    <a:pt x="171" y="48"/>
                  </a:lnTo>
                  <a:close/>
                  <a:moveTo>
                    <a:pt x="172" y="48"/>
                  </a:moveTo>
                  <a:lnTo>
                    <a:pt x="172" y="48"/>
                  </a:lnTo>
                  <a:lnTo>
                    <a:pt x="164" y="93"/>
                  </a:lnTo>
                  <a:lnTo>
                    <a:pt x="164" y="93"/>
                  </a:lnTo>
                  <a:lnTo>
                    <a:pt x="172" y="48"/>
                  </a:lnTo>
                  <a:close/>
                  <a:moveTo>
                    <a:pt x="172" y="48"/>
                  </a:moveTo>
                  <a:lnTo>
                    <a:pt x="172" y="48"/>
                  </a:lnTo>
                  <a:lnTo>
                    <a:pt x="164" y="93"/>
                  </a:lnTo>
                  <a:lnTo>
                    <a:pt x="164" y="93"/>
                  </a:lnTo>
                  <a:lnTo>
                    <a:pt x="172" y="48"/>
                  </a:lnTo>
                  <a:close/>
                  <a:moveTo>
                    <a:pt x="172" y="48"/>
                  </a:moveTo>
                  <a:lnTo>
                    <a:pt x="172" y="48"/>
                  </a:lnTo>
                  <a:lnTo>
                    <a:pt x="164" y="93"/>
                  </a:lnTo>
                  <a:lnTo>
                    <a:pt x="164" y="93"/>
                  </a:lnTo>
                  <a:lnTo>
                    <a:pt x="172" y="48"/>
                  </a:lnTo>
                  <a:close/>
                  <a:moveTo>
                    <a:pt x="172" y="48"/>
                  </a:moveTo>
                  <a:lnTo>
                    <a:pt x="172" y="48"/>
                  </a:lnTo>
                  <a:lnTo>
                    <a:pt x="164" y="93"/>
                  </a:lnTo>
                  <a:lnTo>
                    <a:pt x="164" y="93"/>
                  </a:lnTo>
                  <a:lnTo>
                    <a:pt x="172" y="48"/>
                  </a:lnTo>
                  <a:close/>
                  <a:moveTo>
                    <a:pt x="172" y="48"/>
                  </a:moveTo>
                  <a:lnTo>
                    <a:pt x="172" y="48"/>
                  </a:lnTo>
                  <a:lnTo>
                    <a:pt x="164" y="93"/>
                  </a:lnTo>
                  <a:lnTo>
                    <a:pt x="164" y="93"/>
                  </a:lnTo>
                  <a:lnTo>
                    <a:pt x="172" y="48"/>
                  </a:lnTo>
                  <a:close/>
                  <a:moveTo>
                    <a:pt x="172" y="48"/>
                  </a:moveTo>
                  <a:lnTo>
                    <a:pt x="172" y="48"/>
                  </a:lnTo>
                  <a:lnTo>
                    <a:pt x="164" y="93"/>
                  </a:lnTo>
                  <a:lnTo>
                    <a:pt x="164" y="93"/>
                  </a:lnTo>
                  <a:lnTo>
                    <a:pt x="172" y="48"/>
                  </a:lnTo>
                  <a:close/>
                  <a:moveTo>
                    <a:pt x="172" y="48"/>
                  </a:moveTo>
                  <a:lnTo>
                    <a:pt x="172" y="48"/>
                  </a:lnTo>
                  <a:lnTo>
                    <a:pt x="164" y="93"/>
                  </a:lnTo>
                  <a:lnTo>
                    <a:pt x="164" y="93"/>
                  </a:lnTo>
                  <a:lnTo>
                    <a:pt x="172" y="48"/>
                  </a:lnTo>
                  <a:close/>
                  <a:moveTo>
                    <a:pt x="172" y="48"/>
                  </a:moveTo>
                  <a:lnTo>
                    <a:pt x="172" y="48"/>
                  </a:lnTo>
                  <a:lnTo>
                    <a:pt x="164" y="93"/>
                  </a:lnTo>
                  <a:lnTo>
                    <a:pt x="164" y="93"/>
                  </a:lnTo>
                  <a:lnTo>
                    <a:pt x="172" y="48"/>
                  </a:lnTo>
                  <a:close/>
                  <a:moveTo>
                    <a:pt x="172" y="48"/>
                  </a:moveTo>
                  <a:lnTo>
                    <a:pt x="172" y="48"/>
                  </a:lnTo>
                  <a:lnTo>
                    <a:pt x="164" y="93"/>
                  </a:lnTo>
                  <a:lnTo>
                    <a:pt x="164" y="93"/>
                  </a:lnTo>
                  <a:lnTo>
                    <a:pt x="172" y="48"/>
                  </a:lnTo>
                  <a:close/>
                  <a:moveTo>
                    <a:pt x="172" y="48"/>
                  </a:moveTo>
                  <a:lnTo>
                    <a:pt x="172" y="48"/>
                  </a:lnTo>
                  <a:lnTo>
                    <a:pt x="164" y="93"/>
                  </a:lnTo>
                  <a:lnTo>
                    <a:pt x="164" y="93"/>
                  </a:lnTo>
                  <a:lnTo>
                    <a:pt x="172" y="48"/>
                  </a:lnTo>
                  <a:close/>
                  <a:moveTo>
                    <a:pt x="172" y="48"/>
                  </a:moveTo>
                  <a:lnTo>
                    <a:pt x="172" y="48"/>
                  </a:lnTo>
                  <a:lnTo>
                    <a:pt x="165" y="93"/>
                  </a:lnTo>
                  <a:lnTo>
                    <a:pt x="165" y="93"/>
                  </a:lnTo>
                  <a:lnTo>
                    <a:pt x="172" y="48"/>
                  </a:lnTo>
                  <a:close/>
                  <a:moveTo>
                    <a:pt x="173" y="48"/>
                  </a:moveTo>
                  <a:lnTo>
                    <a:pt x="173" y="48"/>
                  </a:lnTo>
                  <a:lnTo>
                    <a:pt x="165" y="94"/>
                  </a:lnTo>
                  <a:lnTo>
                    <a:pt x="165" y="93"/>
                  </a:lnTo>
                  <a:lnTo>
                    <a:pt x="173" y="48"/>
                  </a:lnTo>
                  <a:close/>
                  <a:moveTo>
                    <a:pt x="173" y="48"/>
                  </a:moveTo>
                  <a:lnTo>
                    <a:pt x="173" y="48"/>
                  </a:lnTo>
                  <a:lnTo>
                    <a:pt x="165" y="94"/>
                  </a:lnTo>
                  <a:lnTo>
                    <a:pt x="165" y="94"/>
                  </a:lnTo>
                  <a:lnTo>
                    <a:pt x="173" y="48"/>
                  </a:lnTo>
                  <a:close/>
                  <a:moveTo>
                    <a:pt x="173" y="48"/>
                  </a:moveTo>
                  <a:lnTo>
                    <a:pt x="173" y="48"/>
                  </a:lnTo>
                  <a:lnTo>
                    <a:pt x="165" y="94"/>
                  </a:lnTo>
                  <a:lnTo>
                    <a:pt x="165" y="94"/>
                  </a:lnTo>
                  <a:lnTo>
                    <a:pt x="173" y="48"/>
                  </a:lnTo>
                  <a:close/>
                  <a:moveTo>
                    <a:pt x="173" y="48"/>
                  </a:moveTo>
                  <a:lnTo>
                    <a:pt x="173" y="48"/>
                  </a:lnTo>
                  <a:lnTo>
                    <a:pt x="165" y="94"/>
                  </a:lnTo>
                  <a:lnTo>
                    <a:pt x="165" y="94"/>
                  </a:lnTo>
                  <a:lnTo>
                    <a:pt x="173" y="48"/>
                  </a:lnTo>
                  <a:close/>
                  <a:moveTo>
                    <a:pt x="173" y="48"/>
                  </a:moveTo>
                  <a:lnTo>
                    <a:pt x="173" y="48"/>
                  </a:lnTo>
                  <a:lnTo>
                    <a:pt x="165" y="94"/>
                  </a:lnTo>
                  <a:lnTo>
                    <a:pt x="165" y="94"/>
                  </a:lnTo>
                  <a:lnTo>
                    <a:pt x="173" y="48"/>
                  </a:lnTo>
                  <a:close/>
                  <a:moveTo>
                    <a:pt x="173" y="48"/>
                  </a:moveTo>
                  <a:lnTo>
                    <a:pt x="173" y="48"/>
                  </a:lnTo>
                  <a:lnTo>
                    <a:pt x="165" y="94"/>
                  </a:lnTo>
                  <a:lnTo>
                    <a:pt x="165" y="94"/>
                  </a:lnTo>
                  <a:lnTo>
                    <a:pt x="173" y="48"/>
                  </a:lnTo>
                  <a:close/>
                  <a:moveTo>
                    <a:pt x="173" y="48"/>
                  </a:moveTo>
                  <a:lnTo>
                    <a:pt x="173" y="48"/>
                  </a:lnTo>
                  <a:lnTo>
                    <a:pt x="165" y="94"/>
                  </a:lnTo>
                  <a:lnTo>
                    <a:pt x="165" y="94"/>
                  </a:lnTo>
                  <a:lnTo>
                    <a:pt x="173" y="48"/>
                  </a:lnTo>
                  <a:close/>
                  <a:moveTo>
                    <a:pt x="173" y="48"/>
                  </a:moveTo>
                  <a:lnTo>
                    <a:pt x="173" y="48"/>
                  </a:lnTo>
                  <a:lnTo>
                    <a:pt x="165" y="94"/>
                  </a:lnTo>
                  <a:lnTo>
                    <a:pt x="165" y="94"/>
                  </a:lnTo>
                  <a:lnTo>
                    <a:pt x="173" y="48"/>
                  </a:lnTo>
                  <a:close/>
                  <a:moveTo>
                    <a:pt x="173" y="48"/>
                  </a:moveTo>
                  <a:lnTo>
                    <a:pt x="173" y="48"/>
                  </a:lnTo>
                  <a:lnTo>
                    <a:pt x="165" y="94"/>
                  </a:lnTo>
                  <a:lnTo>
                    <a:pt x="165" y="94"/>
                  </a:lnTo>
                  <a:lnTo>
                    <a:pt x="173" y="48"/>
                  </a:lnTo>
                  <a:close/>
                  <a:moveTo>
                    <a:pt x="173" y="48"/>
                  </a:moveTo>
                  <a:lnTo>
                    <a:pt x="173" y="48"/>
                  </a:lnTo>
                  <a:lnTo>
                    <a:pt x="166" y="94"/>
                  </a:lnTo>
                  <a:lnTo>
                    <a:pt x="165" y="94"/>
                  </a:lnTo>
                  <a:lnTo>
                    <a:pt x="173" y="48"/>
                  </a:lnTo>
                  <a:close/>
                  <a:moveTo>
                    <a:pt x="173" y="48"/>
                  </a:moveTo>
                  <a:lnTo>
                    <a:pt x="173" y="48"/>
                  </a:lnTo>
                  <a:lnTo>
                    <a:pt x="166" y="94"/>
                  </a:lnTo>
                  <a:lnTo>
                    <a:pt x="166" y="94"/>
                  </a:lnTo>
                  <a:lnTo>
                    <a:pt x="173" y="48"/>
                  </a:lnTo>
                  <a:close/>
                  <a:moveTo>
                    <a:pt x="174" y="48"/>
                  </a:moveTo>
                  <a:lnTo>
                    <a:pt x="174" y="48"/>
                  </a:lnTo>
                  <a:lnTo>
                    <a:pt x="166" y="94"/>
                  </a:lnTo>
                  <a:lnTo>
                    <a:pt x="166" y="94"/>
                  </a:lnTo>
                  <a:lnTo>
                    <a:pt x="174" y="48"/>
                  </a:lnTo>
                  <a:close/>
                  <a:moveTo>
                    <a:pt x="174" y="48"/>
                  </a:moveTo>
                  <a:lnTo>
                    <a:pt x="174" y="48"/>
                  </a:lnTo>
                  <a:lnTo>
                    <a:pt x="166" y="94"/>
                  </a:lnTo>
                  <a:lnTo>
                    <a:pt x="166" y="94"/>
                  </a:lnTo>
                  <a:lnTo>
                    <a:pt x="174" y="48"/>
                  </a:lnTo>
                  <a:close/>
                  <a:moveTo>
                    <a:pt x="174" y="48"/>
                  </a:moveTo>
                  <a:lnTo>
                    <a:pt x="174" y="48"/>
                  </a:lnTo>
                  <a:lnTo>
                    <a:pt x="166" y="94"/>
                  </a:lnTo>
                  <a:lnTo>
                    <a:pt x="166" y="94"/>
                  </a:lnTo>
                  <a:lnTo>
                    <a:pt x="174" y="48"/>
                  </a:lnTo>
                  <a:close/>
                  <a:moveTo>
                    <a:pt x="174" y="48"/>
                  </a:moveTo>
                  <a:lnTo>
                    <a:pt x="174" y="48"/>
                  </a:lnTo>
                  <a:lnTo>
                    <a:pt x="166" y="94"/>
                  </a:lnTo>
                  <a:lnTo>
                    <a:pt x="166" y="94"/>
                  </a:lnTo>
                  <a:lnTo>
                    <a:pt x="174" y="48"/>
                  </a:lnTo>
                  <a:close/>
                  <a:moveTo>
                    <a:pt x="174" y="48"/>
                  </a:moveTo>
                  <a:lnTo>
                    <a:pt x="174" y="48"/>
                  </a:lnTo>
                  <a:lnTo>
                    <a:pt x="166" y="94"/>
                  </a:lnTo>
                  <a:lnTo>
                    <a:pt x="166" y="94"/>
                  </a:lnTo>
                  <a:lnTo>
                    <a:pt x="174" y="48"/>
                  </a:lnTo>
                  <a:close/>
                  <a:moveTo>
                    <a:pt x="174" y="48"/>
                  </a:moveTo>
                  <a:lnTo>
                    <a:pt x="174" y="48"/>
                  </a:lnTo>
                  <a:lnTo>
                    <a:pt x="166" y="94"/>
                  </a:lnTo>
                  <a:lnTo>
                    <a:pt x="166" y="94"/>
                  </a:lnTo>
                  <a:lnTo>
                    <a:pt x="174" y="48"/>
                  </a:lnTo>
                  <a:close/>
                  <a:moveTo>
                    <a:pt x="174" y="48"/>
                  </a:moveTo>
                  <a:lnTo>
                    <a:pt x="174" y="48"/>
                  </a:lnTo>
                  <a:lnTo>
                    <a:pt x="166" y="94"/>
                  </a:lnTo>
                  <a:lnTo>
                    <a:pt x="166" y="94"/>
                  </a:lnTo>
                  <a:lnTo>
                    <a:pt x="174" y="48"/>
                  </a:lnTo>
                  <a:close/>
                  <a:moveTo>
                    <a:pt x="174" y="48"/>
                  </a:moveTo>
                  <a:lnTo>
                    <a:pt x="174" y="48"/>
                  </a:lnTo>
                  <a:lnTo>
                    <a:pt x="166" y="94"/>
                  </a:lnTo>
                  <a:lnTo>
                    <a:pt x="166" y="94"/>
                  </a:lnTo>
                  <a:lnTo>
                    <a:pt x="174" y="48"/>
                  </a:lnTo>
                  <a:close/>
                  <a:moveTo>
                    <a:pt x="174" y="48"/>
                  </a:moveTo>
                  <a:lnTo>
                    <a:pt x="174" y="48"/>
                  </a:lnTo>
                  <a:lnTo>
                    <a:pt x="166" y="94"/>
                  </a:lnTo>
                  <a:lnTo>
                    <a:pt x="166" y="94"/>
                  </a:lnTo>
                  <a:lnTo>
                    <a:pt x="174" y="48"/>
                  </a:lnTo>
                  <a:close/>
                  <a:moveTo>
                    <a:pt x="174" y="48"/>
                  </a:moveTo>
                  <a:lnTo>
                    <a:pt x="174" y="48"/>
                  </a:lnTo>
                  <a:lnTo>
                    <a:pt x="166" y="94"/>
                  </a:lnTo>
                  <a:lnTo>
                    <a:pt x="166" y="94"/>
                  </a:lnTo>
                  <a:lnTo>
                    <a:pt x="174" y="48"/>
                  </a:lnTo>
                  <a:close/>
                  <a:moveTo>
                    <a:pt x="174" y="48"/>
                  </a:moveTo>
                  <a:lnTo>
                    <a:pt x="174" y="48"/>
                  </a:lnTo>
                  <a:lnTo>
                    <a:pt x="167" y="94"/>
                  </a:lnTo>
                  <a:lnTo>
                    <a:pt x="167" y="94"/>
                  </a:lnTo>
                  <a:lnTo>
                    <a:pt x="174" y="48"/>
                  </a:lnTo>
                  <a:close/>
                  <a:moveTo>
                    <a:pt x="175" y="48"/>
                  </a:moveTo>
                  <a:lnTo>
                    <a:pt x="175" y="48"/>
                  </a:lnTo>
                  <a:lnTo>
                    <a:pt x="167" y="94"/>
                  </a:lnTo>
                  <a:lnTo>
                    <a:pt x="167" y="94"/>
                  </a:lnTo>
                  <a:lnTo>
                    <a:pt x="175" y="48"/>
                  </a:lnTo>
                  <a:close/>
                  <a:moveTo>
                    <a:pt x="175" y="48"/>
                  </a:moveTo>
                  <a:lnTo>
                    <a:pt x="175" y="48"/>
                  </a:lnTo>
                  <a:lnTo>
                    <a:pt x="167" y="94"/>
                  </a:lnTo>
                  <a:lnTo>
                    <a:pt x="167" y="94"/>
                  </a:lnTo>
                  <a:lnTo>
                    <a:pt x="175" y="48"/>
                  </a:lnTo>
                  <a:close/>
                  <a:moveTo>
                    <a:pt x="175" y="48"/>
                  </a:moveTo>
                  <a:lnTo>
                    <a:pt x="175" y="48"/>
                  </a:lnTo>
                  <a:lnTo>
                    <a:pt x="167" y="94"/>
                  </a:lnTo>
                  <a:lnTo>
                    <a:pt x="167" y="94"/>
                  </a:lnTo>
                  <a:lnTo>
                    <a:pt x="175" y="48"/>
                  </a:lnTo>
                  <a:close/>
                  <a:moveTo>
                    <a:pt x="175" y="48"/>
                  </a:moveTo>
                  <a:lnTo>
                    <a:pt x="175" y="48"/>
                  </a:lnTo>
                  <a:lnTo>
                    <a:pt x="167" y="94"/>
                  </a:lnTo>
                  <a:lnTo>
                    <a:pt x="167" y="94"/>
                  </a:lnTo>
                  <a:lnTo>
                    <a:pt x="175" y="48"/>
                  </a:lnTo>
                  <a:close/>
                  <a:moveTo>
                    <a:pt x="175" y="48"/>
                  </a:moveTo>
                  <a:lnTo>
                    <a:pt x="175" y="48"/>
                  </a:lnTo>
                  <a:lnTo>
                    <a:pt x="167" y="94"/>
                  </a:lnTo>
                  <a:lnTo>
                    <a:pt x="167" y="94"/>
                  </a:lnTo>
                  <a:lnTo>
                    <a:pt x="175" y="48"/>
                  </a:lnTo>
                  <a:close/>
                  <a:moveTo>
                    <a:pt x="175" y="48"/>
                  </a:moveTo>
                  <a:lnTo>
                    <a:pt x="175" y="48"/>
                  </a:lnTo>
                  <a:lnTo>
                    <a:pt x="167" y="94"/>
                  </a:lnTo>
                  <a:lnTo>
                    <a:pt x="167" y="94"/>
                  </a:lnTo>
                  <a:lnTo>
                    <a:pt x="175" y="48"/>
                  </a:lnTo>
                  <a:close/>
                  <a:moveTo>
                    <a:pt x="175" y="48"/>
                  </a:moveTo>
                  <a:lnTo>
                    <a:pt x="175" y="48"/>
                  </a:lnTo>
                  <a:lnTo>
                    <a:pt x="167" y="94"/>
                  </a:lnTo>
                  <a:lnTo>
                    <a:pt x="167" y="94"/>
                  </a:lnTo>
                  <a:lnTo>
                    <a:pt x="175" y="48"/>
                  </a:lnTo>
                  <a:close/>
                  <a:moveTo>
                    <a:pt x="175" y="48"/>
                  </a:moveTo>
                  <a:lnTo>
                    <a:pt x="175" y="49"/>
                  </a:lnTo>
                  <a:lnTo>
                    <a:pt x="167" y="94"/>
                  </a:lnTo>
                  <a:lnTo>
                    <a:pt x="167" y="94"/>
                  </a:lnTo>
                  <a:lnTo>
                    <a:pt x="175" y="48"/>
                  </a:lnTo>
                  <a:close/>
                  <a:moveTo>
                    <a:pt x="175" y="49"/>
                  </a:moveTo>
                  <a:lnTo>
                    <a:pt x="175" y="49"/>
                  </a:lnTo>
                  <a:lnTo>
                    <a:pt x="167" y="94"/>
                  </a:lnTo>
                  <a:lnTo>
                    <a:pt x="167" y="94"/>
                  </a:lnTo>
                  <a:lnTo>
                    <a:pt x="175" y="49"/>
                  </a:lnTo>
                  <a:close/>
                  <a:moveTo>
                    <a:pt x="175" y="49"/>
                  </a:moveTo>
                  <a:lnTo>
                    <a:pt x="175" y="49"/>
                  </a:lnTo>
                  <a:lnTo>
                    <a:pt x="167" y="94"/>
                  </a:lnTo>
                  <a:lnTo>
                    <a:pt x="167" y="94"/>
                  </a:lnTo>
                  <a:lnTo>
                    <a:pt x="175" y="49"/>
                  </a:lnTo>
                  <a:close/>
                  <a:moveTo>
                    <a:pt x="175" y="49"/>
                  </a:moveTo>
                  <a:lnTo>
                    <a:pt x="175" y="49"/>
                  </a:lnTo>
                  <a:lnTo>
                    <a:pt x="168" y="94"/>
                  </a:lnTo>
                  <a:lnTo>
                    <a:pt x="168" y="94"/>
                  </a:lnTo>
                  <a:lnTo>
                    <a:pt x="175" y="49"/>
                  </a:lnTo>
                  <a:close/>
                  <a:moveTo>
                    <a:pt x="176" y="49"/>
                  </a:moveTo>
                  <a:lnTo>
                    <a:pt x="176" y="49"/>
                  </a:lnTo>
                  <a:lnTo>
                    <a:pt x="168" y="94"/>
                  </a:lnTo>
                  <a:lnTo>
                    <a:pt x="168" y="94"/>
                  </a:lnTo>
                  <a:lnTo>
                    <a:pt x="176" y="49"/>
                  </a:lnTo>
                  <a:close/>
                  <a:moveTo>
                    <a:pt x="176" y="49"/>
                  </a:moveTo>
                  <a:lnTo>
                    <a:pt x="176" y="49"/>
                  </a:lnTo>
                  <a:lnTo>
                    <a:pt x="168" y="94"/>
                  </a:lnTo>
                  <a:lnTo>
                    <a:pt x="168" y="94"/>
                  </a:lnTo>
                  <a:lnTo>
                    <a:pt x="176" y="49"/>
                  </a:lnTo>
                  <a:close/>
                  <a:moveTo>
                    <a:pt x="176" y="49"/>
                  </a:moveTo>
                  <a:lnTo>
                    <a:pt x="176" y="49"/>
                  </a:lnTo>
                  <a:lnTo>
                    <a:pt x="168" y="94"/>
                  </a:lnTo>
                  <a:lnTo>
                    <a:pt x="168" y="94"/>
                  </a:lnTo>
                  <a:lnTo>
                    <a:pt x="176" y="49"/>
                  </a:lnTo>
                  <a:close/>
                  <a:moveTo>
                    <a:pt x="176" y="49"/>
                  </a:moveTo>
                  <a:lnTo>
                    <a:pt x="176" y="49"/>
                  </a:lnTo>
                  <a:lnTo>
                    <a:pt x="168" y="94"/>
                  </a:lnTo>
                  <a:lnTo>
                    <a:pt x="168" y="94"/>
                  </a:lnTo>
                  <a:lnTo>
                    <a:pt x="176" y="49"/>
                  </a:lnTo>
                  <a:close/>
                  <a:moveTo>
                    <a:pt x="176" y="49"/>
                  </a:moveTo>
                  <a:lnTo>
                    <a:pt x="176" y="49"/>
                  </a:lnTo>
                  <a:lnTo>
                    <a:pt x="168" y="94"/>
                  </a:lnTo>
                  <a:lnTo>
                    <a:pt x="168" y="94"/>
                  </a:lnTo>
                  <a:lnTo>
                    <a:pt x="176" y="49"/>
                  </a:lnTo>
                  <a:close/>
                  <a:moveTo>
                    <a:pt x="176" y="49"/>
                  </a:moveTo>
                  <a:lnTo>
                    <a:pt x="176" y="49"/>
                  </a:lnTo>
                  <a:lnTo>
                    <a:pt x="168" y="94"/>
                  </a:lnTo>
                  <a:lnTo>
                    <a:pt x="168" y="94"/>
                  </a:lnTo>
                  <a:lnTo>
                    <a:pt x="176" y="49"/>
                  </a:lnTo>
                  <a:close/>
                  <a:moveTo>
                    <a:pt x="176" y="49"/>
                  </a:moveTo>
                  <a:lnTo>
                    <a:pt x="176" y="49"/>
                  </a:lnTo>
                  <a:lnTo>
                    <a:pt x="168" y="94"/>
                  </a:lnTo>
                  <a:lnTo>
                    <a:pt x="168" y="94"/>
                  </a:lnTo>
                  <a:lnTo>
                    <a:pt x="176" y="49"/>
                  </a:lnTo>
                  <a:close/>
                  <a:moveTo>
                    <a:pt x="176" y="49"/>
                  </a:moveTo>
                  <a:lnTo>
                    <a:pt x="176" y="49"/>
                  </a:lnTo>
                  <a:lnTo>
                    <a:pt x="168" y="94"/>
                  </a:lnTo>
                  <a:lnTo>
                    <a:pt x="168" y="94"/>
                  </a:lnTo>
                  <a:lnTo>
                    <a:pt x="176" y="49"/>
                  </a:lnTo>
                  <a:close/>
                  <a:moveTo>
                    <a:pt x="176" y="49"/>
                  </a:moveTo>
                  <a:lnTo>
                    <a:pt x="176" y="49"/>
                  </a:lnTo>
                  <a:lnTo>
                    <a:pt x="168" y="94"/>
                  </a:lnTo>
                  <a:lnTo>
                    <a:pt x="168" y="94"/>
                  </a:lnTo>
                  <a:lnTo>
                    <a:pt x="176" y="49"/>
                  </a:lnTo>
                  <a:close/>
                  <a:moveTo>
                    <a:pt x="176" y="49"/>
                  </a:moveTo>
                  <a:lnTo>
                    <a:pt x="176" y="49"/>
                  </a:lnTo>
                  <a:lnTo>
                    <a:pt x="169" y="94"/>
                  </a:lnTo>
                  <a:lnTo>
                    <a:pt x="168" y="94"/>
                  </a:lnTo>
                  <a:lnTo>
                    <a:pt x="176" y="49"/>
                  </a:lnTo>
                  <a:close/>
                  <a:moveTo>
                    <a:pt x="176" y="49"/>
                  </a:moveTo>
                  <a:lnTo>
                    <a:pt x="176" y="49"/>
                  </a:lnTo>
                  <a:lnTo>
                    <a:pt x="169" y="94"/>
                  </a:lnTo>
                  <a:lnTo>
                    <a:pt x="169" y="94"/>
                  </a:lnTo>
                  <a:lnTo>
                    <a:pt x="176" y="49"/>
                  </a:lnTo>
                  <a:close/>
                  <a:moveTo>
                    <a:pt x="177" y="49"/>
                  </a:moveTo>
                  <a:lnTo>
                    <a:pt x="177" y="49"/>
                  </a:lnTo>
                  <a:lnTo>
                    <a:pt x="169" y="94"/>
                  </a:lnTo>
                  <a:lnTo>
                    <a:pt x="169" y="94"/>
                  </a:lnTo>
                  <a:lnTo>
                    <a:pt x="177" y="49"/>
                  </a:lnTo>
                  <a:close/>
                  <a:moveTo>
                    <a:pt x="177" y="49"/>
                  </a:moveTo>
                  <a:lnTo>
                    <a:pt x="177" y="49"/>
                  </a:lnTo>
                  <a:lnTo>
                    <a:pt x="169" y="94"/>
                  </a:lnTo>
                  <a:lnTo>
                    <a:pt x="169" y="94"/>
                  </a:lnTo>
                  <a:lnTo>
                    <a:pt x="177" y="49"/>
                  </a:lnTo>
                  <a:close/>
                  <a:moveTo>
                    <a:pt x="177" y="49"/>
                  </a:moveTo>
                  <a:lnTo>
                    <a:pt x="177" y="49"/>
                  </a:lnTo>
                  <a:lnTo>
                    <a:pt x="169" y="94"/>
                  </a:lnTo>
                  <a:lnTo>
                    <a:pt x="169" y="94"/>
                  </a:lnTo>
                  <a:lnTo>
                    <a:pt x="177" y="49"/>
                  </a:lnTo>
                  <a:close/>
                  <a:moveTo>
                    <a:pt x="177" y="49"/>
                  </a:moveTo>
                  <a:lnTo>
                    <a:pt x="177" y="49"/>
                  </a:lnTo>
                  <a:lnTo>
                    <a:pt x="169" y="94"/>
                  </a:lnTo>
                  <a:lnTo>
                    <a:pt x="169" y="94"/>
                  </a:lnTo>
                  <a:lnTo>
                    <a:pt x="177" y="49"/>
                  </a:lnTo>
                  <a:close/>
                  <a:moveTo>
                    <a:pt x="177" y="49"/>
                  </a:moveTo>
                  <a:lnTo>
                    <a:pt x="177" y="49"/>
                  </a:lnTo>
                  <a:lnTo>
                    <a:pt x="169" y="94"/>
                  </a:lnTo>
                  <a:lnTo>
                    <a:pt x="169" y="94"/>
                  </a:lnTo>
                  <a:lnTo>
                    <a:pt x="177" y="49"/>
                  </a:lnTo>
                  <a:close/>
                  <a:moveTo>
                    <a:pt x="177" y="49"/>
                  </a:moveTo>
                  <a:lnTo>
                    <a:pt x="177" y="49"/>
                  </a:lnTo>
                  <a:lnTo>
                    <a:pt x="169" y="94"/>
                  </a:lnTo>
                  <a:lnTo>
                    <a:pt x="169" y="94"/>
                  </a:lnTo>
                  <a:lnTo>
                    <a:pt x="177" y="49"/>
                  </a:lnTo>
                  <a:close/>
                  <a:moveTo>
                    <a:pt x="177" y="49"/>
                  </a:moveTo>
                  <a:lnTo>
                    <a:pt x="177" y="49"/>
                  </a:lnTo>
                  <a:lnTo>
                    <a:pt x="169" y="94"/>
                  </a:lnTo>
                  <a:lnTo>
                    <a:pt x="169" y="94"/>
                  </a:lnTo>
                  <a:lnTo>
                    <a:pt x="177" y="49"/>
                  </a:lnTo>
                  <a:close/>
                  <a:moveTo>
                    <a:pt x="177" y="49"/>
                  </a:moveTo>
                  <a:lnTo>
                    <a:pt x="177" y="49"/>
                  </a:lnTo>
                  <a:lnTo>
                    <a:pt x="169" y="94"/>
                  </a:lnTo>
                  <a:lnTo>
                    <a:pt x="169" y="94"/>
                  </a:lnTo>
                  <a:lnTo>
                    <a:pt x="177" y="49"/>
                  </a:lnTo>
                  <a:close/>
                  <a:moveTo>
                    <a:pt x="177" y="49"/>
                  </a:moveTo>
                  <a:lnTo>
                    <a:pt x="177" y="49"/>
                  </a:lnTo>
                  <a:lnTo>
                    <a:pt x="169" y="94"/>
                  </a:lnTo>
                  <a:lnTo>
                    <a:pt x="169" y="94"/>
                  </a:lnTo>
                  <a:lnTo>
                    <a:pt x="177" y="49"/>
                  </a:lnTo>
                  <a:close/>
                  <a:moveTo>
                    <a:pt x="177" y="49"/>
                  </a:moveTo>
                  <a:lnTo>
                    <a:pt x="177" y="49"/>
                  </a:lnTo>
                  <a:lnTo>
                    <a:pt x="169" y="94"/>
                  </a:lnTo>
                  <a:lnTo>
                    <a:pt x="169" y="94"/>
                  </a:lnTo>
                  <a:lnTo>
                    <a:pt x="177" y="49"/>
                  </a:lnTo>
                  <a:close/>
                  <a:moveTo>
                    <a:pt x="177" y="49"/>
                  </a:moveTo>
                  <a:lnTo>
                    <a:pt x="177" y="49"/>
                  </a:lnTo>
                  <a:lnTo>
                    <a:pt x="170" y="94"/>
                  </a:lnTo>
                  <a:lnTo>
                    <a:pt x="170" y="94"/>
                  </a:lnTo>
                  <a:lnTo>
                    <a:pt x="177" y="49"/>
                  </a:lnTo>
                  <a:close/>
                  <a:moveTo>
                    <a:pt x="178" y="49"/>
                  </a:moveTo>
                  <a:lnTo>
                    <a:pt x="178" y="49"/>
                  </a:lnTo>
                  <a:lnTo>
                    <a:pt x="170" y="94"/>
                  </a:lnTo>
                  <a:lnTo>
                    <a:pt x="170" y="94"/>
                  </a:lnTo>
                  <a:lnTo>
                    <a:pt x="178" y="49"/>
                  </a:lnTo>
                  <a:close/>
                  <a:moveTo>
                    <a:pt x="178" y="49"/>
                  </a:moveTo>
                  <a:lnTo>
                    <a:pt x="178" y="49"/>
                  </a:lnTo>
                  <a:lnTo>
                    <a:pt x="170" y="94"/>
                  </a:lnTo>
                  <a:lnTo>
                    <a:pt x="170" y="94"/>
                  </a:lnTo>
                  <a:lnTo>
                    <a:pt x="178" y="49"/>
                  </a:lnTo>
                  <a:close/>
                  <a:moveTo>
                    <a:pt x="178" y="49"/>
                  </a:moveTo>
                  <a:lnTo>
                    <a:pt x="178" y="49"/>
                  </a:lnTo>
                  <a:lnTo>
                    <a:pt x="170" y="94"/>
                  </a:lnTo>
                  <a:lnTo>
                    <a:pt x="170" y="94"/>
                  </a:lnTo>
                  <a:lnTo>
                    <a:pt x="178" y="49"/>
                  </a:lnTo>
                  <a:close/>
                  <a:moveTo>
                    <a:pt x="178" y="49"/>
                  </a:moveTo>
                  <a:lnTo>
                    <a:pt x="178" y="49"/>
                  </a:lnTo>
                  <a:lnTo>
                    <a:pt x="170" y="94"/>
                  </a:lnTo>
                  <a:lnTo>
                    <a:pt x="170" y="94"/>
                  </a:lnTo>
                  <a:lnTo>
                    <a:pt x="178" y="49"/>
                  </a:lnTo>
                  <a:close/>
                  <a:moveTo>
                    <a:pt x="178" y="49"/>
                  </a:moveTo>
                  <a:lnTo>
                    <a:pt x="178" y="49"/>
                  </a:lnTo>
                  <a:lnTo>
                    <a:pt x="170" y="94"/>
                  </a:lnTo>
                  <a:lnTo>
                    <a:pt x="170" y="94"/>
                  </a:lnTo>
                  <a:lnTo>
                    <a:pt x="178" y="49"/>
                  </a:lnTo>
                  <a:close/>
                  <a:moveTo>
                    <a:pt x="178" y="49"/>
                  </a:moveTo>
                  <a:lnTo>
                    <a:pt x="178" y="49"/>
                  </a:lnTo>
                  <a:lnTo>
                    <a:pt x="170" y="94"/>
                  </a:lnTo>
                  <a:lnTo>
                    <a:pt x="170" y="94"/>
                  </a:lnTo>
                  <a:lnTo>
                    <a:pt x="178" y="49"/>
                  </a:lnTo>
                  <a:close/>
                  <a:moveTo>
                    <a:pt x="178" y="49"/>
                  </a:moveTo>
                  <a:lnTo>
                    <a:pt x="178" y="49"/>
                  </a:lnTo>
                  <a:lnTo>
                    <a:pt x="170" y="95"/>
                  </a:lnTo>
                  <a:lnTo>
                    <a:pt x="170" y="94"/>
                  </a:lnTo>
                  <a:lnTo>
                    <a:pt x="178" y="49"/>
                  </a:lnTo>
                  <a:close/>
                  <a:moveTo>
                    <a:pt x="178" y="49"/>
                  </a:moveTo>
                  <a:lnTo>
                    <a:pt x="178" y="49"/>
                  </a:lnTo>
                  <a:lnTo>
                    <a:pt x="170" y="95"/>
                  </a:lnTo>
                  <a:lnTo>
                    <a:pt x="170" y="95"/>
                  </a:lnTo>
                  <a:lnTo>
                    <a:pt x="178" y="49"/>
                  </a:lnTo>
                  <a:close/>
                  <a:moveTo>
                    <a:pt x="178" y="49"/>
                  </a:moveTo>
                  <a:lnTo>
                    <a:pt x="178" y="49"/>
                  </a:lnTo>
                  <a:lnTo>
                    <a:pt x="170" y="95"/>
                  </a:lnTo>
                  <a:lnTo>
                    <a:pt x="170" y="95"/>
                  </a:lnTo>
                  <a:lnTo>
                    <a:pt x="178" y="49"/>
                  </a:lnTo>
                  <a:close/>
                  <a:moveTo>
                    <a:pt x="178" y="49"/>
                  </a:moveTo>
                  <a:lnTo>
                    <a:pt x="178" y="49"/>
                  </a:lnTo>
                  <a:lnTo>
                    <a:pt x="170" y="95"/>
                  </a:lnTo>
                  <a:lnTo>
                    <a:pt x="170" y="95"/>
                  </a:lnTo>
                  <a:lnTo>
                    <a:pt x="178" y="49"/>
                  </a:lnTo>
                  <a:close/>
                  <a:moveTo>
                    <a:pt x="178" y="49"/>
                  </a:moveTo>
                  <a:lnTo>
                    <a:pt x="178" y="49"/>
                  </a:lnTo>
                  <a:lnTo>
                    <a:pt x="171" y="95"/>
                  </a:lnTo>
                  <a:lnTo>
                    <a:pt x="171" y="95"/>
                  </a:lnTo>
                  <a:lnTo>
                    <a:pt x="178" y="49"/>
                  </a:lnTo>
                  <a:close/>
                  <a:moveTo>
                    <a:pt x="179" y="49"/>
                  </a:moveTo>
                  <a:lnTo>
                    <a:pt x="179" y="49"/>
                  </a:lnTo>
                  <a:lnTo>
                    <a:pt x="171" y="95"/>
                  </a:lnTo>
                  <a:lnTo>
                    <a:pt x="171" y="95"/>
                  </a:lnTo>
                  <a:lnTo>
                    <a:pt x="179" y="49"/>
                  </a:lnTo>
                  <a:close/>
                  <a:moveTo>
                    <a:pt x="179" y="49"/>
                  </a:moveTo>
                  <a:lnTo>
                    <a:pt x="179" y="49"/>
                  </a:lnTo>
                  <a:lnTo>
                    <a:pt x="171" y="95"/>
                  </a:lnTo>
                  <a:lnTo>
                    <a:pt x="171" y="95"/>
                  </a:lnTo>
                  <a:lnTo>
                    <a:pt x="179" y="49"/>
                  </a:lnTo>
                  <a:close/>
                  <a:moveTo>
                    <a:pt x="179" y="49"/>
                  </a:moveTo>
                  <a:lnTo>
                    <a:pt x="179" y="49"/>
                  </a:lnTo>
                  <a:lnTo>
                    <a:pt x="171" y="95"/>
                  </a:lnTo>
                  <a:lnTo>
                    <a:pt x="171" y="95"/>
                  </a:lnTo>
                  <a:lnTo>
                    <a:pt x="179" y="49"/>
                  </a:lnTo>
                  <a:close/>
                  <a:moveTo>
                    <a:pt x="179" y="49"/>
                  </a:moveTo>
                  <a:lnTo>
                    <a:pt x="179" y="49"/>
                  </a:lnTo>
                  <a:lnTo>
                    <a:pt x="171" y="95"/>
                  </a:lnTo>
                  <a:lnTo>
                    <a:pt x="171" y="95"/>
                  </a:lnTo>
                  <a:lnTo>
                    <a:pt x="179" y="49"/>
                  </a:lnTo>
                  <a:close/>
                  <a:moveTo>
                    <a:pt x="179" y="49"/>
                  </a:moveTo>
                  <a:lnTo>
                    <a:pt x="179" y="49"/>
                  </a:lnTo>
                  <a:lnTo>
                    <a:pt x="171" y="95"/>
                  </a:lnTo>
                  <a:lnTo>
                    <a:pt x="171" y="95"/>
                  </a:lnTo>
                  <a:lnTo>
                    <a:pt x="179" y="49"/>
                  </a:lnTo>
                  <a:close/>
                  <a:moveTo>
                    <a:pt x="179" y="49"/>
                  </a:moveTo>
                  <a:lnTo>
                    <a:pt x="179" y="49"/>
                  </a:lnTo>
                  <a:lnTo>
                    <a:pt x="171" y="95"/>
                  </a:lnTo>
                  <a:lnTo>
                    <a:pt x="171" y="95"/>
                  </a:lnTo>
                  <a:lnTo>
                    <a:pt x="179" y="49"/>
                  </a:lnTo>
                  <a:close/>
                  <a:moveTo>
                    <a:pt x="179" y="49"/>
                  </a:moveTo>
                  <a:lnTo>
                    <a:pt x="179" y="49"/>
                  </a:lnTo>
                  <a:lnTo>
                    <a:pt x="171" y="95"/>
                  </a:lnTo>
                  <a:lnTo>
                    <a:pt x="171" y="95"/>
                  </a:lnTo>
                  <a:lnTo>
                    <a:pt x="179" y="49"/>
                  </a:lnTo>
                  <a:close/>
                  <a:moveTo>
                    <a:pt x="179" y="49"/>
                  </a:moveTo>
                  <a:lnTo>
                    <a:pt x="179" y="49"/>
                  </a:lnTo>
                  <a:lnTo>
                    <a:pt x="171" y="95"/>
                  </a:lnTo>
                  <a:lnTo>
                    <a:pt x="171" y="95"/>
                  </a:lnTo>
                  <a:lnTo>
                    <a:pt x="179" y="49"/>
                  </a:lnTo>
                  <a:close/>
                  <a:moveTo>
                    <a:pt x="179" y="49"/>
                  </a:moveTo>
                  <a:lnTo>
                    <a:pt x="179" y="49"/>
                  </a:lnTo>
                  <a:lnTo>
                    <a:pt x="171" y="95"/>
                  </a:lnTo>
                  <a:lnTo>
                    <a:pt x="171" y="95"/>
                  </a:lnTo>
                  <a:lnTo>
                    <a:pt x="179" y="49"/>
                  </a:lnTo>
                  <a:close/>
                  <a:moveTo>
                    <a:pt x="179" y="49"/>
                  </a:moveTo>
                  <a:lnTo>
                    <a:pt x="179" y="49"/>
                  </a:lnTo>
                  <a:lnTo>
                    <a:pt x="172" y="95"/>
                  </a:lnTo>
                  <a:lnTo>
                    <a:pt x="171" y="95"/>
                  </a:lnTo>
                  <a:lnTo>
                    <a:pt x="179" y="49"/>
                  </a:lnTo>
                  <a:close/>
                  <a:moveTo>
                    <a:pt x="179" y="49"/>
                  </a:moveTo>
                  <a:lnTo>
                    <a:pt x="179" y="49"/>
                  </a:lnTo>
                  <a:lnTo>
                    <a:pt x="172" y="95"/>
                  </a:lnTo>
                  <a:lnTo>
                    <a:pt x="172" y="95"/>
                  </a:lnTo>
                  <a:lnTo>
                    <a:pt x="179" y="49"/>
                  </a:lnTo>
                  <a:close/>
                  <a:moveTo>
                    <a:pt x="179" y="49"/>
                  </a:moveTo>
                  <a:lnTo>
                    <a:pt x="180" y="49"/>
                  </a:lnTo>
                  <a:lnTo>
                    <a:pt x="172" y="95"/>
                  </a:lnTo>
                  <a:lnTo>
                    <a:pt x="172" y="95"/>
                  </a:lnTo>
                  <a:lnTo>
                    <a:pt x="179" y="49"/>
                  </a:lnTo>
                  <a:close/>
                  <a:moveTo>
                    <a:pt x="180" y="49"/>
                  </a:moveTo>
                  <a:lnTo>
                    <a:pt x="180" y="49"/>
                  </a:lnTo>
                  <a:lnTo>
                    <a:pt x="172" y="95"/>
                  </a:lnTo>
                  <a:lnTo>
                    <a:pt x="172" y="95"/>
                  </a:lnTo>
                  <a:lnTo>
                    <a:pt x="180" y="49"/>
                  </a:lnTo>
                  <a:close/>
                  <a:moveTo>
                    <a:pt x="180" y="49"/>
                  </a:moveTo>
                  <a:lnTo>
                    <a:pt x="180" y="49"/>
                  </a:lnTo>
                  <a:lnTo>
                    <a:pt x="172" y="95"/>
                  </a:lnTo>
                  <a:lnTo>
                    <a:pt x="172" y="95"/>
                  </a:lnTo>
                  <a:lnTo>
                    <a:pt x="180" y="49"/>
                  </a:lnTo>
                  <a:close/>
                  <a:moveTo>
                    <a:pt x="180" y="49"/>
                  </a:moveTo>
                  <a:lnTo>
                    <a:pt x="180" y="49"/>
                  </a:lnTo>
                  <a:lnTo>
                    <a:pt x="172" y="95"/>
                  </a:lnTo>
                  <a:lnTo>
                    <a:pt x="172" y="95"/>
                  </a:lnTo>
                  <a:lnTo>
                    <a:pt x="180" y="49"/>
                  </a:lnTo>
                  <a:close/>
                  <a:moveTo>
                    <a:pt x="180" y="49"/>
                  </a:moveTo>
                  <a:lnTo>
                    <a:pt x="180" y="49"/>
                  </a:lnTo>
                  <a:lnTo>
                    <a:pt x="172" y="95"/>
                  </a:lnTo>
                  <a:lnTo>
                    <a:pt x="172" y="95"/>
                  </a:lnTo>
                  <a:lnTo>
                    <a:pt x="180" y="49"/>
                  </a:lnTo>
                  <a:close/>
                  <a:moveTo>
                    <a:pt x="180" y="49"/>
                  </a:moveTo>
                  <a:lnTo>
                    <a:pt x="180" y="49"/>
                  </a:lnTo>
                  <a:lnTo>
                    <a:pt x="172" y="95"/>
                  </a:lnTo>
                  <a:lnTo>
                    <a:pt x="172" y="95"/>
                  </a:lnTo>
                  <a:lnTo>
                    <a:pt x="180" y="49"/>
                  </a:lnTo>
                  <a:close/>
                  <a:moveTo>
                    <a:pt x="180" y="49"/>
                  </a:moveTo>
                  <a:lnTo>
                    <a:pt x="180" y="49"/>
                  </a:lnTo>
                  <a:lnTo>
                    <a:pt x="172" y="95"/>
                  </a:lnTo>
                  <a:lnTo>
                    <a:pt x="172" y="95"/>
                  </a:lnTo>
                  <a:lnTo>
                    <a:pt x="180" y="49"/>
                  </a:lnTo>
                  <a:close/>
                  <a:moveTo>
                    <a:pt x="180" y="49"/>
                  </a:moveTo>
                  <a:lnTo>
                    <a:pt x="180" y="49"/>
                  </a:lnTo>
                  <a:lnTo>
                    <a:pt x="172" y="95"/>
                  </a:lnTo>
                  <a:lnTo>
                    <a:pt x="172" y="95"/>
                  </a:lnTo>
                  <a:lnTo>
                    <a:pt x="180" y="49"/>
                  </a:lnTo>
                  <a:close/>
                  <a:moveTo>
                    <a:pt x="180" y="49"/>
                  </a:moveTo>
                  <a:lnTo>
                    <a:pt x="180" y="49"/>
                  </a:lnTo>
                  <a:lnTo>
                    <a:pt x="172" y="95"/>
                  </a:lnTo>
                  <a:lnTo>
                    <a:pt x="172" y="95"/>
                  </a:lnTo>
                  <a:lnTo>
                    <a:pt x="180" y="49"/>
                  </a:lnTo>
                  <a:close/>
                  <a:moveTo>
                    <a:pt x="180" y="49"/>
                  </a:moveTo>
                  <a:lnTo>
                    <a:pt x="180" y="49"/>
                  </a:lnTo>
                  <a:lnTo>
                    <a:pt x="172" y="95"/>
                  </a:lnTo>
                  <a:lnTo>
                    <a:pt x="172" y="95"/>
                  </a:lnTo>
                  <a:lnTo>
                    <a:pt x="180" y="49"/>
                  </a:lnTo>
                  <a:close/>
                  <a:moveTo>
                    <a:pt x="180" y="49"/>
                  </a:moveTo>
                  <a:lnTo>
                    <a:pt x="180" y="49"/>
                  </a:lnTo>
                  <a:lnTo>
                    <a:pt x="173" y="95"/>
                  </a:lnTo>
                  <a:lnTo>
                    <a:pt x="173" y="95"/>
                  </a:lnTo>
                  <a:lnTo>
                    <a:pt x="180" y="49"/>
                  </a:lnTo>
                  <a:close/>
                  <a:moveTo>
                    <a:pt x="181" y="49"/>
                  </a:moveTo>
                  <a:lnTo>
                    <a:pt x="181" y="49"/>
                  </a:lnTo>
                  <a:lnTo>
                    <a:pt x="173" y="95"/>
                  </a:lnTo>
                  <a:lnTo>
                    <a:pt x="173" y="95"/>
                  </a:lnTo>
                  <a:lnTo>
                    <a:pt x="181" y="49"/>
                  </a:lnTo>
                  <a:close/>
                  <a:moveTo>
                    <a:pt x="181" y="49"/>
                  </a:moveTo>
                  <a:lnTo>
                    <a:pt x="181" y="49"/>
                  </a:lnTo>
                  <a:lnTo>
                    <a:pt x="173" y="95"/>
                  </a:lnTo>
                  <a:lnTo>
                    <a:pt x="173" y="95"/>
                  </a:lnTo>
                  <a:lnTo>
                    <a:pt x="181" y="49"/>
                  </a:lnTo>
                  <a:close/>
                  <a:moveTo>
                    <a:pt x="181" y="49"/>
                  </a:moveTo>
                  <a:lnTo>
                    <a:pt x="181" y="49"/>
                  </a:lnTo>
                  <a:lnTo>
                    <a:pt x="173" y="95"/>
                  </a:lnTo>
                  <a:lnTo>
                    <a:pt x="173" y="95"/>
                  </a:lnTo>
                  <a:lnTo>
                    <a:pt x="181" y="49"/>
                  </a:lnTo>
                  <a:close/>
                  <a:moveTo>
                    <a:pt x="181" y="49"/>
                  </a:moveTo>
                  <a:lnTo>
                    <a:pt x="181" y="49"/>
                  </a:lnTo>
                  <a:lnTo>
                    <a:pt x="173" y="95"/>
                  </a:lnTo>
                  <a:lnTo>
                    <a:pt x="173" y="95"/>
                  </a:lnTo>
                  <a:lnTo>
                    <a:pt x="181" y="49"/>
                  </a:lnTo>
                  <a:close/>
                  <a:moveTo>
                    <a:pt x="181" y="49"/>
                  </a:moveTo>
                  <a:lnTo>
                    <a:pt x="181" y="49"/>
                  </a:lnTo>
                  <a:lnTo>
                    <a:pt x="173" y="95"/>
                  </a:lnTo>
                  <a:lnTo>
                    <a:pt x="173" y="95"/>
                  </a:lnTo>
                  <a:lnTo>
                    <a:pt x="181" y="49"/>
                  </a:lnTo>
                  <a:close/>
                  <a:moveTo>
                    <a:pt x="181" y="49"/>
                  </a:moveTo>
                  <a:lnTo>
                    <a:pt x="181" y="49"/>
                  </a:lnTo>
                  <a:lnTo>
                    <a:pt x="173" y="95"/>
                  </a:lnTo>
                  <a:lnTo>
                    <a:pt x="173" y="95"/>
                  </a:lnTo>
                  <a:lnTo>
                    <a:pt x="181" y="49"/>
                  </a:lnTo>
                  <a:close/>
                  <a:moveTo>
                    <a:pt x="181" y="50"/>
                  </a:moveTo>
                  <a:lnTo>
                    <a:pt x="181" y="50"/>
                  </a:lnTo>
                  <a:lnTo>
                    <a:pt x="173" y="95"/>
                  </a:lnTo>
                  <a:lnTo>
                    <a:pt x="173" y="95"/>
                  </a:lnTo>
                  <a:lnTo>
                    <a:pt x="181" y="50"/>
                  </a:lnTo>
                  <a:close/>
                  <a:moveTo>
                    <a:pt x="181" y="50"/>
                  </a:moveTo>
                  <a:lnTo>
                    <a:pt x="181" y="50"/>
                  </a:lnTo>
                  <a:lnTo>
                    <a:pt x="173" y="95"/>
                  </a:lnTo>
                  <a:lnTo>
                    <a:pt x="173" y="95"/>
                  </a:lnTo>
                  <a:lnTo>
                    <a:pt x="181" y="50"/>
                  </a:lnTo>
                  <a:close/>
                  <a:moveTo>
                    <a:pt x="181" y="50"/>
                  </a:moveTo>
                  <a:lnTo>
                    <a:pt x="181" y="50"/>
                  </a:lnTo>
                  <a:lnTo>
                    <a:pt x="173" y="95"/>
                  </a:lnTo>
                  <a:lnTo>
                    <a:pt x="173" y="95"/>
                  </a:lnTo>
                  <a:lnTo>
                    <a:pt x="181" y="50"/>
                  </a:lnTo>
                  <a:close/>
                  <a:moveTo>
                    <a:pt x="181" y="50"/>
                  </a:moveTo>
                  <a:lnTo>
                    <a:pt x="181" y="50"/>
                  </a:lnTo>
                  <a:lnTo>
                    <a:pt x="173" y="95"/>
                  </a:lnTo>
                  <a:lnTo>
                    <a:pt x="173" y="95"/>
                  </a:lnTo>
                  <a:lnTo>
                    <a:pt x="181" y="50"/>
                  </a:lnTo>
                  <a:close/>
                  <a:moveTo>
                    <a:pt x="181" y="50"/>
                  </a:moveTo>
                  <a:lnTo>
                    <a:pt x="181" y="50"/>
                  </a:lnTo>
                  <a:lnTo>
                    <a:pt x="174" y="95"/>
                  </a:lnTo>
                  <a:lnTo>
                    <a:pt x="174" y="95"/>
                  </a:lnTo>
                  <a:lnTo>
                    <a:pt x="181" y="50"/>
                  </a:lnTo>
                  <a:close/>
                  <a:moveTo>
                    <a:pt x="182" y="50"/>
                  </a:moveTo>
                  <a:lnTo>
                    <a:pt x="182" y="50"/>
                  </a:lnTo>
                  <a:lnTo>
                    <a:pt x="174" y="95"/>
                  </a:lnTo>
                  <a:lnTo>
                    <a:pt x="174" y="95"/>
                  </a:lnTo>
                  <a:lnTo>
                    <a:pt x="182" y="50"/>
                  </a:lnTo>
                  <a:close/>
                  <a:moveTo>
                    <a:pt x="182" y="50"/>
                  </a:moveTo>
                  <a:lnTo>
                    <a:pt x="182" y="50"/>
                  </a:lnTo>
                  <a:lnTo>
                    <a:pt x="174" y="95"/>
                  </a:lnTo>
                  <a:lnTo>
                    <a:pt x="174" y="95"/>
                  </a:lnTo>
                  <a:lnTo>
                    <a:pt x="182" y="50"/>
                  </a:lnTo>
                  <a:close/>
                  <a:moveTo>
                    <a:pt x="167" y="0"/>
                  </a:moveTo>
                  <a:lnTo>
                    <a:pt x="291" y="92"/>
                  </a:lnTo>
                  <a:lnTo>
                    <a:pt x="143" y="137"/>
                  </a:lnTo>
                  <a:lnTo>
                    <a:pt x="167" y="0"/>
                  </a:lnTo>
                  <a:close/>
                </a:path>
              </a:pathLst>
            </a:custGeom>
            <a:solidFill>
              <a:srgbClr val="77933C"/>
            </a:solidFill>
            <a:ln w="0" cap="flat">
              <a:solidFill>
                <a:srgbClr val="77933C"/>
              </a:solidFill>
              <a:prstDash val="solid"/>
              <a:round/>
              <a:headEnd/>
              <a:tailEnd/>
            </a:ln>
          </p:spPr>
          <p:txBody>
            <a:bodyPr vert="horz" wrap="square" lIns="91440" tIns="45720" rIns="91440" bIns="45720" numCol="1" anchor="t" anchorCtr="0" compatLnSpc="1">
              <a:prstTxWarp prst="textNoShape">
                <a:avLst/>
              </a:prstTxWarp>
            </a:bodyPr>
            <a:lstStyle/>
            <a:p>
              <a:endParaRPr lang="en-US" sz="1000"/>
            </a:p>
          </p:txBody>
        </p:sp>
        <p:sp>
          <p:nvSpPr>
            <p:cNvPr id="377" name="Rectangle 24"/>
            <p:cNvSpPr>
              <a:spLocks noChangeArrowheads="1"/>
            </p:cNvSpPr>
            <p:nvPr/>
          </p:nvSpPr>
          <p:spPr bwMode="auto">
            <a:xfrm>
              <a:off x="232" y="962"/>
              <a:ext cx="628"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77933C"/>
                  </a:solidFill>
                  <a:effectLst/>
                  <a:latin typeface="Arial" panose="020B0604020202020204" pitchFamily="34" charset="0"/>
                </a:rPr>
                <a:t>neutrons</a:t>
              </a: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sp>
          <p:nvSpPr>
            <p:cNvPr id="378" name="Rectangle 29"/>
            <p:cNvSpPr>
              <a:spLocks noChangeArrowheads="1"/>
            </p:cNvSpPr>
            <p:nvPr/>
          </p:nvSpPr>
          <p:spPr bwMode="auto">
            <a:xfrm>
              <a:off x="1047" y="1984"/>
              <a:ext cx="0"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sp>
          <p:nvSpPr>
            <p:cNvPr id="379" name="Rectangle 30"/>
            <p:cNvSpPr>
              <a:spLocks noChangeArrowheads="1"/>
            </p:cNvSpPr>
            <p:nvPr/>
          </p:nvSpPr>
          <p:spPr bwMode="auto">
            <a:xfrm>
              <a:off x="1623" y="1984"/>
              <a:ext cx="0"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sp>
          <p:nvSpPr>
            <p:cNvPr id="380" name="Rectangle 31"/>
            <p:cNvSpPr>
              <a:spLocks noChangeArrowheads="1"/>
            </p:cNvSpPr>
            <p:nvPr/>
          </p:nvSpPr>
          <p:spPr bwMode="auto">
            <a:xfrm>
              <a:off x="1854" y="1984"/>
              <a:ext cx="0"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sp>
          <p:nvSpPr>
            <p:cNvPr id="381" name="Rectangle 32"/>
            <p:cNvSpPr>
              <a:spLocks noChangeArrowheads="1"/>
            </p:cNvSpPr>
            <p:nvPr/>
          </p:nvSpPr>
          <p:spPr bwMode="auto">
            <a:xfrm>
              <a:off x="2214" y="1984"/>
              <a:ext cx="0"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grpSp>
      <p:sp>
        <p:nvSpPr>
          <p:cNvPr id="382" name="Text Box 380"/>
          <p:cNvSpPr txBox="1">
            <a:spLocks noChangeArrowheads="1"/>
          </p:cNvSpPr>
          <p:nvPr/>
        </p:nvSpPr>
        <p:spPr bwMode="auto">
          <a:xfrm>
            <a:off x="4723834" y="3669759"/>
            <a:ext cx="1467333" cy="369332"/>
          </a:xfrm>
          <a:prstGeom prst="rect">
            <a:avLst/>
          </a:prstGeom>
          <a:noFill/>
          <a:ln w="9525">
            <a:solidFill>
              <a:schemeClr val="tx1"/>
            </a:solidFill>
            <a:miter lim="800000"/>
            <a:headEnd/>
            <a:tailEnd/>
          </a:ln>
        </p:spPr>
        <p:txBody>
          <a:bodyPr wrap="square">
            <a:spAutoFit/>
          </a:bodyPr>
          <a:lstStyle/>
          <a:p>
            <a:pPr>
              <a:spcBef>
                <a:spcPct val="50000"/>
              </a:spcBef>
            </a:pPr>
            <a:r>
              <a:rPr lang="en-US" dirty="0">
                <a:solidFill>
                  <a:srgbClr val="000000"/>
                </a:solidFill>
                <a:latin typeface="Times New Roman" pitchFamily="18" charset="0"/>
                <a:cs typeface="Times New Roman" pitchFamily="18" charset="0"/>
              </a:rPr>
              <a:t>PERKEO III</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9873E48-DA4A-1761-CBA3-77B420814331}"/>
                  </a:ext>
                </a:extLst>
              </p:cNvPr>
              <p:cNvSpPr txBox="1"/>
              <p:nvPr/>
            </p:nvSpPr>
            <p:spPr>
              <a:xfrm>
                <a:off x="6027478" y="6334780"/>
                <a:ext cx="3234316"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rPr>
                        <m:t>𝑏</m:t>
                      </m:r>
                      <m:r>
                        <a:rPr lang="en-US" sz="1600" i="1" dirty="0">
                          <a:latin typeface="Cambria Math" panose="02040503050406030204" pitchFamily="18" charset="0"/>
                        </a:rPr>
                        <m:t>=</m:t>
                      </m:r>
                      <m:r>
                        <a:rPr lang="en-US" sz="1600" b="0" i="1" dirty="0" smtClean="0">
                          <a:latin typeface="Cambria Math" panose="02040503050406030204" pitchFamily="18" charset="0"/>
                        </a:rPr>
                        <m:t>0.017</m:t>
                      </m:r>
                      <m:r>
                        <a:rPr lang="en-US" altLang="en-US" sz="1600" i="1" dirty="0">
                          <a:solidFill>
                            <a:srgbClr val="000000"/>
                          </a:solidFill>
                          <a:latin typeface="Cambria Math" panose="02040503050406030204" pitchFamily="18" charset="0"/>
                          <a:cs typeface="Times New Roman" panose="02020603050405020304" pitchFamily="18" charset="0"/>
                        </a:rPr>
                        <m:t>(</m:t>
                      </m:r>
                      <m:r>
                        <a:rPr lang="en-US" altLang="en-US" sz="1600" b="0" i="1" dirty="0" smtClean="0">
                          <a:solidFill>
                            <a:srgbClr val="000000"/>
                          </a:solidFill>
                          <a:latin typeface="Cambria Math" panose="02040503050406030204" pitchFamily="18" charset="0"/>
                          <a:cs typeface="Times New Roman" panose="02020603050405020304" pitchFamily="18" charset="0"/>
                        </a:rPr>
                        <m:t>20</m:t>
                      </m:r>
                      <m:r>
                        <a:rPr lang="en-US" altLang="en-US" sz="1600" i="1" dirty="0">
                          <a:solidFill>
                            <a:srgbClr val="000000"/>
                          </a:solidFill>
                          <a:latin typeface="Cambria Math" panose="02040503050406030204" pitchFamily="18" charset="0"/>
                          <a:cs typeface="Times New Roman" panose="02020603050405020304" pitchFamily="18" charset="0"/>
                        </a:rPr>
                        <m:t>)</m:t>
                      </m:r>
                      <m:r>
                        <a:rPr lang="en-US" altLang="en-US" sz="1600" i="1" baseline="-33000" dirty="0">
                          <a:solidFill>
                            <a:srgbClr val="000000"/>
                          </a:solidFill>
                          <a:latin typeface="Cambria Math" panose="02040503050406030204" pitchFamily="18" charset="0"/>
                          <a:cs typeface="Times New Roman" panose="02020603050405020304" pitchFamily="18" charset="0"/>
                        </a:rPr>
                        <m:t>𝑠𝑡𝑎𝑡</m:t>
                      </m:r>
                      <m:r>
                        <a:rPr lang="en-US" altLang="en-US" sz="1600" i="1" dirty="0">
                          <a:solidFill>
                            <a:srgbClr val="000000"/>
                          </a:solidFill>
                          <a:latin typeface="Cambria Math" panose="02040503050406030204" pitchFamily="18" charset="0"/>
                          <a:cs typeface="Times New Roman" panose="02020603050405020304" pitchFamily="18" charset="0"/>
                        </a:rPr>
                        <m:t> (</m:t>
                      </m:r>
                      <m:r>
                        <a:rPr lang="en-US" altLang="en-US" sz="1600" b="0" i="1" dirty="0" smtClean="0">
                          <a:solidFill>
                            <a:srgbClr val="000000"/>
                          </a:solidFill>
                          <a:latin typeface="Cambria Math" panose="02040503050406030204" pitchFamily="18" charset="0"/>
                          <a:cs typeface="Times New Roman" panose="02020603050405020304" pitchFamily="18" charset="0"/>
                        </a:rPr>
                        <m:t>3</m:t>
                      </m:r>
                      <m:r>
                        <a:rPr lang="en-US" altLang="en-US" sz="1600" i="1" dirty="0">
                          <a:solidFill>
                            <a:srgbClr val="000000"/>
                          </a:solidFill>
                          <a:latin typeface="Cambria Math" panose="02040503050406030204" pitchFamily="18" charset="0"/>
                          <a:cs typeface="Times New Roman" panose="02020603050405020304" pitchFamily="18" charset="0"/>
                        </a:rPr>
                        <m:t>)</m:t>
                      </m:r>
                      <m:r>
                        <a:rPr lang="en-US" altLang="en-US" sz="1600" i="1" baseline="-33000" dirty="0">
                          <a:solidFill>
                            <a:srgbClr val="000000"/>
                          </a:solidFill>
                          <a:latin typeface="Cambria Math" panose="02040503050406030204" pitchFamily="18" charset="0"/>
                          <a:cs typeface="Times New Roman" panose="02020603050405020304" pitchFamily="18" charset="0"/>
                        </a:rPr>
                        <m:t>𝑠𝑦𝑠</m:t>
                      </m:r>
                    </m:oMath>
                  </m:oMathPara>
                </a14:m>
                <a:endParaRPr lang="en-US" sz="1200" dirty="0">
                  <a:latin typeface="Calibri" panose="020F0502020204030204" pitchFamily="34" charset="0"/>
                  <a:ea typeface="Calibri" panose="020F0502020204030204" pitchFamily="34" charset="0"/>
                  <a:cs typeface="Calibri" panose="020F0502020204030204" pitchFamily="34" charset="0"/>
                </a:endParaRPr>
              </a:p>
              <a:p>
                <a:r>
                  <a:rPr lang="en-US" sz="1200" dirty="0">
                    <a:latin typeface="Calibri" panose="020F0502020204030204" pitchFamily="34" charset="0"/>
                    <a:ea typeface="Calibri" panose="020F0502020204030204" pitchFamily="34" charset="0"/>
                    <a:cs typeface="Calibri" panose="020F0502020204030204" pitchFamily="34" charset="0"/>
                  </a:rPr>
                  <a:t>H. Saul et al., PRL 125, 112501 (2020)</a:t>
                </a:r>
              </a:p>
            </p:txBody>
          </p:sp>
        </mc:Choice>
        <mc:Fallback xmlns="">
          <p:sp>
            <p:nvSpPr>
              <p:cNvPr id="6" name="TextBox 5">
                <a:extLst>
                  <a:ext uri="{FF2B5EF4-FFF2-40B4-BE49-F238E27FC236}">
                    <a16:creationId xmlns:a16="http://schemas.microsoft.com/office/drawing/2014/main" id="{79873E48-DA4A-1761-CBA3-77B420814331}"/>
                  </a:ext>
                </a:extLst>
              </p:cNvPr>
              <p:cNvSpPr txBox="1">
                <a:spLocks noRot="1" noChangeAspect="1" noMove="1" noResize="1" noEditPoints="1" noAdjustHandles="1" noChangeArrowheads="1" noChangeShapeType="1" noTextEdit="1"/>
              </p:cNvSpPr>
              <p:nvPr/>
            </p:nvSpPr>
            <p:spPr>
              <a:xfrm>
                <a:off x="6027478" y="6334780"/>
                <a:ext cx="3234316" cy="523220"/>
              </a:xfrm>
              <a:prstGeom prst="rect">
                <a:avLst/>
              </a:prstGeom>
              <a:blipFill>
                <a:blip r:embed="rId11"/>
                <a:stretch>
                  <a:fillRect l="-189" b="-814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660B1B0-4D1A-C9DC-E919-B57E3F35DF61}"/>
                  </a:ext>
                </a:extLst>
              </p:cNvPr>
              <p:cNvSpPr txBox="1"/>
              <p:nvPr/>
            </p:nvSpPr>
            <p:spPr>
              <a:xfrm>
                <a:off x="6555336" y="3667560"/>
                <a:ext cx="2613970"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rPr>
                        <m:t>𝑏</m:t>
                      </m:r>
                      <m:r>
                        <a:rPr lang="en-US" sz="1600" i="1" dirty="0">
                          <a:latin typeface="Cambria Math" panose="02040503050406030204" pitchFamily="18" charset="0"/>
                        </a:rPr>
                        <m:t>=</m:t>
                      </m:r>
                      <m:r>
                        <a:rPr lang="en-US" sz="1600" b="0" i="1" dirty="0" smtClean="0">
                          <a:latin typeface="Cambria Math" panose="02040503050406030204" pitchFamily="18" charset="0"/>
                        </a:rPr>
                        <m:t>0.066</m:t>
                      </m:r>
                      <m:r>
                        <a:rPr lang="en-US" altLang="en-US" sz="1600" i="1" dirty="0">
                          <a:solidFill>
                            <a:srgbClr val="000000"/>
                          </a:solidFill>
                          <a:latin typeface="Cambria Math" panose="02040503050406030204" pitchFamily="18" charset="0"/>
                          <a:cs typeface="Times New Roman" panose="02020603050405020304" pitchFamily="18" charset="0"/>
                        </a:rPr>
                        <m:t>(</m:t>
                      </m:r>
                      <m:r>
                        <a:rPr lang="en-US" altLang="en-US" sz="1600" b="0" i="1" dirty="0" smtClean="0">
                          <a:solidFill>
                            <a:srgbClr val="000000"/>
                          </a:solidFill>
                          <a:latin typeface="Cambria Math" panose="02040503050406030204" pitchFamily="18" charset="0"/>
                          <a:cs typeface="Times New Roman" panose="02020603050405020304" pitchFamily="18" charset="0"/>
                        </a:rPr>
                        <m:t>41</m:t>
                      </m:r>
                      <m:r>
                        <a:rPr lang="en-US" altLang="en-US" sz="1600" i="1" dirty="0">
                          <a:solidFill>
                            <a:srgbClr val="000000"/>
                          </a:solidFill>
                          <a:latin typeface="Cambria Math" panose="02040503050406030204" pitchFamily="18" charset="0"/>
                          <a:cs typeface="Times New Roman" panose="02020603050405020304" pitchFamily="18" charset="0"/>
                        </a:rPr>
                        <m:t>)</m:t>
                      </m:r>
                      <m:r>
                        <a:rPr lang="en-US" altLang="en-US" sz="1600" i="1" baseline="-33000" dirty="0">
                          <a:solidFill>
                            <a:srgbClr val="000000"/>
                          </a:solidFill>
                          <a:latin typeface="Cambria Math" panose="02040503050406030204" pitchFamily="18" charset="0"/>
                          <a:cs typeface="Times New Roman" panose="02020603050405020304" pitchFamily="18" charset="0"/>
                        </a:rPr>
                        <m:t>𝑠𝑡𝑎𝑡</m:t>
                      </m:r>
                      <m:r>
                        <a:rPr lang="en-US" altLang="en-US" sz="1600" i="1" dirty="0">
                          <a:solidFill>
                            <a:srgbClr val="000000"/>
                          </a:solidFill>
                          <a:latin typeface="Cambria Math" panose="02040503050406030204" pitchFamily="18" charset="0"/>
                          <a:cs typeface="Times New Roman" panose="02020603050405020304" pitchFamily="18" charset="0"/>
                        </a:rPr>
                        <m:t> (</m:t>
                      </m:r>
                      <m:r>
                        <a:rPr lang="en-US" altLang="en-US" sz="1600" b="0" i="1" dirty="0" smtClean="0">
                          <a:solidFill>
                            <a:srgbClr val="000000"/>
                          </a:solidFill>
                          <a:latin typeface="Cambria Math" panose="02040503050406030204" pitchFamily="18" charset="0"/>
                          <a:cs typeface="Times New Roman" panose="02020603050405020304" pitchFamily="18" charset="0"/>
                        </a:rPr>
                        <m:t>24</m:t>
                      </m:r>
                      <m:r>
                        <a:rPr lang="en-US" altLang="en-US" sz="1600" i="1" dirty="0">
                          <a:solidFill>
                            <a:srgbClr val="000000"/>
                          </a:solidFill>
                          <a:latin typeface="Cambria Math" panose="02040503050406030204" pitchFamily="18" charset="0"/>
                          <a:cs typeface="Times New Roman" panose="02020603050405020304" pitchFamily="18" charset="0"/>
                        </a:rPr>
                        <m:t>)</m:t>
                      </m:r>
                      <m:r>
                        <a:rPr lang="en-US" altLang="en-US" sz="1600" i="1" baseline="-33000" dirty="0">
                          <a:solidFill>
                            <a:srgbClr val="000000"/>
                          </a:solidFill>
                          <a:latin typeface="Cambria Math" panose="02040503050406030204" pitchFamily="18" charset="0"/>
                          <a:cs typeface="Times New Roman" panose="02020603050405020304" pitchFamily="18" charset="0"/>
                        </a:rPr>
                        <m:t>𝑠𝑦𝑠</m:t>
                      </m:r>
                    </m:oMath>
                  </m:oMathPara>
                </a14:m>
                <a:endParaRPr lang="en-US" sz="1200" dirty="0">
                  <a:latin typeface="Calibri" panose="020F0502020204030204" pitchFamily="34" charset="0"/>
                  <a:ea typeface="Calibri" panose="020F0502020204030204" pitchFamily="34" charset="0"/>
                  <a:cs typeface="Calibri" panose="020F0502020204030204" pitchFamily="34" charset="0"/>
                </a:endParaRPr>
              </a:p>
              <a:p>
                <a:r>
                  <a:rPr lang="en-US" sz="1200" dirty="0">
                    <a:latin typeface="Calibri" panose="020F0502020204030204" pitchFamily="34" charset="0"/>
                    <a:ea typeface="Calibri" panose="020F0502020204030204" pitchFamily="34" charset="0"/>
                    <a:cs typeface="Calibri" panose="020F0502020204030204" pitchFamily="34" charset="0"/>
                  </a:rPr>
                  <a:t>X. Sun et al., PRC 101, 035503 (2020)</a:t>
                </a:r>
              </a:p>
            </p:txBody>
          </p:sp>
        </mc:Choice>
        <mc:Fallback xmlns="">
          <p:sp>
            <p:nvSpPr>
              <p:cNvPr id="8" name="TextBox 7">
                <a:extLst>
                  <a:ext uri="{FF2B5EF4-FFF2-40B4-BE49-F238E27FC236}">
                    <a16:creationId xmlns:a16="http://schemas.microsoft.com/office/drawing/2014/main" id="{4660B1B0-4D1A-C9DC-E919-B57E3F35DF61}"/>
                  </a:ext>
                </a:extLst>
              </p:cNvPr>
              <p:cNvSpPr txBox="1">
                <a:spLocks noRot="1" noChangeAspect="1" noMove="1" noResize="1" noEditPoints="1" noAdjustHandles="1" noChangeArrowheads="1" noChangeShapeType="1" noTextEdit="1"/>
              </p:cNvSpPr>
              <p:nvPr/>
            </p:nvSpPr>
            <p:spPr>
              <a:xfrm>
                <a:off x="6555336" y="3667560"/>
                <a:ext cx="2613970" cy="523220"/>
              </a:xfrm>
              <a:prstGeom prst="rect">
                <a:avLst/>
              </a:prstGeom>
              <a:blipFill>
                <a:blip r:embed="rId12"/>
                <a:stretch>
                  <a:fillRect b="-9412"/>
                </a:stretch>
              </a:blipFill>
            </p:spPr>
            <p:txBody>
              <a:bodyPr/>
              <a:lstStyle/>
              <a:p>
                <a:r>
                  <a:rPr lang="en-US">
                    <a:noFill/>
                  </a:rPr>
                  <a:t> </a:t>
                </a:r>
              </a:p>
            </p:txBody>
          </p:sp>
        </mc:Fallback>
      </mc:AlternateContent>
    </p:spTree>
    <p:extLst>
      <p:ext uri="{BB962C8B-B14F-4D97-AF65-F5344CB8AC3E}">
        <p14:creationId xmlns:p14="http://schemas.microsoft.com/office/powerpoint/2010/main" val="2801170035"/>
      </p:ext>
    </p:extLst>
  </p:cSld>
  <p:clrMapOvr>
    <a:masterClrMapping/>
  </p:clrMapOvr>
  <p:transition advTm="80719"/>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60" name="Picture 4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225" y="2168525"/>
            <a:ext cx="5638800"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2537" name="Group 7"/>
          <p:cNvGrpSpPr>
            <a:grpSpLocks noChangeAspect="1"/>
          </p:cNvGrpSpPr>
          <p:nvPr/>
        </p:nvGrpSpPr>
        <p:grpSpPr bwMode="auto">
          <a:xfrm>
            <a:off x="6011863" y="908050"/>
            <a:ext cx="3043237" cy="5510213"/>
            <a:chOff x="3447" y="572"/>
            <a:chExt cx="1954" cy="3539"/>
          </a:xfrm>
        </p:grpSpPr>
        <p:sp>
          <p:nvSpPr>
            <p:cNvPr id="22565" name="AutoShape 6"/>
            <p:cNvSpPr>
              <a:spLocks noChangeAspect="1" noChangeArrowheads="1" noTextEdit="1"/>
            </p:cNvSpPr>
            <p:nvPr/>
          </p:nvSpPr>
          <p:spPr bwMode="auto">
            <a:xfrm>
              <a:off x="3447" y="572"/>
              <a:ext cx="1954" cy="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2256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2" y="577"/>
              <a:ext cx="1941" cy="3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538" name="Rectangle 9"/>
          <p:cNvSpPr>
            <a:spLocks noChangeArrowheads="1"/>
          </p:cNvSpPr>
          <p:nvPr/>
        </p:nvSpPr>
        <p:spPr bwMode="auto">
          <a:xfrm>
            <a:off x="0" y="44450"/>
            <a:ext cx="9144000" cy="684213"/>
          </a:xfrm>
          <a:prstGeom prst="rect">
            <a:avLst/>
          </a:prstGeom>
          <a:solidFill>
            <a:srgbClr val="FFCC00"/>
          </a:solidFill>
          <a:ln>
            <a:noFill/>
          </a:ln>
          <a:extLst>
            <a:ext uri="{91240B29-F687-4F45-9708-019B960494DF}">
              <a14:hiddenLine xmlns:a14="http://schemas.microsoft.com/office/drawing/2010/main" w="38100">
                <a:solidFill>
                  <a:srgbClr val="000000"/>
                </a:solidFill>
                <a:miter lim="800000"/>
                <a:headEnd/>
                <a:tailEnd/>
              </a14:hiddenLine>
            </a:ext>
          </a:extLst>
        </p:spPr>
        <p:txBody>
          <a:bodyPr rIns="972000" anchor="ctr"/>
          <a:lstStyle>
            <a:lvl1pPr eaLnBrk="0" hangingPunct="0">
              <a:defRPr sz="1600">
                <a:solidFill>
                  <a:schemeClr val="tx1"/>
                </a:solidFill>
                <a:latin typeface="Times New Roman" pitchFamily="18" charset="0"/>
                <a:cs typeface="Times New Roman" pitchFamily="18" charset="0"/>
              </a:defRPr>
            </a:lvl1pPr>
            <a:lvl2pPr marL="742950" indent="-285750" eaLnBrk="0" hangingPunct="0">
              <a:defRPr sz="1600">
                <a:solidFill>
                  <a:schemeClr val="tx1"/>
                </a:solidFill>
                <a:latin typeface="Times New Roman" pitchFamily="18" charset="0"/>
                <a:cs typeface="Times New Roman" pitchFamily="18" charset="0"/>
              </a:defRPr>
            </a:lvl2pPr>
            <a:lvl3pPr marL="1143000" indent="-228600" eaLnBrk="0" hangingPunct="0">
              <a:defRPr sz="1600">
                <a:solidFill>
                  <a:schemeClr val="tx1"/>
                </a:solidFill>
                <a:latin typeface="Times New Roman" pitchFamily="18" charset="0"/>
                <a:cs typeface="Times New Roman" pitchFamily="18" charset="0"/>
              </a:defRPr>
            </a:lvl3pPr>
            <a:lvl4pPr marL="1600200" indent="-228600" eaLnBrk="0" hangingPunct="0">
              <a:defRPr sz="1600">
                <a:solidFill>
                  <a:schemeClr val="tx1"/>
                </a:solidFill>
                <a:latin typeface="Times New Roman" pitchFamily="18" charset="0"/>
                <a:cs typeface="Times New Roman" pitchFamily="18" charset="0"/>
              </a:defRPr>
            </a:lvl4pPr>
            <a:lvl5pPr marL="2057400" indent="-228600" eaLnBrk="0" hangingPunct="0">
              <a:defRPr sz="16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9pPr>
          </a:lstStyle>
          <a:p>
            <a:pPr algn="ctr" eaLnBrk="1" hangingPunct="1"/>
            <a:r>
              <a:rPr lang="en-US" altLang="en-US" sz="2800" b="1" dirty="0" err="1">
                <a:cs typeface="Arial" charset="0"/>
              </a:rPr>
              <a:t>aCORN</a:t>
            </a:r>
            <a:endParaRPr lang="en-US" altLang="en-US" sz="2800" b="1" dirty="0">
              <a:cs typeface="Arial" charset="0"/>
            </a:endParaRPr>
          </a:p>
        </p:txBody>
      </p:sp>
      <p:grpSp>
        <p:nvGrpSpPr>
          <p:cNvPr id="22540" name="Group 293"/>
          <p:cNvGrpSpPr>
            <a:grpSpLocks noChangeAspect="1"/>
          </p:cNvGrpSpPr>
          <p:nvPr/>
        </p:nvGrpSpPr>
        <p:grpSpPr bwMode="auto">
          <a:xfrm>
            <a:off x="455613" y="1152525"/>
            <a:ext cx="2533650" cy="836613"/>
            <a:chOff x="431" y="1048"/>
            <a:chExt cx="1994" cy="658"/>
          </a:xfrm>
        </p:grpSpPr>
        <p:sp>
          <p:nvSpPr>
            <p:cNvPr id="22553" name="Oval 4"/>
            <p:cNvSpPr>
              <a:spLocks noChangeArrowheads="1"/>
            </p:cNvSpPr>
            <p:nvPr/>
          </p:nvSpPr>
          <p:spPr bwMode="auto">
            <a:xfrm>
              <a:off x="575" y="1096"/>
              <a:ext cx="144" cy="144"/>
            </a:xfrm>
            <a:prstGeom prst="ellipse">
              <a:avLst/>
            </a:prstGeom>
            <a:solidFill>
              <a:srgbClr val="FF3300">
                <a:alpha val="85097"/>
              </a:srgbClr>
            </a:solidFill>
            <a:ln w="9525">
              <a:solidFill>
                <a:schemeClr val="tx1"/>
              </a:solidFill>
              <a:round/>
              <a:headEnd/>
              <a:tailEnd/>
            </a:ln>
          </p:spPr>
          <p:txBody>
            <a:bodyPr wrap="none" anchor="ctr"/>
            <a:lstStyle>
              <a:lvl1pPr eaLnBrk="0" hangingPunct="0">
                <a:defRPr sz="1600">
                  <a:solidFill>
                    <a:schemeClr val="tx1"/>
                  </a:solidFill>
                  <a:latin typeface="Times New Roman" pitchFamily="18" charset="0"/>
                  <a:cs typeface="Times New Roman" pitchFamily="18" charset="0"/>
                </a:defRPr>
              </a:lvl1pPr>
              <a:lvl2pPr marL="742950" indent="-285750" eaLnBrk="0" hangingPunct="0">
                <a:defRPr sz="1600">
                  <a:solidFill>
                    <a:schemeClr val="tx1"/>
                  </a:solidFill>
                  <a:latin typeface="Times New Roman" pitchFamily="18" charset="0"/>
                  <a:cs typeface="Times New Roman" pitchFamily="18" charset="0"/>
                </a:defRPr>
              </a:lvl2pPr>
              <a:lvl3pPr marL="1143000" indent="-228600" eaLnBrk="0" hangingPunct="0">
                <a:defRPr sz="1600">
                  <a:solidFill>
                    <a:schemeClr val="tx1"/>
                  </a:solidFill>
                  <a:latin typeface="Times New Roman" pitchFamily="18" charset="0"/>
                  <a:cs typeface="Times New Roman" pitchFamily="18" charset="0"/>
                </a:defRPr>
              </a:lvl3pPr>
              <a:lvl4pPr marL="1600200" indent="-228600" eaLnBrk="0" hangingPunct="0">
                <a:defRPr sz="1600">
                  <a:solidFill>
                    <a:schemeClr val="tx1"/>
                  </a:solidFill>
                  <a:latin typeface="Times New Roman" pitchFamily="18" charset="0"/>
                  <a:cs typeface="Times New Roman" pitchFamily="18" charset="0"/>
                </a:defRPr>
              </a:lvl4pPr>
              <a:lvl5pPr marL="2057400" indent="-228600" eaLnBrk="0" hangingPunct="0">
                <a:defRPr sz="16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9pPr>
            </a:lstStyle>
            <a:p>
              <a:pPr eaLnBrk="1" hangingPunct="1"/>
              <a:endParaRPr lang="en-US" altLang="en-US" sz="1800"/>
            </a:p>
          </p:txBody>
        </p:sp>
        <p:sp>
          <p:nvSpPr>
            <p:cNvPr id="22554" name="Oval 5"/>
            <p:cNvSpPr>
              <a:spLocks noChangeArrowheads="1"/>
            </p:cNvSpPr>
            <p:nvPr/>
          </p:nvSpPr>
          <p:spPr bwMode="auto">
            <a:xfrm>
              <a:off x="1199" y="1192"/>
              <a:ext cx="192" cy="192"/>
            </a:xfrm>
            <a:prstGeom prst="ellipse">
              <a:avLst/>
            </a:prstGeom>
            <a:solidFill>
              <a:srgbClr val="008000">
                <a:alpha val="85097"/>
              </a:srgbClr>
            </a:solidFill>
            <a:ln w="9525">
              <a:solidFill>
                <a:schemeClr val="tx1"/>
              </a:solidFill>
              <a:round/>
              <a:headEnd/>
              <a:tailEnd/>
            </a:ln>
          </p:spPr>
          <p:txBody>
            <a:bodyPr wrap="none" anchor="ctr"/>
            <a:lstStyle>
              <a:lvl1pPr eaLnBrk="0" hangingPunct="0">
                <a:defRPr sz="1600">
                  <a:solidFill>
                    <a:schemeClr val="tx1"/>
                  </a:solidFill>
                  <a:latin typeface="Times New Roman" pitchFamily="18" charset="0"/>
                  <a:cs typeface="Times New Roman" pitchFamily="18" charset="0"/>
                </a:defRPr>
              </a:lvl1pPr>
              <a:lvl2pPr marL="742950" indent="-285750" eaLnBrk="0" hangingPunct="0">
                <a:defRPr sz="1600">
                  <a:solidFill>
                    <a:schemeClr val="tx1"/>
                  </a:solidFill>
                  <a:latin typeface="Times New Roman" pitchFamily="18" charset="0"/>
                  <a:cs typeface="Times New Roman" pitchFamily="18" charset="0"/>
                </a:defRPr>
              </a:lvl2pPr>
              <a:lvl3pPr marL="1143000" indent="-228600" eaLnBrk="0" hangingPunct="0">
                <a:defRPr sz="1600">
                  <a:solidFill>
                    <a:schemeClr val="tx1"/>
                  </a:solidFill>
                  <a:latin typeface="Times New Roman" pitchFamily="18" charset="0"/>
                  <a:cs typeface="Times New Roman" pitchFamily="18" charset="0"/>
                </a:defRPr>
              </a:lvl3pPr>
              <a:lvl4pPr marL="1600200" indent="-228600" eaLnBrk="0" hangingPunct="0">
                <a:defRPr sz="1600">
                  <a:solidFill>
                    <a:schemeClr val="tx1"/>
                  </a:solidFill>
                  <a:latin typeface="Times New Roman" pitchFamily="18" charset="0"/>
                  <a:cs typeface="Times New Roman" pitchFamily="18" charset="0"/>
                </a:defRPr>
              </a:lvl4pPr>
              <a:lvl5pPr marL="2057400" indent="-228600" eaLnBrk="0" hangingPunct="0">
                <a:defRPr sz="16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9pPr>
            </a:lstStyle>
            <a:p>
              <a:pPr eaLnBrk="1" hangingPunct="1"/>
              <a:endParaRPr lang="en-US" altLang="en-US" sz="1800"/>
            </a:p>
          </p:txBody>
        </p:sp>
        <p:sp>
          <p:nvSpPr>
            <p:cNvPr id="22555" name="Oval 6"/>
            <p:cNvSpPr>
              <a:spLocks noChangeArrowheads="1"/>
            </p:cNvSpPr>
            <p:nvPr/>
          </p:nvSpPr>
          <p:spPr bwMode="auto">
            <a:xfrm>
              <a:off x="2015" y="1144"/>
              <a:ext cx="96" cy="96"/>
            </a:xfrm>
            <a:prstGeom prst="ellipse">
              <a:avLst/>
            </a:prstGeom>
            <a:solidFill>
              <a:srgbClr val="FFFF00"/>
            </a:solidFill>
            <a:ln w="9525">
              <a:solidFill>
                <a:schemeClr val="tx1"/>
              </a:solidFill>
              <a:round/>
              <a:headEnd/>
              <a:tailEnd/>
            </a:ln>
          </p:spPr>
          <p:txBody>
            <a:bodyPr wrap="none" anchor="ctr"/>
            <a:lstStyle>
              <a:lvl1pPr eaLnBrk="0" hangingPunct="0">
                <a:defRPr sz="1600">
                  <a:solidFill>
                    <a:schemeClr val="tx1"/>
                  </a:solidFill>
                  <a:latin typeface="Times New Roman" pitchFamily="18" charset="0"/>
                  <a:cs typeface="Times New Roman" pitchFamily="18" charset="0"/>
                </a:defRPr>
              </a:lvl1pPr>
              <a:lvl2pPr marL="742950" indent="-285750" eaLnBrk="0" hangingPunct="0">
                <a:defRPr sz="1600">
                  <a:solidFill>
                    <a:schemeClr val="tx1"/>
                  </a:solidFill>
                  <a:latin typeface="Times New Roman" pitchFamily="18" charset="0"/>
                  <a:cs typeface="Times New Roman" pitchFamily="18" charset="0"/>
                </a:defRPr>
              </a:lvl2pPr>
              <a:lvl3pPr marL="1143000" indent="-228600" eaLnBrk="0" hangingPunct="0">
                <a:defRPr sz="1600">
                  <a:solidFill>
                    <a:schemeClr val="tx1"/>
                  </a:solidFill>
                  <a:latin typeface="Times New Roman" pitchFamily="18" charset="0"/>
                  <a:cs typeface="Times New Roman" pitchFamily="18" charset="0"/>
                </a:defRPr>
              </a:lvl3pPr>
              <a:lvl4pPr marL="1600200" indent="-228600" eaLnBrk="0" hangingPunct="0">
                <a:defRPr sz="1600">
                  <a:solidFill>
                    <a:schemeClr val="tx1"/>
                  </a:solidFill>
                  <a:latin typeface="Times New Roman" pitchFamily="18" charset="0"/>
                  <a:cs typeface="Times New Roman" pitchFamily="18" charset="0"/>
                </a:defRPr>
              </a:lvl4pPr>
              <a:lvl5pPr marL="2057400" indent="-228600" eaLnBrk="0" hangingPunct="0">
                <a:defRPr sz="16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9pPr>
            </a:lstStyle>
            <a:p>
              <a:pPr eaLnBrk="1" hangingPunct="1"/>
              <a:endParaRPr lang="en-US" altLang="en-US" sz="1800"/>
            </a:p>
          </p:txBody>
        </p:sp>
        <p:sp>
          <p:nvSpPr>
            <p:cNvPr id="22556" name="Oval 7"/>
            <p:cNvSpPr>
              <a:spLocks noChangeArrowheads="1"/>
            </p:cNvSpPr>
            <p:nvPr/>
          </p:nvSpPr>
          <p:spPr bwMode="auto">
            <a:xfrm>
              <a:off x="1775" y="1528"/>
              <a:ext cx="96" cy="96"/>
            </a:xfrm>
            <a:prstGeom prst="ellipse">
              <a:avLst/>
            </a:prstGeom>
            <a:solidFill>
              <a:srgbClr val="EAEAEA">
                <a:alpha val="85097"/>
              </a:srgbClr>
            </a:solidFill>
            <a:ln w="9525">
              <a:solidFill>
                <a:schemeClr val="tx1"/>
              </a:solidFill>
              <a:round/>
              <a:headEnd/>
              <a:tailEnd/>
            </a:ln>
          </p:spPr>
          <p:txBody>
            <a:bodyPr wrap="none" anchor="ctr"/>
            <a:lstStyle>
              <a:lvl1pPr eaLnBrk="0" hangingPunct="0">
                <a:defRPr sz="1600">
                  <a:solidFill>
                    <a:schemeClr val="tx1"/>
                  </a:solidFill>
                  <a:latin typeface="Times New Roman" pitchFamily="18" charset="0"/>
                  <a:cs typeface="Times New Roman" pitchFamily="18" charset="0"/>
                </a:defRPr>
              </a:lvl1pPr>
              <a:lvl2pPr marL="742950" indent="-285750" eaLnBrk="0" hangingPunct="0">
                <a:defRPr sz="1600">
                  <a:solidFill>
                    <a:schemeClr val="tx1"/>
                  </a:solidFill>
                  <a:latin typeface="Times New Roman" pitchFamily="18" charset="0"/>
                  <a:cs typeface="Times New Roman" pitchFamily="18" charset="0"/>
                </a:defRPr>
              </a:lvl2pPr>
              <a:lvl3pPr marL="1143000" indent="-228600" eaLnBrk="0" hangingPunct="0">
                <a:defRPr sz="1600">
                  <a:solidFill>
                    <a:schemeClr val="tx1"/>
                  </a:solidFill>
                  <a:latin typeface="Times New Roman" pitchFamily="18" charset="0"/>
                  <a:cs typeface="Times New Roman" pitchFamily="18" charset="0"/>
                </a:defRPr>
              </a:lvl3pPr>
              <a:lvl4pPr marL="1600200" indent="-228600" eaLnBrk="0" hangingPunct="0">
                <a:defRPr sz="1600">
                  <a:solidFill>
                    <a:schemeClr val="tx1"/>
                  </a:solidFill>
                  <a:latin typeface="Times New Roman" pitchFamily="18" charset="0"/>
                  <a:cs typeface="Times New Roman" pitchFamily="18" charset="0"/>
                </a:defRPr>
              </a:lvl4pPr>
              <a:lvl5pPr marL="2057400" indent="-228600" eaLnBrk="0" hangingPunct="0">
                <a:defRPr sz="16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9pPr>
            </a:lstStyle>
            <a:p>
              <a:pPr eaLnBrk="1" hangingPunct="1"/>
              <a:endParaRPr lang="en-US" altLang="en-US" sz="1800"/>
            </a:p>
          </p:txBody>
        </p:sp>
        <p:sp>
          <p:nvSpPr>
            <p:cNvPr id="22557" name="Line 8"/>
            <p:cNvSpPr>
              <a:spLocks noChangeShapeType="1"/>
            </p:cNvSpPr>
            <p:nvPr/>
          </p:nvSpPr>
          <p:spPr bwMode="auto">
            <a:xfrm flipH="1" flipV="1">
              <a:off x="815" y="1192"/>
              <a:ext cx="288" cy="4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58" name="Line 9"/>
            <p:cNvSpPr>
              <a:spLocks noChangeShapeType="1"/>
            </p:cNvSpPr>
            <p:nvPr/>
          </p:nvSpPr>
          <p:spPr bwMode="auto">
            <a:xfrm flipV="1">
              <a:off x="1439" y="1192"/>
              <a:ext cx="480" cy="96"/>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59" name="Line 10"/>
            <p:cNvSpPr>
              <a:spLocks noChangeShapeType="1"/>
            </p:cNvSpPr>
            <p:nvPr/>
          </p:nvSpPr>
          <p:spPr bwMode="auto">
            <a:xfrm>
              <a:off x="1439" y="1384"/>
              <a:ext cx="288" cy="144"/>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60" name="Text Box 11"/>
            <p:cNvSpPr txBox="1">
              <a:spLocks noChangeArrowheads="1"/>
            </p:cNvSpPr>
            <p:nvPr/>
          </p:nvSpPr>
          <p:spPr bwMode="auto">
            <a:xfrm>
              <a:off x="431" y="1192"/>
              <a:ext cx="23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Times New Roman" pitchFamily="18" charset="0"/>
                  <a:cs typeface="Times New Roman" pitchFamily="18" charset="0"/>
                </a:defRPr>
              </a:lvl1pPr>
              <a:lvl2pPr marL="742950" indent="-285750" eaLnBrk="0" hangingPunct="0">
                <a:defRPr sz="1600">
                  <a:solidFill>
                    <a:schemeClr val="tx1"/>
                  </a:solidFill>
                  <a:latin typeface="Times New Roman" pitchFamily="18" charset="0"/>
                  <a:cs typeface="Times New Roman" pitchFamily="18" charset="0"/>
                </a:defRPr>
              </a:lvl2pPr>
              <a:lvl3pPr marL="1143000" indent="-228600" eaLnBrk="0" hangingPunct="0">
                <a:defRPr sz="1600">
                  <a:solidFill>
                    <a:schemeClr val="tx1"/>
                  </a:solidFill>
                  <a:latin typeface="Times New Roman" pitchFamily="18" charset="0"/>
                  <a:cs typeface="Times New Roman" pitchFamily="18" charset="0"/>
                </a:defRPr>
              </a:lvl3pPr>
              <a:lvl4pPr marL="1600200" indent="-228600" eaLnBrk="0" hangingPunct="0">
                <a:defRPr sz="1600">
                  <a:solidFill>
                    <a:schemeClr val="tx1"/>
                  </a:solidFill>
                  <a:latin typeface="Times New Roman" pitchFamily="18" charset="0"/>
                  <a:cs typeface="Times New Roman" pitchFamily="18" charset="0"/>
                </a:defRPr>
              </a:lvl4pPr>
              <a:lvl5pPr marL="2057400" indent="-228600" eaLnBrk="0" hangingPunct="0">
                <a:defRPr sz="16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9pPr>
            </a:lstStyle>
            <a:p>
              <a:pPr eaLnBrk="1" hangingPunct="1"/>
              <a:r>
                <a:rPr lang="en-US" altLang="en-US" sz="1800">
                  <a:cs typeface="Arial" charset="0"/>
                </a:rPr>
                <a:t>p</a:t>
              </a:r>
            </a:p>
          </p:txBody>
        </p:sp>
        <p:sp>
          <p:nvSpPr>
            <p:cNvPr id="22561" name="Text Box 12"/>
            <p:cNvSpPr txBox="1">
              <a:spLocks noChangeArrowheads="1"/>
            </p:cNvSpPr>
            <p:nvPr/>
          </p:nvSpPr>
          <p:spPr bwMode="auto">
            <a:xfrm>
              <a:off x="1103" y="1336"/>
              <a:ext cx="195"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Times New Roman" pitchFamily="18" charset="0"/>
                  <a:cs typeface="Times New Roman" pitchFamily="18" charset="0"/>
                </a:defRPr>
              </a:lvl1pPr>
              <a:lvl2pPr marL="742950" indent="-285750" eaLnBrk="0" hangingPunct="0">
                <a:defRPr sz="1600">
                  <a:solidFill>
                    <a:schemeClr val="tx1"/>
                  </a:solidFill>
                  <a:latin typeface="Times New Roman" pitchFamily="18" charset="0"/>
                  <a:cs typeface="Times New Roman" pitchFamily="18" charset="0"/>
                </a:defRPr>
              </a:lvl2pPr>
              <a:lvl3pPr marL="1143000" indent="-228600" eaLnBrk="0" hangingPunct="0">
                <a:defRPr sz="1600">
                  <a:solidFill>
                    <a:schemeClr val="tx1"/>
                  </a:solidFill>
                  <a:latin typeface="Times New Roman" pitchFamily="18" charset="0"/>
                  <a:cs typeface="Times New Roman" pitchFamily="18" charset="0"/>
                </a:defRPr>
              </a:lvl3pPr>
              <a:lvl4pPr marL="1600200" indent="-228600" eaLnBrk="0" hangingPunct="0">
                <a:defRPr sz="1600">
                  <a:solidFill>
                    <a:schemeClr val="tx1"/>
                  </a:solidFill>
                  <a:latin typeface="Times New Roman" pitchFamily="18" charset="0"/>
                  <a:cs typeface="Times New Roman" pitchFamily="18" charset="0"/>
                </a:defRPr>
              </a:lvl4pPr>
              <a:lvl5pPr marL="2057400" indent="-228600" eaLnBrk="0" hangingPunct="0">
                <a:defRPr sz="16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9pPr>
            </a:lstStyle>
            <a:p>
              <a:pPr eaLnBrk="1" hangingPunct="1"/>
              <a:r>
                <a:rPr lang="en-US" altLang="en-US" sz="1800">
                  <a:cs typeface="Arial" charset="0"/>
                </a:rPr>
                <a:t>n</a:t>
              </a:r>
            </a:p>
          </p:txBody>
        </p:sp>
        <p:sp>
          <p:nvSpPr>
            <p:cNvPr id="22562" name="Text Box 13"/>
            <p:cNvSpPr txBox="1">
              <a:spLocks noChangeArrowheads="1"/>
            </p:cNvSpPr>
            <p:nvPr/>
          </p:nvSpPr>
          <p:spPr bwMode="auto">
            <a:xfrm>
              <a:off x="2160" y="1048"/>
              <a:ext cx="26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Times New Roman" pitchFamily="18" charset="0"/>
                  <a:cs typeface="Times New Roman" pitchFamily="18" charset="0"/>
                </a:defRPr>
              </a:lvl1pPr>
              <a:lvl2pPr marL="742950" indent="-285750" eaLnBrk="0" hangingPunct="0">
                <a:defRPr sz="1600">
                  <a:solidFill>
                    <a:schemeClr val="tx1"/>
                  </a:solidFill>
                  <a:latin typeface="Times New Roman" pitchFamily="18" charset="0"/>
                  <a:cs typeface="Times New Roman" pitchFamily="18" charset="0"/>
                </a:defRPr>
              </a:lvl2pPr>
              <a:lvl3pPr marL="1143000" indent="-228600" eaLnBrk="0" hangingPunct="0">
                <a:defRPr sz="1600">
                  <a:solidFill>
                    <a:schemeClr val="tx1"/>
                  </a:solidFill>
                  <a:latin typeface="Times New Roman" pitchFamily="18" charset="0"/>
                  <a:cs typeface="Times New Roman" pitchFamily="18" charset="0"/>
                </a:defRPr>
              </a:lvl3pPr>
              <a:lvl4pPr marL="1600200" indent="-228600" eaLnBrk="0" hangingPunct="0">
                <a:defRPr sz="1600">
                  <a:solidFill>
                    <a:schemeClr val="tx1"/>
                  </a:solidFill>
                  <a:latin typeface="Times New Roman" pitchFamily="18" charset="0"/>
                  <a:cs typeface="Times New Roman" pitchFamily="18" charset="0"/>
                </a:defRPr>
              </a:lvl4pPr>
              <a:lvl5pPr marL="2057400" indent="-228600" eaLnBrk="0" hangingPunct="0">
                <a:defRPr sz="16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9pPr>
            </a:lstStyle>
            <a:p>
              <a:pPr eaLnBrk="1" hangingPunct="1"/>
              <a:r>
                <a:rPr lang="en-US" altLang="en-US" sz="1800">
                  <a:cs typeface="Arial" charset="0"/>
                </a:rPr>
                <a:t>e</a:t>
              </a:r>
              <a:r>
                <a:rPr lang="en-US" altLang="en-US" sz="1800" baseline="30000">
                  <a:cs typeface="Arial" charset="0"/>
                </a:rPr>
                <a:t>-</a:t>
              </a:r>
              <a:endParaRPr lang="en-US" altLang="en-US" sz="1800">
                <a:cs typeface="Arial" charset="0"/>
              </a:endParaRPr>
            </a:p>
          </p:txBody>
        </p:sp>
        <p:sp>
          <p:nvSpPr>
            <p:cNvPr id="22563" name="Text Box 14"/>
            <p:cNvSpPr txBox="1">
              <a:spLocks noChangeArrowheads="1"/>
            </p:cNvSpPr>
            <p:nvPr/>
          </p:nvSpPr>
          <p:spPr bwMode="auto">
            <a:xfrm>
              <a:off x="1894" y="1311"/>
              <a:ext cx="145"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Times New Roman" pitchFamily="18" charset="0"/>
                  <a:cs typeface="Times New Roman" pitchFamily="18" charset="0"/>
                </a:defRPr>
              </a:lvl1pPr>
              <a:lvl2pPr marL="742950" indent="-285750" eaLnBrk="0" hangingPunct="0">
                <a:defRPr sz="1600">
                  <a:solidFill>
                    <a:schemeClr val="tx1"/>
                  </a:solidFill>
                  <a:latin typeface="Times New Roman" pitchFamily="18" charset="0"/>
                  <a:cs typeface="Times New Roman" pitchFamily="18" charset="0"/>
                </a:defRPr>
              </a:lvl2pPr>
              <a:lvl3pPr marL="1143000" indent="-228600" eaLnBrk="0" hangingPunct="0">
                <a:defRPr sz="1600">
                  <a:solidFill>
                    <a:schemeClr val="tx1"/>
                  </a:solidFill>
                  <a:latin typeface="Times New Roman" pitchFamily="18" charset="0"/>
                  <a:cs typeface="Times New Roman" pitchFamily="18" charset="0"/>
                </a:defRPr>
              </a:lvl3pPr>
              <a:lvl4pPr marL="1600200" indent="-228600" eaLnBrk="0" hangingPunct="0">
                <a:defRPr sz="1600">
                  <a:solidFill>
                    <a:schemeClr val="tx1"/>
                  </a:solidFill>
                  <a:latin typeface="Times New Roman" pitchFamily="18" charset="0"/>
                  <a:cs typeface="Times New Roman" pitchFamily="18" charset="0"/>
                </a:defRPr>
              </a:lvl4pPr>
              <a:lvl5pPr marL="2057400" indent="-228600" eaLnBrk="0" hangingPunct="0">
                <a:defRPr sz="16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9pPr>
            </a:lstStyle>
            <a:p>
              <a:pPr eaLnBrk="1" hangingPunct="1"/>
              <a:endParaRPr lang="en-US" altLang="en-US" sz="1800">
                <a:cs typeface="Arial" charset="0"/>
              </a:endParaRPr>
            </a:p>
          </p:txBody>
        </p:sp>
        <p:graphicFrame>
          <p:nvGraphicFramePr>
            <p:cNvPr id="22536" name="Object 3"/>
            <p:cNvGraphicFramePr>
              <a:graphicFrameLocks noChangeAspect="1"/>
            </p:cNvGraphicFramePr>
            <p:nvPr/>
          </p:nvGraphicFramePr>
          <p:xfrm>
            <a:off x="1919" y="1384"/>
            <a:ext cx="233" cy="322"/>
          </p:xfrm>
          <a:graphic>
            <a:graphicData uri="http://schemas.openxmlformats.org/presentationml/2006/ole">
              <mc:AlternateContent xmlns:mc="http://schemas.openxmlformats.org/markup-compatibility/2006">
                <mc:Choice xmlns:v="urn:schemas-microsoft-com:vml" Requires="v">
                  <p:oleObj name="Formel" r:id="rId6" imgW="164880" imgH="228600" progId="Equation.3">
                    <p:embed/>
                  </p:oleObj>
                </mc:Choice>
                <mc:Fallback>
                  <p:oleObj name="Formel" r:id="rId6" imgW="164880" imgH="228600" progId="Equation.3">
                    <p:embed/>
                    <p:pic>
                      <p:nvPicPr>
                        <p:cNvPr id="22536"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19" y="1384"/>
                          <a:ext cx="233" cy="3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564" name="Arc 16"/>
            <p:cNvSpPr>
              <a:spLocks/>
            </p:cNvSpPr>
            <p:nvPr/>
          </p:nvSpPr>
          <p:spPr bwMode="auto">
            <a:xfrm flipV="1">
              <a:off x="1474" y="1232"/>
              <a:ext cx="182" cy="200"/>
            </a:xfrm>
            <a:custGeom>
              <a:avLst/>
              <a:gdLst>
                <a:gd name="T0" fmla="*/ 0 w 21574"/>
                <a:gd name="T1" fmla="*/ 0 h 19058"/>
                <a:gd name="T2" fmla="*/ 0 w 21574"/>
                <a:gd name="T3" fmla="*/ 0 h 19058"/>
                <a:gd name="T4" fmla="*/ 0 w 21574"/>
                <a:gd name="T5" fmla="*/ 0 h 19058"/>
                <a:gd name="T6" fmla="*/ 0 60000 65536"/>
                <a:gd name="T7" fmla="*/ 0 60000 65536"/>
                <a:gd name="T8" fmla="*/ 0 60000 65536"/>
                <a:gd name="T9" fmla="*/ 0 w 21574"/>
                <a:gd name="T10" fmla="*/ 0 h 19058"/>
                <a:gd name="T11" fmla="*/ 21574 w 21574"/>
                <a:gd name="T12" fmla="*/ 19058 h 19058"/>
              </a:gdLst>
              <a:ahLst/>
              <a:cxnLst>
                <a:cxn ang="T6">
                  <a:pos x="T0" y="T1"/>
                </a:cxn>
                <a:cxn ang="T7">
                  <a:pos x="T2" y="T3"/>
                </a:cxn>
                <a:cxn ang="T8">
                  <a:pos x="T4" y="T5"/>
                </a:cxn>
              </a:cxnLst>
              <a:rect l="T9" t="T10" r="T11" b="T12"/>
              <a:pathLst>
                <a:path w="21574" h="19058" fill="none" extrusionOk="0">
                  <a:moveTo>
                    <a:pt x="10166" y="-1"/>
                  </a:moveTo>
                  <a:cubicBezTo>
                    <a:pt x="16868" y="3575"/>
                    <a:pt x="21200" y="10409"/>
                    <a:pt x="21573" y="17997"/>
                  </a:cubicBezTo>
                </a:path>
                <a:path w="21574" h="19058" stroke="0" extrusionOk="0">
                  <a:moveTo>
                    <a:pt x="10166" y="-1"/>
                  </a:moveTo>
                  <a:cubicBezTo>
                    <a:pt x="16868" y="3575"/>
                    <a:pt x="21200" y="10409"/>
                    <a:pt x="21573" y="17997"/>
                  </a:cubicBezTo>
                  <a:lnTo>
                    <a:pt x="0" y="19058"/>
                  </a:lnTo>
                  <a:close/>
                </a:path>
              </a:pathLst>
            </a:cu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en-US"/>
            </a:p>
          </p:txBody>
        </p:sp>
      </p:grpSp>
      <p:graphicFrame>
        <p:nvGraphicFramePr>
          <p:cNvPr id="22531" name="Object 4"/>
          <p:cNvGraphicFramePr>
            <a:graphicFrameLocks noChangeAspect="1"/>
          </p:cNvGraphicFramePr>
          <p:nvPr/>
        </p:nvGraphicFramePr>
        <p:xfrm>
          <a:off x="3046413" y="1290638"/>
          <a:ext cx="2733675" cy="649287"/>
        </p:xfrm>
        <a:graphic>
          <a:graphicData uri="http://schemas.openxmlformats.org/presentationml/2006/ole">
            <mc:AlternateContent xmlns:mc="http://schemas.openxmlformats.org/markup-compatibility/2006">
              <mc:Choice xmlns:v="urn:schemas-microsoft-com:vml" Requires="v">
                <p:oleObj name="Equation" r:id="rId8" imgW="1815840" imgH="431640" progId="Equation.DSMT4">
                  <p:embed/>
                </p:oleObj>
              </mc:Choice>
              <mc:Fallback>
                <p:oleObj name="Equation" r:id="rId8" imgW="1815840" imgH="431640" progId="Equation.DSMT4">
                  <p:embed/>
                  <p:pic>
                    <p:nvPicPr>
                      <p:cNvPr id="22531"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6413" y="1290638"/>
                        <a:ext cx="2733675" cy="649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4" name="Group 95"/>
          <p:cNvGrpSpPr>
            <a:grpSpLocks/>
          </p:cNvGrpSpPr>
          <p:nvPr/>
        </p:nvGrpSpPr>
        <p:grpSpPr bwMode="auto">
          <a:xfrm>
            <a:off x="7442200" y="4498975"/>
            <a:ext cx="360363" cy="492125"/>
            <a:chOff x="4688" y="2834"/>
            <a:chExt cx="227" cy="310"/>
          </a:xfrm>
        </p:grpSpPr>
        <p:sp>
          <p:nvSpPr>
            <p:cNvPr id="22552" name="Line 86"/>
            <p:cNvSpPr>
              <a:spLocks noChangeShapeType="1"/>
            </p:cNvSpPr>
            <p:nvPr/>
          </p:nvSpPr>
          <p:spPr bwMode="auto">
            <a:xfrm>
              <a:off x="4688" y="2834"/>
              <a:ext cx="0" cy="211"/>
            </a:xfrm>
            <a:prstGeom prst="line">
              <a:avLst/>
            </a:prstGeom>
            <a:noFill/>
            <a:ln w="28575">
              <a:solidFill>
                <a:srgbClr val="33CC3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aphicFrame>
          <p:nvGraphicFramePr>
            <p:cNvPr id="22535" name="Object 87"/>
            <p:cNvGraphicFramePr>
              <a:graphicFrameLocks noChangeAspect="1"/>
            </p:cNvGraphicFramePr>
            <p:nvPr/>
          </p:nvGraphicFramePr>
          <p:xfrm>
            <a:off x="4748" y="2930"/>
            <a:ext cx="167" cy="214"/>
          </p:xfrm>
          <a:graphic>
            <a:graphicData uri="http://schemas.openxmlformats.org/presentationml/2006/ole">
              <mc:AlternateContent xmlns:mc="http://schemas.openxmlformats.org/markup-compatibility/2006">
                <mc:Choice xmlns:v="urn:schemas-microsoft-com:vml" Requires="v">
                  <p:oleObj name="Equation" r:id="rId10" imgW="177480" imgH="228600" progId="Equation.DSMT4">
                    <p:embed/>
                  </p:oleObj>
                </mc:Choice>
                <mc:Fallback>
                  <p:oleObj name="Equation" r:id="rId10" imgW="177480" imgH="228600" progId="Equation.DSMT4">
                    <p:embed/>
                    <p:pic>
                      <p:nvPicPr>
                        <p:cNvPr id="22535" name="Object 8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48" y="2930"/>
                          <a:ext cx="167" cy="214"/>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5" name="Group 96"/>
          <p:cNvGrpSpPr>
            <a:grpSpLocks/>
          </p:cNvGrpSpPr>
          <p:nvPr/>
        </p:nvGrpSpPr>
        <p:grpSpPr bwMode="auto">
          <a:xfrm>
            <a:off x="7007225" y="4113213"/>
            <a:ext cx="374650" cy="774700"/>
            <a:chOff x="4414" y="2591"/>
            <a:chExt cx="236" cy="488"/>
          </a:xfrm>
        </p:grpSpPr>
        <p:sp>
          <p:nvSpPr>
            <p:cNvPr id="22550" name="Line 88"/>
            <p:cNvSpPr>
              <a:spLocks noChangeShapeType="1"/>
            </p:cNvSpPr>
            <p:nvPr/>
          </p:nvSpPr>
          <p:spPr bwMode="auto">
            <a:xfrm>
              <a:off x="4650" y="2843"/>
              <a:ext cx="0" cy="236"/>
            </a:xfrm>
            <a:prstGeom prst="line">
              <a:avLst/>
            </a:prstGeom>
            <a:noFill/>
            <a:ln w="28575">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51" name="Line 89"/>
            <p:cNvSpPr>
              <a:spLocks noChangeShapeType="1"/>
            </p:cNvSpPr>
            <p:nvPr/>
          </p:nvSpPr>
          <p:spPr bwMode="auto">
            <a:xfrm rot="10800000">
              <a:off x="4649" y="2591"/>
              <a:ext cx="0" cy="236"/>
            </a:xfrm>
            <a:prstGeom prst="line">
              <a:avLst/>
            </a:prstGeom>
            <a:noFill/>
            <a:ln w="28575">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aphicFrame>
          <p:nvGraphicFramePr>
            <p:cNvPr id="22534" name="Object 90"/>
            <p:cNvGraphicFramePr>
              <a:graphicFrameLocks noChangeAspect="1"/>
            </p:cNvGraphicFramePr>
            <p:nvPr/>
          </p:nvGraphicFramePr>
          <p:xfrm>
            <a:off x="4414" y="2823"/>
            <a:ext cx="179" cy="214"/>
          </p:xfrm>
          <a:graphic>
            <a:graphicData uri="http://schemas.openxmlformats.org/presentationml/2006/ole">
              <mc:AlternateContent xmlns:mc="http://schemas.openxmlformats.org/markup-compatibility/2006">
                <mc:Choice xmlns:v="urn:schemas-microsoft-com:vml" Requires="v">
                  <p:oleObj name="Equation" r:id="rId12" imgW="190440" imgH="228600" progId="Equation.DSMT4">
                    <p:embed/>
                  </p:oleObj>
                </mc:Choice>
                <mc:Fallback>
                  <p:oleObj name="Equation" r:id="rId12" imgW="190440" imgH="228600" progId="Equation.DSMT4">
                    <p:embed/>
                    <p:pic>
                      <p:nvPicPr>
                        <p:cNvPr id="22534" name="Object 9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14" y="2823"/>
                          <a:ext cx="179" cy="214"/>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6" name="Group 99"/>
          <p:cNvGrpSpPr>
            <a:grpSpLocks/>
          </p:cNvGrpSpPr>
          <p:nvPr/>
        </p:nvGrpSpPr>
        <p:grpSpPr bwMode="auto">
          <a:xfrm>
            <a:off x="7521575" y="3752850"/>
            <a:ext cx="327025" cy="885825"/>
            <a:chOff x="4738" y="2364"/>
            <a:chExt cx="206" cy="558"/>
          </a:xfrm>
        </p:grpSpPr>
        <p:sp>
          <p:nvSpPr>
            <p:cNvPr id="22548" name="Line 91"/>
            <p:cNvSpPr>
              <a:spLocks noChangeShapeType="1"/>
            </p:cNvSpPr>
            <p:nvPr/>
          </p:nvSpPr>
          <p:spPr bwMode="auto">
            <a:xfrm>
              <a:off x="4740" y="2830"/>
              <a:ext cx="0" cy="92"/>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49" name="Line 92"/>
            <p:cNvSpPr>
              <a:spLocks noChangeShapeType="1"/>
            </p:cNvSpPr>
            <p:nvPr/>
          </p:nvSpPr>
          <p:spPr bwMode="auto">
            <a:xfrm rot="10800000">
              <a:off x="4738" y="2364"/>
              <a:ext cx="0" cy="449"/>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aphicFrame>
          <p:nvGraphicFramePr>
            <p:cNvPr id="22533" name="Object 93"/>
            <p:cNvGraphicFramePr>
              <a:graphicFrameLocks noChangeAspect="1"/>
            </p:cNvGraphicFramePr>
            <p:nvPr/>
          </p:nvGraphicFramePr>
          <p:xfrm>
            <a:off x="4766" y="2478"/>
            <a:ext cx="178" cy="226"/>
          </p:xfrm>
          <a:graphic>
            <a:graphicData uri="http://schemas.openxmlformats.org/presentationml/2006/ole">
              <mc:AlternateContent xmlns:mc="http://schemas.openxmlformats.org/markup-compatibility/2006">
                <mc:Choice xmlns:v="urn:schemas-microsoft-com:vml" Requires="v">
                  <p:oleObj name="Equation" r:id="rId14" imgW="190440" imgH="241200" progId="Equation.DSMT4">
                    <p:embed/>
                  </p:oleObj>
                </mc:Choice>
                <mc:Fallback>
                  <p:oleObj name="Equation" r:id="rId14" imgW="190440" imgH="241200" progId="Equation.DSMT4">
                    <p:embed/>
                    <p:pic>
                      <p:nvPicPr>
                        <p:cNvPr id="22533" name="Object 9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766" y="2478"/>
                          <a:ext cx="178" cy="226"/>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aphicFrame>
        <p:nvGraphicFramePr>
          <p:cNvPr id="79966" name="Object 308"/>
          <p:cNvGraphicFramePr>
            <a:graphicFrameLocks noChangeAspect="1"/>
          </p:cNvGraphicFramePr>
          <p:nvPr/>
        </p:nvGraphicFramePr>
        <p:xfrm>
          <a:off x="5280025" y="4487863"/>
          <a:ext cx="1462088" cy="365125"/>
        </p:xfrm>
        <a:graphic>
          <a:graphicData uri="http://schemas.openxmlformats.org/presentationml/2006/ole">
            <mc:AlternateContent xmlns:mc="http://schemas.openxmlformats.org/markup-compatibility/2006">
              <mc:Choice xmlns:v="urn:schemas-microsoft-com:vml" Requires="v">
                <p:oleObj name="Equation" r:id="rId16" imgW="965160" imgH="241200" progId="Equation.DSMT4">
                  <p:embed/>
                </p:oleObj>
              </mc:Choice>
              <mc:Fallback>
                <p:oleObj name="Equation" r:id="rId16" imgW="965160" imgH="241200" progId="Equation.DSMT4">
                  <p:embed/>
                  <p:pic>
                    <p:nvPicPr>
                      <p:cNvPr id="79966" name="Object 30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280025" y="4487863"/>
                        <a:ext cx="1462088" cy="365125"/>
                      </a:xfrm>
                      <a:prstGeom prst="rect">
                        <a:avLst/>
                      </a:prstGeom>
                      <a:solidFill>
                        <a:schemeClr val="bg1"/>
                      </a:solidFill>
                      <a:ln w="9525">
                        <a:solidFill>
                          <a:schemeClr val="tx1"/>
                        </a:solidFill>
                        <a:miter lim="800000"/>
                        <a:headEnd/>
                        <a:tailEnd/>
                      </a:ln>
                    </p:spPr>
                  </p:pic>
                </p:oleObj>
              </mc:Fallback>
            </mc:AlternateContent>
          </a:graphicData>
        </a:graphic>
      </p:graphicFrame>
      <p:sp>
        <p:nvSpPr>
          <p:cNvPr id="22544" name="Line 97"/>
          <p:cNvSpPr>
            <a:spLocks noChangeShapeType="1"/>
          </p:cNvSpPr>
          <p:nvPr/>
        </p:nvSpPr>
        <p:spPr bwMode="auto">
          <a:xfrm flipV="1">
            <a:off x="7236296" y="2168525"/>
            <a:ext cx="0" cy="1189038"/>
          </a:xfrm>
          <a:prstGeom prst="line">
            <a:avLst/>
          </a:prstGeom>
          <a:noFill/>
          <a:ln w="952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45" name="Text Box 98"/>
          <p:cNvSpPr txBox="1">
            <a:spLocks noChangeArrowheads="1"/>
          </p:cNvSpPr>
          <p:nvPr/>
        </p:nvSpPr>
        <p:spPr bwMode="auto">
          <a:xfrm>
            <a:off x="7171134" y="2492896"/>
            <a:ext cx="8572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Times New Roman" pitchFamily="18" charset="0"/>
                <a:cs typeface="Times New Roman" pitchFamily="18" charset="0"/>
              </a:defRPr>
            </a:lvl1pPr>
            <a:lvl2pPr marL="742950" indent="-285750" eaLnBrk="0" hangingPunct="0">
              <a:defRPr sz="1600">
                <a:solidFill>
                  <a:schemeClr val="tx1"/>
                </a:solidFill>
                <a:latin typeface="Times New Roman" pitchFamily="18" charset="0"/>
                <a:cs typeface="Times New Roman" pitchFamily="18" charset="0"/>
              </a:defRPr>
            </a:lvl2pPr>
            <a:lvl3pPr marL="1143000" indent="-228600" eaLnBrk="0" hangingPunct="0">
              <a:defRPr sz="1600">
                <a:solidFill>
                  <a:schemeClr val="tx1"/>
                </a:solidFill>
                <a:latin typeface="Times New Roman" pitchFamily="18" charset="0"/>
                <a:cs typeface="Times New Roman" pitchFamily="18" charset="0"/>
              </a:defRPr>
            </a:lvl3pPr>
            <a:lvl4pPr marL="1600200" indent="-228600" eaLnBrk="0" hangingPunct="0">
              <a:defRPr sz="1600">
                <a:solidFill>
                  <a:schemeClr val="tx1"/>
                </a:solidFill>
                <a:latin typeface="Times New Roman" pitchFamily="18" charset="0"/>
                <a:cs typeface="Times New Roman" pitchFamily="18" charset="0"/>
              </a:defRPr>
            </a:lvl4pPr>
            <a:lvl5pPr marL="2057400" indent="-228600" eaLnBrk="0" hangingPunct="0">
              <a:defRPr sz="16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9pPr>
          </a:lstStyle>
          <a:p>
            <a:pPr algn="ctr" eaLnBrk="1" hangingPunct="1"/>
            <a:r>
              <a:rPr lang="en-US" altLang="en-US" sz="1400" dirty="0">
                <a:solidFill>
                  <a:srgbClr val="0000FF"/>
                </a:solidFill>
              </a:rPr>
              <a:t>Magnetic</a:t>
            </a:r>
          </a:p>
          <a:p>
            <a:pPr algn="ctr" eaLnBrk="1" hangingPunct="1"/>
            <a:r>
              <a:rPr lang="en-US" altLang="en-US" sz="1400" dirty="0">
                <a:solidFill>
                  <a:srgbClr val="0000FF"/>
                </a:solidFill>
              </a:rPr>
              <a:t>field</a:t>
            </a:r>
          </a:p>
        </p:txBody>
      </p:sp>
      <mc:AlternateContent xmlns:mc="http://schemas.openxmlformats.org/markup-compatibility/2006" xmlns:a14="http://schemas.microsoft.com/office/drawing/2010/main">
        <mc:Choice Requires="a14">
          <p:sp>
            <p:nvSpPr>
              <p:cNvPr id="79972" name="Text Box 100"/>
              <p:cNvSpPr txBox="1">
                <a:spLocks noChangeArrowheads="1"/>
              </p:cNvSpPr>
              <p:nvPr/>
            </p:nvSpPr>
            <p:spPr bwMode="auto">
              <a:xfrm>
                <a:off x="4650420" y="5158367"/>
                <a:ext cx="1656085" cy="584775"/>
              </a:xfrm>
              <a:prstGeom prst="rect">
                <a:avLst/>
              </a:prstGeom>
              <a:solidFill>
                <a:schemeClr val="bg1"/>
              </a:solidFill>
              <a:ln w="9525">
                <a:solidFill>
                  <a:schemeClr val="tx1"/>
                </a:solidFill>
                <a:miter lim="800000"/>
                <a:headEnd/>
                <a:tailEnd/>
              </a:ln>
            </p:spPr>
            <p:txBody>
              <a:bodyPr wrap="square">
                <a:spAutoFit/>
              </a:bodyPr>
              <a:lstStyle>
                <a:lvl1pPr eaLnBrk="0" hangingPunct="0">
                  <a:defRPr sz="1600">
                    <a:solidFill>
                      <a:schemeClr val="tx1"/>
                    </a:solidFill>
                    <a:latin typeface="Times New Roman" pitchFamily="18" charset="0"/>
                    <a:cs typeface="Times New Roman" pitchFamily="18" charset="0"/>
                  </a:defRPr>
                </a:lvl1pPr>
                <a:lvl2pPr marL="742950" indent="-285750" eaLnBrk="0" hangingPunct="0">
                  <a:defRPr sz="1600">
                    <a:solidFill>
                      <a:schemeClr val="tx1"/>
                    </a:solidFill>
                    <a:latin typeface="Times New Roman" pitchFamily="18" charset="0"/>
                    <a:cs typeface="Times New Roman" pitchFamily="18" charset="0"/>
                  </a:defRPr>
                </a:lvl2pPr>
                <a:lvl3pPr marL="1143000" indent="-228600" eaLnBrk="0" hangingPunct="0">
                  <a:defRPr sz="1600">
                    <a:solidFill>
                      <a:schemeClr val="tx1"/>
                    </a:solidFill>
                    <a:latin typeface="Times New Roman" pitchFamily="18" charset="0"/>
                    <a:cs typeface="Times New Roman" pitchFamily="18" charset="0"/>
                  </a:defRPr>
                </a:lvl3pPr>
                <a:lvl4pPr marL="1600200" indent="-228600" eaLnBrk="0" hangingPunct="0">
                  <a:defRPr sz="1600">
                    <a:solidFill>
                      <a:schemeClr val="tx1"/>
                    </a:solidFill>
                    <a:latin typeface="Times New Roman" pitchFamily="18" charset="0"/>
                    <a:cs typeface="Times New Roman" pitchFamily="18" charset="0"/>
                  </a:defRPr>
                </a:lvl4pPr>
                <a:lvl5pPr marL="2057400" indent="-228600" eaLnBrk="0" hangingPunct="0">
                  <a:defRPr sz="16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9pPr>
              </a:lstStyle>
              <a:p>
                <a:pPr eaLnBrk="1" hangingPunct="1">
                  <a:spcBef>
                    <a:spcPct val="50000"/>
                  </a:spcBef>
                </a:pPr>
                <a14:m>
                  <m:oMath xmlns:m="http://schemas.openxmlformats.org/officeDocument/2006/math">
                    <m:r>
                      <a:rPr lang="en-US" altLang="en-US" i="1" dirty="0" smtClean="0">
                        <a:latin typeface="Cambria Math"/>
                      </a:rPr>
                      <m:t>𝑎</m:t>
                    </m:r>
                    <m:r>
                      <a:rPr lang="en-US" altLang="en-US" i="1" dirty="0" smtClean="0">
                        <a:latin typeface="Cambria Math"/>
                      </a:rPr>
                      <m:t>=−0.1</m:t>
                    </m:r>
                  </m:oMath>
                </a14:m>
                <a:r>
                  <a:rPr lang="en-US" altLang="en-US" dirty="0"/>
                  <a:t>:</a:t>
                </a:r>
                <a:r>
                  <a:rPr lang="en-US" altLang="en-US" i="1" dirty="0"/>
                  <a:t>“</a:t>
                </a:r>
                <a:r>
                  <a:rPr lang="en-US" altLang="en-US" i="1" dirty="0" err="1"/>
                  <a:t>p</a:t>
                </a:r>
                <a:r>
                  <a:rPr lang="en-US" altLang="en-US" i="1" baseline="-25000" dirty="0" err="1"/>
                  <a:t>υ</a:t>
                </a:r>
                <a:r>
                  <a:rPr lang="en-US" altLang="en-US" dirty="0"/>
                  <a:t> up” more likely</a:t>
                </a:r>
              </a:p>
            </p:txBody>
          </p:sp>
        </mc:Choice>
        <mc:Fallback xmlns="">
          <p:sp>
            <p:nvSpPr>
              <p:cNvPr id="79972" name="Text Box 100"/>
              <p:cNvSpPr txBox="1">
                <a:spLocks noRot="1" noChangeAspect="1" noMove="1" noResize="1" noEditPoints="1" noAdjustHandles="1" noChangeArrowheads="1" noChangeShapeType="1" noTextEdit="1"/>
              </p:cNvSpPr>
              <p:nvPr/>
            </p:nvSpPr>
            <p:spPr bwMode="auto">
              <a:xfrm>
                <a:off x="4650420" y="5158367"/>
                <a:ext cx="1656085" cy="584775"/>
              </a:xfrm>
              <a:prstGeom prst="rect">
                <a:avLst/>
              </a:prstGeom>
              <a:blipFill>
                <a:blip r:embed="rId18"/>
                <a:stretch>
                  <a:fillRect l="-1825" t="-2041" b="-11224"/>
                </a:stretch>
              </a:blipFill>
              <a:ln w="9525">
                <a:solidFill>
                  <a:schemeClr val="tx1"/>
                </a:solidFill>
                <a:miter lim="800000"/>
                <a:headEnd/>
                <a:tailEnd/>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9973" name="TextBox 15660"/>
              <p:cNvSpPr txBox="1">
                <a:spLocks noChangeArrowheads="1"/>
              </p:cNvSpPr>
              <p:nvPr/>
            </p:nvSpPr>
            <p:spPr bwMode="auto">
              <a:xfrm>
                <a:off x="303191" y="6008072"/>
                <a:ext cx="5638800" cy="61555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sz="1600">
                    <a:solidFill>
                      <a:schemeClr val="tx1"/>
                    </a:solidFill>
                    <a:latin typeface="Times New Roman" pitchFamily="18" charset="0"/>
                    <a:cs typeface="Times New Roman" pitchFamily="18" charset="0"/>
                  </a:defRPr>
                </a:lvl1pPr>
                <a:lvl2pPr marL="742950" indent="-285750" eaLnBrk="0" hangingPunct="0">
                  <a:defRPr sz="1600">
                    <a:solidFill>
                      <a:schemeClr val="tx1"/>
                    </a:solidFill>
                    <a:latin typeface="Times New Roman" pitchFamily="18" charset="0"/>
                    <a:cs typeface="Times New Roman" pitchFamily="18" charset="0"/>
                  </a:defRPr>
                </a:lvl2pPr>
                <a:lvl3pPr marL="1143000" indent="-228600" eaLnBrk="0" hangingPunct="0">
                  <a:defRPr sz="1600">
                    <a:solidFill>
                      <a:schemeClr val="tx1"/>
                    </a:solidFill>
                    <a:latin typeface="Times New Roman" pitchFamily="18" charset="0"/>
                    <a:cs typeface="Times New Roman" pitchFamily="18" charset="0"/>
                  </a:defRPr>
                </a:lvl3pPr>
                <a:lvl4pPr marL="1600200" indent="-228600" eaLnBrk="0" hangingPunct="0">
                  <a:defRPr sz="1600">
                    <a:solidFill>
                      <a:schemeClr val="tx1"/>
                    </a:solidFill>
                    <a:latin typeface="Times New Roman" pitchFamily="18" charset="0"/>
                    <a:cs typeface="Times New Roman" pitchFamily="18" charset="0"/>
                  </a:defRPr>
                </a:lvl4pPr>
                <a:lvl5pPr marL="2057400" indent="-228600" eaLnBrk="0" hangingPunct="0">
                  <a:defRPr sz="16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9pPr>
              </a:lstStyle>
              <a:p>
                <a:pPr eaLnBrk="1" hangingPunct="1"/>
                <a:r>
                  <a:rPr lang="en-US" altLang="en-US" sz="1800" dirty="0">
                    <a:latin typeface="Calibri" panose="020F0502020204030204" pitchFamily="34" charset="0"/>
                    <a:cs typeface="Calibri" panose="020F0502020204030204" pitchFamily="34" charset="0"/>
                  </a:rPr>
                  <a:t>Recent result </a:t>
                </a:r>
                <a14:m>
                  <m:oMath xmlns:m="http://schemas.openxmlformats.org/officeDocument/2006/math">
                    <m:r>
                      <a:rPr lang="en-US" altLang="en-US" sz="1800" i="1" dirty="0" smtClean="0">
                        <a:latin typeface="Cambria Math"/>
                      </a:rPr>
                      <m:t>𝑎</m:t>
                    </m:r>
                    <m:r>
                      <a:rPr lang="en-US" altLang="en-US" sz="1800" i="1" dirty="0" smtClean="0">
                        <a:latin typeface="Cambria Math"/>
                      </a:rPr>
                      <m:t>=−0.1076(14)(15)</m:t>
                    </m:r>
                  </m:oMath>
                </a14:m>
                <a:r>
                  <a:rPr lang="de-DE" altLang="en-US" sz="1800" dirty="0">
                    <a:latin typeface="Calibri" panose="020F0502020204030204" pitchFamily="34" charset="0"/>
                    <a:cs typeface="Calibri" panose="020F0502020204030204" pitchFamily="34" charset="0"/>
                  </a:rPr>
                  <a:t>        </a:t>
                </a:r>
                <a:r>
                  <a:rPr lang="en-US" altLang="en-US" sz="1200" dirty="0">
                    <a:latin typeface="Calibri" panose="020F0502020204030204" pitchFamily="34" charset="0"/>
                    <a:cs typeface="Calibri" panose="020F0502020204030204" pitchFamily="34" charset="0"/>
                  </a:rPr>
                  <a:t>PRC 103, 045502 (2021)</a:t>
                </a:r>
              </a:p>
              <a:p>
                <a:pPr eaLnBrk="1" hangingPunct="1"/>
                <a:r>
                  <a:rPr lang="en-US" altLang="en-US" dirty="0">
                    <a:latin typeface="Calibri" panose="020F0502020204030204" pitchFamily="34" charset="0"/>
                    <a:cs typeface="Calibri" panose="020F0502020204030204" pitchFamily="34" charset="0"/>
                  </a:rPr>
                  <a:t>(correction has been announced).</a:t>
                </a:r>
                <a:endParaRPr lang="el-GR" altLang="en-US" dirty="0">
                  <a:latin typeface="Calibri" panose="020F0502020204030204" pitchFamily="34" charset="0"/>
                  <a:cs typeface="Calibri" panose="020F0502020204030204" pitchFamily="34" charset="0"/>
                </a:endParaRPr>
              </a:p>
            </p:txBody>
          </p:sp>
        </mc:Choice>
        <mc:Fallback>
          <p:sp>
            <p:nvSpPr>
              <p:cNvPr id="79973" name="TextBox 15660"/>
              <p:cNvSpPr txBox="1">
                <a:spLocks noRot="1" noChangeAspect="1" noMove="1" noResize="1" noEditPoints="1" noAdjustHandles="1" noChangeArrowheads="1" noChangeShapeType="1" noTextEdit="1"/>
              </p:cNvSpPr>
              <p:nvPr/>
            </p:nvSpPr>
            <p:spPr bwMode="auto">
              <a:xfrm>
                <a:off x="303191" y="6008072"/>
                <a:ext cx="5638800" cy="615553"/>
              </a:xfrm>
              <a:prstGeom prst="rect">
                <a:avLst/>
              </a:prstGeom>
              <a:blipFill>
                <a:blip r:embed="rId19"/>
                <a:stretch>
                  <a:fillRect l="-973" t="-5941" b="-1188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cxnSp>
        <p:nvCxnSpPr>
          <p:cNvPr id="3" name="Straight Arrow Connector 2"/>
          <p:cNvCxnSpPr/>
          <p:nvPr/>
        </p:nvCxnSpPr>
        <p:spPr>
          <a:xfrm flipH="1" flipV="1">
            <a:off x="2154407" y="4365105"/>
            <a:ext cx="2496013" cy="136815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331678" y="2564904"/>
            <a:ext cx="1316599" cy="0"/>
          </a:xfrm>
          <a:prstGeom prst="straightConnector1">
            <a:avLst/>
          </a:prstGeom>
          <a:ln>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500024" y="2549008"/>
            <a:ext cx="968278" cy="369332"/>
          </a:xfrm>
          <a:prstGeom prst="rect">
            <a:avLst/>
          </a:prstGeom>
          <a:noFill/>
        </p:spPr>
        <p:txBody>
          <a:bodyPr wrap="none" rtlCol="0">
            <a:spAutoFit/>
          </a:bodyPr>
          <a:lstStyle/>
          <a:p>
            <a:r>
              <a:rPr lang="en-US" dirty="0">
                <a:solidFill>
                  <a:srgbClr val="FF0000"/>
                </a:solidFill>
                <a:latin typeface="Calibri" panose="020F0502020204030204" pitchFamily="34" charset="0"/>
              </a:rPr>
              <a:t>fit range</a:t>
            </a:r>
          </a:p>
        </p:txBody>
      </p:sp>
      <p:sp>
        <p:nvSpPr>
          <p:cNvPr id="43" name="Slide Number Placeholder 22"/>
          <p:cNvSpPr>
            <a:spLocks noGrp="1"/>
          </p:cNvSpPr>
          <p:nvPr>
            <p:ph type="sldNum" sz="quarter" idx="12"/>
          </p:nvPr>
        </p:nvSpPr>
        <p:spPr>
          <a:xfrm>
            <a:off x="6553200" y="6245225"/>
            <a:ext cx="2133600" cy="476250"/>
          </a:xfrm>
        </p:spPr>
        <p:txBody>
          <a:bodyPr/>
          <a:lstStyle/>
          <a:p>
            <a:pPr>
              <a:defRPr/>
            </a:pPr>
            <a:fld id="{1B820114-825E-4443-91D2-63B75780DDE3}" type="slidenum">
              <a:rPr lang="de-DE" smtClean="0"/>
              <a:pPr>
                <a:defRPr/>
              </a:pPr>
              <a:t>8</a:t>
            </a:fld>
            <a:endParaRPr lang="de-DE" dirty="0"/>
          </a:p>
        </p:txBody>
      </p:sp>
    </p:spTree>
    <p:custDataLst>
      <p:tags r:id="rId1"/>
    </p:custDataLst>
    <p:extLst>
      <p:ext uri="{BB962C8B-B14F-4D97-AF65-F5344CB8AC3E}">
        <p14:creationId xmlns:p14="http://schemas.microsoft.com/office/powerpoint/2010/main" val="462116756"/>
      </p:ext>
    </p:extLst>
  </p:cSld>
  <p:clrMapOvr>
    <a:masterClrMapping/>
  </p:clrMapOvr>
  <p:transition advTm="12396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9973"/>
                                        </p:tgtEl>
                                        <p:attrNameLst>
                                          <p:attrName>style.visibility</p:attrName>
                                        </p:attrNameLst>
                                      </p:cBhvr>
                                      <p:to>
                                        <p:strVal val="visible"/>
                                      </p:to>
                                    </p:set>
                                    <p:animEffect transition="in" filter="fade">
                                      <p:cBhvr>
                                        <p:cTn id="7" dur="1000"/>
                                        <p:tgtEl>
                                          <p:spTgt spid="799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97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2" descr="H:\aSPECT\Bilder_Strahlzeit\P1071636.JPG"/>
          <p:cNvPicPr>
            <a:picLocks noChangeAspect="1" noChangeArrowheads="1"/>
          </p:cNvPicPr>
          <p:nvPr/>
        </p:nvPicPr>
        <p:blipFill>
          <a:blip r:embed="rId2">
            <a:grayscl/>
            <a:extLst>
              <a:ext uri="{28A0092B-C50C-407E-A947-70E740481C1C}">
                <a14:useLocalDpi xmlns:a14="http://schemas.microsoft.com/office/drawing/2010/main" val="0"/>
              </a:ext>
            </a:extLst>
          </a:blip>
          <a:srcRect l="19240"/>
          <a:stretch>
            <a:fillRect/>
          </a:stretch>
        </p:blipFill>
        <p:spPr bwMode="auto">
          <a:xfrm>
            <a:off x="5324475" y="719138"/>
            <a:ext cx="3663950" cy="604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4" name="Straight Arrow Connector 53"/>
          <p:cNvCxnSpPr/>
          <p:nvPr/>
        </p:nvCxnSpPr>
        <p:spPr>
          <a:xfrm rot="16200000" flipV="1">
            <a:off x="5407025" y="3498851"/>
            <a:ext cx="3119437" cy="93662"/>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rot="5400000">
            <a:off x="6185694" y="4631532"/>
            <a:ext cx="1485900" cy="595312"/>
          </a:xfrm>
          <a:prstGeom prst="straightConnector1">
            <a:avLst/>
          </a:prstGeom>
          <a:ln w="76200">
            <a:solidFill>
              <a:srgbClr val="33CC33">
                <a:alpha val="53000"/>
              </a:srgbClr>
            </a:solidFill>
            <a:tailEnd type="arrow"/>
          </a:ln>
        </p:spPr>
        <p:style>
          <a:lnRef idx="1">
            <a:schemeClr val="dk1"/>
          </a:lnRef>
          <a:fillRef idx="0">
            <a:schemeClr val="dk1"/>
          </a:fillRef>
          <a:effectRef idx="0">
            <a:schemeClr val="dk1"/>
          </a:effectRef>
          <a:fontRef idx="minor">
            <a:schemeClr val="tx1"/>
          </a:fontRef>
        </p:style>
      </p:cxnSp>
      <p:cxnSp>
        <p:nvCxnSpPr>
          <p:cNvPr id="16" name="Straight Arrow Connector 15"/>
          <p:cNvCxnSpPr/>
          <p:nvPr/>
        </p:nvCxnSpPr>
        <p:spPr>
          <a:xfrm rot="16320000" flipV="1">
            <a:off x="6662738" y="4316412"/>
            <a:ext cx="681038" cy="49213"/>
          </a:xfrm>
          <a:prstGeom prst="straightConnector1">
            <a:avLst/>
          </a:prstGeom>
          <a:ln w="76200" cmpd="sng">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032" name="Picture 6" descr="P331169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1588" y="2303463"/>
            <a:ext cx="1200150" cy="727075"/>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 name="Oval 27"/>
          <p:cNvSpPr/>
          <p:nvPr/>
        </p:nvSpPr>
        <p:spPr>
          <a:xfrm>
            <a:off x="6829638" y="3393441"/>
            <a:ext cx="297180" cy="297180"/>
          </a:xfrm>
          <a:prstGeom prst="ellipse">
            <a:avLst/>
          </a:prstGeom>
          <a:ln>
            <a:solidFill>
              <a:srgbClr val="FFCC00"/>
            </a:solidFill>
          </a:ln>
          <a:scene3d>
            <a:camera prst="perspectiveRelaxed" fov="0">
              <a:rot lat="16499993" lon="0" rev="0"/>
            </a:camera>
            <a:lightRig rig="threePt" dir="t"/>
          </a:scene3d>
          <a:sp3d>
            <a:bevelT w="0" h="508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43" name="Straight Arrow Connector 42"/>
          <p:cNvCxnSpPr/>
          <p:nvPr/>
        </p:nvCxnSpPr>
        <p:spPr>
          <a:xfrm rot="16320000" flipV="1">
            <a:off x="6624638" y="3179762"/>
            <a:ext cx="681038" cy="49213"/>
          </a:xfrm>
          <a:prstGeom prst="straightConnector1">
            <a:avLst/>
          </a:prstGeom>
          <a:ln w="76200" cmpd="sng">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4" name="Rectangle 43"/>
          <p:cNvSpPr>
            <a:spLocks noChangeAspect="1"/>
          </p:cNvSpPr>
          <p:nvPr/>
        </p:nvSpPr>
        <p:spPr>
          <a:xfrm>
            <a:off x="6834794" y="2797182"/>
            <a:ext cx="240591" cy="34473"/>
          </a:xfrm>
          <a:prstGeom prst="rect">
            <a:avLst/>
          </a:prstGeom>
          <a:solidFill>
            <a:srgbClr val="00CC99"/>
          </a:solidFill>
          <a:ln w="3175" cmpd="sng">
            <a:solidFill>
              <a:srgbClr val="000000"/>
            </a:solidFill>
          </a:ln>
          <a:scene3d>
            <a:camera prst="orthographicFront">
              <a:rot lat="16799984" lon="10799999" rev="10799999"/>
            </a:camera>
            <a:lightRig rig="threePt" dir="t"/>
          </a:scene3d>
          <a:sp3d>
            <a:bevelB h="444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46" name="Straight Arrow Connector 45"/>
          <p:cNvCxnSpPr/>
          <p:nvPr/>
        </p:nvCxnSpPr>
        <p:spPr>
          <a:xfrm rot="10800000" flipV="1">
            <a:off x="7126288" y="2667000"/>
            <a:ext cx="495300" cy="165100"/>
          </a:xfrm>
          <a:prstGeom prst="straightConnector1">
            <a:avLst/>
          </a:prstGeom>
          <a:ln w="19050">
            <a:solidFill>
              <a:srgbClr val="00CC99"/>
            </a:solidFill>
            <a:tailEnd type="arrow" w="sm" len="med"/>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7423642" y="3508375"/>
            <a:ext cx="1034066" cy="529376"/>
          </a:xfrm>
          <a:prstGeom prst="rect">
            <a:avLst/>
          </a:prstGeom>
          <a:solidFill>
            <a:schemeClr val="bg1">
              <a:lumMod val="85000"/>
            </a:schemeClr>
          </a:solidFill>
          <a:ln w="3175">
            <a:solidFill>
              <a:schemeClr val="tx1"/>
            </a:solidFill>
          </a:ln>
        </p:spPr>
        <p:txBody>
          <a:bodyPr wrap="none" lIns="36576" tIns="18288" rIns="36576" bIns="18288">
            <a:spAutoFit/>
          </a:bodyPr>
          <a:lstStyle/>
          <a:p>
            <a:pPr algn="ctr">
              <a:defRPr/>
            </a:pPr>
            <a:r>
              <a:rPr lang="en-US" sz="1600" dirty="0">
                <a:solidFill>
                  <a:srgbClr val="FF9900"/>
                </a:solidFill>
                <a:latin typeface="Times New Roman" pitchFamily="18" charset="0"/>
                <a:cs typeface="Times New Roman" pitchFamily="18" charset="0"/>
              </a:rPr>
              <a:t>Retardation</a:t>
            </a:r>
          </a:p>
          <a:p>
            <a:pPr algn="ctr">
              <a:defRPr/>
            </a:pPr>
            <a:r>
              <a:rPr lang="en-US" sz="1600" dirty="0">
                <a:solidFill>
                  <a:srgbClr val="FF9900"/>
                </a:solidFill>
                <a:latin typeface="Times New Roman" pitchFamily="18" charset="0"/>
                <a:cs typeface="Times New Roman" pitchFamily="18" charset="0"/>
              </a:rPr>
              <a:t> Electrode</a:t>
            </a:r>
          </a:p>
        </p:txBody>
      </p:sp>
      <p:sp>
        <p:nvSpPr>
          <p:cNvPr id="48" name="TextBox 47"/>
          <p:cNvSpPr txBox="1"/>
          <p:nvPr/>
        </p:nvSpPr>
        <p:spPr>
          <a:xfrm>
            <a:off x="7264400" y="1903413"/>
            <a:ext cx="1382713" cy="284162"/>
          </a:xfrm>
          <a:prstGeom prst="rect">
            <a:avLst/>
          </a:prstGeom>
          <a:solidFill>
            <a:schemeClr val="bg1">
              <a:lumMod val="85000"/>
            </a:schemeClr>
          </a:solidFill>
          <a:ln w="3175">
            <a:solidFill>
              <a:schemeClr val="tx1"/>
            </a:solidFill>
          </a:ln>
        </p:spPr>
        <p:txBody>
          <a:bodyPr wrap="none" lIns="36576" tIns="18288" rIns="36576" bIns="18288">
            <a:spAutoFit/>
          </a:bodyPr>
          <a:lstStyle/>
          <a:p>
            <a:pPr algn="ctr">
              <a:defRPr/>
            </a:pPr>
            <a:r>
              <a:rPr lang="en-US" sz="1600" dirty="0">
                <a:solidFill>
                  <a:srgbClr val="00CC99"/>
                </a:solidFill>
                <a:latin typeface="Times New Roman" pitchFamily="18" charset="0"/>
                <a:cs typeface="Times New Roman" pitchFamily="18" charset="0"/>
              </a:rPr>
              <a:t>Proton Detector</a:t>
            </a:r>
          </a:p>
        </p:txBody>
      </p:sp>
      <p:sp>
        <p:nvSpPr>
          <p:cNvPr id="49" name="Oval 48"/>
          <p:cNvSpPr/>
          <p:nvPr/>
        </p:nvSpPr>
        <p:spPr>
          <a:xfrm>
            <a:off x="6928697" y="4544128"/>
            <a:ext cx="174383" cy="164069"/>
          </a:xfrm>
          <a:prstGeom prst="ellipse">
            <a:avLst/>
          </a:prstGeom>
          <a:solidFill>
            <a:srgbClr val="FF9900"/>
          </a:solidFill>
          <a:ln>
            <a:solidFill>
              <a:srgbClr val="33CC33"/>
            </a:solidFill>
          </a:ln>
          <a:scene3d>
            <a:camera prst="orthographicFront">
              <a:rot lat="16200000" lon="0" rev="0"/>
            </a:camera>
            <a:lightRig rig="threePt" dir="t"/>
          </a:scene3d>
          <a:sp3d>
            <a:bevelT/>
            <a:bevelB h="1016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0" name="TextBox 49"/>
          <p:cNvSpPr txBox="1"/>
          <p:nvPr/>
        </p:nvSpPr>
        <p:spPr>
          <a:xfrm>
            <a:off x="7153275" y="4681538"/>
            <a:ext cx="1322388" cy="282575"/>
          </a:xfrm>
          <a:prstGeom prst="rect">
            <a:avLst/>
          </a:prstGeom>
          <a:solidFill>
            <a:schemeClr val="bg1">
              <a:lumMod val="85000"/>
            </a:schemeClr>
          </a:solidFill>
          <a:ln w="3175">
            <a:solidFill>
              <a:schemeClr val="tx1"/>
            </a:solidFill>
          </a:ln>
        </p:spPr>
        <p:txBody>
          <a:bodyPr wrap="none" lIns="36576" tIns="18288" rIns="36576" bIns="18288">
            <a:spAutoFit/>
          </a:bodyPr>
          <a:lstStyle/>
          <a:p>
            <a:pPr algn="ctr">
              <a:defRPr/>
            </a:pPr>
            <a:r>
              <a:rPr lang="en-US" sz="1600" dirty="0">
                <a:solidFill>
                  <a:srgbClr val="33CC33"/>
                </a:solidFill>
                <a:latin typeface="Times New Roman" pitchFamily="18" charset="0"/>
                <a:cs typeface="Times New Roman" pitchFamily="18" charset="0"/>
              </a:rPr>
              <a:t>Neutron Decay</a:t>
            </a:r>
          </a:p>
        </p:txBody>
      </p:sp>
      <p:sp>
        <p:nvSpPr>
          <p:cNvPr id="51" name="TextBox 50"/>
          <p:cNvSpPr txBox="1"/>
          <p:nvPr/>
        </p:nvSpPr>
        <p:spPr>
          <a:xfrm>
            <a:off x="6216650" y="4186238"/>
            <a:ext cx="701675" cy="282575"/>
          </a:xfrm>
          <a:prstGeom prst="rect">
            <a:avLst/>
          </a:prstGeom>
          <a:solidFill>
            <a:schemeClr val="bg1">
              <a:lumMod val="85000"/>
            </a:schemeClr>
          </a:solidFill>
          <a:ln w="3175">
            <a:solidFill>
              <a:schemeClr val="tx1"/>
            </a:solidFill>
          </a:ln>
        </p:spPr>
        <p:txBody>
          <a:bodyPr wrap="none" lIns="36576" tIns="18288" rIns="36576" bIns="18288">
            <a:spAutoFit/>
          </a:bodyPr>
          <a:lstStyle/>
          <a:p>
            <a:pPr algn="ctr">
              <a:defRPr/>
            </a:pPr>
            <a:r>
              <a:rPr lang="en-US" sz="1600" dirty="0">
                <a:solidFill>
                  <a:srgbClr val="FF0000"/>
                </a:solidFill>
                <a:latin typeface="Times New Roman" pitchFamily="18" charset="0"/>
                <a:cs typeface="Times New Roman" pitchFamily="18" charset="0"/>
              </a:rPr>
              <a:t>Protons</a:t>
            </a:r>
          </a:p>
        </p:txBody>
      </p:sp>
      <p:sp>
        <p:nvSpPr>
          <p:cNvPr id="55" name="TextBox 54"/>
          <p:cNvSpPr txBox="1"/>
          <p:nvPr/>
        </p:nvSpPr>
        <p:spPr>
          <a:xfrm>
            <a:off x="5849938" y="2133600"/>
            <a:ext cx="850900" cy="530225"/>
          </a:xfrm>
          <a:prstGeom prst="rect">
            <a:avLst/>
          </a:prstGeom>
          <a:solidFill>
            <a:schemeClr val="bg1">
              <a:lumMod val="85000"/>
            </a:schemeClr>
          </a:solidFill>
          <a:ln w="3175">
            <a:solidFill>
              <a:schemeClr val="tx1"/>
            </a:solidFill>
          </a:ln>
        </p:spPr>
        <p:txBody>
          <a:bodyPr wrap="none" lIns="36576" tIns="18288" rIns="36576" bIns="18288">
            <a:spAutoFit/>
          </a:bodyPr>
          <a:lstStyle/>
          <a:p>
            <a:pPr algn="ctr">
              <a:defRPr/>
            </a:pPr>
            <a:r>
              <a:rPr lang="en-US" sz="1600" dirty="0">
                <a:solidFill>
                  <a:srgbClr val="0000FF"/>
                </a:solidFill>
                <a:latin typeface="Times New Roman" pitchFamily="18" charset="0"/>
                <a:cs typeface="Times New Roman" pitchFamily="18" charset="0"/>
              </a:rPr>
              <a:t>Magnetic</a:t>
            </a:r>
          </a:p>
          <a:p>
            <a:pPr algn="ctr">
              <a:defRPr/>
            </a:pPr>
            <a:r>
              <a:rPr lang="en-US" sz="1600" dirty="0">
                <a:solidFill>
                  <a:srgbClr val="0000FF"/>
                </a:solidFill>
                <a:latin typeface="Times New Roman" pitchFamily="18" charset="0"/>
                <a:cs typeface="Times New Roman" pitchFamily="18" charset="0"/>
              </a:rPr>
              <a:t> field</a:t>
            </a:r>
          </a:p>
        </p:txBody>
      </p:sp>
      <p:sp>
        <p:nvSpPr>
          <p:cNvPr id="1164" name="Rectangle 4"/>
          <p:cNvSpPr>
            <a:spLocks noChangeArrowheads="1"/>
          </p:cNvSpPr>
          <p:nvPr/>
        </p:nvSpPr>
        <p:spPr bwMode="auto">
          <a:xfrm>
            <a:off x="0" y="-14288"/>
            <a:ext cx="9144000" cy="688976"/>
          </a:xfrm>
          <a:prstGeom prst="rect">
            <a:avLst/>
          </a:prstGeom>
          <a:solidFill>
            <a:srgbClr val="FFCC00"/>
          </a:solidFill>
          <a:ln>
            <a:noFill/>
          </a:ln>
          <a:extLst>
            <a:ext uri="{91240B29-F687-4F45-9708-019B960494DF}">
              <a14:hiddenLine xmlns:a14="http://schemas.microsoft.com/office/drawing/2010/main" w="38100">
                <a:solidFill>
                  <a:srgbClr val="000000"/>
                </a:solidFill>
                <a:miter lim="800000"/>
                <a:headEnd/>
                <a:tailEnd/>
              </a14:hiddenLine>
            </a:ext>
          </a:extLst>
        </p:spPr>
        <p:txBody>
          <a:bodyPr rIns="9144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altLang="en-US" sz="2800" dirty="0">
                <a:latin typeface="Times New Roman" pitchFamily="18" charset="0"/>
              </a:rPr>
              <a:t>aSPECT @ ILL Grenoble (</a:t>
            </a:r>
            <a:r>
              <a:rPr lang="de-DE" altLang="en-US" sz="2800" dirty="0" err="1">
                <a:latin typeface="Times New Roman" pitchFamily="18" charset="0"/>
              </a:rPr>
              <a:t>lead</a:t>
            </a:r>
            <a:r>
              <a:rPr lang="de-DE" altLang="en-US" sz="2800" dirty="0">
                <a:latin typeface="Times New Roman" pitchFamily="18" charset="0"/>
              </a:rPr>
              <a:t> </a:t>
            </a:r>
            <a:r>
              <a:rPr lang="de-DE" altLang="en-US" sz="2800" dirty="0" err="1">
                <a:latin typeface="Times New Roman" pitchFamily="18" charset="0"/>
              </a:rPr>
              <a:t>institution</a:t>
            </a:r>
            <a:r>
              <a:rPr lang="de-DE" altLang="en-US" sz="2800" dirty="0">
                <a:latin typeface="Times New Roman" pitchFamily="18" charset="0"/>
              </a:rPr>
              <a:t>: JGU Mainz)</a:t>
            </a:r>
            <a:endParaRPr lang="en-US" altLang="en-US" sz="2800" dirty="0">
              <a:latin typeface="Times New Roman" pitchFamily="18" charset="0"/>
            </a:endParaRPr>
          </a:p>
        </p:txBody>
      </p:sp>
      <mc:AlternateContent xmlns:mc="http://schemas.openxmlformats.org/markup-compatibility/2006" xmlns:a14="http://schemas.microsoft.com/office/drawing/2010/main">
        <mc:Choice Requires="a14">
          <p:sp>
            <p:nvSpPr>
              <p:cNvPr id="206" name="TextBox 205"/>
              <p:cNvSpPr txBox="1"/>
              <p:nvPr/>
            </p:nvSpPr>
            <p:spPr>
              <a:xfrm>
                <a:off x="2808842" y="807729"/>
                <a:ext cx="2591927" cy="71468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00FF"/>
                          </a:solidFill>
                          <a:latin typeface="Cambria Math"/>
                        </a:rPr>
                        <m:t>𝑑</m:t>
                      </m:r>
                      <m:r>
                        <m:rPr>
                          <m:sty m:val="p"/>
                        </m:rPr>
                        <a:rPr lang="el-GR" b="0" i="1" smtClean="0">
                          <a:solidFill>
                            <a:srgbClr val="0000FF"/>
                          </a:solidFill>
                          <a:latin typeface="Cambria Math"/>
                          <a:ea typeface="Cambria Math"/>
                        </a:rPr>
                        <m:t>Γ</m:t>
                      </m:r>
                      <m:r>
                        <a:rPr lang="el-GR" b="0" i="1" smtClean="0">
                          <a:solidFill>
                            <a:srgbClr val="0000FF"/>
                          </a:solidFill>
                          <a:latin typeface="Cambria Math"/>
                          <a:ea typeface="Cambria Math"/>
                        </a:rPr>
                        <m:t>∝</m:t>
                      </m:r>
                      <m:d>
                        <m:dPr>
                          <m:ctrlPr>
                            <a:rPr lang="el-GR" b="0" i="1" smtClean="0">
                              <a:solidFill>
                                <a:srgbClr val="0000FF"/>
                              </a:solidFill>
                              <a:latin typeface="Cambria Math" panose="02040503050406030204" pitchFamily="18" charset="0"/>
                              <a:ea typeface="Cambria Math"/>
                            </a:rPr>
                          </m:ctrlPr>
                        </m:dPr>
                        <m:e>
                          <m:r>
                            <a:rPr lang="en-US" b="0" i="1" smtClean="0">
                              <a:solidFill>
                                <a:srgbClr val="0000FF"/>
                              </a:solidFill>
                              <a:latin typeface="Cambria Math"/>
                              <a:ea typeface="Cambria Math"/>
                            </a:rPr>
                            <m:t>1+</m:t>
                          </m:r>
                          <m:r>
                            <a:rPr lang="en-US" b="0" i="1" smtClean="0">
                              <a:solidFill>
                                <a:srgbClr val="FF0000"/>
                              </a:solidFill>
                              <a:latin typeface="Cambria Math"/>
                              <a:ea typeface="Cambria Math"/>
                            </a:rPr>
                            <m:t>𝑎</m:t>
                          </m:r>
                          <m:f>
                            <m:fPr>
                              <m:ctrlPr>
                                <a:rPr lang="en-US" b="0" i="1" smtClean="0">
                                  <a:solidFill>
                                    <a:srgbClr val="0000FF"/>
                                  </a:solidFill>
                                  <a:latin typeface="Cambria Math" panose="02040503050406030204" pitchFamily="18" charset="0"/>
                                  <a:ea typeface="Cambria Math"/>
                                </a:rPr>
                              </m:ctrlPr>
                            </m:fPr>
                            <m:num>
                              <m:sSub>
                                <m:sSubPr>
                                  <m:ctrlPr>
                                    <a:rPr lang="en-US" b="0" i="1" smtClean="0">
                                      <a:solidFill>
                                        <a:srgbClr val="0000FF"/>
                                      </a:solidFill>
                                      <a:latin typeface="Cambria Math" panose="02040503050406030204" pitchFamily="18" charset="0"/>
                                      <a:ea typeface="Cambria Math"/>
                                    </a:rPr>
                                  </m:ctrlPr>
                                </m:sSubPr>
                                <m:e>
                                  <m:r>
                                    <a:rPr lang="en-US" b="0" i="1" smtClean="0">
                                      <a:solidFill>
                                        <a:srgbClr val="0000FF"/>
                                      </a:solidFill>
                                      <a:latin typeface="Cambria Math"/>
                                      <a:ea typeface="Cambria Math"/>
                                    </a:rPr>
                                    <m:t>𝑝</m:t>
                                  </m:r>
                                </m:e>
                                <m:sub>
                                  <m:r>
                                    <a:rPr lang="en-US" b="0" i="1" smtClean="0">
                                      <a:solidFill>
                                        <a:srgbClr val="0000FF"/>
                                      </a:solidFill>
                                      <a:latin typeface="Cambria Math"/>
                                      <a:ea typeface="Cambria Math"/>
                                    </a:rPr>
                                    <m:t>𝑒</m:t>
                                  </m:r>
                                </m:sub>
                              </m:sSub>
                            </m:num>
                            <m:den>
                              <m:sSub>
                                <m:sSubPr>
                                  <m:ctrlPr>
                                    <a:rPr lang="en-US" b="0" i="1" smtClean="0">
                                      <a:solidFill>
                                        <a:srgbClr val="0000FF"/>
                                      </a:solidFill>
                                      <a:latin typeface="Cambria Math" panose="02040503050406030204" pitchFamily="18" charset="0"/>
                                      <a:ea typeface="Cambria Math"/>
                                    </a:rPr>
                                  </m:ctrlPr>
                                </m:sSubPr>
                                <m:e>
                                  <m:r>
                                    <a:rPr lang="en-US" b="0" i="1" smtClean="0">
                                      <a:solidFill>
                                        <a:srgbClr val="0000FF"/>
                                      </a:solidFill>
                                      <a:latin typeface="Cambria Math"/>
                                      <a:ea typeface="Cambria Math"/>
                                    </a:rPr>
                                    <m:t>𝐸</m:t>
                                  </m:r>
                                </m:e>
                                <m:sub>
                                  <m:r>
                                    <a:rPr lang="en-US" b="0" i="1" smtClean="0">
                                      <a:solidFill>
                                        <a:srgbClr val="0000FF"/>
                                      </a:solidFill>
                                      <a:latin typeface="Cambria Math"/>
                                      <a:ea typeface="Cambria Math"/>
                                    </a:rPr>
                                    <m:t>𝑒</m:t>
                                  </m:r>
                                </m:sub>
                              </m:sSub>
                            </m:den>
                          </m:f>
                          <m:func>
                            <m:funcPr>
                              <m:ctrlPr>
                                <a:rPr lang="en-US" b="0" i="1" smtClean="0">
                                  <a:solidFill>
                                    <a:srgbClr val="0000FF"/>
                                  </a:solidFill>
                                  <a:latin typeface="Cambria Math" panose="02040503050406030204" pitchFamily="18" charset="0"/>
                                  <a:ea typeface="Cambria Math"/>
                                </a:rPr>
                              </m:ctrlPr>
                            </m:funcPr>
                            <m:fName>
                              <m:r>
                                <m:rPr>
                                  <m:sty m:val="p"/>
                                </m:rPr>
                                <a:rPr lang="en-US" b="0" i="0" smtClean="0">
                                  <a:solidFill>
                                    <a:srgbClr val="0000FF"/>
                                  </a:solidFill>
                                  <a:latin typeface="Cambria Math"/>
                                  <a:ea typeface="Cambria Math"/>
                                </a:rPr>
                                <m:t>cos</m:t>
                              </m:r>
                            </m:fName>
                            <m:e>
                              <m:sSub>
                                <m:sSubPr>
                                  <m:ctrlPr>
                                    <a:rPr lang="en-US" b="0" i="1" smtClean="0">
                                      <a:solidFill>
                                        <a:srgbClr val="0000FF"/>
                                      </a:solidFill>
                                      <a:latin typeface="Cambria Math" panose="02040503050406030204" pitchFamily="18" charset="0"/>
                                      <a:ea typeface="Cambria Math"/>
                                    </a:rPr>
                                  </m:ctrlPr>
                                </m:sSubPr>
                                <m:e>
                                  <m:r>
                                    <a:rPr lang="en-US" b="0" i="1" smtClean="0">
                                      <a:solidFill>
                                        <a:srgbClr val="0000FF"/>
                                      </a:solidFill>
                                      <a:latin typeface="Cambria Math"/>
                                      <a:ea typeface="Cambria Math"/>
                                    </a:rPr>
                                    <m:t>𝜃</m:t>
                                  </m:r>
                                </m:e>
                                <m:sub>
                                  <m:r>
                                    <a:rPr lang="en-US" b="0" i="1" smtClean="0">
                                      <a:solidFill>
                                        <a:srgbClr val="0000FF"/>
                                      </a:solidFill>
                                      <a:latin typeface="Cambria Math"/>
                                      <a:ea typeface="Cambria Math"/>
                                    </a:rPr>
                                    <m:t>𝑒</m:t>
                                  </m:r>
                                  <m:r>
                                    <a:rPr lang="en-US" b="0" i="1" smtClean="0">
                                      <a:solidFill>
                                        <a:srgbClr val="0000FF"/>
                                      </a:solidFill>
                                      <a:latin typeface="Cambria Math"/>
                                      <a:ea typeface="Cambria Math"/>
                                    </a:rPr>
                                    <m:t>𝜈</m:t>
                                  </m:r>
                                </m:sub>
                              </m:sSub>
                            </m:e>
                          </m:func>
                        </m:e>
                      </m:d>
                    </m:oMath>
                  </m:oMathPara>
                </a14:m>
                <a:endParaRPr lang="en-US" dirty="0">
                  <a:solidFill>
                    <a:srgbClr val="0000FF"/>
                  </a:solidFill>
                </a:endParaRPr>
              </a:p>
            </p:txBody>
          </p:sp>
        </mc:Choice>
        <mc:Fallback xmlns="">
          <p:sp>
            <p:nvSpPr>
              <p:cNvPr id="206" name="TextBox 205"/>
              <p:cNvSpPr txBox="1">
                <a:spLocks noRot="1" noChangeAspect="1" noMove="1" noResize="1" noEditPoints="1" noAdjustHandles="1" noChangeArrowheads="1" noChangeShapeType="1" noTextEdit="1"/>
              </p:cNvSpPr>
              <p:nvPr/>
            </p:nvSpPr>
            <p:spPr>
              <a:xfrm>
                <a:off x="2808842" y="807729"/>
                <a:ext cx="2591927" cy="714683"/>
              </a:xfrm>
              <a:prstGeom prst="rect">
                <a:avLst/>
              </a:prstGeom>
              <a:blipFill>
                <a:blip r:embed="rId18"/>
                <a:stretch>
                  <a:fillRect/>
                </a:stretch>
              </a:blipFill>
            </p:spPr>
            <p:txBody>
              <a:bodyPr/>
              <a:lstStyle/>
              <a:p>
                <a:r>
                  <a:rPr lang="en-US">
                    <a:noFill/>
                  </a:rPr>
                  <a:t> </a:t>
                </a:r>
              </a:p>
            </p:txBody>
          </p:sp>
        </mc:Fallback>
      </mc:AlternateContent>
      <p:sp>
        <p:nvSpPr>
          <p:cNvPr id="158" name="Slide Number Placeholder 22"/>
          <p:cNvSpPr>
            <a:spLocks noGrp="1"/>
          </p:cNvSpPr>
          <p:nvPr>
            <p:ph type="sldNum" sz="quarter" idx="12"/>
          </p:nvPr>
        </p:nvSpPr>
        <p:spPr>
          <a:xfrm>
            <a:off x="6553200" y="6245225"/>
            <a:ext cx="2133600" cy="476250"/>
          </a:xfrm>
        </p:spPr>
        <p:txBody>
          <a:bodyPr/>
          <a:lstStyle/>
          <a:p>
            <a:pPr>
              <a:defRPr/>
            </a:pPr>
            <a:fld id="{1B820114-825E-4443-91D2-63B75780DDE3}" type="slidenum">
              <a:rPr lang="de-DE" smtClean="0"/>
              <a:pPr>
                <a:defRPr/>
              </a:pPr>
              <a:t>9</a:t>
            </a:fld>
            <a:endParaRPr lang="de-DE"/>
          </a:p>
        </p:txBody>
      </p:sp>
      <p:grpSp>
        <p:nvGrpSpPr>
          <p:cNvPr id="9" name="Group 8">
            <a:extLst>
              <a:ext uri="{FF2B5EF4-FFF2-40B4-BE49-F238E27FC236}">
                <a16:creationId xmlns:a16="http://schemas.microsoft.com/office/drawing/2014/main" id="{7507B943-F332-44D9-7B95-69A3C468A642}"/>
              </a:ext>
            </a:extLst>
          </p:cNvPr>
          <p:cNvGrpSpPr/>
          <p:nvPr/>
        </p:nvGrpSpPr>
        <p:grpSpPr>
          <a:xfrm>
            <a:off x="197029" y="557645"/>
            <a:ext cx="2646779" cy="1241901"/>
            <a:chOff x="197029" y="557645"/>
            <a:chExt cx="2646779" cy="1241901"/>
          </a:xfrm>
        </p:grpSpPr>
        <p:sp>
          <p:nvSpPr>
            <p:cNvPr id="145" name="Oval 140"/>
            <p:cNvSpPr>
              <a:spLocks noChangeArrowheads="1"/>
            </p:cNvSpPr>
            <p:nvPr/>
          </p:nvSpPr>
          <p:spPr bwMode="auto">
            <a:xfrm>
              <a:off x="352604" y="832282"/>
              <a:ext cx="228600" cy="228600"/>
            </a:xfrm>
            <a:prstGeom prst="ellipse">
              <a:avLst/>
            </a:prstGeom>
            <a:solidFill>
              <a:srgbClr val="FF3300">
                <a:alpha val="85097"/>
              </a:srgbClr>
            </a:solidFill>
            <a:ln w="9525">
              <a:solidFill>
                <a:schemeClr val="tx1"/>
              </a:solidFill>
              <a:round/>
              <a:headEnd/>
              <a:tailEnd/>
            </a:ln>
          </p:spPr>
          <p:txBody>
            <a:bodyPr wrap="none" anchor="ctr"/>
            <a:lstStyle/>
            <a:p>
              <a:endParaRPr lang="en-US">
                <a:latin typeface="Times New Roman" pitchFamily="18" charset="0"/>
                <a:cs typeface="Times New Roman" pitchFamily="18" charset="0"/>
              </a:endParaRPr>
            </a:p>
          </p:txBody>
        </p:sp>
        <p:sp>
          <p:nvSpPr>
            <p:cNvPr id="146" name="Oval 141"/>
            <p:cNvSpPr>
              <a:spLocks noChangeArrowheads="1"/>
            </p:cNvSpPr>
            <p:nvPr/>
          </p:nvSpPr>
          <p:spPr bwMode="auto">
            <a:xfrm>
              <a:off x="1343204" y="984682"/>
              <a:ext cx="304800" cy="304800"/>
            </a:xfrm>
            <a:prstGeom prst="ellipse">
              <a:avLst/>
            </a:prstGeom>
            <a:solidFill>
              <a:srgbClr val="008000">
                <a:alpha val="85097"/>
              </a:srgbClr>
            </a:solidFill>
            <a:ln w="9525">
              <a:solidFill>
                <a:schemeClr val="tx1"/>
              </a:solidFill>
              <a:round/>
              <a:headEnd/>
              <a:tailEnd/>
            </a:ln>
          </p:spPr>
          <p:txBody>
            <a:bodyPr wrap="none" anchor="ctr"/>
            <a:lstStyle/>
            <a:p>
              <a:endParaRPr lang="en-US">
                <a:latin typeface="Times New Roman" pitchFamily="18" charset="0"/>
                <a:cs typeface="Times New Roman" pitchFamily="18" charset="0"/>
              </a:endParaRPr>
            </a:p>
          </p:txBody>
        </p:sp>
        <p:sp>
          <p:nvSpPr>
            <p:cNvPr id="147" name="Oval 142"/>
            <p:cNvSpPr>
              <a:spLocks noChangeArrowheads="1"/>
            </p:cNvSpPr>
            <p:nvPr/>
          </p:nvSpPr>
          <p:spPr bwMode="auto">
            <a:xfrm>
              <a:off x="2638604" y="908482"/>
              <a:ext cx="152400" cy="152400"/>
            </a:xfrm>
            <a:prstGeom prst="ellipse">
              <a:avLst/>
            </a:prstGeom>
            <a:solidFill>
              <a:srgbClr val="FFFF00"/>
            </a:solidFill>
            <a:ln w="9525">
              <a:solidFill>
                <a:schemeClr val="tx1"/>
              </a:solidFill>
              <a:round/>
              <a:headEnd/>
              <a:tailEnd/>
            </a:ln>
          </p:spPr>
          <p:txBody>
            <a:bodyPr wrap="none" anchor="ctr"/>
            <a:lstStyle/>
            <a:p>
              <a:endParaRPr lang="en-US">
                <a:latin typeface="Times New Roman" pitchFamily="18" charset="0"/>
                <a:cs typeface="Times New Roman" pitchFamily="18" charset="0"/>
              </a:endParaRPr>
            </a:p>
          </p:txBody>
        </p:sp>
        <p:sp>
          <p:nvSpPr>
            <p:cNvPr id="148" name="Oval 143"/>
            <p:cNvSpPr>
              <a:spLocks noChangeArrowheads="1"/>
            </p:cNvSpPr>
            <p:nvPr/>
          </p:nvSpPr>
          <p:spPr bwMode="auto">
            <a:xfrm>
              <a:off x="2257604" y="1518082"/>
              <a:ext cx="152400" cy="152400"/>
            </a:xfrm>
            <a:prstGeom prst="ellipse">
              <a:avLst/>
            </a:prstGeom>
            <a:solidFill>
              <a:srgbClr val="EAEAEA">
                <a:alpha val="85097"/>
              </a:srgbClr>
            </a:solidFill>
            <a:ln w="9525">
              <a:solidFill>
                <a:schemeClr val="tx1"/>
              </a:solidFill>
              <a:round/>
              <a:headEnd/>
              <a:tailEnd/>
            </a:ln>
          </p:spPr>
          <p:txBody>
            <a:bodyPr wrap="none" anchor="ctr"/>
            <a:lstStyle/>
            <a:p>
              <a:endParaRPr lang="en-US">
                <a:latin typeface="Times New Roman" pitchFamily="18" charset="0"/>
                <a:cs typeface="Times New Roman" pitchFamily="18" charset="0"/>
              </a:endParaRPr>
            </a:p>
          </p:txBody>
        </p:sp>
        <p:sp>
          <p:nvSpPr>
            <p:cNvPr id="149" name="Line 144"/>
            <p:cNvSpPr>
              <a:spLocks noChangeShapeType="1"/>
            </p:cNvSpPr>
            <p:nvPr/>
          </p:nvSpPr>
          <p:spPr bwMode="auto">
            <a:xfrm flipH="1" flipV="1">
              <a:off x="733604" y="984682"/>
              <a:ext cx="457200" cy="76200"/>
            </a:xfrm>
            <a:prstGeom prst="line">
              <a:avLst/>
            </a:prstGeom>
            <a:noFill/>
            <a:ln w="38100">
              <a:solidFill>
                <a:schemeClr val="tx1"/>
              </a:solidFill>
              <a:round/>
              <a:headEnd/>
              <a:tailEnd type="triangle" w="med" len="med"/>
            </a:ln>
          </p:spPr>
          <p:txBody>
            <a:bodyPr/>
            <a:lstStyle/>
            <a:p>
              <a:endParaRPr lang="en-US"/>
            </a:p>
          </p:txBody>
        </p:sp>
        <p:sp>
          <p:nvSpPr>
            <p:cNvPr id="150" name="Line 145"/>
            <p:cNvSpPr>
              <a:spLocks noChangeShapeType="1"/>
            </p:cNvSpPr>
            <p:nvPr/>
          </p:nvSpPr>
          <p:spPr bwMode="auto">
            <a:xfrm flipV="1">
              <a:off x="1724204" y="984682"/>
              <a:ext cx="762000" cy="152400"/>
            </a:xfrm>
            <a:prstGeom prst="line">
              <a:avLst/>
            </a:prstGeom>
            <a:noFill/>
            <a:ln w="38100">
              <a:solidFill>
                <a:schemeClr val="tx1"/>
              </a:solidFill>
              <a:round/>
              <a:headEnd/>
              <a:tailEnd type="triangle" w="med" len="med"/>
            </a:ln>
          </p:spPr>
          <p:txBody>
            <a:bodyPr/>
            <a:lstStyle/>
            <a:p>
              <a:endParaRPr lang="en-US"/>
            </a:p>
          </p:txBody>
        </p:sp>
        <p:sp>
          <p:nvSpPr>
            <p:cNvPr id="151" name="Line 146"/>
            <p:cNvSpPr>
              <a:spLocks noChangeShapeType="1"/>
            </p:cNvSpPr>
            <p:nvPr/>
          </p:nvSpPr>
          <p:spPr bwMode="auto">
            <a:xfrm>
              <a:off x="1724204" y="1289482"/>
              <a:ext cx="457200" cy="228600"/>
            </a:xfrm>
            <a:prstGeom prst="line">
              <a:avLst/>
            </a:prstGeom>
            <a:noFill/>
            <a:ln w="38100">
              <a:solidFill>
                <a:schemeClr val="tx1"/>
              </a:solidFill>
              <a:round/>
              <a:headEnd/>
              <a:tailEnd type="triangle" w="med" len="med"/>
            </a:ln>
          </p:spPr>
          <p:txBody>
            <a:bodyPr/>
            <a:lstStyle/>
            <a:p>
              <a:endParaRPr lang="en-US"/>
            </a:p>
          </p:txBody>
        </p:sp>
        <p:sp>
          <p:nvSpPr>
            <p:cNvPr id="152" name="Text Box 147"/>
            <p:cNvSpPr txBox="1">
              <a:spLocks noChangeArrowheads="1"/>
            </p:cNvSpPr>
            <p:nvPr/>
          </p:nvSpPr>
          <p:spPr bwMode="auto">
            <a:xfrm>
              <a:off x="1306692" y="635076"/>
              <a:ext cx="334170" cy="369332"/>
            </a:xfrm>
            <a:prstGeom prst="rect">
              <a:avLst/>
            </a:prstGeom>
            <a:noFill/>
            <a:ln w="9525">
              <a:noFill/>
              <a:miter lim="800000"/>
              <a:headEnd/>
              <a:tailEnd/>
            </a:ln>
          </p:spPr>
          <p:txBody>
            <a:bodyPr wrap="square">
              <a:spAutoFit/>
            </a:bodyPr>
            <a:lstStyle/>
            <a:p>
              <a:r>
                <a:rPr lang="en-US" dirty="0">
                  <a:solidFill>
                    <a:srgbClr val="00B050"/>
                  </a:solidFill>
                  <a:latin typeface="Times New Roman" pitchFamily="18" charset="0"/>
                  <a:cs typeface="Times New Roman" pitchFamily="18" charset="0"/>
                </a:rPr>
                <a:t>n</a:t>
              </a:r>
            </a:p>
          </p:txBody>
        </p:sp>
        <p:sp>
          <p:nvSpPr>
            <p:cNvPr id="153" name="Text Box 148"/>
            <p:cNvSpPr txBox="1">
              <a:spLocks noChangeArrowheads="1"/>
            </p:cNvSpPr>
            <p:nvPr/>
          </p:nvSpPr>
          <p:spPr bwMode="auto">
            <a:xfrm>
              <a:off x="2505254" y="557645"/>
              <a:ext cx="338554" cy="369332"/>
            </a:xfrm>
            <a:prstGeom prst="rect">
              <a:avLst/>
            </a:prstGeom>
            <a:noFill/>
            <a:ln w="9525">
              <a:noFill/>
              <a:miter lim="800000"/>
              <a:headEnd/>
              <a:tailEnd/>
            </a:ln>
          </p:spPr>
          <p:txBody>
            <a:bodyPr wrap="none">
              <a:spAutoFit/>
            </a:bodyPr>
            <a:lstStyle/>
            <a:p>
              <a:r>
                <a:rPr lang="en-US" dirty="0">
                  <a:latin typeface="Times New Roman" pitchFamily="18" charset="0"/>
                  <a:cs typeface="Times New Roman" pitchFamily="18" charset="0"/>
                </a:rPr>
                <a:t>e</a:t>
              </a:r>
              <a:r>
                <a:rPr lang="en-US" baseline="30000" dirty="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154" name="Text Box 149"/>
                <p:cNvSpPr txBox="1">
                  <a:spLocks noChangeArrowheads="1"/>
                </p:cNvSpPr>
                <p:nvPr/>
              </p:nvSpPr>
              <p:spPr bwMode="auto">
                <a:xfrm>
                  <a:off x="2351267" y="1430214"/>
                  <a:ext cx="455894" cy="369332"/>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cs typeface="Times New Roman" pitchFamily="18" charset="0"/>
                              </a:rPr>
                            </m:ctrlPr>
                          </m:accPr>
                          <m:e>
                            <m:sSub>
                              <m:sSubPr>
                                <m:ctrlPr>
                                  <a:rPr lang="en-US" b="0" i="1" smtClean="0">
                                    <a:latin typeface="Cambria Math" panose="02040503050406030204" pitchFamily="18" charset="0"/>
                                    <a:cs typeface="Times New Roman" pitchFamily="18" charset="0"/>
                                  </a:rPr>
                                </m:ctrlPr>
                              </m:sSubPr>
                              <m:e>
                                <m:r>
                                  <a:rPr lang="en-US" b="0" i="1" smtClean="0">
                                    <a:latin typeface="Cambria Math"/>
                                    <a:cs typeface="Times New Roman" pitchFamily="18" charset="0"/>
                                  </a:rPr>
                                  <m:t>𝜈</m:t>
                                </m:r>
                              </m:e>
                              <m:sub>
                                <m:r>
                                  <a:rPr lang="en-US" b="0" i="1" smtClean="0">
                                    <a:latin typeface="Cambria Math"/>
                                    <a:cs typeface="Times New Roman" pitchFamily="18" charset="0"/>
                                  </a:rPr>
                                  <m:t>𝑒</m:t>
                                </m:r>
                              </m:sub>
                            </m:sSub>
                          </m:e>
                        </m:acc>
                      </m:oMath>
                    </m:oMathPara>
                  </a14:m>
                  <a:endParaRPr lang="en-US" dirty="0">
                    <a:latin typeface="Times New Roman" pitchFamily="18" charset="0"/>
                    <a:cs typeface="Times New Roman" pitchFamily="18" charset="0"/>
                  </a:endParaRPr>
                </a:p>
              </p:txBody>
            </p:sp>
          </mc:Choice>
          <mc:Fallback xmlns="">
            <p:sp>
              <p:nvSpPr>
                <p:cNvPr id="154" name="Text Box 149"/>
                <p:cNvSpPr txBox="1">
                  <a:spLocks noRot="1" noChangeAspect="1" noMove="1" noResize="1" noEditPoints="1" noAdjustHandles="1" noChangeArrowheads="1" noChangeShapeType="1" noTextEdit="1"/>
                </p:cNvSpPr>
                <p:nvPr/>
              </p:nvSpPr>
              <p:spPr bwMode="auto">
                <a:xfrm>
                  <a:off x="2351267" y="1430214"/>
                  <a:ext cx="455894" cy="369332"/>
                </a:xfrm>
                <a:prstGeom prst="rect">
                  <a:avLst/>
                </a:prstGeom>
                <a:blipFill>
                  <a:blip r:embed="rId19"/>
                  <a:stretch>
                    <a:fillRect r="-1351"/>
                  </a:stretch>
                </a:blipFill>
                <a:ln w="9525">
                  <a:noFill/>
                  <a:miter lim="800000"/>
                  <a:headEnd/>
                  <a:tailEnd/>
                </a:ln>
              </p:spPr>
              <p:txBody>
                <a:bodyPr/>
                <a:lstStyle/>
                <a:p>
                  <a:r>
                    <a:rPr lang="en-US">
                      <a:noFill/>
                    </a:rPr>
                    <a:t> </a:t>
                  </a:r>
                </a:p>
              </p:txBody>
            </p:sp>
          </mc:Fallback>
        </mc:AlternateContent>
        <p:sp>
          <p:nvSpPr>
            <p:cNvPr id="155" name="Arc 151"/>
            <p:cNvSpPr>
              <a:spLocks/>
            </p:cNvSpPr>
            <p:nvPr/>
          </p:nvSpPr>
          <p:spPr bwMode="auto">
            <a:xfrm flipV="1">
              <a:off x="1779767" y="1048182"/>
              <a:ext cx="288925" cy="317500"/>
            </a:xfrm>
            <a:custGeom>
              <a:avLst/>
              <a:gdLst>
                <a:gd name="T0" fmla="*/ 2147483647 w 21574"/>
                <a:gd name="T1" fmla="*/ 0 h 19058"/>
                <a:gd name="T2" fmla="*/ 2147483647 w 21574"/>
                <a:gd name="T3" fmla="*/ 2147483647 h 19058"/>
                <a:gd name="T4" fmla="*/ 0 w 21574"/>
                <a:gd name="T5" fmla="*/ 2147483647 h 19058"/>
                <a:gd name="T6" fmla="*/ 0 60000 65536"/>
                <a:gd name="T7" fmla="*/ 0 60000 65536"/>
                <a:gd name="T8" fmla="*/ 0 60000 65536"/>
                <a:gd name="T9" fmla="*/ 0 w 21574"/>
                <a:gd name="T10" fmla="*/ 0 h 19058"/>
                <a:gd name="T11" fmla="*/ 21574 w 21574"/>
                <a:gd name="T12" fmla="*/ 19058 h 19058"/>
              </a:gdLst>
              <a:ahLst/>
              <a:cxnLst>
                <a:cxn ang="T6">
                  <a:pos x="T0" y="T1"/>
                </a:cxn>
                <a:cxn ang="T7">
                  <a:pos x="T2" y="T3"/>
                </a:cxn>
                <a:cxn ang="T8">
                  <a:pos x="T4" y="T5"/>
                </a:cxn>
              </a:cxnLst>
              <a:rect l="T9" t="T10" r="T11" b="T12"/>
              <a:pathLst>
                <a:path w="21574" h="19058" fill="none" extrusionOk="0">
                  <a:moveTo>
                    <a:pt x="10166" y="-1"/>
                  </a:moveTo>
                  <a:cubicBezTo>
                    <a:pt x="16868" y="3575"/>
                    <a:pt x="21200" y="10409"/>
                    <a:pt x="21573" y="17997"/>
                  </a:cubicBezTo>
                </a:path>
                <a:path w="21574" h="19058" stroke="0" extrusionOk="0">
                  <a:moveTo>
                    <a:pt x="10166" y="-1"/>
                  </a:moveTo>
                  <a:cubicBezTo>
                    <a:pt x="16868" y="3575"/>
                    <a:pt x="21200" y="10409"/>
                    <a:pt x="21573" y="17997"/>
                  </a:cubicBezTo>
                  <a:lnTo>
                    <a:pt x="0" y="19058"/>
                  </a:lnTo>
                  <a:close/>
                </a:path>
              </a:pathLst>
            </a:custGeom>
            <a:noFill/>
            <a:ln w="15875">
              <a:solidFill>
                <a:schemeClr val="tx1"/>
              </a:solidFill>
              <a:round/>
              <a:headEnd/>
              <a:tailEnd/>
            </a:ln>
          </p:spPr>
          <p:txBody>
            <a:bodyPr rot="10800000" wrap="none" anchor="ctr"/>
            <a:lstStyle/>
            <a:p>
              <a:endParaRPr lang="en-US"/>
            </a:p>
          </p:txBody>
        </p:sp>
        <p:sp>
          <p:nvSpPr>
            <p:cNvPr id="156" name="Text Box 147"/>
            <p:cNvSpPr txBox="1">
              <a:spLocks noChangeArrowheads="1"/>
            </p:cNvSpPr>
            <p:nvPr/>
          </p:nvSpPr>
          <p:spPr bwMode="auto">
            <a:xfrm>
              <a:off x="197029" y="998969"/>
              <a:ext cx="311150" cy="366713"/>
            </a:xfrm>
            <a:prstGeom prst="rect">
              <a:avLst/>
            </a:prstGeom>
            <a:noFill/>
            <a:ln w="9525">
              <a:noFill/>
              <a:miter lim="800000"/>
              <a:headEnd/>
              <a:tailEnd/>
            </a:ln>
          </p:spPr>
          <p:txBody>
            <a:bodyPr>
              <a:spAutoFit/>
            </a:bodyPr>
            <a:lstStyle/>
            <a:p>
              <a:r>
                <a:rPr lang="en-US" dirty="0">
                  <a:solidFill>
                    <a:srgbClr val="FF0000"/>
                  </a:solidFill>
                  <a:latin typeface="Times New Roman" pitchFamily="18" charset="0"/>
                  <a:cs typeface="Times New Roman" pitchFamily="18" charset="0"/>
                </a:rPr>
                <a:t>p</a:t>
              </a:r>
            </a:p>
          </p:txBody>
        </p:sp>
        <mc:AlternateContent xmlns:mc="http://schemas.openxmlformats.org/markup-compatibility/2006" xmlns:a14="http://schemas.microsoft.com/office/drawing/2010/main">
          <mc:Choice Requires="a14">
            <p:sp>
              <p:nvSpPr>
                <p:cNvPr id="157" name="TextBox 156"/>
                <p:cNvSpPr txBox="1"/>
                <p:nvPr/>
              </p:nvSpPr>
              <p:spPr>
                <a:xfrm>
                  <a:off x="1947636" y="1060882"/>
                  <a:ext cx="56714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𝜃</m:t>
                            </m:r>
                          </m:e>
                          <m:sub>
                            <m:r>
                              <a:rPr lang="en-US" b="0" i="1" smtClean="0">
                                <a:latin typeface="Cambria Math"/>
                              </a:rPr>
                              <m:t>𝑒</m:t>
                            </m:r>
                            <m:r>
                              <a:rPr lang="en-US" b="0" i="1" smtClean="0">
                                <a:latin typeface="Cambria Math"/>
                              </a:rPr>
                              <m:t>𝜈</m:t>
                            </m:r>
                          </m:sub>
                        </m:sSub>
                      </m:oMath>
                    </m:oMathPara>
                  </a14:m>
                  <a:endParaRPr lang="en-US" dirty="0"/>
                </a:p>
              </p:txBody>
            </p:sp>
          </mc:Choice>
          <mc:Fallback xmlns="">
            <p:sp>
              <p:nvSpPr>
                <p:cNvPr id="157" name="TextBox 156"/>
                <p:cNvSpPr txBox="1">
                  <a:spLocks noRot="1" noChangeAspect="1" noMove="1" noResize="1" noEditPoints="1" noAdjustHandles="1" noChangeArrowheads="1" noChangeShapeType="1" noTextEdit="1"/>
                </p:cNvSpPr>
                <p:nvPr/>
              </p:nvSpPr>
              <p:spPr>
                <a:xfrm>
                  <a:off x="1947636" y="1060882"/>
                  <a:ext cx="567143" cy="369332"/>
                </a:xfrm>
                <a:prstGeom prst="rect">
                  <a:avLst/>
                </a:prstGeom>
                <a:blipFill>
                  <a:blip r:embed="rId20"/>
                  <a:stretch>
                    <a:fillRect/>
                  </a:stretch>
                </a:blipFill>
              </p:spPr>
              <p:txBody>
                <a:bodyPr/>
                <a:lstStyle/>
                <a:p>
                  <a:r>
                    <a:rPr lang="en-US">
                      <a:noFill/>
                    </a:rPr>
                    <a:t> </a:t>
                  </a:r>
                </a:p>
              </p:txBody>
            </p:sp>
          </mc:Fallback>
        </mc:AlternateContent>
      </p:grpSp>
      <p:grpSp>
        <p:nvGrpSpPr>
          <p:cNvPr id="8" name="Group 7">
            <a:extLst>
              <a:ext uri="{FF2B5EF4-FFF2-40B4-BE49-F238E27FC236}">
                <a16:creationId xmlns:a16="http://schemas.microsoft.com/office/drawing/2014/main" id="{CD5A1585-03FA-29B9-2E9A-A69F1836811F}"/>
              </a:ext>
            </a:extLst>
          </p:cNvPr>
          <p:cNvGrpSpPr/>
          <p:nvPr/>
        </p:nvGrpSpPr>
        <p:grpSpPr>
          <a:xfrm>
            <a:off x="637192" y="1539571"/>
            <a:ext cx="3446949" cy="2423319"/>
            <a:chOff x="462191" y="1523206"/>
            <a:chExt cx="3446949" cy="2423319"/>
          </a:xfrm>
        </p:grpSpPr>
        <p:sp>
          <p:nvSpPr>
            <p:cNvPr id="1043" name="Rectangle 168"/>
            <p:cNvSpPr>
              <a:spLocks noChangeArrowheads="1"/>
            </p:cNvSpPr>
            <p:nvPr/>
          </p:nvSpPr>
          <p:spPr bwMode="auto">
            <a:xfrm>
              <a:off x="727075" y="3540125"/>
              <a:ext cx="76200"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solidFill>
                    <a:srgbClr val="000000"/>
                  </a:solidFill>
                  <a:latin typeface="Times New Roman" pitchFamily="18" charset="0"/>
                  <a:cs typeface="Times New Roman" pitchFamily="18" charset="0"/>
                </a:rPr>
                <a:t>0</a:t>
              </a:r>
              <a:endParaRPr lang="en-US" altLang="en-US" sz="1400">
                <a:latin typeface="Times New Roman" pitchFamily="18" charset="0"/>
                <a:cs typeface="Times New Roman" pitchFamily="18" charset="0"/>
              </a:endParaRPr>
            </a:p>
          </p:txBody>
        </p:sp>
        <p:sp>
          <p:nvSpPr>
            <p:cNvPr id="1044" name="Rectangle 169"/>
            <p:cNvSpPr>
              <a:spLocks noChangeArrowheads="1"/>
            </p:cNvSpPr>
            <p:nvPr/>
          </p:nvSpPr>
          <p:spPr bwMode="auto">
            <a:xfrm>
              <a:off x="1452563" y="3540125"/>
              <a:ext cx="227012"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solidFill>
                    <a:srgbClr val="000000"/>
                  </a:solidFill>
                  <a:latin typeface="Times New Roman" pitchFamily="18" charset="0"/>
                  <a:cs typeface="Times New Roman" pitchFamily="18" charset="0"/>
                </a:rPr>
                <a:t>200</a:t>
              </a:r>
              <a:endParaRPr lang="en-US" altLang="en-US" sz="1400">
                <a:latin typeface="Times New Roman" pitchFamily="18" charset="0"/>
                <a:cs typeface="Times New Roman" pitchFamily="18" charset="0"/>
              </a:endParaRPr>
            </a:p>
          </p:txBody>
        </p:sp>
        <p:sp>
          <p:nvSpPr>
            <p:cNvPr id="1045" name="Rectangle 170"/>
            <p:cNvSpPr>
              <a:spLocks noChangeArrowheads="1"/>
            </p:cNvSpPr>
            <p:nvPr/>
          </p:nvSpPr>
          <p:spPr bwMode="auto">
            <a:xfrm>
              <a:off x="2238375" y="3540125"/>
              <a:ext cx="227013"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solidFill>
                    <a:srgbClr val="000000"/>
                  </a:solidFill>
                  <a:latin typeface="Times New Roman" pitchFamily="18" charset="0"/>
                  <a:cs typeface="Times New Roman" pitchFamily="18" charset="0"/>
                </a:rPr>
                <a:t>400</a:t>
              </a:r>
              <a:endParaRPr lang="en-US" altLang="en-US" sz="1400">
                <a:latin typeface="Times New Roman" pitchFamily="18" charset="0"/>
                <a:cs typeface="Times New Roman" pitchFamily="18" charset="0"/>
              </a:endParaRPr>
            </a:p>
          </p:txBody>
        </p:sp>
        <p:sp>
          <p:nvSpPr>
            <p:cNvPr id="1046" name="Rectangle 171"/>
            <p:cNvSpPr>
              <a:spLocks noChangeArrowheads="1"/>
            </p:cNvSpPr>
            <p:nvPr/>
          </p:nvSpPr>
          <p:spPr bwMode="auto">
            <a:xfrm>
              <a:off x="3025775" y="3540125"/>
              <a:ext cx="22542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solidFill>
                    <a:srgbClr val="000000"/>
                  </a:solidFill>
                  <a:latin typeface="Times New Roman" pitchFamily="18" charset="0"/>
                  <a:cs typeface="Times New Roman" pitchFamily="18" charset="0"/>
                </a:rPr>
                <a:t>600</a:t>
              </a:r>
              <a:endParaRPr lang="en-US" altLang="en-US" sz="1400">
                <a:latin typeface="Times New Roman" pitchFamily="18" charset="0"/>
                <a:cs typeface="Times New Roman" pitchFamily="18" charset="0"/>
              </a:endParaRPr>
            </a:p>
          </p:txBody>
        </p:sp>
        <p:sp>
          <p:nvSpPr>
            <p:cNvPr id="1047" name="Line 172"/>
            <p:cNvSpPr>
              <a:spLocks noChangeShapeType="1"/>
            </p:cNvSpPr>
            <p:nvPr/>
          </p:nvSpPr>
          <p:spPr bwMode="auto">
            <a:xfrm flipV="1">
              <a:off x="758825" y="3482975"/>
              <a:ext cx="1588" cy="34925"/>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8" name="Line 173"/>
            <p:cNvSpPr>
              <a:spLocks noChangeShapeType="1"/>
            </p:cNvSpPr>
            <p:nvPr/>
          </p:nvSpPr>
          <p:spPr bwMode="auto">
            <a:xfrm flipV="1">
              <a:off x="955675" y="3498850"/>
              <a:ext cx="1588" cy="1905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9" name="Line 174"/>
            <p:cNvSpPr>
              <a:spLocks noChangeShapeType="1"/>
            </p:cNvSpPr>
            <p:nvPr/>
          </p:nvSpPr>
          <p:spPr bwMode="auto">
            <a:xfrm flipV="1">
              <a:off x="1152525" y="3498850"/>
              <a:ext cx="1588" cy="1905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0" name="Line 175"/>
            <p:cNvSpPr>
              <a:spLocks noChangeShapeType="1"/>
            </p:cNvSpPr>
            <p:nvPr/>
          </p:nvSpPr>
          <p:spPr bwMode="auto">
            <a:xfrm flipV="1">
              <a:off x="1349375" y="3498850"/>
              <a:ext cx="1588" cy="1905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1" name="Line 176"/>
            <p:cNvSpPr>
              <a:spLocks noChangeShapeType="1"/>
            </p:cNvSpPr>
            <p:nvPr/>
          </p:nvSpPr>
          <p:spPr bwMode="auto">
            <a:xfrm flipV="1">
              <a:off x="1546225" y="3482975"/>
              <a:ext cx="1588" cy="34925"/>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2" name="Line 177"/>
            <p:cNvSpPr>
              <a:spLocks noChangeShapeType="1"/>
            </p:cNvSpPr>
            <p:nvPr/>
          </p:nvSpPr>
          <p:spPr bwMode="auto">
            <a:xfrm flipV="1">
              <a:off x="1741488" y="3498850"/>
              <a:ext cx="1587" cy="1905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3" name="Line 178"/>
            <p:cNvSpPr>
              <a:spLocks noChangeShapeType="1"/>
            </p:cNvSpPr>
            <p:nvPr/>
          </p:nvSpPr>
          <p:spPr bwMode="auto">
            <a:xfrm flipV="1">
              <a:off x="1939925" y="3498850"/>
              <a:ext cx="0" cy="1905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4" name="Line 179"/>
            <p:cNvSpPr>
              <a:spLocks noChangeShapeType="1"/>
            </p:cNvSpPr>
            <p:nvPr/>
          </p:nvSpPr>
          <p:spPr bwMode="auto">
            <a:xfrm flipV="1">
              <a:off x="2138363" y="3498850"/>
              <a:ext cx="0" cy="1905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5" name="Line 180"/>
            <p:cNvSpPr>
              <a:spLocks noChangeShapeType="1"/>
            </p:cNvSpPr>
            <p:nvPr/>
          </p:nvSpPr>
          <p:spPr bwMode="auto">
            <a:xfrm flipV="1">
              <a:off x="2333625" y="3482975"/>
              <a:ext cx="1588" cy="34925"/>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6" name="Line 181"/>
            <p:cNvSpPr>
              <a:spLocks noChangeShapeType="1"/>
            </p:cNvSpPr>
            <p:nvPr/>
          </p:nvSpPr>
          <p:spPr bwMode="auto">
            <a:xfrm flipV="1">
              <a:off x="2530475" y="3498850"/>
              <a:ext cx="1588" cy="1905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7" name="Line 182"/>
            <p:cNvSpPr>
              <a:spLocks noChangeShapeType="1"/>
            </p:cNvSpPr>
            <p:nvPr/>
          </p:nvSpPr>
          <p:spPr bwMode="auto">
            <a:xfrm flipV="1">
              <a:off x="2727325" y="3498850"/>
              <a:ext cx="1588" cy="1905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8" name="Line 183"/>
            <p:cNvSpPr>
              <a:spLocks noChangeShapeType="1"/>
            </p:cNvSpPr>
            <p:nvPr/>
          </p:nvSpPr>
          <p:spPr bwMode="auto">
            <a:xfrm flipV="1">
              <a:off x="2924175" y="3498850"/>
              <a:ext cx="0" cy="1905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9" name="Line 184"/>
            <p:cNvSpPr>
              <a:spLocks noChangeShapeType="1"/>
            </p:cNvSpPr>
            <p:nvPr/>
          </p:nvSpPr>
          <p:spPr bwMode="auto">
            <a:xfrm flipV="1">
              <a:off x="3121025" y="3482975"/>
              <a:ext cx="1588" cy="34925"/>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0" name="Line 185"/>
            <p:cNvSpPr>
              <a:spLocks noChangeShapeType="1"/>
            </p:cNvSpPr>
            <p:nvPr/>
          </p:nvSpPr>
          <p:spPr bwMode="auto">
            <a:xfrm flipV="1">
              <a:off x="3317875" y="3498850"/>
              <a:ext cx="1588" cy="1905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1" name="Line 186"/>
            <p:cNvSpPr>
              <a:spLocks noChangeShapeType="1"/>
            </p:cNvSpPr>
            <p:nvPr/>
          </p:nvSpPr>
          <p:spPr bwMode="auto">
            <a:xfrm flipV="1">
              <a:off x="3513138" y="3498850"/>
              <a:ext cx="1587" cy="1905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2" name="Line 187"/>
            <p:cNvSpPr>
              <a:spLocks noChangeShapeType="1"/>
            </p:cNvSpPr>
            <p:nvPr/>
          </p:nvSpPr>
          <p:spPr bwMode="auto">
            <a:xfrm flipV="1">
              <a:off x="3709988" y="3498850"/>
              <a:ext cx="1587" cy="1905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3" name="Line 188"/>
            <p:cNvSpPr>
              <a:spLocks noChangeShapeType="1"/>
            </p:cNvSpPr>
            <p:nvPr/>
          </p:nvSpPr>
          <p:spPr bwMode="auto">
            <a:xfrm>
              <a:off x="758825" y="3517900"/>
              <a:ext cx="2951163" cy="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4" name="Line 189"/>
            <p:cNvSpPr>
              <a:spLocks noChangeShapeType="1"/>
            </p:cNvSpPr>
            <p:nvPr/>
          </p:nvSpPr>
          <p:spPr bwMode="auto">
            <a:xfrm>
              <a:off x="758825" y="3517900"/>
              <a:ext cx="44450" cy="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 name="Line 190"/>
            <p:cNvSpPr>
              <a:spLocks noChangeShapeType="1"/>
            </p:cNvSpPr>
            <p:nvPr/>
          </p:nvSpPr>
          <p:spPr bwMode="auto">
            <a:xfrm>
              <a:off x="758825" y="3435350"/>
              <a:ext cx="22225" cy="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6" name="Line 191"/>
            <p:cNvSpPr>
              <a:spLocks noChangeShapeType="1"/>
            </p:cNvSpPr>
            <p:nvPr/>
          </p:nvSpPr>
          <p:spPr bwMode="auto">
            <a:xfrm>
              <a:off x="758825" y="3352800"/>
              <a:ext cx="22225" cy="15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7" name="Line 192"/>
            <p:cNvSpPr>
              <a:spLocks noChangeShapeType="1"/>
            </p:cNvSpPr>
            <p:nvPr/>
          </p:nvSpPr>
          <p:spPr bwMode="auto">
            <a:xfrm>
              <a:off x="758825" y="3270250"/>
              <a:ext cx="22225" cy="15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8" name="Line 193"/>
            <p:cNvSpPr>
              <a:spLocks noChangeShapeType="1"/>
            </p:cNvSpPr>
            <p:nvPr/>
          </p:nvSpPr>
          <p:spPr bwMode="auto">
            <a:xfrm>
              <a:off x="758825" y="3189288"/>
              <a:ext cx="22225"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9" name="Line 194"/>
            <p:cNvSpPr>
              <a:spLocks noChangeShapeType="1"/>
            </p:cNvSpPr>
            <p:nvPr/>
          </p:nvSpPr>
          <p:spPr bwMode="auto">
            <a:xfrm>
              <a:off x="758825" y="3108325"/>
              <a:ext cx="44450" cy="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0" name="Line 195"/>
            <p:cNvSpPr>
              <a:spLocks noChangeShapeType="1"/>
            </p:cNvSpPr>
            <p:nvPr/>
          </p:nvSpPr>
          <p:spPr bwMode="auto">
            <a:xfrm>
              <a:off x="758825" y="3024188"/>
              <a:ext cx="22225"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1" name="Line 196"/>
            <p:cNvSpPr>
              <a:spLocks noChangeShapeType="1"/>
            </p:cNvSpPr>
            <p:nvPr/>
          </p:nvSpPr>
          <p:spPr bwMode="auto">
            <a:xfrm>
              <a:off x="758825" y="2943225"/>
              <a:ext cx="22225" cy="15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2" name="Line 197"/>
            <p:cNvSpPr>
              <a:spLocks noChangeShapeType="1"/>
            </p:cNvSpPr>
            <p:nvPr/>
          </p:nvSpPr>
          <p:spPr bwMode="auto">
            <a:xfrm>
              <a:off x="758825" y="2860675"/>
              <a:ext cx="22225" cy="15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3" name="Line 198"/>
            <p:cNvSpPr>
              <a:spLocks noChangeShapeType="1"/>
            </p:cNvSpPr>
            <p:nvPr/>
          </p:nvSpPr>
          <p:spPr bwMode="auto">
            <a:xfrm>
              <a:off x="758825" y="2779713"/>
              <a:ext cx="22225" cy="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4" name="Line 199"/>
            <p:cNvSpPr>
              <a:spLocks noChangeShapeType="1"/>
            </p:cNvSpPr>
            <p:nvPr/>
          </p:nvSpPr>
          <p:spPr bwMode="auto">
            <a:xfrm>
              <a:off x="758825" y="2697163"/>
              <a:ext cx="44450"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5" name="Line 200"/>
            <p:cNvSpPr>
              <a:spLocks noChangeShapeType="1"/>
            </p:cNvSpPr>
            <p:nvPr/>
          </p:nvSpPr>
          <p:spPr bwMode="auto">
            <a:xfrm>
              <a:off x="758825" y="2614613"/>
              <a:ext cx="22225"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6" name="Line 201"/>
            <p:cNvSpPr>
              <a:spLocks noChangeShapeType="1"/>
            </p:cNvSpPr>
            <p:nvPr/>
          </p:nvSpPr>
          <p:spPr bwMode="auto">
            <a:xfrm>
              <a:off x="758825" y="2533650"/>
              <a:ext cx="22225" cy="15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7" name="Line 202"/>
            <p:cNvSpPr>
              <a:spLocks noChangeShapeType="1"/>
            </p:cNvSpPr>
            <p:nvPr/>
          </p:nvSpPr>
          <p:spPr bwMode="auto">
            <a:xfrm>
              <a:off x="758825" y="2451100"/>
              <a:ext cx="22225" cy="15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8" name="Line 203"/>
            <p:cNvSpPr>
              <a:spLocks noChangeShapeType="1"/>
            </p:cNvSpPr>
            <p:nvPr/>
          </p:nvSpPr>
          <p:spPr bwMode="auto">
            <a:xfrm>
              <a:off x="758825" y="2370138"/>
              <a:ext cx="22225"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9" name="Line 204"/>
            <p:cNvSpPr>
              <a:spLocks noChangeShapeType="1"/>
            </p:cNvSpPr>
            <p:nvPr/>
          </p:nvSpPr>
          <p:spPr bwMode="auto">
            <a:xfrm>
              <a:off x="758825" y="2289175"/>
              <a:ext cx="44450" cy="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0" name="Line 205"/>
            <p:cNvSpPr>
              <a:spLocks noChangeShapeType="1"/>
            </p:cNvSpPr>
            <p:nvPr/>
          </p:nvSpPr>
          <p:spPr bwMode="auto">
            <a:xfrm>
              <a:off x="758825" y="2205038"/>
              <a:ext cx="22225"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1" name="Line 206"/>
            <p:cNvSpPr>
              <a:spLocks noChangeShapeType="1"/>
            </p:cNvSpPr>
            <p:nvPr/>
          </p:nvSpPr>
          <p:spPr bwMode="auto">
            <a:xfrm>
              <a:off x="758825" y="2124075"/>
              <a:ext cx="22225" cy="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2" name="Line 207"/>
            <p:cNvSpPr>
              <a:spLocks noChangeShapeType="1"/>
            </p:cNvSpPr>
            <p:nvPr/>
          </p:nvSpPr>
          <p:spPr bwMode="auto">
            <a:xfrm>
              <a:off x="758825" y="2041525"/>
              <a:ext cx="22225" cy="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3" name="Line 208"/>
            <p:cNvSpPr>
              <a:spLocks noChangeShapeType="1"/>
            </p:cNvSpPr>
            <p:nvPr/>
          </p:nvSpPr>
          <p:spPr bwMode="auto">
            <a:xfrm>
              <a:off x="758825" y="1958975"/>
              <a:ext cx="22225" cy="15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4" name="Line 209"/>
            <p:cNvSpPr>
              <a:spLocks noChangeShapeType="1"/>
            </p:cNvSpPr>
            <p:nvPr/>
          </p:nvSpPr>
          <p:spPr bwMode="auto">
            <a:xfrm>
              <a:off x="758825" y="1878013"/>
              <a:ext cx="44450"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 name="Line 210"/>
            <p:cNvSpPr>
              <a:spLocks noChangeShapeType="1"/>
            </p:cNvSpPr>
            <p:nvPr/>
          </p:nvSpPr>
          <p:spPr bwMode="auto">
            <a:xfrm>
              <a:off x="758825" y="1795463"/>
              <a:ext cx="22225"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6" name="Freeform 211"/>
            <p:cNvSpPr>
              <a:spLocks/>
            </p:cNvSpPr>
            <p:nvPr/>
          </p:nvSpPr>
          <p:spPr bwMode="auto">
            <a:xfrm>
              <a:off x="758825" y="1795463"/>
              <a:ext cx="1588" cy="1722437"/>
            </a:xfrm>
            <a:custGeom>
              <a:avLst/>
              <a:gdLst>
                <a:gd name="T0" fmla="*/ 0 w 1332"/>
                <a:gd name="T1" fmla="*/ 1703 h 1703"/>
                <a:gd name="T2" fmla="*/ 0 w 1332"/>
                <a:gd name="T3" fmla="*/ 0 h 1703"/>
                <a:gd name="T4" fmla="*/ 0 w 1332"/>
                <a:gd name="T5" fmla="*/ 34 h 1703"/>
                <a:gd name="T6" fmla="*/ 0 60000 65536"/>
                <a:gd name="T7" fmla="*/ 0 60000 65536"/>
                <a:gd name="T8" fmla="*/ 0 60000 65536"/>
                <a:gd name="T9" fmla="*/ 0 w 1332"/>
                <a:gd name="T10" fmla="*/ 0 h 1703"/>
                <a:gd name="T11" fmla="*/ 1332 w 1332"/>
                <a:gd name="T12" fmla="*/ 1703 h 1703"/>
              </a:gdLst>
              <a:ahLst/>
              <a:cxnLst>
                <a:cxn ang="T6">
                  <a:pos x="T0" y="T1"/>
                </a:cxn>
                <a:cxn ang="T7">
                  <a:pos x="T2" y="T3"/>
                </a:cxn>
                <a:cxn ang="T8">
                  <a:pos x="T4" y="T5"/>
                </a:cxn>
              </a:cxnLst>
              <a:rect l="T9" t="T10" r="T11" b="T12"/>
              <a:pathLst>
                <a:path w="1332" h="1703">
                  <a:moveTo>
                    <a:pt x="0" y="1703"/>
                  </a:moveTo>
                  <a:lnTo>
                    <a:pt x="0" y="0"/>
                  </a:lnTo>
                  <a:lnTo>
                    <a:pt x="0" y="34"/>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087" name="Line 212"/>
            <p:cNvSpPr>
              <a:spLocks noChangeShapeType="1"/>
            </p:cNvSpPr>
            <p:nvPr/>
          </p:nvSpPr>
          <p:spPr bwMode="auto">
            <a:xfrm>
              <a:off x="955675" y="1795463"/>
              <a:ext cx="1588" cy="17462"/>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8" name="Line 213"/>
            <p:cNvSpPr>
              <a:spLocks noChangeShapeType="1"/>
            </p:cNvSpPr>
            <p:nvPr/>
          </p:nvSpPr>
          <p:spPr bwMode="auto">
            <a:xfrm>
              <a:off x="1152525" y="1795463"/>
              <a:ext cx="1588" cy="17462"/>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9" name="Line 214"/>
            <p:cNvSpPr>
              <a:spLocks noChangeShapeType="1"/>
            </p:cNvSpPr>
            <p:nvPr/>
          </p:nvSpPr>
          <p:spPr bwMode="auto">
            <a:xfrm>
              <a:off x="1349375" y="1795463"/>
              <a:ext cx="1588" cy="17462"/>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0" name="Line 215"/>
            <p:cNvSpPr>
              <a:spLocks noChangeShapeType="1"/>
            </p:cNvSpPr>
            <p:nvPr/>
          </p:nvSpPr>
          <p:spPr bwMode="auto">
            <a:xfrm>
              <a:off x="1546225" y="1795463"/>
              <a:ext cx="1588" cy="34925"/>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1" name="Line 216"/>
            <p:cNvSpPr>
              <a:spLocks noChangeShapeType="1"/>
            </p:cNvSpPr>
            <p:nvPr/>
          </p:nvSpPr>
          <p:spPr bwMode="auto">
            <a:xfrm>
              <a:off x="1741488" y="1795463"/>
              <a:ext cx="1587" cy="17462"/>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2" name="Line 217"/>
            <p:cNvSpPr>
              <a:spLocks noChangeShapeType="1"/>
            </p:cNvSpPr>
            <p:nvPr/>
          </p:nvSpPr>
          <p:spPr bwMode="auto">
            <a:xfrm>
              <a:off x="1939925" y="1795463"/>
              <a:ext cx="0" cy="17462"/>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3" name="Line 218"/>
            <p:cNvSpPr>
              <a:spLocks noChangeShapeType="1"/>
            </p:cNvSpPr>
            <p:nvPr/>
          </p:nvSpPr>
          <p:spPr bwMode="auto">
            <a:xfrm>
              <a:off x="2138363" y="1795463"/>
              <a:ext cx="0" cy="17462"/>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4" name="Line 219"/>
            <p:cNvSpPr>
              <a:spLocks noChangeShapeType="1"/>
            </p:cNvSpPr>
            <p:nvPr/>
          </p:nvSpPr>
          <p:spPr bwMode="auto">
            <a:xfrm>
              <a:off x="2333625" y="1795463"/>
              <a:ext cx="1588" cy="34925"/>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5" name="Line 220"/>
            <p:cNvSpPr>
              <a:spLocks noChangeShapeType="1"/>
            </p:cNvSpPr>
            <p:nvPr/>
          </p:nvSpPr>
          <p:spPr bwMode="auto">
            <a:xfrm>
              <a:off x="2530475" y="1795463"/>
              <a:ext cx="1588" cy="17462"/>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6" name="Line 221"/>
            <p:cNvSpPr>
              <a:spLocks noChangeShapeType="1"/>
            </p:cNvSpPr>
            <p:nvPr/>
          </p:nvSpPr>
          <p:spPr bwMode="auto">
            <a:xfrm>
              <a:off x="2727325" y="1795463"/>
              <a:ext cx="1588" cy="17462"/>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7" name="Line 222"/>
            <p:cNvSpPr>
              <a:spLocks noChangeShapeType="1"/>
            </p:cNvSpPr>
            <p:nvPr/>
          </p:nvSpPr>
          <p:spPr bwMode="auto">
            <a:xfrm>
              <a:off x="2924175" y="1795463"/>
              <a:ext cx="0" cy="17462"/>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8" name="Line 223"/>
            <p:cNvSpPr>
              <a:spLocks noChangeShapeType="1"/>
            </p:cNvSpPr>
            <p:nvPr/>
          </p:nvSpPr>
          <p:spPr bwMode="auto">
            <a:xfrm>
              <a:off x="3121025" y="1795463"/>
              <a:ext cx="1588" cy="34925"/>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9" name="Line 224"/>
            <p:cNvSpPr>
              <a:spLocks noChangeShapeType="1"/>
            </p:cNvSpPr>
            <p:nvPr/>
          </p:nvSpPr>
          <p:spPr bwMode="auto">
            <a:xfrm>
              <a:off x="3317875" y="1795463"/>
              <a:ext cx="1588" cy="17462"/>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0" name="Line 225"/>
            <p:cNvSpPr>
              <a:spLocks noChangeShapeType="1"/>
            </p:cNvSpPr>
            <p:nvPr/>
          </p:nvSpPr>
          <p:spPr bwMode="auto">
            <a:xfrm>
              <a:off x="3513138" y="1795463"/>
              <a:ext cx="1587" cy="17462"/>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1" name="Line 226"/>
            <p:cNvSpPr>
              <a:spLocks noChangeShapeType="1"/>
            </p:cNvSpPr>
            <p:nvPr/>
          </p:nvSpPr>
          <p:spPr bwMode="auto">
            <a:xfrm>
              <a:off x="3709988" y="1795463"/>
              <a:ext cx="1587" cy="17462"/>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2" name="Line 227"/>
            <p:cNvSpPr>
              <a:spLocks noChangeShapeType="1"/>
            </p:cNvSpPr>
            <p:nvPr/>
          </p:nvSpPr>
          <p:spPr bwMode="auto">
            <a:xfrm>
              <a:off x="758825" y="1795463"/>
              <a:ext cx="2951163"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3" name="Line 228"/>
            <p:cNvSpPr>
              <a:spLocks noChangeShapeType="1"/>
            </p:cNvSpPr>
            <p:nvPr/>
          </p:nvSpPr>
          <p:spPr bwMode="auto">
            <a:xfrm flipH="1">
              <a:off x="3667125" y="3517900"/>
              <a:ext cx="42863" cy="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4" name="Line 229"/>
            <p:cNvSpPr>
              <a:spLocks noChangeShapeType="1"/>
            </p:cNvSpPr>
            <p:nvPr/>
          </p:nvSpPr>
          <p:spPr bwMode="auto">
            <a:xfrm flipH="1">
              <a:off x="3689350" y="3435350"/>
              <a:ext cx="20638" cy="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5" name="Line 230"/>
            <p:cNvSpPr>
              <a:spLocks noChangeShapeType="1"/>
            </p:cNvSpPr>
            <p:nvPr/>
          </p:nvSpPr>
          <p:spPr bwMode="auto">
            <a:xfrm flipH="1">
              <a:off x="3689350" y="3352800"/>
              <a:ext cx="20638" cy="15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6" name="Line 231"/>
            <p:cNvSpPr>
              <a:spLocks noChangeShapeType="1"/>
            </p:cNvSpPr>
            <p:nvPr/>
          </p:nvSpPr>
          <p:spPr bwMode="auto">
            <a:xfrm flipH="1">
              <a:off x="3689350" y="3270250"/>
              <a:ext cx="20638" cy="15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7" name="Line 232"/>
            <p:cNvSpPr>
              <a:spLocks noChangeShapeType="1"/>
            </p:cNvSpPr>
            <p:nvPr/>
          </p:nvSpPr>
          <p:spPr bwMode="auto">
            <a:xfrm flipH="1">
              <a:off x="3689350" y="3189288"/>
              <a:ext cx="20638"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8" name="Line 233"/>
            <p:cNvSpPr>
              <a:spLocks noChangeShapeType="1"/>
            </p:cNvSpPr>
            <p:nvPr/>
          </p:nvSpPr>
          <p:spPr bwMode="auto">
            <a:xfrm flipH="1">
              <a:off x="3667125" y="3108325"/>
              <a:ext cx="42863" cy="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9" name="Line 234"/>
            <p:cNvSpPr>
              <a:spLocks noChangeShapeType="1"/>
            </p:cNvSpPr>
            <p:nvPr/>
          </p:nvSpPr>
          <p:spPr bwMode="auto">
            <a:xfrm flipH="1">
              <a:off x="3689350" y="3024188"/>
              <a:ext cx="20638"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0" name="Line 235"/>
            <p:cNvSpPr>
              <a:spLocks noChangeShapeType="1"/>
            </p:cNvSpPr>
            <p:nvPr/>
          </p:nvSpPr>
          <p:spPr bwMode="auto">
            <a:xfrm flipH="1">
              <a:off x="3689350" y="2943225"/>
              <a:ext cx="20638" cy="15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 name="Line 236"/>
            <p:cNvSpPr>
              <a:spLocks noChangeShapeType="1"/>
            </p:cNvSpPr>
            <p:nvPr/>
          </p:nvSpPr>
          <p:spPr bwMode="auto">
            <a:xfrm flipH="1">
              <a:off x="3689350" y="2860675"/>
              <a:ext cx="20638" cy="15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 name="Line 237"/>
            <p:cNvSpPr>
              <a:spLocks noChangeShapeType="1"/>
            </p:cNvSpPr>
            <p:nvPr/>
          </p:nvSpPr>
          <p:spPr bwMode="auto">
            <a:xfrm flipH="1">
              <a:off x="3689350" y="2779713"/>
              <a:ext cx="20638" cy="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 name="Line 238"/>
            <p:cNvSpPr>
              <a:spLocks noChangeShapeType="1"/>
            </p:cNvSpPr>
            <p:nvPr/>
          </p:nvSpPr>
          <p:spPr bwMode="auto">
            <a:xfrm flipH="1">
              <a:off x="3667125" y="2697163"/>
              <a:ext cx="42863"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 name="Line 239"/>
            <p:cNvSpPr>
              <a:spLocks noChangeShapeType="1"/>
            </p:cNvSpPr>
            <p:nvPr/>
          </p:nvSpPr>
          <p:spPr bwMode="auto">
            <a:xfrm flipH="1">
              <a:off x="3689350" y="2614613"/>
              <a:ext cx="20638"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 name="Line 240"/>
            <p:cNvSpPr>
              <a:spLocks noChangeShapeType="1"/>
            </p:cNvSpPr>
            <p:nvPr/>
          </p:nvSpPr>
          <p:spPr bwMode="auto">
            <a:xfrm flipH="1">
              <a:off x="3689350" y="2533650"/>
              <a:ext cx="20638" cy="15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 name="Line 241"/>
            <p:cNvSpPr>
              <a:spLocks noChangeShapeType="1"/>
            </p:cNvSpPr>
            <p:nvPr/>
          </p:nvSpPr>
          <p:spPr bwMode="auto">
            <a:xfrm flipH="1">
              <a:off x="3689350" y="2451100"/>
              <a:ext cx="20638" cy="15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 name="Line 242"/>
            <p:cNvSpPr>
              <a:spLocks noChangeShapeType="1"/>
            </p:cNvSpPr>
            <p:nvPr/>
          </p:nvSpPr>
          <p:spPr bwMode="auto">
            <a:xfrm flipH="1">
              <a:off x="3689350" y="2370138"/>
              <a:ext cx="20638"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 name="Line 243"/>
            <p:cNvSpPr>
              <a:spLocks noChangeShapeType="1"/>
            </p:cNvSpPr>
            <p:nvPr/>
          </p:nvSpPr>
          <p:spPr bwMode="auto">
            <a:xfrm flipH="1">
              <a:off x="3667125" y="2289175"/>
              <a:ext cx="42863" cy="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 name="Line 244"/>
            <p:cNvSpPr>
              <a:spLocks noChangeShapeType="1"/>
            </p:cNvSpPr>
            <p:nvPr/>
          </p:nvSpPr>
          <p:spPr bwMode="auto">
            <a:xfrm flipH="1">
              <a:off x="3689350" y="2205038"/>
              <a:ext cx="20638"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 name="Line 245"/>
            <p:cNvSpPr>
              <a:spLocks noChangeShapeType="1"/>
            </p:cNvSpPr>
            <p:nvPr/>
          </p:nvSpPr>
          <p:spPr bwMode="auto">
            <a:xfrm flipH="1">
              <a:off x="3689350" y="2124075"/>
              <a:ext cx="20638" cy="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 name="Line 246"/>
            <p:cNvSpPr>
              <a:spLocks noChangeShapeType="1"/>
            </p:cNvSpPr>
            <p:nvPr/>
          </p:nvSpPr>
          <p:spPr bwMode="auto">
            <a:xfrm flipH="1">
              <a:off x="3689350" y="2041525"/>
              <a:ext cx="20638" cy="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 name="Line 247"/>
            <p:cNvSpPr>
              <a:spLocks noChangeShapeType="1"/>
            </p:cNvSpPr>
            <p:nvPr/>
          </p:nvSpPr>
          <p:spPr bwMode="auto">
            <a:xfrm flipH="1">
              <a:off x="3689350" y="1958975"/>
              <a:ext cx="20638" cy="15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 name="Line 248"/>
            <p:cNvSpPr>
              <a:spLocks noChangeShapeType="1"/>
            </p:cNvSpPr>
            <p:nvPr/>
          </p:nvSpPr>
          <p:spPr bwMode="auto">
            <a:xfrm flipH="1">
              <a:off x="3667125" y="1878013"/>
              <a:ext cx="42863"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 name="Line 249"/>
            <p:cNvSpPr>
              <a:spLocks noChangeShapeType="1"/>
            </p:cNvSpPr>
            <p:nvPr/>
          </p:nvSpPr>
          <p:spPr bwMode="auto">
            <a:xfrm flipH="1">
              <a:off x="3689350" y="1795463"/>
              <a:ext cx="20638"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5" name="Line 250"/>
            <p:cNvSpPr>
              <a:spLocks noChangeShapeType="1"/>
            </p:cNvSpPr>
            <p:nvPr/>
          </p:nvSpPr>
          <p:spPr bwMode="auto">
            <a:xfrm flipV="1">
              <a:off x="3709988" y="1795463"/>
              <a:ext cx="1587" cy="172243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6" name="Freeform 251"/>
            <p:cNvSpPr>
              <a:spLocks/>
            </p:cNvSpPr>
            <p:nvPr/>
          </p:nvSpPr>
          <p:spPr bwMode="auto">
            <a:xfrm>
              <a:off x="758825" y="2041525"/>
              <a:ext cx="2068513" cy="1476375"/>
            </a:xfrm>
            <a:custGeom>
              <a:avLst/>
              <a:gdLst>
                <a:gd name="T0" fmla="*/ 44 w 3106"/>
                <a:gd name="T1" fmla="*/ 2230 h 2788"/>
                <a:gd name="T2" fmla="*/ 94 w 3106"/>
                <a:gd name="T3" fmla="*/ 1984 h 2788"/>
                <a:gd name="T4" fmla="*/ 142 w 3106"/>
                <a:gd name="T5" fmla="*/ 1800 h 2788"/>
                <a:gd name="T6" fmla="*/ 191 w 3106"/>
                <a:gd name="T7" fmla="*/ 1649 h 2788"/>
                <a:gd name="T8" fmla="*/ 241 w 3106"/>
                <a:gd name="T9" fmla="*/ 1521 h 2788"/>
                <a:gd name="T10" fmla="*/ 289 w 3106"/>
                <a:gd name="T11" fmla="*/ 1406 h 2788"/>
                <a:gd name="T12" fmla="*/ 339 w 3106"/>
                <a:gd name="T13" fmla="*/ 1303 h 2788"/>
                <a:gd name="T14" fmla="*/ 386 w 3106"/>
                <a:gd name="T15" fmla="*/ 1208 h 2788"/>
                <a:gd name="T16" fmla="*/ 436 w 3106"/>
                <a:gd name="T17" fmla="*/ 1122 h 2788"/>
                <a:gd name="T18" fmla="*/ 486 w 3106"/>
                <a:gd name="T19" fmla="*/ 1041 h 2788"/>
                <a:gd name="T20" fmla="*/ 533 w 3106"/>
                <a:gd name="T21" fmla="*/ 967 h 2788"/>
                <a:gd name="T22" fmla="*/ 583 w 3106"/>
                <a:gd name="T23" fmla="*/ 898 h 2788"/>
                <a:gd name="T24" fmla="*/ 631 w 3106"/>
                <a:gd name="T25" fmla="*/ 833 h 2788"/>
                <a:gd name="T26" fmla="*/ 680 w 3106"/>
                <a:gd name="T27" fmla="*/ 772 h 2788"/>
                <a:gd name="T28" fmla="*/ 728 w 3106"/>
                <a:gd name="T29" fmla="*/ 715 h 2788"/>
                <a:gd name="T30" fmla="*/ 778 w 3106"/>
                <a:gd name="T31" fmla="*/ 661 h 2788"/>
                <a:gd name="T32" fmla="*/ 828 w 3106"/>
                <a:gd name="T33" fmla="*/ 609 h 2788"/>
                <a:gd name="T34" fmla="*/ 875 w 3106"/>
                <a:gd name="T35" fmla="*/ 562 h 2788"/>
                <a:gd name="T36" fmla="*/ 925 w 3106"/>
                <a:gd name="T37" fmla="*/ 518 h 2788"/>
                <a:gd name="T38" fmla="*/ 973 w 3106"/>
                <a:gd name="T39" fmla="*/ 474 h 2788"/>
                <a:gd name="T40" fmla="*/ 1022 w 3106"/>
                <a:gd name="T41" fmla="*/ 434 h 2788"/>
                <a:gd name="T42" fmla="*/ 1072 w 3106"/>
                <a:gd name="T43" fmla="*/ 395 h 2788"/>
                <a:gd name="T44" fmla="*/ 1120 w 3106"/>
                <a:gd name="T45" fmla="*/ 359 h 2788"/>
                <a:gd name="T46" fmla="*/ 1169 w 3106"/>
                <a:gd name="T47" fmla="*/ 327 h 2788"/>
                <a:gd name="T48" fmla="*/ 1217 w 3106"/>
                <a:gd name="T49" fmla="*/ 294 h 2788"/>
                <a:gd name="T50" fmla="*/ 1267 w 3106"/>
                <a:gd name="T51" fmla="*/ 263 h 2788"/>
                <a:gd name="T52" fmla="*/ 1315 w 3106"/>
                <a:gd name="T53" fmla="*/ 235 h 2788"/>
                <a:gd name="T54" fmla="*/ 1364 w 3106"/>
                <a:gd name="T55" fmla="*/ 208 h 2788"/>
                <a:gd name="T56" fmla="*/ 1414 w 3106"/>
                <a:gd name="T57" fmla="*/ 183 h 2788"/>
                <a:gd name="T58" fmla="*/ 1462 w 3106"/>
                <a:gd name="T59" fmla="*/ 160 h 2788"/>
                <a:gd name="T60" fmla="*/ 1511 w 3106"/>
                <a:gd name="T61" fmla="*/ 139 h 2788"/>
                <a:gd name="T62" fmla="*/ 1559 w 3106"/>
                <a:gd name="T63" fmla="*/ 120 h 2788"/>
                <a:gd name="T64" fmla="*/ 1609 w 3106"/>
                <a:gd name="T65" fmla="*/ 101 h 2788"/>
                <a:gd name="T66" fmla="*/ 1658 w 3106"/>
                <a:gd name="T67" fmla="*/ 86 h 2788"/>
                <a:gd name="T68" fmla="*/ 1706 w 3106"/>
                <a:gd name="T69" fmla="*/ 70 h 2788"/>
                <a:gd name="T70" fmla="*/ 1756 w 3106"/>
                <a:gd name="T71" fmla="*/ 55 h 2788"/>
                <a:gd name="T72" fmla="*/ 1804 w 3106"/>
                <a:gd name="T73" fmla="*/ 44 h 2788"/>
                <a:gd name="T74" fmla="*/ 1853 w 3106"/>
                <a:gd name="T75" fmla="*/ 32 h 2788"/>
                <a:gd name="T76" fmla="*/ 1901 w 3106"/>
                <a:gd name="T77" fmla="*/ 25 h 2788"/>
                <a:gd name="T78" fmla="*/ 1951 w 3106"/>
                <a:gd name="T79" fmla="*/ 17 h 2788"/>
                <a:gd name="T80" fmla="*/ 2000 w 3106"/>
                <a:gd name="T81" fmla="*/ 9 h 2788"/>
                <a:gd name="T82" fmla="*/ 2048 w 3106"/>
                <a:gd name="T83" fmla="*/ 5 h 2788"/>
                <a:gd name="T84" fmla="*/ 2098 w 3106"/>
                <a:gd name="T85" fmla="*/ 2 h 2788"/>
                <a:gd name="T86" fmla="*/ 2145 w 3106"/>
                <a:gd name="T87" fmla="*/ 0 h 2788"/>
                <a:gd name="T88" fmla="*/ 2195 w 3106"/>
                <a:gd name="T89" fmla="*/ 0 h 2788"/>
                <a:gd name="T90" fmla="*/ 2245 w 3106"/>
                <a:gd name="T91" fmla="*/ 2 h 2788"/>
                <a:gd name="T92" fmla="*/ 2293 w 3106"/>
                <a:gd name="T93" fmla="*/ 4 h 2788"/>
                <a:gd name="T94" fmla="*/ 2342 w 3106"/>
                <a:gd name="T95" fmla="*/ 7 h 2788"/>
                <a:gd name="T96" fmla="*/ 2390 w 3106"/>
                <a:gd name="T97" fmla="*/ 13 h 2788"/>
                <a:gd name="T98" fmla="*/ 2440 w 3106"/>
                <a:gd name="T99" fmla="*/ 21 h 2788"/>
                <a:gd name="T100" fmla="*/ 2487 w 3106"/>
                <a:gd name="T101" fmla="*/ 30 h 2788"/>
                <a:gd name="T102" fmla="*/ 2537 w 3106"/>
                <a:gd name="T103" fmla="*/ 42 h 2788"/>
                <a:gd name="T104" fmla="*/ 2587 w 3106"/>
                <a:gd name="T105" fmla="*/ 55 h 2788"/>
                <a:gd name="T106" fmla="*/ 2634 w 3106"/>
                <a:gd name="T107" fmla="*/ 69 h 2788"/>
                <a:gd name="T108" fmla="*/ 2684 w 3106"/>
                <a:gd name="T109" fmla="*/ 86 h 2788"/>
                <a:gd name="T110" fmla="*/ 2732 w 3106"/>
                <a:gd name="T111" fmla="*/ 105 h 2788"/>
                <a:gd name="T112" fmla="*/ 2781 w 3106"/>
                <a:gd name="T113" fmla="*/ 124 h 2788"/>
                <a:gd name="T114" fmla="*/ 2831 w 3106"/>
                <a:gd name="T115" fmla="*/ 147 h 2788"/>
                <a:gd name="T116" fmla="*/ 2879 w 3106"/>
                <a:gd name="T117" fmla="*/ 172 h 2788"/>
                <a:gd name="T118" fmla="*/ 2929 w 3106"/>
                <a:gd name="T119" fmla="*/ 200 h 2788"/>
                <a:gd name="T120" fmla="*/ 2976 w 3106"/>
                <a:gd name="T121" fmla="*/ 229 h 2788"/>
                <a:gd name="T122" fmla="*/ 3026 w 3106"/>
                <a:gd name="T123" fmla="*/ 262 h 2788"/>
                <a:gd name="T124" fmla="*/ 3074 w 3106"/>
                <a:gd name="T125" fmla="*/ 296 h 278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106"/>
                <a:gd name="T190" fmla="*/ 0 h 2788"/>
                <a:gd name="T191" fmla="*/ 3106 w 3106"/>
                <a:gd name="T192" fmla="*/ 2788 h 278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106" h="2788">
                  <a:moveTo>
                    <a:pt x="0" y="2788"/>
                  </a:moveTo>
                  <a:lnTo>
                    <a:pt x="4" y="2633"/>
                  </a:lnTo>
                  <a:lnTo>
                    <a:pt x="10" y="2542"/>
                  </a:lnTo>
                  <a:lnTo>
                    <a:pt x="14" y="2482"/>
                  </a:lnTo>
                  <a:lnTo>
                    <a:pt x="18" y="2435"/>
                  </a:lnTo>
                  <a:lnTo>
                    <a:pt x="23" y="2392"/>
                  </a:lnTo>
                  <a:lnTo>
                    <a:pt x="27" y="2354"/>
                  </a:lnTo>
                  <a:lnTo>
                    <a:pt x="31" y="2320"/>
                  </a:lnTo>
                  <a:lnTo>
                    <a:pt x="37" y="2287"/>
                  </a:lnTo>
                  <a:lnTo>
                    <a:pt x="41" y="2259"/>
                  </a:lnTo>
                  <a:lnTo>
                    <a:pt x="44" y="2230"/>
                  </a:lnTo>
                  <a:lnTo>
                    <a:pt x="50" y="2203"/>
                  </a:lnTo>
                  <a:lnTo>
                    <a:pt x="54" y="2177"/>
                  </a:lnTo>
                  <a:lnTo>
                    <a:pt x="58" y="2152"/>
                  </a:lnTo>
                  <a:lnTo>
                    <a:pt x="64" y="2129"/>
                  </a:lnTo>
                  <a:lnTo>
                    <a:pt x="67" y="2106"/>
                  </a:lnTo>
                  <a:lnTo>
                    <a:pt x="71" y="2083"/>
                  </a:lnTo>
                  <a:lnTo>
                    <a:pt x="77" y="2062"/>
                  </a:lnTo>
                  <a:lnTo>
                    <a:pt x="81" y="2041"/>
                  </a:lnTo>
                  <a:lnTo>
                    <a:pt x="85" y="2022"/>
                  </a:lnTo>
                  <a:lnTo>
                    <a:pt x="90" y="2003"/>
                  </a:lnTo>
                  <a:lnTo>
                    <a:pt x="94" y="1984"/>
                  </a:lnTo>
                  <a:lnTo>
                    <a:pt x="98" y="1964"/>
                  </a:lnTo>
                  <a:lnTo>
                    <a:pt x="102" y="1947"/>
                  </a:lnTo>
                  <a:lnTo>
                    <a:pt x="107" y="1928"/>
                  </a:lnTo>
                  <a:lnTo>
                    <a:pt x="111" y="1911"/>
                  </a:lnTo>
                  <a:lnTo>
                    <a:pt x="115" y="1896"/>
                  </a:lnTo>
                  <a:lnTo>
                    <a:pt x="121" y="1878"/>
                  </a:lnTo>
                  <a:lnTo>
                    <a:pt x="125" y="1861"/>
                  </a:lnTo>
                  <a:lnTo>
                    <a:pt x="128" y="1846"/>
                  </a:lnTo>
                  <a:lnTo>
                    <a:pt x="134" y="1831"/>
                  </a:lnTo>
                  <a:lnTo>
                    <a:pt x="138" y="1815"/>
                  </a:lnTo>
                  <a:lnTo>
                    <a:pt x="142" y="1800"/>
                  </a:lnTo>
                  <a:lnTo>
                    <a:pt x="148" y="1785"/>
                  </a:lnTo>
                  <a:lnTo>
                    <a:pt x="151" y="1771"/>
                  </a:lnTo>
                  <a:lnTo>
                    <a:pt x="155" y="1756"/>
                  </a:lnTo>
                  <a:lnTo>
                    <a:pt x="161" y="1743"/>
                  </a:lnTo>
                  <a:lnTo>
                    <a:pt x="165" y="1729"/>
                  </a:lnTo>
                  <a:lnTo>
                    <a:pt x="169" y="1716"/>
                  </a:lnTo>
                  <a:lnTo>
                    <a:pt x="174" y="1703"/>
                  </a:lnTo>
                  <a:lnTo>
                    <a:pt x="178" y="1689"/>
                  </a:lnTo>
                  <a:lnTo>
                    <a:pt x="182" y="1676"/>
                  </a:lnTo>
                  <a:lnTo>
                    <a:pt x="188" y="1662"/>
                  </a:lnTo>
                  <a:lnTo>
                    <a:pt x="191" y="1649"/>
                  </a:lnTo>
                  <a:lnTo>
                    <a:pt x="195" y="1638"/>
                  </a:lnTo>
                  <a:lnTo>
                    <a:pt x="201" y="1624"/>
                  </a:lnTo>
                  <a:lnTo>
                    <a:pt x="205" y="1613"/>
                  </a:lnTo>
                  <a:lnTo>
                    <a:pt x="209" y="1601"/>
                  </a:lnTo>
                  <a:lnTo>
                    <a:pt x="214" y="1588"/>
                  </a:lnTo>
                  <a:lnTo>
                    <a:pt x="218" y="1576"/>
                  </a:lnTo>
                  <a:lnTo>
                    <a:pt x="222" y="1565"/>
                  </a:lnTo>
                  <a:lnTo>
                    <a:pt x="228" y="1554"/>
                  </a:lnTo>
                  <a:lnTo>
                    <a:pt x="232" y="1542"/>
                  </a:lnTo>
                  <a:lnTo>
                    <a:pt x="235" y="1531"/>
                  </a:lnTo>
                  <a:lnTo>
                    <a:pt x="241" y="1521"/>
                  </a:lnTo>
                  <a:lnTo>
                    <a:pt x="245" y="1510"/>
                  </a:lnTo>
                  <a:lnTo>
                    <a:pt x="249" y="1498"/>
                  </a:lnTo>
                  <a:lnTo>
                    <a:pt x="255" y="1489"/>
                  </a:lnTo>
                  <a:lnTo>
                    <a:pt x="258" y="1477"/>
                  </a:lnTo>
                  <a:lnTo>
                    <a:pt x="262" y="1466"/>
                  </a:lnTo>
                  <a:lnTo>
                    <a:pt x="268" y="1456"/>
                  </a:lnTo>
                  <a:lnTo>
                    <a:pt x="272" y="1446"/>
                  </a:lnTo>
                  <a:lnTo>
                    <a:pt x="276" y="1435"/>
                  </a:lnTo>
                  <a:lnTo>
                    <a:pt x="281" y="1425"/>
                  </a:lnTo>
                  <a:lnTo>
                    <a:pt x="285" y="1416"/>
                  </a:lnTo>
                  <a:lnTo>
                    <a:pt x="289" y="1406"/>
                  </a:lnTo>
                  <a:lnTo>
                    <a:pt x="295" y="1395"/>
                  </a:lnTo>
                  <a:lnTo>
                    <a:pt x="298" y="1385"/>
                  </a:lnTo>
                  <a:lnTo>
                    <a:pt x="302" y="1376"/>
                  </a:lnTo>
                  <a:lnTo>
                    <a:pt x="306" y="1366"/>
                  </a:lnTo>
                  <a:lnTo>
                    <a:pt x="312" y="1357"/>
                  </a:lnTo>
                  <a:lnTo>
                    <a:pt x="316" y="1347"/>
                  </a:lnTo>
                  <a:lnTo>
                    <a:pt x="319" y="1339"/>
                  </a:lnTo>
                  <a:lnTo>
                    <a:pt x="325" y="1330"/>
                  </a:lnTo>
                  <a:lnTo>
                    <a:pt x="329" y="1320"/>
                  </a:lnTo>
                  <a:lnTo>
                    <a:pt x="333" y="1311"/>
                  </a:lnTo>
                  <a:lnTo>
                    <a:pt x="339" y="1303"/>
                  </a:lnTo>
                  <a:lnTo>
                    <a:pt x="342" y="1294"/>
                  </a:lnTo>
                  <a:lnTo>
                    <a:pt x="346" y="1284"/>
                  </a:lnTo>
                  <a:lnTo>
                    <a:pt x="352" y="1276"/>
                  </a:lnTo>
                  <a:lnTo>
                    <a:pt x="356" y="1267"/>
                  </a:lnTo>
                  <a:lnTo>
                    <a:pt x="360" y="1259"/>
                  </a:lnTo>
                  <a:lnTo>
                    <a:pt x="365" y="1250"/>
                  </a:lnTo>
                  <a:lnTo>
                    <a:pt x="369" y="1242"/>
                  </a:lnTo>
                  <a:lnTo>
                    <a:pt x="373" y="1232"/>
                  </a:lnTo>
                  <a:lnTo>
                    <a:pt x="379" y="1225"/>
                  </a:lnTo>
                  <a:lnTo>
                    <a:pt x="382" y="1217"/>
                  </a:lnTo>
                  <a:lnTo>
                    <a:pt x="386" y="1208"/>
                  </a:lnTo>
                  <a:lnTo>
                    <a:pt x="392" y="1200"/>
                  </a:lnTo>
                  <a:lnTo>
                    <a:pt x="396" y="1192"/>
                  </a:lnTo>
                  <a:lnTo>
                    <a:pt x="400" y="1185"/>
                  </a:lnTo>
                  <a:lnTo>
                    <a:pt x="405" y="1175"/>
                  </a:lnTo>
                  <a:lnTo>
                    <a:pt x="409" y="1167"/>
                  </a:lnTo>
                  <a:lnTo>
                    <a:pt x="413" y="1160"/>
                  </a:lnTo>
                  <a:lnTo>
                    <a:pt x="419" y="1152"/>
                  </a:lnTo>
                  <a:lnTo>
                    <a:pt x="423" y="1145"/>
                  </a:lnTo>
                  <a:lnTo>
                    <a:pt x="426" y="1137"/>
                  </a:lnTo>
                  <a:lnTo>
                    <a:pt x="432" y="1129"/>
                  </a:lnTo>
                  <a:lnTo>
                    <a:pt x="436" y="1122"/>
                  </a:lnTo>
                  <a:lnTo>
                    <a:pt x="440" y="1114"/>
                  </a:lnTo>
                  <a:lnTo>
                    <a:pt x="446" y="1106"/>
                  </a:lnTo>
                  <a:lnTo>
                    <a:pt x="449" y="1099"/>
                  </a:lnTo>
                  <a:lnTo>
                    <a:pt x="453" y="1093"/>
                  </a:lnTo>
                  <a:lnTo>
                    <a:pt x="459" y="1085"/>
                  </a:lnTo>
                  <a:lnTo>
                    <a:pt x="463" y="1078"/>
                  </a:lnTo>
                  <a:lnTo>
                    <a:pt x="467" y="1070"/>
                  </a:lnTo>
                  <a:lnTo>
                    <a:pt x="472" y="1062"/>
                  </a:lnTo>
                  <a:lnTo>
                    <a:pt x="476" y="1057"/>
                  </a:lnTo>
                  <a:lnTo>
                    <a:pt x="480" y="1049"/>
                  </a:lnTo>
                  <a:lnTo>
                    <a:pt x="486" y="1041"/>
                  </a:lnTo>
                  <a:lnTo>
                    <a:pt x="489" y="1036"/>
                  </a:lnTo>
                  <a:lnTo>
                    <a:pt x="493" y="1028"/>
                  </a:lnTo>
                  <a:lnTo>
                    <a:pt x="497" y="1020"/>
                  </a:lnTo>
                  <a:lnTo>
                    <a:pt x="503" y="1015"/>
                  </a:lnTo>
                  <a:lnTo>
                    <a:pt x="507" y="1007"/>
                  </a:lnTo>
                  <a:lnTo>
                    <a:pt x="510" y="1001"/>
                  </a:lnTo>
                  <a:lnTo>
                    <a:pt x="516" y="994"/>
                  </a:lnTo>
                  <a:lnTo>
                    <a:pt x="520" y="988"/>
                  </a:lnTo>
                  <a:lnTo>
                    <a:pt x="524" y="980"/>
                  </a:lnTo>
                  <a:lnTo>
                    <a:pt x="530" y="974"/>
                  </a:lnTo>
                  <a:lnTo>
                    <a:pt x="533" y="967"/>
                  </a:lnTo>
                  <a:lnTo>
                    <a:pt x="537" y="961"/>
                  </a:lnTo>
                  <a:lnTo>
                    <a:pt x="543" y="955"/>
                  </a:lnTo>
                  <a:lnTo>
                    <a:pt x="547" y="948"/>
                  </a:lnTo>
                  <a:lnTo>
                    <a:pt x="551" y="942"/>
                  </a:lnTo>
                  <a:lnTo>
                    <a:pt x="556" y="936"/>
                  </a:lnTo>
                  <a:lnTo>
                    <a:pt x="560" y="929"/>
                  </a:lnTo>
                  <a:lnTo>
                    <a:pt x="564" y="923"/>
                  </a:lnTo>
                  <a:lnTo>
                    <a:pt x="570" y="917"/>
                  </a:lnTo>
                  <a:lnTo>
                    <a:pt x="573" y="911"/>
                  </a:lnTo>
                  <a:lnTo>
                    <a:pt x="577" y="904"/>
                  </a:lnTo>
                  <a:lnTo>
                    <a:pt x="583" y="898"/>
                  </a:lnTo>
                  <a:lnTo>
                    <a:pt x="587" y="892"/>
                  </a:lnTo>
                  <a:lnTo>
                    <a:pt x="591" y="887"/>
                  </a:lnTo>
                  <a:lnTo>
                    <a:pt x="596" y="881"/>
                  </a:lnTo>
                  <a:lnTo>
                    <a:pt x="600" y="875"/>
                  </a:lnTo>
                  <a:lnTo>
                    <a:pt x="604" y="867"/>
                  </a:lnTo>
                  <a:lnTo>
                    <a:pt x="610" y="862"/>
                  </a:lnTo>
                  <a:lnTo>
                    <a:pt x="614" y="856"/>
                  </a:lnTo>
                  <a:lnTo>
                    <a:pt x="617" y="850"/>
                  </a:lnTo>
                  <a:lnTo>
                    <a:pt x="623" y="844"/>
                  </a:lnTo>
                  <a:lnTo>
                    <a:pt x="627" y="839"/>
                  </a:lnTo>
                  <a:lnTo>
                    <a:pt x="631" y="833"/>
                  </a:lnTo>
                  <a:lnTo>
                    <a:pt x="637" y="827"/>
                  </a:lnTo>
                  <a:lnTo>
                    <a:pt x="640" y="822"/>
                  </a:lnTo>
                  <a:lnTo>
                    <a:pt x="644" y="816"/>
                  </a:lnTo>
                  <a:lnTo>
                    <a:pt x="650" y="810"/>
                  </a:lnTo>
                  <a:lnTo>
                    <a:pt x="654" y="804"/>
                  </a:lnTo>
                  <a:lnTo>
                    <a:pt x="658" y="801"/>
                  </a:lnTo>
                  <a:lnTo>
                    <a:pt x="663" y="795"/>
                  </a:lnTo>
                  <a:lnTo>
                    <a:pt x="667" y="789"/>
                  </a:lnTo>
                  <a:lnTo>
                    <a:pt x="671" y="783"/>
                  </a:lnTo>
                  <a:lnTo>
                    <a:pt x="677" y="778"/>
                  </a:lnTo>
                  <a:lnTo>
                    <a:pt x="680" y="772"/>
                  </a:lnTo>
                  <a:lnTo>
                    <a:pt x="684" y="766"/>
                  </a:lnTo>
                  <a:lnTo>
                    <a:pt x="690" y="762"/>
                  </a:lnTo>
                  <a:lnTo>
                    <a:pt x="694" y="757"/>
                  </a:lnTo>
                  <a:lnTo>
                    <a:pt x="698" y="751"/>
                  </a:lnTo>
                  <a:lnTo>
                    <a:pt x="701" y="745"/>
                  </a:lnTo>
                  <a:lnTo>
                    <a:pt x="707" y="741"/>
                  </a:lnTo>
                  <a:lnTo>
                    <a:pt x="711" y="736"/>
                  </a:lnTo>
                  <a:lnTo>
                    <a:pt x="715" y="730"/>
                  </a:lnTo>
                  <a:lnTo>
                    <a:pt x="721" y="726"/>
                  </a:lnTo>
                  <a:lnTo>
                    <a:pt x="724" y="720"/>
                  </a:lnTo>
                  <a:lnTo>
                    <a:pt x="728" y="715"/>
                  </a:lnTo>
                  <a:lnTo>
                    <a:pt x="734" y="711"/>
                  </a:lnTo>
                  <a:lnTo>
                    <a:pt x="738" y="705"/>
                  </a:lnTo>
                  <a:lnTo>
                    <a:pt x="742" y="699"/>
                  </a:lnTo>
                  <a:lnTo>
                    <a:pt x="747" y="695"/>
                  </a:lnTo>
                  <a:lnTo>
                    <a:pt x="751" y="690"/>
                  </a:lnTo>
                  <a:lnTo>
                    <a:pt x="755" y="686"/>
                  </a:lnTo>
                  <a:lnTo>
                    <a:pt x="761" y="680"/>
                  </a:lnTo>
                  <a:lnTo>
                    <a:pt x="764" y="676"/>
                  </a:lnTo>
                  <a:lnTo>
                    <a:pt x="768" y="671"/>
                  </a:lnTo>
                  <a:lnTo>
                    <a:pt x="774" y="667"/>
                  </a:lnTo>
                  <a:lnTo>
                    <a:pt x="778" y="661"/>
                  </a:lnTo>
                  <a:lnTo>
                    <a:pt x="782" y="657"/>
                  </a:lnTo>
                  <a:lnTo>
                    <a:pt x="787" y="651"/>
                  </a:lnTo>
                  <a:lnTo>
                    <a:pt x="791" y="648"/>
                  </a:lnTo>
                  <a:lnTo>
                    <a:pt x="795" y="642"/>
                  </a:lnTo>
                  <a:lnTo>
                    <a:pt x="801" y="638"/>
                  </a:lnTo>
                  <a:lnTo>
                    <a:pt x="805" y="632"/>
                  </a:lnTo>
                  <a:lnTo>
                    <a:pt x="808" y="629"/>
                  </a:lnTo>
                  <a:lnTo>
                    <a:pt x="814" y="625"/>
                  </a:lnTo>
                  <a:lnTo>
                    <a:pt x="818" y="619"/>
                  </a:lnTo>
                  <a:lnTo>
                    <a:pt x="822" y="615"/>
                  </a:lnTo>
                  <a:lnTo>
                    <a:pt x="828" y="609"/>
                  </a:lnTo>
                  <a:lnTo>
                    <a:pt x="831" y="606"/>
                  </a:lnTo>
                  <a:lnTo>
                    <a:pt x="835" y="602"/>
                  </a:lnTo>
                  <a:lnTo>
                    <a:pt x="841" y="596"/>
                  </a:lnTo>
                  <a:lnTo>
                    <a:pt x="845" y="592"/>
                  </a:lnTo>
                  <a:lnTo>
                    <a:pt x="849" y="588"/>
                  </a:lnTo>
                  <a:lnTo>
                    <a:pt x="854" y="585"/>
                  </a:lnTo>
                  <a:lnTo>
                    <a:pt x="858" y="579"/>
                  </a:lnTo>
                  <a:lnTo>
                    <a:pt x="862" y="575"/>
                  </a:lnTo>
                  <a:lnTo>
                    <a:pt x="868" y="571"/>
                  </a:lnTo>
                  <a:lnTo>
                    <a:pt x="871" y="567"/>
                  </a:lnTo>
                  <a:lnTo>
                    <a:pt x="875" y="562"/>
                  </a:lnTo>
                  <a:lnTo>
                    <a:pt x="881" y="558"/>
                  </a:lnTo>
                  <a:lnTo>
                    <a:pt x="885" y="554"/>
                  </a:lnTo>
                  <a:lnTo>
                    <a:pt x="889" y="550"/>
                  </a:lnTo>
                  <a:lnTo>
                    <a:pt x="892" y="546"/>
                  </a:lnTo>
                  <a:lnTo>
                    <a:pt x="898" y="541"/>
                  </a:lnTo>
                  <a:lnTo>
                    <a:pt x="902" y="537"/>
                  </a:lnTo>
                  <a:lnTo>
                    <a:pt x="906" y="533"/>
                  </a:lnTo>
                  <a:lnTo>
                    <a:pt x="912" y="529"/>
                  </a:lnTo>
                  <a:lnTo>
                    <a:pt x="915" y="525"/>
                  </a:lnTo>
                  <a:lnTo>
                    <a:pt x="919" y="522"/>
                  </a:lnTo>
                  <a:lnTo>
                    <a:pt x="925" y="518"/>
                  </a:lnTo>
                  <a:lnTo>
                    <a:pt x="929" y="514"/>
                  </a:lnTo>
                  <a:lnTo>
                    <a:pt x="933" y="508"/>
                  </a:lnTo>
                  <a:lnTo>
                    <a:pt x="938" y="504"/>
                  </a:lnTo>
                  <a:lnTo>
                    <a:pt x="942" y="500"/>
                  </a:lnTo>
                  <a:lnTo>
                    <a:pt x="946" y="497"/>
                  </a:lnTo>
                  <a:lnTo>
                    <a:pt x="952" y="493"/>
                  </a:lnTo>
                  <a:lnTo>
                    <a:pt x="956" y="489"/>
                  </a:lnTo>
                  <a:lnTo>
                    <a:pt x="959" y="485"/>
                  </a:lnTo>
                  <a:lnTo>
                    <a:pt x="965" y="481"/>
                  </a:lnTo>
                  <a:lnTo>
                    <a:pt x="969" y="478"/>
                  </a:lnTo>
                  <a:lnTo>
                    <a:pt x="973" y="474"/>
                  </a:lnTo>
                  <a:lnTo>
                    <a:pt x="978" y="470"/>
                  </a:lnTo>
                  <a:lnTo>
                    <a:pt x="982" y="466"/>
                  </a:lnTo>
                  <a:lnTo>
                    <a:pt x="986" y="462"/>
                  </a:lnTo>
                  <a:lnTo>
                    <a:pt x="992" y="458"/>
                  </a:lnTo>
                  <a:lnTo>
                    <a:pt x="996" y="455"/>
                  </a:lnTo>
                  <a:lnTo>
                    <a:pt x="999" y="453"/>
                  </a:lnTo>
                  <a:lnTo>
                    <a:pt x="1005" y="449"/>
                  </a:lnTo>
                  <a:lnTo>
                    <a:pt x="1009" y="445"/>
                  </a:lnTo>
                  <a:lnTo>
                    <a:pt x="1013" y="441"/>
                  </a:lnTo>
                  <a:lnTo>
                    <a:pt x="1019" y="437"/>
                  </a:lnTo>
                  <a:lnTo>
                    <a:pt x="1022" y="434"/>
                  </a:lnTo>
                  <a:lnTo>
                    <a:pt x="1026" y="430"/>
                  </a:lnTo>
                  <a:lnTo>
                    <a:pt x="1032" y="426"/>
                  </a:lnTo>
                  <a:lnTo>
                    <a:pt x="1036" y="424"/>
                  </a:lnTo>
                  <a:lnTo>
                    <a:pt x="1040" y="420"/>
                  </a:lnTo>
                  <a:lnTo>
                    <a:pt x="1045" y="416"/>
                  </a:lnTo>
                  <a:lnTo>
                    <a:pt x="1049" y="413"/>
                  </a:lnTo>
                  <a:lnTo>
                    <a:pt x="1053" y="409"/>
                  </a:lnTo>
                  <a:lnTo>
                    <a:pt x="1059" y="405"/>
                  </a:lnTo>
                  <a:lnTo>
                    <a:pt x="1062" y="403"/>
                  </a:lnTo>
                  <a:lnTo>
                    <a:pt x="1066" y="399"/>
                  </a:lnTo>
                  <a:lnTo>
                    <a:pt x="1072" y="395"/>
                  </a:lnTo>
                  <a:lnTo>
                    <a:pt x="1076" y="392"/>
                  </a:lnTo>
                  <a:lnTo>
                    <a:pt x="1080" y="390"/>
                  </a:lnTo>
                  <a:lnTo>
                    <a:pt x="1083" y="386"/>
                  </a:lnTo>
                  <a:lnTo>
                    <a:pt x="1089" y="382"/>
                  </a:lnTo>
                  <a:lnTo>
                    <a:pt x="1093" y="378"/>
                  </a:lnTo>
                  <a:lnTo>
                    <a:pt x="1097" y="376"/>
                  </a:lnTo>
                  <a:lnTo>
                    <a:pt x="1103" y="372"/>
                  </a:lnTo>
                  <a:lnTo>
                    <a:pt x="1106" y="369"/>
                  </a:lnTo>
                  <a:lnTo>
                    <a:pt x="1110" y="367"/>
                  </a:lnTo>
                  <a:lnTo>
                    <a:pt x="1116" y="363"/>
                  </a:lnTo>
                  <a:lnTo>
                    <a:pt x="1120" y="359"/>
                  </a:lnTo>
                  <a:lnTo>
                    <a:pt x="1124" y="357"/>
                  </a:lnTo>
                  <a:lnTo>
                    <a:pt x="1129" y="353"/>
                  </a:lnTo>
                  <a:lnTo>
                    <a:pt x="1133" y="350"/>
                  </a:lnTo>
                  <a:lnTo>
                    <a:pt x="1137" y="348"/>
                  </a:lnTo>
                  <a:lnTo>
                    <a:pt x="1143" y="344"/>
                  </a:lnTo>
                  <a:lnTo>
                    <a:pt x="1147" y="340"/>
                  </a:lnTo>
                  <a:lnTo>
                    <a:pt x="1150" y="338"/>
                  </a:lnTo>
                  <a:lnTo>
                    <a:pt x="1156" y="334"/>
                  </a:lnTo>
                  <a:lnTo>
                    <a:pt x="1160" y="332"/>
                  </a:lnTo>
                  <a:lnTo>
                    <a:pt x="1164" y="328"/>
                  </a:lnTo>
                  <a:lnTo>
                    <a:pt x="1169" y="327"/>
                  </a:lnTo>
                  <a:lnTo>
                    <a:pt x="1173" y="323"/>
                  </a:lnTo>
                  <a:lnTo>
                    <a:pt x="1177" y="319"/>
                  </a:lnTo>
                  <a:lnTo>
                    <a:pt x="1183" y="317"/>
                  </a:lnTo>
                  <a:lnTo>
                    <a:pt x="1187" y="313"/>
                  </a:lnTo>
                  <a:lnTo>
                    <a:pt x="1190" y="311"/>
                  </a:lnTo>
                  <a:lnTo>
                    <a:pt x="1196" y="307"/>
                  </a:lnTo>
                  <a:lnTo>
                    <a:pt x="1200" y="306"/>
                  </a:lnTo>
                  <a:lnTo>
                    <a:pt x="1204" y="302"/>
                  </a:lnTo>
                  <a:lnTo>
                    <a:pt x="1210" y="300"/>
                  </a:lnTo>
                  <a:lnTo>
                    <a:pt x="1213" y="296"/>
                  </a:lnTo>
                  <a:lnTo>
                    <a:pt x="1217" y="294"/>
                  </a:lnTo>
                  <a:lnTo>
                    <a:pt x="1223" y="290"/>
                  </a:lnTo>
                  <a:lnTo>
                    <a:pt x="1227" y="288"/>
                  </a:lnTo>
                  <a:lnTo>
                    <a:pt x="1231" y="285"/>
                  </a:lnTo>
                  <a:lnTo>
                    <a:pt x="1236" y="283"/>
                  </a:lnTo>
                  <a:lnTo>
                    <a:pt x="1240" y="279"/>
                  </a:lnTo>
                  <a:lnTo>
                    <a:pt x="1244" y="277"/>
                  </a:lnTo>
                  <a:lnTo>
                    <a:pt x="1250" y="275"/>
                  </a:lnTo>
                  <a:lnTo>
                    <a:pt x="1253" y="271"/>
                  </a:lnTo>
                  <a:lnTo>
                    <a:pt x="1257" y="269"/>
                  </a:lnTo>
                  <a:lnTo>
                    <a:pt x="1263" y="265"/>
                  </a:lnTo>
                  <a:lnTo>
                    <a:pt x="1267" y="263"/>
                  </a:lnTo>
                  <a:lnTo>
                    <a:pt x="1271" y="262"/>
                  </a:lnTo>
                  <a:lnTo>
                    <a:pt x="1276" y="258"/>
                  </a:lnTo>
                  <a:lnTo>
                    <a:pt x="1280" y="256"/>
                  </a:lnTo>
                  <a:lnTo>
                    <a:pt x="1284" y="254"/>
                  </a:lnTo>
                  <a:lnTo>
                    <a:pt x="1288" y="250"/>
                  </a:lnTo>
                  <a:lnTo>
                    <a:pt x="1294" y="248"/>
                  </a:lnTo>
                  <a:lnTo>
                    <a:pt x="1297" y="246"/>
                  </a:lnTo>
                  <a:lnTo>
                    <a:pt x="1301" y="242"/>
                  </a:lnTo>
                  <a:lnTo>
                    <a:pt x="1307" y="241"/>
                  </a:lnTo>
                  <a:lnTo>
                    <a:pt x="1311" y="239"/>
                  </a:lnTo>
                  <a:lnTo>
                    <a:pt x="1315" y="235"/>
                  </a:lnTo>
                  <a:lnTo>
                    <a:pt x="1320" y="233"/>
                  </a:lnTo>
                  <a:lnTo>
                    <a:pt x="1324" y="231"/>
                  </a:lnTo>
                  <a:lnTo>
                    <a:pt x="1328" y="227"/>
                  </a:lnTo>
                  <a:lnTo>
                    <a:pt x="1334" y="225"/>
                  </a:lnTo>
                  <a:lnTo>
                    <a:pt x="1338" y="223"/>
                  </a:lnTo>
                  <a:lnTo>
                    <a:pt x="1341" y="221"/>
                  </a:lnTo>
                  <a:lnTo>
                    <a:pt x="1347" y="218"/>
                  </a:lnTo>
                  <a:lnTo>
                    <a:pt x="1351" y="216"/>
                  </a:lnTo>
                  <a:lnTo>
                    <a:pt x="1355" y="214"/>
                  </a:lnTo>
                  <a:lnTo>
                    <a:pt x="1360" y="212"/>
                  </a:lnTo>
                  <a:lnTo>
                    <a:pt x="1364" y="208"/>
                  </a:lnTo>
                  <a:lnTo>
                    <a:pt x="1368" y="206"/>
                  </a:lnTo>
                  <a:lnTo>
                    <a:pt x="1374" y="204"/>
                  </a:lnTo>
                  <a:lnTo>
                    <a:pt x="1378" y="202"/>
                  </a:lnTo>
                  <a:lnTo>
                    <a:pt x="1381" y="200"/>
                  </a:lnTo>
                  <a:lnTo>
                    <a:pt x="1387" y="197"/>
                  </a:lnTo>
                  <a:lnTo>
                    <a:pt x="1391" y="195"/>
                  </a:lnTo>
                  <a:lnTo>
                    <a:pt x="1395" y="193"/>
                  </a:lnTo>
                  <a:lnTo>
                    <a:pt x="1401" y="191"/>
                  </a:lnTo>
                  <a:lnTo>
                    <a:pt x="1404" y="189"/>
                  </a:lnTo>
                  <a:lnTo>
                    <a:pt x="1408" y="187"/>
                  </a:lnTo>
                  <a:lnTo>
                    <a:pt x="1414" y="183"/>
                  </a:lnTo>
                  <a:lnTo>
                    <a:pt x="1418" y="181"/>
                  </a:lnTo>
                  <a:lnTo>
                    <a:pt x="1422" y="179"/>
                  </a:lnTo>
                  <a:lnTo>
                    <a:pt x="1427" y="177"/>
                  </a:lnTo>
                  <a:lnTo>
                    <a:pt x="1431" y="176"/>
                  </a:lnTo>
                  <a:lnTo>
                    <a:pt x="1435" y="174"/>
                  </a:lnTo>
                  <a:lnTo>
                    <a:pt x="1441" y="172"/>
                  </a:lnTo>
                  <a:lnTo>
                    <a:pt x="1444" y="170"/>
                  </a:lnTo>
                  <a:lnTo>
                    <a:pt x="1448" y="168"/>
                  </a:lnTo>
                  <a:lnTo>
                    <a:pt x="1454" y="166"/>
                  </a:lnTo>
                  <a:lnTo>
                    <a:pt x="1458" y="162"/>
                  </a:lnTo>
                  <a:lnTo>
                    <a:pt x="1462" y="160"/>
                  </a:lnTo>
                  <a:lnTo>
                    <a:pt x="1467" y="158"/>
                  </a:lnTo>
                  <a:lnTo>
                    <a:pt x="1471" y="156"/>
                  </a:lnTo>
                  <a:lnTo>
                    <a:pt x="1475" y="155"/>
                  </a:lnTo>
                  <a:lnTo>
                    <a:pt x="1479" y="153"/>
                  </a:lnTo>
                  <a:lnTo>
                    <a:pt x="1485" y="151"/>
                  </a:lnTo>
                  <a:lnTo>
                    <a:pt x="1488" y="149"/>
                  </a:lnTo>
                  <a:lnTo>
                    <a:pt x="1492" y="147"/>
                  </a:lnTo>
                  <a:lnTo>
                    <a:pt x="1498" y="145"/>
                  </a:lnTo>
                  <a:lnTo>
                    <a:pt x="1502" y="143"/>
                  </a:lnTo>
                  <a:lnTo>
                    <a:pt x="1506" y="141"/>
                  </a:lnTo>
                  <a:lnTo>
                    <a:pt x="1511" y="139"/>
                  </a:lnTo>
                  <a:lnTo>
                    <a:pt x="1515" y="137"/>
                  </a:lnTo>
                  <a:lnTo>
                    <a:pt x="1519" y="135"/>
                  </a:lnTo>
                  <a:lnTo>
                    <a:pt x="1525" y="134"/>
                  </a:lnTo>
                  <a:lnTo>
                    <a:pt x="1529" y="132"/>
                  </a:lnTo>
                  <a:lnTo>
                    <a:pt x="1532" y="130"/>
                  </a:lnTo>
                  <a:lnTo>
                    <a:pt x="1538" y="128"/>
                  </a:lnTo>
                  <a:lnTo>
                    <a:pt x="1542" y="126"/>
                  </a:lnTo>
                  <a:lnTo>
                    <a:pt x="1546" y="126"/>
                  </a:lnTo>
                  <a:lnTo>
                    <a:pt x="1551" y="124"/>
                  </a:lnTo>
                  <a:lnTo>
                    <a:pt x="1555" y="122"/>
                  </a:lnTo>
                  <a:lnTo>
                    <a:pt x="1559" y="120"/>
                  </a:lnTo>
                  <a:lnTo>
                    <a:pt x="1565" y="118"/>
                  </a:lnTo>
                  <a:lnTo>
                    <a:pt x="1569" y="116"/>
                  </a:lnTo>
                  <a:lnTo>
                    <a:pt x="1572" y="114"/>
                  </a:lnTo>
                  <a:lnTo>
                    <a:pt x="1578" y="113"/>
                  </a:lnTo>
                  <a:lnTo>
                    <a:pt x="1582" y="111"/>
                  </a:lnTo>
                  <a:lnTo>
                    <a:pt x="1586" y="111"/>
                  </a:lnTo>
                  <a:lnTo>
                    <a:pt x="1592" y="109"/>
                  </a:lnTo>
                  <a:lnTo>
                    <a:pt x="1595" y="107"/>
                  </a:lnTo>
                  <a:lnTo>
                    <a:pt x="1599" y="105"/>
                  </a:lnTo>
                  <a:lnTo>
                    <a:pt x="1605" y="103"/>
                  </a:lnTo>
                  <a:lnTo>
                    <a:pt x="1609" y="101"/>
                  </a:lnTo>
                  <a:lnTo>
                    <a:pt x="1613" y="99"/>
                  </a:lnTo>
                  <a:lnTo>
                    <a:pt x="1618" y="99"/>
                  </a:lnTo>
                  <a:lnTo>
                    <a:pt x="1622" y="97"/>
                  </a:lnTo>
                  <a:lnTo>
                    <a:pt x="1626" y="95"/>
                  </a:lnTo>
                  <a:lnTo>
                    <a:pt x="1632" y="93"/>
                  </a:lnTo>
                  <a:lnTo>
                    <a:pt x="1635" y="91"/>
                  </a:lnTo>
                  <a:lnTo>
                    <a:pt x="1639" y="91"/>
                  </a:lnTo>
                  <a:lnTo>
                    <a:pt x="1645" y="90"/>
                  </a:lnTo>
                  <a:lnTo>
                    <a:pt x="1649" y="88"/>
                  </a:lnTo>
                  <a:lnTo>
                    <a:pt x="1653" y="86"/>
                  </a:lnTo>
                  <a:lnTo>
                    <a:pt x="1658" y="86"/>
                  </a:lnTo>
                  <a:lnTo>
                    <a:pt x="1662" y="84"/>
                  </a:lnTo>
                  <a:lnTo>
                    <a:pt x="1666" y="82"/>
                  </a:lnTo>
                  <a:lnTo>
                    <a:pt x="1672" y="80"/>
                  </a:lnTo>
                  <a:lnTo>
                    <a:pt x="1676" y="80"/>
                  </a:lnTo>
                  <a:lnTo>
                    <a:pt x="1679" y="78"/>
                  </a:lnTo>
                  <a:lnTo>
                    <a:pt x="1683" y="76"/>
                  </a:lnTo>
                  <a:lnTo>
                    <a:pt x="1689" y="74"/>
                  </a:lnTo>
                  <a:lnTo>
                    <a:pt x="1693" y="74"/>
                  </a:lnTo>
                  <a:lnTo>
                    <a:pt x="1697" y="72"/>
                  </a:lnTo>
                  <a:lnTo>
                    <a:pt x="1702" y="70"/>
                  </a:lnTo>
                  <a:lnTo>
                    <a:pt x="1706" y="70"/>
                  </a:lnTo>
                  <a:lnTo>
                    <a:pt x="1710" y="69"/>
                  </a:lnTo>
                  <a:lnTo>
                    <a:pt x="1716" y="67"/>
                  </a:lnTo>
                  <a:lnTo>
                    <a:pt x="1720" y="67"/>
                  </a:lnTo>
                  <a:lnTo>
                    <a:pt x="1723" y="65"/>
                  </a:lnTo>
                  <a:lnTo>
                    <a:pt x="1729" y="63"/>
                  </a:lnTo>
                  <a:lnTo>
                    <a:pt x="1733" y="63"/>
                  </a:lnTo>
                  <a:lnTo>
                    <a:pt x="1737" y="61"/>
                  </a:lnTo>
                  <a:lnTo>
                    <a:pt x="1742" y="59"/>
                  </a:lnTo>
                  <a:lnTo>
                    <a:pt x="1746" y="59"/>
                  </a:lnTo>
                  <a:lnTo>
                    <a:pt x="1750" y="57"/>
                  </a:lnTo>
                  <a:lnTo>
                    <a:pt x="1756" y="55"/>
                  </a:lnTo>
                  <a:lnTo>
                    <a:pt x="1760" y="55"/>
                  </a:lnTo>
                  <a:lnTo>
                    <a:pt x="1763" y="53"/>
                  </a:lnTo>
                  <a:lnTo>
                    <a:pt x="1769" y="53"/>
                  </a:lnTo>
                  <a:lnTo>
                    <a:pt x="1773" y="51"/>
                  </a:lnTo>
                  <a:lnTo>
                    <a:pt x="1777" y="49"/>
                  </a:lnTo>
                  <a:lnTo>
                    <a:pt x="1783" y="49"/>
                  </a:lnTo>
                  <a:lnTo>
                    <a:pt x="1786" y="48"/>
                  </a:lnTo>
                  <a:lnTo>
                    <a:pt x="1790" y="48"/>
                  </a:lnTo>
                  <a:lnTo>
                    <a:pt x="1796" y="46"/>
                  </a:lnTo>
                  <a:lnTo>
                    <a:pt x="1800" y="46"/>
                  </a:lnTo>
                  <a:lnTo>
                    <a:pt x="1804" y="44"/>
                  </a:lnTo>
                  <a:lnTo>
                    <a:pt x="1809" y="44"/>
                  </a:lnTo>
                  <a:lnTo>
                    <a:pt x="1813" y="42"/>
                  </a:lnTo>
                  <a:lnTo>
                    <a:pt x="1817" y="40"/>
                  </a:lnTo>
                  <a:lnTo>
                    <a:pt x="1823" y="40"/>
                  </a:lnTo>
                  <a:lnTo>
                    <a:pt x="1826" y="38"/>
                  </a:lnTo>
                  <a:lnTo>
                    <a:pt x="1830" y="38"/>
                  </a:lnTo>
                  <a:lnTo>
                    <a:pt x="1836" y="36"/>
                  </a:lnTo>
                  <a:lnTo>
                    <a:pt x="1840" y="36"/>
                  </a:lnTo>
                  <a:lnTo>
                    <a:pt x="1844" y="34"/>
                  </a:lnTo>
                  <a:lnTo>
                    <a:pt x="1849" y="34"/>
                  </a:lnTo>
                  <a:lnTo>
                    <a:pt x="1853" y="32"/>
                  </a:lnTo>
                  <a:lnTo>
                    <a:pt x="1857" y="32"/>
                  </a:lnTo>
                  <a:lnTo>
                    <a:pt x="1863" y="32"/>
                  </a:lnTo>
                  <a:lnTo>
                    <a:pt x="1867" y="30"/>
                  </a:lnTo>
                  <a:lnTo>
                    <a:pt x="1870" y="30"/>
                  </a:lnTo>
                  <a:lnTo>
                    <a:pt x="1874" y="28"/>
                  </a:lnTo>
                  <a:lnTo>
                    <a:pt x="1880" y="28"/>
                  </a:lnTo>
                  <a:lnTo>
                    <a:pt x="1884" y="27"/>
                  </a:lnTo>
                  <a:lnTo>
                    <a:pt x="1888" y="27"/>
                  </a:lnTo>
                  <a:lnTo>
                    <a:pt x="1893" y="25"/>
                  </a:lnTo>
                  <a:lnTo>
                    <a:pt x="1897" y="25"/>
                  </a:lnTo>
                  <a:lnTo>
                    <a:pt x="1901" y="25"/>
                  </a:lnTo>
                  <a:lnTo>
                    <a:pt x="1907" y="23"/>
                  </a:lnTo>
                  <a:lnTo>
                    <a:pt x="1911" y="23"/>
                  </a:lnTo>
                  <a:lnTo>
                    <a:pt x="1914" y="21"/>
                  </a:lnTo>
                  <a:lnTo>
                    <a:pt x="1920" y="21"/>
                  </a:lnTo>
                  <a:lnTo>
                    <a:pt x="1924" y="21"/>
                  </a:lnTo>
                  <a:lnTo>
                    <a:pt x="1928" y="19"/>
                  </a:lnTo>
                  <a:lnTo>
                    <a:pt x="1933" y="19"/>
                  </a:lnTo>
                  <a:lnTo>
                    <a:pt x="1937" y="19"/>
                  </a:lnTo>
                  <a:lnTo>
                    <a:pt x="1941" y="17"/>
                  </a:lnTo>
                  <a:lnTo>
                    <a:pt x="1947" y="17"/>
                  </a:lnTo>
                  <a:lnTo>
                    <a:pt x="1951" y="17"/>
                  </a:lnTo>
                  <a:lnTo>
                    <a:pt x="1954" y="15"/>
                  </a:lnTo>
                  <a:lnTo>
                    <a:pt x="1960" y="15"/>
                  </a:lnTo>
                  <a:lnTo>
                    <a:pt x="1964" y="15"/>
                  </a:lnTo>
                  <a:lnTo>
                    <a:pt x="1968" y="13"/>
                  </a:lnTo>
                  <a:lnTo>
                    <a:pt x="1974" y="13"/>
                  </a:lnTo>
                  <a:lnTo>
                    <a:pt x="1977" y="13"/>
                  </a:lnTo>
                  <a:lnTo>
                    <a:pt x="1981" y="11"/>
                  </a:lnTo>
                  <a:lnTo>
                    <a:pt x="1987" y="11"/>
                  </a:lnTo>
                  <a:lnTo>
                    <a:pt x="1991" y="11"/>
                  </a:lnTo>
                  <a:lnTo>
                    <a:pt x="1995" y="11"/>
                  </a:lnTo>
                  <a:lnTo>
                    <a:pt x="2000" y="9"/>
                  </a:lnTo>
                  <a:lnTo>
                    <a:pt x="2004" y="9"/>
                  </a:lnTo>
                  <a:lnTo>
                    <a:pt x="2008" y="9"/>
                  </a:lnTo>
                  <a:lnTo>
                    <a:pt x="2014" y="9"/>
                  </a:lnTo>
                  <a:lnTo>
                    <a:pt x="2017" y="7"/>
                  </a:lnTo>
                  <a:lnTo>
                    <a:pt x="2021" y="7"/>
                  </a:lnTo>
                  <a:lnTo>
                    <a:pt x="2027" y="7"/>
                  </a:lnTo>
                  <a:lnTo>
                    <a:pt x="2031" y="7"/>
                  </a:lnTo>
                  <a:lnTo>
                    <a:pt x="2035" y="5"/>
                  </a:lnTo>
                  <a:lnTo>
                    <a:pt x="2040" y="5"/>
                  </a:lnTo>
                  <a:lnTo>
                    <a:pt x="2044" y="5"/>
                  </a:lnTo>
                  <a:lnTo>
                    <a:pt x="2048" y="5"/>
                  </a:lnTo>
                  <a:lnTo>
                    <a:pt x="2054" y="5"/>
                  </a:lnTo>
                  <a:lnTo>
                    <a:pt x="2058" y="4"/>
                  </a:lnTo>
                  <a:lnTo>
                    <a:pt x="2061" y="4"/>
                  </a:lnTo>
                  <a:lnTo>
                    <a:pt x="2067" y="4"/>
                  </a:lnTo>
                  <a:lnTo>
                    <a:pt x="2071" y="4"/>
                  </a:lnTo>
                  <a:lnTo>
                    <a:pt x="2075" y="4"/>
                  </a:lnTo>
                  <a:lnTo>
                    <a:pt x="2079" y="4"/>
                  </a:lnTo>
                  <a:lnTo>
                    <a:pt x="2084" y="2"/>
                  </a:lnTo>
                  <a:lnTo>
                    <a:pt x="2088" y="2"/>
                  </a:lnTo>
                  <a:lnTo>
                    <a:pt x="2092" y="2"/>
                  </a:lnTo>
                  <a:lnTo>
                    <a:pt x="2098" y="2"/>
                  </a:lnTo>
                  <a:lnTo>
                    <a:pt x="2102" y="2"/>
                  </a:lnTo>
                  <a:lnTo>
                    <a:pt x="2105" y="2"/>
                  </a:lnTo>
                  <a:lnTo>
                    <a:pt x="2111" y="2"/>
                  </a:lnTo>
                  <a:lnTo>
                    <a:pt x="2115" y="2"/>
                  </a:lnTo>
                  <a:lnTo>
                    <a:pt x="2119" y="2"/>
                  </a:lnTo>
                  <a:lnTo>
                    <a:pt x="2124" y="0"/>
                  </a:lnTo>
                  <a:lnTo>
                    <a:pt x="2128" y="0"/>
                  </a:lnTo>
                  <a:lnTo>
                    <a:pt x="2132" y="0"/>
                  </a:lnTo>
                  <a:lnTo>
                    <a:pt x="2138" y="0"/>
                  </a:lnTo>
                  <a:lnTo>
                    <a:pt x="2142" y="0"/>
                  </a:lnTo>
                  <a:lnTo>
                    <a:pt x="2145" y="0"/>
                  </a:lnTo>
                  <a:lnTo>
                    <a:pt x="2151" y="0"/>
                  </a:lnTo>
                  <a:lnTo>
                    <a:pt x="2155" y="0"/>
                  </a:lnTo>
                  <a:lnTo>
                    <a:pt x="2159" y="0"/>
                  </a:lnTo>
                  <a:lnTo>
                    <a:pt x="2165" y="0"/>
                  </a:lnTo>
                  <a:lnTo>
                    <a:pt x="2168" y="0"/>
                  </a:lnTo>
                  <a:lnTo>
                    <a:pt x="2172" y="0"/>
                  </a:lnTo>
                  <a:lnTo>
                    <a:pt x="2178" y="0"/>
                  </a:lnTo>
                  <a:lnTo>
                    <a:pt x="2182" y="0"/>
                  </a:lnTo>
                  <a:lnTo>
                    <a:pt x="2186" y="0"/>
                  </a:lnTo>
                  <a:lnTo>
                    <a:pt x="2191" y="0"/>
                  </a:lnTo>
                  <a:lnTo>
                    <a:pt x="2195" y="0"/>
                  </a:lnTo>
                  <a:lnTo>
                    <a:pt x="2199" y="0"/>
                  </a:lnTo>
                  <a:lnTo>
                    <a:pt x="2205" y="0"/>
                  </a:lnTo>
                  <a:lnTo>
                    <a:pt x="2208" y="0"/>
                  </a:lnTo>
                  <a:lnTo>
                    <a:pt x="2212" y="0"/>
                  </a:lnTo>
                  <a:lnTo>
                    <a:pt x="2218" y="0"/>
                  </a:lnTo>
                  <a:lnTo>
                    <a:pt x="2222" y="0"/>
                  </a:lnTo>
                  <a:lnTo>
                    <a:pt x="2226" y="0"/>
                  </a:lnTo>
                  <a:lnTo>
                    <a:pt x="2231" y="0"/>
                  </a:lnTo>
                  <a:lnTo>
                    <a:pt x="2235" y="0"/>
                  </a:lnTo>
                  <a:lnTo>
                    <a:pt x="2239" y="2"/>
                  </a:lnTo>
                  <a:lnTo>
                    <a:pt x="2245" y="2"/>
                  </a:lnTo>
                  <a:lnTo>
                    <a:pt x="2249" y="2"/>
                  </a:lnTo>
                  <a:lnTo>
                    <a:pt x="2252" y="2"/>
                  </a:lnTo>
                  <a:lnTo>
                    <a:pt x="2258" y="2"/>
                  </a:lnTo>
                  <a:lnTo>
                    <a:pt x="2262" y="2"/>
                  </a:lnTo>
                  <a:lnTo>
                    <a:pt x="2266" y="2"/>
                  </a:lnTo>
                  <a:lnTo>
                    <a:pt x="2270" y="2"/>
                  </a:lnTo>
                  <a:lnTo>
                    <a:pt x="2275" y="2"/>
                  </a:lnTo>
                  <a:lnTo>
                    <a:pt x="2279" y="4"/>
                  </a:lnTo>
                  <a:lnTo>
                    <a:pt x="2283" y="4"/>
                  </a:lnTo>
                  <a:lnTo>
                    <a:pt x="2289" y="4"/>
                  </a:lnTo>
                  <a:lnTo>
                    <a:pt x="2293" y="4"/>
                  </a:lnTo>
                  <a:lnTo>
                    <a:pt x="2296" y="4"/>
                  </a:lnTo>
                  <a:lnTo>
                    <a:pt x="2302" y="4"/>
                  </a:lnTo>
                  <a:lnTo>
                    <a:pt x="2306" y="5"/>
                  </a:lnTo>
                  <a:lnTo>
                    <a:pt x="2310" y="5"/>
                  </a:lnTo>
                  <a:lnTo>
                    <a:pt x="2315" y="5"/>
                  </a:lnTo>
                  <a:lnTo>
                    <a:pt x="2319" y="5"/>
                  </a:lnTo>
                  <a:lnTo>
                    <a:pt x="2323" y="5"/>
                  </a:lnTo>
                  <a:lnTo>
                    <a:pt x="2329" y="7"/>
                  </a:lnTo>
                  <a:lnTo>
                    <a:pt x="2333" y="7"/>
                  </a:lnTo>
                  <a:lnTo>
                    <a:pt x="2336" y="7"/>
                  </a:lnTo>
                  <a:lnTo>
                    <a:pt x="2342" y="7"/>
                  </a:lnTo>
                  <a:lnTo>
                    <a:pt x="2346" y="9"/>
                  </a:lnTo>
                  <a:lnTo>
                    <a:pt x="2350" y="9"/>
                  </a:lnTo>
                  <a:lnTo>
                    <a:pt x="2356" y="9"/>
                  </a:lnTo>
                  <a:lnTo>
                    <a:pt x="2359" y="9"/>
                  </a:lnTo>
                  <a:lnTo>
                    <a:pt x="2363" y="11"/>
                  </a:lnTo>
                  <a:lnTo>
                    <a:pt x="2369" y="11"/>
                  </a:lnTo>
                  <a:lnTo>
                    <a:pt x="2373" y="11"/>
                  </a:lnTo>
                  <a:lnTo>
                    <a:pt x="2377" y="13"/>
                  </a:lnTo>
                  <a:lnTo>
                    <a:pt x="2382" y="13"/>
                  </a:lnTo>
                  <a:lnTo>
                    <a:pt x="2386" y="13"/>
                  </a:lnTo>
                  <a:lnTo>
                    <a:pt x="2390" y="13"/>
                  </a:lnTo>
                  <a:lnTo>
                    <a:pt x="2396" y="15"/>
                  </a:lnTo>
                  <a:lnTo>
                    <a:pt x="2399" y="15"/>
                  </a:lnTo>
                  <a:lnTo>
                    <a:pt x="2403" y="15"/>
                  </a:lnTo>
                  <a:lnTo>
                    <a:pt x="2409" y="17"/>
                  </a:lnTo>
                  <a:lnTo>
                    <a:pt x="2413" y="17"/>
                  </a:lnTo>
                  <a:lnTo>
                    <a:pt x="2417" y="19"/>
                  </a:lnTo>
                  <a:lnTo>
                    <a:pt x="2422" y="19"/>
                  </a:lnTo>
                  <a:lnTo>
                    <a:pt x="2426" y="19"/>
                  </a:lnTo>
                  <a:lnTo>
                    <a:pt x="2430" y="21"/>
                  </a:lnTo>
                  <a:lnTo>
                    <a:pt x="2436" y="21"/>
                  </a:lnTo>
                  <a:lnTo>
                    <a:pt x="2440" y="21"/>
                  </a:lnTo>
                  <a:lnTo>
                    <a:pt x="2443" y="23"/>
                  </a:lnTo>
                  <a:lnTo>
                    <a:pt x="2449" y="23"/>
                  </a:lnTo>
                  <a:lnTo>
                    <a:pt x="2453" y="25"/>
                  </a:lnTo>
                  <a:lnTo>
                    <a:pt x="2457" y="25"/>
                  </a:lnTo>
                  <a:lnTo>
                    <a:pt x="2463" y="27"/>
                  </a:lnTo>
                  <a:lnTo>
                    <a:pt x="2466" y="27"/>
                  </a:lnTo>
                  <a:lnTo>
                    <a:pt x="2470" y="27"/>
                  </a:lnTo>
                  <a:lnTo>
                    <a:pt x="2474" y="28"/>
                  </a:lnTo>
                  <a:lnTo>
                    <a:pt x="2480" y="28"/>
                  </a:lnTo>
                  <a:lnTo>
                    <a:pt x="2484" y="30"/>
                  </a:lnTo>
                  <a:lnTo>
                    <a:pt x="2487" y="30"/>
                  </a:lnTo>
                  <a:lnTo>
                    <a:pt x="2493" y="32"/>
                  </a:lnTo>
                  <a:lnTo>
                    <a:pt x="2497" y="32"/>
                  </a:lnTo>
                  <a:lnTo>
                    <a:pt x="2501" y="34"/>
                  </a:lnTo>
                  <a:lnTo>
                    <a:pt x="2506" y="34"/>
                  </a:lnTo>
                  <a:lnTo>
                    <a:pt x="2510" y="36"/>
                  </a:lnTo>
                  <a:lnTo>
                    <a:pt x="2514" y="36"/>
                  </a:lnTo>
                  <a:lnTo>
                    <a:pt x="2520" y="38"/>
                  </a:lnTo>
                  <a:lnTo>
                    <a:pt x="2524" y="38"/>
                  </a:lnTo>
                  <a:lnTo>
                    <a:pt x="2527" y="40"/>
                  </a:lnTo>
                  <a:lnTo>
                    <a:pt x="2533" y="42"/>
                  </a:lnTo>
                  <a:lnTo>
                    <a:pt x="2537" y="42"/>
                  </a:lnTo>
                  <a:lnTo>
                    <a:pt x="2541" y="44"/>
                  </a:lnTo>
                  <a:lnTo>
                    <a:pt x="2547" y="44"/>
                  </a:lnTo>
                  <a:lnTo>
                    <a:pt x="2550" y="46"/>
                  </a:lnTo>
                  <a:lnTo>
                    <a:pt x="2554" y="46"/>
                  </a:lnTo>
                  <a:lnTo>
                    <a:pt x="2560" y="48"/>
                  </a:lnTo>
                  <a:lnTo>
                    <a:pt x="2564" y="49"/>
                  </a:lnTo>
                  <a:lnTo>
                    <a:pt x="2568" y="49"/>
                  </a:lnTo>
                  <a:lnTo>
                    <a:pt x="2573" y="51"/>
                  </a:lnTo>
                  <a:lnTo>
                    <a:pt x="2577" y="53"/>
                  </a:lnTo>
                  <a:lnTo>
                    <a:pt x="2581" y="53"/>
                  </a:lnTo>
                  <a:lnTo>
                    <a:pt x="2587" y="55"/>
                  </a:lnTo>
                  <a:lnTo>
                    <a:pt x="2590" y="55"/>
                  </a:lnTo>
                  <a:lnTo>
                    <a:pt x="2594" y="57"/>
                  </a:lnTo>
                  <a:lnTo>
                    <a:pt x="2600" y="59"/>
                  </a:lnTo>
                  <a:lnTo>
                    <a:pt x="2604" y="59"/>
                  </a:lnTo>
                  <a:lnTo>
                    <a:pt x="2608" y="61"/>
                  </a:lnTo>
                  <a:lnTo>
                    <a:pt x="2613" y="63"/>
                  </a:lnTo>
                  <a:lnTo>
                    <a:pt x="2617" y="65"/>
                  </a:lnTo>
                  <a:lnTo>
                    <a:pt x="2621" y="65"/>
                  </a:lnTo>
                  <a:lnTo>
                    <a:pt x="2627" y="67"/>
                  </a:lnTo>
                  <a:lnTo>
                    <a:pt x="2631" y="69"/>
                  </a:lnTo>
                  <a:lnTo>
                    <a:pt x="2634" y="69"/>
                  </a:lnTo>
                  <a:lnTo>
                    <a:pt x="2640" y="70"/>
                  </a:lnTo>
                  <a:lnTo>
                    <a:pt x="2644" y="72"/>
                  </a:lnTo>
                  <a:lnTo>
                    <a:pt x="2648" y="74"/>
                  </a:lnTo>
                  <a:lnTo>
                    <a:pt x="2654" y="74"/>
                  </a:lnTo>
                  <a:lnTo>
                    <a:pt x="2657" y="76"/>
                  </a:lnTo>
                  <a:lnTo>
                    <a:pt x="2661" y="78"/>
                  </a:lnTo>
                  <a:lnTo>
                    <a:pt x="2665" y="80"/>
                  </a:lnTo>
                  <a:lnTo>
                    <a:pt x="2671" y="82"/>
                  </a:lnTo>
                  <a:lnTo>
                    <a:pt x="2675" y="82"/>
                  </a:lnTo>
                  <a:lnTo>
                    <a:pt x="2678" y="84"/>
                  </a:lnTo>
                  <a:lnTo>
                    <a:pt x="2684" y="86"/>
                  </a:lnTo>
                  <a:lnTo>
                    <a:pt x="2688" y="88"/>
                  </a:lnTo>
                  <a:lnTo>
                    <a:pt x="2692" y="90"/>
                  </a:lnTo>
                  <a:lnTo>
                    <a:pt x="2697" y="91"/>
                  </a:lnTo>
                  <a:lnTo>
                    <a:pt x="2701" y="91"/>
                  </a:lnTo>
                  <a:lnTo>
                    <a:pt x="2705" y="93"/>
                  </a:lnTo>
                  <a:lnTo>
                    <a:pt x="2711" y="95"/>
                  </a:lnTo>
                  <a:lnTo>
                    <a:pt x="2715" y="97"/>
                  </a:lnTo>
                  <a:lnTo>
                    <a:pt x="2718" y="99"/>
                  </a:lnTo>
                  <a:lnTo>
                    <a:pt x="2724" y="101"/>
                  </a:lnTo>
                  <a:lnTo>
                    <a:pt x="2728" y="103"/>
                  </a:lnTo>
                  <a:lnTo>
                    <a:pt x="2732" y="105"/>
                  </a:lnTo>
                  <a:lnTo>
                    <a:pt x="2738" y="107"/>
                  </a:lnTo>
                  <a:lnTo>
                    <a:pt x="2741" y="109"/>
                  </a:lnTo>
                  <a:lnTo>
                    <a:pt x="2745" y="111"/>
                  </a:lnTo>
                  <a:lnTo>
                    <a:pt x="2751" y="113"/>
                  </a:lnTo>
                  <a:lnTo>
                    <a:pt x="2755" y="114"/>
                  </a:lnTo>
                  <a:lnTo>
                    <a:pt x="2759" y="114"/>
                  </a:lnTo>
                  <a:lnTo>
                    <a:pt x="2764" y="116"/>
                  </a:lnTo>
                  <a:lnTo>
                    <a:pt x="2768" y="118"/>
                  </a:lnTo>
                  <a:lnTo>
                    <a:pt x="2772" y="120"/>
                  </a:lnTo>
                  <a:lnTo>
                    <a:pt x="2778" y="122"/>
                  </a:lnTo>
                  <a:lnTo>
                    <a:pt x="2781" y="124"/>
                  </a:lnTo>
                  <a:lnTo>
                    <a:pt x="2785" y="128"/>
                  </a:lnTo>
                  <a:lnTo>
                    <a:pt x="2791" y="130"/>
                  </a:lnTo>
                  <a:lnTo>
                    <a:pt x="2795" y="132"/>
                  </a:lnTo>
                  <a:lnTo>
                    <a:pt x="2799" y="134"/>
                  </a:lnTo>
                  <a:lnTo>
                    <a:pt x="2804" y="135"/>
                  </a:lnTo>
                  <a:lnTo>
                    <a:pt x="2808" y="137"/>
                  </a:lnTo>
                  <a:lnTo>
                    <a:pt x="2812" y="139"/>
                  </a:lnTo>
                  <a:lnTo>
                    <a:pt x="2818" y="141"/>
                  </a:lnTo>
                  <a:lnTo>
                    <a:pt x="2822" y="143"/>
                  </a:lnTo>
                  <a:lnTo>
                    <a:pt x="2825" y="145"/>
                  </a:lnTo>
                  <a:lnTo>
                    <a:pt x="2831" y="147"/>
                  </a:lnTo>
                  <a:lnTo>
                    <a:pt x="2835" y="149"/>
                  </a:lnTo>
                  <a:lnTo>
                    <a:pt x="2839" y="153"/>
                  </a:lnTo>
                  <a:lnTo>
                    <a:pt x="2845" y="155"/>
                  </a:lnTo>
                  <a:lnTo>
                    <a:pt x="2848" y="156"/>
                  </a:lnTo>
                  <a:lnTo>
                    <a:pt x="2852" y="158"/>
                  </a:lnTo>
                  <a:lnTo>
                    <a:pt x="2856" y="160"/>
                  </a:lnTo>
                  <a:lnTo>
                    <a:pt x="2862" y="162"/>
                  </a:lnTo>
                  <a:lnTo>
                    <a:pt x="2866" y="166"/>
                  </a:lnTo>
                  <a:lnTo>
                    <a:pt x="2869" y="168"/>
                  </a:lnTo>
                  <a:lnTo>
                    <a:pt x="2875" y="170"/>
                  </a:lnTo>
                  <a:lnTo>
                    <a:pt x="2879" y="172"/>
                  </a:lnTo>
                  <a:lnTo>
                    <a:pt x="2883" y="176"/>
                  </a:lnTo>
                  <a:lnTo>
                    <a:pt x="2888" y="177"/>
                  </a:lnTo>
                  <a:lnTo>
                    <a:pt x="2892" y="179"/>
                  </a:lnTo>
                  <a:lnTo>
                    <a:pt x="2896" y="181"/>
                  </a:lnTo>
                  <a:lnTo>
                    <a:pt x="2902" y="185"/>
                  </a:lnTo>
                  <a:lnTo>
                    <a:pt x="2906" y="187"/>
                  </a:lnTo>
                  <a:lnTo>
                    <a:pt x="2909" y="189"/>
                  </a:lnTo>
                  <a:lnTo>
                    <a:pt x="2915" y="193"/>
                  </a:lnTo>
                  <a:lnTo>
                    <a:pt x="2919" y="195"/>
                  </a:lnTo>
                  <a:lnTo>
                    <a:pt x="2923" y="197"/>
                  </a:lnTo>
                  <a:lnTo>
                    <a:pt x="2929" y="200"/>
                  </a:lnTo>
                  <a:lnTo>
                    <a:pt x="2932" y="202"/>
                  </a:lnTo>
                  <a:lnTo>
                    <a:pt x="2936" y="204"/>
                  </a:lnTo>
                  <a:lnTo>
                    <a:pt x="2942" y="208"/>
                  </a:lnTo>
                  <a:lnTo>
                    <a:pt x="2946" y="210"/>
                  </a:lnTo>
                  <a:lnTo>
                    <a:pt x="2950" y="212"/>
                  </a:lnTo>
                  <a:lnTo>
                    <a:pt x="2955" y="216"/>
                  </a:lnTo>
                  <a:lnTo>
                    <a:pt x="2959" y="218"/>
                  </a:lnTo>
                  <a:lnTo>
                    <a:pt x="2963" y="221"/>
                  </a:lnTo>
                  <a:lnTo>
                    <a:pt x="2969" y="223"/>
                  </a:lnTo>
                  <a:lnTo>
                    <a:pt x="2972" y="227"/>
                  </a:lnTo>
                  <a:lnTo>
                    <a:pt x="2976" y="229"/>
                  </a:lnTo>
                  <a:lnTo>
                    <a:pt x="2982" y="233"/>
                  </a:lnTo>
                  <a:lnTo>
                    <a:pt x="2986" y="235"/>
                  </a:lnTo>
                  <a:lnTo>
                    <a:pt x="2990" y="237"/>
                  </a:lnTo>
                  <a:lnTo>
                    <a:pt x="2995" y="241"/>
                  </a:lnTo>
                  <a:lnTo>
                    <a:pt x="2999" y="244"/>
                  </a:lnTo>
                  <a:lnTo>
                    <a:pt x="3003" y="246"/>
                  </a:lnTo>
                  <a:lnTo>
                    <a:pt x="3009" y="250"/>
                  </a:lnTo>
                  <a:lnTo>
                    <a:pt x="3013" y="252"/>
                  </a:lnTo>
                  <a:lnTo>
                    <a:pt x="3016" y="256"/>
                  </a:lnTo>
                  <a:lnTo>
                    <a:pt x="3022" y="258"/>
                  </a:lnTo>
                  <a:lnTo>
                    <a:pt x="3026" y="262"/>
                  </a:lnTo>
                  <a:lnTo>
                    <a:pt x="3030" y="263"/>
                  </a:lnTo>
                  <a:lnTo>
                    <a:pt x="3036" y="267"/>
                  </a:lnTo>
                  <a:lnTo>
                    <a:pt x="3039" y="271"/>
                  </a:lnTo>
                  <a:lnTo>
                    <a:pt x="3043" y="273"/>
                  </a:lnTo>
                  <a:lnTo>
                    <a:pt x="3049" y="277"/>
                  </a:lnTo>
                  <a:lnTo>
                    <a:pt x="3053" y="281"/>
                  </a:lnTo>
                  <a:lnTo>
                    <a:pt x="3057" y="283"/>
                  </a:lnTo>
                  <a:lnTo>
                    <a:pt x="3060" y="286"/>
                  </a:lnTo>
                  <a:lnTo>
                    <a:pt x="3066" y="290"/>
                  </a:lnTo>
                  <a:lnTo>
                    <a:pt x="3070" y="292"/>
                  </a:lnTo>
                  <a:lnTo>
                    <a:pt x="3074" y="296"/>
                  </a:lnTo>
                  <a:lnTo>
                    <a:pt x="3079" y="300"/>
                  </a:lnTo>
                  <a:lnTo>
                    <a:pt x="3083" y="304"/>
                  </a:lnTo>
                  <a:lnTo>
                    <a:pt x="3087" y="306"/>
                  </a:lnTo>
                  <a:lnTo>
                    <a:pt x="3093" y="309"/>
                  </a:lnTo>
                  <a:lnTo>
                    <a:pt x="3097" y="313"/>
                  </a:lnTo>
                  <a:lnTo>
                    <a:pt x="3100" y="317"/>
                  </a:lnTo>
                  <a:lnTo>
                    <a:pt x="3106" y="319"/>
                  </a:lnTo>
                </a:path>
              </a:pathLst>
            </a:custGeom>
            <a:noFill/>
            <a:ln w="14288">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127" name="Freeform 252"/>
            <p:cNvSpPr>
              <a:spLocks/>
            </p:cNvSpPr>
            <p:nvPr/>
          </p:nvSpPr>
          <p:spPr bwMode="auto">
            <a:xfrm>
              <a:off x="2827338" y="2211388"/>
              <a:ext cx="884237" cy="1306512"/>
            </a:xfrm>
            <a:custGeom>
              <a:avLst/>
              <a:gdLst>
                <a:gd name="T0" fmla="*/ 17 w 1328"/>
                <a:gd name="T1" fmla="*/ 15 h 2469"/>
                <a:gd name="T2" fmla="*/ 40 w 1328"/>
                <a:gd name="T3" fmla="*/ 32 h 2469"/>
                <a:gd name="T4" fmla="*/ 61 w 1328"/>
                <a:gd name="T5" fmla="*/ 52 h 2469"/>
                <a:gd name="T6" fmla="*/ 84 w 1328"/>
                <a:gd name="T7" fmla="*/ 71 h 2469"/>
                <a:gd name="T8" fmla="*/ 107 w 1328"/>
                <a:gd name="T9" fmla="*/ 92 h 2469"/>
                <a:gd name="T10" fmla="*/ 128 w 1328"/>
                <a:gd name="T11" fmla="*/ 111 h 2469"/>
                <a:gd name="T12" fmla="*/ 151 w 1328"/>
                <a:gd name="T13" fmla="*/ 134 h 2469"/>
                <a:gd name="T14" fmla="*/ 172 w 1328"/>
                <a:gd name="T15" fmla="*/ 155 h 2469"/>
                <a:gd name="T16" fmla="*/ 195 w 1328"/>
                <a:gd name="T17" fmla="*/ 178 h 2469"/>
                <a:gd name="T18" fmla="*/ 218 w 1328"/>
                <a:gd name="T19" fmla="*/ 201 h 2469"/>
                <a:gd name="T20" fmla="*/ 239 w 1328"/>
                <a:gd name="T21" fmla="*/ 225 h 2469"/>
                <a:gd name="T22" fmla="*/ 262 w 1328"/>
                <a:gd name="T23" fmla="*/ 250 h 2469"/>
                <a:gd name="T24" fmla="*/ 285 w 1328"/>
                <a:gd name="T25" fmla="*/ 277 h 2469"/>
                <a:gd name="T26" fmla="*/ 306 w 1328"/>
                <a:gd name="T27" fmla="*/ 304 h 2469"/>
                <a:gd name="T28" fmla="*/ 329 w 1328"/>
                <a:gd name="T29" fmla="*/ 331 h 2469"/>
                <a:gd name="T30" fmla="*/ 350 w 1328"/>
                <a:gd name="T31" fmla="*/ 359 h 2469"/>
                <a:gd name="T32" fmla="*/ 373 w 1328"/>
                <a:gd name="T33" fmla="*/ 390 h 2469"/>
                <a:gd name="T34" fmla="*/ 396 w 1328"/>
                <a:gd name="T35" fmla="*/ 420 h 2469"/>
                <a:gd name="T36" fmla="*/ 417 w 1328"/>
                <a:gd name="T37" fmla="*/ 451 h 2469"/>
                <a:gd name="T38" fmla="*/ 439 w 1328"/>
                <a:gd name="T39" fmla="*/ 483 h 2469"/>
                <a:gd name="T40" fmla="*/ 462 w 1328"/>
                <a:gd name="T41" fmla="*/ 516 h 2469"/>
                <a:gd name="T42" fmla="*/ 483 w 1328"/>
                <a:gd name="T43" fmla="*/ 552 h 2469"/>
                <a:gd name="T44" fmla="*/ 506 w 1328"/>
                <a:gd name="T45" fmla="*/ 587 h 2469"/>
                <a:gd name="T46" fmla="*/ 529 w 1328"/>
                <a:gd name="T47" fmla="*/ 623 h 2469"/>
                <a:gd name="T48" fmla="*/ 550 w 1328"/>
                <a:gd name="T49" fmla="*/ 661 h 2469"/>
                <a:gd name="T50" fmla="*/ 573 w 1328"/>
                <a:gd name="T51" fmla="*/ 699 h 2469"/>
                <a:gd name="T52" fmla="*/ 594 w 1328"/>
                <a:gd name="T53" fmla="*/ 740 h 2469"/>
                <a:gd name="T54" fmla="*/ 617 w 1328"/>
                <a:gd name="T55" fmla="*/ 782 h 2469"/>
                <a:gd name="T56" fmla="*/ 640 w 1328"/>
                <a:gd name="T57" fmla="*/ 824 h 2469"/>
                <a:gd name="T58" fmla="*/ 661 w 1328"/>
                <a:gd name="T59" fmla="*/ 868 h 2469"/>
                <a:gd name="T60" fmla="*/ 684 w 1328"/>
                <a:gd name="T61" fmla="*/ 913 h 2469"/>
                <a:gd name="T62" fmla="*/ 707 w 1328"/>
                <a:gd name="T63" fmla="*/ 959 h 2469"/>
                <a:gd name="T64" fmla="*/ 728 w 1328"/>
                <a:gd name="T65" fmla="*/ 1007 h 2469"/>
                <a:gd name="T66" fmla="*/ 751 w 1328"/>
                <a:gd name="T67" fmla="*/ 1057 h 2469"/>
                <a:gd name="T68" fmla="*/ 772 w 1328"/>
                <a:gd name="T69" fmla="*/ 1106 h 2469"/>
                <a:gd name="T70" fmla="*/ 795 w 1328"/>
                <a:gd name="T71" fmla="*/ 1158 h 2469"/>
                <a:gd name="T72" fmla="*/ 818 w 1328"/>
                <a:gd name="T73" fmla="*/ 1212 h 2469"/>
                <a:gd name="T74" fmla="*/ 839 w 1328"/>
                <a:gd name="T75" fmla="*/ 1267 h 2469"/>
                <a:gd name="T76" fmla="*/ 862 w 1328"/>
                <a:gd name="T77" fmla="*/ 1322 h 2469"/>
                <a:gd name="T78" fmla="*/ 885 w 1328"/>
                <a:gd name="T79" fmla="*/ 1380 h 2469"/>
                <a:gd name="T80" fmla="*/ 906 w 1328"/>
                <a:gd name="T81" fmla="*/ 1439 h 2469"/>
                <a:gd name="T82" fmla="*/ 928 w 1328"/>
                <a:gd name="T83" fmla="*/ 1498 h 2469"/>
                <a:gd name="T84" fmla="*/ 949 w 1328"/>
                <a:gd name="T85" fmla="*/ 1559 h 2469"/>
                <a:gd name="T86" fmla="*/ 972 w 1328"/>
                <a:gd name="T87" fmla="*/ 1621 h 2469"/>
                <a:gd name="T88" fmla="*/ 995 w 1328"/>
                <a:gd name="T89" fmla="*/ 1684 h 2469"/>
                <a:gd name="T90" fmla="*/ 1016 w 1328"/>
                <a:gd name="T91" fmla="*/ 1749 h 2469"/>
                <a:gd name="T92" fmla="*/ 1039 w 1328"/>
                <a:gd name="T93" fmla="*/ 1812 h 2469"/>
                <a:gd name="T94" fmla="*/ 1062 w 1328"/>
                <a:gd name="T95" fmla="*/ 1877 h 2469"/>
                <a:gd name="T96" fmla="*/ 1083 w 1328"/>
                <a:gd name="T97" fmla="*/ 1942 h 2469"/>
                <a:gd name="T98" fmla="*/ 1106 w 1328"/>
                <a:gd name="T99" fmla="*/ 2007 h 2469"/>
                <a:gd name="T100" fmla="*/ 1129 w 1328"/>
                <a:gd name="T101" fmla="*/ 2072 h 2469"/>
                <a:gd name="T102" fmla="*/ 1150 w 1328"/>
                <a:gd name="T103" fmla="*/ 2133 h 2469"/>
                <a:gd name="T104" fmla="*/ 1173 w 1328"/>
                <a:gd name="T105" fmla="*/ 2194 h 2469"/>
                <a:gd name="T106" fmla="*/ 1194 w 1328"/>
                <a:gd name="T107" fmla="*/ 2251 h 2469"/>
                <a:gd name="T108" fmla="*/ 1217 w 1328"/>
                <a:gd name="T109" fmla="*/ 2307 h 2469"/>
                <a:gd name="T110" fmla="*/ 1240 w 1328"/>
                <a:gd name="T111" fmla="*/ 2354 h 2469"/>
                <a:gd name="T112" fmla="*/ 1261 w 1328"/>
                <a:gd name="T113" fmla="*/ 2398 h 2469"/>
                <a:gd name="T114" fmla="*/ 1284 w 1328"/>
                <a:gd name="T115" fmla="*/ 2433 h 2469"/>
                <a:gd name="T116" fmla="*/ 1307 w 1328"/>
                <a:gd name="T117" fmla="*/ 2458 h 2469"/>
                <a:gd name="T118" fmla="*/ 1328 w 1328"/>
                <a:gd name="T119" fmla="*/ 2469 h 246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328"/>
                <a:gd name="T181" fmla="*/ 0 h 2469"/>
                <a:gd name="T182" fmla="*/ 1328 w 1328"/>
                <a:gd name="T183" fmla="*/ 2469 h 246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328" h="2469">
                  <a:moveTo>
                    <a:pt x="0" y="0"/>
                  </a:moveTo>
                  <a:lnTo>
                    <a:pt x="4" y="4"/>
                  </a:lnTo>
                  <a:lnTo>
                    <a:pt x="8" y="8"/>
                  </a:lnTo>
                  <a:lnTo>
                    <a:pt x="14" y="11"/>
                  </a:lnTo>
                  <a:lnTo>
                    <a:pt x="17" y="15"/>
                  </a:lnTo>
                  <a:lnTo>
                    <a:pt x="21" y="19"/>
                  </a:lnTo>
                  <a:lnTo>
                    <a:pt x="27" y="21"/>
                  </a:lnTo>
                  <a:lnTo>
                    <a:pt x="31" y="25"/>
                  </a:lnTo>
                  <a:lnTo>
                    <a:pt x="35" y="29"/>
                  </a:lnTo>
                  <a:lnTo>
                    <a:pt x="40" y="32"/>
                  </a:lnTo>
                  <a:lnTo>
                    <a:pt x="44" y="36"/>
                  </a:lnTo>
                  <a:lnTo>
                    <a:pt x="48" y="40"/>
                  </a:lnTo>
                  <a:lnTo>
                    <a:pt x="54" y="44"/>
                  </a:lnTo>
                  <a:lnTo>
                    <a:pt x="57" y="48"/>
                  </a:lnTo>
                  <a:lnTo>
                    <a:pt x="61" y="52"/>
                  </a:lnTo>
                  <a:lnTo>
                    <a:pt x="67" y="55"/>
                  </a:lnTo>
                  <a:lnTo>
                    <a:pt x="71" y="59"/>
                  </a:lnTo>
                  <a:lnTo>
                    <a:pt x="75" y="63"/>
                  </a:lnTo>
                  <a:lnTo>
                    <a:pt x="80" y="67"/>
                  </a:lnTo>
                  <a:lnTo>
                    <a:pt x="84" y="71"/>
                  </a:lnTo>
                  <a:lnTo>
                    <a:pt x="88" y="74"/>
                  </a:lnTo>
                  <a:lnTo>
                    <a:pt x="94" y="78"/>
                  </a:lnTo>
                  <a:lnTo>
                    <a:pt x="98" y="82"/>
                  </a:lnTo>
                  <a:lnTo>
                    <a:pt x="101" y="86"/>
                  </a:lnTo>
                  <a:lnTo>
                    <a:pt x="107" y="92"/>
                  </a:lnTo>
                  <a:lnTo>
                    <a:pt x="111" y="95"/>
                  </a:lnTo>
                  <a:lnTo>
                    <a:pt x="115" y="99"/>
                  </a:lnTo>
                  <a:lnTo>
                    <a:pt x="121" y="103"/>
                  </a:lnTo>
                  <a:lnTo>
                    <a:pt x="124" y="107"/>
                  </a:lnTo>
                  <a:lnTo>
                    <a:pt x="128" y="111"/>
                  </a:lnTo>
                  <a:lnTo>
                    <a:pt x="134" y="117"/>
                  </a:lnTo>
                  <a:lnTo>
                    <a:pt x="138" y="120"/>
                  </a:lnTo>
                  <a:lnTo>
                    <a:pt x="142" y="124"/>
                  </a:lnTo>
                  <a:lnTo>
                    <a:pt x="145" y="128"/>
                  </a:lnTo>
                  <a:lnTo>
                    <a:pt x="151" y="134"/>
                  </a:lnTo>
                  <a:lnTo>
                    <a:pt x="155" y="138"/>
                  </a:lnTo>
                  <a:lnTo>
                    <a:pt x="159" y="141"/>
                  </a:lnTo>
                  <a:lnTo>
                    <a:pt x="164" y="145"/>
                  </a:lnTo>
                  <a:lnTo>
                    <a:pt x="168" y="151"/>
                  </a:lnTo>
                  <a:lnTo>
                    <a:pt x="172" y="155"/>
                  </a:lnTo>
                  <a:lnTo>
                    <a:pt x="178" y="159"/>
                  </a:lnTo>
                  <a:lnTo>
                    <a:pt x="182" y="164"/>
                  </a:lnTo>
                  <a:lnTo>
                    <a:pt x="185" y="168"/>
                  </a:lnTo>
                  <a:lnTo>
                    <a:pt x="191" y="174"/>
                  </a:lnTo>
                  <a:lnTo>
                    <a:pt x="195" y="178"/>
                  </a:lnTo>
                  <a:lnTo>
                    <a:pt x="199" y="183"/>
                  </a:lnTo>
                  <a:lnTo>
                    <a:pt x="205" y="187"/>
                  </a:lnTo>
                  <a:lnTo>
                    <a:pt x="208" y="191"/>
                  </a:lnTo>
                  <a:lnTo>
                    <a:pt x="212" y="197"/>
                  </a:lnTo>
                  <a:lnTo>
                    <a:pt x="218" y="201"/>
                  </a:lnTo>
                  <a:lnTo>
                    <a:pt x="222" y="206"/>
                  </a:lnTo>
                  <a:lnTo>
                    <a:pt x="226" y="210"/>
                  </a:lnTo>
                  <a:lnTo>
                    <a:pt x="231" y="216"/>
                  </a:lnTo>
                  <a:lnTo>
                    <a:pt x="235" y="222"/>
                  </a:lnTo>
                  <a:lnTo>
                    <a:pt x="239" y="225"/>
                  </a:lnTo>
                  <a:lnTo>
                    <a:pt x="245" y="231"/>
                  </a:lnTo>
                  <a:lnTo>
                    <a:pt x="248" y="235"/>
                  </a:lnTo>
                  <a:lnTo>
                    <a:pt x="252" y="241"/>
                  </a:lnTo>
                  <a:lnTo>
                    <a:pt x="258" y="246"/>
                  </a:lnTo>
                  <a:lnTo>
                    <a:pt x="262" y="250"/>
                  </a:lnTo>
                  <a:lnTo>
                    <a:pt x="266" y="256"/>
                  </a:lnTo>
                  <a:lnTo>
                    <a:pt x="271" y="262"/>
                  </a:lnTo>
                  <a:lnTo>
                    <a:pt x="275" y="266"/>
                  </a:lnTo>
                  <a:lnTo>
                    <a:pt x="279" y="271"/>
                  </a:lnTo>
                  <a:lnTo>
                    <a:pt x="285" y="277"/>
                  </a:lnTo>
                  <a:lnTo>
                    <a:pt x="289" y="283"/>
                  </a:lnTo>
                  <a:lnTo>
                    <a:pt x="292" y="287"/>
                  </a:lnTo>
                  <a:lnTo>
                    <a:pt x="298" y="292"/>
                  </a:lnTo>
                  <a:lnTo>
                    <a:pt x="302" y="298"/>
                  </a:lnTo>
                  <a:lnTo>
                    <a:pt x="306" y="304"/>
                  </a:lnTo>
                  <a:lnTo>
                    <a:pt x="312" y="310"/>
                  </a:lnTo>
                  <a:lnTo>
                    <a:pt x="315" y="315"/>
                  </a:lnTo>
                  <a:lnTo>
                    <a:pt x="319" y="321"/>
                  </a:lnTo>
                  <a:lnTo>
                    <a:pt x="325" y="325"/>
                  </a:lnTo>
                  <a:lnTo>
                    <a:pt x="329" y="331"/>
                  </a:lnTo>
                  <a:lnTo>
                    <a:pt x="333" y="336"/>
                  </a:lnTo>
                  <a:lnTo>
                    <a:pt x="338" y="342"/>
                  </a:lnTo>
                  <a:lnTo>
                    <a:pt x="342" y="348"/>
                  </a:lnTo>
                  <a:lnTo>
                    <a:pt x="346" y="353"/>
                  </a:lnTo>
                  <a:lnTo>
                    <a:pt x="350" y="359"/>
                  </a:lnTo>
                  <a:lnTo>
                    <a:pt x="355" y="365"/>
                  </a:lnTo>
                  <a:lnTo>
                    <a:pt x="359" y="371"/>
                  </a:lnTo>
                  <a:lnTo>
                    <a:pt x="363" y="378"/>
                  </a:lnTo>
                  <a:lnTo>
                    <a:pt x="369" y="384"/>
                  </a:lnTo>
                  <a:lnTo>
                    <a:pt x="373" y="390"/>
                  </a:lnTo>
                  <a:lnTo>
                    <a:pt x="376" y="396"/>
                  </a:lnTo>
                  <a:lnTo>
                    <a:pt x="382" y="401"/>
                  </a:lnTo>
                  <a:lnTo>
                    <a:pt x="386" y="407"/>
                  </a:lnTo>
                  <a:lnTo>
                    <a:pt x="390" y="413"/>
                  </a:lnTo>
                  <a:lnTo>
                    <a:pt x="396" y="420"/>
                  </a:lnTo>
                  <a:lnTo>
                    <a:pt x="399" y="426"/>
                  </a:lnTo>
                  <a:lnTo>
                    <a:pt x="403" y="432"/>
                  </a:lnTo>
                  <a:lnTo>
                    <a:pt x="409" y="438"/>
                  </a:lnTo>
                  <a:lnTo>
                    <a:pt x="413" y="445"/>
                  </a:lnTo>
                  <a:lnTo>
                    <a:pt x="417" y="451"/>
                  </a:lnTo>
                  <a:lnTo>
                    <a:pt x="422" y="457"/>
                  </a:lnTo>
                  <a:lnTo>
                    <a:pt x="426" y="464"/>
                  </a:lnTo>
                  <a:lnTo>
                    <a:pt x="430" y="470"/>
                  </a:lnTo>
                  <a:lnTo>
                    <a:pt x="436" y="478"/>
                  </a:lnTo>
                  <a:lnTo>
                    <a:pt x="439" y="483"/>
                  </a:lnTo>
                  <a:lnTo>
                    <a:pt x="443" y="489"/>
                  </a:lnTo>
                  <a:lnTo>
                    <a:pt x="449" y="497"/>
                  </a:lnTo>
                  <a:lnTo>
                    <a:pt x="453" y="503"/>
                  </a:lnTo>
                  <a:lnTo>
                    <a:pt x="457" y="510"/>
                  </a:lnTo>
                  <a:lnTo>
                    <a:pt x="462" y="516"/>
                  </a:lnTo>
                  <a:lnTo>
                    <a:pt x="466" y="524"/>
                  </a:lnTo>
                  <a:lnTo>
                    <a:pt x="470" y="531"/>
                  </a:lnTo>
                  <a:lnTo>
                    <a:pt x="476" y="537"/>
                  </a:lnTo>
                  <a:lnTo>
                    <a:pt x="480" y="545"/>
                  </a:lnTo>
                  <a:lnTo>
                    <a:pt x="483" y="552"/>
                  </a:lnTo>
                  <a:lnTo>
                    <a:pt x="489" y="558"/>
                  </a:lnTo>
                  <a:lnTo>
                    <a:pt x="493" y="566"/>
                  </a:lnTo>
                  <a:lnTo>
                    <a:pt x="497" y="573"/>
                  </a:lnTo>
                  <a:lnTo>
                    <a:pt x="503" y="579"/>
                  </a:lnTo>
                  <a:lnTo>
                    <a:pt x="506" y="587"/>
                  </a:lnTo>
                  <a:lnTo>
                    <a:pt x="510" y="594"/>
                  </a:lnTo>
                  <a:lnTo>
                    <a:pt x="516" y="602"/>
                  </a:lnTo>
                  <a:lnTo>
                    <a:pt x="520" y="610"/>
                  </a:lnTo>
                  <a:lnTo>
                    <a:pt x="524" y="615"/>
                  </a:lnTo>
                  <a:lnTo>
                    <a:pt x="529" y="623"/>
                  </a:lnTo>
                  <a:lnTo>
                    <a:pt x="533" y="631"/>
                  </a:lnTo>
                  <a:lnTo>
                    <a:pt x="537" y="638"/>
                  </a:lnTo>
                  <a:lnTo>
                    <a:pt x="541" y="646"/>
                  </a:lnTo>
                  <a:lnTo>
                    <a:pt x="546" y="654"/>
                  </a:lnTo>
                  <a:lnTo>
                    <a:pt x="550" y="661"/>
                  </a:lnTo>
                  <a:lnTo>
                    <a:pt x="554" y="669"/>
                  </a:lnTo>
                  <a:lnTo>
                    <a:pt x="560" y="676"/>
                  </a:lnTo>
                  <a:lnTo>
                    <a:pt x="564" y="684"/>
                  </a:lnTo>
                  <a:lnTo>
                    <a:pt x="567" y="692"/>
                  </a:lnTo>
                  <a:lnTo>
                    <a:pt x="573" y="699"/>
                  </a:lnTo>
                  <a:lnTo>
                    <a:pt x="577" y="707"/>
                  </a:lnTo>
                  <a:lnTo>
                    <a:pt x="581" y="717"/>
                  </a:lnTo>
                  <a:lnTo>
                    <a:pt x="587" y="724"/>
                  </a:lnTo>
                  <a:lnTo>
                    <a:pt x="590" y="732"/>
                  </a:lnTo>
                  <a:lnTo>
                    <a:pt x="594" y="740"/>
                  </a:lnTo>
                  <a:lnTo>
                    <a:pt x="600" y="749"/>
                  </a:lnTo>
                  <a:lnTo>
                    <a:pt x="604" y="757"/>
                  </a:lnTo>
                  <a:lnTo>
                    <a:pt x="608" y="764"/>
                  </a:lnTo>
                  <a:lnTo>
                    <a:pt x="613" y="774"/>
                  </a:lnTo>
                  <a:lnTo>
                    <a:pt x="617" y="782"/>
                  </a:lnTo>
                  <a:lnTo>
                    <a:pt x="621" y="789"/>
                  </a:lnTo>
                  <a:lnTo>
                    <a:pt x="627" y="799"/>
                  </a:lnTo>
                  <a:lnTo>
                    <a:pt x="630" y="806"/>
                  </a:lnTo>
                  <a:lnTo>
                    <a:pt x="634" y="816"/>
                  </a:lnTo>
                  <a:lnTo>
                    <a:pt x="640" y="824"/>
                  </a:lnTo>
                  <a:lnTo>
                    <a:pt x="644" y="833"/>
                  </a:lnTo>
                  <a:lnTo>
                    <a:pt x="648" y="841"/>
                  </a:lnTo>
                  <a:lnTo>
                    <a:pt x="653" y="850"/>
                  </a:lnTo>
                  <a:lnTo>
                    <a:pt x="657" y="858"/>
                  </a:lnTo>
                  <a:lnTo>
                    <a:pt x="661" y="868"/>
                  </a:lnTo>
                  <a:lnTo>
                    <a:pt x="667" y="877"/>
                  </a:lnTo>
                  <a:lnTo>
                    <a:pt x="671" y="885"/>
                  </a:lnTo>
                  <a:lnTo>
                    <a:pt x="674" y="894"/>
                  </a:lnTo>
                  <a:lnTo>
                    <a:pt x="680" y="904"/>
                  </a:lnTo>
                  <a:lnTo>
                    <a:pt x="684" y="913"/>
                  </a:lnTo>
                  <a:lnTo>
                    <a:pt x="688" y="921"/>
                  </a:lnTo>
                  <a:lnTo>
                    <a:pt x="694" y="931"/>
                  </a:lnTo>
                  <a:lnTo>
                    <a:pt x="697" y="940"/>
                  </a:lnTo>
                  <a:lnTo>
                    <a:pt x="701" y="950"/>
                  </a:lnTo>
                  <a:lnTo>
                    <a:pt x="707" y="959"/>
                  </a:lnTo>
                  <a:lnTo>
                    <a:pt x="711" y="969"/>
                  </a:lnTo>
                  <a:lnTo>
                    <a:pt x="715" y="978"/>
                  </a:lnTo>
                  <a:lnTo>
                    <a:pt x="720" y="988"/>
                  </a:lnTo>
                  <a:lnTo>
                    <a:pt x="724" y="998"/>
                  </a:lnTo>
                  <a:lnTo>
                    <a:pt x="728" y="1007"/>
                  </a:lnTo>
                  <a:lnTo>
                    <a:pt x="734" y="1017"/>
                  </a:lnTo>
                  <a:lnTo>
                    <a:pt x="737" y="1026"/>
                  </a:lnTo>
                  <a:lnTo>
                    <a:pt x="741" y="1036"/>
                  </a:lnTo>
                  <a:lnTo>
                    <a:pt x="745" y="1045"/>
                  </a:lnTo>
                  <a:lnTo>
                    <a:pt x="751" y="1057"/>
                  </a:lnTo>
                  <a:lnTo>
                    <a:pt x="755" y="1066"/>
                  </a:lnTo>
                  <a:lnTo>
                    <a:pt x="758" y="1076"/>
                  </a:lnTo>
                  <a:lnTo>
                    <a:pt x="764" y="1085"/>
                  </a:lnTo>
                  <a:lnTo>
                    <a:pt x="768" y="1097"/>
                  </a:lnTo>
                  <a:lnTo>
                    <a:pt x="772" y="1106"/>
                  </a:lnTo>
                  <a:lnTo>
                    <a:pt x="778" y="1116"/>
                  </a:lnTo>
                  <a:lnTo>
                    <a:pt x="781" y="1127"/>
                  </a:lnTo>
                  <a:lnTo>
                    <a:pt x="785" y="1137"/>
                  </a:lnTo>
                  <a:lnTo>
                    <a:pt x="791" y="1149"/>
                  </a:lnTo>
                  <a:lnTo>
                    <a:pt x="795" y="1158"/>
                  </a:lnTo>
                  <a:lnTo>
                    <a:pt x="799" y="1170"/>
                  </a:lnTo>
                  <a:lnTo>
                    <a:pt x="804" y="1179"/>
                  </a:lnTo>
                  <a:lnTo>
                    <a:pt x="808" y="1191"/>
                  </a:lnTo>
                  <a:lnTo>
                    <a:pt x="812" y="1200"/>
                  </a:lnTo>
                  <a:lnTo>
                    <a:pt x="818" y="1212"/>
                  </a:lnTo>
                  <a:lnTo>
                    <a:pt x="821" y="1223"/>
                  </a:lnTo>
                  <a:lnTo>
                    <a:pt x="825" y="1233"/>
                  </a:lnTo>
                  <a:lnTo>
                    <a:pt x="831" y="1244"/>
                  </a:lnTo>
                  <a:lnTo>
                    <a:pt x="835" y="1256"/>
                  </a:lnTo>
                  <a:lnTo>
                    <a:pt x="839" y="1267"/>
                  </a:lnTo>
                  <a:lnTo>
                    <a:pt x="844" y="1277"/>
                  </a:lnTo>
                  <a:lnTo>
                    <a:pt x="848" y="1288"/>
                  </a:lnTo>
                  <a:lnTo>
                    <a:pt x="852" y="1299"/>
                  </a:lnTo>
                  <a:lnTo>
                    <a:pt x="858" y="1311"/>
                  </a:lnTo>
                  <a:lnTo>
                    <a:pt x="862" y="1322"/>
                  </a:lnTo>
                  <a:lnTo>
                    <a:pt x="865" y="1334"/>
                  </a:lnTo>
                  <a:lnTo>
                    <a:pt x="871" y="1345"/>
                  </a:lnTo>
                  <a:lnTo>
                    <a:pt x="875" y="1357"/>
                  </a:lnTo>
                  <a:lnTo>
                    <a:pt x="879" y="1368"/>
                  </a:lnTo>
                  <a:lnTo>
                    <a:pt x="885" y="1380"/>
                  </a:lnTo>
                  <a:lnTo>
                    <a:pt x="888" y="1391"/>
                  </a:lnTo>
                  <a:lnTo>
                    <a:pt x="892" y="1403"/>
                  </a:lnTo>
                  <a:lnTo>
                    <a:pt x="898" y="1414"/>
                  </a:lnTo>
                  <a:lnTo>
                    <a:pt x="902" y="1426"/>
                  </a:lnTo>
                  <a:lnTo>
                    <a:pt x="906" y="1439"/>
                  </a:lnTo>
                  <a:lnTo>
                    <a:pt x="911" y="1450"/>
                  </a:lnTo>
                  <a:lnTo>
                    <a:pt x="915" y="1462"/>
                  </a:lnTo>
                  <a:lnTo>
                    <a:pt x="919" y="1473"/>
                  </a:lnTo>
                  <a:lnTo>
                    <a:pt x="925" y="1487"/>
                  </a:lnTo>
                  <a:lnTo>
                    <a:pt x="928" y="1498"/>
                  </a:lnTo>
                  <a:lnTo>
                    <a:pt x="932" y="1510"/>
                  </a:lnTo>
                  <a:lnTo>
                    <a:pt x="936" y="1523"/>
                  </a:lnTo>
                  <a:lnTo>
                    <a:pt x="942" y="1535"/>
                  </a:lnTo>
                  <a:lnTo>
                    <a:pt x="946" y="1546"/>
                  </a:lnTo>
                  <a:lnTo>
                    <a:pt x="949" y="1559"/>
                  </a:lnTo>
                  <a:lnTo>
                    <a:pt x="955" y="1571"/>
                  </a:lnTo>
                  <a:lnTo>
                    <a:pt x="959" y="1584"/>
                  </a:lnTo>
                  <a:lnTo>
                    <a:pt x="963" y="1596"/>
                  </a:lnTo>
                  <a:lnTo>
                    <a:pt x="969" y="1609"/>
                  </a:lnTo>
                  <a:lnTo>
                    <a:pt x="972" y="1621"/>
                  </a:lnTo>
                  <a:lnTo>
                    <a:pt x="976" y="1634"/>
                  </a:lnTo>
                  <a:lnTo>
                    <a:pt x="982" y="1645"/>
                  </a:lnTo>
                  <a:lnTo>
                    <a:pt x="986" y="1659"/>
                  </a:lnTo>
                  <a:lnTo>
                    <a:pt x="990" y="1672"/>
                  </a:lnTo>
                  <a:lnTo>
                    <a:pt x="995" y="1684"/>
                  </a:lnTo>
                  <a:lnTo>
                    <a:pt x="999" y="1697"/>
                  </a:lnTo>
                  <a:lnTo>
                    <a:pt x="1003" y="1710"/>
                  </a:lnTo>
                  <a:lnTo>
                    <a:pt x="1009" y="1722"/>
                  </a:lnTo>
                  <a:lnTo>
                    <a:pt x="1013" y="1735"/>
                  </a:lnTo>
                  <a:lnTo>
                    <a:pt x="1016" y="1749"/>
                  </a:lnTo>
                  <a:lnTo>
                    <a:pt x="1022" y="1760"/>
                  </a:lnTo>
                  <a:lnTo>
                    <a:pt x="1026" y="1773"/>
                  </a:lnTo>
                  <a:lnTo>
                    <a:pt x="1030" y="1787"/>
                  </a:lnTo>
                  <a:lnTo>
                    <a:pt x="1035" y="1800"/>
                  </a:lnTo>
                  <a:lnTo>
                    <a:pt x="1039" y="1812"/>
                  </a:lnTo>
                  <a:lnTo>
                    <a:pt x="1043" y="1825"/>
                  </a:lnTo>
                  <a:lnTo>
                    <a:pt x="1049" y="1838"/>
                  </a:lnTo>
                  <a:lnTo>
                    <a:pt x="1053" y="1852"/>
                  </a:lnTo>
                  <a:lnTo>
                    <a:pt x="1056" y="1865"/>
                  </a:lnTo>
                  <a:lnTo>
                    <a:pt x="1062" y="1877"/>
                  </a:lnTo>
                  <a:lnTo>
                    <a:pt x="1066" y="1890"/>
                  </a:lnTo>
                  <a:lnTo>
                    <a:pt x="1070" y="1903"/>
                  </a:lnTo>
                  <a:lnTo>
                    <a:pt x="1076" y="1917"/>
                  </a:lnTo>
                  <a:lnTo>
                    <a:pt x="1079" y="1930"/>
                  </a:lnTo>
                  <a:lnTo>
                    <a:pt x="1083" y="1942"/>
                  </a:lnTo>
                  <a:lnTo>
                    <a:pt x="1089" y="1955"/>
                  </a:lnTo>
                  <a:lnTo>
                    <a:pt x="1093" y="1968"/>
                  </a:lnTo>
                  <a:lnTo>
                    <a:pt x="1097" y="1982"/>
                  </a:lnTo>
                  <a:lnTo>
                    <a:pt x="1102" y="1993"/>
                  </a:lnTo>
                  <a:lnTo>
                    <a:pt x="1106" y="2007"/>
                  </a:lnTo>
                  <a:lnTo>
                    <a:pt x="1110" y="2020"/>
                  </a:lnTo>
                  <a:lnTo>
                    <a:pt x="1116" y="2033"/>
                  </a:lnTo>
                  <a:lnTo>
                    <a:pt x="1119" y="2045"/>
                  </a:lnTo>
                  <a:lnTo>
                    <a:pt x="1123" y="2058"/>
                  </a:lnTo>
                  <a:lnTo>
                    <a:pt x="1129" y="2072"/>
                  </a:lnTo>
                  <a:lnTo>
                    <a:pt x="1133" y="2083"/>
                  </a:lnTo>
                  <a:lnTo>
                    <a:pt x="1137" y="2096"/>
                  </a:lnTo>
                  <a:lnTo>
                    <a:pt x="1140" y="2108"/>
                  </a:lnTo>
                  <a:lnTo>
                    <a:pt x="1146" y="2121"/>
                  </a:lnTo>
                  <a:lnTo>
                    <a:pt x="1150" y="2133"/>
                  </a:lnTo>
                  <a:lnTo>
                    <a:pt x="1154" y="2146"/>
                  </a:lnTo>
                  <a:lnTo>
                    <a:pt x="1160" y="2158"/>
                  </a:lnTo>
                  <a:lnTo>
                    <a:pt x="1163" y="2169"/>
                  </a:lnTo>
                  <a:lnTo>
                    <a:pt x="1167" y="2182"/>
                  </a:lnTo>
                  <a:lnTo>
                    <a:pt x="1173" y="2194"/>
                  </a:lnTo>
                  <a:lnTo>
                    <a:pt x="1177" y="2205"/>
                  </a:lnTo>
                  <a:lnTo>
                    <a:pt x="1181" y="2217"/>
                  </a:lnTo>
                  <a:lnTo>
                    <a:pt x="1186" y="2228"/>
                  </a:lnTo>
                  <a:lnTo>
                    <a:pt x="1190" y="2240"/>
                  </a:lnTo>
                  <a:lnTo>
                    <a:pt x="1194" y="2251"/>
                  </a:lnTo>
                  <a:lnTo>
                    <a:pt x="1200" y="2263"/>
                  </a:lnTo>
                  <a:lnTo>
                    <a:pt x="1204" y="2274"/>
                  </a:lnTo>
                  <a:lnTo>
                    <a:pt x="1207" y="2286"/>
                  </a:lnTo>
                  <a:lnTo>
                    <a:pt x="1213" y="2295"/>
                  </a:lnTo>
                  <a:lnTo>
                    <a:pt x="1217" y="2307"/>
                  </a:lnTo>
                  <a:lnTo>
                    <a:pt x="1221" y="2316"/>
                  </a:lnTo>
                  <a:lnTo>
                    <a:pt x="1226" y="2326"/>
                  </a:lnTo>
                  <a:lnTo>
                    <a:pt x="1230" y="2335"/>
                  </a:lnTo>
                  <a:lnTo>
                    <a:pt x="1234" y="2347"/>
                  </a:lnTo>
                  <a:lnTo>
                    <a:pt x="1240" y="2354"/>
                  </a:lnTo>
                  <a:lnTo>
                    <a:pt x="1244" y="2364"/>
                  </a:lnTo>
                  <a:lnTo>
                    <a:pt x="1247" y="2374"/>
                  </a:lnTo>
                  <a:lnTo>
                    <a:pt x="1253" y="2381"/>
                  </a:lnTo>
                  <a:lnTo>
                    <a:pt x="1257" y="2391"/>
                  </a:lnTo>
                  <a:lnTo>
                    <a:pt x="1261" y="2398"/>
                  </a:lnTo>
                  <a:lnTo>
                    <a:pt x="1267" y="2406"/>
                  </a:lnTo>
                  <a:lnTo>
                    <a:pt x="1270" y="2414"/>
                  </a:lnTo>
                  <a:lnTo>
                    <a:pt x="1274" y="2419"/>
                  </a:lnTo>
                  <a:lnTo>
                    <a:pt x="1280" y="2427"/>
                  </a:lnTo>
                  <a:lnTo>
                    <a:pt x="1284" y="2433"/>
                  </a:lnTo>
                  <a:lnTo>
                    <a:pt x="1288" y="2439"/>
                  </a:lnTo>
                  <a:lnTo>
                    <a:pt x="1293" y="2444"/>
                  </a:lnTo>
                  <a:lnTo>
                    <a:pt x="1297" y="2448"/>
                  </a:lnTo>
                  <a:lnTo>
                    <a:pt x="1301" y="2454"/>
                  </a:lnTo>
                  <a:lnTo>
                    <a:pt x="1307" y="2458"/>
                  </a:lnTo>
                  <a:lnTo>
                    <a:pt x="1310" y="2461"/>
                  </a:lnTo>
                  <a:lnTo>
                    <a:pt x="1314" y="2463"/>
                  </a:lnTo>
                  <a:lnTo>
                    <a:pt x="1320" y="2465"/>
                  </a:lnTo>
                  <a:lnTo>
                    <a:pt x="1324" y="2467"/>
                  </a:lnTo>
                  <a:lnTo>
                    <a:pt x="1328" y="2469"/>
                  </a:lnTo>
                </a:path>
              </a:pathLst>
            </a:custGeom>
            <a:noFill/>
            <a:ln w="14288">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128" name="Freeform 253"/>
            <p:cNvSpPr>
              <a:spLocks/>
            </p:cNvSpPr>
            <p:nvPr/>
          </p:nvSpPr>
          <p:spPr bwMode="auto">
            <a:xfrm>
              <a:off x="758825" y="1978025"/>
              <a:ext cx="2068513" cy="1539875"/>
            </a:xfrm>
            <a:custGeom>
              <a:avLst/>
              <a:gdLst>
                <a:gd name="T0" fmla="*/ 44 w 3106"/>
                <a:gd name="T1" fmla="*/ 2500 h 2909"/>
                <a:gd name="T2" fmla="*/ 94 w 3106"/>
                <a:gd name="T3" fmla="*/ 2317 h 2909"/>
                <a:gd name="T4" fmla="*/ 142 w 3106"/>
                <a:gd name="T5" fmla="*/ 2177 h 2909"/>
                <a:gd name="T6" fmla="*/ 191 w 3106"/>
                <a:gd name="T7" fmla="*/ 2059 h 2909"/>
                <a:gd name="T8" fmla="*/ 241 w 3106"/>
                <a:gd name="T9" fmla="*/ 1955 h 2909"/>
                <a:gd name="T10" fmla="*/ 289 w 3106"/>
                <a:gd name="T11" fmla="*/ 1862 h 2909"/>
                <a:gd name="T12" fmla="*/ 339 w 3106"/>
                <a:gd name="T13" fmla="*/ 1776 h 2909"/>
                <a:gd name="T14" fmla="*/ 386 w 3106"/>
                <a:gd name="T15" fmla="*/ 1696 h 2909"/>
                <a:gd name="T16" fmla="*/ 436 w 3106"/>
                <a:gd name="T17" fmla="*/ 1621 h 2909"/>
                <a:gd name="T18" fmla="*/ 486 w 3106"/>
                <a:gd name="T19" fmla="*/ 1550 h 2909"/>
                <a:gd name="T20" fmla="*/ 533 w 3106"/>
                <a:gd name="T21" fmla="*/ 1481 h 2909"/>
                <a:gd name="T22" fmla="*/ 583 w 3106"/>
                <a:gd name="T23" fmla="*/ 1417 h 2909"/>
                <a:gd name="T24" fmla="*/ 631 w 3106"/>
                <a:gd name="T25" fmla="*/ 1355 h 2909"/>
                <a:gd name="T26" fmla="*/ 680 w 3106"/>
                <a:gd name="T27" fmla="*/ 1296 h 2909"/>
                <a:gd name="T28" fmla="*/ 728 w 3106"/>
                <a:gd name="T29" fmla="*/ 1239 h 2909"/>
                <a:gd name="T30" fmla="*/ 778 w 3106"/>
                <a:gd name="T31" fmla="*/ 1181 h 2909"/>
                <a:gd name="T32" fmla="*/ 828 w 3106"/>
                <a:gd name="T33" fmla="*/ 1128 h 2909"/>
                <a:gd name="T34" fmla="*/ 875 w 3106"/>
                <a:gd name="T35" fmla="*/ 1076 h 2909"/>
                <a:gd name="T36" fmla="*/ 925 w 3106"/>
                <a:gd name="T37" fmla="*/ 1025 h 2909"/>
                <a:gd name="T38" fmla="*/ 973 w 3106"/>
                <a:gd name="T39" fmla="*/ 977 h 2909"/>
                <a:gd name="T40" fmla="*/ 1022 w 3106"/>
                <a:gd name="T41" fmla="*/ 929 h 2909"/>
                <a:gd name="T42" fmla="*/ 1072 w 3106"/>
                <a:gd name="T43" fmla="*/ 881 h 2909"/>
                <a:gd name="T44" fmla="*/ 1120 w 3106"/>
                <a:gd name="T45" fmla="*/ 837 h 2909"/>
                <a:gd name="T46" fmla="*/ 1169 w 3106"/>
                <a:gd name="T47" fmla="*/ 793 h 2909"/>
                <a:gd name="T48" fmla="*/ 1217 w 3106"/>
                <a:gd name="T49" fmla="*/ 750 h 2909"/>
                <a:gd name="T50" fmla="*/ 1267 w 3106"/>
                <a:gd name="T51" fmla="*/ 709 h 2909"/>
                <a:gd name="T52" fmla="*/ 1315 w 3106"/>
                <a:gd name="T53" fmla="*/ 667 h 2909"/>
                <a:gd name="T54" fmla="*/ 1364 w 3106"/>
                <a:gd name="T55" fmla="*/ 629 h 2909"/>
                <a:gd name="T56" fmla="*/ 1414 w 3106"/>
                <a:gd name="T57" fmla="*/ 589 h 2909"/>
                <a:gd name="T58" fmla="*/ 1462 w 3106"/>
                <a:gd name="T59" fmla="*/ 553 h 2909"/>
                <a:gd name="T60" fmla="*/ 1511 w 3106"/>
                <a:gd name="T61" fmla="*/ 516 h 2909"/>
                <a:gd name="T62" fmla="*/ 1559 w 3106"/>
                <a:gd name="T63" fmla="*/ 480 h 2909"/>
                <a:gd name="T64" fmla="*/ 1609 w 3106"/>
                <a:gd name="T65" fmla="*/ 446 h 2909"/>
                <a:gd name="T66" fmla="*/ 1658 w 3106"/>
                <a:gd name="T67" fmla="*/ 413 h 2909"/>
                <a:gd name="T68" fmla="*/ 1706 w 3106"/>
                <a:gd name="T69" fmla="*/ 381 h 2909"/>
                <a:gd name="T70" fmla="*/ 1756 w 3106"/>
                <a:gd name="T71" fmla="*/ 350 h 2909"/>
                <a:gd name="T72" fmla="*/ 1804 w 3106"/>
                <a:gd name="T73" fmla="*/ 320 h 2909"/>
                <a:gd name="T74" fmla="*/ 1853 w 3106"/>
                <a:gd name="T75" fmla="*/ 291 h 2909"/>
                <a:gd name="T76" fmla="*/ 1901 w 3106"/>
                <a:gd name="T77" fmla="*/ 262 h 2909"/>
                <a:gd name="T78" fmla="*/ 1951 w 3106"/>
                <a:gd name="T79" fmla="*/ 235 h 2909"/>
                <a:gd name="T80" fmla="*/ 2000 w 3106"/>
                <a:gd name="T81" fmla="*/ 211 h 2909"/>
                <a:gd name="T82" fmla="*/ 2048 w 3106"/>
                <a:gd name="T83" fmla="*/ 186 h 2909"/>
                <a:gd name="T84" fmla="*/ 2098 w 3106"/>
                <a:gd name="T85" fmla="*/ 163 h 2909"/>
                <a:gd name="T86" fmla="*/ 2145 w 3106"/>
                <a:gd name="T87" fmla="*/ 140 h 2909"/>
                <a:gd name="T88" fmla="*/ 2195 w 3106"/>
                <a:gd name="T89" fmla="*/ 119 h 2909"/>
                <a:gd name="T90" fmla="*/ 2245 w 3106"/>
                <a:gd name="T91" fmla="*/ 100 h 2909"/>
                <a:gd name="T92" fmla="*/ 2293 w 3106"/>
                <a:gd name="T93" fmla="*/ 83 h 2909"/>
                <a:gd name="T94" fmla="*/ 2342 w 3106"/>
                <a:gd name="T95" fmla="*/ 67 h 2909"/>
                <a:gd name="T96" fmla="*/ 2390 w 3106"/>
                <a:gd name="T97" fmla="*/ 52 h 2909"/>
                <a:gd name="T98" fmla="*/ 2440 w 3106"/>
                <a:gd name="T99" fmla="*/ 39 h 2909"/>
                <a:gd name="T100" fmla="*/ 2487 w 3106"/>
                <a:gd name="T101" fmla="*/ 27 h 2909"/>
                <a:gd name="T102" fmla="*/ 2537 w 3106"/>
                <a:gd name="T103" fmla="*/ 18 h 2909"/>
                <a:gd name="T104" fmla="*/ 2587 w 3106"/>
                <a:gd name="T105" fmla="*/ 10 h 2909"/>
                <a:gd name="T106" fmla="*/ 2634 w 3106"/>
                <a:gd name="T107" fmla="*/ 4 h 2909"/>
                <a:gd name="T108" fmla="*/ 2684 w 3106"/>
                <a:gd name="T109" fmla="*/ 0 h 2909"/>
                <a:gd name="T110" fmla="*/ 2732 w 3106"/>
                <a:gd name="T111" fmla="*/ 0 h 2909"/>
                <a:gd name="T112" fmla="*/ 2781 w 3106"/>
                <a:gd name="T113" fmla="*/ 0 h 2909"/>
                <a:gd name="T114" fmla="*/ 2831 w 3106"/>
                <a:gd name="T115" fmla="*/ 4 h 2909"/>
                <a:gd name="T116" fmla="*/ 2879 w 3106"/>
                <a:gd name="T117" fmla="*/ 10 h 2909"/>
                <a:gd name="T118" fmla="*/ 2929 w 3106"/>
                <a:gd name="T119" fmla="*/ 19 h 2909"/>
                <a:gd name="T120" fmla="*/ 2976 w 3106"/>
                <a:gd name="T121" fmla="*/ 33 h 2909"/>
                <a:gd name="T122" fmla="*/ 3026 w 3106"/>
                <a:gd name="T123" fmla="*/ 48 h 2909"/>
                <a:gd name="T124" fmla="*/ 3074 w 3106"/>
                <a:gd name="T125" fmla="*/ 67 h 290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106"/>
                <a:gd name="T190" fmla="*/ 0 h 2909"/>
                <a:gd name="T191" fmla="*/ 3106 w 3106"/>
                <a:gd name="T192" fmla="*/ 2909 h 290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106" h="2909">
                  <a:moveTo>
                    <a:pt x="0" y="2909"/>
                  </a:moveTo>
                  <a:lnTo>
                    <a:pt x="4" y="2796"/>
                  </a:lnTo>
                  <a:lnTo>
                    <a:pt x="10" y="2729"/>
                  </a:lnTo>
                  <a:lnTo>
                    <a:pt x="14" y="2686"/>
                  </a:lnTo>
                  <a:lnTo>
                    <a:pt x="18" y="2651"/>
                  </a:lnTo>
                  <a:lnTo>
                    <a:pt x="23" y="2621"/>
                  </a:lnTo>
                  <a:lnTo>
                    <a:pt x="27" y="2594"/>
                  </a:lnTo>
                  <a:lnTo>
                    <a:pt x="31" y="2567"/>
                  </a:lnTo>
                  <a:lnTo>
                    <a:pt x="37" y="2544"/>
                  </a:lnTo>
                  <a:lnTo>
                    <a:pt x="41" y="2521"/>
                  </a:lnTo>
                  <a:lnTo>
                    <a:pt x="44" y="2500"/>
                  </a:lnTo>
                  <a:lnTo>
                    <a:pt x="50" y="2481"/>
                  </a:lnTo>
                  <a:lnTo>
                    <a:pt x="54" y="2462"/>
                  </a:lnTo>
                  <a:lnTo>
                    <a:pt x="58" y="2443"/>
                  </a:lnTo>
                  <a:lnTo>
                    <a:pt x="64" y="2426"/>
                  </a:lnTo>
                  <a:lnTo>
                    <a:pt x="67" y="2408"/>
                  </a:lnTo>
                  <a:lnTo>
                    <a:pt x="71" y="2391"/>
                  </a:lnTo>
                  <a:lnTo>
                    <a:pt x="77" y="2376"/>
                  </a:lnTo>
                  <a:lnTo>
                    <a:pt x="81" y="2361"/>
                  </a:lnTo>
                  <a:lnTo>
                    <a:pt x="85" y="2345"/>
                  </a:lnTo>
                  <a:lnTo>
                    <a:pt x="90" y="2330"/>
                  </a:lnTo>
                  <a:lnTo>
                    <a:pt x="94" y="2317"/>
                  </a:lnTo>
                  <a:lnTo>
                    <a:pt x="98" y="2303"/>
                  </a:lnTo>
                  <a:lnTo>
                    <a:pt x="102" y="2288"/>
                  </a:lnTo>
                  <a:lnTo>
                    <a:pt x="107" y="2275"/>
                  </a:lnTo>
                  <a:lnTo>
                    <a:pt x="111" y="2261"/>
                  </a:lnTo>
                  <a:lnTo>
                    <a:pt x="115" y="2250"/>
                  </a:lnTo>
                  <a:lnTo>
                    <a:pt x="121" y="2236"/>
                  </a:lnTo>
                  <a:lnTo>
                    <a:pt x="125" y="2225"/>
                  </a:lnTo>
                  <a:lnTo>
                    <a:pt x="128" y="2212"/>
                  </a:lnTo>
                  <a:lnTo>
                    <a:pt x="134" y="2200"/>
                  </a:lnTo>
                  <a:lnTo>
                    <a:pt x="138" y="2189"/>
                  </a:lnTo>
                  <a:lnTo>
                    <a:pt x="142" y="2177"/>
                  </a:lnTo>
                  <a:lnTo>
                    <a:pt x="148" y="2166"/>
                  </a:lnTo>
                  <a:lnTo>
                    <a:pt x="151" y="2154"/>
                  </a:lnTo>
                  <a:lnTo>
                    <a:pt x="155" y="2143"/>
                  </a:lnTo>
                  <a:lnTo>
                    <a:pt x="161" y="2131"/>
                  </a:lnTo>
                  <a:lnTo>
                    <a:pt x="165" y="2122"/>
                  </a:lnTo>
                  <a:lnTo>
                    <a:pt x="169" y="2110"/>
                  </a:lnTo>
                  <a:lnTo>
                    <a:pt x="174" y="2101"/>
                  </a:lnTo>
                  <a:lnTo>
                    <a:pt x="178" y="2089"/>
                  </a:lnTo>
                  <a:lnTo>
                    <a:pt x="182" y="2080"/>
                  </a:lnTo>
                  <a:lnTo>
                    <a:pt x="188" y="2070"/>
                  </a:lnTo>
                  <a:lnTo>
                    <a:pt x="191" y="2059"/>
                  </a:lnTo>
                  <a:lnTo>
                    <a:pt x="195" y="2049"/>
                  </a:lnTo>
                  <a:lnTo>
                    <a:pt x="201" y="2040"/>
                  </a:lnTo>
                  <a:lnTo>
                    <a:pt x="205" y="2030"/>
                  </a:lnTo>
                  <a:lnTo>
                    <a:pt x="209" y="2020"/>
                  </a:lnTo>
                  <a:lnTo>
                    <a:pt x="214" y="2011"/>
                  </a:lnTo>
                  <a:lnTo>
                    <a:pt x="218" y="2001"/>
                  </a:lnTo>
                  <a:lnTo>
                    <a:pt x="222" y="1992"/>
                  </a:lnTo>
                  <a:lnTo>
                    <a:pt x="228" y="1982"/>
                  </a:lnTo>
                  <a:lnTo>
                    <a:pt x="232" y="1975"/>
                  </a:lnTo>
                  <a:lnTo>
                    <a:pt x="235" y="1965"/>
                  </a:lnTo>
                  <a:lnTo>
                    <a:pt x="241" y="1955"/>
                  </a:lnTo>
                  <a:lnTo>
                    <a:pt x="245" y="1948"/>
                  </a:lnTo>
                  <a:lnTo>
                    <a:pt x="249" y="1938"/>
                  </a:lnTo>
                  <a:lnTo>
                    <a:pt x="255" y="1929"/>
                  </a:lnTo>
                  <a:lnTo>
                    <a:pt x="258" y="1921"/>
                  </a:lnTo>
                  <a:lnTo>
                    <a:pt x="262" y="1911"/>
                  </a:lnTo>
                  <a:lnTo>
                    <a:pt x="268" y="1904"/>
                  </a:lnTo>
                  <a:lnTo>
                    <a:pt x="272" y="1896"/>
                  </a:lnTo>
                  <a:lnTo>
                    <a:pt x="276" y="1887"/>
                  </a:lnTo>
                  <a:lnTo>
                    <a:pt x="281" y="1879"/>
                  </a:lnTo>
                  <a:lnTo>
                    <a:pt x="285" y="1871"/>
                  </a:lnTo>
                  <a:lnTo>
                    <a:pt x="289" y="1862"/>
                  </a:lnTo>
                  <a:lnTo>
                    <a:pt x="295" y="1854"/>
                  </a:lnTo>
                  <a:lnTo>
                    <a:pt x="298" y="1847"/>
                  </a:lnTo>
                  <a:lnTo>
                    <a:pt x="302" y="1839"/>
                  </a:lnTo>
                  <a:lnTo>
                    <a:pt x="306" y="1831"/>
                  </a:lnTo>
                  <a:lnTo>
                    <a:pt x="312" y="1822"/>
                  </a:lnTo>
                  <a:lnTo>
                    <a:pt x="316" y="1814"/>
                  </a:lnTo>
                  <a:lnTo>
                    <a:pt x="319" y="1806"/>
                  </a:lnTo>
                  <a:lnTo>
                    <a:pt x="325" y="1799"/>
                  </a:lnTo>
                  <a:lnTo>
                    <a:pt x="329" y="1791"/>
                  </a:lnTo>
                  <a:lnTo>
                    <a:pt x="333" y="1783"/>
                  </a:lnTo>
                  <a:lnTo>
                    <a:pt x="339" y="1776"/>
                  </a:lnTo>
                  <a:lnTo>
                    <a:pt x="342" y="1768"/>
                  </a:lnTo>
                  <a:lnTo>
                    <a:pt x="346" y="1762"/>
                  </a:lnTo>
                  <a:lnTo>
                    <a:pt x="352" y="1755"/>
                  </a:lnTo>
                  <a:lnTo>
                    <a:pt x="356" y="1747"/>
                  </a:lnTo>
                  <a:lnTo>
                    <a:pt x="360" y="1739"/>
                  </a:lnTo>
                  <a:lnTo>
                    <a:pt x="365" y="1732"/>
                  </a:lnTo>
                  <a:lnTo>
                    <a:pt x="369" y="1724"/>
                  </a:lnTo>
                  <a:lnTo>
                    <a:pt x="373" y="1718"/>
                  </a:lnTo>
                  <a:lnTo>
                    <a:pt x="379" y="1711"/>
                  </a:lnTo>
                  <a:lnTo>
                    <a:pt x="382" y="1703"/>
                  </a:lnTo>
                  <a:lnTo>
                    <a:pt x="386" y="1696"/>
                  </a:lnTo>
                  <a:lnTo>
                    <a:pt x="392" y="1690"/>
                  </a:lnTo>
                  <a:lnTo>
                    <a:pt x="396" y="1682"/>
                  </a:lnTo>
                  <a:lnTo>
                    <a:pt x="400" y="1675"/>
                  </a:lnTo>
                  <a:lnTo>
                    <a:pt x="405" y="1669"/>
                  </a:lnTo>
                  <a:lnTo>
                    <a:pt x="409" y="1661"/>
                  </a:lnTo>
                  <a:lnTo>
                    <a:pt x="413" y="1655"/>
                  </a:lnTo>
                  <a:lnTo>
                    <a:pt x="419" y="1648"/>
                  </a:lnTo>
                  <a:lnTo>
                    <a:pt x="423" y="1642"/>
                  </a:lnTo>
                  <a:lnTo>
                    <a:pt x="426" y="1634"/>
                  </a:lnTo>
                  <a:lnTo>
                    <a:pt x="432" y="1629"/>
                  </a:lnTo>
                  <a:lnTo>
                    <a:pt x="436" y="1621"/>
                  </a:lnTo>
                  <a:lnTo>
                    <a:pt x="440" y="1615"/>
                  </a:lnTo>
                  <a:lnTo>
                    <a:pt x="446" y="1608"/>
                  </a:lnTo>
                  <a:lnTo>
                    <a:pt x="449" y="1602"/>
                  </a:lnTo>
                  <a:lnTo>
                    <a:pt x="453" y="1594"/>
                  </a:lnTo>
                  <a:lnTo>
                    <a:pt x="459" y="1589"/>
                  </a:lnTo>
                  <a:lnTo>
                    <a:pt x="463" y="1581"/>
                  </a:lnTo>
                  <a:lnTo>
                    <a:pt x="467" y="1575"/>
                  </a:lnTo>
                  <a:lnTo>
                    <a:pt x="472" y="1569"/>
                  </a:lnTo>
                  <a:lnTo>
                    <a:pt x="476" y="1562"/>
                  </a:lnTo>
                  <a:lnTo>
                    <a:pt x="480" y="1556"/>
                  </a:lnTo>
                  <a:lnTo>
                    <a:pt x="486" y="1550"/>
                  </a:lnTo>
                  <a:lnTo>
                    <a:pt x="489" y="1543"/>
                  </a:lnTo>
                  <a:lnTo>
                    <a:pt x="493" y="1537"/>
                  </a:lnTo>
                  <a:lnTo>
                    <a:pt x="497" y="1531"/>
                  </a:lnTo>
                  <a:lnTo>
                    <a:pt x="503" y="1525"/>
                  </a:lnTo>
                  <a:lnTo>
                    <a:pt x="507" y="1518"/>
                  </a:lnTo>
                  <a:lnTo>
                    <a:pt x="510" y="1512"/>
                  </a:lnTo>
                  <a:lnTo>
                    <a:pt x="516" y="1506"/>
                  </a:lnTo>
                  <a:lnTo>
                    <a:pt x="520" y="1501"/>
                  </a:lnTo>
                  <a:lnTo>
                    <a:pt x="524" y="1495"/>
                  </a:lnTo>
                  <a:lnTo>
                    <a:pt x="530" y="1487"/>
                  </a:lnTo>
                  <a:lnTo>
                    <a:pt x="533" y="1481"/>
                  </a:lnTo>
                  <a:lnTo>
                    <a:pt x="537" y="1476"/>
                  </a:lnTo>
                  <a:lnTo>
                    <a:pt x="543" y="1470"/>
                  </a:lnTo>
                  <a:lnTo>
                    <a:pt x="547" y="1464"/>
                  </a:lnTo>
                  <a:lnTo>
                    <a:pt x="551" y="1459"/>
                  </a:lnTo>
                  <a:lnTo>
                    <a:pt x="556" y="1453"/>
                  </a:lnTo>
                  <a:lnTo>
                    <a:pt x="560" y="1447"/>
                  </a:lnTo>
                  <a:lnTo>
                    <a:pt x="564" y="1441"/>
                  </a:lnTo>
                  <a:lnTo>
                    <a:pt x="570" y="1436"/>
                  </a:lnTo>
                  <a:lnTo>
                    <a:pt x="573" y="1428"/>
                  </a:lnTo>
                  <a:lnTo>
                    <a:pt x="577" y="1422"/>
                  </a:lnTo>
                  <a:lnTo>
                    <a:pt x="583" y="1417"/>
                  </a:lnTo>
                  <a:lnTo>
                    <a:pt x="587" y="1411"/>
                  </a:lnTo>
                  <a:lnTo>
                    <a:pt x="591" y="1405"/>
                  </a:lnTo>
                  <a:lnTo>
                    <a:pt x="596" y="1399"/>
                  </a:lnTo>
                  <a:lnTo>
                    <a:pt x="600" y="1394"/>
                  </a:lnTo>
                  <a:lnTo>
                    <a:pt x="604" y="1388"/>
                  </a:lnTo>
                  <a:lnTo>
                    <a:pt x="610" y="1384"/>
                  </a:lnTo>
                  <a:lnTo>
                    <a:pt x="614" y="1378"/>
                  </a:lnTo>
                  <a:lnTo>
                    <a:pt x="617" y="1373"/>
                  </a:lnTo>
                  <a:lnTo>
                    <a:pt x="623" y="1367"/>
                  </a:lnTo>
                  <a:lnTo>
                    <a:pt x="627" y="1361"/>
                  </a:lnTo>
                  <a:lnTo>
                    <a:pt x="631" y="1355"/>
                  </a:lnTo>
                  <a:lnTo>
                    <a:pt x="637" y="1350"/>
                  </a:lnTo>
                  <a:lnTo>
                    <a:pt x="640" y="1344"/>
                  </a:lnTo>
                  <a:lnTo>
                    <a:pt x="644" y="1338"/>
                  </a:lnTo>
                  <a:lnTo>
                    <a:pt x="650" y="1332"/>
                  </a:lnTo>
                  <a:lnTo>
                    <a:pt x="654" y="1329"/>
                  </a:lnTo>
                  <a:lnTo>
                    <a:pt x="658" y="1323"/>
                  </a:lnTo>
                  <a:lnTo>
                    <a:pt x="663" y="1317"/>
                  </a:lnTo>
                  <a:lnTo>
                    <a:pt x="667" y="1311"/>
                  </a:lnTo>
                  <a:lnTo>
                    <a:pt x="671" y="1306"/>
                  </a:lnTo>
                  <a:lnTo>
                    <a:pt x="677" y="1300"/>
                  </a:lnTo>
                  <a:lnTo>
                    <a:pt x="680" y="1296"/>
                  </a:lnTo>
                  <a:lnTo>
                    <a:pt x="684" y="1290"/>
                  </a:lnTo>
                  <a:lnTo>
                    <a:pt x="690" y="1285"/>
                  </a:lnTo>
                  <a:lnTo>
                    <a:pt x="694" y="1279"/>
                  </a:lnTo>
                  <a:lnTo>
                    <a:pt x="698" y="1275"/>
                  </a:lnTo>
                  <a:lnTo>
                    <a:pt x="701" y="1269"/>
                  </a:lnTo>
                  <a:lnTo>
                    <a:pt x="707" y="1264"/>
                  </a:lnTo>
                  <a:lnTo>
                    <a:pt x="711" y="1258"/>
                  </a:lnTo>
                  <a:lnTo>
                    <a:pt x="715" y="1254"/>
                  </a:lnTo>
                  <a:lnTo>
                    <a:pt x="721" y="1248"/>
                  </a:lnTo>
                  <a:lnTo>
                    <a:pt x="724" y="1243"/>
                  </a:lnTo>
                  <a:lnTo>
                    <a:pt x="728" y="1239"/>
                  </a:lnTo>
                  <a:lnTo>
                    <a:pt x="734" y="1233"/>
                  </a:lnTo>
                  <a:lnTo>
                    <a:pt x="738" y="1227"/>
                  </a:lnTo>
                  <a:lnTo>
                    <a:pt x="742" y="1223"/>
                  </a:lnTo>
                  <a:lnTo>
                    <a:pt x="747" y="1218"/>
                  </a:lnTo>
                  <a:lnTo>
                    <a:pt x="751" y="1212"/>
                  </a:lnTo>
                  <a:lnTo>
                    <a:pt x="755" y="1208"/>
                  </a:lnTo>
                  <a:lnTo>
                    <a:pt x="761" y="1202"/>
                  </a:lnTo>
                  <a:lnTo>
                    <a:pt x="764" y="1197"/>
                  </a:lnTo>
                  <a:lnTo>
                    <a:pt x="768" y="1193"/>
                  </a:lnTo>
                  <a:lnTo>
                    <a:pt x="774" y="1187"/>
                  </a:lnTo>
                  <a:lnTo>
                    <a:pt x="778" y="1181"/>
                  </a:lnTo>
                  <a:lnTo>
                    <a:pt x="782" y="1178"/>
                  </a:lnTo>
                  <a:lnTo>
                    <a:pt x="787" y="1172"/>
                  </a:lnTo>
                  <a:lnTo>
                    <a:pt x="791" y="1168"/>
                  </a:lnTo>
                  <a:lnTo>
                    <a:pt x="795" y="1162"/>
                  </a:lnTo>
                  <a:lnTo>
                    <a:pt x="801" y="1159"/>
                  </a:lnTo>
                  <a:lnTo>
                    <a:pt x="805" y="1153"/>
                  </a:lnTo>
                  <a:lnTo>
                    <a:pt x="808" y="1147"/>
                  </a:lnTo>
                  <a:lnTo>
                    <a:pt x="814" y="1143"/>
                  </a:lnTo>
                  <a:lnTo>
                    <a:pt x="818" y="1137"/>
                  </a:lnTo>
                  <a:lnTo>
                    <a:pt x="822" y="1134"/>
                  </a:lnTo>
                  <a:lnTo>
                    <a:pt x="828" y="1128"/>
                  </a:lnTo>
                  <a:lnTo>
                    <a:pt x="831" y="1124"/>
                  </a:lnTo>
                  <a:lnTo>
                    <a:pt x="835" y="1118"/>
                  </a:lnTo>
                  <a:lnTo>
                    <a:pt x="841" y="1115"/>
                  </a:lnTo>
                  <a:lnTo>
                    <a:pt x="845" y="1109"/>
                  </a:lnTo>
                  <a:lnTo>
                    <a:pt x="849" y="1105"/>
                  </a:lnTo>
                  <a:lnTo>
                    <a:pt x="854" y="1099"/>
                  </a:lnTo>
                  <a:lnTo>
                    <a:pt x="858" y="1095"/>
                  </a:lnTo>
                  <a:lnTo>
                    <a:pt x="862" y="1090"/>
                  </a:lnTo>
                  <a:lnTo>
                    <a:pt x="868" y="1086"/>
                  </a:lnTo>
                  <a:lnTo>
                    <a:pt x="871" y="1080"/>
                  </a:lnTo>
                  <a:lnTo>
                    <a:pt x="875" y="1076"/>
                  </a:lnTo>
                  <a:lnTo>
                    <a:pt x="881" y="1073"/>
                  </a:lnTo>
                  <a:lnTo>
                    <a:pt x="885" y="1067"/>
                  </a:lnTo>
                  <a:lnTo>
                    <a:pt x="889" y="1063"/>
                  </a:lnTo>
                  <a:lnTo>
                    <a:pt x="892" y="1057"/>
                  </a:lnTo>
                  <a:lnTo>
                    <a:pt x="898" y="1053"/>
                  </a:lnTo>
                  <a:lnTo>
                    <a:pt x="902" y="1048"/>
                  </a:lnTo>
                  <a:lnTo>
                    <a:pt x="906" y="1044"/>
                  </a:lnTo>
                  <a:lnTo>
                    <a:pt x="912" y="1040"/>
                  </a:lnTo>
                  <a:lnTo>
                    <a:pt x="915" y="1034"/>
                  </a:lnTo>
                  <a:lnTo>
                    <a:pt x="919" y="1030"/>
                  </a:lnTo>
                  <a:lnTo>
                    <a:pt x="925" y="1025"/>
                  </a:lnTo>
                  <a:lnTo>
                    <a:pt x="929" y="1021"/>
                  </a:lnTo>
                  <a:lnTo>
                    <a:pt x="933" y="1017"/>
                  </a:lnTo>
                  <a:lnTo>
                    <a:pt x="938" y="1011"/>
                  </a:lnTo>
                  <a:lnTo>
                    <a:pt x="942" y="1008"/>
                  </a:lnTo>
                  <a:lnTo>
                    <a:pt x="946" y="1004"/>
                  </a:lnTo>
                  <a:lnTo>
                    <a:pt x="952" y="998"/>
                  </a:lnTo>
                  <a:lnTo>
                    <a:pt x="956" y="994"/>
                  </a:lnTo>
                  <a:lnTo>
                    <a:pt x="959" y="990"/>
                  </a:lnTo>
                  <a:lnTo>
                    <a:pt x="965" y="985"/>
                  </a:lnTo>
                  <a:lnTo>
                    <a:pt x="969" y="981"/>
                  </a:lnTo>
                  <a:lnTo>
                    <a:pt x="973" y="977"/>
                  </a:lnTo>
                  <a:lnTo>
                    <a:pt x="978" y="971"/>
                  </a:lnTo>
                  <a:lnTo>
                    <a:pt x="982" y="967"/>
                  </a:lnTo>
                  <a:lnTo>
                    <a:pt x="986" y="964"/>
                  </a:lnTo>
                  <a:lnTo>
                    <a:pt x="992" y="960"/>
                  </a:lnTo>
                  <a:lnTo>
                    <a:pt x="996" y="954"/>
                  </a:lnTo>
                  <a:lnTo>
                    <a:pt x="999" y="950"/>
                  </a:lnTo>
                  <a:lnTo>
                    <a:pt x="1005" y="946"/>
                  </a:lnTo>
                  <a:lnTo>
                    <a:pt x="1009" y="943"/>
                  </a:lnTo>
                  <a:lnTo>
                    <a:pt x="1013" y="937"/>
                  </a:lnTo>
                  <a:lnTo>
                    <a:pt x="1019" y="933"/>
                  </a:lnTo>
                  <a:lnTo>
                    <a:pt x="1022" y="929"/>
                  </a:lnTo>
                  <a:lnTo>
                    <a:pt x="1026" y="925"/>
                  </a:lnTo>
                  <a:lnTo>
                    <a:pt x="1032" y="920"/>
                  </a:lnTo>
                  <a:lnTo>
                    <a:pt x="1036" y="916"/>
                  </a:lnTo>
                  <a:lnTo>
                    <a:pt x="1040" y="912"/>
                  </a:lnTo>
                  <a:lnTo>
                    <a:pt x="1045" y="908"/>
                  </a:lnTo>
                  <a:lnTo>
                    <a:pt x="1049" y="902"/>
                  </a:lnTo>
                  <a:lnTo>
                    <a:pt x="1053" y="899"/>
                  </a:lnTo>
                  <a:lnTo>
                    <a:pt x="1059" y="895"/>
                  </a:lnTo>
                  <a:lnTo>
                    <a:pt x="1062" y="891"/>
                  </a:lnTo>
                  <a:lnTo>
                    <a:pt x="1066" y="887"/>
                  </a:lnTo>
                  <a:lnTo>
                    <a:pt x="1072" y="881"/>
                  </a:lnTo>
                  <a:lnTo>
                    <a:pt x="1076" y="878"/>
                  </a:lnTo>
                  <a:lnTo>
                    <a:pt x="1080" y="874"/>
                  </a:lnTo>
                  <a:lnTo>
                    <a:pt x="1083" y="870"/>
                  </a:lnTo>
                  <a:lnTo>
                    <a:pt x="1089" y="866"/>
                  </a:lnTo>
                  <a:lnTo>
                    <a:pt x="1093" y="862"/>
                  </a:lnTo>
                  <a:lnTo>
                    <a:pt x="1097" y="857"/>
                  </a:lnTo>
                  <a:lnTo>
                    <a:pt x="1103" y="853"/>
                  </a:lnTo>
                  <a:lnTo>
                    <a:pt x="1106" y="849"/>
                  </a:lnTo>
                  <a:lnTo>
                    <a:pt x="1110" y="845"/>
                  </a:lnTo>
                  <a:lnTo>
                    <a:pt x="1116" y="841"/>
                  </a:lnTo>
                  <a:lnTo>
                    <a:pt x="1120" y="837"/>
                  </a:lnTo>
                  <a:lnTo>
                    <a:pt x="1124" y="834"/>
                  </a:lnTo>
                  <a:lnTo>
                    <a:pt x="1129" y="830"/>
                  </a:lnTo>
                  <a:lnTo>
                    <a:pt x="1133" y="824"/>
                  </a:lnTo>
                  <a:lnTo>
                    <a:pt x="1137" y="820"/>
                  </a:lnTo>
                  <a:lnTo>
                    <a:pt x="1143" y="816"/>
                  </a:lnTo>
                  <a:lnTo>
                    <a:pt x="1147" y="813"/>
                  </a:lnTo>
                  <a:lnTo>
                    <a:pt x="1150" y="809"/>
                  </a:lnTo>
                  <a:lnTo>
                    <a:pt x="1156" y="805"/>
                  </a:lnTo>
                  <a:lnTo>
                    <a:pt x="1160" y="801"/>
                  </a:lnTo>
                  <a:lnTo>
                    <a:pt x="1164" y="797"/>
                  </a:lnTo>
                  <a:lnTo>
                    <a:pt x="1169" y="793"/>
                  </a:lnTo>
                  <a:lnTo>
                    <a:pt x="1173" y="790"/>
                  </a:lnTo>
                  <a:lnTo>
                    <a:pt x="1177" y="786"/>
                  </a:lnTo>
                  <a:lnTo>
                    <a:pt x="1183" y="782"/>
                  </a:lnTo>
                  <a:lnTo>
                    <a:pt x="1187" y="778"/>
                  </a:lnTo>
                  <a:lnTo>
                    <a:pt x="1190" y="774"/>
                  </a:lnTo>
                  <a:lnTo>
                    <a:pt x="1196" y="769"/>
                  </a:lnTo>
                  <a:lnTo>
                    <a:pt x="1200" y="765"/>
                  </a:lnTo>
                  <a:lnTo>
                    <a:pt x="1204" y="761"/>
                  </a:lnTo>
                  <a:lnTo>
                    <a:pt x="1210" y="757"/>
                  </a:lnTo>
                  <a:lnTo>
                    <a:pt x="1213" y="753"/>
                  </a:lnTo>
                  <a:lnTo>
                    <a:pt x="1217" y="750"/>
                  </a:lnTo>
                  <a:lnTo>
                    <a:pt x="1223" y="746"/>
                  </a:lnTo>
                  <a:lnTo>
                    <a:pt x="1227" y="742"/>
                  </a:lnTo>
                  <a:lnTo>
                    <a:pt x="1231" y="738"/>
                  </a:lnTo>
                  <a:lnTo>
                    <a:pt x="1236" y="734"/>
                  </a:lnTo>
                  <a:lnTo>
                    <a:pt x="1240" y="730"/>
                  </a:lnTo>
                  <a:lnTo>
                    <a:pt x="1244" y="727"/>
                  </a:lnTo>
                  <a:lnTo>
                    <a:pt x="1250" y="723"/>
                  </a:lnTo>
                  <a:lnTo>
                    <a:pt x="1253" y="719"/>
                  </a:lnTo>
                  <a:lnTo>
                    <a:pt x="1257" y="715"/>
                  </a:lnTo>
                  <a:lnTo>
                    <a:pt x="1263" y="711"/>
                  </a:lnTo>
                  <a:lnTo>
                    <a:pt x="1267" y="709"/>
                  </a:lnTo>
                  <a:lnTo>
                    <a:pt x="1271" y="706"/>
                  </a:lnTo>
                  <a:lnTo>
                    <a:pt x="1276" y="702"/>
                  </a:lnTo>
                  <a:lnTo>
                    <a:pt x="1280" y="698"/>
                  </a:lnTo>
                  <a:lnTo>
                    <a:pt x="1284" y="694"/>
                  </a:lnTo>
                  <a:lnTo>
                    <a:pt x="1288" y="690"/>
                  </a:lnTo>
                  <a:lnTo>
                    <a:pt x="1294" y="686"/>
                  </a:lnTo>
                  <a:lnTo>
                    <a:pt x="1297" y="683"/>
                  </a:lnTo>
                  <a:lnTo>
                    <a:pt x="1301" y="679"/>
                  </a:lnTo>
                  <a:lnTo>
                    <a:pt x="1307" y="675"/>
                  </a:lnTo>
                  <a:lnTo>
                    <a:pt x="1311" y="671"/>
                  </a:lnTo>
                  <a:lnTo>
                    <a:pt x="1315" y="667"/>
                  </a:lnTo>
                  <a:lnTo>
                    <a:pt x="1320" y="664"/>
                  </a:lnTo>
                  <a:lnTo>
                    <a:pt x="1324" y="660"/>
                  </a:lnTo>
                  <a:lnTo>
                    <a:pt x="1328" y="658"/>
                  </a:lnTo>
                  <a:lnTo>
                    <a:pt x="1334" y="654"/>
                  </a:lnTo>
                  <a:lnTo>
                    <a:pt x="1338" y="650"/>
                  </a:lnTo>
                  <a:lnTo>
                    <a:pt x="1341" y="646"/>
                  </a:lnTo>
                  <a:lnTo>
                    <a:pt x="1347" y="643"/>
                  </a:lnTo>
                  <a:lnTo>
                    <a:pt x="1351" y="639"/>
                  </a:lnTo>
                  <a:lnTo>
                    <a:pt x="1355" y="635"/>
                  </a:lnTo>
                  <a:lnTo>
                    <a:pt x="1360" y="631"/>
                  </a:lnTo>
                  <a:lnTo>
                    <a:pt x="1364" y="629"/>
                  </a:lnTo>
                  <a:lnTo>
                    <a:pt x="1368" y="625"/>
                  </a:lnTo>
                  <a:lnTo>
                    <a:pt x="1374" y="621"/>
                  </a:lnTo>
                  <a:lnTo>
                    <a:pt x="1378" y="618"/>
                  </a:lnTo>
                  <a:lnTo>
                    <a:pt x="1381" y="614"/>
                  </a:lnTo>
                  <a:lnTo>
                    <a:pt x="1387" y="610"/>
                  </a:lnTo>
                  <a:lnTo>
                    <a:pt x="1391" y="608"/>
                  </a:lnTo>
                  <a:lnTo>
                    <a:pt x="1395" y="604"/>
                  </a:lnTo>
                  <a:lnTo>
                    <a:pt x="1401" y="600"/>
                  </a:lnTo>
                  <a:lnTo>
                    <a:pt x="1404" y="597"/>
                  </a:lnTo>
                  <a:lnTo>
                    <a:pt x="1408" y="593"/>
                  </a:lnTo>
                  <a:lnTo>
                    <a:pt x="1414" y="589"/>
                  </a:lnTo>
                  <a:lnTo>
                    <a:pt x="1418" y="587"/>
                  </a:lnTo>
                  <a:lnTo>
                    <a:pt x="1422" y="583"/>
                  </a:lnTo>
                  <a:lnTo>
                    <a:pt x="1427" y="579"/>
                  </a:lnTo>
                  <a:lnTo>
                    <a:pt x="1431" y="576"/>
                  </a:lnTo>
                  <a:lnTo>
                    <a:pt x="1435" y="572"/>
                  </a:lnTo>
                  <a:lnTo>
                    <a:pt x="1441" y="570"/>
                  </a:lnTo>
                  <a:lnTo>
                    <a:pt x="1444" y="566"/>
                  </a:lnTo>
                  <a:lnTo>
                    <a:pt x="1448" y="562"/>
                  </a:lnTo>
                  <a:lnTo>
                    <a:pt x="1454" y="558"/>
                  </a:lnTo>
                  <a:lnTo>
                    <a:pt x="1458" y="557"/>
                  </a:lnTo>
                  <a:lnTo>
                    <a:pt x="1462" y="553"/>
                  </a:lnTo>
                  <a:lnTo>
                    <a:pt x="1467" y="549"/>
                  </a:lnTo>
                  <a:lnTo>
                    <a:pt x="1471" y="545"/>
                  </a:lnTo>
                  <a:lnTo>
                    <a:pt x="1475" y="543"/>
                  </a:lnTo>
                  <a:lnTo>
                    <a:pt x="1479" y="539"/>
                  </a:lnTo>
                  <a:lnTo>
                    <a:pt x="1485" y="535"/>
                  </a:lnTo>
                  <a:lnTo>
                    <a:pt x="1488" y="532"/>
                  </a:lnTo>
                  <a:lnTo>
                    <a:pt x="1492" y="530"/>
                  </a:lnTo>
                  <a:lnTo>
                    <a:pt x="1498" y="526"/>
                  </a:lnTo>
                  <a:lnTo>
                    <a:pt x="1502" y="522"/>
                  </a:lnTo>
                  <a:lnTo>
                    <a:pt x="1506" y="518"/>
                  </a:lnTo>
                  <a:lnTo>
                    <a:pt x="1511" y="516"/>
                  </a:lnTo>
                  <a:lnTo>
                    <a:pt x="1515" y="513"/>
                  </a:lnTo>
                  <a:lnTo>
                    <a:pt x="1519" y="509"/>
                  </a:lnTo>
                  <a:lnTo>
                    <a:pt x="1525" y="507"/>
                  </a:lnTo>
                  <a:lnTo>
                    <a:pt x="1529" y="503"/>
                  </a:lnTo>
                  <a:lnTo>
                    <a:pt x="1532" y="499"/>
                  </a:lnTo>
                  <a:lnTo>
                    <a:pt x="1538" y="497"/>
                  </a:lnTo>
                  <a:lnTo>
                    <a:pt x="1542" y="493"/>
                  </a:lnTo>
                  <a:lnTo>
                    <a:pt x="1546" y="490"/>
                  </a:lnTo>
                  <a:lnTo>
                    <a:pt x="1551" y="488"/>
                  </a:lnTo>
                  <a:lnTo>
                    <a:pt x="1555" y="484"/>
                  </a:lnTo>
                  <a:lnTo>
                    <a:pt x="1559" y="480"/>
                  </a:lnTo>
                  <a:lnTo>
                    <a:pt x="1565" y="478"/>
                  </a:lnTo>
                  <a:lnTo>
                    <a:pt x="1569" y="474"/>
                  </a:lnTo>
                  <a:lnTo>
                    <a:pt x="1572" y="471"/>
                  </a:lnTo>
                  <a:lnTo>
                    <a:pt x="1578" y="469"/>
                  </a:lnTo>
                  <a:lnTo>
                    <a:pt x="1582" y="465"/>
                  </a:lnTo>
                  <a:lnTo>
                    <a:pt x="1586" y="461"/>
                  </a:lnTo>
                  <a:lnTo>
                    <a:pt x="1592" y="459"/>
                  </a:lnTo>
                  <a:lnTo>
                    <a:pt x="1595" y="455"/>
                  </a:lnTo>
                  <a:lnTo>
                    <a:pt x="1599" y="453"/>
                  </a:lnTo>
                  <a:lnTo>
                    <a:pt x="1605" y="449"/>
                  </a:lnTo>
                  <a:lnTo>
                    <a:pt x="1609" y="446"/>
                  </a:lnTo>
                  <a:lnTo>
                    <a:pt x="1613" y="444"/>
                  </a:lnTo>
                  <a:lnTo>
                    <a:pt x="1618" y="440"/>
                  </a:lnTo>
                  <a:lnTo>
                    <a:pt x="1622" y="438"/>
                  </a:lnTo>
                  <a:lnTo>
                    <a:pt x="1626" y="434"/>
                  </a:lnTo>
                  <a:lnTo>
                    <a:pt x="1632" y="430"/>
                  </a:lnTo>
                  <a:lnTo>
                    <a:pt x="1635" y="428"/>
                  </a:lnTo>
                  <a:lnTo>
                    <a:pt x="1639" y="425"/>
                  </a:lnTo>
                  <a:lnTo>
                    <a:pt x="1645" y="423"/>
                  </a:lnTo>
                  <a:lnTo>
                    <a:pt x="1649" y="419"/>
                  </a:lnTo>
                  <a:lnTo>
                    <a:pt x="1653" y="415"/>
                  </a:lnTo>
                  <a:lnTo>
                    <a:pt x="1658" y="413"/>
                  </a:lnTo>
                  <a:lnTo>
                    <a:pt x="1662" y="409"/>
                  </a:lnTo>
                  <a:lnTo>
                    <a:pt x="1666" y="407"/>
                  </a:lnTo>
                  <a:lnTo>
                    <a:pt x="1672" y="404"/>
                  </a:lnTo>
                  <a:lnTo>
                    <a:pt x="1676" y="402"/>
                  </a:lnTo>
                  <a:lnTo>
                    <a:pt x="1679" y="398"/>
                  </a:lnTo>
                  <a:lnTo>
                    <a:pt x="1683" y="396"/>
                  </a:lnTo>
                  <a:lnTo>
                    <a:pt x="1689" y="392"/>
                  </a:lnTo>
                  <a:lnTo>
                    <a:pt x="1693" y="390"/>
                  </a:lnTo>
                  <a:lnTo>
                    <a:pt x="1697" y="386"/>
                  </a:lnTo>
                  <a:lnTo>
                    <a:pt x="1702" y="384"/>
                  </a:lnTo>
                  <a:lnTo>
                    <a:pt x="1706" y="381"/>
                  </a:lnTo>
                  <a:lnTo>
                    <a:pt x="1710" y="377"/>
                  </a:lnTo>
                  <a:lnTo>
                    <a:pt x="1716" y="375"/>
                  </a:lnTo>
                  <a:lnTo>
                    <a:pt x="1720" y="371"/>
                  </a:lnTo>
                  <a:lnTo>
                    <a:pt x="1723" y="369"/>
                  </a:lnTo>
                  <a:lnTo>
                    <a:pt x="1729" y="367"/>
                  </a:lnTo>
                  <a:lnTo>
                    <a:pt x="1733" y="363"/>
                  </a:lnTo>
                  <a:lnTo>
                    <a:pt x="1737" y="362"/>
                  </a:lnTo>
                  <a:lnTo>
                    <a:pt x="1742" y="358"/>
                  </a:lnTo>
                  <a:lnTo>
                    <a:pt x="1746" y="356"/>
                  </a:lnTo>
                  <a:lnTo>
                    <a:pt x="1750" y="352"/>
                  </a:lnTo>
                  <a:lnTo>
                    <a:pt x="1756" y="350"/>
                  </a:lnTo>
                  <a:lnTo>
                    <a:pt x="1760" y="346"/>
                  </a:lnTo>
                  <a:lnTo>
                    <a:pt x="1763" y="344"/>
                  </a:lnTo>
                  <a:lnTo>
                    <a:pt x="1769" y="341"/>
                  </a:lnTo>
                  <a:lnTo>
                    <a:pt x="1773" y="339"/>
                  </a:lnTo>
                  <a:lnTo>
                    <a:pt x="1777" y="335"/>
                  </a:lnTo>
                  <a:lnTo>
                    <a:pt x="1783" y="333"/>
                  </a:lnTo>
                  <a:lnTo>
                    <a:pt x="1786" y="331"/>
                  </a:lnTo>
                  <a:lnTo>
                    <a:pt x="1790" y="327"/>
                  </a:lnTo>
                  <a:lnTo>
                    <a:pt x="1796" y="325"/>
                  </a:lnTo>
                  <a:lnTo>
                    <a:pt x="1800" y="321"/>
                  </a:lnTo>
                  <a:lnTo>
                    <a:pt x="1804" y="320"/>
                  </a:lnTo>
                  <a:lnTo>
                    <a:pt x="1809" y="318"/>
                  </a:lnTo>
                  <a:lnTo>
                    <a:pt x="1813" y="314"/>
                  </a:lnTo>
                  <a:lnTo>
                    <a:pt x="1817" y="312"/>
                  </a:lnTo>
                  <a:lnTo>
                    <a:pt x="1823" y="308"/>
                  </a:lnTo>
                  <a:lnTo>
                    <a:pt x="1826" y="306"/>
                  </a:lnTo>
                  <a:lnTo>
                    <a:pt x="1830" y="304"/>
                  </a:lnTo>
                  <a:lnTo>
                    <a:pt x="1836" y="300"/>
                  </a:lnTo>
                  <a:lnTo>
                    <a:pt x="1840" y="298"/>
                  </a:lnTo>
                  <a:lnTo>
                    <a:pt x="1844" y="295"/>
                  </a:lnTo>
                  <a:lnTo>
                    <a:pt x="1849" y="293"/>
                  </a:lnTo>
                  <a:lnTo>
                    <a:pt x="1853" y="291"/>
                  </a:lnTo>
                  <a:lnTo>
                    <a:pt x="1857" y="287"/>
                  </a:lnTo>
                  <a:lnTo>
                    <a:pt x="1863" y="285"/>
                  </a:lnTo>
                  <a:lnTo>
                    <a:pt x="1867" y="283"/>
                  </a:lnTo>
                  <a:lnTo>
                    <a:pt x="1870" y="279"/>
                  </a:lnTo>
                  <a:lnTo>
                    <a:pt x="1874" y="277"/>
                  </a:lnTo>
                  <a:lnTo>
                    <a:pt x="1880" y="276"/>
                  </a:lnTo>
                  <a:lnTo>
                    <a:pt x="1884" y="272"/>
                  </a:lnTo>
                  <a:lnTo>
                    <a:pt x="1888" y="270"/>
                  </a:lnTo>
                  <a:lnTo>
                    <a:pt x="1893" y="268"/>
                  </a:lnTo>
                  <a:lnTo>
                    <a:pt x="1897" y="264"/>
                  </a:lnTo>
                  <a:lnTo>
                    <a:pt x="1901" y="262"/>
                  </a:lnTo>
                  <a:lnTo>
                    <a:pt x="1907" y="260"/>
                  </a:lnTo>
                  <a:lnTo>
                    <a:pt x="1911" y="256"/>
                  </a:lnTo>
                  <a:lnTo>
                    <a:pt x="1914" y="255"/>
                  </a:lnTo>
                  <a:lnTo>
                    <a:pt x="1920" y="253"/>
                  </a:lnTo>
                  <a:lnTo>
                    <a:pt x="1924" y="251"/>
                  </a:lnTo>
                  <a:lnTo>
                    <a:pt x="1928" y="247"/>
                  </a:lnTo>
                  <a:lnTo>
                    <a:pt x="1933" y="245"/>
                  </a:lnTo>
                  <a:lnTo>
                    <a:pt x="1937" y="243"/>
                  </a:lnTo>
                  <a:lnTo>
                    <a:pt x="1941" y="241"/>
                  </a:lnTo>
                  <a:lnTo>
                    <a:pt x="1947" y="237"/>
                  </a:lnTo>
                  <a:lnTo>
                    <a:pt x="1951" y="235"/>
                  </a:lnTo>
                  <a:lnTo>
                    <a:pt x="1954" y="234"/>
                  </a:lnTo>
                  <a:lnTo>
                    <a:pt x="1960" y="232"/>
                  </a:lnTo>
                  <a:lnTo>
                    <a:pt x="1964" y="228"/>
                  </a:lnTo>
                  <a:lnTo>
                    <a:pt x="1968" y="226"/>
                  </a:lnTo>
                  <a:lnTo>
                    <a:pt x="1974" y="224"/>
                  </a:lnTo>
                  <a:lnTo>
                    <a:pt x="1977" y="222"/>
                  </a:lnTo>
                  <a:lnTo>
                    <a:pt x="1981" y="218"/>
                  </a:lnTo>
                  <a:lnTo>
                    <a:pt x="1987" y="216"/>
                  </a:lnTo>
                  <a:lnTo>
                    <a:pt x="1991" y="214"/>
                  </a:lnTo>
                  <a:lnTo>
                    <a:pt x="1995" y="212"/>
                  </a:lnTo>
                  <a:lnTo>
                    <a:pt x="2000" y="211"/>
                  </a:lnTo>
                  <a:lnTo>
                    <a:pt x="2004" y="207"/>
                  </a:lnTo>
                  <a:lnTo>
                    <a:pt x="2008" y="205"/>
                  </a:lnTo>
                  <a:lnTo>
                    <a:pt x="2014" y="203"/>
                  </a:lnTo>
                  <a:lnTo>
                    <a:pt x="2017" y="201"/>
                  </a:lnTo>
                  <a:lnTo>
                    <a:pt x="2021" y="199"/>
                  </a:lnTo>
                  <a:lnTo>
                    <a:pt x="2027" y="197"/>
                  </a:lnTo>
                  <a:lnTo>
                    <a:pt x="2031" y="193"/>
                  </a:lnTo>
                  <a:lnTo>
                    <a:pt x="2035" y="191"/>
                  </a:lnTo>
                  <a:lnTo>
                    <a:pt x="2040" y="190"/>
                  </a:lnTo>
                  <a:lnTo>
                    <a:pt x="2044" y="188"/>
                  </a:lnTo>
                  <a:lnTo>
                    <a:pt x="2048" y="186"/>
                  </a:lnTo>
                  <a:lnTo>
                    <a:pt x="2054" y="184"/>
                  </a:lnTo>
                  <a:lnTo>
                    <a:pt x="2058" y="182"/>
                  </a:lnTo>
                  <a:lnTo>
                    <a:pt x="2061" y="178"/>
                  </a:lnTo>
                  <a:lnTo>
                    <a:pt x="2067" y="176"/>
                  </a:lnTo>
                  <a:lnTo>
                    <a:pt x="2071" y="174"/>
                  </a:lnTo>
                  <a:lnTo>
                    <a:pt x="2075" y="172"/>
                  </a:lnTo>
                  <a:lnTo>
                    <a:pt x="2079" y="170"/>
                  </a:lnTo>
                  <a:lnTo>
                    <a:pt x="2084" y="169"/>
                  </a:lnTo>
                  <a:lnTo>
                    <a:pt x="2088" y="167"/>
                  </a:lnTo>
                  <a:lnTo>
                    <a:pt x="2092" y="165"/>
                  </a:lnTo>
                  <a:lnTo>
                    <a:pt x="2098" y="163"/>
                  </a:lnTo>
                  <a:lnTo>
                    <a:pt x="2102" y="161"/>
                  </a:lnTo>
                  <a:lnTo>
                    <a:pt x="2105" y="159"/>
                  </a:lnTo>
                  <a:lnTo>
                    <a:pt x="2111" y="157"/>
                  </a:lnTo>
                  <a:lnTo>
                    <a:pt x="2115" y="153"/>
                  </a:lnTo>
                  <a:lnTo>
                    <a:pt x="2119" y="151"/>
                  </a:lnTo>
                  <a:lnTo>
                    <a:pt x="2124" y="149"/>
                  </a:lnTo>
                  <a:lnTo>
                    <a:pt x="2128" y="148"/>
                  </a:lnTo>
                  <a:lnTo>
                    <a:pt x="2132" y="146"/>
                  </a:lnTo>
                  <a:lnTo>
                    <a:pt x="2138" y="144"/>
                  </a:lnTo>
                  <a:lnTo>
                    <a:pt x="2142" y="142"/>
                  </a:lnTo>
                  <a:lnTo>
                    <a:pt x="2145" y="140"/>
                  </a:lnTo>
                  <a:lnTo>
                    <a:pt x="2151" y="138"/>
                  </a:lnTo>
                  <a:lnTo>
                    <a:pt x="2155" y="136"/>
                  </a:lnTo>
                  <a:lnTo>
                    <a:pt x="2159" y="134"/>
                  </a:lnTo>
                  <a:lnTo>
                    <a:pt x="2165" y="132"/>
                  </a:lnTo>
                  <a:lnTo>
                    <a:pt x="2168" y="130"/>
                  </a:lnTo>
                  <a:lnTo>
                    <a:pt x="2172" y="128"/>
                  </a:lnTo>
                  <a:lnTo>
                    <a:pt x="2178" y="126"/>
                  </a:lnTo>
                  <a:lnTo>
                    <a:pt x="2182" y="125"/>
                  </a:lnTo>
                  <a:lnTo>
                    <a:pt x="2186" y="123"/>
                  </a:lnTo>
                  <a:lnTo>
                    <a:pt x="2191" y="121"/>
                  </a:lnTo>
                  <a:lnTo>
                    <a:pt x="2195" y="119"/>
                  </a:lnTo>
                  <a:lnTo>
                    <a:pt x="2199" y="119"/>
                  </a:lnTo>
                  <a:lnTo>
                    <a:pt x="2205" y="117"/>
                  </a:lnTo>
                  <a:lnTo>
                    <a:pt x="2208" y="115"/>
                  </a:lnTo>
                  <a:lnTo>
                    <a:pt x="2212" y="113"/>
                  </a:lnTo>
                  <a:lnTo>
                    <a:pt x="2218" y="111"/>
                  </a:lnTo>
                  <a:lnTo>
                    <a:pt x="2222" y="109"/>
                  </a:lnTo>
                  <a:lnTo>
                    <a:pt x="2226" y="107"/>
                  </a:lnTo>
                  <a:lnTo>
                    <a:pt x="2231" y="105"/>
                  </a:lnTo>
                  <a:lnTo>
                    <a:pt x="2235" y="104"/>
                  </a:lnTo>
                  <a:lnTo>
                    <a:pt x="2239" y="102"/>
                  </a:lnTo>
                  <a:lnTo>
                    <a:pt x="2245" y="100"/>
                  </a:lnTo>
                  <a:lnTo>
                    <a:pt x="2249" y="100"/>
                  </a:lnTo>
                  <a:lnTo>
                    <a:pt x="2252" y="98"/>
                  </a:lnTo>
                  <a:lnTo>
                    <a:pt x="2258" y="96"/>
                  </a:lnTo>
                  <a:lnTo>
                    <a:pt x="2262" y="94"/>
                  </a:lnTo>
                  <a:lnTo>
                    <a:pt x="2266" y="92"/>
                  </a:lnTo>
                  <a:lnTo>
                    <a:pt x="2270" y="90"/>
                  </a:lnTo>
                  <a:lnTo>
                    <a:pt x="2275" y="88"/>
                  </a:lnTo>
                  <a:lnTo>
                    <a:pt x="2279" y="88"/>
                  </a:lnTo>
                  <a:lnTo>
                    <a:pt x="2283" y="86"/>
                  </a:lnTo>
                  <a:lnTo>
                    <a:pt x="2289" y="84"/>
                  </a:lnTo>
                  <a:lnTo>
                    <a:pt x="2293" y="83"/>
                  </a:lnTo>
                  <a:lnTo>
                    <a:pt x="2296" y="81"/>
                  </a:lnTo>
                  <a:lnTo>
                    <a:pt x="2302" y="79"/>
                  </a:lnTo>
                  <a:lnTo>
                    <a:pt x="2306" y="79"/>
                  </a:lnTo>
                  <a:lnTo>
                    <a:pt x="2310" y="77"/>
                  </a:lnTo>
                  <a:lnTo>
                    <a:pt x="2315" y="75"/>
                  </a:lnTo>
                  <a:lnTo>
                    <a:pt x="2319" y="73"/>
                  </a:lnTo>
                  <a:lnTo>
                    <a:pt x="2323" y="73"/>
                  </a:lnTo>
                  <a:lnTo>
                    <a:pt x="2329" y="71"/>
                  </a:lnTo>
                  <a:lnTo>
                    <a:pt x="2333" y="69"/>
                  </a:lnTo>
                  <a:lnTo>
                    <a:pt x="2336" y="67"/>
                  </a:lnTo>
                  <a:lnTo>
                    <a:pt x="2342" y="67"/>
                  </a:lnTo>
                  <a:lnTo>
                    <a:pt x="2346" y="65"/>
                  </a:lnTo>
                  <a:lnTo>
                    <a:pt x="2350" y="63"/>
                  </a:lnTo>
                  <a:lnTo>
                    <a:pt x="2356" y="62"/>
                  </a:lnTo>
                  <a:lnTo>
                    <a:pt x="2359" y="62"/>
                  </a:lnTo>
                  <a:lnTo>
                    <a:pt x="2363" y="60"/>
                  </a:lnTo>
                  <a:lnTo>
                    <a:pt x="2369" y="58"/>
                  </a:lnTo>
                  <a:lnTo>
                    <a:pt x="2373" y="58"/>
                  </a:lnTo>
                  <a:lnTo>
                    <a:pt x="2377" y="56"/>
                  </a:lnTo>
                  <a:lnTo>
                    <a:pt x="2382" y="54"/>
                  </a:lnTo>
                  <a:lnTo>
                    <a:pt x="2386" y="54"/>
                  </a:lnTo>
                  <a:lnTo>
                    <a:pt x="2390" y="52"/>
                  </a:lnTo>
                  <a:lnTo>
                    <a:pt x="2396" y="50"/>
                  </a:lnTo>
                  <a:lnTo>
                    <a:pt x="2399" y="50"/>
                  </a:lnTo>
                  <a:lnTo>
                    <a:pt x="2403" y="48"/>
                  </a:lnTo>
                  <a:lnTo>
                    <a:pt x="2409" y="46"/>
                  </a:lnTo>
                  <a:lnTo>
                    <a:pt x="2413" y="46"/>
                  </a:lnTo>
                  <a:lnTo>
                    <a:pt x="2417" y="44"/>
                  </a:lnTo>
                  <a:lnTo>
                    <a:pt x="2422" y="42"/>
                  </a:lnTo>
                  <a:lnTo>
                    <a:pt x="2426" y="42"/>
                  </a:lnTo>
                  <a:lnTo>
                    <a:pt x="2430" y="40"/>
                  </a:lnTo>
                  <a:lnTo>
                    <a:pt x="2436" y="40"/>
                  </a:lnTo>
                  <a:lnTo>
                    <a:pt x="2440" y="39"/>
                  </a:lnTo>
                  <a:lnTo>
                    <a:pt x="2443" y="37"/>
                  </a:lnTo>
                  <a:lnTo>
                    <a:pt x="2449" y="37"/>
                  </a:lnTo>
                  <a:lnTo>
                    <a:pt x="2453" y="35"/>
                  </a:lnTo>
                  <a:lnTo>
                    <a:pt x="2457" y="35"/>
                  </a:lnTo>
                  <a:lnTo>
                    <a:pt x="2463" y="33"/>
                  </a:lnTo>
                  <a:lnTo>
                    <a:pt x="2466" y="33"/>
                  </a:lnTo>
                  <a:lnTo>
                    <a:pt x="2470" y="31"/>
                  </a:lnTo>
                  <a:lnTo>
                    <a:pt x="2474" y="31"/>
                  </a:lnTo>
                  <a:lnTo>
                    <a:pt x="2480" y="29"/>
                  </a:lnTo>
                  <a:lnTo>
                    <a:pt x="2484" y="29"/>
                  </a:lnTo>
                  <a:lnTo>
                    <a:pt x="2487" y="27"/>
                  </a:lnTo>
                  <a:lnTo>
                    <a:pt x="2493" y="27"/>
                  </a:lnTo>
                  <a:lnTo>
                    <a:pt x="2497" y="25"/>
                  </a:lnTo>
                  <a:lnTo>
                    <a:pt x="2501" y="25"/>
                  </a:lnTo>
                  <a:lnTo>
                    <a:pt x="2506" y="23"/>
                  </a:lnTo>
                  <a:lnTo>
                    <a:pt x="2510" y="23"/>
                  </a:lnTo>
                  <a:lnTo>
                    <a:pt x="2514" y="21"/>
                  </a:lnTo>
                  <a:lnTo>
                    <a:pt x="2520" y="21"/>
                  </a:lnTo>
                  <a:lnTo>
                    <a:pt x="2524" y="19"/>
                  </a:lnTo>
                  <a:lnTo>
                    <a:pt x="2527" y="19"/>
                  </a:lnTo>
                  <a:lnTo>
                    <a:pt x="2533" y="18"/>
                  </a:lnTo>
                  <a:lnTo>
                    <a:pt x="2537" y="18"/>
                  </a:lnTo>
                  <a:lnTo>
                    <a:pt x="2541" y="18"/>
                  </a:lnTo>
                  <a:lnTo>
                    <a:pt x="2547" y="16"/>
                  </a:lnTo>
                  <a:lnTo>
                    <a:pt x="2550" y="16"/>
                  </a:lnTo>
                  <a:lnTo>
                    <a:pt x="2554" y="16"/>
                  </a:lnTo>
                  <a:lnTo>
                    <a:pt x="2560" y="14"/>
                  </a:lnTo>
                  <a:lnTo>
                    <a:pt x="2564" y="14"/>
                  </a:lnTo>
                  <a:lnTo>
                    <a:pt x="2568" y="12"/>
                  </a:lnTo>
                  <a:lnTo>
                    <a:pt x="2573" y="12"/>
                  </a:lnTo>
                  <a:lnTo>
                    <a:pt x="2577" y="12"/>
                  </a:lnTo>
                  <a:lnTo>
                    <a:pt x="2581" y="10"/>
                  </a:lnTo>
                  <a:lnTo>
                    <a:pt x="2587" y="10"/>
                  </a:lnTo>
                  <a:lnTo>
                    <a:pt x="2590" y="10"/>
                  </a:lnTo>
                  <a:lnTo>
                    <a:pt x="2594" y="8"/>
                  </a:lnTo>
                  <a:lnTo>
                    <a:pt x="2600" y="8"/>
                  </a:lnTo>
                  <a:lnTo>
                    <a:pt x="2604" y="8"/>
                  </a:lnTo>
                  <a:lnTo>
                    <a:pt x="2608" y="8"/>
                  </a:lnTo>
                  <a:lnTo>
                    <a:pt x="2613" y="6"/>
                  </a:lnTo>
                  <a:lnTo>
                    <a:pt x="2617" y="6"/>
                  </a:lnTo>
                  <a:lnTo>
                    <a:pt x="2621" y="6"/>
                  </a:lnTo>
                  <a:lnTo>
                    <a:pt x="2627" y="6"/>
                  </a:lnTo>
                  <a:lnTo>
                    <a:pt x="2631" y="4"/>
                  </a:lnTo>
                  <a:lnTo>
                    <a:pt x="2634" y="4"/>
                  </a:lnTo>
                  <a:lnTo>
                    <a:pt x="2640" y="4"/>
                  </a:lnTo>
                  <a:lnTo>
                    <a:pt x="2644" y="4"/>
                  </a:lnTo>
                  <a:lnTo>
                    <a:pt x="2648" y="4"/>
                  </a:lnTo>
                  <a:lnTo>
                    <a:pt x="2654" y="2"/>
                  </a:lnTo>
                  <a:lnTo>
                    <a:pt x="2657" y="2"/>
                  </a:lnTo>
                  <a:lnTo>
                    <a:pt x="2661" y="2"/>
                  </a:lnTo>
                  <a:lnTo>
                    <a:pt x="2665" y="2"/>
                  </a:lnTo>
                  <a:lnTo>
                    <a:pt x="2671" y="2"/>
                  </a:lnTo>
                  <a:lnTo>
                    <a:pt x="2675" y="2"/>
                  </a:lnTo>
                  <a:lnTo>
                    <a:pt x="2678" y="0"/>
                  </a:lnTo>
                  <a:lnTo>
                    <a:pt x="2684" y="0"/>
                  </a:lnTo>
                  <a:lnTo>
                    <a:pt x="2688" y="0"/>
                  </a:lnTo>
                  <a:lnTo>
                    <a:pt x="2692" y="0"/>
                  </a:lnTo>
                  <a:lnTo>
                    <a:pt x="2697" y="0"/>
                  </a:lnTo>
                  <a:lnTo>
                    <a:pt x="2701" y="0"/>
                  </a:lnTo>
                  <a:lnTo>
                    <a:pt x="2705" y="0"/>
                  </a:lnTo>
                  <a:lnTo>
                    <a:pt x="2711" y="0"/>
                  </a:lnTo>
                  <a:lnTo>
                    <a:pt x="2715" y="0"/>
                  </a:lnTo>
                  <a:lnTo>
                    <a:pt x="2718" y="0"/>
                  </a:lnTo>
                  <a:lnTo>
                    <a:pt x="2724" y="0"/>
                  </a:lnTo>
                  <a:lnTo>
                    <a:pt x="2728" y="0"/>
                  </a:lnTo>
                  <a:lnTo>
                    <a:pt x="2732" y="0"/>
                  </a:lnTo>
                  <a:lnTo>
                    <a:pt x="2738" y="0"/>
                  </a:lnTo>
                  <a:lnTo>
                    <a:pt x="2741" y="0"/>
                  </a:lnTo>
                  <a:lnTo>
                    <a:pt x="2745" y="0"/>
                  </a:lnTo>
                  <a:lnTo>
                    <a:pt x="2751" y="0"/>
                  </a:lnTo>
                  <a:lnTo>
                    <a:pt x="2755" y="0"/>
                  </a:lnTo>
                  <a:lnTo>
                    <a:pt x="2759" y="0"/>
                  </a:lnTo>
                  <a:lnTo>
                    <a:pt x="2764" y="0"/>
                  </a:lnTo>
                  <a:lnTo>
                    <a:pt x="2768" y="0"/>
                  </a:lnTo>
                  <a:lnTo>
                    <a:pt x="2772" y="0"/>
                  </a:lnTo>
                  <a:lnTo>
                    <a:pt x="2778" y="0"/>
                  </a:lnTo>
                  <a:lnTo>
                    <a:pt x="2781" y="0"/>
                  </a:lnTo>
                  <a:lnTo>
                    <a:pt x="2785" y="0"/>
                  </a:lnTo>
                  <a:lnTo>
                    <a:pt x="2791" y="0"/>
                  </a:lnTo>
                  <a:lnTo>
                    <a:pt x="2795" y="2"/>
                  </a:lnTo>
                  <a:lnTo>
                    <a:pt x="2799" y="2"/>
                  </a:lnTo>
                  <a:lnTo>
                    <a:pt x="2804" y="2"/>
                  </a:lnTo>
                  <a:lnTo>
                    <a:pt x="2808" y="2"/>
                  </a:lnTo>
                  <a:lnTo>
                    <a:pt x="2812" y="2"/>
                  </a:lnTo>
                  <a:lnTo>
                    <a:pt x="2818" y="2"/>
                  </a:lnTo>
                  <a:lnTo>
                    <a:pt x="2822" y="4"/>
                  </a:lnTo>
                  <a:lnTo>
                    <a:pt x="2825" y="4"/>
                  </a:lnTo>
                  <a:lnTo>
                    <a:pt x="2831" y="4"/>
                  </a:lnTo>
                  <a:lnTo>
                    <a:pt x="2835" y="4"/>
                  </a:lnTo>
                  <a:lnTo>
                    <a:pt x="2839" y="6"/>
                  </a:lnTo>
                  <a:lnTo>
                    <a:pt x="2845" y="6"/>
                  </a:lnTo>
                  <a:lnTo>
                    <a:pt x="2848" y="6"/>
                  </a:lnTo>
                  <a:lnTo>
                    <a:pt x="2852" y="6"/>
                  </a:lnTo>
                  <a:lnTo>
                    <a:pt x="2856" y="8"/>
                  </a:lnTo>
                  <a:lnTo>
                    <a:pt x="2862" y="8"/>
                  </a:lnTo>
                  <a:lnTo>
                    <a:pt x="2866" y="8"/>
                  </a:lnTo>
                  <a:lnTo>
                    <a:pt x="2869" y="10"/>
                  </a:lnTo>
                  <a:lnTo>
                    <a:pt x="2875" y="10"/>
                  </a:lnTo>
                  <a:lnTo>
                    <a:pt x="2879" y="10"/>
                  </a:lnTo>
                  <a:lnTo>
                    <a:pt x="2883" y="12"/>
                  </a:lnTo>
                  <a:lnTo>
                    <a:pt x="2888" y="12"/>
                  </a:lnTo>
                  <a:lnTo>
                    <a:pt x="2892" y="14"/>
                  </a:lnTo>
                  <a:lnTo>
                    <a:pt x="2896" y="14"/>
                  </a:lnTo>
                  <a:lnTo>
                    <a:pt x="2902" y="14"/>
                  </a:lnTo>
                  <a:lnTo>
                    <a:pt x="2906" y="16"/>
                  </a:lnTo>
                  <a:lnTo>
                    <a:pt x="2909" y="16"/>
                  </a:lnTo>
                  <a:lnTo>
                    <a:pt x="2915" y="18"/>
                  </a:lnTo>
                  <a:lnTo>
                    <a:pt x="2919" y="18"/>
                  </a:lnTo>
                  <a:lnTo>
                    <a:pt x="2923" y="19"/>
                  </a:lnTo>
                  <a:lnTo>
                    <a:pt x="2929" y="19"/>
                  </a:lnTo>
                  <a:lnTo>
                    <a:pt x="2932" y="21"/>
                  </a:lnTo>
                  <a:lnTo>
                    <a:pt x="2936" y="21"/>
                  </a:lnTo>
                  <a:lnTo>
                    <a:pt x="2942" y="23"/>
                  </a:lnTo>
                  <a:lnTo>
                    <a:pt x="2946" y="23"/>
                  </a:lnTo>
                  <a:lnTo>
                    <a:pt x="2950" y="25"/>
                  </a:lnTo>
                  <a:lnTo>
                    <a:pt x="2955" y="25"/>
                  </a:lnTo>
                  <a:lnTo>
                    <a:pt x="2959" y="27"/>
                  </a:lnTo>
                  <a:lnTo>
                    <a:pt x="2963" y="29"/>
                  </a:lnTo>
                  <a:lnTo>
                    <a:pt x="2969" y="29"/>
                  </a:lnTo>
                  <a:lnTo>
                    <a:pt x="2972" y="31"/>
                  </a:lnTo>
                  <a:lnTo>
                    <a:pt x="2976" y="33"/>
                  </a:lnTo>
                  <a:lnTo>
                    <a:pt x="2982" y="33"/>
                  </a:lnTo>
                  <a:lnTo>
                    <a:pt x="2986" y="35"/>
                  </a:lnTo>
                  <a:lnTo>
                    <a:pt x="2990" y="37"/>
                  </a:lnTo>
                  <a:lnTo>
                    <a:pt x="2995" y="37"/>
                  </a:lnTo>
                  <a:lnTo>
                    <a:pt x="2999" y="39"/>
                  </a:lnTo>
                  <a:lnTo>
                    <a:pt x="3003" y="40"/>
                  </a:lnTo>
                  <a:lnTo>
                    <a:pt x="3009" y="42"/>
                  </a:lnTo>
                  <a:lnTo>
                    <a:pt x="3013" y="42"/>
                  </a:lnTo>
                  <a:lnTo>
                    <a:pt x="3016" y="44"/>
                  </a:lnTo>
                  <a:lnTo>
                    <a:pt x="3022" y="46"/>
                  </a:lnTo>
                  <a:lnTo>
                    <a:pt x="3026" y="48"/>
                  </a:lnTo>
                  <a:lnTo>
                    <a:pt x="3030" y="50"/>
                  </a:lnTo>
                  <a:lnTo>
                    <a:pt x="3036" y="50"/>
                  </a:lnTo>
                  <a:lnTo>
                    <a:pt x="3039" y="52"/>
                  </a:lnTo>
                  <a:lnTo>
                    <a:pt x="3043" y="54"/>
                  </a:lnTo>
                  <a:lnTo>
                    <a:pt x="3049" y="56"/>
                  </a:lnTo>
                  <a:lnTo>
                    <a:pt x="3053" y="58"/>
                  </a:lnTo>
                  <a:lnTo>
                    <a:pt x="3057" y="60"/>
                  </a:lnTo>
                  <a:lnTo>
                    <a:pt x="3060" y="62"/>
                  </a:lnTo>
                  <a:lnTo>
                    <a:pt x="3066" y="63"/>
                  </a:lnTo>
                  <a:lnTo>
                    <a:pt x="3070" y="65"/>
                  </a:lnTo>
                  <a:lnTo>
                    <a:pt x="3074" y="67"/>
                  </a:lnTo>
                  <a:lnTo>
                    <a:pt x="3079" y="69"/>
                  </a:lnTo>
                  <a:lnTo>
                    <a:pt x="3083" y="71"/>
                  </a:lnTo>
                  <a:lnTo>
                    <a:pt x="3087" y="73"/>
                  </a:lnTo>
                  <a:lnTo>
                    <a:pt x="3093" y="75"/>
                  </a:lnTo>
                  <a:lnTo>
                    <a:pt x="3097" y="77"/>
                  </a:lnTo>
                  <a:lnTo>
                    <a:pt x="3100" y="79"/>
                  </a:lnTo>
                  <a:lnTo>
                    <a:pt x="3106" y="81"/>
                  </a:lnTo>
                </a:path>
              </a:pathLst>
            </a:custGeom>
            <a:noFill/>
            <a:ln w="14288">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129" name="Freeform 254"/>
            <p:cNvSpPr>
              <a:spLocks/>
            </p:cNvSpPr>
            <p:nvPr/>
          </p:nvSpPr>
          <p:spPr bwMode="auto">
            <a:xfrm>
              <a:off x="2827338" y="2020888"/>
              <a:ext cx="884237" cy="1497012"/>
            </a:xfrm>
            <a:custGeom>
              <a:avLst/>
              <a:gdLst>
                <a:gd name="T0" fmla="*/ 17 w 1328"/>
                <a:gd name="T1" fmla="*/ 7 h 2828"/>
                <a:gd name="T2" fmla="*/ 40 w 1328"/>
                <a:gd name="T3" fmla="*/ 21 h 2828"/>
                <a:gd name="T4" fmla="*/ 61 w 1328"/>
                <a:gd name="T5" fmla="*/ 32 h 2828"/>
                <a:gd name="T6" fmla="*/ 84 w 1328"/>
                <a:gd name="T7" fmla="*/ 45 h 2828"/>
                <a:gd name="T8" fmla="*/ 107 w 1328"/>
                <a:gd name="T9" fmla="*/ 59 h 2828"/>
                <a:gd name="T10" fmla="*/ 128 w 1328"/>
                <a:gd name="T11" fmla="*/ 74 h 2828"/>
                <a:gd name="T12" fmla="*/ 151 w 1328"/>
                <a:gd name="T13" fmla="*/ 91 h 2828"/>
                <a:gd name="T14" fmla="*/ 172 w 1328"/>
                <a:gd name="T15" fmla="*/ 109 h 2828"/>
                <a:gd name="T16" fmla="*/ 195 w 1328"/>
                <a:gd name="T17" fmla="*/ 126 h 2828"/>
                <a:gd name="T18" fmla="*/ 218 w 1328"/>
                <a:gd name="T19" fmla="*/ 145 h 2828"/>
                <a:gd name="T20" fmla="*/ 239 w 1328"/>
                <a:gd name="T21" fmla="*/ 166 h 2828"/>
                <a:gd name="T22" fmla="*/ 262 w 1328"/>
                <a:gd name="T23" fmla="*/ 187 h 2828"/>
                <a:gd name="T24" fmla="*/ 285 w 1328"/>
                <a:gd name="T25" fmla="*/ 210 h 2828"/>
                <a:gd name="T26" fmla="*/ 306 w 1328"/>
                <a:gd name="T27" fmla="*/ 233 h 2828"/>
                <a:gd name="T28" fmla="*/ 329 w 1328"/>
                <a:gd name="T29" fmla="*/ 258 h 2828"/>
                <a:gd name="T30" fmla="*/ 350 w 1328"/>
                <a:gd name="T31" fmla="*/ 284 h 2828"/>
                <a:gd name="T32" fmla="*/ 373 w 1328"/>
                <a:gd name="T33" fmla="*/ 311 h 2828"/>
                <a:gd name="T34" fmla="*/ 396 w 1328"/>
                <a:gd name="T35" fmla="*/ 342 h 2828"/>
                <a:gd name="T36" fmla="*/ 417 w 1328"/>
                <a:gd name="T37" fmla="*/ 370 h 2828"/>
                <a:gd name="T38" fmla="*/ 439 w 1328"/>
                <a:gd name="T39" fmla="*/ 403 h 2828"/>
                <a:gd name="T40" fmla="*/ 462 w 1328"/>
                <a:gd name="T41" fmla="*/ 435 h 2828"/>
                <a:gd name="T42" fmla="*/ 483 w 1328"/>
                <a:gd name="T43" fmla="*/ 472 h 2828"/>
                <a:gd name="T44" fmla="*/ 506 w 1328"/>
                <a:gd name="T45" fmla="*/ 508 h 2828"/>
                <a:gd name="T46" fmla="*/ 529 w 1328"/>
                <a:gd name="T47" fmla="*/ 546 h 2828"/>
                <a:gd name="T48" fmla="*/ 550 w 1328"/>
                <a:gd name="T49" fmla="*/ 584 h 2828"/>
                <a:gd name="T50" fmla="*/ 573 w 1328"/>
                <a:gd name="T51" fmla="*/ 626 h 2828"/>
                <a:gd name="T52" fmla="*/ 594 w 1328"/>
                <a:gd name="T53" fmla="*/ 670 h 2828"/>
                <a:gd name="T54" fmla="*/ 617 w 1328"/>
                <a:gd name="T55" fmla="*/ 714 h 2828"/>
                <a:gd name="T56" fmla="*/ 640 w 1328"/>
                <a:gd name="T57" fmla="*/ 762 h 2828"/>
                <a:gd name="T58" fmla="*/ 661 w 1328"/>
                <a:gd name="T59" fmla="*/ 812 h 2828"/>
                <a:gd name="T60" fmla="*/ 684 w 1328"/>
                <a:gd name="T61" fmla="*/ 862 h 2828"/>
                <a:gd name="T62" fmla="*/ 707 w 1328"/>
                <a:gd name="T63" fmla="*/ 915 h 2828"/>
                <a:gd name="T64" fmla="*/ 728 w 1328"/>
                <a:gd name="T65" fmla="*/ 970 h 2828"/>
                <a:gd name="T66" fmla="*/ 751 w 1328"/>
                <a:gd name="T67" fmla="*/ 1026 h 2828"/>
                <a:gd name="T68" fmla="*/ 772 w 1328"/>
                <a:gd name="T69" fmla="*/ 1085 h 2828"/>
                <a:gd name="T70" fmla="*/ 795 w 1328"/>
                <a:gd name="T71" fmla="*/ 1148 h 2828"/>
                <a:gd name="T72" fmla="*/ 818 w 1328"/>
                <a:gd name="T73" fmla="*/ 1211 h 2828"/>
                <a:gd name="T74" fmla="*/ 839 w 1328"/>
                <a:gd name="T75" fmla="*/ 1276 h 2828"/>
                <a:gd name="T76" fmla="*/ 862 w 1328"/>
                <a:gd name="T77" fmla="*/ 1345 h 2828"/>
                <a:gd name="T78" fmla="*/ 885 w 1328"/>
                <a:gd name="T79" fmla="*/ 1414 h 2828"/>
                <a:gd name="T80" fmla="*/ 906 w 1328"/>
                <a:gd name="T81" fmla="*/ 1486 h 2828"/>
                <a:gd name="T82" fmla="*/ 928 w 1328"/>
                <a:gd name="T83" fmla="*/ 1561 h 2828"/>
                <a:gd name="T84" fmla="*/ 949 w 1328"/>
                <a:gd name="T85" fmla="*/ 1637 h 2828"/>
                <a:gd name="T86" fmla="*/ 972 w 1328"/>
                <a:gd name="T87" fmla="*/ 1716 h 2828"/>
                <a:gd name="T88" fmla="*/ 995 w 1328"/>
                <a:gd name="T89" fmla="*/ 1796 h 2828"/>
                <a:gd name="T90" fmla="*/ 1016 w 1328"/>
                <a:gd name="T91" fmla="*/ 1876 h 2828"/>
                <a:gd name="T92" fmla="*/ 1039 w 1328"/>
                <a:gd name="T93" fmla="*/ 1960 h 2828"/>
                <a:gd name="T94" fmla="*/ 1062 w 1328"/>
                <a:gd name="T95" fmla="*/ 2045 h 2828"/>
                <a:gd name="T96" fmla="*/ 1083 w 1328"/>
                <a:gd name="T97" fmla="*/ 2129 h 2828"/>
                <a:gd name="T98" fmla="*/ 1106 w 1328"/>
                <a:gd name="T99" fmla="*/ 2213 h 2828"/>
                <a:gd name="T100" fmla="*/ 1129 w 1328"/>
                <a:gd name="T101" fmla="*/ 2297 h 2828"/>
                <a:gd name="T102" fmla="*/ 1150 w 1328"/>
                <a:gd name="T103" fmla="*/ 2379 h 2828"/>
                <a:gd name="T104" fmla="*/ 1173 w 1328"/>
                <a:gd name="T105" fmla="*/ 2459 h 2828"/>
                <a:gd name="T106" fmla="*/ 1194 w 1328"/>
                <a:gd name="T107" fmla="*/ 2536 h 2828"/>
                <a:gd name="T108" fmla="*/ 1217 w 1328"/>
                <a:gd name="T109" fmla="*/ 2608 h 2828"/>
                <a:gd name="T110" fmla="*/ 1240 w 1328"/>
                <a:gd name="T111" fmla="*/ 2675 h 2828"/>
                <a:gd name="T112" fmla="*/ 1261 w 1328"/>
                <a:gd name="T113" fmla="*/ 2733 h 2828"/>
                <a:gd name="T114" fmla="*/ 1284 w 1328"/>
                <a:gd name="T115" fmla="*/ 2780 h 2828"/>
                <a:gd name="T116" fmla="*/ 1307 w 1328"/>
                <a:gd name="T117" fmla="*/ 2813 h 2828"/>
                <a:gd name="T118" fmla="*/ 1328 w 1328"/>
                <a:gd name="T119" fmla="*/ 2828 h 282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328"/>
                <a:gd name="T181" fmla="*/ 0 h 2828"/>
                <a:gd name="T182" fmla="*/ 1328 w 1328"/>
                <a:gd name="T183" fmla="*/ 2828 h 282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328" h="2828">
                  <a:moveTo>
                    <a:pt x="0" y="0"/>
                  </a:moveTo>
                  <a:lnTo>
                    <a:pt x="4" y="2"/>
                  </a:lnTo>
                  <a:lnTo>
                    <a:pt x="8" y="3"/>
                  </a:lnTo>
                  <a:lnTo>
                    <a:pt x="14" y="5"/>
                  </a:lnTo>
                  <a:lnTo>
                    <a:pt x="17" y="7"/>
                  </a:lnTo>
                  <a:lnTo>
                    <a:pt x="21" y="11"/>
                  </a:lnTo>
                  <a:lnTo>
                    <a:pt x="27" y="13"/>
                  </a:lnTo>
                  <a:lnTo>
                    <a:pt x="31" y="15"/>
                  </a:lnTo>
                  <a:lnTo>
                    <a:pt x="35" y="17"/>
                  </a:lnTo>
                  <a:lnTo>
                    <a:pt x="40" y="21"/>
                  </a:lnTo>
                  <a:lnTo>
                    <a:pt x="44" y="23"/>
                  </a:lnTo>
                  <a:lnTo>
                    <a:pt x="48" y="24"/>
                  </a:lnTo>
                  <a:lnTo>
                    <a:pt x="54" y="26"/>
                  </a:lnTo>
                  <a:lnTo>
                    <a:pt x="57" y="30"/>
                  </a:lnTo>
                  <a:lnTo>
                    <a:pt x="61" y="32"/>
                  </a:lnTo>
                  <a:lnTo>
                    <a:pt x="67" y="34"/>
                  </a:lnTo>
                  <a:lnTo>
                    <a:pt x="71" y="38"/>
                  </a:lnTo>
                  <a:lnTo>
                    <a:pt x="75" y="40"/>
                  </a:lnTo>
                  <a:lnTo>
                    <a:pt x="80" y="44"/>
                  </a:lnTo>
                  <a:lnTo>
                    <a:pt x="84" y="45"/>
                  </a:lnTo>
                  <a:lnTo>
                    <a:pt x="88" y="47"/>
                  </a:lnTo>
                  <a:lnTo>
                    <a:pt x="94" y="51"/>
                  </a:lnTo>
                  <a:lnTo>
                    <a:pt x="98" y="53"/>
                  </a:lnTo>
                  <a:lnTo>
                    <a:pt x="101" y="57"/>
                  </a:lnTo>
                  <a:lnTo>
                    <a:pt x="107" y="59"/>
                  </a:lnTo>
                  <a:lnTo>
                    <a:pt x="111" y="63"/>
                  </a:lnTo>
                  <a:lnTo>
                    <a:pt x="115" y="67"/>
                  </a:lnTo>
                  <a:lnTo>
                    <a:pt x="121" y="68"/>
                  </a:lnTo>
                  <a:lnTo>
                    <a:pt x="124" y="72"/>
                  </a:lnTo>
                  <a:lnTo>
                    <a:pt x="128" y="74"/>
                  </a:lnTo>
                  <a:lnTo>
                    <a:pt x="134" y="78"/>
                  </a:lnTo>
                  <a:lnTo>
                    <a:pt x="138" y="82"/>
                  </a:lnTo>
                  <a:lnTo>
                    <a:pt x="142" y="84"/>
                  </a:lnTo>
                  <a:lnTo>
                    <a:pt x="145" y="88"/>
                  </a:lnTo>
                  <a:lnTo>
                    <a:pt x="151" y="91"/>
                  </a:lnTo>
                  <a:lnTo>
                    <a:pt x="155" y="95"/>
                  </a:lnTo>
                  <a:lnTo>
                    <a:pt x="159" y="97"/>
                  </a:lnTo>
                  <a:lnTo>
                    <a:pt x="164" y="101"/>
                  </a:lnTo>
                  <a:lnTo>
                    <a:pt x="168" y="105"/>
                  </a:lnTo>
                  <a:lnTo>
                    <a:pt x="172" y="109"/>
                  </a:lnTo>
                  <a:lnTo>
                    <a:pt x="178" y="112"/>
                  </a:lnTo>
                  <a:lnTo>
                    <a:pt x="182" y="114"/>
                  </a:lnTo>
                  <a:lnTo>
                    <a:pt x="185" y="118"/>
                  </a:lnTo>
                  <a:lnTo>
                    <a:pt x="191" y="122"/>
                  </a:lnTo>
                  <a:lnTo>
                    <a:pt x="195" y="126"/>
                  </a:lnTo>
                  <a:lnTo>
                    <a:pt x="199" y="130"/>
                  </a:lnTo>
                  <a:lnTo>
                    <a:pt x="205" y="133"/>
                  </a:lnTo>
                  <a:lnTo>
                    <a:pt x="208" y="137"/>
                  </a:lnTo>
                  <a:lnTo>
                    <a:pt x="212" y="141"/>
                  </a:lnTo>
                  <a:lnTo>
                    <a:pt x="218" y="145"/>
                  </a:lnTo>
                  <a:lnTo>
                    <a:pt x="222" y="149"/>
                  </a:lnTo>
                  <a:lnTo>
                    <a:pt x="226" y="153"/>
                  </a:lnTo>
                  <a:lnTo>
                    <a:pt x="231" y="158"/>
                  </a:lnTo>
                  <a:lnTo>
                    <a:pt x="235" y="162"/>
                  </a:lnTo>
                  <a:lnTo>
                    <a:pt x="239" y="166"/>
                  </a:lnTo>
                  <a:lnTo>
                    <a:pt x="245" y="170"/>
                  </a:lnTo>
                  <a:lnTo>
                    <a:pt x="248" y="174"/>
                  </a:lnTo>
                  <a:lnTo>
                    <a:pt x="252" y="177"/>
                  </a:lnTo>
                  <a:lnTo>
                    <a:pt x="258" y="183"/>
                  </a:lnTo>
                  <a:lnTo>
                    <a:pt x="262" y="187"/>
                  </a:lnTo>
                  <a:lnTo>
                    <a:pt x="266" y="191"/>
                  </a:lnTo>
                  <a:lnTo>
                    <a:pt x="271" y="196"/>
                  </a:lnTo>
                  <a:lnTo>
                    <a:pt x="275" y="200"/>
                  </a:lnTo>
                  <a:lnTo>
                    <a:pt x="279" y="204"/>
                  </a:lnTo>
                  <a:lnTo>
                    <a:pt x="285" y="210"/>
                  </a:lnTo>
                  <a:lnTo>
                    <a:pt x="289" y="214"/>
                  </a:lnTo>
                  <a:lnTo>
                    <a:pt x="292" y="219"/>
                  </a:lnTo>
                  <a:lnTo>
                    <a:pt x="298" y="223"/>
                  </a:lnTo>
                  <a:lnTo>
                    <a:pt x="302" y="229"/>
                  </a:lnTo>
                  <a:lnTo>
                    <a:pt x="306" y="233"/>
                  </a:lnTo>
                  <a:lnTo>
                    <a:pt x="312" y="239"/>
                  </a:lnTo>
                  <a:lnTo>
                    <a:pt x="315" y="242"/>
                  </a:lnTo>
                  <a:lnTo>
                    <a:pt x="319" y="248"/>
                  </a:lnTo>
                  <a:lnTo>
                    <a:pt x="325" y="254"/>
                  </a:lnTo>
                  <a:lnTo>
                    <a:pt x="329" y="258"/>
                  </a:lnTo>
                  <a:lnTo>
                    <a:pt x="333" y="263"/>
                  </a:lnTo>
                  <a:lnTo>
                    <a:pt x="338" y="269"/>
                  </a:lnTo>
                  <a:lnTo>
                    <a:pt x="342" y="273"/>
                  </a:lnTo>
                  <a:lnTo>
                    <a:pt x="346" y="279"/>
                  </a:lnTo>
                  <a:lnTo>
                    <a:pt x="350" y="284"/>
                  </a:lnTo>
                  <a:lnTo>
                    <a:pt x="355" y="290"/>
                  </a:lnTo>
                  <a:lnTo>
                    <a:pt x="359" y="296"/>
                  </a:lnTo>
                  <a:lnTo>
                    <a:pt x="363" y="302"/>
                  </a:lnTo>
                  <a:lnTo>
                    <a:pt x="369" y="305"/>
                  </a:lnTo>
                  <a:lnTo>
                    <a:pt x="373" y="311"/>
                  </a:lnTo>
                  <a:lnTo>
                    <a:pt x="376" y="317"/>
                  </a:lnTo>
                  <a:lnTo>
                    <a:pt x="382" y="323"/>
                  </a:lnTo>
                  <a:lnTo>
                    <a:pt x="386" y="328"/>
                  </a:lnTo>
                  <a:lnTo>
                    <a:pt x="390" y="334"/>
                  </a:lnTo>
                  <a:lnTo>
                    <a:pt x="396" y="342"/>
                  </a:lnTo>
                  <a:lnTo>
                    <a:pt x="399" y="347"/>
                  </a:lnTo>
                  <a:lnTo>
                    <a:pt x="403" y="353"/>
                  </a:lnTo>
                  <a:lnTo>
                    <a:pt x="409" y="359"/>
                  </a:lnTo>
                  <a:lnTo>
                    <a:pt x="413" y="365"/>
                  </a:lnTo>
                  <a:lnTo>
                    <a:pt x="417" y="370"/>
                  </a:lnTo>
                  <a:lnTo>
                    <a:pt x="422" y="378"/>
                  </a:lnTo>
                  <a:lnTo>
                    <a:pt x="426" y="384"/>
                  </a:lnTo>
                  <a:lnTo>
                    <a:pt x="430" y="390"/>
                  </a:lnTo>
                  <a:lnTo>
                    <a:pt x="436" y="397"/>
                  </a:lnTo>
                  <a:lnTo>
                    <a:pt x="439" y="403"/>
                  </a:lnTo>
                  <a:lnTo>
                    <a:pt x="443" y="409"/>
                  </a:lnTo>
                  <a:lnTo>
                    <a:pt x="449" y="416"/>
                  </a:lnTo>
                  <a:lnTo>
                    <a:pt x="453" y="422"/>
                  </a:lnTo>
                  <a:lnTo>
                    <a:pt x="457" y="430"/>
                  </a:lnTo>
                  <a:lnTo>
                    <a:pt x="462" y="435"/>
                  </a:lnTo>
                  <a:lnTo>
                    <a:pt x="466" y="443"/>
                  </a:lnTo>
                  <a:lnTo>
                    <a:pt x="470" y="451"/>
                  </a:lnTo>
                  <a:lnTo>
                    <a:pt x="476" y="456"/>
                  </a:lnTo>
                  <a:lnTo>
                    <a:pt x="480" y="464"/>
                  </a:lnTo>
                  <a:lnTo>
                    <a:pt x="483" y="472"/>
                  </a:lnTo>
                  <a:lnTo>
                    <a:pt x="489" y="477"/>
                  </a:lnTo>
                  <a:lnTo>
                    <a:pt x="493" y="485"/>
                  </a:lnTo>
                  <a:lnTo>
                    <a:pt x="497" y="493"/>
                  </a:lnTo>
                  <a:lnTo>
                    <a:pt x="503" y="500"/>
                  </a:lnTo>
                  <a:lnTo>
                    <a:pt x="506" y="508"/>
                  </a:lnTo>
                  <a:lnTo>
                    <a:pt x="510" y="516"/>
                  </a:lnTo>
                  <a:lnTo>
                    <a:pt x="516" y="523"/>
                  </a:lnTo>
                  <a:lnTo>
                    <a:pt x="520" y="531"/>
                  </a:lnTo>
                  <a:lnTo>
                    <a:pt x="524" y="539"/>
                  </a:lnTo>
                  <a:lnTo>
                    <a:pt x="529" y="546"/>
                  </a:lnTo>
                  <a:lnTo>
                    <a:pt x="533" y="554"/>
                  </a:lnTo>
                  <a:lnTo>
                    <a:pt x="537" y="562"/>
                  </a:lnTo>
                  <a:lnTo>
                    <a:pt x="541" y="569"/>
                  </a:lnTo>
                  <a:lnTo>
                    <a:pt x="546" y="577"/>
                  </a:lnTo>
                  <a:lnTo>
                    <a:pt x="550" y="584"/>
                  </a:lnTo>
                  <a:lnTo>
                    <a:pt x="554" y="594"/>
                  </a:lnTo>
                  <a:lnTo>
                    <a:pt x="560" y="602"/>
                  </a:lnTo>
                  <a:lnTo>
                    <a:pt x="564" y="609"/>
                  </a:lnTo>
                  <a:lnTo>
                    <a:pt x="567" y="619"/>
                  </a:lnTo>
                  <a:lnTo>
                    <a:pt x="573" y="626"/>
                  </a:lnTo>
                  <a:lnTo>
                    <a:pt x="577" y="636"/>
                  </a:lnTo>
                  <a:lnTo>
                    <a:pt x="581" y="644"/>
                  </a:lnTo>
                  <a:lnTo>
                    <a:pt x="587" y="653"/>
                  </a:lnTo>
                  <a:lnTo>
                    <a:pt x="590" y="661"/>
                  </a:lnTo>
                  <a:lnTo>
                    <a:pt x="594" y="670"/>
                  </a:lnTo>
                  <a:lnTo>
                    <a:pt x="600" y="678"/>
                  </a:lnTo>
                  <a:lnTo>
                    <a:pt x="604" y="688"/>
                  </a:lnTo>
                  <a:lnTo>
                    <a:pt x="608" y="697"/>
                  </a:lnTo>
                  <a:lnTo>
                    <a:pt x="613" y="707"/>
                  </a:lnTo>
                  <a:lnTo>
                    <a:pt x="617" y="714"/>
                  </a:lnTo>
                  <a:lnTo>
                    <a:pt x="621" y="724"/>
                  </a:lnTo>
                  <a:lnTo>
                    <a:pt x="627" y="734"/>
                  </a:lnTo>
                  <a:lnTo>
                    <a:pt x="630" y="743"/>
                  </a:lnTo>
                  <a:lnTo>
                    <a:pt x="634" y="753"/>
                  </a:lnTo>
                  <a:lnTo>
                    <a:pt x="640" y="762"/>
                  </a:lnTo>
                  <a:lnTo>
                    <a:pt x="644" y="772"/>
                  </a:lnTo>
                  <a:lnTo>
                    <a:pt x="648" y="781"/>
                  </a:lnTo>
                  <a:lnTo>
                    <a:pt x="653" y="791"/>
                  </a:lnTo>
                  <a:lnTo>
                    <a:pt x="657" y="800"/>
                  </a:lnTo>
                  <a:lnTo>
                    <a:pt x="661" y="812"/>
                  </a:lnTo>
                  <a:lnTo>
                    <a:pt x="667" y="821"/>
                  </a:lnTo>
                  <a:lnTo>
                    <a:pt x="671" y="831"/>
                  </a:lnTo>
                  <a:lnTo>
                    <a:pt x="674" y="841"/>
                  </a:lnTo>
                  <a:lnTo>
                    <a:pt x="680" y="852"/>
                  </a:lnTo>
                  <a:lnTo>
                    <a:pt x="684" y="862"/>
                  </a:lnTo>
                  <a:lnTo>
                    <a:pt x="688" y="873"/>
                  </a:lnTo>
                  <a:lnTo>
                    <a:pt x="694" y="883"/>
                  </a:lnTo>
                  <a:lnTo>
                    <a:pt x="697" y="894"/>
                  </a:lnTo>
                  <a:lnTo>
                    <a:pt x="701" y="904"/>
                  </a:lnTo>
                  <a:lnTo>
                    <a:pt x="707" y="915"/>
                  </a:lnTo>
                  <a:lnTo>
                    <a:pt x="711" y="925"/>
                  </a:lnTo>
                  <a:lnTo>
                    <a:pt x="715" y="936"/>
                  </a:lnTo>
                  <a:lnTo>
                    <a:pt x="720" y="948"/>
                  </a:lnTo>
                  <a:lnTo>
                    <a:pt x="724" y="959"/>
                  </a:lnTo>
                  <a:lnTo>
                    <a:pt x="728" y="970"/>
                  </a:lnTo>
                  <a:lnTo>
                    <a:pt x="734" y="980"/>
                  </a:lnTo>
                  <a:lnTo>
                    <a:pt x="737" y="992"/>
                  </a:lnTo>
                  <a:lnTo>
                    <a:pt x="741" y="1003"/>
                  </a:lnTo>
                  <a:lnTo>
                    <a:pt x="745" y="1014"/>
                  </a:lnTo>
                  <a:lnTo>
                    <a:pt x="751" y="1026"/>
                  </a:lnTo>
                  <a:lnTo>
                    <a:pt x="755" y="1039"/>
                  </a:lnTo>
                  <a:lnTo>
                    <a:pt x="758" y="1051"/>
                  </a:lnTo>
                  <a:lnTo>
                    <a:pt x="764" y="1062"/>
                  </a:lnTo>
                  <a:lnTo>
                    <a:pt x="768" y="1074"/>
                  </a:lnTo>
                  <a:lnTo>
                    <a:pt x="772" y="1085"/>
                  </a:lnTo>
                  <a:lnTo>
                    <a:pt x="778" y="1099"/>
                  </a:lnTo>
                  <a:lnTo>
                    <a:pt x="781" y="1110"/>
                  </a:lnTo>
                  <a:lnTo>
                    <a:pt x="785" y="1123"/>
                  </a:lnTo>
                  <a:lnTo>
                    <a:pt x="791" y="1135"/>
                  </a:lnTo>
                  <a:lnTo>
                    <a:pt x="795" y="1148"/>
                  </a:lnTo>
                  <a:lnTo>
                    <a:pt x="799" y="1160"/>
                  </a:lnTo>
                  <a:lnTo>
                    <a:pt x="804" y="1173"/>
                  </a:lnTo>
                  <a:lnTo>
                    <a:pt x="808" y="1185"/>
                  </a:lnTo>
                  <a:lnTo>
                    <a:pt x="812" y="1198"/>
                  </a:lnTo>
                  <a:lnTo>
                    <a:pt x="818" y="1211"/>
                  </a:lnTo>
                  <a:lnTo>
                    <a:pt x="821" y="1225"/>
                  </a:lnTo>
                  <a:lnTo>
                    <a:pt x="825" y="1236"/>
                  </a:lnTo>
                  <a:lnTo>
                    <a:pt x="831" y="1250"/>
                  </a:lnTo>
                  <a:lnTo>
                    <a:pt x="835" y="1263"/>
                  </a:lnTo>
                  <a:lnTo>
                    <a:pt x="839" y="1276"/>
                  </a:lnTo>
                  <a:lnTo>
                    <a:pt x="844" y="1290"/>
                  </a:lnTo>
                  <a:lnTo>
                    <a:pt x="848" y="1303"/>
                  </a:lnTo>
                  <a:lnTo>
                    <a:pt x="852" y="1316"/>
                  </a:lnTo>
                  <a:lnTo>
                    <a:pt x="858" y="1332"/>
                  </a:lnTo>
                  <a:lnTo>
                    <a:pt x="862" y="1345"/>
                  </a:lnTo>
                  <a:lnTo>
                    <a:pt x="865" y="1358"/>
                  </a:lnTo>
                  <a:lnTo>
                    <a:pt x="871" y="1372"/>
                  </a:lnTo>
                  <a:lnTo>
                    <a:pt x="875" y="1387"/>
                  </a:lnTo>
                  <a:lnTo>
                    <a:pt x="879" y="1400"/>
                  </a:lnTo>
                  <a:lnTo>
                    <a:pt x="885" y="1414"/>
                  </a:lnTo>
                  <a:lnTo>
                    <a:pt x="888" y="1429"/>
                  </a:lnTo>
                  <a:lnTo>
                    <a:pt x="892" y="1443"/>
                  </a:lnTo>
                  <a:lnTo>
                    <a:pt x="898" y="1458"/>
                  </a:lnTo>
                  <a:lnTo>
                    <a:pt x="902" y="1473"/>
                  </a:lnTo>
                  <a:lnTo>
                    <a:pt x="906" y="1486"/>
                  </a:lnTo>
                  <a:lnTo>
                    <a:pt x="911" y="1502"/>
                  </a:lnTo>
                  <a:lnTo>
                    <a:pt x="915" y="1517"/>
                  </a:lnTo>
                  <a:lnTo>
                    <a:pt x="919" y="1530"/>
                  </a:lnTo>
                  <a:lnTo>
                    <a:pt x="925" y="1546"/>
                  </a:lnTo>
                  <a:lnTo>
                    <a:pt x="928" y="1561"/>
                  </a:lnTo>
                  <a:lnTo>
                    <a:pt x="932" y="1576"/>
                  </a:lnTo>
                  <a:lnTo>
                    <a:pt x="936" y="1592"/>
                  </a:lnTo>
                  <a:lnTo>
                    <a:pt x="942" y="1607"/>
                  </a:lnTo>
                  <a:lnTo>
                    <a:pt x="946" y="1622"/>
                  </a:lnTo>
                  <a:lnTo>
                    <a:pt x="949" y="1637"/>
                  </a:lnTo>
                  <a:lnTo>
                    <a:pt x="955" y="1653"/>
                  </a:lnTo>
                  <a:lnTo>
                    <a:pt x="959" y="1668"/>
                  </a:lnTo>
                  <a:lnTo>
                    <a:pt x="963" y="1685"/>
                  </a:lnTo>
                  <a:lnTo>
                    <a:pt x="969" y="1701"/>
                  </a:lnTo>
                  <a:lnTo>
                    <a:pt x="972" y="1716"/>
                  </a:lnTo>
                  <a:lnTo>
                    <a:pt x="976" y="1731"/>
                  </a:lnTo>
                  <a:lnTo>
                    <a:pt x="982" y="1748"/>
                  </a:lnTo>
                  <a:lnTo>
                    <a:pt x="986" y="1764"/>
                  </a:lnTo>
                  <a:lnTo>
                    <a:pt x="990" y="1779"/>
                  </a:lnTo>
                  <a:lnTo>
                    <a:pt x="995" y="1796"/>
                  </a:lnTo>
                  <a:lnTo>
                    <a:pt x="999" y="1811"/>
                  </a:lnTo>
                  <a:lnTo>
                    <a:pt x="1003" y="1829"/>
                  </a:lnTo>
                  <a:lnTo>
                    <a:pt x="1009" y="1844"/>
                  </a:lnTo>
                  <a:lnTo>
                    <a:pt x="1013" y="1861"/>
                  </a:lnTo>
                  <a:lnTo>
                    <a:pt x="1016" y="1876"/>
                  </a:lnTo>
                  <a:lnTo>
                    <a:pt x="1022" y="1894"/>
                  </a:lnTo>
                  <a:lnTo>
                    <a:pt x="1026" y="1911"/>
                  </a:lnTo>
                  <a:lnTo>
                    <a:pt x="1030" y="1926"/>
                  </a:lnTo>
                  <a:lnTo>
                    <a:pt x="1035" y="1943"/>
                  </a:lnTo>
                  <a:lnTo>
                    <a:pt x="1039" y="1960"/>
                  </a:lnTo>
                  <a:lnTo>
                    <a:pt x="1043" y="1976"/>
                  </a:lnTo>
                  <a:lnTo>
                    <a:pt x="1049" y="1993"/>
                  </a:lnTo>
                  <a:lnTo>
                    <a:pt x="1053" y="2010"/>
                  </a:lnTo>
                  <a:lnTo>
                    <a:pt x="1056" y="2027"/>
                  </a:lnTo>
                  <a:lnTo>
                    <a:pt x="1062" y="2045"/>
                  </a:lnTo>
                  <a:lnTo>
                    <a:pt x="1066" y="2060"/>
                  </a:lnTo>
                  <a:lnTo>
                    <a:pt x="1070" y="2077"/>
                  </a:lnTo>
                  <a:lnTo>
                    <a:pt x="1076" y="2094"/>
                  </a:lnTo>
                  <a:lnTo>
                    <a:pt x="1079" y="2111"/>
                  </a:lnTo>
                  <a:lnTo>
                    <a:pt x="1083" y="2129"/>
                  </a:lnTo>
                  <a:lnTo>
                    <a:pt x="1089" y="2146"/>
                  </a:lnTo>
                  <a:lnTo>
                    <a:pt x="1093" y="2161"/>
                  </a:lnTo>
                  <a:lnTo>
                    <a:pt x="1097" y="2178"/>
                  </a:lnTo>
                  <a:lnTo>
                    <a:pt x="1102" y="2196"/>
                  </a:lnTo>
                  <a:lnTo>
                    <a:pt x="1106" y="2213"/>
                  </a:lnTo>
                  <a:lnTo>
                    <a:pt x="1110" y="2230"/>
                  </a:lnTo>
                  <a:lnTo>
                    <a:pt x="1116" y="2245"/>
                  </a:lnTo>
                  <a:lnTo>
                    <a:pt x="1119" y="2262"/>
                  </a:lnTo>
                  <a:lnTo>
                    <a:pt x="1123" y="2280"/>
                  </a:lnTo>
                  <a:lnTo>
                    <a:pt x="1129" y="2297"/>
                  </a:lnTo>
                  <a:lnTo>
                    <a:pt x="1133" y="2312"/>
                  </a:lnTo>
                  <a:lnTo>
                    <a:pt x="1137" y="2329"/>
                  </a:lnTo>
                  <a:lnTo>
                    <a:pt x="1140" y="2346"/>
                  </a:lnTo>
                  <a:lnTo>
                    <a:pt x="1146" y="2362"/>
                  </a:lnTo>
                  <a:lnTo>
                    <a:pt x="1150" y="2379"/>
                  </a:lnTo>
                  <a:lnTo>
                    <a:pt x="1154" y="2394"/>
                  </a:lnTo>
                  <a:lnTo>
                    <a:pt x="1160" y="2411"/>
                  </a:lnTo>
                  <a:lnTo>
                    <a:pt x="1163" y="2427"/>
                  </a:lnTo>
                  <a:lnTo>
                    <a:pt x="1167" y="2444"/>
                  </a:lnTo>
                  <a:lnTo>
                    <a:pt x="1173" y="2459"/>
                  </a:lnTo>
                  <a:lnTo>
                    <a:pt x="1177" y="2475"/>
                  </a:lnTo>
                  <a:lnTo>
                    <a:pt x="1181" y="2490"/>
                  </a:lnTo>
                  <a:lnTo>
                    <a:pt x="1186" y="2505"/>
                  </a:lnTo>
                  <a:lnTo>
                    <a:pt x="1190" y="2520"/>
                  </a:lnTo>
                  <a:lnTo>
                    <a:pt x="1194" y="2536"/>
                  </a:lnTo>
                  <a:lnTo>
                    <a:pt x="1200" y="2551"/>
                  </a:lnTo>
                  <a:lnTo>
                    <a:pt x="1204" y="2566"/>
                  </a:lnTo>
                  <a:lnTo>
                    <a:pt x="1207" y="2580"/>
                  </a:lnTo>
                  <a:lnTo>
                    <a:pt x="1213" y="2595"/>
                  </a:lnTo>
                  <a:lnTo>
                    <a:pt x="1217" y="2608"/>
                  </a:lnTo>
                  <a:lnTo>
                    <a:pt x="1221" y="2622"/>
                  </a:lnTo>
                  <a:lnTo>
                    <a:pt x="1226" y="2637"/>
                  </a:lnTo>
                  <a:lnTo>
                    <a:pt x="1230" y="2648"/>
                  </a:lnTo>
                  <a:lnTo>
                    <a:pt x="1234" y="2662"/>
                  </a:lnTo>
                  <a:lnTo>
                    <a:pt x="1240" y="2675"/>
                  </a:lnTo>
                  <a:lnTo>
                    <a:pt x="1244" y="2687"/>
                  </a:lnTo>
                  <a:lnTo>
                    <a:pt x="1247" y="2700"/>
                  </a:lnTo>
                  <a:lnTo>
                    <a:pt x="1253" y="2712"/>
                  </a:lnTo>
                  <a:lnTo>
                    <a:pt x="1257" y="2721"/>
                  </a:lnTo>
                  <a:lnTo>
                    <a:pt x="1261" y="2733"/>
                  </a:lnTo>
                  <a:lnTo>
                    <a:pt x="1267" y="2742"/>
                  </a:lnTo>
                  <a:lnTo>
                    <a:pt x="1270" y="2754"/>
                  </a:lnTo>
                  <a:lnTo>
                    <a:pt x="1274" y="2761"/>
                  </a:lnTo>
                  <a:lnTo>
                    <a:pt x="1280" y="2771"/>
                  </a:lnTo>
                  <a:lnTo>
                    <a:pt x="1284" y="2780"/>
                  </a:lnTo>
                  <a:lnTo>
                    <a:pt x="1288" y="2788"/>
                  </a:lnTo>
                  <a:lnTo>
                    <a:pt x="1293" y="2794"/>
                  </a:lnTo>
                  <a:lnTo>
                    <a:pt x="1297" y="2801"/>
                  </a:lnTo>
                  <a:lnTo>
                    <a:pt x="1301" y="2807"/>
                  </a:lnTo>
                  <a:lnTo>
                    <a:pt x="1307" y="2813"/>
                  </a:lnTo>
                  <a:lnTo>
                    <a:pt x="1310" y="2817"/>
                  </a:lnTo>
                  <a:lnTo>
                    <a:pt x="1314" y="2820"/>
                  </a:lnTo>
                  <a:lnTo>
                    <a:pt x="1320" y="2824"/>
                  </a:lnTo>
                  <a:lnTo>
                    <a:pt x="1324" y="2826"/>
                  </a:lnTo>
                  <a:lnTo>
                    <a:pt x="1328" y="2828"/>
                  </a:lnTo>
                </a:path>
              </a:pathLst>
            </a:custGeom>
            <a:noFill/>
            <a:ln w="14288">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130" name="Line 255"/>
            <p:cNvSpPr>
              <a:spLocks noChangeShapeType="1"/>
            </p:cNvSpPr>
            <p:nvPr/>
          </p:nvSpPr>
          <p:spPr bwMode="auto">
            <a:xfrm>
              <a:off x="965200" y="3365500"/>
              <a:ext cx="241300" cy="0"/>
            </a:xfrm>
            <a:prstGeom prst="line">
              <a:avLst/>
            </a:prstGeom>
            <a:noFill/>
            <a:ln w="1428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1" name="Rectangle 256"/>
            <p:cNvSpPr>
              <a:spLocks noChangeArrowheads="1"/>
            </p:cNvSpPr>
            <p:nvPr/>
          </p:nvSpPr>
          <p:spPr bwMode="auto">
            <a:xfrm>
              <a:off x="1259632" y="3243263"/>
              <a:ext cx="2325688"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dirty="0">
                  <a:solidFill>
                    <a:srgbClr val="000000"/>
                  </a:solidFill>
                  <a:latin typeface="Times New Roman" pitchFamily="18" charset="0"/>
                  <a:cs typeface="Times New Roman" pitchFamily="18" charset="0"/>
                </a:rPr>
                <a:t>… for </a:t>
              </a:r>
              <a:r>
                <a:rPr lang="en-US" altLang="en-US" sz="1400" i="1" dirty="0">
                  <a:solidFill>
                    <a:srgbClr val="000000"/>
                  </a:solidFill>
                  <a:latin typeface="Times New Roman" pitchFamily="18" charset="0"/>
                  <a:cs typeface="Times New Roman" pitchFamily="18" charset="0"/>
                </a:rPr>
                <a:t>a</a:t>
              </a:r>
              <a:r>
                <a:rPr lang="en-US" altLang="en-US" sz="1400" dirty="0">
                  <a:solidFill>
                    <a:srgbClr val="000000"/>
                  </a:solidFill>
                  <a:latin typeface="Times New Roman" pitchFamily="18" charset="0"/>
                  <a:cs typeface="Times New Roman" pitchFamily="18" charset="0"/>
                </a:rPr>
                <a:t> = -0.103</a:t>
              </a:r>
            </a:p>
          </p:txBody>
        </p:sp>
        <p:sp>
          <p:nvSpPr>
            <p:cNvPr id="1132" name="Rectangle 257"/>
            <p:cNvSpPr>
              <a:spLocks noChangeArrowheads="1"/>
            </p:cNvSpPr>
            <p:nvPr/>
          </p:nvSpPr>
          <p:spPr bwMode="auto">
            <a:xfrm>
              <a:off x="2320925" y="3219450"/>
              <a:ext cx="158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cs typeface="Arial" charset="0"/>
              </a:endParaRPr>
            </a:p>
          </p:txBody>
        </p:sp>
        <p:sp>
          <p:nvSpPr>
            <p:cNvPr id="1133" name="Rectangle 259"/>
            <p:cNvSpPr>
              <a:spLocks noChangeArrowheads="1"/>
            </p:cNvSpPr>
            <p:nvPr/>
          </p:nvSpPr>
          <p:spPr bwMode="auto">
            <a:xfrm>
              <a:off x="1201738" y="3327400"/>
              <a:ext cx="31750" cy="11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100">
                  <a:solidFill>
                    <a:srgbClr val="000000"/>
                  </a:solidFill>
                  <a:cs typeface="Arial" charset="0"/>
                </a:rPr>
                <a:t> </a:t>
              </a:r>
              <a:endParaRPr lang="en-US" altLang="en-US">
                <a:cs typeface="Arial" charset="0"/>
              </a:endParaRPr>
            </a:p>
          </p:txBody>
        </p:sp>
        <p:sp>
          <p:nvSpPr>
            <p:cNvPr id="1134" name="Rectangle 260"/>
            <p:cNvSpPr>
              <a:spLocks noChangeArrowheads="1"/>
            </p:cNvSpPr>
            <p:nvPr/>
          </p:nvSpPr>
          <p:spPr bwMode="auto">
            <a:xfrm>
              <a:off x="2322513" y="3327400"/>
              <a:ext cx="1587"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cs typeface="Arial" charset="0"/>
              </a:endParaRPr>
            </a:p>
          </p:txBody>
        </p:sp>
        <p:sp>
          <p:nvSpPr>
            <p:cNvPr id="1135" name="Rectangle 261"/>
            <p:cNvSpPr>
              <a:spLocks noChangeArrowheads="1"/>
            </p:cNvSpPr>
            <p:nvPr/>
          </p:nvSpPr>
          <p:spPr bwMode="auto">
            <a:xfrm>
              <a:off x="1174750" y="3730625"/>
              <a:ext cx="21129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dirty="0">
                  <a:solidFill>
                    <a:srgbClr val="000000"/>
                  </a:solidFill>
                  <a:latin typeface="Times New Roman" pitchFamily="18" charset="0"/>
                  <a:cs typeface="Times New Roman" pitchFamily="18" charset="0"/>
                </a:rPr>
                <a:t>Proton kinetic energy </a:t>
              </a:r>
              <a:r>
                <a:rPr lang="en-US" altLang="en-US" sz="1400" i="1" dirty="0">
                  <a:solidFill>
                    <a:srgbClr val="000000"/>
                  </a:solidFill>
                  <a:latin typeface="Times New Roman" pitchFamily="18" charset="0"/>
                  <a:cs typeface="Times New Roman" pitchFamily="18" charset="0"/>
                </a:rPr>
                <a:t>T</a:t>
              </a:r>
              <a:r>
                <a:rPr lang="en-US" altLang="en-US" sz="1400" dirty="0">
                  <a:solidFill>
                    <a:srgbClr val="000000"/>
                  </a:solidFill>
                  <a:latin typeface="Times New Roman" pitchFamily="18" charset="0"/>
                  <a:cs typeface="Times New Roman" pitchFamily="18" charset="0"/>
                </a:rPr>
                <a:t>  [eV]</a:t>
              </a:r>
              <a:endParaRPr lang="en-US" altLang="en-US" sz="1400" dirty="0">
                <a:latin typeface="Times New Roman" pitchFamily="18" charset="0"/>
                <a:cs typeface="Times New Roman" pitchFamily="18" charset="0"/>
              </a:endParaRPr>
            </a:p>
          </p:txBody>
        </p:sp>
        <p:sp>
          <p:nvSpPr>
            <p:cNvPr id="1136" name="Rectangle 262"/>
            <p:cNvSpPr>
              <a:spLocks noChangeArrowheads="1"/>
            </p:cNvSpPr>
            <p:nvPr/>
          </p:nvSpPr>
          <p:spPr bwMode="auto">
            <a:xfrm>
              <a:off x="2867025" y="3671888"/>
              <a:ext cx="1588"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cs typeface="Arial" charset="0"/>
              </a:endParaRPr>
            </a:p>
          </p:txBody>
        </p:sp>
        <mc:AlternateContent xmlns:mc="http://schemas.openxmlformats.org/markup-compatibility/2006">
          <mc:Choice xmlns:a14="http://schemas.microsoft.com/office/drawing/2010/main" Requires="a14">
            <p:sp>
              <p:nvSpPr>
                <p:cNvPr id="1137" name="Rectangle 263"/>
                <p:cNvSpPr>
                  <a:spLocks noChangeArrowheads="1"/>
                </p:cNvSpPr>
                <p:nvPr/>
              </p:nvSpPr>
              <p:spPr bwMode="auto">
                <a:xfrm rot="16200000">
                  <a:off x="-98425" y="2503716"/>
                  <a:ext cx="1336675" cy="21544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dirty="0">
                      <a:solidFill>
                        <a:srgbClr val="000000"/>
                      </a:solidFill>
                      <a:latin typeface="Times New Roman" pitchFamily="18" charset="0"/>
                      <a:cs typeface="Times New Roman" pitchFamily="18" charset="0"/>
                    </a:rPr>
                    <a:t>Decay rate </a:t>
                  </a:r>
                  <a14:m>
                    <m:oMath xmlns:m="http://schemas.openxmlformats.org/officeDocument/2006/math">
                      <m:r>
                        <m:rPr>
                          <m:sty m:val="p"/>
                        </m:rPr>
                        <a:rPr lang="en-US" altLang="en-US" sz="1400" b="0" i="0" smtClean="0">
                          <a:solidFill>
                            <a:srgbClr val="000000"/>
                          </a:solidFill>
                          <a:latin typeface="Cambria Math" panose="02040503050406030204" pitchFamily="18" charset="0"/>
                          <a:cs typeface="Times New Roman" pitchFamily="18" charset="0"/>
                        </a:rPr>
                        <m:t>Γ</m:t>
                      </m:r>
                      <m:d>
                        <m:dPr>
                          <m:ctrlPr>
                            <a:rPr lang="en-US" altLang="en-US" sz="1400" b="0" i="1" smtClean="0">
                              <a:solidFill>
                                <a:srgbClr val="000000"/>
                              </a:solidFill>
                              <a:latin typeface="Cambria Math" panose="02040503050406030204" pitchFamily="18" charset="0"/>
                              <a:cs typeface="Times New Roman" pitchFamily="18" charset="0"/>
                            </a:rPr>
                          </m:ctrlPr>
                        </m:dPr>
                        <m:e>
                          <m:r>
                            <a:rPr lang="en-US" altLang="en-US" sz="1400" b="0" i="1" smtClean="0">
                              <a:solidFill>
                                <a:srgbClr val="000000"/>
                              </a:solidFill>
                              <a:latin typeface="Cambria Math" panose="02040503050406030204" pitchFamily="18" charset="0"/>
                              <a:cs typeface="Times New Roman" pitchFamily="18" charset="0"/>
                            </a:rPr>
                            <m:t>𝑇</m:t>
                          </m:r>
                        </m:e>
                      </m:d>
                    </m:oMath>
                  </a14:m>
                  <a:endParaRPr lang="en-US" altLang="en-US" sz="1400" dirty="0">
                    <a:latin typeface="Times New Roman" pitchFamily="18" charset="0"/>
                    <a:cs typeface="Times New Roman" pitchFamily="18" charset="0"/>
                  </a:endParaRPr>
                </a:p>
              </p:txBody>
            </p:sp>
          </mc:Choice>
          <mc:Fallback>
            <p:sp>
              <p:nvSpPr>
                <p:cNvPr id="1137" name="Rectangle 263"/>
                <p:cNvSpPr>
                  <a:spLocks noRot="1" noChangeAspect="1" noMove="1" noResize="1" noEditPoints="1" noAdjustHandles="1" noChangeArrowheads="1" noChangeShapeType="1" noTextEdit="1"/>
                </p:cNvSpPr>
                <p:nvPr/>
              </p:nvSpPr>
              <p:spPr bwMode="auto">
                <a:xfrm rot="16200000">
                  <a:off x="-98425" y="2503716"/>
                  <a:ext cx="1336675" cy="215444"/>
                </a:xfrm>
                <a:prstGeom prst="rect">
                  <a:avLst/>
                </a:prstGeom>
                <a:blipFill>
                  <a:blip r:embed="rId21"/>
                  <a:stretch>
                    <a:fillRect l="-28571" r="-51429" b="-818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138" name="Rectangle 264"/>
            <p:cNvSpPr>
              <a:spLocks noChangeArrowheads="1"/>
            </p:cNvSpPr>
            <p:nvPr/>
          </p:nvSpPr>
          <p:spPr bwMode="auto">
            <a:xfrm rot="-5400000">
              <a:off x="478632" y="2572544"/>
              <a:ext cx="182562"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cs typeface="Arial" charset="0"/>
              </a:endParaRPr>
            </a:p>
          </p:txBody>
        </p:sp>
        <p:sp>
          <p:nvSpPr>
            <p:cNvPr id="1139" name="Line 258"/>
            <p:cNvSpPr>
              <a:spLocks noChangeShapeType="1"/>
            </p:cNvSpPr>
            <p:nvPr/>
          </p:nvSpPr>
          <p:spPr bwMode="auto">
            <a:xfrm>
              <a:off x="965200" y="3076575"/>
              <a:ext cx="241300" cy="0"/>
            </a:xfrm>
            <a:prstGeom prst="line">
              <a:avLst/>
            </a:prstGeom>
            <a:noFill/>
            <a:ln w="14288">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0" name="Text Box 265"/>
            <p:cNvSpPr txBox="1">
              <a:spLocks noChangeArrowheads="1"/>
            </p:cNvSpPr>
            <p:nvPr/>
          </p:nvSpPr>
          <p:spPr bwMode="auto">
            <a:xfrm>
              <a:off x="1168400" y="2906713"/>
              <a:ext cx="17764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solidFill>
                    <a:srgbClr val="000000"/>
                  </a:solidFill>
                  <a:latin typeface="Times New Roman" pitchFamily="18" charset="0"/>
                  <a:cs typeface="Times New Roman" pitchFamily="18" charset="0"/>
                </a:rPr>
                <a:t>Spectrum for </a:t>
              </a:r>
              <a:r>
                <a:rPr lang="en-US" altLang="en-US" sz="1400" i="1">
                  <a:solidFill>
                    <a:srgbClr val="000000"/>
                  </a:solidFill>
                  <a:latin typeface="Times New Roman" pitchFamily="18" charset="0"/>
                  <a:cs typeface="Times New Roman" pitchFamily="18" charset="0"/>
                </a:rPr>
                <a:t>a</a:t>
              </a:r>
              <a:r>
                <a:rPr lang="en-US" altLang="en-US" sz="1400">
                  <a:solidFill>
                    <a:srgbClr val="000000"/>
                  </a:solidFill>
                  <a:latin typeface="Times New Roman" pitchFamily="18" charset="0"/>
                  <a:cs typeface="Times New Roman" pitchFamily="18" charset="0"/>
                </a:rPr>
                <a:t> = +0.3</a:t>
              </a:r>
              <a:endParaRPr lang="en-US" altLang="en-US" sz="1400">
                <a:latin typeface="Times New Roman" pitchFamily="18" charset="0"/>
                <a:cs typeface="Times New Roman" pitchFamily="18" charset="0"/>
              </a:endParaRPr>
            </a:p>
          </p:txBody>
        </p:sp>
        <p:sp>
          <p:nvSpPr>
            <p:cNvPr id="1147" name="Line 1430"/>
            <p:cNvSpPr>
              <a:spLocks noChangeShapeType="1"/>
            </p:cNvSpPr>
            <p:nvPr/>
          </p:nvSpPr>
          <p:spPr bwMode="auto">
            <a:xfrm flipH="1">
              <a:off x="758825" y="3508375"/>
              <a:ext cx="1473200" cy="9525"/>
            </a:xfrm>
            <a:prstGeom prst="line">
              <a:avLst/>
            </a:prstGeom>
            <a:noFill/>
            <a:ln w="9525">
              <a:solidFill>
                <a:srgbClr val="0033CC"/>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85" name="Group 95"/>
            <p:cNvGrpSpPr>
              <a:grpSpLocks/>
            </p:cNvGrpSpPr>
            <p:nvPr/>
          </p:nvGrpSpPr>
          <p:grpSpPr bwMode="auto">
            <a:xfrm>
              <a:off x="1017631" y="2206625"/>
              <a:ext cx="360363" cy="492125"/>
              <a:chOff x="4688" y="2834"/>
              <a:chExt cx="227" cy="310"/>
            </a:xfrm>
          </p:grpSpPr>
          <p:sp>
            <p:nvSpPr>
              <p:cNvPr id="186" name="Line 86"/>
              <p:cNvSpPr>
                <a:spLocks noChangeShapeType="1"/>
              </p:cNvSpPr>
              <p:nvPr/>
            </p:nvSpPr>
            <p:spPr bwMode="auto">
              <a:xfrm>
                <a:off x="4688" y="2834"/>
                <a:ext cx="0" cy="211"/>
              </a:xfrm>
              <a:prstGeom prst="line">
                <a:avLst/>
              </a:prstGeom>
              <a:noFill/>
              <a:ln w="28575">
                <a:solidFill>
                  <a:srgbClr val="33CC3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mc:AlternateContent xmlns:mc="http://schemas.openxmlformats.org/markup-compatibility/2006">
            <mc:Choice xmlns:a14="http://schemas.microsoft.com/office/drawing/2010/main" Requires="a14">
              <p:graphicFrame>
                <p:nvGraphicFramePr>
                  <p:cNvPr id="187" name="Object 87"/>
                  <p:cNvGraphicFramePr>
                    <a:graphicFrameLocks noChangeAspect="1"/>
                  </p:cNvGraphicFramePr>
                  <p:nvPr/>
                </p:nvGraphicFramePr>
                <p:xfrm>
                  <a:off x="4748" y="2930"/>
                  <a:ext cx="167" cy="214"/>
                </p:xfrm>
                <a:graphic>
                  <a:graphicData uri="http://schemas.openxmlformats.org/presentationml/2006/ole">
                    <mc:AlternateContent>
                      <mc:Choice xmlns:v="urn:schemas-microsoft-com:vml" Requires="v">
                        <p:oleObj name="Equation" r:id="rId22" imgW="177480" imgH="228600" progId="Equation.DSMT4">
                          <p:embed/>
                        </p:oleObj>
                      </mc:Choice>
                      <mc:Fallback>
                        <p:oleObj name="Equation" r:id="rId22" imgW="177480" imgH="228600" progId="Equation.DSMT4">
                          <p:embed/>
                          <p:pic>
                            <p:nvPicPr>
                              <p:cNvPr id="187" name="Object 87"/>
                              <p:cNvPicPr>
                                <a:picLocks noChangeAspect="1" noChangeArrowheads="1"/>
                              </p:cNvPicPr>
                              <p:nvPr/>
                            </p:nvPicPr>
                            <p:blipFill>
                              <a:blip r:embed="rId23">
                                <a:extLst>
                                  <a:ext uri="{28A0092B-C50C-407E-A947-70E740481C1C}">
                                    <a14:useLocalDpi val="0"/>
                                  </a:ext>
                                </a:extLst>
                              </a:blip>
                              <a:srcRect/>
                              <a:stretch>
                                <a:fillRect/>
                              </a:stretch>
                            </p:blipFill>
                            <p:spPr bwMode="auto">
                              <a:xfrm>
                                <a:off x="4748" y="2930"/>
                                <a:ext cx="167" cy="214"/>
                              </a:xfrm>
                              <a:prstGeom prst="rect">
                                <a:avLst/>
                              </a:prstGeom>
                              <a:solidFill>
                                <a:schemeClr val="bg1"/>
                              </a:solidFill>
                              <a:ln w="9525">
                                <a:solidFill>
                                  <a:schemeClr val="tx1"/>
                                </a:solidFill>
                                <a:miter lim="800000"/>
                                <a:headEnd/>
                                <a:tailEnd/>
                              </a:ln>
                              <a:effectLst/>
                              <a:extLst>
                                <a:ext uri="{AF507438-7753-43E0-B8FC-AC1667EBCBE1}">
                                  <a14:hiddenEffects>
                                    <a:effectLst>
                                      <a:outerShdw dist="35921" dir="2700000" algn="ctr" rotWithShape="0">
                                        <a:srgbClr val="808080"/>
                                      </a:outerShdw>
                                    </a:effectLst>
                                  </a14:hiddenEffects>
                                </a:ext>
                              </a:extLst>
                            </p:spPr>
                          </p:pic>
                        </p:oleObj>
                      </mc:Fallback>
                    </mc:AlternateContent>
                  </a:graphicData>
                </a:graphic>
              </p:graphicFrame>
            </mc:Choice>
            <mc:Fallback>
              <p:graphicFrame>
                <p:nvGraphicFramePr>
                  <p:cNvPr id="187" name="Object 87"/>
                  <p:cNvGraphicFramePr>
                    <a:graphicFrameLocks noChangeAspect="1"/>
                  </p:cNvGraphicFramePr>
                  <p:nvPr/>
                </p:nvGraphicFramePr>
                <p:xfrm>
                  <a:off x="4748" y="2930"/>
                  <a:ext cx="167" cy="214"/>
                </p:xfrm>
                <a:graphic>
                  <a:graphicData uri="http://schemas.openxmlformats.org/presentationml/2006/ole">
                    <mc:AlternateContent>
                      <mc:Choice xmlns:v="urn:schemas-microsoft-com:vml" Requires="v">
                        <p:oleObj name="Equation" r:id="rId22" imgW="177480" imgH="228600" progId="Equation.DSMT4">
                          <p:embed/>
                        </p:oleObj>
                      </mc:Choice>
                      <mc:Fallback>
                        <p:oleObj name="Equation" r:id="rId22" imgW="177480" imgH="228600" progId="Equation.DSMT4">
                          <p:embed/>
                          <p:pic>
                            <p:nvPicPr>
                              <p:cNvPr id="187" name="Object 87"/>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748" y="2930"/>
                                <a:ext cx="167" cy="214"/>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mc:Fallback>
          </mc:AlternateContent>
        </p:grpSp>
        <p:grpSp>
          <p:nvGrpSpPr>
            <p:cNvPr id="188" name="Group 96"/>
            <p:cNvGrpSpPr>
              <a:grpSpLocks/>
            </p:cNvGrpSpPr>
            <p:nvPr/>
          </p:nvGrpSpPr>
          <p:grpSpPr bwMode="auto">
            <a:xfrm>
              <a:off x="679738" y="1614880"/>
              <a:ext cx="363538" cy="382588"/>
              <a:chOff x="4420" y="2586"/>
              <a:chExt cx="229" cy="241"/>
            </a:xfrm>
          </p:grpSpPr>
          <p:sp>
            <p:nvSpPr>
              <p:cNvPr id="190" name="Line 89"/>
              <p:cNvSpPr>
                <a:spLocks noChangeShapeType="1"/>
              </p:cNvSpPr>
              <p:nvPr/>
            </p:nvSpPr>
            <p:spPr bwMode="auto">
              <a:xfrm rot="10800000">
                <a:off x="4649" y="2591"/>
                <a:ext cx="0" cy="236"/>
              </a:xfrm>
              <a:prstGeom prst="line">
                <a:avLst/>
              </a:prstGeom>
              <a:noFill/>
              <a:ln w="28575">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mc:AlternateContent xmlns:mc="http://schemas.openxmlformats.org/markup-compatibility/2006">
            <mc:Choice xmlns:a14="http://schemas.microsoft.com/office/drawing/2010/main" Requires="a14">
              <p:graphicFrame>
                <p:nvGraphicFramePr>
                  <p:cNvPr id="191" name="Object 90"/>
                  <p:cNvGraphicFramePr>
                    <a:graphicFrameLocks noChangeAspect="1"/>
                  </p:cNvGraphicFramePr>
                  <p:nvPr/>
                </p:nvGraphicFramePr>
                <p:xfrm>
                  <a:off x="4420" y="2586"/>
                  <a:ext cx="179" cy="214"/>
                </p:xfrm>
                <a:graphic>
                  <a:graphicData uri="http://schemas.openxmlformats.org/presentationml/2006/ole">
                    <mc:AlternateContent>
                      <mc:Choice xmlns:v="urn:schemas-microsoft-com:vml" Requires="v">
                        <p:oleObj name="Equation" r:id="rId24" imgW="190440" imgH="228600" progId="Equation.DSMT4">
                          <p:embed/>
                        </p:oleObj>
                      </mc:Choice>
                      <mc:Fallback>
                        <p:oleObj name="Equation" r:id="rId24" imgW="190440" imgH="228600" progId="Equation.DSMT4">
                          <p:embed/>
                          <p:pic>
                            <p:nvPicPr>
                              <p:cNvPr id="191" name="Object 90"/>
                              <p:cNvPicPr>
                                <a:picLocks noChangeAspect="1" noChangeArrowheads="1"/>
                              </p:cNvPicPr>
                              <p:nvPr/>
                            </p:nvPicPr>
                            <p:blipFill>
                              <a:blip r:embed="rId25">
                                <a:extLst>
                                  <a:ext uri="{28A0092B-C50C-407E-A947-70E740481C1C}">
                                    <a14:useLocalDpi val="0"/>
                                  </a:ext>
                                </a:extLst>
                              </a:blip>
                              <a:srcRect/>
                              <a:stretch>
                                <a:fillRect/>
                              </a:stretch>
                            </p:blipFill>
                            <p:spPr bwMode="auto">
                              <a:xfrm>
                                <a:off x="4420" y="2586"/>
                                <a:ext cx="179" cy="214"/>
                              </a:xfrm>
                              <a:prstGeom prst="rect">
                                <a:avLst/>
                              </a:prstGeom>
                              <a:solidFill>
                                <a:schemeClr val="bg1"/>
                              </a:solidFill>
                              <a:ln w="9525">
                                <a:solidFill>
                                  <a:schemeClr val="tx1"/>
                                </a:solidFill>
                                <a:miter lim="800000"/>
                                <a:headEnd/>
                                <a:tailEnd/>
                              </a:ln>
                              <a:effectLst/>
                            </p:spPr>
                          </p:pic>
                        </p:oleObj>
                      </mc:Fallback>
                    </mc:AlternateContent>
                  </a:graphicData>
                </a:graphic>
              </p:graphicFrame>
            </mc:Choice>
            <mc:Fallback>
              <p:graphicFrame>
                <p:nvGraphicFramePr>
                  <p:cNvPr id="191" name="Object 90"/>
                  <p:cNvGraphicFramePr>
                    <a:graphicFrameLocks noChangeAspect="1"/>
                  </p:cNvGraphicFramePr>
                  <p:nvPr/>
                </p:nvGraphicFramePr>
                <p:xfrm>
                  <a:off x="4420" y="2586"/>
                  <a:ext cx="179" cy="214"/>
                </p:xfrm>
                <a:graphic>
                  <a:graphicData uri="http://schemas.openxmlformats.org/presentationml/2006/ole">
                    <mc:AlternateContent>
                      <mc:Choice xmlns:v="urn:schemas-microsoft-com:vml" Requires="v">
                        <p:oleObj name="Equation" r:id="rId24" imgW="190440" imgH="228600" progId="Equation.DSMT4">
                          <p:embed/>
                        </p:oleObj>
                      </mc:Choice>
                      <mc:Fallback>
                        <p:oleObj name="Equation" r:id="rId24" imgW="190440" imgH="228600" progId="Equation.DSMT4">
                          <p:embed/>
                          <p:pic>
                            <p:nvPicPr>
                              <p:cNvPr id="191" name="Object 90"/>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420" y="2586"/>
                                <a:ext cx="179" cy="214"/>
                              </a:xfrm>
                              <a:prstGeom prst="rect">
                                <a:avLst/>
                              </a:prstGeom>
                              <a:solidFill>
                                <a:schemeClr val="bg1"/>
                              </a:solidFill>
                              <a:ln w="9525">
                                <a:solidFill>
                                  <a:schemeClr val="tx1"/>
                                </a:solidFill>
                                <a:miter lim="800000"/>
                                <a:headEnd/>
                                <a:tailEnd/>
                              </a:ln>
                              <a:effectLst/>
                            </p:spPr>
                          </p:pic>
                        </p:oleObj>
                      </mc:Fallback>
                    </mc:AlternateContent>
                  </a:graphicData>
                </a:graphic>
              </p:graphicFrame>
            </mc:Fallback>
          </mc:AlternateContent>
        </p:grpSp>
        <p:grpSp>
          <p:nvGrpSpPr>
            <p:cNvPr id="192" name="Group 99"/>
            <p:cNvGrpSpPr>
              <a:grpSpLocks/>
            </p:cNvGrpSpPr>
            <p:nvPr/>
          </p:nvGrpSpPr>
          <p:grpSpPr bwMode="auto">
            <a:xfrm>
              <a:off x="1100181" y="1912942"/>
              <a:ext cx="333375" cy="433388"/>
              <a:chOff x="4740" y="2649"/>
              <a:chExt cx="210" cy="273"/>
            </a:xfrm>
          </p:grpSpPr>
          <p:sp>
            <p:nvSpPr>
              <p:cNvPr id="193" name="Line 91"/>
              <p:cNvSpPr>
                <a:spLocks noChangeShapeType="1"/>
              </p:cNvSpPr>
              <p:nvPr/>
            </p:nvSpPr>
            <p:spPr bwMode="auto">
              <a:xfrm>
                <a:off x="4740" y="2830"/>
                <a:ext cx="0" cy="92"/>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mc:AlternateContent xmlns:mc="http://schemas.openxmlformats.org/markup-compatibility/2006">
            <mc:Choice xmlns:a14="http://schemas.microsoft.com/office/drawing/2010/main" Requires="a14">
              <p:graphicFrame>
                <p:nvGraphicFramePr>
                  <p:cNvPr id="195" name="Object 93"/>
                  <p:cNvGraphicFramePr>
                    <a:graphicFrameLocks noChangeAspect="1"/>
                  </p:cNvGraphicFramePr>
                  <p:nvPr/>
                </p:nvGraphicFramePr>
                <p:xfrm>
                  <a:off x="4772" y="2649"/>
                  <a:ext cx="178" cy="226"/>
                </p:xfrm>
                <a:graphic>
                  <a:graphicData uri="http://schemas.openxmlformats.org/presentationml/2006/ole">
                    <mc:AlternateContent>
                      <mc:Choice xmlns:v="urn:schemas-microsoft-com:vml" Requires="v">
                        <p:oleObj name="Equation" r:id="rId26" imgW="190440" imgH="241200" progId="Equation.DSMT4">
                          <p:embed/>
                        </p:oleObj>
                      </mc:Choice>
                      <mc:Fallback>
                        <p:oleObj name="Equation" r:id="rId26" imgW="190440" imgH="241200" progId="Equation.DSMT4">
                          <p:embed/>
                          <p:pic>
                            <p:nvPicPr>
                              <p:cNvPr id="195" name="Object 93"/>
                              <p:cNvPicPr>
                                <a:picLocks noChangeAspect="1" noChangeArrowheads="1"/>
                              </p:cNvPicPr>
                              <p:nvPr/>
                            </p:nvPicPr>
                            <p:blipFill>
                              <a:blip r:embed="rId27">
                                <a:extLst>
                                  <a:ext uri="{28A0092B-C50C-407E-A947-70E740481C1C}">
                                    <a14:useLocalDpi val="0"/>
                                  </a:ext>
                                </a:extLst>
                              </a:blip>
                              <a:srcRect/>
                              <a:stretch>
                                <a:fillRect/>
                              </a:stretch>
                            </p:blipFill>
                            <p:spPr bwMode="auto">
                              <a:xfrm>
                                <a:off x="4772" y="2649"/>
                                <a:ext cx="178" cy="226"/>
                              </a:xfrm>
                              <a:prstGeom prst="rect">
                                <a:avLst/>
                              </a:prstGeom>
                              <a:solidFill>
                                <a:schemeClr val="bg1"/>
                              </a:solidFill>
                              <a:ln w="9525">
                                <a:solidFill>
                                  <a:schemeClr val="tx1"/>
                                </a:solidFill>
                                <a:miter lim="800000"/>
                                <a:headEnd/>
                                <a:tailEnd/>
                              </a:ln>
                              <a:effectLst/>
                              <a:extLst>
                                <a:ext uri="{AF507438-7753-43E0-B8FC-AC1667EBCBE1}">
                                  <a14:hiddenEffects>
                                    <a:effectLst>
                                      <a:outerShdw dist="35921" dir="2700000" algn="ctr" rotWithShape="0">
                                        <a:srgbClr val="808080"/>
                                      </a:outerShdw>
                                    </a:effectLst>
                                  </a14:hiddenEffects>
                                </a:ext>
                              </a:extLst>
                            </p:spPr>
                          </p:pic>
                        </p:oleObj>
                      </mc:Fallback>
                    </mc:AlternateContent>
                  </a:graphicData>
                </a:graphic>
              </p:graphicFrame>
            </mc:Choice>
            <mc:Fallback>
              <p:graphicFrame>
                <p:nvGraphicFramePr>
                  <p:cNvPr id="195" name="Object 93"/>
                  <p:cNvGraphicFramePr>
                    <a:graphicFrameLocks noChangeAspect="1"/>
                  </p:cNvGraphicFramePr>
                  <p:nvPr/>
                </p:nvGraphicFramePr>
                <p:xfrm>
                  <a:off x="4772" y="2649"/>
                  <a:ext cx="178" cy="226"/>
                </p:xfrm>
                <a:graphic>
                  <a:graphicData uri="http://schemas.openxmlformats.org/presentationml/2006/ole">
                    <mc:AlternateContent>
                      <mc:Choice xmlns:v="urn:schemas-microsoft-com:vml" Requires="v">
                        <p:oleObj name="Equation" r:id="rId26" imgW="190440" imgH="241200" progId="Equation.DSMT4">
                          <p:embed/>
                        </p:oleObj>
                      </mc:Choice>
                      <mc:Fallback>
                        <p:oleObj name="Equation" r:id="rId26" imgW="190440" imgH="241200" progId="Equation.DSMT4">
                          <p:embed/>
                          <p:pic>
                            <p:nvPicPr>
                              <p:cNvPr id="195" name="Object 93"/>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772" y="2649"/>
                                <a:ext cx="178" cy="226"/>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mc:Fallback>
          </mc:AlternateContent>
        </p:grpSp>
        <p:grpSp>
          <p:nvGrpSpPr>
            <p:cNvPr id="196" name="Group 95"/>
            <p:cNvGrpSpPr>
              <a:grpSpLocks/>
            </p:cNvGrpSpPr>
            <p:nvPr/>
          </p:nvGrpSpPr>
          <p:grpSpPr bwMode="auto">
            <a:xfrm>
              <a:off x="3548777" y="2490787"/>
              <a:ext cx="360363" cy="492125"/>
              <a:chOff x="4688" y="2834"/>
              <a:chExt cx="227" cy="310"/>
            </a:xfrm>
          </p:grpSpPr>
          <p:sp>
            <p:nvSpPr>
              <p:cNvPr id="197" name="Line 86"/>
              <p:cNvSpPr>
                <a:spLocks noChangeShapeType="1"/>
              </p:cNvSpPr>
              <p:nvPr/>
            </p:nvSpPr>
            <p:spPr bwMode="auto">
              <a:xfrm>
                <a:off x="4688" y="2834"/>
                <a:ext cx="0" cy="211"/>
              </a:xfrm>
              <a:prstGeom prst="line">
                <a:avLst/>
              </a:prstGeom>
              <a:noFill/>
              <a:ln w="28575">
                <a:solidFill>
                  <a:srgbClr val="33CC3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mc:AlternateContent xmlns:mc="http://schemas.openxmlformats.org/markup-compatibility/2006">
            <mc:Choice xmlns:a14="http://schemas.microsoft.com/office/drawing/2010/main" Requires="a14">
              <p:graphicFrame>
                <p:nvGraphicFramePr>
                  <p:cNvPr id="198" name="Object 87"/>
                  <p:cNvGraphicFramePr>
                    <a:graphicFrameLocks noChangeAspect="1"/>
                  </p:cNvGraphicFramePr>
                  <p:nvPr/>
                </p:nvGraphicFramePr>
                <p:xfrm>
                  <a:off x="4748" y="2930"/>
                  <a:ext cx="167" cy="214"/>
                </p:xfrm>
                <a:graphic>
                  <a:graphicData uri="http://schemas.openxmlformats.org/presentationml/2006/ole">
                    <mc:AlternateContent>
                      <mc:Choice xmlns:v="urn:schemas-microsoft-com:vml" Requires="v">
                        <p:oleObj name="Equation" r:id="rId28" imgW="177480" imgH="228600" progId="Equation.DSMT4">
                          <p:embed/>
                        </p:oleObj>
                      </mc:Choice>
                      <mc:Fallback>
                        <p:oleObj name="Equation" r:id="rId28" imgW="177480" imgH="228600" progId="Equation.DSMT4">
                          <p:embed/>
                          <p:pic>
                            <p:nvPicPr>
                              <p:cNvPr id="198" name="Object 87"/>
                              <p:cNvPicPr>
                                <a:picLocks noChangeAspect="1" noChangeArrowheads="1"/>
                              </p:cNvPicPr>
                              <p:nvPr/>
                            </p:nvPicPr>
                            <p:blipFill>
                              <a:blip r:embed="rId23">
                                <a:extLst>
                                  <a:ext uri="{28A0092B-C50C-407E-A947-70E740481C1C}">
                                    <a14:useLocalDpi val="0"/>
                                  </a:ext>
                                </a:extLst>
                              </a:blip>
                              <a:srcRect/>
                              <a:stretch>
                                <a:fillRect/>
                              </a:stretch>
                            </p:blipFill>
                            <p:spPr bwMode="auto">
                              <a:xfrm>
                                <a:off x="4748" y="2930"/>
                                <a:ext cx="167" cy="214"/>
                              </a:xfrm>
                              <a:prstGeom prst="rect">
                                <a:avLst/>
                              </a:prstGeom>
                              <a:solidFill>
                                <a:schemeClr val="bg1"/>
                              </a:solidFill>
                              <a:ln w="9525">
                                <a:solidFill>
                                  <a:schemeClr val="tx1"/>
                                </a:solidFill>
                                <a:miter lim="800000"/>
                                <a:headEnd/>
                                <a:tailEnd/>
                              </a:ln>
                              <a:effectLst/>
                              <a:extLst>
                                <a:ext uri="{AF507438-7753-43E0-B8FC-AC1667EBCBE1}">
                                  <a14:hiddenEffects>
                                    <a:effectLst>
                                      <a:outerShdw dist="35921" dir="2700000" algn="ctr" rotWithShape="0">
                                        <a:srgbClr val="808080"/>
                                      </a:outerShdw>
                                    </a:effectLst>
                                  </a14:hiddenEffects>
                                </a:ext>
                              </a:extLst>
                            </p:spPr>
                          </p:pic>
                        </p:oleObj>
                      </mc:Fallback>
                    </mc:AlternateContent>
                  </a:graphicData>
                </a:graphic>
              </p:graphicFrame>
            </mc:Choice>
            <mc:Fallback>
              <p:graphicFrame>
                <p:nvGraphicFramePr>
                  <p:cNvPr id="198" name="Object 87"/>
                  <p:cNvGraphicFramePr>
                    <a:graphicFrameLocks noChangeAspect="1"/>
                  </p:cNvGraphicFramePr>
                  <p:nvPr/>
                </p:nvGraphicFramePr>
                <p:xfrm>
                  <a:off x="4748" y="2930"/>
                  <a:ext cx="167" cy="214"/>
                </p:xfrm>
                <a:graphic>
                  <a:graphicData uri="http://schemas.openxmlformats.org/presentationml/2006/ole">
                    <mc:AlternateContent>
                      <mc:Choice xmlns:v="urn:schemas-microsoft-com:vml" Requires="v">
                        <p:oleObj name="Equation" r:id="rId28" imgW="177480" imgH="228600" progId="Equation.DSMT4">
                          <p:embed/>
                        </p:oleObj>
                      </mc:Choice>
                      <mc:Fallback>
                        <p:oleObj name="Equation" r:id="rId28" imgW="177480" imgH="228600" progId="Equation.DSMT4">
                          <p:embed/>
                          <p:pic>
                            <p:nvPicPr>
                              <p:cNvPr id="198" name="Object 87"/>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748" y="2930"/>
                                <a:ext cx="167" cy="214"/>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mc:Fallback>
          </mc:AlternateContent>
        </p:grpSp>
        <p:grpSp>
          <p:nvGrpSpPr>
            <p:cNvPr id="199" name="Group 96"/>
            <p:cNvGrpSpPr>
              <a:grpSpLocks/>
            </p:cNvGrpSpPr>
            <p:nvPr/>
          </p:nvGrpSpPr>
          <p:grpSpPr bwMode="auto">
            <a:xfrm>
              <a:off x="3113802" y="2473325"/>
              <a:ext cx="374650" cy="406400"/>
              <a:chOff x="4414" y="2823"/>
              <a:chExt cx="236" cy="256"/>
            </a:xfrm>
          </p:grpSpPr>
          <p:sp>
            <p:nvSpPr>
              <p:cNvPr id="200" name="Line 88"/>
              <p:cNvSpPr>
                <a:spLocks noChangeShapeType="1"/>
              </p:cNvSpPr>
              <p:nvPr/>
            </p:nvSpPr>
            <p:spPr bwMode="auto">
              <a:xfrm>
                <a:off x="4650" y="2843"/>
                <a:ext cx="0" cy="236"/>
              </a:xfrm>
              <a:prstGeom prst="line">
                <a:avLst/>
              </a:prstGeom>
              <a:noFill/>
              <a:ln w="28575">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mc:AlternateContent xmlns:mc="http://schemas.openxmlformats.org/markup-compatibility/2006">
            <mc:Choice xmlns:a14="http://schemas.microsoft.com/office/drawing/2010/main" Requires="a14">
              <p:graphicFrame>
                <p:nvGraphicFramePr>
                  <p:cNvPr id="201" name="Object 90"/>
                  <p:cNvGraphicFramePr>
                    <a:graphicFrameLocks noChangeAspect="1"/>
                  </p:cNvGraphicFramePr>
                  <p:nvPr/>
                </p:nvGraphicFramePr>
                <p:xfrm>
                  <a:off x="4414" y="2823"/>
                  <a:ext cx="179" cy="214"/>
                </p:xfrm>
                <a:graphic>
                  <a:graphicData uri="http://schemas.openxmlformats.org/presentationml/2006/ole">
                    <mc:AlternateContent>
                      <mc:Choice xmlns:v="urn:schemas-microsoft-com:vml" Requires="v">
                        <p:oleObj name="Equation" r:id="rId29" imgW="190440" imgH="228600" progId="Equation.DSMT4">
                          <p:embed/>
                        </p:oleObj>
                      </mc:Choice>
                      <mc:Fallback>
                        <p:oleObj name="Equation" r:id="rId29" imgW="190440" imgH="228600" progId="Equation.DSMT4">
                          <p:embed/>
                          <p:pic>
                            <p:nvPicPr>
                              <p:cNvPr id="201" name="Object 90"/>
                              <p:cNvPicPr>
                                <a:picLocks noChangeAspect="1" noChangeArrowheads="1"/>
                              </p:cNvPicPr>
                              <p:nvPr/>
                            </p:nvPicPr>
                            <p:blipFill>
                              <a:blip r:embed="rId25">
                                <a:extLst>
                                  <a:ext uri="{28A0092B-C50C-407E-A947-70E740481C1C}">
                                    <a14:useLocalDpi val="0"/>
                                  </a:ext>
                                </a:extLst>
                              </a:blip>
                              <a:srcRect/>
                              <a:stretch>
                                <a:fillRect/>
                              </a:stretch>
                            </p:blipFill>
                            <p:spPr bwMode="auto">
                              <a:xfrm>
                                <a:off x="4414" y="2823"/>
                                <a:ext cx="179" cy="214"/>
                              </a:xfrm>
                              <a:prstGeom prst="rect">
                                <a:avLst/>
                              </a:prstGeom>
                              <a:solidFill>
                                <a:schemeClr val="bg1"/>
                              </a:solidFill>
                              <a:ln w="9525">
                                <a:solidFill>
                                  <a:schemeClr val="tx1"/>
                                </a:solidFill>
                                <a:miter lim="800000"/>
                                <a:headEnd/>
                                <a:tailEnd/>
                              </a:ln>
                              <a:effectLst/>
                              <a:extLst>
                                <a:ext uri="{AF507438-7753-43E0-B8FC-AC1667EBCBE1}">
                                  <a14:hiddenEffects>
                                    <a:effectLst>
                                      <a:outerShdw dist="35921" dir="2700000" algn="ctr" rotWithShape="0">
                                        <a:srgbClr val="808080"/>
                                      </a:outerShdw>
                                    </a:effectLst>
                                  </a14:hiddenEffects>
                                </a:ext>
                              </a:extLst>
                            </p:spPr>
                          </p:pic>
                        </p:oleObj>
                      </mc:Fallback>
                    </mc:AlternateContent>
                  </a:graphicData>
                </a:graphic>
              </p:graphicFrame>
            </mc:Choice>
            <mc:Fallback>
              <p:graphicFrame>
                <p:nvGraphicFramePr>
                  <p:cNvPr id="201" name="Object 90"/>
                  <p:cNvGraphicFramePr>
                    <a:graphicFrameLocks noChangeAspect="1"/>
                  </p:cNvGraphicFramePr>
                  <p:nvPr/>
                </p:nvGraphicFramePr>
                <p:xfrm>
                  <a:off x="4414" y="2823"/>
                  <a:ext cx="179" cy="214"/>
                </p:xfrm>
                <a:graphic>
                  <a:graphicData uri="http://schemas.openxmlformats.org/presentationml/2006/ole">
                    <mc:AlternateContent>
                      <mc:Choice xmlns:v="urn:schemas-microsoft-com:vml" Requires="v">
                        <p:oleObj name="Equation" r:id="rId29" imgW="190440" imgH="228600" progId="Equation.DSMT4">
                          <p:embed/>
                        </p:oleObj>
                      </mc:Choice>
                      <mc:Fallback>
                        <p:oleObj name="Equation" r:id="rId29" imgW="190440" imgH="228600" progId="Equation.DSMT4">
                          <p:embed/>
                          <p:pic>
                            <p:nvPicPr>
                              <p:cNvPr id="201" name="Object 90"/>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414" y="2823"/>
                                <a:ext cx="179" cy="214"/>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mc:Fallback>
          </mc:AlternateContent>
        </p:grpSp>
        <p:grpSp>
          <p:nvGrpSpPr>
            <p:cNvPr id="202" name="Group 99"/>
            <p:cNvGrpSpPr>
              <a:grpSpLocks/>
            </p:cNvGrpSpPr>
            <p:nvPr/>
          </p:nvGrpSpPr>
          <p:grpSpPr bwMode="auto">
            <a:xfrm>
              <a:off x="3537377" y="1523206"/>
              <a:ext cx="327025" cy="712788"/>
              <a:chOff x="4738" y="2364"/>
              <a:chExt cx="206" cy="449"/>
            </a:xfrm>
          </p:grpSpPr>
          <p:sp>
            <p:nvSpPr>
              <p:cNvPr id="204" name="Line 92"/>
              <p:cNvSpPr>
                <a:spLocks noChangeShapeType="1"/>
              </p:cNvSpPr>
              <p:nvPr/>
            </p:nvSpPr>
            <p:spPr bwMode="auto">
              <a:xfrm rot="10800000">
                <a:off x="4738" y="2364"/>
                <a:ext cx="0" cy="449"/>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mc:AlternateContent xmlns:mc="http://schemas.openxmlformats.org/markup-compatibility/2006">
            <mc:Choice xmlns:a14="http://schemas.microsoft.com/office/drawing/2010/main" Requires="a14">
              <p:graphicFrame>
                <p:nvGraphicFramePr>
                  <p:cNvPr id="205" name="Object 93"/>
                  <p:cNvGraphicFramePr>
                    <a:graphicFrameLocks noChangeAspect="1"/>
                  </p:cNvGraphicFramePr>
                  <p:nvPr/>
                </p:nvGraphicFramePr>
                <p:xfrm>
                  <a:off x="4766" y="2478"/>
                  <a:ext cx="178" cy="226"/>
                </p:xfrm>
                <a:graphic>
                  <a:graphicData uri="http://schemas.openxmlformats.org/presentationml/2006/ole">
                    <mc:AlternateContent>
                      <mc:Choice xmlns:v="urn:schemas-microsoft-com:vml" Requires="v">
                        <p:oleObj name="Equation" r:id="rId30" imgW="190440" imgH="241200" progId="Equation.DSMT4">
                          <p:embed/>
                        </p:oleObj>
                      </mc:Choice>
                      <mc:Fallback>
                        <p:oleObj name="Equation" r:id="rId30" imgW="190440" imgH="241200" progId="Equation.DSMT4">
                          <p:embed/>
                          <p:pic>
                            <p:nvPicPr>
                              <p:cNvPr id="205" name="Object 93"/>
                              <p:cNvPicPr>
                                <a:picLocks noChangeAspect="1" noChangeArrowheads="1"/>
                              </p:cNvPicPr>
                              <p:nvPr/>
                            </p:nvPicPr>
                            <p:blipFill>
                              <a:blip r:embed="rId27">
                                <a:extLst>
                                  <a:ext uri="{28A0092B-C50C-407E-A947-70E740481C1C}">
                                    <a14:useLocalDpi val="0"/>
                                  </a:ext>
                                </a:extLst>
                              </a:blip>
                              <a:srcRect/>
                              <a:stretch>
                                <a:fillRect/>
                              </a:stretch>
                            </p:blipFill>
                            <p:spPr bwMode="auto">
                              <a:xfrm>
                                <a:off x="4766" y="2478"/>
                                <a:ext cx="178" cy="226"/>
                              </a:xfrm>
                              <a:prstGeom prst="rect">
                                <a:avLst/>
                              </a:prstGeom>
                              <a:solidFill>
                                <a:schemeClr val="bg1"/>
                              </a:solidFill>
                              <a:ln w="9525">
                                <a:solidFill>
                                  <a:schemeClr val="tx1"/>
                                </a:solidFill>
                                <a:miter lim="800000"/>
                                <a:headEnd/>
                                <a:tailEnd/>
                              </a:ln>
                              <a:effectLst/>
                              <a:extLst>
                                <a:ext uri="{AF507438-7753-43E0-B8FC-AC1667EBCBE1}">
                                  <a14:hiddenEffects>
                                    <a:effectLst>
                                      <a:outerShdw dist="35921" dir="2700000" algn="ctr" rotWithShape="0">
                                        <a:srgbClr val="808080"/>
                                      </a:outerShdw>
                                    </a:effectLst>
                                  </a14:hiddenEffects>
                                </a:ext>
                              </a:extLst>
                            </p:spPr>
                          </p:pic>
                        </p:oleObj>
                      </mc:Fallback>
                    </mc:AlternateContent>
                  </a:graphicData>
                </a:graphic>
              </p:graphicFrame>
            </mc:Choice>
            <mc:Fallback>
              <p:graphicFrame>
                <p:nvGraphicFramePr>
                  <p:cNvPr id="205" name="Object 93"/>
                  <p:cNvGraphicFramePr>
                    <a:graphicFrameLocks noChangeAspect="1"/>
                  </p:cNvGraphicFramePr>
                  <p:nvPr/>
                </p:nvGraphicFramePr>
                <p:xfrm>
                  <a:off x="4766" y="2478"/>
                  <a:ext cx="178" cy="226"/>
                </p:xfrm>
                <a:graphic>
                  <a:graphicData uri="http://schemas.openxmlformats.org/presentationml/2006/ole">
                    <mc:AlternateContent>
                      <mc:Choice xmlns:v="urn:schemas-microsoft-com:vml" Requires="v">
                        <p:oleObj name="Equation" r:id="rId30" imgW="190440" imgH="241200" progId="Equation.DSMT4">
                          <p:embed/>
                        </p:oleObj>
                      </mc:Choice>
                      <mc:Fallback>
                        <p:oleObj name="Equation" r:id="rId30" imgW="190440" imgH="241200" progId="Equation.DSMT4">
                          <p:embed/>
                          <p:pic>
                            <p:nvPicPr>
                              <p:cNvPr id="205" name="Object 93"/>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766" y="2478"/>
                                <a:ext cx="178" cy="226"/>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mc:Fallback>
          </mc:AlternateContent>
        </p:grpSp>
        <p:sp>
          <p:nvSpPr>
            <p:cNvPr id="159" name="Oval 141"/>
            <p:cNvSpPr>
              <a:spLocks noChangeAspect="1" noChangeArrowheads="1"/>
            </p:cNvSpPr>
            <p:nvPr/>
          </p:nvSpPr>
          <p:spPr bwMode="auto">
            <a:xfrm>
              <a:off x="3450016" y="2276872"/>
              <a:ext cx="152400" cy="152400"/>
            </a:xfrm>
            <a:prstGeom prst="ellipse">
              <a:avLst/>
            </a:prstGeom>
            <a:solidFill>
              <a:srgbClr val="008000">
                <a:alpha val="85097"/>
              </a:srgbClr>
            </a:solidFill>
            <a:ln w="9525">
              <a:solidFill>
                <a:schemeClr val="tx1"/>
              </a:solidFill>
              <a:round/>
              <a:headEnd/>
              <a:tailEnd/>
            </a:ln>
          </p:spPr>
          <p:txBody>
            <a:bodyPr wrap="none" anchor="ctr"/>
            <a:lstStyle/>
            <a:p>
              <a:endParaRPr lang="en-US">
                <a:latin typeface="Times New Roman" pitchFamily="18" charset="0"/>
                <a:cs typeface="Times New Roman" pitchFamily="18" charset="0"/>
              </a:endParaRPr>
            </a:p>
          </p:txBody>
        </p:sp>
        <p:sp>
          <p:nvSpPr>
            <p:cNvPr id="160" name="Oval 141"/>
            <p:cNvSpPr>
              <a:spLocks noChangeAspect="1" noChangeArrowheads="1"/>
            </p:cNvSpPr>
            <p:nvPr/>
          </p:nvSpPr>
          <p:spPr bwMode="auto">
            <a:xfrm>
              <a:off x="967076" y="2032402"/>
              <a:ext cx="152400" cy="152400"/>
            </a:xfrm>
            <a:prstGeom prst="ellipse">
              <a:avLst/>
            </a:prstGeom>
            <a:solidFill>
              <a:srgbClr val="008000">
                <a:alpha val="85097"/>
              </a:srgbClr>
            </a:solidFill>
            <a:ln w="9525">
              <a:solidFill>
                <a:schemeClr val="tx1"/>
              </a:solidFill>
              <a:round/>
              <a:headEnd/>
              <a:tailEnd/>
            </a:ln>
          </p:spPr>
          <p:txBody>
            <a:bodyPr wrap="none" anchor="ctr"/>
            <a:lstStyle/>
            <a:p>
              <a:endParaRPr lang="en-US">
                <a:latin typeface="Times New Roman" pitchFamily="18" charset="0"/>
                <a:cs typeface="Times New Roman" pitchFamily="18" charset="0"/>
              </a:endParaRPr>
            </a:p>
          </p:txBody>
        </p:sp>
      </p:grpSp>
      <p:grpSp>
        <p:nvGrpSpPr>
          <p:cNvPr id="10" name="Gruppieren 12">
            <a:extLst>
              <a:ext uri="{FF2B5EF4-FFF2-40B4-BE49-F238E27FC236}">
                <a16:creationId xmlns:a16="http://schemas.microsoft.com/office/drawing/2014/main" id="{112BEE4F-0F16-DD73-9F69-1CCBCED07F8E}"/>
              </a:ext>
            </a:extLst>
          </p:cNvPr>
          <p:cNvGrpSpPr/>
          <p:nvPr/>
        </p:nvGrpSpPr>
        <p:grpSpPr bwMode="auto">
          <a:xfrm>
            <a:off x="554715" y="4101102"/>
            <a:ext cx="3391990" cy="2124989"/>
            <a:chOff x="13364226" y="1832070"/>
            <a:chExt cx="9525001" cy="6184901"/>
          </a:xfrm>
        </p:grpSpPr>
        <p:pic>
          <p:nvPicPr>
            <p:cNvPr id="11" name="Bild" descr="Bild">
              <a:extLst>
                <a:ext uri="{FF2B5EF4-FFF2-40B4-BE49-F238E27FC236}">
                  <a16:creationId xmlns:a16="http://schemas.microsoft.com/office/drawing/2014/main" id="{CE97E2FB-5AD5-8E74-9A41-3AE47055FB53}"/>
                </a:ext>
              </a:extLst>
            </p:cNvPr>
            <p:cNvPicPr>
              <a:picLocks noChangeAspect="1"/>
            </p:cNvPicPr>
            <p:nvPr/>
          </p:nvPicPr>
          <p:blipFill>
            <a:blip r:embed="rId31"/>
            <a:stretch/>
          </p:blipFill>
          <p:spPr bwMode="auto">
            <a:xfrm>
              <a:off x="13364226" y="1832070"/>
              <a:ext cx="9525001" cy="6184901"/>
            </a:xfrm>
            <a:prstGeom prst="rect">
              <a:avLst/>
            </a:prstGeom>
            <a:ln w="12700">
              <a:miter lim="400000"/>
            </a:ln>
          </p:spPr>
        </p:pic>
        <p:sp>
          <p:nvSpPr>
            <p:cNvPr id="12" name="Ellipse 15">
              <a:extLst>
                <a:ext uri="{FF2B5EF4-FFF2-40B4-BE49-F238E27FC236}">
                  <a16:creationId xmlns:a16="http://schemas.microsoft.com/office/drawing/2014/main" id="{A9DF1865-1C76-04DC-01CC-8A7BC3B303AE}"/>
                </a:ext>
              </a:extLst>
            </p:cNvPr>
            <p:cNvSpPr/>
            <p:nvPr/>
          </p:nvSpPr>
          <p:spPr bwMode="auto">
            <a:xfrm>
              <a:off x="14830922" y="1945014"/>
              <a:ext cx="244349" cy="1010749"/>
            </a:xfrm>
            <a:prstGeom prst="ellipse">
              <a:avLst/>
            </a:prstGeom>
            <a:noFill/>
            <a:ln w="12700" cap="flat">
              <a:noFill/>
              <a:miter lim="400000"/>
            </a:ln>
            <a:effectLst>
              <a:outerShdw blurRad="63500" dist="25400" dir="5400000" rotWithShape="0">
                <a:srgbClr val="000000">
                  <a:alpha val="50000"/>
                </a:srgbClr>
              </a:outerShdw>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26789" tIns="26789" rIns="26789" bIns="26789" numCol="1" spcCol="38100" rtlCol="0" anchor="ctr">
              <a:spAutoFit/>
            </a:bodyPr>
            <a:lstStyle/>
            <a:p>
              <a:pPr algn="ctr" defTabSz="308074">
                <a:defRPr/>
              </a:pPr>
              <a:r>
                <a:rPr lang="de-DE" sz="1400" kern="0" dirty="0">
                  <a:latin typeface="Calibri" panose="020F0502020204030204" pitchFamily="34" charset="0"/>
                  <a:ea typeface="Helvetica Neue Medium"/>
                  <a:cs typeface="Calibri" panose="020F0502020204030204" pitchFamily="34" charset="0"/>
                </a:rPr>
                <a:t>*</a:t>
              </a:r>
            </a:p>
          </p:txBody>
        </p:sp>
        <p:sp>
          <p:nvSpPr>
            <p:cNvPr id="13" name="Ellipse 16">
              <a:extLst>
                <a:ext uri="{FF2B5EF4-FFF2-40B4-BE49-F238E27FC236}">
                  <a16:creationId xmlns:a16="http://schemas.microsoft.com/office/drawing/2014/main" id="{61C5C615-EFEC-9239-8059-10587ABB62B5}"/>
                </a:ext>
              </a:extLst>
            </p:cNvPr>
            <p:cNvSpPr/>
            <p:nvPr/>
          </p:nvSpPr>
          <p:spPr bwMode="auto">
            <a:xfrm>
              <a:off x="15429984" y="2306691"/>
              <a:ext cx="244349" cy="1010749"/>
            </a:xfrm>
            <a:prstGeom prst="ellipse">
              <a:avLst/>
            </a:prstGeom>
            <a:noFill/>
            <a:ln w="12700" cap="flat">
              <a:noFill/>
              <a:miter lim="400000"/>
            </a:ln>
            <a:effectLst>
              <a:outerShdw blurRad="63500" dist="25400" dir="5400000" rotWithShape="0">
                <a:srgbClr val="000000">
                  <a:alpha val="50000"/>
                </a:srgbClr>
              </a:outerShdw>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26789" tIns="26789" rIns="26789" bIns="26789" numCol="1" spcCol="38100" rtlCol="0" anchor="ctr">
              <a:spAutoFit/>
            </a:bodyPr>
            <a:lstStyle/>
            <a:p>
              <a:pPr algn="ctr" defTabSz="308074">
                <a:defRPr/>
              </a:pPr>
              <a:r>
                <a:rPr lang="de-DE" sz="1400" kern="0" dirty="0">
                  <a:latin typeface="Calibri" panose="020F0502020204030204" pitchFamily="34" charset="0"/>
                  <a:ea typeface="Helvetica Neue Medium"/>
                  <a:cs typeface="Calibri" panose="020F0502020204030204" pitchFamily="34" charset="0"/>
                </a:rPr>
                <a:t>*</a:t>
              </a:r>
            </a:p>
          </p:txBody>
        </p:sp>
        <p:sp>
          <p:nvSpPr>
            <p:cNvPr id="14" name="Ellipse 17">
              <a:extLst>
                <a:ext uri="{FF2B5EF4-FFF2-40B4-BE49-F238E27FC236}">
                  <a16:creationId xmlns:a16="http://schemas.microsoft.com/office/drawing/2014/main" id="{FA9899AD-09CE-90CD-0F3E-3FCE7BDCA74A}"/>
                </a:ext>
              </a:extLst>
            </p:cNvPr>
            <p:cNvSpPr/>
            <p:nvPr/>
          </p:nvSpPr>
          <p:spPr bwMode="auto">
            <a:xfrm>
              <a:off x="19527357" y="5717480"/>
              <a:ext cx="244349" cy="1010749"/>
            </a:xfrm>
            <a:prstGeom prst="ellipse">
              <a:avLst/>
            </a:prstGeom>
            <a:noFill/>
            <a:ln w="12700" cap="flat">
              <a:noFill/>
              <a:miter lim="400000"/>
            </a:ln>
            <a:effectLst>
              <a:outerShdw blurRad="63500" dist="25400" dir="5400000" rotWithShape="0">
                <a:srgbClr val="000000">
                  <a:alpha val="50000"/>
                </a:srgbClr>
              </a:outerShdw>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26789" tIns="26789" rIns="26789" bIns="26789" numCol="1" spcCol="38100" rtlCol="0" anchor="ctr">
              <a:spAutoFit/>
            </a:bodyPr>
            <a:lstStyle/>
            <a:p>
              <a:pPr algn="ctr" defTabSz="308074">
                <a:defRPr/>
              </a:pPr>
              <a:r>
                <a:rPr lang="de-DE" sz="1400" kern="0" dirty="0">
                  <a:latin typeface="Calibri" panose="020F0502020204030204" pitchFamily="34" charset="0"/>
                  <a:ea typeface="Helvetica Neue Medium"/>
                  <a:cs typeface="Calibri" panose="020F0502020204030204" pitchFamily="34" charset="0"/>
                </a:rPr>
                <a:t>*</a:t>
              </a:r>
            </a:p>
          </p:txBody>
        </p:sp>
        <p:sp>
          <p:nvSpPr>
            <p:cNvPr id="15" name="Ellipse 18">
              <a:extLst>
                <a:ext uri="{FF2B5EF4-FFF2-40B4-BE49-F238E27FC236}">
                  <a16:creationId xmlns:a16="http://schemas.microsoft.com/office/drawing/2014/main" id="{9FE070EB-5C02-A54F-5C6E-C40EBDE5DD9A}"/>
                </a:ext>
              </a:extLst>
            </p:cNvPr>
            <p:cNvSpPr/>
            <p:nvPr/>
          </p:nvSpPr>
          <p:spPr bwMode="auto">
            <a:xfrm>
              <a:off x="16979248" y="3546294"/>
              <a:ext cx="244349" cy="1010749"/>
            </a:xfrm>
            <a:prstGeom prst="ellipse">
              <a:avLst/>
            </a:prstGeom>
            <a:noFill/>
            <a:ln w="12700" cap="flat">
              <a:noFill/>
              <a:miter lim="400000"/>
            </a:ln>
            <a:effectLst>
              <a:outerShdw blurRad="63500" dist="25400" dir="5400000" rotWithShape="0">
                <a:srgbClr val="000000">
                  <a:alpha val="50000"/>
                </a:srgbClr>
              </a:outerShdw>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26789" tIns="26789" rIns="26789" bIns="26789" numCol="1" spcCol="38100" rtlCol="0" anchor="ctr">
              <a:spAutoFit/>
            </a:bodyPr>
            <a:lstStyle/>
            <a:p>
              <a:pPr algn="ctr" defTabSz="308074">
                <a:defRPr/>
              </a:pPr>
              <a:r>
                <a:rPr lang="de-DE" sz="1400" kern="0" dirty="0">
                  <a:latin typeface="Calibri" panose="020F0502020204030204" pitchFamily="34" charset="0"/>
                  <a:ea typeface="Helvetica Neue Medium"/>
                  <a:cs typeface="Calibri" panose="020F0502020204030204" pitchFamily="34" charset="0"/>
                </a:rPr>
                <a:t>*</a:t>
              </a:r>
            </a:p>
          </p:txBody>
        </p:sp>
        <p:sp>
          <p:nvSpPr>
            <p:cNvPr id="17" name="Ellipse 19">
              <a:extLst>
                <a:ext uri="{FF2B5EF4-FFF2-40B4-BE49-F238E27FC236}">
                  <a16:creationId xmlns:a16="http://schemas.microsoft.com/office/drawing/2014/main" id="{A800DA14-B69F-B4E0-C4E4-AAB4AA22F327}"/>
                </a:ext>
              </a:extLst>
            </p:cNvPr>
            <p:cNvSpPr/>
            <p:nvPr/>
          </p:nvSpPr>
          <p:spPr bwMode="auto">
            <a:xfrm>
              <a:off x="18030378" y="4478662"/>
              <a:ext cx="244349" cy="1010749"/>
            </a:xfrm>
            <a:prstGeom prst="ellipse">
              <a:avLst/>
            </a:prstGeom>
            <a:noFill/>
            <a:ln w="12700" cap="flat">
              <a:noFill/>
              <a:miter lim="400000"/>
            </a:ln>
            <a:effectLst>
              <a:outerShdw blurRad="63500" dist="25400" dir="5400000" rotWithShape="0">
                <a:srgbClr val="000000">
                  <a:alpha val="50000"/>
                </a:srgbClr>
              </a:outerShdw>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26789" tIns="26789" rIns="26789" bIns="26789" numCol="1" spcCol="38100" rtlCol="0" anchor="ctr">
              <a:spAutoFit/>
            </a:bodyPr>
            <a:lstStyle/>
            <a:p>
              <a:pPr algn="ctr" defTabSz="308074">
                <a:defRPr/>
              </a:pPr>
              <a:r>
                <a:rPr lang="de-DE" sz="1400" kern="0" dirty="0">
                  <a:latin typeface="Calibri" panose="020F0502020204030204" pitchFamily="34" charset="0"/>
                  <a:ea typeface="Helvetica Neue Medium"/>
                  <a:cs typeface="Calibri" panose="020F0502020204030204" pitchFamily="34" charset="0"/>
                </a:rPr>
                <a:t>*</a:t>
              </a:r>
            </a:p>
          </p:txBody>
        </p:sp>
        <p:sp>
          <p:nvSpPr>
            <p:cNvPr id="18" name="Ellipse 20">
              <a:extLst>
                <a:ext uri="{FF2B5EF4-FFF2-40B4-BE49-F238E27FC236}">
                  <a16:creationId xmlns:a16="http://schemas.microsoft.com/office/drawing/2014/main" id="{88429F54-3D8B-119D-3880-7A173390537D}"/>
                </a:ext>
              </a:extLst>
            </p:cNvPr>
            <p:cNvSpPr/>
            <p:nvPr/>
          </p:nvSpPr>
          <p:spPr bwMode="auto">
            <a:xfrm>
              <a:off x="18520667" y="4899681"/>
              <a:ext cx="244349" cy="1010749"/>
            </a:xfrm>
            <a:prstGeom prst="ellipse">
              <a:avLst/>
            </a:prstGeom>
            <a:noFill/>
            <a:ln w="12700" cap="flat">
              <a:noFill/>
              <a:miter lim="400000"/>
            </a:ln>
            <a:effectLst>
              <a:outerShdw blurRad="63500" dist="25400" dir="5400000" rotWithShape="0">
                <a:srgbClr val="000000">
                  <a:alpha val="50000"/>
                </a:srgbClr>
              </a:outerShdw>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26789" tIns="26789" rIns="26789" bIns="26789" numCol="1" spcCol="38100" rtlCol="0" anchor="ctr">
              <a:spAutoFit/>
            </a:bodyPr>
            <a:lstStyle/>
            <a:p>
              <a:pPr algn="ctr" defTabSz="308074">
                <a:defRPr/>
              </a:pPr>
              <a:r>
                <a:rPr lang="de-DE" sz="1400" kern="0" dirty="0">
                  <a:latin typeface="Calibri" panose="020F0502020204030204" pitchFamily="34" charset="0"/>
                  <a:ea typeface="Helvetica Neue Medium"/>
                  <a:cs typeface="Calibri" panose="020F0502020204030204" pitchFamily="34" charset="0"/>
                </a:rPr>
                <a:t>*</a:t>
              </a:r>
            </a:p>
          </p:txBody>
        </p:sp>
        <p:sp>
          <p:nvSpPr>
            <p:cNvPr id="19" name="Ellipse 21">
              <a:extLst>
                <a:ext uri="{FF2B5EF4-FFF2-40B4-BE49-F238E27FC236}">
                  <a16:creationId xmlns:a16="http://schemas.microsoft.com/office/drawing/2014/main" id="{57324FB6-C54D-0B44-7D66-9D0ED83BE4BD}"/>
                </a:ext>
              </a:extLst>
            </p:cNvPr>
            <p:cNvSpPr/>
            <p:nvPr/>
          </p:nvSpPr>
          <p:spPr bwMode="auto">
            <a:xfrm>
              <a:off x="19047864" y="5333752"/>
              <a:ext cx="244349" cy="1010749"/>
            </a:xfrm>
            <a:prstGeom prst="ellipse">
              <a:avLst/>
            </a:prstGeom>
            <a:noFill/>
            <a:ln w="12700" cap="flat">
              <a:noFill/>
              <a:miter lim="400000"/>
            </a:ln>
            <a:effectLst>
              <a:outerShdw blurRad="63500" dist="25400" dir="5400000" rotWithShape="0">
                <a:srgbClr val="000000">
                  <a:alpha val="50000"/>
                </a:srgbClr>
              </a:outerShdw>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26789" tIns="26789" rIns="26789" bIns="26789" numCol="1" spcCol="38100" rtlCol="0" anchor="ctr">
              <a:spAutoFit/>
            </a:bodyPr>
            <a:lstStyle/>
            <a:p>
              <a:pPr algn="ctr" defTabSz="308074">
                <a:defRPr/>
              </a:pPr>
              <a:r>
                <a:rPr lang="de-DE" sz="1400" kern="0" dirty="0">
                  <a:latin typeface="Calibri" panose="020F0502020204030204" pitchFamily="34" charset="0"/>
                  <a:ea typeface="Helvetica Neue Medium"/>
                  <a:cs typeface="Calibri" panose="020F0502020204030204" pitchFamily="34" charset="0"/>
                </a:rPr>
                <a:t>*</a:t>
              </a:r>
            </a:p>
          </p:txBody>
        </p:sp>
        <p:sp>
          <p:nvSpPr>
            <p:cNvPr id="20" name="Ellipse 22">
              <a:extLst>
                <a:ext uri="{FF2B5EF4-FFF2-40B4-BE49-F238E27FC236}">
                  <a16:creationId xmlns:a16="http://schemas.microsoft.com/office/drawing/2014/main" id="{09F96D2E-75B9-FD74-819E-71FB083E568C}"/>
                </a:ext>
              </a:extLst>
            </p:cNvPr>
            <p:cNvSpPr/>
            <p:nvPr/>
          </p:nvSpPr>
          <p:spPr bwMode="auto">
            <a:xfrm>
              <a:off x="20048461" y="6027792"/>
              <a:ext cx="244349" cy="1010749"/>
            </a:xfrm>
            <a:prstGeom prst="ellipse">
              <a:avLst/>
            </a:prstGeom>
            <a:noFill/>
            <a:ln w="12700" cap="flat">
              <a:noFill/>
              <a:miter lim="400000"/>
            </a:ln>
            <a:effectLst>
              <a:outerShdw blurRad="63500" dist="25400" dir="5400000" rotWithShape="0">
                <a:srgbClr val="000000">
                  <a:alpha val="50000"/>
                </a:srgbClr>
              </a:outerShdw>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26789" tIns="26789" rIns="26789" bIns="26789" numCol="1" spcCol="38100" rtlCol="0" anchor="ctr">
              <a:spAutoFit/>
            </a:bodyPr>
            <a:lstStyle/>
            <a:p>
              <a:pPr algn="ctr" defTabSz="308074">
                <a:defRPr/>
              </a:pPr>
              <a:r>
                <a:rPr lang="de-DE" sz="1400" kern="0" dirty="0">
                  <a:latin typeface="Calibri" panose="020F0502020204030204" pitchFamily="34" charset="0"/>
                  <a:ea typeface="Helvetica Neue Medium"/>
                  <a:cs typeface="Calibri" panose="020F0502020204030204" pitchFamily="34" charset="0"/>
                </a:rPr>
                <a:t>*</a:t>
              </a:r>
            </a:p>
          </p:txBody>
        </p:sp>
        <p:sp>
          <p:nvSpPr>
            <p:cNvPr id="21" name="Ellipse 23">
              <a:extLst>
                <a:ext uri="{FF2B5EF4-FFF2-40B4-BE49-F238E27FC236}">
                  <a16:creationId xmlns:a16="http://schemas.microsoft.com/office/drawing/2014/main" id="{1E3C3606-9B08-CE19-4680-C567580C2918}"/>
                </a:ext>
              </a:extLst>
            </p:cNvPr>
            <p:cNvSpPr/>
            <p:nvPr/>
          </p:nvSpPr>
          <p:spPr bwMode="auto">
            <a:xfrm>
              <a:off x="20588211" y="6250043"/>
              <a:ext cx="244349" cy="1010749"/>
            </a:xfrm>
            <a:prstGeom prst="ellipse">
              <a:avLst/>
            </a:prstGeom>
            <a:noFill/>
            <a:ln w="12700" cap="flat">
              <a:noFill/>
              <a:miter lim="400000"/>
            </a:ln>
            <a:effectLst>
              <a:outerShdw blurRad="63500" dist="25400" dir="5400000" rotWithShape="0">
                <a:srgbClr val="000000">
                  <a:alpha val="50000"/>
                </a:srgbClr>
              </a:outerShdw>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26789" tIns="26789" rIns="26789" bIns="26789" numCol="1" spcCol="38100" rtlCol="0" anchor="ctr">
              <a:spAutoFit/>
            </a:bodyPr>
            <a:lstStyle/>
            <a:p>
              <a:pPr algn="ctr" defTabSz="308074">
                <a:defRPr/>
              </a:pPr>
              <a:r>
                <a:rPr lang="de-DE" sz="1400" kern="0" dirty="0">
                  <a:latin typeface="Calibri" panose="020F0502020204030204" pitchFamily="34" charset="0"/>
                  <a:ea typeface="Helvetica Neue Medium"/>
                  <a:cs typeface="Calibri" panose="020F0502020204030204" pitchFamily="34" charset="0"/>
                </a:rPr>
                <a:t>*</a:t>
              </a:r>
            </a:p>
          </p:txBody>
        </p:sp>
        <p:sp>
          <p:nvSpPr>
            <p:cNvPr id="22" name="Ellipse 24">
              <a:extLst>
                <a:ext uri="{FF2B5EF4-FFF2-40B4-BE49-F238E27FC236}">
                  <a16:creationId xmlns:a16="http://schemas.microsoft.com/office/drawing/2014/main" id="{ECAABDCC-703F-A9AA-A4F5-471467110EC9}"/>
                </a:ext>
              </a:extLst>
            </p:cNvPr>
            <p:cNvSpPr/>
            <p:nvPr/>
          </p:nvSpPr>
          <p:spPr bwMode="auto">
            <a:xfrm>
              <a:off x="22416582" y="6529443"/>
              <a:ext cx="244349" cy="1010749"/>
            </a:xfrm>
            <a:prstGeom prst="ellipse">
              <a:avLst/>
            </a:prstGeom>
            <a:noFill/>
            <a:ln w="12700" cap="flat">
              <a:noFill/>
              <a:miter lim="400000"/>
            </a:ln>
            <a:effectLst>
              <a:outerShdw blurRad="63500" dist="25400" dir="5400000" rotWithShape="0">
                <a:srgbClr val="000000">
                  <a:alpha val="50000"/>
                </a:srgbClr>
              </a:outerShdw>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26789" tIns="26789" rIns="26789" bIns="26789" numCol="1" spcCol="38100" rtlCol="0" anchor="ctr">
              <a:spAutoFit/>
            </a:bodyPr>
            <a:lstStyle/>
            <a:p>
              <a:pPr algn="ctr" defTabSz="308074">
                <a:defRPr/>
              </a:pPr>
              <a:r>
                <a:rPr lang="de-DE" sz="1400" kern="0" dirty="0">
                  <a:latin typeface="Calibri" panose="020F0502020204030204" pitchFamily="34" charset="0"/>
                  <a:ea typeface="Helvetica Neue Medium"/>
                  <a:cs typeface="Calibri" panose="020F0502020204030204" pitchFamily="34" charset="0"/>
                </a:rPr>
                <a:t>*</a:t>
              </a:r>
            </a:p>
          </p:txBody>
        </p:sp>
      </p:grpSp>
      <mc:AlternateContent xmlns:mc="http://schemas.openxmlformats.org/markup-compatibility/2006">
        <mc:Choice xmlns:a14="http://schemas.microsoft.com/office/drawing/2010/main" Requires="a14">
          <p:sp>
            <p:nvSpPr>
              <p:cNvPr id="23" name="TextBox 15660">
                <a:extLst>
                  <a:ext uri="{FF2B5EF4-FFF2-40B4-BE49-F238E27FC236}">
                    <a16:creationId xmlns:a16="http://schemas.microsoft.com/office/drawing/2014/main" id="{EB11FC10-32C0-CEA5-ADC6-453389A146C1}"/>
                  </a:ext>
                </a:extLst>
              </p:cNvPr>
              <p:cNvSpPr txBox="1">
                <a:spLocks noChangeArrowheads="1"/>
              </p:cNvSpPr>
              <p:nvPr/>
            </p:nvSpPr>
            <p:spPr bwMode="auto">
              <a:xfrm>
                <a:off x="32208" y="6266909"/>
                <a:ext cx="5907943" cy="6463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sz="1600">
                    <a:solidFill>
                      <a:schemeClr val="tx1"/>
                    </a:solidFill>
                    <a:latin typeface="Times New Roman" pitchFamily="18" charset="0"/>
                    <a:cs typeface="Times New Roman" pitchFamily="18" charset="0"/>
                  </a:defRPr>
                </a:lvl1pPr>
                <a:lvl2pPr marL="742950" indent="-285750" eaLnBrk="0" hangingPunct="0">
                  <a:defRPr sz="1600">
                    <a:solidFill>
                      <a:schemeClr val="tx1"/>
                    </a:solidFill>
                    <a:latin typeface="Times New Roman" pitchFamily="18" charset="0"/>
                    <a:cs typeface="Times New Roman" pitchFamily="18" charset="0"/>
                  </a:defRPr>
                </a:lvl2pPr>
                <a:lvl3pPr marL="1143000" indent="-228600" eaLnBrk="0" hangingPunct="0">
                  <a:defRPr sz="1600">
                    <a:solidFill>
                      <a:schemeClr val="tx1"/>
                    </a:solidFill>
                    <a:latin typeface="Times New Roman" pitchFamily="18" charset="0"/>
                    <a:cs typeface="Times New Roman" pitchFamily="18" charset="0"/>
                  </a:defRPr>
                </a:lvl3pPr>
                <a:lvl4pPr marL="1600200" indent="-228600" eaLnBrk="0" hangingPunct="0">
                  <a:defRPr sz="1600">
                    <a:solidFill>
                      <a:schemeClr val="tx1"/>
                    </a:solidFill>
                    <a:latin typeface="Times New Roman" pitchFamily="18" charset="0"/>
                    <a:cs typeface="Times New Roman" pitchFamily="18" charset="0"/>
                  </a:defRPr>
                </a:lvl4pPr>
                <a:lvl5pPr marL="2057400" indent="-228600" eaLnBrk="0" hangingPunct="0">
                  <a:defRPr sz="16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cs typeface="Times New Roman" pitchFamily="18" charset="0"/>
                  </a:defRPr>
                </a:lvl9pPr>
              </a:lstStyle>
              <a:p>
                <a:pPr eaLnBrk="1" hangingPunct="1"/>
                <a:r>
                  <a:rPr lang="en-US" altLang="en-US" sz="1800" dirty="0">
                    <a:latin typeface="Calibri" panose="020F0502020204030204" pitchFamily="34" charset="0"/>
                    <a:cs typeface="Calibri" panose="020F0502020204030204" pitchFamily="34" charset="0"/>
                  </a:rPr>
                  <a:t>Recent result </a:t>
                </a:r>
                <a14:m>
                  <m:oMath xmlns:m="http://schemas.openxmlformats.org/officeDocument/2006/math">
                    <m:r>
                      <a:rPr lang="en-US" altLang="en-US" sz="1800" i="1" dirty="0" smtClean="0">
                        <a:latin typeface="Cambria Math"/>
                      </a:rPr>
                      <m:t>𝑎</m:t>
                    </m:r>
                    <m:r>
                      <a:rPr lang="en-US" altLang="en-US" sz="1800" i="1" dirty="0" smtClean="0">
                        <a:latin typeface="Cambria Math"/>
                      </a:rPr>
                      <m:t>=−0.10402(8</m:t>
                    </m:r>
                    <m:r>
                      <a:rPr lang="en-US" altLang="en-US" sz="1800" b="0" i="1" dirty="0" smtClean="0">
                        <a:latin typeface="Cambria Math" panose="02040503050406030204" pitchFamily="18" charset="0"/>
                      </a:rPr>
                      <m:t>2</m:t>
                    </m:r>
                    <m:r>
                      <a:rPr lang="en-US" altLang="en-US" sz="1800" i="1" dirty="0" smtClean="0">
                        <a:latin typeface="Cambria Math"/>
                      </a:rPr>
                      <m:t>)</m:t>
                    </m:r>
                  </m:oMath>
                </a14:m>
                <a:r>
                  <a:rPr lang="de-DE" altLang="en-US" sz="1800" dirty="0">
                    <a:latin typeface="Calibri" panose="020F0502020204030204" pitchFamily="34" charset="0"/>
                    <a:cs typeface="Calibri" panose="020F0502020204030204" pitchFamily="34" charset="0"/>
                  </a:rPr>
                  <a:t> </a:t>
                </a:r>
              </a:p>
              <a:p>
                <a:pPr eaLnBrk="1" hangingPunct="1"/>
                <a:r>
                  <a:rPr lang="de-DE" altLang="en-US" sz="1800" dirty="0">
                    <a:latin typeface="Calibri" panose="020F0502020204030204" pitchFamily="34" charset="0"/>
                    <a:cs typeface="Calibri" panose="020F0502020204030204" pitchFamily="34" charset="0"/>
                  </a:rPr>
                  <a:t>   </a:t>
                </a:r>
                <a:r>
                  <a:rPr lang="en-US" altLang="en-US" sz="1200" dirty="0">
                    <a:latin typeface="Calibri" panose="020F0502020204030204" pitchFamily="34" charset="0"/>
                    <a:cs typeface="Calibri" panose="020F0502020204030204" pitchFamily="34" charset="0"/>
                  </a:rPr>
                  <a:t>PRC 101, 055506 (2020), updated in </a:t>
                </a:r>
                <a:r>
                  <a:rPr lang="en-US" altLang="en-US" sz="1200" dirty="0" err="1">
                    <a:latin typeface="Calibri" panose="020F0502020204030204" pitchFamily="34" charset="0"/>
                    <a:cs typeface="Calibri" panose="020F0502020204030204" pitchFamily="34" charset="0"/>
                  </a:rPr>
                  <a:t>arXiV</a:t>
                </a:r>
                <a:r>
                  <a:rPr lang="en-US" altLang="en-US" sz="1200" dirty="0">
                    <a:latin typeface="Calibri" panose="020F0502020204030204" pitchFamily="34" charset="0"/>
                    <a:cs typeface="Calibri" panose="020F0502020204030204" pitchFamily="34" charset="0"/>
                  </a:rPr>
                  <a:t>: 2308.16170</a:t>
                </a:r>
                <a:endParaRPr lang="el-GR" altLang="en-US" dirty="0">
                  <a:latin typeface="Calibri" panose="020F0502020204030204" pitchFamily="34" charset="0"/>
                  <a:cs typeface="Calibri" panose="020F0502020204030204" pitchFamily="34" charset="0"/>
                </a:endParaRPr>
              </a:p>
            </p:txBody>
          </p:sp>
        </mc:Choice>
        <mc:Fallback>
          <p:sp>
            <p:nvSpPr>
              <p:cNvPr id="23" name="TextBox 15660">
                <a:extLst>
                  <a:ext uri="{FF2B5EF4-FFF2-40B4-BE49-F238E27FC236}">
                    <a16:creationId xmlns:a16="http://schemas.microsoft.com/office/drawing/2014/main" id="{EB11FC10-32C0-CEA5-ADC6-453389A146C1}"/>
                  </a:ext>
                </a:extLst>
              </p:cNvPr>
              <p:cNvSpPr txBox="1">
                <a:spLocks noRot="1" noChangeAspect="1" noMove="1" noResize="1" noEditPoints="1" noAdjustHandles="1" noChangeArrowheads="1" noChangeShapeType="1" noTextEdit="1"/>
              </p:cNvSpPr>
              <p:nvPr/>
            </p:nvSpPr>
            <p:spPr bwMode="auto">
              <a:xfrm>
                <a:off x="32208" y="6266909"/>
                <a:ext cx="5907943" cy="646331"/>
              </a:xfrm>
              <a:prstGeom prst="rect">
                <a:avLst/>
              </a:prstGeom>
              <a:blipFill>
                <a:blip r:embed="rId32"/>
                <a:stretch>
                  <a:fillRect l="-826" t="-4717" b="-377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300310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44" grpId="0" animBg="1"/>
      <p:bldP spid="47" grpId="0" animBg="1"/>
      <p:bldP spid="48" grpId="0" animBg="1"/>
      <p:bldP spid="49" grpId="0" animBg="1"/>
      <p:bldP spid="50" grpId="0" animBg="1"/>
      <p:bldP spid="51" grpId="0" animBg="1"/>
      <p:bldP spid="55" grpId="0" animBg="1"/>
      <p:bldP spid="158" grpId="0"/>
      <p:bldP spid="2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26.5"/>
</p:tagLst>
</file>

<file path=ppt/tags/tag2.xml><?xml version="1.0" encoding="utf-8"?>
<p:tagLst xmlns:a="http://schemas.openxmlformats.org/drawingml/2006/main" xmlns:r="http://schemas.openxmlformats.org/officeDocument/2006/relationships" xmlns:p="http://schemas.openxmlformats.org/presentationml/2006/main">
  <p:tag name="TIMING" val="|40.1|12.9|45.4"/>
</p:tagLst>
</file>

<file path=ppt/tags/tag3.xml><?xml version="1.0" encoding="utf-8"?>
<p:tagLst xmlns:a="http://schemas.openxmlformats.org/drawingml/2006/main" xmlns:r="http://schemas.openxmlformats.org/officeDocument/2006/relationships" xmlns:p="http://schemas.openxmlformats.org/presentationml/2006/main">
  <p:tag name="TIMING" val="|32.8|21.3|27.3|19.3|12.5"/>
</p:tagLst>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3_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11783</TotalTime>
  <Words>3740</Words>
  <Application>Microsoft Office PowerPoint</Application>
  <PresentationFormat>On-screen Show (4:3)</PresentationFormat>
  <Paragraphs>1055</Paragraphs>
  <Slides>30</Slides>
  <Notes>11</Notes>
  <HiddenSlides>10</HiddenSlides>
  <MMClips>0</MMClips>
  <ScaleCrop>false</ScaleCrop>
  <HeadingPairs>
    <vt:vector size="8" baseType="variant">
      <vt:variant>
        <vt:lpstr>Fonts Used</vt:lpstr>
      </vt:variant>
      <vt:variant>
        <vt:i4>9</vt:i4>
      </vt:variant>
      <vt:variant>
        <vt:lpstr>Theme</vt:lpstr>
      </vt:variant>
      <vt:variant>
        <vt:i4>3</vt:i4>
      </vt:variant>
      <vt:variant>
        <vt:lpstr>Embedded OLE Servers</vt:lpstr>
      </vt:variant>
      <vt:variant>
        <vt:i4>2</vt:i4>
      </vt:variant>
      <vt:variant>
        <vt:lpstr>Slide Titles</vt:lpstr>
      </vt:variant>
      <vt:variant>
        <vt:i4>30</vt:i4>
      </vt:variant>
    </vt:vector>
  </HeadingPairs>
  <TitlesOfParts>
    <vt:vector size="44" baseType="lpstr">
      <vt:lpstr>Arial Unicode MS</vt:lpstr>
      <vt:lpstr>Euclid Symbol</vt:lpstr>
      <vt:lpstr>Calibri Light</vt:lpstr>
      <vt:lpstr>Times New Roman</vt:lpstr>
      <vt:lpstr>MT Extra</vt:lpstr>
      <vt:lpstr>Arial</vt:lpstr>
      <vt:lpstr>Symbol</vt:lpstr>
      <vt:lpstr>Cambria Math</vt:lpstr>
      <vt:lpstr>Calibri</vt:lpstr>
      <vt:lpstr>Standarddesign</vt:lpstr>
      <vt:lpstr>13_Standarddesign</vt:lpstr>
      <vt:lpstr>Office Theme</vt:lpstr>
      <vt:lpstr>Formel</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UVa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Stefan Baeßler</dc:creator>
  <cp:lastModifiedBy>Baessler, Stefan (sfb5d)</cp:lastModifiedBy>
  <cp:revision>666</cp:revision>
  <cp:lastPrinted>2015-11-18T01:30:58Z</cp:lastPrinted>
  <dcterms:created xsi:type="dcterms:W3CDTF">2006-07-16T06:34:31Z</dcterms:created>
  <dcterms:modified xsi:type="dcterms:W3CDTF">2023-10-16T11:33:50Z</dcterms:modified>
</cp:coreProperties>
</file>